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diagrams/data1.xml" ContentType="application/vnd.openxmlformats-officedocument.drawingml.diagramData+xml"/>
  <Override PartName="/ppt/diagrams/data16.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96.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28.xml" ContentType="application/vnd.openxmlformats-officedocument.presentationml.slide+xml"/>
  <Override PartName="/ppt/slides/slide127.xml" ContentType="application/vnd.openxmlformats-officedocument.presentationml.slide+xml"/>
  <Override PartName="/ppt/slides/slide126.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44.xml" ContentType="application/vnd.openxmlformats-officedocument.presentationml.slide+xml"/>
  <Override PartName="/ppt/slides/slide143.xml" ContentType="application/vnd.openxmlformats-officedocument.presentationml.slide+xml"/>
  <Override PartName="/ppt/slides/slide142.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20.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213.xml" ContentType="application/vnd.openxmlformats-officedocument.presentationml.slide+xml"/>
  <Override PartName="/ppt/slides/slide212.xml" ContentType="application/vnd.openxmlformats-officedocument.presentationml.slide+xml"/>
  <Override PartName="/ppt/slides/slide191.xml" ContentType="application/vnd.openxmlformats-officedocument.presentationml.slide+xml"/>
  <Override PartName="/ppt/slides/slide190.xml" ContentType="application/vnd.openxmlformats-officedocument.presentationml.slide+xml"/>
  <Override PartName="/ppt/slides/slide189.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210.xml" ContentType="application/vnd.openxmlformats-officedocument.presentationml.slide+xml"/>
  <Override PartName="/ppt/slides/slide209.xml" ContentType="application/vnd.openxmlformats-officedocument.presentationml.slide+xml"/>
  <Override PartName="/ppt/slides/slide201.xml" ContentType="application/vnd.openxmlformats-officedocument.presentationml.slide+xml"/>
  <Override PartName="/ppt/slides/slide200.xml" ContentType="application/vnd.openxmlformats-officedocument.presentationml.slide+xml"/>
  <Override PartName="/ppt/slides/slide199.xml" ContentType="application/vnd.openxmlformats-officedocument.presentationml.slide+xml"/>
  <Override PartName="/ppt/slides/slide198.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8.xml" ContentType="application/vnd.openxmlformats-officedocument.presentationml.slide+xml"/>
  <Override PartName="/ppt/slides/slide207.xml" ContentType="application/vnd.openxmlformats-officedocument.presentationml.slide+xml"/>
  <Override PartName="/ppt/slides/slide206.xml" ContentType="application/vnd.openxmlformats-officedocument.presentationml.slide+xml"/>
  <Override PartName="/ppt/slides/slide205.xml" ContentType="application/vnd.openxmlformats-officedocument.presentationml.slide+xml"/>
  <Override PartName="/ppt/slides/slide183.xml" ContentType="application/vnd.openxmlformats-officedocument.presentationml.slide+xml"/>
  <Override PartName="/ppt/slides/slide182.xml" ContentType="application/vnd.openxmlformats-officedocument.presentationml.slide+xml"/>
  <Override PartName="/ppt/slides/slide181.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0.xml" ContentType="application/vnd.openxmlformats-officedocument.presentationml.slide+xml"/>
  <Override PartName="/ppt/slides/slide159.xml" ContentType="application/vnd.openxmlformats-officedocument.presentationml.slide+xml"/>
  <Override PartName="/ppt/slides/slide158.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75.xml" ContentType="application/vnd.openxmlformats-officedocument.presentationml.slide+xml"/>
  <Override PartName="/ppt/slides/slide174.xml" ContentType="application/vnd.openxmlformats-officedocument.presentationml.slide+xml"/>
  <Override PartName="/ppt/slides/slide173.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95.xml" ContentType="application/vnd.openxmlformats-officedocument.presentationml.slide+xml"/>
  <Override PartName="/ppt/slides/slide89.xml" ContentType="application/vnd.openxmlformats-officedocument.presentationml.slide+xml"/>
  <Override PartName="/ppt/slides/slide8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8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3.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4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67.xml" ContentType="application/vnd.openxmlformats-officedocument.presentationml.slide+xml"/>
  <Override PartName="/ppt/slides/slide84.xml" ContentType="application/vnd.openxmlformats-officedocument.presentationml.slide+xml"/>
  <Override PartName="/ppt/slides/slide65.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4.xml" ContentType="application/vnd.openxmlformats-officedocument.presentationml.slide+xml"/>
  <Override PartName="/ppt/slides/slide66.xml" ContentType="application/vnd.openxmlformats-officedocument.presentationml.slide+xml"/>
  <Override PartName="/ppt/slides/slide56.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57.xml" ContentType="application/vnd.openxmlformats-officedocument.presentationml.slide+xml"/>
  <Override PartName="/ppt/slides/slide60.xml" ContentType="application/vnd.openxmlformats-officedocument.presentationml.slide+xml"/>
  <Override PartName="/ppt/slides/slide58.xml" ContentType="application/vnd.openxmlformats-officedocument.presentationml.slide+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diagrams/colors4.xml" ContentType="application/vnd.openxmlformats-officedocument.drawingml.diagramColors+xml"/>
  <Override PartName="/ppt/diagrams/drawing4.xml" ContentType="application/vnd.ms-office.drawingml.diagramDrawing+xml"/>
  <Override PartName="/ppt/charts/style1.xml" ContentType="application/vnd.ms-office.chart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theme/themeOverride1.xml" ContentType="application/vnd.openxmlformats-officedocument.themeOverride+xml"/>
  <Override PartName="/ppt/charts/chart1.xml" ContentType="application/vnd.openxmlformats-officedocument.drawingml.chart+xml"/>
  <Override PartName="/ppt/diagrams/layout4.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drawing5.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4.xml" ContentType="application/vnd.openxmlformats-officedocument.drawingml.diagramStyle+xml"/>
  <Override PartName="/ppt/diagrams/layout6.xml" ContentType="application/vnd.openxmlformats-officedocument.drawingml.diagramLayout+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theme/theme1.xml" ContentType="application/vnd.openxmlformats-officedocument.theme+xml"/>
  <Override PartName="/ppt/diagrams/drawing14.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layout16.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3.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ommentAuthors.xml" ContentType="application/vnd.openxmlformats-officedocument.presentationml.commentAuthors+xml"/>
  <Override PartName="/ppt/diagrams/drawing11.xml" ContentType="application/vnd.ms-office.drawingml.diagramDrawing+xml"/>
  <Override PartName="/ppt/diagrams/quickStyle11.xml" ContentType="application/vnd.openxmlformats-officedocument.drawingml.diagramStyle+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colors8.xml" ContentType="application/vnd.openxmlformats-officedocument.drawingml.diagramColors+xml"/>
  <Override PartName="/ppt/diagrams/drawing8.xml" ContentType="application/vnd.ms-office.drawingml.diagramDrawing+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colors11.xml" ContentType="application/vnd.openxmlformats-officedocument.drawingml.diagramColors+xml"/>
  <Override PartName="/ppt/diagrams/layout9.xml" ContentType="application/vnd.openxmlformats-officedocument.drawingml.diagramLayout+xml"/>
  <Override PartName="/ppt/diagrams/layout11.xml" ContentType="application/vnd.openxmlformats-officedocument.drawingml.diagramLayout+xml"/>
  <Override PartName="/ppt/diagrams/quickStyle9.xml" ContentType="application/vnd.openxmlformats-officedocument.drawingml.diagramStyle+xml"/>
  <Override PartName="/ppt/charts/chart3.xml" ContentType="application/vnd.openxmlformats-officedocument.drawingml.chart+xml"/>
  <Override PartName="/ppt/charts/chart4.xml" ContentType="application/vnd.openxmlformats-officedocument.drawingml.chart+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drawing10.xml" ContentType="application/vnd.ms-office.drawingml.diagramDrawing+xml"/>
  <Override PartName="/ppt/diagrams/colors10.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5"/>
  </p:notesMasterIdLst>
  <p:sldIdLst>
    <p:sldId id="278" r:id="rId2"/>
    <p:sldId id="917" r:id="rId3"/>
    <p:sldId id="427" r:id="rId4"/>
    <p:sldId id="428" r:id="rId5"/>
    <p:sldId id="429" r:id="rId6"/>
    <p:sldId id="430" r:id="rId7"/>
    <p:sldId id="431" r:id="rId8"/>
    <p:sldId id="432" r:id="rId9"/>
    <p:sldId id="433" r:id="rId10"/>
    <p:sldId id="492" r:id="rId11"/>
    <p:sldId id="434" r:id="rId12"/>
    <p:sldId id="435" r:id="rId13"/>
    <p:sldId id="931" r:id="rId14"/>
    <p:sldId id="932" r:id="rId15"/>
    <p:sldId id="436" r:id="rId16"/>
    <p:sldId id="437" r:id="rId17"/>
    <p:sldId id="927" r:id="rId18"/>
    <p:sldId id="929" r:id="rId19"/>
    <p:sldId id="438" r:id="rId20"/>
    <p:sldId id="439" r:id="rId21"/>
    <p:sldId id="440" r:id="rId22"/>
    <p:sldId id="441" r:id="rId23"/>
    <p:sldId id="442" r:id="rId24"/>
    <p:sldId id="443" r:id="rId25"/>
    <p:sldId id="444" r:id="rId26"/>
    <p:sldId id="881" r:id="rId27"/>
    <p:sldId id="445" r:id="rId28"/>
    <p:sldId id="446" r:id="rId29"/>
    <p:sldId id="448" r:id="rId30"/>
    <p:sldId id="451" r:id="rId31"/>
    <p:sldId id="452" r:id="rId32"/>
    <p:sldId id="879" r:id="rId33"/>
    <p:sldId id="453" r:id="rId34"/>
    <p:sldId id="454" r:id="rId35"/>
    <p:sldId id="916" r:id="rId36"/>
    <p:sldId id="885" r:id="rId37"/>
    <p:sldId id="455" r:id="rId38"/>
    <p:sldId id="457" r:id="rId39"/>
    <p:sldId id="809" r:id="rId40"/>
    <p:sldId id="458" r:id="rId41"/>
    <p:sldId id="459" r:id="rId42"/>
    <p:sldId id="808" r:id="rId43"/>
    <p:sldId id="469" r:id="rId44"/>
    <p:sldId id="471" r:id="rId45"/>
    <p:sldId id="752" r:id="rId46"/>
    <p:sldId id="472" r:id="rId47"/>
    <p:sldId id="473" r:id="rId48"/>
    <p:sldId id="918" r:id="rId49"/>
    <p:sldId id="896" r:id="rId50"/>
    <p:sldId id="897" r:id="rId51"/>
    <p:sldId id="898" r:id="rId52"/>
    <p:sldId id="899" r:id="rId53"/>
    <p:sldId id="902" r:id="rId54"/>
    <p:sldId id="900" r:id="rId55"/>
    <p:sldId id="901" r:id="rId56"/>
    <p:sldId id="903" r:id="rId57"/>
    <p:sldId id="810" r:id="rId58"/>
    <p:sldId id="886" r:id="rId59"/>
    <p:sldId id="907" r:id="rId60"/>
    <p:sldId id="818" r:id="rId61"/>
    <p:sldId id="480" r:id="rId62"/>
    <p:sldId id="481" r:id="rId63"/>
    <p:sldId id="488" r:id="rId64"/>
    <p:sldId id="489" r:id="rId65"/>
    <p:sldId id="811" r:id="rId66"/>
    <p:sldId id="495" r:id="rId67"/>
    <p:sldId id="496" r:id="rId68"/>
    <p:sldId id="497" r:id="rId69"/>
    <p:sldId id="499" r:id="rId70"/>
    <p:sldId id="500" r:id="rId71"/>
    <p:sldId id="506" r:id="rId72"/>
    <p:sldId id="508" r:id="rId73"/>
    <p:sldId id="887" r:id="rId74"/>
    <p:sldId id="888" r:id="rId75"/>
    <p:sldId id="772" r:id="rId76"/>
    <p:sldId id="773" r:id="rId77"/>
    <p:sldId id="889" r:id="rId78"/>
    <p:sldId id="890" r:id="rId79"/>
    <p:sldId id="891" r:id="rId80"/>
    <p:sldId id="892" r:id="rId81"/>
    <p:sldId id="893" r:id="rId82"/>
    <p:sldId id="894" r:id="rId83"/>
    <p:sldId id="908" r:id="rId84"/>
    <p:sldId id="909" r:id="rId85"/>
    <p:sldId id="910" r:id="rId86"/>
    <p:sldId id="911" r:id="rId87"/>
    <p:sldId id="912" r:id="rId88"/>
    <p:sldId id="913" r:id="rId89"/>
    <p:sldId id="915" r:id="rId90"/>
    <p:sldId id="914" r:id="rId91"/>
    <p:sldId id="895" r:id="rId92"/>
    <p:sldId id="511" r:id="rId93"/>
    <p:sldId id="512" r:id="rId94"/>
    <p:sldId id="884" r:id="rId95"/>
    <p:sldId id="513" r:id="rId96"/>
    <p:sldId id="514" r:id="rId97"/>
    <p:sldId id="515" r:id="rId98"/>
    <p:sldId id="516" r:id="rId99"/>
    <p:sldId id="517" r:id="rId100"/>
    <p:sldId id="519" r:id="rId101"/>
    <p:sldId id="520" r:id="rId102"/>
    <p:sldId id="521" r:id="rId103"/>
    <p:sldId id="525" r:id="rId104"/>
    <p:sldId id="527" r:id="rId105"/>
    <p:sldId id="528" r:id="rId106"/>
    <p:sldId id="529" r:id="rId107"/>
    <p:sldId id="530" r:id="rId108"/>
    <p:sldId id="531" r:id="rId109"/>
    <p:sldId id="904" r:id="rId110"/>
    <p:sldId id="905" r:id="rId111"/>
    <p:sldId id="906" r:id="rId112"/>
    <p:sldId id="532" r:id="rId113"/>
    <p:sldId id="534" r:id="rId114"/>
    <p:sldId id="536" r:id="rId115"/>
    <p:sldId id="537" r:id="rId116"/>
    <p:sldId id="538" r:id="rId117"/>
    <p:sldId id="539" r:id="rId118"/>
    <p:sldId id="924" r:id="rId119"/>
    <p:sldId id="925" r:id="rId120"/>
    <p:sldId id="926" r:id="rId121"/>
    <p:sldId id="930" r:id="rId122"/>
    <p:sldId id="856" r:id="rId123"/>
    <p:sldId id="857" r:id="rId124"/>
    <p:sldId id="858" r:id="rId125"/>
    <p:sldId id="859" r:id="rId126"/>
    <p:sldId id="860" r:id="rId127"/>
    <p:sldId id="861" r:id="rId128"/>
    <p:sldId id="862" r:id="rId129"/>
    <p:sldId id="863" r:id="rId130"/>
    <p:sldId id="864" r:id="rId131"/>
    <p:sldId id="560" r:id="rId132"/>
    <p:sldId id="789" r:id="rId133"/>
    <p:sldId id="562" r:id="rId134"/>
    <p:sldId id="563" r:id="rId135"/>
    <p:sldId id="635" r:id="rId136"/>
    <p:sldId id="636" r:id="rId137"/>
    <p:sldId id="564" r:id="rId138"/>
    <p:sldId id="565" r:id="rId139"/>
    <p:sldId id="569" r:id="rId140"/>
    <p:sldId id="571" r:id="rId141"/>
    <p:sldId id="750" r:id="rId142"/>
    <p:sldId id="739" r:id="rId143"/>
    <p:sldId id="572" r:id="rId144"/>
    <p:sldId id="746" r:id="rId145"/>
    <p:sldId id="579" r:id="rId146"/>
    <p:sldId id="581" r:id="rId147"/>
    <p:sldId id="582" r:id="rId148"/>
    <p:sldId id="583" r:id="rId149"/>
    <p:sldId id="589" r:id="rId150"/>
    <p:sldId id="590" r:id="rId151"/>
    <p:sldId id="591" r:id="rId152"/>
    <p:sldId id="592" r:id="rId153"/>
    <p:sldId id="593" r:id="rId154"/>
    <p:sldId id="594" r:id="rId155"/>
    <p:sldId id="595" r:id="rId156"/>
    <p:sldId id="596" r:id="rId157"/>
    <p:sldId id="704" r:id="rId158"/>
    <p:sldId id="597" r:id="rId159"/>
    <p:sldId id="598" r:id="rId160"/>
    <p:sldId id="599" r:id="rId161"/>
    <p:sldId id="600" r:id="rId162"/>
    <p:sldId id="601" r:id="rId163"/>
    <p:sldId id="602" r:id="rId164"/>
    <p:sldId id="603" r:id="rId165"/>
    <p:sldId id="816" r:id="rId166"/>
    <p:sldId id="604" r:id="rId167"/>
    <p:sldId id="711" r:id="rId168"/>
    <p:sldId id="707" r:id="rId169"/>
    <p:sldId id="708" r:id="rId170"/>
    <p:sldId id="709" r:id="rId171"/>
    <p:sldId id="710" r:id="rId172"/>
    <p:sldId id="712" r:id="rId173"/>
    <p:sldId id="713" r:id="rId174"/>
    <p:sldId id="714" r:id="rId175"/>
    <p:sldId id="715" r:id="rId176"/>
    <p:sldId id="850" r:id="rId177"/>
    <p:sldId id="716" r:id="rId178"/>
    <p:sldId id="717" r:id="rId179"/>
    <p:sldId id="705" r:id="rId180"/>
    <p:sldId id="866" r:id="rId181"/>
    <p:sldId id="609" r:id="rId182"/>
    <p:sldId id="613" r:id="rId183"/>
    <p:sldId id="615" r:id="rId184"/>
    <p:sldId id="627" r:id="rId185"/>
    <p:sldId id="628" r:id="rId186"/>
    <p:sldId id="629" r:id="rId187"/>
    <p:sldId id="778" r:id="rId188"/>
    <p:sldId id="631" r:id="rId189"/>
    <p:sldId id="642" r:id="rId190"/>
    <p:sldId id="643" r:id="rId191"/>
    <p:sldId id="644" r:id="rId192"/>
    <p:sldId id="645" r:id="rId193"/>
    <p:sldId id="696" r:id="rId194"/>
    <p:sldId id="690" r:id="rId195"/>
    <p:sldId id="693" r:id="rId196"/>
    <p:sldId id="801" r:id="rId197"/>
    <p:sldId id="802" r:id="rId198"/>
    <p:sldId id="919" r:id="rId199"/>
    <p:sldId id="920" r:id="rId200"/>
    <p:sldId id="803" r:id="rId201"/>
    <p:sldId id="921" r:id="rId202"/>
    <p:sldId id="922" r:id="rId203"/>
    <p:sldId id="923" r:id="rId204"/>
    <p:sldId id="873" r:id="rId205"/>
    <p:sldId id="655" r:id="rId206"/>
    <p:sldId id="656" r:id="rId207"/>
    <p:sldId id="657" r:id="rId208"/>
    <p:sldId id="658" r:id="rId209"/>
    <p:sldId id="659" r:id="rId210"/>
    <p:sldId id="660" r:id="rId211"/>
    <p:sldId id="661" r:id="rId212"/>
    <p:sldId id="662" r:id="rId213"/>
    <p:sldId id="664" r:id="rId2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lary Zipper" initials="HZ"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877"/>
    <a:srgbClr val="005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18" autoAdjust="0"/>
    <p:restoredTop sz="93673" autoAdjust="0"/>
  </p:normalViewPr>
  <p:slideViewPr>
    <p:cSldViewPr>
      <p:cViewPr varScale="1">
        <p:scale>
          <a:sx n="65" d="100"/>
          <a:sy n="65" d="100"/>
        </p:scale>
        <p:origin x="1188" y="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99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commentAuthors" Target="commentAuthor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customXml" Target="../customXml/item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customXml" Target="../customXml/item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fleischman\Documents\TMH%20FPRP\2017%20program\market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gebhart.QLIANCE\AppData\Local\Microsoft\Windows\Temporary%20Internet%20Files\Content.Outlook\Y45KLO7M\SurveySummary_0130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gebhart.QLIANCE\AppData\Local\Microsoft\Windows\Temporary%20Internet%20Files\Content.Outlook\Y45KLO7M\SurveySummary_013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20145377661125694"/>
          <c:w val="0.81388888888888888"/>
          <c:h val="0.4441509915427238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6F1-423D-87F3-E1CE134F551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6F1-423D-87F3-E1CE134F551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6F1-423D-87F3-E1CE134F5511}"/>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C6F1-423D-87F3-E1CE134F5511}"/>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C6F1-423D-87F3-E1CE134F5511}"/>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C6F1-423D-87F3-E1CE134F5511}"/>
              </c:ext>
            </c:extLst>
          </c:dPt>
          <c:dLbls>
            <c:dLbl>
              <c:idx val="0"/>
              <c:tx>
                <c:rich>
                  <a:bodyPr/>
                  <a:lstStyle/>
                  <a:p>
                    <a:r>
                      <a:rPr lang="en-US" dirty="0"/>
                      <a:t>Asked</a:t>
                    </a:r>
                    <a:r>
                      <a:rPr lang="en-US" baseline="0" dirty="0"/>
                      <a:t> a friend, </a:t>
                    </a:r>
                    <a:fld id="{D3B8C400-F09D-4230-94B0-DF73F1BA7A84}" type="VALUE">
                      <a:rPr lang="en-US" baseline="0"/>
                      <a:pPr/>
                      <a:t>[VALUE]</a:t>
                    </a:fld>
                    <a:endParaRPr lang="en-US" baseline="0"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C6F1-423D-87F3-E1CE134F5511}"/>
                </c:ext>
                <c:ext xmlns:c15="http://schemas.microsoft.com/office/drawing/2012/chart" uri="{CE6537A1-D6FC-4f65-9D91-7224C49458BB}">
                  <c15:dlblFieldTable/>
                  <c15:showDataLabelsRange val="0"/>
                </c:ext>
              </c:extLst>
            </c:dLbl>
            <c:dLbl>
              <c:idx val="1"/>
              <c:tx>
                <c:rich>
                  <a:bodyPr/>
                  <a:lstStyle/>
                  <a:p>
                    <a:r>
                      <a:rPr lang="en-US"/>
                      <a:t>Searched the web</a:t>
                    </a:r>
                    <a:r>
                      <a:rPr lang="en-US" baseline="0"/>
                      <a:t>, </a:t>
                    </a:r>
                    <a:fld id="{483433A8-60F0-45C4-AAE8-3AEEDC8C26F8}" type="VALUE">
                      <a:rPr lang="en-US" baseline="0"/>
                      <a:pPr/>
                      <a:t>[VALUE]</a:t>
                    </a:fld>
                    <a:endParaRPr lang="en-US" baseline="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C6F1-423D-87F3-E1CE134F5511}"/>
                </c:ext>
                <c:ext xmlns:c15="http://schemas.microsoft.com/office/drawing/2012/chart" uri="{CE6537A1-D6FC-4f65-9D91-7224C49458BB}">
                  <c15:dlblFieldTable/>
                  <c15:showDataLabelsRange val="0"/>
                </c:ext>
              </c:extLst>
            </c:dLbl>
            <c:dLbl>
              <c:idx val="2"/>
              <c:tx>
                <c:rich>
                  <a:bodyPr/>
                  <a:lstStyle/>
                  <a:p>
                    <a:r>
                      <a:rPr lang="en-US"/>
                      <a:t>Checked</a:t>
                    </a:r>
                    <a:r>
                      <a:rPr lang="en-US" baseline="0"/>
                      <a:t> with my insurance, </a:t>
                    </a:r>
                    <a:fld id="{C119E447-4047-42F6-A538-3270FB173E11}" type="VALUE">
                      <a:rPr lang="en-US" baseline="0"/>
                      <a:pPr/>
                      <a:t>[VALUE]</a:t>
                    </a:fld>
                    <a:endParaRPr lang="en-US" baseline="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C6F1-423D-87F3-E1CE134F5511}"/>
                </c:ext>
                <c:ext xmlns:c15="http://schemas.microsoft.com/office/drawing/2012/chart" uri="{CE6537A1-D6FC-4f65-9D91-7224C49458BB}">
                  <c15:dlblFieldTable/>
                  <c15:showDataLabelsRange val="0"/>
                </c:ext>
              </c:extLst>
            </c:dLbl>
            <c:dLbl>
              <c:idx val="3"/>
              <c:tx>
                <c:rich>
                  <a:bodyPr/>
                  <a:lstStyle/>
                  <a:p>
                    <a:r>
                      <a:rPr lang="en-US"/>
                      <a:t>Asked a coworker</a:t>
                    </a:r>
                    <a:r>
                      <a:rPr lang="en-US" baseline="0"/>
                      <a:t>, </a:t>
                    </a:r>
                    <a:fld id="{09A0B502-FDD9-481D-B067-89FC43ED97E2}" type="VALUE">
                      <a:rPr lang="en-US" baseline="0"/>
                      <a:pPr/>
                      <a:t>[VALUE]</a:t>
                    </a:fld>
                    <a:endParaRPr lang="en-US" baseline="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C6F1-423D-87F3-E1CE134F5511}"/>
                </c:ext>
                <c:ext xmlns:c15="http://schemas.microsoft.com/office/drawing/2012/chart" uri="{CE6537A1-D6FC-4f65-9D91-7224C49458BB}">
                  <c15:dlblFieldTable/>
                  <c15:showDataLabelsRange val="0"/>
                </c:ext>
              </c:extLst>
            </c:dLbl>
            <c:dLbl>
              <c:idx val="4"/>
              <c:tx>
                <c:rich>
                  <a:bodyPr/>
                  <a:lstStyle/>
                  <a:p>
                    <a:r>
                      <a:rPr lang="en-US" dirty="0"/>
                      <a:t>Social media</a:t>
                    </a:r>
                    <a:r>
                      <a:rPr lang="en-US" baseline="0" dirty="0"/>
                      <a:t>, </a:t>
                    </a:r>
                    <a:fld id="{E9DD9C22-37C8-4515-BD2E-91FB88606F0C}" type="VALUE">
                      <a:rPr lang="en-US" baseline="0"/>
                      <a:pPr/>
                      <a:t>[VALUE]</a:t>
                    </a:fld>
                    <a:endParaRPr lang="en-US" baseline="0"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C6F1-423D-87F3-E1CE134F5511}"/>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Sheet1!$D$3:$D$8</c:f>
              <c:strCache>
                <c:ptCount val="6"/>
                <c:pt idx="0">
                  <c:v>Asked a Friend</c:v>
                </c:pt>
                <c:pt idx="1">
                  <c:v>Searched theWeb</c:v>
                </c:pt>
                <c:pt idx="2">
                  <c:v>Checked with My Insurance</c:v>
                </c:pt>
                <c:pt idx="3">
                  <c:v>Asked a Coworker</c:v>
                </c:pt>
                <c:pt idx="4">
                  <c:v>Social Media</c:v>
                </c:pt>
                <c:pt idx="5">
                  <c:v>Searched the Yellow Pages</c:v>
                </c:pt>
              </c:strCache>
            </c:strRef>
          </c:cat>
          <c:val>
            <c:numRef>
              <c:f>Sheet1!$E$3:$E$8</c:f>
              <c:numCache>
                <c:formatCode>0%</c:formatCode>
                <c:ptCount val="6"/>
                <c:pt idx="0">
                  <c:v>0.36</c:v>
                </c:pt>
                <c:pt idx="1">
                  <c:v>0.3</c:v>
                </c:pt>
                <c:pt idx="2">
                  <c:v>0.23</c:v>
                </c:pt>
                <c:pt idx="3">
                  <c:v>0.05</c:v>
                </c:pt>
                <c:pt idx="4">
                  <c:v>0.04</c:v>
                </c:pt>
                <c:pt idx="5">
                  <c:v>0.02</c:v>
                </c:pt>
              </c:numCache>
            </c:numRef>
          </c:val>
          <c:extLst xmlns:c16r2="http://schemas.microsoft.com/office/drawing/2015/06/chart">
            <c:ext xmlns:c16="http://schemas.microsoft.com/office/drawing/2014/chart" uri="{C3380CC4-5D6E-409C-BE32-E72D297353CC}">
              <c16:uniqueId val="{0000000C-C6F1-423D-87F3-E1CE134F551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Pt>
            <c:idx val="9"/>
            <c:bubble3D val="0"/>
            <c:spPr>
              <a:solidFill>
                <a:schemeClr val="accent4">
                  <a:lumMod val="60000"/>
                </a:schemeClr>
              </a:solidFill>
              <a:ln w="25400">
                <a:solidFill>
                  <a:schemeClr val="lt1"/>
                </a:solidFill>
              </a:ln>
              <a:effectLst/>
              <a:sp3d contourW="25400">
                <a:contourClr>
                  <a:schemeClr val="lt1"/>
                </a:contourClr>
              </a:sp3d>
            </c:spPr>
          </c:dPt>
          <c:dPt>
            <c:idx val="10"/>
            <c:bubble3D val="0"/>
            <c:spPr>
              <a:solidFill>
                <a:schemeClr val="accent5">
                  <a:lumMod val="60000"/>
                </a:schemeClr>
              </a:solidFill>
              <a:ln w="25400">
                <a:solidFill>
                  <a:schemeClr val="lt1"/>
                </a:solidFill>
              </a:ln>
              <a:effectLst/>
              <a:sp3d contourW="25400">
                <a:contourClr>
                  <a:schemeClr val="lt1"/>
                </a:contourClr>
              </a:sp3d>
            </c:spPr>
          </c:dPt>
          <c:dPt>
            <c:idx val="11"/>
            <c:bubble3D val="0"/>
            <c:spPr>
              <a:solidFill>
                <a:schemeClr val="accent6">
                  <a:lumMod val="6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Sheet2!$A$1:$A$12</c:f>
              <c:strCache>
                <c:ptCount val="12"/>
                <c:pt idx="0">
                  <c:v>Insurance Accepted</c:v>
                </c:pt>
                <c:pt idx="1">
                  <c:v>Word of Mouth</c:v>
                </c:pt>
                <c:pt idx="2">
                  <c:v>Personal Connection</c:v>
                </c:pt>
                <c:pt idx="3">
                  <c:v>Educational Background</c:v>
                </c:pt>
                <c:pt idx="4">
                  <c:v>Proximity to Home</c:v>
                </c:pt>
                <c:pt idx="5">
                  <c:v>Empathy</c:v>
                </c:pt>
                <c:pt idx="6">
                  <c:v>Years of Experience</c:v>
                </c:pt>
                <c:pt idx="7">
                  <c:v>Web Ratings</c:v>
                </c:pt>
                <c:pt idx="8">
                  <c:v>Hospital Affiliation</c:v>
                </c:pt>
                <c:pt idx="9">
                  <c:v>Gender</c:v>
                </c:pt>
                <c:pt idx="10">
                  <c:v>Accessable by phone and email</c:v>
                </c:pt>
                <c:pt idx="11">
                  <c:v>Language Spoken</c:v>
                </c:pt>
              </c:strCache>
            </c:strRef>
          </c:cat>
          <c:val>
            <c:numRef>
              <c:f>Sheet2!$B$1:$B$12</c:f>
              <c:numCache>
                <c:formatCode>0%</c:formatCode>
                <c:ptCount val="12"/>
                <c:pt idx="0">
                  <c:v>0.19</c:v>
                </c:pt>
                <c:pt idx="1">
                  <c:v>0.16</c:v>
                </c:pt>
                <c:pt idx="2">
                  <c:v>0.12</c:v>
                </c:pt>
                <c:pt idx="3">
                  <c:v>0.11</c:v>
                </c:pt>
                <c:pt idx="4">
                  <c:v>0.1</c:v>
                </c:pt>
                <c:pt idx="5">
                  <c:v>0.08</c:v>
                </c:pt>
                <c:pt idx="6">
                  <c:v>0.08</c:v>
                </c:pt>
                <c:pt idx="7">
                  <c:v>7.0000000000000007E-2</c:v>
                </c:pt>
                <c:pt idx="8">
                  <c:v>0.05</c:v>
                </c:pt>
                <c:pt idx="9">
                  <c:v>0.02</c:v>
                </c:pt>
                <c:pt idx="10">
                  <c:v>0.01</c:v>
                </c:pt>
                <c:pt idx="11">
                  <c:v>0.01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Yes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 </c:v>
                </c:pt>
              </c:strCache>
            </c:strRef>
          </c:cat>
          <c:val>
            <c:numRef>
              <c:f>Sheet1!$B$2:$B$5</c:f>
              <c:numCache>
                <c:formatCode>0.0%</c:formatCode>
                <c:ptCount val="4"/>
                <c:pt idx="0">
                  <c:v>0.98399999999999999</c:v>
                </c:pt>
                <c:pt idx="1">
                  <c:v>0.97499999999999998</c:v>
                </c:pt>
                <c:pt idx="2">
                  <c:v>0.97699999999999998</c:v>
                </c:pt>
                <c:pt idx="3">
                  <c:v>0.97299999999999998</c:v>
                </c:pt>
              </c:numCache>
            </c:numRef>
          </c:val>
          <c:extLst xmlns:c16r2="http://schemas.microsoft.com/office/drawing/2015/06/chart">
            <c:ext xmlns:c16="http://schemas.microsoft.com/office/drawing/2014/chart" uri="{C3380CC4-5D6E-409C-BE32-E72D297353CC}">
              <c16:uniqueId val="{00000000-0C76-4D4C-B1DA-57927FF2E00C}"/>
            </c:ext>
          </c:extLst>
        </c:ser>
        <c:ser>
          <c:idx val="2"/>
          <c:order val="1"/>
          <c:tx>
            <c:strRef>
              <c:f>Sheet1!$C$1</c:f>
              <c:strCache>
                <c:ptCount val="1"/>
                <c:pt idx="0">
                  <c:v>No</c:v>
                </c:pt>
              </c:strCache>
            </c:strRef>
          </c:tx>
          <c:spPr>
            <a:solidFill>
              <a:srgbClr val="FF0000"/>
            </a:solidFill>
            <a:ln>
              <a:noFill/>
            </a:ln>
            <a:effectLst/>
            <a:sp3d/>
          </c:spPr>
          <c:invertIfNegative val="0"/>
          <c:dLbls>
            <c:dLbl>
              <c:idx val="0"/>
              <c:layout>
                <c:manualLayout>
                  <c:x val="8.3401798955225939E-2"/>
                  <c:y val="-2.07623148182711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C76-4D4C-B1DA-57927FF2E00C}"/>
                </c:ext>
                <c:ext xmlns:c15="http://schemas.microsoft.com/office/drawing/2012/chart" uri="{CE6537A1-D6FC-4f65-9D91-7224C49458BB}"/>
              </c:extLst>
            </c:dLbl>
            <c:dLbl>
              <c:idx val="1"/>
              <c:layout>
                <c:manualLayout>
                  <c:x val="7.4465891924308886E-2"/>
                  <c:y val="-2.50986959250006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C76-4D4C-B1DA-57927FF2E00C}"/>
                </c:ext>
                <c:ext xmlns:c15="http://schemas.microsoft.com/office/drawing/2012/chart" uri="{CE6537A1-D6FC-4f65-9D91-7224C49458BB}"/>
              </c:extLst>
            </c:dLbl>
            <c:dLbl>
              <c:idx val="2"/>
              <c:layout>
                <c:manualLayout>
                  <c:x val="8.9359070309170549E-2"/>
                  <c:y val="-2.42227006213163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C76-4D4C-B1DA-57927FF2E00C}"/>
                </c:ext>
                <c:ext xmlns:c15="http://schemas.microsoft.com/office/drawing/2012/chart" uri="{CE6537A1-D6FC-4f65-9D91-7224C49458BB}"/>
              </c:extLst>
            </c:dLbl>
            <c:dLbl>
              <c:idx val="3"/>
              <c:layout>
                <c:manualLayout>
                  <c:x val="8.0423163278253593E-2"/>
                  <c:y val="-2.59087531685008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C76-4D4C-B1DA-57927FF2E00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 </c:v>
                </c:pt>
              </c:strCache>
            </c:strRef>
          </c:cat>
          <c:val>
            <c:numRef>
              <c:f>Sheet1!$C$2:$C$5</c:f>
              <c:numCache>
                <c:formatCode>0.0%</c:formatCode>
                <c:ptCount val="4"/>
                <c:pt idx="0">
                  <c:v>1.6E-2</c:v>
                </c:pt>
                <c:pt idx="1">
                  <c:v>2.5000000000000001E-2</c:v>
                </c:pt>
                <c:pt idx="2">
                  <c:v>2.3E-2</c:v>
                </c:pt>
                <c:pt idx="3" formatCode="0.00%">
                  <c:v>2.7E-2</c:v>
                </c:pt>
              </c:numCache>
            </c:numRef>
          </c:val>
          <c:extLst xmlns:c16r2="http://schemas.microsoft.com/office/drawing/2015/06/chart">
            <c:ext xmlns:c16="http://schemas.microsoft.com/office/drawing/2014/chart" uri="{C3380CC4-5D6E-409C-BE32-E72D297353CC}">
              <c16:uniqueId val="{00000005-0C76-4D4C-B1DA-57927FF2E00C}"/>
            </c:ext>
          </c:extLst>
        </c:ser>
        <c:dLbls>
          <c:showLegendKey val="0"/>
          <c:showVal val="0"/>
          <c:showCatName val="0"/>
          <c:showSerName val="0"/>
          <c:showPercent val="0"/>
          <c:showBubbleSize val="0"/>
        </c:dLbls>
        <c:gapWidth val="100"/>
        <c:shape val="box"/>
        <c:axId val="362244568"/>
        <c:axId val="362244960"/>
        <c:axId val="0"/>
      </c:bar3DChart>
      <c:catAx>
        <c:axId val="36224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244960"/>
        <c:crosses val="autoZero"/>
        <c:auto val="1"/>
        <c:lblAlgn val="ctr"/>
        <c:lblOffset val="100"/>
        <c:noMultiLvlLbl val="0"/>
      </c:catAx>
      <c:valAx>
        <c:axId val="3622449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244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Sheet1!$A$19</c:f>
              <c:strCache>
                <c:ptCount val="1"/>
                <c:pt idx="0">
                  <c:v>Yes, definitely</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Sheet1!$B$18:$E$18</c:f>
              <c:strCache>
                <c:ptCount val="4"/>
                <c:pt idx="0">
                  <c:v>Q1</c:v>
                </c:pt>
                <c:pt idx="1">
                  <c:v>Q2</c:v>
                </c:pt>
                <c:pt idx="2">
                  <c:v>Q3</c:v>
                </c:pt>
                <c:pt idx="3">
                  <c:v>Q4</c:v>
                </c:pt>
              </c:strCache>
            </c:strRef>
          </c:cat>
          <c:val>
            <c:numRef>
              <c:f>Sheet1!$B$19:$E$19</c:f>
              <c:numCache>
                <c:formatCode>0.0%</c:formatCode>
                <c:ptCount val="4"/>
                <c:pt idx="0">
                  <c:v>0.87</c:v>
                </c:pt>
                <c:pt idx="1">
                  <c:v>0.84099999999999997</c:v>
                </c:pt>
                <c:pt idx="2">
                  <c:v>0.85</c:v>
                </c:pt>
                <c:pt idx="3">
                  <c:v>0.85499999999999998</c:v>
                </c:pt>
              </c:numCache>
            </c:numRef>
          </c:val>
          <c:extLst xmlns:c16r2="http://schemas.microsoft.com/office/drawing/2015/06/chart">
            <c:ext xmlns:c16="http://schemas.microsoft.com/office/drawing/2014/chart" uri="{C3380CC4-5D6E-409C-BE32-E72D297353CC}">
              <c16:uniqueId val="{00000000-33A3-4C97-B6C2-68843AD12129}"/>
            </c:ext>
          </c:extLst>
        </c:ser>
        <c:ser>
          <c:idx val="1"/>
          <c:order val="1"/>
          <c:tx>
            <c:strRef>
              <c:f>Sheet1!$A$20</c:f>
              <c:strCache>
                <c:ptCount val="1"/>
                <c:pt idx="0">
                  <c:v>Yes, somewhat</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Sheet1!$B$18:$E$18</c:f>
              <c:strCache>
                <c:ptCount val="4"/>
                <c:pt idx="0">
                  <c:v>Q1</c:v>
                </c:pt>
                <c:pt idx="1">
                  <c:v>Q2</c:v>
                </c:pt>
                <c:pt idx="2">
                  <c:v>Q3</c:v>
                </c:pt>
                <c:pt idx="3">
                  <c:v>Q4</c:v>
                </c:pt>
              </c:strCache>
            </c:strRef>
          </c:cat>
          <c:val>
            <c:numRef>
              <c:f>Sheet1!$B$20:$E$20</c:f>
              <c:numCache>
                <c:formatCode>0.0%</c:formatCode>
                <c:ptCount val="4"/>
                <c:pt idx="0">
                  <c:v>0.11700000000000001</c:v>
                </c:pt>
                <c:pt idx="1">
                  <c:v>0.14299999999999999</c:v>
                </c:pt>
                <c:pt idx="2">
                  <c:v>0.13500000000000001</c:v>
                </c:pt>
                <c:pt idx="3" formatCode="0.00%">
                  <c:v>0.13300000000000001</c:v>
                </c:pt>
              </c:numCache>
            </c:numRef>
          </c:val>
          <c:extLst xmlns:c16r2="http://schemas.microsoft.com/office/drawing/2015/06/chart">
            <c:ext xmlns:c16="http://schemas.microsoft.com/office/drawing/2014/chart" uri="{C3380CC4-5D6E-409C-BE32-E72D297353CC}">
              <c16:uniqueId val="{00000001-33A3-4C97-B6C2-68843AD12129}"/>
            </c:ext>
          </c:extLst>
        </c:ser>
        <c:ser>
          <c:idx val="2"/>
          <c:order val="2"/>
          <c:tx>
            <c:strRef>
              <c:f>Sheet1!$A$21</c:f>
              <c:strCache>
                <c:ptCount val="1"/>
                <c:pt idx="0">
                  <c:v>No</c:v>
                </c:pt>
              </c:strCache>
            </c:strRef>
          </c:tx>
          <c:spPr>
            <a:solidFill>
              <a:srgbClr val="FF0000"/>
            </a:solidFill>
            <a:ln>
              <a:noFill/>
            </a:ln>
            <a:effectLst/>
            <a:sp3d/>
          </c:spPr>
          <c:invertIfNegative val="0"/>
          <c:dLbls>
            <c:dLbl>
              <c:idx val="0"/>
              <c:layout>
                <c:manualLayout>
                  <c:x val="8.2408344470587744E-2"/>
                  <c:y val="-2.46874633784113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3A3-4C97-B6C2-68843AD12129}"/>
                </c:ext>
                <c:ext xmlns:c15="http://schemas.microsoft.com/office/drawing/2012/chart" uri="{CE6537A1-D6FC-4f65-9D91-7224C49458BB}"/>
              </c:extLst>
            </c:dLbl>
            <c:dLbl>
              <c:idx val="1"/>
              <c:layout>
                <c:manualLayout>
                  <c:x val="8.1919572595660989E-2"/>
                  <c:y val="-1.939729265446604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3A3-4C97-B6C2-68843AD12129}"/>
                </c:ext>
                <c:ext xmlns:c15="http://schemas.microsoft.com/office/drawing/2012/chart" uri="{CE6537A1-D6FC-4f65-9D91-7224C49458BB}">
                  <c15:layout>
                    <c:manualLayout>
                      <c:w val="0.12200707269654933"/>
                      <c:h val="6.8772219411288693E-2"/>
                    </c:manualLayout>
                  </c15:layout>
                </c:ext>
              </c:extLst>
            </c:dLbl>
            <c:dLbl>
              <c:idx val="2"/>
              <c:layout>
                <c:manualLayout>
                  <c:x val="8.2408344470587799E-2"/>
                  <c:y val="-2.82142438610415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3A3-4C97-B6C2-68843AD12129}"/>
                </c:ext>
                <c:ext xmlns:c15="http://schemas.microsoft.com/office/drawing/2012/chart" uri="{CE6537A1-D6FC-4f65-9D91-7224C49458BB}"/>
              </c:extLst>
            </c:dLbl>
            <c:dLbl>
              <c:idx val="3"/>
              <c:layout>
                <c:manualLayout>
                  <c:x val="7.6522034151260104E-2"/>
                  <c:y val="-3.17410243436717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3A3-4C97-B6C2-68843AD1212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Sheet1!$B$18:$E$18</c:f>
              <c:strCache>
                <c:ptCount val="4"/>
                <c:pt idx="0">
                  <c:v>Q1</c:v>
                </c:pt>
                <c:pt idx="1">
                  <c:v>Q2</c:v>
                </c:pt>
                <c:pt idx="2">
                  <c:v>Q3</c:v>
                </c:pt>
                <c:pt idx="3">
                  <c:v>Q4</c:v>
                </c:pt>
              </c:strCache>
            </c:strRef>
          </c:cat>
          <c:val>
            <c:numRef>
              <c:f>Sheet1!$B$21:$E$21</c:f>
              <c:numCache>
                <c:formatCode>0.0%</c:formatCode>
                <c:ptCount val="4"/>
                <c:pt idx="0">
                  <c:v>1.2999999999999999E-2</c:v>
                </c:pt>
                <c:pt idx="1">
                  <c:v>1.6E-2</c:v>
                </c:pt>
                <c:pt idx="2">
                  <c:v>1.4999999999999999E-2</c:v>
                </c:pt>
                <c:pt idx="3" formatCode="0.00%">
                  <c:v>1.2E-2</c:v>
                </c:pt>
              </c:numCache>
            </c:numRef>
          </c:val>
          <c:extLst xmlns:c16r2="http://schemas.microsoft.com/office/drawing/2015/06/chart">
            <c:ext xmlns:c16="http://schemas.microsoft.com/office/drawing/2014/chart" uri="{C3380CC4-5D6E-409C-BE32-E72D297353CC}">
              <c16:uniqueId val="{00000006-33A3-4C97-B6C2-68843AD12129}"/>
            </c:ext>
          </c:extLst>
        </c:ser>
        <c:dLbls>
          <c:showLegendKey val="0"/>
          <c:showVal val="0"/>
          <c:showCatName val="0"/>
          <c:showSerName val="0"/>
          <c:showPercent val="0"/>
          <c:showBubbleSize val="0"/>
        </c:dLbls>
        <c:gapWidth val="100"/>
        <c:shape val="box"/>
        <c:axId val="362246920"/>
        <c:axId val="362237904"/>
        <c:axId val="0"/>
      </c:bar3DChart>
      <c:catAx>
        <c:axId val="36224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237904"/>
        <c:crosses val="autoZero"/>
        <c:auto val="1"/>
        <c:lblAlgn val="ctr"/>
        <c:lblOffset val="100"/>
        <c:noMultiLvlLbl val="0"/>
      </c:catAx>
      <c:valAx>
        <c:axId val="3622379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24692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B0444-73E1-4B02-9E6A-9CE8A3954FFB}" type="doc">
      <dgm:prSet loTypeId="urn:microsoft.com/office/officeart/2005/8/layout/radial3" loCatId="relationship" qsTypeId="urn:microsoft.com/office/officeart/2005/8/quickstyle/3d3" qsCatId="3D" csTypeId="urn:microsoft.com/office/officeart/2005/8/colors/colorful5" csCatId="colorful" phldr="1"/>
      <dgm:spPr/>
      <dgm:t>
        <a:bodyPr/>
        <a:lstStyle/>
        <a:p>
          <a:endParaRPr lang="en-US"/>
        </a:p>
      </dgm:t>
    </dgm:pt>
    <dgm:pt modelId="{2E140566-EE24-49F9-99E0-F80BB5B58DD7}">
      <dgm:prSet phldrT="[Text]"/>
      <dgm:spPr/>
      <dgm:t>
        <a:bodyPr/>
        <a:lstStyle/>
        <a:p>
          <a:r>
            <a:rPr lang="en-US" dirty="0"/>
            <a:t>Quality patient care</a:t>
          </a:r>
        </a:p>
      </dgm:t>
    </dgm:pt>
    <dgm:pt modelId="{CD5B4F74-44F2-48C7-B272-20E952FE4D7B}" type="parTrans" cxnId="{FDD778DA-E196-45C5-B292-DC47949FEBD4}">
      <dgm:prSet/>
      <dgm:spPr/>
      <dgm:t>
        <a:bodyPr/>
        <a:lstStyle/>
        <a:p>
          <a:endParaRPr lang="en-US"/>
        </a:p>
      </dgm:t>
    </dgm:pt>
    <dgm:pt modelId="{3EE41191-91E5-4BDA-B3A2-DB8EC81F5819}" type="sibTrans" cxnId="{FDD778DA-E196-45C5-B292-DC47949FEBD4}">
      <dgm:prSet/>
      <dgm:spPr/>
      <dgm:t>
        <a:bodyPr/>
        <a:lstStyle/>
        <a:p>
          <a:endParaRPr lang="en-US"/>
        </a:p>
      </dgm:t>
    </dgm:pt>
    <dgm:pt modelId="{A63D3658-78CF-40BC-AA03-EFC39D35ABFE}">
      <dgm:prSet phldrT="[Text]"/>
      <dgm:spPr/>
      <dgm:t>
        <a:bodyPr/>
        <a:lstStyle/>
        <a:p>
          <a:r>
            <a:rPr lang="en-US" dirty="0"/>
            <a:t>finances</a:t>
          </a:r>
        </a:p>
      </dgm:t>
    </dgm:pt>
    <dgm:pt modelId="{3E4A688B-6593-4D7B-89BD-93EC6ED5DB30}" type="parTrans" cxnId="{6B9B554A-FCA7-4965-9101-4BE452410E04}">
      <dgm:prSet/>
      <dgm:spPr/>
      <dgm:t>
        <a:bodyPr/>
        <a:lstStyle/>
        <a:p>
          <a:endParaRPr lang="en-US"/>
        </a:p>
      </dgm:t>
    </dgm:pt>
    <dgm:pt modelId="{70C235CD-C5F2-4A00-A8A2-97591DD77F9C}" type="sibTrans" cxnId="{6B9B554A-FCA7-4965-9101-4BE452410E04}">
      <dgm:prSet/>
      <dgm:spPr/>
      <dgm:t>
        <a:bodyPr/>
        <a:lstStyle/>
        <a:p>
          <a:endParaRPr lang="en-US"/>
        </a:p>
      </dgm:t>
    </dgm:pt>
    <dgm:pt modelId="{7FEE8254-F6B0-4486-BF6B-4B311059DBC2}">
      <dgm:prSet phldrT="[Text]"/>
      <dgm:spPr/>
      <dgm:t>
        <a:bodyPr/>
        <a:lstStyle/>
        <a:p>
          <a:r>
            <a:rPr lang="en-US" dirty="0"/>
            <a:t>telephone</a:t>
          </a:r>
        </a:p>
      </dgm:t>
    </dgm:pt>
    <dgm:pt modelId="{7F4460C3-EADC-4275-A2A2-3467F514A64A}" type="parTrans" cxnId="{C6F552F7-19FE-4AE8-8006-B0AA3F74A0F2}">
      <dgm:prSet/>
      <dgm:spPr/>
      <dgm:t>
        <a:bodyPr/>
        <a:lstStyle/>
        <a:p>
          <a:endParaRPr lang="en-US"/>
        </a:p>
      </dgm:t>
    </dgm:pt>
    <dgm:pt modelId="{18EC6565-E9A4-4188-906A-8851E0032267}" type="sibTrans" cxnId="{C6F552F7-19FE-4AE8-8006-B0AA3F74A0F2}">
      <dgm:prSet/>
      <dgm:spPr/>
      <dgm:t>
        <a:bodyPr/>
        <a:lstStyle/>
        <a:p>
          <a:endParaRPr lang="en-US"/>
        </a:p>
      </dgm:t>
    </dgm:pt>
    <dgm:pt modelId="{4E269670-ED07-48B4-8307-86CEE4D6549E}">
      <dgm:prSet phldrT="[Text]"/>
      <dgm:spPr/>
      <dgm:t>
        <a:bodyPr/>
        <a:lstStyle/>
        <a:p>
          <a:r>
            <a:rPr lang="en-US" dirty="0"/>
            <a:t>regulations</a:t>
          </a:r>
        </a:p>
      </dgm:t>
    </dgm:pt>
    <dgm:pt modelId="{48D6F379-BE9D-4CE4-AE11-50861A32F68E}" type="parTrans" cxnId="{1DB05082-7549-4941-A8CB-B9ABB7D086BD}">
      <dgm:prSet/>
      <dgm:spPr/>
      <dgm:t>
        <a:bodyPr/>
        <a:lstStyle/>
        <a:p>
          <a:endParaRPr lang="en-US"/>
        </a:p>
      </dgm:t>
    </dgm:pt>
    <dgm:pt modelId="{197E4068-34F3-4E57-A41D-476459D49167}" type="sibTrans" cxnId="{1DB05082-7549-4941-A8CB-B9ABB7D086BD}">
      <dgm:prSet/>
      <dgm:spPr/>
      <dgm:t>
        <a:bodyPr/>
        <a:lstStyle/>
        <a:p>
          <a:endParaRPr lang="en-US"/>
        </a:p>
      </dgm:t>
    </dgm:pt>
    <dgm:pt modelId="{3D63671B-0A8C-4CCF-9071-E37E53A14C13}">
      <dgm:prSet/>
      <dgm:spPr/>
      <dgm:t>
        <a:bodyPr/>
        <a:lstStyle/>
        <a:p>
          <a:r>
            <a:rPr lang="en-US" dirty="0"/>
            <a:t>scheduling appointment</a:t>
          </a:r>
        </a:p>
      </dgm:t>
    </dgm:pt>
    <dgm:pt modelId="{410654A0-43D3-4D51-A3D4-B063316058BA}" type="parTrans" cxnId="{0EAF8ED8-AC13-498F-8BDF-E2E543B735E2}">
      <dgm:prSet/>
      <dgm:spPr/>
      <dgm:t>
        <a:bodyPr/>
        <a:lstStyle/>
        <a:p>
          <a:endParaRPr lang="en-US"/>
        </a:p>
      </dgm:t>
    </dgm:pt>
    <dgm:pt modelId="{69EF24F6-5E45-47E8-9F20-A98051002B3F}" type="sibTrans" cxnId="{0EAF8ED8-AC13-498F-8BDF-E2E543B735E2}">
      <dgm:prSet/>
      <dgm:spPr/>
      <dgm:t>
        <a:bodyPr/>
        <a:lstStyle/>
        <a:p>
          <a:endParaRPr lang="en-US"/>
        </a:p>
      </dgm:t>
    </dgm:pt>
    <dgm:pt modelId="{EAACEA88-C134-411B-8AF0-A7E86D6B0B9C}">
      <dgm:prSet/>
      <dgm:spPr/>
      <dgm:t>
        <a:bodyPr/>
        <a:lstStyle/>
        <a:p>
          <a:r>
            <a:rPr lang="en-US" dirty="0"/>
            <a:t>ancillary services</a:t>
          </a:r>
        </a:p>
      </dgm:t>
    </dgm:pt>
    <dgm:pt modelId="{FF3791CD-518D-4A54-8B16-BC3276E853A3}" type="parTrans" cxnId="{0A145133-15C2-4AE9-B719-47021EC008F8}">
      <dgm:prSet/>
      <dgm:spPr/>
      <dgm:t>
        <a:bodyPr/>
        <a:lstStyle/>
        <a:p>
          <a:endParaRPr lang="en-US"/>
        </a:p>
      </dgm:t>
    </dgm:pt>
    <dgm:pt modelId="{1710B035-46C4-4ECA-BCF8-F7884BF3EA92}" type="sibTrans" cxnId="{0A145133-15C2-4AE9-B719-47021EC008F8}">
      <dgm:prSet/>
      <dgm:spPr/>
      <dgm:t>
        <a:bodyPr/>
        <a:lstStyle/>
        <a:p>
          <a:endParaRPr lang="en-US"/>
        </a:p>
      </dgm:t>
    </dgm:pt>
    <dgm:pt modelId="{5E80E72E-1AE7-419C-8735-0E6B64FE5D65}">
      <dgm:prSet/>
      <dgm:spPr/>
      <dgm:t>
        <a:bodyPr/>
        <a:lstStyle/>
        <a:p>
          <a:r>
            <a:rPr lang="en-US" dirty="0"/>
            <a:t>3</a:t>
          </a:r>
          <a:r>
            <a:rPr lang="en-US" baseline="30000" dirty="0"/>
            <a:t>rd</a:t>
          </a:r>
          <a:r>
            <a:rPr lang="en-US" dirty="0"/>
            <a:t> party reimbursement</a:t>
          </a:r>
        </a:p>
      </dgm:t>
    </dgm:pt>
    <dgm:pt modelId="{62C855FA-3C51-4650-8F69-38C7E4FBEABF}" type="parTrans" cxnId="{68080F61-3F49-4BF9-B564-077F90DF20F4}">
      <dgm:prSet/>
      <dgm:spPr/>
      <dgm:t>
        <a:bodyPr/>
        <a:lstStyle/>
        <a:p>
          <a:endParaRPr lang="en-US"/>
        </a:p>
      </dgm:t>
    </dgm:pt>
    <dgm:pt modelId="{950DB77B-B366-48DA-B58B-469514B8D900}" type="sibTrans" cxnId="{68080F61-3F49-4BF9-B564-077F90DF20F4}">
      <dgm:prSet/>
      <dgm:spPr/>
      <dgm:t>
        <a:bodyPr/>
        <a:lstStyle/>
        <a:p>
          <a:endParaRPr lang="en-US"/>
        </a:p>
      </dgm:t>
    </dgm:pt>
    <dgm:pt modelId="{3FEEE144-CB83-4FDC-8777-A9E2BCD04A2F}">
      <dgm:prSet/>
      <dgm:spPr/>
      <dgm:t>
        <a:bodyPr/>
        <a:lstStyle/>
        <a:p>
          <a:r>
            <a:rPr lang="en-US" dirty="0"/>
            <a:t>personnel</a:t>
          </a:r>
        </a:p>
      </dgm:t>
    </dgm:pt>
    <dgm:pt modelId="{28BAB6B5-FD85-444E-9EB4-2DDD31F6FCF9}" type="parTrans" cxnId="{AE4FB1CF-7B61-444A-AF48-47AD457BEDFE}">
      <dgm:prSet/>
      <dgm:spPr/>
      <dgm:t>
        <a:bodyPr/>
        <a:lstStyle/>
        <a:p>
          <a:endParaRPr lang="en-US"/>
        </a:p>
      </dgm:t>
    </dgm:pt>
    <dgm:pt modelId="{C81675C6-75BE-401C-B5C4-EBAA14D1B200}" type="sibTrans" cxnId="{AE4FB1CF-7B61-444A-AF48-47AD457BEDFE}">
      <dgm:prSet/>
      <dgm:spPr/>
      <dgm:t>
        <a:bodyPr/>
        <a:lstStyle/>
        <a:p>
          <a:endParaRPr lang="en-US"/>
        </a:p>
      </dgm:t>
    </dgm:pt>
    <dgm:pt modelId="{E572F35B-8D75-4C78-8232-C1A134217117}">
      <dgm:prSet/>
      <dgm:spPr/>
      <dgm:t>
        <a:bodyPr/>
        <a:lstStyle/>
        <a:p>
          <a:r>
            <a:rPr lang="en-US" dirty="0"/>
            <a:t>professional relations</a:t>
          </a:r>
        </a:p>
      </dgm:t>
    </dgm:pt>
    <dgm:pt modelId="{D78FB894-91A4-4B80-B9D5-FE9B7CF4E56F}" type="parTrans" cxnId="{D37F1247-DA38-4DBA-AB06-4EF1FDC6B3B6}">
      <dgm:prSet/>
      <dgm:spPr/>
      <dgm:t>
        <a:bodyPr/>
        <a:lstStyle/>
        <a:p>
          <a:endParaRPr lang="en-US"/>
        </a:p>
      </dgm:t>
    </dgm:pt>
    <dgm:pt modelId="{D15A2CCC-8BFE-44EB-A759-37613665D285}" type="sibTrans" cxnId="{D37F1247-DA38-4DBA-AB06-4EF1FDC6B3B6}">
      <dgm:prSet/>
      <dgm:spPr/>
      <dgm:t>
        <a:bodyPr/>
        <a:lstStyle/>
        <a:p>
          <a:endParaRPr lang="en-US"/>
        </a:p>
      </dgm:t>
    </dgm:pt>
    <dgm:pt modelId="{E36833AA-BB68-4201-9FF8-9EDDA34CEB72}">
      <dgm:prSet/>
      <dgm:spPr/>
      <dgm:t>
        <a:bodyPr/>
        <a:lstStyle/>
        <a:p>
          <a:r>
            <a:rPr lang="en-US" dirty="0"/>
            <a:t>record keeping</a:t>
          </a:r>
        </a:p>
      </dgm:t>
    </dgm:pt>
    <dgm:pt modelId="{A6B7037E-5AC2-45D9-B5B0-BC1FC988EF3E}" type="parTrans" cxnId="{D77C35F4-95F2-4CC9-AE78-D1BB8A5F282F}">
      <dgm:prSet/>
      <dgm:spPr/>
      <dgm:t>
        <a:bodyPr/>
        <a:lstStyle/>
        <a:p>
          <a:endParaRPr lang="en-US"/>
        </a:p>
      </dgm:t>
    </dgm:pt>
    <dgm:pt modelId="{19D8D9C6-9036-464A-AB36-F66B3AC3A136}" type="sibTrans" cxnId="{D77C35F4-95F2-4CC9-AE78-D1BB8A5F282F}">
      <dgm:prSet/>
      <dgm:spPr/>
      <dgm:t>
        <a:bodyPr/>
        <a:lstStyle/>
        <a:p>
          <a:endParaRPr lang="en-US"/>
        </a:p>
      </dgm:t>
    </dgm:pt>
    <dgm:pt modelId="{3C2EA73F-314A-445F-9F73-487466DBD310}">
      <dgm:prSet/>
      <dgm:spPr/>
      <dgm:t>
        <a:bodyPr/>
        <a:lstStyle/>
        <a:p>
          <a:r>
            <a:rPr lang="en-US" dirty="0"/>
            <a:t>the web</a:t>
          </a:r>
        </a:p>
      </dgm:t>
    </dgm:pt>
    <dgm:pt modelId="{CCAC5D32-549D-4568-9093-FC75456FDAC9}" type="parTrans" cxnId="{BE492DEB-127D-4582-8D94-64423DAD882B}">
      <dgm:prSet/>
      <dgm:spPr/>
      <dgm:t>
        <a:bodyPr/>
        <a:lstStyle/>
        <a:p>
          <a:endParaRPr lang="en-US"/>
        </a:p>
      </dgm:t>
    </dgm:pt>
    <dgm:pt modelId="{2EE41EE6-C8C9-4FEE-89F2-94A5E9B5FDED}" type="sibTrans" cxnId="{BE492DEB-127D-4582-8D94-64423DAD882B}">
      <dgm:prSet/>
      <dgm:spPr/>
      <dgm:t>
        <a:bodyPr/>
        <a:lstStyle/>
        <a:p>
          <a:endParaRPr lang="en-US"/>
        </a:p>
      </dgm:t>
    </dgm:pt>
    <dgm:pt modelId="{634AFD63-FC1B-47A8-B4E4-3FF1D5E3B485}">
      <dgm:prSet/>
      <dgm:spPr/>
      <dgm:t>
        <a:bodyPr/>
        <a:lstStyle/>
        <a:p>
          <a:r>
            <a:rPr lang="en-US" dirty="0"/>
            <a:t>marketing</a:t>
          </a:r>
        </a:p>
      </dgm:t>
    </dgm:pt>
    <dgm:pt modelId="{188C1DA9-9400-4A32-929E-AABA1CFD3709}" type="parTrans" cxnId="{B3FCE46E-C734-471A-8259-3F876D94B639}">
      <dgm:prSet/>
      <dgm:spPr/>
      <dgm:t>
        <a:bodyPr/>
        <a:lstStyle/>
        <a:p>
          <a:endParaRPr lang="en-US"/>
        </a:p>
      </dgm:t>
    </dgm:pt>
    <dgm:pt modelId="{8A32AA60-2C69-48FC-BE78-84C781891CD2}" type="sibTrans" cxnId="{B3FCE46E-C734-471A-8259-3F876D94B639}">
      <dgm:prSet/>
      <dgm:spPr/>
      <dgm:t>
        <a:bodyPr/>
        <a:lstStyle/>
        <a:p>
          <a:endParaRPr lang="en-US"/>
        </a:p>
      </dgm:t>
    </dgm:pt>
    <dgm:pt modelId="{3939CE1E-6B77-4BE8-B9AA-97F2A78060EE}">
      <dgm:prSet/>
      <dgm:spPr/>
      <dgm:t>
        <a:bodyPr/>
        <a:lstStyle/>
        <a:p>
          <a:r>
            <a:rPr lang="en-US" dirty="0"/>
            <a:t>patient education</a:t>
          </a:r>
        </a:p>
      </dgm:t>
    </dgm:pt>
    <dgm:pt modelId="{595E77B3-B0F0-42C5-800C-AC677775782F}" type="parTrans" cxnId="{DD34948D-4119-4094-80A8-A4BF863CAB66}">
      <dgm:prSet/>
      <dgm:spPr/>
      <dgm:t>
        <a:bodyPr/>
        <a:lstStyle/>
        <a:p>
          <a:endParaRPr lang="en-US"/>
        </a:p>
      </dgm:t>
    </dgm:pt>
    <dgm:pt modelId="{A6DD7ABB-D8FE-4D8D-9AC8-310557F003F2}" type="sibTrans" cxnId="{DD34948D-4119-4094-80A8-A4BF863CAB66}">
      <dgm:prSet/>
      <dgm:spPr/>
      <dgm:t>
        <a:bodyPr/>
        <a:lstStyle/>
        <a:p>
          <a:endParaRPr lang="en-US"/>
        </a:p>
      </dgm:t>
    </dgm:pt>
    <dgm:pt modelId="{F790FD9E-138F-4370-BF47-18AF55A88065}" type="pres">
      <dgm:prSet presAssocID="{5CDB0444-73E1-4B02-9E6A-9CE8A3954FFB}" presName="composite" presStyleCnt="0">
        <dgm:presLayoutVars>
          <dgm:chMax val="1"/>
          <dgm:dir/>
          <dgm:resizeHandles val="exact"/>
        </dgm:presLayoutVars>
      </dgm:prSet>
      <dgm:spPr/>
      <dgm:t>
        <a:bodyPr/>
        <a:lstStyle/>
        <a:p>
          <a:endParaRPr lang="en-US"/>
        </a:p>
      </dgm:t>
    </dgm:pt>
    <dgm:pt modelId="{AFC559F9-C5D1-403B-8BA9-2FDFBA4A0B58}" type="pres">
      <dgm:prSet presAssocID="{5CDB0444-73E1-4B02-9E6A-9CE8A3954FFB}" presName="radial" presStyleCnt="0">
        <dgm:presLayoutVars>
          <dgm:animLvl val="ctr"/>
        </dgm:presLayoutVars>
      </dgm:prSet>
      <dgm:spPr/>
    </dgm:pt>
    <dgm:pt modelId="{50DD887E-4B3B-4F0B-8EDC-58819FBDE5B7}" type="pres">
      <dgm:prSet presAssocID="{2E140566-EE24-49F9-99E0-F80BB5B58DD7}" presName="centerShape" presStyleLbl="vennNode1" presStyleIdx="0" presStyleCnt="13"/>
      <dgm:spPr/>
      <dgm:t>
        <a:bodyPr/>
        <a:lstStyle/>
        <a:p>
          <a:endParaRPr lang="en-US"/>
        </a:p>
      </dgm:t>
    </dgm:pt>
    <dgm:pt modelId="{5BF3CFAC-51BB-417A-B14E-162D13946397}" type="pres">
      <dgm:prSet presAssocID="{A63D3658-78CF-40BC-AA03-EFC39D35ABFE}" presName="node" presStyleLbl="vennNode1" presStyleIdx="1" presStyleCnt="13">
        <dgm:presLayoutVars>
          <dgm:bulletEnabled val="1"/>
        </dgm:presLayoutVars>
      </dgm:prSet>
      <dgm:spPr/>
      <dgm:t>
        <a:bodyPr/>
        <a:lstStyle/>
        <a:p>
          <a:endParaRPr lang="en-US"/>
        </a:p>
      </dgm:t>
    </dgm:pt>
    <dgm:pt modelId="{6DDB12D6-AF13-4905-A0D5-110109668455}" type="pres">
      <dgm:prSet presAssocID="{7FEE8254-F6B0-4486-BF6B-4B311059DBC2}" presName="node" presStyleLbl="vennNode1" presStyleIdx="2" presStyleCnt="13">
        <dgm:presLayoutVars>
          <dgm:bulletEnabled val="1"/>
        </dgm:presLayoutVars>
      </dgm:prSet>
      <dgm:spPr/>
      <dgm:t>
        <a:bodyPr/>
        <a:lstStyle/>
        <a:p>
          <a:endParaRPr lang="en-US"/>
        </a:p>
      </dgm:t>
    </dgm:pt>
    <dgm:pt modelId="{E533A923-153A-4856-9B1A-B3F921480B7D}" type="pres">
      <dgm:prSet presAssocID="{E36833AA-BB68-4201-9FF8-9EDDA34CEB72}" presName="node" presStyleLbl="vennNode1" presStyleIdx="3" presStyleCnt="13">
        <dgm:presLayoutVars>
          <dgm:bulletEnabled val="1"/>
        </dgm:presLayoutVars>
      </dgm:prSet>
      <dgm:spPr/>
      <dgm:t>
        <a:bodyPr/>
        <a:lstStyle/>
        <a:p>
          <a:endParaRPr lang="en-US"/>
        </a:p>
      </dgm:t>
    </dgm:pt>
    <dgm:pt modelId="{006DAD72-A490-4511-84D7-1FED37C5C314}" type="pres">
      <dgm:prSet presAssocID="{3C2EA73F-314A-445F-9F73-487466DBD310}" presName="node" presStyleLbl="vennNode1" presStyleIdx="4" presStyleCnt="13">
        <dgm:presLayoutVars>
          <dgm:bulletEnabled val="1"/>
        </dgm:presLayoutVars>
      </dgm:prSet>
      <dgm:spPr/>
      <dgm:t>
        <a:bodyPr/>
        <a:lstStyle/>
        <a:p>
          <a:endParaRPr lang="en-US"/>
        </a:p>
      </dgm:t>
    </dgm:pt>
    <dgm:pt modelId="{171ED661-AD48-44CA-B9C2-6C64132F6494}" type="pres">
      <dgm:prSet presAssocID="{3939CE1E-6B77-4BE8-B9AA-97F2A78060EE}" presName="node" presStyleLbl="vennNode1" presStyleIdx="5" presStyleCnt="13">
        <dgm:presLayoutVars>
          <dgm:bulletEnabled val="1"/>
        </dgm:presLayoutVars>
      </dgm:prSet>
      <dgm:spPr/>
      <dgm:t>
        <a:bodyPr/>
        <a:lstStyle/>
        <a:p>
          <a:endParaRPr lang="en-US"/>
        </a:p>
      </dgm:t>
    </dgm:pt>
    <dgm:pt modelId="{7BBB4C5D-D3A1-4696-8CB1-1C45E7FFD077}" type="pres">
      <dgm:prSet presAssocID="{634AFD63-FC1B-47A8-B4E4-3FF1D5E3B485}" presName="node" presStyleLbl="vennNode1" presStyleIdx="6" presStyleCnt="13">
        <dgm:presLayoutVars>
          <dgm:bulletEnabled val="1"/>
        </dgm:presLayoutVars>
      </dgm:prSet>
      <dgm:spPr/>
      <dgm:t>
        <a:bodyPr/>
        <a:lstStyle/>
        <a:p>
          <a:endParaRPr lang="en-US"/>
        </a:p>
      </dgm:t>
    </dgm:pt>
    <dgm:pt modelId="{BEFAB326-DA60-4028-8F55-2097450F471A}" type="pres">
      <dgm:prSet presAssocID="{E572F35B-8D75-4C78-8232-C1A134217117}" presName="node" presStyleLbl="vennNode1" presStyleIdx="7" presStyleCnt="13">
        <dgm:presLayoutVars>
          <dgm:bulletEnabled val="1"/>
        </dgm:presLayoutVars>
      </dgm:prSet>
      <dgm:spPr/>
      <dgm:t>
        <a:bodyPr/>
        <a:lstStyle/>
        <a:p>
          <a:endParaRPr lang="en-US"/>
        </a:p>
      </dgm:t>
    </dgm:pt>
    <dgm:pt modelId="{F767DED8-F8B7-480C-ADBC-278ACB757CAF}" type="pres">
      <dgm:prSet presAssocID="{4E269670-ED07-48B4-8307-86CEE4D6549E}" presName="node" presStyleLbl="vennNode1" presStyleIdx="8" presStyleCnt="13">
        <dgm:presLayoutVars>
          <dgm:bulletEnabled val="1"/>
        </dgm:presLayoutVars>
      </dgm:prSet>
      <dgm:spPr/>
      <dgm:t>
        <a:bodyPr/>
        <a:lstStyle/>
        <a:p>
          <a:endParaRPr lang="en-US"/>
        </a:p>
      </dgm:t>
    </dgm:pt>
    <dgm:pt modelId="{F8AD840D-FF9C-45CD-B38D-A7EF13C8C7FC}" type="pres">
      <dgm:prSet presAssocID="{3D63671B-0A8C-4CCF-9071-E37E53A14C13}" presName="node" presStyleLbl="vennNode1" presStyleIdx="9" presStyleCnt="13">
        <dgm:presLayoutVars>
          <dgm:bulletEnabled val="1"/>
        </dgm:presLayoutVars>
      </dgm:prSet>
      <dgm:spPr/>
      <dgm:t>
        <a:bodyPr/>
        <a:lstStyle/>
        <a:p>
          <a:endParaRPr lang="en-US"/>
        </a:p>
      </dgm:t>
    </dgm:pt>
    <dgm:pt modelId="{20697096-34FD-4A56-A061-04BD3D6062CD}" type="pres">
      <dgm:prSet presAssocID="{EAACEA88-C134-411B-8AF0-A7E86D6B0B9C}" presName="node" presStyleLbl="vennNode1" presStyleIdx="10" presStyleCnt="13">
        <dgm:presLayoutVars>
          <dgm:bulletEnabled val="1"/>
        </dgm:presLayoutVars>
      </dgm:prSet>
      <dgm:spPr/>
      <dgm:t>
        <a:bodyPr/>
        <a:lstStyle/>
        <a:p>
          <a:endParaRPr lang="en-US"/>
        </a:p>
      </dgm:t>
    </dgm:pt>
    <dgm:pt modelId="{9ABEB832-DA17-4334-AF50-E48F3AC0A7C6}" type="pres">
      <dgm:prSet presAssocID="{5E80E72E-1AE7-419C-8735-0E6B64FE5D65}" presName="node" presStyleLbl="vennNode1" presStyleIdx="11" presStyleCnt="13">
        <dgm:presLayoutVars>
          <dgm:bulletEnabled val="1"/>
        </dgm:presLayoutVars>
      </dgm:prSet>
      <dgm:spPr/>
      <dgm:t>
        <a:bodyPr/>
        <a:lstStyle/>
        <a:p>
          <a:endParaRPr lang="en-US"/>
        </a:p>
      </dgm:t>
    </dgm:pt>
    <dgm:pt modelId="{3EE879F1-480A-403D-9DEE-3824550AB48C}" type="pres">
      <dgm:prSet presAssocID="{3FEEE144-CB83-4FDC-8777-A9E2BCD04A2F}" presName="node" presStyleLbl="vennNode1" presStyleIdx="12" presStyleCnt="13">
        <dgm:presLayoutVars>
          <dgm:bulletEnabled val="1"/>
        </dgm:presLayoutVars>
      </dgm:prSet>
      <dgm:spPr/>
      <dgm:t>
        <a:bodyPr/>
        <a:lstStyle/>
        <a:p>
          <a:endParaRPr lang="en-US"/>
        </a:p>
      </dgm:t>
    </dgm:pt>
  </dgm:ptLst>
  <dgm:cxnLst>
    <dgm:cxn modelId="{5944D991-3BD3-4B64-A8DA-68998C0B5FC4}" type="presOf" srcId="{5CDB0444-73E1-4B02-9E6A-9CE8A3954FFB}" destId="{F790FD9E-138F-4370-BF47-18AF55A88065}" srcOrd="0" destOrd="0" presId="urn:microsoft.com/office/officeart/2005/8/layout/radial3"/>
    <dgm:cxn modelId="{A0A996AB-5C9B-4A44-8BCA-1174D9772196}" type="presOf" srcId="{3FEEE144-CB83-4FDC-8777-A9E2BCD04A2F}" destId="{3EE879F1-480A-403D-9DEE-3824550AB48C}" srcOrd="0" destOrd="0" presId="urn:microsoft.com/office/officeart/2005/8/layout/radial3"/>
    <dgm:cxn modelId="{A73B6593-40ED-495E-BDC9-68AA58FB8B14}" type="presOf" srcId="{7FEE8254-F6B0-4486-BF6B-4B311059DBC2}" destId="{6DDB12D6-AF13-4905-A0D5-110109668455}" srcOrd="0" destOrd="0" presId="urn:microsoft.com/office/officeart/2005/8/layout/radial3"/>
    <dgm:cxn modelId="{5F0782FD-239D-4869-B21A-A12D1A880F22}" type="presOf" srcId="{EAACEA88-C134-411B-8AF0-A7E86D6B0B9C}" destId="{20697096-34FD-4A56-A061-04BD3D6062CD}" srcOrd="0" destOrd="0" presId="urn:microsoft.com/office/officeart/2005/8/layout/radial3"/>
    <dgm:cxn modelId="{C6F552F7-19FE-4AE8-8006-B0AA3F74A0F2}" srcId="{2E140566-EE24-49F9-99E0-F80BB5B58DD7}" destId="{7FEE8254-F6B0-4486-BF6B-4B311059DBC2}" srcOrd="1" destOrd="0" parTransId="{7F4460C3-EADC-4275-A2A2-3467F514A64A}" sibTransId="{18EC6565-E9A4-4188-906A-8851E0032267}"/>
    <dgm:cxn modelId="{2541A253-BB4E-4C61-B2FB-BE233D54A298}" type="presOf" srcId="{2E140566-EE24-49F9-99E0-F80BB5B58DD7}" destId="{50DD887E-4B3B-4F0B-8EDC-58819FBDE5B7}" srcOrd="0" destOrd="0" presId="urn:microsoft.com/office/officeart/2005/8/layout/radial3"/>
    <dgm:cxn modelId="{AF81952F-570B-446F-B3A6-519ABC7C8D02}" type="presOf" srcId="{E36833AA-BB68-4201-9FF8-9EDDA34CEB72}" destId="{E533A923-153A-4856-9B1A-B3F921480B7D}" srcOrd="0" destOrd="0" presId="urn:microsoft.com/office/officeart/2005/8/layout/radial3"/>
    <dgm:cxn modelId="{DD34948D-4119-4094-80A8-A4BF863CAB66}" srcId="{2E140566-EE24-49F9-99E0-F80BB5B58DD7}" destId="{3939CE1E-6B77-4BE8-B9AA-97F2A78060EE}" srcOrd="4" destOrd="0" parTransId="{595E77B3-B0F0-42C5-800C-AC677775782F}" sibTransId="{A6DD7ABB-D8FE-4D8D-9AC8-310557F003F2}"/>
    <dgm:cxn modelId="{1DB05082-7549-4941-A8CB-B9ABB7D086BD}" srcId="{2E140566-EE24-49F9-99E0-F80BB5B58DD7}" destId="{4E269670-ED07-48B4-8307-86CEE4D6549E}" srcOrd="7" destOrd="0" parTransId="{48D6F379-BE9D-4CE4-AE11-50861A32F68E}" sibTransId="{197E4068-34F3-4E57-A41D-476459D49167}"/>
    <dgm:cxn modelId="{D77C35F4-95F2-4CC9-AE78-D1BB8A5F282F}" srcId="{2E140566-EE24-49F9-99E0-F80BB5B58DD7}" destId="{E36833AA-BB68-4201-9FF8-9EDDA34CEB72}" srcOrd="2" destOrd="0" parTransId="{A6B7037E-5AC2-45D9-B5B0-BC1FC988EF3E}" sibTransId="{19D8D9C6-9036-464A-AB36-F66B3AC3A136}"/>
    <dgm:cxn modelId="{187662F8-C511-4387-ABBD-A9E42EEEFE84}" type="presOf" srcId="{5E80E72E-1AE7-419C-8735-0E6B64FE5D65}" destId="{9ABEB832-DA17-4334-AF50-E48F3AC0A7C6}" srcOrd="0" destOrd="0" presId="urn:microsoft.com/office/officeart/2005/8/layout/radial3"/>
    <dgm:cxn modelId="{6B9B554A-FCA7-4965-9101-4BE452410E04}" srcId="{2E140566-EE24-49F9-99E0-F80BB5B58DD7}" destId="{A63D3658-78CF-40BC-AA03-EFC39D35ABFE}" srcOrd="0" destOrd="0" parTransId="{3E4A688B-6593-4D7B-89BD-93EC6ED5DB30}" sibTransId="{70C235CD-C5F2-4A00-A8A2-97591DD77F9C}"/>
    <dgm:cxn modelId="{B3FCE46E-C734-471A-8259-3F876D94B639}" srcId="{2E140566-EE24-49F9-99E0-F80BB5B58DD7}" destId="{634AFD63-FC1B-47A8-B4E4-3FF1D5E3B485}" srcOrd="5" destOrd="0" parTransId="{188C1DA9-9400-4A32-929E-AABA1CFD3709}" sibTransId="{8A32AA60-2C69-48FC-BE78-84C781891CD2}"/>
    <dgm:cxn modelId="{FDD778DA-E196-45C5-B292-DC47949FEBD4}" srcId="{5CDB0444-73E1-4B02-9E6A-9CE8A3954FFB}" destId="{2E140566-EE24-49F9-99E0-F80BB5B58DD7}" srcOrd="0" destOrd="0" parTransId="{CD5B4F74-44F2-48C7-B272-20E952FE4D7B}" sibTransId="{3EE41191-91E5-4BDA-B3A2-DB8EC81F5819}"/>
    <dgm:cxn modelId="{11D14BAD-7F07-4AA8-8791-52F733060B96}" type="presOf" srcId="{4E269670-ED07-48B4-8307-86CEE4D6549E}" destId="{F767DED8-F8B7-480C-ADBC-278ACB757CAF}" srcOrd="0" destOrd="0" presId="urn:microsoft.com/office/officeart/2005/8/layout/radial3"/>
    <dgm:cxn modelId="{2D5CBC93-8D40-466E-9E4D-DA36E0B085A4}" type="presOf" srcId="{3D63671B-0A8C-4CCF-9071-E37E53A14C13}" destId="{F8AD840D-FF9C-45CD-B38D-A7EF13C8C7FC}" srcOrd="0" destOrd="0" presId="urn:microsoft.com/office/officeart/2005/8/layout/radial3"/>
    <dgm:cxn modelId="{F7AE4BD8-4BBE-42B3-AC18-5BC20377E64D}" type="presOf" srcId="{E572F35B-8D75-4C78-8232-C1A134217117}" destId="{BEFAB326-DA60-4028-8F55-2097450F471A}" srcOrd="0" destOrd="0" presId="urn:microsoft.com/office/officeart/2005/8/layout/radial3"/>
    <dgm:cxn modelId="{AE4FB1CF-7B61-444A-AF48-47AD457BEDFE}" srcId="{2E140566-EE24-49F9-99E0-F80BB5B58DD7}" destId="{3FEEE144-CB83-4FDC-8777-A9E2BCD04A2F}" srcOrd="11" destOrd="0" parTransId="{28BAB6B5-FD85-444E-9EB4-2DDD31F6FCF9}" sibTransId="{C81675C6-75BE-401C-B5C4-EBAA14D1B200}"/>
    <dgm:cxn modelId="{EB10447D-62AE-458B-85A7-B7F0CA2410F9}" type="presOf" srcId="{A63D3658-78CF-40BC-AA03-EFC39D35ABFE}" destId="{5BF3CFAC-51BB-417A-B14E-162D13946397}" srcOrd="0" destOrd="0" presId="urn:microsoft.com/office/officeart/2005/8/layout/radial3"/>
    <dgm:cxn modelId="{D37F1247-DA38-4DBA-AB06-4EF1FDC6B3B6}" srcId="{2E140566-EE24-49F9-99E0-F80BB5B58DD7}" destId="{E572F35B-8D75-4C78-8232-C1A134217117}" srcOrd="6" destOrd="0" parTransId="{D78FB894-91A4-4B80-B9D5-FE9B7CF4E56F}" sibTransId="{D15A2CCC-8BFE-44EB-A759-37613665D285}"/>
    <dgm:cxn modelId="{30200D5A-7671-48C1-B8D4-B8728B7BF8F7}" type="presOf" srcId="{3939CE1E-6B77-4BE8-B9AA-97F2A78060EE}" destId="{171ED661-AD48-44CA-B9C2-6C64132F6494}" srcOrd="0" destOrd="0" presId="urn:microsoft.com/office/officeart/2005/8/layout/radial3"/>
    <dgm:cxn modelId="{68080F61-3F49-4BF9-B564-077F90DF20F4}" srcId="{2E140566-EE24-49F9-99E0-F80BB5B58DD7}" destId="{5E80E72E-1AE7-419C-8735-0E6B64FE5D65}" srcOrd="10" destOrd="0" parTransId="{62C855FA-3C51-4650-8F69-38C7E4FBEABF}" sibTransId="{950DB77B-B366-48DA-B58B-469514B8D900}"/>
    <dgm:cxn modelId="{0A145133-15C2-4AE9-B719-47021EC008F8}" srcId="{2E140566-EE24-49F9-99E0-F80BB5B58DD7}" destId="{EAACEA88-C134-411B-8AF0-A7E86D6B0B9C}" srcOrd="9" destOrd="0" parTransId="{FF3791CD-518D-4A54-8B16-BC3276E853A3}" sibTransId="{1710B035-46C4-4ECA-BCF8-F7884BF3EA92}"/>
    <dgm:cxn modelId="{D8199667-7E30-48AB-886F-F6A853378468}" type="presOf" srcId="{3C2EA73F-314A-445F-9F73-487466DBD310}" destId="{006DAD72-A490-4511-84D7-1FED37C5C314}" srcOrd="0" destOrd="0" presId="urn:microsoft.com/office/officeart/2005/8/layout/radial3"/>
    <dgm:cxn modelId="{BE492DEB-127D-4582-8D94-64423DAD882B}" srcId="{2E140566-EE24-49F9-99E0-F80BB5B58DD7}" destId="{3C2EA73F-314A-445F-9F73-487466DBD310}" srcOrd="3" destOrd="0" parTransId="{CCAC5D32-549D-4568-9093-FC75456FDAC9}" sibTransId="{2EE41EE6-C8C9-4FEE-89F2-94A5E9B5FDED}"/>
    <dgm:cxn modelId="{0EAF8ED8-AC13-498F-8BDF-E2E543B735E2}" srcId="{2E140566-EE24-49F9-99E0-F80BB5B58DD7}" destId="{3D63671B-0A8C-4CCF-9071-E37E53A14C13}" srcOrd="8" destOrd="0" parTransId="{410654A0-43D3-4D51-A3D4-B063316058BA}" sibTransId="{69EF24F6-5E45-47E8-9F20-A98051002B3F}"/>
    <dgm:cxn modelId="{AB805257-C939-4830-A1AC-52719AA07656}" type="presOf" srcId="{634AFD63-FC1B-47A8-B4E4-3FF1D5E3B485}" destId="{7BBB4C5D-D3A1-4696-8CB1-1C45E7FFD077}" srcOrd="0" destOrd="0" presId="urn:microsoft.com/office/officeart/2005/8/layout/radial3"/>
    <dgm:cxn modelId="{5243F52C-409E-441C-B9A6-02CFD04F2586}" type="presParOf" srcId="{F790FD9E-138F-4370-BF47-18AF55A88065}" destId="{AFC559F9-C5D1-403B-8BA9-2FDFBA4A0B58}" srcOrd="0" destOrd="0" presId="urn:microsoft.com/office/officeart/2005/8/layout/radial3"/>
    <dgm:cxn modelId="{96E81ACF-17F6-45A8-B5EF-5DBD195E5C3C}" type="presParOf" srcId="{AFC559F9-C5D1-403B-8BA9-2FDFBA4A0B58}" destId="{50DD887E-4B3B-4F0B-8EDC-58819FBDE5B7}" srcOrd="0" destOrd="0" presId="urn:microsoft.com/office/officeart/2005/8/layout/radial3"/>
    <dgm:cxn modelId="{C92B65C3-7116-499A-9E1E-3D4641806E14}" type="presParOf" srcId="{AFC559F9-C5D1-403B-8BA9-2FDFBA4A0B58}" destId="{5BF3CFAC-51BB-417A-B14E-162D13946397}" srcOrd="1" destOrd="0" presId="urn:microsoft.com/office/officeart/2005/8/layout/radial3"/>
    <dgm:cxn modelId="{4244F4F5-147F-40E6-9BD6-FB5A656A6450}" type="presParOf" srcId="{AFC559F9-C5D1-403B-8BA9-2FDFBA4A0B58}" destId="{6DDB12D6-AF13-4905-A0D5-110109668455}" srcOrd="2" destOrd="0" presId="urn:microsoft.com/office/officeart/2005/8/layout/radial3"/>
    <dgm:cxn modelId="{DC58AB9F-0B26-48FD-B1F4-7D82B138BABC}" type="presParOf" srcId="{AFC559F9-C5D1-403B-8BA9-2FDFBA4A0B58}" destId="{E533A923-153A-4856-9B1A-B3F921480B7D}" srcOrd="3" destOrd="0" presId="urn:microsoft.com/office/officeart/2005/8/layout/radial3"/>
    <dgm:cxn modelId="{1E919883-E84D-436D-B86A-3BCB82BE1F77}" type="presParOf" srcId="{AFC559F9-C5D1-403B-8BA9-2FDFBA4A0B58}" destId="{006DAD72-A490-4511-84D7-1FED37C5C314}" srcOrd="4" destOrd="0" presId="urn:microsoft.com/office/officeart/2005/8/layout/radial3"/>
    <dgm:cxn modelId="{01253695-C4A6-46D7-8CB3-301DA91F8E42}" type="presParOf" srcId="{AFC559F9-C5D1-403B-8BA9-2FDFBA4A0B58}" destId="{171ED661-AD48-44CA-B9C2-6C64132F6494}" srcOrd="5" destOrd="0" presId="urn:microsoft.com/office/officeart/2005/8/layout/radial3"/>
    <dgm:cxn modelId="{9C280A51-AE55-4792-ACA7-BCCAF5229B62}" type="presParOf" srcId="{AFC559F9-C5D1-403B-8BA9-2FDFBA4A0B58}" destId="{7BBB4C5D-D3A1-4696-8CB1-1C45E7FFD077}" srcOrd="6" destOrd="0" presId="urn:microsoft.com/office/officeart/2005/8/layout/radial3"/>
    <dgm:cxn modelId="{F166D12A-40F0-4DEF-BA5D-BD8289C90059}" type="presParOf" srcId="{AFC559F9-C5D1-403B-8BA9-2FDFBA4A0B58}" destId="{BEFAB326-DA60-4028-8F55-2097450F471A}" srcOrd="7" destOrd="0" presId="urn:microsoft.com/office/officeart/2005/8/layout/radial3"/>
    <dgm:cxn modelId="{A1A4EED5-84C4-4C6C-AB60-B747BEC80224}" type="presParOf" srcId="{AFC559F9-C5D1-403B-8BA9-2FDFBA4A0B58}" destId="{F767DED8-F8B7-480C-ADBC-278ACB757CAF}" srcOrd="8" destOrd="0" presId="urn:microsoft.com/office/officeart/2005/8/layout/radial3"/>
    <dgm:cxn modelId="{E198A9CD-19AF-4FB1-9E41-CA54CAE1320D}" type="presParOf" srcId="{AFC559F9-C5D1-403B-8BA9-2FDFBA4A0B58}" destId="{F8AD840D-FF9C-45CD-B38D-A7EF13C8C7FC}" srcOrd="9" destOrd="0" presId="urn:microsoft.com/office/officeart/2005/8/layout/radial3"/>
    <dgm:cxn modelId="{B7A90614-AF1D-4821-97C5-3784EF8A8486}" type="presParOf" srcId="{AFC559F9-C5D1-403B-8BA9-2FDFBA4A0B58}" destId="{20697096-34FD-4A56-A061-04BD3D6062CD}" srcOrd="10" destOrd="0" presId="urn:microsoft.com/office/officeart/2005/8/layout/radial3"/>
    <dgm:cxn modelId="{2C744B00-585B-45DE-9F94-EB39F5AAF4E5}" type="presParOf" srcId="{AFC559F9-C5D1-403B-8BA9-2FDFBA4A0B58}" destId="{9ABEB832-DA17-4334-AF50-E48F3AC0A7C6}" srcOrd="11" destOrd="0" presId="urn:microsoft.com/office/officeart/2005/8/layout/radial3"/>
    <dgm:cxn modelId="{3A46976B-96E0-4DC9-9B9B-CBF3E7DF30F8}" type="presParOf" srcId="{AFC559F9-C5D1-403B-8BA9-2FDFBA4A0B58}" destId="{3EE879F1-480A-403D-9DEE-3824550AB48C}" srcOrd="1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983B13-9008-4CE2-8BA4-81C7959BA58D}"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9D8513CA-905B-40E9-BA4C-F7092B22ED98}">
      <dgm:prSet phldrT="[Text]"/>
      <dgm:spPr/>
      <dgm:t>
        <a:bodyPr/>
        <a:lstStyle/>
        <a:p>
          <a:r>
            <a:rPr lang="en-US" b="1" dirty="0"/>
            <a:t>Care coordination</a:t>
          </a:r>
        </a:p>
        <a:p>
          <a:r>
            <a:rPr lang="en-US" dirty="0"/>
            <a:t>Usually PMPM in addition to FFS</a:t>
          </a:r>
        </a:p>
      </dgm:t>
    </dgm:pt>
    <dgm:pt modelId="{954603A2-3B65-4B53-9E78-C781777C4E69}" type="parTrans" cxnId="{B4F0410D-957D-41BC-A54C-7D74D0ABBA67}">
      <dgm:prSet/>
      <dgm:spPr/>
      <dgm:t>
        <a:bodyPr/>
        <a:lstStyle/>
        <a:p>
          <a:endParaRPr lang="en-US"/>
        </a:p>
      </dgm:t>
    </dgm:pt>
    <dgm:pt modelId="{71597477-9803-4F4F-88CA-DD549504C6DB}" type="sibTrans" cxnId="{B4F0410D-957D-41BC-A54C-7D74D0ABBA67}">
      <dgm:prSet/>
      <dgm:spPr/>
      <dgm:t>
        <a:bodyPr/>
        <a:lstStyle/>
        <a:p>
          <a:endParaRPr lang="en-US"/>
        </a:p>
      </dgm:t>
    </dgm:pt>
    <dgm:pt modelId="{1212CD54-8865-4926-9F4D-AD5F55DCE34B}">
      <dgm:prSet phldrT="[Text]"/>
      <dgm:spPr/>
      <dgm:t>
        <a:bodyPr/>
        <a:lstStyle/>
        <a:p>
          <a:r>
            <a:rPr lang="en-US" b="1" dirty="0"/>
            <a:t>Fee-for-service enhancements</a:t>
          </a:r>
        </a:p>
        <a:p>
          <a:r>
            <a:rPr lang="en-US" dirty="0"/>
            <a:t>Depends largely on reporting requirements</a:t>
          </a:r>
        </a:p>
      </dgm:t>
    </dgm:pt>
    <dgm:pt modelId="{2877BF6C-D46C-4DCE-AC89-97C196EB1E43}" type="parTrans" cxnId="{39A40730-1CAD-459B-ACED-8D78123078F2}">
      <dgm:prSet/>
      <dgm:spPr/>
      <dgm:t>
        <a:bodyPr/>
        <a:lstStyle/>
        <a:p>
          <a:endParaRPr lang="en-US"/>
        </a:p>
      </dgm:t>
    </dgm:pt>
    <dgm:pt modelId="{262C7A77-E708-4E11-9BC9-A9DE5C5FE71D}" type="sibTrans" cxnId="{39A40730-1CAD-459B-ACED-8D78123078F2}">
      <dgm:prSet/>
      <dgm:spPr/>
      <dgm:t>
        <a:bodyPr/>
        <a:lstStyle/>
        <a:p>
          <a:endParaRPr lang="en-US"/>
        </a:p>
      </dgm:t>
    </dgm:pt>
    <dgm:pt modelId="{483AE750-AE36-4A8B-B70B-467D5223B479}">
      <dgm:prSet phldrT="[Text]"/>
      <dgm:spPr/>
      <dgm:t>
        <a:bodyPr/>
        <a:lstStyle/>
        <a:p>
          <a:r>
            <a:rPr lang="en-US" b="1" dirty="0"/>
            <a:t>Performance-based reimbursement</a:t>
          </a:r>
        </a:p>
        <a:p>
          <a:r>
            <a:rPr lang="en-US" dirty="0"/>
            <a:t>Meeting goals for achieving quality and utilizing evidence-based medicine</a:t>
          </a:r>
        </a:p>
      </dgm:t>
    </dgm:pt>
    <dgm:pt modelId="{1D49688B-EB45-4085-B779-5CE1D8F23154}" type="parTrans" cxnId="{2C4D1B54-5FDD-42C3-99CE-793D2944387F}">
      <dgm:prSet/>
      <dgm:spPr/>
      <dgm:t>
        <a:bodyPr/>
        <a:lstStyle/>
        <a:p>
          <a:endParaRPr lang="en-US"/>
        </a:p>
      </dgm:t>
    </dgm:pt>
    <dgm:pt modelId="{BD0A2766-2799-42A2-BFD7-AAB62F990834}" type="sibTrans" cxnId="{2C4D1B54-5FDD-42C3-99CE-793D2944387F}">
      <dgm:prSet/>
      <dgm:spPr/>
      <dgm:t>
        <a:bodyPr/>
        <a:lstStyle/>
        <a:p>
          <a:endParaRPr lang="en-US"/>
        </a:p>
      </dgm:t>
    </dgm:pt>
    <dgm:pt modelId="{C341A00A-FA50-4FD1-8BDE-62FF43184D88}">
      <dgm:prSet phldrT="[Text]"/>
      <dgm:spPr/>
      <dgm:t>
        <a:bodyPr/>
        <a:lstStyle/>
        <a:p>
          <a:r>
            <a:rPr lang="en-US" b="1" dirty="0"/>
            <a:t>Practice overhead payments</a:t>
          </a:r>
        </a:p>
        <a:p>
          <a:r>
            <a:rPr lang="en-US" dirty="0"/>
            <a:t>To offset infrastructure upgrades</a:t>
          </a:r>
        </a:p>
      </dgm:t>
    </dgm:pt>
    <dgm:pt modelId="{B193AAE9-7983-4983-A13B-08F58C0053EB}" type="parTrans" cxnId="{A9B775AE-0AE7-4230-BD47-938B70ECC33A}">
      <dgm:prSet/>
      <dgm:spPr/>
      <dgm:t>
        <a:bodyPr/>
        <a:lstStyle/>
        <a:p>
          <a:endParaRPr lang="en-US"/>
        </a:p>
      </dgm:t>
    </dgm:pt>
    <dgm:pt modelId="{71603C42-2BF8-4603-98C2-3F55F711941F}" type="sibTrans" cxnId="{A9B775AE-0AE7-4230-BD47-938B70ECC33A}">
      <dgm:prSet/>
      <dgm:spPr/>
      <dgm:t>
        <a:bodyPr/>
        <a:lstStyle/>
        <a:p>
          <a:endParaRPr lang="en-US"/>
        </a:p>
      </dgm:t>
    </dgm:pt>
    <dgm:pt modelId="{311EF5E1-9DF8-4DBD-B423-1DB079E10061}" type="pres">
      <dgm:prSet presAssocID="{1A983B13-9008-4CE2-8BA4-81C7959BA58D}" presName="diagram" presStyleCnt="0">
        <dgm:presLayoutVars>
          <dgm:dir/>
          <dgm:resizeHandles val="exact"/>
        </dgm:presLayoutVars>
      </dgm:prSet>
      <dgm:spPr/>
      <dgm:t>
        <a:bodyPr/>
        <a:lstStyle/>
        <a:p>
          <a:endParaRPr lang="en-US"/>
        </a:p>
      </dgm:t>
    </dgm:pt>
    <dgm:pt modelId="{1423EF99-D426-45C8-97D3-09663D4DE951}" type="pres">
      <dgm:prSet presAssocID="{9D8513CA-905B-40E9-BA4C-F7092B22ED98}" presName="node" presStyleLbl="node1" presStyleIdx="0" presStyleCnt="4">
        <dgm:presLayoutVars>
          <dgm:bulletEnabled val="1"/>
        </dgm:presLayoutVars>
      </dgm:prSet>
      <dgm:spPr/>
      <dgm:t>
        <a:bodyPr/>
        <a:lstStyle/>
        <a:p>
          <a:endParaRPr lang="en-US"/>
        </a:p>
      </dgm:t>
    </dgm:pt>
    <dgm:pt modelId="{3C296C13-C35F-47EE-AB16-6E62B36DFBD2}" type="pres">
      <dgm:prSet presAssocID="{71597477-9803-4F4F-88CA-DD549504C6DB}" presName="sibTrans" presStyleCnt="0"/>
      <dgm:spPr/>
    </dgm:pt>
    <dgm:pt modelId="{77FEA946-2D83-4AA6-8CB4-373DF664B542}" type="pres">
      <dgm:prSet presAssocID="{1212CD54-8865-4926-9F4D-AD5F55DCE34B}" presName="node" presStyleLbl="node1" presStyleIdx="1" presStyleCnt="4">
        <dgm:presLayoutVars>
          <dgm:bulletEnabled val="1"/>
        </dgm:presLayoutVars>
      </dgm:prSet>
      <dgm:spPr/>
      <dgm:t>
        <a:bodyPr/>
        <a:lstStyle/>
        <a:p>
          <a:endParaRPr lang="en-US"/>
        </a:p>
      </dgm:t>
    </dgm:pt>
    <dgm:pt modelId="{7503A5B5-4266-4F9B-AB73-F9C5700272EC}" type="pres">
      <dgm:prSet presAssocID="{262C7A77-E708-4E11-9BC9-A9DE5C5FE71D}" presName="sibTrans" presStyleCnt="0"/>
      <dgm:spPr/>
    </dgm:pt>
    <dgm:pt modelId="{AB9765AC-CE1D-4411-9F82-8B2C1F7FF950}" type="pres">
      <dgm:prSet presAssocID="{483AE750-AE36-4A8B-B70B-467D5223B479}" presName="node" presStyleLbl="node1" presStyleIdx="2" presStyleCnt="4">
        <dgm:presLayoutVars>
          <dgm:bulletEnabled val="1"/>
        </dgm:presLayoutVars>
      </dgm:prSet>
      <dgm:spPr/>
      <dgm:t>
        <a:bodyPr/>
        <a:lstStyle/>
        <a:p>
          <a:endParaRPr lang="en-US"/>
        </a:p>
      </dgm:t>
    </dgm:pt>
    <dgm:pt modelId="{63D2A72F-EB28-45F5-88A0-72D9E397B1CE}" type="pres">
      <dgm:prSet presAssocID="{BD0A2766-2799-42A2-BFD7-AAB62F990834}" presName="sibTrans" presStyleCnt="0"/>
      <dgm:spPr/>
    </dgm:pt>
    <dgm:pt modelId="{6B0663A4-9434-41A0-9C1C-F0ADE561E272}" type="pres">
      <dgm:prSet presAssocID="{C341A00A-FA50-4FD1-8BDE-62FF43184D88}" presName="node" presStyleLbl="node1" presStyleIdx="3" presStyleCnt="4">
        <dgm:presLayoutVars>
          <dgm:bulletEnabled val="1"/>
        </dgm:presLayoutVars>
      </dgm:prSet>
      <dgm:spPr/>
      <dgm:t>
        <a:bodyPr/>
        <a:lstStyle/>
        <a:p>
          <a:endParaRPr lang="en-US"/>
        </a:p>
      </dgm:t>
    </dgm:pt>
  </dgm:ptLst>
  <dgm:cxnLst>
    <dgm:cxn modelId="{B509A196-A406-4F3F-8336-6F1A394AA8AE}" type="presOf" srcId="{1A983B13-9008-4CE2-8BA4-81C7959BA58D}" destId="{311EF5E1-9DF8-4DBD-B423-1DB079E10061}" srcOrd="0" destOrd="0" presId="urn:microsoft.com/office/officeart/2005/8/layout/default"/>
    <dgm:cxn modelId="{A9B775AE-0AE7-4230-BD47-938B70ECC33A}" srcId="{1A983B13-9008-4CE2-8BA4-81C7959BA58D}" destId="{C341A00A-FA50-4FD1-8BDE-62FF43184D88}" srcOrd="3" destOrd="0" parTransId="{B193AAE9-7983-4983-A13B-08F58C0053EB}" sibTransId="{71603C42-2BF8-4603-98C2-3F55F711941F}"/>
    <dgm:cxn modelId="{39A40730-1CAD-459B-ACED-8D78123078F2}" srcId="{1A983B13-9008-4CE2-8BA4-81C7959BA58D}" destId="{1212CD54-8865-4926-9F4D-AD5F55DCE34B}" srcOrd="1" destOrd="0" parTransId="{2877BF6C-D46C-4DCE-AC89-97C196EB1E43}" sibTransId="{262C7A77-E708-4E11-9BC9-A9DE5C5FE71D}"/>
    <dgm:cxn modelId="{B4F0410D-957D-41BC-A54C-7D74D0ABBA67}" srcId="{1A983B13-9008-4CE2-8BA4-81C7959BA58D}" destId="{9D8513CA-905B-40E9-BA4C-F7092B22ED98}" srcOrd="0" destOrd="0" parTransId="{954603A2-3B65-4B53-9E78-C781777C4E69}" sibTransId="{71597477-9803-4F4F-88CA-DD549504C6DB}"/>
    <dgm:cxn modelId="{C731B05F-1A23-46AA-9011-2528F6B12096}" type="presOf" srcId="{C341A00A-FA50-4FD1-8BDE-62FF43184D88}" destId="{6B0663A4-9434-41A0-9C1C-F0ADE561E272}" srcOrd="0" destOrd="0" presId="urn:microsoft.com/office/officeart/2005/8/layout/default"/>
    <dgm:cxn modelId="{5B87E388-A0AD-4DF8-B00F-1A4F61C741C0}" type="presOf" srcId="{1212CD54-8865-4926-9F4D-AD5F55DCE34B}" destId="{77FEA946-2D83-4AA6-8CB4-373DF664B542}" srcOrd="0" destOrd="0" presId="urn:microsoft.com/office/officeart/2005/8/layout/default"/>
    <dgm:cxn modelId="{8644BA38-ADFC-47F7-A880-20AD305632B8}" type="presOf" srcId="{483AE750-AE36-4A8B-B70B-467D5223B479}" destId="{AB9765AC-CE1D-4411-9F82-8B2C1F7FF950}" srcOrd="0" destOrd="0" presId="urn:microsoft.com/office/officeart/2005/8/layout/default"/>
    <dgm:cxn modelId="{30ABF73A-B809-4BAE-A2E5-66CB03174507}" type="presOf" srcId="{9D8513CA-905B-40E9-BA4C-F7092B22ED98}" destId="{1423EF99-D426-45C8-97D3-09663D4DE951}" srcOrd="0" destOrd="0" presId="urn:microsoft.com/office/officeart/2005/8/layout/default"/>
    <dgm:cxn modelId="{2C4D1B54-5FDD-42C3-99CE-793D2944387F}" srcId="{1A983B13-9008-4CE2-8BA4-81C7959BA58D}" destId="{483AE750-AE36-4A8B-B70B-467D5223B479}" srcOrd="2" destOrd="0" parTransId="{1D49688B-EB45-4085-B779-5CE1D8F23154}" sibTransId="{BD0A2766-2799-42A2-BFD7-AAB62F990834}"/>
    <dgm:cxn modelId="{0AFD985A-CA86-45B8-AC4B-F0C75628FF86}" type="presParOf" srcId="{311EF5E1-9DF8-4DBD-B423-1DB079E10061}" destId="{1423EF99-D426-45C8-97D3-09663D4DE951}" srcOrd="0" destOrd="0" presId="urn:microsoft.com/office/officeart/2005/8/layout/default"/>
    <dgm:cxn modelId="{DBB2F582-7E88-43A5-A079-3C7FC77D334F}" type="presParOf" srcId="{311EF5E1-9DF8-4DBD-B423-1DB079E10061}" destId="{3C296C13-C35F-47EE-AB16-6E62B36DFBD2}" srcOrd="1" destOrd="0" presId="urn:microsoft.com/office/officeart/2005/8/layout/default"/>
    <dgm:cxn modelId="{E362370F-3307-4988-9C3F-9C004CA783E9}" type="presParOf" srcId="{311EF5E1-9DF8-4DBD-B423-1DB079E10061}" destId="{77FEA946-2D83-4AA6-8CB4-373DF664B542}" srcOrd="2" destOrd="0" presId="urn:microsoft.com/office/officeart/2005/8/layout/default"/>
    <dgm:cxn modelId="{380FBF1F-6068-4442-92DA-6BB004E6A241}" type="presParOf" srcId="{311EF5E1-9DF8-4DBD-B423-1DB079E10061}" destId="{7503A5B5-4266-4F9B-AB73-F9C5700272EC}" srcOrd="3" destOrd="0" presId="urn:microsoft.com/office/officeart/2005/8/layout/default"/>
    <dgm:cxn modelId="{768BB810-F8BD-4EE1-9649-9961EB67F2D7}" type="presParOf" srcId="{311EF5E1-9DF8-4DBD-B423-1DB079E10061}" destId="{AB9765AC-CE1D-4411-9F82-8B2C1F7FF950}" srcOrd="4" destOrd="0" presId="urn:microsoft.com/office/officeart/2005/8/layout/default"/>
    <dgm:cxn modelId="{48A4C64A-1919-4EA6-810C-A2EAB51FD361}" type="presParOf" srcId="{311EF5E1-9DF8-4DBD-B423-1DB079E10061}" destId="{63D2A72F-EB28-45F5-88A0-72D9E397B1CE}" srcOrd="5" destOrd="0" presId="urn:microsoft.com/office/officeart/2005/8/layout/default"/>
    <dgm:cxn modelId="{7AC6E596-EA96-4E68-B4B8-CD1B487EFE3E}" type="presParOf" srcId="{311EF5E1-9DF8-4DBD-B423-1DB079E10061}" destId="{6B0663A4-9434-41A0-9C1C-F0ADE561E27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591D7B-4159-43C8-AC3B-7E853C49E18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B276F44-11FE-4B9E-AEC2-B5EEF24F28C0}">
      <dgm:prSet phldrT="[Text]" custT="1"/>
      <dgm:spPr/>
      <dgm:t>
        <a:bodyPr/>
        <a:lstStyle/>
        <a:p>
          <a:r>
            <a:rPr lang="en-US" sz="1600" i="0" dirty="0">
              <a:effectLst/>
              <a:latin typeface="+mn-lt"/>
              <a:ea typeface="Verdana" pitchFamily="34" charset="0"/>
              <a:cs typeface="Verdana" pitchFamily="34" charset="0"/>
            </a:rPr>
            <a:t>Information and evidence transform interactions from reactive to proactive (benefits and harms)</a:t>
          </a:r>
        </a:p>
      </dgm:t>
    </dgm:pt>
    <dgm:pt modelId="{FBB9E936-2524-4438-824C-CDA65DD637FA}" type="parTrans" cxnId="{864215B3-44D5-423A-B134-1F67E2C295D1}">
      <dgm:prSet/>
      <dgm:spPr/>
      <dgm:t>
        <a:bodyPr/>
        <a:lstStyle/>
        <a:p>
          <a:endParaRPr lang="en-US" sz="1600">
            <a:latin typeface="+mn-lt"/>
          </a:endParaRPr>
        </a:p>
      </dgm:t>
    </dgm:pt>
    <dgm:pt modelId="{598D3604-1C1F-409D-8931-4306D8B10819}" type="sibTrans" cxnId="{864215B3-44D5-423A-B134-1F67E2C295D1}">
      <dgm:prSet custT="1"/>
      <dgm:spPr/>
      <dgm:t>
        <a:bodyPr/>
        <a:lstStyle/>
        <a:p>
          <a:endParaRPr lang="en-US" sz="1600" dirty="0">
            <a:latin typeface="+mn-lt"/>
          </a:endParaRPr>
        </a:p>
      </dgm:t>
    </dgm:pt>
    <dgm:pt modelId="{8B3466BF-35F4-407D-B7F7-8FF863A9EF70}">
      <dgm:prSet phldrT="[Text]" custT="1"/>
      <dgm:spPr/>
      <dgm:t>
        <a:bodyPr/>
        <a:lstStyle/>
        <a:p>
          <a:r>
            <a:rPr lang="en-US" sz="1600" i="0" dirty="0">
              <a:effectLst/>
              <a:latin typeface="+mn-lt"/>
              <a:ea typeface="Verdana" pitchFamily="34" charset="0"/>
              <a:cs typeface="Verdana" pitchFamily="34" charset="0"/>
            </a:rPr>
            <a:t>Actionable information available – to clinicians AND patients – “in real time”</a:t>
          </a:r>
        </a:p>
      </dgm:t>
    </dgm:pt>
    <dgm:pt modelId="{C36000F1-D06A-488F-AD87-7422374E6E58}" type="parTrans" cxnId="{925B3EA1-3E72-47AC-8C24-580194ABFCA9}">
      <dgm:prSet/>
      <dgm:spPr/>
      <dgm:t>
        <a:bodyPr/>
        <a:lstStyle/>
        <a:p>
          <a:endParaRPr lang="en-US" sz="1600">
            <a:latin typeface="+mn-lt"/>
          </a:endParaRPr>
        </a:p>
      </dgm:t>
    </dgm:pt>
    <dgm:pt modelId="{4903B1C6-5ACD-4BB9-A2A3-83842E9CC6EA}" type="sibTrans" cxnId="{925B3EA1-3E72-47AC-8C24-580194ABFCA9}">
      <dgm:prSet custT="1"/>
      <dgm:spPr/>
      <dgm:t>
        <a:bodyPr/>
        <a:lstStyle/>
        <a:p>
          <a:endParaRPr lang="en-US" sz="1600" dirty="0">
            <a:latin typeface="+mn-lt"/>
          </a:endParaRPr>
        </a:p>
      </dgm:t>
    </dgm:pt>
    <dgm:pt modelId="{44B66D9D-3324-423B-A285-7A6DA96EBDEE}">
      <dgm:prSet phldrT="[Text]" custT="1"/>
      <dgm:spPr/>
      <dgm:t>
        <a:bodyPr/>
        <a:lstStyle/>
        <a:p>
          <a:r>
            <a:rPr lang="en-US" sz="1600" i="0" dirty="0">
              <a:effectLst/>
              <a:latin typeface="+mn-lt"/>
              <a:ea typeface="Verdana" pitchFamily="34" charset="0"/>
              <a:cs typeface="Verdana" pitchFamily="34" charset="0"/>
            </a:rPr>
            <a:t>Evidence is continually refined as a by-product of care delivery</a:t>
          </a:r>
        </a:p>
      </dgm:t>
    </dgm:pt>
    <dgm:pt modelId="{EA6500D4-DB7B-49F9-A84A-CF252C112C14}" type="parTrans" cxnId="{88A454DF-CAF4-42A7-AC1C-32829A9A6EC1}">
      <dgm:prSet/>
      <dgm:spPr/>
      <dgm:t>
        <a:bodyPr/>
        <a:lstStyle/>
        <a:p>
          <a:endParaRPr lang="en-US" sz="1600">
            <a:latin typeface="+mn-lt"/>
          </a:endParaRPr>
        </a:p>
      </dgm:t>
    </dgm:pt>
    <dgm:pt modelId="{5B89A576-721F-4A5B-8439-390277B65E6E}" type="sibTrans" cxnId="{88A454DF-CAF4-42A7-AC1C-32829A9A6EC1}">
      <dgm:prSet custT="1"/>
      <dgm:spPr/>
      <dgm:t>
        <a:bodyPr/>
        <a:lstStyle/>
        <a:p>
          <a:endParaRPr lang="en-US" sz="1600" dirty="0">
            <a:latin typeface="+mn-lt"/>
          </a:endParaRPr>
        </a:p>
      </dgm:t>
    </dgm:pt>
    <dgm:pt modelId="{98190351-0496-4BFB-8A2E-BEADEB86980F}">
      <dgm:prSet phldrT="[Text]" custT="1"/>
      <dgm:spPr/>
      <dgm:t>
        <a:bodyPr/>
        <a:lstStyle/>
        <a:p>
          <a:r>
            <a:rPr lang="en-US" sz="1600" i="0" dirty="0">
              <a:effectLst/>
              <a:latin typeface="+mn-lt"/>
              <a:ea typeface="Verdana" pitchFamily="34" charset="0"/>
              <a:cs typeface="Verdana" pitchFamily="34" charset="0"/>
            </a:rPr>
            <a:t>Information-rich, patient-focused enterprises</a:t>
          </a:r>
        </a:p>
      </dgm:t>
    </dgm:pt>
    <dgm:pt modelId="{AF820709-81BA-43A2-9117-8A542C9D2F13}" type="parTrans" cxnId="{BD667AE7-8368-42D6-8EC7-DBF5D1AB26DD}">
      <dgm:prSet/>
      <dgm:spPr/>
      <dgm:t>
        <a:bodyPr/>
        <a:lstStyle/>
        <a:p>
          <a:endParaRPr lang="en-US" sz="1600">
            <a:latin typeface="+mn-lt"/>
          </a:endParaRPr>
        </a:p>
      </dgm:t>
    </dgm:pt>
    <dgm:pt modelId="{D39B15F8-2F35-4B21-AC39-9A299F2186A4}" type="sibTrans" cxnId="{BD667AE7-8368-42D6-8EC7-DBF5D1AB26DD}">
      <dgm:prSet custT="1"/>
      <dgm:spPr/>
      <dgm:t>
        <a:bodyPr/>
        <a:lstStyle/>
        <a:p>
          <a:endParaRPr lang="en-US" sz="1600" dirty="0">
            <a:latin typeface="+mn-lt"/>
          </a:endParaRPr>
        </a:p>
      </dgm:t>
    </dgm:pt>
    <dgm:pt modelId="{880AFDB7-BA9F-44BD-B29F-AE9884FC8BD5}" type="pres">
      <dgm:prSet presAssocID="{63591D7B-4159-43C8-AC3B-7E853C49E186}" presName="cycle" presStyleCnt="0">
        <dgm:presLayoutVars>
          <dgm:dir/>
          <dgm:resizeHandles val="exact"/>
        </dgm:presLayoutVars>
      </dgm:prSet>
      <dgm:spPr/>
      <dgm:t>
        <a:bodyPr/>
        <a:lstStyle/>
        <a:p>
          <a:endParaRPr lang="en-US"/>
        </a:p>
      </dgm:t>
    </dgm:pt>
    <dgm:pt modelId="{2DF94846-CBA7-4823-BBA7-8C9942C08C34}" type="pres">
      <dgm:prSet presAssocID="{2B276F44-11FE-4B9E-AEC2-B5EEF24F28C0}" presName="node" presStyleLbl="node1" presStyleIdx="0" presStyleCnt="4" custScaleX="183261">
        <dgm:presLayoutVars>
          <dgm:bulletEnabled val="1"/>
        </dgm:presLayoutVars>
      </dgm:prSet>
      <dgm:spPr/>
      <dgm:t>
        <a:bodyPr/>
        <a:lstStyle/>
        <a:p>
          <a:endParaRPr lang="en-US"/>
        </a:p>
      </dgm:t>
    </dgm:pt>
    <dgm:pt modelId="{3E7202A5-7920-4F7F-A2D7-191EE18D4A73}" type="pres">
      <dgm:prSet presAssocID="{598D3604-1C1F-409D-8931-4306D8B10819}" presName="sibTrans" presStyleLbl="sibTrans2D1" presStyleIdx="0" presStyleCnt="4"/>
      <dgm:spPr/>
      <dgm:t>
        <a:bodyPr/>
        <a:lstStyle/>
        <a:p>
          <a:endParaRPr lang="en-US"/>
        </a:p>
      </dgm:t>
    </dgm:pt>
    <dgm:pt modelId="{FB6EF9F4-B33C-4C43-859C-DB903070AE88}" type="pres">
      <dgm:prSet presAssocID="{598D3604-1C1F-409D-8931-4306D8B10819}" presName="connectorText" presStyleLbl="sibTrans2D1" presStyleIdx="0" presStyleCnt="4"/>
      <dgm:spPr/>
      <dgm:t>
        <a:bodyPr/>
        <a:lstStyle/>
        <a:p>
          <a:endParaRPr lang="en-US"/>
        </a:p>
      </dgm:t>
    </dgm:pt>
    <dgm:pt modelId="{64FCC9CA-65BF-4021-8344-5C317133B522}" type="pres">
      <dgm:prSet presAssocID="{8B3466BF-35F4-407D-B7F7-8FF863A9EF70}" presName="node" presStyleLbl="node1" presStyleIdx="1" presStyleCnt="4" custScaleX="191777" custRadScaleRad="130219" custRadScaleInc="1371">
        <dgm:presLayoutVars>
          <dgm:bulletEnabled val="1"/>
        </dgm:presLayoutVars>
      </dgm:prSet>
      <dgm:spPr/>
      <dgm:t>
        <a:bodyPr/>
        <a:lstStyle/>
        <a:p>
          <a:endParaRPr lang="en-US"/>
        </a:p>
      </dgm:t>
    </dgm:pt>
    <dgm:pt modelId="{8C7AB9D2-4823-4D5C-B27C-DE8CF818AF73}" type="pres">
      <dgm:prSet presAssocID="{4903B1C6-5ACD-4BB9-A2A3-83842E9CC6EA}" presName="sibTrans" presStyleLbl="sibTrans2D1" presStyleIdx="1" presStyleCnt="4"/>
      <dgm:spPr/>
      <dgm:t>
        <a:bodyPr/>
        <a:lstStyle/>
        <a:p>
          <a:endParaRPr lang="en-US"/>
        </a:p>
      </dgm:t>
    </dgm:pt>
    <dgm:pt modelId="{D0487496-6B6F-4895-A4F9-CF6774E33D18}" type="pres">
      <dgm:prSet presAssocID="{4903B1C6-5ACD-4BB9-A2A3-83842E9CC6EA}" presName="connectorText" presStyleLbl="sibTrans2D1" presStyleIdx="1" presStyleCnt="4"/>
      <dgm:spPr/>
      <dgm:t>
        <a:bodyPr/>
        <a:lstStyle/>
        <a:p>
          <a:endParaRPr lang="en-US"/>
        </a:p>
      </dgm:t>
    </dgm:pt>
    <dgm:pt modelId="{0416466F-2E02-467A-9F80-3994C86A4C76}" type="pres">
      <dgm:prSet presAssocID="{44B66D9D-3324-423B-A285-7A6DA96EBDEE}" presName="node" presStyleLbl="node1" presStyleIdx="2" presStyleCnt="4" custScaleX="181975">
        <dgm:presLayoutVars>
          <dgm:bulletEnabled val="1"/>
        </dgm:presLayoutVars>
      </dgm:prSet>
      <dgm:spPr/>
      <dgm:t>
        <a:bodyPr/>
        <a:lstStyle/>
        <a:p>
          <a:endParaRPr lang="en-US"/>
        </a:p>
      </dgm:t>
    </dgm:pt>
    <dgm:pt modelId="{692F931E-72F8-4713-A09D-4B848B531F14}" type="pres">
      <dgm:prSet presAssocID="{5B89A576-721F-4A5B-8439-390277B65E6E}" presName="sibTrans" presStyleLbl="sibTrans2D1" presStyleIdx="2" presStyleCnt="4"/>
      <dgm:spPr/>
      <dgm:t>
        <a:bodyPr/>
        <a:lstStyle/>
        <a:p>
          <a:endParaRPr lang="en-US"/>
        </a:p>
      </dgm:t>
    </dgm:pt>
    <dgm:pt modelId="{B7A52605-9D06-414B-85C7-C8E926392950}" type="pres">
      <dgm:prSet presAssocID="{5B89A576-721F-4A5B-8439-390277B65E6E}" presName="connectorText" presStyleLbl="sibTrans2D1" presStyleIdx="2" presStyleCnt="4"/>
      <dgm:spPr/>
      <dgm:t>
        <a:bodyPr/>
        <a:lstStyle/>
        <a:p>
          <a:endParaRPr lang="en-US"/>
        </a:p>
      </dgm:t>
    </dgm:pt>
    <dgm:pt modelId="{54CCD1A7-AC14-49F6-9930-E215FBEA063D}" type="pres">
      <dgm:prSet presAssocID="{98190351-0496-4BFB-8A2E-BEADEB86980F}" presName="node" presStyleLbl="node1" presStyleIdx="3" presStyleCnt="4" custScaleX="162011" custRadScaleRad="132500" custRadScaleInc="6224">
        <dgm:presLayoutVars>
          <dgm:bulletEnabled val="1"/>
        </dgm:presLayoutVars>
      </dgm:prSet>
      <dgm:spPr/>
      <dgm:t>
        <a:bodyPr/>
        <a:lstStyle/>
        <a:p>
          <a:endParaRPr lang="en-US"/>
        </a:p>
      </dgm:t>
    </dgm:pt>
    <dgm:pt modelId="{CDFE3280-7F38-4D09-9B5E-78ECD9C4672C}" type="pres">
      <dgm:prSet presAssocID="{D39B15F8-2F35-4B21-AC39-9A299F2186A4}" presName="sibTrans" presStyleLbl="sibTrans2D1" presStyleIdx="3" presStyleCnt="4"/>
      <dgm:spPr/>
      <dgm:t>
        <a:bodyPr/>
        <a:lstStyle/>
        <a:p>
          <a:endParaRPr lang="en-US"/>
        </a:p>
      </dgm:t>
    </dgm:pt>
    <dgm:pt modelId="{11E69318-6A5A-440D-B4FA-C821158BBA4A}" type="pres">
      <dgm:prSet presAssocID="{D39B15F8-2F35-4B21-AC39-9A299F2186A4}" presName="connectorText" presStyleLbl="sibTrans2D1" presStyleIdx="3" presStyleCnt="4"/>
      <dgm:spPr/>
      <dgm:t>
        <a:bodyPr/>
        <a:lstStyle/>
        <a:p>
          <a:endParaRPr lang="en-US"/>
        </a:p>
      </dgm:t>
    </dgm:pt>
  </dgm:ptLst>
  <dgm:cxnLst>
    <dgm:cxn modelId="{4BC62409-6D1D-4B8D-9CE0-3B3C793B0B72}" type="presOf" srcId="{598D3604-1C1F-409D-8931-4306D8B10819}" destId="{FB6EF9F4-B33C-4C43-859C-DB903070AE88}" srcOrd="1" destOrd="0" presId="urn:microsoft.com/office/officeart/2005/8/layout/cycle2"/>
    <dgm:cxn modelId="{BD667AE7-8368-42D6-8EC7-DBF5D1AB26DD}" srcId="{63591D7B-4159-43C8-AC3B-7E853C49E186}" destId="{98190351-0496-4BFB-8A2E-BEADEB86980F}" srcOrd="3" destOrd="0" parTransId="{AF820709-81BA-43A2-9117-8A542C9D2F13}" sibTransId="{D39B15F8-2F35-4B21-AC39-9A299F2186A4}"/>
    <dgm:cxn modelId="{B115FA46-B53F-4002-8A45-F428BC3F990E}" type="presOf" srcId="{4903B1C6-5ACD-4BB9-A2A3-83842E9CC6EA}" destId="{D0487496-6B6F-4895-A4F9-CF6774E33D18}" srcOrd="1" destOrd="0" presId="urn:microsoft.com/office/officeart/2005/8/layout/cycle2"/>
    <dgm:cxn modelId="{925B3EA1-3E72-47AC-8C24-580194ABFCA9}" srcId="{63591D7B-4159-43C8-AC3B-7E853C49E186}" destId="{8B3466BF-35F4-407D-B7F7-8FF863A9EF70}" srcOrd="1" destOrd="0" parTransId="{C36000F1-D06A-488F-AD87-7422374E6E58}" sibTransId="{4903B1C6-5ACD-4BB9-A2A3-83842E9CC6EA}"/>
    <dgm:cxn modelId="{88A454DF-CAF4-42A7-AC1C-32829A9A6EC1}" srcId="{63591D7B-4159-43C8-AC3B-7E853C49E186}" destId="{44B66D9D-3324-423B-A285-7A6DA96EBDEE}" srcOrd="2" destOrd="0" parTransId="{EA6500D4-DB7B-49F9-A84A-CF252C112C14}" sibTransId="{5B89A576-721F-4A5B-8439-390277B65E6E}"/>
    <dgm:cxn modelId="{57326618-0B1A-47A0-AFB7-3980578ADF71}" type="presOf" srcId="{5B89A576-721F-4A5B-8439-390277B65E6E}" destId="{692F931E-72F8-4713-A09D-4B848B531F14}" srcOrd="0" destOrd="0" presId="urn:microsoft.com/office/officeart/2005/8/layout/cycle2"/>
    <dgm:cxn modelId="{FBF0780B-4C98-4F48-93FD-BE7D01968D27}" type="presOf" srcId="{D39B15F8-2F35-4B21-AC39-9A299F2186A4}" destId="{CDFE3280-7F38-4D09-9B5E-78ECD9C4672C}" srcOrd="0" destOrd="0" presId="urn:microsoft.com/office/officeart/2005/8/layout/cycle2"/>
    <dgm:cxn modelId="{16585B6B-AEDF-444C-940C-91FF804F79F7}" type="presOf" srcId="{98190351-0496-4BFB-8A2E-BEADEB86980F}" destId="{54CCD1A7-AC14-49F6-9930-E215FBEA063D}" srcOrd="0" destOrd="0" presId="urn:microsoft.com/office/officeart/2005/8/layout/cycle2"/>
    <dgm:cxn modelId="{B0BB65BD-6B97-4F32-ACFD-6640C8255FB3}" type="presOf" srcId="{8B3466BF-35F4-407D-B7F7-8FF863A9EF70}" destId="{64FCC9CA-65BF-4021-8344-5C317133B522}" srcOrd="0" destOrd="0" presId="urn:microsoft.com/office/officeart/2005/8/layout/cycle2"/>
    <dgm:cxn modelId="{864215B3-44D5-423A-B134-1F67E2C295D1}" srcId="{63591D7B-4159-43C8-AC3B-7E853C49E186}" destId="{2B276F44-11FE-4B9E-AEC2-B5EEF24F28C0}" srcOrd="0" destOrd="0" parTransId="{FBB9E936-2524-4438-824C-CDA65DD637FA}" sibTransId="{598D3604-1C1F-409D-8931-4306D8B10819}"/>
    <dgm:cxn modelId="{7910F19F-23D5-486D-B1DF-B4F1D4CCF258}" type="presOf" srcId="{D39B15F8-2F35-4B21-AC39-9A299F2186A4}" destId="{11E69318-6A5A-440D-B4FA-C821158BBA4A}" srcOrd="1" destOrd="0" presId="urn:microsoft.com/office/officeart/2005/8/layout/cycle2"/>
    <dgm:cxn modelId="{9CD36191-6940-41DD-A4E8-9C7F22DEED04}" type="presOf" srcId="{44B66D9D-3324-423B-A285-7A6DA96EBDEE}" destId="{0416466F-2E02-467A-9F80-3994C86A4C76}" srcOrd="0" destOrd="0" presId="urn:microsoft.com/office/officeart/2005/8/layout/cycle2"/>
    <dgm:cxn modelId="{A3579144-5CA2-4B2A-B7C8-A015E5FB387F}" type="presOf" srcId="{598D3604-1C1F-409D-8931-4306D8B10819}" destId="{3E7202A5-7920-4F7F-A2D7-191EE18D4A73}" srcOrd="0" destOrd="0" presId="urn:microsoft.com/office/officeart/2005/8/layout/cycle2"/>
    <dgm:cxn modelId="{BEB0258F-E07B-4E4E-A317-EBB0B4198A8C}" type="presOf" srcId="{4903B1C6-5ACD-4BB9-A2A3-83842E9CC6EA}" destId="{8C7AB9D2-4823-4D5C-B27C-DE8CF818AF73}" srcOrd="0" destOrd="0" presId="urn:microsoft.com/office/officeart/2005/8/layout/cycle2"/>
    <dgm:cxn modelId="{633B03CC-2315-4B4C-B8DF-0FACB9B0D5CA}" type="presOf" srcId="{63591D7B-4159-43C8-AC3B-7E853C49E186}" destId="{880AFDB7-BA9F-44BD-B29F-AE9884FC8BD5}" srcOrd="0" destOrd="0" presId="urn:microsoft.com/office/officeart/2005/8/layout/cycle2"/>
    <dgm:cxn modelId="{E58C69E3-D6C5-4814-B108-A54D0550E46B}" type="presOf" srcId="{2B276F44-11FE-4B9E-AEC2-B5EEF24F28C0}" destId="{2DF94846-CBA7-4823-BBA7-8C9942C08C34}" srcOrd="0" destOrd="0" presId="urn:microsoft.com/office/officeart/2005/8/layout/cycle2"/>
    <dgm:cxn modelId="{4D6E7391-0BBC-4105-A061-4E1B688D2D44}" type="presOf" srcId="{5B89A576-721F-4A5B-8439-390277B65E6E}" destId="{B7A52605-9D06-414B-85C7-C8E926392950}" srcOrd="1" destOrd="0" presId="urn:microsoft.com/office/officeart/2005/8/layout/cycle2"/>
    <dgm:cxn modelId="{33EDD80A-8F62-4767-9B61-965E550298A3}" type="presParOf" srcId="{880AFDB7-BA9F-44BD-B29F-AE9884FC8BD5}" destId="{2DF94846-CBA7-4823-BBA7-8C9942C08C34}" srcOrd="0" destOrd="0" presId="urn:microsoft.com/office/officeart/2005/8/layout/cycle2"/>
    <dgm:cxn modelId="{C1AFEFA5-5DFD-4495-9952-0055BA7152CD}" type="presParOf" srcId="{880AFDB7-BA9F-44BD-B29F-AE9884FC8BD5}" destId="{3E7202A5-7920-4F7F-A2D7-191EE18D4A73}" srcOrd="1" destOrd="0" presId="urn:microsoft.com/office/officeart/2005/8/layout/cycle2"/>
    <dgm:cxn modelId="{FE3DC854-30E5-40A4-BF1A-9C4A196E5E6E}" type="presParOf" srcId="{3E7202A5-7920-4F7F-A2D7-191EE18D4A73}" destId="{FB6EF9F4-B33C-4C43-859C-DB903070AE88}" srcOrd="0" destOrd="0" presId="urn:microsoft.com/office/officeart/2005/8/layout/cycle2"/>
    <dgm:cxn modelId="{BCBF6104-DEFE-407A-A6E4-F706C63CF255}" type="presParOf" srcId="{880AFDB7-BA9F-44BD-B29F-AE9884FC8BD5}" destId="{64FCC9CA-65BF-4021-8344-5C317133B522}" srcOrd="2" destOrd="0" presId="urn:microsoft.com/office/officeart/2005/8/layout/cycle2"/>
    <dgm:cxn modelId="{C8DC91A3-2DD8-4552-BAA5-84711A08B087}" type="presParOf" srcId="{880AFDB7-BA9F-44BD-B29F-AE9884FC8BD5}" destId="{8C7AB9D2-4823-4D5C-B27C-DE8CF818AF73}" srcOrd="3" destOrd="0" presId="urn:microsoft.com/office/officeart/2005/8/layout/cycle2"/>
    <dgm:cxn modelId="{9BB3FD74-9263-4438-BB6D-ADE2E79E327C}" type="presParOf" srcId="{8C7AB9D2-4823-4D5C-B27C-DE8CF818AF73}" destId="{D0487496-6B6F-4895-A4F9-CF6774E33D18}" srcOrd="0" destOrd="0" presId="urn:microsoft.com/office/officeart/2005/8/layout/cycle2"/>
    <dgm:cxn modelId="{9DD4B94E-EBEF-44AA-ABB1-FEB7DBBCFBAA}" type="presParOf" srcId="{880AFDB7-BA9F-44BD-B29F-AE9884FC8BD5}" destId="{0416466F-2E02-467A-9F80-3994C86A4C76}" srcOrd="4" destOrd="0" presId="urn:microsoft.com/office/officeart/2005/8/layout/cycle2"/>
    <dgm:cxn modelId="{53D06B39-867E-4595-A21F-47B83EADB590}" type="presParOf" srcId="{880AFDB7-BA9F-44BD-B29F-AE9884FC8BD5}" destId="{692F931E-72F8-4713-A09D-4B848B531F14}" srcOrd="5" destOrd="0" presId="urn:microsoft.com/office/officeart/2005/8/layout/cycle2"/>
    <dgm:cxn modelId="{0C75E206-0297-4825-8803-2A14D2D77CF4}" type="presParOf" srcId="{692F931E-72F8-4713-A09D-4B848B531F14}" destId="{B7A52605-9D06-414B-85C7-C8E926392950}" srcOrd="0" destOrd="0" presId="urn:microsoft.com/office/officeart/2005/8/layout/cycle2"/>
    <dgm:cxn modelId="{2D682A9E-1DFC-497F-80CB-618466FACF7E}" type="presParOf" srcId="{880AFDB7-BA9F-44BD-B29F-AE9884FC8BD5}" destId="{54CCD1A7-AC14-49F6-9930-E215FBEA063D}" srcOrd="6" destOrd="0" presId="urn:microsoft.com/office/officeart/2005/8/layout/cycle2"/>
    <dgm:cxn modelId="{5CFC6508-4D7A-4D08-B8E1-52C064E61A97}" type="presParOf" srcId="{880AFDB7-BA9F-44BD-B29F-AE9884FC8BD5}" destId="{CDFE3280-7F38-4D09-9B5E-78ECD9C4672C}" srcOrd="7" destOrd="0" presId="urn:microsoft.com/office/officeart/2005/8/layout/cycle2"/>
    <dgm:cxn modelId="{51B43DA2-6BB7-4589-953E-B7D07821BD52}" type="presParOf" srcId="{CDFE3280-7F38-4D09-9B5E-78ECD9C4672C}" destId="{11E69318-6A5A-440D-B4FA-C821158BBA4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6B6ADB-E136-432F-966F-99FD0573A975}"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US"/>
        </a:p>
      </dgm:t>
    </dgm:pt>
    <dgm:pt modelId="{7C2B13BD-6D86-40FE-87F1-A02AD9AD5FF0}">
      <dgm:prSet phldrT="[Text]" custT="1"/>
      <dgm:spPr/>
      <dgm:t>
        <a:bodyPr/>
        <a:lstStyle/>
        <a:p>
          <a:r>
            <a:rPr lang="en-US" sz="2400" dirty="0"/>
            <a:t>Supportiveness</a:t>
          </a:r>
        </a:p>
      </dgm:t>
    </dgm:pt>
    <dgm:pt modelId="{16DF4F25-D8C0-48E8-B838-052B68E50F19}" type="parTrans" cxnId="{2D71178F-9E73-43A1-AE71-D73315DB09EC}">
      <dgm:prSet/>
      <dgm:spPr/>
      <dgm:t>
        <a:bodyPr/>
        <a:lstStyle/>
        <a:p>
          <a:endParaRPr lang="en-US" sz="3200"/>
        </a:p>
      </dgm:t>
    </dgm:pt>
    <dgm:pt modelId="{4A1795E2-E84D-4E9A-AF98-F93FBD699783}" type="sibTrans" cxnId="{2D71178F-9E73-43A1-AE71-D73315DB09EC}">
      <dgm:prSet/>
      <dgm:spPr/>
      <dgm:t>
        <a:bodyPr/>
        <a:lstStyle/>
        <a:p>
          <a:endParaRPr lang="en-US" sz="3200"/>
        </a:p>
      </dgm:t>
    </dgm:pt>
    <dgm:pt modelId="{4D508691-EAC2-4C8B-A1FC-A55BD5BEAC7F}" type="pres">
      <dgm:prSet presAssocID="{AE6B6ADB-E136-432F-966F-99FD0573A975}" presName="Name0" presStyleCnt="0">
        <dgm:presLayoutVars>
          <dgm:chMax val="11"/>
          <dgm:chPref val="11"/>
          <dgm:dir/>
          <dgm:resizeHandles/>
        </dgm:presLayoutVars>
      </dgm:prSet>
      <dgm:spPr/>
      <dgm:t>
        <a:bodyPr/>
        <a:lstStyle/>
        <a:p>
          <a:endParaRPr lang="en-US"/>
        </a:p>
      </dgm:t>
    </dgm:pt>
    <dgm:pt modelId="{73223093-C11C-4631-A675-8FC5C98B96D1}" type="pres">
      <dgm:prSet presAssocID="{7C2B13BD-6D86-40FE-87F1-A02AD9AD5FF0}" presName="Accent1" presStyleCnt="0"/>
      <dgm:spPr/>
    </dgm:pt>
    <dgm:pt modelId="{FD5FB868-6B26-4487-A603-28ACD3C85961}" type="pres">
      <dgm:prSet presAssocID="{7C2B13BD-6D86-40FE-87F1-A02AD9AD5FF0}" presName="Accent" presStyleLbl="node1" presStyleIdx="0" presStyleCnt="1"/>
      <dgm:spPr/>
    </dgm:pt>
    <dgm:pt modelId="{6A84DED9-8277-481D-B3F6-F19F95D22BDD}" type="pres">
      <dgm:prSet presAssocID="{7C2B13BD-6D86-40FE-87F1-A02AD9AD5FF0}" presName="ParentBackground1" presStyleCnt="0"/>
      <dgm:spPr/>
    </dgm:pt>
    <dgm:pt modelId="{28AAAFD6-E530-46B3-BCB9-20F64B18E9C4}" type="pres">
      <dgm:prSet presAssocID="{7C2B13BD-6D86-40FE-87F1-A02AD9AD5FF0}" presName="ParentBackground" presStyleLbl="fgAcc1" presStyleIdx="0" presStyleCnt="1" custScaleX="147402"/>
      <dgm:spPr/>
      <dgm:t>
        <a:bodyPr/>
        <a:lstStyle/>
        <a:p>
          <a:endParaRPr lang="en-US"/>
        </a:p>
      </dgm:t>
    </dgm:pt>
    <dgm:pt modelId="{4EBA86D5-7B16-41B9-BD04-C383F9B565AA}" type="pres">
      <dgm:prSet presAssocID="{7C2B13BD-6D86-40FE-87F1-A02AD9AD5FF0}" presName="Parent1" presStyleLbl="revTx" presStyleIdx="0" presStyleCnt="0">
        <dgm:presLayoutVars>
          <dgm:chMax val="1"/>
          <dgm:chPref val="1"/>
          <dgm:bulletEnabled val="1"/>
        </dgm:presLayoutVars>
      </dgm:prSet>
      <dgm:spPr/>
      <dgm:t>
        <a:bodyPr/>
        <a:lstStyle/>
        <a:p>
          <a:endParaRPr lang="en-US"/>
        </a:p>
      </dgm:t>
    </dgm:pt>
  </dgm:ptLst>
  <dgm:cxnLst>
    <dgm:cxn modelId="{6F9BD7FD-842B-4434-AB49-ED9F5D1FD256}" type="presOf" srcId="{7C2B13BD-6D86-40FE-87F1-A02AD9AD5FF0}" destId="{4EBA86D5-7B16-41B9-BD04-C383F9B565AA}" srcOrd="1" destOrd="0" presId="urn:microsoft.com/office/officeart/2011/layout/CircleProcess"/>
    <dgm:cxn modelId="{2D71178F-9E73-43A1-AE71-D73315DB09EC}" srcId="{AE6B6ADB-E136-432F-966F-99FD0573A975}" destId="{7C2B13BD-6D86-40FE-87F1-A02AD9AD5FF0}" srcOrd="0" destOrd="0" parTransId="{16DF4F25-D8C0-48E8-B838-052B68E50F19}" sibTransId="{4A1795E2-E84D-4E9A-AF98-F93FBD699783}"/>
    <dgm:cxn modelId="{86CA4BA1-8227-4B2E-9E6B-F0965CF0A4D7}" type="presOf" srcId="{7C2B13BD-6D86-40FE-87F1-A02AD9AD5FF0}" destId="{28AAAFD6-E530-46B3-BCB9-20F64B18E9C4}" srcOrd="0" destOrd="0" presId="urn:microsoft.com/office/officeart/2011/layout/CircleProcess"/>
    <dgm:cxn modelId="{17ED332F-B4E1-4653-91D6-EFC8B48EDABD}" type="presOf" srcId="{AE6B6ADB-E136-432F-966F-99FD0573A975}" destId="{4D508691-EAC2-4C8B-A1FC-A55BD5BEAC7F}" srcOrd="0" destOrd="0" presId="urn:microsoft.com/office/officeart/2011/layout/CircleProcess"/>
    <dgm:cxn modelId="{B552B7A0-A9BB-4EC1-B8B6-3ADA2217FC64}" type="presParOf" srcId="{4D508691-EAC2-4C8B-A1FC-A55BD5BEAC7F}" destId="{73223093-C11C-4631-A675-8FC5C98B96D1}" srcOrd="0" destOrd="0" presId="urn:microsoft.com/office/officeart/2011/layout/CircleProcess"/>
    <dgm:cxn modelId="{80EEAC4B-ADFC-439E-89B6-3F01F5941C91}" type="presParOf" srcId="{73223093-C11C-4631-A675-8FC5C98B96D1}" destId="{FD5FB868-6B26-4487-A603-28ACD3C85961}" srcOrd="0" destOrd="0" presId="urn:microsoft.com/office/officeart/2011/layout/CircleProcess"/>
    <dgm:cxn modelId="{F7E6CFC9-EBF2-4A75-AF47-6706743DF808}" type="presParOf" srcId="{4D508691-EAC2-4C8B-A1FC-A55BD5BEAC7F}" destId="{6A84DED9-8277-481D-B3F6-F19F95D22BDD}" srcOrd="1" destOrd="0" presId="urn:microsoft.com/office/officeart/2011/layout/CircleProcess"/>
    <dgm:cxn modelId="{228DAB81-91B8-42A9-84A4-BF197EBB4716}" type="presParOf" srcId="{6A84DED9-8277-481D-B3F6-F19F95D22BDD}" destId="{28AAAFD6-E530-46B3-BCB9-20F64B18E9C4}" srcOrd="0" destOrd="0" presId="urn:microsoft.com/office/officeart/2011/layout/CircleProcess"/>
    <dgm:cxn modelId="{6A82605F-3905-4CC0-B53B-65B513863ECF}" type="presParOf" srcId="{4D508691-EAC2-4C8B-A1FC-A55BD5BEAC7F}" destId="{4EBA86D5-7B16-41B9-BD04-C383F9B565AA}" srcOrd="2"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6B6ADB-E136-432F-966F-99FD0573A975}"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US"/>
        </a:p>
      </dgm:t>
    </dgm:pt>
    <dgm:pt modelId="{7C2B13BD-6D86-40FE-87F1-A02AD9AD5FF0}">
      <dgm:prSet phldrT="[Text]" custT="1"/>
      <dgm:spPr/>
      <dgm:t>
        <a:bodyPr/>
        <a:lstStyle/>
        <a:p>
          <a:r>
            <a:rPr lang="en-US" sz="1400" dirty="0"/>
            <a:t>Supportiveness</a:t>
          </a:r>
        </a:p>
      </dgm:t>
    </dgm:pt>
    <dgm:pt modelId="{16DF4F25-D8C0-48E8-B838-052B68E50F19}" type="parTrans" cxnId="{2D71178F-9E73-43A1-AE71-D73315DB09EC}">
      <dgm:prSet/>
      <dgm:spPr/>
      <dgm:t>
        <a:bodyPr/>
        <a:lstStyle/>
        <a:p>
          <a:endParaRPr lang="en-US" sz="1800"/>
        </a:p>
      </dgm:t>
    </dgm:pt>
    <dgm:pt modelId="{4A1795E2-E84D-4E9A-AF98-F93FBD699783}" type="sibTrans" cxnId="{2D71178F-9E73-43A1-AE71-D73315DB09EC}">
      <dgm:prSet/>
      <dgm:spPr/>
      <dgm:t>
        <a:bodyPr/>
        <a:lstStyle/>
        <a:p>
          <a:endParaRPr lang="en-US" sz="1800"/>
        </a:p>
      </dgm:t>
    </dgm:pt>
    <dgm:pt modelId="{ACE2B4A9-C56F-45EE-90DF-EC252B3D9062}">
      <dgm:prSet phldrT="[Text]" custT="1"/>
      <dgm:spPr/>
      <dgm:t>
        <a:bodyPr/>
        <a:lstStyle/>
        <a:p>
          <a:r>
            <a:rPr lang="en-US" sz="1600" dirty="0"/>
            <a:t>Flexibility</a:t>
          </a:r>
        </a:p>
      </dgm:t>
    </dgm:pt>
    <dgm:pt modelId="{8E9EDC23-F5D0-40E0-AF31-D9A8B6A56DFF}" type="parTrans" cxnId="{C6AACE8C-2AF7-4357-9D71-6B331A4E9160}">
      <dgm:prSet/>
      <dgm:spPr/>
      <dgm:t>
        <a:bodyPr/>
        <a:lstStyle/>
        <a:p>
          <a:endParaRPr lang="en-US" sz="1800"/>
        </a:p>
      </dgm:t>
    </dgm:pt>
    <dgm:pt modelId="{FE647917-DEB8-4111-807F-7B7B9040EFF6}" type="sibTrans" cxnId="{C6AACE8C-2AF7-4357-9D71-6B331A4E9160}">
      <dgm:prSet/>
      <dgm:spPr/>
      <dgm:t>
        <a:bodyPr/>
        <a:lstStyle/>
        <a:p>
          <a:endParaRPr lang="en-US" sz="1800"/>
        </a:p>
      </dgm:t>
    </dgm:pt>
    <dgm:pt modelId="{4D508691-EAC2-4C8B-A1FC-A55BD5BEAC7F}" type="pres">
      <dgm:prSet presAssocID="{AE6B6ADB-E136-432F-966F-99FD0573A975}" presName="Name0" presStyleCnt="0">
        <dgm:presLayoutVars>
          <dgm:chMax val="11"/>
          <dgm:chPref val="11"/>
          <dgm:dir/>
          <dgm:resizeHandles/>
        </dgm:presLayoutVars>
      </dgm:prSet>
      <dgm:spPr/>
      <dgm:t>
        <a:bodyPr/>
        <a:lstStyle/>
        <a:p>
          <a:endParaRPr lang="en-US"/>
        </a:p>
      </dgm:t>
    </dgm:pt>
    <dgm:pt modelId="{C340DA1E-8DB1-4E3F-8456-6950AEDB4468}" type="pres">
      <dgm:prSet presAssocID="{ACE2B4A9-C56F-45EE-90DF-EC252B3D9062}" presName="Accent2" presStyleCnt="0"/>
      <dgm:spPr/>
    </dgm:pt>
    <dgm:pt modelId="{E3C14581-D788-4D2A-A75E-9894063A3045}" type="pres">
      <dgm:prSet presAssocID="{ACE2B4A9-C56F-45EE-90DF-EC252B3D9062}" presName="Accent" presStyleLbl="node1" presStyleIdx="0" presStyleCnt="2"/>
      <dgm:spPr/>
    </dgm:pt>
    <dgm:pt modelId="{22E35DD4-3E0E-4125-BC1B-396D3FDF1D9B}" type="pres">
      <dgm:prSet presAssocID="{ACE2B4A9-C56F-45EE-90DF-EC252B3D9062}" presName="ParentBackground2" presStyleCnt="0"/>
      <dgm:spPr/>
    </dgm:pt>
    <dgm:pt modelId="{56795AEF-F401-48F0-9665-B76B1AB1B631}" type="pres">
      <dgm:prSet presAssocID="{ACE2B4A9-C56F-45EE-90DF-EC252B3D9062}" presName="ParentBackground" presStyleLbl="fgAcc1" presStyleIdx="0" presStyleCnt="2"/>
      <dgm:spPr/>
      <dgm:t>
        <a:bodyPr/>
        <a:lstStyle/>
        <a:p>
          <a:endParaRPr lang="en-US"/>
        </a:p>
      </dgm:t>
    </dgm:pt>
    <dgm:pt modelId="{D3943951-19ED-486B-9DF5-6E6A7ECD0D58}" type="pres">
      <dgm:prSet presAssocID="{ACE2B4A9-C56F-45EE-90DF-EC252B3D9062}" presName="Parent2" presStyleLbl="revTx" presStyleIdx="0" presStyleCnt="0">
        <dgm:presLayoutVars>
          <dgm:chMax val="1"/>
          <dgm:chPref val="1"/>
          <dgm:bulletEnabled val="1"/>
        </dgm:presLayoutVars>
      </dgm:prSet>
      <dgm:spPr/>
      <dgm:t>
        <a:bodyPr/>
        <a:lstStyle/>
        <a:p>
          <a:endParaRPr lang="en-US"/>
        </a:p>
      </dgm:t>
    </dgm:pt>
    <dgm:pt modelId="{73223093-C11C-4631-A675-8FC5C98B96D1}" type="pres">
      <dgm:prSet presAssocID="{7C2B13BD-6D86-40FE-87F1-A02AD9AD5FF0}" presName="Accent1" presStyleCnt="0"/>
      <dgm:spPr/>
    </dgm:pt>
    <dgm:pt modelId="{FD5FB868-6B26-4487-A603-28ACD3C85961}" type="pres">
      <dgm:prSet presAssocID="{7C2B13BD-6D86-40FE-87F1-A02AD9AD5FF0}" presName="Accent" presStyleLbl="node1" presStyleIdx="1" presStyleCnt="2"/>
      <dgm:spPr/>
    </dgm:pt>
    <dgm:pt modelId="{6A84DED9-8277-481D-B3F6-F19F95D22BDD}" type="pres">
      <dgm:prSet presAssocID="{7C2B13BD-6D86-40FE-87F1-A02AD9AD5FF0}" presName="ParentBackground1" presStyleCnt="0"/>
      <dgm:spPr/>
    </dgm:pt>
    <dgm:pt modelId="{28AAAFD6-E530-46B3-BCB9-20F64B18E9C4}" type="pres">
      <dgm:prSet presAssocID="{7C2B13BD-6D86-40FE-87F1-A02AD9AD5FF0}" presName="ParentBackground" presStyleLbl="fgAcc1" presStyleIdx="1" presStyleCnt="2"/>
      <dgm:spPr/>
      <dgm:t>
        <a:bodyPr/>
        <a:lstStyle/>
        <a:p>
          <a:endParaRPr lang="en-US"/>
        </a:p>
      </dgm:t>
    </dgm:pt>
    <dgm:pt modelId="{4EBA86D5-7B16-41B9-BD04-C383F9B565AA}" type="pres">
      <dgm:prSet presAssocID="{7C2B13BD-6D86-40FE-87F1-A02AD9AD5FF0}" presName="Parent1" presStyleLbl="revTx" presStyleIdx="0" presStyleCnt="0">
        <dgm:presLayoutVars>
          <dgm:chMax val="1"/>
          <dgm:chPref val="1"/>
          <dgm:bulletEnabled val="1"/>
        </dgm:presLayoutVars>
      </dgm:prSet>
      <dgm:spPr/>
      <dgm:t>
        <a:bodyPr/>
        <a:lstStyle/>
        <a:p>
          <a:endParaRPr lang="en-US"/>
        </a:p>
      </dgm:t>
    </dgm:pt>
  </dgm:ptLst>
  <dgm:cxnLst>
    <dgm:cxn modelId="{976725DF-DB45-4375-9FC5-1FD9B1F7A49C}" type="presOf" srcId="{7C2B13BD-6D86-40FE-87F1-A02AD9AD5FF0}" destId="{28AAAFD6-E530-46B3-BCB9-20F64B18E9C4}" srcOrd="0" destOrd="0" presId="urn:microsoft.com/office/officeart/2011/layout/CircleProcess"/>
    <dgm:cxn modelId="{B92F8660-6284-40C9-86E0-2278E07D186C}" type="presOf" srcId="{7C2B13BD-6D86-40FE-87F1-A02AD9AD5FF0}" destId="{4EBA86D5-7B16-41B9-BD04-C383F9B565AA}" srcOrd="1" destOrd="0" presId="urn:microsoft.com/office/officeart/2011/layout/CircleProcess"/>
    <dgm:cxn modelId="{435C660E-E8A1-48E5-A288-16DEA82A7953}" type="presOf" srcId="{AE6B6ADB-E136-432F-966F-99FD0573A975}" destId="{4D508691-EAC2-4C8B-A1FC-A55BD5BEAC7F}" srcOrd="0" destOrd="0" presId="urn:microsoft.com/office/officeart/2011/layout/CircleProcess"/>
    <dgm:cxn modelId="{C6AACE8C-2AF7-4357-9D71-6B331A4E9160}" srcId="{AE6B6ADB-E136-432F-966F-99FD0573A975}" destId="{ACE2B4A9-C56F-45EE-90DF-EC252B3D9062}" srcOrd="1" destOrd="0" parTransId="{8E9EDC23-F5D0-40E0-AF31-D9A8B6A56DFF}" sibTransId="{FE647917-DEB8-4111-807F-7B7B9040EFF6}"/>
    <dgm:cxn modelId="{2D71178F-9E73-43A1-AE71-D73315DB09EC}" srcId="{AE6B6ADB-E136-432F-966F-99FD0573A975}" destId="{7C2B13BD-6D86-40FE-87F1-A02AD9AD5FF0}" srcOrd="0" destOrd="0" parTransId="{16DF4F25-D8C0-48E8-B838-052B68E50F19}" sibTransId="{4A1795E2-E84D-4E9A-AF98-F93FBD699783}"/>
    <dgm:cxn modelId="{155D5D99-B5DD-4FDE-9EA5-A4682D083E2E}" type="presOf" srcId="{ACE2B4A9-C56F-45EE-90DF-EC252B3D9062}" destId="{D3943951-19ED-486B-9DF5-6E6A7ECD0D58}" srcOrd="1" destOrd="0" presId="urn:microsoft.com/office/officeart/2011/layout/CircleProcess"/>
    <dgm:cxn modelId="{34AAE03F-02D5-4E58-BA1A-88B5F550A53B}" type="presOf" srcId="{ACE2B4A9-C56F-45EE-90DF-EC252B3D9062}" destId="{56795AEF-F401-48F0-9665-B76B1AB1B631}" srcOrd="0" destOrd="0" presId="urn:microsoft.com/office/officeart/2011/layout/CircleProcess"/>
    <dgm:cxn modelId="{C1DD916A-AB32-44DC-8F19-DF6F743A0B65}" type="presParOf" srcId="{4D508691-EAC2-4C8B-A1FC-A55BD5BEAC7F}" destId="{C340DA1E-8DB1-4E3F-8456-6950AEDB4468}" srcOrd="0" destOrd="0" presId="urn:microsoft.com/office/officeart/2011/layout/CircleProcess"/>
    <dgm:cxn modelId="{8D2DD443-7452-40EC-B670-F2788B609BFB}" type="presParOf" srcId="{C340DA1E-8DB1-4E3F-8456-6950AEDB4468}" destId="{E3C14581-D788-4D2A-A75E-9894063A3045}" srcOrd="0" destOrd="0" presId="urn:microsoft.com/office/officeart/2011/layout/CircleProcess"/>
    <dgm:cxn modelId="{117FA139-B668-4095-83EF-133BC53B3A41}" type="presParOf" srcId="{4D508691-EAC2-4C8B-A1FC-A55BD5BEAC7F}" destId="{22E35DD4-3E0E-4125-BC1B-396D3FDF1D9B}" srcOrd="1" destOrd="0" presId="urn:microsoft.com/office/officeart/2011/layout/CircleProcess"/>
    <dgm:cxn modelId="{DC88BD00-1233-4A50-9DEC-840A1ED11233}" type="presParOf" srcId="{22E35DD4-3E0E-4125-BC1B-396D3FDF1D9B}" destId="{56795AEF-F401-48F0-9665-B76B1AB1B631}" srcOrd="0" destOrd="0" presId="urn:microsoft.com/office/officeart/2011/layout/CircleProcess"/>
    <dgm:cxn modelId="{91DF1AF6-2006-4517-B95A-114B102F9834}" type="presParOf" srcId="{4D508691-EAC2-4C8B-A1FC-A55BD5BEAC7F}" destId="{D3943951-19ED-486B-9DF5-6E6A7ECD0D58}" srcOrd="2" destOrd="0" presId="urn:microsoft.com/office/officeart/2011/layout/CircleProcess"/>
    <dgm:cxn modelId="{94999889-D5FE-452B-AD74-1C9D37442DE8}" type="presParOf" srcId="{4D508691-EAC2-4C8B-A1FC-A55BD5BEAC7F}" destId="{73223093-C11C-4631-A675-8FC5C98B96D1}" srcOrd="3" destOrd="0" presId="urn:microsoft.com/office/officeart/2011/layout/CircleProcess"/>
    <dgm:cxn modelId="{8D03BAAC-CC0C-4897-A132-2750BD30C345}" type="presParOf" srcId="{73223093-C11C-4631-A675-8FC5C98B96D1}" destId="{FD5FB868-6B26-4487-A603-28ACD3C85961}" srcOrd="0" destOrd="0" presId="urn:microsoft.com/office/officeart/2011/layout/CircleProcess"/>
    <dgm:cxn modelId="{42F3DA59-04B2-4EC5-9922-2D4ECAE4BC93}" type="presParOf" srcId="{4D508691-EAC2-4C8B-A1FC-A55BD5BEAC7F}" destId="{6A84DED9-8277-481D-B3F6-F19F95D22BDD}" srcOrd="4" destOrd="0" presId="urn:microsoft.com/office/officeart/2011/layout/CircleProcess"/>
    <dgm:cxn modelId="{5E5E072E-6244-44EE-9079-FA02DF7CA048}" type="presParOf" srcId="{6A84DED9-8277-481D-B3F6-F19F95D22BDD}" destId="{28AAAFD6-E530-46B3-BCB9-20F64B18E9C4}" srcOrd="0" destOrd="0" presId="urn:microsoft.com/office/officeart/2011/layout/CircleProcess"/>
    <dgm:cxn modelId="{735A7430-A695-4C99-B99A-2B81099D5976}" type="presParOf" srcId="{4D508691-EAC2-4C8B-A1FC-A55BD5BEAC7F}" destId="{4EBA86D5-7B16-41B9-BD04-C383F9B565AA}"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6B6ADB-E136-432F-966F-99FD0573A975}"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US"/>
        </a:p>
      </dgm:t>
    </dgm:pt>
    <dgm:pt modelId="{7C2B13BD-6D86-40FE-87F1-A02AD9AD5FF0}">
      <dgm:prSet phldrT="[Text]" custT="1"/>
      <dgm:spPr/>
      <dgm:t>
        <a:bodyPr/>
        <a:lstStyle/>
        <a:p>
          <a:r>
            <a:rPr lang="en-US" sz="1400" dirty="0"/>
            <a:t>Supportiveness</a:t>
          </a:r>
        </a:p>
      </dgm:t>
    </dgm:pt>
    <dgm:pt modelId="{16DF4F25-D8C0-48E8-B838-052B68E50F19}" type="parTrans" cxnId="{2D71178F-9E73-43A1-AE71-D73315DB09EC}">
      <dgm:prSet/>
      <dgm:spPr/>
      <dgm:t>
        <a:bodyPr/>
        <a:lstStyle/>
        <a:p>
          <a:endParaRPr lang="en-US" sz="1800"/>
        </a:p>
      </dgm:t>
    </dgm:pt>
    <dgm:pt modelId="{4A1795E2-E84D-4E9A-AF98-F93FBD699783}" type="sibTrans" cxnId="{2D71178F-9E73-43A1-AE71-D73315DB09EC}">
      <dgm:prSet/>
      <dgm:spPr/>
      <dgm:t>
        <a:bodyPr/>
        <a:lstStyle/>
        <a:p>
          <a:endParaRPr lang="en-US" sz="1800"/>
        </a:p>
      </dgm:t>
    </dgm:pt>
    <dgm:pt modelId="{F95D140A-CDD5-4C41-AE1F-F2B69A693BD0}">
      <dgm:prSet phldrT="[Text]" custT="1"/>
      <dgm:spPr/>
      <dgm:t>
        <a:bodyPr/>
        <a:lstStyle/>
        <a:p>
          <a:r>
            <a:rPr lang="en-US" sz="1600" dirty="0"/>
            <a:t>Ease of learning / naturalness</a:t>
          </a:r>
        </a:p>
      </dgm:t>
    </dgm:pt>
    <dgm:pt modelId="{01EF3231-A3DA-4D84-9526-E1C7D6319095}" type="parTrans" cxnId="{04BEADE1-DA87-4ED2-A114-74E79C28EB3B}">
      <dgm:prSet/>
      <dgm:spPr/>
      <dgm:t>
        <a:bodyPr/>
        <a:lstStyle/>
        <a:p>
          <a:endParaRPr lang="en-US" sz="1800"/>
        </a:p>
      </dgm:t>
    </dgm:pt>
    <dgm:pt modelId="{F1BC4DC4-5B6F-4C6D-A764-88BF69AB5A0C}" type="sibTrans" cxnId="{04BEADE1-DA87-4ED2-A114-74E79C28EB3B}">
      <dgm:prSet/>
      <dgm:spPr/>
      <dgm:t>
        <a:bodyPr/>
        <a:lstStyle/>
        <a:p>
          <a:endParaRPr lang="en-US" sz="1800"/>
        </a:p>
      </dgm:t>
    </dgm:pt>
    <dgm:pt modelId="{ACE2B4A9-C56F-45EE-90DF-EC252B3D9062}">
      <dgm:prSet phldrT="[Text]" custT="1"/>
      <dgm:spPr/>
      <dgm:t>
        <a:bodyPr/>
        <a:lstStyle/>
        <a:p>
          <a:r>
            <a:rPr lang="en-US" sz="1600" dirty="0"/>
            <a:t>Flexibility</a:t>
          </a:r>
        </a:p>
      </dgm:t>
    </dgm:pt>
    <dgm:pt modelId="{8E9EDC23-F5D0-40E0-AF31-D9A8B6A56DFF}" type="parTrans" cxnId="{C6AACE8C-2AF7-4357-9D71-6B331A4E9160}">
      <dgm:prSet/>
      <dgm:spPr/>
      <dgm:t>
        <a:bodyPr/>
        <a:lstStyle/>
        <a:p>
          <a:endParaRPr lang="en-US" sz="1800"/>
        </a:p>
      </dgm:t>
    </dgm:pt>
    <dgm:pt modelId="{FE647917-DEB8-4111-807F-7B7B9040EFF6}" type="sibTrans" cxnId="{C6AACE8C-2AF7-4357-9D71-6B331A4E9160}">
      <dgm:prSet/>
      <dgm:spPr/>
      <dgm:t>
        <a:bodyPr/>
        <a:lstStyle/>
        <a:p>
          <a:endParaRPr lang="en-US" sz="1800"/>
        </a:p>
      </dgm:t>
    </dgm:pt>
    <dgm:pt modelId="{4D508691-EAC2-4C8B-A1FC-A55BD5BEAC7F}" type="pres">
      <dgm:prSet presAssocID="{AE6B6ADB-E136-432F-966F-99FD0573A975}" presName="Name0" presStyleCnt="0">
        <dgm:presLayoutVars>
          <dgm:chMax val="11"/>
          <dgm:chPref val="11"/>
          <dgm:dir/>
          <dgm:resizeHandles/>
        </dgm:presLayoutVars>
      </dgm:prSet>
      <dgm:spPr/>
      <dgm:t>
        <a:bodyPr/>
        <a:lstStyle/>
        <a:p>
          <a:endParaRPr lang="en-US"/>
        </a:p>
      </dgm:t>
    </dgm:pt>
    <dgm:pt modelId="{890612BC-7742-40A8-B0E0-0F8365D17D46}" type="pres">
      <dgm:prSet presAssocID="{F95D140A-CDD5-4C41-AE1F-F2B69A693BD0}" presName="Accent3" presStyleCnt="0"/>
      <dgm:spPr/>
    </dgm:pt>
    <dgm:pt modelId="{FD435FE0-C91B-4AF5-B219-7FF1591BA1C7}" type="pres">
      <dgm:prSet presAssocID="{F95D140A-CDD5-4C41-AE1F-F2B69A693BD0}" presName="Accent" presStyleLbl="node1" presStyleIdx="0" presStyleCnt="3"/>
      <dgm:spPr/>
    </dgm:pt>
    <dgm:pt modelId="{458F7284-22D8-4540-9266-559AB077E3B6}" type="pres">
      <dgm:prSet presAssocID="{F95D140A-CDD5-4C41-AE1F-F2B69A693BD0}" presName="ParentBackground3" presStyleCnt="0"/>
      <dgm:spPr/>
    </dgm:pt>
    <dgm:pt modelId="{6EB7B90B-0713-4F81-8713-5C6CD43AA5B7}" type="pres">
      <dgm:prSet presAssocID="{F95D140A-CDD5-4C41-AE1F-F2B69A693BD0}" presName="ParentBackground" presStyleLbl="fgAcc1" presStyleIdx="0" presStyleCnt="3"/>
      <dgm:spPr/>
      <dgm:t>
        <a:bodyPr/>
        <a:lstStyle/>
        <a:p>
          <a:endParaRPr lang="en-US"/>
        </a:p>
      </dgm:t>
    </dgm:pt>
    <dgm:pt modelId="{BEE68006-1540-479F-9EBF-274E7142A7BD}" type="pres">
      <dgm:prSet presAssocID="{F95D140A-CDD5-4C41-AE1F-F2B69A693BD0}" presName="Parent3" presStyleLbl="revTx" presStyleIdx="0" presStyleCnt="0">
        <dgm:presLayoutVars>
          <dgm:chMax val="1"/>
          <dgm:chPref val="1"/>
          <dgm:bulletEnabled val="1"/>
        </dgm:presLayoutVars>
      </dgm:prSet>
      <dgm:spPr/>
      <dgm:t>
        <a:bodyPr/>
        <a:lstStyle/>
        <a:p>
          <a:endParaRPr lang="en-US"/>
        </a:p>
      </dgm:t>
    </dgm:pt>
    <dgm:pt modelId="{C340DA1E-8DB1-4E3F-8456-6950AEDB4468}" type="pres">
      <dgm:prSet presAssocID="{ACE2B4A9-C56F-45EE-90DF-EC252B3D9062}" presName="Accent2" presStyleCnt="0"/>
      <dgm:spPr/>
    </dgm:pt>
    <dgm:pt modelId="{E3C14581-D788-4D2A-A75E-9894063A3045}" type="pres">
      <dgm:prSet presAssocID="{ACE2B4A9-C56F-45EE-90DF-EC252B3D9062}" presName="Accent" presStyleLbl="node1" presStyleIdx="1" presStyleCnt="3"/>
      <dgm:spPr/>
    </dgm:pt>
    <dgm:pt modelId="{22E35DD4-3E0E-4125-BC1B-396D3FDF1D9B}" type="pres">
      <dgm:prSet presAssocID="{ACE2B4A9-C56F-45EE-90DF-EC252B3D9062}" presName="ParentBackground2" presStyleCnt="0"/>
      <dgm:spPr/>
    </dgm:pt>
    <dgm:pt modelId="{56795AEF-F401-48F0-9665-B76B1AB1B631}" type="pres">
      <dgm:prSet presAssocID="{ACE2B4A9-C56F-45EE-90DF-EC252B3D9062}" presName="ParentBackground" presStyleLbl="fgAcc1" presStyleIdx="1" presStyleCnt="3"/>
      <dgm:spPr/>
      <dgm:t>
        <a:bodyPr/>
        <a:lstStyle/>
        <a:p>
          <a:endParaRPr lang="en-US"/>
        </a:p>
      </dgm:t>
    </dgm:pt>
    <dgm:pt modelId="{D3943951-19ED-486B-9DF5-6E6A7ECD0D58}" type="pres">
      <dgm:prSet presAssocID="{ACE2B4A9-C56F-45EE-90DF-EC252B3D9062}" presName="Parent2" presStyleLbl="revTx" presStyleIdx="0" presStyleCnt="0">
        <dgm:presLayoutVars>
          <dgm:chMax val="1"/>
          <dgm:chPref val="1"/>
          <dgm:bulletEnabled val="1"/>
        </dgm:presLayoutVars>
      </dgm:prSet>
      <dgm:spPr/>
      <dgm:t>
        <a:bodyPr/>
        <a:lstStyle/>
        <a:p>
          <a:endParaRPr lang="en-US"/>
        </a:p>
      </dgm:t>
    </dgm:pt>
    <dgm:pt modelId="{73223093-C11C-4631-A675-8FC5C98B96D1}" type="pres">
      <dgm:prSet presAssocID="{7C2B13BD-6D86-40FE-87F1-A02AD9AD5FF0}" presName="Accent1" presStyleCnt="0"/>
      <dgm:spPr/>
    </dgm:pt>
    <dgm:pt modelId="{FD5FB868-6B26-4487-A603-28ACD3C85961}" type="pres">
      <dgm:prSet presAssocID="{7C2B13BD-6D86-40FE-87F1-A02AD9AD5FF0}" presName="Accent" presStyleLbl="node1" presStyleIdx="2" presStyleCnt="3"/>
      <dgm:spPr/>
    </dgm:pt>
    <dgm:pt modelId="{6A84DED9-8277-481D-B3F6-F19F95D22BDD}" type="pres">
      <dgm:prSet presAssocID="{7C2B13BD-6D86-40FE-87F1-A02AD9AD5FF0}" presName="ParentBackground1" presStyleCnt="0"/>
      <dgm:spPr/>
    </dgm:pt>
    <dgm:pt modelId="{28AAAFD6-E530-46B3-BCB9-20F64B18E9C4}" type="pres">
      <dgm:prSet presAssocID="{7C2B13BD-6D86-40FE-87F1-A02AD9AD5FF0}" presName="ParentBackground" presStyleLbl="fgAcc1" presStyleIdx="2" presStyleCnt="3"/>
      <dgm:spPr/>
      <dgm:t>
        <a:bodyPr/>
        <a:lstStyle/>
        <a:p>
          <a:endParaRPr lang="en-US"/>
        </a:p>
      </dgm:t>
    </dgm:pt>
    <dgm:pt modelId="{4EBA86D5-7B16-41B9-BD04-C383F9B565AA}" type="pres">
      <dgm:prSet presAssocID="{7C2B13BD-6D86-40FE-87F1-A02AD9AD5FF0}" presName="Parent1" presStyleLbl="revTx" presStyleIdx="0" presStyleCnt="0">
        <dgm:presLayoutVars>
          <dgm:chMax val="1"/>
          <dgm:chPref val="1"/>
          <dgm:bulletEnabled val="1"/>
        </dgm:presLayoutVars>
      </dgm:prSet>
      <dgm:spPr/>
      <dgm:t>
        <a:bodyPr/>
        <a:lstStyle/>
        <a:p>
          <a:endParaRPr lang="en-US"/>
        </a:p>
      </dgm:t>
    </dgm:pt>
  </dgm:ptLst>
  <dgm:cxnLst>
    <dgm:cxn modelId="{C6AACE8C-2AF7-4357-9D71-6B331A4E9160}" srcId="{AE6B6ADB-E136-432F-966F-99FD0573A975}" destId="{ACE2B4A9-C56F-45EE-90DF-EC252B3D9062}" srcOrd="1" destOrd="0" parTransId="{8E9EDC23-F5D0-40E0-AF31-D9A8B6A56DFF}" sibTransId="{FE647917-DEB8-4111-807F-7B7B9040EFF6}"/>
    <dgm:cxn modelId="{04BEADE1-DA87-4ED2-A114-74E79C28EB3B}" srcId="{AE6B6ADB-E136-432F-966F-99FD0573A975}" destId="{F95D140A-CDD5-4C41-AE1F-F2B69A693BD0}" srcOrd="2" destOrd="0" parTransId="{01EF3231-A3DA-4D84-9526-E1C7D6319095}" sibTransId="{F1BC4DC4-5B6F-4C6D-A764-88BF69AB5A0C}"/>
    <dgm:cxn modelId="{2E80AA4B-C165-43DA-B8F5-E810B5B18543}" type="presOf" srcId="{ACE2B4A9-C56F-45EE-90DF-EC252B3D9062}" destId="{56795AEF-F401-48F0-9665-B76B1AB1B631}" srcOrd="0" destOrd="0" presId="urn:microsoft.com/office/officeart/2011/layout/CircleProcess"/>
    <dgm:cxn modelId="{494547AA-D52B-4B39-B920-7FCE77356A2F}" type="presOf" srcId="{ACE2B4A9-C56F-45EE-90DF-EC252B3D9062}" destId="{D3943951-19ED-486B-9DF5-6E6A7ECD0D58}" srcOrd="1" destOrd="0" presId="urn:microsoft.com/office/officeart/2011/layout/CircleProcess"/>
    <dgm:cxn modelId="{2D71178F-9E73-43A1-AE71-D73315DB09EC}" srcId="{AE6B6ADB-E136-432F-966F-99FD0573A975}" destId="{7C2B13BD-6D86-40FE-87F1-A02AD9AD5FF0}" srcOrd="0" destOrd="0" parTransId="{16DF4F25-D8C0-48E8-B838-052B68E50F19}" sibTransId="{4A1795E2-E84D-4E9A-AF98-F93FBD699783}"/>
    <dgm:cxn modelId="{381BF823-2392-4FB7-9512-B42F4AEA6DD4}" type="presOf" srcId="{7C2B13BD-6D86-40FE-87F1-A02AD9AD5FF0}" destId="{4EBA86D5-7B16-41B9-BD04-C383F9B565AA}" srcOrd="1" destOrd="0" presId="urn:microsoft.com/office/officeart/2011/layout/CircleProcess"/>
    <dgm:cxn modelId="{8720D386-6BB0-4A47-8F55-4A645471CA4B}" type="presOf" srcId="{F95D140A-CDD5-4C41-AE1F-F2B69A693BD0}" destId="{BEE68006-1540-479F-9EBF-274E7142A7BD}" srcOrd="1" destOrd="0" presId="urn:microsoft.com/office/officeart/2011/layout/CircleProcess"/>
    <dgm:cxn modelId="{12467861-E4F1-4C75-829A-CB5EFD45F720}" type="presOf" srcId="{7C2B13BD-6D86-40FE-87F1-A02AD9AD5FF0}" destId="{28AAAFD6-E530-46B3-BCB9-20F64B18E9C4}" srcOrd="0" destOrd="0" presId="urn:microsoft.com/office/officeart/2011/layout/CircleProcess"/>
    <dgm:cxn modelId="{8F2461E1-DD39-49E0-B358-527724DCF496}" type="presOf" srcId="{F95D140A-CDD5-4C41-AE1F-F2B69A693BD0}" destId="{6EB7B90B-0713-4F81-8713-5C6CD43AA5B7}" srcOrd="0" destOrd="0" presId="urn:microsoft.com/office/officeart/2011/layout/CircleProcess"/>
    <dgm:cxn modelId="{85C9F102-B0C7-43B4-BE32-024B4B5ABE6D}" type="presOf" srcId="{AE6B6ADB-E136-432F-966F-99FD0573A975}" destId="{4D508691-EAC2-4C8B-A1FC-A55BD5BEAC7F}" srcOrd="0" destOrd="0" presId="urn:microsoft.com/office/officeart/2011/layout/CircleProcess"/>
    <dgm:cxn modelId="{BFB73672-C42A-4119-9D06-0515BEC36D5C}" type="presParOf" srcId="{4D508691-EAC2-4C8B-A1FC-A55BD5BEAC7F}" destId="{890612BC-7742-40A8-B0E0-0F8365D17D46}" srcOrd="0" destOrd="0" presId="urn:microsoft.com/office/officeart/2011/layout/CircleProcess"/>
    <dgm:cxn modelId="{206FDF5C-A122-461A-A9BD-0C49F78B2191}" type="presParOf" srcId="{890612BC-7742-40A8-B0E0-0F8365D17D46}" destId="{FD435FE0-C91B-4AF5-B219-7FF1591BA1C7}" srcOrd="0" destOrd="0" presId="urn:microsoft.com/office/officeart/2011/layout/CircleProcess"/>
    <dgm:cxn modelId="{0508B61D-0F31-4EB8-B92E-CE7B5010C560}" type="presParOf" srcId="{4D508691-EAC2-4C8B-A1FC-A55BD5BEAC7F}" destId="{458F7284-22D8-4540-9266-559AB077E3B6}" srcOrd="1" destOrd="0" presId="urn:microsoft.com/office/officeart/2011/layout/CircleProcess"/>
    <dgm:cxn modelId="{FF355D7D-C953-46C6-BD2C-24161A2E9050}" type="presParOf" srcId="{458F7284-22D8-4540-9266-559AB077E3B6}" destId="{6EB7B90B-0713-4F81-8713-5C6CD43AA5B7}" srcOrd="0" destOrd="0" presId="urn:microsoft.com/office/officeart/2011/layout/CircleProcess"/>
    <dgm:cxn modelId="{827B9B76-1ECD-4DFE-8E3B-C08864E7824B}" type="presParOf" srcId="{4D508691-EAC2-4C8B-A1FC-A55BD5BEAC7F}" destId="{BEE68006-1540-479F-9EBF-274E7142A7BD}" srcOrd="2" destOrd="0" presId="urn:microsoft.com/office/officeart/2011/layout/CircleProcess"/>
    <dgm:cxn modelId="{6CD49CE0-B6D1-4507-B72A-D3FF4C9D12A4}" type="presParOf" srcId="{4D508691-EAC2-4C8B-A1FC-A55BD5BEAC7F}" destId="{C340DA1E-8DB1-4E3F-8456-6950AEDB4468}" srcOrd="3" destOrd="0" presId="urn:microsoft.com/office/officeart/2011/layout/CircleProcess"/>
    <dgm:cxn modelId="{D6135CE6-C059-4B74-921F-E14F7B8A1200}" type="presParOf" srcId="{C340DA1E-8DB1-4E3F-8456-6950AEDB4468}" destId="{E3C14581-D788-4D2A-A75E-9894063A3045}" srcOrd="0" destOrd="0" presId="urn:microsoft.com/office/officeart/2011/layout/CircleProcess"/>
    <dgm:cxn modelId="{CD742447-2094-4398-9CDB-64492BDEBBBB}" type="presParOf" srcId="{4D508691-EAC2-4C8B-A1FC-A55BD5BEAC7F}" destId="{22E35DD4-3E0E-4125-BC1B-396D3FDF1D9B}" srcOrd="4" destOrd="0" presId="urn:microsoft.com/office/officeart/2011/layout/CircleProcess"/>
    <dgm:cxn modelId="{720AFC04-C805-499C-B89F-8AC6806E2682}" type="presParOf" srcId="{22E35DD4-3E0E-4125-BC1B-396D3FDF1D9B}" destId="{56795AEF-F401-48F0-9665-B76B1AB1B631}" srcOrd="0" destOrd="0" presId="urn:microsoft.com/office/officeart/2011/layout/CircleProcess"/>
    <dgm:cxn modelId="{31D0A22D-8C92-4F2E-8ED9-5A75DB71E6AD}" type="presParOf" srcId="{4D508691-EAC2-4C8B-A1FC-A55BD5BEAC7F}" destId="{D3943951-19ED-486B-9DF5-6E6A7ECD0D58}" srcOrd="5" destOrd="0" presId="urn:microsoft.com/office/officeart/2011/layout/CircleProcess"/>
    <dgm:cxn modelId="{DD8727F6-070C-4CA1-BCB3-C4BDC33C8CBD}" type="presParOf" srcId="{4D508691-EAC2-4C8B-A1FC-A55BD5BEAC7F}" destId="{73223093-C11C-4631-A675-8FC5C98B96D1}" srcOrd="6" destOrd="0" presId="urn:microsoft.com/office/officeart/2011/layout/CircleProcess"/>
    <dgm:cxn modelId="{65A1F54D-0923-489F-85CF-490789CB1D1B}" type="presParOf" srcId="{73223093-C11C-4631-A675-8FC5C98B96D1}" destId="{FD5FB868-6B26-4487-A603-28ACD3C85961}" srcOrd="0" destOrd="0" presId="urn:microsoft.com/office/officeart/2011/layout/CircleProcess"/>
    <dgm:cxn modelId="{66834F6B-6D18-4D80-96E5-F8A296DC9E5B}" type="presParOf" srcId="{4D508691-EAC2-4C8B-A1FC-A55BD5BEAC7F}" destId="{6A84DED9-8277-481D-B3F6-F19F95D22BDD}" srcOrd="7" destOrd="0" presId="urn:microsoft.com/office/officeart/2011/layout/CircleProcess"/>
    <dgm:cxn modelId="{A391357B-61B6-4584-B25C-ACD433B9F69F}" type="presParOf" srcId="{6A84DED9-8277-481D-B3F6-F19F95D22BDD}" destId="{28AAAFD6-E530-46B3-BCB9-20F64B18E9C4}" srcOrd="0" destOrd="0" presId="urn:microsoft.com/office/officeart/2011/layout/CircleProcess"/>
    <dgm:cxn modelId="{0B1C6A4E-B571-419A-9898-E79090BC50E6}" type="presParOf" srcId="{4D508691-EAC2-4C8B-A1FC-A55BD5BEAC7F}" destId="{4EBA86D5-7B16-41B9-BD04-C383F9B565AA}"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6B6ADB-E136-432F-966F-99FD0573A975}"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US"/>
        </a:p>
      </dgm:t>
    </dgm:pt>
    <dgm:pt modelId="{7C2B13BD-6D86-40FE-87F1-A02AD9AD5FF0}">
      <dgm:prSet phldrT="[Text]" custT="1"/>
      <dgm:spPr/>
      <dgm:t>
        <a:bodyPr/>
        <a:lstStyle/>
        <a:p>
          <a:r>
            <a:rPr lang="en-US" sz="1400" dirty="0"/>
            <a:t>Supportiveness</a:t>
          </a:r>
        </a:p>
      </dgm:t>
    </dgm:pt>
    <dgm:pt modelId="{16DF4F25-D8C0-48E8-B838-052B68E50F19}" type="parTrans" cxnId="{2D71178F-9E73-43A1-AE71-D73315DB09EC}">
      <dgm:prSet/>
      <dgm:spPr/>
      <dgm:t>
        <a:bodyPr/>
        <a:lstStyle/>
        <a:p>
          <a:endParaRPr lang="en-US" sz="1800"/>
        </a:p>
      </dgm:t>
    </dgm:pt>
    <dgm:pt modelId="{4A1795E2-E84D-4E9A-AF98-F93FBD699783}" type="sibTrans" cxnId="{2D71178F-9E73-43A1-AE71-D73315DB09EC}">
      <dgm:prSet/>
      <dgm:spPr/>
      <dgm:t>
        <a:bodyPr/>
        <a:lstStyle/>
        <a:p>
          <a:endParaRPr lang="en-US" sz="1800"/>
        </a:p>
      </dgm:t>
    </dgm:pt>
    <dgm:pt modelId="{5551CD0C-5272-4418-B4AE-FF54BE52CD37}">
      <dgm:prSet phldrT="[Text]" custT="1"/>
      <dgm:spPr/>
      <dgm:t>
        <a:bodyPr/>
        <a:lstStyle/>
        <a:p>
          <a:r>
            <a:rPr lang="en-US" sz="1600" dirty="0"/>
            <a:t>Effectiveness</a:t>
          </a:r>
        </a:p>
      </dgm:t>
    </dgm:pt>
    <dgm:pt modelId="{32598B43-F8B8-4149-A9FC-56DD33F8D7DC}" type="parTrans" cxnId="{60C82BF2-C55A-4C99-93E0-63FAB9EC371A}">
      <dgm:prSet/>
      <dgm:spPr/>
      <dgm:t>
        <a:bodyPr/>
        <a:lstStyle/>
        <a:p>
          <a:endParaRPr lang="en-US" sz="1800"/>
        </a:p>
      </dgm:t>
    </dgm:pt>
    <dgm:pt modelId="{7F02A07E-F69C-479A-B334-5609CEAB3F84}" type="sibTrans" cxnId="{60C82BF2-C55A-4C99-93E0-63FAB9EC371A}">
      <dgm:prSet/>
      <dgm:spPr/>
      <dgm:t>
        <a:bodyPr/>
        <a:lstStyle/>
        <a:p>
          <a:endParaRPr lang="en-US" sz="1800"/>
        </a:p>
      </dgm:t>
    </dgm:pt>
    <dgm:pt modelId="{F95D140A-CDD5-4C41-AE1F-F2B69A693BD0}">
      <dgm:prSet phldrT="[Text]" custT="1"/>
      <dgm:spPr/>
      <dgm:t>
        <a:bodyPr/>
        <a:lstStyle/>
        <a:p>
          <a:r>
            <a:rPr lang="en-US" sz="1600" dirty="0"/>
            <a:t>Ease of learning / naturalness</a:t>
          </a:r>
        </a:p>
      </dgm:t>
    </dgm:pt>
    <dgm:pt modelId="{01EF3231-A3DA-4D84-9526-E1C7D6319095}" type="parTrans" cxnId="{04BEADE1-DA87-4ED2-A114-74E79C28EB3B}">
      <dgm:prSet/>
      <dgm:spPr/>
      <dgm:t>
        <a:bodyPr/>
        <a:lstStyle/>
        <a:p>
          <a:endParaRPr lang="en-US" sz="1800"/>
        </a:p>
      </dgm:t>
    </dgm:pt>
    <dgm:pt modelId="{F1BC4DC4-5B6F-4C6D-A764-88BF69AB5A0C}" type="sibTrans" cxnId="{04BEADE1-DA87-4ED2-A114-74E79C28EB3B}">
      <dgm:prSet/>
      <dgm:spPr/>
      <dgm:t>
        <a:bodyPr/>
        <a:lstStyle/>
        <a:p>
          <a:endParaRPr lang="en-US" sz="1800"/>
        </a:p>
      </dgm:t>
    </dgm:pt>
    <dgm:pt modelId="{ACE2B4A9-C56F-45EE-90DF-EC252B3D9062}">
      <dgm:prSet phldrT="[Text]" custT="1"/>
      <dgm:spPr/>
      <dgm:t>
        <a:bodyPr/>
        <a:lstStyle/>
        <a:p>
          <a:r>
            <a:rPr lang="en-US" sz="1600" dirty="0"/>
            <a:t>Flexibility</a:t>
          </a:r>
        </a:p>
      </dgm:t>
    </dgm:pt>
    <dgm:pt modelId="{8E9EDC23-F5D0-40E0-AF31-D9A8B6A56DFF}" type="parTrans" cxnId="{C6AACE8C-2AF7-4357-9D71-6B331A4E9160}">
      <dgm:prSet/>
      <dgm:spPr/>
      <dgm:t>
        <a:bodyPr/>
        <a:lstStyle/>
        <a:p>
          <a:endParaRPr lang="en-US" sz="1800"/>
        </a:p>
      </dgm:t>
    </dgm:pt>
    <dgm:pt modelId="{FE647917-DEB8-4111-807F-7B7B9040EFF6}" type="sibTrans" cxnId="{C6AACE8C-2AF7-4357-9D71-6B331A4E9160}">
      <dgm:prSet/>
      <dgm:spPr/>
      <dgm:t>
        <a:bodyPr/>
        <a:lstStyle/>
        <a:p>
          <a:endParaRPr lang="en-US" sz="1800"/>
        </a:p>
      </dgm:t>
    </dgm:pt>
    <dgm:pt modelId="{4D508691-EAC2-4C8B-A1FC-A55BD5BEAC7F}" type="pres">
      <dgm:prSet presAssocID="{AE6B6ADB-E136-432F-966F-99FD0573A975}" presName="Name0" presStyleCnt="0">
        <dgm:presLayoutVars>
          <dgm:chMax val="11"/>
          <dgm:chPref val="11"/>
          <dgm:dir/>
          <dgm:resizeHandles/>
        </dgm:presLayoutVars>
      </dgm:prSet>
      <dgm:spPr/>
      <dgm:t>
        <a:bodyPr/>
        <a:lstStyle/>
        <a:p>
          <a:endParaRPr lang="en-US"/>
        </a:p>
      </dgm:t>
    </dgm:pt>
    <dgm:pt modelId="{99547B12-AF94-4E98-8761-5DB3C7280B4B}" type="pres">
      <dgm:prSet presAssocID="{5551CD0C-5272-4418-B4AE-FF54BE52CD37}" presName="Accent4" presStyleCnt="0"/>
      <dgm:spPr/>
    </dgm:pt>
    <dgm:pt modelId="{48DC285F-5F48-428A-ABA2-DC8DEE62C85D}" type="pres">
      <dgm:prSet presAssocID="{5551CD0C-5272-4418-B4AE-FF54BE52CD37}" presName="Accent" presStyleLbl="node1" presStyleIdx="0" presStyleCnt="4"/>
      <dgm:spPr/>
    </dgm:pt>
    <dgm:pt modelId="{C51E8541-00F6-43C0-AA8A-1AF76316147F}" type="pres">
      <dgm:prSet presAssocID="{5551CD0C-5272-4418-B4AE-FF54BE52CD37}" presName="ParentBackground4" presStyleCnt="0"/>
      <dgm:spPr/>
    </dgm:pt>
    <dgm:pt modelId="{7DC92050-1741-438F-914D-D397CD6C6E02}" type="pres">
      <dgm:prSet presAssocID="{5551CD0C-5272-4418-B4AE-FF54BE52CD37}" presName="ParentBackground" presStyleLbl="fgAcc1" presStyleIdx="0" presStyleCnt="4"/>
      <dgm:spPr/>
      <dgm:t>
        <a:bodyPr/>
        <a:lstStyle/>
        <a:p>
          <a:endParaRPr lang="en-US"/>
        </a:p>
      </dgm:t>
    </dgm:pt>
    <dgm:pt modelId="{EA2AA9AF-65FF-452F-B9A0-91FBD9E028F9}" type="pres">
      <dgm:prSet presAssocID="{5551CD0C-5272-4418-B4AE-FF54BE52CD37}" presName="Parent4" presStyleLbl="revTx" presStyleIdx="0" presStyleCnt="0">
        <dgm:presLayoutVars>
          <dgm:chMax val="1"/>
          <dgm:chPref val="1"/>
          <dgm:bulletEnabled val="1"/>
        </dgm:presLayoutVars>
      </dgm:prSet>
      <dgm:spPr/>
      <dgm:t>
        <a:bodyPr/>
        <a:lstStyle/>
        <a:p>
          <a:endParaRPr lang="en-US"/>
        </a:p>
      </dgm:t>
    </dgm:pt>
    <dgm:pt modelId="{890612BC-7742-40A8-B0E0-0F8365D17D46}" type="pres">
      <dgm:prSet presAssocID="{F95D140A-CDD5-4C41-AE1F-F2B69A693BD0}" presName="Accent3" presStyleCnt="0"/>
      <dgm:spPr/>
    </dgm:pt>
    <dgm:pt modelId="{FD435FE0-C91B-4AF5-B219-7FF1591BA1C7}" type="pres">
      <dgm:prSet presAssocID="{F95D140A-CDD5-4C41-AE1F-F2B69A693BD0}" presName="Accent" presStyleLbl="node1" presStyleIdx="1" presStyleCnt="4"/>
      <dgm:spPr/>
    </dgm:pt>
    <dgm:pt modelId="{458F7284-22D8-4540-9266-559AB077E3B6}" type="pres">
      <dgm:prSet presAssocID="{F95D140A-CDD5-4C41-AE1F-F2B69A693BD0}" presName="ParentBackground3" presStyleCnt="0"/>
      <dgm:spPr/>
    </dgm:pt>
    <dgm:pt modelId="{6EB7B90B-0713-4F81-8713-5C6CD43AA5B7}" type="pres">
      <dgm:prSet presAssocID="{F95D140A-CDD5-4C41-AE1F-F2B69A693BD0}" presName="ParentBackground" presStyleLbl="fgAcc1" presStyleIdx="1" presStyleCnt="4"/>
      <dgm:spPr/>
      <dgm:t>
        <a:bodyPr/>
        <a:lstStyle/>
        <a:p>
          <a:endParaRPr lang="en-US"/>
        </a:p>
      </dgm:t>
    </dgm:pt>
    <dgm:pt modelId="{BEE68006-1540-479F-9EBF-274E7142A7BD}" type="pres">
      <dgm:prSet presAssocID="{F95D140A-CDD5-4C41-AE1F-F2B69A693BD0}" presName="Parent3" presStyleLbl="revTx" presStyleIdx="0" presStyleCnt="0">
        <dgm:presLayoutVars>
          <dgm:chMax val="1"/>
          <dgm:chPref val="1"/>
          <dgm:bulletEnabled val="1"/>
        </dgm:presLayoutVars>
      </dgm:prSet>
      <dgm:spPr/>
      <dgm:t>
        <a:bodyPr/>
        <a:lstStyle/>
        <a:p>
          <a:endParaRPr lang="en-US"/>
        </a:p>
      </dgm:t>
    </dgm:pt>
    <dgm:pt modelId="{C340DA1E-8DB1-4E3F-8456-6950AEDB4468}" type="pres">
      <dgm:prSet presAssocID="{ACE2B4A9-C56F-45EE-90DF-EC252B3D9062}" presName="Accent2" presStyleCnt="0"/>
      <dgm:spPr/>
    </dgm:pt>
    <dgm:pt modelId="{E3C14581-D788-4D2A-A75E-9894063A3045}" type="pres">
      <dgm:prSet presAssocID="{ACE2B4A9-C56F-45EE-90DF-EC252B3D9062}" presName="Accent" presStyleLbl="node1" presStyleIdx="2" presStyleCnt="4"/>
      <dgm:spPr/>
    </dgm:pt>
    <dgm:pt modelId="{22E35DD4-3E0E-4125-BC1B-396D3FDF1D9B}" type="pres">
      <dgm:prSet presAssocID="{ACE2B4A9-C56F-45EE-90DF-EC252B3D9062}" presName="ParentBackground2" presStyleCnt="0"/>
      <dgm:spPr/>
    </dgm:pt>
    <dgm:pt modelId="{56795AEF-F401-48F0-9665-B76B1AB1B631}" type="pres">
      <dgm:prSet presAssocID="{ACE2B4A9-C56F-45EE-90DF-EC252B3D9062}" presName="ParentBackground" presStyleLbl="fgAcc1" presStyleIdx="2" presStyleCnt="4"/>
      <dgm:spPr/>
      <dgm:t>
        <a:bodyPr/>
        <a:lstStyle/>
        <a:p>
          <a:endParaRPr lang="en-US"/>
        </a:p>
      </dgm:t>
    </dgm:pt>
    <dgm:pt modelId="{D3943951-19ED-486B-9DF5-6E6A7ECD0D58}" type="pres">
      <dgm:prSet presAssocID="{ACE2B4A9-C56F-45EE-90DF-EC252B3D9062}" presName="Parent2" presStyleLbl="revTx" presStyleIdx="0" presStyleCnt="0">
        <dgm:presLayoutVars>
          <dgm:chMax val="1"/>
          <dgm:chPref val="1"/>
          <dgm:bulletEnabled val="1"/>
        </dgm:presLayoutVars>
      </dgm:prSet>
      <dgm:spPr/>
      <dgm:t>
        <a:bodyPr/>
        <a:lstStyle/>
        <a:p>
          <a:endParaRPr lang="en-US"/>
        </a:p>
      </dgm:t>
    </dgm:pt>
    <dgm:pt modelId="{73223093-C11C-4631-A675-8FC5C98B96D1}" type="pres">
      <dgm:prSet presAssocID="{7C2B13BD-6D86-40FE-87F1-A02AD9AD5FF0}" presName="Accent1" presStyleCnt="0"/>
      <dgm:spPr/>
    </dgm:pt>
    <dgm:pt modelId="{FD5FB868-6B26-4487-A603-28ACD3C85961}" type="pres">
      <dgm:prSet presAssocID="{7C2B13BD-6D86-40FE-87F1-A02AD9AD5FF0}" presName="Accent" presStyleLbl="node1" presStyleIdx="3" presStyleCnt="4"/>
      <dgm:spPr/>
    </dgm:pt>
    <dgm:pt modelId="{6A84DED9-8277-481D-B3F6-F19F95D22BDD}" type="pres">
      <dgm:prSet presAssocID="{7C2B13BD-6D86-40FE-87F1-A02AD9AD5FF0}" presName="ParentBackground1" presStyleCnt="0"/>
      <dgm:spPr/>
    </dgm:pt>
    <dgm:pt modelId="{28AAAFD6-E530-46B3-BCB9-20F64B18E9C4}" type="pres">
      <dgm:prSet presAssocID="{7C2B13BD-6D86-40FE-87F1-A02AD9AD5FF0}" presName="ParentBackground" presStyleLbl="fgAcc1" presStyleIdx="3" presStyleCnt="4"/>
      <dgm:spPr/>
      <dgm:t>
        <a:bodyPr/>
        <a:lstStyle/>
        <a:p>
          <a:endParaRPr lang="en-US"/>
        </a:p>
      </dgm:t>
    </dgm:pt>
    <dgm:pt modelId="{4EBA86D5-7B16-41B9-BD04-C383F9B565AA}" type="pres">
      <dgm:prSet presAssocID="{7C2B13BD-6D86-40FE-87F1-A02AD9AD5FF0}" presName="Parent1" presStyleLbl="revTx" presStyleIdx="0" presStyleCnt="0">
        <dgm:presLayoutVars>
          <dgm:chMax val="1"/>
          <dgm:chPref val="1"/>
          <dgm:bulletEnabled val="1"/>
        </dgm:presLayoutVars>
      </dgm:prSet>
      <dgm:spPr/>
      <dgm:t>
        <a:bodyPr/>
        <a:lstStyle/>
        <a:p>
          <a:endParaRPr lang="en-US"/>
        </a:p>
      </dgm:t>
    </dgm:pt>
  </dgm:ptLst>
  <dgm:cxnLst>
    <dgm:cxn modelId="{C6AACE8C-2AF7-4357-9D71-6B331A4E9160}" srcId="{AE6B6ADB-E136-432F-966F-99FD0573A975}" destId="{ACE2B4A9-C56F-45EE-90DF-EC252B3D9062}" srcOrd="1" destOrd="0" parTransId="{8E9EDC23-F5D0-40E0-AF31-D9A8B6A56DFF}" sibTransId="{FE647917-DEB8-4111-807F-7B7B9040EFF6}"/>
    <dgm:cxn modelId="{04BEADE1-DA87-4ED2-A114-74E79C28EB3B}" srcId="{AE6B6ADB-E136-432F-966F-99FD0573A975}" destId="{F95D140A-CDD5-4C41-AE1F-F2B69A693BD0}" srcOrd="2" destOrd="0" parTransId="{01EF3231-A3DA-4D84-9526-E1C7D6319095}" sibTransId="{F1BC4DC4-5B6F-4C6D-A764-88BF69AB5A0C}"/>
    <dgm:cxn modelId="{464DFAD4-E64F-4E93-970B-70B32BD94238}" type="presOf" srcId="{ACE2B4A9-C56F-45EE-90DF-EC252B3D9062}" destId="{56795AEF-F401-48F0-9665-B76B1AB1B631}" srcOrd="0" destOrd="0" presId="urn:microsoft.com/office/officeart/2011/layout/CircleProcess"/>
    <dgm:cxn modelId="{60C82BF2-C55A-4C99-93E0-63FAB9EC371A}" srcId="{AE6B6ADB-E136-432F-966F-99FD0573A975}" destId="{5551CD0C-5272-4418-B4AE-FF54BE52CD37}" srcOrd="3" destOrd="0" parTransId="{32598B43-F8B8-4149-A9FC-56DD33F8D7DC}" sibTransId="{7F02A07E-F69C-479A-B334-5609CEAB3F84}"/>
    <dgm:cxn modelId="{2D71178F-9E73-43A1-AE71-D73315DB09EC}" srcId="{AE6B6ADB-E136-432F-966F-99FD0573A975}" destId="{7C2B13BD-6D86-40FE-87F1-A02AD9AD5FF0}" srcOrd="0" destOrd="0" parTransId="{16DF4F25-D8C0-48E8-B838-052B68E50F19}" sibTransId="{4A1795E2-E84D-4E9A-AF98-F93FBD699783}"/>
    <dgm:cxn modelId="{CEC8237F-2EB3-461C-A74E-A2FED6127D11}" type="presOf" srcId="{ACE2B4A9-C56F-45EE-90DF-EC252B3D9062}" destId="{D3943951-19ED-486B-9DF5-6E6A7ECD0D58}" srcOrd="1" destOrd="0" presId="urn:microsoft.com/office/officeart/2011/layout/CircleProcess"/>
    <dgm:cxn modelId="{800D4719-73A3-4A4D-8482-8A08F043245E}" type="presOf" srcId="{5551CD0C-5272-4418-B4AE-FF54BE52CD37}" destId="{7DC92050-1741-438F-914D-D397CD6C6E02}" srcOrd="0" destOrd="0" presId="urn:microsoft.com/office/officeart/2011/layout/CircleProcess"/>
    <dgm:cxn modelId="{9380D397-26C9-4B3B-A518-79080E735E4D}" type="presOf" srcId="{7C2B13BD-6D86-40FE-87F1-A02AD9AD5FF0}" destId="{4EBA86D5-7B16-41B9-BD04-C383F9B565AA}" srcOrd="1" destOrd="0" presId="urn:microsoft.com/office/officeart/2011/layout/CircleProcess"/>
    <dgm:cxn modelId="{A483DE6A-2D12-4EBE-A3A5-08BB5301E9F2}" type="presOf" srcId="{AE6B6ADB-E136-432F-966F-99FD0573A975}" destId="{4D508691-EAC2-4C8B-A1FC-A55BD5BEAC7F}" srcOrd="0" destOrd="0" presId="urn:microsoft.com/office/officeart/2011/layout/CircleProcess"/>
    <dgm:cxn modelId="{70F5518A-893D-4154-97AE-B1C58223715C}" type="presOf" srcId="{7C2B13BD-6D86-40FE-87F1-A02AD9AD5FF0}" destId="{28AAAFD6-E530-46B3-BCB9-20F64B18E9C4}" srcOrd="0" destOrd="0" presId="urn:microsoft.com/office/officeart/2011/layout/CircleProcess"/>
    <dgm:cxn modelId="{1518C15B-1B4C-4AA7-89B8-73A719C1E8FE}" type="presOf" srcId="{F95D140A-CDD5-4C41-AE1F-F2B69A693BD0}" destId="{BEE68006-1540-479F-9EBF-274E7142A7BD}" srcOrd="1" destOrd="0" presId="urn:microsoft.com/office/officeart/2011/layout/CircleProcess"/>
    <dgm:cxn modelId="{439CA074-A001-46BC-8B05-913B0F0AE909}" type="presOf" srcId="{5551CD0C-5272-4418-B4AE-FF54BE52CD37}" destId="{EA2AA9AF-65FF-452F-B9A0-91FBD9E028F9}" srcOrd="1" destOrd="0" presId="urn:microsoft.com/office/officeart/2011/layout/CircleProcess"/>
    <dgm:cxn modelId="{34C60A41-7BB0-40E2-B8E7-FE11EE2E4B1F}" type="presOf" srcId="{F95D140A-CDD5-4C41-AE1F-F2B69A693BD0}" destId="{6EB7B90B-0713-4F81-8713-5C6CD43AA5B7}" srcOrd="0" destOrd="0" presId="urn:microsoft.com/office/officeart/2011/layout/CircleProcess"/>
    <dgm:cxn modelId="{FD681D57-1B8A-450D-B73A-E4EAA063F0C7}" type="presParOf" srcId="{4D508691-EAC2-4C8B-A1FC-A55BD5BEAC7F}" destId="{99547B12-AF94-4E98-8761-5DB3C7280B4B}" srcOrd="0" destOrd="0" presId="urn:microsoft.com/office/officeart/2011/layout/CircleProcess"/>
    <dgm:cxn modelId="{68EFC03F-0D51-4B1F-A4F1-584AE0B094A3}" type="presParOf" srcId="{99547B12-AF94-4E98-8761-5DB3C7280B4B}" destId="{48DC285F-5F48-428A-ABA2-DC8DEE62C85D}" srcOrd="0" destOrd="0" presId="urn:microsoft.com/office/officeart/2011/layout/CircleProcess"/>
    <dgm:cxn modelId="{870F8503-ACA2-4F67-A386-9EBF0E40D907}" type="presParOf" srcId="{4D508691-EAC2-4C8B-A1FC-A55BD5BEAC7F}" destId="{C51E8541-00F6-43C0-AA8A-1AF76316147F}" srcOrd="1" destOrd="0" presId="urn:microsoft.com/office/officeart/2011/layout/CircleProcess"/>
    <dgm:cxn modelId="{683D7DFA-08DC-4919-8FCA-70C63AF3DA42}" type="presParOf" srcId="{C51E8541-00F6-43C0-AA8A-1AF76316147F}" destId="{7DC92050-1741-438F-914D-D397CD6C6E02}" srcOrd="0" destOrd="0" presId="urn:microsoft.com/office/officeart/2011/layout/CircleProcess"/>
    <dgm:cxn modelId="{A93A55FF-819E-4630-8085-BF10731B7720}" type="presParOf" srcId="{4D508691-EAC2-4C8B-A1FC-A55BD5BEAC7F}" destId="{EA2AA9AF-65FF-452F-B9A0-91FBD9E028F9}" srcOrd="2" destOrd="0" presId="urn:microsoft.com/office/officeart/2011/layout/CircleProcess"/>
    <dgm:cxn modelId="{5337916B-DE92-4035-91CE-AFE63A3DE4F8}" type="presParOf" srcId="{4D508691-EAC2-4C8B-A1FC-A55BD5BEAC7F}" destId="{890612BC-7742-40A8-B0E0-0F8365D17D46}" srcOrd="3" destOrd="0" presId="urn:microsoft.com/office/officeart/2011/layout/CircleProcess"/>
    <dgm:cxn modelId="{BD86E4F7-5FE5-4223-BC53-AB0D5CFAF0FF}" type="presParOf" srcId="{890612BC-7742-40A8-B0E0-0F8365D17D46}" destId="{FD435FE0-C91B-4AF5-B219-7FF1591BA1C7}" srcOrd="0" destOrd="0" presId="urn:microsoft.com/office/officeart/2011/layout/CircleProcess"/>
    <dgm:cxn modelId="{83166622-A6A4-499A-98B7-117415F8794A}" type="presParOf" srcId="{4D508691-EAC2-4C8B-A1FC-A55BD5BEAC7F}" destId="{458F7284-22D8-4540-9266-559AB077E3B6}" srcOrd="4" destOrd="0" presId="urn:microsoft.com/office/officeart/2011/layout/CircleProcess"/>
    <dgm:cxn modelId="{7BC549E9-FC91-4CD9-8102-E649CF995E9A}" type="presParOf" srcId="{458F7284-22D8-4540-9266-559AB077E3B6}" destId="{6EB7B90B-0713-4F81-8713-5C6CD43AA5B7}" srcOrd="0" destOrd="0" presId="urn:microsoft.com/office/officeart/2011/layout/CircleProcess"/>
    <dgm:cxn modelId="{86A66CEB-EC3F-4891-8A05-9A2801985D3F}" type="presParOf" srcId="{4D508691-EAC2-4C8B-A1FC-A55BD5BEAC7F}" destId="{BEE68006-1540-479F-9EBF-274E7142A7BD}" srcOrd="5" destOrd="0" presId="urn:microsoft.com/office/officeart/2011/layout/CircleProcess"/>
    <dgm:cxn modelId="{F09C3E99-1054-4F3B-A367-38503300877C}" type="presParOf" srcId="{4D508691-EAC2-4C8B-A1FC-A55BD5BEAC7F}" destId="{C340DA1E-8DB1-4E3F-8456-6950AEDB4468}" srcOrd="6" destOrd="0" presId="urn:microsoft.com/office/officeart/2011/layout/CircleProcess"/>
    <dgm:cxn modelId="{6D84E08C-8402-43DA-B2F0-26EF4D9ABD2A}" type="presParOf" srcId="{C340DA1E-8DB1-4E3F-8456-6950AEDB4468}" destId="{E3C14581-D788-4D2A-A75E-9894063A3045}" srcOrd="0" destOrd="0" presId="urn:microsoft.com/office/officeart/2011/layout/CircleProcess"/>
    <dgm:cxn modelId="{0EDD12E9-025D-42BD-A04E-0A2F98334310}" type="presParOf" srcId="{4D508691-EAC2-4C8B-A1FC-A55BD5BEAC7F}" destId="{22E35DD4-3E0E-4125-BC1B-396D3FDF1D9B}" srcOrd="7" destOrd="0" presId="urn:microsoft.com/office/officeart/2011/layout/CircleProcess"/>
    <dgm:cxn modelId="{F4120C7A-A5CA-4D41-98EB-295261BAE242}" type="presParOf" srcId="{22E35DD4-3E0E-4125-BC1B-396D3FDF1D9B}" destId="{56795AEF-F401-48F0-9665-B76B1AB1B631}" srcOrd="0" destOrd="0" presId="urn:microsoft.com/office/officeart/2011/layout/CircleProcess"/>
    <dgm:cxn modelId="{B6850602-AA84-44B1-BA78-EF52489E199C}" type="presParOf" srcId="{4D508691-EAC2-4C8B-A1FC-A55BD5BEAC7F}" destId="{D3943951-19ED-486B-9DF5-6E6A7ECD0D58}" srcOrd="8" destOrd="0" presId="urn:microsoft.com/office/officeart/2011/layout/CircleProcess"/>
    <dgm:cxn modelId="{2388DF2F-A0C8-4AB2-8CBA-AAACA98D08E7}" type="presParOf" srcId="{4D508691-EAC2-4C8B-A1FC-A55BD5BEAC7F}" destId="{73223093-C11C-4631-A675-8FC5C98B96D1}" srcOrd="9" destOrd="0" presId="urn:microsoft.com/office/officeart/2011/layout/CircleProcess"/>
    <dgm:cxn modelId="{B4DCFF05-1AAB-4FA9-A084-BED80834F9B2}" type="presParOf" srcId="{73223093-C11C-4631-A675-8FC5C98B96D1}" destId="{FD5FB868-6B26-4487-A603-28ACD3C85961}" srcOrd="0" destOrd="0" presId="urn:microsoft.com/office/officeart/2011/layout/CircleProcess"/>
    <dgm:cxn modelId="{64E9083C-BBD2-4F08-9063-51CD168C4894}" type="presParOf" srcId="{4D508691-EAC2-4C8B-A1FC-A55BD5BEAC7F}" destId="{6A84DED9-8277-481D-B3F6-F19F95D22BDD}" srcOrd="10" destOrd="0" presId="urn:microsoft.com/office/officeart/2011/layout/CircleProcess"/>
    <dgm:cxn modelId="{1E772488-3561-48D7-9E6F-24AD342B2BA9}" type="presParOf" srcId="{6A84DED9-8277-481D-B3F6-F19F95D22BDD}" destId="{28AAAFD6-E530-46B3-BCB9-20F64B18E9C4}" srcOrd="0" destOrd="0" presId="urn:microsoft.com/office/officeart/2011/layout/CircleProcess"/>
    <dgm:cxn modelId="{768E52FD-A1AC-4403-A704-BCC57C1FD426}" type="presParOf" srcId="{4D508691-EAC2-4C8B-A1FC-A55BD5BEAC7F}" destId="{4EBA86D5-7B16-41B9-BD04-C383F9B565AA}"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E6B6ADB-E136-432F-966F-99FD0573A975}"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US"/>
        </a:p>
      </dgm:t>
    </dgm:pt>
    <dgm:pt modelId="{7C2B13BD-6D86-40FE-87F1-A02AD9AD5FF0}">
      <dgm:prSet phldrT="[Text]" custT="1"/>
      <dgm:spPr/>
      <dgm:t>
        <a:bodyPr/>
        <a:lstStyle/>
        <a:p>
          <a:r>
            <a:rPr lang="en-US" sz="1400" dirty="0"/>
            <a:t>Supportiveness</a:t>
          </a:r>
        </a:p>
      </dgm:t>
    </dgm:pt>
    <dgm:pt modelId="{16DF4F25-D8C0-48E8-B838-052B68E50F19}" type="parTrans" cxnId="{2D71178F-9E73-43A1-AE71-D73315DB09EC}">
      <dgm:prSet/>
      <dgm:spPr/>
      <dgm:t>
        <a:bodyPr/>
        <a:lstStyle/>
        <a:p>
          <a:endParaRPr lang="en-US" sz="1800"/>
        </a:p>
      </dgm:t>
    </dgm:pt>
    <dgm:pt modelId="{4A1795E2-E84D-4E9A-AF98-F93FBD699783}" type="sibTrans" cxnId="{2D71178F-9E73-43A1-AE71-D73315DB09EC}">
      <dgm:prSet/>
      <dgm:spPr/>
      <dgm:t>
        <a:bodyPr/>
        <a:lstStyle/>
        <a:p>
          <a:endParaRPr lang="en-US" sz="1800"/>
        </a:p>
      </dgm:t>
    </dgm:pt>
    <dgm:pt modelId="{5551CD0C-5272-4418-B4AE-FF54BE52CD37}">
      <dgm:prSet phldrT="[Text]" custT="1"/>
      <dgm:spPr/>
      <dgm:t>
        <a:bodyPr/>
        <a:lstStyle/>
        <a:p>
          <a:r>
            <a:rPr lang="en-US" sz="1600" dirty="0"/>
            <a:t>Effectiveness</a:t>
          </a:r>
        </a:p>
      </dgm:t>
    </dgm:pt>
    <dgm:pt modelId="{32598B43-F8B8-4149-A9FC-56DD33F8D7DC}" type="parTrans" cxnId="{60C82BF2-C55A-4C99-93E0-63FAB9EC371A}">
      <dgm:prSet/>
      <dgm:spPr/>
      <dgm:t>
        <a:bodyPr/>
        <a:lstStyle/>
        <a:p>
          <a:endParaRPr lang="en-US" sz="1800"/>
        </a:p>
      </dgm:t>
    </dgm:pt>
    <dgm:pt modelId="{7F02A07E-F69C-479A-B334-5609CEAB3F84}" type="sibTrans" cxnId="{60C82BF2-C55A-4C99-93E0-63FAB9EC371A}">
      <dgm:prSet/>
      <dgm:spPr/>
      <dgm:t>
        <a:bodyPr/>
        <a:lstStyle/>
        <a:p>
          <a:endParaRPr lang="en-US" sz="1800"/>
        </a:p>
      </dgm:t>
    </dgm:pt>
    <dgm:pt modelId="{B09497F4-7F4C-492B-B1B2-347C6FDEC8A4}">
      <dgm:prSet phldrT="[Text]" custT="1"/>
      <dgm:spPr/>
      <dgm:t>
        <a:bodyPr/>
        <a:lstStyle/>
        <a:p>
          <a:r>
            <a:rPr lang="en-US" sz="1600" dirty="0"/>
            <a:t>Efficiency</a:t>
          </a:r>
        </a:p>
      </dgm:t>
    </dgm:pt>
    <dgm:pt modelId="{671DBA5B-31FC-45F4-B785-7FF36D5B0BF7}" type="parTrans" cxnId="{9537E953-859A-460E-A0CE-9976EFDA1412}">
      <dgm:prSet/>
      <dgm:spPr/>
      <dgm:t>
        <a:bodyPr/>
        <a:lstStyle/>
        <a:p>
          <a:endParaRPr lang="en-US" sz="1800"/>
        </a:p>
      </dgm:t>
    </dgm:pt>
    <dgm:pt modelId="{770C3A23-7576-4E5B-8CF9-413E216DABC1}" type="sibTrans" cxnId="{9537E953-859A-460E-A0CE-9976EFDA1412}">
      <dgm:prSet/>
      <dgm:spPr/>
      <dgm:t>
        <a:bodyPr/>
        <a:lstStyle/>
        <a:p>
          <a:endParaRPr lang="en-US" sz="1800"/>
        </a:p>
      </dgm:t>
    </dgm:pt>
    <dgm:pt modelId="{F95D140A-CDD5-4C41-AE1F-F2B69A693BD0}">
      <dgm:prSet phldrT="[Text]" custT="1"/>
      <dgm:spPr/>
      <dgm:t>
        <a:bodyPr/>
        <a:lstStyle/>
        <a:p>
          <a:r>
            <a:rPr lang="en-US" sz="1600" dirty="0"/>
            <a:t>Ease of learning / naturalness</a:t>
          </a:r>
        </a:p>
      </dgm:t>
    </dgm:pt>
    <dgm:pt modelId="{01EF3231-A3DA-4D84-9526-E1C7D6319095}" type="parTrans" cxnId="{04BEADE1-DA87-4ED2-A114-74E79C28EB3B}">
      <dgm:prSet/>
      <dgm:spPr/>
      <dgm:t>
        <a:bodyPr/>
        <a:lstStyle/>
        <a:p>
          <a:endParaRPr lang="en-US" sz="1800"/>
        </a:p>
      </dgm:t>
    </dgm:pt>
    <dgm:pt modelId="{F1BC4DC4-5B6F-4C6D-A764-88BF69AB5A0C}" type="sibTrans" cxnId="{04BEADE1-DA87-4ED2-A114-74E79C28EB3B}">
      <dgm:prSet/>
      <dgm:spPr/>
      <dgm:t>
        <a:bodyPr/>
        <a:lstStyle/>
        <a:p>
          <a:endParaRPr lang="en-US" sz="1800"/>
        </a:p>
      </dgm:t>
    </dgm:pt>
    <dgm:pt modelId="{ACE2B4A9-C56F-45EE-90DF-EC252B3D9062}">
      <dgm:prSet phldrT="[Text]" custT="1"/>
      <dgm:spPr/>
      <dgm:t>
        <a:bodyPr/>
        <a:lstStyle/>
        <a:p>
          <a:r>
            <a:rPr lang="en-US" sz="1600" dirty="0"/>
            <a:t>Flexibility</a:t>
          </a:r>
        </a:p>
      </dgm:t>
    </dgm:pt>
    <dgm:pt modelId="{8E9EDC23-F5D0-40E0-AF31-D9A8B6A56DFF}" type="parTrans" cxnId="{C6AACE8C-2AF7-4357-9D71-6B331A4E9160}">
      <dgm:prSet/>
      <dgm:spPr/>
      <dgm:t>
        <a:bodyPr/>
        <a:lstStyle/>
        <a:p>
          <a:endParaRPr lang="en-US" sz="1800"/>
        </a:p>
      </dgm:t>
    </dgm:pt>
    <dgm:pt modelId="{FE647917-DEB8-4111-807F-7B7B9040EFF6}" type="sibTrans" cxnId="{C6AACE8C-2AF7-4357-9D71-6B331A4E9160}">
      <dgm:prSet/>
      <dgm:spPr/>
      <dgm:t>
        <a:bodyPr/>
        <a:lstStyle/>
        <a:p>
          <a:endParaRPr lang="en-US" sz="1800"/>
        </a:p>
      </dgm:t>
    </dgm:pt>
    <dgm:pt modelId="{4D508691-EAC2-4C8B-A1FC-A55BD5BEAC7F}" type="pres">
      <dgm:prSet presAssocID="{AE6B6ADB-E136-432F-966F-99FD0573A975}" presName="Name0" presStyleCnt="0">
        <dgm:presLayoutVars>
          <dgm:chMax val="11"/>
          <dgm:chPref val="11"/>
          <dgm:dir/>
          <dgm:resizeHandles/>
        </dgm:presLayoutVars>
      </dgm:prSet>
      <dgm:spPr/>
      <dgm:t>
        <a:bodyPr/>
        <a:lstStyle/>
        <a:p>
          <a:endParaRPr lang="en-US"/>
        </a:p>
      </dgm:t>
    </dgm:pt>
    <dgm:pt modelId="{82EF971E-0BBA-4197-9E34-3ADE4F717A62}" type="pres">
      <dgm:prSet presAssocID="{B09497F4-7F4C-492B-B1B2-347C6FDEC8A4}" presName="Accent5" presStyleCnt="0"/>
      <dgm:spPr/>
    </dgm:pt>
    <dgm:pt modelId="{24CA5D40-DE24-4DF8-93E6-F591F41639F2}" type="pres">
      <dgm:prSet presAssocID="{B09497F4-7F4C-492B-B1B2-347C6FDEC8A4}" presName="Accent" presStyleLbl="node1" presStyleIdx="0" presStyleCnt="5"/>
      <dgm:spPr/>
    </dgm:pt>
    <dgm:pt modelId="{CB9CD668-AFF1-4B92-931B-A94B8B4DE333}" type="pres">
      <dgm:prSet presAssocID="{B09497F4-7F4C-492B-B1B2-347C6FDEC8A4}" presName="ParentBackground5" presStyleCnt="0"/>
      <dgm:spPr/>
    </dgm:pt>
    <dgm:pt modelId="{9A8DE365-984D-4345-86A4-BE0B61D53FD2}" type="pres">
      <dgm:prSet presAssocID="{B09497F4-7F4C-492B-B1B2-347C6FDEC8A4}" presName="ParentBackground" presStyleLbl="fgAcc1" presStyleIdx="0" presStyleCnt="5"/>
      <dgm:spPr/>
      <dgm:t>
        <a:bodyPr/>
        <a:lstStyle/>
        <a:p>
          <a:endParaRPr lang="en-US"/>
        </a:p>
      </dgm:t>
    </dgm:pt>
    <dgm:pt modelId="{B7A779A8-5716-40D3-953A-558D6776F38A}" type="pres">
      <dgm:prSet presAssocID="{B09497F4-7F4C-492B-B1B2-347C6FDEC8A4}" presName="Parent5" presStyleLbl="revTx" presStyleIdx="0" presStyleCnt="0">
        <dgm:presLayoutVars>
          <dgm:chMax val="1"/>
          <dgm:chPref val="1"/>
          <dgm:bulletEnabled val="1"/>
        </dgm:presLayoutVars>
      </dgm:prSet>
      <dgm:spPr/>
      <dgm:t>
        <a:bodyPr/>
        <a:lstStyle/>
        <a:p>
          <a:endParaRPr lang="en-US"/>
        </a:p>
      </dgm:t>
    </dgm:pt>
    <dgm:pt modelId="{99547B12-AF94-4E98-8761-5DB3C7280B4B}" type="pres">
      <dgm:prSet presAssocID="{5551CD0C-5272-4418-B4AE-FF54BE52CD37}" presName="Accent4" presStyleCnt="0"/>
      <dgm:spPr/>
    </dgm:pt>
    <dgm:pt modelId="{48DC285F-5F48-428A-ABA2-DC8DEE62C85D}" type="pres">
      <dgm:prSet presAssocID="{5551CD0C-5272-4418-B4AE-FF54BE52CD37}" presName="Accent" presStyleLbl="node1" presStyleIdx="1" presStyleCnt="5"/>
      <dgm:spPr/>
    </dgm:pt>
    <dgm:pt modelId="{C51E8541-00F6-43C0-AA8A-1AF76316147F}" type="pres">
      <dgm:prSet presAssocID="{5551CD0C-5272-4418-B4AE-FF54BE52CD37}" presName="ParentBackground4" presStyleCnt="0"/>
      <dgm:spPr/>
    </dgm:pt>
    <dgm:pt modelId="{7DC92050-1741-438F-914D-D397CD6C6E02}" type="pres">
      <dgm:prSet presAssocID="{5551CD0C-5272-4418-B4AE-FF54BE52CD37}" presName="ParentBackground" presStyleLbl="fgAcc1" presStyleIdx="1" presStyleCnt="5"/>
      <dgm:spPr/>
      <dgm:t>
        <a:bodyPr/>
        <a:lstStyle/>
        <a:p>
          <a:endParaRPr lang="en-US"/>
        </a:p>
      </dgm:t>
    </dgm:pt>
    <dgm:pt modelId="{EA2AA9AF-65FF-452F-B9A0-91FBD9E028F9}" type="pres">
      <dgm:prSet presAssocID="{5551CD0C-5272-4418-B4AE-FF54BE52CD37}" presName="Parent4" presStyleLbl="revTx" presStyleIdx="0" presStyleCnt="0">
        <dgm:presLayoutVars>
          <dgm:chMax val="1"/>
          <dgm:chPref val="1"/>
          <dgm:bulletEnabled val="1"/>
        </dgm:presLayoutVars>
      </dgm:prSet>
      <dgm:spPr/>
      <dgm:t>
        <a:bodyPr/>
        <a:lstStyle/>
        <a:p>
          <a:endParaRPr lang="en-US"/>
        </a:p>
      </dgm:t>
    </dgm:pt>
    <dgm:pt modelId="{890612BC-7742-40A8-B0E0-0F8365D17D46}" type="pres">
      <dgm:prSet presAssocID="{F95D140A-CDD5-4C41-AE1F-F2B69A693BD0}" presName="Accent3" presStyleCnt="0"/>
      <dgm:spPr/>
    </dgm:pt>
    <dgm:pt modelId="{FD435FE0-C91B-4AF5-B219-7FF1591BA1C7}" type="pres">
      <dgm:prSet presAssocID="{F95D140A-CDD5-4C41-AE1F-F2B69A693BD0}" presName="Accent" presStyleLbl="node1" presStyleIdx="2" presStyleCnt="5"/>
      <dgm:spPr/>
    </dgm:pt>
    <dgm:pt modelId="{458F7284-22D8-4540-9266-559AB077E3B6}" type="pres">
      <dgm:prSet presAssocID="{F95D140A-CDD5-4C41-AE1F-F2B69A693BD0}" presName="ParentBackground3" presStyleCnt="0"/>
      <dgm:spPr/>
    </dgm:pt>
    <dgm:pt modelId="{6EB7B90B-0713-4F81-8713-5C6CD43AA5B7}" type="pres">
      <dgm:prSet presAssocID="{F95D140A-CDD5-4C41-AE1F-F2B69A693BD0}" presName="ParentBackground" presStyleLbl="fgAcc1" presStyleIdx="2" presStyleCnt="5"/>
      <dgm:spPr/>
      <dgm:t>
        <a:bodyPr/>
        <a:lstStyle/>
        <a:p>
          <a:endParaRPr lang="en-US"/>
        </a:p>
      </dgm:t>
    </dgm:pt>
    <dgm:pt modelId="{BEE68006-1540-479F-9EBF-274E7142A7BD}" type="pres">
      <dgm:prSet presAssocID="{F95D140A-CDD5-4C41-AE1F-F2B69A693BD0}" presName="Parent3" presStyleLbl="revTx" presStyleIdx="0" presStyleCnt="0">
        <dgm:presLayoutVars>
          <dgm:chMax val="1"/>
          <dgm:chPref val="1"/>
          <dgm:bulletEnabled val="1"/>
        </dgm:presLayoutVars>
      </dgm:prSet>
      <dgm:spPr/>
      <dgm:t>
        <a:bodyPr/>
        <a:lstStyle/>
        <a:p>
          <a:endParaRPr lang="en-US"/>
        </a:p>
      </dgm:t>
    </dgm:pt>
    <dgm:pt modelId="{C340DA1E-8DB1-4E3F-8456-6950AEDB4468}" type="pres">
      <dgm:prSet presAssocID="{ACE2B4A9-C56F-45EE-90DF-EC252B3D9062}" presName="Accent2" presStyleCnt="0"/>
      <dgm:spPr/>
    </dgm:pt>
    <dgm:pt modelId="{E3C14581-D788-4D2A-A75E-9894063A3045}" type="pres">
      <dgm:prSet presAssocID="{ACE2B4A9-C56F-45EE-90DF-EC252B3D9062}" presName="Accent" presStyleLbl="node1" presStyleIdx="3" presStyleCnt="5"/>
      <dgm:spPr/>
    </dgm:pt>
    <dgm:pt modelId="{22E35DD4-3E0E-4125-BC1B-396D3FDF1D9B}" type="pres">
      <dgm:prSet presAssocID="{ACE2B4A9-C56F-45EE-90DF-EC252B3D9062}" presName="ParentBackground2" presStyleCnt="0"/>
      <dgm:spPr/>
    </dgm:pt>
    <dgm:pt modelId="{56795AEF-F401-48F0-9665-B76B1AB1B631}" type="pres">
      <dgm:prSet presAssocID="{ACE2B4A9-C56F-45EE-90DF-EC252B3D9062}" presName="ParentBackground" presStyleLbl="fgAcc1" presStyleIdx="3" presStyleCnt="5"/>
      <dgm:spPr/>
      <dgm:t>
        <a:bodyPr/>
        <a:lstStyle/>
        <a:p>
          <a:endParaRPr lang="en-US"/>
        </a:p>
      </dgm:t>
    </dgm:pt>
    <dgm:pt modelId="{D3943951-19ED-486B-9DF5-6E6A7ECD0D58}" type="pres">
      <dgm:prSet presAssocID="{ACE2B4A9-C56F-45EE-90DF-EC252B3D9062}" presName="Parent2" presStyleLbl="revTx" presStyleIdx="0" presStyleCnt="0">
        <dgm:presLayoutVars>
          <dgm:chMax val="1"/>
          <dgm:chPref val="1"/>
          <dgm:bulletEnabled val="1"/>
        </dgm:presLayoutVars>
      </dgm:prSet>
      <dgm:spPr/>
      <dgm:t>
        <a:bodyPr/>
        <a:lstStyle/>
        <a:p>
          <a:endParaRPr lang="en-US"/>
        </a:p>
      </dgm:t>
    </dgm:pt>
    <dgm:pt modelId="{73223093-C11C-4631-A675-8FC5C98B96D1}" type="pres">
      <dgm:prSet presAssocID="{7C2B13BD-6D86-40FE-87F1-A02AD9AD5FF0}" presName="Accent1" presStyleCnt="0"/>
      <dgm:spPr/>
    </dgm:pt>
    <dgm:pt modelId="{FD5FB868-6B26-4487-A603-28ACD3C85961}" type="pres">
      <dgm:prSet presAssocID="{7C2B13BD-6D86-40FE-87F1-A02AD9AD5FF0}" presName="Accent" presStyleLbl="node1" presStyleIdx="4" presStyleCnt="5"/>
      <dgm:spPr/>
    </dgm:pt>
    <dgm:pt modelId="{6A84DED9-8277-481D-B3F6-F19F95D22BDD}" type="pres">
      <dgm:prSet presAssocID="{7C2B13BD-6D86-40FE-87F1-A02AD9AD5FF0}" presName="ParentBackground1" presStyleCnt="0"/>
      <dgm:spPr/>
    </dgm:pt>
    <dgm:pt modelId="{28AAAFD6-E530-46B3-BCB9-20F64B18E9C4}" type="pres">
      <dgm:prSet presAssocID="{7C2B13BD-6D86-40FE-87F1-A02AD9AD5FF0}" presName="ParentBackground" presStyleLbl="fgAcc1" presStyleIdx="4" presStyleCnt="5"/>
      <dgm:spPr/>
      <dgm:t>
        <a:bodyPr/>
        <a:lstStyle/>
        <a:p>
          <a:endParaRPr lang="en-US"/>
        </a:p>
      </dgm:t>
    </dgm:pt>
    <dgm:pt modelId="{4EBA86D5-7B16-41B9-BD04-C383F9B565AA}" type="pres">
      <dgm:prSet presAssocID="{7C2B13BD-6D86-40FE-87F1-A02AD9AD5FF0}" presName="Parent1" presStyleLbl="revTx" presStyleIdx="0" presStyleCnt="0">
        <dgm:presLayoutVars>
          <dgm:chMax val="1"/>
          <dgm:chPref val="1"/>
          <dgm:bulletEnabled val="1"/>
        </dgm:presLayoutVars>
      </dgm:prSet>
      <dgm:spPr/>
      <dgm:t>
        <a:bodyPr/>
        <a:lstStyle/>
        <a:p>
          <a:endParaRPr lang="en-US"/>
        </a:p>
      </dgm:t>
    </dgm:pt>
  </dgm:ptLst>
  <dgm:cxnLst>
    <dgm:cxn modelId="{50C5F14C-DDAD-451A-9E0D-B358E3506CCA}" type="presOf" srcId="{7C2B13BD-6D86-40FE-87F1-A02AD9AD5FF0}" destId="{28AAAFD6-E530-46B3-BCB9-20F64B18E9C4}" srcOrd="0" destOrd="0" presId="urn:microsoft.com/office/officeart/2011/layout/CircleProcess"/>
    <dgm:cxn modelId="{04BEADE1-DA87-4ED2-A114-74E79C28EB3B}" srcId="{AE6B6ADB-E136-432F-966F-99FD0573A975}" destId="{F95D140A-CDD5-4C41-AE1F-F2B69A693BD0}" srcOrd="2" destOrd="0" parTransId="{01EF3231-A3DA-4D84-9526-E1C7D6319095}" sibTransId="{F1BC4DC4-5B6F-4C6D-A764-88BF69AB5A0C}"/>
    <dgm:cxn modelId="{2BA4CA3C-7ECD-4354-A207-065D9846FE91}" type="presOf" srcId="{7C2B13BD-6D86-40FE-87F1-A02AD9AD5FF0}" destId="{4EBA86D5-7B16-41B9-BD04-C383F9B565AA}" srcOrd="1" destOrd="0" presId="urn:microsoft.com/office/officeart/2011/layout/CircleProcess"/>
    <dgm:cxn modelId="{60C82BF2-C55A-4C99-93E0-63FAB9EC371A}" srcId="{AE6B6ADB-E136-432F-966F-99FD0573A975}" destId="{5551CD0C-5272-4418-B4AE-FF54BE52CD37}" srcOrd="3" destOrd="0" parTransId="{32598B43-F8B8-4149-A9FC-56DD33F8D7DC}" sibTransId="{7F02A07E-F69C-479A-B334-5609CEAB3F84}"/>
    <dgm:cxn modelId="{2D71178F-9E73-43A1-AE71-D73315DB09EC}" srcId="{AE6B6ADB-E136-432F-966F-99FD0573A975}" destId="{7C2B13BD-6D86-40FE-87F1-A02AD9AD5FF0}" srcOrd="0" destOrd="0" parTransId="{16DF4F25-D8C0-48E8-B838-052B68E50F19}" sibTransId="{4A1795E2-E84D-4E9A-AF98-F93FBD699783}"/>
    <dgm:cxn modelId="{6318C8D2-A382-48F0-9503-ACA620E7CB05}" type="presOf" srcId="{B09497F4-7F4C-492B-B1B2-347C6FDEC8A4}" destId="{B7A779A8-5716-40D3-953A-558D6776F38A}" srcOrd="1" destOrd="0" presId="urn:microsoft.com/office/officeart/2011/layout/CircleProcess"/>
    <dgm:cxn modelId="{B5EE6E05-7B01-41E3-936C-2006AE94F075}" type="presOf" srcId="{F95D140A-CDD5-4C41-AE1F-F2B69A693BD0}" destId="{6EB7B90B-0713-4F81-8713-5C6CD43AA5B7}" srcOrd="0" destOrd="0" presId="urn:microsoft.com/office/officeart/2011/layout/CircleProcess"/>
    <dgm:cxn modelId="{6638CB1E-C76B-4CD6-95FF-60F91AD3F839}" type="presOf" srcId="{5551CD0C-5272-4418-B4AE-FF54BE52CD37}" destId="{EA2AA9AF-65FF-452F-B9A0-91FBD9E028F9}" srcOrd="1" destOrd="0" presId="urn:microsoft.com/office/officeart/2011/layout/CircleProcess"/>
    <dgm:cxn modelId="{9537E953-859A-460E-A0CE-9976EFDA1412}" srcId="{AE6B6ADB-E136-432F-966F-99FD0573A975}" destId="{B09497F4-7F4C-492B-B1B2-347C6FDEC8A4}" srcOrd="4" destOrd="0" parTransId="{671DBA5B-31FC-45F4-B785-7FF36D5B0BF7}" sibTransId="{770C3A23-7576-4E5B-8CF9-413E216DABC1}"/>
    <dgm:cxn modelId="{617FCCE2-38CA-4C14-9F8A-0581BDA27EDD}" type="presOf" srcId="{ACE2B4A9-C56F-45EE-90DF-EC252B3D9062}" destId="{D3943951-19ED-486B-9DF5-6E6A7ECD0D58}" srcOrd="1" destOrd="0" presId="urn:microsoft.com/office/officeart/2011/layout/CircleProcess"/>
    <dgm:cxn modelId="{C6AACE8C-2AF7-4357-9D71-6B331A4E9160}" srcId="{AE6B6ADB-E136-432F-966F-99FD0573A975}" destId="{ACE2B4A9-C56F-45EE-90DF-EC252B3D9062}" srcOrd="1" destOrd="0" parTransId="{8E9EDC23-F5D0-40E0-AF31-D9A8B6A56DFF}" sibTransId="{FE647917-DEB8-4111-807F-7B7B9040EFF6}"/>
    <dgm:cxn modelId="{0F3C61EB-B174-49DC-9FF3-CB31F9A400A4}" type="presOf" srcId="{ACE2B4A9-C56F-45EE-90DF-EC252B3D9062}" destId="{56795AEF-F401-48F0-9665-B76B1AB1B631}" srcOrd="0" destOrd="0" presId="urn:microsoft.com/office/officeart/2011/layout/CircleProcess"/>
    <dgm:cxn modelId="{6A317F7D-59B5-495A-AEC3-0C3A5B7676B6}" type="presOf" srcId="{5551CD0C-5272-4418-B4AE-FF54BE52CD37}" destId="{7DC92050-1741-438F-914D-D397CD6C6E02}" srcOrd="0" destOrd="0" presId="urn:microsoft.com/office/officeart/2011/layout/CircleProcess"/>
    <dgm:cxn modelId="{1BDD9308-1C68-47FC-84AB-D794BC02DF61}" type="presOf" srcId="{AE6B6ADB-E136-432F-966F-99FD0573A975}" destId="{4D508691-EAC2-4C8B-A1FC-A55BD5BEAC7F}" srcOrd="0" destOrd="0" presId="urn:microsoft.com/office/officeart/2011/layout/CircleProcess"/>
    <dgm:cxn modelId="{6A780675-DC90-42FD-9662-A00280274860}" type="presOf" srcId="{B09497F4-7F4C-492B-B1B2-347C6FDEC8A4}" destId="{9A8DE365-984D-4345-86A4-BE0B61D53FD2}" srcOrd="0" destOrd="0" presId="urn:microsoft.com/office/officeart/2011/layout/CircleProcess"/>
    <dgm:cxn modelId="{341E5E08-85ED-46D8-9231-DAF146F4F3E0}" type="presOf" srcId="{F95D140A-CDD5-4C41-AE1F-F2B69A693BD0}" destId="{BEE68006-1540-479F-9EBF-274E7142A7BD}" srcOrd="1" destOrd="0" presId="urn:microsoft.com/office/officeart/2011/layout/CircleProcess"/>
    <dgm:cxn modelId="{A82A74BB-B4D8-43F0-951C-5D8FE30302A1}" type="presParOf" srcId="{4D508691-EAC2-4C8B-A1FC-A55BD5BEAC7F}" destId="{82EF971E-0BBA-4197-9E34-3ADE4F717A62}" srcOrd="0" destOrd="0" presId="urn:microsoft.com/office/officeart/2011/layout/CircleProcess"/>
    <dgm:cxn modelId="{06E36C44-498C-4610-ADC1-F035F8AEC0AD}" type="presParOf" srcId="{82EF971E-0BBA-4197-9E34-3ADE4F717A62}" destId="{24CA5D40-DE24-4DF8-93E6-F591F41639F2}" srcOrd="0" destOrd="0" presId="urn:microsoft.com/office/officeart/2011/layout/CircleProcess"/>
    <dgm:cxn modelId="{CA4F6029-91EB-43CD-ABBA-9904883A0087}" type="presParOf" srcId="{4D508691-EAC2-4C8B-A1FC-A55BD5BEAC7F}" destId="{CB9CD668-AFF1-4B92-931B-A94B8B4DE333}" srcOrd="1" destOrd="0" presId="urn:microsoft.com/office/officeart/2011/layout/CircleProcess"/>
    <dgm:cxn modelId="{078AA7BF-D911-4D4F-983B-1FEA1489DA9D}" type="presParOf" srcId="{CB9CD668-AFF1-4B92-931B-A94B8B4DE333}" destId="{9A8DE365-984D-4345-86A4-BE0B61D53FD2}" srcOrd="0" destOrd="0" presId="urn:microsoft.com/office/officeart/2011/layout/CircleProcess"/>
    <dgm:cxn modelId="{3333357B-4B6D-4162-8510-ED4FD1F334C0}" type="presParOf" srcId="{4D508691-EAC2-4C8B-A1FC-A55BD5BEAC7F}" destId="{B7A779A8-5716-40D3-953A-558D6776F38A}" srcOrd="2" destOrd="0" presId="urn:microsoft.com/office/officeart/2011/layout/CircleProcess"/>
    <dgm:cxn modelId="{6682F642-3005-4542-801E-224911800597}" type="presParOf" srcId="{4D508691-EAC2-4C8B-A1FC-A55BD5BEAC7F}" destId="{99547B12-AF94-4E98-8761-5DB3C7280B4B}" srcOrd="3" destOrd="0" presId="urn:microsoft.com/office/officeart/2011/layout/CircleProcess"/>
    <dgm:cxn modelId="{B8CCDCD6-84C1-4165-80C0-D648DA185184}" type="presParOf" srcId="{99547B12-AF94-4E98-8761-5DB3C7280B4B}" destId="{48DC285F-5F48-428A-ABA2-DC8DEE62C85D}" srcOrd="0" destOrd="0" presId="urn:microsoft.com/office/officeart/2011/layout/CircleProcess"/>
    <dgm:cxn modelId="{87875EAA-38FF-44B7-9735-00CCC49E0D87}" type="presParOf" srcId="{4D508691-EAC2-4C8B-A1FC-A55BD5BEAC7F}" destId="{C51E8541-00F6-43C0-AA8A-1AF76316147F}" srcOrd="4" destOrd="0" presId="urn:microsoft.com/office/officeart/2011/layout/CircleProcess"/>
    <dgm:cxn modelId="{071BDD22-8C1B-4FD3-BA2E-69DF309BBA82}" type="presParOf" srcId="{C51E8541-00F6-43C0-AA8A-1AF76316147F}" destId="{7DC92050-1741-438F-914D-D397CD6C6E02}" srcOrd="0" destOrd="0" presId="urn:microsoft.com/office/officeart/2011/layout/CircleProcess"/>
    <dgm:cxn modelId="{19DE0528-A5BD-46E8-8221-89DE9E289407}" type="presParOf" srcId="{4D508691-EAC2-4C8B-A1FC-A55BD5BEAC7F}" destId="{EA2AA9AF-65FF-452F-B9A0-91FBD9E028F9}" srcOrd="5" destOrd="0" presId="urn:microsoft.com/office/officeart/2011/layout/CircleProcess"/>
    <dgm:cxn modelId="{C7A6B552-488D-49C3-8779-4B8C3691CA61}" type="presParOf" srcId="{4D508691-EAC2-4C8B-A1FC-A55BD5BEAC7F}" destId="{890612BC-7742-40A8-B0E0-0F8365D17D46}" srcOrd="6" destOrd="0" presId="urn:microsoft.com/office/officeart/2011/layout/CircleProcess"/>
    <dgm:cxn modelId="{8E5A213C-99DE-4E95-8581-5507EC088ACD}" type="presParOf" srcId="{890612BC-7742-40A8-B0E0-0F8365D17D46}" destId="{FD435FE0-C91B-4AF5-B219-7FF1591BA1C7}" srcOrd="0" destOrd="0" presId="urn:microsoft.com/office/officeart/2011/layout/CircleProcess"/>
    <dgm:cxn modelId="{638D5EA5-E593-4457-90E8-3B428D85558C}" type="presParOf" srcId="{4D508691-EAC2-4C8B-A1FC-A55BD5BEAC7F}" destId="{458F7284-22D8-4540-9266-559AB077E3B6}" srcOrd="7" destOrd="0" presId="urn:microsoft.com/office/officeart/2011/layout/CircleProcess"/>
    <dgm:cxn modelId="{39AEED8F-A0E0-47CE-A68B-1ADB82A2F56D}" type="presParOf" srcId="{458F7284-22D8-4540-9266-559AB077E3B6}" destId="{6EB7B90B-0713-4F81-8713-5C6CD43AA5B7}" srcOrd="0" destOrd="0" presId="urn:microsoft.com/office/officeart/2011/layout/CircleProcess"/>
    <dgm:cxn modelId="{B5FFFAC4-C085-4DF3-A236-9BA4B10B7749}" type="presParOf" srcId="{4D508691-EAC2-4C8B-A1FC-A55BD5BEAC7F}" destId="{BEE68006-1540-479F-9EBF-274E7142A7BD}" srcOrd="8" destOrd="0" presId="urn:microsoft.com/office/officeart/2011/layout/CircleProcess"/>
    <dgm:cxn modelId="{D4578D9E-7DA9-43CB-9794-B6B3E902C5F6}" type="presParOf" srcId="{4D508691-EAC2-4C8B-A1FC-A55BD5BEAC7F}" destId="{C340DA1E-8DB1-4E3F-8456-6950AEDB4468}" srcOrd="9" destOrd="0" presId="urn:microsoft.com/office/officeart/2011/layout/CircleProcess"/>
    <dgm:cxn modelId="{0FAB8846-4F6B-4DEB-9F28-B6A43FDF0C54}" type="presParOf" srcId="{C340DA1E-8DB1-4E3F-8456-6950AEDB4468}" destId="{E3C14581-D788-4D2A-A75E-9894063A3045}" srcOrd="0" destOrd="0" presId="urn:microsoft.com/office/officeart/2011/layout/CircleProcess"/>
    <dgm:cxn modelId="{A713F45F-291D-4ACB-8A63-C8F7694EDA66}" type="presParOf" srcId="{4D508691-EAC2-4C8B-A1FC-A55BD5BEAC7F}" destId="{22E35DD4-3E0E-4125-BC1B-396D3FDF1D9B}" srcOrd="10" destOrd="0" presId="urn:microsoft.com/office/officeart/2011/layout/CircleProcess"/>
    <dgm:cxn modelId="{15199447-DA3F-4EAD-A9BB-5B507DEA679F}" type="presParOf" srcId="{22E35DD4-3E0E-4125-BC1B-396D3FDF1D9B}" destId="{56795AEF-F401-48F0-9665-B76B1AB1B631}" srcOrd="0" destOrd="0" presId="urn:microsoft.com/office/officeart/2011/layout/CircleProcess"/>
    <dgm:cxn modelId="{78384E5B-8F4B-46A8-99BD-2BC65BA087F6}" type="presParOf" srcId="{4D508691-EAC2-4C8B-A1FC-A55BD5BEAC7F}" destId="{D3943951-19ED-486B-9DF5-6E6A7ECD0D58}" srcOrd="11" destOrd="0" presId="urn:microsoft.com/office/officeart/2011/layout/CircleProcess"/>
    <dgm:cxn modelId="{D6A79BF0-F6B9-4574-BB4A-64345D3CA2BE}" type="presParOf" srcId="{4D508691-EAC2-4C8B-A1FC-A55BD5BEAC7F}" destId="{73223093-C11C-4631-A675-8FC5C98B96D1}" srcOrd="12" destOrd="0" presId="urn:microsoft.com/office/officeart/2011/layout/CircleProcess"/>
    <dgm:cxn modelId="{F43B70B7-BED9-472A-90DE-4E0373F64A8E}" type="presParOf" srcId="{73223093-C11C-4631-A675-8FC5C98B96D1}" destId="{FD5FB868-6B26-4487-A603-28ACD3C85961}" srcOrd="0" destOrd="0" presId="urn:microsoft.com/office/officeart/2011/layout/CircleProcess"/>
    <dgm:cxn modelId="{FB025E7E-76A3-46DE-942B-3FD25D74C370}" type="presParOf" srcId="{4D508691-EAC2-4C8B-A1FC-A55BD5BEAC7F}" destId="{6A84DED9-8277-481D-B3F6-F19F95D22BDD}" srcOrd="13" destOrd="0" presId="urn:microsoft.com/office/officeart/2011/layout/CircleProcess"/>
    <dgm:cxn modelId="{C3B92601-DDAA-42D8-9584-98B42B1B912A}" type="presParOf" srcId="{6A84DED9-8277-481D-B3F6-F19F95D22BDD}" destId="{28AAAFD6-E530-46B3-BCB9-20F64B18E9C4}" srcOrd="0" destOrd="0" presId="urn:microsoft.com/office/officeart/2011/layout/CircleProcess"/>
    <dgm:cxn modelId="{C053439B-DE38-4C96-89CA-84F9C5F7CCF2}" type="presParOf" srcId="{4D508691-EAC2-4C8B-A1FC-A55BD5BEAC7F}" destId="{4EBA86D5-7B16-41B9-BD04-C383F9B565AA}"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576643-437C-475C-A5E2-F6C71281A7A7}"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8F9104EF-F090-4BF7-B149-FDF0B3C6E4CC}">
      <dgm:prSet phldrT="[Text]"/>
      <dgm:spPr/>
      <dgm:t>
        <a:bodyPr/>
        <a:lstStyle/>
        <a:p>
          <a:pPr algn="ctr"/>
          <a:r>
            <a:rPr lang="en-US" dirty="0"/>
            <a:t>Rule 1</a:t>
          </a:r>
        </a:p>
      </dgm:t>
    </dgm:pt>
    <dgm:pt modelId="{13DB8CA7-3496-49F4-AA47-AB32023D89B2}" type="parTrans" cxnId="{F2A20FFE-7B13-4906-B126-FE47FAF9F4E2}">
      <dgm:prSet/>
      <dgm:spPr/>
      <dgm:t>
        <a:bodyPr/>
        <a:lstStyle/>
        <a:p>
          <a:endParaRPr lang="en-US"/>
        </a:p>
      </dgm:t>
    </dgm:pt>
    <dgm:pt modelId="{A9092686-8A3C-4DC7-8D1D-0B5C0457CCBC}" type="sibTrans" cxnId="{F2A20FFE-7B13-4906-B126-FE47FAF9F4E2}">
      <dgm:prSet/>
      <dgm:spPr/>
      <dgm:t>
        <a:bodyPr/>
        <a:lstStyle/>
        <a:p>
          <a:endParaRPr lang="en-US"/>
        </a:p>
      </dgm:t>
    </dgm:pt>
    <dgm:pt modelId="{F4D9A897-FF6E-4471-BECF-DE8C6666FF72}">
      <dgm:prSet phldrT="[Text]"/>
      <dgm:spPr/>
      <dgm:t>
        <a:bodyPr/>
        <a:lstStyle/>
        <a:p>
          <a:r>
            <a:rPr lang="en-US" dirty="0"/>
            <a:t>Doctors or other providers don’t go to people or things</a:t>
          </a:r>
        </a:p>
      </dgm:t>
    </dgm:pt>
    <dgm:pt modelId="{DDA6E00A-6223-4CEB-ADAC-0671BA3780B2}" type="parTrans" cxnId="{1D76444D-C249-4471-BAC1-0E8EFDD02872}">
      <dgm:prSet/>
      <dgm:spPr/>
      <dgm:t>
        <a:bodyPr/>
        <a:lstStyle/>
        <a:p>
          <a:endParaRPr lang="en-US"/>
        </a:p>
      </dgm:t>
    </dgm:pt>
    <dgm:pt modelId="{EB7E5AD7-382A-4A63-9EBC-D11CA62A763C}" type="sibTrans" cxnId="{1D76444D-C249-4471-BAC1-0E8EFDD02872}">
      <dgm:prSet/>
      <dgm:spPr/>
      <dgm:t>
        <a:bodyPr/>
        <a:lstStyle/>
        <a:p>
          <a:endParaRPr lang="en-US"/>
        </a:p>
      </dgm:t>
    </dgm:pt>
    <dgm:pt modelId="{A54656AB-FF89-4C06-9E9A-A77D301FCE9C}">
      <dgm:prSet phldrT="[Text]"/>
      <dgm:spPr/>
      <dgm:t>
        <a:bodyPr/>
        <a:lstStyle/>
        <a:p>
          <a:pPr algn="ctr"/>
          <a:r>
            <a:rPr lang="en-US" dirty="0"/>
            <a:t>Rule 2</a:t>
          </a:r>
        </a:p>
      </dgm:t>
    </dgm:pt>
    <dgm:pt modelId="{B4CE1F0F-770A-4E00-ADEE-BD3A4E01B00F}" type="parTrans" cxnId="{33D799D3-B036-464C-9BF2-D9E40B5432A0}">
      <dgm:prSet/>
      <dgm:spPr/>
      <dgm:t>
        <a:bodyPr/>
        <a:lstStyle/>
        <a:p>
          <a:endParaRPr lang="en-US"/>
        </a:p>
      </dgm:t>
    </dgm:pt>
    <dgm:pt modelId="{8C34C52F-E617-4494-846D-D0A538F6433E}" type="sibTrans" cxnId="{33D799D3-B036-464C-9BF2-D9E40B5432A0}">
      <dgm:prSet/>
      <dgm:spPr/>
      <dgm:t>
        <a:bodyPr/>
        <a:lstStyle/>
        <a:p>
          <a:endParaRPr lang="en-US"/>
        </a:p>
      </dgm:t>
    </dgm:pt>
    <dgm:pt modelId="{AC5603F4-46D3-4773-998B-133414A66A69}">
      <dgm:prSet phldrT="[Text]"/>
      <dgm:spPr/>
      <dgm:t>
        <a:bodyPr/>
        <a:lstStyle/>
        <a:p>
          <a:r>
            <a:rPr lang="en-US" dirty="0"/>
            <a:t>People and things come to doctors or other providers</a:t>
          </a:r>
        </a:p>
      </dgm:t>
    </dgm:pt>
    <dgm:pt modelId="{13AB4B4E-964C-4895-A570-C4BC131C27D2}" type="parTrans" cxnId="{4A506D1A-9205-4F1F-A20B-1691F2A0092F}">
      <dgm:prSet/>
      <dgm:spPr/>
      <dgm:t>
        <a:bodyPr/>
        <a:lstStyle/>
        <a:p>
          <a:endParaRPr lang="en-US"/>
        </a:p>
      </dgm:t>
    </dgm:pt>
    <dgm:pt modelId="{AD895D7F-FD8F-46BE-A644-AD994BCF5E35}" type="sibTrans" cxnId="{4A506D1A-9205-4F1F-A20B-1691F2A0092F}">
      <dgm:prSet/>
      <dgm:spPr/>
      <dgm:t>
        <a:bodyPr/>
        <a:lstStyle/>
        <a:p>
          <a:endParaRPr lang="en-US"/>
        </a:p>
      </dgm:t>
    </dgm:pt>
    <dgm:pt modelId="{A0F28E24-F86B-4A13-8E55-652A7FEA9514}" type="pres">
      <dgm:prSet presAssocID="{78576643-437C-475C-A5E2-F6C71281A7A7}" presName="Name0" presStyleCnt="0">
        <dgm:presLayoutVars>
          <dgm:dir/>
          <dgm:animLvl val="lvl"/>
          <dgm:resizeHandles val="exact"/>
        </dgm:presLayoutVars>
      </dgm:prSet>
      <dgm:spPr/>
      <dgm:t>
        <a:bodyPr/>
        <a:lstStyle/>
        <a:p>
          <a:endParaRPr lang="en-US"/>
        </a:p>
      </dgm:t>
    </dgm:pt>
    <dgm:pt modelId="{BAD6A2CA-2681-4A50-9068-1415CC8759B1}" type="pres">
      <dgm:prSet presAssocID="{8F9104EF-F090-4BF7-B149-FDF0B3C6E4CC}" presName="linNode" presStyleCnt="0"/>
      <dgm:spPr/>
    </dgm:pt>
    <dgm:pt modelId="{3C316B44-CDE2-41E8-B93D-0DFD970FC232}" type="pres">
      <dgm:prSet presAssocID="{8F9104EF-F090-4BF7-B149-FDF0B3C6E4CC}" presName="parTx" presStyleLbl="revTx" presStyleIdx="0" presStyleCnt="2">
        <dgm:presLayoutVars>
          <dgm:chMax val="1"/>
          <dgm:bulletEnabled val="1"/>
        </dgm:presLayoutVars>
      </dgm:prSet>
      <dgm:spPr/>
      <dgm:t>
        <a:bodyPr/>
        <a:lstStyle/>
        <a:p>
          <a:endParaRPr lang="en-US"/>
        </a:p>
      </dgm:t>
    </dgm:pt>
    <dgm:pt modelId="{D7CB9476-2EA8-4D02-89F3-540FA7F97248}" type="pres">
      <dgm:prSet presAssocID="{8F9104EF-F090-4BF7-B149-FDF0B3C6E4CC}" presName="bracket" presStyleLbl="parChTrans1D1" presStyleIdx="0" presStyleCnt="2"/>
      <dgm:spPr/>
    </dgm:pt>
    <dgm:pt modelId="{3714E590-B0C0-46C1-BF21-CADD373E2411}" type="pres">
      <dgm:prSet presAssocID="{8F9104EF-F090-4BF7-B149-FDF0B3C6E4CC}" presName="spH" presStyleCnt="0"/>
      <dgm:spPr/>
    </dgm:pt>
    <dgm:pt modelId="{06A53356-120A-40DE-8109-EEB9D094319E}" type="pres">
      <dgm:prSet presAssocID="{8F9104EF-F090-4BF7-B149-FDF0B3C6E4CC}" presName="desTx" presStyleLbl="node1" presStyleIdx="0" presStyleCnt="2">
        <dgm:presLayoutVars>
          <dgm:bulletEnabled val="1"/>
        </dgm:presLayoutVars>
      </dgm:prSet>
      <dgm:spPr/>
      <dgm:t>
        <a:bodyPr/>
        <a:lstStyle/>
        <a:p>
          <a:endParaRPr lang="en-US"/>
        </a:p>
      </dgm:t>
    </dgm:pt>
    <dgm:pt modelId="{61D71B16-4F95-4A16-B2AC-D739980781A4}" type="pres">
      <dgm:prSet presAssocID="{A9092686-8A3C-4DC7-8D1D-0B5C0457CCBC}" presName="spV" presStyleCnt="0"/>
      <dgm:spPr/>
    </dgm:pt>
    <dgm:pt modelId="{600ED7B7-6AB4-42DE-A152-D79E00D86F0B}" type="pres">
      <dgm:prSet presAssocID="{A54656AB-FF89-4C06-9E9A-A77D301FCE9C}" presName="linNode" presStyleCnt="0"/>
      <dgm:spPr/>
    </dgm:pt>
    <dgm:pt modelId="{8A59083A-543C-401C-9970-7D625E820ED3}" type="pres">
      <dgm:prSet presAssocID="{A54656AB-FF89-4C06-9E9A-A77D301FCE9C}" presName="parTx" presStyleLbl="revTx" presStyleIdx="1" presStyleCnt="2">
        <dgm:presLayoutVars>
          <dgm:chMax val="1"/>
          <dgm:bulletEnabled val="1"/>
        </dgm:presLayoutVars>
      </dgm:prSet>
      <dgm:spPr/>
      <dgm:t>
        <a:bodyPr/>
        <a:lstStyle/>
        <a:p>
          <a:endParaRPr lang="en-US"/>
        </a:p>
      </dgm:t>
    </dgm:pt>
    <dgm:pt modelId="{70762EB3-4E7D-4296-973F-0EF378189E99}" type="pres">
      <dgm:prSet presAssocID="{A54656AB-FF89-4C06-9E9A-A77D301FCE9C}" presName="bracket" presStyleLbl="parChTrans1D1" presStyleIdx="1" presStyleCnt="2"/>
      <dgm:spPr/>
    </dgm:pt>
    <dgm:pt modelId="{CB32605B-694A-4164-B4F5-ACAE39F9CD49}" type="pres">
      <dgm:prSet presAssocID="{A54656AB-FF89-4C06-9E9A-A77D301FCE9C}" presName="spH" presStyleCnt="0"/>
      <dgm:spPr/>
    </dgm:pt>
    <dgm:pt modelId="{FEC27455-80CE-46E0-9A01-DD64139D0CF6}" type="pres">
      <dgm:prSet presAssocID="{A54656AB-FF89-4C06-9E9A-A77D301FCE9C}" presName="desTx" presStyleLbl="node1" presStyleIdx="1" presStyleCnt="2">
        <dgm:presLayoutVars>
          <dgm:bulletEnabled val="1"/>
        </dgm:presLayoutVars>
      </dgm:prSet>
      <dgm:spPr/>
      <dgm:t>
        <a:bodyPr/>
        <a:lstStyle/>
        <a:p>
          <a:endParaRPr lang="en-US"/>
        </a:p>
      </dgm:t>
    </dgm:pt>
  </dgm:ptLst>
  <dgm:cxnLst>
    <dgm:cxn modelId="{49195001-2A21-4AAC-9D50-525E4AF3FA90}" type="presOf" srcId="{78576643-437C-475C-A5E2-F6C71281A7A7}" destId="{A0F28E24-F86B-4A13-8E55-652A7FEA9514}" srcOrd="0" destOrd="0" presId="urn:diagrams.loki3.com/BracketList+Icon"/>
    <dgm:cxn modelId="{D51A0FD7-B278-4A42-B032-7E3EFCC5F62F}" type="presOf" srcId="{8F9104EF-F090-4BF7-B149-FDF0B3C6E4CC}" destId="{3C316B44-CDE2-41E8-B93D-0DFD970FC232}" srcOrd="0" destOrd="0" presId="urn:diagrams.loki3.com/BracketList+Icon"/>
    <dgm:cxn modelId="{4A506D1A-9205-4F1F-A20B-1691F2A0092F}" srcId="{A54656AB-FF89-4C06-9E9A-A77D301FCE9C}" destId="{AC5603F4-46D3-4773-998B-133414A66A69}" srcOrd="0" destOrd="0" parTransId="{13AB4B4E-964C-4895-A570-C4BC131C27D2}" sibTransId="{AD895D7F-FD8F-46BE-A644-AD994BCF5E35}"/>
    <dgm:cxn modelId="{1D76444D-C249-4471-BAC1-0E8EFDD02872}" srcId="{8F9104EF-F090-4BF7-B149-FDF0B3C6E4CC}" destId="{F4D9A897-FF6E-4471-BECF-DE8C6666FF72}" srcOrd="0" destOrd="0" parTransId="{DDA6E00A-6223-4CEB-ADAC-0671BA3780B2}" sibTransId="{EB7E5AD7-382A-4A63-9EBC-D11CA62A763C}"/>
    <dgm:cxn modelId="{F2A20FFE-7B13-4906-B126-FE47FAF9F4E2}" srcId="{78576643-437C-475C-A5E2-F6C71281A7A7}" destId="{8F9104EF-F090-4BF7-B149-FDF0B3C6E4CC}" srcOrd="0" destOrd="0" parTransId="{13DB8CA7-3496-49F4-AA47-AB32023D89B2}" sibTransId="{A9092686-8A3C-4DC7-8D1D-0B5C0457CCBC}"/>
    <dgm:cxn modelId="{3013F249-C56E-465D-BB15-9A654910D423}" type="presOf" srcId="{F4D9A897-FF6E-4471-BECF-DE8C6666FF72}" destId="{06A53356-120A-40DE-8109-EEB9D094319E}" srcOrd="0" destOrd="0" presId="urn:diagrams.loki3.com/BracketList+Icon"/>
    <dgm:cxn modelId="{7A3FA900-E63F-4E04-A585-DDDA732274BD}" type="presOf" srcId="{A54656AB-FF89-4C06-9E9A-A77D301FCE9C}" destId="{8A59083A-543C-401C-9970-7D625E820ED3}" srcOrd="0" destOrd="0" presId="urn:diagrams.loki3.com/BracketList+Icon"/>
    <dgm:cxn modelId="{33D799D3-B036-464C-9BF2-D9E40B5432A0}" srcId="{78576643-437C-475C-A5E2-F6C71281A7A7}" destId="{A54656AB-FF89-4C06-9E9A-A77D301FCE9C}" srcOrd="1" destOrd="0" parTransId="{B4CE1F0F-770A-4E00-ADEE-BD3A4E01B00F}" sibTransId="{8C34C52F-E617-4494-846D-D0A538F6433E}"/>
    <dgm:cxn modelId="{4D6D52BE-CE1A-4CCA-8C5C-52E94982EE2E}" type="presOf" srcId="{AC5603F4-46D3-4773-998B-133414A66A69}" destId="{FEC27455-80CE-46E0-9A01-DD64139D0CF6}" srcOrd="0" destOrd="0" presId="urn:diagrams.loki3.com/BracketList+Icon"/>
    <dgm:cxn modelId="{E0E4E3BA-4796-4613-9A93-E5E182E90A5D}" type="presParOf" srcId="{A0F28E24-F86B-4A13-8E55-652A7FEA9514}" destId="{BAD6A2CA-2681-4A50-9068-1415CC8759B1}" srcOrd="0" destOrd="0" presId="urn:diagrams.loki3.com/BracketList+Icon"/>
    <dgm:cxn modelId="{50639E2D-819C-4B30-BA6F-62F77044B863}" type="presParOf" srcId="{BAD6A2CA-2681-4A50-9068-1415CC8759B1}" destId="{3C316B44-CDE2-41E8-B93D-0DFD970FC232}" srcOrd="0" destOrd="0" presId="urn:diagrams.loki3.com/BracketList+Icon"/>
    <dgm:cxn modelId="{05FB4EEB-493E-4B7E-9F02-6231583EDC15}" type="presParOf" srcId="{BAD6A2CA-2681-4A50-9068-1415CC8759B1}" destId="{D7CB9476-2EA8-4D02-89F3-540FA7F97248}" srcOrd="1" destOrd="0" presId="urn:diagrams.loki3.com/BracketList+Icon"/>
    <dgm:cxn modelId="{779D4DFF-19E0-49D1-ABE8-3408BD18BD27}" type="presParOf" srcId="{BAD6A2CA-2681-4A50-9068-1415CC8759B1}" destId="{3714E590-B0C0-46C1-BF21-CADD373E2411}" srcOrd="2" destOrd="0" presId="urn:diagrams.loki3.com/BracketList+Icon"/>
    <dgm:cxn modelId="{B667A6C9-C235-4162-A60C-CA5BC37CE273}" type="presParOf" srcId="{BAD6A2CA-2681-4A50-9068-1415CC8759B1}" destId="{06A53356-120A-40DE-8109-EEB9D094319E}" srcOrd="3" destOrd="0" presId="urn:diagrams.loki3.com/BracketList+Icon"/>
    <dgm:cxn modelId="{19E9811F-F0C1-457C-ACD5-5B86D097A63A}" type="presParOf" srcId="{A0F28E24-F86B-4A13-8E55-652A7FEA9514}" destId="{61D71B16-4F95-4A16-B2AC-D739980781A4}" srcOrd="1" destOrd="0" presId="urn:diagrams.loki3.com/BracketList+Icon"/>
    <dgm:cxn modelId="{ECE78B5A-8E96-4B3D-95CB-B3D6F21613D7}" type="presParOf" srcId="{A0F28E24-F86B-4A13-8E55-652A7FEA9514}" destId="{600ED7B7-6AB4-42DE-A152-D79E00D86F0B}" srcOrd="2" destOrd="0" presId="urn:diagrams.loki3.com/BracketList+Icon"/>
    <dgm:cxn modelId="{E9D1011B-BBF8-42B5-94A6-C71545DFA63A}" type="presParOf" srcId="{600ED7B7-6AB4-42DE-A152-D79E00D86F0B}" destId="{8A59083A-543C-401C-9970-7D625E820ED3}" srcOrd="0" destOrd="0" presId="urn:diagrams.loki3.com/BracketList+Icon"/>
    <dgm:cxn modelId="{0A890F8D-80A7-46D3-8666-B1D032CCABFD}" type="presParOf" srcId="{600ED7B7-6AB4-42DE-A152-D79E00D86F0B}" destId="{70762EB3-4E7D-4296-973F-0EF378189E99}" srcOrd="1" destOrd="0" presId="urn:diagrams.loki3.com/BracketList+Icon"/>
    <dgm:cxn modelId="{2EB7B545-B1E8-4651-B695-301D7946C63D}" type="presParOf" srcId="{600ED7B7-6AB4-42DE-A152-D79E00D86F0B}" destId="{CB32605B-694A-4164-B4F5-ACAE39F9CD49}" srcOrd="2" destOrd="0" presId="urn:diagrams.loki3.com/BracketList+Icon"/>
    <dgm:cxn modelId="{D3C3A6DD-A956-453A-83C1-B16DEC4DA206}" type="presParOf" srcId="{600ED7B7-6AB4-42DE-A152-D79E00D86F0B}" destId="{FEC27455-80CE-46E0-9A01-DD64139D0CF6}"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E993BB-752E-4F16-8447-AF33355A6374}" type="doc">
      <dgm:prSet loTypeId="urn:microsoft.com/office/officeart/2005/8/layout/default" loCatId="list" qsTypeId="urn:microsoft.com/office/officeart/2005/8/quickstyle/simple1" qsCatId="simple" csTypeId="urn:microsoft.com/office/officeart/2005/8/colors/accent1_1" csCatId="accent1"/>
      <dgm:spPr/>
      <dgm:t>
        <a:bodyPr/>
        <a:lstStyle/>
        <a:p>
          <a:endParaRPr lang="en-US"/>
        </a:p>
      </dgm:t>
    </dgm:pt>
    <dgm:pt modelId="{F353763A-7EB9-4E4A-8722-F0CA8A35330B}">
      <dgm:prSet/>
      <dgm:spPr/>
      <dgm:t>
        <a:bodyPr/>
        <a:lstStyle/>
        <a:p>
          <a:r>
            <a:rPr lang="en-US"/>
            <a:t>Ask only “bona fide” job-related questions</a:t>
          </a:r>
        </a:p>
      </dgm:t>
    </dgm:pt>
    <dgm:pt modelId="{0F4C895E-C1E3-432E-9CD3-6A588087FAF0}" type="parTrans" cxnId="{01ADA782-53A8-488D-A04F-9D0037A8FCF8}">
      <dgm:prSet/>
      <dgm:spPr/>
      <dgm:t>
        <a:bodyPr/>
        <a:lstStyle/>
        <a:p>
          <a:endParaRPr lang="en-US"/>
        </a:p>
      </dgm:t>
    </dgm:pt>
    <dgm:pt modelId="{32433FE7-CF8B-41D7-9969-A13CE3D527CE}" type="sibTrans" cxnId="{01ADA782-53A8-488D-A04F-9D0037A8FCF8}">
      <dgm:prSet/>
      <dgm:spPr/>
      <dgm:t>
        <a:bodyPr/>
        <a:lstStyle/>
        <a:p>
          <a:endParaRPr lang="en-US"/>
        </a:p>
      </dgm:t>
    </dgm:pt>
    <dgm:pt modelId="{4F7C07EA-A97B-426F-8C87-E088B9973F0E}">
      <dgm:prSet/>
      <dgm:spPr/>
      <dgm:t>
        <a:bodyPr/>
        <a:lstStyle/>
        <a:p>
          <a:r>
            <a:rPr lang="en-US"/>
            <a:t>Listen actively</a:t>
          </a:r>
        </a:p>
      </dgm:t>
    </dgm:pt>
    <dgm:pt modelId="{181E6073-AD17-4BC2-86C9-E2B4B35EA5D9}" type="parTrans" cxnId="{B656A8F7-73BA-4DEA-A964-EB4F17C3C178}">
      <dgm:prSet/>
      <dgm:spPr/>
      <dgm:t>
        <a:bodyPr/>
        <a:lstStyle/>
        <a:p>
          <a:endParaRPr lang="en-US"/>
        </a:p>
      </dgm:t>
    </dgm:pt>
    <dgm:pt modelId="{5B186669-8E57-4309-BE77-0D6E439D3C84}" type="sibTrans" cxnId="{B656A8F7-73BA-4DEA-A964-EB4F17C3C178}">
      <dgm:prSet/>
      <dgm:spPr/>
      <dgm:t>
        <a:bodyPr/>
        <a:lstStyle/>
        <a:p>
          <a:endParaRPr lang="en-US"/>
        </a:p>
      </dgm:t>
    </dgm:pt>
    <dgm:pt modelId="{1805B5B7-6D0F-4F80-9B1F-5AE376AF84D0}">
      <dgm:prSet/>
      <dgm:spPr/>
      <dgm:t>
        <a:bodyPr/>
        <a:lstStyle/>
        <a:p>
          <a:r>
            <a:rPr lang="en-US"/>
            <a:t>Watch body language</a:t>
          </a:r>
        </a:p>
      </dgm:t>
    </dgm:pt>
    <dgm:pt modelId="{A8E08035-C25D-499C-82A4-AA64BB97149C}" type="parTrans" cxnId="{B28EFBFD-582B-428A-AB82-F6104C93AE3C}">
      <dgm:prSet/>
      <dgm:spPr/>
      <dgm:t>
        <a:bodyPr/>
        <a:lstStyle/>
        <a:p>
          <a:endParaRPr lang="en-US"/>
        </a:p>
      </dgm:t>
    </dgm:pt>
    <dgm:pt modelId="{B004C7AC-0D5D-4BCF-8993-ACBABF28FCEB}" type="sibTrans" cxnId="{B28EFBFD-582B-428A-AB82-F6104C93AE3C}">
      <dgm:prSet/>
      <dgm:spPr/>
      <dgm:t>
        <a:bodyPr/>
        <a:lstStyle/>
        <a:p>
          <a:endParaRPr lang="en-US"/>
        </a:p>
      </dgm:t>
    </dgm:pt>
    <dgm:pt modelId="{FF64D41D-D655-4538-9F89-A8CC93295A03}">
      <dgm:prSet/>
      <dgm:spPr/>
      <dgm:t>
        <a:bodyPr/>
        <a:lstStyle/>
        <a:p>
          <a:r>
            <a:rPr lang="en-US"/>
            <a:t>Let the interviewee ask questions</a:t>
          </a:r>
        </a:p>
      </dgm:t>
    </dgm:pt>
    <dgm:pt modelId="{0A4DDB76-915D-41D1-9F0A-FA62044888D4}" type="parTrans" cxnId="{6F7051C7-D674-4CC0-B3E4-29EACED29C8E}">
      <dgm:prSet/>
      <dgm:spPr/>
      <dgm:t>
        <a:bodyPr/>
        <a:lstStyle/>
        <a:p>
          <a:endParaRPr lang="en-US"/>
        </a:p>
      </dgm:t>
    </dgm:pt>
    <dgm:pt modelId="{BFCE9660-7068-407E-9442-E1CBBFD0EA0E}" type="sibTrans" cxnId="{6F7051C7-D674-4CC0-B3E4-29EACED29C8E}">
      <dgm:prSet/>
      <dgm:spPr/>
      <dgm:t>
        <a:bodyPr/>
        <a:lstStyle/>
        <a:p>
          <a:endParaRPr lang="en-US"/>
        </a:p>
      </dgm:t>
    </dgm:pt>
    <dgm:pt modelId="{D40FDE31-1E7E-4673-8743-0E01C3862E92}">
      <dgm:prSet/>
      <dgm:spPr/>
      <dgm:t>
        <a:bodyPr/>
        <a:lstStyle/>
        <a:p>
          <a:r>
            <a:rPr lang="en-US"/>
            <a:t>Let the staff interview their prospective colleagues</a:t>
          </a:r>
        </a:p>
      </dgm:t>
    </dgm:pt>
    <dgm:pt modelId="{EB61F75A-6A65-44E6-905E-43ABF1CD3A2B}" type="parTrans" cxnId="{7AE3A835-BEAA-46BB-8655-E448CD30E656}">
      <dgm:prSet/>
      <dgm:spPr/>
      <dgm:t>
        <a:bodyPr/>
        <a:lstStyle/>
        <a:p>
          <a:endParaRPr lang="en-US"/>
        </a:p>
      </dgm:t>
    </dgm:pt>
    <dgm:pt modelId="{3CD093C4-9072-4CE0-B031-7E5EC01894FB}" type="sibTrans" cxnId="{7AE3A835-BEAA-46BB-8655-E448CD30E656}">
      <dgm:prSet/>
      <dgm:spPr/>
      <dgm:t>
        <a:bodyPr/>
        <a:lstStyle/>
        <a:p>
          <a:endParaRPr lang="en-US"/>
        </a:p>
      </dgm:t>
    </dgm:pt>
    <dgm:pt modelId="{30832B2A-9DE4-41B5-AF56-022A453AC9FC}" type="pres">
      <dgm:prSet presAssocID="{40E993BB-752E-4F16-8447-AF33355A6374}" presName="diagram" presStyleCnt="0">
        <dgm:presLayoutVars>
          <dgm:dir/>
          <dgm:resizeHandles val="exact"/>
        </dgm:presLayoutVars>
      </dgm:prSet>
      <dgm:spPr/>
      <dgm:t>
        <a:bodyPr/>
        <a:lstStyle/>
        <a:p>
          <a:endParaRPr lang="en-US"/>
        </a:p>
      </dgm:t>
    </dgm:pt>
    <dgm:pt modelId="{3FFB7DD8-1483-44FB-9467-76212B9F1B7B}" type="pres">
      <dgm:prSet presAssocID="{F353763A-7EB9-4E4A-8722-F0CA8A35330B}" presName="node" presStyleLbl="node1" presStyleIdx="0" presStyleCnt="5">
        <dgm:presLayoutVars>
          <dgm:bulletEnabled val="1"/>
        </dgm:presLayoutVars>
      </dgm:prSet>
      <dgm:spPr/>
      <dgm:t>
        <a:bodyPr/>
        <a:lstStyle/>
        <a:p>
          <a:endParaRPr lang="en-US"/>
        </a:p>
      </dgm:t>
    </dgm:pt>
    <dgm:pt modelId="{3718565D-A85E-42B1-97AD-1A405E0E7C24}" type="pres">
      <dgm:prSet presAssocID="{32433FE7-CF8B-41D7-9969-A13CE3D527CE}" presName="sibTrans" presStyleCnt="0"/>
      <dgm:spPr/>
    </dgm:pt>
    <dgm:pt modelId="{999443E8-EA2C-485A-9A4D-15D1664D42F7}" type="pres">
      <dgm:prSet presAssocID="{4F7C07EA-A97B-426F-8C87-E088B9973F0E}" presName="node" presStyleLbl="node1" presStyleIdx="1" presStyleCnt="5">
        <dgm:presLayoutVars>
          <dgm:bulletEnabled val="1"/>
        </dgm:presLayoutVars>
      </dgm:prSet>
      <dgm:spPr/>
      <dgm:t>
        <a:bodyPr/>
        <a:lstStyle/>
        <a:p>
          <a:endParaRPr lang="en-US"/>
        </a:p>
      </dgm:t>
    </dgm:pt>
    <dgm:pt modelId="{CB00A9DF-4206-4524-B287-8A8F55CBFECD}" type="pres">
      <dgm:prSet presAssocID="{5B186669-8E57-4309-BE77-0D6E439D3C84}" presName="sibTrans" presStyleCnt="0"/>
      <dgm:spPr/>
    </dgm:pt>
    <dgm:pt modelId="{31686C02-66A1-4F5E-8ED0-43AB885A8A80}" type="pres">
      <dgm:prSet presAssocID="{1805B5B7-6D0F-4F80-9B1F-5AE376AF84D0}" presName="node" presStyleLbl="node1" presStyleIdx="2" presStyleCnt="5">
        <dgm:presLayoutVars>
          <dgm:bulletEnabled val="1"/>
        </dgm:presLayoutVars>
      </dgm:prSet>
      <dgm:spPr/>
      <dgm:t>
        <a:bodyPr/>
        <a:lstStyle/>
        <a:p>
          <a:endParaRPr lang="en-US"/>
        </a:p>
      </dgm:t>
    </dgm:pt>
    <dgm:pt modelId="{98A7888C-BCFD-4426-B5C5-4008638F5C95}" type="pres">
      <dgm:prSet presAssocID="{B004C7AC-0D5D-4BCF-8993-ACBABF28FCEB}" presName="sibTrans" presStyleCnt="0"/>
      <dgm:spPr/>
    </dgm:pt>
    <dgm:pt modelId="{20121A0B-8A1A-470D-A1F9-AA2CE2F6516C}" type="pres">
      <dgm:prSet presAssocID="{FF64D41D-D655-4538-9F89-A8CC93295A03}" presName="node" presStyleLbl="node1" presStyleIdx="3" presStyleCnt="5">
        <dgm:presLayoutVars>
          <dgm:bulletEnabled val="1"/>
        </dgm:presLayoutVars>
      </dgm:prSet>
      <dgm:spPr/>
      <dgm:t>
        <a:bodyPr/>
        <a:lstStyle/>
        <a:p>
          <a:endParaRPr lang="en-US"/>
        </a:p>
      </dgm:t>
    </dgm:pt>
    <dgm:pt modelId="{D7FEE864-2A92-4D27-BAD4-09909471CDFA}" type="pres">
      <dgm:prSet presAssocID="{BFCE9660-7068-407E-9442-E1CBBFD0EA0E}" presName="sibTrans" presStyleCnt="0"/>
      <dgm:spPr/>
    </dgm:pt>
    <dgm:pt modelId="{BCA7C904-A6D5-4828-B74A-1C2FF1632C1D}" type="pres">
      <dgm:prSet presAssocID="{D40FDE31-1E7E-4673-8743-0E01C3862E92}" presName="node" presStyleLbl="node1" presStyleIdx="4" presStyleCnt="5">
        <dgm:presLayoutVars>
          <dgm:bulletEnabled val="1"/>
        </dgm:presLayoutVars>
      </dgm:prSet>
      <dgm:spPr/>
      <dgm:t>
        <a:bodyPr/>
        <a:lstStyle/>
        <a:p>
          <a:endParaRPr lang="en-US"/>
        </a:p>
      </dgm:t>
    </dgm:pt>
  </dgm:ptLst>
  <dgm:cxnLst>
    <dgm:cxn modelId="{6F7051C7-D674-4CC0-B3E4-29EACED29C8E}" srcId="{40E993BB-752E-4F16-8447-AF33355A6374}" destId="{FF64D41D-D655-4538-9F89-A8CC93295A03}" srcOrd="3" destOrd="0" parTransId="{0A4DDB76-915D-41D1-9F0A-FA62044888D4}" sibTransId="{BFCE9660-7068-407E-9442-E1CBBFD0EA0E}"/>
    <dgm:cxn modelId="{F76A92F7-D993-4448-A6A4-B1FA0C95BD39}" type="presOf" srcId="{FF64D41D-D655-4538-9F89-A8CC93295A03}" destId="{20121A0B-8A1A-470D-A1F9-AA2CE2F6516C}" srcOrd="0" destOrd="0" presId="urn:microsoft.com/office/officeart/2005/8/layout/default"/>
    <dgm:cxn modelId="{B656A8F7-73BA-4DEA-A964-EB4F17C3C178}" srcId="{40E993BB-752E-4F16-8447-AF33355A6374}" destId="{4F7C07EA-A97B-426F-8C87-E088B9973F0E}" srcOrd="1" destOrd="0" parTransId="{181E6073-AD17-4BC2-86C9-E2B4B35EA5D9}" sibTransId="{5B186669-8E57-4309-BE77-0D6E439D3C84}"/>
    <dgm:cxn modelId="{46456E0E-422F-46AD-9227-5E02AB764CD4}" type="presOf" srcId="{1805B5B7-6D0F-4F80-9B1F-5AE376AF84D0}" destId="{31686C02-66A1-4F5E-8ED0-43AB885A8A80}" srcOrd="0" destOrd="0" presId="urn:microsoft.com/office/officeart/2005/8/layout/default"/>
    <dgm:cxn modelId="{F90ECE7A-13CF-418A-BA51-DDBACE130C29}" type="presOf" srcId="{F353763A-7EB9-4E4A-8722-F0CA8A35330B}" destId="{3FFB7DD8-1483-44FB-9467-76212B9F1B7B}" srcOrd="0" destOrd="0" presId="urn:microsoft.com/office/officeart/2005/8/layout/default"/>
    <dgm:cxn modelId="{01ADA782-53A8-488D-A04F-9D0037A8FCF8}" srcId="{40E993BB-752E-4F16-8447-AF33355A6374}" destId="{F353763A-7EB9-4E4A-8722-F0CA8A35330B}" srcOrd="0" destOrd="0" parTransId="{0F4C895E-C1E3-432E-9CD3-6A588087FAF0}" sibTransId="{32433FE7-CF8B-41D7-9969-A13CE3D527CE}"/>
    <dgm:cxn modelId="{41ED1AC9-B5F8-4DA6-8C3E-73C83B97F860}" type="presOf" srcId="{40E993BB-752E-4F16-8447-AF33355A6374}" destId="{30832B2A-9DE4-41B5-AF56-022A453AC9FC}" srcOrd="0" destOrd="0" presId="urn:microsoft.com/office/officeart/2005/8/layout/default"/>
    <dgm:cxn modelId="{B28EFBFD-582B-428A-AB82-F6104C93AE3C}" srcId="{40E993BB-752E-4F16-8447-AF33355A6374}" destId="{1805B5B7-6D0F-4F80-9B1F-5AE376AF84D0}" srcOrd="2" destOrd="0" parTransId="{A8E08035-C25D-499C-82A4-AA64BB97149C}" sibTransId="{B004C7AC-0D5D-4BCF-8993-ACBABF28FCEB}"/>
    <dgm:cxn modelId="{7AE3A835-BEAA-46BB-8655-E448CD30E656}" srcId="{40E993BB-752E-4F16-8447-AF33355A6374}" destId="{D40FDE31-1E7E-4673-8743-0E01C3862E92}" srcOrd="4" destOrd="0" parTransId="{EB61F75A-6A65-44E6-905E-43ABF1CD3A2B}" sibTransId="{3CD093C4-9072-4CE0-B031-7E5EC01894FB}"/>
    <dgm:cxn modelId="{BA09BF16-EFFB-49AC-94D5-F7605D09D832}" type="presOf" srcId="{4F7C07EA-A97B-426F-8C87-E088B9973F0E}" destId="{999443E8-EA2C-485A-9A4D-15D1664D42F7}" srcOrd="0" destOrd="0" presId="urn:microsoft.com/office/officeart/2005/8/layout/default"/>
    <dgm:cxn modelId="{4C2309AC-631C-496D-9471-DF2D02B341EB}" type="presOf" srcId="{D40FDE31-1E7E-4673-8743-0E01C3862E92}" destId="{BCA7C904-A6D5-4828-B74A-1C2FF1632C1D}" srcOrd="0" destOrd="0" presId="urn:microsoft.com/office/officeart/2005/8/layout/default"/>
    <dgm:cxn modelId="{F5E792A3-E6EC-4726-8743-5E1D917E755F}" type="presParOf" srcId="{30832B2A-9DE4-41B5-AF56-022A453AC9FC}" destId="{3FFB7DD8-1483-44FB-9467-76212B9F1B7B}" srcOrd="0" destOrd="0" presId="urn:microsoft.com/office/officeart/2005/8/layout/default"/>
    <dgm:cxn modelId="{FFA7C2CB-3E20-42CC-9FC7-694794F0F048}" type="presParOf" srcId="{30832B2A-9DE4-41B5-AF56-022A453AC9FC}" destId="{3718565D-A85E-42B1-97AD-1A405E0E7C24}" srcOrd="1" destOrd="0" presId="urn:microsoft.com/office/officeart/2005/8/layout/default"/>
    <dgm:cxn modelId="{9C1449C1-9060-4A5B-A3DE-584A3DAFE0A1}" type="presParOf" srcId="{30832B2A-9DE4-41B5-AF56-022A453AC9FC}" destId="{999443E8-EA2C-485A-9A4D-15D1664D42F7}" srcOrd="2" destOrd="0" presId="urn:microsoft.com/office/officeart/2005/8/layout/default"/>
    <dgm:cxn modelId="{932B0D8F-AD92-4FB2-9B78-0C71A2E9C35C}" type="presParOf" srcId="{30832B2A-9DE4-41B5-AF56-022A453AC9FC}" destId="{CB00A9DF-4206-4524-B287-8A8F55CBFECD}" srcOrd="3" destOrd="0" presId="urn:microsoft.com/office/officeart/2005/8/layout/default"/>
    <dgm:cxn modelId="{9D51C48C-91A1-4498-87B8-1EB164636D65}" type="presParOf" srcId="{30832B2A-9DE4-41B5-AF56-022A453AC9FC}" destId="{31686C02-66A1-4F5E-8ED0-43AB885A8A80}" srcOrd="4" destOrd="0" presId="urn:microsoft.com/office/officeart/2005/8/layout/default"/>
    <dgm:cxn modelId="{72EC6E2F-B708-4102-BACC-E816CA35BAAC}" type="presParOf" srcId="{30832B2A-9DE4-41B5-AF56-022A453AC9FC}" destId="{98A7888C-BCFD-4426-B5C5-4008638F5C95}" srcOrd="5" destOrd="0" presId="urn:microsoft.com/office/officeart/2005/8/layout/default"/>
    <dgm:cxn modelId="{0C339313-DEF6-449F-B3CE-6C88675538C6}" type="presParOf" srcId="{30832B2A-9DE4-41B5-AF56-022A453AC9FC}" destId="{20121A0B-8A1A-470D-A1F9-AA2CE2F6516C}" srcOrd="6" destOrd="0" presId="urn:microsoft.com/office/officeart/2005/8/layout/default"/>
    <dgm:cxn modelId="{F10F97EB-13FF-4848-B51B-46A639F965DC}" type="presParOf" srcId="{30832B2A-9DE4-41B5-AF56-022A453AC9FC}" destId="{D7FEE864-2A92-4D27-BAD4-09909471CDFA}" srcOrd="7" destOrd="0" presId="urn:microsoft.com/office/officeart/2005/8/layout/default"/>
    <dgm:cxn modelId="{D58E5406-8449-4DA4-931E-2D16A6EAF72A}" type="presParOf" srcId="{30832B2A-9DE4-41B5-AF56-022A453AC9FC}" destId="{BCA7C904-A6D5-4828-B74A-1C2FF1632C1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F1E5BC-4076-4F69-881F-988D098B90B8}" type="doc">
      <dgm:prSet loTypeId="urn:microsoft.com/office/officeart/2005/8/layout/vList2" loCatId="list" qsTypeId="urn:microsoft.com/office/officeart/2005/8/quickstyle/simple2" qsCatId="simple" csTypeId="urn:microsoft.com/office/officeart/2005/8/colors/accent2_1" csCatId="accent2"/>
      <dgm:spPr/>
      <dgm:t>
        <a:bodyPr/>
        <a:lstStyle/>
        <a:p>
          <a:endParaRPr lang="en-US"/>
        </a:p>
      </dgm:t>
    </dgm:pt>
    <dgm:pt modelId="{39B33DE8-57C3-4CAE-81C7-D27D29165D1E}">
      <dgm:prSet/>
      <dgm:spPr/>
      <dgm:t>
        <a:bodyPr/>
        <a:lstStyle/>
        <a:p>
          <a:r>
            <a:rPr lang="en-US"/>
            <a:t>PHI can be disclosed to Business Associates as it relates to carrying out TPO</a:t>
          </a:r>
        </a:p>
      </dgm:t>
    </dgm:pt>
    <dgm:pt modelId="{D74F2254-F058-472E-AB8D-549B7AC0B4C4}" type="parTrans" cxnId="{A006DA61-ACD6-4540-B838-12F1BDE868AD}">
      <dgm:prSet/>
      <dgm:spPr/>
      <dgm:t>
        <a:bodyPr/>
        <a:lstStyle/>
        <a:p>
          <a:endParaRPr lang="en-US"/>
        </a:p>
      </dgm:t>
    </dgm:pt>
    <dgm:pt modelId="{C1A426D3-1B89-43AF-AFF5-19AF322299C1}" type="sibTrans" cxnId="{A006DA61-ACD6-4540-B838-12F1BDE868AD}">
      <dgm:prSet/>
      <dgm:spPr/>
      <dgm:t>
        <a:bodyPr/>
        <a:lstStyle/>
        <a:p>
          <a:endParaRPr lang="en-US"/>
        </a:p>
      </dgm:t>
    </dgm:pt>
    <dgm:pt modelId="{A39A9C8E-0BD6-4718-B2AC-F238C550EC78}">
      <dgm:prSet/>
      <dgm:spPr/>
      <dgm:t>
        <a:bodyPr/>
        <a:lstStyle/>
        <a:p>
          <a:r>
            <a:rPr lang="en-US"/>
            <a:t>Covered Entity must have signed written agreements (the Business Associate Agreement)</a:t>
          </a:r>
        </a:p>
      </dgm:t>
    </dgm:pt>
    <dgm:pt modelId="{0B34C937-7F46-4358-81FB-571475D15ADB}" type="parTrans" cxnId="{D6C6A29E-28BC-49C5-9C67-9ED929DC47E3}">
      <dgm:prSet/>
      <dgm:spPr/>
      <dgm:t>
        <a:bodyPr/>
        <a:lstStyle/>
        <a:p>
          <a:endParaRPr lang="en-US"/>
        </a:p>
      </dgm:t>
    </dgm:pt>
    <dgm:pt modelId="{6D511DC8-A7B1-44C9-A273-3B1E221F419A}" type="sibTrans" cxnId="{D6C6A29E-28BC-49C5-9C67-9ED929DC47E3}">
      <dgm:prSet/>
      <dgm:spPr/>
      <dgm:t>
        <a:bodyPr/>
        <a:lstStyle/>
        <a:p>
          <a:endParaRPr lang="en-US"/>
        </a:p>
      </dgm:t>
    </dgm:pt>
    <dgm:pt modelId="{1585BD48-490C-484A-9A80-11050C9DF292}" type="pres">
      <dgm:prSet presAssocID="{5BF1E5BC-4076-4F69-881F-988D098B90B8}" presName="linear" presStyleCnt="0">
        <dgm:presLayoutVars>
          <dgm:animLvl val="lvl"/>
          <dgm:resizeHandles val="exact"/>
        </dgm:presLayoutVars>
      </dgm:prSet>
      <dgm:spPr/>
      <dgm:t>
        <a:bodyPr/>
        <a:lstStyle/>
        <a:p>
          <a:endParaRPr lang="en-US"/>
        </a:p>
      </dgm:t>
    </dgm:pt>
    <dgm:pt modelId="{874FE134-1048-4B8D-84D8-9BE9B5377937}" type="pres">
      <dgm:prSet presAssocID="{39B33DE8-57C3-4CAE-81C7-D27D29165D1E}" presName="parentText" presStyleLbl="node1" presStyleIdx="0" presStyleCnt="2">
        <dgm:presLayoutVars>
          <dgm:chMax val="0"/>
          <dgm:bulletEnabled val="1"/>
        </dgm:presLayoutVars>
      </dgm:prSet>
      <dgm:spPr/>
      <dgm:t>
        <a:bodyPr/>
        <a:lstStyle/>
        <a:p>
          <a:endParaRPr lang="en-US"/>
        </a:p>
      </dgm:t>
    </dgm:pt>
    <dgm:pt modelId="{E46875A6-7D49-430F-ADCC-B85A194FDCB5}" type="pres">
      <dgm:prSet presAssocID="{C1A426D3-1B89-43AF-AFF5-19AF322299C1}" presName="spacer" presStyleCnt="0"/>
      <dgm:spPr/>
    </dgm:pt>
    <dgm:pt modelId="{F53AF77E-621F-4BAE-B313-F73B49F2ED9A}" type="pres">
      <dgm:prSet presAssocID="{A39A9C8E-0BD6-4718-B2AC-F238C550EC78}" presName="parentText" presStyleLbl="node1" presStyleIdx="1" presStyleCnt="2">
        <dgm:presLayoutVars>
          <dgm:chMax val="0"/>
          <dgm:bulletEnabled val="1"/>
        </dgm:presLayoutVars>
      </dgm:prSet>
      <dgm:spPr/>
      <dgm:t>
        <a:bodyPr/>
        <a:lstStyle/>
        <a:p>
          <a:endParaRPr lang="en-US"/>
        </a:p>
      </dgm:t>
    </dgm:pt>
  </dgm:ptLst>
  <dgm:cxnLst>
    <dgm:cxn modelId="{A006DA61-ACD6-4540-B838-12F1BDE868AD}" srcId="{5BF1E5BC-4076-4F69-881F-988D098B90B8}" destId="{39B33DE8-57C3-4CAE-81C7-D27D29165D1E}" srcOrd="0" destOrd="0" parTransId="{D74F2254-F058-472E-AB8D-549B7AC0B4C4}" sibTransId="{C1A426D3-1B89-43AF-AFF5-19AF322299C1}"/>
    <dgm:cxn modelId="{7E91B303-1C04-447C-9727-CC8D1AB46060}" type="presOf" srcId="{39B33DE8-57C3-4CAE-81C7-D27D29165D1E}" destId="{874FE134-1048-4B8D-84D8-9BE9B5377937}" srcOrd="0" destOrd="0" presId="urn:microsoft.com/office/officeart/2005/8/layout/vList2"/>
    <dgm:cxn modelId="{D6C6A29E-28BC-49C5-9C67-9ED929DC47E3}" srcId="{5BF1E5BC-4076-4F69-881F-988D098B90B8}" destId="{A39A9C8E-0BD6-4718-B2AC-F238C550EC78}" srcOrd="1" destOrd="0" parTransId="{0B34C937-7F46-4358-81FB-571475D15ADB}" sibTransId="{6D511DC8-A7B1-44C9-A273-3B1E221F419A}"/>
    <dgm:cxn modelId="{C796A0E4-C35C-4594-9B3C-2CC05AC6CFDA}" type="presOf" srcId="{5BF1E5BC-4076-4F69-881F-988D098B90B8}" destId="{1585BD48-490C-484A-9A80-11050C9DF292}" srcOrd="0" destOrd="0" presId="urn:microsoft.com/office/officeart/2005/8/layout/vList2"/>
    <dgm:cxn modelId="{3A99CEED-90C4-4E64-BAC6-2D617108EB85}" type="presOf" srcId="{A39A9C8E-0BD6-4718-B2AC-F238C550EC78}" destId="{F53AF77E-621F-4BAE-B313-F73B49F2ED9A}" srcOrd="0" destOrd="0" presId="urn:microsoft.com/office/officeart/2005/8/layout/vList2"/>
    <dgm:cxn modelId="{6865F230-BC27-4065-A117-1ECBAE8E3988}" type="presParOf" srcId="{1585BD48-490C-484A-9A80-11050C9DF292}" destId="{874FE134-1048-4B8D-84D8-9BE9B5377937}" srcOrd="0" destOrd="0" presId="urn:microsoft.com/office/officeart/2005/8/layout/vList2"/>
    <dgm:cxn modelId="{4CD1A641-F06B-437C-8568-9AF050D4B336}" type="presParOf" srcId="{1585BD48-490C-484A-9A80-11050C9DF292}" destId="{E46875A6-7D49-430F-ADCC-B85A194FDCB5}" srcOrd="1" destOrd="0" presId="urn:microsoft.com/office/officeart/2005/8/layout/vList2"/>
    <dgm:cxn modelId="{CDF281A9-39C9-46F1-843E-F4059A577CB1}" type="presParOf" srcId="{1585BD48-490C-484A-9A80-11050C9DF292}" destId="{F53AF77E-621F-4BAE-B313-F73B49F2ED9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24CFFA-C73F-4CF8-91B3-43896846C1EC}" type="doc">
      <dgm:prSet loTypeId="urn:microsoft.com/office/officeart/2005/8/layout/process4" loCatId="process" qsTypeId="urn:microsoft.com/office/officeart/2005/8/quickstyle/simple3" qsCatId="simple" csTypeId="urn:microsoft.com/office/officeart/2005/8/colors/accent1_1" csCatId="accent1"/>
      <dgm:spPr/>
      <dgm:t>
        <a:bodyPr/>
        <a:lstStyle/>
        <a:p>
          <a:endParaRPr lang="en-US"/>
        </a:p>
      </dgm:t>
    </dgm:pt>
    <dgm:pt modelId="{F021F82A-00BC-493C-B313-B80D7FD85350}">
      <dgm:prSet/>
      <dgm:spPr/>
      <dgm:t>
        <a:bodyPr/>
        <a:lstStyle/>
        <a:p>
          <a:r>
            <a:rPr lang="en-US"/>
            <a:t>Point-Of-Service: collect co-pays before service is provided</a:t>
          </a:r>
        </a:p>
      </dgm:t>
    </dgm:pt>
    <dgm:pt modelId="{CB602A90-5843-49FD-887F-107D97988333}" type="parTrans" cxnId="{022F213C-2800-4813-8BBE-D93A2A044410}">
      <dgm:prSet/>
      <dgm:spPr/>
      <dgm:t>
        <a:bodyPr/>
        <a:lstStyle/>
        <a:p>
          <a:endParaRPr lang="en-US"/>
        </a:p>
      </dgm:t>
    </dgm:pt>
    <dgm:pt modelId="{3D92AE13-D84D-4213-BB24-38B07A40E2CA}" type="sibTrans" cxnId="{022F213C-2800-4813-8BBE-D93A2A044410}">
      <dgm:prSet/>
      <dgm:spPr/>
      <dgm:t>
        <a:bodyPr/>
        <a:lstStyle/>
        <a:p>
          <a:endParaRPr lang="en-US"/>
        </a:p>
      </dgm:t>
    </dgm:pt>
    <dgm:pt modelId="{FAA07247-2533-4EB7-BE74-D3884C686DA3}">
      <dgm:prSet/>
      <dgm:spPr/>
      <dgm:t>
        <a:bodyPr/>
        <a:lstStyle/>
        <a:p>
          <a:r>
            <a:rPr lang="en-US"/>
            <a:t>30 days</a:t>
          </a:r>
        </a:p>
      </dgm:t>
    </dgm:pt>
    <dgm:pt modelId="{21FC2EDA-EFD9-4EC6-BE7F-3BF2C339FB16}" type="parTrans" cxnId="{FDB8163A-FC47-4B98-BF6E-E3DB07601ADA}">
      <dgm:prSet/>
      <dgm:spPr/>
      <dgm:t>
        <a:bodyPr/>
        <a:lstStyle/>
        <a:p>
          <a:endParaRPr lang="en-US"/>
        </a:p>
      </dgm:t>
    </dgm:pt>
    <dgm:pt modelId="{6886D722-3CE5-4F95-800E-C1864B1F3CBE}" type="sibTrans" cxnId="{FDB8163A-FC47-4B98-BF6E-E3DB07601ADA}">
      <dgm:prSet/>
      <dgm:spPr/>
      <dgm:t>
        <a:bodyPr/>
        <a:lstStyle/>
        <a:p>
          <a:endParaRPr lang="en-US"/>
        </a:p>
      </dgm:t>
    </dgm:pt>
    <dgm:pt modelId="{5593C012-74F3-4CE6-977B-F88395E8183F}">
      <dgm:prSet/>
      <dgm:spPr/>
      <dgm:t>
        <a:bodyPr/>
        <a:lstStyle/>
        <a:p>
          <a:r>
            <a:rPr lang="en-US"/>
            <a:t>60 days</a:t>
          </a:r>
        </a:p>
      </dgm:t>
    </dgm:pt>
    <dgm:pt modelId="{2ECD7BF5-7E28-489E-B108-6125952DB6D8}" type="parTrans" cxnId="{28DA2A95-9B06-4F6D-9D5B-A6F49C26E374}">
      <dgm:prSet/>
      <dgm:spPr/>
      <dgm:t>
        <a:bodyPr/>
        <a:lstStyle/>
        <a:p>
          <a:endParaRPr lang="en-US"/>
        </a:p>
      </dgm:t>
    </dgm:pt>
    <dgm:pt modelId="{4E95C536-FAB4-409D-81BE-B132150BC6FA}" type="sibTrans" cxnId="{28DA2A95-9B06-4F6D-9D5B-A6F49C26E374}">
      <dgm:prSet/>
      <dgm:spPr/>
      <dgm:t>
        <a:bodyPr/>
        <a:lstStyle/>
        <a:p>
          <a:endParaRPr lang="en-US"/>
        </a:p>
      </dgm:t>
    </dgm:pt>
    <dgm:pt modelId="{A6EC3300-40D0-4F95-855C-FD5AE5A10B20}">
      <dgm:prSet/>
      <dgm:spPr/>
      <dgm:t>
        <a:bodyPr/>
        <a:lstStyle/>
        <a:p>
          <a:r>
            <a:rPr lang="en-US"/>
            <a:t>Telephone Intervention</a:t>
          </a:r>
        </a:p>
      </dgm:t>
    </dgm:pt>
    <dgm:pt modelId="{5F58A8B8-AFBA-4593-AEFA-FC0AFA153C23}" type="parTrans" cxnId="{66AE81F6-58DE-47AB-8CE2-0C49548D2AD3}">
      <dgm:prSet/>
      <dgm:spPr/>
      <dgm:t>
        <a:bodyPr/>
        <a:lstStyle/>
        <a:p>
          <a:endParaRPr lang="en-US"/>
        </a:p>
      </dgm:t>
    </dgm:pt>
    <dgm:pt modelId="{13B3E656-42C2-4E53-ADFB-DAA6A3D9074C}" type="sibTrans" cxnId="{66AE81F6-58DE-47AB-8CE2-0C49548D2AD3}">
      <dgm:prSet/>
      <dgm:spPr/>
      <dgm:t>
        <a:bodyPr/>
        <a:lstStyle/>
        <a:p>
          <a:endParaRPr lang="en-US"/>
        </a:p>
      </dgm:t>
    </dgm:pt>
    <dgm:pt modelId="{5A65718E-3516-4097-A2B1-EBA00467EB8E}">
      <dgm:prSet/>
      <dgm:spPr/>
      <dgm:t>
        <a:bodyPr/>
        <a:lstStyle/>
        <a:p>
          <a:r>
            <a:rPr lang="en-US"/>
            <a:t>5-8 p.m.</a:t>
          </a:r>
        </a:p>
      </dgm:t>
    </dgm:pt>
    <dgm:pt modelId="{1175BCBF-D006-495E-9C09-EE59251248F2}" type="parTrans" cxnId="{AEF3A2D8-F183-4E7C-9FC6-14F4FAA411A4}">
      <dgm:prSet/>
      <dgm:spPr/>
      <dgm:t>
        <a:bodyPr/>
        <a:lstStyle/>
        <a:p>
          <a:endParaRPr lang="en-US"/>
        </a:p>
      </dgm:t>
    </dgm:pt>
    <dgm:pt modelId="{00F997F6-7428-436A-9CB3-69ABE9A916F4}" type="sibTrans" cxnId="{AEF3A2D8-F183-4E7C-9FC6-14F4FAA411A4}">
      <dgm:prSet/>
      <dgm:spPr/>
      <dgm:t>
        <a:bodyPr/>
        <a:lstStyle/>
        <a:p>
          <a:endParaRPr lang="en-US"/>
        </a:p>
      </dgm:t>
    </dgm:pt>
    <dgm:pt modelId="{00125053-F27F-4584-8C16-171E628A8522}">
      <dgm:prSet/>
      <dgm:spPr/>
      <dgm:t>
        <a:bodyPr/>
        <a:lstStyle/>
        <a:p>
          <a:r>
            <a:rPr lang="en-US"/>
            <a:t>Documented</a:t>
          </a:r>
        </a:p>
      </dgm:t>
    </dgm:pt>
    <dgm:pt modelId="{75E24964-ACE0-49F6-9994-857F33AF4AC2}" type="parTrans" cxnId="{EE495B4B-6DD6-437D-A27C-2C5AED390347}">
      <dgm:prSet/>
      <dgm:spPr/>
      <dgm:t>
        <a:bodyPr/>
        <a:lstStyle/>
        <a:p>
          <a:endParaRPr lang="en-US"/>
        </a:p>
      </dgm:t>
    </dgm:pt>
    <dgm:pt modelId="{52C84721-813E-402B-A5A9-C48B6F25188F}" type="sibTrans" cxnId="{EE495B4B-6DD6-437D-A27C-2C5AED390347}">
      <dgm:prSet/>
      <dgm:spPr/>
      <dgm:t>
        <a:bodyPr/>
        <a:lstStyle/>
        <a:p>
          <a:endParaRPr lang="en-US"/>
        </a:p>
      </dgm:t>
    </dgm:pt>
    <dgm:pt modelId="{82036518-BB41-4866-B2F8-158209DEE55F}">
      <dgm:prSet/>
      <dgm:spPr/>
      <dgm:t>
        <a:bodyPr/>
        <a:lstStyle/>
        <a:p>
          <a:r>
            <a:rPr lang="en-US"/>
            <a:t>90 days</a:t>
          </a:r>
        </a:p>
      </dgm:t>
    </dgm:pt>
    <dgm:pt modelId="{55DA8945-71CD-4405-BC62-8DBB1C0B25C3}" type="parTrans" cxnId="{E966D6D5-0C51-4FDD-AA6F-A7F78F1D4D8F}">
      <dgm:prSet/>
      <dgm:spPr/>
      <dgm:t>
        <a:bodyPr/>
        <a:lstStyle/>
        <a:p>
          <a:endParaRPr lang="en-US"/>
        </a:p>
      </dgm:t>
    </dgm:pt>
    <dgm:pt modelId="{F56BA085-14B6-42E6-81F5-5A7A38302A9D}" type="sibTrans" cxnId="{E966D6D5-0C51-4FDD-AA6F-A7F78F1D4D8F}">
      <dgm:prSet/>
      <dgm:spPr/>
      <dgm:t>
        <a:bodyPr/>
        <a:lstStyle/>
        <a:p>
          <a:endParaRPr lang="en-US"/>
        </a:p>
      </dgm:t>
    </dgm:pt>
    <dgm:pt modelId="{ACDE0542-7689-4B19-ADAF-1813049A8163}">
      <dgm:prSet/>
      <dgm:spPr/>
      <dgm:t>
        <a:bodyPr/>
        <a:lstStyle/>
        <a:p>
          <a:r>
            <a:rPr lang="en-US"/>
            <a:t>120 days</a:t>
          </a:r>
        </a:p>
      </dgm:t>
    </dgm:pt>
    <dgm:pt modelId="{BC69353D-255E-417E-B02E-FBDDC122A527}" type="parTrans" cxnId="{DC3BE96E-5959-4455-A39F-11CB1D5D7CAF}">
      <dgm:prSet/>
      <dgm:spPr/>
      <dgm:t>
        <a:bodyPr/>
        <a:lstStyle/>
        <a:p>
          <a:endParaRPr lang="en-US"/>
        </a:p>
      </dgm:t>
    </dgm:pt>
    <dgm:pt modelId="{76A57D90-33E9-4241-8FCA-C2E4BD08A8E5}" type="sibTrans" cxnId="{DC3BE96E-5959-4455-A39F-11CB1D5D7CAF}">
      <dgm:prSet/>
      <dgm:spPr/>
      <dgm:t>
        <a:bodyPr/>
        <a:lstStyle/>
        <a:p>
          <a:endParaRPr lang="en-US"/>
        </a:p>
      </dgm:t>
    </dgm:pt>
    <dgm:pt modelId="{18147C11-7389-4AD0-8E86-E43071E1F72E}">
      <dgm:prSet/>
      <dgm:spPr/>
      <dgm:t>
        <a:bodyPr/>
        <a:lstStyle/>
        <a:p>
          <a:r>
            <a:rPr lang="en-US"/>
            <a:t>Demand letter</a:t>
          </a:r>
        </a:p>
      </dgm:t>
    </dgm:pt>
    <dgm:pt modelId="{A822EC79-06EF-457F-9C0D-4DAC46BE1EB8}" type="parTrans" cxnId="{78709BBD-1A02-451B-82D4-782FD1C74899}">
      <dgm:prSet/>
      <dgm:spPr/>
      <dgm:t>
        <a:bodyPr/>
        <a:lstStyle/>
        <a:p>
          <a:endParaRPr lang="en-US"/>
        </a:p>
      </dgm:t>
    </dgm:pt>
    <dgm:pt modelId="{42459327-3C0D-4EE2-9661-11FEB4F7E0C7}" type="sibTrans" cxnId="{78709BBD-1A02-451B-82D4-782FD1C74899}">
      <dgm:prSet/>
      <dgm:spPr/>
      <dgm:t>
        <a:bodyPr/>
        <a:lstStyle/>
        <a:p>
          <a:endParaRPr lang="en-US"/>
        </a:p>
      </dgm:t>
    </dgm:pt>
    <dgm:pt modelId="{8F53B731-F866-4A77-AA2B-EAC7D2FF3FC3}">
      <dgm:prSet/>
      <dgm:spPr/>
      <dgm:t>
        <a:bodyPr/>
        <a:lstStyle/>
        <a:p>
          <a:r>
            <a:rPr lang="en-US"/>
            <a:t>Collection agency</a:t>
          </a:r>
        </a:p>
      </dgm:t>
    </dgm:pt>
    <dgm:pt modelId="{77C11CD5-CB8F-4569-85AF-47DCFE42A40B}" type="parTrans" cxnId="{44D188F8-EC8E-48A7-9E9E-68166AD58AAD}">
      <dgm:prSet/>
      <dgm:spPr/>
      <dgm:t>
        <a:bodyPr/>
        <a:lstStyle/>
        <a:p>
          <a:endParaRPr lang="en-US"/>
        </a:p>
      </dgm:t>
    </dgm:pt>
    <dgm:pt modelId="{06972B98-CD05-45F7-8A22-C16D0A4DEEEF}" type="sibTrans" cxnId="{44D188F8-EC8E-48A7-9E9E-68166AD58AAD}">
      <dgm:prSet/>
      <dgm:spPr/>
      <dgm:t>
        <a:bodyPr/>
        <a:lstStyle/>
        <a:p>
          <a:endParaRPr lang="en-US"/>
        </a:p>
      </dgm:t>
    </dgm:pt>
    <dgm:pt modelId="{69FAD22F-1881-4747-987B-1426081A213E}">
      <dgm:prSet/>
      <dgm:spPr/>
      <dgm:t>
        <a:bodyPr/>
        <a:lstStyle/>
        <a:p>
          <a:r>
            <a:rPr lang="en-US"/>
            <a:t>Release from practice</a:t>
          </a:r>
        </a:p>
      </dgm:t>
    </dgm:pt>
    <dgm:pt modelId="{E7A0ABA5-1E55-42D1-96A1-5DFF261194D9}" type="parTrans" cxnId="{E6A229AA-3132-45BE-8E94-A67BEDEE003F}">
      <dgm:prSet/>
      <dgm:spPr/>
      <dgm:t>
        <a:bodyPr/>
        <a:lstStyle/>
        <a:p>
          <a:endParaRPr lang="en-US"/>
        </a:p>
      </dgm:t>
    </dgm:pt>
    <dgm:pt modelId="{140DFB8F-F468-4A1C-9DD4-44087273D2A7}" type="sibTrans" cxnId="{E6A229AA-3132-45BE-8E94-A67BEDEE003F}">
      <dgm:prSet/>
      <dgm:spPr/>
      <dgm:t>
        <a:bodyPr/>
        <a:lstStyle/>
        <a:p>
          <a:endParaRPr lang="en-US"/>
        </a:p>
      </dgm:t>
    </dgm:pt>
    <dgm:pt modelId="{C43880BF-044A-4776-8BDB-873EA9B6A1B1}">
      <dgm:prSet/>
      <dgm:spPr/>
      <dgm:t>
        <a:bodyPr/>
        <a:lstStyle/>
        <a:p>
          <a:r>
            <a:rPr lang="en-US"/>
            <a:t>Consider small claims court</a:t>
          </a:r>
        </a:p>
      </dgm:t>
    </dgm:pt>
    <dgm:pt modelId="{175ED254-A806-407C-B196-4EF87F2E4DD9}" type="parTrans" cxnId="{99B4DE51-5C66-4599-A4CE-2F68169C55BA}">
      <dgm:prSet/>
      <dgm:spPr/>
      <dgm:t>
        <a:bodyPr/>
        <a:lstStyle/>
        <a:p>
          <a:endParaRPr lang="en-US"/>
        </a:p>
      </dgm:t>
    </dgm:pt>
    <dgm:pt modelId="{31FC4F2E-863C-4538-B9E3-6EA2650677C9}" type="sibTrans" cxnId="{99B4DE51-5C66-4599-A4CE-2F68169C55BA}">
      <dgm:prSet/>
      <dgm:spPr/>
      <dgm:t>
        <a:bodyPr/>
        <a:lstStyle/>
        <a:p>
          <a:endParaRPr lang="en-US"/>
        </a:p>
      </dgm:t>
    </dgm:pt>
    <dgm:pt modelId="{B8F20466-5248-4210-AAA8-60E426B637F9}" type="pres">
      <dgm:prSet presAssocID="{A124CFFA-C73F-4CF8-91B3-43896846C1EC}" presName="Name0" presStyleCnt="0">
        <dgm:presLayoutVars>
          <dgm:dir/>
          <dgm:animLvl val="lvl"/>
          <dgm:resizeHandles val="exact"/>
        </dgm:presLayoutVars>
      </dgm:prSet>
      <dgm:spPr/>
      <dgm:t>
        <a:bodyPr/>
        <a:lstStyle/>
        <a:p>
          <a:endParaRPr lang="en-US"/>
        </a:p>
      </dgm:t>
    </dgm:pt>
    <dgm:pt modelId="{BA3A583E-3D78-496B-9CC3-7ED8D2858996}" type="pres">
      <dgm:prSet presAssocID="{C43880BF-044A-4776-8BDB-873EA9B6A1B1}" presName="boxAndChildren" presStyleCnt="0"/>
      <dgm:spPr/>
    </dgm:pt>
    <dgm:pt modelId="{797FA3B0-5564-4AAD-9994-7E36A6ED47D0}" type="pres">
      <dgm:prSet presAssocID="{C43880BF-044A-4776-8BDB-873EA9B6A1B1}" presName="parentTextBox" presStyleLbl="node1" presStyleIdx="0" presStyleCnt="3"/>
      <dgm:spPr/>
      <dgm:t>
        <a:bodyPr/>
        <a:lstStyle/>
        <a:p>
          <a:endParaRPr lang="en-US"/>
        </a:p>
      </dgm:t>
    </dgm:pt>
    <dgm:pt modelId="{3F5E2B03-6A8A-4449-A066-B7790BC178B7}" type="pres">
      <dgm:prSet presAssocID="{13B3E656-42C2-4E53-ADFB-DAA6A3D9074C}" presName="sp" presStyleCnt="0"/>
      <dgm:spPr/>
    </dgm:pt>
    <dgm:pt modelId="{805128B1-519E-4061-8817-2BC20612ECE7}" type="pres">
      <dgm:prSet presAssocID="{A6EC3300-40D0-4F95-855C-FD5AE5A10B20}" presName="arrowAndChildren" presStyleCnt="0"/>
      <dgm:spPr/>
    </dgm:pt>
    <dgm:pt modelId="{26386BCC-80AC-48B8-BD4D-C8B754814CA1}" type="pres">
      <dgm:prSet presAssocID="{A6EC3300-40D0-4F95-855C-FD5AE5A10B20}" presName="parentTextArrow" presStyleLbl="node1" presStyleIdx="0" presStyleCnt="3"/>
      <dgm:spPr/>
      <dgm:t>
        <a:bodyPr/>
        <a:lstStyle/>
        <a:p>
          <a:endParaRPr lang="en-US"/>
        </a:p>
      </dgm:t>
    </dgm:pt>
    <dgm:pt modelId="{CC16F135-87E4-40DA-A5AA-1EBFDDB53227}" type="pres">
      <dgm:prSet presAssocID="{A6EC3300-40D0-4F95-855C-FD5AE5A10B20}" presName="arrow" presStyleLbl="node1" presStyleIdx="1" presStyleCnt="3"/>
      <dgm:spPr/>
      <dgm:t>
        <a:bodyPr/>
        <a:lstStyle/>
        <a:p>
          <a:endParaRPr lang="en-US"/>
        </a:p>
      </dgm:t>
    </dgm:pt>
    <dgm:pt modelId="{ECE35EAF-8D0A-4A00-98DB-CC47335A6D3E}" type="pres">
      <dgm:prSet presAssocID="{A6EC3300-40D0-4F95-855C-FD5AE5A10B20}" presName="descendantArrow" presStyleCnt="0"/>
      <dgm:spPr/>
    </dgm:pt>
    <dgm:pt modelId="{D3AAF807-520A-41D1-999A-FD6C1A8A6D49}" type="pres">
      <dgm:prSet presAssocID="{5A65718E-3516-4097-A2B1-EBA00467EB8E}" presName="childTextArrow" presStyleLbl="fgAccFollowNode1" presStyleIdx="0" presStyleCnt="9">
        <dgm:presLayoutVars>
          <dgm:bulletEnabled val="1"/>
        </dgm:presLayoutVars>
      </dgm:prSet>
      <dgm:spPr/>
      <dgm:t>
        <a:bodyPr/>
        <a:lstStyle/>
        <a:p>
          <a:endParaRPr lang="en-US"/>
        </a:p>
      </dgm:t>
    </dgm:pt>
    <dgm:pt modelId="{2E5F28B4-CCA1-4438-8D0B-ADF75880E80B}" type="pres">
      <dgm:prSet presAssocID="{00125053-F27F-4584-8C16-171E628A8522}" presName="childTextArrow" presStyleLbl="fgAccFollowNode1" presStyleIdx="1" presStyleCnt="9">
        <dgm:presLayoutVars>
          <dgm:bulletEnabled val="1"/>
        </dgm:presLayoutVars>
      </dgm:prSet>
      <dgm:spPr/>
      <dgm:t>
        <a:bodyPr/>
        <a:lstStyle/>
        <a:p>
          <a:endParaRPr lang="en-US"/>
        </a:p>
      </dgm:t>
    </dgm:pt>
    <dgm:pt modelId="{EAB468F1-9648-4AEE-A649-2D82EEC88C7C}" type="pres">
      <dgm:prSet presAssocID="{82036518-BB41-4866-B2F8-158209DEE55F}" presName="childTextArrow" presStyleLbl="fgAccFollowNode1" presStyleIdx="2" presStyleCnt="9">
        <dgm:presLayoutVars>
          <dgm:bulletEnabled val="1"/>
        </dgm:presLayoutVars>
      </dgm:prSet>
      <dgm:spPr/>
      <dgm:t>
        <a:bodyPr/>
        <a:lstStyle/>
        <a:p>
          <a:endParaRPr lang="en-US"/>
        </a:p>
      </dgm:t>
    </dgm:pt>
    <dgm:pt modelId="{A3C22887-16F6-495E-892B-16C4EB61579B}" type="pres">
      <dgm:prSet presAssocID="{ACDE0542-7689-4B19-ADAF-1813049A8163}" presName="childTextArrow" presStyleLbl="fgAccFollowNode1" presStyleIdx="3" presStyleCnt="9">
        <dgm:presLayoutVars>
          <dgm:bulletEnabled val="1"/>
        </dgm:presLayoutVars>
      </dgm:prSet>
      <dgm:spPr/>
      <dgm:t>
        <a:bodyPr/>
        <a:lstStyle/>
        <a:p>
          <a:endParaRPr lang="en-US"/>
        </a:p>
      </dgm:t>
    </dgm:pt>
    <dgm:pt modelId="{1BDA708A-4CFC-4FB0-98E0-01AA027797B9}" type="pres">
      <dgm:prSet presAssocID="{18147C11-7389-4AD0-8E86-E43071E1F72E}" presName="childTextArrow" presStyleLbl="fgAccFollowNode1" presStyleIdx="4" presStyleCnt="9">
        <dgm:presLayoutVars>
          <dgm:bulletEnabled val="1"/>
        </dgm:presLayoutVars>
      </dgm:prSet>
      <dgm:spPr/>
      <dgm:t>
        <a:bodyPr/>
        <a:lstStyle/>
        <a:p>
          <a:endParaRPr lang="en-US"/>
        </a:p>
      </dgm:t>
    </dgm:pt>
    <dgm:pt modelId="{D3679263-BA6C-4DBB-92E4-B18DA012A219}" type="pres">
      <dgm:prSet presAssocID="{8F53B731-F866-4A77-AA2B-EAC7D2FF3FC3}" presName="childTextArrow" presStyleLbl="fgAccFollowNode1" presStyleIdx="5" presStyleCnt="9">
        <dgm:presLayoutVars>
          <dgm:bulletEnabled val="1"/>
        </dgm:presLayoutVars>
      </dgm:prSet>
      <dgm:spPr/>
      <dgm:t>
        <a:bodyPr/>
        <a:lstStyle/>
        <a:p>
          <a:endParaRPr lang="en-US"/>
        </a:p>
      </dgm:t>
    </dgm:pt>
    <dgm:pt modelId="{F7B91C15-4AB0-47B0-8023-57E0C8F71984}" type="pres">
      <dgm:prSet presAssocID="{69FAD22F-1881-4747-987B-1426081A213E}" presName="childTextArrow" presStyleLbl="fgAccFollowNode1" presStyleIdx="6" presStyleCnt="9">
        <dgm:presLayoutVars>
          <dgm:bulletEnabled val="1"/>
        </dgm:presLayoutVars>
      </dgm:prSet>
      <dgm:spPr/>
      <dgm:t>
        <a:bodyPr/>
        <a:lstStyle/>
        <a:p>
          <a:endParaRPr lang="en-US"/>
        </a:p>
      </dgm:t>
    </dgm:pt>
    <dgm:pt modelId="{688C131F-847E-40A0-87A8-CA85EF43C9D1}" type="pres">
      <dgm:prSet presAssocID="{3D92AE13-D84D-4213-BB24-38B07A40E2CA}" presName="sp" presStyleCnt="0"/>
      <dgm:spPr/>
    </dgm:pt>
    <dgm:pt modelId="{106C7389-4F90-4F7D-AA3E-1942E4485E9A}" type="pres">
      <dgm:prSet presAssocID="{F021F82A-00BC-493C-B313-B80D7FD85350}" presName="arrowAndChildren" presStyleCnt="0"/>
      <dgm:spPr/>
    </dgm:pt>
    <dgm:pt modelId="{CB5074A9-70AE-4272-9066-18C133790C71}" type="pres">
      <dgm:prSet presAssocID="{F021F82A-00BC-493C-B313-B80D7FD85350}" presName="parentTextArrow" presStyleLbl="node1" presStyleIdx="1" presStyleCnt="3"/>
      <dgm:spPr/>
      <dgm:t>
        <a:bodyPr/>
        <a:lstStyle/>
        <a:p>
          <a:endParaRPr lang="en-US"/>
        </a:p>
      </dgm:t>
    </dgm:pt>
    <dgm:pt modelId="{8562B482-69B2-49CE-B6C4-B491CB958B20}" type="pres">
      <dgm:prSet presAssocID="{F021F82A-00BC-493C-B313-B80D7FD85350}" presName="arrow" presStyleLbl="node1" presStyleIdx="2" presStyleCnt="3"/>
      <dgm:spPr/>
      <dgm:t>
        <a:bodyPr/>
        <a:lstStyle/>
        <a:p>
          <a:endParaRPr lang="en-US"/>
        </a:p>
      </dgm:t>
    </dgm:pt>
    <dgm:pt modelId="{4C65080B-0BC5-4EED-9CB8-2036D358DA12}" type="pres">
      <dgm:prSet presAssocID="{F021F82A-00BC-493C-B313-B80D7FD85350}" presName="descendantArrow" presStyleCnt="0"/>
      <dgm:spPr/>
    </dgm:pt>
    <dgm:pt modelId="{DA9E18B9-4C99-4A75-B2CE-F965FB7D40CB}" type="pres">
      <dgm:prSet presAssocID="{FAA07247-2533-4EB7-BE74-D3884C686DA3}" presName="childTextArrow" presStyleLbl="fgAccFollowNode1" presStyleIdx="7" presStyleCnt="9">
        <dgm:presLayoutVars>
          <dgm:bulletEnabled val="1"/>
        </dgm:presLayoutVars>
      </dgm:prSet>
      <dgm:spPr/>
      <dgm:t>
        <a:bodyPr/>
        <a:lstStyle/>
        <a:p>
          <a:endParaRPr lang="en-US"/>
        </a:p>
      </dgm:t>
    </dgm:pt>
    <dgm:pt modelId="{AA72AF42-6E11-48F5-B570-5C28D89B95E1}" type="pres">
      <dgm:prSet presAssocID="{5593C012-74F3-4CE6-977B-F88395E8183F}" presName="childTextArrow" presStyleLbl="fgAccFollowNode1" presStyleIdx="8" presStyleCnt="9">
        <dgm:presLayoutVars>
          <dgm:bulletEnabled val="1"/>
        </dgm:presLayoutVars>
      </dgm:prSet>
      <dgm:spPr/>
      <dgm:t>
        <a:bodyPr/>
        <a:lstStyle/>
        <a:p>
          <a:endParaRPr lang="en-US"/>
        </a:p>
      </dgm:t>
    </dgm:pt>
  </dgm:ptLst>
  <dgm:cxnLst>
    <dgm:cxn modelId="{4133DCFE-3546-4FA5-9360-C41928D0B16E}" type="presOf" srcId="{18147C11-7389-4AD0-8E86-E43071E1F72E}" destId="{1BDA708A-4CFC-4FB0-98E0-01AA027797B9}" srcOrd="0" destOrd="0" presId="urn:microsoft.com/office/officeart/2005/8/layout/process4"/>
    <dgm:cxn modelId="{061EFC5D-59BB-4832-9972-4AB7DED0815C}" type="presOf" srcId="{A6EC3300-40D0-4F95-855C-FD5AE5A10B20}" destId="{CC16F135-87E4-40DA-A5AA-1EBFDDB53227}" srcOrd="1" destOrd="0" presId="urn:microsoft.com/office/officeart/2005/8/layout/process4"/>
    <dgm:cxn modelId="{0D54FAFC-5339-422B-8792-5CF9901C6E12}" type="presOf" srcId="{5593C012-74F3-4CE6-977B-F88395E8183F}" destId="{AA72AF42-6E11-48F5-B570-5C28D89B95E1}" srcOrd="0" destOrd="0" presId="urn:microsoft.com/office/officeart/2005/8/layout/process4"/>
    <dgm:cxn modelId="{5C947B58-9B7A-4678-8C3C-D17EB654B7E4}" type="presOf" srcId="{00125053-F27F-4584-8C16-171E628A8522}" destId="{2E5F28B4-CCA1-4438-8D0B-ADF75880E80B}" srcOrd="0" destOrd="0" presId="urn:microsoft.com/office/officeart/2005/8/layout/process4"/>
    <dgm:cxn modelId="{99B4DE51-5C66-4599-A4CE-2F68169C55BA}" srcId="{A124CFFA-C73F-4CF8-91B3-43896846C1EC}" destId="{C43880BF-044A-4776-8BDB-873EA9B6A1B1}" srcOrd="2" destOrd="0" parTransId="{175ED254-A806-407C-B196-4EF87F2E4DD9}" sibTransId="{31FC4F2E-863C-4538-B9E3-6EA2650677C9}"/>
    <dgm:cxn modelId="{7F39F530-DBE3-448F-8DF0-9D1AF1B59903}" type="presOf" srcId="{F021F82A-00BC-493C-B313-B80D7FD85350}" destId="{8562B482-69B2-49CE-B6C4-B491CB958B20}" srcOrd="1" destOrd="0" presId="urn:microsoft.com/office/officeart/2005/8/layout/process4"/>
    <dgm:cxn modelId="{44D188F8-EC8E-48A7-9E9E-68166AD58AAD}" srcId="{A6EC3300-40D0-4F95-855C-FD5AE5A10B20}" destId="{8F53B731-F866-4A77-AA2B-EAC7D2FF3FC3}" srcOrd="5" destOrd="0" parTransId="{77C11CD5-CB8F-4569-85AF-47DCFE42A40B}" sibTransId="{06972B98-CD05-45F7-8A22-C16D0A4DEEEF}"/>
    <dgm:cxn modelId="{E966D6D5-0C51-4FDD-AA6F-A7F78F1D4D8F}" srcId="{A6EC3300-40D0-4F95-855C-FD5AE5A10B20}" destId="{82036518-BB41-4866-B2F8-158209DEE55F}" srcOrd="2" destOrd="0" parTransId="{55DA8945-71CD-4405-BC62-8DBB1C0B25C3}" sibTransId="{F56BA085-14B6-42E6-81F5-5A7A38302A9D}"/>
    <dgm:cxn modelId="{66AE81F6-58DE-47AB-8CE2-0C49548D2AD3}" srcId="{A124CFFA-C73F-4CF8-91B3-43896846C1EC}" destId="{A6EC3300-40D0-4F95-855C-FD5AE5A10B20}" srcOrd="1" destOrd="0" parTransId="{5F58A8B8-AFBA-4593-AEFA-FC0AFA153C23}" sibTransId="{13B3E656-42C2-4E53-ADFB-DAA6A3D9074C}"/>
    <dgm:cxn modelId="{78709BBD-1A02-451B-82D4-782FD1C74899}" srcId="{A6EC3300-40D0-4F95-855C-FD5AE5A10B20}" destId="{18147C11-7389-4AD0-8E86-E43071E1F72E}" srcOrd="4" destOrd="0" parTransId="{A822EC79-06EF-457F-9C0D-4DAC46BE1EB8}" sibTransId="{42459327-3C0D-4EE2-9661-11FEB4F7E0C7}"/>
    <dgm:cxn modelId="{49E153D1-55D4-4298-A479-C5DA9B468DBA}" type="presOf" srcId="{F021F82A-00BC-493C-B313-B80D7FD85350}" destId="{CB5074A9-70AE-4272-9066-18C133790C71}" srcOrd="0" destOrd="0" presId="urn:microsoft.com/office/officeart/2005/8/layout/process4"/>
    <dgm:cxn modelId="{FF365C4B-1790-44EE-AE2B-942A9A284834}" type="presOf" srcId="{69FAD22F-1881-4747-987B-1426081A213E}" destId="{F7B91C15-4AB0-47B0-8023-57E0C8F71984}" srcOrd="0" destOrd="0" presId="urn:microsoft.com/office/officeart/2005/8/layout/process4"/>
    <dgm:cxn modelId="{28DA2A95-9B06-4F6D-9D5B-A6F49C26E374}" srcId="{F021F82A-00BC-493C-B313-B80D7FD85350}" destId="{5593C012-74F3-4CE6-977B-F88395E8183F}" srcOrd="1" destOrd="0" parTransId="{2ECD7BF5-7E28-489E-B108-6125952DB6D8}" sibTransId="{4E95C536-FAB4-409D-81BE-B132150BC6FA}"/>
    <dgm:cxn modelId="{B5AB5EAC-58B3-4F2D-8486-05FCAA79FFD2}" type="presOf" srcId="{A124CFFA-C73F-4CF8-91B3-43896846C1EC}" destId="{B8F20466-5248-4210-AAA8-60E426B637F9}" srcOrd="0" destOrd="0" presId="urn:microsoft.com/office/officeart/2005/8/layout/process4"/>
    <dgm:cxn modelId="{022F213C-2800-4813-8BBE-D93A2A044410}" srcId="{A124CFFA-C73F-4CF8-91B3-43896846C1EC}" destId="{F021F82A-00BC-493C-B313-B80D7FD85350}" srcOrd="0" destOrd="0" parTransId="{CB602A90-5843-49FD-887F-107D97988333}" sibTransId="{3D92AE13-D84D-4213-BB24-38B07A40E2CA}"/>
    <dgm:cxn modelId="{AEF3A2D8-F183-4E7C-9FC6-14F4FAA411A4}" srcId="{A6EC3300-40D0-4F95-855C-FD5AE5A10B20}" destId="{5A65718E-3516-4097-A2B1-EBA00467EB8E}" srcOrd="0" destOrd="0" parTransId="{1175BCBF-D006-495E-9C09-EE59251248F2}" sibTransId="{00F997F6-7428-436A-9CB3-69ABE9A916F4}"/>
    <dgm:cxn modelId="{FDB8163A-FC47-4B98-BF6E-E3DB07601ADA}" srcId="{F021F82A-00BC-493C-B313-B80D7FD85350}" destId="{FAA07247-2533-4EB7-BE74-D3884C686DA3}" srcOrd="0" destOrd="0" parTransId="{21FC2EDA-EFD9-4EC6-BE7F-3BF2C339FB16}" sibTransId="{6886D722-3CE5-4F95-800E-C1864B1F3CBE}"/>
    <dgm:cxn modelId="{3B778658-B0B1-4DD9-947C-13A0103EE79B}" type="presOf" srcId="{82036518-BB41-4866-B2F8-158209DEE55F}" destId="{EAB468F1-9648-4AEE-A649-2D82EEC88C7C}" srcOrd="0" destOrd="0" presId="urn:microsoft.com/office/officeart/2005/8/layout/process4"/>
    <dgm:cxn modelId="{EE495B4B-6DD6-437D-A27C-2C5AED390347}" srcId="{A6EC3300-40D0-4F95-855C-FD5AE5A10B20}" destId="{00125053-F27F-4584-8C16-171E628A8522}" srcOrd="1" destOrd="0" parTransId="{75E24964-ACE0-49F6-9994-857F33AF4AC2}" sibTransId="{52C84721-813E-402B-A5A9-C48B6F25188F}"/>
    <dgm:cxn modelId="{685E4E26-1DB7-47E3-A034-CDFFDA526A77}" type="presOf" srcId="{FAA07247-2533-4EB7-BE74-D3884C686DA3}" destId="{DA9E18B9-4C99-4A75-B2CE-F965FB7D40CB}" srcOrd="0" destOrd="0" presId="urn:microsoft.com/office/officeart/2005/8/layout/process4"/>
    <dgm:cxn modelId="{9E7CC432-6226-4271-B038-19C0F7E4B41B}" type="presOf" srcId="{8F53B731-F866-4A77-AA2B-EAC7D2FF3FC3}" destId="{D3679263-BA6C-4DBB-92E4-B18DA012A219}" srcOrd="0" destOrd="0" presId="urn:microsoft.com/office/officeart/2005/8/layout/process4"/>
    <dgm:cxn modelId="{EB605FA3-F66F-45E9-9560-471ABAFB38CC}" type="presOf" srcId="{5A65718E-3516-4097-A2B1-EBA00467EB8E}" destId="{D3AAF807-520A-41D1-999A-FD6C1A8A6D49}" srcOrd="0" destOrd="0" presId="urn:microsoft.com/office/officeart/2005/8/layout/process4"/>
    <dgm:cxn modelId="{8475EDB6-9787-4842-9CFD-358904B89F47}" type="presOf" srcId="{A6EC3300-40D0-4F95-855C-FD5AE5A10B20}" destId="{26386BCC-80AC-48B8-BD4D-C8B754814CA1}" srcOrd="0" destOrd="0" presId="urn:microsoft.com/office/officeart/2005/8/layout/process4"/>
    <dgm:cxn modelId="{DC3BE96E-5959-4455-A39F-11CB1D5D7CAF}" srcId="{A6EC3300-40D0-4F95-855C-FD5AE5A10B20}" destId="{ACDE0542-7689-4B19-ADAF-1813049A8163}" srcOrd="3" destOrd="0" parTransId="{BC69353D-255E-417E-B02E-FBDDC122A527}" sibTransId="{76A57D90-33E9-4241-8FCA-C2E4BD08A8E5}"/>
    <dgm:cxn modelId="{E6A229AA-3132-45BE-8E94-A67BEDEE003F}" srcId="{A6EC3300-40D0-4F95-855C-FD5AE5A10B20}" destId="{69FAD22F-1881-4747-987B-1426081A213E}" srcOrd="6" destOrd="0" parTransId="{E7A0ABA5-1E55-42D1-96A1-5DFF261194D9}" sibTransId="{140DFB8F-F468-4A1C-9DD4-44087273D2A7}"/>
    <dgm:cxn modelId="{F25EBC67-0273-4063-93C4-69A88CC09D08}" type="presOf" srcId="{ACDE0542-7689-4B19-ADAF-1813049A8163}" destId="{A3C22887-16F6-495E-892B-16C4EB61579B}" srcOrd="0" destOrd="0" presId="urn:microsoft.com/office/officeart/2005/8/layout/process4"/>
    <dgm:cxn modelId="{FA1FA75C-1CE3-49A2-88D0-F3E989BE0F18}" type="presOf" srcId="{C43880BF-044A-4776-8BDB-873EA9B6A1B1}" destId="{797FA3B0-5564-4AAD-9994-7E36A6ED47D0}" srcOrd="0" destOrd="0" presId="urn:microsoft.com/office/officeart/2005/8/layout/process4"/>
    <dgm:cxn modelId="{5AB64B5C-0BCF-42BC-B97A-530E61A62D0A}" type="presParOf" srcId="{B8F20466-5248-4210-AAA8-60E426B637F9}" destId="{BA3A583E-3D78-496B-9CC3-7ED8D2858996}" srcOrd="0" destOrd="0" presId="urn:microsoft.com/office/officeart/2005/8/layout/process4"/>
    <dgm:cxn modelId="{5A3C4750-D21A-4258-AAA3-7423343A789F}" type="presParOf" srcId="{BA3A583E-3D78-496B-9CC3-7ED8D2858996}" destId="{797FA3B0-5564-4AAD-9994-7E36A6ED47D0}" srcOrd="0" destOrd="0" presId="urn:microsoft.com/office/officeart/2005/8/layout/process4"/>
    <dgm:cxn modelId="{7D48A992-4888-45A4-8B65-27A007B74E0A}" type="presParOf" srcId="{B8F20466-5248-4210-AAA8-60E426B637F9}" destId="{3F5E2B03-6A8A-4449-A066-B7790BC178B7}" srcOrd="1" destOrd="0" presId="urn:microsoft.com/office/officeart/2005/8/layout/process4"/>
    <dgm:cxn modelId="{0507BE27-3CBF-4ADD-A834-A31C757A49AB}" type="presParOf" srcId="{B8F20466-5248-4210-AAA8-60E426B637F9}" destId="{805128B1-519E-4061-8817-2BC20612ECE7}" srcOrd="2" destOrd="0" presId="urn:microsoft.com/office/officeart/2005/8/layout/process4"/>
    <dgm:cxn modelId="{AB12A4E8-24FB-40C1-82FB-78E46EB69B36}" type="presParOf" srcId="{805128B1-519E-4061-8817-2BC20612ECE7}" destId="{26386BCC-80AC-48B8-BD4D-C8B754814CA1}" srcOrd="0" destOrd="0" presId="urn:microsoft.com/office/officeart/2005/8/layout/process4"/>
    <dgm:cxn modelId="{01558E38-46DE-4904-B459-B31BC1480192}" type="presParOf" srcId="{805128B1-519E-4061-8817-2BC20612ECE7}" destId="{CC16F135-87E4-40DA-A5AA-1EBFDDB53227}" srcOrd="1" destOrd="0" presId="urn:microsoft.com/office/officeart/2005/8/layout/process4"/>
    <dgm:cxn modelId="{9F719CBC-3ADB-4CA1-B6C1-0EE0729F34DB}" type="presParOf" srcId="{805128B1-519E-4061-8817-2BC20612ECE7}" destId="{ECE35EAF-8D0A-4A00-98DB-CC47335A6D3E}" srcOrd="2" destOrd="0" presId="urn:microsoft.com/office/officeart/2005/8/layout/process4"/>
    <dgm:cxn modelId="{C904BC44-3AFF-4837-94D9-BCC25771E028}" type="presParOf" srcId="{ECE35EAF-8D0A-4A00-98DB-CC47335A6D3E}" destId="{D3AAF807-520A-41D1-999A-FD6C1A8A6D49}" srcOrd="0" destOrd="0" presId="urn:microsoft.com/office/officeart/2005/8/layout/process4"/>
    <dgm:cxn modelId="{91E0D808-6E94-4166-9687-09F453B66674}" type="presParOf" srcId="{ECE35EAF-8D0A-4A00-98DB-CC47335A6D3E}" destId="{2E5F28B4-CCA1-4438-8D0B-ADF75880E80B}" srcOrd="1" destOrd="0" presId="urn:microsoft.com/office/officeart/2005/8/layout/process4"/>
    <dgm:cxn modelId="{EF2ACBAD-9271-4392-9E7F-391008A9AF0E}" type="presParOf" srcId="{ECE35EAF-8D0A-4A00-98DB-CC47335A6D3E}" destId="{EAB468F1-9648-4AEE-A649-2D82EEC88C7C}" srcOrd="2" destOrd="0" presId="urn:microsoft.com/office/officeart/2005/8/layout/process4"/>
    <dgm:cxn modelId="{3109D001-FEE9-4A15-AAB9-57239F6D333A}" type="presParOf" srcId="{ECE35EAF-8D0A-4A00-98DB-CC47335A6D3E}" destId="{A3C22887-16F6-495E-892B-16C4EB61579B}" srcOrd="3" destOrd="0" presId="urn:microsoft.com/office/officeart/2005/8/layout/process4"/>
    <dgm:cxn modelId="{2AC296C2-35E1-46EF-A1EB-D7D482237AAB}" type="presParOf" srcId="{ECE35EAF-8D0A-4A00-98DB-CC47335A6D3E}" destId="{1BDA708A-4CFC-4FB0-98E0-01AA027797B9}" srcOrd="4" destOrd="0" presId="urn:microsoft.com/office/officeart/2005/8/layout/process4"/>
    <dgm:cxn modelId="{366019C9-DD52-40F3-B53F-8FA3431B4A0D}" type="presParOf" srcId="{ECE35EAF-8D0A-4A00-98DB-CC47335A6D3E}" destId="{D3679263-BA6C-4DBB-92E4-B18DA012A219}" srcOrd="5" destOrd="0" presId="urn:microsoft.com/office/officeart/2005/8/layout/process4"/>
    <dgm:cxn modelId="{050BDFA3-747E-4C82-8669-15B1DD39D548}" type="presParOf" srcId="{ECE35EAF-8D0A-4A00-98DB-CC47335A6D3E}" destId="{F7B91C15-4AB0-47B0-8023-57E0C8F71984}" srcOrd="6" destOrd="0" presId="urn:microsoft.com/office/officeart/2005/8/layout/process4"/>
    <dgm:cxn modelId="{1796DE92-8CFE-49E8-B858-23840EBFC6A0}" type="presParOf" srcId="{B8F20466-5248-4210-AAA8-60E426B637F9}" destId="{688C131F-847E-40A0-87A8-CA85EF43C9D1}" srcOrd="3" destOrd="0" presId="urn:microsoft.com/office/officeart/2005/8/layout/process4"/>
    <dgm:cxn modelId="{5734D33A-D2C0-4EDE-B0CD-8B9F730111DF}" type="presParOf" srcId="{B8F20466-5248-4210-AAA8-60E426B637F9}" destId="{106C7389-4F90-4F7D-AA3E-1942E4485E9A}" srcOrd="4" destOrd="0" presId="urn:microsoft.com/office/officeart/2005/8/layout/process4"/>
    <dgm:cxn modelId="{C3E63541-4C72-4F7C-8D34-216B68AA7753}" type="presParOf" srcId="{106C7389-4F90-4F7D-AA3E-1942E4485E9A}" destId="{CB5074A9-70AE-4272-9066-18C133790C71}" srcOrd="0" destOrd="0" presId="urn:microsoft.com/office/officeart/2005/8/layout/process4"/>
    <dgm:cxn modelId="{FE6B6805-B1B4-4589-B784-75C795C20646}" type="presParOf" srcId="{106C7389-4F90-4F7D-AA3E-1942E4485E9A}" destId="{8562B482-69B2-49CE-B6C4-B491CB958B20}" srcOrd="1" destOrd="0" presId="urn:microsoft.com/office/officeart/2005/8/layout/process4"/>
    <dgm:cxn modelId="{707DB58C-2967-46DB-9B77-A00E02665D69}" type="presParOf" srcId="{106C7389-4F90-4F7D-AA3E-1942E4485E9A}" destId="{4C65080B-0BC5-4EED-9CB8-2036D358DA12}" srcOrd="2" destOrd="0" presId="urn:microsoft.com/office/officeart/2005/8/layout/process4"/>
    <dgm:cxn modelId="{198A95C7-2521-471D-A59A-DA565EBC013D}" type="presParOf" srcId="{4C65080B-0BC5-4EED-9CB8-2036D358DA12}" destId="{DA9E18B9-4C99-4A75-B2CE-F965FB7D40CB}" srcOrd="0" destOrd="0" presId="urn:microsoft.com/office/officeart/2005/8/layout/process4"/>
    <dgm:cxn modelId="{03296CF9-8DC3-4E89-9EF4-BB2749011BC4}" type="presParOf" srcId="{4C65080B-0BC5-4EED-9CB8-2036D358DA12}" destId="{AA72AF42-6E11-48F5-B570-5C28D89B95E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F4A54D-5B19-49C5-A374-4F1F6B7EC900}" type="doc">
      <dgm:prSet loTypeId="urn:microsoft.com/office/officeart/2005/8/layout/hList1" loCatId="list" qsTypeId="urn:microsoft.com/office/officeart/2005/8/quickstyle/simple4" qsCatId="simple" csTypeId="urn:microsoft.com/office/officeart/2005/8/colors/accent1_1" csCatId="accent1" phldr="1"/>
      <dgm:spPr/>
      <dgm:t>
        <a:bodyPr/>
        <a:lstStyle/>
        <a:p>
          <a:endParaRPr lang="en-US"/>
        </a:p>
      </dgm:t>
    </dgm:pt>
    <dgm:pt modelId="{3064F22B-A278-450C-BEF2-656A0615BEBE}">
      <dgm:prSet/>
      <dgm:spPr/>
      <dgm:t>
        <a:bodyPr/>
        <a:lstStyle/>
        <a:p>
          <a:r>
            <a:rPr lang="en-US"/>
            <a:t>Office</a:t>
          </a:r>
        </a:p>
      </dgm:t>
    </dgm:pt>
    <dgm:pt modelId="{53440F8A-B461-4DB2-AAA8-636871CEF78A}" type="parTrans" cxnId="{EDE7899F-0B33-48D0-AEAD-480DBF524CDC}">
      <dgm:prSet/>
      <dgm:spPr/>
      <dgm:t>
        <a:bodyPr/>
        <a:lstStyle/>
        <a:p>
          <a:endParaRPr lang="en-US"/>
        </a:p>
      </dgm:t>
    </dgm:pt>
    <dgm:pt modelId="{B9A87151-C86D-4C39-8C0F-AD22390D21D3}" type="sibTrans" cxnId="{EDE7899F-0B33-48D0-AEAD-480DBF524CDC}">
      <dgm:prSet/>
      <dgm:spPr/>
      <dgm:t>
        <a:bodyPr/>
        <a:lstStyle/>
        <a:p>
          <a:endParaRPr lang="en-US"/>
        </a:p>
      </dgm:t>
    </dgm:pt>
    <dgm:pt modelId="{92BC13CD-7111-469B-A8A6-ACD1C13A4C52}">
      <dgm:prSet/>
      <dgm:spPr/>
      <dgm:t>
        <a:bodyPr/>
        <a:lstStyle/>
        <a:p>
          <a:r>
            <a:rPr lang="en-US" dirty="0"/>
            <a:t>Providers and staff are responsible for capturing all charges related to visit</a:t>
          </a:r>
        </a:p>
      </dgm:t>
    </dgm:pt>
    <dgm:pt modelId="{29708583-D5D7-45A8-8C70-ED7D3F59409A}" type="parTrans" cxnId="{9C6BD12E-E9E6-431B-BCDF-C94774B09871}">
      <dgm:prSet/>
      <dgm:spPr/>
      <dgm:t>
        <a:bodyPr/>
        <a:lstStyle/>
        <a:p>
          <a:endParaRPr lang="en-US"/>
        </a:p>
      </dgm:t>
    </dgm:pt>
    <dgm:pt modelId="{A92DA00B-446C-406D-97E4-A183111EF8A5}" type="sibTrans" cxnId="{9C6BD12E-E9E6-431B-BCDF-C94774B09871}">
      <dgm:prSet/>
      <dgm:spPr/>
      <dgm:t>
        <a:bodyPr/>
        <a:lstStyle/>
        <a:p>
          <a:endParaRPr lang="en-US"/>
        </a:p>
      </dgm:t>
    </dgm:pt>
    <dgm:pt modelId="{86633085-C3D1-4104-B072-1B903CD40C3C}">
      <dgm:prSet/>
      <dgm:spPr/>
      <dgm:t>
        <a:bodyPr/>
        <a:lstStyle/>
        <a:p>
          <a:r>
            <a:rPr lang="en-US" b="1" dirty="0"/>
            <a:t>Example: </a:t>
          </a:r>
          <a:r>
            <a:rPr lang="en-US" dirty="0"/>
            <a:t>Patient checks out with a </a:t>
          </a:r>
          <a:r>
            <a:rPr lang="en-US" dirty="0" err="1"/>
            <a:t>Dx</a:t>
          </a:r>
          <a:r>
            <a:rPr lang="en-US" dirty="0"/>
            <a:t> of non-specific pharyngitis however, there is no indication of a rapid strep test</a:t>
          </a:r>
        </a:p>
      </dgm:t>
    </dgm:pt>
    <dgm:pt modelId="{C5E1119D-5D3E-4849-8D3A-EE074A271C0B}" type="parTrans" cxnId="{7F8EF4E8-591C-4FE4-9CE2-4169AB78BBF5}">
      <dgm:prSet/>
      <dgm:spPr/>
      <dgm:t>
        <a:bodyPr/>
        <a:lstStyle/>
        <a:p>
          <a:endParaRPr lang="en-US"/>
        </a:p>
      </dgm:t>
    </dgm:pt>
    <dgm:pt modelId="{3E941FE6-B938-4DFD-8C31-DAB0F97482B1}" type="sibTrans" cxnId="{7F8EF4E8-591C-4FE4-9CE2-4169AB78BBF5}">
      <dgm:prSet/>
      <dgm:spPr/>
      <dgm:t>
        <a:bodyPr/>
        <a:lstStyle/>
        <a:p>
          <a:endParaRPr lang="en-US"/>
        </a:p>
      </dgm:t>
    </dgm:pt>
    <dgm:pt modelId="{AAA4036F-177A-4A50-8DE4-1F2ECE180654}">
      <dgm:prSet/>
      <dgm:spPr/>
      <dgm:t>
        <a:bodyPr/>
        <a:lstStyle/>
        <a:p>
          <a:r>
            <a:rPr lang="en-US"/>
            <a:t>Hospital</a:t>
          </a:r>
        </a:p>
      </dgm:t>
    </dgm:pt>
    <dgm:pt modelId="{B845338D-D1B5-4857-B3F5-CA2FC897BE63}" type="parTrans" cxnId="{7B9235B0-9A98-4867-BDFA-5402AF665BAD}">
      <dgm:prSet/>
      <dgm:spPr/>
      <dgm:t>
        <a:bodyPr/>
        <a:lstStyle/>
        <a:p>
          <a:endParaRPr lang="en-US"/>
        </a:p>
      </dgm:t>
    </dgm:pt>
    <dgm:pt modelId="{903928EE-972D-425B-B221-C7917736D51C}" type="sibTrans" cxnId="{7B9235B0-9A98-4867-BDFA-5402AF665BAD}">
      <dgm:prSet/>
      <dgm:spPr/>
      <dgm:t>
        <a:bodyPr/>
        <a:lstStyle/>
        <a:p>
          <a:endParaRPr lang="en-US"/>
        </a:p>
      </dgm:t>
    </dgm:pt>
    <dgm:pt modelId="{6235790B-8983-49A9-B8BF-6872173565EC}">
      <dgm:prSet/>
      <dgm:spPr/>
      <dgm:t>
        <a:bodyPr/>
        <a:lstStyle/>
        <a:p>
          <a:r>
            <a:rPr lang="en-US" dirty="0"/>
            <a:t>Provider is responsible for submitting charges to practice following rounds/call</a:t>
          </a:r>
        </a:p>
      </dgm:t>
    </dgm:pt>
    <dgm:pt modelId="{7150C214-F131-4817-B63B-F0DEB5F0649C}" type="parTrans" cxnId="{EEF6829A-F564-46A3-AA27-FDF7BD30827B}">
      <dgm:prSet/>
      <dgm:spPr/>
      <dgm:t>
        <a:bodyPr/>
        <a:lstStyle/>
        <a:p>
          <a:endParaRPr lang="en-US"/>
        </a:p>
      </dgm:t>
    </dgm:pt>
    <dgm:pt modelId="{5D77CDFA-1183-4E05-979E-7A356B430EB4}" type="sibTrans" cxnId="{EEF6829A-F564-46A3-AA27-FDF7BD30827B}">
      <dgm:prSet/>
      <dgm:spPr/>
      <dgm:t>
        <a:bodyPr/>
        <a:lstStyle/>
        <a:p>
          <a:endParaRPr lang="en-US"/>
        </a:p>
      </dgm:t>
    </dgm:pt>
    <dgm:pt modelId="{D0B629C0-9FAA-4E65-B6A3-04B0C48AFECA}">
      <dgm:prSet/>
      <dgm:spPr/>
      <dgm:t>
        <a:bodyPr/>
        <a:lstStyle/>
        <a:p>
          <a:r>
            <a:rPr lang="en-US" dirty="0"/>
            <a:t>The billing staff should review hospital admissions/discharges daily to make sure all charges are captured</a:t>
          </a:r>
        </a:p>
      </dgm:t>
    </dgm:pt>
    <dgm:pt modelId="{31605EFE-C5E4-460A-9F75-AD36C3E29A89}" type="parTrans" cxnId="{5CEBF1D4-BB8B-4502-BE19-41606182B0C8}">
      <dgm:prSet/>
      <dgm:spPr/>
      <dgm:t>
        <a:bodyPr/>
        <a:lstStyle/>
        <a:p>
          <a:endParaRPr lang="en-US"/>
        </a:p>
      </dgm:t>
    </dgm:pt>
    <dgm:pt modelId="{3AF8D3C3-DF49-42EF-9FD7-DB7E758164AE}" type="sibTrans" cxnId="{5CEBF1D4-BB8B-4502-BE19-41606182B0C8}">
      <dgm:prSet/>
      <dgm:spPr/>
      <dgm:t>
        <a:bodyPr/>
        <a:lstStyle/>
        <a:p>
          <a:endParaRPr lang="en-US"/>
        </a:p>
      </dgm:t>
    </dgm:pt>
    <dgm:pt modelId="{5B89ED15-F961-4444-92E0-D3B2F30F60DE}" type="pres">
      <dgm:prSet presAssocID="{61F4A54D-5B19-49C5-A374-4F1F6B7EC900}" presName="Name0" presStyleCnt="0">
        <dgm:presLayoutVars>
          <dgm:dir/>
          <dgm:animLvl val="lvl"/>
          <dgm:resizeHandles val="exact"/>
        </dgm:presLayoutVars>
      </dgm:prSet>
      <dgm:spPr/>
      <dgm:t>
        <a:bodyPr/>
        <a:lstStyle/>
        <a:p>
          <a:endParaRPr lang="en-US"/>
        </a:p>
      </dgm:t>
    </dgm:pt>
    <dgm:pt modelId="{6FFC0515-3365-49DF-BEE4-D2859806E116}" type="pres">
      <dgm:prSet presAssocID="{3064F22B-A278-450C-BEF2-656A0615BEBE}" presName="composite" presStyleCnt="0"/>
      <dgm:spPr/>
    </dgm:pt>
    <dgm:pt modelId="{C58CB1DE-14A5-48ED-BEE1-9E45CF2E6EC0}" type="pres">
      <dgm:prSet presAssocID="{3064F22B-A278-450C-BEF2-656A0615BEBE}" presName="parTx" presStyleLbl="alignNode1" presStyleIdx="0" presStyleCnt="2">
        <dgm:presLayoutVars>
          <dgm:chMax val="0"/>
          <dgm:chPref val="0"/>
          <dgm:bulletEnabled val="1"/>
        </dgm:presLayoutVars>
      </dgm:prSet>
      <dgm:spPr/>
      <dgm:t>
        <a:bodyPr/>
        <a:lstStyle/>
        <a:p>
          <a:endParaRPr lang="en-US"/>
        </a:p>
      </dgm:t>
    </dgm:pt>
    <dgm:pt modelId="{CCECDC78-1FC3-45F1-BC45-4021BBA2CFFE}" type="pres">
      <dgm:prSet presAssocID="{3064F22B-A278-450C-BEF2-656A0615BEBE}" presName="desTx" presStyleLbl="alignAccFollowNode1" presStyleIdx="0" presStyleCnt="2">
        <dgm:presLayoutVars>
          <dgm:bulletEnabled val="1"/>
        </dgm:presLayoutVars>
      </dgm:prSet>
      <dgm:spPr/>
      <dgm:t>
        <a:bodyPr/>
        <a:lstStyle/>
        <a:p>
          <a:endParaRPr lang="en-US"/>
        </a:p>
      </dgm:t>
    </dgm:pt>
    <dgm:pt modelId="{999F4B2D-2F45-4211-A57D-3B40A3CDB27D}" type="pres">
      <dgm:prSet presAssocID="{B9A87151-C86D-4C39-8C0F-AD22390D21D3}" presName="space" presStyleCnt="0"/>
      <dgm:spPr/>
    </dgm:pt>
    <dgm:pt modelId="{CEF219AD-8015-46A3-B973-82AE6EF7CA68}" type="pres">
      <dgm:prSet presAssocID="{AAA4036F-177A-4A50-8DE4-1F2ECE180654}" presName="composite" presStyleCnt="0"/>
      <dgm:spPr/>
    </dgm:pt>
    <dgm:pt modelId="{B8007A82-6C2B-4924-BD3A-2ACCF84DB75E}" type="pres">
      <dgm:prSet presAssocID="{AAA4036F-177A-4A50-8DE4-1F2ECE180654}" presName="parTx" presStyleLbl="alignNode1" presStyleIdx="1" presStyleCnt="2">
        <dgm:presLayoutVars>
          <dgm:chMax val="0"/>
          <dgm:chPref val="0"/>
          <dgm:bulletEnabled val="1"/>
        </dgm:presLayoutVars>
      </dgm:prSet>
      <dgm:spPr/>
      <dgm:t>
        <a:bodyPr/>
        <a:lstStyle/>
        <a:p>
          <a:endParaRPr lang="en-US"/>
        </a:p>
      </dgm:t>
    </dgm:pt>
    <dgm:pt modelId="{164C9305-9331-4333-829F-1C56FCFAF638}" type="pres">
      <dgm:prSet presAssocID="{AAA4036F-177A-4A50-8DE4-1F2ECE180654}" presName="desTx" presStyleLbl="alignAccFollowNode1" presStyleIdx="1" presStyleCnt="2">
        <dgm:presLayoutVars>
          <dgm:bulletEnabled val="1"/>
        </dgm:presLayoutVars>
      </dgm:prSet>
      <dgm:spPr/>
      <dgm:t>
        <a:bodyPr/>
        <a:lstStyle/>
        <a:p>
          <a:endParaRPr lang="en-US"/>
        </a:p>
      </dgm:t>
    </dgm:pt>
  </dgm:ptLst>
  <dgm:cxnLst>
    <dgm:cxn modelId="{672FB328-2B68-4E0E-9843-538D31A11361}" type="presOf" srcId="{AAA4036F-177A-4A50-8DE4-1F2ECE180654}" destId="{B8007A82-6C2B-4924-BD3A-2ACCF84DB75E}" srcOrd="0" destOrd="0" presId="urn:microsoft.com/office/officeart/2005/8/layout/hList1"/>
    <dgm:cxn modelId="{EEF6829A-F564-46A3-AA27-FDF7BD30827B}" srcId="{AAA4036F-177A-4A50-8DE4-1F2ECE180654}" destId="{6235790B-8983-49A9-B8BF-6872173565EC}" srcOrd="0" destOrd="0" parTransId="{7150C214-F131-4817-B63B-F0DEB5F0649C}" sibTransId="{5D77CDFA-1183-4E05-979E-7A356B430EB4}"/>
    <dgm:cxn modelId="{D52F1836-5E9B-4311-A26F-BD47ADAFAF7A}" type="presOf" srcId="{86633085-C3D1-4104-B072-1B903CD40C3C}" destId="{CCECDC78-1FC3-45F1-BC45-4021BBA2CFFE}" srcOrd="0" destOrd="1" presId="urn:microsoft.com/office/officeart/2005/8/layout/hList1"/>
    <dgm:cxn modelId="{876F7B13-CEED-4597-8241-1C9C8C0C1B0D}" type="presOf" srcId="{92BC13CD-7111-469B-A8A6-ACD1C13A4C52}" destId="{CCECDC78-1FC3-45F1-BC45-4021BBA2CFFE}" srcOrd="0" destOrd="0" presId="urn:microsoft.com/office/officeart/2005/8/layout/hList1"/>
    <dgm:cxn modelId="{CD110009-32A0-4570-97B8-8B16604BE908}" type="presOf" srcId="{3064F22B-A278-450C-BEF2-656A0615BEBE}" destId="{C58CB1DE-14A5-48ED-BEE1-9E45CF2E6EC0}" srcOrd="0" destOrd="0" presId="urn:microsoft.com/office/officeart/2005/8/layout/hList1"/>
    <dgm:cxn modelId="{0AB95C8D-61E1-4813-929D-F389E6533AF1}" type="presOf" srcId="{D0B629C0-9FAA-4E65-B6A3-04B0C48AFECA}" destId="{164C9305-9331-4333-829F-1C56FCFAF638}" srcOrd="0" destOrd="1" presId="urn:microsoft.com/office/officeart/2005/8/layout/hList1"/>
    <dgm:cxn modelId="{9C6BD12E-E9E6-431B-BCDF-C94774B09871}" srcId="{3064F22B-A278-450C-BEF2-656A0615BEBE}" destId="{92BC13CD-7111-469B-A8A6-ACD1C13A4C52}" srcOrd="0" destOrd="0" parTransId="{29708583-D5D7-45A8-8C70-ED7D3F59409A}" sibTransId="{A92DA00B-446C-406D-97E4-A183111EF8A5}"/>
    <dgm:cxn modelId="{EDE7899F-0B33-48D0-AEAD-480DBF524CDC}" srcId="{61F4A54D-5B19-49C5-A374-4F1F6B7EC900}" destId="{3064F22B-A278-450C-BEF2-656A0615BEBE}" srcOrd="0" destOrd="0" parTransId="{53440F8A-B461-4DB2-AAA8-636871CEF78A}" sibTransId="{B9A87151-C86D-4C39-8C0F-AD22390D21D3}"/>
    <dgm:cxn modelId="{A699E963-9D68-4A12-8286-16B3B92E0D6A}" type="presOf" srcId="{61F4A54D-5B19-49C5-A374-4F1F6B7EC900}" destId="{5B89ED15-F961-4444-92E0-D3B2F30F60DE}" srcOrd="0" destOrd="0" presId="urn:microsoft.com/office/officeart/2005/8/layout/hList1"/>
    <dgm:cxn modelId="{7B9235B0-9A98-4867-BDFA-5402AF665BAD}" srcId="{61F4A54D-5B19-49C5-A374-4F1F6B7EC900}" destId="{AAA4036F-177A-4A50-8DE4-1F2ECE180654}" srcOrd="1" destOrd="0" parTransId="{B845338D-D1B5-4857-B3F5-CA2FC897BE63}" sibTransId="{903928EE-972D-425B-B221-C7917736D51C}"/>
    <dgm:cxn modelId="{CC08B992-479E-4D57-B12A-4187DBD47181}" type="presOf" srcId="{6235790B-8983-49A9-B8BF-6872173565EC}" destId="{164C9305-9331-4333-829F-1C56FCFAF638}" srcOrd="0" destOrd="0" presId="urn:microsoft.com/office/officeart/2005/8/layout/hList1"/>
    <dgm:cxn modelId="{5CEBF1D4-BB8B-4502-BE19-41606182B0C8}" srcId="{AAA4036F-177A-4A50-8DE4-1F2ECE180654}" destId="{D0B629C0-9FAA-4E65-B6A3-04B0C48AFECA}" srcOrd="1" destOrd="0" parTransId="{31605EFE-C5E4-460A-9F75-AD36C3E29A89}" sibTransId="{3AF8D3C3-DF49-42EF-9FD7-DB7E758164AE}"/>
    <dgm:cxn modelId="{7F8EF4E8-591C-4FE4-9CE2-4169AB78BBF5}" srcId="{3064F22B-A278-450C-BEF2-656A0615BEBE}" destId="{86633085-C3D1-4104-B072-1B903CD40C3C}" srcOrd="1" destOrd="0" parTransId="{C5E1119D-5D3E-4849-8D3A-EE074A271C0B}" sibTransId="{3E941FE6-B938-4DFD-8C31-DAB0F97482B1}"/>
    <dgm:cxn modelId="{4DC2569A-0647-4662-A9F1-7405C06BE640}" type="presParOf" srcId="{5B89ED15-F961-4444-92E0-D3B2F30F60DE}" destId="{6FFC0515-3365-49DF-BEE4-D2859806E116}" srcOrd="0" destOrd="0" presId="urn:microsoft.com/office/officeart/2005/8/layout/hList1"/>
    <dgm:cxn modelId="{A60715EB-EB05-489E-864B-9A6B731F8EC6}" type="presParOf" srcId="{6FFC0515-3365-49DF-BEE4-D2859806E116}" destId="{C58CB1DE-14A5-48ED-BEE1-9E45CF2E6EC0}" srcOrd="0" destOrd="0" presId="urn:microsoft.com/office/officeart/2005/8/layout/hList1"/>
    <dgm:cxn modelId="{94DA9C7D-4564-4BA9-8855-B08C7818799E}" type="presParOf" srcId="{6FFC0515-3365-49DF-BEE4-D2859806E116}" destId="{CCECDC78-1FC3-45F1-BC45-4021BBA2CFFE}" srcOrd="1" destOrd="0" presId="urn:microsoft.com/office/officeart/2005/8/layout/hList1"/>
    <dgm:cxn modelId="{89379581-08E1-4C08-9E30-E9B1B4742124}" type="presParOf" srcId="{5B89ED15-F961-4444-92E0-D3B2F30F60DE}" destId="{999F4B2D-2F45-4211-A57D-3B40A3CDB27D}" srcOrd="1" destOrd="0" presId="urn:microsoft.com/office/officeart/2005/8/layout/hList1"/>
    <dgm:cxn modelId="{F90A6BB0-93F6-4417-BEFB-99A8EB386AC8}" type="presParOf" srcId="{5B89ED15-F961-4444-92E0-D3B2F30F60DE}" destId="{CEF219AD-8015-46A3-B973-82AE6EF7CA68}" srcOrd="2" destOrd="0" presId="urn:microsoft.com/office/officeart/2005/8/layout/hList1"/>
    <dgm:cxn modelId="{87A5022B-EC9A-48CC-BB65-A55DC40FD28F}" type="presParOf" srcId="{CEF219AD-8015-46A3-B973-82AE6EF7CA68}" destId="{B8007A82-6C2B-4924-BD3A-2ACCF84DB75E}" srcOrd="0" destOrd="0" presId="urn:microsoft.com/office/officeart/2005/8/layout/hList1"/>
    <dgm:cxn modelId="{8E88F3EF-611C-4C79-AEFF-670AEDB87D5F}" type="presParOf" srcId="{CEF219AD-8015-46A3-B973-82AE6EF7CA68}" destId="{164C9305-9331-4333-829F-1C56FCFAF63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506C5F-22F2-4CF7-A25C-AFCC9A385999}" type="doc">
      <dgm:prSet loTypeId="urn:microsoft.com/office/officeart/2005/8/layout/process1" loCatId="process" qsTypeId="urn:microsoft.com/office/officeart/2005/8/quickstyle/simple1" qsCatId="simple" csTypeId="urn:microsoft.com/office/officeart/2005/8/colors/accent0_1" csCatId="mainScheme" phldr="1"/>
      <dgm:spPr/>
    </dgm:pt>
    <dgm:pt modelId="{8F82DC92-AD89-4C5F-BC78-EF97B6FE047F}">
      <dgm:prSet phldrT="[Text]" custT="1"/>
      <dgm:spPr/>
      <dgm:t>
        <a:bodyPr/>
        <a:lstStyle/>
        <a:p>
          <a:r>
            <a:rPr lang="en-US" sz="1600" dirty="0">
              <a:latin typeface="+mj-lt"/>
              <a:ea typeface="Verdana" pitchFamily="34" charset="0"/>
              <a:cs typeface="Verdana" pitchFamily="34" charset="0"/>
            </a:rPr>
            <a:t>Guidelines</a:t>
          </a:r>
        </a:p>
      </dgm:t>
    </dgm:pt>
    <dgm:pt modelId="{334DD4D5-47BE-4E53-9737-15AB9F902E1F}" type="parTrans" cxnId="{68EB5986-9D64-4569-82DA-A9A3F52221BE}">
      <dgm:prSet/>
      <dgm:spPr/>
      <dgm:t>
        <a:bodyPr/>
        <a:lstStyle/>
        <a:p>
          <a:endParaRPr lang="en-US" sz="1400">
            <a:latin typeface="+mn-lt"/>
            <a:ea typeface="Verdana" pitchFamily="34" charset="0"/>
            <a:cs typeface="Verdana" pitchFamily="34" charset="0"/>
          </a:endParaRPr>
        </a:p>
      </dgm:t>
    </dgm:pt>
    <dgm:pt modelId="{519667DA-A89D-4BCB-B50C-9248108DA0CE}" type="sibTrans" cxnId="{68EB5986-9D64-4569-82DA-A9A3F52221BE}">
      <dgm:prSet custT="1"/>
      <dgm:spPr/>
      <dgm:t>
        <a:bodyPr/>
        <a:lstStyle/>
        <a:p>
          <a:endParaRPr lang="en-US" sz="1400" dirty="0">
            <a:latin typeface="+mn-lt"/>
            <a:ea typeface="Verdana" pitchFamily="34" charset="0"/>
            <a:cs typeface="Verdana" pitchFamily="34" charset="0"/>
          </a:endParaRPr>
        </a:p>
      </dgm:t>
    </dgm:pt>
    <dgm:pt modelId="{D5446B80-3A01-4B8C-86A0-24620CFC20B0}">
      <dgm:prSet phldrT="[Text]" custT="1"/>
      <dgm:spPr/>
      <dgm:t>
        <a:bodyPr/>
        <a:lstStyle/>
        <a:p>
          <a:r>
            <a:rPr lang="en-US" sz="1600" dirty="0">
              <a:latin typeface="+mj-lt"/>
              <a:ea typeface="Verdana" pitchFamily="34" charset="0"/>
              <a:cs typeface="Verdana" pitchFamily="34" charset="0"/>
            </a:rPr>
            <a:t>Measures</a:t>
          </a:r>
        </a:p>
      </dgm:t>
    </dgm:pt>
    <dgm:pt modelId="{1AD935D7-50B5-40F0-8CFB-04CBE39276E0}" type="parTrans" cxnId="{A99C7B21-663A-41D6-A63C-E99724EF6793}">
      <dgm:prSet/>
      <dgm:spPr/>
      <dgm:t>
        <a:bodyPr/>
        <a:lstStyle/>
        <a:p>
          <a:endParaRPr lang="en-US" sz="1400">
            <a:latin typeface="+mn-lt"/>
            <a:ea typeface="Verdana" pitchFamily="34" charset="0"/>
            <a:cs typeface="Verdana" pitchFamily="34" charset="0"/>
          </a:endParaRPr>
        </a:p>
      </dgm:t>
    </dgm:pt>
    <dgm:pt modelId="{6F6BB8C5-0669-49D6-A9E6-4A7E8249A4D6}" type="sibTrans" cxnId="{A99C7B21-663A-41D6-A63C-E99724EF6793}">
      <dgm:prSet custT="1"/>
      <dgm:spPr/>
      <dgm:t>
        <a:bodyPr/>
        <a:lstStyle/>
        <a:p>
          <a:endParaRPr lang="en-US" sz="1400" dirty="0">
            <a:latin typeface="+mn-lt"/>
            <a:ea typeface="Verdana" pitchFamily="34" charset="0"/>
            <a:cs typeface="Verdana" pitchFamily="34" charset="0"/>
          </a:endParaRPr>
        </a:p>
      </dgm:t>
    </dgm:pt>
    <dgm:pt modelId="{B44DB7EE-88BD-4182-8174-425D472F022D}">
      <dgm:prSet phldrT="[Text]" custT="1"/>
      <dgm:spPr/>
      <dgm:t>
        <a:bodyPr/>
        <a:lstStyle/>
        <a:p>
          <a:r>
            <a:rPr lang="en-US" sz="1600" dirty="0">
              <a:latin typeface="+mj-lt"/>
              <a:ea typeface="Verdana" pitchFamily="34" charset="0"/>
              <a:cs typeface="Verdana" pitchFamily="34" charset="0"/>
            </a:rPr>
            <a:t>Incentives</a:t>
          </a:r>
        </a:p>
      </dgm:t>
    </dgm:pt>
    <dgm:pt modelId="{EE3DB028-CA9D-4670-82DB-8C3625BB170D}" type="parTrans" cxnId="{4BF11FE4-02D8-4413-A697-E3DA9349BFFB}">
      <dgm:prSet/>
      <dgm:spPr/>
      <dgm:t>
        <a:bodyPr/>
        <a:lstStyle/>
        <a:p>
          <a:endParaRPr lang="en-US" sz="1400">
            <a:latin typeface="+mn-lt"/>
            <a:ea typeface="Verdana" pitchFamily="34" charset="0"/>
            <a:cs typeface="Verdana" pitchFamily="34" charset="0"/>
          </a:endParaRPr>
        </a:p>
      </dgm:t>
    </dgm:pt>
    <dgm:pt modelId="{E3A78701-BDD5-447F-A528-0107EA6431F2}" type="sibTrans" cxnId="{4BF11FE4-02D8-4413-A697-E3DA9349BFFB}">
      <dgm:prSet/>
      <dgm:spPr/>
      <dgm:t>
        <a:bodyPr/>
        <a:lstStyle/>
        <a:p>
          <a:endParaRPr lang="en-US" sz="1400">
            <a:latin typeface="+mn-lt"/>
            <a:ea typeface="Verdana" pitchFamily="34" charset="0"/>
            <a:cs typeface="Verdana" pitchFamily="34" charset="0"/>
          </a:endParaRPr>
        </a:p>
      </dgm:t>
    </dgm:pt>
    <dgm:pt modelId="{C06ACF64-1CFA-4764-B6DD-2C25B0A36674}" type="pres">
      <dgm:prSet presAssocID="{60506C5F-22F2-4CF7-A25C-AFCC9A385999}" presName="Name0" presStyleCnt="0">
        <dgm:presLayoutVars>
          <dgm:dir/>
          <dgm:resizeHandles val="exact"/>
        </dgm:presLayoutVars>
      </dgm:prSet>
      <dgm:spPr/>
    </dgm:pt>
    <dgm:pt modelId="{AEF015D3-D2BB-4A9F-B8BA-44A7BB468C5F}" type="pres">
      <dgm:prSet presAssocID="{8F82DC92-AD89-4C5F-BC78-EF97B6FE047F}" presName="node" presStyleLbl="node1" presStyleIdx="0" presStyleCnt="3">
        <dgm:presLayoutVars>
          <dgm:bulletEnabled val="1"/>
        </dgm:presLayoutVars>
      </dgm:prSet>
      <dgm:spPr/>
      <dgm:t>
        <a:bodyPr/>
        <a:lstStyle/>
        <a:p>
          <a:endParaRPr lang="en-US"/>
        </a:p>
      </dgm:t>
    </dgm:pt>
    <dgm:pt modelId="{A4C89E5D-ED16-4CC5-983B-3C1F263E3187}" type="pres">
      <dgm:prSet presAssocID="{519667DA-A89D-4BCB-B50C-9248108DA0CE}" presName="sibTrans" presStyleLbl="sibTrans2D1" presStyleIdx="0" presStyleCnt="2"/>
      <dgm:spPr/>
      <dgm:t>
        <a:bodyPr/>
        <a:lstStyle/>
        <a:p>
          <a:endParaRPr lang="en-US"/>
        </a:p>
      </dgm:t>
    </dgm:pt>
    <dgm:pt modelId="{FD1B294C-3F7D-47E9-9FE1-EE67AC32A3D0}" type="pres">
      <dgm:prSet presAssocID="{519667DA-A89D-4BCB-B50C-9248108DA0CE}" presName="connectorText" presStyleLbl="sibTrans2D1" presStyleIdx="0" presStyleCnt="2"/>
      <dgm:spPr/>
      <dgm:t>
        <a:bodyPr/>
        <a:lstStyle/>
        <a:p>
          <a:endParaRPr lang="en-US"/>
        </a:p>
      </dgm:t>
    </dgm:pt>
    <dgm:pt modelId="{D77FA2D4-B2D1-4CD1-8425-ABC208BDD905}" type="pres">
      <dgm:prSet presAssocID="{D5446B80-3A01-4B8C-86A0-24620CFC20B0}" presName="node" presStyleLbl="node1" presStyleIdx="1" presStyleCnt="3">
        <dgm:presLayoutVars>
          <dgm:bulletEnabled val="1"/>
        </dgm:presLayoutVars>
      </dgm:prSet>
      <dgm:spPr/>
      <dgm:t>
        <a:bodyPr/>
        <a:lstStyle/>
        <a:p>
          <a:endParaRPr lang="en-US"/>
        </a:p>
      </dgm:t>
    </dgm:pt>
    <dgm:pt modelId="{432A37EB-B3DC-4A79-81B3-94DF9C13570D}" type="pres">
      <dgm:prSet presAssocID="{6F6BB8C5-0669-49D6-A9E6-4A7E8249A4D6}" presName="sibTrans" presStyleLbl="sibTrans2D1" presStyleIdx="1" presStyleCnt="2"/>
      <dgm:spPr/>
      <dgm:t>
        <a:bodyPr/>
        <a:lstStyle/>
        <a:p>
          <a:endParaRPr lang="en-US"/>
        </a:p>
      </dgm:t>
    </dgm:pt>
    <dgm:pt modelId="{05A2082F-8B18-49B5-A78A-AD1B07F57A29}" type="pres">
      <dgm:prSet presAssocID="{6F6BB8C5-0669-49D6-A9E6-4A7E8249A4D6}" presName="connectorText" presStyleLbl="sibTrans2D1" presStyleIdx="1" presStyleCnt="2"/>
      <dgm:spPr/>
      <dgm:t>
        <a:bodyPr/>
        <a:lstStyle/>
        <a:p>
          <a:endParaRPr lang="en-US"/>
        </a:p>
      </dgm:t>
    </dgm:pt>
    <dgm:pt modelId="{0D24F399-D9AE-45AE-AEB0-3BCD434529B9}" type="pres">
      <dgm:prSet presAssocID="{B44DB7EE-88BD-4182-8174-425D472F022D}" presName="node" presStyleLbl="node1" presStyleIdx="2" presStyleCnt="3">
        <dgm:presLayoutVars>
          <dgm:bulletEnabled val="1"/>
        </dgm:presLayoutVars>
      </dgm:prSet>
      <dgm:spPr/>
      <dgm:t>
        <a:bodyPr/>
        <a:lstStyle/>
        <a:p>
          <a:endParaRPr lang="en-US"/>
        </a:p>
      </dgm:t>
    </dgm:pt>
  </dgm:ptLst>
  <dgm:cxnLst>
    <dgm:cxn modelId="{68EB5986-9D64-4569-82DA-A9A3F52221BE}" srcId="{60506C5F-22F2-4CF7-A25C-AFCC9A385999}" destId="{8F82DC92-AD89-4C5F-BC78-EF97B6FE047F}" srcOrd="0" destOrd="0" parTransId="{334DD4D5-47BE-4E53-9737-15AB9F902E1F}" sibTransId="{519667DA-A89D-4BCB-B50C-9248108DA0CE}"/>
    <dgm:cxn modelId="{945812E6-86EB-4AC2-8619-63D0355B690A}" type="presOf" srcId="{6F6BB8C5-0669-49D6-A9E6-4A7E8249A4D6}" destId="{05A2082F-8B18-49B5-A78A-AD1B07F57A29}" srcOrd="1" destOrd="0" presId="urn:microsoft.com/office/officeart/2005/8/layout/process1"/>
    <dgm:cxn modelId="{9EC5131F-3865-42D1-91EF-A48A1B5F9887}" type="presOf" srcId="{6F6BB8C5-0669-49D6-A9E6-4A7E8249A4D6}" destId="{432A37EB-B3DC-4A79-81B3-94DF9C13570D}" srcOrd="0" destOrd="0" presId="urn:microsoft.com/office/officeart/2005/8/layout/process1"/>
    <dgm:cxn modelId="{CE970424-7768-446D-A81E-53C17AE3C77C}" type="presOf" srcId="{519667DA-A89D-4BCB-B50C-9248108DA0CE}" destId="{FD1B294C-3F7D-47E9-9FE1-EE67AC32A3D0}" srcOrd="1" destOrd="0" presId="urn:microsoft.com/office/officeart/2005/8/layout/process1"/>
    <dgm:cxn modelId="{84028269-DFAA-4896-A938-482C8CC8BDDC}" type="presOf" srcId="{60506C5F-22F2-4CF7-A25C-AFCC9A385999}" destId="{C06ACF64-1CFA-4764-B6DD-2C25B0A36674}" srcOrd="0" destOrd="0" presId="urn:microsoft.com/office/officeart/2005/8/layout/process1"/>
    <dgm:cxn modelId="{679F76DD-E799-40E9-8EB6-AD328F8AED27}" type="presOf" srcId="{8F82DC92-AD89-4C5F-BC78-EF97B6FE047F}" destId="{AEF015D3-D2BB-4A9F-B8BA-44A7BB468C5F}" srcOrd="0" destOrd="0" presId="urn:microsoft.com/office/officeart/2005/8/layout/process1"/>
    <dgm:cxn modelId="{A99C7B21-663A-41D6-A63C-E99724EF6793}" srcId="{60506C5F-22F2-4CF7-A25C-AFCC9A385999}" destId="{D5446B80-3A01-4B8C-86A0-24620CFC20B0}" srcOrd="1" destOrd="0" parTransId="{1AD935D7-50B5-40F0-8CFB-04CBE39276E0}" sibTransId="{6F6BB8C5-0669-49D6-A9E6-4A7E8249A4D6}"/>
    <dgm:cxn modelId="{B1A967B9-E906-4E00-A7D1-0326A01A6CB7}" type="presOf" srcId="{519667DA-A89D-4BCB-B50C-9248108DA0CE}" destId="{A4C89E5D-ED16-4CC5-983B-3C1F263E3187}" srcOrd="0" destOrd="0" presId="urn:microsoft.com/office/officeart/2005/8/layout/process1"/>
    <dgm:cxn modelId="{4BF11FE4-02D8-4413-A697-E3DA9349BFFB}" srcId="{60506C5F-22F2-4CF7-A25C-AFCC9A385999}" destId="{B44DB7EE-88BD-4182-8174-425D472F022D}" srcOrd="2" destOrd="0" parTransId="{EE3DB028-CA9D-4670-82DB-8C3625BB170D}" sibTransId="{E3A78701-BDD5-447F-A528-0107EA6431F2}"/>
    <dgm:cxn modelId="{94FB638E-F35B-422B-A74B-D3E61FEF1E75}" type="presOf" srcId="{B44DB7EE-88BD-4182-8174-425D472F022D}" destId="{0D24F399-D9AE-45AE-AEB0-3BCD434529B9}" srcOrd="0" destOrd="0" presId="urn:microsoft.com/office/officeart/2005/8/layout/process1"/>
    <dgm:cxn modelId="{09DBF4EB-39B1-4560-8605-BC458B741CF0}" type="presOf" srcId="{D5446B80-3A01-4B8C-86A0-24620CFC20B0}" destId="{D77FA2D4-B2D1-4CD1-8425-ABC208BDD905}" srcOrd="0" destOrd="0" presId="urn:microsoft.com/office/officeart/2005/8/layout/process1"/>
    <dgm:cxn modelId="{EC240CC3-2FC5-4C42-95A8-2C434497ECA5}" type="presParOf" srcId="{C06ACF64-1CFA-4764-B6DD-2C25B0A36674}" destId="{AEF015D3-D2BB-4A9F-B8BA-44A7BB468C5F}" srcOrd="0" destOrd="0" presId="urn:microsoft.com/office/officeart/2005/8/layout/process1"/>
    <dgm:cxn modelId="{9EECA1FD-86C6-44FC-BF6F-A6DF307F4FF4}" type="presParOf" srcId="{C06ACF64-1CFA-4764-B6DD-2C25B0A36674}" destId="{A4C89E5D-ED16-4CC5-983B-3C1F263E3187}" srcOrd="1" destOrd="0" presId="urn:microsoft.com/office/officeart/2005/8/layout/process1"/>
    <dgm:cxn modelId="{B3897929-B315-48D0-A00A-4D33E154ED5C}" type="presParOf" srcId="{A4C89E5D-ED16-4CC5-983B-3C1F263E3187}" destId="{FD1B294C-3F7D-47E9-9FE1-EE67AC32A3D0}" srcOrd="0" destOrd="0" presId="urn:microsoft.com/office/officeart/2005/8/layout/process1"/>
    <dgm:cxn modelId="{73E16C20-FE08-4050-83D2-A3BFE4343D56}" type="presParOf" srcId="{C06ACF64-1CFA-4764-B6DD-2C25B0A36674}" destId="{D77FA2D4-B2D1-4CD1-8425-ABC208BDD905}" srcOrd="2" destOrd="0" presId="urn:microsoft.com/office/officeart/2005/8/layout/process1"/>
    <dgm:cxn modelId="{F5CE70AA-B112-48D3-B995-4A1FDBFDAE95}" type="presParOf" srcId="{C06ACF64-1CFA-4764-B6DD-2C25B0A36674}" destId="{432A37EB-B3DC-4A79-81B3-94DF9C13570D}" srcOrd="3" destOrd="0" presId="urn:microsoft.com/office/officeart/2005/8/layout/process1"/>
    <dgm:cxn modelId="{F339E014-2AC8-430E-ADB9-A0082A9A9B5C}" type="presParOf" srcId="{432A37EB-B3DC-4A79-81B3-94DF9C13570D}" destId="{05A2082F-8B18-49B5-A78A-AD1B07F57A29}" srcOrd="0" destOrd="0" presId="urn:microsoft.com/office/officeart/2005/8/layout/process1"/>
    <dgm:cxn modelId="{EDB53A51-15B8-4DD9-838E-89D4F7FF73ED}" type="presParOf" srcId="{C06ACF64-1CFA-4764-B6DD-2C25B0A36674}" destId="{0D24F399-D9AE-45AE-AEB0-3BCD434529B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E0A70F-4260-4B5F-BAA9-4BF791E068B7}" type="doc">
      <dgm:prSet loTypeId="urn:microsoft.com/office/officeart/2009/3/layout/OpposingIdeas" loCatId="relationship" qsTypeId="urn:microsoft.com/office/officeart/2005/8/quickstyle/simple1" qsCatId="simple" csTypeId="urn:microsoft.com/office/officeart/2005/8/colors/colorful5" csCatId="colorful" phldr="1"/>
      <dgm:spPr/>
      <dgm:t>
        <a:bodyPr/>
        <a:lstStyle/>
        <a:p>
          <a:endParaRPr lang="en-US"/>
        </a:p>
      </dgm:t>
    </dgm:pt>
    <dgm:pt modelId="{326E47E6-19D7-4C0B-8806-9A06473166F7}">
      <dgm:prSet phldrT="[Text]"/>
      <dgm:spPr>
        <a:solidFill>
          <a:srgbClr val="FF0000"/>
        </a:solidFill>
      </dgm:spPr>
      <dgm:t>
        <a:bodyPr/>
        <a:lstStyle/>
        <a:p>
          <a:r>
            <a:rPr lang="en-US" dirty="0">
              <a:solidFill>
                <a:schemeClr val="bg1"/>
              </a:solidFill>
            </a:rPr>
            <a:t>Higher Risk</a:t>
          </a:r>
        </a:p>
      </dgm:t>
    </dgm:pt>
    <dgm:pt modelId="{EF23E2A3-61B4-4EFC-8F3C-338A764DF9A8}" type="parTrans" cxnId="{22BAAF5A-A1AF-498F-87BB-AC027F36685A}">
      <dgm:prSet/>
      <dgm:spPr/>
      <dgm:t>
        <a:bodyPr/>
        <a:lstStyle/>
        <a:p>
          <a:endParaRPr lang="en-US"/>
        </a:p>
      </dgm:t>
    </dgm:pt>
    <dgm:pt modelId="{20BB308B-C9D9-45BF-B2BD-E6545835637B}" type="sibTrans" cxnId="{22BAAF5A-A1AF-498F-87BB-AC027F36685A}">
      <dgm:prSet/>
      <dgm:spPr/>
      <dgm:t>
        <a:bodyPr/>
        <a:lstStyle/>
        <a:p>
          <a:endParaRPr lang="en-US"/>
        </a:p>
      </dgm:t>
    </dgm:pt>
    <dgm:pt modelId="{851FB466-C83F-420A-A2DB-C133862CEF39}">
      <dgm:prSet phldrT="[Text]"/>
      <dgm:spPr/>
      <dgm:t>
        <a:bodyPr/>
        <a:lstStyle/>
        <a:p>
          <a:r>
            <a:rPr lang="en-US" dirty="0"/>
            <a:t>Higher risk patients</a:t>
          </a:r>
        </a:p>
      </dgm:t>
    </dgm:pt>
    <dgm:pt modelId="{29357516-4966-410C-932C-A1ADE3F9E44A}" type="parTrans" cxnId="{B2C46ED4-55E1-4F47-A982-5B8B60DE39A4}">
      <dgm:prSet/>
      <dgm:spPr/>
      <dgm:t>
        <a:bodyPr/>
        <a:lstStyle/>
        <a:p>
          <a:endParaRPr lang="en-US"/>
        </a:p>
      </dgm:t>
    </dgm:pt>
    <dgm:pt modelId="{596B2B71-3E81-4FD9-9881-A7428AE717FE}" type="sibTrans" cxnId="{B2C46ED4-55E1-4F47-A982-5B8B60DE39A4}">
      <dgm:prSet/>
      <dgm:spPr/>
      <dgm:t>
        <a:bodyPr/>
        <a:lstStyle/>
        <a:p>
          <a:endParaRPr lang="en-US"/>
        </a:p>
      </dgm:t>
    </dgm:pt>
    <dgm:pt modelId="{54F8715F-FF22-4D57-9E31-E4EE44FD7565}">
      <dgm:prSet phldrT="[Text]"/>
      <dgm:spPr>
        <a:solidFill>
          <a:srgbClr val="00B050"/>
        </a:solidFill>
      </dgm:spPr>
      <dgm:t>
        <a:bodyPr/>
        <a:lstStyle/>
        <a:p>
          <a:r>
            <a:rPr lang="en-US" dirty="0">
              <a:solidFill>
                <a:schemeClr val="bg1"/>
              </a:solidFill>
            </a:rPr>
            <a:t>Lower Risk</a:t>
          </a:r>
        </a:p>
      </dgm:t>
    </dgm:pt>
    <dgm:pt modelId="{98C103FD-CC2C-475F-8722-66CD267683F8}" type="parTrans" cxnId="{E0FF1BCD-AC23-4D83-9587-BB46DAD7392B}">
      <dgm:prSet/>
      <dgm:spPr/>
      <dgm:t>
        <a:bodyPr/>
        <a:lstStyle/>
        <a:p>
          <a:endParaRPr lang="en-US"/>
        </a:p>
      </dgm:t>
    </dgm:pt>
    <dgm:pt modelId="{236A586C-DB3A-4D42-86C6-415322FF6CBB}" type="sibTrans" cxnId="{E0FF1BCD-AC23-4D83-9587-BB46DAD7392B}">
      <dgm:prSet/>
      <dgm:spPr/>
      <dgm:t>
        <a:bodyPr/>
        <a:lstStyle/>
        <a:p>
          <a:endParaRPr lang="en-US"/>
        </a:p>
      </dgm:t>
    </dgm:pt>
    <dgm:pt modelId="{5D83619B-4E76-4DDC-9E93-88A518E0F93B}">
      <dgm:prSet phldrT="[Text]"/>
      <dgm:spPr/>
      <dgm:t>
        <a:bodyPr/>
        <a:lstStyle/>
        <a:p>
          <a:r>
            <a:rPr lang="en-US" dirty="0"/>
            <a:t>Lower risk patients</a:t>
          </a:r>
        </a:p>
      </dgm:t>
    </dgm:pt>
    <dgm:pt modelId="{665A576C-8783-41C3-BBAA-08D90D94FB83}" type="parTrans" cxnId="{32E70A1F-85BC-499E-B697-6D190E9052D8}">
      <dgm:prSet/>
      <dgm:spPr/>
      <dgm:t>
        <a:bodyPr/>
        <a:lstStyle/>
        <a:p>
          <a:endParaRPr lang="en-US"/>
        </a:p>
      </dgm:t>
    </dgm:pt>
    <dgm:pt modelId="{6FF47796-4EB3-43D1-8EA2-2A95617423CC}" type="sibTrans" cxnId="{32E70A1F-85BC-499E-B697-6D190E9052D8}">
      <dgm:prSet/>
      <dgm:spPr/>
      <dgm:t>
        <a:bodyPr/>
        <a:lstStyle/>
        <a:p>
          <a:endParaRPr lang="en-US"/>
        </a:p>
      </dgm:t>
    </dgm:pt>
    <dgm:pt modelId="{A43DF6BE-6E6E-4EDB-8D7A-2A81BCF06E6B}" type="pres">
      <dgm:prSet presAssocID="{B5E0A70F-4260-4B5F-BAA9-4BF791E068B7}" presName="Name0" presStyleCnt="0">
        <dgm:presLayoutVars>
          <dgm:chMax val="2"/>
          <dgm:dir/>
          <dgm:animOne val="branch"/>
          <dgm:animLvl val="lvl"/>
          <dgm:resizeHandles val="exact"/>
        </dgm:presLayoutVars>
      </dgm:prSet>
      <dgm:spPr/>
      <dgm:t>
        <a:bodyPr/>
        <a:lstStyle/>
        <a:p>
          <a:endParaRPr lang="en-US"/>
        </a:p>
      </dgm:t>
    </dgm:pt>
    <dgm:pt modelId="{7A490201-CB0E-419E-B929-C4D76B6B5EC1}" type="pres">
      <dgm:prSet presAssocID="{B5E0A70F-4260-4B5F-BAA9-4BF791E068B7}" presName="Background" presStyleLbl="node1" presStyleIdx="0" presStyleCnt="1"/>
      <dgm:spPr/>
    </dgm:pt>
    <dgm:pt modelId="{C810333F-91C1-447F-8720-6EB421B72D08}" type="pres">
      <dgm:prSet presAssocID="{B5E0A70F-4260-4B5F-BAA9-4BF791E068B7}" presName="Divider" presStyleLbl="callout" presStyleIdx="0" presStyleCnt="1"/>
      <dgm:spPr/>
    </dgm:pt>
    <dgm:pt modelId="{3C1120E2-372D-4B53-9C71-D7F8D95B5851}" type="pres">
      <dgm:prSet presAssocID="{B5E0A70F-4260-4B5F-BAA9-4BF791E068B7}" presName="ChildText1" presStyleLbl="revTx" presStyleIdx="0" presStyleCnt="0">
        <dgm:presLayoutVars>
          <dgm:chMax val="0"/>
          <dgm:chPref val="0"/>
          <dgm:bulletEnabled val="1"/>
        </dgm:presLayoutVars>
      </dgm:prSet>
      <dgm:spPr/>
      <dgm:t>
        <a:bodyPr/>
        <a:lstStyle/>
        <a:p>
          <a:endParaRPr lang="en-US"/>
        </a:p>
      </dgm:t>
    </dgm:pt>
    <dgm:pt modelId="{A11097C7-2655-4EBD-BD21-E5DDF90279AF}" type="pres">
      <dgm:prSet presAssocID="{B5E0A70F-4260-4B5F-BAA9-4BF791E068B7}" presName="ChildText2" presStyleLbl="revTx" presStyleIdx="0" presStyleCnt="0">
        <dgm:presLayoutVars>
          <dgm:chMax val="0"/>
          <dgm:chPref val="0"/>
          <dgm:bulletEnabled val="1"/>
        </dgm:presLayoutVars>
      </dgm:prSet>
      <dgm:spPr/>
      <dgm:t>
        <a:bodyPr/>
        <a:lstStyle/>
        <a:p>
          <a:endParaRPr lang="en-US"/>
        </a:p>
      </dgm:t>
    </dgm:pt>
    <dgm:pt modelId="{58DBF32A-DA18-435C-BAFB-C9108108B72F}" type="pres">
      <dgm:prSet presAssocID="{B5E0A70F-4260-4B5F-BAA9-4BF791E068B7}" presName="ParentText1" presStyleLbl="revTx" presStyleIdx="0" presStyleCnt="0">
        <dgm:presLayoutVars>
          <dgm:chMax val="1"/>
          <dgm:chPref val="1"/>
        </dgm:presLayoutVars>
      </dgm:prSet>
      <dgm:spPr/>
      <dgm:t>
        <a:bodyPr/>
        <a:lstStyle/>
        <a:p>
          <a:endParaRPr lang="en-US"/>
        </a:p>
      </dgm:t>
    </dgm:pt>
    <dgm:pt modelId="{12C05F0C-91F1-4DFD-92A0-358FAFE1D2C0}" type="pres">
      <dgm:prSet presAssocID="{B5E0A70F-4260-4B5F-BAA9-4BF791E068B7}" presName="ParentShape1" presStyleLbl="alignImgPlace1" presStyleIdx="0" presStyleCnt="2">
        <dgm:presLayoutVars/>
      </dgm:prSet>
      <dgm:spPr/>
      <dgm:t>
        <a:bodyPr/>
        <a:lstStyle/>
        <a:p>
          <a:endParaRPr lang="en-US"/>
        </a:p>
      </dgm:t>
    </dgm:pt>
    <dgm:pt modelId="{A9E97486-0790-4271-A6CA-6E4D54DBDDF5}" type="pres">
      <dgm:prSet presAssocID="{B5E0A70F-4260-4B5F-BAA9-4BF791E068B7}" presName="ParentText2" presStyleLbl="revTx" presStyleIdx="0" presStyleCnt="0">
        <dgm:presLayoutVars>
          <dgm:chMax val="1"/>
          <dgm:chPref val="1"/>
        </dgm:presLayoutVars>
      </dgm:prSet>
      <dgm:spPr/>
      <dgm:t>
        <a:bodyPr/>
        <a:lstStyle/>
        <a:p>
          <a:endParaRPr lang="en-US"/>
        </a:p>
      </dgm:t>
    </dgm:pt>
    <dgm:pt modelId="{A478920A-1143-45E3-AF95-9209C85C9457}" type="pres">
      <dgm:prSet presAssocID="{B5E0A70F-4260-4B5F-BAA9-4BF791E068B7}" presName="ParentShape2" presStyleLbl="alignImgPlace1" presStyleIdx="1" presStyleCnt="2">
        <dgm:presLayoutVars/>
      </dgm:prSet>
      <dgm:spPr/>
      <dgm:t>
        <a:bodyPr/>
        <a:lstStyle/>
        <a:p>
          <a:endParaRPr lang="en-US"/>
        </a:p>
      </dgm:t>
    </dgm:pt>
  </dgm:ptLst>
  <dgm:cxnLst>
    <dgm:cxn modelId="{81437189-793F-4F34-804B-C47D55A499F0}" type="presOf" srcId="{5D83619B-4E76-4DDC-9E93-88A518E0F93B}" destId="{A11097C7-2655-4EBD-BD21-E5DDF90279AF}" srcOrd="0" destOrd="0" presId="urn:microsoft.com/office/officeart/2009/3/layout/OpposingIdeas"/>
    <dgm:cxn modelId="{50D4905A-BC60-4392-A3A7-A2A3510072C0}" type="presOf" srcId="{326E47E6-19D7-4C0B-8806-9A06473166F7}" destId="{12C05F0C-91F1-4DFD-92A0-358FAFE1D2C0}" srcOrd="1" destOrd="0" presId="urn:microsoft.com/office/officeart/2009/3/layout/OpposingIdeas"/>
    <dgm:cxn modelId="{881C511F-B74C-4D4D-83E8-E8886B2A18E2}" type="presOf" srcId="{54F8715F-FF22-4D57-9E31-E4EE44FD7565}" destId="{A9E97486-0790-4271-A6CA-6E4D54DBDDF5}" srcOrd="0" destOrd="0" presId="urn:microsoft.com/office/officeart/2009/3/layout/OpposingIdeas"/>
    <dgm:cxn modelId="{32E70A1F-85BC-499E-B697-6D190E9052D8}" srcId="{54F8715F-FF22-4D57-9E31-E4EE44FD7565}" destId="{5D83619B-4E76-4DDC-9E93-88A518E0F93B}" srcOrd="0" destOrd="0" parTransId="{665A576C-8783-41C3-BBAA-08D90D94FB83}" sibTransId="{6FF47796-4EB3-43D1-8EA2-2A95617423CC}"/>
    <dgm:cxn modelId="{63508318-3C3B-49F8-BB78-BF67DA93ABBA}" type="presOf" srcId="{B5E0A70F-4260-4B5F-BAA9-4BF791E068B7}" destId="{A43DF6BE-6E6E-4EDB-8D7A-2A81BCF06E6B}" srcOrd="0" destOrd="0" presId="urn:microsoft.com/office/officeart/2009/3/layout/OpposingIdeas"/>
    <dgm:cxn modelId="{E0FF1BCD-AC23-4D83-9587-BB46DAD7392B}" srcId="{B5E0A70F-4260-4B5F-BAA9-4BF791E068B7}" destId="{54F8715F-FF22-4D57-9E31-E4EE44FD7565}" srcOrd="1" destOrd="0" parTransId="{98C103FD-CC2C-475F-8722-66CD267683F8}" sibTransId="{236A586C-DB3A-4D42-86C6-415322FF6CBB}"/>
    <dgm:cxn modelId="{1E353F34-D08A-4F01-B22C-D071DCDA59C6}" type="presOf" srcId="{326E47E6-19D7-4C0B-8806-9A06473166F7}" destId="{58DBF32A-DA18-435C-BAFB-C9108108B72F}" srcOrd="0" destOrd="0" presId="urn:microsoft.com/office/officeart/2009/3/layout/OpposingIdeas"/>
    <dgm:cxn modelId="{6193D074-47D1-4BF4-844E-289A3A20DB4F}" type="presOf" srcId="{54F8715F-FF22-4D57-9E31-E4EE44FD7565}" destId="{A478920A-1143-45E3-AF95-9209C85C9457}" srcOrd="1" destOrd="0" presId="urn:microsoft.com/office/officeart/2009/3/layout/OpposingIdeas"/>
    <dgm:cxn modelId="{F45BA3B5-8A37-4D92-AD97-3D42CA836FE1}" type="presOf" srcId="{851FB466-C83F-420A-A2DB-C133862CEF39}" destId="{3C1120E2-372D-4B53-9C71-D7F8D95B5851}" srcOrd="0" destOrd="0" presId="urn:microsoft.com/office/officeart/2009/3/layout/OpposingIdeas"/>
    <dgm:cxn modelId="{B2C46ED4-55E1-4F47-A982-5B8B60DE39A4}" srcId="{326E47E6-19D7-4C0B-8806-9A06473166F7}" destId="{851FB466-C83F-420A-A2DB-C133862CEF39}" srcOrd="0" destOrd="0" parTransId="{29357516-4966-410C-932C-A1ADE3F9E44A}" sibTransId="{596B2B71-3E81-4FD9-9881-A7428AE717FE}"/>
    <dgm:cxn modelId="{22BAAF5A-A1AF-498F-87BB-AC027F36685A}" srcId="{B5E0A70F-4260-4B5F-BAA9-4BF791E068B7}" destId="{326E47E6-19D7-4C0B-8806-9A06473166F7}" srcOrd="0" destOrd="0" parTransId="{EF23E2A3-61B4-4EFC-8F3C-338A764DF9A8}" sibTransId="{20BB308B-C9D9-45BF-B2BD-E6545835637B}"/>
    <dgm:cxn modelId="{A3E5F250-9162-407C-9032-A33B5B56B176}" type="presParOf" srcId="{A43DF6BE-6E6E-4EDB-8D7A-2A81BCF06E6B}" destId="{7A490201-CB0E-419E-B929-C4D76B6B5EC1}" srcOrd="0" destOrd="0" presId="urn:microsoft.com/office/officeart/2009/3/layout/OpposingIdeas"/>
    <dgm:cxn modelId="{6A4441DD-9AB7-4157-8C0D-A0A164631F98}" type="presParOf" srcId="{A43DF6BE-6E6E-4EDB-8D7A-2A81BCF06E6B}" destId="{C810333F-91C1-447F-8720-6EB421B72D08}" srcOrd="1" destOrd="0" presId="urn:microsoft.com/office/officeart/2009/3/layout/OpposingIdeas"/>
    <dgm:cxn modelId="{20DDF700-B8C0-41C9-AF29-DB756C73F3E9}" type="presParOf" srcId="{A43DF6BE-6E6E-4EDB-8D7A-2A81BCF06E6B}" destId="{3C1120E2-372D-4B53-9C71-D7F8D95B5851}" srcOrd="2" destOrd="0" presId="urn:microsoft.com/office/officeart/2009/3/layout/OpposingIdeas"/>
    <dgm:cxn modelId="{B6158B10-0B06-431E-A1AB-E6BAEA17801F}" type="presParOf" srcId="{A43DF6BE-6E6E-4EDB-8D7A-2A81BCF06E6B}" destId="{A11097C7-2655-4EBD-BD21-E5DDF90279AF}" srcOrd="3" destOrd="0" presId="urn:microsoft.com/office/officeart/2009/3/layout/OpposingIdeas"/>
    <dgm:cxn modelId="{3412FCA2-51B6-42E3-9A58-DE8013FF3D24}" type="presParOf" srcId="{A43DF6BE-6E6E-4EDB-8D7A-2A81BCF06E6B}" destId="{58DBF32A-DA18-435C-BAFB-C9108108B72F}" srcOrd="4" destOrd="0" presId="urn:microsoft.com/office/officeart/2009/3/layout/OpposingIdeas"/>
    <dgm:cxn modelId="{CCD94EC1-D357-401E-94CB-EB52D380CCC8}" type="presParOf" srcId="{A43DF6BE-6E6E-4EDB-8D7A-2A81BCF06E6B}" destId="{12C05F0C-91F1-4DFD-92A0-358FAFE1D2C0}" srcOrd="5" destOrd="0" presId="urn:microsoft.com/office/officeart/2009/3/layout/OpposingIdeas"/>
    <dgm:cxn modelId="{A9C00B64-AFF7-4532-9970-80BB045A1B8E}" type="presParOf" srcId="{A43DF6BE-6E6E-4EDB-8D7A-2A81BCF06E6B}" destId="{A9E97486-0790-4271-A6CA-6E4D54DBDDF5}" srcOrd="6" destOrd="0" presId="urn:microsoft.com/office/officeart/2009/3/layout/OpposingIdeas"/>
    <dgm:cxn modelId="{31C89C4B-4D1A-437D-9CE0-18988DFA4954}" type="presParOf" srcId="{A43DF6BE-6E6E-4EDB-8D7A-2A81BCF06E6B}" destId="{A478920A-1143-45E3-AF95-9209C85C9457}"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D8C370-AFCF-43AF-BEFC-496C174E0A8C}" type="doc">
      <dgm:prSet loTypeId="urn:microsoft.com/office/officeart/2005/8/layout/default" loCatId="list" qsTypeId="urn:microsoft.com/office/officeart/2005/8/quickstyle/simple2" qsCatId="simple" csTypeId="urn:microsoft.com/office/officeart/2005/8/colors/accent1_1" csCatId="accent1"/>
      <dgm:spPr/>
      <dgm:t>
        <a:bodyPr/>
        <a:lstStyle/>
        <a:p>
          <a:endParaRPr lang="en-US"/>
        </a:p>
      </dgm:t>
    </dgm:pt>
    <dgm:pt modelId="{AA07D7CF-BEB5-4AA5-84FC-5EBBB489E90D}">
      <dgm:prSet custT="1"/>
      <dgm:spPr/>
      <dgm:t>
        <a:bodyPr/>
        <a:lstStyle/>
        <a:p>
          <a:pPr rtl="0"/>
          <a:r>
            <a:rPr lang="en-US" sz="1400" b="1" dirty="0"/>
            <a:t>Shared goals: </a:t>
          </a:r>
          <a:r>
            <a:rPr lang="en-US" sz="1400" dirty="0"/>
            <a:t>The team—including the patient and, where appropriate, family members or other support persons—works to establish shared goals that reflect patient and family priorities, and can be clearly articulated, understood, and supported by all team members. </a:t>
          </a:r>
        </a:p>
      </dgm:t>
    </dgm:pt>
    <dgm:pt modelId="{A93C4E03-786D-4B94-A330-86C300F23F78}" type="parTrans" cxnId="{0D239B9B-FF38-4D67-BF98-26C1B4712E0E}">
      <dgm:prSet/>
      <dgm:spPr/>
      <dgm:t>
        <a:bodyPr/>
        <a:lstStyle/>
        <a:p>
          <a:endParaRPr lang="en-US" sz="2000"/>
        </a:p>
      </dgm:t>
    </dgm:pt>
    <dgm:pt modelId="{29458882-522D-44FC-8A08-F42A26050B60}" type="sibTrans" cxnId="{0D239B9B-FF38-4D67-BF98-26C1B4712E0E}">
      <dgm:prSet/>
      <dgm:spPr/>
      <dgm:t>
        <a:bodyPr/>
        <a:lstStyle/>
        <a:p>
          <a:endParaRPr lang="en-US" sz="2000"/>
        </a:p>
      </dgm:t>
    </dgm:pt>
    <dgm:pt modelId="{C4551BA2-CFCB-4DAD-AA8F-D9BAA5D87CD3}">
      <dgm:prSet custT="1"/>
      <dgm:spPr/>
      <dgm:t>
        <a:bodyPr/>
        <a:lstStyle/>
        <a:p>
          <a:pPr rtl="0"/>
          <a:r>
            <a:rPr lang="en-US" sz="1400" b="1" dirty="0"/>
            <a:t>Clear roles: </a:t>
          </a:r>
          <a:r>
            <a:rPr lang="en-US" sz="1400" dirty="0"/>
            <a:t>There are clear expectations for each team member’s functions, responsibilities, and accountabilities, which optimize the team’s efficiency and often make it possible for the team to take advantage of division of labor, thereby accomplishing more than the sum of its parts. </a:t>
          </a:r>
        </a:p>
      </dgm:t>
    </dgm:pt>
    <dgm:pt modelId="{A2024C0F-BAAA-452C-8C32-8C72302770FC}" type="parTrans" cxnId="{33AF5919-159D-454E-850D-2E2838198782}">
      <dgm:prSet/>
      <dgm:spPr/>
      <dgm:t>
        <a:bodyPr/>
        <a:lstStyle/>
        <a:p>
          <a:endParaRPr lang="en-US" sz="2000"/>
        </a:p>
      </dgm:t>
    </dgm:pt>
    <dgm:pt modelId="{F9C43186-EB04-422C-A66D-3D0508DBB60A}" type="sibTrans" cxnId="{33AF5919-159D-454E-850D-2E2838198782}">
      <dgm:prSet/>
      <dgm:spPr/>
      <dgm:t>
        <a:bodyPr/>
        <a:lstStyle/>
        <a:p>
          <a:endParaRPr lang="en-US" sz="2000"/>
        </a:p>
      </dgm:t>
    </dgm:pt>
    <dgm:pt modelId="{C2DFDEE1-AD0E-4EDE-BCB2-3FDE019A6943}">
      <dgm:prSet custT="1"/>
      <dgm:spPr/>
      <dgm:t>
        <a:bodyPr/>
        <a:lstStyle/>
        <a:p>
          <a:pPr rtl="0"/>
          <a:r>
            <a:rPr lang="en-US" sz="1400" b="1" dirty="0"/>
            <a:t>Mutual trust: </a:t>
          </a:r>
          <a:r>
            <a:rPr lang="en-US" sz="1400" dirty="0"/>
            <a:t>Team members earn each others’ trust, creating strong norms of reciprocity and greater opportunities for shared achievement. </a:t>
          </a:r>
        </a:p>
      </dgm:t>
    </dgm:pt>
    <dgm:pt modelId="{E9B775C4-A1F5-44EA-B700-A8C27D67BD25}" type="parTrans" cxnId="{BC361787-1A66-4B28-B2A8-E03A98B148B0}">
      <dgm:prSet/>
      <dgm:spPr/>
      <dgm:t>
        <a:bodyPr/>
        <a:lstStyle/>
        <a:p>
          <a:endParaRPr lang="en-US" sz="2000"/>
        </a:p>
      </dgm:t>
    </dgm:pt>
    <dgm:pt modelId="{1C912D15-6200-4D73-9379-C3884D5BDEF8}" type="sibTrans" cxnId="{BC361787-1A66-4B28-B2A8-E03A98B148B0}">
      <dgm:prSet/>
      <dgm:spPr/>
      <dgm:t>
        <a:bodyPr/>
        <a:lstStyle/>
        <a:p>
          <a:endParaRPr lang="en-US" sz="2000"/>
        </a:p>
      </dgm:t>
    </dgm:pt>
    <dgm:pt modelId="{87918385-EDC2-44EB-B960-683945684BA0}">
      <dgm:prSet custT="1"/>
      <dgm:spPr/>
      <dgm:t>
        <a:bodyPr/>
        <a:lstStyle/>
        <a:p>
          <a:pPr rtl="0"/>
          <a:r>
            <a:rPr lang="en-US" sz="1400" b="1" dirty="0"/>
            <a:t>Effective communication: </a:t>
          </a:r>
          <a:r>
            <a:rPr lang="en-US" sz="1400" dirty="0"/>
            <a:t>The team prioritizes and continuously refines its communication skills. It has consistent channels for candid and complete communication, which are accessed and used by all team members across all settings. </a:t>
          </a:r>
        </a:p>
      </dgm:t>
    </dgm:pt>
    <dgm:pt modelId="{068927F9-4DCF-4981-9A61-D2E390A57725}" type="parTrans" cxnId="{FB0900A5-50E4-4032-98DF-4412A297F029}">
      <dgm:prSet/>
      <dgm:spPr/>
      <dgm:t>
        <a:bodyPr/>
        <a:lstStyle/>
        <a:p>
          <a:endParaRPr lang="en-US" sz="2000"/>
        </a:p>
      </dgm:t>
    </dgm:pt>
    <dgm:pt modelId="{6AAF6165-1511-4DD6-84E4-C82E01609703}" type="sibTrans" cxnId="{FB0900A5-50E4-4032-98DF-4412A297F029}">
      <dgm:prSet/>
      <dgm:spPr/>
      <dgm:t>
        <a:bodyPr/>
        <a:lstStyle/>
        <a:p>
          <a:endParaRPr lang="en-US" sz="2000"/>
        </a:p>
      </dgm:t>
    </dgm:pt>
    <dgm:pt modelId="{9DA020BF-9DAE-4753-A18E-B5632323A45A}">
      <dgm:prSet custT="1"/>
      <dgm:spPr/>
      <dgm:t>
        <a:bodyPr/>
        <a:lstStyle/>
        <a:p>
          <a:pPr rtl="0"/>
          <a:r>
            <a:rPr lang="en-US" sz="1400" b="1" dirty="0"/>
            <a:t>Measurable processes and outcomes: </a:t>
          </a:r>
          <a:r>
            <a:rPr lang="en-US" sz="1400" dirty="0"/>
            <a:t>The team agrees on and implements reliable and timely feedback on successes and failures in both the functioning of the team and achievement of the team’s goals. These are used to track and improve performance immediately and over time. </a:t>
          </a:r>
        </a:p>
      </dgm:t>
    </dgm:pt>
    <dgm:pt modelId="{B753E7FC-F84B-4B54-BCFB-72A09971A407}" type="parTrans" cxnId="{61500E8F-CDAB-48B1-A105-4187D8EBDECB}">
      <dgm:prSet/>
      <dgm:spPr/>
      <dgm:t>
        <a:bodyPr/>
        <a:lstStyle/>
        <a:p>
          <a:endParaRPr lang="en-US" sz="2000"/>
        </a:p>
      </dgm:t>
    </dgm:pt>
    <dgm:pt modelId="{E87B5B2C-7C72-4F08-AD8D-760FF76516BE}" type="sibTrans" cxnId="{61500E8F-CDAB-48B1-A105-4187D8EBDECB}">
      <dgm:prSet/>
      <dgm:spPr/>
      <dgm:t>
        <a:bodyPr/>
        <a:lstStyle/>
        <a:p>
          <a:endParaRPr lang="en-US" sz="2000"/>
        </a:p>
      </dgm:t>
    </dgm:pt>
    <dgm:pt modelId="{1E585109-3963-423D-9444-6EF96445F1EE}" type="pres">
      <dgm:prSet presAssocID="{E9D8C370-AFCF-43AF-BEFC-496C174E0A8C}" presName="diagram" presStyleCnt="0">
        <dgm:presLayoutVars>
          <dgm:dir/>
          <dgm:resizeHandles val="exact"/>
        </dgm:presLayoutVars>
      </dgm:prSet>
      <dgm:spPr/>
      <dgm:t>
        <a:bodyPr/>
        <a:lstStyle/>
        <a:p>
          <a:endParaRPr lang="en-US"/>
        </a:p>
      </dgm:t>
    </dgm:pt>
    <dgm:pt modelId="{9B22E2D5-F6B2-4661-926C-90727D87D758}" type="pres">
      <dgm:prSet presAssocID="{AA07D7CF-BEB5-4AA5-84FC-5EBBB489E90D}" presName="node" presStyleLbl="node1" presStyleIdx="0" presStyleCnt="5" custLinFactNeighborY="5498">
        <dgm:presLayoutVars>
          <dgm:bulletEnabled val="1"/>
        </dgm:presLayoutVars>
      </dgm:prSet>
      <dgm:spPr/>
      <dgm:t>
        <a:bodyPr/>
        <a:lstStyle/>
        <a:p>
          <a:endParaRPr lang="en-US"/>
        </a:p>
      </dgm:t>
    </dgm:pt>
    <dgm:pt modelId="{76FD403A-3DE6-46B1-B1B5-F86D78C372B1}" type="pres">
      <dgm:prSet presAssocID="{29458882-522D-44FC-8A08-F42A26050B60}" presName="sibTrans" presStyleCnt="0"/>
      <dgm:spPr/>
    </dgm:pt>
    <dgm:pt modelId="{B8C27B46-A6B6-4CA7-9B5A-0E432A257B0A}" type="pres">
      <dgm:prSet presAssocID="{C4551BA2-CFCB-4DAD-AA8F-D9BAA5D87CD3}" presName="node" presStyleLbl="node1" presStyleIdx="1" presStyleCnt="5" custLinFactNeighborY="5498">
        <dgm:presLayoutVars>
          <dgm:bulletEnabled val="1"/>
        </dgm:presLayoutVars>
      </dgm:prSet>
      <dgm:spPr/>
      <dgm:t>
        <a:bodyPr/>
        <a:lstStyle/>
        <a:p>
          <a:endParaRPr lang="en-US"/>
        </a:p>
      </dgm:t>
    </dgm:pt>
    <dgm:pt modelId="{28DFE1A9-4B52-40CD-86CB-8ED9A6BEB180}" type="pres">
      <dgm:prSet presAssocID="{F9C43186-EB04-422C-A66D-3D0508DBB60A}" presName="sibTrans" presStyleCnt="0"/>
      <dgm:spPr/>
    </dgm:pt>
    <dgm:pt modelId="{AF987FAD-E55E-418D-9802-8148600DC1E0}" type="pres">
      <dgm:prSet presAssocID="{C2DFDEE1-AD0E-4EDE-BCB2-3FDE019A6943}" presName="node" presStyleLbl="node1" presStyleIdx="2" presStyleCnt="5">
        <dgm:presLayoutVars>
          <dgm:bulletEnabled val="1"/>
        </dgm:presLayoutVars>
      </dgm:prSet>
      <dgm:spPr/>
      <dgm:t>
        <a:bodyPr/>
        <a:lstStyle/>
        <a:p>
          <a:endParaRPr lang="en-US"/>
        </a:p>
      </dgm:t>
    </dgm:pt>
    <dgm:pt modelId="{35229C4B-6FF9-4F4C-AE77-2FAD0F097299}" type="pres">
      <dgm:prSet presAssocID="{1C912D15-6200-4D73-9379-C3884D5BDEF8}" presName="sibTrans" presStyleCnt="0"/>
      <dgm:spPr/>
    </dgm:pt>
    <dgm:pt modelId="{89EFAB7E-D130-4029-907C-1624908B7D54}" type="pres">
      <dgm:prSet presAssocID="{87918385-EDC2-44EB-B960-683945684BA0}" presName="node" presStyleLbl="node1" presStyleIdx="3" presStyleCnt="5">
        <dgm:presLayoutVars>
          <dgm:bulletEnabled val="1"/>
        </dgm:presLayoutVars>
      </dgm:prSet>
      <dgm:spPr/>
      <dgm:t>
        <a:bodyPr/>
        <a:lstStyle/>
        <a:p>
          <a:endParaRPr lang="en-US"/>
        </a:p>
      </dgm:t>
    </dgm:pt>
    <dgm:pt modelId="{3BC5C897-1292-43E0-9AE7-5E6268163307}" type="pres">
      <dgm:prSet presAssocID="{6AAF6165-1511-4DD6-84E4-C82E01609703}" presName="sibTrans" presStyleCnt="0"/>
      <dgm:spPr/>
    </dgm:pt>
    <dgm:pt modelId="{7EC9375C-9953-4F40-A3CB-1C8CE9D89661}" type="pres">
      <dgm:prSet presAssocID="{9DA020BF-9DAE-4753-A18E-B5632323A45A}" presName="node" presStyleLbl="node1" presStyleIdx="4" presStyleCnt="5" custLinFactNeighborY="-7884">
        <dgm:presLayoutVars>
          <dgm:bulletEnabled val="1"/>
        </dgm:presLayoutVars>
      </dgm:prSet>
      <dgm:spPr/>
      <dgm:t>
        <a:bodyPr/>
        <a:lstStyle/>
        <a:p>
          <a:endParaRPr lang="en-US"/>
        </a:p>
      </dgm:t>
    </dgm:pt>
  </dgm:ptLst>
  <dgm:cxnLst>
    <dgm:cxn modelId="{61500E8F-CDAB-48B1-A105-4187D8EBDECB}" srcId="{E9D8C370-AFCF-43AF-BEFC-496C174E0A8C}" destId="{9DA020BF-9DAE-4753-A18E-B5632323A45A}" srcOrd="4" destOrd="0" parTransId="{B753E7FC-F84B-4B54-BCFB-72A09971A407}" sibTransId="{E87B5B2C-7C72-4F08-AD8D-760FF76516BE}"/>
    <dgm:cxn modelId="{BC361787-1A66-4B28-B2A8-E03A98B148B0}" srcId="{E9D8C370-AFCF-43AF-BEFC-496C174E0A8C}" destId="{C2DFDEE1-AD0E-4EDE-BCB2-3FDE019A6943}" srcOrd="2" destOrd="0" parTransId="{E9B775C4-A1F5-44EA-B700-A8C27D67BD25}" sibTransId="{1C912D15-6200-4D73-9379-C3884D5BDEF8}"/>
    <dgm:cxn modelId="{33AF5919-159D-454E-850D-2E2838198782}" srcId="{E9D8C370-AFCF-43AF-BEFC-496C174E0A8C}" destId="{C4551BA2-CFCB-4DAD-AA8F-D9BAA5D87CD3}" srcOrd="1" destOrd="0" parTransId="{A2024C0F-BAAA-452C-8C32-8C72302770FC}" sibTransId="{F9C43186-EB04-422C-A66D-3D0508DBB60A}"/>
    <dgm:cxn modelId="{0D239B9B-FF38-4D67-BF98-26C1B4712E0E}" srcId="{E9D8C370-AFCF-43AF-BEFC-496C174E0A8C}" destId="{AA07D7CF-BEB5-4AA5-84FC-5EBBB489E90D}" srcOrd="0" destOrd="0" parTransId="{A93C4E03-786D-4B94-A330-86C300F23F78}" sibTransId="{29458882-522D-44FC-8A08-F42A26050B60}"/>
    <dgm:cxn modelId="{A759A958-7BB4-4321-8D1A-1BF41AEA43BB}" type="presOf" srcId="{C4551BA2-CFCB-4DAD-AA8F-D9BAA5D87CD3}" destId="{B8C27B46-A6B6-4CA7-9B5A-0E432A257B0A}" srcOrd="0" destOrd="0" presId="urn:microsoft.com/office/officeart/2005/8/layout/default"/>
    <dgm:cxn modelId="{859D2AEE-C324-4D4B-9F8A-D50AED294051}" type="presOf" srcId="{E9D8C370-AFCF-43AF-BEFC-496C174E0A8C}" destId="{1E585109-3963-423D-9444-6EF96445F1EE}" srcOrd="0" destOrd="0" presId="urn:microsoft.com/office/officeart/2005/8/layout/default"/>
    <dgm:cxn modelId="{4D6BB4E3-5B08-4E9F-98D0-D1DD46BBBBBD}" type="presOf" srcId="{C2DFDEE1-AD0E-4EDE-BCB2-3FDE019A6943}" destId="{AF987FAD-E55E-418D-9802-8148600DC1E0}" srcOrd="0" destOrd="0" presId="urn:microsoft.com/office/officeart/2005/8/layout/default"/>
    <dgm:cxn modelId="{2D7CE27D-77DA-49A5-8EB2-FD053DF3B21E}" type="presOf" srcId="{87918385-EDC2-44EB-B960-683945684BA0}" destId="{89EFAB7E-D130-4029-907C-1624908B7D54}" srcOrd="0" destOrd="0" presId="urn:microsoft.com/office/officeart/2005/8/layout/default"/>
    <dgm:cxn modelId="{D44238D0-292E-4036-AC60-33D2B8083AD3}" type="presOf" srcId="{9DA020BF-9DAE-4753-A18E-B5632323A45A}" destId="{7EC9375C-9953-4F40-A3CB-1C8CE9D89661}" srcOrd="0" destOrd="0" presId="urn:microsoft.com/office/officeart/2005/8/layout/default"/>
    <dgm:cxn modelId="{15A17EA1-47A7-4E51-A343-9BCF602E28F4}" type="presOf" srcId="{AA07D7CF-BEB5-4AA5-84FC-5EBBB489E90D}" destId="{9B22E2D5-F6B2-4661-926C-90727D87D758}" srcOrd="0" destOrd="0" presId="urn:microsoft.com/office/officeart/2005/8/layout/default"/>
    <dgm:cxn modelId="{FB0900A5-50E4-4032-98DF-4412A297F029}" srcId="{E9D8C370-AFCF-43AF-BEFC-496C174E0A8C}" destId="{87918385-EDC2-44EB-B960-683945684BA0}" srcOrd="3" destOrd="0" parTransId="{068927F9-4DCF-4981-9A61-D2E390A57725}" sibTransId="{6AAF6165-1511-4DD6-84E4-C82E01609703}"/>
    <dgm:cxn modelId="{4D9BBF47-269E-4E15-9F76-66AC415D1341}" type="presParOf" srcId="{1E585109-3963-423D-9444-6EF96445F1EE}" destId="{9B22E2D5-F6B2-4661-926C-90727D87D758}" srcOrd="0" destOrd="0" presId="urn:microsoft.com/office/officeart/2005/8/layout/default"/>
    <dgm:cxn modelId="{738F5FED-81B8-4D3F-893A-E25345702AE5}" type="presParOf" srcId="{1E585109-3963-423D-9444-6EF96445F1EE}" destId="{76FD403A-3DE6-46B1-B1B5-F86D78C372B1}" srcOrd="1" destOrd="0" presId="urn:microsoft.com/office/officeart/2005/8/layout/default"/>
    <dgm:cxn modelId="{FB4CDEC5-D7F7-4464-8970-568111A6355D}" type="presParOf" srcId="{1E585109-3963-423D-9444-6EF96445F1EE}" destId="{B8C27B46-A6B6-4CA7-9B5A-0E432A257B0A}" srcOrd="2" destOrd="0" presId="urn:microsoft.com/office/officeart/2005/8/layout/default"/>
    <dgm:cxn modelId="{D43408E4-0FEA-43D4-8EBF-846F737A9278}" type="presParOf" srcId="{1E585109-3963-423D-9444-6EF96445F1EE}" destId="{28DFE1A9-4B52-40CD-86CB-8ED9A6BEB180}" srcOrd="3" destOrd="0" presId="urn:microsoft.com/office/officeart/2005/8/layout/default"/>
    <dgm:cxn modelId="{0B18CC54-96B2-4197-87ED-B6C60BB7ED16}" type="presParOf" srcId="{1E585109-3963-423D-9444-6EF96445F1EE}" destId="{AF987FAD-E55E-418D-9802-8148600DC1E0}" srcOrd="4" destOrd="0" presId="urn:microsoft.com/office/officeart/2005/8/layout/default"/>
    <dgm:cxn modelId="{61C0E102-37FB-48EC-B8F0-CBD83759747B}" type="presParOf" srcId="{1E585109-3963-423D-9444-6EF96445F1EE}" destId="{35229C4B-6FF9-4F4C-AE77-2FAD0F097299}" srcOrd="5" destOrd="0" presId="urn:microsoft.com/office/officeart/2005/8/layout/default"/>
    <dgm:cxn modelId="{4C27F26B-6FBC-42C1-BBA2-C96A90D7B98E}" type="presParOf" srcId="{1E585109-3963-423D-9444-6EF96445F1EE}" destId="{89EFAB7E-D130-4029-907C-1624908B7D54}" srcOrd="6" destOrd="0" presId="urn:microsoft.com/office/officeart/2005/8/layout/default"/>
    <dgm:cxn modelId="{CDB3F047-B61E-4479-9B62-ADE06C304238}" type="presParOf" srcId="{1E585109-3963-423D-9444-6EF96445F1EE}" destId="{3BC5C897-1292-43E0-9AE7-5E6268163307}" srcOrd="7" destOrd="0" presId="urn:microsoft.com/office/officeart/2005/8/layout/default"/>
    <dgm:cxn modelId="{3A635334-E4F3-4D67-9C50-07567203916E}" type="presParOf" srcId="{1E585109-3963-423D-9444-6EF96445F1EE}" destId="{7EC9375C-9953-4F40-A3CB-1C8CE9D8966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358F5FB-1543-4255-9BCE-86043B97FC75}" type="datetimeFigureOut">
              <a:rPr lang="en-US" smtClean="0"/>
              <a:t>4/20/2017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32D5DA-68D8-4DE7-A4B8-D7DF541A9B08}" type="slidenum">
              <a:rPr lang="en-US" smtClean="0"/>
              <a:t>‹#›</a:t>
            </a:fld>
            <a:endParaRPr lang="en-US" dirty="0"/>
          </a:p>
        </p:txBody>
      </p:sp>
    </p:spTree>
    <p:extLst>
      <p:ext uri="{BB962C8B-B14F-4D97-AF65-F5344CB8AC3E}">
        <p14:creationId xmlns:p14="http://schemas.microsoft.com/office/powerpoint/2010/main" val="375215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127" tIns="44064" rIns="88127" bIns="44064" numCol="1" anchor="t" anchorCtr="0" compatLnSpc="1">
            <a:prstTxWarp prst="textNoShape">
              <a:avLst/>
            </a:prstTxWarp>
          </a:bodyPr>
          <a:lstStyle/>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2107332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2F413199-C32F-4627-B4E3-FA846E27842C}" type="slidenum">
              <a:rPr lang="en-US" smtClean="0"/>
              <a:pPr/>
              <a:t>173</a:t>
            </a:fld>
            <a:endParaRPr lang="en-US" dirty="0"/>
          </a:p>
        </p:txBody>
      </p:sp>
    </p:spTree>
    <p:extLst>
      <p:ext uri="{BB962C8B-B14F-4D97-AF65-F5344CB8AC3E}">
        <p14:creationId xmlns:p14="http://schemas.microsoft.com/office/powerpoint/2010/main" val="174121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2F413199-C32F-4627-B4E3-FA846E27842C}" type="slidenum">
              <a:rPr lang="en-US" smtClean="0"/>
              <a:pPr/>
              <a:t>174</a:t>
            </a:fld>
            <a:endParaRPr lang="en-US" dirty="0"/>
          </a:p>
        </p:txBody>
      </p:sp>
    </p:spTree>
    <p:extLst>
      <p:ext uri="{BB962C8B-B14F-4D97-AF65-F5344CB8AC3E}">
        <p14:creationId xmlns:p14="http://schemas.microsoft.com/office/powerpoint/2010/main" val="1429492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One of the questions that comes up all the time is that, are guidelines and measures actually mandates or are they guidance to practice?  What’s clear is that we have room to go in terms of make sure guidelines are actually practical tools in the delivery of care everyday.  It’s also clear that guidelines need to be flexible enough so that the individual needs of patients who are very unique can be accommodated and the capacity of local communities can also be accommodated.  We also know that there is a great deal of opportunity to continue to work to integrate practice guidelines into electronic health records so they’re routinely available at the point of care when clinicians and patients are making decisions together.</a:t>
            </a:r>
          </a:p>
          <a:p>
            <a:endParaRPr lang="en-US" dirty="0"/>
          </a:p>
        </p:txBody>
      </p:sp>
      <p:sp>
        <p:nvSpPr>
          <p:cNvPr id="4" name="Slide Number Placeholder 3"/>
          <p:cNvSpPr>
            <a:spLocks noGrp="1"/>
          </p:cNvSpPr>
          <p:nvPr>
            <p:ph type="sldNum" sz="quarter" idx="10"/>
          </p:nvPr>
        </p:nvSpPr>
        <p:spPr/>
        <p:txBody>
          <a:bodyPr/>
          <a:lstStyle/>
          <a:p>
            <a:fld id="{EF32D5DA-68D8-4DE7-A4B8-D7DF541A9B08}" type="slidenum">
              <a:rPr lang="en-US" smtClean="0"/>
              <a:t>181</a:t>
            </a:fld>
            <a:endParaRPr lang="en-US" dirty="0"/>
          </a:p>
        </p:txBody>
      </p:sp>
    </p:spTree>
    <p:extLst>
      <p:ext uri="{BB962C8B-B14F-4D97-AF65-F5344CB8AC3E}">
        <p14:creationId xmlns:p14="http://schemas.microsoft.com/office/powerpoint/2010/main" val="1825971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future opportunities I see on the horizon are, first and foremost, giving patients information that they can understand so they can become an effective part of the health care team as well.  We will not improve chronic illness care dramatically without the help of active informed patients.  We know that a proportion of patients are increasingly interested in knowing which health care facilities and practitioners are best equipped to meet their needs.  We expect that women are likely to be taking the lead here more than men because they are often the people who make health care decisions on their own behalf and on behalf of their families.</a:t>
            </a:r>
          </a:p>
          <a:p>
            <a:endParaRPr lang="en-US" dirty="0"/>
          </a:p>
        </p:txBody>
      </p:sp>
      <p:sp>
        <p:nvSpPr>
          <p:cNvPr id="4" name="Slide Number Placeholder 3"/>
          <p:cNvSpPr>
            <a:spLocks noGrp="1"/>
          </p:cNvSpPr>
          <p:nvPr>
            <p:ph type="sldNum" sz="quarter" idx="10"/>
          </p:nvPr>
        </p:nvSpPr>
        <p:spPr/>
        <p:txBody>
          <a:bodyPr/>
          <a:lstStyle/>
          <a:p>
            <a:fld id="{EF32D5DA-68D8-4DE7-A4B8-D7DF541A9B08}" type="slidenum">
              <a:rPr lang="en-US" smtClean="0"/>
              <a:t>182</a:t>
            </a:fld>
            <a:endParaRPr lang="en-US" dirty="0"/>
          </a:p>
        </p:txBody>
      </p:sp>
    </p:spTree>
    <p:extLst>
      <p:ext uri="{BB962C8B-B14F-4D97-AF65-F5344CB8AC3E}">
        <p14:creationId xmlns:p14="http://schemas.microsoft.com/office/powerpoint/2010/main" val="4125989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At the end of the day where I think we need to be going for 21st century health care is to get to an enterprise that is information-rich but patient-focused.  What I mean by that is by having information that is based on the best science available at the point of care.  We can actually transform the enterprise of providing health care from one that is currently reactive to one that’s proactive that anticipates individual’s needs and actually is able to give them information about benefits and harms of potential treatments customized to their own individual circumstances.  That actionable information has to be available to clinicians and patients in real time, in the same way that if you logged on to amazon.com, it give you information that is helpful to you right now, not 6 months from now.  That same infrastructure can also give us the capacity to refine and improve evidence as a byproduct of care delivery so that we are continually doing a better job of making sure patients get the best care possible.</a:t>
            </a:r>
          </a:p>
          <a:p>
            <a:endParaRPr lang="en-US" dirty="0"/>
          </a:p>
        </p:txBody>
      </p:sp>
      <p:sp>
        <p:nvSpPr>
          <p:cNvPr id="4" name="Slide Number Placeholder 3"/>
          <p:cNvSpPr>
            <a:spLocks noGrp="1"/>
          </p:cNvSpPr>
          <p:nvPr>
            <p:ph type="sldNum" sz="quarter" idx="10"/>
          </p:nvPr>
        </p:nvSpPr>
        <p:spPr/>
        <p:txBody>
          <a:bodyPr/>
          <a:lstStyle/>
          <a:p>
            <a:fld id="{EF32D5DA-68D8-4DE7-A4B8-D7DF541A9B08}" type="slidenum">
              <a:rPr lang="en-US" smtClean="0"/>
              <a:t>183</a:t>
            </a:fld>
            <a:endParaRPr lang="en-US" dirty="0"/>
          </a:p>
        </p:txBody>
      </p:sp>
    </p:spTree>
    <p:extLst>
      <p:ext uri="{BB962C8B-B14F-4D97-AF65-F5344CB8AC3E}">
        <p14:creationId xmlns:p14="http://schemas.microsoft.com/office/powerpoint/2010/main" val="115712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terms of the importance of information technology, several years ago, the agency partnered with the Kaiser Family Foundation to ask patients what they saw as a result of the poor flow of information in health care and what you see here is what patients told us.  Most strikingly, when asked the question, have you and your family member created your own set of medical records to ensure that you and all of your health care providers have all the right information, 1/3 of the patients said yes.  We were quite stunned by that.  Similarly, 70% said the coordination among different health care professionals they see is a problem.  So clearly there are opportunities to improve how information can follow patients as they move from one point of care to another.</a:t>
            </a:r>
          </a:p>
          <a:p>
            <a:endParaRPr lang="en-US" dirty="0"/>
          </a:p>
        </p:txBody>
      </p:sp>
      <p:sp>
        <p:nvSpPr>
          <p:cNvPr id="4" name="Slide Number Placeholder 3"/>
          <p:cNvSpPr>
            <a:spLocks noGrp="1"/>
          </p:cNvSpPr>
          <p:nvPr>
            <p:ph type="sldNum" sz="quarter" idx="10"/>
          </p:nvPr>
        </p:nvSpPr>
        <p:spPr/>
        <p:txBody>
          <a:bodyPr/>
          <a:lstStyle/>
          <a:p>
            <a:fld id="{EF32D5DA-68D8-4DE7-A4B8-D7DF541A9B08}" type="slidenum">
              <a:rPr lang="en-US" smtClean="0"/>
              <a:t>185</a:t>
            </a:fld>
            <a:endParaRPr lang="en-US" dirty="0"/>
          </a:p>
        </p:txBody>
      </p:sp>
    </p:spTree>
    <p:extLst>
      <p:ext uri="{BB962C8B-B14F-4D97-AF65-F5344CB8AC3E}">
        <p14:creationId xmlns:p14="http://schemas.microsoft.com/office/powerpoint/2010/main" val="1675988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asked about issues related to medical errors, almost 1/3 of patients said they had been in a situation where preventable medical error was made in their own medical care or that of a family member.  Of those patients, 21% said that there were serious health care consequences involved.  So there’s a huge opportunity to improve patient safety as well.</a:t>
            </a:r>
          </a:p>
          <a:p>
            <a:endParaRPr lang="en-US" dirty="0"/>
          </a:p>
        </p:txBody>
      </p:sp>
      <p:sp>
        <p:nvSpPr>
          <p:cNvPr id="4" name="Slide Number Placeholder 3"/>
          <p:cNvSpPr>
            <a:spLocks noGrp="1"/>
          </p:cNvSpPr>
          <p:nvPr>
            <p:ph type="sldNum" sz="quarter" idx="10"/>
          </p:nvPr>
        </p:nvSpPr>
        <p:spPr/>
        <p:txBody>
          <a:bodyPr/>
          <a:lstStyle/>
          <a:p>
            <a:fld id="{EF32D5DA-68D8-4DE7-A4B8-D7DF541A9B08}" type="slidenum">
              <a:rPr lang="en-US" smtClean="0"/>
              <a:t>186</a:t>
            </a:fld>
            <a:endParaRPr lang="en-US" dirty="0"/>
          </a:p>
        </p:txBody>
      </p:sp>
    </p:spTree>
    <p:extLst>
      <p:ext uri="{BB962C8B-B14F-4D97-AF65-F5344CB8AC3E}">
        <p14:creationId xmlns:p14="http://schemas.microsoft.com/office/powerpoint/2010/main" val="368482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4E6FC-2DFE-42E2-B817-54000C975303}" type="slidenum">
              <a:rPr lang="en-US" smtClean="0"/>
              <a:t>81</a:t>
            </a:fld>
            <a:endParaRPr lang="en-US"/>
          </a:p>
        </p:txBody>
      </p:sp>
    </p:spTree>
    <p:extLst>
      <p:ext uri="{BB962C8B-B14F-4D97-AF65-F5344CB8AC3E}">
        <p14:creationId xmlns:p14="http://schemas.microsoft.com/office/powerpoint/2010/main" val="6359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2D5DA-68D8-4DE7-A4B8-D7DF541A9B08}" type="slidenum">
              <a:rPr lang="en-US" smtClean="0"/>
              <a:t>132</a:t>
            </a:fld>
            <a:endParaRPr lang="en-US" dirty="0"/>
          </a:p>
        </p:txBody>
      </p:sp>
    </p:spTree>
    <p:extLst>
      <p:ext uri="{BB962C8B-B14F-4D97-AF65-F5344CB8AC3E}">
        <p14:creationId xmlns:p14="http://schemas.microsoft.com/office/powerpoint/2010/main" val="194794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…which is “why?”  We’ve got terrific facilities here in the U.S., very well-trained professionals, so what’s going on here.  What’s very clear from numerous reports from the Institute of Medicine and others, is that we haven’t begun to think and implement a health care delivery system.  Health care delivery remains very fragmented, and what that means is that information doesn’t necessary easily follow individual patients as they move from one point of care another.  And at best, how we pay for care is quality neutral.  In other words, we don’t pay for value or quality, we pay for volume.  If you do more things, you get more money. </a:t>
            </a:r>
          </a:p>
          <a:p>
            <a:endParaRPr lang="en-US" dirty="0"/>
          </a:p>
        </p:txBody>
      </p:sp>
      <p:sp>
        <p:nvSpPr>
          <p:cNvPr id="4" name="Slide Number Placeholder 3"/>
          <p:cNvSpPr>
            <a:spLocks noGrp="1"/>
          </p:cNvSpPr>
          <p:nvPr>
            <p:ph type="sldNum" sz="quarter" idx="10"/>
          </p:nvPr>
        </p:nvSpPr>
        <p:spPr/>
        <p:txBody>
          <a:bodyPr/>
          <a:lstStyle/>
          <a:p>
            <a:fld id="{EF32D5DA-68D8-4DE7-A4B8-D7DF541A9B08}" type="slidenum">
              <a:rPr lang="en-US" smtClean="0"/>
              <a:t>145</a:t>
            </a:fld>
            <a:endParaRPr lang="en-US" dirty="0"/>
          </a:p>
        </p:txBody>
      </p:sp>
    </p:spTree>
    <p:extLst>
      <p:ext uri="{BB962C8B-B14F-4D97-AF65-F5344CB8AC3E}">
        <p14:creationId xmlns:p14="http://schemas.microsoft.com/office/powerpoint/2010/main" val="144377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What’s very, very clear is that we need to continually improve measuring quality from an exercise that focuses on what’s easy to measure to one that focusing on what’s important.  Focusing on the what are the most important priorities to improve the health of the American people.</a:t>
            </a:r>
          </a:p>
          <a:p>
            <a:endParaRPr lang="en-US" dirty="0"/>
          </a:p>
        </p:txBody>
      </p:sp>
      <p:sp>
        <p:nvSpPr>
          <p:cNvPr id="4" name="Slide Number Placeholder 3"/>
          <p:cNvSpPr>
            <a:spLocks noGrp="1"/>
          </p:cNvSpPr>
          <p:nvPr>
            <p:ph type="sldNum" sz="quarter" idx="10"/>
          </p:nvPr>
        </p:nvSpPr>
        <p:spPr/>
        <p:txBody>
          <a:bodyPr/>
          <a:lstStyle/>
          <a:p>
            <a:fld id="{EF32D5DA-68D8-4DE7-A4B8-D7DF541A9B08}" type="slidenum">
              <a:rPr lang="en-US" smtClean="0"/>
              <a:t>146</a:t>
            </a:fld>
            <a:endParaRPr lang="en-US" dirty="0"/>
          </a:p>
        </p:txBody>
      </p:sp>
    </p:spTree>
    <p:extLst>
      <p:ext uri="{BB962C8B-B14F-4D97-AF65-F5344CB8AC3E}">
        <p14:creationId xmlns:p14="http://schemas.microsoft.com/office/powerpoint/2010/main" val="1728468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know that right now there are literally hundreds of measures out there and what many professionals are struggling with is what are the most important measures. If we’re going to make policies that reward delivery of higher quality of care, which measures should we be using.  What’s clear is that we need to identify which measures produce the greatest improvements in patient’s health, which addresses the greatest gaps in quality of care, and which can be the most easily implemented so they can be a part of the routine delivery on care.</a:t>
            </a:r>
          </a:p>
          <a:p>
            <a:endParaRPr lang="en-US" dirty="0"/>
          </a:p>
        </p:txBody>
      </p:sp>
      <p:sp>
        <p:nvSpPr>
          <p:cNvPr id="4" name="Slide Number Placeholder 3"/>
          <p:cNvSpPr>
            <a:spLocks noGrp="1"/>
          </p:cNvSpPr>
          <p:nvPr>
            <p:ph type="sldNum" sz="quarter" idx="10"/>
          </p:nvPr>
        </p:nvSpPr>
        <p:spPr/>
        <p:txBody>
          <a:bodyPr/>
          <a:lstStyle/>
          <a:p>
            <a:fld id="{EF32D5DA-68D8-4DE7-A4B8-D7DF541A9B08}" type="slidenum">
              <a:rPr lang="en-US" smtClean="0"/>
              <a:t>147</a:t>
            </a:fld>
            <a:endParaRPr lang="en-US" dirty="0"/>
          </a:p>
        </p:txBody>
      </p:sp>
    </p:spTree>
    <p:extLst>
      <p:ext uri="{BB962C8B-B14F-4D97-AF65-F5344CB8AC3E}">
        <p14:creationId xmlns:p14="http://schemas.microsoft.com/office/powerpoint/2010/main" val="332338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quality measures that are used now derive from clinical practice guidelines that are most often developed by professional organizations, medical professional organizations, nursing and so forth.  It’s also clear that there needs to be a tighter link between the guidelines that specify how care should be provided under certain circumstances with the measures that tell us whether in fact those recommendations were followed.  In addition to that, if you’re going to be focusing on improving care, you want to make sure the guidelines in quality measures address the patients, for whom there’s the greatest opportunity for improvement-those at the highest risk for poor quality.</a:t>
            </a:r>
          </a:p>
        </p:txBody>
      </p:sp>
      <p:sp>
        <p:nvSpPr>
          <p:cNvPr id="4" name="Slide Number Placeholder 3"/>
          <p:cNvSpPr>
            <a:spLocks noGrp="1"/>
          </p:cNvSpPr>
          <p:nvPr>
            <p:ph type="sldNum" sz="quarter" idx="10"/>
          </p:nvPr>
        </p:nvSpPr>
        <p:spPr/>
        <p:txBody>
          <a:bodyPr/>
          <a:lstStyle/>
          <a:p>
            <a:fld id="{EF32D5DA-68D8-4DE7-A4B8-D7DF541A9B08}" type="slidenum">
              <a:rPr lang="en-US" smtClean="0"/>
              <a:t>148</a:t>
            </a:fld>
            <a:endParaRPr lang="en-US" dirty="0"/>
          </a:p>
        </p:txBody>
      </p:sp>
    </p:spTree>
    <p:extLst>
      <p:ext uri="{BB962C8B-B14F-4D97-AF65-F5344CB8AC3E}">
        <p14:creationId xmlns:p14="http://schemas.microsoft.com/office/powerpoint/2010/main" val="79589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34" charset="-128"/>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16108" indent="-275427">
              <a:defRPr>
                <a:solidFill>
                  <a:schemeClr val="tx1"/>
                </a:solidFill>
                <a:latin typeface="Arial" pitchFamily="34" charset="0"/>
                <a:ea typeface="ＭＳ Ｐゴシック" pitchFamily="34" charset="-128"/>
              </a:defRPr>
            </a:lvl2pPr>
            <a:lvl3pPr marL="1101706" indent="-220341">
              <a:defRPr>
                <a:solidFill>
                  <a:schemeClr val="tx1"/>
                </a:solidFill>
                <a:latin typeface="Arial" pitchFamily="34" charset="0"/>
                <a:ea typeface="ＭＳ Ｐゴシック" pitchFamily="34" charset="-128"/>
              </a:defRPr>
            </a:lvl3pPr>
            <a:lvl4pPr marL="1542388" indent="-220341">
              <a:defRPr>
                <a:solidFill>
                  <a:schemeClr val="tx1"/>
                </a:solidFill>
                <a:latin typeface="Arial" pitchFamily="34" charset="0"/>
                <a:ea typeface="ＭＳ Ｐゴシック" pitchFamily="34" charset="-128"/>
              </a:defRPr>
            </a:lvl4pPr>
            <a:lvl5pPr marL="1983071" indent="-220341">
              <a:defRPr>
                <a:solidFill>
                  <a:schemeClr val="tx1"/>
                </a:solidFill>
                <a:latin typeface="Arial" pitchFamily="34" charset="0"/>
                <a:ea typeface="ＭＳ Ｐゴシック" pitchFamily="34" charset="-128"/>
              </a:defRPr>
            </a:lvl5pPr>
            <a:lvl6pPr marL="2423753" indent="-220341" defTabSz="440682" fontAlgn="base">
              <a:spcBef>
                <a:spcPct val="0"/>
              </a:spcBef>
              <a:spcAft>
                <a:spcPct val="0"/>
              </a:spcAft>
              <a:defRPr>
                <a:solidFill>
                  <a:schemeClr val="tx1"/>
                </a:solidFill>
                <a:latin typeface="Arial" pitchFamily="34" charset="0"/>
                <a:ea typeface="ＭＳ Ｐゴシック" pitchFamily="34" charset="-128"/>
              </a:defRPr>
            </a:lvl6pPr>
            <a:lvl7pPr marL="2864435" indent="-220341" defTabSz="440682" fontAlgn="base">
              <a:spcBef>
                <a:spcPct val="0"/>
              </a:spcBef>
              <a:spcAft>
                <a:spcPct val="0"/>
              </a:spcAft>
              <a:defRPr>
                <a:solidFill>
                  <a:schemeClr val="tx1"/>
                </a:solidFill>
                <a:latin typeface="Arial" pitchFamily="34" charset="0"/>
                <a:ea typeface="ＭＳ Ｐゴシック" pitchFamily="34" charset="-128"/>
              </a:defRPr>
            </a:lvl7pPr>
            <a:lvl8pPr marL="3305117" indent="-220341" defTabSz="440682" fontAlgn="base">
              <a:spcBef>
                <a:spcPct val="0"/>
              </a:spcBef>
              <a:spcAft>
                <a:spcPct val="0"/>
              </a:spcAft>
              <a:defRPr>
                <a:solidFill>
                  <a:schemeClr val="tx1"/>
                </a:solidFill>
                <a:latin typeface="Arial" pitchFamily="34" charset="0"/>
                <a:ea typeface="ＭＳ Ｐゴシック" pitchFamily="34" charset="-128"/>
              </a:defRPr>
            </a:lvl8pPr>
            <a:lvl9pPr marL="3745800" indent="-220341" defTabSz="440682" fontAlgn="base">
              <a:spcBef>
                <a:spcPct val="0"/>
              </a:spcBef>
              <a:spcAft>
                <a:spcPct val="0"/>
              </a:spcAft>
              <a:defRPr>
                <a:solidFill>
                  <a:schemeClr val="tx1"/>
                </a:solidFill>
                <a:latin typeface="Arial" pitchFamily="34" charset="0"/>
                <a:ea typeface="ＭＳ Ｐゴシック" pitchFamily="34" charset="-128"/>
              </a:defRPr>
            </a:lvl9pPr>
          </a:lstStyle>
          <a:p>
            <a:fld id="{06602F16-B204-43DA-BF00-BEBA9CA16E63}" type="slidenum">
              <a:rPr lang="en-US" smtClean="0">
                <a:latin typeface="Calibri" pitchFamily="34" charset="0"/>
              </a:rPr>
              <a:pPr/>
              <a:t>167</a:t>
            </a:fld>
            <a:endParaRPr lang="en-US" dirty="0">
              <a:latin typeface="Calibri" pitchFamily="34" charset="0"/>
            </a:endParaRPr>
          </a:p>
        </p:txBody>
      </p:sp>
    </p:spTree>
    <p:extLst>
      <p:ext uri="{BB962C8B-B14F-4D97-AF65-F5344CB8AC3E}">
        <p14:creationId xmlns:p14="http://schemas.microsoft.com/office/powerpoint/2010/main" val="2598559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1157"/>
              </a:spcBef>
              <a:defRPr/>
            </a:pPr>
            <a:endParaRPr lang="en-US" dirty="0">
              <a:cs typeface="Calibri" pitchFamily="34"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16108" indent="-275427">
              <a:defRPr>
                <a:solidFill>
                  <a:schemeClr val="tx1"/>
                </a:solidFill>
                <a:latin typeface="Arial" pitchFamily="34" charset="0"/>
                <a:ea typeface="ＭＳ Ｐゴシック" pitchFamily="34" charset="-128"/>
              </a:defRPr>
            </a:lvl2pPr>
            <a:lvl3pPr marL="1101706" indent="-220341">
              <a:defRPr>
                <a:solidFill>
                  <a:schemeClr val="tx1"/>
                </a:solidFill>
                <a:latin typeface="Arial" pitchFamily="34" charset="0"/>
                <a:ea typeface="ＭＳ Ｐゴシック" pitchFamily="34" charset="-128"/>
              </a:defRPr>
            </a:lvl3pPr>
            <a:lvl4pPr marL="1542388" indent="-220341">
              <a:defRPr>
                <a:solidFill>
                  <a:schemeClr val="tx1"/>
                </a:solidFill>
                <a:latin typeface="Arial" pitchFamily="34" charset="0"/>
                <a:ea typeface="ＭＳ Ｐゴシック" pitchFamily="34" charset="-128"/>
              </a:defRPr>
            </a:lvl4pPr>
            <a:lvl5pPr marL="1983071" indent="-220341">
              <a:defRPr>
                <a:solidFill>
                  <a:schemeClr val="tx1"/>
                </a:solidFill>
                <a:latin typeface="Arial" pitchFamily="34" charset="0"/>
                <a:ea typeface="ＭＳ Ｐゴシック" pitchFamily="34" charset="-128"/>
              </a:defRPr>
            </a:lvl5pPr>
            <a:lvl6pPr marL="2423753" indent="-220341" defTabSz="440682" fontAlgn="base">
              <a:spcBef>
                <a:spcPct val="0"/>
              </a:spcBef>
              <a:spcAft>
                <a:spcPct val="0"/>
              </a:spcAft>
              <a:defRPr>
                <a:solidFill>
                  <a:schemeClr val="tx1"/>
                </a:solidFill>
                <a:latin typeface="Arial" pitchFamily="34" charset="0"/>
                <a:ea typeface="ＭＳ Ｐゴシック" pitchFamily="34" charset="-128"/>
              </a:defRPr>
            </a:lvl6pPr>
            <a:lvl7pPr marL="2864435" indent="-220341" defTabSz="440682" fontAlgn="base">
              <a:spcBef>
                <a:spcPct val="0"/>
              </a:spcBef>
              <a:spcAft>
                <a:spcPct val="0"/>
              </a:spcAft>
              <a:defRPr>
                <a:solidFill>
                  <a:schemeClr val="tx1"/>
                </a:solidFill>
                <a:latin typeface="Arial" pitchFamily="34" charset="0"/>
                <a:ea typeface="ＭＳ Ｐゴシック" pitchFamily="34" charset="-128"/>
              </a:defRPr>
            </a:lvl7pPr>
            <a:lvl8pPr marL="3305117" indent="-220341" defTabSz="440682" fontAlgn="base">
              <a:spcBef>
                <a:spcPct val="0"/>
              </a:spcBef>
              <a:spcAft>
                <a:spcPct val="0"/>
              </a:spcAft>
              <a:defRPr>
                <a:solidFill>
                  <a:schemeClr val="tx1"/>
                </a:solidFill>
                <a:latin typeface="Arial" pitchFamily="34" charset="0"/>
                <a:ea typeface="ＭＳ Ｐゴシック" pitchFamily="34" charset="-128"/>
              </a:defRPr>
            </a:lvl8pPr>
            <a:lvl9pPr marL="3745800" indent="-220341" defTabSz="440682" fontAlgn="base">
              <a:spcBef>
                <a:spcPct val="0"/>
              </a:spcBef>
              <a:spcAft>
                <a:spcPct val="0"/>
              </a:spcAft>
              <a:defRPr>
                <a:solidFill>
                  <a:schemeClr val="tx1"/>
                </a:solidFill>
                <a:latin typeface="Arial" pitchFamily="34" charset="0"/>
                <a:ea typeface="ＭＳ Ｐゴシック" pitchFamily="34" charset="-128"/>
              </a:defRPr>
            </a:lvl9pPr>
          </a:lstStyle>
          <a:p>
            <a:fld id="{2B92E9D3-5E9F-4934-A7AF-3806D9B99DA9}" type="slidenum">
              <a:rPr lang="en-US" smtClean="0">
                <a:latin typeface="Calibri" pitchFamily="34" charset="0"/>
              </a:rPr>
              <a:pPr/>
              <a:t>172</a:t>
            </a:fld>
            <a:endParaRPr lang="en-US" dirty="0">
              <a:latin typeface="Calibri" pitchFamily="34" charset="0"/>
            </a:endParaRPr>
          </a:p>
        </p:txBody>
      </p:sp>
    </p:spTree>
    <p:extLst>
      <p:ext uri="{BB962C8B-B14F-4D97-AF65-F5344CB8AC3E}">
        <p14:creationId xmlns:p14="http://schemas.microsoft.com/office/powerpoint/2010/main" val="106502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878EC56-EC65-4FB8-9FFB-5C20A4AE36E6}" type="datetime1">
              <a:rPr lang="en-US" smtClean="0">
                <a:solidFill>
                  <a:prstClr val="black">
                    <a:tint val="75000"/>
                  </a:prstClr>
                </a:solidFill>
              </a:rPr>
              <a:t>4/20/2017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C6F499-8695-4467-AD4D-04C1A37601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466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8F8B97-4F04-4DAE-A1AE-980AC46A8EB6}" type="datetime1">
              <a:rPr lang="en-US" smtClean="0">
                <a:solidFill>
                  <a:prstClr val="black">
                    <a:tint val="75000"/>
                  </a:prstClr>
                </a:solidFill>
              </a:rPr>
              <a:t>4/20/2017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F34E04-8A6A-48CC-AD85-4898659DCC4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120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2F1E0A-8447-4F2F-A1E9-B056146DFE58}" type="datetime1">
              <a:rPr lang="en-US" smtClean="0">
                <a:solidFill>
                  <a:prstClr val="black">
                    <a:tint val="75000"/>
                  </a:prstClr>
                </a:solidFill>
              </a:rPr>
              <a:t>4/20/2017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AB578B-F703-40AB-9427-F30D4F550D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385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72096" y="1371600"/>
            <a:ext cx="7496232" cy="747713"/>
          </a:xfrm>
          <a:prstGeom prst="rect">
            <a:avLst/>
          </a:prstGeom>
        </p:spPr>
        <p:txBody>
          <a:bodyPr vert="horz"/>
          <a:lstStyle>
            <a:lvl1pPr>
              <a:buNone/>
              <a:defRPr sz="2900" b="1" i="0">
                <a:solidFill>
                  <a:srgbClr val="E76E24"/>
                </a:solidFill>
                <a:latin typeface="Arial"/>
                <a:cs typeface="Arial"/>
              </a:defRPr>
            </a:lvl1pPr>
            <a:lvl2pPr>
              <a:buNone/>
              <a:defRPr/>
            </a:lvl2pPr>
            <a:lvl3pPr>
              <a:buNone/>
              <a:defRPr/>
            </a:lvl3pPr>
            <a:lvl4pPr>
              <a:buNone/>
              <a:defRPr/>
            </a:lvl4pPr>
            <a:lvl5pPr>
              <a:buNone/>
              <a:defRPr/>
            </a:lvl5pPr>
          </a:lstStyle>
          <a:p>
            <a:pPr lvl="0"/>
            <a:r>
              <a:rPr lang="en-US" dirty="0"/>
              <a:t>A.1 Section Title Goes Here</a:t>
            </a:r>
          </a:p>
        </p:txBody>
      </p:sp>
      <p:sp>
        <p:nvSpPr>
          <p:cNvPr id="10" name="Content Placeholder 9"/>
          <p:cNvSpPr>
            <a:spLocks noGrp="1"/>
          </p:cNvSpPr>
          <p:nvPr>
            <p:ph sz="quarter" idx="14"/>
          </p:nvPr>
        </p:nvSpPr>
        <p:spPr>
          <a:xfrm>
            <a:off x="1253248" y="2204230"/>
            <a:ext cx="7496232" cy="3417341"/>
          </a:xfrm>
          <a:prstGeom prst="rect">
            <a:avLst/>
          </a:prstGeom>
        </p:spPr>
        <p:txBody>
          <a:bodyPr vert="horz"/>
          <a:lstStyle>
            <a:lvl1pPr marL="164592" indent="-164592">
              <a:spcBef>
                <a:spcPts val="0"/>
              </a:spcBef>
              <a:defRPr sz="2200">
                <a:solidFill>
                  <a:srgbClr val="717171"/>
                </a:solidFill>
                <a:latin typeface="Arial"/>
                <a:cs typeface="Arial"/>
              </a:defRPr>
            </a:lvl1pPr>
            <a:lvl2pPr>
              <a:spcBef>
                <a:spcPts val="0"/>
              </a:spcBef>
              <a:defRPr sz="2000">
                <a:solidFill>
                  <a:srgbClr val="717171"/>
                </a:solidFill>
                <a:latin typeface="Arial"/>
                <a:cs typeface="Arial"/>
              </a:defRPr>
            </a:lvl2pPr>
            <a:lvl3pPr>
              <a:spcBef>
                <a:spcPts val="0"/>
              </a:spcBef>
              <a:defRPr sz="2000">
                <a:solidFill>
                  <a:srgbClr val="717171"/>
                </a:solidFill>
                <a:latin typeface="Arial"/>
                <a:cs typeface="Arial"/>
              </a:defRPr>
            </a:lvl3pPr>
            <a:lvl4pPr>
              <a:spcBef>
                <a:spcPts val="0"/>
              </a:spcBef>
              <a:defRPr sz="2000">
                <a:solidFill>
                  <a:srgbClr val="717171"/>
                </a:solidFill>
                <a:latin typeface="Arial"/>
                <a:cs typeface="Arial"/>
              </a:defRPr>
            </a:lvl4pPr>
            <a:lvl5pPr>
              <a:spcBef>
                <a:spcPts val="0"/>
              </a:spcBef>
              <a:defRPr sz="2000">
                <a:solidFill>
                  <a:srgbClr val="717171"/>
                </a:solidFill>
                <a:latin typeface="Arial"/>
                <a:cs typeface="Arial"/>
              </a:defRPr>
            </a:lvl5pPr>
            <a:lvl6pPr>
              <a:defRPr>
                <a:solidFill>
                  <a:srgbClr val="717171"/>
                </a:solidFill>
              </a:defRPr>
            </a:lvl6pPr>
            <a:lvl7pPr>
              <a:defRPr>
                <a:solidFill>
                  <a:srgbClr val="717171"/>
                </a:solidFill>
              </a:defRPr>
            </a:lvl7pPr>
            <a:lvl8pPr>
              <a:defRPr>
                <a:solidFill>
                  <a:srgbClr val="717171"/>
                </a:solidFill>
              </a:defRPr>
            </a:lvl8pPr>
          </a:lstStyle>
          <a:p>
            <a:pPr lvl="0"/>
            <a:r>
              <a:rPr lang="en-US" dirty="0"/>
              <a:t>Click to edit Master text styles</a:t>
            </a:r>
          </a:p>
          <a:p>
            <a:pPr lvl="1"/>
            <a:endParaRPr lang="en-US" dirty="0"/>
          </a:p>
          <a:p>
            <a:pPr lvl="2"/>
            <a:endParaRPr lang="en-US" dirty="0"/>
          </a:p>
          <a:p>
            <a:pPr lvl="3"/>
            <a:endParaRPr lang="en-US" dirty="0"/>
          </a:p>
          <a:p>
            <a:pPr lvl="4"/>
            <a:endParaRPr lang="en-US" dirty="0"/>
          </a:p>
          <a:p>
            <a:pPr lvl="5"/>
            <a:endParaRPr lang="en-US" dirty="0"/>
          </a:p>
          <a:p>
            <a:pPr lvl="6"/>
            <a:endParaRPr lang="en-US" dirty="0"/>
          </a:p>
          <a:p>
            <a:pPr lvl="7"/>
            <a:endParaRPr lang="en-US" dirty="0"/>
          </a:p>
          <a:p>
            <a:pPr lvl="8"/>
            <a:endParaRPr lang="en-US" dirty="0"/>
          </a:p>
        </p:txBody>
      </p:sp>
      <p:sp>
        <p:nvSpPr>
          <p:cNvPr id="11" name="Title 10"/>
          <p:cNvSpPr>
            <a:spLocks noGrp="1"/>
          </p:cNvSpPr>
          <p:nvPr>
            <p:ph type="title" hasCustomPrompt="1"/>
          </p:nvPr>
        </p:nvSpPr>
        <p:spPr>
          <a:xfrm>
            <a:off x="1253248" y="177435"/>
            <a:ext cx="7496232" cy="392217"/>
          </a:xfrm>
          <a:prstGeom prst="rect">
            <a:avLst/>
          </a:prstGeom>
        </p:spPr>
        <p:txBody>
          <a:bodyPr vert="horz"/>
          <a:lstStyle>
            <a:lvl1pPr>
              <a:defRPr sz="1700">
                <a:solidFill>
                  <a:srgbClr val="CACACA"/>
                </a:solidFill>
              </a:defRPr>
            </a:lvl1pPr>
          </a:lstStyle>
          <a:p>
            <a:r>
              <a:rPr lang="en-US" dirty="0"/>
              <a:t>Title of Presentation Goes Here</a:t>
            </a:r>
          </a:p>
        </p:txBody>
      </p:sp>
      <p:cxnSp>
        <p:nvCxnSpPr>
          <p:cNvPr id="16" name="Straight Connector 15"/>
          <p:cNvCxnSpPr/>
          <p:nvPr userDrawn="1"/>
        </p:nvCxnSpPr>
        <p:spPr>
          <a:xfrm>
            <a:off x="896425" y="593094"/>
            <a:ext cx="8247575" cy="1588"/>
          </a:xfrm>
          <a:prstGeom prst="line">
            <a:avLst/>
          </a:prstGeom>
          <a:ln w="12700" cap="flat" cmpd="sng" algn="ctr">
            <a:solidFill>
              <a:srgbClr val="CACAC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17AB578B-F703-40AB-9427-F30D4F550D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3367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72096" y="1371600"/>
            <a:ext cx="7496232" cy="747713"/>
          </a:xfrm>
          <a:prstGeom prst="rect">
            <a:avLst/>
          </a:prstGeom>
        </p:spPr>
        <p:txBody>
          <a:bodyPr vert="horz"/>
          <a:lstStyle>
            <a:lvl1pPr>
              <a:buNone/>
              <a:defRPr sz="2900" b="1" i="0">
                <a:solidFill>
                  <a:srgbClr val="E76E24"/>
                </a:solidFill>
                <a:latin typeface="Arial"/>
                <a:cs typeface="Arial"/>
              </a:defRPr>
            </a:lvl1pPr>
            <a:lvl2pPr>
              <a:buNone/>
              <a:defRPr/>
            </a:lvl2pPr>
            <a:lvl3pPr>
              <a:buNone/>
              <a:defRPr/>
            </a:lvl3pPr>
            <a:lvl4pPr>
              <a:buNone/>
              <a:defRPr/>
            </a:lvl4pPr>
            <a:lvl5pPr>
              <a:buNone/>
              <a:defRPr/>
            </a:lvl5pPr>
          </a:lstStyle>
          <a:p>
            <a:pPr lvl="0"/>
            <a:r>
              <a:rPr lang="en-US" dirty="0"/>
              <a:t>A.1 Section Title Goes Down Here</a:t>
            </a:r>
          </a:p>
        </p:txBody>
      </p:sp>
      <p:sp>
        <p:nvSpPr>
          <p:cNvPr id="10" name="Content Placeholder 9"/>
          <p:cNvSpPr>
            <a:spLocks noGrp="1"/>
          </p:cNvSpPr>
          <p:nvPr>
            <p:ph sz="quarter" idx="14"/>
          </p:nvPr>
        </p:nvSpPr>
        <p:spPr>
          <a:xfrm>
            <a:off x="4696892" y="2204230"/>
            <a:ext cx="4052587" cy="3417341"/>
          </a:xfrm>
          <a:prstGeom prst="rect">
            <a:avLst/>
          </a:prstGeom>
        </p:spPr>
        <p:txBody>
          <a:bodyPr vert="horz"/>
          <a:lstStyle>
            <a:lvl1pPr marL="164592" indent="-164592">
              <a:spcBef>
                <a:spcPts val="0"/>
              </a:spcBef>
              <a:defRPr sz="2200">
                <a:solidFill>
                  <a:srgbClr val="717171"/>
                </a:solidFill>
                <a:latin typeface="Arial"/>
                <a:cs typeface="Arial"/>
              </a:defRPr>
            </a:lvl1pPr>
            <a:lvl2pPr>
              <a:spcBef>
                <a:spcPts val="0"/>
              </a:spcBef>
              <a:defRPr sz="2000">
                <a:solidFill>
                  <a:srgbClr val="717171"/>
                </a:solidFill>
                <a:latin typeface="Arial"/>
                <a:cs typeface="Arial"/>
              </a:defRPr>
            </a:lvl2pPr>
            <a:lvl3pPr>
              <a:spcBef>
                <a:spcPts val="0"/>
              </a:spcBef>
              <a:defRPr sz="2000">
                <a:solidFill>
                  <a:srgbClr val="717171"/>
                </a:solidFill>
                <a:latin typeface="Arial"/>
                <a:cs typeface="Arial"/>
              </a:defRPr>
            </a:lvl3pPr>
            <a:lvl4pPr>
              <a:spcBef>
                <a:spcPts val="0"/>
              </a:spcBef>
              <a:defRPr sz="2000">
                <a:solidFill>
                  <a:srgbClr val="717171"/>
                </a:solidFill>
                <a:latin typeface="Arial"/>
                <a:cs typeface="Arial"/>
              </a:defRPr>
            </a:lvl4pPr>
            <a:lvl5pPr>
              <a:spcBef>
                <a:spcPts val="0"/>
              </a:spcBef>
              <a:defRPr sz="2000">
                <a:solidFill>
                  <a:srgbClr val="717171"/>
                </a:solidFill>
                <a:latin typeface="Arial"/>
                <a:cs typeface="Arial"/>
              </a:defRPr>
            </a:lvl5pPr>
            <a:lvl6pPr>
              <a:defRPr>
                <a:solidFill>
                  <a:srgbClr val="717171"/>
                </a:solidFill>
              </a:defRPr>
            </a:lvl6pPr>
            <a:lvl7pPr>
              <a:defRPr>
                <a:solidFill>
                  <a:srgbClr val="717171"/>
                </a:solidFill>
              </a:defRPr>
            </a:lvl7pPr>
            <a:lvl8pPr>
              <a:defRPr>
                <a:solidFill>
                  <a:srgbClr val="717171"/>
                </a:solidFill>
              </a:defRPr>
            </a:lvl8pPr>
          </a:lstStyle>
          <a:p>
            <a:pPr lvl="0"/>
            <a:r>
              <a:rPr lang="en-US" dirty="0"/>
              <a:t>Click to edit Master text styles</a:t>
            </a:r>
          </a:p>
          <a:p>
            <a:pPr lvl="0"/>
            <a:endParaRPr lang="en-US" dirty="0"/>
          </a:p>
          <a:p>
            <a:pPr lvl="1"/>
            <a:endParaRPr lang="en-US" dirty="0"/>
          </a:p>
          <a:p>
            <a:pPr lvl="2"/>
            <a:endParaRPr lang="en-US" dirty="0"/>
          </a:p>
          <a:p>
            <a:pPr lvl="3"/>
            <a:endParaRPr lang="en-US" dirty="0"/>
          </a:p>
          <a:p>
            <a:pPr lvl="4"/>
            <a:endParaRPr lang="en-US" dirty="0"/>
          </a:p>
          <a:p>
            <a:pPr lvl="5"/>
            <a:endParaRPr lang="en-US" dirty="0"/>
          </a:p>
          <a:p>
            <a:pPr lvl="6"/>
            <a:endParaRPr lang="en-US" dirty="0"/>
          </a:p>
          <a:p>
            <a:pPr lvl="7"/>
            <a:endParaRPr lang="en-US" dirty="0"/>
          </a:p>
          <a:p>
            <a:pPr lvl="7"/>
            <a:endParaRPr lang="en-US" dirty="0"/>
          </a:p>
        </p:txBody>
      </p:sp>
      <p:sp>
        <p:nvSpPr>
          <p:cNvPr id="11" name="Title 10"/>
          <p:cNvSpPr>
            <a:spLocks noGrp="1"/>
          </p:cNvSpPr>
          <p:nvPr>
            <p:ph type="title" hasCustomPrompt="1"/>
          </p:nvPr>
        </p:nvSpPr>
        <p:spPr>
          <a:xfrm>
            <a:off x="1253248" y="177435"/>
            <a:ext cx="7496232" cy="392217"/>
          </a:xfrm>
          <a:prstGeom prst="rect">
            <a:avLst/>
          </a:prstGeom>
        </p:spPr>
        <p:txBody>
          <a:bodyPr vert="horz"/>
          <a:lstStyle>
            <a:lvl1pPr>
              <a:defRPr sz="1700">
                <a:solidFill>
                  <a:srgbClr val="CACACA"/>
                </a:solidFill>
              </a:defRPr>
            </a:lvl1pPr>
          </a:lstStyle>
          <a:p>
            <a:r>
              <a:rPr lang="en-US" dirty="0"/>
              <a:t>Title of Presentation Goes Right Here</a:t>
            </a:r>
          </a:p>
        </p:txBody>
      </p:sp>
      <p:cxnSp>
        <p:nvCxnSpPr>
          <p:cNvPr id="16" name="Straight Connector 15"/>
          <p:cNvCxnSpPr/>
          <p:nvPr userDrawn="1"/>
        </p:nvCxnSpPr>
        <p:spPr>
          <a:xfrm>
            <a:off x="896425" y="593094"/>
            <a:ext cx="8247575" cy="1588"/>
          </a:xfrm>
          <a:prstGeom prst="line">
            <a:avLst/>
          </a:prstGeom>
          <a:ln w="12700" cap="flat" cmpd="sng" algn="ctr">
            <a:solidFill>
              <a:srgbClr val="CACAC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8"/>
          </p:nvPr>
        </p:nvSpPr>
        <p:spPr>
          <a:xfrm>
            <a:off x="1457325" y="2325688"/>
            <a:ext cx="2997200" cy="3090862"/>
          </a:xfrm>
          <a:prstGeom prst="rect">
            <a:avLst/>
          </a:prstGeom>
        </p:spPr>
        <p:txBody>
          <a:bodyPr vert="horz"/>
          <a:lstStyle/>
          <a:p>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17AB578B-F703-40AB-9427-F30D4F550D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4621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72096" y="1371600"/>
            <a:ext cx="7496232" cy="747713"/>
          </a:xfrm>
          <a:prstGeom prst="rect">
            <a:avLst/>
          </a:prstGeom>
        </p:spPr>
        <p:txBody>
          <a:bodyPr vert="horz"/>
          <a:lstStyle>
            <a:lvl1pPr>
              <a:buNone/>
              <a:defRPr sz="2900" b="1" i="0">
                <a:solidFill>
                  <a:srgbClr val="E76E24"/>
                </a:solidFill>
                <a:latin typeface="Arial"/>
                <a:cs typeface="Arial"/>
              </a:defRPr>
            </a:lvl1pPr>
            <a:lvl2pPr>
              <a:buNone/>
              <a:defRPr/>
            </a:lvl2pPr>
            <a:lvl3pPr>
              <a:buNone/>
              <a:defRPr/>
            </a:lvl3pPr>
            <a:lvl4pPr>
              <a:buNone/>
              <a:defRPr/>
            </a:lvl4pPr>
            <a:lvl5pPr>
              <a:buNone/>
              <a:defRPr/>
            </a:lvl5pPr>
          </a:lstStyle>
          <a:p>
            <a:pPr lvl="0"/>
            <a:r>
              <a:rPr lang="en-US" dirty="0"/>
              <a:t>A.1 Section Title Goes Here</a:t>
            </a:r>
          </a:p>
        </p:txBody>
      </p:sp>
      <p:sp>
        <p:nvSpPr>
          <p:cNvPr id="10" name="Content Placeholder 9"/>
          <p:cNvSpPr>
            <a:spLocks noGrp="1"/>
          </p:cNvSpPr>
          <p:nvPr>
            <p:ph sz="quarter" idx="14"/>
          </p:nvPr>
        </p:nvSpPr>
        <p:spPr>
          <a:xfrm>
            <a:off x="1253248" y="2204230"/>
            <a:ext cx="7496232" cy="3417341"/>
          </a:xfrm>
          <a:prstGeom prst="rect">
            <a:avLst/>
          </a:prstGeom>
        </p:spPr>
        <p:txBody>
          <a:bodyPr vert="horz"/>
          <a:lstStyle>
            <a:lvl1pPr marL="164592" indent="-164592">
              <a:spcBef>
                <a:spcPts val="0"/>
              </a:spcBef>
              <a:defRPr sz="2200">
                <a:solidFill>
                  <a:srgbClr val="717171"/>
                </a:solidFill>
                <a:latin typeface="Arial"/>
                <a:cs typeface="Arial"/>
              </a:defRPr>
            </a:lvl1pPr>
            <a:lvl2pPr>
              <a:spcBef>
                <a:spcPts val="0"/>
              </a:spcBef>
              <a:defRPr sz="2000">
                <a:solidFill>
                  <a:srgbClr val="717171"/>
                </a:solidFill>
                <a:latin typeface="Arial"/>
                <a:cs typeface="Arial"/>
              </a:defRPr>
            </a:lvl2pPr>
            <a:lvl3pPr>
              <a:spcBef>
                <a:spcPts val="0"/>
              </a:spcBef>
              <a:defRPr sz="2000">
                <a:solidFill>
                  <a:srgbClr val="717171"/>
                </a:solidFill>
                <a:latin typeface="Arial"/>
                <a:cs typeface="Arial"/>
              </a:defRPr>
            </a:lvl3pPr>
            <a:lvl4pPr>
              <a:spcBef>
                <a:spcPts val="0"/>
              </a:spcBef>
              <a:defRPr sz="2000">
                <a:solidFill>
                  <a:srgbClr val="717171"/>
                </a:solidFill>
                <a:latin typeface="Arial"/>
                <a:cs typeface="Arial"/>
              </a:defRPr>
            </a:lvl4pPr>
            <a:lvl5pPr>
              <a:spcBef>
                <a:spcPts val="0"/>
              </a:spcBef>
              <a:defRPr sz="2000">
                <a:solidFill>
                  <a:srgbClr val="717171"/>
                </a:solidFill>
                <a:latin typeface="Arial"/>
                <a:cs typeface="Arial"/>
              </a:defRPr>
            </a:lvl5pPr>
            <a:lvl6pPr>
              <a:defRPr>
                <a:solidFill>
                  <a:srgbClr val="717171"/>
                </a:solidFill>
              </a:defRPr>
            </a:lvl6pPr>
            <a:lvl7pPr>
              <a:defRPr>
                <a:solidFill>
                  <a:srgbClr val="717171"/>
                </a:solidFill>
              </a:defRPr>
            </a:lvl7pPr>
            <a:lvl8pPr>
              <a:defRPr>
                <a:solidFill>
                  <a:srgbClr val="717171"/>
                </a:solidFill>
              </a:defRPr>
            </a:lvl8pPr>
          </a:lstStyle>
          <a:p>
            <a:pPr lvl="0"/>
            <a:r>
              <a:rPr lang="en-US" dirty="0"/>
              <a:t>Click to edit Master text styles</a:t>
            </a:r>
          </a:p>
          <a:p>
            <a:pPr lvl="1"/>
            <a:endParaRPr lang="en-US" dirty="0"/>
          </a:p>
          <a:p>
            <a:pPr lvl="2"/>
            <a:endParaRPr lang="en-US" dirty="0"/>
          </a:p>
          <a:p>
            <a:pPr lvl="3"/>
            <a:endParaRPr lang="en-US" dirty="0"/>
          </a:p>
          <a:p>
            <a:pPr lvl="4"/>
            <a:endParaRPr lang="en-US" dirty="0"/>
          </a:p>
          <a:p>
            <a:pPr lvl="5"/>
            <a:endParaRPr lang="en-US" dirty="0"/>
          </a:p>
          <a:p>
            <a:pPr lvl="6"/>
            <a:endParaRPr lang="en-US" dirty="0"/>
          </a:p>
          <a:p>
            <a:pPr lvl="7"/>
            <a:endParaRPr lang="en-US" dirty="0"/>
          </a:p>
          <a:p>
            <a:pPr lvl="8"/>
            <a:endParaRPr lang="en-US" dirty="0"/>
          </a:p>
        </p:txBody>
      </p:sp>
      <p:sp>
        <p:nvSpPr>
          <p:cNvPr id="11" name="Title 10"/>
          <p:cNvSpPr>
            <a:spLocks noGrp="1"/>
          </p:cNvSpPr>
          <p:nvPr>
            <p:ph type="title" hasCustomPrompt="1"/>
          </p:nvPr>
        </p:nvSpPr>
        <p:spPr>
          <a:xfrm>
            <a:off x="1253248" y="177435"/>
            <a:ext cx="7496232" cy="392217"/>
          </a:xfrm>
          <a:prstGeom prst="rect">
            <a:avLst/>
          </a:prstGeom>
        </p:spPr>
        <p:txBody>
          <a:bodyPr vert="horz"/>
          <a:lstStyle>
            <a:lvl1pPr>
              <a:defRPr sz="1700">
                <a:solidFill>
                  <a:srgbClr val="CACACA"/>
                </a:solidFill>
              </a:defRPr>
            </a:lvl1pPr>
          </a:lstStyle>
          <a:p>
            <a:r>
              <a:rPr lang="en-US" dirty="0"/>
              <a:t>Title of Presentation Goes Here</a:t>
            </a:r>
          </a:p>
        </p:txBody>
      </p:sp>
      <p:cxnSp>
        <p:nvCxnSpPr>
          <p:cNvPr id="16" name="Straight Connector 15"/>
          <p:cNvCxnSpPr/>
          <p:nvPr userDrawn="1"/>
        </p:nvCxnSpPr>
        <p:spPr>
          <a:xfrm>
            <a:off x="896425" y="593094"/>
            <a:ext cx="8247575" cy="1588"/>
          </a:xfrm>
          <a:prstGeom prst="line">
            <a:avLst/>
          </a:prstGeom>
          <a:ln w="12700" cap="flat" cmpd="sng" algn="ctr">
            <a:solidFill>
              <a:srgbClr val="CACAC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17AB578B-F703-40AB-9427-F30D4F550D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336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3248" y="1334863"/>
            <a:ext cx="7496232" cy="747713"/>
          </a:xfrm>
          <a:prstGeom prst="rect">
            <a:avLst/>
          </a:prstGeom>
        </p:spPr>
        <p:txBody>
          <a:bodyPr vert="horz"/>
          <a:lstStyle>
            <a:lvl1pPr>
              <a:buNone/>
              <a:defRPr sz="2900" b="1" i="0">
                <a:solidFill>
                  <a:srgbClr val="E76E24"/>
                </a:solidFill>
                <a:latin typeface="Arial"/>
                <a:cs typeface="Arial"/>
              </a:defRPr>
            </a:lvl1pPr>
            <a:lvl2pPr>
              <a:buNone/>
              <a:defRPr/>
            </a:lvl2pPr>
            <a:lvl3pPr>
              <a:buNone/>
              <a:defRPr/>
            </a:lvl3pPr>
            <a:lvl4pPr>
              <a:buNone/>
              <a:defRPr/>
            </a:lvl4pPr>
            <a:lvl5pPr>
              <a:buNone/>
              <a:defRPr/>
            </a:lvl5pPr>
          </a:lstStyle>
          <a:p>
            <a:pPr lvl="0"/>
            <a:r>
              <a:rPr lang="en-US" dirty="0"/>
              <a:t>A.1 Section Title Goes Here</a:t>
            </a:r>
          </a:p>
        </p:txBody>
      </p:sp>
      <p:sp>
        <p:nvSpPr>
          <p:cNvPr id="10" name="Content Placeholder 9"/>
          <p:cNvSpPr>
            <a:spLocks noGrp="1"/>
          </p:cNvSpPr>
          <p:nvPr>
            <p:ph sz="quarter" idx="14"/>
          </p:nvPr>
        </p:nvSpPr>
        <p:spPr>
          <a:xfrm>
            <a:off x="1253248" y="2204230"/>
            <a:ext cx="7496232" cy="3417341"/>
          </a:xfrm>
          <a:prstGeom prst="rect">
            <a:avLst/>
          </a:prstGeom>
        </p:spPr>
        <p:txBody>
          <a:bodyPr vert="horz"/>
          <a:lstStyle>
            <a:lvl1pPr marL="164592" indent="-164592">
              <a:spcBef>
                <a:spcPts val="0"/>
              </a:spcBef>
              <a:defRPr sz="2200">
                <a:solidFill>
                  <a:srgbClr val="717171"/>
                </a:solidFill>
                <a:latin typeface="Arial"/>
                <a:cs typeface="Arial"/>
              </a:defRPr>
            </a:lvl1pPr>
            <a:lvl2pPr>
              <a:spcBef>
                <a:spcPts val="0"/>
              </a:spcBef>
              <a:defRPr sz="2000">
                <a:solidFill>
                  <a:srgbClr val="717171"/>
                </a:solidFill>
                <a:latin typeface="Arial"/>
                <a:cs typeface="Arial"/>
              </a:defRPr>
            </a:lvl2pPr>
            <a:lvl3pPr>
              <a:spcBef>
                <a:spcPts val="0"/>
              </a:spcBef>
              <a:defRPr sz="2000">
                <a:solidFill>
                  <a:srgbClr val="717171"/>
                </a:solidFill>
                <a:latin typeface="Arial"/>
                <a:cs typeface="Arial"/>
              </a:defRPr>
            </a:lvl3pPr>
            <a:lvl4pPr>
              <a:spcBef>
                <a:spcPts val="0"/>
              </a:spcBef>
              <a:defRPr sz="2000">
                <a:solidFill>
                  <a:srgbClr val="717171"/>
                </a:solidFill>
                <a:latin typeface="Arial"/>
                <a:cs typeface="Arial"/>
              </a:defRPr>
            </a:lvl4pPr>
            <a:lvl5pPr>
              <a:spcBef>
                <a:spcPts val="0"/>
              </a:spcBef>
              <a:defRPr sz="2000">
                <a:solidFill>
                  <a:srgbClr val="717171"/>
                </a:solidFill>
                <a:latin typeface="Arial"/>
                <a:cs typeface="Arial"/>
              </a:defRPr>
            </a:lvl5pPr>
            <a:lvl6pPr>
              <a:defRPr>
                <a:solidFill>
                  <a:srgbClr val="717171"/>
                </a:solidFill>
              </a:defRPr>
            </a:lvl6pPr>
            <a:lvl7pPr>
              <a:defRPr>
                <a:solidFill>
                  <a:srgbClr val="717171"/>
                </a:solidFill>
              </a:defRPr>
            </a:lvl7pPr>
            <a:lvl8pPr>
              <a:defRPr>
                <a:solidFill>
                  <a:srgbClr val="717171"/>
                </a:solidFill>
              </a:defRPr>
            </a:lvl8pPr>
          </a:lstStyle>
          <a:p>
            <a:pPr lvl="0"/>
            <a:r>
              <a:rPr lang="en-US" dirty="0"/>
              <a:t>Click to edit Master text styles</a:t>
            </a:r>
          </a:p>
          <a:p>
            <a:pPr lvl="1"/>
            <a:endParaRPr lang="en-US" dirty="0"/>
          </a:p>
          <a:p>
            <a:pPr lvl="2"/>
            <a:endParaRPr lang="en-US" dirty="0"/>
          </a:p>
          <a:p>
            <a:pPr lvl="3"/>
            <a:endParaRPr lang="en-US" dirty="0"/>
          </a:p>
          <a:p>
            <a:pPr lvl="4"/>
            <a:endParaRPr lang="en-US" dirty="0"/>
          </a:p>
          <a:p>
            <a:pPr lvl="5"/>
            <a:endParaRPr lang="en-US" dirty="0"/>
          </a:p>
          <a:p>
            <a:pPr lvl="6"/>
            <a:endParaRPr lang="en-US" dirty="0"/>
          </a:p>
          <a:p>
            <a:pPr lvl="7"/>
            <a:endParaRPr lang="en-US" dirty="0"/>
          </a:p>
          <a:p>
            <a:pPr lvl="8"/>
            <a:endParaRPr lang="en-US" dirty="0"/>
          </a:p>
        </p:txBody>
      </p:sp>
      <p:sp>
        <p:nvSpPr>
          <p:cNvPr id="11" name="Title 10"/>
          <p:cNvSpPr>
            <a:spLocks noGrp="1"/>
          </p:cNvSpPr>
          <p:nvPr>
            <p:ph type="title" hasCustomPrompt="1"/>
          </p:nvPr>
        </p:nvSpPr>
        <p:spPr>
          <a:xfrm>
            <a:off x="1253248" y="177435"/>
            <a:ext cx="7496232" cy="392217"/>
          </a:xfrm>
          <a:prstGeom prst="rect">
            <a:avLst/>
          </a:prstGeom>
        </p:spPr>
        <p:txBody>
          <a:bodyPr vert="horz"/>
          <a:lstStyle>
            <a:lvl1pPr>
              <a:defRPr sz="1700">
                <a:solidFill>
                  <a:srgbClr val="CACACA"/>
                </a:solidFill>
              </a:defRPr>
            </a:lvl1pPr>
          </a:lstStyle>
          <a:p>
            <a:r>
              <a:rPr lang="en-US" dirty="0"/>
              <a:t>Title of Presentation Goes Here</a:t>
            </a:r>
          </a:p>
        </p:txBody>
      </p:sp>
      <p:cxnSp>
        <p:nvCxnSpPr>
          <p:cNvPr id="16" name="Straight Connector 15"/>
          <p:cNvCxnSpPr/>
          <p:nvPr userDrawn="1"/>
        </p:nvCxnSpPr>
        <p:spPr>
          <a:xfrm>
            <a:off x="896425" y="593094"/>
            <a:ext cx="8247575" cy="1588"/>
          </a:xfrm>
          <a:prstGeom prst="line">
            <a:avLst/>
          </a:prstGeom>
          <a:ln w="12700" cap="flat" cmpd="sng" algn="ctr">
            <a:solidFill>
              <a:srgbClr val="CACAC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17AB578B-F703-40AB-9427-F30D4F550D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3367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3248" y="1334863"/>
            <a:ext cx="7496232" cy="747713"/>
          </a:xfrm>
          <a:prstGeom prst="rect">
            <a:avLst/>
          </a:prstGeom>
        </p:spPr>
        <p:txBody>
          <a:bodyPr vert="horz"/>
          <a:lstStyle>
            <a:lvl1pPr>
              <a:buNone/>
              <a:defRPr sz="2900" b="1" i="0">
                <a:solidFill>
                  <a:srgbClr val="E76E24"/>
                </a:solidFill>
                <a:latin typeface="Arial"/>
                <a:cs typeface="Arial"/>
              </a:defRPr>
            </a:lvl1pPr>
            <a:lvl2pPr>
              <a:buNone/>
              <a:defRPr/>
            </a:lvl2pPr>
            <a:lvl3pPr>
              <a:buNone/>
              <a:defRPr/>
            </a:lvl3pPr>
            <a:lvl4pPr>
              <a:buNone/>
              <a:defRPr/>
            </a:lvl4pPr>
            <a:lvl5pPr>
              <a:buNone/>
              <a:defRPr/>
            </a:lvl5pPr>
          </a:lstStyle>
          <a:p>
            <a:pPr lvl="0"/>
            <a:r>
              <a:rPr lang="en-US" dirty="0"/>
              <a:t>A.1 Section Title Goes Here</a:t>
            </a:r>
          </a:p>
        </p:txBody>
      </p:sp>
      <p:sp>
        <p:nvSpPr>
          <p:cNvPr id="10" name="Content Placeholder 9"/>
          <p:cNvSpPr>
            <a:spLocks noGrp="1"/>
          </p:cNvSpPr>
          <p:nvPr>
            <p:ph sz="quarter" idx="14"/>
          </p:nvPr>
        </p:nvSpPr>
        <p:spPr>
          <a:xfrm>
            <a:off x="1253248" y="2204230"/>
            <a:ext cx="7496232" cy="3417341"/>
          </a:xfrm>
          <a:prstGeom prst="rect">
            <a:avLst/>
          </a:prstGeom>
        </p:spPr>
        <p:txBody>
          <a:bodyPr vert="horz"/>
          <a:lstStyle>
            <a:lvl1pPr marL="164592" indent="-164592">
              <a:spcBef>
                <a:spcPts val="0"/>
              </a:spcBef>
              <a:defRPr sz="2200">
                <a:solidFill>
                  <a:srgbClr val="717171"/>
                </a:solidFill>
                <a:latin typeface="Arial"/>
                <a:cs typeface="Arial"/>
              </a:defRPr>
            </a:lvl1pPr>
            <a:lvl2pPr>
              <a:spcBef>
                <a:spcPts val="0"/>
              </a:spcBef>
              <a:defRPr sz="2000">
                <a:solidFill>
                  <a:srgbClr val="717171"/>
                </a:solidFill>
                <a:latin typeface="Arial"/>
                <a:cs typeface="Arial"/>
              </a:defRPr>
            </a:lvl2pPr>
            <a:lvl3pPr>
              <a:spcBef>
                <a:spcPts val="0"/>
              </a:spcBef>
              <a:defRPr sz="2000">
                <a:solidFill>
                  <a:srgbClr val="717171"/>
                </a:solidFill>
                <a:latin typeface="Arial"/>
                <a:cs typeface="Arial"/>
              </a:defRPr>
            </a:lvl3pPr>
            <a:lvl4pPr>
              <a:spcBef>
                <a:spcPts val="0"/>
              </a:spcBef>
              <a:defRPr sz="2000">
                <a:solidFill>
                  <a:srgbClr val="717171"/>
                </a:solidFill>
                <a:latin typeface="Arial"/>
                <a:cs typeface="Arial"/>
              </a:defRPr>
            </a:lvl4pPr>
            <a:lvl5pPr>
              <a:spcBef>
                <a:spcPts val="0"/>
              </a:spcBef>
              <a:defRPr sz="2000">
                <a:solidFill>
                  <a:srgbClr val="717171"/>
                </a:solidFill>
                <a:latin typeface="Arial"/>
                <a:cs typeface="Arial"/>
              </a:defRPr>
            </a:lvl5pPr>
            <a:lvl6pPr>
              <a:defRPr>
                <a:solidFill>
                  <a:srgbClr val="717171"/>
                </a:solidFill>
              </a:defRPr>
            </a:lvl6pPr>
            <a:lvl7pPr>
              <a:defRPr>
                <a:solidFill>
                  <a:srgbClr val="717171"/>
                </a:solidFill>
              </a:defRPr>
            </a:lvl7pPr>
            <a:lvl8pPr>
              <a:defRPr>
                <a:solidFill>
                  <a:srgbClr val="717171"/>
                </a:solidFill>
              </a:defRPr>
            </a:lvl8pPr>
          </a:lstStyle>
          <a:p>
            <a:pPr lvl="0"/>
            <a:r>
              <a:rPr lang="en-US" dirty="0"/>
              <a:t>Click to edit Master text styles</a:t>
            </a:r>
          </a:p>
          <a:p>
            <a:pPr lvl="1"/>
            <a:endParaRPr lang="en-US" dirty="0"/>
          </a:p>
          <a:p>
            <a:pPr lvl="2"/>
            <a:endParaRPr lang="en-US" dirty="0"/>
          </a:p>
          <a:p>
            <a:pPr lvl="3"/>
            <a:endParaRPr lang="en-US" dirty="0"/>
          </a:p>
          <a:p>
            <a:pPr lvl="4"/>
            <a:endParaRPr lang="en-US" dirty="0"/>
          </a:p>
          <a:p>
            <a:pPr lvl="5"/>
            <a:endParaRPr lang="en-US" dirty="0"/>
          </a:p>
          <a:p>
            <a:pPr lvl="6"/>
            <a:endParaRPr lang="en-US" dirty="0"/>
          </a:p>
          <a:p>
            <a:pPr lvl="7"/>
            <a:endParaRPr lang="en-US" dirty="0"/>
          </a:p>
          <a:p>
            <a:pPr lvl="8"/>
            <a:endParaRPr lang="en-US" dirty="0"/>
          </a:p>
        </p:txBody>
      </p:sp>
      <p:sp>
        <p:nvSpPr>
          <p:cNvPr id="11" name="Title 10"/>
          <p:cNvSpPr>
            <a:spLocks noGrp="1"/>
          </p:cNvSpPr>
          <p:nvPr>
            <p:ph type="title" hasCustomPrompt="1"/>
          </p:nvPr>
        </p:nvSpPr>
        <p:spPr>
          <a:xfrm>
            <a:off x="1253248" y="177435"/>
            <a:ext cx="7496232" cy="392217"/>
          </a:xfrm>
          <a:prstGeom prst="rect">
            <a:avLst/>
          </a:prstGeom>
        </p:spPr>
        <p:txBody>
          <a:bodyPr vert="horz"/>
          <a:lstStyle>
            <a:lvl1pPr>
              <a:defRPr sz="1700">
                <a:solidFill>
                  <a:srgbClr val="CACACA"/>
                </a:solidFill>
              </a:defRPr>
            </a:lvl1pPr>
          </a:lstStyle>
          <a:p>
            <a:r>
              <a:rPr lang="en-US" dirty="0"/>
              <a:t>Title of Presentation Goes Here</a:t>
            </a:r>
          </a:p>
        </p:txBody>
      </p:sp>
      <p:cxnSp>
        <p:nvCxnSpPr>
          <p:cNvPr id="16" name="Straight Connector 15"/>
          <p:cNvCxnSpPr/>
          <p:nvPr userDrawn="1"/>
        </p:nvCxnSpPr>
        <p:spPr>
          <a:xfrm>
            <a:off x="896425" y="593094"/>
            <a:ext cx="8247575" cy="1588"/>
          </a:xfrm>
          <a:prstGeom prst="line">
            <a:avLst/>
          </a:prstGeom>
          <a:ln w="12700" cap="flat" cmpd="sng" algn="ctr">
            <a:solidFill>
              <a:srgbClr val="CACAC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17AB578B-F703-40AB-9427-F30D4F550D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3367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1">
                    <a:lumMod val="75000"/>
                  </a:schemeClr>
                </a:solidFill>
              </a:defRPr>
            </a:lvl1pPr>
          </a:lstStyle>
          <a:p>
            <a:r>
              <a:rPr lang="en-US" dirty="0"/>
              <a:t>Click to edit Master title style</a:t>
            </a:r>
          </a:p>
        </p:txBody>
      </p:sp>
      <p:sp>
        <p:nvSpPr>
          <p:cNvPr id="9" name="Text Placeholder 8"/>
          <p:cNvSpPr>
            <a:spLocks noGrp="1"/>
          </p:cNvSpPr>
          <p:nvPr>
            <p:ph type="body" sz="quarter" idx="12"/>
          </p:nvPr>
        </p:nvSpPr>
        <p:spPr>
          <a:xfrm>
            <a:off x="457200" y="1603058"/>
            <a:ext cx="8229600" cy="4526280"/>
          </a:xfrm>
        </p:spPr>
        <p:txBody>
          <a:bodyPr>
            <a:normAutofit/>
          </a:bodyPr>
          <a:lstStyle>
            <a:lvl1pPr marL="228600" indent="-228600">
              <a:spcBef>
                <a:spcPts val="600"/>
              </a:spcBef>
              <a:defRPr/>
            </a:lvl1pPr>
            <a:lvl2pPr marL="685800" indent="-228600">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2"/>
          <p:cNvSpPr>
            <a:spLocks noGrp="1"/>
          </p:cNvSpPr>
          <p:nvPr>
            <p:ph type="ftr" sz="quarter" idx="13"/>
          </p:nvPr>
        </p:nvSpPr>
        <p:spPr/>
        <p:txBody>
          <a:bodyPr/>
          <a:lstStyle>
            <a:lvl1pPr>
              <a:defRPr sz="900" dirty="0" smtClean="0">
                <a:latin typeface="+mj-lt"/>
              </a:defRPr>
            </a:lvl1pPr>
          </a:lstStyle>
          <a:p>
            <a:pPr>
              <a:defRPr/>
            </a:pPr>
            <a:endParaRPr lang="en-US" dirty="0"/>
          </a:p>
        </p:txBody>
      </p:sp>
      <p:sp>
        <p:nvSpPr>
          <p:cNvPr id="8" name="Slide Number Placeholder 5"/>
          <p:cNvSpPr>
            <a:spLocks noGrp="1"/>
          </p:cNvSpPr>
          <p:nvPr>
            <p:ph type="sldNum" sz="quarter" idx="14"/>
          </p:nvPr>
        </p:nvSpPr>
        <p:spPr>
          <a:xfrm>
            <a:off x="6553200" y="6356350"/>
            <a:ext cx="2133600" cy="365125"/>
          </a:xfrm>
        </p:spPr>
        <p:txBody>
          <a:bodyPr/>
          <a:lstStyle>
            <a:lvl1pPr>
              <a:defRPr/>
            </a:lvl1pPr>
          </a:lstStyle>
          <a:p>
            <a:pPr>
              <a:defRPr/>
            </a:pPr>
            <a:fld id="{17AB578B-F703-40AB-9427-F30D4F550D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00378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2CC7A82A-574E-486A-8789-D7725A926E3D}" type="datetime1">
              <a:rPr lang="en-US" smtClean="0">
                <a:solidFill>
                  <a:srgbClr val="000000"/>
                </a:solidFill>
              </a:rPr>
              <a:t>4/20/2017</a:t>
            </a:fld>
            <a:endParaRPr lang="en-US" dirty="0">
              <a:solidFill>
                <a:srgbClr val="000000"/>
              </a:solidFill>
            </a:endParaRPr>
          </a:p>
        </p:txBody>
      </p:sp>
      <p:sp>
        <p:nvSpPr>
          <p:cNvPr id="5"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17AB578B-F703-40AB-9427-F30D4F550D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9619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Exhibit">
    <p:spTree>
      <p:nvGrpSpPr>
        <p:cNvPr id="1" name=""/>
        <p:cNvGrpSpPr/>
        <p:nvPr/>
      </p:nvGrpSpPr>
      <p:grpSpPr>
        <a:xfrm>
          <a:off x="0" y="0"/>
          <a:ext cx="0" cy="0"/>
          <a:chOff x="0" y="0"/>
          <a:chExt cx="0" cy="0"/>
        </a:xfrm>
      </p:grpSpPr>
      <p:sp>
        <p:nvSpPr>
          <p:cNvPr id="13" name="Title 12"/>
          <p:cNvSpPr>
            <a:spLocks noGrp="1"/>
          </p:cNvSpPr>
          <p:nvPr>
            <p:ph type="title"/>
          </p:nvPr>
        </p:nvSpPr>
        <p:spPr>
          <a:xfrm>
            <a:off x="0" y="304800"/>
            <a:ext cx="9144000" cy="477054"/>
          </a:xfrm>
        </p:spPr>
        <p:txBody>
          <a:bodyPr anchor="t"/>
          <a:lstStyle>
            <a:lvl1pPr>
              <a:lnSpc>
                <a:spcPts val="3000"/>
              </a:lnSpc>
              <a:defRPr sz="2800" b="0" i="0">
                <a:solidFill>
                  <a:schemeClr val="tx1"/>
                </a:solidFill>
                <a:latin typeface="Calibri" charset="0"/>
                <a:ea typeface="Calibri" charset="0"/>
                <a:cs typeface="Calibri" charset="0"/>
              </a:defRPr>
            </a:lvl1pPr>
          </a:lstStyle>
          <a:p>
            <a:r>
              <a:rPr lang="en-US" dirty="0"/>
              <a:t>Click to edit Master title style</a:t>
            </a:r>
          </a:p>
        </p:txBody>
      </p:sp>
      <p:sp>
        <p:nvSpPr>
          <p:cNvPr id="22" name="Text Placeholder 21"/>
          <p:cNvSpPr>
            <a:spLocks noGrp="1"/>
          </p:cNvSpPr>
          <p:nvPr>
            <p:ph type="body" sz="quarter" idx="10"/>
          </p:nvPr>
        </p:nvSpPr>
        <p:spPr>
          <a:xfrm>
            <a:off x="0" y="0"/>
            <a:ext cx="9144000" cy="304800"/>
          </a:xfrm>
        </p:spPr>
        <p:txBody>
          <a:bodyPr/>
          <a:lstStyle>
            <a:lvl1pPr marL="0" indent="0" algn="l">
              <a:buNone/>
              <a:defRPr sz="1600" b="0" i="0">
                <a:solidFill>
                  <a:schemeClr val="tx1"/>
                </a:solidFill>
                <a:latin typeface="Calibri Light" charset="0"/>
                <a:ea typeface="Calibri Light" charset="0"/>
                <a:cs typeface="Calibri Light" charset="0"/>
              </a:defRPr>
            </a:lvl1pPr>
            <a:lvl2pPr>
              <a:defRPr sz="1400">
                <a:solidFill>
                  <a:schemeClr val="accent5"/>
                </a:solidFill>
              </a:defRPr>
            </a:lvl2pPr>
            <a:lvl3pPr>
              <a:defRPr sz="1200">
                <a:solidFill>
                  <a:schemeClr val="accent5"/>
                </a:solidFill>
              </a:defRPr>
            </a:lvl3pPr>
            <a:lvl4pPr>
              <a:defRPr sz="1100">
                <a:solidFill>
                  <a:schemeClr val="accent5"/>
                </a:solidFill>
              </a:defRPr>
            </a:lvl4pPr>
            <a:lvl5pPr>
              <a:defRPr sz="1100">
                <a:solidFill>
                  <a:schemeClr val="accent5"/>
                </a:solidFill>
              </a:defRPr>
            </a:lvl5pPr>
          </a:lstStyle>
          <a:p>
            <a:pPr lvl="0"/>
            <a:r>
              <a:rPr lang="en-US" dirty="0"/>
              <a:t>Click to edit Master text styles</a:t>
            </a:r>
          </a:p>
        </p:txBody>
      </p:sp>
      <p:sp>
        <p:nvSpPr>
          <p:cNvPr id="6" name="Text Placeholder 5"/>
          <p:cNvSpPr>
            <a:spLocks noGrp="1"/>
          </p:cNvSpPr>
          <p:nvPr>
            <p:ph type="body" idx="11"/>
          </p:nvPr>
        </p:nvSpPr>
        <p:spPr>
          <a:xfrm>
            <a:off x="0" y="6248400"/>
            <a:ext cx="9144000" cy="609600"/>
          </a:xfrm>
        </p:spPr>
        <p:txBody>
          <a:bodyPr anchor="b"/>
          <a:lstStyle>
            <a:lvl1pPr marL="0" indent="0" algn="l">
              <a:buNone/>
              <a:defRPr sz="1100" b="0" i="0">
                <a:solidFill>
                  <a:schemeClr val="tx1"/>
                </a:solidFill>
                <a:latin typeface="Calibri" charset="0"/>
                <a:ea typeface="Calibri" charset="0"/>
                <a:cs typeface="Calibri" charset="0"/>
              </a:defRPr>
            </a:lvl1pPr>
            <a:lvl2pPr marL="457200" indent="0" algn="l">
              <a:buNone/>
              <a:defRPr sz="1100">
                <a:solidFill>
                  <a:schemeClr val="accent5"/>
                </a:solidFill>
              </a:defRPr>
            </a:lvl2pPr>
            <a:lvl3pPr marL="914400" indent="0" algn="l">
              <a:buNone/>
              <a:defRPr sz="1100">
                <a:solidFill>
                  <a:schemeClr val="accent5"/>
                </a:solidFill>
              </a:defRPr>
            </a:lvl3pPr>
            <a:lvl4pPr marL="1371600" indent="0" algn="l">
              <a:buNone/>
              <a:defRPr sz="1100">
                <a:solidFill>
                  <a:schemeClr val="accent5"/>
                </a:solidFill>
              </a:defRPr>
            </a:lvl4pPr>
            <a:lvl5pPr marL="1828800" indent="0" algn="l">
              <a:buNone/>
              <a:defRPr sz="1100">
                <a:solidFill>
                  <a:schemeClr val="accent5"/>
                </a:solidFill>
              </a:defRPr>
            </a:lvl5pPr>
          </a:lstStyle>
          <a:p>
            <a:pPr lvl="0"/>
            <a:r>
              <a:rPr lang="en-US" dirty="0"/>
              <a:t>Click to edit Master text styles</a:t>
            </a:r>
          </a:p>
        </p:txBody>
      </p:sp>
      <p:sp>
        <p:nvSpPr>
          <p:cNvPr id="5" name="Slide Number Placeholder 5"/>
          <p:cNvSpPr>
            <a:spLocks noGrp="1"/>
          </p:cNvSpPr>
          <p:nvPr>
            <p:ph type="sldNum" sz="quarter" idx="12"/>
          </p:nvPr>
        </p:nvSpPr>
        <p:spPr>
          <a:xfrm>
            <a:off x="6553200" y="6356350"/>
            <a:ext cx="2133600" cy="365125"/>
          </a:xfrm>
        </p:spPr>
        <p:txBody>
          <a:bodyPr/>
          <a:lstStyle>
            <a:lvl1pPr>
              <a:defRPr/>
            </a:lvl1pPr>
          </a:lstStyle>
          <a:p>
            <a:pPr>
              <a:defRPr/>
            </a:pPr>
            <a:fld id="{17AB578B-F703-40AB-9427-F30D4F550D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386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914399" y="1265237"/>
            <a:ext cx="729573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5F0888-8F10-4081-B5BC-860B9EC7C7EC}" type="datetime1">
              <a:rPr lang="en-US" smtClean="0">
                <a:solidFill>
                  <a:prstClr val="black">
                    <a:tint val="75000"/>
                  </a:prstClr>
                </a:solidFill>
              </a:rPr>
              <a:t>4/20/2017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5BB660-08E6-4657-AE96-201DC8DE27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855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E9EDD83-6948-4D8D-8540-478BBA328F7B}" type="datetime1">
              <a:rPr lang="en-US" smtClean="0">
                <a:solidFill>
                  <a:prstClr val="black">
                    <a:tint val="75000"/>
                  </a:prstClr>
                </a:solidFill>
              </a:rPr>
              <a:t>4/20/2017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60C9DC-F9B3-4376-8927-F64D5FF9C2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148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66DBCE4-86BB-419D-8C15-19B6485FF9A0}" type="datetime1">
              <a:rPr lang="en-US" smtClean="0">
                <a:solidFill>
                  <a:prstClr val="black">
                    <a:tint val="75000"/>
                  </a:prstClr>
                </a:solidFill>
              </a:rPr>
              <a:t>4/20/2017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9BD380-6FFC-4B44-BCF1-AF4EF59759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845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101FA85-44D6-4552-AC72-56189B609C22}" type="datetime1">
              <a:rPr lang="en-US" smtClean="0">
                <a:solidFill>
                  <a:prstClr val="black">
                    <a:tint val="75000"/>
                  </a:prstClr>
                </a:solidFill>
              </a:rPr>
              <a:t>4/20/2017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E60D2FC-7D5D-4454-8135-CF02FB9908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868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879C9E5-6F66-4662-B5A6-7F1EC6A66C94}" type="datetime1">
              <a:rPr lang="en-US" smtClean="0">
                <a:solidFill>
                  <a:prstClr val="black">
                    <a:tint val="75000"/>
                  </a:prstClr>
                </a:solidFill>
              </a:rPr>
              <a:t>4/20/2017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6B63BF-712E-4106-BC3D-96C2788A7F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80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EACAB2-674A-45B0-B43E-A806C2D0A190}" type="datetime1">
              <a:rPr lang="en-US" smtClean="0">
                <a:solidFill>
                  <a:prstClr val="black">
                    <a:tint val="75000"/>
                  </a:prstClr>
                </a:solidFill>
              </a:rPr>
              <a:t>4/20/2017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CBF2A88-F5F1-4DFA-8488-2A78E5889F5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034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D01BDB-1263-46D3-AA73-18B1FE691F4A}" type="datetime1">
              <a:rPr lang="en-US" smtClean="0">
                <a:solidFill>
                  <a:prstClr val="black">
                    <a:tint val="75000"/>
                  </a:prstClr>
                </a:solidFill>
              </a:rPr>
              <a:t>4/20/2017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9AC604-FFD3-419B-9DDC-B4CB891A56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553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E0A5E9-7B1A-41D1-810B-27FD04C09B7E}" type="datetime1">
              <a:rPr lang="en-US" smtClean="0">
                <a:solidFill>
                  <a:prstClr val="black">
                    <a:tint val="75000"/>
                  </a:prstClr>
                </a:solidFill>
              </a:rPr>
              <a:t>4/20/2017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3FAF19-D3BA-4DB2-9058-2D32AB6138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961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4572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914399" y="1143000"/>
            <a:ext cx="729573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88AFD06-236D-45A1-B6AF-B5C3E25D6FCD}" type="datetime1">
              <a:rPr lang="en-US" smtClean="0">
                <a:solidFill>
                  <a:prstClr val="black">
                    <a:tint val="75000"/>
                  </a:prstClr>
                </a:solidFill>
              </a:rPr>
              <a:t>4/20/2017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CC331C8-D12D-40AD-AF56-D2B5F0E2E14F}" type="slidenum">
              <a:rPr lang="en-US">
                <a:solidFill>
                  <a:prstClr val="black">
                    <a:tint val="75000"/>
                  </a:prstClr>
                </a:solidFill>
              </a:rPr>
              <a:pPr>
                <a:defRPr/>
              </a:pPr>
              <a:t>‹#›</a:t>
            </a:fld>
            <a:endParaRPr lang="en-US" dirty="0">
              <a:solidFill>
                <a:prstClr val="black">
                  <a:tint val="75000"/>
                </a:prstClr>
              </a:solidFill>
            </a:endParaRPr>
          </a:p>
        </p:txBody>
      </p:sp>
      <p:cxnSp>
        <p:nvCxnSpPr>
          <p:cNvPr id="12" name="Straight Connector 11"/>
          <p:cNvCxnSpPr/>
          <p:nvPr userDrawn="1"/>
        </p:nvCxnSpPr>
        <p:spPr>
          <a:xfrm>
            <a:off x="0" y="914400"/>
            <a:ext cx="7543800" cy="0"/>
          </a:xfrm>
          <a:prstGeom prst="line">
            <a:avLst/>
          </a:prstGeom>
          <a:noFill/>
          <a:ln w="9525" cap="flat" cmpd="sng" algn="ctr">
            <a:solidFill>
              <a:srgbClr val="005B99"/>
            </a:solidFill>
            <a:prstDash val="solid"/>
          </a:ln>
          <a:effectLst/>
        </p:spPr>
      </p:cxnSp>
      <p:pic>
        <p:nvPicPr>
          <p:cNvPr id="13" name="Picture 12"/>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7620000" y="670560"/>
            <a:ext cx="1449237" cy="320040"/>
          </a:xfrm>
          <a:prstGeom prst="rect">
            <a:avLst/>
          </a:prstGeom>
        </p:spPr>
      </p:pic>
    </p:spTree>
    <p:extLst>
      <p:ext uri="{BB962C8B-B14F-4D97-AF65-F5344CB8AC3E}">
        <p14:creationId xmlns:p14="http://schemas.microsoft.com/office/powerpoint/2010/main" val="351270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ftr="0" dt="0"/>
  <p:txStyles>
    <p:titleStyle>
      <a:lvl1pPr algn="l" rtl="0" eaLnBrk="0" fontAlgn="base" hangingPunct="0">
        <a:spcBef>
          <a:spcPct val="0"/>
        </a:spcBef>
        <a:spcAft>
          <a:spcPct val="0"/>
        </a:spcAft>
        <a:defRPr sz="24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com/imgres?imgurl&amp;imgrefurl=http://blogs.terrapinn.com/total-biopharma/2012/01/16/flagship-ventures-financial-gain-boost-biotech-industy/money-stacks/&amp;h=0&amp;w=0&amp;sz=1&amp;tbnid=gUdhedcs3SzrPM&amp;tbnh=194&amp;tbnw=259&amp;prev=/search?q=money&amp;tbm=isch&amp;tbo=u&amp;zoom=1&amp;q=money&amp;docid=l51LcXufh6wh3M&amp;hl=en&amp;ei=NfAUUoGYFpfJ4AOWj4GABA&amp;ved=0CAEQsCU"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8.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71.jpeg"/></Relationships>
</file>

<file path=ppt/slides/_rels/slide14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77.png"/></Relationships>
</file>

<file path=ppt/slides/_rels/slide1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17.xml"/><Relationship Id="rId5" Type="http://schemas.openxmlformats.org/officeDocument/2006/relationships/image" Target="../media/image77.png"/><Relationship Id="rId4" Type="http://schemas.openxmlformats.org/officeDocument/2006/relationships/image" Target="../media/image80.jpe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9.emf"/></Relationships>
</file>

<file path=ppt/slides/_rels/slide186.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1.emf"/></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www.centerwatch.com/"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0.png"/><Relationship Id="rId2" Type="http://schemas.openxmlformats.org/officeDocument/2006/relationships/hyperlink" Target="http://www.healthleadersmedia.com/index.cfm" TargetMode="Externa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gif"/><Relationship Id="rId4" Type="http://schemas.openxmlformats.org/officeDocument/2006/relationships/hyperlink" Target="http://links.mkt1985.com/ctt?kn=187&amp;ms=NTk3NjA2NgS2&amp;r=MjYzOTI5ODI0MTQS1&amp;b=0&amp;j=MTYzNjEzNzc4S0&amp;mt=1&amp;rt=0" TargetMode="External"/></Relationships>
</file>

<file path=ppt/slides/_rels/slide21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hyperlink" Target="mailto:mfleischman@stroudwater.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063" y="2438400"/>
            <a:ext cx="10287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p:cNvSpPr>
            <a:spLocks noChangeArrowheads="1"/>
          </p:cNvSpPr>
          <p:nvPr/>
        </p:nvSpPr>
        <p:spPr bwMode="auto">
          <a:xfrm>
            <a:off x="1524000" y="52578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lnSpc>
                <a:spcPct val="90000"/>
              </a:lnSpc>
              <a:spcBef>
                <a:spcPct val="30000"/>
              </a:spcBef>
              <a:tabLst>
                <a:tab pos="914400" algn="l"/>
              </a:tabLst>
            </a:pPr>
            <a:endParaRPr lang="en-US" sz="2400" dirty="0">
              <a:latin typeface="Times New Roman" pitchFamily="18" charset="0"/>
            </a:endParaRPr>
          </a:p>
        </p:txBody>
      </p:sp>
      <p:sp>
        <p:nvSpPr>
          <p:cNvPr id="3076" name="Subtitle 12"/>
          <p:cNvSpPr>
            <a:spLocks noGrp="1"/>
          </p:cNvSpPr>
          <p:nvPr>
            <p:ph type="subTitle" idx="1"/>
          </p:nvPr>
        </p:nvSpPr>
        <p:spPr>
          <a:xfrm>
            <a:off x="0" y="2822298"/>
            <a:ext cx="9144000" cy="1673502"/>
          </a:xfrm>
          <a:solidFill>
            <a:schemeClr val="accent1"/>
          </a:solidFill>
        </p:spPr>
        <p:txBody>
          <a:bodyPr/>
          <a:lstStyle/>
          <a:p>
            <a:pPr eaLnBrk="1" hangingPunct="1">
              <a:spcBef>
                <a:spcPts val="800"/>
              </a:spcBef>
            </a:pPr>
            <a:r>
              <a:rPr lang="en-US" sz="2400" b="1" dirty="0">
                <a:solidFill>
                  <a:schemeClr val="bg1"/>
                </a:solidFill>
              </a:rPr>
              <a:t>Medical Practice Management for Hospital Administrators</a:t>
            </a:r>
            <a:endParaRPr lang="en-US" sz="2400" dirty="0">
              <a:solidFill>
                <a:schemeClr val="bg1"/>
              </a:solidFill>
              <a:latin typeface="+mj-lt"/>
            </a:endParaRPr>
          </a:p>
          <a:p>
            <a:pPr eaLnBrk="1" hangingPunct="1">
              <a:spcBef>
                <a:spcPts val="800"/>
              </a:spcBef>
            </a:pPr>
            <a:r>
              <a:rPr lang="en-US" sz="2400" dirty="0">
                <a:solidFill>
                  <a:schemeClr val="bg1"/>
                </a:solidFill>
                <a:latin typeface="+mj-lt"/>
              </a:rPr>
              <a:t>April 28, 2017</a:t>
            </a:r>
            <a:endParaRPr lang="en-US" dirty="0">
              <a:solidFill>
                <a:schemeClr val="bg1"/>
              </a:solidFill>
              <a:latin typeface="+mj-lt"/>
            </a:endParaRPr>
          </a:p>
          <a:p>
            <a:pPr eaLnBrk="1" hangingPunct="1">
              <a:spcBef>
                <a:spcPts val="800"/>
              </a:spcBef>
            </a:pPr>
            <a:r>
              <a:rPr lang="en-US" sz="2400" dirty="0">
                <a:solidFill>
                  <a:schemeClr val="bg1"/>
                </a:solidFill>
                <a:latin typeface="+mj-lt"/>
              </a:rPr>
              <a:t>L. Michael Fleischman, Principal</a:t>
            </a:r>
          </a:p>
        </p:txBody>
      </p:sp>
      <p:pic>
        <p:nvPicPr>
          <p:cNvPr id="3079"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3019245" y="5562600"/>
            <a:ext cx="3105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1592263" y="696913"/>
            <a:ext cx="5715000" cy="1381125"/>
          </a:xfrm>
          <a:prstGeom prst="rect">
            <a:avLst/>
          </a:prstGeom>
        </p:spPr>
      </p:pic>
      <p:sp>
        <p:nvSpPr>
          <p:cNvPr id="5" name="TextBox 4"/>
          <p:cNvSpPr txBox="1"/>
          <p:nvPr/>
        </p:nvSpPr>
        <p:spPr>
          <a:xfrm>
            <a:off x="2895600" y="2078038"/>
            <a:ext cx="3657600" cy="461665"/>
          </a:xfrm>
          <a:prstGeom prst="rect">
            <a:avLst/>
          </a:prstGeom>
          <a:noFill/>
        </p:spPr>
        <p:txBody>
          <a:bodyPr wrap="square" rtlCol="0">
            <a:spAutoFit/>
          </a:bodyPr>
          <a:lstStyle/>
          <a:p>
            <a:r>
              <a:rPr lang="en-US" sz="2400" b="1" dirty="0">
                <a:solidFill>
                  <a:srgbClr val="0B5877"/>
                </a:solidFill>
                <a:latin typeface="Adobe Fangsong Std R" panose="02020400000000000000" pitchFamily="18" charset="-128"/>
                <a:ea typeface="Adobe Fangsong Std R" panose="02020400000000000000" pitchFamily="18" charset="-128"/>
              </a:rPr>
              <a:t>CAH Network</a:t>
            </a:r>
          </a:p>
        </p:txBody>
      </p:sp>
    </p:spTree>
    <p:extLst>
      <p:ext uri="{BB962C8B-B14F-4D97-AF65-F5344CB8AC3E}">
        <p14:creationId xmlns:p14="http://schemas.microsoft.com/office/powerpoint/2010/main" val="331465431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
            </a:r>
          </a:p>
        </p:txBody>
      </p:sp>
      <p:sp>
        <p:nvSpPr>
          <p:cNvPr id="3" name="Content Placeholder 2"/>
          <p:cNvSpPr>
            <a:spLocks noGrp="1"/>
          </p:cNvSpPr>
          <p:nvPr>
            <p:ph idx="1"/>
          </p:nvPr>
        </p:nvSpPr>
        <p:spPr/>
        <p:txBody>
          <a:bodyPr/>
          <a:lstStyle/>
          <a:p>
            <a:pPr marL="0" indent="0">
              <a:buNone/>
            </a:pPr>
            <a:r>
              <a:rPr lang="en-US" sz="2400" dirty="0"/>
              <a:t>How much time do patients spend:</a:t>
            </a:r>
          </a:p>
          <a:p>
            <a:pPr marL="0" indent="0">
              <a:buNone/>
            </a:pPr>
            <a:endParaRPr lang="en-US" sz="2400" dirty="0"/>
          </a:p>
          <a:p>
            <a:pPr marL="457200" indent="-457200">
              <a:buFont typeface="+mj-lt"/>
              <a:buAutoNum type="arabicPeriod"/>
            </a:pPr>
            <a:r>
              <a:rPr lang="en-US" sz="2400" dirty="0"/>
              <a:t>In your practice for a particular exam?</a:t>
            </a:r>
          </a:p>
          <a:p>
            <a:pPr marL="457200" indent="-457200">
              <a:buFont typeface="+mj-lt"/>
              <a:buAutoNum type="arabicPeriod"/>
            </a:pPr>
            <a:endParaRPr lang="en-US" sz="2400" dirty="0"/>
          </a:p>
          <a:p>
            <a:pPr marL="457200" indent="-457200">
              <a:buFont typeface="+mj-lt"/>
              <a:buAutoNum type="arabicPeriod"/>
            </a:pPr>
            <a:r>
              <a:rPr lang="en-US" sz="2400" dirty="0"/>
              <a:t>Actually face-to-face with a staff person while in your practice?</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35568103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C:\Users\sjoyce.stroudwaterme\Desktop\Untitled-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8600" y="25400"/>
            <a:ext cx="8597900" cy="6770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100</a:t>
            </a:fld>
            <a:endParaRPr lang="en-US" dirty="0">
              <a:solidFill>
                <a:prstClr val="black">
                  <a:tint val="75000"/>
                </a:prstClr>
              </a:solidFill>
            </a:endParaRPr>
          </a:p>
        </p:txBody>
      </p:sp>
    </p:spTree>
    <p:extLst>
      <p:ext uri="{BB962C8B-B14F-4D97-AF65-F5344CB8AC3E}">
        <p14:creationId xmlns:p14="http://schemas.microsoft.com/office/powerpoint/2010/main" val="37933905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400800" cy="914400"/>
          </a:xfrm>
        </p:spPr>
        <p:txBody>
          <a:bodyPr/>
          <a:lstStyle/>
          <a:p>
            <a:r>
              <a:rPr lang="en-US" dirty="0"/>
              <a:t>Adults Who Are Sent Reminders Are Most Likely to Receive Preventive Screening</a:t>
            </a:r>
          </a:p>
        </p:txBody>
      </p:sp>
      <p:pic>
        <p:nvPicPr>
          <p:cNvPr id="4" name="Picture 5" descr="50749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3555" b="14617"/>
          <a:stretch/>
        </p:blipFill>
        <p:spPr bwMode="auto">
          <a:xfrm>
            <a:off x="0" y="1142998"/>
            <a:ext cx="9144000" cy="4915034"/>
          </a:xfrm>
          <a:prstGeom prst="rect">
            <a:avLst/>
          </a:prstGeom>
          <a:noFill/>
        </p:spPr>
      </p:pic>
      <p:sp>
        <p:nvSpPr>
          <p:cNvPr id="5" name="TextBox 4"/>
          <p:cNvSpPr txBox="1"/>
          <p:nvPr/>
        </p:nvSpPr>
        <p:spPr>
          <a:xfrm>
            <a:off x="914400" y="6642556"/>
            <a:ext cx="7315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buClr>
                <a:srgbClr val="000000"/>
              </a:buClr>
              <a:buFont typeface="Arial" charset="0"/>
              <a:buNone/>
              <a:defRPr sz="1200">
                <a:solidFill>
                  <a:srgbClr val="000000"/>
                </a:solidFill>
                <a:latin typeface="Arial" charset="0"/>
                <a:cs typeface="Arial" charset="0"/>
              </a:defRPr>
            </a:lvl1pPr>
          </a:lstStyle>
          <a:p>
            <a:pPr algn="ctr" defTabSz="800100" eaLnBrk="0" hangingPunct="0"/>
            <a:r>
              <a:rPr lang="en-US" sz="800" dirty="0">
                <a:latin typeface="+mn-lt"/>
              </a:rPr>
              <a:t>Source: Commonwealth Fund 2006 Health Care Quality Survey</a:t>
            </a:r>
            <a:endParaRPr lang="en-US" sz="800" i="1" dirty="0">
              <a:latin typeface="+mn-lt"/>
            </a:endParaRPr>
          </a:p>
        </p:txBody>
      </p:sp>
      <p:sp>
        <p:nvSpPr>
          <p:cNvPr id="6" name="TextBox 5"/>
          <p:cNvSpPr txBox="1"/>
          <p:nvPr/>
        </p:nvSpPr>
        <p:spPr>
          <a:xfrm>
            <a:off x="914400" y="6324600"/>
            <a:ext cx="7315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buClr>
                <a:srgbClr val="000000"/>
              </a:buClr>
              <a:buFont typeface="Arial" charset="0"/>
              <a:buNone/>
              <a:defRPr sz="1200">
                <a:solidFill>
                  <a:srgbClr val="000000"/>
                </a:solidFill>
                <a:latin typeface="Arial" charset="0"/>
                <a:cs typeface="Arial" charset="0"/>
              </a:defRPr>
            </a:lvl1pPr>
          </a:lstStyle>
          <a:p>
            <a:pPr defTabSz="800100" eaLnBrk="0" hangingPunct="0"/>
            <a:r>
              <a:rPr lang="en-US" dirty="0">
                <a:latin typeface="+mn-lt"/>
              </a:rPr>
              <a:t>*Compared with reminders, differences remain statistically significant after adjusting for income or insurance</a:t>
            </a:r>
            <a:endParaRPr lang="en-US" i="1" dirty="0">
              <a:latin typeface="+mn-lt"/>
            </a:endParaRPr>
          </a:p>
        </p:txBody>
      </p:sp>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101</a:t>
            </a:fld>
            <a:endParaRPr lang="en-US" dirty="0">
              <a:solidFill>
                <a:prstClr val="black">
                  <a:tint val="75000"/>
                </a:prstClr>
              </a:solidFill>
            </a:endParaRPr>
          </a:p>
        </p:txBody>
      </p:sp>
    </p:spTree>
    <p:extLst>
      <p:ext uri="{BB962C8B-B14F-4D97-AF65-F5344CB8AC3E}">
        <p14:creationId xmlns:p14="http://schemas.microsoft.com/office/powerpoint/2010/main" val="19355571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C:\Users\sjoyce.stroudwaterme\Desktop\Untitled-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61840" y="152400"/>
            <a:ext cx="3991360"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102</a:t>
            </a:fld>
            <a:endParaRPr lang="en-US" dirty="0">
              <a:solidFill>
                <a:prstClr val="black">
                  <a:tint val="75000"/>
                </a:prstClr>
              </a:solidFill>
            </a:endParaRPr>
          </a:p>
        </p:txBody>
      </p:sp>
    </p:spTree>
    <p:extLst>
      <p:ext uri="{BB962C8B-B14F-4D97-AF65-F5344CB8AC3E}">
        <p14:creationId xmlns:p14="http://schemas.microsoft.com/office/powerpoint/2010/main" val="22046887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a:t>
            </a:r>
          </a:p>
        </p:txBody>
      </p:sp>
      <p:sp>
        <p:nvSpPr>
          <p:cNvPr id="3" name="Content Placeholder 2"/>
          <p:cNvSpPr>
            <a:spLocks noGrp="1"/>
          </p:cNvSpPr>
          <p:nvPr>
            <p:ph idx="1"/>
          </p:nvPr>
        </p:nvSpPr>
        <p:spPr>
          <a:xfrm>
            <a:off x="914399" y="1265237"/>
            <a:ext cx="7772401" cy="4525963"/>
          </a:xfrm>
        </p:spPr>
        <p:txBody>
          <a:bodyPr/>
          <a:lstStyle/>
          <a:p>
            <a:r>
              <a:rPr lang="en-US" sz="2400" dirty="0"/>
              <a:t>Consider all practice policies that normally apply to you in offline circumstances and apply them when you're online</a:t>
            </a:r>
          </a:p>
          <a:p>
            <a:r>
              <a:rPr lang="en-US" sz="2400" dirty="0"/>
              <a:t>If you wouldn't say something loudly within earshot of patients and their families, don't say it online</a:t>
            </a:r>
          </a:p>
          <a:p>
            <a:r>
              <a:rPr lang="en-US" sz="2400" dirty="0"/>
              <a:t>Don't use social media for personal reasons on work time</a:t>
            </a:r>
          </a:p>
          <a:p>
            <a:r>
              <a:rPr lang="en-US" sz="2400" dirty="0"/>
              <a:t>Don't post patients' personally identifiable information or protected health information</a:t>
            </a:r>
          </a:p>
          <a:p>
            <a:r>
              <a:rPr lang="en-US" sz="2400" i="1" dirty="0"/>
              <a:t>Do</a:t>
            </a:r>
            <a:r>
              <a:rPr lang="en-US" sz="2400" dirty="0"/>
              <a:t> identify your relationship with the practice if you engage in a discussion about the practice, but be sure to clarify that you are not speaking on behalf of the practice</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103</a:t>
            </a:fld>
            <a:endParaRPr lang="en-US" dirty="0">
              <a:solidFill>
                <a:prstClr val="black">
                  <a:tint val="75000"/>
                </a:prstClr>
              </a:solidFill>
            </a:endParaRPr>
          </a:p>
        </p:txBody>
      </p:sp>
    </p:spTree>
    <p:extLst>
      <p:ext uri="{BB962C8B-B14F-4D97-AF65-F5344CB8AC3E}">
        <p14:creationId xmlns:p14="http://schemas.microsoft.com/office/powerpoint/2010/main" val="5392609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Systems and Controls</a:t>
            </a:r>
          </a:p>
        </p:txBody>
      </p:sp>
      <p:sp>
        <p:nvSpPr>
          <p:cNvPr id="3" name="Content Placeholder 2"/>
          <p:cNvSpPr>
            <a:spLocks noGrp="1"/>
          </p:cNvSpPr>
          <p:nvPr>
            <p:ph idx="1"/>
          </p:nvPr>
        </p:nvSpPr>
        <p:spPr/>
        <p:txBody>
          <a:bodyPr/>
          <a:lstStyle/>
          <a:p>
            <a:r>
              <a:rPr lang="en-US" sz="2400" dirty="0"/>
              <a:t>Establish separate funds for change and petty cash</a:t>
            </a:r>
          </a:p>
          <a:p>
            <a:r>
              <a:rPr lang="en-US" sz="2400" dirty="0"/>
              <a:t>Divide financial responsibilities</a:t>
            </a:r>
          </a:p>
          <a:p>
            <a:r>
              <a:rPr lang="en-US" sz="2400" dirty="0"/>
              <a:t>Special problem areas:</a:t>
            </a:r>
          </a:p>
          <a:p>
            <a:pPr lvl="1"/>
            <a:r>
              <a:rPr lang="en-US" sz="2400" dirty="0"/>
              <a:t>Cash</a:t>
            </a:r>
          </a:p>
          <a:p>
            <a:pPr lvl="1"/>
            <a:r>
              <a:rPr lang="en-US" sz="2400" dirty="0"/>
              <a:t>Accounts receivable</a:t>
            </a:r>
          </a:p>
          <a:p>
            <a:pPr lvl="1"/>
            <a:r>
              <a:rPr lang="en-US" sz="2400" dirty="0"/>
              <a:t>Accounts payable</a:t>
            </a:r>
          </a:p>
        </p:txBody>
      </p:sp>
      <p:pic>
        <p:nvPicPr>
          <p:cNvPr id="49154" name="Picture 2" descr="http://t1.gstatic.com/images?q=tbn:ANd9GcTvteg1A9aPAPDtwtboEV9wlkIHtbmopZvJ9DtB-Fw5Zz4_dzb3tHq-5xIq">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3315142"/>
            <a:ext cx="2924175" cy="219031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104</a:t>
            </a:fld>
            <a:endParaRPr lang="en-US" dirty="0">
              <a:solidFill>
                <a:prstClr val="black">
                  <a:tint val="75000"/>
                </a:prstClr>
              </a:solidFill>
            </a:endParaRPr>
          </a:p>
        </p:txBody>
      </p:sp>
    </p:spTree>
    <p:extLst>
      <p:ext uri="{BB962C8B-B14F-4D97-AF65-F5344CB8AC3E}">
        <p14:creationId xmlns:p14="http://schemas.microsoft.com/office/powerpoint/2010/main" val="14657331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Embezzlement and Prevention of It</a:t>
            </a:r>
          </a:p>
        </p:txBody>
      </p:sp>
      <p:sp>
        <p:nvSpPr>
          <p:cNvPr id="3" name="Content Placeholder 2"/>
          <p:cNvSpPr>
            <a:spLocks noGrp="1"/>
          </p:cNvSpPr>
          <p:nvPr>
            <p:ph idx="1"/>
          </p:nvPr>
        </p:nvSpPr>
        <p:spPr/>
        <p:txBody>
          <a:bodyPr/>
          <a:lstStyle/>
          <a:p>
            <a:r>
              <a:rPr lang="en-US" sz="2400" dirty="0"/>
              <a:t>80-85% of practices</a:t>
            </a:r>
          </a:p>
          <a:p>
            <a:r>
              <a:rPr lang="en-US" sz="2400" dirty="0"/>
              <a:t>Bond employees</a:t>
            </a:r>
          </a:p>
          <a:p>
            <a:r>
              <a:rPr lang="en-US" sz="2400" dirty="0"/>
              <a:t>Financial controls</a:t>
            </a:r>
          </a:p>
          <a:p>
            <a:r>
              <a:rPr lang="en-US" sz="2400" dirty="0"/>
              <a:t>“Audits” by CPA</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105</a:t>
            </a:fld>
            <a:endParaRPr lang="en-US" dirty="0">
              <a:solidFill>
                <a:prstClr val="black">
                  <a:tint val="75000"/>
                </a:prstClr>
              </a:solidFill>
            </a:endParaRPr>
          </a:p>
        </p:txBody>
      </p:sp>
    </p:spTree>
    <p:extLst>
      <p:ext uri="{BB962C8B-B14F-4D97-AF65-F5344CB8AC3E}">
        <p14:creationId xmlns:p14="http://schemas.microsoft.com/office/powerpoint/2010/main" val="17817576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Embezzlement Horror Stories</a:t>
            </a:r>
          </a:p>
        </p:txBody>
      </p:sp>
      <p:pic>
        <p:nvPicPr>
          <p:cNvPr id="4" name="Picture 5"/>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0126" y="1295400"/>
            <a:ext cx="8001000" cy="4979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106</a:t>
            </a:fld>
            <a:endParaRPr lang="en-US" dirty="0">
              <a:solidFill>
                <a:prstClr val="black">
                  <a:tint val="75000"/>
                </a:prstClr>
              </a:solidFill>
            </a:endParaRPr>
          </a:p>
        </p:txBody>
      </p:sp>
    </p:spTree>
    <p:extLst>
      <p:ext uri="{BB962C8B-B14F-4D97-AF65-F5344CB8AC3E}">
        <p14:creationId xmlns:p14="http://schemas.microsoft.com/office/powerpoint/2010/main" val="13535090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Key Practice Financial Indicators</a:t>
            </a:r>
          </a:p>
        </p:txBody>
      </p:sp>
      <p:sp>
        <p:nvSpPr>
          <p:cNvPr id="3" name="Content Placeholder 2"/>
          <p:cNvSpPr>
            <a:spLocks noGrp="1"/>
          </p:cNvSpPr>
          <p:nvPr>
            <p:ph idx="1"/>
          </p:nvPr>
        </p:nvSpPr>
        <p:spPr/>
        <p:txBody>
          <a:bodyPr/>
          <a:lstStyle/>
          <a:p>
            <a:r>
              <a:rPr lang="en-US" sz="2400" dirty="0"/>
              <a:t>Revenue per physician</a:t>
            </a:r>
          </a:p>
          <a:p>
            <a:r>
              <a:rPr lang="en-US" sz="2400" dirty="0"/>
              <a:t>Overhead</a:t>
            </a:r>
          </a:p>
          <a:p>
            <a:r>
              <a:rPr lang="en-US" sz="2400" dirty="0"/>
              <a:t>Employee cost</a:t>
            </a:r>
          </a:p>
          <a:p>
            <a:r>
              <a:rPr lang="en-US" sz="2400" dirty="0"/>
              <a:t>Collection rate</a:t>
            </a:r>
          </a:p>
          <a:p>
            <a:endParaRPr lang="en-US" sz="2400"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8044" y="3124200"/>
            <a:ext cx="4191556" cy="2990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107</a:t>
            </a:fld>
            <a:endParaRPr lang="en-US" dirty="0">
              <a:solidFill>
                <a:prstClr val="black">
                  <a:tint val="75000"/>
                </a:prstClr>
              </a:solidFill>
            </a:endParaRPr>
          </a:p>
        </p:txBody>
      </p:sp>
    </p:spTree>
    <p:extLst>
      <p:ext uri="{BB962C8B-B14F-4D97-AF65-F5344CB8AC3E}">
        <p14:creationId xmlns:p14="http://schemas.microsoft.com/office/powerpoint/2010/main" val="27341495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Net Revenue per Physician (median)</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108</a:t>
            </a:fld>
            <a:endParaRPr lang="en-US" dirty="0">
              <a:solidFill>
                <a:prstClr val="black">
                  <a:tint val="75000"/>
                </a:prstClr>
              </a:solidFill>
            </a:endParaRPr>
          </a:p>
        </p:txBody>
      </p:sp>
      <p:pic>
        <p:nvPicPr>
          <p:cNvPr id="9" name="Picture 8"/>
          <p:cNvPicPr>
            <a:picLocks noChangeAspect="1"/>
          </p:cNvPicPr>
          <p:nvPr/>
        </p:nvPicPr>
        <p:blipFill>
          <a:blip r:embed="rId2"/>
          <a:stretch>
            <a:fillRect/>
          </a:stretch>
        </p:blipFill>
        <p:spPr>
          <a:xfrm>
            <a:off x="1066800" y="1414384"/>
            <a:ext cx="6705599" cy="3854047"/>
          </a:xfrm>
          <a:prstGeom prst="rect">
            <a:avLst/>
          </a:prstGeom>
        </p:spPr>
      </p:pic>
      <p:pic>
        <p:nvPicPr>
          <p:cNvPr id="10" name="Picture 9"/>
          <p:cNvPicPr>
            <a:picLocks noChangeAspect="1"/>
          </p:cNvPicPr>
          <p:nvPr/>
        </p:nvPicPr>
        <p:blipFill>
          <a:blip r:embed="rId3"/>
          <a:stretch>
            <a:fillRect/>
          </a:stretch>
        </p:blipFill>
        <p:spPr>
          <a:xfrm>
            <a:off x="2362200" y="5610749"/>
            <a:ext cx="3626888" cy="755433"/>
          </a:xfrm>
          <a:prstGeom prst="rect">
            <a:avLst/>
          </a:prstGeom>
        </p:spPr>
      </p:pic>
    </p:spTree>
    <p:extLst>
      <p:ext uri="{BB962C8B-B14F-4D97-AF65-F5344CB8AC3E}">
        <p14:creationId xmlns:p14="http://schemas.microsoft.com/office/powerpoint/2010/main" val="766923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Compensation per Physician</a:t>
            </a:r>
          </a:p>
        </p:txBody>
      </p:sp>
      <p:sp>
        <p:nvSpPr>
          <p:cNvPr id="3" name="Slide Number Placeholder 2"/>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109</a:t>
            </a:fld>
            <a:endParaRPr lang="en-US"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990600" y="1170818"/>
            <a:ext cx="7135615" cy="4315582"/>
          </a:xfrm>
          <a:prstGeom prst="rect">
            <a:avLst/>
          </a:prstGeom>
        </p:spPr>
      </p:pic>
      <p:pic>
        <p:nvPicPr>
          <p:cNvPr id="5" name="Picture 4"/>
          <p:cNvPicPr>
            <a:picLocks noChangeAspect="1"/>
          </p:cNvPicPr>
          <p:nvPr/>
        </p:nvPicPr>
        <p:blipFill>
          <a:blip r:embed="rId3"/>
          <a:stretch>
            <a:fillRect/>
          </a:stretch>
        </p:blipFill>
        <p:spPr>
          <a:xfrm>
            <a:off x="1011864" y="6102567"/>
            <a:ext cx="4298963" cy="755433"/>
          </a:xfrm>
          <a:prstGeom prst="rect">
            <a:avLst/>
          </a:prstGeom>
        </p:spPr>
      </p:pic>
    </p:spTree>
    <p:extLst>
      <p:ext uri="{BB962C8B-B14F-4D97-AF65-F5344CB8AC3E}">
        <p14:creationId xmlns:p14="http://schemas.microsoft.com/office/powerpoint/2010/main" val="242723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
            </a:r>
          </a:p>
        </p:txBody>
      </p:sp>
      <p:sp>
        <p:nvSpPr>
          <p:cNvPr id="3" name="Content Placeholder 2"/>
          <p:cNvSpPr>
            <a:spLocks noGrp="1"/>
          </p:cNvSpPr>
          <p:nvPr>
            <p:ph idx="1"/>
          </p:nvPr>
        </p:nvSpPr>
        <p:spPr/>
        <p:txBody>
          <a:bodyPr/>
          <a:lstStyle/>
          <a:p>
            <a:pPr marL="0" indent="0">
              <a:buNone/>
            </a:pPr>
            <a:r>
              <a:rPr lang="en-US" sz="2400" dirty="0"/>
              <a:t>How much time does clinical staff spend:</a:t>
            </a:r>
          </a:p>
          <a:p>
            <a:pPr marL="0" indent="0">
              <a:buNone/>
            </a:pPr>
            <a:endParaRPr lang="en-US" sz="2400" dirty="0"/>
          </a:p>
          <a:p>
            <a:pPr marL="457200" indent="-457200">
              <a:buFont typeface="+mj-lt"/>
              <a:buAutoNum type="arabicPeriod"/>
            </a:pPr>
            <a:r>
              <a:rPr lang="en-US" sz="2400" dirty="0"/>
              <a:t>In clinic sessions?</a:t>
            </a:r>
          </a:p>
          <a:p>
            <a:pPr marL="457200" indent="-457200">
              <a:buFont typeface="+mj-lt"/>
              <a:buAutoNum type="arabicPeriod"/>
            </a:pPr>
            <a:endParaRPr lang="en-US" sz="2400" dirty="0"/>
          </a:p>
          <a:p>
            <a:pPr marL="457200" indent="-457200">
              <a:buFont typeface="+mj-lt"/>
              <a:buAutoNum type="arabicPeriod"/>
            </a:pPr>
            <a:r>
              <a:rPr lang="en-US" sz="2400" dirty="0"/>
              <a:t>Face-to-face with patients during a clinic session?</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11</a:t>
            </a:fld>
            <a:endParaRPr lang="en-US"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3448" y="3806721"/>
            <a:ext cx="4097104" cy="2732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36000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Non-provider Expenses per Physician</a:t>
            </a:r>
          </a:p>
        </p:txBody>
      </p:sp>
      <p:sp>
        <p:nvSpPr>
          <p:cNvPr id="3" name="Slide Number Placeholder 2"/>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110</a:t>
            </a:fld>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1494216" y="1752600"/>
            <a:ext cx="6155567" cy="3276600"/>
          </a:xfrm>
          <a:prstGeom prst="rect">
            <a:avLst/>
          </a:prstGeom>
        </p:spPr>
      </p:pic>
    </p:spTree>
    <p:extLst>
      <p:ext uri="{BB962C8B-B14F-4D97-AF65-F5344CB8AC3E}">
        <p14:creationId xmlns:p14="http://schemas.microsoft.com/office/powerpoint/2010/main" val="22628347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Support Staff Cost per Physician</a:t>
            </a:r>
          </a:p>
        </p:txBody>
      </p:sp>
      <p:sp>
        <p:nvSpPr>
          <p:cNvPr id="3" name="Slide Number Placeholder 2"/>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111</a:t>
            </a:fld>
            <a:endParaRPr lang="en-US"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1524000" y="1777810"/>
            <a:ext cx="6680638" cy="3098990"/>
          </a:xfrm>
          <a:prstGeom prst="rect">
            <a:avLst/>
          </a:prstGeom>
        </p:spPr>
      </p:pic>
    </p:spTree>
    <p:extLst>
      <p:ext uri="{BB962C8B-B14F-4D97-AF65-F5344CB8AC3E}">
        <p14:creationId xmlns:p14="http://schemas.microsoft.com/office/powerpoint/2010/main" val="39961024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Overhead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3436551"/>
              </p:ext>
            </p:extLst>
          </p:nvPr>
        </p:nvGraphicFramePr>
        <p:xfrm>
          <a:off x="1598428" y="1574800"/>
          <a:ext cx="6019800" cy="3606800"/>
        </p:xfrm>
        <a:graphic>
          <a:graphicData uri="http://schemas.openxmlformats.org/drawingml/2006/table">
            <a:tbl>
              <a:tblPr lastRow="1">
                <a:tableStyleId>{6E25E649-3F16-4E02-A733-19D2CDBF48F0}</a:tableStyleId>
              </a:tblPr>
              <a:tblGrid>
                <a:gridCol w="3505200">
                  <a:extLst>
                    <a:ext uri="{9D8B030D-6E8A-4147-A177-3AD203B41FA5}">
                      <a16:colId xmlns="" xmlns:a16="http://schemas.microsoft.com/office/drawing/2014/main" val="20000"/>
                    </a:ext>
                  </a:extLst>
                </a:gridCol>
                <a:gridCol w="2514600">
                  <a:extLst>
                    <a:ext uri="{9D8B030D-6E8A-4147-A177-3AD203B41FA5}">
                      <a16:colId xmlns="" xmlns:a16="http://schemas.microsoft.com/office/drawing/2014/main" val="20001"/>
                    </a:ext>
                  </a:extLst>
                </a:gridCol>
              </a:tblGrid>
              <a:tr h="458611">
                <a:tc>
                  <a:txBody>
                    <a:bodyPr/>
                    <a:lstStyle/>
                    <a:p>
                      <a:pPr algn="r"/>
                      <a:r>
                        <a:rPr lang="en-US" sz="2400" dirty="0">
                          <a:latin typeface="+mn-lt"/>
                          <a:ea typeface="Verdana" pitchFamily="34" charset="0"/>
                          <a:cs typeface="Verdana" pitchFamily="34" charset="0"/>
                        </a:rPr>
                        <a:t>Total Expenses</a:t>
                      </a:r>
                    </a:p>
                  </a:txBody>
                  <a:tcPr/>
                </a:tc>
                <a:tc>
                  <a:txBody>
                    <a:bodyPr/>
                    <a:lstStyle/>
                    <a:p>
                      <a:endParaRPr lang="en-US" sz="2400" dirty="0">
                        <a:latin typeface="+mn-lt"/>
                        <a:ea typeface="Verdana" pitchFamily="34" charset="0"/>
                        <a:cs typeface="Verdana" pitchFamily="34" charset="0"/>
                      </a:endParaRPr>
                    </a:p>
                  </a:txBody>
                  <a:tcPr/>
                </a:tc>
                <a:extLst>
                  <a:ext uri="{0D108BD9-81ED-4DB2-BD59-A6C34878D82A}">
                    <a16:rowId xmlns="" xmlns:a16="http://schemas.microsoft.com/office/drawing/2014/main" val="10000"/>
                  </a:ext>
                </a:extLst>
              </a:tr>
              <a:tr h="608189">
                <a:tc>
                  <a:txBody>
                    <a:bodyPr/>
                    <a:lstStyle/>
                    <a:p>
                      <a:pPr algn="r"/>
                      <a:r>
                        <a:rPr lang="en-US" sz="2400" dirty="0">
                          <a:latin typeface="+mn-lt"/>
                          <a:ea typeface="Verdana" pitchFamily="34" charset="0"/>
                          <a:cs typeface="Verdana" pitchFamily="34" charset="0"/>
                        </a:rPr>
                        <a:t>(Physicians’ Salaries)</a:t>
                      </a:r>
                    </a:p>
                  </a:txBody>
                  <a:tcPr/>
                </a:tc>
                <a:tc>
                  <a:txBody>
                    <a:bodyPr/>
                    <a:lstStyle/>
                    <a:p>
                      <a:endParaRPr lang="en-US" sz="2400" dirty="0">
                        <a:latin typeface="+mn-lt"/>
                        <a:ea typeface="Verdana" pitchFamily="34" charset="0"/>
                        <a:cs typeface="Verdana" pitchFamily="34" charset="0"/>
                      </a:endParaRPr>
                    </a:p>
                  </a:txBody>
                  <a:tcPr/>
                </a:tc>
                <a:extLst>
                  <a:ext uri="{0D108BD9-81ED-4DB2-BD59-A6C34878D82A}">
                    <a16:rowId xmlns="" xmlns:a16="http://schemas.microsoft.com/office/drawing/2014/main" val="10001"/>
                  </a:ext>
                </a:extLst>
              </a:tr>
              <a:tr h="811389">
                <a:tc>
                  <a:txBody>
                    <a:bodyPr/>
                    <a:lstStyle/>
                    <a:p>
                      <a:pPr algn="r"/>
                      <a:r>
                        <a:rPr lang="en-US" sz="2400" dirty="0">
                          <a:latin typeface="+mn-lt"/>
                          <a:ea typeface="Verdana" pitchFamily="34" charset="0"/>
                          <a:cs typeface="Verdana" pitchFamily="34" charset="0"/>
                        </a:rPr>
                        <a:t>(Physicians’ Retirement)</a:t>
                      </a:r>
                    </a:p>
                  </a:txBody>
                  <a:tcPr/>
                </a:tc>
                <a:tc>
                  <a:txBody>
                    <a:bodyPr/>
                    <a:lstStyle/>
                    <a:p>
                      <a:endParaRPr lang="en-US" sz="2400" dirty="0">
                        <a:latin typeface="+mn-lt"/>
                        <a:ea typeface="Verdana" pitchFamily="34" charset="0"/>
                        <a:cs typeface="Verdana" pitchFamily="34" charset="0"/>
                      </a:endParaRPr>
                    </a:p>
                  </a:txBody>
                  <a:tcPr/>
                </a:tc>
                <a:extLst>
                  <a:ext uri="{0D108BD9-81ED-4DB2-BD59-A6C34878D82A}">
                    <a16:rowId xmlns="" xmlns:a16="http://schemas.microsoft.com/office/drawing/2014/main" val="10002"/>
                  </a:ext>
                </a:extLst>
              </a:tr>
              <a:tr h="458611">
                <a:tc>
                  <a:txBody>
                    <a:bodyPr/>
                    <a:lstStyle/>
                    <a:p>
                      <a:pPr algn="r"/>
                      <a:r>
                        <a:rPr lang="en-US" sz="2400" dirty="0">
                          <a:latin typeface="+mn-lt"/>
                          <a:ea typeface="Verdana" pitchFamily="34" charset="0"/>
                          <a:cs typeface="Verdana" pitchFamily="34" charset="0"/>
                        </a:rPr>
                        <a:t>(Depreciation)</a:t>
                      </a:r>
                    </a:p>
                  </a:txBody>
                  <a:tcPr/>
                </a:tc>
                <a:tc>
                  <a:txBody>
                    <a:bodyPr/>
                    <a:lstStyle/>
                    <a:p>
                      <a:endParaRPr lang="en-US" sz="2400" dirty="0">
                        <a:latin typeface="+mn-lt"/>
                        <a:ea typeface="Verdana" pitchFamily="34" charset="0"/>
                        <a:cs typeface="Verdana" pitchFamily="34" charset="0"/>
                      </a:endParaRPr>
                    </a:p>
                  </a:txBody>
                  <a:tcPr/>
                </a:tc>
                <a:extLst>
                  <a:ext uri="{0D108BD9-81ED-4DB2-BD59-A6C34878D82A}">
                    <a16:rowId xmlns="" xmlns:a16="http://schemas.microsoft.com/office/drawing/2014/main" val="10003"/>
                  </a:ext>
                </a:extLst>
              </a:tr>
              <a:tr h="458611">
                <a:tc>
                  <a:txBody>
                    <a:bodyPr/>
                    <a:lstStyle/>
                    <a:p>
                      <a:pPr algn="r"/>
                      <a:endParaRPr lang="en-US" sz="2400" dirty="0">
                        <a:latin typeface="+mn-lt"/>
                        <a:ea typeface="Verdana" pitchFamily="34" charset="0"/>
                        <a:cs typeface="Verdana" pitchFamily="34" charset="0"/>
                      </a:endParaRPr>
                    </a:p>
                  </a:txBody>
                  <a:tcPr/>
                </a:tc>
                <a:tc>
                  <a:txBody>
                    <a:bodyPr/>
                    <a:lstStyle/>
                    <a:p>
                      <a:endParaRPr lang="en-US" sz="2400" dirty="0">
                        <a:latin typeface="+mn-lt"/>
                        <a:ea typeface="Verdana" pitchFamily="34" charset="0"/>
                        <a:cs typeface="Verdana" pitchFamily="34" charset="0"/>
                      </a:endParaRPr>
                    </a:p>
                  </a:txBody>
                  <a:tcPr/>
                </a:tc>
                <a:extLst>
                  <a:ext uri="{0D108BD9-81ED-4DB2-BD59-A6C34878D82A}">
                    <a16:rowId xmlns="" xmlns:a16="http://schemas.microsoft.com/office/drawing/2014/main" val="10004"/>
                  </a:ext>
                </a:extLst>
              </a:tr>
              <a:tr h="811389">
                <a:tc>
                  <a:txBody>
                    <a:bodyPr/>
                    <a:lstStyle/>
                    <a:p>
                      <a:pPr algn="r"/>
                      <a:r>
                        <a:rPr lang="en-US" sz="2400" dirty="0">
                          <a:latin typeface="+mn-lt"/>
                          <a:ea typeface="Verdana" pitchFamily="34" charset="0"/>
                          <a:cs typeface="Verdana" pitchFamily="34" charset="0"/>
                        </a:rPr>
                        <a:t>Net</a:t>
                      </a:r>
                      <a:r>
                        <a:rPr lang="en-US" sz="2400" baseline="0" dirty="0">
                          <a:latin typeface="+mn-lt"/>
                          <a:ea typeface="Verdana" pitchFamily="34" charset="0"/>
                          <a:cs typeface="Verdana" pitchFamily="34" charset="0"/>
                        </a:rPr>
                        <a:t> Expenses</a:t>
                      </a:r>
                      <a:endParaRPr lang="en-US" sz="2400" dirty="0">
                        <a:latin typeface="+mn-lt"/>
                        <a:ea typeface="Verdana" pitchFamily="34" charset="0"/>
                        <a:cs typeface="Verdana" pitchFamily="34" charset="0"/>
                      </a:endParaRPr>
                    </a:p>
                  </a:txBody>
                  <a:tcPr/>
                </a:tc>
                <a:tc>
                  <a:txBody>
                    <a:bodyPr/>
                    <a:lstStyle/>
                    <a:p>
                      <a:r>
                        <a:rPr lang="en-US" sz="2400" dirty="0">
                          <a:solidFill>
                            <a:srgbClr val="000000"/>
                          </a:solidFill>
                          <a:latin typeface="+mn-lt"/>
                          <a:ea typeface="Verdana" pitchFamily="34" charset="0"/>
                          <a:cs typeface="Verdana" pitchFamily="34" charset="0"/>
                          <a:sym typeface="Symbol" pitchFamily="18" charset="2"/>
                        </a:rPr>
                        <a:t> T</a:t>
                      </a:r>
                      <a:r>
                        <a:rPr lang="en-US" sz="2400" baseline="0" dirty="0">
                          <a:solidFill>
                            <a:srgbClr val="000000"/>
                          </a:solidFill>
                          <a:latin typeface="+mn-lt"/>
                          <a:ea typeface="Verdana" pitchFamily="34" charset="0"/>
                          <a:cs typeface="Verdana" pitchFamily="34" charset="0"/>
                          <a:sym typeface="Symbol" pitchFamily="18" charset="2"/>
                        </a:rPr>
                        <a:t>otal Revenue</a:t>
                      </a:r>
                      <a:endParaRPr lang="en-US" sz="2400" dirty="0">
                        <a:latin typeface="+mn-lt"/>
                        <a:ea typeface="Verdana" pitchFamily="34" charset="0"/>
                        <a:cs typeface="Verdana" pitchFamily="34" charset="0"/>
                      </a:endParaRPr>
                    </a:p>
                  </a:txBody>
                  <a:tcPr/>
                </a:tc>
                <a:extLst>
                  <a:ext uri="{0D108BD9-81ED-4DB2-BD59-A6C34878D82A}">
                    <a16:rowId xmlns=""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112</a:t>
            </a:fld>
            <a:endParaRPr lang="en-US" dirty="0">
              <a:solidFill>
                <a:prstClr val="black">
                  <a:tint val="75000"/>
                </a:prstClr>
              </a:solidFill>
            </a:endParaRPr>
          </a:p>
        </p:txBody>
      </p:sp>
    </p:spTree>
    <p:extLst>
      <p:ext uri="{BB962C8B-B14F-4D97-AF65-F5344CB8AC3E}">
        <p14:creationId xmlns:p14="http://schemas.microsoft.com/office/powerpoint/2010/main" val="36072245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Employee Expense</a:t>
            </a:r>
          </a:p>
        </p:txBody>
      </p:sp>
      <p:sp>
        <p:nvSpPr>
          <p:cNvPr id="3" name="Content Placeholder 2"/>
          <p:cNvSpPr>
            <a:spLocks noGrp="1"/>
          </p:cNvSpPr>
          <p:nvPr>
            <p:ph idx="1"/>
          </p:nvPr>
        </p:nvSpPr>
        <p:spPr>
          <a:xfrm>
            <a:off x="914399" y="1493837"/>
            <a:ext cx="3657601" cy="1477963"/>
          </a:xfrm>
        </p:spPr>
        <p:txBody>
          <a:bodyPr/>
          <a:lstStyle/>
          <a:p>
            <a:pPr marL="0" indent="0" algn="ctr">
              <a:buNone/>
            </a:pPr>
            <a:r>
              <a:rPr lang="en-US" sz="2400" dirty="0"/>
              <a:t>Total Employee Salaries</a:t>
            </a:r>
          </a:p>
          <a:p>
            <a:pPr marL="0" indent="0" algn="ctr">
              <a:buNone/>
            </a:pPr>
            <a:endParaRPr lang="en-US" sz="2400" dirty="0"/>
          </a:p>
          <a:p>
            <a:pPr marL="0" indent="0" algn="ctr">
              <a:buNone/>
            </a:pPr>
            <a:r>
              <a:rPr lang="en-US" sz="2400" dirty="0"/>
              <a:t>Net Revenue</a:t>
            </a:r>
          </a:p>
        </p:txBody>
      </p:sp>
      <p:cxnSp>
        <p:nvCxnSpPr>
          <p:cNvPr id="5" name="Straight Connector 4"/>
          <p:cNvCxnSpPr/>
          <p:nvPr/>
        </p:nvCxnSpPr>
        <p:spPr>
          <a:xfrm>
            <a:off x="990600" y="2209800"/>
            <a:ext cx="335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2226" name="Picture 2" descr="C:\Users\mfleischman\Pictures\imagesCA2ENH5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7534" y="3124200"/>
            <a:ext cx="3320738"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113</a:t>
            </a:fld>
            <a:endParaRPr lang="en-US" dirty="0">
              <a:solidFill>
                <a:prstClr val="black">
                  <a:tint val="75000"/>
                </a:prstClr>
              </a:solidFill>
            </a:endParaRPr>
          </a:p>
        </p:txBody>
      </p:sp>
    </p:spTree>
    <p:extLst>
      <p:ext uri="{BB962C8B-B14F-4D97-AF65-F5344CB8AC3E}">
        <p14:creationId xmlns:p14="http://schemas.microsoft.com/office/powerpoint/2010/main" val="5855971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Collection Rate</a:t>
            </a:r>
          </a:p>
        </p:txBody>
      </p:sp>
      <p:sp>
        <p:nvSpPr>
          <p:cNvPr id="4" name="Rectangle 3"/>
          <p:cNvSpPr>
            <a:spLocks noChangeArrowheads="1"/>
          </p:cNvSpPr>
          <p:nvPr/>
        </p:nvSpPr>
        <p:spPr bwMode="auto">
          <a:xfrm>
            <a:off x="914400" y="1219200"/>
            <a:ext cx="7366000" cy="4445000"/>
          </a:xfrm>
          <a:prstGeom prst="rect">
            <a:avLst/>
          </a:prstGeom>
          <a:noFill/>
          <a:ln w="12700">
            <a:noFill/>
            <a:miter lim="800000"/>
            <a:headEnd/>
            <a:tailEnd/>
          </a:ln>
          <a:effectLst/>
        </p:spPr>
        <p:txBody>
          <a:bodyPr wrap="square" lIns="79177" tIns="38894" rIns="79177" bIns="38894">
            <a:spAutoFit/>
          </a:bodyPr>
          <a:lstStyle/>
          <a:p>
            <a:pPr defTabSz="800100" eaLnBrk="0" hangingPunct="0"/>
            <a:r>
              <a:rPr lang="en-US" sz="2600" dirty="0">
                <a:solidFill>
                  <a:srgbClr val="000000"/>
                </a:solidFill>
              </a:rPr>
              <a:t>Gross:	</a:t>
            </a:r>
            <a:r>
              <a:rPr lang="en-US" sz="2600" u="sng" dirty="0">
                <a:solidFill>
                  <a:srgbClr val="000000"/>
                </a:solidFill>
              </a:rPr>
              <a:t>Receipts</a:t>
            </a:r>
            <a:endParaRPr lang="en-US" sz="2600" dirty="0">
              <a:solidFill>
                <a:srgbClr val="000000"/>
              </a:solidFill>
            </a:endParaRPr>
          </a:p>
          <a:p>
            <a:pPr defTabSz="800100" eaLnBrk="0" hangingPunct="0"/>
            <a:r>
              <a:rPr lang="en-US" sz="2600" dirty="0">
                <a:solidFill>
                  <a:srgbClr val="000000"/>
                </a:solidFill>
              </a:rPr>
              <a:t>		Charges	=	C/R</a:t>
            </a:r>
          </a:p>
          <a:p>
            <a:pPr defTabSz="800100" eaLnBrk="0" hangingPunct="0"/>
            <a:endParaRPr lang="en-US" sz="2600" dirty="0">
              <a:solidFill>
                <a:srgbClr val="000000"/>
              </a:solidFill>
            </a:endParaRPr>
          </a:p>
          <a:p>
            <a:pPr defTabSz="800100" eaLnBrk="0" hangingPunct="0"/>
            <a:r>
              <a:rPr lang="en-US" sz="2600" dirty="0">
                <a:solidFill>
                  <a:srgbClr val="000000"/>
                </a:solidFill>
              </a:rPr>
              <a:t>Adjusted:	 (1) Charges</a:t>
            </a:r>
          </a:p>
          <a:p>
            <a:pPr defTabSz="800100" eaLnBrk="0" hangingPunct="0"/>
            <a:r>
              <a:rPr lang="en-US" sz="2600" dirty="0">
                <a:solidFill>
                  <a:srgbClr val="000000"/>
                </a:solidFill>
              </a:rPr>
              <a:t>		</a:t>
            </a:r>
            <a:r>
              <a:rPr lang="en-US" sz="2600" u="sng" dirty="0">
                <a:solidFill>
                  <a:srgbClr val="000000"/>
                </a:solidFill>
              </a:rPr>
              <a:t>&lt;Adjustments&gt;</a:t>
            </a:r>
            <a:endParaRPr lang="en-US" sz="2600" dirty="0">
              <a:solidFill>
                <a:srgbClr val="000000"/>
              </a:solidFill>
            </a:endParaRPr>
          </a:p>
          <a:p>
            <a:pPr defTabSz="800100" eaLnBrk="0" hangingPunct="0"/>
            <a:r>
              <a:rPr lang="en-US" sz="2600" dirty="0">
                <a:solidFill>
                  <a:srgbClr val="000000"/>
                </a:solidFill>
              </a:rPr>
              <a:t>		  Net Charges</a:t>
            </a:r>
          </a:p>
          <a:p>
            <a:pPr defTabSz="800100" eaLnBrk="0" hangingPunct="0"/>
            <a:endParaRPr lang="en-US" sz="2600" dirty="0">
              <a:solidFill>
                <a:srgbClr val="000000"/>
              </a:solidFill>
            </a:endParaRPr>
          </a:p>
          <a:p>
            <a:pPr defTabSz="800100" eaLnBrk="0" hangingPunct="0"/>
            <a:r>
              <a:rPr lang="en-US" sz="2600" dirty="0">
                <a:solidFill>
                  <a:srgbClr val="000000"/>
                </a:solidFill>
              </a:rPr>
              <a:t>		</a:t>
            </a:r>
            <a:r>
              <a:rPr lang="en-US" sz="2600" u="sng" dirty="0">
                <a:solidFill>
                  <a:srgbClr val="000000"/>
                </a:solidFill>
              </a:rPr>
              <a:t>(2) Receipts</a:t>
            </a:r>
            <a:endParaRPr lang="en-US" sz="2600" dirty="0">
              <a:solidFill>
                <a:srgbClr val="000000"/>
              </a:solidFill>
            </a:endParaRPr>
          </a:p>
          <a:p>
            <a:pPr defTabSz="800100" eaLnBrk="0" hangingPunct="0"/>
            <a:r>
              <a:rPr lang="en-US" sz="2600" dirty="0">
                <a:solidFill>
                  <a:srgbClr val="000000"/>
                </a:solidFill>
              </a:rPr>
              <a:t>		Net Charges	=	Adjusted C/R</a:t>
            </a:r>
          </a:p>
          <a:p>
            <a:pPr defTabSz="800100" eaLnBrk="0" hangingPunct="0"/>
            <a:endParaRPr lang="en-US" sz="2600" dirty="0">
              <a:solidFill>
                <a:srgbClr val="000000"/>
              </a:solidFill>
            </a:endParaRPr>
          </a:p>
          <a:p>
            <a:pPr defTabSz="800100" eaLnBrk="0" hangingPunct="0"/>
            <a:r>
              <a:rPr lang="en-US" sz="2600" dirty="0">
                <a:solidFill>
                  <a:srgbClr val="000000"/>
                </a:solidFill>
              </a:rPr>
              <a:t>(Takes into account bona fide contractual allowances)</a:t>
            </a:r>
          </a:p>
        </p:txBody>
      </p:sp>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114</a:t>
            </a:fld>
            <a:endParaRPr lang="en-US" dirty="0">
              <a:solidFill>
                <a:prstClr val="black">
                  <a:tint val="75000"/>
                </a:prstClr>
              </a:solidFill>
            </a:endParaRPr>
          </a:p>
        </p:txBody>
      </p:sp>
    </p:spTree>
    <p:extLst>
      <p:ext uri="{BB962C8B-B14F-4D97-AF65-F5344CB8AC3E}">
        <p14:creationId xmlns:p14="http://schemas.microsoft.com/office/powerpoint/2010/main" val="2491953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Medicine A/R Facts</a:t>
            </a:r>
          </a:p>
        </p:txBody>
      </p:sp>
      <p:sp>
        <p:nvSpPr>
          <p:cNvPr id="3" name="Content Placeholder 2"/>
          <p:cNvSpPr>
            <a:spLocks noGrp="1"/>
          </p:cNvSpPr>
          <p:nvPr>
            <p:ph idx="1"/>
          </p:nvPr>
        </p:nvSpPr>
        <p:spPr/>
        <p:txBody>
          <a:bodyPr/>
          <a:lstStyle/>
          <a:p>
            <a:r>
              <a:rPr lang="en-US" sz="2400" dirty="0"/>
              <a:t>$89,875/physician in A/R</a:t>
            </a:r>
          </a:p>
          <a:p>
            <a:endParaRPr lang="en-US" sz="2400" dirty="0"/>
          </a:p>
          <a:p>
            <a:r>
              <a:rPr lang="en-US" sz="2400" dirty="0"/>
              <a:t>Gross C/R: 57.64%</a:t>
            </a:r>
          </a:p>
          <a:p>
            <a:endParaRPr lang="en-US" sz="2400" dirty="0"/>
          </a:p>
          <a:p>
            <a:r>
              <a:rPr lang="en-US" sz="2400" dirty="0"/>
              <a:t>Adjusted C/R: 97.34%</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115</a:t>
            </a:fld>
            <a:endParaRPr lang="en-US" dirty="0">
              <a:solidFill>
                <a:prstClr val="black">
                  <a:tint val="75000"/>
                </a:prstClr>
              </a:solidFill>
            </a:endParaRPr>
          </a:p>
        </p:txBody>
      </p:sp>
    </p:spTree>
    <p:extLst>
      <p:ext uri="{BB962C8B-B14F-4D97-AF65-F5344CB8AC3E}">
        <p14:creationId xmlns:p14="http://schemas.microsoft.com/office/powerpoint/2010/main" val="31730024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Procedures – Setting Expectations</a:t>
            </a:r>
          </a:p>
        </p:txBody>
      </p:sp>
      <p:sp>
        <p:nvSpPr>
          <p:cNvPr id="3" name="Content Placeholder 2"/>
          <p:cNvSpPr>
            <a:spLocks noGrp="1"/>
          </p:cNvSpPr>
          <p:nvPr>
            <p:ph idx="1"/>
          </p:nvPr>
        </p:nvSpPr>
        <p:spPr>
          <a:xfrm>
            <a:off x="685801" y="1265237"/>
            <a:ext cx="3048000" cy="4525963"/>
          </a:xfrm>
        </p:spPr>
        <p:txBody>
          <a:bodyPr/>
          <a:lstStyle/>
          <a:p>
            <a:pPr marL="0" indent="0">
              <a:buNone/>
            </a:pPr>
            <a:r>
              <a:rPr lang="en-US" sz="2400" dirty="0"/>
              <a:t>Must Be …</a:t>
            </a:r>
          </a:p>
          <a:p>
            <a:r>
              <a:rPr lang="en-US" sz="2400" dirty="0"/>
              <a:t>In writing</a:t>
            </a:r>
          </a:p>
          <a:p>
            <a:r>
              <a:rPr lang="en-US" sz="2400" dirty="0"/>
              <a:t>Communicated several times to the patient</a:t>
            </a:r>
          </a:p>
          <a:p>
            <a:r>
              <a:rPr lang="en-US" sz="2400" dirty="0"/>
              <a:t>Timely </a:t>
            </a:r>
          </a:p>
          <a:p>
            <a:r>
              <a:rPr lang="en-US" sz="2400" dirty="0"/>
              <a:t>Adhered to</a:t>
            </a:r>
          </a:p>
        </p:txBody>
      </p:sp>
      <p:pic>
        <p:nvPicPr>
          <p:cNvPr id="53250" name="Picture 2" descr="C:\Users\mfleischman\Pictures\cleveland-debt-collection-attorne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2400" y="1371600"/>
            <a:ext cx="4188705" cy="2781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116</a:t>
            </a:fld>
            <a:endParaRPr lang="en-US" dirty="0">
              <a:solidFill>
                <a:prstClr val="black">
                  <a:tint val="75000"/>
                </a:prstClr>
              </a:solidFill>
            </a:endParaRPr>
          </a:p>
        </p:txBody>
      </p:sp>
    </p:spTree>
    <p:extLst>
      <p:ext uri="{BB962C8B-B14F-4D97-AF65-F5344CB8AC3E}">
        <p14:creationId xmlns:p14="http://schemas.microsoft.com/office/powerpoint/2010/main" val="39313111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Cycle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398701"/>
              </p:ext>
            </p:extLst>
          </p:nvPr>
        </p:nvGraphicFramePr>
        <p:xfrm>
          <a:off x="914399" y="1265237"/>
          <a:ext cx="800100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117</a:t>
            </a:fld>
            <a:endParaRPr lang="en-US" dirty="0">
              <a:solidFill>
                <a:prstClr val="black">
                  <a:tint val="75000"/>
                </a:prstClr>
              </a:solidFill>
            </a:endParaRPr>
          </a:p>
        </p:txBody>
      </p:sp>
    </p:spTree>
    <p:extLst>
      <p:ext uri="{BB962C8B-B14F-4D97-AF65-F5344CB8AC3E}">
        <p14:creationId xmlns:p14="http://schemas.microsoft.com/office/powerpoint/2010/main" val="24172833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Letter</a:t>
            </a:r>
          </a:p>
        </p:txBody>
      </p:sp>
      <p:sp>
        <p:nvSpPr>
          <p:cNvPr id="3" name="Content Placeholder 2"/>
          <p:cNvSpPr>
            <a:spLocks noGrp="1"/>
          </p:cNvSpPr>
          <p:nvPr>
            <p:ph idx="1"/>
          </p:nvPr>
        </p:nvSpPr>
        <p:spPr>
          <a:xfrm>
            <a:off x="914399" y="1265237"/>
            <a:ext cx="8077201" cy="4525963"/>
          </a:xfrm>
        </p:spPr>
        <p:txBody>
          <a:bodyPr/>
          <a:lstStyle/>
          <a:p>
            <a:pPr marL="0" indent="0">
              <a:buNone/>
            </a:pPr>
            <a:r>
              <a:rPr lang="en-US" dirty="0"/>
              <a:t>Dear Patient:</a:t>
            </a:r>
          </a:p>
          <a:p>
            <a:pPr marL="0" indent="0">
              <a:buNone/>
            </a:pPr>
            <a:r>
              <a:rPr lang="en-US" dirty="0"/>
              <a:t>As of today your account balance is over 90 days old.  The total balance is  $_____.  Please indicate how you will pay this balance:</a:t>
            </a:r>
          </a:p>
          <a:p>
            <a:pPr marL="0" indent="0">
              <a:buNone/>
            </a:pPr>
            <a:endParaRPr lang="en-US" dirty="0"/>
          </a:p>
          <a:p>
            <a:pPr marL="0" indent="0">
              <a:buNone/>
            </a:pPr>
            <a:r>
              <a:rPr lang="en-US" dirty="0"/>
              <a:t>__ Enclosed is my check or money order for the full amount.</a:t>
            </a:r>
          </a:p>
          <a:p>
            <a:pPr marL="0" indent="0">
              <a:buNone/>
            </a:pPr>
            <a:r>
              <a:rPr lang="en-US" dirty="0"/>
              <a:t>__ Please charge the balance to my credit card using the information below.</a:t>
            </a:r>
          </a:p>
          <a:p>
            <a:pPr marL="0" indent="0">
              <a:buNone/>
            </a:pPr>
            <a:r>
              <a:rPr lang="en-US" dirty="0"/>
              <a:t>__ Please turn my account over to a collection agency.</a:t>
            </a:r>
          </a:p>
          <a:p>
            <a:pPr marL="0" indent="0">
              <a:buNone/>
            </a:pPr>
            <a:endParaRPr lang="en-US" dirty="0"/>
          </a:p>
          <a:p>
            <a:pPr marL="0" indent="0">
              <a:buNone/>
            </a:pPr>
            <a:r>
              <a:rPr lang="en-US" dirty="0"/>
              <a:t>Failure to respond to this letter will result in the account being turned over to a collection agency and possible dismissal from this practice.</a:t>
            </a:r>
          </a:p>
          <a:p>
            <a:pPr marL="0" indent="0">
              <a:buNone/>
            </a:pPr>
            <a:endParaRPr lang="en-US" dirty="0"/>
          </a:p>
          <a:p>
            <a:pPr marL="0" indent="0">
              <a:buNone/>
            </a:pPr>
            <a:r>
              <a:rPr lang="en-US" dirty="0"/>
              <a:t>If you have questions call ___-___-____.</a:t>
            </a:r>
          </a:p>
          <a:p>
            <a:pPr marL="0" indent="0">
              <a:buNone/>
            </a:pPr>
            <a:endParaRPr lang="en-US" dirty="0"/>
          </a:p>
          <a:p>
            <a:pPr marL="0" indent="0">
              <a:buNone/>
            </a:pPr>
            <a:r>
              <a:rPr lang="en-US" dirty="0"/>
              <a:t>Thank you for your attention to this matter.</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118</a:t>
            </a:fld>
            <a:endParaRPr lang="en-US" dirty="0">
              <a:solidFill>
                <a:prstClr val="black">
                  <a:tint val="75000"/>
                </a:prstClr>
              </a:solidFill>
            </a:endParaRPr>
          </a:p>
        </p:txBody>
      </p:sp>
    </p:spTree>
    <p:extLst>
      <p:ext uri="{BB962C8B-B14F-4D97-AF65-F5344CB8AC3E}">
        <p14:creationId xmlns:p14="http://schemas.microsoft.com/office/powerpoint/2010/main" val="31061894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Insurance</a:t>
            </a:r>
          </a:p>
        </p:txBody>
      </p:sp>
      <p:sp>
        <p:nvSpPr>
          <p:cNvPr id="3" name="Content Placeholder 2"/>
          <p:cNvSpPr>
            <a:spLocks noGrp="1"/>
          </p:cNvSpPr>
          <p:nvPr>
            <p:ph idx="1"/>
          </p:nvPr>
        </p:nvSpPr>
        <p:spPr/>
        <p:txBody>
          <a:bodyPr/>
          <a:lstStyle/>
          <a:p>
            <a:r>
              <a:rPr lang="en-US" dirty="0"/>
              <a:t>Obtain information in initial appointment scheduling call</a:t>
            </a:r>
          </a:p>
          <a:p>
            <a:r>
              <a:rPr lang="en-US" dirty="0"/>
              <a:t>Verify electronically prior to visit</a:t>
            </a:r>
          </a:p>
          <a:p>
            <a:r>
              <a:rPr lang="en-US" dirty="0"/>
              <a:t>Always view ID, especially on new patients</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119</a:t>
            </a:fld>
            <a:endParaRPr lang="en-US" dirty="0">
              <a:solidFill>
                <a:prstClr val="black">
                  <a:tint val="75000"/>
                </a:prstClr>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2696" y="2621597"/>
            <a:ext cx="5279136" cy="3520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063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Patients’ and Doctors’ Time</a:t>
            </a:r>
          </a:p>
        </p:txBody>
      </p:sp>
      <p:sp>
        <p:nvSpPr>
          <p:cNvPr id="3" name="Content Placeholder 2"/>
          <p:cNvSpPr>
            <a:spLocks noGrp="1"/>
          </p:cNvSpPr>
          <p:nvPr>
            <p:ph idx="1"/>
          </p:nvPr>
        </p:nvSpPr>
        <p:spPr/>
        <p:txBody>
          <a:bodyPr/>
          <a:lstStyle/>
          <a:p>
            <a:r>
              <a:rPr lang="en-US" sz="2400" dirty="0"/>
              <a:t>Goals of the appointment system</a:t>
            </a:r>
          </a:p>
          <a:p>
            <a:endParaRPr lang="en-US" sz="2400" dirty="0"/>
          </a:p>
          <a:p>
            <a:r>
              <a:rPr lang="en-US" sz="2400" dirty="0"/>
              <a:t>Developing a realistic appointment schedule—your “art style”</a:t>
            </a:r>
          </a:p>
          <a:p>
            <a:endParaRPr lang="en-US" sz="2400" dirty="0"/>
          </a:p>
          <a:p>
            <a:r>
              <a:rPr lang="en-US" sz="2400" dirty="0"/>
              <a:t>Appointment scheduling techniques</a:t>
            </a:r>
          </a:p>
          <a:p>
            <a:endParaRPr lang="en-US" sz="2400" dirty="0"/>
          </a:p>
          <a:p>
            <a:r>
              <a:rPr lang="en-US" sz="2400" dirty="0"/>
              <a:t>Customizing schedules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181139889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Capturing Charges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70742326"/>
              </p:ext>
            </p:extLst>
          </p:nvPr>
        </p:nvGraphicFramePr>
        <p:xfrm>
          <a:off x="914399" y="1265237"/>
          <a:ext cx="729573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120</a:t>
            </a:fld>
            <a:endParaRPr lang="en-US" dirty="0">
              <a:solidFill>
                <a:prstClr val="black">
                  <a:tint val="75000"/>
                </a:prstClr>
              </a:solidFill>
            </a:endParaRPr>
          </a:p>
        </p:txBody>
      </p:sp>
    </p:spTree>
    <p:extLst>
      <p:ext uri="{BB962C8B-B14F-4D97-AF65-F5344CB8AC3E}">
        <p14:creationId xmlns:p14="http://schemas.microsoft.com/office/powerpoint/2010/main" val="24350453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a:t>
            </a:r>
          </a:p>
        </p:txBody>
      </p:sp>
      <p:sp>
        <p:nvSpPr>
          <p:cNvPr id="3" name="Content Placeholder 2"/>
          <p:cNvSpPr>
            <a:spLocks noGrp="1"/>
          </p:cNvSpPr>
          <p:nvPr>
            <p:ph idx="1"/>
          </p:nvPr>
        </p:nvSpPr>
        <p:spPr/>
        <p:txBody>
          <a:bodyPr/>
          <a:lstStyle/>
          <a:p>
            <a:r>
              <a:rPr lang="en-US" sz="2400" dirty="0"/>
              <a:t>All claims are reviewed daily by an experienced staff member</a:t>
            </a:r>
          </a:p>
          <a:p>
            <a:r>
              <a:rPr lang="en-US" sz="2400" dirty="0"/>
              <a:t>Claims are submitted electronically on a daily basis</a:t>
            </a:r>
          </a:p>
          <a:p>
            <a:r>
              <a:rPr lang="en-US" sz="2400" dirty="0"/>
              <a:t>Develop tickler system to review aging claims</a:t>
            </a:r>
          </a:p>
          <a:p>
            <a:r>
              <a:rPr lang="en-US" sz="2400" dirty="0"/>
              <a:t>Follow up on outstanding claims at 30 days</a:t>
            </a:r>
          </a:p>
          <a:p>
            <a:r>
              <a:rPr lang="en-US" sz="2400" dirty="0"/>
              <a:t>Review rejections to identify the reasons and make corrections to the system as needed</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121</a:t>
            </a:fld>
            <a:endParaRPr lang="en-US" dirty="0">
              <a:solidFill>
                <a:prstClr val="black">
                  <a:tint val="75000"/>
                </a:prstClr>
              </a:solidFill>
            </a:endParaRPr>
          </a:p>
        </p:txBody>
      </p:sp>
    </p:spTree>
    <p:extLst>
      <p:ext uri="{BB962C8B-B14F-4D97-AF65-F5344CB8AC3E}">
        <p14:creationId xmlns:p14="http://schemas.microsoft.com/office/powerpoint/2010/main" val="2631741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It? Not Just Another Acronym</a:t>
            </a:r>
          </a:p>
        </p:txBody>
      </p:sp>
      <p:sp>
        <p:nvSpPr>
          <p:cNvPr id="3" name="Content Placeholder 2"/>
          <p:cNvSpPr>
            <a:spLocks noGrp="1"/>
          </p:cNvSpPr>
          <p:nvPr>
            <p:ph idx="1"/>
          </p:nvPr>
        </p:nvSpPr>
        <p:spPr/>
        <p:txBody>
          <a:bodyPr/>
          <a:lstStyle/>
          <a:p>
            <a:r>
              <a:rPr lang="en-US" sz="2400" dirty="0"/>
              <a:t>A whole lot of acronyms to remember</a:t>
            </a:r>
          </a:p>
          <a:p>
            <a:pPr lvl="1"/>
            <a:r>
              <a:rPr lang="en-US" sz="2400" dirty="0"/>
              <a:t>MACRA: Medicare Access and CHIP Reauthorization Act of 2015</a:t>
            </a:r>
          </a:p>
          <a:p>
            <a:pPr lvl="1"/>
            <a:r>
              <a:rPr lang="en-US" sz="2400" dirty="0"/>
              <a:t>MIPS: Merit-based Incentive Payment System</a:t>
            </a:r>
          </a:p>
          <a:p>
            <a:pPr lvl="1"/>
            <a:r>
              <a:rPr lang="en-US" sz="2400" dirty="0"/>
              <a:t>APM: Alternative Payment Model</a:t>
            </a:r>
          </a:p>
          <a:p>
            <a:pPr lvl="1"/>
            <a:r>
              <a:rPr lang="en-US" sz="2400" dirty="0"/>
              <a:t>CPC+: Comprehensive Primary Care Plus </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122</a:t>
            </a:fld>
            <a:endParaRPr lang="en-US" dirty="0">
              <a:solidFill>
                <a:prstClr val="black">
                  <a:tint val="75000"/>
                </a:prstClr>
              </a:solidFill>
            </a:endParaRPr>
          </a:p>
        </p:txBody>
      </p:sp>
    </p:spTree>
    <p:extLst>
      <p:ext uri="{BB962C8B-B14F-4D97-AF65-F5344CB8AC3E}">
        <p14:creationId xmlns:p14="http://schemas.microsoft.com/office/powerpoint/2010/main" val="9880203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0"/>
            <a:ext cx="6705600" cy="457200"/>
          </a:xfrm>
        </p:spPr>
        <p:txBody>
          <a:bodyPr>
            <a:normAutofit fontScale="90000"/>
          </a:bodyPr>
          <a:lstStyle/>
          <a:p>
            <a:r>
              <a:rPr lang="en-US" dirty="0"/>
              <a:t>The Merit-based Incentive Payment System (MIPS)</a:t>
            </a:r>
          </a:p>
        </p:txBody>
      </p:sp>
      <p:sp>
        <p:nvSpPr>
          <p:cNvPr id="5" name="Content Placeholder 4"/>
          <p:cNvSpPr>
            <a:spLocks noGrp="1"/>
          </p:cNvSpPr>
          <p:nvPr>
            <p:ph idx="1"/>
          </p:nvPr>
        </p:nvSpPr>
        <p:spPr>
          <a:xfrm>
            <a:off x="914400" y="1269663"/>
            <a:ext cx="7886700" cy="1102062"/>
          </a:xfrm>
        </p:spPr>
        <p:txBody>
          <a:bodyPr/>
          <a:lstStyle/>
          <a:p>
            <a:r>
              <a:rPr lang="en-US" dirty="0"/>
              <a:t>Most Medicare clinicians will participate in the Quality Payment Program through MIPS</a:t>
            </a:r>
          </a:p>
          <a:p>
            <a:r>
              <a:rPr lang="en-US" dirty="0"/>
              <a:t>Four performance categories</a:t>
            </a:r>
          </a:p>
        </p:txBody>
      </p:sp>
      <p:sp>
        <p:nvSpPr>
          <p:cNvPr id="7" name="TextBox 6"/>
          <p:cNvSpPr txBox="1"/>
          <p:nvPr/>
        </p:nvSpPr>
        <p:spPr>
          <a:xfrm>
            <a:off x="1450848" y="6425184"/>
            <a:ext cx="6327648" cy="415498"/>
          </a:xfrm>
          <a:prstGeom prst="rect">
            <a:avLst/>
          </a:prstGeom>
          <a:noFill/>
        </p:spPr>
        <p:txBody>
          <a:bodyPr wrap="square" rtlCol="0">
            <a:spAutoFit/>
          </a:bodyPr>
          <a:lstStyle/>
          <a:p>
            <a:pPr algn="ctr"/>
            <a:r>
              <a:rPr lang="en-US" sz="1050" dirty="0"/>
              <a:t>Source: CMS Press Office press release 4/27/16 http://www.hhs.gov/about/news/2016/04/27/administration-takes-first-step-implement-legislation-modernizing-how-medicare-pays-physicians.html</a:t>
            </a:r>
          </a:p>
        </p:txBody>
      </p:sp>
      <p:graphicFrame>
        <p:nvGraphicFramePr>
          <p:cNvPr id="2" name="Table 1"/>
          <p:cNvGraphicFramePr>
            <a:graphicFrameLocks noGrp="1"/>
          </p:cNvGraphicFramePr>
          <p:nvPr>
            <p:extLst/>
          </p:nvPr>
        </p:nvGraphicFramePr>
        <p:xfrm>
          <a:off x="377952" y="2438400"/>
          <a:ext cx="8631936" cy="3931920"/>
        </p:xfrm>
        <a:graphic>
          <a:graphicData uri="http://schemas.openxmlformats.org/drawingml/2006/table">
            <a:tbl>
              <a:tblPr firstRow="1" bandRow="1">
                <a:tableStyleId>{5C22544A-7EE6-4342-B048-85BDC9FD1C3A}</a:tableStyleId>
              </a:tblPr>
              <a:tblGrid>
                <a:gridCol w="2877312">
                  <a:extLst>
                    <a:ext uri="{9D8B030D-6E8A-4147-A177-3AD203B41FA5}">
                      <a16:colId xmlns="" xmlns:a16="http://schemas.microsoft.com/office/drawing/2014/main" val="20000"/>
                    </a:ext>
                  </a:extLst>
                </a:gridCol>
                <a:gridCol w="1325603">
                  <a:extLst>
                    <a:ext uri="{9D8B030D-6E8A-4147-A177-3AD203B41FA5}">
                      <a16:colId xmlns="" xmlns:a16="http://schemas.microsoft.com/office/drawing/2014/main" val="20001"/>
                    </a:ext>
                  </a:extLst>
                </a:gridCol>
                <a:gridCol w="4429021">
                  <a:extLst>
                    <a:ext uri="{9D8B030D-6E8A-4147-A177-3AD203B41FA5}">
                      <a16:colId xmlns="" xmlns:a16="http://schemas.microsoft.com/office/drawing/2014/main" val="20002"/>
                    </a:ext>
                  </a:extLst>
                </a:gridCol>
              </a:tblGrid>
              <a:tr h="370840">
                <a:tc>
                  <a:txBody>
                    <a:bodyPr/>
                    <a:lstStyle/>
                    <a:p>
                      <a:r>
                        <a:rPr lang="en-US" dirty="0"/>
                        <a:t>Performance Category</a:t>
                      </a:r>
                    </a:p>
                  </a:txBody>
                  <a:tcPr/>
                </a:tc>
                <a:tc>
                  <a:txBody>
                    <a:bodyPr/>
                    <a:lstStyle/>
                    <a:p>
                      <a:r>
                        <a:rPr lang="en-US" dirty="0"/>
                        <a:t>%</a:t>
                      </a:r>
                      <a:r>
                        <a:rPr lang="en-US" baseline="0" dirty="0"/>
                        <a:t> of Score in Year 1</a:t>
                      </a:r>
                      <a:endParaRPr lang="en-US" dirty="0"/>
                    </a:p>
                  </a:txBody>
                  <a:tcPr/>
                </a:tc>
                <a:tc>
                  <a:txBody>
                    <a:bodyPr/>
                    <a:lstStyle/>
                    <a:p>
                      <a:r>
                        <a:rPr lang="en-US" dirty="0"/>
                        <a:t>Details</a:t>
                      </a:r>
                    </a:p>
                  </a:txBody>
                  <a:tcPr/>
                </a:tc>
                <a:extLst>
                  <a:ext uri="{0D108BD9-81ED-4DB2-BD59-A6C34878D82A}">
                    <a16:rowId xmlns="" xmlns:a16="http://schemas.microsoft.com/office/drawing/2014/main" val="10000"/>
                  </a:ext>
                </a:extLst>
              </a:tr>
              <a:tr h="370840">
                <a:tc>
                  <a:txBody>
                    <a:bodyPr/>
                    <a:lstStyle/>
                    <a:p>
                      <a:r>
                        <a:rPr lang="en-US" dirty="0"/>
                        <a:t>Quality</a:t>
                      </a:r>
                    </a:p>
                  </a:txBody>
                  <a:tcPr/>
                </a:tc>
                <a:tc>
                  <a:txBody>
                    <a:bodyPr/>
                    <a:lstStyle/>
                    <a:p>
                      <a:r>
                        <a:rPr lang="en-US" dirty="0"/>
                        <a:t>50%</a:t>
                      </a:r>
                    </a:p>
                  </a:txBody>
                  <a:tcPr/>
                </a:tc>
                <a:tc>
                  <a:txBody>
                    <a:bodyPr/>
                    <a:lstStyle/>
                    <a:p>
                      <a:r>
                        <a:rPr lang="en-US" sz="1600" b="0" i="0" kern="1200" dirty="0">
                          <a:solidFill>
                            <a:schemeClr val="dk1"/>
                          </a:solidFill>
                          <a:effectLst/>
                          <a:latin typeface="+mn-lt"/>
                          <a:ea typeface="+mn-ea"/>
                          <a:cs typeface="+mn-cs"/>
                        </a:rPr>
                        <a:t>Clinicians choose to report six measures from a range of options that accommodate differences among specialties and practices</a:t>
                      </a:r>
                      <a:endParaRPr lang="en-US" sz="1600" dirty="0"/>
                    </a:p>
                  </a:txBody>
                  <a:tcPr/>
                </a:tc>
                <a:extLst>
                  <a:ext uri="{0D108BD9-81ED-4DB2-BD59-A6C34878D82A}">
                    <a16:rowId xmlns="" xmlns:a16="http://schemas.microsoft.com/office/drawing/2014/main" val="10001"/>
                  </a:ext>
                </a:extLst>
              </a:tr>
              <a:tr h="370840">
                <a:tc>
                  <a:txBody>
                    <a:bodyPr/>
                    <a:lstStyle/>
                    <a:p>
                      <a:r>
                        <a:rPr lang="en-US" dirty="0"/>
                        <a:t>Advancing Care Information</a:t>
                      </a:r>
                    </a:p>
                  </a:txBody>
                  <a:tcPr/>
                </a:tc>
                <a:tc>
                  <a:txBody>
                    <a:bodyPr/>
                    <a:lstStyle/>
                    <a:p>
                      <a:r>
                        <a:rPr lang="en-US" dirty="0"/>
                        <a:t>25%</a:t>
                      </a:r>
                    </a:p>
                  </a:txBody>
                  <a:tcPr/>
                </a:tc>
                <a:tc>
                  <a:txBody>
                    <a:bodyPr/>
                    <a:lstStyle/>
                    <a:p>
                      <a:r>
                        <a:rPr lang="en-US" sz="1600" dirty="0"/>
                        <a:t>Clinicians choose to report customizable measures that reflect how they use technology in their day-to-day practice</a:t>
                      </a:r>
                    </a:p>
                  </a:txBody>
                  <a:tcPr/>
                </a:tc>
                <a:extLst>
                  <a:ext uri="{0D108BD9-81ED-4DB2-BD59-A6C34878D82A}">
                    <a16:rowId xmlns="" xmlns:a16="http://schemas.microsoft.com/office/drawing/2014/main" val="10002"/>
                  </a:ext>
                </a:extLst>
              </a:tr>
              <a:tr h="370840">
                <a:tc>
                  <a:txBody>
                    <a:bodyPr/>
                    <a:lstStyle/>
                    <a:p>
                      <a:r>
                        <a:rPr lang="en-US" dirty="0"/>
                        <a:t>Clinical Practice Improvement Activities</a:t>
                      </a:r>
                    </a:p>
                  </a:txBody>
                  <a:tcPr/>
                </a:tc>
                <a:tc>
                  <a:txBody>
                    <a:bodyPr/>
                    <a:lstStyle/>
                    <a:p>
                      <a:r>
                        <a:rPr lang="en-US" dirty="0"/>
                        <a:t>15%</a:t>
                      </a:r>
                    </a:p>
                  </a:txBody>
                  <a:tcPr/>
                </a:tc>
                <a:tc>
                  <a:txBody>
                    <a:bodyPr/>
                    <a:lstStyle/>
                    <a:p>
                      <a:r>
                        <a:rPr lang="en-US" sz="1600" dirty="0"/>
                        <a:t>Rewards clinical practice improvements, such as activities focused on care coordination, beneficiary engagement, and patient safety</a:t>
                      </a:r>
                    </a:p>
                  </a:txBody>
                  <a:tcPr/>
                </a:tc>
                <a:extLst>
                  <a:ext uri="{0D108BD9-81ED-4DB2-BD59-A6C34878D82A}">
                    <a16:rowId xmlns="" xmlns:a16="http://schemas.microsoft.com/office/drawing/2014/main" val="10003"/>
                  </a:ext>
                </a:extLst>
              </a:tr>
              <a:tr h="370840">
                <a:tc>
                  <a:txBody>
                    <a:bodyPr/>
                    <a:lstStyle/>
                    <a:p>
                      <a:r>
                        <a:rPr lang="en-US" dirty="0"/>
                        <a:t>Cost</a:t>
                      </a:r>
                    </a:p>
                  </a:txBody>
                  <a:tcPr/>
                </a:tc>
                <a:tc>
                  <a:txBody>
                    <a:bodyPr/>
                    <a:lstStyle/>
                    <a:p>
                      <a:r>
                        <a:rPr lang="en-US" dirty="0"/>
                        <a:t>10%</a:t>
                      </a:r>
                    </a:p>
                  </a:txBody>
                  <a:tcPr/>
                </a:tc>
                <a:tc>
                  <a:txBody>
                    <a:bodyPr/>
                    <a:lstStyle/>
                    <a:p>
                      <a:r>
                        <a:rPr lang="en-US" sz="1600" dirty="0"/>
                        <a:t>Score based on Medicare claims using 40 episode-specific measures, meaning no reporting requirements for clinicians </a:t>
                      </a:r>
                    </a:p>
                  </a:txBody>
                  <a:tcPr/>
                </a:tc>
                <a:extLst>
                  <a:ext uri="{0D108BD9-81ED-4DB2-BD59-A6C34878D82A}">
                    <a16:rowId xmlns=""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123</a:t>
            </a:fld>
            <a:endParaRPr lang="en-US" dirty="0">
              <a:solidFill>
                <a:prstClr val="black">
                  <a:tint val="75000"/>
                </a:prstClr>
              </a:solidFill>
            </a:endParaRPr>
          </a:p>
        </p:txBody>
      </p:sp>
    </p:spTree>
    <p:extLst>
      <p:ext uri="{BB962C8B-B14F-4D97-AF65-F5344CB8AC3E}">
        <p14:creationId xmlns:p14="http://schemas.microsoft.com/office/powerpoint/2010/main" val="36713275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Money Fit In?</a:t>
            </a:r>
          </a:p>
        </p:txBody>
      </p:sp>
      <p:sp>
        <p:nvSpPr>
          <p:cNvPr id="3" name="Content Placeholder 2"/>
          <p:cNvSpPr>
            <a:spLocks noGrp="1"/>
          </p:cNvSpPr>
          <p:nvPr>
            <p:ph idx="1"/>
          </p:nvPr>
        </p:nvSpPr>
        <p:spPr/>
        <p:txBody>
          <a:bodyPr/>
          <a:lstStyle/>
          <a:p>
            <a:r>
              <a:rPr lang="en-US" dirty="0"/>
              <a:t>Track 1</a:t>
            </a:r>
          </a:p>
          <a:p>
            <a:pPr lvl="1"/>
            <a:r>
              <a:rPr lang="en-US" dirty="0"/>
              <a:t>Monthly care management fee of $15 per beneficiary</a:t>
            </a:r>
          </a:p>
          <a:p>
            <a:pPr lvl="1"/>
            <a:r>
              <a:rPr lang="en-US" dirty="0"/>
              <a:t>PLUS: Full FFS payments under MPFS	</a:t>
            </a:r>
          </a:p>
        </p:txBody>
      </p:sp>
      <p:graphicFrame>
        <p:nvGraphicFramePr>
          <p:cNvPr id="4" name="Table 3"/>
          <p:cNvGraphicFramePr>
            <a:graphicFrameLocks noGrp="1"/>
          </p:cNvGraphicFramePr>
          <p:nvPr>
            <p:extLst>
              <p:ext uri="{D42A27DB-BD31-4B8C-83A1-F6EECF244321}">
                <p14:modId xmlns:p14="http://schemas.microsoft.com/office/powerpoint/2010/main" val="2220214072"/>
              </p:ext>
            </p:extLst>
          </p:nvPr>
        </p:nvGraphicFramePr>
        <p:xfrm>
          <a:off x="1219200" y="3276601"/>
          <a:ext cx="6705600" cy="1981199"/>
        </p:xfrm>
        <a:graphic>
          <a:graphicData uri="http://schemas.openxmlformats.org/drawingml/2006/table">
            <a:tbl>
              <a:tblPr firstRow="1" bandRow="1">
                <a:tableStyleId>{69012ECD-51FC-41F1-AA8D-1B2483CD663E}</a:tableStyleId>
              </a:tblPr>
              <a:tblGrid>
                <a:gridCol w="3352800">
                  <a:extLst>
                    <a:ext uri="{9D8B030D-6E8A-4147-A177-3AD203B41FA5}">
                      <a16:colId xmlns="" xmlns:a16="http://schemas.microsoft.com/office/drawing/2014/main" val="20000"/>
                    </a:ext>
                  </a:extLst>
                </a:gridCol>
                <a:gridCol w="3352800">
                  <a:extLst>
                    <a:ext uri="{9D8B030D-6E8A-4147-A177-3AD203B41FA5}">
                      <a16:colId xmlns="" xmlns:a16="http://schemas.microsoft.com/office/drawing/2014/main" val="20001"/>
                    </a:ext>
                  </a:extLst>
                </a:gridCol>
              </a:tblGrid>
              <a:tr h="499828">
                <a:tc>
                  <a:txBody>
                    <a:bodyPr/>
                    <a:lstStyle/>
                    <a:p>
                      <a:r>
                        <a:rPr lang="en-US" dirty="0"/>
                        <a:t>Here’s the math:</a:t>
                      </a:r>
                    </a:p>
                  </a:txBody>
                  <a:tcPr/>
                </a:tc>
                <a:tc>
                  <a:txBody>
                    <a:bodyPr/>
                    <a:lstStyle/>
                    <a:p>
                      <a:endParaRPr lang="en-US" dirty="0"/>
                    </a:p>
                  </a:txBody>
                  <a:tcPr/>
                </a:tc>
                <a:extLst>
                  <a:ext uri="{0D108BD9-81ED-4DB2-BD59-A6C34878D82A}">
                    <a16:rowId xmlns="" xmlns:a16="http://schemas.microsoft.com/office/drawing/2014/main" val="10000"/>
                  </a:ext>
                </a:extLst>
              </a:tr>
              <a:tr h="499828">
                <a:tc>
                  <a:txBody>
                    <a:bodyPr/>
                    <a:lstStyle/>
                    <a:p>
                      <a:r>
                        <a:rPr lang="en-US" dirty="0"/>
                        <a:t>Average PCP Patient Panel Size </a:t>
                      </a:r>
                    </a:p>
                  </a:txBody>
                  <a:tcPr/>
                </a:tc>
                <a:tc>
                  <a:txBody>
                    <a:bodyPr/>
                    <a:lstStyle/>
                    <a:p>
                      <a:pPr algn="r"/>
                      <a:r>
                        <a:rPr lang="en-US" dirty="0"/>
                        <a:t>2,300</a:t>
                      </a:r>
                    </a:p>
                  </a:txBody>
                  <a:tcPr/>
                </a:tc>
                <a:extLst>
                  <a:ext uri="{0D108BD9-81ED-4DB2-BD59-A6C34878D82A}">
                    <a16:rowId xmlns="" xmlns:a16="http://schemas.microsoft.com/office/drawing/2014/main" val="10001"/>
                  </a:ext>
                </a:extLst>
              </a:tr>
              <a:tr h="499828">
                <a:tc>
                  <a:txBody>
                    <a:bodyPr/>
                    <a:lstStyle/>
                    <a:p>
                      <a:r>
                        <a:rPr lang="en-US" dirty="0"/>
                        <a:t>X Monthly</a:t>
                      </a:r>
                      <a:r>
                        <a:rPr lang="en-US" baseline="0" dirty="0"/>
                        <a:t> Management Fee</a:t>
                      </a:r>
                      <a:endParaRPr lang="en-US" dirty="0"/>
                    </a:p>
                  </a:txBody>
                  <a:tcPr/>
                </a:tc>
                <a:tc>
                  <a:txBody>
                    <a:bodyPr/>
                    <a:lstStyle/>
                    <a:p>
                      <a:pPr algn="r"/>
                      <a:r>
                        <a:rPr lang="en-US" dirty="0"/>
                        <a:t>$15.00</a:t>
                      </a:r>
                    </a:p>
                  </a:txBody>
                  <a:tcPr/>
                </a:tc>
                <a:extLst>
                  <a:ext uri="{0D108BD9-81ED-4DB2-BD59-A6C34878D82A}">
                    <a16:rowId xmlns="" xmlns:a16="http://schemas.microsoft.com/office/drawing/2014/main" val="10002"/>
                  </a:ext>
                </a:extLst>
              </a:tr>
              <a:tr h="481715">
                <a:tc>
                  <a:txBody>
                    <a:bodyPr/>
                    <a:lstStyle/>
                    <a:p>
                      <a:r>
                        <a:rPr lang="en-US" dirty="0"/>
                        <a:t>= Annual </a:t>
                      </a:r>
                      <a:r>
                        <a:rPr lang="en-US" baseline="0" dirty="0"/>
                        <a:t>Payments</a:t>
                      </a:r>
                      <a:endParaRPr lang="en-US" dirty="0"/>
                    </a:p>
                  </a:txBody>
                  <a:tcPr/>
                </a:tc>
                <a:tc>
                  <a:txBody>
                    <a:bodyPr/>
                    <a:lstStyle/>
                    <a:p>
                      <a:pPr algn="r"/>
                      <a:r>
                        <a:rPr lang="en-US" dirty="0"/>
                        <a:t>$414,000</a:t>
                      </a:r>
                    </a:p>
                  </a:txBody>
                  <a:tcPr/>
                </a:tc>
                <a:extLst>
                  <a:ext uri="{0D108BD9-81ED-4DB2-BD59-A6C34878D82A}">
                    <a16:rowId xmlns=""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124</a:t>
            </a:fld>
            <a:endParaRPr lang="en-US" dirty="0">
              <a:solidFill>
                <a:prstClr val="black">
                  <a:tint val="75000"/>
                </a:prstClr>
              </a:solidFill>
            </a:endParaRPr>
          </a:p>
        </p:txBody>
      </p:sp>
    </p:spTree>
    <p:extLst>
      <p:ext uri="{BB962C8B-B14F-4D97-AF65-F5344CB8AC3E}">
        <p14:creationId xmlns:p14="http://schemas.microsoft.com/office/powerpoint/2010/main" val="28873607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Money Fit In?</a:t>
            </a:r>
          </a:p>
        </p:txBody>
      </p:sp>
      <p:sp>
        <p:nvSpPr>
          <p:cNvPr id="3" name="Content Placeholder 2"/>
          <p:cNvSpPr>
            <a:spLocks noGrp="1"/>
          </p:cNvSpPr>
          <p:nvPr>
            <p:ph idx="1"/>
          </p:nvPr>
        </p:nvSpPr>
        <p:spPr/>
        <p:txBody>
          <a:bodyPr/>
          <a:lstStyle/>
          <a:p>
            <a:r>
              <a:rPr lang="en-US" dirty="0"/>
              <a:t>Track 1</a:t>
            </a:r>
          </a:p>
          <a:p>
            <a:pPr lvl="1"/>
            <a:r>
              <a:rPr lang="en-US" dirty="0"/>
              <a:t>Monthly care management fee of $15 per beneficiary</a:t>
            </a:r>
          </a:p>
          <a:p>
            <a:pPr lvl="1"/>
            <a:r>
              <a:rPr lang="en-US" dirty="0"/>
              <a:t>PLUS: Full FFS payments under MPFS</a:t>
            </a:r>
          </a:p>
          <a:p>
            <a:pPr lvl="1"/>
            <a:r>
              <a:rPr lang="en-US" b="1" dirty="0"/>
              <a:t>PLUS: Performance-based incentive payments of $2.50 per month</a:t>
            </a:r>
          </a:p>
        </p:txBody>
      </p:sp>
      <p:graphicFrame>
        <p:nvGraphicFramePr>
          <p:cNvPr id="4" name="Table 3"/>
          <p:cNvGraphicFramePr>
            <a:graphicFrameLocks noGrp="1"/>
          </p:cNvGraphicFramePr>
          <p:nvPr>
            <p:extLst>
              <p:ext uri="{D42A27DB-BD31-4B8C-83A1-F6EECF244321}">
                <p14:modId xmlns:p14="http://schemas.microsoft.com/office/powerpoint/2010/main" val="1415431539"/>
              </p:ext>
            </p:extLst>
          </p:nvPr>
        </p:nvGraphicFramePr>
        <p:xfrm>
          <a:off x="1219200" y="3276601"/>
          <a:ext cx="6705600" cy="2133599"/>
        </p:xfrm>
        <a:graphic>
          <a:graphicData uri="http://schemas.openxmlformats.org/drawingml/2006/table">
            <a:tbl>
              <a:tblPr firstRow="1" bandRow="1">
                <a:tableStyleId>{69012ECD-51FC-41F1-AA8D-1B2483CD663E}</a:tableStyleId>
              </a:tblPr>
              <a:tblGrid>
                <a:gridCol w="3352800">
                  <a:extLst>
                    <a:ext uri="{9D8B030D-6E8A-4147-A177-3AD203B41FA5}">
                      <a16:colId xmlns="" xmlns:a16="http://schemas.microsoft.com/office/drawing/2014/main" val="20000"/>
                    </a:ext>
                  </a:extLst>
                </a:gridCol>
                <a:gridCol w="3352800">
                  <a:extLst>
                    <a:ext uri="{9D8B030D-6E8A-4147-A177-3AD203B41FA5}">
                      <a16:colId xmlns="" xmlns:a16="http://schemas.microsoft.com/office/drawing/2014/main" val="20001"/>
                    </a:ext>
                  </a:extLst>
                </a:gridCol>
              </a:tblGrid>
              <a:tr h="499828">
                <a:tc>
                  <a:txBody>
                    <a:bodyPr/>
                    <a:lstStyle/>
                    <a:p>
                      <a:r>
                        <a:rPr lang="en-US" dirty="0"/>
                        <a:t>Here’s the math:</a:t>
                      </a:r>
                    </a:p>
                  </a:txBody>
                  <a:tcPr/>
                </a:tc>
                <a:tc>
                  <a:txBody>
                    <a:bodyPr/>
                    <a:lstStyle/>
                    <a:p>
                      <a:endParaRPr lang="en-US" dirty="0"/>
                    </a:p>
                  </a:txBody>
                  <a:tcPr/>
                </a:tc>
                <a:extLst>
                  <a:ext uri="{0D108BD9-81ED-4DB2-BD59-A6C34878D82A}">
                    <a16:rowId xmlns="" xmlns:a16="http://schemas.microsoft.com/office/drawing/2014/main" val="10000"/>
                  </a:ext>
                </a:extLst>
              </a:tr>
              <a:tr h="499828">
                <a:tc>
                  <a:txBody>
                    <a:bodyPr/>
                    <a:lstStyle/>
                    <a:p>
                      <a:r>
                        <a:rPr lang="en-US" dirty="0"/>
                        <a:t>Average PCP Patient Panel Size (60% of</a:t>
                      </a:r>
                      <a:r>
                        <a:rPr lang="en-US" baseline="0" dirty="0"/>
                        <a:t> the panel</a:t>
                      </a:r>
                      <a:r>
                        <a:rPr lang="en-US" dirty="0"/>
                        <a:t>)</a:t>
                      </a:r>
                    </a:p>
                  </a:txBody>
                  <a:tcPr/>
                </a:tc>
                <a:tc>
                  <a:txBody>
                    <a:bodyPr/>
                    <a:lstStyle/>
                    <a:p>
                      <a:pPr algn="r"/>
                      <a:r>
                        <a:rPr lang="en-US" dirty="0"/>
                        <a:t>1,380</a:t>
                      </a:r>
                    </a:p>
                  </a:txBody>
                  <a:tcPr/>
                </a:tc>
                <a:extLst>
                  <a:ext uri="{0D108BD9-81ED-4DB2-BD59-A6C34878D82A}">
                    <a16:rowId xmlns="" xmlns:a16="http://schemas.microsoft.com/office/drawing/2014/main" val="10001"/>
                  </a:ext>
                </a:extLst>
              </a:tr>
              <a:tr h="499828">
                <a:tc>
                  <a:txBody>
                    <a:bodyPr/>
                    <a:lstStyle/>
                    <a:p>
                      <a:r>
                        <a:rPr lang="en-US" dirty="0"/>
                        <a:t>X</a:t>
                      </a:r>
                      <a:r>
                        <a:rPr lang="en-US" baseline="0" dirty="0"/>
                        <a:t> Incentive Payments (60%)</a:t>
                      </a:r>
                      <a:endParaRPr lang="en-US" dirty="0"/>
                    </a:p>
                  </a:txBody>
                  <a:tcPr/>
                </a:tc>
                <a:tc>
                  <a:txBody>
                    <a:bodyPr/>
                    <a:lstStyle/>
                    <a:p>
                      <a:pPr algn="r"/>
                      <a:r>
                        <a:rPr lang="en-US" dirty="0"/>
                        <a:t>$2.50</a:t>
                      </a:r>
                    </a:p>
                  </a:txBody>
                  <a:tcPr/>
                </a:tc>
                <a:extLst>
                  <a:ext uri="{0D108BD9-81ED-4DB2-BD59-A6C34878D82A}">
                    <a16:rowId xmlns="" xmlns:a16="http://schemas.microsoft.com/office/drawing/2014/main" val="10002"/>
                  </a:ext>
                </a:extLst>
              </a:tr>
              <a:tr h="493863">
                <a:tc>
                  <a:txBody>
                    <a:bodyPr/>
                    <a:lstStyle/>
                    <a:p>
                      <a:r>
                        <a:rPr lang="en-US" dirty="0"/>
                        <a:t>= Annual </a:t>
                      </a:r>
                      <a:r>
                        <a:rPr lang="en-US" baseline="0" dirty="0"/>
                        <a:t>Payments</a:t>
                      </a:r>
                      <a:endParaRPr lang="en-US" dirty="0"/>
                    </a:p>
                  </a:txBody>
                  <a:tcPr/>
                </a:tc>
                <a:tc>
                  <a:txBody>
                    <a:bodyPr/>
                    <a:lstStyle/>
                    <a:p>
                      <a:pPr algn="r"/>
                      <a:r>
                        <a:rPr lang="en-US" dirty="0"/>
                        <a:t>$41,400</a:t>
                      </a:r>
                    </a:p>
                  </a:txBody>
                  <a:tcPr/>
                </a:tc>
                <a:extLst>
                  <a:ext uri="{0D108BD9-81ED-4DB2-BD59-A6C34878D82A}">
                    <a16:rowId xmlns=""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125</a:t>
            </a:fld>
            <a:endParaRPr lang="en-US" dirty="0">
              <a:solidFill>
                <a:prstClr val="black">
                  <a:tint val="75000"/>
                </a:prstClr>
              </a:solidFill>
            </a:endParaRPr>
          </a:p>
        </p:txBody>
      </p:sp>
    </p:spTree>
    <p:extLst>
      <p:ext uri="{BB962C8B-B14F-4D97-AF65-F5344CB8AC3E}">
        <p14:creationId xmlns:p14="http://schemas.microsoft.com/office/powerpoint/2010/main" val="36037461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Money Fit In?</a:t>
            </a:r>
          </a:p>
        </p:txBody>
      </p:sp>
      <p:sp>
        <p:nvSpPr>
          <p:cNvPr id="3" name="Content Placeholder 2"/>
          <p:cNvSpPr>
            <a:spLocks noGrp="1"/>
          </p:cNvSpPr>
          <p:nvPr>
            <p:ph idx="1"/>
          </p:nvPr>
        </p:nvSpPr>
        <p:spPr>
          <a:xfrm>
            <a:off x="914400" y="1266825"/>
            <a:ext cx="7295731" cy="4525963"/>
          </a:xfrm>
        </p:spPr>
        <p:txBody>
          <a:bodyPr/>
          <a:lstStyle/>
          <a:p>
            <a:r>
              <a:rPr lang="en-US" dirty="0"/>
              <a:t>Track 1</a:t>
            </a:r>
          </a:p>
          <a:p>
            <a:pPr lvl="1"/>
            <a:r>
              <a:rPr lang="en-US" dirty="0"/>
              <a:t>Monthly care management fee of $15 per beneficiary</a:t>
            </a:r>
          </a:p>
          <a:p>
            <a:pPr lvl="1"/>
            <a:r>
              <a:rPr lang="en-US" dirty="0"/>
              <a:t>PLUS: Full FFS payments under MPFS</a:t>
            </a:r>
          </a:p>
          <a:p>
            <a:pPr lvl="1"/>
            <a:r>
              <a:rPr lang="en-US" b="1" dirty="0"/>
              <a:t>PLUS: Performance-based incentive payments of $2.50 per month</a:t>
            </a:r>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53220272"/>
              </p:ext>
            </p:extLst>
          </p:nvPr>
        </p:nvGraphicFramePr>
        <p:xfrm>
          <a:off x="1228934" y="3269905"/>
          <a:ext cx="6705600" cy="2521295"/>
        </p:xfrm>
        <a:graphic>
          <a:graphicData uri="http://schemas.openxmlformats.org/drawingml/2006/table">
            <a:tbl>
              <a:tblPr firstRow="1" bandRow="1">
                <a:tableStyleId>{69012ECD-51FC-41F1-AA8D-1B2483CD663E}</a:tableStyleId>
              </a:tblPr>
              <a:tblGrid>
                <a:gridCol w="5105400">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tblGrid>
              <a:tr h="438015">
                <a:tc>
                  <a:txBody>
                    <a:bodyPr/>
                    <a:lstStyle/>
                    <a:p>
                      <a:r>
                        <a:rPr lang="en-US" dirty="0"/>
                        <a:t>Here’s the math:</a:t>
                      </a:r>
                    </a:p>
                  </a:txBody>
                  <a:tcPr/>
                </a:tc>
                <a:tc>
                  <a:txBody>
                    <a:bodyPr/>
                    <a:lstStyle/>
                    <a:p>
                      <a:endParaRPr lang="en-US" dirty="0"/>
                    </a:p>
                  </a:txBody>
                  <a:tcPr/>
                </a:tc>
                <a:extLst>
                  <a:ext uri="{0D108BD9-81ED-4DB2-BD59-A6C34878D82A}">
                    <a16:rowId xmlns="" xmlns:a16="http://schemas.microsoft.com/office/drawing/2014/main" val="10000"/>
                  </a:ext>
                </a:extLst>
              </a:tr>
              <a:tr h="438015">
                <a:tc>
                  <a:txBody>
                    <a:bodyPr/>
                    <a:lstStyle/>
                    <a:p>
                      <a:r>
                        <a:rPr lang="en-US" dirty="0"/>
                        <a:t>Management Fee</a:t>
                      </a:r>
                    </a:p>
                  </a:txBody>
                  <a:tcPr/>
                </a:tc>
                <a:tc>
                  <a:txBody>
                    <a:bodyPr/>
                    <a:lstStyle/>
                    <a:p>
                      <a:pPr algn="r"/>
                      <a:r>
                        <a:rPr lang="en-US" dirty="0"/>
                        <a:t>$414,000</a:t>
                      </a:r>
                    </a:p>
                  </a:txBody>
                  <a:tcPr/>
                </a:tc>
                <a:extLst>
                  <a:ext uri="{0D108BD9-81ED-4DB2-BD59-A6C34878D82A}">
                    <a16:rowId xmlns="" xmlns:a16="http://schemas.microsoft.com/office/drawing/2014/main" val="10001"/>
                  </a:ext>
                </a:extLst>
              </a:tr>
              <a:tr h="438015">
                <a:tc>
                  <a:txBody>
                    <a:bodyPr/>
                    <a:lstStyle/>
                    <a:p>
                      <a:r>
                        <a:rPr lang="en-US" dirty="0"/>
                        <a:t>Incentive Payments</a:t>
                      </a:r>
                    </a:p>
                  </a:txBody>
                  <a:tcPr/>
                </a:tc>
                <a:tc>
                  <a:txBody>
                    <a:bodyPr/>
                    <a:lstStyle/>
                    <a:p>
                      <a:pPr algn="r"/>
                      <a:r>
                        <a:rPr lang="en-US" dirty="0"/>
                        <a:t>$41,400</a:t>
                      </a:r>
                    </a:p>
                  </a:txBody>
                  <a:tcPr/>
                </a:tc>
                <a:extLst>
                  <a:ext uri="{0D108BD9-81ED-4DB2-BD59-A6C34878D82A}">
                    <a16:rowId xmlns="" xmlns:a16="http://schemas.microsoft.com/office/drawing/2014/main" val="10002"/>
                  </a:ext>
                </a:extLst>
              </a:tr>
              <a:tr h="756025">
                <a:tc>
                  <a:txBody>
                    <a:bodyPr/>
                    <a:lstStyle/>
                    <a:p>
                      <a:r>
                        <a:rPr lang="en-US" dirty="0"/>
                        <a:t>FFS (Median FM w/o OB Collections</a:t>
                      </a:r>
                      <a:r>
                        <a:rPr lang="en-US" baseline="0" dirty="0"/>
                        <a:t> </a:t>
                      </a:r>
                      <a:r>
                        <a:rPr lang="en-US" dirty="0"/>
                        <a:t>for Southern</a:t>
                      </a:r>
                      <a:r>
                        <a:rPr lang="en-US" baseline="0" dirty="0"/>
                        <a:t> Region*</a:t>
                      </a:r>
                      <a:r>
                        <a:rPr lang="en-US" dirty="0"/>
                        <a:t>)</a:t>
                      </a:r>
                    </a:p>
                  </a:txBody>
                  <a:tcPr/>
                </a:tc>
                <a:tc>
                  <a:txBody>
                    <a:bodyPr/>
                    <a:lstStyle/>
                    <a:p>
                      <a:pPr algn="r"/>
                      <a:r>
                        <a:rPr lang="en-US" dirty="0"/>
                        <a:t>$444,338</a:t>
                      </a:r>
                    </a:p>
                  </a:txBody>
                  <a:tcPr/>
                </a:tc>
                <a:extLst>
                  <a:ext uri="{0D108BD9-81ED-4DB2-BD59-A6C34878D82A}">
                    <a16:rowId xmlns="" xmlns:a16="http://schemas.microsoft.com/office/drawing/2014/main" val="10003"/>
                  </a:ext>
                </a:extLst>
              </a:tr>
              <a:tr h="451225">
                <a:tc>
                  <a:txBody>
                    <a:bodyPr/>
                    <a:lstStyle/>
                    <a:p>
                      <a:r>
                        <a:rPr lang="en-US" dirty="0"/>
                        <a:t>Total per PCP</a:t>
                      </a:r>
                    </a:p>
                  </a:txBody>
                  <a:tcPr/>
                </a:tc>
                <a:tc>
                  <a:txBody>
                    <a:bodyPr/>
                    <a:lstStyle/>
                    <a:p>
                      <a:pPr algn="r"/>
                      <a:r>
                        <a:rPr lang="en-US" dirty="0"/>
                        <a:t>$899,738</a:t>
                      </a:r>
                    </a:p>
                  </a:txBody>
                  <a:tcPr/>
                </a:tc>
                <a:extLst>
                  <a:ext uri="{0D108BD9-81ED-4DB2-BD59-A6C34878D82A}">
                    <a16:rowId xmlns="" xmlns:a16="http://schemas.microsoft.com/office/drawing/2014/main" val="10004"/>
                  </a:ext>
                </a:extLst>
              </a:tr>
            </a:tbl>
          </a:graphicData>
        </a:graphic>
      </p:graphicFrame>
      <p:sp>
        <p:nvSpPr>
          <p:cNvPr id="6" name="TextBox 5"/>
          <p:cNvSpPr txBox="1"/>
          <p:nvPr/>
        </p:nvSpPr>
        <p:spPr>
          <a:xfrm>
            <a:off x="533400" y="6146884"/>
            <a:ext cx="4038600" cy="253916"/>
          </a:xfrm>
          <a:prstGeom prst="rect">
            <a:avLst/>
          </a:prstGeom>
          <a:noFill/>
        </p:spPr>
        <p:txBody>
          <a:bodyPr wrap="square" rtlCol="0">
            <a:spAutoFit/>
          </a:bodyPr>
          <a:lstStyle/>
          <a:p>
            <a:r>
              <a:rPr lang="en-US" sz="1050" dirty="0"/>
              <a:t>*Data from MGMA Physician Compensation Survey, 2015 Data</a:t>
            </a:r>
          </a:p>
        </p:txBody>
      </p:sp>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126</a:t>
            </a:fld>
            <a:endParaRPr lang="en-US" dirty="0">
              <a:solidFill>
                <a:prstClr val="black">
                  <a:tint val="75000"/>
                </a:prstClr>
              </a:solidFill>
            </a:endParaRPr>
          </a:p>
        </p:txBody>
      </p:sp>
    </p:spTree>
    <p:extLst>
      <p:ext uri="{BB962C8B-B14F-4D97-AF65-F5344CB8AC3E}">
        <p14:creationId xmlns:p14="http://schemas.microsoft.com/office/powerpoint/2010/main" val="42922016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Money Fit In?</a:t>
            </a:r>
          </a:p>
        </p:txBody>
      </p:sp>
      <p:sp>
        <p:nvSpPr>
          <p:cNvPr id="3" name="Content Placeholder 2"/>
          <p:cNvSpPr>
            <a:spLocks noGrp="1"/>
          </p:cNvSpPr>
          <p:nvPr>
            <p:ph idx="1"/>
          </p:nvPr>
        </p:nvSpPr>
        <p:spPr/>
        <p:txBody>
          <a:bodyPr/>
          <a:lstStyle/>
          <a:p>
            <a:r>
              <a:rPr lang="en-US" dirty="0"/>
              <a:t>Track 2</a:t>
            </a:r>
          </a:p>
          <a:p>
            <a:pPr lvl="1"/>
            <a:r>
              <a:rPr lang="en-US" dirty="0"/>
              <a:t>Monthly care management fee of $28 per beneficiary</a:t>
            </a:r>
          </a:p>
          <a:p>
            <a:pPr lvl="1"/>
            <a:r>
              <a:rPr lang="en-US" dirty="0"/>
              <a:t>PLUS: Reduced FFS payments under MPFS	</a:t>
            </a:r>
          </a:p>
        </p:txBody>
      </p:sp>
      <p:graphicFrame>
        <p:nvGraphicFramePr>
          <p:cNvPr id="4" name="Table 3"/>
          <p:cNvGraphicFramePr>
            <a:graphicFrameLocks noGrp="1"/>
          </p:cNvGraphicFramePr>
          <p:nvPr>
            <p:extLst>
              <p:ext uri="{D42A27DB-BD31-4B8C-83A1-F6EECF244321}">
                <p14:modId xmlns:p14="http://schemas.microsoft.com/office/powerpoint/2010/main" val="332895322"/>
              </p:ext>
            </p:extLst>
          </p:nvPr>
        </p:nvGraphicFramePr>
        <p:xfrm>
          <a:off x="1219200" y="3276601"/>
          <a:ext cx="6705600" cy="1981199"/>
        </p:xfrm>
        <a:graphic>
          <a:graphicData uri="http://schemas.openxmlformats.org/drawingml/2006/table">
            <a:tbl>
              <a:tblPr firstRow="1" bandRow="1">
                <a:tableStyleId>{69012ECD-51FC-41F1-AA8D-1B2483CD663E}</a:tableStyleId>
              </a:tblPr>
              <a:tblGrid>
                <a:gridCol w="3352800">
                  <a:extLst>
                    <a:ext uri="{9D8B030D-6E8A-4147-A177-3AD203B41FA5}">
                      <a16:colId xmlns="" xmlns:a16="http://schemas.microsoft.com/office/drawing/2014/main" val="20000"/>
                    </a:ext>
                  </a:extLst>
                </a:gridCol>
                <a:gridCol w="3352800">
                  <a:extLst>
                    <a:ext uri="{9D8B030D-6E8A-4147-A177-3AD203B41FA5}">
                      <a16:colId xmlns="" xmlns:a16="http://schemas.microsoft.com/office/drawing/2014/main" val="20001"/>
                    </a:ext>
                  </a:extLst>
                </a:gridCol>
              </a:tblGrid>
              <a:tr h="499828">
                <a:tc>
                  <a:txBody>
                    <a:bodyPr/>
                    <a:lstStyle/>
                    <a:p>
                      <a:r>
                        <a:rPr lang="en-US" dirty="0"/>
                        <a:t>Here’s the math:</a:t>
                      </a:r>
                    </a:p>
                  </a:txBody>
                  <a:tcPr/>
                </a:tc>
                <a:tc>
                  <a:txBody>
                    <a:bodyPr/>
                    <a:lstStyle/>
                    <a:p>
                      <a:endParaRPr lang="en-US" dirty="0"/>
                    </a:p>
                  </a:txBody>
                  <a:tcPr/>
                </a:tc>
                <a:extLst>
                  <a:ext uri="{0D108BD9-81ED-4DB2-BD59-A6C34878D82A}">
                    <a16:rowId xmlns="" xmlns:a16="http://schemas.microsoft.com/office/drawing/2014/main" val="10000"/>
                  </a:ext>
                </a:extLst>
              </a:tr>
              <a:tr h="499828">
                <a:tc>
                  <a:txBody>
                    <a:bodyPr/>
                    <a:lstStyle/>
                    <a:p>
                      <a:r>
                        <a:rPr lang="en-US" dirty="0"/>
                        <a:t>Average PCP Patient Panel Size </a:t>
                      </a:r>
                    </a:p>
                  </a:txBody>
                  <a:tcPr/>
                </a:tc>
                <a:tc>
                  <a:txBody>
                    <a:bodyPr/>
                    <a:lstStyle/>
                    <a:p>
                      <a:pPr algn="r"/>
                      <a:r>
                        <a:rPr lang="en-US" dirty="0"/>
                        <a:t>2,300</a:t>
                      </a:r>
                    </a:p>
                  </a:txBody>
                  <a:tcPr/>
                </a:tc>
                <a:extLst>
                  <a:ext uri="{0D108BD9-81ED-4DB2-BD59-A6C34878D82A}">
                    <a16:rowId xmlns="" xmlns:a16="http://schemas.microsoft.com/office/drawing/2014/main" val="10001"/>
                  </a:ext>
                </a:extLst>
              </a:tr>
              <a:tr h="499828">
                <a:tc>
                  <a:txBody>
                    <a:bodyPr/>
                    <a:lstStyle/>
                    <a:p>
                      <a:r>
                        <a:rPr lang="en-US" dirty="0"/>
                        <a:t>X Monthly</a:t>
                      </a:r>
                      <a:r>
                        <a:rPr lang="en-US" baseline="0" dirty="0"/>
                        <a:t> Management Fee</a:t>
                      </a:r>
                      <a:endParaRPr lang="en-US" dirty="0"/>
                    </a:p>
                  </a:txBody>
                  <a:tcPr/>
                </a:tc>
                <a:tc>
                  <a:txBody>
                    <a:bodyPr/>
                    <a:lstStyle/>
                    <a:p>
                      <a:pPr algn="r"/>
                      <a:r>
                        <a:rPr lang="en-US" dirty="0"/>
                        <a:t>$28.00</a:t>
                      </a:r>
                    </a:p>
                  </a:txBody>
                  <a:tcPr/>
                </a:tc>
                <a:extLst>
                  <a:ext uri="{0D108BD9-81ED-4DB2-BD59-A6C34878D82A}">
                    <a16:rowId xmlns="" xmlns:a16="http://schemas.microsoft.com/office/drawing/2014/main" val="10002"/>
                  </a:ext>
                </a:extLst>
              </a:tr>
              <a:tr h="481715">
                <a:tc>
                  <a:txBody>
                    <a:bodyPr/>
                    <a:lstStyle/>
                    <a:p>
                      <a:r>
                        <a:rPr lang="en-US" dirty="0"/>
                        <a:t>= Annual </a:t>
                      </a:r>
                      <a:r>
                        <a:rPr lang="en-US" baseline="0" dirty="0"/>
                        <a:t>Payments</a:t>
                      </a:r>
                      <a:endParaRPr lang="en-US" dirty="0"/>
                    </a:p>
                  </a:txBody>
                  <a:tcPr/>
                </a:tc>
                <a:tc>
                  <a:txBody>
                    <a:bodyPr/>
                    <a:lstStyle/>
                    <a:p>
                      <a:pPr algn="r"/>
                      <a:r>
                        <a:rPr lang="en-US" dirty="0"/>
                        <a:t>$772,800</a:t>
                      </a:r>
                    </a:p>
                  </a:txBody>
                  <a:tcPr/>
                </a:tc>
                <a:extLst>
                  <a:ext uri="{0D108BD9-81ED-4DB2-BD59-A6C34878D82A}">
                    <a16:rowId xmlns=""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127</a:t>
            </a:fld>
            <a:endParaRPr lang="en-US" dirty="0">
              <a:solidFill>
                <a:prstClr val="black">
                  <a:tint val="75000"/>
                </a:prstClr>
              </a:solidFill>
            </a:endParaRPr>
          </a:p>
        </p:txBody>
      </p:sp>
    </p:spTree>
    <p:extLst>
      <p:ext uri="{BB962C8B-B14F-4D97-AF65-F5344CB8AC3E}">
        <p14:creationId xmlns:p14="http://schemas.microsoft.com/office/powerpoint/2010/main" val="28067123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Money Fit In?</a:t>
            </a:r>
          </a:p>
        </p:txBody>
      </p:sp>
      <p:sp>
        <p:nvSpPr>
          <p:cNvPr id="3" name="Content Placeholder 2"/>
          <p:cNvSpPr>
            <a:spLocks noGrp="1"/>
          </p:cNvSpPr>
          <p:nvPr>
            <p:ph idx="1"/>
          </p:nvPr>
        </p:nvSpPr>
        <p:spPr/>
        <p:txBody>
          <a:bodyPr/>
          <a:lstStyle/>
          <a:p>
            <a:r>
              <a:rPr lang="en-US" dirty="0"/>
              <a:t>Track 2</a:t>
            </a:r>
          </a:p>
          <a:p>
            <a:pPr lvl="1"/>
            <a:r>
              <a:rPr lang="en-US" dirty="0"/>
              <a:t>Monthly care management fee of $15 per beneficiary</a:t>
            </a:r>
          </a:p>
          <a:p>
            <a:pPr lvl="1"/>
            <a:r>
              <a:rPr lang="en-US" dirty="0"/>
              <a:t>PLUS: Reduced FFS payments under MPFS</a:t>
            </a:r>
          </a:p>
          <a:p>
            <a:pPr lvl="1"/>
            <a:r>
              <a:rPr lang="en-US" b="1" dirty="0"/>
              <a:t>PLUS: Performance-based incentive payments of $4.00 per month</a:t>
            </a:r>
          </a:p>
        </p:txBody>
      </p:sp>
      <p:graphicFrame>
        <p:nvGraphicFramePr>
          <p:cNvPr id="4" name="Table 3"/>
          <p:cNvGraphicFramePr>
            <a:graphicFrameLocks noGrp="1"/>
          </p:cNvGraphicFramePr>
          <p:nvPr>
            <p:extLst>
              <p:ext uri="{D42A27DB-BD31-4B8C-83A1-F6EECF244321}">
                <p14:modId xmlns:p14="http://schemas.microsoft.com/office/powerpoint/2010/main" val="751314768"/>
              </p:ext>
            </p:extLst>
          </p:nvPr>
        </p:nvGraphicFramePr>
        <p:xfrm>
          <a:off x="1219200" y="3276601"/>
          <a:ext cx="6705600" cy="2209799"/>
        </p:xfrm>
        <a:graphic>
          <a:graphicData uri="http://schemas.openxmlformats.org/drawingml/2006/table">
            <a:tbl>
              <a:tblPr firstRow="1" bandRow="1">
                <a:tableStyleId>{69012ECD-51FC-41F1-AA8D-1B2483CD663E}</a:tableStyleId>
              </a:tblPr>
              <a:tblGrid>
                <a:gridCol w="3352800">
                  <a:extLst>
                    <a:ext uri="{9D8B030D-6E8A-4147-A177-3AD203B41FA5}">
                      <a16:colId xmlns="" xmlns:a16="http://schemas.microsoft.com/office/drawing/2014/main" val="20000"/>
                    </a:ext>
                  </a:extLst>
                </a:gridCol>
                <a:gridCol w="3352800">
                  <a:extLst>
                    <a:ext uri="{9D8B030D-6E8A-4147-A177-3AD203B41FA5}">
                      <a16:colId xmlns="" xmlns:a16="http://schemas.microsoft.com/office/drawing/2014/main" val="20001"/>
                    </a:ext>
                  </a:extLst>
                </a:gridCol>
              </a:tblGrid>
              <a:tr h="499828">
                <a:tc>
                  <a:txBody>
                    <a:bodyPr/>
                    <a:lstStyle/>
                    <a:p>
                      <a:r>
                        <a:rPr lang="en-US" dirty="0"/>
                        <a:t>Here’s the math:</a:t>
                      </a:r>
                    </a:p>
                  </a:txBody>
                  <a:tcPr/>
                </a:tc>
                <a:tc>
                  <a:txBody>
                    <a:bodyPr/>
                    <a:lstStyle/>
                    <a:p>
                      <a:endParaRPr lang="en-US" dirty="0"/>
                    </a:p>
                  </a:txBody>
                  <a:tcPr/>
                </a:tc>
                <a:extLst>
                  <a:ext uri="{0D108BD9-81ED-4DB2-BD59-A6C34878D82A}">
                    <a16:rowId xmlns="" xmlns:a16="http://schemas.microsoft.com/office/drawing/2014/main" val="10000"/>
                  </a:ext>
                </a:extLst>
              </a:tr>
              <a:tr h="499828">
                <a:tc>
                  <a:txBody>
                    <a:bodyPr/>
                    <a:lstStyle/>
                    <a:p>
                      <a:r>
                        <a:rPr lang="en-US" dirty="0"/>
                        <a:t>Average PCP Patient Panel Size (60% of</a:t>
                      </a:r>
                      <a:r>
                        <a:rPr lang="en-US" baseline="0" dirty="0"/>
                        <a:t> the panel</a:t>
                      </a:r>
                      <a:r>
                        <a:rPr lang="en-US" dirty="0"/>
                        <a:t>)</a:t>
                      </a:r>
                    </a:p>
                  </a:txBody>
                  <a:tcPr/>
                </a:tc>
                <a:tc>
                  <a:txBody>
                    <a:bodyPr/>
                    <a:lstStyle/>
                    <a:p>
                      <a:pPr algn="r"/>
                      <a:r>
                        <a:rPr lang="en-US" dirty="0"/>
                        <a:t>1,380</a:t>
                      </a:r>
                    </a:p>
                  </a:txBody>
                  <a:tcPr/>
                </a:tc>
                <a:extLst>
                  <a:ext uri="{0D108BD9-81ED-4DB2-BD59-A6C34878D82A}">
                    <a16:rowId xmlns="" xmlns:a16="http://schemas.microsoft.com/office/drawing/2014/main" val="10001"/>
                  </a:ext>
                </a:extLst>
              </a:tr>
              <a:tr h="499828">
                <a:tc>
                  <a:txBody>
                    <a:bodyPr/>
                    <a:lstStyle/>
                    <a:p>
                      <a:r>
                        <a:rPr lang="en-US" dirty="0"/>
                        <a:t>X</a:t>
                      </a:r>
                      <a:r>
                        <a:rPr lang="en-US" baseline="0" dirty="0"/>
                        <a:t> Incentive Payments (60%)</a:t>
                      </a:r>
                      <a:endParaRPr lang="en-US" dirty="0"/>
                    </a:p>
                  </a:txBody>
                  <a:tcPr/>
                </a:tc>
                <a:tc>
                  <a:txBody>
                    <a:bodyPr/>
                    <a:lstStyle/>
                    <a:p>
                      <a:pPr algn="r"/>
                      <a:r>
                        <a:rPr lang="en-US" dirty="0"/>
                        <a:t>$4.00</a:t>
                      </a:r>
                    </a:p>
                  </a:txBody>
                  <a:tcPr/>
                </a:tc>
                <a:extLst>
                  <a:ext uri="{0D108BD9-81ED-4DB2-BD59-A6C34878D82A}">
                    <a16:rowId xmlns="" xmlns:a16="http://schemas.microsoft.com/office/drawing/2014/main" val="10002"/>
                  </a:ext>
                </a:extLst>
              </a:tr>
              <a:tr h="570063">
                <a:tc>
                  <a:txBody>
                    <a:bodyPr/>
                    <a:lstStyle/>
                    <a:p>
                      <a:r>
                        <a:rPr lang="en-US" dirty="0"/>
                        <a:t>= Annual </a:t>
                      </a:r>
                      <a:r>
                        <a:rPr lang="en-US" baseline="0" dirty="0"/>
                        <a:t>Payments</a:t>
                      </a:r>
                      <a:endParaRPr lang="en-US" dirty="0"/>
                    </a:p>
                  </a:txBody>
                  <a:tcPr/>
                </a:tc>
                <a:tc>
                  <a:txBody>
                    <a:bodyPr/>
                    <a:lstStyle/>
                    <a:p>
                      <a:pPr algn="r"/>
                      <a:r>
                        <a:rPr lang="en-US" dirty="0"/>
                        <a:t>$66,240</a:t>
                      </a:r>
                    </a:p>
                  </a:txBody>
                  <a:tcPr/>
                </a:tc>
                <a:extLst>
                  <a:ext uri="{0D108BD9-81ED-4DB2-BD59-A6C34878D82A}">
                    <a16:rowId xmlns=""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128</a:t>
            </a:fld>
            <a:endParaRPr lang="en-US" dirty="0">
              <a:solidFill>
                <a:prstClr val="black">
                  <a:tint val="75000"/>
                </a:prstClr>
              </a:solidFill>
            </a:endParaRPr>
          </a:p>
        </p:txBody>
      </p:sp>
    </p:spTree>
    <p:extLst>
      <p:ext uri="{BB962C8B-B14F-4D97-AF65-F5344CB8AC3E}">
        <p14:creationId xmlns:p14="http://schemas.microsoft.com/office/powerpoint/2010/main" val="28728630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Money Fit In?</a:t>
            </a:r>
          </a:p>
        </p:txBody>
      </p:sp>
      <p:sp>
        <p:nvSpPr>
          <p:cNvPr id="3" name="Content Placeholder 2"/>
          <p:cNvSpPr>
            <a:spLocks noGrp="1"/>
          </p:cNvSpPr>
          <p:nvPr>
            <p:ph idx="1"/>
          </p:nvPr>
        </p:nvSpPr>
        <p:spPr>
          <a:xfrm>
            <a:off x="914400" y="1265237"/>
            <a:ext cx="7295731" cy="4525963"/>
          </a:xfrm>
        </p:spPr>
        <p:txBody>
          <a:bodyPr/>
          <a:lstStyle/>
          <a:p>
            <a:r>
              <a:rPr lang="en-US" dirty="0"/>
              <a:t>Track 2</a:t>
            </a:r>
          </a:p>
          <a:p>
            <a:pPr lvl="1"/>
            <a:r>
              <a:rPr lang="en-US" dirty="0"/>
              <a:t>Monthly care management fee of $28 per beneficiary</a:t>
            </a:r>
          </a:p>
          <a:p>
            <a:pPr lvl="1"/>
            <a:r>
              <a:rPr lang="en-US" dirty="0"/>
              <a:t>PLUS: Reduced FFS payments under MPFS</a:t>
            </a:r>
          </a:p>
          <a:p>
            <a:pPr lvl="1"/>
            <a:r>
              <a:rPr lang="en-US" b="1" dirty="0"/>
              <a:t>PLUS: Performance-based incentive payments of $2.50 per month</a:t>
            </a:r>
          </a:p>
          <a:p>
            <a:pPr lvl="1"/>
            <a:endParaRPr lang="en-US" dirty="0"/>
          </a:p>
        </p:txBody>
      </p:sp>
      <p:graphicFrame>
        <p:nvGraphicFramePr>
          <p:cNvPr id="4" name="Table 3"/>
          <p:cNvGraphicFramePr>
            <a:graphicFrameLocks noGrp="1"/>
          </p:cNvGraphicFramePr>
          <p:nvPr>
            <p:extLst/>
          </p:nvPr>
        </p:nvGraphicFramePr>
        <p:xfrm>
          <a:off x="1219200" y="3142947"/>
          <a:ext cx="6705600" cy="2826095"/>
        </p:xfrm>
        <a:graphic>
          <a:graphicData uri="http://schemas.openxmlformats.org/drawingml/2006/table">
            <a:tbl>
              <a:tblPr firstRow="1" bandRow="1">
                <a:tableStyleId>{69012ECD-51FC-41F1-AA8D-1B2483CD663E}</a:tableStyleId>
              </a:tblPr>
              <a:tblGrid>
                <a:gridCol w="5105400">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tblGrid>
              <a:tr h="438015">
                <a:tc>
                  <a:txBody>
                    <a:bodyPr/>
                    <a:lstStyle/>
                    <a:p>
                      <a:r>
                        <a:rPr lang="en-US" dirty="0"/>
                        <a:t>Here’s the math:</a:t>
                      </a:r>
                    </a:p>
                  </a:txBody>
                  <a:tcPr/>
                </a:tc>
                <a:tc>
                  <a:txBody>
                    <a:bodyPr/>
                    <a:lstStyle/>
                    <a:p>
                      <a:endParaRPr lang="en-US" dirty="0"/>
                    </a:p>
                  </a:txBody>
                  <a:tcPr/>
                </a:tc>
                <a:extLst>
                  <a:ext uri="{0D108BD9-81ED-4DB2-BD59-A6C34878D82A}">
                    <a16:rowId xmlns="" xmlns:a16="http://schemas.microsoft.com/office/drawing/2014/main" val="10000"/>
                  </a:ext>
                </a:extLst>
              </a:tr>
              <a:tr h="438015">
                <a:tc>
                  <a:txBody>
                    <a:bodyPr/>
                    <a:lstStyle/>
                    <a:p>
                      <a:r>
                        <a:rPr lang="en-US" dirty="0"/>
                        <a:t>Management Fee</a:t>
                      </a:r>
                    </a:p>
                  </a:txBody>
                  <a:tcPr/>
                </a:tc>
                <a:tc>
                  <a:txBody>
                    <a:bodyPr/>
                    <a:lstStyle/>
                    <a:p>
                      <a:pPr algn="r"/>
                      <a:r>
                        <a:rPr lang="en-US" dirty="0"/>
                        <a:t>$772,800</a:t>
                      </a:r>
                    </a:p>
                  </a:txBody>
                  <a:tcPr/>
                </a:tc>
                <a:extLst>
                  <a:ext uri="{0D108BD9-81ED-4DB2-BD59-A6C34878D82A}">
                    <a16:rowId xmlns="" xmlns:a16="http://schemas.microsoft.com/office/drawing/2014/main" val="10001"/>
                  </a:ext>
                </a:extLst>
              </a:tr>
              <a:tr h="438015">
                <a:tc>
                  <a:txBody>
                    <a:bodyPr/>
                    <a:lstStyle/>
                    <a:p>
                      <a:r>
                        <a:rPr lang="en-US" dirty="0"/>
                        <a:t>Incentive Payments</a:t>
                      </a:r>
                    </a:p>
                  </a:txBody>
                  <a:tcPr/>
                </a:tc>
                <a:tc>
                  <a:txBody>
                    <a:bodyPr/>
                    <a:lstStyle/>
                    <a:p>
                      <a:pPr algn="r"/>
                      <a:r>
                        <a:rPr lang="en-US" dirty="0"/>
                        <a:t>$66,240</a:t>
                      </a:r>
                    </a:p>
                  </a:txBody>
                  <a:tcPr/>
                </a:tc>
                <a:extLst>
                  <a:ext uri="{0D108BD9-81ED-4DB2-BD59-A6C34878D82A}">
                    <a16:rowId xmlns="" xmlns:a16="http://schemas.microsoft.com/office/drawing/2014/main" val="10002"/>
                  </a:ext>
                </a:extLst>
              </a:tr>
              <a:tr h="756025">
                <a:tc>
                  <a:txBody>
                    <a:bodyPr/>
                    <a:lstStyle/>
                    <a:p>
                      <a:r>
                        <a:rPr lang="en-US" dirty="0"/>
                        <a:t>FFS (Median  FM w/o OB Collections</a:t>
                      </a:r>
                      <a:r>
                        <a:rPr lang="en-US" baseline="0" dirty="0"/>
                        <a:t> </a:t>
                      </a:r>
                      <a:r>
                        <a:rPr lang="en-US" dirty="0"/>
                        <a:t>for Southern</a:t>
                      </a:r>
                      <a:r>
                        <a:rPr lang="en-US" baseline="0" dirty="0"/>
                        <a:t> Region*</a:t>
                      </a:r>
                      <a:r>
                        <a:rPr lang="en-US" dirty="0"/>
                        <a:t>) @ 40% </a:t>
                      </a:r>
                    </a:p>
                  </a:txBody>
                  <a:tcPr/>
                </a:tc>
                <a:tc>
                  <a:txBody>
                    <a:bodyPr/>
                    <a:lstStyle/>
                    <a:p>
                      <a:pPr algn="r"/>
                      <a:r>
                        <a:rPr lang="en-US" dirty="0"/>
                        <a:t>$177,735</a:t>
                      </a:r>
                    </a:p>
                  </a:txBody>
                  <a:tcPr/>
                </a:tc>
                <a:extLst>
                  <a:ext uri="{0D108BD9-81ED-4DB2-BD59-A6C34878D82A}">
                    <a16:rowId xmlns="" xmlns:a16="http://schemas.microsoft.com/office/drawing/2014/main" val="10003"/>
                  </a:ext>
                </a:extLst>
              </a:tr>
              <a:tr h="756025">
                <a:tc>
                  <a:txBody>
                    <a:bodyPr/>
                    <a:lstStyle/>
                    <a:p>
                      <a:r>
                        <a:rPr lang="en-US" dirty="0"/>
                        <a:t>Total per PCP</a:t>
                      </a:r>
                    </a:p>
                  </a:txBody>
                  <a:tcPr/>
                </a:tc>
                <a:tc>
                  <a:txBody>
                    <a:bodyPr/>
                    <a:lstStyle/>
                    <a:p>
                      <a:pPr algn="r"/>
                      <a:r>
                        <a:rPr lang="en-US" dirty="0"/>
                        <a:t>$1,016,775</a:t>
                      </a:r>
                    </a:p>
                  </a:txBody>
                  <a:tcPr/>
                </a:tc>
                <a:extLst>
                  <a:ext uri="{0D108BD9-81ED-4DB2-BD59-A6C34878D82A}">
                    <a16:rowId xmlns="" xmlns:a16="http://schemas.microsoft.com/office/drawing/2014/main" val="10004"/>
                  </a:ext>
                </a:extLst>
              </a:tr>
            </a:tbl>
          </a:graphicData>
        </a:graphic>
      </p:graphicFrame>
      <p:sp>
        <p:nvSpPr>
          <p:cNvPr id="6" name="TextBox 5"/>
          <p:cNvSpPr txBox="1"/>
          <p:nvPr/>
        </p:nvSpPr>
        <p:spPr>
          <a:xfrm>
            <a:off x="533400" y="6146884"/>
            <a:ext cx="4038600" cy="253916"/>
          </a:xfrm>
          <a:prstGeom prst="rect">
            <a:avLst/>
          </a:prstGeom>
          <a:noFill/>
        </p:spPr>
        <p:txBody>
          <a:bodyPr wrap="square" rtlCol="0">
            <a:spAutoFit/>
          </a:bodyPr>
          <a:lstStyle/>
          <a:p>
            <a:r>
              <a:rPr lang="en-US" sz="1050" dirty="0"/>
              <a:t>*Data from MGMA Physician Compensation Survey, 2015 Data</a:t>
            </a:r>
          </a:p>
        </p:txBody>
      </p:sp>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129</a:t>
            </a:fld>
            <a:endParaRPr lang="en-US" dirty="0">
              <a:solidFill>
                <a:prstClr val="black">
                  <a:tint val="75000"/>
                </a:prstClr>
              </a:solidFill>
            </a:endParaRPr>
          </a:p>
        </p:txBody>
      </p:sp>
    </p:spTree>
    <p:extLst>
      <p:ext uri="{BB962C8B-B14F-4D97-AF65-F5344CB8AC3E}">
        <p14:creationId xmlns:p14="http://schemas.microsoft.com/office/powerpoint/2010/main" val="253323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“Huddles”</a:t>
            </a:r>
          </a:p>
        </p:txBody>
      </p:sp>
      <p:sp>
        <p:nvSpPr>
          <p:cNvPr id="3" name="Content Placeholder 2"/>
          <p:cNvSpPr>
            <a:spLocks noGrp="1"/>
          </p:cNvSpPr>
          <p:nvPr>
            <p:ph idx="1"/>
          </p:nvPr>
        </p:nvSpPr>
        <p:spPr/>
        <p:txBody>
          <a:bodyPr/>
          <a:lstStyle/>
          <a:p>
            <a:r>
              <a:rPr lang="en-US" dirty="0"/>
              <a:t>Limit huddles to 7 minutes or less</a:t>
            </a:r>
          </a:p>
          <a:p>
            <a:r>
              <a:rPr lang="en-US" dirty="0"/>
              <a:t>Hold the huddle in a central location, and stand rather than sit</a:t>
            </a:r>
          </a:p>
          <a:p>
            <a:r>
              <a:rPr lang="en-US" dirty="0"/>
              <a:t>Choose a consistent time on a daily basis.  Experiment with different times of day and attendance. Don’t give up on the concept because a certain time or mix of staff doesn’t work. </a:t>
            </a:r>
          </a:p>
          <a:p>
            <a:r>
              <a:rPr lang="en-US" dirty="0"/>
              <a:t>You can huddle before the workday, late afternoon, after lunch, etc., and with different staff in attendance </a:t>
            </a:r>
          </a:p>
          <a:p>
            <a:r>
              <a:rPr lang="en-US" dirty="0"/>
              <a:t>In some, the physicians attend, while in others, the MA or RN reports back to the physician</a:t>
            </a:r>
          </a:p>
          <a:p>
            <a:r>
              <a:rPr lang="en-US" dirty="0"/>
              <a:t>Whether the physician physically attends or not, his or her buy-in and support of daily huddles is critical to their success and continuation</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40934946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They Compare?</a:t>
            </a:r>
          </a:p>
        </p:txBody>
      </p:sp>
      <p:pic>
        <p:nvPicPr>
          <p:cNvPr id="4" name="Picture 3"/>
          <p:cNvPicPr>
            <a:picLocks noChangeAspect="1"/>
          </p:cNvPicPr>
          <p:nvPr/>
        </p:nvPicPr>
        <p:blipFill>
          <a:blip r:embed="rId2"/>
          <a:stretch>
            <a:fillRect/>
          </a:stretch>
        </p:blipFill>
        <p:spPr>
          <a:xfrm>
            <a:off x="1017867" y="1524000"/>
            <a:ext cx="7108266" cy="1496800"/>
          </a:xfrm>
          <a:prstGeom prst="rect">
            <a:avLst/>
          </a:prstGeom>
        </p:spPr>
      </p:pic>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130</a:t>
            </a:fld>
            <a:endParaRPr lang="en-US" dirty="0">
              <a:solidFill>
                <a:prstClr val="black">
                  <a:tint val="75000"/>
                </a:prstClr>
              </a:solidFill>
            </a:endParaRPr>
          </a:p>
        </p:txBody>
      </p:sp>
    </p:spTree>
    <p:extLst>
      <p:ext uri="{BB962C8B-B14F-4D97-AF65-F5344CB8AC3E}">
        <p14:creationId xmlns:p14="http://schemas.microsoft.com/office/powerpoint/2010/main" val="26722664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8000" y="2133600"/>
            <a:ext cx="4440116" cy="2907323"/>
          </a:xfrm>
          <a:prstGeom prst="rect">
            <a:avLst/>
          </a:prstGeom>
        </p:spPr>
      </p:pic>
      <p:sp>
        <p:nvSpPr>
          <p:cNvPr id="2" name="Title 1"/>
          <p:cNvSpPr>
            <a:spLocks noGrp="1"/>
          </p:cNvSpPr>
          <p:nvPr>
            <p:ph type="title"/>
          </p:nvPr>
        </p:nvSpPr>
        <p:spPr>
          <a:xfrm>
            <a:off x="1143000" y="2971800"/>
            <a:ext cx="6400800" cy="457200"/>
          </a:xfrm>
        </p:spPr>
        <p:txBody>
          <a:bodyPr/>
          <a:lstStyle/>
          <a:p>
            <a:pPr algn="ctr"/>
            <a:r>
              <a:rPr lang="en-US" dirty="0"/>
              <a:t>The    </a:t>
            </a:r>
            <a:r>
              <a:rPr lang="en-US" sz="4400" dirty="0"/>
              <a:t> Focus </a:t>
            </a:r>
            <a:r>
              <a:rPr lang="en-US" dirty="0"/>
              <a:t>  on Value</a:t>
            </a:r>
          </a:p>
        </p:txBody>
      </p:sp>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131</a:t>
            </a:fld>
            <a:endParaRPr lang="en-US" dirty="0">
              <a:solidFill>
                <a:prstClr val="black">
                  <a:tint val="75000"/>
                </a:prstClr>
              </a:solidFill>
            </a:endParaRPr>
          </a:p>
        </p:txBody>
      </p:sp>
    </p:spTree>
    <p:extLst>
      <p:ext uri="{BB962C8B-B14F-4D97-AF65-F5344CB8AC3E}">
        <p14:creationId xmlns:p14="http://schemas.microsoft.com/office/powerpoint/2010/main" val="13013293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5734" r="5734"/>
          <a:stretch/>
        </p:blipFill>
        <p:spPr>
          <a:xfrm>
            <a:off x="668104" y="381000"/>
            <a:ext cx="7807791" cy="5975350"/>
          </a:xfrm>
          <a:prstGeom prst="rect">
            <a:avLst/>
          </a:prstGeom>
        </p:spPr>
      </p:pic>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132</a:t>
            </a:fld>
            <a:endParaRPr lang="en-US" dirty="0">
              <a:solidFill>
                <a:prstClr val="black">
                  <a:tint val="75000"/>
                </a:prstClr>
              </a:solidFill>
            </a:endParaRPr>
          </a:p>
        </p:txBody>
      </p:sp>
    </p:spTree>
    <p:extLst>
      <p:ext uri="{BB962C8B-B14F-4D97-AF65-F5344CB8AC3E}">
        <p14:creationId xmlns:p14="http://schemas.microsoft.com/office/powerpoint/2010/main" val="22793898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0681"/>
            <a:ext cx="6705600" cy="609600"/>
          </a:xfrm>
        </p:spPr>
        <p:txBody>
          <a:bodyPr/>
          <a:lstStyle/>
          <a:p>
            <a:r>
              <a:rPr lang="en-US" dirty="0"/>
              <a:t>Three Aspects of Assessing Quality in Healthcare</a:t>
            </a:r>
          </a:p>
        </p:txBody>
      </p:sp>
      <p:sp>
        <p:nvSpPr>
          <p:cNvPr id="3" name="Content Placeholder 2"/>
          <p:cNvSpPr>
            <a:spLocks noGrp="1"/>
          </p:cNvSpPr>
          <p:nvPr>
            <p:ph idx="1"/>
          </p:nvPr>
        </p:nvSpPr>
        <p:spPr/>
        <p:txBody>
          <a:bodyPr/>
          <a:lstStyle/>
          <a:p>
            <a:r>
              <a:rPr lang="en-US" sz="2400" dirty="0"/>
              <a:t>Structure of delivery system, including physical environment, personnel, organization</a:t>
            </a:r>
          </a:p>
          <a:p>
            <a:r>
              <a:rPr lang="en-US" sz="2400" dirty="0"/>
              <a:t>Process – technical competence and appropriateness of care</a:t>
            </a:r>
          </a:p>
          <a:p>
            <a:r>
              <a:rPr lang="en-US" sz="2400" dirty="0"/>
              <a:t>Outcomes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133</a:t>
            </a:fld>
            <a:endParaRPr lang="en-US" dirty="0">
              <a:solidFill>
                <a:prstClr val="black">
                  <a:tint val="75000"/>
                </a:prstClr>
              </a:solidFill>
            </a:endParaRPr>
          </a:p>
        </p:txBody>
      </p:sp>
    </p:spTree>
    <p:extLst>
      <p:ext uri="{BB962C8B-B14F-4D97-AF65-F5344CB8AC3E}">
        <p14:creationId xmlns:p14="http://schemas.microsoft.com/office/powerpoint/2010/main" val="30075596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“History” of the Quality Movement</a:t>
            </a:r>
          </a:p>
        </p:txBody>
      </p:sp>
      <p:sp>
        <p:nvSpPr>
          <p:cNvPr id="3" name="Content Placeholder 2"/>
          <p:cNvSpPr>
            <a:spLocks noGrp="1"/>
          </p:cNvSpPr>
          <p:nvPr>
            <p:ph idx="1"/>
          </p:nvPr>
        </p:nvSpPr>
        <p:spPr/>
        <p:txBody>
          <a:bodyPr/>
          <a:lstStyle/>
          <a:p>
            <a:pPr marL="1371600" indent="-1371600">
              <a:buFontTx/>
              <a:buNone/>
            </a:pPr>
            <a:r>
              <a:rPr lang="en-US" sz="2400" dirty="0"/>
              <a:t>1965 – Medicare mixed quality and cost</a:t>
            </a:r>
          </a:p>
          <a:p>
            <a:pPr marL="1371600" indent="-1371600">
              <a:buNone/>
            </a:pPr>
            <a:r>
              <a:rPr lang="en-US" sz="2400" dirty="0"/>
              <a:t>1966 – JCOAH begins accrediting hospitals</a:t>
            </a:r>
          </a:p>
          <a:p>
            <a:pPr marL="1371600" indent="-1371600">
              <a:lnSpc>
                <a:spcPct val="90000"/>
              </a:lnSpc>
              <a:buNone/>
            </a:pPr>
            <a:r>
              <a:rPr lang="en-US" sz="2400" dirty="0"/>
              <a:t>1971 – Enactment of Professional Standards Review Organization (PSRO) program provided unified system for Medicare/Medicaid to assure appropriate, cost-effective care by physicians</a:t>
            </a:r>
          </a:p>
          <a:p>
            <a:pPr marL="1371600" indent="-1371600">
              <a:lnSpc>
                <a:spcPct val="90000"/>
              </a:lnSpc>
              <a:buFontTx/>
              <a:buNone/>
            </a:pPr>
            <a:r>
              <a:rPr lang="en-US" sz="2400" dirty="0"/>
              <a:t>1972 – Validation surveys introduced by HEW</a:t>
            </a:r>
          </a:p>
          <a:p>
            <a:pPr marL="1371600" indent="-1371600">
              <a:lnSpc>
                <a:spcPct val="90000"/>
              </a:lnSpc>
              <a:buFontTx/>
              <a:buNone/>
            </a:pPr>
            <a:r>
              <a:rPr lang="en-US" sz="2400" dirty="0"/>
              <a:t>1974 – Institute of Medicine (chartered in 1970 as part of the National Academy of Science) publishes first study on quality</a:t>
            </a:r>
          </a:p>
          <a:p>
            <a:pPr marL="1371600" indent="-1371600">
              <a:lnSpc>
                <a:spcPct val="90000"/>
              </a:lnSpc>
              <a:buNone/>
            </a:pPr>
            <a:r>
              <a:rPr lang="en-US" sz="2400" dirty="0"/>
              <a:t>1980s-1990s – Through value purchasing and utilization management, managed care companies focused on creative ways to compensate physicians</a:t>
            </a:r>
          </a:p>
          <a:p>
            <a:pPr marL="1371600" indent="-1371600">
              <a:lnSpc>
                <a:spcPct val="90000"/>
              </a:lnSpc>
              <a:buFontTx/>
              <a:buNone/>
            </a:pPr>
            <a:endParaRPr lang="en-US" sz="2400" dirty="0"/>
          </a:p>
          <a:p>
            <a:pPr marL="1371600" indent="-1371600">
              <a:buFontTx/>
              <a:buNone/>
            </a:pPr>
            <a:endParaRPr lang="en-US" sz="2400" dirty="0"/>
          </a:p>
          <a:p>
            <a:pPr marL="1371600" indent="-1371600">
              <a:lnSpc>
                <a:spcPct val="90000"/>
              </a:lnSpc>
              <a:buFontTx/>
              <a:buNone/>
            </a:pPr>
            <a:endParaRPr lang="en-US" sz="2400" dirty="0"/>
          </a:p>
          <a:p>
            <a:pPr marL="1371600" indent="-1371600">
              <a:buFontTx/>
              <a:buNone/>
            </a:pPr>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134</a:t>
            </a:fld>
            <a:endParaRPr lang="en-US" dirty="0">
              <a:solidFill>
                <a:prstClr val="black">
                  <a:tint val="75000"/>
                </a:prstClr>
              </a:solidFill>
            </a:endParaRPr>
          </a:p>
        </p:txBody>
      </p:sp>
    </p:spTree>
    <p:extLst>
      <p:ext uri="{BB962C8B-B14F-4D97-AF65-F5344CB8AC3E}">
        <p14:creationId xmlns:p14="http://schemas.microsoft.com/office/powerpoint/2010/main" val="5794661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“History” of the Quality Movement</a:t>
            </a:r>
          </a:p>
        </p:txBody>
      </p:sp>
      <p:sp>
        <p:nvSpPr>
          <p:cNvPr id="3" name="Content Placeholder 2"/>
          <p:cNvSpPr>
            <a:spLocks noGrp="1"/>
          </p:cNvSpPr>
          <p:nvPr>
            <p:ph idx="1"/>
          </p:nvPr>
        </p:nvSpPr>
        <p:spPr/>
        <p:txBody>
          <a:bodyPr/>
          <a:lstStyle/>
          <a:p>
            <a:pPr>
              <a:buFontTx/>
              <a:buNone/>
            </a:pPr>
            <a:r>
              <a:rPr lang="en-US" sz="2400" dirty="0"/>
              <a:t>1990 – National Committee for Quality Assurance (NCQA) is established</a:t>
            </a:r>
          </a:p>
          <a:p>
            <a:pPr lvl="1"/>
            <a:r>
              <a:rPr lang="en-US" sz="2400" dirty="0"/>
              <a:t>Safeguard against under-utilization</a:t>
            </a:r>
          </a:p>
          <a:p>
            <a:pPr lvl="1"/>
            <a:r>
              <a:rPr lang="en-US" sz="2400" dirty="0"/>
              <a:t>Evaluate plan’s infrastructure to assure continuous quality improvement</a:t>
            </a:r>
          </a:p>
          <a:p>
            <a:pPr marL="1371600" indent="-1371600">
              <a:buFontTx/>
              <a:buNone/>
            </a:pPr>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135</a:t>
            </a:fld>
            <a:endParaRPr lang="en-US" dirty="0">
              <a:solidFill>
                <a:prstClr val="black">
                  <a:tint val="75000"/>
                </a:prstClr>
              </a:solidFill>
            </a:endParaRPr>
          </a:p>
        </p:txBody>
      </p:sp>
    </p:spTree>
    <p:extLst>
      <p:ext uri="{BB962C8B-B14F-4D97-AF65-F5344CB8AC3E}">
        <p14:creationId xmlns:p14="http://schemas.microsoft.com/office/powerpoint/2010/main" val="6553459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“History” of the Quality Movement</a:t>
            </a:r>
          </a:p>
        </p:txBody>
      </p:sp>
      <p:sp>
        <p:nvSpPr>
          <p:cNvPr id="3" name="Content Placeholder 2"/>
          <p:cNvSpPr>
            <a:spLocks noGrp="1"/>
          </p:cNvSpPr>
          <p:nvPr>
            <p:ph idx="1"/>
          </p:nvPr>
        </p:nvSpPr>
        <p:spPr>
          <a:xfrm>
            <a:off x="914399" y="1265237"/>
            <a:ext cx="8001001" cy="4525963"/>
          </a:xfrm>
        </p:spPr>
        <p:txBody>
          <a:bodyPr/>
          <a:lstStyle/>
          <a:p>
            <a:pPr>
              <a:buFontTx/>
              <a:buNone/>
            </a:pPr>
            <a:r>
              <a:rPr lang="en-US" sz="2400" dirty="0"/>
              <a:t>1993 – HEDIS (Health Plan Employer Data and Information Set)</a:t>
            </a:r>
          </a:p>
          <a:p>
            <a:pPr lvl="1"/>
            <a:r>
              <a:rPr lang="en-US" sz="2400" dirty="0"/>
              <a:t>Standardized 65 clinical measurements</a:t>
            </a:r>
          </a:p>
          <a:p>
            <a:pPr lvl="1"/>
            <a:r>
              <a:rPr lang="en-US" sz="2400" dirty="0"/>
              <a:t>Access</a:t>
            </a:r>
          </a:p>
          <a:p>
            <a:pPr lvl="1"/>
            <a:r>
              <a:rPr lang="en-US" sz="2400" dirty="0"/>
              <a:t>Patient satisfaction</a:t>
            </a:r>
          </a:p>
          <a:p>
            <a:pPr lvl="1"/>
            <a:r>
              <a:rPr lang="en-US" sz="2400" dirty="0"/>
              <a:t>Utilization</a:t>
            </a:r>
          </a:p>
          <a:p>
            <a:pPr lvl="1"/>
            <a:r>
              <a:rPr lang="en-US" sz="2400" dirty="0"/>
              <a:t>Health plan financial data</a:t>
            </a:r>
          </a:p>
          <a:p>
            <a:pPr lvl="1"/>
            <a:r>
              <a:rPr lang="en-US" sz="2400" dirty="0"/>
              <a:t>Health plan management (member satisfaction)</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136</a:t>
            </a:fld>
            <a:endParaRPr lang="en-US" dirty="0">
              <a:solidFill>
                <a:prstClr val="black">
                  <a:tint val="75000"/>
                </a:prstClr>
              </a:solidFill>
            </a:endParaRPr>
          </a:p>
        </p:txBody>
      </p:sp>
    </p:spTree>
    <p:extLst>
      <p:ext uri="{BB962C8B-B14F-4D97-AF65-F5344CB8AC3E}">
        <p14:creationId xmlns:p14="http://schemas.microsoft.com/office/powerpoint/2010/main" val="5799574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HEDIS Quality Measures</a:t>
            </a:r>
          </a:p>
        </p:txBody>
      </p:sp>
      <p:sp>
        <p:nvSpPr>
          <p:cNvPr id="3" name="Content Placeholder 2"/>
          <p:cNvSpPr>
            <a:spLocks noGrp="1"/>
          </p:cNvSpPr>
          <p:nvPr>
            <p:ph idx="1"/>
          </p:nvPr>
        </p:nvSpPr>
        <p:spPr/>
        <p:txBody>
          <a:bodyPr/>
          <a:lstStyle/>
          <a:p>
            <a:r>
              <a:rPr lang="en-US" sz="2400" dirty="0"/>
              <a:t>Preventative and screening services</a:t>
            </a:r>
          </a:p>
          <a:p>
            <a:endParaRPr lang="en-US" sz="2400" dirty="0"/>
          </a:p>
          <a:p>
            <a:r>
              <a:rPr lang="en-US" sz="2400" dirty="0"/>
              <a:t>Prenatal care</a:t>
            </a:r>
          </a:p>
          <a:p>
            <a:endParaRPr lang="en-US" sz="2400" dirty="0"/>
          </a:p>
          <a:p>
            <a:r>
              <a:rPr lang="en-US" sz="2400" dirty="0"/>
              <a:t>Treatment of acute and chronic illness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137</a:t>
            </a:fld>
            <a:endParaRPr lang="en-US" dirty="0">
              <a:solidFill>
                <a:prstClr val="black">
                  <a:tint val="75000"/>
                </a:prstClr>
              </a:solidFill>
            </a:endParaRPr>
          </a:p>
        </p:txBody>
      </p:sp>
    </p:spTree>
    <p:extLst>
      <p:ext uri="{BB962C8B-B14F-4D97-AF65-F5344CB8AC3E}">
        <p14:creationId xmlns:p14="http://schemas.microsoft.com/office/powerpoint/2010/main" val="23663941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‘90s</a:t>
            </a:r>
          </a:p>
        </p:txBody>
      </p:sp>
      <p:sp>
        <p:nvSpPr>
          <p:cNvPr id="3" name="Content Placeholder 2"/>
          <p:cNvSpPr>
            <a:spLocks noGrp="1"/>
          </p:cNvSpPr>
          <p:nvPr>
            <p:ph idx="1"/>
          </p:nvPr>
        </p:nvSpPr>
        <p:spPr/>
        <p:txBody>
          <a:bodyPr/>
          <a:lstStyle/>
          <a:p>
            <a:r>
              <a:rPr lang="en-US" sz="2400" dirty="0"/>
              <a:t>Reduced fee-for-service</a:t>
            </a:r>
          </a:p>
          <a:p>
            <a:endParaRPr lang="en-US" sz="2400" dirty="0"/>
          </a:p>
          <a:p>
            <a:r>
              <a:rPr lang="en-US" sz="2400" dirty="0"/>
              <a:t>Capitation</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138</a:t>
            </a:fld>
            <a:endParaRPr lang="en-US"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667000"/>
            <a:ext cx="25908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64393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 ‘90s</a:t>
            </a:r>
          </a:p>
        </p:txBody>
      </p:sp>
      <p:sp>
        <p:nvSpPr>
          <p:cNvPr id="3" name="Content Placeholder 2"/>
          <p:cNvSpPr>
            <a:spLocks noGrp="1"/>
          </p:cNvSpPr>
          <p:nvPr>
            <p:ph idx="1"/>
          </p:nvPr>
        </p:nvSpPr>
        <p:spPr/>
        <p:txBody>
          <a:bodyPr/>
          <a:lstStyle/>
          <a:p>
            <a:r>
              <a:rPr lang="en-US" sz="2400" dirty="0"/>
              <a:t>Evidence-based medicine</a:t>
            </a:r>
          </a:p>
          <a:p>
            <a:endParaRPr lang="en-US" sz="2400" dirty="0"/>
          </a:p>
          <a:p>
            <a:r>
              <a:rPr lang="en-US" sz="2400" dirty="0"/>
              <a:t>State legislative mandates on care</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139</a:t>
            </a:fld>
            <a:endParaRPr lang="en-US"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740239"/>
            <a:ext cx="26416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776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Huddle Agenda</a:t>
            </a:r>
          </a:p>
        </p:txBody>
      </p:sp>
      <p:sp>
        <p:nvSpPr>
          <p:cNvPr id="3" name="Content Placeholder 2"/>
          <p:cNvSpPr>
            <a:spLocks noGrp="1"/>
          </p:cNvSpPr>
          <p:nvPr>
            <p:ph idx="1"/>
          </p:nvPr>
        </p:nvSpPr>
        <p:spPr/>
        <p:txBody>
          <a:bodyPr/>
          <a:lstStyle/>
          <a:p>
            <a:r>
              <a:rPr lang="en-US" dirty="0"/>
              <a:t>Check for patients on the schedule that may require more time/assistance due to age, disability, personal demeanor, etc. Who can help?</a:t>
            </a:r>
          </a:p>
          <a:p>
            <a:r>
              <a:rPr lang="en-US" dirty="0"/>
              <a:t>Check for back-to-back lengthy appointments, such as physicals. How can they be worked around to prevent backlog?</a:t>
            </a:r>
          </a:p>
          <a:p>
            <a:r>
              <a:rPr lang="en-US" dirty="0"/>
              <a:t>Are there openings that can be filled? Chronic no-shows? Any special instructions for the scheduler?</a:t>
            </a:r>
          </a:p>
          <a:p>
            <a:r>
              <a:rPr lang="en-US" dirty="0"/>
              <a:t>Check over provider and staff schedule – does anyone need to leave early or break for a phone call or meeting?</a:t>
            </a:r>
          </a:p>
          <a:p>
            <a:r>
              <a:rPr lang="en-US" dirty="0"/>
              <a:t>Lab results, test results, notes from other physicians – are they ready in the patient’s chart? What will be the most efficient path of patient flow?</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38819020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Healthcare Delivery System</a:t>
            </a:r>
          </a:p>
        </p:txBody>
      </p:sp>
      <p:sp>
        <p:nvSpPr>
          <p:cNvPr id="3" name="Content Placeholder 2"/>
          <p:cNvSpPr>
            <a:spLocks noGrp="1"/>
          </p:cNvSpPr>
          <p:nvPr>
            <p:ph idx="1"/>
          </p:nvPr>
        </p:nvSpPr>
        <p:spPr>
          <a:xfrm>
            <a:off x="914399" y="1265237"/>
            <a:ext cx="7924801" cy="5059363"/>
          </a:xfrm>
        </p:spPr>
        <p:txBody>
          <a:bodyPr/>
          <a:lstStyle/>
          <a:p>
            <a:pPr marL="0" indent="0">
              <a:buNone/>
            </a:pPr>
            <a:r>
              <a:rPr lang="en-US" b="1" dirty="0"/>
              <a:t>Issue of Quality and Cost</a:t>
            </a:r>
          </a:p>
          <a:p>
            <a:r>
              <a:rPr lang="en-US" dirty="0"/>
              <a:t>Lack of adherence to evidence-based guidelines</a:t>
            </a:r>
          </a:p>
          <a:p>
            <a:pPr lvl="1"/>
            <a:r>
              <a:rPr lang="en-US" dirty="0"/>
              <a:t>Recommended care less than 60 percent of the time (McGlynn et al.; New England Journal of Medicine; 2003)</a:t>
            </a:r>
          </a:p>
          <a:p>
            <a:r>
              <a:rPr lang="en-US" dirty="0"/>
              <a:t>More isn’t necessarily better – overuse and misuse; variation</a:t>
            </a:r>
          </a:p>
          <a:p>
            <a:pPr lvl="1"/>
            <a:r>
              <a:rPr lang="en-US" dirty="0"/>
              <a:t>Variation in cost per capita for Medicare beneficiaries (Dartmouth Atlas Spending Brief, February 2009, Dr. Elliot Fisher)</a:t>
            </a:r>
          </a:p>
          <a:p>
            <a:r>
              <a:rPr lang="en-US" dirty="0"/>
              <a:t>To err is human – building a safer health system – Institute of Medicine 2000</a:t>
            </a:r>
          </a:p>
          <a:p>
            <a:pPr lvl="1"/>
            <a:r>
              <a:rPr lang="en-US" dirty="0"/>
              <a:t>“First – do no harm…,” abysmally high rates of medical errors; 98,000 deaths, $37.6 billion per year</a:t>
            </a:r>
          </a:p>
          <a:p>
            <a:r>
              <a:rPr lang="en-US" dirty="0"/>
              <a:t>Centers for Medicare &amp; Medicaid Services (CMS) projects that by 2018, healthcare spending will be more than $4.3 trillion, or $13,100 per resident, and will account for 20.3 percent of Gross Domestic Product (CMS, Office of the Actuary National Health Statistics Group, 2009)</a:t>
            </a:r>
          </a:p>
          <a:p>
            <a:endParaRPr lang="en-US" sz="18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140</a:t>
            </a:fld>
            <a:endParaRPr lang="en-US" dirty="0">
              <a:solidFill>
                <a:prstClr val="black">
                  <a:tint val="75000"/>
                </a:prstClr>
              </a:solidFill>
            </a:endParaRPr>
          </a:p>
        </p:txBody>
      </p:sp>
    </p:spTree>
    <p:extLst>
      <p:ext uri="{BB962C8B-B14F-4D97-AF65-F5344CB8AC3E}">
        <p14:creationId xmlns:p14="http://schemas.microsoft.com/office/powerpoint/2010/main" val="228758084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policymed.typepad.com/.a/6a00e5520572bb8834016765fdeac3970b-p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1141222"/>
            <a:ext cx="4724400" cy="541731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ACO Operating Model</a:t>
            </a:r>
          </a:p>
        </p:txBody>
      </p:sp>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141</a:t>
            </a:fld>
            <a:endParaRPr lang="en-US" dirty="0">
              <a:solidFill>
                <a:prstClr val="black">
                  <a:tint val="75000"/>
                </a:prstClr>
              </a:solidFill>
            </a:endParaRPr>
          </a:p>
        </p:txBody>
      </p:sp>
    </p:spTree>
    <p:extLst>
      <p:ext uri="{BB962C8B-B14F-4D97-AF65-F5344CB8AC3E}">
        <p14:creationId xmlns:p14="http://schemas.microsoft.com/office/powerpoint/2010/main" val="2985331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sz="2800" b="1" i="1" dirty="0">
                <a:latin typeface="+mn-lt"/>
              </a:rPr>
              <a:t>“To Err is Human”</a:t>
            </a:r>
          </a:p>
          <a:p>
            <a:pPr algn="ctr">
              <a:buFontTx/>
              <a:buNone/>
            </a:pPr>
            <a:r>
              <a:rPr lang="en-US" sz="2800" dirty="0">
                <a:latin typeface="+mn-lt"/>
              </a:rPr>
              <a:t>published in 2000 by </a:t>
            </a:r>
          </a:p>
          <a:p>
            <a:pPr algn="ctr">
              <a:buFontTx/>
              <a:buNone/>
            </a:pPr>
            <a:r>
              <a:rPr lang="en-US" sz="2800" dirty="0">
                <a:latin typeface="+mn-lt"/>
              </a:rPr>
              <a:t>the Institute of Medicine</a:t>
            </a:r>
          </a:p>
          <a:p>
            <a:pPr algn="ctr">
              <a:buFontTx/>
              <a:buNone/>
            </a:pPr>
            <a:endParaRPr lang="en-US" sz="2800" dirty="0">
              <a:latin typeface="+mn-lt"/>
            </a:endParaRPr>
          </a:p>
          <a:p>
            <a:pPr algn="ctr">
              <a:buFontTx/>
              <a:buNone/>
            </a:pPr>
            <a:r>
              <a:rPr lang="en-US" sz="2800" b="1" i="1" dirty="0">
                <a:latin typeface="+mn-lt"/>
              </a:rPr>
              <a:t>“Crossing the Quality Chasm”</a:t>
            </a:r>
          </a:p>
          <a:p>
            <a:pPr algn="ctr">
              <a:buFontTx/>
              <a:buNone/>
            </a:pPr>
            <a:r>
              <a:rPr lang="en-US" sz="2800" dirty="0">
                <a:latin typeface="+mn-lt"/>
              </a:rPr>
              <a:t>published in 2001 by </a:t>
            </a:r>
          </a:p>
          <a:p>
            <a:pPr algn="ctr">
              <a:buFontTx/>
              <a:buNone/>
            </a:pPr>
            <a:r>
              <a:rPr lang="en-US" sz="2800" dirty="0">
                <a:latin typeface="+mn-lt"/>
              </a:rPr>
              <a:t>the Institute of Medicine</a:t>
            </a:r>
          </a:p>
          <a:p>
            <a:pPr algn="ctr">
              <a:buFontTx/>
              <a:buNone/>
            </a:pPr>
            <a:r>
              <a:rPr lang="en-US" sz="2800" dirty="0">
                <a:latin typeface="+mn-lt"/>
              </a:rPr>
              <a:t>Underlying Principles of P4P</a:t>
            </a:r>
          </a:p>
          <a:p>
            <a:pPr algn="ctr">
              <a:buFontTx/>
              <a:buNone/>
            </a:pPr>
            <a:endParaRPr lang="en-US" sz="2800" dirty="0"/>
          </a:p>
        </p:txBody>
      </p:sp>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142</a:t>
            </a:fld>
            <a:endParaRPr lang="en-US" dirty="0">
              <a:solidFill>
                <a:prstClr val="black">
                  <a:tint val="75000"/>
                </a:prstClr>
              </a:solidFill>
            </a:endParaRPr>
          </a:p>
        </p:txBody>
      </p:sp>
    </p:spTree>
    <p:extLst>
      <p:ext uri="{BB962C8B-B14F-4D97-AF65-F5344CB8AC3E}">
        <p14:creationId xmlns:p14="http://schemas.microsoft.com/office/powerpoint/2010/main" val="9528205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Medicine Should Be…</a:t>
            </a:r>
          </a:p>
        </p:txBody>
      </p:sp>
      <p:sp>
        <p:nvSpPr>
          <p:cNvPr id="3" name="Content Placeholder 2"/>
          <p:cNvSpPr>
            <a:spLocks noGrp="1"/>
          </p:cNvSpPr>
          <p:nvPr>
            <p:ph idx="1"/>
          </p:nvPr>
        </p:nvSpPr>
        <p:spPr/>
        <p:txBody>
          <a:bodyPr/>
          <a:lstStyle/>
          <a:p>
            <a:r>
              <a:rPr lang="en-US" sz="2400" dirty="0"/>
              <a:t>Safe</a:t>
            </a:r>
          </a:p>
          <a:p>
            <a:r>
              <a:rPr lang="en-US" sz="2400" dirty="0"/>
              <a:t>Effective</a:t>
            </a:r>
          </a:p>
          <a:p>
            <a:r>
              <a:rPr lang="en-US" sz="2400" dirty="0"/>
              <a:t>Patient-centered</a:t>
            </a:r>
          </a:p>
          <a:p>
            <a:r>
              <a:rPr lang="en-US" sz="2400" dirty="0"/>
              <a:t>Timely</a:t>
            </a:r>
          </a:p>
          <a:p>
            <a:r>
              <a:rPr lang="en-US" sz="2400" dirty="0"/>
              <a:t>Efficient</a:t>
            </a:r>
          </a:p>
          <a:p>
            <a:r>
              <a:rPr lang="en-US" sz="2400" dirty="0"/>
              <a:t>Equitable</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143</a:t>
            </a:fld>
            <a:endParaRPr lang="en-US"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0077" y="2590800"/>
            <a:ext cx="4712403" cy="3535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47026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www.slalom.com/sites/default/files/transformingpatient-image-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2925" y="1109662"/>
            <a:ext cx="8143875" cy="54292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The Triple Aim</a:t>
            </a:r>
          </a:p>
        </p:txBody>
      </p:sp>
      <p:sp>
        <p:nvSpPr>
          <p:cNvPr id="2" name="Slide Number Placeholder 1"/>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144</a:t>
            </a:fld>
            <a:endParaRPr lang="en-US" dirty="0">
              <a:solidFill>
                <a:prstClr val="black">
                  <a:tint val="75000"/>
                </a:prstClr>
              </a:solidFill>
            </a:endParaRPr>
          </a:p>
        </p:txBody>
      </p:sp>
    </p:spTree>
    <p:extLst>
      <p:ext uri="{BB962C8B-B14F-4D97-AF65-F5344CB8AC3E}">
        <p14:creationId xmlns:p14="http://schemas.microsoft.com/office/powerpoint/2010/main" val="39727219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a:xfrm>
            <a:off x="3810000" y="1265237"/>
            <a:ext cx="4724400" cy="4525963"/>
          </a:xfrm>
        </p:spPr>
        <p:txBody>
          <a:bodyPr/>
          <a:lstStyle/>
          <a:p>
            <a:pPr marL="282575" indent="-282575">
              <a:lnSpc>
                <a:spcPct val="105000"/>
              </a:lnSpc>
            </a:pPr>
            <a:r>
              <a:rPr lang="en-US" sz="2400" dirty="0"/>
              <a:t>The “why” is a systems challenge:</a:t>
            </a:r>
          </a:p>
          <a:p>
            <a:pPr marL="631825" lvl="1" indent="-234950">
              <a:lnSpc>
                <a:spcPct val="105000"/>
              </a:lnSpc>
            </a:pPr>
            <a:r>
              <a:rPr lang="en-US" sz="2400" dirty="0"/>
              <a:t>The U.S. has extremely talented and qualified healthcare professionals who have not been trained to work in teams</a:t>
            </a:r>
          </a:p>
          <a:p>
            <a:pPr marL="631825" lvl="1" indent="-234950">
              <a:lnSpc>
                <a:spcPct val="105000"/>
              </a:lnSpc>
            </a:pPr>
            <a:r>
              <a:rPr lang="en-US" sz="2400" dirty="0"/>
              <a:t>The delivery system is fragmented, so information doesn’t follow patients as they move from hospitals to other sites of care</a:t>
            </a:r>
          </a:p>
          <a:p>
            <a:pPr marL="631825" lvl="1" indent="-234950">
              <a:lnSpc>
                <a:spcPct val="105000"/>
              </a:lnSpc>
            </a:pPr>
            <a:r>
              <a:rPr lang="en-US" sz="2400" dirty="0"/>
              <a:t>Payment is quality-neutral</a:t>
            </a:r>
          </a:p>
          <a:p>
            <a:endParaRPr lang="en-US" sz="2400" dirty="0"/>
          </a:p>
        </p:txBody>
      </p:sp>
      <p:pic>
        <p:nvPicPr>
          <p:cNvPr id="4" name="Picture 8" descr="fragmented_light_figure_kraf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371600"/>
            <a:ext cx="26797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145</a:t>
            </a:fld>
            <a:endParaRPr lang="en-US" dirty="0">
              <a:solidFill>
                <a:prstClr val="black">
                  <a:tint val="75000"/>
                </a:prstClr>
              </a:solidFill>
            </a:endParaRPr>
          </a:p>
        </p:txBody>
      </p:sp>
    </p:spTree>
    <p:extLst>
      <p:ext uri="{BB962C8B-B14F-4D97-AF65-F5344CB8AC3E}">
        <p14:creationId xmlns:p14="http://schemas.microsoft.com/office/powerpoint/2010/main" val="17823539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and Measures</a:t>
            </a:r>
          </a:p>
        </p:txBody>
      </p:sp>
      <p:sp>
        <p:nvSpPr>
          <p:cNvPr id="3" name="Content Placeholder 2"/>
          <p:cNvSpPr>
            <a:spLocks noGrp="1"/>
          </p:cNvSpPr>
          <p:nvPr>
            <p:ph idx="1"/>
          </p:nvPr>
        </p:nvSpPr>
        <p:spPr>
          <a:xfrm>
            <a:off x="914399" y="1265237"/>
            <a:ext cx="7295731" cy="868363"/>
          </a:xfrm>
        </p:spPr>
        <p:txBody>
          <a:bodyPr/>
          <a:lstStyle/>
          <a:p>
            <a:r>
              <a:rPr lang="en-US" sz="2400" dirty="0"/>
              <a:t>More emphasis needs to be placed on what’s most important</a:t>
            </a:r>
          </a:p>
        </p:txBody>
      </p:sp>
      <p:sp>
        <p:nvSpPr>
          <p:cNvPr id="4" name="Rounded Rectangle 3"/>
          <p:cNvSpPr/>
          <p:nvPr/>
        </p:nvSpPr>
        <p:spPr>
          <a:xfrm>
            <a:off x="609600" y="2514600"/>
            <a:ext cx="3200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ea typeface="Verdana" pitchFamily="34" charset="0"/>
                <a:cs typeface="Verdana" pitchFamily="34" charset="0"/>
              </a:rPr>
              <a:t>We measure what we can</a:t>
            </a:r>
          </a:p>
        </p:txBody>
      </p:sp>
      <p:sp>
        <p:nvSpPr>
          <p:cNvPr id="5" name="Rounded Rectangle 4"/>
          <p:cNvSpPr/>
          <p:nvPr/>
        </p:nvSpPr>
        <p:spPr>
          <a:xfrm>
            <a:off x="5257800" y="2514600"/>
            <a:ext cx="3200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ea typeface="Verdana" pitchFamily="34" charset="0"/>
                <a:cs typeface="Verdana" pitchFamily="34" charset="0"/>
              </a:rPr>
              <a:t>Identifying what counts and determining how it can be measured</a:t>
            </a:r>
          </a:p>
        </p:txBody>
      </p:sp>
      <p:sp>
        <p:nvSpPr>
          <p:cNvPr id="6" name="Rounded Rectangle 5"/>
          <p:cNvSpPr/>
          <p:nvPr/>
        </p:nvSpPr>
        <p:spPr>
          <a:xfrm>
            <a:off x="3886200" y="3505200"/>
            <a:ext cx="1295400"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mj-lt"/>
              </a:rPr>
              <a:t>Rather Than</a:t>
            </a:r>
          </a:p>
        </p:txBody>
      </p:sp>
      <p:sp>
        <p:nvSpPr>
          <p:cNvPr id="7" name="Slide Number Placeholder 6"/>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146</a:t>
            </a:fld>
            <a:endParaRPr lang="en-US" dirty="0">
              <a:solidFill>
                <a:prstClr val="black">
                  <a:tint val="75000"/>
                </a:prstClr>
              </a:solidFill>
            </a:endParaRPr>
          </a:p>
        </p:txBody>
      </p:sp>
    </p:spTree>
    <p:extLst>
      <p:ext uri="{BB962C8B-B14F-4D97-AF65-F5344CB8AC3E}">
        <p14:creationId xmlns:p14="http://schemas.microsoft.com/office/powerpoint/2010/main" val="17116007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57750094"/>
              </p:ext>
            </p:extLst>
          </p:nvPr>
        </p:nvGraphicFramePr>
        <p:xfrm>
          <a:off x="914400" y="152400"/>
          <a:ext cx="64008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bwMode="auto">
          <a:xfrm>
            <a:off x="914398" y="3429000"/>
            <a:ext cx="7295731"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400" dirty="0">
                <a:latin typeface="+mn-lt"/>
              </a:rPr>
              <a:t>Where should the busy primary care practice begin?</a:t>
            </a:r>
          </a:p>
          <a:p>
            <a:pPr>
              <a:lnSpc>
                <a:spcPct val="80000"/>
              </a:lnSpc>
            </a:pPr>
            <a:r>
              <a:rPr lang="en-US" sz="2400" dirty="0">
                <a:latin typeface="+mn-lt"/>
              </a:rPr>
              <a:t>Where should policy makers target their incentives?</a:t>
            </a:r>
          </a:p>
          <a:p>
            <a:pPr>
              <a:lnSpc>
                <a:spcPct val="80000"/>
              </a:lnSpc>
              <a:buFont typeface="Wingdings" pitchFamily="2" charset="2"/>
              <a:buNone/>
            </a:pPr>
            <a:endParaRPr lang="en-US" sz="2400" dirty="0">
              <a:latin typeface="+mn-lt"/>
            </a:endParaRPr>
          </a:p>
          <a:p>
            <a:pPr>
              <a:lnSpc>
                <a:spcPct val="80000"/>
              </a:lnSpc>
              <a:buFont typeface="Wingdings" pitchFamily="2" charset="2"/>
              <a:buNone/>
            </a:pPr>
            <a:r>
              <a:rPr lang="en-US" sz="2400" dirty="0">
                <a:latin typeface="+mn-lt"/>
              </a:rPr>
              <a:t>To changes that:</a:t>
            </a:r>
          </a:p>
          <a:p>
            <a:pPr>
              <a:lnSpc>
                <a:spcPct val="80000"/>
              </a:lnSpc>
            </a:pPr>
            <a:endParaRPr lang="en-US" sz="2400" dirty="0">
              <a:latin typeface="+mn-lt"/>
            </a:endParaRPr>
          </a:p>
          <a:p>
            <a:pPr>
              <a:lnSpc>
                <a:spcPct val="80000"/>
              </a:lnSpc>
            </a:pPr>
            <a:r>
              <a:rPr lang="en-US" sz="2400" dirty="0">
                <a:latin typeface="+mn-lt"/>
              </a:rPr>
              <a:t>Produce the greatest benefit</a:t>
            </a:r>
          </a:p>
          <a:p>
            <a:pPr>
              <a:lnSpc>
                <a:spcPct val="80000"/>
              </a:lnSpc>
            </a:pPr>
            <a:r>
              <a:rPr lang="en-US" sz="2400" dirty="0">
                <a:latin typeface="+mn-lt"/>
              </a:rPr>
              <a:t>Address the biggest quality gap</a:t>
            </a:r>
          </a:p>
          <a:p>
            <a:pPr>
              <a:lnSpc>
                <a:spcPct val="80000"/>
              </a:lnSpc>
            </a:pPr>
            <a:r>
              <a:rPr lang="en-US" sz="2400" dirty="0">
                <a:latin typeface="+mn-lt"/>
              </a:rPr>
              <a:t>Can be implemented most easily, cheaply and safely</a:t>
            </a:r>
          </a:p>
          <a:p>
            <a:pPr>
              <a:lnSpc>
                <a:spcPct val="80000"/>
              </a:lnSpc>
              <a:buFont typeface="Wingdings" pitchFamily="2" charset="2"/>
              <a:buNone/>
            </a:pPr>
            <a:endParaRPr lang="en-US" sz="2400" dirty="0"/>
          </a:p>
        </p:txBody>
      </p:sp>
      <p:sp>
        <p:nvSpPr>
          <p:cNvPr id="2" name="Rounded Rectangle 1"/>
          <p:cNvSpPr/>
          <p:nvPr/>
        </p:nvSpPr>
        <p:spPr>
          <a:xfrm>
            <a:off x="914398" y="1371600"/>
            <a:ext cx="7391402" cy="145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Font typeface="Wingdings" pitchFamily="2" charset="2"/>
              <a:buNone/>
            </a:pPr>
            <a:r>
              <a:rPr lang="en-US" sz="2400" dirty="0">
                <a:latin typeface="+mj-lt"/>
                <a:ea typeface="Verdana" pitchFamily="34" charset="0"/>
                <a:cs typeface="Verdana" pitchFamily="34" charset="0"/>
              </a:rPr>
              <a:t>“</a:t>
            </a:r>
            <a:r>
              <a:rPr lang="en-US" sz="2400" i="1" dirty="0">
                <a:latin typeface="+mj-lt"/>
                <a:ea typeface="Verdana" pitchFamily="34" charset="0"/>
                <a:cs typeface="Verdana" pitchFamily="34" charset="0"/>
              </a:rPr>
              <a:t>You can get 60% of the improvement </a:t>
            </a:r>
          </a:p>
          <a:p>
            <a:pPr>
              <a:lnSpc>
                <a:spcPct val="150000"/>
              </a:lnSpc>
              <a:buFont typeface="Wingdings" pitchFamily="2" charset="2"/>
              <a:buNone/>
            </a:pPr>
            <a:r>
              <a:rPr lang="en-US" sz="2400" i="1" dirty="0">
                <a:latin typeface="+mj-lt"/>
                <a:ea typeface="Verdana" pitchFamily="34" charset="0"/>
                <a:cs typeface="Verdana" pitchFamily="34" charset="0"/>
              </a:rPr>
              <a:t>from 15% of the change.”</a:t>
            </a:r>
          </a:p>
          <a:p>
            <a:pPr algn="r">
              <a:lnSpc>
                <a:spcPct val="80000"/>
              </a:lnSpc>
              <a:buFont typeface="Wingdings" pitchFamily="2" charset="2"/>
              <a:buNone/>
            </a:pPr>
            <a:r>
              <a:rPr lang="en-US" sz="2400" i="1" dirty="0">
                <a:latin typeface="+mj-lt"/>
              </a:rPr>
              <a:t>- Don Berwick</a:t>
            </a:r>
          </a:p>
        </p:txBody>
      </p:sp>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147</a:t>
            </a:fld>
            <a:endParaRPr lang="en-US" dirty="0">
              <a:solidFill>
                <a:prstClr val="black">
                  <a:tint val="75000"/>
                </a:prstClr>
              </a:solidFill>
            </a:endParaRPr>
          </a:p>
        </p:txBody>
      </p:sp>
    </p:spTree>
    <p:extLst>
      <p:ext uri="{BB962C8B-B14F-4D97-AF65-F5344CB8AC3E}">
        <p14:creationId xmlns:p14="http://schemas.microsoft.com/office/powerpoint/2010/main" val="6498402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275448859"/>
              </p:ext>
            </p:extLst>
          </p:nvPr>
        </p:nvGraphicFramePr>
        <p:xfrm>
          <a:off x="57150" y="1854200"/>
          <a:ext cx="90297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Reconciling Guidelines and Quality Measures</a:t>
            </a:r>
          </a:p>
        </p:txBody>
      </p:sp>
      <p:sp>
        <p:nvSpPr>
          <p:cNvPr id="3" name="Content Placeholder 2"/>
          <p:cNvSpPr>
            <a:spLocks noGrp="1"/>
          </p:cNvSpPr>
          <p:nvPr>
            <p:ph idx="1"/>
          </p:nvPr>
        </p:nvSpPr>
        <p:spPr/>
        <p:txBody>
          <a:bodyPr/>
          <a:lstStyle/>
          <a:p>
            <a:r>
              <a:rPr lang="en-US" sz="2400" dirty="0"/>
              <a:t>Developing guidelines that address a wide range of needs</a:t>
            </a:r>
          </a:p>
        </p:txBody>
      </p:sp>
      <p:pic>
        <p:nvPicPr>
          <p:cNvPr id="4" name="Picture 4" descr="827314-003-getty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724400" y="3124200"/>
            <a:ext cx="2514600" cy="224232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Hospital"/>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918996" y="3124200"/>
            <a:ext cx="2500604" cy="22423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148</a:t>
            </a:fld>
            <a:endParaRPr lang="en-US" dirty="0">
              <a:solidFill>
                <a:prstClr val="black">
                  <a:tint val="75000"/>
                </a:prstClr>
              </a:solidFill>
            </a:endParaRPr>
          </a:p>
        </p:txBody>
      </p:sp>
    </p:spTree>
    <p:extLst>
      <p:ext uri="{BB962C8B-B14F-4D97-AF65-F5344CB8AC3E}">
        <p14:creationId xmlns:p14="http://schemas.microsoft.com/office/powerpoint/2010/main" val="385112631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6781800" y="457200"/>
            <a:ext cx="2362199" cy="838200"/>
          </a:xfrm>
        </p:spPr>
        <p:txBody>
          <a:bodyPr>
            <a:noAutofit/>
          </a:bodyPr>
          <a:lstStyle/>
          <a:p>
            <a:r>
              <a:rPr lang="en-US" sz="2800" dirty="0">
                <a:solidFill>
                  <a:schemeClr val="bg1"/>
                </a:solidFill>
              </a:rPr>
              <a:t>What is a PCMH?</a:t>
            </a:r>
          </a:p>
        </p:txBody>
      </p:sp>
    </p:spTree>
    <p:extLst>
      <p:ext uri="{BB962C8B-B14F-4D97-AF65-F5344CB8AC3E}">
        <p14:creationId xmlns:p14="http://schemas.microsoft.com/office/powerpoint/2010/main" val="373197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Appointment Scheduling = Accessibility</a:t>
            </a:r>
          </a:p>
        </p:txBody>
      </p:sp>
      <p:sp>
        <p:nvSpPr>
          <p:cNvPr id="3" name="Content Placeholder 2"/>
          <p:cNvSpPr>
            <a:spLocks noGrp="1"/>
          </p:cNvSpPr>
          <p:nvPr>
            <p:ph idx="1"/>
          </p:nvPr>
        </p:nvSpPr>
        <p:spPr>
          <a:xfrm>
            <a:off x="914399" y="1265237"/>
            <a:ext cx="4800601" cy="4525963"/>
          </a:xfrm>
        </p:spPr>
        <p:txBody>
          <a:bodyPr/>
          <a:lstStyle/>
          <a:p>
            <a:pPr marL="0" indent="0">
              <a:buNone/>
            </a:pPr>
            <a:r>
              <a:rPr lang="en-US" sz="2400" dirty="0"/>
              <a:t>Timeliness of …</a:t>
            </a:r>
          </a:p>
          <a:p>
            <a:pPr marL="0" indent="0">
              <a:buNone/>
            </a:pPr>
            <a:endParaRPr lang="en-US" sz="2400" dirty="0"/>
          </a:p>
          <a:p>
            <a:r>
              <a:rPr lang="en-US" sz="2400" dirty="0"/>
              <a:t>Preventive care appointments</a:t>
            </a:r>
          </a:p>
          <a:p>
            <a:r>
              <a:rPr lang="en-US" sz="2400" dirty="0"/>
              <a:t>Routine primary care</a:t>
            </a:r>
          </a:p>
          <a:p>
            <a:r>
              <a:rPr lang="en-US" sz="2400" dirty="0"/>
              <a:t>Specialty referrals</a:t>
            </a:r>
          </a:p>
          <a:p>
            <a:r>
              <a:rPr lang="en-US" sz="2400" dirty="0"/>
              <a:t>Urgent care</a:t>
            </a:r>
          </a:p>
          <a:p>
            <a:r>
              <a:rPr lang="en-US" sz="2400" dirty="0"/>
              <a:t>Emergency care</a:t>
            </a:r>
          </a:p>
          <a:p>
            <a:r>
              <a:rPr lang="en-US" sz="2400" dirty="0"/>
              <a:t>After-hours care</a:t>
            </a:r>
          </a:p>
          <a:p>
            <a:endParaRPr lang="en-US" sz="2400"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0" y="2743200"/>
            <a:ext cx="3886201" cy="2591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332721754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457200"/>
          </a:xfrm>
        </p:spPr>
        <p:txBody>
          <a:bodyPr/>
          <a:lstStyle/>
          <a:p>
            <a:r>
              <a:rPr lang="en-US" sz="2200" dirty="0"/>
              <a:t>What Is a Patient Centered Medical Home (PCMH)?</a:t>
            </a:r>
          </a:p>
        </p:txBody>
      </p:sp>
      <p:sp>
        <p:nvSpPr>
          <p:cNvPr id="3" name="Content Placeholder 2"/>
          <p:cNvSpPr>
            <a:spLocks noGrp="1"/>
          </p:cNvSpPr>
          <p:nvPr>
            <p:ph idx="1"/>
          </p:nvPr>
        </p:nvSpPr>
        <p:spPr/>
        <p:txBody>
          <a:bodyPr/>
          <a:lstStyle/>
          <a:p>
            <a:r>
              <a:rPr lang="en-US" sz="2400" dirty="0"/>
              <a:t>A healthcare setting that facilitates partnerships between:</a:t>
            </a:r>
          </a:p>
          <a:p>
            <a:pPr lvl="1"/>
            <a:r>
              <a:rPr lang="en-US" sz="2400" dirty="0"/>
              <a:t>Individual patients</a:t>
            </a:r>
          </a:p>
          <a:p>
            <a:pPr lvl="1"/>
            <a:r>
              <a:rPr lang="en-US" sz="2400" dirty="0"/>
              <a:t>Their personal physicians</a:t>
            </a:r>
          </a:p>
          <a:p>
            <a:pPr lvl="1"/>
            <a:r>
              <a:rPr lang="en-US" sz="2400" dirty="0"/>
              <a:t>Supportive ancillary care providers</a:t>
            </a:r>
          </a:p>
          <a:p>
            <a:pPr lvl="1"/>
            <a:r>
              <a:rPr lang="en-US" sz="2400" dirty="0"/>
              <a:t>The patient’s family when appropriate</a:t>
            </a:r>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150</a:t>
            </a:fld>
            <a:endParaRPr lang="en-US"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00" y="4025901"/>
            <a:ext cx="2602060" cy="2488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83547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PCMH Characteristics</a:t>
            </a:r>
          </a:p>
        </p:txBody>
      </p:sp>
      <p:sp>
        <p:nvSpPr>
          <p:cNvPr id="3" name="Content Placeholder 2"/>
          <p:cNvSpPr>
            <a:spLocks noGrp="1"/>
          </p:cNvSpPr>
          <p:nvPr>
            <p:ph idx="1"/>
          </p:nvPr>
        </p:nvSpPr>
        <p:spPr/>
        <p:txBody>
          <a:bodyPr/>
          <a:lstStyle/>
          <a:p>
            <a:r>
              <a:rPr lang="en-US" sz="2400" dirty="0"/>
              <a:t>Patients have regular doctor or place of care that they select</a:t>
            </a:r>
          </a:p>
          <a:p>
            <a:r>
              <a:rPr lang="en-US" sz="2400" dirty="0"/>
              <a:t>Medical Home staff is familiar with the patient’s medical and social history and can easily access that information</a:t>
            </a:r>
          </a:p>
          <a:p>
            <a:r>
              <a:rPr lang="en-US" sz="2400" dirty="0"/>
              <a:t>Patient can easily contact medical home by email or phone during regular office hours</a:t>
            </a:r>
          </a:p>
          <a:p>
            <a:r>
              <a:rPr lang="en-US" sz="2400" dirty="0"/>
              <a:t>Medical home doctors and staff facilitate the coordination of care from other doctors or sources of care</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151</a:t>
            </a:fld>
            <a:endParaRPr lang="en-US" dirty="0">
              <a:solidFill>
                <a:prstClr val="black">
                  <a:tint val="75000"/>
                </a:prstClr>
              </a:solidFill>
            </a:endParaRPr>
          </a:p>
        </p:txBody>
      </p:sp>
    </p:spTree>
    <p:extLst>
      <p:ext uri="{BB962C8B-B14F-4D97-AF65-F5344CB8AC3E}">
        <p14:creationId xmlns:p14="http://schemas.microsoft.com/office/powerpoint/2010/main" val="15290855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620000" cy="457200"/>
          </a:xfrm>
        </p:spPr>
        <p:txBody>
          <a:bodyPr/>
          <a:lstStyle/>
          <a:p>
            <a:r>
              <a:rPr lang="en-US" dirty="0"/>
              <a:t>The 7 Joint Principles of the PCMH</a:t>
            </a:r>
          </a:p>
        </p:txBody>
      </p:sp>
      <p:sp>
        <p:nvSpPr>
          <p:cNvPr id="3" name="Content Placeholder 2"/>
          <p:cNvSpPr>
            <a:spLocks noGrp="1"/>
          </p:cNvSpPr>
          <p:nvPr>
            <p:ph idx="1"/>
          </p:nvPr>
        </p:nvSpPr>
        <p:spPr/>
        <p:txBody>
          <a:bodyPr/>
          <a:lstStyle/>
          <a:p>
            <a:pPr marL="0" indent="0">
              <a:buNone/>
            </a:pPr>
            <a:r>
              <a:rPr lang="en-US" sz="2400" dirty="0"/>
              <a:t>Defined in 2007 by the American Academy of Pediatrics, American Academy of Family Physicians, American College of Physicians, and the American Osteopathic Association</a:t>
            </a:r>
          </a:p>
          <a:p>
            <a:pPr marL="457200" indent="-457200">
              <a:buFont typeface="+mj-lt"/>
              <a:buAutoNum type="arabicPeriod"/>
            </a:pPr>
            <a:r>
              <a:rPr lang="en-US" sz="2400" dirty="0"/>
              <a:t>Personal physician</a:t>
            </a:r>
          </a:p>
          <a:p>
            <a:pPr marL="457200" indent="-457200">
              <a:buFont typeface="+mj-lt"/>
              <a:buAutoNum type="arabicPeriod"/>
            </a:pPr>
            <a:r>
              <a:rPr lang="en-US" sz="2400" dirty="0"/>
              <a:t>Physician directed medical practice</a:t>
            </a:r>
          </a:p>
          <a:p>
            <a:pPr marL="457200" indent="-457200">
              <a:buFont typeface="+mj-lt"/>
              <a:buAutoNum type="arabicPeriod"/>
            </a:pPr>
            <a:r>
              <a:rPr lang="en-US" sz="2400" dirty="0"/>
              <a:t>Whole person orientation</a:t>
            </a:r>
          </a:p>
          <a:p>
            <a:pPr marL="457200" indent="-457200">
              <a:buFont typeface="+mj-lt"/>
              <a:buAutoNum type="arabicPeriod"/>
            </a:pPr>
            <a:r>
              <a:rPr lang="en-US" sz="2400" dirty="0"/>
              <a:t>Care is coordinated and/or integrated</a:t>
            </a:r>
          </a:p>
          <a:p>
            <a:pPr marL="457200" indent="-457200">
              <a:buFont typeface="+mj-lt"/>
              <a:buAutoNum type="arabicPeriod"/>
            </a:pPr>
            <a:r>
              <a:rPr lang="en-US" sz="2400" dirty="0"/>
              <a:t>Quality and safety</a:t>
            </a:r>
          </a:p>
          <a:p>
            <a:pPr marL="457200" indent="-457200">
              <a:buFont typeface="+mj-lt"/>
              <a:buAutoNum type="arabicPeriod"/>
            </a:pPr>
            <a:r>
              <a:rPr lang="en-US" sz="2400" dirty="0"/>
              <a:t>Enhanced access to care</a:t>
            </a:r>
          </a:p>
          <a:p>
            <a:pPr marL="457200" indent="-457200">
              <a:buFont typeface="+mj-lt"/>
              <a:buAutoNum type="arabicPeriod"/>
            </a:pPr>
            <a:r>
              <a:rPr lang="en-US" sz="2400" dirty="0"/>
              <a:t>Payment reform</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152</a:t>
            </a:fld>
            <a:endParaRPr lang="en-US" dirty="0">
              <a:solidFill>
                <a:prstClr val="black">
                  <a:tint val="75000"/>
                </a:prstClr>
              </a:solidFill>
            </a:endParaRPr>
          </a:p>
        </p:txBody>
      </p:sp>
    </p:spTree>
    <p:extLst>
      <p:ext uri="{BB962C8B-B14F-4D97-AF65-F5344CB8AC3E}">
        <p14:creationId xmlns:p14="http://schemas.microsoft.com/office/powerpoint/2010/main" val="13800248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PCMH Implementation</a:t>
            </a:r>
          </a:p>
        </p:txBody>
      </p:sp>
      <p:sp>
        <p:nvSpPr>
          <p:cNvPr id="3" name="Content Placeholder 2"/>
          <p:cNvSpPr>
            <a:spLocks noGrp="1"/>
          </p:cNvSpPr>
          <p:nvPr>
            <p:ph idx="1"/>
          </p:nvPr>
        </p:nvSpPr>
        <p:spPr/>
        <p:txBody>
          <a:bodyPr/>
          <a:lstStyle/>
          <a:p>
            <a:pPr marL="514350" indent="-514350" eaLnBrk="1" fontAlgn="t" hangingPunct="1">
              <a:buFont typeface="+mj-lt"/>
              <a:buAutoNum type="romanUcPeriod"/>
            </a:pPr>
            <a:r>
              <a:rPr lang="en-US" sz="2400" dirty="0"/>
              <a:t>Patient/Practice Partnership Support</a:t>
            </a:r>
          </a:p>
          <a:p>
            <a:pPr marL="514350" indent="-514350" eaLnBrk="1" fontAlgn="auto" hangingPunct="1">
              <a:buFont typeface="+mj-lt"/>
              <a:buAutoNum type="romanUcPeriod"/>
            </a:pPr>
            <a:r>
              <a:rPr lang="en-US" sz="2400" dirty="0"/>
              <a:t>Clinical Care Information</a:t>
            </a:r>
          </a:p>
          <a:p>
            <a:pPr marL="514350" indent="-514350" eaLnBrk="1" fontAlgn="t" hangingPunct="1">
              <a:buFont typeface="+mj-lt"/>
              <a:buAutoNum type="romanUcPeriod"/>
            </a:pPr>
            <a:r>
              <a:rPr lang="en-US" sz="2400" dirty="0"/>
              <a:t>Care Delivery Management</a:t>
            </a:r>
          </a:p>
          <a:p>
            <a:pPr marL="514350" indent="-514350" eaLnBrk="1" fontAlgn="t" hangingPunct="1">
              <a:buFont typeface="+mj-lt"/>
              <a:buAutoNum type="romanUcPeriod"/>
            </a:pPr>
            <a:r>
              <a:rPr lang="en-US" sz="2400" dirty="0"/>
              <a:t>Community Resources and Linkage</a:t>
            </a:r>
          </a:p>
          <a:p>
            <a:pPr marL="514350" indent="-514350" eaLnBrk="1" fontAlgn="t" hangingPunct="1">
              <a:buFont typeface="+mj-lt"/>
              <a:buAutoNum type="romanUcPeriod"/>
            </a:pPr>
            <a:r>
              <a:rPr lang="en-US" sz="2400" dirty="0"/>
              <a:t>Performance Measurement and Improvement</a:t>
            </a:r>
          </a:p>
          <a:p>
            <a:pPr marL="514350" indent="-514350" eaLnBrk="1" fontAlgn="t" hangingPunct="1">
              <a:buFont typeface="+mj-lt"/>
              <a:buAutoNum type="romanUcPeriod"/>
            </a:pPr>
            <a:r>
              <a:rPr lang="en-US" sz="2400" dirty="0"/>
              <a:t>Payment and Finance</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153</a:t>
            </a:fld>
            <a:endParaRPr lang="en-US" dirty="0">
              <a:solidFill>
                <a:prstClr val="black">
                  <a:tint val="75000"/>
                </a:prstClr>
              </a:solidFill>
            </a:endParaRPr>
          </a:p>
        </p:txBody>
      </p:sp>
      <p:pic>
        <p:nvPicPr>
          <p:cNvPr id="34819" name="Picture 3" descr="C:\Users\HZipper\AppData\Local\Microsoft\Windows\Temporary Internet Files\Content.IE5\67YUXV0F\MC90023965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5200" y="3962400"/>
            <a:ext cx="2362200" cy="183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60133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Patient/Practice Partnership Support</a:t>
            </a:r>
          </a:p>
        </p:txBody>
      </p:sp>
      <p:sp>
        <p:nvSpPr>
          <p:cNvPr id="3" name="Content Placeholder 2"/>
          <p:cNvSpPr>
            <a:spLocks noGrp="1"/>
          </p:cNvSpPr>
          <p:nvPr>
            <p:ph idx="1"/>
          </p:nvPr>
        </p:nvSpPr>
        <p:spPr/>
        <p:txBody>
          <a:bodyPr/>
          <a:lstStyle/>
          <a:p>
            <a:pPr marL="0" indent="0" algn="ctr">
              <a:buNone/>
            </a:pPr>
            <a:r>
              <a:rPr lang="en-US" sz="2400" b="1" dirty="0">
                <a:solidFill>
                  <a:srgbClr val="0070C0"/>
                </a:solidFill>
              </a:rPr>
              <a:t>Focus on access and communications</a:t>
            </a:r>
          </a:p>
          <a:p>
            <a:pPr marL="0" indent="0">
              <a:buNone/>
            </a:pPr>
            <a:endParaRPr lang="en-US" sz="2400" dirty="0"/>
          </a:p>
          <a:p>
            <a:pPr marL="457200" lvl="1" indent="-457200">
              <a:buFont typeface="+mj-lt"/>
              <a:buAutoNum type="arabicPeriod"/>
            </a:pPr>
            <a:r>
              <a:rPr lang="en-US" sz="2400" dirty="0"/>
              <a:t>Define the role and responsibility of each provider and employee in the practice</a:t>
            </a:r>
          </a:p>
          <a:p>
            <a:pPr marL="457200" lvl="1" indent="-457200">
              <a:buFont typeface="+mj-lt"/>
              <a:buAutoNum type="arabicPeriod"/>
            </a:pPr>
            <a:r>
              <a:rPr lang="en-US" sz="2400" dirty="0"/>
              <a:t>Define the patient’s role and responsibilities</a:t>
            </a:r>
          </a:p>
          <a:p>
            <a:pPr marL="457200" lvl="1" indent="-457200">
              <a:buFont typeface="+mj-lt"/>
              <a:buAutoNum type="arabicPeriod"/>
            </a:pPr>
            <a:r>
              <a:rPr lang="en-US" sz="2400" dirty="0"/>
              <a:t>Define specific types of appointments and how they’re met</a:t>
            </a:r>
          </a:p>
          <a:p>
            <a:pPr marL="457200" lvl="1" indent="-457200">
              <a:buFont typeface="+mj-lt"/>
              <a:buAutoNum type="arabicPeriod"/>
            </a:pPr>
            <a:r>
              <a:rPr lang="en-US" sz="2400" dirty="0"/>
              <a:t>Can the patient count on a personal clinician?</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154</a:t>
            </a:fld>
            <a:endParaRPr lang="en-US" dirty="0">
              <a:solidFill>
                <a:prstClr val="black">
                  <a:tint val="75000"/>
                </a:prstClr>
              </a:solidFill>
            </a:endParaRPr>
          </a:p>
        </p:txBody>
      </p:sp>
    </p:spTree>
    <p:extLst>
      <p:ext uri="{BB962C8B-B14F-4D97-AF65-F5344CB8AC3E}">
        <p14:creationId xmlns:p14="http://schemas.microsoft.com/office/powerpoint/2010/main" val="146384354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86600" cy="457200"/>
          </a:xfrm>
        </p:spPr>
        <p:txBody>
          <a:bodyPr/>
          <a:lstStyle/>
          <a:p>
            <a:r>
              <a:rPr lang="en-US" dirty="0"/>
              <a:t>I. Patient/Practice Partnership Support, cont’d.</a:t>
            </a:r>
          </a:p>
        </p:txBody>
      </p:sp>
      <p:sp>
        <p:nvSpPr>
          <p:cNvPr id="3" name="Content Placeholder 2"/>
          <p:cNvSpPr>
            <a:spLocks noGrp="1"/>
          </p:cNvSpPr>
          <p:nvPr>
            <p:ph idx="1"/>
          </p:nvPr>
        </p:nvSpPr>
        <p:spPr>
          <a:xfrm>
            <a:off x="914399" y="1265237"/>
            <a:ext cx="7295731" cy="3611563"/>
          </a:xfrm>
        </p:spPr>
        <p:txBody>
          <a:bodyPr/>
          <a:lstStyle/>
          <a:p>
            <a:pPr marL="344488" lvl="1" indent="-344488">
              <a:buFont typeface="+mj-lt"/>
              <a:buAutoNum type="arabicPeriod" startAt="5"/>
            </a:pPr>
            <a:r>
              <a:rPr lang="en-US" sz="2400" dirty="0"/>
              <a:t>How are emergent and urgent situations handled?</a:t>
            </a:r>
          </a:p>
          <a:p>
            <a:pPr marL="801688" lvl="4" indent="-344488">
              <a:buFont typeface="Arial" pitchFamily="34" charset="0"/>
              <a:buChar char="•"/>
            </a:pPr>
            <a:r>
              <a:rPr lang="en-US" sz="2400" dirty="0"/>
              <a:t>Define expectations for your patients and their families</a:t>
            </a:r>
          </a:p>
          <a:p>
            <a:pPr marL="344488" lvl="1" indent="-344488">
              <a:buFont typeface="+mj-lt"/>
              <a:buAutoNum type="arabicPeriod" startAt="5"/>
            </a:pPr>
            <a:r>
              <a:rPr lang="en-US" sz="2400" dirty="0"/>
              <a:t>Secure patient-friendly communications including</a:t>
            </a:r>
          </a:p>
          <a:p>
            <a:pPr marL="801688" lvl="4" indent="-344488">
              <a:buFont typeface="Arial" pitchFamily="34" charset="0"/>
              <a:buChar char="•"/>
            </a:pPr>
            <a:r>
              <a:rPr lang="en-US" sz="2400" dirty="0"/>
              <a:t>Call back times</a:t>
            </a:r>
          </a:p>
          <a:p>
            <a:pPr marL="801688" lvl="4" indent="-344488">
              <a:buFont typeface="Arial" pitchFamily="34" charset="0"/>
              <a:buChar char="•"/>
            </a:pPr>
            <a:r>
              <a:rPr lang="en-US" sz="2400" dirty="0"/>
              <a:t>Email response times</a:t>
            </a:r>
          </a:p>
          <a:p>
            <a:pPr marL="801688" lvl="4" indent="-344488">
              <a:buFont typeface="Arial" pitchFamily="34" charset="0"/>
              <a:buChar char="•"/>
            </a:pPr>
            <a:r>
              <a:rPr lang="en-US" sz="2400" dirty="0"/>
              <a:t>Phone or video conference appointments</a:t>
            </a:r>
          </a:p>
          <a:p>
            <a:pPr marL="801688" lvl="4" indent="-344488">
              <a:buFont typeface="Arial" pitchFamily="34" charset="0"/>
              <a:buChar char="•"/>
            </a:pPr>
            <a:r>
              <a:rPr lang="en-US" sz="2400" dirty="0"/>
              <a:t>Define other special services provided</a:t>
            </a:r>
          </a:p>
          <a:p>
            <a:pPr marL="857250" lvl="2" indent="0" algn="ctr">
              <a:buNone/>
            </a:pPr>
            <a:endParaRPr lang="en-US" sz="2400" dirty="0"/>
          </a:p>
          <a:p>
            <a:endParaRPr lang="en-US" sz="2400" dirty="0"/>
          </a:p>
        </p:txBody>
      </p:sp>
      <p:sp>
        <p:nvSpPr>
          <p:cNvPr id="4" name="Rectangle 3"/>
          <p:cNvSpPr/>
          <p:nvPr/>
        </p:nvSpPr>
        <p:spPr>
          <a:xfrm>
            <a:off x="914400" y="5257800"/>
            <a:ext cx="7315200" cy="954107"/>
          </a:xfrm>
          <a:prstGeom prst="rect">
            <a:avLst/>
          </a:prstGeom>
          <a:solidFill>
            <a:schemeClr val="accent2"/>
          </a:solidFill>
          <a:ln>
            <a:noFill/>
          </a:ln>
        </p:spPr>
        <p:style>
          <a:lnRef idx="1">
            <a:schemeClr val="accent5"/>
          </a:lnRef>
          <a:fillRef idx="3">
            <a:schemeClr val="accent5"/>
          </a:fillRef>
          <a:effectRef idx="2">
            <a:schemeClr val="accent5"/>
          </a:effectRef>
          <a:fontRef idx="minor">
            <a:schemeClr val="lt1"/>
          </a:fontRef>
        </p:style>
        <p:txBody>
          <a:bodyPr wrap="square">
            <a:spAutoFit/>
          </a:bodyPr>
          <a:lstStyle/>
          <a:p>
            <a:pPr marL="0" lvl="2" indent="0" algn="ctr">
              <a:buNone/>
            </a:pPr>
            <a:r>
              <a:rPr lang="en-US" sz="2800" b="1" dirty="0">
                <a:latin typeface="+mj-lt"/>
                <a:ea typeface="Verdana" pitchFamily="34" charset="0"/>
                <a:cs typeface="Verdana" pitchFamily="34" charset="0"/>
              </a:rPr>
              <a:t>How will you promote </a:t>
            </a:r>
          </a:p>
          <a:p>
            <a:pPr marL="0" lvl="2" indent="0" algn="ctr">
              <a:buNone/>
            </a:pPr>
            <a:r>
              <a:rPr lang="en-US" sz="2800" b="1" dirty="0">
                <a:latin typeface="+mj-lt"/>
                <a:ea typeface="Verdana" pitchFamily="34" charset="0"/>
                <a:cs typeface="Verdana" pitchFamily="34" charset="0"/>
              </a:rPr>
              <a:t>access and quality?</a:t>
            </a:r>
          </a:p>
        </p:txBody>
      </p:sp>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155</a:t>
            </a:fld>
            <a:endParaRPr lang="en-US" dirty="0">
              <a:solidFill>
                <a:prstClr val="black">
                  <a:tint val="75000"/>
                </a:prstClr>
              </a:solidFill>
            </a:endParaRPr>
          </a:p>
        </p:txBody>
      </p:sp>
    </p:spTree>
    <p:extLst>
      <p:ext uri="{BB962C8B-B14F-4D97-AF65-F5344CB8AC3E}">
        <p14:creationId xmlns:p14="http://schemas.microsoft.com/office/powerpoint/2010/main" val="9194402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Criteria</a:t>
            </a:r>
          </a:p>
        </p:txBody>
      </p:sp>
      <p:sp>
        <p:nvSpPr>
          <p:cNvPr id="3" name="Content Placeholder 2"/>
          <p:cNvSpPr>
            <a:spLocks noGrp="1"/>
          </p:cNvSpPr>
          <p:nvPr>
            <p:ph idx="1"/>
          </p:nvPr>
        </p:nvSpPr>
        <p:spPr/>
        <p:txBody>
          <a:bodyPr/>
          <a:lstStyle/>
          <a:p>
            <a:r>
              <a:rPr lang="en-US" sz="2400" dirty="0"/>
              <a:t>How will we coordinate care with multiple providers?</a:t>
            </a:r>
          </a:p>
          <a:p>
            <a:r>
              <a:rPr lang="en-US" sz="2400" dirty="0"/>
              <a:t>Who triages patient visits?</a:t>
            </a:r>
          </a:p>
          <a:p>
            <a:r>
              <a:rPr lang="en-US" sz="2400" dirty="0"/>
              <a:t>Do we have secure email? Who responds?</a:t>
            </a:r>
          </a:p>
          <a:p>
            <a:r>
              <a:rPr lang="en-US" sz="2400" dirty="0"/>
              <a:t>Is our website up-to-date with our communication policies?</a:t>
            </a:r>
          </a:p>
          <a:p>
            <a:r>
              <a:rPr lang="en-US" sz="2400" dirty="0"/>
              <a:t>Can we provide language support for LEP patients?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156</a:t>
            </a:fld>
            <a:endParaRPr lang="en-US" dirty="0">
              <a:solidFill>
                <a:prstClr val="black">
                  <a:tint val="75000"/>
                </a:prstClr>
              </a:solidFill>
            </a:endParaRPr>
          </a:p>
        </p:txBody>
      </p:sp>
    </p:spTree>
    <p:extLst>
      <p:ext uri="{BB962C8B-B14F-4D97-AF65-F5344CB8AC3E}">
        <p14:creationId xmlns:p14="http://schemas.microsoft.com/office/powerpoint/2010/main" val="186426416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41887826"/>
              </p:ext>
            </p:extLst>
          </p:nvPr>
        </p:nvGraphicFramePr>
        <p:xfrm>
          <a:off x="114300" y="938869"/>
          <a:ext cx="8915400" cy="5937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Principles of Team-Based Health Care </a:t>
            </a:r>
          </a:p>
        </p:txBody>
      </p:sp>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157</a:t>
            </a:fld>
            <a:endParaRPr lang="en-US" dirty="0">
              <a:solidFill>
                <a:prstClr val="black">
                  <a:tint val="75000"/>
                </a:prstClr>
              </a:solidFill>
            </a:endParaRPr>
          </a:p>
        </p:txBody>
      </p:sp>
    </p:spTree>
    <p:extLst>
      <p:ext uri="{BB962C8B-B14F-4D97-AF65-F5344CB8AC3E}">
        <p14:creationId xmlns:p14="http://schemas.microsoft.com/office/powerpoint/2010/main" val="78964987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Clinical Care Information</a:t>
            </a:r>
          </a:p>
        </p:txBody>
      </p:sp>
      <p:sp>
        <p:nvSpPr>
          <p:cNvPr id="3" name="Content Placeholder 2"/>
          <p:cNvSpPr>
            <a:spLocks noGrp="1"/>
          </p:cNvSpPr>
          <p:nvPr>
            <p:ph idx="1"/>
          </p:nvPr>
        </p:nvSpPr>
        <p:spPr/>
        <p:txBody>
          <a:bodyPr/>
          <a:lstStyle/>
          <a:p>
            <a:pPr marL="0" indent="0" algn="ctr">
              <a:buNone/>
            </a:pPr>
            <a:r>
              <a:rPr lang="en-US" sz="2400" b="1" dirty="0">
                <a:solidFill>
                  <a:srgbClr val="0070C0"/>
                </a:solidFill>
              </a:rPr>
              <a:t>Focus on the organization and use of </a:t>
            </a:r>
          </a:p>
          <a:p>
            <a:pPr marL="0" indent="0" algn="ctr">
              <a:buNone/>
            </a:pPr>
            <a:r>
              <a:rPr lang="en-US" sz="2400" b="1" dirty="0">
                <a:solidFill>
                  <a:srgbClr val="0070C0"/>
                </a:solidFill>
              </a:rPr>
              <a:t>clinical information</a:t>
            </a:r>
          </a:p>
          <a:p>
            <a:pPr marL="0" indent="0" algn="ctr">
              <a:buNone/>
            </a:pPr>
            <a:endParaRPr lang="en-US" sz="2400" b="1" dirty="0">
              <a:solidFill>
                <a:srgbClr val="0070C0"/>
              </a:solidFill>
            </a:endParaRPr>
          </a:p>
          <a:p>
            <a:pPr marL="341313" indent="-341313">
              <a:buNone/>
            </a:pPr>
            <a:r>
              <a:rPr lang="en-US" sz="2400" dirty="0"/>
              <a:t>1. Determine whether required measures are in place and how they are organized. These include:</a:t>
            </a:r>
          </a:p>
          <a:p>
            <a:pPr lvl="1"/>
            <a:r>
              <a:rPr lang="en-US" sz="2400" dirty="0"/>
              <a:t>Up-to-date problem list with current ICD-9 (10) codes</a:t>
            </a:r>
          </a:p>
          <a:p>
            <a:pPr lvl="1"/>
            <a:r>
              <a:rPr lang="en-US" sz="2400" dirty="0"/>
              <a:t>EHR with allergies, meds, medical Hx, surgical Hx, etc.</a:t>
            </a:r>
          </a:p>
          <a:p>
            <a:pPr lvl="1"/>
            <a:r>
              <a:rPr lang="en-US" sz="2400" dirty="0"/>
              <a:t>Appropriate periodic assessment</a:t>
            </a:r>
          </a:p>
          <a:p>
            <a:pPr lvl="1"/>
            <a:r>
              <a:rPr lang="en-US" sz="2400" dirty="0"/>
              <a:t>Progress notes using AAFP guidelines</a:t>
            </a:r>
          </a:p>
          <a:p>
            <a:pPr lvl="1"/>
            <a:r>
              <a:rPr lang="en-US" sz="2400" dirty="0"/>
              <a:t>Preventive health screening and plan</a:t>
            </a:r>
          </a:p>
          <a:p>
            <a:pPr marL="0" indent="0"/>
            <a:endParaRPr lang="en-US"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158</a:t>
            </a:fld>
            <a:endParaRPr lang="en-US" dirty="0">
              <a:solidFill>
                <a:prstClr val="black">
                  <a:tint val="75000"/>
                </a:prstClr>
              </a:solidFill>
            </a:endParaRPr>
          </a:p>
        </p:txBody>
      </p:sp>
    </p:spTree>
    <p:extLst>
      <p:ext uri="{BB962C8B-B14F-4D97-AF65-F5344CB8AC3E}">
        <p14:creationId xmlns:p14="http://schemas.microsoft.com/office/powerpoint/2010/main" val="330958256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Clinical Care Information, cont’d.</a:t>
            </a:r>
          </a:p>
        </p:txBody>
      </p:sp>
      <p:sp>
        <p:nvSpPr>
          <p:cNvPr id="3" name="Content Placeholder 2"/>
          <p:cNvSpPr>
            <a:spLocks noGrp="1"/>
          </p:cNvSpPr>
          <p:nvPr>
            <p:ph idx="1"/>
          </p:nvPr>
        </p:nvSpPr>
        <p:spPr/>
        <p:txBody>
          <a:bodyPr/>
          <a:lstStyle/>
          <a:p>
            <a:pPr marL="341313" indent="-341313">
              <a:buNone/>
            </a:pPr>
            <a:r>
              <a:rPr lang="en-US" sz="2400" dirty="0"/>
              <a:t>2. Develop tracking system in your medical record for:</a:t>
            </a:r>
          </a:p>
          <a:p>
            <a:pPr lvl="1"/>
            <a:r>
              <a:rPr lang="en-US" sz="2400" dirty="0"/>
              <a:t>Labs</a:t>
            </a:r>
          </a:p>
          <a:p>
            <a:pPr lvl="1"/>
            <a:r>
              <a:rPr lang="en-US" sz="2400" dirty="0"/>
              <a:t>Referrals (mammo, colonoscopy, etc.)</a:t>
            </a:r>
          </a:p>
          <a:p>
            <a:pPr lvl="1"/>
            <a:r>
              <a:rPr lang="en-US" sz="2400" dirty="0"/>
              <a:t>Prevention</a:t>
            </a:r>
          </a:p>
          <a:p>
            <a:pPr lvl="1"/>
            <a:r>
              <a:rPr lang="en-US" sz="2400" dirty="0"/>
              <a:t>Screening for depression, domestic violence, etc.</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159</a:t>
            </a:fld>
            <a:endParaRPr lang="en-US" dirty="0">
              <a:solidFill>
                <a:prstClr val="black">
                  <a:tint val="75000"/>
                </a:prstClr>
              </a:solidFill>
            </a:endParaRPr>
          </a:p>
        </p:txBody>
      </p:sp>
    </p:spTree>
    <p:extLst>
      <p:ext uri="{BB962C8B-B14F-4D97-AF65-F5344CB8AC3E}">
        <p14:creationId xmlns:p14="http://schemas.microsoft.com/office/powerpoint/2010/main" val="190308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Standards</a:t>
            </a:r>
          </a:p>
        </p:txBody>
      </p:sp>
      <p:sp>
        <p:nvSpPr>
          <p:cNvPr id="3" name="Content Placeholder 2"/>
          <p:cNvSpPr>
            <a:spLocks noGrp="1"/>
          </p:cNvSpPr>
          <p:nvPr>
            <p:ph idx="1"/>
          </p:nvPr>
        </p:nvSpPr>
        <p:spPr/>
        <p:txBody>
          <a:bodyPr/>
          <a:lstStyle/>
          <a:p>
            <a:r>
              <a:rPr lang="en-US" sz="2400" b="1" dirty="0">
                <a:sym typeface="Symbol" pitchFamily="18" charset="2"/>
              </a:rPr>
              <a:t></a:t>
            </a:r>
            <a:r>
              <a:rPr lang="en-US" sz="2400" b="1" dirty="0"/>
              <a:t> </a:t>
            </a:r>
            <a:r>
              <a:rPr lang="en-US" sz="2400" dirty="0"/>
              <a:t>20 minute wait time</a:t>
            </a:r>
          </a:p>
          <a:p>
            <a:endParaRPr lang="en-US" sz="2400" dirty="0"/>
          </a:p>
          <a:p>
            <a:r>
              <a:rPr lang="en-US" sz="2400" dirty="0"/>
              <a:t>Immediate – Emergency</a:t>
            </a:r>
          </a:p>
          <a:p>
            <a:endParaRPr lang="en-US" sz="2400" dirty="0"/>
          </a:p>
          <a:p>
            <a:r>
              <a:rPr lang="en-US" sz="2400" b="1" dirty="0">
                <a:sym typeface="Symbol" pitchFamily="18" charset="2"/>
              </a:rPr>
              <a:t></a:t>
            </a:r>
            <a:r>
              <a:rPr lang="en-US" sz="2400" dirty="0"/>
              <a:t> 24 hours - Urgent appointment</a:t>
            </a:r>
          </a:p>
          <a:p>
            <a:endParaRPr lang="en-US" sz="2400" dirty="0"/>
          </a:p>
          <a:p>
            <a:r>
              <a:rPr lang="en-US" sz="2400" b="1" dirty="0">
                <a:sym typeface="Symbol" pitchFamily="18" charset="2"/>
              </a:rPr>
              <a:t></a:t>
            </a:r>
            <a:r>
              <a:rPr lang="en-US" sz="2400" dirty="0">
                <a:sym typeface="Symbol" pitchFamily="18" charset="2"/>
              </a:rPr>
              <a:t>  </a:t>
            </a:r>
            <a:r>
              <a:rPr lang="en-US" sz="2400" dirty="0"/>
              <a:t>1 week - Non-urgent, non-emergent appointment</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16</a:t>
            </a:fld>
            <a:endParaRPr lang="en-US" dirty="0">
              <a:solidFill>
                <a:prstClr val="black">
                  <a:tint val="75000"/>
                </a:prstClr>
              </a:solidFill>
            </a:endParaRPr>
          </a:p>
        </p:txBody>
      </p:sp>
    </p:spTree>
    <p:extLst>
      <p:ext uri="{BB962C8B-B14F-4D97-AF65-F5344CB8AC3E}">
        <p14:creationId xmlns:p14="http://schemas.microsoft.com/office/powerpoint/2010/main" val="20636567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Care Delivery Management</a:t>
            </a:r>
          </a:p>
        </p:txBody>
      </p:sp>
      <p:sp>
        <p:nvSpPr>
          <p:cNvPr id="3" name="Content Placeholder 2"/>
          <p:cNvSpPr>
            <a:spLocks noGrp="1"/>
          </p:cNvSpPr>
          <p:nvPr>
            <p:ph idx="1"/>
          </p:nvPr>
        </p:nvSpPr>
        <p:spPr>
          <a:xfrm>
            <a:off x="914399" y="1265237"/>
            <a:ext cx="7696201" cy="4525963"/>
          </a:xfrm>
        </p:spPr>
        <p:txBody>
          <a:bodyPr/>
          <a:lstStyle/>
          <a:p>
            <a:pPr marL="0" indent="0" algn="ctr">
              <a:buNone/>
            </a:pPr>
            <a:r>
              <a:rPr lang="en-US" sz="2400" b="1" dirty="0">
                <a:solidFill>
                  <a:srgbClr val="0070C0"/>
                </a:solidFill>
              </a:rPr>
              <a:t>Focus on promoting patient-centered care using best practice guidelines and scientific evidence</a:t>
            </a:r>
          </a:p>
          <a:p>
            <a:pPr marL="341313" indent="-341313">
              <a:buNone/>
            </a:pPr>
            <a:endParaRPr lang="en-US" sz="2400" dirty="0"/>
          </a:p>
          <a:p>
            <a:pPr marL="457200" indent="-457200">
              <a:buAutoNum type="arabicPeriod"/>
            </a:pPr>
            <a:r>
              <a:rPr lang="en-US" sz="2400" dirty="0"/>
              <a:t>Identify a safety plan for your office and for office-based procedures</a:t>
            </a:r>
          </a:p>
          <a:p>
            <a:pPr marL="457200" indent="-457200">
              <a:buAutoNum type="arabicPeriod"/>
            </a:pPr>
            <a:r>
              <a:rPr lang="en-US" sz="2400" dirty="0"/>
              <a:t>Develop proactive management strategies for:</a:t>
            </a:r>
          </a:p>
          <a:p>
            <a:pPr lvl="1"/>
            <a:r>
              <a:rPr lang="en-US" sz="2400" dirty="0"/>
              <a:t>Appointment management</a:t>
            </a:r>
          </a:p>
          <a:p>
            <a:pPr lvl="1"/>
            <a:r>
              <a:rPr lang="en-US" sz="2400" dirty="0"/>
              <a:t>Patient communications</a:t>
            </a:r>
          </a:p>
          <a:p>
            <a:pPr lvl="1"/>
            <a:r>
              <a:rPr lang="en-US" sz="2400" dirty="0"/>
              <a:t>Referrals/consultation</a:t>
            </a:r>
          </a:p>
          <a:p>
            <a:pPr lvl="1"/>
            <a:r>
              <a:rPr lang="en-US" sz="2400" dirty="0"/>
              <a:t>Surgical scheduling (including financial counseling)</a:t>
            </a:r>
          </a:p>
          <a:p>
            <a:pPr lvl="1"/>
            <a:r>
              <a:rPr lang="en-US" sz="2400" dirty="0"/>
              <a:t>New patients</a:t>
            </a:r>
          </a:p>
          <a:p>
            <a:pPr lvl="1"/>
            <a:r>
              <a:rPr lang="en-US" sz="2400" dirty="0"/>
              <a:t>Documenting safety guidelines and implementation</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160</a:t>
            </a:fld>
            <a:endParaRPr lang="en-US" dirty="0">
              <a:solidFill>
                <a:prstClr val="black">
                  <a:tint val="75000"/>
                </a:prstClr>
              </a:solidFill>
            </a:endParaRPr>
          </a:p>
        </p:txBody>
      </p:sp>
    </p:spTree>
    <p:extLst>
      <p:ext uri="{BB962C8B-B14F-4D97-AF65-F5344CB8AC3E}">
        <p14:creationId xmlns:p14="http://schemas.microsoft.com/office/powerpoint/2010/main" val="42191847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Community Resource and Linkage</a:t>
            </a:r>
          </a:p>
        </p:txBody>
      </p:sp>
      <p:sp>
        <p:nvSpPr>
          <p:cNvPr id="3" name="Content Placeholder 2"/>
          <p:cNvSpPr>
            <a:spLocks noGrp="1"/>
          </p:cNvSpPr>
          <p:nvPr>
            <p:ph idx="1"/>
          </p:nvPr>
        </p:nvSpPr>
        <p:spPr>
          <a:xfrm>
            <a:off x="914399" y="1265237"/>
            <a:ext cx="7620001" cy="4525963"/>
          </a:xfrm>
        </p:spPr>
        <p:txBody>
          <a:bodyPr/>
          <a:lstStyle/>
          <a:p>
            <a:pPr marL="0" indent="0" algn="ctr">
              <a:buNone/>
            </a:pPr>
            <a:r>
              <a:rPr lang="en-US" sz="2400" b="1" dirty="0">
                <a:solidFill>
                  <a:srgbClr val="0070C0"/>
                </a:solidFill>
              </a:rPr>
              <a:t>Focus is to successfully and proactively </a:t>
            </a:r>
          </a:p>
          <a:p>
            <a:pPr marL="0" indent="0" algn="ctr">
              <a:buNone/>
            </a:pPr>
            <a:r>
              <a:rPr lang="en-US" sz="2400" b="1" dirty="0">
                <a:solidFill>
                  <a:srgbClr val="0070C0"/>
                </a:solidFill>
              </a:rPr>
              <a:t>link patients and their families </a:t>
            </a:r>
          </a:p>
          <a:p>
            <a:pPr marL="0" indent="0" algn="ctr">
              <a:buNone/>
            </a:pPr>
            <a:r>
              <a:rPr lang="en-US" sz="2400" b="1" dirty="0">
                <a:solidFill>
                  <a:srgbClr val="0070C0"/>
                </a:solidFill>
              </a:rPr>
              <a:t>with community resources</a:t>
            </a:r>
          </a:p>
          <a:p>
            <a:pPr marL="914400" indent="-914400">
              <a:buNone/>
            </a:pPr>
            <a:endParaRPr lang="en-US" sz="2400" dirty="0"/>
          </a:p>
          <a:p>
            <a:pPr marL="914400" indent="-914400">
              <a:buNone/>
            </a:pPr>
            <a:r>
              <a:rPr lang="en-US" sz="2400" dirty="0"/>
              <a:t>Areas of need:</a:t>
            </a:r>
          </a:p>
          <a:p>
            <a:pPr marL="914400" indent="-341313"/>
            <a:r>
              <a:rPr lang="en-US" sz="2400" dirty="0"/>
              <a:t>Family assistance</a:t>
            </a:r>
          </a:p>
          <a:p>
            <a:pPr marL="914400" indent="-341313"/>
            <a:r>
              <a:rPr lang="en-US" sz="2400" dirty="0"/>
              <a:t>Community health resources</a:t>
            </a:r>
          </a:p>
          <a:p>
            <a:pPr marL="914400" indent="-341313"/>
            <a:r>
              <a:rPr lang="en-US" sz="2400" dirty="0"/>
              <a:t>Condition-specific patient education materials</a:t>
            </a:r>
          </a:p>
          <a:p>
            <a:pPr marL="914400" indent="-341313"/>
            <a:r>
              <a:rPr lang="en-US" sz="2400" dirty="0"/>
              <a:t>Patient self-management tools/guidance</a:t>
            </a:r>
          </a:p>
          <a:p>
            <a:pPr marL="914400" indent="-341313"/>
            <a:r>
              <a:rPr lang="en-US" sz="2400" dirty="0"/>
              <a:t>Language services and resources</a:t>
            </a:r>
          </a:p>
          <a:p>
            <a:pPr marL="914400" indent="-341313"/>
            <a:r>
              <a:rPr lang="en-US" sz="2400" dirty="0"/>
              <a:t>Homecare </a:t>
            </a:r>
          </a:p>
          <a:p>
            <a:pPr marL="914400" indent="-341313"/>
            <a:r>
              <a:rPr lang="en-US" sz="2400" dirty="0"/>
              <a:t>Web-based health information</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161</a:t>
            </a:fld>
            <a:endParaRPr lang="en-US" dirty="0">
              <a:solidFill>
                <a:prstClr val="black">
                  <a:tint val="75000"/>
                </a:prstClr>
              </a:solidFill>
            </a:endParaRPr>
          </a:p>
        </p:txBody>
      </p:sp>
    </p:spTree>
    <p:extLst>
      <p:ext uri="{BB962C8B-B14F-4D97-AF65-F5344CB8AC3E}">
        <p14:creationId xmlns:p14="http://schemas.microsoft.com/office/powerpoint/2010/main" val="14391844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858000" cy="457200"/>
          </a:xfrm>
        </p:spPr>
        <p:txBody>
          <a:bodyPr/>
          <a:lstStyle/>
          <a:p>
            <a:r>
              <a:rPr lang="en-US" dirty="0"/>
              <a:t>V. Performance Measurement and Improvement</a:t>
            </a:r>
          </a:p>
        </p:txBody>
      </p:sp>
      <p:sp>
        <p:nvSpPr>
          <p:cNvPr id="3" name="Content Placeholder 2"/>
          <p:cNvSpPr>
            <a:spLocks noGrp="1"/>
          </p:cNvSpPr>
          <p:nvPr>
            <p:ph idx="1"/>
          </p:nvPr>
        </p:nvSpPr>
        <p:spPr/>
        <p:txBody>
          <a:bodyPr/>
          <a:lstStyle/>
          <a:p>
            <a:pPr marL="0" indent="0" algn="ctr">
              <a:buNone/>
            </a:pPr>
            <a:r>
              <a:rPr lang="en-US" sz="2400" b="1" dirty="0">
                <a:solidFill>
                  <a:srgbClr val="0070C0"/>
                </a:solidFill>
              </a:rPr>
              <a:t>Focus is that PCMH </a:t>
            </a:r>
            <a:r>
              <a:rPr lang="en-US" sz="2400" b="1" u="sng" dirty="0">
                <a:solidFill>
                  <a:srgbClr val="FF0000"/>
                </a:solidFill>
              </a:rPr>
              <a:t>must</a:t>
            </a:r>
            <a:r>
              <a:rPr lang="en-US" sz="2400" b="1" dirty="0">
                <a:solidFill>
                  <a:srgbClr val="0070C0"/>
                </a:solidFill>
              </a:rPr>
              <a:t> have </a:t>
            </a:r>
          </a:p>
          <a:p>
            <a:pPr marL="0" indent="0" algn="ctr">
              <a:buNone/>
            </a:pPr>
            <a:r>
              <a:rPr lang="en-US" sz="2400" b="1" dirty="0">
                <a:solidFill>
                  <a:srgbClr val="0070C0"/>
                </a:solidFill>
              </a:rPr>
              <a:t>methods of measuring performance that </a:t>
            </a:r>
          </a:p>
          <a:p>
            <a:pPr marL="0" indent="0" algn="ctr">
              <a:buNone/>
            </a:pPr>
            <a:r>
              <a:rPr lang="en-US" sz="2400" b="1" dirty="0">
                <a:solidFill>
                  <a:srgbClr val="0070C0"/>
                </a:solidFill>
              </a:rPr>
              <a:t>quantify quality and patient safety</a:t>
            </a:r>
          </a:p>
          <a:p>
            <a:pPr marL="341313" indent="-341313">
              <a:buNone/>
            </a:pPr>
            <a:endParaRPr lang="en-US" sz="2400" dirty="0"/>
          </a:p>
          <a:p>
            <a:pPr marL="457200" indent="-457200">
              <a:buAutoNum type="arabicPeriod"/>
            </a:pPr>
            <a:r>
              <a:rPr lang="en-US" sz="2400" dirty="0"/>
              <a:t>Identify a quality improvement (QI) team consisting of administrative staff, allied health professionals and physicians</a:t>
            </a:r>
          </a:p>
          <a:p>
            <a:pPr marL="457200" indent="-457200">
              <a:buAutoNum type="arabicPeriod"/>
            </a:pPr>
            <a:r>
              <a:rPr lang="en-US" sz="2400" dirty="0"/>
              <a:t>Identify and prioritize the important elements of care and develop thresholds of acceptance</a:t>
            </a:r>
          </a:p>
          <a:p>
            <a:pPr marL="457200" indent="-457200">
              <a:buAutoNum type="arabicPeriod"/>
            </a:pPr>
            <a:r>
              <a:rPr lang="en-US" sz="2400" dirty="0"/>
              <a:t>Establish effective peer review program</a:t>
            </a:r>
          </a:p>
          <a:p>
            <a:pPr marL="457200" indent="-457200">
              <a:buAutoNum type="arabicPeriod"/>
            </a:pPr>
            <a:r>
              <a:rPr lang="en-US" sz="2400" dirty="0"/>
              <a:t>Physician led QI team meets routinely to evaluate performance and communicate corrective action as needed</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162</a:t>
            </a:fld>
            <a:endParaRPr lang="en-US" dirty="0">
              <a:solidFill>
                <a:prstClr val="black">
                  <a:tint val="75000"/>
                </a:prstClr>
              </a:solidFill>
            </a:endParaRPr>
          </a:p>
        </p:txBody>
      </p:sp>
    </p:spTree>
    <p:extLst>
      <p:ext uri="{BB962C8B-B14F-4D97-AF65-F5344CB8AC3E}">
        <p14:creationId xmlns:p14="http://schemas.microsoft.com/office/powerpoint/2010/main" val="42888327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620000" cy="457200"/>
          </a:xfrm>
        </p:spPr>
        <p:txBody>
          <a:bodyPr/>
          <a:lstStyle/>
          <a:p>
            <a:r>
              <a:rPr lang="en-US" dirty="0"/>
              <a:t>V. Performance Measurement and Improvement, cont’d. </a:t>
            </a:r>
          </a:p>
        </p:txBody>
      </p:sp>
      <p:sp>
        <p:nvSpPr>
          <p:cNvPr id="3" name="Content Placeholder 2"/>
          <p:cNvSpPr>
            <a:spLocks noGrp="1"/>
          </p:cNvSpPr>
          <p:nvPr>
            <p:ph idx="1"/>
          </p:nvPr>
        </p:nvSpPr>
        <p:spPr/>
        <p:txBody>
          <a:bodyPr/>
          <a:lstStyle/>
          <a:p>
            <a:pPr marL="457200" indent="-457200">
              <a:buFont typeface="+mj-lt"/>
              <a:buAutoNum type="arabicPeriod" startAt="5"/>
            </a:pPr>
            <a:r>
              <a:rPr lang="en-US" sz="2400" dirty="0"/>
              <a:t>Utilize nationally identified quality measurements</a:t>
            </a:r>
          </a:p>
          <a:p>
            <a:pPr marL="457200" indent="-457200">
              <a:buFont typeface="+mj-lt"/>
              <a:buAutoNum type="arabicPeriod" startAt="5"/>
            </a:pPr>
            <a:r>
              <a:rPr lang="en-US" sz="2400" dirty="0"/>
              <a:t>Local carriers may have specific needs. Be sure to understand those.</a:t>
            </a:r>
          </a:p>
          <a:p>
            <a:pPr marL="457200" indent="-457200">
              <a:buFont typeface="+mj-lt"/>
              <a:buAutoNum type="arabicPeriod" startAt="5"/>
            </a:pPr>
            <a:r>
              <a:rPr lang="en-US" sz="2400" dirty="0"/>
              <a:t>Be practical – you can’t measure everything!</a:t>
            </a:r>
          </a:p>
          <a:p>
            <a:pPr marL="457200" indent="-457200">
              <a:buFont typeface="+mj-lt"/>
              <a:buAutoNum type="arabicPeriod" startAt="5"/>
            </a:pPr>
            <a:r>
              <a:rPr lang="en-US" sz="2400" dirty="0"/>
              <a:t>Periodically conduct patient surveys to measure:</a:t>
            </a:r>
          </a:p>
          <a:p>
            <a:pPr marL="857250" lvl="1" indent="-457200">
              <a:buFont typeface="+mj-lt"/>
              <a:buAutoNum type="alphaLcPeriod"/>
            </a:pPr>
            <a:r>
              <a:rPr lang="en-US" sz="2400" dirty="0"/>
              <a:t>Patient satisfaction with all staff</a:t>
            </a:r>
          </a:p>
          <a:p>
            <a:pPr marL="857250" lvl="1" indent="-457200">
              <a:buFont typeface="+mj-lt"/>
              <a:buAutoNum type="alphaLcPeriod"/>
            </a:pPr>
            <a:r>
              <a:rPr lang="en-US" sz="2400" dirty="0"/>
              <a:t>Patient perception of access</a:t>
            </a:r>
          </a:p>
          <a:p>
            <a:pPr marL="857250" lvl="1" indent="-457200">
              <a:buFont typeface="+mj-lt"/>
              <a:buAutoNum type="alphaLcPeriod"/>
            </a:pPr>
            <a:r>
              <a:rPr lang="en-US" sz="2400" dirty="0"/>
              <a:t>Patient perception of other services the practice could offer</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163</a:t>
            </a:fld>
            <a:endParaRPr lang="en-US" dirty="0">
              <a:solidFill>
                <a:prstClr val="black">
                  <a:tint val="75000"/>
                </a:prstClr>
              </a:solidFill>
            </a:endParaRPr>
          </a:p>
        </p:txBody>
      </p:sp>
    </p:spTree>
    <p:extLst>
      <p:ext uri="{BB962C8B-B14F-4D97-AF65-F5344CB8AC3E}">
        <p14:creationId xmlns:p14="http://schemas.microsoft.com/office/powerpoint/2010/main" val="333184632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 Payment and Finance</a:t>
            </a:r>
          </a:p>
        </p:txBody>
      </p:sp>
      <p:sp>
        <p:nvSpPr>
          <p:cNvPr id="3" name="Content Placeholder 2"/>
          <p:cNvSpPr>
            <a:spLocks noGrp="1"/>
          </p:cNvSpPr>
          <p:nvPr>
            <p:ph idx="1"/>
          </p:nvPr>
        </p:nvSpPr>
        <p:spPr/>
        <p:txBody>
          <a:bodyPr/>
          <a:lstStyle/>
          <a:p>
            <a:pPr marL="0" indent="0" algn="ctr">
              <a:buFont typeface="Arial" pitchFamily="34" charset="0"/>
              <a:buNone/>
            </a:pPr>
            <a:r>
              <a:rPr lang="en-US" sz="2400" b="1" dirty="0">
                <a:solidFill>
                  <a:srgbClr val="0070C0"/>
                </a:solidFill>
              </a:rPr>
              <a:t>Focus is PCMH’s use of a variety of payment mechanisms. Understand how you will be paid and the criteria on which payment will be based.</a:t>
            </a:r>
          </a:p>
          <a:p>
            <a:pPr marL="914400" indent="-914400">
              <a:buFont typeface="Arial" pitchFamily="34" charset="0"/>
              <a:buNone/>
            </a:pPr>
            <a:endParaRPr lang="en-US" sz="2400" dirty="0"/>
          </a:p>
          <a:p>
            <a:r>
              <a:rPr lang="en-US" sz="2400" dirty="0"/>
              <a:t>PCMH typically blends traditional FFS reimbursement with additional models</a:t>
            </a:r>
          </a:p>
          <a:p>
            <a:r>
              <a:rPr lang="en-US" sz="2400" dirty="0"/>
              <a:t>Some plans may incorporate one or more methodologies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164</a:t>
            </a:fld>
            <a:endParaRPr lang="en-US" dirty="0">
              <a:solidFill>
                <a:prstClr val="black">
                  <a:tint val="75000"/>
                </a:prstClr>
              </a:solidFill>
            </a:endParaRPr>
          </a:p>
        </p:txBody>
      </p:sp>
    </p:spTree>
    <p:extLst>
      <p:ext uri="{BB962C8B-B14F-4D97-AF65-F5344CB8AC3E}">
        <p14:creationId xmlns:p14="http://schemas.microsoft.com/office/powerpoint/2010/main" val="352320305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Trends</a:t>
            </a:r>
          </a:p>
        </p:txBody>
      </p:sp>
      <p:sp>
        <p:nvSpPr>
          <p:cNvPr id="3" name="Content Placeholder 2"/>
          <p:cNvSpPr>
            <a:spLocks noGrp="1"/>
          </p:cNvSpPr>
          <p:nvPr>
            <p:ph idx="1"/>
          </p:nvPr>
        </p:nvSpPr>
        <p:spPr/>
        <p:txBody>
          <a:bodyPr/>
          <a:lstStyle/>
          <a:p>
            <a:r>
              <a:rPr lang="en-US" sz="2400" dirty="0"/>
              <a:t>If we make consumers aware of costs and make them assume more of the costs,  they’ll make “smart” choices and we’ll save money</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165</a:t>
            </a:fld>
            <a:endParaRPr lang="en-US" dirty="0">
              <a:solidFill>
                <a:prstClr val="black">
                  <a:tint val="75000"/>
                </a:prstClr>
              </a:solidFill>
            </a:endParaRPr>
          </a:p>
        </p:txBody>
      </p:sp>
      <p:pic>
        <p:nvPicPr>
          <p:cNvPr id="33794" name="Picture 2" descr="C:\Users\HZipper\AppData\Local\Microsoft\Windows\Temporary Internet Files\Content.IE5\67YUXV0F\MP90043928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2514600"/>
            <a:ext cx="3733800"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564400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 Payment and Finance: Examples</a:t>
            </a:r>
          </a:p>
        </p:txBody>
      </p:sp>
      <p:graphicFrame>
        <p:nvGraphicFramePr>
          <p:cNvPr id="4" name="Diagram 3"/>
          <p:cNvGraphicFramePr/>
          <p:nvPr>
            <p:extLst>
              <p:ext uri="{D42A27DB-BD31-4B8C-83A1-F6EECF244321}">
                <p14:modId xmlns:p14="http://schemas.microsoft.com/office/powerpoint/2010/main" val="3199784229"/>
              </p:ext>
            </p:extLst>
          </p:nvPr>
        </p:nvGraphicFramePr>
        <p:xfrm>
          <a:off x="571500" y="1219200"/>
          <a:ext cx="80010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166</a:t>
            </a:fld>
            <a:endParaRPr lang="en-US" dirty="0">
              <a:solidFill>
                <a:prstClr val="black">
                  <a:tint val="75000"/>
                </a:prstClr>
              </a:solidFill>
            </a:endParaRPr>
          </a:p>
        </p:txBody>
      </p:sp>
    </p:spTree>
    <p:extLst>
      <p:ext uri="{BB962C8B-B14F-4D97-AF65-F5344CB8AC3E}">
        <p14:creationId xmlns:p14="http://schemas.microsoft.com/office/powerpoint/2010/main" val="976323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914400" y="76200"/>
            <a:ext cx="6629400" cy="838200"/>
          </a:xfrm>
        </p:spPr>
        <p:txBody>
          <a:bodyPr/>
          <a:lstStyle/>
          <a:p>
            <a:r>
              <a:rPr lang="en-US" dirty="0">
                <a:solidFill>
                  <a:schemeClr val="tx1"/>
                </a:solidFill>
                <a:ea typeface="ＭＳ Ｐゴシック" pitchFamily="34" charset="-128"/>
              </a:rPr>
              <a:t>Fee-for-service Creates Waste &amp; Dysfunction in Traditional Primary Care</a:t>
            </a:r>
          </a:p>
        </p:txBody>
      </p:sp>
      <p:sp>
        <p:nvSpPr>
          <p:cNvPr id="4" name="Slide Number Placeholder 3"/>
          <p:cNvSpPr>
            <a:spLocks noGrp="1"/>
          </p:cNvSpPr>
          <p:nvPr>
            <p:ph type="sldNum" sz="quarter" idx="14"/>
          </p:nvPr>
        </p:nvSpPr>
        <p:spPr>
          <a:xfrm>
            <a:off x="6553200" y="6356350"/>
            <a:ext cx="2133600" cy="365125"/>
          </a:xfrm>
        </p:spPr>
        <p:txBody>
          <a:bodyPr/>
          <a:lstStyle/>
          <a:p>
            <a:pPr>
              <a:defRPr/>
            </a:pPr>
            <a:fld id="{AC7FBF72-6370-4771-918F-9F0E04842F88}" type="slidenum">
              <a:rPr lang="en-US"/>
              <a:pPr>
                <a:defRPr/>
              </a:pPr>
              <a:t>167</a:t>
            </a:fld>
            <a:endParaRPr lang="en-US" dirty="0"/>
          </a:p>
        </p:txBody>
      </p:sp>
      <p:pic>
        <p:nvPicPr>
          <p:cNvPr id="17412" name="Picture 5" descr="Insurance Proce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4613" y="1335088"/>
            <a:ext cx="6811962"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304800" y="1335088"/>
            <a:ext cx="2682102" cy="646112"/>
          </a:xfrm>
          <a:prstGeom prst="rect">
            <a:avLst/>
          </a:prstGeom>
          <a:solidFill>
            <a:schemeClr val="accent1"/>
          </a:solidFill>
          <a:ln/>
          <a:extLst/>
        </p:spPr>
        <p:style>
          <a:lnRef idx="0">
            <a:schemeClr val="accent1"/>
          </a:lnRef>
          <a:fillRef idx="3">
            <a:schemeClr val="accent1"/>
          </a:fillRef>
          <a:effectRef idx="3">
            <a:schemeClr val="accent1"/>
          </a:effectRef>
          <a:fontRef idx="minor">
            <a:schemeClr val="lt1"/>
          </a:fontRef>
        </p:style>
        <p:txBody>
          <a:bodyPr anchor="ct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sz="2400" dirty="0"/>
              <a:t>Possible Pneumonia</a:t>
            </a:r>
          </a:p>
        </p:txBody>
      </p:sp>
      <p:grpSp>
        <p:nvGrpSpPr>
          <p:cNvPr id="2" name="Group 13"/>
          <p:cNvGrpSpPr>
            <a:grpSpLocks/>
          </p:cNvGrpSpPr>
          <p:nvPr/>
        </p:nvGrpSpPr>
        <p:grpSpPr bwMode="auto">
          <a:xfrm>
            <a:off x="8128000" y="3581400"/>
            <a:ext cx="885825" cy="2060575"/>
            <a:chOff x="8128000" y="3581400"/>
            <a:chExt cx="886089" cy="2060626"/>
          </a:xfrm>
        </p:grpSpPr>
        <p:sp>
          <p:nvSpPr>
            <p:cNvPr id="5" name="Rectangle 4"/>
            <p:cNvSpPr/>
            <p:nvPr/>
          </p:nvSpPr>
          <p:spPr>
            <a:xfrm>
              <a:off x="8206369" y="4277217"/>
              <a:ext cx="731520" cy="365760"/>
            </a:xfrm>
            <a:prstGeom prst="rect">
              <a:avLst/>
            </a:prstGeom>
            <a:solidFill>
              <a:srgbClr val="FF0000"/>
            </a:solidFill>
            <a:ln w="1270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900" dirty="0">
                  <a:solidFill>
                    <a:schemeClr val="tx1"/>
                  </a:solidFill>
                </a:rPr>
                <a:t>Insurance</a:t>
              </a:r>
            </a:p>
          </p:txBody>
        </p:sp>
        <p:sp>
          <p:nvSpPr>
            <p:cNvPr id="9" name="Rectangle 8"/>
            <p:cNvSpPr/>
            <p:nvPr/>
          </p:nvSpPr>
          <p:spPr>
            <a:xfrm>
              <a:off x="8206369" y="4736452"/>
              <a:ext cx="731520" cy="365760"/>
            </a:xfrm>
            <a:prstGeom prst="rect">
              <a:avLst/>
            </a:prstGeom>
            <a:solidFill>
              <a:schemeClr val="bg2">
                <a:lumMod val="90000"/>
              </a:schemeClr>
            </a:solidFill>
            <a:ln w="6350">
              <a:solidFill>
                <a:schemeClr val="bg1">
                  <a:lumMod val="50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900" dirty="0">
                  <a:solidFill>
                    <a:schemeClr val="tx1"/>
                  </a:solidFill>
                </a:rPr>
                <a:t>Patient</a:t>
              </a:r>
            </a:p>
          </p:txBody>
        </p:sp>
        <p:sp>
          <p:nvSpPr>
            <p:cNvPr id="10" name="Rectangle 9"/>
            <p:cNvSpPr/>
            <p:nvPr/>
          </p:nvSpPr>
          <p:spPr>
            <a:xfrm>
              <a:off x="8206369" y="5185282"/>
              <a:ext cx="731520" cy="365760"/>
            </a:xfrm>
            <a:prstGeom prst="rect">
              <a:avLst/>
            </a:prstGeom>
            <a:solidFill>
              <a:srgbClr val="8DC7FB"/>
            </a:solidFill>
            <a:ln w="6350">
              <a:solidFill>
                <a:schemeClr val="bg1">
                  <a:lumMod val="50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900" dirty="0">
                  <a:solidFill>
                    <a:schemeClr val="tx1"/>
                  </a:solidFill>
                </a:rPr>
                <a:t>Provider</a:t>
              </a:r>
            </a:p>
          </p:txBody>
        </p:sp>
        <p:sp>
          <p:nvSpPr>
            <p:cNvPr id="11" name="Rectangle 10"/>
            <p:cNvSpPr/>
            <p:nvPr/>
          </p:nvSpPr>
          <p:spPr>
            <a:xfrm>
              <a:off x="8206369" y="3847173"/>
              <a:ext cx="731520" cy="365760"/>
            </a:xfrm>
            <a:prstGeom prst="rect">
              <a:avLst/>
            </a:prstGeom>
            <a:solidFill>
              <a:srgbClr val="FF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900" dirty="0">
                  <a:solidFill>
                    <a:schemeClr val="tx1"/>
                  </a:solidFill>
                </a:rPr>
                <a:t>Practice</a:t>
              </a:r>
            </a:p>
          </p:txBody>
        </p:sp>
        <p:sp>
          <p:nvSpPr>
            <p:cNvPr id="12" name="Rectangle 11"/>
            <p:cNvSpPr/>
            <p:nvPr/>
          </p:nvSpPr>
          <p:spPr>
            <a:xfrm>
              <a:off x="8144147" y="3630346"/>
              <a:ext cx="868680" cy="2011680"/>
            </a:xfrm>
            <a:prstGeom prst="rect">
              <a:avLst/>
            </a:prstGeom>
            <a:noFill/>
            <a:ln>
              <a:solidFill>
                <a:schemeClr val="bg1">
                  <a:lumMod val="50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900" dirty="0">
                <a:solidFill>
                  <a:schemeClr val="tx1"/>
                </a:solidFill>
              </a:endParaRPr>
            </a:p>
          </p:txBody>
        </p:sp>
        <p:sp>
          <p:nvSpPr>
            <p:cNvPr id="13" name="TextBox 12"/>
            <p:cNvSpPr txBox="1"/>
            <p:nvPr/>
          </p:nvSpPr>
          <p:spPr>
            <a:xfrm>
              <a:off x="8128000" y="3581400"/>
              <a:ext cx="886089" cy="276232"/>
            </a:xfrm>
            <a:prstGeom prst="rect">
              <a:avLst/>
            </a:prstGeom>
            <a:noFill/>
          </p:spPr>
          <p:txBody>
            <a:bodyPr>
              <a:spAutoFit/>
            </a:bodyPr>
            <a:lstStyle/>
            <a:p>
              <a:pPr>
                <a:spcBef>
                  <a:spcPts val="600"/>
                </a:spcBef>
                <a:spcAft>
                  <a:spcPts val="600"/>
                </a:spcAft>
                <a:defRPr/>
              </a:pPr>
              <a:r>
                <a:rPr lang="en-US" sz="1100" dirty="0">
                  <a:latin typeface="+mj-lt"/>
                  <a:ea typeface="ＭＳ Ｐゴシック" pitchFamily="-65" charset="-128"/>
                  <a:cs typeface="Calibri" pitchFamily="34" charset="0"/>
                </a:rPr>
                <a:t>Key</a:t>
              </a:r>
              <a:r>
                <a:rPr lang="en-US" sz="1200" dirty="0">
                  <a:latin typeface="+mj-lt"/>
                  <a:ea typeface="ＭＳ Ｐゴシック" pitchFamily="-65" charset="-128"/>
                  <a:cs typeface="Calibri" pitchFamily="34" charset="0"/>
                </a:rPr>
                <a:t>:</a:t>
              </a:r>
            </a:p>
          </p:txBody>
        </p:sp>
      </p:gr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6902" y="6243638"/>
            <a:ext cx="3170195" cy="390178"/>
          </a:xfrm>
          <a:prstGeom prst="rect">
            <a:avLst/>
          </a:prstGeom>
        </p:spPr>
      </p:pic>
    </p:spTree>
    <p:extLst>
      <p:ext uri="{BB962C8B-B14F-4D97-AF65-F5344CB8AC3E}">
        <p14:creationId xmlns:p14="http://schemas.microsoft.com/office/powerpoint/2010/main" val="26313140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Qliance Proces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738" y="3832225"/>
            <a:ext cx="848836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457200" y="3350927"/>
            <a:ext cx="8229600" cy="369332"/>
          </a:xfrm>
          <a:prstGeom prst="rect">
            <a:avLst/>
          </a:prstGeom>
          <a:solidFill>
            <a:schemeClr val="accent1"/>
          </a:solidFill>
          <a:ln/>
          <a:extLst/>
        </p:spPr>
        <p:style>
          <a:lnRef idx="0">
            <a:schemeClr val="accent1"/>
          </a:lnRef>
          <a:fillRef idx="3">
            <a:schemeClr val="accent1"/>
          </a:fillRef>
          <a:effectRef idx="3">
            <a:schemeClr val="accent1"/>
          </a:effectRef>
          <a:fontRef idx="minor">
            <a:schemeClr val="lt1"/>
          </a:fontRef>
        </p:style>
        <p:txBody>
          <a:bodyPr anchor="ct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sz="2400" dirty="0"/>
              <a:t>Possible Pneumonia</a:t>
            </a:r>
          </a:p>
        </p:txBody>
      </p:sp>
      <p:sp>
        <p:nvSpPr>
          <p:cNvPr id="19461" name="Title 1"/>
          <p:cNvSpPr>
            <a:spLocks noGrp="1"/>
          </p:cNvSpPr>
          <p:nvPr>
            <p:ph type="title"/>
          </p:nvPr>
        </p:nvSpPr>
        <p:spPr>
          <a:xfrm>
            <a:off x="914400" y="457200"/>
            <a:ext cx="6400800" cy="457200"/>
          </a:xfrm>
        </p:spPr>
        <p:txBody>
          <a:bodyPr/>
          <a:lstStyle/>
          <a:p>
            <a:r>
              <a:rPr lang="en-US" dirty="0">
                <a:solidFill>
                  <a:schemeClr val="tx1"/>
                </a:solidFill>
                <a:ea typeface="ＭＳ Ｐゴシック" pitchFamily="34" charset="-128"/>
              </a:rPr>
              <a:t>Direct Primary Care Changes the Dynamic</a:t>
            </a:r>
          </a:p>
        </p:txBody>
      </p:sp>
      <p:sp>
        <p:nvSpPr>
          <p:cNvPr id="4" name="Slide Number Placeholder 3"/>
          <p:cNvSpPr>
            <a:spLocks noGrp="1"/>
          </p:cNvSpPr>
          <p:nvPr>
            <p:ph type="sldNum" sz="quarter" idx="14"/>
          </p:nvPr>
        </p:nvSpPr>
        <p:spPr>
          <a:xfrm>
            <a:off x="6553200" y="6356350"/>
            <a:ext cx="2133600" cy="365125"/>
          </a:xfrm>
        </p:spPr>
        <p:txBody>
          <a:bodyPr/>
          <a:lstStyle/>
          <a:p>
            <a:pPr>
              <a:defRPr/>
            </a:pPr>
            <a:fld id="{0ED54DA5-272F-4D93-865A-793A5CF6CE37}" type="slidenum">
              <a:rPr lang="en-US"/>
              <a:pPr>
                <a:defRPr/>
              </a:pPr>
              <a:t>168</a:t>
            </a:fld>
            <a:endParaRPr lang="en-US" dirty="0"/>
          </a:p>
        </p:txBody>
      </p:sp>
      <p:sp>
        <p:nvSpPr>
          <p:cNvPr id="19464" name="Text Placeholder 7"/>
          <p:cNvSpPr>
            <a:spLocks noGrp="1"/>
          </p:cNvSpPr>
          <p:nvPr>
            <p:ph type="body" sz="quarter" idx="12"/>
          </p:nvPr>
        </p:nvSpPr>
        <p:spPr>
          <a:xfrm>
            <a:off x="914400" y="1219993"/>
            <a:ext cx="8229600" cy="4525963"/>
          </a:xfrm>
        </p:spPr>
        <p:txBody>
          <a:bodyPr>
            <a:normAutofit/>
          </a:bodyPr>
          <a:lstStyle/>
          <a:p>
            <a:r>
              <a:rPr lang="en-US" sz="2400" dirty="0">
                <a:ea typeface="ＭＳ Ｐゴシック" pitchFamily="34" charset="-128"/>
              </a:rPr>
              <a:t>Direct Primary Care (DPC) provides primary care services directly to patients using a PMPM model</a:t>
            </a:r>
          </a:p>
          <a:p>
            <a:r>
              <a:rPr lang="en-US" sz="2400" dirty="0">
                <a:ea typeface="ＭＳ Ｐゴシック" pitchFamily="34" charset="-128"/>
              </a:rPr>
              <a:t>Operates either outside or alongside traditional insurance</a:t>
            </a:r>
          </a:p>
          <a:p>
            <a:pPr lvl="1"/>
            <a:r>
              <a:rPr lang="en-US" sz="2400" dirty="0">
                <a:ea typeface="ＭＳ Ｐゴシック" pitchFamily="34" charset="-128"/>
              </a:rPr>
              <a:t>Reserves insurance for undesirable, costly events</a:t>
            </a:r>
          </a:p>
          <a:p>
            <a:pPr lvl="1"/>
            <a:r>
              <a:rPr lang="en-US" sz="2400" dirty="0">
                <a:ea typeface="ＭＳ Ｐゴシック" pitchFamily="34" charset="-128"/>
              </a:rPr>
              <a:t>Lowers practice costs by eliminating fee-for-service billing </a:t>
            </a:r>
          </a:p>
        </p:txBody>
      </p:sp>
      <p:pic>
        <p:nvPicPr>
          <p:cNvPr id="1946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5170488"/>
            <a:ext cx="6731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Qliance Logo - New.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7247" y="3784109"/>
            <a:ext cx="1741915" cy="722709"/>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6902" y="6243638"/>
            <a:ext cx="3170195" cy="390178"/>
          </a:xfrm>
          <a:prstGeom prst="rect">
            <a:avLst/>
          </a:prstGeom>
        </p:spPr>
      </p:pic>
    </p:spTree>
    <p:extLst>
      <p:ext uri="{BB962C8B-B14F-4D97-AF65-F5344CB8AC3E}">
        <p14:creationId xmlns:p14="http://schemas.microsoft.com/office/powerpoint/2010/main" val="13088110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5215328" cy="457200"/>
          </a:xfrm>
        </p:spPr>
        <p:txBody>
          <a:bodyPr/>
          <a:lstStyle/>
          <a:p>
            <a:pPr algn="l"/>
            <a:r>
              <a:rPr lang="en-US" dirty="0">
                <a:solidFill>
                  <a:schemeClr val="tx1"/>
                </a:solidFill>
              </a:rPr>
              <a:t>Why Direct Primary Care?</a:t>
            </a:r>
          </a:p>
        </p:txBody>
      </p:sp>
      <p:sp>
        <p:nvSpPr>
          <p:cNvPr id="3" name="Text Placeholder 2"/>
          <p:cNvSpPr>
            <a:spLocks noGrp="1"/>
          </p:cNvSpPr>
          <p:nvPr>
            <p:ph type="body" sz="quarter" idx="12"/>
          </p:nvPr>
        </p:nvSpPr>
        <p:spPr>
          <a:xfrm>
            <a:off x="914400" y="1223150"/>
            <a:ext cx="7772400" cy="4605338"/>
          </a:xfrm>
        </p:spPr>
        <p:txBody>
          <a:bodyPr>
            <a:normAutofit/>
          </a:bodyPr>
          <a:lstStyle/>
          <a:p>
            <a:r>
              <a:rPr lang="en-US" sz="2400" dirty="0"/>
              <a:t>Primary care needs to break completely with the fee-for-service model (move from volume to value)</a:t>
            </a:r>
          </a:p>
          <a:p>
            <a:r>
              <a:rPr lang="en-US" sz="2400" dirty="0"/>
              <a:t>Primary care needs a business model that is stable and gives it control of its own resources</a:t>
            </a:r>
          </a:p>
          <a:p>
            <a:r>
              <a:rPr lang="en-US" sz="2400" dirty="0"/>
              <a:t>Primary care needs an environment in which it can innovate and adapt quickly to the changing environment and diversity of patient needs</a:t>
            </a:r>
          </a:p>
          <a:p>
            <a:r>
              <a:rPr lang="en-US" sz="2400" dirty="0"/>
              <a:t>Other primary care solutions have demonstrated uneven and disappointing results thus </a:t>
            </a:r>
            <a:r>
              <a:rPr lang="en-US" sz="2400" dirty="0" smtClean="0"/>
              <a:t>far</a:t>
            </a:r>
          </a:p>
          <a:p>
            <a:r>
              <a:rPr lang="en-US" sz="2400" dirty="0" smtClean="0"/>
              <a:t>Hospitals and health systems are considering DPC for their employees and community employers</a:t>
            </a:r>
            <a:endParaRPr lang="en-US" sz="2400" dirty="0"/>
          </a:p>
        </p:txBody>
      </p:sp>
      <p:sp>
        <p:nvSpPr>
          <p:cNvPr id="5" name="Slide Number Placeholder 4"/>
          <p:cNvSpPr>
            <a:spLocks noGrp="1"/>
          </p:cNvSpPr>
          <p:nvPr>
            <p:ph type="sldNum" sz="quarter" idx="14"/>
          </p:nvPr>
        </p:nvSpPr>
        <p:spPr>
          <a:xfrm>
            <a:off x="6553200" y="6356350"/>
            <a:ext cx="2133600" cy="365125"/>
          </a:xfrm>
        </p:spPr>
        <p:txBody>
          <a:bodyPr/>
          <a:lstStyle/>
          <a:p>
            <a:pPr>
              <a:defRPr/>
            </a:pPr>
            <a:fld id="{C6F8EDDA-96D2-4D3C-A34D-B432BB89ADFD}" type="slidenum">
              <a:rPr lang="en-US" smtClean="0"/>
              <a:pPr>
                <a:defRPr/>
              </a:pPr>
              <a:t>169</a:t>
            </a:fld>
            <a:endParaRPr lang="en-US" dirty="0"/>
          </a:p>
        </p:txBody>
      </p:sp>
    </p:spTree>
    <p:extLst>
      <p:ext uri="{BB962C8B-B14F-4D97-AF65-F5344CB8AC3E}">
        <p14:creationId xmlns:p14="http://schemas.microsoft.com/office/powerpoint/2010/main" val="408927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Triaging</a:t>
            </a:r>
          </a:p>
        </p:txBody>
      </p:sp>
      <p:sp>
        <p:nvSpPr>
          <p:cNvPr id="3" name="Content Placeholder 2"/>
          <p:cNvSpPr>
            <a:spLocks noGrp="1"/>
          </p:cNvSpPr>
          <p:nvPr>
            <p:ph idx="1"/>
          </p:nvPr>
        </p:nvSpPr>
        <p:spPr/>
        <p:txBody>
          <a:bodyPr/>
          <a:lstStyle/>
          <a:p>
            <a:r>
              <a:rPr lang="en-US" dirty="0"/>
              <a:t>Train front office staff on the basics of triaging all appointment calls</a:t>
            </a:r>
          </a:p>
          <a:p>
            <a:r>
              <a:rPr lang="en-US" dirty="0"/>
              <a:t>Identify problems, duration of symptoms, acuity</a:t>
            </a:r>
          </a:p>
          <a:p>
            <a:r>
              <a:rPr lang="en-US" dirty="0"/>
              <a:t>Create a triage chart of the top 20 symptoms</a:t>
            </a:r>
          </a:p>
          <a:p>
            <a:r>
              <a:rPr lang="en-US" dirty="0"/>
              <a:t>The criteria should include the symptom, appointment urgency, and appointment length. Create codes for urgency and for appointment length.</a:t>
            </a:r>
          </a:p>
          <a:p>
            <a:r>
              <a:rPr lang="en-US" dirty="0"/>
              <a:t>Document the disposition of the call in patient chart</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15647802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3544573" cy="457200"/>
          </a:xfrm>
        </p:spPr>
        <p:txBody>
          <a:bodyPr/>
          <a:lstStyle/>
          <a:p>
            <a:r>
              <a:rPr lang="en-US" dirty="0">
                <a:solidFill>
                  <a:schemeClr val="tx1"/>
                </a:solidFill>
              </a:rPr>
              <a:t>The Opportunity</a:t>
            </a:r>
          </a:p>
        </p:txBody>
      </p:sp>
      <p:sp>
        <p:nvSpPr>
          <p:cNvPr id="3" name="Text Placeholder 2"/>
          <p:cNvSpPr>
            <a:spLocks noGrp="1"/>
          </p:cNvSpPr>
          <p:nvPr>
            <p:ph type="body" sz="quarter" idx="12"/>
          </p:nvPr>
        </p:nvSpPr>
        <p:spPr>
          <a:xfrm>
            <a:off x="914400" y="1219200"/>
            <a:ext cx="8229600" cy="5080027"/>
          </a:xfrm>
        </p:spPr>
        <p:txBody>
          <a:bodyPr>
            <a:normAutofit/>
          </a:bodyPr>
          <a:lstStyle/>
          <a:p>
            <a:r>
              <a:rPr lang="en-US" sz="2400" b="1" dirty="0"/>
              <a:t>Stewardship:  </a:t>
            </a:r>
            <a:r>
              <a:rPr lang="en-US" sz="2400" dirty="0"/>
              <a:t>Primary care can serve as steward of healthcare resources (the “general contractor” of the healthcare system) &amp; reward high-performing advanced care providers</a:t>
            </a:r>
          </a:p>
          <a:p>
            <a:r>
              <a:rPr lang="en-US" sz="2400" b="1" dirty="0"/>
              <a:t>Workforce: </a:t>
            </a:r>
            <a:r>
              <a:rPr lang="en-US" sz="2400" dirty="0"/>
              <a:t>Primary care can be a rewarding and attractive career option; DPC has potential to be a workforce generator</a:t>
            </a:r>
          </a:p>
          <a:p>
            <a:r>
              <a:rPr lang="en-US" sz="2400" b="1" dirty="0"/>
              <a:t>Innovation: </a:t>
            </a:r>
            <a:r>
              <a:rPr lang="en-US" sz="2400" dirty="0"/>
              <a:t>Primary care can serve as a laboratory of innovation in medicine and technology</a:t>
            </a:r>
          </a:p>
          <a:p>
            <a:r>
              <a:rPr lang="en-US" sz="2400" b="1" dirty="0"/>
              <a:t>Reform: </a:t>
            </a:r>
            <a:r>
              <a:rPr lang="en-US" sz="2400" dirty="0"/>
              <a:t>Primary care can drive more rational use of the healthcare system and align behavior with larger public policy goals</a:t>
            </a:r>
          </a:p>
          <a:p>
            <a:r>
              <a:rPr lang="en-US" sz="2400" b="1" dirty="0"/>
              <a:t>Savings:</a:t>
            </a:r>
            <a:r>
              <a:rPr lang="en-US" sz="2400" dirty="0"/>
              <a:t> Primary care can drive dramatic and rapid savings for payers and individuals</a:t>
            </a:r>
            <a:endParaRPr lang="en-US" sz="2400" b="1" dirty="0"/>
          </a:p>
          <a:p>
            <a:endParaRPr lang="en-US" dirty="0"/>
          </a:p>
        </p:txBody>
      </p:sp>
      <p:sp>
        <p:nvSpPr>
          <p:cNvPr id="5" name="Slide Number Placeholder 4"/>
          <p:cNvSpPr>
            <a:spLocks noGrp="1"/>
          </p:cNvSpPr>
          <p:nvPr>
            <p:ph type="sldNum" sz="quarter" idx="14"/>
          </p:nvPr>
        </p:nvSpPr>
        <p:spPr>
          <a:xfrm>
            <a:off x="6553200" y="6356350"/>
            <a:ext cx="2133600" cy="365125"/>
          </a:xfrm>
        </p:spPr>
        <p:txBody>
          <a:bodyPr/>
          <a:lstStyle/>
          <a:p>
            <a:pPr>
              <a:defRPr/>
            </a:pPr>
            <a:fld id="{C6F8EDDA-96D2-4D3C-A34D-B432BB89ADFD}" type="slidenum">
              <a:rPr lang="en-US" smtClean="0"/>
              <a:pPr>
                <a:defRPr/>
              </a:pPr>
              <a:t>170</a:t>
            </a:fld>
            <a:endParaRPr lang="en-US" dirty="0"/>
          </a:p>
        </p:txBody>
      </p:sp>
    </p:spTree>
    <p:extLst>
      <p:ext uri="{BB962C8B-B14F-4D97-AF65-F5344CB8AC3E}">
        <p14:creationId xmlns:p14="http://schemas.microsoft.com/office/powerpoint/2010/main" val="308058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199"/>
            <a:ext cx="2709584" cy="457201"/>
          </a:xfrm>
        </p:spPr>
        <p:txBody>
          <a:bodyPr/>
          <a:lstStyle/>
          <a:p>
            <a:pPr algn="l"/>
            <a:r>
              <a:rPr lang="en-US" dirty="0">
                <a:solidFill>
                  <a:schemeClr val="tx1"/>
                </a:solidFill>
              </a:rPr>
              <a:t>Policy Barriers</a:t>
            </a:r>
          </a:p>
        </p:txBody>
      </p:sp>
      <p:sp>
        <p:nvSpPr>
          <p:cNvPr id="3" name="Text Placeholder 2"/>
          <p:cNvSpPr>
            <a:spLocks noGrp="1"/>
          </p:cNvSpPr>
          <p:nvPr>
            <p:ph type="body" sz="quarter" idx="12"/>
          </p:nvPr>
        </p:nvSpPr>
        <p:spPr>
          <a:xfrm>
            <a:off x="914400" y="1239748"/>
            <a:ext cx="8229600" cy="5082186"/>
          </a:xfrm>
        </p:spPr>
        <p:txBody>
          <a:bodyPr>
            <a:noAutofit/>
          </a:bodyPr>
          <a:lstStyle/>
          <a:p>
            <a:r>
              <a:rPr lang="en-US" sz="2200" b="1" dirty="0"/>
              <a:t>Medicare and Medicaid:</a:t>
            </a:r>
            <a:r>
              <a:rPr lang="en-US" sz="2200" dirty="0"/>
              <a:t> No current payment structure outside beneficiary out-of-pocket expense (unless part of managed care plan)</a:t>
            </a:r>
          </a:p>
          <a:p>
            <a:r>
              <a:rPr lang="en-US" sz="2200" b="1" dirty="0"/>
              <a:t>HSA/Tax policy:</a:t>
            </a:r>
            <a:r>
              <a:rPr lang="en-US" sz="2200" dirty="0"/>
              <a:t> IRS policy out of step with ACA definition of DPC as “not insurance.”  Employers, individuals with HSAs barred from utilization of DPC providers.</a:t>
            </a:r>
          </a:p>
          <a:p>
            <a:r>
              <a:rPr lang="en-US" sz="2200" b="1" dirty="0"/>
              <a:t>State legislation:</a:t>
            </a:r>
            <a:r>
              <a:rPr lang="en-US" sz="2200" dirty="0"/>
              <a:t> WA, OR, UT, WV, NY have legislation.  Some insurance commissioners appear to be permissive.  Other states may need legislation.</a:t>
            </a:r>
          </a:p>
          <a:p>
            <a:r>
              <a:rPr lang="en-US" sz="2200" b="1" dirty="0"/>
              <a:t>Deductibles: </a:t>
            </a:r>
            <a:r>
              <a:rPr lang="en-US" sz="2200" dirty="0"/>
              <a:t>Insurers do not count DPC payments toward deductibles, disadvantaging individuals &amp; employers who buy DPC.</a:t>
            </a:r>
          </a:p>
          <a:p>
            <a:r>
              <a:rPr lang="en-US" sz="2200" b="1" dirty="0"/>
              <a:t>Entrenched payment models: </a:t>
            </a:r>
            <a:r>
              <a:rPr lang="en-US" sz="2200" dirty="0"/>
              <a:t>FFS, E&amp;M, RVU, fragmented additional payments for care coordination, etc.</a:t>
            </a:r>
          </a:p>
          <a:p>
            <a:r>
              <a:rPr lang="en-US" sz="2200" b="1" dirty="0"/>
              <a:t>Health IT &amp; complexity scoring: </a:t>
            </a:r>
            <a:r>
              <a:rPr lang="en-US" sz="2200" dirty="0"/>
              <a:t>Claims-based measures do not tell the whole story.</a:t>
            </a:r>
          </a:p>
        </p:txBody>
      </p:sp>
      <p:sp>
        <p:nvSpPr>
          <p:cNvPr id="5" name="Slide Number Placeholder 4"/>
          <p:cNvSpPr>
            <a:spLocks noGrp="1"/>
          </p:cNvSpPr>
          <p:nvPr>
            <p:ph type="sldNum" sz="quarter" idx="14"/>
          </p:nvPr>
        </p:nvSpPr>
        <p:spPr>
          <a:xfrm>
            <a:off x="6553200" y="6356350"/>
            <a:ext cx="2133600" cy="365125"/>
          </a:xfrm>
        </p:spPr>
        <p:txBody>
          <a:bodyPr/>
          <a:lstStyle/>
          <a:p>
            <a:pPr>
              <a:defRPr/>
            </a:pPr>
            <a:fld id="{C6F8EDDA-96D2-4D3C-A34D-B432BB89ADFD}" type="slidenum">
              <a:rPr lang="en-US" smtClean="0"/>
              <a:pPr>
                <a:defRPr/>
              </a:pPr>
              <a:t>171</a:t>
            </a:fld>
            <a:endParaRPr lang="en-US" dirty="0"/>
          </a:p>
        </p:txBody>
      </p:sp>
    </p:spTree>
    <p:extLst>
      <p:ext uri="{BB962C8B-B14F-4D97-AF65-F5344CB8AC3E}">
        <p14:creationId xmlns:p14="http://schemas.microsoft.com/office/powerpoint/2010/main" val="23643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914400" y="381000"/>
            <a:ext cx="5044684" cy="609600"/>
          </a:xfrm>
        </p:spPr>
        <p:txBody>
          <a:bodyPr/>
          <a:lstStyle/>
          <a:p>
            <a:r>
              <a:rPr lang="en-US" dirty="0">
                <a:solidFill>
                  <a:schemeClr val="tx1"/>
                </a:solidFill>
                <a:ea typeface="ＭＳ Ｐゴシック" pitchFamily="34" charset="-128"/>
              </a:rPr>
              <a:t>Qliance Direct Primary Care Model</a:t>
            </a:r>
          </a:p>
        </p:txBody>
      </p:sp>
      <p:sp>
        <p:nvSpPr>
          <p:cNvPr id="3" name="Slide Number Placeholder 2"/>
          <p:cNvSpPr>
            <a:spLocks noGrp="1"/>
          </p:cNvSpPr>
          <p:nvPr>
            <p:ph type="sldNum" sz="quarter" idx="14"/>
          </p:nvPr>
        </p:nvSpPr>
        <p:spPr>
          <a:xfrm>
            <a:off x="6553200" y="6356350"/>
            <a:ext cx="2133600" cy="365125"/>
          </a:xfrm>
        </p:spPr>
        <p:txBody>
          <a:bodyPr/>
          <a:lstStyle/>
          <a:p>
            <a:pPr>
              <a:defRPr/>
            </a:pPr>
            <a:fld id="{31F627C4-EEB4-4B9B-B2F9-56838D6F0C39}" type="slidenum">
              <a:rPr lang="en-US"/>
              <a:pPr>
                <a:defRPr/>
              </a:pPr>
              <a:t>172</a:t>
            </a:fld>
            <a:endParaRPr lang="en-US" dirty="0"/>
          </a:p>
        </p:txBody>
      </p:sp>
      <p:sp>
        <p:nvSpPr>
          <p:cNvPr id="2253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14" name="Text Placeholder 4"/>
          <p:cNvSpPr txBox="1">
            <a:spLocks/>
          </p:cNvSpPr>
          <p:nvPr/>
        </p:nvSpPr>
        <p:spPr bwMode="auto">
          <a:xfrm>
            <a:off x="5410200" y="1185947"/>
            <a:ext cx="3417332" cy="5142148"/>
          </a:xfrm>
          <a:prstGeom prst="rect">
            <a:avLst/>
          </a:prstGeom>
          <a:noFill/>
          <a:ln w="9525">
            <a:noFill/>
            <a:miter lim="800000"/>
            <a:headEnd/>
            <a:tailEnd/>
          </a:ln>
        </p:spPr>
        <p:txBody>
          <a:bodyPr/>
          <a:lstStyle>
            <a:lvl1pPr marL="228600" indent="-2286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6858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marL="228600" lvl="2">
              <a:spcBef>
                <a:spcPts val="600"/>
              </a:spcBef>
              <a:buFont typeface="Arial" pitchFamily="34" charset="0"/>
              <a:buChar char="•"/>
            </a:pPr>
            <a:r>
              <a:rPr lang="en-US" dirty="0">
                <a:latin typeface="+mn-lt"/>
                <a:cs typeface="Times New Roman" pitchFamily="18" charset="0"/>
              </a:rPr>
              <a:t>Doctors are employed, salaried; encourages focus on holistic care</a:t>
            </a:r>
          </a:p>
          <a:p>
            <a:pPr>
              <a:spcBef>
                <a:spcPts val="600"/>
              </a:spcBef>
              <a:buFont typeface="Arial" pitchFamily="34" charset="0"/>
              <a:buChar char="•"/>
            </a:pPr>
            <a:r>
              <a:rPr lang="en-US" dirty="0">
                <a:latin typeface="+mn-lt"/>
              </a:rPr>
              <a:t>Limited patient panel size</a:t>
            </a:r>
          </a:p>
          <a:p>
            <a:pPr>
              <a:spcBef>
                <a:spcPts val="600"/>
              </a:spcBef>
              <a:buFont typeface="Arial" pitchFamily="34" charset="0"/>
              <a:buChar char="•"/>
            </a:pPr>
            <a:r>
              <a:rPr lang="en-US" dirty="0">
                <a:latin typeface="+mn-lt"/>
              </a:rPr>
              <a:t>Flat monthly fee for unrestricted, 7 day/week access</a:t>
            </a:r>
          </a:p>
          <a:p>
            <a:pPr marL="233363" lvl="2" indent="-233363">
              <a:spcBef>
                <a:spcPts val="600"/>
              </a:spcBef>
              <a:buFont typeface="Arial" pitchFamily="34" charset="0"/>
              <a:buChar char="•"/>
            </a:pPr>
            <a:r>
              <a:rPr lang="en-US" dirty="0">
                <a:latin typeface="+mn-lt"/>
              </a:rPr>
              <a:t>Wholly owned and operated community-based clinics</a:t>
            </a:r>
          </a:p>
          <a:p>
            <a:pPr marL="233363" lvl="2" indent="-233363">
              <a:spcBef>
                <a:spcPts val="600"/>
              </a:spcBef>
              <a:buFont typeface="Arial" pitchFamily="34" charset="0"/>
              <a:buChar char="•"/>
            </a:pPr>
            <a:r>
              <a:rPr lang="en-US" dirty="0">
                <a:latin typeface="+mn-lt"/>
                <a:cs typeface="Times New Roman" pitchFamily="18" charset="0"/>
              </a:rPr>
              <a:t>Proprietary IT platform tailored to care delivery model, supports data integration with carriers, purchasers, and other systems </a:t>
            </a:r>
          </a:p>
          <a:p>
            <a:pPr marL="233363" lvl="2" indent="-233363">
              <a:spcBef>
                <a:spcPts val="600"/>
              </a:spcBef>
              <a:buFont typeface="Arial" pitchFamily="34" charset="0"/>
              <a:buChar char="•"/>
            </a:pPr>
            <a:r>
              <a:rPr lang="en-US" dirty="0">
                <a:latin typeface="+mn-lt"/>
                <a:cs typeface="Times New Roman" pitchFamily="18" charset="0"/>
              </a:rPr>
              <a:t>Steward healthcare resources from the primary care level</a:t>
            </a:r>
          </a:p>
          <a:p>
            <a:pPr marL="233363" lvl="2" indent="-233363">
              <a:spcBef>
                <a:spcPts val="1200"/>
              </a:spcBef>
              <a:buFont typeface="Arial" pitchFamily="34" charset="0"/>
              <a:buChar char="•"/>
            </a:pPr>
            <a:endParaRPr lang="en-US" sz="2000" dirty="0">
              <a:latin typeface="+mn-lt"/>
              <a:cs typeface="Times New Roman" pitchFamily="18" charset="0"/>
            </a:endParaRPr>
          </a:p>
        </p:txBody>
      </p:sp>
      <p:pic>
        <p:nvPicPr>
          <p:cNvPr id="225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152554"/>
            <a:ext cx="5081588"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15509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153400" y="6356350"/>
            <a:ext cx="533400" cy="365125"/>
          </a:xfrm>
        </p:spPr>
        <p:txBody>
          <a:bodyPr/>
          <a:lstStyle/>
          <a:p>
            <a:pPr algn="r"/>
            <a:fld id="{057F1D8F-074C-4603-81FA-70F81609FB3C}" type="slidenum">
              <a:rPr lang="en-US"/>
              <a:pPr algn="r"/>
              <a:t>173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67008463"/>
              </p:ext>
            </p:extLst>
          </p:nvPr>
        </p:nvGraphicFramePr>
        <p:xfrm>
          <a:off x="457200" y="1164565"/>
          <a:ext cx="8229600" cy="4877003"/>
        </p:xfrm>
        <a:graphic>
          <a:graphicData uri="http://schemas.openxmlformats.org/drawingml/2006/table">
            <a:tbl>
              <a:tblPr firstRow="1" bandRow="1">
                <a:tableStyleId>{69012ECD-51FC-41F1-AA8D-1B2483CD663E}</a:tableStyleId>
              </a:tblPr>
              <a:tblGrid>
                <a:gridCol w="1645920">
                  <a:extLst>
                    <a:ext uri="{9D8B030D-6E8A-4147-A177-3AD203B41FA5}">
                      <a16:colId xmlns="" xmlns:a16="http://schemas.microsoft.com/office/drawing/2014/main" val="20000"/>
                    </a:ext>
                  </a:extLst>
                </a:gridCol>
                <a:gridCol w="1645920">
                  <a:extLst>
                    <a:ext uri="{9D8B030D-6E8A-4147-A177-3AD203B41FA5}">
                      <a16:colId xmlns="" xmlns:a16="http://schemas.microsoft.com/office/drawing/2014/main" val="20001"/>
                    </a:ext>
                  </a:extLst>
                </a:gridCol>
                <a:gridCol w="1645920">
                  <a:extLst>
                    <a:ext uri="{9D8B030D-6E8A-4147-A177-3AD203B41FA5}">
                      <a16:colId xmlns="" xmlns:a16="http://schemas.microsoft.com/office/drawing/2014/main" val="20002"/>
                    </a:ext>
                  </a:extLst>
                </a:gridCol>
                <a:gridCol w="1645920">
                  <a:extLst>
                    <a:ext uri="{9D8B030D-6E8A-4147-A177-3AD203B41FA5}">
                      <a16:colId xmlns="" xmlns:a16="http://schemas.microsoft.com/office/drawing/2014/main" val="20003"/>
                    </a:ext>
                  </a:extLst>
                </a:gridCol>
                <a:gridCol w="1645920">
                  <a:extLst>
                    <a:ext uri="{9D8B030D-6E8A-4147-A177-3AD203B41FA5}">
                      <a16:colId xmlns="" xmlns:a16="http://schemas.microsoft.com/office/drawing/2014/main" val="20004"/>
                    </a:ext>
                  </a:extLst>
                </a:gridCol>
              </a:tblGrid>
              <a:tr h="718448">
                <a:tc>
                  <a:txBody>
                    <a:bodyPr/>
                    <a:lstStyle/>
                    <a:p>
                      <a:pPr algn="ctr" rtl="0" fontAlgn="b"/>
                      <a:r>
                        <a:rPr lang="en-US" sz="1800" u="none" strike="noStrike" dirty="0">
                          <a:effectLst/>
                        </a:rPr>
                        <a:t> </a:t>
                      </a:r>
                      <a:endParaRPr lang="en-US" sz="1800" b="1" i="0" u="none" strike="noStrike" dirty="0">
                        <a:solidFill>
                          <a:srgbClr val="FFFFFF"/>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Per 1,000 Qliance pts.</a:t>
                      </a:r>
                      <a:endParaRPr lang="en-US" sz="1800" b="1" i="0" u="none" strike="noStrike" dirty="0">
                        <a:solidFill>
                          <a:srgbClr val="FFFFFF"/>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Per 1,000 Non-Q pts.</a:t>
                      </a:r>
                      <a:endParaRPr lang="en-US" sz="1800" b="1" i="0" u="none" strike="noStrike" dirty="0">
                        <a:solidFill>
                          <a:srgbClr val="FFFFFF"/>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Difference</a:t>
                      </a:r>
                      <a:endParaRPr lang="en-US" sz="1800" b="1" i="0" u="none" strike="noStrike" dirty="0">
                        <a:solidFill>
                          <a:srgbClr val="FFFFFF"/>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Savings per pt. per year</a:t>
                      </a:r>
                      <a:endParaRPr lang="en-US" sz="1800" b="1" i="0" u="none" strike="noStrike" dirty="0">
                        <a:solidFill>
                          <a:srgbClr val="FFFFFF"/>
                        </a:solidFill>
                        <a:effectLst/>
                        <a:latin typeface="Arial" panose="020B0604020202020204" pitchFamily="34" charset="0"/>
                      </a:endParaRPr>
                    </a:p>
                  </a:txBody>
                  <a:tcPr marL="6429" marR="6429" marT="6429" marB="0" anchor="ctr"/>
                </a:tc>
                <a:extLst>
                  <a:ext uri="{0D108BD9-81ED-4DB2-BD59-A6C34878D82A}">
                    <a16:rowId xmlns="" xmlns:a16="http://schemas.microsoft.com/office/drawing/2014/main" val="10000"/>
                  </a:ext>
                </a:extLst>
              </a:tr>
              <a:tr h="592341">
                <a:tc>
                  <a:txBody>
                    <a:bodyPr/>
                    <a:lstStyle/>
                    <a:p>
                      <a:pPr algn="ctr" rtl="0" fontAlgn="b"/>
                      <a:r>
                        <a:rPr lang="en-US" sz="1800" u="none" strike="noStrike" dirty="0">
                          <a:effectLst/>
                        </a:rPr>
                        <a:t>ER Visits</a:t>
                      </a:r>
                      <a:endParaRPr lang="en-US" sz="1800" b="1" i="0" u="none" strike="noStrike" dirty="0">
                        <a:solidFill>
                          <a:srgbClr val="53651A"/>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81</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94</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-14%</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($5)</a:t>
                      </a:r>
                      <a:endParaRPr lang="en-US" sz="1800" b="1" i="0" u="none" strike="noStrike" dirty="0">
                        <a:solidFill>
                          <a:srgbClr val="000000"/>
                        </a:solidFill>
                        <a:effectLst/>
                        <a:latin typeface="Arial" panose="020B0604020202020204" pitchFamily="34" charset="0"/>
                      </a:endParaRPr>
                    </a:p>
                  </a:txBody>
                  <a:tcPr marL="6429" marR="6429" marT="6429" marB="0" anchor="ctr"/>
                </a:tc>
                <a:extLst>
                  <a:ext uri="{0D108BD9-81ED-4DB2-BD59-A6C34878D82A}">
                    <a16:rowId xmlns="" xmlns:a16="http://schemas.microsoft.com/office/drawing/2014/main" val="10001"/>
                  </a:ext>
                </a:extLst>
              </a:tr>
              <a:tr h="592341">
                <a:tc>
                  <a:txBody>
                    <a:bodyPr/>
                    <a:lstStyle/>
                    <a:p>
                      <a:pPr algn="ctr" rtl="0" fontAlgn="b"/>
                      <a:r>
                        <a:rPr lang="en-US" sz="1800" u="none" strike="noStrike" dirty="0">
                          <a:effectLst/>
                        </a:rPr>
                        <a:t>Inpatient (days)</a:t>
                      </a:r>
                      <a:endParaRPr lang="en-US" sz="1800" b="1" i="0" u="none" strike="noStrike" dirty="0">
                        <a:solidFill>
                          <a:srgbClr val="53651A"/>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100</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250</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-60%</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$417 </a:t>
                      </a:r>
                      <a:endParaRPr lang="en-US" sz="1800" b="1" i="0" u="none" strike="noStrike" dirty="0">
                        <a:solidFill>
                          <a:srgbClr val="000000"/>
                        </a:solidFill>
                        <a:effectLst/>
                        <a:latin typeface="Arial" panose="020B0604020202020204" pitchFamily="34" charset="0"/>
                      </a:endParaRPr>
                    </a:p>
                  </a:txBody>
                  <a:tcPr marL="6429" marR="6429" marT="6429" marB="0" anchor="ctr"/>
                </a:tc>
                <a:extLst>
                  <a:ext uri="{0D108BD9-81ED-4DB2-BD59-A6C34878D82A}">
                    <a16:rowId xmlns="" xmlns:a16="http://schemas.microsoft.com/office/drawing/2014/main" val="10002"/>
                  </a:ext>
                </a:extLst>
              </a:tr>
              <a:tr h="592341">
                <a:tc>
                  <a:txBody>
                    <a:bodyPr/>
                    <a:lstStyle/>
                    <a:p>
                      <a:pPr algn="ctr" rtl="0" fontAlgn="b"/>
                      <a:r>
                        <a:rPr lang="en-US" sz="1800" u="none" strike="noStrike" dirty="0">
                          <a:effectLst/>
                        </a:rPr>
                        <a:t>Specialist Visits</a:t>
                      </a:r>
                      <a:endParaRPr lang="en-US" sz="1800" b="1" i="0" u="none" strike="noStrike" dirty="0">
                        <a:solidFill>
                          <a:srgbClr val="53651A"/>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7,497</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8,674</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-14%</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$436 </a:t>
                      </a:r>
                      <a:endParaRPr lang="en-US" sz="1800" b="1" i="0" u="none" strike="noStrike" dirty="0">
                        <a:solidFill>
                          <a:srgbClr val="000000"/>
                        </a:solidFill>
                        <a:effectLst/>
                        <a:latin typeface="Arial" panose="020B0604020202020204" pitchFamily="34" charset="0"/>
                      </a:endParaRPr>
                    </a:p>
                  </a:txBody>
                  <a:tcPr marL="6429" marR="6429" marT="6429" marB="0" anchor="ctr"/>
                </a:tc>
                <a:extLst>
                  <a:ext uri="{0D108BD9-81ED-4DB2-BD59-A6C34878D82A}">
                    <a16:rowId xmlns="" xmlns:a16="http://schemas.microsoft.com/office/drawing/2014/main" val="10003"/>
                  </a:ext>
                </a:extLst>
              </a:tr>
              <a:tr h="592341">
                <a:tc>
                  <a:txBody>
                    <a:bodyPr/>
                    <a:lstStyle/>
                    <a:p>
                      <a:pPr algn="ctr" rtl="0" fontAlgn="b"/>
                      <a:r>
                        <a:rPr lang="en-US" sz="1800" u="none" strike="noStrike" dirty="0">
                          <a:effectLst/>
                        </a:rPr>
                        <a:t>Advanced Radiology</a:t>
                      </a:r>
                      <a:endParaRPr lang="en-US" sz="1800" b="1" i="0" u="none" strike="noStrike" dirty="0">
                        <a:solidFill>
                          <a:srgbClr val="53651A"/>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310</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434</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-29%</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$82 </a:t>
                      </a:r>
                      <a:endParaRPr lang="en-US" sz="1800" b="1" i="0" u="none" strike="noStrike" dirty="0">
                        <a:solidFill>
                          <a:srgbClr val="000000"/>
                        </a:solidFill>
                        <a:effectLst/>
                        <a:latin typeface="Arial" panose="020B0604020202020204" pitchFamily="34" charset="0"/>
                      </a:endParaRPr>
                    </a:p>
                  </a:txBody>
                  <a:tcPr marL="6429" marR="6429" marT="6429" marB="0" anchor="ctr"/>
                </a:tc>
                <a:extLst>
                  <a:ext uri="{0D108BD9-81ED-4DB2-BD59-A6C34878D82A}">
                    <a16:rowId xmlns="" xmlns:a16="http://schemas.microsoft.com/office/drawing/2014/main" val="10004"/>
                  </a:ext>
                </a:extLst>
              </a:tr>
              <a:tr h="592341">
                <a:tc>
                  <a:txBody>
                    <a:bodyPr/>
                    <a:lstStyle/>
                    <a:p>
                      <a:pPr algn="ctr" rtl="0" fontAlgn="b"/>
                      <a:r>
                        <a:rPr lang="en-US" sz="1800" u="none" strike="noStrike" dirty="0">
                          <a:effectLst/>
                        </a:rPr>
                        <a:t>Primary Care Visits</a:t>
                      </a:r>
                      <a:endParaRPr lang="en-US" sz="1800" b="1" i="0" u="none" strike="noStrike" dirty="0">
                        <a:solidFill>
                          <a:srgbClr val="5F7E25"/>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3,109</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1,965</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+58%</a:t>
                      </a:r>
                      <a:endParaRPr lang="en-US" sz="1800" b="1"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($251)*</a:t>
                      </a:r>
                      <a:endParaRPr lang="en-US" sz="1800" b="1" i="0" u="none" strike="noStrike" dirty="0">
                        <a:solidFill>
                          <a:srgbClr val="000000"/>
                        </a:solidFill>
                        <a:effectLst/>
                        <a:latin typeface="Arial" panose="020B0604020202020204" pitchFamily="34" charset="0"/>
                      </a:endParaRPr>
                    </a:p>
                  </a:txBody>
                  <a:tcPr marL="6429" marR="6429" marT="6429" marB="0" anchor="ctr"/>
                </a:tc>
                <a:extLst>
                  <a:ext uri="{0D108BD9-81ED-4DB2-BD59-A6C34878D82A}">
                    <a16:rowId xmlns="" xmlns:a16="http://schemas.microsoft.com/office/drawing/2014/main" val="10005"/>
                  </a:ext>
                </a:extLst>
              </a:tr>
              <a:tr h="592341">
                <a:tc>
                  <a:txBody>
                    <a:bodyPr/>
                    <a:lstStyle/>
                    <a:p>
                      <a:pPr algn="ctr" rtl="0" fontAlgn="b"/>
                      <a:r>
                        <a:rPr lang="en-US" sz="1800" u="none" strike="noStrike" dirty="0">
                          <a:effectLst/>
                        </a:rPr>
                        <a:t>Savings Per Patient</a:t>
                      </a:r>
                      <a:endParaRPr lang="en-US" sz="1800" b="1" i="0" u="none" strike="noStrike" dirty="0">
                        <a:solidFill>
                          <a:srgbClr val="5F7E25"/>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a:t>
                      </a:r>
                      <a:endParaRPr lang="en-US" sz="1800" b="0" i="0" u="none" strike="noStrike" dirty="0">
                        <a:solidFill>
                          <a:srgbClr val="5F7E25"/>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a:t>
                      </a:r>
                      <a:endParaRPr lang="en-US" sz="1800" b="0" i="0" u="none" strike="noStrike" dirty="0">
                        <a:solidFill>
                          <a:srgbClr val="5F7E25"/>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a:t>
                      </a:r>
                      <a:endParaRPr lang="en-US" sz="1800" b="0" i="0" u="none" strike="noStrike" dirty="0">
                        <a:solidFill>
                          <a:srgbClr val="5F7E25"/>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$679 </a:t>
                      </a:r>
                      <a:endParaRPr lang="en-US" sz="1800" b="1" i="0" u="none" strike="noStrike" dirty="0">
                        <a:solidFill>
                          <a:srgbClr val="5F7E25"/>
                        </a:solidFill>
                        <a:effectLst/>
                        <a:latin typeface="Arial" panose="020B0604020202020204" pitchFamily="34" charset="0"/>
                      </a:endParaRPr>
                    </a:p>
                  </a:txBody>
                  <a:tcPr marL="6429" marR="6429" marT="6429" marB="0" anchor="ctr"/>
                </a:tc>
                <a:extLst>
                  <a:ext uri="{0D108BD9-81ED-4DB2-BD59-A6C34878D82A}">
                    <a16:rowId xmlns="" xmlns:a16="http://schemas.microsoft.com/office/drawing/2014/main" val="10006"/>
                  </a:ext>
                </a:extLst>
              </a:tr>
              <a:tr h="604509">
                <a:tc>
                  <a:txBody>
                    <a:bodyPr/>
                    <a:lstStyle/>
                    <a:p>
                      <a:pPr algn="ctr" rtl="0" fontAlgn="b"/>
                      <a:r>
                        <a:rPr lang="en-US" sz="1800" u="none" strike="noStrike" dirty="0">
                          <a:effectLst/>
                        </a:rPr>
                        <a:t>% Saved Per Patient</a:t>
                      </a:r>
                      <a:endParaRPr lang="en-US" sz="1800" b="1" i="0" u="none" strike="noStrike" dirty="0">
                        <a:solidFill>
                          <a:srgbClr val="5F7E25"/>
                        </a:solidFill>
                        <a:effectLst/>
                        <a:latin typeface="Arial" panose="020B0604020202020204" pitchFamily="34" charset="0"/>
                      </a:endParaRPr>
                    </a:p>
                  </a:txBody>
                  <a:tcPr marL="6429" marR="6429" marT="6429"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429" marR="6429" marT="6429"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429" marR="6429" marT="6429"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429" marR="6429" marT="6429" marB="0" anchor="ctr"/>
                </a:tc>
                <a:tc>
                  <a:txBody>
                    <a:bodyPr/>
                    <a:lstStyle/>
                    <a:p>
                      <a:pPr algn="ctr" rtl="0" fontAlgn="b"/>
                      <a:r>
                        <a:rPr lang="en-US" sz="1800" u="none" strike="noStrike" dirty="0">
                          <a:effectLst/>
                        </a:rPr>
                        <a:t>20%</a:t>
                      </a:r>
                      <a:endParaRPr lang="en-US" sz="1800" b="1" i="0" u="none" strike="noStrike" dirty="0">
                        <a:solidFill>
                          <a:srgbClr val="5F7E25"/>
                        </a:solidFill>
                        <a:effectLst/>
                        <a:latin typeface="Arial" panose="020B0604020202020204" pitchFamily="34" charset="0"/>
                      </a:endParaRPr>
                    </a:p>
                  </a:txBody>
                  <a:tcPr marL="6429" marR="6429" marT="6429" marB="0" anchor="ctr"/>
                </a:tc>
                <a:extLst>
                  <a:ext uri="{0D108BD9-81ED-4DB2-BD59-A6C34878D82A}">
                    <a16:rowId xmlns="" xmlns:a16="http://schemas.microsoft.com/office/drawing/2014/main" val="10007"/>
                  </a:ext>
                </a:extLst>
              </a:tr>
            </a:tbl>
          </a:graphicData>
        </a:graphic>
      </p:graphicFrame>
      <p:sp>
        <p:nvSpPr>
          <p:cNvPr id="7" name="Title 1"/>
          <p:cNvSpPr txBox="1">
            <a:spLocks/>
          </p:cNvSpPr>
          <p:nvPr/>
        </p:nvSpPr>
        <p:spPr>
          <a:xfrm>
            <a:off x="914400" y="457201"/>
            <a:ext cx="4911646" cy="457200"/>
          </a:xfrm>
          <a:prstGeom prst="rect">
            <a:avLst/>
          </a:prstGeom>
        </p:spPr>
        <p:txBody>
          <a:bodyPr>
            <a:normAutofit/>
          </a:bodyPr>
          <a:lstStyle>
            <a:lvl1pPr algn="ctr" defTabSz="457200" rtl="0" eaLnBrk="1" fontAlgn="base" hangingPunct="1">
              <a:spcBef>
                <a:spcPct val="0"/>
              </a:spcBef>
              <a:spcAft>
                <a:spcPct val="0"/>
              </a:spcAft>
              <a:defRPr sz="4400" kern="1200">
                <a:solidFill>
                  <a:srgbClr val="7EA831"/>
                </a:solidFill>
                <a:latin typeface="+mj-lt"/>
                <a:ea typeface="ＭＳ Ｐゴシック" pitchFamily="-65" charset="-128"/>
                <a:cs typeface="ＭＳ Ｐゴシック" pitchFamily="-65" charset="-128"/>
              </a:defRPr>
            </a:lvl1pPr>
            <a:lvl2pPr algn="ctr" defTabSz="457200" rtl="0" eaLnBrk="1" fontAlgn="base" hangingPunct="1">
              <a:spcBef>
                <a:spcPct val="0"/>
              </a:spcBef>
              <a:spcAft>
                <a:spcPct val="0"/>
              </a:spcAft>
              <a:defRPr sz="4400">
                <a:solidFill>
                  <a:srgbClr val="7EA831"/>
                </a:solidFill>
                <a:latin typeface="Arial"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rgbClr val="7EA831"/>
                </a:solidFill>
                <a:latin typeface="Arial"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rgbClr val="7EA831"/>
                </a:solidFill>
                <a:latin typeface="Arial"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rgbClr val="7EA831"/>
                </a:solidFill>
                <a:latin typeface="Arial"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rgbClr val="7EA831"/>
                </a:solidFill>
                <a:latin typeface="Arial" charset="0"/>
                <a:ea typeface="ＭＳ Ｐゴシック" pitchFamily="-65" charset="-128"/>
              </a:defRPr>
            </a:lvl6pPr>
            <a:lvl7pPr marL="914400" algn="ctr" defTabSz="457200" rtl="0" eaLnBrk="1" fontAlgn="base" hangingPunct="1">
              <a:spcBef>
                <a:spcPct val="0"/>
              </a:spcBef>
              <a:spcAft>
                <a:spcPct val="0"/>
              </a:spcAft>
              <a:defRPr sz="4400">
                <a:solidFill>
                  <a:srgbClr val="7EA831"/>
                </a:solidFill>
                <a:latin typeface="Arial" charset="0"/>
                <a:ea typeface="ＭＳ Ｐゴシック" pitchFamily="-65" charset="-128"/>
              </a:defRPr>
            </a:lvl7pPr>
            <a:lvl8pPr marL="1371600" algn="ctr" defTabSz="457200" rtl="0" eaLnBrk="1" fontAlgn="base" hangingPunct="1">
              <a:spcBef>
                <a:spcPct val="0"/>
              </a:spcBef>
              <a:spcAft>
                <a:spcPct val="0"/>
              </a:spcAft>
              <a:defRPr sz="4400">
                <a:solidFill>
                  <a:srgbClr val="7EA831"/>
                </a:solidFill>
                <a:latin typeface="Arial" charset="0"/>
                <a:ea typeface="ＭＳ Ｐゴシック" pitchFamily="-65" charset="-128"/>
              </a:defRPr>
            </a:lvl8pPr>
            <a:lvl9pPr marL="1828800" algn="ctr" defTabSz="457200" rtl="0" eaLnBrk="1" fontAlgn="base" hangingPunct="1">
              <a:spcBef>
                <a:spcPct val="0"/>
              </a:spcBef>
              <a:spcAft>
                <a:spcPct val="0"/>
              </a:spcAft>
              <a:defRPr sz="4400">
                <a:solidFill>
                  <a:srgbClr val="7EA831"/>
                </a:solidFill>
                <a:latin typeface="Arial" charset="0"/>
                <a:ea typeface="ＭＳ Ｐゴシック" pitchFamily="-65" charset="-128"/>
              </a:defRPr>
            </a:lvl9pPr>
          </a:lstStyle>
          <a:p>
            <a:pPr algn="l" eaLnBrk="0" hangingPunct="0"/>
            <a:r>
              <a:rPr lang="en-US" sz="2400" dirty="0">
                <a:solidFill>
                  <a:schemeClr val="tx1"/>
                </a:solidFill>
                <a:latin typeface="Trebuchet MS" panose="020B0603020202020204" pitchFamily="34" charset="0"/>
                <a:ea typeface="Verdana" pitchFamily="34" charset="0"/>
                <a:cs typeface="Verdana" pitchFamily="34" charset="0"/>
              </a:rPr>
              <a:t>Qliance vs. Non-Qliance Costs</a:t>
            </a:r>
          </a:p>
        </p:txBody>
      </p:sp>
    </p:spTree>
    <p:extLst>
      <p:ext uri="{BB962C8B-B14F-4D97-AF65-F5344CB8AC3E}">
        <p14:creationId xmlns:p14="http://schemas.microsoft.com/office/powerpoint/2010/main" val="220938116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914400" y="457200"/>
            <a:ext cx="3463846" cy="457200"/>
          </a:xfrm>
        </p:spPr>
        <p:txBody>
          <a:bodyPr>
            <a:noAutofit/>
          </a:bodyPr>
          <a:lstStyle/>
          <a:p>
            <a:r>
              <a:rPr lang="en-US" dirty="0"/>
              <a:t>Patient Feedback</a:t>
            </a:r>
          </a:p>
        </p:txBody>
      </p:sp>
      <p:sp>
        <p:nvSpPr>
          <p:cNvPr id="7" name="Subtitle 6"/>
          <p:cNvSpPr>
            <a:spLocks noGrp="1"/>
          </p:cNvSpPr>
          <p:nvPr>
            <p:ph type="subTitle" idx="1"/>
          </p:nvPr>
        </p:nvSpPr>
        <p:spPr>
          <a:xfrm>
            <a:off x="357051" y="984068"/>
            <a:ext cx="8630195" cy="5259569"/>
          </a:xfrm>
        </p:spPr>
        <p:txBody>
          <a:bodyPr>
            <a:noAutofit/>
          </a:bodyPr>
          <a:lstStyle/>
          <a:p>
            <a:pPr marL="0" lvl="1" algn="l"/>
            <a:endParaRPr lang="en-US" sz="3600" dirty="0">
              <a:solidFill>
                <a:schemeClr val="tx1"/>
              </a:solidFill>
            </a:endParaRPr>
          </a:p>
          <a:p>
            <a:pPr marL="274320" lvl="1" algn="l">
              <a:spcBef>
                <a:spcPts val="0"/>
              </a:spcBef>
            </a:pPr>
            <a:endParaRPr lang="en-US" sz="3200" b="1" dirty="0">
              <a:solidFill>
                <a:schemeClr val="accent3">
                  <a:lumMod val="75000"/>
                </a:schemeClr>
              </a:solidFill>
            </a:endParaRPr>
          </a:p>
          <a:p>
            <a:pPr marL="274320" lvl="1" algn="l">
              <a:spcBef>
                <a:spcPts val="0"/>
              </a:spcBef>
            </a:pPr>
            <a:r>
              <a:rPr lang="en-US" sz="3200" b="1" dirty="0">
                <a:solidFill>
                  <a:schemeClr val="accent3">
                    <a:lumMod val="75000"/>
                  </a:schemeClr>
                </a:solidFill>
              </a:rPr>
              <a:t> </a:t>
            </a:r>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endParaRPr lang="en-US" sz="3200" b="1" dirty="0"/>
          </a:p>
          <a:p>
            <a:pPr marL="274320" lvl="1" algn="l">
              <a:spcBef>
                <a:spcPts val="0"/>
              </a:spcBef>
            </a:pPr>
            <a:r>
              <a:rPr lang="en-US" sz="3200" b="1" dirty="0">
                <a:solidFill>
                  <a:schemeClr val="accent3">
                    <a:lumMod val="75000"/>
                  </a:schemeClr>
                </a:solidFill>
              </a:rPr>
              <a:t>   </a:t>
            </a:r>
          </a:p>
          <a:p>
            <a:pPr marL="274320" lvl="1" algn="l">
              <a:spcBef>
                <a:spcPts val="0"/>
              </a:spcBef>
            </a:pPr>
            <a:endParaRPr lang="en-US" sz="3200" b="1" dirty="0"/>
          </a:p>
          <a:p>
            <a:pPr marL="274320" lvl="1" algn="l">
              <a:spcBef>
                <a:spcPts val="0"/>
              </a:spcBef>
            </a:pPr>
            <a:endParaRPr lang="en-US" sz="3200" dirty="0"/>
          </a:p>
          <a:p>
            <a:pPr marL="274320" lvl="1" algn="l"/>
            <a:endParaRPr lang="en-US" sz="4000" dirty="0">
              <a:solidFill>
                <a:schemeClr val="tx1"/>
              </a:solidFill>
            </a:endParaRPr>
          </a:p>
        </p:txBody>
      </p:sp>
      <p:sp>
        <p:nvSpPr>
          <p:cNvPr id="2" name="TextBox 1"/>
          <p:cNvSpPr txBox="1"/>
          <p:nvPr/>
        </p:nvSpPr>
        <p:spPr>
          <a:xfrm>
            <a:off x="564194" y="1600200"/>
            <a:ext cx="3877165" cy="584775"/>
          </a:xfrm>
          <a:prstGeom prst="rect">
            <a:avLst/>
          </a:prstGeom>
          <a:noFill/>
        </p:spPr>
        <p:txBody>
          <a:bodyPr wrap="square" rtlCol="0">
            <a:spAutoFit/>
          </a:bodyPr>
          <a:lstStyle/>
          <a:p>
            <a:r>
              <a:rPr lang="en-US" sz="1600" i="1" dirty="0"/>
              <a:t>Would you recommend your provider to co-workers, friends and family members?</a:t>
            </a:r>
          </a:p>
        </p:txBody>
      </p:sp>
      <p:sp>
        <p:nvSpPr>
          <p:cNvPr id="4" name="TextBox 3"/>
          <p:cNvSpPr txBox="1"/>
          <p:nvPr/>
        </p:nvSpPr>
        <p:spPr>
          <a:xfrm>
            <a:off x="5155474" y="1600200"/>
            <a:ext cx="3549582" cy="1077218"/>
          </a:xfrm>
          <a:prstGeom prst="rect">
            <a:avLst/>
          </a:prstGeom>
          <a:noFill/>
        </p:spPr>
        <p:txBody>
          <a:bodyPr wrap="square" rtlCol="0">
            <a:spAutoFit/>
          </a:bodyPr>
          <a:lstStyle/>
          <a:p>
            <a:r>
              <a:rPr lang="en-US" sz="1600" i="1" dirty="0"/>
              <a:t>Do you get the care you want and need, when you want and need it from Qliance?</a:t>
            </a:r>
          </a:p>
          <a:p>
            <a:endParaRPr lang="en-US" sz="1600" i="1" dirty="0"/>
          </a:p>
        </p:txBody>
      </p:sp>
      <p:graphicFrame>
        <p:nvGraphicFramePr>
          <p:cNvPr id="10" name="Chart 9"/>
          <p:cNvGraphicFramePr>
            <a:graphicFrameLocks/>
          </p:cNvGraphicFramePr>
          <p:nvPr>
            <p:extLst>
              <p:ext uri="{D42A27DB-BD31-4B8C-83A1-F6EECF244321}">
                <p14:modId xmlns:p14="http://schemas.microsoft.com/office/powerpoint/2010/main" val="3911049217"/>
              </p:ext>
            </p:extLst>
          </p:nvPr>
        </p:nvGraphicFramePr>
        <p:xfrm>
          <a:off x="4723549" y="2349486"/>
          <a:ext cx="4263697" cy="36701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610255168"/>
              </p:ext>
            </p:extLst>
          </p:nvPr>
        </p:nvGraphicFramePr>
        <p:xfrm>
          <a:off x="483319" y="2413872"/>
          <a:ext cx="4088681" cy="3601018"/>
        </p:xfrm>
        <a:graphic>
          <a:graphicData uri="http://schemas.openxmlformats.org/drawingml/2006/chart">
            <c:chart xmlns:c="http://schemas.openxmlformats.org/drawingml/2006/chart" xmlns:r="http://schemas.openxmlformats.org/officeDocument/2006/relationships" r:id="rId4"/>
          </a:graphicData>
        </a:graphic>
      </p:graphicFrame>
      <p:sp>
        <p:nvSpPr>
          <p:cNvPr id="11" name="Slide Number Placeholder 2"/>
          <p:cNvSpPr>
            <a:spLocks noGrp="1"/>
          </p:cNvSpPr>
          <p:nvPr>
            <p:ph type="sldNum" sz="quarter" idx="11"/>
          </p:nvPr>
        </p:nvSpPr>
        <p:spPr>
          <a:xfrm>
            <a:off x="8153400" y="6356350"/>
            <a:ext cx="533400" cy="365125"/>
          </a:xfrm>
        </p:spPr>
        <p:txBody>
          <a:bodyPr/>
          <a:lstStyle/>
          <a:p>
            <a:pPr algn="r"/>
            <a:fld id="{057F1D8F-074C-4603-81FA-70F81609FB3C}" type="slidenum">
              <a:rPr lang="en-US"/>
              <a:pPr algn="r"/>
              <a:t>174</a:t>
            </a:fld>
            <a:endParaRPr lang="en-US" dirty="0"/>
          </a:p>
        </p:txBody>
      </p:sp>
    </p:spTree>
    <p:extLst>
      <p:ext uri="{BB962C8B-B14F-4D97-AF65-F5344CB8AC3E}">
        <p14:creationId xmlns:p14="http://schemas.microsoft.com/office/powerpoint/2010/main" val="271607277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Who Are Our Customers?</a:t>
            </a:r>
          </a:p>
        </p:txBody>
      </p:sp>
      <p:sp>
        <p:nvSpPr>
          <p:cNvPr id="3" name="Text Placeholder 2"/>
          <p:cNvSpPr>
            <a:spLocks noGrp="1"/>
          </p:cNvSpPr>
          <p:nvPr>
            <p:ph type="body" sz="quarter" idx="12"/>
          </p:nvPr>
        </p:nvSpPr>
        <p:spPr>
          <a:xfrm>
            <a:off x="914401" y="1275803"/>
            <a:ext cx="7848600" cy="4210597"/>
          </a:xfrm>
        </p:spPr>
        <p:txBody>
          <a:bodyPr>
            <a:noAutofit/>
          </a:bodyPr>
          <a:lstStyle/>
          <a:p>
            <a:r>
              <a:rPr lang="en-US" sz="2400" dirty="0"/>
              <a:t>Individuals</a:t>
            </a:r>
          </a:p>
          <a:p>
            <a:r>
              <a:rPr lang="en-US" sz="2400" dirty="0"/>
              <a:t>Small employers</a:t>
            </a:r>
          </a:p>
          <a:p>
            <a:r>
              <a:rPr lang="en-US" sz="2400" dirty="0"/>
              <a:t>Large employers (Expedia, Comcast, others)</a:t>
            </a:r>
          </a:p>
          <a:p>
            <a:r>
              <a:rPr lang="en-US" sz="2400" dirty="0"/>
              <a:t>Unions (UFCW 21, Seattle Firefighters)</a:t>
            </a:r>
          </a:p>
          <a:p>
            <a:r>
              <a:rPr lang="en-US" sz="2400" dirty="0"/>
              <a:t>Medicaid managed care (Coordinated Care)</a:t>
            </a:r>
          </a:p>
          <a:p>
            <a:r>
              <a:rPr lang="en-US" sz="2400" dirty="0"/>
              <a:t>Health benefits exchange (ACA)</a:t>
            </a:r>
          </a:p>
          <a:p>
            <a:endParaRPr lang="en-US" sz="2400" dirty="0"/>
          </a:p>
          <a:p>
            <a:pPr marL="0" indent="0" algn="ctr">
              <a:buNone/>
            </a:pPr>
            <a:r>
              <a:rPr lang="en-US" sz="2400" b="1" dirty="0"/>
              <a:t>Rapid growth in Medicaid and Exchange</a:t>
            </a:r>
          </a:p>
          <a:p>
            <a:pPr marL="0" indent="0" algn="ctr">
              <a:buNone/>
            </a:pPr>
            <a:r>
              <a:rPr lang="en-US" sz="2400" b="1" dirty="0"/>
              <a:t>(5x increase in patients in 2014 so far, from 8500 to 41,000 now)</a:t>
            </a:r>
          </a:p>
        </p:txBody>
      </p:sp>
      <p:sp>
        <p:nvSpPr>
          <p:cNvPr id="5" name="Slide Number Placeholder 4"/>
          <p:cNvSpPr>
            <a:spLocks noGrp="1"/>
          </p:cNvSpPr>
          <p:nvPr>
            <p:ph type="sldNum" sz="quarter" idx="14"/>
          </p:nvPr>
        </p:nvSpPr>
        <p:spPr>
          <a:xfrm>
            <a:off x="6553200" y="6356350"/>
            <a:ext cx="2133600" cy="365125"/>
          </a:xfrm>
        </p:spPr>
        <p:txBody>
          <a:bodyPr/>
          <a:lstStyle/>
          <a:p>
            <a:pPr>
              <a:defRPr/>
            </a:pPr>
            <a:fld id="{C6F8EDDA-96D2-4D3C-A34D-B432BB89ADFD}" type="slidenum">
              <a:rPr lang="en-US"/>
              <a:pPr>
                <a:defRPr/>
              </a:pPr>
              <a:t>175</a:t>
            </a:fld>
            <a:endParaRPr lang="en-US" dirty="0"/>
          </a:p>
        </p:txBody>
      </p:sp>
    </p:spTree>
    <p:extLst>
      <p:ext uri="{BB962C8B-B14F-4D97-AF65-F5344CB8AC3E}">
        <p14:creationId xmlns:p14="http://schemas.microsoft.com/office/powerpoint/2010/main" val="204942489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Qliance Costs</a:t>
            </a:r>
          </a:p>
        </p:txBody>
      </p:sp>
      <p:sp>
        <p:nvSpPr>
          <p:cNvPr id="4" name="Slide Number Placeholder 3"/>
          <p:cNvSpPr>
            <a:spLocks noGrp="1"/>
          </p:cNvSpPr>
          <p:nvPr>
            <p:ph type="sldNum" sz="quarter" idx="12"/>
          </p:nvPr>
        </p:nvSpPr>
        <p:spPr/>
        <p:txBody>
          <a:bodyPr/>
          <a:lstStyle/>
          <a:p>
            <a:pPr>
              <a:defRPr/>
            </a:pPr>
            <a:fld id="{C6F8EDDA-96D2-4D3C-A34D-B432BB89ADFD}" type="slidenum">
              <a:rPr lang="en-US" smtClean="0"/>
              <a:pPr>
                <a:defRPr/>
              </a:pPr>
              <a:t>176</a:t>
            </a:fld>
            <a:endParaRPr lang="en-US" dirty="0"/>
          </a:p>
        </p:txBody>
      </p:sp>
      <p:pic>
        <p:nvPicPr>
          <p:cNvPr id="23554" name="Picture 2" descr="urgent care acces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2700" y="1600200"/>
            <a:ext cx="4038600" cy="3273222"/>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83489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6569"/>
          <a:stretch/>
        </p:blipFill>
        <p:spPr bwMode="auto">
          <a:xfrm>
            <a:off x="1508125" y="1622425"/>
            <a:ext cx="6127750" cy="361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a:t>Primary Care Math</a:t>
            </a:r>
          </a:p>
        </p:txBody>
      </p:sp>
      <p:sp>
        <p:nvSpPr>
          <p:cNvPr id="2" name="Slide Number Placeholder 1"/>
          <p:cNvSpPr>
            <a:spLocks noGrp="1"/>
          </p:cNvSpPr>
          <p:nvPr>
            <p:ph type="sldNum" sz="quarter" idx="12"/>
          </p:nvPr>
        </p:nvSpPr>
        <p:spPr/>
        <p:txBody>
          <a:bodyPr/>
          <a:lstStyle/>
          <a:p>
            <a:pPr>
              <a:defRPr/>
            </a:pPr>
            <a:fld id="{DCBF2A88-F5F1-4DFA-8488-2A78E5889F51}" type="slidenum">
              <a:rPr lang="en-US"/>
              <a:pPr>
                <a:defRPr/>
              </a:pPr>
              <a:t>177</a:t>
            </a:fld>
            <a:endParaRPr lang="en-US" dirty="0"/>
          </a:p>
        </p:txBody>
      </p:sp>
    </p:spTree>
    <p:extLst>
      <p:ext uri="{BB962C8B-B14F-4D97-AF65-F5344CB8AC3E}">
        <p14:creationId xmlns:p14="http://schemas.microsoft.com/office/powerpoint/2010/main" val="373326224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4363"/>
          <a:stretch/>
        </p:blipFill>
        <p:spPr bwMode="auto">
          <a:xfrm>
            <a:off x="1028700" y="1524000"/>
            <a:ext cx="7086600" cy="411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a:t>Summary of Access Healthcare Model</a:t>
            </a:r>
          </a:p>
        </p:txBody>
      </p:sp>
      <p:sp>
        <p:nvSpPr>
          <p:cNvPr id="2" name="Slide Number Placeholder 1"/>
          <p:cNvSpPr>
            <a:spLocks noGrp="1"/>
          </p:cNvSpPr>
          <p:nvPr>
            <p:ph type="sldNum" sz="quarter" idx="12"/>
          </p:nvPr>
        </p:nvSpPr>
        <p:spPr/>
        <p:txBody>
          <a:bodyPr/>
          <a:lstStyle/>
          <a:p>
            <a:pPr>
              <a:defRPr/>
            </a:pPr>
            <a:fld id="{DCBF2A88-F5F1-4DFA-8488-2A78E5889F51}" type="slidenum">
              <a:rPr lang="en-US"/>
              <a:pPr>
                <a:defRPr/>
              </a:pPr>
              <a:t>178</a:t>
            </a:fld>
            <a:endParaRPr lang="en-US" dirty="0"/>
          </a:p>
        </p:txBody>
      </p:sp>
    </p:spTree>
    <p:extLst>
      <p:ext uri="{BB962C8B-B14F-4D97-AF65-F5344CB8AC3E}">
        <p14:creationId xmlns:p14="http://schemas.microsoft.com/office/powerpoint/2010/main" val="406745281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Title 2"/>
          <p:cNvSpPr>
            <a:spLocks noGrp="1"/>
          </p:cNvSpPr>
          <p:nvPr>
            <p:ph type="title"/>
          </p:nvPr>
        </p:nvSpPr>
        <p:spPr/>
        <p:txBody>
          <a:bodyPr>
            <a:noAutofit/>
          </a:bodyPr>
          <a:lstStyle/>
          <a:p>
            <a:pPr algn="l"/>
            <a:r>
              <a:rPr lang="en-US" altLang="en-US" dirty="0"/>
              <a:t>Key Problems the Model Solves </a:t>
            </a:r>
          </a:p>
        </p:txBody>
      </p:sp>
      <p:sp>
        <p:nvSpPr>
          <p:cNvPr id="271362" name="Content Placeholder 1"/>
          <p:cNvSpPr>
            <a:spLocks noGrp="1"/>
          </p:cNvSpPr>
          <p:nvPr>
            <p:ph idx="1"/>
          </p:nvPr>
        </p:nvSpPr>
        <p:spPr/>
        <p:txBody>
          <a:bodyPr>
            <a:normAutofit fontScale="92500"/>
          </a:bodyPr>
          <a:lstStyle/>
          <a:p>
            <a:r>
              <a:rPr lang="en-US" altLang="en-US" sz="2400" dirty="0">
                <a:cs typeface="Arial" panose="020B0604020202020204" pitchFamily="34" charset="0"/>
              </a:rPr>
              <a:t>Quality metrics and value-based care are built in, with measured practices exhibiting top tier chronic disease management; better patient experience with more time</a:t>
            </a:r>
          </a:p>
          <a:p>
            <a:r>
              <a:rPr lang="en-US" altLang="en-US" sz="2400" dirty="0">
                <a:cs typeface="Arial" panose="020B0604020202020204" pitchFamily="34" charset="0"/>
              </a:rPr>
              <a:t>Much lower costs per patient per year, up to 80% less</a:t>
            </a:r>
          </a:p>
          <a:p>
            <a:r>
              <a:rPr lang="en-US" altLang="en-US" sz="2400" dirty="0">
                <a:cs typeface="Arial" panose="020B0604020202020204" pitchFamily="34" charset="0"/>
              </a:rPr>
              <a:t>Financial viability of independent practices (overhead can be as low as 20%)</a:t>
            </a:r>
          </a:p>
          <a:p>
            <a:r>
              <a:rPr lang="en-US" altLang="en-US" sz="2400" dirty="0">
                <a:cs typeface="Arial" panose="020B0604020202020204" pitchFamily="34" charset="0"/>
              </a:rPr>
              <a:t>Physician burnout: DPC is a much better experience for the physician (non-clinical bureaucracy/paperwork)</a:t>
            </a:r>
          </a:p>
          <a:p>
            <a:r>
              <a:rPr lang="en-US" altLang="en-US" sz="2400" dirty="0">
                <a:cs typeface="Arial" panose="020B0604020202020204" pitchFamily="34" charset="0"/>
              </a:rPr>
              <a:t>Workforce recruitment: med students see hope in this model</a:t>
            </a:r>
          </a:p>
          <a:p>
            <a:r>
              <a:rPr lang="en-US" altLang="en-US" sz="2400" dirty="0">
                <a:cs typeface="Arial" panose="020B0604020202020204" pitchFamily="34" charset="0"/>
              </a:rPr>
              <a:t>Access to primary care for most; not free but affordable</a:t>
            </a:r>
          </a:p>
          <a:p>
            <a:pPr marL="0" indent="0">
              <a:buNone/>
            </a:pPr>
            <a:endParaRPr lang="en-US" altLang="en-US" sz="2400" dirty="0"/>
          </a:p>
        </p:txBody>
      </p:sp>
      <p:sp>
        <p:nvSpPr>
          <p:cNvPr id="2" name="Slide Number Placeholder 1"/>
          <p:cNvSpPr>
            <a:spLocks noGrp="1"/>
          </p:cNvSpPr>
          <p:nvPr>
            <p:ph type="sldNum" sz="quarter" idx="12"/>
          </p:nvPr>
        </p:nvSpPr>
        <p:spPr/>
        <p:txBody>
          <a:bodyPr/>
          <a:lstStyle/>
          <a:p>
            <a:pPr>
              <a:defRPr/>
            </a:pPr>
            <a:fld id="{DCBF2A88-F5F1-4DFA-8488-2A78E5889F51}" type="slidenum">
              <a:rPr lang="en-US"/>
              <a:pPr>
                <a:defRPr/>
              </a:pPr>
              <a:t>179</a:t>
            </a:fld>
            <a:endParaRPr lang="en-US" dirty="0"/>
          </a:p>
        </p:txBody>
      </p:sp>
    </p:spTree>
    <p:extLst>
      <p:ext uri="{BB962C8B-B14F-4D97-AF65-F5344CB8AC3E}">
        <p14:creationId xmlns:p14="http://schemas.microsoft.com/office/powerpoint/2010/main" val="293732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Self-Scheduling</a:t>
            </a:r>
            <a:endParaRPr lang="en-US" dirty="0"/>
          </a:p>
        </p:txBody>
      </p:sp>
      <p:sp>
        <p:nvSpPr>
          <p:cNvPr id="3" name="Content Placeholder 2"/>
          <p:cNvSpPr>
            <a:spLocks noGrp="1"/>
          </p:cNvSpPr>
          <p:nvPr>
            <p:ph idx="1"/>
          </p:nvPr>
        </p:nvSpPr>
        <p:spPr/>
        <p:txBody>
          <a:bodyPr/>
          <a:lstStyle/>
          <a:p>
            <a:pPr eaLnBrk="1" hangingPunct="1"/>
            <a:r>
              <a:rPr lang="en-US" altLang="en-US" dirty="0"/>
              <a:t>Patients can log on and schedule their own appointments</a:t>
            </a:r>
          </a:p>
          <a:p>
            <a:pPr eaLnBrk="1" hangingPunct="1"/>
            <a:r>
              <a:rPr lang="en-US" altLang="en-US" dirty="0"/>
              <a:t>Allows for patient confidentiality by showing only available appointment times</a:t>
            </a:r>
          </a:p>
          <a:p>
            <a:pPr eaLnBrk="1" hangingPunct="1"/>
            <a:r>
              <a:rPr lang="en-US" altLang="en-US" dirty="0"/>
              <a:t>Reduces calls to the office</a:t>
            </a:r>
          </a:p>
          <a:p>
            <a:pPr eaLnBrk="1" hangingPunct="1"/>
            <a:r>
              <a:rPr lang="en-US" altLang="en-US" dirty="0"/>
              <a:t>Available to patients 24 hours a day</a:t>
            </a:r>
          </a:p>
          <a:p>
            <a:pPr eaLnBrk="1" hangingPunct="1"/>
            <a:r>
              <a:rPr lang="en-US" altLang="en-US" dirty="0"/>
              <a:t>Computer-illiterate individuals will object to such a system, so phone scheduling should still be made available</a:t>
            </a:r>
          </a:p>
          <a:p>
            <a:endParaRPr lang="en-US"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217024690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Other Evolving Business Models</a:t>
            </a:r>
          </a:p>
        </p:txBody>
      </p:sp>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180</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600"/>
            <a:ext cx="8610600" cy="2825353"/>
          </a:xfrm>
          <a:prstGeom prst="rect">
            <a:avLst/>
          </a:prstGeom>
        </p:spPr>
      </p:pic>
    </p:spTree>
    <p:extLst>
      <p:ext uri="{BB962C8B-B14F-4D97-AF65-F5344CB8AC3E}">
        <p14:creationId xmlns:p14="http://schemas.microsoft.com/office/powerpoint/2010/main" val="370503752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934200" cy="457200"/>
          </a:xfrm>
        </p:spPr>
        <p:txBody>
          <a:bodyPr/>
          <a:lstStyle/>
          <a:p>
            <a:r>
              <a:rPr lang="en-US" dirty="0"/>
              <a:t>What Level of Collaboration Is Practical?</a:t>
            </a:r>
          </a:p>
        </p:txBody>
      </p:sp>
      <p:sp>
        <p:nvSpPr>
          <p:cNvPr id="3" name="Content Placeholder 2"/>
          <p:cNvSpPr>
            <a:spLocks noGrp="1"/>
          </p:cNvSpPr>
          <p:nvPr>
            <p:ph idx="1"/>
          </p:nvPr>
        </p:nvSpPr>
        <p:spPr>
          <a:xfrm>
            <a:off x="914399" y="1341437"/>
            <a:ext cx="7295731" cy="3306763"/>
          </a:xfrm>
        </p:spPr>
        <p:txBody>
          <a:bodyPr/>
          <a:lstStyle/>
          <a:p>
            <a:pPr>
              <a:lnSpc>
                <a:spcPct val="80000"/>
              </a:lnSpc>
            </a:pPr>
            <a:r>
              <a:rPr lang="en-US" sz="2400" dirty="0"/>
              <a:t>Guidelines may need to reflect local values, disease burdens, priorities and resources</a:t>
            </a:r>
          </a:p>
          <a:p>
            <a:pPr>
              <a:lnSpc>
                <a:spcPct val="80000"/>
              </a:lnSpc>
              <a:buFont typeface="Wingdings" pitchFamily="2" charset="2"/>
              <a:buNone/>
            </a:pPr>
            <a:endParaRPr lang="en-US" sz="2400" dirty="0"/>
          </a:p>
          <a:p>
            <a:pPr>
              <a:lnSpc>
                <a:spcPct val="80000"/>
              </a:lnSpc>
              <a:buFont typeface="Wingdings" pitchFamily="2" charset="2"/>
              <a:buNone/>
            </a:pPr>
            <a:r>
              <a:rPr lang="en-US" sz="2400" dirty="0"/>
              <a:t>BUT WE NEED TO SHARE… </a:t>
            </a:r>
          </a:p>
          <a:p>
            <a:pPr>
              <a:lnSpc>
                <a:spcPct val="80000"/>
              </a:lnSpc>
            </a:pPr>
            <a:endParaRPr lang="en-US" sz="2400" dirty="0"/>
          </a:p>
          <a:p>
            <a:pPr>
              <a:lnSpc>
                <a:spcPct val="80000"/>
              </a:lnSpc>
            </a:pPr>
            <a:r>
              <a:rPr lang="en-US" sz="2400" dirty="0"/>
              <a:t>Information on how to develop clear and practical guidelines </a:t>
            </a:r>
          </a:p>
          <a:p>
            <a:pPr>
              <a:lnSpc>
                <a:spcPct val="80000"/>
              </a:lnSpc>
            </a:pPr>
            <a:r>
              <a:rPr lang="en-US" sz="2400" dirty="0"/>
              <a:t>Evidence on barriers and facilitators to implementing guidelines</a:t>
            </a:r>
          </a:p>
          <a:p>
            <a:pPr>
              <a:lnSpc>
                <a:spcPct val="80000"/>
              </a:lnSpc>
            </a:pPr>
            <a:r>
              <a:rPr lang="en-US" sz="2400" dirty="0"/>
              <a:t>Evidence about integration of guidelines in electronic health records</a:t>
            </a:r>
          </a:p>
          <a:p>
            <a:pPr marL="0" indent="0">
              <a:buNone/>
            </a:pPr>
            <a:endParaRPr lang="en-US" sz="2400" dirty="0"/>
          </a:p>
        </p:txBody>
      </p:sp>
      <p:sp>
        <p:nvSpPr>
          <p:cNvPr id="4" name="Rectangle 3"/>
          <p:cNvSpPr/>
          <p:nvPr/>
        </p:nvSpPr>
        <p:spPr>
          <a:xfrm>
            <a:off x="914400" y="5257800"/>
            <a:ext cx="7315200" cy="954107"/>
          </a:xfrm>
          <a:prstGeom prst="rect">
            <a:avLst/>
          </a:prstGeom>
          <a:solidFill>
            <a:schemeClr val="accent2"/>
          </a:solidFill>
          <a:ln>
            <a:noFill/>
          </a:ln>
        </p:spPr>
        <p:style>
          <a:lnRef idx="1">
            <a:schemeClr val="accent5"/>
          </a:lnRef>
          <a:fillRef idx="3">
            <a:schemeClr val="accent5"/>
          </a:fillRef>
          <a:effectRef idx="2">
            <a:schemeClr val="accent5"/>
          </a:effectRef>
          <a:fontRef idx="minor">
            <a:schemeClr val="lt1"/>
          </a:fontRef>
        </p:style>
        <p:txBody>
          <a:bodyPr wrap="square">
            <a:spAutoFit/>
          </a:bodyPr>
          <a:lstStyle/>
          <a:p>
            <a:pPr marL="0" lvl="2" indent="0" algn="ctr">
              <a:buNone/>
            </a:pPr>
            <a:r>
              <a:rPr lang="en-US" sz="2800" b="1" dirty="0">
                <a:latin typeface="+mj-lt"/>
                <a:ea typeface="Verdana" pitchFamily="34" charset="0"/>
                <a:cs typeface="Verdana" pitchFamily="34" charset="0"/>
              </a:rPr>
              <a:t>Globalize the evidence, </a:t>
            </a:r>
          </a:p>
          <a:p>
            <a:pPr marL="0" lvl="2" indent="0" algn="ctr">
              <a:buNone/>
            </a:pPr>
            <a:r>
              <a:rPr lang="en-US" sz="2800" b="1" dirty="0">
                <a:latin typeface="+mj-lt"/>
                <a:ea typeface="Verdana" pitchFamily="34" charset="0"/>
                <a:cs typeface="Verdana" pitchFamily="34" charset="0"/>
              </a:rPr>
              <a:t>localize the decision-making. </a:t>
            </a:r>
          </a:p>
        </p:txBody>
      </p:sp>
      <p:sp>
        <p:nvSpPr>
          <p:cNvPr id="5" name="Slide Number Placeholder 4"/>
          <p:cNvSpPr>
            <a:spLocks noGrp="1"/>
          </p:cNvSpPr>
          <p:nvPr>
            <p:ph type="sldNum" sz="quarter" idx="12"/>
          </p:nvPr>
        </p:nvSpPr>
        <p:spPr/>
        <p:txBody>
          <a:bodyPr/>
          <a:lstStyle/>
          <a:p>
            <a:pPr>
              <a:defRPr/>
            </a:pPr>
            <a:fld id="{835BB660-08E6-4657-AE96-201DC8DE2735}" type="slidenum">
              <a:rPr lang="en-US"/>
              <a:pPr>
                <a:defRPr/>
              </a:pPr>
              <a:t>181</a:t>
            </a:fld>
            <a:endParaRPr lang="en-US" dirty="0"/>
          </a:p>
        </p:txBody>
      </p:sp>
    </p:spTree>
    <p:extLst>
      <p:ext uri="{BB962C8B-B14F-4D97-AF65-F5344CB8AC3E}">
        <p14:creationId xmlns:p14="http://schemas.microsoft.com/office/powerpoint/2010/main" val="216645165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Opportunities</a:t>
            </a:r>
          </a:p>
        </p:txBody>
      </p:sp>
      <p:sp>
        <p:nvSpPr>
          <p:cNvPr id="3" name="Content Placeholder 2"/>
          <p:cNvSpPr>
            <a:spLocks noGrp="1"/>
          </p:cNvSpPr>
          <p:nvPr>
            <p:ph idx="1"/>
          </p:nvPr>
        </p:nvSpPr>
        <p:spPr>
          <a:xfrm>
            <a:off x="914399" y="1265237"/>
            <a:ext cx="7295731" cy="4525963"/>
          </a:xfrm>
        </p:spPr>
        <p:txBody>
          <a:bodyPr/>
          <a:lstStyle/>
          <a:p>
            <a:r>
              <a:rPr lang="en-US" sz="2400" dirty="0"/>
              <a:t>The primary opportunity involves patients </a:t>
            </a:r>
          </a:p>
          <a:p>
            <a:pPr lvl="1"/>
            <a:r>
              <a:rPr lang="en-US" sz="2400" dirty="0"/>
              <a:t>We will not improve chronic illness care without active, informed patients</a:t>
            </a:r>
          </a:p>
          <a:p>
            <a:pPr lvl="1"/>
            <a:r>
              <a:rPr lang="en-US" sz="2400" dirty="0"/>
              <a:t>Patients as shoppers </a:t>
            </a:r>
          </a:p>
          <a:p>
            <a:pPr lvl="1"/>
            <a:r>
              <a:rPr lang="en-US" sz="2400" dirty="0"/>
              <a:t>Women are key</a:t>
            </a:r>
          </a:p>
        </p:txBody>
      </p:sp>
      <p:pic>
        <p:nvPicPr>
          <p:cNvPr id="4" name="Picture 37" descr="MPj041168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92812" y="2362200"/>
            <a:ext cx="2236788"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Slide Number Placeholder 4"/>
          <p:cNvSpPr>
            <a:spLocks noGrp="1"/>
          </p:cNvSpPr>
          <p:nvPr>
            <p:ph type="sldNum" sz="quarter" idx="12"/>
          </p:nvPr>
        </p:nvSpPr>
        <p:spPr/>
        <p:txBody>
          <a:bodyPr/>
          <a:lstStyle/>
          <a:p>
            <a:pPr>
              <a:defRPr/>
            </a:pPr>
            <a:fld id="{835BB660-08E6-4657-AE96-201DC8DE2735}" type="slidenum">
              <a:rPr lang="en-US"/>
              <a:pPr>
                <a:defRPr/>
              </a:pPr>
              <a:t>182</a:t>
            </a:fld>
            <a:endParaRPr lang="en-US" dirty="0"/>
          </a:p>
        </p:txBody>
      </p:sp>
    </p:spTree>
    <p:extLst>
      <p:ext uri="{BB962C8B-B14F-4D97-AF65-F5344CB8AC3E}">
        <p14:creationId xmlns:p14="http://schemas.microsoft.com/office/powerpoint/2010/main" val="352254560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80785340"/>
              </p:ext>
            </p:extLst>
          </p:nvPr>
        </p:nvGraphicFramePr>
        <p:xfrm>
          <a:off x="76200" y="2209800"/>
          <a:ext cx="8991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3657600" y="3657600"/>
            <a:ext cx="1447800" cy="1143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ea typeface="Verdana" pitchFamily="34" charset="0"/>
                <a:cs typeface="Verdana" pitchFamily="34" charset="0"/>
              </a:rPr>
              <a:t>21</a:t>
            </a:r>
            <a:r>
              <a:rPr lang="en-US" sz="1600" baseline="30000" dirty="0">
                <a:solidFill>
                  <a:srgbClr val="002060"/>
                </a:solidFill>
                <a:ea typeface="Verdana" pitchFamily="34" charset="0"/>
                <a:cs typeface="Verdana" pitchFamily="34" charset="0"/>
              </a:rPr>
              <a:t>st</a:t>
            </a:r>
            <a:r>
              <a:rPr lang="en-US" sz="1600" dirty="0">
                <a:solidFill>
                  <a:srgbClr val="002060"/>
                </a:solidFill>
                <a:ea typeface="Verdana" pitchFamily="34" charset="0"/>
                <a:cs typeface="Verdana" pitchFamily="34" charset="0"/>
              </a:rPr>
              <a:t> Century Health Care</a:t>
            </a:r>
          </a:p>
        </p:txBody>
      </p:sp>
      <p:sp>
        <p:nvSpPr>
          <p:cNvPr id="2" name="Title 1"/>
          <p:cNvSpPr>
            <a:spLocks noGrp="1"/>
          </p:cNvSpPr>
          <p:nvPr>
            <p:ph type="title"/>
          </p:nvPr>
        </p:nvSpPr>
        <p:spPr/>
        <p:txBody>
          <a:bodyPr/>
          <a:lstStyle/>
          <a:p>
            <a:r>
              <a:rPr lang="en-US" dirty="0"/>
              <a:t>21st Century Health Care</a:t>
            </a:r>
          </a:p>
        </p:txBody>
      </p:sp>
      <p:sp>
        <p:nvSpPr>
          <p:cNvPr id="3" name="Content Placeholder 2"/>
          <p:cNvSpPr>
            <a:spLocks noGrp="1"/>
          </p:cNvSpPr>
          <p:nvPr>
            <p:ph idx="1"/>
          </p:nvPr>
        </p:nvSpPr>
        <p:spPr>
          <a:xfrm>
            <a:off x="914399" y="1265237"/>
            <a:ext cx="7295731" cy="4525963"/>
          </a:xfrm>
        </p:spPr>
        <p:txBody>
          <a:bodyPr/>
          <a:lstStyle/>
          <a:p>
            <a:r>
              <a:rPr lang="en-US" sz="2400" dirty="0"/>
              <a:t>Improving quality by promoting a culture of safety through </a:t>
            </a:r>
            <a:r>
              <a:rPr lang="en-US" sz="2400" b="1" dirty="0"/>
              <a:t>Value-Driven Health Care </a:t>
            </a:r>
          </a:p>
        </p:txBody>
      </p:sp>
      <p:sp>
        <p:nvSpPr>
          <p:cNvPr id="6" name="Slide Number Placeholder 5"/>
          <p:cNvSpPr>
            <a:spLocks noGrp="1"/>
          </p:cNvSpPr>
          <p:nvPr>
            <p:ph type="sldNum" sz="quarter" idx="12"/>
          </p:nvPr>
        </p:nvSpPr>
        <p:spPr/>
        <p:txBody>
          <a:bodyPr/>
          <a:lstStyle/>
          <a:p>
            <a:pPr>
              <a:defRPr/>
            </a:pPr>
            <a:fld id="{835BB660-08E6-4657-AE96-201DC8DE2735}" type="slidenum">
              <a:rPr lang="en-US"/>
              <a:pPr>
                <a:defRPr/>
              </a:pPr>
              <a:t>183</a:t>
            </a:fld>
            <a:endParaRPr lang="en-US" dirty="0"/>
          </a:p>
        </p:txBody>
      </p:sp>
    </p:spTree>
    <p:extLst>
      <p:ext uri="{BB962C8B-B14F-4D97-AF65-F5344CB8AC3E}">
        <p14:creationId xmlns:p14="http://schemas.microsoft.com/office/powerpoint/2010/main" val="9910058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Its Use</a:t>
            </a:r>
          </a:p>
        </p:txBody>
      </p:sp>
      <p:sp>
        <p:nvSpPr>
          <p:cNvPr id="3" name="Content Placeholder 2"/>
          <p:cNvSpPr>
            <a:spLocks noGrp="1"/>
          </p:cNvSpPr>
          <p:nvPr>
            <p:ph idx="1"/>
          </p:nvPr>
        </p:nvSpPr>
        <p:spPr>
          <a:xfrm>
            <a:off x="914399" y="1265237"/>
            <a:ext cx="7295731" cy="4525963"/>
          </a:xfrm>
        </p:spPr>
        <p:txBody>
          <a:bodyPr/>
          <a:lstStyle/>
          <a:p>
            <a:r>
              <a:rPr lang="en-US" sz="2400" dirty="0"/>
              <a:t>Data organization, retrieval, and analysis are key areas</a:t>
            </a:r>
          </a:p>
          <a:p>
            <a:pPr lvl="1"/>
            <a:r>
              <a:rPr lang="en-US" sz="2400" dirty="0"/>
              <a:t>Patient encounters</a:t>
            </a:r>
          </a:p>
          <a:p>
            <a:pPr lvl="1"/>
            <a:r>
              <a:rPr lang="en-US" sz="2400" dirty="0"/>
              <a:t>Cost-effectiveness analysis</a:t>
            </a:r>
          </a:p>
          <a:p>
            <a:pPr lvl="1"/>
            <a:r>
              <a:rPr lang="en-US" sz="2400" dirty="0"/>
              <a:t>Learning which providers are better and worse</a:t>
            </a:r>
          </a:p>
          <a:p>
            <a:r>
              <a:rPr lang="en-US" sz="2400" dirty="0"/>
              <a:t>Look for the emergence of a data industry </a:t>
            </a:r>
          </a:p>
          <a:p>
            <a:endParaRPr lang="en-US" sz="2400" dirty="0"/>
          </a:p>
        </p:txBody>
      </p:sp>
      <p:pic>
        <p:nvPicPr>
          <p:cNvPr id="4" name="Picture 2" descr="http://yorkstudentrn.files.wordpress.com/2009/03/em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4178999"/>
            <a:ext cx="3048531" cy="2177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pPr>
              <a:defRPr/>
            </a:pPr>
            <a:fld id="{835BB660-08E6-4657-AE96-201DC8DE2735}" type="slidenum">
              <a:rPr lang="en-US"/>
              <a:pPr>
                <a:defRPr/>
              </a:pPr>
              <a:t>184</a:t>
            </a:fld>
            <a:endParaRPr lang="en-US" dirty="0"/>
          </a:p>
        </p:txBody>
      </p:sp>
    </p:spTree>
    <p:extLst>
      <p:ext uri="{BB962C8B-B14F-4D97-AF65-F5344CB8AC3E}">
        <p14:creationId xmlns:p14="http://schemas.microsoft.com/office/powerpoint/2010/main" val="205763736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644" b="4001"/>
          <a:stretch/>
        </p:blipFill>
        <p:spPr bwMode="auto">
          <a:xfrm>
            <a:off x="4191000" y="4114800"/>
            <a:ext cx="4572000" cy="253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0" y="457200"/>
            <a:ext cx="6400800" cy="457200"/>
          </a:xfrm>
        </p:spPr>
        <p:txBody>
          <a:bodyPr/>
          <a:lstStyle/>
          <a:p>
            <a:r>
              <a:rPr lang="en-US" dirty="0"/>
              <a:t>Role of IT in Reducing Medical Errors</a:t>
            </a:r>
          </a:p>
        </p:txBody>
      </p:sp>
      <p:pic>
        <p:nvPicPr>
          <p:cNvPr id="45060"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697" b="2325"/>
          <a:stretch/>
        </p:blipFill>
        <p:spPr bwMode="auto">
          <a:xfrm>
            <a:off x="2049913" y="990600"/>
            <a:ext cx="6560687" cy="311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599" y="990600"/>
            <a:ext cx="1371601"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dirty="0"/>
              <a:t>Percent who say …</a:t>
            </a:r>
          </a:p>
        </p:txBody>
      </p:sp>
      <p:sp>
        <p:nvSpPr>
          <p:cNvPr id="10" name="TextBox 9"/>
          <p:cNvSpPr txBox="1"/>
          <p:nvPr/>
        </p:nvSpPr>
        <p:spPr>
          <a:xfrm>
            <a:off x="228599" y="4678902"/>
            <a:ext cx="3962401"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ea typeface="Verdana" pitchFamily="34" charset="0"/>
                <a:cs typeface="Verdana" pitchFamily="34" charset="0"/>
              </a:rPr>
              <a:t>Have you or a family member ever created your own set of medical records to ensure that you and all of your health care providers have all of your medical information?</a:t>
            </a:r>
          </a:p>
        </p:txBody>
      </p:sp>
      <p:sp>
        <p:nvSpPr>
          <p:cNvPr id="11" name="Text Box 15"/>
          <p:cNvSpPr txBox="1">
            <a:spLocks noChangeArrowheads="1"/>
          </p:cNvSpPr>
          <p:nvPr/>
        </p:nvSpPr>
        <p:spPr bwMode="auto">
          <a:xfrm>
            <a:off x="1050675" y="6519446"/>
            <a:ext cx="703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sz="1000">
                <a:latin typeface="Verdana" pitchFamily="34" charset="0"/>
                <a:ea typeface="Verdana" pitchFamily="34" charset="0"/>
                <a:cs typeface="Verdana" pitchFamily="34" charset="0"/>
              </a:defRPr>
            </a:lvl1pPr>
          </a:lstStyle>
          <a:p>
            <a:pPr algn="ctr"/>
            <a:r>
              <a:rPr lang="en-US" sz="800" dirty="0">
                <a:latin typeface="+mn-lt"/>
              </a:rPr>
              <a:t>Source: Kaiser Family Foundation / Agency for Healthcare Research and Quality / Harvard School of Public Health  National Survey on Consumers’ Experiences with Patient Safety and Quality Information, November 2004 (Conducted July 7 – September 5, 2005).</a:t>
            </a:r>
          </a:p>
        </p:txBody>
      </p:sp>
      <p:sp>
        <p:nvSpPr>
          <p:cNvPr id="3" name="Slide Number Placeholder 2"/>
          <p:cNvSpPr>
            <a:spLocks noGrp="1"/>
          </p:cNvSpPr>
          <p:nvPr>
            <p:ph type="sldNum" sz="quarter" idx="12"/>
          </p:nvPr>
        </p:nvSpPr>
        <p:spPr/>
        <p:txBody>
          <a:bodyPr/>
          <a:lstStyle/>
          <a:p>
            <a:pPr>
              <a:defRPr/>
            </a:pPr>
            <a:fld id="{835BB660-08E6-4657-AE96-201DC8DE2735}" type="slidenum">
              <a:rPr lang="en-US"/>
              <a:pPr>
                <a:defRPr/>
              </a:pPr>
              <a:t>185</a:t>
            </a:fld>
            <a:endParaRPr lang="en-US" dirty="0"/>
          </a:p>
        </p:txBody>
      </p:sp>
    </p:spTree>
    <p:extLst>
      <p:ext uri="{BB962C8B-B14F-4D97-AF65-F5344CB8AC3E}">
        <p14:creationId xmlns:p14="http://schemas.microsoft.com/office/powerpoint/2010/main" val="315963639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400800" cy="457200"/>
          </a:xfrm>
        </p:spPr>
        <p:txBody>
          <a:bodyPr/>
          <a:lstStyle/>
          <a:p>
            <a:r>
              <a:rPr lang="en-US" dirty="0"/>
              <a:t>Personal Experience</a:t>
            </a:r>
          </a:p>
        </p:txBody>
      </p:sp>
      <p:sp>
        <p:nvSpPr>
          <p:cNvPr id="4" name="TextBox 3"/>
          <p:cNvSpPr txBox="1"/>
          <p:nvPr/>
        </p:nvSpPr>
        <p:spPr>
          <a:xfrm>
            <a:off x="228598" y="990600"/>
            <a:ext cx="3886201"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Have you been personally involved in a situation where a </a:t>
            </a:r>
            <a:r>
              <a:rPr lang="en-US" dirty="0">
                <a:cs typeface="Times New Roman" pitchFamily="18" charset="0"/>
              </a:rPr>
              <a:t>preventable medical error was made in your own medical care or that of a family member?</a:t>
            </a:r>
            <a:endParaRPr lang="en-US" dirty="0"/>
          </a:p>
        </p:txBody>
      </p:sp>
      <p:sp>
        <p:nvSpPr>
          <p:cNvPr id="6" name="TextBox 5"/>
          <p:cNvSpPr txBox="1"/>
          <p:nvPr/>
        </p:nvSpPr>
        <p:spPr>
          <a:xfrm>
            <a:off x="228598" y="4114800"/>
            <a:ext cx="3962401"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Did the error have serious health consequences, minor health consequences, or no health consequences at all? </a:t>
            </a:r>
          </a:p>
        </p:txBody>
      </p:sp>
      <p:pic>
        <p:nvPicPr>
          <p:cNvPr id="460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990600"/>
            <a:ext cx="4570413"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6987" y="3962400"/>
            <a:ext cx="4279393" cy="221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eft Bracket 14"/>
          <p:cNvSpPr/>
          <p:nvPr/>
        </p:nvSpPr>
        <p:spPr>
          <a:xfrm rot="5400000">
            <a:off x="6538689" y="2131790"/>
            <a:ext cx="381001" cy="431438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p:cNvCxnSpPr/>
          <p:nvPr/>
        </p:nvCxnSpPr>
        <p:spPr>
          <a:xfrm>
            <a:off x="7772400" y="2667000"/>
            <a:ext cx="0" cy="143147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835BB660-08E6-4657-AE96-201DC8DE2735}" type="slidenum">
              <a:rPr lang="en-US"/>
              <a:pPr>
                <a:defRPr/>
              </a:pPr>
              <a:t>186</a:t>
            </a:fld>
            <a:endParaRPr lang="en-US" dirty="0"/>
          </a:p>
        </p:txBody>
      </p:sp>
    </p:spTree>
    <p:extLst>
      <p:ext uri="{BB962C8B-B14F-4D97-AF65-F5344CB8AC3E}">
        <p14:creationId xmlns:p14="http://schemas.microsoft.com/office/powerpoint/2010/main" val="156465353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152400"/>
            <a:ext cx="6858000" cy="762000"/>
          </a:xfrm>
        </p:spPr>
        <p:txBody>
          <a:bodyPr/>
          <a:lstStyle/>
          <a:p>
            <a:r>
              <a:rPr lang="en-US" dirty="0"/>
              <a:t>9 Most Challenging Technology-related Problems Facing Medical Practices</a:t>
            </a:r>
          </a:p>
        </p:txBody>
      </p:sp>
      <p:sp>
        <p:nvSpPr>
          <p:cNvPr id="3" name="Content Placeholder 2"/>
          <p:cNvSpPr>
            <a:spLocks noGrp="1"/>
          </p:cNvSpPr>
          <p:nvPr>
            <p:ph idx="1"/>
          </p:nvPr>
        </p:nvSpPr>
        <p:spPr>
          <a:xfrm>
            <a:off x="914399" y="1265237"/>
            <a:ext cx="7924801" cy="4525963"/>
          </a:xfrm>
        </p:spPr>
        <p:txBody>
          <a:bodyPr/>
          <a:lstStyle/>
          <a:p>
            <a:pPr>
              <a:buSzPct val="100000"/>
            </a:pPr>
            <a:r>
              <a:rPr lang="en-US" sz="2400" dirty="0"/>
              <a:t>A productivity drop due to our EHR — 15.5 % </a:t>
            </a:r>
          </a:p>
          <a:p>
            <a:pPr lvl="1">
              <a:buSzPct val="100000"/>
            </a:pPr>
            <a:r>
              <a:rPr lang="en-US" sz="2400" dirty="0"/>
              <a:t>Lack of interoperability between EHRs — 14.2 %</a:t>
            </a:r>
          </a:p>
          <a:p>
            <a:pPr lvl="1">
              <a:buSzPct val="100000"/>
            </a:pPr>
            <a:r>
              <a:rPr lang="en-US" sz="2400" dirty="0"/>
              <a:t>EHR adoption and implementation — 13.8 %</a:t>
            </a:r>
          </a:p>
          <a:p>
            <a:pPr lvl="1">
              <a:buSzPct val="100000"/>
            </a:pPr>
            <a:r>
              <a:rPr lang="en-US" sz="2400" dirty="0"/>
              <a:t>Meeting meaningful use requirements — 13.3 % </a:t>
            </a:r>
          </a:p>
          <a:p>
            <a:pPr lvl="1">
              <a:buSzPct val="100000"/>
            </a:pPr>
            <a:r>
              <a:rPr lang="en-US" sz="2400" dirty="0"/>
              <a:t>Costs to implement and use new technology — 12.8 %</a:t>
            </a:r>
          </a:p>
          <a:p>
            <a:pPr lvl="1">
              <a:buSzPct val="100000"/>
            </a:pPr>
            <a:r>
              <a:rPr lang="en-US" sz="2400" dirty="0"/>
              <a:t>Keeping up with new technologies — 10.1 %</a:t>
            </a:r>
          </a:p>
          <a:p>
            <a:pPr lvl="1">
              <a:buSzPct val="100000"/>
            </a:pPr>
            <a:r>
              <a:rPr lang="en-US" sz="2400" dirty="0"/>
              <a:t>Resistance to technology adoption by physicians or staff — 5%</a:t>
            </a:r>
          </a:p>
          <a:p>
            <a:pPr lvl="1">
              <a:buSzPct val="100000"/>
            </a:pPr>
            <a:r>
              <a:rPr lang="en-US" sz="2400" dirty="0"/>
              <a:t>Keeping up with HIPAA privacy regulations/security — 4.9 %</a:t>
            </a:r>
          </a:p>
          <a:p>
            <a:pPr lvl="1">
              <a:buSzPct val="100000"/>
            </a:pPr>
            <a:r>
              <a:rPr lang="en-US" sz="2400" dirty="0"/>
              <a:t>Training staff — 4.9 %</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187</a:t>
            </a:fld>
            <a:endParaRPr lang="en-US" dirty="0">
              <a:solidFill>
                <a:prstClr val="black">
                  <a:tint val="75000"/>
                </a:prstClr>
              </a:solidFill>
            </a:endParaRPr>
          </a:p>
        </p:txBody>
      </p:sp>
    </p:spTree>
    <p:extLst>
      <p:ext uri="{BB962C8B-B14F-4D97-AF65-F5344CB8AC3E}">
        <p14:creationId xmlns:p14="http://schemas.microsoft.com/office/powerpoint/2010/main" val="28669085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Traits of a Usable EMR</a:t>
            </a:r>
          </a:p>
        </p:txBody>
      </p:sp>
      <p:sp>
        <p:nvSpPr>
          <p:cNvPr id="3" name="Content Placeholder 2"/>
          <p:cNvSpPr>
            <a:spLocks noGrp="1"/>
          </p:cNvSpPr>
          <p:nvPr>
            <p:ph idx="1"/>
          </p:nvPr>
        </p:nvSpPr>
        <p:spPr/>
        <p:txBody>
          <a:bodyPr/>
          <a:lstStyle/>
          <a:p>
            <a:pPr marL="0" indent="0">
              <a:buNone/>
            </a:pPr>
            <a:r>
              <a:rPr lang="en-US" sz="2400" b="1" dirty="0"/>
              <a:t>Supportiveness </a:t>
            </a:r>
          </a:p>
          <a:p>
            <a:r>
              <a:rPr lang="en-US" sz="2400" dirty="0"/>
              <a:t>The system should support workflow. It’s not about a single user:  It’s about an entire practice.</a:t>
            </a:r>
          </a:p>
          <a:p>
            <a:r>
              <a:rPr lang="en-US" sz="2400" dirty="0"/>
              <a:t>Multiple users even accessing a single patient record simultaneously</a:t>
            </a:r>
          </a:p>
          <a:p>
            <a:endParaRPr lang="en-US" sz="2400" dirty="0"/>
          </a:p>
        </p:txBody>
      </p:sp>
      <p:graphicFrame>
        <p:nvGraphicFramePr>
          <p:cNvPr id="4" name="Diagram 3"/>
          <p:cNvGraphicFramePr/>
          <p:nvPr>
            <p:extLst>
              <p:ext uri="{D42A27DB-BD31-4B8C-83A1-F6EECF244321}">
                <p14:modId xmlns:p14="http://schemas.microsoft.com/office/powerpoint/2010/main" val="4281464609"/>
              </p:ext>
            </p:extLst>
          </p:nvPr>
        </p:nvGraphicFramePr>
        <p:xfrm>
          <a:off x="1676400" y="3750013"/>
          <a:ext cx="56388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835BB660-08E6-4657-AE96-201DC8DE2735}" type="slidenum">
              <a:rPr lang="en-US"/>
              <a:pPr>
                <a:defRPr/>
              </a:pPr>
              <a:t>188</a:t>
            </a:fld>
            <a:endParaRPr lang="en-US" dirty="0"/>
          </a:p>
        </p:txBody>
      </p:sp>
    </p:spTree>
    <p:extLst>
      <p:ext uri="{BB962C8B-B14F-4D97-AF65-F5344CB8AC3E}">
        <p14:creationId xmlns:p14="http://schemas.microsoft.com/office/powerpoint/2010/main" val="234527318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Traits of a Usable EMR</a:t>
            </a:r>
          </a:p>
        </p:txBody>
      </p:sp>
      <p:sp>
        <p:nvSpPr>
          <p:cNvPr id="3" name="Content Placeholder 2"/>
          <p:cNvSpPr>
            <a:spLocks noGrp="1"/>
          </p:cNvSpPr>
          <p:nvPr>
            <p:ph idx="1"/>
          </p:nvPr>
        </p:nvSpPr>
        <p:spPr/>
        <p:txBody>
          <a:bodyPr/>
          <a:lstStyle/>
          <a:p>
            <a:pPr marL="0" indent="0">
              <a:buNone/>
            </a:pPr>
            <a:r>
              <a:rPr lang="en-US" sz="2400" b="1" dirty="0"/>
              <a:t>Flexibility </a:t>
            </a:r>
          </a:p>
          <a:p>
            <a:r>
              <a:rPr lang="en-US" sz="2400" dirty="0"/>
              <a:t>Not just within the system, but also with those using it</a:t>
            </a:r>
          </a:p>
          <a:p>
            <a:r>
              <a:rPr lang="en-US" sz="2400" dirty="0"/>
              <a:t>Consider the evolution of the phone. We started with one phone, then we added extensions.  Then, we came up with portable phones because our work is mobile. We found that we needed phones to follow us, not us having to go to the phone. </a:t>
            </a:r>
          </a:p>
          <a:p>
            <a:endParaRPr lang="en-US" sz="2400" dirty="0"/>
          </a:p>
        </p:txBody>
      </p:sp>
      <p:graphicFrame>
        <p:nvGraphicFramePr>
          <p:cNvPr id="4" name="Diagram 3"/>
          <p:cNvGraphicFramePr/>
          <p:nvPr>
            <p:extLst>
              <p:ext uri="{D42A27DB-BD31-4B8C-83A1-F6EECF244321}">
                <p14:modId xmlns:p14="http://schemas.microsoft.com/office/powerpoint/2010/main" val="276839404"/>
              </p:ext>
            </p:extLst>
          </p:nvPr>
        </p:nvGraphicFramePr>
        <p:xfrm>
          <a:off x="-444230" y="3886200"/>
          <a:ext cx="96012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835BB660-08E6-4657-AE96-201DC8DE2735}" type="slidenum">
              <a:rPr lang="en-US"/>
              <a:pPr>
                <a:defRPr/>
              </a:pPr>
              <a:t>189</a:t>
            </a:fld>
            <a:endParaRPr lang="en-US" dirty="0"/>
          </a:p>
        </p:txBody>
      </p:sp>
    </p:spTree>
    <p:extLst>
      <p:ext uri="{BB962C8B-B14F-4D97-AF65-F5344CB8AC3E}">
        <p14:creationId xmlns:p14="http://schemas.microsoft.com/office/powerpoint/2010/main" val="3915129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934200" cy="457200"/>
          </a:xfrm>
        </p:spPr>
        <p:txBody>
          <a:bodyPr/>
          <a:lstStyle/>
          <a:p>
            <a:r>
              <a:rPr lang="en-US" dirty="0"/>
              <a:t>Four Approaches to Scheduling Your Time</a:t>
            </a:r>
          </a:p>
        </p:txBody>
      </p:sp>
      <p:sp>
        <p:nvSpPr>
          <p:cNvPr id="3" name="Content Placeholder 2"/>
          <p:cNvSpPr>
            <a:spLocks noGrp="1"/>
          </p:cNvSpPr>
          <p:nvPr>
            <p:ph idx="1"/>
          </p:nvPr>
        </p:nvSpPr>
        <p:spPr/>
        <p:txBody>
          <a:bodyPr/>
          <a:lstStyle/>
          <a:p>
            <a:r>
              <a:rPr lang="en-US" sz="2400" dirty="0"/>
              <a:t>Standard rotation</a:t>
            </a:r>
          </a:p>
          <a:p>
            <a:endParaRPr lang="en-US" sz="2400" dirty="0"/>
          </a:p>
          <a:p>
            <a:r>
              <a:rPr lang="en-US" sz="2400" dirty="0"/>
              <a:t>Wave</a:t>
            </a:r>
          </a:p>
          <a:p>
            <a:endParaRPr lang="en-US" sz="2400" dirty="0"/>
          </a:p>
          <a:p>
            <a:r>
              <a:rPr lang="en-US" sz="2400" dirty="0"/>
              <a:t>Modified wave</a:t>
            </a:r>
          </a:p>
          <a:p>
            <a:endParaRPr lang="en-US" sz="2400" dirty="0"/>
          </a:p>
          <a:p>
            <a:r>
              <a:rPr lang="en-US" sz="2400" dirty="0"/>
              <a:t>Open-access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19</a:t>
            </a:fld>
            <a:endParaRPr lang="en-US" dirty="0">
              <a:solidFill>
                <a:prstClr val="black">
                  <a:tint val="75000"/>
                </a:prstClr>
              </a:solidFill>
            </a:endParaRPr>
          </a:p>
        </p:txBody>
      </p:sp>
      <p:pic>
        <p:nvPicPr>
          <p:cNvPr id="22530"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3945185" y="1371600"/>
            <a:ext cx="4741615" cy="3159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384818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Traits of a Usable EMR</a:t>
            </a:r>
          </a:p>
        </p:txBody>
      </p:sp>
      <p:sp>
        <p:nvSpPr>
          <p:cNvPr id="3" name="Content Placeholder 2"/>
          <p:cNvSpPr>
            <a:spLocks noGrp="1"/>
          </p:cNvSpPr>
          <p:nvPr>
            <p:ph idx="1"/>
          </p:nvPr>
        </p:nvSpPr>
        <p:spPr/>
        <p:txBody>
          <a:bodyPr/>
          <a:lstStyle/>
          <a:p>
            <a:pPr marL="0" indent="0">
              <a:buNone/>
            </a:pPr>
            <a:r>
              <a:rPr lang="en-US" sz="2400" b="1" dirty="0"/>
              <a:t>Ease of Learning/ Naturalness</a:t>
            </a:r>
          </a:p>
          <a:p>
            <a:r>
              <a:rPr lang="en-US" sz="2400" dirty="0"/>
              <a:t>Is the system burdensome and clunky? If it appears cumbersome or redundant, physicians won’t achieve the intended benefits because they just won’t use those features. </a:t>
            </a:r>
          </a:p>
          <a:p>
            <a:endParaRPr lang="en-US" sz="2400" dirty="0"/>
          </a:p>
        </p:txBody>
      </p:sp>
      <p:graphicFrame>
        <p:nvGraphicFramePr>
          <p:cNvPr id="4" name="Diagram 3"/>
          <p:cNvGraphicFramePr/>
          <p:nvPr>
            <p:extLst>
              <p:ext uri="{D42A27DB-BD31-4B8C-83A1-F6EECF244321}">
                <p14:modId xmlns:p14="http://schemas.microsoft.com/office/powerpoint/2010/main" val="1581139442"/>
              </p:ext>
            </p:extLst>
          </p:nvPr>
        </p:nvGraphicFramePr>
        <p:xfrm>
          <a:off x="-457200" y="3810000"/>
          <a:ext cx="96012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835BB660-08E6-4657-AE96-201DC8DE2735}" type="slidenum">
              <a:rPr lang="en-US"/>
              <a:pPr>
                <a:defRPr/>
              </a:pPr>
              <a:t>190</a:t>
            </a:fld>
            <a:endParaRPr lang="en-US" dirty="0"/>
          </a:p>
        </p:txBody>
      </p:sp>
    </p:spTree>
    <p:extLst>
      <p:ext uri="{BB962C8B-B14F-4D97-AF65-F5344CB8AC3E}">
        <p14:creationId xmlns:p14="http://schemas.microsoft.com/office/powerpoint/2010/main" val="27227177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Traits of a Usable EMR</a:t>
            </a:r>
          </a:p>
        </p:txBody>
      </p:sp>
      <p:sp>
        <p:nvSpPr>
          <p:cNvPr id="3" name="Content Placeholder 2"/>
          <p:cNvSpPr>
            <a:spLocks noGrp="1"/>
          </p:cNvSpPr>
          <p:nvPr>
            <p:ph idx="1"/>
          </p:nvPr>
        </p:nvSpPr>
        <p:spPr/>
        <p:txBody>
          <a:bodyPr/>
          <a:lstStyle/>
          <a:p>
            <a:pPr marL="0" indent="0">
              <a:buNone/>
            </a:pPr>
            <a:r>
              <a:rPr lang="en-US" sz="2400" b="1" dirty="0"/>
              <a:t>Effectiveness</a:t>
            </a:r>
          </a:p>
          <a:p>
            <a:r>
              <a:rPr lang="en-US" sz="2400" dirty="0"/>
              <a:t>The future is value-based and consumer directed. Clinical data will be used to measure quality. With that in mind, it’s essential to find a system that will effectively straddle both worlds.</a:t>
            </a:r>
          </a:p>
          <a:p>
            <a:endParaRPr lang="en-US" sz="2400" dirty="0"/>
          </a:p>
        </p:txBody>
      </p:sp>
      <p:graphicFrame>
        <p:nvGraphicFramePr>
          <p:cNvPr id="4" name="Diagram 3"/>
          <p:cNvGraphicFramePr/>
          <p:nvPr>
            <p:extLst>
              <p:ext uri="{D42A27DB-BD31-4B8C-83A1-F6EECF244321}">
                <p14:modId xmlns:p14="http://schemas.microsoft.com/office/powerpoint/2010/main" val="803182751"/>
              </p:ext>
            </p:extLst>
          </p:nvPr>
        </p:nvGraphicFramePr>
        <p:xfrm>
          <a:off x="-457200" y="3810000"/>
          <a:ext cx="96012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835BB660-08E6-4657-AE96-201DC8DE2735}" type="slidenum">
              <a:rPr lang="en-US"/>
              <a:pPr>
                <a:defRPr/>
              </a:pPr>
              <a:t>191</a:t>
            </a:fld>
            <a:endParaRPr lang="en-US" dirty="0"/>
          </a:p>
        </p:txBody>
      </p:sp>
    </p:spTree>
    <p:extLst>
      <p:ext uri="{BB962C8B-B14F-4D97-AF65-F5344CB8AC3E}">
        <p14:creationId xmlns:p14="http://schemas.microsoft.com/office/powerpoint/2010/main" val="347252394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Traits of a Usable EMR</a:t>
            </a:r>
          </a:p>
        </p:txBody>
      </p:sp>
      <p:sp>
        <p:nvSpPr>
          <p:cNvPr id="3" name="Content Placeholder 2"/>
          <p:cNvSpPr>
            <a:spLocks noGrp="1"/>
          </p:cNvSpPr>
          <p:nvPr>
            <p:ph idx="1"/>
          </p:nvPr>
        </p:nvSpPr>
        <p:spPr/>
        <p:txBody>
          <a:bodyPr/>
          <a:lstStyle/>
          <a:p>
            <a:pPr marL="0" indent="0">
              <a:buNone/>
            </a:pPr>
            <a:r>
              <a:rPr lang="en-US" sz="2400" b="1" dirty="0"/>
              <a:t>Efficiency</a:t>
            </a:r>
          </a:p>
          <a:p>
            <a:r>
              <a:rPr lang="en-US" sz="2400" dirty="0"/>
              <a:t>An EMR should save time, and even the smallest aspects of a system could mean wasted hours. </a:t>
            </a:r>
          </a:p>
          <a:p>
            <a:r>
              <a:rPr lang="en-US" sz="2400" dirty="0"/>
              <a:t>Even something as simple as keeping the electronic chart ‘open’ on the desktop can be a boon to workflow; a nurse or provider is often in one patient’s chart when a phone call interrupts their work, and they need to open another chart. </a:t>
            </a:r>
          </a:p>
          <a:p>
            <a:endParaRPr lang="en-US" sz="2400" dirty="0"/>
          </a:p>
        </p:txBody>
      </p:sp>
      <p:graphicFrame>
        <p:nvGraphicFramePr>
          <p:cNvPr id="4" name="Diagram 3"/>
          <p:cNvGraphicFramePr/>
          <p:nvPr>
            <p:extLst>
              <p:ext uri="{D42A27DB-BD31-4B8C-83A1-F6EECF244321}">
                <p14:modId xmlns:p14="http://schemas.microsoft.com/office/powerpoint/2010/main" val="4132165996"/>
              </p:ext>
            </p:extLst>
          </p:nvPr>
        </p:nvGraphicFramePr>
        <p:xfrm>
          <a:off x="-152400" y="3810000"/>
          <a:ext cx="9296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835BB660-08E6-4657-AE96-201DC8DE2735}" type="slidenum">
              <a:rPr lang="en-US"/>
              <a:pPr>
                <a:defRPr/>
              </a:pPr>
              <a:t>192</a:t>
            </a:fld>
            <a:endParaRPr lang="en-US" dirty="0"/>
          </a:p>
        </p:txBody>
      </p:sp>
    </p:spTree>
    <p:extLst>
      <p:ext uri="{BB962C8B-B14F-4D97-AF65-F5344CB8AC3E}">
        <p14:creationId xmlns:p14="http://schemas.microsoft.com/office/powerpoint/2010/main" val="106624102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5058287"/>
            <a:ext cx="7924800" cy="1200329"/>
          </a:xfrm>
          <a:prstGeom prst="rect">
            <a:avLst/>
          </a:prstGeom>
          <a:noFill/>
        </p:spPr>
        <p:txBody>
          <a:bodyPr wrap="square" rtlCol="0">
            <a:spAutoFit/>
          </a:bodyPr>
          <a:lstStyle/>
          <a:p>
            <a:pPr marL="285750" indent="-285750">
              <a:buFont typeface="Arial" pitchFamily="34" charset="0"/>
              <a:buChar char="•"/>
            </a:pPr>
            <a:r>
              <a:rPr lang="en-US" sz="2400" dirty="0"/>
              <a:t>Data collected by third-party online survey collection site </a:t>
            </a:r>
          </a:p>
          <a:p>
            <a:pPr marL="285750" indent="-285750">
              <a:buFont typeface="Arial" pitchFamily="34" charset="0"/>
              <a:buChar char="•"/>
            </a:pPr>
            <a:r>
              <a:rPr lang="en-US" sz="2400" dirty="0"/>
              <a:t>Medscape surveyed 15,285 physicians across over 25 specialties from June 6, 2016 to August 8, 2016</a:t>
            </a:r>
          </a:p>
        </p:txBody>
      </p:sp>
      <p:sp>
        <p:nvSpPr>
          <p:cNvPr id="5" name="Title 4"/>
          <p:cNvSpPr>
            <a:spLocks noGrp="1"/>
          </p:cNvSpPr>
          <p:nvPr>
            <p:ph type="title"/>
          </p:nvPr>
        </p:nvSpPr>
        <p:spPr/>
        <p:txBody>
          <a:bodyPr/>
          <a:lstStyle/>
          <a:p>
            <a:r>
              <a:rPr lang="en-US" dirty="0"/>
              <a:t>Medscape Survey</a:t>
            </a:r>
          </a:p>
        </p:txBody>
      </p:sp>
      <p:sp>
        <p:nvSpPr>
          <p:cNvPr id="2" name="Slide Number Placeholder 1"/>
          <p:cNvSpPr>
            <a:spLocks noGrp="1"/>
          </p:cNvSpPr>
          <p:nvPr>
            <p:ph type="sldNum" sz="quarter" idx="12"/>
          </p:nvPr>
        </p:nvSpPr>
        <p:spPr/>
        <p:txBody>
          <a:bodyPr/>
          <a:lstStyle/>
          <a:p>
            <a:pPr>
              <a:defRPr/>
            </a:pPr>
            <a:fld id="{DCBF2A88-F5F1-4DFA-8488-2A78E5889F51}" type="slidenum">
              <a:rPr lang="en-US"/>
              <a:pPr>
                <a:defRPr/>
              </a:pPr>
              <a:t>193</a:t>
            </a:fld>
            <a:endParaRPr lang="en-US" dirty="0"/>
          </a:p>
        </p:txBody>
      </p:sp>
      <p:pic>
        <p:nvPicPr>
          <p:cNvPr id="6" name="Picture 5" descr="Slide 1"/>
          <p:cNvPicPr/>
          <p:nvPr/>
        </p:nvPicPr>
        <p:blipFill>
          <a:blip r:embed="rId2">
            <a:extLst>
              <a:ext uri="{28A0092B-C50C-407E-A947-70E740481C1C}">
                <a14:useLocalDpi xmlns:a14="http://schemas.microsoft.com/office/drawing/2010/main" val="0"/>
              </a:ext>
            </a:extLst>
          </a:blip>
          <a:srcRect/>
          <a:stretch>
            <a:fillRect/>
          </a:stretch>
        </p:blipFill>
        <p:spPr bwMode="auto">
          <a:xfrm>
            <a:off x="1695893" y="1197666"/>
            <a:ext cx="5638800" cy="3762887"/>
          </a:xfrm>
          <a:prstGeom prst="rect">
            <a:avLst/>
          </a:prstGeom>
          <a:noFill/>
          <a:ln>
            <a:noFill/>
          </a:ln>
        </p:spPr>
      </p:pic>
    </p:spTree>
    <p:extLst>
      <p:ext uri="{BB962C8B-B14F-4D97-AF65-F5344CB8AC3E}">
        <p14:creationId xmlns:p14="http://schemas.microsoft.com/office/powerpoint/2010/main" val="34984178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BF2A88-F5F1-4DFA-8488-2A78E5889F51}" type="slidenum">
              <a:rPr lang="en-US"/>
              <a:pPr>
                <a:defRPr/>
              </a:pPr>
              <a:t>194</a:t>
            </a:fld>
            <a:endParaRPr lang="en-US" dirty="0"/>
          </a:p>
        </p:txBody>
      </p:sp>
      <p:sp>
        <p:nvSpPr>
          <p:cNvPr id="4" name="Title 4"/>
          <p:cNvSpPr txBox="1">
            <a:spLocks/>
          </p:cNvSpPr>
          <p:nvPr/>
        </p:nvSpPr>
        <p:spPr>
          <a:xfrm>
            <a:off x="914400" y="457200"/>
            <a:ext cx="6400800" cy="457200"/>
          </a:xfrm>
          <a:prstGeom prst="rect">
            <a:avLst/>
          </a:prstGeom>
        </p:spPr>
        <p:txBody>
          <a:bodyPr/>
          <a:lstStyle>
            <a:lvl1pPr algn="l" rtl="0" eaLnBrk="0" fontAlgn="base" hangingPunct="0">
              <a:spcBef>
                <a:spcPct val="0"/>
              </a:spcBef>
              <a:spcAft>
                <a:spcPct val="0"/>
              </a:spcAft>
              <a:defRPr sz="24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a:lstStyle>
          <a:p>
            <a:r>
              <a:rPr lang="en-US" dirty="0"/>
              <a:t>Medscape Survey</a:t>
            </a:r>
          </a:p>
        </p:txBody>
      </p:sp>
      <p:pic>
        <p:nvPicPr>
          <p:cNvPr id="5" name="Picture 4" descr="Slide 5"/>
          <p:cNvPicPr/>
          <p:nvPr/>
        </p:nvPicPr>
        <p:blipFill>
          <a:blip r:embed="rId2">
            <a:extLst>
              <a:ext uri="{28A0092B-C50C-407E-A947-70E740481C1C}">
                <a14:useLocalDpi xmlns:a14="http://schemas.microsoft.com/office/drawing/2010/main" val="0"/>
              </a:ext>
            </a:extLst>
          </a:blip>
          <a:srcRect/>
          <a:stretch>
            <a:fillRect/>
          </a:stretch>
        </p:blipFill>
        <p:spPr bwMode="auto">
          <a:xfrm>
            <a:off x="940824" y="1270591"/>
            <a:ext cx="7262351" cy="5060950"/>
          </a:xfrm>
          <a:prstGeom prst="rect">
            <a:avLst/>
          </a:prstGeom>
          <a:noFill/>
          <a:ln>
            <a:noFill/>
          </a:ln>
        </p:spPr>
      </p:pic>
    </p:spTree>
    <p:extLst>
      <p:ext uri="{BB962C8B-B14F-4D97-AF65-F5344CB8AC3E}">
        <p14:creationId xmlns:p14="http://schemas.microsoft.com/office/powerpoint/2010/main" val="303586240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BF2A88-F5F1-4DFA-8488-2A78E5889F51}" type="slidenum">
              <a:rPr lang="en-US"/>
              <a:pPr>
                <a:defRPr/>
              </a:pPr>
              <a:t>195</a:t>
            </a:fld>
            <a:endParaRPr lang="en-US" dirty="0"/>
          </a:p>
        </p:txBody>
      </p:sp>
      <p:sp>
        <p:nvSpPr>
          <p:cNvPr id="4" name="Title 4"/>
          <p:cNvSpPr txBox="1">
            <a:spLocks/>
          </p:cNvSpPr>
          <p:nvPr/>
        </p:nvSpPr>
        <p:spPr>
          <a:xfrm>
            <a:off x="914400" y="457200"/>
            <a:ext cx="6400800" cy="457200"/>
          </a:xfrm>
          <a:prstGeom prst="rect">
            <a:avLst/>
          </a:prstGeom>
        </p:spPr>
        <p:txBody>
          <a:bodyPr/>
          <a:lstStyle>
            <a:lvl1pPr algn="l" rtl="0" eaLnBrk="0" fontAlgn="base" hangingPunct="0">
              <a:spcBef>
                <a:spcPct val="0"/>
              </a:spcBef>
              <a:spcAft>
                <a:spcPct val="0"/>
              </a:spcAft>
              <a:defRPr sz="24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a:lstStyle>
          <a:p>
            <a:r>
              <a:rPr lang="en-US" dirty="0"/>
              <a:t>Medscape Survey</a:t>
            </a:r>
          </a:p>
        </p:txBody>
      </p:sp>
      <p:pic>
        <p:nvPicPr>
          <p:cNvPr id="5" name="Picture 4" descr="Slide 6"/>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67048"/>
            <a:ext cx="7569200" cy="4876800"/>
          </a:xfrm>
          <a:prstGeom prst="rect">
            <a:avLst/>
          </a:prstGeom>
          <a:noFill/>
          <a:ln>
            <a:noFill/>
          </a:ln>
        </p:spPr>
      </p:pic>
    </p:spTree>
    <p:extLst>
      <p:ext uri="{BB962C8B-B14F-4D97-AF65-F5344CB8AC3E}">
        <p14:creationId xmlns:p14="http://schemas.microsoft.com/office/powerpoint/2010/main" val="246649954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196</a:t>
            </a:fld>
            <a:endParaRPr lang="en-US" dirty="0">
              <a:solidFill>
                <a:prstClr val="black">
                  <a:tint val="75000"/>
                </a:prstClr>
              </a:solidFill>
            </a:endParaRPr>
          </a:p>
        </p:txBody>
      </p:sp>
      <p:sp>
        <p:nvSpPr>
          <p:cNvPr id="4" name="Title 4"/>
          <p:cNvSpPr txBox="1">
            <a:spLocks/>
          </p:cNvSpPr>
          <p:nvPr/>
        </p:nvSpPr>
        <p:spPr>
          <a:xfrm>
            <a:off x="914400" y="457200"/>
            <a:ext cx="6400800" cy="457200"/>
          </a:xfrm>
          <a:prstGeom prst="rect">
            <a:avLst/>
          </a:prstGeom>
        </p:spPr>
        <p:txBody>
          <a:bodyPr/>
          <a:lstStyle>
            <a:lvl1pPr algn="l" rtl="0" eaLnBrk="0" fontAlgn="base" hangingPunct="0">
              <a:spcBef>
                <a:spcPct val="0"/>
              </a:spcBef>
              <a:spcAft>
                <a:spcPct val="0"/>
              </a:spcAft>
              <a:defRPr sz="24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a:lstStyle>
          <a:p>
            <a:r>
              <a:rPr lang="en-US" dirty="0"/>
              <a:t>Medscape Survey</a:t>
            </a:r>
          </a:p>
        </p:txBody>
      </p:sp>
      <p:pic>
        <p:nvPicPr>
          <p:cNvPr id="5" name="Picture 4" descr="Slide 7"/>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65126"/>
            <a:ext cx="7493000" cy="5105400"/>
          </a:xfrm>
          <a:prstGeom prst="rect">
            <a:avLst/>
          </a:prstGeom>
          <a:noFill/>
          <a:ln>
            <a:noFill/>
          </a:ln>
        </p:spPr>
      </p:pic>
    </p:spTree>
    <p:extLst>
      <p:ext uri="{BB962C8B-B14F-4D97-AF65-F5344CB8AC3E}">
        <p14:creationId xmlns:p14="http://schemas.microsoft.com/office/powerpoint/2010/main" val="128773491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197</a:t>
            </a:fld>
            <a:endParaRPr lang="en-US" dirty="0">
              <a:solidFill>
                <a:prstClr val="black">
                  <a:tint val="75000"/>
                </a:prstClr>
              </a:solidFill>
            </a:endParaRPr>
          </a:p>
        </p:txBody>
      </p:sp>
      <p:sp>
        <p:nvSpPr>
          <p:cNvPr id="4" name="Title 4"/>
          <p:cNvSpPr txBox="1">
            <a:spLocks/>
          </p:cNvSpPr>
          <p:nvPr/>
        </p:nvSpPr>
        <p:spPr>
          <a:xfrm>
            <a:off x="914400" y="457200"/>
            <a:ext cx="6400800" cy="457200"/>
          </a:xfrm>
          <a:prstGeom prst="rect">
            <a:avLst/>
          </a:prstGeom>
        </p:spPr>
        <p:txBody>
          <a:bodyPr/>
          <a:lstStyle>
            <a:lvl1pPr algn="l" rtl="0" eaLnBrk="0" fontAlgn="base" hangingPunct="0">
              <a:spcBef>
                <a:spcPct val="0"/>
              </a:spcBef>
              <a:spcAft>
                <a:spcPct val="0"/>
              </a:spcAft>
              <a:defRPr sz="24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a:lstStyle>
          <a:p>
            <a:r>
              <a:rPr lang="en-US" dirty="0"/>
              <a:t>Medscape Survey</a:t>
            </a:r>
          </a:p>
        </p:txBody>
      </p:sp>
      <p:pic>
        <p:nvPicPr>
          <p:cNvPr id="5" name="Picture 4" descr="Slide 8"/>
          <p:cNvPicPr/>
          <p:nvPr/>
        </p:nvPicPr>
        <p:blipFill>
          <a:blip r:embed="rId2">
            <a:extLst>
              <a:ext uri="{28A0092B-C50C-407E-A947-70E740481C1C}">
                <a14:useLocalDpi xmlns:a14="http://schemas.microsoft.com/office/drawing/2010/main" val="0"/>
              </a:ext>
            </a:extLst>
          </a:blip>
          <a:srcRect/>
          <a:stretch>
            <a:fillRect/>
          </a:stretch>
        </p:blipFill>
        <p:spPr bwMode="auto">
          <a:xfrm>
            <a:off x="1210342" y="1268080"/>
            <a:ext cx="6731000" cy="4603750"/>
          </a:xfrm>
          <a:prstGeom prst="rect">
            <a:avLst/>
          </a:prstGeom>
          <a:noFill/>
          <a:ln>
            <a:noFill/>
          </a:ln>
        </p:spPr>
      </p:pic>
      <p:sp>
        <p:nvSpPr>
          <p:cNvPr id="6" name="TextBox 5"/>
          <p:cNvSpPr txBox="1"/>
          <p:nvPr/>
        </p:nvSpPr>
        <p:spPr>
          <a:xfrm>
            <a:off x="1498600" y="5943600"/>
            <a:ext cx="6784101" cy="369332"/>
          </a:xfrm>
          <a:prstGeom prst="rect">
            <a:avLst/>
          </a:prstGeom>
          <a:noFill/>
        </p:spPr>
        <p:txBody>
          <a:bodyPr wrap="none" rtlCol="0">
            <a:spAutoFit/>
          </a:bodyPr>
          <a:lstStyle/>
          <a:p>
            <a:r>
              <a:rPr lang="en-US" dirty="0"/>
              <a:t>The scale used in this report is 1 to 5, where 1 = poor and 5 = excellent</a:t>
            </a:r>
          </a:p>
        </p:txBody>
      </p:sp>
    </p:spTree>
    <p:extLst>
      <p:ext uri="{BB962C8B-B14F-4D97-AF65-F5344CB8AC3E}">
        <p14:creationId xmlns:p14="http://schemas.microsoft.com/office/powerpoint/2010/main" val="33491276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198</a:t>
            </a:fld>
            <a:endParaRPr lang="en-US" dirty="0">
              <a:solidFill>
                <a:prstClr val="black">
                  <a:tint val="75000"/>
                </a:prstClr>
              </a:solidFill>
            </a:endParaRPr>
          </a:p>
        </p:txBody>
      </p:sp>
      <p:sp>
        <p:nvSpPr>
          <p:cNvPr id="4" name="Title 4"/>
          <p:cNvSpPr txBox="1">
            <a:spLocks/>
          </p:cNvSpPr>
          <p:nvPr/>
        </p:nvSpPr>
        <p:spPr>
          <a:xfrm>
            <a:off x="914400" y="457200"/>
            <a:ext cx="6400800" cy="457200"/>
          </a:xfrm>
          <a:prstGeom prst="rect">
            <a:avLst/>
          </a:prstGeom>
        </p:spPr>
        <p:txBody>
          <a:bodyPr/>
          <a:lstStyle>
            <a:lvl1pPr algn="l" rtl="0" eaLnBrk="0" fontAlgn="base" hangingPunct="0">
              <a:spcBef>
                <a:spcPct val="0"/>
              </a:spcBef>
              <a:spcAft>
                <a:spcPct val="0"/>
              </a:spcAft>
              <a:defRPr sz="24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a:lstStyle>
          <a:p>
            <a:r>
              <a:rPr lang="en-US" dirty="0"/>
              <a:t>Medscape Survey</a:t>
            </a:r>
          </a:p>
        </p:txBody>
      </p:sp>
      <p:pic>
        <p:nvPicPr>
          <p:cNvPr id="5" name="Picture 4" descr="Slide 13"/>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267048"/>
            <a:ext cx="6807200" cy="4832350"/>
          </a:xfrm>
          <a:prstGeom prst="rect">
            <a:avLst/>
          </a:prstGeom>
          <a:noFill/>
          <a:ln>
            <a:noFill/>
          </a:ln>
        </p:spPr>
      </p:pic>
    </p:spTree>
    <p:extLst>
      <p:ext uri="{BB962C8B-B14F-4D97-AF65-F5344CB8AC3E}">
        <p14:creationId xmlns:p14="http://schemas.microsoft.com/office/powerpoint/2010/main" val="365205638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199</a:t>
            </a:fld>
            <a:endParaRPr lang="en-US" dirty="0">
              <a:solidFill>
                <a:prstClr val="black">
                  <a:tint val="75000"/>
                </a:prstClr>
              </a:solidFill>
            </a:endParaRPr>
          </a:p>
        </p:txBody>
      </p:sp>
      <p:sp>
        <p:nvSpPr>
          <p:cNvPr id="4" name="Title 4"/>
          <p:cNvSpPr txBox="1">
            <a:spLocks/>
          </p:cNvSpPr>
          <p:nvPr/>
        </p:nvSpPr>
        <p:spPr>
          <a:xfrm>
            <a:off x="914400" y="457200"/>
            <a:ext cx="6400800" cy="457200"/>
          </a:xfrm>
          <a:prstGeom prst="rect">
            <a:avLst/>
          </a:prstGeom>
        </p:spPr>
        <p:txBody>
          <a:bodyPr/>
          <a:lstStyle>
            <a:lvl1pPr algn="l" rtl="0" eaLnBrk="0" fontAlgn="base" hangingPunct="0">
              <a:spcBef>
                <a:spcPct val="0"/>
              </a:spcBef>
              <a:spcAft>
                <a:spcPct val="0"/>
              </a:spcAft>
              <a:defRPr sz="24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a:lstStyle>
          <a:p>
            <a:r>
              <a:rPr lang="en-US" dirty="0"/>
              <a:t>Medscape Survey</a:t>
            </a:r>
          </a:p>
        </p:txBody>
      </p:sp>
      <p:pic>
        <p:nvPicPr>
          <p:cNvPr id="5" name="Picture 4" descr="Slide 16"/>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274136"/>
            <a:ext cx="6731000" cy="4679950"/>
          </a:xfrm>
          <a:prstGeom prst="rect">
            <a:avLst/>
          </a:prstGeom>
          <a:noFill/>
          <a:ln>
            <a:noFill/>
          </a:ln>
        </p:spPr>
      </p:pic>
    </p:spTree>
    <p:extLst>
      <p:ext uri="{BB962C8B-B14F-4D97-AF65-F5344CB8AC3E}">
        <p14:creationId xmlns:p14="http://schemas.microsoft.com/office/powerpoint/2010/main" val="418401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Medical Practice Operations</a:t>
            </a:r>
          </a:p>
        </p:txBody>
      </p:sp>
      <p:sp>
        <p:nvSpPr>
          <p:cNvPr id="3" name="Content Placeholder 2"/>
          <p:cNvSpPr>
            <a:spLocks noGrp="1"/>
          </p:cNvSpPr>
          <p:nvPr>
            <p:ph idx="1"/>
          </p:nvPr>
        </p:nvSpPr>
        <p:spPr>
          <a:xfrm>
            <a:off x="838201" y="1265237"/>
            <a:ext cx="7371930" cy="5091113"/>
          </a:xfrm>
        </p:spPr>
        <p:txBody>
          <a:bodyPr/>
          <a:lstStyle/>
          <a:p>
            <a:r>
              <a:rPr lang="en-US" dirty="0"/>
              <a:t>Define Expectations. Employment does not mean alignment.</a:t>
            </a:r>
          </a:p>
          <a:p>
            <a:r>
              <a:rPr lang="en-US" dirty="0"/>
              <a:t>Put a physician leadership structure into place. If physicians actually possess limited control over their work, they may develop a sense that they cannot meaningfully influence healthcare.</a:t>
            </a:r>
          </a:p>
          <a:p>
            <a:r>
              <a:rPr lang="en-US" dirty="0"/>
              <a:t>Communicate frequently and make sure expectations are clear</a:t>
            </a:r>
          </a:p>
          <a:p>
            <a:r>
              <a:rPr lang="en-US" dirty="0"/>
              <a:t>Be responsive and proactive – nobody likes putting out fires all day</a:t>
            </a:r>
          </a:p>
          <a:p>
            <a:r>
              <a:rPr lang="en-US" dirty="0"/>
              <a:t>Set proper priorities. Physicians don't do the work they do for the benefit of the hospital — they do what they do for the patient.</a:t>
            </a:r>
          </a:p>
          <a:p>
            <a:r>
              <a:rPr lang="en-US" dirty="0"/>
              <a:t>Share decision-making. How can we make the clinic work more efficiently together to the benefit of the community?</a:t>
            </a:r>
          </a:p>
          <a:p>
            <a:endParaRPr lang="en-US" dirty="0"/>
          </a:p>
          <a:p>
            <a:pPr marL="0" indent="0" algn="ctr">
              <a:buNone/>
            </a:pPr>
            <a:r>
              <a:rPr lang="en-US" b="1" dirty="0"/>
              <a:t>“We built trust, and we gave hope.” Daniel Salinas, MD, CMO, Children’s Healthcare of Atlanta</a:t>
            </a:r>
          </a:p>
          <a:p>
            <a:endParaRPr lang="en-US"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2</a:t>
            </a:fld>
            <a:endParaRPr lang="en-US" dirty="0">
              <a:solidFill>
                <a:prstClr val="black">
                  <a:tint val="75000"/>
                </a:prstClr>
              </a:solidFill>
            </a:endParaRPr>
          </a:p>
        </p:txBody>
      </p:sp>
    </p:spTree>
    <p:extLst>
      <p:ext uri="{BB962C8B-B14F-4D97-AF65-F5344CB8AC3E}">
        <p14:creationId xmlns:p14="http://schemas.microsoft.com/office/powerpoint/2010/main" val="398308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Rotation</a:t>
            </a:r>
          </a:p>
        </p:txBody>
      </p:sp>
      <p:sp>
        <p:nvSpPr>
          <p:cNvPr id="3" name="Content Placeholder 2"/>
          <p:cNvSpPr>
            <a:spLocks noGrp="1"/>
          </p:cNvSpPr>
          <p:nvPr>
            <p:ph idx="1"/>
          </p:nvPr>
        </p:nvSpPr>
        <p:spPr>
          <a:xfrm>
            <a:off x="914399" y="1265237"/>
            <a:ext cx="7772401" cy="4525963"/>
          </a:xfrm>
        </p:spPr>
        <p:txBody>
          <a:bodyPr/>
          <a:lstStyle/>
          <a:p>
            <a:r>
              <a:rPr lang="en-US" sz="2400" dirty="0"/>
              <a:t>Fixed time slots for every hour</a:t>
            </a:r>
          </a:p>
          <a:p>
            <a:endParaRPr lang="en-US" sz="2400" dirty="0"/>
          </a:p>
          <a:p>
            <a:r>
              <a:rPr lang="en-US" sz="2400" dirty="0"/>
              <a:t>Advantage: If honored, precise timing avoids long patient waits</a:t>
            </a:r>
          </a:p>
          <a:p>
            <a:endParaRPr lang="en-US" sz="2400" dirty="0"/>
          </a:p>
          <a:p>
            <a:r>
              <a:rPr lang="en-US" sz="2400" dirty="0"/>
              <a:t>Disadvantage: Inflexible, doesn’t allow for emergencies, “by the way,” no-shows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20</a:t>
            </a:fld>
            <a:endParaRPr lang="en-US" dirty="0">
              <a:solidFill>
                <a:prstClr val="black">
                  <a:tint val="75000"/>
                </a:prstClr>
              </a:solidFill>
            </a:endParaRPr>
          </a:p>
        </p:txBody>
      </p:sp>
    </p:spTree>
    <p:extLst>
      <p:ext uri="{BB962C8B-B14F-4D97-AF65-F5344CB8AC3E}">
        <p14:creationId xmlns:p14="http://schemas.microsoft.com/office/powerpoint/2010/main" val="140170972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200</a:t>
            </a:fld>
            <a:endParaRPr lang="en-US" dirty="0">
              <a:solidFill>
                <a:prstClr val="black">
                  <a:tint val="75000"/>
                </a:prstClr>
              </a:solidFill>
            </a:endParaRPr>
          </a:p>
        </p:txBody>
      </p:sp>
      <p:sp>
        <p:nvSpPr>
          <p:cNvPr id="4" name="Title 4"/>
          <p:cNvSpPr txBox="1">
            <a:spLocks/>
          </p:cNvSpPr>
          <p:nvPr/>
        </p:nvSpPr>
        <p:spPr>
          <a:xfrm>
            <a:off x="914400" y="457200"/>
            <a:ext cx="6400800" cy="457200"/>
          </a:xfrm>
          <a:prstGeom prst="rect">
            <a:avLst/>
          </a:prstGeom>
        </p:spPr>
        <p:txBody>
          <a:bodyPr/>
          <a:lstStyle>
            <a:lvl1pPr algn="l" rtl="0" eaLnBrk="0" fontAlgn="base" hangingPunct="0">
              <a:spcBef>
                <a:spcPct val="0"/>
              </a:spcBef>
              <a:spcAft>
                <a:spcPct val="0"/>
              </a:spcAft>
              <a:defRPr sz="24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a:lstStyle>
          <a:p>
            <a:r>
              <a:rPr lang="en-US" dirty="0"/>
              <a:t>Medscape Survey</a:t>
            </a:r>
          </a:p>
        </p:txBody>
      </p:sp>
      <p:pic>
        <p:nvPicPr>
          <p:cNvPr id="5" name="Picture 4" descr="Slide 19"/>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267048"/>
            <a:ext cx="6731000" cy="4679950"/>
          </a:xfrm>
          <a:prstGeom prst="rect">
            <a:avLst/>
          </a:prstGeom>
          <a:noFill/>
          <a:ln>
            <a:noFill/>
          </a:ln>
        </p:spPr>
      </p:pic>
    </p:spTree>
    <p:extLst>
      <p:ext uri="{BB962C8B-B14F-4D97-AF65-F5344CB8AC3E}">
        <p14:creationId xmlns:p14="http://schemas.microsoft.com/office/powerpoint/2010/main" val="143630728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201</a:t>
            </a:fld>
            <a:endParaRPr lang="en-US" dirty="0">
              <a:solidFill>
                <a:prstClr val="black">
                  <a:tint val="75000"/>
                </a:prstClr>
              </a:solidFill>
            </a:endParaRPr>
          </a:p>
        </p:txBody>
      </p:sp>
      <p:sp>
        <p:nvSpPr>
          <p:cNvPr id="4" name="Title 4"/>
          <p:cNvSpPr txBox="1">
            <a:spLocks/>
          </p:cNvSpPr>
          <p:nvPr/>
        </p:nvSpPr>
        <p:spPr>
          <a:xfrm>
            <a:off x="914400" y="457200"/>
            <a:ext cx="6400800" cy="457200"/>
          </a:xfrm>
          <a:prstGeom prst="rect">
            <a:avLst/>
          </a:prstGeom>
        </p:spPr>
        <p:txBody>
          <a:bodyPr/>
          <a:lstStyle>
            <a:lvl1pPr algn="l" rtl="0" eaLnBrk="0" fontAlgn="base" hangingPunct="0">
              <a:spcBef>
                <a:spcPct val="0"/>
              </a:spcBef>
              <a:spcAft>
                <a:spcPct val="0"/>
              </a:spcAft>
              <a:defRPr sz="24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a:lstStyle>
          <a:p>
            <a:r>
              <a:rPr lang="en-US" dirty="0"/>
              <a:t>Medscape Survey</a:t>
            </a:r>
          </a:p>
        </p:txBody>
      </p:sp>
      <p:pic>
        <p:nvPicPr>
          <p:cNvPr id="5" name="Picture 4" descr="Slide 25"/>
          <p:cNvPicPr/>
          <p:nvPr/>
        </p:nvPicPr>
        <p:blipFill>
          <a:blip r:embed="rId2">
            <a:extLst>
              <a:ext uri="{28A0092B-C50C-407E-A947-70E740481C1C}">
                <a14:useLocalDpi xmlns:a14="http://schemas.microsoft.com/office/drawing/2010/main" val="0"/>
              </a:ext>
            </a:extLst>
          </a:blip>
          <a:srcRect/>
          <a:stretch>
            <a:fillRect/>
          </a:stretch>
        </p:blipFill>
        <p:spPr bwMode="auto">
          <a:xfrm>
            <a:off x="1498600" y="1283145"/>
            <a:ext cx="6146800" cy="4178300"/>
          </a:xfrm>
          <a:prstGeom prst="rect">
            <a:avLst/>
          </a:prstGeom>
          <a:noFill/>
          <a:ln>
            <a:noFill/>
          </a:ln>
        </p:spPr>
      </p:pic>
    </p:spTree>
    <p:extLst>
      <p:ext uri="{BB962C8B-B14F-4D97-AF65-F5344CB8AC3E}">
        <p14:creationId xmlns:p14="http://schemas.microsoft.com/office/powerpoint/2010/main" val="232482488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202</a:t>
            </a:fld>
            <a:endParaRPr lang="en-US" dirty="0">
              <a:solidFill>
                <a:prstClr val="black">
                  <a:tint val="75000"/>
                </a:prstClr>
              </a:solidFill>
            </a:endParaRPr>
          </a:p>
        </p:txBody>
      </p:sp>
      <p:sp>
        <p:nvSpPr>
          <p:cNvPr id="4" name="Title 4"/>
          <p:cNvSpPr txBox="1">
            <a:spLocks/>
          </p:cNvSpPr>
          <p:nvPr/>
        </p:nvSpPr>
        <p:spPr>
          <a:xfrm>
            <a:off x="914400" y="457200"/>
            <a:ext cx="6400800" cy="457200"/>
          </a:xfrm>
          <a:prstGeom prst="rect">
            <a:avLst/>
          </a:prstGeom>
        </p:spPr>
        <p:txBody>
          <a:bodyPr/>
          <a:lstStyle>
            <a:lvl1pPr algn="l" rtl="0" eaLnBrk="0" fontAlgn="base" hangingPunct="0">
              <a:spcBef>
                <a:spcPct val="0"/>
              </a:spcBef>
              <a:spcAft>
                <a:spcPct val="0"/>
              </a:spcAft>
              <a:defRPr sz="24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a:lstStyle>
          <a:p>
            <a:r>
              <a:rPr lang="en-US" dirty="0"/>
              <a:t>Medscape Survey</a:t>
            </a:r>
          </a:p>
        </p:txBody>
      </p:sp>
      <p:pic>
        <p:nvPicPr>
          <p:cNvPr id="5" name="Picture 4" descr="Slide 28"/>
          <p:cNvPicPr/>
          <p:nvPr/>
        </p:nvPicPr>
        <p:blipFill>
          <a:blip r:embed="rId2">
            <a:extLst>
              <a:ext uri="{28A0092B-C50C-407E-A947-70E740481C1C}">
                <a14:useLocalDpi xmlns:a14="http://schemas.microsoft.com/office/drawing/2010/main" val="0"/>
              </a:ext>
            </a:extLst>
          </a:blip>
          <a:srcRect/>
          <a:stretch>
            <a:fillRect/>
          </a:stretch>
        </p:blipFill>
        <p:spPr bwMode="auto">
          <a:xfrm>
            <a:off x="1498600" y="1276056"/>
            <a:ext cx="6146800" cy="4178300"/>
          </a:xfrm>
          <a:prstGeom prst="rect">
            <a:avLst/>
          </a:prstGeom>
          <a:noFill/>
          <a:ln>
            <a:noFill/>
          </a:ln>
        </p:spPr>
      </p:pic>
    </p:spTree>
    <p:extLst>
      <p:ext uri="{BB962C8B-B14F-4D97-AF65-F5344CB8AC3E}">
        <p14:creationId xmlns:p14="http://schemas.microsoft.com/office/powerpoint/2010/main" val="332602295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203</a:t>
            </a:fld>
            <a:endParaRPr lang="en-US" dirty="0">
              <a:solidFill>
                <a:prstClr val="black">
                  <a:tint val="75000"/>
                </a:prstClr>
              </a:solidFill>
            </a:endParaRPr>
          </a:p>
        </p:txBody>
      </p:sp>
      <p:sp>
        <p:nvSpPr>
          <p:cNvPr id="4" name="Title 4"/>
          <p:cNvSpPr txBox="1">
            <a:spLocks/>
          </p:cNvSpPr>
          <p:nvPr/>
        </p:nvSpPr>
        <p:spPr>
          <a:xfrm>
            <a:off x="914400" y="457200"/>
            <a:ext cx="6400800" cy="457200"/>
          </a:xfrm>
          <a:prstGeom prst="rect">
            <a:avLst/>
          </a:prstGeom>
        </p:spPr>
        <p:txBody>
          <a:bodyPr/>
          <a:lstStyle>
            <a:lvl1pPr algn="l" rtl="0" eaLnBrk="0" fontAlgn="base" hangingPunct="0">
              <a:spcBef>
                <a:spcPct val="0"/>
              </a:spcBef>
              <a:spcAft>
                <a:spcPct val="0"/>
              </a:spcAft>
              <a:defRPr sz="2400" kern="1200">
                <a:solidFill>
                  <a:schemeClr val="tx1"/>
                </a:solidFill>
                <a:latin typeface="Trebuchet MS" panose="020B0603020202020204"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a:lstStyle>
          <a:p>
            <a:r>
              <a:rPr lang="en-US" dirty="0"/>
              <a:t>Medscape Survey</a:t>
            </a:r>
          </a:p>
        </p:txBody>
      </p:sp>
      <p:pic>
        <p:nvPicPr>
          <p:cNvPr id="5" name="Picture 4" descr="Slide 32"/>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371600"/>
            <a:ext cx="6731000" cy="4679950"/>
          </a:xfrm>
          <a:prstGeom prst="rect">
            <a:avLst/>
          </a:prstGeom>
          <a:noFill/>
          <a:ln>
            <a:noFill/>
          </a:ln>
        </p:spPr>
      </p:pic>
    </p:spTree>
    <p:extLst>
      <p:ext uri="{BB962C8B-B14F-4D97-AF65-F5344CB8AC3E}">
        <p14:creationId xmlns:p14="http://schemas.microsoft.com/office/powerpoint/2010/main" val="405963257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Costs of Health IT</a:t>
            </a:r>
          </a:p>
        </p:txBody>
      </p:sp>
      <p:sp>
        <p:nvSpPr>
          <p:cNvPr id="5" name="Content Placeholder 4"/>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204</a:t>
            </a:fld>
            <a:endParaRPr lang="en-US" dirty="0">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29" y="1054847"/>
            <a:ext cx="8137748" cy="5301503"/>
          </a:xfrm>
          <a:prstGeom prst="rect">
            <a:avLst/>
          </a:prstGeom>
        </p:spPr>
      </p:pic>
    </p:spTree>
    <p:extLst>
      <p:ext uri="{BB962C8B-B14F-4D97-AF65-F5344CB8AC3E}">
        <p14:creationId xmlns:p14="http://schemas.microsoft.com/office/powerpoint/2010/main" val="372188173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a Web Page</a:t>
            </a:r>
          </a:p>
        </p:txBody>
      </p:sp>
      <p:sp>
        <p:nvSpPr>
          <p:cNvPr id="3" name="Content Placeholder 2"/>
          <p:cNvSpPr>
            <a:spLocks noGrp="1"/>
          </p:cNvSpPr>
          <p:nvPr>
            <p:ph idx="1"/>
          </p:nvPr>
        </p:nvSpPr>
        <p:spPr>
          <a:xfrm>
            <a:off x="914399" y="1265237"/>
            <a:ext cx="7295731" cy="1706563"/>
          </a:xfrm>
        </p:spPr>
        <p:txBody>
          <a:bodyPr/>
          <a:lstStyle/>
          <a:p>
            <a:r>
              <a:rPr lang="en-US" sz="2400" dirty="0"/>
              <a:t>Reducing costs</a:t>
            </a:r>
          </a:p>
          <a:p>
            <a:r>
              <a:rPr lang="en-US" sz="2400" dirty="0"/>
              <a:t>“Who is your cheapest employee?”</a:t>
            </a:r>
          </a:p>
        </p:txBody>
      </p:sp>
      <p:pic>
        <p:nvPicPr>
          <p:cNvPr id="4"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7940" y="2839847"/>
            <a:ext cx="2606040" cy="3648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pPr>
              <a:defRPr/>
            </a:pPr>
            <a:fld id="{835BB660-08E6-4657-AE96-201DC8DE2735}" type="slidenum">
              <a:rPr lang="en-US"/>
              <a:pPr>
                <a:defRPr/>
              </a:pPr>
              <a:t>205</a:t>
            </a:fld>
            <a:endParaRPr lang="en-US" dirty="0"/>
          </a:p>
        </p:txBody>
      </p:sp>
    </p:spTree>
    <p:extLst>
      <p:ext uri="{BB962C8B-B14F-4D97-AF65-F5344CB8AC3E}">
        <p14:creationId xmlns:p14="http://schemas.microsoft.com/office/powerpoint/2010/main" val="123335323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Points of Contact With a Patient</a:t>
            </a:r>
          </a:p>
        </p:txBody>
      </p:sp>
      <p:sp>
        <p:nvSpPr>
          <p:cNvPr id="3" name="Content Placeholder 2"/>
          <p:cNvSpPr>
            <a:spLocks noGrp="1"/>
          </p:cNvSpPr>
          <p:nvPr>
            <p:ph idx="1"/>
          </p:nvPr>
        </p:nvSpPr>
        <p:spPr>
          <a:xfrm>
            <a:off x="914399" y="1265237"/>
            <a:ext cx="7295731" cy="4525963"/>
          </a:xfrm>
        </p:spPr>
        <p:txBody>
          <a:bodyPr/>
          <a:lstStyle/>
          <a:p>
            <a:r>
              <a:rPr lang="en-US" sz="2400" dirty="0"/>
              <a:t>Scheduling appointment by telephone</a:t>
            </a:r>
          </a:p>
          <a:p>
            <a:r>
              <a:rPr lang="en-US" sz="2400" dirty="0"/>
              <a:t>Greeting the patient upon arrival</a:t>
            </a:r>
          </a:p>
          <a:p>
            <a:r>
              <a:rPr lang="en-US" sz="2400" dirty="0"/>
              <a:t>Registration of new patient</a:t>
            </a:r>
          </a:p>
          <a:p>
            <a:r>
              <a:rPr lang="en-US" sz="2400" dirty="0"/>
              <a:t>Calling patient out of reception area</a:t>
            </a:r>
          </a:p>
          <a:p>
            <a:r>
              <a:rPr lang="en-US" sz="2400" dirty="0"/>
              <a:t>Examination/treatment</a:t>
            </a:r>
          </a:p>
          <a:p>
            <a:r>
              <a:rPr lang="en-US" sz="2400" dirty="0"/>
              <a:t>Patient education</a:t>
            </a:r>
          </a:p>
          <a:p>
            <a:r>
              <a:rPr lang="en-US" sz="2400" dirty="0"/>
              <a:t>Reappointment/fee presentation</a:t>
            </a:r>
          </a:p>
          <a:p>
            <a:r>
              <a:rPr lang="en-US" sz="2400" dirty="0"/>
              <a:t>Goodbye</a:t>
            </a:r>
          </a:p>
          <a:p>
            <a:r>
              <a:rPr lang="en-US" sz="2400" dirty="0"/>
              <a:t>Accounts receivable follow-up</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a:pPr>
                <a:defRPr/>
              </a:pPr>
              <a:t>206</a:t>
            </a:fld>
            <a:endParaRPr lang="en-US" dirty="0"/>
          </a:p>
        </p:txBody>
      </p:sp>
    </p:spTree>
    <p:extLst>
      <p:ext uri="{BB962C8B-B14F-4D97-AF65-F5344CB8AC3E}">
        <p14:creationId xmlns:p14="http://schemas.microsoft.com/office/powerpoint/2010/main" val="198556363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Access: Administrative</a:t>
            </a:r>
          </a:p>
        </p:txBody>
      </p:sp>
      <p:sp>
        <p:nvSpPr>
          <p:cNvPr id="3" name="Content Placeholder 2"/>
          <p:cNvSpPr>
            <a:spLocks noGrp="1"/>
          </p:cNvSpPr>
          <p:nvPr>
            <p:ph idx="1"/>
          </p:nvPr>
        </p:nvSpPr>
        <p:spPr>
          <a:xfrm>
            <a:off x="914399" y="1265237"/>
            <a:ext cx="7295731" cy="4525963"/>
          </a:xfrm>
        </p:spPr>
        <p:txBody>
          <a:bodyPr/>
          <a:lstStyle/>
          <a:p>
            <a:r>
              <a:rPr lang="en-US" sz="2400" dirty="0"/>
              <a:t>Patient registration - update</a:t>
            </a:r>
          </a:p>
          <a:p>
            <a:r>
              <a:rPr lang="en-US" sz="2400" dirty="0"/>
              <a:t>Report results</a:t>
            </a:r>
          </a:p>
          <a:p>
            <a:r>
              <a:rPr lang="en-US" sz="2400" dirty="0"/>
              <a:t>Schedule appointments</a:t>
            </a:r>
          </a:p>
          <a:p>
            <a:r>
              <a:rPr lang="en-US" sz="2400" dirty="0"/>
              <a:t>Automate typical phone calls online</a:t>
            </a:r>
          </a:p>
          <a:p>
            <a:r>
              <a:rPr lang="en-US" sz="2400" dirty="0"/>
              <a:t>e-reminders</a:t>
            </a:r>
          </a:p>
          <a:p>
            <a:r>
              <a:rPr lang="en-US" sz="2400" dirty="0"/>
              <a:t>Statements/Payments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a:pPr>
                <a:defRPr/>
              </a:pPr>
              <a:t>207</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3528218"/>
            <a:ext cx="26670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996844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Access: Clinical</a:t>
            </a:r>
          </a:p>
        </p:txBody>
      </p:sp>
      <p:sp>
        <p:nvSpPr>
          <p:cNvPr id="3" name="Content Placeholder 2"/>
          <p:cNvSpPr>
            <a:spLocks noGrp="1"/>
          </p:cNvSpPr>
          <p:nvPr>
            <p:ph idx="1"/>
          </p:nvPr>
        </p:nvSpPr>
        <p:spPr>
          <a:xfrm>
            <a:off x="914399" y="1265237"/>
            <a:ext cx="7295731" cy="4525963"/>
          </a:xfrm>
        </p:spPr>
        <p:txBody>
          <a:bodyPr/>
          <a:lstStyle/>
          <a:p>
            <a:r>
              <a:rPr lang="en-US" sz="2400" dirty="0"/>
              <a:t>Online support groups</a:t>
            </a:r>
          </a:p>
          <a:p>
            <a:r>
              <a:rPr lang="en-US" sz="2400" dirty="0"/>
              <a:t>Doctor online sessions</a:t>
            </a:r>
          </a:p>
          <a:p>
            <a:r>
              <a:rPr lang="en-US" sz="2400" dirty="0"/>
              <a:t>Rx refills</a:t>
            </a:r>
          </a:p>
          <a:p>
            <a:r>
              <a:rPr lang="en-US" sz="2400" dirty="0"/>
              <a:t>Ordering supplies, educational material</a:t>
            </a:r>
          </a:p>
          <a:p>
            <a:r>
              <a:rPr lang="en-US" sz="2400" dirty="0"/>
              <a:t>Nurse eTriage</a:t>
            </a:r>
          </a:p>
          <a:p>
            <a:r>
              <a:rPr lang="en-US" sz="2400" dirty="0"/>
              <a:t>Some plans now paying for online care</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a:pPr>
                <a:defRPr/>
              </a:pPr>
              <a:t>208</a:t>
            </a:fld>
            <a:endParaRPr lang="en-US" dirty="0"/>
          </a:p>
        </p:txBody>
      </p:sp>
    </p:spTree>
    <p:extLst>
      <p:ext uri="{BB962C8B-B14F-4D97-AF65-F5344CB8AC3E}">
        <p14:creationId xmlns:p14="http://schemas.microsoft.com/office/powerpoint/2010/main" val="199918670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Access</a:t>
            </a:r>
          </a:p>
        </p:txBody>
      </p:sp>
      <p:sp>
        <p:nvSpPr>
          <p:cNvPr id="3" name="Content Placeholder 2"/>
          <p:cNvSpPr>
            <a:spLocks noGrp="1"/>
          </p:cNvSpPr>
          <p:nvPr>
            <p:ph idx="1"/>
          </p:nvPr>
        </p:nvSpPr>
        <p:spPr>
          <a:xfrm>
            <a:off x="914399" y="1265237"/>
            <a:ext cx="7295731" cy="4525963"/>
          </a:xfrm>
        </p:spPr>
        <p:txBody>
          <a:bodyPr/>
          <a:lstStyle/>
          <a:p>
            <a:pPr>
              <a:lnSpc>
                <a:spcPct val="90000"/>
              </a:lnSpc>
              <a:buFontTx/>
              <a:buNone/>
            </a:pPr>
            <a:r>
              <a:rPr lang="en-US" sz="2400" dirty="0"/>
              <a:t>What do they want?</a:t>
            </a:r>
          </a:p>
          <a:p>
            <a:pPr>
              <a:lnSpc>
                <a:spcPct val="90000"/>
              </a:lnSpc>
            </a:pPr>
            <a:r>
              <a:rPr lang="en-US" sz="2400" dirty="0"/>
              <a:t>Ask them</a:t>
            </a:r>
          </a:p>
          <a:p>
            <a:pPr>
              <a:lnSpc>
                <a:spcPct val="90000"/>
              </a:lnSpc>
            </a:pPr>
            <a:r>
              <a:rPr lang="en-US" sz="2400" dirty="0"/>
              <a:t>Get e-mail addresses</a:t>
            </a:r>
          </a:p>
          <a:p>
            <a:pPr>
              <a:lnSpc>
                <a:spcPct val="90000"/>
              </a:lnSpc>
            </a:pPr>
            <a:r>
              <a:rPr lang="en-US" sz="2400" dirty="0"/>
              <a:t>What web pages do they look at/use?</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a:pPr>
                <a:defRPr/>
              </a:pPr>
              <a:t>209</a:t>
            </a:fld>
            <a:endParaRPr lang="en-US" dirty="0"/>
          </a:p>
        </p:txBody>
      </p:sp>
    </p:spTree>
    <p:extLst>
      <p:ext uri="{BB962C8B-B14F-4D97-AF65-F5344CB8AC3E}">
        <p14:creationId xmlns:p14="http://schemas.microsoft.com/office/powerpoint/2010/main" val="125363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 Scheduling</a:t>
            </a:r>
          </a:p>
        </p:txBody>
      </p:sp>
      <p:sp>
        <p:nvSpPr>
          <p:cNvPr id="3" name="Content Placeholder 2"/>
          <p:cNvSpPr>
            <a:spLocks noGrp="1"/>
          </p:cNvSpPr>
          <p:nvPr>
            <p:ph idx="1"/>
          </p:nvPr>
        </p:nvSpPr>
        <p:spPr/>
        <p:txBody>
          <a:bodyPr/>
          <a:lstStyle/>
          <a:p>
            <a:r>
              <a:rPr lang="en-US" sz="2400" dirty="0"/>
              <a:t>All patients at the top of the hour, seen on a first-come, first-served basis</a:t>
            </a:r>
          </a:p>
          <a:p>
            <a:endParaRPr lang="en-US" sz="2400" dirty="0"/>
          </a:p>
          <a:p>
            <a:r>
              <a:rPr lang="en-US" sz="2400" dirty="0"/>
              <a:t>Advantage: Physician and staff all constantly busy</a:t>
            </a:r>
          </a:p>
          <a:p>
            <a:endParaRPr lang="en-US" sz="2400" dirty="0"/>
          </a:p>
          <a:p>
            <a:r>
              <a:rPr lang="en-US" sz="2400" dirty="0"/>
              <a:t>Disadvantage: Potential long wait times to see physician</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110113366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705600" cy="457200"/>
          </a:xfrm>
        </p:spPr>
        <p:txBody>
          <a:bodyPr/>
          <a:lstStyle/>
          <a:p>
            <a:r>
              <a:rPr lang="en-US" dirty="0"/>
              <a:t>Demand for Self-Care Supported Online</a:t>
            </a:r>
          </a:p>
        </p:txBody>
      </p:sp>
      <p:sp>
        <p:nvSpPr>
          <p:cNvPr id="4" name="Text Box 26"/>
          <p:cNvSpPr txBox="1">
            <a:spLocks noChangeArrowheads="1"/>
          </p:cNvSpPr>
          <p:nvPr/>
        </p:nvSpPr>
        <p:spPr bwMode="auto">
          <a:xfrm>
            <a:off x="1569378" y="6606055"/>
            <a:ext cx="6019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000" dirty="0">
                <a:ea typeface="Verdana" pitchFamily="34" charset="0"/>
                <a:cs typeface="Verdana" pitchFamily="34" charset="0"/>
              </a:rPr>
              <a:t>Source: HarrisInteractive.com</a:t>
            </a:r>
          </a:p>
        </p:txBody>
      </p:sp>
      <p:pic>
        <p:nvPicPr>
          <p:cNvPr id="481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2579621"/>
            <a:ext cx="6858000" cy="365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1143000"/>
            <a:ext cx="3962401" cy="156966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t>How helpful would disease management software and Internet reporting to your doctor be?</a:t>
            </a:r>
          </a:p>
        </p:txBody>
      </p:sp>
      <p:sp>
        <p:nvSpPr>
          <p:cNvPr id="7" name="TextBox 6"/>
          <p:cNvSpPr txBox="1"/>
          <p:nvPr/>
        </p:nvSpPr>
        <p:spPr>
          <a:xfrm>
            <a:off x="4419600" y="1973520"/>
            <a:ext cx="3527898" cy="461665"/>
          </a:xfrm>
          <a:prstGeom prst="rect">
            <a:avLst/>
          </a:prstGeom>
          <a:noFill/>
        </p:spPr>
        <p:txBody>
          <a:bodyPr wrap="square" rtlCol="0">
            <a:spAutoFit/>
          </a:bodyPr>
          <a:lstStyle/>
          <a:p>
            <a:r>
              <a:rPr lang="en-US" sz="2400" dirty="0"/>
              <a:t>Responded “Very Helpful”</a:t>
            </a:r>
          </a:p>
        </p:txBody>
      </p:sp>
      <p:sp>
        <p:nvSpPr>
          <p:cNvPr id="3" name="Slide Number Placeholder 2"/>
          <p:cNvSpPr>
            <a:spLocks noGrp="1"/>
          </p:cNvSpPr>
          <p:nvPr>
            <p:ph type="sldNum" sz="quarter" idx="12"/>
          </p:nvPr>
        </p:nvSpPr>
        <p:spPr/>
        <p:txBody>
          <a:bodyPr/>
          <a:lstStyle/>
          <a:p>
            <a:pPr>
              <a:defRPr/>
            </a:pPr>
            <a:fld id="{835BB660-08E6-4657-AE96-201DC8DE2735}" type="slidenum">
              <a:rPr lang="en-US"/>
              <a:pPr>
                <a:defRPr/>
              </a:pPr>
              <a:t>210</a:t>
            </a:fld>
            <a:endParaRPr lang="en-US" dirty="0"/>
          </a:p>
        </p:txBody>
      </p:sp>
    </p:spTree>
    <p:extLst>
      <p:ext uri="{BB962C8B-B14F-4D97-AF65-F5344CB8AC3E}">
        <p14:creationId xmlns:p14="http://schemas.microsoft.com/office/powerpoint/2010/main" val="294762428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696200" cy="457200"/>
          </a:xfrm>
        </p:spPr>
        <p:txBody>
          <a:bodyPr/>
          <a:lstStyle/>
          <a:p>
            <a:r>
              <a:rPr lang="en-US" dirty="0"/>
              <a:t>Making Money Off of Other People and Things</a:t>
            </a:r>
          </a:p>
        </p:txBody>
      </p:sp>
      <p:sp>
        <p:nvSpPr>
          <p:cNvPr id="3" name="Content Placeholder 2"/>
          <p:cNvSpPr>
            <a:spLocks noGrp="1"/>
          </p:cNvSpPr>
          <p:nvPr>
            <p:ph idx="1"/>
          </p:nvPr>
        </p:nvSpPr>
        <p:spPr>
          <a:xfrm>
            <a:off x="914399" y="1265237"/>
            <a:ext cx="7295731" cy="4525963"/>
          </a:xfrm>
        </p:spPr>
        <p:txBody>
          <a:bodyPr/>
          <a:lstStyle/>
          <a:p>
            <a:r>
              <a:rPr lang="en-US" sz="2400" dirty="0"/>
              <a:t>Clinical trials - www.clinicaltrials.gov or </a:t>
            </a:r>
            <a:r>
              <a:rPr lang="en-US" sz="2400" dirty="0">
                <a:hlinkClick r:id="rId2"/>
              </a:rPr>
              <a:t>www.centerwatch.com</a:t>
            </a:r>
            <a:endParaRPr lang="en-US" sz="2400" dirty="0"/>
          </a:p>
          <a:p>
            <a:endParaRPr lang="en-US" sz="2400" dirty="0"/>
          </a:p>
          <a:p>
            <a:r>
              <a:rPr lang="en-US" sz="2400" dirty="0"/>
              <a:t>DOT physicals; drug screens; etc.</a:t>
            </a:r>
          </a:p>
          <a:p>
            <a:endParaRPr lang="en-US" sz="2400" dirty="0"/>
          </a:p>
          <a:p>
            <a:r>
              <a:rPr lang="en-US" sz="2400" dirty="0"/>
              <a:t>NPs and PAs - net profit of $40-60,000/year/position</a:t>
            </a:r>
          </a:p>
          <a:p>
            <a:endParaRPr lang="en-US" sz="2400" dirty="0"/>
          </a:p>
          <a:p>
            <a:r>
              <a:rPr lang="en-US" sz="2400" dirty="0"/>
              <a:t>Ancillaries</a:t>
            </a:r>
          </a:p>
          <a:p>
            <a:endParaRPr lang="en-US" sz="2400" dirty="0"/>
          </a:p>
          <a:p>
            <a:r>
              <a:rPr lang="en-US" sz="2400" dirty="0"/>
              <a:t>Home visits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a:pPr>
                <a:defRPr/>
              </a:pPr>
              <a:t>211</a:t>
            </a:fld>
            <a:endParaRPr lang="en-US" dirty="0"/>
          </a:p>
        </p:txBody>
      </p:sp>
    </p:spTree>
    <p:extLst>
      <p:ext uri="{BB962C8B-B14F-4D97-AF65-F5344CB8AC3E}">
        <p14:creationId xmlns:p14="http://schemas.microsoft.com/office/powerpoint/2010/main" val="150148243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5" name="Rectangle 6"/>
          <p:cNvSpPr>
            <a:spLocks noChangeArrowheads="1"/>
          </p:cNvSpPr>
          <p:nvPr/>
        </p:nvSpPr>
        <p:spPr bwMode="auto">
          <a:xfrm>
            <a:off x="3429000" y="1621911"/>
            <a:ext cx="3032125" cy="400110"/>
          </a:xfrm>
          <a:prstGeom prst="rect">
            <a:avLst/>
          </a:prstGeom>
          <a:noFill/>
          <a:ln w="9525">
            <a:noFill/>
            <a:miter lim="800000"/>
            <a:headEnd/>
            <a:tailEnd/>
          </a:ln>
          <a:effectLst/>
        </p:spPr>
        <p:txBody>
          <a:bodyPr wrap="square">
            <a:spAutoFit/>
          </a:bodyPr>
          <a:lstStyle/>
          <a:p>
            <a:pPr eaLnBrk="0" hangingPunct="0"/>
            <a:r>
              <a:rPr lang="en-US" sz="2000" dirty="0">
                <a:ea typeface="Verdana" pitchFamily="34" charset="0"/>
                <a:cs typeface="Verdana" pitchFamily="34" charset="0"/>
              </a:rPr>
              <a:t>http://www.kff.org/</a:t>
            </a:r>
          </a:p>
        </p:txBody>
      </p:sp>
      <p:sp>
        <p:nvSpPr>
          <p:cNvPr id="7" name="Rectangle 11"/>
          <p:cNvSpPr>
            <a:spLocks noChangeArrowheads="1"/>
          </p:cNvSpPr>
          <p:nvPr/>
        </p:nvSpPr>
        <p:spPr bwMode="auto">
          <a:xfrm>
            <a:off x="3429000" y="2698754"/>
            <a:ext cx="4608513" cy="400110"/>
          </a:xfrm>
          <a:prstGeom prst="rect">
            <a:avLst/>
          </a:prstGeom>
          <a:noFill/>
          <a:ln w="9525">
            <a:noFill/>
            <a:miter lim="800000"/>
            <a:headEnd/>
            <a:tailEnd/>
          </a:ln>
          <a:effectLst/>
        </p:spPr>
        <p:txBody>
          <a:bodyPr wrap="square">
            <a:spAutoFit/>
          </a:bodyPr>
          <a:lstStyle/>
          <a:p>
            <a:pPr eaLnBrk="0" hangingPunct="0"/>
            <a:r>
              <a:rPr lang="en-US" sz="2000" dirty="0">
                <a:ea typeface="Verdana" pitchFamily="34" charset="0"/>
                <a:cs typeface="Verdana" pitchFamily="34" charset="0"/>
              </a:rPr>
              <a:t>http://www.commonwealthfund.org/</a:t>
            </a:r>
          </a:p>
        </p:txBody>
      </p:sp>
      <p:pic>
        <p:nvPicPr>
          <p:cNvPr id="9" name="Picture 17" descr="healthleaders, media, logo">
            <a:hlinkClick r:id="rId2"/>
          </p:cNvPr>
          <p:cNvPicPr>
            <a:picLocks noChangeAspect="1" noChangeArrowheads="1"/>
          </p:cNvPicPr>
          <p:nvPr/>
        </p:nvPicPr>
        <p:blipFill>
          <a:blip r:embed="rId3"/>
          <a:srcRect/>
          <a:stretch>
            <a:fillRect/>
          </a:stretch>
        </p:blipFill>
        <p:spPr bwMode="auto">
          <a:xfrm>
            <a:off x="1010838" y="4766537"/>
            <a:ext cx="1905000" cy="304800"/>
          </a:xfrm>
          <a:prstGeom prst="rect">
            <a:avLst/>
          </a:prstGeom>
          <a:noFill/>
        </p:spPr>
      </p:pic>
      <p:sp>
        <p:nvSpPr>
          <p:cNvPr id="10" name="Rectangle 18"/>
          <p:cNvSpPr>
            <a:spLocks noChangeArrowheads="1"/>
          </p:cNvSpPr>
          <p:nvPr/>
        </p:nvSpPr>
        <p:spPr bwMode="auto">
          <a:xfrm>
            <a:off x="3429000" y="4724400"/>
            <a:ext cx="5195333" cy="400110"/>
          </a:xfrm>
          <a:prstGeom prst="rect">
            <a:avLst/>
          </a:prstGeom>
          <a:noFill/>
          <a:ln w="9525">
            <a:noFill/>
            <a:miter lim="800000"/>
            <a:headEnd/>
            <a:tailEnd/>
          </a:ln>
          <a:effectLst/>
        </p:spPr>
        <p:txBody>
          <a:bodyPr wrap="none">
            <a:spAutoFit/>
          </a:bodyPr>
          <a:lstStyle/>
          <a:p>
            <a:pPr eaLnBrk="0" hangingPunct="0"/>
            <a:r>
              <a:rPr lang="en-US" sz="2000" dirty="0">
                <a:ea typeface="Verdana" pitchFamily="34" charset="0"/>
                <a:cs typeface="Verdana" pitchFamily="34" charset="0"/>
              </a:rPr>
              <a:t>http://www.healthleadersmedia.com/index.cfm</a:t>
            </a:r>
          </a:p>
        </p:txBody>
      </p:sp>
      <p:pic>
        <p:nvPicPr>
          <p:cNvPr id="11" name="Picture 10" descr="FiercePracticeManagement">
            <a:hlinkClick r:id="rId4"/>
          </p:cNvPr>
          <p:cNvPicPr/>
          <p:nvPr/>
        </p:nvPicPr>
        <p:blipFill>
          <a:blip r:embed="rId5">
            <a:extLst>
              <a:ext uri="{28A0092B-C50C-407E-A947-70E740481C1C}">
                <a14:useLocalDpi xmlns:a14="http://schemas.microsoft.com/office/drawing/2010/main"/>
              </a:ext>
            </a:extLst>
          </a:blip>
          <a:srcRect/>
          <a:stretch>
            <a:fillRect/>
          </a:stretch>
        </p:blipFill>
        <p:spPr bwMode="auto">
          <a:xfrm>
            <a:off x="794938" y="5410200"/>
            <a:ext cx="2336800" cy="603250"/>
          </a:xfrm>
          <a:prstGeom prst="rect">
            <a:avLst/>
          </a:prstGeom>
          <a:noFill/>
          <a:ln>
            <a:noFill/>
          </a:ln>
        </p:spPr>
      </p:pic>
      <p:sp>
        <p:nvSpPr>
          <p:cNvPr id="3" name="TextBox 2"/>
          <p:cNvSpPr txBox="1"/>
          <p:nvPr/>
        </p:nvSpPr>
        <p:spPr>
          <a:xfrm>
            <a:off x="3429000" y="5394323"/>
            <a:ext cx="5029200" cy="400110"/>
          </a:xfrm>
          <a:prstGeom prst="rect">
            <a:avLst/>
          </a:prstGeom>
          <a:noFill/>
        </p:spPr>
        <p:txBody>
          <a:bodyPr wrap="square" rtlCol="0">
            <a:spAutoFit/>
          </a:bodyPr>
          <a:lstStyle/>
          <a:p>
            <a:r>
              <a:rPr lang="en-US" sz="2000" dirty="0"/>
              <a:t>http://www.fiercepracticemanagement.com/</a:t>
            </a:r>
          </a:p>
        </p:txBody>
      </p:sp>
      <p:sp>
        <p:nvSpPr>
          <p:cNvPr id="6" name="Slide Number Placeholder 5"/>
          <p:cNvSpPr>
            <a:spLocks noGrp="1"/>
          </p:cNvSpPr>
          <p:nvPr>
            <p:ph type="sldNum" sz="quarter" idx="12"/>
          </p:nvPr>
        </p:nvSpPr>
        <p:spPr/>
        <p:txBody>
          <a:bodyPr/>
          <a:lstStyle/>
          <a:p>
            <a:pPr>
              <a:defRPr/>
            </a:pPr>
            <a:fld id="{835BB660-08E6-4657-AE96-201DC8DE2735}" type="slidenum">
              <a:rPr lang="en-US"/>
              <a:pPr>
                <a:defRPr/>
              </a:pPr>
              <a:t>212</a:t>
            </a:fld>
            <a:endParaRPr lang="en-US" dirty="0"/>
          </a:p>
        </p:txBody>
      </p:sp>
      <p:pic>
        <p:nvPicPr>
          <p:cNvPr id="36866" name="Picture 2" descr="http://upload.wikimedia.org/wikipedia/en/d/d8/The_Commonwealth_Fun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38257" y="2599118"/>
            <a:ext cx="1050163" cy="1050164"/>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data:image/jpeg;base64,/9j/4AAQSkZJRgABAQAAAQABAAD/2wCEAAkGBxITEhUUEhQWFhQXFx4aGBgYGSIcHBgcGiYXHxocFx0aHCggHR0lHRkcIzEiJSksLi4uHB8zODMsNygtLiwBCgoKDg0OGxAQGzckICU1LCw0LCwsNCwsLCwsLCwsLCwsLCwsLCwsLCwsLCwsLCwsLCwsLCwsLCwsLCwsLCwsLP/AABEIAMgAyAMBEQACEQEDEQH/xAAcAAACAwEBAQEAAAAAAAAAAAAABgQFBwMBAgj/xABMEAABAgMEAgsLDAEEAgMBAAABAgMABBEFEiExBgcTFiJBUVRhcZGS0RQXNDVyc4GTsbLBIzIzQlJTVXSh0tPhFSQlgsJi8Tais0P/xAAaAQACAwEBAAAAAAAAAAAAAAAABAIDBQEG/8QANBEAAQMCBAUDAwQCAgMBAAAAAQACAwQREhQxUSEyM1JxE0GhIoGxBSNTYRVCNJEkRPDB/9oADAMBAAIRAxEAPwBZ0a0fcnXS20pKVJSVErNBQUByj0E0wiAcQsSKIyEgFXve5e4zKet/qKc63tKuyh3CO9w/xmU9b/UGdHaUZQ7hHe4f4zKet/qDOjtKModwjvcP8ZlPW/1BnR2lGUO4R3uH+Mynrf6gzo7SjKHcI73D/GZT1v8AUGdHaUZQ7hHe4f4zKet/qDOjtKModwjvcP8AGZT1v9QZ0dpRlDuEd7h/jMp63+oM6O0oyh3CO9w/xmU9b/UGdHaUZQ7hHe4f4zKet/qDOjtKModwjvcP8ZlPW/1BnR2lGUO4R3uH+Mynrf6gzo7SjKHcI73D/GZT1v8AUGdHaUZQ7hHe4f4zKet/qDOjtKModwjvcP8AGZT1v9QZ0dpRlDuEd7h/jMp63+oM6O0oyh3CO9w/xmU9b/UGdHaUZQ7hHe4f4zKet/qDOjtKModwjvcP8ZlPW/1BnR2lGUO4R3uH+Mynrf6gzo7SjKHcI73D/GZT1v8AUGdHaUZQ7hep1bPk0EzKknCgd/qOGtZ7gruUO4S5pDYrkm+ph0pKwAapyocs4ZhlbI3EAl5YzGbFMeqv6eY/KufCFq3lb5V9JqfCSEJFBgModBSpJuvbo4BHbrlyi6OAQXRcoujgEF0XKLo4BBdFyi6OAQXRcoujgEF0XKLo4BBdFyi6OAQXRcoujgEF0XKLo4BBdFyi6OAQXRcoujgEF0XKLo4BBdFyi6OAQXRcoujgEF0XKLo4BBdFyi6OAQXRcoujgEF0XKLo4BBdFyi6OAQXRcoujgEF0XKsNHkjuuWwH07XvJiubiw+Cpx84THrb8ZOeQj2GFqHpfdXVnUXTVV9PMflXPhHKzkHlSo9T4SQjIc0OhKHVMVn6FTzzaHW2gULFUkrSKjmJhd1VG02KvFM8i6k97u0a02EV84ntiOdi3XcpIq6x9F5qaQVsJSpKa3vlEgppvqBNQOWJyVDI3YSoMgc9uIKJZtlOPu7C1dK8aVUADT7JJoeSkTfK1jcRUWxlzsIXeZ0efbfEusIS6d4uJoORRrQHkMcbOwsxjTwpGBwdhKte95aO+yn1ie2KhWRH3VhpJEvWjIuMOKadF1aDRQqDQ84hhjw9uJqoewsdYqVYlgPzZKWAlSk5pKwk84BxIiEszY+ZSjhdJoo71mrS9sJubJeu/PF2vKqtIk2QFuJc9P6sKm2rozMy6kIeShCnDRILielWOCeU4RWyoY8Ej8KToHNNirAav7QIBDSSDiDsiaEcINcYjm4t/hTyr1XzOjMy2+mXcSlLqk3khS0gEHLdVpXkiQqGFuIaKBgcHYSoNpWc6w4pp5BQtOYPLkQd8csWRva8XbooPYWmxU9OjMyZfumiNhpW9sicOQitb3JnFeYZjwHVWZd2HF7LtKaHTbjYdQlstmm62VGBNKA7rBWIwOOMcdVRtNj+F0UzyLqDbVhTMqQJhpSK1unMKpSt0jA5iLI5mScpUHwuZqpqtD5sMGYuI2EJvFYcSRT0HPkivNR48N1PLPtiC42VozMzDanWkoKEfOJWkFOeKgTUDDfziUk7GHCdfCiyFzxcKnEXKpXrGiM2tjuhKUbDSpXsiaAcuOB5IXNVGHYfdX5Z9sSooYVCn6PeFy3n2veTFcvI7wVOLnCY9bfjJzyEewwvQ9L7q6s6i6aqvp5j8q58I5Wcg8qVHqfCR05Dmh0JT3VxZ84t6aldkN644yhOGSQpNBSKXRtax1hurmyFzhdWusJ9SLWeWgkLQtJSrfSQE0pFdKAYACrKlxEvBTNWzd5FoiqRWVpVRoBir5x4IrrTYsKnSaOCr7EsC7MS57plDddbNA9Umik4AXc+CJyzAtIwnRVsis8G4XLWSB/kZryh7qYlS9ALlSf3Sm7WDowZq00gOy6b6EJurcAXQVvEIpjgcBvwrTVHpwnh7pmaIvkFis9txxRmHr6itQcUCpQoVXSRUjeNAMIfiADBYJGS+M3V7qu8ZMf8vYYpreiVbSdRRLV0eq48e6pMVWs0L2IqpWBF3PHKOtm+kDCdFJ8f1k3VtreH+4nzLf/AGiFAf2vuUVvB48KfpBY6piQsujjKCGlj5Zy7eKtjpdrnS7jFUUojlk4FWyMLmM4pQ0rllsvKl1uFwMJCEq3rtAqg5MYbgILcQFrpaUOD7E3Wh22wzaijLq3E8y0lTS955JQlSkn0n0VrGfG50H1/wCp+E88CUYTqkVlC0SM22sKSUTDFUKFLqiHwrDh3I6BDxIMrXDYpNoIY5p/pX+iEgp6yZ5tJSFKeRitQSnJGZOEUVDwydhKvgbiiNlw0ySqWkZWRexfQsuEipCUGoSlJIxz3sqR2ms+V0jeAUZ/ojaw6qPq7tRAWuSfF6Xm9wofZWcEqHPl0RKsjuBI3UKFNJY4HaFeaVBMkgyDKryiQqZcAoVn/wDm35KQSSD9qOwXld6zvAXZSIm+m37pRENpNNNkuH/EzoqabOzhvY1r00HRCsgHrs8FNNJ9ByVoaSqn6PeFy3n2veTFcvI7wVZFzhMetvxk55CPYYXoel91dWdRdNVX08x+Vc+EcrOQeVKj1PhJCMhzQ6EodVZ6NtAzLJK0ICHErUpxQSKJUknE79N6K5nWYeCnEBiF1b6xy2qdcdadbdQ7QgtqCqUABCqZRTSEiPCRYhXVIBfiBU7V+GkMzhcfYb2ZktIS44EkqxxIOQxGMQqrlzbDQqdNYNNzqqHR2UAnGgp1lKW3EqUsrAQQggm6o55YRdM+8Z4aqmNgx66Kx06YQ9aC1NvsqQ+oXVhwFKcEg7Ifq5RCnJENiNFZOAZLgpg02kWZud7oan5RKbqALzoqCjfw/SF6Z5jjwlh91bM1r3XDgkjSFhlDxSw8XgALzhyUs1vlO/SvDDkDnFvEWSsoAPA3VzqyU2idS8682022DXZFAFRUCAE1z5YqrLmPC0KymID7kqmteR/1LiEuNKvuKKVhYKKLKiKqyGEXMd9FyFCRv16pj1pONvTaXmXmXELSlG4cBKSmtSqmQxGMLUVwwhw3VtVZxuCp1v2czMSkiyJ2TCpdtaXAp0UJVseApmNyYrjeWPe4tPFWSNa5rQHaJatuzGgtptM2l99eDrl75JAwCBezJABqeSGo5HcThsBpuVQ9jd7qXphRqaS/LTLa8EBK2lgqSpCUpNQMhhv51iEH1R4HC2qlUWDg5pVppPpIxOWfeolE4XGw8BgV3L91Q4U7o80VQwPimt/rxU5JmyRE+6+NH2mv8VMsqmZZLj60rQhboBoLuCvsnCCV59dpw8AuxWERbfivpNoMT8kJeaebbm5ckMurVRLicMCrLGlPQDBgdDJiYLg6oxNlZZ3AhLujDQRPM33G0pbdClLKwEUQcbqjnDMxvGbDVUQ2EguV30+CDOvONuNuIdVfSW1hVBgN1TIxGlJ9MAixCKgfXcG6XYZS6Z7KH+0zp3tnY/S9X2wtJ12eCmm9BygWVISq5eYcemNjdQAWm6V2Tt4KDLPficj3teA0XCgxjHNJcbFR9H/C5b8w17yYlLyHwVGM/WExa2/GTnkI9hheh6X3VtZ1F01VfTzH5Vz4Rys5B5UqPU+EjpyHNDoSh1TvI6spx1tDiVM3VpChVRrQ0OOEJOrowbcU22kcRe6796ie+2x1j+2OGvj2K7knbo71E99tjrH9sH+Qjv7oybt0d6ie+2x1j+2DPx/2jJO3R3qZ77bHWP7YM/H/AGjJO3R3qJ77bHWP7Y7/AJCP+0ZN26O9TPfbY6x/bHM/HsV3Jv3R3qJ77bHWP7YM/HsVzJu3R3qJ77bHWP7Y7/kI/wC0ZJ26O9RPfbY6x/bHM/H/AGjJP3R3qJ77bHWP7YP8hHsUZJ26O9RPfbZ6x/bBn4/7Xcm7+kd6ie+2x1j+2DPx7FcyTt0d6me+2x1j2QZ+P+0ZJ26O9TPfbY6x/bBn49ijJu3R3qJ77bHWP7YM/HsUZJ26971M99tnrH9sGfj/ALXcm7deDVTPfbY6x/bB/kI9iuZJ26O9RPfbY6x/bB/kI9ijJv3V5b+iFpzSQhXcjTYVfKGqpCl0AvKwxNB6IohnhjOLiSr5IZH8DYJYtjV3NyzK3lqaKGxU0USacmEMx1jHuDQEq+kc0Xul7R7wuW8+17yYYl5HeCqYucJi1t+MnPIR7DC9D0vurqzqLpqq+nmPyrnwjlZyDypUep8JIRkOaHUodV3E24MA4sDkUe2I4W7KWN2697sc+8c66u2DA3ZHqO3R3Y594511dsGBuyPUdujuxz7xzrq7YMDdkeo7dHdjn3jnXV2wYG7I9R26O7HPvHOurtgwN2R6jt0d2ufeL66u2O4G7Ixu3R3Y794vrq7Y5gbsj1Hbo7sc+8c66u2DA3ZHqO3R3Y594511dsdwN2R6jt0d2OfeOddXbBgbsj1Hbo7sc+8X11dscwN2R6jt0d2O/eL66u2O4G7I9R26O7HfvF9dXbHMDdkeo7dHdjn3jnXV2wYG7LuN26O7XPvHOurtgwN2XPUfujuxz7xfXV2wYG7I9R26O7HPvHOurtgwN2R6jt0d2O/eOddXbBgbsj1Hbo7sd+8X11dsGBuyMbt18rmnCKFayOAqJH6mOhoHsgvcdSpWj3hcv59r3kxCXkd4K7FzhMetvxk55CPYYXoel91dWdRdNVX08x+Vc+EcrOQeVKj1PhJktdqm+CU4XgDQkb4B3ocIJHBKi1+K0vRbRKy7RStbXdDJQQFN7Ik0qKgglJJB4eSM2apmhNnWKfjghkF2pR0ylZRl7YJVLlWiUuLcVW+rClABQU9EN07nubicUtO1jTZq4aKty6n0omGXHgshKUtqukEnE4YkU+MSnL2tu02tuuQhhdZwT3pVopY8jRbqn6q+awldSqmeYvActYShqKiXg0Dym5IYWcSsynlNlxRZSpDZO5SpV4pHATvxosDgPqPFIPtfgo8SUFpekGgiGbKQ6lH+oRRx075CvnJp/wCNR0RmxVZdOQdDotGSmAiuNVmpEaSz1Is9bSXEl5Cltg7pKVXSrmO9EXhxH06qTMN/qWq6OaGWTPNJfZS8lIUUqQXMyPtZkegiMuWpnidhNloR08TxiCzzSpUlstJFC0tpqFKWom+a5gHEAU9MPwCS37mqTl9O/wBCuJPRmWl2G5m0VuAO1LcugUWsDfUTiBQjgzEUmoe9+GL/ALKtbAxrcUhXeTnrCWQhyWeaSFGjl8nDDFdDX0Y0jjmVI4g3Ug6nPCy76XaFSstKial3FvILifrApCDnikZ1wrvViEFW978DuGq7NTxtZiapmiujdl2klwNNvsLaKSobJeqFXrtCoEfVO9HJ554LYrFSiiilHAFQLSsmw2HVtLemypBuquhJFRnQ3ImySpeMQAUHRwNNiSvuyZHR9TgSXZk3sBslUpqSAMUJBrjA91UG3sF1jKcnVSX9HrJE8qRUl9td4XHA4CCSK3KEYcAqPTEBPUGP1Ray6YYseBSNJdHbHs4NpebfdWupFHDeoN80IFKmkchnqJr4bcFKSKGPmRZOidj2gkiUcdacSKqSTUiu+UrrUb2BgkqKiHnFwhsEMvKUi6U6POyTxacxwqhYyWnhHsMOwTCVuIJOWIxmxUfR7wuW8+17yYlLyO8FRi5wmPW34yc8hHsML0PS+6urOoumqr6eY/KufCCs5B5UqPU+EkIyHNDiUOq1LUV8+c8ln2vRm/qWjfutCh90oaRyDr9pzDTKCtxT6gEj9SeADfMMxPDIWucbBLysLpSAE0KXL2ImibsxaCxifqMp/s+k03hCwD6s7NCY+inG7lnk9OOPLU46orWo1Kjv9g5I0GtDRZuiRe8uNyuESUE06uLGTMTiS4PkmRsqyctz80Hkr7IVrJCyOw1KZpWYn3OgWo6H6Tt2kJptVLoUQkUoVMrqATy1B6RGbPAYcJ/+utCGUSghYlbNmqln3GVVq2opqd8fVPpEbMT8bA5ZUrMLiFCiarWu6oDSz5sj7xXuJjKrx+63x/8Aq0qPpuWRsYlNccRWvLStY1HaFIf7LVNcdhuq2KYbBUyhFxQGNzHAgD6pGZ5BGXQStF2u1T9ZETZwWVRqrOV1I2+pEm/KKBUhwpUjHBtSSSrCmIOHRFDocUokHsr2TWYWH3TbqQP+qf8AMj3hCv6hyN8q+h1KUNMfDprzy/bDdP0mpeo6hVUxevAprUGooK5Y1p6Itda1iqm3vwVzZ0+t+0GXXSCtcw2VECgJvJyHoilzAyItGxVrXl8oJTdrx8IlvNK94Qr+m8rkzXahI2jk2tqaYW2SlQdQK8IUQCDwihh2VodG66VhdZ4Wka8rl2V+8vLp5FE3v/tdjO/Tb3cnK61gs10d8LlvPte8mNGXkd4KRj5wmPW34yc8hHsML0PS+6urOoumqr6eY/KufCOVnIPKlR6nwkhGQ5odCUOq1LUX86c8lr2vRmfqOjfutCh901WxYapdmafs9IVNuqKlLOKqV3QRvAgZDhhRkoe5rZNAmXtLWlzNVhMy6talKcJKyaqKsyd+vLG6AAOCx3Ek/UuUdUUQIWmS1lvytjlLTLi35w7q4gkoRT610VG5/VUZhlbJUfUeAWkGFkNgOJVdq7lZyVnW1Klnw2v5NZLaqAHInDeIEW1To3xmx4qqmZIx/EcFP10WPdeamUjcuC4s7wUn5vSCeiIfp0oILCp1sfEOCzWNFZ613VF4um/OL/8AzTGXW9Zv2/K0qTpuWQIyHNGos46rVdCdZLaWksTtRdF1LtCQUilAsCpry5YRl1FE4kujWjDVNthcmib0UsqfGyICCTjsjCwDjvm7hXnELComi4flXmKOQcFmmmugbsiNkSrZWCaXqUKDvBY4Dwxo09W2U20KRnpjGLjRW2pHwp/zI95MV/qJ+hvlWUOpX1pNo7ZpmnlOWklC1LKlIuXrpO9URGGeYRgBilLDG55JdZWWj1iWcwy/MS0x3U8hhYpUCmBBIQBUV4TFcs0ziGvFhcKcUcbQS03WbaMj/Vy3nm/eTGlNwYfBSEXUC1rWdo43MrYWubalylKk/KkAKxSdzUjL4iMqkncwEBt/C0amIPtc2VVYugbMqnu1xwzSWxsiEMpFFUyOJ3VM84slq3SfQ3hdVxUzWfWeKQtK9InJ5/Zl4ClEJrUJTwA79TjWH6eERNsk5pTI7iouj3hct59r3kxKXkd4KjFzhMetvxk55CPYYXoel91dWdRdNVX08x+Vc+EcrOQeVKj1PhJCMhzQ6EodVqWor5855LPtejM/UtG/daFD7r6szTfuO0Jph81li+og77RJxPKk7/BHH0vqRNc3VSFQGSFrtFL1k6FpeQZyUFV0qtKMQ4n7aafWA4MxEaOqLT6b0VMAcMbVkNY1lmkK70MsPuybbZPzK3nPITn05emKKmT04y5XU8eN9k0aU6x5sTLiZVYbZQbidwDW7gVboHfwHIIWho2YAX6lMS1Tg6zVU98i1Pvx6tHZF2Sh2VWbkWjlX+Xsgmg2UpyGFHUeypH6xm2ME4TxtLEsLjcG6yCLcCtd1ReLpvy1e4mMquP7zft+Vo0nTcspsuSU8420il5ZCReNBU8JjTe8MaXFIBmN+FE9KqacW0sUWhRSocozpAxwcA4LjmFpIK8lJtxpV5pakK4Umh/SBzA7mF0Ne5puCtX0c0iXPWZOomaLcZbNVEDdBQUUE03wUHojKmgEUzS33WlDL6kTgVUaj/Cn/Mj3kxd+o8jVVQ8xSjpj4fNeeX7Ybpj+01L1HVKj2JbLsqsrapVSCg1FQUqzrEpIxILOUI5SzRe6NeFy3n2/eTBLyOH9Fdi5wU9a8T/qJbzS/eHZCX6dyuTddqF7qj0ouqMk8rcK+hJ3lY3kY7xzA54jXwX+tq7Rzf6OVLrM0W7kf2RtNGHiSngQrNSPiOTmi+in9RuE6hVVUGB1xolzR7wuW8+17yYYl5HeCl4ucJj1t+MnPIR7DC9D0vurqzqLpqq+nmPyrnwjlZyDypUep8JHTkOaHQlDqtn1OWC8wh555JQHrgQk5lKL5vHgBv4c0ZFfM15DW+y1KSMtbcpH0+0dmm5qYfWyrYVOFQcGKaKyqRl6YcpZmFgaDxS1TE4OLrcFO1fadKlSGJhRMuTgcyyT/wBOEb0V1VIHjEzVSpqgt+l2iv8ATnV7s57pkAklWK2wQAqv1mycATvjfimmrCz6JVbPTB31MXfQrRGZlZKZcCbk66ghAqKoArdFcgSST0cEQqKhsjwP9QpQwuYwn3WTTsi4yotutqbWPqqFDyf+41mODuLdFmvaWusVHiSgth1LtvtsvF1JQwooW0pWAUTeC7uOWCd7fjHry1zhbVatGHBpvolnTjQmYTMuOyzeysuKvfJ0JQVZgpBqBXIw1TVTSwNebFLz07i67U+arbBdlpRSZhN1TiyooOYFAmiuUgVpCNZK2SQFvsm6aLAzj7rKLZ0cnJBzZFtEJQ4ChxNCg0NU0O8cMiI1GTRzNsDxPss90T4nXK0DSnRBq00JnJFSNlWAVAncrw3/ALKhlWEYakwnBJom5YBL9TdUkI1d2mSAZeg3yXEUHKaKyhw1kPsUrlZL2sre05tizpJyTZcS7NPH5daMkJxwCuGmAHKTFLGunlEhH0hXOLYmFg1KutTViOtF6ZdSUIWhKW72F8VJKuEDBNOGpimvlDrNb7KyjjLbucqzSbV5NvTbzjCmlocWVpq4Ad1mCKbxi2CsjbGAVXLSvc+4XGQ1Szaj8s402K40JUacIwp0xN36gwcouuNoj/sVfDRptLkrKSaCtDT4emJghJopOIRe4ThgN6kK+uS1z3nieACvETRZrf8AtStbWjT80ll2Xb2RTd4KAO6KVXSKA50IPLjHKKZsZIcdUVcTngFqx19lxlZSoKbcQcjgpBGPTGuC17deBWbYtP8Aa2mw7Yl7Yk1MP0DtKLTWiqilHEclfiIxpI308mJui1I5GzMsdVno0PnJSbYLrdWw+18qmhQd2kDlB5DD+ZZJGbHjY/hJ+g9jxfcLprb8ZOeQj2GCh6X3XKzqLpqq+nmPyrnwjlZyDypUep8JIQMBzQ6EodVLTaT4FA87TzisP1iPps1spY3+xQ5PvKF1TrigcwVqIPOCaQCNt7gI9R1rEqLElBSGZ91IAS64kDIBagBzAGI4Gk3sP+lPG8DVdP8AKTH3zvrFdscLGbfAR6j91HffWs1WpSjwqJJ6SYkGgaLhcSeK5iOqK7GbcKQi+u4Mk3jdHMK0iOBt72U8brWuhqacTW6taa50URWnDQx0tadQjG4e66m1H/vnfWK7Yj6bNvhHqP3K+Hp11YotxahwKWoivpMdaxoNwPhBe46lEnPutYtOLRjXcqIx5gaRxzGu5ggPc3QqTOW9NOijsw6scBWe2ONhjboFIyvPuq4xZdV8VJM+9S7srl2lLt9VKcFK0iGBl724qWN25XJt9aSClSkkZEEgjoMSIFuIXA4jQrv/AJN/7531iu2IiNmy7jduV8Mz7qBRDq0jOiVkD9DAWNPEj4QHuGhX3/lH/vnfWK7YDGzYf9LvqP3UZxZUSVEknMk1J5yc4mBYWCgTfVDThSQpJKSMiDQj0iOEA8CgEjRW1izzq5mWC3FqGztYKUSPnJ3iaVil8bA1xA9irWPcXAEq61t+MnPIR7DFVD0vurKzqL71V/TzH5Vz4Rys5B5UqPU+Ep2VsN9PdF/YqbrY6XuSl7CGn4sP06pdmHF9S0mztW8lNsJelZl24a4qSN7MEUBBrGc6slY7C9vFPCljcLg8Est2TZF8A2g4RWhIYNOtTLlhkyT2uGKj04QbFyY7J0JsiZXcYnXFrArdFAaelIr6IWfVVDBdwV7aeFxsCsycTQkcBI6K9kaYNwCs9wsSE66uNDUTwfW8DsaU3UEEj5Q1xwzCRTphKsqfSIaNU3TQYwSUmzUuttakOC6tCilQ4CMCIda4ObcJRzcJsVzTnjlHVwLS9GtCbLnUksTL5KfnpICVJryFOXKMIzJaqePmC0I6eGTQpI0nsVUpMrYVUhJqlX2kn5ph6CUSMDgk5o/TcQqqLVUiBCd9X2g4nkuOuqWhtJCUFNKqVjezBwGHTCVVVGI2bqnaenEgu5V1pSdmImUtodmFNJKkurCUnEUCdjyqK3qmm9hE2unLL2F1BzYQ61062Zq0s99lLzUw8W1CoO5GHLVOEKPrpmuLSOKabSxOFwklyVsoTJTs8wZcJ+kCASV13sK3Kb9IbD6j072F0qWw47XTW7qvlw0X+7DsQTfvXBS7nXPghYVz8WHDxV+TZbFfgkgNSAmCCt8y1MFhIvlW+bp3q15YdJm9O9hdLARB/HRaFZOrWz5ltLrEy8tCsjgOcEFNQYQdXSsOFzQnG0sThcLNbdZYQ8pMuXFNpJTVwAKvDBWA3o0Ii9zfq1SEoaHENXXR6WlHFKRNPLZJoELCQUA7+yb4545M544sF1KJrHcHGycLd0Bk5NAcmZxd0miUpQCpZ4Eiv65QpHVySnC1qZfTRsF3OSTYHhcv+Yb95MOScWHwUnHzhMWtvxk55CPYYooel91dWdRdNVX08x+Vc+EcrOQeVKj1PhJCMhzQ77JQ6rbtTI/29fnl+xMY9d1lq0vSWINfNHMI2Flu5irCxrWdlXg8yQFgECoqKKwOEQkjEjcLlKN5YbtUNCVKIABUpRoBvqJyHOTEtB4UdTbdbdYk+3ZzknZpoVLQpTiuBw4pHpN7oEYsrHTB0q1mOEZEaS9b9kbFOB5KaIfTWoyvpwV6SKGHaCTEzCfZKVjLPDkhw+kk4ap5lSLRbCTgtKkq5RSvtEJVzQYfCbpD+4nXXJYYcYRNJG7ZNFU30Kpn5Jx9JhSgmwvLT7pqsju24WNRrrKXSXYUtSUIFVKISkcJOAjjnBouVIDEbBfpawLLRLS6GEZNpoeU75PKTjHnZHl7sRW41oa2wX5jaOA5hHo1hnUrY9BXFf4J81NQHqY5YHLgjIqGjMgeFpwH9krHkxrrLJWvqURo2KEj5MD0XqUjIsM391qE/wDjrII1yFlJ31W6Udyv7E6qjLxAxyQveVyVyPohKtgxtxDUJylmwHCdCrDW5oxsTndbSfk3MHAPqr3lf8vaIroZ7jA72VlXDY4gFTavrCQ64qZmNzKy27WTkpQxCeWlKn0cMW1cpaMDdSqqaO5xu0CqtLdIFzswp5VQnJtP2Ub3pOZi6CERMsNVVPL6jr+yjaPeFy3n2veTEpeR3gqMXOExa2/GTnkI9hheh6X3V1Z1F01VfTzH5Vz4Rys5B5UqPU+EjpyHNDoSh1W36mvAF+eX7ExjV/Ca61aQftJVRq1YAH+5M9UfyQznX9ioNK2/MpNtaJsydlTC0OpfU4pvdgCgCVZIzpnjjEWVD5ZxcW/pSdC2OIqm1X2Ql2aU84PkpZOyHDAqxu+wn0RdWSFrMI1KppI7uxH2VHbFqTD8yuZotKyu8jA7gD5gGG9QfrFrI2MjDOCg9zy/EtZ0zlRaFlJfSmjiUh1IIxBA3afSKiMynd6M+G/9J+ZvqRXWHxtLITXqt8ZMf8vYYUreiU1SdRahotbKJwzsq4b4bdUMcQppZUBTmII6IzZozFgkC0GPEmJqxO37LVKzDjCq/JqoDwpzSfSI2YpPUaHLKljwOITdqrsxAU9PPD5OWTVPKuhJpzJ/VUK1rzwjGrkzSM1efZO2qu2VTTUytf0hfKlcACgLoHMBSEquL0y3wmqeT1GlYg/LltamziUKKCRvlJINOiNlpuAVkvFnELW9BvEUxzPewxmVH/Jb9lpwdBZAmNUrLWur/wDjY82PejJ/9z7rTd/x1kUa5WWiOIW2aC2s3aUiuVmBeW2kIXX6yTW4up39z0jljFqYzDJjboteCT1WYSk/T+eblkIsyVJDbWLyt9xZoQFGmPCfRwQ5StLyZn6nRLVDwwem1IZh5Iqfo94XLefa95MVy8jvBVkXOEx62/GTnkI9hheh6X3V1Z1F01VfTzH5Vz4Rys5B5UqPU+EjpyHNDoSh1W4amfF6/PL9iYx67rLVpeksOaAujDeEbCy3HiVay1tLRKvS2bbqkKxJ3BQSTdGW63+aKjCHPEmllY2UhhYtC/yv+GkGEJQkzUxVxYV9UYfOpyEJA5+CM/0jUykk8AnMfoRgAcSqnvrTf3THVPbF/wDj2blVZ12yctXemq55TrTyEJWkBSbuSkmoIoTmMOmEqqm9IAtTVPP6l7rJdK7IMrNOs7yVVR5BxTnyYeiNWCT1GByzZmYHkJg1Ptg2iKgGjSyOQ4RR+odL7q+i6igaP28ZO0luknY9lWlwf+BUqp9BofQYnLF6kIC4yT05SU7a4dHS4lqaZTeUCG1gZqCiNjI5iaemE6CbCSxyZq4sQxBVGnLokJFizmiL6xskwRv8npV+ieWLaYetK6V2nsq5yI4xGFc6jfoZnzqfdir9RH1N8Kyi5Csstnwh/wA857yo04uQLPl5ytT0G8RTHM97DGbUf8ofZaEHQWQJjVKzFrrn/wAbHmx70ZP/ALn3Wmf+OsijXKy0RxC0bUiP9W95n/smM79R5B5T9DzFKemvh8155UN03Sal6nqFUsXKhT9HvC5bz7XvJiuXkd4Ksi5wmPW34yc8hHsML0PS+6urOoumqr6eY/KufCOVnIPKlR6nwkhAwHoh0aJT3W7apZF1qQIcQUFbilJChQ0NACQcRlGJWSNdLcFa9MwiOxWK2jZL0sotvIUlSTTEGhpvpNKEGNeOVrxdpWZJG5pNwmHV7oy5NTSFKQdgbIWtSk7lVMkiooakRRVzBjbA8SraaIude3BfetIvqn3S6hQSKJbNNyUgVFDkcSYKHAIgAeK7Vh2O50ShDaUTLq6ecRaDCm0qVVV1dATRK6glVBgMK+iFqsN9M4kzSk+oLJ+1uaLuPhuYYQVrQChaU5lOYUBv0NR6YRopwwlrinKuEuAcFS6nbFeE0t9aFoQhspBUkpvFRGAqK4AVi2vlaWYQbqujicHEkWSfpPY77Ew8HW1AbIo3qG6QokiiqU34cglY9gsUrPG5ribLWNXOkiH5Eh8i9LCiyrHcDFKugdIjKqoPTl+n3WhTSh8fH2WP6Q2sZqZdfVUX1VAJrdSMEjojXijEbQ0LNleXuutT1JyjiJd9S0KSlbiSkkUvAChIrvcsZf6i9peLFaNG0hnFZtpPYswzMvBxpYq6opISSlQUokXTTHPnjRhmY5g4pGaJ+M8FrWgFiLFlFl1JBdDhunAgLrSvBGVUy3mxD2WhAwiKxWMTdjTLSghxlxK8qXSan/xpnlvRsNmjcLhyzHRPBtZbIqwHjYYlgk7NsQN3frW9dzz3oyPWbmcftdafpkw4VmG0O0uKr6U/ujTNZD3JDKS7K7sjVi+auTi0MMpFVYhSqZnkTC8le3lj4lWMoz/vwTFq0lQZ+bmGGi3KlIS1VJSFAkUKKjEbmv8AyEL1Tv2mscblMU7frLmjgkLT+z3G56YK0kJU4VJVQ3SFYihIpWH6R4MQF0nUscHkpchlLKfo94XLefa95MVy8jvBVkXOEx62/GTnkI9hheh6X3V1Z1F01VfTzH5Vz4Rys5B5UqPU+ElMLKSlSTQihBGYIyIhywIsUrexuFZzGkk6s3lTT9TwOqH6JIEViCMaNCmZpPcrlP23MPpSh59xxKPmhaq0+JPPEmRNabtFlF0j3CxX3LW/NNpShuYdQhBqlKVkAE55HLkOERdAwm5aF0SyAWBX1aWkU3MJuPvrcTUGiqUqMjgIGQMYbtFl18z38yq6xcqlLs+1HmL2wurbviirhoSBXCuYzOUVviD7Ygptkc3Rdhb83xqY9cv90Hos7Qu+rJupu3W0eNu9I7IrysXaFPMy7qLaWkc3MIuPzDjiK1uqIpUZHCkSZDG03aFx80jhYlV7cwpIUEqUkKFFAEgKHAoA4jkMTwj3VYc4aLlhErKPFW69J50oSjup4JT80BZTSmWKSCfTFQp4wb4QrfXkta6+laVzxSlJmnSEkFNVVoRkanEkcscy8d72XfXk3XxMaTTq1XlTb9eR1SRhyJIH6R1tPGBwaEGeQ+6+3dK51SkLVNOFSKlBJG5JFDQUplwxzLxWsAEGeQ8brk9pHOKJUqbmKnOjqh+iVAD0CJCFg/1C4ZpCdV1ltK55sURNvgVrisq/VVTETTRn/ULonkHuuNo6QTT4uvTDriaUulW5I5UigPpEdZCxh4BcdM92pXZelU8QkGaeokgpAXdpTL5tKjkMcFPHsFI1Em6+LR0lm30XHphxxFa3VEUqMshHWwMZxAsoume4WKqqxZdVWU/R7wuW8+17yYhLyO8FWRc4THrb8ZOeQj2GF6HpfdXVnUXTVV9PMflXPhHKzkHlSo9T4SOnIc0O+yU90+WdpnIttIQuy2FqSkArIRVRAxJq2TjCLqaVxuHpwTxgWLPhSNvdnfhDHQj+KI5Sb+T8ruYi7PhG3uzvwhjoR/FBlJv5PyjMRdnwjb3Z/wCEMdCP4oMrN/J+UZiLs+Ebe7O/CGOhH8UGVm/k/KMxF2fCNvdn/hDHQj+KDKzfyflGYi7PhG3uzvwhjoR/FBlZf5PyjMRdnwjb3Z/4Qx0I/igyk38n5RmYez4Rt7s/8IY6EfxR3KzfyflGYi7PhG3uz/whjoR/FBlJv5PyjMRdnwjb1Z/4Qx0I/igys38n5RmYuz4Rt7s78IY6EfxRzKzfyflGYi7PhG3uz/whjoR/FHcrN/J+UZiLs+Ebe7P/AAhjoR/FBlJv5PyjMRdnwjb3Z/4Qx0I/ijmVm/k/KMxD2fCNvdn/AIQx0I/igyk38n5RmIez4Rt7s/8ACGOhH8UGUl/k/KMxF2fCNvdn/hDHQj+KO5Sb+T8ozEPZ8I292f8AhDHQj+KOZWb+T8ozEXZ8I292d+EMdCP4oMrL/J+UZiLs+FCtrS+SeYcbbs1llak0S4kIqk8Io2D0GLI6eRrgS+4UXzxltgxLWj/hct59r3kwzJyHwUvFzhMWtvxk55CPYYWoel91dWdRdNVX08x+Vc+EcrOQeVKj1PhJCMhzQ6NEp7psc0Ul0yrc0qeAacN1IEuoqvCtRS/vUOMKZhxeWBvEf2msu0NDi5VlsWO22hlTMwJjZioABooIKbooQVHElQFItjlLiQ4Wsq3xNABabqTM6PNMG5NTaW3t9ttpTxTlgtQIAVjljEGzl/FjbjzZSMLWmznWX3bOiKmpdM0w6iZlzgVoBSUeWkkkD04QR1Ic7A4WKJKezcTTcL7kNF2nZNybE1QNYLQWTeCjkKheRrnHH1DhIGYdV1sAcwvul+SabUoB1zYkHNdy/d/4ggn0QwSbXAuVSxoLrEq9c0aaTOmTVNAGoSHA0bt9X1CL+GYxxEUCocY8YarfRGPDdVlvWM7KPKZdG6TvjJQOSk14YsjlbI3E1VSRljrFTLUsJpuWbmG5rZdkUUpRsRSQU0vBRKzSlRzxBkxc8tLdFY6JrWh11OmNFpZEu3MqnvknVFKKS6iqorUEBzCnLEBUvLi0N4+VMwNw4i5c16IFxhT8m8iZQj6RISUOI50EmvTHczZ+GQWXDT3biYbpY5d6Gksr/SHRlyVYlnlEkPpJUKU2NWBCeHFJr6DC8NQJHEbK+SDA0FcrCsZt9Drj0yiXS2UCqkFd4rvUAAIyuR2WUscA0XJXIo2u4uNlcP6GSqGm3lWk0G3SQg7CrdXfnUAVXCv6xS2qe5xaGcQrTTsAviUWX0VaVNNy4m00dQlTLobqld6u5Iv1ScN+JGoOAvw6LgpwXYbqrtKybkyZdlfdCgq4ClF2q8QUgEnI79eGLmSXZjcLKp0dnYWqfNaPSzK9jfnkIdHz0ttKcSg8ClhQFeYRU2d7hdreHlWGFrTYuXO3tF1ywQ5siXpZw7l5rLlChvK5KxKKcSEttYj2UZYMABB4br6t7RZTDDUy26Hpd3JYSUFJOQUkqNK8+YgjqMbi0ixC7JT4Whw0Xxo5YLU0lwmZ2JbSCtSS0V1QnMhQWMeSOyzGMj6brkUTXjVQbA8Ll6Zd0N03vrJicvI7wVXHzhMWtvxk55CPYYXoel91dWdRdNVX08x+Vc+EcrOQeVKj1PhJCMhzQ6EodVoLqZc2JKd0KdSO6F0LaQs1+UrUKIFKVhAY8w7BsnnYfQbiXmj8tJ/5KQ7lqpsoKlX/AJ18X/ngYBQoMuAQSukML8eq6xrBI3ClLSMKE3MXq12dzPP5x4eSnopDUNvTb4SknObpk1cTC7s+1QltUqtShvBSQaGh3zWn/qFqwAlp97q+mPBw9rL50ZH+z2h5bfsTHZT/AOQxSj6DkluDAgb/AOsOpQahMel3jR7z6f8ApC0PQHhXSD95Oc3MtWm7MSUxdTMsuOdyvYC8ATuD0DDfGOYhMNdA0SM0OqaJbKTGdUlWxJOMybbTqShxM08FA+Qzlwg8MOse18pc3SwS0jC2MA7rvaXiiU/NO+yIs4Tu8Bdd0Auuq6ZWi0WgmpCwpKwMimlamvBHK1oMV9lykJElhooui9komJ4hdAw2tTjpOCQ2lRz5CaCJTPwQi2p4IjjDpDsnhyUXOSc206/LvPFZmGg0u9dp9XIYClBzwi14je1zRYaG6bLcbSCVkoXhgTTOnLw89PaY17AFZfG1kzW74ts3nmfeahaK/rP47JmXpM+6iaEeMJXzyfjE6jpOUKfqBMmgzQVas1lfHdBb4Qu8RueWkLVJ/wDHb9kxAP3XJAIIwVUK3651368tYfGiSde6dNFHwbMtJtyhbQlC0V3nFXqU5dyk+mEqltpmEJuA3icPZTLA0jEvKyjUwkLlX9mS6lQrdotIChyCpwiM0ON7nN5hZSikDWNa7QrxejSpOZcLZvyzss8WnAagi7UJUeH29Mc9YSxjFzAhHomN5I0Sdo74VLefa95MOTcrvBSkfOEx62/GTnkI9hheh6X3V1Z1F01VfTzH5Vz4Rys5B5UqPU+EkIyHNDoSh1TW9bsouz25NSHwtpRWlwXCkrN6oIvVu7qlc4VELxKX3HFNGVhiwJalJlba0uNkpWkhSVDMEQw5ocLFLglpuE0WvbMlPHZJhLkvM0AWtpIcbcpvlBUCDTl6YWjikh4N4j+9Uy6SOXi7gVEmrcaaYclpJKwh2myuuEbI6BWiQlOCEip5cYk2Fz3Y5P8ApQMrWtws/wC18aMaQJYS8y+2XZZ8UWgGigRkpB4ewR2eEyEOabEIhmDbtdoVJTNWUytLrKZl9STeS27dQgEYpvEbo0NMuCIFs7xhdYKQMTDiHFVMtPoXNbPNX1AuFxYRmo1vXRU4CuHIBFxYQzAzwqmuBkxOXTSKeacmVPS+yJC1bJRVApCyam6UnEVxBjkTC1mB9l2V4LsTVZ6V6WGdlpZDgOztFV9W8uoSAqvDhiIqgpzE9x9ipyz+owD3XVVq2cqUYlF900bUVl1CUjdrBvVQokkDLCIiOYPMgtx9lPHEWBhUZm25aWQ4mTQ4p1aSgzDtAUpOexITWlcczUYZxMwvkN5OAHsoCRsY+jXdeWbakoiRelyHkvO3SpYCSlVw7lsCtQg1NSY6+OQyteNAuskYIy33K4aF20iTmg+sLISki6gCqq7xvEUG/XkiVTGZGFirp5BG65UK3X2HHlLl0uIQslV1y7uSSTRNzC7Eomua2zioyFpddquLVtaSckmZZAevy94ocKU0WV0vpKb1UjLHH5sVMZI2UvNrFWvfGWBo9lXaKz7MvMIfeDig1ukJbpVShkCSaAY1iydrnswt91XA5rXYipU5bqG50TclfQSorKHAKJUom8kXTukkY+mINhc6P03qbpQH42KXbM/Z02vZlJelXVH5RKEBxCzvqTuk0MQjZNEMPAhSe6KQ3vZQrXt1tTCZWVaLbAUFrKyC48sVALlMKcAiccJa7G83KjJKC3A0cEWvPyi5ZlpoPhbF6hWE3XdkIKyQFEpIphHWMkDy424oe5hYAPZTNHdMlMSr8q4krbWhQbpm2ogigqfmmu9ljwxCalxvD28CpRVGFpa5Uej3hUt59r3kxfLyO8FURc4THrb8ZOeQj2GF6HpfdXVnUXXVQgmYfAFSZZYA4SaRytIDB5UqPUqlToXaNB/pHcuAdsXZmLuCqNPJsvdplo8Ud6B2wZmLuHyjLybI2l2jxR3oHbBmYu4fKMvJsvdplo8Ud6B2xzMRdw+UZeTZebS7Q4o70DtjuZi7h8oy8uyNpdo8Ud6B2wZmLuHyjLybL3aXaPFHegdsGZi7h8oy8my82l2jxR3oHbBmYu4fKMvJsjaZaPFHegdsGZi7h8oy8myNplo8Ud6B2wZmLuHyu5eXZG0y0eKO9A7YMzF3D5XMtJsvdplo8Ud6B2wZmLuHyjLybI2mWjxR3oHbBmYu4fKMvJsvNplo8Ud6B2wZmLuHyjLybI2l2jxR3oHbBmYu4fKMvJsvdplo8Ud6B2wZmLuHyjLybLzaXaPFHegdsGZi7h8oy8myNplo8Ud6B2wZmLuHyjLybI2l2jxR3oHbBmYu4fKMvLsvdplo8Ud6B2xzMRdwRl5NkbTLR4o70DtjuZi7h8oy8my82mWjxR3oHbBmYu4fKMvLspti6Iz6ZlhSpV0JS8hRJAwAUkknHgiElRFgPEaFTZTyBwNl31t+MnPIR7DEaHpBdrOolWRn3WVXmXFNqpSqDQ04IaexruDhdLNeW6Kw21T3G3+uYry8Xap5iTdebaZ7jb/XMGXi7UZiTdG2me42/wBcwZeLtRmJN0baZ7jb/XMGXi7UZiTdG2me42/1zBl4u1GYk3RtpnuNv9cwZeLtRmJN0baZ7jb/AFzBl4u1GYk3RtpnuNv9cwZeLtRmJN0baZ7jb/XMGXi7UZiTdG2me42/1zBl4u1GYk3RtpnuNv8AXMGXi7UZiTdG2me42/1zBl4u1GYk3RtpnuNv9cwZeLtRmJN0baZ7jb/XMGXi7UZiTdG2me42/wBcwZeLtRmJN0baZ7jb/XMGXi7UZiTdG2me42/1zBl4u1GYk3RtpnuNv9cwZeLtRmJN0baZ7jb/AFzBl4u1GYk3RtpnuNv9cwZeLtRmJN0baZ7jb/XMGXi7UZiTdG2me42/1zBl4u1GYk3Xu2qe42/1zBl4u1GYk3VdOTjjqit1alqOalGpwyFYta0NFgFBzy7i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6" descr="data:image/jpeg;base64,/9j/4AAQSkZJRgABAQAAAQABAAD/2wCEAAkGBxITEhUUEhQWFhQXFx4aGBgYGSIcHBgcGiYXHxocFx0aHCggHR0lHRkcIzEiJSksLi4uHB8zODMsNygtLiwBCgoKDg0OGxAQGzckICU1LCw0LCwsNCwsLCwsLCwsLCwsLCwsLCwsLCwsLCwsLCwsLCwsLCwsLCwsLCwsLCwsLP/AABEIAMgAyAMBEQACEQEDEQH/xAAcAAACAwEBAQEAAAAAAAAAAAAABgQFBwMBAgj/xABMEAABAgMEAgsLDAEEAgMBAAABAgMABBEFEiExBgcTFiJBUVRhcZGS0RQXNDVyc4GTsbLBIzIzQlJTVXSh0tPhFSQlgsJi8Tais0P/xAAaAQACAwEBAAAAAAAAAAAAAAAABAIDBQEG/8QANBEAAQMCBAUDAwQCAgMBAAAAAQACAwQREhQxUSEyM1JxE0GhIoGxBSNTYRVCNJEkRPDB/9oADAMBAAIRAxEAPwBZ0a0fcnXS20pKVJSVErNBQUByj0E0wiAcQsSKIyEgFXve5e4zKet/qKc63tKuyh3CO9w/xmU9b/UGdHaUZQ7hHe4f4zKet/qDOjtKModwjvcP8ZlPW/1BnR2lGUO4R3uH+Mynrf6gzo7SjKHcI73D/GZT1v8AUGdHaUZQ7hHe4f4zKet/qDOjtKModwjvcP8AGZT1v9QZ0dpRlDuEd7h/jMp63+oM6O0oyh3CO9w/xmU9b/UGdHaUZQ7hHe4f4zKet/qDOjtKModwjvcP8ZlPW/1BnR2lGUO4R3uH+Mynrf6gzo7SjKHcI73D/GZT1v8AUGdHaUZQ7hHe4f4zKet/qDOjtKModwjvcP8AGZT1v9QZ0dpRlDuEd7h/jMp63+oM6O0oyh3CO9w/xmU9b/UGdHaUZQ7hHe4f4zKet/qDOjtKModwjvcP8ZlPW/1BnR2lGUO4R3uH+Mynrf6gzo7SjKHcI73D/GZT1v8AUGdHaUZQ7hep1bPk0EzKknCgd/qOGtZ7gruUO4S5pDYrkm+ph0pKwAapyocs4ZhlbI3EAl5YzGbFMeqv6eY/KufCFq3lb5V9JqfCSEJFBgModBSpJuvbo4BHbrlyi6OAQXRcoujgEF0XKLo4BBdFyi6OAQXRcoujgEF0XKLo4BBdFyi6OAQXRcoujgEF0XKLo4BBdFyi6OAQXRcoujgEF0XKLo4BBdFyi6OAQXRcoujgEF0XKLo4BBdFyi6OAQXRcoujgEF0XKLo4BBdFyi6OAQXRcoujgEF0XKsNHkjuuWwH07XvJiubiw+Cpx84THrb8ZOeQj2GFqHpfdXVnUXTVV9PMflXPhHKzkHlSo9T4SQjIc0OhKHVMVn6FTzzaHW2gULFUkrSKjmJhd1VG02KvFM8i6k97u0a02EV84ntiOdi3XcpIq6x9F5qaQVsJSpKa3vlEgppvqBNQOWJyVDI3YSoMgc9uIKJZtlOPu7C1dK8aVUADT7JJoeSkTfK1jcRUWxlzsIXeZ0efbfEusIS6d4uJoORRrQHkMcbOwsxjTwpGBwdhKte95aO+yn1ie2KhWRH3VhpJEvWjIuMOKadF1aDRQqDQ84hhjw9uJqoewsdYqVYlgPzZKWAlSk5pKwk84BxIiEszY+ZSjhdJoo71mrS9sJubJeu/PF2vKqtIk2QFuJc9P6sKm2rozMy6kIeShCnDRILielWOCeU4RWyoY8Ej8KToHNNirAav7QIBDSSDiDsiaEcINcYjm4t/hTyr1XzOjMy2+mXcSlLqk3khS0gEHLdVpXkiQqGFuIaKBgcHYSoNpWc6w4pp5BQtOYPLkQd8csWRva8XbooPYWmxU9OjMyZfumiNhpW9sicOQitb3JnFeYZjwHVWZd2HF7LtKaHTbjYdQlstmm62VGBNKA7rBWIwOOMcdVRtNj+F0UzyLqDbVhTMqQJhpSK1unMKpSt0jA5iLI5mScpUHwuZqpqtD5sMGYuI2EJvFYcSRT0HPkivNR48N1PLPtiC42VozMzDanWkoKEfOJWkFOeKgTUDDfziUk7GHCdfCiyFzxcKnEXKpXrGiM2tjuhKUbDSpXsiaAcuOB5IXNVGHYfdX5Z9sSooYVCn6PeFy3n2veTFcvI7wVOLnCY9bfjJzyEewwvQ9L7q6s6i6aqvp5j8q58I5Wcg8qVHqfCR05Dmh0JT3VxZ84t6aldkN644yhOGSQpNBSKXRtax1hurmyFzhdWusJ9SLWeWgkLQtJSrfSQE0pFdKAYACrKlxEvBTNWzd5FoiqRWVpVRoBir5x4IrrTYsKnSaOCr7EsC7MS57plDddbNA9Umik4AXc+CJyzAtIwnRVsis8G4XLWSB/kZryh7qYlS9ALlSf3Sm7WDowZq00gOy6b6EJurcAXQVvEIpjgcBvwrTVHpwnh7pmaIvkFis9txxRmHr6itQcUCpQoVXSRUjeNAMIfiADBYJGS+M3V7qu8ZMf8vYYpreiVbSdRRLV0eq48e6pMVWs0L2IqpWBF3PHKOtm+kDCdFJ8f1k3VtreH+4nzLf/AGiFAf2vuUVvB48KfpBY6piQsujjKCGlj5Zy7eKtjpdrnS7jFUUojlk4FWyMLmM4pQ0rllsvKl1uFwMJCEq3rtAqg5MYbgILcQFrpaUOD7E3Wh22wzaijLq3E8y0lTS955JQlSkn0n0VrGfG50H1/wCp+E88CUYTqkVlC0SM22sKSUTDFUKFLqiHwrDh3I6BDxIMrXDYpNoIY5p/pX+iEgp6yZ5tJSFKeRitQSnJGZOEUVDwydhKvgbiiNlw0ySqWkZWRexfQsuEipCUGoSlJIxz3sqR2ms+V0jeAUZ/ojaw6qPq7tRAWuSfF6Xm9wofZWcEqHPl0RKsjuBI3UKFNJY4HaFeaVBMkgyDKryiQqZcAoVn/wDm35KQSSD9qOwXld6zvAXZSIm+m37pRENpNNNkuH/EzoqabOzhvY1r00HRCsgHrs8FNNJ9ByVoaSqn6PeFy3n2veTFcvI7wVZFzhMetvxk55CPYYXoel91dWdRdNVX08x+Vc+EcrOQeVKj1PhJCMhzQ6EodVZ6NtAzLJK0ICHErUpxQSKJUknE79N6K5nWYeCnEBiF1b6xy2qdcdadbdQ7QgtqCqUABCqZRTSEiPCRYhXVIBfiBU7V+GkMzhcfYb2ZktIS44EkqxxIOQxGMQqrlzbDQqdNYNNzqqHR2UAnGgp1lKW3EqUsrAQQggm6o55YRdM+8Z4aqmNgx66Kx06YQ9aC1NvsqQ+oXVhwFKcEg7Ifq5RCnJENiNFZOAZLgpg02kWZud7oan5RKbqALzoqCjfw/SF6Z5jjwlh91bM1r3XDgkjSFhlDxSw8XgALzhyUs1vlO/SvDDkDnFvEWSsoAPA3VzqyU2idS8682022DXZFAFRUCAE1z5YqrLmPC0KymID7kqmteR/1LiEuNKvuKKVhYKKLKiKqyGEXMd9FyFCRv16pj1pONvTaXmXmXELSlG4cBKSmtSqmQxGMLUVwwhw3VtVZxuCp1v2czMSkiyJ2TCpdtaXAp0UJVseApmNyYrjeWPe4tPFWSNa5rQHaJatuzGgtptM2l99eDrl75JAwCBezJABqeSGo5HcThsBpuVQ9jd7qXphRqaS/LTLa8EBK2lgqSpCUpNQMhhv51iEH1R4HC2qlUWDg5pVppPpIxOWfeolE4XGw8BgV3L91Q4U7o80VQwPimt/rxU5JmyRE+6+NH2mv8VMsqmZZLj60rQhboBoLuCvsnCCV59dpw8AuxWERbfivpNoMT8kJeaebbm5ckMurVRLicMCrLGlPQDBgdDJiYLg6oxNlZZ3AhLujDQRPM33G0pbdClLKwEUQcbqjnDMxvGbDVUQ2EguV30+CDOvONuNuIdVfSW1hVBgN1TIxGlJ9MAixCKgfXcG6XYZS6Z7KH+0zp3tnY/S9X2wtJ12eCmm9BygWVISq5eYcemNjdQAWm6V2Tt4KDLPficj3teA0XCgxjHNJcbFR9H/C5b8w17yYlLyHwVGM/WExa2/GTnkI9hheh6X3VtZ1F01VfTzH5Vz4Rys5B5UqPU+EjpyHNDoSh1TvI6spx1tDiVM3VpChVRrQ0OOEJOrowbcU22kcRe6796ie+2x1j+2OGvj2K7knbo71E99tjrH9sH+Qjv7oybt0d6ie+2x1j+2DPx/2jJO3R3qZ77bHWP7YM/H/AGjJO3R3qJ77bHWP7Y7/AJCP+0ZN26O9TPfbY6x/bHM/HsV3Jv3R3qJ77bHWP7YM/HsVzJu3R3qJ77bHWP7Y7/kI/wC0ZJ26O9RPfbY6x/bHM/H/AGjJP3R3qJ77bHWP7YP8hHsUZJ26O9RPfbZ6x/bBn4/7Xcm7+kd6ie+2x1j+2DPx7FcyTt0d6me+2x1j2QZ+P+0ZJ26O9TPfbY6x/bBn49ijJu3R3qJ77bHWP7YM/HsUZJ26971M99tnrH9sGfj/ALXcm7deDVTPfbY6x/bB/kI9iuZJ26O9RPfbY6x/bB/kI9ijJv3V5b+iFpzSQhXcjTYVfKGqpCl0AvKwxNB6IohnhjOLiSr5IZH8DYJYtjV3NyzK3lqaKGxU0USacmEMx1jHuDQEq+kc0Xul7R7wuW8+17yYYl5HeCqYucJi1t+MnPIR7DC9D0vurqzqLpqq+nmPyrnwjlZyDypUep8JIRkOaHUodV3E24MA4sDkUe2I4W7KWN2697sc+8c66u2DA3ZHqO3R3Y594511dsGBuyPUdujuxz7xzrq7YMDdkeo7dHdjn3jnXV2wYG7I9R26O7HPvHOurtgwN2R6jt0d2ufeL66u2O4G7Ixu3R3Y794vrq7Y5gbsj1Hbo7sc+8c66u2DA3ZHqO3R3Y594511dsdwN2R6jt0d2OfeOddXbBgbsj1Hbo7sc+8X11dscwN2R6jt0d2O/eL66u2O4G7I9R26O7HfvF9dXbHMDdkeo7dHdjn3jnXV2wYG7LuN26O7XPvHOurtgwN2XPUfujuxz7xfXV2wYG7I9R26O7HPvHOurtgwN2R6jt0d2O/eOddXbBgbsj1Hbo7sd+8X11dsGBuyMbt18rmnCKFayOAqJH6mOhoHsgvcdSpWj3hcv59r3kxCXkd4K7FzhMetvxk55CPYYXoel91dWdRdNVX08x+Vc+EcrOQeVKj1PhJktdqm+CU4XgDQkb4B3ocIJHBKi1+K0vRbRKy7RStbXdDJQQFN7Ik0qKgglJJB4eSM2apmhNnWKfjghkF2pR0ylZRl7YJVLlWiUuLcVW+rClABQU9EN07nubicUtO1jTZq4aKty6n0omGXHgshKUtqukEnE4YkU+MSnL2tu02tuuQhhdZwT3pVopY8jRbqn6q+awldSqmeYvActYShqKiXg0Dym5IYWcSsynlNlxRZSpDZO5SpV4pHATvxosDgPqPFIPtfgo8SUFpekGgiGbKQ6lH+oRRx075CvnJp/wCNR0RmxVZdOQdDotGSmAiuNVmpEaSz1Is9bSXEl5Cltg7pKVXSrmO9EXhxH06qTMN/qWq6OaGWTPNJfZS8lIUUqQXMyPtZkegiMuWpnidhNloR08TxiCzzSpUlstJFC0tpqFKWom+a5gHEAU9MPwCS37mqTl9O/wBCuJPRmWl2G5m0VuAO1LcugUWsDfUTiBQjgzEUmoe9+GL/ALKtbAxrcUhXeTnrCWQhyWeaSFGjl8nDDFdDX0Y0jjmVI4g3Ug6nPCy76XaFSstKial3FvILifrApCDnikZ1wrvViEFW978DuGq7NTxtZiapmiujdl2klwNNvsLaKSobJeqFXrtCoEfVO9HJ554LYrFSiiilHAFQLSsmw2HVtLemypBuquhJFRnQ3ImySpeMQAUHRwNNiSvuyZHR9TgSXZk3sBslUpqSAMUJBrjA91UG3sF1jKcnVSX9HrJE8qRUl9td4XHA4CCSK3KEYcAqPTEBPUGP1Ray6YYseBSNJdHbHs4NpebfdWupFHDeoN80IFKmkchnqJr4bcFKSKGPmRZOidj2gkiUcdacSKqSTUiu+UrrUb2BgkqKiHnFwhsEMvKUi6U6POyTxacxwqhYyWnhHsMOwTCVuIJOWIxmxUfR7wuW8+17yYlLyO8FRi5wmPW34yc8hHsML0PS+6urOoumqr6eY/KufCCs5B5UqPU+EkIyHNDiUOq1LUV8+c8ln2vRm/qWjfutCh90oaRyDr9pzDTKCtxT6gEj9SeADfMMxPDIWucbBLysLpSAE0KXL2ImibsxaCxifqMp/s+k03hCwD6s7NCY+inG7lnk9OOPLU46orWo1Kjv9g5I0GtDRZuiRe8uNyuESUE06uLGTMTiS4PkmRsqyctz80Hkr7IVrJCyOw1KZpWYn3OgWo6H6Tt2kJptVLoUQkUoVMrqATy1B6RGbPAYcJ/+utCGUSghYlbNmqln3GVVq2opqd8fVPpEbMT8bA5ZUrMLiFCiarWu6oDSz5sj7xXuJjKrx+63x/8Aq0qPpuWRsYlNccRWvLStY1HaFIf7LVNcdhuq2KYbBUyhFxQGNzHAgD6pGZ5BGXQStF2u1T9ZETZwWVRqrOV1I2+pEm/KKBUhwpUjHBtSSSrCmIOHRFDocUokHsr2TWYWH3TbqQP+qf8AMj3hCv6hyN8q+h1KUNMfDprzy/bDdP0mpeo6hVUxevAprUGooK5Y1p6Itda1iqm3vwVzZ0+t+0GXXSCtcw2VECgJvJyHoilzAyItGxVrXl8oJTdrx8IlvNK94Qr+m8rkzXahI2jk2tqaYW2SlQdQK8IUQCDwihh2VodG66VhdZ4Wka8rl2V+8vLp5FE3v/tdjO/Tb3cnK61gs10d8LlvPte8mNGXkd4KRj5wmPW34yc8hHsML0PS+6urOoumqr6eY/KufCOVnIPKlR6nwkhGQ5odCUOq1LUX86c8lr2vRmfqOjfutCh901WxYapdmafs9IVNuqKlLOKqV3QRvAgZDhhRkoe5rZNAmXtLWlzNVhMy6talKcJKyaqKsyd+vLG6AAOCx3Ek/UuUdUUQIWmS1lvytjlLTLi35w7q4gkoRT610VG5/VUZhlbJUfUeAWkGFkNgOJVdq7lZyVnW1Klnw2v5NZLaqAHInDeIEW1To3xmx4qqmZIx/EcFP10WPdeamUjcuC4s7wUn5vSCeiIfp0oILCp1sfEOCzWNFZ613VF4um/OL/8AzTGXW9Zv2/K0qTpuWQIyHNGos46rVdCdZLaWksTtRdF1LtCQUilAsCpry5YRl1FE4kujWjDVNthcmib0UsqfGyICCTjsjCwDjvm7hXnELComi4flXmKOQcFmmmugbsiNkSrZWCaXqUKDvBY4Dwxo09W2U20KRnpjGLjRW2pHwp/zI95MV/qJ+hvlWUOpX1pNo7ZpmnlOWklC1LKlIuXrpO9URGGeYRgBilLDG55JdZWWj1iWcwy/MS0x3U8hhYpUCmBBIQBUV4TFcs0ziGvFhcKcUcbQS03WbaMj/Vy3nm/eTGlNwYfBSEXUC1rWdo43MrYWubalylKk/KkAKxSdzUjL4iMqkncwEBt/C0amIPtc2VVYugbMqnu1xwzSWxsiEMpFFUyOJ3VM84slq3SfQ3hdVxUzWfWeKQtK9InJ5/Zl4ClEJrUJTwA79TjWH6eERNsk5pTI7iouj3hct59r3kxKXkd4KjFzhMetvxk55CPYYXoel91dWdRdNVX08x+Vc+EcrOQeVKj1PhJCMhzQ6EodVqWor5855LPtejM/UtG/daFD7r6szTfuO0Jph81li+og77RJxPKk7/BHH0vqRNc3VSFQGSFrtFL1k6FpeQZyUFV0qtKMQ4n7aafWA4MxEaOqLT6b0VMAcMbVkNY1lmkK70MsPuybbZPzK3nPITn05emKKmT04y5XU8eN9k0aU6x5sTLiZVYbZQbidwDW7gVboHfwHIIWho2YAX6lMS1Tg6zVU98i1Pvx6tHZF2Sh2VWbkWjlX+Xsgmg2UpyGFHUeypH6xm2ME4TxtLEsLjcG6yCLcCtd1ReLpvy1e4mMquP7zft+Vo0nTcspsuSU8420il5ZCReNBU8JjTe8MaXFIBmN+FE9KqacW0sUWhRSocozpAxwcA4LjmFpIK8lJtxpV5pakK4Umh/SBzA7mF0Ne5puCtX0c0iXPWZOomaLcZbNVEDdBQUUE03wUHojKmgEUzS33WlDL6kTgVUaj/Cn/Mj3kxd+o8jVVQ8xSjpj4fNeeX7Ybpj+01L1HVKj2JbLsqsrapVSCg1FQUqzrEpIxILOUI5SzRe6NeFy3n2/eTBLyOH9Fdi5wU9a8T/qJbzS/eHZCX6dyuTddqF7qj0ouqMk8rcK+hJ3lY3kY7xzA54jXwX+tq7Rzf6OVLrM0W7kf2RtNGHiSngQrNSPiOTmi+in9RuE6hVVUGB1xolzR7wuW8+17yYYl5HeCl4ucJj1t+MnPIR7DC9D0vurqzqLpqq+nmPyrnwjlZyDypUep8JHTkOaHQlDqtn1OWC8wh555JQHrgQk5lKL5vHgBv4c0ZFfM15DW+y1KSMtbcpH0+0dmm5qYfWyrYVOFQcGKaKyqRl6YcpZmFgaDxS1TE4OLrcFO1fadKlSGJhRMuTgcyyT/wBOEb0V1VIHjEzVSpqgt+l2iv8ATnV7s57pkAklWK2wQAqv1mycATvjfimmrCz6JVbPTB31MXfQrRGZlZKZcCbk66ghAqKoArdFcgSST0cEQqKhsjwP9QpQwuYwn3WTTsi4yotutqbWPqqFDyf+41mODuLdFmvaWusVHiSgth1LtvtsvF1JQwooW0pWAUTeC7uOWCd7fjHry1zhbVatGHBpvolnTjQmYTMuOyzeysuKvfJ0JQVZgpBqBXIw1TVTSwNebFLz07i67U+arbBdlpRSZhN1TiyooOYFAmiuUgVpCNZK2SQFvsm6aLAzj7rKLZ0cnJBzZFtEJQ4ChxNCg0NU0O8cMiI1GTRzNsDxPss90T4nXK0DSnRBq00JnJFSNlWAVAncrw3/ALKhlWEYakwnBJom5YBL9TdUkI1d2mSAZeg3yXEUHKaKyhw1kPsUrlZL2sre05tizpJyTZcS7NPH5daMkJxwCuGmAHKTFLGunlEhH0hXOLYmFg1KutTViOtF6ZdSUIWhKW72F8VJKuEDBNOGpimvlDrNb7KyjjLbucqzSbV5NvTbzjCmlocWVpq4Ad1mCKbxi2CsjbGAVXLSvc+4XGQ1Szaj8s402K40JUacIwp0xN36gwcouuNoj/sVfDRptLkrKSaCtDT4emJghJopOIRe4ThgN6kK+uS1z3nieACvETRZrf8AtStbWjT80ll2Xb2RTd4KAO6KVXSKA50IPLjHKKZsZIcdUVcTngFqx19lxlZSoKbcQcjgpBGPTGuC17deBWbYtP8Aa2mw7Yl7Yk1MP0DtKLTWiqilHEclfiIxpI308mJui1I5GzMsdVno0PnJSbYLrdWw+18qmhQd2kDlB5DD+ZZJGbHjY/hJ+g9jxfcLprb8ZOeQj2GCh6X3XKzqLpqq+nmPyrnwjlZyDypUep8JIQMBzQ6EodVLTaT4FA87TzisP1iPps1spY3+xQ5PvKF1TrigcwVqIPOCaQCNt7gI9R1rEqLElBSGZ91IAS64kDIBagBzAGI4Gk3sP+lPG8DVdP8AKTH3zvrFdscLGbfAR6j91HffWs1WpSjwqJJ6SYkGgaLhcSeK5iOqK7GbcKQi+u4Mk3jdHMK0iOBt72U8brWuhqacTW6taa50URWnDQx0tadQjG4e66m1H/vnfWK7Yj6bNvhHqP3K+Hp11YotxahwKWoivpMdaxoNwPhBe46lEnPutYtOLRjXcqIx5gaRxzGu5ggPc3QqTOW9NOijsw6scBWe2ONhjboFIyvPuq4xZdV8VJM+9S7srl2lLt9VKcFK0iGBl724qWN25XJt9aSClSkkZEEgjoMSIFuIXA4jQrv/AJN/7531iu2IiNmy7jduV8Mz7qBRDq0jOiVkD9DAWNPEj4QHuGhX3/lH/vnfWK7YDGzYf9LvqP3UZxZUSVEknMk1J5yc4mBYWCgTfVDThSQpJKSMiDQj0iOEA8CgEjRW1izzq5mWC3FqGztYKUSPnJ3iaVil8bA1xA9irWPcXAEq61t+MnPIR7DFVD0vurKzqL71V/TzH5Vz4Rys5B5UqPU+Ep2VsN9PdF/YqbrY6XuSl7CGn4sP06pdmHF9S0mztW8lNsJelZl24a4qSN7MEUBBrGc6slY7C9vFPCljcLg8Est2TZF8A2g4RWhIYNOtTLlhkyT2uGKj04QbFyY7J0JsiZXcYnXFrArdFAaelIr6IWfVVDBdwV7aeFxsCsycTQkcBI6K9kaYNwCs9wsSE66uNDUTwfW8DsaU3UEEj5Q1xwzCRTphKsqfSIaNU3TQYwSUmzUuttakOC6tCilQ4CMCIda4ObcJRzcJsVzTnjlHVwLS9GtCbLnUksTL5KfnpICVJryFOXKMIzJaqePmC0I6eGTQpI0nsVUpMrYVUhJqlX2kn5ph6CUSMDgk5o/TcQqqLVUiBCd9X2g4nkuOuqWhtJCUFNKqVjezBwGHTCVVVGI2bqnaenEgu5V1pSdmImUtodmFNJKkurCUnEUCdjyqK3qmm9hE2unLL2F1BzYQ61062Zq0s99lLzUw8W1CoO5GHLVOEKPrpmuLSOKabSxOFwklyVsoTJTs8wZcJ+kCASV13sK3Kb9IbD6j072F0qWw47XTW7qvlw0X+7DsQTfvXBS7nXPghYVz8WHDxV+TZbFfgkgNSAmCCt8y1MFhIvlW+bp3q15YdJm9O9hdLARB/HRaFZOrWz5ltLrEy8tCsjgOcEFNQYQdXSsOFzQnG0sThcLNbdZYQ8pMuXFNpJTVwAKvDBWA3o0Ii9zfq1SEoaHENXXR6WlHFKRNPLZJoELCQUA7+yb4545M544sF1KJrHcHGycLd0Bk5NAcmZxd0miUpQCpZ4Eiv65QpHVySnC1qZfTRsF3OSTYHhcv+Yb95MOScWHwUnHzhMWtvxk55CPYYooel91dWdRdNVX08x+Vc+EcrOQeVKj1PhJCMhzQ77JQ6rbtTI/29fnl+xMY9d1lq0vSWINfNHMI2Flu5irCxrWdlXg8yQFgECoqKKwOEQkjEjcLlKN5YbtUNCVKIABUpRoBvqJyHOTEtB4UdTbdbdYk+3ZzknZpoVLQpTiuBw4pHpN7oEYsrHTB0q1mOEZEaS9b9kbFOB5KaIfTWoyvpwV6SKGHaCTEzCfZKVjLPDkhw+kk4ap5lSLRbCTgtKkq5RSvtEJVzQYfCbpD+4nXXJYYcYRNJG7ZNFU30Kpn5Jx9JhSgmwvLT7pqsju24WNRrrKXSXYUtSUIFVKISkcJOAjjnBouVIDEbBfpawLLRLS6GEZNpoeU75PKTjHnZHl7sRW41oa2wX5jaOA5hHo1hnUrY9BXFf4J81NQHqY5YHLgjIqGjMgeFpwH9krHkxrrLJWvqURo2KEj5MD0XqUjIsM391qE/wDjrII1yFlJ31W6Udyv7E6qjLxAxyQveVyVyPohKtgxtxDUJylmwHCdCrDW5oxsTndbSfk3MHAPqr3lf8vaIroZ7jA72VlXDY4gFTavrCQ64qZmNzKy27WTkpQxCeWlKn0cMW1cpaMDdSqqaO5xu0CqtLdIFzswp5VQnJtP2Ub3pOZi6CERMsNVVPL6jr+yjaPeFy3n2veTEpeR3gqMXOExa2/GTnkI9hheh6X3V1Z1F01VfTzH5Vz4Rys5B5UqPU+EjpyHNDoSh1W36mvAF+eX7ExjV/Ca61aQftJVRq1YAH+5M9UfyQznX9ioNK2/MpNtaJsydlTC0OpfU4pvdgCgCVZIzpnjjEWVD5ZxcW/pSdC2OIqm1X2Ql2aU84PkpZOyHDAqxu+wn0RdWSFrMI1KppI7uxH2VHbFqTD8yuZotKyu8jA7gD5gGG9QfrFrI2MjDOCg9zy/EtZ0zlRaFlJfSmjiUh1IIxBA3afSKiMynd6M+G/9J+ZvqRXWHxtLITXqt8ZMf8vYYUreiU1SdRahotbKJwzsq4b4bdUMcQppZUBTmII6IzZozFgkC0GPEmJqxO37LVKzDjCq/JqoDwpzSfSI2YpPUaHLKljwOITdqrsxAU9PPD5OWTVPKuhJpzJ/VUK1rzwjGrkzSM1efZO2qu2VTTUytf0hfKlcACgLoHMBSEquL0y3wmqeT1GlYg/LltamziUKKCRvlJINOiNlpuAVkvFnELW9BvEUxzPewxmVH/Jb9lpwdBZAmNUrLWur/wDjY82PejJ/9z7rTd/x1kUa5WWiOIW2aC2s3aUiuVmBeW2kIXX6yTW4up39z0jljFqYzDJjboteCT1WYSk/T+eblkIsyVJDbWLyt9xZoQFGmPCfRwQ5StLyZn6nRLVDwwem1IZh5Iqfo94XLefa95MVy8jvBVkXOEx62/GTnkI9hheh6X3V1Z1F01VfTzH5Vz4Rys5B5UqPU+EjpyHNDoSh1W4amfF6/PL9iYx67rLVpeksOaAujDeEbCy3HiVay1tLRKvS2bbqkKxJ3BQSTdGW63+aKjCHPEmllY2UhhYtC/yv+GkGEJQkzUxVxYV9UYfOpyEJA5+CM/0jUykk8AnMfoRgAcSqnvrTf3THVPbF/wDj2blVZ12yctXemq55TrTyEJWkBSbuSkmoIoTmMOmEqqm9IAtTVPP6l7rJdK7IMrNOs7yVVR5BxTnyYeiNWCT1GByzZmYHkJg1Ptg2iKgGjSyOQ4RR+odL7q+i6igaP28ZO0luknY9lWlwf+BUqp9BofQYnLF6kIC4yT05SU7a4dHS4lqaZTeUCG1gZqCiNjI5iaemE6CbCSxyZq4sQxBVGnLokJFizmiL6xskwRv8npV+ieWLaYetK6V2nsq5yI4xGFc6jfoZnzqfdir9RH1N8Kyi5Csstnwh/wA857yo04uQLPl5ytT0G8RTHM97DGbUf8ofZaEHQWQJjVKzFrrn/wAbHmx70ZP/ALn3Wmf+OsijXKy0RxC0bUiP9W95n/smM79R5B5T9DzFKemvh8155UN03Sal6nqFUsXKhT9HvC5bz7XvJiuXkd4Ksi5wmPW34yc8hHsML0PS+6urOoumqr6eY/KufCOVnIPKlR6nwkhAwHoh0aJT3W7apZF1qQIcQUFbilJChQ0NACQcRlGJWSNdLcFa9MwiOxWK2jZL0sotvIUlSTTEGhpvpNKEGNeOVrxdpWZJG5pNwmHV7oy5NTSFKQdgbIWtSk7lVMkiooakRRVzBjbA8SraaIude3BfetIvqn3S6hQSKJbNNyUgVFDkcSYKHAIgAeK7Vh2O50ShDaUTLq6ecRaDCm0qVVV1dATRK6glVBgMK+iFqsN9M4kzSk+oLJ+1uaLuPhuYYQVrQChaU5lOYUBv0NR6YRopwwlrinKuEuAcFS6nbFeE0t9aFoQhspBUkpvFRGAqK4AVi2vlaWYQbqujicHEkWSfpPY77Ew8HW1AbIo3qG6QokiiqU34cglY9gsUrPG5ribLWNXOkiH5Eh8i9LCiyrHcDFKugdIjKqoPTl+n3WhTSh8fH2WP6Q2sZqZdfVUX1VAJrdSMEjojXijEbQ0LNleXuutT1JyjiJd9S0KSlbiSkkUvAChIrvcsZf6i9peLFaNG0hnFZtpPYswzMvBxpYq6opISSlQUokXTTHPnjRhmY5g4pGaJ+M8FrWgFiLFlFl1JBdDhunAgLrSvBGVUy3mxD2WhAwiKxWMTdjTLSghxlxK8qXSan/xpnlvRsNmjcLhyzHRPBtZbIqwHjYYlgk7NsQN3frW9dzz3oyPWbmcftdafpkw4VmG0O0uKr6U/ujTNZD3JDKS7K7sjVi+auTi0MMpFVYhSqZnkTC8le3lj4lWMoz/vwTFq0lQZ+bmGGi3KlIS1VJSFAkUKKjEbmv8AyEL1Tv2mscblMU7frLmjgkLT+z3G56YK0kJU4VJVQ3SFYihIpWH6R4MQF0nUscHkpchlLKfo94XLefa95MVy8jvBVkXOEx62/GTnkI9hheh6X3V1Z1F01VfTzH5Vz4Rys5B5UqPU+ElMLKSlSTQihBGYIyIhywIsUrexuFZzGkk6s3lTT9TwOqH6JIEViCMaNCmZpPcrlP23MPpSh59xxKPmhaq0+JPPEmRNabtFlF0j3CxX3LW/NNpShuYdQhBqlKVkAE55HLkOERdAwm5aF0SyAWBX1aWkU3MJuPvrcTUGiqUqMjgIGQMYbtFl18z38yq6xcqlLs+1HmL2wurbviirhoSBXCuYzOUVviD7Ygptkc3Rdhb83xqY9cv90Hos7Qu+rJupu3W0eNu9I7IrysXaFPMy7qLaWkc3MIuPzDjiK1uqIpUZHCkSZDG03aFx80jhYlV7cwpIUEqUkKFFAEgKHAoA4jkMTwj3VYc4aLlhErKPFW69J50oSjup4JT80BZTSmWKSCfTFQp4wb4QrfXkta6+laVzxSlJmnSEkFNVVoRkanEkcscy8d72XfXk3XxMaTTq1XlTb9eR1SRhyJIH6R1tPGBwaEGeQ+6+3dK51SkLVNOFSKlBJG5JFDQUplwxzLxWsAEGeQ8brk9pHOKJUqbmKnOjqh+iVAD0CJCFg/1C4ZpCdV1ltK55sURNvgVrisq/VVTETTRn/ULonkHuuNo6QTT4uvTDriaUulW5I5UigPpEdZCxh4BcdM92pXZelU8QkGaeokgpAXdpTL5tKjkMcFPHsFI1Em6+LR0lm30XHphxxFa3VEUqMshHWwMZxAsoume4WKqqxZdVWU/R7wuW8+17yYhLyO8FWRc4THrb8ZOeQj2GF6HpfdXVnUXTVV9PMflXPhHKzkHlSo9T4SOnIc0O+yU90+WdpnIttIQuy2FqSkArIRVRAxJq2TjCLqaVxuHpwTxgWLPhSNvdnfhDHQj+KI5Sb+T8ruYi7PhG3uzvwhjoR/FBlJv5PyjMRdnwjb3Z/wCEMdCP4oMrN/J+UZiLs+Ebe7O/CGOhH8UGVm/k/KMxF2fCNvdn/hDHQj+KDKzfyflGYi7PhG3uzvwhjoR/FBlZf5PyjMRdnwjb3Z/4Qx0I/igyk38n5RmYez4Rt7s/8IY6EfxR3KzfyflGYi7PhG3uz/whjoR/FBlJv5PyjMRdnwjb1Z/4Qx0I/igys38n5RmYuz4Rt7s78IY6EfxRzKzfyflGYi7PhG3uz/whjoR/FHcrN/J+UZiLs+Ebe7P/AAhjoR/FBlJv5PyjMRdnwjb3Z/4Qx0I/ijmVm/k/KMxD2fCNvdn/AIQx0I/igyk38n5RmIez4Rt7s/8ACGOhH8UGUl/k/KMxF2fCNvdn/hDHQj+KO5Sb+T8ozEPZ8I292f8AhDHQj+KOZWb+T8ozEXZ8I292d+EMdCP4oMrL/J+UZiLs+FCtrS+SeYcbbs1llak0S4kIqk8Io2D0GLI6eRrgS+4UXzxltgxLWj/hct59r3kwzJyHwUvFzhMWtvxk55CPYYWoel91dWdRdNVX08x+Vc+EcrOQeVKj1PhJCMhzQ6NEp7psc0Ul0yrc0qeAacN1IEuoqvCtRS/vUOMKZhxeWBvEf2msu0NDi5VlsWO22hlTMwJjZioABooIKbooQVHElQFItjlLiQ4Wsq3xNABabqTM6PNMG5NTaW3t9ttpTxTlgtQIAVjljEGzl/FjbjzZSMLWmznWX3bOiKmpdM0w6iZlzgVoBSUeWkkkD04QR1Ic7A4WKJKezcTTcL7kNF2nZNybE1QNYLQWTeCjkKheRrnHH1DhIGYdV1sAcwvul+SabUoB1zYkHNdy/d/4ggn0QwSbXAuVSxoLrEq9c0aaTOmTVNAGoSHA0bt9X1CL+GYxxEUCocY8YarfRGPDdVlvWM7KPKZdG6TvjJQOSk14YsjlbI3E1VSRljrFTLUsJpuWbmG5rZdkUUpRsRSQU0vBRKzSlRzxBkxc8tLdFY6JrWh11OmNFpZEu3MqnvknVFKKS6iqorUEBzCnLEBUvLi0N4+VMwNw4i5c16IFxhT8m8iZQj6RISUOI50EmvTHczZ+GQWXDT3biYbpY5d6Gksr/SHRlyVYlnlEkPpJUKU2NWBCeHFJr6DC8NQJHEbK+SDA0FcrCsZt9Drj0yiXS2UCqkFd4rvUAAIyuR2WUscA0XJXIo2u4uNlcP6GSqGm3lWk0G3SQg7CrdXfnUAVXCv6xS2qe5xaGcQrTTsAviUWX0VaVNNy4m00dQlTLobqld6u5Iv1ScN+JGoOAvw6LgpwXYbqrtKybkyZdlfdCgq4ClF2q8QUgEnI79eGLmSXZjcLKp0dnYWqfNaPSzK9jfnkIdHz0ttKcSg8ClhQFeYRU2d7hdreHlWGFrTYuXO3tF1ywQ5siXpZw7l5rLlChvK5KxKKcSEttYj2UZYMABB4br6t7RZTDDUy26Hpd3JYSUFJOQUkqNK8+YgjqMbi0ixC7JT4Whw0Xxo5YLU0lwmZ2JbSCtSS0V1QnMhQWMeSOyzGMj6brkUTXjVQbA8Ll6Zd0N03vrJicvI7wVXHzhMWtvxk55CPYYXoel91dWdRdNVX08x+Vc+EcrOQeVKj1PhJCMhzQ6EodVoLqZc2JKd0KdSO6F0LaQs1+UrUKIFKVhAY8w7BsnnYfQbiXmj8tJ/5KQ7lqpsoKlX/AJ18X/ngYBQoMuAQSukML8eq6xrBI3ClLSMKE3MXq12dzPP5x4eSnopDUNvTb4SknObpk1cTC7s+1QltUqtShvBSQaGh3zWn/qFqwAlp97q+mPBw9rL50ZH+z2h5bfsTHZT/AOQxSj6DkluDAgb/AOsOpQahMel3jR7z6f8ApC0PQHhXSD95Oc3MtWm7MSUxdTMsuOdyvYC8ATuD0DDfGOYhMNdA0SM0OqaJbKTGdUlWxJOMybbTqShxM08FA+Qzlwg8MOse18pc3SwS0jC2MA7rvaXiiU/NO+yIs4Tu8Bdd0Auuq6ZWi0WgmpCwpKwMimlamvBHK1oMV9lykJElhooui9komJ4hdAw2tTjpOCQ2lRz5CaCJTPwQi2p4IjjDpDsnhyUXOSc206/LvPFZmGg0u9dp9XIYClBzwi14je1zRYaG6bLcbSCVkoXhgTTOnLw89PaY17AFZfG1kzW74ts3nmfeahaK/rP47JmXpM+6iaEeMJXzyfjE6jpOUKfqBMmgzQVas1lfHdBb4Qu8RueWkLVJ/wDHb9kxAP3XJAIIwVUK3651368tYfGiSde6dNFHwbMtJtyhbQlC0V3nFXqU5dyk+mEqltpmEJuA3icPZTLA0jEvKyjUwkLlX9mS6lQrdotIChyCpwiM0ON7nN5hZSikDWNa7QrxejSpOZcLZvyzss8WnAagi7UJUeH29Mc9YSxjFzAhHomN5I0Sdo74VLefa95MOTcrvBSkfOEx62/GTnkI9hheh6X3V1Z1F01VfTzH5Vz4Rys5B5UqPU+EkIyHNDoSh1TW9bsouz25NSHwtpRWlwXCkrN6oIvVu7qlc4VELxKX3HFNGVhiwJalJlba0uNkpWkhSVDMEQw5ocLFLglpuE0WvbMlPHZJhLkvM0AWtpIcbcpvlBUCDTl6YWjikh4N4j+9Uy6SOXi7gVEmrcaaYclpJKwh2myuuEbI6BWiQlOCEip5cYk2Fz3Y5P8ApQMrWtws/wC18aMaQJYS8y+2XZZ8UWgGigRkpB4ewR2eEyEOabEIhmDbtdoVJTNWUytLrKZl9STeS27dQgEYpvEbo0NMuCIFs7xhdYKQMTDiHFVMtPoXNbPNX1AuFxYRmo1vXRU4CuHIBFxYQzAzwqmuBkxOXTSKeacmVPS+yJC1bJRVApCyam6UnEVxBjkTC1mB9l2V4LsTVZ6V6WGdlpZDgOztFV9W8uoSAqvDhiIqgpzE9x9ipyz+owD3XVVq2cqUYlF900bUVl1CUjdrBvVQokkDLCIiOYPMgtx9lPHEWBhUZm25aWQ4mTQ4p1aSgzDtAUpOexITWlcczUYZxMwvkN5OAHsoCRsY+jXdeWbakoiRelyHkvO3SpYCSlVw7lsCtQg1NSY6+OQyteNAuskYIy33K4aF20iTmg+sLISki6gCqq7xvEUG/XkiVTGZGFirp5BG65UK3X2HHlLl0uIQslV1y7uSSTRNzC7Eomua2zioyFpddquLVtaSckmZZAevy94ocKU0WV0vpKb1UjLHH5sVMZI2UvNrFWvfGWBo9lXaKz7MvMIfeDig1ukJbpVShkCSaAY1iydrnswt91XA5rXYipU5bqG50TclfQSorKHAKJUom8kXTukkY+mINhc6P03qbpQH42KXbM/Z02vZlJelXVH5RKEBxCzvqTuk0MQjZNEMPAhSe6KQ3vZQrXt1tTCZWVaLbAUFrKyC48sVALlMKcAiccJa7G83KjJKC3A0cEWvPyi5ZlpoPhbF6hWE3XdkIKyQFEpIphHWMkDy424oe5hYAPZTNHdMlMSr8q4krbWhQbpm2ogigqfmmu9ljwxCalxvD28CpRVGFpa5Uej3hUt59r3kxfLyO8FURc4THrb8ZOeQj2GF6HpfdXVnUXXVQgmYfAFSZZYA4SaRytIDB5UqPUqlToXaNB/pHcuAdsXZmLuCqNPJsvdplo8Ud6B2wZmLuHyjLybI2l2jxR3oHbBmYu4fKMvJsvdplo8Ud6B2xzMRdw+UZeTZebS7Q4o70DtjuZi7h8oy8uyNpdo8Ud6B2wZmLuHyjLybL3aXaPFHegdsGZi7h8oy8my82l2jxR3oHbBmYu4fKMvJsjaZaPFHegdsGZi7h8oy8myNplo8Ud6B2wZmLuHyu5eXZG0y0eKO9A7YMzF3D5XMtJsvdplo8Ud6B2wZmLuHyjLybI2mWjxR3oHbBmYu4fKMvJsvNplo8Ud6B2wZmLuHyjLybI2l2jxR3oHbBmYu4fKMvJsvdplo8Ud6B2wZmLuHyjLybLzaXaPFHegdsGZi7h8oy8myNplo8Ud6B2wZmLuHyjLybI2l2jxR3oHbBmYu4fKMvLsvdplo8Ud6B2xzMRdwRl5NkbTLR4o70DtjuZi7h8oy8my82mWjxR3oHbBmYu4fKMvLspti6Iz6ZlhSpV0JS8hRJAwAUkknHgiElRFgPEaFTZTyBwNl31t+MnPIR7DEaHpBdrOolWRn3WVXmXFNqpSqDQ04IaexruDhdLNeW6Kw21T3G3+uYry8Xap5iTdebaZ7jb/XMGXi7UZiTdG2me42/wBcwZeLtRmJN0baZ7jb/XMGXi7UZiTdG2me42/1zBl4u1GYk3RtpnuNv9cwZeLtRmJN0baZ7jb/AFzBl4u1GYk3RtpnuNv9cwZeLtRmJN0baZ7jb/XMGXi7UZiTdG2me42/1zBl4u1GYk3RtpnuNv8AXMGXi7UZiTdG2me42/1zBl4u1GYk3RtpnuNv9cwZeLtRmJN0baZ7jb/XMGXi7UZiTdG2me42/wBcwZeLtRmJN0baZ7jb/XMGXi7UZiTdG2me42/1zBl4u1GYk3RtpnuNv9cwZeLtRmJN0baZ7jb/AFzBl4u1GYk3RtpnuNv9cwZeLtRmJN0baZ7jb/XMGXi7UZiTdG2me42/1zBl4u1GYk3Xu2qe42/1zBl4u1GYk3VdOTjjqit1alqOalGpwyFYta0NFgFBzy7iV//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8" descr="data:image/jpeg;base64,/9j/4AAQSkZJRgABAQAAAQABAAD/2wCEAAkGBxITEhUUEhQWFhQXFx4aGBgYGSIcHBgcGiYXHxocFx0aHCggHR0lHRkcIzEiJSksLi4uHB8zODMsNygtLiwBCgoKDg0OGxAQGzckICU1LCw0LCwsNCwsLCwsLCwsLCwsLCwsLCwsLCwsLCwsLCwsLCwsLCwsLCwsLCwsLCwsLP/AABEIAMgAyAMBEQACEQEDEQH/xAAcAAACAwEBAQEAAAAAAAAAAAAABgQFBwMBAgj/xABMEAABAgMEAgsLDAEEAgMBAAABAgMABBEFEiExBgcTFiJBUVRhcZGS0RQXNDVyc4GTsbLBIzIzQlJTVXSh0tPhFSQlgsJi8Tais0P/xAAaAQACAwEBAAAAAAAAAAAAAAAABAIDBQEG/8QANBEAAQMCBAUDAwQCAgMBAAAAAQACAwQREhQxUSEyM1JxE0GhIoGxBSNTYRVCNJEkRPDB/9oADAMBAAIRAxEAPwBZ0a0fcnXS20pKVJSVErNBQUByj0E0wiAcQsSKIyEgFXve5e4zKet/qKc63tKuyh3CO9w/xmU9b/UGdHaUZQ7hHe4f4zKet/qDOjtKModwjvcP8ZlPW/1BnR2lGUO4R3uH+Mynrf6gzo7SjKHcI73D/GZT1v8AUGdHaUZQ7hHe4f4zKet/qDOjtKModwjvcP8AGZT1v9QZ0dpRlDuEd7h/jMp63+oM6O0oyh3CO9w/xmU9b/UGdHaUZQ7hHe4f4zKet/qDOjtKModwjvcP8ZlPW/1BnR2lGUO4R3uH+Mynrf6gzo7SjKHcI73D/GZT1v8AUGdHaUZQ7hHe4f4zKet/qDOjtKModwjvcP8AGZT1v9QZ0dpRlDuEd7h/jMp63+oM6O0oyh3CO9w/xmU9b/UGdHaUZQ7hHe4f4zKet/qDOjtKModwjvcP8ZlPW/1BnR2lGUO4R3uH+Mynrf6gzo7SjKHcI73D/GZT1v8AUGdHaUZQ7hep1bPk0EzKknCgd/qOGtZ7gruUO4S5pDYrkm+ph0pKwAapyocs4ZhlbI3EAl5YzGbFMeqv6eY/KufCFq3lb5V9JqfCSEJFBgModBSpJuvbo4BHbrlyi6OAQXRcoujgEF0XKLo4BBdFyi6OAQXRcoujgEF0XKLo4BBdFyi6OAQXRcoujgEF0XKLo4BBdFyi6OAQXRcoujgEF0XKLo4BBdFyi6OAQXRcoujgEF0XKLo4BBdFyi6OAQXRcoujgEF0XKLo4BBdFyi6OAQXRcoujgEF0XKsNHkjuuWwH07XvJiubiw+Cpx84THrb8ZOeQj2GFqHpfdXVnUXTVV9PMflXPhHKzkHlSo9T4SQjIc0OhKHVMVn6FTzzaHW2gULFUkrSKjmJhd1VG02KvFM8i6k97u0a02EV84ntiOdi3XcpIq6x9F5qaQVsJSpKa3vlEgppvqBNQOWJyVDI3YSoMgc9uIKJZtlOPu7C1dK8aVUADT7JJoeSkTfK1jcRUWxlzsIXeZ0efbfEusIS6d4uJoORRrQHkMcbOwsxjTwpGBwdhKte95aO+yn1ie2KhWRH3VhpJEvWjIuMOKadF1aDRQqDQ84hhjw9uJqoewsdYqVYlgPzZKWAlSk5pKwk84BxIiEszY+ZSjhdJoo71mrS9sJubJeu/PF2vKqtIk2QFuJc9P6sKm2rozMy6kIeShCnDRILielWOCeU4RWyoY8Ej8KToHNNirAav7QIBDSSDiDsiaEcINcYjm4t/hTyr1XzOjMy2+mXcSlLqk3khS0gEHLdVpXkiQqGFuIaKBgcHYSoNpWc6w4pp5BQtOYPLkQd8csWRva8XbooPYWmxU9OjMyZfumiNhpW9sicOQitb3JnFeYZjwHVWZd2HF7LtKaHTbjYdQlstmm62VGBNKA7rBWIwOOMcdVRtNj+F0UzyLqDbVhTMqQJhpSK1unMKpSt0jA5iLI5mScpUHwuZqpqtD5sMGYuI2EJvFYcSRT0HPkivNR48N1PLPtiC42VozMzDanWkoKEfOJWkFOeKgTUDDfziUk7GHCdfCiyFzxcKnEXKpXrGiM2tjuhKUbDSpXsiaAcuOB5IXNVGHYfdX5Z9sSooYVCn6PeFy3n2veTFcvI7wVOLnCY9bfjJzyEewwvQ9L7q6s6i6aqvp5j8q58I5Wcg8qVHqfCR05Dmh0JT3VxZ84t6aldkN644yhOGSQpNBSKXRtax1hurmyFzhdWusJ9SLWeWgkLQtJSrfSQE0pFdKAYACrKlxEvBTNWzd5FoiqRWVpVRoBir5x4IrrTYsKnSaOCr7EsC7MS57plDddbNA9Umik4AXc+CJyzAtIwnRVsis8G4XLWSB/kZryh7qYlS9ALlSf3Sm7WDowZq00gOy6b6EJurcAXQVvEIpjgcBvwrTVHpwnh7pmaIvkFis9txxRmHr6itQcUCpQoVXSRUjeNAMIfiADBYJGS+M3V7qu8ZMf8vYYpreiVbSdRRLV0eq48e6pMVWs0L2IqpWBF3PHKOtm+kDCdFJ8f1k3VtreH+4nzLf/AGiFAf2vuUVvB48KfpBY6piQsujjKCGlj5Zy7eKtjpdrnS7jFUUojlk4FWyMLmM4pQ0rllsvKl1uFwMJCEq3rtAqg5MYbgILcQFrpaUOD7E3Wh22wzaijLq3E8y0lTS955JQlSkn0n0VrGfG50H1/wCp+E88CUYTqkVlC0SM22sKSUTDFUKFLqiHwrDh3I6BDxIMrXDYpNoIY5p/pX+iEgp6yZ5tJSFKeRitQSnJGZOEUVDwydhKvgbiiNlw0ySqWkZWRexfQsuEipCUGoSlJIxz3sqR2ms+V0jeAUZ/ojaw6qPq7tRAWuSfF6Xm9wofZWcEqHPl0RKsjuBI3UKFNJY4HaFeaVBMkgyDKryiQqZcAoVn/wDm35KQSSD9qOwXld6zvAXZSIm+m37pRENpNNNkuH/EzoqabOzhvY1r00HRCsgHrs8FNNJ9ByVoaSqn6PeFy3n2veTFcvI7wVZFzhMetvxk55CPYYXoel91dWdRdNVX08x+Vc+EcrOQeVKj1PhJCMhzQ6EodVZ6NtAzLJK0ICHErUpxQSKJUknE79N6K5nWYeCnEBiF1b6xy2qdcdadbdQ7QgtqCqUABCqZRTSEiPCRYhXVIBfiBU7V+GkMzhcfYb2ZktIS44EkqxxIOQxGMQqrlzbDQqdNYNNzqqHR2UAnGgp1lKW3EqUsrAQQggm6o55YRdM+8Z4aqmNgx66Kx06YQ9aC1NvsqQ+oXVhwFKcEg7Ifq5RCnJENiNFZOAZLgpg02kWZud7oan5RKbqALzoqCjfw/SF6Z5jjwlh91bM1r3XDgkjSFhlDxSw8XgALzhyUs1vlO/SvDDkDnFvEWSsoAPA3VzqyU2idS8682022DXZFAFRUCAE1z5YqrLmPC0KymID7kqmteR/1LiEuNKvuKKVhYKKLKiKqyGEXMd9FyFCRv16pj1pONvTaXmXmXELSlG4cBKSmtSqmQxGMLUVwwhw3VtVZxuCp1v2czMSkiyJ2TCpdtaXAp0UJVseApmNyYrjeWPe4tPFWSNa5rQHaJatuzGgtptM2l99eDrl75JAwCBezJABqeSGo5HcThsBpuVQ9jd7qXphRqaS/LTLa8EBK2lgqSpCUpNQMhhv51iEH1R4HC2qlUWDg5pVppPpIxOWfeolE4XGw8BgV3L91Q4U7o80VQwPimt/rxU5JmyRE+6+NH2mv8VMsqmZZLj60rQhboBoLuCvsnCCV59dpw8AuxWERbfivpNoMT8kJeaebbm5ckMurVRLicMCrLGlPQDBgdDJiYLg6oxNlZZ3AhLujDQRPM33G0pbdClLKwEUQcbqjnDMxvGbDVUQ2EguV30+CDOvONuNuIdVfSW1hVBgN1TIxGlJ9MAixCKgfXcG6XYZS6Z7KH+0zp3tnY/S9X2wtJ12eCmm9BygWVISq5eYcemNjdQAWm6V2Tt4KDLPficj3teA0XCgxjHNJcbFR9H/C5b8w17yYlLyHwVGM/WExa2/GTnkI9hheh6X3VtZ1F01VfTzH5Vz4Rys5B5UqPU+EjpyHNDoSh1TvI6spx1tDiVM3VpChVRrQ0OOEJOrowbcU22kcRe6796ie+2x1j+2OGvj2K7knbo71E99tjrH9sH+Qjv7oybt0d6ie+2x1j+2DPx/2jJO3R3qZ77bHWP7YM/H/AGjJO3R3qJ77bHWP7Y7/AJCP+0ZN26O9TPfbY6x/bHM/HsV3Jv3R3qJ77bHWP7YM/HsVzJu3R3qJ77bHWP7Y7/kI/wC0ZJ26O9RPfbY6x/bHM/H/AGjJP3R3qJ77bHWP7YP8hHsUZJ26O9RPfbZ6x/bBn4/7Xcm7+kd6ie+2x1j+2DPx7FcyTt0d6me+2x1j2QZ+P+0ZJ26O9TPfbY6x/bBn49ijJu3R3qJ77bHWP7YM/HsUZJ26971M99tnrH9sGfj/ALXcm7deDVTPfbY6x/bB/kI9iuZJ26O9RPfbY6x/bB/kI9ijJv3V5b+iFpzSQhXcjTYVfKGqpCl0AvKwxNB6IohnhjOLiSr5IZH8DYJYtjV3NyzK3lqaKGxU0USacmEMx1jHuDQEq+kc0Xul7R7wuW8+17yYYl5HeCqYucJi1t+MnPIR7DC9D0vurqzqLpqq+nmPyrnwjlZyDypUep8JIRkOaHUodV3E24MA4sDkUe2I4W7KWN2697sc+8c66u2DA3ZHqO3R3Y594511dsGBuyPUdujuxz7xzrq7YMDdkeo7dHdjn3jnXV2wYG7I9R26O7HPvHOurtgwN2R6jt0d2ufeL66u2O4G7Ixu3R3Y794vrq7Y5gbsj1Hbo7sc+8c66u2DA3ZHqO3R3Y594511dsdwN2R6jt0d2OfeOddXbBgbsj1Hbo7sc+8X11dscwN2R6jt0d2O/eL66u2O4G7I9R26O7HfvF9dXbHMDdkeo7dHdjn3jnXV2wYG7LuN26O7XPvHOurtgwN2XPUfujuxz7xfXV2wYG7I9R26O7HPvHOurtgwN2R6jt0d2O/eOddXbBgbsj1Hbo7sd+8X11dsGBuyMbt18rmnCKFayOAqJH6mOhoHsgvcdSpWj3hcv59r3kxCXkd4K7FzhMetvxk55CPYYXoel91dWdRdNVX08x+Vc+EcrOQeVKj1PhJktdqm+CU4XgDQkb4B3ocIJHBKi1+K0vRbRKy7RStbXdDJQQFN7Ik0qKgglJJB4eSM2apmhNnWKfjghkF2pR0ylZRl7YJVLlWiUuLcVW+rClABQU9EN07nubicUtO1jTZq4aKty6n0omGXHgshKUtqukEnE4YkU+MSnL2tu02tuuQhhdZwT3pVopY8jRbqn6q+awldSqmeYvActYShqKiXg0Dym5IYWcSsynlNlxRZSpDZO5SpV4pHATvxosDgPqPFIPtfgo8SUFpekGgiGbKQ6lH+oRRx075CvnJp/wCNR0RmxVZdOQdDotGSmAiuNVmpEaSz1Is9bSXEl5Cltg7pKVXSrmO9EXhxH06qTMN/qWq6OaGWTPNJfZS8lIUUqQXMyPtZkegiMuWpnidhNloR08TxiCzzSpUlstJFC0tpqFKWom+a5gHEAU9MPwCS37mqTl9O/wBCuJPRmWl2G5m0VuAO1LcugUWsDfUTiBQjgzEUmoe9+GL/ALKtbAxrcUhXeTnrCWQhyWeaSFGjl8nDDFdDX0Y0jjmVI4g3Ug6nPCy76XaFSstKial3FvILifrApCDnikZ1wrvViEFW978DuGq7NTxtZiapmiujdl2klwNNvsLaKSobJeqFXrtCoEfVO9HJ554LYrFSiiilHAFQLSsmw2HVtLemypBuquhJFRnQ3ImySpeMQAUHRwNNiSvuyZHR9TgSXZk3sBslUpqSAMUJBrjA91UG3sF1jKcnVSX9HrJE8qRUl9td4XHA4CCSK3KEYcAqPTEBPUGP1Ray6YYseBSNJdHbHs4NpebfdWupFHDeoN80IFKmkchnqJr4bcFKSKGPmRZOidj2gkiUcdacSKqSTUiu+UrrUb2BgkqKiHnFwhsEMvKUi6U6POyTxacxwqhYyWnhHsMOwTCVuIJOWIxmxUfR7wuW8+17yYlLyO8FRi5wmPW34yc8hHsML0PS+6urOoumqr6eY/KufCCs5B5UqPU+EkIyHNDiUOq1LUV8+c8ln2vRm/qWjfutCh90oaRyDr9pzDTKCtxT6gEj9SeADfMMxPDIWucbBLysLpSAE0KXL2ImibsxaCxifqMp/s+k03hCwD6s7NCY+inG7lnk9OOPLU46orWo1Kjv9g5I0GtDRZuiRe8uNyuESUE06uLGTMTiS4PkmRsqyctz80Hkr7IVrJCyOw1KZpWYn3OgWo6H6Tt2kJptVLoUQkUoVMrqATy1B6RGbPAYcJ/+utCGUSghYlbNmqln3GVVq2opqd8fVPpEbMT8bA5ZUrMLiFCiarWu6oDSz5sj7xXuJjKrx+63x/8Aq0qPpuWRsYlNccRWvLStY1HaFIf7LVNcdhuq2KYbBUyhFxQGNzHAgD6pGZ5BGXQStF2u1T9ZETZwWVRqrOV1I2+pEm/KKBUhwpUjHBtSSSrCmIOHRFDocUokHsr2TWYWH3TbqQP+qf8AMj3hCv6hyN8q+h1KUNMfDprzy/bDdP0mpeo6hVUxevAprUGooK5Y1p6Itda1iqm3vwVzZ0+t+0GXXSCtcw2VECgJvJyHoilzAyItGxVrXl8oJTdrx8IlvNK94Qr+m8rkzXahI2jk2tqaYW2SlQdQK8IUQCDwihh2VodG66VhdZ4Wka8rl2V+8vLp5FE3v/tdjO/Tb3cnK61gs10d8LlvPte8mNGXkd4KRj5wmPW34yc8hHsML0PS+6urOoumqr6eY/KufCOVnIPKlR6nwkhGQ5odCUOq1LUX86c8lr2vRmfqOjfutCh901WxYapdmafs9IVNuqKlLOKqV3QRvAgZDhhRkoe5rZNAmXtLWlzNVhMy6talKcJKyaqKsyd+vLG6AAOCx3Ek/UuUdUUQIWmS1lvytjlLTLi35w7q4gkoRT610VG5/VUZhlbJUfUeAWkGFkNgOJVdq7lZyVnW1Klnw2v5NZLaqAHInDeIEW1To3xmx4qqmZIx/EcFP10WPdeamUjcuC4s7wUn5vSCeiIfp0oILCp1sfEOCzWNFZ613VF4um/OL/8AzTGXW9Zv2/K0qTpuWQIyHNGos46rVdCdZLaWksTtRdF1LtCQUilAsCpry5YRl1FE4kujWjDVNthcmib0UsqfGyICCTjsjCwDjvm7hXnELComi4flXmKOQcFmmmugbsiNkSrZWCaXqUKDvBY4Dwxo09W2U20KRnpjGLjRW2pHwp/zI95MV/qJ+hvlWUOpX1pNo7ZpmnlOWklC1LKlIuXrpO9URGGeYRgBilLDG55JdZWWj1iWcwy/MS0x3U8hhYpUCmBBIQBUV4TFcs0ziGvFhcKcUcbQS03WbaMj/Vy3nm/eTGlNwYfBSEXUC1rWdo43MrYWubalylKk/KkAKxSdzUjL4iMqkncwEBt/C0amIPtc2VVYugbMqnu1xwzSWxsiEMpFFUyOJ3VM84slq3SfQ3hdVxUzWfWeKQtK9InJ5/Zl4ClEJrUJTwA79TjWH6eERNsk5pTI7iouj3hct59r3kxKXkd4KjFzhMetvxk55CPYYXoel91dWdRdNVX08x+Vc+EcrOQeVKj1PhJCMhzQ6EodVqWor5855LPtejM/UtG/daFD7r6szTfuO0Jph81li+og77RJxPKk7/BHH0vqRNc3VSFQGSFrtFL1k6FpeQZyUFV0qtKMQ4n7aafWA4MxEaOqLT6b0VMAcMbVkNY1lmkK70MsPuybbZPzK3nPITn05emKKmT04y5XU8eN9k0aU6x5sTLiZVYbZQbidwDW7gVboHfwHIIWho2YAX6lMS1Tg6zVU98i1Pvx6tHZF2Sh2VWbkWjlX+Xsgmg2UpyGFHUeypH6xm2ME4TxtLEsLjcG6yCLcCtd1ReLpvy1e4mMquP7zft+Vo0nTcspsuSU8420il5ZCReNBU8JjTe8MaXFIBmN+FE9KqacW0sUWhRSocozpAxwcA4LjmFpIK8lJtxpV5pakK4Umh/SBzA7mF0Ne5puCtX0c0iXPWZOomaLcZbNVEDdBQUUE03wUHojKmgEUzS33WlDL6kTgVUaj/Cn/Mj3kxd+o8jVVQ8xSjpj4fNeeX7Ybpj+01L1HVKj2JbLsqsrapVSCg1FQUqzrEpIxILOUI5SzRe6NeFy3n2/eTBLyOH9Fdi5wU9a8T/qJbzS/eHZCX6dyuTddqF7qj0ouqMk8rcK+hJ3lY3kY7xzA54jXwX+tq7Rzf6OVLrM0W7kf2RtNGHiSngQrNSPiOTmi+in9RuE6hVVUGB1xolzR7wuW8+17yYYl5HeCl4ucJj1t+MnPIR7DC9D0vurqzqLpqq+nmPyrnwjlZyDypUep8JHTkOaHQlDqtn1OWC8wh555JQHrgQk5lKL5vHgBv4c0ZFfM15DW+y1KSMtbcpH0+0dmm5qYfWyrYVOFQcGKaKyqRl6YcpZmFgaDxS1TE4OLrcFO1fadKlSGJhRMuTgcyyT/wBOEb0V1VIHjEzVSpqgt+l2iv8ATnV7s57pkAklWK2wQAqv1mycATvjfimmrCz6JVbPTB31MXfQrRGZlZKZcCbk66ghAqKoArdFcgSST0cEQqKhsjwP9QpQwuYwn3WTTsi4yotutqbWPqqFDyf+41mODuLdFmvaWusVHiSgth1LtvtsvF1JQwooW0pWAUTeC7uOWCd7fjHry1zhbVatGHBpvolnTjQmYTMuOyzeysuKvfJ0JQVZgpBqBXIw1TVTSwNebFLz07i67U+arbBdlpRSZhN1TiyooOYFAmiuUgVpCNZK2SQFvsm6aLAzj7rKLZ0cnJBzZFtEJQ4ChxNCg0NU0O8cMiI1GTRzNsDxPss90T4nXK0DSnRBq00JnJFSNlWAVAncrw3/ALKhlWEYakwnBJom5YBL9TdUkI1d2mSAZeg3yXEUHKaKyhw1kPsUrlZL2sre05tizpJyTZcS7NPH5daMkJxwCuGmAHKTFLGunlEhH0hXOLYmFg1KutTViOtF6ZdSUIWhKW72F8VJKuEDBNOGpimvlDrNb7KyjjLbucqzSbV5NvTbzjCmlocWVpq4Ad1mCKbxi2CsjbGAVXLSvc+4XGQ1Szaj8s402K40JUacIwp0xN36gwcouuNoj/sVfDRptLkrKSaCtDT4emJghJopOIRe4ThgN6kK+uS1z3nieACvETRZrf8AtStbWjT80ll2Xb2RTd4KAO6KVXSKA50IPLjHKKZsZIcdUVcTngFqx19lxlZSoKbcQcjgpBGPTGuC17deBWbYtP8Aa2mw7Yl7Yk1MP0DtKLTWiqilHEclfiIxpI308mJui1I5GzMsdVno0PnJSbYLrdWw+18qmhQd2kDlB5DD+ZZJGbHjY/hJ+g9jxfcLprb8ZOeQj2GCh6X3XKzqLpqq+nmPyrnwjlZyDypUep8JIQMBzQ6EodVLTaT4FA87TzisP1iPps1spY3+xQ5PvKF1TrigcwVqIPOCaQCNt7gI9R1rEqLElBSGZ91IAS64kDIBagBzAGI4Gk3sP+lPG8DVdP8AKTH3zvrFdscLGbfAR6j91HffWs1WpSjwqJJ6SYkGgaLhcSeK5iOqK7GbcKQi+u4Mk3jdHMK0iOBt72U8brWuhqacTW6taa50URWnDQx0tadQjG4e66m1H/vnfWK7Yj6bNvhHqP3K+Hp11YotxahwKWoivpMdaxoNwPhBe46lEnPutYtOLRjXcqIx5gaRxzGu5ggPc3QqTOW9NOijsw6scBWe2ONhjboFIyvPuq4xZdV8VJM+9S7srl2lLt9VKcFK0iGBl724qWN25XJt9aSClSkkZEEgjoMSIFuIXA4jQrv/AJN/7531iu2IiNmy7jduV8Mz7qBRDq0jOiVkD9DAWNPEj4QHuGhX3/lH/vnfWK7YDGzYf9LvqP3UZxZUSVEknMk1J5yc4mBYWCgTfVDThSQpJKSMiDQj0iOEA8CgEjRW1izzq5mWC3FqGztYKUSPnJ3iaVil8bA1xA9irWPcXAEq61t+MnPIR7DFVD0vurKzqL71V/TzH5Vz4Rys5B5UqPU+Ep2VsN9PdF/YqbrY6XuSl7CGn4sP06pdmHF9S0mztW8lNsJelZl24a4qSN7MEUBBrGc6slY7C9vFPCljcLg8Est2TZF8A2g4RWhIYNOtTLlhkyT2uGKj04QbFyY7J0JsiZXcYnXFrArdFAaelIr6IWfVVDBdwV7aeFxsCsycTQkcBI6K9kaYNwCs9wsSE66uNDUTwfW8DsaU3UEEj5Q1xwzCRTphKsqfSIaNU3TQYwSUmzUuttakOC6tCilQ4CMCIda4ObcJRzcJsVzTnjlHVwLS9GtCbLnUksTL5KfnpICVJryFOXKMIzJaqePmC0I6eGTQpI0nsVUpMrYVUhJqlX2kn5ph6CUSMDgk5o/TcQqqLVUiBCd9X2g4nkuOuqWhtJCUFNKqVjezBwGHTCVVVGI2bqnaenEgu5V1pSdmImUtodmFNJKkurCUnEUCdjyqK3qmm9hE2unLL2F1BzYQ61062Zq0s99lLzUw8W1CoO5GHLVOEKPrpmuLSOKabSxOFwklyVsoTJTs8wZcJ+kCASV13sK3Kb9IbD6j072F0qWw47XTW7qvlw0X+7DsQTfvXBS7nXPghYVz8WHDxV+TZbFfgkgNSAmCCt8y1MFhIvlW+bp3q15YdJm9O9hdLARB/HRaFZOrWz5ltLrEy8tCsjgOcEFNQYQdXSsOFzQnG0sThcLNbdZYQ8pMuXFNpJTVwAKvDBWA3o0Ii9zfq1SEoaHENXXR6WlHFKRNPLZJoELCQUA7+yb4545M544sF1KJrHcHGycLd0Bk5NAcmZxd0miUpQCpZ4Eiv65QpHVySnC1qZfTRsF3OSTYHhcv+Yb95MOScWHwUnHzhMWtvxk55CPYYooel91dWdRdNVX08x+Vc+EcrOQeVKj1PhJCMhzQ77JQ6rbtTI/29fnl+xMY9d1lq0vSWINfNHMI2Flu5irCxrWdlXg8yQFgECoqKKwOEQkjEjcLlKN5YbtUNCVKIABUpRoBvqJyHOTEtB4UdTbdbdYk+3ZzknZpoVLQpTiuBw4pHpN7oEYsrHTB0q1mOEZEaS9b9kbFOB5KaIfTWoyvpwV6SKGHaCTEzCfZKVjLPDkhw+kk4ap5lSLRbCTgtKkq5RSvtEJVzQYfCbpD+4nXXJYYcYRNJG7ZNFU30Kpn5Jx9JhSgmwvLT7pqsju24WNRrrKXSXYUtSUIFVKISkcJOAjjnBouVIDEbBfpawLLRLS6GEZNpoeU75PKTjHnZHl7sRW41oa2wX5jaOA5hHo1hnUrY9BXFf4J81NQHqY5YHLgjIqGjMgeFpwH9krHkxrrLJWvqURo2KEj5MD0XqUjIsM391qE/wDjrII1yFlJ31W6Udyv7E6qjLxAxyQveVyVyPohKtgxtxDUJylmwHCdCrDW5oxsTndbSfk3MHAPqr3lf8vaIroZ7jA72VlXDY4gFTavrCQ64qZmNzKy27WTkpQxCeWlKn0cMW1cpaMDdSqqaO5xu0CqtLdIFzswp5VQnJtP2Ub3pOZi6CERMsNVVPL6jr+yjaPeFy3n2veTEpeR3gqMXOExa2/GTnkI9hheh6X3V1Z1F01VfTzH5Vz4Rys5B5UqPU+EjpyHNDoSh1W36mvAF+eX7ExjV/Ca61aQftJVRq1YAH+5M9UfyQznX9ioNK2/MpNtaJsydlTC0OpfU4pvdgCgCVZIzpnjjEWVD5ZxcW/pSdC2OIqm1X2Ql2aU84PkpZOyHDAqxu+wn0RdWSFrMI1KppI7uxH2VHbFqTD8yuZotKyu8jA7gD5gGG9QfrFrI2MjDOCg9zy/EtZ0zlRaFlJfSmjiUh1IIxBA3afSKiMynd6M+G/9J+ZvqRXWHxtLITXqt8ZMf8vYYUreiU1SdRahotbKJwzsq4b4bdUMcQppZUBTmII6IzZozFgkC0GPEmJqxO37LVKzDjCq/JqoDwpzSfSI2YpPUaHLKljwOITdqrsxAU9PPD5OWTVPKuhJpzJ/VUK1rzwjGrkzSM1efZO2qu2VTTUytf0hfKlcACgLoHMBSEquL0y3wmqeT1GlYg/LltamziUKKCRvlJINOiNlpuAVkvFnELW9BvEUxzPewxmVH/Jb9lpwdBZAmNUrLWur/wDjY82PejJ/9z7rTd/x1kUa5WWiOIW2aC2s3aUiuVmBeW2kIXX6yTW4up39z0jljFqYzDJjboteCT1WYSk/T+eblkIsyVJDbWLyt9xZoQFGmPCfRwQ5StLyZn6nRLVDwwem1IZh5Iqfo94XLefa95MVy8jvBVkXOEx62/GTnkI9hheh6X3V1Z1F01VfTzH5Vz4Rys5B5UqPU+EjpyHNDoSh1W4amfF6/PL9iYx67rLVpeksOaAujDeEbCy3HiVay1tLRKvS2bbqkKxJ3BQSTdGW63+aKjCHPEmllY2UhhYtC/yv+GkGEJQkzUxVxYV9UYfOpyEJA5+CM/0jUykk8AnMfoRgAcSqnvrTf3THVPbF/wDj2blVZ12yctXemq55TrTyEJWkBSbuSkmoIoTmMOmEqqm9IAtTVPP6l7rJdK7IMrNOs7yVVR5BxTnyYeiNWCT1GByzZmYHkJg1Ptg2iKgGjSyOQ4RR+odL7q+i6igaP28ZO0luknY9lWlwf+BUqp9BofQYnLF6kIC4yT05SU7a4dHS4lqaZTeUCG1gZqCiNjI5iaemE6CbCSxyZq4sQxBVGnLokJFizmiL6xskwRv8npV+ieWLaYetK6V2nsq5yI4xGFc6jfoZnzqfdir9RH1N8Kyi5Csstnwh/wA857yo04uQLPl5ytT0G8RTHM97DGbUf8ofZaEHQWQJjVKzFrrn/wAbHmx70ZP/ALn3Wmf+OsijXKy0RxC0bUiP9W95n/smM79R5B5T9DzFKemvh8155UN03Sal6nqFUsXKhT9HvC5bz7XvJiuXkd4Ksi5wmPW34yc8hHsML0PS+6urOoumqr6eY/KufCOVnIPKlR6nwkhAwHoh0aJT3W7apZF1qQIcQUFbilJChQ0NACQcRlGJWSNdLcFa9MwiOxWK2jZL0sotvIUlSTTEGhpvpNKEGNeOVrxdpWZJG5pNwmHV7oy5NTSFKQdgbIWtSk7lVMkiooakRRVzBjbA8SraaIude3BfetIvqn3S6hQSKJbNNyUgVFDkcSYKHAIgAeK7Vh2O50ShDaUTLq6ecRaDCm0qVVV1dATRK6glVBgMK+iFqsN9M4kzSk+oLJ+1uaLuPhuYYQVrQChaU5lOYUBv0NR6YRopwwlrinKuEuAcFS6nbFeE0t9aFoQhspBUkpvFRGAqK4AVi2vlaWYQbqujicHEkWSfpPY77Ew8HW1AbIo3qG6QokiiqU34cglY9gsUrPG5ribLWNXOkiH5Eh8i9LCiyrHcDFKugdIjKqoPTl+n3WhTSh8fH2WP6Q2sZqZdfVUX1VAJrdSMEjojXijEbQ0LNleXuutT1JyjiJd9S0KSlbiSkkUvAChIrvcsZf6i9peLFaNG0hnFZtpPYswzMvBxpYq6opISSlQUokXTTHPnjRhmY5g4pGaJ+M8FrWgFiLFlFl1JBdDhunAgLrSvBGVUy3mxD2WhAwiKxWMTdjTLSghxlxK8qXSan/xpnlvRsNmjcLhyzHRPBtZbIqwHjYYlgk7NsQN3frW9dzz3oyPWbmcftdafpkw4VmG0O0uKr6U/ujTNZD3JDKS7K7sjVi+auTi0MMpFVYhSqZnkTC8le3lj4lWMoz/vwTFq0lQZ+bmGGi3KlIS1VJSFAkUKKjEbmv8AyEL1Tv2mscblMU7frLmjgkLT+z3G56YK0kJU4VJVQ3SFYihIpWH6R4MQF0nUscHkpchlLKfo94XLefa95MVy8jvBVkXOEx62/GTnkI9hheh6X3V1Z1F01VfTzH5Vz4Rys5B5UqPU+ElMLKSlSTQihBGYIyIhywIsUrexuFZzGkk6s3lTT9TwOqH6JIEViCMaNCmZpPcrlP23MPpSh59xxKPmhaq0+JPPEmRNabtFlF0j3CxX3LW/NNpShuYdQhBqlKVkAE55HLkOERdAwm5aF0SyAWBX1aWkU3MJuPvrcTUGiqUqMjgIGQMYbtFl18z38yq6xcqlLs+1HmL2wurbviirhoSBXCuYzOUVviD7Ygptkc3Rdhb83xqY9cv90Hos7Qu+rJupu3W0eNu9I7IrysXaFPMy7qLaWkc3MIuPzDjiK1uqIpUZHCkSZDG03aFx80jhYlV7cwpIUEqUkKFFAEgKHAoA4jkMTwj3VYc4aLlhErKPFW69J50oSjup4JT80BZTSmWKSCfTFQp4wb4QrfXkta6+laVzxSlJmnSEkFNVVoRkanEkcscy8d72XfXk3XxMaTTq1XlTb9eR1SRhyJIH6R1tPGBwaEGeQ+6+3dK51SkLVNOFSKlBJG5JFDQUplwxzLxWsAEGeQ8brk9pHOKJUqbmKnOjqh+iVAD0CJCFg/1C4ZpCdV1ltK55sURNvgVrisq/VVTETTRn/ULonkHuuNo6QTT4uvTDriaUulW5I5UigPpEdZCxh4BcdM92pXZelU8QkGaeokgpAXdpTL5tKjkMcFPHsFI1Em6+LR0lm30XHphxxFa3VEUqMshHWwMZxAsoume4WKqqxZdVWU/R7wuW8+17yYhLyO8FWRc4THrb8ZOeQj2GF6HpfdXVnUXTVV9PMflXPhHKzkHlSo9T4SOnIc0O+yU90+WdpnIttIQuy2FqSkArIRVRAxJq2TjCLqaVxuHpwTxgWLPhSNvdnfhDHQj+KI5Sb+T8ruYi7PhG3uzvwhjoR/FBlJv5PyjMRdnwjb3Z/wCEMdCP4oMrN/J+UZiLs+Ebe7O/CGOhH8UGVm/k/KMxF2fCNvdn/hDHQj+KDKzfyflGYi7PhG3uzvwhjoR/FBlZf5PyjMRdnwjb3Z/4Qx0I/igyk38n5RmYez4Rt7s/8IY6EfxR3KzfyflGYi7PhG3uz/whjoR/FBlJv5PyjMRdnwjb1Z/4Qx0I/igys38n5RmYuz4Rt7s78IY6EfxRzKzfyflGYi7PhG3uz/whjoR/FHcrN/J+UZiLs+Ebe7P/AAhjoR/FBlJv5PyjMRdnwjb3Z/4Qx0I/ijmVm/k/KMxD2fCNvdn/AIQx0I/igyk38n5RmIez4Rt7s/8ACGOhH8UGUl/k/KMxF2fCNvdn/hDHQj+KO5Sb+T8ozEPZ8I292f8AhDHQj+KOZWb+T8ozEXZ8I292d+EMdCP4oMrL/J+UZiLs+FCtrS+SeYcbbs1llak0S4kIqk8Io2D0GLI6eRrgS+4UXzxltgxLWj/hct59r3kwzJyHwUvFzhMWtvxk55CPYYWoel91dWdRdNVX08x+Vc+EcrOQeVKj1PhJCMhzQ6NEp7psc0Ul0yrc0qeAacN1IEuoqvCtRS/vUOMKZhxeWBvEf2msu0NDi5VlsWO22hlTMwJjZioABooIKbooQVHElQFItjlLiQ4Wsq3xNABabqTM6PNMG5NTaW3t9ttpTxTlgtQIAVjljEGzl/FjbjzZSMLWmznWX3bOiKmpdM0w6iZlzgVoBSUeWkkkD04QR1Ic7A4WKJKezcTTcL7kNF2nZNybE1QNYLQWTeCjkKheRrnHH1DhIGYdV1sAcwvul+SabUoB1zYkHNdy/d/4ggn0QwSbXAuVSxoLrEq9c0aaTOmTVNAGoSHA0bt9X1CL+GYxxEUCocY8YarfRGPDdVlvWM7KPKZdG6TvjJQOSk14YsjlbI3E1VSRljrFTLUsJpuWbmG5rZdkUUpRsRSQU0vBRKzSlRzxBkxc8tLdFY6JrWh11OmNFpZEu3MqnvknVFKKS6iqorUEBzCnLEBUvLi0N4+VMwNw4i5c16IFxhT8m8iZQj6RISUOI50EmvTHczZ+GQWXDT3biYbpY5d6Gksr/SHRlyVYlnlEkPpJUKU2NWBCeHFJr6DC8NQJHEbK+SDA0FcrCsZt9Drj0yiXS2UCqkFd4rvUAAIyuR2WUscA0XJXIo2u4uNlcP6GSqGm3lWk0G3SQg7CrdXfnUAVXCv6xS2qe5xaGcQrTTsAviUWX0VaVNNy4m00dQlTLobqld6u5Iv1ScN+JGoOAvw6LgpwXYbqrtKybkyZdlfdCgq4ClF2q8QUgEnI79eGLmSXZjcLKp0dnYWqfNaPSzK9jfnkIdHz0ttKcSg8ClhQFeYRU2d7hdreHlWGFrTYuXO3tF1ywQ5siXpZw7l5rLlChvK5KxKKcSEttYj2UZYMABB4br6t7RZTDDUy26Hpd3JYSUFJOQUkqNK8+YgjqMbi0ixC7JT4Whw0Xxo5YLU0lwmZ2JbSCtSS0V1QnMhQWMeSOyzGMj6brkUTXjVQbA8Ll6Zd0N03vrJicvI7wVXHzhMWtvxk55CPYYXoel91dWdRdNVX08x+Vc+EcrOQeVKj1PhJCMhzQ6EodVoLqZc2JKd0KdSO6F0LaQs1+UrUKIFKVhAY8w7BsnnYfQbiXmj8tJ/5KQ7lqpsoKlX/AJ18X/ngYBQoMuAQSukML8eq6xrBI3ClLSMKE3MXq12dzPP5x4eSnopDUNvTb4SknObpk1cTC7s+1QltUqtShvBSQaGh3zWn/qFqwAlp97q+mPBw9rL50ZH+z2h5bfsTHZT/AOQxSj6DkluDAgb/AOsOpQahMel3jR7z6f8ApC0PQHhXSD95Oc3MtWm7MSUxdTMsuOdyvYC8ATuD0DDfGOYhMNdA0SM0OqaJbKTGdUlWxJOMybbTqShxM08FA+Qzlwg8MOse18pc3SwS0jC2MA7rvaXiiU/NO+yIs4Tu8Bdd0Auuq6ZWi0WgmpCwpKwMimlamvBHK1oMV9lykJElhooui9komJ4hdAw2tTjpOCQ2lRz5CaCJTPwQi2p4IjjDpDsnhyUXOSc206/LvPFZmGg0u9dp9XIYClBzwi14je1zRYaG6bLcbSCVkoXhgTTOnLw89PaY17AFZfG1kzW74ts3nmfeahaK/rP47JmXpM+6iaEeMJXzyfjE6jpOUKfqBMmgzQVas1lfHdBb4Qu8RueWkLVJ/wDHb9kxAP3XJAIIwVUK3651368tYfGiSde6dNFHwbMtJtyhbQlC0V3nFXqU5dyk+mEqltpmEJuA3icPZTLA0jEvKyjUwkLlX9mS6lQrdotIChyCpwiM0ON7nN5hZSikDWNa7QrxejSpOZcLZvyzss8WnAagi7UJUeH29Mc9YSxjFzAhHomN5I0Sdo74VLefa95MOTcrvBSkfOEx62/GTnkI9hheh6X3V1Z1F01VfTzH5Vz4Rys5B5UqPU+EkIyHNDoSh1TW9bsouz25NSHwtpRWlwXCkrN6oIvVu7qlc4VELxKX3HFNGVhiwJalJlba0uNkpWkhSVDMEQw5ocLFLglpuE0WvbMlPHZJhLkvM0AWtpIcbcpvlBUCDTl6YWjikh4N4j+9Uy6SOXi7gVEmrcaaYclpJKwh2myuuEbI6BWiQlOCEip5cYk2Fz3Y5P8ApQMrWtws/wC18aMaQJYS8y+2XZZ8UWgGigRkpB4ewR2eEyEOabEIhmDbtdoVJTNWUytLrKZl9STeS27dQgEYpvEbo0NMuCIFs7xhdYKQMTDiHFVMtPoXNbPNX1AuFxYRmo1vXRU4CuHIBFxYQzAzwqmuBkxOXTSKeacmVPS+yJC1bJRVApCyam6UnEVxBjkTC1mB9l2V4LsTVZ6V6WGdlpZDgOztFV9W8uoSAqvDhiIqgpzE9x9ipyz+owD3XVVq2cqUYlF900bUVl1CUjdrBvVQokkDLCIiOYPMgtx9lPHEWBhUZm25aWQ4mTQ4p1aSgzDtAUpOexITWlcczUYZxMwvkN5OAHsoCRsY+jXdeWbakoiRelyHkvO3SpYCSlVw7lsCtQg1NSY6+OQyteNAuskYIy33K4aF20iTmg+sLISki6gCqq7xvEUG/XkiVTGZGFirp5BG65UK3X2HHlLl0uIQslV1y7uSSTRNzC7Eomua2zioyFpddquLVtaSckmZZAevy94ocKU0WV0vpKb1UjLHH5sVMZI2UvNrFWvfGWBo9lXaKz7MvMIfeDig1ukJbpVShkCSaAY1iydrnswt91XA5rXYipU5bqG50TclfQSorKHAKJUom8kXTukkY+mINhc6P03qbpQH42KXbM/Z02vZlJelXVH5RKEBxCzvqTuk0MQjZNEMPAhSe6KQ3vZQrXt1tTCZWVaLbAUFrKyC48sVALlMKcAiccJa7G83KjJKC3A0cEWvPyi5ZlpoPhbF6hWE3XdkIKyQFEpIphHWMkDy424oe5hYAPZTNHdMlMSr8q4krbWhQbpm2ogigqfmmu9ljwxCalxvD28CpRVGFpa5Uej3hUt59r3kxfLyO8FURc4THrb8ZOeQj2GF6HpfdXVnUXXVQgmYfAFSZZYA4SaRytIDB5UqPUqlToXaNB/pHcuAdsXZmLuCqNPJsvdplo8Ud6B2wZmLuHyjLybI2l2jxR3oHbBmYu4fKMvJsvdplo8Ud6B2xzMRdw+UZeTZebS7Q4o70DtjuZi7h8oy8uyNpdo8Ud6B2wZmLuHyjLybL3aXaPFHegdsGZi7h8oy8my82l2jxR3oHbBmYu4fKMvJsjaZaPFHegdsGZi7h8oy8myNplo8Ud6B2wZmLuHyu5eXZG0y0eKO9A7YMzF3D5XMtJsvdplo8Ud6B2wZmLuHyjLybI2mWjxR3oHbBmYu4fKMvJsvNplo8Ud6B2wZmLuHyjLybI2l2jxR3oHbBmYu4fKMvJsvdplo8Ud6B2wZmLuHyjLybLzaXaPFHegdsGZi7h8oy8myNplo8Ud6B2wZmLuHyjLybI2l2jxR3oHbBmYu4fKMvLsvdplo8Ud6B2xzMRdwRl5NkbTLR4o70DtjuZi7h8oy8my82mWjxR3oHbBmYu4fKMvLspti6Iz6ZlhSpV0JS8hRJAwAUkknHgiElRFgPEaFTZTyBwNl31t+MnPIR7DEaHpBdrOolWRn3WVXmXFNqpSqDQ04IaexruDhdLNeW6Kw21T3G3+uYry8Xap5iTdebaZ7jb/XMGXi7UZiTdG2me42/wBcwZeLtRmJN0baZ7jb/XMGXi7UZiTdG2me42/1zBl4u1GYk3RtpnuNv9cwZeLtRmJN0baZ7jb/AFzBl4u1GYk3RtpnuNv9cwZeLtRmJN0baZ7jb/XMGXi7UZiTdG2me42/1zBl4u1GYk3RtpnuNv8AXMGXi7UZiTdG2me42/1zBl4u1GYk3RtpnuNv9cwZeLtRmJN0baZ7jb/XMGXi7UZiTdG2me42/wBcwZeLtRmJN0baZ7jb/XMGXi7UZiTdG2me42/1zBl4u1GYk3RtpnuNv9cwZeLtRmJN0baZ7jb/AFzBl4u1GYk3RtpnuNv9cwZeLtRmJN0baZ7jb/XMGXi7UZiTdG2me42/1zBl4u1GYk3Xu2qe42/1zBl4u1GYk3VdOTjjqit1alqOalGpwyFYta0NFgFBzy7iV//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10" descr="data:image/jpeg;base64,/9j/4AAQSkZJRgABAQAAAQABAAD/2wCEAAkGBhQSERUUEhQWFRQWGB0ZFxYXGB4cFxwbHCAdHBgcHBwgICYeGB4jGhoZHy8gIycpLCwuGCAxNTAqNSYrLCkBCQoKDgwOGg8PGi8kHyIxLywuKSwqLDAsLCopLDUsLCkvLCwvLCwpLCwsLCwpLCksLCwsLCwsLCwsLCwsLCwsKf/AABEIAMgAyAMBIgACEQEDEQH/xAAcAAACAgMBAQAAAAAAAAAAAAAABgUHAQMEAgj/xABOEAABAgMDBQgOBwYGAwEAAAABAgMABBEFEiEGBzFBURMXIlRhgZKyFBYyNDVScXJzkZPB0eEjQlV0sdLTFSRTgqHCJTM2YqKzQ2Px8P/EABoBAAMBAQEBAAAAAAAAAAAAAAABAgMEBQb/xAAzEQABAwIDBwQBAQkBAAAAAAABAAIDERIhMUEEEzNRYXGhUoGRsSJCFDJDU8HR4fDxcv/aAAwDAQACEQMRAD8AWcm8mnJ10tNKQlSUFZKzQUBAOIHLE5vXvcZk/bfKDNcP3iY+6O+6EsAU0ao+iq9zy0GgFNF4YDGsBIrXqnPeue4zJ+2+UG9c9xmT9t8oTKDZBQbIqyT1+FN8fp8pz3rnuMyftvlBvXPcZk/bfKEyg2QUGyCyT1+EXx+nynPeue4zJ+2+UG9c9xmT9t8oTKDZBQbILJPX4RfH6fKc9657jMn7b5Qb1z3GZP23yhMoNkFBsgsk9fhF8fp8pz3rnuMyftvlBvXPcZk/bfKEyg2QUGyCyT1+EXx+nynPeue4zJ+2+UG9c9xmT9t8oTKDZBQbILJPX4RfH6fKc9657jMn7b5Qb1z3GZP23yhMoNkFBsgsk9fhF8fp8pz3rnuMyftvlBvXPcZk/bfKEyg2QUGyCyT1+EXx+nynPeue4zJ+2+UG9c9xmT9t8oTKDZBQbILJPX4RfH6fKc9657jMn7b5Qb1z3GZP23yhMoNkFBsgsk9fhF8fp8pz3rnuMyftvlGUZrHyaCZlCTgAHsfwhLoNkSOTw/e5f07XXTCc2QCt3hMOjJpb5XrKGwVyb6mHSkrSAapqRwsRppGIYM7fhRzzG+rBFwuLmBx1WcrQ15AXvNZ3xMfdXfdCWnVDpms74mPurvuhK1c0QziO9lb+G33TDZ+QU4+0h1toFDgqk7ogVGjQTXTHSc2NoVpuIrs3RH5ojbOn1vTUruhvXFstpwwCUrTQUiTzhTKkWu+tBIWhaClWsEJTQjZE3S321Gpy/wAqw2O26h+VHWRkhMzKCtlCVJSSFfSIBFNJIJqByxx2dY7j7u4tBKnMaC+kA0w4JJorkpphpzct327RFUgqlSLyjROJOJOoRw2Hk2UzLB7IlDddbNA+CTRQwAu6dkIykFwJyyQIgQ0gZ5qLmcmn25gS60oS8fqlxFByFVaJOGg8kSpzZWhrZHk3RH5o1Zwx/ik1546qYa8v8k1TVqgB2XRfS2m6twBygwUQilTroNdIkzOFtSBUVy/yqETTcAMjTNVzaNnLYcU06Lq0GihUGh8owjqsXJx+bJSwlK1DSkrSlXMCQSPJGq3FqMw9fUVq3RQK1CilFJKakfVNAMInM1/hSX/n6io3e5wiu1pVYta0yW6VUA7Za0vbiq6HL13u03a+fW75TWOy1Mk5iWUhDyUIU4aJBcR6zjwU/wC44R12lk0S86eyZMVcWaF8VxUo0Iu6cdESedzwkfRN++IEpLmtBzCsxhrSSMlwjNrPkAhlJBFQQ63QjaDex5oj5nJSYbfTLuJSh1abyQpxABBrThVu1NNFYbrcsVUzZ1lgOMoIbWPpnAitbtKV00CYUMqZZbL6mFuFzcEpbSrVdAvUHJVRpERyufhUa6HQ05qpI2t0Omq47Sst2XcU08gocTpSeXQQdBHKI7k5JzBluybqNwpW/uiPURWt7/bph/tlhm1FGXPAnmWkKaWdDqS2laknZwlHDVWu2EhDa0WfNNrBSUTLFUEUKVUdCsNR4I9QgZMXAaHCvuh0IaeY/svMpkPNOth1CWy2acLdm6AmlAeFwVYjA44iOK2cnZiUIEw0putbpNClVNN0jA6RDZknZ6nrHnm0FIUp5ul9QSnQg4k4fGNOWCVS0hLSL+L6FqdNCSlKDUISlRAr5BouwCZ28twzy6UrVMxNsu6KFVkRNhgzFxO4hN4rDiCKcytOqkabLyUmJhtTrSUqQjuiXEApprIJqBhpOnmiYze2wkLVJPi9LzfAUNaXDglQ2bPUdUecqrsk2bPaVeUSFzLg+uf/ABN7bqUmpB1qh7yS8s10w011U2Mtv0/qlIROM5FzS2OyEoRuNKle6ooBy8LA8hx0RBgw02Y6f2POCppu7GGrGtfXQeqNZXOaBbzHlZxhpJryStEhk733L+na66Yj4kMne+5f07XXTFv/AHSob+8Ew52/CjnmN9WCDO34Uc8xvqwRns/Cb2Vz8Ry95rO+Jj7q77oShq8kOuazviY+6u+6EoaOaEziO9k38NvupTJtm9NMkrQgIcStSnFhKbqVJJxOumqJbOPcVPOOtOtuodopJbUFUokAhVNGiOuQzSzjzSHUKZurSFCqjWigCK8GOjeZnvGY6Z/LGZmivuuywWgikstt6rVkClCWJwuPsN7syplCXHEhRVjiQdCcdMQOTsnSdaCnWUhtxKlOKcAbohQKrqvraMIY95me8Zjpn8sG8zPeMx0z+WJ3sVXfnmq3clGi3JR2W0ul20lqbeZUh9QKVhwFKcAk3/EpSJ7LWzW5ue7IanpNCbqALztFAp14DUcRHFvNT3jMdM/lg3mZ7xmOmfyxN8eFH5Cmiq2TGrM8UrZQy7SHyll0vAAXnToU5pWU67tduOmJnNmUInkvOuttNtA13RQBJUCAADp5TEhvMz3jMdM/lg3mZ7xmOmfyxbpYiyy/3UCKQPutSxash+9rQHGlX3FFK0uAt0WSoVVoThphgzoLQ9OJeZeZcQtKEcBwEgp03tgxGMb95me8Zjpn8sG8zO+Mx0z+WDexXB1+Se7koRbmum3bLamJKRZTOSYXLtrS5eeFKqumgI0jgws2zZLQcabTNpffWaOu3voECgCBfOKiADU8gid3mZ7xmOmfywbzM94zHTP5Yhkkbf1/6VTmPd+hRuV43GbD8vMNrwbCFsrBWlSEJSap0gVTrwNYlMp8qWZyzgqiUThdaDwAoV3Au6obU0UeUaI87zM94zHTP5YBmZnvGY6Z/LBdD+NXYjVFstTRuBXmwGEGyJllUxLJdmFoWhC3Ug0TdqFeKTQx7TabNoSIl5l5tubliQy6tVEOIGF0r0Y0pzAjXGN5me8Zjpn8sG8zPeMx0z+WFdESTfrXsnSWlLdKJdyYZCJ9m842EtuhSllYCKINSQo4Hk2xvy9SkzzziHG3EOqvpLawrDAcKncmuqJzeanvGY6Z/LGN5qe8Zjpn8sa76K++/Siz3UlttqQxDPZif8InDq3dj31iVGZme8Zjpn8sTdvZDWlNJCCJRpu9fKGiUhS6Uvq4OJpzCFJtEbqAEf8AERwPbUkH/qQbLs6WXLTDjsxubrYBabpW/wDGujDRpMc2T3fkv6drrphgtnNhNyzC3nFNXGxVV1RKqaMMIX8nu+5f07XXTGoe17XFpr/RZlpa5oIomHO34Uc8xvqwQZ2/CjnmN9WCHs/Cb2Uz8Ry95rO+Jj7q77oSwdHkh0zWd8TH3V33Qny5TVJWCUgi8AaEjWAdRI1wmcR3sm7ht91kTa9S1j+ZXxjPZi/HX0lfGLIyWyMs60krW0JhkoISpsuJNKioINCSDt5DCjljKSrLxYlkOAtFSHFuKqVKGwaABtwrCZM17rAMVTontbdXDuoXstfjr6avjB2Wvx19JXxiTyVbYU+lEwy4+FkJSlpV1QJOJoMVYcu2HvKrI6ypGi3S8SruWEOVKqacSLwFddYHzNY6wjE9EMjc5twPlVj2Yvx19NXxg7MX46+mr4xmeW2pxRaSUNk8FClXiBsKtcaBG4A5LEk1zW7sxfjr6avjB2Yvx19NXxiwrfzdpYshDwR+8IuuPHGpSruk0/21HqMVuRGcUjJQS3stJGPjNCt3Zi/HX01fGDsxfjr6avjHqz3G0uJLyFONg8JCVXSRsvasYtXJvIWzJ9pL7KHkJCilTZc0kbdJG0UIiZZWxYuGCccb5Miqo7MX46+kr4wdlr8dfTV8YlcqlSe7XZJC0tpqFKWom8a6QDikYc+yJeTyTl5aXbmrRU4A7Uty7Yo4obVE9yKUOrSMYZkaACRnpqkGPJIBy1rglPstfjr6avjB2Yvx19NXxhzkrSsVZCHJV9pN40c3RSjTUV0NeahAjflfkHLS0oJqXcW8guI+sCkNnTiBia4V1V0RG/aHBrmkV6K904gkOrTqkXstfjr6SvjB2Yvx19NXxix8lMlrNtNK9zafYW2ReG63gQqt2hIIPc7BEfadj2Mw8tpbs2VNququhJFRpobuNIP2hlxbaajomYX0uuFO6SOy1+Ovpq+MHZi/HX01fGHqyZGwluBJcmeFgN1qlNSQBikVrj5I6X8m7ME+qRUl9td5Nx0OgpJUK3KEcHYCQanXCO0NBoWnnkluX0rcPlV52Wvx19JXxg7MX46+mr4xZeUuTFlWcG0vNvurXUi65wqDWcUilcILKyNsq0UkSjjzTiRVSVGqhXWUqreGrA0if2mO260050Vfs7621x5VVZKmlkUK1EbCokfjHZk733L+na66Y35UZNOSL5acxwvIWNCknWPwPKI0ZO99y/p2uumOgkOZVqwoQ8ByYc7fhRzzG+rBBnb8KOeY31YInZ+E3snPxHL3ms74mPurvuhKGryQ65rO+Jj7q77oShq8kJnEd7Jv4bfdWnmM7qb8jX4uQn5RWc4/akw0ykrWt9YCR5cTyADEmHDMZ3U35GvxchotnJ5UuxNP2ekKm3VFSlnFdCaqCNQI1DbHC+bd7Q7maBdjI95C3ok9S2LCTQXJi0FjE/UaSf64nnVyCK8np5bzinHVFa1GqlHST7hyao8zLylqUpZKlqJKio8InXXlrGqPQiisxOJOZXFJJdgMANEQ05uLDExOpKx9EyN1cJ0cHuQeS9jzQrRZktZD0rYpS0y4t+dIKriFEobp9agqOD14jaH0bbqcFUDauryxTbkhlYi0hNtLpdC1BKaUJZVgCeWtfWIpO27LVLTDjKq1bUU1OsfVPOMYbc3knNyk82pUs+ltf0ayWlgAK0HRqUAYkM89hXXm5pI4LguL2BScU48qaj+WOaK2GexuTh5XRJdLDccwq1i3c0ZpZ02Rhw1/9aYqKLczS+DZvz1/9QjbbeF7hY7JxFU0vipNccRWvKRWsWjniyfcVuUw2CplCLigMQjHgqA2EUBPIIqoe6LTyIzqIQ0lidqLoupeoSCkUAC0ipqBr5INoDw5sjBWmicBYQ5jsKqrRE1J5SFEk/KKBUl1SFINaBCkmqsKYhWHqi4ZrI2zbQSXGwgk47owoA1Os0wr5RFZ5a5unJAbolW6sE0v0opJOgLGih2jXEs2mOYhrsDyKp0D4vybiFLZkj+9v+h/vTCjlh3/ADXp3PxhtzJ99veh/vTHvKbJazzNvqctNLa1OFSkbneuk4kVBxoeeJvDNodXkNFVhdAAOartgkKBTWoNRQVxGNac0TNmWit+0WXXCCtcw2pRAoCbydWrRD5YGT8hLsPzEtMdlvIYcwqBTgkKIQBeFdFTWK4yZ78lvTN9YRs2QSXEDILIxmO2pzKeM+HfEv6JXWhIycnVtTTC2yUqDiBXkKglQO0EE4RbOc3JZE0tla5pqXKUqT9MaBWIOGI0e8RE2Lm6alEdmuuGbS0N0Q2wkFKqaDUnhUONNGHJHNDPG2ANPai3khe6YuC2Z8LlyW/iXl08ygr/AMrsVtk733L+na66Y6cq8p1zz5eXwRQBCAahKdNAddTiTyxzZO99y/p2uumOiGMxw2lc8rw+Wo6Jhzt+FHPMb6sEGdvwo55jfVgjTZ+E3son4jl7zWd8TH3V33QlDV5Idc1nfEx91d90JQ1eSEziO9k38NvurTzGd1N+Rr8XILLzgdh2jNMP4y6phZCtbZJxPKk6xq0iJTM7k68w2866koD1wISRwilN43iNQN7DyQjZfZMTLU1MPLZVuKnCsODFFFHCpGjnjipHLO9rjgV2VfHC0hOGcnINLyDOSgqugU4lGIcT46afWAxNNI5YqKHvN7nDMoQxMEmWJwOktE/2V0jVpET+XGbLdz2TIBJK8VtggJVX66DoqdY0HTGkUjoDupctCs5IxMN5HnqEgZGWB2ZONMnuK3nPMTir14DnhoyozpTQmnEyqw2yg3Ei4kk3cCqpB11A5BE9kZkTMSsjMrCbk48gpbFcUAdyK6ASano7Iqaes9xlZbebU2saUqFDjo8vli2lk8priBgP6lS4PhjFMK/7RMu+paP8ceyR8IsVS/2xYxNBupToGFHm/wAKkf8AKKNi4szDLzbDxcSUMLKFtKVgFE1C7uOjBPPGe1xMYwPaACCq2aRz3FrsQVTpi3M0vg2b89f/AFCF7LjN++mZddl2y6y4q8NzoopKsVApGIF6tDD5muycdlpNSZhF1TqyrczpCaBNFcpArTlg2qZjoQQc6J7PC5suIVIWbIKedbaRS84QlN40FToqYxPSamnFtrFFoUUqHKDQxN2zkxNSDu6LaIShwFDicUHhVRQ6jhoIh9ynyIbtRtM5JKRuqwCsE8FeGs04KxorTVG7toa0g1/E69ViIC4HDEfSqWVnFtKC21KQoYhSSQfWItfJ7Kdc/ZM6iZotxltVVEDhApJQTT6wKDjyCE1Ga+0CQCxQayXEUHKcdHNEraU4zZsg5JNOJdmnz9OtHcoT4oVrNMKf7lVjOcsloG4moyVwh8dS7ALdmR77e9D/AHphSywP7/Nenc/GLCzN5POtF2ZcSUIWgJbvYXhW8VbQME0Oup2RGZTZsJp6cecZLS0OLK01cAVwsSKU1GsQ2VjdocSdFbo3GBoA1SPYtuOSrhW0RVSFINRUFKhQ/ER7ya78lvTN9YQ3yGZaaURuzjTaa40JUabRgB64nk5KIS7KykohS0Mvh6YmSEmikiobvbTweCNREaP2mLENNSVDIJMLtFFZ71fvEv6NXWj1mkyvuq7CePAWSWSdAVrRjqOkDbXbE9nZyTemktOy7e6KbvBQHdlKqEUGuhB5cYpx5lxlwpUFNuIOIOCkkYjnGBjOFrZtnEdcVcrnRTX6Jrzl5IdhzG6Npow8SU7Eq0qR/cOTDVC7k733L+na66Yt+w7bYtmSUw/QPUotNaKvClHUa6Vx9Yiv+0eak5tgutktpfa+lTiju0gcqSdhioZvxMcmDh5UyRC4PZkV6zt+FHPMb6sEGdvwo55jfVgjp2fhN7Lnn4jl7zW98TH3V33QlAYDyQ65re+Jj7q77oVLMDW6J7I3TcvrbnS/owpewOMS00kcegVOFWN90JtN0CgdcA1fSKp+MDloOqFFOOKB0grUQfKCaRZFn5qpSbYS9KzTtw1xWgHRgQU4EEGFpuwrMvgKtBwi9QkS5A8t7Gg5aQhPGa0GXQqnQyDM+Upx0NWg4kUS44kagFqA9QNIsayc39lzK7jE844sCt0XQac6RXmitHkUURsJHqNPdFslbISBpzCh8boxXnyK6Bar38Z32ivjGh59SzVaio7VEk+sw55uchUzweW7Xc0puIIJH0hGnlCRjTaRCbNyqm1qQsUWhRSobCDQj1w2vYXlozCTmPDQ45FahG0zSykIK1XRoSVG6PINAjWnTjo1xZWTWb+zp5JLE0+VJ7pJCUqHMU6OUYQSytjFXfSIo3Pwaq4amVprdUpNdNFEV8tDG79qvfxnfaK+MdeU9gqk5pxhVTdPBV4yD3J9X4RFRYtcLhqodc00K3vTzixRTi1DTRSlEV5zBKWg40atOLQa1qlRGO3Axoh2yAzeifQ466pbbaSEoKaVUrSrSDgMBzxMjmRtq7JVG18jqNzSzO5RTLoo7MOrGOCnFU/GI8wy2lIWc3MhtD0yppJUl1YSgmooE7noqK1qaasKw62ZmnkZhlLzcy+W1ioPAGHLVOGiMnTxxgEggHotRC95oDX3VWm0HKXd0XdpS7fVSmylac0am3lJIKVFJGggkEc4MMTsjZomijd5gy4TTdAhJJXXHZwKY1AhpdzQsBkv9mncgkrvbmCLtK17rHCAzxspUUr0SEL3ZGtOqrv9qPfxXMf/AGK+MeGp9xAohxaRpolRAr5Af6xIhiSEyUlx8y1KBaUJ3QqoKm6fq1ryxYVlZqJGZaS6zMvLQrQeDqwIIKagiHJNHGPyFK9EMie/I+VV/wC1Xv4zvtFfGOdxZJJUSSdJJqT5SdMd1uy7Lb6kS5cU2klNXQAq8DRWA1Vjdk9JyrqiiZeWwTQIcSkKbB139Y8ugRpcA26iztJdbVRbbhSQpJKSNBBII5xErYk+4ualwtxahu7WClKI7tNMCaQ227m1lZJAcmJ1d0miUoaF9R2J4R5zohMsDvyXpo3dvrpjMSMlaS36Vljo3AH7TBnb8KOeY31YIM7fhRzzG+rBFbPwm9lM/Ecvea3viY+6u+6Eoaodc1nfEx91d90JQ1eSEziO9k38NvurtzND/DnPTL/BMUmPdF2Zmh/hy/TL/BMKwzWMfacv6k/qRyRStjlku5rqljc+NlElWPbLkq8l5kgLSCBUVFFChwjkQhS1UHCUo0A1lROA8pMWRbeRjUlZD60OpfU4tv6QAXQEq0JpXbjjENmxsVLs0X3B9FKp3RWGBUO4H9CrmjpE7C10g0w7rAwuDmsOqfbDtJFmuSdmmhW4gqcXscVikc5CuYCEvO9Ym4zgeSmiH03iRovpwVzkXTC3bFtPPza5migsrvIwPBA/ywMNQA//ABi18spUWjZCX0potKQ8kEGoIH0ifVUcwjktMEjXnXA9yuknfMc0aZKkYb81E0pFptBJwWlaVeShV+IEKENWa7wox/P1FR3bRjE7sVxQ8RvdPeeTJ8OS6ZpI4TJuqoNKFHX5qsecxTUX1kvbiJ0zsq4QsNurSNYU0skDokFPqilLfsgysy6wqv0aiAdqdKTzpjm2J5AMTsxj7FdO1sBIkGRXJLS6nFpQgVUohKRrJOAj6VsCx0SsshhGhtNCdqtKifKTXnios1tkpCnp57/LlUkp5V3an1J/qoQ7ZrLbM0zMrX/mKmCtWwBSRcA8iRTmjHbnF9QMm59ytdkaG4nM/QVGgxcGQzp/YEwamqQ/TE4YatkVJMy5bWpBxKFFJOqqSUn8ItnIf/T8z5H+rHTtdCwdwufZcHnsVUIi3VLIyYFCR9GBzbpQj1RUSYtxz/S48wf9sG1fo/8AQRs36+yqOHfNbld2LMbk4qjLxpU6EuaEq5ARwTzQkQVjpljEjS06rnjeWODgrGzuZI7k72W2Po3DRwAdyvxv5vxEQ2b/ACeS66ZmY4MrLcNxR0FQxSnlppI8m2H7IW2EWnILlZjhLbSELrjeSa3F4/WFPWBthPy/tBEs2izJWu5tUU8o6VuGhAJpjtNOQao8+N7yNwcxr0XdIxgO+05dUu5W5SLnplTyqhOhtHio1DynSTtMc2Tvfcv6drrpiPMSGTvfcv6drrpjvLQ1lByXCHFz6lMOdvwo55jfVggzt+FHPMb6sETs/Cb2VT8Ry95rO+Jj7q77oShq8kOuazviY+6u+6EsDRCZxHeybuG33V2ZmvBznpl/gmKSAGyL1zS2e41Z5DiCgrcWpIUCDdIABIIqK0il7Tsd2XWW3kKQpJpiDQ01g0oQdMc+zOG9kx1XRtDTu2LdL26tEq7KgVbdUhZqTwSg1N0aBewr5IsIWz+xbOYQhCTNTFXVhf1RhpA2C6kCu3ZCtm9yVXNzTalJO4tkLWopN00OCQdBqR/Qx7zoqeVaLpdSoJFEtmnBKAKih0HEqMVIGSSbv3PUqWF7I7/YKQ35pv8AhS/RV+aHLN3l8ufU60+hCVpAUm4MFJOChQk1INOYxR8Mmbt9xu0WFNpKqruKoCeCsUNcMANPNCn2WPdm0UKIdofeKmq4srLGMrOOs6kqqnzFcJH9DTmiezQNg2kmoBo2sjkOAr6iYbc7mSLj4bmGEFa0C4tKRU3NIVTSaGo8hiFzO2E6Jpb60KQhDZSCpJSFKURgKjUATEmYP2YknGisQls4FMEv5P5RGTtNTteAXVocG1BWa+o0VzQ654MmC4lqaZTeUCG1gawo/RnpGnkUIrrKexnmJl4OtqSN0UQqhukKUSkhVKGtYtnNzlUl6QIfUL0sKLJ8ROKFeoUrtETPVls7MdCnF+V0Tkp5buiQkGLObIvrG6TBGvXTnV/RA2xNZjv8mZ9KnqRWOUVsGamnXz/5FEgE1okYJHMmLTzKSi0S76lJUlK3ElBIpeATQkbRXXBOyzZzXM5904XXz4ZBVPbPfL3pXOuqLSyH/wBPzPkf6sV3lRYb7M08lxtYq4spN0lKgpRKSk0xrXyxbOQFgrFkFl1JSXg4bpF1QC6gV2VGPPFbU9u6aa6hTs7DvHYc1RiYtxz/AEuPMH/bFYzlhvsruOMuJXoCSg4nkw4Wg6IuJWTbxsESoSd23IG5TG9ev3dOB1aYrant/A11CnZ2H8hTRUfBDFvdWhxVz1o/NE5ZGaV7FydWiXZSLysQpVBQn/ajDWTXkjodtETcbgsBBITkt+ZIfvj3oP70wp5aeEJv06/xixc2smFWhNzDDRblSkIa4JAIqKFNdIogn+YQh5fWctufmStJAU6VJVQ3SFYiiqUJjmicDtDj0C6JGkQAdUuxIZO99y/p2uumI+JDJ3vuX9O110x2v/dK4mfvBMOdvwo55jfVggzt+FHPMb6sEZ7Pwm9lpPxHL3ms74mPurvuhNZcKSFJNCKEEaQRoIhyzWd8TH3V33QlDRzQmcR3YJu4bfdSz+VU2tV5U0+Sdjqh/RJA/pGqft+YfQlDzzjiUdyFmoHvPPDVZ2X0m202hVmMuKShKSs3KqIFCo/Rk46dMdG+RJfZLHrR+lEXOBwj+ldoOb/tKErlJMtoShuYdQhBJSlKyACcTgDt1HDkjNpZTzUwi4++44ioN1RFKjQdHLDdvjyX2Sx60fpQb48l9ksetH6UK41ru/pO0UpvPtV7HZZ9rvMXtxdW3fF1Vw0qNldOvVDtvjyX2Sx60fpQb48l9ksf8P0ooyPOBjPyEhGwZP8AtJ4ykmtPZUxh/wC5f5o7e36f4296x8IY98eS+yWPWj9KDfHkvslj1o/SiCSf4X0qAAyk+0pWllRNTCLj77jiK1uqIpUaDhSI5uZUkKCVKAUKKAJAUNihXEVxoYft8eS+yWPWj9KDfHkvslj1o/Sig9wFBH9KS1pxMn2q9iXXlbOFCUdkvXU0CQFlNKYDEUJw2mGvfHkvslj/AIfpQb48l9ksetH6UBe45x+QgMaMn/aVlZYzhSlJmXSEEFNVVoU6DU4kjljzMZWzi1XlTT5PI4pOjkSQP6Q1748l9ksetH6UG+PJfZLHrR+lE1P8r6VUH8z7Ss7llOKWhapl0qbJKCSOCSKGgpTRhjGt7KmbUSpU0/U6aOqH9AQBzCG3fHkvslj1o/Sg3x5L7JY/4fpQAkfw/pKgP8T7StLZZTrYoiaeA04rvf1VUxptHKSZmBdemHXE0pdUrgnXikUB5xDfvjyX2Sx60fpQb48l9ksetH6UFTWoi+kUFKbz7SsvLGcISOynqIpdAXSlNGilRyGNdpZVTUwjc3phxxFQbqiKVGg4AQ2748l9ksetH6UG+PJfZLHrR+lACf5f0mQD/E+1XsSGT3fcv6drrphktvLiUfl3G27OaZWsUS6m5VJqMRRsH1GFvJ7vuX9O110xuHOc03CixtDXChqmHO34Uc8xvqwQZ2/CjnmN9WCFs/Cb2RPxHL3ms74mPurvuhKGryQ65rO+Jj7q77oSk6vJCZxHeybuG33TY5kcwmUbmlTv0ThupAl1lV4VvCl/VQ4xG2vYbbaGVMP9kbsVABLRQQQQKEEk1JUBSGZSWDYUru6nUjshyhbSlZrw61CiBSlY85Pykp+1LP7FqtsoKlX+73Qbp3YGCVCiaAbBGIkcKkk4V0ww6rcxtNAAMad8VBP5NNMG5NTSW3vrNNtKeKddFqBCUqx0CsbLZyLU1LpmmHUTMscFLQCkoP8AuSakCuGnDXEblIlQm5i9Wu7OVrp7onXyU5qQxZvJpdyfaoS2qVcUoYUCkghJptNaf/Itxe1gfX20xWbQxzi2i4pHJJtyScmxM0DVA42WTeCjS6KheIJI4UQEiyhSwHV7kg6V3L9P5QQSK7DDZk8P8FtH0jX9sJhTqEXGSS6p1/opeGi0gaJjcyVaTPGTVNCoIQHAyq7uivqEXqjSOFiIjLesJyUfUy6KKTrGgpOhQ21iRyq8KvfeB+KYc5qbbtR2Ykpi6mZacd7FewF4BRo2eYaNYx0jHIyvbRxxFMenVabtrqgYGuH9kj2nk803KtzDczuu6KKUo3IpIUml8KJUaUqPLHc/khLolm5lU79G6opRSXUVVFaggLwpTXHNa8itiSQ06kocRNOhST5jXrB0g6xG2f8AA8r96e6sVVxAo7Xpkla0E1GiHMiS5LqmJN5MyhH+YkJKHUeVBJrhjgYWPwhszXza0Wk0E1IWFJWBoKaVJNdQ0xzZNWQl+fougYbWtx0nBAbSo6TsJonnig8sLg7GgqpLA8Atwrgtdv5JOSsvLPKJIfTVQpS4rSE104pNcdhjVYdhNvNuOPTKJZDZQmqkFd4rCqAAEHC7FgOyipySnGnJiXfeKzMshly9dppToFAKXR5Yqe/hTGmmnLo9dKjnMTE90jSK4g/7/ZOVjY3A0wTg/kNLIZbeVaTQbdJCFbivhFPdYBVRT3xyS+SDappuXE2m68hK2Xg2Shd6vBIv1QcCMYzbXgqz/PmesiOLInwhKenRCF9hddlXQaJmy8Nt5c9VotKxbk0ZdhfZCgq4ClBTVegpAJNaHXWmmO+ZyZl2V7m/OoS6MFpbZW4lB2KWFAVGugibyIZCrWmtF8CZLWOIXfIFOWlYQ1pIJCqhWsHTXXXlrWsW0ucba5AeVLg1oupmfpTlu5JKlghwOJelnDwX2hVPKCNStOFcaaax7t7JBTEu1NNuB6Xd0LCSgpOoKSSaaDr0iJTJeYBsq0W3KFtAQ4iupxRIFNh4KTzx15P5UCXlJVqYSFyj5fS8lQrQBaQFDXwanD3xmXyDDOh+RSvytAyM9Kj4OSXcnMnW5pLhMxuS2kKcUktFdUJ0kKChjqppjisDvyXpiN3bpq+ummGqG13JVUnNOFs35Z2WmCy4DUFO5khKjoqP64HbRRyd77lvTtddMaNfeHEGoos3MtLQRjVMOdvwo55jfVggzt+FHPMb6sEVs/Cb2UT8Ry95rO+Jj7q77oS06vJDrmpQTMvgCpMq4ANZJIoIhxkJP070e6I+MQHtbI6p5Ky0ujbQc12PZQyy7Nbk1JfC2lFxLguFJWa1BFa3eFSunXC5KTa2lpcbJStJCkqGkERL9os/xR7o/ODtEn+KPdH5xTTG2oqMeqThI6hpl0Xfa1uSk8d1mEuy8yQAtbSQ405TCpQSCk05fXHLN5QtNMOS0klYQ7Tdnnabo4BoSEjBtAqcK1Ma+0Wf4o90fnGO0Sf4o90fnEgRDC7AaVwVEyH9OPOizkzlIlhLrL7ZdlnxRxAICgR3KknQD8BHUmas1haXWUzT6km8lt24huoxTeI4SgDTAaaRydok/wAUe6Pzg7RJ/ij3R+cB3ZJN2eeKQMgAFuXRcstaSFzW7zV5QKy4sI7pRreuip4IrhXUBHvKC0G3JpT0vuiAtW6UXS8hZNTQpOIBxBjf2iT/ABR7o/ODtEn+KPdH5xV0da3DlmlSSlKdV25VZZ9mysshwHd2iq+rCixQAK8uGIjYbYkFSbEqvsmjai4XUJR3axwgUKJJAwFREd2iT/FHuj84z2iz/FHuj84i2IAAOpTHNVWSpJFa9Fvat6XlW3BJocLziSgzDtAUoOCtzbTW6TjiTUR5s+1pZEg9LkPJedulSwEFBuGqG6VqEHSSdcae0Wf4o90fnGe0Wf4o90fnDpF6uufJFZB+nwsZF28iTmkvrvkJSoXUBNVEilCTSiddeSOK3Zhlx5S5dLiELJVdcu4EkkgFOF3ZXGO3tFn+KPdH5wdok/xR7o/OKrHdfcK91NJLbaeF12pbMouRalkB6/L3lIcKU3VlZ4YKb1UDRQ49zyxHZLWi1LzKHng4oNG+hLdKqWDgCSaAYk81Ncb+0Wf4o90fnGO0Sf4o90fnCG7DS27PrzTO8Lg63Lotk5lChueE3JX0EqLhQ4BRKlE3ki6aKSRjtx5I67YtGQnF7spL0q6o/SJbQlxtR1qTwk3Sdf4Rwdok/wAUe6Pzg7RJ/ij3R+cKkWBDsRrVOsmILcOy9WtlC2WEysq2W2AoLWpZBedWKi8umFNgHJBa1oyq5Vpprdwtm9RSwm65fIKyQFEoIoKRjtFn+KPdH5wdos/xR7o/OAboUo7Lqkd4a4eF2ZPZcliUflXElbbjag3TShahSgxwSa1w0Y7Yhcnu+5b07XXTHb2iT/FHuj847bEyKnUTLClSroSl1tRJTgAFAk6dkBMTQ4gjHqikjiAQcFvzt+FHPMb6sEGdvwo75jfVgi9n4TeyifiOStI2i6yq8y4ttVKXkGhpsrHf24TvG5j2hjMEaFjTiQsw9wyKx24TvG5j2hg7cJ3jcx7QxmCFu2ch8J7x3NY7cJ3jcx7QwduE7xuY9oYzBBu2ch8I3juax24TvG5j2hg7cJ3jcx7QxmCDds5D4RvHc1jtwneNzHtDB24TvG5j2hjMEG7ZyHwjeO5rHbhO8bmPaGDtwneNzHtDGYIN2zkPhG8dzWO3Cd43Me0MHbhO8bmPaGMwQbtnIfCN47msduE7xuY9oYO3Cd43Me0MZgg3bOQ+Ebx3NY7cJ3jcx7QwduE7xuY9oYzBBu2ch8I3juax24TvG5j2hg7cJ3jcx7QxmCDds5D4RvHc1jtwneNzHtDB24TvG5j2hjMEG7ZyHwjeO5rHbhO8bmPaGDtwneNv+0MZgg3bOQ+Ebx/NR05POOrK3VqcWaVUs1VhoFYIIIsCigmu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6875" name="Picture 1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89733" y="1435872"/>
            <a:ext cx="947211" cy="947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429000" y="3869811"/>
            <a:ext cx="3810000" cy="400110"/>
          </a:xfrm>
          <a:prstGeom prst="rect">
            <a:avLst/>
          </a:prstGeom>
          <a:noFill/>
        </p:spPr>
        <p:txBody>
          <a:bodyPr wrap="square" rtlCol="0">
            <a:spAutoFit/>
          </a:bodyPr>
          <a:lstStyle/>
          <a:p>
            <a:r>
              <a:rPr lang="en-US" sz="2000" dirty="0"/>
              <a:t>http://www.medscape.com</a:t>
            </a:r>
          </a:p>
        </p:txBody>
      </p:sp>
      <p:sp>
        <p:nvSpPr>
          <p:cNvPr id="17" name="TextBox 16"/>
          <p:cNvSpPr txBox="1"/>
          <p:nvPr/>
        </p:nvSpPr>
        <p:spPr>
          <a:xfrm>
            <a:off x="968969" y="3881735"/>
            <a:ext cx="1988738" cy="461665"/>
          </a:xfrm>
          <a:prstGeom prst="rect">
            <a:avLst/>
          </a:prstGeom>
          <a:noFill/>
        </p:spPr>
        <p:txBody>
          <a:bodyPr wrap="square" rtlCol="0">
            <a:spAutoFit/>
          </a:bodyPr>
          <a:lstStyle/>
          <a:p>
            <a:pPr algn="ctr"/>
            <a:r>
              <a:rPr lang="en-US" sz="2400" dirty="0">
                <a:latin typeface="Impact" panose="020B0806030902050204" pitchFamily="34" charset="0"/>
              </a:rPr>
              <a:t>MedScape</a:t>
            </a:r>
          </a:p>
        </p:txBody>
      </p:sp>
    </p:spTree>
    <p:extLst>
      <p:ext uri="{BB962C8B-B14F-4D97-AF65-F5344CB8AC3E}">
        <p14:creationId xmlns:p14="http://schemas.microsoft.com/office/powerpoint/2010/main" val="1313427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4400" dirty="0"/>
              <a:t>THANK YOU!</a:t>
            </a:r>
          </a:p>
          <a:p>
            <a:pPr marL="0" indent="0" algn="ctr">
              <a:buNone/>
            </a:pPr>
            <a:endParaRPr lang="en-US" dirty="0"/>
          </a:p>
          <a:p>
            <a:pPr marL="0" indent="0" algn="ctr">
              <a:buNone/>
            </a:pPr>
            <a:endParaRPr lang="en-US" dirty="0">
              <a:hlinkClick r:id="rId2"/>
            </a:endParaRPr>
          </a:p>
          <a:p>
            <a:pPr marL="0" indent="0" algn="ctr">
              <a:buNone/>
            </a:pPr>
            <a:r>
              <a:rPr lang="en-US" dirty="0">
                <a:hlinkClick r:id="rId2"/>
              </a:rPr>
              <a:t>mfleischman@stroudwater.com</a:t>
            </a:r>
            <a:endParaRPr lang="en-US" dirty="0"/>
          </a:p>
          <a:p>
            <a:pPr marL="0" indent="0" algn="ctr">
              <a:buNone/>
            </a:pPr>
            <a:endParaRPr lang="en-US" dirty="0"/>
          </a:p>
          <a:p>
            <a:pPr marL="0" indent="0" algn="ctr">
              <a:buNone/>
            </a:pPr>
            <a:r>
              <a:rPr lang="en-US" dirty="0"/>
              <a:t>770-913-9094</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0" y="5274718"/>
            <a:ext cx="3505200" cy="774065"/>
          </a:xfrm>
          <a:prstGeom prst="rect">
            <a:avLst/>
          </a:prstGeom>
        </p:spPr>
      </p:pic>
      <p:sp>
        <p:nvSpPr>
          <p:cNvPr id="2" name="Slide Number Placeholder 1"/>
          <p:cNvSpPr>
            <a:spLocks noGrp="1"/>
          </p:cNvSpPr>
          <p:nvPr>
            <p:ph type="sldNum" sz="quarter" idx="12"/>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93742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Wave Scheduling</a:t>
            </a:r>
          </a:p>
        </p:txBody>
      </p:sp>
      <p:sp>
        <p:nvSpPr>
          <p:cNvPr id="3" name="Content Placeholder 2"/>
          <p:cNvSpPr>
            <a:spLocks noGrp="1"/>
          </p:cNvSpPr>
          <p:nvPr>
            <p:ph idx="1"/>
          </p:nvPr>
        </p:nvSpPr>
        <p:spPr/>
        <p:txBody>
          <a:bodyPr/>
          <a:lstStyle/>
          <a:p>
            <a:r>
              <a:rPr lang="en-US" sz="2400" dirty="0"/>
              <a:t>Load the top of the hour with 2-3 patients, leave time throughout the hour for work-ins, walk-ins</a:t>
            </a:r>
          </a:p>
          <a:p>
            <a:r>
              <a:rPr lang="en-US" sz="2400" dirty="0"/>
              <a:t>Advantage: Ideally physician maintains a constant supply of patients with minimal patient waiting time</a:t>
            </a:r>
          </a:p>
          <a:p>
            <a:r>
              <a:rPr lang="en-US" sz="2400" dirty="0"/>
              <a:t>Disadvantage: If not managed, schedule can book up weeks in advance</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22</a:t>
            </a:fld>
            <a:endParaRPr lang="en-US" dirty="0">
              <a:solidFill>
                <a:prstClr val="black">
                  <a:tint val="75000"/>
                </a:prstClr>
              </a:solidFill>
            </a:endParaRPr>
          </a:p>
        </p:txBody>
      </p:sp>
      <p:pic>
        <p:nvPicPr>
          <p:cNvPr id="23554" name="Picture 2" descr="C:\Users\HZipper\AppData\Local\Microsoft\Windows\Temporary Internet Files\Content.IE5\YP2EBF9L\MP900448643[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67200" y="3528218"/>
            <a:ext cx="3810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74049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Wave Concept of Scheduling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5384316"/>
              </p:ext>
            </p:extLst>
          </p:nvPr>
        </p:nvGraphicFramePr>
        <p:xfrm>
          <a:off x="685800" y="1676400"/>
          <a:ext cx="7848600" cy="3306761"/>
        </p:xfrm>
        <a:graphic>
          <a:graphicData uri="http://schemas.openxmlformats.org/drawingml/2006/table">
            <a:tbl>
              <a:tblPr>
                <a:tableStyleId>{3B4B98B0-60AC-42C2-AFA5-B58CD77FA1E5}</a:tableStyleId>
              </a:tblPr>
              <a:tblGrid>
                <a:gridCol w="2213182">
                  <a:extLst>
                    <a:ext uri="{9D8B030D-6E8A-4147-A177-3AD203B41FA5}">
                      <a16:colId xmlns="" xmlns:a16="http://schemas.microsoft.com/office/drawing/2014/main" val="20000"/>
                    </a:ext>
                  </a:extLst>
                </a:gridCol>
                <a:gridCol w="5635418">
                  <a:extLst>
                    <a:ext uri="{9D8B030D-6E8A-4147-A177-3AD203B41FA5}">
                      <a16:colId xmlns="" xmlns:a16="http://schemas.microsoft.com/office/drawing/2014/main" val="20001"/>
                    </a:ext>
                  </a:extLst>
                </a:gridCol>
              </a:tblGrid>
              <a:tr h="981494">
                <a:tc>
                  <a:txBody>
                    <a:bodyPr/>
                    <a:lstStyle/>
                    <a:p>
                      <a:r>
                        <a:rPr lang="en-US" sz="2400" dirty="0">
                          <a:latin typeface="+mn-lt"/>
                          <a:ea typeface="Verdana" pitchFamily="34" charset="0"/>
                          <a:cs typeface="Verdana" pitchFamily="34" charset="0"/>
                        </a:rPr>
                        <a:t>10:00</a:t>
                      </a:r>
                      <a:r>
                        <a:rPr lang="en-US" sz="2400" baseline="0" dirty="0">
                          <a:latin typeface="+mn-lt"/>
                          <a:ea typeface="Verdana" pitchFamily="34" charset="0"/>
                          <a:cs typeface="Verdana" pitchFamily="34" charset="0"/>
                        </a:rPr>
                        <a:t> </a:t>
                      </a:r>
                      <a:r>
                        <a:rPr lang="en-US" sz="2400" cap="small" baseline="0" dirty="0">
                          <a:latin typeface="+mn-lt"/>
                          <a:ea typeface="Verdana" pitchFamily="34" charset="0"/>
                          <a:cs typeface="Verdana" pitchFamily="34" charset="0"/>
                        </a:rPr>
                        <a:t>a.m.</a:t>
                      </a:r>
                    </a:p>
                  </a:txBody>
                  <a:tcPr/>
                </a:tc>
                <a:tc>
                  <a:txBody>
                    <a:bodyPr/>
                    <a:lstStyle/>
                    <a:p>
                      <a:r>
                        <a:rPr lang="en-US" sz="2400" dirty="0">
                          <a:latin typeface="+mn-lt"/>
                          <a:ea typeface="Verdana" pitchFamily="34" charset="0"/>
                          <a:cs typeface="Verdana" pitchFamily="34" charset="0"/>
                        </a:rPr>
                        <a:t>New patient</a:t>
                      </a:r>
                      <a:r>
                        <a:rPr lang="en-US" sz="2400" baseline="0" dirty="0">
                          <a:latin typeface="+mn-lt"/>
                          <a:ea typeface="Verdana" pitchFamily="34" charset="0"/>
                          <a:cs typeface="Verdana" pitchFamily="34" charset="0"/>
                        </a:rPr>
                        <a:t> (or other long, time-consuming visit)</a:t>
                      </a:r>
                      <a:endParaRPr lang="en-US" sz="2400" dirty="0">
                        <a:latin typeface="+mn-lt"/>
                        <a:ea typeface="Verdana" pitchFamily="34" charset="0"/>
                        <a:cs typeface="Verdana" pitchFamily="34" charset="0"/>
                      </a:endParaRPr>
                    </a:p>
                  </a:txBody>
                  <a:tcPr/>
                </a:tc>
                <a:extLst>
                  <a:ext uri="{0D108BD9-81ED-4DB2-BD59-A6C34878D82A}">
                    <a16:rowId xmlns="" xmlns:a16="http://schemas.microsoft.com/office/drawing/2014/main" val="10000"/>
                  </a:ext>
                </a:extLst>
              </a:tr>
              <a:tr h="66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ea typeface="Verdana" pitchFamily="34" charset="0"/>
                          <a:cs typeface="Verdana" pitchFamily="34" charset="0"/>
                        </a:rPr>
                        <a:t>10:00</a:t>
                      </a:r>
                      <a:r>
                        <a:rPr lang="en-US" sz="2400" baseline="0" dirty="0">
                          <a:latin typeface="+mn-lt"/>
                          <a:ea typeface="Verdana" pitchFamily="34" charset="0"/>
                          <a:cs typeface="Verdana" pitchFamily="34" charset="0"/>
                        </a:rPr>
                        <a:t> </a:t>
                      </a:r>
                      <a:r>
                        <a:rPr lang="en-US" sz="2400" cap="small" baseline="0" dirty="0">
                          <a:latin typeface="+mn-lt"/>
                          <a:ea typeface="Verdana" pitchFamily="34" charset="0"/>
                          <a:cs typeface="Verdana" pitchFamily="34" charset="0"/>
                        </a:rPr>
                        <a:t>a.m.</a:t>
                      </a:r>
                    </a:p>
                  </a:txBody>
                  <a:tcPr/>
                </a:tc>
                <a:tc>
                  <a:txBody>
                    <a:bodyPr/>
                    <a:lstStyle/>
                    <a:p>
                      <a:r>
                        <a:rPr lang="en-US" sz="2400" dirty="0">
                          <a:latin typeface="+mn-lt"/>
                          <a:ea typeface="Verdana" pitchFamily="34" charset="0"/>
                          <a:cs typeface="Verdana" pitchFamily="34" charset="0"/>
                        </a:rPr>
                        <a:t>Brief visit</a:t>
                      </a:r>
                    </a:p>
                  </a:txBody>
                  <a:tcPr/>
                </a:tc>
                <a:extLst>
                  <a:ext uri="{0D108BD9-81ED-4DB2-BD59-A6C34878D82A}">
                    <a16:rowId xmlns="" xmlns:a16="http://schemas.microsoft.com/office/drawing/2014/main" val="10001"/>
                  </a:ext>
                </a:extLst>
              </a:tr>
              <a:tr h="554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ea typeface="Verdana" pitchFamily="34" charset="0"/>
                          <a:cs typeface="Verdana" pitchFamily="34" charset="0"/>
                        </a:rPr>
                        <a:t>10:20</a:t>
                      </a:r>
                      <a:r>
                        <a:rPr lang="en-US" sz="2400" baseline="0" dirty="0">
                          <a:latin typeface="+mn-lt"/>
                          <a:ea typeface="Verdana" pitchFamily="34" charset="0"/>
                          <a:cs typeface="Verdana" pitchFamily="34" charset="0"/>
                        </a:rPr>
                        <a:t> </a:t>
                      </a:r>
                      <a:r>
                        <a:rPr lang="en-US" sz="2400" cap="small" baseline="0" dirty="0">
                          <a:latin typeface="+mn-lt"/>
                          <a:ea typeface="Verdana" pitchFamily="34" charset="0"/>
                          <a:cs typeface="Verdana" pitchFamily="34" charset="0"/>
                        </a:rPr>
                        <a:t>a.m.</a:t>
                      </a:r>
                    </a:p>
                  </a:txBody>
                  <a:tcPr/>
                </a:tc>
                <a:tc>
                  <a:txBody>
                    <a:bodyPr/>
                    <a:lstStyle/>
                    <a:p>
                      <a:r>
                        <a:rPr lang="en-US" sz="2400" dirty="0">
                          <a:latin typeface="+mn-lt"/>
                          <a:ea typeface="Verdana" pitchFamily="34" charset="0"/>
                          <a:cs typeface="Verdana" pitchFamily="34" charset="0"/>
                        </a:rPr>
                        <a:t>Intermediate</a:t>
                      </a:r>
                      <a:r>
                        <a:rPr lang="en-US" sz="2400" baseline="0" dirty="0">
                          <a:latin typeface="+mn-lt"/>
                          <a:ea typeface="Verdana" pitchFamily="34" charset="0"/>
                          <a:cs typeface="Verdana" pitchFamily="34" charset="0"/>
                        </a:rPr>
                        <a:t> long time-consuming visit</a:t>
                      </a:r>
                      <a:endParaRPr lang="en-US" sz="2400" dirty="0">
                        <a:latin typeface="+mn-lt"/>
                        <a:ea typeface="Verdana" pitchFamily="34" charset="0"/>
                        <a:cs typeface="Verdana" pitchFamily="34" charset="0"/>
                      </a:endParaRPr>
                    </a:p>
                  </a:txBody>
                  <a:tcPr/>
                </a:tc>
                <a:extLst>
                  <a:ext uri="{0D108BD9-81ED-4DB2-BD59-A6C34878D82A}">
                    <a16:rowId xmlns="" xmlns:a16="http://schemas.microsoft.com/office/drawing/2014/main" val="10002"/>
                  </a:ext>
                </a:extLst>
              </a:tr>
              <a:tr h="554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ea typeface="Verdana" pitchFamily="34" charset="0"/>
                          <a:cs typeface="Verdana" pitchFamily="34" charset="0"/>
                        </a:rPr>
                        <a:t>10:20</a:t>
                      </a:r>
                      <a:r>
                        <a:rPr lang="en-US" sz="2400" baseline="0" dirty="0">
                          <a:latin typeface="+mn-lt"/>
                          <a:ea typeface="Verdana" pitchFamily="34" charset="0"/>
                          <a:cs typeface="Verdana" pitchFamily="34" charset="0"/>
                        </a:rPr>
                        <a:t> </a:t>
                      </a:r>
                      <a:r>
                        <a:rPr lang="en-US" sz="2400" cap="small" baseline="0" dirty="0">
                          <a:latin typeface="+mn-lt"/>
                          <a:ea typeface="Verdana" pitchFamily="34" charset="0"/>
                          <a:cs typeface="Verdana" pitchFamily="34" charset="0"/>
                        </a:rPr>
                        <a:t>a.m.</a:t>
                      </a:r>
                    </a:p>
                  </a:txBody>
                  <a:tcPr/>
                </a:tc>
                <a:tc>
                  <a:txBody>
                    <a:bodyPr/>
                    <a:lstStyle/>
                    <a:p>
                      <a:r>
                        <a:rPr lang="en-US" sz="2400" dirty="0">
                          <a:latin typeface="+mn-lt"/>
                          <a:ea typeface="Verdana" pitchFamily="34" charset="0"/>
                          <a:cs typeface="Verdana" pitchFamily="34" charset="0"/>
                        </a:rPr>
                        <a:t>Brief visit</a:t>
                      </a:r>
                    </a:p>
                  </a:txBody>
                  <a:tcPr/>
                </a:tc>
                <a:extLst>
                  <a:ext uri="{0D108BD9-81ED-4DB2-BD59-A6C34878D82A}">
                    <a16:rowId xmlns="" xmlns:a16="http://schemas.microsoft.com/office/drawing/2014/main" val="10003"/>
                  </a:ext>
                </a:extLst>
              </a:tr>
              <a:tr h="554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ea typeface="Verdana" pitchFamily="34" charset="0"/>
                          <a:cs typeface="Verdana" pitchFamily="34" charset="0"/>
                        </a:rPr>
                        <a:t>10:40</a:t>
                      </a:r>
                      <a:r>
                        <a:rPr lang="en-US" sz="2400" baseline="0" dirty="0">
                          <a:latin typeface="+mn-lt"/>
                          <a:ea typeface="Verdana" pitchFamily="34" charset="0"/>
                          <a:cs typeface="Verdana" pitchFamily="34" charset="0"/>
                        </a:rPr>
                        <a:t> </a:t>
                      </a:r>
                      <a:r>
                        <a:rPr lang="en-US" sz="2400" cap="small" baseline="0" dirty="0">
                          <a:latin typeface="+mn-lt"/>
                          <a:ea typeface="Verdana" pitchFamily="34" charset="0"/>
                          <a:cs typeface="Verdana" pitchFamily="34" charset="0"/>
                        </a:rPr>
                        <a:t>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ea typeface="Verdana" pitchFamily="34" charset="0"/>
                          <a:cs typeface="Verdana" pitchFamily="34" charset="0"/>
                        </a:rPr>
                        <a:t>Work-in</a:t>
                      </a:r>
                      <a:r>
                        <a:rPr lang="en-US" sz="2400" baseline="0" dirty="0">
                          <a:latin typeface="+mn-lt"/>
                          <a:ea typeface="Verdana" pitchFamily="34" charset="0"/>
                          <a:cs typeface="Verdana" pitchFamily="34" charset="0"/>
                        </a:rPr>
                        <a:t> patient or brief visit</a:t>
                      </a:r>
                      <a:endParaRPr lang="en-US" sz="2400" cap="small" baseline="0" dirty="0">
                        <a:latin typeface="+mn-lt"/>
                        <a:ea typeface="Verdana" pitchFamily="34" charset="0"/>
                        <a:cs typeface="Verdana" pitchFamily="34" charset="0"/>
                      </a:endParaRPr>
                    </a:p>
                  </a:txBody>
                  <a:tcPr/>
                </a:tc>
                <a:extLst>
                  <a:ext uri="{0D108BD9-81ED-4DB2-BD59-A6C34878D82A}">
                    <a16:rowId xmlns=""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23</a:t>
            </a:fld>
            <a:endParaRPr lang="en-US" dirty="0">
              <a:solidFill>
                <a:prstClr val="black">
                  <a:tint val="75000"/>
                </a:prstClr>
              </a:solidFill>
            </a:endParaRPr>
          </a:p>
        </p:txBody>
      </p:sp>
    </p:spTree>
    <p:extLst>
      <p:ext uri="{BB962C8B-B14F-4D97-AF65-F5344CB8AC3E}">
        <p14:creationId xmlns:p14="http://schemas.microsoft.com/office/powerpoint/2010/main" val="1760286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Scheduling</a:t>
            </a:r>
          </a:p>
        </p:txBody>
      </p:sp>
      <p:sp>
        <p:nvSpPr>
          <p:cNvPr id="3" name="Content Placeholder 2"/>
          <p:cNvSpPr>
            <a:spLocks noGrp="1"/>
          </p:cNvSpPr>
          <p:nvPr>
            <p:ph idx="1"/>
          </p:nvPr>
        </p:nvSpPr>
        <p:spPr/>
        <p:txBody>
          <a:bodyPr/>
          <a:lstStyle/>
          <a:p>
            <a:r>
              <a:rPr lang="en-US" sz="2400" dirty="0"/>
              <a:t>Leave 50-60% of slots open for same day or next day, balance of slots used for follow-up visits, testing</a:t>
            </a:r>
          </a:p>
          <a:p>
            <a:r>
              <a:rPr lang="en-US" sz="2400" dirty="0">
                <a:solidFill>
                  <a:schemeClr val="accent1"/>
                </a:solidFill>
              </a:rPr>
              <a:t>Advantage: </a:t>
            </a:r>
            <a:r>
              <a:rPr lang="en-US" sz="2400" dirty="0"/>
              <a:t>Handle urgent care in stride, most patients seen same day, almost no no-shows</a:t>
            </a:r>
          </a:p>
          <a:p>
            <a:r>
              <a:rPr lang="en-US" sz="2400" dirty="0">
                <a:solidFill>
                  <a:schemeClr val="accent1"/>
                </a:solidFill>
              </a:rPr>
              <a:t>Disadvantage: </a:t>
            </a:r>
            <a:r>
              <a:rPr lang="en-US" sz="2400" dirty="0"/>
              <a:t>Difficult for specialties requiring intensive patient work-up or coordination with multiple resources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2079121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25</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2118315" y="152401"/>
            <a:ext cx="4968286" cy="6634544"/>
          </a:xfrm>
          <a:prstGeom prst="rect">
            <a:avLst/>
          </a:prstGeom>
        </p:spPr>
      </p:pic>
    </p:spTree>
    <p:extLst>
      <p:ext uri="{BB962C8B-B14F-4D97-AF65-F5344CB8AC3E}">
        <p14:creationId xmlns:p14="http://schemas.microsoft.com/office/powerpoint/2010/main" val="3233783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Shows</a:t>
            </a:r>
          </a:p>
        </p:txBody>
      </p:sp>
      <p:sp>
        <p:nvSpPr>
          <p:cNvPr id="3" name="Content Placeholder 2"/>
          <p:cNvSpPr>
            <a:spLocks noGrp="1"/>
          </p:cNvSpPr>
          <p:nvPr>
            <p:ph idx="1"/>
          </p:nvPr>
        </p:nvSpPr>
        <p:spPr/>
        <p:txBody>
          <a:bodyPr/>
          <a:lstStyle/>
          <a:p>
            <a:r>
              <a:rPr lang="en-US" u="sng" dirty="0"/>
              <a:t>&lt;</a:t>
            </a:r>
            <a:r>
              <a:rPr lang="en-US" dirty="0"/>
              <a:t> 35 years old</a:t>
            </a:r>
          </a:p>
          <a:p>
            <a:r>
              <a:rPr lang="en-US" dirty="0"/>
              <a:t>Owe practice money</a:t>
            </a:r>
          </a:p>
          <a:p>
            <a:r>
              <a:rPr lang="en-US" dirty="0"/>
              <a:t>Don’t have transportation</a:t>
            </a:r>
          </a:p>
          <a:p>
            <a:r>
              <a:rPr lang="en-US" dirty="0"/>
              <a:t>Are repeat offenders</a:t>
            </a:r>
          </a:p>
          <a:p>
            <a:r>
              <a:rPr lang="en-US" dirty="0"/>
              <a:t>Non-compliant</a:t>
            </a:r>
          </a:p>
          <a:p>
            <a:endParaRPr lang="en-US" dirty="0"/>
          </a:p>
          <a:p>
            <a:pPr marL="0" indent="0">
              <a:buNone/>
            </a:pPr>
            <a:r>
              <a:rPr lang="en-US" sz="2400" b="1" dirty="0"/>
              <a:t>What to do?</a:t>
            </a:r>
          </a:p>
          <a:p>
            <a:r>
              <a:rPr lang="en-US" dirty="0"/>
              <a:t>Dismiss from practice</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1110003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Per Hour (PPH) Rates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452313"/>
              </p:ext>
            </p:extLst>
          </p:nvPr>
        </p:nvGraphicFramePr>
        <p:xfrm>
          <a:off x="381000" y="1066800"/>
          <a:ext cx="8305800" cy="5669280"/>
        </p:xfrm>
        <a:graphic>
          <a:graphicData uri="http://schemas.openxmlformats.org/drawingml/2006/table">
            <a:tbl>
              <a:tblPr firstRow="1" bandRow="1">
                <a:tableStyleId>{5C22544A-7EE6-4342-B048-85BDC9FD1C3A}</a:tableStyleId>
              </a:tblPr>
              <a:tblGrid>
                <a:gridCol w="1384300">
                  <a:extLst>
                    <a:ext uri="{9D8B030D-6E8A-4147-A177-3AD203B41FA5}">
                      <a16:colId xmlns="" xmlns:a16="http://schemas.microsoft.com/office/drawing/2014/main" val="20000"/>
                    </a:ext>
                  </a:extLst>
                </a:gridCol>
                <a:gridCol w="1384300">
                  <a:extLst>
                    <a:ext uri="{9D8B030D-6E8A-4147-A177-3AD203B41FA5}">
                      <a16:colId xmlns="" xmlns:a16="http://schemas.microsoft.com/office/drawing/2014/main" val="20001"/>
                    </a:ext>
                  </a:extLst>
                </a:gridCol>
                <a:gridCol w="1384300">
                  <a:extLst>
                    <a:ext uri="{9D8B030D-6E8A-4147-A177-3AD203B41FA5}">
                      <a16:colId xmlns="" xmlns:a16="http://schemas.microsoft.com/office/drawing/2014/main" val="20002"/>
                    </a:ext>
                  </a:extLst>
                </a:gridCol>
                <a:gridCol w="1384300">
                  <a:extLst>
                    <a:ext uri="{9D8B030D-6E8A-4147-A177-3AD203B41FA5}">
                      <a16:colId xmlns="" xmlns:a16="http://schemas.microsoft.com/office/drawing/2014/main" val="20003"/>
                    </a:ext>
                  </a:extLst>
                </a:gridCol>
                <a:gridCol w="1384300">
                  <a:extLst>
                    <a:ext uri="{9D8B030D-6E8A-4147-A177-3AD203B41FA5}">
                      <a16:colId xmlns="" xmlns:a16="http://schemas.microsoft.com/office/drawing/2014/main" val="20004"/>
                    </a:ext>
                  </a:extLst>
                </a:gridCol>
                <a:gridCol w="1384300">
                  <a:extLst>
                    <a:ext uri="{9D8B030D-6E8A-4147-A177-3AD203B41FA5}">
                      <a16:colId xmlns="" xmlns:a16="http://schemas.microsoft.com/office/drawing/2014/main" val="20005"/>
                    </a:ext>
                  </a:extLst>
                </a:gridCol>
              </a:tblGrid>
              <a:tr h="355928">
                <a:tc rowSpan="2">
                  <a:txBody>
                    <a:bodyPr/>
                    <a:lstStyle/>
                    <a:p>
                      <a:pPr algn="ctr"/>
                      <a:endParaRPr lang="en-US" dirty="0"/>
                    </a:p>
                    <a:p>
                      <a:pPr algn="ctr"/>
                      <a:r>
                        <a:rPr lang="en-US" dirty="0"/>
                        <a:t>Doctor Session</a:t>
                      </a:r>
                    </a:p>
                  </a:txBody>
                  <a:tcPr/>
                </a:tc>
                <a:tc gridSpan="3">
                  <a:txBody>
                    <a:bodyPr/>
                    <a:lstStyle/>
                    <a:p>
                      <a:pPr algn="ctr"/>
                      <a:r>
                        <a:rPr lang="en-US" dirty="0"/>
                        <a:t>TIME</a:t>
                      </a:r>
                    </a:p>
                  </a:txBody>
                  <a:tcPr/>
                </a:tc>
                <a:tc hMerge="1">
                  <a:txBody>
                    <a:bodyPr/>
                    <a:lstStyle/>
                    <a:p>
                      <a:endParaRPr lang="en-US" dirty="0"/>
                    </a:p>
                  </a:txBody>
                  <a:tcPr/>
                </a:tc>
                <a:tc hMerge="1">
                  <a:txBody>
                    <a:bodyPr/>
                    <a:lstStyle/>
                    <a:p>
                      <a:endParaRPr lang="en-US" dirty="0"/>
                    </a:p>
                  </a:txBody>
                  <a:tcPr/>
                </a:tc>
                <a:tc gridSpan="2">
                  <a:txBody>
                    <a:bodyPr/>
                    <a:lstStyle/>
                    <a:p>
                      <a:pPr algn="ctr"/>
                      <a:r>
                        <a:rPr lang="en-US" dirty="0"/>
                        <a:t>PATIENTS</a:t>
                      </a:r>
                    </a:p>
                  </a:txBody>
                  <a:tcPr/>
                </a:tc>
                <a:tc hMerge="1">
                  <a:txBody>
                    <a:bodyPr/>
                    <a:lstStyle/>
                    <a:p>
                      <a:endParaRPr lang="en-US" dirty="0"/>
                    </a:p>
                  </a:txBody>
                  <a:tcPr/>
                </a:tc>
                <a:extLst>
                  <a:ext uri="{0D108BD9-81ED-4DB2-BD59-A6C34878D82A}">
                    <a16:rowId xmlns="" xmlns:a16="http://schemas.microsoft.com/office/drawing/2014/main" val="10000"/>
                  </a:ext>
                </a:extLst>
              </a:tr>
              <a:tr h="889819">
                <a:tc vMerge="1">
                  <a:txBody>
                    <a:bodyPr/>
                    <a:lstStyle/>
                    <a:p>
                      <a:endParaRPr lang="en-US" dirty="0"/>
                    </a:p>
                  </a:txBody>
                  <a:tcPr/>
                </a:tc>
                <a:tc>
                  <a:txBody>
                    <a:bodyPr/>
                    <a:lstStyle/>
                    <a:p>
                      <a:pPr algn="ctr"/>
                      <a:r>
                        <a:rPr lang="en-US" dirty="0">
                          <a:solidFill>
                            <a:schemeClr val="bg1"/>
                          </a:solidFill>
                        </a:rPr>
                        <a:t>Start</a:t>
                      </a:r>
                    </a:p>
                  </a:txBody>
                  <a:tcPr>
                    <a:solidFill>
                      <a:schemeClr val="accent5">
                        <a:lumMod val="50000"/>
                      </a:schemeClr>
                    </a:solidFill>
                  </a:tcPr>
                </a:tc>
                <a:tc>
                  <a:txBody>
                    <a:bodyPr/>
                    <a:lstStyle/>
                    <a:p>
                      <a:pPr algn="ctr"/>
                      <a:r>
                        <a:rPr lang="en-US" dirty="0">
                          <a:solidFill>
                            <a:schemeClr val="bg1"/>
                          </a:solidFill>
                        </a:rPr>
                        <a:t>Stop</a:t>
                      </a:r>
                    </a:p>
                  </a:txBody>
                  <a:tcPr>
                    <a:solidFill>
                      <a:schemeClr val="accent5">
                        <a:lumMod val="50000"/>
                      </a:schemeClr>
                    </a:solidFill>
                  </a:tcPr>
                </a:tc>
                <a:tc>
                  <a:txBody>
                    <a:bodyPr/>
                    <a:lstStyle/>
                    <a:p>
                      <a:pPr algn="ctr"/>
                      <a:r>
                        <a:rPr lang="en-US" dirty="0">
                          <a:solidFill>
                            <a:schemeClr val="bg1"/>
                          </a:solidFill>
                        </a:rPr>
                        <a:t>Elapsed </a:t>
                      </a:r>
                      <a:r>
                        <a:rPr lang="en-US" baseline="0" dirty="0">
                          <a:solidFill>
                            <a:schemeClr val="bg1"/>
                          </a:solidFill>
                        </a:rPr>
                        <a:t> (in hrs. &amp; minutes)</a:t>
                      </a:r>
                      <a:endParaRPr lang="en-US" dirty="0">
                        <a:solidFill>
                          <a:schemeClr val="bg1"/>
                        </a:solidFill>
                      </a:endParaRPr>
                    </a:p>
                  </a:txBody>
                  <a:tcPr>
                    <a:solidFill>
                      <a:schemeClr val="accent5">
                        <a:lumMod val="50000"/>
                      </a:schemeClr>
                    </a:solidFill>
                  </a:tcPr>
                </a:tc>
                <a:tc>
                  <a:txBody>
                    <a:bodyPr/>
                    <a:lstStyle/>
                    <a:p>
                      <a:pPr algn="ctr"/>
                      <a:r>
                        <a:rPr lang="en-US" dirty="0">
                          <a:solidFill>
                            <a:schemeClr val="bg1"/>
                          </a:solidFill>
                        </a:rPr>
                        <a:t>Seen</a:t>
                      </a:r>
                    </a:p>
                  </a:txBody>
                  <a:tcPr>
                    <a:solidFill>
                      <a:schemeClr val="accent5">
                        <a:lumMod val="50000"/>
                      </a:schemeClr>
                    </a:solidFill>
                  </a:tcPr>
                </a:tc>
                <a:tc>
                  <a:txBody>
                    <a:bodyPr/>
                    <a:lstStyle/>
                    <a:p>
                      <a:pPr algn="ctr"/>
                      <a:r>
                        <a:rPr lang="en-US" dirty="0">
                          <a:solidFill>
                            <a:schemeClr val="bg1"/>
                          </a:solidFill>
                        </a:rPr>
                        <a:t>Per Hour</a:t>
                      </a:r>
                    </a:p>
                  </a:txBody>
                  <a:tcPr>
                    <a:solidFill>
                      <a:schemeClr val="accent5">
                        <a:lumMod val="50000"/>
                      </a:schemeClr>
                    </a:solidFill>
                  </a:tcPr>
                </a:tc>
                <a:extLst>
                  <a:ext uri="{0D108BD9-81ED-4DB2-BD59-A6C34878D82A}">
                    <a16:rowId xmlns="" xmlns:a16="http://schemas.microsoft.com/office/drawing/2014/main" val="10001"/>
                  </a:ext>
                </a:extLst>
              </a:tr>
              <a:tr h="355928">
                <a:tc>
                  <a:txBody>
                    <a:bodyPr/>
                    <a:lstStyle/>
                    <a:p>
                      <a:pPr algn="ctr"/>
                      <a:r>
                        <a:rPr lang="en-US" dirty="0">
                          <a:solidFill>
                            <a:schemeClr val="bg1"/>
                          </a:solidFill>
                        </a:rPr>
                        <a:t>1</a:t>
                      </a:r>
                    </a:p>
                  </a:txBody>
                  <a:tcPr>
                    <a:solidFill>
                      <a:schemeClr val="accent5">
                        <a:lumMod val="50000"/>
                      </a:schemeClr>
                    </a:solidFill>
                  </a:tcPr>
                </a:tc>
                <a:tc>
                  <a:txBody>
                    <a:bodyPr/>
                    <a:lstStyle/>
                    <a:p>
                      <a:pPr algn="ctr"/>
                      <a:r>
                        <a:rPr lang="en-US" dirty="0"/>
                        <a:t>9:15</a:t>
                      </a:r>
                    </a:p>
                  </a:txBody>
                  <a:tcPr>
                    <a:solidFill>
                      <a:schemeClr val="bg1"/>
                    </a:solidFill>
                  </a:tcPr>
                </a:tc>
                <a:tc>
                  <a:txBody>
                    <a:bodyPr/>
                    <a:lstStyle/>
                    <a:p>
                      <a:pPr algn="ctr"/>
                      <a:r>
                        <a:rPr lang="en-US" dirty="0"/>
                        <a:t>12:30</a:t>
                      </a:r>
                    </a:p>
                  </a:txBody>
                  <a:tcPr>
                    <a:solidFill>
                      <a:schemeClr val="bg1"/>
                    </a:solidFill>
                  </a:tcPr>
                </a:tc>
                <a:tc>
                  <a:txBody>
                    <a:bodyPr/>
                    <a:lstStyle/>
                    <a:p>
                      <a:pPr algn="ctr"/>
                      <a:r>
                        <a:rPr lang="en-US" dirty="0"/>
                        <a:t>3:25</a:t>
                      </a:r>
                    </a:p>
                  </a:txBody>
                  <a:tcPr>
                    <a:solidFill>
                      <a:schemeClr val="bg1"/>
                    </a:solidFill>
                  </a:tcPr>
                </a:tc>
                <a:tc>
                  <a:txBody>
                    <a:bodyPr/>
                    <a:lstStyle/>
                    <a:p>
                      <a:pPr algn="ctr"/>
                      <a:r>
                        <a:rPr lang="en-US" dirty="0"/>
                        <a:t>12</a:t>
                      </a:r>
                    </a:p>
                  </a:txBody>
                  <a:tcPr>
                    <a:solidFill>
                      <a:schemeClr val="bg1"/>
                    </a:solidFill>
                  </a:tcPr>
                </a:tc>
                <a:tc>
                  <a:txBody>
                    <a:bodyPr/>
                    <a:lstStyle/>
                    <a:p>
                      <a:pPr algn="ctr"/>
                      <a:r>
                        <a:rPr lang="en-US" dirty="0"/>
                        <a:t>3.69</a:t>
                      </a:r>
                    </a:p>
                  </a:txBody>
                  <a:tcPr>
                    <a:solidFill>
                      <a:schemeClr val="bg1"/>
                    </a:solidFill>
                  </a:tcPr>
                </a:tc>
                <a:extLst>
                  <a:ext uri="{0D108BD9-81ED-4DB2-BD59-A6C34878D82A}">
                    <a16:rowId xmlns="" xmlns:a16="http://schemas.microsoft.com/office/drawing/2014/main" val="10002"/>
                  </a:ext>
                </a:extLst>
              </a:tr>
              <a:tr h="355928">
                <a:tc>
                  <a:txBody>
                    <a:bodyPr/>
                    <a:lstStyle/>
                    <a:p>
                      <a:pPr algn="ctr"/>
                      <a:r>
                        <a:rPr lang="en-US" dirty="0">
                          <a:solidFill>
                            <a:schemeClr val="bg1"/>
                          </a:solidFill>
                        </a:rPr>
                        <a:t>2</a:t>
                      </a:r>
                    </a:p>
                  </a:txBody>
                  <a:tcPr>
                    <a:solidFill>
                      <a:schemeClr val="accent5">
                        <a:lumMod val="50000"/>
                      </a:schemeClr>
                    </a:solidFill>
                  </a:tcPr>
                </a:tc>
                <a:tc>
                  <a:txBody>
                    <a:bodyPr/>
                    <a:lstStyle/>
                    <a:p>
                      <a:pPr algn="ctr"/>
                      <a:r>
                        <a:rPr lang="en-US" dirty="0"/>
                        <a:t>9:18</a:t>
                      </a:r>
                    </a:p>
                  </a:txBody>
                  <a:tcPr>
                    <a:solidFill>
                      <a:schemeClr val="bg1"/>
                    </a:solidFill>
                  </a:tcPr>
                </a:tc>
                <a:tc>
                  <a:txBody>
                    <a:bodyPr/>
                    <a:lstStyle/>
                    <a:p>
                      <a:pPr algn="ctr"/>
                      <a:r>
                        <a:rPr lang="en-US" dirty="0"/>
                        <a:t>12:18</a:t>
                      </a:r>
                    </a:p>
                  </a:txBody>
                  <a:tcPr>
                    <a:solidFill>
                      <a:schemeClr val="bg1"/>
                    </a:solidFill>
                  </a:tcPr>
                </a:tc>
                <a:tc>
                  <a:txBody>
                    <a:bodyPr/>
                    <a:lstStyle/>
                    <a:p>
                      <a:pPr algn="ctr"/>
                      <a:r>
                        <a:rPr lang="en-US" dirty="0"/>
                        <a:t>3:00</a:t>
                      </a:r>
                    </a:p>
                  </a:txBody>
                  <a:tcPr>
                    <a:solidFill>
                      <a:schemeClr val="bg1"/>
                    </a:solidFill>
                  </a:tcPr>
                </a:tc>
                <a:tc>
                  <a:txBody>
                    <a:bodyPr/>
                    <a:lstStyle/>
                    <a:p>
                      <a:pPr algn="ctr"/>
                      <a:r>
                        <a:rPr lang="en-US" dirty="0"/>
                        <a:t>15</a:t>
                      </a:r>
                    </a:p>
                  </a:txBody>
                  <a:tcPr>
                    <a:solidFill>
                      <a:schemeClr val="bg1"/>
                    </a:solidFill>
                  </a:tcPr>
                </a:tc>
                <a:tc>
                  <a:txBody>
                    <a:bodyPr/>
                    <a:lstStyle/>
                    <a:p>
                      <a:pPr algn="ctr"/>
                      <a:r>
                        <a:rPr lang="en-US" dirty="0"/>
                        <a:t>5.00</a:t>
                      </a:r>
                    </a:p>
                  </a:txBody>
                  <a:tcPr>
                    <a:solidFill>
                      <a:schemeClr val="bg1"/>
                    </a:solidFill>
                  </a:tcPr>
                </a:tc>
                <a:extLst>
                  <a:ext uri="{0D108BD9-81ED-4DB2-BD59-A6C34878D82A}">
                    <a16:rowId xmlns="" xmlns:a16="http://schemas.microsoft.com/office/drawing/2014/main" val="10003"/>
                  </a:ext>
                </a:extLst>
              </a:tr>
              <a:tr h="355928">
                <a:tc>
                  <a:txBody>
                    <a:bodyPr/>
                    <a:lstStyle/>
                    <a:p>
                      <a:pPr algn="ctr"/>
                      <a:r>
                        <a:rPr lang="en-US" dirty="0">
                          <a:solidFill>
                            <a:schemeClr val="bg1"/>
                          </a:solidFill>
                        </a:rPr>
                        <a:t>3</a:t>
                      </a:r>
                    </a:p>
                  </a:txBody>
                  <a:tcPr>
                    <a:solidFill>
                      <a:schemeClr val="accent5">
                        <a:lumMod val="50000"/>
                      </a:schemeClr>
                    </a:solidFill>
                  </a:tcPr>
                </a:tc>
                <a:tc>
                  <a:txBody>
                    <a:bodyPr/>
                    <a:lstStyle/>
                    <a:p>
                      <a:pPr algn="ctr"/>
                      <a:r>
                        <a:rPr lang="en-US" dirty="0"/>
                        <a:t>8:55</a:t>
                      </a:r>
                    </a:p>
                  </a:txBody>
                  <a:tcPr>
                    <a:solidFill>
                      <a:schemeClr val="bg1"/>
                    </a:solidFill>
                  </a:tcPr>
                </a:tc>
                <a:tc>
                  <a:txBody>
                    <a:bodyPr/>
                    <a:lstStyle/>
                    <a:p>
                      <a:pPr algn="ctr"/>
                      <a:r>
                        <a:rPr lang="en-US" dirty="0"/>
                        <a:t>12:55</a:t>
                      </a:r>
                    </a:p>
                  </a:txBody>
                  <a:tcPr>
                    <a:solidFill>
                      <a:schemeClr val="bg1"/>
                    </a:solidFill>
                  </a:tcPr>
                </a:tc>
                <a:tc>
                  <a:txBody>
                    <a:bodyPr/>
                    <a:lstStyle/>
                    <a:p>
                      <a:pPr algn="ctr"/>
                      <a:r>
                        <a:rPr lang="en-US" dirty="0"/>
                        <a:t>3:00</a:t>
                      </a:r>
                    </a:p>
                  </a:txBody>
                  <a:tcPr>
                    <a:solidFill>
                      <a:schemeClr val="bg1"/>
                    </a:solidFill>
                  </a:tcPr>
                </a:tc>
                <a:tc>
                  <a:txBody>
                    <a:bodyPr/>
                    <a:lstStyle/>
                    <a:p>
                      <a:pPr algn="ctr"/>
                      <a:r>
                        <a:rPr lang="en-US" dirty="0"/>
                        <a:t>16</a:t>
                      </a:r>
                    </a:p>
                  </a:txBody>
                  <a:tcPr>
                    <a:solidFill>
                      <a:schemeClr val="bg1"/>
                    </a:solidFill>
                  </a:tcPr>
                </a:tc>
                <a:tc>
                  <a:txBody>
                    <a:bodyPr/>
                    <a:lstStyle/>
                    <a:p>
                      <a:pPr algn="ctr"/>
                      <a:r>
                        <a:rPr lang="en-US" dirty="0"/>
                        <a:t>5.33</a:t>
                      </a:r>
                    </a:p>
                  </a:txBody>
                  <a:tcPr>
                    <a:solidFill>
                      <a:schemeClr val="bg1"/>
                    </a:solidFill>
                  </a:tcPr>
                </a:tc>
                <a:extLst>
                  <a:ext uri="{0D108BD9-81ED-4DB2-BD59-A6C34878D82A}">
                    <a16:rowId xmlns="" xmlns:a16="http://schemas.microsoft.com/office/drawing/2014/main" val="10004"/>
                  </a:ext>
                </a:extLst>
              </a:tr>
              <a:tr h="355928">
                <a:tc>
                  <a:txBody>
                    <a:bodyPr/>
                    <a:lstStyle/>
                    <a:p>
                      <a:pPr algn="ctr"/>
                      <a:r>
                        <a:rPr lang="en-US" dirty="0">
                          <a:solidFill>
                            <a:schemeClr val="bg1"/>
                          </a:solidFill>
                        </a:rPr>
                        <a:t>4</a:t>
                      </a:r>
                    </a:p>
                  </a:txBody>
                  <a:tcPr>
                    <a:solidFill>
                      <a:schemeClr val="accent5">
                        <a:lumMod val="50000"/>
                      </a:schemeClr>
                    </a:solidFill>
                  </a:tcPr>
                </a:tc>
                <a:tc>
                  <a:txBody>
                    <a:bodyPr/>
                    <a:lstStyle/>
                    <a:p>
                      <a:pPr marL="0" algn="ctr" defTabSz="914400" rtl="0" eaLnBrk="1" latinLnBrk="0" hangingPunct="1"/>
                      <a:r>
                        <a:rPr lang="en-US" sz="1800" kern="1200" dirty="0">
                          <a:solidFill>
                            <a:schemeClr val="dk1"/>
                          </a:solidFill>
                          <a:latin typeface="+mn-lt"/>
                          <a:ea typeface="+mn-ea"/>
                          <a:cs typeface="+mn-cs"/>
                        </a:rPr>
                        <a:t>9:05</a:t>
                      </a:r>
                    </a:p>
                  </a:txBody>
                  <a:tcPr>
                    <a:solidFill>
                      <a:schemeClr val="bg1"/>
                    </a:solidFill>
                  </a:tcPr>
                </a:tc>
                <a:tc>
                  <a:txBody>
                    <a:bodyPr/>
                    <a:lstStyle/>
                    <a:p>
                      <a:pPr marL="0" algn="ctr" defTabSz="914400" rtl="0" eaLnBrk="1" latinLnBrk="0" hangingPunct="1"/>
                      <a:r>
                        <a:rPr lang="en-US" sz="1800" kern="1200" dirty="0">
                          <a:solidFill>
                            <a:schemeClr val="dk1"/>
                          </a:solidFill>
                          <a:latin typeface="+mn-lt"/>
                          <a:ea typeface="+mn-ea"/>
                          <a:cs typeface="+mn-cs"/>
                        </a:rPr>
                        <a:t>12:45</a:t>
                      </a:r>
                    </a:p>
                  </a:txBody>
                  <a:tcPr>
                    <a:solidFill>
                      <a:schemeClr val="bg1"/>
                    </a:solidFill>
                  </a:tcPr>
                </a:tc>
                <a:tc>
                  <a:txBody>
                    <a:bodyPr/>
                    <a:lstStyle/>
                    <a:p>
                      <a:pPr marL="0" algn="ctr" defTabSz="914400" rtl="0" eaLnBrk="1" latinLnBrk="0" hangingPunct="1"/>
                      <a:r>
                        <a:rPr lang="en-US" sz="1800" kern="1200" dirty="0">
                          <a:solidFill>
                            <a:schemeClr val="dk1"/>
                          </a:solidFill>
                          <a:latin typeface="+mn-lt"/>
                          <a:ea typeface="+mn-ea"/>
                          <a:cs typeface="+mn-cs"/>
                        </a:rPr>
                        <a:t>3:67</a:t>
                      </a:r>
                    </a:p>
                  </a:txBody>
                  <a:tcPr>
                    <a:solidFill>
                      <a:schemeClr val="bg1"/>
                    </a:solidFill>
                  </a:tcPr>
                </a:tc>
                <a:tc>
                  <a:txBody>
                    <a:bodyPr/>
                    <a:lstStyle/>
                    <a:p>
                      <a:pPr marL="0" algn="ctr" defTabSz="914400" rtl="0" eaLnBrk="1" latinLnBrk="0" hangingPunct="1"/>
                      <a:r>
                        <a:rPr lang="en-US" sz="1800" kern="1200" dirty="0">
                          <a:solidFill>
                            <a:schemeClr val="dk1"/>
                          </a:solidFill>
                          <a:latin typeface="+mn-lt"/>
                          <a:ea typeface="+mn-ea"/>
                          <a:cs typeface="+mn-cs"/>
                        </a:rPr>
                        <a:t>10</a:t>
                      </a:r>
                    </a:p>
                  </a:txBody>
                  <a:tcPr>
                    <a:solidFill>
                      <a:schemeClr val="bg1"/>
                    </a:solidFill>
                  </a:tcPr>
                </a:tc>
                <a:tc>
                  <a:txBody>
                    <a:bodyPr/>
                    <a:lstStyle/>
                    <a:p>
                      <a:pPr marL="0" algn="ctr" defTabSz="914400" rtl="0" eaLnBrk="1" latinLnBrk="0" hangingPunct="1"/>
                      <a:r>
                        <a:rPr lang="en-US" sz="1800" kern="1200" dirty="0">
                          <a:solidFill>
                            <a:schemeClr val="dk1"/>
                          </a:solidFill>
                          <a:latin typeface="+mn-lt"/>
                          <a:ea typeface="+mn-ea"/>
                          <a:cs typeface="+mn-cs"/>
                        </a:rPr>
                        <a:t>2.72</a:t>
                      </a:r>
                    </a:p>
                  </a:txBody>
                  <a:tcPr>
                    <a:solidFill>
                      <a:schemeClr val="bg1"/>
                    </a:solidFill>
                  </a:tcPr>
                </a:tc>
                <a:extLst>
                  <a:ext uri="{0D108BD9-81ED-4DB2-BD59-A6C34878D82A}">
                    <a16:rowId xmlns="" xmlns:a16="http://schemas.microsoft.com/office/drawing/2014/main" val="10005"/>
                  </a:ext>
                </a:extLst>
              </a:tr>
              <a:tr h="355928">
                <a:tc>
                  <a:txBody>
                    <a:bodyPr/>
                    <a:lstStyle/>
                    <a:p>
                      <a:pPr algn="ctr"/>
                      <a:r>
                        <a:rPr lang="en-US" dirty="0">
                          <a:solidFill>
                            <a:schemeClr val="bg1"/>
                          </a:solidFill>
                        </a:rPr>
                        <a:t>5</a:t>
                      </a:r>
                    </a:p>
                  </a:txBody>
                  <a:tcPr>
                    <a:solidFill>
                      <a:schemeClr val="accent5">
                        <a:lumMod val="50000"/>
                      </a:schemeClr>
                    </a:solidFill>
                  </a:tcPr>
                </a:tc>
                <a:tc>
                  <a:txBody>
                    <a:bodyPr/>
                    <a:lstStyle/>
                    <a:p>
                      <a:pPr algn="ctr"/>
                      <a:r>
                        <a:rPr lang="en-US" dirty="0"/>
                        <a:t>8:30</a:t>
                      </a:r>
                    </a:p>
                  </a:txBody>
                  <a:tcPr>
                    <a:solidFill>
                      <a:schemeClr val="bg1"/>
                    </a:solidFill>
                  </a:tcPr>
                </a:tc>
                <a:tc>
                  <a:txBody>
                    <a:bodyPr/>
                    <a:lstStyle/>
                    <a:p>
                      <a:pPr algn="ctr"/>
                      <a:r>
                        <a:rPr lang="en-US" dirty="0"/>
                        <a:t>12:20</a:t>
                      </a:r>
                    </a:p>
                  </a:txBody>
                  <a:tcPr>
                    <a:solidFill>
                      <a:schemeClr val="bg1"/>
                    </a:solidFill>
                  </a:tcPr>
                </a:tc>
                <a:tc>
                  <a:txBody>
                    <a:bodyPr/>
                    <a:lstStyle/>
                    <a:p>
                      <a:pPr algn="ctr"/>
                      <a:r>
                        <a:rPr lang="en-US" dirty="0"/>
                        <a:t>3:83</a:t>
                      </a:r>
                    </a:p>
                  </a:txBody>
                  <a:tcPr>
                    <a:solidFill>
                      <a:schemeClr val="bg1"/>
                    </a:solidFill>
                  </a:tcPr>
                </a:tc>
                <a:tc>
                  <a:txBody>
                    <a:bodyPr/>
                    <a:lstStyle/>
                    <a:p>
                      <a:pPr algn="ctr"/>
                      <a:r>
                        <a:rPr lang="en-US" dirty="0"/>
                        <a:t>11</a:t>
                      </a:r>
                    </a:p>
                  </a:txBody>
                  <a:tcPr>
                    <a:solidFill>
                      <a:schemeClr val="bg1"/>
                    </a:solidFill>
                  </a:tcPr>
                </a:tc>
                <a:tc>
                  <a:txBody>
                    <a:bodyPr/>
                    <a:lstStyle/>
                    <a:p>
                      <a:pPr algn="ctr"/>
                      <a:r>
                        <a:rPr lang="en-US" dirty="0"/>
                        <a:t>2.87</a:t>
                      </a:r>
                    </a:p>
                  </a:txBody>
                  <a:tcPr>
                    <a:solidFill>
                      <a:schemeClr val="bg1"/>
                    </a:solidFill>
                  </a:tcPr>
                </a:tc>
                <a:extLst>
                  <a:ext uri="{0D108BD9-81ED-4DB2-BD59-A6C34878D82A}">
                    <a16:rowId xmlns="" xmlns:a16="http://schemas.microsoft.com/office/drawing/2014/main" val="10006"/>
                  </a:ext>
                </a:extLst>
              </a:tr>
              <a:tr h="355928">
                <a:tc>
                  <a:txBody>
                    <a:bodyPr/>
                    <a:lstStyle/>
                    <a:p>
                      <a:pPr algn="ctr"/>
                      <a:r>
                        <a:rPr lang="en-US" dirty="0">
                          <a:solidFill>
                            <a:schemeClr val="bg1"/>
                          </a:solidFill>
                        </a:rPr>
                        <a:t>6</a:t>
                      </a:r>
                    </a:p>
                  </a:txBody>
                  <a:tcPr>
                    <a:solidFill>
                      <a:schemeClr val="accent5">
                        <a:lumMod val="50000"/>
                      </a:schemeClr>
                    </a:solidFill>
                  </a:tcPr>
                </a:tc>
                <a:tc>
                  <a:txBody>
                    <a:bodyPr/>
                    <a:lstStyle/>
                    <a:p>
                      <a:pPr marL="0" algn="ctr" defTabSz="914400" rtl="0" eaLnBrk="1" latinLnBrk="0" hangingPunct="1"/>
                      <a:r>
                        <a:rPr lang="en-US" sz="1800" kern="1200" dirty="0">
                          <a:solidFill>
                            <a:schemeClr val="dk1"/>
                          </a:solidFill>
                          <a:latin typeface="+mn-lt"/>
                          <a:ea typeface="+mn-ea"/>
                          <a:cs typeface="+mn-cs"/>
                        </a:rPr>
                        <a:t>12:45</a:t>
                      </a:r>
                    </a:p>
                  </a:txBody>
                  <a:tcPr>
                    <a:solidFill>
                      <a:schemeClr val="bg1"/>
                    </a:solidFill>
                  </a:tcPr>
                </a:tc>
                <a:tc>
                  <a:txBody>
                    <a:bodyPr/>
                    <a:lstStyle/>
                    <a:p>
                      <a:pPr marL="0" algn="ctr" defTabSz="914400" rtl="0" eaLnBrk="1" latinLnBrk="0" hangingPunct="1"/>
                      <a:r>
                        <a:rPr lang="en-US" sz="1800" kern="1200" dirty="0">
                          <a:solidFill>
                            <a:schemeClr val="dk1"/>
                          </a:solidFill>
                          <a:latin typeface="+mn-lt"/>
                          <a:ea typeface="+mn-ea"/>
                          <a:cs typeface="+mn-cs"/>
                        </a:rPr>
                        <a:t>3:15</a:t>
                      </a:r>
                    </a:p>
                  </a:txBody>
                  <a:tcPr>
                    <a:solidFill>
                      <a:schemeClr val="bg1"/>
                    </a:solidFill>
                  </a:tcPr>
                </a:tc>
                <a:tc>
                  <a:txBody>
                    <a:bodyPr/>
                    <a:lstStyle/>
                    <a:p>
                      <a:pPr marL="0" algn="ctr" defTabSz="914400" rtl="0" eaLnBrk="1" latinLnBrk="0" hangingPunct="1"/>
                      <a:r>
                        <a:rPr lang="en-US" sz="1800" kern="1200" dirty="0">
                          <a:solidFill>
                            <a:schemeClr val="dk1"/>
                          </a:solidFill>
                          <a:latin typeface="+mn-lt"/>
                          <a:ea typeface="+mn-ea"/>
                          <a:cs typeface="+mn-cs"/>
                        </a:rPr>
                        <a:t>2:50</a:t>
                      </a:r>
                    </a:p>
                  </a:txBody>
                  <a:tcPr>
                    <a:solidFill>
                      <a:schemeClr val="bg1"/>
                    </a:solidFill>
                  </a:tcPr>
                </a:tc>
                <a:tc>
                  <a:txBody>
                    <a:bodyPr/>
                    <a:lstStyle/>
                    <a:p>
                      <a:pPr marL="0" algn="ctr" defTabSz="914400" rtl="0" eaLnBrk="1" latinLnBrk="0" hangingPunct="1"/>
                      <a:r>
                        <a:rPr lang="en-US" sz="1800" kern="1200" dirty="0">
                          <a:solidFill>
                            <a:schemeClr val="dk1"/>
                          </a:solidFill>
                          <a:latin typeface="+mn-lt"/>
                          <a:ea typeface="+mn-ea"/>
                          <a:cs typeface="+mn-cs"/>
                        </a:rPr>
                        <a:t>13</a:t>
                      </a:r>
                    </a:p>
                  </a:txBody>
                  <a:tcPr>
                    <a:solidFill>
                      <a:schemeClr val="bg1"/>
                    </a:solidFill>
                  </a:tcPr>
                </a:tc>
                <a:tc>
                  <a:txBody>
                    <a:bodyPr/>
                    <a:lstStyle/>
                    <a:p>
                      <a:pPr marL="0" algn="ctr" defTabSz="914400" rtl="0" eaLnBrk="1" latinLnBrk="0" hangingPunct="1"/>
                      <a:r>
                        <a:rPr lang="en-US" sz="1800" kern="1200" dirty="0">
                          <a:solidFill>
                            <a:schemeClr val="dk1"/>
                          </a:solidFill>
                          <a:latin typeface="+mn-lt"/>
                          <a:ea typeface="+mn-ea"/>
                          <a:cs typeface="+mn-cs"/>
                        </a:rPr>
                        <a:t>5.20</a:t>
                      </a:r>
                    </a:p>
                  </a:txBody>
                  <a:tcPr>
                    <a:solidFill>
                      <a:schemeClr val="bg1"/>
                    </a:solidFill>
                  </a:tcPr>
                </a:tc>
                <a:extLst>
                  <a:ext uri="{0D108BD9-81ED-4DB2-BD59-A6C34878D82A}">
                    <a16:rowId xmlns="" xmlns:a16="http://schemas.microsoft.com/office/drawing/2014/main" val="10007"/>
                  </a:ext>
                </a:extLst>
              </a:tr>
              <a:tr h="355928">
                <a:tc>
                  <a:txBody>
                    <a:bodyPr/>
                    <a:lstStyle/>
                    <a:p>
                      <a:pPr algn="ctr"/>
                      <a:r>
                        <a:rPr lang="en-US" dirty="0">
                          <a:solidFill>
                            <a:schemeClr val="bg1"/>
                          </a:solidFill>
                        </a:rPr>
                        <a:t>7</a:t>
                      </a:r>
                    </a:p>
                  </a:txBody>
                  <a:tcPr>
                    <a:solidFill>
                      <a:schemeClr val="accent5">
                        <a:lumMod val="50000"/>
                      </a:schemeClr>
                    </a:solidFill>
                  </a:tcPr>
                </a:tc>
                <a:tc>
                  <a:txBody>
                    <a:bodyPr/>
                    <a:lstStyle/>
                    <a:p>
                      <a:pPr algn="ctr"/>
                      <a:r>
                        <a:rPr lang="en-US" dirty="0"/>
                        <a:t>12:55</a:t>
                      </a:r>
                    </a:p>
                  </a:txBody>
                  <a:tcPr>
                    <a:solidFill>
                      <a:schemeClr val="bg1"/>
                    </a:solidFill>
                  </a:tcPr>
                </a:tc>
                <a:tc>
                  <a:txBody>
                    <a:bodyPr/>
                    <a:lstStyle/>
                    <a:p>
                      <a:pPr algn="ctr"/>
                      <a:r>
                        <a:rPr lang="en-US" dirty="0"/>
                        <a:t>3:50</a:t>
                      </a:r>
                    </a:p>
                  </a:txBody>
                  <a:tcPr>
                    <a:solidFill>
                      <a:schemeClr val="bg1"/>
                    </a:solidFill>
                  </a:tcPr>
                </a:tc>
                <a:tc>
                  <a:txBody>
                    <a:bodyPr/>
                    <a:lstStyle/>
                    <a:p>
                      <a:pPr algn="ctr"/>
                      <a:r>
                        <a:rPr lang="en-US" dirty="0"/>
                        <a:t>2:92</a:t>
                      </a:r>
                    </a:p>
                  </a:txBody>
                  <a:tcPr>
                    <a:solidFill>
                      <a:schemeClr val="bg1"/>
                    </a:solidFill>
                  </a:tcPr>
                </a:tc>
                <a:tc>
                  <a:txBody>
                    <a:bodyPr/>
                    <a:lstStyle/>
                    <a:p>
                      <a:pPr algn="ctr"/>
                      <a:r>
                        <a:rPr lang="en-US" dirty="0"/>
                        <a:t>14</a:t>
                      </a:r>
                    </a:p>
                  </a:txBody>
                  <a:tcPr>
                    <a:solidFill>
                      <a:schemeClr val="bg1"/>
                    </a:solidFill>
                  </a:tcPr>
                </a:tc>
                <a:tc>
                  <a:txBody>
                    <a:bodyPr/>
                    <a:lstStyle/>
                    <a:p>
                      <a:pPr algn="ctr"/>
                      <a:r>
                        <a:rPr lang="en-US" dirty="0"/>
                        <a:t>4.79</a:t>
                      </a:r>
                    </a:p>
                  </a:txBody>
                  <a:tcPr>
                    <a:solidFill>
                      <a:schemeClr val="bg1"/>
                    </a:solidFill>
                  </a:tcPr>
                </a:tc>
                <a:extLst>
                  <a:ext uri="{0D108BD9-81ED-4DB2-BD59-A6C34878D82A}">
                    <a16:rowId xmlns="" xmlns:a16="http://schemas.microsoft.com/office/drawing/2014/main" val="10008"/>
                  </a:ext>
                </a:extLst>
              </a:tr>
              <a:tr h="355928">
                <a:tc>
                  <a:txBody>
                    <a:bodyPr/>
                    <a:lstStyle/>
                    <a:p>
                      <a:pPr algn="ctr"/>
                      <a:r>
                        <a:rPr lang="en-US" dirty="0">
                          <a:solidFill>
                            <a:schemeClr val="bg1"/>
                          </a:solidFill>
                        </a:rPr>
                        <a:t>8</a:t>
                      </a:r>
                    </a:p>
                  </a:txBody>
                  <a:tcPr>
                    <a:solidFill>
                      <a:schemeClr val="accent5">
                        <a:lumMod val="50000"/>
                      </a:schemeClr>
                    </a:solidFill>
                  </a:tcPr>
                </a:tc>
                <a:tc>
                  <a:txBody>
                    <a:bodyPr/>
                    <a:lstStyle/>
                    <a:p>
                      <a:pPr algn="ctr"/>
                      <a:r>
                        <a:rPr lang="en-US" dirty="0"/>
                        <a:t>1:10</a:t>
                      </a:r>
                    </a:p>
                  </a:txBody>
                  <a:tcPr>
                    <a:solidFill>
                      <a:schemeClr val="bg1"/>
                    </a:solidFill>
                  </a:tcPr>
                </a:tc>
                <a:tc>
                  <a:txBody>
                    <a:bodyPr/>
                    <a:lstStyle/>
                    <a:p>
                      <a:pPr algn="ctr"/>
                      <a:r>
                        <a:rPr lang="en-US" dirty="0"/>
                        <a:t>5:10</a:t>
                      </a:r>
                    </a:p>
                  </a:txBody>
                  <a:tcPr>
                    <a:solidFill>
                      <a:schemeClr val="bg1"/>
                    </a:solidFill>
                  </a:tcPr>
                </a:tc>
                <a:tc>
                  <a:txBody>
                    <a:bodyPr/>
                    <a:lstStyle/>
                    <a:p>
                      <a:pPr algn="ctr"/>
                      <a:r>
                        <a:rPr lang="en-US" dirty="0"/>
                        <a:t>4:00</a:t>
                      </a:r>
                    </a:p>
                  </a:txBody>
                  <a:tcPr>
                    <a:solidFill>
                      <a:schemeClr val="bg1"/>
                    </a:solidFill>
                  </a:tcPr>
                </a:tc>
                <a:tc>
                  <a:txBody>
                    <a:bodyPr/>
                    <a:lstStyle/>
                    <a:p>
                      <a:pPr algn="ctr"/>
                      <a:r>
                        <a:rPr lang="en-US" dirty="0"/>
                        <a:t>10</a:t>
                      </a:r>
                    </a:p>
                  </a:txBody>
                  <a:tcPr>
                    <a:solidFill>
                      <a:schemeClr val="bg1"/>
                    </a:solidFill>
                  </a:tcPr>
                </a:tc>
                <a:tc>
                  <a:txBody>
                    <a:bodyPr/>
                    <a:lstStyle/>
                    <a:p>
                      <a:pPr algn="ctr"/>
                      <a:r>
                        <a:rPr lang="en-US" dirty="0"/>
                        <a:t>2.50</a:t>
                      </a:r>
                    </a:p>
                  </a:txBody>
                  <a:tcPr>
                    <a:solidFill>
                      <a:schemeClr val="bg1"/>
                    </a:solidFill>
                  </a:tcPr>
                </a:tc>
                <a:extLst>
                  <a:ext uri="{0D108BD9-81ED-4DB2-BD59-A6C34878D82A}">
                    <a16:rowId xmlns="" xmlns:a16="http://schemas.microsoft.com/office/drawing/2014/main" val="10009"/>
                  </a:ext>
                </a:extLst>
              </a:tr>
              <a:tr h="355928">
                <a:tc>
                  <a:txBody>
                    <a:bodyPr/>
                    <a:lstStyle/>
                    <a:p>
                      <a:pPr algn="ctr"/>
                      <a:r>
                        <a:rPr lang="en-US" dirty="0">
                          <a:solidFill>
                            <a:schemeClr val="bg1"/>
                          </a:solidFill>
                        </a:rPr>
                        <a:t>9</a:t>
                      </a:r>
                    </a:p>
                  </a:txBody>
                  <a:tcPr>
                    <a:solidFill>
                      <a:schemeClr val="accent5">
                        <a:lumMod val="50000"/>
                      </a:schemeClr>
                    </a:solidFill>
                  </a:tcPr>
                </a:tc>
                <a:tc>
                  <a:txBody>
                    <a:bodyPr/>
                    <a:lstStyle/>
                    <a:p>
                      <a:pPr algn="ctr"/>
                      <a:r>
                        <a:rPr lang="en-US" dirty="0"/>
                        <a:t>1:05</a:t>
                      </a:r>
                    </a:p>
                  </a:txBody>
                  <a:tcPr>
                    <a:solidFill>
                      <a:schemeClr val="bg1"/>
                    </a:solidFill>
                  </a:tcPr>
                </a:tc>
                <a:tc>
                  <a:txBody>
                    <a:bodyPr/>
                    <a:lstStyle/>
                    <a:p>
                      <a:pPr algn="ctr"/>
                      <a:r>
                        <a:rPr lang="en-US" dirty="0"/>
                        <a:t>4:50</a:t>
                      </a:r>
                    </a:p>
                  </a:txBody>
                  <a:tcPr>
                    <a:solidFill>
                      <a:schemeClr val="bg1"/>
                    </a:solidFill>
                  </a:tcPr>
                </a:tc>
                <a:tc>
                  <a:txBody>
                    <a:bodyPr/>
                    <a:lstStyle/>
                    <a:p>
                      <a:pPr algn="ctr"/>
                      <a:r>
                        <a:rPr lang="en-US" dirty="0"/>
                        <a:t>3:75</a:t>
                      </a:r>
                    </a:p>
                  </a:txBody>
                  <a:tcPr>
                    <a:solidFill>
                      <a:schemeClr val="bg1"/>
                    </a:solidFill>
                  </a:tcPr>
                </a:tc>
                <a:tc>
                  <a:txBody>
                    <a:bodyPr/>
                    <a:lstStyle/>
                    <a:p>
                      <a:pPr algn="ctr"/>
                      <a:r>
                        <a:rPr lang="en-US" dirty="0"/>
                        <a:t>18</a:t>
                      </a:r>
                    </a:p>
                  </a:txBody>
                  <a:tcPr>
                    <a:solidFill>
                      <a:schemeClr val="bg1"/>
                    </a:solidFill>
                  </a:tcPr>
                </a:tc>
                <a:tc>
                  <a:txBody>
                    <a:bodyPr/>
                    <a:lstStyle/>
                    <a:p>
                      <a:pPr algn="ctr"/>
                      <a:r>
                        <a:rPr lang="en-US" dirty="0"/>
                        <a:t>4.80</a:t>
                      </a:r>
                    </a:p>
                  </a:txBody>
                  <a:tcPr>
                    <a:solidFill>
                      <a:schemeClr val="bg1"/>
                    </a:solidFill>
                  </a:tcPr>
                </a:tc>
                <a:extLst>
                  <a:ext uri="{0D108BD9-81ED-4DB2-BD59-A6C34878D82A}">
                    <a16:rowId xmlns="" xmlns:a16="http://schemas.microsoft.com/office/drawing/2014/main" val="10010"/>
                  </a:ext>
                </a:extLst>
              </a:tr>
              <a:tr h="355928">
                <a:tc>
                  <a:txBody>
                    <a:bodyPr/>
                    <a:lstStyle/>
                    <a:p>
                      <a:pPr algn="ctr"/>
                      <a:r>
                        <a:rPr lang="en-US" dirty="0">
                          <a:solidFill>
                            <a:schemeClr val="bg1"/>
                          </a:solidFill>
                        </a:rPr>
                        <a:t>10</a:t>
                      </a:r>
                    </a:p>
                  </a:txBody>
                  <a:tcPr>
                    <a:solidFill>
                      <a:schemeClr val="accent5">
                        <a:lumMod val="50000"/>
                      </a:schemeClr>
                    </a:solidFill>
                  </a:tcPr>
                </a:tc>
                <a:tc>
                  <a:txBody>
                    <a:bodyPr/>
                    <a:lstStyle/>
                    <a:p>
                      <a:pPr algn="ctr"/>
                      <a:r>
                        <a:rPr lang="en-US" dirty="0"/>
                        <a:t>1:00</a:t>
                      </a:r>
                    </a:p>
                  </a:txBody>
                  <a:tcPr>
                    <a:solidFill>
                      <a:schemeClr val="bg1"/>
                    </a:solidFill>
                  </a:tcPr>
                </a:tc>
                <a:tc>
                  <a:txBody>
                    <a:bodyPr/>
                    <a:lstStyle/>
                    <a:p>
                      <a:pPr algn="ctr"/>
                      <a:r>
                        <a:rPr lang="en-US" dirty="0"/>
                        <a:t>4:20</a:t>
                      </a:r>
                    </a:p>
                  </a:txBody>
                  <a:tcPr>
                    <a:solidFill>
                      <a:schemeClr val="bg1"/>
                    </a:solidFill>
                  </a:tcPr>
                </a:tc>
                <a:tc>
                  <a:txBody>
                    <a:bodyPr/>
                    <a:lstStyle/>
                    <a:p>
                      <a:pPr algn="ctr"/>
                      <a:r>
                        <a:rPr lang="en-US" dirty="0"/>
                        <a:t>3:33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4.50</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355928">
                <a:tc gridSpan="3">
                  <a:txBody>
                    <a:bodyPr/>
                    <a:lstStyle/>
                    <a:p>
                      <a:pPr algn="r"/>
                      <a:r>
                        <a:rPr lang="en-US" dirty="0">
                          <a:solidFill>
                            <a:schemeClr val="bg1"/>
                          </a:solidFill>
                        </a:rPr>
                        <a:t>AVERAGE</a:t>
                      </a:r>
                    </a:p>
                  </a:txBody>
                  <a:tcPr>
                    <a:solidFill>
                      <a:schemeClr val="accent5">
                        <a:lumMod val="50000"/>
                      </a:schemeClr>
                    </a:solidFill>
                  </a:tcPr>
                </a:tc>
                <a:tc hMerge="1">
                  <a:txBody>
                    <a:bodyPr/>
                    <a:lstStyle/>
                    <a:p>
                      <a:pPr algn="ctr"/>
                      <a:endParaRPr lang="en-US" dirty="0"/>
                    </a:p>
                  </a:txBody>
                  <a:tcPr>
                    <a:solidFill>
                      <a:schemeClr val="bg1"/>
                    </a:solidFill>
                  </a:tcPr>
                </a:tc>
                <a:tc hMerge="1">
                  <a:txBody>
                    <a:bodyPr/>
                    <a:lstStyle/>
                    <a:p>
                      <a:pPr algn="ctr"/>
                      <a:endParaRPr lang="en-US" dirty="0"/>
                    </a:p>
                  </a:txBody>
                  <a:tcPr>
                    <a:solidFill>
                      <a:schemeClr val="bg1"/>
                    </a:solidFill>
                  </a:tcPr>
                </a:tc>
                <a:tc>
                  <a:txBody>
                    <a:bodyPr/>
                    <a:lstStyle/>
                    <a:p>
                      <a:pPr algn="ctr"/>
                      <a:r>
                        <a:rPr lang="en-US" b="1" dirty="0"/>
                        <a:t>3:32</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b="1" dirty="0"/>
                        <a:t>13.4</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b="1" dirty="0"/>
                        <a:t>4.03</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10012"/>
                  </a:ext>
                </a:extLst>
              </a:tr>
              <a:tr h="355928">
                <a:tc gridSpan="3">
                  <a:txBody>
                    <a:bodyPr/>
                    <a:lstStyle/>
                    <a:p>
                      <a:pPr algn="r"/>
                      <a:r>
                        <a:rPr lang="en-US" dirty="0">
                          <a:solidFill>
                            <a:schemeClr val="bg1"/>
                          </a:solidFill>
                        </a:rPr>
                        <a:t>PEAK</a:t>
                      </a:r>
                    </a:p>
                  </a:txBody>
                  <a:tcPr>
                    <a:solidFill>
                      <a:schemeClr val="accent5">
                        <a:lumMod val="50000"/>
                      </a:schemeClr>
                    </a:solidFill>
                  </a:tcPr>
                </a:tc>
                <a:tc hMerge="1">
                  <a:txBody>
                    <a:bodyPr/>
                    <a:lstStyle/>
                    <a:p>
                      <a:pPr algn="ctr"/>
                      <a:endParaRPr lang="en-US" dirty="0"/>
                    </a:p>
                  </a:txBody>
                  <a:tcPr>
                    <a:solidFill>
                      <a:schemeClr val="bg1"/>
                    </a:solidFill>
                  </a:tcPr>
                </a:tc>
                <a:tc hMerge="1">
                  <a:txBody>
                    <a:bodyPr/>
                    <a:lstStyle/>
                    <a:p>
                      <a:pPr algn="ctr"/>
                      <a:endParaRPr lang="en-US" dirty="0"/>
                    </a:p>
                  </a:txBody>
                  <a:tcPr>
                    <a:solidFill>
                      <a:schemeClr val="bg1"/>
                    </a:solidFill>
                  </a:tcPr>
                </a:tc>
                <a:tc>
                  <a:txBody>
                    <a:bodyPr/>
                    <a:lstStyle/>
                    <a:p>
                      <a:pPr algn="ctr"/>
                      <a:endParaRPr lang="en-US" b="1" dirty="0"/>
                    </a:p>
                  </a:txBody>
                  <a:tcPr>
                    <a:solidFill>
                      <a:schemeClr val="bg1"/>
                    </a:solidFill>
                  </a:tcPr>
                </a:tc>
                <a:tc>
                  <a:txBody>
                    <a:bodyPr/>
                    <a:lstStyle/>
                    <a:p>
                      <a:pPr algn="ctr"/>
                      <a:endParaRPr lang="en-US" b="1" dirty="0"/>
                    </a:p>
                  </a:txBody>
                  <a:tcPr>
                    <a:solidFill>
                      <a:schemeClr val="bg1"/>
                    </a:solidFill>
                  </a:tcPr>
                </a:tc>
                <a:tc>
                  <a:txBody>
                    <a:bodyPr/>
                    <a:lstStyle/>
                    <a:p>
                      <a:pPr algn="ctr"/>
                      <a:r>
                        <a:rPr lang="en-US" b="1" dirty="0"/>
                        <a:t>5.33</a:t>
                      </a:r>
                    </a:p>
                  </a:txBody>
                  <a:tcPr>
                    <a:solidFill>
                      <a:schemeClr val="bg1"/>
                    </a:solidFill>
                  </a:tcPr>
                </a:tc>
                <a:extLst>
                  <a:ext uri="{0D108BD9-81ED-4DB2-BD59-A6C34878D82A}">
                    <a16:rowId xmlns="" xmlns:a16="http://schemas.microsoft.com/office/drawing/2014/main" val="10013"/>
                  </a:ext>
                </a:extLst>
              </a:tr>
            </a:tbl>
          </a:graphicData>
        </a:graphic>
      </p:graphicFrame>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1697243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400800" cy="457200"/>
          </a:xfrm>
        </p:spPr>
        <p:txBody>
          <a:bodyPr/>
          <a:lstStyle/>
          <a:p>
            <a:r>
              <a:rPr lang="en-US" dirty="0"/>
              <a:t>Questions to Ask</a:t>
            </a:r>
          </a:p>
        </p:txBody>
      </p:sp>
      <p:sp>
        <p:nvSpPr>
          <p:cNvPr id="3" name="Content Placeholder 2"/>
          <p:cNvSpPr>
            <a:spLocks noGrp="1"/>
          </p:cNvSpPr>
          <p:nvPr>
            <p:ph idx="1"/>
          </p:nvPr>
        </p:nvSpPr>
        <p:spPr/>
        <p:txBody>
          <a:bodyPr/>
          <a:lstStyle/>
          <a:p>
            <a:pPr>
              <a:lnSpc>
                <a:spcPct val="140000"/>
              </a:lnSpc>
            </a:pPr>
            <a:r>
              <a:rPr lang="en-US" sz="2400" dirty="0"/>
              <a:t>What can be delegated?</a:t>
            </a:r>
          </a:p>
          <a:p>
            <a:pPr>
              <a:lnSpc>
                <a:spcPct val="140000"/>
              </a:lnSpc>
            </a:pPr>
            <a:r>
              <a:rPr lang="en-US" sz="2400" dirty="0"/>
              <a:t>What tasks are needless?</a:t>
            </a:r>
          </a:p>
          <a:p>
            <a:pPr>
              <a:lnSpc>
                <a:spcPct val="140000"/>
              </a:lnSpc>
            </a:pPr>
            <a:r>
              <a:rPr lang="en-US" sz="2400" dirty="0"/>
              <a:t>Could more staff help?</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28</a:t>
            </a:fld>
            <a:endParaRPr lang="en-US" dirty="0">
              <a:solidFill>
                <a:prstClr val="black">
                  <a:tint val="75000"/>
                </a:prstClr>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4333" y="3102379"/>
            <a:ext cx="4342467" cy="3257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823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Rules to Increase Production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7854202"/>
              </p:ext>
            </p:extLst>
          </p:nvPr>
        </p:nvGraphicFramePr>
        <p:xfrm>
          <a:off x="0" y="1265238"/>
          <a:ext cx="89154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29</a:t>
            </a:fld>
            <a:endParaRPr lang="en-US" dirty="0">
              <a:solidFill>
                <a:prstClr val="black">
                  <a:tint val="75000"/>
                </a:prstClr>
              </a:solidFill>
            </a:endParaRPr>
          </a:p>
        </p:txBody>
      </p:sp>
    </p:spTree>
    <p:extLst>
      <p:ext uri="{BB962C8B-B14F-4D97-AF65-F5344CB8AC3E}">
        <p14:creationId xmlns:p14="http://schemas.microsoft.com/office/powerpoint/2010/main" val="287796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57175180"/>
              </p:ext>
            </p:extLst>
          </p:nvPr>
        </p:nvGraphicFramePr>
        <p:xfrm>
          <a:off x="-30480" y="990600"/>
          <a:ext cx="856488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914400" y="304800"/>
            <a:ext cx="3200400" cy="762000"/>
          </a:xfrm>
        </p:spPr>
        <p:txBody>
          <a:bodyPr/>
          <a:lstStyle/>
          <a:p>
            <a:r>
              <a:rPr lang="en-US" dirty="0"/>
              <a:t>Practice Management</a:t>
            </a:r>
          </a:p>
        </p:txBody>
      </p:sp>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3</a:t>
            </a:fld>
            <a:endParaRPr lang="en-US" dirty="0">
              <a:solidFill>
                <a:prstClr val="black">
                  <a:tint val="75000"/>
                </a:prstClr>
              </a:solidFill>
            </a:endParaRPr>
          </a:p>
        </p:txBody>
      </p:sp>
    </p:spTree>
    <p:extLst>
      <p:ext uri="{BB962C8B-B14F-4D97-AF65-F5344CB8AC3E}">
        <p14:creationId xmlns:p14="http://schemas.microsoft.com/office/powerpoint/2010/main" val="1692141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Cheap Solution</a:t>
            </a:r>
          </a:p>
        </p:txBody>
      </p:sp>
      <p:sp>
        <p:nvSpPr>
          <p:cNvPr id="3" name="Content Placeholder 2"/>
          <p:cNvSpPr>
            <a:spLocks noGrp="1"/>
          </p:cNvSpPr>
          <p:nvPr>
            <p:ph idx="1"/>
          </p:nvPr>
        </p:nvSpPr>
        <p:spPr/>
        <p:txBody>
          <a:bodyPr/>
          <a:lstStyle/>
          <a:p>
            <a:r>
              <a:rPr lang="en-US" sz="2400" dirty="0"/>
              <a:t>Reconfigure staff</a:t>
            </a:r>
          </a:p>
          <a:p>
            <a:endParaRPr lang="en-US" sz="2400" dirty="0"/>
          </a:p>
          <a:p>
            <a:r>
              <a:rPr lang="en-US" sz="2400" dirty="0"/>
              <a:t>(Peak hours - peak staffing)</a:t>
            </a:r>
          </a:p>
          <a:p>
            <a:endParaRPr lang="en-US" sz="2400" dirty="0"/>
          </a:p>
          <a:p>
            <a:r>
              <a:rPr lang="en-US" sz="2400" dirty="0"/>
              <a:t>Work throughout the day (accessibility)</a:t>
            </a:r>
          </a:p>
          <a:p>
            <a:endParaRPr lang="en-US" sz="2400" dirty="0"/>
          </a:p>
          <a:p>
            <a:r>
              <a:rPr lang="en-US" sz="2400" dirty="0"/>
              <a:t>Reduce needless tasks</a:t>
            </a:r>
          </a:p>
          <a:p>
            <a:endParaRPr lang="en-US" sz="2400" dirty="0"/>
          </a:p>
          <a:p>
            <a:r>
              <a:rPr lang="en-US" sz="2400" dirty="0"/>
              <a:t>Discipline</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3202459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Expensive Solutions</a:t>
            </a:r>
          </a:p>
        </p:txBody>
      </p:sp>
      <p:sp>
        <p:nvSpPr>
          <p:cNvPr id="3" name="Content Placeholder 2"/>
          <p:cNvSpPr>
            <a:spLocks noGrp="1"/>
          </p:cNvSpPr>
          <p:nvPr>
            <p:ph idx="1"/>
          </p:nvPr>
        </p:nvSpPr>
        <p:spPr/>
        <p:txBody>
          <a:bodyPr/>
          <a:lstStyle/>
          <a:p>
            <a:r>
              <a:rPr lang="en-US" sz="2400" dirty="0"/>
              <a:t>Facility redesign</a:t>
            </a:r>
          </a:p>
          <a:p>
            <a:r>
              <a:rPr lang="en-US" sz="2400" dirty="0"/>
              <a:t>Ignore the problem and hope it gets better!</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31</a:t>
            </a:fld>
            <a:endParaRPr lang="en-US" dirty="0">
              <a:solidFill>
                <a:prstClr val="black">
                  <a:tint val="75000"/>
                </a:prstClr>
              </a:solidFill>
            </a:endParaRPr>
          </a:p>
        </p:txBody>
      </p:sp>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066800" y="2362200"/>
            <a:ext cx="4953000" cy="3302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63056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Ideal Office Floor Plan</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32</a:t>
            </a:fld>
            <a:endParaRPr lang="en-US" dirty="0">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848" y="1066800"/>
            <a:ext cx="5028752" cy="5638799"/>
          </a:xfrm>
          <a:prstGeom prst="rect">
            <a:avLst/>
          </a:prstGeom>
        </p:spPr>
      </p:pic>
    </p:spTree>
    <p:extLst>
      <p:ext uri="{BB962C8B-B14F-4D97-AF65-F5344CB8AC3E}">
        <p14:creationId xmlns:p14="http://schemas.microsoft.com/office/powerpoint/2010/main" val="2784264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a:t>
            </a:r>
          </a:p>
        </p:txBody>
      </p:sp>
      <p:sp>
        <p:nvSpPr>
          <p:cNvPr id="3" name="Content Placeholder 2"/>
          <p:cNvSpPr>
            <a:spLocks noGrp="1"/>
          </p:cNvSpPr>
          <p:nvPr>
            <p:ph idx="1"/>
          </p:nvPr>
        </p:nvSpPr>
        <p:spPr>
          <a:xfrm>
            <a:off x="914399" y="1265237"/>
            <a:ext cx="7295731" cy="1401763"/>
          </a:xfrm>
        </p:spPr>
        <p:txBody>
          <a:bodyPr/>
          <a:lstStyle/>
          <a:p>
            <a:r>
              <a:rPr lang="en-US" sz="2400" dirty="0"/>
              <a:t>Your biggest expense</a:t>
            </a:r>
          </a:p>
          <a:p>
            <a:r>
              <a:rPr lang="en-US" sz="2400" dirty="0"/>
              <a:t>Your biggest problem</a:t>
            </a: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082749" y="2514600"/>
            <a:ext cx="5486400" cy="3658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1305333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Points of Contact with a Patient</a:t>
            </a:r>
          </a:p>
        </p:txBody>
      </p:sp>
      <p:sp>
        <p:nvSpPr>
          <p:cNvPr id="3" name="Content Placeholder 2"/>
          <p:cNvSpPr>
            <a:spLocks noGrp="1"/>
          </p:cNvSpPr>
          <p:nvPr>
            <p:ph idx="1"/>
          </p:nvPr>
        </p:nvSpPr>
        <p:spPr/>
        <p:txBody>
          <a:bodyPr/>
          <a:lstStyle/>
          <a:p>
            <a:pPr marL="457200" indent="-457200">
              <a:buFont typeface="+mj-lt"/>
              <a:buAutoNum type="arabicPeriod"/>
            </a:pPr>
            <a:r>
              <a:rPr lang="en-US" sz="2400" dirty="0"/>
              <a:t>Scheduling appointment by telephone</a:t>
            </a:r>
          </a:p>
          <a:p>
            <a:pPr marL="457200" indent="-457200">
              <a:buFont typeface="+mj-lt"/>
              <a:buAutoNum type="arabicPeriod"/>
            </a:pPr>
            <a:r>
              <a:rPr lang="en-US" sz="2400" dirty="0"/>
              <a:t>Greeting the patient upon arrival</a:t>
            </a:r>
          </a:p>
          <a:p>
            <a:pPr marL="457200" indent="-457200">
              <a:buFont typeface="+mj-lt"/>
              <a:buAutoNum type="arabicPeriod"/>
            </a:pPr>
            <a:r>
              <a:rPr lang="en-US" sz="2400" dirty="0"/>
              <a:t>Registration of new patient</a:t>
            </a:r>
          </a:p>
          <a:p>
            <a:pPr marL="457200" indent="-457200">
              <a:buFont typeface="+mj-lt"/>
              <a:buAutoNum type="arabicPeriod"/>
            </a:pPr>
            <a:r>
              <a:rPr lang="en-US" sz="2400" dirty="0"/>
              <a:t>Calling patient out of reception area</a:t>
            </a:r>
          </a:p>
          <a:p>
            <a:pPr marL="457200" indent="-457200">
              <a:buFont typeface="+mj-lt"/>
              <a:buAutoNum type="arabicPeriod"/>
            </a:pPr>
            <a:r>
              <a:rPr lang="en-US" sz="2400" dirty="0"/>
              <a:t>Examination/treatment</a:t>
            </a:r>
          </a:p>
          <a:p>
            <a:pPr marL="457200" indent="-457200">
              <a:buFont typeface="+mj-lt"/>
              <a:buAutoNum type="arabicPeriod"/>
            </a:pPr>
            <a:r>
              <a:rPr lang="en-US" sz="2400" dirty="0"/>
              <a:t>Patient education</a:t>
            </a:r>
          </a:p>
          <a:p>
            <a:pPr marL="457200" indent="-457200">
              <a:buFont typeface="+mj-lt"/>
              <a:buAutoNum type="arabicPeriod"/>
            </a:pPr>
            <a:r>
              <a:rPr lang="en-US" sz="2400" dirty="0"/>
              <a:t>Reappointment/fee presentation</a:t>
            </a:r>
          </a:p>
          <a:p>
            <a:pPr marL="457200" indent="-457200">
              <a:buFont typeface="+mj-lt"/>
              <a:buAutoNum type="arabicPeriod"/>
            </a:pPr>
            <a:r>
              <a:rPr lang="en-US" sz="2400" dirty="0"/>
              <a:t>Good-bye</a:t>
            </a:r>
          </a:p>
          <a:p>
            <a:pPr marL="457200" indent="-457200">
              <a:buFont typeface="+mj-lt"/>
              <a:buAutoNum type="arabicPeriod"/>
            </a:pPr>
            <a:r>
              <a:rPr lang="en-US" sz="2400" dirty="0"/>
              <a:t>Accounts receivable follow-up</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3532273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sservicesatisfie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753322"/>
            <a:ext cx="8991600" cy="3983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2673899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399" y="259556"/>
            <a:ext cx="6400800" cy="457200"/>
          </a:xfrm>
        </p:spPr>
        <p:txBody>
          <a:bodyPr/>
          <a:lstStyle/>
          <a:p>
            <a:r>
              <a:rPr lang="en-US" dirty="0"/>
              <a:t>Friendliness of the Office Staff When I Make an Appointment Is Important to Me </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36</a:t>
            </a:fld>
            <a:endParaRPr lang="en-US" dirty="0">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563490630"/>
              </p:ext>
            </p:extLst>
          </p:nvPr>
        </p:nvGraphicFramePr>
        <p:xfrm>
          <a:off x="2857500" y="2377678"/>
          <a:ext cx="3429000" cy="1676400"/>
        </p:xfrm>
        <a:graphic>
          <a:graphicData uri="http://schemas.openxmlformats.org/drawingml/2006/table">
            <a:tbl>
              <a:tblPr bandCol="1">
                <a:tableStyleId>{B301B821-A1FF-4177-AEE7-76D212191A09}</a:tableStyleId>
              </a:tblPr>
              <a:tblGrid>
                <a:gridCol w="2876678">
                  <a:extLst>
                    <a:ext uri="{9D8B030D-6E8A-4147-A177-3AD203B41FA5}">
                      <a16:colId xmlns="" xmlns:a16="http://schemas.microsoft.com/office/drawing/2014/main" val="20000"/>
                    </a:ext>
                  </a:extLst>
                </a:gridCol>
                <a:gridCol w="552322">
                  <a:extLst>
                    <a:ext uri="{9D8B030D-6E8A-4147-A177-3AD203B41FA5}">
                      <a16:colId xmlns="" xmlns:a16="http://schemas.microsoft.com/office/drawing/2014/main" val="20001"/>
                    </a:ext>
                  </a:extLst>
                </a:gridCol>
              </a:tblGrid>
              <a:tr h="838200">
                <a:tc>
                  <a:txBody>
                    <a:bodyPr/>
                    <a:lstStyle/>
                    <a:p>
                      <a:pPr algn="ctr" fontAlgn="b"/>
                      <a:r>
                        <a:rPr lang="en-US" sz="2200" u="none" strike="noStrike" dirty="0">
                          <a:effectLst/>
                        </a:rPr>
                        <a:t>TRUE</a:t>
                      </a:r>
                      <a:endParaRPr lang="en-US" sz="22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200" u="none" strike="noStrike">
                          <a:effectLst/>
                        </a:rPr>
                        <a:t>88%</a:t>
                      </a:r>
                      <a:endParaRPr lang="en-US" sz="2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0000"/>
                  </a:ext>
                </a:extLst>
              </a:tr>
              <a:tr h="838200">
                <a:tc>
                  <a:txBody>
                    <a:bodyPr/>
                    <a:lstStyle/>
                    <a:p>
                      <a:pPr algn="ctr" fontAlgn="b"/>
                      <a:r>
                        <a:rPr lang="en-US" sz="2200" u="none" strike="noStrike">
                          <a:effectLst/>
                        </a:rPr>
                        <a:t>FALSE</a:t>
                      </a:r>
                      <a:endParaRPr lang="en-US" sz="2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200" u="none" strike="noStrike" dirty="0">
                          <a:effectLst/>
                        </a:rPr>
                        <a:t>12%</a:t>
                      </a:r>
                      <a:endParaRPr lang="en-US" sz="2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0001"/>
                  </a:ext>
                </a:extLst>
              </a:tr>
            </a:tbl>
          </a:graphicData>
        </a:graphic>
      </p:graphicFrame>
      <p:sp>
        <p:nvSpPr>
          <p:cNvPr id="8" name="TextBox 7"/>
          <p:cNvSpPr txBox="1"/>
          <p:nvPr/>
        </p:nvSpPr>
        <p:spPr>
          <a:xfrm>
            <a:off x="1447800" y="5715000"/>
            <a:ext cx="5725107" cy="369332"/>
          </a:xfrm>
          <a:prstGeom prst="rect">
            <a:avLst/>
          </a:prstGeom>
          <a:noFill/>
        </p:spPr>
        <p:txBody>
          <a:bodyPr wrap="square" rtlCol="0">
            <a:spAutoFit/>
          </a:bodyPr>
          <a:lstStyle/>
          <a:p>
            <a:pPr algn="ctr"/>
            <a:r>
              <a:rPr lang="en-US" dirty="0"/>
              <a:t>US News Poll, March 17, 2014</a:t>
            </a:r>
          </a:p>
        </p:txBody>
      </p:sp>
    </p:spTree>
    <p:extLst>
      <p:ext uri="{BB962C8B-B14F-4D97-AF65-F5344CB8AC3E}">
        <p14:creationId xmlns:p14="http://schemas.microsoft.com/office/powerpoint/2010/main" val="3011329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Patients Leave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915301"/>
              </p:ext>
            </p:extLst>
          </p:nvPr>
        </p:nvGraphicFramePr>
        <p:xfrm>
          <a:off x="838200" y="1600200"/>
          <a:ext cx="7467600" cy="2971800"/>
        </p:xfrm>
        <a:graphic>
          <a:graphicData uri="http://schemas.openxmlformats.org/drawingml/2006/table">
            <a:tbl>
              <a:tblPr lastRow="1">
                <a:tableStyleId>{5C22544A-7EE6-4342-B048-85BDC9FD1C3A}</a:tableStyleId>
              </a:tblPr>
              <a:tblGrid>
                <a:gridCol w="5217090">
                  <a:extLst>
                    <a:ext uri="{9D8B030D-6E8A-4147-A177-3AD203B41FA5}">
                      <a16:colId xmlns="" xmlns:a16="http://schemas.microsoft.com/office/drawing/2014/main" val="20000"/>
                    </a:ext>
                  </a:extLst>
                </a:gridCol>
                <a:gridCol w="2250510">
                  <a:extLst>
                    <a:ext uri="{9D8B030D-6E8A-4147-A177-3AD203B41FA5}">
                      <a16:colId xmlns="" xmlns:a16="http://schemas.microsoft.com/office/drawing/2014/main" val="20001"/>
                    </a:ext>
                  </a:extLst>
                </a:gridCol>
              </a:tblGrid>
              <a:tr h="990600">
                <a:tc>
                  <a:txBody>
                    <a:bodyPr/>
                    <a:lstStyle/>
                    <a:p>
                      <a:r>
                        <a:rPr lang="en-US" sz="2400" dirty="0"/>
                        <a:t>Indifference / lack</a:t>
                      </a:r>
                      <a:r>
                        <a:rPr lang="en-US" sz="2400" baseline="0" dirty="0"/>
                        <a:t> of interest</a:t>
                      </a:r>
                      <a:endParaRPr lang="en-US" sz="2400" dirty="0">
                        <a:latin typeface="+mn-lt"/>
                        <a:ea typeface="Verdana" pitchFamily="34" charset="0"/>
                        <a:cs typeface="Verdana" pitchFamily="34" charset="0"/>
                      </a:endParaRPr>
                    </a:p>
                  </a:txBody>
                  <a:tcPr/>
                </a:tc>
                <a:tc>
                  <a:txBody>
                    <a:bodyPr/>
                    <a:lstStyle/>
                    <a:p>
                      <a:pPr algn="ctr"/>
                      <a:r>
                        <a:rPr lang="en-US" sz="2400" dirty="0"/>
                        <a:t>68%</a:t>
                      </a:r>
                      <a:endParaRPr lang="en-US" sz="2400" dirty="0">
                        <a:latin typeface="+mn-lt"/>
                        <a:ea typeface="Verdana" pitchFamily="34" charset="0"/>
                        <a:cs typeface="Verdana" pitchFamily="34" charset="0"/>
                      </a:endParaRPr>
                    </a:p>
                  </a:txBody>
                  <a:tcPr/>
                </a:tc>
                <a:extLst>
                  <a:ext uri="{0D108BD9-81ED-4DB2-BD59-A6C34878D82A}">
                    <a16:rowId xmlns="" xmlns:a16="http://schemas.microsoft.com/office/drawing/2014/main" val="10000"/>
                  </a:ext>
                </a:extLst>
              </a:tr>
              <a:tr h="990600">
                <a:tc>
                  <a:txBody>
                    <a:bodyPr/>
                    <a:lstStyle/>
                    <a:p>
                      <a:r>
                        <a:rPr lang="en-US" sz="2400" dirty="0"/>
                        <a:t>Unadjusted complaints</a:t>
                      </a:r>
                      <a:endParaRPr lang="en-US" sz="2400" dirty="0">
                        <a:latin typeface="+mn-lt"/>
                        <a:ea typeface="Verdana" pitchFamily="34" charset="0"/>
                        <a:cs typeface="Verdana" pitchFamily="34" charset="0"/>
                      </a:endParaRPr>
                    </a:p>
                  </a:txBody>
                  <a:tcPr/>
                </a:tc>
                <a:tc>
                  <a:txBody>
                    <a:bodyPr/>
                    <a:lstStyle/>
                    <a:p>
                      <a:pPr algn="ctr"/>
                      <a:r>
                        <a:rPr lang="en-US" sz="2400" dirty="0"/>
                        <a:t>14%</a:t>
                      </a:r>
                      <a:endParaRPr lang="en-US" sz="2400" dirty="0">
                        <a:latin typeface="+mn-lt"/>
                        <a:ea typeface="Verdana" pitchFamily="34" charset="0"/>
                        <a:cs typeface="Verdana" pitchFamily="34" charset="0"/>
                      </a:endParaRPr>
                    </a:p>
                  </a:txBody>
                  <a:tcPr/>
                </a:tc>
                <a:extLst>
                  <a:ext uri="{0D108BD9-81ED-4DB2-BD59-A6C34878D82A}">
                    <a16:rowId xmlns="" xmlns:a16="http://schemas.microsoft.com/office/drawing/2014/main" val="10001"/>
                  </a:ext>
                </a:extLst>
              </a:tr>
              <a:tr h="990600">
                <a:tc>
                  <a:txBody>
                    <a:bodyPr/>
                    <a:lstStyle/>
                    <a:p>
                      <a:r>
                        <a:rPr lang="en-US" sz="2400" dirty="0"/>
                        <a:t>Staff related</a:t>
                      </a:r>
                      <a:endParaRPr lang="en-US" sz="2400" dirty="0">
                        <a:latin typeface="+mn-lt"/>
                        <a:ea typeface="Verdana" pitchFamily="34" charset="0"/>
                        <a:cs typeface="Verdana" pitchFamily="34" charset="0"/>
                      </a:endParaRPr>
                    </a:p>
                  </a:txBody>
                  <a:tcPr/>
                </a:tc>
                <a:tc>
                  <a:txBody>
                    <a:bodyPr/>
                    <a:lstStyle/>
                    <a:p>
                      <a:pPr algn="ctr"/>
                      <a:r>
                        <a:rPr lang="en-US" sz="2400" dirty="0"/>
                        <a:t>82%</a:t>
                      </a:r>
                      <a:endParaRPr lang="en-US" sz="2400" dirty="0">
                        <a:latin typeface="+mn-lt"/>
                        <a:ea typeface="Verdana" pitchFamily="34" charset="0"/>
                        <a:cs typeface="Verdana" pitchFamily="34" charset="0"/>
                      </a:endParaRPr>
                    </a:p>
                  </a:txBody>
                  <a:tcPr/>
                </a:tc>
                <a:extLst>
                  <a:ext uri="{0D108BD9-81ED-4DB2-BD59-A6C34878D82A}">
                    <a16:rowId xmlns="" xmlns:a16="http://schemas.microsoft.com/office/drawing/2014/main" val="10002"/>
                  </a:ext>
                </a:extLst>
              </a:tr>
            </a:tbl>
          </a:graphicData>
        </a:graphic>
      </p:graphicFrame>
      <p:sp>
        <p:nvSpPr>
          <p:cNvPr id="5" name="Rectangle 4"/>
          <p:cNvSpPr/>
          <p:nvPr/>
        </p:nvSpPr>
        <p:spPr>
          <a:xfrm>
            <a:off x="838200" y="4648200"/>
            <a:ext cx="3969741" cy="369332"/>
          </a:xfrm>
          <a:prstGeom prst="rect">
            <a:avLst/>
          </a:prstGeom>
        </p:spPr>
        <p:txBody>
          <a:bodyPr wrap="none">
            <a:spAutoFit/>
          </a:bodyPr>
          <a:lstStyle/>
          <a:p>
            <a:pPr defTabSz="800100" eaLnBrk="0" hangingPunct="0">
              <a:spcBef>
                <a:spcPct val="50000"/>
              </a:spcBef>
            </a:pPr>
            <a:r>
              <a:rPr lang="en-US" i="1" dirty="0">
                <a:solidFill>
                  <a:srgbClr val="000000"/>
                </a:solidFill>
              </a:rPr>
              <a:t>Note: price, relocation, death, etc.—18%</a:t>
            </a:r>
          </a:p>
        </p:txBody>
      </p:sp>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15984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Recruiting Good People</a:t>
            </a:r>
          </a:p>
        </p:txBody>
      </p:sp>
      <p:sp>
        <p:nvSpPr>
          <p:cNvPr id="3" name="Content Placeholder 2"/>
          <p:cNvSpPr>
            <a:spLocks noGrp="1"/>
          </p:cNvSpPr>
          <p:nvPr>
            <p:ph idx="1"/>
          </p:nvPr>
        </p:nvSpPr>
        <p:spPr>
          <a:xfrm>
            <a:off x="914399" y="1265237"/>
            <a:ext cx="3429001" cy="4525963"/>
          </a:xfrm>
        </p:spPr>
        <p:txBody>
          <a:bodyPr/>
          <a:lstStyle/>
          <a:p>
            <a:r>
              <a:rPr lang="en-US" sz="2400" dirty="0"/>
              <a:t>Two rules of thumb</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7186" y="2362200"/>
            <a:ext cx="4992414"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3430736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BF2A88-F5F1-4DFA-8488-2A78E5889F51}" type="slidenum">
              <a:rPr lang="en-US" smtClean="0">
                <a:solidFill>
                  <a:prstClr val="black">
                    <a:tint val="75000"/>
                  </a:prstClr>
                </a:solidFill>
              </a:rPr>
              <a:pPr>
                <a:defRPr/>
              </a:pPr>
              <a:t>39</a:t>
            </a:fld>
            <a:endParaRPr lang="en-US" dirty="0">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161278"/>
            <a:ext cx="8839200" cy="6468709"/>
          </a:xfrm>
          <a:prstGeom prst="rect">
            <a:avLst/>
          </a:prstGeom>
        </p:spPr>
      </p:pic>
      <p:sp>
        <p:nvSpPr>
          <p:cNvPr id="4" name="TextBox 3"/>
          <p:cNvSpPr txBox="1"/>
          <p:nvPr/>
        </p:nvSpPr>
        <p:spPr>
          <a:xfrm>
            <a:off x="2092125" y="6642556"/>
            <a:ext cx="4953000" cy="215444"/>
          </a:xfrm>
          <a:prstGeom prst="rect">
            <a:avLst/>
          </a:prstGeom>
          <a:noFill/>
        </p:spPr>
        <p:txBody>
          <a:bodyPr wrap="square" rtlCol="0">
            <a:spAutoFit/>
          </a:bodyPr>
          <a:lstStyle/>
          <a:p>
            <a:pPr algn="ctr"/>
            <a:r>
              <a:rPr lang="en-US" sz="800" dirty="0"/>
              <a:t>Data source: http://www.physicianspractice.com/staff-salary-survey/2015-staff-salary-survey-results-national</a:t>
            </a:r>
          </a:p>
        </p:txBody>
      </p:sp>
    </p:spTree>
    <p:extLst>
      <p:ext uri="{BB962C8B-B14F-4D97-AF65-F5344CB8AC3E}">
        <p14:creationId xmlns:p14="http://schemas.microsoft.com/office/powerpoint/2010/main" val="70887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1493837"/>
            <a:ext cx="7295731" cy="3687763"/>
          </a:xfrm>
        </p:spPr>
        <p:style>
          <a:lnRef idx="3">
            <a:schemeClr val="lt1"/>
          </a:lnRef>
          <a:fillRef idx="1">
            <a:schemeClr val="accent1"/>
          </a:fillRef>
          <a:effectRef idx="1">
            <a:schemeClr val="accent1"/>
          </a:effectRef>
          <a:fontRef idx="minor">
            <a:schemeClr val="lt1"/>
          </a:fontRef>
        </p:style>
        <p:txBody>
          <a:bodyPr anchor="ctr"/>
          <a:lstStyle/>
          <a:p>
            <a:pPr marL="0" indent="0" algn="ctr">
              <a:buNone/>
            </a:pPr>
            <a:r>
              <a:rPr lang="en-US" sz="4800" dirty="0"/>
              <a:t>If you’re not serving our customers … you should be serving someone who is.</a:t>
            </a:r>
          </a:p>
        </p:txBody>
      </p:sp>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783231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Great Employees</a:t>
            </a:r>
          </a:p>
        </p:txBody>
      </p:sp>
      <p:sp>
        <p:nvSpPr>
          <p:cNvPr id="3" name="Content Placeholder 2"/>
          <p:cNvSpPr>
            <a:spLocks noGrp="1"/>
          </p:cNvSpPr>
          <p:nvPr>
            <p:ph idx="1"/>
          </p:nvPr>
        </p:nvSpPr>
        <p:spPr/>
        <p:txBody>
          <a:bodyPr/>
          <a:lstStyle/>
          <a:p>
            <a:r>
              <a:rPr lang="en-US" sz="2400" dirty="0"/>
              <a:t>Job descriptions</a:t>
            </a:r>
          </a:p>
          <a:p>
            <a:r>
              <a:rPr lang="en-US" sz="2400" dirty="0"/>
              <a:t>Phone screening</a:t>
            </a:r>
          </a:p>
          <a:p>
            <a:r>
              <a:rPr lang="en-US" sz="2400" dirty="0"/>
              <a:t>Personal interview</a:t>
            </a:r>
          </a:p>
          <a:p>
            <a:r>
              <a:rPr lang="en-US" sz="2400" dirty="0"/>
              <a:t>Staff “interview”</a:t>
            </a:r>
          </a:p>
          <a:p>
            <a:r>
              <a:rPr lang="en-US" sz="2400" dirty="0"/>
              <a:t>Background check (http://exclusions.oig.hhs.gov/ &amp; http://www.employscreen.com/)</a:t>
            </a:r>
          </a:p>
          <a:p>
            <a:r>
              <a:rPr lang="en-US" sz="2400" dirty="0"/>
              <a:t>Reference check</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40</a:t>
            </a:fld>
            <a:endParaRPr lang="en-US" dirty="0">
              <a:solidFill>
                <a:prstClr val="black">
                  <a:tint val="75000"/>
                </a:prstClr>
              </a:solidFill>
            </a:endParaRPr>
          </a:p>
        </p:txBody>
      </p:sp>
    </p:spTree>
    <p:extLst>
      <p:ext uri="{BB962C8B-B14F-4D97-AF65-F5344CB8AC3E}">
        <p14:creationId xmlns:p14="http://schemas.microsoft.com/office/powerpoint/2010/main" val="1366920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Caution in the Interview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9959520"/>
              </p:ext>
            </p:extLst>
          </p:nvPr>
        </p:nvGraphicFramePr>
        <p:xfrm>
          <a:off x="914399" y="1265237"/>
          <a:ext cx="729573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41</a:t>
            </a:fld>
            <a:endParaRPr lang="en-US" dirty="0">
              <a:solidFill>
                <a:prstClr val="black">
                  <a:tint val="75000"/>
                </a:prstClr>
              </a:solidFill>
            </a:endParaRPr>
          </a:p>
        </p:txBody>
      </p:sp>
    </p:spTree>
    <p:extLst>
      <p:ext uri="{BB962C8B-B14F-4D97-AF65-F5344CB8AC3E}">
        <p14:creationId xmlns:p14="http://schemas.microsoft.com/office/powerpoint/2010/main" val="3924355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364" y="1143001"/>
            <a:ext cx="9084636" cy="5714999"/>
          </a:xfrm>
          <a:prstGeom prst="rect">
            <a:avLst/>
          </a:prstGeom>
        </p:spPr>
      </p:pic>
      <p:sp>
        <p:nvSpPr>
          <p:cNvPr id="2" name="Title 1"/>
          <p:cNvSpPr>
            <a:spLocks noGrp="1"/>
          </p:cNvSpPr>
          <p:nvPr>
            <p:ph type="title"/>
          </p:nvPr>
        </p:nvSpPr>
        <p:spPr/>
        <p:txBody>
          <a:bodyPr/>
          <a:lstStyle/>
          <a:p>
            <a:r>
              <a:rPr lang="en-US" dirty="0"/>
              <a:t>Average Salaries</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42</a:t>
            </a:fld>
            <a:endParaRPr lang="en-US" dirty="0">
              <a:solidFill>
                <a:prstClr val="black">
                  <a:tint val="75000"/>
                </a:prstClr>
              </a:solidFill>
            </a:endParaRPr>
          </a:p>
        </p:txBody>
      </p:sp>
      <p:sp>
        <p:nvSpPr>
          <p:cNvPr id="6" name="TextBox 5"/>
          <p:cNvSpPr txBox="1"/>
          <p:nvPr/>
        </p:nvSpPr>
        <p:spPr>
          <a:xfrm>
            <a:off x="2092125" y="6642556"/>
            <a:ext cx="4953000" cy="215444"/>
          </a:xfrm>
          <a:prstGeom prst="rect">
            <a:avLst/>
          </a:prstGeom>
          <a:noFill/>
        </p:spPr>
        <p:txBody>
          <a:bodyPr wrap="square" rtlCol="0">
            <a:spAutoFit/>
          </a:bodyPr>
          <a:lstStyle/>
          <a:p>
            <a:pPr algn="ctr"/>
            <a:r>
              <a:rPr lang="en-US" sz="800" dirty="0"/>
              <a:t>Data source: http://www.physicianspractice.com/staff-salary-survey/2015-staff-salary-survey-results-national</a:t>
            </a:r>
          </a:p>
        </p:txBody>
      </p:sp>
    </p:spTree>
    <p:extLst>
      <p:ext uri="{BB962C8B-B14F-4D97-AF65-F5344CB8AC3E}">
        <p14:creationId xmlns:p14="http://schemas.microsoft.com/office/powerpoint/2010/main" val="2525775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Role</a:t>
            </a:r>
          </a:p>
        </p:txBody>
      </p:sp>
      <p:sp>
        <p:nvSpPr>
          <p:cNvPr id="3" name="Content Placeholder 2"/>
          <p:cNvSpPr>
            <a:spLocks noGrp="1"/>
          </p:cNvSpPr>
          <p:nvPr>
            <p:ph idx="1"/>
          </p:nvPr>
        </p:nvSpPr>
        <p:spPr>
          <a:xfrm>
            <a:off x="914399" y="1265237"/>
            <a:ext cx="3810001" cy="4525963"/>
          </a:xfrm>
        </p:spPr>
        <p:txBody>
          <a:bodyPr/>
          <a:lstStyle/>
          <a:p>
            <a:r>
              <a:rPr lang="en-US" sz="2400" dirty="0"/>
              <a:t>Day-to-Day Manager</a:t>
            </a:r>
          </a:p>
          <a:p>
            <a:pPr lvl="1"/>
            <a:r>
              <a:rPr lang="en-US" sz="2400" dirty="0"/>
              <a:t>People</a:t>
            </a:r>
          </a:p>
          <a:p>
            <a:pPr lvl="1"/>
            <a:r>
              <a:rPr lang="en-US" sz="2400" dirty="0"/>
              <a:t>Finances</a:t>
            </a:r>
          </a:p>
          <a:p>
            <a:endParaRPr lang="en-US" sz="2400" dirty="0"/>
          </a:p>
          <a:p>
            <a:r>
              <a:rPr lang="en-US" sz="2400" dirty="0"/>
              <a:t>Administrator</a:t>
            </a:r>
          </a:p>
          <a:p>
            <a:pPr lvl="1"/>
            <a:r>
              <a:rPr lang="en-US" sz="2400" dirty="0"/>
              <a:t>Delegates to mid-level management</a:t>
            </a:r>
          </a:p>
          <a:p>
            <a:pPr lvl="1"/>
            <a:r>
              <a:rPr lang="en-US" sz="2400" dirty="0"/>
              <a:t>Empowered to market/negotiate</a:t>
            </a:r>
          </a:p>
          <a:p>
            <a:pPr lvl="1"/>
            <a:r>
              <a:rPr lang="en-US" sz="2400" dirty="0"/>
              <a:t>Advisor to physicians</a:t>
            </a:r>
          </a:p>
          <a:p>
            <a:pPr marL="0" indent="0">
              <a:buNone/>
            </a:pPr>
            <a:endParaRPr lang="en-US" sz="2400" dirty="0"/>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752600"/>
            <a:ext cx="260985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1176308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Equipment Interface Technician</a:t>
            </a:r>
          </a:p>
        </p:txBody>
      </p:sp>
      <p:sp>
        <p:nvSpPr>
          <p:cNvPr id="3" name="Content Placeholder 2"/>
          <p:cNvSpPr>
            <a:spLocks noGrp="1"/>
          </p:cNvSpPr>
          <p:nvPr>
            <p:ph idx="1"/>
          </p:nvPr>
        </p:nvSpPr>
        <p:spPr/>
        <p:txBody>
          <a:bodyPr/>
          <a:lstStyle/>
          <a:p>
            <a:r>
              <a:rPr lang="en-US" sz="2400" dirty="0"/>
              <a:t>Increased use of OP monitoring devices</a:t>
            </a:r>
          </a:p>
          <a:p>
            <a:r>
              <a:rPr lang="en-US" sz="2400" dirty="0"/>
              <a:t>Tests read from afar</a:t>
            </a:r>
          </a:p>
          <a:p>
            <a:r>
              <a:rPr lang="en-US" sz="2400" dirty="0"/>
              <a:t>Review readings to standards</a:t>
            </a:r>
          </a:p>
          <a:p>
            <a:r>
              <a:rPr lang="en-US" sz="2400" dirty="0"/>
              <a:t>Prioritize providers’ work load</a:t>
            </a:r>
          </a:p>
          <a:p>
            <a:r>
              <a:rPr lang="en-US" sz="2400" dirty="0"/>
              <a:t>Record results in EMR</a:t>
            </a:r>
          </a:p>
          <a:p>
            <a:r>
              <a:rPr lang="en-US" sz="2400" dirty="0"/>
              <a:t>Email information to patient</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44</a:t>
            </a:fld>
            <a:endParaRPr lang="en-US" dirty="0">
              <a:solidFill>
                <a:prstClr val="black">
                  <a:tint val="75000"/>
                </a:prstClr>
              </a:solidFill>
            </a:endParaRPr>
          </a:p>
        </p:txBody>
      </p:sp>
    </p:spTree>
    <p:extLst>
      <p:ext uri="{BB962C8B-B14F-4D97-AF65-F5344CB8AC3E}">
        <p14:creationId xmlns:p14="http://schemas.microsoft.com/office/powerpoint/2010/main" val="1837460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Nurse Navigators and Care Coordinators</a:t>
            </a:r>
          </a:p>
        </p:txBody>
      </p:sp>
      <p:sp>
        <p:nvSpPr>
          <p:cNvPr id="3" name="Content Placeholder 2"/>
          <p:cNvSpPr>
            <a:spLocks noGrp="1"/>
          </p:cNvSpPr>
          <p:nvPr>
            <p:ph idx="1"/>
          </p:nvPr>
        </p:nvSpPr>
        <p:spPr>
          <a:xfrm>
            <a:off x="914399" y="1265237"/>
            <a:ext cx="7772401" cy="4525963"/>
          </a:xfrm>
        </p:spPr>
        <p:txBody>
          <a:bodyPr/>
          <a:lstStyle/>
          <a:p>
            <a:r>
              <a:rPr lang="en-US" sz="2400" dirty="0"/>
              <a:t>Follow-up after office visits and hospital release</a:t>
            </a:r>
          </a:p>
          <a:p>
            <a:r>
              <a:rPr lang="en-US" sz="2400" dirty="0"/>
              <a:t>Scheduling appointments with ancillary services, specialty providers</a:t>
            </a:r>
          </a:p>
          <a:p>
            <a:r>
              <a:rPr lang="en-US" sz="2400" dirty="0"/>
              <a:t>Calling to make sure they’re taking medications</a:t>
            </a:r>
          </a:p>
          <a:p>
            <a:r>
              <a:rPr lang="en-US" sz="2400" dirty="0"/>
              <a:t>Calling to set up follow-up appointments</a:t>
            </a:r>
          </a:p>
          <a:p>
            <a:r>
              <a:rPr lang="en-US" sz="2400" dirty="0"/>
              <a:t>Critical to the success of the PCMH</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45</a:t>
            </a:fld>
            <a:endParaRPr lang="en-US" dirty="0">
              <a:solidFill>
                <a:prstClr val="black">
                  <a:tint val="75000"/>
                </a:prstClr>
              </a:solidFill>
            </a:endParaRPr>
          </a:p>
        </p:txBody>
      </p:sp>
    </p:spTree>
    <p:extLst>
      <p:ext uri="{BB962C8B-B14F-4D97-AF65-F5344CB8AC3E}">
        <p14:creationId xmlns:p14="http://schemas.microsoft.com/office/powerpoint/2010/main" val="1146801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Certified Professional Coder</a:t>
            </a:r>
          </a:p>
        </p:txBody>
      </p:sp>
      <p:sp>
        <p:nvSpPr>
          <p:cNvPr id="3" name="Content Placeholder 2"/>
          <p:cNvSpPr>
            <a:spLocks noGrp="1"/>
          </p:cNvSpPr>
          <p:nvPr>
            <p:ph idx="1"/>
          </p:nvPr>
        </p:nvSpPr>
        <p:spPr/>
        <p:txBody>
          <a:bodyPr/>
          <a:lstStyle/>
          <a:p>
            <a:r>
              <a:rPr lang="en-US" sz="2400" dirty="0"/>
              <a:t>Initial and ongoing training</a:t>
            </a:r>
          </a:p>
          <a:p>
            <a:r>
              <a:rPr lang="en-US" sz="2400" dirty="0"/>
              <a:t>Conduct ongoing coding audits</a:t>
            </a:r>
          </a:p>
          <a:p>
            <a:r>
              <a:rPr lang="en-US" sz="2400" dirty="0"/>
              <a:t>Information source for physicians</a:t>
            </a:r>
          </a:p>
          <a:p>
            <a:r>
              <a:rPr lang="en-US" sz="2400" dirty="0"/>
              <a:t>Resource for staff</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46</a:t>
            </a:fld>
            <a:endParaRPr lang="en-US" dirty="0">
              <a:solidFill>
                <a:prstClr val="black">
                  <a:tint val="75000"/>
                </a:prstClr>
              </a:solidFill>
            </a:endParaRPr>
          </a:p>
        </p:txBody>
      </p:sp>
      <p:pic>
        <p:nvPicPr>
          <p:cNvPr id="266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667000" y="3238670"/>
            <a:ext cx="3810000" cy="2882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40596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IT Specialist</a:t>
            </a:r>
          </a:p>
        </p:txBody>
      </p:sp>
      <p:sp>
        <p:nvSpPr>
          <p:cNvPr id="3" name="Content Placeholder 2"/>
          <p:cNvSpPr>
            <a:spLocks noGrp="1"/>
          </p:cNvSpPr>
          <p:nvPr>
            <p:ph idx="1"/>
          </p:nvPr>
        </p:nvSpPr>
        <p:spPr/>
        <p:txBody>
          <a:bodyPr/>
          <a:lstStyle/>
          <a:p>
            <a:r>
              <a:rPr lang="en-US" sz="2400" dirty="0"/>
              <a:t>Knows all practice software applications</a:t>
            </a:r>
          </a:p>
          <a:p>
            <a:r>
              <a:rPr lang="en-US" sz="2400" dirty="0"/>
              <a:t>Trains new staff</a:t>
            </a:r>
          </a:p>
          <a:p>
            <a:r>
              <a:rPr lang="en-US" sz="2400" dirty="0"/>
              <a:t>Troubleshoots system</a:t>
            </a:r>
          </a:p>
          <a:p>
            <a:r>
              <a:rPr lang="en-US" sz="2400" dirty="0"/>
              <a:t>Develops integrated clinical/administrative reports</a:t>
            </a:r>
          </a:p>
          <a:p>
            <a:r>
              <a:rPr lang="en-US" sz="2400" dirty="0"/>
              <a:t>Documents improvement</a:t>
            </a:r>
          </a:p>
          <a:p>
            <a:r>
              <a:rPr lang="en-US" sz="2400" dirty="0"/>
              <a:t>Liaison with software vendors, web page, etc.</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47</a:t>
            </a:fld>
            <a:endParaRPr lang="en-US" dirty="0">
              <a:solidFill>
                <a:prstClr val="black">
                  <a:tint val="75000"/>
                </a:prstClr>
              </a:solidFill>
            </a:endParaRPr>
          </a:p>
        </p:txBody>
      </p:sp>
    </p:spTree>
    <p:extLst>
      <p:ext uri="{BB962C8B-B14F-4D97-AF65-F5344CB8AC3E}">
        <p14:creationId xmlns:p14="http://schemas.microsoft.com/office/powerpoint/2010/main" val="785656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Bar: Physician Burnout</a:t>
            </a:r>
          </a:p>
        </p:txBody>
      </p:sp>
      <p:sp>
        <p:nvSpPr>
          <p:cNvPr id="3" name="Content Placeholder 2"/>
          <p:cNvSpPr>
            <a:spLocks noGrp="1"/>
          </p:cNvSpPr>
          <p:nvPr>
            <p:ph idx="1"/>
          </p:nvPr>
        </p:nvSpPr>
        <p:spPr/>
        <p:txBody>
          <a:bodyPr/>
          <a:lstStyle/>
          <a:p>
            <a:r>
              <a:rPr lang="en-US" dirty="0"/>
              <a:t>“70% to 80% of physician work output could be considered waste, defined as work that doesn't need to be done and doesn't add value to the patient.” - Christine </a:t>
            </a:r>
            <a:r>
              <a:rPr lang="en-US" dirty="0" err="1"/>
              <a:t>Sinsky</a:t>
            </a:r>
            <a:r>
              <a:rPr lang="en-US" dirty="0"/>
              <a:t>, MD, Vice President of Professional Satisfaction at the American Medical Association</a:t>
            </a:r>
          </a:p>
          <a:p>
            <a:endParaRPr lang="en-US" dirty="0"/>
          </a:p>
          <a:p>
            <a:r>
              <a:rPr lang="en-US" dirty="0"/>
              <a:t>“Over time, log records from physicians showed a decline in the time allocated to face-to-face visits, accompanied by an increase in time allocated to desktop medicine.” - Electronic Health Record Logs Indicate That Physicians Split Time Evenly Between Seeing Patients And Desktop Medicine, </a:t>
            </a:r>
            <a:r>
              <a:rPr lang="en-US" i="1" dirty="0"/>
              <a:t>Health Affairs</a:t>
            </a:r>
            <a:r>
              <a:rPr lang="en-US" dirty="0"/>
              <a:t>, April 2017</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48</a:t>
            </a:fld>
            <a:endParaRPr lang="en-US" dirty="0">
              <a:solidFill>
                <a:prstClr val="black">
                  <a:tint val="75000"/>
                </a:prstClr>
              </a:solidFill>
            </a:endParaRPr>
          </a:p>
        </p:txBody>
      </p:sp>
    </p:spTree>
    <p:extLst>
      <p:ext uri="{BB962C8B-B14F-4D97-AF65-F5344CB8AC3E}">
        <p14:creationId xmlns:p14="http://schemas.microsoft.com/office/powerpoint/2010/main" val="883053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 Medical Scribe?</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49</a:t>
            </a:fld>
            <a:endParaRPr lang="en-US" dirty="0">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420222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Reinventing Efficiency</a:t>
            </a:r>
          </a:p>
        </p:txBody>
      </p:sp>
      <p:sp>
        <p:nvSpPr>
          <p:cNvPr id="3" name="Content Placeholder 2"/>
          <p:cNvSpPr>
            <a:spLocks noGrp="1"/>
          </p:cNvSpPr>
          <p:nvPr>
            <p:ph idx="1"/>
          </p:nvPr>
        </p:nvSpPr>
        <p:spPr>
          <a:xfrm>
            <a:off x="3657600" y="1265237"/>
            <a:ext cx="4552530" cy="4525963"/>
          </a:xfrm>
        </p:spPr>
        <p:txBody>
          <a:bodyPr/>
          <a:lstStyle/>
          <a:p>
            <a:r>
              <a:rPr lang="en-US" sz="2400" dirty="0"/>
              <a:t>Why do we do it this way?</a:t>
            </a:r>
          </a:p>
          <a:p>
            <a:r>
              <a:rPr lang="en-US" sz="2400" dirty="0"/>
              <a:t>What do we need to do it more efficiently?</a:t>
            </a:r>
          </a:p>
          <a:p>
            <a:r>
              <a:rPr lang="en-US" sz="2400" dirty="0"/>
              <a:t>Can we do it with less paper?</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5</a:t>
            </a:fld>
            <a:endParaRPr lang="en-US"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231832"/>
            <a:ext cx="32004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953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Is a Scribe’s Time Worth?</a:t>
            </a:r>
          </a:p>
        </p:txBody>
      </p:sp>
      <p:sp>
        <p:nvSpPr>
          <p:cNvPr id="3" name="Slide Number Placeholder 2"/>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50</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3596016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 of Scribes</a:t>
            </a:r>
          </a:p>
        </p:txBody>
      </p:sp>
      <p:sp>
        <p:nvSpPr>
          <p:cNvPr id="3" name="Slide Number Placeholder 2"/>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51</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1802664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Scribes Legal?</a:t>
            </a:r>
          </a:p>
        </p:txBody>
      </p:sp>
      <p:sp>
        <p:nvSpPr>
          <p:cNvPr id="3" name="Slide Number Placeholder 2"/>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52</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1942914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Statement</a:t>
            </a:r>
          </a:p>
        </p:txBody>
      </p:sp>
      <p:sp>
        <p:nvSpPr>
          <p:cNvPr id="3" name="Slide Number Placeholder 2"/>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53</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2771313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Slide Number Placeholder 2"/>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54</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1226199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t>
            </a:r>
          </a:p>
        </p:txBody>
      </p:sp>
      <p:sp>
        <p:nvSpPr>
          <p:cNvPr id="3" name="Slide Number Placeholder 2"/>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55</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1819404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Learning Process</a:t>
            </a:r>
          </a:p>
        </p:txBody>
      </p:sp>
      <p:sp>
        <p:nvSpPr>
          <p:cNvPr id="3" name="Slide Number Placeholder 2"/>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56</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3247722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57</a:t>
            </a:fld>
            <a:endParaRPr lang="en-US"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2796" y="262861"/>
            <a:ext cx="8871657" cy="6093489"/>
          </a:xfrm>
          <a:prstGeom prst="rect">
            <a:avLst/>
          </a:prstGeom>
        </p:spPr>
      </p:pic>
      <p:sp>
        <p:nvSpPr>
          <p:cNvPr id="6" name="TextBox 5"/>
          <p:cNvSpPr txBox="1"/>
          <p:nvPr/>
        </p:nvSpPr>
        <p:spPr>
          <a:xfrm>
            <a:off x="2092125" y="6642556"/>
            <a:ext cx="4953000" cy="215444"/>
          </a:xfrm>
          <a:prstGeom prst="rect">
            <a:avLst/>
          </a:prstGeom>
          <a:noFill/>
        </p:spPr>
        <p:txBody>
          <a:bodyPr wrap="square" rtlCol="0">
            <a:spAutoFit/>
          </a:bodyPr>
          <a:lstStyle/>
          <a:p>
            <a:pPr algn="ctr"/>
            <a:r>
              <a:rPr lang="en-US" sz="800" dirty="0"/>
              <a:t>Data source: http://www.physicianspractice.com/staff-salary-survey/2015-staff-salary-survey-results-national</a:t>
            </a:r>
          </a:p>
        </p:txBody>
      </p:sp>
    </p:spTree>
    <p:extLst>
      <p:ext uri="{BB962C8B-B14F-4D97-AF65-F5344CB8AC3E}">
        <p14:creationId xmlns:p14="http://schemas.microsoft.com/office/powerpoint/2010/main" val="1578953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Important Regulatory Issues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58</a:t>
            </a:fld>
            <a:endParaRPr lang="en-US" dirty="0">
              <a:solidFill>
                <a:prstClr val="black">
                  <a:tint val="75000"/>
                </a:prstClr>
              </a:solidFill>
            </a:endParaRPr>
          </a:p>
        </p:txBody>
      </p:sp>
    </p:spTree>
    <p:extLst>
      <p:ext uri="{BB962C8B-B14F-4D97-AF65-F5344CB8AC3E}">
        <p14:creationId xmlns:p14="http://schemas.microsoft.com/office/powerpoint/2010/main" val="1689623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59</a:t>
            </a:fld>
            <a:endParaRPr lang="en-US"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163146"/>
            <a:ext cx="6781800" cy="6694854"/>
          </a:xfrm>
          <a:prstGeom prst="rect">
            <a:avLst/>
          </a:prstGeom>
        </p:spPr>
      </p:pic>
    </p:spTree>
    <p:extLst>
      <p:ext uri="{BB962C8B-B14F-4D97-AF65-F5344CB8AC3E}">
        <p14:creationId xmlns:p14="http://schemas.microsoft.com/office/powerpoint/2010/main" val="126800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Day in the Life of Dr. Smith</a:t>
            </a:r>
          </a:p>
        </p:txBody>
      </p:sp>
      <p:sp>
        <p:nvSpPr>
          <p:cNvPr id="3" name="Content Placeholder 2"/>
          <p:cNvSpPr>
            <a:spLocks noGrp="1"/>
          </p:cNvSpPr>
          <p:nvPr>
            <p:ph idx="1"/>
          </p:nvPr>
        </p:nvSpPr>
        <p:spPr>
          <a:xfrm>
            <a:off x="914400" y="1265237"/>
            <a:ext cx="7295731" cy="4525963"/>
          </a:xfrm>
        </p:spPr>
        <p:txBody>
          <a:bodyPr/>
          <a:lstStyle/>
          <a:p>
            <a:r>
              <a:rPr lang="en-US" sz="2400" dirty="0"/>
              <a:t>Delayed on rounds</a:t>
            </a:r>
          </a:p>
          <a:p>
            <a:r>
              <a:rPr lang="en-US" sz="2400" dirty="0"/>
              <a:t>Sees first patient, who was scheduled at 8:30 </a:t>
            </a:r>
            <a:r>
              <a:rPr lang="en-US" sz="2400" cap="small" dirty="0"/>
              <a:t>a.m.</a:t>
            </a:r>
            <a:r>
              <a:rPr lang="en-US" sz="2400" dirty="0"/>
              <a:t>, at 8:55 </a:t>
            </a:r>
            <a:r>
              <a:rPr lang="en-US" sz="2400" cap="small" dirty="0"/>
              <a:t>a.m.</a:t>
            </a:r>
            <a:endParaRPr lang="en-US" sz="2400" dirty="0"/>
          </a:p>
          <a:p>
            <a:r>
              <a:rPr lang="en-US" sz="2400" dirty="0"/>
              <a:t>Third patient seen for routine follow-up of minor problem presents with a “By the way…” problem. The 5-minute appointment becomes a 25-minute visit.</a:t>
            </a:r>
          </a:p>
          <a:p>
            <a:r>
              <a:rPr lang="en-US" sz="2400" dirty="0"/>
              <a:t>Messages, refills and forms pile up </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31181999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Terminating Patients</a:t>
            </a:r>
          </a:p>
        </p:txBody>
      </p:sp>
      <p:sp>
        <p:nvSpPr>
          <p:cNvPr id="3" name="Content Placeholder 2"/>
          <p:cNvSpPr>
            <a:spLocks noGrp="1"/>
          </p:cNvSpPr>
          <p:nvPr>
            <p:ph sz="half" idx="2"/>
          </p:nvPr>
        </p:nvSpPr>
        <p:spPr>
          <a:xfrm>
            <a:off x="914400" y="2415471"/>
            <a:ext cx="4040188" cy="3951288"/>
          </a:xfrm>
        </p:spPr>
        <p:txBody>
          <a:bodyPr/>
          <a:lstStyle/>
          <a:p>
            <a:r>
              <a:rPr lang="en-US" dirty="0"/>
              <a:t>Sex </a:t>
            </a:r>
          </a:p>
          <a:p>
            <a:r>
              <a:rPr lang="en-US" dirty="0"/>
              <a:t>Religion </a:t>
            </a:r>
          </a:p>
          <a:p>
            <a:r>
              <a:rPr lang="en-US" dirty="0"/>
              <a:t>Race</a:t>
            </a:r>
          </a:p>
          <a:p>
            <a:r>
              <a:rPr lang="en-US" dirty="0"/>
              <a:t>Color</a:t>
            </a:r>
          </a:p>
          <a:p>
            <a:r>
              <a:rPr lang="en-US" dirty="0"/>
              <a:t>National origin</a:t>
            </a:r>
          </a:p>
          <a:p>
            <a:r>
              <a:rPr lang="en-US" dirty="0"/>
              <a:t>Age </a:t>
            </a:r>
          </a:p>
          <a:p>
            <a:r>
              <a:rPr lang="en-US" dirty="0"/>
              <a:t>Pregnancy</a:t>
            </a:r>
          </a:p>
          <a:p>
            <a:endParaRPr lang="en-US" dirty="0"/>
          </a:p>
        </p:txBody>
      </p:sp>
      <p:sp>
        <p:nvSpPr>
          <p:cNvPr id="7" name="Content Placeholder 6"/>
          <p:cNvSpPr>
            <a:spLocks noGrp="1"/>
          </p:cNvSpPr>
          <p:nvPr>
            <p:ph sz="quarter" idx="4"/>
          </p:nvPr>
        </p:nvSpPr>
        <p:spPr>
          <a:xfrm>
            <a:off x="4645025" y="2407255"/>
            <a:ext cx="4041775" cy="3951288"/>
          </a:xfrm>
        </p:spPr>
        <p:txBody>
          <a:bodyPr/>
          <a:lstStyle/>
          <a:p>
            <a:r>
              <a:rPr lang="en-US" dirty="0"/>
              <a:t>Citizenship</a:t>
            </a:r>
          </a:p>
          <a:p>
            <a:r>
              <a:rPr lang="en-US" dirty="0"/>
              <a:t>Familial status</a:t>
            </a:r>
          </a:p>
          <a:p>
            <a:r>
              <a:rPr lang="en-US" dirty="0"/>
              <a:t>Disability</a:t>
            </a:r>
          </a:p>
          <a:p>
            <a:r>
              <a:rPr lang="en-US" dirty="0"/>
              <a:t>Status as a veteran</a:t>
            </a:r>
          </a:p>
          <a:p>
            <a:r>
              <a:rPr lang="en-US" dirty="0"/>
              <a:t>Genetics, AIDS/HIV, or sickle</a:t>
            </a:r>
          </a:p>
          <a:p>
            <a:r>
              <a:rPr lang="en-US" dirty="0"/>
              <a:t>Sexual preference </a:t>
            </a:r>
          </a:p>
          <a:p>
            <a:r>
              <a:rPr lang="en-US" dirty="0"/>
              <a:t>Gender identity</a:t>
            </a:r>
          </a:p>
          <a:p>
            <a:endParaRPr lang="en-US"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60</a:t>
            </a:fld>
            <a:endParaRPr lang="en-US" dirty="0">
              <a:solidFill>
                <a:prstClr val="black">
                  <a:tint val="75000"/>
                </a:prstClr>
              </a:solidFill>
            </a:endParaRPr>
          </a:p>
        </p:txBody>
      </p:sp>
      <p:sp>
        <p:nvSpPr>
          <p:cNvPr id="8" name="TextBox 7"/>
          <p:cNvSpPr txBox="1"/>
          <p:nvPr/>
        </p:nvSpPr>
        <p:spPr>
          <a:xfrm>
            <a:off x="914401" y="1295400"/>
            <a:ext cx="8077199" cy="1107996"/>
          </a:xfrm>
          <a:prstGeom prst="rect">
            <a:avLst/>
          </a:prstGeom>
          <a:noFill/>
        </p:spPr>
        <p:txBody>
          <a:bodyPr wrap="square" rtlCol="0">
            <a:spAutoFit/>
          </a:bodyPr>
          <a:lstStyle/>
          <a:p>
            <a:pPr algn="ctr"/>
            <a:r>
              <a:rPr lang="en-US" sz="2400" b="1" dirty="0"/>
              <a:t>A patient </a:t>
            </a:r>
            <a:r>
              <a:rPr lang="en-US" sz="2400" b="1" i="1" dirty="0"/>
              <a:t>canno</a:t>
            </a:r>
            <a:r>
              <a:rPr lang="en-US" sz="2400" b="1" dirty="0"/>
              <a:t>t be discharged from your practice for being a </a:t>
            </a:r>
          </a:p>
          <a:p>
            <a:pPr algn="ctr"/>
            <a:r>
              <a:rPr lang="en-US" sz="2400" b="1" dirty="0"/>
              <a:t>member of a legally protected class</a:t>
            </a:r>
          </a:p>
          <a:p>
            <a:endParaRPr lang="en-US" dirty="0"/>
          </a:p>
        </p:txBody>
      </p:sp>
    </p:spTree>
    <p:extLst>
      <p:ext uri="{BB962C8B-B14F-4D97-AF65-F5344CB8AC3E}">
        <p14:creationId xmlns:p14="http://schemas.microsoft.com/office/powerpoint/2010/main" val="2281185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HIPAA in the Medical Practice</a:t>
            </a:r>
          </a:p>
        </p:txBody>
      </p:sp>
      <p:sp>
        <p:nvSpPr>
          <p:cNvPr id="3" name="Content Placeholder 2"/>
          <p:cNvSpPr>
            <a:spLocks noGrp="1"/>
          </p:cNvSpPr>
          <p:nvPr>
            <p:ph idx="1"/>
          </p:nvPr>
        </p:nvSpPr>
        <p:spPr/>
        <p:txBody>
          <a:bodyPr/>
          <a:lstStyle/>
          <a:p>
            <a:r>
              <a:rPr lang="en-US" sz="2400" dirty="0"/>
              <a:t>Health Insurance Portability and Accountability Act of 1996</a:t>
            </a:r>
          </a:p>
          <a:p>
            <a:endParaRPr lang="en-US" sz="2400" dirty="0"/>
          </a:p>
          <a:p>
            <a:r>
              <a:rPr lang="en-US" sz="2400" dirty="0"/>
              <a:t>Originally known as the Kennedy-Kassenbaum Bill</a:t>
            </a:r>
          </a:p>
          <a:p>
            <a:endParaRPr lang="en-US" sz="2400" dirty="0"/>
          </a:p>
          <a:p>
            <a:r>
              <a:rPr lang="en-US" sz="2400" dirty="0"/>
              <a:t>Initial focus was health insurance portability for individuals changing jobs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61</a:t>
            </a:fld>
            <a:endParaRPr lang="en-US" dirty="0">
              <a:solidFill>
                <a:prstClr val="black">
                  <a:tint val="75000"/>
                </a:prstClr>
              </a:solidFill>
            </a:endParaRPr>
          </a:p>
        </p:txBody>
      </p:sp>
    </p:spTree>
    <p:extLst>
      <p:ext uri="{BB962C8B-B14F-4D97-AF65-F5344CB8AC3E}">
        <p14:creationId xmlns:p14="http://schemas.microsoft.com/office/powerpoint/2010/main" val="22469732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Simplification</a:t>
            </a:r>
          </a:p>
        </p:txBody>
      </p:sp>
      <p:sp>
        <p:nvSpPr>
          <p:cNvPr id="3" name="Content Placeholder 2"/>
          <p:cNvSpPr>
            <a:spLocks noGrp="1"/>
          </p:cNvSpPr>
          <p:nvPr>
            <p:ph idx="1"/>
          </p:nvPr>
        </p:nvSpPr>
        <p:spPr/>
        <p:txBody>
          <a:bodyPr/>
          <a:lstStyle/>
          <a:p>
            <a:pPr marL="0" indent="0">
              <a:buNone/>
            </a:pPr>
            <a:r>
              <a:rPr lang="en-US" sz="2400" dirty="0"/>
              <a:t>Objective Standards:</a:t>
            </a:r>
          </a:p>
          <a:p>
            <a:r>
              <a:rPr lang="en-US" sz="2400" dirty="0"/>
              <a:t>Transactions</a:t>
            </a:r>
          </a:p>
          <a:p>
            <a:r>
              <a:rPr lang="en-US" sz="2400" dirty="0"/>
              <a:t>Unique health identifiers</a:t>
            </a:r>
          </a:p>
          <a:p>
            <a:r>
              <a:rPr lang="en-US" sz="2400" dirty="0"/>
              <a:t>Security</a:t>
            </a:r>
          </a:p>
          <a:p>
            <a:r>
              <a:rPr lang="en-US" sz="2400" dirty="0"/>
              <a:t>Code sets</a:t>
            </a:r>
          </a:p>
          <a:p>
            <a:r>
              <a:rPr lang="en-US" sz="2400" dirty="0"/>
              <a:t>Privacy</a:t>
            </a:r>
          </a:p>
          <a:p>
            <a:r>
              <a:rPr lang="en-US" sz="2400" dirty="0"/>
              <a:t>Transmission of data</a:t>
            </a:r>
          </a:p>
          <a:p>
            <a:r>
              <a:rPr lang="en-US" sz="2400" dirty="0"/>
              <a:t>Electronic signature</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62</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558698"/>
            <a:ext cx="3810000" cy="2857500"/>
          </a:xfrm>
          <a:prstGeom prst="rect">
            <a:avLst/>
          </a:prstGeom>
        </p:spPr>
      </p:pic>
    </p:spTree>
    <p:extLst>
      <p:ext uri="{BB962C8B-B14F-4D97-AF65-F5344CB8AC3E}">
        <p14:creationId xmlns:p14="http://schemas.microsoft.com/office/powerpoint/2010/main" val="19945436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Policy Notice”</a:t>
            </a:r>
          </a:p>
        </p:txBody>
      </p:sp>
      <p:sp>
        <p:nvSpPr>
          <p:cNvPr id="3" name="Content Placeholder 2"/>
          <p:cNvSpPr>
            <a:spLocks noGrp="1"/>
          </p:cNvSpPr>
          <p:nvPr>
            <p:ph idx="1"/>
          </p:nvPr>
        </p:nvSpPr>
        <p:spPr/>
        <p:txBody>
          <a:bodyPr/>
          <a:lstStyle/>
          <a:p>
            <a:r>
              <a:rPr lang="en-US" sz="2400" dirty="0"/>
              <a:t>Specific header statement</a:t>
            </a:r>
          </a:p>
          <a:p>
            <a:r>
              <a:rPr lang="en-US" sz="2400" dirty="0"/>
              <a:t>Plain language</a:t>
            </a:r>
          </a:p>
          <a:p>
            <a:r>
              <a:rPr lang="en-US" sz="2400" dirty="0"/>
              <a:t>Uses of and disclosures of PHI</a:t>
            </a:r>
          </a:p>
          <a:p>
            <a:r>
              <a:rPr lang="en-US" sz="2400" dirty="0"/>
              <a:t>Explain all of individuals’ privacy rights</a:t>
            </a:r>
          </a:p>
          <a:p>
            <a:r>
              <a:rPr lang="en-US" sz="2400" dirty="0"/>
              <a:t>List practice’s responsibilities under HIPAA</a:t>
            </a:r>
          </a:p>
          <a:p>
            <a:r>
              <a:rPr lang="en-US" sz="2400" dirty="0"/>
              <a:t>Explain to the patient that they have the right to request specific non-disclosures</a:t>
            </a:r>
          </a:p>
          <a:p>
            <a:r>
              <a:rPr lang="en-US" sz="2400" dirty="0"/>
              <a:t>Tell how to file complaints with the Office of Civil Rights 		</a:t>
            </a:r>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63</a:t>
            </a:fld>
            <a:endParaRPr lang="en-US" dirty="0">
              <a:solidFill>
                <a:prstClr val="black">
                  <a:tint val="75000"/>
                </a:prstClr>
              </a:solidFill>
            </a:endParaRPr>
          </a:p>
        </p:txBody>
      </p:sp>
    </p:spTree>
    <p:extLst>
      <p:ext uri="{BB962C8B-B14F-4D97-AF65-F5344CB8AC3E}">
        <p14:creationId xmlns:p14="http://schemas.microsoft.com/office/powerpoint/2010/main" val="6265816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a:t>
            </a:r>
          </a:p>
        </p:txBody>
      </p:sp>
      <p:sp>
        <p:nvSpPr>
          <p:cNvPr id="3" name="Content Placeholder 2"/>
          <p:cNvSpPr>
            <a:spLocks noGrp="1"/>
          </p:cNvSpPr>
          <p:nvPr>
            <p:ph idx="1"/>
          </p:nvPr>
        </p:nvSpPr>
        <p:spPr/>
        <p:txBody>
          <a:bodyPr/>
          <a:lstStyle/>
          <a:p>
            <a:r>
              <a:rPr lang="en-US" sz="2400" dirty="0"/>
              <a:t>Must be obtained for all uses and disclosures other than treatment, payment, operations (TPO)</a:t>
            </a:r>
          </a:p>
          <a:p>
            <a:r>
              <a:rPr lang="en-US" sz="2400" dirty="0"/>
              <a:t>Providers may NOT condition treatment on receipt of authorization</a:t>
            </a:r>
          </a:p>
          <a:p>
            <a:r>
              <a:rPr lang="en-US" sz="2400" dirty="0"/>
              <a:t>Applies to all providers, not just direct treatment providers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64</a:t>
            </a:fld>
            <a:endParaRPr lang="en-US" dirty="0">
              <a:solidFill>
                <a:prstClr val="black">
                  <a:tint val="75000"/>
                </a:prstClr>
              </a:solidFill>
            </a:endParaRPr>
          </a:p>
        </p:txBody>
      </p:sp>
    </p:spTree>
    <p:extLst>
      <p:ext uri="{BB962C8B-B14F-4D97-AF65-F5344CB8AC3E}">
        <p14:creationId xmlns:p14="http://schemas.microsoft.com/office/powerpoint/2010/main" val="22741839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Theft of EHR</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65</a:t>
            </a:fld>
            <a:endParaRPr lang="en-US" dirty="0">
              <a:solidFill>
                <a:prstClr val="black">
                  <a:tint val="75000"/>
                </a:prstClr>
              </a:solidFill>
            </a:endParaRPr>
          </a:p>
        </p:txBody>
      </p:sp>
      <p:sp>
        <p:nvSpPr>
          <p:cNvPr id="6" name="Rectangle 5"/>
          <p:cNvSpPr/>
          <p:nvPr/>
        </p:nvSpPr>
        <p:spPr>
          <a:xfrm>
            <a:off x="914400" y="1295400"/>
            <a:ext cx="7467600" cy="1569660"/>
          </a:xfrm>
          <a:prstGeom prst="rect">
            <a:avLst/>
          </a:prstGeom>
        </p:spPr>
        <p:txBody>
          <a:bodyPr wrap="square">
            <a:spAutoFit/>
          </a:bodyPr>
          <a:lstStyle/>
          <a:p>
            <a:r>
              <a:rPr lang="en-US" sz="2400" dirty="0"/>
              <a:t>Electronic health record information can be used for billing scams that go as high as the value of the health insurance policy, to purchase prescription drugs for resale on the black market, and also for run-of-the-mill identity theft.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0250" y="3262009"/>
            <a:ext cx="3923499" cy="2943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6914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Administrative Requirements</a:t>
            </a:r>
          </a:p>
        </p:txBody>
      </p:sp>
      <p:sp>
        <p:nvSpPr>
          <p:cNvPr id="3" name="Content Placeholder 2"/>
          <p:cNvSpPr>
            <a:spLocks noGrp="1"/>
          </p:cNvSpPr>
          <p:nvPr>
            <p:ph idx="1"/>
          </p:nvPr>
        </p:nvSpPr>
        <p:spPr/>
        <p:txBody>
          <a:bodyPr/>
          <a:lstStyle/>
          <a:p>
            <a:r>
              <a:rPr lang="en-US" sz="2400" dirty="0"/>
              <a:t>Privacy official &amp; complaint contact</a:t>
            </a:r>
          </a:p>
          <a:p>
            <a:r>
              <a:rPr lang="en-US" sz="2400" dirty="0"/>
              <a:t>Train workforce and document training</a:t>
            </a:r>
          </a:p>
          <a:p>
            <a:r>
              <a:rPr lang="en-US" sz="2400" dirty="0"/>
              <a:t>Implement appropriate safeguards</a:t>
            </a:r>
          </a:p>
          <a:p>
            <a:r>
              <a:rPr lang="en-US" sz="2400" dirty="0"/>
              <a:t>Verify requests for disclosure</a:t>
            </a:r>
          </a:p>
          <a:p>
            <a:r>
              <a:rPr lang="en-US" sz="2400" dirty="0"/>
              <a:t>Respond to individual’s requests</a:t>
            </a:r>
          </a:p>
          <a:p>
            <a:r>
              <a:rPr lang="en-US" sz="2400" dirty="0"/>
              <a:t>Institute internal complaint policy</a:t>
            </a:r>
          </a:p>
          <a:p>
            <a:r>
              <a:rPr lang="en-US" sz="2400" dirty="0"/>
              <a:t>No retaliatory acts</a:t>
            </a:r>
          </a:p>
          <a:p>
            <a:r>
              <a:rPr lang="en-US" sz="2400" dirty="0"/>
              <a:t>Monitor systems/document policies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66</a:t>
            </a:fld>
            <a:endParaRPr lang="en-US" dirty="0">
              <a:solidFill>
                <a:prstClr val="black">
                  <a:tint val="75000"/>
                </a:prstClr>
              </a:solidFill>
            </a:endParaRPr>
          </a:p>
        </p:txBody>
      </p:sp>
    </p:spTree>
    <p:extLst>
      <p:ext uri="{BB962C8B-B14F-4D97-AF65-F5344CB8AC3E}">
        <p14:creationId xmlns:p14="http://schemas.microsoft.com/office/powerpoint/2010/main" val="13830359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Have the Right To…</a:t>
            </a:r>
          </a:p>
        </p:txBody>
      </p:sp>
      <p:sp>
        <p:nvSpPr>
          <p:cNvPr id="3" name="Content Placeholder 2"/>
          <p:cNvSpPr>
            <a:spLocks noGrp="1"/>
          </p:cNvSpPr>
          <p:nvPr>
            <p:ph idx="1"/>
          </p:nvPr>
        </p:nvSpPr>
        <p:spPr/>
        <p:txBody>
          <a:bodyPr/>
          <a:lstStyle/>
          <a:p>
            <a:r>
              <a:rPr lang="en-US" sz="2400" dirty="0"/>
              <a:t>Access</a:t>
            </a:r>
          </a:p>
          <a:p>
            <a:pPr lvl="1"/>
            <a:r>
              <a:rPr lang="en-US" sz="2400" dirty="0"/>
              <a:t>Inspect and copy PHI</a:t>
            </a:r>
          </a:p>
          <a:p>
            <a:r>
              <a:rPr lang="en-US" sz="2400" dirty="0"/>
              <a:t>Amend PHI (including corrections)</a:t>
            </a:r>
          </a:p>
          <a:p>
            <a:pPr lvl="1"/>
            <a:r>
              <a:rPr lang="en-US" sz="2400" dirty="0"/>
              <a:t>No appending information</a:t>
            </a:r>
          </a:p>
          <a:p>
            <a:pPr lvl="1"/>
            <a:r>
              <a:rPr lang="en-US" sz="2400" dirty="0"/>
              <a:t>No psychotherapy rights</a:t>
            </a:r>
          </a:p>
          <a:p>
            <a:r>
              <a:rPr lang="en-US" sz="2400" dirty="0"/>
              <a:t>Require your practice to account for disclosures</a:t>
            </a:r>
          </a:p>
          <a:p>
            <a:r>
              <a:rPr lang="en-US" sz="2400" dirty="0"/>
              <a:t>Receive an electronic copy of their medical record</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67</a:t>
            </a:fld>
            <a:endParaRPr lang="en-US" dirty="0">
              <a:solidFill>
                <a:prstClr val="black">
                  <a:tint val="75000"/>
                </a:prstClr>
              </a:solidFill>
            </a:endParaRPr>
          </a:p>
        </p:txBody>
      </p:sp>
      <p:pic>
        <p:nvPicPr>
          <p:cNvPr id="29698" name="Picture 2" descr="C:\Users\HZipper\AppData\Local\Microsoft\Windows\Temporary Internet Files\Content.IE5\E4L22SLX\MP90040669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4419600"/>
            <a:ext cx="3315511" cy="2209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089507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 to Business Associates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0416379"/>
              </p:ext>
            </p:extLst>
          </p:nvPr>
        </p:nvGraphicFramePr>
        <p:xfrm>
          <a:off x="914399" y="1265237"/>
          <a:ext cx="729573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68</a:t>
            </a:fld>
            <a:endParaRPr lang="en-US" dirty="0">
              <a:solidFill>
                <a:prstClr val="black">
                  <a:tint val="75000"/>
                </a:prstClr>
              </a:solidFill>
            </a:endParaRPr>
          </a:p>
        </p:txBody>
      </p:sp>
    </p:spTree>
    <p:extLst>
      <p:ext uri="{BB962C8B-B14F-4D97-AF65-F5344CB8AC3E}">
        <p14:creationId xmlns:p14="http://schemas.microsoft.com/office/powerpoint/2010/main" val="2108764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Government Enforcement Actions</a:t>
            </a:r>
          </a:p>
        </p:txBody>
      </p:sp>
      <p:sp>
        <p:nvSpPr>
          <p:cNvPr id="3" name="Content Placeholder 2"/>
          <p:cNvSpPr>
            <a:spLocks noGrp="1"/>
          </p:cNvSpPr>
          <p:nvPr>
            <p:ph idx="1"/>
          </p:nvPr>
        </p:nvSpPr>
        <p:spPr/>
        <p:txBody>
          <a:bodyPr/>
          <a:lstStyle/>
          <a:p>
            <a:r>
              <a:rPr lang="en-US" sz="2400" dirty="0"/>
              <a:t>Which government agencies may be involved</a:t>
            </a:r>
          </a:p>
          <a:p>
            <a:pPr lvl="1"/>
            <a:r>
              <a:rPr lang="en-US" sz="2400" dirty="0"/>
              <a:t>HHS Office of Civil Rights</a:t>
            </a:r>
          </a:p>
          <a:p>
            <a:pPr lvl="1"/>
            <a:r>
              <a:rPr lang="en-US" sz="2400" dirty="0"/>
              <a:t>FTC Bureau of Consumer Protection</a:t>
            </a:r>
          </a:p>
          <a:p>
            <a:pPr lvl="1"/>
            <a:r>
              <a:rPr lang="en-US" sz="2400" dirty="0"/>
              <a:t>State AGs</a:t>
            </a:r>
          </a:p>
          <a:p>
            <a:pPr lvl="1"/>
            <a:r>
              <a:rPr lang="en-US" sz="2400" dirty="0"/>
              <a:t>CMS</a:t>
            </a:r>
          </a:p>
          <a:p>
            <a:pPr lvl="1"/>
            <a:r>
              <a:rPr lang="en-US" sz="2400" dirty="0"/>
              <a:t>Considerations:</a:t>
            </a:r>
          </a:p>
          <a:p>
            <a:pPr lvl="2"/>
            <a:r>
              <a:rPr lang="en-US" sz="2400" dirty="0"/>
              <a:t>Are you a Medicare contractor? </a:t>
            </a:r>
          </a:p>
          <a:p>
            <a:pPr lvl="2"/>
            <a:r>
              <a:rPr lang="en-US" sz="2400" dirty="0"/>
              <a:t>Does your state have a health breach notification statute?  If not, is it PII requiring state notification?</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69</a:t>
            </a:fld>
            <a:endParaRPr lang="en-US" dirty="0">
              <a:solidFill>
                <a:prstClr val="black">
                  <a:tint val="75000"/>
                </a:prstClr>
              </a:solidFill>
            </a:endParaRPr>
          </a:p>
        </p:txBody>
      </p:sp>
    </p:spTree>
    <p:extLst>
      <p:ext uri="{BB962C8B-B14F-4D97-AF65-F5344CB8AC3E}">
        <p14:creationId xmlns:p14="http://schemas.microsoft.com/office/powerpoint/2010/main" val="45464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Day in the Life of Dr. Smith</a:t>
            </a:r>
          </a:p>
        </p:txBody>
      </p:sp>
      <p:sp>
        <p:nvSpPr>
          <p:cNvPr id="3" name="Content Placeholder 2"/>
          <p:cNvSpPr>
            <a:spLocks noGrp="1"/>
          </p:cNvSpPr>
          <p:nvPr>
            <p:ph idx="1"/>
          </p:nvPr>
        </p:nvSpPr>
        <p:spPr/>
        <p:txBody>
          <a:bodyPr/>
          <a:lstStyle/>
          <a:p>
            <a:r>
              <a:rPr lang="en-US" sz="2400" dirty="0"/>
              <a:t>6 </a:t>
            </a:r>
            <a:r>
              <a:rPr lang="en-US" sz="2400" cap="small" dirty="0"/>
              <a:t>p.m.</a:t>
            </a:r>
            <a:r>
              <a:rPr lang="en-US" sz="2400" dirty="0"/>
              <a:t> - sends the nurse home after seeing last patient</a:t>
            </a:r>
          </a:p>
          <a:p>
            <a:r>
              <a:rPr lang="en-US" sz="2400" dirty="0"/>
              <a:t>Digs into the pile of paperwork</a:t>
            </a:r>
          </a:p>
          <a:p>
            <a:r>
              <a:rPr lang="en-US" sz="2400" dirty="0"/>
              <a:t>Delegates half to the nurse for tomorrow morning and sets it on the chair at the nurse’s station</a:t>
            </a:r>
          </a:p>
          <a:p>
            <a:r>
              <a:rPr lang="en-US" sz="2400" dirty="0"/>
              <a:t>Returns calls, throws forms in briefcase to do later at home, leaves for home at 7:15 </a:t>
            </a:r>
            <a:r>
              <a:rPr lang="en-US" sz="2400" cap="small" dirty="0"/>
              <a:t>p.m.</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37400456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Breach</a:t>
            </a:r>
          </a:p>
        </p:txBody>
      </p:sp>
      <p:sp>
        <p:nvSpPr>
          <p:cNvPr id="3" name="Content Placeholder 2"/>
          <p:cNvSpPr>
            <a:spLocks noGrp="1"/>
          </p:cNvSpPr>
          <p:nvPr>
            <p:ph idx="1"/>
          </p:nvPr>
        </p:nvSpPr>
        <p:spPr>
          <a:xfrm>
            <a:off x="914399" y="1265237"/>
            <a:ext cx="7295731" cy="411163"/>
          </a:xfrm>
        </p:spPr>
        <p:txBody>
          <a:bodyPr/>
          <a:lstStyle/>
          <a:p>
            <a:r>
              <a:rPr lang="en-US" sz="2400" dirty="0"/>
              <a:t>Definitions, Unsecure PHI, Methodology</a:t>
            </a:r>
          </a:p>
        </p:txBody>
      </p:sp>
      <p:sp>
        <p:nvSpPr>
          <p:cNvPr id="6" name="Rectangle 5"/>
          <p:cNvSpPr>
            <a:spLocks noChangeArrowheads="1"/>
          </p:cNvSpPr>
          <p:nvPr/>
        </p:nvSpPr>
        <p:spPr bwMode="gray">
          <a:xfrm>
            <a:off x="4724401" y="1752600"/>
            <a:ext cx="4343400" cy="46482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lIns="108000" tIns="108000" rIns="144000" bIns="72000">
            <a:normAutofit/>
          </a:bodyPr>
          <a:lstStyle/>
          <a:p>
            <a:pPr marL="285750" indent="-285750" eaLnBrk="1" hangingPunct="1">
              <a:lnSpc>
                <a:spcPct val="90000"/>
              </a:lnSpc>
              <a:buFont typeface="Arial" pitchFamily="34" charset="0"/>
              <a:buChar char="•"/>
            </a:pPr>
            <a:r>
              <a:rPr lang="en-US" altLang="ja-JP" dirty="0">
                <a:ea typeface="ＭＳ Ｐゴシック" pitchFamily="34" charset="-128"/>
              </a:rPr>
              <a:t>In the event of a “breach” of “unsecured” PHI, a Covered Entity must notify each individual whose unsecured PHI has been, or is reasonably believed to have been, breached.  </a:t>
            </a:r>
          </a:p>
          <a:p>
            <a:pPr marL="285750" indent="-285750" eaLnBrk="1" hangingPunct="1">
              <a:lnSpc>
                <a:spcPct val="90000"/>
              </a:lnSpc>
              <a:buFont typeface="Arial" pitchFamily="34" charset="0"/>
              <a:buChar char="•"/>
            </a:pPr>
            <a:r>
              <a:rPr lang="en-US" altLang="ja-JP" dirty="0">
                <a:ea typeface="ＭＳ Ｐゴシック" pitchFamily="34" charset="-128"/>
              </a:rPr>
              <a:t>A “breach” is defined as “the acquisition, access, use, or disclosure” of PHI in a manner that violates the Privacy Rule or Security Rule and which “compromises the security or privacy of the [PHI].” </a:t>
            </a:r>
          </a:p>
          <a:p>
            <a:pPr marL="285750" indent="-285750" eaLnBrk="1" hangingPunct="1">
              <a:lnSpc>
                <a:spcPct val="90000"/>
              </a:lnSpc>
              <a:buFont typeface="Arial" pitchFamily="34" charset="0"/>
              <a:buChar char="•"/>
            </a:pPr>
            <a:r>
              <a:rPr lang="en-US" altLang="ja-JP" dirty="0">
                <a:ea typeface="ＭＳ Ｐゴシック" pitchFamily="34" charset="-128"/>
              </a:rPr>
              <a:t>“Unsecured” PHI is PHI that is “not rendered unusable, unreadable, or indecipherable to unauthorized individuals through the use of a technology or methodology specified by the Secretary.”</a:t>
            </a:r>
            <a:endParaRPr lang="de-DE" noProof="1">
              <a:solidFill>
                <a:srgbClr val="000000"/>
              </a:solidFill>
              <a:cs typeface="Arial" charset="0"/>
            </a:endParaRPr>
          </a:p>
        </p:txBody>
      </p:sp>
      <p:sp>
        <p:nvSpPr>
          <p:cNvPr id="7" name="TextBox 6"/>
          <p:cNvSpPr txBox="1"/>
          <p:nvPr/>
        </p:nvSpPr>
        <p:spPr>
          <a:xfrm>
            <a:off x="28853" y="1752600"/>
            <a:ext cx="4390747" cy="4648200"/>
          </a:xfrm>
          <a:prstGeom prst="rect">
            <a:avLst/>
          </a:prstGeom>
        </p:spPr>
        <p:style>
          <a:lnRef idx="3">
            <a:schemeClr val="lt1"/>
          </a:lnRef>
          <a:fillRef idx="1">
            <a:schemeClr val="accent1"/>
          </a:fillRef>
          <a:effectRef idx="1">
            <a:schemeClr val="accent1"/>
          </a:effectRef>
          <a:fontRef idx="minor">
            <a:schemeClr val="lt1"/>
          </a:fontRef>
        </p:style>
        <p:txBody>
          <a:bodyPr wrap="square" rtlCol="0">
            <a:noAutofit/>
          </a:bodyPr>
          <a:lstStyle/>
          <a:p>
            <a:pPr marL="285750" indent="-285750">
              <a:buFont typeface="Arial" pitchFamily="34" charset="0"/>
              <a:buChar char="•"/>
            </a:pPr>
            <a:r>
              <a:rPr lang="en-US" sz="2000" dirty="0"/>
              <a:t>Breach does not include good faith, unintentional acquisition, access, or use of PHI by a workforce member of a CE, BA, or BA subcontractor.</a:t>
            </a:r>
          </a:p>
          <a:p>
            <a:pPr marL="285750" indent="-285750">
              <a:buFont typeface="Arial" pitchFamily="34" charset="0"/>
              <a:buChar char="•"/>
            </a:pPr>
            <a:r>
              <a:rPr lang="en-US" sz="2000" dirty="0"/>
              <a:t>Inadvertent disclosure to another authorized person within the entity or its business associates.</a:t>
            </a:r>
          </a:p>
          <a:p>
            <a:pPr marL="285750" indent="-285750">
              <a:buFont typeface="Arial" pitchFamily="34" charset="0"/>
              <a:buChar char="•"/>
            </a:pPr>
            <a:r>
              <a:rPr lang="en-US" sz="2000" dirty="0"/>
              <a:t>Recipient could not reasonably have retained the data.</a:t>
            </a:r>
          </a:p>
          <a:p>
            <a:pPr marL="285750" indent="-285750">
              <a:buFont typeface="Arial" pitchFamily="34" charset="0"/>
              <a:buChar char="•"/>
            </a:pPr>
            <a:r>
              <a:rPr lang="en-US" sz="2000" dirty="0"/>
              <a:t>Data is limited to a limited data set that does not include dates of birth or ZIP codes.</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70</a:t>
            </a:fld>
            <a:endParaRPr lang="en-US" dirty="0">
              <a:solidFill>
                <a:prstClr val="black">
                  <a:tint val="75000"/>
                </a:prstClr>
              </a:solidFill>
            </a:endParaRPr>
          </a:p>
        </p:txBody>
      </p:sp>
    </p:spTree>
    <p:extLst>
      <p:ext uri="{BB962C8B-B14F-4D97-AF65-F5344CB8AC3E}">
        <p14:creationId xmlns:p14="http://schemas.microsoft.com/office/powerpoint/2010/main" val="10995002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Complaints?</a:t>
            </a:r>
          </a:p>
        </p:txBody>
      </p:sp>
      <p:sp>
        <p:nvSpPr>
          <p:cNvPr id="3" name="Content Placeholder 2"/>
          <p:cNvSpPr>
            <a:spLocks noGrp="1"/>
          </p:cNvSpPr>
          <p:nvPr>
            <p:ph idx="1"/>
          </p:nvPr>
        </p:nvSpPr>
        <p:spPr>
          <a:xfrm>
            <a:off x="914399" y="1265237"/>
            <a:ext cx="7543801" cy="4525963"/>
          </a:xfrm>
        </p:spPr>
        <p:txBody>
          <a:bodyPr/>
          <a:lstStyle/>
          <a:p>
            <a:r>
              <a:rPr lang="en-US" sz="2400" dirty="0"/>
              <a:t>Impermissible uses and disclosures of protected health information </a:t>
            </a:r>
          </a:p>
          <a:p>
            <a:r>
              <a:rPr lang="en-US" sz="2400" dirty="0"/>
              <a:t>Lack of safeguards of protected health information </a:t>
            </a:r>
          </a:p>
          <a:p>
            <a:r>
              <a:rPr lang="en-US" sz="2400" dirty="0"/>
              <a:t>Lack of patient access to their protected health information </a:t>
            </a:r>
          </a:p>
          <a:p>
            <a:r>
              <a:rPr lang="en-US" sz="2400" dirty="0"/>
              <a:t>Uses or disclosures of more than the Minimum Necessary protected health information</a:t>
            </a:r>
          </a:p>
          <a:p>
            <a:r>
              <a:rPr lang="en-US" sz="2400" dirty="0"/>
              <a:t>Lack of or invalid authorizations for uses and disclosures of protected health information </a:t>
            </a:r>
          </a:p>
          <a:p>
            <a:r>
              <a:rPr lang="en-US" sz="2400" dirty="0"/>
              <a:t>Listed in order of frequency</a:t>
            </a:r>
          </a:p>
          <a:p>
            <a:pPr marL="0" indent="0">
              <a:buNone/>
            </a:pPr>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71</a:t>
            </a:fld>
            <a:endParaRPr lang="en-US" dirty="0">
              <a:solidFill>
                <a:prstClr val="black">
                  <a:tint val="75000"/>
                </a:prstClr>
              </a:solidFill>
            </a:endParaRPr>
          </a:p>
        </p:txBody>
      </p:sp>
    </p:spTree>
    <p:extLst>
      <p:ext uri="{BB962C8B-B14F-4D97-AF65-F5344CB8AC3E}">
        <p14:creationId xmlns:p14="http://schemas.microsoft.com/office/powerpoint/2010/main" val="2321811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OCR Recent Enforcement</a:t>
            </a:r>
          </a:p>
        </p:txBody>
      </p:sp>
      <p:sp>
        <p:nvSpPr>
          <p:cNvPr id="6" name="Content Placeholder 5"/>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72</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5719" y="1295400"/>
            <a:ext cx="7315200" cy="4910941"/>
          </a:xfrm>
          <a:prstGeom prst="rect">
            <a:avLst/>
          </a:prstGeom>
        </p:spPr>
      </p:pic>
      <p:sp>
        <p:nvSpPr>
          <p:cNvPr id="5" name="TextBox 4"/>
          <p:cNvSpPr txBox="1"/>
          <p:nvPr/>
        </p:nvSpPr>
        <p:spPr>
          <a:xfrm>
            <a:off x="2556075" y="6629400"/>
            <a:ext cx="4038600" cy="230832"/>
          </a:xfrm>
          <a:prstGeom prst="rect">
            <a:avLst/>
          </a:prstGeom>
          <a:noFill/>
        </p:spPr>
        <p:txBody>
          <a:bodyPr wrap="square" rtlCol="0">
            <a:spAutoFit/>
          </a:bodyPr>
          <a:lstStyle/>
          <a:p>
            <a:pPr algn="ctr"/>
            <a:r>
              <a:rPr lang="en-US" sz="900" dirty="0"/>
              <a:t>Source: www.hhs.gov</a:t>
            </a:r>
          </a:p>
        </p:txBody>
      </p:sp>
    </p:spTree>
    <p:extLst>
      <p:ext uri="{BB962C8B-B14F-4D97-AF65-F5344CB8AC3E}">
        <p14:creationId xmlns:p14="http://schemas.microsoft.com/office/powerpoint/2010/main" val="28012460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latin typeface="+mj-lt"/>
              </a:rPr>
              <a:t>Compliance Goals</a:t>
            </a:r>
          </a:p>
        </p:txBody>
      </p:sp>
      <p:sp>
        <p:nvSpPr>
          <p:cNvPr id="11267" name="Rectangle 3"/>
          <p:cNvSpPr>
            <a:spLocks noGrp="1" noChangeArrowheads="1"/>
          </p:cNvSpPr>
          <p:nvPr>
            <p:ph idx="1"/>
          </p:nvPr>
        </p:nvSpPr>
        <p:spPr/>
        <p:txBody>
          <a:bodyPr/>
          <a:lstStyle/>
          <a:p>
            <a:pPr>
              <a:buFont typeface="Wingdings" panose="05000000000000000000" pitchFamily="2" charset="2"/>
              <a:buChar char="Ø"/>
            </a:pPr>
            <a:r>
              <a:rPr lang="en-US" sz="2400" dirty="0">
                <a:latin typeface="Calibri" pitchFamily="34" charset="0"/>
              </a:rPr>
              <a:t>Establish and communicate approved uniform standards of conduct for physician and support staff</a:t>
            </a:r>
          </a:p>
          <a:p>
            <a:pPr marL="0" indent="0">
              <a:buNone/>
            </a:pPr>
            <a:r>
              <a:rPr lang="en-US" sz="2400" dirty="0">
                <a:latin typeface="Calibri" pitchFamily="34" charset="0"/>
              </a:rPr>
              <a:t>	</a:t>
            </a:r>
          </a:p>
          <a:p>
            <a:pPr>
              <a:buFont typeface="Wingdings" panose="05000000000000000000" pitchFamily="2" charset="2"/>
              <a:buChar char="Ø"/>
            </a:pPr>
            <a:r>
              <a:rPr lang="en-US" sz="2400" dirty="0">
                <a:latin typeface="Calibri" pitchFamily="34" charset="0"/>
              </a:rPr>
              <a:t>Establish internal controls that promote practice adherence to Federal and State laws and program guidelines for Federal, State and private health plans</a:t>
            </a:r>
          </a:p>
          <a:p>
            <a:pPr marL="0" indent="0">
              <a:buNone/>
            </a:pPr>
            <a:r>
              <a:rPr lang="en-US" sz="2400" dirty="0">
                <a:latin typeface="Calibri" pitchFamily="34" charset="0"/>
              </a:rPr>
              <a:t>	</a:t>
            </a:r>
          </a:p>
          <a:p>
            <a:pPr>
              <a:buFont typeface="Wingdings" panose="05000000000000000000" pitchFamily="2" charset="2"/>
              <a:buChar char="Ø"/>
            </a:pPr>
            <a:r>
              <a:rPr lang="en-US" sz="2400" dirty="0">
                <a:latin typeface="Calibri" pitchFamily="34" charset="0"/>
              </a:rPr>
              <a:t>Streamline operations so that the Practice can respond quickly and effectively to issues</a:t>
            </a:r>
          </a:p>
          <a:p>
            <a:pPr>
              <a:buFont typeface="Wingdings" panose="05000000000000000000" pitchFamily="2" charset="2"/>
              <a:buChar char="Ø"/>
            </a:pPr>
            <a:endParaRPr lang="en-US" sz="2400" dirty="0">
              <a:latin typeface="Calibri" pitchFamily="34" charset="0"/>
            </a:endParaRPr>
          </a:p>
          <a:p>
            <a:pPr>
              <a:buFont typeface="Wingdings" panose="05000000000000000000" pitchFamily="2" charset="2"/>
              <a:buChar char="Ø"/>
            </a:pPr>
            <a:r>
              <a:rPr lang="en-US" sz="2400" dirty="0">
                <a:latin typeface="Calibri" pitchFamily="34" charset="0"/>
              </a:rPr>
              <a:t>Increase the accuracy and appropriateness of patient documentation</a:t>
            </a:r>
          </a:p>
          <a:p>
            <a:endParaRPr lang="en-US" sz="2200" dirty="0">
              <a:solidFill>
                <a:srgbClr val="153A85"/>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73</a:t>
            </a:fld>
            <a:endParaRPr lang="en-US" dirty="0">
              <a:solidFill>
                <a:prstClr val="black">
                  <a:tint val="75000"/>
                </a:prstClr>
              </a:solidFill>
            </a:endParaRPr>
          </a:p>
        </p:txBody>
      </p:sp>
    </p:spTree>
    <p:extLst>
      <p:ext uri="{BB962C8B-B14F-4D97-AF65-F5344CB8AC3E}">
        <p14:creationId xmlns:p14="http://schemas.microsoft.com/office/powerpoint/2010/main" val="1461295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latin typeface="+mj-lt"/>
              </a:rPr>
              <a:t>Compliance Goals</a:t>
            </a:r>
          </a:p>
        </p:txBody>
      </p:sp>
      <p:sp>
        <p:nvSpPr>
          <p:cNvPr id="11267" name="Rectangle 3"/>
          <p:cNvSpPr>
            <a:spLocks noGrp="1" noChangeArrowheads="1"/>
          </p:cNvSpPr>
          <p:nvPr>
            <p:ph idx="1"/>
          </p:nvPr>
        </p:nvSpPr>
        <p:spPr/>
        <p:txBody>
          <a:bodyPr/>
          <a:lstStyle/>
          <a:p>
            <a:r>
              <a:rPr lang="en-US" sz="2400" dirty="0">
                <a:latin typeface="Calibri" pitchFamily="34" charset="0"/>
              </a:rPr>
              <a:t>Promote internal communication regarding all practice issues</a:t>
            </a:r>
          </a:p>
          <a:p>
            <a:r>
              <a:rPr lang="en-US" sz="2400" dirty="0">
                <a:latin typeface="Calibri" pitchFamily="34" charset="0"/>
              </a:rPr>
              <a:t>Establish and monitor educational/training requirements for all employees and ensure training is specific to job responsibilities</a:t>
            </a:r>
          </a:p>
          <a:p>
            <a:r>
              <a:rPr lang="en-US" sz="2400" dirty="0">
                <a:latin typeface="Calibri" pitchFamily="34" charset="0"/>
              </a:rPr>
              <a:t>Through appropriate legal and accounting review, ensure all joint ventures, lease arrangements and outside contracting, comply with the OIG advisory opinion and Stark requirements for such arrangements</a:t>
            </a:r>
          </a:p>
          <a:p>
            <a:endParaRPr lang="en-US" sz="2400"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74</a:t>
            </a:fld>
            <a:endParaRPr lang="en-US" dirty="0">
              <a:solidFill>
                <a:prstClr val="black">
                  <a:tint val="75000"/>
                </a:prstClr>
              </a:solidFill>
            </a:endParaRPr>
          </a:p>
        </p:txBody>
      </p:sp>
    </p:spTree>
    <p:extLst>
      <p:ext uri="{BB962C8B-B14F-4D97-AF65-F5344CB8AC3E}">
        <p14:creationId xmlns:p14="http://schemas.microsoft.com/office/powerpoint/2010/main" val="38894191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400800" cy="457200"/>
          </a:xfrm>
        </p:spPr>
        <p:txBody>
          <a:bodyPr/>
          <a:lstStyle/>
          <a:p>
            <a:r>
              <a:rPr lang="en-US" dirty="0"/>
              <a:t>The 7 Essential Elements of an Effective Compliance Plan</a:t>
            </a:r>
          </a:p>
        </p:txBody>
      </p:sp>
      <p:sp>
        <p:nvSpPr>
          <p:cNvPr id="3" name="Content Placeholder 2"/>
          <p:cNvSpPr>
            <a:spLocks noGrp="1"/>
          </p:cNvSpPr>
          <p:nvPr>
            <p:ph idx="1"/>
          </p:nvPr>
        </p:nvSpPr>
        <p:spPr>
          <a:xfrm>
            <a:off x="914399" y="1265237"/>
            <a:ext cx="8001001" cy="4525963"/>
          </a:xfrm>
        </p:spPr>
        <p:txBody>
          <a:bodyPr/>
          <a:lstStyle/>
          <a:p>
            <a:r>
              <a:rPr lang="en-US" dirty="0"/>
              <a:t>This means that a compliance program should contain several parts in order to accomplish those objectives.  The OIG has laid out seven (7) fundamental elements for an effective compliance program.</a:t>
            </a:r>
          </a:p>
          <a:p>
            <a:pPr marL="914400" lvl="1" indent="-457200">
              <a:buFont typeface="+mj-lt"/>
              <a:buAutoNum type="arabicPeriod"/>
            </a:pPr>
            <a:r>
              <a:rPr lang="en-US" b="1" dirty="0"/>
              <a:t>Written Policies and Procedures.</a:t>
            </a:r>
            <a:r>
              <a:rPr lang="en-US" dirty="0"/>
              <a:t> A compliance plan will set forth policies and procedures for all persons involved in the business in order to ensure compliance.</a:t>
            </a:r>
          </a:p>
          <a:p>
            <a:pPr marL="914400" lvl="1" indent="-457200">
              <a:buFont typeface="+mj-lt"/>
              <a:buAutoNum type="arabicPeriod"/>
            </a:pPr>
            <a:r>
              <a:rPr lang="en-US" b="1" dirty="0"/>
              <a:t>Designated Compliance Personnel.</a:t>
            </a:r>
            <a:r>
              <a:rPr lang="en-US" dirty="0"/>
              <a:t> A compliance plan will set forth the person (or persons) tasked with implementing updating the plan; training new hires and continuing personnel; conducting investigations and bringing those investigations to resolution; and reporting to leadership and/or government sources.</a:t>
            </a:r>
          </a:p>
          <a:p>
            <a:pPr marL="914400" lvl="1" indent="-457200">
              <a:buFont typeface="+mj-lt"/>
              <a:buAutoNum type="arabicPeriod"/>
            </a:pPr>
            <a:r>
              <a:rPr lang="en-US" b="1" dirty="0"/>
              <a:t>Training and Education. </a:t>
            </a:r>
            <a:r>
              <a:rPr lang="en-US" dirty="0"/>
              <a:t>Business personnel must be trained in compliance upon hire and regularly thereafter.  Additionally, personnel must be aware of changes in law that affect how they perform their jobs.</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75</a:t>
            </a:fld>
            <a:endParaRPr lang="en-US" dirty="0">
              <a:solidFill>
                <a:prstClr val="black">
                  <a:tint val="75000"/>
                </a:prstClr>
              </a:solidFill>
            </a:endParaRPr>
          </a:p>
        </p:txBody>
      </p:sp>
    </p:spTree>
    <p:extLst>
      <p:ext uri="{BB962C8B-B14F-4D97-AF65-F5344CB8AC3E}">
        <p14:creationId xmlns:p14="http://schemas.microsoft.com/office/powerpoint/2010/main" val="10701366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400800" cy="457200"/>
          </a:xfrm>
        </p:spPr>
        <p:txBody>
          <a:bodyPr/>
          <a:lstStyle/>
          <a:p>
            <a:r>
              <a:rPr lang="en-US" dirty="0"/>
              <a:t>The 7 Essential Elements of an Effective Compliance Plan</a:t>
            </a:r>
          </a:p>
        </p:txBody>
      </p:sp>
      <p:sp>
        <p:nvSpPr>
          <p:cNvPr id="3" name="Content Placeholder 2"/>
          <p:cNvSpPr>
            <a:spLocks noGrp="1"/>
          </p:cNvSpPr>
          <p:nvPr>
            <p:ph idx="1"/>
          </p:nvPr>
        </p:nvSpPr>
        <p:spPr>
          <a:xfrm>
            <a:off x="914399" y="1265237"/>
            <a:ext cx="7924801" cy="4525963"/>
          </a:xfrm>
        </p:spPr>
        <p:txBody>
          <a:bodyPr/>
          <a:lstStyle/>
          <a:p>
            <a:pPr marL="914400" lvl="1" indent="-457200">
              <a:buFont typeface="+mj-lt"/>
              <a:buAutoNum type="arabicPeriod" startAt="4"/>
            </a:pPr>
            <a:r>
              <a:rPr lang="en-US" b="1" dirty="0"/>
              <a:t>Effective Communication. </a:t>
            </a:r>
            <a:r>
              <a:rPr lang="en-US" dirty="0"/>
              <a:t>A crucial part of any compliance plan is to ensure that business personnel are aware of compliance issues and know how to respond should an issue arise.</a:t>
            </a:r>
          </a:p>
          <a:p>
            <a:pPr marL="914400" lvl="1" indent="-457200">
              <a:buFont typeface="+mj-lt"/>
              <a:buAutoNum type="arabicPeriod" startAt="4"/>
            </a:pPr>
            <a:r>
              <a:rPr lang="en-US" b="1" dirty="0"/>
              <a:t>Internal Controls.</a:t>
            </a:r>
            <a:r>
              <a:rPr lang="en-US" dirty="0"/>
              <a:t> The compliance officer and/or designated personnel must monitor and audit the efficacy of a business’s compliance program.  If a compliance program is dormant, it is not working to protect the business and it should be appropriately updated.</a:t>
            </a:r>
          </a:p>
          <a:p>
            <a:pPr marL="914400" lvl="1" indent="-457200">
              <a:buFont typeface="+mj-lt"/>
              <a:buAutoNum type="arabicPeriod" startAt="4"/>
            </a:pPr>
            <a:r>
              <a:rPr lang="en-US" b="1" dirty="0"/>
              <a:t>Failure of any personnel to adhere to a compliance program should result in appropriate discipline as outlined in the compliance program.</a:t>
            </a:r>
          </a:p>
          <a:p>
            <a:pPr marL="914400" lvl="1" indent="-457200">
              <a:buFont typeface="+mj-lt"/>
              <a:buAutoNum type="arabicPeriod" startAt="4"/>
            </a:pPr>
            <a:r>
              <a:rPr lang="en-US" b="1" dirty="0"/>
              <a:t>Prompt Response.</a:t>
            </a:r>
            <a:r>
              <a:rPr lang="en-US" dirty="0"/>
              <a:t> If and when a compliance issue arises, it should be flagged quickly, responded to quickly, and resolved quickly.  If the business is found to be out of compliance, every day that it remains that way is another day the business is open to civil liability or criminal prosecution.  Compliance should be a priority concern of any healthcare business.</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76</a:t>
            </a:fld>
            <a:endParaRPr lang="en-US" dirty="0">
              <a:solidFill>
                <a:prstClr val="black">
                  <a:tint val="75000"/>
                </a:prstClr>
              </a:solidFill>
            </a:endParaRPr>
          </a:p>
        </p:txBody>
      </p:sp>
    </p:spTree>
    <p:extLst>
      <p:ext uri="{BB962C8B-B14F-4D97-AF65-F5344CB8AC3E}">
        <p14:creationId xmlns:p14="http://schemas.microsoft.com/office/powerpoint/2010/main" val="2639574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latin typeface="+mj-lt"/>
              </a:rPr>
              <a:t>Baseline Audit</a:t>
            </a:r>
          </a:p>
        </p:txBody>
      </p:sp>
      <p:sp>
        <p:nvSpPr>
          <p:cNvPr id="11267" name="Rectangle 3"/>
          <p:cNvSpPr>
            <a:spLocks noGrp="1" noChangeArrowheads="1"/>
          </p:cNvSpPr>
          <p:nvPr>
            <p:ph idx="1"/>
          </p:nvPr>
        </p:nvSpPr>
        <p:spPr/>
        <p:txBody>
          <a:bodyPr/>
          <a:lstStyle/>
          <a:p>
            <a:r>
              <a:rPr lang="en-US" dirty="0">
                <a:latin typeface="Calibri" pitchFamily="34" charset="0"/>
              </a:rPr>
              <a:t>Performed shortly after compliance plan is established</a:t>
            </a:r>
          </a:p>
        </p:txBody>
      </p:sp>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77</a:t>
            </a:fld>
            <a:endParaRPr lang="en-US" dirty="0">
              <a:solidFill>
                <a:prstClr val="black">
                  <a:tint val="75000"/>
                </a:prstClr>
              </a:solidFill>
            </a:endParaRPr>
          </a:p>
        </p:txBody>
      </p:sp>
    </p:spTree>
    <p:extLst>
      <p:ext uri="{BB962C8B-B14F-4D97-AF65-F5344CB8AC3E}">
        <p14:creationId xmlns:p14="http://schemas.microsoft.com/office/powerpoint/2010/main" val="8408974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latin typeface="+mj-lt"/>
              </a:rPr>
              <a:t>Periodic Audits</a:t>
            </a:r>
          </a:p>
        </p:txBody>
      </p:sp>
      <p:sp>
        <p:nvSpPr>
          <p:cNvPr id="11267" name="Rectangle 3"/>
          <p:cNvSpPr>
            <a:spLocks noGrp="1" noChangeArrowheads="1"/>
          </p:cNvSpPr>
          <p:nvPr>
            <p:ph idx="1"/>
          </p:nvPr>
        </p:nvSpPr>
        <p:spPr/>
        <p:txBody>
          <a:bodyPr/>
          <a:lstStyle/>
          <a:p>
            <a:r>
              <a:rPr lang="en-US" sz="2800" dirty="0">
                <a:latin typeface="Calibri" pitchFamily="34" charset="0"/>
              </a:rPr>
              <a:t>“Spot checks” performed routinely to ensure ongoing accuracy</a:t>
            </a:r>
          </a:p>
          <a:p>
            <a:r>
              <a:rPr lang="en-US" sz="2800" dirty="0">
                <a:latin typeface="Calibri" pitchFamily="34" charset="0"/>
              </a:rPr>
              <a:t>Covers entire practice</a:t>
            </a:r>
          </a:p>
          <a:p>
            <a:r>
              <a:rPr lang="en-US" sz="2800" dirty="0">
                <a:latin typeface="Calibri" pitchFamily="34" charset="0"/>
              </a:rPr>
              <a:t>Focus on new staff or on staff in new positions</a:t>
            </a:r>
          </a:p>
          <a:p>
            <a:r>
              <a:rPr lang="en-US" sz="2800" dirty="0">
                <a:latin typeface="Calibri" pitchFamily="34" charset="0"/>
              </a:rPr>
              <a:t>May use outside consultant</a:t>
            </a:r>
          </a:p>
        </p:txBody>
      </p:sp>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78</a:t>
            </a:fld>
            <a:endParaRPr lang="en-US" dirty="0">
              <a:solidFill>
                <a:prstClr val="black">
                  <a:tint val="75000"/>
                </a:prstClr>
              </a:solidFill>
            </a:endParaRPr>
          </a:p>
        </p:txBody>
      </p:sp>
    </p:spTree>
    <p:extLst>
      <p:ext uri="{BB962C8B-B14F-4D97-AF65-F5344CB8AC3E}">
        <p14:creationId xmlns:p14="http://schemas.microsoft.com/office/powerpoint/2010/main" val="2229833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latin typeface="+mj-lt"/>
              </a:rPr>
              <a:t>Disclosure of Audit Results </a:t>
            </a:r>
          </a:p>
        </p:txBody>
      </p:sp>
      <p:sp>
        <p:nvSpPr>
          <p:cNvPr id="11267" name="Rectangle 3"/>
          <p:cNvSpPr>
            <a:spLocks noGrp="1" noChangeArrowheads="1"/>
          </p:cNvSpPr>
          <p:nvPr>
            <p:ph idx="1"/>
          </p:nvPr>
        </p:nvSpPr>
        <p:spPr/>
        <p:txBody>
          <a:bodyPr/>
          <a:lstStyle/>
          <a:p>
            <a:r>
              <a:rPr lang="en-US" sz="2800" dirty="0">
                <a:latin typeface="Calibri" pitchFamily="34" charset="0"/>
              </a:rPr>
              <a:t>To the owners</a:t>
            </a:r>
          </a:p>
          <a:p>
            <a:r>
              <a:rPr lang="en-US" sz="2800" dirty="0">
                <a:latin typeface="Calibri" pitchFamily="34" charset="0"/>
              </a:rPr>
              <a:t>To practice legal counsel if corrective action needs to be taken</a:t>
            </a:r>
          </a:p>
        </p:txBody>
      </p:sp>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79</a:t>
            </a:fld>
            <a:endParaRPr lang="en-US" dirty="0">
              <a:solidFill>
                <a:prstClr val="black">
                  <a:tint val="75000"/>
                </a:prstClr>
              </a:solidFill>
            </a:endParaRPr>
          </a:p>
        </p:txBody>
      </p:sp>
    </p:spTree>
    <p:extLst>
      <p:ext uri="{BB962C8B-B14F-4D97-AF65-F5344CB8AC3E}">
        <p14:creationId xmlns:p14="http://schemas.microsoft.com/office/powerpoint/2010/main" val="357985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Day in the Life of Dr. Smith (day 2)</a:t>
            </a:r>
          </a:p>
        </p:txBody>
      </p:sp>
      <p:sp>
        <p:nvSpPr>
          <p:cNvPr id="3" name="Content Placeholder 2"/>
          <p:cNvSpPr>
            <a:spLocks noGrp="1"/>
          </p:cNvSpPr>
          <p:nvPr>
            <p:ph idx="1"/>
          </p:nvPr>
        </p:nvSpPr>
        <p:spPr/>
        <p:txBody>
          <a:bodyPr/>
          <a:lstStyle/>
          <a:p>
            <a:r>
              <a:rPr lang="en-US" sz="2400" dirty="0"/>
              <a:t>Nurse shows up for work at 7:55 </a:t>
            </a:r>
            <a:r>
              <a:rPr lang="en-US" sz="2400" cap="small" dirty="0"/>
              <a:t>a.m.</a:t>
            </a:r>
            <a:r>
              <a:rPr lang="en-US" sz="2400" dirty="0"/>
              <a:t>, office opens at 8 </a:t>
            </a:r>
            <a:r>
              <a:rPr lang="en-US" sz="2400" cap="small" dirty="0"/>
              <a:t>a.m.</a:t>
            </a:r>
            <a:endParaRPr lang="en-US" sz="2400" dirty="0"/>
          </a:p>
          <a:p>
            <a:r>
              <a:rPr lang="en-US" sz="2400" dirty="0"/>
              <a:t>Nurse digs into the stack of notes and charts left by Dr. Smith</a:t>
            </a:r>
          </a:p>
          <a:p>
            <a:r>
              <a:rPr lang="en-US" sz="2400" dirty="0"/>
              <a:t>Today’s messages, refill requests and forms filter in</a:t>
            </a:r>
          </a:p>
          <a:p>
            <a:r>
              <a:rPr lang="en-US" sz="2400" dirty="0"/>
              <a:t>Nurse doesn’t have the first patient ready until 8:45 </a:t>
            </a:r>
            <a:r>
              <a:rPr lang="en-US" sz="2400" cap="small" dirty="0"/>
              <a:t>a.m.</a:t>
            </a:r>
            <a:r>
              <a:rPr lang="en-US" sz="2400" dirty="0"/>
              <a:t>, while Dr. Smith was ready to go at 8:30 </a:t>
            </a:r>
            <a:r>
              <a:rPr lang="en-US" sz="2400" cap="small" dirty="0"/>
              <a:t>a.m.</a:t>
            </a:r>
            <a:r>
              <a:rPr lang="en-US" sz="2400" dirty="0"/>
              <a:t> — she’s already behind</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10236016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latin typeface="+mj-lt"/>
              </a:rPr>
              <a:t>Standards of Conduct in All Areas of Practice</a:t>
            </a:r>
          </a:p>
        </p:txBody>
      </p:sp>
      <p:sp>
        <p:nvSpPr>
          <p:cNvPr id="11267" name="Rectangle 3"/>
          <p:cNvSpPr>
            <a:spLocks noGrp="1" noChangeArrowheads="1"/>
          </p:cNvSpPr>
          <p:nvPr>
            <p:ph idx="1"/>
          </p:nvPr>
        </p:nvSpPr>
        <p:spPr/>
        <p:txBody>
          <a:bodyPr/>
          <a:lstStyle/>
          <a:p>
            <a:r>
              <a:rPr lang="en-US" sz="2800" dirty="0">
                <a:latin typeface="Calibri" pitchFamily="34" charset="0"/>
              </a:rPr>
              <a:t>Conduct business in an ethical and lawful manner</a:t>
            </a:r>
          </a:p>
          <a:p>
            <a:r>
              <a:rPr lang="en-US" sz="2800" dirty="0">
                <a:latin typeface="Calibri" pitchFamily="34" charset="0"/>
              </a:rPr>
              <a:t>Comply with all:</a:t>
            </a:r>
          </a:p>
          <a:p>
            <a:pPr lvl="1">
              <a:buFont typeface="Wingdings" panose="05000000000000000000" pitchFamily="2" charset="2"/>
              <a:buChar char="ü"/>
            </a:pPr>
            <a:r>
              <a:rPr lang="en-US" sz="2800" dirty="0">
                <a:latin typeface="Calibri" pitchFamily="34" charset="0"/>
              </a:rPr>
              <a:t>Laws</a:t>
            </a:r>
          </a:p>
          <a:p>
            <a:pPr lvl="1">
              <a:buFont typeface="Wingdings" panose="05000000000000000000" pitchFamily="2" charset="2"/>
              <a:buChar char="ü"/>
            </a:pPr>
            <a:r>
              <a:rPr lang="en-US" sz="2800" dirty="0">
                <a:latin typeface="Calibri" pitchFamily="34" charset="0"/>
              </a:rPr>
              <a:t>Regulations</a:t>
            </a:r>
          </a:p>
          <a:p>
            <a:pPr lvl="1">
              <a:buFont typeface="Wingdings" panose="05000000000000000000" pitchFamily="2" charset="2"/>
              <a:buChar char="ü"/>
            </a:pPr>
            <a:r>
              <a:rPr lang="en-US" sz="2800" dirty="0">
                <a:latin typeface="Calibri" pitchFamily="34" charset="0"/>
              </a:rPr>
              <a:t>Policies</a:t>
            </a:r>
          </a:p>
        </p:txBody>
      </p:sp>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80</a:t>
            </a:fld>
            <a:endParaRPr lang="en-US" dirty="0">
              <a:solidFill>
                <a:prstClr val="black">
                  <a:tint val="75000"/>
                </a:prstClr>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600" y="2214608"/>
            <a:ext cx="3886398" cy="259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782202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latin typeface="+mj-lt"/>
              </a:rPr>
              <a:t>Quality of Care</a:t>
            </a:r>
          </a:p>
        </p:txBody>
      </p:sp>
      <p:sp>
        <p:nvSpPr>
          <p:cNvPr id="11267" name="Rectangle 3"/>
          <p:cNvSpPr>
            <a:spLocks noGrp="1" noChangeArrowheads="1"/>
          </p:cNvSpPr>
          <p:nvPr>
            <p:ph idx="1"/>
          </p:nvPr>
        </p:nvSpPr>
        <p:spPr>
          <a:xfrm>
            <a:off x="914399" y="1265237"/>
            <a:ext cx="7772401" cy="4525963"/>
          </a:xfrm>
        </p:spPr>
        <p:txBody>
          <a:bodyPr/>
          <a:lstStyle/>
          <a:p>
            <a:r>
              <a:rPr lang="en-US" dirty="0">
                <a:latin typeface="Calibri" pitchFamily="34" charset="0"/>
              </a:rPr>
              <a:t>Treat all patients with respect and dignity </a:t>
            </a:r>
          </a:p>
          <a:p>
            <a:r>
              <a:rPr lang="en-US" dirty="0">
                <a:latin typeface="Calibri" pitchFamily="34" charset="0"/>
              </a:rPr>
              <a:t>Provide quality care at an appropriate medical necessity level, without regard for patient race, color, religion or national origin</a:t>
            </a:r>
          </a:p>
          <a:p>
            <a:r>
              <a:rPr lang="en-US" dirty="0">
                <a:latin typeface="Calibri" pitchFamily="34" charset="0"/>
              </a:rPr>
              <a:t>Obtain informed consent for all services as appropriate and required</a:t>
            </a:r>
          </a:p>
          <a:p>
            <a:r>
              <a:rPr lang="en-US" dirty="0">
                <a:latin typeface="Calibri" pitchFamily="34" charset="0"/>
              </a:rPr>
              <a:t>Ensure that all Practice personnel are credentialed for the services that they perform</a:t>
            </a:r>
          </a:p>
          <a:p>
            <a:r>
              <a:rPr lang="en-US" dirty="0">
                <a:latin typeface="Calibri" pitchFamily="34" charset="0"/>
              </a:rPr>
              <a:t>Comply with all laws and regulations regarding patient rights and privacy</a:t>
            </a:r>
          </a:p>
          <a:p>
            <a:r>
              <a:rPr lang="en-US" dirty="0">
                <a:latin typeface="Calibri" pitchFamily="34" charset="0"/>
              </a:rPr>
              <a:t>Handle patient inquiries and/or complaints in a timely and sensitive manner</a:t>
            </a:r>
          </a:p>
          <a:p>
            <a:r>
              <a:rPr lang="en-US" dirty="0">
                <a:latin typeface="Calibri" pitchFamily="34" charset="0"/>
              </a:rPr>
              <a:t>Ensure that physicians conduct regular QA reviews of patient care and appropriateness of services</a:t>
            </a:r>
          </a:p>
          <a:p>
            <a:endParaRPr lang="en-US" dirty="0">
              <a:solidFill>
                <a:srgbClr val="153A85"/>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81</a:t>
            </a:fld>
            <a:endParaRPr lang="en-US" dirty="0">
              <a:solidFill>
                <a:prstClr val="black">
                  <a:tint val="75000"/>
                </a:prstClr>
              </a:solidFill>
            </a:endParaRPr>
          </a:p>
        </p:txBody>
      </p:sp>
    </p:spTree>
    <p:extLst>
      <p:ext uri="{BB962C8B-B14F-4D97-AF65-F5344CB8AC3E}">
        <p14:creationId xmlns:p14="http://schemas.microsoft.com/office/powerpoint/2010/main" val="16185516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latin typeface="+mj-lt"/>
              </a:rPr>
              <a:t>Billing Compliance</a:t>
            </a:r>
          </a:p>
        </p:txBody>
      </p:sp>
      <p:sp>
        <p:nvSpPr>
          <p:cNvPr id="11267" name="Rectangle 3"/>
          <p:cNvSpPr>
            <a:spLocks noGrp="1" noChangeArrowheads="1"/>
          </p:cNvSpPr>
          <p:nvPr>
            <p:ph idx="1"/>
          </p:nvPr>
        </p:nvSpPr>
        <p:spPr/>
        <p:txBody>
          <a:bodyPr/>
          <a:lstStyle/>
          <a:p>
            <a:r>
              <a:rPr lang="en-US" sz="2800" dirty="0">
                <a:latin typeface="Calibri" pitchFamily="34" charset="0"/>
              </a:rPr>
              <a:t>Adhere to financial policies as outlined in the Compliance Manual, related to accounts receivable management</a:t>
            </a:r>
          </a:p>
          <a:p>
            <a:r>
              <a:rPr lang="en-US" sz="2800" dirty="0">
                <a:latin typeface="Calibri" pitchFamily="34" charset="0"/>
              </a:rPr>
              <a:t>Adhere to proper coding practices, including the appropriate use of modifiers</a:t>
            </a:r>
          </a:p>
          <a:p>
            <a:r>
              <a:rPr lang="en-US" sz="2800" dirty="0">
                <a:latin typeface="Calibri" pitchFamily="34" charset="0"/>
              </a:rPr>
              <a:t>Bill only for services rendered </a:t>
            </a:r>
          </a:p>
          <a:p>
            <a:r>
              <a:rPr lang="en-US" sz="2800" dirty="0">
                <a:latin typeface="Calibri" pitchFamily="34" charset="0"/>
              </a:rPr>
              <a:t>Provide adequate and legible documentation for all services rendered</a:t>
            </a:r>
          </a:p>
          <a:p>
            <a:r>
              <a:rPr lang="en-US" sz="2800" dirty="0">
                <a:latin typeface="Calibri" pitchFamily="34" charset="0"/>
              </a:rPr>
              <a:t>Ensure proper assignment/reassignment of Medicare payments</a:t>
            </a:r>
          </a:p>
          <a:p>
            <a:endParaRPr lang="en-US" sz="2800" dirty="0">
              <a:solidFill>
                <a:srgbClr val="153A85"/>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82</a:t>
            </a:fld>
            <a:endParaRPr lang="en-US" dirty="0">
              <a:solidFill>
                <a:prstClr val="black">
                  <a:tint val="75000"/>
                </a:prstClr>
              </a:solidFill>
            </a:endParaRPr>
          </a:p>
        </p:txBody>
      </p:sp>
    </p:spTree>
    <p:extLst>
      <p:ext uri="{BB962C8B-B14F-4D97-AF65-F5344CB8AC3E}">
        <p14:creationId xmlns:p14="http://schemas.microsoft.com/office/powerpoint/2010/main" val="25446458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Coding Trends Among FPs</a:t>
            </a:r>
          </a:p>
        </p:txBody>
      </p:sp>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83</a:t>
            </a:fld>
            <a:endParaRPr lang="en-US" dirty="0">
              <a:solidFill>
                <a:prstClr val="black">
                  <a:tint val="75000"/>
                </a:prstClr>
              </a:solidFill>
            </a:endParaRPr>
          </a:p>
        </p:txBody>
      </p:sp>
      <p:sp>
        <p:nvSpPr>
          <p:cNvPr id="7" name="Title 1"/>
          <p:cNvSpPr txBox="1">
            <a:spLocks/>
          </p:cNvSpPr>
          <p:nvPr/>
        </p:nvSpPr>
        <p:spPr bwMode="auto">
          <a:xfrm>
            <a:off x="914400" y="6519446"/>
            <a:ext cx="777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buClr>
                <a:srgbClr val="000000"/>
              </a:buClr>
              <a:buFont typeface="Arial" charset="0"/>
              <a:buNone/>
              <a:defRPr sz="1200">
                <a:solidFill>
                  <a:srgbClr val="000000"/>
                </a:solidFill>
                <a:latin typeface="Arial" charset="0"/>
                <a:cs typeface="Arial" charset="0"/>
              </a:defRPr>
            </a:lvl1pPr>
          </a:lstStyle>
          <a:p>
            <a:pPr algn="ctr"/>
            <a:r>
              <a:rPr lang="en-US" sz="800" dirty="0">
                <a:latin typeface="+mn-lt"/>
              </a:rPr>
              <a:t>Source: Medical Group Management Association</a:t>
            </a:r>
            <a:br>
              <a:rPr lang="en-US" sz="800" dirty="0">
                <a:latin typeface="+mn-lt"/>
              </a:rPr>
            </a:br>
            <a:r>
              <a:rPr lang="en-US" sz="800" i="1" dirty="0">
                <a:latin typeface="+mn-lt"/>
              </a:rPr>
              <a:t>MGMA Physician Placement Starting Salary Survey; 2016 report Based on 2015 Data</a:t>
            </a:r>
          </a:p>
        </p:txBody>
      </p:sp>
      <p:pic>
        <p:nvPicPr>
          <p:cNvPr id="8" name="Picture 7"/>
          <p:cNvPicPr>
            <a:picLocks noChangeAspect="1"/>
          </p:cNvPicPr>
          <p:nvPr/>
        </p:nvPicPr>
        <p:blipFill>
          <a:blip r:embed="rId2"/>
          <a:stretch>
            <a:fillRect/>
          </a:stretch>
        </p:blipFill>
        <p:spPr>
          <a:xfrm>
            <a:off x="1295400" y="1077496"/>
            <a:ext cx="6553200" cy="5431776"/>
          </a:xfrm>
          <a:prstGeom prst="rect">
            <a:avLst/>
          </a:prstGeom>
          <a:noFill/>
          <a:ln w="9525" cmpd="sng">
            <a:noFill/>
          </a:ln>
        </p:spPr>
      </p:pic>
    </p:spTree>
    <p:extLst>
      <p:ext uri="{BB962C8B-B14F-4D97-AF65-F5344CB8AC3E}">
        <p14:creationId xmlns:p14="http://schemas.microsoft.com/office/powerpoint/2010/main" val="15270042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Coding Trends Among FPs</a:t>
            </a:r>
          </a:p>
        </p:txBody>
      </p:sp>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84</a:t>
            </a:fld>
            <a:endParaRPr lang="en-US" dirty="0">
              <a:solidFill>
                <a:prstClr val="black">
                  <a:tint val="75000"/>
                </a:prstClr>
              </a:solidFill>
            </a:endParaRPr>
          </a:p>
        </p:txBody>
      </p:sp>
      <p:sp>
        <p:nvSpPr>
          <p:cNvPr id="7" name="Title 1"/>
          <p:cNvSpPr txBox="1">
            <a:spLocks/>
          </p:cNvSpPr>
          <p:nvPr/>
        </p:nvSpPr>
        <p:spPr bwMode="auto">
          <a:xfrm>
            <a:off x="914400" y="6519446"/>
            <a:ext cx="777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buClr>
                <a:srgbClr val="000000"/>
              </a:buClr>
              <a:buFont typeface="Arial" charset="0"/>
              <a:buNone/>
              <a:defRPr sz="1200">
                <a:solidFill>
                  <a:srgbClr val="000000"/>
                </a:solidFill>
                <a:latin typeface="Arial" charset="0"/>
                <a:cs typeface="Arial" charset="0"/>
              </a:defRPr>
            </a:lvl1pPr>
          </a:lstStyle>
          <a:p>
            <a:pPr algn="ctr"/>
            <a:r>
              <a:rPr lang="en-US" sz="800" dirty="0">
                <a:latin typeface="+mn-lt"/>
              </a:rPr>
              <a:t>Source: Medical Group Management Association</a:t>
            </a:r>
            <a:br>
              <a:rPr lang="en-US" sz="800" dirty="0">
                <a:latin typeface="+mn-lt"/>
              </a:rPr>
            </a:br>
            <a:r>
              <a:rPr lang="en-US" sz="800" i="1" dirty="0">
                <a:latin typeface="+mn-lt"/>
              </a:rPr>
              <a:t>MGMA Physician Placement Starting Salary Survey; 2016 report Based on 2015 Data</a:t>
            </a:r>
          </a:p>
        </p:txBody>
      </p:sp>
      <p:pic>
        <p:nvPicPr>
          <p:cNvPr id="3" name="Picture 2"/>
          <p:cNvPicPr>
            <a:picLocks noChangeAspect="1"/>
          </p:cNvPicPr>
          <p:nvPr/>
        </p:nvPicPr>
        <p:blipFill>
          <a:blip r:embed="rId2"/>
          <a:stretch>
            <a:fillRect/>
          </a:stretch>
        </p:blipFill>
        <p:spPr>
          <a:xfrm>
            <a:off x="974651" y="1375918"/>
            <a:ext cx="7216140" cy="4355819"/>
          </a:xfrm>
          <a:prstGeom prst="rect">
            <a:avLst/>
          </a:prstGeom>
        </p:spPr>
      </p:pic>
    </p:spTree>
    <p:extLst>
      <p:ext uri="{BB962C8B-B14F-4D97-AF65-F5344CB8AC3E}">
        <p14:creationId xmlns:p14="http://schemas.microsoft.com/office/powerpoint/2010/main" val="56559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National Coding Trends Among Hospitalists</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85</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1578488" y="1069149"/>
            <a:ext cx="5998984" cy="5602710"/>
          </a:xfrm>
          <a:prstGeom prst="rect">
            <a:avLst/>
          </a:prstGeom>
        </p:spPr>
      </p:pic>
      <p:sp>
        <p:nvSpPr>
          <p:cNvPr id="7" name="Title 1"/>
          <p:cNvSpPr txBox="1">
            <a:spLocks/>
          </p:cNvSpPr>
          <p:nvPr/>
        </p:nvSpPr>
        <p:spPr bwMode="auto">
          <a:xfrm>
            <a:off x="914400" y="6519446"/>
            <a:ext cx="777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buClr>
                <a:srgbClr val="000000"/>
              </a:buClr>
              <a:buFont typeface="Arial" charset="0"/>
              <a:buNone/>
              <a:defRPr sz="1200">
                <a:solidFill>
                  <a:srgbClr val="000000"/>
                </a:solidFill>
                <a:latin typeface="Arial" charset="0"/>
                <a:cs typeface="Arial" charset="0"/>
              </a:defRPr>
            </a:lvl1pPr>
          </a:lstStyle>
          <a:p>
            <a:pPr algn="ctr"/>
            <a:r>
              <a:rPr lang="en-US" sz="800" dirty="0">
                <a:latin typeface="+mn-lt"/>
              </a:rPr>
              <a:t>Source: Medical Group Management Association</a:t>
            </a:r>
            <a:br>
              <a:rPr lang="en-US" sz="800" dirty="0">
                <a:latin typeface="+mn-lt"/>
              </a:rPr>
            </a:br>
            <a:r>
              <a:rPr lang="en-US" sz="800" i="1" dirty="0">
                <a:latin typeface="+mn-lt"/>
              </a:rPr>
              <a:t>MGMA Physician Placement Starting Salary Survey; 2016 report Based on 2015 Data</a:t>
            </a:r>
          </a:p>
        </p:txBody>
      </p:sp>
    </p:spTree>
    <p:extLst>
      <p:ext uri="{BB962C8B-B14F-4D97-AF65-F5344CB8AC3E}">
        <p14:creationId xmlns:p14="http://schemas.microsoft.com/office/powerpoint/2010/main" val="5723968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National Coding Trends Among Internists</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86</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1566080" y="1080295"/>
            <a:ext cx="5998984" cy="5602710"/>
          </a:xfrm>
          <a:prstGeom prst="rect">
            <a:avLst/>
          </a:prstGeom>
        </p:spPr>
      </p:pic>
      <p:sp>
        <p:nvSpPr>
          <p:cNvPr id="7" name="Title 1"/>
          <p:cNvSpPr txBox="1">
            <a:spLocks/>
          </p:cNvSpPr>
          <p:nvPr/>
        </p:nvSpPr>
        <p:spPr bwMode="auto">
          <a:xfrm>
            <a:off x="914400" y="6519446"/>
            <a:ext cx="777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buClr>
                <a:srgbClr val="000000"/>
              </a:buClr>
              <a:buFont typeface="Arial" charset="0"/>
              <a:buNone/>
              <a:defRPr sz="1200">
                <a:solidFill>
                  <a:srgbClr val="000000"/>
                </a:solidFill>
                <a:latin typeface="Arial" charset="0"/>
                <a:cs typeface="Arial" charset="0"/>
              </a:defRPr>
            </a:lvl1pPr>
          </a:lstStyle>
          <a:p>
            <a:pPr algn="ctr"/>
            <a:r>
              <a:rPr lang="en-US" sz="800" dirty="0">
                <a:latin typeface="+mn-lt"/>
              </a:rPr>
              <a:t>Source: Medical Group Management Association</a:t>
            </a:r>
            <a:br>
              <a:rPr lang="en-US" sz="800" dirty="0">
                <a:latin typeface="+mn-lt"/>
              </a:rPr>
            </a:br>
            <a:r>
              <a:rPr lang="en-US" sz="800" i="1" dirty="0">
                <a:latin typeface="+mn-lt"/>
              </a:rPr>
              <a:t>MGMA Physician Placement Starting Salary Survey; 2016 report Based on 2015 Data</a:t>
            </a:r>
          </a:p>
        </p:txBody>
      </p:sp>
    </p:spTree>
    <p:extLst>
      <p:ext uri="{BB962C8B-B14F-4D97-AF65-F5344CB8AC3E}">
        <p14:creationId xmlns:p14="http://schemas.microsoft.com/office/powerpoint/2010/main" val="28330136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Coding Trends Among Ob/Gyns</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87</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573168" y="1069149"/>
            <a:ext cx="5998984" cy="5602710"/>
          </a:xfrm>
          <a:prstGeom prst="rect">
            <a:avLst/>
          </a:prstGeom>
        </p:spPr>
      </p:pic>
      <p:sp>
        <p:nvSpPr>
          <p:cNvPr id="6" name="Title 1"/>
          <p:cNvSpPr txBox="1">
            <a:spLocks/>
          </p:cNvSpPr>
          <p:nvPr/>
        </p:nvSpPr>
        <p:spPr bwMode="auto">
          <a:xfrm>
            <a:off x="914400" y="6519446"/>
            <a:ext cx="777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buClr>
                <a:srgbClr val="000000"/>
              </a:buClr>
              <a:buFont typeface="Arial" charset="0"/>
              <a:buNone/>
              <a:defRPr sz="1200">
                <a:solidFill>
                  <a:srgbClr val="000000"/>
                </a:solidFill>
                <a:latin typeface="Arial" charset="0"/>
                <a:cs typeface="Arial" charset="0"/>
              </a:defRPr>
            </a:lvl1pPr>
          </a:lstStyle>
          <a:p>
            <a:pPr algn="ctr"/>
            <a:r>
              <a:rPr lang="en-US" sz="800" dirty="0">
                <a:latin typeface="+mn-lt"/>
              </a:rPr>
              <a:t>Source: Medical Group Management Association</a:t>
            </a:r>
            <a:br>
              <a:rPr lang="en-US" sz="800" dirty="0">
                <a:latin typeface="+mn-lt"/>
              </a:rPr>
            </a:br>
            <a:r>
              <a:rPr lang="en-US" sz="800" i="1" dirty="0">
                <a:latin typeface="+mn-lt"/>
              </a:rPr>
              <a:t>MGMA Physician Placement Starting Salary Survey; 2016 report Based on 2015 Data</a:t>
            </a:r>
          </a:p>
        </p:txBody>
      </p:sp>
    </p:spTree>
    <p:extLst>
      <p:ext uri="{BB962C8B-B14F-4D97-AF65-F5344CB8AC3E}">
        <p14:creationId xmlns:p14="http://schemas.microsoft.com/office/powerpoint/2010/main" val="521773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Coding Trends Among Ob/Gyns</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88</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573168" y="1069149"/>
            <a:ext cx="5998984" cy="5602710"/>
          </a:xfrm>
          <a:prstGeom prst="rect">
            <a:avLst/>
          </a:prstGeom>
        </p:spPr>
      </p:pic>
      <p:sp>
        <p:nvSpPr>
          <p:cNvPr id="6" name="Title 1"/>
          <p:cNvSpPr txBox="1">
            <a:spLocks/>
          </p:cNvSpPr>
          <p:nvPr/>
        </p:nvSpPr>
        <p:spPr bwMode="auto">
          <a:xfrm>
            <a:off x="914400" y="6519446"/>
            <a:ext cx="777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buClr>
                <a:srgbClr val="000000"/>
              </a:buClr>
              <a:buFont typeface="Arial" charset="0"/>
              <a:buNone/>
              <a:defRPr sz="1200">
                <a:solidFill>
                  <a:srgbClr val="000000"/>
                </a:solidFill>
                <a:latin typeface="Arial" charset="0"/>
                <a:cs typeface="Arial" charset="0"/>
              </a:defRPr>
            </a:lvl1pPr>
          </a:lstStyle>
          <a:p>
            <a:pPr algn="ctr"/>
            <a:r>
              <a:rPr lang="en-US" sz="800" dirty="0">
                <a:latin typeface="+mn-lt"/>
              </a:rPr>
              <a:t>Source: Medical Group Management Association</a:t>
            </a:r>
            <a:br>
              <a:rPr lang="en-US" sz="800" dirty="0">
                <a:latin typeface="+mn-lt"/>
              </a:rPr>
            </a:br>
            <a:r>
              <a:rPr lang="en-US" sz="800" i="1" dirty="0">
                <a:latin typeface="+mn-lt"/>
              </a:rPr>
              <a:t>MGMA Physician Placement Starting Salary Survey; 2016 report Based on 2015 Data</a:t>
            </a:r>
          </a:p>
        </p:txBody>
      </p:sp>
    </p:spTree>
    <p:extLst>
      <p:ext uri="{BB962C8B-B14F-4D97-AF65-F5344CB8AC3E}">
        <p14:creationId xmlns:p14="http://schemas.microsoft.com/office/powerpoint/2010/main" val="10330020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Coding Trends Among Pediatricians</a:t>
            </a:r>
          </a:p>
        </p:txBody>
      </p:sp>
      <p:sp>
        <p:nvSpPr>
          <p:cNvPr id="3" name="Slide Number Placeholder 2"/>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89</a:t>
            </a:fld>
            <a:endParaRPr lang="en-US"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1573616" y="1066405"/>
            <a:ext cx="5998984" cy="5602710"/>
          </a:xfrm>
          <a:prstGeom prst="rect">
            <a:avLst/>
          </a:prstGeom>
        </p:spPr>
      </p:pic>
      <p:sp>
        <p:nvSpPr>
          <p:cNvPr id="5" name="Title 1"/>
          <p:cNvSpPr txBox="1">
            <a:spLocks/>
          </p:cNvSpPr>
          <p:nvPr/>
        </p:nvSpPr>
        <p:spPr bwMode="auto">
          <a:xfrm>
            <a:off x="914400" y="6519446"/>
            <a:ext cx="777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buClr>
                <a:srgbClr val="000000"/>
              </a:buClr>
              <a:buFont typeface="Arial" charset="0"/>
              <a:buNone/>
              <a:defRPr sz="1200">
                <a:solidFill>
                  <a:srgbClr val="000000"/>
                </a:solidFill>
                <a:latin typeface="Arial" charset="0"/>
                <a:cs typeface="Arial" charset="0"/>
              </a:defRPr>
            </a:lvl1pPr>
          </a:lstStyle>
          <a:p>
            <a:pPr algn="ctr"/>
            <a:r>
              <a:rPr lang="en-US" sz="800" dirty="0">
                <a:latin typeface="+mn-lt"/>
              </a:rPr>
              <a:t>Source: Medical Group Management Association</a:t>
            </a:r>
            <a:br>
              <a:rPr lang="en-US" sz="800" dirty="0">
                <a:latin typeface="+mn-lt"/>
              </a:rPr>
            </a:br>
            <a:r>
              <a:rPr lang="en-US" sz="800" i="1" dirty="0">
                <a:latin typeface="+mn-lt"/>
              </a:rPr>
              <a:t>MGMA Physician Placement Starting Salary Survey; 2016 report Based on 2015 Data</a:t>
            </a:r>
          </a:p>
        </p:txBody>
      </p:sp>
    </p:spTree>
    <p:extLst>
      <p:ext uri="{BB962C8B-B14F-4D97-AF65-F5344CB8AC3E}">
        <p14:creationId xmlns:p14="http://schemas.microsoft.com/office/powerpoint/2010/main" val="233860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Constraints</a:t>
            </a:r>
          </a:p>
        </p:txBody>
      </p:sp>
      <p:sp>
        <p:nvSpPr>
          <p:cNvPr id="4" name="Content Placeholder 2"/>
          <p:cNvSpPr>
            <a:spLocks noGrp="1"/>
          </p:cNvSpPr>
          <p:nvPr>
            <p:ph idx="1"/>
          </p:nvPr>
        </p:nvSpPr>
        <p:spPr>
          <a:xfrm>
            <a:off x="914399" y="1493837"/>
            <a:ext cx="7295731" cy="3687763"/>
          </a:xfrm>
        </p:spPr>
        <p:style>
          <a:lnRef idx="3">
            <a:schemeClr val="lt1"/>
          </a:lnRef>
          <a:fillRef idx="1">
            <a:schemeClr val="accent1"/>
          </a:fillRef>
          <a:effectRef idx="1">
            <a:schemeClr val="accent1"/>
          </a:effectRef>
          <a:fontRef idx="minor">
            <a:schemeClr val="lt1"/>
          </a:fontRef>
        </p:style>
        <p:txBody>
          <a:bodyPr anchor="ctr"/>
          <a:lstStyle/>
          <a:p>
            <a:pPr marL="234950" indent="0">
              <a:buNone/>
              <a:tabLst>
                <a:tab pos="6858000" algn="l"/>
              </a:tabLst>
            </a:pPr>
            <a:r>
              <a:rPr lang="en-US" sz="3600" dirty="0">
                <a:latin typeface="+mj-lt"/>
                <a:ea typeface="Verdana" pitchFamily="34" charset="0"/>
                <a:cs typeface="Verdana" pitchFamily="34" charset="0"/>
              </a:rPr>
              <a:t>An organization’s performance is dependent on its few constraints, not all of its resources.</a:t>
            </a:r>
          </a:p>
          <a:p>
            <a:pPr marL="234950" indent="0">
              <a:buNone/>
              <a:tabLst>
                <a:tab pos="6858000" algn="l"/>
              </a:tabLst>
            </a:pPr>
            <a:r>
              <a:rPr lang="en-US" sz="3600" dirty="0">
                <a:latin typeface="+mj-lt"/>
                <a:ea typeface="Verdana" pitchFamily="34" charset="0"/>
                <a:cs typeface="Verdana" pitchFamily="34" charset="0"/>
              </a:rPr>
              <a:t>- </a:t>
            </a:r>
            <a:r>
              <a:rPr lang="en-US" sz="3600" i="1" dirty="0">
                <a:latin typeface="+mj-lt"/>
                <a:ea typeface="Verdana" pitchFamily="34" charset="0"/>
                <a:cs typeface="Verdana" pitchFamily="34" charset="0"/>
              </a:rPr>
              <a:t>The Goal</a:t>
            </a:r>
            <a:r>
              <a:rPr lang="en-US" sz="3600" dirty="0">
                <a:latin typeface="Verdana" pitchFamily="34" charset="0"/>
                <a:ea typeface="Verdana" pitchFamily="34" charset="0"/>
                <a:cs typeface="Verdana" pitchFamily="34" charset="0"/>
              </a:rPr>
              <a:t>, Eliyahu Goldratt</a:t>
            </a:r>
          </a:p>
        </p:txBody>
      </p:sp>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9</a:t>
            </a:fld>
            <a:endParaRPr lang="en-US" dirty="0">
              <a:solidFill>
                <a:prstClr val="black">
                  <a:tint val="75000"/>
                </a:prstClr>
              </a:solidFill>
            </a:endParaRPr>
          </a:p>
        </p:txBody>
      </p:sp>
    </p:spTree>
    <p:extLst>
      <p:ext uri="{BB962C8B-B14F-4D97-AF65-F5344CB8AC3E}">
        <p14:creationId xmlns:p14="http://schemas.microsoft.com/office/powerpoint/2010/main" val="10207721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Coding Trends Among Pediatricians</a:t>
            </a:r>
          </a:p>
        </p:txBody>
      </p:sp>
      <p:sp>
        <p:nvSpPr>
          <p:cNvPr id="3" name="Slide Number Placeholder 2"/>
          <p:cNvSpPr>
            <a:spLocks noGrp="1"/>
          </p:cNvSpPr>
          <p:nvPr>
            <p:ph type="sldNum" sz="quarter" idx="12"/>
          </p:nvPr>
        </p:nvSpPr>
        <p:spPr/>
        <p:txBody>
          <a:bodyPr/>
          <a:lstStyle/>
          <a:p>
            <a:pPr>
              <a:defRPr/>
            </a:pPr>
            <a:fld id="{C36B63BF-712E-4106-BC3D-96C2788A7F82}" type="slidenum">
              <a:rPr lang="en-US" smtClean="0">
                <a:solidFill>
                  <a:prstClr val="black">
                    <a:tint val="75000"/>
                  </a:prstClr>
                </a:solidFill>
              </a:rPr>
              <a:pPr>
                <a:defRPr/>
              </a:pPr>
              <a:t>90</a:t>
            </a:fld>
            <a:endParaRPr lang="en-US"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1573616" y="1057431"/>
            <a:ext cx="5998984" cy="5602710"/>
          </a:xfrm>
          <a:prstGeom prst="rect">
            <a:avLst/>
          </a:prstGeom>
        </p:spPr>
      </p:pic>
      <p:sp>
        <p:nvSpPr>
          <p:cNvPr id="5" name="Title 1"/>
          <p:cNvSpPr txBox="1">
            <a:spLocks/>
          </p:cNvSpPr>
          <p:nvPr/>
        </p:nvSpPr>
        <p:spPr bwMode="auto">
          <a:xfrm>
            <a:off x="914400" y="6519446"/>
            <a:ext cx="777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buClr>
                <a:srgbClr val="000000"/>
              </a:buClr>
              <a:buFont typeface="Arial" charset="0"/>
              <a:buNone/>
              <a:defRPr sz="1200">
                <a:solidFill>
                  <a:srgbClr val="000000"/>
                </a:solidFill>
                <a:latin typeface="Arial" charset="0"/>
                <a:cs typeface="Arial" charset="0"/>
              </a:defRPr>
            </a:lvl1pPr>
          </a:lstStyle>
          <a:p>
            <a:pPr algn="ctr"/>
            <a:r>
              <a:rPr lang="en-US" sz="800" dirty="0">
                <a:latin typeface="+mn-lt"/>
              </a:rPr>
              <a:t>Source: Medical Group Management Association</a:t>
            </a:r>
            <a:br>
              <a:rPr lang="en-US" sz="800" dirty="0">
                <a:latin typeface="+mn-lt"/>
              </a:rPr>
            </a:br>
            <a:r>
              <a:rPr lang="en-US" sz="800" i="1" dirty="0">
                <a:latin typeface="+mn-lt"/>
              </a:rPr>
              <a:t>MGMA Physician Placement Starting Salary Survey; 2016 report Based on 2015 Data</a:t>
            </a:r>
          </a:p>
        </p:txBody>
      </p:sp>
    </p:spTree>
    <p:extLst>
      <p:ext uri="{BB962C8B-B14F-4D97-AF65-F5344CB8AC3E}">
        <p14:creationId xmlns:p14="http://schemas.microsoft.com/office/powerpoint/2010/main" val="21238357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400800" cy="457200"/>
          </a:xfrm>
        </p:spPr>
        <p:txBody>
          <a:bodyPr/>
          <a:lstStyle/>
          <a:p>
            <a:r>
              <a:rPr lang="en-US" dirty="0"/>
              <a:t>Physician Financial Transparency Reports (Sunshine Act)</a:t>
            </a:r>
          </a:p>
        </p:txBody>
      </p:sp>
      <p:sp>
        <p:nvSpPr>
          <p:cNvPr id="3" name="Content Placeholder 2"/>
          <p:cNvSpPr>
            <a:spLocks noGrp="1"/>
          </p:cNvSpPr>
          <p:nvPr>
            <p:ph idx="1"/>
          </p:nvPr>
        </p:nvSpPr>
        <p:spPr/>
        <p:txBody>
          <a:bodyPr/>
          <a:lstStyle/>
          <a:p>
            <a:r>
              <a:rPr lang="en-US" dirty="0"/>
              <a:t>Part of the ACA</a:t>
            </a:r>
          </a:p>
          <a:p>
            <a:r>
              <a:rPr lang="en-US" dirty="0"/>
              <a:t>Goal: collect information about certain “payments” drug and device companies make to physicians</a:t>
            </a:r>
          </a:p>
          <a:p>
            <a:r>
              <a:rPr lang="en-US" dirty="0"/>
              <a:t>“Payments” include travel, research, gifts, speaking fees, text books, consulting fees and </a:t>
            </a:r>
            <a:r>
              <a:rPr lang="en-US" u="sng" dirty="0"/>
              <a:t>meals</a:t>
            </a:r>
          </a:p>
          <a:p>
            <a:r>
              <a:rPr lang="en-US" dirty="0"/>
              <a:t>Must register in Open Payments System on CMS Portal and in Enterprise Identity Management system (EIDM)</a:t>
            </a:r>
          </a:p>
          <a:p>
            <a:r>
              <a:rPr lang="en-US" dirty="0"/>
              <a:t>Periodically review data and correct as needed by 12/31 of each calendar year</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91</a:t>
            </a:fld>
            <a:endParaRPr lang="en-US" dirty="0">
              <a:solidFill>
                <a:prstClr val="black">
                  <a:tint val="75000"/>
                </a:prstClr>
              </a:solidFill>
            </a:endParaRPr>
          </a:p>
        </p:txBody>
      </p:sp>
    </p:spTree>
    <p:extLst>
      <p:ext uri="{BB962C8B-B14F-4D97-AF65-F5344CB8AC3E}">
        <p14:creationId xmlns:p14="http://schemas.microsoft.com/office/powerpoint/2010/main" val="25655083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Internal and External Techniques</a:t>
            </a:r>
          </a:p>
        </p:txBody>
      </p:sp>
      <p:sp>
        <p:nvSpPr>
          <p:cNvPr id="3" name="Content Placeholder 2"/>
          <p:cNvSpPr>
            <a:spLocks noGrp="1"/>
          </p:cNvSpPr>
          <p:nvPr>
            <p:ph idx="1"/>
          </p:nvPr>
        </p:nvSpPr>
        <p:spPr/>
        <p:txBody>
          <a:bodyPr/>
          <a:lstStyle/>
          <a:p>
            <a:pPr marL="0" indent="0">
              <a:buNone/>
            </a:pPr>
            <a:r>
              <a:rPr lang="en-US" sz="2400" dirty="0"/>
              <a:t>Important definitions</a:t>
            </a:r>
          </a:p>
          <a:p>
            <a:r>
              <a:rPr lang="en-US" sz="2400" dirty="0"/>
              <a:t>Marketing</a:t>
            </a:r>
          </a:p>
          <a:p>
            <a:r>
              <a:rPr lang="en-US" sz="2400" dirty="0"/>
              <a:t>Advertising</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92</a:t>
            </a:fld>
            <a:endParaRPr lang="en-US" dirty="0">
              <a:solidFill>
                <a:prstClr val="black">
                  <a:tint val="75000"/>
                </a:prstClr>
              </a:solidFill>
            </a:endParaRPr>
          </a:p>
        </p:txBody>
      </p:sp>
    </p:spTree>
    <p:extLst>
      <p:ext uri="{BB962C8B-B14F-4D97-AF65-F5344CB8AC3E}">
        <p14:creationId xmlns:p14="http://schemas.microsoft.com/office/powerpoint/2010/main" val="7365374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Patients Choose Their Physician</a:t>
            </a:r>
          </a:p>
        </p:txBody>
      </p:sp>
      <p:sp>
        <p:nvSpPr>
          <p:cNvPr id="3" name="Slide Number Placeholder 2"/>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93</a:t>
            </a:fld>
            <a:endParaRPr lang="en-US" dirty="0">
              <a:solidFill>
                <a:prstClr val="black">
                  <a:tint val="75000"/>
                </a:prstClr>
              </a:solidFill>
            </a:endParaRPr>
          </a:p>
        </p:txBody>
      </p:sp>
      <p:graphicFrame>
        <p:nvGraphicFramePr>
          <p:cNvPr id="5" name="Chart 4"/>
          <p:cNvGraphicFramePr>
            <a:graphicFrameLocks/>
          </p:cNvGraphicFramePr>
          <p:nvPr>
            <p:extLst>
              <p:ext uri="{D42A27DB-BD31-4B8C-83A1-F6EECF244321}">
                <p14:modId xmlns:p14="http://schemas.microsoft.com/office/powerpoint/2010/main" val="1207976865"/>
              </p:ext>
            </p:extLst>
          </p:nvPr>
        </p:nvGraphicFramePr>
        <p:xfrm>
          <a:off x="457200" y="1447800"/>
          <a:ext cx="7848600" cy="4908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55157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457200"/>
            <a:ext cx="6858000" cy="457200"/>
          </a:xfrm>
        </p:spPr>
        <p:txBody>
          <a:bodyPr/>
          <a:lstStyle/>
          <a:p>
            <a:r>
              <a:rPr lang="en-US" dirty="0"/>
              <a:t>Important Factors When Considering a Doctor</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94</a:t>
            </a:fld>
            <a:endParaRPr lang="en-US" dirty="0">
              <a:solidFill>
                <a:prstClr val="black">
                  <a:tint val="75000"/>
                </a:prstClr>
              </a:solidFill>
            </a:endParaRPr>
          </a:p>
        </p:txBody>
      </p:sp>
      <p:graphicFrame>
        <p:nvGraphicFramePr>
          <p:cNvPr id="7" name="Chart 6"/>
          <p:cNvGraphicFramePr>
            <a:graphicFrameLocks/>
          </p:cNvGraphicFramePr>
          <p:nvPr>
            <p:extLst>
              <p:ext uri="{D42A27DB-BD31-4B8C-83A1-F6EECF244321}">
                <p14:modId xmlns:p14="http://schemas.microsoft.com/office/powerpoint/2010/main" val="1049415731"/>
              </p:ext>
            </p:extLst>
          </p:nvPr>
        </p:nvGraphicFramePr>
        <p:xfrm>
          <a:off x="1295400" y="1371600"/>
          <a:ext cx="6781800" cy="4984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10115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a:t>
            </a:r>
          </a:p>
        </p:txBody>
      </p:sp>
      <p:sp>
        <p:nvSpPr>
          <p:cNvPr id="3" name="Content Placeholder 2"/>
          <p:cNvSpPr>
            <a:spLocks noGrp="1"/>
          </p:cNvSpPr>
          <p:nvPr>
            <p:ph idx="1"/>
          </p:nvPr>
        </p:nvSpPr>
        <p:spPr>
          <a:xfrm>
            <a:off x="914399" y="1265237"/>
            <a:ext cx="2806701" cy="3421063"/>
          </a:xfrm>
        </p:spPr>
        <p:txBody>
          <a:bodyPr/>
          <a:lstStyle/>
          <a:p>
            <a:pPr>
              <a:spcBef>
                <a:spcPct val="100000"/>
              </a:spcBef>
            </a:pPr>
            <a:r>
              <a:rPr lang="en-US" sz="2400" dirty="0"/>
              <a:t>Identify</a:t>
            </a:r>
          </a:p>
          <a:p>
            <a:pPr>
              <a:spcBef>
                <a:spcPct val="100000"/>
              </a:spcBef>
            </a:pPr>
            <a:r>
              <a:rPr lang="en-US" sz="2400" dirty="0"/>
              <a:t>Anticipate</a:t>
            </a:r>
          </a:p>
          <a:p>
            <a:pPr>
              <a:spcBef>
                <a:spcPct val="100000"/>
              </a:spcBef>
            </a:pPr>
            <a:r>
              <a:rPr lang="en-US" sz="2400" dirty="0"/>
              <a:t>Satisfy</a:t>
            </a:r>
          </a:p>
          <a:p>
            <a:pPr>
              <a:spcBef>
                <a:spcPct val="100000"/>
              </a:spcBef>
            </a:pPr>
            <a:r>
              <a:rPr lang="en-US" sz="2400" dirty="0"/>
              <a:t>Profit</a:t>
            </a:r>
          </a:p>
          <a:p>
            <a:endParaRPr lang="en-US" sz="2400" dirty="0"/>
          </a:p>
        </p:txBody>
      </p:sp>
      <p:pic>
        <p:nvPicPr>
          <p:cNvPr id="4"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2399" y="1371600"/>
            <a:ext cx="3838527"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95</a:t>
            </a:fld>
            <a:endParaRPr lang="en-US" dirty="0">
              <a:solidFill>
                <a:prstClr val="black">
                  <a:tint val="75000"/>
                </a:prstClr>
              </a:solidFill>
            </a:endParaRPr>
          </a:p>
        </p:txBody>
      </p:sp>
    </p:spTree>
    <p:extLst>
      <p:ext uri="{BB962C8B-B14F-4D97-AF65-F5344CB8AC3E}">
        <p14:creationId xmlns:p14="http://schemas.microsoft.com/office/powerpoint/2010/main" val="3151691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781800" cy="457200"/>
          </a:xfrm>
        </p:spPr>
        <p:txBody>
          <a:bodyPr/>
          <a:lstStyle/>
          <a:p>
            <a:r>
              <a:rPr lang="en-US" dirty="0"/>
              <a:t>Positioning Practice: Which Services…</a:t>
            </a:r>
          </a:p>
        </p:txBody>
      </p:sp>
      <p:sp>
        <p:nvSpPr>
          <p:cNvPr id="3" name="Content Placeholder 2"/>
          <p:cNvSpPr>
            <a:spLocks noGrp="1"/>
          </p:cNvSpPr>
          <p:nvPr>
            <p:ph idx="1"/>
          </p:nvPr>
        </p:nvSpPr>
        <p:spPr/>
        <p:txBody>
          <a:bodyPr/>
          <a:lstStyle/>
          <a:p>
            <a:pPr>
              <a:spcBef>
                <a:spcPct val="60000"/>
              </a:spcBef>
            </a:pPr>
            <a:r>
              <a:rPr lang="en-US" sz="2400" dirty="0"/>
              <a:t>Set you apart?</a:t>
            </a:r>
          </a:p>
          <a:p>
            <a:pPr>
              <a:spcBef>
                <a:spcPct val="60000"/>
              </a:spcBef>
            </a:pPr>
            <a:r>
              <a:rPr lang="en-US" sz="2400" dirty="0"/>
              <a:t>Do your patients most utilize?</a:t>
            </a:r>
          </a:p>
          <a:p>
            <a:pPr>
              <a:spcBef>
                <a:spcPct val="60000"/>
              </a:spcBef>
            </a:pPr>
            <a:r>
              <a:rPr lang="en-US" sz="2400" dirty="0"/>
              <a:t>Do you see developing most rapidly?</a:t>
            </a:r>
          </a:p>
          <a:p>
            <a:pPr>
              <a:spcBef>
                <a:spcPct val="60000"/>
              </a:spcBef>
            </a:pPr>
            <a:r>
              <a:rPr lang="en-US" sz="2400" dirty="0"/>
              <a:t>Are most efficient and profitable for you to perform?</a:t>
            </a:r>
          </a:p>
          <a:p>
            <a:pPr>
              <a:spcBef>
                <a:spcPct val="60000"/>
              </a:spcBef>
            </a:pPr>
            <a:r>
              <a:rPr lang="en-US" sz="2400" dirty="0"/>
              <a:t>Remember that primary care is seasonal specialty</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96</a:t>
            </a:fld>
            <a:endParaRPr lang="en-US" dirty="0">
              <a:solidFill>
                <a:prstClr val="black">
                  <a:tint val="75000"/>
                </a:prstClr>
              </a:solidFill>
            </a:endParaRPr>
          </a:p>
        </p:txBody>
      </p:sp>
    </p:spTree>
    <p:extLst>
      <p:ext uri="{BB962C8B-B14F-4D97-AF65-F5344CB8AC3E}">
        <p14:creationId xmlns:p14="http://schemas.microsoft.com/office/powerpoint/2010/main" val="17131696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Budget	</a:t>
            </a:r>
          </a:p>
        </p:txBody>
      </p:sp>
      <p:sp>
        <p:nvSpPr>
          <p:cNvPr id="3" name="Content Placeholder 2"/>
          <p:cNvSpPr>
            <a:spLocks noGrp="1"/>
          </p:cNvSpPr>
          <p:nvPr>
            <p:ph idx="1"/>
          </p:nvPr>
        </p:nvSpPr>
        <p:spPr>
          <a:xfrm>
            <a:off x="914399" y="1265237"/>
            <a:ext cx="3822701" cy="4525963"/>
          </a:xfrm>
        </p:spPr>
        <p:txBody>
          <a:bodyPr/>
          <a:lstStyle/>
          <a:p>
            <a:r>
              <a:rPr lang="en-US" sz="2400" dirty="0"/>
              <a:t>Must spend</a:t>
            </a:r>
          </a:p>
          <a:p>
            <a:r>
              <a:rPr lang="en-US" sz="2400" dirty="0"/>
              <a:t>Don’t overspend</a:t>
            </a: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29000" y="2286000"/>
            <a:ext cx="4876800" cy="3252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97</a:t>
            </a:fld>
            <a:endParaRPr lang="en-US" dirty="0">
              <a:solidFill>
                <a:prstClr val="black">
                  <a:tint val="75000"/>
                </a:prstClr>
              </a:solidFill>
            </a:endParaRPr>
          </a:p>
        </p:txBody>
      </p:sp>
    </p:spTree>
    <p:extLst>
      <p:ext uri="{BB962C8B-B14F-4D97-AF65-F5344CB8AC3E}">
        <p14:creationId xmlns:p14="http://schemas.microsoft.com/office/powerpoint/2010/main" val="3938136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Options</a:t>
            </a:r>
          </a:p>
        </p:txBody>
      </p:sp>
      <p:sp>
        <p:nvSpPr>
          <p:cNvPr id="3" name="Content Placeholder 2"/>
          <p:cNvSpPr>
            <a:spLocks noGrp="1"/>
          </p:cNvSpPr>
          <p:nvPr>
            <p:ph idx="1"/>
          </p:nvPr>
        </p:nvSpPr>
        <p:spPr/>
        <p:txBody>
          <a:bodyPr/>
          <a:lstStyle/>
          <a:p>
            <a:r>
              <a:rPr lang="en-US" sz="2400" dirty="0"/>
              <a:t>Web page</a:t>
            </a:r>
          </a:p>
          <a:p>
            <a:r>
              <a:rPr lang="en-US" sz="2400" dirty="0"/>
              <a:t>Social media(?)</a:t>
            </a:r>
          </a:p>
          <a:p>
            <a:r>
              <a:rPr lang="en-US" sz="2400" dirty="0"/>
              <a:t>Managed Care</a:t>
            </a:r>
          </a:p>
          <a:p>
            <a:r>
              <a:rPr lang="en-US" sz="2400" dirty="0"/>
              <a:t>Newsletter</a:t>
            </a:r>
          </a:p>
          <a:p>
            <a:r>
              <a:rPr lang="en-US" sz="2400" dirty="0"/>
              <a:t>Phone</a:t>
            </a:r>
          </a:p>
          <a:p>
            <a:r>
              <a:rPr lang="en-US" sz="2400" dirty="0"/>
              <a:t>Contacts</a:t>
            </a:r>
          </a:p>
          <a:p>
            <a:r>
              <a:rPr lang="en-US" sz="2400" dirty="0"/>
              <a:t>Brochure</a:t>
            </a:r>
          </a:p>
          <a:p>
            <a:r>
              <a:rPr lang="en-US" sz="2400" dirty="0"/>
              <a:t>Health Fairs</a:t>
            </a:r>
          </a:p>
          <a:p>
            <a:r>
              <a:rPr lang="en-US" sz="2400" dirty="0"/>
              <a:t>Giveaways</a:t>
            </a:r>
          </a:p>
          <a:p>
            <a:r>
              <a:rPr lang="en-US" sz="2400" dirty="0"/>
              <a:t>Yellow Pages</a:t>
            </a:r>
          </a:p>
          <a:p>
            <a:endParaRPr lang="en-US" sz="2400" dirty="0"/>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98</a:t>
            </a:fld>
            <a:endParaRPr lang="en-US" dirty="0">
              <a:solidFill>
                <a:prstClr val="black">
                  <a:tint val="75000"/>
                </a:prstClr>
              </a:solidFill>
            </a:endParaRPr>
          </a:p>
        </p:txBody>
      </p:sp>
    </p:spTree>
    <p:extLst>
      <p:ext uri="{BB962C8B-B14F-4D97-AF65-F5344CB8AC3E}">
        <p14:creationId xmlns:p14="http://schemas.microsoft.com/office/powerpoint/2010/main" val="4125585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Plan</a:t>
            </a:r>
          </a:p>
        </p:txBody>
      </p:sp>
      <p:sp>
        <p:nvSpPr>
          <p:cNvPr id="3" name="Content Placeholder 2"/>
          <p:cNvSpPr>
            <a:spLocks noGrp="1"/>
          </p:cNvSpPr>
          <p:nvPr>
            <p:ph idx="1"/>
          </p:nvPr>
        </p:nvSpPr>
        <p:spPr/>
        <p:txBody>
          <a:bodyPr/>
          <a:lstStyle/>
          <a:p>
            <a:r>
              <a:rPr lang="en-US" sz="2400" dirty="0"/>
              <a:t>Collect information </a:t>
            </a:r>
          </a:p>
          <a:p>
            <a:pPr lvl="1"/>
            <a:r>
              <a:rPr lang="en-US" sz="2400" dirty="0"/>
              <a:t>Survey patients</a:t>
            </a:r>
          </a:p>
          <a:p>
            <a:pPr lvl="1"/>
            <a:r>
              <a:rPr lang="en-US" sz="2400" dirty="0"/>
              <a:t>Ask others</a:t>
            </a:r>
          </a:p>
          <a:p>
            <a:pPr lvl="1"/>
            <a:r>
              <a:rPr lang="en-US" sz="2400" dirty="0"/>
              <a:t>Brainstorm</a:t>
            </a:r>
          </a:p>
          <a:p>
            <a:r>
              <a:rPr lang="en-US" sz="2400" dirty="0"/>
              <a:t>Set criteria for your plan</a:t>
            </a:r>
          </a:p>
          <a:p>
            <a:r>
              <a:rPr lang="en-US" sz="2400" dirty="0"/>
              <a:t>Build expertise and brand</a:t>
            </a:r>
          </a:p>
        </p:txBody>
      </p:sp>
      <p:sp>
        <p:nvSpPr>
          <p:cNvPr id="4" name="Slide Number Placeholder 3"/>
          <p:cNvSpPr>
            <a:spLocks noGrp="1"/>
          </p:cNvSpPr>
          <p:nvPr>
            <p:ph type="sldNum" sz="quarter" idx="12"/>
          </p:nvPr>
        </p:nvSpPr>
        <p:spPr/>
        <p:txBody>
          <a:bodyPr/>
          <a:lstStyle/>
          <a:p>
            <a:pPr>
              <a:defRPr/>
            </a:pPr>
            <a:fld id="{835BB660-08E6-4657-AE96-201DC8DE2735}" type="slidenum">
              <a:rPr lang="en-US" smtClean="0">
                <a:solidFill>
                  <a:prstClr val="black">
                    <a:tint val="75000"/>
                  </a:prstClr>
                </a:solidFill>
              </a:rPr>
              <a:pPr>
                <a:defRPr/>
              </a:pPr>
              <a:t>99</a:t>
            </a:fld>
            <a:endParaRPr lang="en-US" dirty="0">
              <a:solidFill>
                <a:prstClr val="black">
                  <a:tint val="75000"/>
                </a:prstClr>
              </a:solidFill>
            </a:endParaRPr>
          </a:p>
        </p:txBody>
      </p:sp>
    </p:spTree>
    <p:extLst>
      <p:ext uri="{BB962C8B-B14F-4D97-AF65-F5344CB8AC3E}">
        <p14:creationId xmlns:p14="http://schemas.microsoft.com/office/powerpoint/2010/main" val="4021756539"/>
      </p:ext>
    </p:extLst>
  </p:cSld>
  <p:clrMapOvr>
    <a:masterClrMapping/>
  </p:clrMapOvr>
</p:sld>
</file>

<file path=ppt/theme/theme1.xml><?xml version="1.0" encoding="utf-8"?>
<a:theme xmlns:a="http://schemas.openxmlformats.org/drawingml/2006/main" name="1_Office Theme">
  <a:themeElements>
    <a:clrScheme name="Stroudwater colors">
      <a:dk1>
        <a:sysClr val="windowText" lastClr="000000"/>
      </a:dk1>
      <a:lt1>
        <a:sysClr val="window" lastClr="FFFFFF"/>
      </a:lt1>
      <a:dk2>
        <a:srgbClr val="44546A"/>
      </a:dk2>
      <a:lt2>
        <a:srgbClr val="E7E6E6"/>
      </a:lt2>
      <a:accent1>
        <a:srgbClr val="005B99"/>
      </a:accent1>
      <a:accent2>
        <a:srgbClr val="FF6600"/>
      </a:accent2>
      <a:accent3>
        <a:srgbClr val="6D6E70"/>
      </a:accent3>
      <a:accent4>
        <a:srgbClr val="0097FE"/>
      </a:accent4>
      <a:accent5>
        <a:srgbClr val="FF964F"/>
      </a:accent5>
      <a:accent6>
        <a:srgbClr val="44546A"/>
      </a:accent6>
      <a:hlink>
        <a:srgbClr val="0563C1"/>
      </a:hlink>
      <a:folHlink>
        <a:srgbClr val="7030A0"/>
      </a:folHlink>
    </a:clrScheme>
    <a:fontScheme name="Stroudwater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24C61E-5C70-4AB2-B879-39D64F088878}"/>
</file>

<file path=customXml/itemProps2.xml><?xml version="1.0" encoding="utf-8"?>
<ds:datastoreItem xmlns:ds="http://schemas.openxmlformats.org/officeDocument/2006/customXml" ds:itemID="{A50D501C-027D-4E60-830D-CD71CC9FE35E}"/>
</file>

<file path=docProps/app.xml><?xml version="1.0" encoding="utf-8"?>
<Properties xmlns="http://schemas.openxmlformats.org/officeDocument/2006/extended-properties" xmlns:vt="http://schemas.openxmlformats.org/officeDocument/2006/docPropsVTypes">
  <Template>Stroudwater presentations</Template>
  <TotalTime>9586</TotalTime>
  <Words>8761</Words>
  <Application>Microsoft Office PowerPoint</Application>
  <PresentationFormat>On-screen Show (4:3)</PresentationFormat>
  <Paragraphs>1523</Paragraphs>
  <Slides>213</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213</vt:i4>
      </vt:variant>
    </vt:vector>
  </HeadingPairs>
  <TitlesOfParts>
    <vt:vector size="225" baseType="lpstr">
      <vt:lpstr>ＭＳ Ｐゴシック</vt:lpstr>
      <vt:lpstr>Adobe Fangsong Std R</vt:lpstr>
      <vt:lpstr>Arial</vt:lpstr>
      <vt:lpstr>Calibri</vt:lpstr>
      <vt:lpstr>Calibri Light</vt:lpstr>
      <vt:lpstr>Impact</vt:lpstr>
      <vt:lpstr>Symbol</vt:lpstr>
      <vt:lpstr>Times New Roman</vt:lpstr>
      <vt:lpstr>Trebuchet MS</vt:lpstr>
      <vt:lpstr>Verdana</vt:lpstr>
      <vt:lpstr>Wingdings</vt:lpstr>
      <vt:lpstr>1_Office Theme</vt:lpstr>
      <vt:lpstr>PowerPoint Presentation</vt:lpstr>
      <vt:lpstr>Successful Medical Practice Operations</vt:lpstr>
      <vt:lpstr>Practice Management</vt:lpstr>
      <vt:lpstr>PowerPoint Presentation</vt:lpstr>
      <vt:lpstr>Reinventing Efficiency</vt:lpstr>
      <vt:lpstr>A Day in the Life of Dr. Smith</vt:lpstr>
      <vt:lpstr>A Day in the Life of Dr. Smith</vt:lpstr>
      <vt:lpstr>A Day in the Life of Dr. Smith (day 2)</vt:lpstr>
      <vt:lpstr>Theory of Constraints</vt:lpstr>
      <vt:lpstr>Consider</vt:lpstr>
      <vt:lpstr>Consider</vt:lpstr>
      <vt:lpstr>Scheduling Patients’ and Doctors’ Time</vt:lpstr>
      <vt:lpstr>“Huddles”</vt:lpstr>
      <vt:lpstr>Suggested Huddle Agenda</vt:lpstr>
      <vt:lpstr>Appointment Scheduling = Accessibility</vt:lpstr>
      <vt:lpstr>Today’s Standards</vt:lpstr>
      <vt:lpstr>Triaging</vt:lpstr>
      <vt:lpstr>Self-Scheduling</vt:lpstr>
      <vt:lpstr>Four Approaches to Scheduling Your Time</vt:lpstr>
      <vt:lpstr>Standard Rotation</vt:lpstr>
      <vt:lpstr>Wave Scheduling</vt:lpstr>
      <vt:lpstr>Modified Wave Scheduling</vt:lpstr>
      <vt:lpstr>Modified Wave Concept of Scheduling</vt:lpstr>
      <vt:lpstr>Open Access Scheduling</vt:lpstr>
      <vt:lpstr>PowerPoint Presentation</vt:lpstr>
      <vt:lpstr>No Shows</vt:lpstr>
      <vt:lpstr>Patient Per Hour (PPH) Rates</vt:lpstr>
      <vt:lpstr>Questions to Ask</vt:lpstr>
      <vt:lpstr>Two Rules to Increase Production</vt:lpstr>
      <vt:lpstr>Cheap Solution</vt:lpstr>
      <vt:lpstr>More Expensive Solutions</vt:lpstr>
      <vt:lpstr>The Ideal Office Floor Plan</vt:lpstr>
      <vt:lpstr>Personnel</vt:lpstr>
      <vt:lpstr>Office Points of Contact with a Patient</vt:lpstr>
      <vt:lpstr>PowerPoint Presentation</vt:lpstr>
      <vt:lpstr>Friendliness of the Office Staff When I Make an Appointment Is Important to Me </vt:lpstr>
      <vt:lpstr>Why Patients Leave</vt:lpstr>
      <vt:lpstr>Recruiting Good People</vt:lpstr>
      <vt:lpstr>PowerPoint Presentation</vt:lpstr>
      <vt:lpstr>Finding Great Employees</vt:lpstr>
      <vt:lpstr>Points of Caution in the Interview Process</vt:lpstr>
      <vt:lpstr>Average Salaries</vt:lpstr>
      <vt:lpstr>Management Role</vt:lpstr>
      <vt:lpstr>Clinical: Equipment Interface Technician</vt:lpstr>
      <vt:lpstr>Nurse Navigators and Care Coordinators</vt:lpstr>
      <vt:lpstr>Administrative: Certified Professional Coder</vt:lpstr>
      <vt:lpstr>Administrative: IT Specialist</vt:lpstr>
      <vt:lpstr>Side Bar: Physician Burnout</vt:lpstr>
      <vt:lpstr>What Is a Medical Scribe?</vt:lpstr>
      <vt:lpstr>How Much Is a Scribe’s Time Worth?</vt:lpstr>
      <vt:lpstr>Benefit of Scribes</vt:lpstr>
      <vt:lpstr>Are Scribes Legal?</vt:lpstr>
      <vt:lpstr>Disclosure Statement</vt:lpstr>
      <vt:lpstr>$$$</vt:lpstr>
      <vt:lpstr>More $$$</vt:lpstr>
      <vt:lpstr>The Learning Process</vt:lpstr>
      <vt:lpstr>PowerPoint Presentation</vt:lpstr>
      <vt:lpstr>Some Important Regulatory Issues</vt:lpstr>
      <vt:lpstr>PowerPoint Presentation</vt:lpstr>
      <vt:lpstr>Terminating Patients</vt:lpstr>
      <vt:lpstr>HIPAA in the Medical Practice</vt:lpstr>
      <vt:lpstr>Administrative Simplification</vt:lpstr>
      <vt:lpstr>“Privacy Policy Notice”</vt:lpstr>
      <vt:lpstr>Authorization</vt:lpstr>
      <vt:lpstr>Theft of EHR</vt:lpstr>
      <vt:lpstr>Practice Administrative Requirements</vt:lpstr>
      <vt:lpstr>Patients Have the Right To…</vt:lpstr>
      <vt:lpstr>Disclosures to Business Associates</vt:lpstr>
      <vt:lpstr>Managing Government Enforcement Actions</vt:lpstr>
      <vt:lpstr>Breach</vt:lpstr>
      <vt:lpstr>What Are the Complaints?</vt:lpstr>
      <vt:lpstr>OCR Recent Enforcement</vt:lpstr>
      <vt:lpstr>Compliance Goals</vt:lpstr>
      <vt:lpstr>Compliance Goals</vt:lpstr>
      <vt:lpstr>The 7 Essential Elements of an Effective Compliance Plan</vt:lpstr>
      <vt:lpstr>The 7 Essential Elements of an Effective Compliance Plan</vt:lpstr>
      <vt:lpstr>Baseline Audit</vt:lpstr>
      <vt:lpstr>Periodic Audits</vt:lpstr>
      <vt:lpstr>Disclosure of Audit Results </vt:lpstr>
      <vt:lpstr>Standards of Conduct in All Areas of Practice</vt:lpstr>
      <vt:lpstr>Quality of Care</vt:lpstr>
      <vt:lpstr>Billing Compliance</vt:lpstr>
      <vt:lpstr>National Coding Trends Among FPs</vt:lpstr>
      <vt:lpstr>National Coding Trends Among FPs</vt:lpstr>
      <vt:lpstr>National Coding Trends Among Hospitalists</vt:lpstr>
      <vt:lpstr>National Coding Trends Among Internists</vt:lpstr>
      <vt:lpstr>National Coding Trends Among Ob/Gyns</vt:lpstr>
      <vt:lpstr>National Coding Trends Among Ob/Gyns</vt:lpstr>
      <vt:lpstr>National Coding Trends Among Pediatricians</vt:lpstr>
      <vt:lpstr>National Coding Trends Among Pediatricians</vt:lpstr>
      <vt:lpstr>Physician Financial Transparency Reports (Sunshine Act)</vt:lpstr>
      <vt:lpstr>Marketing: Internal and External Techniques</vt:lpstr>
      <vt:lpstr>How Patients Choose Their Physician</vt:lpstr>
      <vt:lpstr>Important Factors When Considering a Doctor</vt:lpstr>
      <vt:lpstr>Marketing</vt:lpstr>
      <vt:lpstr>Positioning Practice: Which Services…</vt:lpstr>
      <vt:lpstr>Marketing Budget </vt:lpstr>
      <vt:lpstr>Marketing Options</vt:lpstr>
      <vt:lpstr>Marketing Plan</vt:lpstr>
      <vt:lpstr>PowerPoint Presentation</vt:lpstr>
      <vt:lpstr>Adults Who Are Sent Reminders Are Most Likely to Receive Preventive Screening</vt:lpstr>
      <vt:lpstr>PowerPoint Presentation</vt:lpstr>
      <vt:lpstr>Social Media</vt:lpstr>
      <vt:lpstr>Financial Systems and Controls</vt:lpstr>
      <vt:lpstr>Embezzlement and Prevention of It</vt:lpstr>
      <vt:lpstr>Embezzlement Horror Stories</vt:lpstr>
      <vt:lpstr>Calculating Key Practice Financial Indicators</vt:lpstr>
      <vt:lpstr>Net Revenue per Physician (median)</vt:lpstr>
      <vt:lpstr>Total Compensation per Physician</vt:lpstr>
      <vt:lpstr>Non-provider Expenses per Physician</vt:lpstr>
      <vt:lpstr>Total Support Staff Cost per Physician</vt:lpstr>
      <vt:lpstr>Calculating Overhead</vt:lpstr>
      <vt:lpstr>Calculating Employee Expense</vt:lpstr>
      <vt:lpstr>Calculating Collection Rate</vt:lpstr>
      <vt:lpstr>Family Medicine A/R Facts</vt:lpstr>
      <vt:lpstr>Collection Procedures – Setting Expectations</vt:lpstr>
      <vt:lpstr>Statement Cycle</vt:lpstr>
      <vt:lpstr>Collection Letter</vt:lpstr>
      <vt:lpstr>Patient Insurance</vt:lpstr>
      <vt:lpstr>Capturing Charges  </vt:lpstr>
      <vt:lpstr>Processing </vt:lpstr>
      <vt:lpstr>What Is It? Not Just Another Acronym</vt:lpstr>
      <vt:lpstr>The Merit-based Incentive Payment System (MIPS)</vt:lpstr>
      <vt:lpstr>How Does the Money Fit In?</vt:lpstr>
      <vt:lpstr>How Does the Money Fit In?</vt:lpstr>
      <vt:lpstr>How Does the Money Fit In?</vt:lpstr>
      <vt:lpstr>How Does the Money Fit In?</vt:lpstr>
      <vt:lpstr>How Does the Money Fit In?</vt:lpstr>
      <vt:lpstr>How Does the Money Fit In?</vt:lpstr>
      <vt:lpstr>How Do They Compare?</vt:lpstr>
      <vt:lpstr>The     Focus   on Value</vt:lpstr>
      <vt:lpstr>PowerPoint Presentation</vt:lpstr>
      <vt:lpstr>Three Aspects of Assessing Quality in Healthcare</vt:lpstr>
      <vt:lpstr>The “History” of the Quality Movement</vt:lpstr>
      <vt:lpstr>The “History” of the Quality Movement</vt:lpstr>
      <vt:lpstr>The “History” of the Quality Movement</vt:lpstr>
      <vt:lpstr>HEDIS Quality Measures</vt:lpstr>
      <vt:lpstr>Early ‘90s</vt:lpstr>
      <vt:lpstr>Mid ‘90s</vt:lpstr>
      <vt:lpstr>Today’s Healthcare Delivery System</vt:lpstr>
      <vt:lpstr>ACO Operating Model</vt:lpstr>
      <vt:lpstr>PowerPoint Presentation</vt:lpstr>
      <vt:lpstr>Medicine Should Be…</vt:lpstr>
      <vt:lpstr>The Triple Aim</vt:lpstr>
      <vt:lpstr>Why?</vt:lpstr>
      <vt:lpstr>Guidelines and Measures</vt:lpstr>
      <vt:lpstr>PowerPoint Presentation</vt:lpstr>
      <vt:lpstr>Reconciling Guidelines and Quality Measures</vt:lpstr>
      <vt:lpstr>What is a PCMH?</vt:lpstr>
      <vt:lpstr>What Is a Patient Centered Medical Home (PCMH)?</vt:lpstr>
      <vt:lpstr>PCMH Characteristics</vt:lpstr>
      <vt:lpstr>The 7 Joint Principles of the PCMH</vt:lpstr>
      <vt:lpstr>Categories of PCMH Implementation</vt:lpstr>
      <vt:lpstr>I. Patient/Practice Partnership Support</vt:lpstr>
      <vt:lpstr>I. Patient/Practice Partnership Support, cont’d.</vt:lpstr>
      <vt:lpstr>Considerations for Criteria</vt:lpstr>
      <vt:lpstr>Principles of Team-Based Health Care </vt:lpstr>
      <vt:lpstr>II. Clinical Care Information</vt:lpstr>
      <vt:lpstr>II. Clinical Care Information, cont’d.</vt:lpstr>
      <vt:lpstr>III. Care Delivery Management</vt:lpstr>
      <vt:lpstr>IV. Community Resource and Linkage</vt:lpstr>
      <vt:lpstr>V. Performance Measurement and Improvement</vt:lpstr>
      <vt:lpstr>V. Performance Measurement and Improvement, cont’d. </vt:lpstr>
      <vt:lpstr>VI. Payment and Finance</vt:lpstr>
      <vt:lpstr>Evolving Trends</vt:lpstr>
      <vt:lpstr>VI. Payment and Finance: Examples</vt:lpstr>
      <vt:lpstr>Fee-for-service Creates Waste &amp; Dysfunction in Traditional Primary Care</vt:lpstr>
      <vt:lpstr>Direct Primary Care Changes the Dynamic</vt:lpstr>
      <vt:lpstr>Why Direct Primary Care?</vt:lpstr>
      <vt:lpstr>The Opportunity</vt:lpstr>
      <vt:lpstr>Policy Barriers</vt:lpstr>
      <vt:lpstr>Qliance Direct Primary Care Model</vt:lpstr>
      <vt:lpstr>PowerPoint Presentation</vt:lpstr>
      <vt:lpstr>Patient Feedback</vt:lpstr>
      <vt:lpstr>Who Are Our Customers?</vt:lpstr>
      <vt:lpstr>Qliance Costs</vt:lpstr>
      <vt:lpstr>Primary Care Math</vt:lpstr>
      <vt:lpstr>Summary of Access Healthcare Model</vt:lpstr>
      <vt:lpstr>Key Problems the Model Solves </vt:lpstr>
      <vt:lpstr>Other Evolving Business Models</vt:lpstr>
      <vt:lpstr>What Level of Collaboration Is Practical?</vt:lpstr>
      <vt:lpstr>Future Opportunities</vt:lpstr>
      <vt:lpstr>21st Century Health Care</vt:lpstr>
      <vt:lpstr>Information and Its Use</vt:lpstr>
      <vt:lpstr>Role of IT in Reducing Medical Errors</vt:lpstr>
      <vt:lpstr>Personal Experience</vt:lpstr>
      <vt:lpstr>9 Most Challenging Technology-related Problems Facing Medical Practices</vt:lpstr>
      <vt:lpstr>The 5 Traits of a Usable EMR</vt:lpstr>
      <vt:lpstr>The 5 Traits of a Usable EMR</vt:lpstr>
      <vt:lpstr>The 5 Traits of a Usable EMR</vt:lpstr>
      <vt:lpstr>The 5 Traits of a Usable EMR</vt:lpstr>
      <vt:lpstr>The 5 Traits of a Usable EMR</vt:lpstr>
      <vt:lpstr>Medscape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Costs of Health IT</vt:lpstr>
      <vt:lpstr>Beyond a Web Page</vt:lpstr>
      <vt:lpstr>Office Points of Contact With a Patient</vt:lpstr>
      <vt:lpstr>Patient Access: Administrative</vt:lpstr>
      <vt:lpstr>Patient Access: Clinical</vt:lpstr>
      <vt:lpstr>Patient Access</vt:lpstr>
      <vt:lpstr>Demand for Self-Care Supported Online</vt:lpstr>
      <vt:lpstr>Making Money Off of Other People and Things</vt:lpstr>
      <vt:lpstr>Resources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Unraveling Evaluation and Management Coding</dc:title>
  <dc:creator>Laurie Daigle</dc:creator>
  <cp:lastModifiedBy>Mike Fleischman</cp:lastModifiedBy>
  <cp:revision>940</cp:revision>
  <cp:lastPrinted>2017-03-21T19:44:01Z</cp:lastPrinted>
  <dcterms:created xsi:type="dcterms:W3CDTF">2011-10-12T19:40:47Z</dcterms:created>
  <dcterms:modified xsi:type="dcterms:W3CDTF">2017-04-20T18:17:09Z</dcterms:modified>
</cp:coreProperties>
</file>