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iagrams/data14.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diagrams/drawing12.xml" ContentType="application/vnd.ms-office.drawingml.diagramDrawing+xml"/>
  <Override PartName="/ppt/diagrams/drawing14.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theme/theme2.xml" ContentType="application/vnd.openxmlformats-officedocument.them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theme/theme1.xml" ContentType="application/vnd.openxmlformats-officedocument.theme+xml"/>
  <Override PartName="/ppt/diagrams/drawing13.xml" ContentType="application/vnd.ms-office.drawingml.diagramDrawing+xml"/>
  <Override PartName="/ppt/diagrams/colors13.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layout9.xml" ContentType="application/vnd.openxmlformats-officedocument.drawingml.diagramLayout+xml"/>
  <Override PartName="/ppt/diagrams/quickStyle10.xml" ContentType="application/vnd.openxmlformats-officedocument.drawingml.diagramStyle+xml"/>
  <Override PartName="/ppt/diagrams/layout10.xml" ContentType="application/vnd.openxmlformats-officedocument.drawingml.diagramLayout+xml"/>
  <Override PartName="/ppt/diagrams/colors9.xml" ContentType="application/vnd.openxmlformats-officedocument.drawingml.diagramColors+xml"/>
  <Override PartName="/ppt/diagrams/quickStyle9.xml" ContentType="application/vnd.openxmlformats-officedocument.drawingml.diagramStyle+xml"/>
  <Override PartName="/ppt/diagrams/drawing9.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331" r:id="rId2"/>
    <p:sldId id="294" r:id="rId3"/>
    <p:sldId id="295" r:id="rId4"/>
    <p:sldId id="296" r:id="rId5"/>
    <p:sldId id="297" r:id="rId6"/>
    <p:sldId id="298" r:id="rId7"/>
    <p:sldId id="299" r:id="rId8"/>
    <p:sldId id="301" r:id="rId9"/>
    <p:sldId id="302" r:id="rId10"/>
    <p:sldId id="303" r:id="rId11"/>
    <p:sldId id="336" r:id="rId12"/>
    <p:sldId id="335" r:id="rId13"/>
    <p:sldId id="305" r:id="rId14"/>
    <p:sldId id="306" r:id="rId15"/>
    <p:sldId id="337"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32" r:id="rId30"/>
    <p:sldId id="333" r:id="rId31"/>
    <p:sldId id="334" r:id="rId32"/>
    <p:sldId id="320" r:id="rId33"/>
    <p:sldId id="321" r:id="rId34"/>
    <p:sldId id="322" r:id="rId35"/>
    <p:sldId id="323" r:id="rId36"/>
    <p:sldId id="324" r:id="rId37"/>
    <p:sldId id="325" r:id="rId38"/>
    <p:sldId id="326" r:id="rId39"/>
    <p:sldId id="327" r:id="rId40"/>
    <p:sldId id="328" r:id="rId41"/>
    <p:sldId id="329" r:id="rId42"/>
    <p:sldId id="2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4125" autoAdjust="0"/>
  </p:normalViewPr>
  <p:slideViewPr>
    <p:cSldViewPr>
      <p:cViewPr varScale="1">
        <p:scale>
          <a:sx n="70" d="100"/>
          <a:sy n="70" d="100"/>
        </p:scale>
        <p:origin x="1536" y="1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1C7-4E5F-AAF2-79139140469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1C7-4E5F-AAF2-79139140469B}"/>
              </c:ext>
            </c:extLst>
          </c:dPt>
          <c:dLbls>
            <c:dLbl>
              <c:idx val="0"/>
              <c:layout>
                <c:manualLayout>
                  <c:x val="-0.16094848634588199"/>
                  <c:y val="9.6533878766030007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sz="1050" dirty="0"/>
                      <a:t>One third of Medicare SS ACOs</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1C7-4E5F-AAF2-79139140469B}"/>
                </c:ext>
                <c:ext xmlns:c15="http://schemas.microsoft.com/office/drawing/2012/chart" uri="{CE6537A1-D6FC-4f65-9D91-7224C49458BB}">
                  <c15:layout>
                    <c:manualLayout>
                      <c:w val="0.28550861925704302"/>
                      <c:h val="0.18862027474877699"/>
                    </c:manualLayout>
                  </c15:layout>
                </c:ext>
              </c:extLst>
            </c:dLbl>
            <c:dLbl>
              <c:idx val="1"/>
              <c:layout>
                <c:manualLayout>
                  <c:x val="0.21141060300636999"/>
                  <c:y val="-0.110342896952401"/>
                </c:manualLayout>
              </c:layout>
              <c:tx>
                <c:rich>
                  <a:bodyPr/>
                  <a:lstStyle/>
                  <a:p>
                    <a:r>
                      <a:rPr lang="en-US" dirty="0"/>
                      <a:t>Two thirds of Medicare SS ACOs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1C7-4E5F-AAF2-79139140469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Reduced spending enough to receive a portion of the savings during the first three years of the program</c:v>
                </c:pt>
                <c:pt idx="1">
                  <c:v>Reduced spending for at least one of the years they participated in the program.
</c:v>
                </c:pt>
              </c:strCache>
            </c:strRef>
          </c:cat>
          <c:val>
            <c:numRef>
              <c:f>Sheet1!$B$2:$B$3</c:f>
              <c:numCache>
                <c:formatCode>0%</c:formatCode>
                <c:ptCount val="2"/>
                <c:pt idx="0">
                  <c:v>0.33</c:v>
                </c:pt>
                <c:pt idx="1">
                  <c:v>0.66</c:v>
                </c:pt>
              </c:numCache>
            </c:numRef>
          </c:val>
          <c:extLst xmlns:c16r2="http://schemas.microsoft.com/office/drawing/2015/06/chart">
            <c:ext xmlns:c16="http://schemas.microsoft.com/office/drawing/2014/chart" uri="{C3380CC4-5D6E-409C-BE32-E72D297353CC}">
              <c16:uniqueId val="{00000004-21C7-4E5F-AAF2-7913914046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2289398271961E-2"/>
          <c:y val="0.75381167270792504"/>
          <c:w val="0.86661739949563199"/>
          <c:h val="0.1983431844289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1" Type="http://schemas.openxmlformats.org/officeDocument/2006/relationships/hyperlink" Target="https://oig.hhs.gov/oas/reports/region5/51400041RIB.pdf"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oig.hhs.gov/oei/reports/oei-02-15-00450.asp"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oig.hhs.gov/oas/reports/region5/51400041RIB.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oig.hhs.gov/oei/reports/oei-02-15-00450.as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D41B6-4EE4-4B43-B87D-33F3DA0004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2A59D9-5FF8-436B-8A2D-11DC81FCC7B2}">
      <dgm:prSet/>
      <dgm:spPr>
        <a:solidFill>
          <a:schemeClr val="accent1"/>
        </a:solidFill>
      </dgm:spPr>
      <dgm:t>
        <a:bodyPr/>
        <a:lstStyle/>
        <a:p>
          <a:r>
            <a:rPr lang="en-US"/>
            <a:t>CHIP</a:t>
          </a:r>
        </a:p>
      </dgm:t>
    </dgm:pt>
    <dgm:pt modelId="{F7ED8654-0AB7-4B33-96BD-47C7D023690F}" type="parTrans" cxnId="{464BF58A-ABA1-441D-AC15-7C847752A59F}">
      <dgm:prSet/>
      <dgm:spPr/>
      <dgm:t>
        <a:bodyPr/>
        <a:lstStyle/>
        <a:p>
          <a:endParaRPr lang="en-US"/>
        </a:p>
      </dgm:t>
    </dgm:pt>
    <dgm:pt modelId="{1517E56A-C253-4AF3-A6F5-DD447975B741}" type="sibTrans" cxnId="{464BF58A-ABA1-441D-AC15-7C847752A59F}">
      <dgm:prSet/>
      <dgm:spPr/>
      <dgm:t>
        <a:bodyPr/>
        <a:lstStyle/>
        <a:p>
          <a:endParaRPr lang="en-US"/>
        </a:p>
      </dgm:t>
    </dgm:pt>
    <dgm:pt modelId="{F7D9C1C0-BBD4-4095-B0AE-E815D1E8A41F}">
      <dgm:prSet custT="1"/>
      <dgm:spPr>
        <a:solidFill>
          <a:schemeClr val="accent6">
            <a:lumMod val="20000"/>
            <a:lumOff val="80000"/>
            <a:alpha val="90000"/>
          </a:schemeClr>
        </a:solidFill>
      </dgm:spPr>
      <dgm:t>
        <a:bodyPr/>
        <a:lstStyle/>
        <a:p>
          <a:r>
            <a:rPr lang="en-US" sz="1400" b="1" dirty="0"/>
            <a:t>Extends funding for CHIP for four additional years (</a:t>
          </a:r>
          <a:r>
            <a:rPr lang="en-US" sz="1400" b="1" dirty="0" err="1"/>
            <a:t>FY24</a:t>
          </a:r>
          <a:r>
            <a:rPr lang="en-US" sz="1400" b="1" dirty="0"/>
            <a:t> through </a:t>
          </a:r>
          <a:r>
            <a:rPr lang="en-US" sz="1400" b="1" dirty="0" err="1"/>
            <a:t>FY27</a:t>
          </a:r>
          <a:r>
            <a:rPr lang="en-US" sz="1400" b="1" dirty="0"/>
            <a:t>)</a:t>
          </a:r>
        </a:p>
      </dgm:t>
    </dgm:pt>
    <dgm:pt modelId="{AEDE1E05-C14B-4A0A-9721-5626F3E29F81}" type="parTrans" cxnId="{0BC288E8-BCB8-4D6A-AAD2-FCEA01C214A3}">
      <dgm:prSet/>
      <dgm:spPr/>
      <dgm:t>
        <a:bodyPr/>
        <a:lstStyle/>
        <a:p>
          <a:endParaRPr lang="en-US"/>
        </a:p>
      </dgm:t>
    </dgm:pt>
    <dgm:pt modelId="{EADEE831-1B1E-4D4B-A586-4B316D383D6D}" type="sibTrans" cxnId="{0BC288E8-BCB8-4D6A-AAD2-FCEA01C214A3}">
      <dgm:prSet/>
      <dgm:spPr/>
      <dgm:t>
        <a:bodyPr/>
        <a:lstStyle/>
        <a:p>
          <a:endParaRPr lang="en-US"/>
        </a:p>
      </dgm:t>
    </dgm:pt>
    <dgm:pt modelId="{77E38587-0FEF-469D-B23A-D24D2683906A}">
      <dgm:prSet custT="1"/>
      <dgm:spPr>
        <a:solidFill>
          <a:schemeClr val="accent6">
            <a:lumMod val="20000"/>
            <a:lumOff val="80000"/>
            <a:alpha val="90000"/>
          </a:schemeClr>
        </a:solidFill>
      </dgm:spPr>
      <dgm:t>
        <a:bodyPr/>
        <a:lstStyle/>
        <a:p>
          <a:r>
            <a:rPr lang="en-US" sz="1400" dirty="0"/>
            <a:t>Extends the Child Enrollment Contingency Fund, the Qualifying States Option, the Express Lane Eligibility option, and continues to require states to maintain eligibility levels for CHIP children through </a:t>
          </a:r>
          <a:r>
            <a:rPr lang="en-US" sz="1400" dirty="0" err="1"/>
            <a:t>FY27</a:t>
          </a:r>
          <a:endParaRPr lang="en-US" sz="1400" dirty="0"/>
        </a:p>
      </dgm:t>
    </dgm:pt>
    <dgm:pt modelId="{38710928-6F94-432E-8DA2-E055B1E5895E}" type="parTrans" cxnId="{7D7564B6-EDBD-4E98-91CE-16873C8A8D9D}">
      <dgm:prSet/>
      <dgm:spPr/>
      <dgm:t>
        <a:bodyPr/>
        <a:lstStyle/>
        <a:p>
          <a:endParaRPr lang="en-US"/>
        </a:p>
      </dgm:t>
    </dgm:pt>
    <dgm:pt modelId="{E667BEA5-F640-40F9-B31C-6900C91D470F}" type="sibTrans" cxnId="{7D7564B6-EDBD-4E98-91CE-16873C8A8D9D}">
      <dgm:prSet/>
      <dgm:spPr/>
      <dgm:t>
        <a:bodyPr/>
        <a:lstStyle/>
        <a:p>
          <a:endParaRPr lang="en-US"/>
        </a:p>
      </dgm:t>
    </dgm:pt>
    <dgm:pt modelId="{38BF4677-6B54-46BA-84DF-0F391E7D893C}">
      <dgm:prSet custT="1"/>
      <dgm:spPr>
        <a:solidFill>
          <a:schemeClr val="accent6">
            <a:lumMod val="20000"/>
            <a:lumOff val="80000"/>
            <a:alpha val="90000"/>
          </a:schemeClr>
        </a:solidFill>
      </dgm:spPr>
      <dgm:t>
        <a:bodyPr/>
        <a:lstStyle/>
        <a:p>
          <a:r>
            <a:rPr lang="en-US" sz="1400" dirty="0"/>
            <a:t>Extends funding for the pediatric quality measures program and requires states to report on a core set of pediatric quality measures</a:t>
          </a:r>
        </a:p>
      </dgm:t>
    </dgm:pt>
    <dgm:pt modelId="{57CE4C73-AB4B-4DF6-8037-37B5A5ED6743}" type="parTrans" cxnId="{F3650BE6-B9B4-4EAA-B6E0-78837A4FDA21}">
      <dgm:prSet/>
      <dgm:spPr/>
      <dgm:t>
        <a:bodyPr/>
        <a:lstStyle/>
        <a:p>
          <a:endParaRPr lang="en-US"/>
        </a:p>
      </dgm:t>
    </dgm:pt>
    <dgm:pt modelId="{5DE136E1-8B60-4879-9716-131CADB83D90}" type="sibTrans" cxnId="{F3650BE6-B9B4-4EAA-B6E0-78837A4FDA21}">
      <dgm:prSet/>
      <dgm:spPr/>
      <dgm:t>
        <a:bodyPr/>
        <a:lstStyle/>
        <a:p>
          <a:endParaRPr lang="en-US"/>
        </a:p>
      </dgm:t>
    </dgm:pt>
    <dgm:pt modelId="{EB8B3442-19E2-4868-B62B-534064254E0A}">
      <dgm:prSet custT="1"/>
      <dgm:spPr>
        <a:solidFill>
          <a:schemeClr val="accent6">
            <a:lumMod val="20000"/>
            <a:lumOff val="80000"/>
            <a:alpha val="90000"/>
          </a:schemeClr>
        </a:solidFill>
      </dgm:spPr>
      <dgm:t>
        <a:bodyPr/>
        <a:lstStyle/>
        <a:p>
          <a:r>
            <a:rPr lang="en-US" sz="1400" dirty="0"/>
            <a:t>Extends funding for the outreach enrollment grants at $48 million for </a:t>
          </a:r>
          <a:r>
            <a:rPr lang="en-US" sz="1400" dirty="0" err="1"/>
            <a:t>FY24</a:t>
          </a:r>
          <a:r>
            <a:rPr lang="en-US" sz="1400" dirty="0"/>
            <a:t> through </a:t>
          </a:r>
          <a:r>
            <a:rPr lang="en-US" sz="1400" dirty="0" err="1"/>
            <a:t>FY27</a:t>
          </a:r>
          <a:r>
            <a:rPr lang="en-US" sz="1400" dirty="0"/>
            <a:t> and allows a portion of the funds to be used for evaluation and technical assistance</a:t>
          </a:r>
        </a:p>
      </dgm:t>
    </dgm:pt>
    <dgm:pt modelId="{00A64CF0-EC0B-4AD2-81CF-A8A3AFE5FC56}" type="parTrans" cxnId="{AD871DA0-38CF-4D17-B06A-092954877AFF}">
      <dgm:prSet/>
      <dgm:spPr/>
      <dgm:t>
        <a:bodyPr/>
        <a:lstStyle/>
        <a:p>
          <a:endParaRPr lang="en-US"/>
        </a:p>
      </dgm:t>
    </dgm:pt>
    <dgm:pt modelId="{3AA8A932-8139-4693-9139-50633D8B4964}" type="sibTrans" cxnId="{AD871DA0-38CF-4D17-B06A-092954877AFF}">
      <dgm:prSet/>
      <dgm:spPr/>
      <dgm:t>
        <a:bodyPr/>
        <a:lstStyle/>
        <a:p>
          <a:endParaRPr lang="en-US"/>
        </a:p>
      </dgm:t>
    </dgm:pt>
    <dgm:pt modelId="{76289E59-06E4-4F32-8D89-14580C61F900}">
      <dgm:prSet/>
      <dgm:spPr/>
      <dgm:t>
        <a:bodyPr/>
        <a:lstStyle/>
        <a:p>
          <a:r>
            <a:rPr lang="en-US"/>
            <a:t>Medicare Extenders</a:t>
          </a:r>
        </a:p>
      </dgm:t>
    </dgm:pt>
    <dgm:pt modelId="{2C4E3C15-EFF3-4730-8C4E-B113571B8BFD}" type="parTrans" cxnId="{BFAB832D-665D-4510-8D2A-0E99F00DB7DC}">
      <dgm:prSet/>
      <dgm:spPr/>
      <dgm:t>
        <a:bodyPr/>
        <a:lstStyle/>
        <a:p>
          <a:endParaRPr lang="en-US"/>
        </a:p>
      </dgm:t>
    </dgm:pt>
    <dgm:pt modelId="{C5BD3AC8-CC39-475F-9F56-54379C810E4D}" type="sibTrans" cxnId="{BFAB832D-665D-4510-8D2A-0E99F00DB7DC}">
      <dgm:prSet/>
      <dgm:spPr/>
      <dgm:t>
        <a:bodyPr/>
        <a:lstStyle/>
        <a:p>
          <a:endParaRPr lang="en-US"/>
        </a:p>
      </dgm:t>
    </dgm:pt>
    <dgm:pt modelId="{012B01BC-3EFC-4022-B188-80412960735D}">
      <dgm:prSet/>
      <dgm:spPr>
        <a:solidFill>
          <a:schemeClr val="accent6">
            <a:lumMod val="20000"/>
            <a:lumOff val="80000"/>
            <a:alpha val="90000"/>
          </a:schemeClr>
        </a:solidFill>
      </dgm:spPr>
      <dgm:t>
        <a:bodyPr/>
        <a:lstStyle/>
        <a:p>
          <a:r>
            <a:rPr lang="en-US" dirty="0"/>
            <a:t>Two-year extension of the Geographic Practice Cost Indices (</a:t>
          </a:r>
          <a:r>
            <a:rPr lang="en-US" dirty="0" err="1"/>
            <a:t>GPCI</a:t>
          </a:r>
          <a:r>
            <a:rPr lang="en-US" dirty="0"/>
            <a:t>) floor through December 31, 2019</a:t>
          </a:r>
        </a:p>
      </dgm:t>
    </dgm:pt>
    <dgm:pt modelId="{32B67B5A-3E6E-405C-8ED0-7733248EA111}" type="parTrans" cxnId="{34C5DDC7-16CB-4CD3-9326-EC5D503A0E37}">
      <dgm:prSet/>
      <dgm:spPr/>
      <dgm:t>
        <a:bodyPr/>
        <a:lstStyle/>
        <a:p>
          <a:endParaRPr lang="en-US"/>
        </a:p>
      </dgm:t>
    </dgm:pt>
    <dgm:pt modelId="{ECECFCEE-5E8F-405D-9CB1-00D02E57F723}" type="sibTrans" cxnId="{34C5DDC7-16CB-4CD3-9326-EC5D503A0E37}">
      <dgm:prSet/>
      <dgm:spPr/>
      <dgm:t>
        <a:bodyPr/>
        <a:lstStyle/>
        <a:p>
          <a:endParaRPr lang="en-US"/>
        </a:p>
      </dgm:t>
    </dgm:pt>
    <dgm:pt modelId="{C96D8DC1-F059-463A-A958-1090EBFD908B}">
      <dgm:prSet/>
      <dgm:spPr>
        <a:solidFill>
          <a:schemeClr val="accent6">
            <a:lumMod val="20000"/>
            <a:lumOff val="80000"/>
            <a:alpha val="90000"/>
          </a:schemeClr>
        </a:solidFill>
      </dgm:spPr>
      <dgm:t>
        <a:bodyPr/>
        <a:lstStyle/>
        <a:p>
          <a:r>
            <a:rPr lang="en-US" b="1" dirty="0"/>
            <a:t>Permanent repeal of the Medicare payment cap for therapy services beginning on January 1, 2018</a:t>
          </a:r>
        </a:p>
      </dgm:t>
    </dgm:pt>
    <dgm:pt modelId="{92499983-A034-468F-8FBC-6E73C3F5008D}" type="parTrans" cxnId="{3FAFA6F5-E065-42F3-8656-E2B597CD7029}">
      <dgm:prSet/>
      <dgm:spPr/>
      <dgm:t>
        <a:bodyPr/>
        <a:lstStyle/>
        <a:p>
          <a:endParaRPr lang="en-US"/>
        </a:p>
      </dgm:t>
    </dgm:pt>
    <dgm:pt modelId="{66E28BFC-15C4-42ED-BB43-75CA2BF9EAB9}" type="sibTrans" cxnId="{3FAFA6F5-E065-42F3-8656-E2B597CD7029}">
      <dgm:prSet/>
      <dgm:spPr/>
      <dgm:t>
        <a:bodyPr/>
        <a:lstStyle/>
        <a:p>
          <a:endParaRPr lang="en-US"/>
        </a:p>
      </dgm:t>
    </dgm:pt>
    <dgm:pt modelId="{05D99815-573D-420D-8DAE-BC2210B6C72E}">
      <dgm:prSet/>
      <dgm:spPr>
        <a:solidFill>
          <a:schemeClr val="accent6">
            <a:lumMod val="20000"/>
            <a:lumOff val="80000"/>
            <a:alpha val="90000"/>
          </a:schemeClr>
        </a:solidFill>
      </dgm:spPr>
      <dgm:t>
        <a:bodyPr/>
        <a:lstStyle/>
        <a:p>
          <a:r>
            <a:rPr lang="en-US" b="1" dirty="0"/>
            <a:t>Five-year extension with reforms of the home health rural add-on until October 1, 2022</a:t>
          </a:r>
        </a:p>
      </dgm:t>
    </dgm:pt>
    <dgm:pt modelId="{428D7F3F-0E00-4514-A93E-E90F863B76C0}" type="parTrans" cxnId="{861F6117-E343-47E2-8DD6-BF9165CE0F6D}">
      <dgm:prSet/>
      <dgm:spPr/>
      <dgm:t>
        <a:bodyPr/>
        <a:lstStyle/>
        <a:p>
          <a:endParaRPr lang="en-US"/>
        </a:p>
      </dgm:t>
    </dgm:pt>
    <dgm:pt modelId="{0AAA1575-7D07-43BE-A604-FB3069B79BD5}" type="sibTrans" cxnId="{861F6117-E343-47E2-8DD6-BF9165CE0F6D}">
      <dgm:prSet/>
      <dgm:spPr/>
      <dgm:t>
        <a:bodyPr/>
        <a:lstStyle/>
        <a:p>
          <a:endParaRPr lang="en-US"/>
        </a:p>
      </dgm:t>
    </dgm:pt>
    <dgm:pt modelId="{C716856D-7EEA-4EE5-A6BE-6DABB074552A}">
      <dgm:prSet/>
      <dgm:spPr>
        <a:solidFill>
          <a:schemeClr val="accent6">
            <a:lumMod val="20000"/>
            <a:lumOff val="80000"/>
            <a:alpha val="90000"/>
          </a:schemeClr>
        </a:solidFill>
      </dgm:spPr>
      <dgm:t>
        <a:bodyPr/>
        <a:lstStyle/>
        <a:p>
          <a:r>
            <a:rPr lang="en-US" dirty="0"/>
            <a:t>Five-year extension of the 2-percent urban, 3-percent rural, and 22.6-percent super rural ground ambulance add-on payments until December 31, 2022</a:t>
          </a:r>
        </a:p>
      </dgm:t>
    </dgm:pt>
    <dgm:pt modelId="{76EAD33B-000E-4447-AC48-3368B3FFC7A9}" type="parTrans" cxnId="{BD98B9B8-36C1-4EAA-8D0D-26BE0AC4063D}">
      <dgm:prSet/>
      <dgm:spPr/>
      <dgm:t>
        <a:bodyPr/>
        <a:lstStyle/>
        <a:p>
          <a:endParaRPr lang="en-US"/>
        </a:p>
      </dgm:t>
    </dgm:pt>
    <dgm:pt modelId="{74AE1BC2-F662-4D10-AF83-C8CF02599C15}" type="sibTrans" cxnId="{BD98B9B8-36C1-4EAA-8D0D-26BE0AC4063D}">
      <dgm:prSet/>
      <dgm:spPr/>
      <dgm:t>
        <a:bodyPr/>
        <a:lstStyle/>
        <a:p>
          <a:endParaRPr lang="en-US"/>
        </a:p>
      </dgm:t>
    </dgm:pt>
    <dgm:pt modelId="{6B10D116-87A2-4BC3-8285-896688EA96D2}">
      <dgm:prSet/>
      <dgm:spPr>
        <a:solidFill>
          <a:schemeClr val="accent6">
            <a:lumMod val="20000"/>
            <a:lumOff val="80000"/>
            <a:alpha val="90000"/>
          </a:schemeClr>
        </a:solidFill>
      </dgm:spPr>
      <dgm:t>
        <a:bodyPr/>
        <a:lstStyle/>
        <a:p>
          <a:r>
            <a:rPr lang="en-US" b="1" dirty="0"/>
            <a:t>Five-year extension of the Medicare low-volume hospital payments through September 30, 2022</a:t>
          </a:r>
        </a:p>
      </dgm:t>
    </dgm:pt>
    <dgm:pt modelId="{F267188F-2C18-4F06-94FD-BD6DBBF46A7C}" type="parTrans" cxnId="{00B5DC84-CDD5-46B9-9D3A-C33824CB6181}">
      <dgm:prSet/>
      <dgm:spPr/>
      <dgm:t>
        <a:bodyPr/>
        <a:lstStyle/>
        <a:p>
          <a:endParaRPr lang="en-US"/>
        </a:p>
      </dgm:t>
    </dgm:pt>
    <dgm:pt modelId="{5EAFF4BC-24B6-45C9-B2C1-D47F0CFD6FA1}" type="sibTrans" cxnId="{00B5DC84-CDD5-46B9-9D3A-C33824CB6181}">
      <dgm:prSet/>
      <dgm:spPr/>
      <dgm:t>
        <a:bodyPr/>
        <a:lstStyle/>
        <a:p>
          <a:endParaRPr lang="en-US"/>
        </a:p>
      </dgm:t>
    </dgm:pt>
    <dgm:pt modelId="{1B43E81E-6AAE-4CDF-91B3-5022B9605624}">
      <dgm:prSet/>
      <dgm:spPr>
        <a:solidFill>
          <a:schemeClr val="accent6">
            <a:lumMod val="20000"/>
            <a:lumOff val="80000"/>
            <a:alpha val="90000"/>
          </a:schemeClr>
        </a:solidFill>
      </dgm:spPr>
      <dgm:t>
        <a:bodyPr/>
        <a:lstStyle/>
        <a:p>
          <a:r>
            <a:rPr lang="en-US" b="1" dirty="0"/>
            <a:t>Five-year extension of the Medicare-dependent hospital (</a:t>
          </a:r>
          <a:r>
            <a:rPr lang="en-US" b="1" dirty="0" err="1"/>
            <a:t>MDH</a:t>
          </a:r>
          <a:r>
            <a:rPr lang="en-US" b="1" dirty="0"/>
            <a:t>) program through September 30, 2022</a:t>
          </a:r>
        </a:p>
      </dgm:t>
    </dgm:pt>
    <dgm:pt modelId="{D45756F1-3558-4BCE-92F1-EA4F0830E292}" type="parTrans" cxnId="{E61395D8-819E-461D-BD40-20C12C4A961A}">
      <dgm:prSet/>
      <dgm:spPr/>
      <dgm:t>
        <a:bodyPr/>
        <a:lstStyle/>
        <a:p>
          <a:endParaRPr lang="en-US"/>
        </a:p>
      </dgm:t>
    </dgm:pt>
    <dgm:pt modelId="{33F0FEA2-5B54-4FBA-9FAC-9CF17A5695E8}" type="sibTrans" cxnId="{E61395D8-819E-461D-BD40-20C12C4A961A}">
      <dgm:prSet/>
      <dgm:spPr/>
      <dgm:t>
        <a:bodyPr/>
        <a:lstStyle/>
        <a:p>
          <a:endParaRPr lang="en-US"/>
        </a:p>
      </dgm:t>
    </dgm:pt>
    <dgm:pt modelId="{9314B14C-4E45-46F2-A6E0-719093DF6B51}" type="pres">
      <dgm:prSet presAssocID="{8EDD41B6-4EE4-4B43-B87D-33F3DA000483}" presName="Name0" presStyleCnt="0">
        <dgm:presLayoutVars>
          <dgm:dir/>
          <dgm:animLvl val="lvl"/>
          <dgm:resizeHandles val="exact"/>
        </dgm:presLayoutVars>
      </dgm:prSet>
      <dgm:spPr/>
      <dgm:t>
        <a:bodyPr/>
        <a:lstStyle/>
        <a:p>
          <a:endParaRPr lang="en-US"/>
        </a:p>
      </dgm:t>
    </dgm:pt>
    <dgm:pt modelId="{C4EEB47F-00DD-48E7-800D-DC62ADF744AA}" type="pres">
      <dgm:prSet presAssocID="{4A2A59D9-5FF8-436B-8A2D-11DC81FCC7B2}" presName="composite" presStyleCnt="0"/>
      <dgm:spPr/>
    </dgm:pt>
    <dgm:pt modelId="{06C23EC3-D0C7-4135-8C06-89BBE98FA790}" type="pres">
      <dgm:prSet presAssocID="{4A2A59D9-5FF8-436B-8A2D-11DC81FCC7B2}" presName="parTx" presStyleLbl="alignNode1" presStyleIdx="0" presStyleCnt="2">
        <dgm:presLayoutVars>
          <dgm:chMax val="0"/>
          <dgm:chPref val="0"/>
          <dgm:bulletEnabled val="1"/>
        </dgm:presLayoutVars>
      </dgm:prSet>
      <dgm:spPr/>
      <dgm:t>
        <a:bodyPr/>
        <a:lstStyle/>
        <a:p>
          <a:endParaRPr lang="en-US"/>
        </a:p>
      </dgm:t>
    </dgm:pt>
    <dgm:pt modelId="{7525F44A-C9D2-4EF7-B8D5-A358264DF728}" type="pres">
      <dgm:prSet presAssocID="{4A2A59D9-5FF8-436B-8A2D-11DC81FCC7B2}" presName="desTx" presStyleLbl="alignAccFollowNode1" presStyleIdx="0" presStyleCnt="2">
        <dgm:presLayoutVars>
          <dgm:bulletEnabled val="1"/>
        </dgm:presLayoutVars>
      </dgm:prSet>
      <dgm:spPr/>
      <dgm:t>
        <a:bodyPr/>
        <a:lstStyle/>
        <a:p>
          <a:endParaRPr lang="en-US"/>
        </a:p>
      </dgm:t>
    </dgm:pt>
    <dgm:pt modelId="{89ABEE8D-F1C0-4F38-8C40-5EAD65384E3E}" type="pres">
      <dgm:prSet presAssocID="{1517E56A-C253-4AF3-A6F5-DD447975B741}" presName="space" presStyleCnt="0"/>
      <dgm:spPr/>
    </dgm:pt>
    <dgm:pt modelId="{5B6C7437-BCC6-49DE-930B-118CECC137E1}" type="pres">
      <dgm:prSet presAssocID="{76289E59-06E4-4F32-8D89-14580C61F900}" presName="composite" presStyleCnt="0"/>
      <dgm:spPr/>
    </dgm:pt>
    <dgm:pt modelId="{261CA2CB-4EC1-4E72-BA23-EFD782480CDB}" type="pres">
      <dgm:prSet presAssocID="{76289E59-06E4-4F32-8D89-14580C61F900}" presName="parTx" presStyleLbl="alignNode1" presStyleIdx="1" presStyleCnt="2">
        <dgm:presLayoutVars>
          <dgm:chMax val="0"/>
          <dgm:chPref val="0"/>
          <dgm:bulletEnabled val="1"/>
        </dgm:presLayoutVars>
      </dgm:prSet>
      <dgm:spPr/>
      <dgm:t>
        <a:bodyPr/>
        <a:lstStyle/>
        <a:p>
          <a:endParaRPr lang="en-US"/>
        </a:p>
      </dgm:t>
    </dgm:pt>
    <dgm:pt modelId="{BE0A1F62-1CF3-40B2-8B23-BC8326C099D1}" type="pres">
      <dgm:prSet presAssocID="{76289E59-06E4-4F32-8D89-14580C61F900}" presName="desTx" presStyleLbl="alignAccFollowNode1" presStyleIdx="1" presStyleCnt="2">
        <dgm:presLayoutVars>
          <dgm:bulletEnabled val="1"/>
        </dgm:presLayoutVars>
      </dgm:prSet>
      <dgm:spPr/>
      <dgm:t>
        <a:bodyPr/>
        <a:lstStyle/>
        <a:p>
          <a:endParaRPr lang="en-US"/>
        </a:p>
      </dgm:t>
    </dgm:pt>
  </dgm:ptLst>
  <dgm:cxnLst>
    <dgm:cxn modelId="{34C5DDC7-16CB-4CD3-9326-EC5D503A0E37}" srcId="{76289E59-06E4-4F32-8D89-14580C61F900}" destId="{012B01BC-3EFC-4022-B188-80412960735D}" srcOrd="0" destOrd="0" parTransId="{32B67B5A-3E6E-405C-8ED0-7733248EA111}" sibTransId="{ECECFCEE-5E8F-405D-9CB1-00D02E57F723}"/>
    <dgm:cxn modelId="{36EB4AC7-50B1-4B47-9AEC-51782DAD3C6E}" type="presOf" srcId="{6B10D116-87A2-4BC3-8285-896688EA96D2}" destId="{BE0A1F62-1CF3-40B2-8B23-BC8326C099D1}" srcOrd="0" destOrd="3" presId="urn:microsoft.com/office/officeart/2005/8/layout/hList1"/>
    <dgm:cxn modelId="{F3650BE6-B9B4-4EAA-B6E0-78837A4FDA21}" srcId="{4A2A59D9-5FF8-436B-8A2D-11DC81FCC7B2}" destId="{38BF4677-6B54-46BA-84DF-0F391E7D893C}" srcOrd="2" destOrd="0" parTransId="{57CE4C73-AB4B-4DF6-8037-37B5A5ED6743}" sibTransId="{5DE136E1-8B60-4879-9716-131CADB83D90}"/>
    <dgm:cxn modelId="{1A571042-02E2-4E50-BCB4-A89939F542DE}" type="presOf" srcId="{38BF4677-6B54-46BA-84DF-0F391E7D893C}" destId="{7525F44A-C9D2-4EF7-B8D5-A358264DF728}" srcOrd="0" destOrd="2" presId="urn:microsoft.com/office/officeart/2005/8/layout/hList1"/>
    <dgm:cxn modelId="{0BC288E8-BCB8-4D6A-AAD2-FCEA01C214A3}" srcId="{4A2A59D9-5FF8-436B-8A2D-11DC81FCC7B2}" destId="{F7D9C1C0-BBD4-4095-B0AE-E815D1E8A41F}" srcOrd="0" destOrd="0" parTransId="{AEDE1E05-C14B-4A0A-9721-5626F3E29F81}" sibTransId="{EADEE831-1B1E-4D4B-A586-4B316D383D6D}"/>
    <dgm:cxn modelId="{E61395D8-819E-461D-BD40-20C12C4A961A}" srcId="{76289E59-06E4-4F32-8D89-14580C61F900}" destId="{1B43E81E-6AAE-4CDF-91B3-5022B9605624}" srcOrd="4" destOrd="0" parTransId="{D45756F1-3558-4BCE-92F1-EA4F0830E292}" sibTransId="{33F0FEA2-5B54-4FBA-9FAC-9CF17A5695E8}"/>
    <dgm:cxn modelId="{057E5AC2-3C6B-4011-9F16-4444193716F9}" type="presOf" srcId="{4A2A59D9-5FF8-436B-8A2D-11DC81FCC7B2}" destId="{06C23EC3-D0C7-4135-8C06-89BBE98FA790}" srcOrd="0" destOrd="0" presId="urn:microsoft.com/office/officeart/2005/8/layout/hList1"/>
    <dgm:cxn modelId="{59A8CCF0-2C9B-4A91-BCAD-48DFB42426E2}" type="presOf" srcId="{C96D8DC1-F059-463A-A958-1090EBFD908B}" destId="{BE0A1F62-1CF3-40B2-8B23-BC8326C099D1}" srcOrd="0" destOrd="1" presId="urn:microsoft.com/office/officeart/2005/8/layout/hList1"/>
    <dgm:cxn modelId="{7D7564B6-EDBD-4E98-91CE-16873C8A8D9D}" srcId="{4A2A59D9-5FF8-436B-8A2D-11DC81FCC7B2}" destId="{77E38587-0FEF-469D-B23A-D24D2683906A}" srcOrd="1" destOrd="0" parTransId="{38710928-6F94-432E-8DA2-E055B1E5895E}" sibTransId="{E667BEA5-F640-40F9-B31C-6900C91D470F}"/>
    <dgm:cxn modelId="{80FE9897-7734-480E-8D9F-D83C4798F196}" type="presOf" srcId="{77E38587-0FEF-469D-B23A-D24D2683906A}" destId="{7525F44A-C9D2-4EF7-B8D5-A358264DF728}" srcOrd="0" destOrd="1" presId="urn:microsoft.com/office/officeart/2005/8/layout/hList1"/>
    <dgm:cxn modelId="{C3F6F2D4-F76A-4D53-A5EA-8055328EAC9A}" type="presOf" srcId="{76289E59-06E4-4F32-8D89-14580C61F900}" destId="{261CA2CB-4EC1-4E72-BA23-EFD782480CDB}" srcOrd="0" destOrd="0" presId="urn:microsoft.com/office/officeart/2005/8/layout/hList1"/>
    <dgm:cxn modelId="{BFAB832D-665D-4510-8D2A-0E99F00DB7DC}" srcId="{8EDD41B6-4EE4-4B43-B87D-33F3DA000483}" destId="{76289E59-06E4-4F32-8D89-14580C61F900}" srcOrd="1" destOrd="0" parTransId="{2C4E3C15-EFF3-4730-8C4E-B113571B8BFD}" sibTransId="{C5BD3AC8-CC39-475F-9F56-54379C810E4D}"/>
    <dgm:cxn modelId="{FC7479DE-9CD1-4499-8592-A09F3178A2F7}" type="presOf" srcId="{F7D9C1C0-BBD4-4095-B0AE-E815D1E8A41F}" destId="{7525F44A-C9D2-4EF7-B8D5-A358264DF728}" srcOrd="0" destOrd="0" presId="urn:microsoft.com/office/officeart/2005/8/layout/hList1"/>
    <dgm:cxn modelId="{65FDB200-3FAE-4ABE-9D76-6301E07C3BCE}" type="presOf" srcId="{012B01BC-3EFC-4022-B188-80412960735D}" destId="{BE0A1F62-1CF3-40B2-8B23-BC8326C099D1}" srcOrd="0" destOrd="0" presId="urn:microsoft.com/office/officeart/2005/8/layout/hList1"/>
    <dgm:cxn modelId="{3FAFA6F5-E065-42F3-8656-E2B597CD7029}" srcId="{76289E59-06E4-4F32-8D89-14580C61F900}" destId="{C96D8DC1-F059-463A-A958-1090EBFD908B}" srcOrd="1" destOrd="0" parTransId="{92499983-A034-468F-8FBC-6E73C3F5008D}" sibTransId="{66E28BFC-15C4-42ED-BB43-75CA2BF9EAB9}"/>
    <dgm:cxn modelId="{6918A4C2-23B0-4CA0-8503-E6F6D26E584C}" type="presOf" srcId="{05D99815-573D-420D-8DAE-BC2210B6C72E}" destId="{BE0A1F62-1CF3-40B2-8B23-BC8326C099D1}" srcOrd="0" destOrd="5" presId="urn:microsoft.com/office/officeart/2005/8/layout/hList1"/>
    <dgm:cxn modelId="{BD98B9B8-36C1-4EAA-8D0D-26BE0AC4063D}" srcId="{76289E59-06E4-4F32-8D89-14580C61F900}" destId="{C716856D-7EEA-4EE5-A6BE-6DABB074552A}" srcOrd="2" destOrd="0" parTransId="{76EAD33B-000E-4447-AC48-3368B3FFC7A9}" sibTransId="{74AE1BC2-F662-4D10-AF83-C8CF02599C15}"/>
    <dgm:cxn modelId="{00B5DC84-CDD5-46B9-9D3A-C33824CB6181}" srcId="{76289E59-06E4-4F32-8D89-14580C61F900}" destId="{6B10D116-87A2-4BC3-8285-896688EA96D2}" srcOrd="3" destOrd="0" parTransId="{F267188F-2C18-4F06-94FD-BD6DBBF46A7C}" sibTransId="{5EAFF4BC-24B6-45C9-B2C1-D47F0CFD6FA1}"/>
    <dgm:cxn modelId="{4477560B-8B48-438B-8627-EF1C37DCEFDD}" type="presOf" srcId="{8EDD41B6-4EE4-4B43-B87D-33F3DA000483}" destId="{9314B14C-4E45-46F2-A6E0-719093DF6B51}" srcOrd="0" destOrd="0" presId="urn:microsoft.com/office/officeart/2005/8/layout/hList1"/>
    <dgm:cxn modelId="{AD871DA0-38CF-4D17-B06A-092954877AFF}" srcId="{4A2A59D9-5FF8-436B-8A2D-11DC81FCC7B2}" destId="{EB8B3442-19E2-4868-B62B-534064254E0A}" srcOrd="3" destOrd="0" parTransId="{00A64CF0-EC0B-4AD2-81CF-A8A3AFE5FC56}" sibTransId="{3AA8A932-8139-4693-9139-50633D8B4964}"/>
    <dgm:cxn modelId="{CCFD9EED-31D9-4AA6-B6B0-5D20BA5B6D77}" type="presOf" srcId="{EB8B3442-19E2-4868-B62B-534064254E0A}" destId="{7525F44A-C9D2-4EF7-B8D5-A358264DF728}" srcOrd="0" destOrd="3" presId="urn:microsoft.com/office/officeart/2005/8/layout/hList1"/>
    <dgm:cxn modelId="{464BF58A-ABA1-441D-AC15-7C847752A59F}" srcId="{8EDD41B6-4EE4-4B43-B87D-33F3DA000483}" destId="{4A2A59D9-5FF8-436B-8A2D-11DC81FCC7B2}" srcOrd="0" destOrd="0" parTransId="{F7ED8654-0AB7-4B33-96BD-47C7D023690F}" sibTransId="{1517E56A-C253-4AF3-A6F5-DD447975B741}"/>
    <dgm:cxn modelId="{F43DD43A-E978-41A5-9900-74DC804D01BF}" type="presOf" srcId="{C716856D-7EEA-4EE5-A6BE-6DABB074552A}" destId="{BE0A1F62-1CF3-40B2-8B23-BC8326C099D1}" srcOrd="0" destOrd="2" presId="urn:microsoft.com/office/officeart/2005/8/layout/hList1"/>
    <dgm:cxn modelId="{FFDB1B31-30F0-472E-8844-1D835BAF1F08}" type="presOf" srcId="{1B43E81E-6AAE-4CDF-91B3-5022B9605624}" destId="{BE0A1F62-1CF3-40B2-8B23-BC8326C099D1}" srcOrd="0" destOrd="4" presId="urn:microsoft.com/office/officeart/2005/8/layout/hList1"/>
    <dgm:cxn modelId="{861F6117-E343-47E2-8DD6-BF9165CE0F6D}" srcId="{76289E59-06E4-4F32-8D89-14580C61F900}" destId="{05D99815-573D-420D-8DAE-BC2210B6C72E}" srcOrd="5" destOrd="0" parTransId="{428D7F3F-0E00-4514-A93E-E90F863B76C0}" sibTransId="{0AAA1575-7D07-43BE-A604-FB3069B79BD5}"/>
    <dgm:cxn modelId="{23A08A76-3665-43AD-8DC5-CB5015EE55EE}" type="presParOf" srcId="{9314B14C-4E45-46F2-A6E0-719093DF6B51}" destId="{C4EEB47F-00DD-48E7-800D-DC62ADF744AA}" srcOrd="0" destOrd="0" presId="urn:microsoft.com/office/officeart/2005/8/layout/hList1"/>
    <dgm:cxn modelId="{EF246F3E-DAA2-435D-8B93-02C00E0A57F5}" type="presParOf" srcId="{C4EEB47F-00DD-48E7-800D-DC62ADF744AA}" destId="{06C23EC3-D0C7-4135-8C06-89BBE98FA790}" srcOrd="0" destOrd="0" presId="urn:microsoft.com/office/officeart/2005/8/layout/hList1"/>
    <dgm:cxn modelId="{8DFE1DB8-E775-4677-8CC4-2212B9A681C6}" type="presParOf" srcId="{C4EEB47F-00DD-48E7-800D-DC62ADF744AA}" destId="{7525F44A-C9D2-4EF7-B8D5-A358264DF728}" srcOrd="1" destOrd="0" presId="urn:microsoft.com/office/officeart/2005/8/layout/hList1"/>
    <dgm:cxn modelId="{1B5D168D-BC72-4A6D-A5ED-5A2DCC810FE5}" type="presParOf" srcId="{9314B14C-4E45-46F2-A6E0-719093DF6B51}" destId="{89ABEE8D-F1C0-4F38-8C40-5EAD65384E3E}" srcOrd="1" destOrd="0" presId="urn:microsoft.com/office/officeart/2005/8/layout/hList1"/>
    <dgm:cxn modelId="{A430F715-E611-47E1-9944-94C3860A7B0B}" type="presParOf" srcId="{9314B14C-4E45-46F2-A6E0-719093DF6B51}" destId="{5B6C7437-BCC6-49DE-930B-118CECC137E1}" srcOrd="2" destOrd="0" presId="urn:microsoft.com/office/officeart/2005/8/layout/hList1"/>
    <dgm:cxn modelId="{15C3031B-1CFF-4F23-AD5D-6A46DB77E874}" type="presParOf" srcId="{5B6C7437-BCC6-49DE-930B-118CECC137E1}" destId="{261CA2CB-4EC1-4E72-BA23-EFD782480CDB}" srcOrd="0" destOrd="0" presId="urn:microsoft.com/office/officeart/2005/8/layout/hList1"/>
    <dgm:cxn modelId="{B214D6FE-699A-47FD-962F-A43310027EC9}" type="presParOf" srcId="{5B6C7437-BCC6-49DE-930B-118CECC137E1}" destId="{BE0A1F62-1CF3-40B2-8B23-BC8326C099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E38094-69B5-4621-A320-C9F0C7CDE676}" type="doc">
      <dgm:prSet loTypeId="urn:microsoft.com/office/officeart/2005/8/layout/vProcess5" loCatId="process" qsTypeId="urn:microsoft.com/office/officeart/2005/8/quickstyle/simple3" qsCatId="simple" csTypeId="urn:microsoft.com/office/officeart/2005/8/colors/accent1_2" csCatId="accent1"/>
      <dgm:spPr/>
      <dgm:t>
        <a:bodyPr/>
        <a:lstStyle/>
        <a:p>
          <a:endParaRPr lang="en-US"/>
        </a:p>
      </dgm:t>
    </dgm:pt>
    <dgm:pt modelId="{05488518-5643-4EF7-8B5F-C91419F65F31}">
      <dgm:prSet/>
      <dgm:spPr/>
      <dgm:t>
        <a:bodyPr/>
        <a:lstStyle/>
        <a:p>
          <a:pPr rtl="0"/>
          <a:r>
            <a:rPr lang="en-US" smtClean="0"/>
            <a:t>March 2018 -Sixty-one percent of Medicare claims for outpatient physical therapy services that we reviewed did not comply with Medicare medical necessity, coding, or documentation requirements</a:t>
          </a:r>
          <a:endParaRPr lang="en-US"/>
        </a:p>
      </dgm:t>
    </dgm:pt>
    <dgm:pt modelId="{BA860186-F871-409A-A553-072C9F739E4E}" type="parTrans" cxnId="{FF6383B3-347D-4D26-992E-597A8B1A468B}">
      <dgm:prSet/>
      <dgm:spPr/>
      <dgm:t>
        <a:bodyPr/>
        <a:lstStyle/>
        <a:p>
          <a:endParaRPr lang="en-US"/>
        </a:p>
      </dgm:t>
    </dgm:pt>
    <dgm:pt modelId="{AC866E20-F879-4E24-AC04-142E4A5F69CA}" type="sibTrans" cxnId="{FF6383B3-347D-4D26-992E-597A8B1A468B}">
      <dgm:prSet/>
      <dgm:spPr/>
      <dgm:t>
        <a:bodyPr/>
        <a:lstStyle/>
        <a:p>
          <a:endParaRPr lang="en-US"/>
        </a:p>
      </dgm:t>
    </dgm:pt>
    <dgm:pt modelId="{4960658B-77E2-4539-8B5A-83B88B9F36A9}">
      <dgm:prSet/>
      <dgm:spPr/>
      <dgm:t>
        <a:bodyPr/>
        <a:lstStyle/>
        <a:p>
          <a:pPr rtl="0"/>
          <a:r>
            <a:rPr lang="en-US" smtClean="0"/>
            <a:t>By eliminating improper payments, Medicare could have saved an estimated $367 million on services provided by outpatient physical therapists from July 1 through December 31, 2013.</a:t>
          </a:r>
          <a:endParaRPr lang="en-US"/>
        </a:p>
      </dgm:t>
    </dgm:pt>
    <dgm:pt modelId="{8404F1F1-B971-4464-BA97-765B93596FF1}" type="parTrans" cxnId="{155FE126-DCCC-42AC-AD3D-1991FF5A4CC4}">
      <dgm:prSet/>
      <dgm:spPr/>
      <dgm:t>
        <a:bodyPr/>
        <a:lstStyle/>
        <a:p>
          <a:endParaRPr lang="en-US"/>
        </a:p>
      </dgm:t>
    </dgm:pt>
    <dgm:pt modelId="{6EBCA58C-6CB3-45AB-836F-9634C30CE7AB}" type="sibTrans" cxnId="{155FE126-DCCC-42AC-AD3D-1991FF5A4CC4}">
      <dgm:prSet/>
      <dgm:spPr/>
      <dgm:t>
        <a:bodyPr/>
        <a:lstStyle/>
        <a:p>
          <a:endParaRPr lang="en-US"/>
        </a:p>
      </dgm:t>
    </dgm:pt>
    <dgm:pt modelId="{4ADC7C83-3F4A-4AD7-BCDF-AAD91F8A7FA5}">
      <dgm:prSet/>
      <dgm:spPr/>
      <dgm:t>
        <a:bodyPr/>
        <a:lstStyle/>
        <a:p>
          <a:pPr rtl="0"/>
          <a:r>
            <a:rPr lang="en-US" smtClean="0">
              <a:hlinkClick xmlns:r="http://schemas.openxmlformats.org/officeDocument/2006/relationships" r:id="rId1"/>
            </a:rPr>
            <a:t>https://oig.hhs.gov/oas/reports/region5/51400041RIB.pdf</a:t>
          </a:r>
          <a:endParaRPr lang="en-US"/>
        </a:p>
      </dgm:t>
    </dgm:pt>
    <dgm:pt modelId="{FA7BD8E8-0E0A-42FF-A9BE-5C416CD72DED}" type="parTrans" cxnId="{DAFCCC82-0C9B-44F2-809D-941765D43F76}">
      <dgm:prSet/>
      <dgm:spPr/>
      <dgm:t>
        <a:bodyPr/>
        <a:lstStyle/>
        <a:p>
          <a:endParaRPr lang="en-US"/>
        </a:p>
      </dgm:t>
    </dgm:pt>
    <dgm:pt modelId="{0F69B26A-DAA9-4BC1-9B0F-04B824BAF90C}" type="sibTrans" cxnId="{DAFCCC82-0C9B-44F2-809D-941765D43F76}">
      <dgm:prSet/>
      <dgm:spPr/>
      <dgm:t>
        <a:bodyPr/>
        <a:lstStyle/>
        <a:p>
          <a:endParaRPr lang="en-US"/>
        </a:p>
      </dgm:t>
    </dgm:pt>
    <dgm:pt modelId="{7370A2F6-CF40-46D2-ACD5-21570EACBCC7}" type="pres">
      <dgm:prSet presAssocID="{1AE38094-69B5-4621-A320-C9F0C7CDE676}" presName="outerComposite" presStyleCnt="0">
        <dgm:presLayoutVars>
          <dgm:chMax val="5"/>
          <dgm:dir/>
          <dgm:resizeHandles val="exact"/>
        </dgm:presLayoutVars>
      </dgm:prSet>
      <dgm:spPr/>
      <dgm:t>
        <a:bodyPr/>
        <a:lstStyle/>
        <a:p>
          <a:endParaRPr lang="en-US"/>
        </a:p>
      </dgm:t>
    </dgm:pt>
    <dgm:pt modelId="{E31344EC-04AC-427B-AC44-4931D5FBB9C6}" type="pres">
      <dgm:prSet presAssocID="{1AE38094-69B5-4621-A320-C9F0C7CDE676}" presName="dummyMaxCanvas" presStyleCnt="0">
        <dgm:presLayoutVars/>
      </dgm:prSet>
      <dgm:spPr/>
    </dgm:pt>
    <dgm:pt modelId="{6554B6A1-0C65-4E45-AF61-CF590F3C5F2C}" type="pres">
      <dgm:prSet presAssocID="{1AE38094-69B5-4621-A320-C9F0C7CDE676}" presName="ThreeNodes_1" presStyleLbl="node1" presStyleIdx="0" presStyleCnt="3">
        <dgm:presLayoutVars>
          <dgm:bulletEnabled val="1"/>
        </dgm:presLayoutVars>
      </dgm:prSet>
      <dgm:spPr/>
      <dgm:t>
        <a:bodyPr/>
        <a:lstStyle/>
        <a:p>
          <a:endParaRPr lang="en-US"/>
        </a:p>
      </dgm:t>
    </dgm:pt>
    <dgm:pt modelId="{7375597B-523F-4CC9-B769-155EA1F4CA66}" type="pres">
      <dgm:prSet presAssocID="{1AE38094-69B5-4621-A320-C9F0C7CDE676}" presName="ThreeNodes_2" presStyleLbl="node1" presStyleIdx="1" presStyleCnt="3">
        <dgm:presLayoutVars>
          <dgm:bulletEnabled val="1"/>
        </dgm:presLayoutVars>
      </dgm:prSet>
      <dgm:spPr/>
      <dgm:t>
        <a:bodyPr/>
        <a:lstStyle/>
        <a:p>
          <a:endParaRPr lang="en-US"/>
        </a:p>
      </dgm:t>
    </dgm:pt>
    <dgm:pt modelId="{7B38C05B-6992-4A2D-9F36-339CA5CD8FC7}" type="pres">
      <dgm:prSet presAssocID="{1AE38094-69B5-4621-A320-C9F0C7CDE676}" presName="ThreeNodes_3" presStyleLbl="node1" presStyleIdx="2" presStyleCnt="3">
        <dgm:presLayoutVars>
          <dgm:bulletEnabled val="1"/>
        </dgm:presLayoutVars>
      </dgm:prSet>
      <dgm:spPr/>
      <dgm:t>
        <a:bodyPr/>
        <a:lstStyle/>
        <a:p>
          <a:endParaRPr lang="en-US"/>
        </a:p>
      </dgm:t>
    </dgm:pt>
    <dgm:pt modelId="{BCDEB254-F4E8-4DA3-8C4A-4076EB3564EE}" type="pres">
      <dgm:prSet presAssocID="{1AE38094-69B5-4621-A320-C9F0C7CDE676}" presName="ThreeConn_1-2" presStyleLbl="fgAccFollowNode1" presStyleIdx="0" presStyleCnt="2">
        <dgm:presLayoutVars>
          <dgm:bulletEnabled val="1"/>
        </dgm:presLayoutVars>
      </dgm:prSet>
      <dgm:spPr/>
      <dgm:t>
        <a:bodyPr/>
        <a:lstStyle/>
        <a:p>
          <a:endParaRPr lang="en-US"/>
        </a:p>
      </dgm:t>
    </dgm:pt>
    <dgm:pt modelId="{CBFF844D-DB05-4375-8647-AA249D94893A}" type="pres">
      <dgm:prSet presAssocID="{1AE38094-69B5-4621-A320-C9F0C7CDE676}" presName="ThreeConn_2-3" presStyleLbl="fgAccFollowNode1" presStyleIdx="1" presStyleCnt="2">
        <dgm:presLayoutVars>
          <dgm:bulletEnabled val="1"/>
        </dgm:presLayoutVars>
      </dgm:prSet>
      <dgm:spPr/>
      <dgm:t>
        <a:bodyPr/>
        <a:lstStyle/>
        <a:p>
          <a:endParaRPr lang="en-US"/>
        </a:p>
      </dgm:t>
    </dgm:pt>
    <dgm:pt modelId="{EAC27C45-DAE3-44AC-9A03-4387DABE505B}" type="pres">
      <dgm:prSet presAssocID="{1AE38094-69B5-4621-A320-C9F0C7CDE676}" presName="ThreeNodes_1_text" presStyleLbl="node1" presStyleIdx="2" presStyleCnt="3">
        <dgm:presLayoutVars>
          <dgm:bulletEnabled val="1"/>
        </dgm:presLayoutVars>
      </dgm:prSet>
      <dgm:spPr/>
      <dgm:t>
        <a:bodyPr/>
        <a:lstStyle/>
        <a:p>
          <a:endParaRPr lang="en-US"/>
        </a:p>
      </dgm:t>
    </dgm:pt>
    <dgm:pt modelId="{91B24806-0594-44F2-9C42-B5176F2645C2}" type="pres">
      <dgm:prSet presAssocID="{1AE38094-69B5-4621-A320-C9F0C7CDE676}" presName="ThreeNodes_2_text" presStyleLbl="node1" presStyleIdx="2" presStyleCnt="3">
        <dgm:presLayoutVars>
          <dgm:bulletEnabled val="1"/>
        </dgm:presLayoutVars>
      </dgm:prSet>
      <dgm:spPr/>
      <dgm:t>
        <a:bodyPr/>
        <a:lstStyle/>
        <a:p>
          <a:endParaRPr lang="en-US"/>
        </a:p>
      </dgm:t>
    </dgm:pt>
    <dgm:pt modelId="{27970413-AA07-4D6F-B0F2-AB9A111FA3F0}" type="pres">
      <dgm:prSet presAssocID="{1AE38094-69B5-4621-A320-C9F0C7CDE676}" presName="ThreeNodes_3_text" presStyleLbl="node1" presStyleIdx="2" presStyleCnt="3">
        <dgm:presLayoutVars>
          <dgm:bulletEnabled val="1"/>
        </dgm:presLayoutVars>
      </dgm:prSet>
      <dgm:spPr/>
      <dgm:t>
        <a:bodyPr/>
        <a:lstStyle/>
        <a:p>
          <a:endParaRPr lang="en-US"/>
        </a:p>
      </dgm:t>
    </dgm:pt>
  </dgm:ptLst>
  <dgm:cxnLst>
    <dgm:cxn modelId="{155FE126-DCCC-42AC-AD3D-1991FF5A4CC4}" srcId="{1AE38094-69B5-4621-A320-C9F0C7CDE676}" destId="{4960658B-77E2-4539-8B5A-83B88B9F36A9}" srcOrd="1" destOrd="0" parTransId="{8404F1F1-B971-4464-BA97-765B93596FF1}" sibTransId="{6EBCA58C-6CB3-45AB-836F-9634C30CE7AB}"/>
    <dgm:cxn modelId="{CF5C8C25-C105-413C-AF94-E25FF39BACCD}" type="presOf" srcId="{05488518-5643-4EF7-8B5F-C91419F65F31}" destId="{6554B6A1-0C65-4E45-AF61-CF590F3C5F2C}" srcOrd="0" destOrd="0" presId="urn:microsoft.com/office/officeart/2005/8/layout/vProcess5"/>
    <dgm:cxn modelId="{DAFCCC82-0C9B-44F2-809D-941765D43F76}" srcId="{1AE38094-69B5-4621-A320-C9F0C7CDE676}" destId="{4ADC7C83-3F4A-4AD7-BCDF-AAD91F8A7FA5}" srcOrd="2" destOrd="0" parTransId="{FA7BD8E8-0E0A-42FF-A9BE-5C416CD72DED}" sibTransId="{0F69B26A-DAA9-4BC1-9B0F-04B824BAF90C}"/>
    <dgm:cxn modelId="{E7FE8326-54F9-456B-95F3-2E30CA945F0B}" type="presOf" srcId="{4ADC7C83-3F4A-4AD7-BCDF-AAD91F8A7FA5}" destId="{7B38C05B-6992-4A2D-9F36-339CA5CD8FC7}" srcOrd="0" destOrd="0" presId="urn:microsoft.com/office/officeart/2005/8/layout/vProcess5"/>
    <dgm:cxn modelId="{35126815-0633-4974-97ED-4A22B8D76C81}" type="presOf" srcId="{1AE38094-69B5-4621-A320-C9F0C7CDE676}" destId="{7370A2F6-CF40-46D2-ACD5-21570EACBCC7}" srcOrd="0" destOrd="0" presId="urn:microsoft.com/office/officeart/2005/8/layout/vProcess5"/>
    <dgm:cxn modelId="{B5DDA6BF-3E70-4018-8B29-C95725C87C2B}" type="presOf" srcId="{4960658B-77E2-4539-8B5A-83B88B9F36A9}" destId="{91B24806-0594-44F2-9C42-B5176F2645C2}" srcOrd="1" destOrd="0" presId="urn:microsoft.com/office/officeart/2005/8/layout/vProcess5"/>
    <dgm:cxn modelId="{7C0763A0-53FA-49A9-8317-9A726E8701FF}" type="presOf" srcId="{4960658B-77E2-4539-8B5A-83B88B9F36A9}" destId="{7375597B-523F-4CC9-B769-155EA1F4CA66}" srcOrd="0" destOrd="0" presId="urn:microsoft.com/office/officeart/2005/8/layout/vProcess5"/>
    <dgm:cxn modelId="{C2D7BCF1-8F0E-4A54-81C2-B7C51CC1E790}" type="presOf" srcId="{4ADC7C83-3F4A-4AD7-BCDF-AAD91F8A7FA5}" destId="{27970413-AA07-4D6F-B0F2-AB9A111FA3F0}" srcOrd="1" destOrd="0" presId="urn:microsoft.com/office/officeart/2005/8/layout/vProcess5"/>
    <dgm:cxn modelId="{FB55BFEB-B9B0-46A1-87DA-6C4556F2A257}" type="presOf" srcId="{6EBCA58C-6CB3-45AB-836F-9634C30CE7AB}" destId="{CBFF844D-DB05-4375-8647-AA249D94893A}" srcOrd="0" destOrd="0" presId="urn:microsoft.com/office/officeart/2005/8/layout/vProcess5"/>
    <dgm:cxn modelId="{42539996-5B11-49CE-945B-28F21770282B}" type="presOf" srcId="{05488518-5643-4EF7-8B5F-C91419F65F31}" destId="{EAC27C45-DAE3-44AC-9A03-4387DABE505B}" srcOrd="1" destOrd="0" presId="urn:microsoft.com/office/officeart/2005/8/layout/vProcess5"/>
    <dgm:cxn modelId="{FF6383B3-347D-4D26-992E-597A8B1A468B}" srcId="{1AE38094-69B5-4621-A320-C9F0C7CDE676}" destId="{05488518-5643-4EF7-8B5F-C91419F65F31}" srcOrd="0" destOrd="0" parTransId="{BA860186-F871-409A-A553-072C9F739E4E}" sibTransId="{AC866E20-F879-4E24-AC04-142E4A5F69CA}"/>
    <dgm:cxn modelId="{5EC1E7B2-EC6D-4F52-A8D6-92BE0DFAFD19}" type="presOf" srcId="{AC866E20-F879-4E24-AC04-142E4A5F69CA}" destId="{BCDEB254-F4E8-4DA3-8C4A-4076EB3564EE}" srcOrd="0" destOrd="0" presId="urn:microsoft.com/office/officeart/2005/8/layout/vProcess5"/>
    <dgm:cxn modelId="{D1898947-7FD8-49CB-B665-BB327F7FF3B3}" type="presParOf" srcId="{7370A2F6-CF40-46D2-ACD5-21570EACBCC7}" destId="{E31344EC-04AC-427B-AC44-4931D5FBB9C6}" srcOrd="0" destOrd="0" presId="urn:microsoft.com/office/officeart/2005/8/layout/vProcess5"/>
    <dgm:cxn modelId="{319EA02E-6CFC-4053-AC1A-5DFB997A5080}" type="presParOf" srcId="{7370A2F6-CF40-46D2-ACD5-21570EACBCC7}" destId="{6554B6A1-0C65-4E45-AF61-CF590F3C5F2C}" srcOrd="1" destOrd="0" presId="urn:microsoft.com/office/officeart/2005/8/layout/vProcess5"/>
    <dgm:cxn modelId="{8AC556A9-C57F-4BC4-ABA1-CFBB2CD1D2C0}" type="presParOf" srcId="{7370A2F6-CF40-46D2-ACD5-21570EACBCC7}" destId="{7375597B-523F-4CC9-B769-155EA1F4CA66}" srcOrd="2" destOrd="0" presId="urn:microsoft.com/office/officeart/2005/8/layout/vProcess5"/>
    <dgm:cxn modelId="{52D3A874-3E24-4690-B22F-623E53A87E9F}" type="presParOf" srcId="{7370A2F6-CF40-46D2-ACD5-21570EACBCC7}" destId="{7B38C05B-6992-4A2D-9F36-339CA5CD8FC7}" srcOrd="3" destOrd="0" presId="urn:microsoft.com/office/officeart/2005/8/layout/vProcess5"/>
    <dgm:cxn modelId="{4D4AAAB3-F41D-4255-A5CD-39A61DCDEB48}" type="presParOf" srcId="{7370A2F6-CF40-46D2-ACD5-21570EACBCC7}" destId="{BCDEB254-F4E8-4DA3-8C4A-4076EB3564EE}" srcOrd="4" destOrd="0" presId="urn:microsoft.com/office/officeart/2005/8/layout/vProcess5"/>
    <dgm:cxn modelId="{BF1A060C-4F70-4C1A-9EAD-36003DEA6D7E}" type="presParOf" srcId="{7370A2F6-CF40-46D2-ACD5-21570EACBCC7}" destId="{CBFF844D-DB05-4375-8647-AA249D94893A}" srcOrd="5" destOrd="0" presId="urn:microsoft.com/office/officeart/2005/8/layout/vProcess5"/>
    <dgm:cxn modelId="{C304E70C-CD1D-43C3-9C34-26BFD44DDF1A}" type="presParOf" srcId="{7370A2F6-CF40-46D2-ACD5-21570EACBCC7}" destId="{EAC27C45-DAE3-44AC-9A03-4387DABE505B}" srcOrd="6" destOrd="0" presId="urn:microsoft.com/office/officeart/2005/8/layout/vProcess5"/>
    <dgm:cxn modelId="{01B6F0CA-06D8-4092-BBC1-285D916FE410}" type="presParOf" srcId="{7370A2F6-CF40-46D2-ACD5-21570EACBCC7}" destId="{91B24806-0594-44F2-9C42-B5176F2645C2}" srcOrd="7" destOrd="0" presId="urn:microsoft.com/office/officeart/2005/8/layout/vProcess5"/>
    <dgm:cxn modelId="{202E09A7-5BB8-40F0-BE56-E0689B95FB2F}" type="presParOf" srcId="{7370A2F6-CF40-46D2-ACD5-21570EACBCC7}" destId="{27970413-AA07-4D6F-B0F2-AB9A111FA3F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5C5ABD-4F03-46AC-BBF5-C1DB99C606F3}" type="doc">
      <dgm:prSet loTypeId="urn:microsoft.com/office/officeart/2005/8/layout/orgChart1" loCatId="hierarchy" qsTypeId="urn:microsoft.com/office/officeart/2005/8/quickstyle/simple3" qsCatId="simple" csTypeId="urn:microsoft.com/office/officeart/2005/8/colors/accent1_2" csCatId="accent1"/>
      <dgm:spPr/>
      <dgm:t>
        <a:bodyPr/>
        <a:lstStyle/>
        <a:p>
          <a:endParaRPr lang="en-US"/>
        </a:p>
      </dgm:t>
    </dgm:pt>
    <dgm:pt modelId="{1A58AD8B-0667-4857-8C27-625281011DE4}">
      <dgm:prSet/>
      <dgm:spPr/>
      <dgm:t>
        <a:bodyPr/>
        <a:lstStyle/>
        <a:p>
          <a:pPr rtl="0"/>
          <a:r>
            <a:rPr lang="en-US" dirty="0" smtClean="0"/>
            <a:t>Effective for claims with dates of service on or after April 1, 2018, HCPCS level II code Q5102 (injection, infliximab, biosimilar, 10 mg) will be replaced with the following:</a:t>
          </a:r>
          <a:endParaRPr lang="en-US" dirty="0"/>
        </a:p>
      </dgm:t>
    </dgm:pt>
    <dgm:pt modelId="{FC608AF0-7B29-4C42-9A12-E00E8BE8F3CE}" type="parTrans" cxnId="{C3FC5D06-8DD3-4C2F-BA28-AB70C9FE9A1C}">
      <dgm:prSet/>
      <dgm:spPr/>
      <dgm:t>
        <a:bodyPr/>
        <a:lstStyle/>
        <a:p>
          <a:endParaRPr lang="en-US"/>
        </a:p>
      </dgm:t>
    </dgm:pt>
    <dgm:pt modelId="{E6E2CDE3-702A-4B47-BCE8-801EFD667DAB}" type="sibTrans" cxnId="{C3FC5D06-8DD3-4C2F-BA28-AB70C9FE9A1C}">
      <dgm:prSet/>
      <dgm:spPr/>
      <dgm:t>
        <a:bodyPr/>
        <a:lstStyle/>
        <a:p>
          <a:endParaRPr lang="en-US"/>
        </a:p>
      </dgm:t>
    </dgm:pt>
    <dgm:pt modelId="{7D39E0CF-1E92-422C-A45B-A8C5BF8D3F1C}">
      <dgm:prSet/>
      <dgm:spPr/>
      <dgm:t>
        <a:bodyPr/>
        <a:lstStyle/>
        <a:p>
          <a:pPr rtl="0"/>
          <a:r>
            <a:rPr lang="en-US" smtClean="0"/>
            <a:t>Q5103	Injection, infliximab-dyyb, biosimilar, (inflectra), 10 mg</a:t>
          </a:r>
          <a:endParaRPr lang="en-US"/>
        </a:p>
      </dgm:t>
    </dgm:pt>
    <dgm:pt modelId="{17F2D62D-EB85-4877-A65C-05E980463798}" type="parTrans" cxnId="{C86407EB-27D9-4642-A77C-755899F4A6B2}">
      <dgm:prSet/>
      <dgm:spPr/>
      <dgm:t>
        <a:bodyPr/>
        <a:lstStyle/>
        <a:p>
          <a:endParaRPr lang="en-US"/>
        </a:p>
      </dgm:t>
    </dgm:pt>
    <dgm:pt modelId="{F45FD76D-3ECD-4C7F-90FC-82A84D707295}" type="sibTrans" cxnId="{C86407EB-27D9-4642-A77C-755899F4A6B2}">
      <dgm:prSet/>
      <dgm:spPr/>
      <dgm:t>
        <a:bodyPr/>
        <a:lstStyle/>
        <a:p>
          <a:endParaRPr lang="en-US"/>
        </a:p>
      </dgm:t>
    </dgm:pt>
    <dgm:pt modelId="{B53E71DC-63E2-4979-AB80-BC5D5BF99027}">
      <dgm:prSet/>
      <dgm:spPr/>
      <dgm:t>
        <a:bodyPr/>
        <a:lstStyle/>
        <a:p>
          <a:pPr rtl="0"/>
          <a:r>
            <a:rPr lang="en-US" smtClean="0"/>
            <a:t>Q5014	Injection, infliximab-abda, biosimilar, (renflexis), 10 mg</a:t>
          </a:r>
          <a:endParaRPr lang="en-US"/>
        </a:p>
      </dgm:t>
    </dgm:pt>
    <dgm:pt modelId="{C3DA4AD0-570D-4077-BD07-E4A7A0904286}" type="parTrans" cxnId="{38609A97-63E8-49CC-9B51-54F2DD479173}">
      <dgm:prSet/>
      <dgm:spPr/>
      <dgm:t>
        <a:bodyPr/>
        <a:lstStyle/>
        <a:p>
          <a:endParaRPr lang="en-US"/>
        </a:p>
      </dgm:t>
    </dgm:pt>
    <dgm:pt modelId="{188F9A8B-5358-422A-8122-8C69C435860F}" type="sibTrans" cxnId="{38609A97-63E8-49CC-9B51-54F2DD479173}">
      <dgm:prSet/>
      <dgm:spPr/>
      <dgm:t>
        <a:bodyPr/>
        <a:lstStyle/>
        <a:p>
          <a:endParaRPr lang="en-US"/>
        </a:p>
      </dgm:t>
    </dgm:pt>
    <dgm:pt modelId="{FE1715A1-7F70-4DE5-985E-4DCE5A39FED0}">
      <dgm:prSet/>
      <dgm:spPr/>
      <dgm:t>
        <a:bodyPr/>
        <a:lstStyle/>
        <a:p>
          <a:pPr rtl="0"/>
          <a:r>
            <a:rPr lang="en-US" smtClean="0"/>
            <a:t>J1745	Infliximab not biosimil 10mg has not been changed</a:t>
          </a:r>
          <a:endParaRPr lang="en-US"/>
        </a:p>
      </dgm:t>
    </dgm:pt>
    <dgm:pt modelId="{952D5561-520F-48A4-AEEF-E9653ED46717}" type="parTrans" cxnId="{D2A7EA90-9B18-4B5B-9923-632EECEDAB04}">
      <dgm:prSet/>
      <dgm:spPr/>
      <dgm:t>
        <a:bodyPr/>
        <a:lstStyle/>
        <a:p>
          <a:endParaRPr lang="en-US"/>
        </a:p>
      </dgm:t>
    </dgm:pt>
    <dgm:pt modelId="{741E2842-4B28-42B5-86D8-EF0304BAEA23}" type="sibTrans" cxnId="{D2A7EA90-9B18-4B5B-9923-632EECEDAB04}">
      <dgm:prSet/>
      <dgm:spPr/>
      <dgm:t>
        <a:bodyPr/>
        <a:lstStyle/>
        <a:p>
          <a:endParaRPr lang="en-US"/>
        </a:p>
      </dgm:t>
    </dgm:pt>
    <dgm:pt modelId="{53B7EF40-2744-4807-9447-A6754BCCA5D4}" type="pres">
      <dgm:prSet presAssocID="{CC5C5ABD-4F03-46AC-BBF5-C1DB99C606F3}" presName="hierChild1" presStyleCnt="0">
        <dgm:presLayoutVars>
          <dgm:orgChart val="1"/>
          <dgm:chPref val="1"/>
          <dgm:dir/>
          <dgm:animOne val="branch"/>
          <dgm:animLvl val="lvl"/>
          <dgm:resizeHandles/>
        </dgm:presLayoutVars>
      </dgm:prSet>
      <dgm:spPr/>
      <dgm:t>
        <a:bodyPr/>
        <a:lstStyle/>
        <a:p>
          <a:endParaRPr lang="en-US"/>
        </a:p>
      </dgm:t>
    </dgm:pt>
    <dgm:pt modelId="{FE0DD7D6-5D20-4AFC-AD6A-E2A69FEC3FBD}" type="pres">
      <dgm:prSet presAssocID="{1A58AD8B-0667-4857-8C27-625281011DE4}" presName="hierRoot1" presStyleCnt="0">
        <dgm:presLayoutVars>
          <dgm:hierBranch val="init"/>
        </dgm:presLayoutVars>
      </dgm:prSet>
      <dgm:spPr/>
    </dgm:pt>
    <dgm:pt modelId="{D9EA024C-9246-4BA7-BEF7-4244EA95D2B6}" type="pres">
      <dgm:prSet presAssocID="{1A58AD8B-0667-4857-8C27-625281011DE4}" presName="rootComposite1" presStyleCnt="0"/>
      <dgm:spPr/>
    </dgm:pt>
    <dgm:pt modelId="{3226D4CA-8ACA-4249-8996-97589A9B36BD}" type="pres">
      <dgm:prSet presAssocID="{1A58AD8B-0667-4857-8C27-625281011DE4}" presName="rootText1" presStyleLbl="node0" presStyleIdx="0" presStyleCnt="1">
        <dgm:presLayoutVars>
          <dgm:chPref val="3"/>
        </dgm:presLayoutVars>
      </dgm:prSet>
      <dgm:spPr/>
      <dgm:t>
        <a:bodyPr/>
        <a:lstStyle/>
        <a:p>
          <a:endParaRPr lang="en-US"/>
        </a:p>
      </dgm:t>
    </dgm:pt>
    <dgm:pt modelId="{4A223D08-B506-4CB8-8D07-E3A2D6C8F7E9}" type="pres">
      <dgm:prSet presAssocID="{1A58AD8B-0667-4857-8C27-625281011DE4}" presName="rootConnector1" presStyleLbl="node1" presStyleIdx="0" presStyleCnt="0"/>
      <dgm:spPr/>
      <dgm:t>
        <a:bodyPr/>
        <a:lstStyle/>
        <a:p>
          <a:endParaRPr lang="en-US"/>
        </a:p>
      </dgm:t>
    </dgm:pt>
    <dgm:pt modelId="{19389966-5BCD-4794-993F-E20AFC726C2F}" type="pres">
      <dgm:prSet presAssocID="{1A58AD8B-0667-4857-8C27-625281011DE4}" presName="hierChild2" presStyleCnt="0"/>
      <dgm:spPr/>
    </dgm:pt>
    <dgm:pt modelId="{8D0C25BB-A321-4B0A-8FBA-E33F11C6821C}" type="pres">
      <dgm:prSet presAssocID="{17F2D62D-EB85-4877-A65C-05E980463798}" presName="Name37" presStyleLbl="parChTrans1D2" presStyleIdx="0" presStyleCnt="3"/>
      <dgm:spPr/>
      <dgm:t>
        <a:bodyPr/>
        <a:lstStyle/>
        <a:p>
          <a:endParaRPr lang="en-US"/>
        </a:p>
      </dgm:t>
    </dgm:pt>
    <dgm:pt modelId="{C938C1DA-E0AC-40D2-A236-5E844F89E73F}" type="pres">
      <dgm:prSet presAssocID="{7D39E0CF-1E92-422C-A45B-A8C5BF8D3F1C}" presName="hierRoot2" presStyleCnt="0">
        <dgm:presLayoutVars>
          <dgm:hierBranch val="init"/>
        </dgm:presLayoutVars>
      </dgm:prSet>
      <dgm:spPr/>
    </dgm:pt>
    <dgm:pt modelId="{BA3A1C62-B419-4C02-AA7C-30D0FCC89C94}" type="pres">
      <dgm:prSet presAssocID="{7D39E0CF-1E92-422C-A45B-A8C5BF8D3F1C}" presName="rootComposite" presStyleCnt="0"/>
      <dgm:spPr/>
    </dgm:pt>
    <dgm:pt modelId="{9D007DED-5B8F-421A-8667-7896F3B1B32F}" type="pres">
      <dgm:prSet presAssocID="{7D39E0CF-1E92-422C-A45B-A8C5BF8D3F1C}" presName="rootText" presStyleLbl="node2" presStyleIdx="0" presStyleCnt="3">
        <dgm:presLayoutVars>
          <dgm:chPref val="3"/>
        </dgm:presLayoutVars>
      </dgm:prSet>
      <dgm:spPr/>
      <dgm:t>
        <a:bodyPr/>
        <a:lstStyle/>
        <a:p>
          <a:endParaRPr lang="en-US"/>
        </a:p>
      </dgm:t>
    </dgm:pt>
    <dgm:pt modelId="{752CC248-320A-4E32-BEF4-34A1C4C46CC1}" type="pres">
      <dgm:prSet presAssocID="{7D39E0CF-1E92-422C-A45B-A8C5BF8D3F1C}" presName="rootConnector" presStyleLbl="node2" presStyleIdx="0" presStyleCnt="3"/>
      <dgm:spPr/>
      <dgm:t>
        <a:bodyPr/>
        <a:lstStyle/>
        <a:p>
          <a:endParaRPr lang="en-US"/>
        </a:p>
      </dgm:t>
    </dgm:pt>
    <dgm:pt modelId="{900DBDA0-C86A-4ABC-AC79-4499A6F9EBDC}" type="pres">
      <dgm:prSet presAssocID="{7D39E0CF-1E92-422C-A45B-A8C5BF8D3F1C}" presName="hierChild4" presStyleCnt="0"/>
      <dgm:spPr/>
    </dgm:pt>
    <dgm:pt modelId="{25CB7546-EF69-44BE-932D-47703E592044}" type="pres">
      <dgm:prSet presAssocID="{7D39E0CF-1E92-422C-A45B-A8C5BF8D3F1C}" presName="hierChild5" presStyleCnt="0"/>
      <dgm:spPr/>
    </dgm:pt>
    <dgm:pt modelId="{1BDD3808-22CE-499B-8CDB-A4BDE44AD026}" type="pres">
      <dgm:prSet presAssocID="{C3DA4AD0-570D-4077-BD07-E4A7A0904286}" presName="Name37" presStyleLbl="parChTrans1D2" presStyleIdx="1" presStyleCnt="3"/>
      <dgm:spPr/>
      <dgm:t>
        <a:bodyPr/>
        <a:lstStyle/>
        <a:p>
          <a:endParaRPr lang="en-US"/>
        </a:p>
      </dgm:t>
    </dgm:pt>
    <dgm:pt modelId="{9745E166-D6C0-4B0C-82DB-C6F35C1EE396}" type="pres">
      <dgm:prSet presAssocID="{B53E71DC-63E2-4979-AB80-BC5D5BF99027}" presName="hierRoot2" presStyleCnt="0">
        <dgm:presLayoutVars>
          <dgm:hierBranch val="init"/>
        </dgm:presLayoutVars>
      </dgm:prSet>
      <dgm:spPr/>
    </dgm:pt>
    <dgm:pt modelId="{0525C82B-53EA-40FD-BF9D-591C6ECF1E74}" type="pres">
      <dgm:prSet presAssocID="{B53E71DC-63E2-4979-AB80-BC5D5BF99027}" presName="rootComposite" presStyleCnt="0"/>
      <dgm:spPr/>
    </dgm:pt>
    <dgm:pt modelId="{40BEB09F-C163-4C24-91E9-AD757BDC3E9E}" type="pres">
      <dgm:prSet presAssocID="{B53E71DC-63E2-4979-AB80-BC5D5BF99027}" presName="rootText" presStyleLbl="node2" presStyleIdx="1" presStyleCnt="3">
        <dgm:presLayoutVars>
          <dgm:chPref val="3"/>
        </dgm:presLayoutVars>
      </dgm:prSet>
      <dgm:spPr/>
      <dgm:t>
        <a:bodyPr/>
        <a:lstStyle/>
        <a:p>
          <a:endParaRPr lang="en-US"/>
        </a:p>
      </dgm:t>
    </dgm:pt>
    <dgm:pt modelId="{F8DC3AEC-8A92-480D-9290-BE0BE68AB150}" type="pres">
      <dgm:prSet presAssocID="{B53E71DC-63E2-4979-AB80-BC5D5BF99027}" presName="rootConnector" presStyleLbl="node2" presStyleIdx="1" presStyleCnt="3"/>
      <dgm:spPr/>
      <dgm:t>
        <a:bodyPr/>
        <a:lstStyle/>
        <a:p>
          <a:endParaRPr lang="en-US"/>
        </a:p>
      </dgm:t>
    </dgm:pt>
    <dgm:pt modelId="{38008267-D87F-44F5-B67A-D3704F8D5E32}" type="pres">
      <dgm:prSet presAssocID="{B53E71DC-63E2-4979-AB80-BC5D5BF99027}" presName="hierChild4" presStyleCnt="0"/>
      <dgm:spPr/>
    </dgm:pt>
    <dgm:pt modelId="{22D1020E-7388-4577-B803-6D9149C39045}" type="pres">
      <dgm:prSet presAssocID="{B53E71DC-63E2-4979-AB80-BC5D5BF99027}" presName="hierChild5" presStyleCnt="0"/>
      <dgm:spPr/>
    </dgm:pt>
    <dgm:pt modelId="{922EB042-EC9A-45C5-B133-DFB4D650C661}" type="pres">
      <dgm:prSet presAssocID="{952D5561-520F-48A4-AEEF-E9653ED46717}" presName="Name37" presStyleLbl="parChTrans1D2" presStyleIdx="2" presStyleCnt="3"/>
      <dgm:spPr/>
      <dgm:t>
        <a:bodyPr/>
        <a:lstStyle/>
        <a:p>
          <a:endParaRPr lang="en-US"/>
        </a:p>
      </dgm:t>
    </dgm:pt>
    <dgm:pt modelId="{BC4625A2-4F90-441A-A322-F12437C61457}" type="pres">
      <dgm:prSet presAssocID="{FE1715A1-7F70-4DE5-985E-4DCE5A39FED0}" presName="hierRoot2" presStyleCnt="0">
        <dgm:presLayoutVars>
          <dgm:hierBranch val="init"/>
        </dgm:presLayoutVars>
      </dgm:prSet>
      <dgm:spPr/>
    </dgm:pt>
    <dgm:pt modelId="{11DF277C-39C4-4962-BB0F-0C98AC0C0FFC}" type="pres">
      <dgm:prSet presAssocID="{FE1715A1-7F70-4DE5-985E-4DCE5A39FED0}" presName="rootComposite" presStyleCnt="0"/>
      <dgm:spPr/>
    </dgm:pt>
    <dgm:pt modelId="{B81DED51-E708-47F0-AEB4-CBBCB5A9FE5F}" type="pres">
      <dgm:prSet presAssocID="{FE1715A1-7F70-4DE5-985E-4DCE5A39FED0}" presName="rootText" presStyleLbl="node2" presStyleIdx="2" presStyleCnt="3">
        <dgm:presLayoutVars>
          <dgm:chPref val="3"/>
        </dgm:presLayoutVars>
      </dgm:prSet>
      <dgm:spPr/>
      <dgm:t>
        <a:bodyPr/>
        <a:lstStyle/>
        <a:p>
          <a:endParaRPr lang="en-US"/>
        </a:p>
      </dgm:t>
    </dgm:pt>
    <dgm:pt modelId="{05DF0F92-5C3B-4068-A1BC-A48B9861644A}" type="pres">
      <dgm:prSet presAssocID="{FE1715A1-7F70-4DE5-985E-4DCE5A39FED0}" presName="rootConnector" presStyleLbl="node2" presStyleIdx="2" presStyleCnt="3"/>
      <dgm:spPr/>
      <dgm:t>
        <a:bodyPr/>
        <a:lstStyle/>
        <a:p>
          <a:endParaRPr lang="en-US"/>
        </a:p>
      </dgm:t>
    </dgm:pt>
    <dgm:pt modelId="{9316765B-4570-4F86-9933-DA1D8F602484}" type="pres">
      <dgm:prSet presAssocID="{FE1715A1-7F70-4DE5-985E-4DCE5A39FED0}" presName="hierChild4" presStyleCnt="0"/>
      <dgm:spPr/>
    </dgm:pt>
    <dgm:pt modelId="{94154556-2EFD-4B18-B153-64CD1055C2BD}" type="pres">
      <dgm:prSet presAssocID="{FE1715A1-7F70-4DE5-985E-4DCE5A39FED0}" presName="hierChild5" presStyleCnt="0"/>
      <dgm:spPr/>
    </dgm:pt>
    <dgm:pt modelId="{2968BB08-0195-41B7-97F7-AF4A49058AB6}" type="pres">
      <dgm:prSet presAssocID="{1A58AD8B-0667-4857-8C27-625281011DE4}" presName="hierChild3" presStyleCnt="0"/>
      <dgm:spPr/>
    </dgm:pt>
  </dgm:ptLst>
  <dgm:cxnLst>
    <dgm:cxn modelId="{3EBB3B36-2A3A-4BBE-9000-50C38AA6D690}" type="presOf" srcId="{7D39E0CF-1E92-422C-A45B-A8C5BF8D3F1C}" destId="{9D007DED-5B8F-421A-8667-7896F3B1B32F}" srcOrd="0" destOrd="0" presId="urn:microsoft.com/office/officeart/2005/8/layout/orgChart1"/>
    <dgm:cxn modelId="{C86407EB-27D9-4642-A77C-755899F4A6B2}" srcId="{1A58AD8B-0667-4857-8C27-625281011DE4}" destId="{7D39E0CF-1E92-422C-A45B-A8C5BF8D3F1C}" srcOrd="0" destOrd="0" parTransId="{17F2D62D-EB85-4877-A65C-05E980463798}" sibTransId="{F45FD76D-3ECD-4C7F-90FC-82A84D707295}"/>
    <dgm:cxn modelId="{5CD68990-D8A9-42F4-A886-E551160EA6AB}" type="presOf" srcId="{B53E71DC-63E2-4979-AB80-BC5D5BF99027}" destId="{F8DC3AEC-8A92-480D-9290-BE0BE68AB150}" srcOrd="1" destOrd="0" presId="urn:microsoft.com/office/officeart/2005/8/layout/orgChart1"/>
    <dgm:cxn modelId="{38609A97-63E8-49CC-9B51-54F2DD479173}" srcId="{1A58AD8B-0667-4857-8C27-625281011DE4}" destId="{B53E71DC-63E2-4979-AB80-BC5D5BF99027}" srcOrd="1" destOrd="0" parTransId="{C3DA4AD0-570D-4077-BD07-E4A7A0904286}" sibTransId="{188F9A8B-5358-422A-8122-8C69C435860F}"/>
    <dgm:cxn modelId="{997FC4E3-6B12-49F6-9077-9ABE28F2AAC5}" type="presOf" srcId="{17F2D62D-EB85-4877-A65C-05E980463798}" destId="{8D0C25BB-A321-4B0A-8FBA-E33F11C6821C}" srcOrd="0" destOrd="0" presId="urn:microsoft.com/office/officeart/2005/8/layout/orgChart1"/>
    <dgm:cxn modelId="{2F625DAB-1D10-49E2-B806-F1683593950D}" type="presOf" srcId="{7D39E0CF-1E92-422C-A45B-A8C5BF8D3F1C}" destId="{752CC248-320A-4E32-BEF4-34A1C4C46CC1}" srcOrd="1" destOrd="0" presId="urn:microsoft.com/office/officeart/2005/8/layout/orgChart1"/>
    <dgm:cxn modelId="{BB37CEF3-2E2D-4061-B7CE-9AEBF1DBAD01}" type="presOf" srcId="{1A58AD8B-0667-4857-8C27-625281011DE4}" destId="{3226D4CA-8ACA-4249-8996-97589A9B36BD}" srcOrd="0" destOrd="0" presId="urn:microsoft.com/office/officeart/2005/8/layout/orgChart1"/>
    <dgm:cxn modelId="{D2A7EA90-9B18-4B5B-9923-632EECEDAB04}" srcId="{1A58AD8B-0667-4857-8C27-625281011DE4}" destId="{FE1715A1-7F70-4DE5-985E-4DCE5A39FED0}" srcOrd="2" destOrd="0" parTransId="{952D5561-520F-48A4-AEEF-E9653ED46717}" sibTransId="{741E2842-4B28-42B5-86D8-EF0304BAEA23}"/>
    <dgm:cxn modelId="{C3FC5D06-8DD3-4C2F-BA28-AB70C9FE9A1C}" srcId="{CC5C5ABD-4F03-46AC-BBF5-C1DB99C606F3}" destId="{1A58AD8B-0667-4857-8C27-625281011DE4}" srcOrd="0" destOrd="0" parTransId="{FC608AF0-7B29-4C42-9A12-E00E8BE8F3CE}" sibTransId="{E6E2CDE3-702A-4B47-BCE8-801EFD667DAB}"/>
    <dgm:cxn modelId="{BEAEDBA3-1926-42AC-A08A-7582471ECAB9}" type="presOf" srcId="{CC5C5ABD-4F03-46AC-BBF5-C1DB99C606F3}" destId="{53B7EF40-2744-4807-9447-A6754BCCA5D4}" srcOrd="0" destOrd="0" presId="urn:microsoft.com/office/officeart/2005/8/layout/orgChart1"/>
    <dgm:cxn modelId="{011A7112-0530-4D1B-ACDD-5217658F5BBE}" type="presOf" srcId="{B53E71DC-63E2-4979-AB80-BC5D5BF99027}" destId="{40BEB09F-C163-4C24-91E9-AD757BDC3E9E}" srcOrd="0" destOrd="0" presId="urn:microsoft.com/office/officeart/2005/8/layout/orgChart1"/>
    <dgm:cxn modelId="{2DD9B246-52C6-4872-BB74-2DF3380F388B}" type="presOf" srcId="{1A58AD8B-0667-4857-8C27-625281011DE4}" destId="{4A223D08-B506-4CB8-8D07-E3A2D6C8F7E9}" srcOrd="1" destOrd="0" presId="urn:microsoft.com/office/officeart/2005/8/layout/orgChart1"/>
    <dgm:cxn modelId="{75D6CD44-FA2F-4937-A86E-5F04308D920F}" type="presOf" srcId="{952D5561-520F-48A4-AEEF-E9653ED46717}" destId="{922EB042-EC9A-45C5-B133-DFB4D650C661}" srcOrd="0" destOrd="0" presId="urn:microsoft.com/office/officeart/2005/8/layout/orgChart1"/>
    <dgm:cxn modelId="{0D811665-F156-488C-861D-3C2283582006}" type="presOf" srcId="{C3DA4AD0-570D-4077-BD07-E4A7A0904286}" destId="{1BDD3808-22CE-499B-8CDB-A4BDE44AD026}" srcOrd="0" destOrd="0" presId="urn:microsoft.com/office/officeart/2005/8/layout/orgChart1"/>
    <dgm:cxn modelId="{83A39722-A215-4F39-86E4-AF24CFAEFB50}" type="presOf" srcId="{FE1715A1-7F70-4DE5-985E-4DCE5A39FED0}" destId="{B81DED51-E708-47F0-AEB4-CBBCB5A9FE5F}" srcOrd="0" destOrd="0" presId="urn:microsoft.com/office/officeart/2005/8/layout/orgChart1"/>
    <dgm:cxn modelId="{CC33BA6B-7EF3-47D9-9E98-A9423A3601A3}" type="presOf" srcId="{FE1715A1-7F70-4DE5-985E-4DCE5A39FED0}" destId="{05DF0F92-5C3B-4068-A1BC-A48B9861644A}" srcOrd="1" destOrd="0" presId="urn:microsoft.com/office/officeart/2005/8/layout/orgChart1"/>
    <dgm:cxn modelId="{4CD6AA54-F29A-4412-9D61-DDB15429C09A}" type="presParOf" srcId="{53B7EF40-2744-4807-9447-A6754BCCA5D4}" destId="{FE0DD7D6-5D20-4AFC-AD6A-E2A69FEC3FBD}" srcOrd="0" destOrd="0" presId="urn:microsoft.com/office/officeart/2005/8/layout/orgChart1"/>
    <dgm:cxn modelId="{BBE79AE1-9CCB-4CAF-AD53-D26A08D82DE5}" type="presParOf" srcId="{FE0DD7D6-5D20-4AFC-AD6A-E2A69FEC3FBD}" destId="{D9EA024C-9246-4BA7-BEF7-4244EA95D2B6}" srcOrd="0" destOrd="0" presId="urn:microsoft.com/office/officeart/2005/8/layout/orgChart1"/>
    <dgm:cxn modelId="{1F1957D9-48EA-484F-8732-C6C70C9BFDEF}" type="presParOf" srcId="{D9EA024C-9246-4BA7-BEF7-4244EA95D2B6}" destId="{3226D4CA-8ACA-4249-8996-97589A9B36BD}" srcOrd="0" destOrd="0" presId="urn:microsoft.com/office/officeart/2005/8/layout/orgChart1"/>
    <dgm:cxn modelId="{54FA1DE1-4268-4C3D-B7C2-5F90A74DFAA0}" type="presParOf" srcId="{D9EA024C-9246-4BA7-BEF7-4244EA95D2B6}" destId="{4A223D08-B506-4CB8-8D07-E3A2D6C8F7E9}" srcOrd="1" destOrd="0" presId="urn:microsoft.com/office/officeart/2005/8/layout/orgChart1"/>
    <dgm:cxn modelId="{07C84D64-BE16-4EEA-B7EC-25BCF565B151}" type="presParOf" srcId="{FE0DD7D6-5D20-4AFC-AD6A-E2A69FEC3FBD}" destId="{19389966-5BCD-4794-993F-E20AFC726C2F}" srcOrd="1" destOrd="0" presId="urn:microsoft.com/office/officeart/2005/8/layout/orgChart1"/>
    <dgm:cxn modelId="{02BD6544-2D65-43D1-BFAE-84467854D01F}" type="presParOf" srcId="{19389966-5BCD-4794-993F-E20AFC726C2F}" destId="{8D0C25BB-A321-4B0A-8FBA-E33F11C6821C}" srcOrd="0" destOrd="0" presId="urn:microsoft.com/office/officeart/2005/8/layout/orgChart1"/>
    <dgm:cxn modelId="{37432E0A-3C61-4D1C-B15D-990E6E5616AE}" type="presParOf" srcId="{19389966-5BCD-4794-993F-E20AFC726C2F}" destId="{C938C1DA-E0AC-40D2-A236-5E844F89E73F}" srcOrd="1" destOrd="0" presId="urn:microsoft.com/office/officeart/2005/8/layout/orgChart1"/>
    <dgm:cxn modelId="{3174026F-EF7A-4CE2-A7CF-0E6A39DFD7A3}" type="presParOf" srcId="{C938C1DA-E0AC-40D2-A236-5E844F89E73F}" destId="{BA3A1C62-B419-4C02-AA7C-30D0FCC89C94}" srcOrd="0" destOrd="0" presId="urn:microsoft.com/office/officeart/2005/8/layout/orgChart1"/>
    <dgm:cxn modelId="{2BA25596-0A2E-4AEA-B786-73D7F4B22D13}" type="presParOf" srcId="{BA3A1C62-B419-4C02-AA7C-30D0FCC89C94}" destId="{9D007DED-5B8F-421A-8667-7896F3B1B32F}" srcOrd="0" destOrd="0" presId="urn:microsoft.com/office/officeart/2005/8/layout/orgChart1"/>
    <dgm:cxn modelId="{522C91F3-4431-4BFE-9471-0AA4CD86F7DB}" type="presParOf" srcId="{BA3A1C62-B419-4C02-AA7C-30D0FCC89C94}" destId="{752CC248-320A-4E32-BEF4-34A1C4C46CC1}" srcOrd="1" destOrd="0" presId="urn:microsoft.com/office/officeart/2005/8/layout/orgChart1"/>
    <dgm:cxn modelId="{95689BE2-1313-4090-BE16-7876D2F727AE}" type="presParOf" srcId="{C938C1DA-E0AC-40D2-A236-5E844F89E73F}" destId="{900DBDA0-C86A-4ABC-AC79-4499A6F9EBDC}" srcOrd="1" destOrd="0" presId="urn:microsoft.com/office/officeart/2005/8/layout/orgChart1"/>
    <dgm:cxn modelId="{CB211D4B-419B-4379-AF1B-F49640361E38}" type="presParOf" srcId="{C938C1DA-E0AC-40D2-A236-5E844F89E73F}" destId="{25CB7546-EF69-44BE-932D-47703E592044}" srcOrd="2" destOrd="0" presId="urn:microsoft.com/office/officeart/2005/8/layout/orgChart1"/>
    <dgm:cxn modelId="{3E2925B1-43D8-43A1-A5E0-6F5E9B4277F9}" type="presParOf" srcId="{19389966-5BCD-4794-993F-E20AFC726C2F}" destId="{1BDD3808-22CE-499B-8CDB-A4BDE44AD026}" srcOrd="2" destOrd="0" presId="urn:microsoft.com/office/officeart/2005/8/layout/orgChart1"/>
    <dgm:cxn modelId="{64283C9C-C7A6-4EE1-9F01-4385C3BD3F58}" type="presParOf" srcId="{19389966-5BCD-4794-993F-E20AFC726C2F}" destId="{9745E166-D6C0-4B0C-82DB-C6F35C1EE396}" srcOrd="3" destOrd="0" presId="urn:microsoft.com/office/officeart/2005/8/layout/orgChart1"/>
    <dgm:cxn modelId="{662B292D-432D-4334-A95A-EED642E6144D}" type="presParOf" srcId="{9745E166-D6C0-4B0C-82DB-C6F35C1EE396}" destId="{0525C82B-53EA-40FD-BF9D-591C6ECF1E74}" srcOrd="0" destOrd="0" presId="urn:microsoft.com/office/officeart/2005/8/layout/orgChart1"/>
    <dgm:cxn modelId="{740E149B-E916-444F-9D9C-F161F676871F}" type="presParOf" srcId="{0525C82B-53EA-40FD-BF9D-591C6ECF1E74}" destId="{40BEB09F-C163-4C24-91E9-AD757BDC3E9E}" srcOrd="0" destOrd="0" presId="urn:microsoft.com/office/officeart/2005/8/layout/orgChart1"/>
    <dgm:cxn modelId="{FA6F379B-663B-4D72-93E6-26EBBA980BFA}" type="presParOf" srcId="{0525C82B-53EA-40FD-BF9D-591C6ECF1E74}" destId="{F8DC3AEC-8A92-480D-9290-BE0BE68AB150}" srcOrd="1" destOrd="0" presId="urn:microsoft.com/office/officeart/2005/8/layout/orgChart1"/>
    <dgm:cxn modelId="{21B599C9-CFE6-476C-AA57-D90CC262857C}" type="presParOf" srcId="{9745E166-D6C0-4B0C-82DB-C6F35C1EE396}" destId="{38008267-D87F-44F5-B67A-D3704F8D5E32}" srcOrd="1" destOrd="0" presId="urn:microsoft.com/office/officeart/2005/8/layout/orgChart1"/>
    <dgm:cxn modelId="{AF528652-12CC-47A6-B0FF-3ACAC22DBCA3}" type="presParOf" srcId="{9745E166-D6C0-4B0C-82DB-C6F35C1EE396}" destId="{22D1020E-7388-4577-B803-6D9149C39045}" srcOrd="2" destOrd="0" presId="urn:microsoft.com/office/officeart/2005/8/layout/orgChart1"/>
    <dgm:cxn modelId="{D6AD0E89-6640-479F-A8C7-88B91ADF8005}" type="presParOf" srcId="{19389966-5BCD-4794-993F-E20AFC726C2F}" destId="{922EB042-EC9A-45C5-B133-DFB4D650C661}" srcOrd="4" destOrd="0" presId="urn:microsoft.com/office/officeart/2005/8/layout/orgChart1"/>
    <dgm:cxn modelId="{74966275-118F-44D9-8A5A-B9DC5057A41B}" type="presParOf" srcId="{19389966-5BCD-4794-993F-E20AFC726C2F}" destId="{BC4625A2-4F90-441A-A322-F12437C61457}" srcOrd="5" destOrd="0" presId="urn:microsoft.com/office/officeart/2005/8/layout/orgChart1"/>
    <dgm:cxn modelId="{01DAF13D-6E36-44EE-8C1D-B6EEFFFB5EEC}" type="presParOf" srcId="{BC4625A2-4F90-441A-A322-F12437C61457}" destId="{11DF277C-39C4-4962-BB0F-0C98AC0C0FFC}" srcOrd="0" destOrd="0" presId="urn:microsoft.com/office/officeart/2005/8/layout/orgChart1"/>
    <dgm:cxn modelId="{4F79C0BC-C4EA-4378-92B7-500357056D6E}" type="presParOf" srcId="{11DF277C-39C4-4962-BB0F-0C98AC0C0FFC}" destId="{B81DED51-E708-47F0-AEB4-CBBCB5A9FE5F}" srcOrd="0" destOrd="0" presId="urn:microsoft.com/office/officeart/2005/8/layout/orgChart1"/>
    <dgm:cxn modelId="{B2FF2212-9B95-44F9-B101-DE54C64BBFCF}" type="presParOf" srcId="{11DF277C-39C4-4962-BB0F-0C98AC0C0FFC}" destId="{05DF0F92-5C3B-4068-A1BC-A48B9861644A}" srcOrd="1" destOrd="0" presId="urn:microsoft.com/office/officeart/2005/8/layout/orgChart1"/>
    <dgm:cxn modelId="{7AA8DE2E-C4C4-4D51-BBA8-3A4A2DB7187E}" type="presParOf" srcId="{BC4625A2-4F90-441A-A322-F12437C61457}" destId="{9316765B-4570-4F86-9933-DA1D8F602484}" srcOrd="1" destOrd="0" presId="urn:microsoft.com/office/officeart/2005/8/layout/orgChart1"/>
    <dgm:cxn modelId="{A7C7BA75-64FD-4825-B2D3-D46542D45495}" type="presParOf" srcId="{BC4625A2-4F90-441A-A322-F12437C61457}" destId="{94154556-2EFD-4B18-B153-64CD1055C2BD}" srcOrd="2" destOrd="0" presId="urn:microsoft.com/office/officeart/2005/8/layout/orgChart1"/>
    <dgm:cxn modelId="{99741268-260D-493F-A1E7-307579AF916F}" type="presParOf" srcId="{FE0DD7D6-5D20-4AFC-AD6A-E2A69FEC3FBD}" destId="{2968BB08-0195-41B7-97F7-AF4A49058A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E96DDE-2E29-4377-A1C4-8CE83E6F474A}" type="doc">
      <dgm:prSet loTypeId="urn:microsoft.com/office/officeart/2009/layout/CircleArrowProcess" loCatId="process" qsTypeId="urn:microsoft.com/office/officeart/2005/8/quickstyle/simple3" qsCatId="simple" csTypeId="urn:microsoft.com/office/officeart/2005/8/colors/accent1_2" csCatId="accent1" phldr="1"/>
      <dgm:spPr/>
      <dgm:t>
        <a:bodyPr/>
        <a:lstStyle/>
        <a:p>
          <a:endParaRPr lang="en-US"/>
        </a:p>
      </dgm:t>
    </dgm:pt>
    <dgm:pt modelId="{40533749-24C1-4F2C-A2C9-E850630519DA}">
      <dgm:prSet custT="1"/>
      <dgm:spPr/>
      <dgm:t>
        <a:bodyPr/>
        <a:lstStyle/>
        <a:p>
          <a:pPr rtl="0"/>
          <a:r>
            <a:rPr lang="en-US" sz="1400" dirty="0" smtClean="0"/>
            <a:t>CAH Method II providers should follow the same guidelines as per Part B physician services </a:t>
          </a:r>
          <a:endParaRPr lang="en-US" sz="1400" dirty="0"/>
        </a:p>
      </dgm:t>
    </dgm:pt>
    <dgm:pt modelId="{56714FF6-9A66-47FE-BDCF-9DF08DCE0B9B}" type="parTrans" cxnId="{39E60382-7243-479D-B75B-EE686945465F}">
      <dgm:prSet/>
      <dgm:spPr/>
      <dgm:t>
        <a:bodyPr/>
        <a:lstStyle/>
        <a:p>
          <a:endParaRPr lang="en-US"/>
        </a:p>
      </dgm:t>
    </dgm:pt>
    <dgm:pt modelId="{DEADACA1-2CB3-4802-97F0-C84424972262}" type="sibTrans" cxnId="{39E60382-7243-479D-B75B-EE686945465F}">
      <dgm:prSet/>
      <dgm:spPr/>
      <dgm:t>
        <a:bodyPr/>
        <a:lstStyle/>
        <a:p>
          <a:endParaRPr lang="en-US"/>
        </a:p>
      </dgm:t>
    </dgm:pt>
    <dgm:pt modelId="{3D3D73EA-6D34-469A-AAA4-5598B5EFFE30}">
      <dgm:prSet custT="1"/>
      <dgm:spPr/>
      <dgm:t>
        <a:bodyPr/>
        <a:lstStyle/>
        <a:p>
          <a:pPr rtl="0"/>
          <a:r>
            <a:rPr lang="en-US" sz="1400" dirty="0" smtClean="0"/>
            <a:t>No new policy</a:t>
          </a:r>
          <a:endParaRPr lang="en-US" sz="1400" dirty="0"/>
        </a:p>
      </dgm:t>
    </dgm:pt>
    <dgm:pt modelId="{0262EBFF-677D-4F3B-B131-7CDA6FD30229}" type="parTrans" cxnId="{825C2598-3048-4840-BA7E-B00FF44869F4}">
      <dgm:prSet/>
      <dgm:spPr/>
      <dgm:t>
        <a:bodyPr/>
        <a:lstStyle/>
        <a:p>
          <a:endParaRPr lang="en-US"/>
        </a:p>
      </dgm:t>
    </dgm:pt>
    <dgm:pt modelId="{20930A02-F0AC-424C-82F5-189FFB73442B}" type="sibTrans" cxnId="{825C2598-3048-4840-BA7E-B00FF44869F4}">
      <dgm:prSet/>
      <dgm:spPr/>
      <dgm:t>
        <a:bodyPr/>
        <a:lstStyle/>
        <a:p>
          <a:endParaRPr lang="en-US"/>
        </a:p>
      </dgm:t>
    </dgm:pt>
    <dgm:pt modelId="{24AFF784-449E-4887-9647-3881ABEA9895}">
      <dgm:prSet custT="1"/>
      <dgm:spPr/>
      <dgm:t>
        <a:bodyPr/>
        <a:lstStyle/>
        <a:p>
          <a:pPr rtl="0"/>
          <a:r>
            <a:rPr lang="en-US" sz="1400" dirty="0" smtClean="0"/>
            <a:t>CWF improves the implementation of existing Medicare payment policies. </a:t>
          </a:r>
          <a:endParaRPr lang="en-US" sz="1400" dirty="0"/>
        </a:p>
      </dgm:t>
    </dgm:pt>
    <dgm:pt modelId="{674DC25A-8471-49BF-8E8B-05B79173EEC4}" type="parTrans" cxnId="{3D0C7D0F-02B0-4C6F-99AB-435F19E9A740}">
      <dgm:prSet/>
      <dgm:spPr/>
      <dgm:t>
        <a:bodyPr/>
        <a:lstStyle/>
        <a:p>
          <a:endParaRPr lang="en-US"/>
        </a:p>
      </dgm:t>
    </dgm:pt>
    <dgm:pt modelId="{0B16948C-58D5-43E2-A17F-29D8E58578FC}" type="sibTrans" cxnId="{3D0C7D0F-02B0-4C6F-99AB-435F19E9A740}">
      <dgm:prSet/>
      <dgm:spPr/>
      <dgm:t>
        <a:bodyPr/>
        <a:lstStyle/>
        <a:p>
          <a:endParaRPr lang="en-US"/>
        </a:p>
      </dgm:t>
    </dgm:pt>
    <dgm:pt modelId="{0F8FFEE7-54F7-47EF-B924-E6EF117F9C61}" type="pres">
      <dgm:prSet presAssocID="{AFE96DDE-2E29-4377-A1C4-8CE83E6F474A}" presName="Name0" presStyleCnt="0">
        <dgm:presLayoutVars>
          <dgm:chMax val="7"/>
          <dgm:chPref val="7"/>
          <dgm:dir/>
          <dgm:animLvl val="lvl"/>
        </dgm:presLayoutVars>
      </dgm:prSet>
      <dgm:spPr/>
      <dgm:t>
        <a:bodyPr/>
        <a:lstStyle/>
        <a:p>
          <a:endParaRPr lang="en-US"/>
        </a:p>
      </dgm:t>
    </dgm:pt>
    <dgm:pt modelId="{FC899A62-AD5E-48C8-B1D3-8742CA1E8596}" type="pres">
      <dgm:prSet presAssocID="{40533749-24C1-4F2C-A2C9-E850630519DA}" presName="Accent1" presStyleCnt="0"/>
      <dgm:spPr/>
    </dgm:pt>
    <dgm:pt modelId="{0753F89F-CFDE-4895-A2F6-F6068B4F901B}" type="pres">
      <dgm:prSet presAssocID="{40533749-24C1-4F2C-A2C9-E850630519DA}" presName="Accent" presStyleLbl="node1" presStyleIdx="0" presStyleCnt="3" custScaleX="139532" custScaleY="124418"/>
      <dgm:spPr/>
      <dgm:t>
        <a:bodyPr/>
        <a:lstStyle/>
        <a:p>
          <a:endParaRPr lang="en-US"/>
        </a:p>
      </dgm:t>
    </dgm:pt>
    <dgm:pt modelId="{70406C52-7DF6-4EDF-8372-F3DDD5627249}" type="pres">
      <dgm:prSet presAssocID="{40533749-24C1-4F2C-A2C9-E850630519DA}" presName="Parent1" presStyleLbl="revTx" presStyleIdx="0" presStyleCnt="3" custScaleX="139202" custLinFactNeighborX="836" custLinFactNeighborY="-27359">
        <dgm:presLayoutVars>
          <dgm:chMax val="1"/>
          <dgm:chPref val="1"/>
          <dgm:bulletEnabled val="1"/>
        </dgm:presLayoutVars>
      </dgm:prSet>
      <dgm:spPr/>
      <dgm:t>
        <a:bodyPr/>
        <a:lstStyle/>
        <a:p>
          <a:endParaRPr lang="en-US"/>
        </a:p>
      </dgm:t>
    </dgm:pt>
    <dgm:pt modelId="{C7AF2020-C695-4FFA-8368-9EE7F2E82C2F}" type="pres">
      <dgm:prSet presAssocID="{3D3D73EA-6D34-469A-AAA4-5598B5EFFE30}" presName="Accent2" presStyleCnt="0"/>
      <dgm:spPr/>
    </dgm:pt>
    <dgm:pt modelId="{52CA2D4D-A9DD-4BCD-A6FE-FA813B58C2EF}" type="pres">
      <dgm:prSet presAssocID="{3D3D73EA-6D34-469A-AAA4-5598B5EFFE30}" presName="Accent" presStyleLbl="node1" presStyleIdx="1" presStyleCnt="3" custScaleX="139532" custScaleY="124418" custLinFactNeighborX="-31330" custLinFactNeighborY="7738"/>
      <dgm:spPr/>
    </dgm:pt>
    <dgm:pt modelId="{4AFC5386-0915-4932-9064-B4561A17FCCD}" type="pres">
      <dgm:prSet presAssocID="{3D3D73EA-6D34-469A-AAA4-5598B5EFFE30}" presName="Parent2" presStyleLbl="revTx" presStyleIdx="1" presStyleCnt="3" custLinFactNeighborX="-43804" custLinFactNeighborY="-8771">
        <dgm:presLayoutVars>
          <dgm:chMax val="1"/>
          <dgm:chPref val="1"/>
          <dgm:bulletEnabled val="1"/>
        </dgm:presLayoutVars>
      </dgm:prSet>
      <dgm:spPr/>
      <dgm:t>
        <a:bodyPr/>
        <a:lstStyle/>
        <a:p>
          <a:endParaRPr lang="en-US"/>
        </a:p>
      </dgm:t>
    </dgm:pt>
    <dgm:pt modelId="{0CF0A08A-A33C-45EF-8493-27916ADFFAA6}" type="pres">
      <dgm:prSet presAssocID="{24AFF784-449E-4887-9647-3881ABEA9895}" presName="Accent3" presStyleCnt="0"/>
      <dgm:spPr/>
    </dgm:pt>
    <dgm:pt modelId="{397753E6-093D-426A-8938-A519EBFE48F3}" type="pres">
      <dgm:prSet presAssocID="{24AFF784-449E-4887-9647-3881ABEA9895}" presName="Accent" presStyleLbl="node1" presStyleIdx="2" presStyleCnt="3" custScaleX="139532" custScaleY="124418"/>
      <dgm:spPr/>
    </dgm:pt>
    <dgm:pt modelId="{541B41AF-8C50-4FDD-B033-C3808368B489}" type="pres">
      <dgm:prSet presAssocID="{24AFF784-449E-4887-9647-3881ABEA9895}" presName="Parent3" presStyleLbl="revTx" presStyleIdx="2" presStyleCnt="3">
        <dgm:presLayoutVars>
          <dgm:chMax val="1"/>
          <dgm:chPref val="1"/>
          <dgm:bulletEnabled val="1"/>
        </dgm:presLayoutVars>
      </dgm:prSet>
      <dgm:spPr/>
      <dgm:t>
        <a:bodyPr/>
        <a:lstStyle/>
        <a:p>
          <a:endParaRPr lang="en-US"/>
        </a:p>
      </dgm:t>
    </dgm:pt>
  </dgm:ptLst>
  <dgm:cxnLst>
    <dgm:cxn modelId="{3E9324FF-9C88-4DA3-BFAA-FD833C204B46}" type="presOf" srcId="{3D3D73EA-6D34-469A-AAA4-5598B5EFFE30}" destId="{4AFC5386-0915-4932-9064-B4561A17FCCD}" srcOrd="0" destOrd="0" presId="urn:microsoft.com/office/officeart/2009/layout/CircleArrowProcess"/>
    <dgm:cxn modelId="{D97298B9-3B0F-4F1A-8922-FAA48E349DBE}" type="presOf" srcId="{40533749-24C1-4F2C-A2C9-E850630519DA}" destId="{70406C52-7DF6-4EDF-8372-F3DDD5627249}" srcOrd="0" destOrd="0" presId="urn:microsoft.com/office/officeart/2009/layout/CircleArrowProcess"/>
    <dgm:cxn modelId="{3D0C7D0F-02B0-4C6F-99AB-435F19E9A740}" srcId="{AFE96DDE-2E29-4377-A1C4-8CE83E6F474A}" destId="{24AFF784-449E-4887-9647-3881ABEA9895}" srcOrd="2" destOrd="0" parTransId="{674DC25A-8471-49BF-8E8B-05B79173EEC4}" sibTransId="{0B16948C-58D5-43E2-A17F-29D8E58578FC}"/>
    <dgm:cxn modelId="{B6370F02-6FA4-46D2-B6EE-CF9873544DC1}" type="presOf" srcId="{24AFF784-449E-4887-9647-3881ABEA9895}" destId="{541B41AF-8C50-4FDD-B033-C3808368B489}" srcOrd="0" destOrd="0" presId="urn:microsoft.com/office/officeart/2009/layout/CircleArrowProcess"/>
    <dgm:cxn modelId="{39E60382-7243-479D-B75B-EE686945465F}" srcId="{AFE96DDE-2E29-4377-A1C4-8CE83E6F474A}" destId="{40533749-24C1-4F2C-A2C9-E850630519DA}" srcOrd="0" destOrd="0" parTransId="{56714FF6-9A66-47FE-BDCF-9DF08DCE0B9B}" sibTransId="{DEADACA1-2CB3-4802-97F0-C84424972262}"/>
    <dgm:cxn modelId="{C87CCFBD-01BE-4163-A8A5-81C2A34806E4}" type="presOf" srcId="{AFE96DDE-2E29-4377-A1C4-8CE83E6F474A}" destId="{0F8FFEE7-54F7-47EF-B924-E6EF117F9C61}" srcOrd="0" destOrd="0" presId="urn:microsoft.com/office/officeart/2009/layout/CircleArrowProcess"/>
    <dgm:cxn modelId="{825C2598-3048-4840-BA7E-B00FF44869F4}" srcId="{AFE96DDE-2E29-4377-A1C4-8CE83E6F474A}" destId="{3D3D73EA-6D34-469A-AAA4-5598B5EFFE30}" srcOrd="1" destOrd="0" parTransId="{0262EBFF-677D-4F3B-B131-7CDA6FD30229}" sibTransId="{20930A02-F0AC-424C-82F5-189FFB73442B}"/>
    <dgm:cxn modelId="{AF09BDC8-A109-4FE1-A77E-6C01E9868E75}" type="presParOf" srcId="{0F8FFEE7-54F7-47EF-B924-E6EF117F9C61}" destId="{FC899A62-AD5E-48C8-B1D3-8742CA1E8596}" srcOrd="0" destOrd="0" presId="urn:microsoft.com/office/officeart/2009/layout/CircleArrowProcess"/>
    <dgm:cxn modelId="{19A7C74B-5FD4-4CAC-A487-72DFC66A3CF0}" type="presParOf" srcId="{FC899A62-AD5E-48C8-B1D3-8742CA1E8596}" destId="{0753F89F-CFDE-4895-A2F6-F6068B4F901B}" srcOrd="0" destOrd="0" presId="urn:microsoft.com/office/officeart/2009/layout/CircleArrowProcess"/>
    <dgm:cxn modelId="{181783BD-2F8A-46EE-92BE-4004D7EA5A97}" type="presParOf" srcId="{0F8FFEE7-54F7-47EF-B924-E6EF117F9C61}" destId="{70406C52-7DF6-4EDF-8372-F3DDD5627249}" srcOrd="1" destOrd="0" presId="urn:microsoft.com/office/officeart/2009/layout/CircleArrowProcess"/>
    <dgm:cxn modelId="{D9D7CA33-608C-490D-940E-D1EA486BF933}" type="presParOf" srcId="{0F8FFEE7-54F7-47EF-B924-E6EF117F9C61}" destId="{C7AF2020-C695-4FFA-8368-9EE7F2E82C2F}" srcOrd="2" destOrd="0" presId="urn:microsoft.com/office/officeart/2009/layout/CircleArrowProcess"/>
    <dgm:cxn modelId="{88AAD02E-1EEB-4E8D-A819-2EB8A65F9F24}" type="presParOf" srcId="{C7AF2020-C695-4FFA-8368-9EE7F2E82C2F}" destId="{52CA2D4D-A9DD-4BCD-A6FE-FA813B58C2EF}" srcOrd="0" destOrd="0" presId="urn:microsoft.com/office/officeart/2009/layout/CircleArrowProcess"/>
    <dgm:cxn modelId="{EC87B74F-F999-45B1-A879-1AC6215AED96}" type="presParOf" srcId="{0F8FFEE7-54F7-47EF-B924-E6EF117F9C61}" destId="{4AFC5386-0915-4932-9064-B4561A17FCCD}" srcOrd="3" destOrd="0" presId="urn:microsoft.com/office/officeart/2009/layout/CircleArrowProcess"/>
    <dgm:cxn modelId="{670E0B2A-D8CA-433A-A1D5-0E0D44357EAF}" type="presParOf" srcId="{0F8FFEE7-54F7-47EF-B924-E6EF117F9C61}" destId="{0CF0A08A-A33C-45EF-8493-27916ADFFAA6}" srcOrd="4" destOrd="0" presId="urn:microsoft.com/office/officeart/2009/layout/CircleArrowProcess"/>
    <dgm:cxn modelId="{00DEE741-14C4-444A-BAD6-F66B955B07CD}" type="presParOf" srcId="{0CF0A08A-A33C-45EF-8493-27916ADFFAA6}" destId="{397753E6-093D-426A-8938-A519EBFE48F3}" srcOrd="0" destOrd="0" presId="urn:microsoft.com/office/officeart/2009/layout/CircleArrowProcess"/>
    <dgm:cxn modelId="{53320ECC-2A3F-4F56-9F72-B0DE3E653603}" type="presParOf" srcId="{0F8FFEE7-54F7-47EF-B924-E6EF117F9C61}" destId="{541B41AF-8C50-4FDD-B033-C3808368B48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5A4E43-819D-43C9-A690-BB6459B741FE}" type="doc">
      <dgm:prSet loTypeId="urn:microsoft.com/office/officeart/2009/3/layout/StepUpProcess" loCatId="process" qsTypeId="urn:microsoft.com/office/officeart/2005/8/quickstyle/simple3" qsCatId="simple" csTypeId="urn:microsoft.com/office/officeart/2005/8/colors/accent1_2" csCatId="accent1"/>
      <dgm:spPr/>
      <dgm:t>
        <a:bodyPr/>
        <a:lstStyle/>
        <a:p>
          <a:endParaRPr lang="en-US"/>
        </a:p>
      </dgm:t>
    </dgm:pt>
    <dgm:pt modelId="{38292922-D4BC-42DB-865C-1DCAA4316DDD}">
      <dgm:prSet/>
      <dgm:spPr/>
      <dgm:t>
        <a:bodyPr/>
        <a:lstStyle/>
        <a:p>
          <a:pPr rtl="0"/>
          <a:r>
            <a:rPr lang="en-US" smtClean="0"/>
            <a:t>New RA reason codes to improve tracking</a:t>
          </a:r>
          <a:endParaRPr lang="en-US"/>
        </a:p>
      </dgm:t>
    </dgm:pt>
    <dgm:pt modelId="{89F0AE97-E47F-4701-86BD-7059E52B0655}" type="parTrans" cxnId="{3A6F0053-B084-4E3D-9C9F-DB1F7C2A8DE9}">
      <dgm:prSet/>
      <dgm:spPr/>
      <dgm:t>
        <a:bodyPr/>
        <a:lstStyle/>
        <a:p>
          <a:endParaRPr lang="en-US"/>
        </a:p>
      </dgm:t>
    </dgm:pt>
    <dgm:pt modelId="{2707CC83-C43B-45C1-A5D7-1B7EA883636D}" type="sibTrans" cxnId="{3A6F0053-B084-4E3D-9C9F-DB1F7C2A8DE9}">
      <dgm:prSet/>
      <dgm:spPr/>
      <dgm:t>
        <a:bodyPr/>
        <a:lstStyle/>
        <a:p>
          <a:endParaRPr lang="en-US"/>
        </a:p>
      </dgm:t>
    </dgm:pt>
    <dgm:pt modelId="{19935392-F96E-485C-862B-7A235EEBC83C}">
      <dgm:prSet/>
      <dgm:spPr/>
      <dgm:t>
        <a:bodyPr/>
        <a:lstStyle/>
        <a:p>
          <a:pPr rtl="0"/>
          <a:r>
            <a:rPr lang="en-US" smtClean="0"/>
            <a:t>Persons enrolled in the QMB program have no legal liability to pay Medicare providers for Medicare Part A or Part B costsharing. </a:t>
          </a:r>
          <a:endParaRPr lang="en-US"/>
        </a:p>
      </dgm:t>
    </dgm:pt>
    <dgm:pt modelId="{A578660D-07D5-4C4A-BF85-C76FFE175F8C}" type="parTrans" cxnId="{957AD911-26DF-4875-B148-0404A6AF76C1}">
      <dgm:prSet/>
      <dgm:spPr/>
      <dgm:t>
        <a:bodyPr/>
        <a:lstStyle/>
        <a:p>
          <a:endParaRPr lang="en-US"/>
        </a:p>
      </dgm:t>
    </dgm:pt>
    <dgm:pt modelId="{56B5BBAE-9446-44EF-800A-E0CBEE0AEA2C}" type="sibTrans" cxnId="{957AD911-26DF-4875-B148-0404A6AF76C1}">
      <dgm:prSet/>
      <dgm:spPr/>
      <dgm:t>
        <a:bodyPr/>
        <a:lstStyle/>
        <a:p>
          <a:endParaRPr lang="en-US"/>
        </a:p>
      </dgm:t>
    </dgm:pt>
    <dgm:pt modelId="{1E297D95-FAA0-453F-B165-A7B76CBC29EC}">
      <dgm:prSet/>
      <dgm:spPr/>
      <dgm:t>
        <a:bodyPr/>
        <a:lstStyle/>
        <a:p>
          <a:pPr rtl="0"/>
          <a:r>
            <a:rPr lang="en-US" smtClean="0"/>
            <a:t>Provider cannot collect this amount from the patient.</a:t>
          </a:r>
          <a:endParaRPr lang="en-US"/>
        </a:p>
      </dgm:t>
    </dgm:pt>
    <dgm:pt modelId="{D9D2CF47-A7D5-4583-A361-3F716A334C2B}" type="parTrans" cxnId="{DAEC6DFA-8FF0-436E-A072-EE0917E737B4}">
      <dgm:prSet/>
      <dgm:spPr/>
      <dgm:t>
        <a:bodyPr/>
        <a:lstStyle/>
        <a:p>
          <a:endParaRPr lang="en-US"/>
        </a:p>
      </dgm:t>
    </dgm:pt>
    <dgm:pt modelId="{AF0C3C27-1331-42A9-A1D4-C34FA53F1C92}" type="sibTrans" cxnId="{DAEC6DFA-8FF0-436E-A072-EE0917E737B4}">
      <dgm:prSet/>
      <dgm:spPr/>
      <dgm:t>
        <a:bodyPr/>
        <a:lstStyle/>
        <a:p>
          <a:endParaRPr lang="en-US"/>
        </a:p>
      </dgm:t>
    </dgm:pt>
    <dgm:pt modelId="{5F94045D-1EE0-42BC-8A96-ECC1839FE8D4}">
      <dgm:prSet/>
      <dgm:spPr/>
      <dgm:t>
        <a:bodyPr/>
        <a:lstStyle/>
        <a:p>
          <a:pPr rtl="0"/>
          <a:r>
            <a:rPr lang="en-US" smtClean="0"/>
            <a:t>May be billed to subsequent payer</a:t>
          </a:r>
          <a:endParaRPr lang="en-US"/>
        </a:p>
      </dgm:t>
    </dgm:pt>
    <dgm:pt modelId="{B1D5A1FA-E578-4D81-8F6C-1BB629EC2A45}" type="parTrans" cxnId="{24EA9CBE-9F57-4D61-A514-AE083A01F10E}">
      <dgm:prSet/>
      <dgm:spPr/>
      <dgm:t>
        <a:bodyPr/>
        <a:lstStyle/>
        <a:p>
          <a:endParaRPr lang="en-US"/>
        </a:p>
      </dgm:t>
    </dgm:pt>
    <dgm:pt modelId="{9F7DF6EA-6896-4AAF-A57C-2B05F354A6BC}" type="sibTrans" cxnId="{24EA9CBE-9F57-4D61-A514-AE083A01F10E}">
      <dgm:prSet/>
      <dgm:spPr/>
      <dgm:t>
        <a:bodyPr/>
        <a:lstStyle/>
        <a:p>
          <a:endParaRPr lang="en-US"/>
        </a:p>
      </dgm:t>
    </dgm:pt>
    <dgm:pt modelId="{07AB822A-B4AA-46E9-BD66-C07DA3E29BDB}" type="pres">
      <dgm:prSet presAssocID="{685A4E43-819D-43C9-A690-BB6459B741FE}" presName="rootnode" presStyleCnt="0">
        <dgm:presLayoutVars>
          <dgm:chMax/>
          <dgm:chPref/>
          <dgm:dir/>
          <dgm:animLvl val="lvl"/>
        </dgm:presLayoutVars>
      </dgm:prSet>
      <dgm:spPr/>
      <dgm:t>
        <a:bodyPr/>
        <a:lstStyle/>
        <a:p>
          <a:endParaRPr lang="en-US"/>
        </a:p>
      </dgm:t>
    </dgm:pt>
    <dgm:pt modelId="{06BBBA44-3522-489D-81D5-AAAFE602D4BA}" type="pres">
      <dgm:prSet presAssocID="{38292922-D4BC-42DB-865C-1DCAA4316DDD}" presName="composite" presStyleCnt="0"/>
      <dgm:spPr/>
    </dgm:pt>
    <dgm:pt modelId="{224F7850-845D-4C0B-A22A-01575189195F}" type="pres">
      <dgm:prSet presAssocID="{38292922-D4BC-42DB-865C-1DCAA4316DDD}" presName="LShape" presStyleLbl="alignNode1" presStyleIdx="0" presStyleCnt="7"/>
      <dgm:spPr/>
    </dgm:pt>
    <dgm:pt modelId="{00CB67FC-9C66-4CE3-BCBD-F4E08A0B97D2}" type="pres">
      <dgm:prSet presAssocID="{38292922-D4BC-42DB-865C-1DCAA4316DDD}" presName="ParentText" presStyleLbl="revTx" presStyleIdx="0" presStyleCnt="4">
        <dgm:presLayoutVars>
          <dgm:chMax val="0"/>
          <dgm:chPref val="0"/>
          <dgm:bulletEnabled val="1"/>
        </dgm:presLayoutVars>
      </dgm:prSet>
      <dgm:spPr/>
      <dgm:t>
        <a:bodyPr/>
        <a:lstStyle/>
        <a:p>
          <a:endParaRPr lang="en-US"/>
        </a:p>
      </dgm:t>
    </dgm:pt>
    <dgm:pt modelId="{2C343654-CCB5-4484-A777-647E8419F3D2}" type="pres">
      <dgm:prSet presAssocID="{38292922-D4BC-42DB-865C-1DCAA4316DDD}" presName="Triangle" presStyleLbl="alignNode1" presStyleIdx="1" presStyleCnt="7"/>
      <dgm:spPr/>
    </dgm:pt>
    <dgm:pt modelId="{F14B9170-7A5D-47E8-859E-BC8979E6BBFE}" type="pres">
      <dgm:prSet presAssocID="{2707CC83-C43B-45C1-A5D7-1B7EA883636D}" presName="sibTrans" presStyleCnt="0"/>
      <dgm:spPr/>
    </dgm:pt>
    <dgm:pt modelId="{C34936CD-F99D-41F2-9339-48CC0D5C6B3E}" type="pres">
      <dgm:prSet presAssocID="{2707CC83-C43B-45C1-A5D7-1B7EA883636D}" presName="space" presStyleCnt="0"/>
      <dgm:spPr/>
    </dgm:pt>
    <dgm:pt modelId="{A81DA050-DBE7-4C1C-A7E3-8DC787ACB4C3}" type="pres">
      <dgm:prSet presAssocID="{19935392-F96E-485C-862B-7A235EEBC83C}" presName="composite" presStyleCnt="0"/>
      <dgm:spPr/>
    </dgm:pt>
    <dgm:pt modelId="{C6FD6126-F8D9-4197-BA19-F4F8E427EB0E}" type="pres">
      <dgm:prSet presAssocID="{19935392-F96E-485C-862B-7A235EEBC83C}" presName="LShape" presStyleLbl="alignNode1" presStyleIdx="2" presStyleCnt="7"/>
      <dgm:spPr/>
    </dgm:pt>
    <dgm:pt modelId="{2104ACFB-55F3-4AEF-A422-6D5E5418324C}" type="pres">
      <dgm:prSet presAssocID="{19935392-F96E-485C-862B-7A235EEBC83C}" presName="ParentText" presStyleLbl="revTx" presStyleIdx="1" presStyleCnt="4">
        <dgm:presLayoutVars>
          <dgm:chMax val="0"/>
          <dgm:chPref val="0"/>
          <dgm:bulletEnabled val="1"/>
        </dgm:presLayoutVars>
      </dgm:prSet>
      <dgm:spPr/>
      <dgm:t>
        <a:bodyPr/>
        <a:lstStyle/>
        <a:p>
          <a:endParaRPr lang="en-US"/>
        </a:p>
      </dgm:t>
    </dgm:pt>
    <dgm:pt modelId="{ADABEB02-53BC-4A71-AB54-FA4AB4F26587}" type="pres">
      <dgm:prSet presAssocID="{19935392-F96E-485C-862B-7A235EEBC83C}" presName="Triangle" presStyleLbl="alignNode1" presStyleIdx="3" presStyleCnt="7"/>
      <dgm:spPr/>
    </dgm:pt>
    <dgm:pt modelId="{ECF3C358-0B40-41EF-BD8D-3D8AF2D683FD}" type="pres">
      <dgm:prSet presAssocID="{56B5BBAE-9446-44EF-800A-E0CBEE0AEA2C}" presName="sibTrans" presStyleCnt="0"/>
      <dgm:spPr/>
    </dgm:pt>
    <dgm:pt modelId="{6AED32EE-B379-497E-BAF2-9A5C7BF5C4DC}" type="pres">
      <dgm:prSet presAssocID="{56B5BBAE-9446-44EF-800A-E0CBEE0AEA2C}" presName="space" presStyleCnt="0"/>
      <dgm:spPr/>
    </dgm:pt>
    <dgm:pt modelId="{CD9C4430-C77A-4CA6-84AB-3C944113E44E}" type="pres">
      <dgm:prSet presAssocID="{1E297D95-FAA0-453F-B165-A7B76CBC29EC}" presName="composite" presStyleCnt="0"/>
      <dgm:spPr/>
    </dgm:pt>
    <dgm:pt modelId="{F3741CF2-0523-4E9C-B696-3B31F057781E}" type="pres">
      <dgm:prSet presAssocID="{1E297D95-FAA0-453F-B165-A7B76CBC29EC}" presName="LShape" presStyleLbl="alignNode1" presStyleIdx="4" presStyleCnt="7"/>
      <dgm:spPr/>
    </dgm:pt>
    <dgm:pt modelId="{450A7019-248C-45EB-99A9-27D30A29667E}" type="pres">
      <dgm:prSet presAssocID="{1E297D95-FAA0-453F-B165-A7B76CBC29EC}" presName="ParentText" presStyleLbl="revTx" presStyleIdx="2" presStyleCnt="4">
        <dgm:presLayoutVars>
          <dgm:chMax val="0"/>
          <dgm:chPref val="0"/>
          <dgm:bulletEnabled val="1"/>
        </dgm:presLayoutVars>
      </dgm:prSet>
      <dgm:spPr/>
      <dgm:t>
        <a:bodyPr/>
        <a:lstStyle/>
        <a:p>
          <a:endParaRPr lang="en-US"/>
        </a:p>
      </dgm:t>
    </dgm:pt>
    <dgm:pt modelId="{8DBBE13F-6A6A-4BDC-85DB-0A4EA3E059C9}" type="pres">
      <dgm:prSet presAssocID="{1E297D95-FAA0-453F-B165-A7B76CBC29EC}" presName="Triangle" presStyleLbl="alignNode1" presStyleIdx="5" presStyleCnt="7"/>
      <dgm:spPr/>
    </dgm:pt>
    <dgm:pt modelId="{307D092F-0073-46DC-A6D4-1727D6E9F5DD}" type="pres">
      <dgm:prSet presAssocID="{AF0C3C27-1331-42A9-A1D4-C34FA53F1C92}" presName="sibTrans" presStyleCnt="0"/>
      <dgm:spPr/>
    </dgm:pt>
    <dgm:pt modelId="{B56842DE-1A7B-420E-AF65-DCBD0E1509B5}" type="pres">
      <dgm:prSet presAssocID="{AF0C3C27-1331-42A9-A1D4-C34FA53F1C92}" presName="space" presStyleCnt="0"/>
      <dgm:spPr/>
    </dgm:pt>
    <dgm:pt modelId="{781E5B54-F13F-4139-B65F-B718817A95A8}" type="pres">
      <dgm:prSet presAssocID="{5F94045D-1EE0-42BC-8A96-ECC1839FE8D4}" presName="composite" presStyleCnt="0"/>
      <dgm:spPr/>
    </dgm:pt>
    <dgm:pt modelId="{4D186980-202A-4CBD-8C1C-89D6118C5B2E}" type="pres">
      <dgm:prSet presAssocID="{5F94045D-1EE0-42BC-8A96-ECC1839FE8D4}" presName="LShape" presStyleLbl="alignNode1" presStyleIdx="6" presStyleCnt="7"/>
      <dgm:spPr/>
    </dgm:pt>
    <dgm:pt modelId="{A92B3AD0-E6EF-4BE7-863E-458D1898275A}" type="pres">
      <dgm:prSet presAssocID="{5F94045D-1EE0-42BC-8A96-ECC1839FE8D4}" presName="ParentText" presStyleLbl="revTx" presStyleIdx="3" presStyleCnt="4">
        <dgm:presLayoutVars>
          <dgm:chMax val="0"/>
          <dgm:chPref val="0"/>
          <dgm:bulletEnabled val="1"/>
        </dgm:presLayoutVars>
      </dgm:prSet>
      <dgm:spPr/>
      <dgm:t>
        <a:bodyPr/>
        <a:lstStyle/>
        <a:p>
          <a:endParaRPr lang="en-US"/>
        </a:p>
      </dgm:t>
    </dgm:pt>
  </dgm:ptLst>
  <dgm:cxnLst>
    <dgm:cxn modelId="{999003D8-F6E5-4292-85DA-8E9F1408086D}" type="presOf" srcId="{1E297D95-FAA0-453F-B165-A7B76CBC29EC}" destId="{450A7019-248C-45EB-99A9-27D30A29667E}" srcOrd="0" destOrd="0" presId="urn:microsoft.com/office/officeart/2009/3/layout/StepUpProcess"/>
    <dgm:cxn modelId="{AA984B6D-324D-4E51-A95D-CE7311A4A592}" type="presOf" srcId="{5F94045D-1EE0-42BC-8A96-ECC1839FE8D4}" destId="{A92B3AD0-E6EF-4BE7-863E-458D1898275A}" srcOrd="0" destOrd="0" presId="urn:microsoft.com/office/officeart/2009/3/layout/StepUpProcess"/>
    <dgm:cxn modelId="{DAEC6DFA-8FF0-436E-A072-EE0917E737B4}" srcId="{685A4E43-819D-43C9-A690-BB6459B741FE}" destId="{1E297D95-FAA0-453F-B165-A7B76CBC29EC}" srcOrd="2" destOrd="0" parTransId="{D9D2CF47-A7D5-4583-A361-3F716A334C2B}" sibTransId="{AF0C3C27-1331-42A9-A1D4-C34FA53F1C92}"/>
    <dgm:cxn modelId="{3A6F0053-B084-4E3D-9C9F-DB1F7C2A8DE9}" srcId="{685A4E43-819D-43C9-A690-BB6459B741FE}" destId="{38292922-D4BC-42DB-865C-1DCAA4316DDD}" srcOrd="0" destOrd="0" parTransId="{89F0AE97-E47F-4701-86BD-7059E52B0655}" sibTransId="{2707CC83-C43B-45C1-A5D7-1B7EA883636D}"/>
    <dgm:cxn modelId="{957AD911-26DF-4875-B148-0404A6AF76C1}" srcId="{685A4E43-819D-43C9-A690-BB6459B741FE}" destId="{19935392-F96E-485C-862B-7A235EEBC83C}" srcOrd="1" destOrd="0" parTransId="{A578660D-07D5-4C4A-BF85-C76FFE175F8C}" sibTransId="{56B5BBAE-9446-44EF-800A-E0CBEE0AEA2C}"/>
    <dgm:cxn modelId="{24EA9CBE-9F57-4D61-A514-AE083A01F10E}" srcId="{685A4E43-819D-43C9-A690-BB6459B741FE}" destId="{5F94045D-1EE0-42BC-8A96-ECC1839FE8D4}" srcOrd="3" destOrd="0" parTransId="{B1D5A1FA-E578-4D81-8F6C-1BB629EC2A45}" sibTransId="{9F7DF6EA-6896-4AAF-A57C-2B05F354A6BC}"/>
    <dgm:cxn modelId="{BBFB5E70-85FF-42B9-944E-EA11DE353833}" type="presOf" srcId="{19935392-F96E-485C-862B-7A235EEBC83C}" destId="{2104ACFB-55F3-4AEF-A422-6D5E5418324C}" srcOrd="0" destOrd="0" presId="urn:microsoft.com/office/officeart/2009/3/layout/StepUpProcess"/>
    <dgm:cxn modelId="{4590F305-BFA0-4F46-8077-D44D2BE65A9A}" type="presOf" srcId="{38292922-D4BC-42DB-865C-1DCAA4316DDD}" destId="{00CB67FC-9C66-4CE3-BCBD-F4E08A0B97D2}" srcOrd="0" destOrd="0" presId="urn:microsoft.com/office/officeart/2009/3/layout/StepUpProcess"/>
    <dgm:cxn modelId="{A47A2B4F-19AD-48AD-A0B5-7740E171F793}" type="presOf" srcId="{685A4E43-819D-43C9-A690-BB6459B741FE}" destId="{07AB822A-B4AA-46E9-BD66-C07DA3E29BDB}" srcOrd="0" destOrd="0" presId="urn:microsoft.com/office/officeart/2009/3/layout/StepUpProcess"/>
    <dgm:cxn modelId="{C26A3B4F-1666-4F33-BD21-3B83940C772A}" type="presParOf" srcId="{07AB822A-B4AA-46E9-BD66-C07DA3E29BDB}" destId="{06BBBA44-3522-489D-81D5-AAAFE602D4BA}" srcOrd="0" destOrd="0" presId="urn:microsoft.com/office/officeart/2009/3/layout/StepUpProcess"/>
    <dgm:cxn modelId="{3E56CE5D-55B1-42B1-9661-3A3D3563B1CB}" type="presParOf" srcId="{06BBBA44-3522-489D-81D5-AAAFE602D4BA}" destId="{224F7850-845D-4C0B-A22A-01575189195F}" srcOrd="0" destOrd="0" presId="urn:microsoft.com/office/officeart/2009/3/layout/StepUpProcess"/>
    <dgm:cxn modelId="{8797930B-F013-40D3-9933-F4F2E8081CE0}" type="presParOf" srcId="{06BBBA44-3522-489D-81D5-AAAFE602D4BA}" destId="{00CB67FC-9C66-4CE3-BCBD-F4E08A0B97D2}" srcOrd="1" destOrd="0" presId="urn:microsoft.com/office/officeart/2009/3/layout/StepUpProcess"/>
    <dgm:cxn modelId="{6AB85BF7-A816-4709-907E-C4F4E7C1DE48}" type="presParOf" srcId="{06BBBA44-3522-489D-81D5-AAAFE602D4BA}" destId="{2C343654-CCB5-4484-A777-647E8419F3D2}" srcOrd="2" destOrd="0" presId="urn:microsoft.com/office/officeart/2009/3/layout/StepUpProcess"/>
    <dgm:cxn modelId="{7CBC5AB4-C2A2-4736-90A2-EF731E0C4B9F}" type="presParOf" srcId="{07AB822A-B4AA-46E9-BD66-C07DA3E29BDB}" destId="{F14B9170-7A5D-47E8-859E-BC8979E6BBFE}" srcOrd="1" destOrd="0" presId="urn:microsoft.com/office/officeart/2009/3/layout/StepUpProcess"/>
    <dgm:cxn modelId="{0261A5F0-2928-4BDA-815A-7D0951D8A50B}" type="presParOf" srcId="{F14B9170-7A5D-47E8-859E-BC8979E6BBFE}" destId="{C34936CD-F99D-41F2-9339-48CC0D5C6B3E}" srcOrd="0" destOrd="0" presId="urn:microsoft.com/office/officeart/2009/3/layout/StepUpProcess"/>
    <dgm:cxn modelId="{F2B3437F-B296-4E48-BEBB-21A5F5C297DF}" type="presParOf" srcId="{07AB822A-B4AA-46E9-BD66-C07DA3E29BDB}" destId="{A81DA050-DBE7-4C1C-A7E3-8DC787ACB4C3}" srcOrd="2" destOrd="0" presId="urn:microsoft.com/office/officeart/2009/3/layout/StepUpProcess"/>
    <dgm:cxn modelId="{C1C3921F-8103-40F6-852D-85BF590D6644}" type="presParOf" srcId="{A81DA050-DBE7-4C1C-A7E3-8DC787ACB4C3}" destId="{C6FD6126-F8D9-4197-BA19-F4F8E427EB0E}" srcOrd="0" destOrd="0" presId="urn:microsoft.com/office/officeart/2009/3/layout/StepUpProcess"/>
    <dgm:cxn modelId="{1FBE4DAA-5816-4EAA-9B94-89A9DBD9FBAA}" type="presParOf" srcId="{A81DA050-DBE7-4C1C-A7E3-8DC787ACB4C3}" destId="{2104ACFB-55F3-4AEF-A422-6D5E5418324C}" srcOrd="1" destOrd="0" presId="urn:microsoft.com/office/officeart/2009/3/layout/StepUpProcess"/>
    <dgm:cxn modelId="{8F9E2569-029A-40A0-AC50-DEEA1ADB45D0}" type="presParOf" srcId="{A81DA050-DBE7-4C1C-A7E3-8DC787ACB4C3}" destId="{ADABEB02-53BC-4A71-AB54-FA4AB4F26587}" srcOrd="2" destOrd="0" presId="urn:microsoft.com/office/officeart/2009/3/layout/StepUpProcess"/>
    <dgm:cxn modelId="{067BB07F-85E2-4E91-AE52-ED1ECC9329E4}" type="presParOf" srcId="{07AB822A-B4AA-46E9-BD66-C07DA3E29BDB}" destId="{ECF3C358-0B40-41EF-BD8D-3D8AF2D683FD}" srcOrd="3" destOrd="0" presId="urn:microsoft.com/office/officeart/2009/3/layout/StepUpProcess"/>
    <dgm:cxn modelId="{789708CD-8FD4-4ED0-9948-38781FFDF25D}" type="presParOf" srcId="{ECF3C358-0B40-41EF-BD8D-3D8AF2D683FD}" destId="{6AED32EE-B379-497E-BAF2-9A5C7BF5C4DC}" srcOrd="0" destOrd="0" presId="urn:microsoft.com/office/officeart/2009/3/layout/StepUpProcess"/>
    <dgm:cxn modelId="{E40C9E12-3432-435D-8042-7FD612ABA2FC}" type="presParOf" srcId="{07AB822A-B4AA-46E9-BD66-C07DA3E29BDB}" destId="{CD9C4430-C77A-4CA6-84AB-3C944113E44E}" srcOrd="4" destOrd="0" presId="urn:microsoft.com/office/officeart/2009/3/layout/StepUpProcess"/>
    <dgm:cxn modelId="{C3699DAD-DEE7-42D4-86BF-D3A4650471FE}" type="presParOf" srcId="{CD9C4430-C77A-4CA6-84AB-3C944113E44E}" destId="{F3741CF2-0523-4E9C-B696-3B31F057781E}" srcOrd="0" destOrd="0" presId="urn:microsoft.com/office/officeart/2009/3/layout/StepUpProcess"/>
    <dgm:cxn modelId="{4748F628-EF77-4520-8EAD-F4671B1FABEF}" type="presParOf" srcId="{CD9C4430-C77A-4CA6-84AB-3C944113E44E}" destId="{450A7019-248C-45EB-99A9-27D30A29667E}" srcOrd="1" destOrd="0" presId="urn:microsoft.com/office/officeart/2009/3/layout/StepUpProcess"/>
    <dgm:cxn modelId="{EC63DD9A-9CE4-4FAB-809D-4D84F7B04338}" type="presParOf" srcId="{CD9C4430-C77A-4CA6-84AB-3C944113E44E}" destId="{8DBBE13F-6A6A-4BDC-85DB-0A4EA3E059C9}" srcOrd="2" destOrd="0" presId="urn:microsoft.com/office/officeart/2009/3/layout/StepUpProcess"/>
    <dgm:cxn modelId="{D5D68562-415E-4ECE-A077-4526CD92313C}" type="presParOf" srcId="{07AB822A-B4AA-46E9-BD66-C07DA3E29BDB}" destId="{307D092F-0073-46DC-A6D4-1727D6E9F5DD}" srcOrd="5" destOrd="0" presId="urn:microsoft.com/office/officeart/2009/3/layout/StepUpProcess"/>
    <dgm:cxn modelId="{32DF8603-2D08-4AF5-842F-0B697ADC9DA7}" type="presParOf" srcId="{307D092F-0073-46DC-A6D4-1727D6E9F5DD}" destId="{B56842DE-1A7B-420E-AF65-DCBD0E1509B5}" srcOrd="0" destOrd="0" presId="urn:microsoft.com/office/officeart/2009/3/layout/StepUpProcess"/>
    <dgm:cxn modelId="{2495E249-46A9-4B6E-8004-4F81EB476485}" type="presParOf" srcId="{07AB822A-B4AA-46E9-BD66-C07DA3E29BDB}" destId="{781E5B54-F13F-4139-B65F-B718817A95A8}" srcOrd="6" destOrd="0" presId="urn:microsoft.com/office/officeart/2009/3/layout/StepUpProcess"/>
    <dgm:cxn modelId="{37E58164-000C-4644-939E-9CEB5060724B}" type="presParOf" srcId="{781E5B54-F13F-4139-B65F-B718817A95A8}" destId="{4D186980-202A-4CBD-8C1C-89D6118C5B2E}" srcOrd="0" destOrd="0" presId="urn:microsoft.com/office/officeart/2009/3/layout/StepUpProcess"/>
    <dgm:cxn modelId="{66A7A0C5-B7A6-4988-8052-7FE31EC3462C}" type="presParOf" srcId="{781E5B54-F13F-4139-B65F-B718817A95A8}" destId="{A92B3AD0-E6EF-4BE7-863E-458D1898275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F3BB55-B18A-4A8A-9D68-EF86BF59CFB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9F4015E-4E04-4E0B-A734-032DC1059693}">
      <dgm:prSet/>
      <dgm:spPr/>
      <dgm:t>
        <a:bodyPr/>
        <a:lstStyle/>
        <a:p>
          <a:pPr rtl="0"/>
          <a:r>
            <a:rPr lang="en-US" smtClean="0"/>
            <a:t>DRUG.00080 Monoclonal Antibodies for the Treatment of Eosinophilic Conditions</a:t>
          </a:r>
          <a:endParaRPr lang="en-US"/>
        </a:p>
      </dgm:t>
    </dgm:pt>
    <dgm:pt modelId="{A852B14A-2CCC-49D4-9093-7DE634E24F8C}" type="parTrans" cxnId="{E216D083-C693-4EB2-AE77-0B0D396FFFC3}">
      <dgm:prSet/>
      <dgm:spPr/>
      <dgm:t>
        <a:bodyPr/>
        <a:lstStyle/>
        <a:p>
          <a:endParaRPr lang="en-US"/>
        </a:p>
      </dgm:t>
    </dgm:pt>
    <dgm:pt modelId="{69B883FB-9F6D-4BF4-8A9F-641A035B1210}" type="sibTrans" cxnId="{E216D083-C693-4EB2-AE77-0B0D396FFFC3}">
      <dgm:prSet/>
      <dgm:spPr/>
      <dgm:t>
        <a:bodyPr/>
        <a:lstStyle/>
        <a:p>
          <a:endParaRPr lang="en-US"/>
        </a:p>
      </dgm:t>
    </dgm:pt>
    <dgm:pt modelId="{B9DF88FD-D41F-40DB-8122-F6FB366C86DE}">
      <dgm:prSet/>
      <dgm:spPr/>
      <dgm:t>
        <a:bodyPr/>
        <a:lstStyle/>
        <a:p>
          <a:pPr rtl="0"/>
          <a:r>
            <a:rPr lang="en-US" smtClean="0"/>
            <a:t>GENE.00029 Genetic Testing for Breast and/or Ovarian Cancer Syndrome</a:t>
          </a:r>
          <a:endParaRPr lang="en-US"/>
        </a:p>
      </dgm:t>
    </dgm:pt>
    <dgm:pt modelId="{2F131D39-1580-4DE6-B20F-E1B2D9DC7BAC}" type="parTrans" cxnId="{EAACD86C-0A8D-4BF9-8DBD-7F2E3B88C154}">
      <dgm:prSet/>
      <dgm:spPr/>
      <dgm:t>
        <a:bodyPr/>
        <a:lstStyle/>
        <a:p>
          <a:endParaRPr lang="en-US"/>
        </a:p>
      </dgm:t>
    </dgm:pt>
    <dgm:pt modelId="{35E8237E-1CDF-4D34-BD7F-32C1D380F77B}" type="sibTrans" cxnId="{EAACD86C-0A8D-4BF9-8DBD-7F2E3B88C154}">
      <dgm:prSet/>
      <dgm:spPr/>
      <dgm:t>
        <a:bodyPr/>
        <a:lstStyle/>
        <a:p>
          <a:endParaRPr lang="en-US"/>
        </a:p>
      </dgm:t>
    </dgm:pt>
    <dgm:pt modelId="{0673DCC5-DF25-4771-8535-06B851818B01}">
      <dgm:prSet/>
      <dgm:spPr/>
      <dgm:t>
        <a:bodyPr/>
        <a:lstStyle/>
        <a:p>
          <a:pPr rtl="0"/>
          <a:r>
            <a:rPr lang="en-US" smtClean="0"/>
            <a:t>SURG.00011 Allogeneic, Xenographic, Synthetic and Composite Products for Wound Healing and Soft Tissue Grafting</a:t>
          </a:r>
          <a:endParaRPr lang="en-US"/>
        </a:p>
      </dgm:t>
    </dgm:pt>
    <dgm:pt modelId="{EA0E45D2-7A2C-4F9E-A55A-C3CDBCBC5C5C}" type="parTrans" cxnId="{4A9BDFE6-17E5-4499-8DCD-B03BCC9F9577}">
      <dgm:prSet/>
      <dgm:spPr/>
      <dgm:t>
        <a:bodyPr/>
        <a:lstStyle/>
        <a:p>
          <a:endParaRPr lang="en-US"/>
        </a:p>
      </dgm:t>
    </dgm:pt>
    <dgm:pt modelId="{D73493D3-9106-43B8-9C05-6580DAC225C6}" type="sibTrans" cxnId="{4A9BDFE6-17E5-4499-8DCD-B03BCC9F9577}">
      <dgm:prSet/>
      <dgm:spPr/>
      <dgm:t>
        <a:bodyPr/>
        <a:lstStyle/>
        <a:p>
          <a:endParaRPr lang="en-US"/>
        </a:p>
      </dgm:t>
    </dgm:pt>
    <dgm:pt modelId="{331FDEB0-87AD-4166-AF89-87F3BE0F5283}">
      <dgm:prSet/>
      <dgm:spPr/>
      <dgm:t>
        <a:bodyPr/>
        <a:lstStyle/>
        <a:p>
          <a:pPr rtl="0"/>
          <a:r>
            <a:rPr lang="en-US" smtClean="0"/>
            <a:t>Grafting</a:t>
          </a:r>
          <a:endParaRPr lang="en-US"/>
        </a:p>
      </dgm:t>
    </dgm:pt>
    <dgm:pt modelId="{DFA9616C-BC31-41D9-920A-9BF5662151D9}" type="parTrans" cxnId="{5D2DAC0F-1DF2-4127-BE95-E1BC000BBF6E}">
      <dgm:prSet/>
      <dgm:spPr/>
      <dgm:t>
        <a:bodyPr/>
        <a:lstStyle/>
        <a:p>
          <a:endParaRPr lang="en-US"/>
        </a:p>
      </dgm:t>
    </dgm:pt>
    <dgm:pt modelId="{E505AB75-EBDE-4345-B35D-1D450B7B8630}" type="sibTrans" cxnId="{5D2DAC0F-1DF2-4127-BE95-E1BC000BBF6E}">
      <dgm:prSet/>
      <dgm:spPr/>
      <dgm:t>
        <a:bodyPr/>
        <a:lstStyle/>
        <a:p>
          <a:endParaRPr lang="en-US"/>
        </a:p>
      </dgm:t>
    </dgm:pt>
    <dgm:pt modelId="{059B1011-9CE7-4042-9E30-07196374EABF}">
      <dgm:prSet/>
      <dgm:spPr/>
      <dgm:t>
        <a:bodyPr/>
        <a:lstStyle/>
        <a:p>
          <a:pPr rtl="0"/>
          <a:r>
            <a:rPr lang="en-US" smtClean="0"/>
            <a:t>SURG.00098 Mechanical Embolectomy for Treatment of Acute Stroke</a:t>
          </a:r>
          <a:endParaRPr lang="en-US"/>
        </a:p>
      </dgm:t>
    </dgm:pt>
    <dgm:pt modelId="{6CF9A4D3-91B7-4408-91E2-386AB7EB73F3}" type="parTrans" cxnId="{A6071781-69AF-4066-BA34-7F7044C2FFD9}">
      <dgm:prSet/>
      <dgm:spPr/>
      <dgm:t>
        <a:bodyPr/>
        <a:lstStyle/>
        <a:p>
          <a:endParaRPr lang="en-US"/>
        </a:p>
      </dgm:t>
    </dgm:pt>
    <dgm:pt modelId="{BC0835E6-87F8-44D7-A7DA-166909BB466C}" type="sibTrans" cxnId="{A6071781-69AF-4066-BA34-7F7044C2FFD9}">
      <dgm:prSet/>
      <dgm:spPr/>
      <dgm:t>
        <a:bodyPr/>
        <a:lstStyle/>
        <a:p>
          <a:endParaRPr lang="en-US"/>
        </a:p>
      </dgm:t>
    </dgm:pt>
    <dgm:pt modelId="{255927D4-15FE-473B-963D-B41AA69443BB}">
      <dgm:prSet/>
      <dgm:spPr/>
      <dgm:t>
        <a:bodyPr/>
        <a:lstStyle/>
        <a:p>
          <a:pPr rtl="0"/>
          <a:r>
            <a:rPr lang="en-US" smtClean="0"/>
            <a:t>DRUG.00046 Ipilimumab (Yervoy®)</a:t>
          </a:r>
          <a:endParaRPr lang="en-US"/>
        </a:p>
      </dgm:t>
    </dgm:pt>
    <dgm:pt modelId="{7E151872-6FD0-41D7-B912-E07F6213CB61}" type="parTrans" cxnId="{D3B46911-E3B8-4D13-BD6A-CC5AC4E48C8F}">
      <dgm:prSet/>
      <dgm:spPr/>
      <dgm:t>
        <a:bodyPr/>
        <a:lstStyle/>
        <a:p>
          <a:endParaRPr lang="en-US"/>
        </a:p>
      </dgm:t>
    </dgm:pt>
    <dgm:pt modelId="{FFE1AEE5-9205-4699-A591-7C5076D78506}" type="sibTrans" cxnId="{D3B46911-E3B8-4D13-BD6A-CC5AC4E48C8F}">
      <dgm:prSet/>
      <dgm:spPr/>
      <dgm:t>
        <a:bodyPr/>
        <a:lstStyle/>
        <a:p>
          <a:endParaRPr lang="en-US"/>
        </a:p>
      </dgm:t>
    </dgm:pt>
    <dgm:pt modelId="{8920558B-FB16-4416-85B2-3FAF24D03DFB}">
      <dgm:prSet/>
      <dgm:spPr/>
      <dgm:t>
        <a:bodyPr/>
        <a:lstStyle/>
        <a:p>
          <a:pPr rtl="0"/>
          <a:r>
            <a:rPr lang="en-US" smtClean="0"/>
            <a:t>DRUG.00075 Nivolumab (Opdivo®)</a:t>
          </a:r>
          <a:endParaRPr lang="en-US"/>
        </a:p>
      </dgm:t>
    </dgm:pt>
    <dgm:pt modelId="{88E52378-9D1F-4D92-937B-78849C20B19D}" type="parTrans" cxnId="{BF8A93DB-5017-436A-A598-4F20718FC82C}">
      <dgm:prSet/>
      <dgm:spPr/>
      <dgm:t>
        <a:bodyPr/>
        <a:lstStyle/>
        <a:p>
          <a:endParaRPr lang="en-US"/>
        </a:p>
      </dgm:t>
    </dgm:pt>
    <dgm:pt modelId="{8928ABE2-9281-43FE-8DDE-CF1476542E16}" type="sibTrans" cxnId="{BF8A93DB-5017-436A-A598-4F20718FC82C}">
      <dgm:prSet/>
      <dgm:spPr/>
      <dgm:t>
        <a:bodyPr/>
        <a:lstStyle/>
        <a:p>
          <a:endParaRPr lang="en-US"/>
        </a:p>
      </dgm:t>
    </dgm:pt>
    <dgm:pt modelId="{EAF1FD4C-E586-47BB-8A33-05A68204BB13}">
      <dgm:prSet/>
      <dgm:spPr/>
      <dgm:t>
        <a:bodyPr/>
        <a:lstStyle/>
        <a:p>
          <a:pPr rtl="0"/>
          <a:r>
            <a:rPr lang="en-US" smtClean="0"/>
            <a:t>DRUG.00077 Monoclonal Antibodies to Interleukin-17A</a:t>
          </a:r>
          <a:endParaRPr lang="en-US"/>
        </a:p>
      </dgm:t>
    </dgm:pt>
    <dgm:pt modelId="{9CCF01FE-4F56-4099-9F3E-458A50375D85}" type="parTrans" cxnId="{E12A93C9-39B2-471D-9B82-EE3FF4C5BA08}">
      <dgm:prSet/>
      <dgm:spPr/>
      <dgm:t>
        <a:bodyPr/>
        <a:lstStyle/>
        <a:p>
          <a:endParaRPr lang="en-US"/>
        </a:p>
      </dgm:t>
    </dgm:pt>
    <dgm:pt modelId="{FD99D6D0-8149-45FB-93EF-4337E1DBF3E0}" type="sibTrans" cxnId="{E12A93C9-39B2-471D-9B82-EE3FF4C5BA08}">
      <dgm:prSet/>
      <dgm:spPr/>
      <dgm:t>
        <a:bodyPr/>
        <a:lstStyle/>
        <a:p>
          <a:endParaRPr lang="en-US"/>
        </a:p>
      </dgm:t>
    </dgm:pt>
    <dgm:pt modelId="{40A3D92F-90E5-487C-B33B-12835828C48B}">
      <dgm:prSet/>
      <dgm:spPr/>
      <dgm:t>
        <a:bodyPr/>
        <a:lstStyle/>
        <a:p>
          <a:pPr rtl="0"/>
          <a:r>
            <a:rPr lang="en-US" smtClean="0"/>
            <a:t>DRUG.00082 Daratumumab (DARZALEX™)</a:t>
          </a:r>
          <a:endParaRPr lang="en-US"/>
        </a:p>
      </dgm:t>
    </dgm:pt>
    <dgm:pt modelId="{0D454CBF-3A9E-4704-A021-BF9513C272C4}" type="parTrans" cxnId="{6F59D96C-F5F6-4561-ACF5-2780EAC44E64}">
      <dgm:prSet/>
      <dgm:spPr/>
      <dgm:t>
        <a:bodyPr/>
        <a:lstStyle/>
        <a:p>
          <a:endParaRPr lang="en-US"/>
        </a:p>
      </dgm:t>
    </dgm:pt>
    <dgm:pt modelId="{1E73698C-999F-4A1B-9C59-2EA2DA3CF0DE}" type="sibTrans" cxnId="{6F59D96C-F5F6-4561-ACF5-2780EAC44E64}">
      <dgm:prSet/>
      <dgm:spPr/>
      <dgm:t>
        <a:bodyPr/>
        <a:lstStyle/>
        <a:p>
          <a:endParaRPr lang="en-US"/>
        </a:p>
      </dgm:t>
    </dgm:pt>
    <dgm:pt modelId="{543D572B-AED6-452C-A6F2-202C5E32F3E2}">
      <dgm:prSet/>
      <dgm:spPr/>
      <dgm:t>
        <a:bodyPr/>
        <a:lstStyle/>
        <a:p>
          <a:pPr rtl="0"/>
          <a:r>
            <a:rPr lang="en-US" smtClean="0"/>
            <a:t>GENE.00028 Genetic Testing for Colorectal Cancer Susceptibility</a:t>
          </a:r>
          <a:endParaRPr lang="en-US"/>
        </a:p>
      </dgm:t>
    </dgm:pt>
    <dgm:pt modelId="{F16CE663-2F5C-4128-8212-1ED7CD4F0ED2}" type="parTrans" cxnId="{225AC704-9D7B-4FC5-93D0-8A37BBF986EB}">
      <dgm:prSet/>
      <dgm:spPr/>
      <dgm:t>
        <a:bodyPr/>
        <a:lstStyle/>
        <a:p>
          <a:endParaRPr lang="en-US"/>
        </a:p>
      </dgm:t>
    </dgm:pt>
    <dgm:pt modelId="{CC43CDE9-9C91-451D-BC58-58F0BA1DCE35}" type="sibTrans" cxnId="{225AC704-9D7B-4FC5-93D0-8A37BBF986EB}">
      <dgm:prSet/>
      <dgm:spPr/>
      <dgm:t>
        <a:bodyPr/>
        <a:lstStyle/>
        <a:p>
          <a:endParaRPr lang="en-US"/>
        </a:p>
      </dgm:t>
    </dgm:pt>
    <dgm:pt modelId="{ADFA7A45-9FC2-4302-B5AF-010C001D68AB}">
      <dgm:prSet/>
      <dgm:spPr/>
      <dgm:t>
        <a:bodyPr/>
        <a:lstStyle/>
        <a:p>
          <a:pPr rtl="0"/>
          <a:r>
            <a:rPr lang="en-US" smtClean="0"/>
            <a:t>GENE.00035 Genetic Testing for TP53 Mutations</a:t>
          </a:r>
          <a:endParaRPr lang="en-US"/>
        </a:p>
      </dgm:t>
    </dgm:pt>
    <dgm:pt modelId="{1F77C8A0-EEF3-4DC7-9412-55E720774EA3}" type="parTrans" cxnId="{DB4FC3E1-6A1A-49AF-BA38-A67288F1234D}">
      <dgm:prSet/>
      <dgm:spPr/>
      <dgm:t>
        <a:bodyPr/>
        <a:lstStyle/>
        <a:p>
          <a:endParaRPr lang="en-US"/>
        </a:p>
      </dgm:t>
    </dgm:pt>
    <dgm:pt modelId="{9D3A575F-FB59-427E-AB09-7600B1F484F9}" type="sibTrans" cxnId="{DB4FC3E1-6A1A-49AF-BA38-A67288F1234D}">
      <dgm:prSet/>
      <dgm:spPr/>
      <dgm:t>
        <a:bodyPr/>
        <a:lstStyle/>
        <a:p>
          <a:endParaRPr lang="en-US"/>
        </a:p>
      </dgm:t>
    </dgm:pt>
    <dgm:pt modelId="{ACA23533-0165-4F4A-9853-9D46A662F122}">
      <dgm:prSet/>
      <dgm:spPr/>
      <dgm:t>
        <a:bodyPr/>
        <a:lstStyle/>
        <a:p>
          <a:pPr rtl="0"/>
          <a:r>
            <a:rPr lang="en-US" smtClean="0"/>
            <a:t>SURG.00145 Mechanical Circulatory Assist Devices (Ventricular Assist Devices, Percutaneous Ventricular Assist Devices and Artificial Hearts)</a:t>
          </a:r>
          <a:endParaRPr lang="en-US"/>
        </a:p>
      </dgm:t>
    </dgm:pt>
    <dgm:pt modelId="{F55D3E88-288D-4BDD-9F32-9455A1D499DB}" type="parTrans" cxnId="{88176295-669E-42FB-B7EA-D9DDA34D031C}">
      <dgm:prSet/>
      <dgm:spPr/>
      <dgm:t>
        <a:bodyPr/>
        <a:lstStyle/>
        <a:p>
          <a:endParaRPr lang="en-US"/>
        </a:p>
      </dgm:t>
    </dgm:pt>
    <dgm:pt modelId="{51715180-CECE-4066-847C-D2E2E9016663}" type="sibTrans" cxnId="{88176295-669E-42FB-B7EA-D9DDA34D031C}">
      <dgm:prSet/>
      <dgm:spPr/>
      <dgm:t>
        <a:bodyPr/>
        <a:lstStyle/>
        <a:p>
          <a:endParaRPr lang="en-US"/>
        </a:p>
      </dgm:t>
    </dgm:pt>
    <dgm:pt modelId="{821F293A-4937-42AB-B1A9-4A9A38D6CC55}" type="pres">
      <dgm:prSet presAssocID="{B0F3BB55-B18A-4A8A-9D68-EF86BF59CFB0}" presName="diagram" presStyleCnt="0">
        <dgm:presLayoutVars>
          <dgm:dir/>
          <dgm:resizeHandles val="exact"/>
        </dgm:presLayoutVars>
      </dgm:prSet>
      <dgm:spPr/>
      <dgm:t>
        <a:bodyPr/>
        <a:lstStyle/>
        <a:p>
          <a:endParaRPr lang="en-US"/>
        </a:p>
      </dgm:t>
    </dgm:pt>
    <dgm:pt modelId="{CE4D9EBD-4E98-4E43-B43F-B89C885B1641}" type="pres">
      <dgm:prSet presAssocID="{49F4015E-4E04-4E0B-A734-032DC1059693}" presName="node" presStyleLbl="node1" presStyleIdx="0" presStyleCnt="12">
        <dgm:presLayoutVars>
          <dgm:bulletEnabled val="1"/>
        </dgm:presLayoutVars>
      </dgm:prSet>
      <dgm:spPr/>
      <dgm:t>
        <a:bodyPr/>
        <a:lstStyle/>
        <a:p>
          <a:endParaRPr lang="en-US"/>
        </a:p>
      </dgm:t>
    </dgm:pt>
    <dgm:pt modelId="{9179C300-DAD5-408E-AAF7-54E35C9D4154}" type="pres">
      <dgm:prSet presAssocID="{69B883FB-9F6D-4BF4-8A9F-641A035B1210}" presName="sibTrans" presStyleCnt="0"/>
      <dgm:spPr/>
    </dgm:pt>
    <dgm:pt modelId="{59CF7C79-E888-456C-B12C-8A97A4A59669}" type="pres">
      <dgm:prSet presAssocID="{B9DF88FD-D41F-40DB-8122-F6FB366C86DE}" presName="node" presStyleLbl="node1" presStyleIdx="1" presStyleCnt="12">
        <dgm:presLayoutVars>
          <dgm:bulletEnabled val="1"/>
        </dgm:presLayoutVars>
      </dgm:prSet>
      <dgm:spPr/>
      <dgm:t>
        <a:bodyPr/>
        <a:lstStyle/>
        <a:p>
          <a:endParaRPr lang="en-US"/>
        </a:p>
      </dgm:t>
    </dgm:pt>
    <dgm:pt modelId="{24777711-5AE6-4FAD-A8A0-243EF4145ACE}" type="pres">
      <dgm:prSet presAssocID="{35E8237E-1CDF-4D34-BD7F-32C1D380F77B}" presName="sibTrans" presStyleCnt="0"/>
      <dgm:spPr/>
    </dgm:pt>
    <dgm:pt modelId="{ED1D17BA-58FB-4C9F-B139-70EBE6FDB80F}" type="pres">
      <dgm:prSet presAssocID="{0673DCC5-DF25-4771-8535-06B851818B01}" presName="node" presStyleLbl="node1" presStyleIdx="2" presStyleCnt="12">
        <dgm:presLayoutVars>
          <dgm:bulletEnabled val="1"/>
        </dgm:presLayoutVars>
      </dgm:prSet>
      <dgm:spPr/>
      <dgm:t>
        <a:bodyPr/>
        <a:lstStyle/>
        <a:p>
          <a:endParaRPr lang="en-US"/>
        </a:p>
      </dgm:t>
    </dgm:pt>
    <dgm:pt modelId="{54DF82FA-4A8B-4946-9CBC-F9CE78ED00D4}" type="pres">
      <dgm:prSet presAssocID="{D73493D3-9106-43B8-9C05-6580DAC225C6}" presName="sibTrans" presStyleCnt="0"/>
      <dgm:spPr/>
    </dgm:pt>
    <dgm:pt modelId="{C4CC9CAD-7555-462A-93AA-02926929317C}" type="pres">
      <dgm:prSet presAssocID="{331FDEB0-87AD-4166-AF89-87F3BE0F5283}" presName="node" presStyleLbl="node1" presStyleIdx="3" presStyleCnt="12">
        <dgm:presLayoutVars>
          <dgm:bulletEnabled val="1"/>
        </dgm:presLayoutVars>
      </dgm:prSet>
      <dgm:spPr/>
      <dgm:t>
        <a:bodyPr/>
        <a:lstStyle/>
        <a:p>
          <a:endParaRPr lang="en-US"/>
        </a:p>
      </dgm:t>
    </dgm:pt>
    <dgm:pt modelId="{930CE7DB-F3D1-4111-BA10-A26BA262ACA5}" type="pres">
      <dgm:prSet presAssocID="{E505AB75-EBDE-4345-B35D-1D450B7B8630}" presName="sibTrans" presStyleCnt="0"/>
      <dgm:spPr/>
    </dgm:pt>
    <dgm:pt modelId="{A485C487-6DBC-49F1-90E2-86BA3985C9B1}" type="pres">
      <dgm:prSet presAssocID="{059B1011-9CE7-4042-9E30-07196374EABF}" presName="node" presStyleLbl="node1" presStyleIdx="4" presStyleCnt="12">
        <dgm:presLayoutVars>
          <dgm:bulletEnabled val="1"/>
        </dgm:presLayoutVars>
      </dgm:prSet>
      <dgm:spPr/>
      <dgm:t>
        <a:bodyPr/>
        <a:lstStyle/>
        <a:p>
          <a:endParaRPr lang="en-US"/>
        </a:p>
      </dgm:t>
    </dgm:pt>
    <dgm:pt modelId="{1A61159D-BFE0-4564-BF31-890CE5DBFA5D}" type="pres">
      <dgm:prSet presAssocID="{BC0835E6-87F8-44D7-A7DA-166909BB466C}" presName="sibTrans" presStyleCnt="0"/>
      <dgm:spPr/>
    </dgm:pt>
    <dgm:pt modelId="{92BDA9A3-0791-4E39-AD04-BC01DE9D8C6C}" type="pres">
      <dgm:prSet presAssocID="{255927D4-15FE-473B-963D-B41AA69443BB}" presName="node" presStyleLbl="node1" presStyleIdx="5" presStyleCnt="12">
        <dgm:presLayoutVars>
          <dgm:bulletEnabled val="1"/>
        </dgm:presLayoutVars>
      </dgm:prSet>
      <dgm:spPr/>
      <dgm:t>
        <a:bodyPr/>
        <a:lstStyle/>
        <a:p>
          <a:endParaRPr lang="en-US"/>
        </a:p>
      </dgm:t>
    </dgm:pt>
    <dgm:pt modelId="{65EE828E-D4F6-40E5-9585-5E211AE7E31A}" type="pres">
      <dgm:prSet presAssocID="{FFE1AEE5-9205-4699-A591-7C5076D78506}" presName="sibTrans" presStyleCnt="0"/>
      <dgm:spPr/>
    </dgm:pt>
    <dgm:pt modelId="{AB225637-5440-473A-B51F-42D118634DC3}" type="pres">
      <dgm:prSet presAssocID="{8920558B-FB16-4416-85B2-3FAF24D03DFB}" presName="node" presStyleLbl="node1" presStyleIdx="6" presStyleCnt="12">
        <dgm:presLayoutVars>
          <dgm:bulletEnabled val="1"/>
        </dgm:presLayoutVars>
      </dgm:prSet>
      <dgm:spPr/>
      <dgm:t>
        <a:bodyPr/>
        <a:lstStyle/>
        <a:p>
          <a:endParaRPr lang="en-US"/>
        </a:p>
      </dgm:t>
    </dgm:pt>
    <dgm:pt modelId="{3962BB8A-7BAE-48D8-954E-FD68E3432955}" type="pres">
      <dgm:prSet presAssocID="{8928ABE2-9281-43FE-8DDE-CF1476542E16}" presName="sibTrans" presStyleCnt="0"/>
      <dgm:spPr/>
    </dgm:pt>
    <dgm:pt modelId="{24F3B70D-C925-4C50-AA45-1530C15DC0C1}" type="pres">
      <dgm:prSet presAssocID="{EAF1FD4C-E586-47BB-8A33-05A68204BB13}" presName="node" presStyleLbl="node1" presStyleIdx="7" presStyleCnt="12">
        <dgm:presLayoutVars>
          <dgm:bulletEnabled val="1"/>
        </dgm:presLayoutVars>
      </dgm:prSet>
      <dgm:spPr/>
      <dgm:t>
        <a:bodyPr/>
        <a:lstStyle/>
        <a:p>
          <a:endParaRPr lang="en-US"/>
        </a:p>
      </dgm:t>
    </dgm:pt>
    <dgm:pt modelId="{9EC7DBAE-147A-4D15-9A33-5B3D0077227C}" type="pres">
      <dgm:prSet presAssocID="{FD99D6D0-8149-45FB-93EF-4337E1DBF3E0}" presName="sibTrans" presStyleCnt="0"/>
      <dgm:spPr/>
    </dgm:pt>
    <dgm:pt modelId="{9961B24B-B542-4398-A47D-5A6D9624AF10}" type="pres">
      <dgm:prSet presAssocID="{40A3D92F-90E5-487C-B33B-12835828C48B}" presName="node" presStyleLbl="node1" presStyleIdx="8" presStyleCnt="12">
        <dgm:presLayoutVars>
          <dgm:bulletEnabled val="1"/>
        </dgm:presLayoutVars>
      </dgm:prSet>
      <dgm:spPr/>
      <dgm:t>
        <a:bodyPr/>
        <a:lstStyle/>
        <a:p>
          <a:endParaRPr lang="en-US"/>
        </a:p>
      </dgm:t>
    </dgm:pt>
    <dgm:pt modelId="{2CBB6155-4F00-431C-9061-80AFF10F263A}" type="pres">
      <dgm:prSet presAssocID="{1E73698C-999F-4A1B-9C59-2EA2DA3CF0DE}" presName="sibTrans" presStyleCnt="0"/>
      <dgm:spPr/>
    </dgm:pt>
    <dgm:pt modelId="{4E3385C3-9F0E-436A-B36B-FC6520FE782B}" type="pres">
      <dgm:prSet presAssocID="{543D572B-AED6-452C-A6F2-202C5E32F3E2}" presName="node" presStyleLbl="node1" presStyleIdx="9" presStyleCnt="12">
        <dgm:presLayoutVars>
          <dgm:bulletEnabled val="1"/>
        </dgm:presLayoutVars>
      </dgm:prSet>
      <dgm:spPr/>
      <dgm:t>
        <a:bodyPr/>
        <a:lstStyle/>
        <a:p>
          <a:endParaRPr lang="en-US"/>
        </a:p>
      </dgm:t>
    </dgm:pt>
    <dgm:pt modelId="{95DA47F1-43E8-4933-8169-B366852B108E}" type="pres">
      <dgm:prSet presAssocID="{CC43CDE9-9C91-451D-BC58-58F0BA1DCE35}" presName="sibTrans" presStyleCnt="0"/>
      <dgm:spPr/>
    </dgm:pt>
    <dgm:pt modelId="{66B6BB1A-DBAA-4BB3-AC29-C0BA9D8BD564}" type="pres">
      <dgm:prSet presAssocID="{ADFA7A45-9FC2-4302-B5AF-010C001D68AB}" presName="node" presStyleLbl="node1" presStyleIdx="10" presStyleCnt="12">
        <dgm:presLayoutVars>
          <dgm:bulletEnabled val="1"/>
        </dgm:presLayoutVars>
      </dgm:prSet>
      <dgm:spPr/>
      <dgm:t>
        <a:bodyPr/>
        <a:lstStyle/>
        <a:p>
          <a:endParaRPr lang="en-US"/>
        </a:p>
      </dgm:t>
    </dgm:pt>
    <dgm:pt modelId="{994B3D56-D6BE-44EA-950F-A029A92BDABC}" type="pres">
      <dgm:prSet presAssocID="{9D3A575F-FB59-427E-AB09-7600B1F484F9}" presName="sibTrans" presStyleCnt="0"/>
      <dgm:spPr/>
    </dgm:pt>
    <dgm:pt modelId="{6AF08E6E-672D-4167-8145-8D6E21A90B25}" type="pres">
      <dgm:prSet presAssocID="{ACA23533-0165-4F4A-9853-9D46A662F122}" presName="node" presStyleLbl="node1" presStyleIdx="11" presStyleCnt="12">
        <dgm:presLayoutVars>
          <dgm:bulletEnabled val="1"/>
        </dgm:presLayoutVars>
      </dgm:prSet>
      <dgm:spPr/>
      <dgm:t>
        <a:bodyPr/>
        <a:lstStyle/>
        <a:p>
          <a:endParaRPr lang="en-US"/>
        </a:p>
      </dgm:t>
    </dgm:pt>
  </dgm:ptLst>
  <dgm:cxnLst>
    <dgm:cxn modelId="{069FEA7B-6C21-4E21-AE3E-B381C80D6356}" type="presOf" srcId="{EAF1FD4C-E586-47BB-8A33-05A68204BB13}" destId="{24F3B70D-C925-4C50-AA45-1530C15DC0C1}" srcOrd="0" destOrd="0" presId="urn:microsoft.com/office/officeart/2005/8/layout/default"/>
    <dgm:cxn modelId="{225AC704-9D7B-4FC5-93D0-8A37BBF986EB}" srcId="{B0F3BB55-B18A-4A8A-9D68-EF86BF59CFB0}" destId="{543D572B-AED6-452C-A6F2-202C5E32F3E2}" srcOrd="9" destOrd="0" parTransId="{F16CE663-2F5C-4128-8212-1ED7CD4F0ED2}" sibTransId="{CC43CDE9-9C91-451D-BC58-58F0BA1DCE35}"/>
    <dgm:cxn modelId="{5D2DAC0F-1DF2-4127-BE95-E1BC000BBF6E}" srcId="{B0F3BB55-B18A-4A8A-9D68-EF86BF59CFB0}" destId="{331FDEB0-87AD-4166-AF89-87F3BE0F5283}" srcOrd="3" destOrd="0" parTransId="{DFA9616C-BC31-41D9-920A-9BF5662151D9}" sibTransId="{E505AB75-EBDE-4345-B35D-1D450B7B8630}"/>
    <dgm:cxn modelId="{65EFBC39-93CF-4E16-BF16-39442F79A751}" type="presOf" srcId="{ADFA7A45-9FC2-4302-B5AF-010C001D68AB}" destId="{66B6BB1A-DBAA-4BB3-AC29-C0BA9D8BD564}" srcOrd="0" destOrd="0" presId="urn:microsoft.com/office/officeart/2005/8/layout/default"/>
    <dgm:cxn modelId="{A5387675-143A-4D81-B2A1-F3EED8899FF0}" type="presOf" srcId="{ACA23533-0165-4F4A-9853-9D46A662F122}" destId="{6AF08E6E-672D-4167-8145-8D6E21A90B25}" srcOrd="0" destOrd="0" presId="urn:microsoft.com/office/officeart/2005/8/layout/default"/>
    <dgm:cxn modelId="{4A9BDFE6-17E5-4499-8DCD-B03BCC9F9577}" srcId="{B0F3BB55-B18A-4A8A-9D68-EF86BF59CFB0}" destId="{0673DCC5-DF25-4771-8535-06B851818B01}" srcOrd="2" destOrd="0" parTransId="{EA0E45D2-7A2C-4F9E-A55A-C3CDBCBC5C5C}" sibTransId="{D73493D3-9106-43B8-9C05-6580DAC225C6}"/>
    <dgm:cxn modelId="{0E9A9C3F-6748-4DBE-8EB8-8847CAD6897A}" type="presOf" srcId="{B9DF88FD-D41F-40DB-8122-F6FB366C86DE}" destId="{59CF7C79-E888-456C-B12C-8A97A4A59669}" srcOrd="0" destOrd="0" presId="urn:microsoft.com/office/officeart/2005/8/layout/default"/>
    <dgm:cxn modelId="{4149B37D-9ED7-4557-8D11-7A27E7861911}" type="presOf" srcId="{8920558B-FB16-4416-85B2-3FAF24D03DFB}" destId="{AB225637-5440-473A-B51F-42D118634DC3}" srcOrd="0" destOrd="0" presId="urn:microsoft.com/office/officeart/2005/8/layout/default"/>
    <dgm:cxn modelId="{E216D083-C693-4EB2-AE77-0B0D396FFFC3}" srcId="{B0F3BB55-B18A-4A8A-9D68-EF86BF59CFB0}" destId="{49F4015E-4E04-4E0B-A734-032DC1059693}" srcOrd="0" destOrd="0" parTransId="{A852B14A-2CCC-49D4-9093-7DE634E24F8C}" sibTransId="{69B883FB-9F6D-4BF4-8A9F-641A035B1210}"/>
    <dgm:cxn modelId="{94E32ED6-8BCC-4A5E-985E-FC28E3E3AD50}" type="presOf" srcId="{059B1011-9CE7-4042-9E30-07196374EABF}" destId="{A485C487-6DBC-49F1-90E2-86BA3985C9B1}" srcOrd="0" destOrd="0" presId="urn:microsoft.com/office/officeart/2005/8/layout/default"/>
    <dgm:cxn modelId="{6F59D96C-F5F6-4561-ACF5-2780EAC44E64}" srcId="{B0F3BB55-B18A-4A8A-9D68-EF86BF59CFB0}" destId="{40A3D92F-90E5-487C-B33B-12835828C48B}" srcOrd="8" destOrd="0" parTransId="{0D454CBF-3A9E-4704-A021-BF9513C272C4}" sibTransId="{1E73698C-999F-4A1B-9C59-2EA2DA3CF0DE}"/>
    <dgm:cxn modelId="{A7F5E77B-3EA2-48B9-964D-831E03F50916}" type="presOf" srcId="{331FDEB0-87AD-4166-AF89-87F3BE0F5283}" destId="{C4CC9CAD-7555-462A-93AA-02926929317C}" srcOrd="0" destOrd="0" presId="urn:microsoft.com/office/officeart/2005/8/layout/default"/>
    <dgm:cxn modelId="{F29FA622-BEAF-419F-8CC3-464D4A9A419E}" type="presOf" srcId="{0673DCC5-DF25-4771-8535-06B851818B01}" destId="{ED1D17BA-58FB-4C9F-B139-70EBE6FDB80F}" srcOrd="0" destOrd="0" presId="urn:microsoft.com/office/officeart/2005/8/layout/default"/>
    <dgm:cxn modelId="{E12A93C9-39B2-471D-9B82-EE3FF4C5BA08}" srcId="{B0F3BB55-B18A-4A8A-9D68-EF86BF59CFB0}" destId="{EAF1FD4C-E586-47BB-8A33-05A68204BB13}" srcOrd="7" destOrd="0" parTransId="{9CCF01FE-4F56-4099-9F3E-458A50375D85}" sibTransId="{FD99D6D0-8149-45FB-93EF-4337E1DBF3E0}"/>
    <dgm:cxn modelId="{4BE8DCE2-3F5A-4D0C-AB9E-D487290A01AD}" type="presOf" srcId="{255927D4-15FE-473B-963D-B41AA69443BB}" destId="{92BDA9A3-0791-4E39-AD04-BC01DE9D8C6C}" srcOrd="0" destOrd="0" presId="urn:microsoft.com/office/officeart/2005/8/layout/default"/>
    <dgm:cxn modelId="{77C06547-18DA-4F8C-9BB7-B531A800462A}" type="presOf" srcId="{40A3D92F-90E5-487C-B33B-12835828C48B}" destId="{9961B24B-B542-4398-A47D-5A6D9624AF10}" srcOrd="0" destOrd="0" presId="urn:microsoft.com/office/officeart/2005/8/layout/default"/>
    <dgm:cxn modelId="{DB4FC3E1-6A1A-49AF-BA38-A67288F1234D}" srcId="{B0F3BB55-B18A-4A8A-9D68-EF86BF59CFB0}" destId="{ADFA7A45-9FC2-4302-B5AF-010C001D68AB}" srcOrd="10" destOrd="0" parTransId="{1F77C8A0-EEF3-4DC7-9412-55E720774EA3}" sibTransId="{9D3A575F-FB59-427E-AB09-7600B1F484F9}"/>
    <dgm:cxn modelId="{88176295-669E-42FB-B7EA-D9DDA34D031C}" srcId="{B0F3BB55-B18A-4A8A-9D68-EF86BF59CFB0}" destId="{ACA23533-0165-4F4A-9853-9D46A662F122}" srcOrd="11" destOrd="0" parTransId="{F55D3E88-288D-4BDD-9F32-9455A1D499DB}" sibTransId="{51715180-CECE-4066-847C-D2E2E9016663}"/>
    <dgm:cxn modelId="{7A5E365B-6D4E-4BD8-B13D-47B0515D4B50}" type="presOf" srcId="{49F4015E-4E04-4E0B-A734-032DC1059693}" destId="{CE4D9EBD-4E98-4E43-B43F-B89C885B1641}" srcOrd="0" destOrd="0" presId="urn:microsoft.com/office/officeart/2005/8/layout/default"/>
    <dgm:cxn modelId="{A6071781-69AF-4066-BA34-7F7044C2FFD9}" srcId="{B0F3BB55-B18A-4A8A-9D68-EF86BF59CFB0}" destId="{059B1011-9CE7-4042-9E30-07196374EABF}" srcOrd="4" destOrd="0" parTransId="{6CF9A4D3-91B7-4408-91E2-386AB7EB73F3}" sibTransId="{BC0835E6-87F8-44D7-A7DA-166909BB466C}"/>
    <dgm:cxn modelId="{EAACD86C-0A8D-4BF9-8DBD-7F2E3B88C154}" srcId="{B0F3BB55-B18A-4A8A-9D68-EF86BF59CFB0}" destId="{B9DF88FD-D41F-40DB-8122-F6FB366C86DE}" srcOrd="1" destOrd="0" parTransId="{2F131D39-1580-4DE6-B20F-E1B2D9DC7BAC}" sibTransId="{35E8237E-1CDF-4D34-BD7F-32C1D380F77B}"/>
    <dgm:cxn modelId="{D3B46911-E3B8-4D13-BD6A-CC5AC4E48C8F}" srcId="{B0F3BB55-B18A-4A8A-9D68-EF86BF59CFB0}" destId="{255927D4-15FE-473B-963D-B41AA69443BB}" srcOrd="5" destOrd="0" parTransId="{7E151872-6FD0-41D7-B912-E07F6213CB61}" sibTransId="{FFE1AEE5-9205-4699-A591-7C5076D78506}"/>
    <dgm:cxn modelId="{B9253243-AB5B-46DE-BCFF-0C89B9DA3757}" type="presOf" srcId="{543D572B-AED6-452C-A6F2-202C5E32F3E2}" destId="{4E3385C3-9F0E-436A-B36B-FC6520FE782B}" srcOrd="0" destOrd="0" presId="urn:microsoft.com/office/officeart/2005/8/layout/default"/>
    <dgm:cxn modelId="{5B5B58AD-DA0E-4972-AC23-A41CF82F9894}" type="presOf" srcId="{B0F3BB55-B18A-4A8A-9D68-EF86BF59CFB0}" destId="{821F293A-4937-42AB-B1A9-4A9A38D6CC55}" srcOrd="0" destOrd="0" presId="urn:microsoft.com/office/officeart/2005/8/layout/default"/>
    <dgm:cxn modelId="{BF8A93DB-5017-436A-A598-4F20718FC82C}" srcId="{B0F3BB55-B18A-4A8A-9D68-EF86BF59CFB0}" destId="{8920558B-FB16-4416-85B2-3FAF24D03DFB}" srcOrd="6" destOrd="0" parTransId="{88E52378-9D1F-4D92-937B-78849C20B19D}" sibTransId="{8928ABE2-9281-43FE-8DDE-CF1476542E16}"/>
    <dgm:cxn modelId="{BF1EAD31-A00E-4CB7-90CE-B7A04C89E2C5}" type="presParOf" srcId="{821F293A-4937-42AB-B1A9-4A9A38D6CC55}" destId="{CE4D9EBD-4E98-4E43-B43F-B89C885B1641}" srcOrd="0" destOrd="0" presId="urn:microsoft.com/office/officeart/2005/8/layout/default"/>
    <dgm:cxn modelId="{1F1AF87E-015D-431F-8891-8D57BF18CDB3}" type="presParOf" srcId="{821F293A-4937-42AB-B1A9-4A9A38D6CC55}" destId="{9179C300-DAD5-408E-AAF7-54E35C9D4154}" srcOrd="1" destOrd="0" presId="urn:microsoft.com/office/officeart/2005/8/layout/default"/>
    <dgm:cxn modelId="{6845A24B-6EE8-46CE-AFB7-A5A606DB8470}" type="presParOf" srcId="{821F293A-4937-42AB-B1A9-4A9A38D6CC55}" destId="{59CF7C79-E888-456C-B12C-8A97A4A59669}" srcOrd="2" destOrd="0" presId="urn:microsoft.com/office/officeart/2005/8/layout/default"/>
    <dgm:cxn modelId="{407C948A-DE0A-47B1-A8E9-2B1E8954369C}" type="presParOf" srcId="{821F293A-4937-42AB-B1A9-4A9A38D6CC55}" destId="{24777711-5AE6-4FAD-A8A0-243EF4145ACE}" srcOrd="3" destOrd="0" presId="urn:microsoft.com/office/officeart/2005/8/layout/default"/>
    <dgm:cxn modelId="{97209FA7-3E21-43F9-BFEF-EAC97EDFAE9C}" type="presParOf" srcId="{821F293A-4937-42AB-B1A9-4A9A38D6CC55}" destId="{ED1D17BA-58FB-4C9F-B139-70EBE6FDB80F}" srcOrd="4" destOrd="0" presId="urn:microsoft.com/office/officeart/2005/8/layout/default"/>
    <dgm:cxn modelId="{79F9D93C-FD45-4826-9831-6A67FD6E91C7}" type="presParOf" srcId="{821F293A-4937-42AB-B1A9-4A9A38D6CC55}" destId="{54DF82FA-4A8B-4946-9CBC-F9CE78ED00D4}" srcOrd="5" destOrd="0" presId="urn:microsoft.com/office/officeart/2005/8/layout/default"/>
    <dgm:cxn modelId="{923C2FE3-C298-477D-8893-9DFBC9EA3D56}" type="presParOf" srcId="{821F293A-4937-42AB-B1A9-4A9A38D6CC55}" destId="{C4CC9CAD-7555-462A-93AA-02926929317C}" srcOrd="6" destOrd="0" presId="urn:microsoft.com/office/officeart/2005/8/layout/default"/>
    <dgm:cxn modelId="{29CBF391-0FFA-4539-9753-EF99C29E9766}" type="presParOf" srcId="{821F293A-4937-42AB-B1A9-4A9A38D6CC55}" destId="{930CE7DB-F3D1-4111-BA10-A26BA262ACA5}" srcOrd="7" destOrd="0" presId="urn:microsoft.com/office/officeart/2005/8/layout/default"/>
    <dgm:cxn modelId="{8574EEA3-28C7-477B-8B7E-F4AE595C4DB8}" type="presParOf" srcId="{821F293A-4937-42AB-B1A9-4A9A38D6CC55}" destId="{A485C487-6DBC-49F1-90E2-86BA3985C9B1}" srcOrd="8" destOrd="0" presId="urn:microsoft.com/office/officeart/2005/8/layout/default"/>
    <dgm:cxn modelId="{9EE42F8E-FF44-471F-9D24-5808F455E5AF}" type="presParOf" srcId="{821F293A-4937-42AB-B1A9-4A9A38D6CC55}" destId="{1A61159D-BFE0-4564-BF31-890CE5DBFA5D}" srcOrd="9" destOrd="0" presId="urn:microsoft.com/office/officeart/2005/8/layout/default"/>
    <dgm:cxn modelId="{0922B383-D3CE-4CF8-9125-ADDDD0D4EC06}" type="presParOf" srcId="{821F293A-4937-42AB-B1A9-4A9A38D6CC55}" destId="{92BDA9A3-0791-4E39-AD04-BC01DE9D8C6C}" srcOrd="10" destOrd="0" presId="urn:microsoft.com/office/officeart/2005/8/layout/default"/>
    <dgm:cxn modelId="{82BCDC8A-BE57-4B79-AA71-3231AF701883}" type="presParOf" srcId="{821F293A-4937-42AB-B1A9-4A9A38D6CC55}" destId="{65EE828E-D4F6-40E5-9585-5E211AE7E31A}" srcOrd="11" destOrd="0" presId="urn:microsoft.com/office/officeart/2005/8/layout/default"/>
    <dgm:cxn modelId="{635FE780-A0CF-4E41-8519-A65ACDFD341C}" type="presParOf" srcId="{821F293A-4937-42AB-B1A9-4A9A38D6CC55}" destId="{AB225637-5440-473A-B51F-42D118634DC3}" srcOrd="12" destOrd="0" presId="urn:microsoft.com/office/officeart/2005/8/layout/default"/>
    <dgm:cxn modelId="{66DA53CC-CE33-4214-A82C-F89EF288A965}" type="presParOf" srcId="{821F293A-4937-42AB-B1A9-4A9A38D6CC55}" destId="{3962BB8A-7BAE-48D8-954E-FD68E3432955}" srcOrd="13" destOrd="0" presId="urn:microsoft.com/office/officeart/2005/8/layout/default"/>
    <dgm:cxn modelId="{480CA7BE-3149-427C-A190-DEE68BECF3F7}" type="presParOf" srcId="{821F293A-4937-42AB-B1A9-4A9A38D6CC55}" destId="{24F3B70D-C925-4C50-AA45-1530C15DC0C1}" srcOrd="14" destOrd="0" presId="urn:microsoft.com/office/officeart/2005/8/layout/default"/>
    <dgm:cxn modelId="{46E0E75A-B4E8-48A4-9437-A4481DC5F88F}" type="presParOf" srcId="{821F293A-4937-42AB-B1A9-4A9A38D6CC55}" destId="{9EC7DBAE-147A-4D15-9A33-5B3D0077227C}" srcOrd="15" destOrd="0" presId="urn:microsoft.com/office/officeart/2005/8/layout/default"/>
    <dgm:cxn modelId="{A943DDC9-79DF-4AD2-AA7A-4894C1A531E3}" type="presParOf" srcId="{821F293A-4937-42AB-B1A9-4A9A38D6CC55}" destId="{9961B24B-B542-4398-A47D-5A6D9624AF10}" srcOrd="16" destOrd="0" presId="urn:microsoft.com/office/officeart/2005/8/layout/default"/>
    <dgm:cxn modelId="{4D6A305B-961D-4200-BA04-9B2583BBF213}" type="presParOf" srcId="{821F293A-4937-42AB-B1A9-4A9A38D6CC55}" destId="{2CBB6155-4F00-431C-9061-80AFF10F263A}" srcOrd="17" destOrd="0" presId="urn:microsoft.com/office/officeart/2005/8/layout/default"/>
    <dgm:cxn modelId="{62D9E313-07C0-4FEA-A6DD-4FB92F2A61A1}" type="presParOf" srcId="{821F293A-4937-42AB-B1A9-4A9A38D6CC55}" destId="{4E3385C3-9F0E-436A-B36B-FC6520FE782B}" srcOrd="18" destOrd="0" presId="urn:microsoft.com/office/officeart/2005/8/layout/default"/>
    <dgm:cxn modelId="{2FF86757-E88C-4C04-80D5-716EAF300959}" type="presParOf" srcId="{821F293A-4937-42AB-B1A9-4A9A38D6CC55}" destId="{95DA47F1-43E8-4933-8169-B366852B108E}" srcOrd="19" destOrd="0" presId="urn:microsoft.com/office/officeart/2005/8/layout/default"/>
    <dgm:cxn modelId="{23229492-3BBC-435B-812B-903F9EC0E486}" type="presParOf" srcId="{821F293A-4937-42AB-B1A9-4A9A38D6CC55}" destId="{66B6BB1A-DBAA-4BB3-AC29-C0BA9D8BD564}" srcOrd="20" destOrd="0" presId="urn:microsoft.com/office/officeart/2005/8/layout/default"/>
    <dgm:cxn modelId="{787C3716-60FE-4117-A485-AC3A2981A293}" type="presParOf" srcId="{821F293A-4937-42AB-B1A9-4A9A38D6CC55}" destId="{994B3D56-D6BE-44EA-950F-A029A92BDABC}" srcOrd="21" destOrd="0" presId="urn:microsoft.com/office/officeart/2005/8/layout/default"/>
    <dgm:cxn modelId="{1283F49E-A767-4F9C-A5C5-7F8FCD725CB3}" type="presParOf" srcId="{821F293A-4937-42AB-B1A9-4A9A38D6CC55}" destId="{6AF08E6E-672D-4167-8145-8D6E21A90B2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F9D39-650E-49BE-82B3-CA1C148F8F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8ABC9A-BD87-4B07-BE74-D51143C513DE}">
      <dgm:prSet/>
      <dgm:spPr/>
      <dgm:t>
        <a:bodyPr/>
        <a:lstStyle/>
        <a:p>
          <a:r>
            <a:rPr lang="en-US" b="0" dirty="0"/>
            <a:t>Medicare Part B Improvement Act</a:t>
          </a:r>
        </a:p>
      </dgm:t>
    </dgm:pt>
    <dgm:pt modelId="{B8DB8642-3F8B-49A8-8473-B5B7A300D704}" type="parTrans" cxnId="{9EDA7C42-9550-48F5-9ECD-7C38A62E89F2}">
      <dgm:prSet/>
      <dgm:spPr/>
      <dgm:t>
        <a:bodyPr/>
        <a:lstStyle/>
        <a:p>
          <a:endParaRPr lang="en-US"/>
        </a:p>
      </dgm:t>
    </dgm:pt>
    <dgm:pt modelId="{09FB0264-2F98-48B7-9143-BF34C07E7507}" type="sibTrans" cxnId="{9EDA7C42-9550-48F5-9ECD-7C38A62E89F2}">
      <dgm:prSet/>
      <dgm:spPr/>
      <dgm:t>
        <a:bodyPr/>
        <a:lstStyle/>
        <a:p>
          <a:endParaRPr lang="en-US"/>
        </a:p>
      </dgm:t>
    </dgm:pt>
    <dgm:pt modelId="{A48F2315-3308-49C5-AA6C-6FF477292385}">
      <dgm:prSet/>
      <dgm:spPr/>
      <dgm:t>
        <a:bodyPr/>
        <a:lstStyle/>
        <a:p>
          <a:r>
            <a:rPr lang="en-US" dirty="0" smtClean="0"/>
            <a:t>Medicare </a:t>
          </a:r>
          <a:r>
            <a:rPr lang="en-US" dirty="0"/>
            <a:t>payment </a:t>
          </a:r>
          <a:r>
            <a:rPr lang="en-US" dirty="0" smtClean="0"/>
            <a:t>for transition and education for </a:t>
          </a:r>
          <a:r>
            <a:rPr lang="en-US" dirty="0"/>
            <a:t>home infusion beginning in 2019</a:t>
          </a:r>
        </a:p>
      </dgm:t>
    </dgm:pt>
    <dgm:pt modelId="{7C6B3BEC-EF1F-4475-9B7D-D4A9F0888191}" type="parTrans" cxnId="{BFBCC4C8-C5CD-497A-BD4D-7CA4E0E19879}">
      <dgm:prSet/>
      <dgm:spPr/>
      <dgm:t>
        <a:bodyPr/>
        <a:lstStyle/>
        <a:p>
          <a:endParaRPr lang="en-US"/>
        </a:p>
      </dgm:t>
    </dgm:pt>
    <dgm:pt modelId="{A0E8BA3E-170D-42CE-8C6F-8B14703BFB8B}" type="sibTrans" cxnId="{BFBCC4C8-C5CD-497A-BD4D-7CA4E0E19879}">
      <dgm:prSet/>
      <dgm:spPr/>
      <dgm:t>
        <a:bodyPr/>
        <a:lstStyle/>
        <a:p>
          <a:endParaRPr lang="en-US"/>
        </a:p>
      </dgm:t>
    </dgm:pt>
    <dgm:pt modelId="{85BA394C-5534-4230-8B68-55DB1DB0F2F5}">
      <dgm:prSet/>
      <dgm:spPr/>
      <dgm:t>
        <a:bodyPr/>
        <a:lstStyle/>
        <a:p>
          <a:r>
            <a:rPr lang="en-US" dirty="0" smtClean="0"/>
            <a:t>Streamlines </a:t>
          </a:r>
          <a:r>
            <a:rPr lang="en-US" dirty="0"/>
            <a:t>and </a:t>
          </a:r>
          <a:r>
            <a:rPr lang="en-US" dirty="0" smtClean="0"/>
            <a:t>clarifies </a:t>
          </a:r>
          <a:r>
            <a:rPr lang="en-US" dirty="0"/>
            <a:t>rules for providers regarding compliance with the Stark Law</a:t>
          </a:r>
        </a:p>
      </dgm:t>
    </dgm:pt>
    <dgm:pt modelId="{F19625F5-2769-41CB-8A86-AAD82673FAAA}" type="parTrans" cxnId="{C94D361C-60F6-416D-B30A-B578BF98ED52}">
      <dgm:prSet/>
      <dgm:spPr/>
      <dgm:t>
        <a:bodyPr/>
        <a:lstStyle/>
        <a:p>
          <a:endParaRPr lang="en-US"/>
        </a:p>
      </dgm:t>
    </dgm:pt>
    <dgm:pt modelId="{B9FDF181-E05B-4FD0-BC3E-7872C7EB0389}" type="sibTrans" cxnId="{C94D361C-60F6-416D-B30A-B578BF98ED52}">
      <dgm:prSet/>
      <dgm:spPr/>
      <dgm:t>
        <a:bodyPr/>
        <a:lstStyle/>
        <a:p>
          <a:endParaRPr lang="en-US"/>
        </a:p>
      </dgm:t>
    </dgm:pt>
    <dgm:pt modelId="{814759D4-858B-4F5D-9585-0EB78C1A4513}">
      <dgm:prSet/>
      <dgm:spPr/>
      <dgm:t>
        <a:bodyPr/>
        <a:lstStyle/>
        <a:p>
          <a:r>
            <a:rPr lang="en-US" b="0" dirty="0"/>
            <a:t>Child and Family Services and Supports Extenders</a:t>
          </a:r>
        </a:p>
      </dgm:t>
    </dgm:pt>
    <dgm:pt modelId="{9899ADB8-F78E-44C7-8BC9-CC2D2028112D}" type="parTrans" cxnId="{FAD2A653-8ACF-45D5-9E2F-DA85BEDBD798}">
      <dgm:prSet/>
      <dgm:spPr/>
      <dgm:t>
        <a:bodyPr/>
        <a:lstStyle/>
        <a:p>
          <a:endParaRPr lang="en-US"/>
        </a:p>
      </dgm:t>
    </dgm:pt>
    <dgm:pt modelId="{9B090DCF-4F8F-41F7-8011-698881E676F7}" type="sibTrans" cxnId="{FAD2A653-8ACF-45D5-9E2F-DA85BEDBD798}">
      <dgm:prSet/>
      <dgm:spPr/>
      <dgm:t>
        <a:bodyPr/>
        <a:lstStyle/>
        <a:p>
          <a:endParaRPr lang="en-US"/>
        </a:p>
      </dgm:t>
    </dgm:pt>
    <dgm:pt modelId="{AAA150B2-E0C6-4B32-AF13-FC246C5C027D}">
      <dgm:prSet/>
      <dgm:spPr/>
      <dgm:t>
        <a:bodyPr/>
        <a:lstStyle/>
        <a:p>
          <a:r>
            <a:rPr lang="en-US" dirty="0"/>
            <a:t>Extends the Maternal, Infant, and Early Childhood Home Visiting (</a:t>
          </a:r>
          <a:r>
            <a:rPr lang="en-US" dirty="0" err="1"/>
            <a:t>MIECHV</a:t>
          </a:r>
          <a:r>
            <a:rPr lang="en-US" dirty="0"/>
            <a:t>) Program at current-law level of $400 million per year for </a:t>
          </a:r>
          <a:r>
            <a:rPr lang="en-US" dirty="0" err="1"/>
            <a:t>FY18</a:t>
          </a:r>
          <a:r>
            <a:rPr lang="en-US" dirty="0"/>
            <a:t> through </a:t>
          </a:r>
          <a:r>
            <a:rPr lang="en-US" dirty="0" err="1"/>
            <a:t>FY22</a:t>
          </a:r>
          <a:endParaRPr lang="en-US" dirty="0"/>
        </a:p>
      </dgm:t>
    </dgm:pt>
    <dgm:pt modelId="{4B1929BB-270F-447B-8DC7-5F259661FD3B}" type="parTrans" cxnId="{C67DE142-1011-435C-B154-D7B227CA5451}">
      <dgm:prSet/>
      <dgm:spPr/>
      <dgm:t>
        <a:bodyPr/>
        <a:lstStyle/>
        <a:p>
          <a:endParaRPr lang="en-US"/>
        </a:p>
      </dgm:t>
    </dgm:pt>
    <dgm:pt modelId="{5AC8E854-5146-4BED-B978-73125ED55B11}" type="sibTrans" cxnId="{C67DE142-1011-435C-B154-D7B227CA5451}">
      <dgm:prSet/>
      <dgm:spPr/>
      <dgm:t>
        <a:bodyPr/>
        <a:lstStyle/>
        <a:p>
          <a:endParaRPr lang="en-US"/>
        </a:p>
      </dgm:t>
    </dgm:pt>
    <dgm:pt modelId="{CBE287E2-51D4-4D20-80B2-0E77900F1787}">
      <dgm:prSet/>
      <dgm:spPr/>
      <dgm:t>
        <a:bodyPr/>
        <a:lstStyle/>
        <a:p>
          <a:r>
            <a:rPr lang="en-US" dirty="0"/>
            <a:t>Allows HHS to continue to use Census Bureau data for states, </a:t>
          </a:r>
          <a:r>
            <a:rPr lang="en-US" dirty="0" smtClean="0"/>
            <a:t>ensuring </a:t>
          </a:r>
          <a:r>
            <a:rPr lang="en-US" dirty="0"/>
            <a:t>appropriate alternative data source when determining funding for territories</a:t>
          </a:r>
        </a:p>
      </dgm:t>
    </dgm:pt>
    <dgm:pt modelId="{B39C2CC7-42EB-4C2A-8A93-7E040D8A3F6B}" type="parTrans" cxnId="{F1291EA0-4B72-444B-96C6-6655F9C76826}">
      <dgm:prSet/>
      <dgm:spPr/>
      <dgm:t>
        <a:bodyPr/>
        <a:lstStyle/>
        <a:p>
          <a:endParaRPr lang="en-US"/>
        </a:p>
      </dgm:t>
    </dgm:pt>
    <dgm:pt modelId="{8DFE6BC0-7FCB-4898-BEF0-B7A82AA62F2B}" type="sibTrans" cxnId="{F1291EA0-4B72-444B-96C6-6655F9C76826}">
      <dgm:prSet/>
      <dgm:spPr/>
      <dgm:t>
        <a:bodyPr/>
        <a:lstStyle/>
        <a:p>
          <a:endParaRPr lang="en-US"/>
        </a:p>
      </dgm:t>
    </dgm:pt>
    <dgm:pt modelId="{011249E4-C6AF-4C5E-B1D0-5C29C06E0331}">
      <dgm:prSet/>
      <dgm:spPr/>
      <dgm:t>
        <a:bodyPr/>
        <a:lstStyle/>
        <a:p>
          <a:r>
            <a:rPr lang="en-US"/>
            <a:t>Extends the Health Workforce Demonstration Project, which provides funding to help low-income individuals obtain education and training in high-demand, well-paid health care jobs, through FY19 at the current funding level</a:t>
          </a:r>
        </a:p>
      </dgm:t>
    </dgm:pt>
    <dgm:pt modelId="{D382E60E-C6B6-48EE-8D52-C0BC7C5A5C5C}" type="parTrans" cxnId="{DA38425F-0528-48A5-A60F-B92DCD661E25}">
      <dgm:prSet/>
      <dgm:spPr/>
      <dgm:t>
        <a:bodyPr/>
        <a:lstStyle/>
        <a:p>
          <a:endParaRPr lang="en-US"/>
        </a:p>
      </dgm:t>
    </dgm:pt>
    <dgm:pt modelId="{6E3548D4-FE69-4D90-ABC3-39B77A8415E7}" type="sibTrans" cxnId="{DA38425F-0528-48A5-A60F-B92DCD661E25}">
      <dgm:prSet/>
      <dgm:spPr/>
      <dgm:t>
        <a:bodyPr/>
        <a:lstStyle/>
        <a:p>
          <a:endParaRPr lang="en-US"/>
        </a:p>
      </dgm:t>
    </dgm:pt>
    <dgm:pt modelId="{C9B47934-AC64-46E5-807A-5D0D7D82E222}">
      <dgm:prSet/>
      <dgm:spPr/>
      <dgm:t>
        <a:bodyPr/>
        <a:lstStyle/>
        <a:p>
          <a:r>
            <a:rPr lang="en-US" dirty="0"/>
            <a:t>Allows dialysis providers to seek outside accreditation, from organizations approved by Medicare, </a:t>
          </a:r>
          <a:r>
            <a:rPr lang="en-US" dirty="0" smtClean="0"/>
            <a:t>to </a:t>
          </a:r>
          <a:r>
            <a:rPr lang="en-US" dirty="0"/>
            <a:t>bill Medicare for end-stage renal disease (ESRD) services</a:t>
          </a:r>
        </a:p>
      </dgm:t>
    </dgm:pt>
    <dgm:pt modelId="{8D3947C5-1FA2-47DF-BCB5-F83BC2307F88}" type="parTrans" cxnId="{7D3B5E07-00BF-46E2-8028-7C77841BF0AC}">
      <dgm:prSet/>
      <dgm:spPr/>
      <dgm:t>
        <a:bodyPr/>
        <a:lstStyle/>
        <a:p>
          <a:endParaRPr lang="en-US"/>
        </a:p>
      </dgm:t>
    </dgm:pt>
    <dgm:pt modelId="{8398D2BE-05DB-42D1-8C8C-D0529B27E0BE}" type="sibTrans" cxnId="{7D3B5E07-00BF-46E2-8028-7C77841BF0AC}">
      <dgm:prSet/>
      <dgm:spPr/>
      <dgm:t>
        <a:bodyPr/>
        <a:lstStyle/>
        <a:p>
          <a:endParaRPr lang="en-US"/>
        </a:p>
      </dgm:t>
    </dgm:pt>
    <dgm:pt modelId="{E2DB3B9F-9AAF-47C2-9094-520D7D7DD92E}">
      <dgm:prSet/>
      <dgm:spPr/>
      <dgm:t>
        <a:bodyPr/>
        <a:lstStyle/>
        <a:p>
          <a:r>
            <a:rPr lang="en-US" dirty="0" smtClean="0"/>
            <a:t>Covers speech-generating </a:t>
          </a:r>
          <a:r>
            <a:rPr lang="en-US" dirty="0"/>
            <a:t>devices under durable medical equipment permanent under the Medicare program</a:t>
          </a:r>
        </a:p>
      </dgm:t>
    </dgm:pt>
    <dgm:pt modelId="{E53AF6FC-2903-4EB9-97BC-61A9B64B9412}" type="parTrans" cxnId="{2C97FCFF-3989-474B-82F4-DAA0A5B2B9A3}">
      <dgm:prSet/>
      <dgm:spPr/>
      <dgm:t>
        <a:bodyPr/>
        <a:lstStyle/>
        <a:p>
          <a:endParaRPr lang="en-US"/>
        </a:p>
      </dgm:t>
    </dgm:pt>
    <dgm:pt modelId="{48B2D8AC-51A6-4D35-A1AE-76841BDA1177}" type="sibTrans" cxnId="{2C97FCFF-3989-474B-82F4-DAA0A5B2B9A3}">
      <dgm:prSet/>
      <dgm:spPr/>
      <dgm:t>
        <a:bodyPr/>
        <a:lstStyle/>
        <a:p>
          <a:endParaRPr lang="en-US"/>
        </a:p>
      </dgm:t>
    </dgm:pt>
    <dgm:pt modelId="{B2CD8C95-666A-4E0E-9121-6F5328DBAF0F}" type="pres">
      <dgm:prSet presAssocID="{9EFF9D39-650E-49BE-82B3-CA1C148F8F93}" presName="Name0" presStyleCnt="0">
        <dgm:presLayoutVars>
          <dgm:dir/>
          <dgm:animLvl val="lvl"/>
          <dgm:resizeHandles val="exact"/>
        </dgm:presLayoutVars>
      </dgm:prSet>
      <dgm:spPr/>
      <dgm:t>
        <a:bodyPr/>
        <a:lstStyle/>
        <a:p>
          <a:endParaRPr lang="en-US"/>
        </a:p>
      </dgm:t>
    </dgm:pt>
    <dgm:pt modelId="{5DEC1778-0304-45D4-90B2-6A5BC5473135}" type="pres">
      <dgm:prSet presAssocID="{598ABC9A-BD87-4B07-BE74-D51143C513DE}" presName="composite" presStyleCnt="0"/>
      <dgm:spPr/>
    </dgm:pt>
    <dgm:pt modelId="{D21E0943-B84D-43E8-B70C-06ED2F47AFD4}" type="pres">
      <dgm:prSet presAssocID="{598ABC9A-BD87-4B07-BE74-D51143C513DE}" presName="parTx" presStyleLbl="alignNode1" presStyleIdx="0" presStyleCnt="2">
        <dgm:presLayoutVars>
          <dgm:chMax val="0"/>
          <dgm:chPref val="0"/>
          <dgm:bulletEnabled val="1"/>
        </dgm:presLayoutVars>
      </dgm:prSet>
      <dgm:spPr/>
      <dgm:t>
        <a:bodyPr/>
        <a:lstStyle/>
        <a:p>
          <a:endParaRPr lang="en-US"/>
        </a:p>
      </dgm:t>
    </dgm:pt>
    <dgm:pt modelId="{A8986ACB-B02D-4DBD-A893-B8DDC6360115}" type="pres">
      <dgm:prSet presAssocID="{598ABC9A-BD87-4B07-BE74-D51143C513DE}" presName="desTx" presStyleLbl="alignAccFollowNode1" presStyleIdx="0" presStyleCnt="2">
        <dgm:presLayoutVars>
          <dgm:bulletEnabled val="1"/>
        </dgm:presLayoutVars>
      </dgm:prSet>
      <dgm:spPr/>
      <dgm:t>
        <a:bodyPr/>
        <a:lstStyle/>
        <a:p>
          <a:endParaRPr lang="en-US"/>
        </a:p>
      </dgm:t>
    </dgm:pt>
    <dgm:pt modelId="{CBD06B11-AB7C-4E7A-823F-75867CCCC3B2}" type="pres">
      <dgm:prSet presAssocID="{09FB0264-2F98-48B7-9143-BF34C07E7507}" presName="space" presStyleCnt="0"/>
      <dgm:spPr/>
    </dgm:pt>
    <dgm:pt modelId="{DBBAFE7C-76DB-48E1-85B5-EB0285FEB1C7}" type="pres">
      <dgm:prSet presAssocID="{814759D4-858B-4F5D-9585-0EB78C1A4513}" presName="composite" presStyleCnt="0"/>
      <dgm:spPr/>
    </dgm:pt>
    <dgm:pt modelId="{DA3A63E7-6C79-46A5-8B8E-D5E010F96136}" type="pres">
      <dgm:prSet presAssocID="{814759D4-858B-4F5D-9585-0EB78C1A4513}" presName="parTx" presStyleLbl="alignNode1" presStyleIdx="1" presStyleCnt="2">
        <dgm:presLayoutVars>
          <dgm:chMax val="0"/>
          <dgm:chPref val="0"/>
          <dgm:bulletEnabled val="1"/>
        </dgm:presLayoutVars>
      </dgm:prSet>
      <dgm:spPr/>
      <dgm:t>
        <a:bodyPr/>
        <a:lstStyle/>
        <a:p>
          <a:endParaRPr lang="en-US"/>
        </a:p>
      </dgm:t>
    </dgm:pt>
    <dgm:pt modelId="{85E77FC0-1D30-477F-884E-9E4DF15D7244}" type="pres">
      <dgm:prSet presAssocID="{814759D4-858B-4F5D-9585-0EB78C1A4513}" presName="desTx" presStyleLbl="alignAccFollowNode1" presStyleIdx="1" presStyleCnt="2">
        <dgm:presLayoutVars>
          <dgm:bulletEnabled val="1"/>
        </dgm:presLayoutVars>
      </dgm:prSet>
      <dgm:spPr/>
      <dgm:t>
        <a:bodyPr/>
        <a:lstStyle/>
        <a:p>
          <a:endParaRPr lang="en-US"/>
        </a:p>
      </dgm:t>
    </dgm:pt>
  </dgm:ptLst>
  <dgm:cxnLst>
    <dgm:cxn modelId="{7D3B5E07-00BF-46E2-8028-7C77841BF0AC}" srcId="{598ABC9A-BD87-4B07-BE74-D51143C513DE}" destId="{C9B47934-AC64-46E5-807A-5D0D7D82E222}" srcOrd="1" destOrd="0" parTransId="{8D3947C5-1FA2-47DF-BCB5-F83BC2307F88}" sibTransId="{8398D2BE-05DB-42D1-8C8C-D0529B27E0BE}"/>
    <dgm:cxn modelId="{2C97FCFF-3989-474B-82F4-DAA0A5B2B9A3}" srcId="{598ABC9A-BD87-4B07-BE74-D51143C513DE}" destId="{E2DB3B9F-9AAF-47C2-9094-520D7D7DD92E}" srcOrd="3" destOrd="0" parTransId="{E53AF6FC-2903-4EB9-97BC-61A9B64B9412}" sibTransId="{48B2D8AC-51A6-4D35-A1AE-76841BDA1177}"/>
    <dgm:cxn modelId="{67C0EFC4-77D3-4FB5-A81D-6411EA244E98}" type="presOf" srcId="{E2DB3B9F-9AAF-47C2-9094-520D7D7DD92E}" destId="{A8986ACB-B02D-4DBD-A893-B8DDC6360115}" srcOrd="0" destOrd="3" presId="urn:microsoft.com/office/officeart/2005/8/layout/hList1"/>
    <dgm:cxn modelId="{EAD0FAD5-9CCB-4F3B-910B-753A7AE383D7}" type="presOf" srcId="{598ABC9A-BD87-4B07-BE74-D51143C513DE}" destId="{D21E0943-B84D-43E8-B70C-06ED2F47AFD4}" srcOrd="0" destOrd="0" presId="urn:microsoft.com/office/officeart/2005/8/layout/hList1"/>
    <dgm:cxn modelId="{FAD2A653-8ACF-45D5-9E2F-DA85BEDBD798}" srcId="{9EFF9D39-650E-49BE-82B3-CA1C148F8F93}" destId="{814759D4-858B-4F5D-9585-0EB78C1A4513}" srcOrd="1" destOrd="0" parTransId="{9899ADB8-F78E-44C7-8BC9-CC2D2028112D}" sibTransId="{9B090DCF-4F8F-41F7-8011-698881E676F7}"/>
    <dgm:cxn modelId="{F1291EA0-4B72-444B-96C6-6655F9C76826}" srcId="{814759D4-858B-4F5D-9585-0EB78C1A4513}" destId="{CBE287E2-51D4-4D20-80B2-0E77900F1787}" srcOrd="1" destOrd="0" parTransId="{B39C2CC7-42EB-4C2A-8A93-7E040D8A3F6B}" sibTransId="{8DFE6BC0-7FCB-4898-BEF0-B7A82AA62F2B}"/>
    <dgm:cxn modelId="{B56093D5-F257-46FF-90E4-B4C8AF7BD4DF}" type="presOf" srcId="{011249E4-C6AF-4C5E-B1D0-5C29C06E0331}" destId="{85E77FC0-1D30-477F-884E-9E4DF15D7244}" srcOrd="0" destOrd="2" presId="urn:microsoft.com/office/officeart/2005/8/layout/hList1"/>
    <dgm:cxn modelId="{A70E1D42-B0FC-4A06-BE34-A49EF0D9821A}" type="presOf" srcId="{9EFF9D39-650E-49BE-82B3-CA1C148F8F93}" destId="{B2CD8C95-666A-4E0E-9121-6F5328DBAF0F}" srcOrd="0" destOrd="0" presId="urn:microsoft.com/office/officeart/2005/8/layout/hList1"/>
    <dgm:cxn modelId="{BFBCC4C8-C5CD-497A-BD4D-7CA4E0E19879}" srcId="{598ABC9A-BD87-4B07-BE74-D51143C513DE}" destId="{A48F2315-3308-49C5-AA6C-6FF477292385}" srcOrd="0" destOrd="0" parTransId="{7C6B3BEC-EF1F-4475-9B7D-D4A9F0888191}" sibTransId="{A0E8BA3E-170D-42CE-8C6F-8B14703BFB8B}"/>
    <dgm:cxn modelId="{0C402C7D-E3D6-4A00-8D64-409BDCC16DB7}" type="presOf" srcId="{C9B47934-AC64-46E5-807A-5D0D7D82E222}" destId="{A8986ACB-B02D-4DBD-A893-B8DDC6360115}" srcOrd="0" destOrd="1" presId="urn:microsoft.com/office/officeart/2005/8/layout/hList1"/>
    <dgm:cxn modelId="{9EDA7C42-9550-48F5-9ECD-7C38A62E89F2}" srcId="{9EFF9D39-650E-49BE-82B3-CA1C148F8F93}" destId="{598ABC9A-BD87-4B07-BE74-D51143C513DE}" srcOrd="0" destOrd="0" parTransId="{B8DB8642-3F8B-49A8-8473-B5B7A300D704}" sibTransId="{09FB0264-2F98-48B7-9143-BF34C07E7507}"/>
    <dgm:cxn modelId="{7661EE9E-DA28-484D-A656-F0DA7AF8655F}" type="presOf" srcId="{CBE287E2-51D4-4D20-80B2-0E77900F1787}" destId="{85E77FC0-1D30-477F-884E-9E4DF15D7244}" srcOrd="0" destOrd="1" presId="urn:microsoft.com/office/officeart/2005/8/layout/hList1"/>
    <dgm:cxn modelId="{87A7C6F0-27C3-4501-938F-6B614254BF18}" type="presOf" srcId="{85BA394C-5534-4230-8B68-55DB1DB0F2F5}" destId="{A8986ACB-B02D-4DBD-A893-B8DDC6360115}" srcOrd="0" destOrd="2" presId="urn:microsoft.com/office/officeart/2005/8/layout/hList1"/>
    <dgm:cxn modelId="{DA38425F-0528-48A5-A60F-B92DCD661E25}" srcId="{814759D4-858B-4F5D-9585-0EB78C1A4513}" destId="{011249E4-C6AF-4C5E-B1D0-5C29C06E0331}" srcOrd="2" destOrd="0" parTransId="{D382E60E-C6B6-48EE-8D52-C0BC7C5A5C5C}" sibTransId="{6E3548D4-FE69-4D90-ABC3-39B77A8415E7}"/>
    <dgm:cxn modelId="{C67DE142-1011-435C-B154-D7B227CA5451}" srcId="{814759D4-858B-4F5D-9585-0EB78C1A4513}" destId="{AAA150B2-E0C6-4B32-AF13-FC246C5C027D}" srcOrd="0" destOrd="0" parTransId="{4B1929BB-270F-447B-8DC7-5F259661FD3B}" sibTransId="{5AC8E854-5146-4BED-B978-73125ED55B11}"/>
    <dgm:cxn modelId="{C94D361C-60F6-416D-B30A-B578BF98ED52}" srcId="{598ABC9A-BD87-4B07-BE74-D51143C513DE}" destId="{85BA394C-5534-4230-8B68-55DB1DB0F2F5}" srcOrd="2" destOrd="0" parTransId="{F19625F5-2769-41CB-8A86-AAD82673FAAA}" sibTransId="{B9FDF181-E05B-4FD0-BC3E-7872C7EB0389}"/>
    <dgm:cxn modelId="{75B86B98-61F5-40C2-80D0-9AB0127EE87F}" type="presOf" srcId="{814759D4-858B-4F5D-9585-0EB78C1A4513}" destId="{DA3A63E7-6C79-46A5-8B8E-D5E010F96136}" srcOrd="0" destOrd="0" presId="urn:microsoft.com/office/officeart/2005/8/layout/hList1"/>
    <dgm:cxn modelId="{01F95E39-50A1-4F23-A98D-BA9E4E01146B}" type="presOf" srcId="{AAA150B2-E0C6-4B32-AF13-FC246C5C027D}" destId="{85E77FC0-1D30-477F-884E-9E4DF15D7244}" srcOrd="0" destOrd="0" presId="urn:microsoft.com/office/officeart/2005/8/layout/hList1"/>
    <dgm:cxn modelId="{9F5AF416-6FA2-430B-8992-7223D9A5D48F}" type="presOf" srcId="{A48F2315-3308-49C5-AA6C-6FF477292385}" destId="{A8986ACB-B02D-4DBD-A893-B8DDC6360115}" srcOrd="0" destOrd="0" presId="urn:microsoft.com/office/officeart/2005/8/layout/hList1"/>
    <dgm:cxn modelId="{A03078C9-9041-46E9-82BB-F3DA1ADC63B7}" type="presParOf" srcId="{B2CD8C95-666A-4E0E-9121-6F5328DBAF0F}" destId="{5DEC1778-0304-45D4-90B2-6A5BC5473135}" srcOrd="0" destOrd="0" presId="urn:microsoft.com/office/officeart/2005/8/layout/hList1"/>
    <dgm:cxn modelId="{DA1306F7-60ED-4F0C-A911-3C60DA3880D4}" type="presParOf" srcId="{5DEC1778-0304-45D4-90B2-6A5BC5473135}" destId="{D21E0943-B84D-43E8-B70C-06ED2F47AFD4}" srcOrd="0" destOrd="0" presId="urn:microsoft.com/office/officeart/2005/8/layout/hList1"/>
    <dgm:cxn modelId="{592A6BC7-DC30-41E4-BBCC-7900A680DA8C}" type="presParOf" srcId="{5DEC1778-0304-45D4-90B2-6A5BC5473135}" destId="{A8986ACB-B02D-4DBD-A893-B8DDC6360115}" srcOrd="1" destOrd="0" presId="urn:microsoft.com/office/officeart/2005/8/layout/hList1"/>
    <dgm:cxn modelId="{0B178E25-0F4C-4E3D-9B9D-E5DF43E0022E}" type="presParOf" srcId="{B2CD8C95-666A-4E0E-9121-6F5328DBAF0F}" destId="{CBD06B11-AB7C-4E7A-823F-75867CCCC3B2}" srcOrd="1" destOrd="0" presId="urn:microsoft.com/office/officeart/2005/8/layout/hList1"/>
    <dgm:cxn modelId="{9EEBBB59-3DFD-4A2E-B712-7A43069A4216}" type="presParOf" srcId="{B2CD8C95-666A-4E0E-9121-6F5328DBAF0F}" destId="{DBBAFE7C-76DB-48E1-85B5-EB0285FEB1C7}" srcOrd="2" destOrd="0" presId="urn:microsoft.com/office/officeart/2005/8/layout/hList1"/>
    <dgm:cxn modelId="{E338AEFD-9A76-42D0-8C43-9F9FC7461459}" type="presParOf" srcId="{DBBAFE7C-76DB-48E1-85B5-EB0285FEB1C7}" destId="{DA3A63E7-6C79-46A5-8B8E-D5E010F96136}" srcOrd="0" destOrd="0" presId="urn:microsoft.com/office/officeart/2005/8/layout/hList1"/>
    <dgm:cxn modelId="{F230D5B7-398C-495E-9208-CF501C31FB5E}" type="presParOf" srcId="{DBBAFE7C-76DB-48E1-85B5-EB0285FEB1C7}" destId="{85E77FC0-1D30-477F-884E-9E4DF15D724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98881-7E26-426B-83F5-E375CE086A7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98BC93-CC5D-4173-874E-14CC2C64DC5D}">
      <dgm:prSet/>
      <dgm:spPr/>
      <dgm:t>
        <a:bodyPr/>
        <a:lstStyle/>
        <a:p>
          <a:r>
            <a:rPr lang="en-US" b="0" dirty="0"/>
            <a:t>Miscellaneous Health Care Policies</a:t>
          </a:r>
        </a:p>
      </dgm:t>
    </dgm:pt>
    <dgm:pt modelId="{211B57A2-FDA4-4BF1-810E-7123330BE92B}" type="parTrans" cxnId="{AFC158B0-CA22-4402-B5E0-3EEEDAFF791E}">
      <dgm:prSet/>
      <dgm:spPr/>
      <dgm:t>
        <a:bodyPr/>
        <a:lstStyle/>
        <a:p>
          <a:endParaRPr lang="en-US"/>
        </a:p>
      </dgm:t>
    </dgm:pt>
    <dgm:pt modelId="{7BEAEA11-7A93-4C9B-96A5-5A109E5BE4E7}" type="sibTrans" cxnId="{AFC158B0-CA22-4402-B5E0-3EEEDAFF791E}">
      <dgm:prSet/>
      <dgm:spPr/>
      <dgm:t>
        <a:bodyPr/>
        <a:lstStyle/>
        <a:p>
          <a:endParaRPr lang="en-US"/>
        </a:p>
      </dgm:t>
    </dgm:pt>
    <dgm:pt modelId="{2F8ED70B-B0CC-40E8-9F4D-91DED4E41ACC}">
      <dgm:prSet/>
      <dgm:spPr/>
      <dgm:t>
        <a:bodyPr/>
        <a:lstStyle/>
        <a:p>
          <a:r>
            <a:rPr lang="en-US" b="1" dirty="0"/>
            <a:t>Allows </a:t>
          </a:r>
          <a:r>
            <a:rPr lang="en-US" b="1" dirty="0" smtClean="0"/>
            <a:t> mid-level providers to </a:t>
          </a:r>
          <a:r>
            <a:rPr lang="en-US" b="1" dirty="0"/>
            <a:t>supervise cardiac, intensive cardiac, and pulmonary rehabilitation programs beginning January 1, 2024</a:t>
          </a:r>
        </a:p>
      </dgm:t>
    </dgm:pt>
    <dgm:pt modelId="{AB5D0B9B-7A42-4CD2-8658-82E08AE0292E}" type="sibTrans" cxnId="{E50C49B4-3047-4C03-9325-CD94BBCFD172}">
      <dgm:prSet/>
      <dgm:spPr/>
      <dgm:t>
        <a:bodyPr/>
        <a:lstStyle/>
        <a:p>
          <a:endParaRPr lang="en-US"/>
        </a:p>
      </dgm:t>
    </dgm:pt>
    <dgm:pt modelId="{E4C5CAC5-B525-4F49-9C28-2B1D822C4641}" type="parTrans" cxnId="{E50C49B4-3047-4C03-9325-CD94BBCFD172}">
      <dgm:prSet/>
      <dgm:spPr/>
      <dgm:t>
        <a:bodyPr/>
        <a:lstStyle/>
        <a:p>
          <a:endParaRPr lang="en-US"/>
        </a:p>
      </dgm:t>
    </dgm:pt>
    <dgm:pt modelId="{73559E19-8426-4A07-BE6B-253B5437C37B}">
      <dgm:prSet/>
      <dgm:spPr/>
      <dgm:t>
        <a:bodyPr/>
        <a:lstStyle/>
        <a:p>
          <a:r>
            <a:rPr lang="en-US" b="1" dirty="0"/>
            <a:t>Permits </a:t>
          </a:r>
          <a:r>
            <a:rPr lang="en-US" b="1" dirty="0" smtClean="0"/>
            <a:t>PAs to </a:t>
          </a:r>
          <a:r>
            <a:rPr lang="en-US" b="1" dirty="0"/>
            <a:t>serve as the attending physician </a:t>
          </a:r>
          <a:r>
            <a:rPr lang="en-US" b="1" dirty="0" smtClean="0"/>
            <a:t>for hospice patients</a:t>
          </a:r>
          <a:endParaRPr lang="en-US" b="1" dirty="0"/>
        </a:p>
      </dgm:t>
    </dgm:pt>
    <dgm:pt modelId="{44899CC9-ED45-4797-9724-CF6E1426B0B6}" type="sibTrans" cxnId="{3BD1787A-3C5E-4FD4-86C5-3831BC111583}">
      <dgm:prSet/>
      <dgm:spPr/>
      <dgm:t>
        <a:bodyPr/>
        <a:lstStyle/>
        <a:p>
          <a:endParaRPr lang="en-US"/>
        </a:p>
      </dgm:t>
    </dgm:pt>
    <dgm:pt modelId="{89FC3153-797B-4AA3-A976-2A5D1532CF19}" type="parTrans" cxnId="{3BD1787A-3C5E-4FD4-86C5-3831BC111583}">
      <dgm:prSet/>
      <dgm:spPr/>
      <dgm:t>
        <a:bodyPr/>
        <a:lstStyle/>
        <a:p>
          <a:endParaRPr lang="en-US"/>
        </a:p>
      </dgm:t>
    </dgm:pt>
    <dgm:pt modelId="{270958E6-E7D8-4B50-9F55-37E2B3281A3A}">
      <dgm:prSet/>
      <dgm:spPr/>
      <dgm:t>
        <a:bodyPr/>
        <a:lstStyle/>
        <a:p>
          <a:r>
            <a:rPr lang="en-US" dirty="0"/>
            <a:t>Extends the blended site neutral payment rate for certain long term care hospital discharges for two additional years through FY19</a:t>
          </a:r>
        </a:p>
      </dgm:t>
    </dgm:pt>
    <dgm:pt modelId="{E43E58BC-21EB-42AA-A860-FE0586EA8D5C}" type="sibTrans" cxnId="{0DA3B35C-554B-4C32-B483-1D388C708DDA}">
      <dgm:prSet/>
      <dgm:spPr/>
      <dgm:t>
        <a:bodyPr/>
        <a:lstStyle/>
        <a:p>
          <a:endParaRPr lang="en-US"/>
        </a:p>
      </dgm:t>
    </dgm:pt>
    <dgm:pt modelId="{30276711-49A9-4D0B-B8AB-689C5D6A784D}" type="parTrans" cxnId="{0DA3B35C-554B-4C32-B483-1D388C708DDA}">
      <dgm:prSet/>
      <dgm:spPr/>
      <dgm:t>
        <a:bodyPr/>
        <a:lstStyle/>
        <a:p>
          <a:endParaRPr lang="en-US"/>
        </a:p>
      </dgm:t>
    </dgm:pt>
    <dgm:pt modelId="{29F59575-468B-485D-AB45-FAB108545204}">
      <dgm:prSet/>
      <dgm:spPr/>
      <dgm:t>
        <a:bodyPr/>
        <a:lstStyle/>
        <a:p>
          <a:r>
            <a:rPr lang="en-US" b="1" dirty="0"/>
            <a:t>Repeals </a:t>
          </a:r>
          <a:r>
            <a:rPr lang="en-US" b="1" dirty="0" smtClean="0"/>
            <a:t>the Independent Payment Advisory Board</a:t>
          </a:r>
          <a:endParaRPr lang="en-US" b="1" dirty="0"/>
        </a:p>
      </dgm:t>
    </dgm:pt>
    <dgm:pt modelId="{6EB34C09-3152-4E38-95A2-DF56566B0AA0}" type="sibTrans" cxnId="{5DB4775F-DCB6-4008-8133-A799DC17312D}">
      <dgm:prSet/>
      <dgm:spPr/>
      <dgm:t>
        <a:bodyPr/>
        <a:lstStyle/>
        <a:p>
          <a:endParaRPr lang="en-US"/>
        </a:p>
      </dgm:t>
    </dgm:pt>
    <dgm:pt modelId="{921FB862-7D6A-418C-86DD-1CD60BEC0212}" type="parTrans" cxnId="{5DB4775F-DCB6-4008-8133-A799DC17312D}">
      <dgm:prSet/>
      <dgm:spPr/>
      <dgm:t>
        <a:bodyPr/>
        <a:lstStyle/>
        <a:p>
          <a:endParaRPr lang="en-US"/>
        </a:p>
      </dgm:t>
    </dgm:pt>
    <dgm:pt modelId="{C3B9FF6F-3F13-4E02-8386-151529977B1D}">
      <dgm:prSet/>
      <dgm:spPr/>
      <dgm:t>
        <a:bodyPr/>
        <a:lstStyle/>
        <a:p>
          <a:r>
            <a:rPr lang="en-US" dirty="0" smtClean="0"/>
            <a:t>Implement a HH 30-day episode for payment, beginning January 1, 2020, based on patient condition not number of treatments</a:t>
          </a:r>
          <a:endParaRPr lang="en-US" b="1" dirty="0"/>
        </a:p>
      </dgm:t>
    </dgm:pt>
    <dgm:pt modelId="{CE88DC38-755F-4B9B-BAEB-84ABA5C3A267}" type="parTrans" cxnId="{A5E9A307-C45B-4F5E-B308-FA38526DBD0B}">
      <dgm:prSet/>
      <dgm:spPr/>
      <dgm:t>
        <a:bodyPr/>
        <a:lstStyle/>
        <a:p>
          <a:endParaRPr lang="en-US"/>
        </a:p>
      </dgm:t>
    </dgm:pt>
    <dgm:pt modelId="{3368BE01-ED38-484E-90C1-1C5792C59DD9}" type="sibTrans" cxnId="{A5E9A307-C45B-4F5E-B308-FA38526DBD0B}">
      <dgm:prSet/>
      <dgm:spPr/>
      <dgm:t>
        <a:bodyPr/>
        <a:lstStyle/>
        <a:p>
          <a:endParaRPr lang="en-US"/>
        </a:p>
      </dgm:t>
    </dgm:pt>
    <dgm:pt modelId="{24DE2DF9-34BC-4DA3-92A5-85265625CF08}" type="pres">
      <dgm:prSet presAssocID="{B4B98881-7E26-426B-83F5-E375CE086A7F}" presName="Name0" presStyleCnt="0">
        <dgm:presLayoutVars>
          <dgm:dir/>
          <dgm:animLvl val="lvl"/>
          <dgm:resizeHandles val="exact"/>
        </dgm:presLayoutVars>
      </dgm:prSet>
      <dgm:spPr/>
      <dgm:t>
        <a:bodyPr/>
        <a:lstStyle/>
        <a:p>
          <a:endParaRPr lang="en-US"/>
        </a:p>
      </dgm:t>
    </dgm:pt>
    <dgm:pt modelId="{29E83AF6-993C-4DAB-8ABF-79229335923A}" type="pres">
      <dgm:prSet presAssocID="{D198BC93-CC5D-4173-874E-14CC2C64DC5D}" presName="composite" presStyleCnt="0"/>
      <dgm:spPr/>
    </dgm:pt>
    <dgm:pt modelId="{2218BC8A-B12E-416B-A6F8-D31ED6B89F81}" type="pres">
      <dgm:prSet presAssocID="{D198BC93-CC5D-4173-874E-14CC2C64DC5D}" presName="parTx" presStyleLbl="alignNode1" presStyleIdx="0" presStyleCnt="1">
        <dgm:presLayoutVars>
          <dgm:chMax val="0"/>
          <dgm:chPref val="0"/>
          <dgm:bulletEnabled val="1"/>
        </dgm:presLayoutVars>
      </dgm:prSet>
      <dgm:spPr/>
      <dgm:t>
        <a:bodyPr/>
        <a:lstStyle/>
        <a:p>
          <a:endParaRPr lang="en-US"/>
        </a:p>
      </dgm:t>
    </dgm:pt>
    <dgm:pt modelId="{B7D40116-5337-422F-853C-E58816A94468}" type="pres">
      <dgm:prSet presAssocID="{D198BC93-CC5D-4173-874E-14CC2C64DC5D}" presName="desTx" presStyleLbl="alignAccFollowNode1" presStyleIdx="0" presStyleCnt="1">
        <dgm:presLayoutVars>
          <dgm:bulletEnabled val="1"/>
        </dgm:presLayoutVars>
      </dgm:prSet>
      <dgm:spPr/>
      <dgm:t>
        <a:bodyPr/>
        <a:lstStyle/>
        <a:p>
          <a:endParaRPr lang="en-US"/>
        </a:p>
      </dgm:t>
    </dgm:pt>
  </dgm:ptLst>
  <dgm:cxnLst>
    <dgm:cxn modelId="{57EEB37C-B221-47D2-8140-28E1633830A4}" type="presOf" srcId="{B4B98881-7E26-426B-83F5-E375CE086A7F}" destId="{24DE2DF9-34BC-4DA3-92A5-85265625CF08}" srcOrd="0" destOrd="0" presId="urn:microsoft.com/office/officeart/2005/8/layout/hList1"/>
    <dgm:cxn modelId="{3BD1787A-3C5E-4FD4-86C5-3831BC111583}" srcId="{D198BC93-CC5D-4173-874E-14CC2C64DC5D}" destId="{73559E19-8426-4A07-BE6B-253B5437C37B}" srcOrd="3" destOrd="0" parTransId="{89FC3153-797B-4AA3-A976-2A5D1532CF19}" sibTransId="{44899CC9-ED45-4797-9724-CF6E1426B0B6}"/>
    <dgm:cxn modelId="{B1CE5CC8-2EFE-48D4-8FEB-EC55EF71058C}" type="presOf" srcId="{C3B9FF6F-3F13-4E02-8386-151529977B1D}" destId="{B7D40116-5337-422F-853C-E58816A94468}" srcOrd="0" destOrd="1" presId="urn:microsoft.com/office/officeart/2005/8/layout/hList1"/>
    <dgm:cxn modelId="{AFC158B0-CA22-4402-B5E0-3EEEDAFF791E}" srcId="{B4B98881-7E26-426B-83F5-E375CE086A7F}" destId="{D198BC93-CC5D-4173-874E-14CC2C64DC5D}" srcOrd="0" destOrd="0" parTransId="{211B57A2-FDA4-4BF1-810E-7123330BE92B}" sibTransId="{7BEAEA11-7A93-4C9B-96A5-5A109E5BE4E7}"/>
    <dgm:cxn modelId="{8E36DF90-2158-44E0-B275-C4FB1E7FE6CE}" type="presOf" srcId="{D198BC93-CC5D-4173-874E-14CC2C64DC5D}" destId="{2218BC8A-B12E-416B-A6F8-D31ED6B89F81}" srcOrd="0" destOrd="0" presId="urn:microsoft.com/office/officeart/2005/8/layout/hList1"/>
    <dgm:cxn modelId="{5DB4775F-DCB6-4008-8133-A799DC17312D}" srcId="{D198BC93-CC5D-4173-874E-14CC2C64DC5D}" destId="{29F59575-468B-485D-AB45-FAB108545204}" srcOrd="0" destOrd="0" parTransId="{921FB862-7D6A-418C-86DD-1CD60BEC0212}" sibTransId="{6EB34C09-3152-4E38-95A2-DF56566B0AA0}"/>
    <dgm:cxn modelId="{0DA3B35C-554B-4C32-B483-1D388C708DDA}" srcId="{D198BC93-CC5D-4173-874E-14CC2C64DC5D}" destId="{270958E6-E7D8-4B50-9F55-37E2B3281A3A}" srcOrd="2" destOrd="0" parTransId="{30276711-49A9-4D0B-B8AB-689C5D6A784D}" sibTransId="{E43E58BC-21EB-42AA-A860-FE0586EA8D5C}"/>
    <dgm:cxn modelId="{A5E9A307-C45B-4F5E-B308-FA38526DBD0B}" srcId="{D198BC93-CC5D-4173-874E-14CC2C64DC5D}" destId="{C3B9FF6F-3F13-4E02-8386-151529977B1D}" srcOrd="1" destOrd="0" parTransId="{CE88DC38-755F-4B9B-BAEB-84ABA5C3A267}" sibTransId="{3368BE01-ED38-484E-90C1-1C5792C59DD9}"/>
    <dgm:cxn modelId="{7A8F4C0B-A983-4A31-AECA-65475A63658C}" type="presOf" srcId="{2F8ED70B-B0CC-40E8-9F4D-91DED4E41ACC}" destId="{B7D40116-5337-422F-853C-E58816A94468}" srcOrd="0" destOrd="4" presId="urn:microsoft.com/office/officeart/2005/8/layout/hList1"/>
    <dgm:cxn modelId="{76571970-9055-4009-9761-C589B6E7CF7F}" type="presOf" srcId="{73559E19-8426-4A07-BE6B-253B5437C37B}" destId="{B7D40116-5337-422F-853C-E58816A94468}" srcOrd="0" destOrd="3" presId="urn:microsoft.com/office/officeart/2005/8/layout/hList1"/>
    <dgm:cxn modelId="{E50C49B4-3047-4C03-9325-CD94BBCFD172}" srcId="{D198BC93-CC5D-4173-874E-14CC2C64DC5D}" destId="{2F8ED70B-B0CC-40E8-9F4D-91DED4E41ACC}" srcOrd="4" destOrd="0" parTransId="{E4C5CAC5-B525-4F49-9C28-2B1D822C4641}" sibTransId="{AB5D0B9B-7A42-4CD2-8658-82E08AE0292E}"/>
    <dgm:cxn modelId="{83291227-7C31-42FD-8711-802F41E66568}" type="presOf" srcId="{270958E6-E7D8-4B50-9F55-37E2B3281A3A}" destId="{B7D40116-5337-422F-853C-E58816A94468}" srcOrd="0" destOrd="2" presId="urn:microsoft.com/office/officeart/2005/8/layout/hList1"/>
    <dgm:cxn modelId="{7C721545-7AD5-40CF-8FDA-B2855FA1F457}" type="presOf" srcId="{29F59575-468B-485D-AB45-FAB108545204}" destId="{B7D40116-5337-422F-853C-E58816A94468}" srcOrd="0" destOrd="0" presId="urn:microsoft.com/office/officeart/2005/8/layout/hList1"/>
    <dgm:cxn modelId="{AC26FEBC-1281-4EBD-B789-B06B3ADE9C8B}" type="presParOf" srcId="{24DE2DF9-34BC-4DA3-92A5-85265625CF08}" destId="{29E83AF6-993C-4DAB-8ABF-79229335923A}" srcOrd="0" destOrd="0" presId="urn:microsoft.com/office/officeart/2005/8/layout/hList1"/>
    <dgm:cxn modelId="{80103E82-B67A-4634-AA9E-6BB7A6231CAE}" type="presParOf" srcId="{29E83AF6-993C-4DAB-8ABF-79229335923A}" destId="{2218BC8A-B12E-416B-A6F8-D31ED6B89F81}" srcOrd="0" destOrd="0" presId="urn:microsoft.com/office/officeart/2005/8/layout/hList1"/>
    <dgm:cxn modelId="{74D29EA1-6A08-4BD7-AAD6-5B0C844A9FB2}" type="presParOf" srcId="{29E83AF6-993C-4DAB-8ABF-79229335923A}" destId="{B7D40116-5337-422F-853C-E58816A9446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CDEEC5-61C2-4CAB-87F5-C977314A9D3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91E7D38-94D6-4C68-A6B9-BAB238F722F4}">
      <dgm:prSet/>
      <dgm:spPr/>
      <dgm:t>
        <a:bodyPr/>
        <a:lstStyle/>
        <a:p>
          <a:r>
            <a:rPr lang="en-US" dirty="0"/>
            <a:t>Accountable care organizations participating in the CMS' Medicare shared-savings program reduced spending by about $1 billion in three years </a:t>
          </a:r>
          <a:r>
            <a:rPr lang="en-US" dirty="0">
              <a:hlinkClick xmlns:r="http://schemas.openxmlformats.org/officeDocument/2006/relationships" r:id="rId1"/>
            </a:rPr>
            <a:t>per the HHS OIG</a:t>
          </a:r>
          <a:endParaRPr lang="en-US" dirty="0"/>
        </a:p>
      </dgm:t>
    </dgm:pt>
    <dgm:pt modelId="{FE2806BF-1D1A-4F1B-8AC2-B03B20C883C5}" type="parTrans" cxnId="{A3809C3C-3431-4641-88A4-44FDAD34BDB5}">
      <dgm:prSet/>
      <dgm:spPr/>
      <dgm:t>
        <a:bodyPr/>
        <a:lstStyle/>
        <a:p>
          <a:endParaRPr lang="en-US"/>
        </a:p>
      </dgm:t>
    </dgm:pt>
    <dgm:pt modelId="{BD5D8059-48AB-405F-A8F3-F32099C1AB55}" type="sibTrans" cxnId="{A3809C3C-3431-4641-88A4-44FDAD34BDB5}">
      <dgm:prSet/>
      <dgm:spPr/>
      <dgm:t>
        <a:bodyPr/>
        <a:lstStyle/>
        <a:p>
          <a:endParaRPr lang="en-US"/>
        </a:p>
      </dgm:t>
    </dgm:pt>
    <dgm:pt modelId="{DF94B154-6442-4A08-AA26-45A7A924D3F7}">
      <dgm:prSet/>
      <dgm:spPr/>
      <dgm:t>
        <a:bodyPr/>
        <a:lstStyle/>
        <a:p>
          <a:r>
            <a:rPr lang="en-US" dirty="0"/>
            <a:t>Most of the 428 ACOs in the first three years of the shared-savings program reduced Medicare spending compared to their benchmarks, and a small group of those ACOs produced "substantial" savings</a:t>
          </a:r>
        </a:p>
      </dgm:t>
    </dgm:pt>
    <dgm:pt modelId="{19E9DD38-85F6-44E1-A608-6C87C7DBB3D7}" type="parTrans" cxnId="{CBF74D48-1686-4765-B373-D889D98D41C8}">
      <dgm:prSet/>
      <dgm:spPr/>
      <dgm:t>
        <a:bodyPr/>
        <a:lstStyle/>
        <a:p>
          <a:endParaRPr lang="en-US"/>
        </a:p>
      </dgm:t>
    </dgm:pt>
    <dgm:pt modelId="{67223235-9D1C-4EDD-8BAA-DAFD33B3A1A7}" type="sibTrans" cxnId="{CBF74D48-1686-4765-B373-D889D98D41C8}">
      <dgm:prSet/>
      <dgm:spPr/>
      <dgm:t>
        <a:bodyPr/>
        <a:lstStyle/>
        <a:p>
          <a:endParaRPr lang="en-US"/>
        </a:p>
      </dgm:t>
    </dgm:pt>
    <dgm:pt modelId="{D61B4DFF-792D-4366-AA88-D030FCE51BE7}">
      <dgm:prSet/>
      <dgm:spPr/>
      <dgm:t>
        <a:bodyPr/>
        <a:lstStyle/>
        <a:p>
          <a:r>
            <a:rPr lang="en-US" dirty="0"/>
            <a:t>82% of the ACOs also improved the quality of care they provided, based on data from the CMS on 33 individual quality measures, outperforming fee-for-service providers in 81% of the quality measures</a:t>
          </a:r>
        </a:p>
      </dgm:t>
    </dgm:pt>
    <dgm:pt modelId="{D508F1ED-D789-4556-9934-A929CCD97913}" type="parTrans" cxnId="{AA13FA25-E4CD-4BBB-988C-4F83DD65E4CD}">
      <dgm:prSet/>
      <dgm:spPr/>
      <dgm:t>
        <a:bodyPr/>
        <a:lstStyle/>
        <a:p>
          <a:endParaRPr lang="en-US"/>
        </a:p>
      </dgm:t>
    </dgm:pt>
    <dgm:pt modelId="{2F658EBA-E4FB-49A6-90A2-EC35AD81C62B}" type="sibTrans" cxnId="{AA13FA25-E4CD-4BBB-988C-4F83DD65E4CD}">
      <dgm:prSet/>
      <dgm:spPr/>
      <dgm:t>
        <a:bodyPr/>
        <a:lstStyle/>
        <a:p>
          <a:endParaRPr lang="en-US"/>
        </a:p>
      </dgm:t>
    </dgm:pt>
    <dgm:pt modelId="{056B3795-4493-420E-8CE9-A56EEADED6CA}" type="pres">
      <dgm:prSet presAssocID="{9CCDEEC5-61C2-4CAB-87F5-C977314A9D3A}" presName="vert0" presStyleCnt="0">
        <dgm:presLayoutVars>
          <dgm:dir/>
          <dgm:animOne val="branch"/>
          <dgm:animLvl val="lvl"/>
        </dgm:presLayoutVars>
      </dgm:prSet>
      <dgm:spPr/>
      <dgm:t>
        <a:bodyPr/>
        <a:lstStyle/>
        <a:p>
          <a:endParaRPr lang="en-US"/>
        </a:p>
      </dgm:t>
    </dgm:pt>
    <dgm:pt modelId="{A9EE2A4F-36A8-4649-8A71-821093B79FF6}" type="pres">
      <dgm:prSet presAssocID="{A91E7D38-94D6-4C68-A6B9-BAB238F722F4}" presName="thickLine" presStyleLbl="alignNode1" presStyleIdx="0" presStyleCnt="3"/>
      <dgm:spPr/>
    </dgm:pt>
    <dgm:pt modelId="{F9A6590E-EB0B-49A2-B986-BC3E550B6254}" type="pres">
      <dgm:prSet presAssocID="{A91E7D38-94D6-4C68-A6B9-BAB238F722F4}" presName="horz1" presStyleCnt="0"/>
      <dgm:spPr/>
    </dgm:pt>
    <dgm:pt modelId="{C3F55545-D278-432A-ABE4-4FBD0243DAAC}" type="pres">
      <dgm:prSet presAssocID="{A91E7D38-94D6-4C68-A6B9-BAB238F722F4}" presName="tx1" presStyleLbl="revTx" presStyleIdx="0" presStyleCnt="3"/>
      <dgm:spPr/>
      <dgm:t>
        <a:bodyPr/>
        <a:lstStyle/>
        <a:p>
          <a:endParaRPr lang="en-US"/>
        </a:p>
      </dgm:t>
    </dgm:pt>
    <dgm:pt modelId="{5A1EB372-CA27-41CD-B501-CEB7F8C97DED}" type="pres">
      <dgm:prSet presAssocID="{A91E7D38-94D6-4C68-A6B9-BAB238F722F4}" presName="vert1" presStyleCnt="0"/>
      <dgm:spPr/>
    </dgm:pt>
    <dgm:pt modelId="{29C4A693-40E9-4C76-A7BA-9C90CFE50611}" type="pres">
      <dgm:prSet presAssocID="{DF94B154-6442-4A08-AA26-45A7A924D3F7}" presName="thickLine" presStyleLbl="alignNode1" presStyleIdx="1" presStyleCnt="3"/>
      <dgm:spPr/>
    </dgm:pt>
    <dgm:pt modelId="{7F56BFDA-01E4-4011-9B72-8B37548D0B2E}" type="pres">
      <dgm:prSet presAssocID="{DF94B154-6442-4A08-AA26-45A7A924D3F7}" presName="horz1" presStyleCnt="0"/>
      <dgm:spPr/>
    </dgm:pt>
    <dgm:pt modelId="{0D1053DF-BFAA-4B48-B374-52DF0BD03DB8}" type="pres">
      <dgm:prSet presAssocID="{DF94B154-6442-4A08-AA26-45A7A924D3F7}" presName="tx1" presStyleLbl="revTx" presStyleIdx="1" presStyleCnt="3"/>
      <dgm:spPr/>
      <dgm:t>
        <a:bodyPr/>
        <a:lstStyle/>
        <a:p>
          <a:endParaRPr lang="en-US"/>
        </a:p>
      </dgm:t>
    </dgm:pt>
    <dgm:pt modelId="{D38308D0-8777-4B26-9453-3172D94F331B}" type="pres">
      <dgm:prSet presAssocID="{DF94B154-6442-4A08-AA26-45A7A924D3F7}" presName="vert1" presStyleCnt="0"/>
      <dgm:spPr/>
    </dgm:pt>
    <dgm:pt modelId="{AD5CAE50-8DC6-4AEE-8958-875FC46C3920}" type="pres">
      <dgm:prSet presAssocID="{D61B4DFF-792D-4366-AA88-D030FCE51BE7}" presName="thickLine" presStyleLbl="alignNode1" presStyleIdx="2" presStyleCnt="3"/>
      <dgm:spPr/>
    </dgm:pt>
    <dgm:pt modelId="{15DA3141-4465-4EAE-A2F9-CBC94E49343C}" type="pres">
      <dgm:prSet presAssocID="{D61B4DFF-792D-4366-AA88-D030FCE51BE7}" presName="horz1" presStyleCnt="0"/>
      <dgm:spPr/>
    </dgm:pt>
    <dgm:pt modelId="{C9422ABF-6CEB-4F2F-A7D3-59AB04E321B5}" type="pres">
      <dgm:prSet presAssocID="{D61B4DFF-792D-4366-AA88-D030FCE51BE7}" presName="tx1" presStyleLbl="revTx" presStyleIdx="2" presStyleCnt="3"/>
      <dgm:spPr/>
      <dgm:t>
        <a:bodyPr/>
        <a:lstStyle/>
        <a:p>
          <a:endParaRPr lang="en-US"/>
        </a:p>
      </dgm:t>
    </dgm:pt>
    <dgm:pt modelId="{796B8A61-1943-410A-8CD6-C799EC270E0F}" type="pres">
      <dgm:prSet presAssocID="{D61B4DFF-792D-4366-AA88-D030FCE51BE7}" presName="vert1" presStyleCnt="0"/>
      <dgm:spPr/>
    </dgm:pt>
  </dgm:ptLst>
  <dgm:cxnLst>
    <dgm:cxn modelId="{CBF74D48-1686-4765-B373-D889D98D41C8}" srcId="{9CCDEEC5-61C2-4CAB-87F5-C977314A9D3A}" destId="{DF94B154-6442-4A08-AA26-45A7A924D3F7}" srcOrd="1" destOrd="0" parTransId="{19E9DD38-85F6-44E1-A608-6C87C7DBB3D7}" sibTransId="{67223235-9D1C-4EDD-8BAA-DAFD33B3A1A7}"/>
    <dgm:cxn modelId="{7F74725E-8B81-4DA4-AA14-57B5427E190C}" type="presOf" srcId="{DF94B154-6442-4A08-AA26-45A7A924D3F7}" destId="{0D1053DF-BFAA-4B48-B374-52DF0BD03DB8}" srcOrd="0" destOrd="0" presId="urn:microsoft.com/office/officeart/2008/layout/LinedList"/>
    <dgm:cxn modelId="{71B97271-7189-4FA4-9302-9C27D344CE9A}" type="presOf" srcId="{D61B4DFF-792D-4366-AA88-D030FCE51BE7}" destId="{C9422ABF-6CEB-4F2F-A7D3-59AB04E321B5}" srcOrd="0" destOrd="0" presId="urn:microsoft.com/office/officeart/2008/layout/LinedList"/>
    <dgm:cxn modelId="{6481D88A-1824-4D4E-9158-294B00B387EA}" type="presOf" srcId="{A91E7D38-94D6-4C68-A6B9-BAB238F722F4}" destId="{C3F55545-D278-432A-ABE4-4FBD0243DAAC}" srcOrd="0" destOrd="0" presId="urn:microsoft.com/office/officeart/2008/layout/LinedList"/>
    <dgm:cxn modelId="{AA13FA25-E4CD-4BBB-988C-4F83DD65E4CD}" srcId="{9CCDEEC5-61C2-4CAB-87F5-C977314A9D3A}" destId="{D61B4DFF-792D-4366-AA88-D030FCE51BE7}" srcOrd="2" destOrd="0" parTransId="{D508F1ED-D789-4556-9934-A929CCD97913}" sibTransId="{2F658EBA-E4FB-49A6-90A2-EC35AD81C62B}"/>
    <dgm:cxn modelId="{A3809C3C-3431-4641-88A4-44FDAD34BDB5}" srcId="{9CCDEEC5-61C2-4CAB-87F5-C977314A9D3A}" destId="{A91E7D38-94D6-4C68-A6B9-BAB238F722F4}" srcOrd="0" destOrd="0" parTransId="{FE2806BF-1D1A-4F1B-8AC2-B03B20C883C5}" sibTransId="{BD5D8059-48AB-405F-A8F3-F32099C1AB55}"/>
    <dgm:cxn modelId="{0FF1C722-C6CD-443F-98F0-B6A2CE238827}" type="presOf" srcId="{9CCDEEC5-61C2-4CAB-87F5-C977314A9D3A}" destId="{056B3795-4493-420E-8CE9-A56EEADED6CA}" srcOrd="0" destOrd="0" presId="urn:microsoft.com/office/officeart/2008/layout/LinedList"/>
    <dgm:cxn modelId="{89413A71-D49E-43DF-8F91-D8F38EFE5AB4}" type="presParOf" srcId="{056B3795-4493-420E-8CE9-A56EEADED6CA}" destId="{A9EE2A4F-36A8-4649-8A71-821093B79FF6}" srcOrd="0" destOrd="0" presId="urn:microsoft.com/office/officeart/2008/layout/LinedList"/>
    <dgm:cxn modelId="{17B5C37E-6501-4A2E-A4E6-707D18CF7D14}" type="presParOf" srcId="{056B3795-4493-420E-8CE9-A56EEADED6CA}" destId="{F9A6590E-EB0B-49A2-B986-BC3E550B6254}" srcOrd="1" destOrd="0" presId="urn:microsoft.com/office/officeart/2008/layout/LinedList"/>
    <dgm:cxn modelId="{FC2EF933-08FB-44B9-BA22-B7B1AEC102FB}" type="presParOf" srcId="{F9A6590E-EB0B-49A2-B986-BC3E550B6254}" destId="{C3F55545-D278-432A-ABE4-4FBD0243DAAC}" srcOrd="0" destOrd="0" presId="urn:microsoft.com/office/officeart/2008/layout/LinedList"/>
    <dgm:cxn modelId="{2686B6BC-8A2A-426B-A96F-B1176A17F1CF}" type="presParOf" srcId="{F9A6590E-EB0B-49A2-B986-BC3E550B6254}" destId="{5A1EB372-CA27-41CD-B501-CEB7F8C97DED}" srcOrd="1" destOrd="0" presId="urn:microsoft.com/office/officeart/2008/layout/LinedList"/>
    <dgm:cxn modelId="{EC590B03-E108-4F1B-8DE0-2FAACDB1DE0A}" type="presParOf" srcId="{056B3795-4493-420E-8CE9-A56EEADED6CA}" destId="{29C4A693-40E9-4C76-A7BA-9C90CFE50611}" srcOrd="2" destOrd="0" presId="urn:microsoft.com/office/officeart/2008/layout/LinedList"/>
    <dgm:cxn modelId="{7A4D8998-E009-4525-80DF-5BAE2033D201}" type="presParOf" srcId="{056B3795-4493-420E-8CE9-A56EEADED6CA}" destId="{7F56BFDA-01E4-4011-9B72-8B37548D0B2E}" srcOrd="3" destOrd="0" presId="urn:microsoft.com/office/officeart/2008/layout/LinedList"/>
    <dgm:cxn modelId="{EAB16B4B-0ED6-4F1F-9B7C-35F24D817A6B}" type="presParOf" srcId="{7F56BFDA-01E4-4011-9B72-8B37548D0B2E}" destId="{0D1053DF-BFAA-4B48-B374-52DF0BD03DB8}" srcOrd="0" destOrd="0" presId="urn:microsoft.com/office/officeart/2008/layout/LinedList"/>
    <dgm:cxn modelId="{B8236F95-66C1-41F7-9B1A-97CAFA72230C}" type="presParOf" srcId="{7F56BFDA-01E4-4011-9B72-8B37548D0B2E}" destId="{D38308D0-8777-4B26-9453-3172D94F331B}" srcOrd="1" destOrd="0" presId="urn:microsoft.com/office/officeart/2008/layout/LinedList"/>
    <dgm:cxn modelId="{5A534521-9850-464C-A5CF-E5C885509B44}" type="presParOf" srcId="{056B3795-4493-420E-8CE9-A56EEADED6CA}" destId="{AD5CAE50-8DC6-4AEE-8958-875FC46C3920}" srcOrd="4" destOrd="0" presId="urn:microsoft.com/office/officeart/2008/layout/LinedList"/>
    <dgm:cxn modelId="{3AD06A0D-919A-41FA-A605-21599D7AAFCC}" type="presParOf" srcId="{056B3795-4493-420E-8CE9-A56EEADED6CA}" destId="{15DA3141-4465-4EAE-A2F9-CBC94E49343C}" srcOrd="5" destOrd="0" presId="urn:microsoft.com/office/officeart/2008/layout/LinedList"/>
    <dgm:cxn modelId="{4EB2028B-7F07-4A71-B5D1-532B14AD168F}" type="presParOf" srcId="{15DA3141-4465-4EAE-A2F9-CBC94E49343C}" destId="{C9422ABF-6CEB-4F2F-A7D3-59AB04E321B5}" srcOrd="0" destOrd="0" presId="urn:microsoft.com/office/officeart/2008/layout/LinedList"/>
    <dgm:cxn modelId="{6C3C9DA3-C4A8-4A95-B847-5095597195DB}" type="presParOf" srcId="{15DA3141-4465-4EAE-A2F9-CBC94E49343C}" destId="{796B8A61-1943-410A-8CD6-C799EC270E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8F6DA4-13EC-47CC-983B-28A6AE8259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FFA06-77C1-47A0-9073-E99DF61D8EE2}">
      <dgm:prSet/>
      <dgm:spPr/>
      <dgm:t>
        <a:bodyPr/>
        <a:lstStyle/>
        <a:p>
          <a:r>
            <a:rPr lang="en-US" b="0" i="1" dirty="0"/>
            <a:t>Payment Options</a:t>
          </a:r>
        </a:p>
      </dgm:t>
    </dgm:pt>
    <dgm:pt modelId="{5078EC18-D973-453E-BD49-C8C6BF663AF9}" type="parTrans" cxnId="{1E90B013-1861-4E00-AA63-123735D0A0F7}">
      <dgm:prSet/>
      <dgm:spPr/>
      <dgm:t>
        <a:bodyPr/>
        <a:lstStyle/>
        <a:p>
          <a:endParaRPr lang="en-US"/>
        </a:p>
      </dgm:t>
    </dgm:pt>
    <dgm:pt modelId="{F199A096-094F-451C-A09B-8F28C4DA5D06}" type="sibTrans" cxnId="{1E90B013-1861-4E00-AA63-123735D0A0F7}">
      <dgm:prSet/>
      <dgm:spPr/>
      <dgm:t>
        <a:bodyPr/>
        <a:lstStyle/>
        <a:p>
          <a:endParaRPr lang="en-US"/>
        </a:p>
      </dgm:t>
    </dgm:pt>
    <dgm:pt modelId="{1F6B0278-DF3E-4426-8365-3CE82F2A3D13}">
      <dgm:prSet custT="1"/>
      <dgm:spPr/>
      <dgm:t>
        <a:bodyPr/>
        <a:lstStyle/>
        <a:p>
          <a:r>
            <a:rPr lang="en-US" sz="1500" dirty="0"/>
            <a:t>Adjust the payment cap for RHCs, creating a formula for payments that ties payment cap increases to the current average cost per visit for RHCs currently under the cap. </a:t>
          </a:r>
        </a:p>
      </dgm:t>
    </dgm:pt>
    <dgm:pt modelId="{3EB49D6F-3A7D-413C-B080-2DC3D61059BD}" type="parTrans" cxnId="{7E26588A-F82A-4B6C-8A2E-42A746F55982}">
      <dgm:prSet/>
      <dgm:spPr/>
      <dgm:t>
        <a:bodyPr/>
        <a:lstStyle/>
        <a:p>
          <a:endParaRPr lang="en-US"/>
        </a:p>
      </dgm:t>
    </dgm:pt>
    <dgm:pt modelId="{78445346-3182-4083-AD75-09753B88A108}" type="sibTrans" cxnId="{7E26588A-F82A-4B6C-8A2E-42A746F55982}">
      <dgm:prSet/>
      <dgm:spPr/>
      <dgm:t>
        <a:bodyPr/>
        <a:lstStyle/>
        <a:p>
          <a:endParaRPr lang="en-US"/>
        </a:p>
      </dgm:t>
    </dgm:pt>
    <dgm:pt modelId="{F593F521-02BE-4E84-BB4F-968CD9F4332E}">
      <dgm:prSet/>
      <dgm:spPr/>
      <dgm:t>
        <a:bodyPr/>
        <a:lstStyle/>
        <a:p>
          <a:r>
            <a:rPr lang="en-US" b="0" i="1" dirty="0"/>
            <a:t>Program Support </a:t>
          </a:r>
          <a:endParaRPr lang="en-US" b="0" dirty="0"/>
        </a:p>
      </dgm:t>
    </dgm:pt>
    <dgm:pt modelId="{6EF1B2B4-7F26-4D4F-AFBE-815F44D02DBE}" type="parTrans" cxnId="{0EC1BBA7-8944-4137-9247-99900A74208D}">
      <dgm:prSet/>
      <dgm:spPr/>
      <dgm:t>
        <a:bodyPr/>
        <a:lstStyle/>
        <a:p>
          <a:endParaRPr lang="en-US"/>
        </a:p>
      </dgm:t>
    </dgm:pt>
    <dgm:pt modelId="{F52541B5-914E-425D-952F-5ED8653EDF09}" type="sibTrans" cxnId="{0EC1BBA7-8944-4137-9247-99900A74208D}">
      <dgm:prSet/>
      <dgm:spPr/>
      <dgm:t>
        <a:bodyPr/>
        <a:lstStyle/>
        <a:p>
          <a:endParaRPr lang="en-US"/>
        </a:p>
      </dgm:t>
    </dgm:pt>
    <dgm:pt modelId="{C184DD5D-F8AE-42E7-A9F7-56CAF8316529}">
      <dgm:prSet custT="1"/>
      <dgm:spPr/>
      <dgm:t>
        <a:bodyPr/>
        <a:lstStyle/>
        <a:p>
          <a:r>
            <a:rPr lang="en-US" sz="1500" dirty="0"/>
            <a:t>Provide grants to State Offices of Rural Health to support a state program that would provide technical assistance on quality reporting and other services to support the transition of RHCs to value-based care. </a:t>
          </a:r>
        </a:p>
      </dgm:t>
    </dgm:pt>
    <dgm:pt modelId="{3BFB3BC9-ECAE-43F5-A0DC-E20DF5BD1660}" type="parTrans" cxnId="{6ACCCAE9-CD2E-4655-8A9A-C4745A8F23AE}">
      <dgm:prSet/>
      <dgm:spPr/>
      <dgm:t>
        <a:bodyPr/>
        <a:lstStyle/>
        <a:p>
          <a:endParaRPr lang="en-US"/>
        </a:p>
      </dgm:t>
    </dgm:pt>
    <dgm:pt modelId="{0D6EEA93-F5A3-4CAE-92A5-F642D256C085}" type="sibTrans" cxnId="{6ACCCAE9-CD2E-4655-8A9A-C4745A8F23AE}">
      <dgm:prSet/>
      <dgm:spPr/>
      <dgm:t>
        <a:bodyPr/>
        <a:lstStyle/>
        <a:p>
          <a:endParaRPr lang="en-US"/>
        </a:p>
      </dgm:t>
    </dgm:pt>
    <dgm:pt modelId="{B23EB50E-69A2-4A46-B608-B0E3B41E4F91}">
      <dgm:prSet/>
      <dgm:spPr/>
      <dgm:t>
        <a:bodyPr/>
        <a:lstStyle/>
        <a:p>
          <a:r>
            <a:rPr lang="en-US" b="0" i="1" dirty="0"/>
            <a:t>Services </a:t>
          </a:r>
          <a:endParaRPr lang="en-US" b="0" dirty="0"/>
        </a:p>
      </dgm:t>
    </dgm:pt>
    <dgm:pt modelId="{E32A70DB-5FCD-465E-ACA6-BDEF4D701513}" type="parTrans" cxnId="{16D638FC-7D0B-41A2-8998-CB05928F266E}">
      <dgm:prSet/>
      <dgm:spPr/>
      <dgm:t>
        <a:bodyPr/>
        <a:lstStyle/>
        <a:p>
          <a:endParaRPr lang="en-US"/>
        </a:p>
      </dgm:t>
    </dgm:pt>
    <dgm:pt modelId="{9EDAF452-97E9-419D-A171-9AD4A2454061}" type="sibTrans" cxnId="{16D638FC-7D0B-41A2-8998-CB05928F266E}">
      <dgm:prSet/>
      <dgm:spPr/>
      <dgm:t>
        <a:bodyPr/>
        <a:lstStyle/>
        <a:p>
          <a:endParaRPr lang="en-US"/>
        </a:p>
      </dgm:t>
    </dgm:pt>
    <dgm:pt modelId="{2C5FE35F-62F3-459F-BBF0-88D56A49878F}">
      <dgm:prSet custT="1"/>
      <dgm:spPr/>
      <dgm:t>
        <a:bodyPr/>
        <a:lstStyle/>
        <a:p>
          <a:r>
            <a:rPr lang="en-US" sz="1500" dirty="0"/>
            <a:t>Allow RHCs to be distant site providers for telehealth services under Medicare. </a:t>
          </a:r>
        </a:p>
      </dgm:t>
    </dgm:pt>
    <dgm:pt modelId="{794E2053-0D30-4FB3-B0CF-6EB92C8F804A}" type="parTrans" cxnId="{DC940C96-6AAF-4954-A7DE-BC5EEFB5862B}">
      <dgm:prSet/>
      <dgm:spPr/>
      <dgm:t>
        <a:bodyPr/>
        <a:lstStyle/>
        <a:p>
          <a:endParaRPr lang="en-US"/>
        </a:p>
      </dgm:t>
    </dgm:pt>
    <dgm:pt modelId="{97D19491-ABA6-47A3-94CF-145B9D774A4B}" type="sibTrans" cxnId="{DC940C96-6AAF-4954-A7DE-BC5EEFB5862B}">
      <dgm:prSet/>
      <dgm:spPr/>
      <dgm:t>
        <a:bodyPr/>
        <a:lstStyle/>
        <a:p>
          <a:endParaRPr lang="en-US"/>
        </a:p>
      </dgm:t>
    </dgm:pt>
    <dgm:pt modelId="{07803A3C-FD3A-4816-814F-079E34D6B20F}">
      <dgm:prSet custT="1"/>
      <dgm:spPr/>
      <dgm:t>
        <a:bodyPr/>
        <a:lstStyle/>
        <a:p>
          <a:r>
            <a:rPr lang="en-US" sz="1500" dirty="0"/>
            <a:t>Allow all RHC (non-physician) providers to order hospice and home health services and also allow RHC providers to be attending clinicians for hospice services. </a:t>
          </a:r>
        </a:p>
      </dgm:t>
    </dgm:pt>
    <dgm:pt modelId="{01761AAF-E596-4E21-A736-1573C97B23CA}" type="parTrans" cxnId="{0AA75EE5-FEFF-4D15-B050-E4BD88A0D75E}">
      <dgm:prSet/>
      <dgm:spPr/>
      <dgm:t>
        <a:bodyPr/>
        <a:lstStyle/>
        <a:p>
          <a:endParaRPr lang="en-US"/>
        </a:p>
      </dgm:t>
    </dgm:pt>
    <dgm:pt modelId="{93E301AC-307B-484B-B4D4-3477A54E3DA2}" type="sibTrans" cxnId="{0AA75EE5-FEFF-4D15-B050-E4BD88A0D75E}">
      <dgm:prSet/>
      <dgm:spPr/>
      <dgm:t>
        <a:bodyPr/>
        <a:lstStyle/>
        <a:p>
          <a:endParaRPr lang="en-US"/>
        </a:p>
      </dgm:t>
    </dgm:pt>
    <dgm:pt modelId="{4FAE857B-6455-424A-B6C8-717B5001C866}">
      <dgm:prSet/>
      <dgm:spPr/>
      <dgm:t>
        <a:bodyPr/>
        <a:lstStyle/>
        <a:p>
          <a:r>
            <a:rPr lang="en-US" b="0" i="1" dirty="0"/>
            <a:t>Workforce</a:t>
          </a:r>
          <a:r>
            <a:rPr lang="en-US" b="1" i="1" dirty="0"/>
            <a:t> </a:t>
          </a:r>
          <a:endParaRPr lang="en-US" dirty="0"/>
        </a:p>
      </dgm:t>
    </dgm:pt>
    <dgm:pt modelId="{DF4EF23B-DCA9-46A7-864B-C9AE129F6CAF}" type="parTrans" cxnId="{DC10856B-2B6A-4FE0-B4A4-C1355FB8EEE2}">
      <dgm:prSet/>
      <dgm:spPr/>
      <dgm:t>
        <a:bodyPr/>
        <a:lstStyle/>
        <a:p>
          <a:endParaRPr lang="en-US"/>
        </a:p>
      </dgm:t>
    </dgm:pt>
    <dgm:pt modelId="{007B19BF-9325-4318-88BA-7CF6EA8F95D5}" type="sibTrans" cxnId="{DC10856B-2B6A-4FE0-B4A4-C1355FB8EEE2}">
      <dgm:prSet/>
      <dgm:spPr/>
      <dgm:t>
        <a:bodyPr/>
        <a:lstStyle/>
        <a:p>
          <a:endParaRPr lang="en-US"/>
        </a:p>
      </dgm:t>
    </dgm:pt>
    <dgm:pt modelId="{F3972362-509D-4538-B8A6-5C436F38B240}">
      <dgm:prSet custT="1"/>
      <dgm:spPr/>
      <dgm:t>
        <a:bodyPr/>
        <a:lstStyle/>
        <a:p>
          <a:r>
            <a:rPr lang="en-US" sz="1500" dirty="0"/>
            <a:t>Allow masters trained behavioral health providers to be RHC practitioners for purposes of Medicare reimbursement if they are licensed to provide those services in their state. </a:t>
          </a:r>
        </a:p>
      </dgm:t>
    </dgm:pt>
    <dgm:pt modelId="{CCE85456-CBB6-4064-9C1C-33ADB0F96309}" type="parTrans" cxnId="{A8BC7EDA-5AB2-4D14-9C8B-F6BF2A618129}">
      <dgm:prSet/>
      <dgm:spPr/>
      <dgm:t>
        <a:bodyPr/>
        <a:lstStyle/>
        <a:p>
          <a:endParaRPr lang="en-US"/>
        </a:p>
      </dgm:t>
    </dgm:pt>
    <dgm:pt modelId="{78E9480B-2ED4-425A-B02A-675CB58665AA}" type="sibTrans" cxnId="{A8BC7EDA-5AB2-4D14-9C8B-F6BF2A618129}">
      <dgm:prSet/>
      <dgm:spPr/>
      <dgm:t>
        <a:bodyPr/>
        <a:lstStyle/>
        <a:p>
          <a:endParaRPr lang="en-US"/>
        </a:p>
      </dgm:t>
    </dgm:pt>
    <dgm:pt modelId="{BB5F5E6A-6E28-426D-9923-40AC7D3DC908}">
      <dgm:prSet/>
      <dgm:spPr/>
      <dgm:t>
        <a:bodyPr/>
        <a:lstStyle/>
        <a:p>
          <a:r>
            <a:rPr lang="en-US" b="0" i="1" dirty="0"/>
            <a:t>Lab Requirements </a:t>
          </a:r>
          <a:endParaRPr lang="en-US" b="0" dirty="0"/>
        </a:p>
      </dgm:t>
    </dgm:pt>
    <dgm:pt modelId="{68C8BA01-FF44-4A87-9530-9DA1EB765EC8}" type="parTrans" cxnId="{31053785-39C8-4711-8B39-76F2B98EEAB3}">
      <dgm:prSet/>
      <dgm:spPr/>
      <dgm:t>
        <a:bodyPr/>
        <a:lstStyle/>
        <a:p>
          <a:endParaRPr lang="en-US"/>
        </a:p>
      </dgm:t>
    </dgm:pt>
    <dgm:pt modelId="{E4AF2FC1-D633-48A2-8995-3C87E6D5B47F}" type="sibTrans" cxnId="{31053785-39C8-4711-8B39-76F2B98EEAB3}">
      <dgm:prSet/>
      <dgm:spPr/>
      <dgm:t>
        <a:bodyPr/>
        <a:lstStyle/>
        <a:p>
          <a:endParaRPr lang="en-US"/>
        </a:p>
      </dgm:t>
    </dgm:pt>
    <dgm:pt modelId="{574D5129-3755-44DF-BFEC-D085B90F0044}">
      <dgm:prSet custT="1"/>
      <dgm:spPr/>
      <dgm:t>
        <a:bodyPr/>
        <a:lstStyle/>
        <a:p>
          <a:r>
            <a:rPr lang="en-US" sz="1500" dirty="0"/>
            <a:t>Publish a RFI to RHCs on current RHC laboratory needs. Based on this information, use the authority granted in Public Law 95210 to review and modernize lab requirements to reduce regulatory burden and allow flexibility. </a:t>
          </a:r>
        </a:p>
      </dgm:t>
    </dgm:pt>
    <dgm:pt modelId="{5D058B0A-3E25-4332-B65F-E2ECAD99A507}" type="parTrans" cxnId="{7E089E4F-3D1F-4FC8-80CA-9A2AEAD8D4D2}">
      <dgm:prSet/>
      <dgm:spPr/>
      <dgm:t>
        <a:bodyPr/>
        <a:lstStyle/>
        <a:p>
          <a:endParaRPr lang="en-US"/>
        </a:p>
      </dgm:t>
    </dgm:pt>
    <dgm:pt modelId="{BD4129A7-A3AA-4245-B6A0-1F540390E387}" type="sibTrans" cxnId="{7E089E4F-3D1F-4FC8-80CA-9A2AEAD8D4D2}">
      <dgm:prSet/>
      <dgm:spPr/>
      <dgm:t>
        <a:bodyPr/>
        <a:lstStyle/>
        <a:p>
          <a:endParaRPr lang="en-US"/>
        </a:p>
      </dgm:t>
    </dgm:pt>
    <dgm:pt modelId="{8729A332-85E0-493E-A6C1-730076B2D40F}" type="pres">
      <dgm:prSet presAssocID="{348F6DA4-13EC-47CC-983B-28A6AE825965}" presName="vert0" presStyleCnt="0">
        <dgm:presLayoutVars>
          <dgm:dir/>
          <dgm:animOne val="branch"/>
          <dgm:animLvl val="lvl"/>
        </dgm:presLayoutVars>
      </dgm:prSet>
      <dgm:spPr/>
      <dgm:t>
        <a:bodyPr/>
        <a:lstStyle/>
        <a:p>
          <a:endParaRPr lang="en-US"/>
        </a:p>
      </dgm:t>
    </dgm:pt>
    <dgm:pt modelId="{A9041AD9-BFF0-4729-8AD1-034C570ABD8E}" type="pres">
      <dgm:prSet presAssocID="{BD9FFA06-77C1-47A0-9073-E99DF61D8EE2}" presName="thickLine" presStyleLbl="alignNode1" presStyleIdx="0" presStyleCnt="5"/>
      <dgm:spPr/>
    </dgm:pt>
    <dgm:pt modelId="{AF1396D7-85A9-4B0B-ACD5-EC41E4A9B8C3}" type="pres">
      <dgm:prSet presAssocID="{BD9FFA06-77C1-47A0-9073-E99DF61D8EE2}" presName="horz1" presStyleCnt="0"/>
      <dgm:spPr/>
    </dgm:pt>
    <dgm:pt modelId="{81E847FB-C096-43A6-B3E3-ED6822BC1221}" type="pres">
      <dgm:prSet presAssocID="{BD9FFA06-77C1-47A0-9073-E99DF61D8EE2}" presName="tx1" presStyleLbl="revTx" presStyleIdx="0" presStyleCnt="11"/>
      <dgm:spPr/>
      <dgm:t>
        <a:bodyPr/>
        <a:lstStyle/>
        <a:p>
          <a:endParaRPr lang="en-US"/>
        </a:p>
      </dgm:t>
    </dgm:pt>
    <dgm:pt modelId="{299D4C47-B0B9-4829-9449-064860054250}" type="pres">
      <dgm:prSet presAssocID="{BD9FFA06-77C1-47A0-9073-E99DF61D8EE2}" presName="vert1" presStyleCnt="0"/>
      <dgm:spPr/>
    </dgm:pt>
    <dgm:pt modelId="{1596E846-F47A-44B1-B7E2-979C9FABD4DC}" type="pres">
      <dgm:prSet presAssocID="{1F6B0278-DF3E-4426-8365-3CE82F2A3D13}" presName="vertSpace2a" presStyleCnt="0"/>
      <dgm:spPr/>
    </dgm:pt>
    <dgm:pt modelId="{B970E7F0-CEFF-4FA5-ADC8-EE446D0EDF19}" type="pres">
      <dgm:prSet presAssocID="{1F6B0278-DF3E-4426-8365-3CE82F2A3D13}" presName="horz2" presStyleCnt="0"/>
      <dgm:spPr/>
    </dgm:pt>
    <dgm:pt modelId="{B1797F6A-BA82-4EAB-BF4F-548B62EBFC73}" type="pres">
      <dgm:prSet presAssocID="{1F6B0278-DF3E-4426-8365-3CE82F2A3D13}" presName="horzSpace2" presStyleCnt="0"/>
      <dgm:spPr/>
    </dgm:pt>
    <dgm:pt modelId="{32C047C7-8530-41A7-A456-042062D24291}" type="pres">
      <dgm:prSet presAssocID="{1F6B0278-DF3E-4426-8365-3CE82F2A3D13}" presName="tx2" presStyleLbl="revTx" presStyleIdx="1" presStyleCnt="11"/>
      <dgm:spPr/>
      <dgm:t>
        <a:bodyPr/>
        <a:lstStyle/>
        <a:p>
          <a:endParaRPr lang="en-US"/>
        </a:p>
      </dgm:t>
    </dgm:pt>
    <dgm:pt modelId="{86CD8AB2-B91D-46B0-B910-7B733F056951}" type="pres">
      <dgm:prSet presAssocID="{1F6B0278-DF3E-4426-8365-3CE82F2A3D13}" presName="vert2" presStyleCnt="0"/>
      <dgm:spPr/>
    </dgm:pt>
    <dgm:pt modelId="{7EEDA6BC-D0B0-459F-BFC7-CD077B42EF47}" type="pres">
      <dgm:prSet presAssocID="{1F6B0278-DF3E-4426-8365-3CE82F2A3D13}" presName="thinLine2b" presStyleLbl="callout" presStyleIdx="0" presStyleCnt="6"/>
      <dgm:spPr/>
    </dgm:pt>
    <dgm:pt modelId="{09EB629A-4B2C-4261-A251-BDD85D2DE239}" type="pres">
      <dgm:prSet presAssocID="{1F6B0278-DF3E-4426-8365-3CE82F2A3D13}" presName="vertSpace2b" presStyleCnt="0"/>
      <dgm:spPr/>
    </dgm:pt>
    <dgm:pt modelId="{5BFC13A8-752E-4A96-9DCE-8A12C81342E1}" type="pres">
      <dgm:prSet presAssocID="{F593F521-02BE-4E84-BB4F-968CD9F4332E}" presName="thickLine" presStyleLbl="alignNode1" presStyleIdx="1" presStyleCnt="5"/>
      <dgm:spPr/>
    </dgm:pt>
    <dgm:pt modelId="{62AE6E85-E142-4DF1-A4C3-4BA5CC731E68}" type="pres">
      <dgm:prSet presAssocID="{F593F521-02BE-4E84-BB4F-968CD9F4332E}" presName="horz1" presStyleCnt="0"/>
      <dgm:spPr/>
    </dgm:pt>
    <dgm:pt modelId="{F3E02EAE-C97F-4E36-A7F4-9DCE4D44875A}" type="pres">
      <dgm:prSet presAssocID="{F593F521-02BE-4E84-BB4F-968CD9F4332E}" presName="tx1" presStyleLbl="revTx" presStyleIdx="2" presStyleCnt="11"/>
      <dgm:spPr/>
      <dgm:t>
        <a:bodyPr/>
        <a:lstStyle/>
        <a:p>
          <a:endParaRPr lang="en-US"/>
        </a:p>
      </dgm:t>
    </dgm:pt>
    <dgm:pt modelId="{BFE9615B-4335-436A-A605-7F3057062FCC}" type="pres">
      <dgm:prSet presAssocID="{F593F521-02BE-4E84-BB4F-968CD9F4332E}" presName="vert1" presStyleCnt="0"/>
      <dgm:spPr/>
    </dgm:pt>
    <dgm:pt modelId="{53DDC5BA-D24A-4695-97E6-B74AA5577D0B}" type="pres">
      <dgm:prSet presAssocID="{C184DD5D-F8AE-42E7-A9F7-56CAF8316529}" presName="vertSpace2a" presStyleCnt="0"/>
      <dgm:spPr/>
    </dgm:pt>
    <dgm:pt modelId="{A675B958-C24D-45D5-949D-13F7456B3941}" type="pres">
      <dgm:prSet presAssocID="{C184DD5D-F8AE-42E7-A9F7-56CAF8316529}" presName="horz2" presStyleCnt="0"/>
      <dgm:spPr/>
    </dgm:pt>
    <dgm:pt modelId="{18836DEB-145C-4CBC-AD61-58AFCE38A5FB}" type="pres">
      <dgm:prSet presAssocID="{C184DD5D-F8AE-42E7-A9F7-56CAF8316529}" presName="horzSpace2" presStyleCnt="0"/>
      <dgm:spPr/>
    </dgm:pt>
    <dgm:pt modelId="{AF3D8D2E-5051-476C-8B7A-B29EEF463A19}" type="pres">
      <dgm:prSet presAssocID="{C184DD5D-F8AE-42E7-A9F7-56CAF8316529}" presName="tx2" presStyleLbl="revTx" presStyleIdx="3" presStyleCnt="11"/>
      <dgm:spPr/>
      <dgm:t>
        <a:bodyPr/>
        <a:lstStyle/>
        <a:p>
          <a:endParaRPr lang="en-US"/>
        </a:p>
      </dgm:t>
    </dgm:pt>
    <dgm:pt modelId="{92D61894-2B61-431B-A26B-05D4956CC8E9}" type="pres">
      <dgm:prSet presAssocID="{C184DD5D-F8AE-42E7-A9F7-56CAF8316529}" presName="vert2" presStyleCnt="0"/>
      <dgm:spPr/>
    </dgm:pt>
    <dgm:pt modelId="{50B1DA64-A213-4FBA-8EEC-791850419234}" type="pres">
      <dgm:prSet presAssocID="{C184DD5D-F8AE-42E7-A9F7-56CAF8316529}" presName="thinLine2b" presStyleLbl="callout" presStyleIdx="1" presStyleCnt="6"/>
      <dgm:spPr/>
    </dgm:pt>
    <dgm:pt modelId="{9131E4FD-2FFC-480A-BF4D-978C3266DB82}" type="pres">
      <dgm:prSet presAssocID="{C184DD5D-F8AE-42E7-A9F7-56CAF8316529}" presName="vertSpace2b" presStyleCnt="0"/>
      <dgm:spPr/>
    </dgm:pt>
    <dgm:pt modelId="{EE107B8A-0075-4926-84E3-8C82911AA7E8}" type="pres">
      <dgm:prSet presAssocID="{B23EB50E-69A2-4A46-B608-B0E3B41E4F91}" presName="thickLine" presStyleLbl="alignNode1" presStyleIdx="2" presStyleCnt="5"/>
      <dgm:spPr/>
    </dgm:pt>
    <dgm:pt modelId="{E5F6E0FF-F1B7-4831-827E-2ED14214A7E3}" type="pres">
      <dgm:prSet presAssocID="{B23EB50E-69A2-4A46-B608-B0E3B41E4F91}" presName="horz1" presStyleCnt="0"/>
      <dgm:spPr/>
    </dgm:pt>
    <dgm:pt modelId="{61A4CD5C-C2CB-4B51-82EB-8560BCFC04F4}" type="pres">
      <dgm:prSet presAssocID="{B23EB50E-69A2-4A46-B608-B0E3B41E4F91}" presName="tx1" presStyleLbl="revTx" presStyleIdx="4" presStyleCnt="11"/>
      <dgm:spPr/>
      <dgm:t>
        <a:bodyPr/>
        <a:lstStyle/>
        <a:p>
          <a:endParaRPr lang="en-US"/>
        </a:p>
      </dgm:t>
    </dgm:pt>
    <dgm:pt modelId="{E29980B6-A34B-4275-A876-7C719809B10D}" type="pres">
      <dgm:prSet presAssocID="{B23EB50E-69A2-4A46-B608-B0E3B41E4F91}" presName="vert1" presStyleCnt="0"/>
      <dgm:spPr/>
    </dgm:pt>
    <dgm:pt modelId="{CBD40981-E714-4334-81BF-9DCB2154BA2A}" type="pres">
      <dgm:prSet presAssocID="{2C5FE35F-62F3-459F-BBF0-88D56A49878F}" presName="vertSpace2a" presStyleCnt="0"/>
      <dgm:spPr/>
    </dgm:pt>
    <dgm:pt modelId="{725B6759-9598-4A24-A275-BDF62D9A86EC}" type="pres">
      <dgm:prSet presAssocID="{2C5FE35F-62F3-459F-BBF0-88D56A49878F}" presName="horz2" presStyleCnt="0"/>
      <dgm:spPr/>
    </dgm:pt>
    <dgm:pt modelId="{6EE7CCD8-A10E-4028-8BE6-F8F120385885}" type="pres">
      <dgm:prSet presAssocID="{2C5FE35F-62F3-459F-BBF0-88D56A49878F}" presName="horzSpace2" presStyleCnt="0"/>
      <dgm:spPr/>
    </dgm:pt>
    <dgm:pt modelId="{DFCE3E59-35F2-40F1-AE4F-CDD60F701D1A}" type="pres">
      <dgm:prSet presAssocID="{2C5FE35F-62F3-459F-BBF0-88D56A49878F}" presName="tx2" presStyleLbl="revTx" presStyleIdx="5" presStyleCnt="11"/>
      <dgm:spPr/>
      <dgm:t>
        <a:bodyPr/>
        <a:lstStyle/>
        <a:p>
          <a:endParaRPr lang="en-US"/>
        </a:p>
      </dgm:t>
    </dgm:pt>
    <dgm:pt modelId="{DF804001-4B2D-4E3F-8295-D1977DBA154B}" type="pres">
      <dgm:prSet presAssocID="{2C5FE35F-62F3-459F-BBF0-88D56A49878F}" presName="vert2" presStyleCnt="0"/>
      <dgm:spPr/>
    </dgm:pt>
    <dgm:pt modelId="{F0B649E2-10E8-4B38-89D1-634B26B548FE}" type="pres">
      <dgm:prSet presAssocID="{2C5FE35F-62F3-459F-BBF0-88D56A49878F}" presName="thinLine2b" presStyleLbl="callout" presStyleIdx="2" presStyleCnt="6"/>
      <dgm:spPr/>
    </dgm:pt>
    <dgm:pt modelId="{A90863D1-2523-4185-B64C-9988F5BC64B5}" type="pres">
      <dgm:prSet presAssocID="{2C5FE35F-62F3-459F-BBF0-88D56A49878F}" presName="vertSpace2b" presStyleCnt="0"/>
      <dgm:spPr/>
    </dgm:pt>
    <dgm:pt modelId="{84CFE8A2-627A-41A7-A429-42EDBBDB7338}" type="pres">
      <dgm:prSet presAssocID="{07803A3C-FD3A-4816-814F-079E34D6B20F}" presName="horz2" presStyleCnt="0"/>
      <dgm:spPr/>
    </dgm:pt>
    <dgm:pt modelId="{29305B74-18BC-485F-8BD5-758A30647954}" type="pres">
      <dgm:prSet presAssocID="{07803A3C-FD3A-4816-814F-079E34D6B20F}" presName="horzSpace2" presStyleCnt="0"/>
      <dgm:spPr/>
    </dgm:pt>
    <dgm:pt modelId="{03F68360-504D-4A4C-ADA1-0BBEEFD1AADB}" type="pres">
      <dgm:prSet presAssocID="{07803A3C-FD3A-4816-814F-079E34D6B20F}" presName="tx2" presStyleLbl="revTx" presStyleIdx="6" presStyleCnt="11" custLinFactNeighborX="0" custLinFactNeighborY="-24992"/>
      <dgm:spPr/>
      <dgm:t>
        <a:bodyPr/>
        <a:lstStyle/>
        <a:p>
          <a:endParaRPr lang="en-US"/>
        </a:p>
      </dgm:t>
    </dgm:pt>
    <dgm:pt modelId="{FBBF81FB-C365-4C36-B74B-E4337BD1F2F8}" type="pres">
      <dgm:prSet presAssocID="{07803A3C-FD3A-4816-814F-079E34D6B20F}" presName="vert2" presStyleCnt="0"/>
      <dgm:spPr/>
    </dgm:pt>
    <dgm:pt modelId="{5DC1C20C-DADD-4EAA-B74B-EFAD98D16D05}" type="pres">
      <dgm:prSet presAssocID="{07803A3C-FD3A-4816-814F-079E34D6B20F}" presName="thinLine2b" presStyleLbl="callout" presStyleIdx="3" presStyleCnt="6"/>
      <dgm:spPr/>
    </dgm:pt>
    <dgm:pt modelId="{562E9D26-7E2D-49BB-A82C-B9A5D84B7927}" type="pres">
      <dgm:prSet presAssocID="{07803A3C-FD3A-4816-814F-079E34D6B20F}" presName="vertSpace2b" presStyleCnt="0"/>
      <dgm:spPr/>
    </dgm:pt>
    <dgm:pt modelId="{6BDBA6E0-0E5B-451B-ACC8-0ABB57858965}" type="pres">
      <dgm:prSet presAssocID="{4FAE857B-6455-424A-B6C8-717B5001C866}" presName="thickLine" presStyleLbl="alignNode1" presStyleIdx="3" presStyleCnt="5"/>
      <dgm:spPr/>
    </dgm:pt>
    <dgm:pt modelId="{3454F29D-BDFC-4722-AC74-6E74D960E36F}" type="pres">
      <dgm:prSet presAssocID="{4FAE857B-6455-424A-B6C8-717B5001C866}" presName="horz1" presStyleCnt="0"/>
      <dgm:spPr/>
    </dgm:pt>
    <dgm:pt modelId="{ECD08B1C-6E6E-438B-96A2-CF9E51A54D65}" type="pres">
      <dgm:prSet presAssocID="{4FAE857B-6455-424A-B6C8-717B5001C866}" presName="tx1" presStyleLbl="revTx" presStyleIdx="7" presStyleCnt="11"/>
      <dgm:spPr/>
      <dgm:t>
        <a:bodyPr/>
        <a:lstStyle/>
        <a:p>
          <a:endParaRPr lang="en-US"/>
        </a:p>
      </dgm:t>
    </dgm:pt>
    <dgm:pt modelId="{3A98015D-E98E-4C0B-90F0-E43699FF4F70}" type="pres">
      <dgm:prSet presAssocID="{4FAE857B-6455-424A-B6C8-717B5001C866}" presName="vert1" presStyleCnt="0"/>
      <dgm:spPr/>
    </dgm:pt>
    <dgm:pt modelId="{387E4C99-A79F-402F-B9D1-52F9276FB18B}" type="pres">
      <dgm:prSet presAssocID="{F3972362-509D-4538-B8A6-5C436F38B240}" presName="vertSpace2a" presStyleCnt="0"/>
      <dgm:spPr/>
    </dgm:pt>
    <dgm:pt modelId="{93841BDE-2EB5-41E6-ADC1-A90F205E663B}" type="pres">
      <dgm:prSet presAssocID="{F3972362-509D-4538-B8A6-5C436F38B240}" presName="horz2" presStyleCnt="0"/>
      <dgm:spPr/>
    </dgm:pt>
    <dgm:pt modelId="{D7AA1104-1087-4C4A-85ED-6647B360666E}" type="pres">
      <dgm:prSet presAssocID="{F3972362-509D-4538-B8A6-5C436F38B240}" presName="horzSpace2" presStyleCnt="0"/>
      <dgm:spPr/>
    </dgm:pt>
    <dgm:pt modelId="{852E2912-29A3-4285-993F-401F10C72654}" type="pres">
      <dgm:prSet presAssocID="{F3972362-509D-4538-B8A6-5C436F38B240}" presName="tx2" presStyleLbl="revTx" presStyleIdx="8" presStyleCnt="11"/>
      <dgm:spPr/>
      <dgm:t>
        <a:bodyPr/>
        <a:lstStyle/>
        <a:p>
          <a:endParaRPr lang="en-US"/>
        </a:p>
      </dgm:t>
    </dgm:pt>
    <dgm:pt modelId="{1E9769D3-CCD4-443D-A0BD-6043BFBDFB5D}" type="pres">
      <dgm:prSet presAssocID="{F3972362-509D-4538-B8A6-5C436F38B240}" presName="vert2" presStyleCnt="0"/>
      <dgm:spPr/>
    </dgm:pt>
    <dgm:pt modelId="{88B56668-5D76-4A75-901C-8389EF8F0AD4}" type="pres">
      <dgm:prSet presAssocID="{F3972362-509D-4538-B8A6-5C436F38B240}" presName="thinLine2b" presStyleLbl="callout" presStyleIdx="4" presStyleCnt="6"/>
      <dgm:spPr/>
    </dgm:pt>
    <dgm:pt modelId="{5491E66F-6B96-4190-A9E5-1410537B823E}" type="pres">
      <dgm:prSet presAssocID="{F3972362-509D-4538-B8A6-5C436F38B240}" presName="vertSpace2b" presStyleCnt="0"/>
      <dgm:spPr/>
    </dgm:pt>
    <dgm:pt modelId="{D3FED0E2-CF3C-4CC5-9130-9CA5424B15C5}" type="pres">
      <dgm:prSet presAssocID="{BB5F5E6A-6E28-426D-9923-40AC7D3DC908}" presName="thickLine" presStyleLbl="alignNode1" presStyleIdx="4" presStyleCnt="5"/>
      <dgm:spPr/>
    </dgm:pt>
    <dgm:pt modelId="{6D2FF57D-3379-4A4F-AEB4-45456B45D25E}" type="pres">
      <dgm:prSet presAssocID="{BB5F5E6A-6E28-426D-9923-40AC7D3DC908}" presName="horz1" presStyleCnt="0"/>
      <dgm:spPr/>
    </dgm:pt>
    <dgm:pt modelId="{70AB6447-419D-4DAE-B949-881D4922C12C}" type="pres">
      <dgm:prSet presAssocID="{BB5F5E6A-6E28-426D-9923-40AC7D3DC908}" presName="tx1" presStyleLbl="revTx" presStyleIdx="9" presStyleCnt="11"/>
      <dgm:spPr/>
      <dgm:t>
        <a:bodyPr/>
        <a:lstStyle/>
        <a:p>
          <a:endParaRPr lang="en-US"/>
        </a:p>
      </dgm:t>
    </dgm:pt>
    <dgm:pt modelId="{24670D6A-BD9C-4288-8546-343D9BC7FEFF}" type="pres">
      <dgm:prSet presAssocID="{BB5F5E6A-6E28-426D-9923-40AC7D3DC908}" presName="vert1" presStyleCnt="0"/>
      <dgm:spPr/>
    </dgm:pt>
    <dgm:pt modelId="{05DDFA82-23A2-4C9F-AAD0-AB60653DD011}" type="pres">
      <dgm:prSet presAssocID="{574D5129-3755-44DF-BFEC-D085B90F0044}" presName="vertSpace2a" presStyleCnt="0"/>
      <dgm:spPr/>
    </dgm:pt>
    <dgm:pt modelId="{501808B5-0010-4D7D-B209-5A224931349A}" type="pres">
      <dgm:prSet presAssocID="{574D5129-3755-44DF-BFEC-D085B90F0044}" presName="horz2" presStyleCnt="0"/>
      <dgm:spPr/>
    </dgm:pt>
    <dgm:pt modelId="{0C31A81D-B63E-4688-82ED-5B24BEB5322B}" type="pres">
      <dgm:prSet presAssocID="{574D5129-3755-44DF-BFEC-D085B90F0044}" presName="horzSpace2" presStyleCnt="0"/>
      <dgm:spPr/>
    </dgm:pt>
    <dgm:pt modelId="{3EFF07CE-337C-4FC2-8382-06F0B861716D}" type="pres">
      <dgm:prSet presAssocID="{574D5129-3755-44DF-BFEC-D085B90F0044}" presName="tx2" presStyleLbl="revTx" presStyleIdx="10" presStyleCnt="11"/>
      <dgm:spPr/>
      <dgm:t>
        <a:bodyPr/>
        <a:lstStyle/>
        <a:p>
          <a:endParaRPr lang="en-US"/>
        </a:p>
      </dgm:t>
    </dgm:pt>
    <dgm:pt modelId="{EBA9B43D-9E54-4B3B-9317-584D2645D143}" type="pres">
      <dgm:prSet presAssocID="{574D5129-3755-44DF-BFEC-D085B90F0044}" presName="vert2" presStyleCnt="0"/>
      <dgm:spPr/>
    </dgm:pt>
    <dgm:pt modelId="{8520B230-C7B1-448D-90CA-6575A017C8E0}" type="pres">
      <dgm:prSet presAssocID="{574D5129-3755-44DF-BFEC-D085B90F0044}" presName="thinLine2b" presStyleLbl="callout" presStyleIdx="5" presStyleCnt="6"/>
      <dgm:spPr/>
    </dgm:pt>
    <dgm:pt modelId="{4802CB75-E26E-43F2-AD94-2D22E265233C}" type="pres">
      <dgm:prSet presAssocID="{574D5129-3755-44DF-BFEC-D085B90F0044}" presName="vertSpace2b" presStyleCnt="0"/>
      <dgm:spPr/>
    </dgm:pt>
  </dgm:ptLst>
  <dgm:cxnLst>
    <dgm:cxn modelId="{BFF2ADDA-15E6-4788-90B3-7CB01ECC9493}" type="presOf" srcId="{F593F521-02BE-4E84-BB4F-968CD9F4332E}" destId="{F3E02EAE-C97F-4E36-A7F4-9DCE4D44875A}" srcOrd="0" destOrd="0" presId="urn:microsoft.com/office/officeart/2008/layout/LinedList"/>
    <dgm:cxn modelId="{55122487-AA7B-4A69-B6FF-6B8102E5488A}" type="presOf" srcId="{BB5F5E6A-6E28-426D-9923-40AC7D3DC908}" destId="{70AB6447-419D-4DAE-B949-881D4922C12C}" srcOrd="0" destOrd="0" presId="urn:microsoft.com/office/officeart/2008/layout/LinedList"/>
    <dgm:cxn modelId="{8ED26717-55EB-4E89-BB27-3A7162FA3683}" type="presOf" srcId="{4FAE857B-6455-424A-B6C8-717B5001C866}" destId="{ECD08B1C-6E6E-438B-96A2-CF9E51A54D65}" srcOrd="0" destOrd="0" presId="urn:microsoft.com/office/officeart/2008/layout/LinedList"/>
    <dgm:cxn modelId="{7E26588A-F82A-4B6C-8A2E-42A746F55982}" srcId="{BD9FFA06-77C1-47A0-9073-E99DF61D8EE2}" destId="{1F6B0278-DF3E-4426-8365-3CE82F2A3D13}" srcOrd="0" destOrd="0" parTransId="{3EB49D6F-3A7D-413C-B080-2DC3D61059BD}" sibTransId="{78445346-3182-4083-AD75-09753B88A108}"/>
    <dgm:cxn modelId="{6ACCCAE9-CD2E-4655-8A9A-C4745A8F23AE}" srcId="{F593F521-02BE-4E84-BB4F-968CD9F4332E}" destId="{C184DD5D-F8AE-42E7-A9F7-56CAF8316529}" srcOrd="0" destOrd="0" parTransId="{3BFB3BC9-ECAE-43F5-A0DC-E20DF5BD1660}" sibTransId="{0D6EEA93-F5A3-4CAE-92A5-F642D256C085}"/>
    <dgm:cxn modelId="{C01D3C47-CFE6-478A-BD7C-AFA25CE8ED62}" type="presOf" srcId="{07803A3C-FD3A-4816-814F-079E34D6B20F}" destId="{03F68360-504D-4A4C-ADA1-0BBEEFD1AADB}" srcOrd="0" destOrd="0" presId="urn:microsoft.com/office/officeart/2008/layout/LinedList"/>
    <dgm:cxn modelId="{63DCD2ED-BD96-49C0-A4FE-2AF5241F9BF0}" type="presOf" srcId="{348F6DA4-13EC-47CC-983B-28A6AE825965}" destId="{8729A332-85E0-493E-A6C1-730076B2D40F}" srcOrd="0" destOrd="0" presId="urn:microsoft.com/office/officeart/2008/layout/LinedList"/>
    <dgm:cxn modelId="{0AA75EE5-FEFF-4D15-B050-E4BD88A0D75E}" srcId="{B23EB50E-69A2-4A46-B608-B0E3B41E4F91}" destId="{07803A3C-FD3A-4816-814F-079E34D6B20F}" srcOrd="1" destOrd="0" parTransId="{01761AAF-E596-4E21-A736-1573C97B23CA}" sibTransId="{93E301AC-307B-484B-B4D4-3477A54E3DA2}"/>
    <dgm:cxn modelId="{B5A2449F-9B41-4103-8606-EE474936DDB1}" type="presOf" srcId="{C184DD5D-F8AE-42E7-A9F7-56CAF8316529}" destId="{AF3D8D2E-5051-476C-8B7A-B29EEF463A19}" srcOrd="0" destOrd="0" presId="urn:microsoft.com/office/officeart/2008/layout/LinedList"/>
    <dgm:cxn modelId="{16D638FC-7D0B-41A2-8998-CB05928F266E}" srcId="{348F6DA4-13EC-47CC-983B-28A6AE825965}" destId="{B23EB50E-69A2-4A46-B608-B0E3B41E4F91}" srcOrd="2" destOrd="0" parTransId="{E32A70DB-5FCD-465E-ACA6-BDEF4D701513}" sibTransId="{9EDAF452-97E9-419D-A171-9AD4A2454061}"/>
    <dgm:cxn modelId="{FC2A4AF6-2BC4-442E-8F31-6677C8AA4B61}" type="presOf" srcId="{F3972362-509D-4538-B8A6-5C436F38B240}" destId="{852E2912-29A3-4285-993F-401F10C72654}" srcOrd="0" destOrd="0" presId="urn:microsoft.com/office/officeart/2008/layout/LinedList"/>
    <dgm:cxn modelId="{31053785-39C8-4711-8B39-76F2B98EEAB3}" srcId="{348F6DA4-13EC-47CC-983B-28A6AE825965}" destId="{BB5F5E6A-6E28-426D-9923-40AC7D3DC908}" srcOrd="4" destOrd="0" parTransId="{68C8BA01-FF44-4A87-9530-9DA1EB765EC8}" sibTransId="{E4AF2FC1-D633-48A2-8995-3C87E6D5B47F}"/>
    <dgm:cxn modelId="{DC10856B-2B6A-4FE0-B4A4-C1355FB8EEE2}" srcId="{348F6DA4-13EC-47CC-983B-28A6AE825965}" destId="{4FAE857B-6455-424A-B6C8-717B5001C866}" srcOrd="3" destOrd="0" parTransId="{DF4EF23B-DCA9-46A7-864B-C9AE129F6CAF}" sibTransId="{007B19BF-9325-4318-88BA-7CF6EA8F95D5}"/>
    <dgm:cxn modelId="{7E089E4F-3D1F-4FC8-80CA-9A2AEAD8D4D2}" srcId="{BB5F5E6A-6E28-426D-9923-40AC7D3DC908}" destId="{574D5129-3755-44DF-BFEC-D085B90F0044}" srcOrd="0" destOrd="0" parTransId="{5D058B0A-3E25-4332-B65F-E2ECAD99A507}" sibTransId="{BD4129A7-A3AA-4245-B6A0-1F540390E387}"/>
    <dgm:cxn modelId="{8D1E9B72-77E3-4243-B031-BCF43BA2DA59}" type="presOf" srcId="{BD9FFA06-77C1-47A0-9073-E99DF61D8EE2}" destId="{81E847FB-C096-43A6-B3E3-ED6822BC1221}" srcOrd="0" destOrd="0" presId="urn:microsoft.com/office/officeart/2008/layout/LinedList"/>
    <dgm:cxn modelId="{DC940C96-6AAF-4954-A7DE-BC5EEFB5862B}" srcId="{B23EB50E-69A2-4A46-B608-B0E3B41E4F91}" destId="{2C5FE35F-62F3-459F-BBF0-88D56A49878F}" srcOrd="0" destOrd="0" parTransId="{794E2053-0D30-4FB3-B0CF-6EB92C8F804A}" sibTransId="{97D19491-ABA6-47A3-94CF-145B9D774A4B}"/>
    <dgm:cxn modelId="{0EC1BBA7-8944-4137-9247-99900A74208D}" srcId="{348F6DA4-13EC-47CC-983B-28A6AE825965}" destId="{F593F521-02BE-4E84-BB4F-968CD9F4332E}" srcOrd="1" destOrd="0" parTransId="{6EF1B2B4-7F26-4D4F-AFBE-815F44D02DBE}" sibTransId="{F52541B5-914E-425D-952F-5ED8653EDF09}"/>
    <dgm:cxn modelId="{1E90B013-1861-4E00-AA63-123735D0A0F7}" srcId="{348F6DA4-13EC-47CC-983B-28A6AE825965}" destId="{BD9FFA06-77C1-47A0-9073-E99DF61D8EE2}" srcOrd="0" destOrd="0" parTransId="{5078EC18-D973-453E-BD49-C8C6BF663AF9}" sibTransId="{F199A096-094F-451C-A09B-8F28C4DA5D06}"/>
    <dgm:cxn modelId="{9B27651D-2B64-4F9E-96A5-80048AA0D7EF}" type="presOf" srcId="{1F6B0278-DF3E-4426-8365-3CE82F2A3D13}" destId="{32C047C7-8530-41A7-A456-042062D24291}" srcOrd="0" destOrd="0" presId="urn:microsoft.com/office/officeart/2008/layout/LinedList"/>
    <dgm:cxn modelId="{F77AD5F9-F3CD-44DF-958D-71D4B30BE912}" type="presOf" srcId="{574D5129-3755-44DF-BFEC-D085B90F0044}" destId="{3EFF07CE-337C-4FC2-8382-06F0B861716D}" srcOrd="0" destOrd="0" presId="urn:microsoft.com/office/officeart/2008/layout/LinedList"/>
    <dgm:cxn modelId="{AFFBD80C-7D7F-474A-A0CF-C63EB48D125A}" type="presOf" srcId="{B23EB50E-69A2-4A46-B608-B0E3B41E4F91}" destId="{61A4CD5C-C2CB-4B51-82EB-8560BCFC04F4}" srcOrd="0" destOrd="0" presId="urn:microsoft.com/office/officeart/2008/layout/LinedList"/>
    <dgm:cxn modelId="{AB89ECF7-1C07-419E-8F83-AB5C3DDEFDA5}" type="presOf" srcId="{2C5FE35F-62F3-459F-BBF0-88D56A49878F}" destId="{DFCE3E59-35F2-40F1-AE4F-CDD60F701D1A}" srcOrd="0" destOrd="0" presId="urn:microsoft.com/office/officeart/2008/layout/LinedList"/>
    <dgm:cxn modelId="{A8BC7EDA-5AB2-4D14-9C8B-F6BF2A618129}" srcId="{4FAE857B-6455-424A-B6C8-717B5001C866}" destId="{F3972362-509D-4538-B8A6-5C436F38B240}" srcOrd="0" destOrd="0" parTransId="{CCE85456-CBB6-4064-9C1C-33ADB0F96309}" sibTransId="{78E9480B-2ED4-425A-B02A-675CB58665AA}"/>
    <dgm:cxn modelId="{52ED366A-0095-4A9D-8921-5CD6F40C216D}" type="presParOf" srcId="{8729A332-85E0-493E-A6C1-730076B2D40F}" destId="{A9041AD9-BFF0-4729-8AD1-034C570ABD8E}" srcOrd="0" destOrd="0" presId="urn:microsoft.com/office/officeart/2008/layout/LinedList"/>
    <dgm:cxn modelId="{919A8970-03B8-4E2C-AC6E-60BD417553DE}" type="presParOf" srcId="{8729A332-85E0-493E-A6C1-730076B2D40F}" destId="{AF1396D7-85A9-4B0B-ACD5-EC41E4A9B8C3}" srcOrd="1" destOrd="0" presId="urn:microsoft.com/office/officeart/2008/layout/LinedList"/>
    <dgm:cxn modelId="{BD9A832F-FAC0-42D9-9361-197E57109386}" type="presParOf" srcId="{AF1396D7-85A9-4B0B-ACD5-EC41E4A9B8C3}" destId="{81E847FB-C096-43A6-B3E3-ED6822BC1221}" srcOrd="0" destOrd="0" presId="urn:microsoft.com/office/officeart/2008/layout/LinedList"/>
    <dgm:cxn modelId="{F5FEB4BE-7E05-4ABC-B0E9-599822D6076B}" type="presParOf" srcId="{AF1396D7-85A9-4B0B-ACD5-EC41E4A9B8C3}" destId="{299D4C47-B0B9-4829-9449-064860054250}" srcOrd="1" destOrd="0" presId="urn:microsoft.com/office/officeart/2008/layout/LinedList"/>
    <dgm:cxn modelId="{8A0C0A25-D012-492C-8AA6-54AC863A37CB}" type="presParOf" srcId="{299D4C47-B0B9-4829-9449-064860054250}" destId="{1596E846-F47A-44B1-B7E2-979C9FABD4DC}" srcOrd="0" destOrd="0" presId="urn:microsoft.com/office/officeart/2008/layout/LinedList"/>
    <dgm:cxn modelId="{86848A16-5CAD-4049-85BB-98EB72DB6ED1}" type="presParOf" srcId="{299D4C47-B0B9-4829-9449-064860054250}" destId="{B970E7F0-CEFF-4FA5-ADC8-EE446D0EDF19}" srcOrd="1" destOrd="0" presId="urn:microsoft.com/office/officeart/2008/layout/LinedList"/>
    <dgm:cxn modelId="{40C5998C-7D7A-4ED2-B764-8B08333E4FFC}" type="presParOf" srcId="{B970E7F0-CEFF-4FA5-ADC8-EE446D0EDF19}" destId="{B1797F6A-BA82-4EAB-BF4F-548B62EBFC73}" srcOrd="0" destOrd="0" presId="urn:microsoft.com/office/officeart/2008/layout/LinedList"/>
    <dgm:cxn modelId="{BE5C5C1D-5C2C-42DB-80FC-0810C9F24C03}" type="presParOf" srcId="{B970E7F0-CEFF-4FA5-ADC8-EE446D0EDF19}" destId="{32C047C7-8530-41A7-A456-042062D24291}" srcOrd="1" destOrd="0" presId="urn:microsoft.com/office/officeart/2008/layout/LinedList"/>
    <dgm:cxn modelId="{0C7634EE-F892-4E35-905D-67D7405BA182}" type="presParOf" srcId="{B970E7F0-CEFF-4FA5-ADC8-EE446D0EDF19}" destId="{86CD8AB2-B91D-46B0-B910-7B733F056951}" srcOrd="2" destOrd="0" presId="urn:microsoft.com/office/officeart/2008/layout/LinedList"/>
    <dgm:cxn modelId="{D297CA0D-5BFE-4C15-8FE4-179AAE0BCCE3}" type="presParOf" srcId="{299D4C47-B0B9-4829-9449-064860054250}" destId="{7EEDA6BC-D0B0-459F-BFC7-CD077B42EF47}" srcOrd="2" destOrd="0" presId="urn:microsoft.com/office/officeart/2008/layout/LinedList"/>
    <dgm:cxn modelId="{5D870D74-2C18-4330-B974-4D51CC8268D8}" type="presParOf" srcId="{299D4C47-B0B9-4829-9449-064860054250}" destId="{09EB629A-4B2C-4261-A251-BDD85D2DE239}" srcOrd="3" destOrd="0" presId="urn:microsoft.com/office/officeart/2008/layout/LinedList"/>
    <dgm:cxn modelId="{CB6DBB9B-042D-4CAE-B009-0B0BA64208AF}" type="presParOf" srcId="{8729A332-85E0-493E-A6C1-730076B2D40F}" destId="{5BFC13A8-752E-4A96-9DCE-8A12C81342E1}" srcOrd="2" destOrd="0" presId="urn:microsoft.com/office/officeart/2008/layout/LinedList"/>
    <dgm:cxn modelId="{C64DA6FB-A752-4991-B2C7-63068F43673F}" type="presParOf" srcId="{8729A332-85E0-493E-A6C1-730076B2D40F}" destId="{62AE6E85-E142-4DF1-A4C3-4BA5CC731E68}" srcOrd="3" destOrd="0" presId="urn:microsoft.com/office/officeart/2008/layout/LinedList"/>
    <dgm:cxn modelId="{CC914A39-C0E6-4C9F-99F3-572E642EC62C}" type="presParOf" srcId="{62AE6E85-E142-4DF1-A4C3-4BA5CC731E68}" destId="{F3E02EAE-C97F-4E36-A7F4-9DCE4D44875A}" srcOrd="0" destOrd="0" presId="urn:microsoft.com/office/officeart/2008/layout/LinedList"/>
    <dgm:cxn modelId="{2A5018F8-2951-41B7-BF98-6F683E78EA91}" type="presParOf" srcId="{62AE6E85-E142-4DF1-A4C3-4BA5CC731E68}" destId="{BFE9615B-4335-436A-A605-7F3057062FCC}" srcOrd="1" destOrd="0" presId="urn:microsoft.com/office/officeart/2008/layout/LinedList"/>
    <dgm:cxn modelId="{9741D103-63B6-4280-A056-E07C7279CBB5}" type="presParOf" srcId="{BFE9615B-4335-436A-A605-7F3057062FCC}" destId="{53DDC5BA-D24A-4695-97E6-B74AA5577D0B}" srcOrd="0" destOrd="0" presId="urn:microsoft.com/office/officeart/2008/layout/LinedList"/>
    <dgm:cxn modelId="{D75E1BE9-2414-4E3E-AA14-FD3AE06415CE}" type="presParOf" srcId="{BFE9615B-4335-436A-A605-7F3057062FCC}" destId="{A675B958-C24D-45D5-949D-13F7456B3941}" srcOrd="1" destOrd="0" presId="urn:microsoft.com/office/officeart/2008/layout/LinedList"/>
    <dgm:cxn modelId="{1E3D9518-2276-4373-8E64-BC37BE7F413B}" type="presParOf" srcId="{A675B958-C24D-45D5-949D-13F7456B3941}" destId="{18836DEB-145C-4CBC-AD61-58AFCE38A5FB}" srcOrd="0" destOrd="0" presId="urn:microsoft.com/office/officeart/2008/layout/LinedList"/>
    <dgm:cxn modelId="{4B1663C3-9B21-4EE5-9881-69EF1E06C933}" type="presParOf" srcId="{A675B958-C24D-45D5-949D-13F7456B3941}" destId="{AF3D8D2E-5051-476C-8B7A-B29EEF463A19}" srcOrd="1" destOrd="0" presId="urn:microsoft.com/office/officeart/2008/layout/LinedList"/>
    <dgm:cxn modelId="{1F65A554-1226-42DC-A14F-63210306C3EF}" type="presParOf" srcId="{A675B958-C24D-45D5-949D-13F7456B3941}" destId="{92D61894-2B61-431B-A26B-05D4956CC8E9}" srcOrd="2" destOrd="0" presId="urn:microsoft.com/office/officeart/2008/layout/LinedList"/>
    <dgm:cxn modelId="{7958305A-9E1C-45F6-81AD-664140A9781A}" type="presParOf" srcId="{BFE9615B-4335-436A-A605-7F3057062FCC}" destId="{50B1DA64-A213-4FBA-8EEC-791850419234}" srcOrd="2" destOrd="0" presId="urn:microsoft.com/office/officeart/2008/layout/LinedList"/>
    <dgm:cxn modelId="{47B4AE50-F285-430D-BDCB-61DFFFA220DE}" type="presParOf" srcId="{BFE9615B-4335-436A-A605-7F3057062FCC}" destId="{9131E4FD-2FFC-480A-BF4D-978C3266DB82}" srcOrd="3" destOrd="0" presId="urn:microsoft.com/office/officeart/2008/layout/LinedList"/>
    <dgm:cxn modelId="{3118B386-88FF-47D2-BDC0-7A70C216CC49}" type="presParOf" srcId="{8729A332-85E0-493E-A6C1-730076B2D40F}" destId="{EE107B8A-0075-4926-84E3-8C82911AA7E8}" srcOrd="4" destOrd="0" presId="urn:microsoft.com/office/officeart/2008/layout/LinedList"/>
    <dgm:cxn modelId="{EB732A69-6AA5-4949-8BB6-D99F8E42A98B}" type="presParOf" srcId="{8729A332-85E0-493E-A6C1-730076B2D40F}" destId="{E5F6E0FF-F1B7-4831-827E-2ED14214A7E3}" srcOrd="5" destOrd="0" presId="urn:microsoft.com/office/officeart/2008/layout/LinedList"/>
    <dgm:cxn modelId="{5B9FCC03-E7C5-47B7-964E-9CD15E30B6FC}" type="presParOf" srcId="{E5F6E0FF-F1B7-4831-827E-2ED14214A7E3}" destId="{61A4CD5C-C2CB-4B51-82EB-8560BCFC04F4}" srcOrd="0" destOrd="0" presId="urn:microsoft.com/office/officeart/2008/layout/LinedList"/>
    <dgm:cxn modelId="{C8122AA9-9B7F-4878-8FD9-4ED1C53176AF}" type="presParOf" srcId="{E5F6E0FF-F1B7-4831-827E-2ED14214A7E3}" destId="{E29980B6-A34B-4275-A876-7C719809B10D}" srcOrd="1" destOrd="0" presId="urn:microsoft.com/office/officeart/2008/layout/LinedList"/>
    <dgm:cxn modelId="{80CC8E8A-EF84-4A7C-8D5F-A032CDC979D4}" type="presParOf" srcId="{E29980B6-A34B-4275-A876-7C719809B10D}" destId="{CBD40981-E714-4334-81BF-9DCB2154BA2A}" srcOrd="0" destOrd="0" presId="urn:microsoft.com/office/officeart/2008/layout/LinedList"/>
    <dgm:cxn modelId="{01606897-7D02-42BF-B236-F1211F989342}" type="presParOf" srcId="{E29980B6-A34B-4275-A876-7C719809B10D}" destId="{725B6759-9598-4A24-A275-BDF62D9A86EC}" srcOrd="1" destOrd="0" presId="urn:microsoft.com/office/officeart/2008/layout/LinedList"/>
    <dgm:cxn modelId="{C67C9FDA-DBBE-4611-87E1-922BF20A3CC2}" type="presParOf" srcId="{725B6759-9598-4A24-A275-BDF62D9A86EC}" destId="{6EE7CCD8-A10E-4028-8BE6-F8F120385885}" srcOrd="0" destOrd="0" presId="urn:microsoft.com/office/officeart/2008/layout/LinedList"/>
    <dgm:cxn modelId="{A13CB8E6-AD33-4818-B364-EBFB8C3EB1B2}" type="presParOf" srcId="{725B6759-9598-4A24-A275-BDF62D9A86EC}" destId="{DFCE3E59-35F2-40F1-AE4F-CDD60F701D1A}" srcOrd="1" destOrd="0" presId="urn:microsoft.com/office/officeart/2008/layout/LinedList"/>
    <dgm:cxn modelId="{62B9D2BF-FDD7-420C-AF06-D1EF8133108A}" type="presParOf" srcId="{725B6759-9598-4A24-A275-BDF62D9A86EC}" destId="{DF804001-4B2D-4E3F-8295-D1977DBA154B}" srcOrd="2" destOrd="0" presId="urn:microsoft.com/office/officeart/2008/layout/LinedList"/>
    <dgm:cxn modelId="{3218C70B-1407-448B-90FE-CBAFDDAEA05C}" type="presParOf" srcId="{E29980B6-A34B-4275-A876-7C719809B10D}" destId="{F0B649E2-10E8-4B38-89D1-634B26B548FE}" srcOrd="2" destOrd="0" presId="urn:microsoft.com/office/officeart/2008/layout/LinedList"/>
    <dgm:cxn modelId="{8BCC88AB-4B92-4FE6-B0A5-613BA88209A8}" type="presParOf" srcId="{E29980B6-A34B-4275-A876-7C719809B10D}" destId="{A90863D1-2523-4185-B64C-9988F5BC64B5}" srcOrd="3" destOrd="0" presId="urn:microsoft.com/office/officeart/2008/layout/LinedList"/>
    <dgm:cxn modelId="{7A579C44-CA46-4896-A9A1-1B78FDAFB6D1}" type="presParOf" srcId="{E29980B6-A34B-4275-A876-7C719809B10D}" destId="{84CFE8A2-627A-41A7-A429-42EDBBDB7338}" srcOrd="4" destOrd="0" presId="urn:microsoft.com/office/officeart/2008/layout/LinedList"/>
    <dgm:cxn modelId="{58838014-6B5F-4B4F-A8FA-C125355C0D5B}" type="presParOf" srcId="{84CFE8A2-627A-41A7-A429-42EDBBDB7338}" destId="{29305B74-18BC-485F-8BD5-758A30647954}" srcOrd="0" destOrd="0" presId="urn:microsoft.com/office/officeart/2008/layout/LinedList"/>
    <dgm:cxn modelId="{A558E573-E116-4179-AC5B-CF915DD0345D}" type="presParOf" srcId="{84CFE8A2-627A-41A7-A429-42EDBBDB7338}" destId="{03F68360-504D-4A4C-ADA1-0BBEEFD1AADB}" srcOrd="1" destOrd="0" presId="urn:microsoft.com/office/officeart/2008/layout/LinedList"/>
    <dgm:cxn modelId="{EB8365C1-3B41-4A3A-BC2C-D4C47810B0AB}" type="presParOf" srcId="{84CFE8A2-627A-41A7-A429-42EDBBDB7338}" destId="{FBBF81FB-C365-4C36-B74B-E4337BD1F2F8}" srcOrd="2" destOrd="0" presId="urn:microsoft.com/office/officeart/2008/layout/LinedList"/>
    <dgm:cxn modelId="{D3483C19-335A-43F9-BE66-28C5F784584B}" type="presParOf" srcId="{E29980B6-A34B-4275-A876-7C719809B10D}" destId="{5DC1C20C-DADD-4EAA-B74B-EFAD98D16D05}" srcOrd="5" destOrd="0" presId="urn:microsoft.com/office/officeart/2008/layout/LinedList"/>
    <dgm:cxn modelId="{A3BD8CEB-D8CF-4F8C-9AB1-5B08A3783C72}" type="presParOf" srcId="{E29980B6-A34B-4275-A876-7C719809B10D}" destId="{562E9D26-7E2D-49BB-A82C-B9A5D84B7927}" srcOrd="6" destOrd="0" presId="urn:microsoft.com/office/officeart/2008/layout/LinedList"/>
    <dgm:cxn modelId="{4D5F39A9-DBA0-4EE6-94D1-270F28BAF5BD}" type="presParOf" srcId="{8729A332-85E0-493E-A6C1-730076B2D40F}" destId="{6BDBA6E0-0E5B-451B-ACC8-0ABB57858965}" srcOrd="6" destOrd="0" presId="urn:microsoft.com/office/officeart/2008/layout/LinedList"/>
    <dgm:cxn modelId="{56ADDD6C-EE42-4CA1-963E-07F86A4DFA6E}" type="presParOf" srcId="{8729A332-85E0-493E-A6C1-730076B2D40F}" destId="{3454F29D-BDFC-4722-AC74-6E74D960E36F}" srcOrd="7" destOrd="0" presId="urn:microsoft.com/office/officeart/2008/layout/LinedList"/>
    <dgm:cxn modelId="{367831B5-7CBF-4018-B0EA-340466C05317}" type="presParOf" srcId="{3454F29D-BDFC-4722-AC74-6E74D960E36F}" destId="{ECD08B1C-6E6E-438B-96A2-CF9E51A54D65}" srcOrd="0" destOrd="0" presId="urn:microsoft.com/office/officeart/2008/layout/LinedList"/>
    <dgm:cxn modelId="{41D143DF-8B3B-430D-9A07-594B5C6AC3A1}" type="presParOf" srcId="{3454F29D-BDFC-4722-AC74-6E74D960E36F}" destId="{3A98015D-E98E-4C0B-90F0-E43699FF4F70}" srcOrd="1" destOrd="0" presId="urn:microsoft.com/office/officeart/2008/layout/LinedList"/>
    <dgm:cxn modelId="{F0DD455C-3D3E-4A9B-BDE0-6A78FBC1EAE2}" type="presParOf" srcId="{3A98015D-E98E-4C0B-90F0-E43699FF4F70}" destId="{387E4C99-A79F-402F-B9D1-52F9276FB18B}" srcOrd="0" destOrd="0" presId="urn:microsoft.com/office/officeart/2008/layout/LinedList"/>
    <dgm:cxn modelId="{DA8ECAAB-D368-4FF3-9B13-E4F6A62DB1F9}" type="presParOf" srcId="{3A98015D-E98E-4C0B-90F0-E43699FF4F70}" destId="{93841BDE-2EB5-41E6-ADC1-A90F205E663B}" srcOrd="1" destOrd="0" presId="urn:microsoft.com/office/officeart/2008/layout/LinedList"/>
    <dgm:cxn modelId="{E7A7A715-6B80-4386-BC87-303CEFAE876E}" type="presParOf" srcId="{93841BDE-2EB5-41E6-ADC1-A90F205E663B}" destId="{D7AA1104-1087-4C4A-85ED-6647B360666E}" srcOrd="0" destOrd="0" presId="urn:microsoft.com/office/officeart/2008/layout/LinedList"/>
    <dgm:cxn modelId="{2EA993A2-A486-4495-A2E2-079F4BE53633}" type="presParOf" srcId="{93841BDE-2EB5-41E6-ADC1-A90F205E663B}" destId="{852E2912-29A3-4285-993F-401F10C72654}" srcOrd="1" destOrd="0" presId="urn:microsoft.com/office/officeart/2008/layout/LinedList"/>
    <dgm:cxn modelId="{80749A33-34B2-40D9-A60B-A1444FA4F3A5}" type="presParOf" srcId="{93841BDE-2EB5-41E6-ADC1-A90F205E663B}" destId="{1E9769D3-CCD4-443D-A0BD-6043BFBDFB5D}" srcOrd="2" destOrd="0" presId="urn:microsoft.com/office/officeart/2008/layout/LinedList"/>
    <dgm:cxn modelId="{A7A0DFEC-CFBF-4644-954C-5E46B8D822C1}" type="presParOf" srcId="{3A98015D-E98E-4C0B-90F0-E43699FF4F70}" destId="{88B56668-5D76-4A75-901C-8389EF8F0AD4}" srcOrd="2" destOrd="0" presId="urn:microsoft.com/office/officeart/2008/layout/LinedList"/>
    <dgm:cxn modelId="{F6187BF2-43D8-4DE2-8855-7871A64922E9}" type="presParOf" srcId="{3A98015D-E98E-4C0B-90F0-E43699FF4F70}" destId="{5491E66F-6B96-4190-A9E5-1410537B823E}" srcOrd="3" destOrd="0" presId="urn:microsoft.com/office/officeart/2008/layout/LinedList"/>
    <dgm:cxn modelId="{0CD82923-6638-46AC-B8C4-19224DCA6936}" type="presParOf" srcId="{8729A332-85E0-493E-A6C1-730076B2D40F}" destId="{D3FED0E2-CF3C-4CC5-9130-9CA5424B15C5}" srcOrd="8" destOrd="0" presId="urn:microsoft.com/office/officeart/2008/layout/LinedList"/>
    <dgm:cxn modelId="{520988B4-782A-493E-94AD-8282DA410A69}" type="presParOf" srcId="{8729A332-85E0-493E-A6C1-730076B2D40F}" destId="{6D2FF57D-3379-4A4F-AEB4-45456B45D25E}" srcOrd="9" destOrd="0" presId="urn:microsoft.com/office/officeart/2008/layout/LinedList"/>
    <dgm:cxn modelId="{9D4B63EE-C629-410F-9693-6050A19D9A06}" type="presParOf" srcId="{6D2FF57D-3379-4A4F-AEB4-45456B45D25E}" destId="{70AB6447-419D-4DAE-B949-881D4922C12C}" srcOrd="0" destOrd="0" presId="urn:microsoft.com/office/officeart/2008/layout/LinedList"/>
    <dgm:cxn modelId="{4B67044F-EF35-48C3-AEDE-66799BFD5DC1}" type="presParOf" srcId="{6D2FF57D-3379-4A4F-AEB4-45456B45D25E}" destId="{24670D6A-BD9C-4288-8546-343D9BC7FEFF}" srcOrd="1" destOrd="0" presId="urn:microsoft.com/office/officeart/2008/layout/LinedList"/>
    <dgm:cxn modelId="{58DA1078-C6FD-404A-986A-589DCBD28087}" type="presParOf" srcId="{24670D6A-BD9C-4288-8546-343D9BC7FEFF}" destId="{05DDFA82-23A2-4C9F-AAD0-AB60653DD011}" srcOrd="0" destOrd="0" presId="urn:microsoft.com/office/officeart/2008/layout/LinedList"/>
    <dgm:cxn modelId="{12A10D9C-8C32-4984-9F52-C7B9E577E878}" type="presParOf" srcId="{24670D6A-BD9C-4288-8546-343D9BC7FEFF}" destId="{501808B5-0010-4D7D-B209-5A224931349A}" srcOrd="1" destOrd="0" presId="urn:microsoft.com/office/officeart/2008/layout/LinedList"/>
    <dgm:cxn modelId="{29607A95-89DE-4B62-80D0-0C5282AEF612}" type="presParOf" srcId="{501808B5-0010-4D7D-B209-5A224931349A}" destId="{0C31A81D-B63E-4688-82ED-5B24BEB5322B}" srcOrd="0" destOrd="0" presId="urn:microsoft.com/office/officeart/2008/layout/LinedList"/>
    <dgm:cxn modelId="{F24561C6-B993-40BF-A328-64CEA567087E}" type="presParOf" srcId="{501808B5-0010-4D7D-B209-5A224931349A}" destId="{3EFF07CE-337C-4FC2-8382-06F0B861716D}" srcOrd="1" destOrd="0" presId="urn:microsoft.com/office/officeart/2008/layout/LinedList"/>
    <dgm:cxn modelId="{B86A55A8-9701-4BEA-8F4C-884132A01B14}" type="presParOf" srcId="{501808B5-0010-4D7D-B209-5A224931349A}" destId="{EBA9B43D-9E54-4B3B-9317-584D2645D143}" srcOrd="2" destOrd="0" presId="urn:microsoft.com/office/officeart/2008/layout/LinedList"/>
    <dgm:cxn modelId="{865BA0E4-C4BD-4653-A2FE-1E9873599FD2}" type="presParOf" srcId="{24670D6A-BD9C-4288-8546-343D9BC7FEFF}" destId="{8520B230-C7B1-448D-90CA-6575A017C8E0}" srcOrd="2" destOrd="0" presId="urn:microsoft.com/office/officeart/2008/layout/LinedList"/>
    <dgm:cxn modelId="{A1C8CE94-1C8E-404A-85E0-C6354B5418C7}" type="presParOf" srcId="{24670D6A-BD9C-4288-8546-343D9BC7FEFF}" destId="{4802CB75-E26E-43F2-AD94-2D22E265233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8F6DA4-13EC-47CC-983B-28A6AE8259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9FFA06-77C1-47A0-9073-E99DF61D8EE2}">
      <dgm:prSet/>
      <dgm:spPr/>
      <dgm:t>
        <a:bodyPr/>
        <a:lstStyle/>
        <a:p>
          <a:r>
            <a:rPr lang="en-US" b="0" i="1" dirty="0"/>
            <a:t>Rightsizing</a:t>
          </a:r>
        </a:p>
      </dgm:t>
    </dgm:pt>
    <dgm:pt modelId="{5078EC18-D973-453E-BD49-C8C6BF663AF9}" type="parTrans" cxnId="{1E90B013-1861-4E00-AA63-123735D0A0F7}">
      <dgm:prSet/>
      <dgm:spPr/>
      <dgm:t>
        <a:bodyPr/>
        <a:lstStyle/>
        <a:p>
          <a:endParaRPr lang="en-US"/>
        </a:p>
      </dgm:t>
    </dgm:pt>
    <dgm:pt modelId="{F199A096-094F-451C-A09B-8F28C4DA5D06}" type="sibTrans" cxnId="{1E90B013-1861-4E00-AA63-123735D0A0F7}">
      <dgm:prSet/>
      <dgm:spPr/>
      <dgm:t>
        <a:bodyPr/>
        <a:lstStyle/>
        <a:p>
          <a:endParaRPr lang="en-US"/>
        </a:p>
      </dgm:t>
    </dgm:pt>
    <dgm:pt modelId="{1F6B0278-DF3E-4426-8365-3CE82F2A3D13}">
      <dgm:prSet custT="1"/>
      <dgm:spPr/>
      <dgm:t>
        <a:bodyPr/>
        <a:lstStyle/>
        <a:p>
          <a:r>
            <a:rPr lang="en-US" sz="1500" dirty="0"/>
            <a:t>Not all communities need a CAH; communities should tailor available services to the needs of the community</a:t>
          </a:r>
        </a:p>
      </dgm:t>
    </dgm:pt>
    <dgm:pt modelId="{3EB49D6F-3A7D-413C-B080-2DC3D61059BD}" type="parTrans" cxnId="{7E26588A-F82A-4B6C-8A2E-42A746F55982}">
      <dgm:prSet/>
      <dgm:spPr/>
      <dgm:t>
        <a:bodyPr/>
        <a:lstStyle/>
        <a:p>
          <a:endParaRPr lang="en-US"/>
        </a:p>
      </dgm:t>
    </dgm:pt>
    <dgm:pt modelId="{78445346-3182-4083-AD75-09753B88A108}" type="sibTrans" cxnId="{7E26588A-F82A-4B6C-8A2E-42A746F55982}">
      <dgm:prSet/>
      <dgm:spPr/>
      <dgm:t>
        <a:bodyPr/>
        <a:lstStyle/>
        <a:p>
          <a:endParaRPr lang="en-US"/>
        </a:p>
      </dgm:t>
    </dgm:pt>
    <dgm:pt modelId="{F593F521-02BE-4E84-BB4F-968CD9F4332E}">
      <dgm:prSet/>
      <dgm:spPr/>
      <dgm:t>
        <a:bodyPr/>
        <a:lstStyle/>
        <a:p>
          <a:r>
            <a:rPr lang="en-US" b="0" i="1" dirty="0"/>
            <a:t>Rural Funding Mechanisms</a:t>
          </a:r>
          <a:endParaRPr lang="en-US" b="0" dirty="0"/>
        </a:p>
      </dgm:t>
    </dgm:pt>
    <dgm:pt modelId="{6EF1B2B4-7F26-4D4F-AFBE-815F44D02DBE}" type="parTrans" cxnId="{0EC1BBA7-8944-4137-9247-99900A74208D}">
      <dgm:prSet/>
      <dgm:spPr/>
      <dgm:t>
        <a:bodyPr/>
        <a:lstStyle/>
        <a:p>
          <a:endParaRPr lang="en-US"/>
        </a:p>
      </dgm:t>
    </dgm:pt>
    <dgm:pt modelId="{F52541B5-914E-425D-952F-5ED8653EDF09}" type="sibTrans" cxnId="{0EC1BBA7-8944-4137-9247-99900A74208D}">
      <dgm:prSet/>
      <dgm:spPr/>
      <dgm:t>
        <a:bodyPr/>
        <a:lstStyle/>
        <a:p>
          <a:endParaRPr lang="en-US"/>
        </a:p>
      </dgm:t>
    </dgm:pt>
    <dgm:pt modelId="{C184DD5D-F8AE-42E7-A9F7-56CAF8316529}">
      <dgm:prSet custT="1"/>
      <dgm:spPr/>
      <dgm:t>
        <a:bodyPr/>
        <a:lstStyle/>
        <a:p>
          <a:r>
            <a:rPr lang="en-US" sz="1500" dirty="0"/>
            <a:t>Funding mechanisms and payment models should reflect the specific challenges that rural areas face – such as small population size and high operating costs</a:t>
          </a:r>
        </a:p>
      </dgm:t>
    </dgm:pt>
    <dgm:pt modelId="{3BFB3BC9-ECAE-43F5-A0DC-E20DF5BD1660}" type="parTrans" cxnId="{6ACCCAE9-CD2E-4655-8A9A-C4745A8F23AE}">
      <dgm:prSet/>
      <dgm:spPr/>
      <dgm:t>
        <a:bodyPr/>
        <a:lstStyle/>
        <a:p>
          <a:endParaRPr lang="en-US"/>
        </a:p>
      </dgm:t>
    </dgm:pt>
    <dgm:pt modelId="{0D6EEA93-F5A3-4CAE-92A5-F642D256C085}" type="sibTrans" cxnId="{6ACCCAE9-CD2E-4655-8A9A-C4745A8F23AE}">
      <dgm:prSet/>
      <dgm:spPr/>
      <dgm:t>
        <a:bodyPr/>
        <a:lstStyle/>
        <a:p>
          <a:endParaRPr lang="en-US"/>
        </a:p>
      </dgm:t>
    </dgm:pt>
    <dgm:pt modelId="{B23EB50E-69A2-4A46-B608-B0E3B41E4F91}">
      <dgm:prSet/>
      <dgm:spPr/>
      <dgm:t>
        <a:bodyPr/>
        <a:lstStyle/>
        <a:p>
          <a:r>
            <a:rPr lang="en-US" b="0" i="1" dirty="0"/>
            <a:t>Primary Care Workforce </a:t>
          </a:r>
          <a:endParaRPr lang="en-US" b="0" dirty="0"/>
        </a:p>
      </dgm:t>
    </dgm:pt>
    <dgm:pt modelId="{E32A70DB-5FCD-465E-ACA6-BDEF4D701513}" type="parTrans" cxnId="{16D638FC-7D0B-41A2-8998-CB05928F266E}">
      <dgm:prSet/>
      <dgm:spPr/>
      <dgm:t>
        <a:bodyPr/>
        <a:lstStyle/>
        <a:p>
          <a:endParaRPr lang="en-US"/>
        </a:p>
      </dgm:t>
    </dgm:pt>
    <dgm:pt modelId="{9EDAF452-97E9-419D-A171-9AD4A2454061}" type="sibTrans" cxnId="{16D638FC-7D0B-41A2-8998-CB05928F266E}">
      <dgm:prSet/>
      <dgm:spPr/>
      <dgm:t>
        <a:bodyPr/>
        <a:lstStyle/>
        <a:p>
          <a:endParaRPr lang="en-US"/>
        </a:p>
      </dgm:t>
    </dgm:pt>
    <dgm:pt modelId="{2C5FE35F-62F3-459F-BBF0-88D56A49878F}">
      <dgm:prSet custT="1"/>
      <dgm:spPr/>
      <dgm:t>
        <a:bodyPr/>
        <a:lstStyle/>
        <a:p>
          <a:r>
            <a:rPr lang="en-US" sz="1500" dirty="0"/>
            <a:t>With appropriate services and funding, rural communities can build sustainable diverse workforces.  Alternative providers practicing at the top of their license.  Communities should start young and think local for recruitment</a:t>
          </a:r>
        </a:p>
      </dgm:t>
    </dgm:pt>
    <dgm:pt modelId="{794E2053-0D30-4FB3-B0CF-6EB92C8F804A}" type="parTrans" cxnId="{DC940C96-6AAF-4954-A7DE-BC5EEFB5862B}">
      <dgm:prSet/>
      <dgm:spPr/>
      <dgm:t>
        <a:bodyPr/>
        <a:lstStyle/>
        <a:p>
          <a:endParaRPr lang="en-US"/>
        </a:p>
      </dgm:t>
    </dgm:pt>
    <dgm:pt modelId="{97D19491-ABA6-47A3-94CF-145B9D774A4B}" type="sibTrans" cxnId="{DC940C96-6AAF-4954-A7DE-BC5EEFB5862B}">
      <dgm:prSet/>
      <dgm:spPr/>
      <dgm:t>
        <a:bodyPr/>
        <a:lstStyle/>
        <a:p>
          <a:endParaRPr lang="en-US"/>
        </a:p>
      </dgm:t>
    </dgm:pt>
    <dgm:pt modelId="{4FAE857B-6455-424A-B6C8-717B5001C866}">
      <dgm:prSet/>
      <dgm:spPr/>
      <dgm:t>
        <a:bodyPr/>
        <a:lstStyle/>
        <a:p>
          <a:r>
            <a:rPr lang="en-US" b="0" i="1" dirty="0"/>
            <a:t>Telemedicine Services</a:t>
          </a:r>
          <a:endParaRPr lang="en-US" dirty="0"/>
        </a:p>
      </dgm:t>
    </dgm:pt>
    <dgm:pt modelId="{DF4EF23B-DCA9-46A7-864B-C9AE129F6CAF}" type="parTrans" cxnId="{DC10856B-2B6A-4FE0-B4A4-C1355FB8EEE2}">
      <dgm:prSet/>
      <dgm:spPr/>
      <dgm:t>
        <a:bodyPr/>
        <a:lstStyle/>
        <a:p>
          <a:endParaRPr lang="en-US"/>
        </a:p>
      </dgm:t>
    </dgm:pt>
    <dgm:pt modelId="{007B19BF-9325-4318-88BA-7CF6EA8F95D5}" type="sibTrans" cxnId="{DC10856B-2B6A-4FE0-B4A4-C1355FB8EEE2}">
      <dgm:prSet/>
      <dgm:spPr/>
      <dgm:t>
        <a:bodyPr/>
        <a:lstStyle/>
        <a:p>
          <a:endParaRPr lang="en-US"/>
        </a:p>
      </dgm:t>
    </dgm:pt>
    <dgm:pt modelId="{F3972362-509D-4538-B8A6-5C436F38B240}">
      <dgm:prSet custT="1"/>
      <dgm:spPr/>
      <dgm:t>
        <a:bodyPr/>
        <a:lstStyle/>
        <a:p>
          <a:r>
            <a:rPr lang="en-US" sz="1500" dirty="0"/>
            <a:t>Telemedicine is a tool that can be used to support both rural patients and providers.  Telemedicine may prove to be critical in improving provider recruitment.</a:t>
          </a:r>
        </a:p>
      </dgm:t>
    </dgm:pt>
    <dgm:pt modelId="{CCE85456-CBB6-4064-9C1C-33ADB0F96309}" type="parTrans" cxnId="{A8BC7EDA-5AB2-4D14-9C8B-F6BF2A618129}">
      <dgm:prSet/>
      <dgm:spPr/>
      <dgm:t>
        <a:bodyPr/>
        <a:lstStyle/>
        <a:p>
          <a:endParaRPr lang="en-US"/>
        </a:p>
      </dgm:t>
    </dgm:pt>
    <dgm:pt modelId="{78E9480B-2ED4-425A-B02A-675CB58665AA}" type="sibTrans" cxnId="{A8BC7EDA-5AB2-4D14-9C8B-F6BF2A618129}">
      <dgm:prSet/>
      <dgm:spPr/>
      <dgm:t>
        <a:bodyPr/>
        <a:lstStyle/>
        <a:p>
          <a:endParaRPr lang="en-US"/>
        </a:p>
      </dgm:t>
    </dgm:pt>
    <dgm:pt modelId="{8729A332-85E0-493E-A6C1-730076B2D40F}" type="pres">
      <dgm:prSet presAssocID="{348F6DA4-13EC-47CC-983B-28A6AE825965}" presName="vert0" presStyleCnt="0">
        <dgm:presLayoutVars>
          <dgm:dir/>
          <dgm:animOne val="branch"/>
          <dgm:animLvl val="lvl"/>
        </dgm:presLayoutVars>
      </dgm:prSet>
      <dgm:spPr/>
      <dgm:t>
        <a:bodyPr/>
        <a:lstStyle/>
        <a:p>
          <a:endParaRPr lang="en-US"/>
        </a:p>
      </dgm:t>
    </dgm:pt>
    <dgm:pt modelId="{A9041AD9-BFF0-4729-8AD1-034C570ABD8E}" type="pres">
      <dgm:prSet presAssocID="{BD9FFA06-77C1-47A0-9073-E99DF61D8EE2}" presName="thickLine" presStyleLbl="alignNode1" presStyleIdx="0" presStyleCnt="4"/>
      <dgm:spPr/>
    </dgm:pt>
    <dgm:pt modelId="{AF1396D7-85A9-4B0B-ACD5-EC41E4A9B8C3}" type="pres">
      <dgm:prSet presAssocID="{BD9FFA06-77C1-47A0-9073-E99DF61D8EE2}" presName="horz1" presStyleCnt="0"/>
      <dgm:spPr/>
    </dgm:pt>
    <dgm:pt modelId="{81E847FB-C096-43A6-B3E3-ED6822BC1221}" type="pres">
      <dgm:prSet presAssocID="{BD9FFA06-77C1-47A0-9073-E99DF61D8EE2}" presName="tx1" presStyleLbl="revTx" presStyleIdx="0" presStyleCnt="8"/>
      <dgm:spPr/>
      <dgm:t>
        <a:bodyPr/>
        <a:lstStyle/>
        <a:p>
          <a:endParaRPr lang="en-US"/>
        </a:p>
      </dgm:t>
    </dgm:pt>
    <dgm:pt modelId="{299D4C47-B0B9-4829-9449-064860054250}" type="pres">
      <dgm:prSet presAssocID="{BD9FFA06-77C1-47A0-9073-E99DF61D8EE2}" presName="vert1" presStyleCnt="0"/>
      <dgm:spPr/>
    </dgm:pt>
    <dgm:pt modelId="{1596E846-F47A-44B1-B7E2-979C9FABD4DC}" type="pres">
      <dgm:prSet presAssocID="{1F6B0278-DF3E-4426-8365-3CE82F2A3D13}" presName="vertSpace2a" presStyleCnt="0"/>
      <dgm:spPr/>
    </dgm:pt>
    <dgm:pt modelId="{B970E7F0-CEFF-4FA5-ADC8-EE446D0EDF19}" type="pres">
      <dgm:prSet presAssocID="{1F6B0278-DF3E-4426-8365-3CE82F2A3D13}" presName="horz2" presStyleCnt="0"/>
      <dgm:spPr/>
    </dgm:pt>
    <dgm:pt modelId="{B1797F6A-BA82-4EAB-BF4F-548B62EBFC73}" type="pres">
      <dgm:prSet presAssocID="{1F6B0278-DF3E-4426-8365-3CE82F2A3D13}" presName="horzSpace2" presStyleCnt="0"/>
      <dgm:spPr/>
    </dgm:pt>
    <dgm:pt modelId="{32C047C7-8530-41A7-A456-042062D24291}" type="pres">
      <dgm:prSet presAssocID="{1F6B0278-DF3E-4426-8365-3CE82F2A3D13}" presName="tx2" presStyleLbl="revTx" presStyleIdx="1" presStyleCnt="8"/>
      <dgm:spPr/>
      <dgm:t>
        <a:bodyPr/>
        <a:lstStyle/>
        <a:p>
          <a:endParaRPr lang="en-US"/>
        </a:p>
      </dgm:t>
    </dgm:pt>
    <dgm:pt modelId="{86CD8AB2-B91D-46B0-B910-7B733F056951}" type="pres">
      <dgm:prSet presAssocID="{1F6B0278-DF3E-4426-8365-3CE82F2A3D13}" presName="vert2" presStyleCnt="0"/>
      <dgm:spPr/>
    </dgm:pt>
    <dgm:pt modelId="{7EEDA6BC-D0B0-459F-BFC7-CD077B42EF47}" type="pres">
      <dgm:prSet presAssocID="{1F6B0278-DF3E-4426-8365-3CE82F2A3D13}" presName="thinLine2b" presStyleLbl="callout" presStyleIdx="0" presStyleCnt="4"/>
      <dgm:spPr/>
    </dgm:pt>
    <dgm:pt modelId="{09EB629A-4B2C-4261-A251-BDD85D2DE239}" type="pres">
      <dgm:prSet presAssocID="{1F6B0278-DF3E-4426-8365-3CE82F2A3D13}" presName="vertSpace2b" presStyleCnt="0"/>
      <dgm:spPr/>
    </dgm:pt>
    <dgm:pt modelId="{5BFC13A8-752E-4A96-9DCE-8A12C81342E1}" type="pres">
      <dgm:prSet presAssocID="{F593F521-02BE-4E84-BB4F-968CD9F4332E}" presName="thickLine" presStyleLbl="alignNode1" presStyleIdx="1" presStyleCnt="4"/>
      <dgm:spPr/>
    </dgm:pt>
    <dgm:pt modelId="{62AE6E85-E142-4DF1-A4C3-4BA5CC731E68}" type="pres">
      <dgm:prSet presAssocID="{F593F521-02BE-4E84-BB4F-968CD9F4332E}" presName="horz1" presStyleCnt="0"/>
      <dgm:spPr/>
    </dgm:pt>
    <dgm:pt modelId="{F3E02EAE-C97F-4E36-A7F4-9DCE4D44875A}" type="pres">
      <dgm:prSet presAssocID="{F593F521-02BE-4E84-BB4F-968CD9F4332E}" presName="tx1" presStyleLbl="revTx" presStyleIdx="2" presStyleCnt="8"/>
      <dgm:spPr/>
      <dgm:t>
        <a:bodyPr/>
        <a:lstStyle/>
        <a:p>
          <a:endParaRPr lang="en-US"/>
        </a:p>
      </dgm:t>
    </dgm:pt>
    <dgm:pt modelId="{BFE9615B-4335-436A-A605-7F3057062FCC}" type="pres">
      <dgm:prSet presAssocID="{F593F521-02BE-4E84-BB4F-968CD9F4332E}" presName="vert1" presStyleCnt="0"/>
      <dgm:spPr/>
    </dgm:pt>
    <dgm:pt modelId="{53DDC5BA-D24A-4695-97E6-B74AA5577D0B}" type="pres">
      <dgm:prSet presAssocID="{C184DD5D-F8AE-42E7-A9F7-56CAF8316529}" presName="vertSpace2a" presStyleCnt="0"/>
      <dgm:spPr/>
    </dgm:pt>
    <dgm:pt modelId="{A675B958-C24D-45D5-949D-13F7456B3941}" type="pres">
      <dgm:prSet presAssocID="{C184DD5D-F8AE-42E7-A9F7-56CAF8316529}" presName="horz2" presStyleCnt="0"/>
      <dgm:spPr/>
    </dgm:pt>
    <dgm:pt modelId="{18836DEB-145C-4CBC-AD61-58AFCE38A5FB}" type="pres">
      <dgm:prSet presAssocID="{C184DD5D-F8AE-42E7-A9F7-56CAF8316529}" presName="horzSpace2" presStyleCnt="0"/>
      <dgm:spPr/>
    </dgm:pt>
    <dgm:pt modelId="{AF3D8D2E-5051-476C-8B7A-B29EEF463A19}" type="pres">
      <dgm:prSet presAssocID="{C184DD5D-F8AE-42E7-A9F7-56CAF8316529}" presName="tx2" presStyleLbl="revTx" presStyleIdx="3" presStyleCnt="8"/>
      <dgm:spPr/>
      <dgm:t>
        <a:bodyPr/>
        <a:lstStyle/>
        <a:p>
          <a:endParaRPr lang="en-US"/>
        </a:p>
      </dgm:t>
    </dgm:pt>
    <dgm:pt modelId="{92D61894-2B61-431B-A26B-05D4956CC8E9}" type="pres">
      <dgm:prSet presAssocID="{C184DD5D-F8AE-42E7-A9F7-56CAF8316529}" presName="vert2" presStyleCnt="0"/>
      <dgm:spPr/>
    </dgm:pt>
    <dgm:pt modelId="{50B1DA64-A213-4FBA-8EEC-791850419234}" type="pres">
      <dgm:prSet presAssocID="{C184DD5D-F8AE-42E7-A9F7-56CAF8316529}" presName="thinLine2b" presStyleLbl="callout" presStyleIdx="1" presStyleCnt="4"/>
      <dgm:spPr/>
    </dgm:pt>
    <dgm:pt modelId="{9131E4FD-2FFC-480A-BF4D-978C3266DB82}" type="pres">
      <dgm:prSet presAssocID="{C184DD5D-F8AE-42E7-A9F7-56CAF8316529}" presName="vertSpace2b" presStyleCnt="0"/>
      <dgm:spPr/>
    </dgm:pt>
    <dgm:pt modelId="{EE107B8A-0075-4926-84E3-8C82911AA7E8}" type="pres">
      <dgm:prSet presAssocID="{B23EB50E-69A2-4A46-B608-B0E3B41E4F91}" presName="thickLine" presStyleLbl="alignNode1" presStyleIdx="2" presStyleCnt="4"/>
      <dgm:spPr/>
    </dgm:pt>
    <dgm:pt modelId="{E5F6E0FF-F1B7-4831-827E-2ED14214A7E3}" type="pres">
      <dgm:prSet presAssocID="{B23EB50E-69A2-4A46-B608-B0E3B41E4F91}" presName="horz1" presStyleCnt="0"/>
      <dgm:spPr/>
    </dgm:pt>
    <dgm:pt modelId="{61A4CD5C-C2CB-4B51-82EB-8560BCFC04F4}" type="pres">
      <dgm:prSet presAssocID="{B23EB50E-69A2-4A46-B608-B0E3B41E4F91}" presName="tx1" presStyleLbl="revTx" presStyleIdx="4" presStyleCnt="8"/>
      <dgm:spPr/>
      <dgm:t>
        <a:bodyPr/>
        <a:lstStyle/>
        <a:p>
          <a:endParaRPr lang="en-US"/>
        </a:p>
      </dgm:t>
    </dgm:pt>
    <dgm:pt modelId="{E29980B6-A34B-4275-A876-7C719809B10D}" type="pres">
      <dgm:prSet presAssocID="{B23EB50E-69A2-4A46-B608-B0E3B41E4F91}" presName="vert1" presStyleCnt="0"/>
      <dgm:spPr/>
    </dgm:pt>
    <dgm:pt modelId="{CBD40981-E714-4334-81BF-9DCB2154BA2A}" type="pres">
      <dgm:prSet presAssocID="{2C5FE35F-62F3-459F-BBF0-88D56A49878F}" presName="vertSpace2a" presStyleCnt="0"/>
      <dgm:spPr/>
    </dgm:pt>
    <dgm:pt modelId="{725B6759-9598-4A24-A275-BDF62D9A86EC}" type="pres">
      <dgm:prSet presAssocID="{2C5FE35F-62F3-459F-BBF0-88D56A49878F}" presName="horz2" presStyleCnt="0"/>
      <dgm:spPr/>
    </dgm:pt>
    <dgm:pt modelId="{6EE7CCD8-A10E-4028-8BE6-F8F120385885}" type="pres">
      <dgm:prSet presAssocID="{2C5FE35F-62F3-459F-BBF0-88D56A49878F}" presName="horzSpace2" presStyleCnt="0"/>
      <dgm:spPr/>
    </dgm:pt>
    <dgm:pt modelId="{DFCE3E59-35F2-40F1-AE4F-CDD60F701D1A}" type="pres">
      <dgm:prSet presAssocID="{2C5FE35F-62F3-459F-BBF0-88D56A49878F}" presName="tx2" presStyleLbl="revTx" presStyleIdx="5" presStyleCnt="8"/>
      <dgm:spPr/>
      <dgm:t>
        <a:bodyPr/>
        <a:lstStyle/>
        <a:p>
          <a:endParaRPr lang="en-US"/>
        </a:p>
      </dgm:t>
    </dgm:pt>
    <dgm:pt modelId="{DF804001-4B2D-4E3F-8295-D1977DBA154B}" type="pres">
      <dgm:prSet presAssocID="{2C5FE35F-62F3-459F-BBF0-88D56A49878F}" presName="vert2" presStyleCnt="0"/>
      <dgm:spPr/>
    </dgm:pt>
    <dgm:pt modelId="{F0B649E2-10E8-4B38-89D1-634B26B548FE}" type="pres">
      <dgm:prSet presAssocID="{2C5FE35F-62F3-459F-BBF0-88D56A49878F}" presName="thinLine2b" presStyleLbl="callout" presStyleIdx="2" presStyleCnt="4"/>
      <dgm:spPr/>
    </dgm:pt>
    <dgm:pt modelId="{A90863D1-2523-4185-B64C-9988F5BC64B5}" type="pres">
      <dgm:prSet presAssocID="{2C5FE35F-62F3-459F-BBF0-88D56A49878F}" presName="vertSpace2b" presStyleCnt="0"/>
      <dgm:spPr/>
    </dgm:pt>
    <dgm:pt modelId="{6BDBA6E0-0E5B-451B-ACC8-0ABB57858965}" type="pres">
      <dgm:prSet presAssocID="{4FAE857B-6455-424A-B6C8-717B5001C866}" presName="thickLine" presStyleLbl="alignNode1" presStyleIdx="3" presStyleCnt="4"/>
      <dgm:spPr/>
    </dgm:pt>
    <dgm:pt modelId="{3454F29D-BDFC-4722-AC74-6E74D960E36F}" type="pres">
      <dgm:prSet presAssocID="{4FAE857B-6455-424A-B6C8-717B5001C866}" presName="horz1" presStyleCnt="0"/>
      <dgm:spPr/>
    </dgm:pt>
    <dgm:pt modelId="{ECD08B1C-6E6E-438B-96A2-CF9E51A54D65}" type="pres">
      <dgm:prSet presAssocID="{4FAE857B-6455-424A-B6C8-717B5001C866}" presName="tx1" presStyleLbl="revTx" presStyleIdx="6" presStyleCnt="8"/>
      <dgm:spPr/>
      <dgm:t>
        <a:bodyPr/>
        <a:lstStyle/>
        <a:p>
          <a:endParaRPr lang="en-US"/>
        </a:p>
      </dgm:t>
    </dgm:pt>
    <dgm:pt modelId="{3A98015D-E98E-4C0B-90F0-E43699FF4F70}" type="pres">
      <dgm:prSet presAssocID="{4FAE857B-6455-424A-B6C8-717B5001C866}" presName="vert1" presStyleCnt="0"/>
      <dgm:spPr/>
    </dgm:pt>
    <dgm:pt modelId="{387E4C99-A79F-402F-B9D1-52F9276FB18B}" type="pres">
      <dgm:prSet presAssocID="{F3972362-509D-4538-B8A6-5C436F38B240}" presName="vertSpace2a" presStyleCnt="0"/>
      <dgm:spPr/>
    </dgm:pt>
    <dgm:pt modelId="{93841BDE-2EB5-41E6-ADC1-A90F205E663B}" type="pres">
      <dgm:prSet presAssocID="{F3972362-509D-4538-B8A6-5C436F38B240}" presName="horz2" presStyleCnt="0"/>
      <dgm:spPr/>
    </dgm:pt>
    <dgm:pt modelId="{D7AA1104-1087-4C4A-85ED-6647B360666E}" type="pres">
      <dgm:prSet presAssocID="{F3972362-509D-4538-B8A6-5C436F38B240}" presName="horzSpace2" presStyleCnt="0"/>
      <dgm:spPr/>
    </dgm:pt>
    <dgm:pt modelId="{852E2912-29A3-4285-993F-401F10C72654}" type="pres">
      <dgm:prSet presAssocID="{F3972362-509D-4538-B8A6-5C436F38B240}" presName="tx2" presStyleLbl="revTx" presStyleIdx="7" presStyleCnt="8"/>
      <dgm:spPr/>
      <dgm:t>
        <a:bodyPr/>
        <a:lstStyle/>
        <a:p>
          <a:endParaRPr lang="en-US"/>
        </a:p>
      </dgm:t>
    </dgm:pt>
    <dgm:pt modelId="{1E9769D3-CCD4-443D-A0BD-6043BFBDFB5D}" type="pres">
      <dgm:prSet presAssocID="{F3972362-509D-4538-B8A6-5C436F38B240}" presName="vert2" presStyleCnt="0"/>
      <dgm:spPr/>
    </dgm:pt>
    <dgm:pt modelId="{88B56668-5D76-4A75-901C-8389EF8F0AD4}" type="pres">
      <dgm:prSet presAssocID="{F3972362-509D-4538-B8A6-5C436F38B240}" presName="thinLine2b" presStyleLbl="callout" presStyleIdx="3" presStyleCnt="4"/>
      <dgm:spPr/>
    </dgm:pt>
    <dgm:pt modelId="{5491E66F-6B96-4190-A9E5-1410537B823E}" type="pres">
      <dgm:prSet presAssocID="{F3972362-509D-4538-B8A6-5C436F38B240}" presName="vertSpace2b" presStyleCnt="0"/>
      <dgm:spPr/>
    </dgm:pt>
  </dgm:ptLst>
  <dgm:cxnLst>
    <dgm:cxn modelId="{47770EF8-2434-49F8-8F7A-9F1DD55BB9AA}" type="presOf" srcId="{BD9FFA06-77C1-47A0-9073-E99DF61D8EE2}" destId="{81E847FB-C096-43A6-B3E3-ED6822BC1221}" srcOrd="0" destOrd="0" presId="urn:microsoft.com/office/officeart/2008/layout/LinedList"/>
    <dgm:cxn modelId="{B7B58CE7-0D66-439C-9CE5-BA7351B55A3C}" type="presOf" srcId="{348F6DA4-13EC-47CC-983B-28A6AE825965}" destId="{8729A332-85E0-493E-A6C1-730076B2D40F}" srcOrd="0" destOrd="0" presId="urn:microsoft.com/office/officeart/2008/layout/LinedList"/>
    <dgm:cxn modelId="{0EC1BBA7-8944-4137-9247-99900A74208D}" srcId="{348F6DA4-13EC-47CC-983B-28A6AE825965}" destId="{F593F521-02BE-4E84-BB4F-968CD9F4332E}" srcOrd="1" destOrd="0" parTransId="{6EF1B2B4-7F26-4D4F-AFBE-815F44D02DBE}" sibTransId="{F52541B5-914E-425D-952F-5ED8653EDF09}"/>
    <dgm:cxn modelId="{DC940C96-6AAF-4954-A7DE-BC5EEFB5862B}" srcId="{B23EB50E-69A2-4A46-B608-B0E3B41E4F91}" destId="{2C5FE35F-62F3-459F-BBF0-88D56A49878F}" srcOrd="0" destOrd="0" parTransId="{794E2053-0D30-4FB3-B0CF-6EB92C8F804A}" sibTransId="{97D19491-ABA6-47A3-94CF-145B9D774A4B}"/>
    <dgm:cxn modelId="{1E90B013-1861-4E00-AA63-123735D0A0F7}" srcId="{348F6DA4-13EC-47CC-983B-28A6AE825965}" destId="{BD9FFA06-77C1-47A0-9073-E99DF61D8EE2}" srcOrd="0" destOrd="0" parTransId="{5078EC18-D973-453E-BD49-C8C6BF663AF9}" sibTransId="{F199A096-094F-451C-A09B-8F28C4DA5D06}"/>
    <dgm:cxn modelId="{DC10856B-2B6A-4FE0-B4A4-C1355FB8EEE2}" srcId="{348F6DA4-13EC-47CC-983B-28A6AE825965}" destId="{4FAE857B-6455-424A-B6C8-717B5001C866}" srcOrd="3" destOrd="0" parTransId="{DF4EF23B-DCA9-46A7-864B-C9AE129F6CAF}" sibTransId="{007B19BF-9325-4318-88BA-7CF6EA8F95D5}"/>
    <dgm:cxn modelId="{3EAA2EC4-CC7C-4414-B4BC-9A9DCDBF5FE0}" type="presOf" srcId="{4FAE857B-6455-424A-B6C8-717B5001C866}" destId="{ECD08B1C-6E6E-438B-96A2-CF9E51A54D65}" srcOrd="0" destOrd="0" presId="urn:microsoft.com/office/officeart/2008/layout/LinedList"/>
    <dgm:cxn modelId="{16D638FC-7D0B-41A2-8998-CB05928F266E}" srcId="{348F6DA4-13EC-47CC-983B-28A6AE825965}" destId="{B23EB50E-69A2-4A46-B608-B0E3B41E4F91}" srcOrd="2" destOrd="0" parTransId="{E32A70DB-5FCD-465E-ACA6-BDEF4D701513}" sibTransId="{9EDAF452-97E9-419D-A171-9AD4A2454061}"/>
    <dgm:cxn modelId="{27EB46EA-3AF6-46CB-85F7-7A6BF49660BE}" type="presOf" srcId="{F593F521-02BE-4E84-BB4F-968CD9F4332E}" destId="{F3E02EAE-C97F-4E36-A7F4-9DCE4D44875A}" srcOrd="0" destOrd="0" presId="urn:microsoft.com/office/officeart/2008/layout/LinedList"/>
    <dgm:cxn modelId="{ACC81FC8-2B4B-4FE9-9CE7-8E985A0E64B3}" type="presOf" srcId="{F3972362-509D-4538-B8A6-5C436F38B240}" destId="{852E2912-29A3-4285-993F-401F10C72654}" srcOrd="0" destOrd="0" presId="urn:microsoft.com/office/officeart/2008/layout/LinedList"/>
    <dgm:cxn modelId="{A8BC7EDA-5AB2-4D14-9C8B-F6BF2A618129}" srcId="{4FAE857B-6455-424A-B6C8-717B5001C866}" destId="{F3972362-509D-4538-B8A6-5C436F38B240}" srcOrd="0" destOrd="0" parTransId="{CCE85456-CBB6-4064-9C1C-33ADB0F96309}" sibTransId="{78E9480B-2ED4-425A-B02A-675CB58665AA}"/>
    <dgm:cxn modelId="{D47EC84A-2203-44FA-AB13-71C98783C6B2}" type="presOf" srcId="{1F6B0278-DF3E-4426-8365-3CE82F2A3D13}" destId="{32C047C7-8530-41A7-A456-042062D24291}" srcOrd="0" destOrd="0" presId="urn:microsoft.com/office/officeart/2008/layout/LinedList"/>
    <dgm:cxn modelId="{79ED56C8-903D-4706-B9B4-A00BECEE9FEE}" type="presOf" srcId="{C184DD5D-F8AE-42E7-A9F7-56CAF8316529}" destId="{AF3D8D2E-5051-476C-8B7A-B29EEF463A19}" srcOrd="0" destOrd="0" presId="urn:microsoft.com/office/officeart/2008/layout/LinedList"/>
    <dgm:cxn modelId="{7E26588A-F82A-4B6C-8A2E-42A746F55982}" srcId="{BD9FFA06-77C1-47A0-9073-E99DF61D8EE2}" destId="{1F6B0278-DF3E-4426-8365-3CE82F2A3D13}" srcOrd="0" destOrd="0" parTransId="{3EB49D6F-3A7D-413C-B080-2DC3D61059BD}" sibTransId="{78445346-3182-4083-AD75-09753B88A108}"/>
    <dgm:cxn modelId="{165C9CB1-EDE0-42E4-8B5B-7F1FD326309C}" type="presOf" srcId="{2C5FE35F-62F3-459F-BBF0-88D56A49878F}" destId="{DFCE3E59-35F2-40F1-AE4F-CDD60F701D1A}" srcOrd="0" destOrd="0" presId="urn:microsoft.com/office/officeart/2008/layout/LinedList"/>
    <dgm:cxn modelId="{6ACCCAE9-CD2E-4655-8A9A-C4745A8F23AE}" srcId="{F593F521-02BE-4E84-BB4F-968CD9F4332E}" destId="{C184DD5D-F8AE-42E7-A9F7-56CAF8316529}" srcOrd="0" destOrd="0" parTransId="{3BFB3BC9-ECAE-43F5-A0DC-E20DF5BD1660}" sibTransId="{0D6EEA93-F5A3-4CAE-92A5-F642D256C085}"/>
    <dgm:cxn modelId="{2E36C223-06C3-40A2-9A87-C58B28FB0D07}" type="presOf" srcId="{B23EB50E-69A2-4A46-B608-B0E3B41E4F91}" destId="{61A4CD5C-C2CB-4B51-82EB-8560BCFC04F4}" srcOrd="0" destOrd="0" presId="urn:microsoft.com/office/officeart/2008/layout/LinedList"/>
    <dgm:cxn modelId="{AB8E3F2F-3A08-47DA-A305-7E2FC0B4C4E4}" type="presParOf" srcId="{8729A332-85E0-493E-A6C1-730076B2D40F}" destId="{A9041AD9-BFF0-4729-8AD1-034C570ABD8E}" srcOrd="0" destOrd="0" presId="urn:microsoft.com/office/officeart/2008/layout/LinedList"/>
    <dgm:cxn modelId="{CFC8DD0E-147D-45BF-8AC8-C2FFCAA855FD}" type="presParOf" srcId="{8729A332-85E0-493E-A6C1-730076B2D40F}" destId="{AF1396D7-85A9-4B0B-ACD5-EC41E4A9B8C3}" srcOrd="1" destOrd="0" presId="urn:microsoft.com/office/officeart/2008/layout/LinedList"/>
    <dgm:cxn modelId="{259C1033-47A5-4A17-9E66-E46EA72672D9}" type="presParOf" srcId="{AF1396D7-85A9-4B0B-ACD5-EC41E4A9B8C3}" destId="{81E847FB-C096-43A6-B3E3-ED6822BC1221}" srcOrd="0" destOrd="0" presId="urn:microsoft.com/office/officeart/2008/layout/LinedList"/>
    <dgm:cxn modelId="{078AF0C7-53D3-4C25-B2F1-DD7E67EA4EC0}" type="presParOf" srcId="{AF1396D7-85A9-4B0B-ACD5-EC41E4A9B8C3}" destId="{299D4C47-B0B9-4829-9449-064860054250}" srcOrd="1" destOrd="0" presId="urn:microsoft.com/office/officeart/2008/layout/LinedList"/>
    <dgm:cxn modelId="{005BC56B-3779-41EA-84DF-977012EC6644}" type="presParOf" srcId="{299D4C47-B0B9-4829-9449-064860054250}" destId="{1596E846-F47A-44B1-B7E2-979C9FABD4DC}" srcOrd="0" destOrd="0" presId="urn:microsoft.com/office/officeart/2008/layout/LinedList"/>
    <dgm:cxn modelId="{113F6F26-9F20-4C67-BE5A-B2427EBFC3A8}" type="presParOf" srcId="{299D4C47-B0B9-4829-9449-064860054250}" destId="{B970E7F0-CEFF-4FA5-ADC8-EE446D0EDF19}" srcOrd="1" destOrd="0" presId="urn:microsoft.com/office/officeart/2008/layout/LinedList"/>
    <dgm:cxn modelId="{D7B2E24D-8C6A-4834-AB90-869C893FBA95}" type="presParOf" srcId="{B970E7F0-CEFF-4FA5-ADC8-EE446D0EDF19}" destId="{B1797F6A-BA82-4EAB-BF4F-548B62EBFC73}" srcOrd="0" destOrd="0" presId="urn:microsoft.com/office/officeart/2008/layout/LinedList"/>
    <dgm:cxn modelId="{213F41A8-0446-4AC2-BADF-447F3CCF49DC}" type="presParOf" srcId="{B970E7F0-CEFF-4FA5-ADC8-EE446D0EDF19}" destId="{32C047C7-8530-41A7-A456-042062D24291}" srcOrd="1" destOrd="0" presId="urn:microsoft.com/office/officeart/2008/layout/LinedList"/>
    <dgm:cxn modelId="{F275E7B3-901E-4225-A5C2-0E41C05A409E}" type="presParOf" srcId="{B970E7F0-CEFF-4FA5-ADC8-EE446D0EDF19}" destId="{86CD8AB2-B91D-46B0-B910-7B733F056951}" srcOrd="2" destOrd="0" presId="urn:microsoft.com/office/officeart/2008/layout/LinedList"/>
    <dgm:cxn modelId="{9F27BB99-6203-48E3-BA39-F096D9910BEC}" type="presParOf" srcId="{299D4C47-B0B9-4829-9449-064860054250}" destId="{7EEDA6BC-D0B0-459F-BFC7-CD077B42EF47}" srcOrd="2" destOrd="0" presId="urn:microsoft.com/office/officeart/2008/layout/LinedList"/>
    <dgm:cxn modelId="{9FA2E96E-BBC0-4206-B22F-CB15AAFCE3CB}" type="presParOf" srcId="{299D4C47-B0B9-4829-9449-064860054250}" destId="{09EB629A-4B2C-4261-A251-BDD85D2DE239}" srcOrd="3" destOrd="0" presId="urn:microsoft.com/office/officeart/2008/layout/LinedList"/>
    <dgm:cxn modelId="{9798C07E-4A5E-4129-9805-4F7700E7362F}" type="presParOf" srcId="{8729A332-85E0-493E-A6C1-730076B2D40F}" destId="{5BFC13A8-752E-4A96-9DCE-8A12C81342E1}" srcOrd="2" destOrd="0" presId="urn:microsoft.com/office/officeart/2008/layout/LinedList"/>
    <dgm:cxn modelId="{8221B5FC-F281-44ED-B5A8-5575745F37EB}" type="presParOf" srcId="{8729A332-85E0-493E-A6C1-730076B2D40F}" destId="{62AE6E85-E142-4DF1-A4C3-4BA5CC731E68}" srcOrd="3" destOrd="0" presId="urn:microsoft.com/office/officeart/2008/layout/LinedList"/>
    <dgm:cxn modelId="{6DD395D8-F125-4299-87B0-C5A1172ABD1E}" type="presParOf" srcId="{62AE6E85-E142-4DF1-A4C3-4BA5CC731E68}" destId="{F3E02EAE-C97F-4E36-A7F4-9DCE4D44875A}" srcOrd="0" destOrd="0" presId="urn:microsoft.com/office/officeart/2008/layout/LinedList"/>
    <dgm:cxn modelId="{1C8DAF25-1F33-4ED9-B707-FE40A42ECCBE}" type="presParOf" srcId="{62AE6E85-E142-4DF1-A4C3-4BA5CC731E68}" destId="{BFE9615B-4335-436A-A605-7F3057062FCC}" srcOrd="1" destOrd="0" presId="urn:microsoft.com/office/officeart/2008/layout/LinedList"/>
    <dgm:cxn modelId="{2CCDACCD-9F4D-4EE6-A7FC-41CE0141A535}" type="presParOf" srcId="{BFE9615B-4335-436A-A605-7F3057062FCC}" destId="{53DDC5BA-D24A-4695-97E6-B74AA5577D0B}" srcOrd="0" destOrd="0" presId="urn:microsoft.com/office/officeart/2008/layout/LinedList"/>
    <dgm:cxn modelId="{A0E84708-374A-484B-858C-5CAFF4D8C6D7}" type="presParOf" srcId="{BFE9615B-4335-436A-A605-7F3057062FCC}" destId="{A675B958-C24D-45D5-949D-13F7456B3941}" srcOrd="1" destOrd="0" presId="urn:microsoft.com/office/officeart/2008/layout/LinedList"/>
    <dgm:cxn modelId="{77F2E850-0F25-41C7-B17F-4A563EF078F1}" type="presParOf" srcId="{A675B958-C24D-45D5-949D-13F7456B3941}" destId="{18836DEB-145C-4CBC-AD61-58AFCE38A5FB}" srcOrd="0" destOrd="0" presId="urn:microsoft.com/office/officeart/2008/layout/LinedList"/>
    <dgm:cxn modelId="{05B9616D-1C2E-475A-A05D-51B00994F775}" type="presParOf" srcId="{A675B958-C24D-45D5-949D-13F7456B3941}" destId="{AF3D8D2E-5051-476C-8B7A-B29EEF463A19}" srcOrd="1" destOrd="0" presId="urn:microsoft.com/office/officeart/2008/layout/LinedList"/>
    <dgm:cxn modelId="{AA7A3D33-0F5D-496E-9B6B-A796C2D6ED87}" type="presParOf" srcId="{A675B958-C24D-45D5-949D-13F7456B3941}" destId="{92D61894-2B61-431B-A26B-05D4956CC8E9}" srcOrd="2" destOrd="0" presId="urn:microsoft.com/office/officeart/2008/layout/LinedList"/>
    <dgm:cxn modelId="{043D315F-7036-42EB-872A-3810E8235FE3}" type="presParOf" srcId="{BFE9615B-4335-436A-A605-7F3057062FCC}" destId="{50B1DA64-A213-4FBA-8EEC-791850419234}" srcOrd="2" destOrd="0" presId="urn:microsoft.com/office/officeart/2008/layout/LinedList"/>
    <dgm:cxn modelId="{446D61E7-7801-4184-ACC1-CF722515D4A9}" type="presParOf" srcId="{BFE9615B-4335-436A-A605-7F3057062FCC}" destId="{9131E4FD-2FFC-480A-BF4D-978C3266DB82}" srcOrd="3" destOrd="0" presId="urn:microsoft.com/office/officeart/2008/layout/LinedList"/>
    <dgm:cxn modelId="{B353BBC6-1D5B-4FED-9D3E-ED44E7BD3D0B}" type="presParOf" srcId="{8729A332-85E0-493E-A6C1-730076B2D40F}" destId="{EE107B8A-0075-4926-84E3-8C82911AA7E8}" srcOrd="4" destOrd="0" presId="urn:microsoft.com/office/officeart/2008/layout/LinedList"/>
    <dgm:cxn modelId="{3FCE2378-B4E0-4E38-B0B0-668F8BF2956E}" type="presParOf" srcId="{8729A332-85E0-493E-A6C1-730076B2D40F}" destId="{E5F6E0FF-F1B7-4831-827E-2ED14214A7E3}" srcOrd="5" destOrd="0" presId="urn:microsoft.com/office/officeart/2008/layout/LinedList"/>
    <dgm:cxn modelId="{E7502AB2-0F38-4E82-84A4-81F9E8745675}" type="presParOf" srcId="{E5F6E0FF-F1B7-4831-827E-2ED14214A7E3}" destId="{61A4CD5C-C2CB-4B51-82EB-8560BCFC04F4}" srcOrd="0" destOrd="0" presId="urn:microsoft.com/office/officeart/2008/layout/LinedList"/>
    <dgm:cxn modelId="{62DDACA8-7542-4344-815B-B483851B48B1}" type="presParOf" srcId="{E5F6E0FF-F1B7-4831-827E-2ED14214A7E3}" destId="{E29980B6-A34B-4275-A876-7C719809B10D}" srcOrd="1" destOrd="0" presId="urn:microsoft.com/office/officeart/2008/layout/LinedList"/>
    <dgm:cxn modelId="{F6DBC407-EC35-4ED7-AA0E-37D8B3C96661}" type="presParOf" srcId="{E29980B6-A34B-4275-A876-7C719809B10D}" destId="{CBD40981-E714-4334-81BF-9DCB2154BA2A}" srcOrd="0" destOrd="0" presId="urn:microsoft.com/office/officeart/2008/layout/LinedList"/>
    <dgm:cxn modelId="{FE51D1A1-EB80-4683-96E9-D5727CBDB992}" type="presParOf" srcId="{E29980B6-A34B-4275-A876-7C719809B10D}" destId="{725B6759-9598-4A24-A275-BDF62D9A86EC}" srcOrd="1" destOrd="0" presId="urn:microsoft.com/office/officeart/2008/layout/LinedList"/>
    <dgm:cxn modelId="{20911219-6CB3-4F7F-910F-F14F4207302D}" type="presParOf" srcId="{725B6759-9598-4A24-A275-BDF62D9A86EC}" destId="{6EE7CCD8-A10E-4028-8BE6-F8F120385885}" srcOrd="0" destOrd="0" presId="urn:microsoft.com/office/officeart/2008/layout/LinedList"/>
    <dgm:cxn modelId="{5702E028-D3E8-442A-8298-77EBECDE7FC7}" type="presParOf" srcId="{725B6759-9598-4A24-A275-BDF62D9A86EC}" destId="{DFCE3E59-35F2-40F1-AE4F-CDD60F701D1A}" srcOrd="1" destOrd="0" presId="urn:microsoft.com/office/officeart/2008/layout/LinedList"/>
    <dgm:cxn modelId="{5D33779A-2C57-4A62-A4FB-F310125E8686}" type="presParOf" srcId="{725B6759-9598-4A24-A275-BDF62D9A86EC}" destId="{DF804001-4B2D-4E3F-8295-D1977DBA154B}" srcOrd="2" destOrd="0" presId="urn:microsoft.com/office/officeart/2008/layout/LinedList"/>
    <dgm:cxn modelId="{64E48909-6E99-4993-8AC4-DE9C6E6DADC5}" type="presParOf" srcId="{E29980B6-A34B-4275-A876-7C719809B10D}" destId="{F0B649E2-10E8-4B38-89D1-634B26B548FE}" srcOrd="2" destOrd="0" presId="urn:microsoft.com/office/officeart/2008/layout/LinedList"/>
    <dgm:cxn modelId="{996DF34B-424E-4C44-9C0C-8E135B4F43FE}" type="presParOf" srcId="{E29980B6-A34B-4275-A876-7C719809B10D}" destId="{A90863D1-2523-4185-B64C-9988F5BC64B5}" srcOrd="3" destOrd="0" presId="urn:microsoft.com/office/officeart/2008/layout/LinedList"/>
    <dgm:cxn modelId="{47ADB2C4-B1A2-439B-B19C-0C8DF67753B5}" type="presParOf" srcId="{8729A332-85E0-493E-A6C1-730076B2D40F}" destId="{6BDBA6E0-0E5B-451B-ACC8-0ABB57858965}" srcOrd="6" destOrd="0" presId="urn:microsoft.com/office/officeart/2008/layout/LinedList"/>
    <dgm:cxn modelId="{F1286749-0AAC-406E-B62C-1DCAF5D20DFD}" type="presParOf" srcId="{8729A332-85E0-493E-A6C1-730076B2D40F}" destId="{3454F29D-BDFC-4722-AC74-6E74D960E36F}" srcOrd="7" destOrd="0" presId="urn:microsoft.com/office/officeart/2008/layout/LinedList"/>
    <dgm:cxn modelId="{D158680F-0A15-4EF5-970B-DA690C9385D2}" type="presParOf" srcId="{3454F29D-BDFC-4722-AC74-6E74D960E36F}" destId="{ECD08B1C-6E6E-438B-96A2-CF9E51A54D65}" srcOrd="0" destOrd="0" presId="urn:microsoft.com/office/officeart/2008/layout/LinedList"/>
    <dgm:cxn modelId="{0EFA1AC3-E0D8-40AE-9511-463F8412F7FC}" type="presParOf" srcId="{3454F29D-BDFC-4722-AC74-6E74D960E36F}" destId="{3A98015D-E98E-4C0B-90F0-E43699FF4F70}" srcOrd="1" destOrd="0" presId="urn:microsoft.com/office/officeart/2008/layout/LinedList"/>
    <dgm:cxn modelId="{7C278F4A-1405-4048-BF10-24467917ACAE}" type="presParOf" srcId="{3A98015D-E98E-4C0B-90F0-E43699FF4F70}" destId="{387E4C99-A79F-402F-B9D1-52F9276FB18B}" srcOrd="0" destOrd="0" presId="urn:microsoft.com/office/officeart/2008/layout/LinedList"/>
    <dgm:cxn modelId="{692B749A-F60B-4F73-AA75-A9ACA4EBC046}" type="presParOf" srcId="{3A98015D-E98E-4C0B-90F0-E43699FF4F70}" destId="{93841BDE-2EB5-41E6-ADC1-A90F205E663B}" srcOrd="1" destOrd="0" presId="urn:microsoft.com/office/officeart/2008/layout/LinedList"/>
    <dgm:cxn modelId="{5B9B5C01-0E66-4D94-8BED-C1A221DC26A2}" type="presParOf" srcId="{93841BDE-2EB5-41E6-ADC1-A90F205E663B}" destId="{D7AA1104-1087-4C4A-85ED-6647B360666E}" srcOrd="0" destOrd="0" presId="urn:microsoft.com/office/officeart/2008/layout/LinedList"/>
    <dgm:cxn modelId="{1922C4BE-4BEC-4477-8942-F46D50C3BD55}" type="presParOf" srcId="{93841BDE-2EB5-41E6-ADC1-A90F205E663B}" destId="{852E2912-29A3-4285-993F-401F10C72654}" srcOrd="1" destOrd="0" presId="urn:microsoft.com/office/officeart/2008/layout/LinedList"/>
    <dgm:cxn modelId="{7624729F-EE2F-47C4-A8B8-B5797ED47EE7}" type="presParOf" srcId="{93841BDE-2EB5-41E6-ADC1-A90F205E663B}" destId="{1E9769D3-CCD4-443D-A0BD-6043BFBDFB5D}" srcOrd="2" destOrd="0" presId="urn:microsoft.com/office/officeart/2008/layout/LinedList"/>
    <dgm:cxn modelId="{CA9C8450-857C-4B8C-A958-16C76BAE155B}" type="presParOf" srcId="{3A98015D-E98E-4C0B-90F0-E43699FF4F70}" destId="{88B56668-5D76-4A75-901C-8389EF8F0AD4}" srcOrd="2" destOrd="0" presId="urn:microsoft.com/office/officeart/2008/layout/LinedList"/>
    <dgm:cxn modelId="{4BDAD771-DDC2-487E-819E-D010FD4A5CF6}" type="presParOf" srcId="{3A98015D-E98E-4C0B-90F0-E43699FF4F70}" destId="{5491E66F-6B96-4190-A9E5-1410537B823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DBEFF2-B023-4812-9864-B52D706ABB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BE85C25-5184-454C-AB0A-BF94CB80AD87}">
      <dgm:prSet/>
      <dgm:spPr/>
      <dgm:t>
        <a:bodyPr/>
        <a:lstStyle/>
        <a:p>
          <a:pPr rtl="0"/>
          <a:r>
            <a:rPr lang="en-US" dirty="0" smtClean="0"/>
            <a:t>Effective January 1, 2018, RHCs can receive payment for Chronic Care Management (CCM) or general Behavioral Health Integration (BHI) services </a:t>
          </a:r>
          <a:endParaRPr lang="en-US" dirty="0"/>
        </a:p>
      </dgm:t>
    </dgm:pt>
    <dgm:pt modelId="{E169ADA9-1BAA-405E-B5D0-7D3CB2436EBB}" type="parTrans" cxnId="{2BAEF3DC-9E1B-4E3D-9463-72C91D6F9CC5}">
      <dgm:prSet/>
      <dgm:spPr/>
      <dgm:t>
        <a:bodyPr/>
        <a:lstStyle/>
        <a:p>
          <a:endParaRPr lang="en-US"/>
        </a:p>
      </dgm:t>
    </dgm:pt>
    <dgm:pt modelId="{F81EEBF2-17A0-411D-AEAA-A42C1AACADC6}" type="sibTrans" cxnId="{2BAEF3DC-9E1B-4E3D-9463-72C91D6F9CC5}">
      <dgm:prSet/>
      <dgm:spPr/>
      <dgm:t>
        <a:bodyPr/>
        <a:lstStyle/>
        <a:p>
          <a:endParaRPr lang="en-US"/>
        </a:p>
      </dgm:t>
    </dgm:pt>
    <dgm:pt modelId="{5A03B0E6-AF36-416F-8FC2-24CE2A9631A5}">
      <dgm:prSet/>
      <dgm:spPr/>
      <dgm:t>
        <a:bodyPr/>
        <a:lstStyle/>
        <a:p>
          <a:pPr rtl="0"/>
          <a:r>
            <a:rPr lang="en-US" dirty="0" smtClean="0"/>
            <a:t>20 minutes or more of CCM or general BHI services furnished and G0511 is billed either alone or with other payable services on an RHC claim</a:t>
          </a:r>
          <a:endParaRPr lang="en-US" dirty="0"/>
        </a:p>
      </dgm:t>
    </dgm:pt>
    <dgm:pt modelId="{A325DF92-D520-46A9-980B-389487CE8295}" type="parTrans" cxnId="{EBE8B806-A27D-4BAA-8DA6-D70B7299F67D}">
      <dgm:prSet/>
      <dgm:spPr/>
      <dgm:t>
        <a:bodyPr/>
        <a:lstStyle/>
        <a:p>
          <a:endParaRPr lang="en-US"/>
        </a:p>
      </dgm:t>
    </dgm:pt>
    <dgm:pt modelId="{0231D62E-41C5-4278-8CB6-87AAA0B9F049}" type="sibTrans" cxnId="{EBE8B806-A27D-4BAA-8DA6-D70B7299F67D}">
      <dgm:prSet/>
      <dgm:spPr/>
      <dgm:t>
        <a:bodyPr/>
        <a:lstStyle/>
        <a:p>
          <a:endParaRPr lang="en-US"/>
        </a:p>
      </dgm:t>
    </dgm:pt>
    <dgm:pt modelId="{FFFA8A4C-FB09-447D-A797-8F5CD455CC0F}">
      <dgm:prSet/>
      <dgm:spPr/>
      <dgm:t>
        <a:bodyPr/>
        <a:lstStyle/>
        <a:p>
          <a:pPr rtl="0"/>
          <a:r>
            <a:rPr lang="en-US" smtClean="0"/>
            <a:t>Effective January 1, 2018, RHCs can receive payment for psychiatric Collaborative Care Model (CoCM) services </a:t>
          </a:r>
          <a:endParaRPr lang="en-US"/>
        </a:p>
      </dgm:t>
    </dgm:pt>
    <dgm:pt modelId="{0AD368AA-B578-45B6-87EC-C497ABCD07F4}" type="parTrans" cxnId="{3F503790-CD45-44C9-BB33-7A4FBB765A64}">
      <dgm:prSet/>
      <dgm:spPr/>
      <dgm:t>
        <a:bodyPr/>
        <a:lstStyle/>
        <a:p>
          <a:endParaRPr lang="en-US"/>
        </a:p>
      </dgm:t>
    </dgm:pt>
    <dgm:pt modelId="{E7E9A6A0-56FD-4F42-860C-DB3B47326FC9}" type="sibTrans" cxnId="{3F503790-CD45-44C9-BB33-7A4FBB765A64}">
      <dgm:prSet/>
      <dgm:spPr/>
      <dgm:t>
        <a:bodyPr/>
        <a:lstStyle/>
        <a:p>
          <a:endParaRPr lang="en-US"/>
        </a:p>
      </dgm:t>
    </dgm:pt>
    <dgm:pt modelId="{EAA4D4BA-BFF2-4486-BE60-BF2A0ADD06FB}">
      <dgm:prSet/>
      <dgm:spPr/>
      <dgm:t>
        <a:bodyPr/>
        <a:lstStyle/>
        <a:p>
          <a:pPr rtl="0"/>
          <a:r>
            <a:rPr lang="en-US" dirty="0" smtClean="0"/>
            <a:t>70 minutes or more of initial psychiatric </a:t>
          </a:r>
          <a:r>
            <a:rPr lang="en-US" dirty="0" err="1" smtClean="0"/>
            <a:t>CoCM</a:t>
          </a:r>
          <a:r>
            <a:rPr lang="en-US" dirty="0" smtClean="0"/>
            <a:t> services or 60 minutes or more of subsequent psychiatric </a:t>
          </a:r>
          <a:r>
            <a:rPr lang="en-US" dirty="0" err="1" smtClean="0"/>
            <a:t>CoCM</a:t>
          </a:r>
          <a:r>
            <a:rPr lang="en-US" dirty="0" smtClean="0"/>
            <a:t> services  furnished and G0512 is billed either alone or with other payable services on an RHC claim.</a:t>
          </a:r>
          <a:endParaRPr lang="en-US" dirty="0"/>
        </a:p>
      </dgm:t>
    </dgm:pt>
    <dgm:pt modelId="{FA551295-F1F5-4F0A-B647-394DD5304877}" type="parTrans" cxnId="{42409DA0-8505-4B41-8734-592CA212B35E}">
      <dgm:prSet/>
      <dgm:spPr/>
      <dgm:t>
        <a:bodyPr/>
        <a:lstStyle/>
        <a:p>
          <a:endParaRPr lang="en-US"/>
        </a:p>
      </dgm:t>
    </dgm:pt>
    <dgm:pt modelId="{F9243C24-2BC6-460C-B733-5B3855177075}" type="sibTrans" cxnId="{42409DA0-8505-4B41-8734-592CA212B35E}">
      <dgm:prSet/>
      <dgm:spPr/>
      <dgm:t>
        <a:bodyPr/>
        <a:lstStyle/>
        <a:p>
          <a:endParaRPr lang="en-US"/>
        </a:p>
      </dgm:t>
    </dgm:pt>
    <dgm:pt modelId="{431DF3C4-0EAC-416D-92FC-766755CB682E}" type="pres">
      <dgm:prSet presAssocID="{1DDBEFF2-B023-4812-9864-B52D706ABB42}" presName="Name0" presStyleCnt="0">
        <dgm:presLayoutVars>
          <dgm:dir/>
          <dgm:animLvl val="lvl"/>
          <dgm:resizeHandles val="exact"/>
        </dgm:presLayoutVars>
      </dgm:prSet>
      <dgm:spPr/>
      <dgm:t>
        <a:bodyPr/>
        <a:lstStyle/>
        <a:p>
          <a:endParaRPr lang="en-US"/>
        </a:p>
      </dgm:t>
    </dgm:pt>
    <dgm:pt modelId="{BCA86AE3-6165-4FFB-AF84-CDC8BC90A9CA}" type="pres">
      <dgm:prSet presAssocID="{FBE85C25-5184-454C-AB0A-BF94CB80AD87}" presName="composite" presStyleCnt="0"/>
      <dgm:spPr/>
    </dgm:pt>
    <dgm:pt modelId="{74D6C1B0-0C83-4ABF-B76A-E773482B8A72}" type="pres">
      <dgm:prSet presAssocID="{FBE85C25-5184-454C-AB0A-BF94CB80AD87}" presName="parTx" presStyleLbl="alignNode1" presStyleIdx="0" presStyleCnt="2" custScaleY="99816">
        <dgm:presLayoutVars>
          <dgm:chMax val="0"/>
          <dgm:chPref val="0"/>
          <dgm:bulletEnabled val="1"/>
        </dgm:presLayoutVars>
      </dgm:prSet>
      <dgm:spPr/>
      <dgm:t>
        <a:bodyPr/>
        <a:lstStyle/>
        <a:p>
          <a:endParaRPr lang="en-US"/>
        </a:p>
      </dgm:t>
    </dgm:pt>
    <dgm:pt modelId="{57C7B666-6365-42AC-B8D0-4A5743749F9A}" type="pres">
      <dgm:prSet presAssocID="{FBE85C25-5184-454C-AB0A-BF94CB80AD87}" presName="desTx" presStyleLbl="alignAccFollowNode1" presStyleIdx="0" presStyleCnt="2">
        <dgm:presLayoutVars>
          <dgm:bulletEnabled val="1"/>
        </dgm:presLayoutVars>
      </dgm:prSet>
      <dgm:spPr/>
      <dgm:t>
        <a:bodyPr/>
        <a:lstStyle/>
        <a:p>
          <a:endParaRPr lang="en-US"/>
        </a:p>
      </dgm:t>
    </dgm:pt>
    <dgm:pt modelId="{FB58DF73-F9BA-4A94-A9C1-CF84B834F9BB}" type="pres">
      <dgm:prSet presAssocID="{F81EEBF2-17A0-411D-AEAA-A42C1AACADC6}" presName="space" presStyleCnt="0"/>
      <dgm:spPr/>
    </dgm:pt>
    <dgm:pt modelId="{EFD19CD1-9232-4545-9FDA-18340F191E8A}" type="pres">
      <dgm:prSet presAssocID="{FFFA8A4C-FB09-447D-A797-8F5CD455CC0F}" presName="composite" presStyleCnt="0"/>
      <dgm:spPr/>
    </dgm:pt>
    <dgm:pt modelId="{E38E6ED0-1323-4911-9B1E-3A6C600DA357}" type="pres">
      <dgm:prSet presAssocID="{FFFA8A4C-FB09-447D-A797-8F5CD455CC0F}" presName="parTx" presStyleLbl="alignNode1" presStyleIdx="1" presStyleCnt="2">
        <dgm:presLayoutVars>
          <dgm:chMax val="0"/>
          <dgm:chPref val="0"/>
          <dgm:bulletEnabled val="1"/>
        </dgm:presLayoutVars>
      </dgm:prSet>
      <dgm:spPr/>
      <dgm:t>
        <a:bodyPr/>
        <a:lstStyle/>
        <a:p>
          <a:endParaRPr lang="en-US"/>
        </a:p>
      </dgm:t>
    </dgm:pt>
    <dgm:pt modelId="{5947DE79-5980-4B34-829D-B1451B1E7FE5}" type="pres">
      <dgm:prSet presAssocID="{FFFA8A4C-FB09-447D-A797-8F5CD455CC0F}" presName="desTx" presStyleLbl="alignAccFollowNode1" presStyleIdx="1" presStyleCnt="2">
        <dgm:presLayoutVars>
          <dgm:bulletEnabled val="1"/>
        </dgm:presLayoutVars>
      </dgm:prSet>
      <dgm:spPr/>
      <dgm:t>
        <a:bodyPr/>
        <a:lstStyle/>
        <a:p>
          <a:endParaRPr lang="en-US"/>
        </a:p>
      </dgm:t>
    </dgm:pt>
  </dgm:ptLst>
  <dgm:cxnLst>
    <dgm:cxn modelId="{2BAEF3DC-9E1B-4E3D-9463-72C91D6F9CC5}" srcId="{1DDBEFF2-B023-4812-9864-B52D706ABB42}" destId="{FBE85C25-5184-454C-AB0A-BF94CB80AD87}" srcOrd="0" destOrd="0" parTransId="{E169ADA9-1BAA-405E-B5D0-7D3CB2436EBB}" sibTransId="{F81EEBF2-17A0-411D-AEAA-A42C1AACADC6}"/>
    <dgm:cxn modelId="{B2D66177-CF4C-49A6-9452-12605082B1DF}" type="presOf" srcId="{EAA4D4BA-BFF2-4486-BE60-BF2A0ADD06FB}" destId="{5947DE79-5980-4B34-829D-B1451B1E7FE5}" srcOrd="0" destOrd="0" presId="urn:microsoft.com/office/officeart/2005/8/layout/hList1"/>
    <dgm:cxn modelId="{42409DA0-8505-4B41-8734-592CA212B35E}" srcId="{FFFA8A4C-FB09-447D-A797-8F5CD455CC0F}" destId="{EAA4D4BA-BFF2-4486-BE60-BF2A0ADD06FB}" srcOrd="0" destOrd="0" parTransId="{FA551295-F1F5-4F0A-B647-394DD5304877}" sibTransId="{F9243C24-2BC6-460C-B733-5B3855177075}"/>
    <dgm:cxn modelId="{298E429D-F20F-470B-AFBB-E1ECBBF8B820}" type="presOf" srcId="{1DDBEFF2-B023-4812-9864-B52D706ABB42}" destId="{431DF3C4-0EAC-416D-92FC-766755CB682E}" srcOrd="0" destOrd="0" presId="urn:microsoft.com/office/officeart/2005/8/layout/hList1"/>
    <dgm:cxn modelId="{EBE8B806-A27D-4BAA-8DA6-D70B7299F67D}" srcId="{FBE85C25-5184-454C-AB0A-BF94CB80AD87}" destId="{5A03B0E6-AF36-416F-8FC2-24CE2A9631A5}" srcOrd="0" destOrd="0" parTransId="{A325DF92-D520-46A9-980B-389487CE8295}" sibTransId="{0231D62E-41C5-4278-8CB6-87AAA0B9F049}"/>
    <dgm:cxn modelId="{3F503790-CD45-44C9-BB33-7A4FBB765A64}" srcId="{1DDBEFF2-B023-4812-9864-B52D706ABB42}" destId="{FFFA8A4C-FB09-447D-A797-8F5CD455CC0F}" srcOrd="1" destOrd="0" parTransId="{0AD368AA-B578-45B6-87EC-C497ABCD07F4}" sibTransId="{E7E9A6A0-56FD-4F42-860C-DB3B47326FC9}"/>
    <dgm:cxn modelId="{A132BCC6-B34F-4364-A62F-9D455BCDD3D1}" type="presOf" srcId="{FBE85C25-5184-454C-AB0A-BF94CB80AD87}" destId="{74D6C1B0-0C83-4ABF-B76A-E773482B8A72}" srcOrd="0" destOrd="0" presId="urn:microsoft.com/office/officeart/2005/8/layout/hList1"/>
    <dgm:cxn modelId="{84C1FE5E-7D15-4E56-B2FD-E97B48CEA47D}" type="presOf" srcId="{5A03B0E6-AF36-416F-8FC2-24CE2A9631A5}" destId="{57C7B666-6365-42AC-B8D0-4A5743749F9A}" srcOrd="0" destOrd="0" presId="urn:microsoft.com/office/officeart/2005/8/layout/hList1"/>
    <dgm:cxn modelId="{76B23D2E-E9AD-49B9-89E3-AA2B865E91A8}" type="presOf" srcId="{FFFA8A4C-FB09-447D-A797-8F5CD455CC0F}" destId="{E38E6ED0-1323-4911-9B1E-3A6C600DA357}" srcOrd="0" destOrd="0" presId="urn:microsoft.com/office/officeart/2005/8/layout/hList1"/>
    <dgm:cxn modelId="{3362BEDC-EA52-4D73-9365-26FF87ACEF9C}" type="presParOf" srcId="{431DF3C4-0EAC-416D-92FC-766755CB682E}" destId="{BCA86AE3-6165-4FFB-AF84-CDC8BC90A9CA}" srcOrd="0" destOrd="0" presId="urn:microsoft.com/office/officeart/2005/8/layout/hList1"/>
    <dgm:cxn modelId="{DAE65896-A098-48E1-B07D-5BDECAC666CE}" type="presParOf" srcId="{BCA86AE3-6165-4FFB-AF84-CDC8BC90A9CA}" destId="{74D6C1B0-0C83-4ABF-B76A-E773482B8A72}" srcOrd="0" destOrd="0" presId="urn:microsoft.com/office/officeart/2005/8/layout/hList1"/>
    <dgm:cxn modelId="{0721A5DD-BCB6-4BE6-A589-921EC4D01398}" type="presParOf" srcId="{BCA86AE3-6165-4FFB-AF84-CDC8BC90A9CA}" destId="{57C7B666-6365-42AC-B8D0-4A5743749F9A}" srcOrd="1" destOrd="0" presId="urn:microsoft.com/office/officeart/2005/8/layout/hList1"/>
    <dgm:cxn modelId="{A64B5532-AB3C-4132-AB9D-0A45ECFA1680}" type="presParOf" srcId="{431DF3C4-0EAC-416D-92FC-766755CB682E}" destId="{FB58DF73-F9BA-4A94-A9C1-CF84B834F9BB}" srcOrd="1" destOrd="0" presId="urn:microsoft.com/office/officeart/2005/8/layout/hList1"/>
    <dgm:cxn modelId="{2E87E8F3-881C-4322-9A3E-4A079A5AE1E6}" type="presParOf" srcId="{431DF3C4-0EAC-416D-92FC-766755CB682E}" destId="{EFD19CD1-9232-4545-9FDA-18340F191E8A}" srcOrd="2" destOrd="0" presId="urn:microsoft.com/office/officeart/2005/8/layout/hList1"/>
    <dgm:cxn modelId="{34C3A7CF-8F12-46D8-94C9-1776AF802F32}" type="presParOf" srcId="{EFD19CD1-9232-4545-9FDA-18340F191E8A}" destId="{E38E6ED0-1323-4911-9B1E-3A6C600DA357}" srcOrd="0" destOrd="0" presId="urn:microsoft.com/office/officeart/2005/8/layout/hList1"/>
    <dgm:cxn modelId="{C49237ED-A1DB-4A9E-8231-B9F966F12772}" type="presParOf" srcId="{EFD19CD1-9232-4545-9FDA-18340F191E8A}" destId="{5947DE79-5980-4B34-829D-B1451B1E7F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3E9A60-2B20-4FCF-A943-EC829902E2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DDFAA8-B692-470B-B77E-219481DCEABC}">
      <dgm:prSet/>
      <dgm:spPr/>
      <dgm:t>
        <a:bodyPr/>
        <a:lstStyle/>
        <a:p>
          <a:r>
            <a:rPr lang="en-US"/>
            <a:t>Per Moody’s, health insurers are engaging in new, disruptive growth strategies aimed at lowering healthcare spending that threaten the credit quality of not-for-profit hospitals</a:t>
          </a:r>
        </a:p>
      </dgm:t>
    </dgm:pt>
    <dgm:pt modelId="{B17AB643-C86F-4DE0-AE59-A60F70B91430}" type="parTrans" cxnId="{4F0FE520-DAF6-410C-939E-0CE64A8CEEF1}">
      <dgm:prSet/>
      <dgm:spPr/>
      <dgm:t>
        <a:bodyPr/>
        <a:lstStyle/>
        <a:p>
          <a:endParaRPr lang="en-US"/>
        </a:p>
      </dgm:t>
    </dgm:pt>
    <dgm:pt modelId="{CF282EB4-1254-431C-8096-D938AF7BFF9C}" type="sibTrans" cxnId="{4F0FE520-DAF6-410C-939E-0CE64A8CEEF1}">
      <dgm:prSet/>
      <dgm:spPr/>
      <dgm:t>
        <a:bodyPr/>
        <a:lstStyle/>
        <a:p>
          <a:endParaRPr lang="en-US"/>
        </a:p>
      </dgm:t>
    </dgm:pt>
    <dgm:pt modelId="{FDE45B74-341C-49AE-BF50-C24E6AB1E89B}">
      <dgm:prSet/>
      <dgm:spPr/>
      <dgm:t>
        <a:bodyPr/>
        <a:lstStyle/>
        <a:p>
          <a:r>
            <a:rPr lang="en-US" b="1"/>
            <a:t>Hospitals will be vulnerable to direct competition as insurers purchase providers. </a:t>
          </a:r>
          <a:r>
            <a:rPr lang="en-US"/>
            <a:t>The purchase of these providers (the CVS-Aetna merger is a prime example) move care away from higher-cost hospital settings.</a:t>
          </a:r>
        </a:p>
      </dgm:t>
    </dgm:pt>
    <dgm:pt modelId="{4B7AD9F1-14DE-4BFA-9EC3-9A93AD37B0E4}" type="parTrans" cxnId="{9CC39E3B-3573-45E1-B949-76D4785C7FCC}">
      <dgm:prSet/>
      <dgm:spPr/>
      <dgm:t>
        <a:bodyPr/>
        <a:lstStyle/>
        <a:p>
          <a:endParaRPr lang="en-US"/>
        </a:p>
      </dgm:t>
    </dgm:pt>
    <dgm:pt modelId="{371255D5-E03E-485A-9388-1E458549ECCB}" type="sibTrans" cxnId="{9CC39E3B-3573-45E1-B949-76D4785C7FCC}">
      <dgm:prSet/>
      <dgm:spPr/>
      <dgm:t>
        <a:bodyPr/>
        <a:lstStyle/>
        <a:p>
          <a:endParaRPr lang="en-US"/>
        </a:p>
      </dgm:t>
    </dgm:pt>
    <dgm:pt modelId="{861958F4-3AB1-4FF5-8EE8-772CB2E3C4AA}">
      <dgm:prSet/>
      <dgm:spPr/>
      <dgm:t>
        <a:bodyPr/>
        <a:lstStyle/>
        <a:p>
          <a:r>
            <a:rPr lang="en-US" b="1"/>
            <a:t>Health insurers are moving to value-based payment models that emphasize quality over quantity of care, leaving hospitals with less volume. </a:t>
          </a:r>
          <a:r>
            <a:rPr lang="en-US"/>
            <a:t>By owning physicians, insurers can take greater control of premiums and expenses, including those related to hospital care.</a:t>
          </a:r>
        </a:p>
      </dgm:t>
    </dgm:pt>
    <dgm:pt modelId="{857807D0-E189-4133-9C87-1A14CDB2688A}" type="parTrans" cxnId="{EB5CB5BB-158A-48DA-9603-48992B728A6A}">
      <dgm:prSet/>
      <dgm:spPr/>
      <dgm:t>
        <a:bodyPr/>
        <a:lstStyle/>
        <a:p>
          <a:endParaRPr lang="en-US"/>
        </a:p>
      </dgm:t>
    </dgm:pt>
    <dgm:pt modelId="{30CA05E2-0F46-40F9-87D4-B262D16D4566}" type="sibTrans" cxnId="{EB5CB5BB-158A-48DA-9603-48992B728A6A}">
      <dgm:prSet/>
      <dgm:spPr/>
      <dgm:t>
        <a:bodyPr/>
        <a:lstStyle/>
        <a:p>
          <a:endParaRPr lang="en-US"/>
        </a:p>
      </dgm:t>
    </dgm:pt>
    <dgm:pt modelId="{F4503D4F-D39A-4F8F-9318-4F657741C561}">
      <dgm:prSet/>
      <dgm:spPr/>
      <dgm:t>
        <a:bodyPr/>
        <a:lstStyle/>
        <a:p>
          <a:r>
            <a:rPr lang="en-US" b="1" dirty="0"/>
            <a:t>Hospital revenues and margins will come under additional pressure as insurers gain negotiating power</a:t>
          </a:r>
          <a:r>
            <a:rPr lang="en-US" dirty="0"/>
            <a:t>. When negotiating contracts, insurers will benefit from increased scale. At the same time, hospitals are becoming increasingly reliant on commercial payments to cover operating costs as governmental payors reduce rates. As insurers impose more restrictions on what types of care they will provide coverage for, hospitals will be vulnerable to rising bad debt levels and fewer emergency room visits.</a:t>
          </a:r>
        </a:p>
      </dgm:t>
    </dgm:pt>
    <dgm:pt modelId="{9C390E52-253F-4ED7-8A27-73EAD01AEA5F}" type="parTrans" cxnId="{64965C93-876F-46DE-A36D-3ACEAD7182A1}">
      <dgm:prSet/>
      <dgm:spPr/>
      <dgm:t>
        <a:bodyPr/>
        <a:lstStyle/>
        <a:p>
          <a:endParaRPr lang="en-US"/>
        </a:p>
      </dgm:t>
    </dgm:pt>
    <dgm:pt modelId="{2D268C63-CA4B-42A6-9FE6-463690A89D24}" type="sibTrans" cxnId="{64965C93-876F-46DE-A36D-3ACEAD7182A1}">
      <dgm:prSet/>
      <dgm:spPr/>
      <dgm:t>
        <a:bodyPr/>
        <a:lstStyle/>
        <a:p>
          <a:endParaRPr lang="en-US"/>
        </a:p>
      </dgm:t>
    </dgm:pt>
    <dgm:pt modelId="{BD1AB1A0-E989-4208-9105-D24B28906FE8}" type="pres">
      <dgm:prSet presAssocID="{5C3E9A60-2B20-4FCF-A943-EC829902E2C9}" presName="linear" presStyleCnt="0">
        <dgm:presLayoutVars>
          <dgm:animLvl val="lvl"/>
          <dgm:resizeHandles val="exact"/>
        </dgm:presLayoutVars>
      </dgm:prSet>
      <dgm:spPr/>
      <dgm:t>
        <a:bodyPr/>
        <a:lstStyle/>
        <a:p>
          <a:endParaRPr lang="en-US"/>
        </a:p>
      </dgm:t>
    </dgm:pt>
    <dgm:pt modelId="{14873ED9-38E5-4675-AA0D-8D4BBA9E7E60}" type="pres">
      <dgm:prSet presAssocID="{D5DDFAA8-B692-470B-B77E-219481DCEABC}" presName="parentText" presStyleLbl="node1" presStyleIdx="0" presStyleCnt="1">
        <dgm:presLayoutVars>
          <dgm:chMax val="0"/>
          <dgm:bulletEnabled val="1"/>
        </dgm:presLayoutVars>
      </dgm:prSet>
      <dgm:spPr/>
      <dgm:t>
        <a:bodyPr/>
        <a:lstStyle/>
        <a:p>
          <a:endParaRPr lang="en-US"/>
        </a:p>
      </dgm:t>
    </dgm:pt>
    <dgm:pt modelId="{38331509-EB20-4FA7-817C-DB402C9204CB}" type="pres">
      <dgm:prSet presAssocID="{D5DDFAA8-B692-470B-B77E-219481DCEABC}" presName="childText" presStyleLbl="revTx" presStyleIdx="0" presStyleCnt="1">
        <dgm:presLayoutVars>
          <dgm:bulletEnabled val="1"/>
        </dgm:presLayoutVars>
      </dgm:prSet>
      <dgm:spPr/>
      <dgm:t>
        <a:bodyPr/>
        <a:lstStyle/>
        <a:p>
          <a:endParaRPr lang="en-US"/>
        </a:p>
      </dgm:t>
    </dgm:pt>
  </dgm:ptLst>
  <dgm:cxnLst>
    <dgm:cxn modelId="{4F0FE520-DAF6-410C-939E-0CE64A8CEEF1}" srcId="{5C3E9A60-2B20-4FCF-A943-EC829902E2C9}" destId="{D5DDFAA8-B692-470B-B77E-219481DCEABC}" srcOrd="0" destOrd="0" parTransId="{B17AB643-C86F-4DE0-AE59-A60F70B91430}" sibTransId="{CF282EB4-1254-431C-8096-D938AF7BFF9C}"/>
    <dgm:cxn modelId="{EB5CB5BB-158A-48DA-9603-48992B728A6A}" srcId="{D5DDFAA8-B692-470B-B77E-219481DCEABC}" destId="{861958F4-3AB1-4FF5-8EE8-772CB2E3C4AA}" srcOrd="1" destOrd="0" parTransId="{857807D0-E189-4133-9C87-1A14CDB2688A}" sibTransId="{30CA05E2-0F46-40F9-87D4-B262D16D4566}"/>
    <dgm:cxn modelId="{981844D7-782D-4A53-A0CF-930E5A745A33}" type="presOf" srcId="{FDE45B74-341C-49AE-BF50-C24E6AB1E89B}" destId="{38331509-EB20-4FA7-817C-DB402C9204CB}" srcOrd="0" destOrd="0" presId="urn:microsoft.com/office/officeart/2005/8/layout/vList2"/>
    <dgm:cxn modelId="{9736CE12-94B9-468B-9289-7651DDCEC7CF}" type="presOf" srcId="{D5DDFAA8-B692-470B-B77E-219481DCEABC}" destId="{14873ED9-38E5-4675-AA0D-8D4BBA9E7E60}" srcOrd="0" destOrd="0" presId="urn:microsoft.com/office/officeart/2005/8/layout/vList2"/>
    <dgm:cxn modelId="{934970D7-5E3C-4F14-917A-F3C49B5EE0BC}" type="presOf" srcId="{F4503D4F-D39A-4F8F-9318-4F657741C561}" destId="{38331509-EB20-4FA7-817C-DB402C9204CB}" srcOrd="0" destOrd="2" presId="urn:microsoft.com/office/officeart/2005/8/layout/vList2"/>
    <dgm:cxn modelId="{9CC39E3B-3573-45E1-B949-76D4785C7FCC}" srcId="{D5DDFAA8-B692-470B-B77E-219481DCEABC}" destId="{FDE45B74-341C-49AE-BF50-C24E6AB1E89B}" srcOrd="0" destOrd="0" parTransId="{4B7AD9F1-14DE-4BFA-9EC3-9A93AD37B0E4}" sibTransId="{371255D5-E03E-485A-9388-1E458549ECCB}"/>
    <dgm:cxn modelId="{64965C93-876F-46DE-A36D-3ACEAD7182A1}" srcId="{D5DDFAA8-B692-470B-B77E-219481DCEABC}" destId="{F4503D4F-D39A-4F8F-9318-4F657741C561}" srcOrd="2" destOrd="0" parTransId="{9C390E52-253F-4ED7-8A27-73EAD01AEA5F}" sibTransId="{2D268C63-CA4B-42A6-9FE6-463690A89D24}"/>
    <dgm:cxn modelId="{8336B71C-9575-48B7-B2D9-EE0352411B8F}" type="presOf" srcId="{861958F4-3AB1-4FF5-8EE8-772CB2E3C4AA}" destId="{38331509-EB20-4FA7-817C-DB402C9204CB}" srcOrd="0" destOrd="1" presId="urn:microsoft.com/office/officeart/2005/8/layout/vList2"/>
    <dgm:cxn modelId="{455A1E4E-4850-44AA-BD19-25F04C3754BC}" type="presOf" srcId="{5C3E9A60-2B20-4FCF-A943-EC829902E2C9}" destId="{BD1AB1A0-E989-4208-9105-D24B28906FE8}" srcOrd="0" destOrd="0" presId="urn:microsoft.com/office/officeart/2005/8/layout/vList2"/>
    <dgm:cxn modelId="{9312E642-18F5-455A-92B4-2B33FED7005C}" type="presParOf" srcId="{BD1AB1A0-E989-4208-9105-D24B28906FE8}" destId="{14873ED9-38E5-4675-AA0D-8D4BBA9E7E60}" srcOrd="0" destOrd="0" presId="urn:microsoft.com/office/officeart/2005/8/layout/vList2"/>
    <dgm:cxn modelId="{F4A0AEA3-10E3-4D01-9399-F11328151321}" type="presParOf" srcId="{BD1AB1A0-E989-4208-9105-D24B28906FE8}" destId="{38331509-EB20-4FA7-817C-DB402C9204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0412B5-2D61-4554-8A55-F562E3FA01E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CCB897B-8093-405C-A0FD-93C52BF5385E}">
      <dgm:prSet/>
      <dgm:spPr/>
      <dgm:t>
        <a:bodyPr/>
        <a:lstStyle/>
        <a:p>
          <a:pPr rtl="0"/>
          <a:r>
            <a:rPr lang="en-US" smtClean="0"/>
            <a:t>Berkshire Hathaway, Amazon and JPMorgan Chase create a new company with the goal of providing high-quality health care for their U.S. employees at a lower cost</a:t>
          </a:r>
          <a:endParaRPr lang="en-US"/>
        </a:p>
      </dgm:t>
    </dgm:pt>
    <dgm:pt modelId="{AB381664-8A4D-4FB2-8C43-3584E22924DB}" type="parTrans" cxnId="{59664E12-6044-4980-83CD-7C0D6491DC89}">
      <dgm:prSet/>
      <dgm:spPr/>
      <dgm:t>
        <a:bodyPr/>
        <a:lstStyle/>
        <a:p>
          <a:endParaRPr lang="en-US"/>
        </a:p>
      </dgm:t>
    </dgm:pt>
    <dgm:pt modelId="{7F9FADC3-665A-41E4-AB2E-4BAA32D91470}" type="sibTrans" cxnId="{59664E12-6044-4980-83CD-7C0D6491DC89}">
      <dgm:prSet/>
      <dgm:spPr/>
      <dgm:t>
        <a:bodyPr/>
        <a:lstStyle/>
        <a:p>
          <a:endParaRPr lang="en-US"/>
        </a:p>
      </dgm:t>
    </dgm:pt>
    <dgm:pt modelId="{FFA15C30-F3BA-4C5B-A6F9-061E7D87B3F6}">
      <dgm:prSet/>
      <dgm:spPr/>
      <dgm:t>
        <a:bodyPr/>
        <a:lstStyle/>
        <a:p>
          <a:pPr rtl="0"/>
          <a:r>
            <a:rPr lang="en-US" smtClean="0"/>
            <a:t>Will Amazon move into the mail-order drug market?</a:t>
          </a:r>
          <a:endParaRPr lang="en-US"/>
        </a:p>
      </dgm:t>
    </dgm:pt>
    <dgm:pt modelId="{EDB0F816-AF4E-4488-A165-B73C3A3109D1}" type="parTrans" cxnId="{8AE704E5-B2BA-488F-ADCB-C6990243ECAA}">
      <dgm:prSet/>
      <dgm:spPr/>
      <dgm:t>
        <a:bodyPr/>
        <a:lstStyle/>
        <a:p>
          <a:endParaRPr lang="en-US"/>
        </a:p>
      </dgm:t>
    </dgm:pt>
    <dgm:pt modelId="{B25BB472-0FEC-43D6-96EC-591E4A2A0862}" type="sibTrans" cxnId="{8AE704E5-B2BA-488F-ADCB-C6990243ECAA}">
      <dgm:prSet/>
      <dgm:spPr/>
      <dgm:t>
        <a:bodyPr/>
        <a:lstStyle/>
        <a:p>
          <a:endParaRPr lang="en-US"/>
        </a:p>
      </dgm:t>
    </dgm:pt>
    <dgm:pt modelId="{F1D3C09D-3E4E-4995-9AA5-387EED241E83}">
      <dgm:prSet/>
      <dgm:spPr/>
      <dgm:t>
        <a:bodyPr/>
        <a:lstStyle/>
        <a:p>
          <a:pPr rtl="0"/>
          <a:r>
            <a:rPr lang="en-US" smtClean="0"/>
            <a:t>Walmart co-branded Medicare drug plan with Humana</a:t>
          </a:r>
          <a:endParaRPr lang="en-US"/>
        </a:p>
      </dgm:t>
    </dgm:pt>
    <dgm:pt modelId="{0CFE843C-D579-40B9-BFCB-DEF20246EF67}" type="parTrans" cxnId="{0DACF0D2-8396-4182-A5F5-511FCFD1402C}">
      <dgm:prSet/>
      <dgm:spPr/>
      <dgm:t>
        <a:bodyPr/>
        <a:lstStyle/>
        <a:p>
          <a:endParaRPr lang="en-US"/>
        </a:p>
      </dgm:t>
    </dgm:pt>
    <dgm:pt modelId="{8DE99C98-2079-4C9A-A453-9A69A31036BF}" type="sibTrans" cxnId="{0DACF0D2-8396-4182-A5F5-511FCFD1402C}">
      <dgm:prSet/>
      <dgm:spPr/>
      <dgm:t>
        <a:bodyPr/>
        <a:lstStyle/>
        <a:p>
          <a:endParaRPr lang="en-US"/>
        </a:p>
      </dgm:t>
    </dgm:pt>
    <dgm:pt modelId="{6ECDECAC-A361-4508-A861-B331C183900B}">
      <dgm:prSet/>
      <dgm:spPr/>
      <dgm:t>
        <a:bodyPr/>
        <a:lstStyle/>
        <a:p>
          <a:pPr rtl="0"/>
          <a:r>
            <a:rPr lang="en-US" smtClean="0"/>
            <a:t>Cigna-Express Scripts deal moving forward</a:t>
          </a:r>
          <a:endParaRPr lang="en-US"/>
        </a:p>
      </dgm:t>
    </dgm:pt>
    <dgm:pt modelId="{7E25EF0E-71AC-47D7-8ECB-A0096EE33B7E}" type="parTrans" cxnId="{0B0D69D8-91A2-4946-B0B3-4D3AA9EE1696}">
      <dgm:prSet/>
      <dgm:spPr/>
      <dgm:t>
        <a:bodyPr/>
        <a:lstStyle/>
        <a:p>
          <a:endParaRPr lang="en-US"/>
        </a:p>
      </dgm:t>
    </dgm:pt>
    <dgm:pt modelId="{DBB53CB2-5A28-4930-A1CB-333C7E1560DC}" type="sibTrans" cxnId="{0B0D69D8-91A2-4946-B0B3-4D3AA9EE1696}">
      <dgm:prSet/>
      <dgm:spPr/>
      <dgm:t>
        <a:bodyPr/>
        <a:lstStyle/>
        <a:p>
          <a:endParaRPr lang="en-US"/>
        </a:p>
      </dgm:t>
    </dgm:pt>
    <dgm:pt modelId="{1BB0DCC3-5DB9-41DA-9680-073B89E5DC9D}">
      <dgm:prSet/>
      <dgm:spPr/>
      <dgm:t>
        <a:bodyPr/>
        <a:lstStyle/>
        <a:p>
          <a:pPr rtl="0"/>
          <a:r>
            <a:rPr lang="en-US" smtClean="0"/>
            <a:t>CVS Health's bid for Aetna moving forward</a:t>
          </a:r>
          <a:endParaRPr lang="en-US"/>
        </a:p>
      </dgm:t>
    </dgm:pt>
    <dgm:pt modelId="{89E294F7-A8B8-4DF7-9256-C0421E5A9235}" type="parTrans" cxnId="{D2186483-E0A2-4AF4-8DCC-D45346759AEE}">
      <dgm:prSet/>
      <dgm:spPr/>
      <dgm:t>
        <a:bodyPr/>
        <a:lstStyle/>
        <a:p>
          <a:endParaRPr lang="en-US"/>
        </a:p>
      </dgm:t>
    </dgm:pt>
    <dgm:pt modelId="{41FC8252-6B69-4A86-9C1E-7E04D25968C6}" type="sibTrans" cxnId="{D2186483-E0A2-4AF4-8DCC-D45346759AEE}">
      <dgm:prSet/>
      <dgm:spPr/>
      <dgm:t>
        <a:bodyPr/>
        <a:lstStyle/>
        <a:p>
          <a:endParaRPr lang="en-US"/>
        </a:p>
      </dgm:t>
    </dgm:pt>
    <dgm:pt modelId="{0CDD669A-9ED3-4E4E-B053-EA55CE4C515F}" type="pres">
      <dgm:prSet presAssocID="{030412B5-2D61-4554-8A55-F562E3FA01ED}" presName="vert0" presStyleCnt="0">
        <dgm:presLayoutVars>
          <dgm:dir/>
          <dgm:animOne val="branch"/>
          <dgm:animLvl val="lvl"/>
        </dgm:presLayoutVars>
      </dgm:prSet>
      <dgm:spPr/>
      <dgm:t>
        <a:bodyPr/>
        <a:lstStyle/>
        <a:p>
          <a:endParaRPr lang="en-US"/>
        </a:p>
      </dgm:t>
    </dgm:pt>
    <dgm:pt modelId="{FF63E0E5-0993-402D-8230-B87162FFD801}" type="pres">
      <dgm:prSet presAssocID="{1CCB897B-8093-405C-A0FD-93C52BF5385E}" presName="thickLine" presStyleLbl="alignNode1" presStyleIdx="0" presStyleCnt="5"/>
      <dgm:spPr/>
    </dgm:pt>
    <dgm:pt modelId="{F23599CA-76FB-4065-B687-589EFEAF10D0}" type="pres">
      <dgm:prSet presAssocID="{1CCB897B-8093-405C-A0FD-93C52BF5385E}" presName="horz1" presStyleCnt="0"/>
      <dgm:spPr/>
    </dgm:pt>
    <dgm:pt modelId="{A99B3D2A-F464-4BAF-8F47-3A62A0E7024F}" type="pres">
      <dgm:prSet presAssocID="{1CCB897B-8093-405C-A0FD-93C52BF5385E}" presName="tx1" presStyleLbl="revTx" presStyleIdx="0" presStyleCnt="5"/>
      <dgm:spPr/>
      <dgm:t>
        <a:bodyPr/>
        <a:lstStyle/>
        <a:p>
          <a:endParaRPr lang="en-US"/>
        </a:p>
      </dgm:t>
    </dgm:pt>
    <dgm:pt modelId="{411D9065-9726-4694-94CD-9097B17F9C95}" type="pres">
      <dgm:prSet presAssocID="{1CCB897B-8093-405C-A0FD-93C52BF5385E}" presName="vert1" presStyleCnt="0"/>
      <dgm:spPr/>
    </dgm:pt>
    <dgm:pt modelId="{ACED8976-D5E6-4314-B301-3BC35FBBF625}" type="pres">
      <dgm:prSet presAssocID="{FFA15C30-F3BA-4C5B-A6F9-061E7D87B3F6}" presName="thickLine" presStyleLbl="alignNode1" presStyleIdx="1" presStyleCnt="5"/>
      <dgm:spPr/>
    </dgm:pt>
    <dgm:pt modelId="{FD62614F-AB3D-4028-A2A8-B52DEDBE3DA8}" type="pres">
      <dgm:prSet presAssocID="{FFA15C30-F3BA-4C5B-A6F9-061E7D87B3F6}" presName="horz1" presStyleCnt="0"/>
      <dgm:spPr/>
    </dgm:pt>
    <dgm:pt modelId="{31B39B02-D1E6-4A08-8718-298C39522640}" type="pres">
      <dgm:prSet presAssocID="{FFA15C30-F3BA-4C5B-A6F9-061E7D87B3F6}" presName="tx1" presStyleLbl="revTx" presStyleIdx="1" presStyleCnt="5"/>
      <dgm:spPr/>
      <dgm:t>
        <a:bodyPr/>
        <a:lstStyle/>
        <a:p>
          <a:endParaRPr lang="en-US"/>
        </a:p>
      </dgm:t>
    </dgm:pt>
    <dgm:pt modelId="{D5E49E3B-9E72-47AF-B27F-E7FCD780D522}" type="pres">
      <dgm:prSet presAssocID="{FFA15C30-F3BA-4C5B-A6F9-061E7D87B3F6}" presName="vert1" presStyleCnt="0"/>
      <dgm:spPr/>
    </dgm:pt>
    <dgm:pt modelId="{97199E61-D5EC-4143-B862-B640D28F9E21}" type="pres">
      <dgm:prSet presAssocID="{F1D3C09D-3E4E-4995-9AA5-387EED241E83}" presName="thickLine" presStyleLbl="alignNode1" presStyleIdx="2" presStyleCnt="5"/>
      <dgm:spPr/>
    </dgm:pt>
    <dgm:pt modelId="{A0083FD0-1BF0-4485-AB43-B727955EF670}" type="pres">
      <dgm:prSet presAssocID="{F1D3C09D-3E4E-4995-9AA5-387EED241E83}" presName="horz1" presStyleCnt="0"/>
      <dgm:spPr/>
    </dgm:pt>
    <dgm:pt modelId="{909B4CCF-51CF-408B-8AE6-B34A5CB964D1}" type="pres">
      <dgm:prSet presAssocID="{F1D3C09D-3E4E-4995-9AA5-387EED241E83}" presName="tx1" presStyleLbl="revTx" presStyleIdx="2" presStyleCnt="5"/>
      <dgm:spPr/>
      <dgm:t>
        <a:bodyPr/>
        <a:lstStyle/>
        <a:p>
          <a:endParaRPr lang="en-US"/>
        </a:p>
      </dgm:t>
    </dgm:pt>
    <dgm:pt modelId="{D67FEEF2-9559-4A5C-A09F-15943E225822}" type="pres">
      <dgm:prSet presAssocID="{F1D3C09D-3E4E-4995-9AA5-387EED241E83}" presName="vert1" presStyleCnt="0"/>
      <dgm:spPr/>
    </dgm:pt>
    <dgm:pt modelId="{17DE3164-5124-4110-83EF-DB2128EF113E}" type="pres">
      <dgm:prSet presAssocID="{6ECDECAC-A361-4508-A861-B331C183900B}" presName="thickLine" presStyleLbl="alignNode1" presStyleIdx="3" presStyleCnt="5"/>
      <dgm:spPr/>
    </dgm:pt>
    <dgm:pt modelId="{521376C4-C3D7-4040-ACCC-D6A60DDD208D}" type="pres">
      <dgm:prSet presAssocID="{6ECDECAC-A361-4508-A861-B331C183900B}" presName="horz1" presStyleCnt="0"/>
      <dgm:spPr/>
    </dgm:pt>
    <dgm:pt modelId="{1E0E8600-D186-4B76-BBF4-5F9B89944187}" type="pres">
      <dgm:prSet presAssocID="{6ECDECAC-A361-4508-A861-B331C183900B}" presName="tx1" presStyleLbl="revTx" presStyleIdx="3" presStyleCnt="5"/>
      <dgm:spPr/>
      <dgm:t>
        <a:bodyPr/>
        <a:lstStyle/>
        <a:p>
          <a:endParaRPr lang="en-US"/>
        </a:p>
      </dgm:t>
    </dgm:pt>
    <dgm:pt modelId="{280861EC-86A0-4DA8-967A-862157ADC9B8}" type="pres">
      <dgm:prSet presAssocID="{6ECDECAC-A361-4508-A861-B331C183900B}" presName="vert1" presStyleCnt="0"/>
      <dgm:spPr/>
    </dgm:pt>
    <dgm:pt modelId="{16A4A264-C2D5-4103-B40F-A213F6CB6F99}" type="pres">
      <dgm:prSet presAssocID="{1BB0DCC3-5DB9-41DA-9680-073B89E5DC9D}" presName="thickLine" presStyleLbl="alignNode1" presStyleIdx="4" presStyleCnt="5"/>
      <dgm:spPr/>
    </dgm:pt>
    <dgm:pt modelId="{588D03A3-2DDD-46EE-821D-998453FDC212}" type="pres">
      <dgm:prSet presAssocID="{1BB0DCC3-5DB9-41DA-9680-073B89E5DC9D}" presName="horz1" presStyleCnt="0"/>
      <dgm:spPr/>
    </dgm:pt>
    <dgm:pt modelId="{57DACA4E-E9E8-4D62-84FD-5D50F27CC427}" type="pres">
      <dgm:prSet presAssocID="{1BB0DCC3-5DB9-41DA-9680-073B89E5DC9D}" presName="tx1" presStyleLbl="revTx" presStyleIdx="4" presStyleCnt="5"/>
      <dgm:spPr/>
      <dgm:t>
        <a:bodyPr/>
        <a:lstStyle/>
        <a:p>
          <a:endParaRPr lang="en-US"/>
        </a:p>
      </dgm:t>
    </dgm:pt>
    <dgm:pt modelId="{6F284F74-3CD0-4AB2-A62E-0FD87133BE96}" type="pres">
      <dgm:prSet presAssocID="{1BB0DCC3-5DB9-41DA-9680-073B89E5DC9D}" presName="vert1" presStyleCnt="0"/>
      <dgm:spPr/>
    </dgm:pt>
  </dgm:ptLst>
  <dgm:cxnLst>
    <dgm:cxn modelId="{0DACF0D2-8396-4182-A5F5-511FCFD1402C}" srcId="{030412B5-2D61-4554-8A55-F562E3FA01ED}" destId="{F1D3C09D-3E4E-4995-9AA5-387EED241E83}" srcOrd="2" destOrd="0" parTransId="{0CFE843C-D579-40B9-BFCB-DEF20246EF67}" sibTransId="{8DE99C98-2079-4C9A-A453-9A69A31036BF}"/>
    <dgm:cxn modelId="{0B0D69D8-91A2-4946-B0B3-4D3AA9EE1696}" srcId="{030412B5-2D61-4554-8A55-F562E3FA01ED}" destId="{6ECDECAC-A361-4508-A861-B331C183900B}" srcOrd="3" destOrd="0" parTransId="{7E25EF0E-71AC-47D7-8ECB-A0096EE33B7E}" sibTransId="{DBB53CB2-5A28-4930-A1CB-333C7E1560DC}"/>
    <dgm:cxn modelId="{6C305AB4-405C-4FA3-90D6-0E671C05BE04}" type="presOf" srcId="{1BB0DCC3-5DB9-41DA-9680-073B89E5DC9D}" destId="{57DACA4E-E9E8-4D62-84FD-5D50F27CC427}" srcOrd="0" destOrd="0" presId="urn:microsoft.com/office/officeart/2008/layout/LinedList"/>
    <dgm:cxn modelId="{E0328CFF-6337-4C72-86A0-62BAEC7CA188}" type="presOf" srcId="{1CCB897B-8093-405C-A0FD-93C52BF5385E}" destId="{A99B3D2A-F464-4BAF-8F47-3A62A0E7024F}" srcOrd="0" destOrd="0" presId="urn:microsoft.com/office/officeart/2008/layout/LinedList"/>
    <dgm:cxn modelId="{D2186483-E0A2-4AF4-8DCC-D45346759AEE}" srcId="{030412B5-2D61-4554-8A55-F562E3FA01ED}" destId="{1BB0DCC3-5DB9-41DA-9680-073B89E5DC9D}" srcOrd="4" destOrd="0" parTransId="{89E294F7-A8B8-4DF7-9256-C0421E5A9235}" sibTransId="{41FC8252-6B69-4A86-9C1E-7E04D25968C6}"/>
    <dgm:cxn modelId="{A9A305B2-0B0F-477F-BD30-E1AB23444DCD}" type="presOf" srcId="{6ECDECAC-A361-4508-A861-B331C183900B}" destId="{1E0E8600-D186-4B76-BBF4-5F9B89944187}" srcOrd="0" destOrd="0" presId="urn:microsoft.com/office/officeart/2008/layout/LinedList"/>
    <dgm:cxn modelId="{59664E12-6044-4980-83CD-7C0D6491DC89}" srcId="{030412B5-2D61-4554-8A55-F562E3FA01ED}" destId="{1CCB897B-8093-405C-A0FD-93C52BF5385E}" srcOrd="0" destOrd="0" parTransId="{AB381664-8A4D-4FB2-8C43-3584E22924DB}" sibTransId="{7F9FADC3-665A-41E4-AB2E-4BAA32D91470}"/>
    <dgm:cxn modelId="{84E525A0-1865-4AB1-9E71-3EFA0F971062}" type="presOf" srcId="{FFA15C30-F3BA-4C5B-A6F9-061E7D87B3F6}" destId="{31B39B02-D1E6-4A08-8718-298C39522640}" srcOrd="0" destOrd="0" presId="urn:microsoft.com/office/officeart/2008/layout/LinedList"/>
    <dgm:cxn modelId="{9177F55C-6E91-455B-B68E-ECA9060A14CA}" type="presOf" srcId="{030412B5-2D61-4554-8A55-F562E3FA01ED}" destId="{0CDD669A-9ED3-4E4E-B053-EA55CE4C515F}" srcOrd="0" destOrd="0" presId="urn:microsoft.com/office/officeart/2008/layout/LinedList"/>
    <dgm:cxn modelId="{B7610508-7CE9-4F50-86C5-6F766B3434AC}" type="presOf" srcId="{F1D3C09D-3E4E-4995-9AA5-387EED241E83}" destId="{909B4CCF-51CF-408B-8AE6-B34A5CB964D1}" srcOrd="0" destOrd="0" presId="urn:microsoft.com/office/officeart/2008/layout/LinedList"/>
    <dgm:cxn modelId="{8AE704E5-B2BA-488F-ADCB-C6990243ECAA}" srcId="{030412B5-2D61-4554-8A55-F562E3FA01ED}" destId="{FFA15C30-F3BA-4C5B-A6F9-061E7D87B3F6}" srcOrd="1" destOrd="0" parTransId="{EDB0F816-AF4E-4488-A165-B73C3A3109D1}" sibTransId="{B25BB472-0FEC-43D6-96EC-591E4A2A0862}"/>
    <dgm:cxn modelId="{4524F7E9-AC48-4A71-9148-199D15D3CE28}" type="presParOf" srcId="{0CDD669A-9ED3-4E4E-B053-EA55CE4C515F}" destId="{FF63E0E5-0993-402D-8230-B87162FFD801}" srcOrd="0" destOrd="0" presId="urn:microsoft.com/office/officeart/2008/layout/LinedList"/>
    <dgm:cxn modelId="{1F3431D4-E922-4EEA-AB1F-F831AD915306}" type="presParOf" srcId="{0CDD669A-9ED3-4E4E-B053-EA55CE4C515F}" destId="{F23599CA-76FB-4065-B687-589EFEAF10D0}" srcOrd="1" destOrd="0" presId="urn:microsoft.com/office/officeart/2008/layout/LinedList"/>
    <dgm:cxn modelId="{10C90207-CAFC-4515-A229-5E283358B055}" type="presParOf" srcId="{F23599CA-76FB-4065-B687-589EFEAF10D0}" destId="{A99B3D2A-F464-4BAF-8F47-3A62A0E7024F}" srcOrd="0" destOrd="0" presId="urn:microsoft.com/office/officeart/2008/layout/LinedList"/>
    <dgm:cxn modelId="{8E800A18-BA99-450F-A785-28DAC5759D7C}" type="presParOf" srcId="{F23599CA-76FB-4065-B687-589EFEAF10D0}" destId="{411D9065-9726-4694-94CD-9097B17F9C95}" srcOrd="1" destOrd="0" presId="urn:microsoft.com/office/officeart/2008/layout/LinedList"/>
    <dgm:cxn modelId="{8900DBE7-4EF2-4F23-8A68-9B1F02F78AC8}" type="presParOf" srcId="{0CDD669A-9ED3-4E4E-B053-EA55CE4C515F}" destId="{ACED8976-D5E6-4314-B301-3BC35FBBF625}" srcOrd="2" destOrd="0" presId="urn:microsoft.com/office/officeart/2008/layout/LinedList"/>
    <dgm:cxn modelId="{48C13BC1-A7B8-4DFA-9FF3-37236E7CE635}" type="presParOf" srcId="{0CDD669A-9ED3-4E4E-B053-EA55CE4C515F}" destId="{FD62614F-AB3D-4028-A2A8-B52DEDBE3DA8}" srcOrd="3" destOrd="0" presId="urn:microsoft.com/office/officeart/2008/layout/LinedList"/>
    <dgm:cxn modelId="{64E2C989-997E-4E26-8A6A-DA1F122C2280}" type="presParOf" srcId="{FD62614F-AB3D-4028-A2A8-B52DEDBE3DA8}" destId="{31B39B02-D1E6-4A08-8718-298C39522640}" srcOrd="0" destOrd="0" presId="urn:microsoft.com/office/officeart/2008/layout/LinedList"/>
    <dgm:cxn modelId="{66CAB044-0704-41AA-80DA-2399AA2FCD4D}" type="presParOf" srcId="{FD62614F-AB3D-4028-A2A8-B52DEDBE3DA8}" destId="{D5E49E3B-9E72-47AF-B27F-E7FCD780D522}" srcOrd="1" destOrd="0" presId="urn:microsoft.com/office/officeart/2008/layout/LinedList"/>
    <dgm:cxn modelId="{81DC6CFA-E9EA-48BC-BBB5-9BA3B4AFEA12}" type="presParOf" srcId="{0CDD669A-9ED3-4E4E-B053-EA55CE4C515F}" destId="{97199E61-D5EC-4143-B862-B640D28F9E21}" srcOrd="4" destOrd="0" presId="urn:microsoft.com/office/officeart/2008/layout/LinedList"/>
    <dgm:cxn modelId="{2EB074BF-5060-42EC-8F28-29FA7F4BFE40}" type="presParOf" srcId="{0CDD669A-9ED3-4E4E-B053-EA55CE4C515F}" destId="{A0083FD0-1BF0-4485-AB43-B727955EF670}" srcOrd="5" destOrd="0" presId="urn:microsoft.com/office/officeart/2008/layout/LinedList"/>
    <dgm:cxn modelId="{22BCF10F-3B99-42EB-A7AF-A6B713ABBC7B}" type="presParOf" srcId="{A0083FD0-1BF0-4485-AB43-B727955EF670}" destId="{909B4CCF-51CF-408B-8AE6-B34A5CB964D1}" srcOrd="0" destOrd="0" presId="urn:microsoft.com/office/officeart/2008/layout/LinedList"/>
    <dgm:cxn modelId="{82CD8607-2342-4CCE-8A5C-5FD11673007E}" type="presParOf" srcId="{A0083FD0-1BF0-4485-AB43-B727955EF670}" destId="{D67FEEF2-9559-4A5C-A09F-15943E225822}" srcOrd="1" destOrd="0" presId="urn:microsoft.com/office/officeart/2008/layout/LinedList"/>
    <dgm:cxn modelId="{EF4F476D-D5E2-4EB3-8A66-9819DD8E9282}" type="presParOf" srcId="{0CDD669A-9ED3-4E4E-B053-EA55CE4C515F}" destId="{17DE3164-5124-4110-83EF-DB2128EF113E}" srcOrd="6" destOrd="0" presId="urn:microsoft.com/office/officeart/2008/layout/LinedList"/>
    <dgm:cxn modelId="{AEC2CC66-250F-4C75-B83E-82DEB5530EFF}" type="presParOf" srcId="{0CDD669A-9ED3-4E4E-B053-EA55CE4C515F}" destId="{521376C4-C3D7-4040-ACCC-D6A60DDD208D}" srcOrd="7" destOrd="0" presId="urn:microsoft.com/office/officeart/2008/layout/LinedList"/>
    <dgm:cxn modelId="{D1DFDAEE-9501-45B6-AC16-6B1E9DA7B411}" type="presParOf" srcId="{521376C4-C3D7-4040-ACCC-D6A60DDD208D}" destId="{1E0E8600-D186-4B76-BBF4-5F9B89944187}" srcOrd="0" destOrd="0" presId="urn:microsoft.com/office/officeart/2008/layout/LinedList"/>
    <dgm:cxn modelId="{E74537E6-534D-4C86-AE51-F544227C4CF7}" type="presParOf" srcId="{521376C4-C3D7-4040-ACCC-D6A60DDD208D}" destId="{280861EC-86A0-4DA8-967A-862157ADC9B8}" srcOrd="1" destOrd="0" presId="urn:microsoft.com/office/officeart/2008/layout/LinedList"/>
    <dgm:cxn modelId="{EF6EAC6E-8A5D-4CF8-B837-3433CAC5A8B8}" type="presParOf" srcId="{0CDD669A-9ED3-4E4E-B053-EA55CE4C515F}" destId="{16A4A264-C2D5-4103-B40F-A213F6CB6F99}" srcOrd="8" destOrd="0" presId="urn:microsoft.com/office/officeart/2008/layout/LinedList"/>
    <dgm:cxn modelId="{CED2B751-A113-4715-B07E-845E08AC2E87}" type="presParOf" srcId="{0CDD669A-9ED3-4E4E-B053-EA55CE4C515F}" destId="{588D03A3-2DDD-46EE-821D-998453FDC212}" srcOrd="9" destOrd="0" presId="urn:microsoft.com/office/officeart/2008/layout/LinedList"/>
    <dgm:cxn modelId="{DDCA480E-8C35-43DE-A2DB-9F309EE1353A}" type="presParOf" srcId="{588D03A3-2DDD-46EE-821D-998453FDC212}" destId="{57DACA4E-E9E8-4D62-84FD-5D50F27CC427}" srcOrd="0" destOrd="0" presId="urn:microsoft.com/office/officeart/2008/layout/LinedList"/>
    <dgm:cxn modelId="{E3365B1D-6792-4A3A-A573-BD8A0B4AA266}" type="presParOf" srcId="{588D03A3-2DDD-46EE-821D-998453FDC212}" destId="{6F284F74-3CD0-4AB2-A62E-0FD87133BE9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23EC3-D0C7-4135-8C06-89BBE98FA790}">
      <dsp:nvSpPr>
        <dsp:cNvPr id="0" name=""/>
        <dsp:cNvSpPr/>
      </dsp:nvSpPr>
      <dsp:spPr>
        <a:xfrm>
          <a:off x="38" y="196373"/>
          <a:ext cx="3685337" cy="403200"/>
        </a:xfrm>
        <a:prstGeom prst="rect">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a:t>CHIP</a:t>
          </a:r>
        </a:p>
      </dsp:txBody>
      <dsp:txXfrm>
        <a:off x="38" y="196373"/>
        <a:ext cx="3685337" cy="403200"/>
      </dsp:txXfrm>
    </dsp:sp>
    <dsp:sp modelId="{7525F44A-C9D2-4EF7-B8D5-A358264DF728}">
      <dsp:nvSpPr>
        <dsp:cNvPr id="0" name=""/>
        <dsp:cNvSpPr/>
      </dsp:nvSpPr>
      <dsp:spPr>
        <a:xfrm>
          <a:off x="38" y="599573"/>
          <a:ext cx="3685337" cy="3934271"/>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Extends funding for CHIP for four additional years (</a:t>
          </a:r>
          <a:r>
            <a:rPr lang="en-US" sz="1400" b="1" kern="1200" dirty="0" err="1"/>
            <a:t>FY24</a:t>
          </a:r>
          <a:r>
            <a:rPr lang="en-US" sz="1400" b="1" kern="1200" dirty="0"/>
            <a:t> through </a:t>
          </a:r>
          <a:r>
            <a:rPr lang="en-US" sz="1400" b="1" kern="1200" dirty="0" err="1"/>
            <a:t>FY27</a:t>
          </a:r>
          <a:r>
            <a:rPr lang="en-US" sz="1400" b="1" kern="1200" dirty="0"/>
            <a:t>)</a:t>
          </a:r>
        </a:p>
        <a:p>
          <a:pPr marL="114300" lvl="1" indent="-114300" algn="l" defTabSz="622300">
            <a:lnSpc>
              <a:spcPct val="90000"/>
            </a:lnSpc>
            <a:spcBef>
              <a:spcPct val="0"/>
            </a:spcBef>
            <a:spcAft>
              <a:spcPct val="15000"/>
            </a:spcAft>
            <a:buChar char="••"/>
          </a:pPr>
          <a:r>
            <a:rPr lang="en-US" sz="1400" kern="1200" dirty="0"/>
            <a:t>Extends the Child Enrollment Contingency Fund, the Qualifying States Option, the Express Lane Eligibility option, and continues to require states to maintain eligibility levels for CHIP children through </a:t>
          </a:r>
          <a:r>
            <a:rPr lang="en-US" sz="1400" kern="1200" dirty="0" err="1"/>
            <a:t>FY27</a:t>
          </a:r>
          <a:endParaRPr lang="en-US" sz="1400" kern="1200" dirty="0"/>
        </a:p>
        <a:p>
          <a:pPr marL="114300" lvl="1" indent="-114300" algn="l" defTabSz="622300">
            <a:lnSpc>
              <a:spcPct val="90000"/>
            </a:lnSpc>
            <a:spcBef>
              <a:spcPct val="0"/>
            </a:spcBef>
            <a:spcAft>
              <a:spcPct val="15000"/>
            </a:spcAft>
            <a:buChar char="••"/>
          </a:pPr>
          <a:r>
            <a:rPr lang="en-US" sz="1400" kern="1200" dirty="0"/>
            <a:t>Extends funding for the pediatric quality measures program and requires states to report on a core set of pediatric quality measures</a:t>
          </a:r>
        </a:p>
        <a:p>
          <a:pPr marL="114300" lvl="1" indent="-114300" algn="l" defTabSz="622300">
            <a:lnSpc>
              <a:spcPct val="90000"/>
            </a:lnSpc>
            <a:spcBef>
              <a:spcPct val="0"/>
            </a:spcBef>
            <a:spcAft>
              <a:spcPct val="15000"/>
            </a:spcAft>
            <a:buChar char="••"/>
          </a:pPr>
          <a:r>
            <a:rPr lang="en-US" sz="1400" kern="1200" dirty="0"/>
            <a:t>Extends funding for the outreach enrollment grants at $48 million for </a:t>
          </a:r>
          <a:r>
            <a:rPr lang="en-US" sz="1400" kern="1200" dirty="0" err="1"/>
            <a:t>FY24</a:t>
          </a:r>
          <a:r>
            <a:rPr lang="en-US" sz="1400" kern="1200" dirty="0"/>
            <a:t> through </a:t>
          </a:r>
          <a:r>
            <a:rPr lang="en-US" sz="1400" kern="1200" dirty="0" err="1"/>
            <a:t>FY27</a:t>
          </a:r>
          <a:r>
            <a:rPr lang="en-US" sz="1400" kern="1200" dirty="0"/>
            <a:t> and allows a portion of the funds to be used for evaluation and technical assistance</a:t>
          </a:r>
        </a:p>
      </dsp:txBody>
      <dsp:txXfrm>
        <a:off x="38" y="599573"/>
        <a:ext cx="3685337" cy="3934271"/>
      </dsp:txXfrm>
    </dsp:sp>
    <dsp:sp modelId="{261CA2CB-4EC1-4E72-BA23-EFD782480CDB}">
      <dsp:nvSpPr>
        <dsp:cNvPr id="0" name=""/>
        <dsp:cNvSpPr/>
      </dsp:nvSpPr>
      <dsp:spPr>
        <a:xfrm>
          <a:off x="4201323" y="196373"/>
          <a:ext cx="3685337"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a:t>Medicare Extenders</a:t>
          </a:r>
        </a:p>
      </dsp:txBody>
      <dsp:txXfrm>
        <a:off x="4201323" y="196373"/>
        <a:ext cx="3685337" cy="403200"/>
      </dsp:txXfrm>
    </dsp:sp>
    <dsp:sp modelId="{BE0A1F62-1CF3-40B2-8B23-BC8326C099D1}">
      <dsp:nvSpPr>
        <dsp:cNvPr id="0" name=""/>
        <dsp:cNvSpPr/>
      </dsp:nvSpPr>
      <dsp:spPr>
        <a:xfrm>
          <a:off x="4201323" y="599573"/>
          <a:ext cx="3685337" cy="3934271"/>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Two-year extension of the Geographic Practice Cost Indices (</a:t>
          </a:r>
          <a:r>
            <a:rPr lang="en-US" sz="1400" kern="1200" dirty="0" err="1"/>
            <a:t>GPCI</a:t>
          </a:r>
          <a:r>
            <a:rPr lang="en-US" sz="1400" kern="1200" dirty="0"/>
            <a:t>) floor through December 31, 2019</a:t>
          </a:r>
        </a:p>
        <a:p>
          <a:pPr marL="114300" lvl="1" indent="-114300" algn="l" defTabSz="622300">
            <a:lnSpc>
              <a:spcPct val="90000"/>
            </a:lnSpc>
            <a:spcBef>
              <a:spcPct val="0"/>
            </a:spcBef>
            <a:spcAft>
              <a:spcPct val="15000"/>
            </a:spcAft>
            <a:buChar char="••"/>
          </a:pPr>
          <a:r>
            <a:rPr lang="en-US" sz="1400" b="1" kern="1200" dirty="0"/>
            <a:t>Permanent repeal of the Medicare payment cap for therapy services beginning on January 1, 2018</a:t>
          </a:r>
        </a:p>
        <a:p>
          <a:pPr marL="114300" lvl="1" indent="-114300" algn="l" defTabSz="622300">
            <a:lnSpc>
              <a:spcPct val="90000"/>
            </a:lnSpc>
            <a:spcBef>
              <a:spcPct val="0"/>
            </a:spcBef>
            <a:spcAft>
              <a:spcPct val="15000"/>
            </a:spcAft>
            <a:buChar char="••"/>
          </a:pPr>
          <a:r>
            <a:rPr lang="en-US" sz="1400" kern="1200" dirty="0"/>
            <a:t>Five-year extension of the 2-percent urban, 3-percent rural, and 22.6-percent super rural ground ambulance add-on payments until December 31, 2022</a:t>
          </a:r>
        </a:p>
        <a:p>
          <a:pPr marL="114300" lvl="1" indent="-114300" algn="l" defTabSz="622300">
            <a:lnSpc>
              <a:spcPct val="90000"/>
            </a:lnSpc>
            <a:spcBef>
              <a:spcPct val="0"/>
            </a:spcBef>
            <a:spcAft>
              <a:spcPct val="15000"/>
            </a:spcAft>
            <a:buChar char="••"/>
          </a:pPr>
          <a:r>
            <a:rPr lang="en-US" sz="1400" b="1" kern="1200" dirty="0"/>
            <a:t>Five-year extension of the Medicare low-volume hospital payments through September 30, 2022</a:t>
          </a:r>
        </a:p>
        <a:p>
          <a:pPr marL="114300" lvl="1" indent="-114300" algn="l" defTabSz="622300">
            <a:lnSpc>
              <a:spcPct val="90000"/>
            </a:lnSpc>
            <a:spcBef>
              <a:spcPct val="0"/>
            </a:spcBef>
            <a:spcAft>
              <a:spcPct val="15000"/>
            </a:spcAft>
            <a:buChar char="••"/>
          </a:pPr>
          <a:r>
            <a:rPr lang="en-US" sz="1400" b="1" kern="1200" dirty="0"/>
            <a:t>Five-year extension of the Medicare-dependent hospital (</a:t>
          </a:r>
          <a:r>
            <a:rPr lang="en-US" sz="1400" b="1" kern="1200" dirty="0" err="1"/>
            <a:t>MDH</a:t>
          </a:r>
          <a:r>
            <a:rPr lang="en-US" sz="1400" b="1" kern="1200" dirty="0"/>
            <a:t>) program through September 30, 2022</a:t>
          </a:r>
        </a:p>
        <a:p>
          <a:pPr marL="114300" lvl="1" indent="-114300" algn="l" defTabSz="622300">
            <a:lnSpc>
              <a:spcPct val="90000"/>
            </a:lnSpc>
            <a:spcBef>
              <a:spcPct val="0"/>
            </a:spcBef>
            <a:spcAft>
              <a:spcPct val="15000"/>
            </a:spcAft>
            <a:buChar char="••"/>
          </a:pPr>
          <a:r>
            <a:rPr lang="en-US" sz="1400" b="1" kern="1200" dirty="0"/>
            <a:t>Five-year extension with reforms of the home health rural add-on until October 1, 2022</a:t>
          </a:r>
        </a:p>
      </dsp:txBody>
      <dsp:txXfrm>
        <a:off x="4201323" y="599573"/>
        <a:ext cx="3685337" cy="39342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4B6A1-0C65-4E45-AF61-CF590F3C5F2C}">
      <dsp:nvSpPr>
        <dsp:cNvPr id="0" name=""/>
        <dsp:cNvSpPr/>
      </dsp:nvSpPr>
      <dsp:spPr>
        <a:xfrm>
          <a:off x="0" y="0"/>
          <a:ext cx="6201371" cy="13577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t>March 2018 -Sixty-one percent of Medicare claims for outpatient physical therapy services that we reviewed did not comply with Medicare medical necessity, coding, or documentation requirements</a:t>
          </a:r>
          <a:endParaRPr lang="en-US" sz="1500" kern="1200"/>
        </a:p>
      </dsp:txBody>
      <dsp:txXfrm>
        <a:off x="39768" y="39768"/>
        <a:ext cx="4736211" cy="1278252"/>
      </dsp:txXfrm>
    </dsp:sp>
    <dsp:sp modelId="{7375597B-523F-4CC9-B769-155EA1F4CA66}">
      <dsp:nvSpPr>
        <dsp:cNvPr id="0" name=""/>
        <dsp:cNvSpPr/>
      </dsp:nvSpPr>
      <dsp:spPr>
        <a:xfrm>
          <a:off x="547179" y="1584087"/>
          <a:ext cx="6201371" cy="13577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t>By eliminating improper payments, Medicare could have saved an estimated $367 million on services provided by outpatient physical therapists from July 1 through December 31, 2013.</a:t>
          </a:r>
          <a:endParaRPr lang="en-US" sz="1500" kern="1200"/>
        </a:p>
      </dsp:txBody>
      <dsp:txXfrm>
        <a:off x="586947" y="1623855"/>
        <a:ext cx="4692092" cy="1278252"/>
      </dsp:txXfrm>
    </dsp:sp>
    <dsp:sp modelId="{7B38C05B-6992-4A2D-9F36-339CA5CD8FC7}">
      <dsp:nvSpPr>
        <dsp:cNvPr id="0" name=""/>
        <dsp:cNvSpPr/>
      </dsp:nvSpPr>
      <dsp:spPr>
        <a:xfrm>
          <a:off x="1094359" y="3168174"/>
          <a:ext cx="6201371" cy="13577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hlinkClick xmlns:r="http://schemas.openxmlformats.org/officeDocument/2006/relationships" r:id="rId1"/>
            </a:rPr>
            <a:t>https://oig.hhs.gov/oas/reports/region5/51400041RIB.pdf</a:t>
          </a:r>
          <a:endParaRPr lang="en-US" sz="1500" kern="1200"/>
        </a:p>
      </dsp:txBody>
      <dsp:txXfrm>
        <a:off x="1134127" y="3207942"/>
        <a:ext cx="4692092" cy="1278252"/>
      </dsp:txXfrm>
    </dsp:sp>
    <dsp:sp modelId="{BCDEB254-F4E8-4DA3-8C4A-4076EB3564EE}">
      <dsp:nvSpPr>
        <dsp:cNvPr id="0" name=""/>
        <dsp:cNvSpPr/>
      </dsp:nvSpPr>
      <dsp:spPr>
        <a:xfrm>
          <a:off x="5318808"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17384" y="1029656"/>
        <a:ext cx="485410" cy="664128"/>
      </dsp:txXfrm>
    </dsp:sp>
    <dsp:sp modelId="{CBFF844D-DB05-4375-8647-AA249D94893A}">
      <dsp:nvSpPr>
        <dsp:cNvPr id="0" name=""/>
        <dsp:cNvSpPr/>
      </dsp:nvSpPr>
      <dsp:spPr>
        <a:xfrm>
          <a:off x="5865988"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64564" y="2604691"/>
        <a:ext cx="485410" cy="6641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B042-EC9A-45C5-B133-DFB4D650C661}">
      <dsp:nvSpPr>
        <dsp:cNvPr id="0" name=""/>
        <dsp:cNvSpPr/>
      </dsp:nvSpPr>
      <dsp:spPr>
        <a:xfrm>
          <a:off x="3647865" y="2039019"/>
          <a:ext cx="2580891" cy="447923"/>
        </a:xfrm>
        <a:custGeom>
          <a:avLst/>
          <a:gdLst/>
          <a:ahLst/>
          <a:cxnLst/>
          <a:rect l="0" t="0" r="0" b="0"/>
          <a:pathLst>
            <a:path>
              <a:moveTo>
                <a:pt x="0" y="0"/>
              </a:moveTo>
              <a:lnTo>
                <a:pt x="0" y="223961"/>
              </a:lnTo>
              <a:lnTo>
                <a:pt x="2580891" y="223961"/>
              </a:lnTo>
              <a:lnTo>
                <a:pt x="2580891" y="447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DD3808-22CE-499B-8CDB-A4BDE44AD026}">
      <dsp:nvSpPr>
        <dsp:cNvPr id="0" name=""/>
        <dsp:cNvSpPr/>
      </dsp:nvSpPr>
      <dsp:spPr>
        <a:xfrm>
          <a:off x="3602145" y="2039019"/>
          <a:ext cx="91440" cy="447923"/>
        </a:xfrm>
        <a:custGeom>
          <a:avLst/>
          <a:gdLst/>
          <a:ahLst/>
          <a:cxnLst/>
          <a:rect l="0" t="0" r="0" b="0"/>
          <a:pathLst>
            <a:path>
              <a:moveTo>
                <a:pt x="45720" y="0"/>
              </a:moveTo>
              <a:lnTo>
                <a:pt x="45720" y="447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0C25BB-A321-4B0A-8FBA-E33F11C6821C}">
      <dsp:nvSpPr>
        <dsp:cNvPr id="0" name=""/>
        <dsp:cNvSpPr/>
      </dsp:nvSpPr>
      <dsp:spPr>
        <a:xfrm>
          <a:off x="1066973" y="2039019"/>
          <a:ext cx="2580891" cy="447923"/>
        </a:xfrm>
        <a:custGeom>
          <a:avLst/>
          <a:gdLst/>
          <a:ahLst/>
          <a:cxnLst/>
          <a:rect l="0" t="0" r="0" b="0"/>
          <a:pathLst>
            <a:path>
              <a:moveTo>
                <a:pt x="2580891" y="0"/>
              </a:moveTo>
              <a:lnTo>
                <a:pt x="2580891" y="223961"/>
              </a:lnTo>
              <a:lnTo>
                <a:pt x="0" y="223961"/>
              </a:lnTo>
              <a:lnTo>
                <a:pt x="0" y="447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6D4CA-8ACA-4249-8996-97589A9B36BD}">
      <dsp:nvSpPr>
        <dsp:cNvPr id="0" name=""/>
        <dsp:cNvSpPr/>
      </dsp:nvSpPr>
      <dsp:spPr>
        <a:xfrm>
          <a:off x="2581381" y="972535"/>
          <a:ext cx="2132968" cy="10664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Effective for claims with dates of service on or after April 1, 2018, HCPCS level II code Q5102 (injection, infliximab, biosimilar, 10 mg) will be replaced with the following:</a:t>
          </a:r>
          <a:endParaRPr lang="en-US" sz="1200" kern="1200" dirty="0"/>
        </a:p>
      </dsp:txBody>
      <dsp:txXfrm>
        <a:off x="2581381" y="972535"/>
        <a:ext cx="2132968" cy="1066484"/>
      </dsp:txXfrm>
    </dsp:sp>
    <dsp:sp modelId="{9D007DED-5B8F-421A-8667-7896F3B1B32F}">
      <dsp:nvSpPr>
        <dsp:cNvPr id="0" name=""/>
        <dsp:cNvSpPr/>
      </dsp:nvSpPr>
      <dsp:spPr>
        <a:xfrm>
          <a:off x="489" y="2486943"/>
          <a:ext cx="2132968" cy="10664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smtClean="0"/>
            <a:t>Q5103	Injection, infliximab-dyyb, biosimilar, (inflectra), 10 mg</a:t>
          </a:r>
          <a:endParaRPr lang="en-US" sz="1200" kern="1200"/>
        </a:p>
      </dsp:txBody>
      <dsp:txXfrm>
        <a:off x="489" y="2486943"/>
        <a:ext cx="2132968" cy="1066484"/>
      </dsp:txXfrm>
    </dsp:sp>
    <dsp:sp modelId="{40BEB09F-C163-4C24-91E9-AD757BDC3E9E}">
      <dsp:nvSpPr>
        <dsp:cNvPr id="0" name=""/>
        <dsp:cNvSpPr/>
      </dsp:nvSpPr>
      <dsp:spPr>
        <a:xfrm>
          <a:off x="2581381" y="2486943"/>
          <a:ext cx="2132968" cy="10664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smtClean="0"/>
            <a:t>Q5014	Injection, infliximab-abda, biosimilar, (renflexis), 10 mg</a:t>
          </a:r>
          <a:endParaRPr lang="en-US" sz="1200" kern="1200"/>
        </a:p>
      </dsp:txBody>
      <dsp:txXfrm>
        <a:off x="2581381" y="2486943"/>
        <a:ext cx="2132968" cy="1066484"/>
      </dsp:txXfrm>
    </dsp:sp>
    <dsp:sp modelId="{B81DED51-E708-47F0-AEB4-CBBCB5A9FE5F}">
      <dsp:nvSpPr>
        <dsp:cNvPr id="0" name=""/>
        <dsp:cNvSpPr/>
      </dsp:nvSpPr>
      <dsp:spPr>
        <a:xfrm>
          <a:off x="5162272" y="2486943"/>
          <a:ext cx="2132968" cy="106648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smtClean="0"/>
            <a:t>J1745	Infliximab not biosimil 10mg has not been changed</a:t>
          </a:r>
          <a:endParaRPr lang="en-US" sz="1200" kern="1200"/>
        </a:p>
      </dsp:txBody>
      <dsp:txXfrm>
        <a:off x="5162272" y="2486943"/>
        <a:ext cx="2132968" cy="10664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3F89F-CFDE-4895-A2F6-F6068B4F901B}">
      <dsp:nvSpPr>
        <dsp:cNvPr id="0" name=""/>
        <dsp:cNvSpPr/>
      </dsp:nvSpPr>
      <dsp:spPr>
        <a:xfrm>
          <a:off x="2430566" y="-247304"/>
          <a:ext cx="3039658" cy="271081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406C52-7DF6-4EDF-8372-F3DDD5627249}">
      <dsp:nvSpPr>
        <dsp:cNvPr id="0" name=""/>
        <dsp:cNvSpPr/>
      </dsp:nvSpPr>
      <dsp:spPr>
        <a:xfrm>
          <a:off x="3115519" y="639761"/>
          <a:ext cx="1685085"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CAH Method II providers should follow the same guidelines as per Part B physician services </a:t>
          </a:r>
          <a:endParaRPr lang="en-US" sz="1400" kern="1200" dirty="0"/>
        </a:p>
      </dsp:txBody>
      <dsp:txXfrm>
        <a:off x="3115519" y="639761"/>
        <a:ext cx="1685085" cy="605121"/>
      </dsp:txXfrm>
    </dsp:sp>
    <dsp:sp modelId="{52CA2D4D-A9DD-4BCD-A6FE-FA813B58C2EF}">
      <dsp:nvSpPr>
        <dsp:cNvPr id="0" name=""/>
        <dsp:cNvSpPr/>
      </dsp:nvSpPr>
      <dsp:spPr>
        <a:xfrm>
          <a:off x="1142991" y="1173171"/>
          <a:ext cx="3039658" cy="271081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FC5386-0915-4932-9064-B4561A17FCCD}">
      <dsp:nvSpPr>
        <dsp:cNvPr id="0" name=""/>
        <dsp:cNvSpPr/>
      </dsp:nvSpPr>
      <dsp:spPr>
        <a:xfrm>
          <a:off x="2209807" y="2011364"/>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No new policy</a:t>
          </a:r>
          <a:endParaRPr lang="en-US" sz="1400" kern="1200" dirty="0"/>
        </a:p>
      </dsp:txBody>
      <dsp:txXfrm>
        <a:off x="2209807" y="2011364"/>
        <a:ext cx="1210532" cy="605121"/>
      </dsp:txXfrm>
    </dsp:sp>
    <dsp:sp modelId="{397753E6-093D-426A-8938-A519EBFE48F3}">
      <dsp:nvSpPr>
        <dsp:cNvPr id="0" name=""/>
        <dsp:cNvSpPr/>
      </dsp:nvSpPr>
      <dsp:spPr>
        <a:xfrm>
          <a:off x="2646263" y="2443676"/>
          <a:ext cx="2611537" cy="2329591"/>
        </a:xfrm>
        <a:prstGeom prst="blockArc">
          <a:avLst>
            <a:gd name="adj1" fmla="val 13500000"/>
            <a:gd name="adj2" fmla="val 10800000"/>
            <a:gd name="adj3" fmla="val 127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41B41AF-8C50-4FDD-B033-C3808368B489}">
      <dsp:nvSpPr>
        <dsp:cNvPr id="0" name=""/>
        <dsp:cNvSpPr/>
      </dsp:nvSpPr>
      <dsp:spPr>
        <a:xfrm>
          <a:off x="3345539" y="3325373"/>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CWF improves the implementation of existing Medicare payment policies. </a:t>
          </a:r>
          <a:endParaRPr lang="en-US" sz="1400" kern="1200" dirty="0"/>
        </a:p>
      </dsp:txBody>
      <dsp:txXfrm>
        <a:off x="3345539" y="3325373"/>
        <a:ext cx="1210532" cy="6051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7850-845D-4C0B-A22A-01575189195F}">
      <dsp:nvSpPr>
        <dsp:cNvPr id="0" name=""/>
        <dsp:cNvSpPr/>
      </dsp:nvSpPr>
      <dsp:spPr>
        <a:xfrm rot="5400000">
          <a:off x="340227" y="1866931"/>
          <a:ext cx="1014539" cy="1688171"/>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0CB67FC-9C66-4CE3-BCBD-F4E08A0B97D2}">
      <dsp:nvSpPr>
        <dsp:cNvPr id="0" name=""/>
        <dsp:cNvSpPr/>
      </dsp:nvSpPr>
      <dsp:spPr>
        <a:xfrm>
          <a:off x="170875" y="2371331"/>
          <a:ext cx="1524090" cy="133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smtClean="0"/>
            <a:t>New RA reason codes to improve tracking</a:t>
          </a:r>
          <a:endParaRPr lang="en-US" sz="1200" kern="1200"/>
        </a:p>
      </dsp:txBody>
      <dsp:txXfrm>
        <a:off x="170875" y="2371331"/>
        <a:ext cx="1524090" cy="1335954"/>
      </dsp:txXfrm>
    </dsp:sp>
    <dsp:sp modelId="{2C343654-CCB5-4484-A777-647E8419F3D2}">
      <dsp:nvSpPr>
        <dsp:cNvPr id="0" name=""/>
        <dsp:cNvSpPr/>
      </dsp:nvSpPr>
      <dsp:spPr>
        <a:xfrm>
          <a:off x="1407401" y="1742646"/>
          <a:ext cx="287564" cy="287564"/>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6FD6126-F8D9-4197-BA19-F4F8E427EB0E}">
      <dsp:nvSpPr>
        <dsp:cNvPr id="0" name=""/>
        <dsp:cNvSpPr/>
      </dsp:nvSpPr>
      <dsp:spPr>
        <a:xfrm rot="5400000">
          <a:off x="2206011" y="1405241"/>
          <a:ext cx="1014539" cy="1688171"/>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104ACFB-55F3-4AEF-A422-6D5E5418324C}">
      <dsp:nvSpPr>
        <dsp:cNvPr id="0" name=""/>
        <dsp:cNvSpPr/>
      </dsp:nvSpPr>
      <dsp:spPr>
        <a:xfrm>
          <a:off x="2036659" y="1909641"/>
          <a:ext cx="1524090" cy="133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smtClean="0"/>
            <a:t>Persons enrolled in the QMB program have no legal liability to pay Medicare providers for Medicare Part A or Part B costsharing. </a:t>
          </a:r>
          <a:endParaRPr lang="en-US" sz="1200" kern="1200"/>
        </a:p>
      </dsp:txBody>
      <dsp:txXfrm>
        <a:off x="2036659" y="1909641"/>
        <a:ext cx="1524090" cy="1335954"/>
      </dsp:txXfrm>
    </dsp:sp>
    <dsp:sp modelId="{ADABEB02-53BC-4A71-AB54-FA4AB4F26587}">
      <dsp:nvSpPr>
        <dsp:cNvPr id="0" name=""/>
        <dsp:cNvSpPr/>
      </dsp:nvSpPr>
      <dsp:spPr>
        <a:xfrm>
          <a:off x="3273186" y="1280956"/>
          <a:ext cx="287564" cy="287564"/>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3741CF2-0523-4E9C-B696-3B31F057781E}">
      <dsp:nvSpPr>
        <dsp:cNvPr id="0" name=""/>
        <dsp:cNvSpPr/>
      </dsp:nvSpPr>
      <dsp:spPr>
        <a:xfrm rot="5400000">
          <a:off x="4071796" y="943551"/>
          <a:ext cx="1014539" cy="1688171"/>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50A7019-248C-45EB-99A9-27D30A29667E}">
      <dsp:nvSpPr>
        <dsp:cNvPr id="0" name=""/>
        <dsp:cNvSpPr/>
      </dsp:nvSpPr>
      <dsp:spPr>
        <a:xfrm>
          <a:off x="3902444" y="1447950"/>
          <a:ext cx="1524090" cy="133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smtClean="0"/>
            <a:t>Provider cannot collect this amount from the patient.</a:t>
          </a:r>
          <a:endParaRPr lang="en-US" sz="1200" kern="1200"/>
        </a:p>
      </dsp:txBody>
      <dsp:txXfrm>
        <a:off x="3902444" y="1447950"/>
        <a:ext cx="1524090" cy="1335954"/>
      </dsp:txXfrm>
    </dsp:sp>
    <dsp:sp modelId="{8DBBE13F-6A6A-4BDC-85DB-0A4EA3E059C9}">
      <dsp:nvSpPr>
        <dsp:cNvPr id="0" name=""/>
        <dsp:cNvSpPr/>
      </dsp:nvSpPr>
      <dsp:spPr>
        <a:xfrm>
          <a:off x="5138970" y="819266"/>
          <a:ext cx="287564" cy="287564"/>
        </a:xfrm>
        <a:prstGeom prst="triangle">
          <a:avLst>
            <a:gd name="adj" fmla="val 10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D186980-202A-4CBD-8C1C-89D6118C5B2E}">
      <dsp:nvSpPr>
        <dsp:cNvPr id="0" name=""/>
        <dsp:cNvSpPr/>
      </dsp:nvSpPr>
      <dsp:spPr>
        <a:xfrm rot="5400000">
          <a:off x="5937580" y="481861"/>
          <a:ext cx="1014539" cy="1688171"/>
        </a:xfrm>
        <a:prstGeom prst="corner">
          <a:avLst>
            <a:gd name="adj1" fmla="val 16120"/>
            <a:gd name="adj2" fmla="val 1611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92B3AD0-E6EF-4BE7-863E-458D1898275A}">
      <dsp:nvSpPr>
        <dsp:cNvPr id="0" name=""/>
        <dsp:cNvSpPr/>
      </dsp:nvSpPr>
      <dsp:spPr>
        <a:xfrm>
          <a:off x="5768228" y="986260"/>
          <a:ext cx="1524090" cy="1335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smtClean="0"/>
            <a:t>May be billed to subsequent payer</a:t>
          </a:r>
          <a:endParaRPr lang="en-US" sz="1200" kern="1200"/>
        </a:p>
      </dsp:txBody>
      <dsp:txXfrm>
        <a:off x="5768228" y="986260"/>
        <a:ext cx="1524090" cy="13359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D9EBD-4E98-4E43-B43F-B89C885B1641}">
      <dsp:nvSpPr>
        <dsp:cNvPr id="0" name=""/>
        <dsp:cNvSpPr/>
      </dsp:nvSpPr>
      <dsp:spPr>
        <a:xfrm>
          <a:off x="2137" y="567294"/>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DRUG.00080 Monoclonal Antibodies for the Treatment of Eosinophilic Conditions</a:t>
          </a:r>
          <a:endParaRPr lang="en-US" sz="1100" kern="1200"/>
        </a:p>
      </dsp:txBody>
      <dsp:txXfrm>
        <a:off x="2137" y="567294"/>
        <a:ext cx="1695687" cy="1017412"/>
      </dsp:txXfrm>
    </dsp:sp>
    <dsp:sp modelId="{59CF7C79-E888-456C-B12C-8A97A4A59669}">
      <dsp:nvSpPr>
        <dsp:cNvPr id="0" name=""/>
        <dsp:cNvSpPr/>
      </dsp:nvSpPr>
      <dsp:spPr>
        <a:xfrm>
          <a:off x="1867393" y="567294"/>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GENE.00029 Genetic Testing for Breast and/or Ovarian Cancer Syndrome</a:t>
          </a:r>
          <a:endParaRPr lang="en-US" sz="1100" kern="1200"/>
        </a:p>
      </dsp:txBody>
      <dsp:txXfrm>
        <a:off x="1867393" y="567294"/>
        <a:ext cx="1695687" cy="1017412"/>
      </dsp:txXfrm>
    </dsp:sp>
    <dsp:sp modelId="{ED1D17BA-58FB-4C9F-B139-70EBE6FDB80F}">
      <dsp:nvSpPr>
        <dsp:cNvPr id="0" name=""/>
        <dsp:cNvSpPr/>
      </dsp:nvSpPr>
      <dsp:spPr>
        <a:xfrm>
          <a:off x="3732649" y="567294"/>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SURG.00011 Allogeneic, Xenographic, Synthetic and Composite Products for Wound Healing and Soft Tissue Grafting</a:t>
          </a:r>
          <a:endParaRPr lang="en-US" sz="1100" kern="1200"/>
        </a:p>
      </dsp:txBody>
      <dsp:txXfrm>
        <a:off x="3732649" y="567294"/>
        <a:ext cx="1695687" cy="1017412"/>
      </dsp:txXfrm>
    </dsp:sp>
    <dsp:sp modelId="{C4CC9CAD-7555-462A-93AA-02926929317C}">
      <dsp:nvSpPr>
        <dsp:cNvPr id="0" name=""/>
        <dsp:cNvSpPr/>
      </dsp:nvSpPr>
      <dsp:spPr>
        <a:xfrm>
          <a:off x="5597906" y="567294"/>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Grafting</a:t>
          </a:r>
          <a:endParaRPr lang="en-US" sz="1100" kern="1200"/>
        </a:p>
      </dsp:txBody>
      <dsp:txXfrm>
        <a:off x="5597906" y="567294"/>
        <a:ext cx="1695687" cy="1017412"/>
      </dsp:txXfrm>
    </dsp:sp>
    <dsp:sp modelId="{A485C487-6DBC-49F1-90E2-86BA3985C9B1}">
      <dsp:nvSpPr>
        <dsp:cNvPr id="0" name=""/>
        <dsp:cNvSpPr/>
      </dsp:nvSpPr>
      <dsp:spPr>
        <a:xfrm>
          <a:off x="2137" y="1754275"/>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SURG.00098 Mechanical Embolectomy for Treatment of Acute Stroke</a:t>
          </a:r>
          <a:endParaRPr lang="en-US" sz="1100" kern="1200"/>
        </a:p>
      </dsp:txBody>
      <dsp:txXfrm>
        <a:off x="2137" y="1754275"/>
        <a:ext cx="1695687" cy="1017412"/>
      </dsp:txXfrm>
    </dsp:sp>
    <dsp:sp modelId="{92BDA9A3-0791-4E39-AD04-BC01DE9D8C6C}">
      <dsp:nvSpPr>
        <dsp:cNvPr id="0" name=""/>
        <dsp:cNvSpPr/>
      </dsp:nvSpPr>
      <dsp:spPr>
        <a:xfrm>
          <a:off x="1867393" y="1754275"/>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DRUG.00046 Ipilimumab (Yervoy®)</a:t>
          </a:r>
          <a:endParaRPr lang="en-US" sz="1100" kern="1200"/>
        </a:p>
      </dsp:txBody>
      <dsp:txXfrm>
        <a:off x="1867393" y="1754275"/>
        <a:ext cx="1695687" cy="1017412"/>
      </dsp:txXfrm>
    </dsp:sp>
    <dsp:sp modelId="{AB225637-5440-473A-B51F-42D118634DC3}">
      <dsp:nvSpPr>
        <dsp:cNvPr id="0" name=""/>
        <dsp:cNvSpPr/>
      </dsp:nvSpPr>
      <dsp:spPr>
        <a:xfrm>
          <a:off x="3732649" y="1754275"/>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DRUG.00075 Nivolumab (Opdivo®)</a:t>
          </a:r>
          <a:endParaRPr lang="en-US" sz="1100" kern="1200"/>
        </a:p>
      </dsp:txBody>
      <dsp:txXfrm>
        <a:off x="3732649" y="1754275"/>
        <a:ext cx="1695687" cy="1017412"/>
      </dsp:txXfrm>
    </dsp:sp>
    <dsp:sp modelId="{24F3B70D-C925-4C50-AA45-1530C15DC0C1}">
      <dsp:nvSpPr>
        <dsp:cNvPr id="0" name=""/>
        <dsp:cNvSpPr/>
      </dsp:nvSpPr>
      <dsp:spPr>
        <a:xfrm>
          <a:off x="5597906" y="1754275"/>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DRUG.00077 Monoclonal Antibodies to Interleukin-17A</a:t>
          </a:r>
          <a:endParaRPr lang="en-US" sz="1100" kern="1200"/>
        </a:p>
      </dsp:txBody>
      <dsp:txXfrm>
        <a:off x="5597906" y="1754275"/>
        <a:ext cx="1695687" cy="1017412"/>
      </dsp:txXfrm>
    </dsp:sp>
    <dsp:sp modelId="{9961B24B-B542-4398-A47D-5A6D9624AF10}">
      <dsp:nvSpPr>
        <dsp:cNvPr id="0" name=""/>
        <dsp:cNvSpPr/>
      </dsp:nvSpPr>
      <dsp:spPr>
        <a:xfrm>
          <a:off x="2137" y="2941256"/>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DRUG.00082 Daratumumab (DARZALEX™)</a:t>
          </a:r>
          <a:endParaRPr lang="en-US" sz="1100" kern="1200"/>
        </a:p>
      </dsp:txBody>
      <dsp:txXfrm>
        <a:off x="2137" y="2941256"/>
        <a:ext cx="1695687" cy="1017412"/>
      </dsp:txXfrm>
    </dsp:sp>
    <dsp:sp modelId="{4E3385C3-9F0E-436A-B36B-FC6520FE782B}">
      <dsp:nvSpPr>
        <dsp:cNvPr id="0" name=""/>
        <dsp:cNvSpPr/>
      </dsp:nvSpPr>
      <dsp:spPr>
        <a:xfrm>
          <a:off x="1867393" y="2941256"/>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GENE.00028 Genetic Testing for Colorectal Cancer Susceptibility</a:t>
          </a:r>
          <a:endParaRPr lang="en-US" sz="1100" kern="1200"/>
        </a:p>
      </dsp:txBody>
      <dsp:txXfrm>
        <a:off x="1867393" y="2941256"/>
        <a:ext cx="1695687" cy="1017412"/>
      </dsp:txXfrm>
    </dsp:sp>
    <dsp:sp modelId="{66B6BB1A-DBAA-4BB3-AC29-C0BA9D8BD564}">
      <dsp:nvSpPr>
        <dsp:cNvPr id="0" name=""/>
        <dsp:cNvSpPr/>
      </dsp:nvSpPr>
      <dsp:spPr>
        <a:xfrm>
          <a:off x="3732649" y="2941256"/>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GENE.00035 Genetic Testing for TP53 Mutations</a:t>
          </a:r>
          <a:endParaRPr lang="en-US" sz="1100" kern="1200"/>
        </a:p>
      </dsp:txBody>
      <dsp:txXfrm>
        <a:off x="3732649" y="2941256"/>
        <a:ext cx="1695687" cy="1017412"/>
      </dsp:txXfrm>
    </dsp:sp>
    <dsp:sp modelId="{6AF08E6E-672D-4167-8145-8D6E21A90B25}">
      <dsp:nvSpPr>
        <dsp:cNvPr id="0" name=""/>
        <dsp:cNvSpPr/>
      </dsp:nvSpPr>
      <dsp:spPr>
        <a:xfrm>
          <a:off x="5597906" y="2941256"/>
          <a:ext cx="1695687" cy="1017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smtClean="0"/>
            <a:t>SURG.00145 Mechanical Circulatory Assist Devices (Ventricular Assist Devices, Percutaneous Ventricular Assist Devices and Artificial Hearts)</a:t>
          </a:r>
          <a:endParaRPr lang="en-US" sz="1100" kern="1200"/>
        </a:p>
      </dsp:txBody>
      <dsp:txXfrm>
        <a:off x="5597906" y="2941256"/>
        <a:ext cx="1695687" cy="1017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E0943-B84D-43E8-B70C-06ED2F47AFD4}">
      <dsp:nvSpPr>
        <dsp:cNvPr id="0" name=""/>
        <dsp:cNvSpPr/>
      </dsp:nvSpPr>
      <dsp:spPr>
        <a:xfrm>
          <a:off x="38" y="131564"/>
          <a:ext cx="3685337" cy="5874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0" kern="1200" dirty="0"/>
            <a:t>Medicare Part B Improvement Act</a:t>
          </a:r>
        </a:p>
      </dsp:txBody>
      <dsp:txXfrm>
        <a:off x="38" y="131564"/>
        <a:ext cx="3685337" cy="587466"/>
      </dsp:txXfrm>
    </dsp:sp>
    <dsp:sp modelId="{A8986ACB-B02D-4DBD-A893-B8DDC6360115}">
      <dsp:nvSpPr>
        <dsp:cNvPr id="0" name=""/>
        <dsp:cNvSpPr/>
      </dsp:nvSpPr>
      <dsp:spPr>
        <a:xfrm>
          <a:off x="38" y="719030"/>
          <a:ext cx="3685337"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Medicare </a:t>
          </a:r>
          <a:r>
            <a:rPr lang="en-US" sz="1600" kern="1200" dirty="0"/>
            <a:t>payment </a:t>
          </a:r>
          <a:r>
            <a:rPr lang="en-US" sz="1600" kern="1200" dirty="0" smtClean="0"/>
            <a:t>for transition and education for </a:t>
          </a:r>
          <a:r>
            <a:rPr lang="en-US" sz="1600" kern="1200" dirty="0"/>
            <a:t>home infusion beginning in 2019</a:t>
          </a:r>
        </a:p>
        <a:p>
          <a:pPr marL="171450" lvl="1" indent="-171450" algn="l" defTabSz="711200">
            <a:lnSpc>
              <a:spcPct val="90000"/>
            </a:lnSpc>
            <a:spcBef>
              <a:spcPct val="0"/>
            </a:spcBef>
            <a:spcAft>
              <a:spcPct val="15000"/>
            </a:spcAft>
            <a:buChar char="••"/>
          </a:pPr>
          <a:r>
            <a:rPr lang="en-US" sz="1600" kern="1200" dirty="0"/>
            <a:t>Allows dialysis providers to seek outside accreditation, from organizations approved by Medicare, </a:t>
          </a:r>
          <a:r>
            <a:rPr lang="en-US" sz="1600" kern="1200" dirty="0" smtClean="0"/>
            <a:t>to </a:t>
          </a:r>
          <a:r>
            <a:rPr lang="en-US" sz="1600" kern="1200" dirty="0"/>
            <a:t>bill Medicare for end-stage renal disease (ESRD) services</a:t>
          </a:r>
        </a:p>
        <a:p>
          <a:pPr marL="171450" lvl="1" indent="-171450" algn="l" defTabSz="711200">
            <a:lnSpc>
              <a:spcPct val="90000"/>
            </a:lnSpc>
            <a:spcBef>
              <a:spcPct val="0"/>
            </a:spcBef>
            <a:spcAft>
              <a:spcPct val="15000"/>
            </a:spcAft>
            <a:buChar char="••"/>
          </a:pPr>
          <a:r>
            <a:rPr lang="en-US" sz="1600" kern="1200" dirty="0" smtClean="0"/>
            <a:t>Streamlines </a:t>
          </a:r>
          <a:r>
            <a:rPr lang="en-US" sz="1600" kern="1200" dirty="0"/>
            <a:t>and </a:t>
          </a:r>
          <a:r>
            <a:rPr lang="en-US" sz="1600" kern="1200" dirty="0" smtClean="0"/>
            <a:t>clarifies </a:t>
          </a:r>
          <a:r>
            <a:rPr lang="en-US" sz="1600" kern="1200" dirty="0"/>
            <a:t>rules for providers regarding compliance with the Stark Law</a:t>
          </a:r>
        </a:p>
        <a:p>
          <a:pPr marL="171450" lvl="1" indent="-171450" algn="l" defTabSz="711200">
            <a:lnSpc>
              <a:spcPct val="90000"/>
            </a:lnSpc>
            <a:spcBef>
              <a:spcPct val="0"/>
            </a:spcBef>
            <a:spcAft>
              <a:spcPct val="15000"/>
            </a:spcAft>
            <a:buChar char="••"/>
          </a:pPr>
          <a:r>
            <a:rPr lang="en-US" sz="1600" kern="1200" dirty="0" smtClean="0"/>
            <a:t>Covers speech-generating </a:t>
          </a:r>
          <a:r>
            <a:rPr lang="en-US" sz="1600" kern="1200" dirty="0"/>
            <a:t>devices under durable medical equipment permanent under the Medicare program</a:t>
          </a:r>
        </a:p>
      </dsp:txBody>
      <dsp:txXfrm>
        <a:off x="38" y="719030"/>
        <a:ext cx="3685337" cy="3919860"/>
      </dsp:txXfrm>
    </dsp:sp>
    <dsp:sp modelId="{DA3A63E7-6C79-46A5-8B8E-D5E010F96136}">
      <dsp:nvSpPr>
        <dsp:cNvPr id="0" name=""/>
        <dsp:cNvSpPr/>
      </dsp:nvSpPr>
      <dsp:spPr>
        <a:xfrm>
          <a:off x="4201323" y="131564"/>
          <a:ext cx="3685337" cy="5874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0" kern="1200" dirty="0"/>
            <a:t>Child and Family Services and Supports Extenders</a:t>
          </a:r>
        </a:p>
      </dsp:txBody>
      <dsp:txXfrm>
        <a:off x="4201323" y="131564"/>
        <a:ext cx="3685337" cy="587466"/>
      </dsp:txXfrm>
    </dsp:sp>
    <dsp:sp modelId="{85E77FC0-1D30-477F-884E-9E4DF15D7244}">
      <dsp:nvSpPr>
        <dsp:cNvPr id="0" name=""/>
        <dsp:cNvSpPr/>
      </dsp:nvSpPr>
      <dsp:spPr>
        <a:xfrm>
          <a:off x="4201323" y="719030"/>
          <a:ext cx="3685337"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Extends the Maternal, Infant, and Early Childhood Home Visiting (</a:t>
          </a:r>
          <a:r>
            <a:rPr lang="en-US" sz="1600" kern="1200" dirty="0" err="1"/>
            <a:t>MIECHV</a:t>
          </a:r>
          <a:r>
            <a:rPr lang="en-US" sz="1600" kern="1200" dirty="0"/>
            <a:t>) Program at current-law level of $400 million per year for </a:t>
          </a:r>
          <a:r>
            <a:rPr lang="en-US" sz="1600" kern="1200" dirty="0" err="1"/>
            <a:t>FY18</a:t>
          </a:r>
          <a:r>
            <a:rPr lang="en-US" sz="1600" kern="1200" dirty="0"/>
            <a:t> through </a:t>
          </a:r>
          <a:r>
            <a:rPr lang="en-US" sz="1600" kern="1200" dirty="0" err="1"/>
            <a:t>FY22</a:t>
          </a:r>
          <a:endParaRPr lang="en-US" sz="1600" kern="1200" dirty="0"/>
        </a:p>
        <a:p>
          <a:pPr marL="171450" lvl="1" indent="-171450" algn="l" defTabSz="711200">
            <a:lnSpc>
              <a:spcPct val="90000"/>
            </a:lnSpc>
            <a:spcBef>
              <a:spcPct val="0"/>
            </a:spcBef>
            <a:spcAft>
              <a:spcPct val="15000"/>
            </a:spcAft>
            <a:buChar char="••"/>
          </a:pPr>
          <a:r>
            <a:rPr lang="en-US" sz="1600" kern="1200" dirty="0"/>
            <a:t>Allows HHS to continue to use Census Bureau data for states, </a:t>
          </a:r>
          <a:r>
            <a:rPr lang="en-US" sz="1600" kern="1200" dirty="0" smtClean="0"/>
            <a:t>ensuring </a:t>
          </a:r>
          <a:r>
            <a:rPr lang="en-US" sz="1600" kern="1200" dirty="0"/>
            <a:t>appropriate alternative data source when determining funding for territories</a:t>
          </a:r>
        </a:p>
        <a:p>
          <a:pPr marL="171450" lvl="1" indent="-171450" algn="l" defTabSz="711200">
            <a:lnSpc>
              <a:spcPct val="90000"/>
            </a:lnSpc>
            <a:spcBef>
              <a:spcPct val="0"/>
            </a:spcBef>
            <a:spcAft>
              <a:spcPct val="15000"/>
            </a:spcAft>
            <a:buChar char="••"/>
          </a:pPr>
          <a:r>
            <a:rPr lang="en-US" sz="1600" kern="1200"/>
            <a:t>Extends the Health Workforce Demonstration Project, which provides funding to help low-income individuals obtain education and training in high-demand, well-paid health care jobs, through FY19 at the current funding level</a:t>
          </a:r>
        </a:p>
      </dsp:txBody>
      <dsp:txXfrm>
        <a:off x="4201323" y="719030"/>
        <a:ext cx="3685337" cy="3919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8BC8A-B12E-416B-A6F8-D31ED6B89F81}">
      <dsp:nvSpPr>
        <dsp:cNvPr id="0" name=""/>
        <dsp:cNvSpPr/>
      </dsp:nvSpPr>
      <dsp:spPr>
        <a:xfrm>
          <a:off x="0" y="204930"/>
          <a:ext cx="7829550"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0" kern="1200" dirty="0"/>
            <a:t>Miscellaneous Health Care Policies</a:t>
          </a:r>
        </a:p>
      </dsp:txBody>
      <dsp:txXfrm>
        <a:off x="0" y="204930"/>
        <a:ext cx="7829550" cy="633600"/>
      </dsp:txXfrm>
    </dsp:sp>
    <dsp:sp modelId="{B7D40116-5337-422F-853C-E58816A94468}">
      <dsp:nvSpPr>
        <dsp:cNvPr id="0" name=""/>
        <dsp:cNvSpPr/>
      </dsp:nvSpPr>
      <dsp:spPr>
        <a:xfrm>
          <a:off x="0" y="838530"/>
          <a:ext cx="7829550" cy="39857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a:t>Repeals </a:t>
          </a:r>
          <a:r>
            <a:rPr lang="en-US" sz="2200" b="1" kern="1200" dirty="0" smtClean="0"/>
            <a:t>the Independent Payment Advisory Board</a:t>
          </a:r>
          <a:endParaRPr lang="en-US" sz="2200" b="1" kern="1200" dirty="0"/>
        </a:p>
        <a:p>
          <a:pPr marL="228600" lvl="1" indent="-228600" algn="l" defTabSz="977900">
            <a:lnSpc>
              <a:spcPct val="90000"/>
            </a:lnSpc>
            <a:spcBef>
              <a:spcPct val="0"/>
            </a:spcBef>
            <a:spcAft>
              <a:spcPct val="15000"/>
            </a:spcAft>
            <a:buChar char="••"/>
          </a:pPr>
          <a:r>
            <a:rPr lang="en-US" sz="2200" kern="1200" dirty="0" smtClean="0"/>
            <a:t>Implement a HH 30-day episode for payment, beginning January 1, 2020, based on patient condition not number of treatments</a:t>
          </a:r>
          <a:endParaRPr lang="en-US" sz="2200" b="1" kern="1200" dirty="0"/>
        </a:p>
        <a:p>
          <a:pPr marL="228600" lvl="1" indent="-228600" algn="l" defTabSz="977900">
            <a:lnSpc>
              <a:spcPct val="90000"/>
            </a:lnSpc>
            <a:spcBef>
              <a:spcPct val="0"/>
            </a:spcBef>
            <a:spcAft>
              <a:spcPct val="15000"/>
            </a:spcAft>
            <a:buChar char="••"/>
          </a:pPr>
          <a:r>
            <a:rPr lang="en-US" sz="2200" kern="1200" dirty="0"/>
            <a:t>Extends the blended site neutral payment rate for certain long term care hospital discharges for two additional years through FY19</a:t>
          </a:r>
        </a:p>
        <a:p>
          <a:pPr marL="228600" lvl="1" indent="-228600" algn="l" defTabSz="977900">
            <a:lnSpc>
              <a:spcPct val="90000"/>
            </a:lnSpc>
            <a:spcBef>
              <a:spcPct val="0"/>
            </a:spcBef>
            <a:spcAft>
              <a:spcPct val="15000"/>
            </a:spcAft>
            <a:buChar char="••"/>
          </a:pPr>
          <a:r>
            <a:rPr lang="en-US" sz="2200" b="1" kern="1200" dirty="0"/>
            <a:t>Permits </a:t>
          </a:r>
          <a:r>
            <a:rPr lang="en-US" sz="2200" b="1" kern="1200" dirty="0" smtClean="0"/>
            <a:t>PAs to </a:t>
          </a:r>
          <a:r>
            <a:rPr lang="en-US" sz="2200" b="1" kern="1200" dirty="0"/>
            <a:t>serve as the attending physician </a:t>
          </a:r>
          <a:r>
            <a:rPr lang="en-US" sz="2200" b="1" kern="1200" dirty="0" smtClean="0"/>
            <a:t>for hospice patients</a:t>
          </a:r>
          <a:endParaRPr lang="en-US" sz="2200" b="1" kern="1200" dirty="0"/>
        </a:p>
        <a:p>
          <a:pPr marL="228600" lvl="1" indent="-228600" algn="l" defTabSz="977900">
            <a:lnSpc>
              <a:spcPct val="90000"/>
            </a:lnSpc>
            <a:spcBef>
              <a:spcPct val="0"/>
            </a:spcBef>
            <a:spcAft>
              <a:spcPct val="15000"/>
            </a:spcAft>
            <a:buChar char="••"/>
          </a:pPr>
          <a:r>
            <a:rPr lang="en-US" sz="2200" b="1" kern="1200" dirty="0"/>
            <a:t>Allows </a:t>
          </a:r>
          <a:r>
            <a:rPr lang="en-US" sz="2200" b="1" kern="1200" dirty="0" smtClean="0"/>
            <a:t> mid-level providers to </a:t>
          </a:r>
          <a:r>
            <a:rPr lang="en-US" sz="2200" b="1" kern="1200" dirty="0"/>
            <a:t>supervise cardiac, intensive cardiac, and pulmonary rehabilitation programs beginning January 1, 2024</a:t>
          </a:r>
        </a:p>
      </dsp:txBody>
      <dsp:txXfrm>
        <a:off x="0" y="838530"/>
        <a:ext cx="7829550" cy="3985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E2A4F-36A8-4649-8A71-821093B79FF6}">
      <dsp:nvSpPr>
        <dsp:cNvPr id="0" name=""/>
        <dsp:cNvSpPr/>
      </dsp:nvSpPr>
      <dsp:spPr>
        <a:xfrm>
          <a:off x="0" y="2206"/>
          <a:ext cx="46133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55545-D278-432A-ABE4-4FBD0243DAAC}">
      <dsp:nvSpPr>
        <dsp:cNvPr id="0" name=""/>
        <dsp:cNvSpPr/>
      </dsp:nvSpPr>
      <dsp:spPr>
        <a:xfrm>
          <a:off x="0" y="2206"/>
          <a:ext cx="4613366" cy="150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Accountable care organizations participating in the CMS' Medicare shared-savings program reduced spending by about $1 billion in three years </a:t>
          </a:r>
          <a:r>
            <a:rPr lang="en-US" sz="1900" kern="1200" dirty="0">
              <a:hlinkClick xmlns:r="http://schemas.openxmlformats.org/officeDocument/2006/relationships" r:id="rId1"/>
            </a:rPr>
            <a:t>per the HHS OIG</a:t>
          </a:r>
          <a:endParaRPr lang="en-US" sz="1900" kern="1200" dirty="0"/>
        </a:p>
      </dsp:txBody>
      <dsp:txXfrm>
        <a:off x="0" y="2206"/>
        <a:ext cx="4613366" cy="1505114"/>
      </dsp:txXfrm>
    </dsp:sp>
    <dsp:sp modelId="{29C4A693-40E9-4C76-A7BA-9C90CFE50611}">
      <dsp:nvSpPr>
        <dsp:cNvPr id="0" name=""/>
        <dsp:cNvSpPr/>
      </dsp:nvSpPr>
      <dsp:spPr>
        <a:xfrm>
          <a:off x="0" y="1507321"/>
          <a:ext cx="46133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053DF-BFAA-4B48-B374-52DF0BD03DB8}">
      <dsp:nvSpPr>
        <dsp:cNvPr id="0" name=""/>
        <dsp:cNvSpPr/>
      </dsp:nvSpPr>
      <dsp:spPr>
        <a:xfrm>
          <a:off x="0" y="1507321"/>
          <a:ext cx="4613366" cy="150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Most of the 428 ACOs in the first three years of the shared-savings program reduced Medicare spending compared to their benchmarks, and a small group of those ACOs produced "substantial" savings</a:t>
          </a:r>
        </a:p>
      </dsp:txBody>
      <dsp:txXfrm>
        <a:off x="0" y="1507321"/>
        <a:ext cx="4613366" cy="1505114"/>
      </dsp:txXfrm>
    </dsp:sp>
    <dsp:sp modelId="{AD5CAE50-8DC6-4AEE-8958-875FC46C3920}">
      <dsp:nvSpPr>
        <dsp:cNvPr id="0" name=""/>
        <dsp:cNvSpPr/>
      </dsp:nvSpPr>
      <dsp:spPr>
        <a:xfrm>
          <a:off x="0" y="3012436"/>
          <a:ext cx="461336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22ABF-6CEB-4F2F-A7D3-59AB04E321B5}">
      <dsp:nvSpPr>
        <dsp:cNvPr id="0" name=""/>
        <dsp:cNvSpPr/>
      </dsp:nvSpPr>
      <dsp:spPr>
        <a:xfrm>
          <a:off x="0" y="3012436"/>
          <a:ext cx="4613366" cy="150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82% of the ACOs also improved the quality of care they provided, based on data from the CMS on 33 individual quality measures, outperforming fee-for-service providers in 81% of the quality measures</a:t>
          </a:r>
        </a:p>
      </dsp:txBody>
      <dsp:txXfrm>
        <a:off x="0" y="3012436"/>
        <a:ext cx="4613366" cy="1505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41AD9-BFF0-4729-8AD1-034C570ABD8E}">
      <dsp:nvSpPr>
        <dsp:cNvPr id="0" name=""/>
        <dsp:cNvSpPr/>
      </dsp:nvSpPr>
      <dsp:spPr>
        <a:xfrm>
          <a:off x="0" y="531"/>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847FB-C096-43A6-B3E3-ED6822BC1221}">
      <dsp:nvSpPr>
        <dsp:cNvPr id="0" name=""/>
        <dsp:cNvSpPr/>
      </dsp:nvSpPr>
      <dsp:spPr>
        <a:xfrm>
          <a:off x="0" y="531"/>
          <a:ext cx="1722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Payment Options</a:t>
          </a:r>
        </a:p>
      </dsp:txBody>
      <dsp:txXfrm>
        <a:off x="0" y="531"/>
        <a:ext cx="1722120" cy="870055"/>
      </dsp:txXfrm>
    </dsp:sp>
    <dsp:sp modelId="{32C047C7-8530-41A7-A456-042062D24291}">
      <dsp:nvSpPr>
        <dsp:cNvPr id="0" name=""/>
        <dsp:cNvSpPr/>
      </dsp:nvSpPr>
      <dsp:spPr>
        <a:xfrm>
          <a:off x="1851278" y="40040"/>
          <a:ext cx="6759321"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Adjust the payment cap for RHCs, creating a formula for payments that ties payment cap increases to the current average cost per visit for RHCs currently under the cap. </a:t>
          </a:r>
        </a:p>
      </dsp:txBody>
      <dsp:txXfrm>
        <a:off x="1851278" y="40040"/>
        <a:ext cx="6759321" cy="790186"/>
      </dsp:txXfrm>
    </dsp:sp>
    <dsp:sp modelId="{7EEDA6BC-D0B0-459F-BFC7-CD077B42EF47}">
      <dsp:nvSpPr>
        <dsp:cNvPr id="0" name=""/>
        <dsp:cNvSpPr/>
      </dsp:nvSpPr>
      <dsp:spPr>
        <a:xfrm>
          <a:off x="1722119" y="830227"/>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C13A8-752E-4A96-9DCE-8A12C81342E1}">
      <dsp:nvSpPr>
        <dsp:cNvPr id="0" name=""/>
        <dsp:cNvSpPr/>
      </dsp:nvSpPr>
      <dsp:spPr>
        <a:xfrm>
          <a:off x="0" y="870586"/>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02EAE-C97F-4E36-A7F4-9DCE4D44875A}">
      <dsp:nvSpPr>
        <dsp:cNvPr id="0" name=""/>
        <dsp:cNvSpPr/>
      </dsp:nvSpPr>
      <dsp:spPr>
        <a:xfrm>
          <a:off x="0" y="870586"/>
          <a:ext cx="1722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Program Support </a:t>
          </a:r>
          <a:endParaRPr lang="en-US" sz="2100" b="0" kern="1200" dirty="0"/>
        </a:p>
      </dsp:txBody>
      <dsp:txXfrm>
        <a:off x="0" y="870586"/>
        <a:ext cx="1722120" cy="870055"/>
      </dsp:txXfrm>
    </dsp:sp>
    <dsp:sp modelId="{AF3D8D2E-5051-476C-8B7A-B29EEF463A19}">
      <dsp:nvSpPr>
        <dsp:cNvPr id="0" name=""/>
        <dsp:cNvSpPr/>
      </dsp:nvSpPr>
      <dsp:spPr>
        <a:xfrm>
          <a:off x="1851278" y="910095"/>
          <a:ext cx="6759321"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Provide grants to State Offices of Rural Health to support a state program that would provide technical assistance on quality reporting and other services to support the transition of RHCs to value-based care. </a:t>
          </a:r>
        </a:p>
      </dsp:txBody>
      <dsp:txXfrm>
        <a:off x="1851278" y="910095"/>
        <a:ext cx="6759321" cy="790186"/>
      </dsp:txXfrm>
    </dsp:sp>
    <dsp:sp modelId="{50B1DA64-A213-4FBA-8EEC-791850419234}">
      <dsp:nvSpPr>
        <dsp:cNvPr id="0" name=""/>
        <dsp:cNvSpPr/>
      </dsp:nvSpPr>
      <dsp:spPr>
        <a:xfrm>
          <a:off x="1722119" y="1700282"/>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07B8A-0075-4926-84E3-8C82911AA7E8}">
      <dsp:nvSpPr>
        <dsp:cNvPr id="0" name=""/>
        <dsp:cNvSpPr/>
      </dsp:nvSpPr>
      <dsp:spPr>
        <a:xfrm>
          <a:off x="0" y="1740641"/>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4CD5C-C2CB-4B51-82EB-8560BCFC04F4}">
      <dsp:nvSpPr>
        <dsp:cNvPr id="0" name=""/>
        <dsp:cNvSpPr/>
      </dsp:nvSpPr>
      <dsp:spPr>
        <a:xfrm>
          <a:off x="0" y="1740641"/>
          <a:ext cx="1722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Services </a:t>
          </a:r>
          <a:endParaRPr lang="en-US" sz="2100" b="0" kern="1200" dirty="0"/>
        </a:p>
      </dsp:txBody>
      <dsp:txXfrm>
        <a:off x="0" y="1740641"/>
        <a:ext cx="1722120" cy="870055"/>
      </dsp:txXfrm>
    </dsp:sp>
    <dsp:sp modelId="{DFCE3E59-35F2-40F1-AE4F-CDD60F701D1A}">
      <dsp:nvSpPr>
        <dsp:cNvPr id="0" name=""/>
        <dsp:cNvSpPr/>
      </dsp:nvSpPr>
      <dsp:spPr>
        <a:xfrm>
          <a:off x="1851278" y="1760863"/>
          <a:ext cx="6759321" cy="404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Allow RHCs to be distant site providers for telehealth services under Medicare. </a:t>
          </a:r>
        </a:p>
      </dsp:txBody>
      <dsp:txXfrm>
        <a:off x="1851278" y="1760863"/>
        <a:ext cx="6759321" cy="404439"/>
      </dsp:txXfrm>
    </dsp:sp>
    <dsp:sp modelId="{F0B649E2-10E8-4B38-89D1-634B26B548FE}">
      <dsp:nvSpPr>
        <dsp:cNvPr id="0" name=""/>
        <dsp:cNvSpPr/>
      </dsp:nvSpPr>
      <dsp:spPr>
        <a:xfrm>
          <a:off x="1722119" y="2165303"/>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68360-504D-4A4C-ADA1-0BBEEFD1AADB}">
      <dsp:nvSpPr>
        <dsp:cNvPr id="0" name=""/>
        <dsp:cNvSpPr/>
      </dsp:nvSpPr>
      <dsp:spPr>
        <a:xfrm>
          <a:off x="1851278" y="2084447"/>
          <a:ext cx="6759321" cy="404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Allow all RHC (non-physician) providers to order hospice and home health services and also allow RHC providers to be attending clinicians for hospice services. </a:t>
          </a:r>
        </a:p>
      </dsp:txBody>
      <dsp:txXfrm>
        <a:off x="1851278" y="2084447"/>
        <a:ext cx="6759321" cy="404439"/>
      </dsp:txXfrm>
    </dsp:sp>
    <dsp:sp modelId="{5DC1C20C-DADD-4EAA-B74B-EFAD98D16D05}">
      <dsp:nvSpPr>
        <dsp:cNvPr id="0" name=""/>
        <dsp:cNvSpPr/>
      </dsp:nvSpPr>
      <dsp:spPr>
        <a:xfrm>
          <a:off x="1722119" y="2589964"/>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BA6E0-0E5B-451B-ACC8-0ABB57858965}">
      <dsp:nvSpPr>
        <dsp:cNvPr id="0" name=""/>
        <dsp:cNvSpPr/>
      </dsp:nvSpPr>
      <dsp:spPr>
        <a:xfrm>
          <a:off x="0" y="2610696"/>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08B1C-6E6E-438B-96A2-CF9E51A54D65}">
      <dsp:nvSpPr>
        <dsp:cNvPr id="0" name=""/>
        <dsp:cNvSpPr/>
      </dsp:nvSpPr>
      <dsp:spPr>
        <a:xfrm>
          <a:off x="0" y="2610696"/>
          <a:ext cx="1722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Workforce</a:t>
          </a:r>
          <a:r>
            <a:rPr lang="en-US" sz="2100" b="1" i="1" kern="1200" dirty="0"/>
            <a:t> </a:t>
          </a:r>
          <a:endParaRPr lang="en-US" sz="2100" kern="1200" dirty="0"/>
        </a:p>
      </dsp:txBody>
      <dsp:txXfrm>
        <a:off x="0" y="2610696"/>
        <a:ext cx="1722120" cy="870055"/>
      </dsp:txXfrm>
    </dsp:sp>
    <dsp:sp modelId="{852E2912-29A3-4285-993F-401F10C72654}">
      <dsp:nvSpPr>
        <dsp:cNvPr id="0" name=""/>
        <dsp:cNvSpPr/>
      </dsp:nvSpPr>
      <dsp:spPr>
        <a:xfrm>
          <a:off x="1851278" y="2650205"/>
          <a:ext cx="6759321"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Allow masters trained behavioral health providers to be RHC practitioners for purposes of Medicare reimbursement if they are licensed to provide those services in their state. </a:t>
          </a:r>
        </a:p>
      </dsp:txBody>
      <dsp:txXfrm>
        <a:off x="1851278" y="2650205"/>
        <a:ext cx="6759321" cy="790186"/>
      </dsp:txXfrm>
    </dsp:sp>
    <dsp:sp modelId="{88B56668-5D76-4A75-901C-8389EF8F0AD4}">
      <dsp:nvSpPr>
        <dsp:cNvPr id="0" name=""/>
        <dsp:cNvSpPr/>
      </dsp:nvSpPr>
      <dsp:spPr>
        <a:xfrm>
          <a:off x="1722119" y="3440392"/>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FED0E2-CF3C-4CC5-9130-9CA5424B15C5}">
      <dsp:nvSpPr>
        <dsp:cNvPr id="0" name=""/>
        <dsp:cNvSpPr/>
      </dsp:nvSpPr>
      <dsp:spPr>
        <a:xfrm>
          <a:off x="0" y="3480751"/>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B6447-419D-4DAE-B949-881D4922C12C}">
      <dsp:nvSpPr>
        <dsp:cNvPr id="0" name=""/>
        <dsp:cNvSpPr/>
      </dsp:nvSpPr>
      <dsp:spPr>
        <a:xfrm>
          <a:off x="0" y="3480751"/>
          <a:ext cx="1722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Lab Requirements </a:t>
          </a:r>
          <a:endParaRPr lang="en-US" sz="2100" b="0" kern="1200" dirty="0"/>
        </a:p>
      </dsp:txBody>
      <dsp:txXfrm>
        <a:off x="0" y="3480751"/>
        <a:ext cx="1722120" cy="870055"/>
      </dsp:txXfrm>
    </dsp:sp>
    <dsp:sp modelId="{3EFF07CE-337C-4FC2-8382-06F0B861716D}">
      <dsp:nvSpPr>
        <dsp:cNvPr id="0" name=""/>
        <dsp:cNvSpPr/>
      </dsp:nvSpPr>
      <dsp:spPr>
        <a:xfrm>
          <a:off x="1851278" y="3520261"/>
          <a:ext cx="6759321"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Publish a RFI to RHCs on current RHC laboratory needs. Based on this information, use the authority granted in Public Law 95210 to review and modernize lab requirements to reduce regulatory burden and allow flexibility. </a:t>
          </a:r>
        </a:p>
      </dsp:txBody>
      <dsp:txXfrm>
        <a:off x="1851278" y="3520261"/>
        <a:ext cx="6759321" cy="790186"/>
      </dsp:txXfrm>
    </dsp:sp>
    <dsp:sp modelId="{8520B230-C7B1-448D-90CA-6575A017C8E0}">
      <dsp:nvSpPr>
        <dsp:cNvPr id="0" name=""/>
        <dsp:cNvSpPr/>
      </dsp:nvSpPr>
      <dsp:spPr>
        <a:xfrm>
          <a:off x="1722119" y="4310447"/>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41AD9-BFF0-4729-8AD1-034C570ABD8E}">
      <dsp:nvSpPr>
        <dsp:cNvPr id="0" name=""/>
        <dsp:cNvSpPr/>
      </dsp:nvSpPr>
      <dsp:spPr>
        <a:xfrm>
          <a:off x="0" y="0"/>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847FB-C096-43A6-B3E3-ED6822BC1221}">
      <dsp:nvSpPr>
        <dsp:cNvPr id="0" name=""/>
        <dsp:cNvSpPr/>
      </dsp:nvSpPr>
      <dsp:spPr>
        <a:xfrm>
          <a:off x="0" y="0"/>
          <a:ext cx="172212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Rightsizing</a:t>
          </a:r>
        </a:p>
      </dsp:txBody>
      <dsp:txXfrm>
        <a:off x="0" y="0"/>
        <a:ext cx="1722120" cy="1087834"/>
      </dsp:txXfrm>
    </dsp:sp>
    <dsp:sp modelId="{32C047C7-8530-41A7-A456-042062D24291}">
      <dsp:nvSpPr>
        <dsp:cNvPr id="0" name=""/>
        <dsp:cNvSpPr/>
      </dsp:nvSpPr>
      <dsp:spPr>
        <a:xfrm>
          <a:off x="1851279" y="49398"/>
          <a:ext cx="6759321"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Not all communities need a CAH; communities should tailor available services to the needs of the community</a:t>
          </a:r>
        </a:p>
      </dsp:txBody>
      <dsp:txXfrm>
        <a:off x="1851279" y="49398"/>
        <a:ext cx="6759321" cy="987974"/>
      </dsp:txXfrm>
    </dsp:sp>
    <dsp:sp modelId="{7EEDA6BC-D0B0-459F-BFC7-CD077B42EF47}">
      <dsp:nvSpPr>
        <dsp:cNvPr id="0" name=""/>
        <dsp:cNvSpPr/>
      </dsp:nvSpPr>
      <dsp:spPr>
        <a:xfrm>
          <a:off x="1722120" y="1037373"/>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C13A8-752E-4A96-9DCE-8A12C81342E1}">
      <dsp:nvSpPr>
        <dsp:cNvPr id="0" name=""/>
        <dsp:cNvSpPr/>
      </dsp:nvSpPr>
      <dsp:spPr>
        <a:xfrm>
          <a:off x="0" y="1087834"/>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02EAE-C97F-4E36-A7F4-9DCE4D44875A}">
      <dsp:nvSpPr>
        <dsp:cNvPr id="0" name=""/>
        <dsp:cNvSpPr/>
      </dsp:nvSpPr>
      <dsp:spPr>
        <a:xfrm>
          <a:off x="0" y="1087834"/>
          <a:ext cx="172212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Rural Funding Mechanisms</a:t>
          </a:r>
          <a:endParaRPr lang="en-US" sz="2100" b="0" kern="1200" dirty="0"/>
        </a:p>
      </dsp:txBody>
      <dsp:txXfrm>
        <a:off x="0" y="1087834"/>
        <a:ext cx="1722120" cy="1087834"/>
      </dsp:txXfrm>
    </dsp:sp>
    <dsp:sp modelId="{AF3D8D2E-5051-476C-8B7A-B29EEF463A19}">
      <dsp:nvSpPr>
        <dsp:cNvPr id="0" name=""/>
        <dsp:cNvSpPr/>
      </dsp:nvSpPr>
      <dsp:spPr>
        <a:xfrm>
          <a:off x="1851279" y="1137233"/>
          <a:ext cx="6759321"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Funding mechanisms and payment models should reflect the specific challenges that rural areas face – such as small population size and high operating costs</a:t>
          </a:r>
        </a:p>
      </dsp:txBody>
      <dsp:txXfrm>
        <a:off x="1851279" y="1137233"/>
        <a:ext cx="6759321" cy="987974"/>
      </dsp:txXfrm>
    </dsp:sp>
    <dsp:sp modelId="{50B1DA64-A213-4FBA-8EEC-791850419234}">
      <dsp:nvSpPr>
        <dsp:cNvPr id="0" name=""/>
        <dsp:cNvSpPr/>
      </dsp:nvSpPr>
      <dsp:spPr>
        <a:xfrm>
          <a:off x="1722120" y="2125207"/>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07B8A-0075-4926-84E3-8C82911AA7E8}">
      <dsp:nvSpPr>
        <dsp:cNvPr id="0" name=""/>
        <dsp:cNvSpPr/>
      </dsp:nvSpPr>
      <dsp:spPr>
        <a:xfrm>
          <a:off x="0" y="2175669"/>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4CD5C-C2CB-4B51-82EB-8560BCFC04F4}">
      <dsp:nvSpPr>
        <dsp:cNvPr id="0" name=""/>
        <dsp:cNvSpPr/>
      </dsp:nvSpPr>
      <dsp:spPr>
        <a:xfrm>
          <a:off x="0" y="2175669"/>
          <a:ext cx="172212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Primary Care Workforce </a:t>
          </a:r>
          <a:endParaRPr lang="en-US" sz="2100" b="0" kern="1200" dirty="0"/>
        </a:p>
      </dsp:txBody>
      <dsp:txXfrm>
        <a:off x="0" y="2175669"/>
        <a:ext cx="1722120" cy="1087834"/>
      </dsp:txXfrm>
    </dsp:sp>
    <dsp:sp modelId="{DFCE3E59-35F2-40F1-AE4F-CDD60F701D1A}">
      <dsp:nvSpPr>
        <dsp:cNvPr id="0" name=""/>
        <dsp:cNvSpPr/>
      </dsp:nvSpPr>
      <dsp:spPr>
        <a:xfrm>
          <a:off x="1851279" y="2225067"/>
          <a:ext cx="6759321"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With appropriate services and funding, rural communities can build sustainable diverse workforces.  Alternative providers practicing at the top of their license.  Communities should start young and think local for recruitment</a:t>
          </a:r>
        </a:p>
      </dsp:txBody>
      <dsp:txXfrm>
        <a:off x="1851279" y="2225067"/>
        <a:ext cx="6759321" cy="987974"/>
      </dsp:txXfrm>
    </dsp:sp>
    <dsp:sp modelId="{F0B649E2-10E8-4B38-89D1-634B26B548FE}">
      <dsp:nvSpPr>
        <dsp:cNvPr id="0" name=""/>
        <dsp:cNvSpPr/>
      </dsp:nvSpPr>
      <dsp:spPr>
        <a:xfrm>
          <a:off x="1722120" y="3213042"/>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BA6E0-0E5B-451B-ACC8-0ABB57858965}">
      <dsp:nvSpPr>
        <dsp:cNvPr id="0" name=""/>
        <dsp:cNvSpPr/>
      </dsp:nvSpPr>
      <dsp:spPr>
        <a:xfrm>
          <a:off x="0" y="3263503"/>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08B1C-6E6E-438B-96A2-CF9E51A54D65}">
      <dsp:nvSpPr>
        <dsp:cNvPr id="0" name=""/>
        <dsp:cNvSpPr/>
      </dsp:nvSpPr>
      <dsp:spPr>
        <a:xfrm>
          <a:off x="0" y="3263503"/>
          <a:ext cx="172212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1" kern="1200" dirty="0"/>
            <a:t>Telemedicine Services</a:t>
          </a:r>
          <a:endParaRPr lang="en-US" sz="2100" kern="1200" dirty="0"/>
        </a:p>
      </dsp:txBody>
      <dsp:txXfrm>
        <a:off x="0" y="3263503"/>
        <a:ext cx="1722120" cy="1087834"/>
      </dsp:txXfrm>
    </dsp:sp>
    <dsp:sp modelId="{852E2912-29A3-4285-993F-401F10C72654}">
      <dsp:nvSpPr>
        <dsp:cNvPr id="0" name=""/>
        <dsp:cNvSpPr/>
      </dsp:nvSpPr>
      <dsp:spPr>
        <a:xfrm>
          <a:off x="1851279" y="3312902"/>
          <a:ext cx="6759321" cy="98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Telemedicine is a tool that can be used to support both rural patients and providers.  Telemedicine may prove to be critical in improving provider recruitment.</a:t>
          </a:r>
        </a:p>
      </dsp:txBody>
      <dsp:txXfrm>
        <a:off x="1851279" y="3312902"/>
        <a:ext cx="6759321" cy="987974"/>
      </dsp:txXfrm>
    </dsp:sp>
    <dsp:sp modelId="{88B56668-5D76-4A75-901C-8389EF8F0AD4}">
      <dsp:nvSpPr>
        <dsp:cNvPr id="0" name=""/>
        <dsp:cNvSpPr/>
      </dsp:nvSpPr>
      <dsp:spPr>
        <a:xfrm>
          <a:off x="1722120" y="4300876"/>
          <a:ext cx="68884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6C1B0-0C83-4ABF-B76A-E773482B8A72}">
      <dsp:nvSpPr>
        <dsp:cNvPr id="0" name=""/>
        <dsp:cNvSpPr/>
      </dsp:nvSpPr>
      <dsp:spPr>
        <a:xfrm>
          <a:off x="35" y="596428"/>
          <a:ext cx="3409186" cy="13314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kern="1200" dirty="0" smtClean="0"/>
            <a:t>Effective January 1, 2018, RHCs can receive payment for Chronic Care Management (CCM) or general Behavioral Health Integration (BHI) services </a:t>
          </a:r>
          <a:endParaRPr lang="en-US" sz="1700" kern="1200" dirty="0"/>
        </a:p>
      </dsp:txBody>
      <dsp:txXfrm>
        <a:off x="35" y="596428"/>
        <a:ext cx="3409186" cy="1331474"/>
      </dsp:txXfrm>
    </dsp:sp>
    <dsp:sp modelId="{57C7B666-6365-42AC-B8D0-4A5743749F9A}">
      <dsp:nvSpPr>
        <dsp:cNvPr id="0" name=""/>
        <dsp:cNvSpPr/>
      </dsp:nvSpPr>
      <dsp:spPr>
        <a:xfrm>
          <a:off x="35" y="1926676"/>
          <a:ext cx="3409186" cy="20028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20 minutes or more of CCM or general BHI services furnished and G0511 is billed either alone or with other payable services on an RHC claim</a:t>
          </a:r>
          <a:endParaRPr lang="en-US" sz="1700" kern="1200" dirty="0"/>
        </a:p>
      </dsp:txBody>
      <dsp:txXfrm>
        <a:off x="35" y="1926676"/>
        <a:ext cx="3409186" cy="2002858"/>
      </dsp:txXfrm>
    </dsp:sp>
    <dsp:sp modelId="{E38E6ED0-1323-4911-9B1E-3A6C600DA357}">
      <dsp:nvSpPr>
        <dsp:cNvPr id="0" name=""/>
        <dsp:cNvSpPr/>
      </dsp:nvSpPr>
      <dsp:spPr>
        <a:xfrm>
          <a:off x="3886508" y="594587"/>
          <a:ext cx="3409186" cy="13339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1700" kern="1200" smtClean="0"/>
            <a:t>Effective January 1, 2018, RHCs can receive payment for psychiatric Collaborative Care Model (CoCM) services </a:t>
          </a:r>
          <a:endParaRPr lang="en-US" sz="1700" kern="1200"/>
        </a:p>
      </dsp:txBody>
      <dsp:txXfrm>
        <a:off x="3886508" y="594587"/>
        <a:ext cx="3409186" cy="1333929"/>
      </dsp:txXfrm>
    </dsp:sp>
    <dsp:sp modelId="{5947DE79-5980-4B34-829D-B1451B1E7FE5}">
      <dsp:nvSpPr>
        <dsp:cNvPr id="0" name=""/>
        <dsp:cNvSpPr/>
      </dsp:nvSpPr>
      <dsp:spPr>
        <a:xfrm>
          <a:off x="3886508" y="1928516"/>
          <a:ext cx="3409186" cy="20028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smtClean="0"/>
            <a:t>70 minutes or more of initial psychiatric </a:t>
          </a:r>
          <a:r>
            <a:rPr lang="en-US" sz="1700" kern="1200" dirty="0" err="1" smtClean="0"/>
            <a:t>CoCM</a:t>
          </a:r>
          <a:r>
            <a:rPr lang="en-US" sz="1700" kern="1200" dirty="0" smtClean="0"/>
            <a:t> services or 60 minutes or more of subsequent psychiatric </a:t>
          </a:r>
          <a:r>
            <a:rPr lang="en-US" sz="1700" kern="1200" dirty="0" err="1" smtClean="0"/>
            <a:t>CoCM</a:t>
          </a:r>
          <a:r>
            <a:rPr lang="en-US" sz="1700" kern="1200" dirty="0" smtClean="0"/>
            <a:t> services  furnished and G0512 is billed either alone or with other payable services on an RHC claim.</a:t>
          </a:r>
          <a:endParaRPr lang="en-US" sz="1700" kern="1200" dirty="0"/>
        </a:p>
      </dsp:txBody>
      <dsp:txXfrm>
        <a:off x="3886508" y="1928516"/>
        <a:ext cx="3409186" cy="2002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3ED9-38E5-4675-AA0D-8D4BBA9E7E60}">
      <dsp:nvSpPr>
        <dsp:cNvPr id="0" name=""/>
        <dsp:cNvSpPr/>
      </dsp:nvSpPr>
      <dsp:spPr>
        <a:xfrm>
          <a:off x="0" y="238227"/>
          <a:ext cx="7886700" cy="11547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Per Moody’s, health insurers are engaging in new, disruptive growth strategies aimed at lowering healthcare spending that threaten the credit quality of not-for-profit hospitals</a:t>
          </a:r>
        </a:p>
      </dsp:txBody>
      <dsp:txXfrm>
        <a:off x="56372" y="294599"/>
        <a:ext cx="7773956" cy="1042045"/>
      </dsp:txXfrm>
    </dsp:sp>
    <dsp:sp modelId="{38331509-EB20-4FA7-817C-DB402C9204CB}">
      <dsp:nvSpPr>
        <dsp:cNvPr id="0" name=""/>
        <dsp:cNvSpPr/>
      </dsp:nvSpPr>
      <dsp:spPr>
        <a:xfrm>
          <a:off x="0" y="1393017"/>
          <a:ext cx="78867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a:t>Hospitals will be vulnerable to direct competition as insurers purchase providers. </a:t>
          </a:r>
          <a:r>
            <a:rPr lang="en-US" sz="1600" kern="1200"/>
            <a:t>The purchase of these providers (the CVS-Aetna merger is a prime example) move care away from higher-cost hospital settings.</a:t>
          </a:r>
        </a:p>
        <a:p>
          <a:pPr marL="171450" lvl="1" indent="-171450" algn="l" defTabSz="711200">
            <a:lnSpc>
              <a:spcPct val="90000"/>
            </a:lnSpc>
            <a:spcBef>
              <a:spcPct val="0"/>
            </a:spcBef>
            <a:spcAft>
              <a:spcPct val="20000"/>
            </a:spcAft>
            <a:buChar char="••"/>
          </a:pPr>
          <a:r>
            <a:rPr lang="en-US" sz="1600" b="1" kern="1200"/>
            <a:t>Health insurers are moving to value-based payment models that emphasize quality over quantity of care, leaving hospitals with less volume. </a:t>
          </a:r>
          <a:r>
            <a:rPr lang="en-US" sz="1600" kern="1200"/>
            <a:t>By owning physicians, insurers can take greater control of premiums and expenses, including those related to hospital care.</a:t>
          </a:r>
        </a:p>
        <a:p>
          <a:pPr marL="171450" lvl="1" indent="-171450" algn="l" defTabSz="711200">
            <a:lnSpc>
              <a:spcPct val="90000"/>
            </a:lnSpc>
            <a:spcBef>
              <a:spcPct val="0"/>
            </a:spcBef>
            <a:spcAft>
              <a:spcPct val="20000"/>
            </a:spcAft>
            <a:buChar char="••"/>
          </a:pPr>
          <a:r>
            <a:rPr lang="en-US" sz="1600" b="1" kern="1200" dirty="0"/>
            <a:t>Hospital revenues and margins will come under additional pressure as insurers gain negotiating power</a:t>
          </a:r>
          <a:r>
            <a:rPr lang="en-US" sz="1600" kern="1200" dirty="0"/>
            <a:t>. When negotiating contracts, insurers will benefit from increased scale. At the same time, hospitals are becoming increasingly reliant on commercial payments to cover operating costs as governmental payors reduce rates. As insurers impose more restrictions on what types of care they will provide coverage for, hospitals will be vulnerable to rising bad debt levels and fewer emergency room visits.</a:t>
          </a:r>
        </a:p>
      </dsp:txBody>
      <dsp:txXfrm>
        <a:off x="0" y="1393017"/>
        <a:ext cx="7886700" cy="312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3E0E5-0993-402D-8230-B87162FFD801}">
      <dsp:nvSpPr>
        <dsp:cNvPr id="0" name=""/>
        <dsp:cNvSpPr/>
      </dsp:nvSpPr>
      <dsp:spPr>
        <a:xfrm>
          <a:off x="0" y="552"/>
          <a:ext cx="72957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B3D2A-F464-4BAF-8F47-3A62A0E7024F}">
      <dsp:nvSpPr>
        <dsp:cNvPr id="0" name=""/>
        <dsp:cNvSpPr/>
      </dsp:nvSpPr>
      <dsp:spPr>
        <a:xfrm>
          <a:off x="0" y="552"/>
          <a:ext cx="7295731"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Berkshire Hathaway, Amazon and JPMorgan Chase create a new company with the goal of providing high-quality health care for their U.S. employees at a lower cost</a:t>
          </a:r>
          <a:endParaRPr lang="en-US" sz="1800" kern="1200"/>
        </a:p>
      </dsp:txBody>
      <dsp:txXfrm>
        <a:off x="0" y="552"/>
        <a:ext cx="7295731" cy="904971"/>
      </dsp:txXfrm>
    </dsp:sp>
    <dsp:sp modelId="{ACED8976-D5E6-4314-B301-3BC35FBBF625}">
      <dsp:nvSpPr>
        <dsp:cNvPr id="0" name=""/>
        <dsp:cNvSpPr/>
      </dsp:nvSpPr>
      <dsp:spPr>
        <a:xfrm>
          <a:off x="0" y="905524"/>
          <a:ext cx="72957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39B02-D1E6-4A08-8718-298C39522640}">
      <dsp:nvSpPr>
        <dsp:cNvPr id="0" name=""/>
        <dsp:cNvSpPr/>
      </dsp:nvSpPr>
      <dsp:spPr>
        <a:xfrm>
          <a:off x="0" y="905524"/>
          <a:ext cx="7295731"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Will Amazon move into the mail-order drug market?</a:t>
          </a:r>
          <a:endParaRPr lang="en-US" sz="1800" kern="1200"/>
        </a:p>
      </dsp:txBody>
      <dsp:txXfrm>
        <a:off x="0" y="905524"/>
        <a:ext cx="7295731" cy="904971"/>
      </dsp:txXfrm>
    </dsp:sp>
    <dsp:sp modelId="{97199E61-D5EC-4143-B862-B640D28F9E21}">
      <dsp:nvSpPr>
        <dsp:cNvPr id="0" name=""/>
        <dsp:cNvSpPr/>
      </dsp:nvSpPr>
      <dsp:spPr>
        <a:xfrm>
          <a:off x="0" y="1810495"/>
          <a:ext cx="72957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B4CCF-51CF-408B-8AE6-B34A5CB964D1}">
      <dsp:nvSpPr>
        <dsp:cNvPr id="0" name=""/>
        <dsp:cNvSpPr/>
      </dsp:nvSpPr>
      <dsp:spPr>
        <a:xfrm>
          <a:off x="0" y="1810495"/>
          <a:ext cx="7295731"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Walmart co-branded Medicare drug plan with Humana</a:t>
          </a:r>
          <a:endParaRPr lang="en-US" sz="1800" kern="1200"/>
        </a:p>
      </dsp:txBody>
      <dsp:txXfrm>
        <a:off x="0" y="1810495"/>
        <a:ext cx="7295731" cy="904971"/>
      </dsp:txXfrm>
    </dsp:sp>
    <dsp:sp modelId="{17DE3164-5124-4110-83EF-DB2128EF113E}">
      <dsp:nvSpPr>
        <dsp:cNvPr id="0" name=""/>
        <dsp:cNvSpPr/>
      </dsp:nvSpPr>
      <dsp:spPr>
        <a:xfrm>
          <a:off x="0" y="2715467"/>
          <a:ext cx="72957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E8600-D186-4B76-BBF4-5F9B89944187}">
      <dsp:nvSpPr>
        <dsp:cNvPr id="0" name=""/>
        <dsp:cNvSpPr/>
      </dsp:nvSpPr>
      <dsp:spPr>
        <a:xfrm>
          <a:off x="0" y="2715467"/>
          <a:ext cx="7295731"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Cigna-Express Scripts deal moving forward</a:t>
          </a:r>
          <a:endParaRPr lang="en-US" sz="1800" kern="1200"/>
        </a:p>
      </dsp:txBody>
      <dsp:txXfrm>
        <a:off x="0" y="2715467"/>
        <a:ext cx="7295731" cy="904971"/>
      </dsp:txXfrm>
    </dsp:sp>
    <dsp:sp modelId="{16A4A264-C2D5-4103-B40F-A213F6CB6F99}">
      <dsp:nvSpPr>
        <dsp:cNvPr id="0" name=""/>
        <dsp:cNvSpPr/>
      </dsp:nvSpPr>
      <dsp:spPr>
        <a:xfrm>
          <a:off x="0" y="3620438"/>
          <a:ext cx="72957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ACA4E-E9E8-4D62-84FD-5D50F27CC427}">
      <dsp:nvSpPr>
        <dsp:cNvPr id="0" name=""/>
        <dsp:cNvSpPr/>
      </dsp:nvSpPr>
      <dsp:spPr>
        <a:xfrm>
          <a:off x="0" y="3620438"/>
          <a:ext cx="7295731"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smtClean="0"/>
            <a:t>CVS Health's bid for Aetna moving forward</a:t>
          </a:r>
          <a:endParaRPr lang="en-US" sz="1800" kern="1200"/>
        </a:p>
      </dsp:txBody>
      <dsp:txXfrm>
        <a:off x="0" y="3620438"/>
        <a:ext cx="7295731" cy="90497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06743-1479-4DA9-987C-BF0742FC3E4E}" type="datetimeFigureOut">
              <a:rPr lang="en-US" smtClean="0"/>
              <a:t>5/22/2018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06207-2095-4141-B05A-B46EC12F045F}" type="slidenum">
              <a:rPr lang="en-US" smtClean="0"/>
              <a:t>‹#›</a:t>
            </a:fld>
            <a:endParaRPr lang="en-US" dirty="0"/>
          </a:p>
        </p:txBody>
      </p:sp>
    </p:spTree>
    <p:extLst>
      <p:ext uri="{BB962C8B-B14F-4D97-AF65-F5344CB8AC3E}">
        <p14:creationId xmlns:p14="http://schemas.microsoft.com/office/powerpoint/2010/main" val="217112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1</a:t>
            </a:fld>
            <a:endParaRPr lang="en-US" dirty="0"/>
          </a:p>
        </p:txBody>
      </p:sp>
    </p:spTree>
    <p:extLst>
      <p:ext uri="{BB962C8B-B14F-4D97-AF65-F5344CB8AC3E}">
        <p14:creationId xmlns:p14="http://schemas.microsoft.com/office/powerpoint/2010/main" val="53590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10</a:t>
            </a:fld>
            <a:endParaRPr lang="en-US" dirty="0"/>
          </a:p>
        </p:txBody>
      </p:sp>
    </p:spTree>
    <p:extLst>
      <p:ext uri="{BB962C8B-B14F-4D97-AF65-F5344CB8AC3E}">
        <p14:creationId xmlns:p14="http://schemas.microsoft.com/office/powerpoint/2010/main" val="82181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14</a:t>
            </a:fld>
            <a:endParaRPr lang="en-US" dirty="0"/>
          </a:p>
        </p:txBody>
      </p:sp>
    </p:spTree>
    <p:extLst>
      <p:ext uri="{BB962C8B-B14F-4D97-AF65-F5344CB8AC3E}">
        <p14:creationId xmlns:p14="http://schemas.microsoft.com/office/powerpoint/2010/main" val="106218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15</a:t>
            </a:fld>
            <a:endParaRPr lang="en-US" dirty="0"/>
          </a:p>
        </p:txBody>
      </p:sp>
    </p:spTree>
    <p:extLst>
      <p:ext uri="{BB962C8B-B14F-4D97-AF65-F5344CB8AC3E}">
        <p14:creationId xmlns:p14="http://schemas.microsoft.com/office/powerpoint/2010/main" val="340299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18</a:t>
            </a:fld>
            <a:endParaRPr lang="en-US" dirty="0"/>
          </a:p>
        </p:txBody>
      </p:sp>
    </p:spTree>
    <p:extLst>
      <p:ext uri="{BB962C8B-B14F-4D97-AF65-F5344CB8AC3E}">
        <p14:creationId xmlns:p14="http://schemas.microsoft.com/office/powerpoint/2010/main" val="198599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22</a:t>
            </a:fld>
            <a:endParaRPr lang="en-US" dirty="0"/>
          </a:p>
        </p:txBody>
      </p:sp>
    </p:spTree>
    <p:extLst>
      <p:ext uri="{BB962C8B-B14F-4D97-AF65-F5344CB8AC3E}">
        <p14:creationId xmlns:p14="http://schemas.microsoft.com/office/powerpoint/2010/main" val="112438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30</a:t>
            </a:fld>
            <a:endParaRPr lang="en-US" dirty="0"/>
          </a:p>
        </p:txBody>
      </p:sp>
    </p:spTree>
    <p:extLst>
      <p:ext uri="{BB962C8B-B14F-4D97-AF65-F5344CB8AC3E}">
        <p14:creationId xmlns:p14="http://schemas.microsoft.com/office/powerpoint/2010/main" val="393717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2</a:t>
            </a:fld>
            <a:endParaRPr lang="en-US" dirty="0"/>
          </a:p>
        </p:txBody>
      </p:sp>
    </p:spTree>
    <p:extLst>
      <p:ext uri="{BB962C8B-B14F-4D97-AF65-F5344CB8AC3E}">
        <p14:creationId xmlns:p14="http://schemas.microsoft.com/office/powerpoint/2010/main" val="161511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3</a:t>
            </a:fld>
            <a:endParaRPr lang="en-US" dirty="0"/>
          </a:p>
        </p:txBody>
      </p:sp>
    </p:spTree>
    <p:extLst>
      <p:ext uri="{BB962C8B-B14F-4D97-AF65-F5344CB8AC3E}">
        <p14:creationId xmlns:p14="http://schemas.microsoft.com/office/powerpoint/2010/main" val="175149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2D5DA-68D8-4DE7-A4B8-D7DF541A9B08}" type="slidenum">
              <a:rPr lang="en-US" smtClean="0"/>
              <a:t>4</a:t>
            </a:fld>
            <a:endParaRPr lang="en-US" dirty="0"/>
          </a:p>
        </p:txBody>
      </p:sp>
    </p:spTree>
    <p:extLst>
      <p:ext uri="{BB962C8B-B14F-4D97-AF65-F5344CB8AC3E}">
        <p14:creationId xmlns:p14="http://schemas.microsoft.com/office/powerpoint/2010/main" val="132562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5</a:t>
            </a:fld>
            <a:endParaRPr lang="en-US" dirty="0"/>
          </a:p>
        </p:txBody>
      </p:sp>
    </p:spTree>
    <p:extLst>
      <p:ext uri="{BB962C8B-B14F-4D97-AF65-F5344CB8AC3E}">
        <p14:creationId xmlns:p14="http://schemas.microsoft.com/office/powerpoint/2010/main" val="397979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6</a:t>
            </a:fld>
            <a:endParaRPr lang="en-US" dirty="0"/>
          </a:p>
        </p:txBody>
      </p:sp>
    </p:spTree>
    <p:extLst>
      <p:ext uri="{BB962C8B-B14F-4D97-AF65-F5344CB8AC3E}">
        <p14:creationId xmlns:p14="http://schemas.microsoft.com/office/powerpoint/2010/main" val="41823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7</a:t>
            </a:fld>
            <a:endParaRPr lang="en-US" dirty="0"/>
          </a:p>
        </p:txBody>
      </p:sp>
    </p:spTree>
    <p:extLst>
      <p:ext uri="{BB962C8B-B14F-4D97-AF65-F5344CB8AC3E}">
        <p14:creationId xmlns:p14="http://schemas.microsoft.com/office/powerpoint/2010/main" val="327100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8</a:t>
            </a:fld>
            <a:endParaRPr lang="en-US" dirty="0"/>
          </a:p>
        </p:txBody>
      </p:sp>
    </p:spTree>
    <p:extLst>
      <p:ext uri="{BB962C8B-B14F-4D97-AF65-F5344CB8AC3E}">
        <p14:creationId xmlns:p14="http://schemas.microsoft.com/office/powerpoint/2010/main" val="43980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006207-2095-4141-B05A-B46EC12F045F}" type="slidenum">
              <a:rPr lang="en-US" smtClean="0"/>
              <a:t>9</a:t>
            </a:fld>
            <a:endParaRPr lang="en-US" dirty="0"/>
          </a:p>
        </p:txBody>
      </p:sp>
    </p:spTree>
    <p:extLst>
      <p:ext uri="{BB962C8B-B14F-4D97-AF65-F5344CB8AC3E}">
        <p14:creationId xmlns:p14="http://schemas.microsoft.com/office/powerpoint/2010/main" val="163785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266357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180746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28837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689440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182202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121077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384914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356736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165740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114483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23C112-61A4-4A11-AB4B-F1A774D1F816}" type="slidenum">
              <a:rPr lang="en-US" smtClean="0"/>
              <a:t>‹#›</a:t>
            </a:fld>
            <a:endParaRPr lang="en-US" dirty="0"/>
          </a:p>
        </p:txBody>
      </p:sp>
    </p:spTree>
    <p:extLst>
      <p:ext uri="{BB962C8B-B14F-4D97-AF65-F5344CB8AC3E}">
        <p14:creationId xmlns:p14="http://schemas.microsoft.com/office/powerpoint/2010/main" val="306032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3C112-61A4-4A11-AB4B-F1A774D1F816}" type="slidenum">
              <a:rPr lang="en-US" smtClean="0"/>
              <a:t>‹#›</a:t>
            </a:fld>
            <a:endParaRPr lang="en-US" dirty="0"/>
          </a:p>
        </p:txBody>
      </p:sp>
      <p:cxnSp>
        <p:nvCxnSpPr>
          <p:cNvPr id="7" name="Straight Connector 6"/>
          <p:cNvCxnSpPr/>
          <p:nvPr userDrawn="1"/>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1247" y="670560"/>
            <a:ext cx="1966553" cy="548640"/>
          </a:xfrm>
          <a:prstGeom prst="rect">
            <a:avLst/>
          </a:prstGeom>
        </p:spPr>
      </p:pic>
    </p:spTree>
    <p:extLst>
      <p:ext uri="{BB962C8B-B14F-4D97-AF65-F5344CB8AC3E}">
        <p14:creationId xmlns:p14="http://schemas.microsoft.com/office/powerpoint/2010/main" val="426647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www.bakerdonelson.com/bipartisan-budget-act-of-2018-major-impacts-on-health-car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hyperlink" Target="https://www.bakerdonelson.com/bipartisan-budget-act-of-2018-major-impacts-on-health-care"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www.bakerdonelson.com/bipartisan-budget-act-of-2018-major-impacts-on-health-care" TargetMode="External"/><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bpp.org/research/federal-budget/trump-budget-deeply-cuts-health-housing-other-assistance-for-low-and" TargetMode="External"/><Relationship Id="rId7" Type="http://schemas.openxmlformats.org/officeDocument/2006/relationships/image" Target="../media/image9.png"/><Relationship Id="rId2" Type="http://schemas.openxmlformats.org/officeDocument/2006/relationships/hyperlink" Target="http://www.modernhealthcare.com/article/20180212/NEWS/180219983"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heac.org/2018/02/16/president-trump-releases-fy-2019-budget/" TargetMode="External"/><Relationship Id="rId4" Type="http://schemas.openxmlformats.org/officeDocument/2006/relationships/hyperlink" Target="https://www.hhs.gov/sites/default/files/fy-2019-budget-in-brief.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bpp.org/research/federal-budget/trump-budget-deeply-cuts-health-housing-other-assistance-for-low-and" TargetMode="External"/><Relationship Id="rId2" Type="http://schemas.openxmlformats.org/officeDocument/2006/relationships/hyperlink" Target="http://www.modernhealthcare.com/article/20180212/NEWS/180219983" TargetMode="External"/><Relationship Id="rId1" Type="http://schemas.openxmlformats.org/officeDocument/2006/relationships/slideLayout" Target="../slideLayouts/slideLayout2.xml"/><Relationship Id="rId5" Type="http://schemas.openxmlformats.org/officeDocument/2006/relationships/hyperlink" Target="http://cheac.org/2018/02/16/president-trump-releases-fy-2019-budget/" TargetMode="External"/><Relationship Id="rId4" Type="http://schemas.openxmlformats.org/officeDocument/2006/relationships/hyperlink" Target="https://www.hhs.gov/sites/default/files/fy-2019-budget-in-brief.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ms.gov/Newsroom/MediaReleaseDatabase/Fact-sheets/2018-Fact-sheets-items/2018-02-20.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urrypilot.com/news/localnews/6175169-151/curry-general-could-lose-critical-access-stat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4.xml"/><Relationship Id="rId7" Type="http://schemas.openxmlformats.org/officeDocument/2006/relationships/hyperlink" Target="https://oig.hhs.gov/oei/reports/oei-02-15-00450.asp"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odernhealthcare.com/article/20180111/NEWS/180119963/providers-angry-at-medpac-vote-to-junk-mip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hrsa.gov/sites/default/files/hrsa/advisory-committees/rural/publications/2017-Rural-Health-Clinic-Provisions.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odernhealthcare.com/article/20180111/NEWS/180119978?utm_source=modernhealthca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ocs.house.gov/billsthisweek/20171218/CRPT-115HRPT-466.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6" y="-152400"/>
            <a:ext cx="9144000" cy="4343400"/>
          </a:xfrm>
          <a:prstGeom prst="rect">
            <a:avLst/>
          </a:prstGeom>
        </p:spPr>
      </p:pic>
      <p:sp>
        <p:nvSpPr>
          <p:cNvPr id="6" name="Title 10"/>
          <p:cNvSpPr txBox="1">
            <a:spLocks/>
          </p:cNvSpPr>
          <p:nvPr/>
        </p:nvSpPr>
        <p:spPr>
          <a:xfrm>
            <a:off x="13636" y="3365501"/>
            <a:ext cx="9144000" cy="838200"/>
          </a:xfrm>
          <a:prstGeom prst="rect">
            <a:avLst/>
          </a:prstGeom>
          <a:solidFill>
            <a:schemeClr val="accent1"/>
          </a:solidFill>
        </p:spPr>
        <p:txBody>
          <a:bodyPr vert="horz" lIns="91440" tIns="45720" rIns="91440" bIns="45720" rtlCol="0" anchor="ctr">
            <a:norm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defRPr/>
            </a:pPr>
            <a:r>
              <a:rPr lang="en-US" sz="3200" dirty="0" smtClean="0">
                <a:solidFill>
                  <a:schemeClr val="bg1"/>
                </a:solidFill>
              </a:rPr>
              <a:t>2018 Updates and Trends</a:t>
            </a:r>
            <a:endParaRPr lang="en-US" sz="3200" dirty="0">
              <a:solidFill>
                <a:schemeClr val="bg1"/>
              </a:solidFill>
            </a:endParaRPr>
          </a:p>
        </p:txBody>
      </p:sp>
      <p:sp>
        <p:nvSpPr>
          <p:cNvPr id="3" name="Subtitle 2"/>
          <p:cNvSpPr>
            <a:spLocks noGrp="1"/>
          </p:cNvSpPr>
          <p:nvPr>
            <p:ph type="subTitle" idx="1"/>
          </p:nvPr>
        </p:nvSpPr>
        <p:spPr>
          <a:xfrm>
            <a:off x="13636" y="4236134"/>
            <a:ext cx="9144000" cy="685800"/>
          </a:xfrm>
          <a:solidFill>
            <a:schemeClr val="bg1"/>
          </a:solidFill>
        </p:spPr>
        <p:txBody>
          <a:bodyPr/>
          <a:lstStyle/>
          <a:p>
            <a:r>
              <a:rPr lang="en-US" dirty="0" smtClean="0"/>
              <a:t>Current Climate and Implications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638800"/>
            <a:ext cx="3578120" cy="998244"/>
          </a:xfrm>
          <a:prstGeom prst="rect">
            <a:avLst/>
          </a:prstGeom>
        </p:spPr>
      </p:pic>
      <p:sp>
        <p:nvSpPr>
          <p:cNvPr id="8" name="Rectangle 7"/>
          <p:cNvSpPr/>
          <p:nvPr/>
        </p:nvSpPr>
        <p:spPr>
          <a:xfrm>
            <a:off x="0" y="4947335"/>
            <a:ext cx="9144000" cy="646331"/>
          </a:xfrm>
          <a:prstGeom prst="rect">
            <a:avLst/>
          </a:prstGeom>
        </p:spPr>
        <p:txBody>
          <a:bodyPr wrap="square">
            <a:spAutoFit/>
          </a:bodyPr>
          <a:lstStyle/>
          <a:p>
            <a:pPr algn="ctr">
              <a:spcBef>
                <a:spcPct val="0"/>
              </a:spcBef>
            </a:pPr>
            <a:r>
              <a:rPr lang="en-US" altLang="en-US" dirty="0">
                <a:cs typeface="Arial" charset="0"/>
              </a:rPr>
              <a:t>John Behn, MPA</a:t>
            </a:r>
          </a:p>
          <a:p>
            <a:pPr algn="ctr">
              <a:spcBef>
                <a:spcPct val="0"/>
              </a:spcBef>
            </a:pPr>
            <a:r>
              <a:rPr lang="en-US" altLang="en-US" dirty="0">
                <a:cs typeface="Arial" charset="0"/>
              </a:rPr>
              <a:t>Laurie Daigle, CPC</a:t>
            </a:r>
          </a:p>
        </p:txBody>
      </p:sp>
    </p:spTree>
    <p:extLst>
      <p:ext uri="{BB962C8B-B14F-4D97-AF65-F5344CB8AC3E}">
        <p14:creationId xmlns:p14="http://schemas.microsoft.com/office/powerpoint/2010/main" val="2675104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BA16309-3DFD-4551-BE82-4A8062E4205E}"/>
              </a:ext>
            </a:extLst>
          </p:cNvPr>
          <p:cNvSpPr>
            <a:spLocks noGrp="1"/>
          </p:cNvSpPr>
          <p:nvPr>
            <p:ph type="title"/>
          </p:nvPr>
        </p:nvSpPr>
        <p:spPr>
          <a:xfrm>
            <a:off x="152400" y="457200"/>
            <a:ext cx="8534400" cy="457200"/>
          </a:xfrm>
        </p:spPr>
        <p:txBody>
          <a:bodyPr>
            <a:normAutofit fontScale="90000"/>
          </a:bodyPr>
          <a:lstStyle/>
          <a:p>
            <a:r>
              <a:rPr lang="en-US" dirty="0"/>
              <a:t>Bipartisan Budget Act of 2018: Impact on Healthcare</a:t>
            </a:r>
          </a:p>
        </p:txBody>
      </p:sp>
      <p:graphicFrame>
        <p:nvGraphicFramePr>
          <p:cNvPr id="5" name="Content Placeholder 4">
            <a:extLst>
              <a:ext uri="{FF2B5EF4-FFF2-40B4-BE49-F238E27FC236}">
                <a16:creationId xmlns="" xmlns:a16="http://schemas.microsoft.com/office/drawing/2014/main" id="{6B913417-52AD-43B9-B57D-395446BACFE4}"/>
              </a:ext>
            </a:extLst>
          </p:cNvPr>
          <p:cNvGraphicFramePr>
            <a:graphicFrameLocks noGrp="1"/>
          </p:cNvGraphicFramePr>
          <p:nvPr>
            <p:ph idx="1"/>
            <p:extLst>
              <p:ext uri="{D42A27DB-BD31-4B8C-83A1-F6EECF244321}">
                <p14:modId xmlns:p14="http://schemas.microsoft.com/office/powerpoint/2010/main" val="626018079"/>
              </p:ext>
            </p:extLst>
          </p:nvPr>
        </p:nvGraphicFramePr>
        <p:xfrm>
          <a:off x="628650" y="1189065"/>
          <a:ext cx="7886700" cy="4730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 xmlns:a16="http://schemas.microsoft.com/office/drawing/2014/main" id="{ACBFDDF7-8A0C-4053-814C-B04EBC0FBE8B}"/>
              </a:ext>
            </a:extLst>
          </p:cNvPr>
          <p:cNvSpPr txBox="1"/>
          <p:nvPr/>
        </p:nvSpPr>
        <p:spPr>
          <a:xfrm>
            <a:off x="1" y="6446891"/>
            <a:ext cx="9143999" cy="415498"/>
          </a:xfrm>
          <a:prstGeom prst="rect">
            <a:avLst/>
          </a:prstGeom>
          <a:noFill/>
        </p:spPr>
        <p:txBody>
          <a:bodyPr wrap="square" rtlCol="0">
            <a:spAutoFit/>
          </a:bodyPr>
          <a:lstStyle/>
          <a:p>
            <a:pPr algn="ctr"/>
            <a:r>
              <a:rPr lang="en-US" sz="1050" b="1" dirty="0"/>
              <a:t>Source: Baker Donelson, </a:t>
            </a:r>
            <a:r>
              <a:rPr lang="en-US" sz="1050" b="1" i="1" dirty="0"/>
              <a:t>Bipartisan Budget Act of 2018: Major Impacts on Health Care, </a:t>
            </a:r>
            <a:r>
              <a:rPr lang="en-US" sz="1050" b="1" dirty="0"/>
              <a:t>Sheila P. Burke, Amit Rao, and Sam E. </a:t>
            </a:r>
            <a:r>
              <a:rPr lang="en-US" sz="1050" b="1" dirty="0" err="1"/>
              <a:t>Sadle</a:t>
            </a:r>
            <a:r>
              <a:rPr lang="en-US" sz="1050" b="1" dirty="0"/>
              <a:t>, 2/9/18, </a:t>
            </a:r>
            <a:r>
              <a:rPr lang="en-US" sz="1050" b="1" dirty="0">
                <a:hlinkClick r:id="rId8"/>
              </a:rPr>
              <a:t>https://www.bakerdonelson.com/bipartisan-budget-act-of-2018-major-impacts-on-health-care</a:t>
            </a:r>
            <a:r>
              <a:rPr lang="en-US" sz="1050" b="1" dirty="0"/>
              <a:t> </a:t>
            </a:r>
          </a:p>
        </p:txBody>
      </p:sp>
      <p:pic>
        <p:nvPicPr>
          <p:cNvPr id="3" name="Picture 2">
            <a:extLst>
              <a:ext uri="{FF2B5EF4-FFF2-40B4-BE49-F238E27FC236}">
                <a16:creationId xmlns="" xmlns:a16="http://schemas.microsoft.com/office/drawing/2014/main" id="{726DB6E3-44C2-48DB-8501-9D955BA95EDA}"/>
              </a:ext>
            </a:extLst>
          </p:cNvPr>
          <p:cNvPicPr>
            <a:picLocks noChangeAspect="1"/>
          </p:cNvPicPr>
          <p:nvPr/>
        </p:nvPicPr>
        <p:blipFill>
          <a:blip r:embed="rId9"/>
          <a:stretch>
            <a:fillRect/>
          </a:stretch>
        </p:blipFill>
        <p:spPr>
          <a:xfrm>
            <a:off x="3689168" y="6302553"/>
            <a:ext cx="1765663" cy="176566"/>
          </a:xfrm>
          <a:prstGeom prst="rect">
            <a:avLst/>
          </a:prstGeom>
        </p:spPr>
      </p:pic>
    </p:spTree>
    <p:extLst>
      <p:ext uri="{BB962C8B-B14F-4D97-AF65-F5344CB8AC3E}">
        <p14:creationId xmlns:p14="http://schemas.microsoft.com/office/powerpoint/2010/main" val="298026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dirty="0"/>
              <a:t>Bipartisan Budget Act of 2018: Impact on Healthcare</a:t>
            </a:r>
          </a:p>
        </p:txBody>
      </p:sp>
      <p:sp>
        <p:nvSpPr>
          <p:cNvPr id="4" name="Slide Number Placeholder 3"/>
          <p:cNvSpPr>
            <a:spLocks noGrp="1"/>
          </p:cNvSpPr>
          <p:nvPr>
            <p:ph type="sldNum" sz="quarter" idx="12"/>
          </p:nvPr>
        </p:nvSpPr>
        <p:spPr/>
        <p:txBody>
          <a:bodyPr/>
          <a:lstStyle/>
          <a:p>
            <a:fld id="{3923C112-61A4-4A11-AB4B-F1A774D1F816}" type="slidenum">
              <a:rPr lang="en-US" smtClean="0"/>
              <a:t>11</a:t>
            </a:fld>
            <a:endParaRPr lang="en-US" dirty="0"/>
          </a:p>
        </p:txBody>
      </p:sp>
      <p:sp>
        <p:nvSpPr>
          <p:cNvPr id="6" name="TextBox 5"/>
          <p:cNvSpPr txBox="1"/>
          <p:nvPr/>
        </p:nvSpPr>
        <p:spPr>
          <a:xfrm>
            <a:off x="457200" y="1117592"/>
            <a:ext cx="8229600" cy="677108"/>
          </a:xfrm>
          <a:prstGeom prst="rect">
            <a:avLst/>
          </a:prstGeom>
          <a:solidFill>
            <a:schemeClr val="accent1"/>
          </a:solidFill>
        </p:spPr>
        <p:txBody>
          <a:bodyPr wrap="square" rtlCol="0">
            <a:spAutoFit/>
          </a:bodyPr>
          <a:lstStyle/>
          <a:p>
            <a:pPr algn="ctr"/>
            <a:r>
              <a:rPr lang="en-US" dirty="0" smtClean="0">
                <a:solidFill>
                  <a:schemeClr val="bg1"/>
                </a:solidFill>
              </a:rPr>
              <a:t>CHRONIC </a:t>
            </a:r>
            <a:r>
              <a:rPr lang="en-US" dirty="0">
                <a:solidFill>
                  <a:schemeClr val="bg1"/>
                </a:solidFill>
              </a:rPr>
              <a:t>Care Act</a:t>
            </a:r>
          </a:p>
          <a:p>
            <a:pPr algn="ctr"/>
            <a:endParaRPr lang="en-US" sz="2000" dirty="0">
              <a:solidFill>
                <a:schemeClr val="bg1"/>
              </a:solidFill>
            </a:endParaRPr>
          </a:p>
        </p:txBody>
      </p:sp>
      <p:sp>
        <p:nvSpPr>
          <p:cNvPr id="3" name="Content Placeholder 2"/>
          <p:cNvSpPr>
            <a:spLocks noGrp="1"/>
          </p:cNvSpPr>
          <p:nvPr>
            <p:ph idx="1"/>
          </p:nvPr>
        </p:nvSpPr>
        <p:spPr>
          <a:xfrm>
            <a:off x="457200" y="1600201"/>
            <a:ext cx="8229600" cy="4756150"/>
          </a:xfrm>
          <a:solidFill>
            <a:schemeClr val="accent6">
              <a:lumMod val="20000"/>
              <a:lumOff val="80000"/>
            </a:schemeClr>
          </a:solidFill>
        </p:spPr>
        <p:txBody>
          <a:bodyPr>
            <a:normAutofit lnSpcReduction="10000"/>
          </a:bodyPr>
          <a:lstStyle/>
          <a:p>
            <a:pPr>
              <a:spcBef>
                <a:spcPts val="0"/>
              </a:spcBef>
            </a:pPr>
            <a:r>
              <a:rPr lang="en-US" sz="1800" b="1" kern="0" dirty="0">
                <a:solidFill>
                  <a:sysClr val="windowText" lastClr="000000"/>
                </a:solidFill>
              </a:rPr>
              <a:t>Provides Accountable Care Organizations (ACOs) the ability to expand the use of telehealth services</a:t>
            </a:r>
          </a:p>
          <a:p>
            <a:pPr>
              <a:spcBef>
                <a:spcPts val="0"/>
              </a:spcBef>
            </a:pPr>
            <a:r>
              <a:rPr lang="en-US" sz="1800" b="1" i="1" kern="0" dirty="0">
                <a:solidFill>
                  <a:sysClr val="windowText" lastClr="000000"/>
                </a:solidFill>
              </a:rPr>
              <a:t>Allows Medicare ACOs </a:t>
            </a:r>
            <a:r>
              <a:rPr lang="en-US" sz="1800" b="1" i="1" kern="0" dirty="0" smtClean="0">
                <a:solidFill>
                  <a:sysClr val="windowText" lastClr="000000"/>
                </a:solidFill>
              </a:rPr>
              <a:t>to have beneficiaries </a:t>
            </a:r>
            <a:r>
              <a:rPr lang="en-US" sz="1800" b="1" i="1" kern="0" dirty="0">
                <a:solidFill>
                  <a:sysClr val="windowText" lastClr="000000"/>
                </a:solidFill>
              </a:rPr>
              <a:t>assigned prospectively at the beginning of a performance year. </a:t>
            </a:r>
          </a:p>
          <a:p>
            <a:pPr>
              <a:spcBef>
                <a:spcPts val="0"/>
              </a:spcBef>
            </a:pPr>
            <a:r>
              <a:rPr lang="en-US" sz="1800" b="1" i="1" kern="0" dirty="0">
                <a:solidFill>
                  <a:sysClr val="windowText" lastClr="000000"/>
                </a:solidFill>
              </a:rPr>
              <a:t>Beneficiaries may voluntarily align to an ACO in which </a:t>
            </a:r>
            <a:r>
              <a:rPr lang="en-US" sz="1800" b="1" i="1" kern="0" dirty="0" smtClean="0">
                <a:solidFill>
                  <a:sysClr val="windowText" lastClr="000000"/>
                </a:solidFill>
              </a:rPr>
              <a:t>their main </a:t>
            </a:r>
            <a:r>
              <a:rPr lang="en-US" sz="1800" b="1" i="1" kern="0" dirty="0">
                <a:solidFill>
                  <a:sysClr val="windowText" lastClr="000000"/>
                </a:solidFill>
              </a:rPr>
              <a:t>primary care provider is participating.</a:t>
            </a:r>
          </a:p>
          <a:p>
            <a:pPr>
              <a:spcBef>
                <a:spcPts val="0"/>
              </a:spcBef>
            </a:pPr>
            <a:r>
              <a:rPr lang="en-US" sz="1800" b="1" i="1" kern="0" dirty="0" smtClean="0">
                <a:solidFill>
                  <a:sysClr val="windowText" lastClr="000000"/>
                </a:solidFill>
              </a:rPr>
              <a:t>Certain </a:t>
            </a:r>
            <a:r>
              <a:rPr lang="en-US" sz="1800" b="1" i="1" kern="0" dirty="0">
                <a:solidFill>
                  <a:sysClr val="windowText" lastClr="000000"/>
                </a:solidFill>
              </a:rPr>
              <a:t>two-sided risk ACOs </a:t>
            </a:r>
            <a:r>
              <a:rPr lang="en-US" sz="1800" b="1" i="1" kern="0" dirty="0" smtClean="0">
                <a:solidFill>
                  <a:sysClr val="windowText" lastClr="000000"/>
                </a:solidFill>
              </a:rPr>
              <a:t>may </a:t>
            </a:r>
            <a:r>
              <a:rPr lang="en-US" sz="1800" b="1" i="1" kern="0" dirty="0">
                <a:solidFill>
                  <a:sysClr val="windowText" lastClr="000000"/>
                </a:solidFill>
              </a:rPr>
              <a:t>make incentive payments to all assigned beneficiaries who receive qualifying primary care services</a:t>
            </a:r>
          </a:p>
          <a:p>
            <a:pPr>
              <a:spcBef>
                <a:spcPts val="0"/>
              </a:spcBef>
            </a:pPr>
            <a:r>
              <a:rPr lang="en-US" sz="1800" kern="0" dirty="0" smtClean="0">
                <a:solidFill>
                  <a:sysClr val="windowText" lastClr="000000"/>
                </a:solidFill>
              </a:rPr>
              <a:t>Directs Report to Congress within 18 months</a:t>
            </a:r>
          </a:p>
          <a:p>
            <a:pPr>
              <a:spcBef>
                <a:spcPts val="0"/>
              </a:spcBef>
            </a:pPr>
            <a:r>
              <a:rPr lang="en-US" sz="1800" kern="0" dirty="0" smtClean="0">
                <a:solidFill>
                  <a:sysClr val="windowText" lastClr="000000"/>
                </a:solidFill>
              </a:rPr>
              <a:t>GAO  - The prevalence and effectiveness of Medicare </a:t>
            </a:r>
            <a:r>
              <a:rPr lang="en-US" sz="1800" kern="0" dirty="0">
                <a:solidFill>
                  <a:sysClr val="windowText" lastClr="000000"/>
                </a:solidFill>
              </a:rPr>
              <a:t>and other payer medication synchronization programs</a:t>
            </a:r>
          </a:p>
          <a:p>
            <a:pPr>
              <a:spcBef>
                <a:spcPts val="0"/>
              </a:spcBef>
            </a:pPr>
            <a:r>
              <a:rPr lang="en-US" sz="1800" kern="0" dirty="0" smtClean="0">
                <a:solidFill>
                  <a:sysClr val="windowText" lastClr="000000"/>
                </a:solidFill>
              </a:rPr>
              <a:t>HHS </a:t>
            </a:r>
            <a:r>
              <a:rPr lang="en-US" sz="1800" kern="0" dirty="0">
                <a:solidFill>
                  <a:sysClr val="windowText" lastClr="000000"/>
                </a:solidFill>
              </a:rPr>
              <a:t>Secretary </a:t>
            </a:r>
            <a:r>
              <a:rPr lang="en-US" sz="1800" kern="0" dirty="0" smtClean="0">
                <a:solidFill>
                  <a:sysClr val="windowText" lastClr="000000"/>
                </a:solidFill>
              </a:rPr>
              <a:t> - Evaluate </a:t>
            </a:r>
            <a:r>
              <a:rPr lang="en-US" sz="1800" kern="0" dirty="0">
                <a:solidFill>
                  <a:sysClr val="windowText" lastClr="000000"/>
                </a:solidFill>
              </a:rPr>
              <a:t>long-term cost drivers to Medicare, including obesity, tobacco use, mental health conditions, and other factors that may contribute to the deterioration of health conditions among individuals with chronic conditions</a:t>
            </a:r>
          </a:p>
          <a:p>
            <a:pPr>
              <a:spcBef>
                <a:spcPts val="0"/>
              </a:spcBef>
            </a:pPr>
            <a:r>
              <a:rPr lang="en-US" sz="1800" kern="0" dirty="0">
                <a:solidFill>
                  <a:sysClr val="windowText" lastClr="000000"/>
                </a:solidFill>
              </a:rPr>
              <a:t>Beginning 2020- Part D plan sponsor may submit a request to CMS for claims data under Parts A and B. to optimize therapeutic outcomes through improved medication use; improving care coordination and prevent adverse health outcomes</a:t>
            </a:r>
            <a:endParaRPr lang="en-US" sz="1800" kern="0" dirty="0">
              <a:solidFill>
                <a:sysClr val="windowText" lastClr="000000"/>
              </a:solidFill>
            </a:endParaRPr>
          </a:p>
        </p:txBody>
      </p:sp>
    </p:spTree>
    <p:extLst>
      <p:ext uri="{BB962C8B-B14F-4D97-AF65-F5344CB8AC3E}">
        <p14:creationId xmlns:p14="http://schemas.microsoft.com/office/powerpoint/2010/main" val="375301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dirty="0"/>
              <a:t>Bipartisan Budget Act of 2018: Impact on Healthcare</a:t>
            </a:r>
          </a:p>
        </p:txBody>
      </p:sp>
      <p:sp>
        <p:nvSpPr>
          <p:cNvPr id="3" name="Content Placeholder 2"/>
          <p:cNvSpPr>
            <a:spLocks noGrp="1"/>
          </p:cNvSpPr>
          <p:nvPr>
            <p:ph idx="1"/>
          </p:nvPr>
        </p:nvSpPr>
        <p:spPr>
          <a:xfrm>
            <a:off x="457200" y="1905000"/>
            <a:ext cx="8229600" cy="4525963"/>
          </a:xfrm>
          <a:solidFill>
            <a:schemeClr val="accent6">
              <a:lumMod val="20000"/>
              <a:lumOff val="80000"/>
            </a:schemeClr>
          </a:solidFill>
        </p:spPr>
        <p:txBody>
          <a:bodyPr>
            <a:normAutofit fontScale="70000" lnSpcReduction="20000"/>
          </a:bodyPr>
          <a:lstStyle/>
          <a:p>
            <a:r>
              <a:rPr lang="en-US" dirty="0"/>
              <a:t>Extends and expands the </a:t>
            </a:r>
            <a:r>
              <a:rPr lang="en-US" dirty="0" smtClean="0"/>
              <a:t>at-Home </a:t>
            </a:r>
            <a:r>
              <a:rPr lang="en-US" dirty="0"/>
              <a:t>demonstration by two years, </a:t>
            </a:r>
            <a:endParaRPr lang="en-US" dirty="0" smtClean="0"/>
          </a:p>
          <a:p>
            <a:r>
              <a:rPr lang="en-US" dirty="0" smtClean="0"/>
              <a:t>Increases cap </a:t>
            </a:r>
            <a:r>
              <a:rPr lang="en-US" dirty="0"/>
              <a:t>on participating beneficiaries from 10,000 to 15,000, and gives practices three years to generate savings against their spending targets</a:t>
            </a:r>
          </a:p>
          <a:p>
            <a:r>
              <a:rPr lang="en-US" dirty="0"/>
              <a:t>Permanently reauthorizes Medicare Advantage (MA) Special Needs Plans (SNPs) for vulnerable populations, provides reforms to Dual-Eligible SNPs (D-SNPs) and Chronic Condition SNPs (C-SNPs)</a:t>
            </a:r>
          </a:p>
          <a:p>
            <a:r>
              <a:rPr lang="en-US" dirty="0"/>
              <a:t>Expands the testing of the Center for Medicare &amp; Medicaid Innovation (CMMI) Value-Based Insurance Design Model to allow MA plans in any state to participate in the model by 2020</a:t>
            </a:r>
          </a:p>
          <a:p>
            <a:r>
              <a:rPr lang="en-US" dirty="0" smtClean="0"/>
              <a:t>Effective 2020, allows </a:t>
            </a:r>
            <a:r>
              <a:rPr lang="en-US" dirty="0"/>
              <a:t>MA plans to </a:t>
            </a:r>
          </a:p>
          <a:p>
            <a:pPr lvl="1"/>
            <a:r>
              <a:rPr lang="en-US" dirty="0" smtClean="0"/>
              <a:t>Offer </a:t>
            </a:r>
            <a:r>
              <a:rPr lang="en-US" dirty="0"/>
              <a:t>targeted supplemental benefits to chronically ill enrollees </a:t>
            </a:r>
            <a:endParaRPr lang="en-US" dirty="0" smtClean="0"/>
          </a:p>
          <a:p>
            <a:pPr lvl="1"/>
            <a:r>
              <a:rPr lang="en-US" dirty="0" smtClean="0"/>
              <a:t>Include </a:t>
            </a:r>
            <a:r>
              <a:rPr lang="en-US" dirty="0"/>
              <a:t>telehealth benefits in their annual bid for services that receive payment under Part </a:t>
            </a:r>
            <a:r>
              <a:rPr lang="en-US" dirty="0" smtClean="0"/>
              <a:t>B</a:t>
            </a:r>
            <a:endParaRPr lang="en-US" dirty="0"/>
          </a:p>
        </p:txBody>
      </p:sp>
      <p:sp>
        <p:nvSpPr>
          <p:cNvPr id="4" name="Slide Number Placeholder 3"/>
          <p:cNvSpPr>
            <a:spLocks noGrp="1"/>
          </p:cNvSpPr>
          <p:nvPr>
            <p:ph type="sldNum" sz="quarter" idx="12"/>
          </p:nvPr>
        </p:nvSpPr>
        <p:spPr/>
        <p:txBody>
          <a:bodyPr/>
          <a:lstStyle/>
          <a:p>
            <a:fld id="{3923C112-61A4-4A11-AB4B-F1A774D1F816}" type="slidenum">
              <a:rPr lang="en-US" smtClean="0"/>
              <a:t>12</a:t>
            </a:fld>
            <a:endParaRPr lang="en-US" dirty="0"/>
          </a:p>
        </p:txBody>
      </p:sp>
      <p:grpSp>
        <p:nvGrpSpPr>
          <p:cNvPr id="13" name="Group 12"/>
          <p:cNvGrpSpPr/>
          <p:nvPr/>
        </p:nvGrpSpPr>
        <p:grpSpPr>
          <a:xfrm>
            <a:off x="448056" y="1200098"/>
            <a:ext cx="8238744" cy="710998"/>
            <a:chOff x="0" y="0"/>
            <a:chExt cx="8534400" cy="710998"/>
          </a:xfrm>
        </p:grpSpPr>
        <p:sp>
          <p:nvSpPr>
            <p:cNvPr id="14" name="Rectangle 13"/>
            <p:cNvSpPr/>
            <p:nvPr/>
          </p:nvSpPr>
          <p:spPr>
            <a:xfrm>
              <a:off x="0" y="0"/>
              <a:ext cx="8534400" cy="71099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0" y="0"/>
              <a:ext cx="8534400" cy="7109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a:t>CHRONIC Care Act</a:t>
              </a:r>
            </a:p>
          </p:txBody>
        </p:sp>
      </p:grpSp>
    </p:spTree>
    <p:extLst>
      <p:ext uri="{BB962C8B-B14F-4D97-AF65-F5344CB8AC3E}">
        <p14:creationId xmlns:p14="http://schemas.microsoft.com/office/powerpoint/2010/main" val="232827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BA16309-3DFD-4551-BE82-4A8062E4205E}"/>
              </a:ext>
            </a:extLst>
          </p:cNvPr>
          <p:cNvSpPr>
            <a:spLocks noGrp="1"/>
          </p:cNvSpPr>
          <p:nvPr>
            <p:ph type="title"/>
          </p:nvPr>
        </p:nvSpPr>
        <p:spPr>
          <a:xfrm>
            <a:off x="152400" y="457200"/>
            <a:ext cx="8362950" cy="457200"/>
          </a:xfrm>
        </p:spPr>
        <p:txBody>
          <a:bodyPr>
            <a:normAutofit fontScale="90000"/>
          </a:bodyPr>
          <a:lstStyle/>
          <a:p>
            <a:r>
              <a:rPr lang="en-US" dirty="0"/>
              <a:t>Bipartisan Budget Act of 2018: Impact on Healthcare</a:t>
            </a:r>
          </a:p>
        </p:txBody>
      </p:sp>
      <p:sp>
        <p:nvSpPr>
          <p:cNvPr id="8" name="TextBox 7">
            <a:extLst>
              <a:ext uri="{FF2B5EF4-FFF2-40B4-BE49-F238E27FC236}">
                <a16:creationId xmlns="" xmlns:a16="http://schemas.microsoft.com/office/drawing/2014/main" id="{ACBFDDF7-8A0C-4053-814C-B04EBC0FBE8B}"/>
              </a:ext>
            </a:extLst>
          </p:cNvPr>
          <p:cNvSpPr txBox="1"/>
          <p:nvPr/>
        </p:nvSpPr>
        <p:spPr>
          <a:xfrm>
            <a:off x="1" y="6446891"/>
            <a:ext cx="9143999" cy="415498"/>
          </a:xfrm>
          <a:prstGeom prst="rect">
            <a:avLst/>
          </a:prstGeom>
          <a:noFill/>
        </p:spPr>
        <p:txBody>
          <a:bodyPr wrap="square" rtlCol="0">
            <a:spAutoFit/>
          </a:bodyPr>
          <a:lstStyle/>
          <a:p>
            <a:pPr algn="ctr"/>
            <a:r>
              <a:rPr lang="en-US" sz="1050" b="1" dirty="0"/>
              <a:t>Source: Baker Donelson, </a:t>
            </a:r>
            <a:r>
              <a:rPr lang="en-US" sz="1050" b="1" i="1" dirty="0"/>
              <a:t>Bipartisan Budget Act of 2018: Major Impacts on Health Care, </a:t>
            </a:r>
            <a:r>
              <a:rPr lang="en-US" sz="1050" b="1" dirty="0"/>
              <a:t>Sheila P. Burke, Amit Rao, and Sam E. </a:t>
            </a:r>
            <a:r>
              <a:rPr lang="en-US" sz="1050" b="1" dirty="0" err="1"/>
              <a:t>Sadle</a:t>
            </a:r>
            <a:r>
              <a:rPr lang="en-US" sz="1050" b="1" dirty="0"/>
              <a:t>, 2/9/18, </a:t>
            </a:r>
            <a:r>
              <a:rPr lang="en-US" sz="1050" b="1" dirty="0">
                <a:hlinkClick r:id="rId2"/>
              </a:rPr>
              <a:t>https://www.bakerdonelson.com/bipartisan-budget-act-of-2018-major-impacts-on-health-care</a:t>
            </a:r>
            <a:r>
              <a:rPr lang="en-US" sz="1050" b="1" dirty="0"/>
              <a:t> </a:t>
            </a:r>
          </a:p>
        </p:txBody>
      </p:sp>
      <p:pic>
        <p:nvPicPr>
          <p:cNvPr id="3" name="Picture 2">
            <a:extLst>
              <a:ext uri="{FF2B5EF4-FFF2-40B4-BE49-F238E27FC236}">
                <a16:creationId xmlns="" xmlns:a16="http://schemas.microsoft.com/office/drawing/2014/main" id="{726DB6E3-44C2-48DB-8501-9D955BA95EDA}"/>
              </a:ext>
            </a:extLst>
          </p:cNvPr>
          <p:cNvPicPr>
            <a:picLocks noChangeAspect="1"/>
          </p:cNvPicPr>
          <p:nvPr/>
        </p:nvPicPr>
        <p:blipFill>
          <a:blip r:embed="rId3"/>
          <a:stretch>
            <a:fillRect/>
          </a:stretch>
        </p:blipFill>
        <p:spPr>
          <a:xfrm>
            <a:off x="3689168" y="6302553"/>
            <a:ext cx="1765663" cy="176566"/>
          </a:xfrm>
          <a:prstGeom prst="rect">
            <a:avLst/>
          </a:prstGeom>
        </p:spPr>
      </p:pic>
      <p:graphicFrame>
        <p:nvGraphicFramePr>
          <p:cNvPr id="5" name="Content Placeholder 4">
            <a:extLst>
              <a:ext uri="{FF2B5EF4-FFF2-40B4-BE49-F238E27FC236}">
                <a16:creationId xmlns="" xmlns:a16="http://schemas.microsoft.com/office/drawing/2014/main" id="{4C322F16-A9E7-418E-AD30-7DF8CAD9E060}"/>
              </a:ext>
            </a:extLst>
          </p:cNvPr>
          <p:cNvGraphicFramePr>
            <a:graphicFrameLocks noGrp="1"/>
          </p:cNvGraphicFramePr>
          <p:nvPr>
            <p:ph idx="1"/>
            <p:extLst>
              <p:ext uri="{D42A27DB-BD31-4B8C-83A1-F6EECF244321}">
                <p14:modId xmlns:p14="http://schemas.microsoft.com/office/powerpoint/2010/main" val="3305600456"/>
              </p:ext>
            </p:extLst>
          </p:nvPr>
        </p:nvGraphicFramePr>
        <p:xfrm>
          <a:off x="628650" y="1148827"/>
          <a:ext cx="7886700" cy="4770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2570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BA16309-3DFD-4551-BE82-4A8062E4205E}"/>
              </a:ext>
            </a:extLst>
          </p:cNvPr>
          <p:cNvSpPr>
            <a:spLocks noGrp="1"/>
          </p:cNvSpPr>
          <p:nvPr>
            <p:ph type="title"/>
          </p:nvPr>
        </p:nvSpPr>
        <p:spPr>
          <a:xfrm>
            <a:off x="152400" y="457200"/>
            <a:ext cx="8458200" cy="457200"/>
          </a:xfrm>
        </p:spPr>
        <p:txBody>
          <a:bodyPr>
            <a:normAutofit fontScale="90000"/>
          </a:bodyPr>
          <a:lstStyle/>
          <a:p>
            <a:r>
              <a:rPr lang="en-US" dirty="0"/>
              <a:t>Bipartisan Budget Act of 2018: Impact on Healthcare</a:t>
            </a:r>
          </a:p>
        </p:txBody>
      </p:sp>
      <p:sp>
        <p:nvSpPr>
          <p:cNvPr id="8" name="TextBox 7">
            <a:extLst>
              <a:ext uri="{FF2B5EF4-FFF2-40B4-BE49-F238E27FC236}">
                <a16:creationId xmlns="" xmlns:a16="http://schemas.microsoft.com/office/drawing/2014/main" id="{ACBFDDF7-8A0C-4053-814C-B04EBC0FBE8B}"/>
              </a:ext>
            </a:extLst>
          </p:cNvPr>
          <p:cNvSpPr txBox="1"/>
          <p:nvPr/>
        </p:nvSpPr>
        <p:spPr>
          <a:xfrm>
            <a:off x="1" y="6446891"/>
            <a:ext cx="9143999" cy="415498"/>
          </a:xfrm>
          <a:prstGeom prst="rect">
            <a:avLst/>
          </a:prstGeom>
          <a:noFill/>
        </p:spPr>
        <p:txBody>
          <a:bodyPr wrap="square" rtlCol="0">
            <a:spAutoFit/>
          </a:bodyPr>
          <a:lstStyle/>
          <a:p>
            <a:pPr algn="ctr"/>
            <a:r>
              <a:rPr lang="en-US" sz="1050" b="1" dirty="0"/>
              <a:t>Source: Baker Donelson, </a:t>
            </a:r>
            <a:r>
              <a:rPr lang="en-US" sz="1050" b="1" i="1" dirty="0"/>
              <a:t>Bipartisan Budget Act of 2018: Major Impacts on Health Care, </a:t>
            </a:r>
            <a:r>
              <a:rPr lang="en-US" sz="1050" b="1" dirty="0"/>
              <a:t>Sheila P. Burke, Amit Rao, and Sam E. </a:t>
            </a:r>
            <a:r>
              <a:rPr lang="en-US" sz="1050" b="1" dirty="0" err="1"/>
              <a:t>Sadle</a:t>
            </a:r>
            <a:r>
              <a:rPr lang="en-US" sz="1050" b="1" dirty="0"/>
              <a:t>, 2/9/18, </a:t>
            </a:r>
            <a:r>
              <a:rPr lang="en-US" sz="1050" b="1" dirty="0">
                <a:hlinkClick r:id="rId3"/>
              </a:rPr>
              <a:t>https://www.bakerdonelson.com/bipartisan-budget-act-of-2018-major-impacts-on-health-care</a:t>
            </a:r>
            <a:r>
              <a:rPr lang="en-US" sz="1050" b="1" dirty="0"/>
              <a:t> </a:t>
            </a:r>
          </a:p>
        </p:txBody>
      </p:sp>
      <p:pic>
        <p:nvPicPr>
          <p:cNvPr id="3" name="Picture 2">
            <a:extLst>
              <a:ext uri="{FF2B5EF4-FFF2-40B4-BE49-F238E27FC236}">
                <a16:creationId xmlns="" xmlns:a16="http://schemas.microsoft.com/office/drawing/2014/main" id="{726DB6E3-44C2-48DB-8501-9D955BA95EDA}"/>
              </a:ext>
            </a:extLst>
          </p:cNvPr>
          <p:cNvPicPr>
            <a:picLocks noChangeAspect="1"/>
          </p:cNvPicPr>
          <p:nvPr/>
        </p:nvPicPr>
        <p:blipFill>
          <a:blip r:embed="rId4"/>
          <a:stretch>
            <a:fillRect/>
          </a:stretch>
        </p:blipFill>
        <p:spPr>
          <a:xfrm>
            <a:off x="3689168" y="6302553"/>
            <a:ext cx="1765663" cy="176566"/>
          </a:xfrm>
          <a:prstGeom prst="rect">
            <a:avLst/>
          </a:prstGeom>
        </p:spPr>
      </p:pic>
      <p:graphicFrame>
        <p:nvGraphicFramePr>
          <p:cNvPr id="5" name="Content Placeholder 4">
            <a:extLst>
              <a:ext uri="{FF2B5EF4-FFF2-40B4-BE49-F238E27FC236}">
                <a16:creationId xmlns="" xmlns:a16="http://schemas.microsoft.com/office/drawing/2014/main" id="{1B22FB56-469F-41A6-8C9D-D6E03BC86B05}"/>
              </a:ext>
            </a:extLst>
          </p:cNvPr>
          <p:cNvGraphicFramePr>
            <a:graphicFrameLocks noGrp="1"/>
          </p:cNvGraphicFramePr>
          <p:nvPr>
            <p:ph idx="1"/>
            <p:extLst>
              <p:ext uri="{D42A27DB-BD31-4B8C-83A1-F6EECF244321}">
                <p14:modId xmlns:p14="http://schemas.microsoft.com/office/powerpoint/2010/main" val="189900857"/>
              </p:ext>
            </p:extLst>
          </p:nvPr>
        </p:nvGraphicFramePr>
        <p:xfrm>
          <a:off x="685800" y="1142999"/>
          <a:ext cx="7829550" cy="5029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3796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rmAutofit/>
          </a:bodyPr>
          <a:lstStyle/>
          <a:p>
            <a:r>
              <a:rPr lang="en-US" sz="2500" dirty="0"/>
              <a:t>Bipartisan Budget Act of 2018: Impact on Healthcare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923C112-61A4-4A11-AB4B-F1A774D1F816}" type="slidenum">
              <a:rPr lang="en-US" smtClean="0"/>
              <a:t>15</a:t>
            </a:fld>
            <a:endParaRPr lang="en-US" dirty="0"/>
          </a:p>
        </p:txBody>
      </p:sp>
      <p:grpSp>
        <p:nvGrpSpPr>
          <p:cNvPr id="5" name="Group 4"/>
          <p:cNvGrpSpPr/>
          <p:nvPr/>
        </p:nvGrpSpPr>
        <p:grpSpPr>
          <a:xfrm>
            <a:off x="457200" y="1600200"/>
            <a:ext cx="8229600" cy="345600"/>
            <a:chOff x="38" y="343063"/>
            <a:chExt cx="3685337" cy="345600"/>
          </a:xfrm>
        </p:grpSpPr>
        <p:sp>
          <p:nvSpPr>
            <p:cNvPr id="9" name="Rectangle 8"/>
            <p:cNvSpPr/>
            <p:nvPr/>
          </p:nvSpPr>
          <p:spPr>
            <a:xfrm>
              <a:off x="38" y="343063"/>
              <a:ext cx="3685337" cy="345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38" y="343063"/>
              <a:ext cx="36853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b="0" kern="1200" dirty="0"/>
                <a:t>Public Health Programs</a:t>
              </a:r>
            </a:p>
          </p:txBody>
        </p:sp>
      </p:grpSp>
      <p:grpSp>
        <p:nvGrpSpPr>
          <p:cNvPr id="6" name="Group 5"/>
          <p:cNvGrpSpPr/>
          <p:nvPr/>
        </p:nvGrpSpPr>
        <p:grpSpPr>
          <a:xfrm>
            <a:off x="457200" y="1945800"/>
            <a:ext cx="8229600" cy="4348080"/>
            <a:chOff x="38" y="688663"/>
            <a:chExt cx="3685337" cy="4348080"/>
          </a:xfrm>
        </p:grpSpPr>
        <p:sp>
          <p:nvSpPr>
            <p:cNvPr id="7" name="Rectangle 6"/>
            <p:cNvSpPr/>
            <p:nvPr/>
          </p:nvSpPr>
          <p:spPr>
            <a:xfrm>
              <a:off x="38" y="688663"/>
              <a:ext cx="3685337" cy="434808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38" y="688663"/>
              <a:ext cx="3685337" cy="4348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900" b="1" kern="1200" dirty="0" smtClean="0"/>
                <a:t>Mandatory </a:t>
              </a:r>
              <a:r>
                <a:rPr lang="en-US" sz="1900" b="1" kern="1200" dirty="0"/>
                <a:t>funding for community health centers from $3.6 billion per year to $3.8 billion per year for FY18 and $4 billion for FY19</a:t>
              </a:r>
            </a:p>
            <a:p>
              <a:pPr marL="114300" lvl="1" indent="-114300" algn="l" defTabSz="533400">
                <a:lnSpc>
                  <a:spcPct val="90000"/>
                </a:lnSpc>
                <a:spcBef>
                  <a:spcPct val="0"/>
                </a:spcBef>
                <a:spcAft>
                  <a:spcPct val="15000"/>
                </a:spcAft>
                <a:buChar char="••"/>
              </a:pPr>
              <a:r>
                <a:rPr lang="en-US" sz="1900" kern="1200" dirty="0" smtClean="0"/>
                <a:t>$</a:t>
              </a:r>
              <a:r>
                <a:rPr lang="en-US" sz="1900" kern="1200" dirty="0"/>
                <a:t>3 billion per year in FY18 and FY19 to combat the opioid epidemic</a:t>
              </a:r>
            </a:p>
            <a:p>
              <a:pPr marL="114300" lvl="1" indent="-114300" algn="l" defTabSz="533400">
                <a:lnSpc>
                  <a:spcPct val="90000"/>
                </a:lnSpc>
                <a:spcBef>
                  <a:spcPct val="0"/>
                </a:spcBef>
                <a:spcAft>
                  <a:spcPct val="15000"/>
                </a:spcAft>
                <a:buChar char="••"/>
              </a:pPr>
              <a:r>
                <a:rPr lang="en-US" sz="1900" kern="1200" dirty="0" smtClean="0"/>
                <a:t>$</a:t>
              </a:r>
              <a:r>
                <a:rPr lang="en-US" sz="1900" kern="1200" dirty="0"/>
                <a:t>1 billion per year in FY18 and FY19 for NIH research</a:t>
              </a:r>
            </a:p>
            <a:p>
              <a:pPr marL="114300" lvl="1" indent="-114300" algn="l" defTabSz="533400">
                <a:lnSpc>
                  <a:spcPct val="90000"/>
                </a:lnSpc>
                <a:spcBef>
                  <a:spcPct val="0"/>
                </a:spcBef>
                <a:spcAft>
                  <a:spcPct val="15000"/>
                </a:spcAft>
                <a:buChar char="••"/>
              </a:pPr>
              <a:r>
                <a:rPr lang="en-US" sz="1900" kern="1200" dirty="0"/>
                <a:t>Extends mandatory funding for the National Health Service Corps</a:t>
              </a:r>
            </a:p>
            <a:p>
              <a:pPr marL="114300" lvl="1" indent="-114300" algn="l" defTabSz="533400">
                <a:lnSpc>
                  <a:spcPct val="90000"/>
                </a:lnSpc>
                <a:spcBef>
                  <a:spcPct val="0"/>
                </a:spcBef>
                <a:spcAft>
                  <a:spcPct val="15000"/>
                </a:spcAft>
                <a:buChar char="••"/>
              </a:pPr>
              <a:r>
                <a:rPr lang="en-US" sz="1900" b="1" kern="1200" dirty="0"/>
                <a:t>Extends and increases funding for the Teaching Health Center Graduate Medical Education Program from $60 million per year to $126.5 million per year in FY18 and FY19. </a:t>
              </a:r>
            </a:p>
            <a:p>
              <a:pPr marL="114300" lvl="1" indent="-114300" algn="l" defTabSz="533400">
                <a:lnSpc>
                  <a:spcPct val="90000"/>
                </a:lnSpc>
                <a:spcBef>
                  <a:spcPct val="0"/>
                </a:spcBef>
                <a:spcAft>
                  <a:spcPct val="15000"/>
                </a:spcAft>
                <a:buChar char="••"/>
              </a:pPr>
              <a:r>
                <a:rPr lang="en-US" sz="1900" b="1" kern="1200" dirty="0" smtClean="0"/>
                <a:t>Requires </a:t>
              </a:r>
              <a:r>
                <a:rPr lang="en-US" sz="1900" b="1" kern="1200" dirty="0"/>
                <a:t>Congress to provide a report on the direct and indirect expenses associated with training residents at teaching health centers. </a:t>
              </a:r>
              <a:endParaRPr lang="en-US" sz="1900" b="1" kern="1200" dirty="0" smtClean="0"/>
            </a:p>
            <a:p>
              <a:pPr marL="114300" lvl="1" indent="-114300" algn="l" defTabSz="533400">
                <a:lnSpc>
                  <a:spcPct val="90000"/>
                </a:lnSpc>
                <a:spcBef>
                  <a:spcPct val="0"/>
                </a:spcBef>
                <a:spcAft>
                  <a:spcPct val="15000"/>
                </a:spcAft>
                <a:buChar char="••"/>
              </a:pPr>
              <a:r>
                <a:rPr lang="en-US" sz="1900" b="1" kern="1200" dirty="0" smtClean="0"/>
                <a:t>Support existing </a:t>
              </a:r>
              <a:r>
                <a:rPr lang="en-US" sz="1900" b="1" kern="1200" dirty="0"/>
                <a:t>approved teaching health centers, </a:t>
              </a:r>
              <a:endParaRPr lang="en-US" sz="1900" b="1" kern="1200" dirty="0" smtClean="0"/>
            </a:p>
            <a:p>
              <a:pPr marL="114300" lvl="1" indent="-114300" algn="l" defTabSz="533400">
                <a:lnSpc>
                  <a:spcPct val="90000"/>
                </a:lnSpc>
                <a:spcBef>
                  <a:spcPct val="0"/>
                </a:spcBef>
                <a:spcAft>
                  <a:spcPct val="15000"/>
                </a:spcAft>
                <a:buChar char="••"/>
              </a:pPr>
              <a:r>
                <a:rPr lang="en-US" sz="1900" b="1" kern="1200" dirty="0" smtClean="0"/>
                <a:t>Award </a:t>
              </a:r>
              <a:r>
                <a:rPr lang="en-US" sz="1900" b="1" kern="1200" dirty="0"/>
                <a:t>grants to establish new teaching health centers, </a:t>
              </a:r>
              <a:endParaRPr lang="en-US" sz="1900" b="1" kern="1200" dirty="0" smtClean="0"/>
            </a:p>
            <a:p>
              <a:pPr marL="114300" lvl="1" indent="-114300" algn="l" defTabSz="533400">
                <a:lnSpc>
                  <a:spcPct val="90000"/>
                </a:lnSpc>
                <a:spcBef>
                  <a:spcPct val="0"/>
                </a:spcBef>
                <a:spcAft>
                  <a:spcPct val="15000"/>
                </a:spcAft>
                <a:buChar char="••"/>
              </a:pPr>
              <a:r>
                <a:rPr lang="en-US" sz="1900" b="1" kern="1200" dirty="0" smtClean="0"/>
                <a:t>Prioritize </a:t>
              </a:r>
              <a:r>
                <a:rPr lang="en-US" sz="1900" b="1" kern="1200" dirty="0"/>
                <a:t>qualified teaching health centers </a:t>
              </a:r>
              <a:r>
                <a:rPr lang="en-US" sz="1900" b="1" kern="1200" dirty="0" smtClean="0"/>
                <a:t>located </a:t>
              </a:r>
              <a:r>
                <a:rPr lang="en-US" sz="1900" b="1" kern="1200" dirty="0"/>
                <a:t>in </a:t>
              </a:r>
              <a:r>
                <a:rPr lang="en-US" sz="1900" b="1" kern="1200" dirty="0" smtClean="0"/>
                <a:t>rural areas </a:t>
              </a:r>
              <a:r>
                <a:rPr lang="en-US" sz="1900" b="1" kern="1200" dirty="0"/>
                <a:t>or serve a health professional shortage area or a medically underserved community.</a:t>
              </a:r>
            </a:p>
          </p:txBody>
        </p:sp>
      </p:grpSp>
    </p:spTree>
    <p:extLst>
      <p:ext uri="{BB962C8B-B14F-4D97-AF65-F5344CB8AC3E}">
        <p14:creationId xmlns:p14="http://schemas.microsoft.com/office/powerpoint/2010/main" val="2476256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BB50773-F9BE-467E-8967-97A378B839F2}"/>
              </a:ext>
            </a:extLst>
          </p:cNvPr>
          <p:cNvSpPr>
            <a:spLocks noGrp="1"/>
          </p:cNvSpPr>
          <p:nvPr>
            <p:ph type="title"/>
          </p:nvPr>
        </p:nvSpPr>
        <p:spPr>
          <a:xfrm>
            <a:off x="152400" y="457200"/>
            <a:ext cx="7467600" cy="381000"/>
          </a:xfrm>
        </p:spPr>
        <p:txBody>
          <a:bodyPr>
            <a:normAutofit fontScale="90000"/>
          </a:bodyPr>
          <a:lstStyle/>
          <a:p>
            <a:r>
              <a:rPr lang="en-US" dirty="0"/>
              <a:t>Administration’s FY2019 Budget (2/12/2018)</a:t>
            </a:r>
          </a:p>
        </p:txBody>
      </p:sp>
      <p:sp>
        <p:nvSpPr>
          <p:cNvPr id="5" name="Content Placeholder 4">
            <a:extLst>
              <a:ext uri="{FF2B5EF4-FFF2-40B4-BE49-F238E27FC236}">
                <a16:creationId xmlns="" xmlns:a16="http://schemas.microsoft.com/office/drawing/2014/main" id="{AC2CF2A2-E367-44AA-8A9E-4427EAA661D2}"/>
              </a:ext>
            </a:extLst>
          </p:cNvPr>
          <p:cNvSpPr>
            <a:spLocks noGrp="1"/>
          </p:cNvSpPr>
          <p:nvPr>
            <p:ph idx="1"/>
          </p:nvPr>
        </p:nvSpPr>
        <p:spPr>
          <a:xfrm>
            <a:off x="447780" y="1036571"/>
            <a:ext cx="5420458" cy="4351338"/>
          </a:xfrm>
        </p:spPr>
        <p:txBody>
          <a:bodyPr>
            <a:normAutofit/>
          </a:bodyPr>
          <a:lstStyle/>
          <a:p>
            <a:r>
              <a:rPr lang="en-US" sz="1600" b="1" dirty="0" smtClean="0"/>
              <a:t>Sheds </a:t>
            </a:r>
            <a:r>
              <a:rPr lang="en-US" sz="1600" b="1" dirty="0"/>
              <a:t>light on the Trump administration’s priorities</a:t>
            </a:r>
          </a:p>
          <a:p>
            <a:r>
              <a:rPr lang="en-US" sz="1600" dirty="0" smtClean="0"/>
              <a:t>Eliminate </a:t>
            </a:r>
            <a:r>
              <a:rPr lang="en-US" sz="1600" dirty="0"/>
              <a:t>the ACA </a:t>
            </a:r>
            <a:endParaRPr lang="en-US" sz="1600" dirty="0" smtClean="0"/>
          </a:p>
          <a:p>
            <a:r>
              <a:rPr lang="en-US" sz="1600" dirty="0" smtClean="0"/>
              <a:t>Deep </a:t>
            </a:r>
            <a:r>
              <a:rPr lang="en-US" sz="1600" dirty="0"/>
              <a:t>cuts to Medicaid, SNAP, and other social assistance </a:t>
            </a:r>
            <a:r>
              <a:rPr lang="en-US" sz="1600" dirty="0" smtClean="0"/>
              <a:t>programs</a:t>
            </a:r>
          </a:p>
          <a:p>
            <a:r>
              <a:rPr lang="en-US" sz="1600" dirty="0" smtClean="0"/>
              <a:t>Increased </a:t>
            </a:r>
            <a:r>
              <a:rPr lang="en-US" sz="1600" dirty="0"/>
              <a:t>funding to battle the opioid crisis and lowering prescription drug prices for seniors</a:t>
            </a:r>
          </a:p>
        </p:txBody>
      </p:sp>
      <p:sp>
        <p:nvSpPr>
          <p:cNvPr id="6" name="TextBox 5">
            <a:extLst>
              <a:ext uri="{FF2B5EF4-FFF2-40B4-BE49-F238E27FC236}">
                <a16:creationId xmlns="" xmlns:a16="http://schemas.microsoft.com/office/drawing/2014/main" id="{6884F2E3-D808-48F7-9E1F-300776677A87}"/>
              </a:ext>
            </a:extLst>
          </p:cNvPr>
          <p:cNvSpPr txBox="1"/>
          <p:nvPr/>
        </p:nvSpPr>
        <p:spPr>
          <a:xfrm>
            <a:off x="0" y="6234069"/>
            <a:ext cx="9144000" cy="584775"/>
          </a:xfrm>
          <a:prstGeom prst="rect">
            <a:avLst/>
          </a:prstGeom>
          <a:noFill/>
        </p:spPr>
        <p:txBody>
          <a:bodyPr wrap="square" rtlCol="0">
            <a:spAutoFit/>
          </a:bodyPr>
          <a:lstStyle/>
          <a:p>
            <a:pPr algn="ctr"/>
            <a:r>
              <a:rPr lang="en-US" sz="800" dirty="0"/>
              <a:t>Sources: Modern Healthcare, </a:t>
            </a:r>
            <a:r>
              <a:rPr lang="en-US" sz="800" i="1" dirty="0"/>
              <a:t>Trump calls for $18 billion cut to HHS funding, </a:t>
            </a:r>
            <a:r>
              <a:rPr lang="en-US" sz="800" dirty="0"/>
              <a:t>Virgil Dickson, 2/12/18 </a:t>
            </a:r>
            <a:r>
              <a:rPr lang="en-US" sz="800" dirty="0">
                <a:hlinkClick r:id="rId2"/>
              </a:rPr>
              <a:t>http://www.modernhealthcare.com/article/20180212/NEWS/180219983</a:t>
            </a:r>
            <a:r>
              <a:rPr lang="en-US" sz="800" dirty="0"/>
              <a:t>; Center on Budget and Policy Priorities, </a:t>
            </a:r>
            <a:r>
              <a:rPr lang="en-US" sz="800" i="1" dirty="0"/>
              <a:t>Trump Budget Deeply Cuts Health, Housing, Other Assistance for Low- and Moderate-Income Families, </a:t>
            </a:r>
            <a:r>
              <a:rPr lang="en-US" sz="800" dirty="0"/>
              <a:t>Sharon Parrott  Aviva Aron-Dine,  Dottie Rosenbaum, Douglas Rice, Ife Floyd, Kathleen Romig, 2/14/18, </a:t>
            </a:r>
            <a:r>
              <a:rPr lang="en-US" sz="800" dirty="0">
                <a:hlinkClick r:id="rId3"/>
              </a:rPr>
              <a:t>https://www.cbpp.org/research/federal-budget/trump-budget-deeply-cuts-health-housing-other-assistance-for-low-and</a:t>
            </a:r>
            <a:r>
              <a:rPr lang="en-US" sz="800" dirty="0"/>
              <a:t>;  Department of Health and Human Services </a:t>
            </a:r>
            <a:r>
              <a:rPr lang="en-US" sz="800" i="1" dirty="0"/>
              <a:t>FY 2019 Budget in Brief, </a:t>
            </a:r>
            <a:r>
              <a:rPr lang="en-US" sz="800" dirty="0">
                <a:hlinkClick r:id="rId4"/>
              </a:rPr>
              <a:t>https://www.hhs.gov/sites/default/files/fy-2019-budget-in-brief.pdf</a:t>
            </a:r>
            <a:r>
              <a:rPr lang="en-US" sz="800" dirty="0"/>
              <a:t>; CHEAC.org, </a:t>
            </a:r>
            <a:r>
              <a:rPr lang="en-US" sz="800" i="1" dirty="0"/>
              <a:t>President Trump Releases FY 2019 Budget, </a:t>
            </a:r>
            <a:r>
              <a:rPr lang="en-US" sz="800" dirty="0"/>
              <a:t>2/16/18 </a:t>
            </a:r>
            <a:r>
              <a:rPr lang="en-US" sz="800" dirty="0">
                <a:hlinkClick r:id="rId5"/>
              </a:rPr>
              <a:t>http://cheac.org/2018/02/16/president-trump-releases-fy-2019-budget/</a:t>
            </a:r>
            <a:r>
              <a:rPr lang="en-US" sz="800" dirty="0"/>
              <a:t> </a:t>
            </a:r>
          </a:p>
        </p:txBody>
      </p:sp>
      <p:pic>
        <p:nvPicPr>
          <p:cNvPr id="2" name="Picture 1">
            <a:extLst>
              <a:ext uri="{FF2B5EF4-FFF2-40B4-BE49-F238E27FC236}">
                <a16:creationId xmlns="" xmlns:a16="http://schemas.microsoft.com/office/drawing/2014/main" id="{2E167A34-DBA0-4DBB-AA05-A5AA270D3FB3}"/>
              </a:ext>
            </a:extLst>
          </p:cNvPr>
          <p:cNvPicPr>
            <a:picLocks noChangeAspect="1"/>
          </p:cNvPicPr>
          <p:nvPr/>
        </p:nvPicPr>
        <p:blipFill>
          <a:blip r:embed="rId6"/>
          <a:stretch>
            <a:fillRect/>
          </a:stretch>
        </p:blipFill>
        <p:spPr>
          <a:xfrm>
            <a:off x="815504" y="3144085"/>
            <a:ext cx="3070696" cy="2666904"/>
          </a:xfrm>
          <a:prstGeom prst="rect">
            <a:avLst/>
          </a:prstGeom>
        </p:spPr>
      </p:pic>
      <p:pic>
        <p:nvPicPr>
          <p:cNvPr id="3" name="Picture 2">
            <a:extLst>
              <a:ext uri="{FF2B5EF4-FFF2-40B4-BE49-F238E27FC236}">
                <a16:creationId xmlns="" xmlns:a16="http://schemas.microsoft.com/office/drawing/2014/main" id="{3482509F-BF40-4AC4-9DB2-6FE04DA4EF59}"/>
              </a:ext>
            </a:extLst>
          </p:cNvPr>
          <p:cNvPicPr>
            <a:picLocks noChangeAspect="1"/>
          </p:cNvPicPr>
          <p:nvPr/>
        </p:nvPicPr>
        <p:blipFill>
          <a:blip r:embed="rId7"/>
          <a:stretch>
            <a:fillRect/>
          </a:stretch>
        </p:blipFill>
        <p:spPr>
          <a:xfrm>
            <a:off x="5967470" y="1219200"/>
            <a:ext cx="2402807" cy="5014868"/>
          </a:xfrm>
          <a:prstGeom prst="rect">
            <a:avLst/>
          </a:prstGeom>
        </p:spPr>
      </p:pic>
    </p:spTree>
    <p:extLst>
      <p:ext uri="{BB962C8B-B14F-4D97-AF65-F5344CB8AC3E}">
        <p14:creationId xmlns:p14="http://schemas.microsoft.com/office/powerpoint/2010/main" val="3357917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BB50773-F9BE-467E-8967-97A378B839F2}"/>
              </a:ext>
            </a:extLst>
          </p:cNvPr>
          <p:cNvSpPr>
            <a:spLocks noGrp="1"/>
          </p:cNvSpPr>
          <p:nvPr>
            <p:ph type="title"/>
          </p:nvPr>
        </p:nvSpPr>
        <p:spPr>
          <a:xfrm>
            <a:off x="152400" y="457200"/>
            <a:ext cx="8362950" cy="457200"/>
          </a:xfrm>
        </p:spPr>
        <p:txBody>
          <a:bodyPr>
            <a:normAutofit fontScale="90000"/>
          </a:bodyPr>
          <a:lstStyle/>
          <a:p>
            <a:r>
              <a:rPr lang="en-US" dirty="0"/>
              <a:t>Administration’s FY19 Budget (2/12/2018) (continued)</a:t>
            </a:r>
          </a:p>
        </p:txBody>
      </p:sp>
      <p:sp>
        <p:nvSpPr>
          <p:cNvPr id="6" name="TextBox 5">
            <a:extLst>
              <a:ext uri="{FF2B5EF4-FFF2-40B4-BE49-F238E27FC236}">
                <a16:creationId xmlns="" xmlns:a16="http://schemas.microsoft.com/office/drawing/2014/main" id="{6884F2E3-D808-48F7-9E1F-300776677A87}"/>
              </a:ext>
            </a:extLst>
          </p:cNvPr>
          <p:cNvSpPr txBox="1"/>
          <p:nvPr/>
        </p:nvSpPr>
        <p:spPr>
          <a:xfrm>
            <a:off x="0" y="6234069"/>
            <a:ext cx="9144000" cy="584775"/>
          </a:xfrm>
          <a:prstGeom prst="rect">
            <a:avLst/>
          </a:prstGeom>
          <a:noFill/>
        </p:spPr>
        <p:txBody>
          <a:bodyPr wrap="square" rtlCol="0">
            <a:spAutoFit/>
          </a:bodyPr>
          <a:lstStyle/>
          <a:p>
            <a:pPr algn="ctr"/>
            <a:r>
              <a:rPr lang="en-US" sz="800" dirty="0"/>
              <a:t>Sources: Modern Healthcare, </a:t>
            </a:r>
            <a:r>
              <a:rPr lang="en-US" sz="800" i="1" dirty="0"/>
              <a:t>Trump calls for $18 billion cut to HHS funding, </a:t>
            </a:r>
            <a:r>
              <a:rPr lang="en-US" sz="800" dirty="0"/>
              <a:t>Virgil Dickson, 2/12/18 </a:t>
            </a:r>
            <a:r>
              <a:rPr lang="en-US" sz="800" dirty="0">
                <a:hlinkClick r:id="rId2"/>
              </a:rPr>
              <a:t>http://www.modernhealthcare.com/article/20180212/NEWS/180219983</a:t>
            </a:r>
            <a:r>
              <a:rPr lang="en-US" sz="800" dirty="0"/>
              <a:t>; Center on Budget and Policy Priorities, </a:t>
            </a:r>
            <a:r>
              <a:rPr lang="en-US" sz="800" i="1" dirty="0"/>
              <a:t>Trump Budget Deeply Cuts Health, Housing, Other Assistance for Low- and Moderate-Income Families, </a:t>
            </a:r>
            <a:r>
              <a:rPr lang="en-US" sz="800" dirty="0"/>
              <a:t>Sharon Parrott  Aviva Aron-Dine,  Dottie Rosenbaum, Douglas Rice, Ife Floyd, Kathleen Romig, 2/14/18, </a:t>
            </a:r>
            <a:r>
              <a:rPr lang="en-US" sz="800" dirty="0">
                <a:hlinkClick r:id="rId3"/>
              </a:rPr>
              <a:t>https://www.cbpp.org/research/federal-budget/trump-budget-deeply-cuts-health-housing-other-assistance-for-low-and</a:t>
            </a:r>
            <a:r>
              <a:rPr lang="en-US" sz="800" dirty="0"/>
              <a:t>;  Department of Health and Human Services </a:t>
            </a:r>
            <a:r>
              <a:rPr lang="en-US" sz="800" i="1" dirty="0"/>
              <a:t>FY 2019 Budget in Brief, </a:t>
            </a:r>
            <a:r>
              <a:rPr lang="en-US" sz="800" dirty="0">
                <a:hlinkClick r:id="rId4"/>
              </a:rPr>
              <a:t>https://www.hhs.gov/sites/default/files/fy-2019-budget-in-brief.pdf</a:t>
            </a:r>
            <a:r>
              <a:rPr lang="en-US" sz="800" dirty="0"/>
              <a:t>; CHEAC.org, </a:t>
            </a:r>
            <a:r>
              <a:rPr lang="en-US" sz="800" i="1" dirty="0"/>
              <a:t>President Trump Releases FY 2019 Budget, </a:t>
            </a:r>
            <a:r>
              <a:rPr lang="en-US" sz="800" dirty="0"/>
              <a:t>2/16/18 </a:t>
            </a:r>
            <a:r>
              <a:rPr lang="en-US" sz="800" dirty="0">
                <a:hlinkClick r:id="rId5"/>
              </a:rPr>
              <a:t>http://cheac.org/2018/02/16/president-trump-releases-fy-2019-budget/</a:t>
            </a:r>
            <a:r>
              <a:rPr lang="en-US" sz="800" dirty="0"/>
              <a:t> </a:t>
            </a:r>
          </a:p>
        </p:txBody>
      </p:sp>
      <p:sp>
        <p:nvSpPr>
          <p:cNvPr id="7" name="Content Placeholder 6">
            <a:extLst>
              <a:ext uri="{FF2B5EF4-FFF2-40B4-BE49-F238E27FC236}">
                <a16:creationId xmlns="" xmlns:a16="http://schemas.microsoft.com/office/drawing/2014/main" id="{6D5DEB72-6A81-41FC-8609-ECE1950A4998}"/>
              </a:ext>
            </a:extLst>
          </p:cNvPr>
          <p:cNvSpPr>
            <a:spLocks noGrp="1"/>
          </p:cNvSpPr>
          <p:nvPr>
            <p:ph idx="1"/>
          </p:nvPr>
        </p:nvSpPr>
        <p:spPr>
          <a:xfrm>
            <a:off x="628650" y="1075175"/>
            <a:ext cx="7886700" cy="5158894"/>
          </a:xfrm>
        </p:spPr>
        <p:txBody>
          <a:bodyPr>
            <a:normAutofit lnSpcReduction="10000"/>
          </a:bodyPr>
          <a:lstStyle/>
          <a:p>
            <a:pPr>
              <a:buSzPct val="100000"/>
            </a:pPr>
            <a:r>
              <a:rPr lang="en-US" sz="1400" b="1" dirty="0"/>
              <a:t>Cuts Medicaid and subsidies for private coverage in the marketplace by $763 billion </a:t>
            </a:r>
            <a:r>
              <a:rPr lang="en-US" sz="1400" dirty="0"/>
              <a:t>over the next decade, with cuts reaching $172 billion annually by 2028</a:t>
            </a:r>
          </a:p>
          <a:p>
            <a:pPr>
              <a:buSzPct val="100000"/>
            </a:pPr>
            <a:r>
              <a:rPr lang="en-US" sz="1400" b="1" dirty="0"/>
              <a:t>Embraces the ACA Graham-Cassidy ACA repeal bill, </a:t>
            </a:r>
            <a:r>
              <a:rPr lang="en-US" sz="1400" dirty="0"/>
              <a:t>then cuts funding for health coverage programs well below the already shrunken levels in that bill</a:t>
            </a:r>
          </a:p>
          <a:p>
            <a:pPr>
              <a:buSzPct val="100000"/>
            </a:pPr>
            <a:r>
              <a:rPr lang="en-US" sz="1400" b="1" dirty="0"/>
              <a:t>Eliminates the ACA’s Medicaid expansion and subsidies, </a:t>
            </a:r>
            <a:r>
              <a:rPr lang="en-US" sz="1400" dirty="0"/>
              <a:t>replacing this funding with a block grant whose funding would fall further and further behind current-law funding each year</a:t>
            </a:r>
          </a:p>
          <a:p>
            <a:pPr>
              <a:buSzPct val="100000"/>
            </a:pPr>
            <a:r>
              <a:rPr lang="en-US" sz="1400" b="1" dirty="0"/>
              <a:t>Imposes a per capita cap on federal Medicaid funding</a:t>
            </a:r>
            <a:r>
              <a:rPr lang="en-US" sz="1400" dirty="0"/>
              <a:t> for seniors, people with disabilities, and families with children</a:t>
            </a:r>
          </a:p>
          <a:p>
            <a:pPr>
              <a:buSzPct val="100000"/>
            </a:pPr>
            <a:r>
              <a:rPr lang="en-US" sz="1400" b="1" dirty="0"/>
              <a:t>Cuts $878 million </a:t>
            </a:r>
            <a:r>
              <a:rPr lang="en-US" sz="1400" dirty="0"/>
              <a:t>from the CDC discretionary budget</a:t>
            </a:r>
          </a:p>
          <a:p>
            <a:pPr>
              <a:buSzPct val="100000"/>
            </a:pPr>
            <a:r>
              <a:rPr lang="en-US" sz="1400" b="1" dirty="0"/>
              <a:t>Eliminates the Preventative Health and Human Services Block Grant</a:t>
            </a:r>
            <a:endParaRPr lang="en-US" sz="1400" dirty="0"/>
          </a:p>
          <a:p>
            <a:pPr>
              <a:buSzPct val="100000"/>
            </a:pPr>
            <a:r>
              <a:rPr lang="en-US" sz="1400" b="1" dirty="0"/>
              <a:t>Modifies Medicare prescription drug benefits</a:t>
            </a:r>
            <a:r>
              <a:rPr lang="en-US" sz="1400" dirty="0"/>
              <a:t> to lower drug costs to beneficiaries and creates an out-of-pocket maximum</a:t>
            </a:r>
          </a:p>
          <a:p>
            <a:pPr>
              <a:buSzPct val="100000"/>
            </a:pPr>
            <a:r>
              <a:rPr lang="en-US" sz="1400" b="1" dirty="0"/>
              <a:t>Provides $10 billion in funds to address the ongoing opioid crisis </a:t>
            </a:r>
            <a:r>
              <a:rPr lang="en-US" sz="1400" dirty="0"/>
              <a:t>through prevention and treatment services</a:t>
            </a:r>
          </a:p>
          <a:p>
            <a:pPr>
              <a:buSzPct val="100000"/>
            </a:pPr>
            <a:r>
              <a:rPr lang="en-US" sz="1400" b="1" dirty="0"/>
              <a:t>Cuts $688 million </a:t>
            </a:r>
            <a:r>
              <a:rPr lang="en-US" sz="1400" dirty="0"/>
              <a:t>from the Substance Abuse and Mental Health Services Administration (SAMHSA)</a:t>
            </a:r>
          </a:p>
          <a:p>
            <a:pPr>
              <a:buSzPct val="100000"/>
            </a:pPr>
            <a:r>
              <a:rPr lang="en-US" sz="1400" b="1" dirty="0"/>
              <a:t>Eliminates the Agency for Healthcare Research and Quality (AHRQ) </a:t>
            </a:r>
            <a:r>
              <a:rPr lang="en-US" sz="1400" dirty="0"/>
              <a:t>which is tasked with researching and improving the effectiveness of health services; eliminates various health care training and workforce programs</a:t>
            </a:r>
          </a:p>
          <a:p>
            <a:pPr>
              <a:buSzPct val="100000"/>
            </a:pPr>
            <a:r>
              <a:rPr lang="en-US" sz="1400" b="1" dirty="0"/>
              <a:t>Reduces Supplemental Nutrition Assistance Program (SNAP) vouchers</a:t>
            </a:r>
            <a:r>
              <a:rPr lang="en-US" sz="1400" dirty="0"/>
              <a:t> and introduces “USDA food packages” that would include shelf-stable food products and canned goods</a:t>
            </a:r>
          </a:p>
          <a:p>
            <a:pPr>
              <a:buSzPct val="100000"/>
            </a:pPr>
            <a:r>
              <a:rPr lang="en-US" sz="1400" b="1" dirty="0"/>
              <a:t>Eliminates the Community Services Block Grant </a:t>
            </a:r>
            <a:r>
              <a:rPr lang="en-US" sz="1400" dirty="0"/>
              <a:t>which provides $700 million in grants for various state-based health care, food, and workforce programs</a:t>
            </a:r>
          </a:p>
          <a:p>
            <a:endParaRPr lang="en-US" dirty="0"/>
          </a:p>
        </p:txBody>
      </p:sp>
    </p:spTree>
    <p:extLst>
      <p:ext uri="{BB962C8B-B14F-4D97-AF65-F5344CB8AC3E}">
        <p14:creationId xmlns:p14="http://schemas.microsoft.com/office/powerpoint/2010/main" val="1247565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7D7759B-A23D-4762-A8BD-4E79F714CC5E}"/>
              </a:ext>
            </a:extLst>
          </p:cNvPr>
          <p:cNvSpPr>
            <a:spLocks noGrp="1"/>
          </p:cNvSpPr>
          <p:nvPr>
            <p:ph type="title"/>
          </p:nvPr>
        </p:nvSpPr>
        <p:spPr>
          <a:xfrm>
            <a:off x="152400" y="457200"/>
            <a:ext cx="8839200" cy="457200"/>
          </a:xfrm>
        </p:spPr>
        <p:txBody>
          <a:bodyPr>
            <a:noAutofit/>
          </a:bodyPr>
          <a:lstStyle/>
          <a:p>
            <a:r>
              <a:rPr lang="en-US" sz="2000" dirty="0"/>
              <a:t>Proposed Rule Increases Access to Short-Term Health Insurance (2/20/2018)</a:t>
            </a:r>
          </a:p>
        </p:txBody>
      </p:sp>
      <p:sp>
        <p:nvSpPr>
          <p:cNvPr id="5" name="Content Placeholder 4">
            <a:extLst>
              <a:ext uri="{FF2B5EF4-FFF2-40B4-BE49-F238E27FC236}">
                <a16:creationId xmlns="" xmlns:a16="http://schemas.microsoft.com/office/drawing/2014/main" id="{5507BCD3-39A4-495D-BBA5-3AD53F127636}"/>
              </a:ext>
            </a:extLst>
          </p:cNvPr>
          <p:cNvSpPr>
            <a:spLocks noGrp="1"/>
          </p:cNvSpPr>
          <p:nvPr>
            <p:ph idx="1"/>
          </p:nvPr>
        </p:nvSpPr>
        <p:spPr>
          <a:xfrm>
            <a:off x="628651" y="1219200"/>
            <a:ext cx="7966710" cy="4525963"/>
          </a:xfrm>
        </p:spPr>
        <p:txBody>
          <a:bodyPr>
            <a:normAutofit/>
          </a:bodyPr>
          <a:lstStyle/>
          <a:p>
            <a:r>
              <a:rPr lang="en-US" sz="2000" dirty="0" smtClean="0"/>
              <a:t>Proposed rule </a:t>
            </a:r>
            <a:r>
              <a:rPr lang="en-US" sz="2000" dirty="0" smtClean="0"/>
              <a:t>by Executive Order – </a:t>
            </a:r>
            <a:r>
              <a:rPr lang="en-US" sz="2000" b="1" dirty="0" smtClean="0"/>
              <a:t>allow consumers to buy Short Term Health Plans any period of less than 12 months, instead of current 3 month maximum</a:t>
            </a:r>
            <a:endParaRPr lang="en-US" sz="2000" b="1" dirty="0"/>
          </a:p>
          <a:p>
            <a:r>
              <a:rPr lang="en-US" sz="2000" b="1" dirty="0" smtClean="0"/>
              <a:t>Does</a:t>
            </a:r>
            <a:r>
              <a:rPr lang="en-US" sz="2000" dirty="0" smtClean="0"/>
              <a:t> </a:t>
            </a:r>
            <a:r>
              <a:rPr lang="en-US" sz="2000" b="1" dirty="0" smtClean="0"/>
              <a:t>not </a:t>
            </a:r>
            <a:r>
              <a:rPr lang="en-US" sz="2000" b="1" dirty="0"/>
              <a:t>required to comply with federal requirements for individual health insurance coverage, </a:t>
            </a:r>
            <a:endParaRPr lang="en-US" sz="2000" b="1" dirty="0" smtClean="0"/>
          </a:p>
          <a:p>
            <a:r>
              <a:rPr lang="en-US" sz="2000" dirty="0" smtClean="0"/>
              <a:t>Insurers </a:t>
            </a:r>
            <a:r>
              <a:rPr lang="en-US" sz="2000" dirty="0"/>
              <a:t>can reject applicants with preexisting medical problems from short-term plans, and plans may not cover services such as behavioral health and substance abuse</a:t>
            </a:r>
          </a:p>
          <a:p>
            <a:r>
              <a:rPr lang="en-US" sz="2000" dirty="0"/>
              <a:t>As a result, the proposed rule also noted that some people who switch to them from ACA coverage may see “reduced access to some services,” and “increased out of pocket costs, possibly leading to financial hardship.”</a:t>
            </a:r>
          </a:p>
          <a:p>
            <a:r>
              <a:rPr lang="en-US" sz="2000" dirty="0"/>
              <a:t>The proposed rule may also cause ACA insurance premiums to rise</a:t>
            </a:r>
          </a:p>
        </p:txBody>
      </p:sp>
      <p:sp>
        <p:nvSpPr>
          <p:cNvPr id="6" name="TextBox 5">
            <a:extLst>
              <a:ext uri="{FF2B5EF4-FFF2-40B4-BE49-F238E27FC236}">
                <a16:creationId xmlns="" xmlns:a16="http://schemas.microsoft.com/office/drawing/2014/main" id="{4DCA7541-3168-4609-9669-5BD61F98A7C6}"/>
              </a:ext>
            </a:extLst>
          </p:cNvPr>
          <p:cNvSpPr txBox="1"/>
          <p:nvPr/>
        </p:nvSpPr>
        <p:spPr>
          <a:xfrm>
            <a:off x="628650" y="6457890"/>
            <a:ext cx="7966710" cy="369332"/>
          </a:xfrm>
          <a:prstGeom prst="rect">
            <a:avLst/>
          </a:prstGeom>
          <a:noFill/>
        </p:spPr>
        <p:txBody>
          <a:bodyPr wrap="square" rtlCol="0">
            <a:spAutoFit/>
          </a:bodyPr>
          <a:lstStyle/>
          <a:p>
            <a:pPr algn="ctr"/>
            <a:r>
              <a:rPr lang="en-US" sz="600" dirty="0"/>
              <a:t>Sources: HHS.gov, </a:t>
            </a:r>
            <a:r>
              <a:rPr lang="en-US" sz="600" i="1" dirty="0"/>
              <a:t>Trump Administration works to give relief to Americans facing high premiums, fewer choices</a:t>
            </a:r>
          </a:p>
          <a:p>
            <a:pPr algn="ctr"/>
            <a:r>
              <a:rPr lang="en-US" sz="600" b="1" i="1" dirty="0">
                <a:hlinkClick r:id="rId3"/>
              </a:rPr>
              <a:t>https://www.cms.gov/Newsroom/MediaReleaseDatabase/Fact-sheets/2018-Fact-sheets-items/2018-02-20.html</a:t>
            </a:r>
            <a:r>
              <a:rPr lang="en-US" sz="600" dirty="0"/>
              <a:t>; Kaiser Health News, </a:t>
            </a:r>
            <a:r>
              <a:rPr lang="en-US" sz="600" i="1" dirty="0"/>
              <a:t>Trump Administration Proposes Rule To Loosen Curbs On Short-Term Health Plans </a:t>
            </a:r>
            <a:r>
              <a:rPr lang="en-US" sz="600" b="1" i="1" dirty="0"/>
              <a:t>https://khn.org/news/trump-administration-unveils-proposed-rule-to-loosen-restrictions-on-short-term-health-plans/</a:t>
            </a:r>
          </a:p>
        </p:txBody>
      </p:sp>
      <p:pic>
        <p:nvPicPr>
          <p:cNvPr id="7" name="Picture 6">
            <a:extLst>
              <a:ext uri="{FF2B5EF4-FFF2-40B4-BE49-F238E27FC236}">
                <a16:creationId xmlns="" xmlns:a16="http://schemas.microsoft.com/office/drawing/2014/main" id="{84212854-6440-46CC-9093-DE999739DBEF}"/>
              </a:ext>
            </a:extLst>
          </p:cNvPr>
          <p:cNvPicPr>
            <a:picLocks noChangeAspect="1"/>
          </p:cNvPicPr>
          <p:nvPr/>
        </p:nvPicPr>
        <p:blipFill rotWithShape="1">
          <a:blip r:embed="rId4"/>
          <a:srcRect t="22242"/>
          <a:stretch/>
        </p:blipFill>
        <p:spPr>
          <a:xfrm>
            <a:off x="3280583" y="5854411"/>
            <a:ext cx="2582834" cy="603479"/>
          </a:xfrm>
          <a:prstGeom prst="rect">
            <a:avLst/>
          </a:prstGeom>
        </p:spPr>
      </p:pic>
    </p:spTree>
    <p:extLst>
      <p:ext uri="{BB962C8B-B14F-4D97-AF65-F5344CB8AC3E}">
        <p14:creationId xmlns:p14="http://schemas.microsoft.com/office/powerpoint/2010/main" val="159268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B6C2DA9-3C39-4B2D-BB69-33E8C61B6194}"/>
              </a:ext>
            </a:extLst>
          </p:cNvPr>
          <p:cNvSpPr>
            <a:spLocks noGrp="1"/>
          </p:cNvSpPr>
          <p:nvPr>
            <p:ph type="title"/>
          </p:nvPr>
        </p:nvSpPr>
        <p:spPr>
          <a:xfrm>
            <a:off x="152400" y="457200"/>
            <a:ext cx="8153400" cy="457200"/>
          </a:xfrm>
        </p:spPr>
        <p:txBody>
          <a:bodyPr>
            <a:normAutofit fontScale="90000"/>
          </a:bodyPr>
          <a:lstStyle/>
          <a:p>
            <a:r>
              <a:rPr lang="en-US" dirty="0"/>
              <a:t>More Medicare ACOs In Risk-Based Contracts in 2018</a:t>
            </a:r>
          </a:p>
        </p:txBody>
      </p:sp>
      <p:sp>
        <p:nvSpPr>
          <p:cNvPr id="6" name="TextBox 5">
            <a:extLst>
              <a:ext uri="{FF2B5EF4-FFF2-40B4-BE49-F238E27FC236}">
                <a16:creationId xmlns="" xmlns:a16="http://schemas.microsoft.com/office/drawing/2014/main" id="{DD2FA366-3118-4BF0-96CA-14FDE78F75A2}"/>
              </a:ext>
            </a:extLst>
          </p:cNvPr>
          <p:cNvSpPr txBox="1"/>
          <p:nvPr/>
        </p:nvSpPr>
        <p:spPr>
          <a:xfrm>
            <a:off x="1017036" y="6432605"/>
            <a:ext cx="7109927" cy="461665"/>
          </a:xfrm>
          <a:prstGeom prst="rect">
            <a:avLst/>
          </a:prstGeom>
          <a:noFill/>
        </p:spPr>
        <p:txBody>
          <a:bodyPr wrap="square" rtlCol="0">
            <a:spAutoFit/>
          </a:bodyPr>
          <a:lstStyle/>
          <a:p>
            <a:pPr algn="ctr"/>
            <a:r>
              <a:rPr lang="en-US" sz="1200" dirty="0"/>
              <a:t>Source: Modern Healthcare, </a:t>
            </a:r>
            <a:r>
              <a:rPr lang="en-US" sz="1200" i="1" dirty="0"/>
              <a:t>More Medicare ACOs will take on risk in 2018, </a:t>
            </a:r>
            <a:r>
              <a:rPr lang="en-US" sz="1200" dirty="0"/>
              <a:t>Maria </a:t>
            </a:r>
            <a:r>
              <a:rPr lang="en-US" sz="1200" dirty="0" err="1"/>
              <a:t>Castellucci</a:t>
            </a:r>
            <a:r>
              <a:rPr lang="en-US" sz="1200" dirty="0"/>
              <a:t>, 1/9/18</a:t>
            </a:r>
          </a:p>
          <a:p>
            <a:pPr algn="ctr"/>
            <a:r>
              <a:rPr lang="en-US" sz="1200" dirty="0"/>
              <a:t>http://www.modernhealthcare.com/article/20180109/NEWS/180109910?utm_source=modernhealthcare </a:t>
            </a:r>
          </a:p>
        </p:txBody>
      </p:sp>
      <p:sp>
        <p:nvSpPr>
          <p:cNvPr id="8" name="Content Placeholder 7">
            <a:extLst>
              <a:ext uri="{FF2B5EF4-FFF2-40B4-BE49-F238E27FC236}">
                <a16:creationId xmlns="" xmlns:a16="http://schemas.microsoft.com/office/drawing/2014/main" id="{6F255A22-1707-4777-8342-4E9B3795CF2D}"/>
              </a:ext>
            </a:extLst>
          </p:cNvPr>
          <p:cNvSpPr>
            <a:spLocks noGrp="1"/>
          </p:cNvSpPr>
          <p:nvPr>
            <p:ph idx="1"/>
          </p:nvPr>
        </p:nvSpPr>
        <p:spPr>
          <a:xfrm>
            <a:off x="628650" y="1296961"/>
            <a:ext cx="3280877" cy="4861244"/>
          </a:xfrm>
        </p:spPr>
        <p:txBody>
          <a:bodyPr>
            <a:normAutofit lnSpcReduction="10000"/>
          </a:bodyPr>
          <a:lstStyle/>
          <a:p>
            <a:r>
              <a:rPr lang="en-US" sz="1600" dirty="0"/>
              <a:t>Per CMS, about 18% of Medicare shared savings program ACOs will participate in a downside risk contract in 2018, up from just 9% in 2017</a:t>
            </a:r>
          </a:p>
          <a:p>
            <a:r>
              <a:rPr lang="en-US" sz="1600" dirty="0"/>
              <a:t>Of 561 Medicare ACOs in the program this year, 101 are in a downside risk-based contract. Of those 101, 55, have joined Track 1+, the newest risk model that doesn't require ACOs to take on as much financial risk as Tracks 2 or 3 of the program. </a:t>
            </a:r>
          </a:p>
          <a:p>
            <a:r>
              <a:rPr lang="en-US" sz="1600" dirty="0"/>
              <a:t>The number of ACOs overall in the program rose by 81 from 480 in 2017 to 561 this year. About 10.5 million Medicare beneficiaries now receive care from a clinician in a Medicare ACO, up from 9 million beneficiaries last year. </a:t>
            </a:r>
          </a:p>
        </p:txBody>
      </p:sp>
      <p:pic>
        <p:nvPicPr>
          <p:cNvPr id="9" name="Picture 8">
            <a:extLst>
              <a:ext uri="{FF2B5EF4-FFF2-40B4-BE49-F238E27FC236}">
                <a16:creationId xmlns="" xmlns:a16="http://schemas.microsoft.com/office/drawing/2014/main" id="{6D733243-071A-4290-9B5C-942AA2E435E7}"/>
              </a:ext>
            </a:extLst>
          </p:cNvPr>
          <p:cNvPicPr>
            <a:picLocks noChangeAspect="1"/>
          </p:cNvPicPr>
          <p:nvPr/>
        </p:nvPicPr>
        <p:blipFill>
          <a:blip r:embed="rId2"/>
          <a:stretch>
            <a:fillRect/>
          </a:stretch>
        </p:blipFill>
        <p:spPr>
          <a:xfrm>
            <a:off x="4282750" y="1186372"/>
            <a:ext cx="3280877" cy="3385324"/>
          </a:xfrm>
          <a:prstGeom prst="rect">
            <a:avLst/>
          </a:prstGeom>
        </p:spPr>
      </p:pic>
      <p:pic>
        <p:nvPicPr>
          <p:cNvPr id="10" name="Picture 9">
            <a:extLst>
              <a:ext uri="{FF2B5EF4-FFF2-40B4-BE49-F238E27FC236}">
                <a16:creationId xmlns="" xmlns:a16="http://schemas.microsoft.com/office/drawing/2014/main" id="{F9A24A11-E772-420A-B824-5416EE0BAB4E}"/>
              </a:ext>
            </a:extLst>
          </p:cNvPr>
          <p:cNvPicPr>
            <a:picLocks noChangeAspect="1"/>
          </p:cNvPicPr>
          <p:nvPr/>
        </p:nvPicPr>
        <p:blipFill>
          <a:blip r:embed="rId3"/>
          <a:stretch>
            <a:fillRect/>
          </a:stretch>
        </p:blipFill>
        <p:spPr>
          <a:xfrm>
            <a:off x="4282750" y="4571696"/>
            <a:ext cx="1875454" cy="1940717"/>
          </a:xfrm>
          <a:prstGeom prst="rect">
            <a:avLst/>
          </a:prstGeom>
        </p:spPr>
      </p:pic>
    </p:spTree>
    <p:extLst>
      <p:ext uri="{BB962C8B-B14F-4D97-AF65-F5344CB8AC3E}">
        <p14:creationId xmlns:p14="http://schemas.microsoft.com/office/powerpoint/2010/main" val="356846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858000" cy="457200"/>
          </a:xfrm>
        </p:spPr>
        <p:txBody>
          <a:bodyPr>
            <a:normAutofit fontScale="90000"/>
          </a:bodyPr>
          <a:lstStyle/>
          <a:p>
            <a:r>
              <a:rPr lang="en-US" dirty="0" smtClean="0"/>
              <a:t>Impact of Provider Based Clinics on CAHs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CMS </a:t>
            </a:r>
            <a:r>
              <a:rPr lang="en-US" dirty="0"/>
              <a:t>is interpreting provider-based clinics as extensions of the hospital they bill Medicaid and Medicare under the hospital license</a:t>
            </a:r>
            <a:r>
              <a:rPr lang="en-US" dirty="0" smtClean="0"/>
              <a:t>.</a:t>
            </a:r>
          </a:p>
          <a:p>
            <a:r>
              <a:rPr lang="en-US" dirty="0"/>
              <a:t>CMS is pursuing a policy stating an HOPD is an extension of a </a:t>
            </a:r>
            <a:r>
              <a:rPr lang="en-US" dirty="0" smtClean="0"/>
              <a:t>hospital</a:t>
            </a:r>
          </a:p>
          <a:p>
            <a:r>
              <a:rPr lang="en-US" dirty="0"/>
              <a:t>CAHs within 35 miles of an HOPD is in violation of the rules. </a:t>
            </a:r>
            <a:endParaRPr lang="en-US" dirty="0" smtClean="0"/>
          </a:p>
          <a:p>
            <a:r>
              <a:rPr lang="en-US" dirty="0" smtClean="0"/>
              <a:t>A “Test Case”: Curry </a:t>
            </a:r>
            <a:r>
              <a:rPr lang="en-US" dirty="0"/>
              <a:t>General Hospital in Oregon </a:t>
            </a:r>
            <a:r>
              <a:rPr lang="en-US" dirty="0" smtClean="0"/>
              <a:t>has until April, 2019 to prove </a:t>
            </a:r>
            <a:r>
              <a:rPr lang="en-US" dirty="0"/>
              <a:t>it is a “necessary provider” or the hospital will lose its CAH designation. </a:t>
            </a:r>
            <a:endParaRPr lang="en-US" dirty="0" smtClean="0"/>
          </a:p>
          <a:p>
            <a:endParaRPr lang="en-US" dirty="0"/>
          </a:p>
          <a:p>
            <a:endParaRPr lang="en-US" dirty="0" smtClean="0"/>
          </a:p>
          <a:p>
            <a:pPr marL="0" indent="0">
              <a:buNone/>
            </a:pPr>
            <a:r>
              <a:rPr lang="en-US" dirty="0">
                <a:hlinkClick r:id="rId3"/>
              </a:rPr>
              <a:t>http://</a:t>
            </a:r>
            <a:r>
              <a:rPr lang="en-US" dirty="0" smtClean="0">
                <a:hlinkClick r:id="rId3"/>
              </a:rPr>
              <a:t>www.currypilot.com/news/localnews/6175169-151/curry-general-could-lose-critical-access-status</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429724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D4458B4-3BD5-4C51-95DD-C26A2B4B0FBE}"/>
              </a:ext>
            </a:extLst>
          </p:cNvPr>
          <p:cNvSpPr>
            <a:spLocks noGrp="1"/>
          </p:cNvSpPr>
          <p:nvPr>
            <p:ph type="title"/>
          </p:nvPr>
        </p:nvSpPr>
        <p:spPr>
          <a:xfrm>
            <a:off x="152400" y="457200"/>
            <a:ext cx="7315200" cy="457200"/>
          </a:xfrm>
        </p:spPr>
        <p:txBody>
          <a:bodyPr>
            <a:normAutofit fontScale="90000"/>
          </a:bodyPr>
          <a:lstStyle/>
          <a:p>
            <a:r>
              <a:rPr lang="en-US" dirty="0"/>
              <a:t>Medicare ACOs Cut $1B Over Three Years</a:t>
            </a:r>
          </a:p>
        </p:txBody>
      </p:sp>
      <p:graphicFrame>
        <p:nvGraphicFramePr>
          <p:cNvPr id="7" name="Content Placeholder 6">
            <a:extLst>
              <a:ext uri="{FF2B5EF4-FFF2-40B4-BE49-F238E27FC236}">
                <a16:creationId xmlns="" xmlns:a16="http://schemas.microsoft.com/office/drawing/2014/main" id="{27E1EBF5-B83D-46E5-8BF6-4D4C5B9AC6F6}"/>
              </a:ext>
            </a:extLst>
          </p:cNvPr>
          <p:cNvGraphicFramePr>
            <a:graphicFrameLocks noGrp="1"/>
          </p:cNvGraphicFramePr>
          <p:nvPr>
            <p:ph idx="1"/>
            <p:extLst/>
          </p:nvPr>
        </p:nvGraphicFramePr>
        <p:xfrm>
          <a:off x="533401" y="1541408"/>
          <a:ext cx="4613366" cy="4519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24BD2ED6-A902-40D6-8019-950D2992DFDE}"/>
              </a:ext>
            </a:extLst>
          </p:cNvPr>
          <p:cNvSpPr txBox="1"/>
          <p:nvPr/>
        </p:nvSpPr>
        <p:spPr>
          <a:xfrm>
            <a:off x="1499548" y="6396335"/>
            <a:ext cx="6648450" cy="461665"/>
          </a:xfrm>
          <a:prstGeom prst="rect">
            <a:avLst/>
          </a:prstGeom>
          <a:noFill/>
        </p:spPr>
        <p:txBody>
          <a:bodyPr wrap="square" rtlCol="0">
            <a:spAutoFit/>
          </a:bodyPr>
          <a:lstStyle/>
          <a:p>
            <a:pPr algn="ctr"/>
            <a:r>
              <a:rPr lang="en-US" sz="800" dirty="0"/>
              <a:t>Source: </a:t>
            </a:r>
            <a:r>
              <a:rPr lang="en-US" sz="800" b="1" dirty="0"/>
              <a:t>Medicare shared-savings ACOs cut $1 billion in</a:t>
            </a:r>
          </a:p>
          <a:p>
            <a:pPr algn="ctr"/>
            <a:r>
              <a:rPr lang="en-US" sz="800" b="1" dirty="0"/>
              <a:t>costs over three years, Shelby Livingston </a:t>
            </a:r>
            <a:r>
              <a:rPr lang="en-US" sz="800" dirty="0"/>
              <a:t>| August 29, 2017, modernhealthcare.com</a:t>
            </a:r>
          </a:p>
          <a:p>
            <a:pPr algn="ctr"/>
            <a:r>
              <a:rPr lang="en-US" sz="800" dirty="0"/>
              <a:t>OIG Report: </a:t>
            </a:r>
            <a:r>
              <a:rPr lang="en-US" sz="800" dirty="0">
                <a:hlinkClick r:id="rId7"/>
              </a:rPr>
              <a:t>https://oig.hhs.gov/oei/reports/oei-02-15-00450.asp</a:t>
            </a:r>
            <a:endParaRPr lang="en-US" sz="800" dirty="0"/>
          </a:p>
        </p:txBody>
      </p:sp>
      <p:sp>
        <p:nvSpPr>
          <p:cNvPr id="8" name="TextBox 7">
            <a:extLst>
              <a:ext uri="{FF2B5EF4-FFF2-40B4-BE49-F238E27FC236}">
                <a16:creationId xmlns="" xmlns:a16="http://schemas.microsoft.com/office/drawing/2014/main" id="{94A22F6B-DAAD-404A-88A9-D172FCD4E003}"/>
              </a:ext>
            </a:extLst>
          </p:cNvPr>
          <p:cNvSpPr txBox="1"/>
          <p:nvPr/>
        </p:nvSpPr>
        <p:spPr>
          <a:xfrm>
            <a:off x="5294812" y="1030042"/>
            <a:ext cx="3483428" cy="1428214"/>
          </a:xfrm>
          <a:prstGeom prst="ellipse">
            <a:avLst/>
          </a:prstGeom>
          <a:noFill/>
          <a:ln>
            <a:solidFill>
              <a:schemeClr val="accent2"/>
            </a:solidFill>
          </a:ln>
        </p:spPr>
        <p:txBody>
          <a:bodyPr wrap="square" rtlCol="0">
            <a:spAutoFit/>
          </a:bodyPr>
          <a:lstStyle/>
          <a:p>
            <a:r>
              <a:rPr lang="en-US" sz="1200" b="1" i="1" dirty="0">
                <a:latin typeface="Adobe Garamond Pro" panose="02020502060506020403" pitchFamily="18" charset="0"/>
              </a:rPr>
              <a:t>"While policy changes may be warranted, ACOs show promise in reducing spending</a:t>
            </a:r>
          </a:p>
          <a:p>
            <a:r>
              <a:rPr lang="en-US" sz="1200" b="1" i="1" dirty="0">
                <a:latin typeface="Adobe Garamond Pro" panose="02020502060506020403" pitchFamily="18" charset="0"/>
              </a:rPr>
              <a:t>and improving quality," </a:t>
            </a:r>
            <a:r>
              <a:rPr lang="en-US" sz="1200" i="1" dirty="0">
                <a:latin typeface="Adobe Garamond Pro" panose="02020502060506020403" pitchFamily="18" charset="0"/>
              </a:rPr>
              <a:t>the OIG report concluded.</a:t>
            </a:r>
          </a:p>
        </p:txBody>
      </p:sp>
      <p:graphicFrame>
        <p:nvGraphicFramePr>
          <p:cNvPr id="9" name="Chart 8">
            <a:extLst>
              <a:ext uri="{FF2B5EF4-FFF2-40B4-BE49-F238E27FC236}">
                <a16:creationId xmlns="" xmlns:a16="http://schemas.microsoft.com/office/drawing/2014/main" id="{76677556-EE71-49D1-A229-54592D741025}"/>
              </a:ext>
            </a:extLst>
          </p:cNvPr>
          <p:cNvGraphicFramePr/>
          <p:nvPr>
            <p:extLst/>
          </p:nvPr>
        </p:nvGraphicFramePr>
        <p:xfrm>
          <a:off x="4606834" y="2534607"/>
          <a:ext cx="4537166" cy="34507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621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2C2865D-A19E-49BE-A354-9D64D6CD87A9}"/>
              </a:ext>
            </a:extLst>
          </p:cNvPr>
          <p:cNvSpPr>
            <a:spLocks noGrp="1"/>
          </p:cNvSpPr>
          <p:nvPr>
            <p:ph type="title"/>
          </p:nvPr>
        </p:nvSpPr>
        <p:spPr/>
        <p:txBody>
          <a:bodyPr>
            <a:noAutofit/>
          </a:bodyPr>
          <a:lstStyle/>
          <a:p>
            <a:r>
              <a:rPr lang="en-US" sz="2400" dirty="0" smtClean="0"/>
              <a:t>MIPS</a:t>
            </a:r>
            <a:endParaRPr lang="en-US" sz="2400" dirty="0"/>
          </a:p>
        </p:txBody>
      </p:sp>
      <p:sp>
        <p:nvSpPr>
          <p:cNvPr id="5" name="Content Placeholder 4">
            <a:extLst>
              <a:ext uri="{FF2B5EF4-FFF2-40B4-BE49-F238E27FC236}">
                <a16:creationId xmlns="" xmlns:a16="http://schemas.microsoft.com/office/drawing/2014/main" id="{D62BD2DF-B05F-4E5D-8ACC-C778DE4C894E}"/>
              </a:ext>
            </a:extLst>
          </p:cNvPr>
          <p:cNvSpPr>
            <a:spLocks noGrp="1"/>
          </p:cNvSpPr>
          <p:nvPr>
            <p:ph idx="1"/>
          </p:nvPr>
        </p:nvSpPr>
        <p:spPr>
          <a:xfrm>
            <a:off x="381000" y="1066801"/>
            <a:ext cx="5002763" cy="5194040"/>
          </a:xfrm>
        </p:spPr>
        <p:txBody>
          <a:bodyPr>
            <a:normAutofit/>
          </a:bodyPr>
          <a:lstStyle/>
          <a:p>
            <a:r>
              <a:rPr lang="en-US" sz="2000" dirty="0" smtClean="0"/>
              <a:t>January 10, 2018 - MedPAC </a:t>
            </a:r>
            <a:r>
              <a:rPr lang="en-US" sz="2000" dirty="0"/>
              <a:t>voted 14-2 </a:t>
            </a:r>
            <a:r>
              <a:rPr lang="en-US" sz="2000" dirty="0" smtClean="0"/>
              <a:t>to </a:t>
            </a:r>
            <a:r>
              <a:rPr lang="en-US" sz="2000" dirty="0"/>
              <a:t>repeal and replace MIPS, a Medicare payment system intended to improve care quality</a:t>
            </a:r>
          </a:p>
          <a:p>
            <a:pPr lvl="1"/>
            <a:r>
              <a:rPr lang="en-US" sz="2000" dirty="0"/>
              <a:t>Under MACRA, providers must currently follow one of two payment tracks: MIPS or Advanced </a:t>
            </a:r>
            <a:r>
              <a:rPr lang="en-US" sz="2000" dirty="0" smtClean="0"/>
              <a:t>APMs</a:t>
            </a:r>
          </a:p>
          <a:p>
            <a:r>
              <a:rPr lang="en-US" sz="2000" dirty="0" smtClean="0"/>
              <a:t>Submitted report to Congress March 15, 2018 including proposal to eliminate MIPS</a:t>
            </a:r>
            <a:endParaRPr lang="en-US" sz="2000" dirty="0"/>
          </a:p>
          <a:p>
            <a:r>
              <a:rPr lang="en-US" sz="2000" dirty="0"/>
              <a:t>CMS estimates that up to 418,000 physicians will be submitting 2017 MIPS </a:t>
            </a:r>
            <a:r>
              <a:rPr lang="en-US" sz="2000" dirty="0" smtClean="0"/>
              <a:t>data</a:t>
            </a:r>
          </a:p>
          <a:p>
            <a:r>
              <a:rPr lang="en-US" sz="2000" dirty="0"/>
              <a:t>Hospital and provider groups </a:t>
            </a:r>
            <a:r>
              <a:rPr lang="en-US" sz="2000" dirty="0" smtClean="0"/>
              <a:t>push </a:t>
            </a:r>
            <a:r>
              <a:rPr lang="en-US" sz="2000" dirty="0"/>
              <a:t>back </a:t>
            </a:r>
            <a:endParaRPr lang="en-US" sz="2000" dirty="0" smtClean="0"/>
          </a:p>
          <a:p>
            <a:r>
              <a:rPr lang="en-US" sz="2000" dirty="0" smtClean="0"/>
              <a:t>Propose voluntary </a:t>
            </a:r>
            <a:r>
              <a:rPr lang="en-US" sz="2000" dirty="0"/>
              <a:t>value program (VVP</a:t>
            </a:r>
            <a:r>
              <a:rPr lang="en-US" sz="2000" dirty="0" smtClean="0"/>
              <a:t>)</a:t>
            </a:r>
            <a:endParaRPr lang="en-US" sz="2000" dirty="0"/>
          </a:p>
        </p:txBody>
      </p:sp>
      <p:sp>
        <p:nvSpPr>
          <p:cNvPr id="6" name="TextBox 5">
            <a:extLst>
              <a:ext uri="{FF2B5EF4-FFF2-40B4-BE49-F238E27FC236}">
                <a16:creationId xmlns="" xmlns:a16="http://schemas.microsoft.com/office/drawing/2014/main" id="{F13B8EA2-D982-4AB3-B5BA-1F9A2E51D75D}"/>
              </a:ext>
            </a:extLst>
          </p:cNvPr>
          <p:cNvSpPr txBox="1"/>
          <p:nvPr/>
        </p:nvSpPr>
        <p:spPr>
          <a:xfrm>
            <a:off x="681133" y="6447453"/>
            <a:ext cx="7796893" cy="400110"/>
          </a:xfrm>
          <a:prstGeom prst="rect">
            <a:avLst/>
          </a:prstGeom>
          <a:noFill/>
        </p:spPr>
        <p:txBody>
          <a:bodyPr wrap="square" rtlCol="0">
            <a:spAutoFit/>
          </a:bodyPr>
          <a:lstStyle/>
          <a:p>
            <a:pPr algn="ctr"/>
            <a:r>
              <a:rPr lang="en-US" sz="1000" dirty="0"/>
              <a:t>Source: Modern Healthcare, </a:t>
            </a:r>
            <a:r>
              <a:rPr lang="en-US" sz="1000" i="1" dirty="0"/>
              <a:t>MedPAC votes 14-2 to junk MIPS, providers angered, Virgil Dickson, </a:t>
            </a:r>
            <a:r>
              <a:rPr lang="en-US" sz="1000" dirty="0"/>
              <a:t>1/11/2018</a:t>
            </a:r>
          </a:p>
          <a:p>
            <a:pPr algn="ctr"/>
            <a:r>
              <a:rPr lang="en-US" sz="1000" dirty="0">
                <a:hlinkClick r:id="rId2"/>
              </a:rPr>
              <a:t>http://www.modernhealthcare.com/article/20180111/NEWS/180119963/providers-angry-at-medpac-vote-to-junk-mips</a:t>
            </a:r>
            <a:r>
              <a:rPr lang="en-US" sz="1000" dirty="0"/>
              <a:t> </a:t>
            </a:r>
          </a:p>
        </p:txBody>
      </p:sp>
      <p:sp>
        <p:nvSpPr>
          <p:cNvPr id="7" name="TextBox 6">
            <a:extLst>
              <a:ext uri="{FF2B5EF4-FFF2-40B4-BE49-F238E27FC236}">
                <a16:creationId xmlns="" xmlns:a16="http://schemas.microsoft.com/office/drawing/2014/main" id="{91A07B4E-1AE7-41FF-B84A-CB7CB36BDAF4}"/>
              </a:ext>
            </a:extLst>
          </p:cNvPr>
          <p:cNvSpPr txBox="1"/>
          <p:nvPr/>
        </p:nvSpPr>
        <p:spPr>
          <a:xfrm>
            <a:off x="5523722" y="1408922"/>
            <a:ext cx="3470988" cy="1754326"/>
          </a:xfrm>
          <a:prstGeom prst="rect">
            <a:avLst/>
          </a:prstGeom>
          <a:noFill/>
        </p:spPr>
        <p:txBody>
          <a:bodyPr wrap="square" rtlCol="0">
            <a:spAutoFit/>
          </a:bodyPr>
          <a:lstStyle/>
          <a:p>
            <a:r>
              <a:rPr lang="en-US" i="1" dirty="0">
                <a:solidFill>
                  <a:schemeClr val="accent2"/>
                </a:solidFill>
                <a:latin typeface="Adobe Garamond Pro" panose="02020502060506020403" pitchFamily="18" charset="0"/>
              </a:rPr>
              <a:t>"I think they're wrong," Dr. Stephen Epstein, an emergency physician at Beth Israel Deaconess Medical Center in Boston said in a tweet. "MIPS could change practice patterns by aligning incentives with performance measures."</a:t>
            </a:r>
          </a:p>
        </p:txBody>
      </p:sp>
      <p:pic>
        <p:nvPicPr>
          <p:cNvPr id="9" name="Picture 8">
            <a:extLst>
              <a:ext uri="{FF2B5EF4-FFF2-40B4-BE49-F238E27FC236}">
                <a16:creationId xmlns="" xmlns:a16="http://schemas.microsoft.com/office/drawing/2014/main" id="{BCBD6A94-F4A6-478B-A103-C9B726F93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547" y="3378960"/>
            <a:ext cx="3352023" cy="2234682"/>
          </a:xfrm>
          <a:prstGeom prst="rect">
            <a:avLst/>
          </a:prstGeom>
        </p:spPr>
      </p:pic>
    </p:spTree>
    <p:extLst>
      <p:ext uri="{BB962C8B-B14F-4D97-AF65-F5344CB8AC3E}">
        <p14:creationId xmlns:p14="http://schemas.microsoft.com/office/powerpoint/2010/main" val="1539821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5B5FB6B-B48F-459D-83AD-DADD7556D8D2}"/>
              </a:ext>
            </a:extLst>
          </p:cNvPr>
          <p:cNvSpPr>
            <a:spLocks noGrp="1"/>
          </p:cNvSpPr>
          <p:nvPr>
            <p:ph type="title"/>
          </p:nvPr>
        </p:nvSpPr>
        <p:spPr>
          <a:xfrm>
            <a:off x="152400" y="457200"/>
            <a:ext cx="8362950" cy="457200"/>
          </a:xfrm>
        </p:spPr>
        <p:txBody>
          <a:bodyPr/>
          <a:lstStyle/>
          <a:p>
            <a:r>
              <a:rPr lang="en-US" sz="2400" dirty="0" smtClean="0"/>
              <a:t>Modernize </a:t>
            </a:r>
            <a:r>
              <a:rPr lang="en-US" sz="2400" dirty="0"/>
              <a:t>RHC Provisions </a:t>
            </a:r>
            <a:r>
              <a:rPr lang="en-US" sz="2400" dirty="0" smtClean="0"/>
              <a:t>-</a:t>
            </a:r>
            <a:endParaRPr lang="en-US" sz="2400" dirty="0"/>
          </a:p>
        </p:txBody>
      </p:sp>
      <p:graphicFrame>
        <p:nvGraphicFramePr>
          <p:cNvPr id="7" name="Content Placeholder 6">
            <a:extLst>
              <a:ext uri="{FF2B5EF4-FFF2-40B4-BE49-F238E27FC236}">
                <a16:creationId xmlns="" xmlns:a16="http://schemas.microsoft.com/office/drawing/2014/main" id="{CFF9E531-AD7D-40DF-80F1-7CCB98837C6F}"/>
              </a:ext>
            </a:extLst>
          </p:cNvPr>
          <p:cNvGraphicFramePr>
            <a:graphicFrameLocks noGrp="1"/>
          </p:cNvGraphicFramePr>
          <p:nvPr>
            <p:ph idx="1"/>
            <p:extLst>
              <p:ext uri="{D42A27DB-BD31-4B8C-83A1-F6EECF244321}">
                <p14:modId xmlns:p14="http://schemas.microsoft.com/office/powerpoint/2010/main" val="2947349034"/>
              </p:ext>
            </p:extLst>
          </p:nvPr>
        </p:nvGraphicFramePr>
        <p:xfrm>
          <a:off x="304800" y="2106552"/>
          <a:ext cx="8610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1D319F0E-10EA-47CB-A80F-378426A7772C}"/>
              </a:ext>
            </a:extLst>
          </p:cNvPr>
          <p:cNvSpPr txBox="1"/>
          <p:nvPr/>
        </p:nvSpPr>
        <p:spPr>
          <a:xfrm>
            <a:off x="628650" y="6457890"/>
            <a:ext cx="7886700" cy="369332"/>
          </a:xfrm>
          <a:prstGeom prst="rect">
            <a:avLst/>
          </a:prstGeom>
          <a:noFill/>
        </p:spPr>
        <p:txBody>
          <a:bodyPr wrap="square" rtlCol="0">
            <a:spAutoFit/>
          </a:bodyPr>
          <a:lstStyle/>
          <a:p>
            <a:pPr algn="ctr"/>
            <a:r>
              <a:rPr lang="en-US" sz="900" dirty="0"/>
              <a:t>Source: National Advisory Committee On Rural Health and Human Services: </a:t>
            </a:r>
            <a:r>
              <a:rPr lang="en-US" sz="900" i="1" dirty="0"/>
              <a:t>Modernizing Rural Health Clinic Provisions Policy Brief and Recommendations, </a:t>
            </a:r>
            <a:r>
              <a:rPr lang="en-US" sz="900" dirty="0"/>
              <a:t>December 2017 </a:t>
            </a:r>
            <a:r>
              <a:rPr lang="en-US" sz="900" dirty="0">
                <a:hlinkClick r:id="rId8"/>
              </a:rPr>
              <a:t>https://www.hrsa.gov/sites/default/files/hrsa/advisory-committees/rural/publications/2017-Rural-Health-Clinic-Provisions.pdf</a:t>
            </a:r>
            <a:r>
              <a:rPr lang="en-US" sz="900" dirty="0"/>
              <a:t> </a:t>
            </a:r>
          </a:p>
        </p:txBody>
      </p:sp>
      <p:sp>
        <p:nvSpPr>
          <p:cNvPr id="8" name="Rectangle 7">
            <a:extLst>
              <a:ext uri="{FF2B5EF4-FFF2-40B4-BE49-F238E27FC236}">
                <a16:creationId xmlns="" xmlns:a16="http://schemas.microsoft.com/office/drawing/2014/main" id="{258B2E47-6314-42F3-9BF8-C98560490F68}"/>
              </a:ext>
            </a:extLst>
          </p:cNvPr>
          <p:cNvSpPr/>
          <p:nvPr/>
        </p:nvSpPr>
        <p:spPr>
          <a:xfrm>
            <a:off x="533400" y="910312"/>
            <a:ext cx="7886700" cy="1200329"/>
          </a:xfrm>
          <a:prstGeom prst="rect">
            <a:avLst/>
          </a:prstGeom>
        </p:spPr>
        <p:txBody>
          <a:bodyPr wrap="square">
            <a:spAutoFit/>
          </a:bodyPr>
          <a:lstStyle/>
          <a:p>
            <a:r>
              <a:rPr lang="en-US" dirty="0"/>
              <a:t>The National Advisory Committee on Rural Health and Human Services (NACRHHS)’s </a:t>
            </a:r>
            <a:r>
              <a:rPr lang="en-US" dirty="0" smtClean="0"/>
              <a:t>December 2017 Policy </a:t>
            </a:r>
            <a:r>
              <a:rPr lang="en-US" dirty="0"/>
              <a:t>Brief focused on recommendations to modernize Rural Health Clinic provisions. Recommendations to the Secretary of HHS include: </a:t>
            </a:r>
          </a:p>
        </p:txBody>
      </p:sp>
    </p:spTree>
    <p:extLst>
      <p:ext uri="{BB962C8B-B14F-4D97-AF65-F5344CB8AC3E}">
        <p14:creationId xmlns:p14="http://schemas.microsoft.com/office/powerpoint/2010/main" val="372359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5B5FB6B-B48F-459D-83AD-DADD7556D8D2}"/>
              </a:ext>
            </a:extLst>
          </p:cNvPr>
          <p:cNvSpPr>
            <a:spLocks noGrp="1"/>
          </p:cNvSpPr>
          <p:nvPr>
            <p:ph type="title"/>
          </p:nvPr>
        </p:nvSpPr>
        <p:spPr>
          <a:xfrm>
            <a:off x="152400" y="457200"/>
            <a:ext cx="8362950" cy="457200"/>
          </a:xfrm>
        </p:spPr>
        <p:txBody>
          <a:bodyPr/>
          <a:lstStyle/>
          <a:p>
            <a:r>
              <a:rPr lang="en-US" sz="2400" dirty="0"/>
              <a:t>Reinventing Rural Healthcare - 1/2018</a:t>
            </a:r>
          </a:p>
        </p:txBody>
      </p:sp>
      <p:graphicFrame>
        <p:nvGraphicFramePr>
          <p:cNvPr id="7" name="Content Placeholder 6">
            <a:extLst>
              <a:ext uri="{FF2B5EF4-FFF2-40B4-BE49-F238E27FC236}">
                <a16:creationId xmlns="" xmlns:a16="http://schemas.microsoft.com/office/drawing/2014/main" id="{CFF9E531-AD7D-40DF-80F1-7CCB98837C6F}"/>
              </a:ext>
            </a:extLst>
          </p:cNvPr>
          <p:cNvGraphicFramePr>
            <a:graphicFrameLocks noGrp="1"/>
          </p:cNvGraphicFramePr>
          <p:nvPr>
            <p:ph idx="1"/>
            <p:extLst>
              <p:ext uri="{D42A27DB-BD31-4B8C-83A1-F6EECF244321}">
                <p14:modId xmlns:p14="http://schemas.microsoft.com/office/powerpoint/2010/main" val="922605197"/>
              </p:ext>
            </p:extLst>
          </p:nvPr>
        </p:nvGraphicFramePr>
        <p:xfrm>
          <a:off x="304800" y="2106552"/>
          <a:ext cx="8610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1D319F0E-10EA-47CB-A80F-378426A7772C}"/>
              </a:ext>
            </a:extLst>
          </p:cNvPr>
          <p:cNvSpPr txBox="1"/>
          <p:nvPr/>
        </p:nvSpPr>
        <p:spPr>
          <a:xfrm>
            <a:off x="390525" y="6483290"/>
            <a:ext cx="7886700" cy="230832"/>
          </a:xfrm>
          <a:prstGeom prst="rect">
            <a:avLst/>
          </a:prstGeom>
          <a:noFill/>
        </p:spPr>
        <p:txBody>
          <a:bodyPr wrap="square" rtlCol="0">
            <a:spAutoFit/>
          </a:bodyPr>
          <a:lstStyle/>
          <a:p>
            <a:pPr algn="ctr"/>
            <a:r>
              <a:rPr lang="en-US" sz="900" dirty="0"/>
              <a:t>Source: Bipartisan Policy Center: </a:t>
            </a:r>
            <a:r>
              <a:rPr lang="en-US" sz="900" i="1" dirty="0"/>
              <a:t>Reinventing Rural Healthcare: A Case Study of Seven Upper  Midwest States, January 2018</a:t>
            </a:r>
            <a:endParaRPr lang="en-US" sz="900" dirty="0"/>
          </a:p>
        </p:txBody>
      </p:sp>
      <p:sp>
        <p:nvSpPr>
          <p:cNvPr id="8" name="Rectangle 7">
            <a:extLst>
              <a:ext uri="{FF2B5EF4-FFF2-40B4-BE49-F238E27FC236}">
                <a16:creationId xmlns="" xmlns:a16="http://schemas.microsoft.com/office/drawing/2014/main" id="{258B2E47-6314-42F3-9BF8-C98560490F68}"/>
              </a:ext>
            </a:extLst>
          </p:cNvPr>
          <p:cNvSpPr/>
          <p:nvPr/>
        </p:nvSpPr>
        <p:spPr>
          <a:xfrm>
            <a:off x="628650" y="1102572"/>
            <a:ext cx="7886700" cy="923330"/>
          </a:xfrm>
          <a:prstGeom prst="rect">
            <a:avLst/>
          </a:prstGeom>
        </p:spPr>
        <p:txBody>
          <a:bodyPr wrap="square">
            <a:spAutoFit/>
          </a:bodyPr>
          <a:lstStyle/>
          <a:p>
            <a:r>
              <a:rPr lang="en-US" dirty="0"/>
              <a:t>Bipartisan Policy Center (BPC) and Center for Outcomes Research and Education (CORE) spoke with over 90 national thought leaders on current state of rural health care in upper Midwest.  Key takeaways include: </a:t>
            </a:r>
          </a:p>
        </p:txBody>
      </p:sp>
    </p:spTree>
    <p:extLst>
      <p:ext uri="{BB962C8B-B14F-4D97-AF65-F5344CB8AC3E}">
        <p14:creationId xmlns:p14="http://schemas.microsoft.com/office/powerpoint/2010/main" val="170402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RHC Care Management Services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8395284"/>
              </p:ext>
            </p:extLst>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927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575A04B-DAC5-4F6D-B32B-5A0BA46809D5}"/>
              </a:ext>
            </a:extLst>
          </p:cNvPr>
          <p:cNvSpPr>
            <a:spLocks noGrp="1"/>
          </p:cNvSpPr>
          <p:nvPr>
            <p:ph type="title"/>
          </p:nvPr>
        </p:nvSpPr>
        <p:spPr>
          <a:xfrm>
            <a:off x="152400" y="304800"/>
            <a:ext cx="8839200" cy="457200"/>
          </a:xfrm>
        </p:spPr>
        <p:txBody>
          <a:bodyPr>
            <a:noAutofit/>
          </a:bodyPr>
          <a:lstStyle/>
          <a:p>
            <a:r>
              <a:rPr lang="en-US" sz="2500" dirty="0"/>
              <a:t>Insurers’ Disruptive Growth Strategies Pose Threat to Hospitals</a:t>
            </a:r>
          </a:p>
        </p:txBody>
      </p:sp>
      <p:graphicFrame>
        <p:nvGraphicFramePr>
          <p:cNvPr id="7" name="Content Placeholder 6">
            <a:extLst>
              <a:ext uri="{FF2B5EF4-FFF2-40B4-BE49-F238E27FC236}">
                <a16:creationId xmlns="" xmlns:a16="http://schemas.microsoft.com/office/drawing/2014/main" id="{7D991773-72A5-4006-836B-4EB565209C85}"/>
              </a:ext>
            </a:extLst>
          </p:cNvPr>
          <p:cNvGraphicFramePr>
            <a:graphicFrameLocks noGrp="1"/>
          </p:cNvGraphicFramePr>
          <p:nvPr>
            <p:ph idx="1"/>
            <p:extLst/>
          </p:nvPr>
        </p:nvGraphicFramePr>
        <p:xfrm>
          <a:off x="628650" y="1143000"/>
          <a:ext cx="7886700" cy="4761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5B8EBFA2-6D80-4423-880D-B43C48F6BF04}"/>
              </a:ext>
            </a:extLst>
          </p:cNvPr>
          <p:cNvSpPr txBox="1"/>
          <p:nvPr/>
        </p:nvSpPr>
        <p:spPr>
          <a:xfrm>
            <a:off x="628650" y="6387957"/>
            <a:ext cx="7886700" cy="430887"/>
          </a:xfrm>
          <a:prstGeom prst="rect">
            <a:avLst/>
          </a:prstGeom>
          <a:noFill/>
        </p:spPr>
        <p:txBody>
          <a:bodyPr wrap="square" rtlCol="0">
            <a:spAutoFit/>
          </a:bodyPr>
          <a:lstStyle/>
          <a:p>
            <a:pPr algn="ctr"/>
            <a:r>
              <a:rPr lang="en-US" sz="1050" dirty="0"/>
              <a:t>Source: Moody’s Investors Service, </a:t>
            </a:r>
            <a:r>
              <a:rPr lang="en-US" sz="1050" i="1" dirty="0"/>
              <a:t>Sector in-Depth: Not-for-profit and public healthcare – US. Hospitals face new threat from health</a:t>
            </a:r>
          </a:p>
          <a:p>
            <a:pPr algn="ctr"/>
            <a:r>
              <a:rPr lang="en-US" sz="1050" i="1" dirty="0"/>
              <a:t>insurers’ disruptive growth strategies</a:t>
            </a:r>
          </a:p>
        </p:txBody>
      </p:sp>
    </p:spTree>
    <p:extLst>
      <p:ext uri="{BB962C8B-B14F-4D97-AF65-F5344CB8AC3E}">
        <p14:creationId xmlns:p14="http://schemas.microsoft.com/office/powerpoint/2010/main" val="1004578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228600"/>
            <a:ext cx="6400800" cy="457200"/>
          </a:xfrm>
        </p:spPr>
        <p:txBody>
          <a:bodyPr>
            <a:normAutofit fontScale="90000"/>
          </a:bodyPr>
          <a:lstStyle/>
          <a:p>
            <a:r>
              <a:rPr lang="en-US" dirty="0"/>
              <a:t>Insurers’ Disruptive Growth Strategies Pose Threat to Hospitals</a:t>
            </a:r>
          </a:p>
        </p:txBody>
      </p:sp>
    </p:spTree>
    <p:extLst>
      <p:ext uri="{BB962C8B-B14F-4D97-AF65-F5344CB8AC3E}">
        <p14:creationId xmlns:p14="http://schemas.microsoft.com/office/powerpoint/2010/main" val="664330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6400800" cy="457200"/>
          </a:xfrm>
        </p:spPr>
        <p:txBody>
          <a:bodyPr>
            <a:normAutofit fontScale="90000"/>
          </a:bodyPr>
          <a:lstStyle/>
          <a:p>
            <a:r>
              <a:rPr lang="en-US" dirty="0"/>
              <a:t>Insurers’ Disruptive Growth Strategies Pose Threat to Hospitals</a:t>
            </a:r>
          </a:p>
        </p:txBody>
      </p:sp>
      <p:pic>
        <p:nvPicPr>
          <p:cNvPr id="4" name="Content Placeholder 3"/>
          <p:cNvPicPr>
            <a:picLocks noGrp="1" noChangeAspect="1"/>
          </p:cNvPicPr>
          <p:nvPr>
            <p:ph idx="1"/>
          </p:nvPr>
        </p:nvPicPr>
        <p:blipFill>
          <a:blip r:embed="rId2"/>
          <a:stretch>
            <a:fillRect/>
          </a:stretch>
        </p:blipFill>
        <p:spPr>
          <a:xfrm>
            <a:off x="1676400" y="1368833"/>
            <a:ext cx="5291155" cy="4238289"/>
          </a:xfrm>
          <a:prstGeom prst="rect">
            <a:avLst/>
          </a:prstGeom>
        </p:spPr>
      </p:pic>
    </p:spTree>
    <p:extLst>
      <p:ext uri="{BB962C8B-B14F-4D97-AF65-F5344CB8AC3E}">
        <p14:creationId xmlns:p14="http://schemas.microsoft.com/office/powerpoint/2010/main" val="3612044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Looks at Physical Therapy</a:t>
            </a:r>
            <a:endParaRPr lang="en-US" dirty="0"/>
          </a:p>
        </p:txBody>
      </p:sp>
      <p:graphicFrame>
        <p:nvGraphicFramePr>
          <p:cNvPr id="8" name="Content Placeholder 7"/>
          <p:cNvGraphicFramePr>
            <a:graphicFrameLocks noGrp="1"/>
          </p:cNvGraphicFramePr>
          <p:nvPr>
            <p:ph idx="1"/>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2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IPPS Proposed Rule</a:t>
            </a:r>
            <a:endParaRPr lang="en-US" dirty="0"/>
          </a:p>
        </p:txBody>
      </p:sp>
      <p:sp>
        <p:nvSpPr>
          <p:cNvPr id="3" name="Content Placeholder 2"/>
          <p:cNvSpPr>
            <a:spLocks noGrp="1"/>
          </p:cNvSpPr>
          <p:nvPr>
            <p:ph idx="1"/>
          </p:nvPr>
        </p:nvSpPr>
        <p:spPr/>
        <p:txBody>
          <a:bodyPr/>
          <a:lstStyle/>
          <a:p>
            <a:r>
              <a:rPr lang="en-US" dirty="0" smtClean="0"/>
              <a:t>Price Transparency</a:t>
            </a:r>
          </a:p>
          <a:p>
            <a:pPr lvl="1"/>
            <a:r>
              <a:rPr lang="en-US" dirty="0" smtClean="0"/>
              <a:t>Proposal requires </a:t>
            </a:r>
            <a:r>
              <a:rPr lang="en-US" dirty="0"/>
              <a:t>hospitals to publish a list of their standard charges </a:t>
            </a:r>
            <a:r>
              <a:rPr lang="en-US" dirty="0" smtClean="0"/>
              <a:t>online</a:t>
            </a:r>
          </a:p>
          <a:p>
            <a:pPr lvl="1"/>
            <a:r>
              <a:rPr lang="en-US" dirty="0" smtClean="0"/>
              <a:t>Out-of-network </a:t>
            </a:r>
            <a:r>
              <a:rPr lang="en-US" dirty="0"/>
              <a:t>billing, </a:t>
            </a:r>
            <a:endParaRPr lang="en-US" dirty="0" smtClean="0"/>
          </a:p>
          <a:p>
            <a:pPr lvl="2"/>
            <a:r>
              <a:rPr lang="en-US" dirty="0" smtClean="0"/>
              <a:t>Radiologists </a:t>
            </a:r>
            <a:r>
              <a:rPr lang="en-US" dirty="0"/>
              <a:t>and anesthesiologists, </a:t>
            </a:r>
            <a:endParaRPr lang="en-US" dirty="0" smtClean="0"/>
          </a:p>
          <a:p>
            <a:pPr lvl="2"/>
            <a:r>
              <a:rPr lang="en-US" dirty="0" smtClean="0"/>
              <a:t>ED Physicians</a:t>
            </a:r>
          </a:p>
          <a:p>
            <a:pPr lvl="2"/>
            <a:r>
              <a:rPr lang="en-US" dirty="0" smtClean="0"/>
              <a:t>Providers Based</a:t>
            </a:r>
          </a:p>
          <a:p>
            <a:pPr lvl="2"/>
            <a:r>
              <a:rPr lang="en-US" dirty="0" smtClean="0"/>
              <a:t>Unexpected facility fees</a:t>
            </a:r>
            <a:endParaRPr lang="en-US" dirty="0"/>
          </a:p>
        </p:txBody>
      </p:sp>
      <p:sp>
        <p:nvSpPr>
          <p:cNvPr id="4" name="Slide Number Placeholder 3"/>
          <p:cNvSpPr>
            <a:spLocks noGrp="1"/>
          </p:cNvSpPr>
          <p:nvPr>
            <p:ph type="sldNum" sz="quarter" idx="12"/>
          </p:nvPr>
        </p:nvSpPr>
        <p:spPr/>
        <p:txBody>
          <a:bodyPr/>
          <a:lstStyle/>
          <a:p>
            <a:fld id="{3923C112-61A4-4A11-AB4B-F1A774D1F816}" type="slidenum">
              <a:rPr lang="en-US" smtClean="0"/>
              <a:t>29</a:t>
            </a:fld>
            <a:endParaRPr lang="en-US" dirty="0"/>
          </a:p>
        </p:txBody>
      </p:sp>
    </p:spTree>
    <p:extLst>
      <p:ext uri="{BB962C8B-B14F-4D97-AF65-F5344CB8AC3E}">
        <p14:creationId xmlns:p14="http://schemas.microsoft.com/office/powerpoint/2010/main" val="122392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629400" cy="457200"/>
          </a:xfrm>
        </p:spPr>
        <p:txBody>
          <a:bodyPr>
            <a:normAutofit fontScale="90000"/>
          </a:bodyPr>
          <a:lstStyle/>
          <a:p>
            <a:r>
              <a:rPr lang="en-US" dirty="0" smtClean="0"/>
              <a:t>OIG and Provider Based Clinics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Half </a:t>
            </a:r>
            <a:r>
              <a:rPr lang="en-US" dirty="0"/>
              <a:t>of hospitals </a:t>
            </a:r>
            <a:r>
              <a:rPr lang="en-US" dirty="0" smtClean="0"/>
              <a:t>own </a:t>
            </a:r>
            <a:r>
              <a:rPr lang="en-US" dirty="0"/>
              <a:t>at least one provider-based </a:t>
            </a:r>
            <a:r>
              <a:rPr lang="en-US" dirty="0" smtClean="0"/>
              <a:t>facility</a:t>
            </a:r>
          </a:p>
          <a:p>
            <a:r>
              <a:rPr lang="en-US" dirty="0" smtClean="0"/>
              <a:t>Voluntary Attestation</a:t>
            </a:r>
          </a:p>
          <a:p>
            <a:r>
              <a:rPr lang="en-US" dirty="0" smtClean="0"/>
              <a:t>CMS cannot identify on/off campus Provider Based billing</a:t>
            </a:r>
          </a:p>
          <a:p>
            <a:r>
              <a:rPr lang="en-US" dirty="0" smtClean="0"/>
              <a:t>More than 75% of 50 hospitals reviewed who did not attest did not meet at least one requirement</a:t>
            </a:r>
          </a:p>
          <a:p>
            <a:r>
              <a:rPr lang="en-US" dirty="0" smtClean="0"/>
              <a:t>Facilities may be receiving overpayments</a:t>
            </a:r>
          </a:p>
          <a:p>
            <a:r>
              <a:rPr lang="en-US" dirty="0" smtClean="0"/>
              <a:t>Beneficiaries may be overpaying</a:t>
            </a:r>
          </a:p>
          <a:p>
            <a:endParaRPr lang="en-US" dirty="0"/>
          </a:p>
        </p:txBody>
      </p:sp>
    </p:spTree>
    <p:extLst>
      <p:ext uri="{BB962C8B-B14F-4D97-AF65-F5344CB8AC3E}">
        <p14:creationId xmlns:p14="http://schemas.microsoft.com/office/powerpoint/2010/main" val="3677431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IPPS Prosed Rule - Meaningful Use</a:t>
            </a:r>
            <a:endParaRPr lang="en-US" dirty="0"/>
          </a:p>
        </p:txBody>
      </p:sp>
      <p:sp>
        <p:nvSpPr>
          <p:cNvPr id="3" name="Content Placeholder 2"/>
          <p:cNvSpPr>
            <a:spLocks noGrp="1"/>
          </p:cNvSpPr>
          <p:nvPr>
            <p:ph idx="1"/>
          </p:nvPr>
        </p:nvSpPr>
        <p:spPr/>
        <p:txBody>
          <a:bodyPr/>
          <a:lstStyle/>
          <a:p>
            <a:r>
              <a:rPr lang="en-US" dirty="0" smtClean="0"/>
              <a:t>Change name of Meaningful Use HER incentive to “Promoting Interoperability”</a:t>
            </a:r>
          </a:p>
          <a:p>
            <a:pPr lvl="1"/>
            <a:r>
              <a:rPr lang="en-US" dirty="0" smtClean="0"/>
              <a:t>Eliminates, 19 measures</a:t>
            </a:r>
          </a:p>
          <a:p>
            <a:pPr lvl="1"/>
            <a:r>
              <a:rPr lang="en-US" dirty="0" smtClean="0"/>
              <a:t>“</a:t>
            </a:r>
            <a:r>
              <a:rPr lang="en-US" dirty="0" err="1" smtClean="0"/>
              <a:t>Deduplicates</a:t>
            </a:r>
            <a:r>
              <a:rPr lang="en-US" dirty="0" smtClean="0"/>
              <a:t>” 21 new measures</a:t>
            </a:r>
          </a:p>
          <a:p>
            <a:pPr lvl="1"/>
            <a:r>
              <a:rPr lang="en-US" dirty="0" smtClean="0"/>
              <a:t>One new measure</a:t>
            </a:r>
          </a:p>
          <a:p>
            <a:r>
              <a:rPr lang="en-US" dirty="0" smtClean="0"/>
              <a:t>Proposed effective 2021</a:t>
            </a:r>
            <a:endParaRPr lang="en-US" dirty="0"/>
          </a:p>
        </p:txBody>
      </p:sp>
      <p:sp>
        <p:nvSpPr>
          <p:cNvPr id="4" name="Slide Number Placeholder 3"/>
          <p:cNvSpPr>
            <a:spLocks noGrp="1"/>
          </p:cNvSpPr>
          <p:nvPr>
            <p:ph type="sldNum" sz="quarter" idx="12"/>
          </p:nvPr>
        </p:nvSpPr>
        <p:spPr/>
        <p:txBody>
          <a:bodyPr/>
          <a:lstStyle/>
          <a:p>
            <a:fld id="{3923C112-61A4-4A11-AB4B-F1A774D1F816}" type="slidenum">
              <a:rPr lang="en-US" smtClean="0"/>
              <a:t>30</a:t>
            </a:fld>
            <a:endParaRPr lang="en-US" dirty="0"/>
          </a:p>
        </p:txBody>
      </p:sp>
    </p:spTree>
    <p:extLst>
      <p:ext uri="{BB962C8B-B14F-4D97-AF65-F5344CB8AC3E}">
        <p14:creationId xmlns:p14="http://schemas.microsoft.com/office/powerpoint/2010/main" val="1944146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IPPS Prosed Rule </a:t>
            </a:r>
          </a:p>
        </p:txBody>
      </p:sp>
      <p:sp>
        <p:nvSpPr>
          <p:cNvPr id="3" name="Content Placeholder 2"/>
          <p:cNvSpPr>
            <a:spLocks noGrp="1"/>
          </p:cNvSpPr>
          <p:nvPr>
            <p:ph idx="1"/>
          </p:nvPr>
        </p:nvSpPr>
        <p:spPr/>
        <p:txBody>
          <a:bodyPr/>
          <a:lstStyle/>
          <a:p>
            <a:pPr lvl="1"/>
            <a:r>
              <a:rPr lang="en-US" dirty="0" smtClean="0"/>
              <a:t>Remove requirement </a:t>
            </a:r>
          </a:p>
          <a:p>
            <a:pPr lvl="2"/>
            <a:r>
              <a:rPr lang="en-US" dirty="0" smtClean="0"/>
              <a:t>Written </a:t>
            </a:r>
            <a:r>
              <a:rPr lang="en-US" dirty="0"/>
              <a:t>inpatient admission orders </a:t>
            </a:r>
            <a:r>
              <a:rPr lang="en-US" dirty="0" smtClean="0"/>
              <a:t>as </a:t>
            </a:r>
            <a:r>
              <a:rPr lang="en-US" dirty="0"/>
              <a:t>a </a:t>
            </a:r>
            <a:r>
              <a:rPr lang="en-US" dirty="0" smtClean="0"/>
              <a:t>condition </a:t>
            </a:r>
            <a:r>
              <a:rPr lang="en-US" dirty="0"/>
              <a:t>of </a:t>
            </a:r>
            <a:r>
              <a:rPr lang="en-US" dirty="0" smtClean="0"/>
              <a:t>payment</a:t>
            </a:r>
          </a:p>
          <a:p>
            <a:pPr lvl="2"/>
            <a:r>
              <a:rPr lang="en-US" dirty="0" smtClean="0"/>
              <a:t>Specific language indicating where certification can be found in the record</a:t>
            </a:r>
          </a:p>
          <a:p>
            <a:pPr lvl="1"/>
            <a:r>
              <a:rPr lang="en-US" dirty="0" smtClean="0"/>
              <a:t>ICD-10 PCS codes</a:t>
            </a:r>
          </a:p>
          <a:p>
            <a:pPr lvl="2"/>
            <a:r>
              <a:rPr lang="en-US" dirty="0" smtClean="0"/>
              <a:t>247 new codes</a:t>
            </a:r>
          </a:p>
          <a:p>
            <a:pPr lvl="2"/>
            <a:r>
              <a:rPr lang="en-US" dirty="0" smtClean="0"/>
              <a:t>139 revised codes</a:t>
            </a:r>
          </a:p>
          <a:p>
            <a:pPr lvl="2"/>
            <a:r>
              <a:rPr lang="en-US" dirty="0" smtClean="0"/>
              <a:t>49 deleted codes</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923C112-61A4-4A11-AB4B-F1A774D1F816}" type="slidenum">
              <a:rPr lang="en-US" smtClean="0"/>
              <a:t>31</a:t>
            </a:fld>
            <a:endParaRPr lang="en-US" dirty="0"/>
          </a:p>
        </p:txBody>
      </p:sp>
    </p:spTree>
    <p:extLst>
      <p:ext uri="{BB962C8B-B14F-4D97-AF65-F5344CB8AC3E}">
        <p14:creationId xmlns:p14="http://schemas.microsoft.com/office/powerpoint/2010/main" val="2906679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gradFill>
            <a:gsLst>
              <a:gs pos="86559">
                <a:schemeClr val="accent6">
                  <a:lumMod val="28000"/>
                  <a:lumOff val="72000"/>
                  <a:alpha val="27000"/>
                </a:schemeClr>
              </a:gs>
              <a:gs pos="0">
                <a:schemeClr val="accent1">
                  <a:lumMod val="5000"/>
                  <a:lumOff val="95000"/>
                </a:schemeClr>
              </a:gs>
              <a:gs pos="25000">
                <a:schemeClr val="accent6">
                  <a:lumMod val="60000"/>
                  <a:lumOff val="40000"/>
                </a:schemeClr>
              </a:gs>
              <a:gs pos="57000">
                <a:schemeClr val="accent6">
                  <a:lumMod val="40000"/>
                  <a:lumOff val="60000"/>
                </a:schemeClr>
              </a:gs>
              <a:gs pos="16675">
                <a:schemeClr val="accent6">
                  <a:lumMod val="40000"/>
                  <a:lumOff val="60000"/>
                </a:schemeClr>
              </a:gs>
              <a:gs pos="45000">
                <a:schemeClr val="accent6">
                  <a:lumMod val="40000"/>
                  <a:lumOff val="60000"/>
                </a:schemeClr>
              </a:gs>
            </a:gsLst>
            <a:lin ang="5400000" scaled="1"/>
          </a:gradFill>
          <a:ln>
            <a:noFill/>
          </a:ln>
        </p:spPr>
        <p:txBody>
          <a:bodyPr/>
          <a:lstStyle/>
          <a:p>
            <a:pPr algn="ctr"/>
            <a:r>
              <a:rPr lang="en-US" sz="4000" dirty="0" smtClean="0"/>
              <a:t>Medicare Transmittals</a:t>
            </a:r>
            <a:endParaRPr lang="en-US" sz="4000" dirty="0"/>
          </a:p>
        </p:txBody>
      </p:sp>
    </p:spTree>
    <p:extLst>
      <p:ext uri="{BB962C8B-B14F-4D97-AF65-F5344CB8AC3E}">
        <p14:creationId xmlns:p14="http://schemas.microsoft.com/office/powerpoint/2010/main" val="3513090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Medicare HCPCS for </a:t>
            </a:r>
            <a:r>
              <a:rPr lang="en-US" dirty="0" err="1" smtClean="0"/>
              <a:t>Remicade</a:t>
            </a:r>
            <a:endParaRPr lang="en-US" dirty="0"/>
          </a:p>
        </p:txBody>
      </p:sp>
      <p:graphicFrame>
        <p:nvGraphicFramePr>
          <p:cNvPr id="6" name="Content Placeholder 5"/>
          <p:cNvGraphicFramePr>
            <a:graphicFrameLocks noGrp="1"/>
          </p:cNvGraphicFramePr>
          <p:nvPr>
            <p:ph idx="1"/>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583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CLIAA Waved Discontinued</a:t>
            </a:r>
            <a:endParaRPr lang="en-US" dirty="0"/>
          </a:p>
        </p:txBody>
      </p:sp>
      <p:graphicFrame>
        <p:nvGraphicFramePr>
          <p:cNvPr id="6" name="Content Placeholder 5"/>
          <p:cNvGraphicFramePr>
            <a:graphicFrameLocks noGrp="1"/>
          </p:cNvGraphicFramePr>
          <p:nvPr>
            <p:ph idx="1"/>
          </p:nvPr>
        </p:nvGraphicFramePr>
        <p:xfrm>
          <a:off x="914400" y="1417638"/>
          <a:ext cx="7296150" cy="2595880"/>
        </p:xfrm>
        <a:graphic>
          <a:graphicData uri="http://schemas.openxmlformats.org/drawingml/2006/table">
            <a:tbl>
              <a:tblPr firstRow="1" bandRow="1">
                <a:tableStyleId>{5C22544A-7EE6-4342-B048-85BDC9FD1C3A}</a:tableStyleId>
              </a:tblPr>
              <a:tblGrid>
                <a:gridCol w="3648075"/>
                <a:gridCol w="3648075"/>
              </a:tblGrid>
              <a:tr h="370840">
                <a:tc gridSpan="2">
                  <a:txBody>
                    <a:bodyPr/>
                    <a:lstStyle/>
                    <a:p>
                      <a:pPr algn="ctr" fontAlgn="b">
                        <a:buClr>
                          <a:srgbClr val="000000"/>
                        </a:buClr>
                        <a:buSzPts val="1100"/>
                        <a:buFont typeface="Calibri" panose="020F0502020204030204" pitchFamily="34" charset="0"/>
                        <a:buNone/>
                      </a:pPr>
                      <a:r>
                        <a:rPr lang="en-US" sz="1400" b="1" i="0" u="none" strike="noStrike" dirty="0" smtClean="0">
                          <a:solidFill>
                            <a:schemeClr val="bg1"/>
                          </a:solidFill>
                          <a:effectLst/>
                          <a:latin typeface="Calibri" panose="020F0502020204030204" pitchFamily="34" charset="0"/>
                        </a:rPr>
                        <a:t>CLIAA</a:t>
                      </a:r>
                      <a:r>
                        <a:rPr lang="en-US" sz="1400" b="1" i="0" u="none" strike="noStrike" baseline="0" dirty="0" smtClean="0">
                          <a:solidFill>
                            <a:schemeClr val="bg1"/>
                          </a:solidFill>
                          <a:effectLst/>
                          <a:latin typeface="Calibri" panose="020F0502020204030204" pitchFamily="34" charset="0"/>
                        </a:rPr>
                        <a:t> Waived Tests Discontinued 12/31/17</a:t>
                      </a:r>
                      <a:endParaRPr lang="en-US" sz="1400" b="1" i="0" u="none" strike="noStrike" dirty="0">
                        <a:solidFill>
                          <a:schemeClr val="bg1"/>
                        </a:solidFill>
                        <a:effectLst/>
                        <a:latin typeface="Calibri" panose="020F0502020204030204" pitchFamily="34" charset="0"/>
                      </a:endParaRPr>
                    </a:p>
                  </a:txBody>
                  <a:tcPr marL="6350" marR="6350" marT="6350" marB="0" anchor="b"/>
                </a:tc>
                <a:tc hMerge="1">
                  <a:txBody>
                    <a:bodyPr/>
                    <a:lstStyle/>
                    <a:p>
                      <a:endParaRPr lang="en-US"/>
                    </a:p>
                  </a:txBody>
                  <a:tcPr/>
                </a:tc>
              </a:tr>
              <a:tr h="370840">
                <a:tc>
                  <a:txBody>
                    <a:bodyPr/>
                    <a:lstStyle/>
                    <a:p>
                      <a:pPr algn="l" fontAlgn="b"/>
                      <a:r>
                        <a:rPr lang="en-US" sz="1100" b="0" i="0" u="none" strike="noStrike">
                          <a:solidFill>
                            <a:srgbClr val="000000"/>
                          </a:solidFill>
                          <a:effectLst/>
                          <a:latin typeface="Calibri" panose="020F0502020204030204" pitchFamily="34" charset="0"/>
                        </a:rPr>
                        <a:t>83499 – Hydroxyprogesterone, 20 (synthetic hormone) level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86822 - Lymphocyte culture primed</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84061 - Phosphatase (enzyme) level for forensic examination</a:t>
                      </a:r>
                    </a:p>
                  </a:txBody>
                  <a:tcPr marL="6350" marR="6350" marT="6350" marB="0" anchor="b"/>
                </a:tc>
                <a:tc>
                  <a:txBody>
                    <a:bodyPr/>
                    <a:lstStyle/>
                    <a:p>
                      <a:pPr algn="l" fontAlgn="b"/>
                      <a:r>
                        <a:rPr lang="it-IT" sz="1100" b="0" i="0" u="none" strike="noStrike">
                          <a:solidFill>
                            <a:srgbClr val="000000"/>
                          </a:solidFill>
                          <a:effectLst/>
                          <a:latin typeface="Calibri" panose="020F0502020204030204" pitchFamily="34" charset="0"/>
                        </a:rPr>
                        <a:t>87277 - Legionella micdadei ag if</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86185 - Immunologic analysis for detection of antigen</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87470 - Bartonella dna dir probe</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86243 - Measurement of Fc receptor</a:t>
                      </a:r>
                    </a:p>
                  </a:txBody>
                  <a:tcPr marL="6350" marR="6350" marT="6350" marB="0" anchor="b"/>
                </a:tc>
                <a:tc>
                  <a:txBody>
                    <a:bodyPr/>
                    <a:lstStyle/>
                    <a:p>
                      <a:pPr algn="l" fontAlgn="b"/>
                      <a:r>
                        <a:rPr lang="fr-FR" sz="1100" b="0" i="0" u="none" strike="noStrike">
                          <a:solidFill>
                            <a:srgbClr val="000000"/>
                          </a:solidFill>
                          <a:effectLst/>
                          <a:latin typeface="Calibri" panose="020F0502020204030204" pitchFamily="34" charset="0"/>
                        </a:rPr>
                        <a:t>87477 - Lyme dis dna quant</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86378 - Migration inhibitory factor</a:t>
                      </a:r>
                    </a:p>
                  </a:txBody>
                  <a:tcPr marL="6350" marR="6350" marT="6350" marB="0" anchor="b"/>
                </a:tc>
                <a:tc>
                  <a:txBody>
                    <a:bodyPr/>
                    <a:lstStyle/>
                    <a:p>
                      <a:pPr algn="l" fontAlgn="b"/>
                      <a:r>
                        <a:rPr lang="pt-BR" sz="1100" b="0" i="0" u="none" strike="noStrike">
                          <a:solidFill>
                            <a:srgbClr val="000000"/>
                          </a:solidFill>
                          <a:effectLst/>
                          <a:latin typeface="Calibri" panose="020F0502020204030204" pitchFamily="34" charset="0"/>
                        </a:rPr>
                        <a:t>87515 - Hepatitis b dna dir probe</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86729 - Lympho venereum antibody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88154 - </a:t>
                      </a:r>
                      <a:r>
                        <a:rPr lang="en-US" sz="1100" b="0" i="0" u="none" strike="noStrike" dirty="0" err="1">
                          <a:solidFill>
                            <a:srgbClr val="000000"/>
                          </a:solidFill>
                          <a:effectLst/>
                          <a:latin typeface="Calibri" panose="020F0502020204030204" pitchFamily="34" charset="0"/>
                        </a:rPr>
                        <a:t>Cytopath</a:t>
                      </a:r>
                      <a:r>
                        <a:rPr lang="en-US" sz="1100" b="0" i="0" u="none" strike="noStrike" dirty="0">
                          <a:solidFill>
                            <a:srgbClr val="000000"/>
                          </a:solidFill>
                          <a:effectLst/>
                          <a:latin typeface="Calibri" panose="020F0502020204030204" pitchFamily="34" charset="0"/>
                        </a:rPr>
                        <a:t> c/v select </a:t>
                      </a:r>
                    </a:p>
                  </a:txBody>
                  <a:tcPr marL="6350" marR="6350" marT="6350" marB="0" anchor="b"/>
                </a:tc>
              </a:tr>
            </a:tbl>
          </a:graphicData>
        </a:graphic>
      </p:graphicFrame>
    </p:spTree>
    <p:extLst>
      <p:ext uri="{BB962C8B-B14F-4D97-AF65-F5344CB8AC3E}">
        <p14:creationId xmlns:p14="http://schemas.microsoft.com/office/powerpoint/2010/main" val="427995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CLIAA Waved </a:t>
            </a:r>
            <a:r>
              <a:rPr lang="en-US" dirty="0" smtClean="0"/>
              <a:t>Tests Added</a:t>
            </a:r>
            <a:endParaRPr lang="en-US" dirty="0"/>
          </a:p>
        </p:txBody>
      </p:sp>
      <p:graphicFrame>
        <p:nvGraphicFramePr>
          <p:cNvPr id="5" name="Content Placeholder 4"/>
          <p:cNvGraphicFramePr>
            <a:graphicFrameLocks noGrp="1"/>
          </p:cNvGraphicFramePr>
          <p:nvPr>
            <p:ph idx="1"/>
          </p:nvPr>
        </p:nvGraphicFramePr>
        <p:xfrm>
          <a:off x="914400" y="1417638"/>
          <a:ext cx="7296150" cy="5097780"/>
        </p:xfrm>
        <a:graphic>
          <a:graphicData uri="http://schemas.openxmlformats.org/drawingml/2006/table">
            <a:tbl>
              <a:tblPr firstRow="1" bandRow="1">
                <a:tableStyleId>{5C22544A-7EE6-4342-B048-85BDC9FD1C3A}</a:tableStyleId>
              </a:tblPr>
              <a:tblGrid>
                <a:gridCol w="2432050"/>
                <a:gridCol w="2432050"/>
                <a:gridCol w="2432050"/>
              </a:tblGrid>
              <a:tr h="370840">
                <a:tc>
                  <a:txBody>
                    <a:bodyPr/>
                    <a:lstStyle/>
                    <a:p>
                      <a:pPr algn="l" fontAlgn="b"/>
                      <a:r>
                        <a:rPr lang="sv-SE" sz="1100" b="0" i="0" u="none" strike="noStrike" dirty="0">
                          <a:solidFill>
                            <a:srgbClr val="000000"/>
                          </a:solidFill>
                          <a:effectLst/>
                          <a:latin typeface="Calibri" panose="020F0502020204030204" pitchFamily="34" charset="0"/>
                        </a:rPr>
                        <a:t>81105 - Human Platelet Antigen 2 genotyping (HPA-2)</a:t>
                      </a:r>
                    </a:p>
                  </a:txBody>
                  <a:tcPr marL="6350" marR="6350" marT="6350" marB="0" anchor="b">
                    <a:solidFill>
                      <a:schemeClr val="accent5">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81231 - CYP3A5 (cytochrome P450 family 3 subfamily A member 5)</a:t>
                      </a:r>
                    </a:p>
                  </a:txBody>
                  <a:tcPr marL="6350" marR="6350" marT="6350" marB="0" anchor="b">
                    <a:solidFill>
                      <a:schemeClr val="accent5">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81362 - HBB (hemoglobin, subunit beta)</a:t>
                      </a:r>
                    </a:p>
                  </a:txBody>
                  <a:tcPr marL="6350" marR="6350" marT="6350" marB="0" anchor="b">
                    <a:solidFill>
                      <a:schemeClr val="accent5">
                        <a:lumMod val="20000"/>
                        <a:lumOff val="80000"/>
                      </a:schemeClr>
                    </a:solidFill>
                  </a:tcPr>
                </a:tc>
              </a:tr>
              <a:tr h="370840">
                <a:tc>
                  <a:txBody>
                    <a:bodyPr/>
                    <a:lstStyle/>
                    <a:p>
                      <a:pPr algn="l" fontAlgn="b"/>
                      <a:r>
                        <a:rPr lang="sv-SE" sz="1100" b="0" i="0" u="none" strike="noStrike">
                          <a:solidFill>
                            <a:srgbClr val="000000"/>
                          </a:solidFill>
                          <a:effectLst/>
                          <a:latin typeface="Calibri" panose="020F0502020204030204" pitchFamily="34" charset="0"/>
                        </a:rPr>
                        <a:t>81106 - Human Platelet Antigen 3 genotyping (HPA-3)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81247 - G6PD (glucose-6-phosphate dehydrogenase)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81363 - HBB (hemoglobin, subunit beta)</a:t>
                      </a:r>
                    </a:p>
                  </a:txBody>
                  <a:tcPr marL="6350" marR="6350" marT="6350" marB="0" anchor="b"/>
                </a:tc>
              </a:tr>
              <a:tr h="370840">
                <a:tc>
                  <a:txBody>
                    <a:bodyPr/>
                    <a:lstStyle/>
                    <a:p>
                      <a:pPr algn="l" fontAlgn="b"/>
                      <a:r>
                        <a:rPr lang="sv-SE" sz="1100" b="0" i="0" u="none" strike="noStrike">
                          <a:solidFill>
                            <a:srgbClr val="000000"/>
                          </a:solidFill>
                          <a:effectLst/>
                          <a:latin typeface="Calibri" panose="020F0502020204030204" pitchFamily="34" charset="0"/>
                        </a:rPr>
                        <a:t>81107 - Human Platelet Antigen 4 genotyping (HPA-4)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81248 - G6PD (glucose-6-phosphate dehydrogenase)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81364 - HBB (hemoglobin, subunit beta)</a:t>
                      </a:r>
                    </a:p>
                  </a:txBody>
                  <a:tcPr marL="6350" marR="6350" marT="6350" marB="0" anchor="b"/>
                </a:tc>
              </a:tr>
              <a:tr h="370840">
                <a:tc>
                  <a:txBody>
                    <a:bodyPr/>
                    <a:lstStyle/>
                    <a:p>
                      <a:pPr algn="l" fontAlgn="b"/>
                      <a:r>
                        <a:rPr lang="sv-SE" sz="1100" b="0" i="0" u="none" strike="noStrike">
                          <a:solidFill>
                            <a:srgbClr val="000000"/>
                          </a:solidFill>
                          <a:effectLst/>
                          <a:latin typeface="Calibri" panose="020F0502020204030204" pitchFamily="34" charset="0"/>
                        </a:rPr>
                        <a:t>81108 - Human Platelet Antigen 5 genotyping (HPA-5)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81249 - G6PD (glucose-6-phosphate dehydrogenase)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81448 - Hereditary peripheral neuropathies (eg, Charcot-Marie-Tooth, spastic paraplegia)</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81109 - Human Platelet Antigen 6 genotyping (HPA-6w)</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81258 - HBA1/HBA2 (alpha globin 1 and alpha globin 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81520 - Oncology (breast)</a:t>
                      </a:r>
                    </a:p>
                  </a:txBody>
                  <a:tcPr marL="6350" marR="6350" marT="6350" marB="0" anchor="b"/>
                </a:tc>
              </a:tr>
              <a:tr h="370840">
                <a:tc>
                  <a:txBody>
                    <a:bodyPr/>
                    <a:lstStyle/>
                    <a:p>
                      <a:pPr algn="l" fontAlgn="b"/>
                      <a:r>
                        <a:rPr lang="en-US" sz="1100" b="0" i="0" u="none" strike="noStrike" dirty="0">
                          <a:solidFill>
                            <a:srgbClr val="000000"/>
                          </a:solidFill>
                          <a:effectLst/>
                          <a:latin typeface="Calibri" panose="020F0502020204030204" pitchFamily="34" charset="0"/>
                        </a:rPr>
                        <a:t>81110 - Human Platelet Antigen 9 genotyping (HPA-9w)</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81259 - HBA1/HBA2 (alpha globin 1 and alpha globin 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81521 - Oncology (breast)</a:t>
                      </a:r>
                    </a:p>
                  </a:txBody>
                  <a:tcPr marL="6350" marR="6350" marT="6350" marB="0" anchor="b"/>
                </a:tc>
              </a:tr>
              <a:tr h="370840">
                <a:tc>
                  <a:txBody>
                    <a:bodyPr/>
                    <a:lstStyle/>
                    <a:p>
                      <a:pPr algn="l" fontAlgn="b"/>
                      <a:r>
                        <a:rPr lang="sv-SE" sz="1100" b="0" i="0" u="none" strike="noStrike">
                          <a:solidFill>
                            <a:srgbClr val="000000"/>
                          </a:solidFill>
                          <a:effectLst/>
                          <a:latin typeface="Calibri" panose="020F0502020204030204" pitchFamily="34" charset="0"/>
                        </a:rPr>
                        <a:t>81111 - Human Platelet Antigen 15 genotyping (HPA-15)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81269 - HBA1/HBA2 (alpha globin 1 and alpha globin 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81541 - Oncology (prostate)</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81112 - IDH1 (isocitrate dehydrogenase 1 [NADP+], soluble)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81283 - IFNL3 (interferon, lambda 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81551 - Oncology (prostate)</a:t>
                      </a:r>
                    </a:p>
                  </a:txBody>
                  <a:tcPr marL="6350" marR="6350" marT="6350" marB="0" anchor="b"/>
                </a:tc>
              </a:tr>
              <a:tr h="370840">
                <a:tc>
                  <a:txBody>
                    <a:bodyPr/>
                    <a:lstStyle/>
                    <a:p>
                      <a:pPr algn="l" fontAlgn="b"/>
                      <a:r>
                        <a:rPr lang="it-IT" sz="1100" b="0" i="0" u="none" strike="noStrike">
                          <a:solidFill>
                            <a:srgbClr val="000000"/>
                          </a:solidFill>
                          <a:effectLst/>
                          <a:latin typeface="Calibri" panose="020F0502020204030204" pitchFamily="34" charset="0"/>
                        </a:rPr>
                        <a:t>81120 - IDH2 (isocitrate dehydrogenase 2 [NADP+])</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81334 - RUNX1 (runt related transcription factor 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86008 - Allergen specific IgE; quantitative or semiquantitative, recombinant or purified component, each)</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81121 - IDH2 (isocitrate dehydrogenase 2 [NADP+], mitochondrial)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81335 - TPMT (thiopurine S-methyltransferase)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86794 - Antibody; Zika virus, IgM)</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81175 - ASXL1 (additional sex combs like 1, transcriptional regulator)</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81346 - TYMS (thymidylate synthetase)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87634 - Infectious agent detection by nucleic acid (DNA or RNA)</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81176 - ASXL1 (additional sex combs like 1, transcriptional regulator)</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81361 - HBB (hemoglobin, subunit beta)</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87662 - Infectious agent detection by nucleic acid (DNA or RNA)</a:t>
                      </a:r>
                    </a:p>
                  </a:txBody>
                  <a:tcPr marL="6350" marR="6350" marT="6350" marB="0" anchor="b"/>
                </a:tc>
              </a:tr>
              <a:tr h="370840">
                <a:tc>
                  <a:txBody>
                    <a:bodyPr/>
                    <a:lstStyle/>
                    <a:p>
                      <a:pPr algn="l" fontAlgn="b"/>
                      <a:r>
                        <a:rPr lang="en-US" sz="1100" b="0" i="0" u="none" strike="noStrike">
                          <a:solidFill>
                            <a:srgbClr val="000000"/>
                          </a:solidFill>
                          <a:effectLst/>
                          <a:latin typeface="Calibri" panose="020F0502020204030204" pitchFamily="34" charset="0"/>
                        </a:rPr>
                        <a:t>81230 - CYP3A4 (cytochrome P450 family 3 subfamily A member 4)</a:t>
                      </a:r>
                    </a:p>
                  </a:txBody>
                  <a:tcPr marL="6350" marR="6350" marT="635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166045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 Updates 1/1/2018</a:t>
            </a:r>
            <a:endParaRPr lang="en-US" dirty="0"/>
          </a:p>
        </p:txBody>
      </p:sp>
      <p:graphicFrame>
        <p:nvGraphicFramePr>
          <p:cNvPr id="4" name="Content Placeholder 3"/>
          <p:cNvGraphicFramePr>
            <a:graphicFrameLocks noGrp="1"/>
          </p:cNvGraphicFramePr>
          <p:nvPr>
            <p:ph idx="1"/>
          </p:nvPr>
        </p:nvGraphicFramePr>
        <p:xfrm>
          <a:off x="914400" y="1417638"/>
          <a:ext cx="7296150" cy="4085590"/>
        </p:xfrm>
        <a:graphic>
          <a:graphicData uri="http://schemas.openxmlformats.org/drawingml/2006/table">
            <a:tbl>
              <a:tblPr firstRow="1" bandRow="1">
                <a:tableStyleId>{5C22544A-7EE6-4342-B048-85BDC9FD1C3A}</a:tableStyleId>
              </a:tblPr>
              <a:tblGrid>
                <a:gridCol w="3648075"/>
                <a:gridCol w="3648075"/>
              </a:tblGrid>
              <a:tr h="370840">
                <a:tc>
                  <a:txBody>
                    <a:bodyPr/>
                    <a:lstStyle/>
                    <a:p>
                      <a:pPr algn="l" fontAlgn="b"/>
                      <a:r>
                        <a:rPr lang="en-US" sz="1200" b="0" i="0" u="none" strike="noStrike" dirty="0">
                          <a:solidFill>
                            <a:srgbClr val="000000"/>
                          </a:solidFill>
                          <a:effectLst/>
                          <a:latin typeface="Calibri" panose="020F0502020204030204" pitchFamily="34" charset="0"/>
                        </a:rPr>
                        <a:t>NCD20.9 Artificial Hearts</a:t>
                      </a:r>
                    </a:p>
                  </a:txBody>
                  <a:tcPr marL="6350" marR="6350" marT="6350" marB="0" anchor="b">
                    <a:solidFill>
                      <a:schemeClr val="accent6">
                        <a:lumMod val="20000"/>
                        <a:lumOff val="80000"/>
                      </a:schemeClr>
                    </a:solidFill>
                  </a:tcPr>
                </a:tc>
                <a:tc>
                  <a:txBody>
                    <a:bodyPr/>
                    <a:lstStyle/>
                    <a:p>
                      <a:pPr algn="l" fontAlgn="b"/>
                      <a:r>
                        <a:rPr lang="en-US" sz="1200" b="0" i="0" u="none" strike="noStrike" dirty="0">
                          <a:solidFill>
                            <a:srgbClr val="000000"/>
                          </a:solidFill>
                          <a:effectLst/>
                          <a:latin typeface="Calibri" panose="020F0502020204030204" pitchFamily="34" charset="0"/>
                        </a:rPr>
                        <a:t>NCD160.27 Transcutaneous Electrical Nerve Stimulation (TENS) for Chronic L</a:t>
                      </a:r>
                    </a:p>
                  </a:txBody>
                  <a:tcPr marL="6350" marR="6350" marT="6350" marB="0" anchor="b">
                    <a:solidFill>
                      <a:schemeClr val="accent6">
                        <a:lumMod val="20000"/>
                        <a:lumOff val="80000"/>
                      </a:schemeClr>
                    </a:solidFill>
                  </a:tcPr>
                </a:tc>
              </a:tr>
              <a:tr h="370840">
                <a:tc>
                  <a:txBody>
                    <a:bodyPr/>
                    <a:lstStyle/>
                    <a:p>
                      <a:pPr algn="l" fontAlgn="b"/>
                      <a:r>
                        <a:rPr lang="en-US" sz="1200" b="0" i="0" u="none" strike="noStrike">
                          <a:solidFill>
                            <a:srgbClr val="000000"/>
                          </a:solidFill>
                          <a:effectLst/>
                          <a:latin typeface="Calibri" panose="020F0502020204030204" pitchFamily="34" charset="0"/>
                        </a:rPr>
                        <a:t>NCD20.9.1 Ventricular Assist Devices (VADs)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NCD190.3 Cytogenetic Studies</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NCD20.16 Cardiac Output Monitoring by Thoracic Electrical Bioimpedance (TEB)</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NCD190.11 Home Prothrombin Time/International Normalized Ratio (PT/INR) for</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NCD20.29 Hyperbaric Oxygen (HBO) Therapy</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NCD220.4 Mammograms</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NCD20.30 Microvolt T-Wave Alternans (MTWA)</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NCD220.6.17 Positron Emission Tomography (FDG) for Solid Tumors</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NCD20.33 Transcatheter Mitral Valve Repair (TMVR)</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NCD260.1 Adult Liver Transplantation</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NCD40.1 Diabetes Self-Management Training (DSMT)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NCD220.13 Percutaneous Image-Guided Breast Biopsy</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NCD80.2, 80.2.1, 80.3, 80.3.1 Photodynamic Therapy, OPT, Photosensitive Drugs,</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NCD270.1 Electrical Stimulation/Electromagnetic Therapy (ES/ET) for Wounds</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NCD110.18 Aprepitant</a:t>
                      </a:r>
                    </a:p>
                  </a:txBody>
                  <a:tcPr marL="6350" marR="6350" marT="6350" marB="0" anchor="b"/>
                </a:tc>
                <a:tc>
                  <a:txBody>
                    <a:bodyPr/>
                    <a:lstStyle/>
                    <a:p>
                      <a:pPr algn="l" fontAlgn="b"/>
                      <a:r>
                        <a:rPr lang="en-US" sz="1200" b="0" i="0" u="none" strike="noStrike">
                          <a:solidFill>
                            <a:srgbClr val="000000"/>
                          </a:solidFill>
                          <a:effectLst/>
                          <a:latin typeface="Calibri" panose="020F0502020204030204" pitchFamily="34" charset="0"/>
                        </a:rPr>
                        <a:t>NCD270.3 Blood-Derived Products for Chronic Non-Healing Wounds</a:t>
                      </a:r>
                    </a:p>
                  </a:txBody>
                  <a:tcPr marL="6350" marR="6350" marT="6350" marB="0" anchor="b"/>
                </a:tc>
              </a:tr>
              <a:tr h="370840">
                <a:tc>
                  <a:txBody>
                    <a:bodyPr/>
                    <a:lstStyle/>
                    <a:p>
                      <a:pPr algn="l" fontAlgn="b"/>
                      <a:r>
                        <a:rPr lang="en-US" sz="1200" b="0" i="0" u="none" strike="noStrike">
                          <a:solidFill>
                            <a:srgbClr val="000000"/>
                          </a:solidFill>
                          <a:effectLst/>
                          <a:latin typeface="Calibri" panose="020F0502020204030204" pitchFamily="34" charset="0"/>
                        </a:rPr>
                        <a:t>NCD110.21 Erythropoiesis Stimulating Agents (ESAs)</a:t>
                      </a:r>
                    </a:p>
                  </a:txBody>
                  <a:tcPr marL="6350" marR="6350" marT="6350" marB="0" anchor="b"/>
                </a:tc>
                <a:tc>
                  <a:txBody>
                    <a:bodyPr/>
                    <a:lstStyle/>
                    <a:p>
                      <a:pPr algn="l" fontAlgn="b"/>
                      <a:r>
                        <a:rPr lang="en-US" sz="1200" b="0" i="0" u="none" strike="noStrike" dirty="0">
                          <a:solidFill>
                            <a:srgbClr val="000000"/>
                          </a:solidFill>
                          <a:effectLst/>
                          <a:latin typeface="Calibri" panose="020F0502020204030204" pitchFamily="34" charset="0"/>
                        </a:rPr>
                        <a:t>NCD80.11 Vitrectomy</a:t>
                      </a:r>
                    </a:p>
                  </a:txBody>
                  <a:tcPr marL="6350" marR="6350" marT="6350" marB="0" anchor="b"/>
                </a:tc>
              </a:tr>
              <a:tr h="370840">
                <a:tc>
                  <a:txBody>
                    <a:bodyPr/>
                    <a:lstStyle/>
                    <a:p>
                      <a:pPr algn="l" fontAlgn="b"/>
                      <a:r>
                        <a:rPr lang="en-US" sz="1200" b="0" i="0" u="none" strike="noStrike" dirty="0">
                          <a:solidFill>
                            <a:srgbClr val="000000"/>
                          </a:solidFill>
                          <a:effectLst/>
                          <a:latin typeface="Calibri" panose="020F0502020204030204" pitchFamily="34" charset="0"/>
                        </a:rPr>
                        <a:t>NCD110.23 Stem Cell Transplants</a:t>
                      </a: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2563477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Surgical Days for Critical Access </a:t>
            </a:r>
            <a:r>
              <a:rPr lang="en-US" dirty="0" smtClean="0"/>
              <a:t>Hospital (</a:t>
            </a:r>
            <a:r>
              <a:rPr lang="en-US" dirty="0"/>
              <a:t>CAH) Method II</a:t>
            </a:r>
            <a:br>
              <a:rPr lang="en-US" dirty="0"/>
            </a:br>
            <a:endParaRPr lang="en-US" dirty="0"/>
          </a:p>
        </p:txBody>
      </p:sp>
      <p:graphicFrame>
        <p:nvGraphicFramePr>
          <p:cNvPr id="4" name="Content Placeholder 3"/>
          <p:cNvGraphicFramePr>
            <a:graphicFrameLocks noGrp="1"/>
          </p:cNvGraphicFramePr>
          <p:nvPr>
            <p:ph idx="1"/>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5325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QMB Program</a:t>
            </a:r>
            <a:endParaRPr lang="en-US" dirty="0"/>
          </a:p>
        </p:txBody>
      </p:sp>
      <p:graphicFrame>
        <p:nvGraphicFramePr>
          <p:cNvPr id="19" name="Content Placeholder 18"/>
          <p:cNvGraphicFramePr>
            <a:graphicFrameLocks noGrp="1"/>
          </p:cNvGraphicFramePr>
          <p:nvPr>
            <p:ph idx="1"/>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829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Health</a:t>
            </a:r>
            <a:endParaRPr lang="en-US" dirty="0"/>
          </a:p>
        </p:txBody>
      </p:sp>
      <p:sp>
        <p:nvSpPr>
          <p:cNvPr id="3" name="Content Placeholder 2"/>
          <p:cNvSpPr>
            <a:spLocks noGrp="1"/>
          </p:cNvSpPr>
          <p:nvPr>
            <p:ph idx="1"/>
          </p:nvPr>
        </p:nvSpPr>
        <p:spPr/>
        <p:txBody>
          <a:bodyPr>
            <a:normAutofit fontScale="70000" lnSpcReduction="20000"/>
          </a:bodyPr>
          <a:lstStyle/>
          <a:p>
            <a:r>
              <a:rPr lang="en-US" dirty="0"/>
              <a:t>United health </a:t>
            </a:r>
            <a:r>
              <a:rPr lang="en-US" dirty="0" smtClean="0"/>
              <a:t>will </a:t>
            </a:r>
            <a:r>
              <a:rPr lang="en-US" dirty="0"/>
              <a:t>begin using the Optum Emergency Department Claim (EDC) Analyzer tool, which determines appropriate E/M coding levels based on data such as the patient’s presenting problem, diagnostic services performed during the visit and associated patient co-morbidities:</a:t>
            </a:r>
          </a:p>
          <a:p>
            <a:pPr lvl="1"/>
            <a:r>
              <a:rPr lang="en-US" dirty="0" smtClean="0"/>
              <a:t>Applies </a:t>
            </a:r>
            <a:r>
              <a:rPr lang="en-US" dirty="0"/>
              <a:t>to claims with dates of service on or after March 1, </a:t>
            </a:r>
            <a:r>
              <a:rPr lang="en-US" dirty="0" smtClean="0"/>
              <a:t>2018</a:t>
            </a:r>
          </a:p>
          <a:p>
            <a:pPr lvl="1"/>
            <a:r>
              <a:rPr lang="en-US" dirty="0" smtClean="0"/>
              <a:t>Level </a:t>
            </a:r>
            <a:r>
              <a:rPr lang="en-US" dirty="0"/>
              <a:t>4 and 5 E/M codes for members of the affected plans</a:t>
            </a:r>
          </a:p>
          <a:p>
            <a:pPr lvl="1"/>
            <a:r>
              <a:rPr lang="en-US" dirty="0"/>
              <a:t>M</a:t>
            </a:r>
            <a:r>
              <a:rPr lang="en-US" dirty="0" smtClean="0"/>
              <a:t>ay </a:t>
            </a:r>
            <a:r>
              <a:rPr lang="en-US" dirty="0"/>
              <a:t>deny or down-code services deemed to be up-coded</a:t>
            </a:r>
          </a:p>
          <a:p>
            <a:r>
              <a:rPr lang="en-US" dirty="0"/>
              <a:t>Will not apply if:</a:t>
            </a:r>
          </a:p>
          <a:p>
            <a:pPr lvl="1"/>
            <a:r>
              <a:rPr lang="en-US" dirty="0" smtClean="0"/>
              <a:t>Patient </a:t>
            </a:r>
            <a:r>
              <a:rPr lang="en-US" dirty="0"/>
              <a:t>is admitted via the Emergency Room</a:t>
            </a:r>
          </a:p>
          <a:p>
            <a:pPr lvl="1"/>
            <a:r>
              <a:rPr lang="en-US" dirty="0" smtClean="0"/>
              <a:t>Critical </a:t>
            </a:r>
            <a:r>
              <a:rPr lang="en-US" dirty="0"/>
              <a:t>Care Codes are </a:t>
            </a:r>
            <a:r>
              <a:rPr lang="en-US" dirty="0" smtClean="0"/>
              <a:t>reported</a:t>
            </a:r>
          </a:p>
          <a:p>
            <a:pPr lvl="1"/>
            <a:r>
              <a:rPr lang="en-US" dirty="0" smtClean="0"/>
              <a:t>Patient </a:t>
            </a:r>
            <a:r>
              <a:rPr lang="en-US" dirty="0"/>
              <a:t>is less than 2 years old</a:t>
            </a:r>
          </a:p>
          <a:p>
            <a:pPr lvl="1"/>
            <a:r>
              <a:rPr lang="en-US" dirty="0" smtClean="0"/>
              <a:t>Patient </a:t>
            </a:r>
            <a:r>
              <a:rPr lang="en-US" dirty="0"/>
              <a:t>expired</a:t>
            </a:r>
          </a:p>
          <a:p>
            <a:endParaRPr lang="en-US" dirty="0"/>
          </a:p>
        </p:txBody>
      </p:sp>
      <p:sp>
        <p:nvSpPr>
          <p:cNvPr id="4" name="Slide Number Placeholder 3"/>
          <p:cNvSpPr>
            <a:spLocks noGrp="1"/>
          </p:cNvSpPr>
          <p:nvPr>
            <p:ph type="sldNum" sz="quarter" idx="4294967295"/>
          </p:nvPr>
        </p:nvSpPr>
        <p:spPr>
          <a:xfrm>
            <a:off x="6457950" y="6356353"/>
            <a:ext cx="2057400" cy="365125"/>
          </a:xfrm>
          <a:prstGeom prst="rect">
            <a:avLst/>
          </a:prstGeom>
        </p:spPr>
        <p:txBody>
          <a:bodyPr/>
          <a:lstStyle/>
          <a:p>
            <a:fld id="{058964D1-1AD4-4F54-AA48-A0FB3B001420}"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62954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1D5167-3A55-438E-8DFD-33424A438AB8}"/>
              </a:ext>
            </a:extLst>
          </p:cNvPr>
          <p:cNvSpPr>
            <a:spLocks noGrp="1"/>
          </p:cNvSpPr>
          <p:nvPr>
            <p:ph type="title"/>
          </p:nvPr>
        </p:nvSpPr>
        <p:spPr>
          <a:xfrm>
            <a:off x="152400" y="457200"/>
            <a:ext cx="8763000" cy="457200"/>
          </a:xfrm>
        </p:spPr>
        <p:txBody>
          <a:bodyPr>
            <a:noAutofit/>
          </a:bodyPr>
          <a:lstStyle/>
          <a:p>
            <a:r>
              <a:rPr lang="en-US" sz="2000" dirty="0"/>
              <a:t>New CMS Enforcement on ER </a:t>
            </a:r>
            <a:r>
              <a:rPr lang="en-US" sz="2000"/>
              <a:t>Physician Standby Costs </a:t>
            </a:r>
            <a:r>
              <a:rPr lang="en-US" sz="2000" dirty="0"/>
              <a:t>Could Threaten CAHs</a:t>
            </a:r>
          </a:p>
        </p:txBody>
      </p:sp>
      <p:sp>
        <p:nvSpPr>
          <p:cNvPr id="5" name="Content Placeholder 4">
            <a:extLst>
              <a:ext uri="{FF2B5EF4-FFF2-40B4-BE49-F238E27FC236}">
                <a16:creationId xmlns="" xmlns:a16="http://schemas.microsoft.com/office/drawing/2014/main" id="{95E72561-C601-4FF7-BE3F-0FB4441E546B}"/>
              </a:ext>
            </a:extLst>
          </p:cNvPr>
          <p:cNvSpPr>
            <a:spLocks noGrp="1"/>
          </p:cNvSpPr>
          <p:nvPr>
            <p:ph idx="1"/>
          </p:nvPr>
        </p:nvSpPr>
        <p:spPr>
          <a:xfrm>
            <a:off x="628650" y="1371600"/>
            <a:ext cx="7886700" cy="4351338"/>
          </a:xfrm>
          <a:ln>
            <a:solidFill>
              <a:srgbClr val="C00000"/>
            </a:solidFill>
            <a:prstDash val="lgDash"/>
          </a:ln>
        </p:spPr>
        <p:txBody>
          <a:bodyPr>
            <a:normAutofit fontScale="85000" lnSpcReduction="20000"/>
          </a:bodyPr>
          <a:lstStyle/>
          <a:p>
            <a:r>
              <a:rPr lang="en-US" sz="1800" dirty="0"/>
              <a:t>CMS has recently begun to enforce a provision of Provider Reimbursement Manual §2109 indicating that in order for physician availability services costs to be allowable, </a:t>
            </a:r>
            <a:r>
              <a:rPr lang="en-US" sz="1800" b="1" dirty="0"/>
              <a:t>the provider must demonstrate that it explored alternative methods for obtaining physician coverage but was unable to do so</a:t>
            </a:r>
          </a:p>
          <a:p>
            <a:r>
              <a:rPr lang="en-US" sz="1800" dirty="0"/>
              <a:t>In order to claim Emergency Room Availability costs, the provider must have certain specific documentation, including </a:t>
            </a:r>
            <a:r>
              <a:rPr lang="en-US" sz="1800" b="1" dirty="0"/>
              <a:t>evidence that the provider explored alternative methods for obtaining emergency physician coverage before agreeing to physician compensation for availability services</a:t>
            </a:r>
          </a:p>
          <a:p>
            <a:pPr lvl="1"/>
            <a:r>
              <a:rPr lang="en-US" sz="1600" dirty="0"/>
              <a:t>For example, advertisements for emergency room physicians to be compensated on a fee-for-service basis placed in appropriate professional publications</a:t>
            </a:r>
          </a:p>
          <a:p>
            <a:r>
              <a:rPr lang="en-US" sz="1800" dirty="0"/>
              <a:t>CMS Auditors are </a:t>
            </a:r>
            <a:r>
              <a:rPr lang="en-US" dirty="0"/>
              <a:t>enforcing this regulation in 2015 desk reviews</a:t>
            </a:r>
            <a:endParaRPr lang="en-US" sz="1800" dirty="0"/>
          </a:p>
          <a:p>
            <a:r>
              <a:rPr lang="en-US" b="1" dirty="0">
                <a:solidFill>
                  <a:srgbClr val="C00000"/>
                </a:solidFill>
              </a:rPr>
              <a:t>Lack of the above documentation could expose hospitals to Medicare audit risk, and place Medicare reimbursement in jeopardy, threatening the viability of many CAHs</a:t>
            </a:r>
          </a:p>
        </p:txBody>
      </p:sp>
    </p:spTree>
    <p:extLst>
      <p:ext uri="{BB962C8B-B14F-4D97-AF65-F5344CB8AC3E}">
        <p14:creationId xmlns:p14="http://schemas.microsoft.com/office/powerpoint/2010/main" val="517078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20F80-51E4-4C46-8673-07C5DA90A148}"/>
              </a:ext>
            </a:extLst>
          </p:cNvPr>
          <p:cNvSpPr>
            <a:spLocks noGrp="1"/>
          </p:cNvSpPr>
          <p:nvPr>
            <p:ph type="title"/>
          </p:nvPr>
        </p:nvSpPr>
        <p:spPr/>
        <p:txBody>
          <a:bodyPr/>
          <a:lstStyle/>
          <a:p>
            <a:r>
              <a:rPr lang="en-US" dirty="0"/>
              <a:t>Anthem</a:t>
            </a:r>
          </a:p>
        </p:txBody>
      </p:sp>
      <p:sp>
        <p:nvSpPr>
          <p:cNvPr id="3" name="Content Placeholder 2">
            <a:extLst>
              <a:ext uri="{FF2B5EF4-FFF2-40B4-BE49-F238E27FC236}">
                <a16:creationId xmlns:a16="http://schemas.microsoft.com/office/drawing/2014/main" xmlns="" id="{ED08E8FB-C404-472E-A2AB-697C09ED9411}"/>
              </a:ext>
            </a:extLst>
          </p:cNvPr>
          <p:cNvSpPr>
            <a:spLocks noGrp="1"/>
          </p:cNvSpPr>
          <p:nvPr>
            <p:ph idx="1"/>
          </p:nvPr>
        </p:nvSpPr>
        <p:spPr/>
        <p:txBody>
          <a:bodyPr>
            <a:normAutofit fontScale="70000" lnSpcReduction="20000"/>
          </a:bodyPr>
          <a:lstStyle/>
          <a:p>
            <a:r>
              <a:rPr lang="en-US" dirty="0" smtClean="0"/>
              <a:t>Effective </a:t>
            </a:r>
            <a:r>
              <a:rPr lang="en-US" dirty="0"/>
              <a:t>April 15, 2018, </a:t>
            </a:r>
            <a:r>
              <a:rPr lang="en-US" dirty="0" smtClean="0"/>
              <a:t>BCBS Anthem </a:t>
            </a:r>
            <a:r>
              <a:rPr lang="en-US" dirty="0"/>
              <a:t>will begin assigning prefixes that contain a combination of letters and numbers, or alpha-numeric prefixes. </a:t>
            </a:r>
            <a:endParaRPr lang="en-US" dirty="0" smtClean="0"/>
          </a:p>
          <a:p>
            <a:r>
              <a:rPr lang="en-US" dirty="0" smtClean="0"/>
              <a:t>Effective </a:t>
            </a:r>
            <a:r>
              <a:rPr lang="en-US" dirty="0"/>
              <a:t>DOS March 1, 2018, payment for E&amp;M services (CPT codes 99201-99215) reported with modifier 25, 57 will be reduced by 25%.</a:t>
            </a:r>
          </a:p>
          <a:p>
            <a:pPr lvl="1"/>
            <a:r>
              <a:rPr lang="en-US" dirty="0"/>
              <a:t>Minor surgeries are CPTs 10000-69999, with zero-10 day global period</a:t>
            </a:r>
          </a:p>
          <a:p>
            <a:pPr lvl="1"/>
            <a:r>
              <a:rPr lang="en-US" dirty="0"/>
              <a:t>Excludes CPT 36415, 36416, and 69210.</a:t>
            </a:r>
          </a:p>
          <a:p>
            <a:r>
              <a:rPr lang="en-US" dirty="0"/>
              <a:t> May 1, 2018, definitive drug testing codes (CPT® codes 80320-80377 and 83992), will be replaced with HCPCS codes G0480-G0483 and G0659. </a:t>
            </a:r>
          </a:p>
          <a:p>
            <a:r>
              <a:rPr lang="en-US" dirty="0"/>
              <a:t> Effective DOS January 1, 2018 frequency limits have been removed for definitive drug testing HCPCS codes G0482 and G0483.</a:t>
            </a:r>
          </a:p>
        </p:txBody>
      </p:sp>
      <p:sp>
        <p:nvSpPr>
          <p:cNvPr id="4" name="Slide Number Placeholder 3">
            <a:extLst>
              <a:ext uri="{FF2B5EF4-FFF2-40B4-BE49-F238E27FC236}">
                <a16:creationId xmlns:a16="http://schemas.microsoft.com/office/drawing/2014/main" xmlns="" id="{35FF801C-0B46-46F2-8059-4522ABF0DD49}"/>
              </a:ext>
            </a:extLst>
          </p:cNvPr>
          <p:cNvSpPr>
            <a:spLocks noGrp="1"/>
          </p:cNvSpPr>
          <p:nvPr>
            <p:ph type="sldNum" sz="quarter" idx="4294967295"/>
          </p:nvPr>
        </p:nvSpPr>
        <p:spPr>
          <a:xfrm>
            <a:off x="6457950" y="6356353"/>
            <a:ext cx="2057400" cy="365125"/>
          </a:xfrm>
          <a:prstGeom prst="rect">
            <a:avLst/>
          </a:prstGeom>
        </p:spPr>
        <p:txBody>
          <a:bodyPr/>
          <a:lstStyle/>
          <a:p>
            <a:fld id="{058964D1-1AD4-4F54-AA48-A0FB3B001420}"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1646204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Anthem Medical Policy Changes</a:t>
            </a:r>
            <a:endParaRPr lang="en-US" dirty="0"/>
          </a:p>
        </p:txBody>
      </p:sp>
      <p:graphicFrame>
        <p:nvGraphicFramePr>
          <p:cNvPr id="5" name="Content Placeholder 4"/>
          <p:cNvGraphicFramePr>
            <a:graphicFrameLocks noGrp="1"/>
          </p:cNvGraphicFramePr>
          <p:nvPr>
            <p:ph idx="1"/>
          </p:nvPr>
        </p:nvGraphicFramePr>
        <p:xfrm>
          <a:off x="914399" y="1417637"/>
          <a:ext cx="729573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446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
            </a:r>
            <a:br>
              <a:rPr lang="en-US" dirty="0"/>
            </a:br>
            <a:endParaRPr lang="en-US" dirty="0"/>
          </a:p>
        </p:txBody>
      </p:sp>
      <p:sp>
        <p:nvSpPr>
          <p:cNvPr id="13" name="Text Placeholder 12"/>
          <p:cNvSpPr>
            <a:spLocks noGrp="1"/>
          </p:cNvSpPr>
          <p:nvPr>
            <p:ph type="body" sz="half" idx="2"/>
          </p:nvPr>
        </p:nvSpPr>
        <p:spPr/>
        <p:txBody>
          <a:bodyPr>
            <a:noAutofit/>
          </a:bodyPr>
          <a:lstStyle/>
          <a:p>
            <a:r>
              <a:rPr lang="en-US" sz="2000" dirty="0"/>
              <a:t>Nothing remains constant except change itself. </a:t>
            </a:r>
          </a:p>
        </p:txBody>
      </p:sp>
      <p:sp>
        <p:nvSpPr>
          <p:cNvPr id="6" name="Slide Number Placeholder 5"/>
          <p:cNvSpPr>
            <a:spLocks noGrp="1"/>
          </p:cNvSpPr>
          <p:nvPr>
            <p:ph type="sldNum" sz="quarter" idx="12"/>
          </p:nvPr>
        </p:nvSpPr>
        <p:spPr/>
        <p:txBody>
          <a:bodyPr/>
          <a:lstStyle>
            <a:lvl1pPr algn="r">
              <a:defRPr sz="1200">
                <a:solidFill>
                  <a:schemeClr val="bg1">
                    <a:lumMod val="65000"/>
                  </a:schemeClr>
                </a:solidFill>
              </a:defRPr>
            </a:lvl1pPr>
          </a:lstStyle>
          <a:p>
            <a:fld id="{C3E4FA97-A295-486A-B63E-85454ACCA572}" type="slidenum">
              <a:rPr lang="en-US" smtClean="0"/>
              <a:pPr/>
              <a:t>42</a:t>
            </a:fld>
            <a:endParaRPr lang="en-US" dirty="0"/>
          </a:p>
        </p:txBody>
      </p:sp>
      <p:sp>
        <p:nvSpPr>
          <p:cNvPr id="5" name="Subtitle 2"/>
          <p:cNvSpPr txBox="1">
            <a:spLocks/>
          </p:cNvSpPr>
          <p:nvPr/>
        </p:nvSpPr>
        <p:spPr>
          <a:xfrm>
            <a:off x="457200" y="1304665"/>
            <a:ext cx="8534400" cy="5257800"/>
          </a:xfrm>
          <a:prstGeom prst="rect">
            <a:avLst/>
          </a:prstGeom>
        </p:spPr>
        <p:txBody>
          <a:bodyPr>
            <a:normAutofit/>
          </a:bodyPr>
          <a:lstStyle/>
          <a:p>
            <a:pPr algn="ctr">
              <a:spcBef>
                <a:spcPct val="20000"/>
              </a:spcBef>
              <a:defRPr/>
            </a:pPr>
            <a:endParaRPr lang="en-US" sz="2400" dirty="0" smtClean="0"/>
          </a:p>
          <a:p>
            <a:pPr algn="ctr">
              <a:spcBef>
                <a:spcPct val="20000"/>
              </a:spcBef>
              <a:defRPr/>
            </a:pPr>
            <a:endParaRPr lang="en-US" dirty="0" smtClean="0"/>
          </a:p>
          <a:p>
            <a:pPr marL="342900" indent="-342900" fontAlgn="auto">
              <a:spcBef>
                <a:spcPct val="20000"/>
              </a:spcBef>
              <a:spcAft>
                <a:spcPts val="0"/>
              </a:spcAft>
              <a:buFont typeface="Arial" pitchFamily="34" charset="0"/>
              <a:buChar char="•"/>
              <a:defRPr/>
            </a:pPr>
            <a:endParaRPr lang="en-US" sz="2400" dirty="0" smtClean="0"/>
          </a:p>
          <a:p>
            <a:pPr fontAlgn="auto">
              <a:spcBef>
                <a:spcPct val="20000"/>
              </a:spcBef>
              <a:spcAft>
                <a:spcPts val="0"/>
              </a:spcAft>
              <a:defRPr/>
            </a:pPr>
            <a:endParaRPr lang="en-US" sz="2400"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676400" y="1160463"/>
            <a:ext cx="5486400" cy="4114800"/>
          </a:xfrm>
        </p:spPr>
      </p:pic>
      <p:sp>
        <p:nvSpPr>
          <p:cNvPr id="2" name="TextBox 1"/>
          <p:cNvSpPr txBox="1"/>
          <p:nvPr/>
        </p:nvSpPr>
        <p:spPr>
          <a:xfrm>
            <a:off x="3352800" y="2894697"/>
            <a:ext cx="3352800" cy="646331"/>
          </a:xfrm>
          <a:prstGeom prst="rect">
            <a:avLst/>
          </a:prstGeom>
          <a:noFill/>
        </p:spPr>
        <p:txBody>
          <a:bodyPr wrap="square" rtlCol="0">
            <a:spAutoFit/>
          </a:bodyPr>
          <a:lstStyle/>
          <a:p>
            <a:r>
              <a:rPr lang="en-US" sz="3600" dirty="0" smtClean="0"/>
              <a:t>Questions?</a:t>
            </a:r>
            <a:endParaRPr lang="en-US" sz="3600" dirty="0"/>
          </a:p>
        </p:txBody>
      </p:sp>
    </p:spTree>
    <p:extLst>
      <p:ext uri="{BB962C8B-B14F-4D97-AF65-F5344CB8AC3E}">
        <p14:creationId xmlns:p14="http://schemas.microsoft.com/office/powerpoint/2010/main" val="394118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52400" y="381000"/>
            <a:ext cx="8305800" cy="457200"/>
          </a:xfrm>
        </p:spPr>
        <p:txBody>
          <a:bodyPr>
            <a:normAutofit fontScale="90000"/>
          </a:bodyPr>
          <a:lstStyle/>
          <a:p>
            <a:r>
              <a:rPr lang="en-US" sz="2000" dirty="0"/>
              <a:t>Cancellation of Episode Payment and Cardiac Rehab Incentive Payment Final Rule 12-01-2017</a:t>
            </a:r>
          </a:p>
        </p:txBody>
      </p:sp>
      <p:sp>
        <p:nvSpPr>
          <p:cNvPr id="5" name="Content Placeholder 4">
            <a:extLst>
              <a:ext uri="{FF2B5EF4-FFF2-40B4-BE49-F238E27FC236}">
                <a16:creationId xmlns="" xmlns:a16="http://schemas.microsoft.com/office/drawing/2014/main" id="{8E36B3CB-988A-48AD-BE80-93DEBFBC2303}"/>
              </a:ext>
            </a:extLst>
          </p:cNvPr>
          <p:cNvSpPr>
            <a:spLocks noGrp="1"/>
          </p:cNvSpPr>
          <p:nvPr>
            <p:ph idx="1"/>
          </p:nvPr>
        </p:nvSpPr>
        <p:spPr>
          <a:xfrm>
            <a:off x="533400" y="5303837"/>
            <a:ext cx="8153401" cy="2011363"/>
          </a:xfrm>
        </p:spPr>
        <p:txBody>
          <a:bodyPr>
            <a:noAutofit/>
          </a:bodyPr>
          <a:lstStyle/>
          <a:p>
            <a:pPr>
              <a:lnSpc>
                <a:spcPct val="100000"/>
              </a:lnSpc>
              <a:spcBef>
                <a:spcPts val="0"/>
              </a:spcBef>
              <a:spcAft>
                <a:spcPts val="300"/>
              </a:spcAft>
            </a:pPr>
            <a:r>
              <a:rPr lang="en-US" sz="1800" dirty="0"/>
              <a:t>Specific changes to the program effective 1/1/2018 include</a:t>
            </a:r>
          </a:p>
          <a:p>
            <a:pPr lvl="1"/>
            <a:r>
              <a:rPr lang="en-US" sz="1400" dirty="0"/>
              <a:t>Cancels the Episode Payment Models (EPMs) and Cardiac Rehabilitation Incentive Payment model</a:t>
            </a:r>
          </a:p>
          <a:p>
            <a:pPr lvl="1"/>
            <a:r>
              <a:rPr lang="en-US" sz="1400" dirty="0"/>
              <a:t>Finalizes proposal to make participation voluntary for all hospitals in approximately ½ of the geographic area selected for participation in the Comprehensive Care for Joint Replacement (CJR) model, as well as all low volume and rural hospitals in all geographic service areas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623" y="981239"/>
            <a:ext cx="4874977" cy="4203039"/>
          </a:xfrm>
          <a:prstGeom prst="rect">
            <a:avLst/>
          </a:prstGeom>
        </p:spPr>
      </p:pic>
    </p:spTree>
    <p:extLst>
      <p:ext uri="{BB962C8B-B14F-4D97-AF65-F5344CB8AC3E}">
        <p14:creationId xmlns:p14="http://schemas.microsoft.com/office/powerpoint/2010/main" val="1284386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B6C2DA9-3C39-4B2D-BB69-33E8C61B6194}"/>
              </a:ext>
            </a:extLst>
          </p:cNvPr>
          <p:cNvSpPr>
            <a:spLocks noGrp="1"/>
          </p:cNvSpPr>
          <p:nvPr>
            <p:ph type="title"/>
          </p:nvPr>
        </p:nvSpPr>
        <p:spPr>
          <a:xfrm>
            <a:off x="152399" y="457200"/>
            <a:ext cx="8382001" cy="457200"/>
          </a:xfrm>
        </p:spPr>
        <p:txBody>
          <a:bodyPr>
            <a:normAutofit/>
          </a:bodyPr>
          <a:lstStyle/>
          <a:p>
            <a:r>
              <a:rPr lang="en-US" sz="2000" dirty="0"/>
              <a:t>CMS Launches New Voluntary Bundled Payment Model 1/9/2018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066800"/>
            <a:ext cx="7086600" cy="2957051"/>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232" y="4209779"/>
            <a:ext cx="5899453" cy="2013053"/>
          </a:xfrm>
          <a:prstGeom prst="rect">
            <a:avLst/>
          </a:prstGeom>
        </p:spPr>
      </p:pic>
    </p:spTree>
    <p:extLst>
      <p:ext uri="{BB962C8B-B14F-4D97-AF65-F5344CB8AC3E}">
        <p14:creationId xmlns:p14="http://schemas.microsoft.com/office/powerpoint/2010/main" val="2530858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2C2865D-A19E-49BE-A354-9D64D6CD87A9}"/>
              </a:ext>
            </a:extLst>
          </p:cNvPr>
          <p:cNvSpPr>
            <a:spLocks noGrp="1"/>
          </p:cNvSpPr>
          <p:nvPr>
            <p:ph type="title"/>
          </p:nvPr>
        </p:nvSpPr>
        <p:spPr>
          <a:xfrm>
            <a:off x="152400" y="457200"/>
            <a:ext cx="8153400" cy="457200"/>
          </a:xfrm>
        </p:spPr>
        <p:txBody>
          <a:bodyPr>
            <a:noAutofit/>
          </a:bodyPr>
          <a:lstStyle/>
          <a:p>
            <a:r>
              <a:rPr lang="en-US" sz="2000" dirty="0"/>
              <a:t>CMS Allows Work Requirements for Medicaid Eligibility (1/11/2018)</a:t>
            </a:r>
          </a:p>
        </p:txBody>
      </p:sp>
      <p:pic>
        <p:nvPicPr>
          <p:cNvPr id="8" name="Content Placeholder 7">
            <a:extLst>
              <a:ext uri="{FF2B5EF4-FFF2-40B4-BE49-F238E27FC236}">
                <a16:creationId xmlns="" xmlns:a16="http://schemas.microsoft.com/office/drawing/2014/main" id="{02DE95E0-C4C5-4E3D-A617-23D004185A83}"/>
              </a:ext>
            </a:extLst>
          </p:cNvPr>
          <p:cNvPicPr>
            <a:picLocks noGrp="1" noChangeAspect="1"/>
          </p:cNvPicPr>
          <p:nvPr>
            <p:ph idx="1"/>
          </p:nvPr>
        </p:nvPicPr>
        <p:blipFill>
          <a:blip r:embed="rId3"/>
          <a:stretch>
            <a:fillRect/>
          </a:stretch>
        </p:blipFill>
        <p:spPr>
          <a:xfrm>
            <a:off x="111732" y="1122303"/>
            <a:ext cx="2655217" cy="230679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 xmlns:a16="http://schemas.microsoft.com/office/drawing/2014/main" id="{F13B8EA2-D982-4AB3-B5BA-1F9A2E51D75D}"/>
              </a:ext>
            </a:extLst>
          </p:cNvPr>
          <p:cNvSpPr txBox="1"/>
          <p:nvPr/>
        </p:nvSpPr>
        <p:spPr>
          <a:xfrm>
            <a:off x="673553" y="6375745"/>
            <a:ext cx="7796893" cy="461665"/>
          </a:xfrm>
          <a:prstGeom prst="rect">
            <a:avLst/>
          </a:prstGeom>
          <a:noFill/>
        </p:spPr>
        <p:txBody>
          <a:bodyPr wrap="square" rtlCol="0">
            <a:spAutoFit/>
          </a:bodyPr>
          <a:lstStyle/>
          <a:p>
            <a:pPr algn="ctr"/>
            <a:r>
              <a:rPr lang="en-US" sz="800" dirty="0"/>
              <a:t>Sources: CMS.gov, </a:t>
            </a:r>
            <a:r>
              <a:rPr lang="en-US" sz="800" dirty="0" err="1"/>
              <a:t>SMD</a:t>
            </a:r>
            <a:r>
              <a:rPr lang="en-US" sz="800" dirty="0"/>
              <a:t>: 18-002 RE: Opportunities to Promote Work and Community Engagement Among Medicaid Beneficiaries https://www.medicaid.gov/federal-policy-guidance/downloads/smd18002.pdf; Modern Healthcare, </a:t>
            </a:r>
            <a:r>
              <a:rPr lang="en-US" sz="800" i="1" dirty="0"/>
              <a:t>CMS maintains Medicaid work requirements can withstand legal challenges, </a:t>
            </a:r>
            <a:r>
              <a:rPr lang="en-US" sz="800" dirty="0"/>
              <a:t>Matthew Weinstock and Virgil Dickson, 1/11/18 </a:t>
            </a:r>
            <a:r>
              <a:rPr lang="en-US" sz="800" dirty="0">
                <a:hlinkClick r:id="rId4"/>
              </a:rPr>
              <a:t>http://www.modernhealthcare.com/article/20180111/NEWS/180119978?utm_source=modernhealthcare</a:t>
            </a:r>
            <a:r>
              <a:rPr lang="en-US" sz="800" dirty="0"/>
              <a:t> </a:t>
            </a:r>
            <a:endParaRPr lang="en-US" sz="800" i="1" dirty="0"/>
          </a:p>
        </p:txBody>
      </p:sp>
      <p:sp>
        <p:nvSpPr>
          <p:cNvPr id="10" name="TextBox 9">
            <a:extLst>
              <a:ext uri="{FF2B5EF4-FFF2-40B4-BE49-F238E27FC236}">
                <a16:creationId xmlns="" xmlns:a16="http://schemas.microsoft.com/office/drawing/2014/main" id="{A7514F6C-B4F6-41FE-9B37-35DA0CAA5AA2}"/>
              </a:ext>
            </a:extLst>
          </p:cNvPr>
          <p:cNvSpPr txBox="1"/>
          <p:nvPr/>
        </p:nvSpPr>
        <p:spPr>
          <a:xfrm>
            <a:off x="2885701" y="1122303"/>
            <a:ext cx="5783285"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CMS issued new guidance allowing states to reshape their Medicaid programs, </a:t>
            </a:r>
            <a:r>
              <a:rPr lang="en-US" b="1" dirty="0"/>
              <a:t>including work/volunteering requirements for beneficiaries</a:t>
            </a:r>
          </a:p>
          <a:p>
            <a:pPr marL="285750" indent="-285750">
              <a:buFont typeface="Arial" panose="020B0604020202020204" pitchFamily="34" charset="0"/>
              <a:buChar char="•"/>
            </a:pPr>
            <a:r>
              <a:rPr lang="en-US" dirty="0"/>
              <a:t>Despite impending legal challenges, Administrator Seema </a:t>
            </a:r>
            <a:r>
              <a:rPr lang="en-US" dirty="0" err="1"/>
              <a:t>Verma</a:t>
            </a:r>
            <a:r>
              <a:rPr lang="en-US" dirty="0"/>
              <a:t> believes that </a:t>
            </a:r>
            <a:r>
              <a:rPr lang="en-US" b="1" dirty="0">
                <a:solidFill>
                  <a:schemeClr val="accent2"/>
                </a:solidFill>
              </a:rPr>
              <a:t>"The 1115 [statute] gives broad authority to the secretary to approve state experiments and programs that promote the objectives of the Medicaid program,“ </a:t>
            </a:r>
            <a:r>
              <a:rPr lang="en-US" dirty="0"/>
              <a:t>citing studies showing that employment benefits a person’s health</a:t>
            </a:r>
          </a:p>
          <a:p>
            <a:pPr marL="285750" indent="-285750">
              <a:buFont typeface="Arial" panose="020B0604020202020204" pitchFamily="34" charset="0"/>
              <a:buChar char="•"/>
            </a:pPr>
            <a:r>
              <a:rPr lang="en-US" dirty="0"/>
              <a:t>Arizona, Arkansas, Indiana, Kansas, Kentucky, Maine, New Hampshire, North Carolina, Utah and Wisconsin have applied for Section 1115 waivers. </a:t>
            </a:r>
          </a:p>
          <a:p>
            <a:pPr marL="285750" indent="-285750">
              <a:buFont typeface="Arial" panose="020B0604020202020204" pitchFamily="34" charset="0"/>
              <a:buChar char="•"/>
            </a:pPr>
            <a:r>
              <a:rPr lang="en-US" b="1" dirty="0"/>
              <a:t>Kentucky’s was accepted on </a:t>
            </a:r>
            <a:r>
              <a:rPr lang="en-US" b="1" dirty="0" smtClean="0"/>
              <a:t>1/12/18</a:t>
            </a:r>
          </a:p>
          <a:p>
            <a:pPr marL="285750" indent="-285750">
              <a:buFont typeface="Arial" panose="020B0604020202020204" pitchFamily="34" charset="0"/>
              <a:buChar char="•"/>
            </a:pPr>
            <a:r>
              <a:rPr lang="en-US" b="1" dirty="0" smtClean="0"/>
              <a:t>Indiana approved February 2nd</a:t>
            </a:r>
          </a:p>
          <a:p>
            <a:pPr marL="285750" indent="-285750">
              <a:buFont typeface="Arial" panose="020B0604020202020204" pitchFamily="34" charset="0"/>
              <a:buChar char="•"/>
            </a:pPr>
            <a:r>
              <a:rPr lang="en-US" b="1" dirty="0" smtClean="0"/>
              <a:t>Arkansas accepted March 5</a:t>
            </a:r>
          </a:p>
          <a:p>
            <a:pPr marL="742950" lvl="1" indent="-285750">
              <a:buFont typeface="Arial" panose="020B0604020202020204" pitchFamily="34" charset="0"/>
              <a:buChar char="•"/>
            </a:pPr>
            <a:r>
              <a:rPr lang="en-US" b="1" dirty="0" smtClean="0">
                <a:solidFill>
                  <a:schemeClr val="accent2"/>
                </a:solidFill>
              </a:rPr>
              <a:t>Further proposed to limit Medicaid expansion to 100% of the poverty limit</a:t>
            </a:r>
            <a:endParaRPr lang="en-US" b="1" dirty="0">
              <a:solidFill>
                <a:schemeClr val="accent2"/>
              </a:solidFill>
            </a:endParaRPr>
          </a:p>
        </p:txBody>
      </p:sp>
      <p:sp>
        <p:nvSpPr>
          <p:cNvPr id="11" name="TextBox 10">
            <a:extLst>
              <a:ext uri="{FF2B5EF4-FFF2-40B4-BE49-F238E27FC236}">
                <a16:creationId xmlns="" xmlns:a16="http://schemas.microsoft.com/office/drawing/2014/main" id="{0B74F32F-808A-4244-B07F-22E0A760C3A7}"/>
              </a:ext>
            </a:extLst>
          </p:cNvPr>
          <p:cNvSpPr txBox="1"/>
          <p:nvPr/>
        </p:nvSpPr>
        <p:spPr>
          <a:xfrm>
            <a:off x="111732" y="3705101"/>
            <a:ext cx="2655217" cy="2462213"/>
          </a:xfrm>
          <a:prstGeom prst="rect">
            <a:avLst/>
          </a:prstGeom>
          <a:noFill/>
        </p:spPr>
        <p:txBody>
          <a:bodyPr wrap="square" rtlCol="0">
            <a:spAutoFit/>
          </a:bodyPr>
          <a:lstStyle/>
          <a:p>
            <a:r>
              <a:rPr lang="en-US" sz="1400" i="1" dirty="0">
                <a:solidFill>
                  <a:schemeClr val="accent2"/>
                </a:solidFill>
                <a:latin typeface="Adobe Garamond Pro" panose="02020502060506020403" pitchFamily="18" charset="0"/>
              </a:rPr>
              <a:t>"Work requirements impose an additional, unnecessary barrier to allowing patients access to vital healthcare services for people who need access and coverage the most," Dr. Jack Ende, president of the American College of Physicians</a:t>
            </a:r>
          </a:p>
        </p:txBody>
      </p:sp>
    </p:spTree>
    <p:extLst>
      <p:ext uri="{BB962C8B-B14F-4D97-AF65-F5344CB8AC3E}">
        <p14:creationId xmlns:p14="http://schemas.microsoft.com/office/powerpoint/2010/main" val="148270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DD2FA366-3118-4BF0-96CA-14FDE78F75A2}"/>
              </a:ext>
            </a:extLst>
          </p:cNvPr>
          <p:cNvSpPr txBox="1"/>
          <p:nvPr/>
        </p:nvSpPr>
        <p:spPr>
          <a:xfrm>
            <a:off x="1017036" y="6580679"/>
            <a:ext cx="71099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Sources: HFMA, </a:t>
            </a:r>
            <a:r>
              <a:rPr kumimoji="0" lang="en-US" sz="1200" b="0" i="1" u="none" strike="noStrike" kern="1200" cap="none" spc="0" normalizeH="0" baseline="0" noProof="0" dirty="0">
                <a:ln>
                  <a:noFill/>
                </a:ln>
                <a:solidFill>
                  <a:prstClr val="black"/>
                </a:solidFill>
                <a:effectLst/>
                <a:uLnTx/>
                <a:uFillTx/>
                <a:latin typeface="Calibri"/>
                <a:ea typeface="+mn-ea"/>
                <a:cs typeface="+mn-cs"/>
              </a:rPr>
              <a:t>Tax-Exempt Bonds Preserved in Final Tax Bill, </a:t>
            </a:r>
            <a:r>
              <a:rPr kumimoji="0" lang="en-US" sz="1200" b="0" i="0" u="none" strike="noStrike" kern="1200" cap="none" spc="0" normalizeH="0" baseline="0" noProof="0" dirty="0">
                <a:ln>
                  <a:noFill/>
                </a:ln>
                <a:solidFill>
                  <a:prstClr val="black"/>
                </a:solidFill>
                <a:effectLst/>
                <a:uLnTx/>
                <a:uFillTx/>
                <a:latin typeface="Calibri"/>
                <a:ea typeface="+mn-ea"/>
                <a:cs typeface="+mn-cs"/>
              </a:rPr>
              <a:t>Rich Daly, 12/19/18 </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7" name="Content Placeholder 6">
            <a:extLst>
              <a:ext uri="{FF2B5EF4-FFF2-40B4-BE49-F238E27FC236}">
                <a16:creationId xmlns="" xmlns:a16="http://schemas.microsoft.com/office/drawing/2014/main" id="{77A2F879-3C87-42FD-931E-A36640C6771E}"/>
              </a:ext>
            </a:extLst>
          </p:cNvPr>
          <p:cNvSpPr>
            <a:spLocks noGrp="1"/>
          </p:cNvSpPr>
          <p:nvPr>
            <p:ph idx="1"/>
          </p:nvPr>
        </p:nvSpPr>
        <p:spPr>
          <a:xfrm>
            <a:off x="177800" y="1053549"/>
            <a:ext cx="8737600" cy="5406886"/>
          </a:xfrm>
        </p:spPr>
        <p:txBody>
          <a:bodyPr>
            <a:normAutofit/>
          </a:bodyPr>
          <a:lstStyle/>
          <a:p>
            <a:pPr lvl="0"/>
            <a:r>
              <a:rPr lang="en-US" sz="1600" dirty="0"/>
              <a:t>The final version of the </a:t>
            </a:r>
            <a:r>
              <a:rPr lang="en-US" sz="1600" dirty="0">
                <a:hlinkClick r:id="rId3"/>
              </a:rPr>
              <a:t>Tax Cuts and Jobs Act</a:t>
            </a:r>
            <a:r>
              <a:rPr lang="en-US" sz="1600" dirty="0"/>
              <a:t> </a:t>
            </a:r>
            <a:r>
              <a:rPr lang="en-US" sz="1600" b="1" dirty="0"/>
              <a:t>drops the elimination of private-activity bonds (PABs),</a:t>
            </a:r>
            <a:r>
              <a:rPr lang="en-US" sz="1600" dirty="0"/>
              <a:t> which many small and rural hospitals rely on to provide infrastructure funding, but still carries some bad financial news for not-for-profit hospitals</a:t>
            </a:r>
            <a:endParaRPr lang="en-US" sz="1600" i="1" dirty="0"/>
          </a:p>
          <a:p>
            <a:r>
              <a:rPr lang="en-US" sz="1600" dirty="0"/>
              <a:t>Provisions impacting not-for-profit hospitals include</a:t>
            </a:r>
          </a:p>
          <a:p>
            <a:pPr lvl="1">
              <a:buFont typeface="Wingdings" panose="05000000000000000000" pitchFamily="2" charset="2"/>
              <a:buChar char="ü"/>
            </a:pPr>
            <a:r>
              <a:rPr lang="en-US" sz="1600" b="1" dirty="0"/>
              <a:t>Creation of a 21 percent excise tax on any compensation over $1 million paid to their five highest-paid employees</a:t>
            </a:r>
            <a:r>
              <a:rPr lang="en-US" sz="1600" dirty="0"/>
              <a:t>—with a carve-out for certain medical professionals</a:t>
            </a:r>
          </a:p>
          <a:p>
            <a:pPr lvl="1">
              <a:buFont typeface="Wingdings" panose="05000000000000000000" pitchFamily="2" charset="2"/>
              <a:buChar char="ü"/>
            </a:pPr>
            <a:r>
              <a:rPr lang="en-US" sz="1600" b="1" dirty="0"/>
              <a:t>Implementation of a new 1.4 percent excise tax for endowments </a:t>
            </a:r>
          </a:p>
          <a:p>
            <a:pPr lvl="1">
              <a:buFont typeface="Wingdings" panose="05000000000000000000" pitchFamily="2" charset="2"/>
              <a:buChar char="ü"/>
            </a:pPr>
            <a:r>
              <a:rPr lang="en-US" sz="1600" b="1" dirty="0"/>
              <a:t>A requirement that unrelated business income tax be calculated separately for each business,</a:t>
            </a:r>
            <a:r>
              <a:rPr lang="en-US" sz="1600" dirty="0"/>
              <a:t> meaning losses could not cover the taxes on gains from other lines of businesses</a:t>
            </a:r>
          </a:p>
          <a:p>
            <a:pPr lvl="1">
              <a:buFont typeface="Wingdings" panose="05000000000000000000" pitchFamily="2" charset="2"/>
              <a:buChar char="ü"/>
            </a:pPr>
            <a:r>
              <a:rPr lang="en-US" sz="1600" b="1" dirty="0"/>
              <a:t>The end of the ability of not-for-profit hospitals to undertake a onetime advance refunding of a bond</a:t>
            </a:r>
          </a:p>
          <a:p>
            <a:r>
              <a:rPr lang="en-US" sz="1600" dirty="0"/>
              <a:t>The bill also </a:t>
            </a:r>
          </a:p>
          <a:p>
            <a:pPr lvl="1">
              <a:buFont typeface="Wingdings" panose="05000000000000000000" pitchFamily="2" charset="2"/>
              <a:buChar char="ü"/>
            </a:pPr>
            <a:r>
              <a:rPr lang="en-US" sz="1600" b="1" dirty="0"/>
              <a:t>Repeals the ACA’s individual mandate</a:t>
            </a:r>
          </a:p>
          <a:p>
            <a:pPr lvl="1">
              <a:buFont typeface="Wingdings" panose="05000000000000000000" pitchFamily="2" charset="2"/>
              <a:buChar char="ü"/>
            </a:pPr>
            <a:r>
              <a:rPr lang="en-US" sz="1600" b="1" dirty="0"/>
              <a:t>Reduces the medical deduction threshold to 7.5 percent of gross income for the 2017 and 2018 tax years, then returns it to the 10 percent threshold that the ACA established in 2010</a:t>
            </a:r>
            <a:endParaRPr lang="en-US" sz="1200" b="1" dirty="0"/>
          </a:p>
          <a:p>
            <a:pPr lvl="0"/>
            <a:r>
              <a:rPr lang="en-US" sz="1600" dirty="0"/>
              <a:t>For-profit hospitals are expected to largely benefit from the sharp reduction of the corporate tax rate and repeal of the corporate alternative minimum tax</a:t>
            </a:r>
          </a:p>
        </p:txBody>
      </p:sp>
      <p:sp>
        <p:nvSpPr>
          <p:cNvPr id="8" name="Title 3">
            <a:extLst>
              <a:ext uri="{FF2B5EF4-FFF2-40B4-BE49-F238E27FC236}">
                <a16:creationId xmlns="" xmlns:a16="http://schemas.microsoft.com/office/drawing/2014/main" id="{FB6C2DA9-3C39-4B2D-BB69-33E8C61B6194}"/>
              </a:ext>
            </a:extLst>
          </p:cNvPr>
          <p:cNvSpPr>
            <a:spLocks noGrp="1"/>
          </p:cNvSpPr>
          <p:nvPr>
            <p:ph type="title"/>
          </p:nvPr>
        </p:nvSpPr>
        <p:spPr>
          <a:xfrm>
            <a:off x="152400" y="381000"/>
            <a:ext cx="7239000" cy="457200"/>
          </a:xfrm>
        </p:spPr>
        <p:txBody>
          <a:bodyPr>
            <a:normAutofit/>
          </a:bodyPr>
          <a:lstStyle/>
          <a:p>
            <a:r>
              <a:rPr lang="en-US" sz="2400" dirty="0"/>
              <a:t>Tax Cuts and Jobs Act (12/19/2017</a:t>
            </a:r>
            <a:r>
              <a:rPr lang="en-US" sz="2400" dirty="0" smtClean="0"/>
              <a:t>) </a:t>
            </a:r>
            <a:endParaRPr lang="en-US" sz="2400" dirty="0"/>
          </a:p>
        </p:txBody>
      </p:sp>
    </p:spTree>
    <p:extLst>
      <p:ext uri="{BB962C8B-B14F-4D97-AF65-F5344CB8AC3E}">
        <p14:creationId xmlns:p14="http://schemas.microsoft.com/office/powerpoint/2010/main" val="254168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BA16309-3DFD-4551-BE82-4A8062E4205E}"/>
              </a:ext>
            </a:extLst>
          </p:cNvPr>
          <p:cNvSpPr>
            <a:spLocks noGrp="1"/>
          </p:cNvSpPr>
          <p:nvPr>
            <p:ph type="title"/>
          </p:nvPr>
        </p:nvSpPr>
        <p:spPr>
          <a:xfrm>
            <a:off x="152400" y="381000"/>
            <a:ext cx="8077200" cy="457200"/>
          </a:xfrm>
        </p:spPr>
        <p:txBody>
          <a:bodyPr>
            <a:normAutofit fontScale="90000"/>
          </a:bodyPr>
          <a:lstStyle/>
          <a:p>
            <a:r>
              <a:rPr lang="en-US" sz="2500" dirty="0"/>
              <a:t>Bipartisan Budget Act of </a:t>
            </a:r>
            <a:r>
              <a:rPr lang="en-US" sz="2500" dirty="0" smtClean="0"/>
              <a:t>2018</a:t>
            </a:r>
            <a:endParaRPr lang="en-US" sz="2500" dirty="0"/>
          </a:p>
        </p:txBody>
      </p:sp>
      <p:sp>
        <p:nvSpPr>
          <p:cNvPr id="5" name="Content Placeholder 4">
            <a:extLst>
              <a:ext uri="{FF2B5EF4-FFF2-40B4-BE49-F238E27FC236}">
                <a16:creationId xmlns="" xmlns:a16="http://schemas.microsoft.com/office/drawing/2014/main" id="{22642F92-049E-4192-B467-5ACCDD8DE6B7}"/>
              </a:ext>
            </a:extLst>
          </p:cNvPr>
          <p:cNvSpPr>
            <a:spLocks noGrp="1"/>
          </p:cNvSpPr>
          <p:nvPr>
            <p:ph idx="1"/>
          </p:nvPr>
        </p:nvSpPr>
        <p:spPr>
          <a:xfrm>
            <a:off x="304800" y="1066800"/>
            <a:ext cx="7149738" cy="5452646"/>
          </a:xfrm>
        </p:spPr>
        <p:txBody>
          <a:bodyPr>
            <a:normAutofit fontScale="92500"/>
          </a:bodyPr>
          <a:lstStyle/>
          <a:p>
            <a:pPr>
              <a:lnSpc>
                <a:spcPct val="110000"/>
              </a:lnSpc>
            </a:pPr>
            <a:r>
              <a:rPr lang="en-US" sz="1600" dirty="0"/>
              <a:t>Congress passed the Bipartisan Budget Act, which includes the most significant health legislation since the 21</a:t>
            </a:r>
            <a:r>
              <a:rPr lang="en-US" sz="1600" baseline="30000" dirty="0"/>
              <a:t>st</a:t>
            </a:r>
            <a:r>
              <a:rPr lang="en-US" sz="1600" dirty="0"/>
              <a:t> Century Cures Act</a:t>
            </a:r>
          </a:p>
          <a:p>
            <a:pPr>
              <a:lnSpc>
                <a:spcPct val="110000"/>
              </a:lnSpc>
            </a:pPr>
            <a:r>
              <a:rPr lang="en-US" sz="1600" dirty="0"/>
              <a:t>The healthcare package includes provisions that come as a relief to rural providers and those that serve seniors and other vulnerable populations, such as</a:t>
            </a:r>
          </a:p>
          <a:p>
            <a:pPr lvl="1">
              <a:lnSpc>
                <a:spcPct val="110000"/>
              </a:lnSpc>
              <a:buFont typeface="Wingdings" panose="05000000000000000000" pitchFamily="2" charset="2"/>
              <a:buChar char="ü"/>
            </a:pPr>
            <a:r>
              <a:rPr lang="en-US" sz="1600" b="1" dirty="0"/>
              <a:t>An extra four years of funding for the Children's Health Insurance Program (CHIP)</a:t>
            </a:r>
          </a:p>
          <a:p>
            <a:pPr lvl="1">
              <a:lnSpc>
                <a:spcPct val="110000"/>
              </a:lnSpc>
              <a:buFont typeface="Wingdings" panose="05000000000000000000" pitchFamily="2" charset="2"/>
              <a:buChar char="ü"/>
            </a:pPr>
            <a:r>
              <a:rPr lang="en-US" sz="1600" b="1" dirty="0"/>
              <a:t>A repeal of the Affordable Care Act's Independent Payment Advisory Board</a:t>
            </a:r>
          </a:p>
          <a:p>
            <a:pPr lvl="1">
              <a:lnSpc>
                <a:spcPct val="110000"/>
              </a:lnSpc>
              <a:buFont typeface="Wingdings" panose="05000000000000000000" pitchFamily="2" charset="2"/>
              <a:buChar char="ü"/>
            </a:pPr>
            <a:r>
              <a:rPr lang="en-US" sz="1600" b="1" dirty="0"/>
              <a:t>A provision to accelerate the closure of what's known as the Medicare Part D "donut hole" for seniors, which increases the discount drug manufacturers have to give beneficiaries from 50% to 70%</a:t>
            </a:r>
          </a:p>
          <a:p>
            <a:pPr lvl="1">
              <a:lnSpc>
                <a:spcPct val="110000"/>
              </a:lnSpc>
              <a:buFont typeface="Wingdings" panose="05000000000000000000" pitchFamily="2" charset="2"/>
              <a:buChar char="ü"/>
            </a:pPr>
            <a:r>
              <a:rPr lang="en-US" sz="1600" b="1" dirty="0"/>
              <a:t>$6 billion in funding over two years to address the opioid crisis</a:t>
            </a:r>
          </a:p>
          <a:p>
            <a:pPr lvl="1">
              <a:lnSpc>
                <a:spcPct val="110000"/>
              </a:lnSpc>
              <a:buFont typeface="Wingdings" panose="05000000000000000000" pitchFamily="2" charset="2"/>
              <a:buChar char="ü"/>
            </a:pPr>
            <a:r>
              <a:rPr lang="en-US" sz="1600" b="1" dirty="0"/>
              <a:t>Funding for community health centers and expired Medicare programs for two years</a:t>
            </a:r>
          </a:p>
          <a:p>
            <a:pPr lvl="1">
              <a:lnSpc>
                <a:spcPct val="110000"/>
              </a:lnSpc>
              <a:buFont typeface="Wingdings" panose="05000000000000000000" pitchFamily="2" charset="2"/>
              <a:buChar char="ü"/>
            </a:pPr>
            <a:r>
              <a:rPr lang="en-US" sz="1600" b="1" dirty="0"/>
              <a:t>A two-year delay to the already-in-effect payment cuts to Medicaid disproportionate-share hospitals</a:t>
            </a:r>
          </a:p>
          <a:p>
            <a:pPr lvl="1">
              <a:lnSpc>
                <a:spcPct val="110000"/>
              </a:lnSpc>
              <a:buFont typeface="Wingdings" panose="05000000000000000000" pitchFamily="2" charset="2"/>
              <a:buChar char="ü"/>
            </a:pPr>
            <a:r>
              <a:rPr lang="en-US" sz="1600" b="1" dirty="0" smtClean="0"/>
              <a:t>The Chronic Care Act, which opens up new flexibilities for Medicare Advantage and care for chronically ill Medicare beneficiaries</a:t>
            </a:r>
          </a:p>
          <a:p>
            <a:pPr lvl="1">
              <a:lnSpc>
                <a:spcPct val="110000"/>
              </a:lnSpc>
              <a:buFont typeface="Wingdings" panose="05000000000000000000" pitchFamily="2" charset="2"/>
              <a:buChar char="ü"/>
            </a:pPr>
            <a:r>
              <a:rPr lang="en-US" sz="1600" b="1" dirty="0" smtClean="0"/>
              <a:t>A </a:t>
            </a:r>
            <a:r>
              <a:rPr lang="en-US" sz="1600" b="1" dirty="0"/>
              <a:t>provision to slow implementation of the Merit-based Incentive Payment System that makes providers accountable for Medicare savings</a:t>
            </a:r>
          </a:p>
        </p:txBody>
      </p:sp>
      <p:sp>
        <p:nvSpPr>
          <p:cNvPr id="6" name="TextBox 5">
            <a:extLst>
              <a:ext uri="{FF2B5EF4-FFF2-40B4-BE49-F238E27FC236}">
                <a16:creationId xmlns="" xmlns:a16="http://schemas.microsoft.com/office/drawing/2014/main" id="{FE762521-5488-4CBE-A3BC-B611C3BC1F87}"/>
              </a:ext>
            </a:extLst>
          </p:cNvPr>
          <p:cNvSpPr txBox="1"/>
          <p:nvPr/>
        </p:nvSpPr>
        <p:spPr>
          <a:xfrm>
            <a:off x="666205" y="6519446"/>
            <a:ext cx="7811589" cy="338554"/>
          </a:xfrm>
          <a:prstGeom prst="rect">
            <a:avLst/>
          </a:prstGeom>
          <a:noFill/>
        </p:spPr>
        <p:txBody>
          <a:bodyPr wrap="square" rtlCol="0">
            <a:spAutoFit/>
          </a:bodyPr>
          <a:lstStyle/>
          <a:p>
            <a:pPr algn="ctr"/>
            <a:r>
              <a:rPr lang="en-US" sz="800" dirty="0"/>
              <a:t>Source: Modern Healthcare, </a:t>
            </a:r>
            <a:r>
              <a:rPr lang="en-US" sz="800" i="1" dirty="0"/>
              <a:t>Beacon of light: Healthcare additions in budget law pleasantly surprise providers, </a:t>
            </a:r>
            <a:r>
              <a:rPr lang="en-US" sz="800" dirty="0"/>
              <a:t>Susannah Luthi, 2/9/18 http://www.modernhealthcare.com/article/20180209/NEWS/180209895/beacon-of-light-healthcare-additions-in-budget-law-pleasantly</a:t>
            </a:r>
            <a:endParaRPr lang="en-US" sz="800" i="1" dirty="0"/>
          </a:p>
        </p:txBody>
      </p:sp>
      <p:sp>
        <p:nvSpPr>
          <p:cNvPr id="7" name="TextBox 6">
            <a:extLst>
              <a:ext uri="{FF2B5EF4-FFF2-40B4-BE49-F238E27FC236}">
                <a16:creationId xmlns="" xmlns:a16="http://schemas.microsoft.com/office/drawing/2014/main" id="{22D038E3-5E51-4764-9540-C2E768822525}"/>
              </a:ext>
            </a:extLst>
          </p:cNvPr>
          <p:cNvSpPr txBox="1"/>
          <p:nvPr/>
        </p:nvSpPr>
        <p:spPr>
          <a:xfrm>
            <a:off x="7427499" y="1054510"/>
            <a:ext cx="1576250" cy="5078313"/>
          </a:xfrm>
          <a:prstGeom prst="rect">
            <a:avLst/>
          </a:prstGeom>
          <a:noFill/>
        </p:spPr>
        <p:txBody>
          <a:bodyPr wrap="square" rtlCol="0">
            <a:spAutoFit/>
          </a:bodyPr>
          <a:lstStyle/>
          <a:p>
            <a:r>
              <a:rPr lang="en-US" sz="1300" i="1" dirty="0">
                <a:solidFill>
                  <a:schemeClr val="accent2"/>
                </a:solidFill>
                <a:latin typeface="Adobe Garamond Pro" panose="02020502060506020403" pitchFamily="18" charset="0"/>
              </a:rPr>
              <a:t>"Congress made the right choice this morning for patients and communities by voting to halt damaging cuts to hospitals that care for low-income working families and others who face financial challenges" </a:t>
            </a:r>
          </a:p>
          <a:p>
            <a:r>
              <a:rPr lang="en-US" sz="1100" i="1" dirty="0">
                <a:solidFill>
                  <a:schemeClr val="accent2"/>
                </a:solidFill>
                <a:latin typeface="Adobe Garamond Pro" panose="02020502060506020403" pitchFamily="18" charset="0"/>
              </a:rPr>
              <a:t>– Dr. Bruce Siegel, CEO of America's Essential Hospitals, which represents the nation's safety-net facilities</a:t>
            </a:r>
          </a:p>
        </p:txBody>
      </p:sp>
    </p:spTree>
    <p:extLst>
      <p:ext uri="{BB962C8B-B14F-4D97-AF65-F5344CB8AC3E}">
        <p14:creationId xmlns:p14="http://schemas.microsoft.com/office/powerpoint/2010/main" val="370883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roudwater colors">
      <a:dk1>
        <a:sysClr val="windowText" lastClr="000000"/>
      </a:dk1>
      <a:lt1>
        <a:sysClr val="window" lastClr="FFFFFF"/>
      </a:lt1>
      <a:dk2>
        <a:srgbClr val="4E5B6F"/>
      </a:dk2>
      <a:lt2>
        <a:srgbClr val="D6ECFF"/>
      </a:lt2>
      <a:accent1>
        <a:srgbClr val="005B99"/>
      </a:accent1>
      <a:accent2>
        <a:srgbClr val="FF6600"/>
      </a:accent2>
      <a:accent3>
        <a:srgbClr val="6D6E70"/>
      </a:accent3>
      <a:accent4>
        <a:srgbClr val="C00000"/>
      </a:accent4>
      <a:accent5>
        <a:srgbClr val="425EA9"/>
      </a:accent5>
      <a:accent6>
        <a:srgbClr val="47596C"/>
      </a:accent6>
      <a:hlink>
        <a:srgbClr val="007DEA"/>
      </a:hlink>
      <a:folHlink>
        <a:srgbClr val="003E75"/>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DD5BEE-1E52-4E12-AC25-B6FC8DDDCB91}"/>
</file>

<file path=customXml/itemProps2.xml><?xml version="1.0" encoding="utf-8"?>
<ds:datastoreItem xmlns:ds="http://schemas.openxmlformats.org/officeDocument/2006/customXml" ds:itemID="{AFBE0FCC-958D-40CB-82C6-B5441C67A306}"/>
</file>

<file path=docProps/app.xml><?xml version="1.0" encoding="utf-8"?>
<Properties xmlns="http://schemas.openxmlformats.org/officeDocument/2006/extended-properties" xmlns:vt="http://schemas.openxmlformats.org/officeDocument/2006/docPropsVTypes">
  <TotalTime>4918</TotalTime>
  <Words>5323</Words>
  <Application>Microsoft Office PowerPoint</Application>
  <PresentationFormat>On-screen Show (4:3)</PresentationFormat>
  <Paragraphs>402</Paragraphs>
  <Slides>42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Adobe Garamond Pro</vt:lpstr>
      <vt:lpstr>Arial</vt:lpstr>
      <vt:lpstr>Calibri</vt:lpstr>
      <vt:lpstr>Trebuchet MS</vt:lpstr>
      <vt:lpstr>Wingdings</vt:lpstr>
      <vt:lpstr>Office Theme</vt:lpstr>
      <vt:lpstr>PowerPoint Presentation</vt:lpstr>
      <vt:lpstr>Impact of Provider Based Clinics on CAHs</vt:lpstr>
      <vt:lpstr>OIG and Provider Based Clinics </vt:lpstr>
      <vt:lpstr>New CMS Enforcement on ER Physician Standby Costs Could Threaten CAHs</vt:lpstr>
      <vt:lpstr>Cancellation of Episode Payment and Cardiac Rehab Incentive Payment Final Rule 12-01-2017</vt:lpstr>
      <vt:lpstr>CMS Launches New Voluntary Bundled Payment Model 1/9/2018</vt:lpstr>
      <vt:lpstr>CMS Allows Work Requirements for Medicaid Eligibility (1/11/2018)</vt:lpstr>
      <vt:lpstr>Tax Cuts and Jobs Act (12/19/2017) </vt:lpstr>
      <vt:lpstr>Bipartisan Budget Act of 2018</vt:lpstr>
      <vt:lpstr>Bipartisan Budget Act of 2018: Impact on Healthcare</vt:lpstr>
      <vt:lpstr>Bipartisan Budget Act of 2018: Impact on Healthcare</vt:lpstr>
      <vt:lpstr>Bipartisan Budget Act of 2018: Impact on Healthcare</vt:lpstr>
      <vt:lpstr>Bipartisan Budget Act of 2018: Impact on Healthcare</vt:lpstr>
      <vt:lpstr>Bipartisan Budget Act of 2018: Impact on Healthcare</vt:lpstr>
      <vt:lpstr>Bipartisan Budget Act of 2018: Impact on Healthcare</vt:lpstr>
      <vt:lpstr>Administration’s FY2019 Budget (2/12/2018)</vt:lpstr>
      <vt:lpstr>Administration’s FY19 Budget (2/12/2018) (continued)</vt:lpstr>
      <vt:lpstr>Proposed Rule Increases Access to Short-Term Health Insurance (2/20/2018)</vt:lpstr>
      <vt:lpstr>More Medicare ACOs In Risk-Based Contracts in 2018</vt:lpstr>
      <vt:lpstr>Medicare ACOs Cut $1B Over Three Years</vt:lpstr>
      <vt:lpstr>MIPS</vt:lpstr>
      <vt:lpstr>Modernize RHC Provisions -</vt:lpstr>
      <vt:lpstr>Reinventing Rural Healthcare - 1/2018</vt:lpstr>
      <vt:lpstr>RHC Care Management Services</vt:lpstr>
      <vt:lpstr>Insurers’ Disruptive Growth Strategies Pose Threat to Hospitals</vt:lpstr>
      <vt:lpstr>Insurers’ Disruptive Growth Strategies Pose Threat to Hospitals</vt:lpstr>
      <vt:lpstr>Insurers’ Disruptive Growth Strategies Pose Threat to Hospitals</vt:lpstr>
      <vt:lpstr>OIG Looks at Physical Therapy</vt:lpstr>
      <vt:lpstr>2019 IPPS Proposed Rule</vt:lpstr>
      <vt:lpstr>2019 IPPS Prosed Rule - Meaningful Use</vt:lpstr>
      <vt:lpstr>2019 IPPS Prosed Rule </vt:lpstr>
      <vt:lpstr>Medicare Transmittals</vt:lpstr>
      <vt:lpstr>New Medicare HCPCS for Remicade</vt:lpstr>
      <vt:lpstr>CLIAA Waved Discontinued</vt:lpstr>
      <vt:lpstr>CLIAA Waved Tests Added</vt:lpstr>
      <vt:lpstr>NDC Updates 1/1/2018</vt:lpstr>
      <vt:lpstr>Global Surgical Days for Critical Access Hospital (CAH) Method II </vt:lpstr>
      <vt:lpstr>QMB Program</vt:lpstr>
      <vt:lpstr>United Health</vt:lpstr>
      <vt:lpstr>Anthem</vt:lpstr>
      <vt:lpstr>Anthem Medical Policy Changes</vt:lpstr>
      <vt:lpstr>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Daigle</dc:creator>
  <cp:lastModifiedBy>Laurie Daigle</cp:lastModifiedBy>
  <cp:revision>131</cp:revision>
  <dcterms:created xsi:type="dcterms:W3CDTF">2011-12-13T16:43:41Z</dcterms:created>
  <dcterms:modified xsi:type="dcterms:W3CDTF">2018-05-23T10:29:56Z</dcterms:modified>
</cp:coreProperties>
</file>