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3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82" r:id="rId3"/>
    <p:sldId id="264" r:id="rId4"/>
    <p:sldId id="288" r:id="rId5"/>
    <p:sldId id="406" r:id="rId6"/>
    <p:sldId id="383" r:id="rId7"/>
    <p:sldId id="257" r:id="rId8"/>
    <p:sldId id="381" r:id="rId9"/>
    <p:sldId id="358" r:id="rId10"/>
    <p:sldId id="277" r:id="rId11"/>
    <p:sldId id="408" r:id="rId12"/>
    <p:sldId id="407" r:id="rId13"/>
    <p:sldId id="387" r:id="rId14"/>
    <p:sldId id="385" r:id="rId15"/>
    <p:sldId id="384" r:id="rId16"/>
    <p:sldId id="1401" r:id="rId17"/>
    <p:sldId id="409" r:id="rId18"/>
    <p:sldId id="410" r:id="rId19"/>
    <p:sldId id="421" r:id="rId20"/>
    <p:sldId id="411" r:id="rId21"/>
    <p:sldId id="1400" r:id="rId22"/>
    <p:sldId id="412" r:id="rId23"/>
    <p:sldId id="259" r:id="rId24"/>
    <p:sldId id="1402" r:id="rId25"/>
    <p:sldId id="413" r:id="rId26"/>
    <p:sldId id="414" r:id="rId27"/>
    <p:sldId id="415" r:id="rId28"/>
    <p:sldId id="416" r:id="rId29"/>
    <p:sldId id="375" r:id="rId30"/>
    <p:sldId id="419" r:id="rId31"/>
    <p:sldId id="364" r:id="rId32"/>
    <p:sldId id="420" r:id="rId33"/>
    <p:sldId id="317" r:id="rId34"/>
    <p:sldId id="321" r:id="rId35"/>
    <p:sldId id="377" r:id="rId36"/>
    <p:sldId id="418" r:id="rId37"/>
    <p:sldId id="325" r:id="rId38"/>
    <p:sldId id="1399" r:id="rId3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107B35-9DED-421B-97F2-81FBEDF211E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45DB46-2C54-41C6-B7EA-90DFC8204260}">
      <dgm:prSet/>
      <dgm:spPr/>
      <dgm:t>
        <a:bodyPr/>
        <a:lstStyle/>
        <a:p>
          <a:r>
            <a:rPr lang="en-US"/>
            <a:t>At the conclusion of this presentation, the participant will be able to:</a:t>
          </a:r>
        </a:p>
      </dgm:t>
    </dgm:pt>
    <dgm:pt modelId="{F3E93B58-6462-4BD4-8CC7-F27473AF86E3}" type="parTrans" cxnId="{C1D7E22C-04EC-44F8-A1BA-CD4D230665B8}">
      <dgm:prSet/>
      <dgm:spPr/>
      <dgm:t>
        <a:bodyPr/>
        <a:lstStyle/>
        <a:p>
          <a:endParaRPr lang="en-US"/>
        </a:p>
      </dgm:t>
    </dgm:pt>
    <dgm:pt modelId="{3E4D36B0-2586-4700-86FB-236B12AD0863}" type="sibTrans" cxnId="{C1D7E22C-04EC-44F8-A1BA-CD4D230665B8}">
      <dgm:prSet/>
      <dgm:spPr/>
      <dgm:t>
        <a:bodyPr/>
        <a:lstStyle/>
        <a:p>
          <a:endParaRPr lang="en-US"/>
        </a:p>
      </dgm:t>
    </dgm:pt>
    <dgm:pt modelId="{278A6C5E-69D3-477F-AFDB-8E5258E024A7}">
      <dgm:prSet/>
      <dgm:spPr/>
      <dgm:t>
        <a:bodyPr/>
        <a:lstStyle/>
        <a:p>
          <a:r>
            <a:rPr lang="en-US" dirty="0"/>
            <a:t>Describe key barriers to achieving 100% compliance with influenza vaccine rates for staff and patients</a:t>
          </a:r>
        </a:p>
      </dgm:t>
    </dgm:pt>
    <dgm:pt modelId="{91B6BE84-B79E-4683-A3F5-044574F3ABC9}" type="parTrans" cxnId="{E31B712B-F294-491F-B1E8-B9F7666FB682}">
      <dgm:prSet/>
      <dgm:spPr/>
      <dgm:t>
        <a:bodyPr/>
        <a:lstStyle/>
        <a:p>
          <a:endParaRPr lang="en-US"/>
        </a:p>
      </dgm:t>
    </dgm:pt>
    <dgm:pt modelId="{6C24FC4A-CE30-4D30-8DB2-D85C12F7D000}" type="sibTrans" cxnId="{E31B712B-F294-491F-B1E8-B9F7666FB682}">
      <dgm:prSet/>
      <dgm:spPr/>
      <dgm:t>
        <a:bodyPr/>
        <a:lstStyle/>
        <a:p>
          <a:endParaRPr lang="en-US"/>
        </a:p>
      </dgm:t>
    </dgm:pt>
    <dgm:pt modelId="{3A50EBF2-04BA-4904-A49C-E226616BB92A}">
      <dgm:prSet/>
      <dgm:spPr/>
      <dgm:t>
        <a:bodyPr/>
        <a:lstStyle/>
        <a:p>
          <a:r>
            <a:rPr lang="en-US" dirty="0"/>
            <a:t>Describe key success stories and examples of small tests of change</a:t>
          </a:r>
        </a:p>
      </dgm:t>
    </dgm:pt>
    <dgm:pt modelId="{9C41ED7E-B2F5-4B1B-98EE-E50E1CFBAE3E}" type="parTrans" cxnId="{38795BF2-B5D3-4107-A731-AE4587DC2604}">
      <dgm:prSet/>
      <dgm:spPr/>
    </dgm:pt>
    <dgm:pt modelId="{33D270D4-D608-4B37-874E-E2DD7C92C3DA}" type="sibTrans" cxnId="{38795BF2-B5D3-4107-A731-AE4587DC2604}">
      <dgm:prSet/>
      <dgm:spPr/>
    </dgm:pt>
    <dgm:pt modelId="{182B95FB-D24D-475A-A8AF-85B73AE74D8C}" type="pres">
      <dgm:prSet presAssocID="{5C107B35-9DED-421B-97F2-81FBEDF211E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C501C09-0C94-43C5-A34B-06BEDAD97555}" type="pres">
      <dgm:prSet presAssocID="{6645DB46-2C54-41C6-B7EA-90DFC8204260}" presName="circle1" presStyleLbl="node1" presStyleIdx="0" presStyleCnt="1"/>
      <dgm:spPr/>
    </dgm:pt>
    <dgm:pt modelId="{E113287B-6B73-4ED8-851B-E4B99FEFF2AB}" type="pres">
      <dgm:prSet presAssocID="{6645DB46-2C54-41C6-B7EA-90DFC8204260}" presName="space" presStyleCnt="0"/>
      <dgm:spPr/>
    </dgm:pt>
    <dgm:pt modelId="{65320937-1DCC-4E96-B974-265B3FA68BCF}" type="pres">
      <dgm:prSet presAssocID="{6645DB46-2C54-41C6-B7EA-90DFC8204260}" presName="rect1" presStyleLbl="alignAcc1" presStyleIdx="0" presStyleCnt="1"/>
      <dgm:spPr/>
    </dgm:pt>
    <dgm:pt modelId="{D97D6492-E9D4-4BA6-95DC-DF5A8E81B4E4}" type="pres">
      <dgm:prSet presAssocID="{6645DB46-2C54-41C6-B7EA-90DFC8204260}" presName="rect1ParTx" presStyleLbl="alignAcc1" presStyleIdx="0" presStyleCnt="1">
        <dgm:presLayoutVars>
          <dgm:chMax val="1"/>
          <dgm:bulletEnabled val="1"/>
        </dgm:presLayoutVars>
      </dgm:prSet>
      <dgm:spPr/>
    </dgm:pt>
    <dgm:pt modelId="{AFBA92CD-09A6-42F4-8EBD-638EE9F2D1F2}" type="pres">
      <dgm:prSet presAssocID="{6645DB46-2C54-41C6-B7EA-90DFC8204260}" presName="rect1ChTx" presStyleLbl="alignAcc1" presStyleIdx="0" presStyleCnt="1">
        <dgm:presLayoutVars>
          <dgm:bulletEnabled val="1"/>
        </dgm:presLayoutVars>
      </dgm:prSet>
      <dgm:spPr/>
    </dgm:pt>
  </dgm:ptLst>
  <dgm:cxnLst>
    <dgm:cxn modelId="{F1F6D914-1E2F-42E6-8CE6-888ED997F3DD}" type="presOf" srcId="{5C107B35-9DED-421B-97F2-81FBEDF211E8}" destId="{182B95FB-D24D-475A-A8AF-85B73AE74D8C}" srcOrd="0" destOrd="0" presId="urn:microsoft.com/office/officeart/2005/8/layout/target3"/>
    <dgm:cxn modelId="{E31B712B-F294-491F-B1E8-B9F7666FB682}" srcId="{6645DB46-2C54-41C6-B7EA-90DFC8204260}" destId="{278A6C5E-69D3-477F-AFDB-8E5258E024A7}" srcOrd="0" destOrd="0" parTransId="{91B6BE84-B79E-4683-A3F5-044574F3ABC9}" sibTransId="{6C24FC4A-CE30-4D30-8DB2-D85C12F7D000}"/>
    <dgm:cxn modelId="{C1D7E22C-04EC-44F8-A1BA-CD4D230665B8}" srcId="{5C107B35-9DED-421B-97F2-81FBEDF211E8}" destId="{6645DB46-2C54-41C6-B7EA-90DFC8204260}" srcOrd="0" destOrd="0" parTransId="{F3E93B58-6462-4BD4-8CC7-F27473AF86E3}" sibTransId="{3E4D36B0-2586-4700-86FB-236B12AD0863}"/>
    <dgm:cxn modelId="{0A40BF2F-3C50-429A-A5BE-AB2313B3B023}" type="presOf" srcId="{3A50EBF2-04BA-4904-A49C-E226616BB92A}" destId="{AFBA92CD-09A6-42F4-8EBD-638EE9F2D1F2}" srcOrd="0" destOrd="1" presId="urn:microsoft.com/office/officeart/2005/8/layout/target3"/>
    <dgm:cxn modelId="{8D822460-E4F4-4747-9A19-C2C46968845A}" type="presOf" srcId="{6645DB46-2C54-41C6-B7EA-90DFC8204260}" destId="{D97D6492-E9D4-4BA6-95DC-DF5A8E81B4E4}" srcOrd="1" destOrd="0" presId="urn:microsoft.com/office/officeart/2005/8/layout/target3"/>
    <dgm:cxn modelId="{CCC2399A-D9C5-4835-A2AC-941202D45E3D}" type="presOf" srcId="{278A6C5E-69D3-477F-AFDB-8E5258E024A7}" destId="{AFBA92CD-09A6-42F4-8EBD-638EE9F2D1F2}" srcOrd="0" destOrd="0" presId="urn:microsoft.com/office/officeart/2005/8/layout/target3"/>
    <dgm:cxn modelId="{C9F7FAF0-EEA4-4288-992B-CAD3D2CE9A39}" type="presOf" srcId="{6645DB46-2C54-41C6-B7EA-90DFC8204260}" destId="{65320937-1DCC-4E96-B974-265B3FA68BCF}" srcOrd="0" destOrd="0" presId="urn:microsoft.com/office/officeart/2005/8/layout/target3"/>
    <dgm:cxn modelId="{38795BF2-B5D3-4107-A731-AE4587DC2604}" srcId="{6645DB46-2C54-41C6-B7EA-90DFC8204260}" destId="{3A50EBF2-04BA-4904-A49C-E226616BB92A}" srcOrd="1" destOrd="0" parTransId="{9C41ED7E-B2F5-4B1B-98EE-E50E1CFBAE3E}" sibTransId="{33D270D4-D608-4B37-874E-E2DD7C92C3DA}"/>
    <dgm:cxn modelId="{5AF847B5-2EA7-47B1-BC8B-960A5A9ECB6F}" type="presParOf" srcId="{182B95FB-D24D-475A-A8AF-85B73AE74D8C}" destId="{CC501C09-0C94-43C5-A34B-06BEDAD97555}" srcOrd="0" destOrd="0" presId="urn:microsoft.com/office/officeart/2005/8/layout/target3"/>
    <dgm:cxn modelId="{85638171-34D8-4876-A088-2455BE4FF777}" type="presParOf" srcId="{182B95FB-D24D-475A-A8AF-85B73AE74D8C}" destId="{E113287B-6B73-4ED8-851B-E4B99FEFF2AB}" srcOrd="1" destOrd="0" presId="urn:microsoft.com/office/officeart/2005/8/layout/target3"/>
    <dgm:cxn modelId="{FEEEE6DF-7154-4191-BF93-D52A1CFD3DCE}" type="presParOf" srcId="{182B95FB-D24D-475A-A8AF-85B73AE74D8C}" destId="{65320937-1DCC-4E96-B974-265B3FA68BCF}" srcOrd="2" destOrd="0" presId="urn:microsoft.com/office/officeart/2005/8/layout/target3"/>
    <dgm:cxn modelId="{9748DB95-4CA7-42C3-85C5-65D349F613F4}" type="presParOf" srcId="{182B95FB-D24D-475A-A8AF-85B73AE74D8C}" destId="{D97D6492-E9D4-4BA6-95DC-DF5A8E81B4E4}" srcOrd="3" destOrd="0" presId="urn:microsoft.com/office/officeart/2005/8/layout/target3"/>
    <dgm:cxn modelId="{82E44A64-BB15-483E-A672-ED78B90DB0A7}" type="presParOf" srcId="{182B95FB-D24D-475A-A8AF-85B73AE74D8C}" destId="{AFBA92CD-09A6-42F4-8EBD-638EE9F2D1F2}" srcOrd="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1A237A-F41E-485E-9EB3-16F8A170BF0A}" type="doc">
      <dgm:prSet loTypeId="urn:microsoft.com/office/officeart/2005/8/layout/target3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5FED28-ACC5-444E-BD25-B679F1376335}">
      <dgm:prSet/>
      <dgm:spPr/>
      <dgm:t>
        <a:bodyPr/>
        <a:lstStyle/>
        <a:p>
          <a:pPr rtl="0"/>
          <a:r>
            <a:rPr lang="en-US"/>
            <a:t>Is it a barrier? </a:t>
          </a:r>
        </a:p>
      </dgm:t>
    </dgm:pt>
    <dgm:pt modelId="{D9E1B9E6-8046-47F5-86BC-D7155B298053}" type="parTrans" cxnId="{3CDE19B0-FBBB-48BC-A62F-DD92406E98A9}">
      <dgm:prSet/>
      <dgm:spPr/>
      <dgm:t>
        <a:bodyPr/>
        <a:lstStyle/>
        <a:p>
          <a:endParaRPr lang="en-US"/>
        </a:p>
      </dgm:t>
    </dgm:pt>
    <dgm:pt modelId="{7E4A522B-18EC-4B43-91A5-481B8DCD6829}" type="sibTrans" cxnId="{3CDE19B0-FBBB-48BC-A62F-DD92406E98A9}">
      <dgm:prSet/>
      <dgm:spPr/>
      <dgm:t>
        <a:bodyPr/>
        <a:lstStyle/>
        <a:p>
          <a:endParaRPr lang="en-US"/>
        </a:p>
      </dgm:t>
    </dgm:pt>
    <dgm:pt modelId="{47462F55-55FF-42E8-8B89-75C3BC7FDC56}">
      <dgm:prSet/>
      <dgm:spPr/>
      <dgm:t>
        <a:bodyPr/>
        <a:lstStyle/>
        <a:p>
          <a:pPr rtl="0"/>
          <a:r>
            <a:rPr lang="en-US" dirty="0"/>
            <a:t>A real thing that is preventing us from being successful</a:t>
          </a:r>
        </a:p>
      </dgm:t>
    </dgm:pt>
    <dgm:pt modelId="{0BF934A5-ACD5-4536-9427-F806426A89AA}" type="parTrans" cxnId="{07BF1BF3-8B8B-4A0B-B686-E0A8CB3AB2BF}">
      <dgm:prSet/>
      <dgm:spPr/>
      <dgm:t>
        <a:bodyPr/>
        <a:lstStyle/>
        <a:p>
          <a:endParaRPr lang="en-US"/>
        </a:p>
      </dgm:t>
    </dgm:pt>
    <dgm:pt modelId="{7603E75A-0C05-4C84-BDD3-598DF230CFC5}" type="sibTrans" cxnId="{07BF1BF3-8B8B-4A0B-B686-E0A8CB3AB2BF}">
      <dgm:prSet/>
      <dgm:spPr/>
      <dgm:t>
        <a:bodyPr/>
        <a:lstStyle/>
        <a:p>
          <a:endParaRPr lang="en-US"/>
        </a:p>
      </dgm:t>
    </dgm:pt>
    <dgm:pt modelId="{5EC1F746-4C5C-42EA-8359-483B732D83F7}">
      <dgm:prSet/>
      <dgm:spPr/>
      <dgm:t>
        <a:bodyPr/>
        <a:lstStyle/>
        <a:p>
          <a:pPr rtl="0"/>
          <a:r>
            <a:rPr lang="en-US"/>
            <a:t>Is it an excuse? </a:t>
          </a:r>
        </a:p>
      </dgm:t>
    </dgm:pt>
    <dgm:pt modelId="{0C8FDE7C-CF1A-4BA6-9DC3-D058D894B912}" type="parTrans" cxnId="{C296ABB1-6A9B-4669-8660-B455213F2017}">
      <dgm:prSet/>
      <dgm:spPr/>
      <dgm:t>
        <a:bodyPr/>
        <a:lstStyle/>
        <a:p>
          <a:endParaRPr lang="en-US"/>
        </a:p>
      </dgm:t>
    </dgm:pt>
    <dgm:pt modelId="{E18619E4-0C06-43A8-94DC-D9F7913F6F65}" type="sibTrans" cxnId="{C296ABB1-6A9B-4669-8660-B455213F2017}">
      <dgm:prSet/>
      <dgm:spPr/>
      <dgm:t>
        <a:bodyPr/>
        <a:lstStyle/>
        <a:p>
          <a:endParaRPr lang="en-US"/>
        </a:p>
      </dgm:t>
    </dgm:pt>
    <dgm:pt modelId="{0F3F1B51-F0C3-4F92-817E-485E951D29FC}">
      <dgm:prSet/>
      <dgm:spPr/>
      <dgm:t>
        <a:bodyPr/>
        <a:lstStyle/>
        <a:p>
          <a:pPr rtl="0"/>
          <a:r>
            <a:rPr lang="en-US" dirty="0"/>
            <a:t>Justification for why we are not willing to do what is expected</a:t>
          </a:r>
        </a:p>
      </dgm:t>
    </dgm:pt>
    <dgm:pt modelId="{B1607F11-A58A-475C-9F26-B4C27CE4F1BE}" type="parTrans" cxnId="{675DC44A-6CAE-4534-A990-ED3B1A0BD7A6}">
      <dgm:prSet/>
      <dgm:spPr/>
      <dgm:t>
        <a:bodyPr/>
        <a:lstStyle/>
        <a:p>
          <a:endParaRPr lang="en-US"/>
        </a:p>
      </dgm:t>
    </dgm:pt>
    <dgm:pt modelId="{B9B619F5-05F4-49F0-A388-9AD0AFB195DC}" type="sibTrans" cxnId="{675DC44A-6CAE-4534-A990-ED3B1A0BD7A6}">
      <dgm:prSet/>
      <dgm:spPr/>
      <dgm:t>
        <a:bodyPr/>
        <a:lstStyle/>
        <a:p>
          <a:endParaRPr lang="en-US"/>
        </a:p>
      </dgm:t>
    </dgm:pt>
    <dgm:pt modelId="{AFE3769D-D33A-42A1-8060-27C2E5ACD236}" type="pres">
      <dgm:prSet presAssocID="{361A237A-F41E-485E-9EB3-16F8A170BF0A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C7BF7D43-2F7A-458D-91F5-CE1E0106C2EE}" type="pres">
      <dgm:prSet presAssocID="{9E5FED28-ACC5-444E-BD25-B679F1376335}" presName="circle1" presStyleLbl="node1" presStyleIdx="0" presStyleCnt="2"/>
      <dgm:spPr/>
    </dgm:pt>
    <dgm:pt modelId="{8BE35335-1FDA-452A-9D31-26AFCBB3A8D2}" type="pres">
      <dgm:prSet presAssocID="{9E5FED28-ACC5-444E-BD25-B679F1376335}" presName="space" presStyleCnt="0"/>
      <dgm:spPr/>
    </dgm:pt>
    <dgm:pt modelId="{D0EAF902-651F-414A-BBA9-064CC2A31CF0}" type="pres">
      <dgm:prSet presAssocID="{9E5FED28-ACC5-444E-BD25-B679F1376335}" presName="rect1" presStyleLbl="alignAcc1" presStyleIdx="0" presStyleCnt="2"/>
      <dgm:spPr/>
    </dgm:pt>
    <dgm:pt modelId="{D48A90B2-C944-4EFE-BE8E-7B38C7F98163}" type="pres">
      <dgm:prSet presAssocID="{5EC1F746-4C5C-42EA-8359-483B732D83F7}" presName="vertSpace2" presStyleLbl="node1" presStyleIdx="0" presStyleCnt="2"/>
      <dgm:spPr/>
    </dgm:pt>
    <dgm:pt modelId="{296E064B-2366-4867-9EE1-E8AF6D61039F}" type="pres">
      <dgm:prSet presAssocID="{5EC1F746-4C5C-42EA-8359-483B732D83F7}" presName="circle2" presStyleLbl="node1" presStyleIdx="1" presStyleCnt="2"/>
      <dgm:spPr/>
    </dgm:pt>
    <dgm:pt modelId="{ACF25F4D-496B-4B92-A430-CB98DC9C2F5B}" type="pres">
      <dgm:prSet presAssocID="{5EC1F746-4C5C-42EA-8359-483B732D83F7}" presName="rect2" presStyleLbl="alignAcc1" presStyleIdx="1" presStyleCnt="2"/>
      <dgm:spPr/>
    </dgm:pt>
    <dgm:pt modelId="{6F6E5139-209D-4162-9FFB-5D21D4058021}" type="pres">
      <dgm:prSet presAssocID="{9E5FED28-ACC5-444E-BD25-B679F1376335}" presName="rect1ParTx" presStyleLbl="alignAcc1" presStyleIdx="1" presStyleCnt="2">
        <dgm:presLayoutVars>
          <dgm:chMax val="1"/>
          <dgm:bulletEnabled val="1"/>
        </dgm:presLayoutVars>
      </dgm:prSet>
      <dgm:spPr/>
    </dgm:pt>
    <dgm:pt modelId="{098CC96E-0B02-47D3-AE2C-82E0BD05AEE2}" type="pres">
      <dgm:prSet presAssocID="{9E5FED28-ACC5-444E-BD25-B679F1376335}" presName="rect1ChTx" presStyleLbl="alignAcc1" presStyleIdx="1" presStyleCnt="2">
        <dgm:presLayoutVars>
          <dgm:bulletEnabled val="1"/>
        </dgm:presLayoutVars>
      </dgm:prSet>
      <dgm:spPr/>
    </dgm:pt>
    <dgm:pt modelId="{F324F64B-6474-4662-936F-018E3590E75E}" type="pres">
      <dgm:prSet presAssocID="{5EC1F746-4C5C-42EA-8359-483B732D83F7}" presName="rect2ParTx" presStyleLbl="alignAcc1" presStyleIdx="1" presStyleCnt="2">
        <dgm:presLayoutVars>
          <dgm:chMax val="1"/>
          <dgm:bulletEnabled val="1"/>
        </dgm:presLayoutVars>
      </dgm:prSet>
      <dgm:spPr/>
    </dgm:pt>
    <dgm:pt modelId="{03D2CA50-3936-40C5-841F-5B63F750B1F9}" type="pres">
      <dgm:prSet presAssocID="{5EC1F746-4C5C-42EA-8359-483B732D83F7}" presName="rect2ChTx" presStyleLbl="alignAcc1" presStyleIdx="1" presStyleCnt="2">
        <dgm:presLayoutVars>
          <dgm:bulletEnabled val="1"/>
        </dgm:presLayoutVars>
      </dgm:prSet>
      <dgm:spPr/>
    </dgm:pt>
  </dgm:ptLst>
  <dgm:cxnLst>
    <dgm:cxn modelId="{6C6AD318-4B1A-4A08-8083-AFB0FC003AC3}" type="presOf" srcId="{5EC1F746-4C5C-42EA-8359-483B732D83F7}" destId="{ACF25F4D-496B-4B92-A430-CB98DC9C2F5B}" srcOrd="0" destOrd="0" presId="urn:microsoft.com/office/officeart/2005/8/layout/target3"/>
    <dgm:cxn modelId="{2964B030-EC81-4262-A3CB-381FF6C9666F}" type="presOf" srcId="{0F3F1B51-F0C3-4F92-817E-485E951D29FC}" destId="{03D2CA50-3936-40C5-841F-5B63F750B1F9}" srcOrd="0" destOrd="0" presId="urn:microsoft.com/office/officeart/2005/8/layout/target3"/>
    <dgm:cxn modelId="{675DC44A-6CAE-4534-A990-ED3B1A0BD7A6}" srcId="{5EC1F746-4C5C-42EA-8359-483B732D83F7}" destId="{0F3F1B51-F0C3-4F92-817E-485E951D29FC}" srcOrd="0" destOrd="0" parTransId="{B1607F11-A58A-475C-9F26-B4C27CE4F1BE}" sibTransId="{B9B619F5-05F4-49F0-A388-9AD0AFB195DC}"/>
    <dgm:cxn modelId="{3CDE19B0-FBBB-48BC-A62F-DD92406E98A9}" srcId="{361A237A-F41E-485E-9EB3-16F8A170BF0A}" destId="{9E5FED28-ACC5-444E-BD25-B679F1376335}" srcOrd="0" destOrd="0" parTransId="{D9E1B9E6-8046-47F5-86BC-D7155B298053}" sibTransId="{7E4A522B-18EC-4B43-91A5-481B8DCD6829}"/>
    <dgm:cxn modelId="{C296ABB1-6A9B-4669-8660-B455213F2017}" srcId="{361A237A-F41E-485E-9EB3-16F8A170BF0A}" destId="{5EC1F746-4C5C-42EA-8359-483B732D83F7}" srcOrd="1" destOrd="0" parTransId="{0C8FDE7C-CF1A-4BA6-9DC3-D058D894B912}" sibTransId="{E18619E4-0C06-43A8-94DC-D9F7913F6F65}"/>
    <dgm:cxn modelId="{D179C8B4-5A77-47F8-92D8-47A9E90EE136}" type="presOf" srcId="{47462F55-55FF-42E8-8B89-75C3BC7FDC56}" destId="{098CC96E-0B02-47D3-AE2C-82E0BD05AEE2}" srcOrd="0" destOrd="0" presId="urn:microsoft.com/office/officeart/2005/8/layout/target3"/>
    <dgm:cxn modelId="{2F3952C6-C2F9-4172-A29F-86739F0F5750}" type="presOf" srcId="{5EC1F746-4C5C-42EA-8359-483B732D83F7}" destId="{F324F64B-6474-4662-936F-018E3590E75E}" srcOrd="1" destOrd="0" presId="urn:microsoft.com/office/officeart/2005/8/layout/target3"/>
    <dgm:cxn modelId="{619194EA-266C-41D2-A6AD-8AAD95BBCF93}" type="presOf" srcId="{9E5FED28-ACC5-444E-BD25-B679F1376335}" destId="{D0EAF902-651F-414A-BBA9-064CC2A31CF0}" srcOrd="0" destOrd="0" presId="urn:microsoft.com/office/officeart/2005/8/layout/target3"/>
    <dgm:cxn modelId="{07BF1BF3-8B8B-4A0B-B686-E0A8CB3AB2BF}" srcId="{9E5FED28-ACC5-444E-BD25-B679F1376335}" destId="{47462F55-55FF-42E8-8B89-75C3BC7FDC56}" srcOrd="0" destOrd="0" parTransId="{0BF934A5-ACD5-4536-9427-F806426A89AA}" sibTransId="{7603E75A-0C05-4C84-BDD3-598DF230CFC5}"/>
    <dgm:cxn modelId="{078E5DF3-184E-4B18-AA5B-14B51313859A}" type="presOf" srcId="{361A237A-F41E-485E-9EB3-16F8A170BF0A}" destId="{AFE3769D-D33A-42A1-8060-27C2E5ACD236}" srcOrd="0" destOrd="0" presId="urn:microsoft.com/office/officeart/2005/8/layout/target3"/>
    <dgm:cxn modelId="{64533EFE-1BD5-486A-99AD-269B8341BA38}" type="presOf" srcId="{9E5FED28-ACC5-444E-BD25-B679F1376335}" destId="{6F6E5139-209D-4162-9FFB-5D21D4058021}" srcOrd="1" destOrd="0" presId="urn:microsoft.com/office/officeart/2005/8/layout/target3"/>
    <dgm:cxn modelId="{33B63C6C-E944-4279-A2A4-ADE4CD95A4E7}" type="presParOf" srcId="{AFE3769D-D33A-42A1-8060-27C2E5ACD236}" destId="{C7BF7D43-2F7A-458D-91F5-CE1E0106C2EE}" srcOrd="0" destOrd="0" presId="urn:microsoft.com/office/officeart/2005/8/layout/target3"/>
    <dgm:cxn modelId="{086A50CD-F8BB-4E03-A424-6CBF3D325272}" type="presParOf" srcId="{AFE3769D-D33A-42A1-8060-27C2E5ACD236}" destId="{8BE35335-1FDA-452A-9D31-26AFCBB3A8D2}" srcOrd="1" destOrd="0" presId="urn:microsoft.com/office/officeart/2005/8/layout/target3"/>
    <dgm:cxn modelId="{823C106E-E5D2-4D0F-BAB3-D96E6C8FBEA6}" type="presParOf" srcId="{AFE3769D-D33A-42A1-8060-27C2E5ACD236}" destId="{D0EAF902-651F-414A-BBA9-064CC2A31CF0}" srcOrd="2" destOrd="0" presId="urn:microsoft.com/office/officeart/2005/8/layout/target3"/>
    <dgm:cxn modelId="{4D438CDC-30A1-4534-BECE-14290EE37300}" type="presParOf" srcId="{AFE3769D-D33A-42A1-8060-27C2E5ACD236}" destId="{D48A90B2-C944-4EFE-BE8E-7B38C7F98163}" srcOrd="3" destOrd="0" presId="urn:microsoft.com/office/officeart/2005/8/layout/target3"/>
    <dgm:cxn modelId="{E522671C-5EEB-4478-9595-A91A876A7401}" type="presParOf" srcId="{AFE3769D-D33A-42A1-8060-27C2E5ACD236}" destId="{296E064B-2366-4867-9EE1-E8AF6D61039F}" srcOrd="4" destOrd="0" presId="urn:microsoft.com/office/officeart/2005/8/layout/target3"/>
    <dgm:cxn modelId="{37399B0E-B3D0-4138-AC48-8905F5914923}" type="presParOf" srcId="{AFE3769D-D33A-42A1-8060-27C2E5ACD236}" destId="{ACF25F4D-496B-4B92-A430-CB98DC9C2F5B}" srcOrd="5" destOrd="0" presId="urn:microsoft.com/office/officeart/2005/8/layout/target3"/>
    <dgm:cxn modelId="{9EBA997F-DDCD-49DD-8C68-43C02FBAA165}" type="presParOf" srcId="{AFE3769D-D33A-42A1-8060-27C2E5ACD236}" destId="{6F6E5139-209D-4162-9FFB-5D21D4058021}" srcOrd="6" destOrd="0" presId="urn:microsoft.com/office/officeart/2005/8/layout/target3"/>
    <dgm:cxn modelId="{BBE15770-9530-4D89-9820-4785008B176A}" type="presParOf" srcId="{AFE3769D-D33A-42A1-8060-27C2E5ACD236}" destId="{098CC96E-0B02-47D3-AE2C-82E0BD05AEE2}" srcOrd="7" destOrd="0" presId="urn:microsoft.com/office/officeart/2005/8/layout/target3"/>
    <dgm:cxn modelId="{14E723F4-138F-4380-B606-97065564D007}" type="presParOf" srcId="{AFE3769D-D33A-42A1-8060-27C2E5ACD236}" destId="{F324F64B-6474-4662-936F-018E3590E75E}" srcOrd="8" destOrd="0" presId="urn:microsoft.com/office/officeart/2005/8/layout/target3"/>
    <dgm:cxn modelId="{EA4D188B-B636-4B06-B661-ECBB6488C3E5}" type="presParOf" srcId="{AFE3769D-D33A-42A1-8060-27C2E5ACD236}" destId="{03D2CA50-3936-40C5-841F-5B63F750B1F9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01C09-0C94-43C5-A34B-06BEDAD97555}">
      <dsp:nvSpPr>
        <dsp:cNvPr id="0" name=""/>
        <dsp:cNvSpPr/>
      </dsp:nvSpPr>
      <dsp:spPr>
        <a:xfrm>
          <a:off x="0" y="0"/>
          <a:ext cx="4351338" cy="435133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20937-1DCC-4E96-B974-265B3FA68BCF}">
      <dsp:nvSpPr>
        <dsp:cNvPr id="0" name=""/>
        <dsp:cNvSpPr/>
      </dsp:nvSpPr>
      <dsp:spPr>
        <a:xfrm>
          <a:off x="2175669" y="0"/>
          <a:ext cx="8339931" cy="43513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At the conclusion of this presentation, the participant will be able to:</a:t>
          </a:r>
        </a:p>
      </dsp:txBody>
      <dsp:txXfrm>
        <a:off x="2175669" y="0"/>
        <a:ext cx="4169965" cy="4351338"/>
      </dsp:txXfrm>
    </dsp:sp>
    <dsp:sp modelId="{AFBA92CD-09A6-42F4-8EBD-638EE9F2D1F2}">
      <dsp:nvSpPr>
        <dsp:cNvPr id="0" name=""/>
        <dsp:cNvSpPr/>
      </dsp:nvSpPr>
      <dsp:spPr>
        <a:xfrm>
          <a:off x="6345634" y="0"/>
          <a:ext cx="4169965" cy="435133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Describe key barriers to achieving 100% compliance with influenza vaccine rates for staff and patients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Describe key success stories and examples of small tests of change</a:t>
          </a:r>
        </a:p>
      </dsp:txBody>
      <dsp:txXfrm>
        <a:off x="6345634" y="0"/>
        <a:ext cx="4169965" cy="43513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F7D43-2F7A-458D-91F5-CE1E0106C2EE}">
      <dsp:nvSpPr>
        <dsp:cNvPr id="0" name=""/>
        <dsp:cNvSpPr/>
      </dsp:nvSpPr>
      <dsp:spPr>
        <a:xfrm>
          <a:off x="0" y="0"/>
          <a:ext cx="4351338" cy="435133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EAF902-651F-414A-BBA9-064CC2A31CF0}">
      <dsp:nvSpPr>
        <dsp:cNvPr id="0" name=""/>
        <dsp:cNvSpPr/>
      </dsp:nvSpPr>
      <dsp:spPr>
        <a:xfrm>
          <a:off x="2175669" y="0"/>
          <a:ext cx="8339931" cy="43513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Is it a barrier? </a:t>
          </a:r>
        </a:p>
      </dsp:txBody>
      <dsp:txXfrm>
        <a:off x="2175669" y="0"/>
        <a:ext cx="4169965" cy="2066885"/>
      </dsp:txXfrm>
    </dsp:sp>
    <dsp:sp modelId="{296E064B-2366-4867-9EE1-E8AF6D61039F}">
      <dsp:nvSpPr>
        <dsp:cNvPr id="0" name=""/>
        <dsp:cNvSpPr/>
      </dsp:nvSpPr>
      <dsp:spPr>
        <a:xfrm>
          <a:off x="1142226" y="2066885"/>
          <a:ext cx="2066885" cy="206688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F25F4D-496B-4B92-A430-CB98DC9C2F5B}">
      <dsp:nvSpPr>
        <dsp:cNvPr id="0" name=""/>
        <dsp:cNvSpPr/>
      </dsp:nvSpPr>
      <dsp:spPr>
        <a:xfrm>
          <a:off x="2175669" y="2066885"/>
          <a:ext cx="8339931" cy="20668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/>
            <a:t>Is it an excuse? </a:t>
          </a:r>
        </a:p>
      </dsp:txBody>
      <dsp:txXfrm>
        <a:off x="2175669" y="2066885"/>
        <a:ext cx="4169965" cy="2066885"/>
      </dsp:txXfrm>
    </dsp:sp>
    <dsp:sp modelId="{098CC96E-0B02-47D3-AE2C-82E0BD05AEE2}">
      <dsp:nvSpPr>
        <dsp:cNvPr id="0" name=""/>
        <dsp:cNvSpPr/>
      </dsp:nvSpPr>
      <dsp:spPr>
        <a:xfrm>
          <a:off x="6345634" y="0"/>
          <a:ext cx="4169965" cy="206688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A real thing that is preventing us from being successful</a:t>
          </a:r>
        </a:p>
      </dsp:txBody>
      <dsp:txXfrm>
        <a:off x="6345634" y="0"/>
        <a:ext cx="4169965" cy="2066885"/>
      </dsp:txXfrm>
    </dsp:sp>
    <dsp:sp modelId="{03D2CA50-3936-40C5-841F-5B63F750B1F9}">
      <dsp:nvSpPr>
        <dsp:cNvPr id="0" name=""/>
        <dsp:cNvSpPr/>
      </dsp:nvSpPr>
      <dsp:spPr>
        <a:xfrm>
          <a:off x="6345634" y="2066885"/>
          <a:ext cx="4169965" cy="206688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Justification for why we are not willing to do what is expected</a:t>
          </a:r>
        </a:p>
      </dsp:txBody>
      <dsp:txXfrm>
        <a:off x="6345634" y="2066885"/>
        <a:ext cx="4169965" cy="2066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0F7A3C3-B7BF-413B-A3A6-A1A87D4CBECC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C306801-A739-446D-8320-A16BA4B65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F31E-6774-40E8-AA5A-64551170F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7145C6-493B-4941-B326-272A1CC34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BCCB7-C0CB-40A3-B381-1D1F0137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CF23-4850-4447-B5EE-22E448CEC80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50712-8B6B-4078-85BF-CA9699312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CB584-BB37-4531-8D49-75729C7D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F404-9CDC-43A4-8122-6AA2CBC52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33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32E3-F67C-4087-ACD3-44B181F27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302B-61E8-4B62-95ED-54ED6C2B4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A6CCD-0AE1-4BFE-8FB4-702DC0745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CF23-4850-4447-B5EE-22E448CEC80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87B14-4344-4B10-BBC6-DD3472642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69329-2C09-493B-951D-58254514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F404-9CDC-43A4-8122-6AA2CBC52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8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0CE394-3F61-469D-B647-B64CF1309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B153C-F477-46DF-A83B-92EA0814B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8C6AA-04AD-4CED-9138-D4A4D34F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CF23-4850-4447-B5EE-22E448CEC80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0F1BB-D7BC-450B-A072-494023B9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BC908-EA6B-4C75-861D-34757EFDC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F404-9CDC-43A4-8122-6AA2CBC52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1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87B1-D760-4B52-87C3-FA2EC2B4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0981D-CD7E-4CB8-A80E-2AF30F0ED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0166C-0E1E-442C-90C1-E4858FF1F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CF23-4850-4447-B5EE-22E448CEC80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6814A-8A60-4123-8632-49DAD27FF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88A42-B60B-41A0-86FA-105335A0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F404-9CDC-43A4-8122-6AA2CBC52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5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A450-19B9-4266-9D86-982B45780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1B1AF-A254-421A-BF6A-E2E343166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12D95-FFD0-4A57-AE23-93C24E65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CF23-4850-4447-B5EE-22E448CEC80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3BD23-4E4A-4DCC-B8EF-566E90814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2AB72-DBE1-42CE-95B8-3D570562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F404-9CDC-43A4-8122-6AA2CBC52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69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735A-DF02-4543-B852-6642F41E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51AEA-0BAF-46A5-9DCA-CB1F758F4A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1B6A8-BDE8-478D-ABAA-D47BD4B72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142D7-A967-418C-846F-AAA064D59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CF23-4850-4447-B5EE-22E448CEC80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925B6-620F-453D-8648-02FB6A7F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81141-5C1B-4EA1-A59E-B9DD7597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F404-9CDC-43A4-8122-6AA2CBC52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1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C5BB-E18C-4EE0-BDED-1F0B32FC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5C86C9-DCD8-4B6A-98C5-FFF723DBF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F427E-66C1-45ED-AFDB-D8BCEE6AF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362639-7326-49C3-89AF-EB38113831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E75295-FB52-48EB-AFA5-0300025B9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E8F37F-5338-4D7F-891B-E0FE32C48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CF23-4850-4447-B5EE-22E448CEC80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80B01C-E213-468A-951A-E98157173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96B282-7C76-4B1B-A4FC-8AF120976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F404-9CDC-43A4-8122-6AA2CBC52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20FD-4674-469E-BE78-DF3612EC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3B3027-41B5-4BF7-B884-FBC5481C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CF23-4850-4447-B5EE-22E448CEC80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58CC2-AFDC-4716-A8C1-84089B3B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27FF0-76EC-4178-96F9-7901BB9D4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F404-9CDC-43A4-8122-6AA2CBC52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50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E96F1-D3DF-4CC7-AA21-E9E266B73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CF23-4850-4447-B5EE-22E448CEC80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3B38D-ACEC-4C5C-B780-DB4AD6988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C0174-06A6-4ABC-B6CB-9401B3A5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F404-9CDC-43A4-8122-6AA2CBC52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81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6DE4A-EADF-45AA-89F4-888367952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E3643-B33D-444E-897D-9F4BC9C7F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8A9C5-CB58-4FB9-94D4-1AC9AF4C7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F7E93-9270-4266-A07E-BEF41BF97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CF23-4850-4447-B5EE-22E448CEC80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B470A-DB16-4942-B5C0-36608FF46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5DCE1-8A33-48DD-A51B-26E9CEE0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F404-9CDC-43A4-8122-6AA2CBC52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4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07EE-1DB1-4011-8A26-52517BA12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D0230F-7ED1-406B-8A9C-35520FB0E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3E825-CF30-44B6-B146-5E6D1ED8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1F38B-EA42-49A4-82DB-908EF3BB4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ECF23-4850-4447-B5EE-22E448CEC80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DA3D6-936F-4C58-87BB-2E0DDDCA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CCE55-7BB0-46A1-B747-AFDC1EA6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FF404-9CDC-43A4-8122-6AA2CBC52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0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599B5-481A-4BAB-8E54-43EDE8FD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DAC13-FA47-4DCC-A23D-FE42A8FB3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E322F-EFD8-4961-B5C6-4847AE493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ECF23-4850-4447-B5EE-22E448CEC809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F61F1-DE6A-46D5-B1FB-88B91A62D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91775-084F-4B6B-B526-BB0F97CFF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FF404-9CDC-43A4-8122-6AA2CBC52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2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rveymonkey.com/r/5SQ3PJT" TargetMode="Externa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bdebaun@cynosurehealth.or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5B5CE-2FDF-49F4-AFBB-2ED1EE8AAA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Influenza Vaccine: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16BE4-89D5-4892-81A0-B8FEA97D67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Barbara DeBaun, RN, MSN, CIC</a:t>
            </a:r>
          </a:p>
          <a:p>
            <a:r>
              <a:rPr lang="en-US" dirty="0"/>
              <a:t>MBQIP Kentucky and West Virginia</a:t>
            </a:r>
          </a:p>
          <a:p>
            <a:r>
              <a:rPr lang="en-US" dirty="0"/>
              <a:t>July 31, 2018</a:t>
            </a:r>
          </a:p>
        </p:txBody>
      </p:sp>
    </p:spTree>
    <p:extLst>
      <p:ext uri="{BB962C8B-B14F-4D97-AF65-F5344CB8AC3E}">
        <p14:creationId xmlns:p14="http://schemas.microsoft.com/office/powerpoint/2010/main" val="2888597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Barrier vs. Excuse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C2C8571-0CA1-FA47-8570-019C21319E7B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sz="quarter" idx="12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2049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7B0F-6E15-4BC5-A7DD-199F4AB14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Ideas from your peers</a:t>
            </a:r>
            <a:endParaRPr lang="en-US" dirty="0"/>
          </a:p>
        </p:txBody>
      </p:sp>
      <p:pic>
        <p:nvPicPr>
          <p:cNvPr id="5" name="Content Placeholder 4" descr="A person holding a baby&#10;&#10;Description generated with high confidence">
            <a:extLst>
              <a:ext uri="{FF2B5EF4-FFF2-40B4-BE49-F238E27FC236}">
                <a16:creationId xmlns:a16="http://schemas.microsoft.com/office/drawing/2014/main" id="{70C7EC5D-BC34-4C14-B52B-3E8C0D51F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77" y="1690688"/>
            <a:ext cx="7317620" cy="4802187"/>
          </a:xfrm>
        </p:spPr>
      </p:pic>
    </p:spTree>
    <p:extLst>
      <p:ext uri="{BB962C8B-B14F-4D97-AF65-F5344CB8AC3E}">
        <p14:creationId xmlns:p14="http://schemas.microsoft.com/office/powerpoint/2010/main" val="3939638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6736A-72DE-4855-B8D8-D00A3853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>
                <a:solidFill>
                  <a:srgbClr val="FFFFFF"/>
                </a:solidFill>
              </a:rPr>
              <a:t>Eric Campbell, Sharon Gaston, Pat Lewis and Judy Elam </a:t>
            </a:r>
          </a:p>
        </p:txBody>
      </p:sp>
      <p:pic>
        <p:nvPicPr>
          <p:cNvPr id="4" name="Picture 2" descr="216a358e-df51-415c-917f-2d80c32bb21e@namprd17">
            <a:extLst>
              <a:ext uri="{FF2B5EF4-FFF2-40B4-BE49-F238E27FC236}">
                <a16:creationId xmlns:a16="http://schemas.microsoft.com/office/drawing/2014/main" id="{B8C561D9-CF3E-4FC0-836B-5121B3FEE8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026" y="807436"/>
            <a:ext cx="3997637" cy="29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A person in a white shirt&#10;&#10;Description generated with very high confidence">
            <a:extLst>
              <a:ext uri="{FF2B5EF4-FFF2-40B4-BE49-F238E27FC236}">
                <a16:creationId xmlns:a16="http://schemas.microsoft.com/office/drawing/2014/main" id="{42D2D3F3-0257-44A6-A1CA-D77219C9C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019053"/>
            <a:ext cx="3433324" cy="257499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B349C251-F777-4F40-9587-0C1170CCD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69" y="330045"/>
            <a:ext cx="299822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870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D48B29-3079-4025-940E-69B11E88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Hurdles and Success Stories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sport, track and field, track, indoor&#10;&#10;Description generated with very high confidence">
            <a:extLst>
              <a:ext uri="{FF2B5EF4-FFF2-40B4-BE49-F238E27FC236}">
                <a16:creationId xmlns:a16="http://schemas.microsoft.com/office/drawing/2014/main" id="{6D1074AB-1CFF-4ACB-9F4A-4381B1958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1163503"/>
            <a:ext cx="6553545" cy="453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68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DFCF0-48F3-43C9-B37C-4C10AF4C9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Eric Campbell and Sharon Gaston </a:t>
            </a:r>
          </a:p>
        </p:txBody>
      </p:sp>
      <p:pic>
        <p:nvPicPr>
          <p:cNvPr id="4" name="Picture 2" descr="216a358e-df51-415c-917f-2d80c32bb21e@namprd17">
            <a:extLst>
              <a:ext uri="{FF2B5EF4-FFF2-40B4-BE49-F238E27FC236}">
                <a16:creationId xmlns:a16="http://schemas.microsoft.com/office/drawing/2014/main" id="{B0C72816-CBFD-432E-9ED3-AD30A3262C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069632" y="807436"/>
            <a:ext cx="3997637" cy="29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312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7518EB-2E96-4362-B93F-1ECC4A6B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Braxton County Memorial Hospital, W VA</a:t>
            </a:r>
          </a:p>
        </p:txBody>
      </p:sp>
      <p:pic>
        <p:nvPicPr>
          <p:cNvPr id="5" name="Content Placeholder 4" descr="A house with trees in the background&#10;&#10;Description generated with very high confidence">
            <a:extLst>
              <a:ext uri="{FF2B5EF4-FFF2-40B4-BE49-F238E27FC236}">
                <a16:creationId xmlns:a16="http://schemas.microsoft.com/office/drawing/2014/main" id="{264F7A7F-3393-4642-A7D6-1F194D4AE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35" y="307731"/>
            <a:ext cx="7403031" cy="39976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883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6A3D0-47EA-40A7-93A2-EFCECB8A8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23C64-3BD0-417D-8350-454089962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have a written AND enforced policy that states influenza vaccine is a condition of employment</a:t>
            </a:r>
          </a:p>
          <a:p>
            <a:endParaRPr lang="en-US" dirty="0"/>
          </a:p>
          <a:p>
            <a:r>
              <a:rPr lang="en-US" dirty="0"/>
              <a:t>Yes</a:t>
            </a:r>
          </a:p>
          <a:p>
            <a:r>
              <a:rPr lang="en-US" dirty="0"/>
              <a:t>No</a:t>
            </a:r>
          </a:p>
          <a:p>
            <a:r>
              <a:rPr lang="en-US" dirty="0"/>
              <a:t>No, but I wish we did</a:t>
            </a:r>
          </a:p>
        </p:txBody>
      </p:sp>
    </p:spTree>
    <p:extLst>
      <p:ext uri="{BB962C8B-B14F-4D97-AF65-F5344CB8AC3E}">
        <p14:creationId xmlns:p14="http://schemas.microsoft.com/office/powerpoint/2010/main" val="1703341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A3E2B-96E2-419C-B07F-7C923C59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Strengths and Limitations</a:t>
            </a:r>
          </a:p>
        </p:txBody>
      </p:sp>
      <p:pic>
        <p:nvPicPr>
          <p:cNvPr id="5" name="Content Placeholder 4" descr="A close up of a street sign on a pole&#10;&#10;Description generated with very high confidence">
            <a:extLst>
              <a:ext uri="{FF2B5EF4-FFF2-40B4-BE49-F238E27FC236}">
                <a16:creationId xmlns:a16="http://schemas.microsoft.com/office/drawing/2014/main" id="{DF29B0CF-57D5-4D00-88F0-ABB92773F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08" y="307731"/>
            <a:ext cx="6011484" cy="39976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352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96C85-F4FC-47A7-A1DE-17283CD1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35" y="3217991"/>
            <a:ext cx="5667375" cy="19089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Strengths and Limitations of Education</a:t>
            </a: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111A83C6-3159-48A2-95E0-D9A872D3E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618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rgbClr val="776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keyboard&#10;&#10;Description generated with high confidence">
            <a:extLst>
              <a:ext uri="{FF2B5EF4-FFF2-40B4-BE49-F238E27FC236}">
                <a16:creationId xmlns:a16="http://schemas.microsoft.com/office/drawing/2014/main" id="{92FE8E29-9D80-4E6F-BF04-C12812C5C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57" y="852992"/>
            <a:ext cx="4661263" cy="3762998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00372701-83B9-478A-9B29-7A50C8310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6738450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B2B2B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EDA5044-3268-4753-AEE8-20199924E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5448626"/>
            <a:ext cx="5925190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17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4ABE48-5122-440C-88C1-0503CB31E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Impact of Alternatives to Shots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AE6707-A607-4758-AA70-9C1E194E66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458358"/>
            <a:ext cx="5455917" cy="3696383"/>
          </a:xfrm>
          <a:prstGeom prst="rect">
            <a:avLst/>
          </a:prstGeom>
          <a:noFill/>
        </p:spPr>
      </p:pic>
      <p:pic>
        <p:nvPicPr>
          <p:cNvPr id="6" name="Picture 5" descr="A picture containing indoor, person&#10;&#10;Description generated with high confidence">
            <a:extLst>
              <a:ext uri="{FF2B5EF4-FFF2-40B4-BE49-F238E27FC236}">
                <a16:creationId xmlns:a16="http://schemas.microsoft.com/office/drawing/2014/main" id="{BC27939E-E3DB-4725-9587-70B0EDEC0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649967"/>
            <a:ext cx="5455917" cy="331316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909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C17E3-7A8D-4480-A749-87DCD890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Today’s facilitator: Barb DeBaun, RN, MSN, CIC</a:t>
            </a:r>
          </a:p>
        </p:txBody>
      </p:sp>
      <p:pic>
        <p:nvPicPr>
          <p:cNvPr id="5" name="Content Placeholder 4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D54DA7A4-C4CA-44F4-94DB-A9705095A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71" y="307731"/>
            <a:ext cx="3787759" cy="39976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004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8A5705-99BF-43FA-B2CE-9450A1FA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Staff want some vaccines but not others: Flu or Hepatitis A?</a:t>
            </a:r>
          </a:p>
        </p:txBody>
      </p:sp>
      <p:pic>
        <p:nvPicPr>
          <p:cNvPr id="8" name="Content Placeholder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E6995A8-83A1-4CE5-8C87-4B5437FF0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8" y="307731"/>
            <a:ext cx="10804424" cy="399763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312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6D872-4CD2-4E2B-ABE4-EA174A1F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Keys to Patient Vaccination Success</a:t>
            </a:r>
          </a:p>
        </p:txBody>
      </p:sp>
      <p:pic>
        <p:nvPicPr>
          <p:cNvPr id="5" name="Content Placeholder 4" descr="A person sitting on a table&#10;&#10;Description generated with high confidence">
            <a:extLst>
              <a:ext uri="{FF2B5EF4-FFF2-40B4-BE49-F238E27FC236}">
                <a16:creationId xmlns:a16="http://schemas.microsoft.com/office/drawing/2014/main" id="{8098C234-68B1-40F8-B891-D231F96C8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66" y="307731"/>
            <a:ext cx="5988969" cy="39976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445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6170A-8345-4695-B157-99AB689E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Pat Lewis and Judy Elam </a:t>
            </a:r>
          </a:p>
        </p:txBody>
      </p:sp>
      <p:pic>
        <p:nvPicPr>
          <p:cNvPr id="5" name="Picture 4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DBE4942C-54A5-44FB-9214-3187156D5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5" y="307731"/>
            <a:ext cx="2998227" cy="3997637"/>
          </a:xfrm>
          <a:prstGeom prst="rect">
            <a:avLst/>
          </a:prstGeom>
        </p:spPr>
      </p:pic>
      <p:pic>
        <p:nvPicPr>
          <p:cNvPr id="4" name="Content Placeholder 4" descr="A person in a white shirt&#10;&#10;Description generated with very high confidence">
            <a:extLst>
              <a:ext uri="{FF2B5EF4-FFF2-40B4-BE49-F238E27FC236}">
                <a16:creationId xmlns:a16="http://schemas.microsoft.com/office/drawing/2014/main" id="{FACE3E44-0065-457A-B896-E5EFA572C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797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0A28B-A596-4F63-9787-1B6A795E7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Morgan County ARH, Kentucky</a:t>
            </a:r>
          </a:p>
        </p:txBody>
      </p:sp>
      <p:pic>
        <p:nvPicPr>
          <p:cNvPr id="5" name="Content Placeholder 4" descr="A picture containing building, outdoor, sky, road&#10;&#10;Description generated with very high confidence">
            <a:extLst>
              <a:ext uri="{FF2B5EF4-FFF2-40B4-BE49-F238E27FC236}">
                <a16:creationId xmlns:a16="http://schemas.microsoft.com/office/drawing/2014/main" id="{B4D5F738-1FAC-4E14-8ABA-A7923B47B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44" y="307731"/>
            <a:ext cx="8372013" cy="39976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677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6DEED-2208-41E3-9F04-81980FF01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A04C6-C5FD-44AC-9EA2-1D58C6922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apply a ‘sticker’ to employee and physician ID badges to indicate administration of the annual flu vaccine</a:t>
            </a:r>
          </a:p>
          <a:p>
            <a:endParaRPr lang="en-US" dirty="0"/>
          </a:p>
          <a:p>
            <a:r>
              <a:rPr lang="en-US" dirty="0"/>
              <a:t>Yes</a:t>
            </a:r>
          </a:p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663511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5BC09-5C1D-43AB-9863-6B5AE7CC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Badge stickers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10B76-023D-4918-A1F3-185F7C999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1258" y="4525347"/>
            <a:ext cx="3258675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“I Got Mine”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29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54F0E-2FDA-45C7-9239-6155C60C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Recognition </a:t>
            </a:r>
          </a:p>
        </p:txBody>
      </p:sp>
      <p:pic>
        <p:nvPicPr>
          <p:cNvPr id="5" name="Content Placeholder 4" descr="A slice of pizza on a paper plate&#10;&#10;Description generated with very high confidence">
            <a:extLst>
              <a:ext uri="{FF2B5EF4-FFF2-40B4-BE49-F238E27FC236}">
                <a16:creationId xmlns:a16="http://schemas.microsoft.com/office/drawing/2014/main" id="{264F8C60-A521-4DB8-8BDA-9F963621F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8555"/>
            <a:ext cx="6553545" cy="49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60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BCA18-1876-492B-BDCF-4769F7C1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Sick time or PTO?</a:t>
            </a:r>
          </a:p>
        </p:txBody>
      </p:sp>
      <p:pic>
        <p:nvPicPr>
          <p:cNvPr id="4" name="il_fi" descr="drugs_flu_treatment">
            <a:extLst>
              <a:ext uri="{FF2B5EF4-FFF2-40B4-BE49-F238E27FC236}">
                <a16:creationId xmlns:a16="http://schemas.microsoft.com/office/drawing/2014/main" id="{D646D36D-4394-46BC-9F78-BA752AEAD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951" y="492573"/>
            <a:ext cx="580728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956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00508-11B9-4F6C-9560-31003C7A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Community Partnerships </a:t>
            </a:r>
          </a:p>
        </p:txBody>
      </p:sp>
      <p:pic>
        <p:nvPicPr>
          <p:cNvPr id="7" name="Picture 6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DBA36307-6A5D-49AE-9E96-338F403E6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" y="307731"/>
            <a:ext cx="4875167" cy="3997637"/>
          </a:xfrm>
          <a:prstGeom prst="rect">
            <a:avLst/>
          </a:prstGeom>
        </p:spPr>
      </p:pic>
      <p:pic>
        <p:nvPicPr>
          <p:cNvPr id="5" name="Content Placeholder 4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249B18F4-5702-4E2A-8E27-117C61AB4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599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0" name="Title 1">
            <a:extLst>
              <a:ext uri="{FF2B5EF4-FFF2-40B4-BE49-F238E27FC236}">
                <a16:creationId xmlns:a16="http://schemas.microsoft.com/office/drawing/2014/main" id="{D222516F-67E2-44AC-8040-059ED59A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Herd Immunity</a:t>
            </a:r>
          </a:p>
        </p:txBody>
      </p:sp>
      <p:pic>
        <p:nvPicPr>
          <p:cNvPr id="7171" name="Content Placeholder 3">
            <a:extLst>
              <a:ext uri="{FF2B5EF4-FFF2-40B4-BE49-F238E27FC236}">
                <a16:creationId xmlns:a16="http://schemas.microsoft.com/office/drawing/2014/main" id="{52EBC9B4-7DD2-4559-9050-65DE54464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1920" y="307731"/>
            <a:ext cx="5533061" cy="3997637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342900"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  <a:ea typeface="+mn-ea"/>
                <a:cs typeface="+mn-cs"/>
              </a:rPr>
              <a:t>Nursing Contact Hours - 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prstClr val="black"/>
                </a:solidFill>
                <a:latin typeface="+mj-lt"/>
              </a:rPr>
              <a:t>Requirements</a:t>
            </a:r>
            <a:endParaRPr lang="en-US" sz="2000" b="1" dirty="0">
              <a:solidFill>
                <a:prstClr val="black"/>
              </a:solidFill>
              <a:latin typeface="+mj-lt"/>
            </a:endParaRPr>
          </a:p>
          <a:p>
            <a:r>
              <a:rPr lang="en-US" dirty="0">
                <a:solidFill>
                  <a:prstClr val="black"/>
                </a:solidFill>
                <a:latin typeface="+mj-lt"/>
              </a:rPr>
              <a:t>Complete the post-webinar Survey Monkey that will be sent to you via email.</a:t>
            </a:r>
          </a:p>
          <a:p>
            <a:r>
              <a:rPr lang="en-US" dirty="0">
                <a:solidFill>
                  <a:prstClr val="black"/>
                </a:solidFill>
                <a:latin typeface="+mj-lt"/>
              </a:rPr>
              <a:t>Must have participated on the webinar for a minimum of 50 minutes</a:t>
            </a:r>
          </a:p>
          <a:p>
            <a:r>
              <a:rPr lang="en-US" dirty="0">
                <a:solidFill>
                  <a:prstClr val="black"/>
                </a:solidFill>
                <a:latin typeface="+mj-lt"/>
              </a:rPr>
              <a:t>Required to complete survey to earn 1 contact hour</a:t>
            </a:r>
          </a:p>
          <a:p>
            <a:pPr marL="0" indent="0">
              <a:buNone/>
            </a:pPr>
            <a:r>
              <a:rPr lang="en-US" b="1" dirty="0">
                <a:solidFill>
                  <a:prstClr val="black"/>
                </a:solidFill>
                <a:latin typeface="+mj-lt"/>
              </a:rPr>
              <a:t>Contact hour certificates will be issued to you via email within one week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0701" y="5720369"/>
            <a:ext cx="67087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Provider approved by the California Board of Registered Nursing, </a:t>
            </a:r>
          </a:p>
          <a:p>
            <a:r>
              <a:rPr lang="en-US" sz="1600" dirty="0">
                <a:solidFill>
                  <a:srgbClr val="C00000"/>
                </a:solidFill>
              </a:rPr>
              <a:t>Provider Number CEP15958, for 1 contact hour</a:t>
            </a:r>
          </a:p>
          <a:p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5549901" y="1446421"/>
            <a:ext cx="5803900" cy="584775"/>
          </a:xfrm>
          <a:prstGeom prst="rect">
            <a:avLst/>
          </a:prstGeom>
          <a:solidFill>
            <a:srgbClr val="00B0F0">
              <a:alpha val="73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Please complete the survey, even if you do not want contact hours!  Thank you!</a:t>
            </a:r>
          </a:p>
        </p:txBody>
      </p:sp>
    </p:spTree>
    <p:extLst>
      <p:ext uri="{BB962C8B-B14F-4D97-AF65-F5344CB8AC3E}">
        <p14:creationId xmlns:p14="http://schemas.microsoft.com/office/powerpoint/2010/main" val="976903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98855-D9DB-44CA-8363-C9A1B13F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1:1 Conversations and Stories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6010D5-21D6-428C-9F66-F109FA7E4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9058" y="307731"/>
            <a:ext cx="6618784" cy="3997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436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D2C0BD94-B612-47F1-ACD8-6D055BEE68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746628" y="1783959"/>
            <a:ext cx="4645250" cy="288911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6000" dirty="0"/>
              <a:t>Let’s get these lines open…</a:t>
            </a:r>
          </a:p>
        </p:txBody>
      </p:sp>
      <p:pic>
        <p:nvPicPr>
          <p:cNvPr id="57348" name="Picture 4" descr="hello muffins remember how back before cellphones if you talked to ...">
            <a:extLst>
              <a:ext uri="{FF2B5EF4-FFF2-40B4-BE49-F238E27FC236}">
                <a16:creationId xmlns:a16="http://schemas.microsoft.com/office/drawing/2014/main" id="{D5D3199B-3302-44D7-B31B-CA36CAA45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466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579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21F89-9F3C-4369-8489-1E520CBC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Discussion and Tips for your Peers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45B49B-C1E6-49C4-87BA-938120326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1262109"/>
            <a:ext cx="6553545" cy="434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49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Masking Requirements</a:t>
            </a: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  <a:defRPr/>
            </a:pPr>
            <a:r>
              <a:rPr lang="en-US" sz="2000" kern="1200">
                <a:solidFill>
                  <a:srgbClr val="DBAD73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32" y="307731"/>
            <a:ext cx="3997637" cy="399763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90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Remaining barriers?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92" y="307731"/>
            <a:ext cx="7368916" cy="3997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623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66D3-B323-471E-B8D9-36FEBC26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Influenza: this is scarier than fiction</a:t>
            </a: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678E4039-1886-47F2-AFCC-67FBBA8C864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7379770"/>
              </p:ext>
            </p:extLst>
          </p:nvPr>
        </p:nvGraphicFramePr>
        <p:xfrm>
          <a:off x="4564514" y="1825625"/>
          <a:ext cx="3062972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Photo Editor Photo" r:id="rId3" imgW="8221223" imgH="11676190" progId="MSPhotoEd.3">
                  <p:embed/>
                </p:oleObj>
              </mc:Choice>
              <mc:Fallback>
                <p:oleObj name="Photo Editor Photo" r:id="rId3" imgW="8221223" imgH="11676190" progId="MSPhotoEd.3">
                  <p:embed/>
                  <p:pic>
                    <p:nvPicPr>
                      <p:cNvPr id="4" name="Object 6">
                        <a:extLst>
                          <a:ext uri="{FF2B5EF4-FFF2-40B4-BE49-F238E27FC236}">
                            <a16:creationId xmlns:a16="http://schemas.microsoft.com/office/drawing/2014/main" id="{8862B7E7-EB0A-4461-8520-75D6FB71DC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514" y="1825625"/>
                        <a:ext cx="3062972" cy="435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2912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6736A-72DE-4855-B8D8-D00A3853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800" dirty="0">
                <a:solidFill>
                  <a:srgbClr val="FFFFFF"/>
                </a:solidFill>
              </a:rPr>
              <a:t>MANY THANKS to Eric Campbell, Sharon Gaston, Pat Lewis and Judy Elam </a:t>
            </a:r>
          </a:p>
        </p:txBody>
      </p:sp>
      <p:pic>
        <p:nvPicPr>
          <p:cNvPr id="4" name="Picture 2" descr="216a358e-df51-415c-917f-2d80c32bb21e@namprd17">
            <a:extLst>
              <a:ext uri="{FF2B5EF4-FFF2-40B4-BE49-F238E27FC236}">
                <a16:creationId xmlns:a16="http://schemas.microsoft.com/office/drawing/2014/main" id="{B8C561D9-CF3E-4FC0-836B-5121B3FEE8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026" y="807436"/>
            <a:ext cx="3997637" cy="29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A person in a white shirt&#10;&#10;Description generated with very high confidence">
            <a:extLst>
              <a:ext uri="{FF2B5EF4-FFF2-40B4-BE49-F238E27FC236}">
                <a16:creationId xmlns:a16="http://schemas.microsoft.com/office/drawing/2014/main" id="{42D2D3F3-0257-44A6-A1CA-D77219C9C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019053"/>
            <a:ext cx="3433324" cy="257499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B349C251-F777-4F40-9587-0C1170CCD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69" y="330045"/>
            <a:ext cx="2998227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067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Post-webinar</a:t>
            </a:r>
            <a:br>
              <a:rPr lang="en-US" dirty="0"/>
            </a:br>
            <a:r>
              <a:rPr lang="en-US" dirty="0"/>
              <a:t>Evaluation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https://www.surveymonkey.com/r/5SQ3PJT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7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305CE-8A58-4380-8C4A-022423E5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2BE1F-D641-4DAE-B62C-9A33D664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C8571-0CA1-FA47-8570-019C21319E7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D87A39-ACD9-41FD-B1CD-8C95D695977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146" b="69480"/>
          <a:stretch/>
        </p:blipFill>
        <p:spPr bwMode="auto">
          <a:xfrm>
            <a:off x="3974841" y="1614196"/>
            <a:ext cx="3722915" cy="256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292130-9B86-462C-B09B-02B14B97E600}"/>
              </a:ext>
            </a:extLst>
          </p:cNvPr>
          <p:cNvSpPr txBox="1"/>
          <p:nvPr/>
        </p:nvSpPr>
        <p:spPr>
          <a:xfrm>
            <a:off x="3461656" y="4572000"/>
            <a:ext cx="4827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Barbara DeBaun, RN, MSN CIC</a:t>
            </a:r>
          </a:p>
          <a:p>
            <a:pPr algn="ctr"/>
            <a:r>
              <a:rPr lang="en-US" sz="2400" dirty="0"/>
              <a:t>Improvement Advisor</a:t>
            </a:r>
          </a:p>
          <a:p>
            <a:pPr algn="ctr"/>
            <a:r>
              <a:rPr lang="en-US" sz="2400" dirty="0">
                <a:hlinkClick r:id="rId3"/>
              </a:rPr>
              <a:t>bdebaun@cynosurehealth.org</a:t>
            </a:r>
            <a:endParaRPr lang="en-US" sz="2400" dirty="0"/>
          </a:p>
          <a:p>
            <a:pPr algn="ctr"/>
            <a:r>
              <a:rPr lang="en-US" sz="2400" dirty="0"/>
              <a:t>415-823-7616</a:t>
            </a:r>
          </a:p>
        </p:txBody>
      </p:sp>
    </p:spTree>
    <p:extLst>
      <p:ext uri="{BB962C8B-B14F-4D97-AF65-F5344CB8AC3E}">
        <p14:creationId xmlns:p14="http://schemas.microsoft.com/office/powerpoint/2010/main" val="3327546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We need your FULL NAME</a:t>
            </a:r>
            <a:br>
              <a:rPr lang="en-US" sz="3200" dirty="0"/>
            </a:br>
            <a:r>
              <a:rPr lang="en-US" sz="2800" i="1" dirty="0"/>
              <a:t>in the Zoom platform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4113" y="1797632"/>
            <a:ext cx="7345363" cy="1774520"/>
          </a:xfrm>
        </p:spPr>
        <p:txBody>
          <a:bodyPr/>
          <a:lstStyle/>
          <a:p>
            <a:r>
              <a:rPr lang="en-US" dirty="0"/>
              <a:t>We need your full name under “PARTICIPANTS”</a:t>
            </a:r>
          </a:p>
          <a:p>
            <a:r>
              <a:rPr lang="en-US" dirty="0"/>
              <a:t>Click “Rename” next to your login name</a:t>
            </a:r>
          </a:p>
          <a:p>
            <a:r>
              <a:rPr lang="en-US" dirty="0"/>
              <a:t>Type your full name and save.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795" y="3561860"/>
            <a:ext cx="4634629" cy="3165000"/>
          </a:xfrm>
          <a:prstGeom prst="rect">
            <a:avLst/>
          </a:prstGeom>
        </p:spPr>
      </p:pic>
      <p:sp>
        <p:nvSpPr>
          <p:cNvPr id="5" name="Curved Left Arrow 4"/>
          <p:cNvSpPr/>
          <p:nvPr/>
        </p:nvSpPr>
        <p:spPr>
          <a:xfrm>
            <a:off x="8225423" y="2684893"/>
            <a:ext cx="538621" cy="1298385"/>
          </a:xfrm>
          <a:prstGeom prst="curvedLeftArrow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urved Right Arrow 5"/>
          <p:cNvSpPr/>
          <p:nvPr/>
        </p:nvSpPr>
        <p:spPr>
          <a:xfrm rot="20055823">
            <a:off x="3130292" y="3595053"/>
            <a:ext cx="1406675" cy="2482736"/>
          </a:xfrm>
          <a:prstGeom prst="curvedRightArrow">
            <a:avLst>
              <a:gd name="adj1" fmla="val 25000"/>
              <a:gd name="adj2" fmla="val 50000"/>
              <a:gd name="adj3" fmla="val 30000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301B-4590-42B0-AD19-6A09E8BF8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Learning Objectives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6B9C4D9-2EC2-430E-82C6-8AA685B0A8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65261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8928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08978-BE29-4804-937D-B7108B79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83F55-B3EA-41D6-82D4-D494CF3ED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My primary role is:</a:t>
            </a:r>
          </a:p>
          <a:p>
            <a:r>
              <a:rPr lang="en-US" dirty="0"/>
              <a:t>Infection Prevention</a:t>
            </a:r>
          </a:p>
          <a:p>
            <a:r>
              <a:rPr lang="en-US" dirty="0"/>
              <a:t>Employee Health</a:t>
            </a:r>
          </a:p>
          <a:p>
            <a:r>
              <a:rPr lang="en-US" dirty="0"/>
              <a:t>Infection Prevention AND Employee Health</a:t>
            </a:r>
          </a:p>
          <a:p>
            <a:r>
              <a:rPr lang="en-US" dirty="0"/>
              <a:t>Quality Improvement</a:t>
            </a:r>
          </a:p>
          <a:p>
            <a:r>
              <a:rPr lang="en-US" dirty="0"/>
              <a:t>Pharmacy</a:t>
            </a:r>
          </a:p>
          <a:p>
            <a:r>
              <a:rPr lang="en-US" dirty="0"/>
              <a:t>Clinical Lab</a:t>
            </a:r>
          </a:p>
          <a:p>
            <a:r>
              <a:rPr lang="en-US" dirty="0"/>
              <a:t>Nursing</a:t>
            </a:r>
          </a:p>
          <a:p>
            <a:r>
              <a:rPr lang="en-US" dirty="0"/>
              <a:t>Other (enter in chat box)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49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E051A7-36CE-4DB9-AD43-0D300911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2017-2018 Flu Season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F1995-121A-4075-A3D2-9D2675A0E6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High severity</a:t>
            </a:r>
          </a:p>
          <a:p>
            <a:r>
              <a:rPr lang="en-US" dirty="0"/>
              <a:t>H3N2-predominant season </a:t>
            </a:r>
          </a:p>
          <a:p>
            <a:r>
              <a:rPr lang="en-US" dirty="0"/>
              <a:t>Record-breaking levels of influenza-like illness and hospitalization rates</a:t>
            </a:r>
          </a:p>
          <a:p>
            <a:r>
              <a:rPr lang="en-US" dirty="0"/>
              <a:t>178 flu-related deaths in children</a:t>
            </a:r>
          </a:p>
          <a:p>
            <a:endParaRPr lang="en-US" dirty="0"/>
          </a:p>
        </p:txBody>
      </p:sp>
      <p:pic>
        <p:nvPicPr>
          <p:cNvPr id="6" name="Content Placeholder 5" descr="ANd9GcQr6hvgkksnF7Ass264465ilWI_-eskPQc3T8GXhmJiU110r9gq">
            <a:extLst>
              <a:ext uri="{FF2B5EF4-FFF2-40B4-BE49-F238E27FC236}">
                <a16:creationId xmlns:a16="http://schemas.microsoft.com/office/drawing/2014/main" id="{914CD8BC-7F6B-4672-8AB5-150D2CAED8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77208"/>
            <a:ext cx="5204268" cy="337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960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d9GcSaLF1mLJfxBFl7R0SSxbOytyOrd-zK88CEwC2IV16xZ8au41TBXA&amp;t=1">
            <a:extLst>
              <a:ext uri="{FF2B5EF4-FFF2-40B4-BE49-F238E27FC236}">
                <a16:creationId xmlns:a16="http://schemas.microsoft.com/office/drawing/2014/main" id="{C89A3691-C0AE-4FA2-88F1-36A052C23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4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21B453-7FBB-4EF2-8A1D-C231692CA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2018-2019 Influenza Vaccines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969E6-6130-4901-BE0C-54DE6DA47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ACIP: any licensed age-appropriate vaccine</a:t>
            </a:r>
          </a:p>
          <a:p>
            <a:pPr lvl="1"/>
            <a:r>
              <a:rPr lang="en-US" sz="2000">
                <a:solidFill>
                  <a:srgbClr val="000000"/>
                </a:solidFill>
              </a:rPr>
              <a:t>Inactive influenza vaccine (IIV)</a:t>
            </a:r>
          </a:p>
          <a:p>
            <a:pPr lvl="1"/>
            <a:r>
              <a:rPr lang="en-US" sz="2000">
                <a:solidFill>
                  <a:srgbClr val="000000"/>
                </a:solidFill>
              </a:rPr>
              <a:t>Recombinant influenza vaccine (RIV)</a:t>
            </a:r>
          </a:p>
          <a:p>
            <a:pPr lvl="1"/>
            <a:r>
              <a:rPr lang="en-US" sz="2000">
                <a:solidFill>
                  <a:srgbClr val="000000"/>
                </a:solidFill>
              </a:rPr>
              <a:t>Live attenuated influenza vaccine (LAIV4)</a:t>
            </a:r>
          </a:p>
          <a:p>
            <a:endParaRPr lang="en-US" sz="20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Composition:</a:t>
            </a:r>
          </a:p>
          <a:p>
            <a:pPr lvl="1"/>
            <a:r>
              <a:rPr lang="en-US" sz="2000">
                <a:solidFill>
                  <a:srgbClr val="000000"/>
                </a:solidFill>
              </a:rPr>
              <a:t>Influenza A (H1N1) virus</a:t>
            </a:r>
          </a:p>
          <a:p>
            <a:pPr lvl="1"/>
            <a:r>
              <a:rPr lang="en-US" sz="2000">
                <a:solidFill>
                  <a:srgbClr val="000000"/>
                </a:solidFill>
              </a:rPr>
              <a:t>Influenza A (H3N2) virus</a:t>
            </a:r>
          </a:p>
          <a:p>
            <a:pPr lvl="1"/>
            <a:r>
              <a:rPr lang="en-US" sz="2000">
                <a:solidFill>
                  <a:srgbClr val="000000"/>
                </a:solidFill>
              </a:rPr>
              <a:t>2 Influenza B viruses</a:t>
            </a:r>
          </a:p>
        </p:txBody>
      </p:sp>
    </p:spTree>
    <p:extLst>
      <p:ext uri="{BB962C8B-B14F-4D97-AF65-F5344CB8AC3E}">
        <p14:creationId xmlns:p14="http://schemas.microsoft.com/office/powerpoint/2010/main" val="2020875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A50FCDBC-C35B-4498-A0DC-1B09EE52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Polling Question #2</a:t>
            </a:r>
          </a:p>
        </p:txBody>
      </p:sp>
      <p:sp>
        <p:nvSpPr>
          <p:cNvPr id="67587" name="Content Placeholder 2">
            <a:extLst>
              <a:ext uri="{FF2B5EF4-FFF2-40B4-BE49-F238E27FC236}">
                <a16:creationId xmlns:a16="http://schemas.microsoft.com/office/drawing/2014/main" id="{1D294AFE-3806-4F97-B353-172872C44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The MAJOR reason our staff refuse the flu shot is because they:</a:t>
            </a:r>
          </a:p>
          <a:p>
            <a:endParaRPr lang="en-US" altLang="en-US" dirty="0"/>
          </a:p>
          <a:p>
            <a:r>
              <a:rPr lang="en-US" altLang="en-US" dirty="0"/>
              <a:t>Believe they are not at risk</a:t>
            </a:r>
          </a:p>
          <a:p>
            <a:r>
              <a:rPr lang="en-US" altLang="en-US" dirty="0"/>
              <a:t>Lack knowledge regarding the risk they pose to patient</a:t>
            </a:r>
          </a:p>
          <a:p>
            <a:r>
              <a:rPr lang="en-US" altLang="en-US" dirty="0"/>
              <a:t>Fear vaccine side effects</a:t>
            </a:r>
          </a:p>
          <a:p>
            <a:r>
              <a:rPr lang="en-US" altLang="en-US" dirty="0"/>
              <a:t>Lack  knowledge about vaccine efficacy</a:t>
            </a:r>
          </a:p>
          <a:p>
            <a:r>
              <a:rPr lang="en-US" altLang="en-US" dirty="0"/>
              <a:t>Fear needles</a:t>
            </a:r>
          </a:p>
          <a:p>
            <a:r>
              <a:rPr lang="en-US" altLang="en-US" dirty="0"/>
              <a:t>Believe that it ‘causes the flu’</a:t>
            </a:r>
          </a:p>
        </p:txBody>
      </p:sp>
    </p:spTree>
    <p:extLst>
      <p:ext uri="{BB962C8B-B14F-4D97-AF65-F5344CB8AC3E}">
        <p14:creationId xmlns:p14="http://schemas.microsoft.com/office/powerpoint/2010/main" val="28165222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84FAE5FC4C3A49B918943099FF2D37" ma:contentTypeVersion="18" ma:contentTypeDescription="Create a new document." ma:contentTypeScope="" ma:versionID="2ca73fc241d5211209e59ce41ef05215">
  <xsd:schema xmlns:xsd="http://www.w3.org/2001/XMLSchema" xmlns:xs="http://www.w3.org/2001/XMLSchema" xmlns:p="http://schemas.microsoft.com/office/2006/metadata/properties" xmlns:ns2="55ca0338-3464-458c-8d8c-befa0d25d337" xmlns:ns3="16c272d2-2932-4024-9014-5baf0e569aad" targetNamespace="http://schemas.microsoft.com/office/2006/metadata/properties" ma:root="true" ma:fieldsID="c05c722d8272b636273a9bdf3d61c05a" ns2:_="" ns3:_="">
    <xsd:import namespace="55ca0338-3464-458c-8d8c-befa0d25d337"/>
    <xsd:import namespace="16c272d2-2932-4024-9014-5baf0e569a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ca0338-3464-458c-8d8c-befa0d25d3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5d773ad-95d2-4bdd-8790-289d27a7ac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272d2-2932-4024-9014-5baf0e569aa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944ee96-c1c0-41e0-bacd-fbbfd7a7b2b1}" ma:internalName="TaxCatchAll" ma:showField="CatchAllData" ma:web="16c272d2-2932-4024-9014-5baf0e569a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72BABE-8E3B-4D2A-98FD-83299364542A}"/>
</file>

<file path=customXml/itemProps2.xml><?xml version="1.0" encoding="utf-8"?>
<ds:datastoreItem xmlns:ds="http://schemas.openxmlformats.org/officeDocument/2006/customXml" ds:itemID="{9D5AB363-4EA0-47AB-9B55-229FDB990FB1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594</Words>
  <Application>Microsoft Office PowerPoint</Application>
  <PresentationFormat>Widescreen</PresentationFormat>
  <Paragraphs>107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Photo Editor Photo</vt:lpstr>
      <vt:lpstr>Influenza Vaccine: </vt:lpstr>
      <vt:lpstr>Today’s facilitator: Barb DeBaun, RN, MSN, CIC</vt:lpstr>
      <vt:lpstr>Nursing Contact Hours - Reminders</vt:lpstr>
      <vt:lpstr>We need your FULL NAME in the Zoom platform</vt:lpstr>
      <vt:lpstr>Learning Objectives</vt:lpstr>
      <vt:lpstr>Polling Question #1</vt:lpstr>
      <vt:lpstr>2017-2018 Flu Season</vt:lpstr>
      <vt:lpstr>2018-2019 Influenza Vaccines</vt:lpstr>
      <vt:lpstr>Polling Question #2</vt:lpstr>
      <vt:lpstr>Barrier vs. Excuse</vt:lpstr>
      <vt:lpstr>Ideas from your peers</vt:lpstr>
      <vt:lpstr>Eric Campbell, Sharon Gaston, Pat Lewis and Judy Elam </vt:lpstr>
      <vt:lpstr>Hurdles and Success Stories</vt:lpstr>
      <vt:lpstr>Eric Campbell and Sharon Gaston </vt:lpstr>
      <vt:lpstr>Braxton County Memorial Hospital, W VA</vt:lpstr>
      <vt:lpstr>Polling Question #3</vt:lpstr>
      <vt:lpstr>Strengths and Limitations</vt:lpstr>
      <vt:lpstr>Strengths and Limitations of Education</vt:lpstr>
      <vt:lpstr>Impact of Alternatives to Shots</vt:lpstr>
      <vt:lpstr>Staff want some vaccines but not others: Flu or Hepatitis A?</vt:lpstr>
      <vt:lpstr>Keys to Patient Vaccination Success</vt:lpstr>
      <vt:lpstr>Pat Lewis and Judy Elam </vt:lpstr>
      <vt:lpstr>Morgan County ARH, Kentucky</vt:lpstr>
      <vt:lpstr>Polling Question #4</vt:lpstr>
      <vt:lpstr>Badge stickers</vt:lpstr>
      <vt:lpstr>Recognition </vt:lpstr>
      <vt:lpstr>Sick time or PTO?</vt:lpstr>
      <vt:lpstr>Community Partnerships </vt:lpstr>
      <vt:lpstr>Herd Immunity</vt:lpstr>
      <vt:lpstr>1:1 Conversations and Stories</vt:lpstr>
      <vt:lpstr>Let’s get these lines open…</vt:lpstr>
      <vt:lpstr>Discussion and Tips for your Peers</vt:lpstr>
      <vt:lpstr>Masking Requirements </vt:lpstr>
      <vt:lpstr>Remaining barriers?</vt:lpstr>
      <vt:lpstr>Influenza: this is scarier than fiction</vt:lpstr>
      <vt:lpstr>MANY THANKS to Eric Campbell, Sharon Gaston, Pat Lewis and Judy Elam </vt:lpstr>
      <vt:lpstr>Post-webinar Evaluation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Influenza Vaccine:</dc:title>
  <dc:creator>Barb DeBaun</dc:creator>
  <cp:lastModifiedBy>Tracy Fisk</cp:lastModifiedBy>
  <cp:revision>18</cp:revision>
  <cp:lastPrinted>2018-07-30T20:54:38Z</cp:lastPrinted>
  <dcterms:created xsi:type="dcterms:W3CDTF">2018-07-29T20:58:24Z</dcterms:created>
  <dcterms:modified xsi:type="dcterms:W3CDTF">2018-07-30T21:00:56Z</dcterms:modified>
</cp:coreProperties>
</file>