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6.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notesSlides/notesSlide5.xml" ContentType="application/vnd.openxmlformats-officedocument.presentationml.notesSlide+xml"/>
  <Override PartName="/ppt/notesSlides/notesSlide17.xml" ContentType="application/vnd.openxmlformats-officedocument.presentationml.notesSlide+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Masters/notesMaster1.xml" ContentType="application/vnd.openxmlformats-officedocument.presentationml.notesMaster+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14" r:id="rId2"/>
    <p:sldId id="335" r:id="rId3"/>
    <p:sldId id="336" r:id="rId4"/>
    <p:sldId id="313" r:id="rId5"/>
    <p:sldId id="326" r:id="rId6"/>
    <p:sldId id="327" r:id="rId7"/>
    <p:sldId id="339" r:id="rId8"/>
    <p:sldId id="333" r:id="rId9"/>
    <p:sldId id="330" r:id="rId10"/>
    <p:sldId id="260" r:id="rId11"/>
    <p:sldId id="261" r:id="rId12"/>
    <p:sldId id="264" r:id="rId13"/>
    <p:sldId id="265" r:id="rId14"/>
    <p:sldId id="267" r:id="rId15"/>
    <p:sldId id="268" r:id="rId16"/>
    <p:sldId id="269" r:id="rId17"/>
    <p:sldId id="270" r:id="rId18"/>
    <p:sldId id="271" r:id="rId19"/>
    <p:sldId id="272" r:id="rId20"/>
    <p:sldId id="273" r:id="rId21"/>
    <p:sldId id="277" r:id="rId22"/>
    <p:sldId id="278" r:id="rId23"/>
    <p:sldId id="280" r:id="rId24"/>
    <p:sldId id="281" r:id="rId25"/>
    <p:sldId id="282" r:id="rId26"/>
    <p:sldId id="283" r:id="rId27"/>
    <p:sldId id="284" r:id="rId28"/>
    <p:sldId id="297" r:id="rId29"/>
    <p:sldId id="300" r:id="rId30"/>
    <p:sldId id="302" r:id="rId31"/>
    <p:sldId id="304" r:id="rId32"/>
    <p:sldId id="305" r:id="rId33"/>
    <p:sldId id="306" r:id="rId34"/>
    <p:sldId id="309" r:id="rId35"/>
    <p:sldId id="310" r:id="rId36"/>
    <p:sldId id="332" r:id="rId37"/>
    <p:sldId id="33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13" autoAdjust="0"/>
    <p:restoredTop sz="94660"/>
  </p:normalViewPr>
  <p:slideViewPr>
    <p:cSldViewPr snapToGrid="0">
      <p:cViewPr varScale="1">
        <p:scale>
          <a:sx n="82" d="100"/>
          <a:sy n="82" d="100"/>
        </p:scale>
        <p:origin x="470" y="5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CDF1E6-62D4-4E40-9532-CFC6FFB10CA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B5B3E74C-AC3A-4EE8-B836-BA978F325A69}">
      <dgm:prSet/>
      <dgm:spPr/>
      <dgm:t>
        <a:bodyPr/>
        <a:lstStyle/>
        <a:p>
          <a:r>
            <a:rPr lang="en-US" dirty="0"/>
            <a:t>Identify required quality indicators measured by the Medicare Beneficiary Quality Improvement Program [MBQIP] </a:t>
          </a:r>
        </a:p>
      </dgm:t>
    </dgm:pt>
    <dgm:pt modelId="{4A70A8D0-7F34-47D0-A902-A9042255B87B}" type="parTrans" cxnId="{D457CA50-0D1A-42FE-81E3-A11371E6DD99}">
      <dgm:prSet/>
      <dgm:spPr/>
      <dgm:t>
        <a:bodyPr/>
        <a:lstStyle/>
        <a:p>
          <a:endParaRPr lang="en-US"/>
        </a:p>
      </dgm:t>
    </dgm:pt>
    <dgm:pt modelId="{79C27A8F-1062-4274-A24F-D0EAF7462632}" type="sibTrans" cxnId="{D457CA50-0D1A-42FE-81E3-A11371E6DD99}">
      <dgm:prSet/>
      <dgm:spPr/>
      <dgm:t>
        <a:bodyPr/>
        <a:lstStyle/>
        <a:p>
          <a:endParaRPr lang="en-US"/>
        </a:p>
      </dgm:t>
    </dgm:pt>
    <dgm:pt modelId="{6747DE13-EE2D-413C-AAF8-DEA1E56412D2}">
      <dgm:prSet/>
      <dgm:spPr/>
      <dgm:t>
        <a:bodyPr/>
        <a:lstStyle/>
        <a:p>
          <a:r>
            <a:rPr lang="en-US" dirty="0"/>
            <a:t>Describe areas in need of priority focus for their state and their specific Critical Access Hospital</a:t>
          </a:r>
        </a:p>
      </dgm:t>
    </dgm:pt>
    <dgm:pt modelId="{4865BC51-BF43-41E2-8373-481D2CB5F5CC}" type="parTrans" cxnId="{AC2B6CC6-875E-4141-B117-FF28BDD9A54A}">
      <dgm:prSet/>
      <dgm:spPr/>
      <dgm:t>
        <a:bodyPr/>
        <a:lstStyle/>
        <a:p>
          <a:endParaRPr lang="en-US"/>
        </a:p>
      </dgm:t>
    </dgm:pt>
    <dgm:pt modelId="{208FE26D-BC8F-4D4A-8594-70ACF32086D4}" type="sibTrans" cxnId="{AC2B6CC6-875E-4141-B117-FF28BDD9A54A}">
      <dgm:prSet/>
      <dgm:spPr/>
      <dgm:t>
        <a:bodyPr/>
        <a:lstStyle/>
        <a:p>
          <a:endParaRPr lang="en-US"/>
        </a:p>
      </dgm:t>
    </dgm:pt>
    <dgm:pt modelId="{015E58D9-1E20-4B14-8312-2C65B86982E9}">
      <dgm:prSet/>
      <dgm:spPr/>
      <dgm:t>
        <a:bodyPr/>
        <a:lstStyle/>
        <a:p>
          <a:r>
            <a:rPr lang="en-US" dirty="0"/>
            <a:t>Describe the Model for Improvement (Aim, measures, change, PDSA)</a:t>
          </a:r>
        </a:p>
      </dgm:t>
    </dgm:pt>
    <dgm:pt modelId="{5ECB4BC7-3623-49E6-A91B-731982A56850}" type="parTrans" cxnId="{77CFA179-54AB-4B6E-B30B-D4ABA4709681}">
      <dgm:prSet/>
      <dgm:spPr/>
      <dgm:t>
        <a:bodyPr/>
        <a:lstStyle/>
        <a:p>
          <a:endParaRPr lang="en-US"/>
        </a:p>
      </dgm:t>
    </dgm:pt>
    <dgm:pt modelId="{68F26C15-245B-4489-83C2-F2529BCA600D}" type="sibTrans" cxnId="{77CFA179-54AB-4B6E-B30B-D4ABA4709681}">
      <dgm:prSet/>
      <dgm:spPr/>
      <dgm:t>
        <a:bodyPr/>
        <a:lstStyle/>
        <a:p>
          <a:endParaRPr lang="en-US"/>
        </a:p>
      </dgm:t>
    </dgm:pt>
    <dgm:pt modelId="{55BF1BC7-F023-4E5D-AB64-D83146874DA2}">
      <dgm:prSet/>
      <dgm:spPr/>
      <dgm:t>
        <a:bodyPr/>
        <a:lstStyle/>
        <a:p>
          <a:r>
            <a:rPr lang="en-US" dirty="0"/>
            <a:t>Develop a plan for a quality improvement project that is time-specific and measurable</a:t>
          </a:r>
        </a:p>
      </dgm:t>
    </dgm:pt>
    <dgm:pt modelId="{4804FC16-A698-4520-8DFB-AD259A7ACAFC}" type="parTrans" cxnId="{A65734AE-17D8-4C73-94F4-0E90B5F257D5}">
      <dgm:prSet/>
      <dgm:spPr/>
      <dgm:t>
        <a:bodyPr/>
        <a:lstStyle/>
        <a:p>
          <a:endParaRPr lang="en-US"/>
        </a:p>
      </dgm:t>
    </dgm:pt>
    <dgm:pt modelId="{F430FD79-5B4B-45B0-AF2E-10805F6E46A3}" type="sibTrans" cxnId="{A65734AE-17D8-4C73-94F4-0E90B5F257D5}">
      <dgm:prSet/>
      <dgm:spPr/>
      <dgm:t>
        <a:bodyPr/>
        <a:lstStyle/>
        <a:p>
          <a:endParaRPr lang="en-US"/>
        </a:p>
      </dgm:t>
    </dgm:pt>
    <dgm:pt modelId="{8804DB3F-E996-4E8B-B556-BF4F2ABC8AD1}" type="pres">
      <dgm:prSet presAssocID="{1ACDF1E6-62D4-4E40-9532-CFC6FFB10CA5}" presName="Name0" presStyleCnt="0">
        <dgm:presLayoutVars>
          <dgm:chMax val="7"/>
          <dgm:dir/>
          <dgm:animLvl val="lvl"/>
          <dgm:resizeHandles val="exact"/>
        </dgm:presLayoutVars>
      </dgm:prSet>
      <dgm:spPr/>
    </dgm:pt>
    <dgm:pt modelId="{6459D928-4715-42EC-8719-05B2C6E89472}" type="pres">
      <dgm:prSet presAssocID="{B5B3E74C-AC3A-4EE8-B836-BA978F325A69}" presName="circle1" presStyleLbl="node1" presStyleIdx="0" presStyleCnt="4"/>
      <dgm:spPr/>
    </dgm:pt>
    <dgm:pt modelId="{44B2C9B5-1AE8-4811-9950-AFDDF5C1F0FD}" type="pres">
      <dgm:prSet presAssocID="{B5B3E74C-AC3A-4EE8-B836-BA978F325A69}" presName="space" presStyleCnt="0"/>
      <dgm:spPr/>
    </dgm:pt>
    <dgm:pt modelId="{346DF9C0-D463-4816-909A-442775FB6CD5}" type="pres">
      <dgm:prSet presAssocID="{B5B3E74C-AC3A-4EE8-B836-BA978F325A69}" presName="rect1" presStyleLbl="alignAcc1" presStyleIdx="0" presStyleCnt="4"/>
      <dgm:spPr/>
    </dgm:pt>
    <dgm:pt modelId="{C69DA84B-A02F-4E96-92FA-62F4885A7DE0}" type="pres">
      <dgm:prSet presAssocID="{6747DE13-EE2D-413C-AAF8-DEA1E56412D2}" presName="vertSpace2" presStyleLbl="node1" presStyleIdx="0" presStyleCnt="4"/>
      <dgm:spPr/>
    </dgm:pt>
    <dgm:pt modelId="{48E3771D-0083-4776-995A-5E0F9FAB616B}" type="pres">
      <dgm:prSet presAssocID="{6747DE13-EE2D-413C-AAF8-DEA1E56412D2}" presName="circle2" presStyleLbl="node1" presStyleIdx="1" presStyleCnt="4"/>
      <dgm:spPr/>
    </dgm:pt>
    <dgm:pt modelId="{5B523043-CBF7-4325-9396-259A9DE6DD2D}" type="pres">
      <dgm:prSet presAssocID="{6747DE13-EE2D-413C-AAF8-DEA1E56412D2}" presName="rect2" presStyleLbl="alignAcc1" presStyleIdx="1" presStyleCnt="4"/>
      <dgm:spPr/>
    </dgm:pt>
    <dgm:pt modelId="{7ACA845E-6831-498D-A481-F51CB5DAA4C8}" type="pres">
      <dgm:prSet presAssocID="{015E58D9-1E20-4B14-8312-2C65B86982E9}" presName="vertSpace3" presStyleLbl="node1" presStyleIdx="1" presStyleCnt="4"/>
      <dgm:spPr/>
    </dgm:pt>
    <dgm:pt modelId="{15099938-AF7B-4AD7-B9EB-DF96F1E85E3E}" type="pres">
      <dgm:prSet presAssocID="{015E58D9-1E20-4B14-8312-2C65B86982E9}" presName="circle3" presStyleLbl="node1" presStyleIdx="2" presStyleCnt="4"/>
      <dgm:spPr/>
    </dgm:pt>
    <dgm:pt modelId="{43C54A70-8463-475C-9CC0-9153C7153F19}" type="pres">
      <dgm:prSet presAssocID="{015E58D9-1E20-4B14-8312-2C65B86982E9}" presName="rect3" presStyleLbl="alignAcc1" presStyleIdx="2" presStyleCnt="4"/>
      <dgm:spPr/>
    </dgm:pt>
    <dgm:pt modelId="{BD25EB67-DA31-43A6-8FDE-B868C75E92E1}" type="pres">
      <dgm:prSet presAssocID="{55BF1BC7-F023-4E5D-AB64-D83146874DA2}" presName="vertSpace4" presStyleLbl="node1" presStyleIdx="2" presStyleCnt="4"/>
      <dgm:spPr/>
    </dgm:pt>
    <dgm:pt modelId="{AA193285-744D-487C-9F5E-79C6CE3FFEAC}" type="pres">
      <dgm:prSet presAssocID="{55BF1BC7-F023-4E5D-AB64-D83146874DA2}" presName="circle4" presStyleLbl="node1" presStyleIdx="3" presStyleCnt="4"/>
      <dgm:spPr/>
    </dgm:pt>
    <dgm:pt modelId="{00A5A1A0-31DE-48B7-8870-C42474D01C55}" type="pres">
      <dgm:prSet presAssocID="{55BF1BC7-F023-4E5D-AB64-D83146874DA2}" presName="rect4" presStyleLbl="alignAcc1" presStyleIdx="3" presStyleCnt="4"/>
      <dgm:spPr/>
    </dgm:pt>
    <dgm:pt modelId="{9E3BC65F-7A52-4B36-B21D-054383135B6A}" type="pres">
      <dgm:prSet presAssocID="{B5B3E74C-AC3A-4EE8-B836-BA978F325A69}" presName="rect1ParTxNoCh" presStyleLbl="alignAcc1" presStyleIdx="3" presStyleCnt="4">
        <dgm:presLayoutVars>
          <dgm:chMax val="1"/>
          <dgm:bulletEnabled val="1"/>
        </dgm:presLayoutVars>
      </dgm:prSet>
      <dgm:spPr/>
    </dgm:pt>
    <dgm:pt modelId="{7F5326F9-8136-472F-8627-867A6CDDF8D3}" type="pres">
      <dgm:prSet presAssocID="{6747DE13-EE2D-413C-AAF8-DEA1E56412D2}" presName="rect2ParTxNoCh" presStyleLbl="alignAcc1" presStyleIdx="3" presStyleCnt="4">
        <dgm:presLayoutVars>
          <dgm:chMax val="1"/>
          <dgm:bulletEnabled val="1"/>
        </dgm:presLayoutVars>
      </dgm:prSet>
      <dgm:spPr/>
    </dgm:pt>
    <dgm:pt modelId="{A74913FF-09B4-4419-8DD5-B6442AB5A370}" type="pres">
      <dgm:prSet presAssocID="{015E58D9-1E20-4B14-8312-2C65B86982E9}" presName="rect3ParTxNoCh" presStyleLbl="alignAcc1" presStyleIdx="3" presStyleCnt="4">
        <dgm:presLayoutVars>
          <dgm:chMax val="1"/>
          <dgm:bulletEnabled val="1"/>
        </dgm:presLayoutVars>
      </dgm:prSet>
      <dgm:spPr/>
    </dgm:pt>
    <dgm:pt modelId="{3243E21A-2737-43A0-8BCE-ED69647978C0}" type="pres">
      <dgm:prSet presAssocID="{55BF1BC7-F023-4E5D-AB64-D83146874DA2}" presName="rect4ParTxNoCh" presStyleLbl="alignAcc1" presStyleIdx="3" presStyleCnt="4">
        <dgm:presLayoutVars>
          <dgm:chMax val="1"/>
          <dgm:bulletEnabled val="1"/>
        </dgm:presLayoutVars>
      </dgm:prSet>
      <dgm:spPr/>
    </dgm:pt>
  </dgm:ptLst>
  <dgm:cxnLst>
    <dgm:cxn modelId="{2F4E9500-5836-45E7-BD58-F415E1654A82}" type="presOf" srcId="{55BF1BC7-F023-4E5D-AB64-D83146874DA2}" destId="{3243E21A-2737-43A0-8BCE-ED69647978C0}" srcOrd="1" destOrd="0" presId="urn:microsoft.com/office/officeart/2005/8/layout/target3"/>
    <dgm:cxn modelId="{2BD82120-D30D-4B94-AEDF-FEC1A829A33D}" type="presOf" srcId="{6747DE13-EE2D-413C-AAF8-DEA1E56412D2}" destId="{5B523043-CBF7-4325-9396-259A9DE6DD2D}" srcOrd="0" destOrd="0" presId="urn:microsoft.com/office/officeart/2005/8/layout/target3"/>
    <dgm:cxn modelId="{82A87130-6187-4C90-9B38-B33B64178A75}" type="presOf" srcId="{1ACDF1E6-62D4-4E40-9532-CFC6FFB10CA5}" destId="{8804DB3F-E996-4E8B-B556-BF4F2ABC8AD1}" srcOrd="0" destOrd="0" presId="urn:microsoft.com/office/officeart/2005/8/layout/target3"/>
    <dgm:cxn modelId="{01E97841-63BF-46A6-8F27-B371E98DAFB2}" type="presOf" srcId="{B5B3E74C-AC3A-4EE8-B836-BA978F325A69}" destId="{346DF9C0-D463-4816-909A-442775FB6CD5}" srcOrd="0" destOrd="0" presId="urn:microsoft.com/office/officeart/2005/8/layout/target3"/>
    <dgm:cxn modelId="{D457CA50-0D1A-42FE-81E3-A11371E6DD99}" srcId="{1ACDF1E6-62D4-4E40-9532-CFC6FFB10CA5}" destId="{B5B3E74C-AC3A-4EE8-B836-BA978F325A69}" srcOrd="0" destOrd="0" parTransId="{4A70A8D0-7F34-47D0-A902-A9042255B87B}" sibTransId="{79C27A8F-1062-4274-A24F-D0EAF7462632}"/>
    <dgm:cxn modelId="{0EAE4F57-A60F-4D09-AFDE-1CC7284E821F}" type="presOf" srcId="{6747DE13-EE2D-413C-AAF8-DEA1E56412D2}" destId="{7F5326F9-8136-472F-8627-867A6CDDF8D3}" srcOrd="1" destOrd="0" presId="urn:microsoft.com/office/officeart/2005/8/layout/target3"/>
    <dgm:cxn modelId="{77CFA179-54AB-4B6E-B30B-D4ABA4709681}" srcId="{1ACDF1E6-62D4-4E40-9532-CFC6FFB10CA5}" destId="{015E58D9-1E20-4B14-8312-2C65B86982E9}" srcOrd="2" destOrd="0" parTransId="{5ECB4BC7-3623-49E6-A91B-731982A56850}" sibTransId="{68F26C15-245B-4489-83C2-F2529BCA600D}"/>
    <dgm:cxn modelId="{349652A2-8264-4F4F-9781-EB4DD1874F9A}" type="presOf" srcId="{B5B3E74C-AC3A-4EE8-B836-BA978F325A69}" destId="{9E3BC65F-7A52-4B36-B21D-054383135B6A}" srcOrd="1" destOrd="0" presId="urn:microsoft.com/office/officeart/2005/8/layout/target3"/>
    <dgm:cxn modelId="{A65734AE-17D8-4C73-94F4-0E90B5F257D5}" srcId="{1ACDF1E6-62D4-4E40-9532-CFC6FFB10CA5}" destId="{55BF1BC7-F023-4E5D-AB64-D83146874DA2}" srcOrd="3" destOrd="0" parTransId="{4804FC16-A698-4520-8DFB-AD259A7ACAFC}" sibTransId="{F430FD79-5B4B-45B0-AF2E-10805F6E46A3}"/>
    <dgm:cxn modelId="{C09DD2C5-EF95-4955-BF87-6015DB402F6E}" type="presOf" srcId="{015E58D9-1E20-4B14-8312-2C65B86982E9}" destId="{43C54A70-8463-475C-9CC0-9153C7153F19}" srcOrd="0" destOrd="0" presId="urn:microsoft.com/office/officeart/2005/8/layout/target3"/>
    <dgm:cxn modelId="{AC2B6CC6-875E-4141-B117-FF28BDD9A54A}" srcId="{1ACDF1E6-62D4-4E40-9532-CFC6FFB10CA5}" destId="{6747DE13-EE2D-413C-AAF8-DEA1E56412D2}" srcOrd="1" destOrd="0" parTransId="{4865BC51-BF43-41E2-8373-481D2CB5F5CC}" sibTransId="{208FE26D-BC8F-4D4A-8594-70ACF32086D4}"/>
    <dgm:cxn modelId="{780ECACB-CAA7-4FE2-8273-83DE6ED872D7}" type="presOf" srcId="{55BF1BC7-F023-4E5D-AB64-D83146874DA2}" destId="{00A5A1A0-31DE-48B7-8870-C42474D01C55}" srcOrd="0" destOrd="0" presId="urn:microsoft.com/office/officeart/2005/8/layout/target3"/>
    <dgm:cxn modelId="{09FBDDEE-7FDB-4377-9D9B-248393710921}" type="presOf" srcId="{015E58D9-1E20-4B14-8312-2C65B86982E9}" destId="{A74913FF-09B4-4419-8DD5-B6442AB5A370}" srcOrd="1" destOrd="0" presId="urn:microsoft.com/office/officeart/2005/8/layout/target3"/>
    <dgm:cxn modelId="{B4D0C1B6-39EE-4546-9EF6-A4919BC51886}" type="presParOf" srcId="{8804DB3F-E996-4E8B-B556-BF4F2ABC8AD1}" destId="{6459D928-4715-42EC-8719-05B2C6E89472}" srcOrd="0" destOrd="0" presId="urn:microsoft.com/office/officeart/2005/8/layout/target3"/>
    <dgm:cxn modelId="{2526D0DE-1F52-450D-BD48-F56D4AE3B2A8}" type="presParOf" srcId="{8804DB3F-E996-4E8B-B556-BF4F2ABC8AD1}" destId="{44B2C9B5-1AE8-4811-9950-AFDDF5C1F0FD}" srcOrd="1" destOrd="0" presId="urn:microsoft.com/office/officeart/2005/8/layout/target3"/>
    <dgm:cxn modelId="{A7FE7395-E170-48EF-BD22-72B03F48BFD8}" type="presParOf" srcId="{8804DB3F-E996-4E8B-B556-BF4F2ABC8AD1}" destId="{346DF9C0-D463-4816-909A-442775FB6CD5}" srcOrd="2" destOrd="0" presId="urn:microsoft.com/office/officeart/2005/8/layout/target3"/>
    <dgm:cxn modelId="{4A207E78-B79B-4711-896C-728C36F97B75}" type="presParOf" srcId="{8804DB3F-E996-4E8B-B556-BF4F2ABC8AD1}" destId="{C69DA84B-A02F-4E96-92FA-62F4885A7DE0}" srcOrd="3" destOrd="0" presId="urn:microsoft.com/office/officeart/2005/8/layout/target3"/>
    <dgm:cxn modelId="{2443DA96-CD0E-4CA1-B4A7-D96996742CCA}" type="presParOf" srcId="{8804DB3F-E996-4E8B-B556-BF4F2ABC8AD1}" destId="{48E3771D-0083-4776-995A-5E0F9FAB616B}" srcOrd="4" destOrd="0" presId="urn:microsoft.com/office/officeart/2005/8/layout/target3"/>
    <dgm:cxn modelId="{063E1A83-4356-4C7C-8B59-C53DB5ED490D}" type="presParOf" srcId="{8804DB3F-E996-4E8B-B556-BF4F2ABC8AD1}" destId="{5B523043-CBF7-4325-9396-259A9DE6DD2D}" srcOrd="5" destOrd="0" presId="urn:microsoft.com/office/officeart/2005/8/layout/target3"/>
    <dgm:cxn modelId="{BB47F61A-54D8-4BC3-A846-2F0DFFF99E39}" type="presParOf" srcId="{8804DB3F-E996-4E8B-B556-BF4F2ABC8AD1}" destId="{7ACA845E-6831-498D-A481-F51CB5DAA4C8}" srcOrd="6" destOrd="0" presId="urn:microsoft.com/office/officeart/2005/8/layout/target3"/>
    <dgm:cxn modelId="{0B5EBB4A-DC6D-49D7-8F0D-710B8E9AAE05}" type="presParOf" srcId="{8804DB3F-E996-4E8B-B556-BF4F2ABC8AD1}" destId="{15099938-AF7B-4AD7-B9EB-DF96F1E85E3E}" srcOrd="7" destOrd="0" presId="urn:microsoft.com/office/officeart/2005/8/layout/target3"/>
    <dgm:cxn modelId="{D91542B3-5B12-4E89-916A-504679EFC8A6}" type="presParOf" srcId="{8804DB3F-E996-4E8B-B556-BF4F2ABC8AD1}" destId="{43C54A70-8463-475C-9CC0-9153C7153F19}" srcOrd="8" destOrd="0" presId="urn:microsoft.com/office/officeart/2005/8/layout/target3"/>
    <dgm:cxn modelId="{0882BE3E-3E4E-4046-86C4-09FCB59E2CE6}" type="presParOf" srcId="{8804DB3F-E996-4E8B-B556-BF4F2ABC8AD1}" destId="{BD25EB67-DA31-43A6-8FDE-B868C75E92E1}" srcOrd="9" destOrd="0" presId="urn:microsoft.com/office/officeart/2005/8/layout/target3"/>
    <dgm:cxn modelId="{184AD49C-EC5A-4106-B341-4018C37849DF}" type="presParOf" srcId="{8804DB3F-E996-4E8B-B556-BF4F2ABC8AD1}" destId="{AA193285-744D-487C-9F5E-79C6CE3FFEAC}" srcOrd="10" destOrd="0" presId="urn:microsoft.com/office/officeart/2005/8/layout/target3"/>
    <dgm:cxn modelId="{41EEED30-807E-4501-8FB3-CA3B43A7CE17}" type="presParOf" srcId="{8804DB3F-E996-4E8B-B556-BF4F2ABC8AD1}" destId="{00A5A1A0-31DE-48B7-8870-C42474D01C55}" srcOrd="11" destOrd="0" presId="urn:microsoft.com/office/officeart/2005/8/layout/target3"/>
    <dgm:cxn modelId="{0EDEEF3E-8E2F-4F8A-B561-779F918752FA}" type="presParOf" srcId="{8804DB3F-E996-4E8B-B556-BF4F2ABC8AD1}" destId="{9E3BC65F-7A52-4B36-B21D-054383135B6A}" srcOrd="12" destOrd="0" presId="urn:microsoft.com/office/officeart/2005/8/layout/target3"/>
    <dgm:cxn modelId="{740C0A8B-C70D-44BC-B86E-2EC4D6DD5B82}" type="presParOf" srcId="{8804DB3F-E996-4E8B-B556-BF4F2ABC8AD1}" destId="{7F5326F9-8136-472F-8627-867A6CDDF8D3}" srcOrd="13" destOrd="0" presId="urn:microsoft.com/office/officeart/2005/8/layout/target3"/>
    <dgm:cxn modelId="{DAF938B6-9511-4D80-802A-BEC0DF53EDC3}" type="presParOf" srcId="{8804DB3F-E996-4E8B-B556-BF4F2ABC8AD1}" destId="{A74913FF-09B4-4419-8DD5-B6442AB5A370}" srcOrd="14" destOrd="0" presId="urn:microsoft.com/office/officeart/2005/8/layout/target3"/>
    <dgm:cxn modelId="{5776E215-1D62-4BEF-960A-F8A67511476D}" type="presParOf" srcId="{8804DB3F-E996-4E8B-B556-BF4F2ABC8AD1}" destId="{3243E21A-2737-43A0-8BCE-ED69647978C0}"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2F7016-912E-4C9E-B8A5-30B1DAC53870}" type="doc">
      <dgm:prSet loTypeId="urn:microsoft.com/office/officeart/2005/8/layout/vList3#1" loCatId="list" qsTypeId="urn:microsoft.com/office/officeart/2005/8/quickstyle/simple1" qsCatId="simple" csTypeId="urn:microsoft.com/office/officeart/2005/8/colors/accent1_2" csCatId="accent1"/>
      <dgm:spPr/>
      <dgm:t>
        <a:bodyPr/>
        <a:lstStyle/>
        <a:p>
          <a:endParaRPr lang="en-US"/>
        </a:p>
      </dgm:t>
    </dgm:pt>
    <dgm:pt modelId="{2A5BC79E-372B-4B25-8E40-F64BC52F4B65}">
      <dgm:prSet/>
      <dgm:spPr/>
      <dgm:t>
        <a:bodyPr/>
        <a:lstStyle/>
        <a:p>
          <a:pPr rtl="0"/>
          <a:r>
            <a:rPr lang="en-US" dirty="0">
              <a:solidFill>
                <a:schemeClr val="tx1"/>
              </a:solidFill>
            </a:rPr>
            <a:t>Outcome</a:t>
          </a:r>
        </a:p>
      </dgm:t>
    </dgm:pt>
    <dgm:pt modelId="{47A812FE-2E1A-47F7-B51E-4FBB7D4A9391}" type="parTrans" cxnId="{8F5DF816-8B75-4105-9329-B3B363AF02E0}">
      <dgm:prSet/>
      <dgm:spPr/>
      <dgm:t>
        <a:bodyPr/>
        <a:lstStyle/>
        <a:p>
          <a:endParaRPr lang="en-US"/>
        </a:p>
      </dgm:t>
    </dgm:pt>
    <dgm:pt modelId="{9A1B7455-A391-4951-82C3-4D6C6E1AF97F}" type="sibTrans" cxnId="{8F5DF816-8B75-4105-9329-B3B363AF02E0}">
      <dgm:prSet/>
      <dgm:spPr/>
      <dgm:t>
        <a:bodyPr/>
        <a:lstStyle/>
        <a:p>
          <a:endParaRPr lang="en-US"/>
        </a:p>
      </dgm:t>
    </dgm:pt>
    <dgm:pt modelId="{F1780C43-0BD8-47EB-B7B9-8FD0C236E19D}">
      <dgm:prSet/>
      <dgm:spPr/>
      <dgm:t>
        <a:bodyPr/>
        <a:lstStyle/>
        <a:p>
          <a:pPr rtl="0"/>
          <a:r>
            <a:rPr lang="en-US" dirty="0">
              <a:solidFill>
                <a:schemeClr val="tx1"/>
              </a:solidFill>
            </a:rPr>
            <a:t>Process</a:t>
          </a:r>
        </a:p>
      </dgm:t>
    </dgm:pt>
    <dgm:pt modelId="{49FE72E6-EB41-407B-89F3-4A3395C0C831}" type="parTrans" cxnId="{BFAE42D7-4296-47E6-A3EB-CD89BC1A5E8C}">
      <dgm:prSet/>
      <dgm:spPr/>
      <dgm:t>
        <a:bodyPr/>
        <a:lstStyle/>
        <a:p>
          <a:endParaRPr lang="en-US"/>
        </a:p>
      </dgm:t>
    </dgm:pt>
    <dgm:pt modelId="{9AEDEB51-34C1-4ABF-BDA8-4A089AD57982}" type="sibTrans" cxnId="{BFAE42D7-4296-47E6-A3EB-CD89BC1A5E8C}">
      <dgm:prSet/>
      <dgm:spPr/>
      <dgm:t>
        <a:bodyPr/>
        <a:lstStyle/>
        <a:p>
          <a:endParaRPr lang="en-US"/>
        </a:p>
      </dgm:t>
    </dgm:pt>
    <dgm:pt modelId="{85726F25-69E9-4A5A-84CA-9B82D8D76ABF}" type="pres">
      <dgm:prSet presAssocID="{B92F7016-912E-4C9E-B8A5-30B1DAC53870}" presName="linearFlow" presStyleCnt="0">
        <dgm:presLayoutVars>
          <dgm:dir/>
          <dgm:resizeHandles val="exact"/>
        </dgm:presLayoutVars>
      </dgm:prSet>
      <dgm:spPr/>
    </dgm:pt>
    <dgm:pt modelId="{23963E6E-56BD-405D-843F-2E9015355C9E}" type="pres">
      <dgm:prSet presAssocID="{2A5BC79E-372B-4B25-8E40-F64BC52F4B65}" presName="composite" presStyleCnt="0"/>
      <dgm:spPr/>
    </dgm:pt>
    <dgm:pt modelId="{6334AE2B-9CFA-42C5-9682-E526DBD95FA7}" type="pres">
      <dgm:prSet presAssocID="{2A5BC79E-372B-4B25-8E40-F64BC52F4B65}" presName="imgShp" presStyleLbl="fgImgPlace1" presStyleIdx="0" presStyleCnt="2"/>
      <dgm:spPr/>
    </dgm:pt>
    <dgm:pt modelId="{B77E3972-5EDA-4D15-8718-7F788157F67E}" type="pres">
      <dgm:prSet presAssocID="{2A5BC79E-372B-4B25-8E40-F64BC52F4B65}" presName="txShp" presStyleLbl="node1" presStyleIdx="0" presStyleCnt="2">
        <dgm:presLayoutVars>
          <dgm:bulletEnabled val="1"/>
        </dgm:presLayoutVars>
      </dgm:prSet>
      <dgm:spPr/>
    </dgm:pt>
    <dgm:pt modelId="{8639EA8E-988B-4440-B822-810A081BFFB5}" type="pres">
      <dgm:prSet presAssocID="{9A1B7455-A391-4951-82C3-4D6C6E1AF97F}" presName="spacing" presStyleCnt="0"/>
      <dgm:spPr/>
    </dgm:pt>
    <dgm:pt modelId="{41BDDEDD-1FFF-4CB7-A516-B7A9DFD9E780}" type="pres">
      <dgm:prSet presAssocID="{F1780C43-0BD8-47EB-B7B9-8FD0C236E19D}" presName="composite" presStyleCnt="0"/>
      <dgm:spPr/>
    </dgm:pt>
    <dgm:pt modelId="{CA79ABB9-90F9-459F-A171-B53A2B20C420}" type="pres">
      <dgm:prSet presAssocID="{F1780C43-0BD8-47EB-B7B9-8FD0C236E19D}" presName="imgShp" presStyleLbl="fgImgPlace1" presStyleIdx="1" presStyleCnt="2"/>
      <dgm:spPr/>
    </dgm:pt>
    <dgm:pt modelId="{5934E9AC-7572-4625-8505-F93D4465474C}" type="pres">
      <dgm:prSet presAssocID="{F1780C43-0BD8-47EB-B7B9-8FD0C236E19D}" presName="txShp" presStyleLbl="node1" presStyleIdx="1" presStyleCnt="2">
        <dgm:presLayoutVars>
          <dgm:bulletEnabled val="1"/>
        </dgm:presLayoutVars>
      </dgm:prSet>
      <dgm:spPr/>
    </dgm:pt>
  </dgm:ptLst>
  <dgm:cxnLst>
    <dgm:cxn modelId="{8F5DF816-8B75-4105-9329-B3B363AF02E0}" srcId="{B92F7016-912E-4C9E-B8A5-30B1DAC53870}" destId="{2A5BC79E-372B-4B25-8E40-F64BC52F4B65}" srcOrd="0" destOrd="0" parTransId="{47A812FE-2E1A-47F7-B51E-4FBB7D4A9391}" sibTransId="{9A1B7455-A391-4951-82C3-4D6C6E1AF97F}"/>
    <dgm:cxn modelId="{62879518-1DC6-4017-B401-D7E9A07EC418}" type="presOf" srcId="{2A5BC79E-372B-4B25-8E40-F64BC52F4B65}" destId="{B77E3972-5EDA-4D15-8718-7F788157F67E}" srcOrd="0" destOrd="0" presId="urn:microsoft.com/office/officeart/2005/8/layout/vList3#1"/>
    <dgm:cxn modelId="{BAEB2EB0-6979-45FA-8F2C-CB3973F9060B}" type="presOf" srcId="{B92F7016-912E-4C9E-B8A5-30B1DAC53870}" destId="{85726F25-69E9-4A5A-84CA-9B82D8D76ABF}" srcOrd="0" destOrd="0" presId="urn:microsoft.com/office/officeart/2005/8/layout/vList3#1"/>
    <dgm:cxn modelId="{BFAE42D7-4296-47E6-A3EB-CD89BC1A5E8C}" srcId="{B92F7016-912E-4C9E-B8A5-30B1DAC53870}" destId="{F1780C43-0BD8-47EB-B7B9-8FD0C236E19D}" srcOrd="1" destOrd="0" parTransId="{49FE72E6-EB41-407B-89F3-4A3395C0C831}" sibTransId="{9AEDEB51-34C1-4ABF-BDA8-4A089AD57982}"/>
    <dgm:cxn modelId="{7643B1E7-5CE6-4DD8-ABBE-14DAFA38498B}" type="presOf" srcId="{F1780C43-0BD8-47EB-B7B9-8FD0C236E19D}" destId="{5934E9AC-7572-4625-8505-F93D4465474C}" srcOrd="0" destOrd="0" presId="urn:microsoft.com/office/officeart/2005/8/layout/vList3#1"/>
    <dgm:cxn modelId="{F4D29D86-D3F2-4CB0-ABF4-D2C956F39B3D}" type="presParOf" srcId="{85726F25-69E9-4A5A-84CA-9B82D8D76ABF}" destId="{23963E6E-56BD-405D-843F-2E9015355C9E}" srcOrd="0" destOrd="0" presId="urn:microsoft.com/office/officeart/2005/8/layout/vList3#1"/>
    <dgm:cxn modelId="{6D4389CC-D486-4271-B205-D4DE05295B26}" type="presParOf" srcId="{23963E6E-56BD-405D-843F-2E9015355C9E}" destId="{6334AE2B-9CFA-42C5-9682-E526DBD95FA7}" srcOrd="0" destOrd="0" presId="urn:microsoft.com/office/officeart/2005/8/layout/vList3#1"/>
    <dgm:cxn modelId="{4EB9863B-A3BF-47E4-836B-42BAAB7C6A2A}" type="presParOf" srcId="{23963E6E-56BD-405D-843F-2E9015355C9E}" destId="{B77E3972-5EDA-4D15-8718-7F788157F67E}" srcOrd="1" destOrd="0" presId="urn:microsoft.com/office/officeart/2005/8/layout/vList3#1"/>
    <dgm:cxn modelId="{F79BDE4D-4377-4740-B60D-9FC846B8668E}" type="presParOf" srcId="{85726F25-69E9-4A5A-84CA-9B82D8D76ABF}" destId="{8639EA8E-988B-4440-B822-810A081BFFB5}" srcOrd="1" destOrd="0" presId="urn:microsoft.com/office/officeart/2005/8/layout/vList3#1"/>
    <dgm:cxn modelId="{227D6420-44FC-4096-9FCC-CA3FFD44C3DC}" type="presParOf" srcId="{85726F25-69E9-4A5A-84CA-9B82D8D76ABF}" destId="{41BDDEDD-1FFF-4CB7-A516-B7A9DFD9E780}" srcOrd="2" destOrd="0" presId="urn:microsoft.com/office/officeart/2005/8/layout/vList3#1"/>
    <dgm:cxn modelId="{AF055086-E9C7-4CEB-8930-250E50FB61DE}" type="presParOf" srcId="{41BDDEDD-1FFF-4CB7-A516-B7A9DFD9E780}" destId="{CA79ABB9-90F9-459F-A171-B53A2B20C420}" srcOrd="0" destOrd="0" presId="urn:microsoft.com/office/officeart/2005/8/layout/vList3#1"/>
    <dgm:cxn modelId="{1739E22C-91A2-42BA-B1B0-6B205BDD25E9}" type="presParOf" srcId="{41BDDEDD-1FFF-4CB7-A516-B7A9DFD9E780}" destId="{5934E9AC-7572-4625-8505-F93D4465474C}"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59D928-4715-42EC-8719-05B2C6E89472}">
      <dsp:nvSpPr>
        <dsp:cNvPr id="0" name=""/>
        <dsp:cNvSpPr/>
      </dsp:nvSpPr>
      <dsp:spPr>
        <a:xfrm>
          <a:off x="0" y="0"/>
          <a:ext cx="4351338" cy="4351338"/>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6DF9C0-D463-4816-909A-442775FB6CD5}">
      <dsp:nvSpPr>
        <dsp:cNvPr id="0" name=""/>
        <dsp:cNvSpPr/>
      </dsp:nvSpPr>
      <dsp:spPr>
        <a:xfrm>
          <a:off x="2175669" y="0"/>
          <a:ext cx="8339931" cy="435133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Identify required quality indicators measured by the Medicare Beneficiary Quality Improvement Program [MBQIP] </a:t>
          </a:r>
        </a:p>
      </dsp:txBody>
      <dsp:txXfrm>
        <a:off x="2175669" y="0"/>
        <a:ext cx="8339931" cy="924659"/>
      </dsp:txXfrm>
    </dsp:sp>
    <dsp:sp modelId="{48E3771D-0083-4776-995A-5E0F9FAB616B}">
      <dsp:nvSpPr>
        <dsp:cNvPr id="0" name=""/>
        <dsp:cNvSpPr/>
      </dsp:nvSpPr>
      <dsp:spPr>
        <a:xfrm>
          <a:off x="571113" y="924659"/>
          <a:ext cx="3209111" cy="3209111"/>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523043-CBF7-4325-9396-259A9DE6DD2D}">
      <dsp:nvSpPr>
        <dsp:cNvPr id="0" name=""/>
        <dsp:cNvSpPr/>
      </dsp:nvSpPr>
      <dsp:spPr>
        <a:xfrm>
          <a:off x="2175669" y="924659"/>
          <a:ext cx="8339931" cy="320911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Describe areas in need of priority focus for their state and their specific Critical Access Hospital</a:t>
          </a:r>
        </a:p>
      </dsp:txBody>
      <dsp:txXfrm>
        <a:off x="2175669" y="924659"/>
        <a:ext cx="8339931" cy="924659"/>
      </dsp:txXfrm>
    </dsp:sp>
    <dsp:sp modelId="{15099938-AF7B-4AD7-B9EB-DF96F1E85E3E}">
      <dsp:nvSpPr>
        <dsp:cNvPr id="0" name=""/>
        <dsp:cNvSpPr/>
      </dsp:nvSpPr>
      <dsp:spPr>
        <a:xfrm>
          <a:off x="1142226" y="1849318"/>
          <a:ext cx="2066885" cy="2066885"/>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C54A70-8463-475C-9CC0-9153C7153F19}">
      <dsp:nvSpPr>
        <dsp:cNvPr id="0" name=""/>
        <dsp:cNvSpPr/>
      </dsp:nvSpPr>
      <dsp:spPr>
        <a:xfrm>
          <a:off x="2175669" y="1849318"/>
          <a:ext cx="8339931" cy="206688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Describe the Model for Improvement (Aim, measures, change, PDSA)</a:t>
          </a:r>
        </a:p>
      </dsp:txBody>
      <dsp:txXfrm>
        <a:off x="2175669" y="1849318"/>
        <a:ext cx="8339931" cy="924659"/>
      </dsp:txXfrm>
    </dsp:sp>
    <dsp:sp modelId="{AA193285-744D-487C-9F5E-79C6CE3FFEAC}">
      <dsp:nvSpPr>
        <dsp:cNvPr id="0" name=""/>
        <dsp:cNvSpPr/>
      </dsp:nvSpPr>
      <dsp:spPr>
        <a:xfrm>
          <a:off x="1713339" y="2773977"/>
          <a:ext cx="924659" cy="924659"/>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A5A1A0-31DE-48B7-8870-C42474D01C55}">
      <dsp:nvSpPr>
        <dsp:cNvPr id="0" name=""/>
        <dsp:cNvSpPr/>
      </dsp:nvSpPr>
      <dsp:spPr>
        <a:xfrm>
          <a:off x="2175669" y="2773977"/>
          <a:ext cx="8339931" cy="92465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Develop a plan for a quality improvement project that is time-specific and measurable</a:t>
          </a:r>
        </a:p>
      </dsp:txBody>
      <dsp:txXfrm>
        <a:off x="2175669" y="2773977"/>
        <a:ext cx="8339931" cy="9246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E3972-5EDA-4D15-8718-7F788157F67E}">
      <dsp:nvSpPr>
        <dsp:cNvPr id="0" name=""/>
        <dsp:cNvSpPr/>
      </dsp:nvSpPr>
      <dsp:spPr>
        <a:xfrm rot="10800000">
          <a:off x="1834129" y="769"/>
          <a:ext cx="5472684" cy="182268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3755" tIns="247650" rIns="462280" bIns="247650" numCol="1" spcCol="1270" anchor="ctr" anchorCtr="0">
          <a:noAutofit/>
        </a:bodyPr>
        <a:lstStyle/>
        <a:p>
          <a:pPr marL="0" lvl="0" indent="0" algn="ctr" defTabSz="2889250" rtl="0">
            <a:lnSpc>
              <a:spcPct val="90000"/>
            </a:lnSpc>
            <a:spcBef>
              <a:spcPct val="0"/>
            </a:spcBef>
            <a:spcAft>
              <a:spcPct val="35000"/>
            </a:spcAft>
            <a:buNone/>
          </a:pPr>
          <a:r>
            <a:rPr lang="en-US" sz="6500" kern="1200" dirty="0">
              <a:solidFill>
                <a:schemeClr val="tx1"/>
              </a:solidFill>
            </a:rPr>
            <a:t>Outcome</a:t>
          </a:r>
        </a:p>
      </dsp:txBody>
      <dsp:txXfrm rot="10800000">
        <a:off x="2289801" y="769"/>
        <a:ext cx="5017012" cy="1822687"/>
      </dsp:txXfrm>
    </dsp:sp>
    <dsp:sp modelId="{6334AE2B-9CFA-42C5-9682-E526DBD95FA7}">
      <dsp:nvSpPr>
        <dsp:cNvPr id="0" name=""/>
        <dsp:cNvSpPr/>
      </dsp:nvSpPr>
      <dsp:spPr>
        <a:xfrm>
          <a:off x="922786" y="769"/>
          <a:ext cx="1822687" cy="1822687"/>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34E9AC-7572-4625-8505-F93D4465474C}">
      <dsp:nvSpPr>
        <dsp:cNvPr id="0" name=""/>
        <dsp:cNvSpPr/>
      </dsp:nvSpPr>
      <dsp:spPr>
        <a:xfrm rot="10800000">
          <a:off x="1834129" y="2367542"/>
          <a:ext cx="5472684" cy="182268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3755" tIns="247650" rIns="462280" bIns="247650" numCol="1" spcCol="1270" anchor="ctr" anchorCtr="0">
          <a:noAutofit/>
        </a:bodyPr>
        <a:lstStyle/>
        <a:p>
          <a:pPr marL="0" lvl="0" indent="0" algn="ctr" defTabSz="2889250" rtl="0">
            <a:lnSpc>
              <a:spcPct val="90000"/>
            </a:lnSpc>
            <a:spcBef>
              <a:spcPct val="0"/>
            </a:spcBef>
            <a:spcAft>
              <a:spcPct val="35000"/>
            </a:spcAft>
            <a:buNone/>
          </a:pPr>
          <a:r>
            <a:rPr lang="en-US" sz="6500" kern="1200" dirty="0">
              <a:solidFill>
                <a:schemeClr val="tx1"/>
              </a:solidFill>
            </a:rPr>
            <a:t>Process</a:t>
          </a:r>
        </a:p>
      </dsp:txBody>
      <dsp:txXfrm rot="10800000">
        <a:off x="2289801" y="2367542"/>
        <a:ext cx="5017012" cy="1822687"/>
      </dsp:txXfrm>
    </dsp:sp>
    <dsp:sp modelId="{CA79ABB9-90F9-459F-A171-B53A2B20C420}">
      <dsp:nvSpPr>
        <dsp:cNvPr id="0" name=""/>
        <dsp:cNvSpPr/>
      </dsp:nvSpPr>
      <dsp:spPr>
        <a:xfrm>
          <a:off x="922786" y="2367542"/>
          <a:ext cx="1822687" cy="1822687"/>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D0FCF3-80A0-4B5E-A28F-1886173AB583}" type="datetimeFigureOut">
              <a:rPr lang="en-US" smtClean="0"/>
              <a:t>3/7/2018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4C6D97-0642-47BD-80C1-32FF6612E4AD}" type="slidenum">
              <a:rPr lang="en-US" smtClean="0"/>
              <a:t>‹#›</a:t>
            </a:fld>
            <a:endParaRPr lang="en-US"/>
          </a:p>
        </p:txBody>
      </p:sp>
    </p:spTree>
    <p:extLst>
      <p:ext uri="{BB962C8B-B14F-4D97-AF65-F5344CB8AC3E}">
        <p14:creationId xmlns:p14="http://schemas.microsoft.com/office/powerpoint/2010/main" val="3581323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9CBD483B-3770-47ED-B00F-402EE8DAD26D}"/>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5053E1C-DA75-49BE-8975-1F8FBCED32AA}" type="slidenum">
              <a:rPr lang="en-US" altLang="en-US">
                <a:latin typeface="Arial" panose="020B0604020202020204" pitchFamily="34" charset="0"/>
              </a:rPr>
              <a:pPr>
                <a:spcBef>
                  <a:spcPct val="0"/>
                </a:spcBef>
              </a:pPr>
              <a:t>10</a:t>
            </a:fld>
            <a:endParaRPr lang="en-US" altLang="en-US">
              <a:latin typeface="Arial" panose="020B0604020202020204" pitchFamily="34" charset="0"/>
            </a:endParaRPr>
          </a:p>
        </p:txBody>
      </p:sp>
      <p:sp>
        <p:nvSpPr>
          <p:cNvPr id="41987" name="Rectangle 2">
            <a:extLst>
              <a:ext uri="{FF2B5EF4-FFF2-40B4-BE49-F238E27FC236}">
                <a16:creationId xmlns:a16="http://schemas.microsoft.com/office/drawing/2014/main" id="{F46E1C62-1421-4B9B-B457-F2CA9936CADF}"/>
              </a:ext>
            </a:extLst>
          </p:cNvPr>
          <p:cNvSpPr>
            <a:spLocks noGrp="1" noRot="1" noChangeAspect="1" noChangeArrowheads="1" noTextEdit="1"/>
          </p:cNvSpPr>
          <p:nvPr>
            <p:ph type="sldImg"/>
          </p:nvPr>
        </p:nvSpPr>
        <p:spPr bwMode="auto">
          <a:xfrm>
            <a:off x="395288" y="692150"/>
            <a:ext cx="6070600" cy="3416300"/>
          </a:xfrm>
          <a:noFill/>
          <a:ln cap="flat">
            <a:solidFill>
              <a:schemeClr val="tx1"/>
            </a:solidFill>
            <a:miter lim="800000"/>
            <a:headEnd/>
            <a:tailEnd/>
          </a:ln>
          <a:extLst>
            <a:ext uri="{909E8E84-426E-40dd-AFC4-6F175D3DCCD1}">
              <a14:hiddenFill xmlns="" xmlns:a14="http://schemas.microsoft.com/office/drawing/2010/main">
                <a:solidFill>
                  <a:srgbClr val="FFFFFF"/>
                </a:solidFill>
              </a14:hiddenFill>
            </a:ext>
          </a:extLst>
        </p:spPr>
      </p:sp>
      <p:sp>
        <p:nvSpPr>
          <p:cNvPr id="41988" name="Rectangle 3">
            <a:extLst>
              <a:ext uri="{FF2B5EF4-FFF2-40B4-BE49-F238E27FC236}">
                <a16:creationId xmlns:a16="http://schemas.microsoft.com/office/drawing/2014/main" id="{C368D932-6D37-4CEE-8F48-AA6C8DAD2745}"/>
              </a:ext>
            </a:extLst>
          </p:cNvPr>
          <p:cNvSpPr>
            <a:spLocks noGrp="1" noChangeArrowheads="1"/>
          </p:cNvSpPr>
          <p:nvPr>
            <p:ph type="body" idx="1"/>
          </p:nvPr>
        </p:nvSpPr>
        <p:spPr bwMode="auto">
          <a:xfrm>
            <a:off x="914400" y="4344988"/>
            <a:ext cx="5029200" cy="411321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398" tIns="45417" rIns="92398" bIns="45417" numCol="1" anchor="t" anchorCtr="0" compatLnSpc="1">
            <a:prstTxWarp prst="textNoShape">
              <a:avLst/>
            </a:prstTxWarp>
          </a:bodyPr>
          <a:lstStyle/>
          <a:p>
            <a:pPr eaLnBrk="1" hangingPunct="1">
              <a:spcBef>
                <a:spcPct val="0"/>
              </a:spcBef>
            </a:pPr>
            <a:r>
              <a:rPr lang="en-US" altLang="en-US"/>
              <a:t>This is the Model for Improvement that consists of 3 questions and STOC.</a:t>
            </a:r>
          </a:p>
          <a:p>
            <a:pPr eaLnBrk="1" hangingPunct="1">
              <a:spcBef>
                <a:spcPct val="0"/>
              </a:spcBef>
            </a:pPr>
            <a:r>
              <a:rPr lang="en-US" altLang="en-US"/>
              <a:t>The First Question is “What are we trying to accomplish?”  This is the team’s AIM or goal.</a:t>
            </a:r>
          </a:p>
        </p:txBody>
      </p:sp>
    </p:spTree>
    <p:extLst>
      <p:ext uri="{BB962C8B-B14F-4D97-AF65-F5344CB8AC3E}">
        <p14:creationId xmlns:p14="http://schemas.microsoft.com/office/powerpoint/2010/main" val="3096771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050C58CA-FD6B-4ECE-8799-F5BF63C66A1F}"/>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2D50F54-8715-4F0C-AE45-3655985145F8}" type="slidenum">
              <a:rPr lang="en-US" altLang="en-US">
                <a:latin typeface="Arial" panose="020B0604020202020204" pitchFamily="34" charset="0"/>
              </a:rPr>
              <a:pPr>
                <a:spcBef>
                  <a:spcPct val="0"/>
                </a:spcBef>
              </a:pPr>
              <a:t>23</a:t>
            </a:fld>
            <a:endParaRPr lang="en-US" altLang="en-US">
              <a:latin typeface="Arial" panose="020B0604020202020204" pitchFamily="34" charset="0"/>
            </a:endParaRPr>
          </a:p>
        </p:txBody>
      </p:sp>
      <p:sp>
        <p:nvSpPr>
          <p:cNvPr id="77827" name="Rectangle 2">
            <a:extLst>
              <a:ext uri="{FF2B5EF4-FFF2-40B4-BE49-F238E27FC236}">
                <a16:creationId xmlns:a16="http://schemas.microsoft.com/office/drawing/2014/main" id="{F47B2473-8FC5-4BD4-833A-E169133F1569}"/>
              </a:ext>
            </a:extLst>
          </p:cNvPr>
          <p:cNvSpPr>
            <a:spLocks noGrp="1" noRot="1" noChangeAspect="1" noChangeArrowheads="1" noTextEdit="1"/>
          </p:cNvSpPr>
          <p:nvPr>
            <p:ph type="sldImg"/>
          </p:nvPr>
        </p:nvSpPr>
        <p:spPr bwMode="auto">
          <a:xfrm>
            <a:off x="582613" y="796925"/>
            <a:ext cx="5697537" cy="320516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7828" name="Rectangle 3">
            <a:extLst>
              <a:ext uri="{FF2B5EF4-FFF2-40B4-BE49-F238E27FC236}">
                <a16:creationId xmlns:a16="http://schemas.microsoft.com/office/drawing/2014/main" id="{F25F0A37-9CC8-4A63-9D33-781FA14A9B26}"/>
              </a:ext>
            </a:extLst>
          </p:cNvPr>
          <p:cNvSpPr>
            <a:spLocks noGrp="1" noChangeArrowheads="1"/>
          </p:cNvSpPr>
          <p:nvPr>
            <p:ph type="body" idx="1"/>
          </p:nvPr>
        </p:nvSpPr>
        <p:spPr bwMode="auto">
          <a:xfrm>
            <a:off x="898525" y="4344988"/>
            <a:ext cx="5059363" cy="410686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536372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B6EF9060-EAA2-4DCC-B05A-BF4E3C13BA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9875" name="Rectangle 3">
            <a:extLst>
              <a:ext uri="{FF2B5EF4-FFF2-40B4-BE49-F238E27FC236}">
                <a16:creationId xmlns:a16="http://schemas.microsoft.com/office/drawing/2014/main" id="{6228FE64-16D3-44FB-994E-54B05A5CE9BA}"/>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2127329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5DD312CC-9946-4E5F-A455-F02A9646C474}"/>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DFBAE66-39E8-4281-9A2E-C6822B9D70F0}" type="slidenum">
              <a:rPr lang="en-US" altLang="en-US">
                <a:latin typeface="Arial" panose="020B0604020202020204" pitchFamily="34" charset="0"/>
              </a:rPr>
              <a:pPr>
                <a:spcBef>
                  <a:spcPct val="0"/>
                </a:spcBef>
              </a:pPr>
              <a:t>25</a:t>
            </a:fld>
            <a:endParaRPr lang="en-US" altLang="en-US">
              <a:latin typeface="Arial" panose="020B0604020202020204" pitchFamily="34" charset="0"/>
            </a:endParaRPr>
          </a:p>
        </p:txBody>
      </p:sp>
      <p:sp>
        <p:nvSpPr>
          <p:cNvPr id="81923" name="Rectangle 2">
            <a:extLst>
              <a:ext uri="{FF2B5EF4-FFF2-40B4-BE49-F238E27FC236}">
                <a16:creationId xmlns:a16="http://schemas.microsoft.com/office/drawing/2014/main" id="{5237D34B-46E6-4FDE-95E8-39598D62FF3B}"/>
              </a:ext>
            </a:extLst>
          </p:cNvPr>
          <p:cNvSpPr>
            <a:spLocks noGrp="1" noRot="1" noChangeAspect="1" noChangeArrowheads="1" noTextEdit="1"/>
          </p:cNvSpPr>
          <p:nvPr>
            <p:ph type="sldImg"/>
          </p:nvPr>
        </p:nvSpPr>
        <p:spPr bwMode="auto">
          <a:xfrm>
            <a:off x="395288" y="692150"/>
            <a:ext cx="6070600" cy="3416300"/>
          </a:xfrm>
          <a:noFill/>
          <a:ln cap="flat">
            <a:solidFill>
              <a:schemeClr val="tx1"/>
            </a:solidFill>
            <a:miter lim="800000"/>
            <a:headEnd/>
            <a:tailEnd/>
          </a:ln>
          <a:extLst>
            <a:ext uri="{909E8E84-426E-40dd-AFC4-6F175D3DCCD1}">
              <a14:hiddenFill xmlns="" xmlns:a14="http://schemas.microsoft.com/office/drawing/2010/main">
                <a:solidFill>
                  <a:srgbClr val="FFFFFF"/>
                </a:solidFill>
              </a14:hiddenFill>
            </a:ext>
          </a:extLst>
        </p:spPr>
      </p:sp>
      <p:sp>
        <p:nvSpPr>
          <p:cNvPr id="81924" name="Rectangle 3">
            <a:extLst>
              <a:ext uri="{FF2B5EF4-FFF2-40B4-BE49-F238E27FC236}">
                <a16:creationId xmlns:a16="http://schemas.microsoft.com/office/drawing/2014/main" id="{EAEC7537-CDB8-4F53-9D3B-D36158B190CA}"/>
              </a:ext>
            </a:extLst>
          </p:cNvPr>
          <p:cNvSpPr>
            <a:spLocks noGrp="1" noChangeArrowheads="1"/>
          </p:cNvSpPr>
          <p:nvPr>
            <p:ph type="body" idx="1"/>
          </p:nvPr>
        </p:nvSpPr>
        <p:spPr bwMode="auto">
          <a:xfrm>
            <a:off x="914400" y="4344988"/>
            <a:ext cx="5029200" cy="411321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398" tIns="45417" rIns="92398" bIns="45417"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341254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7966F5E5-3DE4-4387-8602-BBA7E13E3B92}"/>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B533D8-26E5-4EBB-B050-2072CE74698D}" type="slidenum">
              <a:rPr lang="en-US" altLang="en-US"/>
              <a:pPr>
                <a:spcBef>
                  <a:spcPct val="0"/>
                </a:spcBef>
              </a:pPr>
              <a:t>31</a:t>
            </a:fld>
            <a:endParaRPr lang="en-US" altLang="en-US"/>
          </a:p>
        </p:txBody>
      </p:sp>
      <p:sp>
        <p:nvSpPr>
          <p:cNvPr id="112643" name="Rectangle 2">
            <a:extLst>
              <a:ext uri="{FF2B5EF4-FFF2-40B4-BE49-F238E27FC236}">
                <a16:creationId xmlns:a16="http://schemas.microsoft.com/office/drawing/2014/main" id="{EF3704C9-36B4-4813-97B9-DFE2FE409255}"/>
              </a:ext>
            </a:extLst>
          </p:cNvPr>
          <p:cNvSpPr>
            <a:spLocks noGrp="1" noRot="1" noChangeAspect="1" noChangeArrowheads="1" noTextEdit="1"/>
          </p:cNvSpPr>
          <p:nvPr>
            <p:ph type="sldImg"/>
          </p:nvPr>
        </p:nvSpPr>
        <p:spPr bwMode="auto">
          <a:xfrm>
            <a:off x="396875" y="692150"/>
            <a:ext cx="6070600" cy="3416300"/>
          </a:xfrm>
          <a:noFill/>
          <a:ln cap="flat">
            <a:solidFill>
              <a:schemeClr val="tx1"/>
            </a:solidFill>
            <a:miter lim="800000"/>
            <a:headEnd/>
            <a:tailEnd/>
          </a:ln>
          <a:extLst>
            <a:ext uri="{909E8E84-426E-40dd-AFC4-6F175D3DCCD1}">
              <a14:hiddenFill xmlns="" xmlns:a14="http://schemas.microsoft.com/office/drawing/2010/main">
                <a:solidFill>
                  <a:srgbClr val="FFFFFF"/>
                </a:solidFill>
              </a14:hiddenFill>
            </a:ext>
          </a:extLst>
        </p:spPr>
      </p:sp>
      <p:sp>
        <p:nvSpPr>
          <p:cNvPr id="112644" name="Rectangle 3">
            <a:extLst>
              <a:ext uri="{FF2B5EF4-FFF2-40B4-BE49-F238E27FC236}">
                <a16:creationId xmlns:a16="http://schemas.microsoft.com/office/drawing/2014/main" id="{D924E483-7BD5-47BA-A9F3-32F6EC6BDAAA}"/>
              </a:ext>
            </a:extLst>
          </p:cNvPr>
          <p:cNvSpPr>
            <a:spLocks noGrp="1" noChangeArrowheads="1"/>
          </p:cNvSpPr>
          <p:nvPr>
            <p:ph type="body" idx="1"/>
          </p:nvPr>
        </p:nvSpPr>
        <p:spPr bwMode="auto">
          <a:xfrm>
            <a:off x="914400" y="4343400"/>
            <a:ext cx="5029200" cy="41179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3620" tIns="46019" rIns="93620" bIns="46019" numCol="1" anchor="t" anchorCtr="0" compatLnSpc="1">
            <a:prstTxWarp prst="textNoShape">
              <a:avLst/>
            </a:prstTxWarp>
          </a:bodyPr>
          <a:lstStyle/>
          <a:p>
            <a:pPr eaLnBrk="1" hangingPunct="1">
              <a:spcBef>
                <a:spcPct val="0"/>
              </a:spcBef>
            </a:pPr>
            <a:r>
              <a:rPr lang="en-US" altLang="en-US"/>
              <a:t>Four parts of the cycle:</a:t>
            </a:r>
          </a:p>
          <a:p>
            <a:pPr eaLnBrk="1" hangingPunct="1">
              <a:spcBef>
                <a:spcPct val="0"/>
              </a:spcBef>
            </a:pPr>
            <a:r>
              <a:rPr lang="en-US" altLang="en-US" u="sng"/>
              <a:t>Plan</a:t>
            </a:r>
            <a:r>
              <a:rPr lang="en-US" altLang="en-US"/>
              <a:t>:</a:t>
            </a:r>
          </a:p>
          <a:p>
            <a:pPr eaLnBrk="1" hangingPunct="1">
              <a:spcBef>
                <a:spcPct val="0"/>
              </a:spcBef>
            </a:pPr>
            <a:r>
              <a:rPr lang="en-US" altLang="en-US"/>
              <a:t>Decide what change you will make, who will do it, and when it will be done.  Formulate an hypothesis about what you think will happen when you try the change.  What do you expect will happen? </a:t>
            </a:r>
          </a:p>
          <a:p>
            <a:pPr eaLnBrk="1" hangingPunct="1">
              <a:spcBef>
                <a:spcPct val="0"/>
              </a:spcBef>
            </a:pPr>
            <a:r>
              <a:rPr lang="en-US" altLang="en-US"/>
              <a:t>Identify data that you can collect (either quantitative or qualitative) that will allow you to evaluate the result of the test.  </a:t>
            </a:r>
          </a:p>
          <a:p>
            <a:pPr eaLnBrk="1" hangingPunct="1">
              <a:spcBef>
                <a:spcPct val="0"/>
              </a:spcBef>
            </a:pPr>
            <a:r>
              <a:rPr lang="en-US" altLang="en-US" u="sng"/>
              <a:t>Do</a:t>
            </a:r>
            <a:r>
              <a:rPr lang="en-US" altLang="en-US"/>
              <a:t>:</a:t>
            </a:r>
          </a:p>
          <a:p>
            <a:pPr eaLnBrk="1" hangingPunct="1">
              <a:spcBef>
                <a:spcPct val="0"/>
              </a:spcBef>
            </a:pPr>
            <a:r>
              <a:rPr lang="en-US" altLang="en-US"/>
              <a:t>Carry out the change. </a:t>
            </a:r>
          </a:p>
          <a:p>
            <a:pPr eaLnBrk="1" hangingPunct="1">
              <a:spcBef>
                <a:spcPct val="0"/>
              </a:spcBef>
            </a:pPr>
            <a:r>
              <a:rPr lang="en-US" altLang="en-US" u="sng"/>
              <a:t>Study</a:t>
            </a:r>
            <a:r>
              <a:rPr lang="en-US" altLang="en-US"/>
              <a:t>:</a:t>
            </a:r>
          </a:p>
          <a:p>
            <a:pPr eaLnBrk="1" hangingPunct="1">
              <a:spcBef>
                <a:spcPct val="0"/>
              </a:spcBef>
            </a:pPr>
            <a:r>
              <a:rPr lang="en-US" altLang="en-US"/>
              <a:t>Make sure that you leave time for reflection about your test.  Use the data and the experience of those carrying out the test to discuss what happened.  Did you get the results you expected?  If not, why not?  Did anything unexpected happen during the test?</a:t>
            </a:r>
          </a:p>
          <a:p>
            <a:pPr eaLnBrk="1" hangingPunct="1">
              <a:spcBef>
                <a:spcPct val="0"/>
              </a:spcBef>
            </a:pPr>
            <a:r>
              <a:rPr lang="en-US" altLang="en-US" u="sng"/>
              <a:t>Act</a:t>
            </a:r>
            <a:r>
              <a:rPr lang="en-US" altLang="en-US"/>
              <a:t>:</a:t>
            </a:r>
          </a:p>
          <a:p>
            <a:pPr eaLnBrk="1" hangingPunct="1">
              <a:spcBef>
                <a:spcPct val="0"/>
              </a:spcBef>
            </a:pPr>
            <a:r>
              <a:rPr lang="en-US" altLang="en-US"/>
              <a:t>Given what you learned during the test, what will your next test be?  Will you make refinements to the change?  Abandon it?  Keep the change and try it on a larger scale? </a:t>
            </a:r>
          </a:p>
          <a:p>
            <a:pPr eaLnBrk="1" hangingPunct="1">
              <a:spcBef>
                <a:spcPct val="0"/>
              </a:spcBef>
            </a:pPr>
            <a:endParaRPr lang="en-US" altLang="en-US"/>
          </a:p>
        </p:txBody>
      </p:sp>
    </p:spTree>
    <p:extLst>
      <p:ext uri="{BB962C8B-B14F-4D97-AF65-F5344CB8AC3E}">
        <p14:creationId xmlns:p14="http://schemas.microsoft.com/office/powerpoint/2010/main" val="1986087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C5BDFCF5-86AE-42BB-8663-949C2C203D60}"/>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93F6EE9-F69A-426B-8D76-ACAF76E55421}" type="slidenum">
              <a:rPr lang="en-US" altLang="en-US">
                <a:latin typeface="Arial" panose="020B0604020202020204" pitchFamily="34" charset="0"/>
              </a:rPr>
              <a:pPr>
                <a:spcBef>
                  <a:spcPct val="0"/>
                </a:spcBef>
              </a:pPr>
              <a:t>32</a:t>
            </a:fld>
            <a:endParaRPr lang="en-US" altLang="en-US">
              <a:latin typeface="Arial" panose="020B0604020202020204" pitchFamily="34" charset="0"/>
            </a:endParaRPr>
          </a:p>
        </p:txBody>
      </p:sp>
      <p:sp>
        <p:nvSpPr>
          <p:cNvPr id="115715" name="Rectangle 2">
            <a:extLst>
              <a:ext uri="{FF2B5EF4-FFF2-40B4-BE49-F238E27FC236}">
                <a16:creationId xmlns:a16="http://schemas.microsoft.com/office/drawing/2014/main" id="{EBF425C5-F1AD-4924-8512-1BE3D8B007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5716" name="Rectangle 3">
            <a:extLst>
              <a:ext uri="{FF2B5EF4-FFF2-40B4-BE49-F238E27FC236}">
                <a16:creationId xmlns:a16="http://schemas.microsoft.com/office/drawing/2014/main" id="{AD8CFFE8-01FE-4F2C-A4FD-6F4274F4D37A}"/>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2244657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6CFAB38C-AB2F-490F-A64A-F7C6D65E699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7763" name="Rectangle 3">
            <a:extLst>
              <a:ext uri="{FF2B5EF4-FFF2-40B4-BE49-F238E27FC236}">
                <a16:creationId xmlns:a16="http://schemas.microsoft.com/office/drawing/2014/main" id="{0C12C1C5-360E-4B22-8E83-1FDC2F9CBD4F}"/>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641585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14CDC9D4-B697-48DF-B927-7DA89D51BEFD}"/>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3AFFEB4-C872-4C53-95E0-F3B482863A73}" type="slidenum">
              <a:rPr lang="en-US" altLang="en-US">
                <a:latin typeface="Arial" panose="020B0604020202020204" pitchFamily="34" charset="0"/>
              </a:rPr>
              <a:pPr>
                <a:spcBef>
                  <a:spcPct val="0"/>
                </a:spcBef>
              </a:pPr>
              <a:t>34</a:t>
            </a:fld>
            <a:endParaRPr lang="en-US" altLang="en-US">
              <a:latin typeface="Arial" panose="020B0604020202020204" pitchFamily="34" charset="0"/>
            </a:endParaRPr>
          </a:p>
        </p:txBody>
      </p:sp>
      <p:sp>
        <p:nvSpPr>
          <p:cNvPr id="124931" name="Rectangle 2">
            <a:extLst>
              <a:ext uri="{FF2B5EF4-FFF2-40B4-BE49-F238E27FC236}">
                <a16:creationId xmlns:a16="http://schemas.microsoft.com/office/drawing/2014/main" id="{A6AD189F-6AE9-45B2-BD9A-FF1200802D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4932" name="Rectangle 3">
            <a:extLst>
              <a:ext uri="{FF2B5EF4-FFF2-40B4-BE49-F238E27FC236}">
                <a16:creationId xmlns:a16="http://schemas.microsoft.com/office/drawing/2014/main" id="{7731B30B-7903-41B4-A4B3-58787E45CA96}"/>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647865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C3F3CFBA-BF87-4EDC-BC48-352491A827D4}"/>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4E5C27-2097-4012-B4DA-A36E603B6E17}" type="slidenum">
              <a:rPr lang="en-US" altLang="en-US">
                <a:latin typeface="Arial" panose="020B0604020202020204" pitchFamily="34" charset="0"/>
              </a:rPr>
              <a:pPr>
                <a:spcBef>
                  <a:spcPct val="0"/>
                </a:spcBef>
              </a:pPr>
              <a:t>35</a:t>
            </a:fld>
            <a:endParaRPr lang="en-US" altLang="en-US">
              <a:latin typeface="Arial" panose="020B0604020202020204" pitchFamily="34" charset="0"/>
            </a:endParaRPr>
          </a:p>
        </p:txBody>
      </p:sp>
      <p:sp>
        <p:nvSpPr>
          <p:cNvPr id="126979" name="Rectangle 2">
            <a:extLst>
              <a:ext uri="{FF2B5EF4-FFF2-40B4-BE49-F238E27FC236}">
                <a16:creationId xmlns:a16="http://schemas.microsoft.com/office/drawing/2014/main" id="{D09D833F-67EE-43DC-9148-3ABA0F4E530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6980" name="Rectangle 3">
            <a:extLst>
              <a:ext uri="{FF2B5EF4-FFF2-40B4-BE49-F238E27FC236}">
                <a16:creationId xmlns:a16="http://schemas.microsoft.com/office/drawing/2014/main" id="{674B90C0-124B-4821-8476-3523B4AE42AE}"/>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73571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0C997EC2-D5FC-483C-9F7E-EDAF8ABE30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B3A3E844-EBD0-46E8-99AA-6CC1EBBD078E}"/>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What are you going to do?  Where (patient population); by how much? Must be measurable</a:t>
            </a:r>
          </a:p>
        </p:txBody>
      </p:sp>
      <p:sp>
        <p:nvSpPr>
          <p:cNvPr id="48132" name="Slide Number Placeholder 3">
            <a:extLst>
              <a:ext uri="{FF2B5EF4-FFF2-40B4-BE49-F238E27FC236}">
                <a16:creationId xmlns:a16="http://schemas.microsoft.com/office/drawing/2014/main" id="{F769B82D-3E5C-411D-BBA4-F10D27610897}"/>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2BF42D0-3A4D-4F51-9601-1F626FC6D124}" type="slidenum">
              <a:rPr lang="en-US" altLang="en-US"/>
              <a:pPr>
                <a:spcBef>
                  <a:spcPct val="0"/>
                </a:spcBef>
              </a:pPr>
              <a:t>12</a:t>
            </a:fld>
            <a:endParaRPr lang="en-US" altLang="en-US"/>
          </a:p>
        </p:txBody>
      </p:sp>
    </p:spTree>
    <p:extLst>
      <p:ext uri="{BB962C8B-B14F-4D97-AF65-F5344CB8AC3E}">
        <p14:creationId xmlns:p14="http://schemas.microsoft.com/office/powerpoint/2010/main" val="2118150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F8396974-33B5-42D6-962D-A1052609F1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434AC548-5F1C-42CB-B33F-35062B0C61E1}"/>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0180" name="Slide Number Placeholder 3">
            <a:extLst>
              <a:ext uri="{FF2B5EF4-FFF2-40B4-BE49-F238E27FC236}">
                <a16:creationId xmlns:a16="http://schemas.microsoft.com/office/drawing/2014/main" id="{0B0CE703-74CD-4793-9A3C-E2BA063DB9AA}"/>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DCCBCAA-56D2-4E7A-A779-F90B7700A27A}" type="slidenum">
              <a:rPr lang="en-US" altLang="en-US"/>
              <a:pPr>
                <a:spcBef>
                  <a:spcPct val="0"/>
                </a:spcBef>
              </a:pPr>
              <a:t>13</a:t>
            </a:fld>
            <a:endParaRPr lang="en-US" altLang="en-US"/>
          </a:p>
        </p:txBody>
      </p:sp>
    </p:spTree>
    <p:extLst>
      <p:ext uri="{BB962C8B-B14F-4D97-AF65-F5344CB8AC3E}">
        <p14:creationId xmlns:p14="http://schemas.microsoft.com/office/powerpoint/2010/main" val="2690317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2A80638B-5CDD-4ECE-A35F-BD59AAFB7DA6}"/>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4613EA1-05CA-4EB5-BC55-B89046940FE3}" type="slidenum">
              <a:rPr lang="en-US" altLang="en-US">
                <a:latin typeface="Arial" panose="020B0604020202020204" pitchFamily="34" charset="0"/>
              </a:rPr>
              <a:pPr>
                <a:spcBef>
                  <a:spcPct val="0"/>
                </a:spcBef>
              </a:pPr>
              <a:t>14</a:t>
            </a:fld>
            <a:endParaRPr lang="en-US" altLang="en-US">
              <a:latin typeface="Arial" panose="020B0604020202020204" pitchFamily="34" charset="0"/>
            </a:endParaRPr>
          </a:p>
        </p:txBody>
      </p:sp>
      <p:sp>
        <p:nvSpPr>
          <p:cNvPr id="54275" name="Rectangle 2">
            <a:extLst>
              <a:ext uri="{FF2B5EF4-FFF2-40B4-BE49-F238E27FC236}">
                <a16:creationId xmlns:a16="http://schemas.microsoft.com/office/drawing/2014/main" id="{3B9B715E-AF31-4AD6-AA18-95954131ED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6" name="Rectangle 3">
            <a:extLst>
              <a:ext uri="{FF2B5EF4-FFF2-40B4-BE49-F238E27FC236}">
                <a16:creationId xmlns:a16="http://schemas.microsoft.com/office/drawing/2014/main" id="{9770F83C-0A72-4F4C-8FE4-E2B8E4A3E12A}"/>
              </a:ext>
            </a:extLst>
          </p:cNvPr>
          <p:cNvSpPr>
            <a:spLocks noGrp="1" noChangeArrowheads="1"/>
          </p:cNvSpPr>
          <p:nvPr>
            <p:ph type="body" idx="1"/>
          </p:nvPr>
        </p:nvSpPr>
        <p:spPr bwMode="auto">
          <a:xfrm>
            <a:off x="914400" y="4343400"/>
            <a:ext cx="5029200" cy="4114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Make target clear and unambiguous; keeps the team focused</a:t>
            </a:r>
          </a:p>
        </p:txBody>
      </p:sp>
    </p:spTree>
    <p:extLst>
      <p:ext uri="{BB962C8B-B14F-4D97-AF65-F5344CB8AC3E}">
        <p14:creationId xmlns:p14="http://schemas.microsoft.com/office/powerpoint/2010/main" val="163658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40F77AC5-D7C3-4A85-8E3B-B871F91F10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D5E3CAD8-7CC5-4BE5-A794-19AE9E250897}"/>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Update based upon timing…or focus area</a:t>
            </a:r>
          </a:p>
        </p:txBody>
      </p:sp>
      <p:sp>
        <p:nvSpPr>
          <p:cNvPr id="56324" name="Slide Number Placeholder 3">
            <a:extLst>
              <a:ext uri="{FF2B5EF4-FFF2-40B4-BE49-F238E27FC236}">
                <a16:creationId xmlns:a16="http://schemas.microsoft.com/office/drawing/2014/main" id="{03FE0B97-C47E-4B0A-9107-F319F7A6D277}"/>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F307E4E-FD96-4DEB-B59E-0B057EF95AC8}" type="slidenum">
              <a:rPr lang="en-US" altLang="en-US"/>
              <a:pPr>
                <a:spcBef>
                  <a:spcPct val="0"/>
                </a:spcBef>
              </a:pPr>
              <a:t>15</a:t>
            </a:fld>
            <a:endParaRPr lang="en-US" altLang="en-US"/>
          </a:p>
        </p:txBody>
      </p:sp>
    </p:spTree>
    <p:extLst>
      <p:ext uri="{BB962C8B-B14F-4D97-AF65-F5344CB8AC3E}">
        <p14:creationId xmlns:p14="http://schemas.microsoft.com/office/powerpoint/2010/main" val="105789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27278FA9-0E48-4C7A-AE14-0831AAA034F4}"/>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0D5CF8E-4E3A-49F7-B8BC-C49B62DDCBD2}" type="slidenum">
              <a:rPr lang="en-US" altLang="en-US">
                <a:latin typeface="Arial" panose="020B0604020202020204" pitchFamily="34" charset="0"/>
              </a:rPr>
              <a:pPr>
                <a:spcBef>
                  <a:spcPct val="0"/>
                </a:spcBef>
              </a:pPr>
              <a:t>16</a:t>
            </a:fld>
            <a:endParaRPr lang="en-US" altLang="en-US">
              <a:latin typeface="Arial" panose="020B0604020202020204" pitchFamily="34" charset="0"/>
            </a:endParaRPr>
          </a:p>
        </p:txBody>
      </p:sp>
      <p:sp>
        <p:nvSpPr>
          <p:cNvPr id="58371" name="Rectangle 2">
            <a:extLst>
              <a:ext uri="{FF2B5EF4-FFF2-40B4-BE49-F238E27FC236}">
                <a16:creationId xmlns:a16="http://schemas.microsoft.com/office/drawing/2014/main" id="{DF684E08-4A3D-4BE9-877E-2B34013E74A1}"/>
              </a:ext>
            </a:extLst>
          </p:cNvPr>
          <p:cNvSpPr>
            <a:spLocks noGrp="1" noRot="1" noChangeAspect="1" noChangeArrowheads="1" noTextEdit="1"/>
          </p:cNvSpPr>
          <p:nvPr>
            <p:ph type="sldImg"/>
          </p:nvPr>
        </p:nvSpPr>
        <p:spPr bwMode="auto">
          <a:xfrm>
            <a:off x="582613" y="796925"/>
            <a:ext cx="5697537" cy="320516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2" name="Rectangle 3">
            <a:extLst>
              <a:ext uri="{FF2B5EF4-FFF2-40B4-BE49-F238E27FC236}">
                <a16:creationId xmlns:a16="http://schemas.microsoft.com/office/drawing/2014/main" id="{C4DBCB9A-7D57-4F19-8DA5-91480E421204}"/>
              </a:ext>
            </a:extLst>
          </p:cNvPr>
          <p:cNvSpPr>
            <a:spLocks noGrp="1" noChangeArrowheads="1"/>
          </p:cNvSpPr>
          <p:nvPr>
            <p:ph type="body" idx="1"/>
          </p:nvPr>
        </p:nvSpPr>
        <p:spPr bwMode="auto">
          <a:xfrm>
            <a:off x="898525" y="4344988"/>
            <a:ext cx="5059363" cy="410686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3648389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DCADC500-C4EB-4978-939D-DBCA503EBF6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0419" name="Rectangle 3">
            <a:extLst>
              <a:ext uri="{FF2B5EF4-FFF2-40B4-BE49-F238E27FC236}">
                <a16:creationId xmlns:a16="http://schemas.microsoft.com/office/drawing/2014/main" id="{FBCCE894-1DA8-4177-9745-599B9B5AAAED}"/>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1348579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3C5969AA-2121-4FD5-8941-0C1DD64D3744}"/>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17FE4C4-E5D6-4A12-BB29-6D99D3CC6161}" type="slidenum">
              <a:rPr lang="en-US" altLang="en-US">
                <a:latin typeface="Arial" panose="020B0604020202020204" pitchFamily="34" charset="0"/>
              </a:rPr>
              <a:pPr>
                <a:spcBef>
                  <a:spcPct val="0"/>
                </a:spcBef>
              </a:pPr>
              <a:t>19</a:t>
            </a:fld>
            <a:endParaRPr lang="en-US" altLang="en-US">
              <a:latin typeface="Arial" panose="020B0604020202020204" pitchFamily="34" charset="0"/>
            </a:endParaRPr>
          </a:p>
        </p:txBody>
      </p:sp>
      <p:sp>
        <p:nvSpPr>
          <p:cNvPr id="63491" name="Rectangle 2">
            <a:extLst>
              <a:ext uri="{FF2B5EF4-FFF2-40B4-BE49-F238E27FC236}">
                <a16:creationId xmlns:a16="http://schemas.microsoft.com/office/drawing/2014/main" id="{9144194B-ABAA-4FA3-8FBC-E119DA3094A0}"/>
              </a:ext>
            </a:extLst>
          </p:cNvPr>
          <p:cNvSpPr>
            <a:spLocks noGrp="1" noRot="1" noChangeAspect="1" noChangeArrowheads="1" noTextEdit="1"/>
          </p:cNvSpPr>
          <p:nvPr>
            <p:ph type="sldImg"/>
          </p:nvPr>
        </p:nvSpPr>
        <p:spPr bwMode="auto">
          <a:xfrm>
            <a:off x="395288" y="692150"/>
            <a:ext cx="6070600" cy="3416300"/>
          </a:xfrm>
          <a:noFill/>
          <a:ln cap="flat">
            <a:solidFill>
              <a:schemeClr val="tx1"/>
            </a:solidFill>
            <a:miter lim="800000"/>
            <a:headEnd/>
            <a:tailEnd/>
          </a:ln>
          <a:extLst>
            <a:ext uri="{909E8E84-426E-40dd-AFC4-6F175D3DCCD1}">
              <a14:hiddenFill xmlns="" xmlns:a14="http://schemas.microsoft.com/office/drawing/2010/main">
                <a:solidFill>
                  <a:srgbClr val="FFFFFF"/>
                </a:solidFill>
              </a14:hiddenFill>
            </a:ext>
          </a:extLst>
        </p:spPr>
      </p:sp>
      <p:sp>
        <p:nvSpPr>
          <p:cNvPr id="63492" name="Rectangle 3">
            <a:extLst>
              <a:ext uri="{FF2B5EF4-FFF2-40B4-BE49-F238E27FC236}">
                <a16:creationId xmlns:a16="http://schemas.microsoft.com/office/drawing/2014/main" id="{1ACF593E-7F59-4A0B-9A9A-A7465B809076}"/>
              </a:ext>
            </a:extLst>
          </p:cNvPr>
          <p:cNvSpPr>
            <a:spLocks noGrp="1" noChangeArrowheads="1"/>
          </p:cNvSpPr>
          <p:nvPr>
            <p:ph type="body" idx="1"/>
          </p:nvPr>
        </p:nvSpPr>
        <p:spPr bwMode="auto">
          <a:xfrm>
            <a:off x="914400" y="4344988"/>
            <a:ext cx="5029200" cy="411321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398" tIns="45417" rIns="92398" bIns="45417" numCol="1" anchor="t" anchorCtr="0" compatLnSpc="1">
            <a:prstTxWarp prst="textNoShape">
              <a:avLst/>
            </a:prstTxWarp>
          </a:bodyPr>
          <a:lstStyle/>
          <a:p>
            <a:pPr eaLnBrk="1" hangingPunct="1">
              <a:spcBef>
                <a:spcPct val="0"/>
              </a:spcBef>
            </a:pPr>
            <a:r>
              <a:rPr lang="en-US" altLang="en-US"/>
              <a:t>The Second Question is “How will we know that a change is an improvement?”</a:t>
            </a:r>
          </a:p>
        </p:txBody>
      </p:sp>
    </p:spTree>
    <p:extLst>
      <p:ext uri="{BB962C8B-B14F-4D97-AF65-F5344CB8AC3E}">
        <p14:creationId xmlns:p14="http://schemas.microsoft.com/office/powerpoint/2010/main" val="703185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EEDE2EE1-6DAD-4930-B3BA-9C93DFF3FD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5539" name="Rectangle 3">
            <a:extLst>
              <a:ext uri="{FF2B5EF4-FFF2-40B4-BE49-F238E27FC236}">
                <a16:creationId xmlns:a16="http://schemas.microsoft.com/office/drawing/2014/main" id="{A3D957C8-2130-4CFE-A526-3F091283AF3C}"/>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044808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CACBD-629E-4FDF-8D2C-CA02DC93A3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4CA095-C36B-44BD-911A-F5F6C3E532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014BF3-3644-4D3E-88C0-53A7B47632BA}"/>
              </a:ext>
            </a:extLst>
          </p:cNvPr>
          <p:cNvSpPr>
            <a:spLocks noGrp="1"/>
          </p:cNvSpPr>
          <p:nvPr>
            <p:ph type="dt" sz="half" idx="10"/>
          </p:nvPr>
        </p:nvSpPr>
        <p:spPr/>
        <p:txBody>
          <a:bodyPr/>
          <a:lstStyle/>
          <a:p>
            <a:fld id="{0B337FE5-7A28-4880-A211-8EF300BEDDB7}" type="datetimeFigureOut">
              <a:rPr lang="en-US" smtClean="0"/>
              <a:t>3/7/2018</a:t>
            </a:fld>
            <a:endParaRPr lang="en-US"/>
          </a:p>
        </p:txBody>
      </p:sp>
      <p:sp>
        <p:nvSpPr>
          <p:cNvPr id="5" name="Footer Placeholder 4">
            <a:extLst>
              <a:ext uri="{FF2B5EF4-FFF2-40B4-BE49-F238E27FC236}">
                <a16:creationId xmlns:a16="http://schemas.microsoft.com/office/drawing/2014/main" id="{03604ACF-2AD7-4D97-B7A3-3D44C7ABEA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B58DD4-6BC7-418C-BC16-9F6004764139}"/>
              </a:ext>
            </a:extLst>
          </p:cNvPr>
          <p:cNvSpPr>
            <a:spLocks noGrp="1"/>
          </p:cNvSpPr>
          <p:nvPr>
            <p:ph type="sldNum" sz="quarter" idx="12"/>
          </p:nvPr>
        </p:nvSpPr>
        <p:spPr/>
        <p:txBody>
          <a:bodyPr/>
          <a:lstStyle/>
          <a:p>
            <a:fld id="{29EDB894-4D28-4163-9781-ACAF762EC2E0}" type="slidenum">
              <a:rPr lang="en-US" smtClean="0"/>
              <a:t>‹#›</a:t>
            </a:fld>
            <a:endParaRPr lang="en-US"/>
          </a:p>
        </p:txBody>
      </p:sp>
    </p:spTree>
    <p:extLst>
      <p:ext uri="{BB962C8B-B14F-4D97-AF65-F5344CB8AC3E}">
        <p14:creationId xmlns:p14="http://schemas.microsoft.com/office/powerpoint/2010/main" val="497870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B30A1-E453-4B18-9B6B-02D159E2E4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C6F03B-900F-4322-B101-9F2DC9DF277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C9AEC3-0428-469D-959B-0B4FB0F12C95}"/>
              </a:ext>
            </a:extLst>
          </p:cNvPr>
          <p:cNvSpPr>
            <a:spLocks noGrp="1"/>
          </p:cNvSpPr>
          <p:nvPr>
            <p:ph type="dt" sz="half" idx="10"/>
          </p:nvPr>
        </p:nvSpPr>
        <p:spPr/>
        <p:txBody>
          <a:bodyPr/>
          <a:lstStyle/>
          <a:p>
            <a:fld id="{0B337FE5-7A28-4880-A211-8EF300BEDDB7}" type="datetimeFigureOut">
              <a:rPr lang="en-US" smtClean="0"/>
              <a:t>3/7/2018</a:t>
            </a:fld>
            <a:endParaRPr lang="en-US"/>
          </a:p>
        </p:txBody>
      </p:sp>
      <p:sp>
        <p:nvSpPr>
          <p:cNvPr id="5" name="Footer Placeholder 4">
            <a:extLst>
              <a:ext uri="{FF2B5EF4-FFF2-40B4-BE49-F238E27FC236}">
                <a16:creationId xmlns:a16="http://schemas.microsoft.com/office/drawing/2014/main" id="{6B35BFFD-D6D3-40B0-B1C0-597513601E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2D5A75-21D2-4EA5-83FB-6755C1F231B4}"/>
              </a:ext>
            </a:extLst>
          </p:cNvPr>
          <p:cNvSpPr>
            <a:spLocks noGrp="1"/>
          </p:cNvSpPr>
          <p:nvPr>
            <p:ph type="sldNum" sz="quarter" idx="12"/>
          </p:nvPr>
        </p:nvSpPr>
        <p:spPr/>
        <p:txBody>
          <a:bodyPr/>
          <a:lstStyle/>
          <a:p>
            <a:fld id="{29EDB894-4D28-4163-9781-ACAF762EC2E0}" type="slidenum">
              <a:rPr lang="en-US" smtClean="0"/>
              <a:t>‹#›</a:t>
            </a:fld>
            <a:endParaRPr lang="en-US"/>
          </a:p>
        </p:txBody>
      </p:sp>
    </p:spTree>
    <p:extLst>
      <p:ext uri="{BB962C8B-B14F-4D97-AF65-F5344CB8AC3E}">
        <p14:creationId xmlns:p14="http://schemas.microsoft.com/office/powerpoint/2010/main" val="1987640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17420F-7DE0-47BF-B72C-0C632E5B28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248A76-A4D5-4654-8F6E-2EFE04005A2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71C83-2D88-4683-B53F-AEFD01AC0FF6}"/>
              </a:ext>
            </a:extLst>
          </p:cNvPr>
          <p:cNvSpPr>
            <a:spLocks noGrp="1"/>
          </p:cNvSpPr>
          <p:nvPr>
            <p:ph type="dt" sz="half" idx="10"/>
          </p:nvPr>
        </p:nvSpPr>
        <p:spPr/>
        <p:txBody>
          <a:bodyPr/>
          <a:lstStyle/>
          <a:p>
            <a:fld id="{0B337FE5-7A28-4880-A211-8EF300BEDDB7}" type="datetimeFigureOut">
              <a:rPr lang="en-US" smtClean="0"/>
              <a:t>3/7/2018</a:t>
            </a:fld>
            <a:endParaRPr lang="en-US"/>
          </a:p>
        </p:txBody>
      </p:sp>
      <p:sp>
        <p:nvSpPr>
          <p:cNvPr id="5" name="Footer Placeholder 4">
            <a:extLst>
              <a:ext uri="{FF2B5EF4-FFF2-40B4-BE49-F238E27FC236}">
                <a16:creationId xmlns:a16="http://schemas.microsoft.com/office/drawing/2014/main" id="{77097962-F607-48BF-9D37-304F7415F8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DBF261-8780-4FE1-8ED0-E29830DDED1F}"/>
              </a:ext>
            </a:extLst>
          </p:cNvPr>
          <p:cNvSpPr>
            <a:spLocks noGrp="1"/>
          </p:cNvSpPr>
          <p:nvPr>
            <p:ph type="sldNum" sz="quarter" idx="12"/>
          </p:nvPr>
        </p:nvSpPr>
        <p:spPr/>
        <p:txBody>
          <a:bodyPr/>
          <a:lstStyle/>
          <a:p>
            <a:fld id="{29EDB894-4D28-4163-9781-ACAF762EC2E0}" type="slidenum">
              <a:rPr lang="en-US" smtClean="0"/>
              <a:t>‹#›</a:t>
            </a:fld>
            <a:endParaRPr lang="en-US"/>
          </a:p>
        </p:txBody>
      </p:sp>
    </p:spTree>
    <p:extLst>
      <p:ext uri="{BB962C8B-B14F-4D97-AF65-F5344CB8AC3E}">
        <p14:creationId xmlns:p14="http://schemas.microsoft.com/office/powerpoint/2010/main" val="1695223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447800"/>
            <a:ext cx="53848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47800"/>
            <a:ext cx="53848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439B25CF-C389-4619-9EF5-23AF648DF9C8}"/>
              </a:ext>
            </a:extLst>
          </p:cNvPr>
          <p:cNvSpPr>
            <a:spLocks noGrp="1" noChangeArrowheads="1"/>
          </p:cNvSpPr>
          <p:nvPr>
            <p:ph type="sldNum" sz="quarter" idx="10"/>
          </p:nvPr>
        </p:nvSpPr>
        <p:spPr/>
        <p:txBody>
          <a:bodyPr/>
          <a:lstStyle>
            <a:lvl1pPr>
              <a:defRPr smtClean="0"/>
            </a:lvl1pPr>
          </a:lstStyle>
          <a:p>
            <a:pPr>
              <a:defRPr/>
            </a:pPr>
            <a:fld id="{0190A658-7839-47EC-978F-7082D2255D23}" type="slidenum">
              <a:rPr lang="en-US" altLang="en-US"/>
              <a:pPr>
                <a:defRPr/>
              </a:pPr>
              <a:t>‹#›</a:t>
            </a:fld>
            <a:endParaRPr lang="en-US" altLang="en-US"/>
          </a:p>
        </p:txBody>
      </p:sp>
    </p:spTree>
    <p:extLst>
      <p:ext uri="{BB962C8B-B14F-4D97-AF65-F5344CB8AC3E}">
        <p14:creationId xmlns:p14="http://schemas.microsoft.com/office/powerpoint/2010/main" val="71853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C3F5C-7E9A-430B-8B68-FB52B142AF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6636C1-DEAF-48F0-8880-FCC333EE4B0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E64656-2BBF-4370-B712-35BE6015080D}"/>
              </a:ext>
            </a:extLst>
          </p:cNvPr>
          <p:cNvSpPr>
            <a:spLocks noGrp="1"/>
          </p:cNvSpPr>
          <p:nvPr>
            <p:ph type="dt" sz="half" idx="10"/>
          </p:nvPr>
        </p:nvSpPr>
        <p:spPr/>
        <p:txBody>
          <a:bodyPr/>
          <a:lstStyle/>
          <a:p>
            <a:fld id="{0B337FE5-7A28-4880-A211-8EF300BEDDB7}" type="datetimeFigureOut">
              <a:rPr lang="en-US" smtClean="0"/>
              <a:t>3/7/2018</a:t>
            </a:fld>
            <a:endParaRPr lang="en-US"/>
          </a:p>
        </p:txBody>
      </p:sp>
      <p:sp>
        <p:nvSpPr>
          <p:cNvPr id="5" name="Footer Placeholder 4">
            <a:extLst>
              <a:ext uri="{FF2B5EF4-FFF2-40B4-BE49-F238E27FC236}">
                <a16:creationId xmlns:a16="http://schemas.microsoft.com/office/drawing/2014/main" id="{DF41F44A-F593-479B-8B85-09652A7D62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CC980F-446F-4B09-BD2E-03C7D259B289}"/>
              </a:ext>
            </a:extLst>
          </p:cNvPr>
          <p:cNvSpPr>
            <a:spLocks noGrp="1"/>
          </p:cNvSpPr>
          <p:nvPr>
            <p:ph type="sldNum" sz="quarter" idx="12"/>
          </p:nvPr>
        </p:nvSpPr>
        <p:spPr/>
        <p:txBody>
          <a:bodyPr/>
          <a:lstStyle/>
          <a:p>
            <a:fld id="{29EDB894-4D28-4163-9781-ACAF762EC2E0}" type="slidenum">
              <a:rPr lang="en-US" smtClean="0"/>
              <a:t>‹#›</a:t>
            </a:fld>
            <a:endParaRPr lang="en-US"/>
          </a:p>
        </p:txBody>
      </p:sp>
    </p:spTree>
    <p:extLst>
      <p:ext uri="{BB962C8B-B14F-4D97-AF65-F5344CB8AC3E}">
        <p14:creationId xmlns:p14="http://schemas.microsoft.com/office/powerpoint/2010/main" val="1698627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D2592-13E9-4D81-A7C9-24527E5C80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FF2EE3-D9DB-40B5-852C-0A0AE964DA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B585064-A7EB-4504-AEE2-F0169D430C6F}"/>
              </a:ext>
            </a:extLst>
          </p:cNvPr>
          <p:cNvSpPr>
            <a:spLocks noGrp="1"/>
          </p:cNvSpPr>
          <p:nvPr>
            <p:ph type="dt" sz="half" idx="10"/>
          </p:nvPr>
        </p:nvSpPr>
        <p:spPr/>
        <p:txBody>
          <a:bodyPr/>
          <a:lstStyle/>
          <a:p>
            <a:fld id="{0B337FE5-7A28-4880-A211-8EF300BEDDB7}" type="datetimeFigureOut">
              <a:rPr lang="en-US" smtClean="0"/>
              <a:t>3/7/2018</a:t>
            </a:fld>
            <a:endParaRPr lang="en-US"/>
          </a:p>
        </p:txBody>
      </p:sp>
      <p:sp>
        <p:nvSpPr>
          <p:cNvPr id="5" name="Footer Placeholder 4">
            <a:extLst>
              <a:ext uri="{FF2B5EF4-FFF2-40B4-BE49-F238E27FC236}">
                <a16:creationId xmlns:a16="http://schemas.microsoft.com/office/drawing/2014/main" id="{16854328-0A7D-4D71-B237-E039B878D4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9BC53-C477-4328-A4FD-B22293E260C7}"/>
              </a:ext>
            </a:extLst>
          </p:cNvPr>
          <p:cNvSpPr>
            <a:spLocks noGrp="1"/>
          </p:cNvSpPr>
          <p:nvPr>
            <p:ph type="sldNum" sz="quarter" idx="12"/>
          </p:nvPr>
        </p:nvSpPr>
        <p:spPr/>
        <p:txBody>
          <a:bodyPr/>
          <a:lstStyle/>
          <a:p>
            <a:fld id="{29EDB894-4D28-4163-9781-ACAF762EC2E0}" type="slidenum">
              <a:rPr lang="en-US" smtClean="0"/>
              <a:t>‹#›</a:t>
            </a:fld>
            <a:endParaRPr lang="en-US"/>
          </a:p>
        </p:txBody>
      </p:sp>
    </p:spTree>
    <p:extLst>
      <p:ext uri="{BB962C8B-B14F-4D97-AF65-F5344CB8AC3E}">
        <p14:creationId xmlns:p14="http://schemas.microsoft.com/office/powerpoint/2010/main" val="878454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06EC-72CD-462D-B49F-28F33D6719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37130C-40C2-4C63-B21C-722E092E65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CD9E2B-CCAA-446B-BC26-475B843BB48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C4F94C-DD38-40E5-BF52-4AC4AEBC5A33}"/>
              </a:ext>
            </a:extLst>
          </p:cNvPr>
          <p:cNvSpPr>
            <a:spLocks noGrp="1"/>
          </p:cNvSpPr>
          <p:nvPr>
            <p:ph type="dt" sz="half" idx="10"/>
          </p:nvPr>
        </p:nvSpPr>
        <p:spPr/>
        <p:txBody>
          <a:bodyPr/>
          <a:lstStyle/>
          <a:p>
            <a:fld id="{0B337FE5-7A28-4880-A211-8EF300BEDDB7}" type="datetimeFigureOut">
              <a:rPr lang="en-US" smtClean="0"/>
              <a:t>3/7/2018</a:t>
            </a:fld>
            <a:endParaRPr lang="en-US"/>
          </a:p>
        </p:txBody>
      </p:sp>
      <p:sp>
        <p:nvSpPr>
          <p:cNvPr id="6" name="Footer Placeholder 5">
            <a:extLst>
              <a:ext uri="{FF2B5EF4-FFF2-40B4-BE49-F238E27FC236}">
                <a16:creationId xmlns:a16="http://schemas.microsoft.com/office/drawing/2014/main" id="{735F93D9-A21E-4891-A7A1-87E0A998B7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6FA548-F354-4157-9697-4EA73408A905}"/>
              </a:ext>
            </a:extLst>
          </p:cNvPr>
          <p:cNvSpPr>
            <a:spLocks noGrp="1"/>
          </p:cNvSpPr>
          <p:nvPr>
            <p:ph type="sldNum" sz="quarter" idx="12"/>
          </p:nvPr>
        </p:nvSpPr>
        <p:spPr/>
        <p:txBody>
          <a:bodyPr/>
          <a:lstStyle/>
          <a:p>
            <a:fld id="{29EDB894-4D28-4163-9781-ACAF762EC2E0}" type="slidenum">
              <a:rPr lang="en-US" smtClean="0"/>
              <a:t>‹#›</a:t>
            </a:fld>
            <a:endParaRPr lang="en-US"/>
          </a:p>
        </p:txBody>
      </p:sp>
    </p:spTree>
    <p:extLst>
      <p:ext uri="{BB962C8B-B14F-4D97-AF65-F5344CB8AC3E}">
        <p14:creationId xmlns:p14="http://schemas.microsoft.com/office/powerpoint/2010/main" val="856074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415A6-E2CE-4CF4-A8F8-EB3A56C4D6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E4C713-BA5E-4892-B0CF-AEBDDA1AEF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A35FDE8-1FF9-4168-9A23-9764735CC51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89DE35-B24B-4C29-B3F1-CA6C326C1C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B34F69A-DC62-4AC2-8884-5437C37AE87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E984CF-6A3D-4A7D-BFB0-96C138CA6B99}"/>
              </a:ext>
            </a:extLst>
          </p:cNvPr>
          <p:cNvSpPr>
            <a:spLocks noGrp="1"/>
          </p:cNvSpPr>
          <p:nvPr>
            <p:ph type="dt" sz="half" idx="10"/>
          </p:nvPr>
        </p:nvSpPr>
        <p:spPr/>
        <p:txBody>
          <a:bodyPr/>
          <a:lstStyle/>
          <a:p>
            <a:fld id="{0B337FE5-7A28-4880-A211-8EF300BEDDB7}" type="datetimeFigureOut">
              <a:rPr lang="en-US" smtClean="0"/>
              <a:t>3/7/2018</a:t>
            </a:fld>
            <a:endParaRPr lang="en-US"/>
          </a:p>
        </p:txBody>
      </p:sp>
      <p:sp>
        <p:nvSpPr>
          <p:cNvPr id="8" name="Footer Placeholder 7">
            <a:extLst>
              <a:ext uri="{FF2B5EF4-FFF2-40B4-BE49-F238E27FC236}">
                <a16:creationId xmlns:a16="http://schemas.microsoft.com/office/drawing/2014/main" id="{424AB4A5-14C3-4857-80DC-630CAF44AB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648A3F-834D-4D6A-8693-B30E2C4D0B2F}"/>
              </a:ext>
            </a:extLst>
          </p:cNvPr>
          <p:cNvSpPr>
            <a:spLocks noGrp="1"/>
          </p:cNvSpPr>
          <p:nvPr>
            <p:ph type="sldNum" sz="quarter" idx="12"/>
          </p:nvPr>
        </p:nvSpPr>
        <p:spPr/>
        <p:txBody>
          <a:bodyPr/>
          <a:lstStyle/>
          <a:p>
            <a:fld id="{29EDB894-4D28-4163-9781-ACAF762EC2E0}" type="slidenum">
              <a:rPr lang="en-US" smtClean="0"/>
              <a:t>‹#›</a:t>
            </a:fld>
            <a:endParaRPr lang="en-US"/>
          </a:p>
        </p:txBody>
      </p:sp>
    </p:spTree>
    <p:extLst>
      <p:ext uri="{BB962C8B-B14F-4D97-AF65-F5344CB8AC3E}">
        <p14:creationId xmlns:p14="http://schemas.microsoft.com/office/powerpoint/2010/main" val="3646484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F45A8-F439-4C6C-B25A-84E77F69B9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D849B2-B336-4CC5-BF52-3EFA35CDAB0A}"/>
              </a:ext>
            </a:extLst>
          </p:cNvPr>
          <p:cNvSpPr>
            <a:spLocks noGrp="1"/>
          </p:cNvSpPr>
          <p:nvPr>
            <p:ph type="dt" sz="half" idx="10"/>
          </p:nvPr>
        </p:nvSpPr>
        <p:spPr/>
        <p:txBody>
          <a:bodyPr/>
          <a:lstStyle/>
          <a:p>
            <a:fld id="{0B337FE5-7A28-4880-A211-8EF300BEDDB7}" type="datetimeFigureOut">
              <a:rPr lang="en-US" smtClean="0"/>
              <a:t>3/7/2018</a:t>
            </a:fld>
            <a:endParaRPr lang="en-US"/>
          </a:p>
        </p:txBody>
      </p:sp>
      <p:sp>
        <p:nvSpPr>
          <p:cNvPr id="4" name="Footer Placeholder 3">
            <a:extLst>
              <a:ext uri="{FF2B5EF4-FFF2-40B4-BE49-F238E27FC236}">
                <a16:creationId xmlns:a16="http://schemas.microsoft.com/office/drawing/2014/main" id="{5F070E09-104C-40D5-924A-094B379C9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BAD9D8-391F-4EE2-A8B1-FE2EAF8AE660}"/>
              </a:ext>
            </a:extLst>
          </p:cNvPr>
          <p:cNvSpPr>
            <a:spLocks noGrp="1"/>
          </p:cNvSpPr>
          <p:nvPr>
            <p:ph type="sldNum" sz="quarter" idx="12"/>
          </p:nvPr>
        </p:nvSpPr>
        <p:spPr/>
        <p:txBody>
          <a:bodyPr/>
          <a:lstStyle/>
          <a:p>
            <a:fld id="{29EDB894-4D28-4163-9781-ACAF762EC2E0}" type="slidenum">
              <a:rPr lang="en-US" smtClean="0"/>
              <a:t>‹#›</a:t>
            </a:fld>
            <a:endParaRPr lang="en-US"/>
          </a:p>
        </p:txBody>
      </p:sp>
    </p:spTree>
    <p:extLst>
      <p:ext uri="{BB962C8B-B14F-4D97-AF65-F5344CB8AC3E}">
        <p14:creationId xmlns:p14="http://schemas.microsoft.com/office/powerpoint/2010/main" val="711094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428967-1B84-44B7-86F2-45BDD334D562}"/>
              </a:ext>
            </a:extLst>
          </p:cNvPr>
          <p:cNvSpPr>
            <a:spLocks noGrp="1"/>
          </p:cNvSpPr>
          <p:nvPr>
            <p:ph type="dt" sz="half" idx="10"/>
          </p:nvPr>
        </p:nvSpPr>
        <p:spPr/>
        <p:txBody>
          <a:bodyPr/>
          <a:lstStyle/>
          <a:p>
            <a:fld id="{0B337FE5-7A28-4880-A211-8EF300BEDDB7}" type="datetimeFigureOut">
              <a:rPr lang="en-US" smtClean="0"/>
              <a:t>3/7/2018</a:t>
            </a:fld>
            <a:endParaRPr lang="en-US"/>
          </a:p>
        </p:txBody>
      </p:sp>
      <p:sp>
        <p:nvSpPr>
          <p:cNvPr id="3" name="Footer Placeholder 2">
            <a:extLst>
              <a:ext uri="{FF2B5EF4-FFF2-40B4-BE49-F238E27FC236}">
                <a16:creationId xmlns:a16="http://schemas.microsoft.com/office/drawing/2014/main" id="{21E7DD64-32B2-428A-899C-351866F159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A6EFE7-D833-4C5F-8F65-0B0CD0CA30FE}"/>
              </a:ext>
            </a:extLst>
          </p:cNvPr>
          <p:cNvSpPr>
            <a:spLocks noGrp="1"/>
          </p:cNvSpPr>
          <p:nvPr>
            <p:ph type="sldNum" sz="quarter" idx="12"/>
          </p:nvPr>
        </p:nvSpPr>
        <p:spPr/>
        <p:txBody>
          <a:bodyPr/>
          <a:lstStyle/>
          <a:p>
            <a:fld id="{29EDB894-4D28-4163-9781-ACAF762EC2E0}" type="slidenum">
              <a:rPr lang="en-US" smtClean="0"/>
              <a:t>‹#›</a:t>
            </a:fld>
            <a:endParaRPr lang="en-US"/>
          </a:p>
        </p:txBody>
      </p:sp>
    </p:spTree>
    <p:extLst>
      <p:ext uri="{BB962C8B-B14F-4D97-AF65-F5344CB8AC3E}">
        <p14:creationId xmlns:p14="http://schemas.microsoft.com/office/powerpoint/2010/main" val="414649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20CAC-7681-4C8A-86FE-6B92C73854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6D6FA1-FD1C-4F70-A38A-7CDB28B5D2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FD98A2-0446-4B4B-AD45-7226640C60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77F3C77-E6D7-4C89-8A54-BCF69C54D25C}"/>
              </a:ext>
            </a:extLst>
          </p:cNvPr>
          <p:cNvSpPr>
            <a:spLocks noGrp="1"/>
          </p:cNvSpPr>
          <p:nvPr>
            <p:ph type="dt" sz="half" idx="10"/>
          </p:nvPr>
        </p:nvSpPr>
        <p:spPr/>
        <p:txBody>
          <a:bodyPr/>
          <a:lstStyle/>
          <a:p>
            <a:fld id="{0B337FE5-7A28-4880-A211-8EF300BEDDB7}" type="datetimeFigureOut">
              <a:rPr lang="en-US" smtClean="0"/>
              <a:t>3/7/2018</a:t>
            </a:fld>
            <a:endParaRPr lang="en-US"/>
          </a:p>
        </p:txBody>
      </p:sp>
      <p:sp>
        <p:nvSpPr>
          <p:cNvPr id="6" name="Footer Placeholder 5">
            <a:extLst>
              <a:ext uri="{FF2B5EF4-FFF2-40B4-BE49-F238E27FC236}">
                <a16:creationId xmlns:a16="http://schemas.microsoft.com/office/drawing/2014/main" id="{D2BAEBA1-E18B-4454-80B1-1F61225ED6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667F7B-0BF2-43F5-9BBB-914C5DFFE533}"/>
              </a:ext>
            </a:extLst>
          </p:cNvPr>
          <p:cNvSpPr>
            <a:spLocks noGrp="1"/>
          </p:cNvSpPr>
          <p:nvPr>
            <p:ph type="sldNum" sz="quarter" idx="12"/>
          </p:nvPr>
        </p:nvSpPr>
        <p:spPr/>
        <p:txBody>
          <a:bodyPr/>
          <a:lstStyle/>
          <a:p>
            <a:fld id="{29EDB894-4D28-4163-9781-ACAF762EC2E0}" type="slidenum">
              <a:rPr lang="en-US" smtClean="0"/>
              <a:t>‹#›</a:t>
            </a:fld>
            <a:endParaRPr lang="en-US"/>
          </a:p>
        </p:txBody>
      </p:sp>
    </p:spTree>
    <p:extLst>
      <p:ext uri="{BB962C8B-B14F-4D97-AF65-F5344CB8AC3E}">
        <p14:creationId xmlns:p14="http://schemas.microsoft.com/office/powerpoint/2010/main" val="387917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490C6-D884-4838-BE2F-2754DB43D5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B2DA76-5789-4D64-B927-9AD38B1568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4CE47B-6F34-441B-8798-696878E4CC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BA748C4-C5D0-42DA-AF28-83E4A8E65239}"/>
              </a:ext>
            </a:extLst>
          </p:cNvPr>
          <p:cNvSpPr>
            <a:spLocks noGrp="1"/>
          </p:cNvSpPr>
          <p:nvPr>
            <p:ph type="dt" sz="half" idx="10"/>
          </p:nvPr>
        </p:nvSpPr>
        <p:spPr/>
        <p:txBody>
          <a:bodyPr/>
          <a:lstStyle/>
          <a:p>
            <a:fld id="{0B337FE5-7A28-4880-A211-8EF300BEDDB7}" type="datetimeFigureOut">
              <a:rPr lang="en-US" smtClean="0"/>
              <a:t>3/7/2018</a:t>
            </a:fld>
            <a:endParaRPr lang="en-US"/>
          </a:p>
        </p:txBody>
      </p:sp>
      <p:sp>
        <p:nvSpPr>
          <p:cNvPr id="6" name="Footer Placeholder 5">
            <a:extLst>
              <a:ext uri="{FF2B5EF4-FFF2-40B4-BE49-F238E27FC236}">
                <a16:creationId xmlns:a16="http://schemas.microsoft.com/office/drawing/2014/main" id="{44A45EDB-EDE7-4798-BDE1-8877C76C0F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BAA97E-C090-48CA-94A2-CD4482F783DE}"/>
              </a:ext>
            </a:extLst>
          </p:cNvPr>
          <p:cNvSpPr>
            <a:spLocks noGrp="1"/>
          </p:cNvSpPr>
          <p:nvPr>
            <p:ph type="sldNum" sz="quarter" idx="12"/>
          </p:nvPr>
        </p:nvSpPr>
        <p:spPr/>
        <p:txBody>
          <a:bodyPr/>
          <a:lstStyle/>
          <a:p>
            <a:fld id="{29EDB894-4D28-4163-9781-ACAF762EC2E0}" type="slidenum">
              <a:rPr lang="en-US" smtClean="0"/>
              <a:t>‹#›</a:t>
            </a:fld>
            <a:endParaRPr lang="en-US"/>
          </a:p>
        </p:txBody>
      </p:sp>
    </p:spTree>
    <p:extLst>
      <p:ext uri="{BB962C8B-B14F-4D97-AF65-F5344CB8AC3E}">
        <p14:creationId xmlns:p14="http://schemas.microsoft.com/office/powerpoint/2010/main" val="4229584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2FFF33-4915-48D0-A61C-9FCB9B3EB4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739FC1-0236-4EC7-B4D2-C958BCD1BD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17E7BC-3AEB-4412-8A32-826450580C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337FE5-7A28-4880-A211-8EF300BEDDB7}" type="datetimeFigureOut">
              <a:rPr lang="en-US" smtClean="0"/>
              <a:t>3/7/2018</a:t>
            </a:fld>
            <a:endParaRPr lang="en-US"/>
          </a:p>
        </p:txBody>
      </p:sp>
      <p:sp>
        <p:nvSpPr>
          <p:cNvPr id="5" name="Footer Placeholder 4">
            <a:extLst>
              <a:ext uri="{FF2B5EF4-FFF2-40B4-BE49-F238E27FC236}">
                <a16:creationId xmlns:a16="http://schemas.microsoft.com/office/drawing/2014/main" id="{30D96349-4591-4753-B7EB-50307601CC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373FE9-542B-4EC5-B0C3-EDE4D8B9FC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EDB894-4D28-4163-9781-ACAF762EC2E0}" type="slidenum">
              <a:rPr lang="en-US" smtClean="0"/>
              <a:t>‹#›</a:t>
            </a:fld>
            <a:endParaRPr lang="en-US"/>
          </a:p>
        </p:txBody>
      </p:sp>
    </p:spTree>
    <p:extLst>
      <p:ext uri="{BB962C8B-B14F-4D97-AF65-F5344CB8AC3E}">
        <p14:creationId xmlns:p14="http://schemas.microsoft.com/office/powerpoint/2010/main" val="3131245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www.surveymonkey.com/r/X3CBLZD"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4.e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cdc.gov/antibiotic-use/healthcare/implementation/core-elements.html"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C3D9E0-BEE5-418B-A1C2-0E8CDD056A6B}"/>
              </a:ext>
            </a:extLst>
          </p:cNvPr>
          <p:cNvSpPr>
            <a:spLocks noGrp="1"/>
          </p:cNvSpPr>
          <p:nvPr>
            <p:ph type="ctrTitle"/>
          </p:nvPr>
        </p:nvSpPr>
        <p:spPr>
          <a:xfrm>
            <a:off x="1524000" y="1122362"/>
            <a:ext cx="9144000" cy="3982297"/>
          </a:xfrm>
          <a:solidFill>
            <a:schemeClr val="accent1">
              <a:lumMod val="20000"/>
              <a:lumOff val="80000"/>
            </a:schemeClr>
          </a:solidFill>
        </p:spPr>
        <p:txBody>
          <a:bodyPr>
            <a:normAutofit/>
          </a:bodyPr>
          <a:lstStyle/>
          <a:p>
            <a:r>
              <a:rPr lang="en-US" b="1" dirty="0"/>
              <a:t>MBQIP</a:t>
            </a:r>
            <a:br>
              <a:rPr lang="en-US" b="1" dirty="0"/>
            </a:br>
            <a:r>
              <a:rPr lang="en-US" b="1" dirty="0"/>
              <a:t>West Virginia CAH Network </a:t>
            </a:r>
            <a:br>
              <a:rPr lang="en-US" b="1" dirty="0"/>
            </a:br>
            <a:br>
              <a:rPr lang="en-US" dirty="0"/>
            </a:br>
            <a:endParaRPr lang="en-US" dirty="0"/>
          </a:p>
        </p:txBody>
      </p:sp>
      <p:sp>
        <p:nvSpPr>
          <p:cNvPr id="5" name="Subtitle 4">
            <a:extLst>
              <a:ext uri="{FF2B5EF4-FFF2-40B4-BE49-F238E27FC236}">
                <a16:creationId xmlns:a16="http://schemas.microsoft.com/office/drawing/2014/main" id="{64C054F9-9946-47E1-8975-1608E85A4DCB}"/>
              </a:ext>
            </a:extLst>
          </p:cNvPr>
          <p:cNvSpPr>
            <a:spLocks noGrp="1"/>
          </p:cNvSpPr>
          <p:nvPr>
            <p:ph type="subTitle" idx="1"/>
          </p:nvPr>
        </p:nvSpPr>
        <p:spPr/>
        <p:txBody>
          <a:bodyPr/>
          <a:lstStyle/>
          <a:p>
            <a:r>
              <a:rPr lang="en-US" dirty="0"/>
              <a:t>Dawn Knight, MHA</a:t>
            </a:r>
          </a:p>
          <a:p>
            <a:r>
              <a:rPr lang="en-US" dirty="0"/>
              <a:t>West Virginia</a:t>
            </a:r>
          </a:p>
          <a:p>
            <a:r>
              <a:rPr lang="en-US" dirty="0"/>
              <a:t>March 14, 2018</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7519" y="5104659"/>
            <a:ext cx="1096962" cy="1096962"/>
          </a:xfrm>
          <a:prstGeom prst="rect">
            <a:avLst/>
          </a:prstGeom>
        </p:spPr>
      </p:pic>
    </p:spTree>
    <p:extLst>
      <p:ext uri="{BB962C8B-B14F-4D97-AF65-F5344CB8AC3E}">
        <p14:creationId xmlns:p14="http://schemas.microsoft.com/office/powerpoint/2010/main" val="4178786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67">
            <a:extLst>
              <a:ext uri="{FF2B5EF4-FFF2-40B4-BE49-F238E27FC236}">
                <a16:creationId xmlns:a16="http://schemas.microsoft.com/office/drawing/2014/main" id="{DD0FD20E-CBF4-4E31-8975-21BE31E44B34}"/>
              </a:ext>
            </a:extLst>
          </p:cNvPr>
          <p:cNvGrpSpPr>
            <a:grpSpLocks/>
          </p:cNvGrpSpPr>
          <p:nvPr/>
        </p:nvGrpSpPr>
        <p:grpSpPr bwMode="auto">
          <a:xfrm>
            <a:off x="2286000" y="385764"/>
            <a:ext cx="7659688" cy="5557837"/>
            <a:chOff x="384" y="336"/>
            <a:chExt cx="4825" cy="3501"/>
          </a:xfrm>
        </p:grpSpPr>
        <p:sp>
          <p:nvSpPr>
            <p:cNvPr id="40963" name="Freeform 2">
              <a:extLst>
                <a:ext uri="{FF2B5EF4-FFF2-40B4-BE49-F238E27FC236}">
                  <a16:creationId xmlns:a16="http://schemas.microsoft.com/office/drawing/2014/main" id="{A6F34CB0-8ACA-48D1-890B-A83D7B11FEBB}"/>
                </a:ext>
              </a:extLst>
            </p:cNvPr>
            <p:cNvSpPr>
              <a:spLocks/>
            </p:cNvSpPr>
            <p:nvPr/>
          </p:nvSpPr>
          <p:spPr bwMode="auto">
            <a:xfrm>
              <a:off x="1056" y="912"/>
              <a:ext cx="2548" cy="1365"/>
            </a:xfrm>
            <a:custGeom>
              <a:avLst/>
              <a:gdLst>
                <a:gd name="T0" fmla="*/ 999023003 w 2606"/>
                <a:gd name="T1" fmla="*/ 0 h 1416"/>
                <a:gd name="T2" fmla="*/ 999023003 w 2606"/>
                <a:gd name="T3" fmla="*/ 0 h 1416"/>
                <a:gd name="T4" fmla="*/ 999023003 w 2606"/>
                <a:gd name="T5" fmla="*/ 616998993 h 1416"/>
                <a:gd name="T6" fmla="*/ 0 w 2606"/>
                <a:gd name="T7" fmla="*/ 616998993 h 1416"/>
                <a:gd name="T8" fmla="*/ 999023003 w 2606"/>
                <a:gd name="T9" fmla="*/ 0 h 1416"/>
                <a:gd name="T10" fmla="*/ 0 60000 65536"/>
                <a:gd name="T11" fmla="*/ 0 60000 65536"/>
                <a:gd name="T12" fmla="*/ 0 60000 65536"/>
                <a:gd name="T13" fmla="*/ 0 60000 65536"/>
                <a:gd name="T14" fmla="*/ 0 60000 65536"/>
                <a:gd name="T15" fmla="*/ 0 w 2606"/>
                <a:gd name="T16" fmla="*/ 0 h 1416"/>
                <a:gd name="T17" fmla="*/ 2606 w 2606"/>
                <a:gd name="T18" fmla="*/ 1416 h 1416"/>
              </a:gdLst>
              <a:ahLst/>
              <a:cxnLst>
                <a:cxn ang="T10">
                  <a:pos x="T0" y="T1"/>
                </a:cxn>
                <a:cxn ang="T11">
                  <a:pos x="T2" y="T3"/>
                </a:cxn>
                <a:cxn ang="T12">
                  <a:pos x="T4" y="T5"/>
                </a:cxn>
                <a:cxn ang="T13">
                  <a:pos x="T6" y="T7"/>
                </a:cxn>
                <a:cxn ang="T14">
                  <a:pos x="T8" y="T9"/>
                </a:cxn>
              </a:cxnLst>
              <a:rect l="T15" t="T16" r="T17" b="T18"/>
              <a:pathLst>
                <a:path w="2606" h="1416">
                  <a:moveTo>
                    <a:pt x="235" y="0"/>
                  </a:moveTo>
                  <a:lnTo>
                    <a:pt x="2370" y="0"/>
                  </a:lnTo>
                  <a:lnTo>
                    <a:pt x="2605" y="1415"/>
                  </a:lnTo>
                  <a:lnTo>
                    <a:pt x="0" y="1415"/>
                  </a:lnTo>
                  <a:lnTo>
                    <a:pt x="235" y="0"/>
                  </a:lnTo>
                </a:path>
              </a:pathLst>
            </a:custGeom>
            <a:solidFill>
              <a:srgbClr val="B83420"/>
            </a:solidFill>
            <a:ln w="12700" cap="rnd">
              <a:solidFill>
                <a:srgbClr val="000000"/>
              </a:solidFill>
              <a:round/>
              <a:headEnd type="none" w="sm" len="sm"/>
              <a:tailEnd type="none" w="sm" len="sm"/>
            </a:ln>
          </p:spPr>
          <p:txBody>
            <a:bodyPr/>
            <a:lstStyle/>
            <a:p>
              <a:endParaRPr lang="en-US"/>
            </a:p>
          </p:txBody>
        </p:sp>
        <p:sp>
          <p:nvSpPr>
            <p:cNvPr id="40964" name="Line 3">
              <a:extLst>
                <a:ext uri="{FF2B5EF4-FFF2-40B4-BE49-F238E27FC236}">
                  <a16:creationId xmlns:a16="http://schemas.microsoft.com/office/drawing/2014/main" id="{2663BF22-CB01-4C01-B2B5-29EB538BA24A}"/>
                </a:ext>
              </a:extLst>
            </p:cNvPr>
            <p:cNvSpPr>
              <a:spLocks noChangeShapeType="1"/>
            </p:cNvSpPr>
            <p:nvPr/>
          </p:nvSpPr>
          <p:spPr bwMode="auto">
            <a:xfrm>
              <a:off x="1214" y="1353"/>
              <a:ext cx="2223" cy="1"/>
            </a:xfrm>
            <a:prstGeom prst="line">
              <a:avLst/>
            </a:prstGeom>
            <a:noFill/>
            <a:ln w="12700">
              <a:solidFill>
                <a:srgbClr val="7F7F7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40965" name="Line 4">
              <a:extLst>
                <a:ext uri="{FF2B5EF4-FFF2-40B4-BE49-F238E27FC236}">
                  <a16:creationId xmlns:a16="http://schemas.microsoft.com/office/drawing/2014/main" id="{62B36C48-0391-4E82-8DD7-CAE27B73483B}"/>
                </a:ext>
              </a:extLst>
            </p:cNvPr>
            <p:cNvSpPr>
              <a:spLocks noChangeShapeType="1"/>
            </p:cNvSpPr>
            <p:nvPr/>
          </p:nvSpPr>
          <p:spPr bwMode="auto">
            <a:xfrm>
              <a:off x="1131" y="1835"/>
              <a:ext cx="2394" cy="1"/>
            </a:xfrm>
            <a:prstGeom prst="line">
              <a:avLst/>
            </a:prstGeom>
            <a:noFill/>
            <a:ln w="12700">
              <a:solidFill>
                <a:srgbClr val="7F7F7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grpSp>
          <p:nvGrpSpPr>
            <p:cNvPr id="40966" name="Group 5">
              <a:extLst>
                <a:ext uri="{FF2B5EF4-FFF2-40B4-BE49-F238E27FC236}">
                  <a16:creationId xmlns:a16="http://schemas.microsoft.com/office/drawing/2014/main" id="{A1D80AF8-919B-4D0E-8B76-2CA275A99A81}"/>
                </a:ext>
              </a:extLst>
            </p:cNvPr>
            <p:cNvGrpSpPr>
              <a:grpSpLocks/>
            </p:cNvGrpSpPr>
            <p:nvPr/>
          </p:nvGrpSpPr>
          <p:grpSpPr bwMode="auto">
            <a:xfrm>
              <a:off x="1533" y="907"/>
              <a:ext cx="1407" cy="400"/>
              <a:chOff x="2084" y="907"/>
              <a:chExt cx="1407" cy="400"/>
            </a:xfrm>
          </p:grpSpPr>
          <p:sp>
            <p:nvSpPr>
              <p:cNvPr id="40992" name="Rectangle 6">
                <a:extLst>
                  <a:ext uri="{FF2B5EF4-FFF2-40B4-BE49-F238E27FC236}">
                    <a16:creationId xmlns:a16="http://schemas.microsoft.com/office/drawing/2014/main" id="{066FB221-D934-4EAA-9260-08AB2CA31423}"/>
                  </a:ext>
                </a:extLst>
              </p:cNvPr>
              <p:cNvSpPr>
                <a:spLocks noChangeArrowheads="1"/>
              </p:cNvSpPr>
              <p:nvPr/>
            </p:nvSpPr>
            <p:spPr bwMode="auto">
              <a:xfrm>
                <a:off x="2084" y="907"/>
                <a:ext cx="1407"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solidFill>
                      <a:srgbClr val="EFFFFF"/>
                    </a:solidFill>
                  </a:rPr>
                  <a:t>What are we trying to</a:t>
                </a:r>
              </a:p>
            </p:txBody>
          </p:sp>
          <p:sp>
            <p:nvSpPr>
              <p:cNvPr id="40993" name="Rectangle 7">
                <a:extLst>
                  <a:ext uri="{FF2B5EF4-FFF2-40B4-BE49-F238E27FC236}">
                    <a16:creationId xmlns:a16="http://schemas.microsoft.com/office/drawing/2014/main" id="{40AFD537-DC7A-4537-A0B6-C72228D26E63}"/>
                  </a:ext>
                </a:extLst>
              </p:cNvPr>
              <p:cNvSpPr>
                <a:spLocks noChangeArrowheads="1"/>
              </p:cNvSpPr>
              <p:nvPr/>
            </p:nvSpPr>
            <p:spPr bwMode="auto">
              <a:xfrm>
                <a:off x="2383" y="1074"/>
                <a:ext cx="846"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solidFill>
                      <a:srgbClr val="EFFFFF"/>
                    </a:solidFill>
                  </a:rPr>
                  <a:t>accomplish?</a:t>
                </a:r>
              </a:p>
            </p:txBody>
          </p:sp>
        </p:grpSp>
        <p:grpSp>
          <p:nvGrpSpPr>
            <p:cNvPr id="40967" name="Group 8">
              <a:extLst>
                <a:ext uri="{FF2B5EF4-FFF2-40B4-BE49-F238E27FC236}">
                  <a16:creationId xmlns:a16="http://schemas.microsoft.com/office/drawing/2014/main" id="{FDE7E322-24FD-4C25-9C7D-4F79D038C55C}"/>
                </a:ext>
              </a:extLst>
            </p:cNvPr>
            <p:cNvGrpSpPr>
              <a:grpSpLocks/>
            </p:cNvGrpSpPr>
            <p:nvPr/>
          </p:nvGrpSpPr>
          <p:grpSpPr bwMode="auto">
            <a:xfrm>
              <a:off x="1336" y="1379"/>
              <a:ext cx="1746" cy="400"/>
              <a:chOff x="1887" y="1379"/>
              <a:chExt cx="1746" cy="400"/>
            </a:xfrm>
          </p:grpSpPr>
          <p:sp>
            <p:nvSpPr>
              <p:cNvPr id="40990" name="Rectangle 9">
                <a:extLst>
                  <a:ext uri="{FF2B5EF4-FFF2-40B4-BE49-F238E27FC236}">
                    <a16:creationId xmlns:a16="http://schemas.microsoft.com/office/drawing/2014/main" id="{70939ED6-65A3-47E3-8F38-A35D40E263E5}"/>
                  </a:ext>
                </a:extLst>
              </p:cNvPr>
              <p:cNvSpPr>
                <a:spLocks noChangeArrowheads="1"/>
              </p:cNvSpPr>
              <p:nvPr/>
            </p:nvSpPr>
            <p:spPr bwMode="auto">
              <a:xfrm>
                <a:off x="1962" y="1379"/>
                <a:ext cx="1568"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solidFill>
                      <a:srgbClr val="EFFFFF"/>
                    </a:solidFill>
                  </a:rPr>
                  <a:t>How will we know that a</a:t>
                </a:r>
              </a:p>
            </p:txBody>
          </p:sp>
          <p:sp>
            <p:nvSpPr>
              <p:cNvPr id="40991" name="Rectangle 10">
                <a:extLst>
                  <a:ext uri="{FF2B5EF4-FFF2-40B4-BE49-F238E27FC236}">
                    <a16:creationId xmlns:a16="http://schemas.microsoft.com/office/drawing/2014/main" id="{EE7153B7-4F2F-4E70-9532-E905522D2CC4}"/>
                  </a:ext>
                </a:extLst>
              </p:cNvPr>
              <p:cNvSpPr>
                <a:spLocks noChangeArrowheads="1"/>
              </p:cNvSpPr>
              <p:nvPr/>
            </p:nvSpPr>
            <p:spPr bwMode="auto">
              <a:xfrm>
                <a:off x="1887" y="1546"/>
                <a:ext cx="1746"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solidFill>
                      <a:srgbClr val="EFFFFF"/>
                    </a:solidFill>
                  </a:rPr>
                  <a:t>change is an improvement?</a:t>
                </a:r>
              </a:p>
            </p:txBody>
          </p:sp>
        </p:grpSp>
        <p:grpSp>
          <p:nvGrpSpPr>
            <p:cNvPr id="40968" name="Group 11">
              <a:extLst>
                <a:ext uri="{FF2B5EF4-FFF2-40B4-BE49-F238E27FC236}">
                  <a16:creationId xmlns:a16="http://schemas.microsoft.com/office/drawing/2014/main" id="{AD1C970B-79BA-4A3D-986F-C86916EFEA64}"/>
                </a:ext>
              </a:extLst>
            </p:cNvPr>
            <p:cNvGrpSpPr>
              <a:grpSpLocks/>
            </p:cNvGrpSpPr>
            <p:nvPr/>
          </p:nvGrpSpPr>
          <p:grpSpPr bwMode="auto">
            <a:xfrm>
              <a:off x="1129" y="1824"/>
              <a:ext cx="2550" cy="434"/>
              <a:chOff x="1680" y="1824"/>
              <a:chExt cx="2550" cy="434"/>
            </a:xfrm>
          </p:grpSpPr>
          <p:sp>
            <p:nvSpPr>
              <p:cNvPr id="40988" name="Rectangle 12">
                <a:extLst>
                  <a:ext uri="{FF2B5EF4-FFF2-40B4-BE49-F238E27FC236}">
                    <a16:creationId xmlns:a16="http://schemas.microsoft.com/office/drawing/2014/main" id="{E4F8E7BC-E832-48EC-B1B6-D66A3A0D9062}"/>
                  </a:ext>
                </a:extLst>
              </p:cNvPr>
              <p:cNvSpPr>
                <a:spLocks noChangeArrowheads="1"/>
              </p:cNvSpPr>
              <p:nvPr/>
            </p:nvSpPr>
            <p:spPr bwMode="auto">
              <a:xfrm>
                <a:off x="1680" y="1824"/>
                <a:ext cx="255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solidFill>
                      <a:srgbClr val="EFFFFF"/>
                    </a:solidFill>
                  </a:rPr>
                  <a:t>What</a:t>
                </a:r>
                <a:r>
                  <a:rPr lang="en-US" altLang="en-US" sz="1800"/>
                  <a:t> </a:t>
                </a:r>
                <a:r>
                  <a:rPr lang="en-US" altLang="en-US" sz="1800">
                    <a:solidFill>
                      <a:srgbClr val="EFFFFF"/>
                    </a:solidFill>
                  </a:rPr>
                  <a:t>change</a:t>
                </a:r>
                <a:r>
                  <a:rPr lang="en-US" altLang="en-US" sz="1800"/>
                  <a:t> </a:t>
                </a:r>
                <a:r>
                  <a:rPr lang="en-US" altLang="en-US" sz="1800">
                    <a:solidFill>
                      <a:srgbClr val="EFFFFF"/>
                    </a:solidFill>
                  </a:rPr>
                  <a:t>can we make that</a:t>
                </a:r>
              </a:p>
            </p:txBody>
          </p:sp>
          <p:sp>
            <p:nvSpPr>
              <p:cNvPr id="40989" name="Rectangle 13">
                <a:extLst>
                  <a:ext uri="{FF2B5EF4-FFF2-40B4-BE49-F238E27FC236}">
                    <a16:creationId xmlns:a16="http://schemas.microsoft.com/office/drawing/2014/main" id="{71082A4E-1694-4E1D-AF44-F5BB9289FECB}"/>
                  </a:ext>
                </a:extLst>
              </p:cNvPr>
              <p:cNvSpPr>
                <a:spLocks noChangeArrowheads="1"/>
              </p:cNvSpPr>
              <p:nvPr/>
            </p:nvSpPr>
            <p:spPr bwMode="auto">
              <a:xfrm>
                <a:off x="1876" y="1996"/>
                <a:ext cx="1872"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100">
                    <a:solidFill>
                      <a:srgbClr val="EFFFFF"/>
                    </a:solidFill>
                  </a:rPr>
                  <a:t>will</a:t>
                </a:r>
                <a:r>
                  <a:rPr lang="en-US" altLang="en-US" sz="2100"/>
                  <a:t> </a:t>
                </a:r>
                <a:r>
                  <a:rPr lang="en-US" altLang="en-US" sz="2100">
                    <a:solidFill>
                      <a:srgbClr val="EFFFFF"/>
                    </a:solidFill>
                  </a:rPr>
                  <a:t>result in </a:t>
                </a:r>
                <a:r>
                  <a:rPr lang="en-US" altLang="en-US" sz="1800">
                    <a:solidFill>
                      <a:srgbClr val="EFFFFF"/>
                    </a:solidFill>
                  </a:rPr>
                  <a:t>improvement</a:t>
                </a:r>
                <a:r>
                  <a:rPr lang="en-US" altLang="en-US" sz="2100">
                    <a:solidFill>
                      <a:srgbClr val="EFFFFF"/>
                    </a:solidFill>
                  </a:rPr>
                  <a:t>?</a:t>
                </a:r>
              </a:p>
            </p:txBody>
          </p:sp>
        </p:grpSp>
        <p:sp>
          <p:nvSpPr>
            <p:cNvPr id="48137" name="Rectangle 16">
              <a:extLst>
                <a:ext uri="{FF2B5EF4-FFF2-40B4-BE49-F238E27FC236}">
                  <a16:creationId xmlns:a16="http://schemas.microsoft.com/office/drawing/2014/main" id="{320D7B15-FD30-4A46-9739-8F9F93A094C4}"/>
                </a:ext>
              </a:extLst>
            </p:cNvPr>
            <p:cNvSpPr>
              <a:spLocks noChangeArrowheads="1"/>
            </p:cNvSpPr>
            <p:nvPr/>
          </p:nvSpPr>
          <p:spPr bwMode="auto">
            <a:xfrm>
              <a:off x="384" y="336"/>
              <a:ext cx="3171" cy="404"/>
            </a:xfrm>
            <a:prstGeom prst="rect">
              <a:avLst/>
            </a:prstGeom>
            <a:solidFill>
              <a:schemeClr val="tx2">
                <a:lumMod val="20000"/>
                <a:lumOff val="80000"/>
              </a:schemeClr>
            </a:solidFill>
            <a:ln w="9525">
              <a:noFill/>
              <a:miter lim="800000"/>
              <a:headEnd/>
              <a:tailEnd/>
            </a:ln>
          </p:spPr>
          <p:txBody>
            <a:bodyPr wrap="none" lIns="92075" tIns="46038" rIns="92075" bIns="46038">
              <a:spAutoFit/>
            </a:bodyPr>
            <a:lstStyle/>
            <a:p>
              <a:pPr>
                <a:defRPr/>
              </a:pPr>
              <a:r>
                <a:rPr lang="en-US" sz="3600" dirty="0">
                  <a:solidFill>
                    <a:srgbClr val="000000"/>
                  </a:solidFill>
                  <a:latin typeface="Times New Roman Bold" pitchFamily="18" charset="0"/>
                  <a:cs typeface="Arial" charset="0"/>
                </a:rPr>
                <a:t>Model For Improvement</a:t>
              </a:r>
              <a:endParaRPr lang="en-US" sz="2800" dirty="0">
                <a:solidFill>
                  <a:srgbClr val="000000"/>
                </a:solidFill>
                <a:latin typeface="Calibri" pitchFamily="34" charset="0"/>
                <a:cs typeface="Arial" charset="0"/>
              </a:endParaRPr>
            </a:p>
          </p:txBody>
        </p:sp>
        <p:sp>
          <p:nvSpPr>
            <p:cNvPr id="125977" name="AutoShape 25">
              <a:extLst>
                <a:ext uri="{FF2B5EF4-FFF2-40B4-BE49-F238E27FC236}">
                  <a16:creationId xmlns:a16="http://schemas.microsoft.com/office/drawing/2014/main" id="{A0033D4D-9994-4A90-92DA-16C595BF37E8}"/>
                </a:ext>
              </a:extLst>
            </p:cNvPr>
            <p:cNvSpPr>
              <a:spLocks noChangeArrowheads="1"/>
            </p:cNvSpPr>
            <p:nvPr/>
          </p:nvSpPr>
          <p:spPr bwMode="invGray">
            <a:xfrm>
              <a:off x="2235" y="2352"/>
              <a:ext cx="223" cy="124"/>
            </a:xfrm>
            <a:prstGeom prst="rightArrow">
              <a:avLst>
                <a:gd name="adj1" fmla="val 50000"/>
                <a:gd name="adj2" fmla="val 85810"/>
              </a:avLst>
            </a:prstGeom>
            <a:solidFill>
              <a:srgbClr val="000000"/>
            </a:solidFill>
            <a:ln w="12700" algn="ctr">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p>
          </p:txBody>
        </p:sp>
        <p:sp>
          <p:nvSpPr>
            <p:cNvPr id="125978" name="AutoShape 26">
              <a:extLst>
                <a:ext uri="{FF2B5EF4-FFF2-40B4-BE49-F238E27FC236}">
                  <a16:creationId xmlns:a16="http://schemas.microsoft.com/office/drawing/2014/main" id="{46DBD666-420D-4343-86B8-E83605B2FF74}"/>
                </a:ext>
              </a:extLst>
            </p:cNvPr>
            <p:cNvSpPr>
              <a:spLocks noChangeArrowheads="1"/>
            </p:cNvSpPr>
            <p:nvPr/>
          </p:nvSpPr>
          <p:spPr bwMode="invGray">
            <a:xfrm>
              <a:off x="2216" y="3713"/>
              <a:ext cx="226" cy="124"/>
            </a:xfrm>
            <a:prstGeom prst="leftArrow">
              <a:avLst>
                <a:gd name="adj1" fmla="val 50000"/>
                <a:gd name="adj2" fmla="val 85795"/>
              </a:avLst>
            </a:prstGeom>
            <a:solidFill>
              <a:srgbClr val="000000"/>
            </a:solidFill>
            <a:ln w="12700" algn="ctr">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p>
          </p:txBody>
        </p:sp>
        <p:grpSp>
          <p:nvGrpSpPr>
            <p:cNvPr id="40972" name="Group 51">
              <a:extLst>
                <a:ext uri="{FF2B5EF4-FFF2-40B4-BE49-F238E27FC236}">
                  <a16:creationId xmlns:a16="http://schemas.microsoft.com/office/drawing/2014/main" id="{CFF7782E-99E9-47EC-A659-199A5FF2A874}"/>
                </a:ext>
              </a:extLst>
            </p:cNvPr>
            <p:cNvGrpSpPr>
              <a:grpSpLocks/>
            </p:cNvGrpSpPr>
            <p:nvPr/>
          </p:nvGrpSpPr>
          <p:grpSpPr bwMode="auto">
            <a:xfrm>
              <a:off x="1513" y="2416"/>
              <a:ext cx="1632" cy="1363"/>
              <a:chOff x="1513" y="2416"/>
              <a:chExt cx="1632" cy="1363"/>
            </a:xfrm>
          </p:grpSpPr>
          <p:sp>
            <p:nvSpPr>
              <p:cNvPr id="40979" name="Oval 18">
                <a:extLst>
                  <a:ext uri="{FF2B5EF4-FFF2-40B4-BE49-F238E27FC236}">
                    <a16:creationId xmlns:a16="http://schemas.microsoft.com/office/drawing/2014/main" id="{CAF479C4-CE8E-49A5-8BE7-2359B472F66B}"/>
                  </a:ext>
                </a:extLst>
              </p:cNvPr>
              <p:cNvSpPr>
                <a:spLocks noChangeArrowheads="1"/>
              </p:cNvSpPr>
              <p:nvPr/>
            </p:nvSpPr>
            <p:spPr bwMode="invGray">
              <a:xfrm>
                <a:off x="1595" y="2418"/>
                <a:ext cx="1465" cy="1359"/>
              </a:xfrm>
              <a:prstGeom prst="ellipse">
                <a:avLst/>
              </a:prstGeom>
              <a:solidFill>
                <a:schemeClr val="hlink"/>
              </a:solidFill>
              <a:ln w="25400">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40980" name="Line 19">
                <a:extLst>
                  <a:ext uri="{FF2B5EF4-FFF2-40B4-BE49-F238E27FC236}">
                    <a16:creationId xmlns:a16="http://schemas.microsoft.com/office/drawing/2014/main" id="{DFF99FDA-4A36-4A77-B7C4-2A0A807187D2}"/>
                  </a:ext>
                </a:extLst>
              </p:cNvPr>
              <p:cNvSpPr>
                <a:spLocks noChangeShapeType="1"/>
              </p:cNvSpPr>
              <p:nvPr/>
            </p:nvSpPr>
            <p:spPr bwMode="invGray">
              <a:xfrm>
                <a:off x="2340" y="2416"/>
                <a:ext cx="0" cy="1363"/>
              </a:xfrm>
              <a:prstGeom prst="line">
                <a:avLst/>
              </a:prstGeom>
              <a:noFill/>
              <a:ln w="25400">
                <a:solidFill>
                  <a:srgbClr val="000000"/>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40981" name="Rectangle 20">
                <a:extLst>
                  <a:ext uri="{FF2B5EF4-FFF2-40B4-BE49-F238E27FC236}">
                    <a16:creationId xmlns:a16="http://schemas.microsoft.com/office/drawing/2014/main" id="{3861F360-EC1D-4EEF-9B2E-9E36808F6016}"/>
                  </a:ext>
                </a:extLst>
              </p:cNvPr>
              <p:cNvSpPr>
                <a:spLocks noChangeArrowheads="1"/>
              </p:cNvSpPr>
              <p:nvPr/>
            </p:nvSpPr>
            <p:spPr bwMode="invGray">
              <a:xfrm>
                <a:off x="1841" y="2709"/>
                <a:ext cx="359" cy="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5088" tIns="31750" rIns="65088" bIns="31750">
                <a:spAutoFit/>
              </a:bodyPr>
              <a:lstStyle>
                <a:lvl1pPr defTabSz="4476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476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476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476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476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476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476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476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476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500" b="1">
                    <a:solidFill>
                      <a:srgbClr val="000000"/>
                    </a:solidFill>
                  </a:rPr>
                  <a:t>Act</a:t>
                </a:r>
              </a:p>
            </p:txBody>
          </p:sp>
          <p:sp>
            <p:nvSpPr>
              <p:cNvPr id="40982" name="Rectangle 21">
                <a:extLst>
                  <a:ext uri="{FF2B5EF4-FFF2-40B4-BE49-F238E27FC236}">
                    <a16:creationId xmlns:a16="http://schemas.microsoft.com/office/drawing/2014/main" id="{DD667AAF-8551-4F30-814A-B408981F5A1D}"/>
                  </a:ext>
                </a:extLst>
              </p:cNvPr>
              <p:cNvSpPr>
                <a:spLocks noChangeArrowheads="1"/>
              </p:cNvSpPr>
              <p:nvPr/>
            </p:nvSpPr>
            <p:spPr bwMode="invGray">
              <a:xfrm>
                <a:off x="2438" y="2709"/>
                <a:ext cx="447" cy="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5088" tIns="31750" rIns="65088" bIns="31750">
                <a:spAutoFit/>
              </a:bodyPr>
              <a:lstStyle>
                <a:lvl1pPr defTabSz="4476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476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476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476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476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476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476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476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476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500" b="1">
                    <a:solidFill>
                      <a:srgbClr val="000000"/>
                    </a:solidFill>
                  </a:rPr>
                  <a:t>Plan</a:t>
                </a:r>
              </a:p>
            </p:txBody>
          </p:sp>
          <p:sp>
            <p:nvSpPr>
              <p:cNvPr id="40983" name="Rectangle 22">
                <a:extLst>
                  <a:ext uri="{FF2B5EF4-FFF2-40B4-BE49-F238E27FC236}">
                    <a16:creationId xmlns:a16="http://schemas.microsoft.com/office/drawing/2014/main" id="{98BF450C-E9B2-415B-BB71-D9DEB4BE6BEA}"/>
                  </a:ext>
                </a:extLst>
              </p:cNvPr>
              <p:cNvSpPr>
                <a:spLocks noChangeArrowheads="1"/>
              </p:cNvSpPr>
              <p:nvPr/>
            </p:nvSpPr>
            <p:spPr bwMode="invGray">
              <a:xfrm>
                <a:off x="1680" y="3219"/>
                <a:ext cx="560" cy="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5088" tIns="31750" rIns="65088" bIns="31750">
                <a:spAutoFit/>
              </a:bodyPr>
              <a:lstStyle>
                <a:lvl1pPr defTabSz="4476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476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476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476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476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476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476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476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476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500" b="1">
                    <a:solidFill>
                      <a:srgbClr val="000000"/>
                    </a:solidFill>
                  </a:rPr>
                  <a:t>Study</a:t>
                </a:r>
              </a:p>
            </p:txBody>
          </p:sp>
          <p:sp>
            <p:nvSpPr>
              <p:cNvPr id="40984" name="Rectangle 23">
                <a:extLst>
                  <a:ext uri="{FF2B5EF4-FFF2-40B4-BE49-F238E27FC236}">
                    <a16:creationId xmlns:a16="http://schemas.microsoft.com/office/drawing/2014/main" id="{4A83F882-01D5-4FE2-92A9-D57C9AD24C17}"/>
                  </a:ext>
                </a:extLst>
              </p:cNvPr>
              <p:cNvSpPr>
                <a:spLocks noChangeArrowheads="1"/>
              </p:cNvSpPr>
              <p:nvPr/>
            </p:nvSpPr>
            <p:spPr bwMode="invGray">
              <a:xfrm>
                <a:off x="2493" y="3219"/>
                <a:ext cx="319" cy="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5088" tIns="31750" rIns="65088" bIns="31750">
                <a:spAutoFit/>
              </a:bodyPr>
              <a:lstStyle>
                <a:lvl1pPr defTabSz="4476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476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476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476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476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476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476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476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476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500" b="1">
                    <a:solidFill>
                      <a:srgbClr val="000000"/>
                    </a:solidFill>
                  </a:rPr>
                  <a:t>Do</a:t>
                </a:r>
              </a:p>
            </p:txBody>
          </p:sp>
          <p:sp>
            <p:nvSpPr>
              <p:cNvPr id="40985" name="Line 24">
                <a:extLst>
                  <a:ext uri="{FF2B5EF4-FFF2-40B4-BE49-F238E27FC236}">
                    <a16:creationId xmlns:a16="http://schemas.microsoft.com/office/drawing/2014/main" id="{BC92A88E-AF5F-4DD5-B8BA-91D5DF71269B}"/>
                  </a:ext>
                </a:extLst>
              </p:cNvPr>
              <p:cNvSpPr>
                <a:spLocks noChangeShapeType="1"/>
              </p:cNvSpPr>
              <p:nvPr/>
            </p:nvSpPr>
            <p:spPr bwMode="invGray">
              <a:xfrm>
                <a:off x="1584" y="3109"/>
                <a:ext cx="1536" cy="0"/>
              </a:xfrm>
              <a:prstGeom prst="line">
                <a:avLst/>
              </a:prstGeom>
              <a:noFill/>
              <a:ln w="25400">
                <a:solidFill>
                  <a:srgbClr val="000000"/>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125979" name="AutoShape 27">
                <a:extLst>
                  <a:ext uri="{FF2B5EF4-FFF2-40B4-BE49-F238E27FC236}">
                    <a16:creationId xmlns:a16="http://schemas.microsoft.com/office/drawing/2014/main" id="{D3DA6417-E8A4-479E-A2DF-145FDEA96D85}"/>
                  </a:ext>
                </a:extLst>
              </p:cNvPr>
              <p:cNvSpPr>
                <a:spLocks noChangeArrowheads="1"/>
              </p:cNvSpPr>
              <p:nvPr/>
            </p:nvSpPr>
            <p:spPr bwMode="invGray">
              <a:xfrm>
                <a:off x="2997" y="3011"/>
                <a:ext cx="148" cy="189"/>
              </a:xfrm>
              <a:prstGeom prst="downArrow">
                <a:avLst>
                  <a:gd name="adj1" fmla="val 50000"/>
                  <a:gd name="adj2" fmla="val 68138"/>
                </a:avLst>
              </a:prstGeom>
              <a:solidFill>
                <a:srgbClr val="000000"/>
              </a:solidFill>
              <a:ln w="12700" algn="ctr">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p>
            </p:txBody>
          </p:sp>
          <p:sp>
            <p:nvSpPr>
              <p:cNvPr id="125980" name="AutoShape 28">
                <a:extLst>
                  <a:ext uri="{FF2B5EF4-FFF2-40B4-BE49-F238E27FC236}">
                    <a16:creationId xmlns:a16="http://schemas.microsoft.com/office/drawing/2014/main" id="{A1E95369-83CE-4941-9B67-EA3B9EF508DB}"/>
                  </a:ext>
                </a:extLst>
              </p:cNvPr>
              <p:cNvSpPr>
                <a:spLocks noChangeArrowheads="1"/>
              </p:cNvSpPr>
              <p:nvPr/>
            </p:nvSpPr>
            <p:spPr bwMode="invGray">
              <a:xfrm>
                <a:off x="1513" y="3011"/>
                <a:ext cx="148" cy="189"/>
              </a:xfrm>
              <a:prstGeom prst="upArrow">
                <a:avLst>
                  <a:gd name="adj1" fmla="val 50000"/>
                  <a:gd name="adj2" fmla="val 68126"/>
                </a:avLst>
              </a:prstGeom>
              <a:solidFill>
                <a:srgbClr val="000000"/>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p>
            </p:txBody>
          </p:sp>
        </p:grpSp>
        <p:sp>
          <p:nvSpPr>
            <p:cNvPr id="40973" name="Arc 29">
              <a:extLst>
                <a:ext uri="{FF2B5EF4-FFF2-40B4-BE49-F238E27FC236}">
                  <a16:creationId xmlns:a16="http://schemas.microsoft.com/office/drawing/2014/main" id="{91598A71-323D-4553-BE0D-791CFED1057D}"/>
                </a:ext>
              </a:extLst>
            </p:cNvPr>
            <p:cNvSpPr>
              <a:spLocks/>
            </p:cNvSpPr>
            <p:nvPr/>
          </p:nvSpPr>
          <p:spPr bwMode="auto">
            <a:xfrm rot="2040000">
              <a:off x="1184" y="2306"/>
              <a:ext cx="472" cy="471"/>
            </a:xfrm>
            <a:custGeom>
              <a:avLst/>
              <a:gdLst>
                <a:gd name="T0" fmla="*/ 0 w 21401"/>
                <a:gd name="T1" fmla="*/ 0 h 21241"/>
                <a:gd name="T2" fmla="*/ 0 w 21401"/>
                <a:gd name="T3" fmla="*/ 0 h 21241"/>
                <a:gd name="T4" fmla="*/ 0 w 21401"/>
                <a:gd name="T5" fmla="*/ 0 h 21241"/>
                <a:gd name="T6" fmla="*/ 0 60000 65536"/>
                <a:gd name="T7" fmla="*/ 0 60000 65536"/>
                <a:gd name="T8" fmla="*/ 0 60000 65536"/>
                <a:gd name="T9" fmla="*/ 0 w 21401"/>
                <a:gd name="T10" fmla="*/ 0 h 21241"/>
                <a:gd name="T11" fmla="*/ 21401 w 21401"/>
                <a:gd name="T12" fmla="*/ 21241 h 21241"/>
              </a:gdLst>
              <a:ahLst/>
              <a:cxnLst>
                <a:cxn ang="T6">
                  <a:pos x="T0" y="T1"/>
                </a:cxn>
                <a:cxn ang="T7">
                  <a:pos x="T2" y="T3"/>
                </a:cxn>
                <a:cxn ang="T8">
                  <a:pos x="T4" y="T5"/>
                </a:cxn>
              </a:cxnLst>
              <a:rect l="T9" t="T10" r="T11" b="T12"/>
              <a:pathLst>
                <a:path w="21401" h="21241" fill="none" extrusionOk="0">
                  <a:moveTo>
                    <a:pt x="17481" y="21241"/>
                  </a:moveTo>
                  <a:cubicBezTo>
                    <a:pt x="8312" y="19549"/>
                    <a:pt x="1263" y="12164"/>
                    <a:pt x="0" y="2925"/>
                  </a:cubicBezTo>
                </a:path>
                <a:path w="21401" h="21241" stroke="0" extrusionOk="0">
                  <a:moveTo>
                    <a:pt x="17481" y="21241"/>
                  </a:moveTo>
                  <a:cubicBezTo>
                    <a:pt x="8312" y="19549"/>
                    <a:pt x="1263" y="12164"/>
                    <a:pt x="0" y="2925"/>
                  </a:cubicBezTo>
                  <a:lnTo>
                    <a:pt x="21401" y="0"/>
                  </a:lnTo>
                  <a:lnTo>
                    <a:pt x="17481" y="21241"/>
                  </a:lnTo>
                  <a:close/>
                </a:path>
              </a:pathLst>
            </a:custGeom>
            <a:noFill/>
            <a:ln w="38100" cap="rnd">
              <a:solidFill>
                <a:srgbClr val="000000"/>
              </a:solidFill>
              <a:round/>
              <a:headEnd type="none" w="sm" len="sm"/>
              <a:tailEnd type="stealth"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0974" name="Arc 30">
              <a:extLst>
                <a:ext uri="{FF2B5EF4-FFF2-40B4-BE49-F238E27FC236}">
                  <a16:creationId xmlns:a16="http://schemas.microsoft.com/office/drawing/2014/main" id="{06964DEA-AB62-4B48-8BAF-13C27A40BA28}"/>
                </a:ext>
              </a:extLst>
            </p:cNvPr>
            <p:cNvSpPr>
              <a:spLocks/>
            </p:cNvSpPr>
            <p:nvPr/>
          </p:nvSpPr>
          <p:spPr bwMode="auto">
            <a:xfrm rot="-2040000">
              <a:off x="2905" y="2306"/>
              <a:ext cx="426" cy="490"/>
            </a:xfrm>
            <a:custGeom>
              <a:avLst/>
              <a:gdLst>
                <a:gd name="T0" fmla="*/ 0 w 21324"/>
                <a:gd name="T1" fmla="*/ 0 h 21600"/>
                <a:gd name="T2" fmla="*/ 0 w 21324"/>
                <a:gd name="T3" fmla="*/ 0 h 21600"/>
                <a:gd name="T4" fmla="*/ 0 w 21324"/>
                <a:gd name="T5" fmla="*/ 0 h 21600"/>
                <a:gd name="T6" fmla="*/ 0 60000 65536"/>
                <a:gd name="T7" fmla="*/ 0 60000 65536"/>
                <a:gd name="T8" fmla="*/ 0 60000 65536"/>
                <a:gd name="T9" fmla="*/ 0 w 21324"/>
                <a:gd name="T10" fmla="*/ 0 h 21600"/>
                <a:gd name="T11" fmla="*/ 21324 w 21324"/>
                <a:gd name="T12" fmla="*/ 21600 h 21600"/>
              </a:gdLst>
              <a:ahLst/>
              <a:cxnLst>
                <a:cxn ang="T6">
                  <a:pos x="T0" y="T1"/>
                </a:cxn>
                <a:cxn ang="T7">
                  <a:pos x="T2" y="T3"/>
                </a:cxn>
                <a:cxn ang="T8">
                  <a:pos x="T4" y="T5"/>
                </a:cxn>
              </a:cxnLst>
              <a:rect l="T9" t="T10" r="T11" b="T12"/>
              <a:pathLst>
                <a:path w="21324" h="21600" fill="none" extrusionOk="0">
                  <a:moveTo>
                    <a:pt x="21323" y="3444"/>
                  </a:moveTo>
                  <a:cubicBezTo>
                    <a:pt x="19633" y="13908"/>
                    <a:pt x="10599" y="21599"/>
                    <a:pt x="0" y="21600"/>
                  </a:cubicBezTo>
                </a:path>
                <a:path w="21324" h="21600" stroke="0" extrusionOk="0">
                  <a:moveTo>
                    <a:pt x="21323" y="3444"/>
                  </a:moveTo>
                  <a:cubicBezTo>
                    <a:pt x="19633" y="13908"/>
                    <a:pt x="10599" y="21599"/>
                    <a:pt x="0" y="21600"/>
                  </a:cubicBezTo>
                  <a:lnTo>
                    <a:pt x="0" y="0"/>
                  </a:lnTo>
                  <a:lnTo>
                    <a:pt x="21323" y="3444"/>
                  </a:lnTo>
                  <a:close/>
                </a:path>
              </a:pathLst>
            </a:custGeom>
            <a:noFill/>
            <a:ln w="38100" cap="rnd">
              <a:solidFill>
                <a:srgbClr val="000000"/>
              </a:solidFill>
              <a:round/>
              <a:headEnd type="none" w="sm" len="sm"/>
              <a:tailEnd type="stealth"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0975" name="AutoShape 33">
              <a:extLst>
                <a:ext uri="{FF2B5EF4-FFF2-40B4-BE49-F238E27FC236}">
                  <a16:creationId xmlns:a16="http://schemas.microsoft.com/office/drawing/2014/main" id="{E5F87CBD-E86A-4A92-B060-89F67AA10DB0}"/>
                </a:ext>
              </a:extLst>
            </p:cNvPr>
            <p:cNvSpPr>
              <a:spLocks noChangeArrowheads="1"/>
            </p:cNvSpPr>
            <p:nvPr/>
          </p:nvSpPr>
          <p:spPr bwMode="auto">
            <a:xfrm>
              <a:off x="3623" y="960"/>
              <a:ext cx="1513" cy="336"/>
            </a:xfrm>
            <a:prstGeom prst="leftArrow">
              <a:avLst>
                <a:gd name="adj1" fmla="val 50000"/>
                <a:gd name="adj2" fmla="val 112574"/>
              </a:avLst>
            </a:prstGeom>
            <a:solidFill>
              <a:srgbClr val="A5EFB5"/>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t>AIM</a:t>
              </a:r>
            </a:p>
          </p:txBody>
        </p:sp>
        <p:sp>
          <p:nvSpPr>
            <p:cNvPr id="40976" name="AutoShape 34">
              <a:extLst>
                <a:ext uri="{FF2B5EF4-FFF2-40B4-BE49-F238E27FC236}">
                  <a16:creationId xmlns:a16="http://schemas.microsoft.com/office/drawing/2014/main" id="{FECD9895-A604-4619-B318-BBB37D856648}"/>
                </a:ext>
              </a:extLst>
            </p:cNvPr>
            <p:cNvSpPr>
              <a:spLocks noChangeArrowheads="1"/>
            </p:cNvSpPr>
            <p:nvPr/>
          </p:nvSpPr>
          <p:spPr bwMode="auto">
            <a:xfrm>
              <a:off x="3600" y="1392"/>
              <a:ext cx="1536" cy="384"/>
            </a:xfrm>
            <a:prstGeom prst="leftArrow">
              <a:avLst>
                <a:gd name="adj1" fmla="val 50000"/>
                <a:gd name="adj2" fmla="val 100000"/>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t>MEASURE</a:t>
              </a:r>
            </a:p>
          </p:txBody>
        </p:sp>
        <p:sp>
          <p:nvSpPr>
            <p:cNvPr id="40977" name="AutoShape 35">
              <a:extLst>
                <a:ext uri="{FF2B5EF4-FFF2-40B4-BE49-F238E27FC236}">
                  <a16:creationId xmlns:a16="http://schemas.microsoft.com/office/drawing/2014/main" id="{95652EBA-4D32-4F77-A059-8189A690183A}"/>
                </a:ext>
              </a:extLst>
            </p:cNvPr>
            <p:cNvSpPr>
              <a:spLocks noChangeArrowheads="1"/>
            </p:cNvSpPr>
            <p:nvPr/>
          </p:nvSpPr>
          <p:spPr bwMode="auto">
            <a:xfrm>
              <a:off x="3577" y="1872"/>
              <a:ext cx="1632" cy="432"/>
            </a:xfrm>
            <a:prstGeom prst="leftArrow">
              <a:avLst>
                <a:gd name="adj1" fmla="val 50000"/>
                <a:gd name="adj2" fmla="val 94444"/>
              </a:avLst>
            </a:prstGeom>
            <a:solidFill>
              <a:srgbClr val="FFFF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t>Selecting Change</a:t>
              </a:r>
            </a:p>
          </p:txBody>
        </p:sp>
        <p:sp>
          <p:nvSpPr>
            <p:cNvPr id="40978" name="AutoShape 36">
              <a:extLst>
                <a:ext uri="{FF2B5EF4-FFF2-40B4-BE49-F238E27FC236}">
                  <a16:creationId xmlns:a16="http://schemas.microsoft.com/office/drawing/2014/main" id="{5FBEEDEA-6CFC-4183-9D06-F573E0CA42BC}"/>
                </a:ext>
              </a:extLst>
            </p:cNvPr>
            <p:cNvSpPr>
              <a:spLocks noChangeArrowheads="1"/>
            </p:cNvSpPr>
            <p:nvPr/>
          </p:nvSpPr>
          <p:spPr bwMode="auto">
            <a:xfrm>
              <a:off x="3337" y="2976"/>
              <a:ext cx="1776" cy="432"/>
            </a:xfrm>
            <a:prstGeom prst="leftArrow">
              <a:avLst>
                <a:gd name="adj1" fmla="val 50000"/>
                <a:gd name="adj2" fmla="val 102778"/>
              </a:avLst>
            </a:prstGeom>
            <a:solidFill>
              <a:srgbClr val="E3BBDD"/>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t>Small Tests of Change</a:t>
              </a:r>
            </a:p>
          </p:txBody>
        </p:sp>
      </p:grpSp>
    </p:spTree>
    <p:extLst>
      <p:ext uri="{BB962C8B-B14F-4D97-AF65-F5344CB8AC3E}">
        <p14:creationId xmlns:p14="http://schemas.microsoft.com/office/powerpoint/2010/main" val="135958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a:extLst>
              <a:ext uri="{FF2B5EF4-FFF2-40B4-BE49-F238E27FC236}">
                <a16:creationId xmlns:a16="http://schemas.microsoft.com/office/drawing/2014/main" id="{4691CB31-3BDA-45F5-BA6B-3A1F77FC0CE9}"/>
              </a:ext>
            </a:extLst>
          </p:cNvPr>
          <p:cNvSpPr>
            <a:spLocks noGrp="1"/>
          </p:cNvSpPr>
          <p:nvPr>
            <p:ph type="title"/>
          </p:nvPr>
        </p:nvSpPr>
        <p:spPr>
          <a:solidFill>
            <a:schemeClr val="accent1">
              <a:lumMod val="20000"/>
              <a:lumOff val="80000"/>
            </a:schemeClr>
          </a:solidFill>
        </p:spPr>
        <p:txBody>
          <a:bodyPr rtlCol="0">
            <a:normAutofit/>
          </a:bodyPr>
          <a:lstStyle/>
          <a:p>
            <a:pPr>
              <a:defRPr/>
            </a:pPr>
            <a:r>
              <a:rPr lang="en-US" dirty="0"/>
              <a:t>What Are We Trying to Accomplish?</a:t>
            </a:r>
          </a:p>
        </p:txBody>
      </p:sp>
      <p:sp>
        <p:nvSpPr>
          <p:cNvPr id="25603" name="Content Placeholder 5">
            <a:extLst>
              <a:ext uri="{FF2B5EF4-FFF2-40B4-BE49-F238E27FC236}">
                <a16:creationId xmlns:a16="http://schemas.microsoft.com/office/drawing/2014/main" id="{6C9569C1-5840-4CC0-9BE6-C79E8199D426}"/>
              </a:ext>
            </a:extLst>
          </p:cNvPr>
          <p:cNvSpPr>
            <a:spLocks noGrp="1"/>
          </p:cNvSpPr>
          <p:nvPr>
            <p:ph sz="half" idx="1"/>
          </p:nvPr>
        </p:nvSpPr>
        <p:spPr>
          <a:solidFill>
            <a:schemeClr val="accent5">
              <a:lumMod val="20000"/>
              <a:lumOff val="80000"/>
            </a:schemeClr>
          </a:solidFill>
        </p:spPr>
        <p:txBody>
          <a:bodyPr rtlCol="0">
            <a:normAutofit/>
          </a:bodyPr>
          <a:lstStyle/>
          <a:p>
            <a:pPr>
              <a:buFont typeface="Arial" charset="0"/>
              <a:buChar char="•"/>
              <a:defRPr/>
            </a:pPr>
            <a:endParaRPr lang="en-US" dirty="0"/>
          </a:p>
          <a:p>
            <a:pPr>
              <a:buFont typeface="Arial" charset="0"/>
              <a:buChar char="•"/>
              <a:defRPr/>
            </a:pPr>
            <a:endParaRPr lang="en-US" dirty="0"/>
          </a:p>
          <a:p>
            <a:pPr>
              <a:buFont typeface="Arial" charset="0"/>
              <a:buChar char="•"/>
              <a:defRPr/>
            </a:pPr>
            <a:r>
              <a:rPr lang="en-US" sz="4000" dirty="0"/>
              <a:t>Developing the team’s Goal/Aim Statement</a:t>
            </a:r>
          </a:p>
        </p:txBody>
      </p:sp>
      <p:sp>
        <p:nvSpPr>
          <p:cNvPr id="43012" name="Content Placeholder 6">
            <a:extLst>
              <a:ext uri="{FF2B5EF4-FFF2-40B4-BE49-F238E27FC236}">
                <a16:creationId xmlns:a16="http://schemas.microsoft.com/office/drawing/2014/main" id="{22688B66-C008-4320-9641-262438394EFF}"/>
              </a:ext>
            </a:extLst>
          </p:cNvPr>
          <p:cNvSpPr>
            <a:spLocks noGrp="1"/>
          </p:cNvSpPr>
          <p:nvPr>
            <p:ph sz="half" idx="2"/>
          </p:nvPr>
        </p:nvSpPr>
        <p:spPr/>
        <p:txBody>
          <a:bodyPr/>
          <a:lstStyle/>
          <a:p>
            <a:pPr eaLnBrk="1" hangingPunct="1"/>
            <a:r>
              <a:rPr lang="en-US" altLang="en-US" dirty="0"/>
              <a:t>Improve</a:t>
            </a:r>
          </a:p>
          <a:p>
            <a:pPr eaLnBrk="1" hangingPunct="1"/>
            <a:r>
              <a:rPr lang="en-US" altLang="en-US" dirty="0"/>
              <a:t>Achieve</a:t>
            </a:r>
          </a:p>
          <a:p>
            <a:pPr eaLnBrk="1" hangingPunct="1"/>
            <a:r>
              <a:rPr lang="en-US" altLang="en-US" dirty="0"/>
              <a:t>Increase</a:t>
            </a:r>
          </a:p>
          <a:p>
            <a:pPr eaLnBrk="1" hangingPunct="1"/>
            <a:endParaRPr lang="en-US" altLang="en-US" dirty="0"/>
          </a:p>
        </p:txBody>
      </p:sp>
      <p:sp>
        <p:nvSpPr>
          <p:cNvPr id="43013" name="Slide Number Placeholder 1">
            <a:extLst>
              <a:ext uri="{FF2B5EF4-FFF2-40B4-BE49-F238E27FC236}">
                <a16:creationId xmlns:a16="http://schemas.microsoft.com/office/drawing/2014/main" id="{86B0AF0A-EC85-41A6-8A0C-A1D8A8D309B7}"/>
              </a:ext>
            </a:extLst>
          </p:cNvPr>
          <p:cNvSpPr>
            <a:spLocks noGrp="1" noChangeArrowheads="1"/>
          </p:cNvSpPr>
          <p:nvPr>
            <p:ph type="sldNum" sz="quarter" idx="12"/>
          </p:nvPr>
        </p:nvSpPr>
        <p:spPr bwMode="auto">
          <a:xfrm>
            <a:off x="1981200" y="6356351"/>
            <a:ext cx="21336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fld id="{86259B1A-6BEC-49ED-97B0-150FB07BE714}" type="slidenum">
              <a:rPr lang="en-US" altLang="en-US" sz="1200">
                <a:solidFill>
                  <a:srgbClr val="898989"/>
                </a:solidFill>
              </a:rPr>
              <a:pPr algn="l">
                <a:spcBef>
                  <a:spcPct val="0"/>
                </a:spcBef>
                <a:buFontTx/>
                <a:buNone/>
              </a:pPr>
              <a:t>11</a:t>
            </a:fld>
            <a:endParaRPr lang="en-US" altLang="en-US" sz="1200">
              <a:solidFill>
                <a:srgbClr val="898989"/>
              </a:solidFill>
            </a:endParaRPr>
          </a:p>
        </p:txBody>
      </p:sp>
      <p:pic>
        <p:nvPicPr>
          <p:cNvPr id="43014" name="Picture 7" descr="C:\Users\Owner\AppData\Local\Microsoft\Windows\Temporary Internet Files\Content.IE5\77UZATG4\MC900383606[1].wmf">
            <a:extLst>
              <a:ext uri="{FF2B5EF4-FFF2-40B4-BE49-F238E27FC236}">
                <a16:creationId xmlns:a16="http://schemas.microsoft.com/office/drawing/2014/main" id="{A1C59C94-2D53-4AF0-BC59-FE97A2E75A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547156"/>
            <a:ext cx="3867150" cy="3459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9477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a:extLst>
              <a:ext uri="{FF2B5EF4-FFF2-40B4-BE49-F238E27FC236}">
                <a16:creationId xmlns:a16="http://schemas.microsoft.com/office/drawing/2014/main" id="{599EDACE-04CA-4AC3-9C35-5BED1656F8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914400"/>
            <a:ext cx="4229100" cy="563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47107" name="TextBox 2">
            <a:extLst>
              <a:ext uri="{FF2B5EF4-FFF2-40B4-BE49-F238E27FC236}">
                <a16:creationId xmlns:a16="http://schemas.microsoft.com/office/drawing/2014/main" id="{BF4A514F-0CAC-48AB-B6F3-33BFC99258AF}"/>
              </a:ext>
            </a:extLst>
          </p:cNvPr>
          <p:cNvSpPr txBox="1">
            <a:spLocks noChangeArrowheads="1"/>
          </p:cNvSpPr>
          <p:nvPr/>
        </p:nvSpPr>
        <p:spPr bwMode="auto">
          <a:xfrm>
            <a:off x="2514601" y="762000"/>
            <a:ext cx="1889125" cy="769938"/>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t>WHAT?</a:t>
            </a:r>
          </a:p>
        </p:txBody>
      </p:sp>
      <p:sp>
        <p:nvSpPr>
          <p:cNvPr id="47108" name="TextBox 3">
            <a:extLst>
              <a:ext uri="{FF2B5EF4-FFF2-40B4-BE49-F238E27FC236}">
                <a16:creationId xmlns:a16="http://schemas.microsoft.com/office/drawing/2014/main" id="{E0DB5E13-20DC-410B-A473-434359D2DC70}"/>
              </a:ext>
            </a:extLst>
          </p:cNvPr>
          <p:cNvSpPr txBox="1">
            <a:spLocks noChangeArrowheads="1"/>
          </p:cNvSpPr>
          <p:nvPr/>
        </p:nvSpPr>
        <p:spPr bwMode="auto">
          <a:xfrm>
            <a:off x="628650" y="3657600"/>
            <a:ext cx="3333750" cy="769938"/>
          </a:xfrm>
          <a:prstGeom prst="rect">
            <a:avLst/>
          </a:prstGeom>
          <a:solidFill>
            <a:schemeClr val="bg1"/>
          </a:solidFill>
          <a:ln w="38100">
            <a:solidFill>
              <a:schemeClr val="tx1"/>
            </a:solidFill>
            <a:miter lim="800000"/>
            <a:headEnd/>
            <a:tailEnd/>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dirty="0"/>
              <a:t>HOW MUCH?</a:t>
            </a:r>
          </a:p>
        </p:txBody>
      </p:sp>
      <p:sp>
        <p:nvSpPr>
          <p:cNvPr id="47109" name="TextBox 5">
            <a:extLst>
              <a:ext uri="{FF2B5EF4-FFF2-40B4-BE49-F238E27FC236}">
                <a16:creationId xmlns:a16="http://schemas.microsoft.com/office/drawing/2014/main" id="{EF497EF0-502C-471C-9678-3FC6DC351252}"/>
              </a:ext>
            </a:extLst>
          </p:cNvPr>
          <p:cNvSpPr txBox="1">
            <a:spLocks noChangeArrowheads="1"/>
          </p:cNvSpPr>
          <p:nvPr/>
        </p:nvSpPr>
        <p:spPr bwMode="auto">
          <a:xfrm>
            <a:off x="8001000" y="838200"/>
            <a:ext cx="2438400" cy="769938"/>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t>WHERE?</a:t>
            </a:r>
          </a:p>
        </p:txBody>
      </p:sp>
    </p:spTree>
    <p:extLst>
      <p:ext uri="{BB962C8B-B14F-4D97-AF65-F5344CB8AC3E}">
        <p14:creationId xmlns:p14="http://schemas.microsoft.com/office/powerpoint/2010/main" val="3707025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4">
            <a:extLst>
              <a:ext uri="{FF2B5EF4-FFF2-40B4-BE49-F238E27FC236}">
                <a16:creationId xmlns:a16="http://schemas.microsoft.com/office/drawing/2014/main" id="{0E5754CF-A5D6-4DEF-9466-A9F4503895B2}"/>
              </a:ext>
            </a:extLst>
          </p:cNvPr>
          <p:cNvSpPr txBox="1">
            <a:spLocks noChangeArrowheads="1"/>
          </p:cNvSpPr>
          <p:nvPr/>
        </p:nvSpPr>
        <p:spPr bwMode="auto">
          <a:xfrm>
            <a:off x="1905000" y="228601"/>
            <a:ext cx="36576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800" b="1"/>
              <a:t>By WHEN?</a:t>
            </a:r>
          </a:p>
        </p:txBody>
      </p:sp>
      <p:pic>
        <p:nvPicPr>
          <p:cNvPr id="49155" name="Picture 4" descr="C:\Users\Owner\AppData\Local\Microsoft\Windows\Temporary Internet Files\Content.IE5\6DO0HIX0\MP900309636[1].jpg">
            <a:extLst>
              <a:ext uri="{FF2B5EF4-FFF2-40B4-BE49-F238E27FC236}">
                <a16:creationId xmlns:a16="http://schemas.microsoft.com/office/drawing/2014/main" id="{463EF8C4-98E9-4CE5-87F2-F66928B45C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1" y="1143000"/>
            <a:ext cx="7477125" cy="533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1511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MPj04285830000[1]">
            <a:extLst>
              <a:ext uri="{FF2B5EF4-FFF2-40B4-BE49-F238E27FC236}">
                <a16:creationId xmlns:a16="http://schemas.microsoft.com/office/drawing/2014/main" id="{8915BECB-9DB8-48C0-A117-3EE1C7B0A0AF}"/>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3665538" y="1"/>
            <a:ext cx="4875212" cy="6753225"/>
          </a:xfrm>
        </p:spPr>
      </p:pic>
      <p:sp>
        <p:nvSpPr>
          <p:cNvPr id="6" name="TextBox 5">
            <a:extLst>
              <a:ext uri="{FF2B5EF4-FFF2-40B4-BE49-F238E27FC236}">
                <a16:creationId xmlns:a16="http://schemas.microsoft.com/office/drawing/2014/main" id="{546D5432-B8E1-4ED6-9310-BAB936DD9642}"/>
              </a:ext>
            </a:extLst>
          </p:cNvPr>
          <p:cNvSpPr txBox="1"/>
          <p:nvPr/>
        </p:nvSpPr>
        <p:spPr>
          <a:xfrm rot="10800000" flipV="1">
            <a:off x="1828801" y="5638801"/>
            <a:ext cx="5491163" cy="523875"/>
          </a:xfrm>
          <a:prstGeom prst="rect">
            <a:avLst/>
          </a:prstGeom>
          <a:solidFill>
            <a:schemeClr val="accent5">
              <a:lumMod val="40000"/>
              <a:lumOff val="60000"/>
            </a:schemeClr>
          </a:solidFill>
        </p:spPr>
        <p:txBody>
          <a:bodyPr>
            <a:spAutoFit/>
          </a:bodyPr>
          <a:lstStyle/>
          <a:p>
            <a:pPr>
              <a:defRPr/>
            </a:pPr>
            <a:r>
              <a:rPr lang="en-US" sz="2800" b="1" dirty="0"/>
              <a:t>Clear and Unambiguous Target</a:t>
            </a:r>
          </a:p>
        </p:txBody>
      </p:sp>
      <p:sp>
        <p:nvSpPr>
          <p:cNvPr id="3" name="Oval Callout 2"/>
          <p:cNvSpPr/>
          <p:nvPr/>
        </p:nvSpPr>
        <p:spPr>
          <a:xfrm>
            <a:off x="9727414" y="890395"/>
            <a:ext cx="1754341" cy="1924822"/>
          </a:xfrm>
          <a:prstGeom prst="wedgeEllipseCallout">
            <a:avLst>
              <a:gd name="adj1" fmla="val -199592"/>
              <a:gd name="adj2" fmla="val 99542"/>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100% on EDTC # 6</a:t>
            </a:r>
          </a:p>
        </p:txBody>
      </p:sp>
    </p:spTree>
    <p:extLst>
      <p:ext uri="{BB962C8B-B14F-4D97-AF65-F5344CB8AC3E}">
        <p14:creationId xmlns:p14="http://schemas.microsoft.com/office/powerpoint/2010/main" val="1385768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B5A2F897-696F-47B6-9ECB-9465B6DD907F}"/>
              </a:ext>
            </a:extLst>
          </p:cNvPr>
          <p:cNvSpPr>
            <a:spLocks noGrp="1"/>
          </p:cNvSpPr>
          <p:nvPr>
            <p:ph type="title"/>
          </p:nvPr>
        </p:nvSpPr>
        <p:spPr>
          <a:solidFill>
            <a:schemeClr val="accent1">
              <a:lumMod val="20000"/>
              <a:lumOff val="80000"/>
            </a:schemeClr>
          </a:solidFill>
        </p:spPr>
        <p:txBody>
          <a:bodyPr rtlCol="0">
            <a:normAutofit/>
          </a:bodyPr>
          <a:lstStyle/>
          <a:p>
            <a:pPr>
              <a:defRPr/>
            </a:pPr>
            <a:r>
              <a:rPr lang="en-US" dirty="0"/>
              <a:t>AIM Statements</a:t>
            </a:r>
          </a:p>
        </p:txBody>
      </p:sp>
      <p:sp>
        <p:nvSpPr>
          <p:cNvPr id="3" name="Content Placeholder 2">
            <a:extLst>
              <a:ext uri="{FF2B5EF4-FFF2-40B4-BE49-F238E27FC236}">
                <a16:creationId xmlns:a16="http://schemas.microsoft.com/office/drawing/2014/main" id="{E0747102-24A1-4FAA-BF78-82B690685CAD}"/>
              </a:ext>
            </a:extLst>
          </p:cNvPr>
          <p:cNvSpPr>
            <a:spLocks noGrp="1"/>
          </p:cNvSpPr>
          <p:nvPr>
            <p:ph idx="1"/>
          </p:nvPr>
        </p:nvSpPr>
        <p:spPr>
          <a:solidFill>
            <a:schemeClr val="bg1"/>
          </a:solidFill>
        </p:spPr>
        <p:style>
          <a:lnRef idx="1">
            <a:schemeClr val="accent3"/>
          </a:lnRef>
          <a:fillRef idx="2">
            <a:schemeClr val="accent3"/>
          </a:fillRef>
          <a:effectRef idx="1">
            <a:schemeClr val="accent3"/>
          </a:effectRef>
          <a:fontRef idx="minor">
            <a:schemeClr val="dk1"/>
          </a:fontRef>
        </p:style>
        <p:txBody>
          <a:bodyPr rtlCol="0">
            <a:normAutofit lnSpcReduction="10000"/>
          </a:bodyPr>
          <a:lstStyle/>
          <a:p>
            <a:pPr>
              <a:lnSpc>
                <a:spcPct val="110000"/>
              </a:lnSpc>
              <a:defRPr/>
            </a:pPr>
            <a:r>
              <a:rPr lang="en-US" sz="4000" dirty="0"/>
              <a:t>Increase patient influenza immunization rates</a:t>
            </a:r>
          </a:p>
          <a:p>
            <a:pPr marL="0" indent="0">
              <a:lnSpc>
                <a:spcPct val="110000"/>
              </a:lnSpc>
              <a:buNone/>
              <a:defRPr/>
            </a:pPr>
            <a:r>
              <a:rPr lang="en-US" sz="4000" dirty="0"/>
              <a:t>  to 95% by January 1, 2018 </a:t>
            </a:r>
          </a:p>
          <a:p>
            <a:pPr>
              <a:lnSpc>
                <a:spcPct val="110000"/>
              </a:lnSpc>
              <a:defRPr/>
            </a:pPr>
            <a:r>
              <a:rPr lang="en-US" sz="4000" dirty="0"/>
              <a:t>Increase patient satisfaction with discharge instructions to 90% by June 1, 2018</a:t>
            </a:r>
          </a:p>
          <a:p>
            <a:pPr>
              <a:lnSpc>
                <a:spcPct val="110000"/>
              </a:lnSpc>
              <a:defRPr/>
            </a:pPr>
            <a:r>
              <a:rPr lang="en-US" sz="4000" dirty="0"/>
              <a:t>Increase staff influenza immunization rates to 90% by January 1, 2018</a:t>
            </a:r>
          </a:p>
          <a:p>
            <a:pPr lvl="1">
              <a:defRPr/>
            </a:pPr>
            <a:endParaRPr lang="en-US" dirty="0"/>
          </a:p>
        </p:txBody>
      </p:sp>
    </p:spTree>
    <p:extLst>
      <p:ext uri="{BB962C8B-B14F-4D97-AF65-F5344CB8AC3E}">
        <p14:creationId xmlns:p14="http://schemas.microsoft.com/office/powerpoint/2010/main" val="2454129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8" descr="pencil-graphic">
            <a:extLst>
              <a:ext uri="{FF2B5EF4-FFF2-40B4-BE49-F238E27FC236}">
                <a16:creationId xmlns:a16="http://schemas.microsoft.com/office/drawing/2014/main" id="{31570C9E-4238-4CF2-B274-B87A7CA6CB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2955" y="2178241"/>
            <a:ext cx="2796466" cy="39808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347" name="Rectangle 2">
            <a:extLst>
              <a:ext uri="{FF2B5EF4-FFF2-40B4-BE49-F238E27FC236}">
                <a16:creationId xmlns:a16="http://schemas.microsoft.com/office/drawing/2014/main" id="{AE2C660D-307F-4F8D-B813-6B6D6584EA4F}"/>
              </a:ext>
            </a:extLst>
          </p:cNvPr>
          <p:cNvSpPr>
            <a:spLocks noGrp="1"/>
          </p:cNvSpPr>
          <p:nvPr>
            <p:ph type="title"/>
          </p:nvPr>
        </p:nvSpPr>
        <p:spPr/>
        <p:txBody>
          <a:bodyPr/>
          <a:lstStyle/>
          <a:p>
            <a:pPr eaLnBrk="1" hangingPunct="1"/>
            <a:r>
              <a:rPr lang="en-US" altLang="en-US" dirty="0"/>
              <a:t>What Are You Trying to Accomplish?</a:t>
            </a:r>
          </a:p>
        </p:txBody>
      </p:sp>
      <p:sp>
        <p:nvSpPr>
          <p:cNvPr id="74756" name="Rectangle 3">
            <a:extLst>
              <a:ext uri="{FF2B5EF4-FFF2-40B4-BE49-F238E27FC236}">
                <a16:creationId xmlns:a16="http://schemas.microsoft.com/office/drawing/2014/main" id="{6092DB8D-8539-4103-9849-3EC53FBFDF43}"/>
              </a:ext>
            </a:extLst>
          </p:cNvPr>
          <p:cNvSpPr>
            <a:spLocks noGrp="1" noChangeArrowheads="1"/>
          </p:cNvSpPr>
          <p:nvPr>
            <p:ph sz="half" idx="1"/>
          </p:nvPr>
        </p:nvSpPr>
        <p:spPr>
          <a:solidFill>
            <a:schemeClr val="accent1">
              <a:lumMod val="20000"/>
              <a:lumOff val="80000"/>
            </a:schemeClr>
          </a:solidFill>
          <a:effectLst>
            <a:outerShdw dist="107763" dir="2700000" algn="ctr" rotWithShape="0">
              <a:schemeClr val="bg2">
                <a:alpha val="50000"/>
              </a:schemeClr>
            </a:outerShdw>
          </a:effectLst>
        </p:spPr>
        <p:txBody>
          <a:bodyPr rtlCol="0">
            <a:normAutofit/>
          </a:bodyPr>
          <a:lstStyle/>
          <a:p>
            <a:pPr>
              <a:lnSpc>
                <a:spcPct val="120000"/>
              </a:lnSpc>
              <a:defRPr/>
            </a:pPr>
            <a:r>
              <a:rPr lang="en-US" sz="3600" dirty="0"/>
              <a:t>At your tables, for the next 5-10 minutes create an AIM Statement for a project you are working on or planning to start</a:t>
            </a:r>
          </a:p>
        </p:txBody>
      </p:sp>
      <p:sp>
        <p:nvSpPr>
          <p:cNvPr id="2" name="Content Placeholder 1">
            <a:extLst>
              <a:ext uri="{FF2B5EF4-FFF2-40B4-BE49-F238E27FC236}">
                <a16:creationId xmlns:a16="http://schemas.microsoft.com/office/drawing/2014/main" id="{0E02721F-11D8-4FEB-B27A-5689956FFA43}"/>
              </a:ext>
            </a:extLst>
          </p:cNvPr>
          <p:cNvSpPr>
            <a:spLocks noGrp="1"/>
          </p:cNvSpPr>
          <p:nvPr>
            <p:ph sz="half" idx="2"/>
          </p:nvPr>
        </p:nvSpPr>
        <p:spPr/>
        <p:txBody>
          <a:bodyPr/>
          <a:lstStyle/>
          <a:p>
            <a:pPr marL="0" indent="0">
              <a:buNone/>
            </a:pPr>
            <a:r>
              <a:rPr lang="en-US" dirty="0"/>
              <a:t>-</a:t>
            </a:r>
          </a:p>
        </p:txBody>
      </p:sp>
    </p:spTree>
    <p:extLst>
      <p:ext uri="{BB962C8B-B14F-4D97-AF65-F5344CB8AC3E}">
        <p14:creationId xmlns:p14="http://schemas.microsoft.com/office/powerpoint/2010/main" val="142542032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6039BB62-2EFC-412F-A310-D721295119E1}"/>
              </a:ext>
            </a:extLst>
          </p:cNvPr>
          <p:cNvSpPr>
            <a:spLocks noGrp="1"/>
          </p:cNvSpPr>
          <p:nvPr>
            <p:ph type="title"/>
          </p:nvPr>
        </p:nvSpPr>
        <p:spPr/>
        <p:txBody>
          <a:bodyPr/>
          <a:lstStyle/>
          <a:p>
            <a:pPr eaLnBrk="1" hangingPunct="1"/>
            <a:r>
              <a:rPr lang="en-US" altLang="en-US"/>
              <a:t>Evaluation and Sharing</a:t>
            </a:r>
          </a:p>
        </p:txBody>
      </p:sp>
      <p:pic>
        <p:nvPicPr>
          <p:cNvPr id="59396" name="Picture 4" descr="MPj04306670000[1]">
            <a:extLst>
              <a:ext uri="{FF2B5EF4-FFF2-40B4-BE49-F238E27FC236}">
                <a16:creationId xmlns:a16="http://schemas.microsoft.com/office/drawing/2014/main" id="{D16961EB-2BC7-41E1-81F4-BB411BC19497}"/>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1444336" y="2016630"/>
            <a:ext cx="3969327" cy="3969327"/>
          </a:xfrm>
        </p:spPr>
      </p:pic>
      <p:sp>
        <p:nvSpPr>
          <p:cNvPr id="73731" name="Rectangle 3">
            <a:extLst>
              <a:ext uri="{FF2B5EF4-FFF2-40B4-BE49-F238E27FC236}">
                <a16:creationId xmlns:a16="http://schemas.microsoft.com/office/drawing/2014/main" id="{6F35A175-D8E1-4782-BE82-885CC9976D10}"/>
              </a:ext>
            </a:extLst>
          </p:cNvPr>
          <p:cNvSpPr>
            <a:spLocks noGrp="1" noChangeArrowheads="1"/>
          </p:cNvSpPr>
          <p:nvPr>
            <p:ph sz="half" idx="2"/>
          </p:nvPr>
        </p:nvSpPr>
        <p:spPr>
          <a:solidFill>
            <a:schemeClr val="accent1">
              <a:lumMod val="20000"/>
              <a:lumOff val="80000"/>
            </a:schemeClr>
          </a:solidFill>
        </p:spPr>
        <p:txBody>
          <a:bodyPr>
            <a:normAutofit lnSpcReduction="10000"/>
          </a:bodyPr>
          <a:lstStyle/>
          <a:p>
            <a:pPr eaLnBrk="1" hangingPunct="1">
              <a:lnSpc>
                <a:spcPct val="110000"/>
              </a:lnSpc>
              <a:buFont typeface="Arial" charset="0"/>
              <a:buChar char="•"/>
              <a:defRPr/>
            </a:pPr>
            <a:r>
              <a:rPr lang="en-US" sz="2400" dirty="0"/>
              <a:t>Did your AIM statement:</a:t>
            </a:r>
          </a:p>
          <a:p>
            <a:pPr lvl="1" eaLnBrk="1" hangingPunct="1">
              <a:lnSpc>
                <a:spcPct val="110000"/>
              </a:lnSpc>
              <a:buFont typeface="Arial" charset="0"/>
              <a:buChar char="–"/>
              <a:defRPr/>
            </a:pPr>
            <a:r>
              <a:rPr lang="en-US" sz="1800" dirty="0"/>
              <a:t>Have a clear numerical goal?</a:t>
            </a:r>
          </a:p>
          <a:p>
            <a:pPr lvl="1" eaLnBrk="1" hangingPunct="1">
              <a:lnSpc>
                <a:spcPct val="110000"/>
              </a:lnSpc>
              <a:buFont typeface="Arial" charset="0"/>
              <a:buChar char="–"/>
              <a:defRPr/>
            </a:pPr>
            <a:r>
              <a:rPr lang="en-US" sz="1800" dirty="0"/>
              <a:t>Have a bold but realistic goal?</a:t>
            </a:r>
          </a:p>
          <a:p>
            <a:pPr lvl="1" eaLnBrk="1" hangingPunct="1">
              <a:lnSpc>
                <a:spcPct val="110000"/>
              </a:lnSpc>
              <a:buFont typeface="Arial" charset="0"/>
              <a:buChar char="–"/>
              <a:defRPr/>
            </a:pPr>
            <a:r>
              <a:rPr lang="en-US" sz="1800" dirty="0"/>
              <a:t>Clearly articulate what you want to achieve and by when?</a:t>
            </a:r>
          </a:p>
          <a:p>
            <a:pPr eaLnBrk="1" hangingPunct="1">
              <a:lnSpc>
                <a:spcPct val="110000"/>
              </a:lnSpc>
              <a:buFont typeface="Arial" charset="0"/>
              <a:buChar char="•"/>
              <a:defRPr/>
            </a:pPr>
            <a:r>
              <a:rPr lang="en-US" sz="2400" dirty="0"/>
              <a:t>Can your AIM statement be given in any elevator?</a:t>
            </a:r>
          </a:p>
          <a:p>
            <a:pPr eaLnBrk="1" hangingPunct="1">
              <a:lnSpc>
                <a:spcPct val="110000"/>
              </a:lnSpc>
              <a:buFont typeface="Arial" charset="0"/>
              <a:buChar char="•"/>
              <a:defRPr/>
            </a:pPr>
            <a:r>
              <a:rPr lang="en-US" sz="2400" dirty="0"/>
              <a:t>Would you change your AIM statement?</a:t>
            </a:r>
          </a:p>
          <a:p>
            <a:pPr eaLnBrk="1" hangingPunct="1">
              <a:lnSpc>
                <a:spcPct val="110000"/>
              </a:lnSpc>
              <a:buFont typeface="Arial" charset="0"/>
              <a:buChar char="•"/>
              <a:defRPr/>
            </a:pPr>
            <a:r>
              <a:rPr lang="en-US" sz="2400" dirty="0"/>
              <a:t>If so, what would you change and why?</a:t>
            </a:r>
          </a:p>
          <a:p>
            <a:pPr lvl="1" eaLnBrk="1" hangingPunct="1">
              <a:lnSpc>
                <a:spcPct val="90000"/>
              </a:lnSpc>
              <a:buFont typeface="Arial" charset="0"/>
              <a:buChar char="–"/>
              <a:defRPr/>
            </a:pPr>
            <a:endParaRPr lang="en-US" dirty="0"/>
          </a:p>
        </p:txBody>
      </p:sp>
    </p:spTree>
    <p:extLst>
      <p:ext uri="{BB962C8B-B14F-4D97-AF65-F5344CB8AC3E}">
        <p14:creationId xmlns:p14="http://schemas.microsoft.com/office/powerpoint/2010/main" val="3485504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Box 1">
            <a:extLst>
              <a:ext uri="{FF2B5EF4-FFF2-40B4-BE49-F238E27FC236}">
                <a16:creationId xmlns:a16="http://schemas.microsoft.com/office/drawing/2014/main" id="{C3B0D2B2-316B-4E60-B0AE-3061ABB61F79}"/>
              </a:ext>
            </a:extLst>
          </p:cNvPr>
          <p:cNvSpPr txBox="1">
            <a:spLocks noChangeArrowheads="1"/>
          </p:cNvSpPr>
          <p:nvPr/>
        </p:nvSpPr>
        <p:spPr bwMode="auto">
          <a:xfrm>
            <a:off x="2057400" y="1905000"/>
            <a:ext cx="7924800" cy="2586038"/>
          </a:xfrm>
          <a:prstGeom prst="rect">
            <a:avLst/>
          </a:prstGeom>
          <a:solidFill>
            <a:schemeClr val="accent1">
              <a:lumMod val="20000"/>
              <a:lumOff val="80000"/>
            </a:schemeClr>
          </a:solidFill>
          <a:ln w="9525">
            <a:noFill/>
            <a:miter lim="800000"/>
            <a:headEnd/>
            <a:tailEnd/>
          </a:ln>
        </p:spPr>
        <p:txBody>
          <a:bodyPr>
            <a:spAutoFit/>
          </a:bodyPr>
          <a:lstStyle/>
          <a:p>
            <a:pPr algn="ctr">
              <a:defRPr/>
            </a:pPr>
            <a:r>
              <a:rPr lang="en-US" sz="5400" b="1" dirty="0">
                <a:latin typeface="+mj-lt"/>
                <a:cs typeface="Arial" charset="0"/>
              </a:rPr>
              <a:t>How do you know if a change</a:t>
            </a:r>
          </a:p>
          <a:p>
            <a:pPr algn="ctr">
              <a:defRPr/>
            </a:pPr>
            <a:r>
              <a:rPr lang="en-US" sz="5400" b="1" dirty="0">
                <a:latin typeface="+mj-lt"/>
                <a:cs typeface="Arial" charset="0"/>
              </a:rPr>
              <a:t>is an improvement?</a:t>
            </a:r>
          </a:p>
        </p:txBody>
      </p:sp>
    </p:spTree>
    <p:extLst>
      <p:ext uri="{BB962C8B-B14F-4D97-AF65-F5344CB8AC3E}">
        <p14:creationId xmlns:p14="http://schemas.microsoft.com/office/powerpoint/2010/main" val="2435276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6" name="Group 67">
            <a:extLst>
              <a:ext uri="{FF2B5EF4-FFF2-40B4-BE49-F238E27FC236}">
                <a16:creationId xmlns:a16="http://schemas.microsoft.com/office/drawing/2014/main" id="{191D27E4-FE5B-47A2-9183-B04D959C6071}"/>
              </a:ext>
            </a:extLst>
          </p:cNvPr>
          <p:cNvGrpSpPr>
            <a:grpSpLocks/>
          </p:cNvGrpSpPr>
          <p:nvPr/>
        </p:nvGrpSpPr>
        <p:grpSpPr bwMode="auto">
          <a:xfrm>
            <a:off x="2286000" y="385764"/>
            <a:ext cx="7659688" cy="5557837"/>
            <a:chOff x="384" y="336"/>
            <a:chExt cx="4825" cy="3501"/>
          </a:xfrm>
        </p:grpSpPr>
        <p:sp>
          <p:nvSpPr>
            <p:cNvPr id="62467" name="Freeform 2">
              <a:extLst>
                <a:ext uri="{FF2B5EF4-FFF2-40B4-BE49-F238E27FC236}">
                  <a16:creationId xmlns:a16="http://schemas.microsoft.com/office/drawing/2014/main" id="{6600AD4B-D8D1-4F1B-8FB2-4AE52F5E7616}"/>
                </a:ext>
              </a:extLst>
            </p:cNvPr>
            <p:cNvSpPr>
              <a:spLocks/>
            </p:cNvSpPr>
            <p:nvPr/>
          </p:nvSpPr>
          <p:spPr bwMode="auto">
            <a:xfrm>
              <a:off x="1056" y="912"/>
              <a:ext cx="2548" cy="1365"/>
            </a:xfrm>
            <a:custGeom>
              <a:avLst/>
              <a:gdLst>
                <a:gd name="T0" fmla="*/ 999023003 w 2606"/>
                <a:gd name="T1" fmla="*/ 0 h 1416"/>
                <a:gd name="T2" fmla="*/ 999023003 w 2606"/>
                <a:gd name="T3" fmla="*/ 0 h 1416"/>
                <a:gd name="T4" fmla="*/ 999023003 w 2606"/>
                <a:gd name="T5" fmla="*/ 616998993 h 1416"/>
                <a:gd name="T6" fmla="*/ 0 w 2606"/>
                <a:gd name="T7" fmla="*/ 616998993 h 1416"/>
                <a:gd name="T8" fmla="*/ 999023003 w 2606"/>
                <a:gd name="T9" fmla="*/ 0 h 1416"/>
                <a:gd name="T10" fmla="*/ 0 60000 65536"/>
                <a:gd name="T11" fmla="*/ 0 60000 65536"/>
                <a:gd name="T12" fmla="*/ 0 60000 65536"/>
                <a:gd name="T13" fmla="*/ 0 60000 65536"/>
                <a:gd name="T14" fmla="*/ 0 60000 65536"/>
                <a:gd name="T15" fmla="*/ 0 w 2606"/>
                <a:gd name="T16" fmla="*/ 0 h 1416"/>
                <a:gd name="T17" fmla="*/ 2606 w 2606"/>
                <a:gd name="T18" fmla="*/ 1416 h 1416"/>
              </a:gdLst>
              <a:ahLst/>
              <a:cxnLst>
                <a:cxn ang="T10">
                  <a:pos x="T0" y="T1"/>
                </a:cxn>
                <a:cxn ang="T11">
                  <a:pos x="T2" y="T3"/>
                </a:cxn>
                <a:cxn ang="T12">
                  <a:pos x="T4" y="T5"/>
                </a:cxn>
                <a:cxn ang="T13">
                  <a:pos x="T6" y="T7"/>
                </a:cxn>
                <a:cxn ang="T14">
                  <a:pos x="T8" y="T9"/>
                </a:cxn>
              </a:cxnLst>
              <a:rect l="T15" t="T16" r="T17" b="T18"/>
              <a:pathLst>
                <a:path w="2606" h="1416">
                  <a:moveTo>
                    <a:pt x="235" y="0"/>
                  </a:moveTo>
                  <a:lnTo>
                    <a:pt x="2370" y="0"/>
                  </a:lnTo>
                  <a:lnTo>
                    <a:pt x="2605" y="1415"/>
                  </a:lnTo>
                  <a:lnTo>
                    <a:pt x="0" y="1415"/>
                  </a:lnTo>
                  <a:lnTo>
                    <a:pt x="235" y="0"/>
                  </a:lnTo>
                </a:path>
              </a:pathLst>
            </a:custGeom>
            <a:solidFill>
              <a:srgbClr val="B83420"/>
            </a:solidFill>
            <a:ln w="12700" cap="rnd">
              <a:solidFill>
                <a:srgbClr val="000000"/>
              </a:solidFill>
              <a:round/>
              <a:headEnd type="none" w="sm" len="sm"/>
              <a:tailEnd type="none" w="sm" len="sm"/>
            </a:ln>
          </p:spPr>
          <p:txBody>
            <a:bodyPr/>
            <a:lstStyle/>
            <a:p>
              <a:endParaRPr lang="en-US"/>
            </a:p>
          </p:txBody>
        </p:sp>
        <p:sp>
          <p:nvSpPr>
            <p:cNvPr id="62468" name="Line 3">
              <a:extLst>
                <a:ext uri="{FF2B5EF4-FFF2-40B4-BE49-F238E27FC236}">
                  <a16:creationId xmlns:a16="http://schemas.microsoft.com/office/drawing/2014/main" id="{65183F2F-2A83-4A94-95CE-29FEA7C1ECF2}"/>
                </a:ext>
              </a:extLst>
            </p:cNvPr>
            <p:cNvSpPr>
              <a:spLocks noChangeShapeType="1"/>
            </p:cNvSpPr>
            <p:nvPr/>
          </p:nvSpPr>
          <p:spPr bwMode="auto">
            <a:xfrm>
              <a:off x="1214" y="1353"/>
              <a:ext cx="2223" cy="1"/>
            </a:xfrm>
            <a:prstGeom prst="line">
              <a:avLst/>
            </a:prstGeom>
            <a:noFill/>
            <a:ln w="12700">
              <a:solidFill>
                <a:srgbClr val="7F7F7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62469" name="Line 4">
              <a:extLst>
                <a:ext uri="{FF2B5EF4-FFF2-40B4-BE49-F238E27FC236}">
                  <a16:creationId xmlns:a16="http://schemas.microsoft.com/office/drawing/2014/main" id="{2EC8CC06-221D-4C6E-818C-2EB680DC064F}"/>
                </a:ext>
              </a:extLst>
            </p:cNvPr>
            <p:cNvSpPr>
              <a:spLocks noChangeShapeType="1"/>
            </p:cNvSpPr>
            <p:nvPr/>
          </p:nvSpPr>
          <p:spPr bwMode="auto">
            <a:xfrm>
              <a:off x="1131" y="1835"/>
              <a:ext cx="2394" cy="1"/>
            </a:xfrm>
            <a:prstGeom prst="line">
              <a:avLst/>
            </a:prstGeom>
            <a:noFill/>
            <a:ln w="12700">
              <a:solidFill>
                <a:srgbClr val="7F7F7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grpSp>
          <p:nvGrpSpPr>
            <p:cNvPr id="62470" name="Group 5">
              <a:extLst>
                <a:ext uri="{FF2B5EF4-FFF2-40B4-BE49-F238E27FC236}">
                  <a16:creationId xmlns:a16="http://schemas.microsoft.com/office/drawing/2014/main" id="{396DADED-EFE4-4795-BC2F-80030991E311}"/>
                </a:ext>
              </a:extLst>
            </p:cNvPr>
            <p:cNvGrpSpPr>
              <a:grpSpLocks/>
            </p:cNvGrpSpPr>
            <p:nvPr/>
          </p:nvGrpSpPr>
          <p:grpSpPr bwMode="auto">
            <a:xfrm>
              <a:off x="1533" y="907"/>
              <a:ext cx="1407" cy="400"/>
              <a:chOff x="2084" y="907"/>
              <a:chExt cx="1407" cy="400"/>
            </a:xfrm>
          </p:grpSpPr>
          <p:sp>
            <p:nvSpPr>
              <p:cNvPr id="62496" name="Rectangle 6">
                <a:extLst>
                  <a:ext uri="{FF2B5EF4-FFF2-40B4-BE49-F238E27FC236}">
                    <a16:creationId xmlns:a16="http://schemas.microsoft.com/office/drawing/2014/main" id="{32EB562D-72A9-4159-BFDE-2B2495620B66}"/>
                  </a:ext>
                </a:extLst>
              </p:cNvPr>
              <p:cNvSpPr>
                <a:spLocks noChangeArrowheads="1"/>
              </p:cNvSpPr>
              <p:nvPr/>
            </p:nvSpPr>
            <p:spPr bwMode="auto">
              <a:xfrm>
                <a:off x="2084" y="907"/>
                <a:ext cx="1407"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solidFill>
                      <a:srgbClr val="EFFFFF"/>
                    </a:solidFill>
                  </a:rPr>
                  <a:t>What are we trying to</a:t>
                </a:r>
              </a:p>
            </p:txBody>
          </p:sp>
          <p:sp>
            <p:nvSpPr>
              <p:cNvPr id="62497" name="Rectangle 7">
                <a:extLst>
                  <a:ext uri="{FF2B5EF4-FFF2-40B4-BE49-F238E27FC236}">
                    <a16:creationId xmlns:a16="http://schemas.microsoft.com/office/drawing/2014/main" id="{0C95C16C-265F-4ACD-B013-B164DA84FFEF}"/>
                  </a:ext>
                </a:extLst>
              </p:cNvPr>
              <p:cNvSpPr>
                <a:spLocks noChangeArrowheads="1"/>
              </p:cNvSpPr>
              <p:nvPr/>
            </p:nvSpPr>
            <p:spPr bwMode="auto">
              <a:xfrm>
                <a:off x="2383" y="1074"/>
                <a:ext cx="846"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solidFill>
                      <a:srgbClr val="EFFFFF"/>
                    </a:solidFill>
                  </a:rPr>
                  <a:t>accomplish?</a:t>
                </a:r>
              </a:p>
            </p:txBody>
          </p:sp>
        </p:grpSp>
        <p:grpSp>
          <p:nvGrpSpPr>
            <p:cNvPr id="62471" name="Group 8">
              <a:extLst>
                <a:ext uri="{FF2B5EF4-FFF2-40B4-BE49-F238E27FC236}">
                  <a16:creationId xmlns:a16="http://schemas.microsoft.com/office/drawing/2014/main" id="{975E5843-825C-4BAB-B5F5-8F7EFAE45438}"/>
                </a:ext>
              </a:extLst>
            </p:cNvPr>
            <p:cNvGrpSpPr>
              <a:grpSpLocks/>
            </p:cNvGrpSpPr>
            <p:nvPr/>
          </p:nvGrpSpPr>
          <p:grpSpPr bwMode="auto">
            <a:xfrm>
              <a:off x="1336" y="1379"/>
              <a:ext cx="1746" cy="400"/>
              <a:chOff x="1887" y="1379"/>
              <a:chExt cx="1746" cy="400"/>
            </a:xfrm>
          </p:grpSpPr>
          <p:sp>
            <p:nvSpPr>
              <p:cNvPr id="62494" name="Rectangle 9">
                <a:extLst>
                  <a:ext uri="{FF2B5EF4-FFF2-40B4-BE49-F238E27FC236}">
                    <a16:creationId xmlns:a16="http://schemas.microsoft.com/office/drawing/2014/main" id="{9E1696B4-0B43-46DD-9069-3BA5BB969518}"/>
                  </a:ext>
                </a:extLst>
              </p:cNvPr>
              <p:cNvSpPr>
                <a:spLocks noChangeArrowheads="1"/>
              </p:cNvSpPr>
              <p:nvPr/>
            </p:nvSpPr>
            <p:spPr bwMode="auto">
              <a:xfrm>
                <a:off x="1962" y="1379"/>
                <a:ext cx="1568"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solidFill>
                      <a:srgbClr val="EFFFFF"/>
                    </a:solidFill>
                  </a:rPr>
                  <a:t>How will we know that a</a:t>
                </a:r>
              </a:p>
            </p:txBody>
          </p:sp>
          <p:sp>
            <p:nvSpPr>
              <p:cNvPr id="62495" name="Rectangle 10">
                <a:extLst>
                  <a:ext uri="{FF2B5EF4-FFF2-40B4-BE49-F238E27FC236}">
                    <a16:creationId xmlns:a16="http://schemas.microsoft.com/office/drawing/2014/main" id="{AD533F7E-81ED-418D-BA72-725E834A1FDE}"/>
                  </a:ext>
                </a:extLst>
              </p:cNvPr>
              <p:cNvSpPr>
                <a:spLocks noChangeArrowheads="1"/>
              </p:cNvSpPr>
              <p:nvPr/>
            </p:nvSpPr>
            <p:spPr bwMode="auto">
              <a:xfrm>
                <a:off x="1887" y="1546"/>
                <a:ext cx="1746"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solidFill>
                      <a:srgbClr val="EFFFFF"/>
                    </a:solidFill>
                  </a:rPr>
                  <a:t>change is an improvement?</a:t>
                </a:r>
              </a:p>
            </p:txBody>
          </p:sp>
        </p:grpSp>
        <p:grpSp>
          <p:nvGrpSpPr>
            <p:cNvPr id="62472" name="Group 11">
              <a:extLst>
                <a:ext uri="{FF2B5EF4-FFF2-40B4-BE49-F238E27FC236}">
                  <a16:creationId xmlns:a16="http://schemas.microsoft.com/office/drawing/2014/main" id="{456300ED-24A8-454B-9EA6-5F5A3B827ABA}"/>
                </a:ext>
              </a:extLst>
            </p:cNvPr>
            <p:cNvGrpSpPr>
              <a:grpSpLocks/>
            </p:cNvGrpSpPr>
            <p:nvPr/>
          </p:nvGrpSpPr>
          <p:grpSpPr bwMode="auto">
            <a:xfrm>
              <a:off x="1129" y="1824"/>
              <a:ext cx="2550" cy="434"/>
              <a:chOff x="1680" y="1824"/>
              <a:chExt cx="2550" cy="434"/>
            </a:xfrm>
          </p:grpSpPr>
          <p:sp>
            <p:nvSpPr>
              <p:cNvPr id="62492" name="Rectangle 12">
                <a:extLst>
                  <a:ext uri="{FF2B5EF4-FFF2-40B4-BE49-F238E27FC236}">
                    <a16:creationId xmlns:a16="http://schemas.microsoft.com/office/drawing/2014/main" id="{07DF458D-046E-4B3C-9B92-0E82AF7FD782}"/>
                  </a:ext>
                </a:extLst>
              </p:cNvPr>
              <p:cNvSpPr>
                <a:spLocks noChangeArrowheads="1"/>
              </p:cNvSpPr>
              <p:nvPr/>
            </p:nvSpPr>
            <p:spPr bwMode="auto">
              <a:xfrm>
                <a:off x="1680" y="1824"/>
                <a:ext cx="255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solidFill>
                      <a:srgbClr val="EFFFFF"/>
                    </a:solidFill>
                  </a:rPr>
                  <a:t>What</a:t>
                </a:r>
                <a:r>
                  <a:rPr lang="en-US" altLang="en-US" sz="1800"/>
                  <a:t> </a:t>
                </a:r>
                <a:r>
                  <a:rPr lang="en-US" altLang="en-US" sz="1800">
                    <a:solidFill>
                      <a:srgbClr val="EFFFFF"/>
                    </a:solidFill>
                  </a:rPr>
                  <a:t>change</a:t>
                </a:r>
                <a:r>
                  <a:rPr lang="en-US" altLang="en-US" sz="1800"/>
                  <a:t> </a:t>
                </a:r>
                <a:r>
                  <a:rPr lang="en-US" altLang="en-US" sz="1800">
                    <a:solidFill>
                      <a:srgbClr val="EFFFFF"/>
                    </a:solidFill>
                  </a:rPr>
                  <a:t>can we make that</a:t>
                </a:r>
              </a:p>
            </p:txBody>
          </p:sp>
          <p:sp>
            <p:nvSpPr>
              <p:cNvPr id="62493" name="Rectangle 13">
                <a:extLst>
                  <a:ext uri="{FF2B5EF4-FFF2-40B4-BE49-F238E27FC236}">
                    <a16:creationId xmlns:a16="http://schemas.microsoft.com/office/drawing/2014/main" id="{1AC45D64-3E17-4BA1-A2EE-3CC5BB0BA84B}"/>
                  </a:ext>
                </a:extLst>
              </p:cNvPr>
              <p:cNvSpPr>
                <a:spLocks noChangeArrowheads="1"/>
              </p:cNvSpPr>
              <p:nvPr/>
            </p:nvSpPr>
            <p:spPr bwMode="auto">
              <a:xfrm>
                <a:off x="1876" y="1996"/>
                <a:ext cx="1872"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100">
                    <a:solidFill>
                      <a:srgbClr val="EFFFFF"/>
                    </a:solidFill>
                  </a:rPr>
                  <a:t>will</a:t>
                </a:r>
                <a:r>
                  <a:rPr lang="en-US" altLang="en-US" sz="2100"/>
                  <a:t> </a:t>
                </a:r>
                <a:r>
                  <a:rPr lang="en-US" altLang="en-US" sz="2100">
                    <a:solidFill>
                      <a:srgbClr val="EFFFFF"/>
                    </a:solidFill>
                  </a:rPr>
                  <a:t>result in </a:t>
                </a:r>
                <a:r>
                  <a:rPr lang="en-US" altLang="en-US" sz="1800">
                    <a:solidFill>
                      <a:srgbClr val="EFFFFF"/>
                    </a:solidFill>
                  </a:rPr>
                  <a:t>improvement</a:t>
                </a:r>
                <a:r>
                  <a:rPr lang="en-US" altLang="en-US" sz="2100">
                    <a:solidFill>
                      <a:srgbClr val="EFFFFF"/>
                    </a:solidFill>
                  </a:rPr>
                  <a:t>?</a:t>
                </a:r>
              </a:p>
            </p:txBody>
          </p:sp>
        </p:grpSp>
        <p:sp>
          <p:nvSpPr>
            <p:cNvPr id="48137" name="Rectangle 16">
              <a:extLst>
                <a:ext uri="{FF2B5EF4-FFF2-40B4-BE49-F238E27FC236}">
                  <a16:creationId xmlns:a16="http://schemas.microsoft.com/office/drawing/2014/main" id="{843A304B-BAA7-45AA-B97D-62B97A19C638}"/>
                </a:ext>
              </a:extLst>
            </p:cNvPr>
            <p:cNvSpPr>
              <a:spLocks noChangeArrowheads="1"/>
            </p:cNvSpPr>
            <p:nvPr/>
          </p:nvSpPr>
          <p:spPr bwMode="auto">
            <a:xfrm>
              <a:off x="384" y="336"/>
              <a:ext cx="3171" cy="404"/>
            </a:xfrm>
            <a:prstGeom prst="rect">
              <a:avLst/>
            </a:prstGeom>
            <a:solidFill>
              <a:schemeClr val="tx2">
                <a:lumMod val="20000"/>
                <a:lumOff val="80000"/>
              </a:schemeClr>
            </a:solidFill>
            <a:ln w="9525">
              <a:noFill/>
              <a:miter lim="800000"/>
              <a:headEnd/>
              <a:tailEnd/>
            </a:ln>
          </p:spPr>
          <p:txBody>
            <a:bodyPr wrap="none" lIns="92075" tIns="46038" rIns="92075" bIns="46038">
              <a:spAutoFit/>
            </a:bodyPr>
            <a:lstStyle/>
            <a:p>
              <a:pPr>
                <a:defRPr/>
              </a:pPr>
              <a:r>
                <a:rPr lang="en-US" sz="3600" dirty="0">
                  <a:solidFill>
                    <a:srgbClr val="000000"/>
                  </a:solidFill>
                  <a:latin typeface="Times New Roman Bold" pitchFamily="18" charset="0"/>
                  <a:cs typeface="Arial" charset="0"/>
                </a:rPr>
                <a:t>Model For Improvement</a:t>
              </a:r>
              <a:endParaRPr lang="en-US" sz="2800" dirty="0">
                <a:solidFill>
                  <a:srgbClr val="000000"/>
                </a:solidFill>
                <a:latin typeface="Calibri" pitchFamily="34" charset="0"/>
                <a:cs typeface="Arial" charset="0"/>
              </a:endParaRPr>
            </a:p>
          </p:txBody>
        </p:sp>
        <p:sp>
          <p:nvSpPr>
            <p:cNvPr id="125977" name="AutoShape 25">
              <a:extLst>
                <a:ext uri="{FF2B5EF4-FFF2-40B4-BE49-F238E27FC236}">
                  <a16:creationId xmlns:a16="http://schemas.microsoft.com/office/drawing/2014/main" id="{77410E45-1070-493A-A3FF-47CBA3DE5887}"/>
                </a:ext>
              </a:extLst>
            </p:cNvPr>
            <p:cNvSpPr>
              <a:spLocks noChangeArrowheads="1"/>
            </p:cNvSpPr>
            <p:nvPr/>
          </p:nvSpPr>
          <p:spPr bwMode="invGray">
            <a:xfrm>
              <a:off x="2235" y="2352"/>
              <a:ext cx="223" cy="124"/>
            </a:xfrm>
            <a:prstGeom prst="rightArrow">
              <a:avLst>
                <a:gd name="adj1" fmla="val 50000"/>
                <a:gd name="adj2" fmla="val 85810"/>
              </a:avLst>
            </a:prstGeom>
            <a:solidFill>
              <a:srgbClr val="000000"/>
            </a:solidFill>
            <a:ln w="12700" algn="ctr">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p>
          </p:txBody>
        </p:sp>
        <p:sp>
          <p:nvSpPr>
            <p:cNvPr id="125978" name="AutoShape 26">
              <a:extLst>
                <a:ext uri="{FF2B5EF4-FFF2-40B4-BE49-F238E27FC236}">
                  <a16:creationId xmlns:a16="http://schemas.microsoft.com/office/drawing/2014/main" id="{A42C7F8F-168B-4849-8C21-246A627BF240}"/>
                </a:ext>
              </a:extLst>
            </p:cNvPr>
            <p:cNvSpPr>
              <a:spLocks noChangeArrowheads="1"/>
            </p:cNvSpPr>
            <p:nvPr/>
          </p:nvSpPr>
          <p:spPr bwMode="invGray">
            <a:xfrm>
              <a:off x="2216" y="3713"/>
              <a:ext cx="226" cy="124"/>
            </a:xfrm>
            <a:prstGeom prst="leftArrow">
              <a:avLst>
                <a:gd name="adj1" fmla="val 50000"/>
                <a:gd name="adj2" fmla="val 85795"/>
              </a:avLst>
            </a:prstGeom>
            <a:solidFill>
              <a:srgbClr val="000000"/>
            </a:solidFill>
            <a:ln w="12700" algn="ctr">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p>
          </p:txBody>
        </p:sp>
        <p:grpSp>
          <p:nvGrpSpPr>
            <p:cNvPr id="62476" name="Group 51">
              <a:extLst>
                <a:ext uri="{FF2B5EF4-FFF2-40B4-BE49-F238E27FC236}">
                  <a16:creationId xmlns:a16="http://schemas.microsoft.com/office/drawing/2014/main" id="{A24996C2-DE48-4A3D-A03F-916F36E7B6C1}"/>
                </a:ext>
              </a:extLst>
            </p:cNvPr>
            <p:cNvGrpSpPr>
              <a:grpSpLocks/>
            </p:cNvGrpSpPr>
            <p:nvPr/>
          </p:nvGrpSpPr>
          <p:grpSpPr bwMode="auto">
            <a:xfrm>
              <a:off x="1513" y="2416"/>
              <a:ext cx="1632" cy="1363"/>
              <a:chOff x="1513" y="2416"/>
              <a:chExt cx="1632" cy="1363"/>
            </a:xfrm>
          </p:grpSpPr>
          <p:sp>
            <p:nvSpPr>
              <p:cNvPr id="62483" name="Oval 18">
                <a:extLst>
                  <a:ext uri="{FF2B5EF4-FFF2-40B4-BE49-F238E27FC236}">
                    <a16:creationId xmlns:a16="http://schemas.microsoft.com/office/drawing/2014/main" id="{1392F519-3012-4E3E-AA14-1D0D5F2CB3B5}"/>
                  </a:ext>
                </a:extLst>
              </p:cNvPr>
              <p:cNvSpPr>
                <a:spLocks noChangeArrowheads="1"/>
              </p:cNvSpPr>
              <p:nvPr/>
            </p:nvSpPr>
            <p:spPr bwMode="invGray">
              <a:xfrm>
                <a:off x="1595" y="2418"/>
                <a:ext cx="1465" cy="1359"/>
              </a:xfrm>
              <a:prstGeom prst="ellipse">
                <a:avLst/>
              </a:prstGeom>
              <a:solidFill>
                <a:schemeClr val="hlink"/>
              </a:solidFill>
              <a:ln w="25400">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62484" name="Line 19">
                <a:extLst>
                  <a:ext uri="{FF2B5EF4-FFF2-40B4-BE49-F238E27FC236}">
                    <a16:creationId xmlns:a16="http://schemas.microsoft.com/office/drawing/2014/main" id="{7CC2E201-C8F7-4761-8BB1-891350F51566}"/>
                  </a:ext>
                </a:extLst>
              </p:cNvPr>
              <p:cNvSpPr>
                <a:spLocks noChangeShapeType="1"/>
              </p:cNvSpPr>
              <p:nvPr/>
            </p:nvSpPr>
            <p:spPr bwMode="invGray">
              <a:xfrm>
                <a:off x="2340" y="2416"/>
                <a:ext cx="0" cy="1363"/>
              </a:xfrm>
              <a:prstGeom prst="line">
                <a:avLst/>
              </a:prstGeom>
              <a:noFill/>
              <a:ln w="25400">
                <a:solidFill>
                  <a:srgbClr val="000000"/>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62485" name="Rectangle 20">
                <a:extLst>
                  <a:ext uri="{FF2B5EF4-FFF2-40B4-BE49-F238E27FC236}">
                    <a16:creationId xmlns:a16="http://schemas.microsoft.com/office/drawing/2014/main" id="{4F4FC744-65D7-4A4E-AF84-09AEFC89E419}"/>
                  </a:ext>
                </a:extLst>
              </p:cNvPr>
              <p:cNvSpPr>
                <a:spLocks noChangeArrowheads="1"/>
              </p:cNvSpPr>
              <p:nvPr/>
            </p:nvSpPr>
            <p:spPr bwMode="invGray">
              <a:xfrm>
                <a:off x="1841" y="2709"/>
                <a:ext cx="359" cy="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5088" tIns="31750" rIns="65088" bIns="31750">
                <a:spAutoFit/>
              </a:bodyPr>
              <a:lstStyle>
                <a:lvl1pPr defTabSz="4476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476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476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476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476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476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476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476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476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500" b="1">
                    <a:solidFill>
                      <a:srgbClr val="000000"/>
                    </a:solidFill>
                  </a:rPr>
                  <a:t>Act</a:t>
                </a:r>
              </a:p>
            </p:txBody>
          </p:sp>
          <p:sp>
            <p:nvSpPr>
              <p:cNvPr id="62486" name="Rectangle 21">
                <a:extLst>
                  <a:ext uri="{FF2B5EF4-FFF2-40B4-BE49-F238E27FC236}">
                    <a16:creationId xmlns:a16="http://schemas.microsoft.com/office/drawing/2014/main" id="{A2F6503E-2B2A-4F75-B9C7-37B9FFB1455E}"/>
                  </a:ext>
                </a:extLst>
              </p:cNvPr>
              <p:cNvSpPr>
                <a:spLocks noChangeArrowheads="1"/>
              </p:cNvSpPr>
              <p:nvPr/>
            </p:nvSpPr>
            <p:spPr bwMode="invGray">
              <a:xfrm>
                <a:off x="2438" y="2709"/>
                <a:ext cx="447" cy="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5088" tIns="31750" rIns="65088" bIns="31750">
                <a:spAutoFit/>
              </a:bodyPr>
              <a:lstStyle>
                <a:lvl1pPr defTabSz="4476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476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476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476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476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476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476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476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476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500" b="1">
                    <a:solidFill>
                      <a:srgbClr val="000000"/>
                    </a:solidFill>
                  </a:rPr>
                  <a:t>Plan</a:t>
                </a:r>
              </a:p>
            </p:txBody>
          </p:sp>
          <p:sp>
            <p:nvSpPr>
              <p:cNvPr id="62487" name="Rectangle 22">
                <a:extLst>
                  <a:ext uri="{FF2B5EF4-FFF2-40B4-BE49-F238E27FC236}">
                    <a16:creationId xmlns:a16="http://schemas.microsoft.com/office/drawing/2014/main" id="{57B27377-9B3C-43E4-971B-6E504B2CF325}"/>
                  </a:ext>
                </a:extLst>
              </p:cNvPr>
              <p:cNvSpPr>
                <a:spLocks noChangeArrowheads="1"/>
              </p:cNvSpPr>
              <p:nvPr/>
            </p:nvSpPr>
            <p:spPr bwMode="invGray">
              <a:xfrm>
                <a:off x="1680" y="3219"/>
                <a:ext cx="560" cy="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5088" tIns="31750" rIns="65088" bIns="31750">
                <a:spAutoFit/>
              </a:bodyPr>
              <a:lstStyle>
                <a:lvl1pPr defTabSz="4476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476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476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476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476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476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476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476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476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500" b="1">
                    <a:solidFill>
                      <a:srgbClr val="000000"/>
                    </a:solidFill>
                  </a:rPr>
                  <a:t>Study</a:t>
                </a:r>
              </a:p>
            </p:txBody>
          </p:sp>
          <p:sp>
            <p:nvSpPr>
              <p:cNvPr id="62488" name="Rectangle 23">
                <a:extLst>
                  <a:ext uri="{FF2B5EF4-FFF2-40B4-BE49-F238E27FC236}">
                    <a16:creationId xmlns:a16="http://schemas.microsoft.com/office/drawing/2014/main" id="{6661A0B2-4B82-43E1-86C5-30396162BE64}"/>
                  </a:ext>
                </a:extLst>
              </p:cNvPr>
              <p:cNvSpPr>
                <a:spLocks noChangeArrowheads="1"/>
              </p:cNvSpPr>
              <p:nvPr/>
            </p:nvSpPr>
            <p:spPr bwMode="invGray">
              <a:xfrm>
                <a:off x="2493" y="3219"/>
                <a:ext cx="319" cy="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5088" tIns="31750" rIns="65088" bIns="31750">
                <a:spAutoFit/>
              </a:bodyPr>
              <a:lstStyle>
                <a:lvl1pPr defTabSz="4476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476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476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476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476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476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476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476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476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500" b="1">
                    <a:solidFill>
                      <a:srgbClr val="000000"/>
                    </a:solidFill>
                  </a:rPr>
                  <a:t>Do</a:t>
                </a:r>
              </a:p>
            </p:txBody>
          </p:sp>
          <p:sp>
            <p:nvSpPr>
              <p:cNvPr id="62489" name="Line 24">
                <a:extLst>
                  <a:ext uri="{FF2B5EF4-FFF2-40B4-BE49-F238E27FC236}">
                    <a16:creationId xmlns:a16="http://schemas.microsoft.com/office/drawing/2014/main" id="{111BF705-9F21-40DC-A9A3-5C879E41015C}"/>
                  </a:ext>
                </a:extLst>
              </p:cNvPr>
              <p:cNvSpPr>
                <a:spLocks noChangeShapeType="1"/>
              </p:cNvSpPr>
              <p:nvPr/>
            </p:nvSpPr>
            <p:spPr bwMode="invGray">
              <a:xfrm>
                <a:off x="1584" y="3109"/>
                <a:ext cx="1536" cy="0"/>
              </a:xfrm>
              <a:prstGeom prst="line">
                <a:avLst/>
              </a:prstGeom>
              <a:noFill/>
              <a:ln w="25400">
                <a:solidFill>
                  <a:srgbClr val="000000"/>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125979" name="AutoShape 27">
                <a:extLst>
                  <a:ext uri="{FF2B5EF4-FFF2-40B4-BE49-F238E27FC236}">
                    <a16:creationId xmlns:a16="http://schemas.microsoft.com/office/drawing/2014/main" id="{3263C545-D037-4841-B945-CB49261104CF}"/>
                  </a:ext>
                </a:extLst>
              </p:cNvPr>
              <p:cNvSpPr>
                <a:spLocks noChangeArrowheads="1"/>
              </p:cNvSpPr>
              <p:nvPr/>
            </p:nvSpPr>
            <p:spPr bwMode="invGray">
              <a:xfrm>
                <a:off x="2997" y="3011"/>
                <a:ext cx="148" cy="189"/>
              </a:xfrm>
              <a:prstGeom prst="downArrow">
                <a:avLst>
                  <a:gd name="adj1" fmla="val 50000"/>
                  <a:gd name="adj2" fmla="val 68138"/>
                </a:avLst>
              </a:prstGeom>
              <a:solidFill>
                <a:srgbClr val="000000"/>
              </a:solidFill>
              <a:ln w="12700" algn="ctr">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p>
            </p:txBody>
          </p:sp>
          <p:sp>
            <p:nvSpPr>
              <p:cNvPr id="125980" name="AutoShape 28">
                <a:extLst>
                  <a:ext uri="{FF2B5EF4-FFF2-40B4-BE49-F238E27FC236}">
                    <a16:creationId xmlns:a16="http://schemas.microsoft.com/office/drawing/2014/main" id="{9D5E1A52-8F8B-403A-8BC1-654858113090}"/>
                  </a:ext>
                </a:extLst>
              </p:cNvPr>
              <p:cNvSpPr>
                <a:spLocks noChangeArrowheads="1"/>
              </p:cNvSpPr>
              <p:nvPr/>
            </p:nvSpPr>
            <p:spPr bwMode="invGray">
              <a:xfrm>
                <a:off x="1513" y="3011"/>
                <a:ext cx="148" cy="189"/>
              </a:xfrm>
              <a:prstGeom prst="upArrow">
                <a:avLst>
                  <a:gd name="adj1" fmla="val 50000"/>
                  <a:gd name="adj2" fmla="val 68126"/>
                </a:avLst>
              </a:prstGeom>
              <a:solidFill>
                <a:srgbClr val="000000"/>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p>
            </p:txBody>
          </p:sp>
        </p:grpSp>
        <p:sp>
          <p:nvSpPr>
            <p:cNvPr id="62477" name="Arc 29">
              <a:extLst>
                <a:ext uri="{FF2B5EF4-FFF2-40B4-BE49-F238E27FC236}">
                  <a16:creationId xmlns:a16="http://schemas.microsoft.com/office/drawing/2014/main" id="{1485E874-0A2A-4C06-A1F5-D383A5D48539}"/>
                </a:ext>
              </a:extLst>
            </p:cNvPr>
            <p:cNvSpPr>
              <a:spLocks/>
            </p:cNvSpPr>
            <p:nvPr/>
          </p:nvSpPr>
          <p:spPr bwMode="auto">
            <a:xfrm rot="2040000">
              <a:off x="1184" y="2306"/>
              <a:ext cx="472" cy="471"/>
            </a:xfrm>
            <a:custGeom>
              <a:avLst/>
              <a:gdLst>
                <a:gd name="T0" fmla="*/ 0 w 21401"/>
                <a:gd name="T1" fmla="*/ 0 h 21241"/>
                <a:gd name="T2" fmla="*/ 0 w 21401"/>
                <a:gd name="T3" fmla="*/ 0 h 21241"/>
                <a:gd name="T4" fmla="*/ 0 w 21401"/>
                <a:gd name="T5" fmla="*/ 0 h 21241"/>
                <a:gd name="T6" fmla="*/ 0 60000 65536"/>
                <a:gd name="T7" fmla="*/ 0 60000 65536"/>
                <a:gd name="T8" fmla="*/ 0 60000 65536"/>
                <a:gd name="T9" fmla="*/ 0 w 21401"/>
                <a:gd name="T10" fmla="*/ 0 h 21241"/>
                <a:gd name="T11" fmla="*/ 21401 w 21401"/>
                <a:gd name="T12" fmla="*/ 21241 h 21241"/>
              </a:gdLst>
              <a:ahLst/>
              <a:cxnLst>
                <a:cxn ang="T6">
                  <a:pos x="T0" y="T1"/>
                </a:cxn>
                <a:cxn ang="T7">
                  <a:pos x="T2" y="T3"/>
                </a:cxn>
                <a:cxn ang="T8">
                  <a:pos x="T4" y="T5"/>
                </a:cxn>
              </a:cxnLst>
              <a:rect l="T9" t="T10" r="T11" b="T12"/>
              <a:pathLst>
                <a:path w="21401" h="21241" fill="none" extrusionOk="0">
                  <a:moveTo>
                    <a:pt x="17481" y="21241"/>
                  </a:moveTo>
                  <a:cubicBezTo>
                    <a:pt x="8312" y="19549"/>
                    <a:pt x="1263" y="12164"/>
                    <a:pt x="0" y="2925"/>
                  </a:cubicBezTo>
                </a:path>
                <a:path w="21401" h="21241" stroke="0" extrusionOk="0">
                  <a:moveTo>
                    <a:pt x="17481" y="21241"/>
                  </a:moveTo>
                  <a:cubicBezTo>
                    <a:pt x="8312" y="19549"/>
                    <a:pt x="1263" y="12164"/>
                    <a:pt x="0" y="2925"/>
                  </a:cubicBezTo>
                  <a:lnTo>
                    <a:pt x="21401" y="0"/>
                  </a:lnTo>
                  <a:lnTo>
                    <a:pt x="17481" y="21241"/>
                  </a:lnTo>
                  <a:close/>
                </a:path>
              </a:pathLst>
            </a:custGeom>
            <a:noFill/>
            <a:ln w="38100" cap="rnd">
              <a:solidFill>
                <a:srgbClr val="000000"/>
              </a:solidFill>
              <a:round/>
              <a:headEnd type="none" w="sm" len="sm"/>
              <a:tailEnd type="stealth"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2478" name="Arc 30">
              <a:extLst>
                <a:ext uri="{FF2B5EF4-FFF2-40B4-BE49-F238E27FC236}">
                  <a16:creationId xmlns:a16="http://schemas.microsoft.com/office/drawing/2014/main" id="{1073A1FD-D37F-4270-B40C-268A10E93241}"/>
                </a:ext>
              </a:extLst>
            </p:cNvPr>
            <p:cNvSpPr>
              <a:spLocks/>
            </p:cNvSpPr>
            <p:nvPr/>
          </p:nvSpPr>
          <p:spPr bwMode="auto">
            <a:xfrm rot="-2040000">
              <a:off x="2905" y="2306"/>
              <a:ext cx="426" cy="490"/>
            </a:xfrm>
            <a:custGeom>
              <a:avLst/>
              <a:gdLst>
                <a:gd name="T0" fmla="*/ 0 w 21324"/>
                <a:gd name="T1" fmla="*/ 0 h 21600"/>
                <a:gd name="T2" fmla="*/ 0 w 21324"/>
                <a:gd name="T3" fmla="*/ 0 h 21600"/>
                <a:gd name="T4" fmla="*/ 0 w 21324"/>
                <a:gd name="T5" fmla="*/ 0 h 21600"/>
                <a:gd name="T6" fmla="*/ 0 60000 65536"/>
                <a:gd name="T7" fmla="*/ 0 60000 65536"/>
                <a:gd name="T8" fmla="*/ 0 60000 65536"/>
                <a:gd name="T9" fmla="*/ 0 w 21324"/>
                <a:gd name="T10" fmla="*/ 0 h 21600"/>
                <a:gd name="T11" fmla="*/ 21324 w 21324"/>
                <a:gd name="T12" fmla="*/ 21600 h 21600"/>
              </a:gdLst>
              <a:ahLst/>
              <a:cxnLst>
                <a:cxn ang="T6">
                  <a:pos x="T0" y="T1"/>
                </a:cxn>
                <a:cxn ang="T7">
                  <a:pos x="T2" y="T3"/>
                </a:cxn>
                <a:cxn ang="T8">
                  <a:pos x="T4" y="T5"/>
                </a:cxn>
              </a:cxnLst>
              <a:rect l="T9" t="T10" r="T11" b="T12"/>
              <a:pathLst>
                <a:path w="21324" h="21600" fill="none" extrusionOk="0">
                  <a:moveTo>
                    <a:pt x="21323" y="3444"/>
                  </a:moveTo>
                  <a:cubicBezTo>
                    <a:pt x="19633" y="13908"/>
                    <a:pt x="10599" y="21599"/>
                    <a:pt x="0" y="21600"/>
                  </a:cubicBezTo>
                </a:path>
                <a:path w="21324" h="21600" stroke="0" extrusionOk="0">
                  <a:moveTo>
                    <a:pt x="21323" y="3444"/>
                  </a:moveTo>
                  <a:cubicBezTo>
                    <a:pt x="19633" y="13908"/>
                    <a:pt x="10599" y="21599"/>
                    <a:pt x="0" y="21600"/>
                  </a:cubicBezTo>
                  <a:lnTo>
                    <a:pt x="0" y="0"/>
                  </a:lnTo>
                  <a:lnTo>
                    <a:pt x="21323" y="3444"/>
                  </a:lnTo>
                  <a:close/>
                </a:path>
              </a:pathLst>
            </a:custGeom>
            <a:noFill/>
            <a:ln w="38100" cap="rnd">
              <a:solidFill>
                <a:srgbClr val="000000"/>
              </a:solidFill>
              <a:round/>
              <a:headEnd type="none" w="sm" len="sm"/>
              <a:tailEnd type="stealth"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2479" name="AutoShape 33">
              <a:extLst>
                <a:ext uri="{FF2B5EF4-FFF2-40B4-BE49-F238E27FC236}">
                  <a16:creationId xmlns:a16="http://schemas.microsoft.com/office/drawing/2014/main" id="{24B6DA06-DB7C-438C-B394-7408D0B81375}"/>
                </a:ext>
              </a:extLst>
            </p:cNvPr>
            <p:cNvSpPr>
              <a:spLocks noChangeArrowheads="1"/>
            </p:cNvSpPr>
            <p:nvPr/>
          </p:nvSpPr>
          <p:spPr bwMode="auto">
            <a:xfrm>
              <a:off x="3623" y="960"/>
              <a:ext cx="1513" cy="336"/>
            </a:xfrm>
            <a:prstGeom prst="leftArrow">
              <a:avLst>
                <a:gd name="adj1" fmla="val 50000"/>
                <a:gd name="adj2" fmla="val 112574"/>
              </a:avLst>
            </a:prstGeom>
            <a:solidFill>
              <a:srgbClr val="A5EFB5"/>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t>AIM</a:t>
              </a:r>
            </a:p>
          </p:txBody>
        </p:sp>
        <p:sp>
          <p:nvSpPr>
            <p:cNvPr id="62480" name="AutoShape 34">
              <a:extLst>
                <a:ext uri="{FF2B5EF4-FFF2-40B4-BE49-F238E27FC236}">
                  <a16:creationId xmlns:a16="http://schemas.microsoft.com/office/drawing/2014/main" id="{1B0F40D5-25DE-449A-AE97-C7CD7F4226F3}"/>
                </a:ext>
              </a:extLst>
            </p:cNvPr>
            <p:cNvSpPr>
              <a:spLocks noChangeArrowheads="1"/>
            </p:cNvSpPr>
            <p:nvPr/>
          </p:nvSpPr>
          <p:spPr bwMode="auto">
            <a:xfrm>
              <a:off x="3600" y="1392"/>
              <a:ext cx="1536" cy="384"/>
            </a:xfrm>
            <a:prstGeom prst="leftArrow">
              <a:avLst>
                <a:gd name="adj1" fmla="val 50000"/>
                <a:gd name="adj2" fmla="val 100000"/>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t>MEASURE</a:t>
              </a:r>
            </a:p>
          </p:txBody>
        </p:sp>
        <p:sp>
          <p:nvSpPr>
            <p:cNvPr id="62481" name="AutoShape 35">
              <a:extLst>
                <a:ext uri="{FF2B5EF4-FFF2-40B4-BE49-F238E27FC236}">
                  <a16:creationId xmlns:a16="http://schemas.microsoft.com/office/drawing/2014/main" id="{2476E24B-C9BC-4342-A3EF-01171101A596}"/>
                </a:ext>
              </a:extLst>
            </p:cNvPr>
            <p:cNvSpPr>
              <a:spLocks noChangeArrowheads="1"/>
            </p:cNvSpPr>
            <p:nvPr/>
          </p:nvSpPr>
          <p:spPr bwMode="auto">
            <a:xfrm>
              <a:off x="3577" y="1872"/>
              <a:ext cx="1632" cy="432"/>
            </a:xfrm>
            <a:prstGeom prst="leftArrow">
              <a:avLst>
                <a:gd name="adj1" fmla="val 50000"/>
                <a:gd name="adj2" fmla="val 94444"/>
              </a:avLst>
            </a:prstGeom>
            <a:solidFill>
              <a:srgbClr val="FFFF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t>Selecting Change</a:t>
              </a:r>
            </a:p>
          </p:txBody>
        </p:sp>
        <p:sp>
          <p:nvSpPr>
            <p:cNvPr id="62482" name="AutoShape 36">
              <a:extLst>
                <a:ext uri="{FF2B5EF4-FFF2-40B4-BE49-F238E27FC236}">
                  <a16:creationId xmlns:a16="http://schemas.microsoft.com/office/drawing/2014/main" id="{9878AFD1-5968-4B16-B893-E12389075593}"/>
                </a:ext>
              </a:extLst>
            </p:cNvPr>
            <p:cNvSpPr>
              <a:spLocks noChangeArrowheads="1"/>
            </p:cNvSpPr>
            <p:nvPr/>
          </p:nvSpPr>
          <p:spPr bwMode="auto">
            <a:xfrm>
              <a:off x="3337" y="2976"/>
              <a:ext cx="1776" cy="432"/>
            </a:xfrm>
            <a:prstGeom prst="leftArrow">
              <a:avLst>
                <a:gd name="adj1" fmla="val 50000"/>
                <a:gd name="adj2" fmla="val 102778"/>
              </a:avLst>
            </a:prstGeom>
            <a:solidFill>
              <a:srgbClr val="E3BBDD"/>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t>Small Tests of Change</a:t>
              </a:r>
            </a:p>
          </p:txBody>
        </p:sp>
      </p:grpSp>
    </p:spTree>
    <p:extLst>
      <p:ext uri="{BB962C8B-B14F-4D97-AF65-F5344CB8AC3E}">
        <p14:creationId xmlns:p14="http://schemas.microsoft.com/office/powerpoint/2010/main" val="11866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45E2D-11F3-4DFC-A008-84A49F35D563}"/>
              </a:ext>
            </a:extLst>
          </p:cNvPr>
          <p:cNvSpPr>
            <a:spLocks noGrp="1"/>
          </p:cNvSpPr>
          <p:nvPr>
            <p:ph type="title"/>
          </p:nvPr>
        </p:nvSpPr>
        <p:spPr/>
        <p:txBody>
          <a:bodyPr/>
          <a:lstStyle/>
          <a:p>
            <a:pPr algn="ctr"/>
            <a:r>
              <a:rPr lang="en-US" dirty="0"/>
              <a:t>Agenda</a:t>
            </a:r>
          </a:p>
        </p:txBody>
      </p:sp>
      <p:sp>
        <p:nvSpPr>
          <p:cNvPr id="3" name="Content Placeholder 2">
            <a:extLst>
              <a:ext uri="{FF2B5EF4-FFF2-40B4-BE49-F238E27FC236}">
                <a16:creationId xmlns:a16="http://schemas.microsoft.com/office/drawing/2014/main" id="{A8C5E5CC-0196-4B60-A353-4E24F8BED77B}"/>
              </a:ext>
            </a:extLst>
          </p:cNvPr>
          <p:cNvSpPr>
            <a:spLocks noGrp="1"/>
          </p:cNvSpPr>
          <p:nvPr>
            <p:ph idx="1"/>
          </p:nvPr>
        </p:nvSpPr>
        <p:spPr/>
        <p:txBody>
          <a:bodyPr>
            <a:normAutofit lnSpcReduction="10000"/>
          </a:bodyPr>
          <a:lstStyle/>
          <a:p>
            <a:r>
              <a:rPr lang="en-US" dirty="0"/>
              <a:t>BRN Requirements</a:t>
            </a:r>
          </a:p>
          <a:p>
            <a:r>
              <a:rPr lang="en-US" dirty="0"/>
              <a:t>Objectives</a:t>
            </a:r>
          </a:p>
          <a:p>
            <a:r>
              <a:rPr lang="en-US" dirty="0"/>
              <a:t>Kentucky State Dashboard</a:t>
            </a:r>
          </a:p>
          <a:p>
            <a:r>
              <a:rPr lang="en-US" dirty="0"/>
              <a:t>Getting to work – Model for Improvement</a:t>
            </a:r>
          </a:p>
          <a:p>
            <a:r>
              <a:rPr lang="en-US" dirty="0"/>
              <a:t>Top Opportunities in your hospital</a:t>
            </a:r>
          </a:p>
          <a:p>
            <a:r>
              <a:rPr lang="en-US" dirty="0"/>
              <a:t>Top Performers among us</a:t>
            </a:r>
          </a:p>
          <a:p>
            <a:r>
              <a:rPr lang="en-US" dirty="0"/>
              <a:t>Performance Improvement Team Work</a:t>
            </a:r>
          </a:p>
          <a:p>
            <a:r>
              <a:rPr lang="en-US" dirty="0"/>
              <a:t>HCHAPS Cohort report</a:t>
            </a:r>
          </a:p>
          <a:p>
            <a:r>
              <a:rPr lang="en-US" dirty="0"/>
              <a:t>Antibiotic Stewardship ground work</a:t>
            </a:r>
          </a:p>
          <a:p>
            <a:endParaRPr lang="en-US" dirty="0"/>
          </a:p>
        </p:txBody>
      </p:sp>
    </p:spTree>
    <p:extLst>
      <p:ext uri="{BB962C8B-B14F-4D97-AF65-F5344CB8AC3E}">
        <p14:creationId xmlns:p14="http://schemas.microsoft.com/office/powerpoint/2010/main" val="3756571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00C80025-0A80-4BEC-8C71-D6F32850FD3D}"/>
              </a:ext>
            </a:extLst>
          </p:cNvPr>
          <p:cNvSpPr>
            <a:spLocks noGrp="1"/>
          </p:cNvSpPr>
          <p:nvPr>
            <p:ph type="title"/>
          </p:nvPr>
        </p:nvSpPr>
        <p:spPr>
          <a:solidFill>
            <a:schemeClr val="accent1">
              <a:lumMod val="20000"/>
              <a:lumOff val="80000"/>
            </a:schemeClr>
          </a:solidFill>
        </p:spPr>
        <p:txBody>
          <a:bodyPr/>
          <a:lstStyle/>
          <a:p>
            <a:pPr eaLnBrk="1" hangingPunct="1">
              <a:defRPr/>
            </a:pPr>
            <a:r>
              <a:rPr lang="en-US" dirty="0"/>
              <a:t>Why Measure?</a:t>
            </a:r>
          </a:p>
        </p:txBody>
      </p:sp>
      <p:sp>
        <p:nvSpPr>
          <p:cNvPr id="64515" name="Content Placeholder 2">
            <a:extLst>
              <a:ext uri="{FF2B5EF4-FFF2-40B4-BE49-F238E27FC236}">
                <a16:creationId xmlns:a16="http://schemas.microsoft.com/office/drawing/2014/main" id="{06DCFC6F-A169-4684-A5A2-89C88DBBA7A2}"/>
              </a:ext>
            </a:extLst>
          </p:cNvPr>
          <p:cNvSpPr>
            <a:spLocks noGrp="1"/>
          </p:cNvSpPr>
          <p:nvPr>
            <p:ph idx="1"/>
          </p:nvPr>
        </p:nvSpPr>
        <p:spPr/>
        <p:txBody>
          <a:bodyPr/>
          <a:lstStyle/>
          <a:p>
            <a:pPr eaLnBrk="1" hangingPunct="1"/>
            <a:r>
              <a:rPr lang="en-US" altLang="en-US"/>
              <a:t>How else will you know that the change(s) you made resulted in improvement?</a:t>
            </a:r>
          </a:p>
          <a:p>
            <a:pPr eaLnBrk="1" hangingPunct="1"/>
            <a:endParaRPr lang="en-US" altLang="en-US"/>
          </a:p>
        </p:txBody>
      </p:sp>
      <p:pic>
        <p:nvPicPr>
          <p:cNvPr id="64516" name="Diagram 3">
            <a:extLst>
              <a:ext uri="{FF2B5EF4-FFF2-40B4-BE49-F238E27FC236}">
                <a16:creationId xmlns:a16="http://schemas.microsoft.com/office/drawing/2014/main" id="{286C2467-DE77-4AEE-A479-3A7D01354D44}"/>
              </a:ext>
            </a:extLst>
          </p:cNvPr>
          <p:cNvPicPr>
            <a:picLocks noChangeArrowheads="1"/>
          </p:cNvPicPr>
          <p:nvPr/>
        </p:nvPicPr>
        <p:blipFill>
          <a:blip r:embed="rId3">
            <a:extLst>
              <a:ext uri="{28A0092B-C50C-407E-A947-70E740481C1C}">
                <a14:useLocalDpi xmlns:a14="http://schemas.microsoft.com/office/drawing/2010/main" val="0"/>
              </a:ext>
            </a:extLst>
          </a:blip>
          <a:srcRect b="16815"/>
          <a:stretch>
            <a:fillRect/>
          </a:stretch>
        </p:blipFill>
        <p:spPr bwMode="auto">
          <a:xfrm>
            <a:off x="2828926" y="2093914"/>
            <a:ext cx="6181725" cy="3392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6837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C90522C9-118E-4629-87DD-86A2789990AE}"/>
              </a:ext>
            </a:extLst>
          </p:cNvPr>
          <p:cNvSpPr>
            <a:spLocks noGrp="1"/>
          </p:cNvSpPr>
          <p:nvPr>
            <p:ph type="title"/>
          </p:nvPr>
        </p:nvSpPr>
        <p:spPr>
          <a:solidFill>
            <a:schemeClr val="accent1">
              <a:lumMod val="20000"/>
              <a:lumOff val="80000"/>
            </a:schemeClr>
          </a:solidFill>
        </p:spPr>
        <p:txBody>
          <a:bodyPr/>
          <a:lstStyle/>
          <a:p>
            <a:pPr eaLnBrk="1" hangingPunct="1">
              <a:defRPr/>
            </a:pPr>
            <a:r>
              <a:rPr lang="en-US" dirty="0"/>
              <a:t>Types of Measures</a:t>
            </a:r>
          </a:p>
        </p:txBody>
      </p:sp>
      <p:graphicFrame>
        <p:nvGraphicFramePr>
          <p:cNvPr id="5" name="Content Placeholder 4">
            <a:extLst>
              <a:ext uri="{FF2B5EF4-FFF2-40B4-BE49-F238E27FC236}">
                <a16:creationId xmlns:a16="http://schemas.microsoft.com/office/drawing/2014/main" id="{D7698750-BBA5-4283-96D8-E391B273F95C}"/>
              </a:ext>
            </a:extLst>
          </p:cNvPr>
          <p:cNvGraphicFramePr>
            <a:graphicFrameLocks noGrp="1"/>
          </p:cNvGraphicFramePr>
          <p:nvPr>
            <p:ph idx="1"/>
            <p:extLst>
              <p:ext uri="{D42A27DB-BD31-4B8C-83A1-F6EECF244321}">
                <p14:modId xmlns:p14="http://schemas.microsoft.com/office/powerpoint/2010/main" val="4159107064"/>
              </p:ext>
            </p:extLst>
          </p:nvPr>
        </p:nvGraphicFramePr>
        <p:xfrm>
          <a:off x="1981200" y="1981200"/>
          <a:ext cx="82296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2708" name="Slide Number Placeholder 3">
            <a:extLst>
              <a:ext uri="{FF2B5EF4-FFF2-40B4-BE49-F238E27FC236}">
                <a16:creationId xmlns:a16="http://schemas.microsoft.com/office/drawing/2014/main" id="{48861855-9B76-4C79-946B-6531E25E28EE}"/>
              </a:ext>
            </a:extLst>
          </p:cNvPr>
          <p:cNvSpPr>
            <a:spLocks noGrp="1" noChangeArrowheads="1"/>
          </p:cNvSpPr>
          <p:nvPr>
            <p:ph type="sldNum" sz="quarter" idx="12"/>
          </p:nvPr>
        </p:nvSpPr>
        <p:spPr bwMode="auto">
          <a:xfrm>
            <a:off x="1981200" y="6356351"/>
            <a:ext cx="21336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fld id="{E58C19BF-79F1-4DA7-8F0C-8AA5C50C203F}" type="slidenum">
              <a:rPr lang="en-US" altLang="en-US" sz="1200">
                <a:solidFill>
                  <a:srgbClr val="898989"/>
                </a:solidFill>
              </a:rPr>
              <a:pPr algn="l">
                <a:spcBef>
                  <a:spcPct val="0"/>
                </a:spcBef>
                <a:buFontTx/>
                <a:buNone/>
              </a:pPr>
              <a:t>21</a:t>
            </a:fld>
            <a:endParaRPr lang="en-US" altLang="en-US" sz="1200">
              <a:solidFill>
                <a:srgbClr val="898989"/>
              </a:solidFill>
            </a:endParaRPr>
          </a:p>
        </p:txBody>
      </p:sp>
    </p:spTree>
    <p:extLst>
      <p:ext uri="{BB962C8B-B14F-4D97-AF65-F5344CB8AC3E}">
        <p14:creationId xmlns:p14="http://schemas.microsoft.com/office/powerpoint/2010/main" val="1132387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a:extLst>
              <a:ext uri="{FF2B5EF4-FFF2-40B4-BE49-F238E27FC236}">
                <a16:creationId xmlns:a16="http://schemas.microsoft.com/office/drawing/2014/main" id="{95383C66-F67A-432C-BF13-2C052B4CF734}"/>
              </a:ext>
            </a:extLst>
          </p:cNvPr>
          <p:cNvSpPr/>
          <p:nvPr/>
        </p:nvSpPr>
        <p:spPr>
          <a:xfrm>
            <a:off x="1752600" y="2438400"/>
            <a:ext cx="4953000" cy="1169988"/>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ln w="18000">
                  <a:solidFill>
                    <a:schemeClr val="accent2">
                      <a:satMod val="140000"/>
                    </a:schemeClr>
                  </a:solidFill>
                  <a:prstDash val="solid"/>
                  <a:miter lim="800000"/>
                </a:ln>
                <a:solidFill>
                  <a:schemeClr val="bg1"/>
                </a:solidFill>
              </a:rPr>
              <a:t>What you do</a:t>
            </a:r>
          </a:p>
        </p:txBody>
      </p:sp>
      <p:sp>
        <p:nvSpPr>
          <p:cNvPr id="73731" name="TextBox 6">
            <a:extLst>
              <a:ext uri="{FF2B5EF4-FFF2-40B4-BE49-F238E27FC236}">
                <a16:creationId xmlns:a16="http://schemas.microsoft.com/office/drawing/2014/main" id="{DAE36CCC-313E-44F5-9D90-2858324B5A67}"/>
              </a:ext>
            </a:extLst>
          </p:cNvPr>
          <p:cNvSpPr txBox="1">
            <a:spLocks noChangeArrowheads="1"/>
          </p:cNvSpPr>
          <p:nvPr/>
        </p:nvSpPr>
        <p:spPr bwMode="auto">
          <a:xfrm>
            <a:off x="1752601" y="381001"/>
            <a:ext cx="4716463" cy="708025"/>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a:t>Process Measures</a:t>
            </a:r>
          </a:p>
        </p:txBody>
      </p:sp>
      <p:sp>
        <p:nvSpPr>
          <p:cNvPr id="8" name="7-Point Star 7">
            <a:extLst>
              <a:ext uri="{FF2B5EF4-FFF2-40B4-BE49-F238E27FC236}">
                <a16:creationId xmlns:a16="http://schemas.microsoft.com/office/drawing/2014/main" id="{839D3FFF-5F74-4823-9390-FBB7925EAC0A}"/>
              </a:ext>
            </a:extLst>
          </p:cNvPr>
          <p:cNvSpPr/>
          <p:nvPr/>
        </p:nvSpPr>
        <p:spPr>
          <a:xfrm>
            <a:off x="7924800" y="2286000"/>
            <a:ext cx="2362200" cy="1676400"/>
          </a:xfrm>
          <a:prstGeom prst="star7">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bg1"/>
                </a:solidFill>
              </a:rPr>
              <a:t>What you get</a:t>
            </a:r>
          </a:p>
        </p:txBody>
      </p:sp>
      <p:sp>
        <p:nvSpPr>
          <p:cNvPr id="73733" name="TextBox 8">
            <a:extLst>
              <a:ext uri="{FF2B5EF4-FFF2-40B4-BE49-F238E27FC236}">
                <a16:creationId xmlns:a16="http://schemas.microsoft.com/office/drawing/2014/main" id="{36053CE7-ECB2-4DEA-BDF3-B547C2598072}"/>
              </a:ext>
            </a:extLst>
          </p:cNvPr>
          <p:cNvSpPr txBox="1">
            <a:spLocks noChangeArrowheads="1"/>
          </p:cNvSpPr>
          <p:nvPr/>
        </p:nvSpPr>
        <p:spPr bwMode="auto">
          <a:xfrm>
            <a:off x="6172200" y="1219201"/>
            <a:ext cx="4495800" cy="708025"/>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a:t>Outcome Measure</a:t>
            </a:r>
          </a:p>
        </p:txBody>
      </p:sp>
      <p:pic>
        <p:nvPicPr>
          <p:cNvPr id="73734" name="Picture 6" descr="see saw1.jpg">
            <a:extLst>
              <a:ext uri="{FF2B5EF4-FFF2-40B4-BE49-F238E27FC236}">
                <a16:creationId xmlns:a16="http://schemas.microsoft.com/office/drawing/2014/main" id="{C746FFB2-1945-4BE6-A70D-6621E432FC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810000"/>
            <a:ext cx="3252788" cy="152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1468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7" descr="pencil-graphic">
            <a:extLst>
              <a:ext uri="{FF2B5EF4-FFF2-40B4-BE49-F238E27FC236}">
                <a16:creationId xmlns:a16="http://schemas.microsoft.com/office/drawing/2014/main" id="{217897F9-26F7-4E93-829A-7104952D60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6423" y="2009339"/>
            <a:ext cx="2938509" cy="41830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5539" name="Rectangle 2">
            <a:extLst>
              <a:ext uri="{FF2B5EF4-FFF2-40B4-BE49-F238E27FC236}">
                <a16:creationId xmlns:a16="http://schemas.microsoft.com/office/drawing/2014/main" id="{351D8FDF-57D5-40D8-AB8A-68F0F408ECAD}"/>
              </a:ext>
            </a:extLst>
          </p:cNvPr>
          <p:cNvSpPr>
            <a:spLocks noGrp="1" noChangeArrowheads="1"/>
          </p:cNvSpPr>
          <p:nvPr>
            <p:ph type="title"/>
          </p:nvPr>
        </p:nvSpPr>
        <p:spPr/>
        <p:txBody>
          <a:bodyPr rtlCol="0">
            <a:normAutofit/>
          </a:bodyPr>
          <a:lstStyle/>
          <a:p>
            <a:pPr>
              <a:defRPr/>
            </a:pPr>
            <a:r>
              <a:rPr lang="en-US" dirty="0"/>
              <a:t>How Will We Know If A Change </a:t>
            </a:r>
            <a:br>
              <a:rPr lang="en-US" dirty="0"/>
            </a:br>
            <a:r>
              <a:rPr lang="en-US" dirty="0"/>
              <a:t>Is An Improvement?</a:t>
            </a:r>
          </a:p>
        </p:txBody>
      </p:sp>
      <p:sp>
        <p:nvSpPr>
          <p:cNvPr id="84996" name="Rectangle 3">
            <a:extLst>
              <a:ext uri="{FF2B5EF4-FFF2-40B4-BE49-F238E27FC236}">
                <a16:creationId xmlns:a16="http://schemas.microsoft.com/office/drawing/2014/main" id="{A47433B4-0998-4B0A-9F57-B65000BF8696}"/>
              </a:ext>
            </a:extLst>
          </p:cNvPr>
          <p:cNvSpPr>
            <a:spLocks noGrp="1" noChangeArrowheads="1"/>
          </p:cNvSpPr>
          <p:nvPr>
            <p:ph sz="half" idx="1"/>
          </p:nvPr>
        </p:nvSpPr>
        <p:spPr>
          <a:solidFill>
            <a:schemeClr val="accent1">
              <a:lumMod val="20000"/>
              <a:lumOff val="80000"/>
            </a:schemeClr>
          </a:solidFill>
          <a:effectLst>
            <a:outerShdw dist="107763" dir="2700000" algn="ctr" rotWithShape="0">
              <a:schemeClr val="bg2">
                <a:alpha val="50000"/>
              </a:schemeClr>
            </a:outerShdw>
          </a:effectLst>
        </p:spPr>
        <p:txBody>
          <a:bodyPr rtlCol="0">
            <a:normAutofit/>
          </a:bodyPr>
          <a:lstStyle/>
          <a:p>
            <a:pPr>
              <a:lnSpc>
                <a:spcPct val="120000"/>
              </a:lnSpc>
              <a:defRPr/>
            </a:pPr>
            <a:endParaRPr lang="en-US" dirty="0"/>
          </a:p>
          <a:p>
            <a:pPr>
              <a:lnSpc>
                <a:spcPct val="120000"/>
              </a:lnSpc>
              <a:defRPr/>
            </a:pPr>
            <a:r>
              <a:rPr lang="en-US" dirty="0"/>
              <a:t>At your tables, for the next 5-10 minutes decide what measure(s) will help you know if you have made an improvement</a:t>
            </a:r>
          </a:p>
        </p:txBody>
      </p:sp>
      <p:sp>
        <p:nvSpPr>
          <p:cNvPr id="3" name="Content Placeholder 2">
            <a:extLst>
              <a:ext uri="{FF2B5EF4-FFF2-40B4-BE49-F238E27FC236}">
                <a16:creationId xmlns:a16="http://schemas.microsoft.com/office/drawing/2014/main" id="{EF5C9A25-69ED-4823-8F96-7BE1217FB158}"/>
              </a:ext>
            </a:extLst>
          </p:cNvPr>
          <p:cNvSpPr>
            <a:spLocks noGrp="1"/>
          </p:cNvSpPr>
          <p:nvPr>
            <p:ph sz="half" idx="2"/>
          </p:nvPr>
        </p:nvSpPr>
        <p:spPr/>
        <p:txBody>
          <a:bodyPr/>
          <a:lstStyle/>
          <a:p>
            <a:r>
              <a:rPr lang="en-US" dirty="0"/>
              <a:t>-</a:t>
            </a:r>
          </a:p>
        </p:txBody>
      </p:sp>
    </p:spTree>
    <p:extLst>
      <p:ext uri="{BB962C8B-B14F-4D97-AF65-F5344CB8AC3E}">
        <p14:creationId xmlns:p14="http://schemas.microsoft.com/office/powerpoint/2010/main" val="216097444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AB76D870-AE8E-40C2-993E-C694E3B8A2B3}"/>
              </a:ext>
            </a:extLst>
          </p:cNvPr>
          <p:cNvSpPr>
            <a:spLocks noGrp="1" noChangeArrowheads="1"/>
          </p:cNvSpPr>
          <p:nvPr>
            <p:ph type="title"/>
          </p:nvPr>
        </p:nvSpPr>
        <p:spPr>
          <a:solidFill>
            <a:schemeClr val="accent1">
              <a:lumMod val="20000"/>
              <a:lumOff val="80000"/>
            </a:schemeClr>
          </a:solidFill>
        </p:spPr>
        <p:txBody>
          <a:bodyPr/>
          <a:lstStyle/>
          <a:p>
            <a:pPr eaLnBrk="1" hangingPunct="1">
              <a:defRPr/>
            </a:pPr>
            <a:r>
              <a:rPr lang="en-US" dirty="0"/>
              <a:t>Evaluation and Sharing</a:t>
            </a:r>
          </a:p>
        </p:txBody>
      </p:sp>
      <p:pic>
        <p:nvPicPr>
          <p:cNvPr id="78852" name="Picture 4" descr="MPj04306670000[1]">
            <a:extLst>
              <a:ext uri="{FF2B5EF4-FFF2-40B4-BE49-F238E27FC236}">
                <a16:creationId xmlns:a16="http://schemas.microsoft.com/office/drawing/2014/main" id="{603E08B9-DFB8-486F-8D62-7AC3A7466590}"/>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1253331" y="1825625"/>
            <a:ext cx="4351338" cy="4351338"/>
          </a:xfrm>
        </p:spPr>
      </p:pic>
      <p:sp>
        <p:nvSpPr>
          <p:cNvPr id="27651" name="Rectangle 3">
            <a:extLst>
              <a:ext uri="{FF2B5EF4-FFF2-40B4-BE49-F238E27FC236}">
                <a16:creationId xmlns:a16="http://schemas.microsoft.com/office/drawing/2014/main" id="{2B5B918E-264F-4B50-9F7F-0C28CF728967}"/>
              </a:ext>
            </a:extLst>
          </p:cNvPr>
          <p:cNvSpPr>
            <a:spLocks noGrp="1" noChangeArrowheads="1"/>
          </p:cNvSpPr>
          <p:nvPr>
            <p:ph sz="half" idx="2"/>
          </p:nvPr>
        </p:nvSpPr>
        <p:spPr/>
        <p:txBody>
          <a:bodyPr rtlCol="0">
            <a:normAutofit/>
          </a:bodyPr>
          <a:lstStyle/>
          <a:p>
            <a:pPr>
              <a:defRPr/>
            </a:pPr>
            <a:r>
              <a:rPr lang="en-US"/>
              <a:t>Does the measure(s) you selected allow you to understand if you have made a change?</a:t>
            </a:r>
            <a:br>
              <a:rPr lang="en-US"/>
            </a:br>
            <a:endParaRPr lang="en-US"/>
          </a:p>
          <a:p>
            <a:pPr>
              <a:defRPr/>
            </a:pPr>
            <a:r>
              <a:rPr lang="en-US"/>
              <a:t>Would you change your measurement plan?</a:t>
            </a:r>
            <a:br>
              <a:rPr lang="en-US"/>
            </a:br>
            <a:endParaRPr lang="en-US"/>
          </a:p>
          <a:p>
            <a:pPr>
              <a:defRPr/>
            </a:pPr>
            <a:r>
              <a:rPr lang="en-US"/>
              <a:t>If so, what would you change and why?</a:t>
            </a:r>
          </a:p>
          <a:p>
            <a:pPr lvl="1">
              <a:defRPr/>
            </a:pPr>
            <a:endParaRPr lang="en-US" sz="2000"/>
          </a:p>
        </p:txBody>
      </p:sp>
    </p:spTree>
    <p:extLst>
      <p:ext uri="{BB962C8B-B14F-4D97-AF65-F5344CB8AC3E}">
        <p14:creationId xmlns:p14="http://schemas.microsoft.com/office/powerpoint/2010/main" val="1693465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898" name="Group 67">
            <a:extLst>
              <a:ext uri="{FF2B5EF4-FFF2-40B4-BE49-F238E27FC236}">
                <a16:creationId xmlns:a16="http://schemas.microsoft.com/office/drawing/2014/main" id="{E160C04D-CC84-46F9-8C75-9F8A299ECEDB}"/>
              </a:ext>
            </a:extLst>
          </p:cNvPr>
          <p:cNvGrpSpPr>
            <a:grpSpLocks/>
          </p:cNvGrpSpPr>
          <p:nvPr/>
        </p:nvGrpSpPr>
        <p:grpSpPr bwMode="auto">
          <a:xfrm>
            <a:off x="2286000" y="385764"/>
            <a:ext cx="7659688" cy="5557837"/>
            <a:chOff x="384" y="336"/>
            <a:chExt cx="4825" cy="3501"/>
          </a:xfrm>
        </p:grpSpPr>
        <p:sp>
          <p:nvSpPr>
            <p:cNvPr id="80899" name="Freeform 2">
              <a:extLst>
                <a:ext uri="{FF2B5EF4-FFF2-40B4-BE49-F238E27FC236}">
                  <a16:creationId xmlns:a16="http://schemas.microsoft.com/office/drawing/2014/main" id="{5BFEA521-7D5F-48EE-9698-C75430194811}"/>
                </a:ext>
              </a:extLst>
            </p:cNvPr>
            <p:cNvSpPr>
              <a:spLocks/>
            </p:cNvSpPr>
            <p:nvPr/>
          </p:nvSpPr>
          <p:spPr bwMode="auto">
            <a:xfrm>
              <a:off x="1056" y="912"/>
              <a:ext cx="2548" cy="1365"/>
            </a:xfrm>
            <a:custGeom>
              <a:avLst/>
              <a:gdLst>
                <a:gd name="T0" fmla="*/ 999023003 w 2606"/>
                <a:gd name="T1" fmla="*/ 0 h 1416"/>
                <a:gd name="T2" fmla="*/ 999023003 w 2606"/>
                <a:gd name="T3" fmla="*/ 0 h 1416"/>
                <a:gd name="T4" fmla="*/ 999023003 w 2606"/>
                <a:gd name="T5" fmla="*/ 616998993 h 1416"/>
                <a:gd name="T6" fmla="*/ 0 w 2606"/>
                <a:gd name="T7" fmla="*/ 616998993 h 1416"/>
                <a:gd name="T8" fmla="*/ 999023003 w 2606"/>
                <a:gd name="T9" fmla="*/ 0 h 1416"/>
                <a:gd name="T10" fmla="*/ 0 60000 65536"/>
                <a:gd name="T11" fmla="*/ 0 60000 65536"/>
                <a:gd name="T12" fmla="*/ 0 60000 65536"/>
                <a:gd name="T13" fmla="*/ 0 60000 65536"/>
                <a:gd name="T14" fmla="*/ 0 60000 65536"/>
                <a:gd name="T15" fmla="*/ 0 w 2606"/>
                <a:gd name="T16" fmla="*/ 0 h 1416"/>
                <a:gd name="T17" fmla="*/ 2606 w 2606"/>
                <a:gd name="T18" fmla="*/ 1416 h 1416"/>
              </a:gdLst>
              <a:ahLst/>
              <a:cxnLst>
                <a:cxn ang="T10">
                  <a:pos x="T0" y="T1"/>
                </a:cxn>
                <a:cxn ang="T11">
                  <a:pos x="T2" y="T3"/>
                </a:cxn>
                <a:cxn ang="T12">
                  <a:pos x="T4" y="T5"/>
                </a:cxn>
                <a:cxn ang="T13">
                  <a:pos x="T6" y="T7"/>
                </a:cxn>
                <a:cxn ang="T14">
                  <a:pos x="T8" y="T9"/>
                </a:cxn>
              </a:cxnLst>
              <a:rect l="T15" t="T16" r="T17" b="T18"/>
              <a:pathLst>
                <a:path w="2606" h="1416">
                  <a:moveTo>
                    <a:pt x="235" y="0"/>
                  </a:moveTo>
                  <a:lnTo>
                    <a:pt x="2370" y="0"/>
                  </a:lnTo>
                  <a:lnTo>
                    <a:pt x="2605" y="1415"/>
                  </a:lnTo>
                  <a:lnTo>
                    <a:pt x="0" y="1415"/>
                  </a:lnTo>
                  <a:lnTo>
                    <a:pt x="235" y="0"/>
                  </a:lnTo>
                </a:path>
              </a:pathLst>
            </a:custGeom>
            <a:solidFill>
              <a:srgbClr val="B83420"/>
            </a:solidFill>
            <a:ln w="12700" cap="rnd">
              <a:solidFill>
                <a:srgbClr val="000000"/>
              </a:solidFill>
              <a:round/>
              <a:headEnd type="none" w="sm" len="sm"/>
              <a:tailEnd type="none" w="sm" len="sm"/>
            </a:ln>
          </p:spPr>
          <p:txBody>
            <a:bodyPr/>
            <a:lstStyle/>
            <a:p>
              <a:endParaRPr lang="en-US"/>
            </a:p>
          </p:txBody>
        </p:sp>
        <p:sp>
          <p:nvSpPr>
            <p:cNvPr id="80900" name="Line 3">
              <a:extLst>
                <a:ext uri="{FF2B5EF4-FFF2-40B4-BE49-F238E27FC236}">
                  <a16:creationId xmlns:a16="http://schemas.microsoft.com/office/drawing/2014/main" id="{84842DC1-B4F1-4906-A7BF-AF0C9EB2D316}"/>
                </a:ext>
              </a:extLst>
            </p:cNvPr>
            <p:cNvSpPr>
              <a:spLocks noChangeShapeType="1"/>
            </p:cNvSpPr>
            <p:nvPr/>
          </p:nvSpPr>
          <p:spPr bwMode="auto">
            <a:xfrm>
              <a:off x="1214" y="1353"/>
              <a:ext cx="2223" cy="1"/>
            </a:xfrm>
            <a:prstGeom prst="line">
              <a:avLst/>
            </a:prstGeom>
            <a:noFill/>
            <a:ln w="12700">
              <a:solidFill>
                <a:srgbClr val="7F7F7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80901" name="Line 4">
              <a:extLst>
                <a:ext uri="{FF2B5EF4-FFF2-40B4-BE49-F238E27FC236}">
                  <a16:creationId xmlns:a16="http://schemas.microsoft.com/office/drawing/2014/main" id="{56A945D1-5736-4D50-BCC0-8335779E860F}"/>
                </a:ext>
              </a:extLst>
            </p:cNvPr>
            <p:cNvSpPr>
              <a:spLocks noChangeShapeType="1"/>
            </p:cNvSpPr>
            <p:nvPr/>
          </p:nvSpPr>
          <p:spPr bwMode="auto">
            <a:xfrm>
              <a:off x="1131" y="1835"/>
              <a:ext cx="2394" cy="1"/>
            </a:xfrm>
            <a:prstGeom prst="line">
              <a:avLst/>
            </a:prstGeom>
            <a:noFill/>
            <a:ln w="12700">
              <a:solidFill>
                <a:srgbClr val="7F7F7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grpSp>
          <p:nvGrpSpPr>
            <p:cNvPr id="80902" name="Group 5">
              <a:extLst>
                <a:ext uri="{FF2B5EF4-FFF2-40B4-BE49-F238E27FC236}">
                  <a16:creationId xmlns:a16="http://schemas.microsoft.com/office/drawing/2014/main" id="{71DD89CC-4E57-4B6D-B97E-4F94A8BC8260}"/>
                </a:ext>
              </a:extLst>
            </p:cNvPr>
            <p:cNvGrpSpPr>
              <a:grpSpLocks/>
            </p:cNvGrpSpPr>
            <p:nvPr/>
          </p:nvGrpSpPr>
          <p:grpSpPr bwMode="auto">
            <a:xfrm>
              <a:off x="1533" y="907"/>
              <a:ext cx="1407" cy="400"/>
              <a:chOff x="2084" y="907"/>
              <a:chExt cx="1407" cy="400"/>
            </a:xfrm>
          </p:grpSpPr>
          <p:sp>
            <p:nvSpPr>
              <p:cNvPr id="80928" name="Rectangle 6">
                <a:extLst>
                  <a:ext uri="{FF2B5EF4-FFF2-40B4-BE49-F238E27FC236}">
                    <a16:creationId xmlns:a16="http://schemas.microsoft.com/office/drawing/2014/main" id="{53B08D88-DEFF-4402-B42D-4CE1C2991B07}"/>
                  </a:ext>
                </a:extLst>
              </p:cNvPr>
              <p:cNvSpPr>
                <a:spLocks noChangeArrowheads="1"/>
              </p:cNvSpPr>
              <p:nvPr/>
            </p:nvSpPr>
            <p:spPr bwMode="auto">
              <a:xfrm>
                <a:off x="2084" y="907"/>
                <a:ext cx="1407"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solidFill>
                      <a:srgbClr val="EFFFFF"/>
                    </a:solidFill>
                  </a:rPr>
                  <a:t>What are we trying to</a:t>
                </a:r>
              </a:p>
            </p:txBody>
          </p:sp>
          <p:sp>
            <p:nvSpPr>
              <p:cNvPr id="80929" name="Rectangle 7">
                <a:extLst>
                  <a:ext uri="{FF2B5EF4-FFF2-40B4-BE49-F238E27FC236}">
                    <a16:creationId xmlns:a16="http://schemas.microsoft.com/office/drawing/2014/main" id="{7630065A-82CC-42F6-930C-8C0CA0956600}"/>
                  </a:ext>
                </a:extLst>
              </p:cNvPr>
              <p:cNvSpPr>
                <a:spLocks noChangeArrowheads="1"/>
              </p:cNvSpPr>
              <p:nvPr/>
            </p:nvSpPr>
            <p:spPr bwMode="auto">
              <a:xfrm>
                <a:off x="2383" y="1074"/>
                <a:ext cx="846"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solidFill>
                      <a:srgbClr val="EFFFFF"/>
                    </a:solidFill>
                  </a:rPr>
                  <a:t>accomplish?</a:t>
                </a:r>
              </a:p>
            </p:txBody>
          </p:sp>
        </p:grpSp>
        <p:grpSp>
          <p:nvGrpSpPr>
            <p:cNvPr id="80903" name="Group 8">
              <a:extLst>
                <a:ext uri="{FF2B5EF4-FFF2-40B4-BE49-F238E27FC236}">
                  <a16:creationId xmlns:a16="http://schemas.microsoft.com/office/drawing/2014/main" id="{4EBDD1C0-3B15-47CB-9997-D38A5CB18EFF}"/>
                </a:ext>
              </a:extLst>
            </p:cNvPr>
            <p:cNvGrpSpPr>
              <a:grpSpLocks/>
            </p:cNvGrpSpPr>
            <p:nvPr/>
          </p:nvGrpSpPr>
          <p:grpSpPr bwMode="auto">
            <a:xfrm>
              <a:off x="1336" y="1379"/>
              <a:ext cx="1746" cy="400"/>
              <a:chOff x="1887" y="1379"/>
              <a:chExt cx="1746" cy="400"/>
            </a:xfrm>
          </p:grpSpPr>
          <p:sp>
            <p:nvSpPr>
              <p:cNvPr id="80926" name="Rectangle 9">
                <a:extLst>
                  <a:ext uri="{FF2B5EF4-FFF2-40B4-BE49-F238E27FC236}">
                    <a16:creationId xmlns:a16="http://schemas.microsoft.com/office/drawing/2014/main" id="{66DC6A03-9ADE-4BB0-9864-D92C169E914B}"/>
                  </a:ext>
                </a:extLst>
              </p:cNvPr>
              <p:cNvSpPr>
                <a:spLocks noChangeArrowheads="1"/>
              </p:cNvSpPr>
              <p:nvPr/>
            </p:nvSpPr>
            <p:spPr bwMode="auto">
              <a:xfrm>
                <a:off x="1962" y="1379"/>
                <a:ext cx="1568"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solidFill>
                      <a:srgbClr val="EFFFFF"/>
                    </a:solidFill>
                  </a:rPr>
                  <a:t>How will we know that a</a:t>
                </a:r>
              </a:p>
            </p:txBody>
          </p:sp>
          <p:sp>
            <p:nvSpPr>
              <p:cNvPr id="80927" name="Rectangle 10">
                <a:extLst>
                  <a:ext uri="{FF2B5EF4-FFF2-40B4-BE49-F238E27FC236}">
                    <a16:creationId xmlns:a16="http://schemas.microsoft.com/office/drawing/2014/main" id="{1BBFA5C8-5FD7-4D51-96A2-F696C732A567}"/>
                  </a:ext>
                </a:extLst>
              </p:cNvPr>
              <p:cNvSpPr>
                <a:spLocks noChangeArrowheads="1"/>
              </p:cNvSpPr>
              <p:nvPr/>
            </p:nvSpPr>
            <p:spPr bwMode="auto">
              <a:xfrm>
                <a:off x="1887" y="1546"/>
                <a:ext cx="1746"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solidFill>
                      <a:srgbClr val="EFFFFF"/>
                    </a:solidFill>
                  </a:rPr>
                  <a:t>change is an improvement?</a:t>
                </a:r>
              </a:p>
            </p:txBody>
          </p:sp>
        </p:grpSp>
        <p:grpSp>
          <p:nvGrpSpPr>
            <p:cNvPr id="80904" name="Group 11">
              <a:extLst>
                <a:ext uri="{FF2B5EF4-FFF2-40B4-BE49-F238E27FC236}">
                  <a16:creationId xmlns:a16="http://schemas.microsoft.com/office/drawing/2014/main" id="{B15AC8BA-C5B4-45EA-A372-2E2F32B6DBEF}"/>
                </a:ext>
              </a:extLst>
            </p:cNvPr>
            <p:cNvGrpSpPr>
              <a:grpSpLocks/>
            </p:cNvGrpSpPr>
            <p:nvPr/>
          </p:nvGrpSpPr>
          <p:grpSpPr bwMode="auto">
            <a:xfrm>
              <a:off x="1129" y="1824"/>
              <a:ext cx="2550" cy="434"/>
              <a:chOff x="1680" y="1824"/>
              <a:chExt cx="2550" cy="434"/>
            </a:xfrm>
          </p:grpSpPr>
          <p:sp>
            <p:nvSpPr>
              <p:cNvPr id="80924" name="Rectangle 12">
                <a:extLst>
                  <a:ext uri="{FF2B5EF4-FFF2-40B4-BE49-F238E27FC236}">
                    <a16:creationId xmlns:a16="http://schemas.microsoft.com/office/drawing/2014/main" id="{EC64C6FD-ED21-4887-8A6D-B2F56FBC7801}"/>
                  </a:ext>
                </a:extLst>
              </p:cNvPr>
              <p:cNvSpPr>
                <a:spLocks noChangeArrowheads="1"/>
              </p:cNvSpPr>
              <p:nvPr/>
            </p:nvSpPr>
            <p:spPr bwMode="auto">
              <a:xfrm>
                <a:off x="1680" y="1824"/>
                <a:ext cx="255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solidFill>
                      <a:srgbClr val="EFFFFF"/>
                    </a:solidFill>
                  </a:rPr>
                  <a:t>What</a:t>
                </a:r>
                <a:r>
                  <a:rPr lang="en-US" altLang="en-US" sz="1800"/>
                  <a:t> </a:t>
                </a:r>
                <a:r>
                  <a:rPr lang="en-US" altLang="en-US" sz="1800">
                    <a:solidFill>
                      <a:srgbClr val="EFFFFF"/>
                    </a:solidFill>
                  </a:rPr>
                  <a:t>change</a:t>
                </a:r>
                <a:r>
                  <a:rPr lang="en-US" altLang="en-US" sz="1800"/>
                  <a:t> </a:t>
                </a:r>
                <a:r>
                  <a:rPr lang="en-US" altLang="en-US" sz="1800">
                    <a:solidFill>
                      <a:srgbClr val="EFFFFF"/>
                    </a:solidFill>
                  </a:rPr>
                  <a:t>can we make that</a:t>
                </a:r>
              </a:p>
            </p:txBody>
          </p:sp>
          <p:sp>
            <p:nvSpPr>
              <p:cNvPr id="80925" name="Rectangle 13">
                <a:extLst>
                  <a:ext uri="{FF2B5EF4-FFF2-40B4-BE49-F238E27FC236}">
                    <a16:creationId xmlns:a16="http://schemas.microsoft.com/office/drawing/2014/main" id="{7EFDFECB-723B-4FF3-951D-168A6A8DE13C}"/>
                  </a:ext>
                </a:extLst>
              </p:cNvPr>
              <p:cNvSpPr>
                <a:spLocks noChangeArrowheads="1"/>
              </p:cNvSpPr>
              <p:nvPr/>
            </p:nvSpPr>
            <p:spPr bwMode="auto">
              <a:xfrm>
                <a:off x="1876" y="1996"/>
                <a:ext cx="1872"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100">
                    <a:solidFill>
                      <a:srgbClr val="EFFFFF"/>
                    </a:solidFill>
                  </a:rPr>
                  <a:t>will</a:t>
                </a:r>
                <a:r>
                  <a:rPr lang="en-US" altLang="en-US" sz="2100"/>
                  <a:t> </a:t>
                </a:r>
                <a:r>
                  <a:rPr lang="en-US" altLang="en-US" sz="2100">
                    <a:solidFill>
                      <a:srgbClr val="EFFFFF"/>
                    </a:solidFill>
                  </a:rPr>
                  <a:t>result in </a:t>
                </a:r>
                <a:r>
                  <a:rPr lang="en-US" altLang="en-US" sz="1800">
                    <a:solidFill>
                      <a:srgbClr val="EFFFFF"/>
                    </a:solidFill>
                  </a:rPr>
                  <a:t>improvement</a:t>
                </a:r>
                <a:r>
                  <a:rPr lang="en-US" altLang="en-US" sz="2100">
                    <a:solidFill>
                      <a:srgbClr val="EFFFFF"/>
                    </a:solidFill>
                  </a:rPr>
                  <a:t>?</a:t>
                </a:r>
              </a:p>
            </p:txBody>
          </p:sp>
        </p:grpSp>
        <p:sp>
          <p:nvSpPr>
            <p:cNvPr id="48137" name="Rectangle 16">
              <a:extLst>
                <a:ext uri="{FF2B5EF4-FFF2-40B4-BE49-F238E27FC236}">
                  <a16:creationId xmlns:a16="http://schemas.microsoft.com/office/drawing/2014/main" id="{5C4F79D0-F457-48C4-96EC-39DDA1D52193}"/>
                </a:ext>
              </a:extLst>
            </p:cNvPr>
            <p:cNvSpPr>
              <a:spLocks noChangeArrowheads="1"/>
            </p:cNvSpPr>
            <p:nvPr/>
          </p:nvSpPr>
          <p:spPr bwMode="auto">
            <a:xfrm>
              <a:off x="384" y="336"/>
              <a:ext cx="3649" cy="485"/>
            </a:xfrm>
            <a:prstGeom prst="rect">
              <a:avLst/>
            </a:prstGeom>
            <a:solidFill>
              <a:schemeClr val="tx2">
                <a:lumMod val="20000"/>
                <a:lumOff val="80000"/>
              </a:schemeClr>
            </a:solidFill>
            <a:ln w="9525">
              <a:noFill/>
              <a:miter lim="800000"/>
              <a:headEnd/>
              <a:tailEnd/>
            </a:ln>
          </p:spPr>
          <p:txBody>
            <a:bodyPr wrap="none" lIns="92075" tIns="46038" rIns="92075" bIns="46038">
              <a:spAutoFit/>
            </a:bodyPr>
            <a:lstStyle/>
            <a:p>
              <a:pPr>
                <a:defRPr/>
              </a:pPr>
              <a:r>
                <a:rPr lang="en-US" sz="4400" dirty="0">
                  <a:solidFill>
                    <a:srgbClr val="000000"/>
                  </a:solidFill>
                  <a:latin typeface="+mj-lt"/>
                  <a:cs typeface="Arial" charset="0"/>
                </a:rPr>
                <a:t>Model For Improvement</a:t>
              </a:r>
            </a:p>
          </p:txBody>
        </p:sp>
        <p:sp>
          <p:nvSpPr>
            <p:cNvPr id="125977" name="AutoShape 25">
              <a:extLst>
                <a:ext uri="{FF2B5EF4-FFF2-40B4-BE49-F238E27FC236}">
                  <a16:creationId xmlns:a16="http://schemas.microsoft.com/office/drawing/2014/main" id="{36F8ADD8-8ECC-4EE3-A372-DE465A000A1C}"/>
                </a:ext>
              </a:extLst>
            </p:cNvPr>
            <p:cNvSpPr>
              <a:spLocks noChangeArrowheads="1"/>
            </p:cNvSpPr>
            <p:nvPr/>
          </p:nvSpPr>
          <p:spPr bwMode="invGray">
            <a:xfrm>
              <a:off x="2235" y="2352"/>
              <a:ext cx="223" cy="124"/>
            </a:xfrm>
            <a:prstGeom prst="rightArrow">
              <a:avLst>
                <a:gd name="adj1" fmla="val 50000"/>
                <a:gd name="adj2" fmla="val 85810"/>
              </a:avLst>
            </a:prstGeom>
            <a:solidFill>
              <a:srgbClr val="000000"/>
            </a:solidFill>
            <a:ln w="12700" algn="ctr">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p>
          </p:txBody>
        </p:sp>
        <p:sp>
          <p:nvSpPr>
            <p:cNvPr id="125978" name="AutoShape 26">
              <a:extLst>
                <a:ext uri="{FF2B5EF4-FFF2-40B4-BE49-F238E27FC236}">
                  <a16:creationId xmlns:a16="http://schemas.microsoft.com/office/drawing/2014/main" id="{577EE2B6-6755-4A2C-B2DD-C13A8A214458}"/>
                </a:ext>
              </a:extLst>
            </p:cNvPr>
            <p:cNvSpPr>
              <a:spLocks noChangeArrowheads="1"/>
            </p:cNvSpPr>
            <p:nvPr/>
          </p:nvSpPr>
          <p:spPr bwMode="invGray">
            <a:xfrm>
              <a:off x="2216" y="3713"/>
              <a:ext cx="226" cy="124"/>
            </a:xfrm>
            <a:prstGeom prst="leftArrow">
              <a:avLst>
                <a:gd name="adj1" fmla="val 50000"/>
                <a:gd name="adj2" fmla="val 85795"/>
              </a:avLst>
            </a:prstGeom>
            <a:solidFill>
              <a:srgbClr val="000000"/>
            </a:solidFill>
            <a:ln w="12700" algn="ctr">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p>
          </p:txBody>
        </p:sp>
        <p:grpSp>
          <p:nvGrpSpPr>
            <p:cNvPr id="80908" name="Group 51">
              <a:extLst>
                <a:ext uri="{FF2B5EF4-FFF2-40B4-BE49-F238E27FC236}">
                  <a16:creationId xmlns:a16="http://schemas.microsoft.com/office/drawing/2014/main" id="{D846B818-6777-40EE-8519-07010C33988B}"/>
                </a:ext>
              </a:extLst>
            </p:cNvPr>
            <p:cNvGrpSpPr>
              <a:grpSpLocks/>
            </p:cNvGrpSpPr>
            <p:nvPr/>
          </p:nvGrpSpPr>
          <p:grpSpPr bwMode="auto">
            <a:xfrm>
              <a:off x="1513" y="2416"/>
              <a:ext cx="1632" cy="1363"/>
              <a:chOff x="1513" y="2416"/>
              <a:chExt cx="1632" cy="1363"/>
            </a:xfrm>
          </p:grpSpPr>
          <p:sp>
            <p:nvSpPr>
              <p:cNvPr id="80915" name="Oval 18">
                <a:extLst>
                  <a:ext uri="{FF2B5EF4-FFF2-40B4-BE49-F238E27FC236}">
                    <a16:creationId xmlns:a16="http://schemas.microsoft.com/office/drawing/2014/main" id="{58A8572E-49CC-4358-84BA-7C298F356608}"/>
                  </a:ext>
                </a:extLst>
              </p:cNvPr>
              <p:cNvSpPr>
                <a:spLocks noChangeArrowheads="1"/>
              </p:cNvSpPr>
              <p:nvPr/>
            </p:nvSpPr>
            <p:spPr bwMode="invGray">
              <a:xfrm>
                <a:off x="1595" y="2418"/>
                <a:ext cx="1465" cy="1359"/>
              </a:xfrm>
              <a:prstGeom prst="ellipse">
                <a:avLst/>
              </a:prstGeom>
              <a:solidFill>
                <a:schemeClr val="hlink"/>
              </a:solidFill>
              <a:ln w="25400">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80916" name="Line 19">
                <a:extLst>
                  <a:ext uri="{FF2B5EF4-FFF2-40B4-BE49-F238E27FC236}">
                    <a16:creationId xmlns:a16="http://schemas.microsoft.com/office/drawing/2014/main" id="{53234B7F-F7DC-41E2-8637-9A5E17631D4B}"/>
                  </a:ext>
                </a:extLst>
              </p:cNvPr>
              <p:cNvSpPr>
                <a:spLocks noChangeShapeType="1"/>
              </p:cNvSpPr>
              <p:nvPr/>
            </p:nvSpPr>
            <p:spPr bwMode="invGray">
              <a:xfrm>
                <a:off x="2340" y="2416"/>
                <a:ext cx="0" cy="1363"/>
              </a:xfrm>
              <a:prstGeom prst="line">
                <a:avLst/>
              </a:prstGeom>
              <a:noFill/>
              <a:ln w="25400">
                <a:solidFill>
                  <a:srgbClr val="000000"/>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80917" name="Rectangle 20">
                <a:extLst>
                  <a:ext uri="{FF2B5EF4-FFF2-40B4-BE49-F238E27FC236}">
                    <a16:creationId xmlns:a16="http://schemas.microsoft.com/office/drawing/2014/main" id="{2C53FB3A-FF82-4A6A-8965-BCDECD247378}"/>
                  </a:ext>
                </a:extLst>
              </p:cNvPr>
              <p:cNvSpPr>
                <a:spLocks noChangeArrowheads="1"/>
              </p:cNvSpPr>
              <p:nvPr/>
            </p:nvSpPr>
            <p:spPr bwMode="invGray">
              <a:xfrm>
                <a:off x="1841" y="2709"/>
                <a:ext cx="359" cy="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5088" tIns="31750" rIns="65088" bIns="31750">
                <a:spAutoFit/>
              </a:bodyPr>
              <a:lstStyle>
                <a:lvl1pPr defTabSz="4476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476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476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476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476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476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476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476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476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500" b="1">
                    <a:solidFill>
                      <a:srgbClr val="000000"/>
                    </a:solidFill>
                  </a:rPr>
                  <a:t>Act</a:t>
                </a:r>
              </a:p>
            </p:txBody>
          </p:sp>
          <p:sp>
            <p:nvSpPr>
              <p:cNvPr id="80918" name="Rectangle 21">
                <a:extLst>
                  <a:ext uri="{FF2B5EF4-FFF2-40B4-BE49-F238E27FC236}">
                    <a16:creationId xmlns:a16="http://schemas.microsoft.com/office/drawing/2014/main" id="{D6EFC3B0-C65B-4B6C-A54A-41A6834E5485}"/>
                  </a:ext>
                </a:extLst>
              </p:cNvPr>
              <p:cNvSpPr>
                <a:spLocks noChangeArrowheads="1"/>
              </p:cNvSpPr>
              <p:nvPr/>
            </p:nvSpPr>
            <p:spPr bwMode="invGray">
              <a:xfrm>
                <a:off x="2438" y="2709"/>
                <a:ext cx="447" cy="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5088" tIns="31750" rIns="65088" bIns="31750">
                <a:spAutoFit/>
              </a:bodyPr>
              <a:lstStyle>
                <a:lvl1pPr defTabSz="4476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476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476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476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476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476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476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476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476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500" b="1">
                    <a:solidFill>
                      <a:srgbClr val="000000"/>
                    </a:solidFill>
                  </a:rPr>
                  <a:t>Plan</a:t>
                </a:r>
              </a:p>
            </p:txBody>
          </p:sp>
          <p:sp>
            <p:nvSpPr>
              <p:cNvPr id="80919" name="Rectangle 22">
                <a:extLst>
                  <a:ext uri="{FF2B5EF4-FFF2-40B4-BE49-F238E27FC236}">
                    <a16:creationId xmlns:a16="http://schemas.microsoft.com/office/drawing/2014/main" id="{0A50B027-CF46-4A6B-933B-F57D488296B1}"/>
                  </a:ext>
                </a:extLst>
              </p:cNvPr>
              <p:cNvSpPr>
                <a:spLocks noChangeArrowheads="1"/>
              </p:cNvSpPr>
              <p:nvPr/>
            </p:nvSpPr>
            <p:spPr bwMode="invGray">
              <a:xfrm>
                <a:off x="1680" y="3219"/>
                <a:ext cx="560" cy="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5088" tIns="31750" rIns="65088" bIns="31750">
                <a:spAutoFit/>
              </a:bodyPr>
              <a:lstStyle>
                <a:lvl1pPr defTabSz="4476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476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476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476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476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476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476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476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476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500" b="1">
                    <a:solidFill>
                      <a:srgbClr val="000000"/>
                    </a:solidFill>
                  </a:rPr>
                  <a:t>Study</a:t>
                </a:r>
              </a:p>
            </p:txBody>
          </p:sp>
          <p:sp>
            <p:nvSpPr>
              <p:cNvPr id="80920" name="Rectangle 23">
                <a:extLst>
                  <a:ext uri="{FF2B5EF4-FFF2-40B4-BE49-F238E27FC236}">
                    <a16:creationId xmlns:a16="http://schemas.microsoft.com/office/drawing/2014/main" id="{23DE0394-96D5-43A7-B209-F1208E41CC43}"/>
                  </a:ext>
                </a:extLst>
              </p:cNvPr>
              <p:cNvSpPr>
                <a:spLocks noChangeArrowheads="1"/>
              </p:cNvSpPr>
              <p:nvPr/>
            </p:nvSpPr>
            <p:spPr bwMode="invGray">
              <a:xfrm>
                <a:off x="2493" y="3219"/>
                <a:ext cx="319" cy="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5088" tIns="31750" rIns="65088" bIns="31750">
                <a:spAutoFit/>
              </a:bodyPr>
              <a:lstStyle>
                <a:lvl1pPr defTabSz="4476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476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476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476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476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476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476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476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476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500" b="1">
                    <a:solidFill>
                      <a:srgbClr val="000000"/>
                    </a:solidFill>
                  </a:rPr>
                  <a:t>Do</a:t>
                </a:r>
              </a:p>
            </p:txBody>
          </p:sp>
          <p:sp>
            <p:nvSpPr>
              <p:cNvPr id="80921" name="Line 24">
                <a:extLst>
                  <a:ext uri="{FF2B5EF4-FFF2-40B4-BE49-F238E27FC236}">
                    <a16:creationId xmlns:a16="http://schemas.microsoft.com/office/drawing/2014/main" id="{CFCBA108-25F9-4FD7-99D9-F8800E5B2199}"/>
                  </a:ext>
                </a:extLst>
              </p:cNvPr>
              <p:cNvSpPr>
                <a:spLocks noChangeShapeType="1"/>
              </p:cNvSpPr>
              <p:nvPr/>
            </p:nvSpPr>
            <p:spPr bwMode="invGray">
              <a:xfrm>
                <a:off x="1584" y="3109"/>
                <a:ext cx="1536" cy="0"/>
              </a:xfrm>
              <a:prstGeom prst="line">
                <a:avLst/>
              </a:prstGeom>
              <a:noFill/>
              <a:ln w="25400">
                <a:solidFill>
                  <a:srgbClr val="000000"/>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125979" name="AutoShape 27">
                <a:extLst>
                  <a:ext uri="{FF2B5EF4-FFF2-40B4-BE49-F238E27FC236}">
                    <a16:creationId xmlns:a16="http://schemas.microsoft.com/office/drawing/2014/main" id="{990619BB-A5CB-4C8E-A709-7EC0873AE4F7}"/>
                  </a:ext>
                </a:extLst>
              </p:cNvPr>
              <p:cNvSpPr>
                <a:spLocks noChangeArrowheads="1"/>
              </p:cNvSpPr>
              <p:nvPr/>
            </p:nvSpPr>
            <p:spPr bwMode="invGray">
              <a:xfrm>
                <a:off x="2997" y="3011"/>
                <a:ext cx="148" cy="189"/>
              </a:xfrm>
              <a:prstGeom prst="downArrow">
                <a:avLst>
                  <a:gd name="adj1" fmla="val 50000"/>
                  <a:gd name="adj2" fmla="val 68138"/>
                </a:avLst>
              </a:prstGeom>
              <a:solidFill>
                <a:srgbClr val="000000"/>
              </a:solidFill>
              <a:ln w="12700" algn="ctr">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p>
            </p:txBody>
          </p:sp>
          <p:sp>
            <p:nvSpPr>
              <p:cNvPr id="125980" name="AutoShape 28">
                <a:extLst>
                  <a:ext uri="{FF2B5EF4-FFF2-40B4-BE49-F238E27FC236}">
                    <a16:creationId xmlns:a16="http://schemas.microsoft.com/office/drawing/2014/main" id="{FA44DE09-A268-41FE-8A8D-BAD72720C33D}"/>
                  </a:ext>
                </a:extLst>
              </p:cNvPr>
              <p:cNvSpPr>
                <a:spLocks noChangeArrowheads="1"/>
              </p:cNvSpPr>
              <p:nvPr/>
            </p:nvSpPr>
            <p:spPr bwMode="invGray">
              <a:xfrm>
                <a:off x="1513" y="3011"/>
                <a:ext cx="148" cy="189"/>
              </a:xfrm>
              <a:prstGeom prst="upArrow">
                <a:avLst>
                  <a:gd name="adj1" fmla="val 50000"/>
                  <a:gd name="adj2" fmla="val 68126"/>
                </a:avLst>
              </a:prstGeom>
              <a:solidFill>
                <a:srgbClr val="000000"/>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p>
            </p:txBody>
          </p:sp>
        </p:grpSp>
        <p:sp>
          <p:nvSpPr>
            <p:cNvPr id="80909" name="Arc 29">
              <a:extLst>
                <a:ext uri="{FF2B5EF4-FFF2-40B4-BE49-F238E27FC236}">
                  <a16:creationId xmlns:a16="http://schemas.microsoft.com/office/drawing/2014/main" id="{34C46C49-C699-41E7-804F-710839C2C175}"/>
                </a:ext>
              </a:extLst>
            </p:cNvPr>
            <p:cNvSpPr>
              <a:spLocks/>
            </p:cNvSpPr>
            <p:nvPr/>
          </p:nvSpPr>
          <p:spPr bwMode="auto">
            <a:xfrm rot="2040000">
              <a:off x="1184" y="2306"/>
              <a:ext cx="472" cy="471"/>
            </a:xfrm>
            <a:custGeom>
              <a:avLst/>
              <a:gdLst>
                <a:gd name="T0" fmla="*/ 0 w 21401"/>
                <a:gd name="T1" fmla="*/ 0 h 21241"/>
                <a:gd name="T2" fmla="*/ 0 w 21401"/>
                <a:gd name="T3" fmla="*/ 0 h 21241"/>
                <a:gd name="T4" fmla="*/ 0 w 21401"/>
                <a:gd name="T5" fmla="*/ 0 h 21241"/>
                <a:gd name="T6" fmla="*/ 0 60000 65536"/>
                <a:gd name="T7" fmla="*/ 0 60000 65536"/>
                <a:gd name="T8" fmla="*/ 0 60000 65536"/>
                <a:gd name="T9" fmla="*/ 0 w 21401"/>
                <a:gd name="T10" fmla="*/ 0 h 21241"/>
                <a:gd name="T11" fmla="*/ 21401 w 21401"/>
                <a:gd name="T12" fmla="*/ 21241 h 21241"/>
              </a:gdLst>
              <a:ahLst/>
              <a:cxnLst>
                <a:cxn ang="T6">
                  <a:pos x="T0" y="T1"/>
                </a:cxn>
                <a:cxn ang="T7">
                  <a:pos x="T2" y="T3"/>
                </a:cxn>
                <a:cxn ang="T8">
                  <a:pos x="T4" y="T5"/>
                </a:cxn>
              </a:cxnLst>
              <a:rect l="T9" t="T10" r="T11" b="T12"/>
              <a:pathLst>
                <a:path w="21401" h="21241" fill="none" extrusionOk="0">
                  <a:moveTo>
                    <a:pt x="17481" y="21241"/>
                  </a:moveTo>
                  <a:cubicBezTo>
                    <a:pt x="8312" y="19549"/>
                    <a:pt x="1263" y="12164"/>
                    <a:pt x="0" y="2925"/>
                  </a:cubicBezTo>
                </a:path>
                <a:path w="21401" h="21241" stroke="0" extrusionOk="0">
                  <a:moveTo>
                    <a:pt x="17481" y="21241"/>
                  </a:moveTo>
                  <a:cubicBezTo>
                    <a:pt x="8312" y="19549"/>
                    <a:pt x="1263" y="12164"/>
                    <a:pt x="0" y="2925"/>
                  </a:cubicBezTo>
                  <a:lnTo>
                    <a:pt x="21401" y="0"/>
                  </a:lnTo>
                  <a:lnTo>
                    <a:pt x="17481" y="21241"/>
                  </a:lnTo>
                  <a:close/>
                </a:path>
              </a:pathLst>
            </a:custGeom>
            <a:noFill/>
            <a:ln w="38100" cap="rnd">
              <a:solidFill>
                <a:srgbClr val="000000"/>
              </a:solidFill>
              <a:round/>
              <a:headEnd type="none" w="sm" len="sm"/>
              <a:tailEnd type="stealth"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80910" name="Arc 30">
              <a:extLst>
                <a:ext uri="{FF2B5EF4-FFF2-40B4-BE49-F238E27FC236}">
                  <a16:creationId xmlns:a16="http://schemas.microsoft.com/office/drawing/2014/main" id="{DC22D075-08E8-4840-9A4F-9C1577921665}"/>
                </a:ext>
              </a:extLst>
            </p:cNvPr>
            <p:cNvSpPr>
              <a:spLocks/>
            </p:cNvSpPr>
            <p:nvPr/>
          </p:nvSpPr>
          <p:spPr bwMode="auto">
            <a:xfrm rot="-2040000">
              <a:off x="2905" y="2306"/>
              <a:ext cx="426" cy="490"/>
            </a:xfrm>
            <a:custGeom>
              <a:avLst/>
              <a:gdLst>
                <a:gd name="T0" fmla="*/ 0 w 21324"/>
                <a:gd name="T1" fmla="*/ 0 h 21600"/>
                <a:gd name="T2" fmla="*/ 0 w 21324"/>
                <a:gd name="T3" fmla="*/ 0 h 21600"/>
                <a:gd name="T4" fmla="*/ 0 w 21324"/>
                <a:gd name="T5" fmla="*/ 0 h 21600"/>
                <a:gd name="T6" fmla="*/ 0 60000 65536"/>
                <a:gd name="T7" fmla="*/ 0 60000 65536"/>
                <a:gd name="T8" fmla="*/ 0 60000 65536"/>
                <a:gd name="T9" fmla="*/ 0 w 21324"/>
                <a:gd name="T10" fmla="*/ 0 h 21600"/>
                <a:gd name="T11" fmla="*/ 21324 w 21324"/>
                <a:gd name="T12" fmla="*/ 21600 h 21600"/>
              </a:gdLst>
              <a:ahLst/>
              <a:cxnLst>
                <a:cxn ang="T6">
                  <a:pos x="T0" y="T1"/>
                </a:cxn>
                <a:cxn ang="T7">
                  <a:pos x="T2" y="T3"/>
                </a:cxn>
                <a:cxn ang="T8">
                  <a:pos x="T4" y="T5"/>
                </a:cxn>
              </a:cxnLst>
              <a:rect l="T9" t="T10" r="T11" b="T12"/>
              <a:pathLst>
                <a:path w="21324" h="21600" fill="none" extrusionOk="0">
                  <a:moveTo>
                    <a:pt x="21323" y="3444"/>
                  </a:moveTo>
                  <a:cubicBezTo>
                    <a:pt x="19633" y="13908"/>
                    <a:pt x="10599" y="21599"/>
                    <a:pt x="0" y="21600"/>
                  </a:cubicBezTo>
                </a:path>
                <a:path w="21324" h="21600" stroke="0" extrusionOk="0">
                  <a:moveTo>
                    <a:pt x="21323" y="3444"/>
                  </a:moveTo>
                  <a:cubicBezTo>
                    <a:pt x="19633" y="13908"/>
                    <a:pt x="10599" y="21599"/>
                    <a:pt x="0" y="21600"/>
                  </a:cubicBezTo>
                  <a:lnTo>
                    <a:pt x="0" y="0"/>
                  </a:lnTo>
                  <a:lnTo>
                    <a:pt x="21323" y="3444"/>
                  </a:lnTo>
                  <a:close/>
                </a:path>
              </a:pathLst>
            </a:custGeom>
            <a:noFill/>
            <a:ln w="38100" cap="rnd">
              <a:solidFill>
                <a:srgbClr val="000000"/>
              </a:solidFill>
              <a:round/>
              <a:headEnd type="none" w="sm" len="sm"/>
              <a:tailEnd type="stealth"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80911" name="AutoShape 33">
              <a:extLst>
                <a:ext uri="{FF2B5EF4-FFF2-40B4-BE49-F238E27FC236}">
                  <a16:creationId xmlns:a16="http://schemas.microsoft.com/office/drawing/2014/main" id="{2F6FAA44-F358-462D-BAB5-F888F60AD5C7}"/>
                </a:ext>
              </a:extLst>
            </p:cNvPr>
            <p:cNvSpPr>
              <a:spLocks noChangeArrowheads="1"/>
            </p:cNvSpPr>
            <p:nvPr/>
          </p:nvSpPr>
          <p:spPr bwMode="auto">
            <a:xfrm>
              <a:off x="3623" y="960"/>
              <a:ext cx="1513" cy="336"/>
            </a:xfrm>
            <a:prstGeom prst="leftArrow">
              <a:avLst>
                <a:gd name="adj1" fmla="val 50000"/>
                <a:gd name="adj2" fmla="val 112574"/>
              </a:avLst>
            </a:prstGeom>
            <a:solidFill>
              <a:srgbClr val="A5EFB5"/>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t>AIM</a:t>
              </a:r>
            </a:p>
          </p:txBody>
        </p:sp>
        <p:sp>
          <p:nvSpPr>
            <p:cNvPr id="80912" name="AutoShape 34">
              <a:extLst>
                <a:ext uri="{FF2B5EF4-FFF2-40B4-BE49-F238E27FC236}">
                  <a16:creationId xmlns:a16="http://schemas.microsoft.com/office/drawing/2014/main" id="{2721BB3A-864F-443F-8554-B8071F1CD05F}"/>
                </a:ext>
              </a:extLst>
            </p:cNvPr>
            <p:cNvSpPr>
              <a:spLocks noChangeArrowheads="1"/>
            </p:cNvSpPr>
            <p:nvPr/>
          </p:nvSpPr>
          <p:spPr bwMode="auto">
            <a:xfrm>
              <a:off x="3600" y="1392"/>
              <a:ext cx="1536" cy="384"/>
            </a:xfrm>
            <a:prstGeom prst="leftArrow">
              <a:avLst>
                <a:gd name="adj1" fmla="val 50000"/>
                <a:gd name="adj2" fmla="val 100000"/>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t>MEASURE</a:t>
              </a:r>
            </a:p>
          </p:txBody>
        </p:sp>
        <p:sp>
          <p:nvSpPr>
            <p:cNvPr id="80913" name="AutoShape 35">
              <a:extLst>
                <a:ext uri="{FF2B5EF4-FFF2-40B4-BE49-F238E27FC236}">
                  <a16:creationId xmlns:a16="http://schemas.microsoft.com/office/drawing/2014/main" id="{2DA889B8-DFDF-4953-A4B7-186F98FC5397}"/>
                </a:ext>
              </a:extLst>
            </p:cNvPr>
            <p:cNvSpPr>
              <a:spLocks noChangeArrowheads="1"/>
            </p:cNvSpPr>
            <p:nvPr/>
          </p:nvSpPr>
          <p:spPr bwMode="auto">
            <a:xfrm>
              <a:off x="3577" y="1872"/>
              <a:ext cx="1632" cy="432"/>
            </a:xfrm>
            <a:prstGeom prst="leftArrow">
              <a:avLst>
                <a:gd name="adj1" fmla="val 50000"/>
                <a:gd name="adj2" fmla="val 94444"/>
              </a:avLst>
            </a:prstGeom>
            <a:solidFill>
              <a:srgbClr val="FFFF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t>Selecting Change</a:t>
              </a:r>
            </a:p>
          </p:txBody>
        </p:sp>
        <p:sp>
          <p:nvSpPr>
            <p:cNvPr id="80914" name="AutoShape 36">
              <a:extLst>
                <a:ext uri="{FF2B5EF4-FFF2-40B4-BE49-F238E27FC236}">
                  <a16:creationId xmlns:a16="http://schemas.microsoft.com/office/drawing/2014/main" id="{BB205118-2CD9-4D36-BB5E-608F6586EED5}"/>
                </a:ext>
              </a:extLst>
            </p:cNvPr>
            <p:cNvSpPr>
              <a:spLocks noChangeArrowheads="1"/>
            </p:cNvSpPr>
            <p:nvPr/>
          </p:nvSpPr>
          <p:spPr bwMode="auto">
            <a:xfrm>
              <a:off x="3337" y="2976"/>
              <a:ext cx="1776" cy="432"/>
            </a:xfrm>
            <a:prstGeom prst="leftArrow">
              <a:avLst>
                <a:gd name="adj1" fmla="val 50000"/>
                <a:gd name="adj2" fmla="val 102778"/>
              </a:avLst>
            </a:prstGeom>
            <a:solidFill>
              <a:srgbClr val="E3BBDD"/>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t>Small Tests of Change</a:t>
              </a:r>
            </a:p>
          </p:txBody>
        </p:sp>
      </p:grpSp>
    </p:spTree>
    <p:extLst>
      <p:ext uri="{BB962C8B-B14F-4D97-AF65-F5344CB8AC3E}">
        <p14:creationId xmlns:p14="http://schemas.microsoft.com/office/powerpoint/2010/main" val="576365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1">
            <a:extLst>
              <a:ext uri="{FF2B5EF4-FFF2-40B4-BE49-F238E27FC236}">
                <a16:creationId xmlns:a16="http://schemas.microsoft.com/office/drawing/2014/main" id="{EEA5BF92-033E-4E42-92FE-0AC7AB18D6D2}"/>
              </a:ext>
            </a:extLst>
          </p:cNvPr>
          <p:cNvSpPr txBox="1">
            <a:spLocks noChangeArrowheads="1"/>
          </p:cNvSpPr>
          <p:nvPr/>
        </p:nvSpPr>
        <p:spPr bwMode="auto">
          <a:xfrm>
            <a:off x="2108200" y="914400"/>
            <a:ext cx="7783514" cy="4247317"/>
          </a:xfrm>
          <a:prstGeom prst="rect">
            <a:avLst/>
          </a:prstGeom>
          <a:solidFill>
            <a:schemeClr val="accent1">
              <a:lumMod val="20000"/>
              <a:lumOff val="80000"/>
            </a:schemeClr>
          </a:solidFill>
          <a:ln w="9525">
            <a:noFill/>
            <a:miter lim="800000"/>
            <a:headEnd/>
            <a:tailEnd/>
          </a:ln>
        </p:spPr>
        <p:txBody>
          <a:bodyPr wrap="square">
            <a:spAutoFit/>
          </a:bodyPr>
          <a:lstStyle/>
          <a:p>
            <a:pPr algn="ctr">
              <a:defRPr/>
            </a:pPr>
            <a:endParaRPr lang="en-US" sz="5400" b="1" dirty="0">
              <a:latin typeface="Arial" charset="0"/>
              <a:cs typeface="Arial" charset="0"/>
            </a:endParaRPr>
          </a:p>
          <a:p>
            <a:pPr algn="ctr">
              <a:defRPr/>
            </a:pPr>
            <a:r>
              <a:rPr lang="en-US" sz="5400" b="1" dirty="0">
                <a:latin typeface="+mj-lt"/>
                <a:cs typeface="Arial" charset="0"/>
              </a:rPr>
              <a:t>What changes can we make </a:t>
            </a:r>
          </a:p>
          <a:p>
            <a:pPr algn="ctr">
              <a:defRPr/>
            </a:pPr>
            <a:r>
              <a:rPr lang="en-US" sz="5400" b="1" dirty="0">
                <a:latin typeface="+mj-lt"/>
                <a:cs typeface="Arial" charset="0"/>
              </a:rPr>
              <a:t>that will result in an improvement?</a:t>
            </a:r>
          </a:p>
        </p:txBody>
      </p:sp>
    </p:spTree>
    <p:extLst>
      <p:ext uri="{BB962C8B-B14F-4D97-AF65-F5344CB8AC3E}">
        <p14:creationId xmlns:p14="http://schemas.microsoft.com/office/powerpoint/2010/main" val="1235429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19" descr="Penguin">
            <a:extLst>
              <a:ext uri="{FF2B5EF4-FFF2-40B4-BE49-F238E27FC236}">
                <a16:creationId xmlns:a16="http://schemas.microsoft.com/office/drawing/2014/main" id="{C6C5CDC5-0DC7-4C4C-A2DC-50FBAA5352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147175" cy="6858000"/>
          </a:xfrm>
          <a:prstGeom prst="rect">
            <a:avLst/>
          </a:prstGeom>
          <a:noFill/>
          <a:ln w="15875">
            <a:solidFill>
              <a:srgbClr val="78BE48"/>
            </a:solidFill>
            <a:miter lim="800000"/>
            <a:headEnd/>
            <a:tailEnd/>
          </a:ln>
          <a:extLst>
            <a:ext uri="{909E8E84-426E-40dd-AFC4-6F175D3DCCD1}">
              <a14:hiddenFill xmlns="" xmlns:a14="http://schemas.microsoft.com/office/drawing/2010/main">
                <a:solidFill>
                  <a:srgbClr val="FFFFFF"/>
                </a:solidFill>
              </a14:hiddenFill>
            </a:ext>
          </a:extLst>
        </p:spPr>
      </p:pic>
      <p:sp>
        <p:nvSpPr>
          <p:cNvPr id="83971" name="TextBox 3">
            <a:extLst>
              <a:ext uri="{FF2B5EF4-FFF2-40B4-BE49-F238E27FC236}">
                <a16:creationId xmlns:a16="http://schemas.microsoft.com/office/drawing/2014/main" id="{B7D1F080-8BDD-4C8C-B8DD-144561A9D073}"/>
              </a:ext>
            </a:extLst>
          </p:cNvPr>
          <p:cNvSpPr txBox="1">
            <a:spLocks noChangeArrowheads="1"/>
          </p:cNvSpPr>
          <p:nvPr/>
        </p:nvSpPr>
        <p:spPr bwMode="auto">
          <a:xfrm>
            <a:off x="7086600" y="2971801"/>
            <a:ext cx="3581400" cy="708025"/>
          </a:xfrm>
          <a:prstGeom prst="rect">
            <a:avLst/>
          </a:prstGeom>
          <a:solidFill>
            <a:schemeClr val="bg1"/>
          </a:solidFill>
          <a:ln w="381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a:t>Brainstorm</a:t>
            </a:r>
          </a:p>
        </p:txBody>
      </p:sp>
      <p:sp>
        <p:nvSpPr>
          <p:cNvPr id="83972" name="TextBox 4">
            <a:extLst>
              <a:ext uri="{FF2B5EF4-FFF2-40B4-BE49-F238E27FC236}">
                <a16:creationId xmlns:a16="http://schemas.microsoft.com/office/drawing/2014/main" id="{856CF027-3D51-4930-A6F2-74C766466A3A}"/>
              </a:ext>
            </a:extLst>
          </p:cNvPr>
          <p:cNvSpPr txBox="1">
            <a:spLocks noChangeArrowheads="1"/>
          </p:cNvSpPr>
          <p:nvPr/>
        </p:nvSpPr>
        <p:spPr bwMode="auto">
          <a:xfrm>
            <a:off x="5410200" y="3962401"/>
            <a:ext cx="2971800" cy="708025"/>
          </a:xfrm>
          <a:prstGeom prst="rect">
            <a:avLst/>
          </a:prstGeom>
          <a:solidFill>
            <a:schemeClr val="bg1"/>
          </a:solidFill>
          <a:ln w="381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a:t>Rank</a:t>
            </a:r>
          </a:p>
        </p:txBody>
      </p:sp>
      <p:sp>
        <p:nvSpPr>
          <p:cNvPr id="83973" name="TextBox 5">
            <a:extLst>
              <a:ext uri="{FF2B5EF4-FFF2-40B4-BE49-F238E27FC236}">
                <a16:creationId xmlns:a16="http://schemas.microsoft.com/office/drawing/2014/main" id="{4FEEF129-9717-48E1-9D95-D7BCD87146B5}"/>
              </a:ext>
            </a:extLst>
          </p:cNvPr>
          <p:cNvSpPr txBox="1">
            <a:spLocks noChangeArrowheads="1"/>
          </p:cNvSpPr>
          <p:nvPr/>
        </p:nvSpPr>
        <p:spPr bwMode="auto">
          <a:xfrm>
            <a:off x="3962400" y="5029201"/>
            <a:ext cx="6248400" cy="708025"/>
          </a:xfrm>
          <a:prstGeom prst="rect">
            <a:avLst/>
          </a:prstGeom>
          <a:solidFill>
            <a:schemeClr val="bg1"/>
          </a:solidFill>
          <a:ln w="381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a:t>Construct Plan to Test</a:t>
            </a:r>
          </a:p>
        </p:txBody>
      </p:sp>
    </p:spTree>
    <p:extLst>
      <p:ext uri="{BB962C8B-B14F-4D97-AF65-F5344CB8AC3E}">
        <p14:creationId xmlns:p14="http://schemas.microsoft.com/office/powerpoint/2010/main" val="2392093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5" descr="C:\Users\Owner\AppData\Local\Microsoft\Windows\Temporary Internet Files\Content.IE5\N8OUVWO0\MP900431696[1].jpg">
            <a:extLst>
              <a:ext uri="{FF2B5EF4-FFF2-40B4-BE49-F238E27FC236}">
                <a16:creationId xmlns:a16="http://schemas.microsoft.com/office/drawing/2014/main" id="{10401CA6-D8A8-42C2-A9B4-E03C86084F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1" y="457200"/>
            <a:ext cx="8448675" cy="586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4451" name="TextBox 2">
            <a:extLst>
              <a:ext uri="{FF2B5EF4-FFF2-40B4-BE49-F238E27FC236}">
                <a16:creationId xmlns:a16="http://schemas.microsoft.com/office/drawing/2014/main" id="{AC93BBB3-E00C-48F3-A84F-9D70CE80F781}"/>
              </a:ext>
            </a:extLst>
          </p:cNvPr>
          <p:cNvSpPr txBox="1">
            <a:spLocks noChangeArrowheads="1"/>
          </p:cNvSpPr>
          <p:nvPr/>
        </p:nvSpPr>
        <p:spPr bwMode="auto">
          <a:xfrm>
            <a:off x="2743200" y="381001"/>
            <a:ext cx="3449638" cy="923925"/>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5400" b="1"/>
              <a:t>Aim BIG</a:t>
            </a:r>
          </a:p>
        </p:txBody>
      </p:sp>
      <p:sp>
        <p:nvSpPr>
          <p:cNvPr id="104452" name="TextBox 3">
            <a:extLst>
              <a:ext uri="{FF2B5EF4-FFF2-40B4-BE49-F238E27FC236}">
                <a16:creationId xmlns:a16="http://schemas.microsoft.com/office/drawing/2014/main" id="{372F8B57-DA09-4286-89F1-0FE6F46F1B03}"/>
              </a:ext>
            </a:extLst>
          </p:cNvPr>
          <p:cNvSpPr txBox="1">
            <a:spLocks noChangeArrowheads="1"/>
          </p:cNvSpPr>
          <p:nvPr/>
        </p:nvSpPr>
        <p:spPr bwMode="auto">
          <a:xfrm>
            <a:off x="7696201" y="1676401"/>
            <a:ext cx="1589859" cy="769441"/>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400" b="1"/>
              <a:t>Test </a:t>
            </a:r>
            <a:r>
              <a:rPr lang="en-US" altLang="en-US" sz="1200" b="1"/>
              <a:t>Small</a:t>
            </a:r>
          </a:p>
        </p:txBody>
      </p:sp>
    </p:spTree>
    <p:extLst>
      <p:ext uri="{BB962C8B-B14F-4D97-AF65-F5344CB8AC3E}">
        <p14:creationId xmlns:p14="http://schemas.microsoft.com/office/powerpoint/2010/main" val="670475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3" descr="C:\Users\Owner\AppData\Local\Microsoft\Windows\Temporary Internet Files\Content.IE5\6DO0HIX0\MP900400507[1].jpg">
            <a:extLst>
              <a:ext uri="{FF2B5EF4-FFF2-40B4-BE49-F238E27FC236}">
                <a16:creationId xmlns:a16="http://schemas.microsoft.com/office/drawing/2014/main" id="{2C8AFDA9-5797-441F-9DB4-FB29DA220C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731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7523" name="TextBox 2">
            <a:extLst>
              <a:ext uri="{FF2B5EF4-FFF2-40B4-BE49-F238E27FC236}">
                <a16:creationId xmlns:a16="http://schemas.microsoft.com/office/drawing/2014/main" id="{52F24FE4-8E88-45FC-9095-2936E850CA80}"/>
              </a:ext>
            </a:extLst>
          </p:cNvPr>
          <p:cNvSpPr txBox="1">
            <a:spLocks noChangeArrowheads="1"/>
          </p:cNvSpPr>
          <p:nvPr/>
        </p:nvSpPr>
        <p:spPr bwMode="auto">
          <a:xfrm>
            <a:off x="1981200" y="609600"/>
            <a:ext cx="3640138" cy="769938"/>
          </a:xfrm>
          <a:prstGeom prst="rect">
            <a:avLst/>
          </a:prstGeom>
          <a:solidFill>
            <a:schemeClr val="bg1"/>
          </a:solidFill>
          <a:ln w="381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a:t>Collect Data</a:t>
            </a:r>
          </a:p>
        </p:txBody>
      </p:sp>
    </p:spTree>
    <p:extLst>
      <p:ext uri="{BB962C8B-B14F-4D97-AF65-F5344CB8AC3E}">
        <p14:creationId xmlns:p14="http://schemas.microsoft.com/office/powerpoint/2010/main" val="281162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342900">
              <a:spcBef>
                <a:spcPct val="20000"/>
              </a:spcBef>
            </a:pPr>
            <a:r>
              <a:rPr lang="en-US" sz="3200" b="1" dirty="0">
                <a:solidFill>
                  <a:prstClr val="black"/>
                </a:solidFill>
                <a:latin typeface="Calisto MT" panose="02040603050505030304" pitchFamily="18" charset="0"/>
                <a:ea typeface="+mn-ea"/>
                <a:cs typeface="+mn-cs"/>
              </a:rPr>
              <a:t>Nursing Contact Hours</a:t>
            </a:r>
            <a:endParaRPr lang="en-US" b="1" dirty="0"/>
          </a:p>
        </p:txBody>
      </p:sp>
      <p:sp>
        <p:nvSpPr>
          <p:cNvPr id="3" name="Content Placeholder 2"/>
          <p:cNvSpPr>
            <a:spLocks noGrp="1"/>
          </p:cNvSpPr>
          <p:nvPr>
            <p:ph idx="1"/>
          </p:nvPr>
        </p:nvSpPr>
        <p:spPr>
          <a:xfrm>
            <a:off x="1272209" y="1788449"/>
            <a:ext cx="9329530" cy="3931920"/>
          </a:xfrm>
        </p:spPr>
        <p:txBody>
          <a:bodyPr>
            <a:normAutofit/>
          </a:bodyPr>
          <a:lstStyle/>
          <a:p>
            <a:pPr marL="0" indent="0">
              <a:buNone/>
            </a:pPr>
            <a:r>
              <a:rPr lang="en-US" u="sng" dirty="0">
                <a:solidFill>
                  <a:prstClr val="black"/>
                </a:solidFill>
                <a:latin typeface="Calisto MT" panose="02040603050505030304" pitchFamily="18" charset="0"/>
              </a:rPr>
              <a:t>Requirements:</a:t>
            </a:r>
            <a:endParaRPr lang="en-US" sz="2000" dirty="0">
              <a:solidFill>
                <a:prstClr val="black"/>
              </a:solidFill>
              <a:latin typeface="Calisto MT" panose="02040603050505030304" pitchFamily="18" charset="0"/>
            </a:endParaRPr>
          </a:p>
          <a:p>
            <a:r>
              <a:rPr lang="en-US" dirty="0">
                <a:solidFill>
                  <a:prstClr val="black"/>
                </a:solidFill>
                <a:latin typeface="Calisto MT" panose="02040603050505030304" pitchFamily="18" charset="0"/>
              </a:rPr>
              <a:t>Please remember to sign the attendance sheet</a:t>
            </a:r>
          </a:p>
          <a:p>
            <a:r>
              <a:rPr lang="en-US" dirty="0">
                <a:solidFill>
                  <a:prstClr val="black"/>
                </a:solidFill>
                <a:latin typeface="Calisto MT" panose="02040603050505030304" pitchFamily="18" charset="0"/>
              </a:rPr>
              <a:t>Complete the post-meeting Survey Monkey: </a:t>
            </a:r>
          </a:p>
          <a:p>
            <a:pPr marL="0" indent="0">
              <a:buNone/>
            </a:pPr>
            <a:r>
              <a:rPr lang="en-US" dirty="0">
                <a:solidFill>
                  <a:srgbClr val="FF0000"/>
                </a:solidFill>
                <a:latin typeface="Calisto MT" panose="02040603050505030304" pitchFamily="18" charset="0"/>
              </a:rPr>
              <a:t> </a:t>
            </a:r>
            <a:r>
              <a:rPr lang="en-US" dirty="0">
                <a:solidFill>
                  <a:srgbClr val="FF0000"/>
                </a:solidFill>
                <a:latin typeface="Calisto MT" panose="02040603050505030304" pitchFamily="18" charset="0"/>
                <a:hlinkClick r:id="rId2"/>
              </a:rPr>
              <a:t>https://www.surveymonkey.com/r/X3CBLZD</a:t>
            </a:r>
            <a:endParaRPr lang="en-US" dirty="0">
              <a:solidFill>
                <a:srgbClr val="FF0000"/>
              </a:solidFill>
              <a:latin typeface="Calisto MT" panose="02040603050505030304" pitchFamily="18" charset="0"/>
            </a:endParaRPr>
          </a:p>
          <a:p>
            <a:pPr marL="0" indent="0">
              <a:buNone/>
            </a:pPr>
            <a:endParaRPr lang="en-US" dirty="0">
              <a:solidFill>
                <a:srgbClr val="FF0000"/>
              </a:solidFill>
              <a:latin typeface="Calisto MT" panose="02040603050505030304" pitchFamily="18" charset="0"/>
            </a:endParaRPr>
          </a:p>
          <a:p>
            <a:pPr marL="0" indent="0">
              <a:buNone/>
            </a:pPr>
            <a:r>
              <a:rPr lang="en-US" b="1" dirty="0">
                <a:solidFill>
                  <a:prstClr val="black"/>
                </a:solidFill>
                <a:latin typeface="Calisto MT" panose="02040603050505030304" pitchFamily="18" charset="0"/>
              </a:rPr>
              <a:t>Contact hour certificates will be issued to you via email within one week after completing survey</a:t>
            </a:r>
            <a:endParaRPr lang="en-US" dirty="0"/>
          </a:p>
        </p:txBody>
      </p:sp>
      <p:sp>
        <p:nvSpPr>
          <p:cNvPr id="4" name="TextBox 3"/>
          <p:cNvSpPr txBox="1"/>
          <p:nvPr/>
        </p:nvSpPr>
        <p:spPr>
          <a:xfrm>
            <a:off x="2435776" y="5720369"/>
            <a:ext cx="8165963" cy="861774"/>
          </a:xfrm>
          <a:prstGeom prst="rect">
            <a:avLst/>
          </a:prstGeom>
          <a:noFill/>
        </p:spPr>
        <p:txBody>
          <a:bodyPr wrap="square" rtlCol="0">
            <a:spAutoFit/>
          </a:bodyPr>
          <a:lstStyle/>
          <a:p>
            <a:r>
              <a:rPr lang="en-US" sz="1600" dirty="0">
                <a:solidFill>
                  <a:srgbClr val="C00000"/>
                </a:solidFill>
              </a:rPr>
              <a:t>Provider approved by the California Board of Registered Nursing, </a:t>
            </a:r>
          </a:p>
          <a:p>
            <a:r>
              <a:rPr lang="en-US" sz="1600" dirty="0">
                <a:solidFill>
                  <a:srgbClr val="C00000"/>
                </a:solidFill>
              </a:rPr>
              <a:t>Provider Number CEP15958, for 5.5 contact hours</a:t>
            </a:r>
          </a:p>
          <a:p>
            <a:endParaRPr lang="en-US" sz="1600" dirty="0">
              <a:solidFill>
                <a:srgbClr val="C00000"/>
              </a:solidFill>
            </a:endParaRPr>
          </a:p>
        </p:txBody>
      </p:sp>
    </p:spTree>
    <p:extLst>
      <p:ext uri="{BB962C8B-B14F-4D97-AF65-F5344CB8AC3E}">
        <p14:creationId xmlns:p14="http://schemas.microsoft.com/office/powerpoint/2010/main" val="1734396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8" descr="C:\Users\Owner\AppData\Local\Microsoft\Windows\Temporary Internet Files\Content.IE5\6DO0HIX0\MP900442487[1].jpg">
            <a:extLst>
              <a:ext uri="{FF2B5EF4-FFF2-40B4-BE49-F238E27FC236}">
                <a16:creationId xmlns:a16="http://schemas.microsoft.com/office/drawing/2014/main" id="{AB840A65-77E4-4F14-814D-3FE9BCC660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9571" name="TextBox 2">
            <a:extLst>
              <a:ext uri="{FF2B5EF4-FFF2-40B4-BE49-F238E27FC236}">
                <a16:creationId xmlns:a16="http://schemas.microsoft.com/office/drawing/2014/main" id="{12EBA433-2427-48ED-86F6-40D484B5BCB3}"/>
              </a:ext>
            </a:extLst>
          </p:cNvPr>
          <p:cNvSpPr txBox="1">
            <a:spLocks noChangeArrowheads="1"/>
          </p:cNvSpPr>
          <p:nvPr/>
        </p:nvSpPr>
        <p:spPr bwMode="auto">
          <a:xfrm>
            <a:off x="3270104" y="838201"/>
            <a:ext cx="4232569" cy="769441"/>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a:t>Steal Shamelessly</a:t>
            </a:r>
          </a:p>
        </p:txBody>
      </p:sp>
    </p:spTree>
    <p:extLst>
      <p:ext uri="{BB962C8B-B14F-4D97-AF65-F5344CB8AC3E}">
        <p14:creationId xmlns:p14="http://schemas.microsoft.com/office/powerpoint/2010/main" val="1174016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2">
            <a:extLst>
              <a:ext uri="{FF2B5EF4-FFF2-40B4-BE49-F238E27FC236}">
                <a16:creationId xmlns:a16="http://schemas.microsoft.com/office/drawing/2014/main" id="{934D86C1-EF21-4000-8D10-CEE0B9E786ED}"/>
              </a:ext>
            </a:extLst>
          </p:cNvPr>
          <p:cNvSpPr>
            <a:spLocks noGrp="1"/>
          </p:cNvSpPr>
          <p:nvPr>
            <p:ph type="ftr" sz="quarter" idx="11"/>
          </p:nvPr>
        </p:nvSpPr>
        <p:spPr bwMode="auto">
          <a:xfrm>
            <a:off x="8077200" y="6019800"/>
            <a:ext cx="2133600" cy="457200"/>
          </a:xfrm>
          <a:ln>
            <a:miter lim="800000"/>
            <a:headEnd/>
            <a:tailEnd/>
          </a:ln>
        </p:spPr>
        <p:txBody>
          <a:bodyPr/>
          <a:lstStyle/>
          <a:p>
            <a:pPr algn="r">
              <a:defRPr/>
            </a:pPr>
            <a:endParaRPr lang="en-US" sz="1400"/>
          </a:p>
          <a:p>
            <a:pPr algn="r">
              <a:defRPr/>
            </a:pPr>
            <a:endParaRPr lang="en-US" sz="1400"/>
          </a:p>
        </p:txBody>
      </p:sp>
      <p:sp>
        <p:nvSpPr>
          <p:cNvPr id="3076" name="Rectangle 2">
            <a:extLst>
              <a:ext uri="{FF2B5EF4-FFF2-40B4-BE49-F238E27FC236}">
                <a16:creationId xmlns:a16="http://schemas.microsoft.com/office/drawing/2014/main" id="{DB5C2593-413E-437F-9724-EDF8C630796A}"/>
              </a:ext>
            </a:extLst>
          </p:cNvPr>
          <p:cNvSpPr>
            <a:spLocks noGrp="1" noChangeArrowheads="1"/>
          </p:cNvSpPr>
          <p:nvPr>
            <p:ph type="title"/>
          </p:nvPr>
        </p:nvSpPr>
        <p:spPr>
          <a:xfrm>
            <a:off x="1905000" y="0"/>
            <a:ext cx="8382000" cy="914400"/>
          </a:xfrm>
          <a:solidFill>
            <a:schemeClr val="tx2">
              <a:lumMod val="20000"/>
              <a:lumOff val="80000"/>
            </a:schemeClr>
          </a:solidFill>
        </p:spPr>
        <p:txBody>
          <a:bodyPr rtlCol="0">
            <a:normAutofit/>
          </a:bodyPr>
          <a:lstStyle/>
          <a:p>
            <a:pPr>
              <a:defRPr/>
            </a:pPr>
            <a:r>
              <a:rPr lang="en-US" dirty="0"/>
              <a:t>The PDSA Cycle</a:t>
            </a:r>
          </a:p>
        </p:txBody>
      </p:sp>
      <p:graphicFrame>
        <p:nvGraphicFramePr>
          <p:cNvPr id="111620" name="Object 3">
            <a:extLst>
              <a:ext uri="{FF2B5EF4-FFF2-40B4-BE49-F238E27FC236}">
                <a16:creationId xmlns:a16="http://schemas.microsoft.com/office/drawing/2014/main" id="{75CC3198-BA6B-4F2B-8E96-BE5976B77F1C}"/>
              </a:ext>
            </a:extLst>
          </p:cNvPr>
          <p:cNvGraphicFramePr>
            <a:graphicFrameLocks noChangeAspect="1"/>
          </p:cNvGraphicFramePr>
          <p:nvPr/>
        </p:nvGraphicFramePr>
        <p:xfrm>
          <a:off x="3124200" y="990600"/>
          <a:ext cx="5943600" cy="5943600"/>
        </p:xfrm>
        <a:graphic>
          <a:graphicData uri="http://schemas.openxmlformats.org/presentationml/2006/ole">
            <mc:AlternateContent xmlns:mc="http://schemas.openxmlformats.org/markup-compatibility/2006">
              <mc:Choice xmlns:v="urn:schemas-microsoft-com:vml" Requires="v">
                <p:oleObj spid="_x0000_s2069" name="Visio" r:id="rId4" imgW="4513707" imgH="4513707" progId="">
                  <p:embed/>
                </p:oleObj>
              </mc:Choice>
              <mc:Fallback>
                <p:oleObj name="Visio" r:id="rId4" imgW="4513707" imgH="4513707" progId="">
                  <p:embed/>
                  <p:pic>
                    <p:nvPicPr>
                      <p:cNvPr id="111620" name="Object 3">
                        <a:extLst>
                          <a:ext uri="{FF2B5EF4-FFF2-40B4-BE49-F238E27FC236}">
                            <a16:creationId xmlns:a16="http://schemas.microsoft.com/office/drawing/2014/main" id="{75CC3198-BA6B-4F2B-8E96-BE5976B77F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990600"/>
                        <a:ext cx="5943600" cy="594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1621" name="Text Box 4">
            <a:extLst>
              <a:ext uri="{FF2B5EF4-FFF2-40B4-BE49-F238E27FC236}">
                <a16:creationId xmlns:a16="http://schemas.microsoft.com/office/drawing/2014/main" id="{541A5425-6D29-4632-B937-E04227D7388A}"/>
              </a:ext>
            </a:extLst>
          </p:cNvPr>
          <p:cNvSpPr txBox="1">
            <a:spLocks noChangeArrowheads="1"/>
          </p:cNvSpPr>
          <p:nvPr/>
        </p:nvSpPr>
        <p:spPr bwMode="auto">
          <a:xfrm>
            <a:off x="8458200" y="1371601"/>
            <a:ext cx="2286000" cy="1311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000">
                <a:latin typeface="Georgia" panose="02040502050405020303" pitchFamily="18" charset="0"/>
              </a:rPr>
              <a:t>“What will happen if we try something different?”</a:t>
            </a:r>
          </a:p>
        </p:txBody>
      </p:sp>
      <p:sp>
        <p:nvSpPr>
          <p:cNvPr id="111622" name="Text Box 5">
            <a:extLst>
              <a:ext uri="{FF2B5EF4-FFF2-40B4-BE49-F238E27FC236}">
                <a16:creationId xmlns:a16="http://schemas.microsoft.com/office/drawing/2014/main" id="{78A5BDAE-3E7C-4132-A964-09E034A1D208}"/>
              </a:ext>
            </a:extLst>
          </p:cNvPr>
          <p:cNvSpPr txBox="1">
            <a:spLocks noChangeArrowheads="1"/>
          </p:cNvSpPr>
          <p:nvPr/>
        </p:nvSpPr>
        <p:spPr bwMode="auto">
          <a:xfrm>
            <a:off x="8305800" y="5715001"/>
            <a:ext cx="2362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000">
                <a:latin typeface="Georgia" panose="02040502050405020303" pitchFamily="18" charset="0"/>
              </a:rPr>
              <a:t>“Let’s try it!”</a:t>
            </a:r>
          </a:p>
        </p:txBody>
      </p:sp>
      <p:sp>
        <p:nvSpPr>
          <p:cNvPr id="111623" name="Text Box 6">
            <a:extLst>
              <a:ext uri="{FF2B5EF4-FFF2-40B4-BE49-F238E27FC236}">
                <a16:creationId xmlns:a16="http://schemas.microsoft.com/office/drawing/2014/main" id="{9E75FD31-1F68-4C7A-9175-8ACF7C91BA7E}"/>
              </a:ext>
            </a:extLst>
          </p:cNvPr>
          <p:cNvSpPr txBox="1">
            <a:spLocks noChangeArrowheads="1"/>
          </p:cNvSpPr>
          <p:nvPr/>
        </p:nvSpPr>
        <p:spPr bwMode="auto">
          <a:xfrm>
            <a:off x="1524000" y="5791201"/>
            <a:ext cx="2362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50000"/>
              </a:spcBef>
              <a:buFontTx/>
              <a:buNone/>
            </a:pPr>
            <a:r>
              <a:rPr lang="en-US" altLang="en-US" sz="2000">
                <a:latin typeface="Georgia" panose="02040502050405020303" pitchFamily="18" charset="0"/>
              </a:rPr>
              <a:t>“Did it work?”</a:t>
            </a:r>
          </a:p>
        </p:txBody>
      </p:sp>
      <p:sp>
        <p:nvSpPr>
          <p:cNvPr id="111624" name="Text Box 7">
            <a:extLst>
              <a:ext uri="{FF2B5EF4-FFF2-40B4-BE49-F238E27FC236}">
                <a16:creationId xmlns:a16="http://schemas.microsoft.com/office/drawing/2014/main" id="{95C54675-DF4A-4CFB-B6CC-7923AAF07142}"/>
              </a:ext>
            </a:extLst>
          </p:cNvPr>
          <p:cNvSpPr txBox="1">
            <a:spLocks noChangeArrowheads="1"/>
          </p:cNvSpPr>
          <p:nvPr/>
        </p:nvSpPr>
        <p:spPr bwMode="auto">
          <a:xfrm>
            <a:off x="1524000" y="1752601"/>
            <a:ext cx="2362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50000"/>
              </a:spcBef>
              <a:buFontTx/>
              <a:buNone/>
            </a:pPr>
            <a:r>
              <a:rPr lang="en-US" altLang="en-US" sz="2000">
                <a:latin typeface="Georgia" panose="02040502050405020303" pitchFamily="18" charset="0"/>
              </a:rPr>
              <a:t>“What’s next? ”</a:t>
            </a:r>
          </a:p>
        </p:txBody>
      </p:sp>
    </p:spTree>
    <p:extLst>
      <p:ext uri="{BB962C8B-B14F-4D97-AF65-F5344CB8AC3E}">
        <p14:creationId xmlns:p14="http://schemas.microsoft.com/office/powerpoint/2010/main" val="11674072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724D28EE-EB73-4890-8D34-50DDDD6952EC}"/>
              </a:ext>
            </a:extLst>
          </p:cNvPr>
          <p:cNvSpPr>
            <a:spLocks noGrp="1" noChangeArrowheads="1"/>
          </p:cNvSpPr>
          <p:nvPr>
            <p:ph type="title"/>
          </p:nvPr>
        </p:nvSpPr>
        <p:spPr>
          <a:solidFill>
            <a:schemeClr val="accent1">
              <a:lumMod val="20000"/>
              <a:lumOff val="80000"/>
            </a:schemeClr>
          </a:solidFill>
        </p:spPr>
        <p:txBody>
          <a:bodyPr/>
          <a:lstStyle/>
          <a:p>
            <a:pPr eaLnBrk="1" hangingPunct="1">
              <a:defRPr/>
            </a:pPr>
            <a:r>
              <a:rPr lang="en-US" dirty="0"/>
              <a:t>Back to Work</a:t>
            </a:r>
          </a:p>
        </p:txBody>
      </p:sp>
      <p:sp>
        <p:nvSpPr>
          <p:cNvPr id="107523" name="Rectangle 3">
            <a:extLst>
              <a:ext uri="{FF2B5EF4-FFF2-40B4-BE49-F238E27FC236}">
                <a16:creationId xmlns:a16="http://schemas.microsoft.com/office/drawing/2014/main" id="{1CC68536-2F23-4B39-B2CD-C67F7511D292}"/>
              </a:ext>
            </a:extLst>
          </p:cNvPr>
          <p:cNvSpPr>
            <a:spLocks noGrp="1" noChangeArrowheads="1"/>
          </p:cNvSpPr>
          <p:nvPr>
            <p:ph type="body" sz="half" idx="1"/>
          </p:nvPr>
        </p:nvSpPr>
        <p:spPr>
          <a:xfrm>
            <a:off x="1981200" y="1447800"/>
            <a:ext cx="4724400" cy="5029200"/>
          </a:xfrm>
          <a:solidFill>
            <a:schemeClr val="accent1">
              <a:lumMod val="20000"/>
              <a:lumOff val="80000"/>
            </a:schemeClr>
          </a:solidFill>
          <a:effectLst>
            <a:outerShdw dist="107763" dir="2700000" algn="ctr" rotWithShape="0">
              <a:schemeClr val="bg2">
                <a:alpha val="50000"/>
              </a:schemeClr>
            </a:outerShdw>
          </a:effectLst>
        </p:spPr>
        <p:txBody>
          <a:bodyPr rtlCol="0">
            <a:normAutofit/>
          </a:bodyPr>
          <a:lstStyle/>
          <a:p>
            <a:pPr>
              <a:defRPr/>
            </a:pPr>
            <a:endParaRPr lang="en-US" sz="2000" dirty="0"/>
          </a:p>
          <a:p>
            <a:pPr>
              <a:lnSpc>
                <a:spcPct val="110000"/>
              </a:lnSpc>
              <a:defRPr/>
            </a:pPr>
            <a:r>
              <a:rPr lang="en-US" dirty="0"/>
              <a:t>Over the next 5-10 minutes, create 1-2 small tests of change you can implement </a:t>
            </a:r>
            <a:r>
              <a:rPr lang="en-US" u="sng" dirty="0"/>
              <a:t>by next Tuesday</a:t>
            </a:r>
            <a:r>
              <a:rPr lang="en-US" dirty="0"/>
              <a:t>.   Describe the who, what, how and the study approach.</a:t>
            </a:r>
          </a:p>
          <a:p>
            <a:pPr>
              <a:lnSpc>
                <a:spcPct val="110000"/>
              </a:lnSpc>
              <a:defRPr/>
            </a:pPr>
            <a:r>
              <a:rPr lang="en-US" dirty="0"/>
              <a:t>What do you want to happen? </a:t>
            </a:r>
          </a:p>
          <a:p>
            <a:pPr>
              <a:lnSpc>
                <a:spcPct val="110000"/>
              </a:lnSpc>
              <a:defRPr/>
            </a:pPr>
            <a:r>
              <a:rPr lang="en-US" dirty="0"/>
              <a:t>How will you know if it did?</a:t>
            </a:r>
          </a:p>
        </p:txBody>
      </p:sp>
      <p:pic>
        <p:nvPicPr>
          <p:cNvPr id="114692" name="Picture 4" descr="MPj01828260000[1]">
            <a:extLst>
              <a:ext uri="{FF2B5EF4-FFF2-40B4-BE49-F238E27FC236}">
                <a16:creationId xmlns:a16="http://schemas.microsoft.com/office/drawing/2014/main" id="{0C829A3E-BB1C-470D-BB30-4FDF24BC358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934200" y="1676400"/>
            <a:ext cx="3074988" cy="4648200"/>
          </a:xfrm>
          <a:effectLst>
            <a:outerShdw dist="107763" dir="2700000" algn="ctr" rotWithShape="0">
              <a:srgbClr val="808080">
                <a:alpha val="50000"/>
              </a:srgbClr>
            </a:outerShdw>
          </a:effectLst>
        </p:spPr>
      </p:pic>
    </p:spTree>
    <p:extLst>
      <p:ext uri="{BB962C8B-B14F-4D97-AF65-F5344CB8AC3E}">
        <p14:creationId xmlns:p14="http://schemas.microsoft.com/office/powerpoint/2010/main" val="2159796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34153AFA-C501-4171-BC49-D0AB0AD44FC9}"/>
              </a:ext>
            </a:extLst>
          </p:cNvPr>
          <p:cNvSpPr>
            <a:spLocks noGrp="1" noChangeArrowheads="1"/>
          </p:cNvSpPr>
          <p:nvPr>
            <p:ph type="title"/>
          </p:nvPr>
        </p:nvSpPr>
        <p:spPr>
          <a:solidFill>
            <a:schemeClr val="accent1">
              <a:lumMod val="20000"/>
              <a:lumOff val="80000"/>
            </a:schemeClr>
          </a:solidFill>
        </p:spPr>
        <p:txBody>
          <a:bodyPr/>
          <a:lstStyle/>
          <a:p>
            <a:pPr eaLnBrk="1" hangingPunct="1">
              <a:defRPr/>
            </a:pPr>
            <a:r>
              <a:rPr lang="en-US" dirty="0"/>
              <a:t>Evaluation and Sharing</a:t>
            </a:r>
          </a:p>
        </p:txBody>
      </p:sp>
      <p:sp>
        <p:nvSpPr>
          <p:cNvPr id="48131" name="Rectangle 3">
            <a:extLst>
              <a:ext uri="{FF2B5EF4-FFF2-40B4-BE49-F238E27FC236}">
                <a16:creationId xmlns:a16="http://schemas.microsoft.com/office/drawing/2014/main" id="{0FD897DD-A5C8-462A-A0B5-34E718EBF312}"/>
              </a:ext>
            </a:extLst>
          </p:cNvPr>
          <p:cNvSpPr>
            <a:spLocks noGrp="1" noChangeArrowheads="1"/>
          </p:cNvSpPr>
          <p:nvPr>
            <p:ph type="body" sz="half" idx="1"/>
          </p:nvPr>
        </p:nvSpPr>
        <p:spPr>
          <a:xfrm>
            <a:off x="1905000" y="1600200"/>
            <a:ext cx="4038600" cy="4800600"/>
          </a:xfrm>
          <a:solidFill>
            <a:schemeClr val="accent1">
              <a:lumMod val="20000"/>
              <a:lumOff val="80000"/>
            </a:schemeClr>
          </a:solidFill>
          <a:effectLst>
            <a:outerShdw dist="101600" dir="2700000" algn="ctr" rotWithShape="0">
              <a:schemeClr val="bg2">
                <a:alpha val="50000"/>
              </a:schemeClr>
            </a:outerShdw>
          </a:effectLst>
        </p:spPr>
        <p:txBody>
          <a:bodyPr rtlCol="0">
            <a:normAutofit fontScale="92500" lnSpcReduction="20000"/>
          </a:bodyPr>
          <a:lstStyle/>
          <a:p>
            <a:pPr>
              <a:lnSpc>
                <a:spcPct val="110000"/>
              </a:lnSpc>
              <a:defRPr/>
            </a:pPr>
            <a:r>
              <a:rPr lang="en-US" sz="2400" dirty="0"/>
              <a:t>Does your test of change:</a:t>
            </a:r>
          </a:p>
          <a:p>
            <a:pPr lvl="1">
              <a:lnSpc>
                <a:spcPct val="110000"/>
              </a:lnSpc>
              <a:defRPr/>
            </a:pPr>
            <a:r>
              <a:rPr lang="en-US" dirty="0"/>
              <a:t>Include a description of the test?</a:t>
            </a:r>
          </a:p>
          <a:p>
            <a:pPr lvl="1">
              <a:lnSpc>
                <a:spcPct val="110000"/>
              </a:lnSpc>
              <a:defRPr/>
            </a:pPr>
            <a:r>
              <a:rPr lang="en-US" dirty="0"/>
              <a:t>Indicate who will do what, when and where?</a:t>
            </a:r>
          </a:p>
          <a:p>
            <a:pPr lvl="1">
              <a:lnSpc>
                <a:spcPct val="110000"/>
              </a:lnSpc>
              <a:defRPr/>
            </a:pPr>
            <a:r>
              <a:rPr lang="en-US" dirty="0"/>
              <a:t>Describe what you want to or think will happen?</a:t>
            </a:r>
            <a:br>
              <a:rPr lang="en-US" dirty="0"/>
            </a:br>
            <a:endParaRPr lang="en-US" dirty="0"/>
          </a:p>
          <a:p>
            <a:pPr>
              <a:lnSpc>
                <a:spcPct val="110000"/>
              </a:lnSpc>
              <a:defRPr/>
            </a:pPr>
            <a:r>
              <a:rPr lang="en-US" sz="2400" dirty="0"/>
              <a:t>Would you change your test of change?</a:t>
            </a:r>
            <a:br>
              <a:rPr lang="en-US" sz="2400" dirty="0"/>
            </a:br>
            <a:endParaRPr lang="en-US" sz="2400" dirty="0"/>
          </a:p>
          <a:p>
            <a:pPr>
              <a:lnSpc>
                <a:spcPct val="110000"/>
              </a:lnSpc>
              <a:defRPr/>
            </a:pPr>
            <a:r>
              <a:rPr lang="en-US" sz="2400" dirty="0"/>
              <a:t>If so, what would you change and why?</a:t>
            </a:r>
          </a:p>
          <a:p>
            <a:pPr lvl="1">
              <a:buNone/>
              <a:defRPr/>
            </a:pPr>
            <a:endParaRPr lang="en-US" dirty="0"/>
          </a:p>
        </p:txBody>
      </p:sp>
      <p:pic>
        <p:nvPicPr>
          <p:cNvPr id="116740" name="Picture 4" descr="MPj04306670000[1]">
            <a:extLst>
              <a:ext uri="{FF2B5EF4-FFF2-40B4-BE49-F238E27FC236}">
                <a16:creationId xmlns:a16="http://schemas.microsoft.com/office/drawing/2014/main" id="{7703631A-ACCB-4E07-BD3C-0D7C08924FF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324600" y="1600200"/>
            <a:ext cx="4267200" cy="4267200"/>
          </a:xfrm>
        </p:spPr>
      </p:pic>
    </p:spTree>
    <p:extLst>
      <p:ext uri="{BB962C8B-B14F-4D97-AF65-F5344CB8AC3E}">
        <p14:creationId xmlns:p14="http://schemas.microsoft.com/office/powerpoint/2010/main" val="3433731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a:extLst>
              <a:ext uri="{FF2B5EF4-FFF2-40B4-BE49-F238E27FC236}">
                <a16:creationId xmlns:a16="http://schemas.microsoft.com/office/drawing/2014/main" id="{CDB6312E-237E-4F52-B767-4515CB842AC5}"/>
              </a:ext>
            </a:extLst>
          </p:cNvPr>
          <p:cNvSpPr>
            <a:spLocks noGrp="1" noChangeArrowheads="1"/>
          </p:cNvSpPr>
          <p:nvPr>
            <p:ph type="title"/>
          </p:nvPr>
        </p:nvSpPr>
        <p:spPr>
          <a:solidFill>
            <a:schemeClr val="accent1">
              <a:lumMod val="20000"/>
              <a:lumOff val="80000"/>
            </a:schemeClr>
          </a:solidFill>
        </p:spPr>
        <p:txBody>
          <a:bodyPr rtlCol="0">
            <a:normAutofit/>
          </a:bodyPr>
          <a:lstStyle/>
          <a:p>
            <a:pPr>
              <a:defRPr/>
            </a:pPr>
            <a:r>
              <a:rPr lang="en-US" dirty="0"/>
              <a:t>Common Traps</a:t>
            </a:r>
            <a:endParaRPr lang="en-US" b="1" dirty="0"/>
          </a:p>
        </p:txBody>
      </p:sp>
      <p:pic>
        <p:nvPicPr>
          <p:cNvPr id="123906" name="Picture 7" descr="MPj03988390000[1]">
            <a:extLst>
              <a:ext uri="{FF2B5EF4-FFF2-40B4-BE49-F238E27FC236}">
                <a16:creationId xmlns:a16="http://schemas.microsoft.com/office/drawing/2014/main" id="{880D6ECB-A286-49AA-826A-41E136FF21C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656948" y="2148397"/>
            <a:ext cx="5367177" cy="3832120"/>
          </a:xfrm>
        </p:spPr>
      </p:pic>
      <p:sp>
        <p:nvSpPr>
          <p:cNvPr id="110596" name="Rectangle 3">
            <a:extLst>
              <a:ext uri="{FF2B5EF4-FFF2-40B4-BE49-F238E27FC236}">
                <a16:creationId xmlns:a16="http://schemas.microsoft.com/office/drawing/2014/main" id="{983ADB91-9416-46C8-8DEA-1B65CB6FEFBA}"/>
              </a:ext>
            </a:extLst>
          </p:cNvPr>
          <p:cNvSpPr>
            <a:spLocks noGrp="1"/>
          </p:cNvSpPr>
          <p:nvPr>
            <p:ph sz="half" idx="2"/>
          </p:nvPr>
        </p:nvSpPr>
        <p:spPr>
          <a:solidFill>
            <a:srgbClr val="CCFF66"/>
          </a:solidFill>
        </p:spPr>
        <p:txBody>
          <a:bodyPr>
            <a:normAutofit fontScale="85000" lnSpcReduction="20000"/>
          </a:bodyPr>
          <a:lstStyle/>
          <a:p>
            <a:pPr eaLnBrk="1" hangingPunct="1">
              <a:lnSpc>
                <a:spcPct val="120000"/>
              </a:lnSpc>
            </a:pPr>
            <a:r>
              <a:rPr lang="en-US" altLang="en-US"/>
              <a:t>Plan Do, Plan Do</a:t>
            </a:r>
          </a:p>
          <a:p>
            <a:pPr eaLnBrk="1" hangingPunct="1">
              <a:lnSpc>
                <a:spcPct val="120000"/>
              </a:lnSpc>
            </a:pPr>
            <a:r>
              <a:rPr lang="en-US" altLang="en-US"/>
              <a:t>Do Act, Do Act</a:t>
            </a:r>
          </a:p>
          <a:p>
            <a:pPr eaLnBrk="1" hangingPunct="1">
              <a:lnSpc>
                <a:spcPct val="120000"/>
              </a:lnSpc>
            </a:pPr>
            <a:r>
              <a:rPr lang="en-US" altLang="en-US"/>
              <a:t>No testing, only data collection</a:t>
            </a:r>
          </a:p>
          <a:p>
            <a:pPr eaLnBrk="1" hangingPunct="1">
              <a:lnSpc>
                <a:spcPct val="120000"/>
              </a:lnSpc>
            </a:pPr>
            <a:r>
              <a:rPr lang="en-US" altLang="en-US"/>
              <a:t>No ramps of tests, random PDSAs</a:t>
            </a:r>
          </a:p>
          <a:p>
            <a:pPr eaLnBrk="1" hangingPunct="1">
              <a:lnSpc>
                <a:spcPct val="120000"/>
              </a:lnSpc>
            </a:pPr>
            <a:r>
              <a:rPr lang="en-US" altLang="en-US"/>
              <a:t>Undisciplined PDSAs, no documentation</a:t>
            </a:r>
          </a:p>
          <a:p>
            <a:pPr eaLnBrk="1" hangingPunct="1">
              <a:lnSpc>
                <a:spcPct val="120000"/>
              </a:lnSpc>
            </a:pPr>
            <a:r>
              <a:rPr lang="en-US" altLang="en-US"/>
              <a:t>Prediction – what are we going to learn</a:t>
            </a:r>
          </a:p>
          <a:p>
            <a:pPr eaLnBrk="1" hangingPunct="1">
              <a:lnSpc>
                <a:spcPct val="120000"/>
              </a:lnSpc>
            </a:pPr>
            <a:r>
              <a:rPr lang="en-US" altLang="en-US"/>
              <a:t>Beware of Cycles longer than 30 days</a:t>
            </a:r>
          </a:p>
        </p:txBody>
      </p:sp>
    </p:spTree>
    <p:extLst>
      <p:ext uri="{BB962C8B-B14F-4D97-AF65-F5344CB8AC3E}">
        <p14:creationId xmlns:p14="http://schemas.microsoft.com/office/powerpoint/2010/main" val="41065130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0596">
                                            <p:bg/>
                                          </p:spTgt>
                                        </p:tgtEl>
                                        <p:attrNameLst>
                                          <p:attrName>style.visibility</p:attrName>
                                        </p:attrNameLst>
                                      </p:cBhvr>
                                      <p:to>
                                        <p:strVal val="visible"/>
                                      </p:to>
                                    </p:set>
                                    <p:animEffect transition="in" filter="fade">
                                      <p:cBhvr>
                                        <p:cTn id="7" dur="2000"/>
                                        <p:tgtEl>
                                          <p:spTgt spid="110596">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0596">
                                            <p:txEl>
                                              <p:pRg st="0" end="0"/>
                                            </p:txEl>
                                          </p:spTgt>
                                        </p:tgtEl>
                                        <p:attrNameLst>
                                          <p:attrName>style.visibility</p:attrName>
                                        </p:attrNameLst>
                                      </p:cBhvr>
                                      <p:to>
                                        <p:strVal val="visible"/>
                                      </p:to>
                                    </p:set>
                                    <p:animEffect transition="in" filter="fade">
                                      <p:cBhvr>
                                        <p:cTn id="12" dur="2000"/>
                                        <p:tgtEl>
                                          <p:spTgt spid="11059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0596">
                                            <p:txEl>
                                              <p:pRg st="1" end="1"/>
                                            </p:txEl>
                                          </p:spTgt>
                                        </p:tgtEl>
                                        <p:attrNameLst>
                                          <p:attrName>style.visibility</p:attrName>
                                        </p:attrNameLst>
                                      </p:cBhvr>
                                      <p:to>
                                        <p:strVal val="visible"/>
                                      </p:to>
                                    </p:set>
                                    <p:animEffect transition="in" filter="fade">
                                      <p:cBhvr>
                                        <p:cTn id="17" dur="2000"/>
                                        <p:tgtEl>
                                          <p:spTgt spid="11059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0596">
                                            <p:txEl>
                                              <p:pRg st="2" end="2"/>
                                            </p:txEl>
                                          </p:spTgt>
                                        </p:tgtEl>
                                        <p:attrNameLst>
                                          <p:attrName>style.visibility</p:attrName>
                                        </p:attrNameLst>
                                      </p:cBhvr>
                                      <p:to>
                                        <p:strVal val="visible"/>
                                      </p:to>
                                    </p:set>
                                    <p:animEffect transition="in" filter="fade">
                                      <p:cBhvr>
                                        <p:cTn id="22" dur="2000"/>
                                        <p:tgtEl>
                                          <p:spTgt spid="110596">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0596">
                                            <p:txEl>
                                              <p:pRg st="3" end="3"/>
                                            </p:txEl>
                                          </p:spTgt>
                                        </p:tgtEl>
                                        <p:attrNameLst>
                                          <p:attrName>style.visibility</p:attrName>
                                        </p:attrNameLst>
                                      </p:cBhvr>
                                      <p:to>
                                        <p:strVal val="visible"/>
                                      </p:to>
                                    </p:set>
                                    <p:animEffect transition="in" filter="fade">
                                      <p:cBhvr>
                                        <p:cTn id="27" dur="2000"/>
                                        <p:tgtEl>
                                          <p:spTgt spid="110596">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0596">
                                            <p:txEl>
                                              <p:pRg st="4" end="4"/>
                                            </p:txEl>
                                          </p:spTgt>
                                        </p:tgtEl>
                                        <p:attrNameLst>
                                          <p:attrName>style.visibility</p:attrName>
                                        </p:attrNameLst>
                                      </p:cBhvr>
                                      <p:to>
                                        <p:strVal val="visible"/>
                                      </p:to>
                                    </p:set>
                                    <p:animEffect transition="in" filter="fade">
                                      <p:cBhvr>
                                        <p:cTn id="32" dur="2000"/>
                                        <p:tgtEl>
                                          <p:spTgt spid="110596">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0596">
                                            <p:txEl>
                                              <p:pRg st="5" end="5"/>
                                            </p:txEl>
                                          </p:spTgt>
                                        </p:tgtEl>
                                        <p:attrNameLst>
                                          <p:attrName>style.visibility</p:attrName>
                                        </p:attrNameLst>
                                      </p:cBhvr>
                                      <p:to>
                                        <p:strVal val="visible"/>
                                      </p:to>
                                    </p:set>
                                    <p:animEffect transition="in" filter="fade">
                                      <p:cBhvr>
                                        <p:cTn id="37" dur="2000"/>
                                        <p:tgtEl>
                                          <p:spTgt spid="110596">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0596">
                                            <p:txEl>
                                              <p:pRg st="6" end="6"/>
                                            </p:txEl>
                                          </p:spTgt>
                                        </p:tgtEl>
                                        <p:attrNameLst>
                                          <p:attrName>style.visibility</p:attrName>
                                        </p:attrNameLst>
                                      </p:cBhvr>
                                      <p:to>
                                        <p:strVal val="visible"/>
                                      </p:to>
                                    </p:set>
                                    <p:animEffect transition="in" filter="fade">
                                      <p:cBhvr>
                                        <p:cTn id="42" dur="2000"/>
                                        <p:tgtEl>
                                          <p:spTgt spid="11059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A11A7FC3-87B4-4BBD-BECE-CBB57417B56B}"/>
              </a:ext>
            </a:extLst>
          </p:cNvPr>
          <p:cNvSpPr>
            <a:spLocks noGrp="1" noChangeArrowheads="1"/>
          </p:cNvSpPr>
          <p:nvPr>
            <p:ph type="title"/>
          </p:nvPr>
        </p:nvSpPr>
        <p:spPr>
          <a:solidFill>
            <a:schemeClr val="accent1">
              <a:lumMod val="20000"/>
              <a:lumOff val="80000"/>
            </a:schemeClr>
          </a:solidFill>
        </p:spPr>
        <p:txBody>
          <a:bodyPr rtlCol="0">
            <a:normAutofit/>
          </a:bodyPr>
          <a:lstStyle/>
          <a:p>
            <a:pPr>
              <a:defRPr/>
            </a:pPr>
            <a:r>
              <a:rPr lang="en-US" sz="4900" dirty="0"/>
              <a:t>Mistakes Made In Improvement Teams</a:t>
            </a:r>
          </a:p>
        </p:txBody>
      </p:sp>
      <p:sp>
        <p:nvSpPr>
          <p:cNvPr id="199683" name="Rectangle 3">
            <a:extLst>
              <a:ext uri="{FF2B5EF4-FFF2-40B4-BE49-F238E27FC236}">
                <a16:creationId xmlns:a16="http://schemas.microsoft.com/office/drawing/2014/main" id="{0CC25E93-01B9-4606-8B34-069C083D0639}"/>
              </a:ext>
            </a:extLst>
          </p:cNvPr>
          <p:cNvSpPr>
            <a:spLocks noGrp="1" noChangeArrowheads="1"/>
          </p:cNvSpPr>
          <p:nvPr>
            <p:ph idx="1"/>
          </p:nvPr>
        </p:nvSpPr>
        <p:spPr>
          <a:solidFill>
            <a:srgbClr val="CCFF66"/>
          </a:solidFill>
          <a:effectLst>
            <a:outerShdw dist="107763" dir="18900000" algn="ctr" rotWithShape="0">
              <a:schemeClr val="bg2">
                <a:alpha val="50000"/>
              </a:schemeClr>
            </a:outerShdw>
          </a:effectLst>
        </p:spPr>
        <p:txBody>
          <a:bodyPr rtlCol="0">
            <a:normAutofit/>
          </a:bodyPr>
          <a:lstStyle/>
          <a:p>
            <a:pPr>
              <a:defRPr/>
            </a:pPr>
            <a:endParaRPr lang="en-US" dirty="0"/>
          </a:p>
          <a:p>
            <a:pPr>
              <a:defRPr/>
            </a:pPr>
            <a:r>
              <a:rPr lang="en-US" dirty="0"/>
              <a:t>Failure to state a measurable, specific aim</a:t>
            </a:r>
          </a:p>
          <a:p>
            <a:pPr>
              <a:defRPr/>
            </a:pPr>
            <a:r>
              <a:rPr lang="en-US" dirty="0"/>
              <a:t>Failure to tie measures to aims</a:t>
            </a:r>
          </a:p>
          <a:p>
            <a:pPr>
              <a:defRPr/>
            </a:pPr>
            <a:r>
              <a:rPr lang="en-US" dirty="0"/>
              <a:t>Over-reliance on education and awareness</a:t>
            </a:r>
          </a:p>
          <a:p>
            <a:pPr>
              <a:defRPr/>
            </a:pPr>
            <a:r>
              <a:rPr lang="en-US" dirty="0"/>
              <a:t>Failure to state a population focus</a:t>
            </a:r>
          </a:p>
          <a:p>
            <a:pPr>
              <a:defRPr/>
            </a:pPr>
            <a:r>
              <a:rPr lang="en-US" dirty="0"/>
              <a:t>Failure to abandon a change that does not lead to an improvement</a:t>
            </a:r>
          </a:p>
          <a:p>
            <a:pPr>
              <a:defRPr/>
            </a:pPr>
            <a:r>
              <a:rPr lang="en-US" dirty="0"/>
              <a:t>Failure to engage process owners on a team and solicit their ideas</a:t>
            </a:r>
          </a:p>
          <a:p>
            <a:pPr>
              <a:defRPr/>
            </a:pPr>
            <a:r>
              <a:rPr lang="en-US" dirty="0"/>
              <a:t>Failure to make data visible to all engaged in the process</a:t>
            </a:r>
          </a:p>
        </p:txBody>
      </p:sp>
    </p:spTree>
    <p:extLst>
      <p:ext uri="{BB962C8B-B14F-4D97-AF65-F5344CB8AC3E}">
        <p14:creationId xmlns:p14="http://schemas.microsoft.com/office/powerpoint/2010/main" val="23010432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9683">
                                            <p:bg/>
                                          </p:spTgt>
                                        </p:tgtEl>
                                        <p:attrNameLst>
                                          <p:attrName>style.visibility</p:attrName>
                                        </p:attrNameLst>
                                      </p:cBhvr>
                                      <p:to>
                                        <p:strVal val="visible"/>
                                      </p:to>
                                    </p:set>
                                    <p:animEffect transition="in" filter="fade">
                                      <p:cBhvr>
                                        <p:cTn id="7" dur="2000"/>
                                        <p:tgtEl>
                                          <p:spTgt spid="19968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9683">
                                            <p:txEl>
                                              <p:pRg st="1" end="1"/>
                                            </p:txEl>
                                          </p:spTgt>
                                        </p:tgtEl>
                                        <p:attrNameLst>
                                          <p:attrName>style.visibility</p:attrName>
                                        </p:attrNameLst>
                                      </p:cBhvr>
                                      <p:to>
                                        <p:strVal val="visible"/>
                                      </p:to>
                                    </p:set>
                                    <p:animEffect transition="in" filter="fade">
                                      <p:cBhvr>
                                        <p:cTn id="12" dur="2000"/>
                                        <p:tgtEl>
                                          <p:spTgt spid="1996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9683">
                                            <p:txEl>
                                              <p:pRg st="2" end="2"/>
                                            </p:txEl>
                                          </p:spTgt>
                                        </p:tgtEl>
                                        <p:attrNameLst>
                                          <p:attrName>style.visibility</p:attrName>
                                        </p:attrNameLst>
                                      </p:cBhvr>
                                      <p:to>
                                        <p:strVal val="visible"/>
                                      </p:to>
                                    </p:set>
                                    <p:animEffect transition="in" filter="fade">
                                      <p:cBhvr>
                                        <p:cTn id="17" dur="2000"/>
                                        <p:tgtEl>
                                          <p:spTgt spid="1996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9683">
                                            <p:txEl>
                                              <p:pRg st="3" end="3"/>
                                            </p:txEl>
                                          </p:spTgt>
                                        </p:tgtEl>
                                        <p:attrNameLst>
                                          <p:attrName>style.visibility</p:attrName>
                                        </p:attrNameLst>
                                      </p:cBhvr>
                                      <p:to>
                                        <p:strVal val="visible"/>
                                      </p:to>
                                    </p:set>
                                    <p:animEffect transition="in" filter="fade">
                                      <p:cBhvr>
                                        <p:cTn id="22" dur="2000"/>
                                        <p:tgtEl>
                                          <p:spTgt spid="19968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9683">
                                            <p:txEl>
                                              <p:pRg st="4" end="4"/>
                                            </p:txEl>
                                          </p:spTgt>
                                        </p:tgtEl>
                                        <p:attrNameLst>
                                          <p:attrName>style.visibility</p:attrName>
                                        </p:attrNameLst>
                                      </p:cBhvr>
                                      <p:to>
                                        <p:strVal val="visible"/>
                                      </p:to>
                                    </p:set>
                                    <p:animEffect transition="in" filter="fade">
                                      <p:cBhvr>
                                        <p:cTn id="27" dur="2000"/>
                                        <p:tgtEl>
                                          <p:spTgt spid="19968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9683">
                                            <p:txEl>
                                              <p:pRg st="5" end="5"/>
                                            </p:txEl>
                                          </p:spTgt>
                                        </p:tgtEl>
                                        <p:attrNameLst>
                                          <p:attrName>style.visibility</p:attrName>
                                        </p:attrNameLst>
                                      </p:cBhvr>
                                      <p:to>
                                        <p:strVal val="visible"/>
                                      </p:to>
                                    </p:set>
                                    <p:animEffect transition="in" filter="fade">
                                      <p:cBhvr>
                                        <p:cTn id="32" dur="2000"/>
                                        <p:tgtEl>
                                          <p:spTgt spid="19968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9683">
                                            <p:txEl>
                                              <p:pRg st="6" end="6"/>
                                            </p:txEl>
                                          </p:spTgt>
                                        </p:tgtEl>
                                        <p:attrNameLst>
                                          <p:attrName>style.visibility</p:attrName>
                                        </p:attrNameLst>
                                      </p:cBhvr>
                                      <p:to>
                                        <p:strVal val="visible"/>
                                      </p:to>
                                    </p:set>
                                    <p:animEffect transition="in" filter="fade">
                                      <p:cBhvr>
                                        <p:cTn id="37" dur="2000"/>
                                        <p:tgtEl>
                                          <p:spTgt spid="19968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9683">
                                            <p:txEl>
                                              <p:pRg st="7" end="7"/>
                                            </p:txEl>
                                          </p:spTgt>
                                        </p:tgtEl>
                                        <p:attrNameLst>
                                          <p:attrName>style.visibility</p:attrName>
                                        </p:attrNameLst>
                                      </p:cBhvr>
                                      <p:to>
                                        <p:strVal val="visible"/>
                                      </p:to>
                                    </p:set>
                                    <p:animEffect transition="in" filter="fade">
                                      <p:cBhvr>
                                        <p:cTn id="42" dur="2000"/>
                                        <p:tgtEl>
                                          <p:spTgt spid="1996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1300" y="258763"/>
            <a:ext cx="9220200" cy="1785937"/>
          </a:xfrm>
        </p:spPr>
        <p:txBody>
          <a:bodyPr>
            <a:normAutofit/>
          </a:bodyPr>
          <a:lstStyle/>
          <a:p>
            <a:pPr lvl="0"/>
            <a:r>
              <a:rPr lang="en-US" sz="3600" dirty="0"/>
              <a:t>Antibiotic Stewardship </a:t>
            </a:r>
            <a:br>
              <a:rPr lang="en-US" sz="3600" dirty="0"/>
            </a:br>
            <a:r>
              <a:rPr lang="en-US" sz="3600" dirty="0"/>
              <a:t>Quality Improvement – New 2018  </a:t>
            </a:r>
            <a:br>
              <a:rPr lang="en-US" sz="3600" dirty="0"/>
            </a:br>
            <a:endParaRPr lang="en-US" sz="3600" dirty="0"/>
          </a:p>
        </p:txBody>
      </p:sp>
      <p:sp>
        <p:nvSpPr>
          <p:cNvPr id="3" name="Subtitle 2"/>
          <p:cNvSpPr>
            <a:spLocks noGrp="1"/>
          </p:cNvSpPr>
          <p:nvPr>
            <p:ph type="subTitle" idx="1"/>
          </p:nvPr>
        </p:nvSpPr>
        <p:spPr>
          <a:xfrm>
            <a:off x="647700" y="2159000"/>
            <a:ext cx="10756900" cy="4013200"/>
          </a:xfrm>
        </p:spPr>
        <p:txBody>
          <a:bodyPr>
            <a:normAutofit lnSpcReduction="10000"/>
          </a:bodyPr>
          <a:lstStyle/>
          <a:p>
            <a:pPr marL="457200" indent="-457200" algn="l">
              <a:buFont typeface="+mj-lt"/>
              <a:buAutoNum type="arabicPeriod"/>
            </a:pPr>
            <a:r>
              <a:rPr lang="en-US" dirty="0"/>
              <a:t>Leadership Commitment – Dedicate necessary resources:  HR, IT </a:t>
            </a:r>
          </a:p>
          <a:p>
            <a:pPr marL="457200" indent="-457200" algn="l">
              <a:buFont typeface="+mj-lt"/>
              <a:buAutoNum type="arabicPeriod"/>
            </a:pPr>
            <a:r>
              <a:rPr lang="en-US" dirty="0"/>
              <a:t>Accountability - Appoint a single leader responsible for program outcomes</a:t>
            </a:r>
          </a:p>
          <a:p>
            <a:pPr marL="457200" indent="-457200" algn="l">
              <a:buFont typeface="+mj-lt"/>
              <a:buAutoNum type="arabicPeriod"/>
            </a:pPr>
            <a:r>
              <a:rPr lang="en-US" dirty="0"/>
              <a:t>Drug Expertise - Appoint a single Pharmacy Leader</a:t>
            </a:r>
          </a:p>
          <a:p>
            <a:pPr marL="457200" indent="-457200" algn="l">
              <a:buFont typeface="+mj-lt"/>
              <a:buAutoNum type="arabicPeriod"/>
            </a:pPr>
            <a:r>
              <a:rPr lang="en-US" dirty="0"/>
              <a:t>Action - Implement at least one recommended action</a:t>
            </a:r>
          </a:p>
          <a:p>
            <a:pPr marL="457200" indent="-457200" algn="l">
              <a:buFont typeface="+mj-lt"/>
              <a:buAutoNum type="arabicPeriod"/>
            </a:pPr>
            <a:r>
              <a:rPr lang="en-US" dirty="0"/>
              <a:t>Tracking - Monitor Antibiotic prescribing and resistance patterns</a:t>
            </a:r>
          </a:p>
          <a:p>
            <a:pPr marL="457200" indent="-457200" algn="l">
              <a:buFont typeface="+mj-lt"/>
              <a:buAutoNum type="arabicPeriod"/>
            </a:pPr>
            <a:r>
              <a:rPr lang="en-US" dirty="0"/>
              <a:t>Reporting - Regular reporting on </a:t>
            </a:r>
            <a:r>
              <a:rPr lang="en-US" dirty="0" err="1"/>
              <a:t>abx</a:t>
            </a:r>
            <a:r>
              <a:rPr lang="en-US" dirty="0"/>
              <a:t> use and resistance patterns</a:t>
            </a:r>
          </a:p>
          <a:p>
            <a:pPr marL="457200" indent="-457200" algn="l">
              <a:buFont typeface="+mj-lt"/>
              <a:buAutoNum type="arabicPeriod"/>
            </a:pPr>
            <a:r>
              <a:rPr lang="en-US" dirty="0"/>
              <a:t>Education - Education to clinicians on optimal prescribing and resistance</a:t>
            </a:r>
          </a:p>
          <a:p>
            <a:pPr marL="457200" indent="-457200" algn="l">
              <a:buFont typeface="+mj-lt"/>
              <a:buAutoNum type="arabicPeriod"/>
            </a:pPr>
            <a:endParaRPr lang="en-US" dirty="0"/>
          </a:p>
          <a:p>
            <a:pPr algn="l"/>
            <a:r>
              <a:rPr lang="en-US" dirty="0">
                <a:hlinkClick r:id="rId2"/>
              </a:rPr>
              <a:t>https://www.cdc.gov/antibiotic-use/healthcare/implementation/core-elements.html</a:t>
            </a:r>
            <a:endParaRPr lang="en-US" dirty="0"/>
          </a:p>
          <a:p>
            <a:pPr algn="l"/>
            <a:endParaRPr lang="en-US" dirty="0"/>
          </a:p>
        </p:txBody>
      </p:sp>
    </p:spTree>
    <p:extLst>
      <p:ext uri="{BB962C8B-B14F-4D97-AF65-F5344CB8AC3E}">
        <p14:creationId xmlns:p14="http://schemas.microsoft.com/office/powerpoint/2010/main" val="3237162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Thank you!</a:t>
            </a:r>
          </a:p>
        </p:txBody>
      </p:sp>
      <p:sp>
        <p:nvSpPr>
          <p:cNvPr id="5" name="Text Placeholder 4"/>
          <p:cNvSpPr>
            <a:spLocks noGrp="1"/>
          </p:cNvSpPr>
          <p:nvPr>
            <p:ph type="body" idx="1"/>
          </p:nvPr>
        </p:nvSpPr>
        <p:spPr/>
        <p:txBody>
          <a:bodyPr/>
          <a:lstStyle/>
          <a:p>
            <a:r>
              <a:rPr lang="en-US" dirty="0"/>
              <a:t>Don’t forget to sign the attendance sheet and complete the meeting survey!</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1169" y="1380798"/>
            <a:ext cx="1096962" cy="1096962"/>
          </a:xfrm>
          <a:prstGeom prst="rect">
            <a:avLst/>
          </a:prstGeom>
        </p:spPr>
      </p:pic>
    </p:spTree>
    <p:extLst>
      <p:ext uri="{BB962C8B-B14F-4D97-AF65-F5344CB8AC3E}">
        <p14:creationId xmlns:p14="http://schemas.microsoft.com/office/powerpoint/2010/main" val="1336580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EAE06-A3EC-4BFB-84D1-79A43D15A424}"/>
              </a:ext>
            </a:extLst>
          </p:cNvPr>
          <p:cNvSpPr>
            <a:spLocks noGrp="1"/>
          </p:cNvSpPr>
          <p:nvPr>
            <p:ph type="title"/>
          </p:nvPr>
        </p:nvSpPr>
        <p:spPr>
          <a:xfrm>
            <a:off x="838200" y="314325"/>
            <a:ext cx="10515600" cy="1325563"/>
          </a:xfrm>
          <a:solidFill>
            <a:schemeClr val="accent1">
              <a:lumMod val="20000"/>
              <a:lumOff val="80000"/>
            </a:schemeClr>
          </a:solidFill>
        </p:spPr>
        <p:txBody>
          <a:bodyPr/>
          <a:lstStyle/>
          <a:p>
            <a:r>
              <a:rPr lang="en-US" dirty="0"/>
              <a:t>Objectives</a:t>
            </a:r>
          </a:p>
        </p:txBody>
      </p:sp>
      <p:graphicFrame>
        <p:nvGraphicFramePr>
          <p:cNvPr id="4" name="Content Placeholder 3">
            <a:extLst>
              <a:ext uri="{FF2B5EF4-FFF2-40B4-BE49-F238E27FC236}">
                <a16:creationId xmlns:a16="http://schemas.microsoft.com/office/drawing/2014/main" id="{E00E67F9-2A87-4030-B1AA-0F3F3958CD94}"/>
              </a:ext>
            </a:extLst>
          </p:cNvPr>
          <p:cNvGraphicFramePr>
            <a:graphicFrameLocks noGrp="1"/>
          </p:cNvGraphicFramePr>
          <p:nvPr>
            <p:ph idx="1"/>
            <p:extLst>
              <p:ext uri="{D42A27DB-BD31-4B8C-83A1-F6EECF244321}">
                <p14:modId xmlns:p14="http://schemas.microsoft.com/office/powerpoint/2010/main" val="307539001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5652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7CEA5-6E2C-4522-B930-864C4FA1F7ED}"/>
              </a:ext>
            </a:extLst>
          </p:cNvPr>
          <p:cNvSpPr>
            <a:spLocks noGrp="1"/>
          </p:cNvSpPr>
          <p:nvPr>
            <p:ph type="title"/>
          </p:nvPr>
        </p:nvSpPr>
        <p:spPr>
          <a:solidFill>
            <a:schemeClr val="accent1">
              <a:lumMod val="20000"/>
              <a:lumOff val="80000"/>
            </a:schemeClr>
          </a:solidFill>
        </p:spPr>
        <p:txBody>
          <a:bodyPr/>
          <a:lstStyle/>
          <a:p>
            <a:pPr algn="ctr"/>
            <a:r>
              <a:rPr lang="en-US" dirty="0"/>
              <a:t>West Virginia Statewide Dashboard</a:t>
            </a:r>
          </a:p>
        </p:txBody>
      </p:sp>
      <p:pic>
        <p:nvPicPr>
          <p:cNvPr id="4" name="Content Placeholder 3"/>
          <p:cNvPicPr>
            <a:picLocks noGrp="1" noChangeAspect="1"/>
          </p:cNvPicPr>
          <p:nvPr>
            <p:ph idx="1"/>
          </p:nvPr>
        </p:nvPicPr>
        <p:blipFill>
          <a:blip r:embed="rId2"/>
          <a:srcRect t="19394" b="19394"/>
          <a:stretch>
            <a:fillRect/>
          </a:stretch>
        </p:blipFill>
        <p:spPr>
          <a:xfrm>
            <a:off x="838200" y="1825625"/>
            <a:ext cx="10534780" cy="4359275"/>
          </a:xfrm>
        </p:spPr>
      </p:pic>
    </p:spTree>
    <p:extLst>
      <p:ext uri="{BB962C8B-B14F-4D97-AF65-F5344CB8AC3E}">
        <p14:creationId xmlns:p14="http://schemas.microsoft.com/office/powerpoint/2010/main" val="324238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54493"/>
          <a:stretch/>
        </p:blipFill>
        <p:spPr>
          <a:xfrm>
            <a:off x="730273" y="528638"/>
            <a:ext cx="10068999" cy="5929037"/>
          </a:xfrm>
          <a:prstGeom prst="rect">
            <a:avLst/>
          </a:prstGeom>
        </p:spPr>
      </p:pic>
    </p:spTree>
    <p:extLst>
      <p:ext uri="{BB962C8B-B14F-4D97-AF65-F5344CB8AC3E}">
        <p14:creationId xmlns:p14="http://schemas.microsoft.com/office/powerpoint/2010/main" val="3813925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431801"/>
            <a:ext cx="10985500" cy="1397000"/>
          </a:xfrm>
        </p:spPr>
        <p:txBody>
          <a:bodyPr>
            <a:normAutofit fontScale="90000"/>
          </a:bodyPr>
          <a:lstStyle/>
          <a:p>
            <a:pPr algn="ctr"/>
            <a:br>
              <a:rPr lang="en-US" sz="3100" dirty="0"/>
            </a:br>
            <a:r>
              <a:rPr lang="en-US" sz="3100" dirty="0"/>
              <a:t>WV Top Opportunities:  </a:t>
            </a:r>
            <a:br>
              <a:rPr lang="en-US" sz="3100" dirty="0"/>
            </a:br>
            <a:r>
              <a:rPr lang="en-US" sz="3100" dirty="0"/>
              <a:t>Timing issues [EDTC &amp; Outpatient]</a:t>
            </a:r>
            <a:br>
              <a:rPr lang="en-US" sz="3100" dirty="0"/>
            </a:br>
            <a:br>
              <a:rPr lang="en-US" dirty="0"/>
            </a:b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45797" b="2143"/>
          <a:stretch/>
        </p:blipFill>
        <p:spPr>
          <a:xfrm>
            <a:off x="1811683" y="1130301"/>
            <a:ext cx="8502757" cy="5727699"/>
          </a:xfrm>
          <a:prstGeom prst="rect">
            <a:avLst/>
          </a:prstGeom>
        </p:spPr>
      </p:pic>
    </p:spTree>
    <p:extLst>
      <p:ext uri="{BB962C8B-B14F-4D97-AF65-F5344CB8AC3E}">
        <p14:creationId xmlns:p14="http://schemas.microsoft.com/office/powerpoint/2010/main" val="794373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Best Performers Among Us</a:t>
            </a:r>
            <a:br>
              <a:rPr lang="en-US" dirty="0"/>
            </a:br>
            <a:br>
              <a:rPr lang="en-US" dirty="0"/>
            </a:br>
            <a:r>
              <a:rPr lang="en-US" dirty="0"/>
              <a:t> </a:t>
            </a:r>
          </a:p>
        </p:txBody>
      </p:sp>
      <p:sp>
        <p:nvSpPr>
          <p:cNvPr id="3" name="Rectangle 2"/>
          <p:cNvSpPr/>
          <p:nvPr/>
        </p:nvSpPr>
        <p:spPr>
          <a:xfrm>
            <a:off x="1320800" y="1498600"/>
            <a:ext cx="8763000" cy="1908215"/>
          </a:xfrm>
          <a:prstGeom prst="rect">
            <a:avLst/>
          </a:prstGeom>
        </p:spPr>
        <p:txBody>
          <a:bodyPr wrap="square">
            <a:spAutoFit/>
          </a:bodyPr>
          <a:lstStyle/>
          <a:p>
            <a:endParaRPr lang="en-US" dirty="0"/>
          </a:p>
          <a:p>
            <a:pPr lvl="2"/>
            <a:r>
              <a:rPr lang="en-US" sz="2000" dirty="0"/>
              <a:t>EDTC: Minnie Hamilton Health System, War Memorial, Boone memorial, Mon Health Preston memorial, </a:t>
            </a:r>
          </a:p>
          <a:p>
            <a:pPr lvl="2"/>
            <a:r>
              <a:rPr lang="en-US" sz="2000" dirty="0"/>
              <a:t>Outpatient:  St. Joseph’s </a:t>
            </a:r>
          </a:p>
          <a:p>
            <a:pPr lvl="2"/>
            <a:r>
              <a:rPr lang="en-US" sz="2000" dirty="0"/>
              <a:t>Patient Safety: War Memorial, Boone Memorial, Mon Health Preston Memorial, Hampshire memorial, Roane General, Pocahontas Memorial</a:t>
            </a:r>
          </a:p>
        </p:txBody>
      </p:sp>
      <p:pic>
        <p:nvPicPr>
          <p:cNvPr id="4" name="Picture 3"/>
          <p:cNvPicPr>
            <a:picLocks noChangeAspect="1"/>
          </p:cNvPicPr>
          <p:nvPr/>
        </p:nvPicPr>
        <p:blipFill>
          <a:blip r:embed="rId2"/>
          <a:stretch>
            <a:fillRect/>
          </a:stretch>
        </p:blipFill>
        <p:spPr>
          <a:xfrm>
            <a:off x="7162800" y="5359400"/>
            <a:ext cx="5029200" cy="1028700"/>
          </a:xfrm>
          <a:prstGeom prst="rect">
            <a:avLst/>
          </a:prstGeom>
        </p:spPr>
      </p:pic>
      <p:pic>
        <p:nvPicPr>
          <p:cNvPr id="5" name="Picture 4"/>
          <p:cNvPicPr>
            <a:picLocks noChangeAspect="1"/>
          </p:cNvPicPr>
          <p:nvPr/>
        </p:nvPicPr>
        <p:blipFill>
          <a:blip r:embed="rId3"/>
          <a:stretch>
            <a:fillRect/>
          </a:stretch>
        </p:blipFill>
        <p:spPr>
          <a:xfrm>
            <a:off x="10248900" y="3530600"/>
            <a:ext cx="1270000" cy="1460500"/>
          </a:xfrm>
          <a:prstGeom prst="rect">
            <a:avLst/>
          </a:prstGeom>
        </p:spPr>
      </p:pic>
      <p:pic>
        <p:nvPicPr>
          <p:cNvPr id="8" name="Picture 7"/>
          <p:cNvPicPr>
            <a:picLocks noChangeAspect="1"/>
          </p:cNvPicPr>
          <p:nvPr/>
        </p:nvPicPr>
        <p:blipFill>
          <a:blip r:embed="rId4"/>
          <a:stretch>
            <a:fillRect/>
          </a:stretch>
        </p:blipFill>
        <p:spPr>
          <a:xfrm>
            <a:off x="876300" y="5346700"/>
            <a:ext cx="5080000" cy="952500"/>
          </a:xfrm>
          <a:prstGeom prst="rect">
            <a:avLst/>
          </a:prstGeom>
        </p:spPr>
      </p:pic>
      <p:pic>
        <p:nvPicPr>
          <p:cNvPr id="10" name="Picture 9"/>
          <p:cNvPicPr>
            <a:picLocks noChangeAspect="1"/>
          </p:cNvPicPr>
          <p:nvPr/>
        </p:nvPicPr>
        <p:blipFill>
          <a:blip r:embed="rId5"/>
          <a:stretch>
            <a:fillRect/>
          </a:stretch>
        </p:blipFill>
        <p:spPr>
          <a:xfrm>
            <a:off x="266700" y="3416300"/>
            <a:ext cx="2603500" cy="1979620"/>
          </a:xfrm>
          <a:prstGeom prst="rect">
            <a:avLst/>
          </a:prstGeom>
        </p:spPr>
      </p:pic>
      <p:pic>
        <p:nvPicPr>
          <p:cNvPr id="11" name="Picture 10"/>
          <p:cNvPicPr>
            <a:picLocks noChangeAspect="1"/>
          </p:cNvPicPr>
          <p:nvPr/>
        </p:nvPicPr>
        <p:blipFill>
          <a:blip r:embed="rId6"/>
          <a:stretch>
            <a:fillRect/>
          </a:stretch>
        </p:blipFill>
        <p:spPr>
          <a:xfrm>
            <a:off x="3835400" y="4254500"/>
            <a:ext cx="4292600" cy="838200"/>
          </a:xfrm>
          <a:prstGeom prst="rect">
            <a:avLst/>
          </a:prstGeom>
        </p:spPr>
      </p:pic>
      <p:pic>
        <p:nvPicPr>
          <p:cNvPr id="12" name="Picture 11"/>
          <p:cNvPicPr>
            <a:picLocks noChangeAspect="1"/>
          </p:cNvPicPr>
          <p:nvPr/>
        </p:nvPicPr>
        <p:blipFill>
          <a:blip r:embed="rId7"/>
          <a:stretch>
            <a:fillRect/>
          </a:stretch>
        </p:blipFill>
        <p:spPr>
          <a:xfrm>
            <a:off x="7327900" y="660400"/>
            <a:ext cx="4401671" cy="1066800"/>
          </a:xfrm>
          <a:prstGeom prst="rect">
            <a:avLst/>
          </a:prstGeom>
        </p:spPr>
      </p:pic>
      <p:pic>
        <p:nvPicPr>
          <p:cNvPr id="13" name="Picture 12"/>
          <p:cNvPicPr>
            <a:picLocks noChangeAspect="1"/>
          </p:cNvPicPr>
          <p:nvPr/>
        </p:nvPicPr>
        <p:blipFill>
          <a:blip r:embed="rId8"/>
          <a:stretch>
            <a:fillRect/>
          </a:stretch>
        </p:blipFill>
        <p:spPr>
          <a:xfrm>
            <a:off x="406400" y="609600"/>
            <a:ext cx="3810000" cy="1016000"/>
          </a:xfrm>
          <a:prstGeom prst="rect">
            <a:avLst/>
          </a:prstGeom>
        </p:spPr>
      </p:pic>
    </p:spTree>
    <p:extLst>
      <p:ext uri="{BB962C8B-B14F-4D97-AF65-F5344CB8AC3E}">
        <p14:creationId xmlns:p14="http://schemas.microsoft.com/office/powerpoint/2010/main" val="2140239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lvl="0"/>
            <a:r>
              <a:rPr lang="en-US" dirty="0"/>
              <a:t>. </a:t>
            </a:r>
            <a:br>
              <a:rPr lang="en-US" dirty="0"/>
            </a:br>
            <a:r>
              <a:rPr lang="en-US" dirty="0"/>
              <a:t> </a:t>
            </a:r>
            <a:br>
              <a:rPr lang="en-US" dirty="0"/>
            </a:br>
            <a:r>
              <a:rPr lang="en-US" sz="4000" dirty="0"/>
              <a:t>Model for Improvement Worksheets </a:t>
            </a:r>
            <a:br>
              <a:rPr lang="en-US" sz="4000" dirty="0"/>
            </a:br>
            <a:r>
              <a:rPr lang="en-US" sz="4000" dirty="0"/>
              <a:t>Team break outs</a:t>
            </a:r>
            <a:br>
              <a:rPr lang="en-US" dirty="0"/>
            </a:br>
            <a:endParaRPr lang="en-US" dirty="0"/>
          </a:p>
        </p:txBody>
      </p:sp>
      <p:sp>
        <p:nvSpPr>
          <p:cNvPr id="3" name="Subtitle 2"/>
          <p:cNvSpPr>
            <a:spLocks noGrp="1"/>
          </p:cNvSpPr>
          <p:nvPr>
            <p:ph type="subTitle" idx="1"/>
          </p:nvPr>
        </p:nvSpPr>
        <p:spPr>
          <a:xfrm>
            <a:off x="1524000" y="3175000"/>
            <a:ext cx="9144000" cy="2082800"/>
          </a:xfrm>
        </p:spPr>
        <p:txBody>
          <a:bodyPr/>
          <a:lstStyle/>
          <a:p>
            <a:r>
              <a:rPr lang="en-US" dirty="0"/>
              <a:t>Selecting your project</a:t>
            </a:r>
          </a:p>
          <a:p>
            <a:r>
              <a:rPr lang="en-US" dirty="0"/>
              <a:t>Apply PDSA  to improve your performance </a:t>
            </a:r>
          </a:p>
        </p:txBody>
      </p:sp>
    </p:spTree>
    <p:extLst>
      <p:ext uri="{BB962C8B-B14F-4D97-AF65-F5344CB8AC3E}">
        <p14:creationId xmlns:p14="http://schemas.microsoft.com/office/powerpoint/2010/main" val="1437673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84FAE5FC4C3A49B918943099FF2D37" ma:contentTypeVersion="18" ma:contentTypeDescription="Create a new document." ma:contentTypeScope="" ma:versionID="2ca73fc241d5211209e59ce41ef05215">
  <xsd:schema xmlns:xsd="http://www.w3.org/2001/XMLSchema" xmlns:xs="http://www.w3.org/2001/XMLSchema" xmlns:p="http://schemas.microsoft.com/office/2006/metadata/properties" xmlns:ns2="55ca0338-3464-458c-8d8c-befa0d25d337" xmlns:ns3="16c272d2-2932-4024-9014-5baf0e569aad" targetNamespace="http://schemas.microsoft.com/office/2006/metadata/properties" ma:root="true" ma:fieldsID="c05c722d8272b636273a9bdf3d61c05a" ns2:_="" ns3:_="">
    <xsd:import namespace="55ca0338-3464-458c-8d8c-befa0d25d337"/>
    <xsd:import namespace="16c272d2-2932-4024-9014-5baf0e569a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ca0338-3464-458c-8d8c-befa0d25d3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5d773ad-95d2-4bdd-8790-289d27a7ac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272d2-2932-4024-9014-5baf0e569aa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944ee96-c1c0-41e0-bacd-fbbfd7a7b2b1}" ma:internalName="TaxCatchAll" ma:showField="CatchAllData" ma:web="16c272d2-2932-4024-9014-5baf0e569a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E047C6-2D11-4124-8FB3-4D4456807367}"/>
</file>

<file path=customXml/itemProps2.xml><?xml version="1.0" encoding="utf-8"?>
<ds:datastoreItem xmlns:ds="http://schemas.openxmlformats.org/officeDocument/2006/customXml" ds:itemID="{19D9B6A1-65CD-4480-9D8D-E8355E925D12}"/>
</file>

<file path=docProps/app.xml><?xml version="1.0" encoding="utf-8"?>
<Properties xmlns="http://schemas.openxmlformats.org/officeDocument/2006/extended-properties" xmlns:vt="http://schemas.openxmlformats.org/officeDocument/2006/docPropsVTypes">
  <TotalTime>3162</TotalTime>
  <Words>1257</Words>
  <Application>Microsoft Office PowerPoint</Application>
  <PresentationFormat>Widescreen</PresentationFormat>
  <Paragraphs>218</Paragraphs>
  <Slides>37</Slides>
  <Notes>17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5" baseType="lpstr">
      <vt:lpstr>Arial</vt:lpstr>
      <vt:lpstr>Calibri</vt:lpstr>
      <vt:lpstr>Calibri Light</vt:lpstr>
      <vt:lpstr>Calisto MT</vt:lpstr>
      <vt:lpstr>Georgia</vt:lpstr>
      <vt:lpstr>Times New Roman Bold</vt:lpstr>
      <vt:lpstr>Office Theme</vt:lpstr>
      <vt:lpstr>Visio</vt:lpstr>
      <vt:lpstr>MBQIP West Virginia CAH Network   </vt:lpstr>
      <vt:lpstr>Agenda</vt:lpstr>
      <vt:lpstr>Nursing Contact Hours</vt:lpstr>
      <vt:lpstr>Objectives</vt:lpstr>
      <vt:lpstr>West Virginia Statewide Dashboard</vt:lpstr>
      <vt:lpstr>PowerPoint Presentation</vt:lpstr>
      <vt:lpstr> WV Top Opportunities:   Timing issues [EDTC &amp; Outpatient]  </vt:lpstr>
      <vt:lpstr>Best Performers Among Us   </vt:lpstr>
      <vt:lpstr>.    Model for Improvement Worksheets  Team break outs </vt:lpstr>
      <vt:lpstr>PowerPoint Presentation</vt:lpstr>
      <vt:lpstr>What Are We Trying to Accomplish?</vt:lpstr>
      <vt:lpstr>PowerPoint Presentation</vt:lpstr>
      <vt:lpstr>PowerPoint Presentation</vt:lpstr>
      <vt:lpstr>PowerPoint Presentation</vt:lpstr>
      <vt:lpstr>AIM Statements</vt:lpstr>
      <vt:lpstr>What Are You Trying to Accomplish?</vt:lpstr>
      <vt:lpstr>Evaluation and Sharing</vt:lpstr>
      <vt:lpstr>PowerPoint Presentation</vt:lpstr>
      <vt:lpstr>PowerPoint Presentation</vt:lpstr>
      <vt:lpstr>Why Measure?</vt:lpstr>
      <vt:lpstr>Types of Measures</vt:lpstr>
      <vt:lpstr>PowerPoint Presentation</vt:lpstr>
      <vt:lpstr>How Will We Know If A Change  Is An Improvement?</vt:lpstr>
      <vt:lpstr>Evaluation and Sharing</vt:lpstr>
      <vt:lpstr>PowerPoint Presentation</vt:lpstr>
      <vt:lpstr>PowerPoint Presentation</vt:lpstr>
      <vt:lpstr>PowerPoint Presentation</vt:lpstr>
      <vt:lpstr>PowerPoint Presentation</vt:lpstr>
      <vt:lpstr>PowerPoint Presentation</vt:lpstr>
      <vt:lpstr>PowerPoint Presentation</vt:lpstr>
      <vt:lpstr>The PDSA Cycle</vt:lpstr>
      <vt:lpstr>Back to Work</vt:lpstr>
      <vt:lpstr>Evaluation and Sharing</vt:lpstr>
      <vt:lpstr>Common Traps</vt:lpstr>
      <vt:lpstr>Mistakes Made In Improvement Teams</vt:lpstr>
      <vt:lpstr>Antibiotic Stewardship  Quality Improvement – New 2018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Model for Improvement</dc:title>
  <dc:creator>Barb DeBaun</dc:creator>
  <cp:lastModifiedBy>Tracy Fisk</cp:lastModifiedBy>
  <cp:revision>24</cp:revision>
  <dcterms:created xsi:type="dcterms:W3CDTF">2017-11-26T13:43:36Z</dcterms:created>
  <dcterms:modified xsi:type="dcterms:W3CDTF">2018-03-07T22:41:23Z</dcterms:modified>
</cp:coreProperties>
</file>