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0" r:id="rId2"/>
    <p:sldId id="289" r:id="rId3"/>
    <p:sldId id="306" r:id="rId4"/>
    <p:sldId id="310" r:id="rId5"/>
    <p:sldId id="265" r:id="rId6"/>
    <p:sldId id="259" r:id="rId7"/>
    <p:sldId id="302" r:id="rId8"/>
    <p:sldId id="288" r:id="rId9"/>
    <p:sldId id="293" r:id="rId10"/>
    <p:sldId id="305" r:id="rId11"/>
    <p:sldId id="263" r:id="rId12"/>
    <p:sldId id="300" r:id="rId13"/>
    <p:sldId id="304" r:id="rId14"/>
    <p:sldId id="309" r:id="rId15"/>
    <p:sldId id="297" r:id="rId16"/>
    <p:sldId id="296" r:id="rId17"/>
    <p:sldId id="307" r:id="rId18"/>
    <p:sldId id="299" r:id="rId19"/>
    <p:sldId id="308" r:id="rId20"/>
    <p:sldId id="294" r:id="rId21"/>
    <p:sldId id="295" r:id="rId22"/>
    <p:sldId id="303" r:id="rId23"/>
    <p:sldId id="277" r:id="rId24"/>
    <p:sldId id="301" r:id="rId25"/>
    <p:sldId id="292" r:id="rId26"/>
    <p:sldId id="29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showGuides="1">
      <p:cViewPr varScale="1">
        <p:scale>
          <a:sx n="88" d="100"/>
          <a:sy n="88" d="100"/>
        </p:scale>
        <p:origin x="765" y="57"/>
      </p:cViewPr>
      <p:guideLst>
        <p:guide orient="horz" pos="2160"/>
        <p:guide pos="2880"/>
      </p:guideLst>
    </p:cSldViewPr>
  </p:slideViewPr>
  <p:notesTextViewPr>
    <p:cViewPr>
      <p:scale>
        <a:sx n="1" d="1"/>
        <a:sy n="1" d="1"/>
      </p:scale>
      <p:origin x="0" y="0"/>
    </p:cViewPr>
  </p:notesTextViewPr>
  <p:sorterViewPr>
    <p:cViewPr>
      <p:scale>
        <a:sx n="90" d="100"/>
        <a:sy n="90" d="100"/>
      </p:scale>
      <p:origin x="0" y="-475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7C07D976-E0F9-4DDD-91FD-8D6E53C7999E}" type="datetimeFigureOut">
              <a:rPr lang="en-US" smtClean="0"/>
              <a:pPr/>
              <a:t>9/6/2017</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96D0C6C-FE9E-4961-BED5-3E405B87D3F0}" type="slidenum">
              <a:rPr lang="en-US" smtClean="0"/>
              <a:pPr/>
              <a:t>‹#›</a:t>
            </a:fld>
            <a:endParaRPr lang="en-US" dirty="0"/>
          </a:p>
        </p:txBody>
      </p:sp>
    </p:spTree>
    <p:extLst>
      <p:ext uri="{BB962C8B-B14F-4D97-AF65-F5344CB8AC3E}">
        <p14:creationId xmlns:p14="http://schemas.microsoft.com/office/powerpoint/2010/main" val="187847482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372374"/>
            <a:ext cx="6400800" cy="45720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7C07D976-E0F9-4DDD-91FD-8D6E53C7999E}" type="datetimeFigureOut">
              <a:rPr lang="en-US" smtClean="0"/>
              <a:pPr/>
              <a:t>9/6/2017</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96D0C6C-FE9E-4961-BED5-3E405B87D3F0}" type="slidenum">
              <a:rPr lang="en-US" smtClean="0"/>
              <a:pPr/>
              <a:t>‹#›</a:t>
            </a:fld>
            <a:endParaRPr lang="en-US" dirty="0"/>
          </a:p>
        </p:txBody>
      </p:sp>
    </p:spTree>
    <p:extLst>
      <p:ext uri="{BB962C8B-B14F-4D97-AF65-F5344CB8AC3E}">
        <p14:creationId xmlns:p14="http://schemas.microsoft.com/office/powerpoint/2010/main" val="227145500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7C07D976-E0F9-4DDD-91FD-8D6E53C7999E}" type="datetimeFigureOut">
              <a:rPr lang="en-US" smtClean="0"/>
              <a:pPr/>
              <a:t>9/6/2017</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96D0C6C-FE9E-4961-BED5-3E405B87D3F0}" type="slidenum">
              <a:rPr lang="en-US" smtClean="0"/>
              <a:pPr/>
              <a:t>‹#›</a:t>
            </a:fld>
            <a:endParaRPr lang="en-US" dirty="0"/>
          </a:p>
        </p:txBody>
      </p:sp>
    </p:spTree>
    <p:extLst>
      <p:ext uri="{BB962C8B-B14F-4D97-AF65-F5344CB8AC3E}">
        <p14:creationId xmlns:p14="http://schemas.microsoft.com/office/powerpoint/2010/main" val="681360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3" name="Date Placeholder 2"/>
          <p:cNvSpPr>
            <a:spLocks noGrp="1" noChangeArrowheads="1"/>
          </p:cNvSpPr>
          <p:nvPr>
            <p:ph type="dt" sz="half" idx="10"/>
          </p:nvPr>
        </p:nvSpPr>
        <p:spPr>
          <a:xfrm>
            <a:off x="457200" y="6245225"/>
            <a:ext cx="2133600" cy="476250"/>
          </a:xfrm>
          <a:prstGeom prst="rect">
            <a:avLst/>
          </a:prstGeom>
        </p:spPr>
        <p:txBody>
          <a:bodyPr/>
          <a:lstStyle>
            <a:lvl1pPr fontAlgn="auto">
              <a:spcBef>
                <a:spcPts val="0"/>
              </a:spcBef>
              <a:spcAft>
                <a:spcPts val="0"/>
              </a:spcAft>
              <a:defRPr dirty="0">
                <a:latin typeface="+mn-lt"/>
              </a:defRPr>
            </a:lvl1pPr>
          </a:lstStyle>
          <a:p>
            <a:fld id="{7C07D976-E0F9-4DDD-91FD-8D6E53C7999E}" type="datetimeFigureOut">
              <a:rPr lang="en-US" smtClean="0"/>
              <a:pPr/>
              <a:t>9/6/2017</a:t>
            </a:fld>
            <a:endParaRPr lang="en-US" dirty="0"/>
          </a:p>
        </p:txBody>
      </p:sp>
      <p:sp>
        <p:nvSpPr>
          <p:cNvPr id="4" name="Footer Placeholder 3"/>
          <p:cNvSpPr>
            <a:spLocks noGrp="1" noChangeArrowheads="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defRPr>
            </a:lvl1pPr>
          </a:lstStyle>
          <a:p>
            <a:endParaRPr lang="en-US" dirty="0"/>
          </a:p>
        </p:txBody>
      </p:sp>
    </p:spTree>
    <p:extLst>
      <p:ext uri="{BB962C8B-B14F-4D97-AF65-F5344CB8AC3E}">
        <p14:creationId xmlns:p14="http://schemas.microsoft.com/office/powerpoint/2010/main" val="163062096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7C07D976-E0F9-4DDD-91FD-8D6E53C7999E}" type="datetimeFigureOut">
              <a:rPr lang="en-US" smtClean="0"/>
              <a:pPr/>
              <a:t>9/6/2017</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96D0C6C-FE9E-4961-BED5-3E405B87D3F0}" type="slidenum">
              <a:rPr lang="en-US" smtClean="0"/>
              <a:pPr/>
              <a:t>‹#›</a:t>
            </a:fld>
            <a:endParaRPr lang="en-US" dirty="0"/>
          </a:p>
        </p:txBody>
      </p:sp>
    </p:spTree>
    <p:extLst>
      <p:ext uri="{BB962C8B-B14F-4D97-AF65-F5344CB8AC3E}">
        <p14:creationId xmlns:p14="http://schemas.microsoft.com/office/powerpoint/2010/main" val="111947270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7C07D976-E0F9-4DDD-91FD-8D6E53C7999E}" type="datetimeFigureOut">
              <a:rPr lang="en-US" smtClean="0"/>
              <a:pPr/>
              <a:t>9/6/2017</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96D0C6C-FE9E-4961-BED5-3E405B87D3F0}" type="slidenum">
              <a:rPr lang="en-US" smtClean="0"/>
              <a:pPr/>
              <a:t>‹#›</a:t>
            </a:fld>
            <a:endParaRPr lang="en-US" dirty="0"/>
          </a:p>
        </p:txBody>
      </p:sp>
    </p:spTree>
    <p:extLst>
      <p:ext uri="{BB962C8B-B14F-4D97-AF65-F5344CB8AC3E}">
        <p14:creationId xmlns:p14="http://schemas.microsoft.com/office/powerpoint/2010/main" val="322752887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7C07D976-E0F9-4DDD-91FD-8D6E53C7999E}" type="datetimeFigureOut">
              <a:rPr lang="en-US" smtClean="0"/>
              <a:pPr/>
              <a:t>9/6/2017</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B96D0C6C-FE9E-4961-BED5-3E405B87D3F0}" type="slidenum">
              <a:rPr lang="en-US" smtClean="0"/>
              <a:pPr/>
              <a:t>‹#›</a:t>
            </a:fld>
            <a:endParaRPr lang="en-US" dirty="0"/>
          </a:p>
        </p:txBody>
      </p:sp>
    </p:spTree>
    <p:extLst>
      <p:ext uri="{BB962C8B-B14F-4D97-AF65-F5344CB8AC3E}">
        <p14:creationId xmlns:p14="http://schemas.microsoft.com/office/powerpoint/2010/main" val="256869417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7C07D976-E0F9-4DDD-91FD-8D6E53C7999E}" type="datetimeFigureOut">
              <a:rPr lang="en-US" smtClean="0"/>
              <a:pPr/>
              <a:t>9/6/2017</a:t>
            </a:fld>
            <a:endParaRPr lang="en-US" dirty="0"/>
          </a:p>
        </p:txBody>
      </p:sp>
      <p:sp>
        <p:nvSpPr>
          <p:cNvPr id="8" name="Footer Placeholder 4"/>
          <p:cNvSpPr>
            <a:spLocks noGrp="1"/>
          </p:cNvSpPr>
          <p:nvPr>
            <p:ph type="ftr" sz="quarter" idx="11"/>
          </p:nvPr>
        </p:nvSpPr>
        <p:spPr/>
        <p:txBody>
          <a:bodyPr/>
          <a:lstStyle>
            <a:lvl1pPr>
              <a:defRPr/>
            </a:lvl1pPr>
          </a:lstStyle>
          <a:p>
            <a:endParaRPr lang="en-US" dirty="0"/>
          </a:p>
        </p:txBody>
      </p:sp>
      <p:sp>
        <p:nvSpPr>
          <p:cNvPr id="9" name="Slide Number Placeholder 5"/>
          <p:cNvSpPr>
            <a:spLocks noGrp="1"/>
          </p:cNvSpPr>
          <p:nvPr>
            <p:ph type="sldNum" sz="quarter" idx="12"/>
          </p:nvPr>
        </p:nvSpPr>
        <p:spPr/>
        <p:txBody>
          <a:bodyPr/>
          <a:lstStyle>
            <a:lvl1pPr>
              <a:defRPr/>
            </a:lvl1pPr>
          </a:lstStyle>
          <a:p>
            <a:fld id="{B96D0C6C-FE9E-4961-BED5-3E405B87D3F0}" type="slidenum">
              <a:rPr lang="en-US" smtClean="0"/>
              <a:pPr/>
              <a:t>‹#›</a:t>
            </a:fld>
            <a:endParaRPr lang="en-US" dirty="0"/>
          </a:p>
        </p:txBody>
      </p:sp>
    </p:spTree>
    <p:extLst>
      <p:ext uri="{BB962C8B-B14F-4D97-AF65-F5344CB8AC3E}">
        <p14:creationId xmlns:p14="http://schemas.microsoft.com/office/powerpoint/2010/main" val="303892068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7C07D976-E0F9-4DDD-91FD-8D6E53C7999E}" type="datetimeFigureOut">
              <a:rPr lang="en-US" smtClean="0"/>
              <a:pPr/>
              <a:t>9/6/2017</a:t>
            </a:fld>
            <a:endParaRPr lang="en-US" dirty="0"/>
          </a:p>
        </p:txBody>
      </p:sp>
      <p:sp>
        <p:nvSpPr>
          <p:cNvPr id="4" name="Footer Placeholder 4"/>
          <p:cNvSpPr>
            <a:spLocks noGrp="1"/>
          </p:cNvSpPr>
          <p:nvPr>
            <p:ph type="ftr" sz="quarter" idx="11"/>
          </p:nvPr>
        </p:nvSpPr>
        <p:spPr/>
        <p:txBody>
          <a:bodyPr/>
          <a:lstStyle>
            <a:lvl1pPr>
              <a:defRPr/>
            </a:lvl1pPr>
          </a:lstStyle>
          <a:p>
            <a:endParaRPr lang="en-US" dirty="0"/>
          </a:p>
        </p:txBody>
      </p:sp>
      <p:sp>
        <p:nvSpPr>
          <p:cNvPr id="5" name="Slide Number Placeholder 5"/>
          <p:cNvSpPr>
            <a:spLocks noGrp="1"/>
          </p:cNvSpPr>
          <p:nvPr>
            <p:ph type="sldNum" sz="quarter" idx="12"/>
          </p:nvPr>
        </p:nvSpPr>
        <p:spPr/>
        <p:txBody>
          <a:bodyPr/>
          <a:lstStyle>
            <a:lvl1pPr>
              <a:defRPr/>
            </a:lvl1pPr>
          </a:lstStyle>
          <a:p>
            <a:fld id="{B96D0C6C-FE9E-4961-BED5-3E405B87D3F0}" type="slidenum">
              <a:rPr lang="en-US" smtClean="0"/>
              <a:pPr/>
              <a:t>‹#›</a:t>
            </a:fld>
            <a:endParaRPr lang="en-US" dirty="0"/>
          </a:p>
        </p:txBody>
      </p:sp>
    </p:spTree>
    <p:extLst>
      <p:ext uri="{BB962C8B-B14F-4D97-AF65-F5344CB8AC3E}">
        <p14:creationId xmlns:p14="http://schemas.microsoft.com/office/powerpoint/2010/main" val="4077325960"/>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C07D976-E0F9-4DDD-91FD-8D6E53C7999E}" type="datetimeFigureOut">
              <a:rPr lang="en-US" smtClean="0"/>
              <a:pPr/>
              <a:t>9/6/2017</a:t>
            </a:fld>
            <a:endParaRPr lang="en-US" dirty="0"/>
          </a:p>
        </p:txBody>
      </p:sp>
      <p:sp>
        <p:nvSpPr>
          <p:cNvPr id="3" name="Footer Placeholder 4"/>
          <p:cNvSpPr>
            <a:spLocks noGrp="1"/>
          </p:cNvSpPr>
          <p:nvPr>
            <p:ph type="ftr" sz="quarter" idx="11"/>
          </p:nvPr>
        </p:nvSpPr>
        <p:spPr/>
        <p:txBody>
          <a:bodyPr/>
          <a:lstStyle>
            <a:lvl1pPr>
              <a:defRPr/>
            </a:lvl1pPr>
          </a:lstStyle>
          <a:p>
            <a:endParaRPr lang="en-US" dirty="0"/>
          </a:p>
        </p:txBody>
      </p:sp>
      <p:sp>
        <p:nvSpPr>
          <p:cNvPr id="4" name="Slide Number Placeholder 5"/>
          <p:cNvSpPr>
            <a:spLocks noGrp="1"/>
          </p:cNvSpPr>
          <p:nvPr>
            <p:ph type="sldNum" sz="quarter" idx="12"/>
          </p:nvPr>
        </p:nvSpPr>
        <p:spPr/>
        <p:txBody>
          <a:bodyPr/>
          <a:lstStyle>
            <a:lvl1pPr>
              <a:defRPr/>
            </a:lvl1pPr>
          </a:lstStyle>
          <a:p>
            <a:fld id="{B96D0C6C-FE9E-4961-BED5-3E405B87D3F0}" type="slidenum">
              <a:rPr lang="en-US" smtClean="0"/>
              <a:pPr/>
              <a:t>‹#›</a:t>
            </a:fld>
            <a:endParaRPr lang="en-US" dirty="0"/>
          </a:p>
        </p:txBody>
      </p:sp>
    </p:spTree>
    <p:extLst>
      <p:ext uri="{BB962C8B-B14F-4D97-AF65-F5344CB8AC3E}">
        <p14:creationId xmlns:p14="http://schemas.microsoft.com/office/powerpoint/2010/main" val="2808255090"/>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7C07D976-E0F9-4DDD-91FD-8D6E53C7999E}" type="datetimeFigureOut">
              <a:rPr lang="en-US" smtClean="0"/>
              <a:pPr/>
              <a:t>9/6/2017</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B96D0C6C-FE9E-4961-BED5-3E405B87D3F0}" type="slidenum">
              <a:rPr lang="en-US" smtClean="0"/>
              <a:pPr/>
              <a:t>‹#›</a:t>
            </a:fld>
            <a:endParaRPr lang="en-US" dirty="0"/>
          </a:p>
        </p:txBody>
      </p:sp>
    </p:spTree>
    <p:extLst>
      <p:ext uri="{BB962C8B-B14F-4D97-AF65-F5344CB8AC3E}">
        <p14:creationId xmlns:p14="http://schemas.microsoft.com/office/powerpoint/2010/main" val="134373516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7C07D976-E0F9-4DDD-91FD-8D6E53C7999E}" type="datetimeFigureOut">
              <a:rPr lang="en-US" smtClean="0"/>
              <a:pPr/>
              <a:t>9/6/2017</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B96D0C6C-FE9E-4961-BED5-3E405B87D3F0}" type="slidenum">
              <a:rPr lang="en-US" smtClean="0"/>
              <a:pPr/>
              <a:t>‹#›</a:t>
            </a:fld>
            <a:endParaRPr lang="en-US" dirty="0"/>
          </a:p>
        </p:txBody>
      </p:sp>
    </p:spTree>
    <p:extLst>
      <p:ext uri="{BB962C8B-B14F-4D97-AF65-F5344CB8AC3E}">
        <p14:creationId xmlns:p14="http://schemas.microsoft.com/office/powerpoint/2010/main" val="401360139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33400" y="457200"/>
            <a:ext cx="640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914399" y="1417637"/>
            <a:ext cx="7295731"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fld id="{7C07D976-E0F9-4DDD-91FD-8D6E53C7999E}" type="datetimeFigureOut">
              <a:rPr lang="en-US" smtClean="0"/>
              <a:pPr/>
              <a:t>9/6/2017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fld id="{B96D0C6C-FE9E-4961-BED5-3E405B87D3F0}" type="slidenum">
              <a:rPr lang="en-US" smtClean="0"/>
              <a:pPr/>
              <a:t>‹#›</a:t>
            </a:fld>
            <a:endParaRPr lang="en-US" dirty="0"/>
          </a:p>
        </p:txBody>
      </p:sp>
      <p:sp>
        <p:nvSpPr>
          <p:cNvPr id="1033" name="Slide Number Placeholder 3"/>
          <p:cNvSpPr txBox="1">
            <a:spLocks/>
          </p:cNvSpPr>
          <p:nvPr/>
        </p:nvSpPr>
        <p:spPr bwMode="auto">
          <a:xfrm>
            <a:off x="8610600" y="6492875"/>
            <a:ext cx="533400" cy="365125"/>
          </a:xfrm>
          <a:prstGeom prst="rect">
            <a:avLst/>
          </a:prstGeom>
          <a:noFill/>
          <a:ln>
            <a:noFill/>
          </a:ln>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B2FAF52-A8C0-428D-B0BB-FA81FD3C01EA}" type="slidenum">
              <a:rPr lang="en-US" sz="1200" b="0" smtClean="0">
                <a:solidFill>
                  <a:schemeClr val="bg1"/>
                </a:solidFill>
                <a:latin typeface="+mj-lt"/>
                <a:cs typeface="Arial" charset="0"/>
              </a:rPr>
              <a:pPr fontAlgn="base">
                <a:spcBef>
                  <a:spcPct val="0"/>
                </a:spcBef>
                <a:spcAft>
                  <a:spcPct val="0"/>
                </a:spcAft>
                <a:defRPr/>
              </a:pPr>
              <a:t>‹#›</a:t>
            </a:fld>
            <a:endParaRPr lang="en-US" sz="1400" b="0" dirty="0">
              <a:solidFill>
                <a:schemeClr val="bg1"/>
              </a:solidFill>
              <a:latin typeface="+mj-lt"/>
              <a:cs typeface="Arial" charset="0"/>
            </a:endParaRPr>
          </a:p>
        </p:txBody>
      </p:sp>
      <p:cxnSp>
        <p:nvCxnSpPr>
          <p:cNvPr id="14" name="Straight Connector 13"/>
          <p:cNvCxnSpPr/>
          <p:nvPr/>
        </p:nvCxnSpPr>
        <p:spPr>
          <a:xfrm>
            <a:off x="0" y="914400"/>
            <a:ext cx="7543800" cy="0"/>
          </a:xfrm>
          <a:prstGeom prst="line">
            <a:avLst/>
          </a:prstGeom>
          <a:noFill/>
          <a:ln w="9525" cap="flat" cmpd="sng" algn="ctr">
            <a:solidFill>
              <a:srgbClr val="005B99"/>
            </a:solidFill>
            <a:prstDash val="solid"/>
          </a:ln>
          <a:effectLst/>
        </p:spPr>
      </p:cxnSp>
      <p:pic>
        <p:nvPicPr>
          <p:cNvPr id="15" name="Picture 1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620000" y="670560"/>
            <a:ext cx="1449237" cy="320040"/>
          </a:xfrm>
          <a:prstGeom prst="rect">
            <a:avLst/>
          </a:prstGeom>
        </p:spPr>
      </p:pic>
      <p:cxnSp>
        <p:nvCxnSpPr>
          <p:cNvPr id="10" name="Straight Connector 9"/>
          <p:cNvCxnSpPr/>
          <p:nvPr userDrawn="1"/>
        </p:nvCxnSpPr>
        <p:spPr>
          <a:xfrm>
            <a:off x="0" y="914400"/>
            <a:ext cx="7543800" cy="0"/>
          </a:xfrm>
          <a:prstGeom prst="line">
            <a:avLst/>
          </a:prstGeom>
          <a:ln>
            <a:solidFill>
              <a:srgbClr val="005B9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09045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xStyles>
    <p:titleStyle>
      <a:lvl1pPr algn="l" rtl="0" eaLnBrk="1" fontAlgn="base" hangingPunct="1">
        <a:spcBef>
          <a:spcPct val="0"/>
        </a:spcBef>
        <a:spcAft>
          <a:spcPct val="0"/>
        </a:spcAft>
        <a:defRPr sz="2800" kern="1200">
          <a:solidFill>
            <a:schemeClr val="tx1"/>
          </a:solidFill>
          <a:latin typeface="+mj-lt"/>
          <a:ea typeface="Verdana" pitchFamily="34" charset="0"/>
          <a:cs typeface="Verdana" pitchFamily="34" charset="0"/>
        </a:defRPr>
      </a:lvl1pPr>
      <a:lvl2pPr algn="l" rtl="0" eaLnBrk="1" fontAlgn="base" hangingPunct="1">
        <a:spcBef>
          <a:spcPct val="0"/>
        </a:spcBef>
        <a:spcAft>
          <a:spcPct val="0"/>
        </a:spcAft>
        <a:defRPr sz="2000">
          <a:solidFill>
            <a:schemeClr val="tx1"/>
          </a:solidFill>
          <a:latin typeface="Arial" charset="0"/>
        </a:defRPr>
      </a:lvl2pPr>
      <a:lvl3pPr algn="l" rtl="0" eaLnBrk="1" fontAlgn="base" hangingPunct="1">
        <a:spcBef>
          <a:spcPct val="0"/>
        </a:spcBef>
        <a:spcAft>
          <a:spcPct val="0"/>
        </a:spcAft>
        <a:defRPr sz="2000">
          <a:solidFill>
            <a:schemeClr val="tx1"/>
          </a:solidFill>
          <a:latin typeface="Arial" charset="0"/>
        </a:defRPr>
      </a:lvl3pPr>
      <a:lvl4pPr algn="l" rtl="0" eaLnBrk="1" fontAlgn="base" hangingPunct="1">
        <a:spcBef>
          <a:spcPct val="0"/>
        </a:spcBef>
        <a:spcAft>
          <a:spcPct val="0"/>
        </a:spcAft>
        <a:defRPr sz="2000">
          <a:solidFill>
            <a:schemeClr val="tx1"/>
          </a:solidFill>
          <a:latin typeface="Arial" charset="0"/>
        </a:defRPr>
      </a:lvl4pPr>
      <a:lvl5pPr algn="l" rtl="0" eaLnBrk="1" fontAlgn="base" hangingPunct="1">
        <a:spcBef>
          <a:spcPct val="0"/>
        </a:spcBef>
        <a:spcAft>
          <a:spcPct val="0"/>
        </a:spcAft>
        <a:defRPr sz="2000">
          <a:solidFill>
            <a:schemeClr val="tx1"/>
          </a:solidFill>
          <a:latin typeface="Arial" charset="0"/>
        </a:defRPr>
      </a:lvl5pPr>
      <a:lvl6pPr marL="457200" algn="l" rtl="0" eaLnBrk="1" fontAlgn="base" hangingPunct="1">
        <a:spcBef>
          <a:spcPct val="0"/>
        </a:spcBef>
        <a:spcAft>
          <a:spcPct val="0"/>
        </a:spcAft>
        <a:defRPr sz="2000">
          <a:solidFill>
            <a:schemeClr val="tx1"/>
          </a:solidFill>
          <a:latin typeface="Arial" charset="0"/>
        </a:defRPr>
      </a:lvl6pPr>
      <a:lvl7pPr marL="914400" algn="l" rtl="0" eaLnBrk="1" fontAlgn="base" hangingPunct="1">
        <a:spcBef>
          <a:spcPct val="0"/>
        </a:spcBef>
        <a:spcAft>
          <a:spcPct val="0"/>
        </a:spcAft>
        <a:defRPr sz="2000">
          <a:solidFill>
            <a:schemeClr val="tx1"/>
          </a:solidFill>
          <a:latin typeface="Arial" charset="0"/>
        </a:defRPr>
      </a:lvl7pPr>
      <a:lvl8pPr marL="1371600" algn="l" rtl="0" eaLnBrk="1" fontAlgn="base" hangingPunct="1">
        <a:spcBef>
          <a:spcPct val="0"/>
        </a:spcBef>
        <a:spcAft>
          <a:spcPct val="0"/>
        </a:spcAft>
        <a:defRPr sz="2000">
          <a:solidFill>
            <a:schemeClr val="tx1"/>
          </a:solidFill>
          <a:latin typeface="Arial" charset="0"/>
        </a:defRPr>
      </a:lvl8pPr>
      <a:lvl9pPr marL="1828800" algn="l" rtl="0" eaLnBrk="1" fontAlgn="base" hangingPunct="1">
        <a:spcBef>
          <a:spcPct val="0"/>
        </a:spcBef>
        <a:spcAft>
          <a:spcPct val="0"/>
        </a:spcAft>
        <a:defRPr sz="2000">
          <a:solidFill>
            <a:schemeClr val="tx1"/>
          </a:solidFill>
          <a:latin typeface="Arial" charset="0"/>
        </a:defRPr>
      </a:lvl9pPr>
    </p:titleStyle>
    <p:bodyStyle>
      <a:lvl1pPr marL="342900" indent="-342900" algn="l" rtl="0" eaLnBrk="1" fontAlgn="base" hangingPunct="1">
        <a:spcBef>
          <a:spcPct val="20000"/>
        </a:spcBef>
        <a:spcAft>
          <a:spcPct val="0"/>
        </a:spcAft>
        <a:buClrTx/>
        <a:buFont typeface="Arial" pitchFamily="34" charset="0"/>
        <a:buChar char="•"/>
        <a:defRPr sz="1800" kern="1200">
          <a:solidFill>
            <a:schemeClr val="tx1"/>
          </a:solidFill>
          <a:latin typeface="+mn-lt"/>
          <a:ea typeface="Verdana" pitchFamily="34" charset="0"/>
          <a:cs typeface="Verdana" pitchFamily="34" charset="0"/>
        </a:defRPr>
      </a:lvl1pPr>
      <a:lvl2pPr marL="742950" indent="-285750" algn="l" rtl="0" eaLnBrk="1" fontAlgn="base" hangingPunct="1">
        <a:spcBef>
          <a:spcPct val="20000"/>
        </a:spcBef>
        <a:spcAft>
          <a:spcPct val="0"/>
        </a:spcAft>
        <a:buClrTx/>
        <a:buFont typeface="Arial" pitchFamily="34" charset="0"/>
        <a:buChar char="•"/>
        <a:defRPr sz="1800" kern="1200">
          <a:solidFill>
            <a:schemeClr val="tx1"/>
          </a:solidFill>
          <a:latin typeface="+mn-lt"/>
          <a:ea typeface="Verdana" pitchFamily="34" charset="0"/>
          <a:cs typeface="Verdana" pitchFamily="34" charset="0"/>
        </a:defRPr>
      </a:lvl2pPr>
      <a:lvl3pPr marL="1143000" indent="-228600" algn="l" rtl="0" eaLnBrk="1" fontAlgn="base" hangingPunct="1">
        <a:spcBef>
          <a:spcPct val="20000"/>
        </a:spcBef>
        <a:spcAft>
          <a:spcPct val="0"/>
        </a:spcAft>
        <a:buClrTx/>
        <a:buFont typeface="Arial" pitchFamily="34" charset="0"/>
        <a:buChar char="•"/>
        <a:defRPr sz="1800" kern="1200">
          <a:solidFill>
            <a:schemeClr val="tx1"/>
          </a:solidFill>
          <a:latin typeface="+mn-lt"/>
          <a:ea typeface="Verdana" pitchFamily="34" charset="0"/>
          <a:cs typeface="Verdana" pitchFamily="34" charset="0"/>
        </a:defRPr>
      </a:lvl3pPr>
      <a:lvl4pPr marL="1600200" indent="-228600" algn="l" rtl="0" eaLnBrk="1" fontAlgn="base" hangingPunct="1">
        <a:spcBef>
          <a:spcPct val="20000"/>
        </a:spcBef>
        <a:spcAft>
          <a:spcPct val="0"/>
        </a:spcAft>
        <a:buClrTx/>
        <a:buFont typeface="Arial" pitchFamily="34" charset="0"/>
        <a:buChar char="•"/>
        <a:defRPr sz="1800" kern="1200">
          <a:solidFill>
            <a:schemeClr val="tx1"/>
          </a:solidFill>
          <a:latin typeface="+mn-lt"/>
          <a:ea typeface="Verdana" pitchFamily="34" charset="0"/>
          <a:cs typeface="Verdana" pitchFamily="34" charset="0"/>
        </a:defRPr>
      </a:lvl4pPr>
      <a:lvl5pPr marL="2057400" indent="-228600" algn="l" rtl="0" eaLnBrk="1" fontAlgn="base" hangingPunct="1">
        <a:spcBef>
          <a:spcPct val="20000"/>
        </a:spcBef>
        <a:spcAft>
          <a:spcPct val="0"/>
        </a:spcAft>
        <a:buClrTx/>
        <a:buFont typeface="Arial" pitchFamily="34" charset="0"/>
        <a:buChar char="•"/>
        <a:defRPr sz="1800" kern="1200">
          <a:solidFill>
            <a:schemeClr val="tx1"/>
          </a:solidFill>
          <a:latin typeface="+mn-lt"/>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ACTION ITEMS AND OUTCOMES</a:t>
            </a:r>
            <a:br>
              <a:rPr lang="en-US" dirty="0"/>
            </a:br>
            <a:r>
              <a:rPr lang="en-US" dirty="0"/>
              <a:t>Updated- </a:t>
            </a:r>
            <a:r>
              <a:rPr lang="en-US" sz="2000" dirty="0"/>
              <a:t>July 2017</a:t>
            </a:r>
          </a:p>
        </p:txBody>
      </p:sp>
      <p:pic>
        <p:nvPicPr>
          <p:cNvPr id="4" name="Picture 3"/>
          <p:cNvPicPr>
            <a:picLocks noChangeAspect="1"/>
          </p:cNvPicPr>
          <p:nvPr/>
        </p:nvPicPr>
        <p:blipFill>
          <a:blip r:embed="rId2"/>
          <a:stretch>
            <a:fillRect/>
          </a:stretch>
        </p:blipFill>
        <p:spPr>
          <a:xfrm>
            <a:off x="3142397" y="3858905"/>
            <a:ext cx="3102324" cy="2038350"/>
          </a:xfrm>
          <a:prstGeom prst="rect">
            <a:avLst/>
          </a:prstGeom>
          <a:ln w="38100">
            <a:solidFill>
              <a:srgbClr val="FFFF00"/>
            </a:solidFill>
          </a:ln>
        </p:spPr>
      </p:pic>
    </p:spTree>
    <p:extLst>
      <p:ext uri="{BB962C8B-B14F-4D97-AF65-F5344CB8AC3E}">
        <p14:creationId xmlns:p14="http://schemas.microsoft.com/office/powerpoint/2010/main" val="282198455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399" y="457200"/>
            <a:ext cx="6905625" cy="457200"/>
          </a:xfrm>
        </p:spPr>
        <p:txBody>
          <a:bodyPr/>
          <a:lstStyle/>
          <a:p>
            <a:r>
              <a:rPr lang="en-US" dirty="0"/>
              <a:t>Hampshire Memorial Hospital – July 2017</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17017910"/>
              </p:ext>
            </p:extLst>
          </p:nvPr>
        </p:nvGraphicFramePr>
        <p:xfrm>
          <a:off x="390618" y="1417638"/>
          <a:ext cx="7963269" cy="3754120"/>
        </p:xfrm>
        <a:graphic>
          <a:graphicData uri="http://schemas.openxmlformats.org/drawingml/2006/table">
            <a:tbl>
              <a:tblPr firstRow="1" bandRow="1">
                <a:tableStyleId>{5C22544A-7EE6-4342-B048-85BDC9FD1C3A}</a:tableStyleId>
              </a:tblPr>
              <a:tblGrid>
                <a:gridCol w="719725">
                  <a:extLst>
                    <a:ext uri="{9D8B030D-6E8A-4147-A177-3AD203B41FA5}">
                      <a16:colId xmlns:a16="http://schemas.microsoft.com/office/drawing/2014/main" val="20000"/>
                    </a:ext>
                  </a:extLst>
                </a:gridCol>
                <a:gridCol w="1319590">
                  <a:extLst>
                    <a:ext uri="{9D8B030D-6E8A-4147-A177-3AD203B41FA5}">
                      <a16:colId xmlns:a16="http://schemas.microsoft.com/office/drawing/2014/main" val="20001"/>
                    </a:ext>
                  </a:extLst>
                </a:gridCol>
                <a:gridCol w="1972734">
                  <a:extLst>
                    <a:ext uri="{9D8B030D-6E8A-4147-A177-3AD203B41FA5}">
                      <a16:colId xmlns:a16="http://schemas.microsoft.com/office/drawing/2014/main" val="20002"/>
                    </a:ext>
                  </a:extLst>
                </a:gridCol>
                <a:gridCol w="3951220">
                  <a:extLst>
                    <a:ext uri="{9D8B030D-6E8A-4147-A177-3AD203B41FA5}">
                      <a16:colId xmlns:a16="http://schemas.microsoft.com/office/drawing/2014/main" val="20003"/>
                    </a:ext>
                  </a:extLst>
                </a:gridCol>
              </a:tblGrid>
              <a:tr h="370840">
                <a:tc>
                  <a:txBody>
                    <a:bodyPr/>
                    <a:lstStyle/>
                    <a:p>
                      <a:r>
                        <a:rPr lang="en-US" dirty="0"/>
                        <a:t>State</a:t>
                      </a:r>
                    </a:p>
                  </a:txBody>
                  <a:tcPr marL="84593" marR="84593"/>
                </a:tc>
                <a:tc>
                  <a:txBody>
                    <a:bodyPr/>
                    <a:lstStyle/>
                    <a:p>
                      <a:r>
                        <a:rPr lang="en-US" dirty="0"/>
                        <a:t>Hospital</a:t>
                      </a:r>
                    </a:p>
                  </a:txBody>
                  <a:tcPr marL="84593" marR="84593"/>
                </a:tc>
                <a:tc>
                  <a:txBody>
                    <a:bodyPr/>
                    <a:lstStyle/>
                    <a:p>
                      <a:r>
                        <a:rPr lang="en-US" dirty="0"/>
                        <a:t>Action Item</a:t>
                      </a:r>
                    </a:p>
                  </a:txBody>
                  <a:tcPr marL="84593" marR="84593"/>
                </a:tc>
                <a:tc>
                  <a:txBody>
                    <a:bodyPr/>
                    <a:lstStyle/>
                    <a:p>
                      <a:r>
                        <a:rPr lang="en-US" dirty="0"/>
                        <a:t>Outcome</a:t>
                      </a:r>
                    </a:p>
                  </a:txBody>
                  <a:tcPr marL="84593" marR="84593"/>
                </a:tc>
                <a:extLst>
                  <a:ext uri="{0D108BD9-81ED-4DB2-BD59-A6C34878D82A}">
                    <a16:rowId xmlns:a16="http://schemas.microsoft.com/office/drawing/2014/main" val="10000"/>
                  </a:ext>
                </a:extLst>
              </a:tr>
              <a:tr h="3383280">
                <a:tc>
                  <a:txBody>
                    <a:bodyPr/>
                    <a:lstStyle/>
                    <a:p>
                      <a:r>
                        <a:rPr lang="en-US" dirty="0"/>
                        <a:t>WV</a:t>
                      </a:r>
                    </a:p>
                  </a:txBody>
                  <a:tcPr marL="84593" marR="84593"/>
                </a:tc>
                <a:tc>
                  <a:txBody>
                    <a:bodyPr/>
                    <a:lstStyle/>
                    <a:p>
                      <a:r>
                        <a:rPr lang="en-US" dirty="0"/>
                        <a:t>Hampshire Memorial Hospital</a:t>
                      </a:r>
                    </a:p>
                  </a:txBody>
                  <a:tcPr marL="84593" marR="84593"/>
                </a:tc>
                <a:tc>
                  <a:txBody>
                    <a:bodyPr/>
                    <a:lstStyle/>
                    <a:p>
                      <a:r>
                        <a:rPr lang="en-US" sz="1800" kern="1200" dirty="0">
                          <a:solidFill>
                            <a:schemeClr val="dk1"/>
                          </a:solidFill>
                          <a:effectLst/>
                          <a:latin typeface="+mn-lt"/>
                          <a:ea typeface="+mn-ea"/>
                          <a:cs typeface="+mn-cs"/>
                        </a:rPr>
                        <a:t>Sepsis</a:t>
                      </a:r>
                    </a:p>
                    <a:p>
                      <a:r>
                        <a:rPr lang="en-US" sz="1800" kern="1200" dirty="0" err="1">
                          <a:solidFill>
                            <a:schemeClr val="dk1"/>
                          </a:solidFill>
                          <a:effectLst/>
                          <a:latin typeface="+mn-lt"/>
                          <a:ea typeface="+mn-ea"/>
                          <a:cs typeface="+mn-cs"/>
                        </a:rPr>
                        <a:t>Barthel’s</a:t>
                      </a:r>
                      <a:r>
                        <a:rPr lang="en-US" sz="1800" kern="1200" dirty="0">
                          <a:solidFill>
                            <a:schemeClr val="dk1"/>
                          </a:solidFill>
                          <a:effectLst/>
                          <a:latin typeface="+mn-lt"/>
                          <a:ea typeface="+mn-ea"/>
                          <a:cs typeface="+mn-cs"/>
                        </a:rPr>
                        <a:t> Index</a:t>
                      </a:r>
                      <a:endParaRPr lang="en-US" dirty="0"/>
                    </a:p>
                  </a:txBody>
                  <a:tcPr marL="84593" marR="84593"/>
                </a:tc>
                <a:tc>
                  <a:txBody>
                    <a:bodyPr/>
                    <a:lstStyle/>
                    <a:p>
                      <a:pPr marL="285750" indent="-285750">
                        <a:buFont typeface="Arial" panose="020B0604020202020204" pitchFamily="34" charset="0"/>
                        <a:buChar char="•"/>
                      </a:pPr>
                      <a:endParaRPr lang="en-US" dirty="0"/>
                    </a:p>
                  </a:txBody>
                  <a:tcPr marL="84593" marR="84593"/>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1647835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Jackson General Hospital</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16160146"/>
              </p:ext>
            </p:extLst>
          </p:nvPr>
        </p:nvGraphicFramePr>
        <p:xfrm>
          <a:off x="390618" y="1417638"/>
          <a:ext cx="8439484" cy="4851400"/>
        </p:xfrm>
        <a:graphic>
          <a:graphicData uri="http://schemas.openxmlformats.org/drawingml/2006/table">
            <a:tbl>
              <a:tblPr firstRow="1" bandRow="1">
                <a:tableStyleId>{5C22544A-7EE6-4342-B048-85BDC9FD1C3A}</a:tableStyleId>
              </a:tblPr>
              <a:tblGrid>
                <a:gridCol w="762766">
                  <a:extLst>
                    <a:ext uri="{9D8B030D-6E8A-4147-A177-3AD203B41FA5}">
                      <a16:colId xmlns:a16="http://schemas.microsoft.com/office/drawing/2014/main" val="20000"/>
                    </a:ext>
                  </a:extLst>
                </a:gridCol>
                <a:gridCol w="1325072">
                  <a:extLst>
                    <a:ext uri="{9D8B030D-6E8A-4147-A177-3AD203B41FA5}">
                      <a16:colId xmlns:a16="http://schemas.microsoft.com/office/drawing/2014/main" val="20001"/>
                    </a:ext>
                  </a:extLst>
                </a:gridCol>
                <a:gridCol w="3190368">
                  <a:extLst>
                    <a:ext uri="{9D8B030D-6E8A-4147-A177-3AD203B41FA5}">
                      <a16:colId xmlns:a16="http://schemas.microsoft.com/office/drawing/2014/main" val="20002"/>
                    </a:ext>
                  </a:extLst>
                </a:gridCol>
                <a:gridCol w="3161278">
                  <a:extLst>
                    <a:ext uri="{9D8B030D-6E8A-4147-A177-3AD203B41FA5}">
                      <a16:colId xmlns:a16="http://schemas.microsoft.com/office/drawing/2014/main" val="20003"/>
                    </a:ext>
                  </a:extLst>
                </a:gridCol>
              </a:tblGrid>
              <a:tr h="370840">
                <a:tc>
                  <a:txBody>
                    <a:bodyPr/>
                    <a:lstStyle/>
                    <a:p>
                      <a:r>
                        <a:rPr lang="en-US" dirty="0"/>
                        <a:t>State</a:t>
                      </a:r>
                    </a:p>
                  </a:txBody>
                  <a:tcPr marL="84593" marR="84593"/>
                </a:tc>
                <a:tc>
                  <a:txBody>
                    <a:bodyPr/>
                    <a:lstStyle/>
                    <a:p>
                      <a:r>
                        <a:rPr lang="en-US" dirty="0"/>
                        <a:t>Hospital</a:t>
                      </a:r>
                    </a:p>
                  </a:txBody>
                  <a:tcPr marL="84593" marR="84593"/>
                </a:tc>
                <a:tc>
                  <a:txBody>
                    <a:bodyPr/>
                    <a:lstStyle/>
                    <a:p>
                      <a:r>
                        <a:rPr lang="en-US" dirty="0"/>
                        <a:t>Action Item</a:t>
                      </a:r>
                    </a:p>
                  </a:txBody>
                  <a:tcPr marL="84593" marR="84593"/>
                </a:tc>
                <a:tc>
                  <a:txBody>
                    <a:bodyPr/>
                    <a:lstStyle/>
                    <a:p>
                      <a:r>
                        <a:rPr lang="en-US" dirty="0"/>
                        <a:t>Outcome</a:t>
                      </a:r>
                    </a:p>
                  </a:txBody>
                  <a:tcPr marL="84593" marR="84593"/>
                </a:tc>
                <a:extLst>
                  <a:ext uri="{0D108BD9-81ED-4DB2-BD59-A6C34878D82A}">
                    <a16:rowId xmlns:a16="http://schemas.microsoft.com/office/drawing/2014/main" val="10000"/>
                  </a:ext>
                </a:extLst>
              </a:tr>
              <a:tr h="4480560">
                <a:tc>
                  <a:txBody>
                    <a:bodyPr/>
                    <a:lstStyle/>
                    <a:p>
                      <a:r>
                        <a:rPr lang="en-US" dirty="0"/>
                        <a:t>WV</a:t>
                      </a:r>
                    </a:p>
                  </a:txBody>
                  <a:tcPr marL="84593" marR="84593"/>
                </a:tc>
                <a:tc>
                  <a:txBody>
                    <a:bodyPr/>
                    <a:lstStyle/>
                    <a:p>
                      <a:r>
                        <a:rPr lang="en-US" dirty="0"/>
                        <a:t>Jackson General Hospital</a:t>
                      </a:r>
                    </a:p>
                  </a:txBody>
                  <a:tcPr marL="84593" marR="84593"/>
                </a:tc>
                <a:tc>
                  <a:txBody>
                    <a:bodyPr/>
                    <a:lstStyle/>
                    <a:p>
                      <a:r>
                        <a:rPr lang="en-US" dirty="0"/>
                        <a:t>ED Throughput</a:t>
                      </a:r>
                    </a:p>
                    <a:p>
                      <a:endParaRPr lang="en-US" dirty="0"/>
                    </a:p>
                    <a:p>
                      <a:endParaRPr lang="en-US" dirty="0"/>
                    </a:p>
                    <a:p>
                      <a:endParaRPr lang="en-US" dirty="0"/>
                    </a:p>
                    <a:p>
                      <a:endParaRPr lang="en-US" dirty="0"/>
                    </a:p>
                    <a:p>
                      <a:r>
                        <a:rPr lang="en-US" dirty="0"/>
                        <a:t>D/C</a:t>
                      </a:r>
                    </a:p>
                    <a:p>
                      <a:endParaRPr lang="en-US" dirty="0"/>
                    </a:p>
                    <a:p>
                      <a:endParaRPr lang="en-US" dirty="0"/>
                    </a:p>
                    <a:p>
                      <a:endParaRPr lang="en-US" dirty="0"/>
                    </a:p>
                    <a:p>
                      <a:endParaRPr lang="en-US" dirty="0"/>
                    </a:p>
                    <a:p>
                      <a:r>
                        <a:rPr lang="en-US" dirty="0" err="1"/>
                        <a:t>HCAHPS</a:t>
                      </a:r>
                      <a:r>
                        <a:rPr lang="en-US" baseline="0" dirty="0"/>
                        <a:t> – increase</a:t>
                      </a:r>
                    </a:p>
                    <a:p>
                      <a:endParaRPr lang="en-US" baseline="0" dirty="0"/>
                    </a:p>
                  </a:txBody>
                  <a:tcPr marL="84593" marR="84593"/>
                </a:tc>
                <a:tc>
                  <a:txBody>
                    <a:bodyPr/>
                    <a:lstStyle/>
                    <a:p>
                      <a:pPr marL="285750" indent="-285750">
                        <a:buFont typeface="Wingdings" panose="05000000000000000000" pitchFamily="2" charset="2"/>
                        <a:buChar char="§"/>
                      </a:pPr>
                      <a:r>
                        <a:rPr lang="en-US" dirty="0"/>
                        <a:t>Times trending down</a:t>
                      </a:r>
                    </a:p>
                    <a:p>
                      <a:pPr marL="285750" indent="-285750">
                        <a:buFont typeface="Wingdings" panose="05000000000000000000" pitchFamily="2" charset="2"/>
                        <a:buChar char="§"/>
                      </a:pPr>
                      <a:r>
                        <a:rPr lang="en-US" dirty="0"/>
                        <a:t>Failure Modes Effects Analysis</a:t>
                      </a:r>
                    </a:p>
                    <a:p>
                      <a:pPr marL="285750" indent="-285750">
                        <a:buFont typeface="Wingdings" panose="05000000000000000000" pitchFamily="2" charset="2"/>
                        <a:buChar char="§"/>
                      </a:pPr>
                      <a:r>
                        <a:rPr lang="en-US" dirty="0"/>
                        <a:t>ED Steering Committee</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dirty="0"/>
                        <a:t>New Discharge Planning standards implemented</a:t>
                      </a:r>
                    </a:p>
                    <a:p>
                      <a:pPr marL="285750" indent="-285750">
                        <a:buFont typeface="Wingdings" panose="05000000000000000000" pitchFamily="2" charset="2"/>
                        <a:buChar char="§"/>
                      </a:pPr>
                      <a:r>
                        <a:rPr lang="en-US" dirty="0"/>
                        <a:t>Started with OP surgery patients</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dirty="0"/>
                        <a:t>Hourly  rounding</a:t>
                      </a:r>
                    </a:p>
                    <a:p>
                      <a:pPr marL="285750" indent="-285750">
                        <a:buFont typeface="Wingdings" panose="05000000000000000000" pitchFamily="2" charset="2"/>
                        <a:buChar char="§"/>
                      </a:pPr>
                      <a:r>
                        <a:rPr lang="en-US" dirty="0"/>
                        <a:t>Setting expectations/using key words</a:t>
                      </a:r>
                    </a:p>
                    <a:p>
                      <a:pPr marL="285750" indent="-285750">
                        <a:buFont typeface="Wingdings" panose="05000000000000000000" pitchFamily="2" charset="2"/>
                        <a:buChar char="§"/>
                      </a:pPr>
                      <a:r>
                        <a:rPr lang="en-US" dirty="0"/>
                        <a:t>Ask before leaving</a:t>
                      </a:r>
                    </a:p>
                    <a:p>
                      <a:pPr marL="285750" indent="-285750">
                        <a:buFont typeface="Wingdings" panose="05000000000000000000" pitchFamily="2" charset="2"/>
                        <a:buChar char="§"/>
                      </a:pPr>
                      <a:r>
                        <a:rPr lang="en-US" dirty="0"/>
                        <a:t>Answering at the desk</a:t>
                      </a:r>
                    </a:p>
                    <a:p>
                      <a:pPr marL="285750" indent="-285750">
                        <a:buFont typeface="Wingdings" panose="05000000000000000000" pitchFamily="2" charset="2"/>
                        <a:buChar char="§"/>
                      </a:pPr>
                      <a:r>
                        <a:rPr lang="en-US" dirty="0"/>
                        <a:t>No pass zone</a:t>
                      </a:r>
                    </a:p>
                  </a:txBody>
                  <a:tcPr marL="84593" marR="84593"/>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5074487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Jackson General Hospital</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67442498"/>
              </p:ext>
            </p:extLst>
          </p:nvPr>
        </p:nvGraphicFramePr>
        <p:xfrm>
          <a:off x="390618" y="1417638"/>
          <a:ext cx="8439484" cy="4851400"/>
        </p:xfrm>
        <a:graphic>
          <a:graphicData uri="http://schemas.openxmlformats.org/drawingml/2006/table">
            <a:tbl>
              <a:tblPr firstRow="1" bandRow="1">
                <a:tableStyleId>{5C22544A-7EE6-4342-B048-85BDC9FD1C3A}</a:tableStyleId>
              </a:tblPr>
              <a:tblGrid>
                <a:gridCol w="762766">
                  <a:extLst>
                    <a:ext uri="{9D8B030D-6E8A-4147-A177-3AD203B41FA5}">
                      <a16:colId xmlns:a16="http://schemas.microsoft.com/office/drawing/2014/main" val="20000"/>
                    </a:ext>
                  </a:extLst>
                </a:gridCol>
                <a:gridCol w="1325072">
                  <a:extLst>
                    <a:ext uri="{9D8B030D-6E8A-4147-A177-3AD203B41FA5}">
                      <a16:colId xmlns:a16="http://schemas.microsoft.com/office/drawing/2014/main" val="20001"/>
                    </a:ext>
                  </a:extLst>
                </a:gridCol>
                <a:gridCol w="3190368">
                  <a:extLst>
                    <a:ext uri="{9D8B030D-6E8A-4147-A177-3AD203B41FA5}">
                      <a16:colId xmlns:a16="http://schemas.microsoft.com/office/drawing/2014/main" val="20002"/>
                    </a:ext>
                  </a:extLst>
                </a:gridCol>
                <a:gridCol w="3161278">
                  <a:extLst>
                    <a:ext uri="{9D8B030D-6E8A-4147-A177-3AD203B41FA5}">
                      <a16:colId xmlns:a16="http://schemas.microsoft.com/office/drawing/2014/main" val="20003"/>
                    </a:ext>
                  </a:extLst>
                </a:gridCol>
              </a:tblGrid>
              <a:tr h="370840">
                <a:tc>
                  <a:txBody>
                    <a:bodyPr/>
                    <a:lstStyle/>
                    <a:p>
                      <a:r>
                        <a:rPr lang="en-US" dirty="0"/>
                        <a:t>State</a:t>
                      </a:r>
                    </a:p>
                  </a:txBody>
                  <a:tcPr marL="84593" marR="84593"/>
                </a:tc>
                <a:tc>
                  <a:txBody>
                    <a:bodyPr/>
                    <a:lstStyle/>
                    <a:p>
                      <a:r>
                        <a:rPr lang="en-US" dirty="0"/>
                        <a:t>Hospital</a:t>
                      </a:r>
                    </a:p>
                  </a:txBody>
                  <a:tcPr marL="84593" marR="84593"/>
                </a:tc>
                <a:tc>
                  <a:txBody>
                    <a:bodyPr/>
                    <a:lstStyle/>
                    <a:p>
                      <a:r>
                        <a:rPr lang="en-US" dirty="0"/>
                        <a:t>Action Item</a:t>
                      </a:r>
                    </a:p>
                  </a:txBody>
                  <a:tcPr marL="84593" marR="84593"/>
                </a:tc>
                <a:tc>
                  <a:txBody>
                    <a:bodyPr/>
                    <a:lstStyle/>
                    <a:p>
                      <a:r>
                        <a:rPr lang="en-US" dirty="0"/>
                        <a:t>Outcome</a:t>
                      </a:r>
                    </a:p>
                  </a:txBody>
                  <a:tcPr marL="84593" marR="84593"/>
                </a:tc>
                <a:extLst>
                  <a:ext uri="{0D108BD9-81ED-4DB2-BD59-A6C34878D82A}">
                    <a16:rowId xmlns:a16="http://schemas.microsoft.com/office/drawing/2014/main" val="10000"/>
                  </a:ext>
                </a:extLst>
              </a:tr>
              <a:tr h="4480560">
                <a:tc>
                  <a:txBody>
                    <a:bodyPr/>
                    <a:lstStyle/>
                    <a:p>
                      <a:r>
                        <a:rPr lang="en-US" dirty="0"/>
                        <a:t>WV</a:t>
                      </a:r>
                    </a:p>
                  </a:txBody>
                  <a:tcPr marL="84593" marR="84593"/>
                </a:tc>
                <a:tc>
                  <a:txBody>
                    <a:bodyPr/>
                    <a:lstStyle/>
                    <a:p>
                      <a:r>
                        <a:rPr lang="en-US" dirty="0"/>
                        <a:t>Jackson General Hospital</a:t>
                      </a:r>
                    </a:p>
                  </a:txBody>
                  <a:tcPr marL="84593" marR="84593"/>
                </a:tc>
                <a:tc>
                  <a:txBody>
                    <a:bodyPr/>
                    <a:lstStyle/>
                    <a:p>
                      <a:r>
                        <a:rPr lang="en-US" baseline="0" dirty="0"/>
                        <a:t>Amp up multidisciplinary rounds</a:t>
                      </a:r>
                    </a:p>
                    <a:p>
                      <a:endParaRPr lang="en-US" baseline="0" dirty="0"/>
                    </a:p>
                    <a:p>
                      <a:endParaRPr lang="en-US" baseline="0" dirty="0"/>
                    </a:p>
                    <a:p>
                      <a:endParaRPr lang="en-US" baseline="0" dirty="0"/>
                    </a:p>
                    <a:p>
                      <a:endParaRPr lang="en-US" baseline="0" dirty="0"/>
                    </a:p>
                    <a:p>
                      <a:endParaRPr lang="en-US" baseline="0" dirty="0"/>
                    </a:p>
                    <a:p>
                      <a:r>
                        <a:rPr lang="en-US" baseline="0" dirty="0"/>
                        <a:t>Care transition</a:t>
                      </a:r>
                      <a:endParaRPr lang="en-US" dirty="0"/>
                    </a:p>
                  </a:txBody>
                  <a:tcPr marL="84593" marR="84593"/>
                </a:tc>
                <a:tc>
                  <a:txBody>
                    <a:bodyPr/>
                    <a:lstStyle/>
                    <a:p>
                      <a:pPr marL="285750" indent="-285750">
                        <a:buFont typeface="Wingdings" panose="05000000000000000000" pitchFamily="2" charset="2"/>
                        <a:buChar char="§"/>
                      </a:pPr>
                      <a:r>
                        <a:rPr lang="en-US" dirty="0"/>
                        <a:t>Pharmacist helps with worklist</a:t>
                      </a:r>
                    </a:p>
                    <a:p>
                      <a:pPr marL="285750" indent="-285750">
                        <a:buFont typeface="Wingdings" panose="05000000000000000000" pitchFamily="2" charset="2"/>
                        <a:buChar char="§"/>
                      </a:pPr>
                      <a:r>
                        <a:rPr lang="en-US" dirty="0"/>
                        <a:t>RN and Case Management rounding with docs</a:t>
                      </a:r>
                    </a:p>
                    <a:p>
                      <a:pPr marL="285750" indent="-285750">
                        <a:buFont typeface="Wingdings" panose="05000000000000000000" pitchFamily="2" charset="2"/>
                        <a:buChar char="§"/>
                      </a:pPr>
                      <a:r>
                        <a:rPr lang="en-US" dirty="0" err="1"/>
                        <a:t>MDR</a:t>
                      </a:r>
                      <a:r>
                        <a:rPr lang="en-US" dirty="0"/>
                        <a:t> on how for now</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dirty="0"/>
                        <a:t>Still an </a:t>
                      </a:r>
                      <a:r>
                        <a:rPr lang="en-US" dirty="0" err="1"/>
                        <a:t>isssue</a:t>
                      </a:r>
                      <a:endParaRPr lang="en-US" dirty="0"/>
                    </a:p>
                    <a:p>
                      <a:pPr marL="285750" indent="-285750">
                        <a:buFont typeface="Wingdings" panose="05000000000000000000" pitchFamily="2" charset="2"/>
                        <a:buChar char="§"/>
                      </a:pPr>
                      <a:r>
                        <a:rPr lang="en-US" dirty="0"/>
                        <a:t>Looking at how the patient might be perceiving these questions</a:t>
                      </a:r>
                    </a:p>
                    <a:p>
                      <a:pPr marL="285750" indent="-285750">
                        <a:buFont typeface="Wingdings" panose="05000000000000000000" pitchFamily="2" charset="2"/>
                        <a:buChar char="§"/>
                      </a:pPr>
                      <a:r>
                        <a:rPr lang="en-US" dirty="0"/>
                        <a:t>Considering addition of “custom” questions to further identify what the reasons for how the patients are responding</a:t>
                      </a:r>
                    </a:p>
                    <a:p>
                      <a:pPr marL="285750" indent="-285750">
                        <a:buFont typeface="Wingdings" panose="05000000000000000000" pitchFamily="2" charset="2"/>
                        <a:buChar char="§"/>
                      </a:pPr>
                      <a:endParaRPr lang="en-US" dirty="0"/>
                    </a:p>
                  </a:txBody>
                  <a:tcPr marL="84593" marR="84593"/>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43691166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Jackson General Hospital – July 2017</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61431416"/>
              </p:ext>
            </p:extLst>
          </p:nvPr>
        </p:nvGraphicFramePr>
        <p:xfrm>
          <a:off x="390618" y="1417638"/>
          <a:ext cx="8439484" cy="4851400"/>
        </p:xfrm>
        <a:graphic>
          <a:graphicData uri="http://schemas.openxmlformats.org/drawingml/2006/table">
            <a:tbl>
              <a:tblPr firstRow="1" bandRow="1">
                <a:tableStyleId>{5C22544A-7EE6-4342-B048-85BDC9FD1C3A}</a:tableStyleId>
              </a:tblPr>
              <a:tblGrid>
                <a:gridCol w="762766">
                  <a:extLst>
                    <a:ext uri="{9D8B030D-6E8A-4147-A177-3AD203B41FA5}">
                      <a16:colId xmlns:a16="http://schemas.microsoft.com/office/drawing/2014/main" val="20000"/>
                    </a:ext>
                  </a:extLst>
                </a:gridCol>
                <a:gridCol w="1325072">
                  <a:extLst>
                    <a:ext uri="{9D8B030D-6E8A-4147-A177-3AD203B41FA5}">
                      <a16:colId xmlns:a16="http://schemas.microsoft.com/office/drawing/2014/main" val="20001"/>
                    </a:ext>
                  </a:extLst>
                </a:gridCol>
                <a:gridCol w="3190368">
                  <a:extLst>
                    <a:ext uri="{9D8B030D-6E8A-4147-A177-3AD203B41FA5}">
                      <a16:colId xmlns:a16="http://schemas.microsoft.com/office/drawing/2014/main" val="20002"/>
                    </a:ext>
                  </a:extLst>
                </a:gridCol>
                <a:gridCol w="3161278">
                  <a:extLst>
                    <a:ext uri="{9D8B030D-6E8A-4147-A177-3AD203B41FA5}">
                      <a16:colId xmlns:a16="http://schemas.microsoft.com/office/drawing/2014/main" val="20003"/>
                    </a:ext>
                  </a:extLst>
                </a:gridCol>
              </a:tblGrid>
              <a:tr h="370840">
                <a:tc>
                  <a:txBody>
                    <a:bodyPr/>
                    <a:lstStyle/>
                    <a:p>
                      <a:r>
                        <a:rPr lang="en-US" dirty="0"/>
                        <a:t>State</a:t>
                      </a:r>
                    </a:p>
                  </a:txBody>
                  <a:tcPr marL="84593" marR="84593"/>
                </a:tc>
                <a:tc>
                  <a:txBody>
                    <a:bodyPr/>
                    <a:lstStyle/>
                    <a:p>
                      <a:r>
                        <a:rPr lang="en-US" dirty="0"/>
                        <a:t>Hospital</a:t>
                      </a:r>
                    </a:p>
                  </a:txBody>
                  <a:tcPr marL="84593" marR="84593"/>
                </a:tc>
                <a:tc>
                  <a:txBody>
                    <a:bodyPr/>
                    <a:lstStyle/>
                    <a:p>
                      <a:r>
                        <a:rPr lang="en-US" dirty="0"/>
                        <a:t>Action Item</a:t>
                      </a:r>
                    </a:p>
                  </a:txBody>
                  <a:tcPr marL="84593" marR="84593"/>
                </a:tc>
                <a:tc>
                  <a:txBody>
                    <a:bodyPr/>
                    <a:lstStyle/>
                    <a:p>
                      <a:r>
                        <a:rPr lang="en-US" dirty="0"/>
                        <a:t>Outcome</a:t>
                      </a:r>
                    </a:p>
                  </a:txBody>
                  <a:tcPr marL="84593" marR="84593"/>
                </a:tc>
                <a:extLst>
                  <a:ext uri="{0D108BD9-81ED-4DB2-BD59-A6C34878D82A}">
                    <a16:rowId xmlns:a16="http://schemas.microsoft.com/office/drawing/2014/main" val="10000"/>
                  </a:ext>
                </a:extLst>
              </a:tr>
              <a:tr h="4480560">
                <a:tc>
                  <a:txBody>
                    <a:bodyPr/>
                    <a:lstStyle/>
                    <a:p>
                      <a:r>
                        <a:rPr lang="en-US" dirty="0"/>
                        <a:t>WV</a:t>
                      </a:r>
                    </a:p>
                  </a:txBody>
                  <a:tcPr marL="84593" marR="84593"/>
                </a:tc>
                <a:tc>
                  <a:txBody>
                    <a:bodyPr/>
                    <a:lstStyle/>
                    <a:p>
                      <a:r>
                        <a:rPr lang="en-US" dirty="0"/>
                        <a:t>Jackson General Hospital</a:t>
                      </a:r>
                    </a:p>
                  </a:txBody>
                  <a:tcPr marL="84593" marR="84593"/>
                </a:tc>
                <a:tc>
                  <a:txBody>
                    <a:bodyPr/>
                    <a:lstStyle/>
                    <a:p>
                      <a:pPr marL="342900" indent="-342900">
                        <a:buFont typeface="+mj-lt"/>
                        <a:buAutoNum type="arabicPeriod"/>
                      </a:pPr>
                      <a:r>
                        <a:rPr lang="en-US" baseline="0" dirty="0"/>
                        <a:t>ED throughput</a:t>
                      </a:r>
                    </a:p>
                    <a:p>
                      <a:pPr marL="342900" indent="-342900">
                        <a:buFont typeface="+mj-lt"/>
                        <a:buAutoNum type="arabicPeriod"/>
                      </a:pPr>
                      <a:r>
                        <a:rPr lang="en-US" baseline="0" dirty="0" err="1"/>
                        <a:t>Barthel’s</a:t>
                      </a:r>
                      <a:r>
                        <a:rPr lang="en-US" baseline="0" dirty="0"/>
                        <a:t> Index</a:t>
                      </a:r>
                    </a:p>
                  </a:txBody>
                  <a:tcPr marL="84593" marR="84593"/>
                </a:tc>
                <a:tc>
                  <a:txBody>
                    <a:bodyPr/>
                    <a:lstStyle/>
                    <a:p>
                      <a:pPr marL="285750" indent="-285750">
                        <a:buFont typeface="Wingdings" panose="05000000000000000000" pitchFamily="2" charset="2"/>
                        <a:buChar char="§"/>
                      </a:pPr>
                      <a:endParaRPr lang="en-US" dirty="0"/>
                    </a:p>
                  </a:txBody>
                  <a:tcPr marL="84593" marR="84593"/>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7164073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Jefferson Medical Center – July 2017</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79528417"/>
              </p:ext>
            </p:extLst>
          </p:nvPr>
        </p:nvGraphicFramePr>
        <p:xfrm>
          <a:off x="390618" y="1417637"/>
          <a:ext cx="7963269" cy="5295777"/>
        </p:xfrm>
        <a:graphic>
          <a:graphicData uri="http://schemas.openxmlformats.org/drawingml/2006/table">
            <a:tbl>
              <a:tblPr firstRow="1" bandRow="1">
                <a:tableStyleId>{5C22544A-7EE6-4342-B048-85BDC9FD1C3A}</a:tableStyleId>
              </a:tblPr>
              <a:tblGrid>
                <a:gridCol w="719725">
                  <a:extLst>
                    <a:ext uri="{9D8B030D-6E8A-4147-A177-3AD203B41FA5}">
                      <a16:colId xmlns:a16="http://schemas.microsoft.com/office/drawing/2014/main" val="20000"/>
                    </a:ext>
                  </a:extLst>
                </a:gridCol>
                <a:gridCol w="1250302">
                  <a:extLst>
                    <a:ext uri="{9D8B030D-6E8A-4147-A177-3AD203B41FA5}">
                      <a16:colId xmlns:a16="http://schemas.microsoft.com/office/drawing/2014/main" val="20001"/>
                    </a:ext>
                  </a:extLst>
                </a:gridCol>
                <a:gridCol w="3010345">
                  <a:extLst>
                    <a:ext uri="{9D8B030D-6E8A-4147-A177-3AD203B41FA5}">
                      <a16:colId xmlns:a16="http://schemas.microsoft.com/office/drawing/2014/main" val="20002"/>
                    </a:ext>
                  </a:extLst>
                </a:gridCol>
                <a:gridCol w="2982897">
                  <a:extLst>
                    <a:ext uri="{9D8B030D-6E8A-4147-A177-3AD203B41FA5}">
                      <a16:colId xmlns:a16="http://schemas.microsoft.com/office/drawing/2014/main" val="20003"/>
                    </a:ext>
                  </a:extLst>
                </a:gridCol>
              </a:tblGrid>
              <a:tr h="415244">
                <a:tc>
                  <a:txBody>
                    <a:bodyPr/>
                    <a:lstStyle/>
                    <a:p>
                      <a:r>
                        <a:rPr lang="en-US" dirty="0"/>
                        <a:t>State</a:t>
                      </a:r>
                    </a:p>
                  </a:txBody>
                  <a:tcPr marL="84593" marR="84593"/>
                </a:tc>
                <a:tc>
                  <a:txBody>
                    <a:bodyPr/>
                    <a:lstStyle/>
                    <a:p>
                      <a:r>
                        <a:rPr lang="en-US" dirty="0"/>
                        <a:t>Hospital</a:t>
                      </a:r>
                    </a:p>
                  </a:txBody>
                  <a:tcPr marL="84593" marR="84593"/>
                </a:tc>
                <a:tc>
                  <a:txBody>
                    <a:bodyPr/>
                    <a:lstStyle/>
                    <a:p>
                      <a:r>
                        <a:rPr lang="en-US" dirty="0"/>
                        <a:t>Action Item</a:t>
                      </a:r>
                    </a:p>
                  </a:txBody>
                  <a:tcPr marL="84593" marR="84593"/>
                </a:tc>
                <a:tc>
                  <a:txBody>
                    <a:bodyPr/>
                    <a:lstStyle/>
                    <a:p>
                      <a:r>
                        <a:rPr lang="en-US" dirty="0"/>
                        <a:t>Outcome</a:t>
                      </a:r>
                    </a:p>
                  </a:txBody>
                  <a:tcPr marL="84593" marR="84593"/>
                </a:tc>
                <a:extLst>
                  <a:ext uri="{0D108BD9-81ED-4DB2-BD59-A6C34878D82A}">
                    <a16:rowId xmlns:a16="http://schemas.microsoft.com/office/drawing/2014/main" val="10000"/>
                  </a:ext>
                </a:extLst>
              </a:tr>
              <a:tr h="4880533">
                <a:tc>
                  <a:txBody>
                    <a:bodyPr/>
                    <a:lstStyle/>
                    <a:p>
                      <a:r>
                        <a:rPr lang="en-US" dirty="0"/>
                        <a:t>WV</a:t>
                      </a:r>
                    </a:p>
                  </a:txBody>
                  <a:tcPr marL="84593" marR="84593"/>
                </a:tc>
                <a:tc>
                  <a:txBody>
                    <a:bodyPr/>
                    <a:lstStyle/>
                    <a:p>
                      <a:r>
                        <a:rPr lang="en-US" dirty="0"/>
                        <a:t>Jefferson Medical Center</a:t>
                      </a:r>
                    </a:p>
                  </a:txBody>
                  <a:tcPr marL="84593" marR="84593"/>
                </a:tc>
                <a:tc>
                  <a:txBody>
                    <a:bodyPr/>
                    <a:lstStyle/>
                    <a:p>
                      <a:pPr marL="342900" indent="-342900">
                        <a:buFont typeface="+mj-lt"/>
                        <a:buAutoNum type="arabicPeriod"/>
                      </a:pPr>
                      <a:r>
                        <a:rPr lang="en-US" dirty="0"/>
                        <a:t>Check on </a:t>
                      </a:r>
                      <a:r>
                        <a:rPr lang="en-US" dirty="0" err="1"/>
                        <a:t>Barthel</a:t>
                      </a:r>
                      <a:r>
                        <a:rPr lang="en-US" dirty="0"/>
                        <a:t> Index addition</a:t>
                      </a:r>
                    </a:p>
                  </a:txBody>
                  <a:tcPr marL="84593" marR="84593"/>
                </a:tc>
                <a:tc>
                  <a:txBody>
                    <a:bodyPr/>
                    <a:lstStyle/>
                    <a:p>
                      <a:endParaRPr lang="en-US" sz="1050" b="1" baseline="0" dirty="0"/>
                    </a:p>
                  </a:txBody>
                  <a:tcPr marL="84593" marR="84593"/>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0209482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Minnie Hamilton Health System</a:t>
            </a:r>
          </a:p>
        </p:txBody>
      </p:sp>
      <p:graphicFrame>
        <p:nvGraphicFramePr>
          <p:cNvPr id="6" name="Content Placeholder 5"/>
          <p:cNvGraphicFramePr>
            <a:graphicFrameLocks noGrp="1"/>
          </p:cNvGraphicFramePr>
          <p:nvPr>
            <p:ph idx="1"/>
            <p:extLst/>
          </p:nvPr>
        </p:nvGraphicFramePr>
        <p:xfrm>
          <a:off x="390618" y="1146034"/>
          <a:ext cx="7963269" cy="5095240"/>
        </p:xfrm>
        <a:graphic>
          <a:graphicData uri="http://schemas.openxmlformats.org/drawingml/2006/table">
            <a:tbl>
              <a:tblPr firstRow="1" bandRow="1">
                <a:tableStyleId>{5C22544A-7EE6-4342-B048-85BDC9FD1C3A}</a:tableStyleId>
              </a:tblPr>
              <a:tblGrid>
                <a:gridCol w="825623">
                  <a:extLst>
                    <a:ext uri="{9D8B030D-6E8A-4147-A177-3AD203B41FA5}">
                      <a16:colId xmlns:a16="http://schemas.microsoft.com/office/drawing/2014/main" val="20000"/>
                    </a:ext>
                  </a:extLst>
                </a:gridCol>
                <a:gridCol w="1429306">
                  <a:extLst>
                    <a:ext uri="{9D8B030D-6E8A-4147-A177-3AD203B41FA5}">
                      <a16:colId xmlns:a16="http://schemas.microsoft.com/office/drawing/2014/main" val="20001"/>
                    </a:ext>
                  </a:extLst>
                </a:gridCol>
                <a:gridCol w="2725443">
                  <a:extLst>
                    <a:ext uri="{9D8B030D-6E8A-4147-A177-3AD203B41FA5}">
                      <a16:colId xmlns:a16="http://schemas.microsoft.com/office/drawing/2014/main" val="20002"/>
                    </a:ext>
                  </a:extLst>
                </a:gridCol>
                <a:gridCol w="2982897">
                  <a:extLst>
                    <a:ext uri="{9D8B030D-6E8A-4147-A177-3AD203B41FA5}">
                      <a16:colId xmlns:a16="http://schemas.microsoft.com/office/drawing/2014/main" val="20003"/>
                    </a:ext>
                  </a:extLst>
                </a:gridCol>
              </a:tblGrid>
              <a:tr h="370840">
                <a:tc>
                  <a:txBody>
                    <a:bodyPr/>
                    <a:lstStyle/>
                    <a:p>
                      <a:r>
                        <a:rPr lang="en-US" dirty="0"/>
                        <a:t>State</a:t>
                      </a:r>
                    </a:p>
                  </a:txBody>
                  <a:tcPr marL="84593" marR="84593"/>
                </a:tc>
                <a:tc>
                  <a:txBody>
                    <a:bodyPr/>
                    <a:lstStyle/>
                    <a:p>
                      <a:r>
                        <a:rPr lang="en-US" dirty="0"/>
                        <a:t>Hospital</a:t>
                      </a:r>
                    </a:p>
                  </a:txBody>
                  <a:tcPr marL="84593" marR="84593"/>
                </a:tc>
                <a:tc>
                  <a:txBody>
                    <a:bodyPr/>
                    <a:lstStyle/>
                    <a:p>
                      <a:r>
                        <a:rPr lang="en-US" dirty="0"/>
                        <a:t>Action Item</a:t>
                      </a:r>
                    </a:p>
                  </a:txBody>
                  <a:tcPr marL="84593" marR="84593"/>
                </a:tc>
                <a:tc>
                  <a:txBody>
                    <a:bodyPr/>
                    <a:lstStyle/>
                    <a:p>
                      <a:r>
                        <a:rPr lang="en-US" dirty="0"/>
                        <a:t>Outcome</a:t>
                      </a:r>
                    </a:p>
                  </a:txBody>
                  <a:tcPr marL="84593" marR="84593"/>
                </a:tc>
                <a:extLst>
                  <a:ext uri="{0D108BD9-81ED-4DB2-BD59-A6C34878D82A}">
                    <a16:rowId xmlns:a16="http://schemas.microsoft.com/office/drawing/2014/main" val="10000"/>
                  </a:ext>
                </a:extLst>
              </a:tr>
              <a:tr h="4724400">
                <a:tc>
                  <a:txBody>
                    <a:bodyPr/>
                    <a:lstStyle/>
                    <a:p>
                      <a:r>
                        <a:rPr lang="en-US" sz="1600" dirty="0"/>
                        <a:t>WV</a:t>
                      </a:r>
                    </a:p>
                  </a:txBody>
                  <a:tcPr marL="84593" marR="84593"/>
                </a:tc>
                <a:tc>
                  <a:txBody>
                    <a:bodyPr/>
                    <a:lstStyle/>
                    <a:p>
                      <a:r>
                        <a:rPr lang="en-US" sz="1600" dirty="0"/>
                        <a:t>Minnie Hamilton Health System</a:t>
                      </a:r>
                    </a:p>
                  </a:txBody>
                  <a:tcPr marL="84593" marR="84593"/>
                </a:tc>
                <a:tc>
                  <a:txBody>
                    <a:bodyPr/>
                    <a:lstStyle/>
                    <a:p>
                      <a:r>
                        <a:rPr lang="en-US" sz="1600" dirty="0"/>
                        <a:t>Care Transition </a:t>
                      </a:r>
                    </a:p>
                    <a:p>
                      <a:pPr marL="285750" indent="-285750">
                        <a:buFont typeface="Arial" panose="020B0604020202020204" pitchFamily="34" charset="0"/>
                        <a:buChar char="•"/>
                      </a:pPr>
                      <a:r>
                        <a:rPr lang="en-US" sz="1600" dirty="0"/>
                        <a:t>Implement a process, on the Acute</a:t>
                      </a:r>
                      <a:r>
                        <a:rPr lang="en-US" sz="1600" baseline="0" dirty="0"/>
                        <a:t> Care Unit,</a:t>
                      </a:r>
                      <a:r>
                        <a:rPr lang="en-US" sz="1600" dirty="0"/>
                        <a:t> to ensure that</a:t>
                      </a:r>
                      <a:r>
                        <a:rPr lang="en-US" sz="1600" baseline="0" dirty="0"/>
                        <a:t> Patient Care Summaries are forwarded to the patient’s PCP upon discharge.  This will include both internal and external PCP’s.</a:t>
                      </a:r>
                      <a:endParaRPr lang="en-US" sz="1600" dirty="0"/>
                    </a:p>
                  </a:txBody>
                  <a:tcPr marL="84593" marR="84593"/>
                </a:tc>
                <a:tc>
                  <a:txBody>
                    <a:bodyPr/>
                    <a:lstStyle/>
                    <a:p>
                      <a:pPr marL="285750" indent="-285750">
                        <a:buFont typeface="Arial" panose="020B0604020202020204" pitchFamily="34" charset="0"/>
                        <a:buChar char="•"/>
                      </a:pPr>
                      <a:r>
                        <a:rPr lang="en-US" sz="1600" baseline="0" dirty="0"/>
                        <a:t>Staff will ensure that the patient’s PCP is documented in the EHR.</a:t>
                      </a:r>
                    </a:p>
                    <a:p>
                      <a:pPr marL="285750" indent="-285750">
                        <a:buFont typeface="Arial" panose="020B0604020202020204" pitchFamily="34" charset="0"/>
                        <a:buChar char="•"/>
                      </a:pPr>
                      <a:r>
                        <a:rPr lang="en-US" sz="1600" baseline="0" dirty="0"/>
                        <a:t>Staff will utilize the EHR to select the appropriate PCP which will then populate a name, telephone number and fax number.</a:t>
                      </a:r>
                    </a:p>
                    <a:p>
                      <a:pPr marL="285750" indent="-285750">
                        <a:buFont typeface="Arial" panose="020B0604020202020204" pitchFamily="34" charset="0"/>
                        <a:buChar char="•"/>
                      </a:pPr>
                      <a:r>
                        <a:rPr lang="en-US" sz="1600" baseline="0" dirty="0"/>
                        <a:t>Staff will utilize the EHR to export information; i.e. Discharge Summary to the patient’s PCP.</a:t>
                      </a:r>
                    </a:p>
                    <a:p>
                      <a:pPr marL="285750" indent="-285750">
                        <a:buFont typeface="Arial" panose="020B0604020202020204" pitchFamily="34" charset="0"/>
                        <a:buChar char="•"/>
                      </a:pPr>
                      <a:r>
                        <a:rPr lang="en-US" sz="1600" baseline="0" dirty="0"/>
                        <a:t>Staff will check that faxed summary was completed and EHR stores this information within the system for future reference as needed.</a:t>
                      </a:r>
                    </a:p>
                    <a:p>
                      <a:pPr marL="285750" indent="-285750">
                        <a:buFont typeface="Arial" panose="020B0604020202020204" pitchFamily="34" charset="0"/>
                        <a:buChar char="•"/>
                      </a:pPr>
                      <a:r>
                        <a:rPr lang="en-US" sz="1600" baseline="0" dirty="0"/>
                        <a:t>Monitoring of process will be performed for compliance.</a:t>
                      </a:r>
                    </a:p>
                  </a:txBody>
                  <a:tcPr marL="84593" marR="84593"/>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2295876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Pocahontas Memorial</a:t>
            </a:r>
          </a:p>
        </p:txBody>
      </p:sp>
      <p:graphicFrame>
        <p:nvGraphicFramePr>
          <p:cNvPr id="6" name="Content Placeholder 5"/>
          <p:cNvGraphicFramePr>
            <a:graphicFrameLocks noGrp="1"/>
          </p:cNvGraphicFramePr>
          <p:nvPr>
            <p:ph idx="1"/>
            <p:extLst/>
          </p:nvPr>
        </p:nvGraphicFramePr>
        <p:xfrm>
          <a:off x="390618" y="1417638"/>
          <a:ext cx="7963269" cy="3754120"/>
        </p:xfrm>
        <a:graphic>
          <a:graphicData uri="http://schemas.openxmlformats.org/drawingml/2006/table">
            <a:tbl>
              <a:tblPr firstRow="1" bandRow="1">
                <a:tableStyleId>{5C22544A-7EE6-4342-B048-85BDC9FD1C3A}</a:tableStyleId>
              </a:tblPr>
              <a:tblGrid>
                <a:gridCol w="719725">
                  <a:extLst>
                    <a:ext uri="{9D8B030D-6E8A-4147-A177-3AD203B41FA5}">
                      <a16:colId xmlns:a16="http://schemas.microsoft.com/office/drawing/2014/main" val="20000"/>
                    </a:ext>
                  </a:extLst>
                </a:gridCol>
                <a:gridCol w="1250302">
                  <a:extLst>
                    <a:ext uri="{9D8B030D-6E8A-4147-A177-3AD203B41FA5}">
                      <a16:colId xmlns:a16="http://schemas.microsoft.com/office/drawing/2014/main" val="20001"/>
                    </a:ext>
                  </a:extLst>
                </a:gridCol>
                <a:gridCol w="3010345">
                  <a:extLst>
                    <a:ext uri="{9D8B030D-6E8A-4147-A177-3AD203B41FA5}">
                      <a16:colId xmlns:a16="http://schemas.microsoft.com/office/drawing/2014/main" val="20002"/>
                    </a:ext>
                  </a:extLst>
                </a:gridCol>
                <a:gridCol w="2982897">
                  <a:extLst>
                    <a:ext uri="{9D8B030D-6E8A-4147-A177-3AD203B41FA5}">
                      <a16:colId xmlns:a16="http://schemas.microsoft.com/office/drawing/2014/main" val="20003"/>
                    </a:ext>
                  </a:extLst>
                </a:gridCol>
              </a:tblGrid>
              <a:tr h="370840">
                <a:tc>
                  <a:txBody>
                    <a:bodyPr/>
                    <a:lstStyle/>
                    <a:p>
                      <a:r>
                        <a:rPr lang="en-US" dirty="0"/>
                        <a:t>State</a:t>
                      </a:r>
                    </a:p>
                  </a:txBody>
                  <a:tcPr marL="84593" marR="84593"/>
                </a:tc>
                <a:tc>
                  <a:txBody>
                    <a:bodyPr/>
                    <a:lstStyle/>
                    <a:p>
                      <a:r>
                        <a:rPr lang="en-US" dirty="0"/>
                        <a:t>Hospital</a:t>
                      </a:r>
                    </a:p>
                  </a:txBody>
                  <a:tcPr marL="84593" marR="84593"/>
                </a:tc>
                <a:tc>
                  <a:txBody>
                    <a:bodyPr/>
                    <a:lstStyle/>
                    <a:p>
                      <a:r>
                        <a:rPr lang="en-US" dirty="0"/>
                        <a:t>Action Item</a:t>
                      </a:r>
                    </a:p>
                  </a:txBody>
                  <a:tcPr marL="84593" marR="84593"/>
                </a:tc>
                <a:tc>
                  <a:txBody>
                    <a:bodyPr/>
                    <a:lstStyle/>
                    <a:p>
                      <a:r>
                        <a:rPr lang="en-US" dirty="0"/>
                        <a:t>Outcome</a:t>
                      </a:r>
                    </a:p>
                  </a:txBody>
                  <a:tcPr marL="84593" marR="84593"/>
                </a:tc>
                <a:extLst>
                  <a:ext uri="{0D108BD9-81ED-4DB2-BD59-A6C34878D82A}">
                    <a16:rowId xmlns:a16="http://schemas.microsoft.com/office/drawing/2014/main" val="10000"/>
                  </a:ext>
                </a:extLst>
              </a:tr>
              <a:tr h="3383280">
                <a:tc>
                  <a:txBody>
                    <a:bodyPr/>
                    <a:lstStyle/>
                    <a:p>
                      <a:r>
                        <a:rPr lang="en-US" dirty="0"/>
                        <a:t>WV</a:t>
                      </a:r>
                    </a:p>
                  </a:txBody>
                  <a:tcPr marL="84593" marR="84593"/>
                </a:tc>
                <a:tc>
                  <a:txBody>
                    <a:bodyPr/>
                    <a:lstStyle/>
                    <a:p>
                      <a:r>
                        <a:rPr lang="en-US" dirty="0"/>
                        <a:t>Pocahontas Memorial</a:t>
                      </a:r>
                    </a:p>
                  </a:txBody>
                  <a:tcPr marL="84593" marR="84593"/>
                </a:tc>
                <a:tc>
                  <a:txBody>
                    <a:bodyPr/>
                    <a:lstStyle/>
                    <a:p>
                      <a:r>
                        <a:rPr lang="en-US" dirty="0"/>
                        <a:t>Utilize</a:t>
                      </a:r>
                      <a:r>
                        <a:rPr lang="en-US" baseline="0" dirty="0"/>
                        <a:t> white boards</a:t>
                      </a:r>
                    </a:p>
                    <a:p>
                      <a:endParaRPr lang="en-US" baseline="0" dirty="0"/>
                    </a:p>
                    <a:p>
                      <a:endParaRPr lang="en-US" baseline="0" dirty="0"/>
                    </a:p>
                    <a:p>
                      <a:r>
                        <a:rPr lang="en-US" baseline="0" dirty="0"/>
                        <a:t>Discharge Risk assessment</a:t>
                      </a:r>
                    </a:p>
                    <a:p>
                      <a:endParaRPr lang="en-US" baseline="0" dirty="0"/>
                    </a:p>
                    <a:p>
                      <a:endParaRPr lang="en-US" baseline="0" dirty="0"/>
                    </a:p>
                    <a:p>
                      <a:endParaRPr lang="en-US" baseline="0" dirty="0"/>
                    </a:p>
                    <a:p>
                      <a:endParaRPr lang="en-US" baseline="0" dirty="0"/>
                    </a:p>
                    <a:p>
                      <a:r>
                        <a:rPr lang="en-US" baseline="0" dirty="0"/>
                        <a:t>Pharmacy education on discharge and with new meds</a:t>
                      </a:r>
                    </a:p>
                    <a:p>
                      <a:endParaRPr lang="en-US" dirty="0"/>
                    </a:p>
                  </a:txBody>
                  <a:tcPr marL="84593" marR="84593"/>
                </a:tc>
                <a:tc>
                  <a:txBody>
                    <a:bodyPr/>
                    <a:lstStyle/>
                    <a:p>
                      <a:r>
                        <a:rPr lang="en-US" dirty="0"/>
                        <a:t>Staff  in process of designing a more useful whiteboard.</a:t>
                      </a:r>
                    </a:p>
                    <a:p>
                      <a:r>
                        <a:rPr lang="en-US" dirty="0"/>
                        <a:t>Sending information RE: whiteboard</a:t>
                      </a:r>
                    </a:p>
                    <a:p>
                      <a:endParaRPr lang="en-US" dirty="0"/>
                    </a:p>
                    <a:p>
                      <a:r>
                        <a:rPr lang="en-US" dirty="0"/>
                        <a:t>Improved discharge summaries including assessment. Completed on all discharges for the month.</a:t>
                      </a:r>
                    </a:p>
                    <a:p>
                      <a:endParaRPr lang="en-US" dirty="0"/>
                    </a:p>
                    <a:p>
                      <a:endParaRPr lang="en-US" dirty="0"/>
                    </a:p>
                    <a:p>
                      <a:r>
                        <a:rPr lang="en-US" dirty="0" err="1"/>
                        <a:t>Kyna</a:t>
                      </a:r>
                      <a:r>
                        <a:rPr lang="en-US" dirty="0"/>
                        <a:t> 2-23</a:t>
                      </a:r>
                    </a:p>
                  </a:txBody>
                  <a:tcPr marL="84593" marR="84593"/>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93459257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Pocahontas Memorial – July 2017</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58021266"/>
              </p:ext>
            </p:extLst>
          </p:nvPr>
        </p:nvGraphicFramePr>
        <p:xfrm>
          <a:off x="390618" y="1417638"/>
          <a:ext cx="7963269" cy="3754120"/>
        </p:xfrm>
        <a:graphic>
          <a:graphicData uri="http://schemas.openxmlformats.org/drawingml/2006/table">
            <a:tbl>
              <a:tblPr firstRow="1" bandRow="1">
                <a:tableStyleId>{5C22544A-7EE6-4342-B048-85BDC9FD1C3A}</a:tableStyleId>
              </a:tblPr>
              <a:tblGrid>
                <a:gridCol w="719725">
                  <a:extLst>
                    <a:ext uri="{9D8B030D-6E8A-4147-A177-3AD203B41FA5}">
                      <a16:colId xmlns:a16="http://schemas.microsoft.com/office/drawing/2014/main" val="20000"/>
                    </a:ext>
                  </a:extLst>
                </a:gridCol>
                <a:gridCol w="1250302">
                  <a:extLst>
                    <a:ext uri="{9D8B030D-6E8A-4147-A177-3AD203B41FA5}">
                      <a16:colId xmlns:a16="http://schemas.microsoft.com/office/drawing/2014/main" val="20001"/>
                    </a:ext>
                  </a:extLst>
                </a:gridCol>
                <a:gridCol w="3010345">
                  <a:extLst>
                    <a:ext uri="{9D8B030D-6E8A-4147-A177-3AD203B41FA5}">
                      <a16:colId xmlns:a16="http://schemas.microsoft.com/office/drawing/2014/main" val="20002"/>
                    </a:ext>
                  </a:extLst>
                </a:gridCol>
                <a:gridCol w="2982897">
                  <a:extLst>
                    <a:ext uri="{9D8B030D-6E8A-4147-A177-3AD203B41FA5}">
                      <a16:colId xmlns:a16="http://schemas.microsoft.com/office/drawing/2014/main" val="20003"/>
                    </a:ext>
                  </a:extLst>
                </a:gridCol>
              </a:tblGrid>
              <a:tr h="370840">
                <a:tc>
                  <a:txBody>
                    <a:bodyPr/>
                    <a:lstStyle/>
                    <a:p>
                      <a:r>
                        <a:rPr lang="en-US" dirty="0"/>
                        <a:t>State</a:t>
                      </a:r>
                    </a:p>
                  </a:txBody>
                  <a:tcPr marL="84593" marR="84593"/>
                </a:tc>
                <a:tc>
                  <a:txBody>
                    <a:bodyPr/>
                    <a:lstStyle/>
                    <a:p>
                      <a:r>
                        <a:rPr lang="en-US" dirty="0"/>
                        <a:t>Hospital</a:t>
                      </a:r>
                    </a:p>
                  </a:txBody>
                  <a:tcPr marL="84593" marR="84593"/>
                </a:tc>
                <a:tc>
                  <a:txBody>
                    <a:bodyPr/>
                    <a:lstStyle/>
                    <a:p>
                      <a:r>
                        <a:rPr lang="en-US" dirty="0"/>
                        <a:t>Action Item</a:t>
                      </a:r>
                    </a:p>
                  </a:txBody>
                  <a:tcPr marL="84593" marR="84593"/>
                </a:tc>
                <a:tc>
                  <a:txBody>
                    <a:bodyPr/>
                    <a:lstStyle/>
                    <a:p>
                      <a:r>
                        <a:rPr lang="en-US" dirty="0"/>
                        <a:t>Outcome</a:t>
                      </a:r>
                    </a:p>
                  </a:txBody>
                  <a:tcPr marL="84593" marR="84593"/>
                </a:tc>
                <a:extLst>
                  <a:ext uri="{0D108BD9-81ED-4DB2-BD59-A6C34878D82A}">
                    <a16:rowId xmlns:a16="http://schemas.microsoft.com/office/drawing/2014/main" val="10000"/>
                  </a:ext>
                </a:extLst>
              </a:tr>
              <a:tr h="3383280">
                <a:tc>
                  <a:txBody>
                    <a:bodyPr/>
                    <a:lstStyle/>
                    <a:p>
                      <a:r>
                        <a:rPr lang="en-US" dirty="0"/>
                        <a:t>WV</a:t>
                      </a:r>
                    </a:p>
                  </a:txBody>
                  <a:tcPr marL="84593" marR="84593"/>
                </a:tc>
                <a:tc>
                  <a:txBody>
                    <a:bodyPr/>
                    <a:lstStyle/>
                    <a:p>
                      <a:r>
                        <a:rPr lang="en-US" dirty="0"/>
                        <a:t>Pocahontas Memorial</a:t>
                      </a:r>
                    </a:p>
                  </a:txBody>
                  <a:tcPr marL="84593" marR="84593"/>
                </a:tc>
                <a:tc>
                  <a:txBody>
                    <a:bodyPr/>
                    <a:lstStyle/>
                    <a:p>
                      <a:r>
                        <a:rPr lang="en-US" dirty="0"/>
                        <a:t>White board patient communication</a:t>
                      </a:r>
                    </a:p>
                  </a:txBody>
                  <a:tcPr marL="84593" marR="84593"/>
                </a:tc>
                <a:tc>
                  <a:txBody>
                    <a:bodyPr/>
                    <a:lstStyle/>
                    <a:p>
                      <a:endParaRPr lang="en-US" dirty="0"/>
                    </a:p>
                  </a:txBody>
                  <a:tcPr marL="84593" marR="84593"/>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8955850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Potomac Valley Hospital</a:t>
            </a:r>
          </a:p>
        </p:txBody>
      </p:sp>
      <p:graphicFrame>
        <p:nvGraphicFramePr>
          <p:cNvPr id="6" name="Content Placeholder 5"/>
          <p:cNvGraphicFramePr>
            <a:graphicFrameLocks noGrp="1"/>
          </p:cNvGraphicFramePr>
          <p:nvPr>
            <p:ph idx="1"/>
            <p:extLst/>
          </p:nvPr>
        </p:nvGraphicFramePr>
        <p:xfrm>
          <a:off x="390618" y="1417637"/>
          <a:ext cx="7963269" cy="5295777"/>
        </p:xfrm>
        <a:graphic>
          <a:graphicData uri="http://schemas.openxmlformats.org/drawingml/2006/table">
            <a:tbl>
              <a:tblPr firstRow="1" bandRow="1">
                <a:tableStyleId>{5C22544A-7EE6-4342-B048-85BDC9FD1C3A}</a:tableStyleId>
              </a:tblPr>
              <a:tblGrid>
                <a:gridCol w="719725">
                  <a:extLst>
                    <a:ext uri="{9D8B030D-6E8A-4147-A177-3AD203B41FA5}">
                      <a16:colId xmlns:a16="http://schemas.microsoft.com/office/drawing/2014/main" val="20000"/>
                    </a:ext>
                  </a:extLst>
                </a:gridCol>
                <a:gridCol w="1250302">
                  <a:extLst>
                    <a:ext uri="{9D8B030D-6E8A-4147-A177-3AD203B41FA5}">
                      <a16:colId xmlns:a16="http://schemas.microsoft.com/office/drawing/2014/main" val="20001"/>
                    </a:ext>
                  </a:extLst>
                </a:gridCol>
                <a:gridCol w="3010345">
                  <a:extLst>
                    <a:ext uri="{9D8B030D-6E8A-4147-A177-3AD203B41FA5}">
                      <a16:colId xmlns:a16="http://schemas.microsoft.com/office/drawing/2014/main" val="20002"/>
                    </a:ext>
                  </a:extLst>
                </a:gridCol>
                <a:gridCol w="2982897">
                  <a:extLst>
                    <a:ext uri="{9D8B030D-6E8A-4147-A177-3AD203B41FA5}">
                      <a16:colId xmlns:a16="http://schemas.microsoft.com/office/drawing/2014/main" val="20003"/>
                    </a:ext>
                  </a:extLst>
                </a:gridCol>
              </a:tblGrid>
              <a:tr h="415244">
                <a:tc>
                  <a:txBody>
                    <a:bodyPr/>
                    <a:lstStyle/>
                    <a:p>
                      <a:r>
                        <a:rPr lang="en-US" dirty="0"/>
                        <a:t>State</a:t>
                      </a:r>
                    </a:p>
                  </a:txBody>
                  <a:tcPr marL="84593" marR="84593"/>
                </a:tc>
                <a:tc>
                  <a:txBody>
                    <a:bodyPr/>
                    <a:lstStyle/>
                    <a:p>
                      <a:r>
                        <a:rPr lang="en-US" dirty="0"/>
                        <a:t>Hospital</a:t>
                      </a:r>
                    </a:p>
                  </a:txBody>
                  <a:tcPr marL="84593" marR="84593"/>
                </a:tc>
                <a:tc>
                  <a:txBody>
                    <a:bodyPr/>
                    <a:lstStyle/>
                    <a:p>
                      <a:r>
                        <a:rPr lang="en-US" dirty="0"/>
                        <a:t>Action Item</a:t>
                      </a:r>
                    </a:p>
                  </a:txBody>
                  <a:tcPr marL="84593" marR="84593"/>
                </a:tc>
                <a:tc>
                  <a:txBody>
                    <a:bodyPr/>
                    <a:lstStyle/>
                    <a:p>
                      <a:r>
                        <a:rPr lang="en-US" dirty="0"/>
                        <a:t>Outcome</a:t>
                      </a:r>
                    </a:p>
                  </a:txBody>
                  <a:tcPr marL="84593" marR="84593"/>
                </a:tc>
                <a:extLst>
                  <a:ext uri="{0D108BD9-81ED-4DB2-BD59-A6C34878D82A}">
                    <a16:rowId xmlns:a16="http://schemas.microsoft.com/office/drawing/2014/main" val="10000"/>
                  </a:ext>
                </a:extLst>
              </a:tr>
              <a:tr h="4880533">
                <a:tc>
                  <a:txBody>
                    <a:bodyPr/>
                    <a:lstStyle/>
                    <a:p>
                      <a:r>
                        <a:rPr lang="en-US" dirty="0"/>
                        <a:t>WV</a:t>
                      </a:r>
                    </a:p>
                  </a:txBody>
                  <a:tcPr marL="84593" marR="84593"/>
                </a:tc>
                <a:tc>
                  <a:txBody>
                    <a:bodyPr/>
                    <a:lstStyle/>
                    <a:p>
                      <a:r>
                        <a:rPr lang="en-US" dirty="0"/>
                        <a:t>Potomac Valley Hospital</a:t>
                      </a:r>
                    </a:p>
                  </a:txBody>
                  <a:tcPr marL="84593" marR="84593"/>
                </a:tc>
                <a:tc>
                  <a:txBody>
                    <a:bodyPr/>
                    <a:lstStyle/>
                    <a:p>
                      <a:r>
                        <a:rPr lang="en-US" dirty="0"/>
                        <a:t>Care Transition</a:t>
                      </a:r>
                    </a:p>
                  </a:txBody>
                  <a:tcPr marL="84593" marR="84593"/>
                </a:tc>
                <a:tc>
                  <a:txBody>
                    <a:bodyPr/>
                    <a:lstStyle/>
                    <a:p>
                      <a:r>
                        <a:rPr lang="en-US" sz="2000" dirty="0"/>
                        <a:t>Chosen</a:t>
                      </a:r>
                      <a:r>
                        <a:rPr lang="en-US" sz="2000" baseline="0" dirty="0"/>
                        <a:t> </a:t>
                      </a:r>
                      <a:r>
                        <a:rPr lang="en-US" sz="2000" dirty="0"/>
                        <a:t> to participate in “Achieve Project” through University</a:t>
                      </a:r>
                      <a:r>
                        <a:rPr lang="en-US" sz="2000" baseline="0" dirty="0"/>
                        <a:t> of Kentucky. And “</a:t>
                      </a:r>
                      <a:r>
                        <a:rPr lang="en-US" sz="2000" baseline="0" dirty="0" err="1"/>
                        <a:t>pcori</a:t>
                      </a:r>
                      <a:r>
                        <a:rPr lang="en-US" sz="2000" baseline="0" dirty="0"/>
                        <a:t>”- Patient Centered Outcomes Research Institute. </a:t>
                      </a:r>
                    </a:p>
                    <a:p>
                      <a:r>
                        <a:rPr lang="en-US" sz="1050" b="1" baseline="0" dirty="0"/>
                        <a:t>Project goals are:</a:t>
                      </a:r>
                    </a:p>
                    <a:p>
                      <a:pPr marL="342900" indent="-342900">
                        <a:buAutoNum type="arabicPeriod"/>
                      </a:pPr>
                      <a:r>
                        <a:rPr lang="en-US" sz="1050" b="1" baseline="0" dirty="0"/>
                        <a:t>Identify which transitional care services and outcomes matter most to patients and caregivers. </a:t>
                      </a:r>
                    </a:p>
                    <a:p>
                      <a:pPr marL="342900" indent="-342900">
                        <a:buAutoNum type="arabicPeriod"/>
                      </a:pPr>
                      <a:r>
                        <a:rPr lang="en-US" sz="1050" b="1" baseline="0" dirty="0"/>
                        <a:t>2. Evaluate the comparative effectiveness of ongoing multi-component efforts focused on improving care transitions.</a:t>
                      </a:r>
                    </a:p>
                    <a:p>
                      <a:pPr marL="342900" indent="-342900">
                        <a:buAutoNum type="arabicPeriod"/>
                      </a:pPr>
                      <a:r>
                        <a:rPr lang="en-US" sz="1050" b="1" baseline="0" dirty="0"/>
                        <a:t> Develop recommendations on best practices for the design, implementation and large-scale national spread of highly effective, patient-centered care transition programs.</a:t>
                      </a:r>
                    </a:p>
                    <a:p>
                      <a:pPr marL="342900" indent="-342900">
                        <a:buAutoNum type="arabicPeriod"/>
                      </a:pPr>
                      <a:r>
                        <a:rPr lang="en-US" sz="1050" b="1" baseline="0" dirty="0"/>
                        <a:t>An essential component of the project is surveying patients and caregivers as they go through care transitions from the hospital to home or other post-acute setting and analyzing their healthcare utilization. </a:t>
                      </a:r>
                    </a:p>
                  </a:txBody>
                  <a:tcPr marL="84593" marR="84593"/>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7069879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Potomac Valley Hospital – July 2017</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40763100"/>
              </p:ext>
            </p:extLst>
          </p:nvPr>
        </p:nvGraphicFramePr>
        <p:xfrm>
          <a:off x="390618" y="1417637"/>
          <a:ext cx="7963269" cy="5295777"/>
        </p:xfrm>
        <a:graphic>
          <a:graphicData uri="http://schemas.openxmlformats.org/drawingml/2006/table">
            <a:tbl>
              <a:tblPr firstRow="1" bandRow="1">
                <a:tableStyleId>{5C22544A-7EE6-4342-B048-85BDC9FD1C3A}</a:tableStyleId>
              </a:tblPr>
              <a:tblGrid>
                <a:gridCol w="719725">
                  <a:extLst>
                    <a:ext uri="{9D8B030D-6E8A-4147-A177-3AD203B41FA5}">
                      <a16:colId xmlns:a16="http://schemas.microsoft.com/office/drawing/2014/main" val="20000"/>
                    </a:ext>
                  </a:extLst>
                </a:gridCol>
                <a:gridCol w="1250302">
                  <a:extLst>
                    <a:ext uri="{9D8B030D-6E8A-4147-A177-3AD203B41FA5}">
                      <a16:colId xmlns:a16="http://schemas.microsoft.com/office/drawing/2014/main" val="20001"/>
                    </a:ext>
                  </a:extLst>
                </a:gridCol>
                <a:gridCol w="3010345">
                  <a:extLst>
                    <a:ext uri="{9D8B030D-6E8A-4147-A177-3AD203B41FA5}">
                      <a16:colId xmlns:a16="http://schemas.microsoft.com/office/drawing/2014/main" val="20002"/>
                    </a:ext>
                  </a:extLst>
                </a:gridCol>
                <a:gridCol w="2982897">
                  <a:extLst>
                    <a:ext uri="{9D8B030D-6E8A-4147-A177-3AD203B41FA5}">
                      <a16:colId xmlns:a16="http://schemas.microsoft.com/office/drawing/2014/main" val="20003"/>
                    </a:ext>
                  </a:extLst>
                </a:gridCol>
              </a:tblGrid>
              <a:tr h="415244">
                <a:tc>
                  <a:txBody>
                    <a:bodyPr/>
                    <a:lstStyle/>
                    <a:p>
                      <a:r>
                        <a:rPr lang="en-US" dirty="0"/>
                        <a:t>State</a:t>
                      </a:r>
                    </a:p>
                  </a:txBody>
                  <a:tcPr marL="84593" marR="84593"/>
                </a:tc>
                <a:tc>
                  <a:txBody>
                    <a:bodyPr/>
                    <a:lstStyle/>
                    <a:p>
                      <a:r>
                        <a:rPr lang="en-US" dirty="0"/>
                        <a:t>Hospital</a:t>
                      </a:r>
                    </a:p>
                  </a:txBody>
                  <a:tcPr marL="84593" marR="84593"/>
                </a:tc>
                <a:tc>
                  <a:txBody>
                    <a:bodyPr/>
                    <a:lstStyle/>
                    <a:p>
                      <a:r>
                        <a:rPr lang="en-US" dirty="0"/>
                        <a:t>Action Item</a:t>
                      </a:r>
                    </a:p>
                  </a:txBody>
                  <a:tcPr marL="84593" marR="84593"/>
                </a:tc>
                <a:tc>
                  <a:txBody>
                    <a:bodyPr/>
                    <a:lstStyle/>
                    <a:p>
                      <a:r>
                        <a:rPr lang="en-US" dirty="0"/>
                        <a:t>Outcome</a:t>
                      </a:r>
                    </a:p>
                  </a:txBody>
                  <a:tcPr marL="84593" marR="84593"/>
                </a:tc>
                <a:extLst>
                  <a:ext uri="{0D108BD9-81ED-4DB2-BD59-A6C34878D82A}">
                    <a16:rowId xmlns:a16="http://schemas.microsoft.com/office/drawing/2014/main" val="10000"/>
                  </a:ext>
                </a:extLst>
              </a:tr>
              <a:tr h="4880533">
                <a:tc>
                  <a:txBody>
                    <a:bodyPr/>
                    <a:lstStyle/>
                    <a:p>
                      <a:r>
                        <a:rPr lang="en-US" dirty="0"/>
                        <a:t>WV</a:t>
                      </a:r>
                    </a:p>
                  </a:txBody>
                  <a:tcPr marL="84593" marR="84593"/>
                </a:tc>
                <a:tc>
                  <a:txBody>
                    <a:bodyPr/>
                    <a:lstStyle/>
                    <a:p>
                      <a:r>
                        <a:rPr lang="en-US" dirty="0"/>
                        <a:t>Potomac Valley Hospital</a:t>
                      </a:r>
                    </a:p>
                  </a:txBody>
                  <a:tcPr marL="84593" marR="84593"/>
                </a:tc>
                <a:tc>
                  <a:txBody>
                    <a:bodyPr/>
                    <a:lstStyle/>
                    <a:p>
                      <a:pPr marL="342900" indent="-342900">
                        <a:buFont typeface="+mj-lt"/>
                        <a:buAutoNum type="arabicPeriod"/>
                      </a:pPr>
                      <a:r>
                        <a:rPr lang="en-US" dirty="0"/>
                        <a:t>Decrease left</a:t>
                      </a:r>
                      <a:r>
                        <a:rPr lang="en-US" baseline="0" dirty="0"/>
                        <a:t> without being seen in ED</a:t>
                      </a:r>
                    </a:p>
                    <a:p>
                      <a:pPr marL="342900" indent="-342900">
                        <a:buFont typeface="+mj-lt"/>
                        <a:buAutoNum type="arabicPeriod"/>
                      </a:pPr>
                      <a:r>
                        <a:rPr lang="en-US" baseline="0" dirty="0"/>
                        <a:t>Decrease door to admission, physician discharge times</a:t>
                      </a:r>
                    </a:p>
                    <a:p>
                      <a:pPr marL="342900" indent="-342900">
                        <a:buFont typeface="+mj-lt"/>
                        <a:buAutoNum type="arabicPeriod"/>
                      </a:pPr>
                      <a:r>
                        <a:rPr lang="en-US" baseline="0" dirty="0"/>
                        <a:t>Improve </a:t>
                      </a:r>
                      <a:r>
                        <a:rPr lang="en-US" baseline="0" dirty="0" err="1"/>
                        <a:t>HCAHPS</a:t>
                      </a:r>
                      <a:r>
                        <a:rPr lang="en-US" baseline="0" dirty="0"/>
                        <a:t>/patient experience</a:t>
                      </a:r>
                      <a:endParaRPr lang="en-US" dirty="0"/>
                    </a:p>
                  </a:txBody>
                  <a:tcPr marL="84593" marR="84593"/>
                </a:tc>
                <a:tc>
                  <a:txBody>
                    <a:bodyPr/>
                    <a:lstStyle/>
                    <a:p>
                      <a:endParaRPr lang="en-US" sz="1050" b="1" baseline="0" dirty="0"/>
                    </a:p>
                  </a:txBody>
                  <a:tcPr marL="84593" marR="84593"/>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7367422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Boone Memorial Hospital</a:t>
            </a:r>
          </a:p>
        </p:txBody>
      </p:sp>
      <p:graphicFrame>
        <p:nvGraphicFramePr>
          <p:cNvPr id="6" name="Content Placeholder 5"/>
          <p:cNvGraphicFramePr>
            <a:graphicFrameLocks noGrp="1"/>
          </p:cNvGraphicFramePr>
          <p:nvPr>
            <p:ph idx="1"/>
            <p:extLst/>
          </p:nvPr>
        </p:nvGraphicFramePr>
        <p:xfrm>
          <a:off x="390618" y="1417638"/>
          <a:ext cx="8357597" cy="3479800"/>
        </p:xfrm>
        <a:graphic>
          <a:graphicData uri="http://schemas.openxmlformats.org/drawingml/2006/table">
            <a:tbl>
              <a:tblPr firstRow="1" bandRow="1">
                <a:tableStyleId>{5C22544A-7EE6-4342-B048-85BDC9FD1C3A}</a:tableStyleId>
              </a:tblPr>
              <a:tblGrid>
                <a:gridCol w="755365">
                  <a:extLst>
                    <a:ext uri="{9D8B030D-6E8A-4147-A177-3AD203B41FA5}">
                      <a16:colId xmlns:a16="http://schemas.microsoft.com/office/drawing/2014/main" val="20000"/>
                    </a:ext>
                  </a:extLst>
                </a:gridCol>
                <a:gridCol w="1419934">
                  <a:extLst>
                    <a:ext uri="{9D8B030D-6E8A-4147-A177-3AD203B41FA5}">
                      <a16:colId xmlns:a16="http://schemas.microsoft.com/office/drawing/2014/main" val="20001"/>
                    </a:ext>
                  </a:extLst>
                </a:gridCol>
                <a:gridCol w="3051693">
                  <a:extLst>
                    <a:ext uri="{9D8B030D-6E8A-4147-A177-3AD203B41FA5}">
                      <a16:colId xmlns:a16="http://schemas.microsoft.com/office/drawing/2014/main" val="20002"/>
                    </a:ext>
                  </a:extLst>
                </a:gridCol>
                <a:gridCol w="3130605">
                  <a:extLst>
                    <a:ext uri="{9D8B030D-6E8A-4147-A177-3AD203B41FA5}">
                      <a16:colId xmlns:a16="http://schemas.microsoft.com/office/drawing/2014/main" val="20003"/>
                    </a:ext>
                  </a:extLst>
                </a:gridCol>
              </a:tblGrid>
              <a:tr h="370840">
                <a:tc>
                  <a:txBody>
                    <a:bodyPr/>
                    <a:lstStyle/>
                    <a:p>
                      <a:r>
                        <a:rPr lang="en-US" dirty="0"/>
                        <a:t>State</a:t>
                      </a:r>
                    </a:p>
                  </a:txBody>
                  <a:tcPr marL="84593" marR="84593"/>
                </a:tc>
                <a:tc>
                  <a:txBody>
                    <a:bodyPr/>
                    <a:lstStyle/>
                    <a:p>
                      <a:r>
                        <a:rPr lang="en-US" dirty="0"/>
                        <a:t>Hospital</a:t>
                      </a:r>
                    </a:p>
                  </a:txBody>
                  <a:tcPr marL="84593" marR="84593"/>
                </a:tc>
                <a:tc>
                  <a:txBody>
                    <a:bodyPr/>
                    <a:lstStyle/>
                    <a:p>
                      <a:r>
                        <a:rPr lang="en-US" dirty="0"/>
                        <a:t>Action Item</a:t>
                      </a:r>
                    </a:p>
                  </a:txBody>
                  <a:tcPr marL="84593" marR="84593"/>
                </a:tc>
                <a:tc>
                  <a:txBody>
                    <a:bodyPr/>
                    <a:lstStyle/>
                    <a:p>
                      <a:r>
                        <a:rPr lang="en-US" dirty="0"/>
                        <a:t>Outcome</a:t>
                      </a:r>
                    </a:p>
                  </a:txBody>
                  <a:tcPr marL="84593" marR="84593"/>
                </a:tc>
                <a:extLst>
                  <a:ext uri="{0D108BD9-81ED-4DB2-BD59-A6C34878D82A}">
                    <a16:rowId xmlns:a16="http://schemas.microsoft.com/office/drawing/2014/main" val="10000"/>
                  </a:ext>
                </a:extLst>
              </a:tr>
              <a:tr h="3108960">
                <a:tc>
                  <a:txBody>
                    <a:bodyPr/>
                    <a:lstStyle/>
                    <a:p>
                      <a:r>
                        <a:rPr lang="en-US" dirty="0"/>
                        <a:t>WV</a:t>
                      </a:r>
                    </a:p>
                  </a:txBody>
                  <a:tcPr marL="84593" marR="84593"/>
                </a:tc>
                <a:tc>
                  <a:txBody>
                    <a:bodyPr/>
                    <a:lstStyle/>
                    <a:p>
                      <a:r>
                        <a:rPr lang="en-US" dirty="0"/>
                        <a:t>Boone Memorial Hospital</a:t>
                      </a:r>
                    </a:p>
                  </a:txBody>
                  <a:tcPr marL="84593" marR="84593"/>
                </a:tc>
                <a:tc>
                  <a:txBody>
                    <a:bodyPr/>
                    <a:lstStyle/>
                    <a:p>
                      <a:pPr marL="342900" indent="-342900">
                        <a:buFont typeface="+mj-lt"/>
                        <a:buAutoNum type="arabicPeriod"/>
                      </a:pPr>
                      <a:r>
                        <a:rPr lang="en-US" dirty="0"/>
                        <a:t>Discharge follow-up phone calls</a:t>
                      </a:r>
                    </a:p>
                    <a:p>
                      <a:pPr marL="342900" indent="-342900">
                        <a:buFont typeface="+mj-lt"/>
                        <a:buAutoNum type="arabicPeriod"/>
                      </a:pPr>
                      <a:endParaRPr lang="en-US" dirty="0"/>
                    </a:p>
                    <a:p>
                      <a:pPr marL="0" indent="0">
                        <a:buFont typeface="+mj-lt"/>
                        <a:buNone/>
                      </a:pPr>
                      <a:endParaRPr lang="en-US" dirty="0"/>
                    </a:p>
                    <a:p>
                      <a:pPr marL="0" indent="0">
                        <a:buFont typeface="+mj-lt"/>
                        <a:buNone/>
                      </a:pPr>
                      <a:endParaRPr lang="en-US" dirty="0"/>
                    </a:p>
                    <a:p>
                      <a:pPr marL="0" indent="0">
                        <a:buFont typeface="+mj-lt"/>
                        <a:buNone/>
                      </a:pPr>
                      <a:endParaRPr lang="en-US" dirty="0"/>
                    </a:p>
                    <a:p>
                      <a:pPr marL="0" indent="0">
                        <a:buFont typeface="+mj-lt"/>
                        <a:buNone/>
                      </a:pPr>
                      <a:endParaRPr lang="en-US" dirty="0"/>
                    </a:p>
                    <a:p>
                      <a:pPr marL="0" indent="0">
                        <a:buFont typeface="+mj-lt"/>
                        <a:buNone/>
                      </a:pPr>
                      <a:r>
                        <a:rPr lang="en-US" dirty="0"/>
                        <a:t>2.</a:t>
                      </a:r>
                      <a:r>
                        <a:rPr lang="en-US" baseline="0" dirty="0"/>
                        <a:t>  </a:t>
                      </a:r>
                      <a:r>
                        <a:rPr lang="en-US" dirty="0"/>
                        <a:t>Whiteboard utilization</a:t>
                      </a:r>
                    </a:p>
                  </a:txBody>
                  <a:tcPr marL="84593" marR="84593"/>
                </a:tc>
                <a:tc>
                  <a:txBody>
                    <a:bodyPr/>
                    <a:lstStyle/>
                    <a:p>
                      <a:pPr marL="285750" indent="-285750">
                        <a:buFont typeface="Wingdings" panose="05000000000000000000" pitchFamily="2" charset="2"/>
                        <a:buChar char="§"/>
                      </a:pPr>
                      <a:r>
                        <a:rPr lang="en-US" dirty="0"/>
                        <a:t>Form has been created. Unable to be consistent due to staff turnover,</a:t>
                      </a:r>
                      <a:r>
                        <a:rPr lang="en-US" baseline="0" dirty="0"/>
                        <a:t> high census near or at capacity. </a:t>
                      </a:r>
                    </a:p>
                    <a:p>
                      <a:pPr marL="0" indent="0">
                        <a:buFont typeface="Wingdings" panose="05000000000000000000" pitchFamily="2" charset="2"/>
                        <a:buNone/>
                      </a:pPr>
                      <a:r>
                        <a:rPr lang="en-US" baseline="0" dirty="0"/>
                        <a:t>      Positive feedback when calls </a:t>
                      </a:r>
                    </a:p>
                    <a:p>
                      <a:pPr marL="0" indent="0">
                        <a:buFont typeface="Wingdings" panose="05000000000000000000" pitchFamily="2" charset="2"/>
                        <a:buNone/>
                      </a:pPr>
                      <a:r>
                        <a:rPr lang="en-US" baseline="0" dirty="0"/>
                        <a:t>      are completed.  </a:t>
                      </a:r>
                    </a:p>
                    <a:p>
                      <a:pPr marL="0" indent="0">
                        <a:buFont typeface="Wingdings" panose="05000000000000000000" pitchFamily="2" charset="2"/>
                        <a:buNone/>
                      </a:pPr>
                      <a:endParaRPr lang="en-US" baseline="0" dirty="0"/>
                    </a:p>
                    <a:p>
                      <a:pPr marL="285750" indent="-285750">
                        <a:buFont typeface="Wingdings" panose="05000000000000000000" pitchFamily="2" charset="2"/>
                        <a:buChar char="§"/>
                      </a:pPr>
                      <a:r>
                        <a:rPr lang="en-US" baseline="0" dirty="0"/>
                        <a:t> Going well. Updated daily and at shift change.</a:t>
                      </a:r>
                    </a:p>
                    <a:p>
                      <a:pPr marL="0" indent="0">
                        <a:buFont typeface="Wingdings" panose="05000000000000000000" pitchFamily="2" charset="2"/>
                        <a:buNone/>
                      </a:pPr>
                      <a:r>
                        <a:rPr lang="en-US" baseline="0" dirty="0"/>
                        <a:t>      </a:t>
                      </a:r>
                    </a:p>
                    <a:p>
                      <a:pPr marL="285750" indent="-285750">
                        <a:buFont typeface="Wingdings" panose="05000000000000000000" pitchFamily="2" charset="2"/>
                        <a:buChar char="§"/>
                      </a:pPr>
                      <a:endParaRPr lang="en-US" dirty="0"/>
                    </a:p>
                  </a:txBody>
                  <a:tcPr marL="84593" marR="84593"/>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7264626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Preston Memorial Hospital</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38469268"/>
              </p:ext>
            </p:extLst>
          </p:nvPr>
        </p:nvGraphicFramePr>
        <p:xfrm>
          <a:off x="390618" y="1417638"/>
          <a:ext cx="7963269" cy="4940632"/>
        </p:xfrm>
        <a:graphic>
          <a:graphicData uri="http://schemas.openxmlformats.org/drawingml/2006/table">
            <a:tbl>
              <a:tblPr firstRow="1" bandRow="1">
                <a:tableStyleId>{5C22544A-7EE6-4342-B048-85BDC9FD1C3A}</a:tableStyleId>
              </a:tblPr>
              <a:tblGrid>
                <a:gridCol w="719725">
                  <a:extLst>
                    <a:ext uri="{9D8B030D-6E8A-4147-A177-3AD203B41FA5}">
                      <a16:colId xmlns:a16="http://schemas.microsoft.com/office/drawing/2014/main" val="20000"/>
                    </a:ext>
                  </a:extLst>
                </a:gridCol>
                <a:gridCol w="1082351">
                  <a:extLst>
                    <a:ext uri="{9D8B030D-6E8A-4147-A177-3AD203B41FA5}">
                      <a16:colId xmlns:a16="http://schemas.microsoft.com/office/drawing/2014/main" val="20001"/>
                    </a:ext>
                  </a:extLst>
                </a:gridCol>
                <a:gridCol w="3178296">
                  <a:extLst>
                    <a:ext uri="{9D8B030D-6E8A-4147-A177-3AD203B41FA5}">
                      <a16:colId xmlns:a16="http://schemas.microsoft.com/office/drawing/2014/main" val="20002"/>
                    </a:ext>
                  </a:extLst>
                </a:gridCol>
                <a:gridCol w="2982897">
                  <a:extLst>
                    <a:ext uri="{9D8B030D-6E8A-4147-A177-3AD203B41FA5}">
                      <a16:colId xmlns:a16="http://schemas.microsoft.com/office/drawing/2014/main" val="20003"/>
                    </a:ext>
                  </a:extLst>
                </a:gridCol>
              </a:tblGrid>
              <a:tr h="571578">
                <a:tc>
                  <a:txBody>
                    <a:bodyPr/>
                    <a:lstStyle/>
                    <a:p>
                      <a:r>
                        <a:rPr lang="en-US" dirty="0"/>
                        <a:t>State</a:t>
                      </a:r>
                    </a:p>
                  </a:txBody>
                  <a:tcPr marL="84593" marR="84593"/>
                </a:tc>
                <a:tc>
                  <a:txBody>
                    <a:bodyPr/>
                    <a:lstStyle/>
                    <a:p>
                      <a:r>
                        <a:rPr lang="en-US" dirty="0"/>
                        <a:t>Hospital</a:t>
                      </a:r>
                    </a:p>
                  </a:txBody>
                  <a:tcPr marL="84593" marR="84593"/>
                </a:tc>
                <a:tc>
                  <a:txBody>
                    <a:bodyPr/>
                    <a:lstStyle/>
                    <a:p>
                      <a:r>
                        <a:rPr lang="en-US" dirty="0"/>
                        <a:t>Action Item</a:t>
                      </a:r>
                    </a:p>
                  </a:txBody>
                  <a:tcPr marL="84593" marR="84593"/>
                </a:tc>
                <a:tc>
                  <a:txBody>
                    <a:bodyPr/>
                    <a:lstStyle/>
                    <a:p>
                      <a:r>
                        <a:rPr lang="en-US" dirty="0"/>
                        <a:t>Outcome</a:t>
                      </a:r>
                    </a:p>
                  </a:txBody>
                  <a:tcPr marL="84593" marR="84593"/>
                </a:tc>
                <a:extLst>
                  <a:ext uri="{0D108BD9-81ED-4DB2-BD59-A6C34878D82A}">
                    <a16:rowId xmlns:a16="http://schemas.microsoft.com/office/drawing/2014/main" val="10000"/>
                  </a:ext>
                </a:extLst>
              </a:tr>
              <a:tr h="4369054">
                <a:tc>
                  <a:txBody>
                    <a:bodyPr/>
                    <a:lstStyle/>
                    <a:p>
                      <a:r>
                        <a:rPr lang="en-US" sz="1800" dirty="0"/>
                        <a:t>WV</a:t>
                      </a:r>
                    </a:p>
                  </a:txBody>
                  <a:tcPr marL="84593" marR="84593"/>
                </a:tc>
                <a:tc>
                  <a:txBody>
                    <a:bodyPr/>
                    <a:lstStyle/>
                    <a:p>
                      <a:r>
                        <a:rPr lang="en-US" sz="1800" dirty="0"/>
                        <a:t>Preston Memorial Hospital</a:t>
                      </a:r>
                    </a:p>
                  </a:txBody>
                  <a:tcPr marL="84593" marR="84593"/>
                </a:tc>
                <a:tc>
                  <a:txBody>
                    <a:bodyPr/>
                    <a:lstStyle/>
                    <a:p>
                      <a:pPr marL="401638" lvl="1" indent="-342900">
                        <a:buFont typeface="+mj-lt"/>
                        <a:buAutoNum type="arabicPeriod"/>
                      </a:pPr>
                      <a:r>
                        <a:rPr lang="en-US" sz="1800" dirty="0" err="1"/>
                        <a:t>Barthel’s</a:t>
                      </a:r>
                      <a:r>
                        <a:rPr lang="en-US" sz="1800" dirty="0"/>
                        <a:t>  Index</a:t>
                      </a:r>
                    </a:p>
                    <a:p>
                      <a:pPr marL="401638" lvl="1" indent="-342900">
                        <a:buFont typeface="+mj-lt"/>
                        <a:buAutoNum type="arabicPeriod"/>
                      </a:pPr>
                      <a:r>
                        <a:rPr lang="en-US" sz="1800" dirty="0" err="1"/>
                        <a:t>Housewide</a:t>
                      </a:r>
                      <a:r>
                        <a:rPr lang="en-US" sz="1800" dirty="0"/>
                        <a:t> discharge process</a:t>
                      </a:r>
                    </a:p>
                  </a:txBody>
                  <a:tcPr marL="84593" marR="84593"/>
                </a:tc>
                <a:tc>
                  <a:txBody>
                    <a:bodyPr/>
                    <a:lstStyle/>
                    <a:p>
                      <a:endParaRPr lang="en-US" sz="1600" dirty="0"/>
                    </a:p>
                  </a:txBody>
                  <a:tcPr marL="84593" marR="84593"/>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9580664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Roane General Hospital</a:t>
            </a:r>
          </a:p>
        </p:txBody>
      </p:sp>
      <p:graphicFrame>
        <p:nvGraphicFramePr>
          <p:cNvPr id="6" name="Content Placeholder 5"/>
          <p:cNvGraphicFramePr>
            <a:graphicFrameLocks noGrp="1"/>
          </p:cNvGraphicFramePr>
          <p:nvPr>
            <p:ph idx="1"/>
            <p:extLst/>
          </p:nvPr>
        </p:nvGraphicFramePr>
        <p:xfrm>
          <a:off x="390618" y="1417638"/>
          <a:ext cx="7963269" cy="2656840"/>
        </p:xfrm>
        <a:graphic>
          <a:graphicData uri="http://schemas.openxmlformats.org/drawingml/2006/table">
            <a:tbl>
              <a:tblPr firstRow="1" bandRow="1">
                <a:tableStyleId>{5C22544A-7EE6-4342-B048-85BDC9FD1C3A}</a:tableStyleId>
              </a:tblPr>
              <a:tblGrid>
                <a:gridCol w="719725">
                  <a:extLst>
                    <a:ext uri="{9D8B030D-6E8A-4147-A177-3AD203B41FA5}">
                      <a16:colId xmlns:a16="http://schemas.microsoft.com/office/drawing/2014/main" val="20000"/>
                    </a:ext>
                  </a:extLst>
                </a:gridCol>
                <a:gridCol w="1082351">
                  <a:extLst>
                    <a:ext uri="{9D8B030D-6E8A-4147-A177-3AD203B41FA5}">
                      <a16:colId xmlns:a16="http://schemas.microsoft.com/office/drawing/2014/main" val="20001"/>
                    </a:ext>
                  </a:extLst>
                </a:gridCol>
                <a:gridCol w="3178296">
                  <a:extLst>
                    <a:ext uri="{9D8B030D-6E8A-4147-A177-3AD203B41FA5}">
                      <a16:colId xmlns:a16="http://schemas.microsoft.com/office/drawing/2014/main" val="20002"/>
                    </a:ext>
                  </a:extLst>
                </a:gridCol>
                <a:gridCol w="2982897">
                  <a:extLst>
                    <a:ext uri="{9D8B030D-6E8A-4147-A177-3AD203B41FA5}">
                      <a16:colId xmlns:a16="http://schemas.microsoft.com/office/drawing/2014/main" val="20003"/>
                    </a:ext>
                  </a:extLst>
                </a:gridCol>
              </a:tblGrid>
              <a:tr h="370840">
                <a:tc>
                  <a:txBody>
                    <a:bodyPr/>
                    <a:lstStyle/>
                    <a:p>
                      <a:r>
                        <a:rPr lang="en-US" dirty="0"/>
                        <a:t>State</a:t>
                      </a:r>
                    </a:p>
                  </a:txBody>
                  <a:tcPr marL="84593" marR="84593"/>
                </a:tc>
                <a:tc>
                  <a:txBody>
                    <a:bodyPr/>
                    <a:lstStyle/>
                    <a:p>
                      <a:r>
                        <a:rPr lang="en-US" dirty="0"/>
                        <a:t>Hospital</a:t>
                      </a:r>
                    </a:p>
                  </a:txBody>
                  <a:tcPr marL="84593" marR="84593"/>
                </a:tc>
                <a:tc>
                  <a:txBody>
                    <a:bodyPr/>
                    <a:lstStyle/>
                    <a:p>
                      <a:r>
                        <a:rPr lang="en-US" dirty="0"/>
                        <a:t>Action Item</a:t>
                      </a:r>
                    </a:p>
                  </a:txBody>
                  <a:tcPr marL="84593" marR="84593"/>
                </a:tc>
                <a:tc>
                  <a:txBody>
                    <a:bodyPr/>
                    <a:lstStyle/>
                    <a:p>
                      <a:r>
                        <a:rPr lang="en-US" dirty="0"/>
                        <a:t>Outcome</a:t>
                      </a:r>
                    </a:p>
                  </a:txBody>
                  <a:tcPr marL="84593" marR="84593"/>
                </a:tc>
                <a:extLst>
                  <a:ext uri="{0D108BD9-81ED-4DB2-BD59-A6C34878D82A}">
                    <a16:rowId xmlns:a16="http://schemas.microsoft.com/office/drawing/2014/main" val="10000"/>
                  </a:ext>
                </a:extLst>
              </a:tr>
              <a:tr h="2286000">
                <a:tc>
                  <a:txBody>
                    <a:bodyPr/>
                    <a:lstStyle/>
                    <a:p>
                      <a:r>
                        <a:rPr lang="en-US" dirty="0"/>
                        <a:t>WV</a:t>
                      </a:r>
                    </a:p>
                  </a:txBody>
                  <a:tcPr marL="84593" marR="84593"/>
                </a:tc>
                <a:tc>
                  <a:txBody>
                    <a:bodyPr/>
                    <a:lstStyle/>
                    <a:p>
                      <a:r>
                        <a:rPr lang="en-US" dirty="0"/>
                        <a:t>Roane General Hospital</a:t>
                      </a:r>
                    </a:p>
                  </a:txBody>
                  <a:tcPr marL="84593" marR="84593"/>
                </a:tc>
                <a:tc>
                  <a:txBody>
                    <a:bodyPr/>
                    <a:lstStyle/>
                    <a:p>
                      <a:r>
                        <a:rPr lang="en-US" sz="1800" kern="1200" dirty="0">
                          <a:solidFill>
                            <a:schemeClr val="dk1"/>
                          </a:solidFill>
                          <a:effectLst/>
                          <a:latin typeface="+mn-lt"/>
                          <a:ea typeface="+mn-ea"/>
                          <a:cs typeface="+mn-cs"/>
                        </a:rPr>
                        <a:t>EKG times &lt;10 minutes.  Check that ED equipment times match the time of care.</a:t>
                      </a:r>
                      <a:endParaRPr lang="en-US" dirty="0"/>
                    </a:p>
                  </a:txBody>
                  <a:tcPr marL="84593" marR="84593"/>
                </a:tc>
                <a:tc>
                  <a:txBody>
                    <a:bodyPr/>
                    <a:lstStyle/>
                    <a:p>
                      <a:r>
                        <a:rPr lang="en-US" dirty="0"/>
                        <a:t>Have assigned a RN to check that equipment times are synchronized.</a:t>
                      </a:r>
                    </a:p>
                    <a:p>
                      <a:r>
                        <a:rPr lang="en-US" dirty="0"/>
                        <a:t>Capital budget includes clocks that are synchronized to network.</a:t>
                      </a:r>
                    </a:p>
                    <a:p>
                      <a:r>
                        <a:rPr lang="en-US" dirty="0"/>
                        <a:t>4</a:t>
                      </a:r>
                      <a:r>
                        <a:rPr lang="en-US" baseline="30000" dirty="0"/>
                        <a:t>th</a:t>
                      </a:r>
                      <a:r>
                        <a:rPr lang="en-US" dirty="0"/>
                        <a:t> quarter </a:t>
                      </a:r>
                      <a:r>
                        <a:rPr lang="en-US" dirty="0" err="1"/>
                        <a:t>avg</a:t>
                      </a:r>
                      <a:r>
                        <a:rPr lang="en-US" dirty="0"/>
                        <a:t> time 7 min</a:t>
                      </a:r>
                    </a:p>
                    <a:p>
                      <a:r>
                        <a:rPr lang="en-US" dirty="0"/>
                        <a:t>Carrie, Jennifer, Heather 2-23 </a:t>
                      </a:r>
                    </a:p>
                  </a:txBody>
                  <a:tcPr marL="84593" marR="84593"/>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7188140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Roane General Hospital – July 2017</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95739247"/>
              </p:ext>
            </p:extLst>
          </p:nvPr>
        </p:nvGraphicFramePr>
        <p:xfrm>
          <a:off x="390618" y="1417638"/>
          <a:ext cx="7963269" cy="2656840"/>
        </p:xfrm>
        <a:graphic>
          <a:graphicData uri="http://schemas.openxmlformats.org/drawingml/2006/table">
            <a:tbl>
              <a:tblPr firstRow="1" bandRow="1">
                <a:tableStyleId>{5C22544A-7EE6-4342-B048-85BDC9FD1C3A}</a:tableStyleId>
              </a:tblPr>
              <a:tblGrid>
                <a:gridCol w="719725">
                  <a:extLst>
                    <a:ext uri="{9D8B030D-6E8A-4147-A177-3AD203B41FA5}">
                      <a16:colId xmlns:a16="http://schemas.microsoft.com/office/drawing/2014/main" val="20000"/>
                    </a:ext>
                  </a:extLst>
                </a:gridCol>
                <a:gridCol w="1082351">
                  <a:extLst>
                    <a:ext uri="{9D8B030D-6E8A-4147-A177-3AD203B41FA5}">
                      <a16:colId xmlns:a16="http://schemas.microsoft.com/office/drawing/2014/main" val="20001"/>
                    </a:ext>
                  </a:extLst>
                </a:gridCol>
                <a:gridCol w="3178296">
                  <a:extLst>
                    <a:ext uri="{9D8B030D-6E8A-4147-A177-3AD203B41FA5}">
                      <a16:colId xmlns:a16="http://schemas.microsoft.com/office/drawing/2014/main" val="20002"/>
                    </a:ext>
                  </a:extLst>
                </a:gridCol>
                <a:gridCol w="2982897">
                  <a:extLst>
                    <a:ext uri="{9D8B030D-6E8A-4147-A177-3AD203B41FA5}">
                      <a16:colId xmlns:a16="http://schemas.microsoft.com/office/drawing/2014/main" val="20003"/>
                    </a:ext>
                  </a:extLst>
                </a:gridCol>
              </a:tblGrid>
              <a:tr h="370840">
                <a:tc>
                  <a:txBody>
                    <a:bodyPr/>
                    <a:lstStyle/>
                    <a:p>
                      <a:r>
                        <a:rPr lang="en-US" dirty="0"/>
                        <a:t>State</a:t>
                      </a:r>
                    </a:p>
                  </a:txBody>
                  <a:tcPr marL="84593" marR="84593"/>
                </a:tc>
                <a:tc>
                  <a:txBody>
                    <a:bodyPr/>
                    <a:lstStyle/>
                    <a:p>
                      <a:r>
                        <a:rPr lang="en-US" dirty="0"/>
                        <a:t>Hospital</a:t>
                      </a:r>
                    </a:p>
                  </a:txBody>
                  <a:tcPr marL="84593" marR="84593"/>
                </a:tc>
                <a:tc>
                  <a:txBody>
                    <a:bodyPr/>
                    <a:lstStyle/>
                    <a:p>
                      <a:r>
                        <a:rPr lang="en-US" dirty="0"/>
                        <a:t>Action Item</a:t>
                      </a:r>
                    </a:p>
                  </a:txBody>
                  <a:tcPr marL="84593" marR="84593"/>
                </a:tc>
                <a:tc>
                  <a:txBody>
                    <a:bodyPr/>
                    <a:lstStyle/>
                    <a:p>
                      <a:r>
                        <a:rPr lang="en-US" dirty="0"/>
                        <a:t>Outcome</a:t>
                      </a:r>
                    </a:p>
                  </a:txBody>
                  <a:tcPr marL="84593" marR="84593"/>
                </a:tc>
                <a:extLst>
                  <a:ext uri="{0D108BD9-81ED-4DB2-BD59-A6C34878D82A}">
                    <a16:rowId xmlns:a16="http://schemas.microsoft.com/office/drawing/2014/main" val="10000"/>
                  </a:ext>
                </a:extLst>
              </a:tr>
              <a:tr h="2286000">
                <a:tc>
                  <a:txBody>
                    <a:bodyPr/>
                    <a:lstStyle/>
                    <a:p>
                      <a:r>
                        <a:rPr lang="en-US" dirty="0"/>
                        <a:t>WV</a:t>
                      </a:r>
                    </a:p>
                  </a:txBody>
                  <a:tcPr marL="84593" marR="84593"/>
                </a:tc>
                <a:tc>
                  <a:txBody>
                    <a:bodyPr/>
                    <a:lstStyle/>
                    <a:p>
                      <a:r>
                        <a:rPr lang="en-US" dirty="0"/>
                        <a:t>Roane General Hospital</a:t>
                      </a:r>
                    </a:p>
                  </a:txBody>
                  <a:tcPr marL="84593" marR="84593"/>
                </a:tc>
                <a:tc>
                  <a:txBody>
                    <a:bodyPr/>
                    <a:lstStyle/>
                    <a:p>
                      <a:pPr marL="342900" indent="-342900">
                        <a:buFont typeface="+mj-lt"/>
                        <a:buAutoNum type="arabicPeriod"/>
                      </a:pPr>
                      <a:r>
                        <a:rPr lang="en-US" sz="1800" kern="1200" dirty="0">
                          <a:solidFill>
                            <a:schemeClr val="dk1"/>
                          </a:solidFill>
                          <a:effectLst/>
                          <a:latin typeface="+mn-lt"/>
                          <a:ea typeface="+mn-ea"/>
                          <a:cs typeface="+mn-cs"/>
                        </a:rPr>
                        <a:t>Nurse </a:t>
                      </a:r>
                      <a:r>
                        <a:rPr lang="en-US" sz="1800" kern="1200" dirty="0" err="1">
                          <a:solidFill>
                            <a:schemeClr val="dk1"/>
                          </a:solidFill>
                          <a:effectLst/>
                          <a:latin typeface="+mn-lt"/>
                          <a:ea typeface="+mn-ea"/>
                          <a:cs typeface="+mn-cs"/>
                        </a:rPr>
                        <a:t>EDTC</a:t>
                      </a:r>
                      <a:r>
                        <a:rPr lang="en-US" sz="1800" kern="1200" dirty="0">
                          <a:solidFill>
                            <a:schemeClr val="dk1"/>
                          </a:solidFill>
                          <a:effectLst/>
                          <a:latin typeface="+mn-lt"/>
                          <a:ea typeface="+mn-ea"/>
                          <a:cs typeface="+mn-cs"/>
                        </a:rPr>
                        <a:t> education</a:t>
                      </a:r>
                    </a:p>
                    <a:p>
                      <a:pPr marL="342900" indent="-342900">
                        <a:buFont typeface="+mj-lt"/>
                        <a:buAutoNum type="arabicPeriod"/>
                      </a:pPr>
                      <a:r>
                        <a:rPr lang="en-US" sz="1800" kern="1200" dirty="0">
                          <a:solidFill>
                            <a:schemeClr val="dk1"/>
                          </a:solidFill>
                          <a:effectLst/>
                          <a:latin typeface="+mn-lt"/>
                          <a:ea typeface="+mn-ea"/>
                          <a:cs typeface="+mn-cs"/>
                        </a:rPr>
                        <a:t>Continue</a:t>
                      </a:r>
                      <a:r>
                        <a:rPr lang="en-US" sz="1800" kern="1200" baseline="0" dirty="0">
                          <a:solidFill>
                            <a:schemeClr val="dk1"/>
                          </a:solidFill>
                          <a:effectLst/>
                          <a:latin typeface="+mn-lt"/>
                          <a:ea typeface="+mn-ea"/>
                          <a:cs typeface="+mn-cs"/>
                        </a:rPr>
                        <a:t> new med education efforts on AC</a:t>
                      </a:r>
                    </a:p>
                    <a:p>
                      <a:pPr marL="342900" indent="-342900">
                        <a:buFont typeface="+mj-lt"/>
                        <a:buAutoNum type="arabicPeriod"/>
                      </a:pPr>
                      <a:r>
                        <a:rPr lang="en-US" sz="1800" kern="1200" baseline="0" dirty="0">
                          <a:solidFill>
                            <a:schemeClr val="dk1"/>
                          </a:solidFill>
                          <a:effectLst/>
                          <a:latin typeface="+mn-lt"/>
                          <a:ea typeface="+mn-ea"/>
                          <a:cs typeface="+mn-cs"/>
                        </a:rPr>
                        <a:t>No Pass Zone</a:t>
                      </a:r>
                      <a:endParaRPr lang="en-US" dirty="0"/>
                    </a:p>
                  </a:txBody>
                  <a:tcPr marL="84593" marR="84593"/>
                </a:tc>
                <a:tc>
                  <a:txBody>
                    <a:bodyPr/>
                    <a:lstStyle/>
                    <a:p>
                      <a:endParaRPr lang="en-US" dirty="0"/>
                    </a:p>
                  </a:txBody>
                  <a:tcPr marL="84593" marR="84593"/>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9808927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St. Joseph’s Hospital</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76513148"/>
              </p:ext>
            </p:extLst>
          </p:nvPr>
        </p:nvGraphicFramePr>
        <p:xfrm>
          <a:off x="390618" y="1417638"/>
          <a:ext cx="8397783" cy="2931160"/>
        </p:xfrm>
        <a:graphic>
          <a:graphicData uri="http://schemas.openxmlformats.org/drawingml/2006/table">
            <a:tbl>
              <a:tblPr firstRow="1" bandRow="1">
                <a:tableStyleId>{5C22544A-7EE6-4342-B048-85BDC9FD1C3A}</a:tableStyleId>
              </a:tblPr>
              <a:tblGrid>
                <a:gridCol w="659249">
                  <a:extLst>
                    <a:ext uri="{9D8B030D-6E8A-4147-A177-3AD203B41FA5}">
                      <a16:colId xmlns:a16="http://schemas.microsoft.com/office/drawing/2014/main" val="20000"/>
                    </a:ext>
                  </a:extLst>
                </a:gridCol>
                <a:gridCol w="1337733">
                  <a:extLst>
                    <a:ext uri="{9D8B030D-6E8A-4147-A177-3AD203B41FA5}">
                      <a16:colId xmlns:a16="http://schemas.microsoft.com/office/drawing/2014/main" val="20001"/>
                    </a:ext>
                  </a:extLst>
                </a:gridCol>
                <a:gridCol w="2878667">
                  <a:extLst>
                    <a:ext uri="{9D8B030D-6E8A-4147-A177-3AD203B41FA5}">
                      <a16:colId xmlns:a16="http://schemas.microsoft.com/office/drawing/2014/main" val="20002"/>
                    </a:ext>
                  </a:extLst>
                </a:gridCol>
                <a:gridCol w="3522134">
                  <a:extLst>
                    <a:ext uri="{9D8B030D-6E8A-4147-A177-3AD203B41FA5}">
                      <a16:colId xmlns:a16="http://schemas.microsoft.com/office/drawing/2014/main" val="20003"/>
                    </a:ext>
                  </a:extLst>
                </a:gridCol>
              </a:tblGrid>
              <a:tr h="370840">
                <a:tc>
                  <a:txBody>
                    <a:bodyPr/>
                    <a:lstStyle/>
                    <a:p>
                      <a:r>
                        <a:rPr lang="en-US" dirty="0"/>
                        <a:t>State</a:t>
                      </a:r>
                    </a:p>
                  </a:txBody>
                  <a:tcPr marL="84593" marR="84593"/>
                </a:tc>
                <a:tc>
                  <a:txBody>
                    <a:bodyPr/>
                    <a:lstStyle/>
                    <a:p>
                      <a:r>
                        <a:rPr lang="en-US" dirty="0"/>
                        <a:t>Hospital</a:t>
                      </a:r>
                    </a:p>
                  </a:txBody>
                  <a:tcPr marL="84593" marR="84593"/>
                </a:tc>
                <a:tc>
                  <a:txBody>
                    <a:bodyPr/>
                    <a:lstStyle/>
                    <a:p>
                      <a:r>
                        <a:rPr lang="en-US" dirty="0"/>
                        <a:t>Action Item</a:t>
                      </a:r>
                    </a:p>
                  </a:txBody>
                  <a:tcPr marL="84593" marR="84593"/>
                </a:tc>
                <a:tc>
                  <a:txBody>
                    <a:bodyPr/>
                    <a:lstStyle/>
                    <a:p>
                      <a:r>
                        <a:rPr lang="en-US" sz="1800" dirty="0"/>
                        <a:t>Outcome</a:t>
                      </a:r>
                    </a:p>
                  </a:txBody>
                  <a:tcPr marL="84593" marR="84593"/>
                </a:tc>
                <a:extLst>
                  <a:ext uri="{0D108BD9-81ED-4DB2-BD59-A6C34878D82A}">
                    <a16:rowId xmlns:a16="http://schemas.microsoft.com/office/drawing/2014/main" val="10000"/>
                  </a:ext>
                </a:extLst>
              </a:tr>
              <a:tr h="2560320">
                <a:tc>
                  <a:txBody>
                    <a:bodyPr/>
                    <a:lstStyle/>
                    <a:p>
                      <a:r>
                        <a:rPr lang="en-US" dirty="0"/>
                        <a:t>WV</a:t>
                      </a:r>
                    </a:p>
                  </a:txBody>
                  <a:tcPr marL="84593" marR="84593"/>
                </a:tc>
                <a:tc>
                  <a:txBody>
                    <a:bodyPr/>
                    <a:lstStyle/>
                    <a:p>
                      <a:r>
                        <a:rPr lang="en-US" dirty="0"/>
                        <a:t>St. Joseph’s Hospital</a:t>
                      </a:r>
                    </a:p>
                  </a:txBody>
                  <a:tcPr marL="84593" marR="84593"/>
                </a:tc>
                <a:tc>
                  <a:txBody>
                    <a:bodyPr/>
                    <a:lstStyle/>
                    <a:p>
                      <a:r>
                        <a:rPr lang="en-US" dirty="0"/>
                        <a:t>Care</a:t>
                      </a:r>
                      <a:r>
                        <a:rPr lang="en-US" baseline="0" dirty="0"/>
                        <a:t> Transition</a:t>
                      </a:r>
                    </a:p>
                    <a:p>
                      <a:endParaRPr lang="en-US" baseline="0" dirty="0"/>
                    </a:p>
                    <a:p>
                      <a:r>
                        <a:rPr lang="en-US" baseline="0" dirty="0"/>
                        <a:t>Improve d/c Call Back process</a:t>
                      </a:r>
                      <a:endParaRPr lang="en-US" dirty="0"/>
                    </a:p>
                  </a:txBody>
                  <a:tcPr marL="84593" marR="84593"/>
                </a:tc>
                <a:tc>
                  <a:txBody>
                    <a:bodyPr/>
                    <a:lstStyle/>
                    <a:p>
                      <a:r>
                        <a:rPr lang="en-US" sz="1800" dirty="0"/>
                        <a:t>Working on creating a discharge call back template. Using AHRQ RED toolkit.</a:t>
                      </a:r>
                    </a:p>
                    <a:p>
                      <a:r>
                        <a:rPr lang="en-US" sz="1800" dirty="0"/>
                        <a:t>Started using readmission risk assessment (LACE) in December.</a:t>
                      </a:r>
                    </a:p>
                    <a:p>
                      <a:r>
                        <a:rPr lang="en-US" sz="1800" dirty="0"/>
                        <a:t>Creating a new admission booklet.</a:t>
                      </a:r>
                    </a:p>
                    <a:p>
                      <a:r>
                        <a:rPr lang="en-US" sz="1800" dirty="0"/>
                        <a:t>Recently changed HCAHPS vendor. Now using Press </a:t>
                      </a:r>
                      <a:r>
                        <a:rPr lang="en-US" sz="1800" dirty="0" err="1"/>
                        <a:t>Ganey</a:t>
                      </a:r>
                      <a:r>
                        <a:rPr lang="en-US" sz="1800" dirty="0"/>
                        <a:t> mailed survey. 2-13-17 (Brenda Bauer)</a:t>
                      </a:r>
                    </a:p>
                  </a:txBody>
                  <a:tcPr marL="84593" marR="84593"/>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3342405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St. Joseph’s Hospital – July 2017</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74651564"/>
              </p:ext>
            </p:extLst>
          </p:nvPr>
        </p:nvGraphicFramePr>
        <p:xfrm>
          <a:off x="390618" y="1417638"/>
          <a:ext cx="8397783" cy="2931160"/>
        </p:xfrm>
        <a:graphic>
          <a:graphicData uri="http://schemas.openxmlformats.org/drawingml/2006/table">
            <a:tbl>
              <a:tblPr firstRow="1" bandRow="1">
                <a:tableStyleId>{5C22544A-7EE6-4342-B048-85BDC9FD1C3A}</a:tableStyleId>
              </a:tblPr>
              <a:tblGrid>
                <a:gridCol w="659249">
                  <a:extLst>
                    <a:ext uri="{9D8B030D-6E8A-4147-A177-3AD203B41FA5}">
                      <a16:colId xmlns:a16="http://schemas.microsoft.com/office/drawing/2014/main" val="20000"/>
                    </a:ext>
                  </a:extLst>
                </a:gridCol>
                <a:gridCol w="1337733">
                  <a:extLst>
                    <a:ext uri="{9D8B030D-6E8A-4147-A177-3AD203B41FA5}">
                      <a16:colId xmlns:a16="http://schemas.microsoft.com/office/drawing/2014/main" val="20001"/>
                    </a:ext>
                  </a:extLst>
                </a:gridCol>
                <a:gridCol w="2878667">
                  <a:extLst>
                    <a:ext uri="{9D8B030D-6E8A-4147-A177-3AD203B41FA5}">
                      <a16:colId xmlns:a16="http://schemas.microsoft.com/office/drawing/2014/main" val="20002"/>
                    </a:ext>
                  </a:extLst>
                </a:gridCol>
                <a:gridCol w="3522134">
                  <a:extLst>
                    <a:ext uri="{9D8B030D-6E8A-4147-A177-3AD203B41FA5}">
                      <a16:colId xmlns:a16="http://schemas.microsoft.com/office/drawing/2014/main" val="20003"/>
                    </a:ext>
                  </a:extLst>
                </a:gridCol>
              </a:tblGrid>
              <a:tr h="370840">
                <a:tc>
                  <a:txBody>
                    <a:bodyPr/>
                    <a:lstStyle/>
                    <a:p>
                      <a:r>
                        <a:rPr lang="en-US" dirty="0"/>
                        <a:t>State</a:t>
                      </a:r>
                    </a:p>
                  </a:txBody>
                  <a:tcPr marL="84593" marR="84593"/>
                </a:tc>
                <a:tc>
                  <a:txBody>
                    <a:bodyPr/>
                    <a:lstStyle/>
                    <a:p>
                      <a:r>
                        <a:rPr lang="en-US" dirty="0"/>
                        <a:t>Hospital</a:t>
                      </a:r>
                    </a:p>
                  </a:txBody>
                  <a:tcPr marL="84593" marR="84593"/>
                </a:tc>
                <a:tc>
                  <a:txBody>
                    <a:bodyPr/>
                    <a:lstStyle/>
                    <a:p>
                      <a:r>
                        <a:rPr lang="en-US" dirty="0"/>
                        <a:t>Action Item</a:t>
                      </a:r>
                    </a:p>
                  </a:txBody>
                  <a:tcPr marL="84593" marR="84593"/>
                </a:tc>
                <a:tc>
                  <a:txBody>
                    <a:bodyPr/>
                    <a:lstStyle/>
                    <a:p>
                      <a:r>
                        <a:rPr lang="en-US" sz="1800" dirty="0"/>
                        <a:t>Outcome</a:t>
                      </a:r>
                    </a:p>
                  </a:txBody>
                  <a:tcPr marL="84593" marR="84593"/>
                </a:tc>
                <a:extLst>
                  <a:ext uri="{0D108BD9-81ED-4DB2-BD59-A6C34878D82A}">
                    <a16:rowId xmlns:a16="http://schemas.microsoft.com/office/drawing/2014/main" val="10000"/>
                  </a:ext>
                </a:extLst>
              </a:tr>
              <a:tr h="2560320">
                <a:tc>
                  <a:txBody>
                    <a:bodyPr/>
                    <a:lstStyle/>
                    <a:p>
                      <a:r>
                        <a:rPr lang="en-US" dirty="0"/>
                        <a:t>WV</a:t>
                      </a:r>
                    </a:p>
                  </a:txBody>
                  <a:tcPr marL="84593" marR="84593"/>
                </a:tc>
                <a:tc>
                  <a:txBody>
                    <a:bodyPr/>
                    <a:lstStyle/>
                    <a:p>
                      <a:r>
                        <a:rPr lang="en-US" dirty="0"/>
                        <a:t>St. Joseph’s Hospital</a:t>
                      </a:r>
                    </a:p>
                  </a:txBody>
                  <a:tcPr marL="84593" marR="84593"/>
                </a:tc>
                <a:tc>
                  <a:txBody>
                    <a:bodyPr/>
                    <a:lstStyle/>
                    <a:p>
                      <a:r>
                        <a:rPr lang="en-US" dirty="0"/>
                        <a:t>Review of swing bed patients with </a:t>
                      </a:r>
                      <a:r>
                        <a:rPr lang="en-US" dirty="0" err="1"/>
                        <a:t>Barthel’s</a:t>
                      </a:r>
                      <a:r>
                        <a:rPr lang="en-US" dirty="0"/>
                        <a:t> Index for </a:t>
                      </a:r>
                      <a:r>
                        <a:rPr lang="en-US" dirty="0" err="1"/>
                        <a:t>MBQIP</a:t>
                      </a:r>
                      <a:r>
                        <a:rPr lang="en-US" dirty="0"/>
                        <a:t> submission.</a:t>
                      </a:r>
                    </a:p>
                  </a:txBody>
                  <a:tcPr marL="84593" marR="84593"/>
                </a:tc>
                <a:tc>
                  <a:txBody>
                    <a:bodyPr/>
                    <a:lstStyle/>
                    <a:p>
                      <a:endParaRPr lang="en-US" sz="1800" dirty="0"/>
                    </a:p>
                  </a:txBody>
                  <a:tcPr marL="84593" marR="84593"/>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82762735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Sistersville General Hospital</a:t>
            </a:r>
          </a:p>
        </p:txBody>
      </p:sp>
      <p:graphicFrame>
        <p:nvGraphicFramePr>
          <p:cNvPr id="6" name="Content Placeholder 5"/>
          <p:cNvGraphicFramePr>
            <a:graphicFrameLocks noGrp="1"/>
          </p:cNvGraphicFramePr>
          <p:nvPr>
            <p:ph idx="1"/>
            <p:extLst/>
          </p:nvPr>
        </p:nvGraphicFramePr>
        <p:xfrm>
          <a:off x="390618" y="1417638"/>
          <a:ext cx="7963269" cy="2931160"/>
        </p:xfrm>
        <a:graphic>
          <a:graphicData uri="http://schemas.openxmlformats.org/drawingml/2006/table">
            <a:tbl>
              <a:tblPr firstRow="1" bandRow="1">
                <a:tableStyleId>{5C22544A-7EE6-4342-B048-85BDC9FD1C3A}</a:tableStyleId>
              </a:tblPr>
              <a:tblGrid>
                <a:gridCol w="719725">
                  <a:extLst>
                    <a:ext uri="{9D8B030D-6E8A-4147-A177-3AD203B41FA5}">
                      <a16:colId xmlns:a16="http://schemas.microsoft.com/office/drawing/2014/main" val="20000"/>
                    </a:ext>
                  </a:extLst>
                </a:gridCol>
                <a:gridCol w="1250302">
                  <a:extLst>
                    <a:ext uri="{9D8B030D-6E8A-4147-A177-3AD203B41FA5}">
                      <a16:colId xmlns:a16="http://schemas.microsoft.com/office/drawing/2014/main" val="20001"/>
                    </a:ext>
                  </a:extLst>
                </a:gridCol>
                <a:gridCol w="3010345">
                  <a:extLst>
                    <a:ext uri="{9D8B030D-6E8A-4147-A177-3AD203B41FA5}">
                      <a16:colId xmlns:a16="http://schemas.microsoft.com/office/drawing/2014/main" val="20002"/>
                    </a:ext>
                  </a:extLst>
                </a:gridCol>
                <a:gridCol w="2982897">
                  <a:extLst>
                    <a:ext uri="{9D8B030D-6E8A-4147-A177-3AD203B41FA5}">
                      <a16:colId xmlns:a16="http://schemas.microsoft.com/office/drawing/2014/main" val="20003"/>
                    </a:ext>
                  </a:extLst>
                </a:gridCol>
              </a:tblGrid>
              <a:tr h="370840">
                <a:tc>
                  <a:txBody>
                    <a:bodyPr/>
                    <a:lstStyle/>
                    <a:p>
                      <a:r>
                        <a:rPr lang="en-US" dirty="0"/>
                        <a:t>State</a:t>
                      </a:r>
                    </a:p>
                  </a:txBody>
                  <a:tcPr marL="84593" marR="84593"/>
                </a:tc>
                <a:tc>
                  <a:txBody>
                    <a:bodyPr/>
                    <a:lstStyle/>
                    <a:p>
                      <a:r>
                        <a:rPr lang="en-US" dirty="0"/>
                        <a:t>Hospital</a:t>
                      </a:r>
                    </a:p>
                  </a:txBody>
                  <a:tcPr marL="84593" marR="84593"/>
                </a:tc>
                <a:tc>
                  <a:txBody>
                    <a:bodyPr/>
                    <a:lstStyle/>
                    <a:p>
                      <a:r>
                        <a:rPr lang="en-US" dirty="0"/>
                        <a:t>Action Item</a:t>
                      </a:r>
                    </a:p>
                  </a:txBody>
                  <a:tcPr marL="84593" marR="84593"/>
                </a:tc>
                <a:tc>
                  <a:txBody>
                    <a:bodyPr/>
                    <a:lstStyle/>
                    <a:p>
                      <a:r>
                        <a:rPr lang="en-US" dirty="0"/>
                        <a:t>Outcome</a:t>
                      </a:r>
                    </a:p>
                  </a:txBody>
                  <a:tcPr marL="84593" marR="84593"/>
                </a:tc>
                <a:extLst>
                  <a:ext uri="{0D108BD9-81ED-4DB2-BD59-A6C34878D82A}">
                    <a16:rowId xmlns:a16="http://schemas.microsoft.com/office/drawing/2014/main" val="10000"/>
                  </a:ext>
                </a:extLst>
              </a:tr>
              <a:tr h="2560320">
                <a:tc>
                  <a:txBody>
                    <a:bodyPr/>
                    <a:lstStyle/>
                    <a:p>
                      <a:r>
                        <a:rPr lang="en-US" dirty="0"/>
                        <a:t>WV</a:t>
                      </a:r>
                    </a:p>
                  </a:txBody>
                  <a:tcPr marL="84593" marR="84593"/>
                </a:tc>
                <a:tc>
                  <a:txBody>
                    <a:bodyPr/>
                    <a:lstStyle/>
                    <a:p>
                      <a:r>
                        <a:rPr lang="en-US" dirty="0"/>
                        <a:t>Sistersville General Hospital</a:t>
                      </a:r>
                    </a:p>
                  </a:txBody>
                  <a:tcPr marL="84593" marR="84593"/>
                </a:tc>
                <a:tc>
                  <a:txBody>
                    <a:bodyPr/>
                    <a:lstStyle/>
                    <a:p>
                      <a:r>
                        <a:rPr lang="en-US" dirty="0"/>
                        <a:t>Improve IMM-2 by using visual management, re-education</a:t>
                      </a:r>
                      <a:r>
                        <a:rPr lang="en-US" baseline="0" dirty="0"/>
                        <a:t> of data entry in CPSI to ensure all immunizations </a:t>
                      </a:r>
                      <a:r>
                        <a:rPr lang="en-US" baseline="0"/>
                        <a:t>are documented/verified </a:t>
                      </a:r>
                      <a:r>
                        <a:rPr lang="en-US" baseline="0" dirty="0"/>
                        <a:t>at </a:t>
                      </a:r>
                      <a:r>
                        <a:rPr lang="en-US" baseline="0"/>
                        <a:t>each admission.</a:t>
                      </a:r>
                      <a:endParaRPr lang="en-US" dirty="0"/>
                    </a:p>
                  </a:txBody>
                  <a:tcPr marL="84593" marR="84593"/>
                </a:tc>
                <a:tc>
                  <a:txBody>
                    <a:bodyPr/>
                    <a:lstStyle/>
                    <a:p>
                      <a:r>
                        <a:rPr lang="en-US" dirty="0"/>
                        <a:t>Our immunization rate was 38% for 1</a:t>
                      </a:r>
                      <a:r>
                        <a:rPr lang="en-US" baseline="30000" dirty="0"/>
                        <a:t>st</a:t>
                      </a:r>
                      <a:r>
                        <a:rPr lang="en-US" dirty="0"/>
                        <a:t> quarter 2016,</a:t>
                      </a:r>
                      <a:r>
                        <a:rPr lang="en-US" baseline="0" dirty="0"/>
                        <a:t> 2</a:t>
                      </a:r>
                      <a:r>
                        <a:rPr lang="en-US" baseline="30000" dirty="0"/>
                        <a:t>nd</a:t>
                      </a:r>
                      <a:r>
                        <a:rPr lang="en-US" baseline="0" dirty="0"/>
                        <a:t> quarter 2016 45.5%. 3</a:t>
                      </a:r>
                      <a:r>
                        <a:rPr lang="en-US" baseline="30000" dirty="0"/>
                        <a:t>rd</a:t>
                      </a:r>
                      <a:r>
                        <a:rPr lang="en-US" baseline="0" dirty="0"/>
                        <a:t> quarter 2016 there were zero applicable cases to report. 4</a:t>
                      </a:r>
                      <a:r>
                        <a:rPr lang="en-US" baseline="30000" dirty="0"/>
                        <a:t>th</a:t>
                      </a:r>
                      <a:r>
                        <a:rPr lang="en-US" baseline="0" dirty="0"/>
                        <a:t> quarter 2016 we were at 91.7%.</a:t>
                      </a:r>
                      <a:endParaRPr lang="en-US" dirty="0"/>
                    </a:p>
                    <a:p>
                      <a:endParaRPr lang="en-US" dirty="0"/>
                    </a:p>
                    <a:p>
                      <a:r>
                        <a:rPr lang="en-US" dirty="0"/>
                        <a:t>Trish 2-17</a:t>
                      </a:r>
                    </a:p>
                  </a:txBody>
                  <a:tcPr marL="84593" marR="84593"/>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0433976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War Memorial</a:t>
            </a:r>
          </a:p>
        </p:txBody>
      </p:sp>
      <p:graphicFrame>
        <p:nvGraphicFramePr>
          <p:cNvPr id="6" name="Content Placeholder 5"/>
          <p:cNvGraphicFramePr>
            <a:graphicFrameLocks noGrp="1"/>
          </p:cNvGraphicFramePr>
          <p:nvPr>
            <p:ph idx="1"/>
            <p:extLst/>
          </p:nvPr>
        </p:nvGraphicFramePr>
        <p:xfrm>
          <a:off x="390618" y="1417638"/>
          <a:ext cx="8301689" cy="5582920"/>
        </p:xfrm>
        <a:graphic>
          <a:graphicData uri="http://schemas.openxmlformats.org/drawingml/2006/table">
            <a:tbl>
              <a:tblPr firstRow="1" bandRow="1">
                <a:tableStyleId>{5C22544A-7EE6-4342-B048-85BDC9FD1C3A}</a:tableStyleId>
              </a:tblPr>
              <a:tblGrid>
                <a:gridCol w="860710">
                  <a:extLst>
                    <a:ext uri="{9D8B030D-6E8A-4147-A177-3AD203B41FA5}">
                      <a16:colId xmlns:a16="http://schemas.microsoft.com/office/drawing/2014/main" val="20000"/>
                    </a:ext>
                  </a:extLst>
                </a:gridCol>
                <a:gridCol w="1490048">
                  <a:extLst>
                    <a:ext uri="{9D8B030D-6E8A-4147-A177-3AD203B41FA5}">
                      <a16:colId xmlns:a16="http://schemas.microsoft.com/office/drawing/2014/main" val="20001"/>
                    </a:ext>
                  </a:extLst>
                </a:gridCol>
                <a:gridCol w="2841268">
                  <a:extLst>
                    <a:ext uri="{9D8B030D-6E8A-4147-A177-3AD203B41FA5}">
                      <a16:colId xmlns:a16="http://schemas.microsoft.com/office/drawing/2014/main" val="20002"/>
                    </a:ext>
                  </a:extLst>
                </a:gridCol>
                <a:gridCol w="3109663">
                  <a:extLst>
                    <a:ext uri="{9D8B030D-6E8A-4147-A177-3AD203B41FA5}">
                      <a16:colId xmlns:a16="http://schemas.microsoft.com/office/drawing/2014/main" val="20003"/>
                    </a:ext>
                  </a:extLst>
                </a:gridCol>
              </a:tblGrid>
              <a:tr h="370840">
                <a:tc>
                  <a:txBody>
                    <a:bodyPr/>
                    <a:lstStyle/>
                    <a:p>
                      <a:r>
                        <a:rPr lang="en-US" dirty="0"/>
                        <a:t>State</a:t>
                      </a:r>
                    </a:p>
                  </a:txBody>
                  <a:tcPr marL="84593" marR="84593"/>
                </a:tc>
                <a:tc>
                  <a:txBody>
                    <a:bodyPr/>
                    <a:lstStyle/>
                    <a:p>
                      <a:r>
                        <a:rPr lang="en-US" dirty="0"/>
                        <a:t>Hospital</a:t>
                      </a:r>
                    </a:p>
                  </a:txBody>
                  <a:tcPr marL="84593" marR="84593"/>
                </a:tc>
                <a:tc>
                  <a:txBody>
                    <a:bodyPr/>
                    <a:lstStyle/>
                    <a:p>
                      <a:r>
                        <a:rPr lang="en-US" dirty="0"/>
                        <a:t>Action Item</a:t>
                      </a:r>
                    </a:p>
                  </a:txBody>
                  <a:tcPr marL="84593" marR="84593"/>
                </a:tc>
                <a:tc>
                  <a:txBody>
                    <a:bodyPr/>
                    <a:lstStyle/>
                    <a:p>
                      <a:r>
                        <a:rPr lang="en-US" dirty="0"/>
                        <a:t>Outcome</a:t>
                      </a:r>
                    </a:p>
                  </a:txBody>
                  <a:tcPr marL="84593" marR="84593"/>
                </a:tc>
                <a:extLst>
                  <a:ext uri="{0D108BD9-81ED-4DB2-BD59-A6C34878D82A}">
                    <a16:rowId xmlns:a16="http://schemas.microsoft.com/office/drawing/2014/main" val="10000"/>
                  </a:ext>
                </a:extLst>
              </a:tr>
              <a:tr h="5212080">
                <a:tc>
                  <a:txBody>
                    <a:bodyPr/>
                    <a:lstStyle/>
                    <a:p>
                      <a:r>
                        <a:rPr lang="en-US" dirty="0"/>
                        <a:t>WV</a:t>
                      </a:r>
                    </a:p>
                  </a:txBody>
                  <a:tcPr marL="84593" marR="84593"/>
                </a:tc>
                <a:tc>
                  <a:txBody>
                    <a:bodyPr/>
                    <a:lstStyle/>
                    <a:p>
                      <a:r>
                        <a:rPr lang="en-US" dirty="0"/>
                        <a:t>War Memorial</a:t>
                      </a:r>
                    </a:p>
                  </a:txBody>
                  <a:tcPr marL="84593" marR="84593"/>
                </a:tc>
                <a:tc>
                  <a:txBody>
                    <a:bodyPr/>
                    <a:lstStyle/>
                    <a:p>
                      <a:r>
                        <a:rPr lang="en-US" sz="1800" kern="1200" dirty="0">
                          <a:solidFill>
                            <a:schemeClr val="dk1"/>
                          </a:solidFill>
                          <a:effectLst/>
                          <a:latin typeface="+mn-lt"/>
                          <a:ea typeface="+mn-ea"/>
                          <a:cs typeface="+mn-cs"/>
                        </a:rPr>
                        <a:t>Discharge</a:t>
                      </a:r>
                      <a:r>
                        <a:rPr lang="en-US" sz="1800" kern="1200" baseline="0" dirty="0">
                          <a:solidFill>
                            <a:schemeClr val="dk1"/>
                          </a:solidFill>
                          <a:effectLst/>
                          <a:latin typeface="+mn-lt"/>
                          <a:ea typeface="+mn-ea"/>
                          <a:cs typeface="+mn-cs"/>
                        </a:rPr>
                        <a:t> information to the provider</a:t>
                      </a:r>
                    </a:p>
                    <a:p>
                      <a:endParaRPr lang="en-US" sz="1800" kern="1200" baseline="0" dirty="0">
                        <a:solidFill>
                          <a:schemeClr val="dk1"/>
                        </a:solidFill>
                        <a:effectLst/>
                        <a:latin typeface="+mn-lt"/>
                        <a:ea typeface="+mn-ea"/>
                        <a:cs typeface="+mn-cs"/>
                      </a:endParaRPr>
                    </a:p>
                    <a:p>
                      <a:endParaRPr lang="en-US" sz="1800" kern="1200" baseline="0" dirty="0">
                        <a:solidFill>
                          <a:schemeClr val="dk1"/>
                        </a:solidFill>
                        <a:effectLst/>
                        <a:latin typeface="+mn-lt"/>
                        <a:ea typeface="+mn-ea"/>
                        <a:cs typeface="+mn-cs"/>
                      </a:endParaRPr>
                    </a:p>
                    <a:p>
                      <a:endParaRPr lang="en-US" sz="1800" kern="1200" baseline="0" dirty="0">
                        <a:solidFill>
                          <a:schemeClr val="dk1"/>
                        </a:solidFill>
                        <a:effectLst/>
                        <a:latin typeface="+mn-lt"/>
                        <a:ea typeface="+mn-ea"/>
                        <a:cs typeface="+mn-cs"/>
                      </a:endParaRPr>
                    </a:p>
                    <a:p>
                      <a:endParaRPr lang="en-US" sz="1800" kern="1200" baseline="0" dirty="0">
                        <a:solidFill>
                          <a:schemeClr val="dk1"/>
                        </a:solidFill>
                        <a:effectLst/>
                        <a:latin typeface="+mn-lt"/>
                        <a:ea typeface="+mn-ea"/>
                        <a:cs typeface="+mn-cs"/>
                      </a:endParaRPr>
                    </a:p>
                    <a:p>
                      <a:endParaRPr lang="en-US" sz="1800" kern="1200" baseline="0" dirty="0">
                        <a:solidFill>
                          <a:schemeClr val="dk1"/>
                        </a:solidFill>
                        <a:effectLst/>
                        <a:latin typeface="+mn-lt"/>
                        <a:ea typeface="+mn-ea"/>
                        <a:cs typeface="+mn-cs"/>
                      </a:endParaRPr>
                    </a:p>
                    <a:p>
                      <a:endParaRPr lang="en-US" sz="1800" kern="1200" baseline="0" dirty="0">
                        <a:solidFill>
                          <a:schemeClr val="dk1"/>
                        </a:solidFill>
                        <a:effectLst/>
                        <a:latin typeface="+mn-lt"/>
                        <a:ea typeface="+mn-ea"/>
                        <a:cs typeface="+mn-cs"/>
                      </a:endParaRPr>
                    </a:p>
                    <a:p>
                      <a:endParaRPr lang="en-US" sz="1800" kern="1200" baseline="0" dirty="0">
                        <a:solidFill>
                          <a:schemeClr val="dk1"/>
                        </a:solidFill>
                        <a:effectLst/>
                        <a:latin typeface="+mn-lt"/>
                        <a:ea typeface="+mn-ea"/>
                        <a:cs typeface="+mn-cs"/>
                      </a:endParaRPr>
                    </a:p>
                    <a:p>
                      <a:r>
                        <a:rPr lang="en-US" sz="1800" kern="1200" baseline="0" dirty="0">
                          <a:solidFill>
                            <a:schemeClr val="dk1"/>
                          </a:solidFill>
                          <a:effectLst/>
                          <a:latin typeface="+mn-lt"/>
                          <a:ea typeface="+mn-ea"/>
                          <a:cs typeface="+mn-cs"/>
                        </a:rPr>
                        <a:t>Readmissions to acute care within 30 of d/c</a:t>
                      </a:r>
                      <a:endParaRPr lang="en-US" dirty="0"/>
                    </a:p>
                  </a:txBody>
                  <a:tcPr marL="84593" marR="84593"/>
                </a:tc>
                <a:tc>
                  <a:txBody>
                    <a:bodyPr/>
                    <a:lstStyle/>
                    <a:p>
                      <a:r>
                        <a:rPr lang="en-US" sz="1400" dirty="0"/>
                        <a:t>CMS requires</a:t>
                      </a:r>
                      <a:r>
                        <a:rPr lang="en-US" sz="1400" baseline="0" dirty="0"/>
                        <a:t> discharged patient information go to the patients PCP upon discharge. The electronic medical record automatically sends the information via fax to the PCP as long as the PCP is listed and the fax number is in the system.  If the PCP does not have a fax number listed the HIM department gets the discharge information via fax to be sent to the PCP.</a:t>
                      </a:r>
                    </a:p>
                    <a:p>
                      <a:endParaRPr lang="en-US" sz="1400" baseline="0" dirty="0"/>
                    </a:p>
                    <a:p>
                      <a:r>
                        <a:rPr lang="en-US" sz="1400" baseline="0" dirty="0"/>
                        <a:t>The goal is to reduce the number of readmissions within 30 days of discharge to the facility. A team will look at the readmissions and determine ways to decrease the readmission rate for 2017. The team consists of  the VP, VPMA, Case Management/UR, Medical / Surgical Clinical Manager, NP, and Director PI/Quality.  This is an ongoing project aligned with the hospital’s operations plan to have readmissions  within 30 days to be </a:t>
                      </a:r>
                      <a:r>
                        <a:rPr lang="en-US" sz="1400" baseline="0"/>
                        <a:t>less than 11.0%.</a:t>
                      </a:r>
                      <a:endParaRPr lang="en-US" sz="1400" baseline="0" dirty="0"/>
                    </a:p>
                    <a:p>
                      <a:r>
                        <a:rPr lang="en-US" sz="1400" baseline="0" dirty="0"/>
                        <a:t> </a:t>
                      </a:r>
                      <a:endParaRPr lang="en-US" sz="1400" dirty="0"/>
                    </a:p>
                  </a:txBody>
                  <a:tcPr marL="84593" marR="84593"/>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1067733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Boone Memorial Hospital – July 2017</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96095159"/>
              </p:ext>
            </p:extLst>
          </p:nvPr>
        </p:nvGraphicFramePr>
        <p:xfrm>
          <a:off x="390618" y="1417638"/>
          <a:ext cx="8357597" cy="3479800"/>
        </p:xfrm>
        <a:graphic>
          <a:graphicData uri="http://schemas.openxmlformats.org/drawingml/2006/table">
            <a:tbl>
              <a:tblPr firstRow="1" bandRow="1">
                <a:tableStyleId>{5C22544A-7EE6-4342-B048-85BDC9FD1C3A}</a:tableStyleId>
              </a:tblPr>
              <a:tblGrid>
                <a:gridCol w="755365">
                  <a:extLst>
                    <a:ext uri="{9D8B030D-6E8A-4147-A177-3AD203B41FA5}">
                      <a16:colId xmlns:a16="http://schemas.microsoft.com/office/drawing/2014/main" val="20000"/>
                    </a:ext>
                  </a:extLst>
                </a:gridCol>
                <a:gridCol w="1419934">
                  <a:extLst>
                    <a:ext uri="{9D8B030D-6E8A-4147-A177-3AD203B41FA5}">
                      <a16:colId xmlns:a16="http://schemas.microsoft.com/office/drawing/2014/main" val="20001"/>
                    </a:ext>
                  </a:extLst>
                </a:gridCol>
                <a:gridCol w="3051693">
                  <a:extLst>
                    <a:ext uri="{9D8B030D-6E8A-4147-A177-3AD203B41FA5}">
                      <a16:colId xmlns:a16="http://schemas.microsoft.com/office/drawing/2014/main" val="20002"/>
                    </a:ext>
                  </a:extLst>
                </a:gridCol>
                <a:gridCol w="3130605">
                  <a:extLst>
                    <a:ext uri="{9D8B030D-6E8A-4147-A177-3AD203B41FA5}">
                      <a16:colId xmlns:a16="http://schemas.microsoft.com/office/drawing/2014/main" val="20003"/>
                    </a:ext>
                  </a:extLst>
                </a:gridCol>
              </a:tblGrid>
              <a:tr h="370840">
                <a:tc>
                  <a:txBody>
                    <a:bodyPr/>
                    <a:lstStyle/>
                    <a:p>
                      <a:r>
                        <a:rPr lang="en-US" dirty="0"/>
                        <a:t>State</a:t>
                      </a:r>
                    </a:p>
                  </a:txBody>
                  <a:tcPr marL="84593" marR="84593"/>
                </a:tc>
                <a:tc>
                  <a:txBody>
                    <a:bodyPr/>
                    <a:lstStyle/>
                    <a:p>
                      <a:r>
                        <a:rPr lang="en-US" dirty="0"/>
                        <a:t>Hospital</a:t>
                      </a:r>
                    </a:p>
                  </a:txBody>
                  <a:tcPr marL="84593" marR="84593"/>
                </a:tc>
                <a:tc>
                  <a:txBody>
                    <a:bodyPr/>
                    <a:lstStyle/>
                    <a:p>
                      <a:r>
                        <a:rPr lang="en-US" dirty="0"/>
                        <a:t>Action Item</a:t>
                      </a:r>
                    </a:p>
                  </a:txBody>
                  <a:tcPr marL="84593" marR="84593"/>
                </a:tc>
                <a:tc>
                  <a:txBody>
                    <a:bodyPr/>
                    <a:lstStyle/>
                    <a:p>
                      <a:r>
                        <a:rPr lang="en-US" dirty="0"/>
                        <a:t>Outcome</a:t>
                      </a:r>
                    </a:p>
                  </a:txBody>
                  <a:tcPr marL="84593" marR="84593"/>
                </a:tc>
                <a:extLst>
                  <a:ext uri="{0D108BD9-81ED-4DB2-BD59-A6C34878D82A}">
                    <a16:rowId xmlns:a16="http://schemas.microsoft.com/office/drawing/2014/main" val="10000"/>
                  </a:ext>
                </a:extLst>
              </a:tr>
              <a:tr h="3108960">
                <a:tc>
                  <a:txBody>
                    <a:bodyPr/>
                    <a:lstStyle/>
                    <a:p>
                      <a:r>
                        <a:rPr lang="en-US" dirty="0"/>
                        <a:t>WV</a:t>
                      </a:r>
                    </a:p>
                  </a:txBody>
                  <a:tcPr marL="84593" marR="84593"/>
                </a:tc>
                <a:tc>
                  <a:txBody>
                    <a:bodyPr/>
                    <a:lstStyle/>
                    <a:p>
                      <a:r>
                        <a:rPr lang="en-US" dirty="0"/>
                        <a:t>Boone Memorial Hospital</a:t>
                      </a:r>
                    </a:p>
                  </a:txBody>
                  <a:tcPr marL="84593" marR="84593"/>
                </a:tc>
                <a:tc>
                  <a:txBody>
                    <a:bodyPr/>
                    <a:lstStyle/>
                    <a:p>
                      <a:pPr marL="342900" indent="-342900">
                        <a:buFont typeface="+mj-lt"/>
                        <a:buAutoNum type="arabicPeriod"/>
                      </a:pPr>
                      <a:r>
                        <a:rPr lang="en-US" dirty="0"/>
                        <a:t>Participate in </a:t>
                      </a:r>
                      <a:r>
                        <a:rPr lang="en-US" dirty="0" err="1"/>
                        <a:t>Barthel’s</a:t>
                      </a:r>
                      <a:r>
                        <a:rPr lang="en-US" dirty="0"/>
                        <a:t> </a:t>
                      </a:r>
                    </a:p>
                    <a:p>
                      <a:pPr marL="342900" indent="-342900">
                        <a:buFont typeface="+mj-lt"/>
                        <a:buAutoNum type="arabicPeriod"/>
                      </a:pPr>
                      <a:r>
                        <a:rPr lang="en-US" dirty="0"/>
                        <a:t>Continue to work on discharge calls</a:t>
                      </a:r>
                    </a:p>
                  </a:txBody>
                  <a:tcPr marL="84593" marR="84593"/>
                </a:tc>
                <a:tc>
                  <a:txBody>
                    <a:bodyPr/>
                    <a:lstStyle/>
                    <a:p>
                      <a:pPr marL="285750" indent="-285750">
                        <a:buFont typeface="Wingdings" panose="05000000000000000000" pitchFamily="2" charset="2"/>
                        <a:buChar char="§"/>
                      </a:pPr>
                      <a:endParaRPr lang="en-US" dirty="0"/>
                    </a:p>
                  </a:txBody>
                  <a:tcPr marL="84593" marR="84593"/>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7034681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Braxton County Memorial  – July 2017</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11208414"/>
              </p:ext>
            </p:extLst>
          </p:nvPr>
        </p:nvGraphicFramePr>
        <p:xfrm>
          <a:off x="390618" y="1417638"/>
          <a:ext cx="7963269" cy="5012660"/>
        </p:xfrm>
        <a:graphic>
          <a:graphicData uri="http://schemas.openxmlformats.org/drawingml/2006/table">
            <a:tbl>
              <a:tblPr firstRow="1" bandRow="1">
                <a:tableStyleId>{5C22544A-7EE6-4342-B048-85BDC9FD1C3A}</a:tableStyleId>
              </a:tblPr>
              <a:tblGrid>
                <a:gridCol w="719725">
                  <a:extLst>
                    <a:ext uri="{9D8B030D-6E8A-4147-A177-3AD203B41FA5}">
                      <a16:colId xmlns:a16="http://schemas.microsoft.com/office/drawing/2014/main" val="20000"/>
                    </a:ext>
                  </a:extLst>
                </a:gridCol>
                <a:gridCol w="1250302">
                  <a:extLst>
                    <a:ext uri="{9D8B030D-6E8A-4147-A177-3AD203B41FA5}">
                      <a16:colId xmlns:a16="http://schemas.microsoft.com/office/drawing/2014/main" val="20001"/>
                    </a:ext>
                  </a:extLst>
                </a:gridCol>
                <a:gridCol w="3010345">
                  <a:extLst>
                    <a:ext uri="{9D8B030D-6E8A-4147-A177-3AD203B41FA5}">
                      <a16:colId xmlns:a16="http://schemas.microsoft.com/office/drawing/2014/main" val="20002"/>
                    </a:ext>
                  </a:extLst>
                </a:gridCol>
                <a:gridCol w="2982897">
                  <a:extLst>
                    <a:ext uri="{9D8B030D-6E8A-4147-A177-3AD203B41FA5}">
                      <a16:colId xmlns:a16="http://schemas.microsoft.com/office/drawing/2014/main" val="20003"/>
                    </a:ext>
                  </a:extLst>
                </a:gridCol>
              </a:tblGrid>
              <a:tr h="393045">
                <a:tc>
                  <a:txBody>
                    <a:bodyPr/>
                    <a:lstStyle/>
                    <a:p>
                      <a:r>
                        <a:rPr lang="en-US" dirty="0"/>
                        <a:t>State</a:t>
                      </a:r>
                    </a:p>
                  </a:txBody>
                  <a:tcPr marL="84593" marR="84593"/>
                </a:tc>
                <a:tc>
                  <a:txBody>
                    <a:bodyPr/>
                    <a:lstStyle/>
                    <a:p>
                      <a:r>
                        <a:rPr lang="en-US" dirty="0"/>
                        <a:t>Hospital</a:t>
                      </a:r>
                    </a:p>
                  </a:txBody>
                  <a:tcPr marL="84593" marR="84593"/>
                </a:tc>
                <a:tc>
                  <a:txBody>
                    <a:bodyPr/>
                    <a:lstStyle/>
                    <a:p>
                      <a:r>
                        <a:rPr lang="en-US" dirty="0"/>
                        <a:t>Action Item</a:t>
                      </a:r>
                    </a:p>
                  </a:txBody>
                  <a:tcPr marL="84593" marR="84593"/>
                </a:tc>
                <a:tc>
                  <a:txBody>
                    <a:bodyPr/>
                    <a:lstStyle/>
                    <a:p>
                      <a:r>
                        <a:rPr lang="en-US" dirty="0"/>
                        <a:t>Outcome</a:t>
                      </a:r>
                    </a:p>
                  </a:txBody>
                  <a:tcPr marL="84593" marR="84593"/>
                </a:tc>
                <a:extLst>
                  <a:ext uri="{0D108BD9-81ED-4DB2-BD59-A6C34878D82A}">
                    <a16:rowId xmlns:a16="http://schemas.microsoft.com/office/drawing/2014/main" val="10000"/>
                  </a:ext>
                </a:extLst>
              </a:tr>
              <a:tr h="4619615">
                <a:tc>
                  <a:txBody>
                    <a:bodyPr/>
                    <a:lstStyle/>
                    <a:p>
                      <a:r>
                        <a:rPr lang="en-US" dirty="0"/>
                        <a:t>WV</a:t>
                      </a:r>
                    </a:p>
                  </a:txBody>
                  <a:tcPr marL="84593" marR="84593"/>
                </a:tc>
                <a:tc>
                  <a:txBody>
                    <a:bodyPr/>
                    <a:lstStyle/>
                    <a:p>
                      <a:r>
                        <a:rPr lang="en-US" dirty="0"/>
                        <a:t>Braxton County</a:t>
                      </a:r>
                      <a:r>
                        <a:rPr lang="en-US" baseline="0" dirty="0"/>
                        <a:t> Memorial</a:t>
                      </a:r>
                      <a:endParaRPr lang="en-US" dirty="0"/>
                    </a:p>
                  </a:txBody>
                  <a:tcPr marL="84593" marR="84593"/>
                </a:tc>
                <a:tc>
                  <a:txBody>
                    <a:bodyPr/>
                    <a:lstStyle/>
                    <a:p>
                      <a:pPr marL="342900" indent="-342900">
                        <a:buFont typeface="+mj-lt"/>
                        <a:buAutoNum type="arabicPeriod"/>
                      </a:pPr>
                      <a:r>
                        <a:rPr lang="en-US" dirty="0" err="1"/>
                        <a:t>Barthel’s</a:t>
                      </a:r>
                      <a:r>
                        <a:rPr lang="en-US" dirty="0"/>
                        <a:t> abstraction and submission</a:t>
                      </a:r>
                    </a:p>
                  </a:txBody>
                  <a:tcPr marL="84593" marR="84593"/>
                </a:tc>
                <a:tc>
                  <a:txBody>
                    <a:bodyPr/>
                    <a:lstStyle/>
                    <a:p>
                      <a:endParaRPr lang="en-US" sz="1050" b="1" baseline="0" dirty="0"/>
                    </a:p>
                  </a:txBody>
                  <a:tcPr marL="84593" marR="84593"/>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27439900"/>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Broaddus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04631724"/>
              </p:ext>
            </p:extLst>
          </p:nvPr>
        </p:nvGraphicFramePr>
        <p:xfrm>
          <a:off x="390618" y="1417638"/>
          <a:ext cx="8316654" cy="5262880"/>
        </p:xfrm>
        <a:graphic>
          <a:graphicData uri="http://schemas.openxmlformats.org/drawingml/2006/table">
            <a:tbl>
              <a:tblPr firstRow="1" bandRow="1">
                <a:tableStyleId>{5C22544A-7EE6-4342-B048-85BDC9FD1C3A}</a:tableStyleId>
              </a:tblPr>
              <a:tblGrid>
                <a:gridCol w="751664">
                  <a:extLst>
                    <a:ext uri="{9D8B030D-6E8A-4147-A177-3AD203B41FA5}">
                      <a16:colId xmlns:a16="http://schemas.microsoft.com/office/drawing/2014/main" val="20000"/>
                    </a:ext>
                  </a:extLst>
                </a:gridCol>
                <a:gridCol w="1305786">
                  <a:extLst>
                    <a:ext uri="{9D8B030D-6E8A-4147-A177-3AD203B41FA5}">
                      <a16:colId xmlns:a16="http://schemas.microsoft.com/office/drawing/2014/main" val="20001"/>
                    </a:ext>
                  </a:extLst>
                </a:gridCol>
                <a:gridCol w="3143935">
                  <a:extLst>
                    <a:ext uri="{9D8B030D-6E8A-4147-A177-3AD203B41FA5}">
                      <a16:colId xmlns:a16="http://schemas.microsoft.com/office/drawing/2014/main" val="20002"/>
                    </a:ext>
                  </a:extLst>
                </a:gridCol>
                <a:gridCol w="3115269">
                  <a:extLst>
                    <a:ext uri="{9D8B030D-6E8A-4147-A177-3AD203B41FA5}">
                      <a16:colId xmlns:a16="http://schemas.microsoft.com/office/drawing/2014/main" val="20003"/>
                    </a:ext>
                  </a:extLst>
                </a:gridCol>
              </a:tblGrid>
              <a:tr h="370840">
                <a:tc>
                  <a:txBody>
                    <a:bodyPr/>
                    <a:lstStyle/>
                    <a:p>
                      <a:r>
                        <a:rPr lang="en-US" dirty="0"/>
                        <a:t>State</a:t>
                      </a:r>
                    </a:p>
                  </a:txBody>
                  <a:tcPr marL="84593" marR="84593"/>
                </a:tc>
                <a:tc>
                  <a:txBody>
                    <a:bodyPr/>
                    <a:lstStyle/>
                    <a:p>
                      <a:r>
                        <a:rPr lang="en-US" dirty="0"/>
                        <a:t>Hospital</a:t>
                      </a:r>
                    </a:p>
                  </a:txBody>
                  <a:tcPr marL="84593" marR="84593"/>
                </a:tc>
                <a:tc>
                  <a:txBody>
                    <a:bodyPr/>
                    <a:lstStyle/>
                    <a:p>
                      <a:r>
                        <a:rPr lang="en-US" dirty="0"/>
                        <a:t>Action Item</a:t>
                      </a:r>
                    </a:p>
                  </a:txBody>
                  <a:tcPr marL="84593" marR="84593"/>
                </a:tc>
                <a:tc>
                  <a:txBody>
                    <a:bodyPr/>
                    <a:lstStyle/>
                    <a:p>
                      <a:r>
                        <a:rPr lang="en-US" dirty="0"/>
                        <a:t>Outcome</a:t>
                      </a:r>
                    </a:p>
                  </a:txBody>
                  <a:tcPr marL="84593" marR="84593"/>
                </a:tc>
                <a:extLst>
                  <a:ext uri="{0D108BD9-81ED-4DB2-BD59-A6C34878D82A}">
                    <a16:rowId xmlns:a16="http://schemas.microsoft.com/office/drawing/2014/main" val="10000"/>
                  </a:ext>
                </a:extLst>
              </a:tr>
              <a:tr h="4892040">
                <a:tc>
                  <a:txBody>
                    <a:bodyPr/>
                    <a:lstStyle/>
                    <a:p>
                      <a:r>
                        <a:rPr lang="en-US" dirty="0"/>
                        <a:t>WV</a:t>
                      </a:r>
                    </a:p>
                  </a:txBody>
                  <a:tcPr marL="84593" marR="84593"/>
                </a:tc>
                <a:tc>
                  <a:txBody>
                    <a:bodyPr/>
                    <a:lstStyle/>
                    <a:p>
                      <a:r>
                        <a:rPr lang="en-US" dirty="0"/>
                        <a:t>Broaddus</a:t>
                      </a:r>
                    </a:p>
                  </a:txBody>
                  <a:tcPr marL="84593" marR="84593"/>
                </a:tc>
                <a:tc>
                  <a:txBody>
                    <a:bodyPr/>
                    <a:lstStyle/>
                    <a:p>
                      <a:r>
                        <a:rPr lang="en-US" sz="1800" kern="1200" baseline="0" dirty="0">
                          <a:solidFill>
                            <a:schemeClr val="dk1"/>
                          </a:solidFill>
                          <a:effectLst/>
                          <a:latin typeface="+mn-lt"/>
                          <a:ea typeface="+mn-ea"/>
                          <a:cs typeface="+mn-cs"/>
                        </a:rPr>
                        <a:t>Readability of discharge instructions</a:t>
                      </a:r>
                      <a:endParaRPr lang="en-US" dirty="0"/>
                    </a:p>
                  </a:txBody>
                  <a:tcPr marL="84593" marR="84593"/>
                </a:tc>
                <a:tc>
                  <a:txBody>
                    <a:bodyPr/>
                    <a:lstStyle/>
                    <a:p>
                      <a:pPr marL="285750" indent="-285750">
                        <a:buFont typeface="Wingdings" panose="05000000000000000000" pitchFamily="2" charset="2"/>
                        <a:buChar char="§"/>
                      </a:pPr>
                      <a:r>
                        <a:rPr lang="en-US" sz="1500" baseline="0" dirty="0"/>
                        <a:t>Acute care nurse manager reviewed as well as staff to make recommendations as to what should be updated/removed, etc. on discharge (electronic) instructions . Waiting on follow-up from IT.</a:t>
                      </a:r>
                    </a:p>
                    <a:p>
                      <a:pPr marL="285750" indent="-285750">
                        <a:buFont typeface="Wingdings" panose="05000000000000000000" pitchFamily="2" charset="2"/>
                        <a:buChar char="§"/>
                      </a:pPr>
                      <a:r>
                        <a:rPr lang="en-US" sz="1500" baseline="0" dirty="0"/>
                        <a:t>Patients receive admission folders; throughout stay any disease or medication specific education is placed; very nice color-coded instructions supplied.</a:t>
                      </a:r>
                    </a:p>
                    <a:p>
                      <a:pPr marL="285750" indent="-285750">
                        <a:buFont typeface="Wingdings" panose="05000000000000000000" pitchFamily="2" charset="2"/>
                        <a:buChar char="§"/>
                      </a:pPr>
                      <a:r>
                        <a:rPr lang="en-US" sz="1500" baseline="0" dirty="0"/>
                        <a:t>Daily interdisciplinary huddles working well; sense of engagement and ownership from staff; good participation</a:t>
                      </a:r>
                    </a:p>
                    <a:p>
                      <a:pPr marL="285750" indent="-285750">
                        <a:buFont typeface="Wingdings" panose="05000000000000000000" pitchFamily="2" charset="2"/>
                        <a:buChar char="§"/>
                      </a:pPr>
                      <a:r>
                        <a:rPr lang="en-US" sz="1500" baseline="0" dirty="0"/>
                        <a:t>Encouragement and strong focus for nurse rounding with physician not only on inpatient units but also ED; physicians made aware of expectation</a:t>
                      </a:r>
                    </a:p>
                  </a:txBody>
                  <a:tcPr marL="84593" marR="84593"/>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944000107"/>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Grafton City Hospital</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15687345"/>
              </p:ext>
            </p:extLst>
          </p:nvPr>
        </p:nvGraphicFramePr>
        <p:xfrm>
          <a:off x="390618" y="1417638"/>
          <a:ext cx="8323724" cy="2931160"/>
        </p:xfrm>
        <a:graphic>
          <a:graphicData uri="http://schemas.openxmlformats.org/drawingml/2006/table">
            <a:tbl>
              <a:tblPr firstRow="1" bandRow="1">
                <a:tableStyleId>{5C22544A-7EE6-4342-B048-85BDC9FD1C3A}</a:tableStyleId>
              </a:tblPr>
              <a:tblGrid>
                <a:gridCol w="752303">
                  <a:extLst>
                    <a:ext uri="{9D8B030D-6E8A-4147-A177-3AD203B41FA5}">
                      <a16:colId xmlns:a16="http://schemas.microsoft.com/office/drawing/2014/main" val="20000"/>
                    </a:ext>
                  </a:extLst>
                </a:gridCol>
                <a:gridCol w="1131343">
                  <a:extLst>
                    <a:ext uri="{9D8B030D-6E8A-4147-A177-3AD203B41FA5}">
                      <a16:colId xmlns:a16="http://schemas.microsoft.com/office/drawing/2014/main" val="20001"/>
                    </a:ext>
                  </a:extLst>
                </a:gridCol>
                <a:gridCol w="3322161">
                  <a:extLst>
                    <a:ext uri="{9D8B030D-6E8A-4147-A177-3AD203B41FA5}">
                      <a16:colId xmlns:a16="http://schemas.microsoft.com/office/drawing/2014/main" val="20002"/>
                    </a:ext>
                  </a:extLst>
                </a:gridCol>
                <a:gridCol w="3117917">
                  <a:extLst>
                    <a:ext uri="{9D8B030D-6E8A-4147-A177-3AD203B41FA5}">
                      <a16:colId xmlns:a16="http://schemas.microsoft.com/office/drawing/2014/main" val="20003"/>
                    </a:ext>
                  </a:extLst>
                </a:gridCol>
              </a:tblGrid>
              <a:tr h="370840">
                <a:tc>
                  <a:txBody>
                    <a:bodyPr/>
                    <a:lstStyle/>
                    <a:p>
                      <a:r>
                        <a:rPr lang="en-US" dirty="0"/>
                        <a:t>State</a:t>
                      </a:r>
                    </a:p>
                  </a:txBody>
                  <a:tcPr marL="84593" marR="84593"/>
                </a:tc>
                <a:tc>
                  <a:txBody>
                    <a:bodyPr/>
                    <a:lstStyle/>
                    <a:p>
                      <a:r>
                        <a:rPr lang="en-US" dirty="0"/>
                        <a:t>Hospital</a:t>
                      </a:r>
                    </a:p>
                  </a:txBody>
                  <a:tcPr marL="84593" marR="84593"/>
                </a:tc>
                <a:tc>
                  <a:txBody>
                    <a:bodyPr/>
                    <a:lstStyle/>
                    <a:p>
                      <a:r>
                        <a:rPr lang="en-US" dirty="0"/>
                        <a:t>Action Item</a:t>
                      </a:r>
                    </a:p>
                  </a:txBody>
                  <a:tcPr marL="84593" marR="84593"/>
                </a:tc>
                <a:tc>
                  <a:txBody>
                    <a:bodyPr/>
                    <a:lstStyle/>
                    <a:p>
                      <a:r>
                        <a:rPr lang="en-US" dirty="0"/>
                        <a:t>Outcome</a:t>
                      </a:r>
                    </a:p>
                  </a:txBody>
                  <a:tcPr marL="84593" marR="84593"/>
                </a:tc>
                <a:extLst>
                  <a:ext uri="{0D108BD9-81ED-4DB2-BD59-A6C34878D82A}">
                    <a16:rowId xmlns:a16="http://schemas.microsoft.com/office/drawing/2014/main" val="10000"/>
                  </a:ext>
                </a:extLst>
              </a:tr>
              <a:tr h="2560320">
                <a:tc>
                  <a:txBody>
                    <a:bodyPr/>
                    <a:lstStyle/>
                    <a:p>
                      <a:r>
                        <a:rPr lang="en-US" dirty="0"/>
                        <a:t>WV</a:t>
                      </a:r>
                    </a:p>
                  </a:txBody>
                  <a:tcPr marL="84593" marR="84593"/>
                </a:tc>
                <a:tc>
                  <a:txBody>
                    <a:bodyPr/>
                    <a:lstStyle/>
                    <a:p>
                      <a:r>
                        <a:rPr lang="en-US" dirty="0"/>
                        <a:t>Grafton City Hospital</a:t>
                      </a:r>
                    </a:p>
                  </a:txBody>
                  <a:tcPr marL="84593" marR="84593"/>
                </a:tc>
                <a:tc>
                  <a:txBody>
                    <a:bodyPr/>
                    <a:lstStyle/>
                    <a:p>
                      <a:r>
                        <a:rPr lang="en-US" sz="1800" kern="1200" dirty="0">
                          <a:solidFill>
                            <a:schemeClr val="dk1"/>
                          </a:solidFill>
                          <a:effectLst/>
                          <a:latin typeface="+mn-lt"/>
                          <a:ea typeface="+mn-ea"/>
                          <a:cs typeface="+mn-cs"/>
                        </a:rPr>
                        <a:t>Pharmacy – will be involved with medication education as part of the discharge planning process. Begin utilizing “M” on the white board to identify patient’s needing education on new medications</a:t>
                      </a:r>
                      <a:endParaRPr lang="en-US" dirty="0"/>
                    </a:p>
                  </a:txBody>
                  <a:tcPr marL="84593" marR="84593"/>
                </a:tc>
                <a:tc>
                  <a:txBody>
                    <a:bodyPr/>
                    <a:lstStyle/>
                    <a:p>
                      <a:r>
                        <a:rPr lang="en-US" dirty="0"/>
                        <a:t>Pushback from Pharmacist- still working on it</a:t>
                      </a:r>
                    </a:p>
                    <a:p>
                      <a:endParaRPr lang="en-US" dirty="0"/>
                    </a:p>
                    <a:p>
                      <a:r>
                        <a:rPr lang="en-US" dirty="0"/>
                        <a:t>Use M on the board but it didn’t go well because the nurses didn’t know which medicine was new. Starting new process with medication written on board.</a:t>
                      </a:r>
                    </a:p>
                  </a:txBody>
                  <a:tcPr marL="84593" marR="84593"/>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304316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Grafton City Hospital – July 2017</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61271551"/>
              </p:ext>
            </p:extLst>
          </p:nvPr>
        </p:nvGraphicFramePr>
        <p:xfrm>
          <a:off x="390618" y="1417638"/>
          <a:ext cx="8323724" cy="2931160"/>
        </p:xfrm>
        <a:graphic>
          <a:graphicData uri="http://schemas.openxmlformats.org/drawingml/2006/table">
            <a:tbl>
              <a:tblPr firstRow="1" bandRow="1">
                <a:tableStyleId>{5C22544A-7EE6-4342-B048-85BDC9FD1C3A}</a:tableStyleId>
              </a:tblPr>
              <a:tblGrid>
                <a:gridCol w="752303">
                  <a:extLst>
                    <a:ext uri="{9D8B030D-6E8A-4147-A177-3AD203B41FA5}">
                      <a16:colId xmlns:a16="http://schemas.microsoft.com/office/drawing/2014/main" val="20000"/>
                    </a:ext>
                  </a:extLst>
                </a:gridCol>
                <a:gridCol w="1131343">
                  <a:extLst>
                    <a:ext uri="{9D8B030D-6E8A-4147-A177-3AD203B41FA5}">
                      <a16:colId xmlns:a16="http://schemas.microsoft.com/office/drawing/2014/main" val="20001"/>
                    </a:ext>
                  </a:extLst>
                </a:gridCol>
                <a:gridCol w="3322161">
                  <a:extLst>
                    <a:ext uri="{9D8B030D-6E8A-4147-A177-3AD203B41FA5}">
                      <a16:colId xmlns:a16="http://schemas.microsoft.com/office/drawing/2014/main" val="20002"/>
                    </a:ext>
                  </a:extLst>
                </a:gridCol>
                <a:gridCol w="3117917">
                  <a:extLst>
                    <a:ext uri="{9D8B030D-6E8A-4147-A177-3AD203B41FA5}">
                      <a16:colId xmlns:a16="http://schemas.microsoft.com/office/drawing/2014/main" val="20003"/>
                    </a:ext>
                  </a:extLst>
                </a:gridCol>
              </a:tblGrid>
              <a:tr h="370840">
                <a:tc>
                  <a:txBody>
                    <a:bodyPr/>
                    <a:lstStyle/>
                    <a:p>
                      <a:r>
                        <a:rPr lang="en-US" dirty="0"/>
                        <a:t>State</a:t>
                      </a:r>
                    </a:p>
                  </a:txBody>
                  <a:tcPr marL="84593" marR="84593"/>
                </a:tc>
                <a:tc>
                  <a:txBody>
                    <a:bodyPr/>
                    <a:lstStyle/>
                    <a:p>
                      <a:r>
                        <a:rPr lang="en-US" dirty="0"/>
                        <a:t>Hospital</a:t>
                      </a:r>
                    </a:p>
                  </a:txBody>
                  <a:tcPr marL="84593" marR="84593"/>
                </a:tc>
                <a:tc>
                  <a:txBody>
                    <a:bodyPr/>
                    <a:lstStyle/>
                    <a:p>
                      <a:r>
                        <a:rPr lang="en-US" dirty="0"/>
                        <a:t>Action Item</a:t>
                      </a:r>
                    </a:p>
                  </a:txBody>
                  <a:tcPr marL="84593" marR="84593"/>
                </a:tc>
                <a:tc>
                  <a:txBody>
                    <a:bodyPr/>
                    <a:lstStyle/>
                    <a:p>
                      <a:r>
                        <a:rPr lang="en-US" dirty="0"/>
                        <a:t>Outcome</a:t>
                      </a:r>
                    </a:p>
                  </a:txBody>
                  <a:tcPr marL="84593" marR="84593"/>
                </a:tc>
                <a:extLst>
                  <a:ext uri="{0D108BD9-81ED-4DB2-BD59-A6C34878D82A}">
                    <a16:rowId xmlns:a16="http://schemas.microsoft.com/office/drawing/2014/main" val="10000"/>
                  </a:ext>
                </a:extLst>
              </a:tr>
              <a:tr h="2560320">
                <a:tc>
                  <a:txBody>
                    <a:bodyPr/>
                    <a:lstStyle/>
                    <a:p>
                      <a:r>
                        <a:rPr lang="en-US" dirty="0"/>
                        <a:t>WV</a:t>
                      </a:r>
                    </a:p>
                  </a:txBody>
                  <a:tcPr marL="84593" marR="84593"/>
                </a:tc>
                <a:tc>
                  <a:txBody>
                    <a:bodyPr/>
                    <a:lstStyle/>
                    <a:p>
                      <a:r>
                        <a:rPr lang="en-US" dirty="0"/>
                        <a:t>Grafton City Hospital</a:t>
                      </a:r>
                    </a:p>
                  </a:txBody>
                  <a:tcPr marL="84593" marR="84593"/>
                </a:tc>
                <a:tc>
                  <a:txBody>
                    <a:bodyPr/>
                    <a:lstStyle/>
                    <a:p>
                      <a:pPr marL="342900" indent="-342900">
                        <a:buFont typeface="+mj-lt"/>
                        <a:buAutoNum type="arabicPeriod"/>
                      </a:pPr>
                      <a:r>
                        <a:rPr lang="en-US" dirty="0"/>
                        <a:t>Begin giving out new discharge packets and create</a:t>
                      </a:r>
                      <a:r>
                        <a:rPr lang="en-US" baseline="0" dirty="0"/>
                        <a:t> form for tracking</a:t>
                      </a:r>
                    </a:p>
                    <a:p>
                      <a:pPr marL="342900" indent="-342900">
                        <a:buFont typeface="+mj-lt"/>
                        <a:buAutoNum type="arabicPeriod"/>
                      </a:pPr>
                      <a:r>
                        <a:rPr lang="en-US" baseline="0" dirty="0"/>
                        <a:t>Work on doing weekly </a:t>
                      </a:r>
                      <a:r>
                        <a:rPr lang="en-US" baseline="0" dirty="0" err="1"/>
                        <a:t>Barthel’s</a:t>
                      </a:r>
                      <a:r>
                        <a:rPr lang="en-US" baseline="0" dirty="0"/>
                        <a:t> instead of just discharge and admission</a:t>
                      </a:r>
                      <a:endParaRPr lang="en-US" dirty="0"/>
                    </a:p>
                  </a:txBody>
                  <a:tcPr marL="84593" marR="84593"/>
                </a:tc>
                <a:tc>
                  <a:txBody>
                    <a:bodyPr/>
                    <a:lstStyle/>
                    <a:p>
                      <a:endParaRPr lang="en-US" dirty="0"/>
                    </a:p>
                  </a:txBody>
                  <a:tcPr marL="84593" marR="84593"/>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5850927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Grant Memorial Hospital</a:t>
            </a:r>
          </a:p>
        </p:txBody>
      </p:sp>
      <p:graphicFrame>
        <p:nvGraphicFramePr>
          <p:cNvPr id="6" name="Content Placeholder 5"/>
          <p:cNvGraphicFramePr>
            <a:graphicFrameLocks noGrp="1"/>
          </p:cNvGraphicFramePr>
          <p:nvPr>
            <p:ph idx="1"/>
            <p:extLst/>
          </p:nvPr>
        </p:nvGraphicFramePr>
        <p:xfrm>
          <a:off x="390618" y="1049482"/>
          <a:ext cx="8516315" cy="5609556"/>
        </p:xfrm>
        <a:graphic>
          <a:graphicData uri="http://schemas.openxmlformats.org/drawingml/2006/table">
            <a:tbl>
              <a:tblPr firstRow="1" bandRow="1">
                <a:tableStyleId>{5C22544A-7EE6-4342-B048-85BDC9FD1C3A}</a:tableStyleId>
              </a:tblPr>
              <a:tblGrid>
                <a:gridCol w="769710">
                  <a:extLst>
                    <a:ext uri="{9D8B030D-6E8A-4147-A177-3AD203B41FA5}">
                      <a16:colId xmlns:a16="http://schemas.microsoft.com/office/drawing/2014/main" val="20000"/>
                    </a:ext>
                  </a:extLst>
                </a:gridCol>
                <a:gridCol w="1099396">
                  <a:extLst>
                    <a:ext uri="{9D8B030D-6E8A-4147-A177-3AD203B41FA5}">
                      <a16:colId xmlns:a16="http://schemas.microsoft.com/office/drawing/2014/main" val="20001"/>
                    </a:ext>
                  </a:extLst>
                </a:gridCol>
                <a:gridCol w="3457151">
                  <a:extLst>
                    <a:ext uri="{9D8B030D-6E8A-4147-A177-3AD203B41FA5}">
                      <a16:colId xmlns:a16="http://schemas.microsoft.com/office/drawing/2014/main" val="20002"/>
                    </a:ext>
                  </a:extLst>
                </a:gridCol>
                <a:gridCol w="3190058">
                  <a:extLst>
                    <a:ext uri="{9D8B030D-6E8A-4147-A177-3AD203B41FA5}">
                      <a16:colId xmlns:a16="http://schemas.microsoft.com/office/drawing/2014/main" val="20003"/>
                    </a:ext>
                  </a:extLst>
                </a:gridCol>
              </a:tblGrid>
              <a:tr h="397476">
                <a:tc>
                  <a:txBody>
                    <a:bodyPr/>
                    <a:lstStyle/>
                    <a:p>
                      <a:r>
                        <a:rPr lang="en-US" dirty="0"/>
                        <a:t>State</a:t>
                      </a:r>
                    </a:p>
                  </a:txBody>
                  <a:tcPr marL="84593" marR="84593"/>
                </a:tc>
                <a:tc>
                  <a:txBody>
                    <a:bodyPr/>
                    <a:lstStyle/>
                    <a:p>
                      <a:r>
                        <a:rPr lang="en-US" dirty="0"/>
                        <a:t>Hospital</a:t>
                      </a:r>
                    </a:p>
                  </a:txBody>
                  <a:tcPr marL="84593" marR="84593"/>
                </a:tc>
                <a:tc>
                  <a:txBody>
                    <a:bodyPr/>
                    <a:lstStyle/>
                    <a:p>
                      <a:r>
                        <a:rPr lang="en-US" dirty="0"/>
                        <a:t>Action Item</a:t>
                      </a:r>
                    </a:p>
                  </a:txBody>
                  <a:tcPr marL="84593" marR="84593"/>
                </a:tc>
                <a:tc>
                  <a:txBody>
                    <a:bodyPr/>
                    <a:lstStyle/>
                    <a:p>
                      <a:r>
                        <a:rPr lang="en-US" dirty="0"/>
                        <a:t>Outcome</a:t>
                      </a:r>
                    </a:p>
                  </a:txBody>
                  <a:tcPr marL="84593" marR="84593"/>
                </a:tc>
                <a:extLst>
                  <a:ext uri="{0D108BD9-81ED-4DB2-BD59-A6C34878D82A}">
                    <a16:rowId xmlns:a16="http://schemas.microsoft.com/office/drawing/2014/main" val="10000"/>
                  </a:ext>
                </a:extLst>
              </a:tr>
              <a:tr h="5212080">
                <a:tc>
                  <a:txBody>
                    <a:bodyPr/>
                    <a:lstStyle/>
                    <a:p>
                      <a:r>
                        <a:rPr lang="en-US" dirty="0"/>
                        <a:t>WV</a:t>
                      </a:r>
                    </a:p>
                  </a:txBody>
                  <a:tcPr marL="84593" marR="84593"/>
                </a:tc>
                <a:tc>
                  <a:txBody>
                    <a:bodyPr/>
                    <a:lstStyle/>
                    <a:p>
                      <a:r>
                        <a:rPr lang="en-US" dirty="0"/>
                        <a:t>Grant Memorial Hospital</a:t>
                      </a:r>
                    </a:p>
                  </a:txBody>
                  <a:tcPr marL="84593" marR="84593"/>
                </a:tc>
                <a:tc>
                  <a:txBody>
                    <a:bodyPr/>
                    <a:lstStyle/>
                    <a:p>
                      <a:r>
                        <a:rPr lang="en-US" baseline="0">
                          <a:solidFill>
                            <a:schemeClr val="tx1"/>
                          </a:solidFill>
                        </a:rPr>
                        <a:t>Care </a:t>
                      </a:r>
                      <a:r>
                        <a:rPr lang="en-US" baseline="0" dirty="0">
                          <a:solidFill>
                            <a:schemeClr val="tx1"/>
                          </a:solidFill>
                        </a:rPr>
                        <a:t>Transitions</a:t>
                      </a:r>
                    </a:p>
                    <a:p>
                      <a:endParaRPr lang="en-US" baseline="0" dirty="0">
                        <a:solidFill>
                          <a:schemeClr val="tx1"/>
                        </a:solidFill>
                      </a:endParaRPr>
                    </a:p>
                  </a:txBody>
                  <a:tcPr marL="84593" marR="84593"/>
                </a:tc>
                <a:tc>
                  <a:txBody>
                    <a:bodyPr/>
                    <a:lstStyle/>
                    <a:p>
                      <a:r>
                        <a:rPr lang="en-US" sz="1600" baseline="0" dirty="0"/>
                        <a:t>Implementation of Nurse Leader Rounding.  Every patient will be rounded on daily by the Nurse Manager to identify any concerns the patient may have regarding their diagnosis and care needs.</a:t>
                      </a:r>
                    </a:p>
                    <a:p>
                      <a:endParaRPr lang="en-US" sz="1600" baseline="0" dirty="0"/>
                    </a:p>
                    <a:p>
                      <a:r>
                        <a:rPr lang="en-US" sz="1600" baseline="0" dirty="0"/>
                        <a:t>Post -discharge phone calls to all patients to ensure the patient understands how to manage their care in the home setting. The patient will be contacted no later than 72 hours following discharge.</a:t>
                      </a:r>
                    </a:p>
                    <a:p>
                      <a:endParaRPr lang="en-US" sz="1600" baseline="0" dirty="0"/>
                    </a:p>
                    <a:p>
                      <a:r>
                        <a:rPr lang="en-US" sz="1600" baseline="0" dirty="0"/>
                        <a:t>Implementation of pharmacy consults . Pharmacists will be available to provide education  to patients  regarding  their medications prior to discharge.</a:t>
                      </a:r>
                    </a:p>
                    <a:p>
                      <a:endParaRPr lang="en-US" sz="1600" baseline="0" dirty="0"/>
                    </a:p>
                    <a:p>
                      <a:r>
                        <a:rPr lang="en-US" sz="1600" baseline="0" dirty="0"/>
                        <a:t>Implementation of AIDET </a:t>
                      </a:r>
                    </a:p>
                  </a:txBody>
                  <a:tcPr marL="84593" marR="84593"/>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9685361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Hampshire Memorial Hospital</a:t>
            </a:r>
          </a:p>
        </p:txBody>
      </p:sp>
      <p:graphicFrame>
        <p:nvGraphicFramePr>
          <p:cNvPr id="6" name="Content Placeholder 5"/>
          <p:cNvGraphicFramePr>
            <a:graphicFrameLocks noGrp="1"/>
          </p:cNvGraphicFramePr>
          <p:nvPr>
            <p:ph idx="1"/>
            <p:extLst/>
          </p:nvPr>
        </p:nvGraphicFramePr>
        <p:xfrm>
          <a:off x="390618" y="1417638"/>
          <a:ext cx="7963269" cy="3754120"/>
        </p:xfrm>
        <a:graphic>
          <a:graphicData uri="http://schemas.openxmlformats.org/drawingml/2006/table">
            <a:tbl>
              <a:tblPr firstRow="1" bandRow="1">
                <a:tableStyleId>{5C22544A-7EE6-4342-B048-85BDC9FD1C3A}</a:tableStyleId>
              </a:tblPr>
              <a:tblGrid>
                <a:gridCol w="719725">
                  <a:extLst>
                    <a:ext uri="{9D8B030D-6E8A-4147-A177-3AD203B41FA5}">
                      <a16:colId xmlns:a16="http://schemas.microsoft.com/office/drawing/2014/main" val="20000"/>
                    </a:ext>
                  </a:extLst>
                </a:gridCol>
                <a:gridCol w="1319590">
                  <a:extLst>
                    <a:ext uri="{9D8B030D-6E8A-4147-A177-3AD203B41FA5}">
                      <a16:colId xmlns:a16="http://schemas.microsoft.com/office/drawing/2014/main" val="20001"/>
                    </a:ext>
                  </a:extLst>
                </a:gridCol>
                <a:gridCol w="1972734">
                  <a:extLst>
                    <a:ext uri="{9D8B030D-6E8A-4147-A177-3AD203B41FA5}">
                      <a16:colId xmlns:a16="http://schemas.microsoft.com/office/drawing/2014/main" val="20002"/>
                    </a:ext>
                  </a:extLst>
                </a:gridCol>
                <a:gridCol w="3951220">
                  <a:extLst>
                    <a:ext uri="{9D8B030D-6E8A-4147-A177-3AD203B41FA5}">
                      <a16:colId xmlns:a16="http://schemas.microsoft.com/office/drawing/2014/main" val="20003"/>
                    </a:ext>
                  </a:extLst>
                </a:gridCol>
              </a:tblGrid>
              <a:tr h="370840">
                <a:tc>
                  <a:txBody>
                    <a:bodyPr/>
                    <a:lstStyle/>
                    <a:p>
                      <a:r>
                        <a:rPr lang="en-US" dirty="0"/>
                        <a:t>State</a:t>
                      </a:r>
                    </a:p>
                  </a:txBody>
                  <a:tcPr marL="84593" marR="84593"/>
                </a:tc>
                <a:tc>
                  <a:txBody>
                    <a:bodyPr/>
                    <a:lstStyle/>
                    <a:p>
                      <a:r>
                        <a:rPr lang="en-US" dirty="0"/>
                        <a:t>Hospital</a:t>
                      </a:r>
                    </a:p>
                  </a:txBody>
                  <a:tcPr marL="84593" marR="84593"/>
                </a:tc>
                <a:tc>
                  <a:txBody>
                    <a:bodyPr/>
                    <a:lstStyle/>
                    <a:p>
                      <a:r>
                        <a:rPr lang="en-US" dirty="0"/>
                        <a:t>Action Item</a:t>
                      </a:r>
                    </a:p>
                  </a:txBody>
                  <a:tcPr marL="84593" marR="84593"/>
                </a:tc>
                <a:tc>
                  <a:txBody>
                    <a:bodyPr/>
                    <a:lstStyle/>
                    <a:p>
                      <a:r>
                        <a:rPr lang="en-US" dirty="0"/>
                        <a:t>Outcome</a:t>
                      </a:r>
                    </a:p>
                  </a:txBody>
                  <a:tcPr marL="84593" marR="84593"/>
                </a:tc>
                <a:extLst>
                  <a:ext uri="{0D108BD9-81ED-4DB2-BD59-A6C34878D82A}">
                    <a16:rowId xmlns:a16="http://schemas.microsoft.com/office/drawing/2014/main" val="10000"/>
                  </a:ext>
                </a:extLst>
              </a:tr>
              <a:tr h="3383280">
                <a:tc>
                  <a:txBody>
                    <a:bodyPr/>
                    <a:lstStyle/>
                    <a:p>
                      <a:r>
                        <a:rPr lang="en-US" dirty="0"/>
                        <a:t>WV</a:t>
                      </a:r>
                    </a:p>
                  </a:txBody>
                  <a:tcPr marL="84593" marR="84593"/>
                </a:tc>
                <a:tc>
                  <a:txBody>
                    <a:bodyPr/>
                    <a:lstStyle/>
                    <a:p>
                      <a:r>
                        <a:rPr lang="en-US" dirty="0"/>
                        <a:t>Hampshire Memorial Hospital</a:t>
                      </a:r>
                    </a:p>
                  </a:txBody>
                  <a:tcPr marL="84593" marR="84593"/>
                </a:tc>
                <a:tc>
                  <a:txBody>
                    <a:bodyPr/>
                    <a:lstStyle/>
                    <a:p>
                      <a:r>
                        <a:rPr lang="en-US" sz="1800" kern="1200" dirty="0">
                          <a:solidFill>
                            <a:schemeClr val="dk1"/>
                          </a:solidFill>
                          <a:effectLst/>
                          <a:latin typeface="+mn-lt"/>
                          <a:ea typeface="+mn-ea"/>
                          <a:cs typeface="+mn-cs"/>
                        </a:rPr>
                        <a:t>Care Transition</a:t>
                      </a:r>
                      <a:endParaRPr lang="en-US" dirty="0"/>
                    </a:p>
                  </a:txBody>
                  <a:tcPr marL="84593" marR="84593"/>
                </a:tc>
                <a:tc>
                  <a:txBody>
                    <a:bodyPr/>
                    <a:lstStyle/>
                    <a:p>
                      <a:pPr marL="285750" indent="-285750">
                        <a:buFont typeface="Arial" panose="020B0604020202020204" pitchFamily="34" charset="0"/>
                        <a:buChar char="•"/>
                      </a:pPr>
                      <a:r>
                        <a:rPr lang="en-US" dirty="0"/>
                        <a:t>Valley Health System-wide</a:t>
                      </a:r>
                      <a:r>
                        <a:rPr lang="en-US" baseline="0" dirty="0"/>
                        <a:t> LEAN project was developed and continues.</a:t>
                      </a:r>
                    </a:p>
                    <a:p>
                      <a:pPr marL="285750" indent="-285750">
                        <a:buFont typeface="Arial" panose="020B0604020202020204" pitchFamily="34" charset="0"/>
                        <a:buChar char="•"/>
                      </a:pPr>
                      <a:r>
                        <a:rPr lang="en-US" baseline="0" dirty="0"/>
                        <a:t>Care Transition continues to be a part of the facility LEAN project on Discharge Planning.</a:t>
                      </a:r>
                    </a:p>
                    <a:p>
                      <a:pPr marL="742950" lvl="1" indent="-285750">
                        <a:buFont typeface="Arial" panose="020B0604020202020204" pitchFamily="34" charset="0"/>
                        <a:buChar char="•"/>
                      </a:pPr>
                      <a:r>
                        <a:rPr lang="en-US" baseline="0" dirty="0"/>
                        <a:t>Discharge Binders implemented</a:t>
                      </a:r>
                    </a:p>
                    <a:p>
                      <a:pPr marL="742950" lvl="1" indent="-285750">
                        <a:buFont typeface="Arial" panose="020B0604020202020204" pitchFamily="34" charset="0"/>
                        <a:buChar char="•"/>
                      </a:pPr>
                      <a:r>
                        <a:rPr lang="en-US" baseline="0" dirty="0"/>
                        <a:t>Rounding process redefined</a:t>
                      </a:r>
                    </a:p>
                    <a:p>
                      <a:pPr marL="742950" lvl="1" indent="-285750">
                        <a:buFont typeface="Arial" panose="020B0604020202020204" pitchFamily="34" charset="0"/>
                        <a:buChar char="•"/>
                      </a:pPr>
                      <a:r>
                        <a:rPr lang="en-US" baseline="0" dirty="0"/>
                        <a:t>One nurse has been designated to take care of discharges and follow-up phone calls to offer consistency </a:t>
                      </a:r>
                      <a:r>
                        <a:rPr lang="en-US" baseline="0"/>
                        <a:t>in process.</a:t>
                      </a:r>
                      <a:endParaRPr lang="en-US" dirty="0"/>
                    </a:p>
                  </a:txBody>
                  <a:tcPr marL="84593" marR="84593"/>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5066717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theme/theme1.xml><?xml version="1.0" encoding="utf-8"?>
<a:theme xmlns:a="http://schemas.openxmlformats.org/drawingml/2006/main" name="Stroudwater presentations">
  <a:themeElements>
    <a:clrScheme name="Stroudwater colors">
      <a:dk1>
        <a:sysClr val="windowText" lastClr="000000"/>
      </a:dk1>
      <a:lt1>
        <a:sysClr val="window" lastClr="FFFFFF"/>
      </a:lt1>
      <a:dk2>
        <a:srgbClr val="44546A"/>
      </a:dk2>
      <a:lt2>
        <a:srgbClr val="E7E6E6"/>
      </a:lt2>
      <a:accent1>
        <a:srgbClr val="005B99"/>
      </a:accent1>
      <a:accent2>
        <a:srgbClr val="FF6600"/>
      </a:accent2>
      <a:accent3>
        <a:srgbClr val="6D6E70"/>
      </a:accent3>
      <a:accent4>
        <a:srgbClr val="0097FE"/>
      </a:accent4>
      <a:accent5>
        <a:srgbClr val="FF964F"/>
      </a:accent5>
      <a:accent6>
        <a:srgbClr val="44546A"/>
      </a:accent6>
      <a:hlink>
        <a:srgbClr val="0563C1"/>
      </a:hlink>
      <a:folHlink>
        <a:srgbClr val="7030A0"/>
      </a:folHlink>
    </a:clrScheme>
    <a:fontScheme name="Stroudwater fonts">
      <a:majorFont>
        <a:latin typeface="Trebuchet MS"/>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troudwater presentations" id="{3BC0243A-783B-4EC1-849C-FC725CF56C98}" vid="{0A079EC5-8ED2-47F6-BE8B-186DC6D4E2A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484FAE5FC4C3A49B918943099FF2D37" ma:contentTypeVersion="18" ma:contentTypeDescription="Create a new document." ma:contentTypeScope="" ma:versionID="2ca73fc241d5211209e59ce41ef05215">
  <xsd:schema xmlns:xsd="http://www.w3.org/2001/XMLSchema" xmlns:xs="http://www.w3.org/2001/XMLSchema" xmlns:p="http://schemas.microsoft.com/office/2006/metadata/properties" xmlns:ns2="55ca0338-3464-458c-8d8c-befa0d25d337" xmlns:ns3="16c272d2-2932-4024-9014-5baf0e569aad" targetNamespace="http://schemas.microsoft.com/office/2006/metadata/properties" ma:root="true" ma:fieldsID="c05c722d8272b636273a9bdf3d61c05a" ns2:_="" ns3:_="">
    <xsd:import namespace="55ca0338-3464-458c-8d8c-befa0d25d337"/>
    <xsd:import namespace="16c272d2-2932-4024-9014-5baf0e569aa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ca0338-3464-458c-8d8c-befa0d25d3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5d773ad-95d2-4bdd-8790-289d27a7ac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272d2-2932-4024-9014-5baf0e569aa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944ee96-c1c0-41e0-bacd-fbbfd7a7b2b1}" ma:internalName="TaxCatchAll" ma:showField="CatchAllData" ma:web="16c272d2-2932-4024-9014-5baf0e569aa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1FEBD9-4EE6-4FD7-853F-C8AE0FB92AF6}"/>
</file>

<file path=customXml/itemProps2.xml><?xml version="1.0" encoding="utf-8"?>
<ds:datastoreItem xmlns:ds="http://schemas.openxmlformats.org/officeDocument/2006/customXml" ds:itemID="{2DA975BE-EC11-4980-93C4-E1925D86690C}"/>
</file>

<file path=docProps/app.xml><?xml version="1.0" encoding="utf-8"?>
<Properties xmlns="http://schemas.openxmlformats.org/officeDocument/2006/extended-properties" xmlns:vt="http://schemas.openxmlformats.org/officeDocument/2006/docPropsVTypes">
  <Template>Stroudwater presentations</Template>
  <TotalTime>5048</TotalTime>
  <Words>1523</Words>
  <Application>Microsoft Office PowerPoint</Application>
  <PresentationFormat>On-screen Show (4:3)</PresentationFormat>
  <Paragraphs>328</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Trebuchet MS</vt:lpstr>
      <vt:lpstr>Verdana</vt:lpstr>
      <vt:lpstr>Wingdings</vt:lpstr>
      <vt:lpstr>Stroudwater presentations</vt:lpstr>
      <vt:lpstr>ACTION ITEMS AND OUTCOMES Updated- July 2017</vt:lpstr>
      <vt:lpstr>Boone Memorial Hospital</vt:lpstr>
      <vt:lpstr>Boone Memorial Hospital – July 2017</vt:lpstr>
      <vt:lpstr>Braxton County Memorial  – July 2017</vt:lpstr>
      <vt:lpstr>Broaddus</vt:lpstr>
      <vt:lpstr>Grafton City Hospital</vt:lpstr>
      <vt:lpstr>Grafton City Hospital – July 2017</vt:lpstr>
      <vt:lpstr>Grant Memorial Hospital</vt:lpstr>
      <vt:lpstr>Hampshire Memorial Hospital</vt:lpstr>
      <vt:lpstr>Hampshire Memorial Hospital – July 2017</vt:lpstr>
      <vt:lpstr>Jackson General Hospital</vt:lpstr>
      <vt:lpstr>Jackson General Hospital</vt:lpstr>
      <vt:lpstr>Jackson General Hospital – July 2017</vt:lpstr>
      <vt:lpstr>Jefferson Medical Center – July 2017</vt:lpstr>
      <vt:lpstr>Minnie Hamilton Health System</vt:lpstr>
      <vt:lpstr>Pocahontas Memorial</vt:lpstr>
      <vt:lpstr>Pocahontas Memorial – July 2017</vt:lpstr>
      <vt:lpstr>Potomac Valley Hospital</vt:lpstr>
      <vt:lpstr>Potomac Valley Hospital – July 2017</vt:lpstr>
      <vt:lpstr>Preston Memorial Hospital</vt:lpstr>
      <vt:lpstr>Roane General Hospital</vt:lpstr>
      <vt:lpstr>Roane General Hospital – July 2017</vt:lpstr>
      <vt:lpstr>St. Joseph’s Hospital</vt:lpstr>
      <vt:lpstr>St. Joseph’s Hospital – July 2017</vt:lpstr>
      <vt:lpstr>Sistersville General Hospital</vt:lpstr>
      <vt:lpstr>War Memorial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Hillary Zipper</dc:creator>
  <cp:lastModifiedBy>Carla Wilber</cp:lastModifiedBy>
  <cp:revision>78</cp:revision>
  <dcterms:created xsi:type="dcterms:W3CDTF">2015-12-14T19:26:32Z</dcterms:created>
  <dcterms:modified xsi:type="dcterms:W3CDTF">2017-09-06T20:12:31Z</dcterms:modified>
</cp:coreProperties>
</file>