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19.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13.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12.xml" ContentType="application/vnd.openxmlformats-officedocument.presentationml.slide+xml"/>
  <Override PartName="/ppt/slides/slide18.xml" ContentType="application/vnd.openxmlformats-officedocument.presentationml.slide+xml"/>
  <Override PartName="/ppt/slides/slide22.xml" ContentType="application/vnd.openxmlformats-officedocument.presentationml.slide+xml"/>
  <Override PartName="/ppt/slides/slide16.xml" ContentType="application/vnd.openxmlformats-officedocument.presentationml.slide+xml"/>
  <Override PartName="/ppt/slides/slide14.xml" ContentType="application/vnd.openxmlformats-officedocument.presentationml.slide+xml"/>
  <Override PartName="/ppt/slides/slide17.xml" ContentType="application/vnd.openxmlformats-officedocument.presentationml.slide+xml"/>
  <Override PartName="/ppt/slides/slide15.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20.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21.xml" ContentType="application/vnd.openxmlformats-officedocument.presentationml.slideLayout+xml"/>
  <Override PartName="/ppt/slideLayouts/slideLayout19.xml" ContentType="application/vnd.openxmlformats-officedocument.presentationml.slideLayout+xml"/>
  <Override PartName="/ppt/slideLayouts/slideLayout23.xml" ContentType="application/vnd.openxmlformats-officedocument.presentationml.slideLayout+xml"/>
  <Override PartName="/ppt/slideLayouts/slideLayout28.xml" ContentType="application/vnd.openxmlformats-officedocument.presentationml.slideLayout+xml"/>
  <Override PartName="/ppt/slideLayouts/slideLayout27.xml" ContentType="application/vnd.openxmlformats-officedocument.presentationml.slideLayout+xml"/>
  <Override PartName="/ppt/slideLayouts/slideLayout26.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17" r:id="rId1"/>
  </p:sldMasterIdLst>
  <p:sldIdLst>
    <p:sldId id="298" r:id="rId2"/>
    <p:sldId id="323" r:id="rId3"/>
    <p:sldId id="324" r:id="rId4"/>
    <p:sldId id="256" r:id="rId5"/>
    <p:sldId id="319" r:id="rId6"/>
    <p:sldId id="320" r:id="rId7"/>
    <p:sldId id="321" r:id="rId8"/>
    <p:sldId id="322" r:id="rId9"/>
    <p:sldId id="305" r:id="rId10"/>
    <p:sldId id="312" r:id="rId11"/>
    <p:sldId id="313" r:id="rId12"/>
    <p:sldId id="314" r:id="rId13"/>
    <p:sldId id="315" r:id="rId14"/>
    <p:sldId id="316" r:id="rId15"/>
    <p:sldId id="309" r:id="rId16"/>
    <p:sldId id="310" r:id="rId17"/>
    <p:sldId id="317" r:id="rId18"/>
    <p:sldId id="318" r:id="rId19"/>
    <p:sldId id="311" r:id="rId20"/>
    <p:sldId id="308" r:id="rId21"/>
    <p:sldId id="325" r:id="rId22"/>
    <p:sldId id="326" r:id="rId23"/>
  </p:sldIdLst>
  <p:sldSz cx="9144000" cy="6858000" type="screen4x3"/>
  <p:notesSz cx="6918325" cy="9223375"/>
  <p:defaultTextStyle>
    <a:defPPr>
      <a:defRPr lang="en-US"/>
    </a:defPPr>
    <a:lvl1pPr algn="l" defTabSz="457200"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defTabSz="457200"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defTabSz="457200"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defTabSz="457200"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defTabSz="457200"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3" autoAdjust="0"/>
    <p:restoredTop sz="94660"/>
  </p:normalViewPr>
  <p:slideViewPr>
    <p:cSldViewPr>
      <p:cViewPr varScale="1">
        <p:scale>
          <a:sx n="108" d="100"/>
          <a:sy n="108" d="100"/>
        </p:scale>
        <p:origin x="792"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theme" Target="theme/theme1.xml"/><Relationship Id="rId13" Type="http://schemas.openxmlformats.org/officeDocument/2006/relationships/slide" Target="slides/slide12.xml"/><Relationship Id="rId18" Type="http://schemas.openxmlformats.org/officeDocument/2006/relationships/slide" Target="slides/slide17.xml"/><Relationship Id="rId8" Type="http://schemas.openxmlformats.org/officeDocument/2006/relationships/slide" Target="slides/slide7.xml"/><Relationship Id="rId21" Type="http://schemas.openxmlformats.org/officeDocument/2006/relationships/slide" Target="slides/slide20.xml"/><Relationship Id="rId3" Type="http://schemas.openxmlformats.org/officeDocument/2006/relationships/slide" Target="slides/slide2.xml"/><Relationship Id="rId25" Type="http://schemas.openxmlformats.org/officeDocument/2006/relationships/viewProps" Target="viewProps.xml"/><Relationship Id="rId12" Type="http://schemas.openxmlformats.org/officeDocument/2006/relationships/slide" Target="slides/slide11.xml"/><Relationship Id="rId17" Type="http://schemas.openxmlformats.org/officeDocument/2006/relationships/slide" Target="slides/slide16.xml"/><Relationship Id="rId7" Type="http://schemas.openxmlformats.org/officeDocument/2006/relationships/slide" Target="slides/slide6.xml"/><Relationship Id="rId20" Type="http://schemas.openxmlformats.org/officeDocument/2006/relationships/slide" Target="slides/slide19.xml"/><Relationship Id="rId16" Type="http://schemas.openxmlformats.org/officeDocument/2006/relationships/slide" Target="slides/slide15.xml"/><Relationship Id="rId2" Type="http://schemas.openxmlformats.org/officeDocument/2006/relationships/slide" Target="slides/slide1.xml"/><Relationship Id="rId29" Type="http://schemas.openxmlformats.org/officeDocument/2006/relationships/customXml" Target="../customXml/item2.xml"/><Relationship Id="rId24" Type="http://schemas.openxmlformats.org/officeDocument/2006/relationships/presProps" Target="presProps.xml"/><Relationship Id="rId11" Type="http://schemas.openxmlformats.org/officeDocument/2006/relationships/slide" Target="slides/slide10.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15" Type="http://schemas.openxmlformats.org/officeDocument/2006/relationships/slide" Target="slides/slide14.xml"/><Relationship Id="rId5" Type="http://schemas.openxmlformats.org/officeDocument/2006/relationships/slide" Target="slides/slide4.xml"/><Relationship Id="rId28"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9" Type="http://schemas.openxmlformats.org/officeDocument/2006/relationships/slide" Target="slides/slide8.xml"/><Relationship Id="rId22" Type="http://schemas.openxmlformats.org/officeDocument/2006/relationships/slide" Target="slides/slide21.xml"/><Relationship Id="rId27" Type="http://schemas.openxmlformats.org/officeDocument/2006/relationships/tableStyles" Target="tableStyles.xml"/><Relationship Id="rId14" Type="http://schemas.openxmlformats.org/officeDocument/2006/relationships/slide" Target="slides/slide13.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fld id="{B61BEF0D-F0BB-DE4B-95CE-6DB70DBA9567}" type="datetimeFigureOut">
              <a:rPr lang="en-US" dirty="0"/>
              <a:pPr/>
              <a:t>4/16/18</a:t>
            </a:fld>
            <a:endParaRPr lang="en-US" dirty="0"/>
          </a:p>
        </p:txBody>
      </p:sp>
      <p:sp>
        <p:nvSpPr>
          <p:cNvPr id="5" name="Footer Placeholder 4"/>
          <p:cNvSpPr>
            <a:spLocks noGrp="1"/>
          </p:cNvSpPr>
          <p:nvPr>
            <p:ph type="ftr" sz="quarter" idx="11"/>
          </p:nvPr>
        </p:nvSpPr>
        <p:spPr>
          <a:xfrm>
            <a:off x="1921934" y="5054602"/>
            <a:ext cx="4064860" cy="279400"/>
          </a:xfrm>
        </p:spPr>
        <p:txBody>
          <a:bodyPr/>
          <a:lstStyle/>
          <a:p>
            <a:endParaRPr lang="en-US" dirty="0"/>
          </a:p>
        </p:txBody>
      </p:sp>
      <p:sp>
        <p:nvSpPr>
          <p:cNvPr id="6" name="Slide Number Placeholder 5"/>
          <p:cNvSpPr>
            <a:spLocks noGrp="1"/>
          </p:cNvSpPr>
          <p:nvPr>
            <p:ph type="sldNum" sz="quarter" idx="12"/>
          </p:nvPr>
        </p:nvSpPr>
        <p:spPr>
          <a:xfrm>
            <a:off x="6817317" y="5054602"/>
            <a:ext cx="413483"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84536173"/>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4/16/18</a:t>
            </a:fld>
            <a:endParaRPr lang="en-US" dirty="0"/>
          </a:p>
        </p:txBody>
      </p:sp>
      <p:sp>
        <p:nvSpPr>
          <p:cNvPr id="6" name="Footer Placeholder 5"/>
          <p:cNvSpPr>
            <a:spLocks noGrp="1"/>
          </p:cNvSpPr>
          <p:nvPr>
            <p:ph type="ftr" sz="quarter" idx="11"/>
          </p:nvPr>
        </p:nvSpPr>
        <p:spPr/>
        <p:txBody>
          <a:bodyPr/>
          <a:lstStyle/>
          <a:p>
            <a:pPr>
              <a:defRPr/>
            </a:pPr>
            <a:r>
              <a:rPr lang="en-US" dirty="0"/>
              <a:t>INSERT LOGO</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83850594"/>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4/16/18</a:t>
            </a:fld>
            <a:endParaRPr lang="en-US" dirty="0"/>
          </a:p>
        </p:txBody>
      </p:sp>
      <p:sp>
        <p:nvSpPr>
          <p:cNvPr id="5" name="Footer Placeholder 4"/>
          <p:cNvSpPr>
            <a:spLocks noGrp="1"/>
          </p:cNvSpPr>
          <p:nvPr>
            <p:ph type="ftr" sz="quarter" idx="11"/>
          </p:nvPr>
        </p:nvSpPr>
        <p:spPr/>
        <p:txBody>
          <a:bodyPr/>
          <a:lstStyle/>
          <a:p>
            <a:pPr>
              <a:defRPr/>
            </a:pPr>
            <a:r>
              <a:rPr lang="en-US" dirty="0"/>
              <a:t>INSERT LOGO</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35454560"/>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4/16/18</a:t>
            </a:fld>
            <a:endParaRPr lang="en-US" dirty="0"/>
          </a:p>
        </p:txBody>
      </p:sp>
      <p:sp>
        <p:nvSpPr>
          <p:cNvPr id="5" name="Footer Placeholder 4"/>
          <p:cNvSpPr>
            <a:spLocks noGrp="1"/>
          </p:cNvSpPr>
          <p:nvPr>
            <p:ph type="ftr" sz="quarter" idx="11"/>
          </p:nvPr>
        </p:nvSpPr>
        <p:spPr/>
        <p:txBody>
          <a:bodyPr/>
          <a:lstStyle/>
          <a:p>
            <a:pPr>
              <a:defRPr/>
            </a:pPr>
            <a:r>
              <a:rPr lang="en-US" dirty="0"/>
              <a:t>INSERT LOGO</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18900855"/>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4/16/18</a:t>
            </a:fld>
            <a:endParaRPr lang="en-US" dirty="0"/>
          </a:p>
        </p:txBody>
      </p:sp>
      <p:sp>
        <p:nvSpPr>
          <p:cNvPr id="5" name="Footer Placeholder 4"/>
          <p:cNvSpPr>
            <a:spLocks noGrp="1"/>
          </p:cNvSpPr>
          <p:nvPr>
            <p:ph type="ftr" sz="quarter" idx="11"/>
          </p:nvPr>
        </p:nvSpPr>
        <p:spPr/>
        <p:txBody>
          <a:bodyPr/>
          <a:lstStyle/>
          <a:p>
            <a:pPr>
              <a:defRPr/>
            </a:pPr>
            <a:r>
              <a:rPr lang="en-US" dirty="0"/>
              <a:t>INSERT LOGO</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093897507"/>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4/16/18</a:t>
            </a:fld>
            <a:endParaRPr lang="en-US" dirty="0"/>
          </a:p>
        </p:txBody>
      </p:sp>
      <p:sp>
        <p:nvSpPr>
          <p:cNvPr id="5" name="Footer Placeholder 4"/>
          <p:cNvSpPr>
            <a:spLocks noGrp="1"/>
          </p:cNvSpPr>
          <p:nvPr>
            <p:ph type="ftr" sz="quarter" idx="11"/>
          </p:nvPr>
        </p:nvSpPr>
        <p:spPr/>
        <p:txBody>
          <a:bodyPr/>
          <a:lstStyle/>
          <a:p>
            <a:pPr>
              <a:defRPr/>
            </a:pPr>
            <a:r>
              <a:rPr lang="en-US" dirty="0"/>
              <a:t>INSERT LOGO</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92795983"/>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4/16/18</a:t>
            </a:fld>
            <a:endParaRPr lang="en-US" dirty="0"/>
          </a:p>
        </p:txBody>
      </p:sp>
      <p:sp>
        <p:nvSpPr>
          <p:cNvPr id="5" name="Footer Placeholder 4"/>
          <p:cNvSpPr>
            <a:spLocks noGrp="1"/>
          </p:cNvSpPr>
          <p:nvPr>
            <p:ph type="ftr" sz="quarter" idx="11"/>
          </p:nvPr>
        </p:nvSpPr>
        <p:spPr/>
        <p:txBody>
          <a:bodyPr/>
          <a:lstStyle/>
          <a:p>
            <a:pPr>
              <a:defRPr/>
            </a:pPr>
            <a:r>
              <a:rPr lang="en-US" dirty="0"/>
              <a:t>INSERT LOGO</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04271956"/>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4/16/18</a:t>
            </a:fld>
            <a:endParaRPr lang="en-US" dirty="0"/>
          </a:p>
        </p:txBody>
      </p:sp>
      <p:sp>
        <p:nvSpPr>
          <p:cNvPr id="5" name="Footer Placeholder 4"/>
          <p:cNvSpPr>
            <a:spLocks noGrp="1"/>
          </p:cNvSpPr>
          <p:nvPr>
            <p:ph type="ftr" sz="quarter" idx="11"/>
          </p:nvPr>
        </p:nvSpPr>
        <p:spPr/>
        <p:txBody>
          <a:bodyPr/>
          <a:lstStyle/>
          <a:p>
            <a:pPr>
              <a:defRPr/>
            </a:pPr>
            <a:r>
              <a:rPr lang="en-US" dirty="0"/>
              <a:t>INSERT LOGO</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30130455"/>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4/16/18</a:t>
            </a:fld>
            <a:endParaRPr lang="en-US" dirty="0"/>
          </a:p>
        </p:txBody>
      </p:sp>
      <p:sp>
        <p:nvSpPr>
          <p:cNvPr id="5" name="Footer Placeholder 4"/>
          <p:cNvSpPr>
            <a:spLocks noGrp="1"/>
          </p:cNvSpPr>
          <p:nvPr>
            <p:ph type="ftr" sz="quarter" idx="11"/>
          </p:nvPr>
        </p:nvSpPr>
        <p:spPr/>
        <p:txBody>
          <a:bodyPr/>
          <a:lstStyle/>
          <a:p>
            <a:pPr>
              <a:defRPr/>
            </a:pPr>
            <a:r>
              <a:rPr lang="en-US" dirty="0"/>
              <a:t>INSERT LOGO</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92714811"/>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416175"/>
            <a:ext cx="7772400" cy="1470025"/>
          </a:xfrm>
        </p:spPr>
        <p:txBody>
          <a:bodyPr anchor="b"/>
          <a:lstStyle>
            <a:lvl1pPr>
              <a:defRPr baseline="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470848" y="3858904"/>
            <a:ext cx="6400800" cy="1752600"/>
          </a:xfrm>
          <a:prstGeom prst="rect">
            <a:avLst/>
          </a:prstGeom>
        </p:spPr>
        <p:txBody>
          <a:bodyPr/>
          <a:lstStyle>
            <a:lvl1pPr marL="0" indent="0" algn="l">
              <a:buNone/>
              <a:defRPr baseline="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4146124373"/>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 y="266294"/>
            <a:ext cx="8001000" cy="421015"/>
          </a:xfrm>
        </p:spPr>
        <p:txBody>
          <a:bodyPr/>
          <a:lstStyle/>
          <a:p>
            <a:r>
              <a:rPr lang="en-US"/>
              <a:t>Click to edit Master title style</a:t>
            </a:r>
            <a:endParaRPr lang="en-US" dirty="0"/>
          </a:p>
        </p:txBody>
      </p:sp>
      <p:sp>
        <p:nvSpPr>
          <p:cNvPr id="3" name="Content Placeholder 2"/>
          <p:cNvSpPr>
            <a:spLocks noGrp="1"/>
          </p:cNvSpPr>
          <p:nvPr>
            <p:ph idx="1"/>
          </p:nvPr>
        </p:nvSpPr>
        <p:spPr>
          <a:xfrm>
            <a:off x="252663" y="1325881"/>
            <a:ext cx="8662737" cy="4846320"/>
          </a:xfrm>
          <a:prstGeom prst="rect">
            <a:avLst/>
          </a:prstGeom>
        </p:spPr>
        <p:txBody>
          <a:bodyPr>
            <a:noAutofit/>
          </a:bodyPr>
          <a:lstStyle>
            <a:lvl1pPr marL="274320" indent="-228600">
              <a:spcBef>
                <a:spcPts val="1800"/>
              </a:spcBef>
              <a:defRPr sz="2000" baseline="0"/>
            </a:lvl1pPr>
            <a:lvl2pPr marL="640080" indent="-228600">
              <a:spcBef>
                <a:spcPts val="600"/>
              </a:spcBef>
              <a:buFont typeface="Arial" pitchFamily="34" charset="0"/>
              <a:buChar char="–"/>
              <a:defRPr sz="1800" baseline="0"/>
            </a:lvl2pPr>
            <a:lvl3pPr marL="1005840" indent="-228600">
              <a:spcBef>
                <a:spcPts val="600"/>
              </a:spcBef>
              <a:buSzPct val="100000"/>
              <a:buFont typeface="Arial" pitchFamily="34" charset="0"/>
              <a:buChar char="–"/>
              <a:defRPr sz="1800"/>
            </a:lvl3pPr>
            <a:lvl4pPr marL="1280160" indent="-228600">
              <a:spcBef>
                <a:spcPts val="600"/>
              </a:spcBef>
              <a:buFont typeface="Arial" pitchFamily="34" charset="0"/>
              <a:buChar char="•"/>
              <a:defRPr sz="1600"/>
            </a:lvl4pPr>
            <a:lvl5pPr marL="1554480" indent="-228600">
              <a:spcBef>
                <a:spcPts val="600"/>
              </a:spcBef>
              <a:buFont typeface="Arial" pitchFamily="34" charset="0"/>
              <a:buChar char="•"/>
              <a:defRPr sz="160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064386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t>4/16/18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t>‹#›</a:t>
            </a:fld>
            <a:endParaRPr lang="en-US" dirty="0"/>
          </a:p>
        </p:txBody>
      </p:sp>
    </p:spTree>
    <p:extLst>
      <p:ext uri="{BB962C8B-B14F-4D97-AF65-F5344CB8AC3E}">
        <p14:creationId xmlns:p14="http://schemas.microsoft.com/office/powerpoint/2010/main" val="33015766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ubtitle and Content">
    <p:spTree>
      <p:nvGrpSpPr>
        <p:cNvPr id="1" name=""/>
        <p:cNvGrpSpPr/>
        <p:nvPr/>
      </p:nvGrpSpPr>
      <p:grpSpPr>
        <a:xfrm>
          <a:off x="0" y="0"/>
          <a:ext cx="0" cy="0"/>
          <a:chOff x="0" y="0"/>
          <a:chExt cx="0" cy="0"/>
        </a:xfrm>
      </p:grpSpPr>
      <p:grpSp>
        <p:nvGrpSpPr>
          <p:cNvPr id="5" name="Group 5"/>
          <p:cNvGrpSpPr>
            <a:grpSpLocks/>
          </p:cNvGrpSpPr>
          <p:nvPr/>
        </p:nvGrpSpPr>
        <p:grpSpPr bwMode="auto">
          <a:xfrm>
            <a:off x="228600" y="1555750"/>
            <a:ext cx="8686800" cy="730250"/>
            <a:chOff x="228600" y="1676400"/>
            <a:chExt cx="8686800" cy="730250"/>
          </a:xfrm>
        </p:grpSpPr>
        <p:cxnSp>
          <p:nvCxnSpPr>
            <p:cNvPr id="7" name="Straight Connector 6"/>
            <p:cNvCxnSpPr/>
            <p:nvPr/>
          </p:nvCxnSpPr>
          <p:spPr>
            <a:xfrm>
              <a:off x="228600" y="1981200"/>
              <a:ext cx="8686800" cy="0"/>
            </a:xfrm>
            <a:prstGeom prst="line">
              <a:avLst/>
            </a:prstGeom>
            <a:ln cap="sq">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8915400" y="1676400"/>
              <a:ext cx="0" cy="730250"/>
            </a:xfrm>
            <a:prstGeom prst="line">
              <a:avLst/>
            </a:prstGeom>
            <a:ln cap="sq">
              <a:solidFill>
                <a:schemeClr val="accent1"/>
              </a:solidFill>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a:xfrm>
            <a:off x="-2" y="266294"/>
            <a:ext cx="8001000" cy="421015"/>
          </a:xfrm>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155447" y="914400"/>
            <a:ext cx="8759951" cy="766983"/>
          </a:xfrm>
          <a:prstGeom prst="rect">
            <a:avLst/>
          </a:prstGeom>
        </p:spPr>
        <p:txBody>
          <a:bodyPr anchor="t" anchorCtr="0">
            <a:noAutofit/>
          </a:bodyPr>
          <a:lstStyle>
            <a:lvl1pPr marL="0" indent="0">
              <a:spcBef>
                <a:spcPts val="1200"/>
              </a:spcBef>
              <a:buNone/>
              <a:defRPr sz="2000" i="1" baseline="0"/>
            </a:lvl1pPr>
            <a:lvl2pPr marL="0" indent="0">
              <a:spcBef>
                <a:spcPts val="1200"/>
              </a:spcBef>
              <a:buNone/>
              <a:defRPr sz="2400" i="1"/>
            </a:lvl2pPr>
            <a:lvl3pPr marL="0" indent="0">
              <a:spcBef>
                <a:spcPts val="1200"/>
              </a:spcBef>
              <a:buNone/>
              <a:defRPr sz="2400" i="1"/>
            </a:lvl3pPr>
            <a:lvl4pPr marL="0" indent="0">
              <a:spcBef>
                <a:spcPts val="1200"/>
              </a:spcBef>
              <a:buNone/>
              <a:defRPr sz="2400" i="1"/>
            </a:lvl4pPr>
            <a:lvl5pPr marL="0" indent="0">
              <a:spcBef>
                <a:spcPts val="1200"/>
              </a:spcBef>
              <a:buNone/>
              <a:defRPr sz="2400" i="1"/>
            </a:lvl5pPr>
          </a:lstStyle>
          <a:p>
            <a:pPr lvl="0"/>
            <a:r>
              <a:rPr lang="en-US"/>
              <a:t>Click to edit Master text styles</a:t>
            </a:r>
          </a:p>
        </p:txBody>
      </p:sp>
      <p:sp>
        <p:nvSpPr>
          <p:cNvPr id="6" name="Content Placeholder 2"/>
          <p:cNvSpPr>
            <a:spLocks noGrp="1"/>
          </p:cNvSpPr>
          <p:nvPr>
            <p:ph idx="1"/>
          </p:nvPr>
        </p:nvSpPr>
        <p:spPr>
          <a:xfrm>
            <a:off x="228598" y="2133600"/>
            <a:ext cx="8686800" cy="4038600"/>
          </a:xfrm>
          <a:prstGeom prst="rect">
            <a:avLst/>
          </a:prstGeom>
        </p:spPr>
        <p:txBody>
          <a:bodyPr>
            <a:noAutofit/>
          </a:bodyPr>
          <a:lstStyle>
            <a:lvl1pPr marL="274320" indent="-228600">
              <a:spcBef>
                <a:spcPts val="1200"/>
              </a:spcBef>
              <a:defRPr sz="2000"/>
            </a:lvl1pPr>
            <a:lvl2pPr marL="640080" indent="-228600">
              <a:spcBef>
                <a:spcPts val="600"/>
              </a:spcBef>
              <a:buFont typeface="Arial" pitchFamily="34" charset="0"/>
              <a:buChar char="–"/>
              <a:defRPr sz="1800"/>
            </a:lvl2pPr>
            <a:lvl3pPr marL="1005840" indent="-228600">
              <a:spcBef>
                <a:spcPts val="600"/>
              </a:spcBef>
              <a:buFont typeface="Arial" pitchFamily="34" charset="0"/>
              <a:buChar char="–"/>
              <a:defRPr sz="1800"/>
            </a:lvl3pPr>
            <a:lvl4pPr marL="1280160" indent="-228600">
              <a:spcBef>
                <a:spcPts val="600"/>
              </a:spcBef>
              <a:buFont typeface="Arial" pitchFamily="34" charset="0"/>
              <a:buChar char="•"/>
              <a:defRPr sz="1600"/>
            </a:lvl4pPr>
            <a:lvl5pPr marL="1463040" indent="-228600">
              <a:spcBef>
                <a:spcPts val="600"/>
              </a:spcBef>
              <a:buFont typeface="Arial" pitchFamily="34" charset="0"/>
              <a:buChar char="•"/>
              <a:defRPr sz="160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297110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2" y="266294"/>
            <a:ext cx="8001000" cy="421015"/>
          </a:xfrm>
        </p:spPr>
        <p:txBody>
          <a:bodyPr/>
          <a:lstStyle>
            <a:lvl1pPr>
              <a:defRPr/>
            </a:lvl1pPr>
          </a:lstStyle>
          <a:p>
            <a:r>
              <a:rPr lang="en-US"/>
              <a:t>Click to edit Master title style</a:t>
            </a:r>
            <a:endParaRPr lang="en-US" dirty="0"/>
          </a:p>
        </p:txBody>
      </p:sp>
      <p:sp>
        <p:nvSpPr>
          <p:cNvPr id="9" name="Content Placeholder 2"/>
          <p:cNvSpPr>
            <a:spLocks noGrp="1"/>
          </p:cNvSpPr>
          <p:nvPr>
            <p:ph idx="1"/>
          </p:nvPr>
        </p:nvSpPr>
        <p:spPr>
          <a:xfrm>
            <a:off x="228600" y="1752600"/>
            <a:ext cx="4114800" cy="4419600"/>
          </a:xfrm>
          <a:prstGeom prst="rect">
            <a:avLst/>
          </a:prstGeom>
        </p:spPr>
        <p:txBody>
          <a:bodyPr>
            <a:noAutofit/>
          </a:bodyPr>
          <a:lstStyle>
            <a:lvl1pPr marL="274320" indent="-228600">
              <a:spcBef>
                <a:spcPts val="1200"/>
              </a:spcBef>
              <a:defRPr sz="2000" baseline="0"/>
            </a:lvl1pPr>
            <a:lvl2pPr marL="548640" indent="-228600">
              <a:spcBef>
                <a:spcPts val="600"/>
              </a:spcBef>
              <a:buFont typeface="Arial" pitchFamily="34" charset="0"/>
              <a:buChar char="–"/>
              <a:defRPr sz="1800" baseline="0"/>
            </a:lvl2pPr>
            <a:lvl3pPr marL="822960" indent="-228600">
              <a:spcBef>
                <a:spcPts val="600"/>
              </a:spcBef>
              <a:buFont typeface="Arial" pitchFamily="34" charset="0"/>
              <a:buChar char="–"/>
              <a:defRPr sz="1800"/>
            </a:lvl3pPr>
            <a:lvl4pPr marL="1097280" indent="-228600">
              <a:spcBef>
                <a:spcPts val="600"/>
              </a:spcBef>
              <a:buFont typeface="Arial" pitchFamily="34" charset="0"/>
              <a:buChar char="•"/>
              <a:defRPr sz="1600"/>
            </a:lvl4pPr>
            <a:lvl5pPr marL="1280160" indent="-228600">
              <a:spcBef>
                <a:spcPts val="600"/>
              </a:spcBef>
              <a:buFont typeface="Arial" pitchFamily="34" charset="0"/>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p:cNvSpPr>
            <a:spLocks noGrp="1"/>
          </p:cNvSpPr>
          <p:nvPr>
            <p:ph idx="12"/>
          </p:nvPr>
        </p:nvSpPr>
        <p:spPr>
          <a:xfrm>
            <a:off x="4800600" y="1752600"/>
            <a:ext cx="4114800" cy="4419600"/>
          </a:xfrm>
          <a:prstGeom prst="rect">
            <a:avLst/>
          </a:prstGeom>
        </p:spPr>
        <p:txBody>
          <a:bodyPr>
            <a:noAutofit/>
          </a:bodyPr>
          <a:lstStyle>
            <a:lvl1pPr marL="274320" indent="-228600">
              <a:spcBef>
                <a:spcPts val="1200"/>
              </a:spcBef>
              <a:defRPr sz="2000"/>
            </a:lvl1pPr>
            <a:lvl2pPr marL="548640" indent="-228600">
              <a:spcBef>
                <a:spcPts val="600"/>
              </a:spcBef>
              <a:buFont typeface="Arial" pitchFamily="34" charset="0"/>
              <a:buChar char="–"/>
              <a:defRPr sz="1800"/>
            </a:lvl2pPr>
            <a:lvl3pPr marL="822960" indent="-228600">
              <a:spcBef>
                <a:spcPts val="600"/>
              </a:spcBef>
              <a:buFont typeface="Arial" pitchFamily="34" charset="0"/>
              <a:buChar char="–"/>
              <a:defRPr sz="1800"/>
            </a:lvl3pPr>
            <a:lvl4pPr marL="1097280" indent="-228600">
              <a:spcBef>
                <a:spcPts val="600"/>
              </a:spcBef>
              <a:buFont typeface="Arial" pitchFamily="34" charset="0"/>
              <a:buChar char="•"/>
              <a:defRPr sz="1600"/>
            </a:lvl4pPr>
            <a:lvl5pPr marL="1280160" indent="-228600">
              <a:spcBef>
                <a:spcPts val="600"/>
              </a:spcBef>
              <a:buFont typeface="Arial" pitchFamily="34" charset="0"/>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13"/>
          <p:cNvSpPr>
            <a:spLocks noGrp="1"/>
          </p:cNvSpPr>
          <p:nvPr>
            <p:ph type="body" sz="quarter" idx="13"/>
          </p:nvPr>
        </p:nvSpPr>
        <p:spPr>
          <a:xfrm>
            <a:off x="228600" y="1325880"/>
            <a:ext cx="4114800" cy="393700"/>
          </a:xfrm>
          <a:prstGeom prst="rect">
            <a:avLst/>
          </a:prstGeom>
          <a:solidFill>
            <a:schemeClr val="accent1"/>
          </a:solidFill>
          <a:ln w="9525">
            <a:noFill/>
          </a:ln>
        </p:spPr>
        <p:txBody>
          <a:bodyPr anchor="ctr">
            <a:noAutofit/>
          </a:bodyPr>
          <a:lstStyle>
            <a:lvl1pPr marL="0" indent="0" algn="ctr">
              <a:buNone/>
              <a:defRPr sz="20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6" name="Text Placeholder 13"/>
          <p:cNvSpPr>
            <a:spLocks noGrp="1"/>
          </p:cNvSpPr>
          <p:nvPr>
            <p:ph type="body" sz="quarter" idx="14"/>
          </p:nvPr>
        </p:nvSpPr>
        <p:spPr>
          <a:xfrm>
            <a:off x="4800600" y="1325880"/>
            <a:ext cx="4114800" cy="393700"/>
          </a:xfrm>
          <a:prstGeom prst="rect">
            <a:avLst/>
          </a:prstGeom>
          <a:solidFill>
            <a:schemeClr val="accent1"/>
          </a:solidFill>
          <a:ln w="9525">
            <a:noFill/>
          </a:ln>
        </p:spPr>
        <p:txBody>
          <a:bodyPr anchor="ctr">
            <a:noAutofit/>
          </a:bodyPr>
          <a:lstStyle>
            <a:lvl1pPr marL="0" indent="0" algn="ctr">
              <a:buNone/>
              <a:defRPr sz="20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6632811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 y="266294"/>
            <a:ext cx="8001000" cy="421015"/>
          </a:xfrm>
        </p:spPr>
        <p:txBody>
          <a:bodyPr/>
          <a:lstStyle>
            <a:lvl1pPr>
              <a:defRPr/>
            </a:lvl1pPr>
          </a:lstStyle>
          <a:p>
            <a:r>
              <a:rPr lang="en-US"/>
              <a:t>Click to edit Master title style</a:t>
            </a:r>
            <a:endParaRPr lang="en-US" dirty="0"/>
          </a:p>
        </p:txBody>
      </p:sp>
      <p:sp>
        <p:nvSpPr>
          <p:cNvPr id="9" name="Content Placeholder 2"/>
          <p:cNvSpPr>
            <a:spLocks noGrp="1"/>
          </p:cNvSpPr>
          <p:nvPr>
            <p:ph idx="1"/>
          </p:nvPr>
        </p:nvSpPr>
        <p:spPr>
          <a:xfrm>
            <a:off x="228600" y="1325880"/>
            <a:ext cx="4114800" cy="4846320"/>
          </a:xfrm>
          <a:prstGeom prst="rect">
            <a:avLst/>
          </a:prstGeom>
        </p:spPr>
        <p:txBody>
          <a:bodyPr>
            <a:noAutofit/>
          </a:bodyPr>
          <a:lstStyle>
            <a:lvl1pPr marL="274320" indent="-228600">
              <a:spcBef>
                <a:spcPts val="1200"/>
              </a:spcBef>
              <a:defRPr sz="2000" baseline="0"/>
            </a:lvl1pPr>
            <a:lvl2pPr marL="548640" indent="-228600">
              <a:spcBef>
                <a:spcPts val="600"/>
              </a:spcBef>
              <a:buFont typeface="Arial" pitchFamily="34" charset="0"/>
              <a:buChar char="–"/>
              <a:defRPr sz="1800" baseline="0"/>
            </a:lvl2pPr>
            <a:lvl3pPr marL="822960" indent="-228600">
              <a:spcBef>
                <a:spcPts val="600"/>
              </a:spcBef>
              <a:buFont typeface="Arial" pitchFamily="34" charset="0"/>
              <a:buChar char="–"/>
              <a:defRPr sz="1800"/>
            </a:lvl3pPr>
            <a:lvl4pPr marL="1097280" indent="-228600">
              <a:spcBef>
                <a:spcPts val="600"/>
              </a:spcBef>
              <a:buFont typeface="Arial" pitchFamily="34" charset="0"/>
              <a:buChar char="•"/>
              <a:defRPr sz="1600"/>
            </a:lvl4pPr>
            <a:lvl5pPr marL="1280160" indent="-228600">
              <a:spcBef>
                <a:spcPts val="600"/>
              </a:spcBef>
              <a:buFont typeface="Arial" pitchFamily="34" charset="0"/>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p:cNvSpPr>
            <a:spLocks noGrp="1"/>
          </p:cNvSpPr>
          <p:nvPr>
            <p:ph idx="12"/>
          </p:nvPr>
        </p:nvSpPr>
        <p:spPr>
          <a:xfrm>
            <a:off x="4800600" y="1325880"/>
            <a:ext cx="4114800" cy="4846320"/>
          </a:xfrm>
          <a:prstGeom prst="rect">
            <a:avLst/>
          </a:prstGeom>
        </p:spPr>
        <p:txBody>
          <a:bodyPr>
            <a:noAutofit/>
          </a:bodyPr>
          <a:lstStyle>
            <a:lvl1pPr marL="274320" indent="-228600">
              <a:spcBef>
                <a:spcPts val="1200"/>
              </a:spcBef>
              <a:defRPr sz="2000"/>
            </a:lvl1pPr>
            <a:lvl2pPr marL="548640" indent="-228600">
              <a:spcBef>
                <a:spcPts val="600"/>
              </a:spcBef>
              <a:buFont typeface="Arial" pitchFamily="34" charset="0"/>
              <a:buChar char="–"/>
              <a:defRPr sz="1800"/>
            </a:lvl2pPr>
            <a:lvl3pPr marL="822960" indent="-228600">
              <a:spcBef>
                <a:spcPts val="600"/>
              </a:spcBef>
              <a:buFont typeface="Arial" pitchFamily="34" charset="0"/>
              <a:buChar char="–"/>
              <a:defRPr sz="1800"/>
            </a:lvl3pPr>
            <a:lvl4pPr marL="1097280" indent="-228600">
              <a:spcBef>
                <a:spcPts val="600"/>
              </a:spcBef>
              <a:buFont typeface="Arial" pitchFamily="34" charset="0"/>
              <a:buChar char="•"/>
              <a:defRPr sz="1600"/>
            </a:lvl4pPr>
            <a:lvl5pPr marL="1280160" indent="-228600">
              <a:spcBef>
                <a:spcPts val="600"/>
              </a:spcBef>
              <a:buFont typeface="Arial" pitchFamily="34" charset="0"/>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571216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ingle Box">
    <p:spTree>
      <p:nvGrpSpPr>
        <p:cNvPr id="1" name=""/>
        <p:cNvGrpSpPr/>
        <p:nvPr/>
      </p:nvGrpSpPr>
      <p:grpSpPr>
        <a:xfrm>
          <a:off x="0" y="0"/>
          <a:ext cx="0" cy="0"/>
          <a:chOff x="0" y="0"/>
          <a:chExt cx="0" cy="0"/>
        </a:xfrm>
      </p:grpSpPr>
      <p:sp>
        <p:nvSpPr>
          <p:cNvPr id="2" name="Title 1"/>
          <p:cNvSpPr>
            <a:spLocks noGrp="1"/>
          </p:cNvSpPr>
          <p:nvPr>
            <p:ph type="title"/>
          </p:nvPr>
        </p:nvSpPr>
        <p:spPr>
          <a:xfrm>
            <a:off x="-2" y="266294"/>
            <a:ext cx="8001000" cy="421015"/>
          </a:xfrm>
        </p:spPr>
        <p:txBody>
          <a:bodyPr/>
          <a:lstStyle/>
          <a:p>
            <a:r>
              <a:rPr lang="en-US"/>
              <a:t>Click to edit Master title style</a:t>
            </a:r>
            <a:endParaRPr lang="en-US" dirty="0"/>
          </a:p>
        </p:txBody>
      </p:sp>
      <p:sp>
        <p:nvSpPr>
          <p:cNvPr id="7" name="Content Placeholder 2"/>
          <p:cNvSpPr>
            <a:spLocks noGrp="1"/>
          </p:cNvSpPr>
          <p:nvPr>
            <p:ph idx="1"/>
          </p:nvPr>
        </p:nvSpPr>
        <p:spPr>
          <a:xfrm>
            <a:off x="228599" y="1812616"/>
            <a:ext cx="8686799" cy="4359584"/>
          </a:xfrm>
          <a:prstGeom prst="rect">
            <a:avLst/>
          </a:prstGeom>
        </p:spPr>
        <p:txBody>
          <a:bodyPr>
            <a:noAutofit/>
          </a:bodyPr>
          <a:lstStyle>
            <a:lvl1pPr marL="274320" indent="-228600">
              <a:spcBef>
                <a:spcPts val="1800"/>
              </a:spcBef>
              <a:defRPr sz="2000" baseline="0"/>
            </a:lvl1pPr>
            <a:lvl2pPr marL="640080" indent="-228600">
              <a:spcBef>
                <a:spcPts val="600"/>
              </a:spcBef>
              <a:buFont typeface="Arial" pitchFamily="34" charset="0"/>
              <a:buChar char="–"/>
              <a:defRPr sz="1800"/>
            </a:lvl2pPr>
            <a:lvl3pPr marL="1005840" indent="-228600">
              <a:spcBef>
                <a:spcPts val="600"/>
              </a:spcBef>
              <a:buFont typeface="Arial" pitchFamily="34" charset="0"/>
              <a:buChar char="–"/>
              <a:defRPr sz="1800"/>
            </a:lvl3pPr>
            <a:lvl4pPr marL="1280160" indent="-228600">
              <a:spcBef>
                <a:spcPts val="600"/>
              </a:spcBef>
              <a:buFont typeface="Arial" pitchFamily="34" charset="0"/>
              <a:buChar char="•"/>
              <a:defRPr sz="1600"/>
            </a:lvl4pPr>
            <a:lvl5pPr marL="1554480" indent="-228600">
              <a:spcBef>
                <a:spcPts val="600"/>
              </a:spcBef>
              <a:buFont typeface="Arial" pitchFamily="34" charset="0"/>
              <a:buChar char="•"/>
              <a:defRPr sz="160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13"/>
          <p:cNvSpPr>
            <a:spLocks noGrp="1"/>
          </p:cNvSpPr>
          <p:nvPr>
            <p:ph type="body" sz="quarter" idx="13"/>
          </p:nvPr>
        </p:nvSpPr>
        <p:spPr>
          <a:xfrm>
            <a:off x="228599" y="1325880"/>
            <a:ext cx="8686799" cy="393700"/>
          </a:xfrm>
          <a:prstGeom prst="rect">
            <a:avLst/>
          </a:prstGeom>
          <a:solidFill>
            <a:schemeClr val="accent1"/>
          </a:solidFill>
          <a:ln w="9525">
            <a:noFill/>
          </a:ln>
        </p:spPr>
        <p:txBody>
          <a:bodyPr anchor="ctr">
            <a:noAutofit/>
          </a:bodyPr>
          <a:lstStyle>
            <a:lvl1pPr marL="0" indent="0" algn="ctr">
              <a:buNone/>
              <a:defRPr sz="20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36009540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Square">
    <p:spTree>
      <p:nvGrpSpPr>
        <p:cNvPr id="1" name=""/>
        <p:cNvGrpSpPr/>
        <p:nvPr/>
      </p:nvGrpSpPr>
      <p:grpSpPr>
        <a:xfrm>
          <a:off x="0" y="0"/>
          <a:ext cx="0" cy="0"/>
          <a:chOff x="0" y="0"/>
          <a:chExt cx="0" cy="0"/>
        </a:xfrm>
      </p:grpSpPr>
      <p:sp>
        <p:nvSpPr>
          <p:cNvPr id="2" name="Title 1"/>
          <p:cNvSpPr>
            <a:spLocks noGrp="1"/>
          </p:cNvSpPr>
          <p:nvPr>
            <p:ph type="title"/>
          </p:nvPr>
        </p:nvSpPr>
        <p:spPr>
          <a:xfrm>
            <a:off x="-2" y="266294"/>
            <a:ext cx="8001000" cy="421015"/>
          </a:xfrm>
        </p:spPr>
        <p:txBody>
          <a:bodyPr/>
          <a:lstStyle/>
          <a:p>
            <a:r>
              <a:rPr lang="en-US"/>
              <a:t>Click to edit Master title style</a:t>
            </a:r>
            <a:endParaRPr lang="en-US" dirty="0"/>
          </a:p>
        </p:txBody>
      </p:sp>
      <p:sp>
        <p:nvSpPr>
          <p:cNvPr id="6" name="Text Placeholder 13"/>
          <p:cNvSpPr>
            <a:spLocks noGrp="1"/>
          </p:cNvSpPr>
          <p:nvPr>
            <p:ph type="body" sz="quarter" idx="13"/>
          </p:nvPr>
        </p:nvSpPr>
        <p:spPr>
          <a:xfrm>
            <a:off x="228599" y="1325880"/>
            <a:ext cx="8686799" cy="393700"/>
          </a:xfrm>
          <a:prstGeom prst="rect">
            <a:avLst/>
          </a:prstGeom>
          <a:solidFill>
            <a:schemeClr val="accent1"/>
          </a:solidFill>
          <a:ln w="9525">
            <a:noFill/>
          </a:ln>
        </p:spPr>
        <p:txBody>
          <a:bodyPr anchor="ctr">
            <a:noAutofit/>
          </a:bodyPr>
          <a:lstStyle>
            <a:lvl1pPr marL="0" indent="0" algn="ctr">
              <a:buNone/>
              <a:defRPr sz="20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7" name="Chart Placeholder 6"/>
          <p:cNvSpPr>
            <a:spLocks noGrp="1"/>
          </p:cNvSpPr>
          <p:nvPr>
            <p:ph type="chart" sz="quarter" idx="14"/>
          </p:nvPr>
        </p:nvSpPr>
        <p:spPr>
          <a:xfrm>
            <a:off x="300705" y="1905000"/>
            <a:ext cx="4206240" cy="2011680"/>
          </a:xfrm>
          <a:prstGeom prst="rect">
            <a:avLst/>
          </a:prstGeom>
          <a:ln w="28575">
            <a:solidFill>
              <a:schemeClr val="bg1">
                <a:lumMod val="65000"/>
              </a:schemeClr>
            </a:solidFill>
          </a:ln>
        </p:spPr>
        <p:txBody>
          <a:bodyPr/>
          <a:lstStyle/>
          <a:p>
            <a:pPr lvl="0"/>
            <a:r>
              <a:rPr lang="en-US" noProof="0" dirty="0"/>
              <a:t>Click icon to add chart</a:t>
            </a:r>
          </a:p>
        </p:txBody>
      </p:sp>
      <p:sp>
        <p:nvSpPr>
          <p:cNvPr id="8" name="Chart Placeholder 6"/>
          <p:cNvSpPr>
            <a:spLocks noGrp="1"/>
          </p:cNvSpPr>
          <p:nvPr>
            <p:ph type="chart" sz="quarter" idx="15"/>
          </p:nvPr>
        </p:nvSpPr>
        <p:spPr>
          <a:xfrm>
            <a:off x="4659345" y="1905000"/>
            <a:ext cx="4206240" cy="2011680"/>
          </a:xfrm>
          <a:prstGeom prst="rect">
            <a:avLst/>
          </a:prstGeom>
          <a:ln w="28575">
            <a:solidFill>
              <a:schemeClr val="bg1">
                <a:lumMod val="65000"/>
              </a:schemeClr>
            </a:solidFill>
          </a:ln>
        </p:spPr>
        <p:txBody>
          <a:bodyPr/>
          <a:lstStyle/>
          <a:p>
            <a:pPr lvl="0"/>
            <a:r>
              <a:rPr lang="en-US" noProof="0" dirty="0"/>
              <a:t>Click icon to add chart</a:t>
            </a:r>
          </a:p>
        </p:txBody>
      </p:sp>
      <p:sp>
        <p:nvSpPr>
          <p:cNvPr id="9" name="Chart Placeholder 6"/>
          <p:cNvSpPr>
            <a:spLocks noGrp="1"/>
          </p:cNvSpPr>
          <p:nvPr>
            <p:ph type="chart" sz="quarter" idx="16"/>
          </p:nvPr>
        </p:nvSpPr>
        <p:spPr>
          <a:xfrm>
            <a:off x="300705" y="4088549"/>
            <a:ext cx="4206240" cy="2011680"/>
          </a:xfrm>
          <a:prstGeom prst="rect">
            <a:avLst/>
          </a:prstGeom>
          <a:ln w="28575">
            <a:solidFill>
              <a:schemeClr val="bg1">
                <a:lumMod val="65000"/>
              </a:schemeClr>
            </a:solidFill>
          </a:ln>
        </p:spPr>
        <p:txBody>
          <a:bodyPr/>
          <a:lstStyle/>
          <a:p>
            <a:pPr lvl="0"/>
            <a:r>
              <a:rPr lang="en-US" noProof="0" dirty="0"/>
              <a:t>Click icon to add chart</a:t>
            </a:r>
          </a:p>
        </p:txBody>
      </p:sp>
      <p:sp>
        <p:nvSpPr>
          <p:cNvPr id="10" name="Chart Placeholder 6"/>
          <p:cNvSpPr>
            <a:spLocks noGrp="1"/>
          </p:cNvSpPr>
          <p:nvPr>
            <p:ph type="chart" sz="quarter" idx="17"/>
          </p:nvPr>
        </p:nvSpPr>
        <p:spPr>
          <a:xfrm>
            <a:off x="4659345" y="4088549"/>
            <a:ext cx="4206240" cy="2011680"/>
          </a:xfrm>
          <a:prstGeom prst="rect">
            <a:avLst/>
          </a:prstGeom>
          <a:ln w="28575">
            <a:solidFill>
              <a:schemeClr val="bg1">
                <a:lumMod val="65000"/>
              </a:schemeClr>
            </a:solidFill>
          </a:ln>
        </p:spPr>
        <p:txBody>
          <a:bodyPr/>
          <a:lstStyle/>
          <a:p>
            <a:pPr lvl="0"/>
            <a:r>
              <a:rPr lang="en-US" noProof="0" dirty="0"/>
              <a:t>Click icon to add chart</a:t>
            </a:r>
          </a:p>
        </p:txBody>
      </p:sp>
    </p:spTree>
    <p:extLst>
      <p:ext uri="{BB962C8B-B14F-4D97-AF65-F5344CB8AC3E}">
        <p14:creationId xmlns:p14="http://schemas.microsoft.com/office/powerpoint/2010/main" val="10067547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sp>
        <p:nvSpPr>
          <p:cNvPr id="2" name="Title 1"/>
          <p:cNvSpPr>
            <a:spLocks noGrp="1"/>
          </p:cNvSpPr>
          <p:nvPr>
            <p:ph type="title"/>
          </p:nvPr>
        </p:nvSpPr>
        <p:spPr>
          <a:xfrm>
            <a:off x="-2" y="266294"/>
            <a:ext cx="8001000" cy="421015"/>
          </a:xfrm>
        </p:spPr>
        <p:txBody>
          <a:bodyPr/>
          <a:lstStyle/>
          <a:p>
            <a:r>
              <a:rPr lang="en-US"/>
              <a:t>Click to edit Master title style</a:t>
            </a:r>
            <a:endParaRPr lang="en-US" dirty="0"/>
          </a:p>
        </p:txBody>
      </p:sp>
      <p:sp>
        <p:nvSpPr>
          <p:cNvPr id="7" name="Content Placeholder 2"/>
          <p:cNvSpPr>
            <a:spLocks noGrp="1"/>
          </p:cNvSpPr>
          <p:nvPr>
            <p:ph idx="12"/>
          </p:nvPr>
        </p:nvSpPr>
        <p:spPr>
          <a:xfrm>
            <a:off x="457200" y="1325880"/>
            <a:ext cx="8276171" cy="4908457"/>
          </a:xfrm>
          <a:prstGeom prst="rect">
            <a:avLst/>
          </a:prstGeom>
        </p:spPr>
        <p:txBody>
          <a:bodyPr>
            <a:noAutofit/>
          </a:bodyPr>
          <a:lstStyle>
            <a:lvl1pPr marL="457200" indent="-457200">
              <a:spcBef>
                <a:spcPts val="2400"/>
              </a:spcBef>
              <a:buFont typeface="+mj-lt"/>
              <a:buAutoNum type="arabicPeriod"/>
              <a:defRPr sz="2000" baseline="0"/>
            </a:lvl1pPr>
            <a:lvl2pPr>
              <a:defRPr sz="2400"/>
            </a:lvl2pPr>
            <a:lvl3pPr>
              <a:defRPr sz="2000"/>
            </a:lvl3pPr>
            <a:lvl4pPr>
              <a:defRPr sz="1800"/>
            </a:lvl4pPr>
            <a:lvl5pPr>
              <a:defRPr sz="1800"/>
            </a:lvl5pPr>
          </a:lstStyle>
          <a:p>
            <a:pPr lvl="0"/>
            <a:r>
              <a:rPr lang="en-US"/>
              <a:t>Click to edit Master text styles</a:t>
            </a:r>
          </a:p>
        </p:txBody>
      </p:sp>
    </p:spTree>
    <p:extLst>
      <p:ext uri="{BB962C8B-B14F-4D97-AF65-F5344CB8AC3E}">
        <p14:creationId xmlns:p14="http://schemas.microsoft.com/office/powerpoint/2010/main" val="31815048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8" name="Text Placeholder 2"/>
          <p:cNvSpPr>
            <a:spLocks noGrp="1"/>
          </p:cNvSpPr>
          <p:nvPr>
            <p:ph type="body" sz="quarter" idx="12"/>
          </p:nvPr>
        </p:nvSpPr>
        <p:spPr>
          <a:xfrm>
            <a:off x="381000" y="2416175"/>
            <a:ext cx="8434388" cy="1470025"/>
          </a:xfrm>
          <a:prstGeom prst="rect">
            <a:avLst/>
          </a:prstGeom>
        </p:spPr>
        <p:txBody>
          <a:bodyPr vert="horz" lIns="91440" tIns="45720" rIns="91440" bIns="45720" rtlCol="0" anchor="b">
            <a:noAutofit/>
          </a:bodyPr>
          <a:lstStyle>
            <a:lvl1pPr marL="0" indent="0">
              <a:buNone/>
              <a:defRPr lang="en-US" sz="2800" b="0" baseline="0" dirty="0" smtClean="0">
                <a:solidFill>
                  <a:schemeClr val="accent1"/>
                </a:solidFill>
                <a:latin typeface="+mj-lt"/>
                <a:ea typeface="+mj-ea"/>
                <a:cs typeface="Verdana"/>
              </a:defRPr>
            </a:lvl1pPr>
            <a:lvl2pPr>
              <a:defRPr lang="en-US" dirty="0" smtClean="0"/>
            </a:lvl2pPr>
            <a:lvl3pPr>
              <a:defRPr lang="en-US" sz="1800" dirty="0" smtClean="0"/>
            </a:lvl3pPr>
            <a:lvl4pPr>
              <a:defRPr lang="en-US" sz="1800" dirty="0" smtClean="0"/>
            </a:lvl4pPr>
            <a:lvl5pPr>
              <a:defRPr lang="en-US" sz="1800" dirty="0"/>
            </a:lvl5pPr>
          </a:lstStyle>
          <a:p>
            <a:pPr lvl="0"/>
            <a:r>
              <a:rPr lang="en-US"/>
              <a:t>Click to edit Master text styles</a:t>
            </a:r>
          </a:p>
        </p:txBody>
      </p:sp>
    </p:spTree>
    <p:extLst>
      <p:ext uri="{BB962C8B-B14F-4D97-AF65-F5344CB8AC3E}">
        <p14:creationId xmlns:p14="http://schemas.microsoft.com/office/powerpoint/2010/main" val="27820434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Case Study">
    <p:spTree>
      <p:nvGrpSpPr>
        <p:cNvPr id="1" name=""/>
        <p:cNvGrpSpPr/>
        <p:nvPr/>
      </p:nvGrpSpPr>
      <p:grpSpPr>
        <a:xfrm>
          <a:off x="0" y="0"/>
          <a:ext cx="0" cy="0"/>
          <a:chOff x="0" y="0"/>
          <a:chExt cx="0" cy="0"/>
        </a:xfrm>
      </p:grpSpPr>
      <p:sp>
        <p:nvSpPr>
          <p:cNvPr id="2" name="Title 1"/>
          <p:cNvSpPr>
            <a:spLocks noGrp="1"/>
          </p:cNvSpPr>
          <p:nvPr>
            <p:ph type="title"/>
          </p:nvPr>
        </p:nvSpPr>
        <p:spPr>
          <a:xfrm>
            <a:off x="-2" y="266294"/>
            <a:ext cx="8001000" cy="421015"/>
          </a:xfrm>
        </p:spPr>
        <p:txBody>
          <a:bodyPr/>
          <a:lstStyle/>
          <a:p>
            <a:r>
              <a:rPr lang="en-US"/>
              <a:t>Click to edit Master title style</a:t>
            </a:r>
            <a:endParaRPr lang="en-US" dirty="0"/>
          </a:p>
        </p:txBody>
      </p:sp>
      <p:sp>
        <p:nvSpPr>
          <p:cNvPr id="11" name="Text Placeholder 13"/>
          <p:cNvSpPr>
            <a:spLocks noGrp="1"/>
          </p:cNvSpPr>
          <p:nvPr>
            <p:ph type="body" sz="quarter" idx="13"/>
          </p:nvPr>
        </p:nvSpPr>
        <p:spPr>
          <a:xfrm>
            <a:off x="228600" y="1325880"/>
            <a:ext cx="3116209" cy="393700"/>
          </a:xfrm>
          <a:prstGeom prst="rect">
            <a:avLst/>
          </a:prstGeom>
          <a:solidFill>
            <a:schemeClr val="accent1"/>
          </a:solidFill>
          <a:ln w="9525">
            <a:noFill/>
          </a:ln>
        </p:spPr>
        <p:txBody>
          <a:bodyPr lIns="91440" anchor="ctr">
            <a:noAutofit/>
          </a:bodyPr>
          <a:lstStyle>
            <a:lvl1pPr marL="0" indent="0" algn="ctr">
              <a:buNone/>
              <a:defRPr sz="20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3" name="Picture Placeholder 11"/>
          <p:cNvSpPr>
            <a:spLocks noGrp="1"/>
          </p:cNvSpPr>
          <p:nvPr>
            <p:ph type="pic" sz="quarter" idx="14"/>
          </p:nvPr>
        </p:nvSpPr>
        <p:spPr>
          <a:xfrm>
            <a:off x="227013" y="1752600"/>
            <a:ext cx="3117850" cy="2019300"/>
          </a:xfrm>
          <a:prstGeom prst="rect">
            <a:avLst/>
          </a:prstGeom>
          <a:ln>
            <a:solidFill>
              <a:schemeClr val="accent1"/>
            </a:solidFill>
          </a:ln>
        </p:spPr>
        <p:txBody>
          <a:bodyPr/>
          <a:lstStyle/>
          <a:p>
            <a:pPr lvl="0"/>
            <a:r>
              <a:rPr lang="en-US" noProof="0" dirty="0"/>
              <a:t>Click icon to add picture</a:t>
            </a:r>
          </a:p>
        </p:txBody>
      </p:sp>
      <p:sp>
        <p:nvSpPr>
          <p:cNvPr id="16" name="Text Placeholder 14"/>
          <p:cNvSpPr>
            <a:spLocks noGrp="1"/>
          </p:cNvSpPr>
          <p:nvPr>
            <p:ph type="body" sz="quarter" idx="15"/>
          </p:nvPr>
        </p:nvSpPr>
        <p:spPr>
          <a:xfrm>
            <a:off x="228600" y="3810000"/>
            <a:ext cx="3116263" cy="1679575"/>
          </a:xfrm>
          <a:prstGeom prst="rect">
            <a:avLst/>
          </a:prstGeom>
        </p:spPr>
        <p:txBody>
          <a:bodyPr>
            <a:noAutofit/>
          </a:bodyPr>
          <a:lstStyle>
            <a:lvl1pPr marL="274320" indent="-228600">
              <a:spcBef>
                <a:spcPts val="300"/>
              </a:spcBef>
              <a:buFont typeface="Wingdings" pitchFamily="2" charset="2"/>
              <a:buChar char="Ø"/>
              <a:defRPr sz="1600" baseline="0"/>
            </a:lvl1pPr>
          </a:lstStyle>
          <a:p>
            <a:pPr lvl="0"/>
            <a:r>
              <a:rPr lang="en-US"/>
              <a:t>Click to edit Master text styles</a:t>
            </a:r>
          </a:p>
        </p:txBody>
      </p:sp>
      <p:sp>
        <p:nvSpPr>
          <p:cNvPr id="17" name="Content Placeholder 2"/>
          <p:cNvSpPr>
            <a:spLocks noGrp="1"/>
          </p:cNvSpPr>
          <p:nvPr>
            <p:ph idx="1"/>
          </p:nvPr>
        </p:nvSpPr>
        <p:spPr>
          <a:xfrm>
            <a:off x="3429000" y="1752600"/>
            <a:ext cx="5486398" cy="4419600"/>
          </a:xfrm>
          <a:prstGeom prst="rect">
            <a:avLst/>
          </a:prstGeom>
        </p:spPr>
        <p:txBody>
          <a:bodyPr>
            <a:noAutofit/>
          </a:bodyPr>
          <a:lstStyle>
            <a:lvl1pPr marL="274320" indent="-228600">
              <a:spcBef>
                <a:spcPts val="1200"/>
              </a:spcBef>
              <a:defRPr sz="2000" b="1" i="1"/>
            </a:lvl1pPr>
            <a:lvl2pPr marL="548640" indent="-228600">
              <a:spcBef>
                <a:spcPts val="600"/>
              </a:spcBef>
              <a:buFont typeface="Arial" pitchFamily="34" charset="0"/>
              <a:buChar char="–"/>
              <a:defRPr sz="1800" baseline="0"/>
            </a:lvl2pPr>
            <a:lvl3pPr marL="822960" indent="-228600">
              <a:spcBef>
                <a:spcPts val="600"/>
              </a:spcBef>
              <a:buFont typeface="Arial" pitchFamily="34" charset="0"/>
              <a:buChar char="–"/>
              <a:defRPr sz="1800" baseline="0"/>
            </a:lvl3pPr>
            <a:lvl4pPr marL="1097280" indent="-228600">
              <a:spcBef>
                <a:spcPts val="600"/>
              </a:spcBef>
              <a:buFont typeface="Arial" pitchFamily="34" charset="0"/>
              <a:buChar char="•"/>
              <a:defRPr sz="1600"/>
            </a:lvl4pPr>
            <a:lvl5pPr marL="1280160" indent="-228600">
              <a:spcBef>
                <a:spcPts val="600"/>
              </a:spcBef>
              <a:buFont typeface="Arial" pitchFamily="34" charset="0"/>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ext Placeholder 13"/>
          <p:cNvSpPr>
            <a:spLocks noGrp="1"/>
          </p:cNvSpPr>
          <p:nvPr>
            <p:ph type="body" sz="quarter" idx="16"/>
          </p:nvPr>
        </p:nvSpPr>
        <p:spPr>
          <a:xfrm>
            <a:off x="3429000" y="1325880"/>
            <a:ext cx="5486400" cy="393700"/>
          </a:xfrm>
          <a:prstGeom prst="rect">
            <a:avLst/>
          </a:prstGeom>
          <a:solidFill>
            <a:schemeClr val="accent1"/>
          </a:solidFill>
          <a:ln w="9525">
            <a:noFill/>
          </a:ln>
        </p:spPr>
        <p:txBody>
          <a:bodyPr anchor="ctr">
            <a:noAutofit/>
          </a:bodyPr>
          <a:lstStyle>
            <a:lvl1pPr marL="0" indent="0" algn="ctr">
              <a:buNone/>
              <a:defRPr sz="20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9420508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Maps">
    <p:spTree>
      <p:nvGrpSpPr>
        <p:cNvPr id="1" name=""/>
        <p:cNvGrpSpPr/>
        <p:nvPr/>
      </p:nvGrpSpPr>
      <p:grpSpPr>
        <a:xfrm>
          <a:off x="0" y="0"/>
          <a:ext cx="0" cy="0"/>
          <a:chOff x="0" y="0"/>
          <a:chExt cx="0" cy="0"/>
        </a:xfrm>
      </p:grpSpPr>
      <p:sp>
        <p:nvSpPr>
          <p:cNvPr id="6" name="Rectangle 5"/>
          <p:cNvSpPr/>
          <p:nvPr/>
        </p:nvSpPr>
        <p:spPr>
          <a:xfrm>
            <a:off x="152400" y="6172200"/>
            <a:ext cx="3883025" cy="246063"/>
          </a:xfrm>
          <a:prstGeom prst="rect">
            <a:avLst/>
          </a:prstGeom>
        </p:spPr>
        <p:txBody>
          <a:bodyPr wrap="non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600"/>
              </a:spcBef>
              <a:spcAft>
                <a:spcPts val="0"/>
              </a:spcAft>
              <a:defRPr/>
            </a:pPr>
            <a:r>
              <a:rPr lang="en-US" sz="1000" dirty="0">
                <a:cs typeface="Calibri" pitchFamily="34" charset="0"/>
              </a:rPr>
              <a:t>Preliminary data – collaborative diligence necessary to ensure accuracy</a:t>
            </a:r>
          </a:p>
        </p:txBody>
      </p:sp>
      <p:sp>
        <p:nvSpPr>
          <p:cNvPr id="3" name="Picture Placeholder 2"/>
          <p:cNvSpPr>
            <a:spLocks noGrp="1"/>
          </p:cNvSpPr>
          <p:nvPr>
            <p:ph type="pic" idx="1"/>
          </p:nvPr>
        </p:nvSpPr>
        <p:spPr>
          <a:xfrm>
            <a:off x="2590800" y="1325880"/>
            <a:ext cx="6288088" cy="4829477"/>
          </a:xfrm>
          <a:prstGeom prst="rect">
            <a:avLst/>
          </a:prstGeom>
          <a:ln w="19050">
            <a:solidFill>
              <a:schemeClr val="accent1">
                <a:lumMod val="50000"/>
              </a:schemeClr>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7" name="Title 1"/>
          <p:cNvSpPr>
            <a:spLocks noGrp="1"/>
          </p:cNvSpPr>
          <p:nvPr>
            <p:ph type="title"/>
          </p:nvPr>
        </p:nvSpPr>
        <p:spPr>
          <a:xfrm>
            <a:off x="-1" y="266294"/>
            <a:ext cx="8001000" cy="421015"/>
          </a:xfrm>
        </p:spPr>
        <p:txBody>
          <a:bodyPr/>
          <a:lstStyle>
            <a:lvl1pPr>
              <a:defRPr/>
            </a:lvl1pPr>
          </a:lstStyle>
          <a:p>
            <a:r>
              <a:rPr lang="en-US"/>
              <a:t>Click to edit Master title style</a:t>
            </a:r>
            <a:endParaRPr lang="en-US" dirty="0"/>
          </a:p>
        </p:txBody>
      </p:sp>
      <p:sp>
        <p:nvSpPr>
          <p:cNvPr id="8" name="Content Placeholder 2"/>
          <p:cNvSpPr>
            <a:spLocks noGrp="1"/>
          </p:cNvSpPr>
          <p:nvPr>
            <p:ph idx="12"/>
          </p:nvPr>
        </p:nvSpPr>
        <p:spPr>
          <a:xfrm>
            <a:off x="228600" y="1709928"/>
            <a:ext cx="2209800" cy="4435777"/>
          </a:xfrm>
          <a:prstGeom prst="rect">
            <a:avLst/>
          </a:prstGeom>
          <a:ln w="28575">
            <a:solidFill>
              <a:schemeClr val="bg1">
                <a:lumMod val="65000"/>
              </a:schemeClr>
            </a:solidFill>
          </a:ln>
        </p:spPr>
        <p:txBody>
          <a:bodyPr>
            <a:noAutofit/>
          </a:bodyPr>
          <a:lstStyle>
            <a:lvl1pPr marL="210312" indent="-182880">
              <a:spcBef>
                <a:spcPts val="600"/>
              </a:spcBef>
              <a:buFont typeface="Arial" pitchFamily="34" charset="0"/>
              <a:buChar char="•"/>
              <a:defRPr sz="1600" baseline="0"/>
            </a:lvl1pPr>
            <a:lvl2pPr marL="708660" indent="-342900">
              <a:spcBef>
                <a:spcPts val="600"/>
              </a:spcBef>
              <a:buFont typeface="+mj-lt"/>
              <a:buAutoNum type="arabicPeriod"/>
              <a:defRPr sz="1400"/>
            </a:lvl2pPr>
            <a:lvl3pPr marL="1165860" indent="-342900">
              <a:spcBef>
                <a:spcPts val="600"/>
              </a:spcBef>
              <a:buFont typeface="+mj-lt"/>
              <a:buAutoNum type="arabicPeriod"/>
              <a:defRPr sz="1400"/>
            </a:lvl3pPr>
            <a:lvl4pPr>
              <a:defRPr sz="2000"/>
            </a:lvl4pPr>
            <a:lvl5pPr>
              <a:defRPr sz="2000"/>
            </a:lvl5pPr>
          </a:lstStyle>
          <a:p>
            <a:pPr lvl="0"/>
            <a:r>
              <a:rPr lang="en-US"/>
              <a:t>Click to edit Master text styles</a:t>
            </a:r>
          </a:p>
        </p:txBody>
      </p:sp>
      <p:sp>
        <p:nvSpPr>
          <p:cNvPr id="12" name="Text Placeholder 13"/>
          <p:cNvSpPr>
            <a:spLocks noGrp="1"/>
          </p:cNvSpPr>
          <p:nvPr>
            <p:ph type="body" sz="quarter" idx="13"/>
          </p:nvPr>
        </p:nvSpPr>
        <p:spPr>
          <a:xfrm>
            <a:off x="228600" y="1325880"/>
            <a:ext cx="2209800" cy="393700"/>
          </a:xfrm>
          <a:prstGeom prst="rect">
            <a:avLst/>
          </a:prstGeom>
          <a:solidFill>
            <a:schemeClr val="accent1"/>
          </a:solidFill>
          <a:ln w="28575">
            <a:solidFill>
              <a:schemeClr val="accent1"/>
            </a:solidFill>
          </a:ln>
        </p:spPr>
        <p:txBody>
          <a:bodyPr anchor="ctr">
            <a:noAutofit/>
          </a:bodyPr>
          <a:lstStyle>
            <a:lvl1pPr marL="0" indent="0" algn="ctr">
              <a:buNone/>
              <a:defRPr sz="20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2088287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4/16/18</a:t>
            </a:fld>
            <a:endParaRPr lang="en-US" dirty="0"/>
          </a:p>
        </p:txBody>
      </p:sp>
      <p:sp>
        <p:nvSpPr>
          <p:cNvPr id="5" name="Footer Placeholder 4"/>
          <p:cNvSpPr>
            <a:spLocks noGrp="1"/>
          </p:cNvSpPr>
          <p:nvPr>
            <p:ph type="ftr" sz="quarter" idx="11"/>
          </p:nvPr>
        </p:nvSpPr>
        <p:spPr/>
        <p:txBody>
          <a:bodyPr/>
          <a:lstStyle/>
          <a:p>
            <a:pPr>
              <a:defRPr/>
            </a:pPr>
            <a:r>
              <a:rPr lang="en-US" dirty="0"/>
              <a:t>INSERT LOGO</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96465466"/>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4/16/18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extLst>
      <p:ext uri="{BB962C8B-B14F-4D97-AF65-F5344CB8AC3E}">
        <p14:creationId xmlns:p14="http://schemas.microsoft.com/office/powerpoint/2010/main" val="14191484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4/16/18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491139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4/16/18</a:t>
            </a:fld>
            <a:endParaRPr lang="en-US" dirty="0"/>
          </a:p>
        </p:txBody>
      </p:sp>
      <p:sp>
        <p:nvSpPr>
          <p:cNvPr id="4" name="Footer Placeholder 3"/>
          <p:cNvSpPr>
            <a:spLocks noGrp="1"/>
          </p:cNvSpPr>
          <p:nvPr>
            <p:ph type="ftr" sz="quarter" idx="11"/>
          </p:nvPr>
        </p:nvSpPr>
        <p:spPr/>
        <p:txBody>
          <a:bodyPr/>
          <a:lstStyle/>
          <a:p>
            <a:pPr>
              <a:defRPr/>
            </a:pPr>
            <a:r>
              <a:rPr lang="en-US" dirty="0"/>
              <a:t>INSERT LOGO</a:t>
            </a:r>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42400932"/>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4/16/18</a:t>
            </a:fld>
            <a:endParaRPr lang="en-US" dirty="0"/>
          </a:p>
        </p:txBody>
      </p:sp>
      <p:sp>
        <p:nvSpPr>
          <p:cNvPr id="3" name="Footer Placeholder 2"/>
          <p:cNvSpPr>
            <a:spLocks noGrp="1"/>
          </p:cNvSpPr>
          <p:nvPr>
            <p:ph type="ftr" sz="quarter" idx="11"/>
          </p:nvPr>
        </p:nvSpPr>
        <p:spPr/>
        <p:txBody>
          <a:bodyPr/>
          <a:lstStyle/>
          <a:p>
            <a:pPr>
              <a:defRPr/>
            </a:pPr>
            <a:r>
              <a:rPr lang="en-US" dirty="0"/>
              <a:t>INSERT LOGO</a:t>
            </a:r>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753959827"/>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4/16/18</a:t>
            </a:fld>
            <a:endParaRPr lang="en-US" dirty="0"/>
          </a:p>
        </p:txBody>
      </p:sp>
      <p:sp>
        <p:nvSpPr>
          <p:cNvPr id="6" name="Footer Placeholder 5"/>
          <p:cNvSpPr>
            <a:spLocks noGrp="1"/>
          </p:cNvSpPr>
          <p:nvPr>
            <p:ph type="ftr" sz="quarter" idx="11"/>
          </p:nvPr>
        </p:nvSpPr>
        <p:spPr/>
        <p:txBody>
          <a:bodyPr/>
          <a:lstStyle/>
          <a:p>
            <a:pPr>
              <a:defRPr/>
            </a:pPr>
            <a:r>
              <a:rPr lang="en-US" dirty="0"/>
              <a:t>INSERT LOGO</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33167474"/>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4/16/18</a:t>
            </a:fld>
            <a:endParaRPr lang="en-US" dirty="0"/>
          </a:p>
        </p:txBody>
      </p:sp>
      <p:sp>
        <p:nvSpPr>
          <p:cNvPr id="6" name="Footer Placeholder 5"/>
          <p:cNvSpPr>
            <a:spLocks noGrp="1"/>
          </p:cNvSpPr>
          <p:nvPr>
            <p:ph type="ftr" sz="quarter" idx="11"/>
          </p:nvPr>
        </p:nvSpPr>
        <p:spPr/>
        <p:txBody>
          <a:bodyPr/>
          <a:lstStyle/>
          <a:p>
            <a:pPr>
              <a:defRPr/>
            </a:pPr>
            <a:r>
              <a:rPr lang="en-US" dirty="0"/>
              <a:t>INSERT LOGO</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745803675"/>
      </p:ext>
    </p:extLst>
  </p:cSld>
  <p:clrMapOvr>
    <a:masterClrMapping/>
  </p:clrMapOvr>
  <p:hf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theme" Target="../theme/theme1.xml"/><Relationship Id="rId30" Type="http://schemas.openxmlformats.org/officeDocument/2006/relationships/image" Target="../media/image3.png"/><Relationship Id="rId31" Type="http://schemas.openxmlformats.org/officeDocument/2006/relationships/image" Target="../media/image4.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31">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31">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4/16/18</a:t>
            </a:fld>
            <a:endParaRPr lang="en-US" dirty="0"/>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a:defRPr/>
            </a:pPr>
            <a:r>
              <a:rPr lang="en-US" dirty="0"/>
              <a:t>INSERT LOGO</a:t>
            </a:r>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1727965237"/>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 id="2147483731" r:id="rId14"/>
    <p:sldLayoutId id="2147483732" r:id="rId15"/>
    <p:sldLayoutId id="2147483733" r:id="rId16"/>
    <p:sldLayoutId id="2147483734" r:id="rId17"/>
    <p:sldLayoutId id="2147483705" r:id="rId18"/>
    <p:sldLayoutId id="2147483706" r:id="rId19"/>
    <p:sldLayoutId id="2147483707" r:id="rId20"/>
    <p:sldLayoutId id="2147483708" r:id="rId21"/>
    <p:sldLayoutId id="2147483710" r:id="rId22"/>
    <p:sldLayoutId id="2147483711" r:id="rId23"/>
    <p:sldLayoutId id="2147483712" r:id="rId24"/>
    <p:sldLayoutId id="2147483713" r:id="rId25"/>
    <p:sldLayoutId id="2147483714" r:id="rId26"/>
    <p:sldLayoutId id="2147483715" r:id="rId27"/>
    <p:sldLayoutId id="2147483716" r:id="rId28"/>
  </p:sldLayoutIdLst>
  <p:hf hdr="0" ftr="0" dt="0"/>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surveymonkey.com/r/JR27Y53"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hmorgan@wvha.org"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ruralcenter.org/resource-library/mbqip-quality-reporting-guide"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cms.gov/medicare/quality-initiatives-patient-assessment-instruments/hospitalqualityinits/downloads/hospitalhcahpsfactsheet201007.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084EB43-10D3-4B15-B796-49785AEE3AF2}"/>
              </a:ext>
            </a:extLst>
          </p:cNvPr>
          <p:cNvSpPr>
            <a:spLocks noGrp="1"/>
          </p:cNvSpPr>
          <p:nvPr>
            <p:ph type="ctrTitle"/>
          </p:nvPr>
        </p:nvSpPr>
        <p:spPr/>
        <p:txBody>
          <a:bodyPr/>
          <a:lstStyle/>
          <a:p>
            <a:r>
              <a:rPr lang="en-US" sz="3600" dirty="0"/>
              <a:t>CAH</a:t>
            </a:r>
            <a:br>
              <a:rPr lang="en-US" sz="3600" dirty="0"/>
            </a:br>
            <a:r>
              <a:rPr lang="en-US" sz="3600" dirty="0"/>
              <a:t>Performance Improvement Network</a:t>
            </a:r>
          </a:p>
        </p:txBody>
      </p:sp>
      <p:sp>
        <p:nvSpPr>
          <p:cNvPr id="3" name="Subtitle 2">
            <a:extLst>
              <a:ext uri="{FF2B5EF4-FFF2-40B4-BE49-F238E27FC236}">
                <a16:creationId xmlns:a16="http://schemas.microsoft.com/office/drawing/2014/main" xmlns="" id="{D757E5DD-6C6E-4C7B-BF0A-C2DB4BB73C55}"/>
              </a:ext>
            </a:extLst>
          </p:cNvPr>
          <p:cNvSpPr>
            <a:spLocks noGrp="1"/>
          </p:cNvSpPr>
          <p:nvPr>
            <p:ph type="subTitle" idx="1"/>
          </p:nvPr>
        </p:nvSpPr>
        <p:spPr/>
        <p:txBody>
          <a:bodyPr/>
          <a:lstStyle/>
          <a:p>
            <a:r>
              <a:rPr lang="en-US" dirty="0"/>
              <a:t>April 2018 </a:t>
            </a:r>
          </a:p>
          <a:p>
            <a:r>
              <a:rPr lang="en-US" dirty="0"/>
              <a:t>Dawn Knight</a:t>
            </a:r>
          </a:p>
          <a:p>
            <a:endParaRPr lang="en-US" dirty="0"/>
          </a:p>
        </p:txBody>
      </p:sp>
    </p:spTree>
    <p:extLst>
      <p:ext uri="{BB962C8B-B14F-4D97-AF65-F5344CB8AC3E}">
        <p14:creationId xmlns:p14="http://schemas.microsoft.com/office/powerpoint/2010/main" val="8778430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0BE7DF6-BEE4-4196-9025-6331301E394E}"/>
              </a:ext>
            </a:extLst>
          </p:cNvPr>
          <p:cNvSpPr>
            <a:spLocks noGrp="1"/>
          </p:cNvSpPr>
          <p:nvPr>
            <p:ph type="title"/>
          </p:nvPr>
        </p:nvSpPr>
        <p:spPr/>
        <p:txBody>
          <a:bodyPr/>
          <a:lstStyle/>
          <a:p>
            <a:r>
              <a:rPr lang="en-US" dirty="0"/>
              <a:t>Items on the Survey</a:t>
            </a:r>
          </a:p>
        </p:txBody>
      </p:sp>
      <p:sp>
        <p:nvSpPr>
          <p:cNvPr id="3" name="Content Placeholder 2">
            <a:extLst>
              <a:ext uri="{FF2B5EF4-FFF2-40B4-BE49-F238E27FC236}">
                <a16:creationId xmlns:a16="http://schemas.microsoft.com/office/drawing/2014/main" xmlns="" id="{FC9C39AA-C914-4B67-ADB3-DE77C152A85D}"/>
              </a:ext>
            </a:extLst>
          </p:cNvPr>
          <p:cNvSpPr>
            <a:spLocks noGrp="1"/>
          </p:cNvSpPr>
          <p:nvPr>
            <p:ph idx="1"/>
          </p:nvPr>
        </p:nvSpPr>
        <p:spPr/>
        <p:txBody>
          <a:bodyPr>
            <a:normAutofit/>
          </a:bodyPr>
          <a:lstStyle/>
          <a:p>
            <a:r>
              <a:rPr lang="en-US" sz="2000" dirty="0"/>
              <a:t>27 Items for experience:  communication with doctors, communication with nurses, responsiveness of hospital staff, cleanliness of the hospital environment, quietness of the hospital environment, pain management, communication about medicines, discharge information, overall rating of hospital, and recommendation of hospital </a:t>
            </a:r>
          </a:p>
          <a:p>
            <a:r>
              <a:rPr lang="en-US" sz="2000" dirty="0"/>
              <a:t>[4] four items to skip patients to appropriate questions</a:t>
            </a:r>
          </a:p>
          <a:p>
            <a:r>
              <a:rPr lang="en-US" sz="2000" dirty="0"/>
              <a:t>[3] three items to adjust for the mix of patients across hospitals; and two items to support congressionally-mandated reports </a:t>
            </a:r>
          </a:p>
        </p:txBody>
      </p:sp>
      <p:sp>
        <p:nvSpPr>
          <p:cNvPr id="4" name="Slide Number Placeholder 3">
            <a:extLst>
              <a:ext uri="{FF2B5EF4-FFF2-40B4-BE49-F238E27FC236}">
                <a16:creationId xmlns:a16="http://schemas.microsoft.com/office/drawing/2014/main" xmlns="" id="{BD1652D3-F6D2-4238-AC5E-41208D589CF3}"/>
              </a:ext>
            </a:extLst>
          </p:cNvPr>
          <p:cNvSpPr>
            <a:spLocks noGrp="1"/>
          </p:cNvSpPr>
          <p:nvPr>
            <p:ph type="sldNum" sz="quarter" idx="12"/>
          </p:nvPr>
        </p:nvSpPr>
        <p:spPr/>
        <p:txBody>
          <a:bodyPr/>
          <a:lstStyle/>
          <a:p>
            <a:fld id="{5D84065D-F351-4B03-BD91-D8A6B8D4B362}" type="slidenum">
              <a:rPr lang="en-US" smtClean="0"/>
              <a:t>10</a:t>
            </a:fld>
            <a:endParaRPr lang="en-US" dirty="0"/>
          </a:p>
        </p:txBody>
      </p:sp>
    </p:spTree>
    <p:extLst>
      <p:ext uri="{BB962C8B-B14F-4D97-AF65-F5344CB8AC3E}">
        <p14:creationId xmlns:p14="http://schemas.microsoft.com/office/powerpoint/2010/main" val="32986449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D27DF5-7C50-4ECF-A11E-9E3F09FD6916}"/>
              </a:ext>
            </a:extLst>
          </p:cNvPr>
          <p:cNvSpPr>
            <a:spLocks noGrp="1"/>
          </p:cNvSpPr>
          <p:nvPr>
            <p:ph type="title"/>
          </p:nvPr>
        </p:nvSpPr>
        <p:spPr/>
        <p:txBody>
          <a:bodyPr/>
          <a:lstStyle/>
          <a:p>
            <a:r>
              <a:rPr lang="en-US" dirty="0"/>
              <a:t>Modes of Participation</a:t>
            </a:r>
          </a:p>
        </p:txBody>
      </p:sp>
      <p:sp>
        <p:nvSpPr>
          <p:cNvPr id="3" name="Content Placeholder 2">
            <a:extLst>
              <a:ext uri="{FF2B5EF4-FFF2-40B4-BE49-F238E27FC236}">
                <a16:creationId xmlns:a16="http://schemas.microsoft.com/office/drawing/2014/main" xmlns="" id="{09F2DDAC-B7F8-42A5-A08B-DAFF4B6976E9}"/>
              </a:ext>
            </a:extLst>
          </p:cNvPr>
          <p:cNvSpPr>
            <a:spLocks noGrp="1"/>
          </p:cNvSpPr>
          <p:nvPr>
            <p:ph idx="1"/>
          </p:nvPr>
        </p:nvSpPr>
        <p:spPr/>
        <p:txBody>
          <a:bodyPr>
            <a:normAutofit/>
          </a:bodyPr>
          <a:lstStyle/>
          <a:p>
            <a:r>
              <a:rPr lang="en-US" dirty="0"/>
              <a:t>CMS has rules of participation – Minimum requirements &amp; approved vendors </a:t>
            </a:r>
          </a:p>
          <a:p>
            <a:pPr lvl="1"/>
            <a:r>
              <a:rPr lang="en-US" dirty="0"/>
              <a:t>Know your vendor – Your data may look different. </a:t>
            </a:r>
          </a:p>
          <a:p>
            <a:pPr lvl="1"/>
            <a:r>
              <a:rPr lang="en-US" dirty="0"/>
              <a:t>Print out your survey – consider limiting to only required questions</a:t>
            </a:r>
          </a:p>
          <a:p>
            <a:endParaRPr lang="en-US" dirty="0"/>
          </a:p>
        </p:txBody>
      </p:sp>
      <p:sp>
        <p:nvSpPr>
          <p:cNvPr id="4" name="Slide Number Placeholder 3">
            <a:extLst>
              <a:ext uri="{FF2B5EF4-FFF2-40B4-BE49-F238E27FC236}">
                <a16:creationId xmlns:a16="http://schemas.microsoft.com/office/drawing/2014/main" xmlns="" id="{4079F100-0DE6-408A-94D9-65365489B23D}"/>
              </a:ext>
            </a:extLst>
          </p:cNvPr>
          <p:cNvSpPr>
            <a:spLocks noGrp="1"/>
          </p:cNvSpPr>
          <p:nvPr>
            <p:ph type="sldNum" sz="quarter" idx="12"/>
          </p:nvPr>
        </p:nvSpPr>
        <p:spPr/>
        <p:txBody>
          <a:bodyPr/>
          <a:lstStyle/>
          <a:p>
            <a:fld id="{5D84065D-F351-4B03-BD91-D8A6B8D4B362}" type="slidenum">
              <a:rPr lang="en-US" smtClean="0"/>
              <a:t>11</a:t>
            </a:fld>
            <a:endParaRPr lang="en-US" dirty="0"/>
          </a:p>
        </p:txBody>
      </p:sp>
    </p:spTree>
    <p:extLst>
      <p:ext uri="{BB962C8B-B14F-4D97-AF65-F5344CB8AC3E}">
        <p14:creationId xmlns:p14="http://schemas.microsoft.com/office/powerpoint/2010/main" val="10560276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5143C41-5DB7-4B72-8CFF-7CCAC62B1385}"/>
              </a:ext>
            </a:extLst>
          </p:cNvPr>
          <p:cNvSpPr>
            <a:spLocks noGrp="1"/>
          </p:cNvSpPr>
          <p:nvPr>
            <p:ph type="title"/>
          </p:nvPr>
        </p:nvSpPr>
        <p:spPr/>
        <p:txBody>
          <a:bodyPr/>
          <a:lstStyle/>
          <a:p>
            <a:r>
              <a:rPr lang="en-US" dirty="0"/>
              <a:t>Which Patients </a:t>
            </a:r>
          </a:p>
        </p:txBody>
      </p:sp>
      <p:sp>
        <p:nvSpPr>
          <p:cNvPr id="3" name="Content Placeholder 2">
            <a:extLst>
              <a:ext uri="{FF2B5EF4-FFF2-40B4-BE49-F238E27FC236}">
                <a16:creationId xmlns:a16="http://schemas.microsoft.com/office/drawing/2014/main" xmlns="" id="{4732B7EE-4AA6-4EB4-8F28-3DD9D8C99141}"/>
              </a:ext>
            </a:extLst>
          </p:cNvPr>
          <p:cNvSpPr>
            <a:spLocks noGrp="1"/>
          </p:cNvSpPr>
          <p:nvPr>
            <p:ph idx="1"/>
          </p:nvPr>
        </p:nvSpPr>
        <p:spPr/>
        <p:txBody>
          <a:bodyPr>
            <a:normAutofit/>
          </a:bodyPr>
          <a:lstStyle/>
          <a:p>
            <a:r>
              <a:rPr lang="en-US" dirty="0"/>
              <a:t>All payer types that meet the following criteria: </a:t>
            </a:r>
          </a:p>
          <a:p>
            <a:pPr lvl="1"/>
            <a:r>
              <a:rPr lang="en-US" sz="2400" dirty="0"/>
              <a:t>18 years or older at the time of admission </a:t>
            </a:r>
          </a:p>
          <a:p>
            <a:pPr lvl="1"/>
            <a:r>
              <a:rPr lang="en-US" sz="2400" dirty="0"/>
              <a:t>At least one overnight stay in the hospital as an inpatient </a:t>
            </a:r>
          </a:p>
          <a:p>
            <a:pPr lvl="1"/>
            <a:r>
              <a:rPr lang="en-US" sz="2400" dirty="0"/>
              <a:t>Non-psychiatric MS-DRG/principal diagnosis at discharge </a:t>
            </a:r>
          </a:p>
          <a:p>
            <a:pPr lvl="1"/>
            <a:r>
              <a:rPr lang="en-US" sz="2400" dirty="0"/>
              <a:t>Alive at the time of discharge </a:t>
            </a:r>
          </a:p>
          <a:p>
            <a:endParaRPr lang="en-US" dirty="0"/>
          </a:p>
        </p:txBody>
      </p:sp>
      <p:sp>
        <p:nvSpPr>
          <p:cNvPr id="4" name="Slide Number Placeholder 3">
            <a:extLst>
              <a:ext uri="{FF2B5EF4-FFF2-40B4-BE49-F238E27FC236}">
                <a16:creationId xmlns:a16="http://schemas.microsoft.com/office/drawing/2014/main" xmlns="" id="{E49A64C5-4B03-47AA-9F4F-C1DE7DE9FB59}"/>
              </a:ext>
            </a:extLst>
          </p:cNvPr>
          <p:cNvSpPr>
            <a:spLocks noGrp="1"/>
          </p:cNvSpPr>
          <p:nvPr>
            <p:ph type="sldNum" sz="quarter" idx="12"/>
          </p:nvPr>
        </p:nvSpPr>
        <p:spPr/>
        <p:txBody>
          <a:bodyPr/>
          <a:lstStyle/>
          <a:p>
            <a:fld id="{5D84065D-F351-4B03-BD91-D8A6B8D4B362}" type="slidenum">
              <a:rPr lang="en-US" smtClean="0"/>
              <a:t>12</a:t>
            </a:fld>
            <a:endParaRPr lang="en-US" dirty="0"/>
          </a:p>
        </p:txBody>
      </p:sp>
    </p:spTree>
    <p:extLst>
      <p:ext uri="{BB962C8B-B14F-4D97-AF65-F5344CB8AC3E}">
        <p14:creationId xmlns:p14="http://schemas.microsoft.com/office/powerpoint/2010/main" val="37927166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1B44B1D-189F-437B-B040-D3EC96F235AE}"/>
              </a:ext>
            </a:extLst>
          </p:cNvPr>
          <p:cNvSpPr>
            <a:spLocks noGrp="1"/>
          </p:cNvSpPr>
          <p:nvPr>
            <p:ph type="title"/>
          </p:nvPr>
        </p:nvSpPr>
        <p:spPr/>
        <p:txBody>
          <a:bodyPr/>
          <a:lstStyle/>
          <a:p>
            <a:r>
              <a:rPr lang="en-US" dirty="0"/>
              <a:t>How Sampled</a:t>
            </a:r>
          </a:p>
        </p:txBody>
      </p:sp>
      <p:sp>
        <p:nvSpPr>
          <p:cNvPr id="3" name="Content Placeholder 2">
            <a:extLst>
              <a:ext uri="{FF2B5EF4-FFF2-40B4-BE49-F238E27FC236}">
                <a16:creationId xmlns:a16="http://schemas.microsoft.com/office/drawing/2014/main" xmlns="" id="{D4043C80-37E5-4E07-BA2C-CFCF41097DA9}"/>
              </a:ext>
            </a:extLst>
          </p:cNvPr>
          <p:cNvSpPr>
            <a:spLocks noGrp="1"/>
          </p:cNvSpPr>
          <p:nvPr>
            <p:ph idx="1"/>
          </p:nvPr>
        </p:nvSpPr>
        <p:spPr/>
        <p:txBody>
          <a:bodyPr>
            <a:normAutofit lnSpcReduction="10000"/>
          </a:bodyPr>
          <a:lstStyle/>
          <a:p>
            <a:r>
              <a:rPr lang="en-US" dirty="0"/>
              <a:t>Basic sampling procedures – random sample of eligible discharges monthly</a:t>
            </a:r>
          </a:p>
          <a:p>
            <a:pPr lvl="1"/>
            <a:r>
              <a:rPr lang="en-US" dirty="0"/>
              <a:t>Survey all eligible discharges to increase your size</a:t>
            </a:r>
          </a:p>
          <a:p>
            <a:pPr lvl="1"/>
            <a:r>
              <a:rPr lang="en-US" dirty="0"/>
              <a:t>300 completed surveys over the 12- month period</a:t>
            </a:r>
          </a:p>
          <a:p>
            <a:pPr lvl="1"/>
            <a:r>
              <a:rPr lang="en-US" dirty="0"/>
              <a:t>Smaller hospitals that are unable to reach the target of 300 in a 12- months period… ALL eligible discharges and attempt to obtain as many as possible </a:t>
            </a:r>
          </a:p>
          <a:p>
            <a:r>
              <a:rPr lang="en-US" dirty="0"/>
              <a:t>Patients surveyed between 48 hrs &amp; Six weeks after d/c</a:t>
            </a:r>
          </a:p>
        </p:txBody>
      </p:sp>
      <p:sp>
        <p:nvSpPr>
          <p:cNvPr id="4" name="Slide Number Placeholder 3">
            <a:extLst>
              <a:ext uri="{FF2B5EF4-FFF2-40B4-BE49-F238E27FC236}">
                <a16:creationId xmlns:a16="http://schemas.microsoft.com/office/drawing/2014/main" xmlns="" id="{898EAC0C-27FF-43A5-97CD-243C327D732C}"/>
              </a:ext>
            </a:extLst>
          </p:cNvPr>
          <p:cNvSpPr>
            <a:spLocks noGrp="1"/>
          </p:cNvSpPr>
          <p:nvPr>
            <p:ph type="sldNum" sz="quarter" idx="12"/>
          </p:nvPr>
        </p:nvSpPr>
        <p:spPr/>
        <p:txBody>
          <a:bodyPr/>
          <a:lstStyle/>
          <a:p>
            <a:fld id="{5D84065D-F351-4B03-BD91-D8A6B8D4B362}" type="slidenum">
              <a:rPr lang="en-US" smtClean="0"/>
              <a:t>13</a:t>
            </a:fld>
            <a:endParaRPr lang="en-US" dirty="0"/>
          </a:p>
        </p:txBody>
      </p:sp>
    </p:spTree>
    <p:extLst>
      <p:ext uri="{BB962C8B-B14F-4D97-AF65-F5344CB8AC3E}">
        <p14:creationId xmlns:p14="http://schemas.microsoft.com/office/powerpoint/2010/main" val="29097902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1251D56-3CAE-4083-9370-8B0025778E6E}"/>
              </a:ext>
            </a:extLst>
          </p:cNvPr>
          <p:cNvSpPr>
            <a:spLocks noGrp="1"/>
          </p:cNvSpPr>
          <p:nvPr>
            <p:ph type="title"/>
          </p:nvPr>
        </p:nvSpPr>
        <p:spPr/>
        <p:txBody>
          <a:bodyPr/>
          <a:lstStyle/>
          <a:p>
            <a:r>
              <a:rPr lang="en-US" dirty="0"/>
              <a:t>How Calculated</a:t>
            </a:r>
          </a:p>
        </p:txBody>
      </p:sp>
      <p:sp>
        <p:nvSpPr>
          <p:cNvPr id="3" name="Content Placeholder 2">
            <a:extLst>
              <a:ext uri="{FF2B5EF4-FFF2-40B4-BE49-F238E27FC236}">
                <a16:creationId xmlns:a16="http://schemas.microsoft.com/office/drawing/2014/main" xmlns="" id="{D5499AFC-1A56-476D-ABFB-FF3DFCF5B442}"/>
              </a:ext>
            </a:extLst>
          </p:cNvPr>
          <p:cNvSpPr>
            <a:spLocks noGrp="1"/>
          </p:cNvSpPr>
          <p:nvPr>
            <p:ph idx="1"/>
          </p:nvPr>
        </p:nvSpPr>
        <p:spPr/>
        <p:txBody>
          <a:bodyPr/>
          <a:lstStyle/>
          <a:p>
            <a:r>
              <a:rPr lang="en-US" dirty="0"/>
              <a:t>Data submitted is “Cleaned and analyzed by CMS” before reporting on the CMS website </a:t>
            </a:r>
          </a:p>
          <a:p>
            <a:pPr lvl="1"/>
            <a:r>
              <a:rPr lang="en-US" dirty="0"/>
              <a:t>http://www.hospitalcompare.hhs.gov. hospital compare website </a:t>
            </a:r>
          </a:p>
        </p:txBody>
      </p:sp>
      <p:sp>
        <p:nvSpPr>
          <p:cNvPr id="4" name="Slide Number Placeholder 3">
            <a:extLst>
              <a:ext uri="{FF2B5EF4-FFF2-40B4-BE49-F238E27FC236}">
                <a16:creationId xmlns:a16="http://schemas.microsoft.com/office/drawing/2014/main" xmlns="" id="{24220708-4BCA-44BB-8744-B36821C9E3E2}"/>
              </a:ext>
            </a:extLst>
          </p:cNvPr>
          <p:cNvSpPr>
            <a:spLocks noGrp="1"/>
          </p:cNvSpPr>
          <p:nvPr>
            <p:ph type="sldNum" sz="quarter" idx="12"/>
          </p:nvPr>
        </p:nvSpPr>
        <p:spPr/>
        <p:txBody>
          <a:bodyPr/>
          <a:lstStyle/>
          <a:p>
            <a:fld id="{5D84065D-F351-4B03-BD91-D8A6B8D4B362}" type="slidenum">
              <a:rPr lang="en-US" smtClean="0"/>
              <a:t>14</a:t>
            </a:fld>
            <a:endParaRPr lang="en-US" dirty="0"/>
          </a:p>
        </p:txBody>
      </p:sp>
    </p:spTree>
    <p:extLst>
      <p:ext uri="{BB962C8B-B14F-4D97-AF65-F5344CB8AC3E}">
        <p14:creationId xmlns:p14="http://schemas.microsoft.com/office/powerpoint/2010/main" val="20541467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EE48BF3-7B3F-42B7-8E6E-8B6945B28381}"/>
              </a:ext>
            </a:extLst>
          </p:cNvPr>
          <p:cNvSpPr>
            <a:spLocks noGrp="1"/>
          </p:cNvSpPr>
          <p:nvPr>
            <p:ph type="title"/>
          </p:nvPr>
        </p:nvSpPr>
        <p:spPr/>
        <p:txBody>
          <a:bodyPr/>
          <a:lstStyle/>
          <a:p>
            <a:r>
              <a:rPr lang="en-US" dirty="0"/>
              <a:t>How Adjusted </a:t>
            </a:r>
          </a:p>
        </p:txBody>
      </p:sp>
      <p:sp>
        <p:nvSpPr>
          <p:cNvPr id="3" name="Content Placeholder 2">
            <a:extLst>
              <a:ext uri="{FF2B5EF4-FFF2-40B4-BE49-F238E27FC236}">
                <a16:creationId xmlns:a16="http://schemas.microsoft.com/office/drawing/2014/main" xmlns="" id="{EAE364B3-C213-4E9F-BFD4-5DC8573AE73F}"/>
              </a:ext>
            </a:extLst>
          </p:cNvPr>
          <p:cNvSpPr>
            <a:spLocks noGrp="1"/>
          </p:cNvSpPr>
          <p:nvPr>
            <p:ph idx="1"/>
          </p:nvPr>
        </p:nvSpPr>
        <p:spPr/>
        <p:txBody>
          <a:bodyPr>
            <a:normAutofit/>
          </a:bodyPr>
          <a:lstStyle/>
          <a:p>
            <a:r>
              <a:rPr lang="en-US" dirty="0"/>
              <a:t>Calculate Unadjusted HCHAPS Scores</a:t>
            </a:r>
          </a:p>
          <a:p>
            <a:pPr lvl="1"/>
            <a:r>
              <a:rPr lang="en-US" dirty="0"/>
              <a:t>Measures include Six Composite Items, two global items and two individual items.  </a:t>
            </a:r>
          </a:p>
          <a:p>
            <a:pPr lvl="1"/>
            <a:r>
              <a:rPr lang="en-US" dirty="0"/>
              <a:t>Measures are comprised of two to three questions </a:t>
            </a:r>
          </a:p>
          <a:p>
            <a:r>
              <a:rPr lang="en-US" dirty="0"/>
              <a:t>Top Box – Middle Box – Bottom Box </a:t>
            </a:r>
          </a:p>
          <a:p>
            <a:pPr lvl="1"/>
            <a:r>
              <a:rPr lang="en-US" dirty="0"/>
              <a:t>Top “Always”</a:t>
            </a:r>
          </a:p>
          <a:p>
            <a:pPr lvl="1"/>
            <a:r>
              <a:rPr lang="en-US" dirty="0"/>
              <a:t>Bottom “Never” &amp; “Sometimes”</a:t>
            </a:r>
          </a:p>
        </p:txBody>
      </p:sp>
      <p:sp>
        <p:nvSpPr>
          <p:cNvPr id="4" name="Slide Number Placeholder 3">
            <a:extLst>
              <a:ext uri="{FF2B5EF4-FFF2-40B4-BE49-F238E27FC236}">
                <a16:creationId xmlns:a16="http://schemas.microsoft.com/office/drawing/2014/main" xmlns="" id="{FABF5917-C5C9-4D2E-BB98-672F06E123F4}"/>
              </a:ext>
            </a:extLst>
          </p:cNvPr>
          <p:cNvSpPr>
            <a:spLocks noGrp="1"/>
          </p:cNvSpPr>
          <p:nvPr>
            <p:ph type="sldNum" sz="quarter" idx="12"/>
          </p:nvPr>
        </p:nvSpPr>
        <p:spPr/>
        <p:txBody>
          <a:bodyPr/>
          <a:lstStyle/>
          <a:p>
            <a:fld id="{5D84065D-F351-4B03-BD91-D8A6B8D4B362}" type="slidenum">
              <a:rPr lang="en-US" smtClean="0"/>
              <a:t>15</a:t>
            </a:fld>
            <a:endParaRPr lang="en-US" dirty="0"/>
          </a:p>
        </p:txBody>
      </p:sp>
    </p:spTree>
    <p:extLst>
      <p:ext uri="{BB962C8B-B14F-4D97-AF65-F5344CB8AC3E}">
        <p14:creationId xmlns:p14="http://schemas.microsoft.com/office/powerpoint/2010/main" val="12930830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50A8852-1011-41AA-8320-8B7C64789017}"/>
              </a:ext>
            </a:extLst>
          </p:cNvPr>
          <p:cNvSpPr>
            <a:spLocks noGrp="1"/>
          </p:cNvSpPr>
          <p:nvPr>
            <p:ph type="title"/>
          </p:nvPr>
        </p:nvSpPr>
        <p:spPr/>
        <p:txBody>
          <a:bodyPr/>
          <a:lstStyle/>
          <a:p>
            <a:r>
              <a:rPr lang="en-US" dirty="0"/>
              <a:t>Boxes</a:t>
            </a:r>
          </a:p>
        </p:txBody>
      </p:sp>
      <p:sp>
        <p:nvSpPr>
          <p:cNvPr id="3" name="Content Placeholder 2">
            <a:extLst>
              <a:ext uri="{FF2B5EF4-FFF2-40B4-BE49-F238E27FC236}">
                <a16:creationId xmlns:a16="http://schemas.microsoft.com/office/drawing/2014/main" xmlns="" id="{BD049997-2F25-4D1C-9B9C-9A4E9E3C3C2B}"/>
              </a:ext>
            </a:extLst>
          </p:cNvPr>
          <p:cNvSpPr>
            <a:spLocks noGrp="1"/>
          </p:cNvSpPr>
          <p:nvPr>
            <p:ph idx="1"/>
          </p:nvPr>
        </p:nvSpPr>
        <p:spPr/>
        <p:txBody>
          <a:bodyPr/>
          <a:lstStyle/>
          <a:p>
            <a:r>
              <a:rPr lang="en-US" dirty="0"/>
              <a:t>Top box score is percentage of respondents giving most favorable</a:t>
            </a:r>
          </a:p>
          <a:p>
            <a:r>
              <a:rPr lang="en-US" dirty="0"/>
              <a:t>Bottom giving least favorable</a:t>
            </a:r>
          </a:p>
          <a:p>
            <a:r>
              <a:rPr lang="en-US" dirty="0"/>
              <a:t>Middle box is calculated but used for reporting unadjusted HCHAPS scores </a:t>
            </a:r>
          </a:p>
        </p:txBody>
      </p:sp>
      <p:sp>
        <p:nvSpPr>
          <p:cNvPr id="4" name="Slide Number Placeholder 3">
            <a:extLst>
              <a:ext uri="{FF2B5EF4-FFF2-40B4-BE49-F238E27FC236}">
                <a16:creationId xmlns:a16="http://schemas.microsoft.com/office/drawing/2014/main" xmlns="" id="{808A6CE0-996F-4440-AD65-0E97D4B1A8A7}"/>
              </a:ext>
            </a:extLst>
          </p:cNvPr>
          <p:cNvSpPr>
            <a:spLocks noGrp="1"/>
          </p:cNvSpPr>
          <p:nvPr>
            <p:ph type="sldNum" sz="quarter" idx="12"/>
          </p:nvPr>
        </p:nvSpPr>
        <p:spPr/>
        <p:txBody>
          <a:bodyPr/>
          <a:lstStyle/>
          <a:p>
            <a:fld id="{5D84065D-F351-4B03-BD91-D8A6B8D4B362}" type="slidenum">
              <a:rPr lang="en-US" smtClean="0"/>
              <a:t>16</a:t>
            </a:fld>
            <a:endParaRPr lang="en-US" dirty="0"/>
          </a:p>
        </p:txBody>
      </p:sp>
    </p:spTree>
    <p:extLst>
      <p:ext uri="{BB962C8B-B14F-4D97-AF65-F5344CB8AC3E}">
        <p14:creationId xmlns:p14="http://schemas.microsoft.com/office/powerpoint/2010/main" val="27626764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FB7D581-6439-4793-982E-AB55E39968C6}"/>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xmlns="" id="{F4394A71-E829-4FFD-A7EE-16039EE73407}"/>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xmlns="" id="{361AF3D0-FD60-4D88-B750-369F736C2F02}"/>
              </a:ext>
            </a:extLst>
          </p:cNvPr>
          <p:cNvSpPr>
            <a:spLocks noGrp="1"/>
          </p:cNvSpPr>
          <p:nvPr>
            <p:ph type="sldNum" sz="quarter" idx="12"/>
          </p:nvPr>
        </p:nvSpPr>
        <p:spPr/>
        <p:txBody>
          <a:bodyPr/>
          <a:lstStyle/>
          <a:p>
            <a:fld id="{5D84065D-F351-4B03-BD91-D8A6B8D4B362}" type="slidenum">
              <a:rPr lang="en-US" smtClean="0"/>
              <a:t>17</a:t>
            </a:fld>
            <a:endParaRPr lang="en-US" dirty="0"/>
          </a:p>
        </p:txBody>
      </p:sp>
      <p:pic>
        <p:nvPicPr>
          <p:cNvPr id="5" name="Picture 4">
            <a:extLst>
              <a:ext uri="{FF2B5EF4-FFF2-40B4-BE49-F238E27FC236}">
                <a16:creationId xmlns:a16="http://schemas.microsoft.com/office/drawing/2014/main" xmlns="" id="{6BE4DA64-6CDC-4703-9E3C-2FDCCDFB5D0F}"/>
              </a:ext>
            </a:extLst>
          </p:cNvPr>
          <p:cNvPicPr>
            <a:picLocks noChangeAspect="1"/>
          </p:cNvPicPr>
          <p:nvPr/>
        </p:nvPicPr>
        <p:blipFill>
          <a:blip r:embed="rId2"/>
          <a:stretch>
            <a:fillRect/>
          </a:stretch>
        </p:blipFill>
        <p:spPr>
          <a:xfrm>
            <a:off x="304800" y="23349"/>
            <a:ext cx="8458199" cy="6750487"/>
          </a:xfrm>
          <a:prstGeom prst="rect">
            <a:avLst/>
          </a:prstGeom>
        </p:spPr>
      </p:pic>
    </p:spTree>
    <p:extLst>
      <p:ext uri="{BB962C8B-B14F-4D97-AF65-F5344CB8AC3E}">
        <p14:creationId xmlns:p14="http://schemas.microsoft.com/office/powerpoint/2010/main" val="21683694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6895D1CE-1F59-4130-BEED-81BC1360A87E}"/>
              </a:ext>
            </a:extLst>
          </p:cNvPr>
          <p:cNvSpPr>
            <a:spLocks noGrp="1"/>
          </p:cNvSpPr>
          <p:nvPr>
            <p:ph type="sldNum" sz="quarter" idx="12"/>
          </p:nvPr>
        </p:nvSpPr>
        <p:spPr/>
        <p:txBody>
          <a:bodyPr/>
          <a:lstStyle/>
          <a:p>
            <a:fld id="{D57F1E4F-1CFF-5643-939E-217C01CDF565}" type="slidenum">
              <a:rPr lang="en-US" smtClean="0"/>
              <a:pPr/>
              <a:t>18</a:t>
            </a:fld>
            <a:endParaRPr lang="en-US" dirty="0"/>
          </a:p>
        </p:txBody>
      </p:sp>
      <p:pic>
        <p:nvPicPr>
          <p:cNvPr id="3" name="Picture 2">
            <a:extLst>
              <a:ext uri="{FF2B5EF4-FFF2-40B4-BE49-F238E27FC236}">
                <a16:creationId xmlns:a16="http://schemas.microsoft.com/office/drawing/2014/main" xmlns="" id="{AA2A418F-E6E1-471C-A44B-C856BF26DA07}"/>
              </a:ext>
            </a:extLst>
          </p:cNvPr>
          <p:cNvPicPr>
            <a:picLocks noChangeAspect="1"/>
          </p:cNvPicPr>
          <p:nvPr/>
        </p:nvPicPr>
        <p:blipFill>
          <a:blip r:embed="rId2"/>
          <a:stretch>
            <a:fillRect/>
          </a:stretch>
        </p:blipFill>
        <p:spPr>
          <a:xfrm>
            <a:off x="0" y="381000"/>
            <a:ext cx="9144000" cy="6172200"/>
          </a:xfrm>
          <a:prstGeom prst="rect">
            <a:avLst/>
          </a:prstGeom>
        </p:spPr>
      </p:pic>
    </p:spTree>
    <p:extLst>
      <p:ext uri="{BB962C8B-B14F-4D97-AF65-F5344CB8AC3E}">
        <p14:creationId xmlns:p14="http://schemas.microsoft.com/office/powerpoint/2010/main" val="10918585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8842EC4-657F-4475-AC29-5FB228286F95}"/>
              </a:ext>
            </a:extLst>
          </p:cNvPr>
          <p:cNvSpPr>
            <a:spLocks noGrp="1"/>
          </p:cNvSpPr>
          <p:nvPr>
            <p:ph type="title"/>
          </p:nvPr>
        </p:nvSpPr>
        <p:spPr>
          <a:xfrm>
            <a:off x="1176866" y="915337"/>
            <a:ext cx="6798734" cy="837263"/>
          </a:xfrm>
        </p:spPr>
        <p:txBody>
          <a:bodyPr/>
          <a:lstStyle/>
          <a:p>
            <a:r>
              <a:rPr lang="en-US" dirty="0"/>
              <a:t>Adjustment variables</a:t>
            </a:r>
          </a:p>
        </p:txBody>
      </p:sp>
      <p:sp>
        <p:nvSpPr>
          <p:cNvPr id="3" name="Content Placeholder 2">
            <a:extLst>
              <a:ext uri="{FF2B5EF4-FFF2-40B4-BE49-F238E27FC236}">
                <a16:creationId xmlns:a16="http://schemas.microsoft.com/office/drawing/2014/main" xmlns="" id="{FA9AD66B-31AB-4CAB-9676-D6FE2CC27644}"/>
              </a:ext>
            </a:extLst>
          </p:cNvPr>
          <p:cNvSpPr>
            <a:spLocks noGrp="1"/>
          </p:cNvSpPr>
          <p:nvPr>
            <p:ph idx="1"/>
          </p:nvPr>
        </p:nvSpPr>
        <p:spPr/>
        <p:txBody>
          <a:bodyPr>
            <a:normAutofit fontScale="85000" lnSpcReduction="10000"/>
          </a:bodyPr>
          <a:lstStyle/>
          <a:p>
            <a:r>
              <a:rPr lang="en-US" dirty="0"/>
              <a:t>Intent is to remove any positive or negative influence such as </a:t>
            </a:r>
          </a:p>
          <a:p>
            <a:pPr lvl="1"/>
            <a:r>
              <a:rPr lang="en-US" dirty="0"/>
              <a:t>Age</a:t>
            </a:r>
          </a:p>
          <a:p>
            <a:pPr lvl="1"/>
            <a:r>
              <a:rPr lang="en-US" dirty="0"/>
              <a:t>Education level</a:t>
            </a:r>
          </a:p>
          <a:p>
            <a:pPr lvl="1"/>
            <a:r>
              <a:rPr lang="en-US" dirty="0"/>
              <a:t>Health Status etc. </a:t>
            </a:r>
          </a:p>
          <a:p>
            <a:r>
              <a:rPr lang="en-US" dirty="0"/>
              <a:t>Patient Mix Adjustments calculated and applied for each of the measures</a:t>
            </a:r>
          </a:p>
          <a:p>
            <a:r>
              <a:rPr lang="en-US" dirty="0"/>
              <a:t>Rounding rules – scores rounded to nearest whole number after all that analysis! </a:t>
            </a:r>
          </a:p>
          <a:p>
            <a:r>
              <a:rPr lang="en-US" dirty="0"/>
              <a:t>Service Line Break out – [Maternity, medical or surgical]</a:t>
            </a:r>
          </a:p>
          <a:p>
            <a:endParaRPr lang="en-US" dirty="0"/>
          </a:p>
          <a:p>
            <a:pPr lvl="1"/>
            <a:endParaRPr lang="en-US" dirty="0"/>
          </a:p>
        </p:txBody>
      </p:sp>
      <p:sp>
        <p:nvSpPr>
          <p:cNvPr id="4" name="Slide Number Placeholder 3">
            <a:extLst>
              <a:ext uri="{FF2B5EF4-FFF2-40B4-BE49-F238E27FC236}">
                <a16:creationId xmlns:a16="http://schemas.microsoft.com/office/drawing/2014/main" xmlns="" id="{C62D98E4-9BBA-4FAE-BE24-914F88CF9BB1}"/>
              </a:ext>
            </a:extLst>
          </p:cNvPr>
          <p:cNvSpPr>
            <a:spLocks noGrp="1"/>
          </p:cNvSpPr>
          <p:nvPr>
            <p:ph type="sldNum" sz="quarter" idx="12"/>
          </p:nvPr>
        </p:nvSpPr>
        <p:spPr/>
        <p:txBody>
          <a:bodyPr/>
          <a:lstStyle/>
          <a:p>
            <a:fld id="{5D84065D-F351-4B03-BD91-D8A6B8D4B362}" type="slidenum">
              <a:rPr lang="en-US" smtClean="0"/>
              <a:t>19</a:t>
            </a:fld>
            <a:endParaRPr lang="en-US" dirty="0"/>
          </a:p>
        </p:txBody>
      </p:sp>
    </p:spTree>
    <p:extLst>
      <p:ext uri="{BB962C8B-B14F-4D97-AF65-F5344CB8AC3E}">
        <p14:creationId xmlns:p14="http://schemas.microsoft.com/office/powerpoint/2010/main" val="39954064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defTabSz="342900">
              <a:spcBef>
                <a:spcPct val="20000"/>
              </a:spcBef>
            </a:pPr>
            <a:r>
              <a:rPr lang="en-US" sz="3200" dirty="0" smtClean="0">
                <a:solidFill>
                  <a:prstClr val="black"/>
                </a:solidFill>
                <a:latin typeface="Calisto MT" panose="02040603050505030304" pitchFamily="18" charset="0"/>
                <a:ea typeface="+mn-ea"/>
                <a:cs typeface="+mn-cs"/>
              </a:rPr>
              <a:t>Nursing Contact Hours - Reminders</a:t>
            </a:r>
            <a:endParaRPr lang="en-US" dirty="0"/>
          </a:p>
        </p:txBody>
      </p:sp>
      <p:sp>
        <p:nvSpPr>
          <p:cNvPr id="3" name="Content Placeholder 2"/>
          <p:cNvSpPr>
            <a:spLocks noGrp="1"/>
          </p:cNvSpPr>
          <p:nvPr>
            <p:ph idx="1"/>
          </p:nvPr>
        </p:nvSpPr>
        <p:spPr>
          <a:xfrm>
            <a:off x="900112" y="1788449"/>
            <a:ext cx="7345363" cy="3931920"/>
          </a:xfrm>
        </p:spPr>
        <p:txBody>
          <a:bodyPr>
            <a:normAutofit/>
          </a:bodyPr>
          <a:lstStyle/>
          <a:p>
            <a:pPr marL="0" indent="0">
              <a:buNone/>
            </a:pPr>
            <a:r>
              <a:rPr lang="en-US" sz="2800" b="1" u="sng" dirty="0" smtClean="0">
                <a:solidFill>
                  <a:prstClr val="black"/>
                </a:solidFill>
                <a:latin typeface="Calisto MT" panose="02040603050505030304" pitchFamily="18" charset="0"/>
              </a:rPr>
              <a:t>Requirements</a:t>
            </a:r>
            <a:endParaRPr lang="en-US" sz="2000" b="1" dirty="0" smtClean="0">
              <a:solidFill>
                <a:prstClr val="black"/>
              </a:solidFill>
              <a:latin typeface="Calisto MT" panose="02040603050505030304" pitchFamily="18" charset="0"/>
            </a:endParaRPr>
          </a:p>
          <a:p>
            <a:r>
              <a:rPr lang="en-US" dirty="0">
                <a:solidFill>
                  <a:prstClr val="black"/>
                </a:solidFill>
                <a:latin typeface="Calisto MT" panose="02040603050505030304" pitchFamily="18" charset="0"/>
              </a:rPr>
              <a:t>Complete the post-webinar Survey Monkey that will be sent to you via email.</a:t>
            </a:r>
          </a:p>
          <a:p>
            <a:r>
              <a:rPr lang="en-US" dirty="0" smtClean="0">
                <a:solidFill>
                  <a:prstClr val="black"/>
                </a:solidFill>
                <a:latin typeface="Calisto MT" panose="02040603050505030304" pitchFamily="18" charset="0"/>
              </a:rPr>
              <a:t>Must </a:t>
            </a:r>
            <a:r>
              <a:rPr lang="en-US" dirty="0">
                <a:solidFill>
                  <a:prstClr val="black"/>
                </a:solidFill>
                <a:latin typeface="Calisto MT" panose="02040603050505030304" pitchFamily="18" charset="0"/>
              </a:rPr>
              <a:t>have participated on the webinar for a minimum of 50 </a:t>
            </a:r>
            <a:r>
              <a:rPr lang="en-US" dirty="0" smtClean="0">
                <a:solidFill>
                  <a:prstClr val="black"/>
                </a:solidFill>
                <a:latin typeface="Calisto MT" panose="02040603050505030304" pitchFamily="18" charset="0"/>
              </a:rPr>
              <a:t>minutes</a:t>
            </a:r>
          </a:p>
          <a:p>
            <a:r>
              <a:rPr lang="en-US" dirty="0" smtClean="0">
                <a:solidFill>
                  <a:prstClr val="black"/>
                </a:solidFill>
                <a:latin typeface="Calisto MT" panose="02040603050505030304" pitchFamily="18" charset="0"/>
              </a:rPr>
              <a:t>Required </a:t>
            </a:r>
            <a:r>
              <a:rPr lang="en-US" dirty="0">
                <a:solidFill>
                  <a:prstClr val="black"/>
                </a:solidFill>
                <a:latin typeface="Calisto MT" panose="02040603050505030304" pitchFamily="18" charset="0"/>
              </a:rPr>
              <a:t>to complete survey to earn 1 </a:t>
            </a:r>
            <a:r>
              <a:rPr lang="en-US" dirty="0" smtClean="0">
                <a:solidFill>
                  <a:prstClr val="black"/>
                </a:solidFill>
                <a:latin typeface="Calisto MT" panose="02040603050505030304" pitchFamily="18" charset="0"/>
              </a:rPr>
              <a:t>contact hour</a:t>
            </a:r>
          </a:p>
          <a:p>
            <a:pPr marL="0" indent="0">
              <a:buNone/>
            </a:pPr>
            <a:r>
              <a:rPr lang="en-US" b="1" dirty="0" smtClean="0">
                <a:solidFill>
                  <a:prstClr val="black"/>
                </a:solidFill>
                <a:latin typeface="Calisto MT" panose="02040603050505030304" pitchFamily="18" charset="0"/>
              </a:rPr>
              <a:t>Contact hour certificates </a:t>
            </a:r>
            <a:r>
              <a:rPr lang="en-US" b="1" dirty="0">
                <a:solidFill>
                  <a:prstClr val="black"/>
                </a:solidFill>
                <a:latin typeface="Calisto MT" panose="02040603050505030304" pitchFamily="18" charset="0"/>
              </a:rPr>
              <a:t>will be issued to you via email within one week</a:t>
            </a:r>
            <a:endParaRPr lang="en-US" dirty="0"/>
          </a:p>
        </p:txBody>
      </p:sp>
      <p:sp>
        <p:nvSpPr>
          <p:cNvPr id="4" name="TextBox 3"/>
          <p:cNvSpPr txBox="1"/>
          <p:nvPr/>
        </p:nvSpPr>
        <p:spPr>
          <a:xfrm>
            <a:off x="1293530" y="5720369"/>
            <a:ext cx="6951945" cy="861774"/>
          </a:xfrm>
          <a:prstGeom prst="rect">
            <a:avLst/>
          </a:prstGeom>
          <a:noFill/>
        </p:spPr>
        <p:txBody>
          <a:bodyPr wrap="square" rtlCol="0">
            <a:spAutoFit/>
          </a:bodyPr>
          <a:lstStyle/>
          <a:p>
            <a:r>
              <a:rPr lang="en-US" sz="1600" dirty="0">
                <a:solidFill>
                  <a:srgbClr val="C00000"/>
                </a:solidFill>
              </a:rPr>
              <a:t>Provider approved by the California Board of Registered Nursing, </a:t>
            </a:r>
            <a:endParaRPr lang="en-US" sz="1600" dirty="0" smtClean="0">
              <a:solidFill>
                <a:srgbClr val="C00000"/>
              </a:solidFill>
            </a:endParaRPr>
          </a:p>
          <a:p>
            <a:r>
              <a:rPr lang="en-US" sz="1600" dirty="0" smtClean="0">
                <a:solidFill>
                  <a:srgbClr val="C00000"/>
                </a:solidFill>
              </a:rPr>
              <a:t>Provider </a:t>
            </a:r>
            <a:r>
              <a:rPr lang="en-US" sz="1600" dirty="0">
                <a:solidFill>
                  <a:srgbClr val="C00000"/>
                </a:solidFill>
              </a:rPr>
              <a:t>Number CEP15958, for 1 contact hour</a:t>
            </a:r>
          </a:p>
          <a:p>
            <a:endParaRPr lang="en-US" sz="1600" dirty="0">
              <a:solidFill>
                <a:srgbClr val="C00000"/>
              </a:solidFill>
            </a:endParaRPr>
          </a:p>
        </p:txBody>
      </p:sp>
    </p:spTree>
    <p:extLst>
      <p:ext uri="{BB962C8B-B14F-4D97-AF65-F5344CB8AC3E}">
        <p14:creationId xmlns:p14="http://schemas.microsoft.com/office/powerpoint/2010/main" val="12539342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88E8B2B-CBE4-479F-BCAB-8CE94F36C1E5}"/>
              </a:ext>
            </a:extLst>
          </p:cNvPr>
          <p:cNvSpPr>
            <a:spLocks noGrp="1"/>
          </p:cNvSpPr>
          <p:nvPr>
            <p:ph type="title"/>
          </p:nvPr>
        </p:nvSpPr>
        <p:spPr>
          <a:xfrm>
            <a:off x="1176866" y="915337"/>
            <a:ext cx="6798734" cy="1142063"/>
          </a:xfrm>
        </p:spPr>
        <p:txBody>
          <a:bodyPr/>
          <a:lstStyle/>
          <a:p>
            <a:r>
              <a:rPr lang="en-US" dirty="0"/>
              <a:t>Adjustments</a:t>
            </a:r>
          </a:p>
        </p:txBody>
      </p:sp>
      <p:sp>
        <p:nvSpPr>
          <p:cNvPr id="3" name="Content Placeholder 2">
            <a:extLst>
              <a:ext uri="{FF2B5EF4-FFF2-40B4-BE49-F238E27FC236}">
                <a16:creationId xmlns:a16="http://schemas.microsoft.com/office/drawing/2014/main" xmlns="" id="{C6C7D3F4-E9C1-4D6E-8B21-291BEAB170EF}"/>
              </a:ext>
            </a:extLst>
          </p:cNvPr>
          <p:cNvSpPr>
            <a:spLocks noGrp="1"/>
          </p:cNvSpPr>
          <p:nvPr>
            <p:ph idx="1"/>
          </p:nvPr>
        </p:nvSpPr>
        <p:spPr>
          <a:xfrm>
            <a:off x="1176865" y="2219205"/>
            <a:ext cx="6798736" cy="3715928"/>
          </a:xfrm>
        </p:spPr>
        <p:txBody>
          <a:bodyPr>
            <a:normAutofit fontScale="70000" lnSpcReduction="20000"/>
          </a:bodyPr>
          <a:lstStyle/>
          <a:p>
            <a:endParaRPr lang="en-US" dirty="0"/>
          </a:p>
          <a:p>
            <a:r>
              <a:rPr lang="en-US" dirty="0"/>
              <a:t> </a:t>
            </a:r>
            <a:r>
              <a:rPr lang="en-US" b="1" dirty="0"/>
              <a:t>(HCAHPS) Raw Score Calculation and Adjustment Methodology </a:t>
            </a:r>
            <a:endParaRPr lang="en-US" dirty="0"/>
          </a:p>
          <a:p>
            <a:r>
              <a:rPr lang="en-US" dirty="0"/>
              <a:t> The Centers for Medicare &amp; Medicaid Services (CMS) publishes national means and adjustment calculation of national, adjusted HCAHPS scores as reported on the </a:t>
            </a:r>
            <a:r>
              <a:rPr lang="en-US" u="sng" dirty="0"/>
              <a:t>www.hospitalcompare.gov </a:t>
            </a:r>
            <a:endParaRPr lang="en-US" dirty="0"/>
          </a:p>
          <a:p>
            <a:r>
              <a:rPr lang="en-US" dirty="0"/>
              <a:t>Intent is to allow fair and accurate comparisons across hospitals, </a:t>
            </a:r>
          </a:p>
          <a:p>
            <a:r>
              <a:rPr lang="en-US" dirty="0"/>
              <a:t>Necessary to adjust for factors that are not directly related to hospital performance. </a:t>
            </a:r>
          </a:p>
          <a:p>
            <a:r>
              <a:rPr lang="en-US" dirty="0"/>
              <a:t>Process allows for comparison across providers by removing the influence of patient-specific factors and biases that could be introduced by the mode of survey administration utilized (i.e., mail, telephone, mail with telephone follow-up, or interactive voice recognition). </a:t>
            </a:r>
          </a:p>
        </p:txBody>
      </p:sp>
      <p:sp>
        <p:nvSpPr>
          <p:cNvPr id="4" name="Slide Number Placeholder 3">
            <a:extLst>
              <a:ext uri="{FF2B5EF4-FFF2-40B4-BE49-F238E27FC236}">
                <a16:creationId xmlns:a16="http://schemas.microsoft.com/office/drawing/2014/main" xmlns="" id="{19D22976-6C0D-4ABD-88B5-4FFAD155AF55}"/>
              </a:ext>
            </a:extLst>
          </p:cNvPr>
          <p:cNvSpPr>
            <a:spLocks noGrp="1"/>
          </p:cNvSpPr>
          <p:nvPr>
            <p:ph type="sldNum" sz="quarter" idx="12"/>
          </p:nvPr>
        </p:nvSpPr>
        <p:spPr/>
        <p:txBody>
          <a:bodyPr/>
          <a:lstStyle/>
          <a:p>
            <a:fld id="{5D84065D-F351-4B03-BD91-D8A6B8D4B362}" type="slidenum">
              <a:rPr lang="en-US" smtClean="0"/>
              <a:t>20</a:t>
            </a:fld>
            <a:endParaRPr lang="en-US" dirty="0"/>
          </a:p>
        </p:txBody>
      </p:sp>
    </p:spTree>
    <p:extLst>
      <p:ext uri="{BB962C8B-B14F-4D97-AF65-F5344CB8AC3E}">
        <p14:creationId xmlns:p14="http://schemas.microsoft.com/office/powerpoint/2010/main" val="33559057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4" name="Text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9782518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Nurse Contact Hours</a:t>
            </a:r>
            <a:br>
              <a:rPr lang="en-US" dirty="0" smtClean="0"/>
            </a:br>
            <a:r>
              <a:rPr lang="en-US" dirty="0" smtClean="0"/>
              <a:t>Reminder</a:t>
            </a:r>
            <a:endParaRPr lang="en-US" dirty="0"/>
          </a:p>
        </p:txBody>
      </p:sp>
      <p:sp>
        <p:nvSpPr>
          <p:cNvPr id="4" name="Content Placeholder 3"/>
          <p:cNvSpPr>
            <a:spLocks noGrp="1"/>
          </p:cNvSpPr>
          <p:nvPr>
            <p:ph idx="1"/>
          </p:nvPr>
        </p:nvSpPr>
        <p:spPr>
          <a:xfrm>
            <a:off x="903551" y="2590800"/>
            <a:ext cx="7345363" cy="2911566"/>
          </a:xfrm>
          <a:prstGeom prst="rect">
            <a:avLst/>
          </a:prstGeom>
        </p:spPr>
        <p:txBody>
          <a:bodyPr wrap="square">
            <a:spAutoFit/>
          </a:bodyPr>
          <a:lstStyle/>
          <a:p>
            <a:r>
              <a:rPr lang="en-US" dirty="0"/>
              <a:t>Survey Link:  Please provide Feedback </a:t>
            </a:r>
            <a:r>
              <a:rPr lang="en-US" dirty="0">
                <a:sym typeface="Wingdings"/>
              </a:rPr>
              <a:t> </a:t>
            </a:r>
            <a:r>
              <a:rPr lang="en-US" dirty="0"/>
              <a:t> </a:t>
            </a:r>
            <a:endParaRPr lang="en-US" dirty="0" smtClean="0"/>
          </a:p>
          <a:p>
            <a:r>
              <a:rPr lang="en-US" dirty="0" smtClean="0"/>
              <a:t> </a:t>
            </a:r>
            <a:r>
              <a:rPr lang="en-US" u="sng" dirty="0">
                <a:hlinkClick r:id="rId2"/>
              </a:rPr>
              <a:t>https://</a:t>
            </a:r>
            <a:r>
              <a:rPr lang="en-US" u="sng" dirty="0" smtClean="0">
                <a:hlinkClick r:id="rId2"/>
              </a:rPr>
              <a:t>www.surveymonkey.com/r/JR27Y53</a:t>
            </a:r>
            <a:r>
              <a:rPr lang="en-US" u="sng" dirty="0" smtClean="0"/>
              <a:t> </a:t>
            </a:r>
            <a:endParaRPr lang="en-US" dirty="0" smtClean="0"/>
          </a:p>
          <a:p>
            <a:endParaRPr lang="en-US" dirty="0"/>
          </a:p>
          <a:p>
            <a:r>
              <a:rPr lang="en-US" b="1" dirty="0">
                <a:solidFill>
                  <a:prstClr val="black"/>
                </a:solidFill>
                <a:latin typeface="Calisto MT" panose="02040603050505030304" pitchFamily="18" charset="0"/>
              </a:rPr>
              <a:t>Contact hour certificates will be issued to you via email within one week</a:t>
            </a:r>
            <a:endParaRPr lang="en-US" dirty="0"/>
          </a:p>
          <a:p>
            <a:endParaRPr lang="en-US" dirty="0"/>
          </a:p>
        </p:txBody>
      </p:sp>
    </p:spTree>
    <p:extLst>
      <p:ext uri="{BB962C8B-B14F-4D97-AF65-F5344CB8AC3E}">
        <p14:creationId xmlns:p14="http://schemas.microsoft.com/office/powerpoint/2010/main" val="3448314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3426" y="562994"/>
            <a:ext cx="6798734" cy="1303867"/>
          </a:xfrm>
        </p:spPr>
        <p:txBody>
          <a:bodyPr>
            <a:noAutofit/>
          </a:bodyPr>
          <a:lstStyle/>
          <a:p>
            <a:r>
              <a:rPr lang="en-US" sz="3200" dirty="0" smtClean="0"/>
              <a:t>We need your FULL NAME</a:t>
            </a:r>
            <a:br>
              <a:rPr lang="en-US" sz="3200" dirty="0" smtClean="0"/>
            </a:br>
            <a:r>
              <a:rPr lang="en-US" sz="2800" i="1" dirty="0" smtClean="0"/>
              <a:t>in the Zoom platform</a:t>
            </a:r>
            <a:endParaRPr lang="en-US" sz="3200" i="1" dirty="0"/>
          </a:p>
        </p:txBody>
      </p:sp>
      <p:sp>
        <p:nvSpPr>
          <p:cNvPr id="3" name="Content Placeholder 2"/>
          <p:cNvSpPr>
            <a:spLocks noGrp="1"/>
          </p:cNvSpPr>
          <p:nvPr>
            <p:ph idx="1"/>
          </p:nvPr>
        </p:nvSpPr>
        <p:spPr>
          <a:xfrm>
            <a:off x="900112" y="1797632"/>
            <a:ext cx="7345363" cy="1774520"/>
          </a:xfrm>
        </p:spPr>
        <p:txBody>
          <a:bodyPr/>
          <a:lstStyle/>
          <a:p>
            <a:r>
              <a:rPr lang="en-US" dirty="0" smtClean="0"/>
              <a:t>We need your full name under “PARTICIPANTS”</a:t>
            </a:r>
          </a:p>
          <a:p>
            <a:r>
              <a:rPr lang="en-US" dirty="0" smtClean="0"/>
              <a:t>Click “Rename” next to your login name</a:t>
            </a:r>
          </a:p>
          <a:p>
            <a:r>
              <a:rPr lang="en-US" dirty="0" smtClean="0"/>
              <a:t>Type your full name and save.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6794" y="3561860"/>
            <a:ext cx="4634629" cy="3165000"/>
          </a:xfrm>
          <a:prstGeom prst="rect">
            <a:avLst/>
          </a:prstGeom>
        </p:spPr>
      </p:pic>
      <p:sp>
        <p:nvSpPr>
          <p:cNvPr id="5" name="Curved Left Arrow 4"/>
          <p:cNvSpPr/>
          <p:nvPr/>
        </p:nvSpPr>
        <p:spPr>
          <a:xfrm>
            <a:off x="6701422" y="2684892"/>
            <a:ext cx="538621" cy="1298385"/>
          </a:xfrm>
          <a:prstGeom prst="curvedLeftArrow">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solidFill>
                <a:schemeClr val="tx1"/>
              </a:solidFill>
            </a:endParaRPr>
          </a:p>
        </p:txBody>
      </p:sp>
      <p:sp>
        <p:nvSpPr>
          <p:cNvPr id="6" name="Curved Right Arrow 5"/>
          <p:cNvSpPr/>
          <p:nvPr/>
        </p:nvSpPr>
        <p:spPr>
          <a:xfrm rot="20055823">
            <a:off x="1606291" y="3595053"/>
            <a:ext cx="1406675" cy="2482736"/>
          </a:xfrm>
          <a:prstGeom prst="curvedRightArrow">
            <a:avLst>
              <a:gd name="adj1" fmla="val 25000"/>
              <a:gd name="adj2" fmla="val 50000"/>
              <a:gd name="adj3" fmla="val 30000"/>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62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6159957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ctrTitle"/>
          </p:nvPr>
        </p:nvSpPr>
        <p:spPr>
          <a:xfrm>
            <a:off x="990600" y="1219200"/>
            <a:ext cx="6858000" cy="1219201"/>
          </a:xfrm>
        </p:spPr>
        <p:txBody>
          <a:bodyPr/>
          <a:lstStyle/>
          <a:p>
            <a:pPr algn="ctr"/>
            <a:r>
              <a:rPr lang="en-US" altLang="en-US" dirty="0">
                <a:cs typeface="Verdana" panose="020B0604030504040204" pitchFamily="34" charset="0"/>
              </a:rPr>
              <a:t>Dawn</a:t>
            </a:r>
          </a:p>
        </p:txBody>
      </p:sp>
      <p:pic>
        <p:nvPicPr>
          <p:cNvPr id="3" name="Picture 2">
            <a:extLst>
              <a:ext uri="{FF2B5EF4-FFF2-40B4-BE49-F238E27FC236}">
                <a16:creationId xmlns:a16="http://schemas.microsoft.com/office/drawing/2014/main" xmlns="" id="{7B772DF5-22D0-4557-BBBB-58FAEE007F12}"/>
              </a:ext>
            </a:extLst>
          </p:cNvPr>
          <p:cNvPicPr>
            <a:picLocks noChangeAspect="1"/>
          </p:cNvPicPr>
          <p:nvPr/>
        </p:nvPicPr>
        <p:blipFill>
          <a:blip r:embed="rId2"/>
          <a:stretch>
            <a:fillRect/>
          </a:stretch>
        </p:blipFill>
        <p:spPr>
          <a:xfrm>
            <a:off x="2743200" y="2500563"/>
            <a:ext cx="3352800" cy="4133310"/>
          </a:xfrm>
          <a:prstGeom prst="rect">
            <a:avLst/>
          </a:prstGeom>
        </p:spPr>
      </p:pic>
      <p:sp>
        <p:nvSpPr>
          <p:cNvPr id="4" name="TextBox 3">
            <a:extLst>
              <a:ext uri="{FF2B5EF4-FFF2-40B4-BE49-F238E27FC236}">
                <a16:creationId xmlns:a16="http://schemas.microsoft.com/office/drawing/2014/main" xmlns="" id="{FEE3DF0F-6890-4B48-AC71-12123536669A}"/>
              </a:ext>
            </a:extLst>
          </p:cNvPr>
          <p:cNvSpPr txBox="1"/>
          <p:nvPr/>
        </p:nvSpPr>
        <p:spPr>
          <a:xfrm>
            <a:off x="6172200" y="5486400"/>
            <a:ext cx="2916183" cy="646331"/>
          </a:xfrm>
          <a:prstGeom prst="rect">
            <a:avLst/>
          </a:prstGeom>
          <a:noFill/>
        </p:spPr>
        <p:txBody>
          <a:bodyPr wrap="none" rtlCol="0">
            <a:spAutoFit/>
          </a:bodyPr>
          <a:lstStyle/>
          <a:p>
            <a:pPr algn="ctr"/>
            <a:r>
              <a:rPr lang="en-US" b="1" dirty="0">
                <a:latin typeface="Bradley Hand ITC" panose="03070402050302030203" pitchFamily="66" charset="0"/>
              </a:rPr>
              <a:t>Everyone you meet </a:t>
            </a:r>
          </a:p>
          <a:p>
            <a:pPr algn="ctr"/>
            <a:r>
              <a:rPr lang="en-US" b="1" dirty="0">
                <a:latin typeface="Bradley Hand ITC" panose="03070402050302030203" pitchFamily="66" charset="0"/>
              </a:rPr>
              <a:t>Knows something you don’t</a:t>
            </a:r>
          </a:p>
        </p:txBody>
      </p:sp>
      <p:sp>
        <p:nvSpPr>
          <p:cNvPr id="6" name="TextBox 5">
            <a:extLst>
              <a:ext uri="{FF2B5EF4-FFF2-40B4-BE49-F238E27FC236}">
                <a16:creationId xmlns:a16="http://schemas.microsoft.com/office/drawing/2014/main" xmlns="" id="{A47674A9-8A5D-4347-B92B-D86E45FF7F43}"/>
              </a:ext>
            </a:extLst>
          </p:cNvPr>
          <p:cNvSpPr txBox="1"/>
          <p:nvPr/>
        </p:nvSpPr>
        <p:spPr>
          <a:xfrm>
            <a:off x="762000" y="381000"/>
            <a:ext cx="7543800" cy="923330"/>
          </a:xfrm>
          <a:prstGeom prst="rect">
            <a:avLst/>
          </a:prstGeom>
          <a:noFill/>
        </p:spPr>
        <p:txBody>
          <a:bodyPr wrap="square" rtlCol="0">
            <a:spAutoFit/>
          </a:bodyPr>
          <a:lstStyle/>
          <a:p>
            <a:pPr algn="ctr"/>
            <a:r>
              <a:rPr lang="en-US" b="1" dirty="0">
                <a:latin typeface="Bradley Hand ITC" panose="03070402050302030203" pitchFamily="66" charset="0"/>
              </a:rPr>
              <a:t>Transparency</a:t>
            </a:r>
          </a:p>
          <a:p>
            <a:pPr algn="ctr"/>
            <a:r>
              <a:rPr lang="en-US" b="1" dirty="0">
                <a:latin typeface="Bradley Hand ITC" panose="03070402050302030203" pitchFamily="66" charset="0"/>
              </a:rPr>
              <a:t>Learning</a:t>
            </a:r>
          </a:p>
          <a:p>
            <a:pPr algn="ctr"/>
            <a:r>
              <a:rPr lang="en-US" b="1" dirty="0">
                <a:latin typeface="Bradley Hand ITC" panose="03070402050302030203" pitchFamily="66" charset="0"/>
              </a:rPr>
              <a:t>Seek first to understand – Then to be understood – Steven Covey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0C7EDC5-D9DE-4C24-8C5A-1D7B81B976E7}"/>
              </a:ext>
            </a:extLst>
          </p:cNvPr>
          <p:cNvSpPr>
            <a:spLocks noGrp="1"/>
          </p:cNvSpPr>
          <p:nvPr>
            <p:ph type="title"/>
          </p:nvPr>
        </p:nvSpPr>
        <p:spPr/>
        <p:txBody>
          <a:bodyPr>
            <a:normAutofit fontScale="90000"/>
          </a:bodyPr>
          <a:lstStyle/>
          <a:p>
            <a:r>
              <a:rPr lang="en-US" dirty="0"/>
              <a:t>Data Dive</a:t>
            </a:r>
            <a:br>
              <a:rPr lang="en-US" dirty="0"/>
            </a:br>
            <a:r>
              <a:rPr lang="en-US" dirty="0"/>
              <a:t>Q-Net</a:t>
            </a:r>
          </a:p>
        </p:txBody>
      </p:sp>
      <p:graphicFrame>
        <p:nvGraphicFramePr>
          <p:cNvPr id="5" name="Content Placeholder 4">
            <a:extLst>
              <a:ext uri="{FF2B5EF4-FFF2-40B4-BE49-F238E27FC236}">
                <a16:creationId xmlns:a16="http://schemas.microsoft.com/office/drawing/2014/main" xmlns="" id="{622E810E-17D3-4229-A5AD-271A7FD70FCD}"/>
              </a:ext>
            </a:extLst>
          </p:cNvPr>
          <p:cNvGraphicFramePr>
            <a:graphicFrameLocks noGrp="1"/>
          </p:cNvGraphicFramePr>
          <p:nvPr>
            <p:ph idx="1"/>
            <p:extLst>
              <p:ext uri="{D42A27DB-BD31-4B8C-83A1-F6EECF244321}">
                <p14:modId xmlns:p14="http://schemas.microsoft.com/office/powerpoint/2010/main" val="898573766"/>
              </p:ext>
            </p:extLst>
          </p:nvPr>
        </p:nvGraphicFramePr>
        <p:xfrm>
          <a:off x="2514600" y="3178663"/>
          <a:ext cx="6019800" cy="2285999"/>
        </p:xfrm>
        <a:graphic>
          <a:graphicData uri="http://schemas.openxmlformats.org/drawingml/2006/table">
            <a:tbl>
              <a:tblPr/>
              <a:tblGrid>
                <a:gridCol w="1194415">
                  <a:extLst>
                    <a:ext uri="{9D8B030D-6E8A-4147-A177-3AD203B41FA5}">
                      <a16:colId xmlns:a16="http://schemas.microsoft.com/office/drawing/2014/main" xmlns="" val="908683630"/>
                    </a:ext>
                  </a:extLst>
                </a:gridCol>
                <a:gridCol w="4825385">
                  <a:extLst>
                    <a:ext uri="{9D8B030D-6E8A-4147-A177-3AD203B41FA5}">
                      <a16:colId xmlns:a16="http://schemas.microsoft.com/office/drawing/2014/main" xmlns="" val="2706777753"/>
                    </a:ext>
                  </a:extLst>
                </a:gridCol>
              </a:tblGrid>
              <a:tr h="2285999">
                <a:tc>
                  <a:txBody>
                    <a:bodyPr/>
                    <a:lstStyle/>
                    <a:p>
                      <a:endParaRPr lang="en-US" sz="1200" dirty="0">
                        <a:effectLst/>
                        <a:latin typeface="Times New Roman" panose="02020603050405020304" pitchFamily="18" charset="0"/>
                      </a:endParaRPr>
                    </a:p>
                  </a:txBody>
                  <a:tcPr marL="9525" marR="9525" marT="9525" marB="9525">
                    <a:lnL>
                      <a:noFill/>
                    </a:lnL>
                    <a:lnR>
                      <a:noFill/>
                    </a:lnR>
                    <a:lnT>
                      <a:noFill/>
                    </a:lnT>
                    <a:lnB>
                      <a:noFill/>
                    </a:lnB>
                  </a:tcPr>
                </a:tc>
                <a:tc>
                  <a:txBody>
                    <a:bodyPr/>
                    <a:lstStyle/>
                    <a:p>
                      <a:r>
                        <a:rPr lang="en-US" b="1" dirty="0">
                          <a:effectLst/>
                          <a:latin typeface="Verdana" panose="020B0604030504040204" pitchFamily="34" charset="0"/>
                        </a:rPr>
                        <a:t>Hallie Morgan</a:t>
                      </a:r>
                      <a:r>
                        <a:rPr lang="en-US" dirty="0">
                          <a:effectLst/>
                          <a:latin typeface="arial" panose="020B0604020202020204" pitchFamily="34" charset="0"/>
                        </a:rPr>
                        <a:t/>
                      </a:r>
                      <a:br>
                        <a:rPr lang="en-US" dirty="0">
                          <a:effectLst/>
                          <a:latin typeface="arial" panose="020B0604020202020204" pitchFamily="34" charset="0"/>
                        </a:rPr>
                      </a:br>
                      <a:r>
                        <a:rPr lang="en-US" sz="700" dirty="0">
                          <a:effectLst/>
                          <a:latin typeface="Verdana" panose="020B0604030504040204" pitchFamily="34" charset="0"/>
                        </a:rPr>
                        <a:t>Director, Data Analysis</a:t>
                      </a:r>
                      <a:br>
                        <a:rPr lang="en-US" sz="700" dirty="0">
                          <a:effectLst/>
                          <a:latin typeface="Verdana" panose="020B0604030504040204" pitchFamily="34" charset="0"/>
                        </a:rPr>
                      </a:br>
                      <a:r>
                        <a:rPr lang="en-US" sz="700" dirty="0">
                          <a:solidFill>
                            <a:srgbClr val="1155CC"/>
                          </a:solidFill>
                          <a:effectLst/>
                          <a:latin typeface="Verdana" panose="020B0604030504040204" pitchFamily="34" charset="0"/>
                          <a:hlinkClick r:id="rId2"/>
                        </a:rPr>
                        <a:t>hmorgan@wvha.org</a:t>
                      </a:r>
                      <a:endParaRPr lang="en-US" dirty="0">
                        <a:effectLst/>
                        <a:latin typeface="arial" panose="020B0604020202020204" pitchFamily="34" charset="0"/>
                      </a:endParaRPr>
                    </a:p>
                  </a:txBody>
                  <a:tcPr marL="9525" marR="9525" marT="9525" marB="9525">
                    <a:lnL>
                      <a:noFill/>
                    </a:lnL>
                    <a:lnR>
                      <a:noFill/>
                    </a:lnR>
                    <a:lnT>
                      <a:noFill/>
                    </a:lnT>
                    <a:lnB>
                      <a:noFill/>
                    </a:lnB>
                  </a:tcPr>
                </a:tc>
                <a:extLst>
                  <a:ext uri="{0D108BD9-81ED-4DB2-BD59-A6C34878D82A}">
                    <a16:rowId xmlns:a16="http://schemas.microsoft.com/office/drawing/2014/main" xmlns="" val="2484463711"/>
                  </a:ext>
                </a:extLst>
              </a:tr>
            </a:tbl>
          </a:graphicData>
        </a:graphic>
      </p:graphicFrame>
      <p:sp>
        <p:nvSpPr>
          <p:cNvPr id="3" name="Slide Number Placeholder 2">
            <a:extLst>
              <a:ext uri="{FF2B5EF4-FFF2-40B4-BE49-F238E27FC236}">
                <a16:creationId xmlns:a16="http://schemas.microsoft.com/office/drawing/2014/main" xmlns="" id="{AB7F1A02-1B77-4E75-BCB7-DE6C787CFADD}"/>
              </a:ext>
            </a:extLst>
          </p:cNvPr>
          <p:cNvSpPr>
            <a:spLocks noGrp="1"/>
          </p:cNvSpPr>
          <p:nvPr>
            <p:ph type="sldNum" sz="quarter" idx="12"/>
          </p:nvPr>
        </p:nvSpPr>
        <p:spPr/>
        <p:txBody>
          <a:bodyPr/>
          <a:lstStyle/>
          <a:p>
            <a:fld id="{D57F1E4F-1CFF-5643-939E-217C01CDF565}" type="slidenum">
              <a:rPr lang="en-US" smtClean="0"/>
              <a:pPr/>
              <a:t>5</a:t>
            </a:fld>
            <a:endParaRPr lang="en-US" dirty="0"/>
          </a:p>
        </p:txBody>
      </p:sp>
      <p:sp>
        <p:nvSpPr>
          <p:cNvPr id="6" name="AutoShape 2" descr="cid:image001.png@01D2036D.3B038250">
            <a:extLst>
              <a:ext uri="{FF2B5EF4-FFF2-40B4-BE49-F238E27FC236}">
                <a16:creationId xmlns:a16="http://schemas.microsoft.com/office/drawing/2014/main" xmlns="" id="{3C7DF41F-CFD4-4825-A8FE-0F0ED0D96E1F}"/>
              </a:ext>
            </a:extLst>
          </p:cNvPr>
          <p:cNvSpPr>
            <a:spLocks noChangeAspect="1" noChangeArrowheads="1"/>
          </p:cNvSpPr>
          <p:nvPr/>
        </p:nvSpPr>
        <p:spPr bwMode="auto">
          <a:xfrm>
            <a:off x="4348163" y="3209925"/>
            <a:ext cx="447675" cy="4381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8414386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C341B34-DB73-4370-93C5-D94356D86246}"/>
              </a:ext>
            </a:extLst>
          </p:cNvPr>
          <p:cNvSpPr>
            <a:spLocks noGrp="1"/>
          </p:cNvSpPr>
          <p:nvPr>
            <p:ph type="title"/>
          </p:nvPr>
        </p:nvSpPr>
        <p:spPr/>
        <p:txBody>
          <a:bodyPr/>
          <a:lstStyle/>
          <a:p>
            <a:r>
              <a:rPr lang="en-US" dirty="0"/>
              <a:t>Public Reporting update</a:t>
            </a:r>
          </a:p>
        </p:txBody>
      </p:sp>
      <p:sp>
        <p:nvSpPr>
          <p:cNvPr id="3" name="Content Placeholder 2">
            <a:extLst>
              <a:ext uri="{FF2B5EF4-FFF2-40B4-BE49-F238E27FC236}">
                <a16:creationId xmlns:a16="http://schemas.microsoft.com/office/drawing/2014/main" xmlns="" id="{08035E5B-BBCF-40DA-886A-FC57A5A3824B}"/>
              </a:ext>
            </a:extLst>
          </p:cNvPr>
          <p:cNvSpPr>
            <a:spLocks noGrp="1"/>
          </p:cNvSpPr>
          <p:nvPr>
            <p:ph idx="1"/>
          </p:nvPr>
        </p:nvSpPr>
        <p:spPr/>
        <p:txBody>
          <a:bodyPr>
            <a:normAutofit fontScale="85000" lnSpcReduction="10000"/>
          </a:bodyPr>
          <a:lstStyle/>
          <a:p>
            <a:r>
              <a:rPr lang="en-US" dirty="0"/>
              <a:t>Problem:   Data showing as “not available” on Hospital Compare </a:t>
            </a:r>
          </a:p>
          <a:p>
            <a:r>
              <a:rPr lang="en-US" dirty="0"/>
              <a:t>What we Know: </a:t>
            </a:r>
          </a:p>
          <a:p>
            <a:pPr lvl="1"/>
            <a:r>
              <a:rPr lang="en-US" dirty="0"/>
              <a:t>A Notice of Participation (NoP) must be completed for inpatient and outpatient for data to appear on Hospital Compare</a:t>
            </a:r>
          </a:p>
          <a:p>
            <a:pPr lvl="1"/>
            <a:r>
              <a:rPr lang="en-US" dirty="0"/>
              <a:t>NoPs are </a:t>
            </a:r>
            <a:r>
              <a:rPr lang="en-US" u="sng" dirty="0"/>
              <a:t>not</a:t>
            </a:r>
            <a:r>
              <a:rPr lang="en-US" dirty="0"/>
              <a:t> required for participation in MBQIP</a:t>
            </a:r>
          </a:p>
          <a:p>
            <a:pPr lvl="1"/>
            <a:r>
              <a:rPr lang="en-US" dirty="0"/>
              <a:t>You can identify your current NoP/public reporting status in Quality Net.</a:t>
            </a:r>
          </a:p>
          <a:p>
            <a:pPr lvl="1"/>
            <a:r>
              <a:rPr lang="en-US" dirty="0"/>
              <a:t>There are known issues with public reporting and data suppression </a:t>
            </a:r>
          </a:p>
          <a:p>
            <a:endParaRPr lang="en-US" dirty="0"/>
          </a:p>
        </p:txBody>
      </p:sp>
      <p:sp>
        <p:nvSpPr>
          <p:cNvPr id="4" name="Slide Number Placeholder 3">
            <a:extLst>
              <a:ext uri="{FF2B5EF4-FFF2-40B4-BE49-F238E27FC236}">
                <a16:creationId xmlns:a16="http://schemas.microsoft.com/office/drawing/2014/main" xmlns="" id="{04E19A1B-C050-40BC-88D9-398C105701CF}"/>
              </a:ext>
            </a:extLst>
          </p:cNvPr>
          <p:cNvSpPr>
            <a:spLocks noGrp="1"/>
          </p:cNvSpPr>
          <p:nvPr>
            <p:ph type="sldNum" sz="quarter" idx="12"/>
          </p:nvPr>
        </p:nvSpPr>
        <p:spPr/>
        <p:txBody>
          <a:bodyPr/>
          <a:lstStyle/>
          <a:p>
            <a:fld id="{5D84065D-F351-4B03-BD91-D8A6B8D4B362}" type="slidenum">
              <a:rPr lang="en-US" smtClean="0"/>
              <a:t>6</a:t>
            </a:fld>
            <a:endParaRPr lang="en-US" dirty="0"/>
          </a:p>
        </p:txBody>
      </p:sp>
    </p:spTree>
    <p:extLst>
      <p:ext uri="{BB962C8B-B14F-4D97-AF65-F5344CB8AC3E}">
        <p14:creationId xmlns:p14="http://schemas.microsoft.com/office/powerpoint/2010/main" val="40713898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E2E07E1-32FF-447F-96A9-38649246505A}"/>
              </a:ext>
            </a:extLst>
          </p:cNvPr>
          <p:cNvSpPr>
            <a:spLocks noGrp="1"/>
          </p:cNvSpPr>
          <p:nvPr>
            <p:ph type="title"/>
          </p:nvPr>
        </p:nvSpPr>
        <p:spPr/>
        <p:txBody>
          <a:bodyPr/>
          <a:lstStyle/>
          <a:p>
            <a:r>
              <a:rPr lang="en-US" dirty="0"/>
              <a:t>Public Reporting </a:t>
            </a:r>
          </a:p>
        </p:txBody>
      </p:sp>
      <p:sp>
        <p:nvSpPr>
          <p:cNvPr id="3" name="Content Placeholder 2">
            <a:extLst>
              <a:ext uri="{FF2B5EF4-FFF2-40B4-BE49-F238E27FC236}">
                <a16:creationId xmlns:a16="http://schemas.microsoft.com/office/drawing/2014/main" xmlns="" id="{196C883D-0468-4667-A548-7BE66973D22D}"/>
              </a:ext>
            </a:extLst>
          </p:cNvPr>
          <p:cNvSpPr>
            <a:spLocks noGrp="1"/>
          </p:cNvSpPr>
          <p:nvPr>
            <p:ph idx="1"/>
          </p:nvPr>
        </p:nvSpPr>
        <p:spPr/>
        <p:txBody>
          <a:bodyPr>
            <a:normAutofit fontScale="92500" lnSpcReduction="20000"/>
          </a:bodyPr>
          <a:lstStyle/>
          <a:p>
            <a:r>
              <a:rPr lang="en-US" dirty="0"/>
              <a:t>What we don’t know: </a:t>
            </a:r>
          </a:p>
          <a:p>
            <a:pPr lvl="1"/>
            <a:r>
              <a:rPr lang="en-US" dirty="0"/>
              <a:t>How to fix it - further guidance will be provided as soon as possible.</a:t>
            </a:r>
          </a:p>
          <a:p>
            <a:pPr lvl="1"/>
            <a:r>
              <a:rPr lang="en-US" dirty="0"/>
              <a:t>Even if you have everything set up correctly – your data may still be incorrectly suppressed on Hospital Compare</a:t>
            </a:r>
          </a:p>
          <a:p>
            <a:r>
              <a:rPr lang="en-US" dirty="0"/>
              <a:t>In the Meantime! </a:t>
            </a:r>
          </a:p>
          <a:p>
            <a:pPr lvl="1"/>
            <a:r>
              <a:rPr lang="en-US" dirty="0"/>
              <a:t>Identify hospital Q-Net administrator</a:t>
            </a:r>
          </a:p>
          <a:p>
            <a:pPr lvl="1"/>
            <a:r>
              <a:rPr lang="en-US" dirty="0"/>
              <a:t>Determine if Notice of Participation has been submitted – inpatient and outpatient</a:t>
            </a:r>
          </a:p>
          <a:p>
            <a:pPr lvl="1"/>
            <a:r>
              <a:rPr lang="en-US" dirty="0"/>
              <a:t>Was public reporting selected within the NoP?</a:t>
            </a:r>
          </a:p>
          <a:p>
            <a:endParaRPr lang="en-US" dirty="0"/>
          </a:p>
        </p:txBody>
      </p:sp>
      <p:sp>
        <p:nvSpPr>
          <p:cNvPr id="4" name="Slide Number Placeholder 3">
            <a:extLst>
              <a:ext uri="{FF2B5EF4-FFF2-40B4-BE49-F238E27FC236}">
                <a16:creationId xmlns:a16="http://schemas.microsoft.com/office/drawing/2014/main" xmlns="" id="{D95B1FE1-077A-4697-B31C-78D3ADC21D80}"/>
              </a:ext>
            </a:extLst>
          </p:cNvPr>
          <p:cNvSpPr>
            <a:spLocks noGrp="1"/>
          </p:cNvSpPr>
          <p:nvPr>
            <p:ph type="sldNum" sz="quarter" idx="12"/>
          </p:nvPr>
        </p:nvSpPr>
        <p:spPr/>
        <p:txBody>
          <a:bodyPr/>
          <a:lstStyle/>
          <a:p>
            <a:fld id="{5D84065D-F351-4B03-BD91-D8A6B8D4B362}" type="slidenum">
              <a:rPr lang="en-US" smtClean="0"/>
              <a:t>7</a:t>
            </a:fld>
            <a:endParaRPr lang="en-US" dirty="0"/>
          </a:p>
        </p:txBody>
      </p:sp>
    </p:spTree>
    <p:extLst>
      <p:ext uri="{BB962C8B-B14F-4D97-AF65-F5344CB8AC3E}">
        <p14:creationId xmlns:p14="http://schemas.microsoft.com/office/powerpoint/2010/main" val="42698814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0A8B549-B0B4-4709-905E-8671EDE3215E}"/>
              </a:ext>
            </a:extLst>
          </p:cNvPr>
          <p:cNvSpPr>
            <a:spLocks noGrp="1"/>
          </p:cNvSpPr>
          <p:nvPr>
            <p:ph type="title"/>
          </p:nvPr>
        </p:nvSpPr>
        <p:spPr/>
        <p:txBody>
          <a:bodyPr/>
          <a:lstStyle/>
          <a:p>
            <a:r>
              <a:rPr lang="en-US" dirty="0"/>
              <a:t>Public Reporting </a:t>
            </a:r>
          </a:p>
        </p:txBody>
      </p:sp>
      <p:sp>
        <p:nvSpPr>
          <p:cNvPr id="3" name="Content Placeholder 2">
            <a:extLst>
              <a:ext uri="{FF2B5EF4-FFF2-40B4-BE49-F238E27FC236}">
                <a16:creationId xmlns:a16="http://schemas.microsoft.com/office/drawing/2014/main" xmlns="" id="{FC78DD54-2606-400D-9736-80B4D1E75090}"/>
              </a:ext>
            </a:extLst>
          </p:cNvPr>
          <p:cNvSpPr>
            <a:spLocks noGrp="1"/>
          </p:cNvSpPr>
          <p:nvPr>
            <p:ph idx="1"/>
          </p:nvPr>
        </p:nvSpPr>
        <p:spPr/>
        <p:txBody>
          <a:bodyPr>
            <a:normAutofit fontScale="55000" lnSpcReduction="20000"/>
          </a:bodyPr>
          <a:lstStyle/>
          <a:p>
            <a:r>
              <a:rPr lang="en-US" dirty="0"/>
              <a:t> </a:t>
            </a:r>
            <a:r>
              <a:rPr lang="en-US" sz="2900" dirty="0" smtClean="0"/>
              <a:t>How </a:t>
            </a:r>
            <a:r>
              <a:rPr lang="en-US" sz="2900" dirty="0"/>
              <a:t>to Review NoP</a:t>
            </a:r>
          </a:p>
          <a:p>
            <a:pPr lvl="1"/>
            <a:r>
              <a:rPr lang="en-US" sz="2900" dirty="0"/>
              <a:t>Quality Net -&gt; My Tasks page -&gt; Manage/Notice of Participation -&gt; View/Edit Notice of Participation, Contacts, Campuses</a:t>
            </a:r>
          </a:p>
          <a:p>
            <a:r>
              <a:rPr lang="en-US" sz="2900" dirty="0"/>
              <a:t>5 program types</a:t>
            </a:r>
          </a:p>
          <a:p>
            <a:r>
              <a:rPr lang="en-US" sz="2900" dirty="0"/>
              <a:t>                Inpatient Notice of Participation</a:t>
            </a:r>
          </a:p>
          <a:p>
            <a:r>
              <a:rPr lang="en-US" sz="2900" dirty="0"/>
              <a:t>                Outpatient Notice of Participation</a:t>
            </a:r>
          </a:p>
          <a:p>
            <a:endParaRPr lang="en-US" sz="2900" dirty="0"/>
          </a:p>
          <a:p>
            <a:r>
              <a:rPr lang="en-US" sz="2900" dirty="0"/>
              <a:t>Link to a 17 minute CMS Training Video – page 5 of the MBQIP Quality Reporting Guide</a:t>
            </a:r>
          </a:p>
          <a:p>
            <a:r>
              <a:rPr lang="en-US" sz="2900" u="sng" dirty="0">
                <a:hlinkClick r:id="rId2"/>
              </a:rPr>
              <a:t>https://www.ruralcenter.org/resource-library/mbqip-quality-reporting-guide</a:t>
            </a:r>
            <a:endParaRPr lang="en-US" sz="2900" dirty="0"/>
          </a:p>
          <a:p>
            <a:endParaRPr lang="en-US" dirty="0"/>
          </a:p>
          <a:p>
            <a:endParaRPr lang="en-US" dirty="0"/>
          </a:p>
        </p:txBody>
      </p:sp>
      <p:sp>
        <p:nvSpPr>
          <p:cNvPr id="4" name="Slide Number Placeholder 3">
            <a:extLst>
              <a:ext uri="{FF2B5EF4-FFF2-40B4-BE49-F238E27FC236}">
                <a16:creationId xmlns:a16="http://schemas.microsoft.com/office/drawing/2014/main" xmlns="" id="{A6AD9AB4-AE8B-4A86-B704-5CD1A67209D8}"/>
              </a:ext>
            </a:extLst>
          </p:cNvPr>
          <p:cNvSpPr>
            <a:spLocks noGrp="1"/>
          </p:cNvSpPr>
          <p:nvPr>
            <p:ph type="sldNum" sz="quarter" idx="12"/>
          </p:nvPr>
        </p:nvSpPr>
        <p:spPr/>
        <p:txBody>
          <a:bodyPr/>
          <a:lstStyle/>
          <a:p>
            <a:fld id="{5D84065D-F351-4B03-BD91-D8A6B8D4B362}" type="slidenum">
              <a:rPr lang="en-US" smtClean="0"/>
              <a:t>8</a:t>
            </a:fld>
            <a:endParaRPr lang="en-US" dirty="0"/>
          </a:p>
        </p:txBody>
      </p:sp>
    </p:spTree>
    <p:extLst>
      <p:ext uri="{BB962C8B-B14F-4D97-AF65-F5344CB8AC3E}">
        <p14:creationId xmlns:p14="http://schemas.microsoft.com/office/powerpoint/2010/main" val="34709273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9CA7A73-9867-4F10-BCA9-E4F7A36C8266}"/>
              </a:ext>
            </a:extLst>
          </p:cNvPr>
          <p:cNvSpPr>
            <a:spLocks noGrp="1"/>
          </p:cNvSpPr>
          <p:nvPr>
            <p:ph type="title"/>
          </p:nvPr>
        </p:nvSpPr>
        <p:spPr>
          <a:xfrm>
            <a:off x="762000" y="922868"/>
            <a:ext cx="7696200" cy="1296336"/>
          </a:xfrm>
        </p:spPr>
        <p:txBody>
          <a:bodyPr>
            <a:noAutofit/>
          </a:bodyPr>
          <a:lstStyle/>
          <a:p>
            <a:r>
              <a:rPr lang="en-US" sz="3200" dirty="0"/>
              <a:t>Data Questions</a:t>
            </a:r>
            <a:br>
              <a:rPr lang="en-US" sz="3200" dirty="0"/>
            </a:br>
            <a:r>
              <a:rPr lang="en-US" sz="3200" dirty="0"/>
              <a:t>Deep Dive in Process </a:t>
            </a:r>
            <a:br>
              <a:rPr lang="en-US" sz="3200" dirty="0"/>
            </a:br>
            <a:endParaRPr lang="en-US" sz="3200" dirty="0"/>
          </a:p>
        </p:txBody>
      </p:sp>
      <p:sp>
        <p:nvSpPr>
          <p:cNvPr id="3" name="Content Placeholder 2">
            <a:extLst>
              <a:ext uri="{FF2B5EF4-FFF2-40B4-BE49-F238E27FC236}">
                <a16:creationId xmlns:a16="http://schemas.microsoft.com/office/drawing/2014/main" xmlns="" id="{DFF60FD3-E935-4C0A-A827-E81DA4ED5AB2}"/>
              </a:ext>
            </a:extLst>
          </p:cNvPr>
          <p:cNvSpPr>
            <a:spLocks noGrp="1"/>
          </p:cNvSpPr>
          <p:nvPr>
            <p:ph idx="1"/>
          </p:nvPr>
        </p:nvSpPr>
        <p:spPr/>
        <p:txBody>
          <a:bodyPr>
            <a:normAutofit/>
          </a:bodyPr>
          <a:lstStyle/>
          <a:p>
            <a:r>
              <a:rPr lang="en-US" dirty="0"/>
              <a:t>Focus on HCAHPS – </a:t>
            </a:r>
          </a:p>
          <a:p>
            <a:pPr lvl="1"/>
            <a:r>
              <a:rPr lang="en-US" dirty="0">
                <a:hlinkClick r:id="rId2"/>
              </a:rPr>
              <a:t>https://www.cms.gov/medicare/quality-initiatives-patient-assessment-instruments/hospitalqualityinits/downloads/hospitalhcahpsfactsheet201007.pdf</a:t>
            </a:r>
            <a:endParaRPr lang="en-US" dirty="0"/>
          </a:p>
          <a:p>
            <a:pPr lvl="1"/>
            <a:endParaRPr lang="en-US" sz="1000" dirty="0"/>
          </a:p>
          <a:p>
            <a:pPr lvl="1"/>
            <a:endParaRPr lang="en-US" dirty="0"/>
          </a:p>
          <a:p>
            <a:pPr lvl="1"/>
            <a:endParaRPr lang="en-US" dirty="0"/>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xmlns="" id="{447E068C-BE7D-424B-BC1B-E376A41CC1E1}"/>
              </a:ext>
            </a:extLst>
          </p:cNvPr>
          <p:cNvSpPr>
            <a:spLocks noGrp="1"/>
          </p:cNvSpPr>
          <p:nvPr>
            <p:ph type="sldNum" sz="quarter" idx="12"/>
          </p:nvPr>
        </p:nvSpPr>
        <p:spPr/>
        <p:txBody>
          <a:bodyPr/>
          <a:lstStyle/>
          <a:p>
            <a:fld id="{5D84065D-F351-4B03-BD91-D8A6B8D4B362}" type="slidenum">
              <a:rPr lang="en-US" smtClean="0"/>
              <a:t>9</a:t>
            </a:fld>
            <a:endParaRPr lang="en-US" dirty="0"/>
          </a:p>
        </p:txBody>
      </p:sp>
    </p:spTree>
    <p:extLst>
      <p:ext uri="{BB962C8B-B14F-4D97-AF65-F5344CB8AC3E}">
        <p14:creationId xmlns:p14="http://schemas.microsoft.com/office/powerpoint/2010/main" val="300370822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484FAE5FC4C3A49B918943099FF2D37" ma:contentTypeVersion="18" ma:contentTypeDescription="Create a new document." ma:contentTypeScope="" ma:versionID="2ca73fc241d5211209e59ce41ef05215">
  <xsd:schema xmlns:xsd="http://www.w3.org/2001/XMLSchema" xmlns:xs="http://www.w3.org/2001/XMLSchema" xmlns:p="http://schemas.microsoft.com/office/2006/metadata/properties" xmlns:ns2="55ca0338-3464-458c-8d8c-befa0d25d337" xmlns:ns3="16c272d2-2932-4024-9014-5baf0e569aad" targetNamespace="http://schemas.microsoft.com/office/2006/metadata/properties" ma:root="true" ma:fieldsID="c05c722d8272b636273a9bdf3d61c05a" ns2:_="" ns3:_="">
    <xsd:import namespace="55ca0338-3464-458c-8d8c-befa0d25d337"/>
    <xsd:import namespace="16c272d2-2932-4024-9014-5baf0e569aa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ca0338-3464-458c-8d8c-befa0d25d3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5d773ad-95d2-4bdd-8790-289d27a7ac2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272d2-2932-4024-9014-5baf0e569aad"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2944ee96-c1c0-41e0-bacd-fbbfd7a7b2b1}" ma:internalName="TaxCatchAll" ma:showField="CatchAllData" ma:web="16c272d2-2932-4024-9014-5baf0e569aa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ABF4E5A-FCD0-4C5F-B2DD-9CF42B51EEE4}"/>
</file>

<file path=customXml/itemProps2.xml><?xml version="1.0" encoding="utf-8"?>
<ds:datastoreItem xmlns:ds="http://schemas.openxmlformats.org/officeDocument/2006/customXml" ds:itemID="{8C6D3C95-2DAC-4B51-810A-66B958525628}"/>
</file>

<file path=docProps/app.xml><?xml version="1.0" encoding="utf-8"?>
<Properties xmlns="http://schemas.openxmlformats.org/officeDocument/2006/extended-properties" xmlns:vt="http://schemas.openxmlformats.org/officeDocument/2006/docPropsVTypes">
  <Template>Organic</Template>
  <TotalTime>5312</TotalTime>
  <Words>792</Words>
  <Application>Microsoft Macintosh PowerPoint</Application>
  <PresentationFormat>On-screen Show (4:3)</PresentationFormat>
  <Paragraphs>126</Paragraphs>
  <Slides>22</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22</vt:i4>
      </vt:variant>
    </vt:vector>
  </HeadingPairs>
  <TitlesOfParts>
    <vt:vector size="32" baseType="lpstr">
      <vt:lpstr>Bradley Hand ITC</vt:lpstr>
      <vt:lpstr>Calibri</vt:lpstr>
      <vt:lpstr>Calisto MT</vt:lpstr>
      <vt:lpstr>Garamond</vt:lpstr>
      <vt:lpstr>Times New Roman</vt:lpstr>
      <vt:lpstr>Verdana</vt:lpstr>
      <vt:lpstr>Wingdings</vt:lpstr>
      <vt:lpstr>Arial</vt:lpstr>
      <vt:lpstr>Arial</vt:lpstr>
      <vt:lpstr>Organic</vt:lpstr>
      <vt:lpstr>CAH Performance Improvement Network</vt:lpstr>
      <vt:lpstr>Nursing Contact Hours - Reminders</vt:lpstr>
      <vt:lpstr>We need your FULL NAME in the Zoom platform</vt:lpstr>
      <vt:lpstr>Dawn</vt:lpstr>
      <vt:lpstr>Data Dive Q-Net</vt:lpstr>
      <vt:lpstr>Public Reporting update</vt:lpstr>
      <vt:lpstr>Public Reporting </vt:lpstr>
      <vt:lpstr>Public Reporting </vt:lpstr>
      <vt:lpstr>Data Questions Deep Dive in Process  </vt:lpstr>
      <vt:lpstr>Items on the Survey</vt:lpstr>
      <vt:lpstr>Modes of Participation</vt:lpstr>
      <vt:lpstr>Which Patients </vt:lpstr>
      <vt:lpstr>How Sampled</vt:lpstr>
      <vt:lpstr>How Calculated</vt:lpstr>
      <vt:lpstr>How Adjusted </vt:lpstr>
      <vt:lpstr>Boxes</vt:lpstr>
      <vt:lpstr>PowerPoint Presentation</vt:lpstr>
      <vt:lpstr>PowerPoint Presentation</vt:lpstr>
      <vt:lpstr>Adjustment variables</vt:lpstr>
      <vt:lpstr>Adjustments</vt:lpstr>
      <vt:lpstr>Questions?</vt:lpstr>
      <vt:lpstr>Nurse Contact Hours Reminder</vt:lpstr>
    </vt:vector>
  </TitlesOfParts>
  <Company>Surgical Care Affiliates</Company>
  <LinksUpToDate>false</LinksUpToDate>
  <SharedDoc>false</SharedDoc>
  <HyperlinksChanged>false</HyperlinksChanged>
  <AppVersion>15.0024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SCA Medical Mission February 2018</dc:title>
  <dc:creator>Vanburen, Linda</dc:creator>
  <cp:lastModifiedBy>Marsha Chan</cp:lastModifiedBy>
  <cp:revision>45</cp:revision>
  <dcterms:created xsi:type="dcterms:W3CDTF">2018-02-27T16:07:09Z</dcterms:created>
  <dcterms:modified xsi:type="dcterms:W3CDTF">2018-04-16T18:16:55Z</dcterms:modified>
</cp:coreProperties>
</file>