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5.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37"/>
  </p:notesMasterIdLst>
  <p:sldIdLst>
    <p:sldId id="256" r:id="rId3"/>
    <p:sldId id="265" r:id="rId4"/>
    <p:sldId id="264" r:id="rId5"/>
    <p:sldId id="288" r:id="rId6"/>
    <p:sldId id="286" r:id="rId7"/>
    <p:sldId id="290" r:id="rId8"/>
    <p:sldId id="284" r:id="rId9"/>
    <p:sldId id="291" r:id="rId10"/>
    <p:sldId id="289" r:id="rId11"/>
    <p:sldId id="292" r:id="rId12"/>
    <p:sldId id="305" r:id="rId13"/>
    <p:sldId id="294" r:id="rId14"/>
    <p:sldId id="296" r:id="rId15"/>
    <p:sldId id="298" r:id="rId16"/>
    <p:sldId id="297" r:id="rId17"/>
    <p:sldId id="312" r:id="rId18"/>
    <p:sldId id="311" r:id="rId19"/>
    <p:sldId id="300" r:id="rId20"/>
    <p:sldId id="315" r:id="rId21"/>
    <p:sldId id="316" r:id="rId22"/>
    <p:sldId id="320" r:id="rId23"/>
    <p:sldId id="321" r:id="rId24"/>
    <p:sldId id="307" r:id="rId25"/>
    <p:sldId id="308" r:id="rId26"/>
    <p:sldId id="309" r:id="rId27"/>
    <p:sldId id="319" r:id="rId28"/>
    <p:sldId id="318" r:id="rId29"/>
    <p:sldId id="317" r:id="rId30"/>
    <p:sldId id="324" r:id="rId31"/>
    <p:sldId id="295" r:id="rId32"/>
    <p:sldId id="322" r:id="rId33"/>
    <p:sldId id="281" r:id="rId34"/>
    <p:sldId id="323" r:id="rId35"/>
    <p:sldId id="32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6" autoAdjust="0"/>
    <p:restoredTop sz="94712" autoAdjust="0"/>
  </p:normalViewPr>
  <p:slideViewPr>
    <p:cSldViewPr snapToGrid="0" snapToObjects="1">
      <p:cViewPr varScale="1">
        <p:scale>
          <a:sx n="82" d="100"/>
          <a:sy n="82" d="100"/>
        </p:scale>
        <p:origin x="1344" y="67"/>
      </p:cViewPr>
      <p:guideLst>
        <p:guide orient="horz" pos="2160"/>
        <p:guide pos="2880"/>
      </p:guideLst>
    </p:cSldViewPr>
  </p:slideViewPr>
  <p:outlineViewPr>
    <p:cViewPr>
      <p:scale>
        <a:sx n="33" d="100"/>
        <a:sy n="33" d="100"/>
      </p:scale>
      <p:origin x="0" y="100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8B794-4642-3441-BFE5-92CE62B6D38C}"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16794879-5ADE-8844-9C3A-C03BFE130799}">
      <dgm:prSet phldrT="[Text]"/>
      <dgm:spPr/>
      <dgm:t>
        <a:bodyPr/>
        <a:lstStyle/>
        <a:p>
          <a:r>
            <a:rPr lang="en-US" dirty="0"/>
            <a:t>Board of Directors</a:t>
          </a:r>
        </a:p>
      </dgm:t>
    </dgm:pt>
    <dgm:pt modelId="{BBB19EC9-BAB8-A644-A57A-F98435419A27}" type="parTrans" cxnId="{EA305F78-5B36-6E48-851A-A2BCB040942F}">
      <dgm:prSet/>
      <dgm:spPr/>
      <dgm:t>
        <a:bodyPr/>
        <a:lstStyle/>
        <a:p>
          <a:endParaRPr lang="en-US"/>
        </a:p>
      </dgm:t>
    </dgm:pt>
    <dgm:pt modelId="{0E45EFA1-9934-AC40-91EC-E75EE505DCBD}" type="sibTrans" cxnId="{EA305F78-5B36-6E48-851A-A2BCB040942F}">
      <dgm:prSet/>
      <dgm:spPr/>
      <dgm:t>
        <a:bodyPr/>
        <a:lstStyle/>
        <a:p>
          <a:endParaRPr lang="en-US"/>
        </a:p>
      </dgm:t>
    </dgm:pt>
    <dgm:pt modelId="{7C553420-F342-2F45-BBBB-ADB24C64F099}">
      <dgm:prSet phldrT="[Text]"/>
      <dgm:spPr/>
      <dgm:t>
        <a:bodyPr/>
        <a:lstStyle/>
        <a:p>
          <a:r>
            <a:rPr lang="en-US" dirty="0"/>
            <a:t>MEC</a:t>
          </a:r>
        </a:p>
      </dgm:t>
    </dgm:pt>
    <dgm:pt modelId="{DD2E1AF8-EA92-BF43-A17B-7A810A78BF53}" type="parTrans" cxnId="{1AF3E460-8BEF-2D4D-95C7-F560427D62A0}">
      <dgm:prSet/>
      <dgm:spPr/>
      <dgm:t>
        <a:bodyPr/>
        <a:lstStyle/>
        <a:p>
          <a:endParaRPr lang="en-US"/>
        </a:p>
      </dgm:t>
    </dgm:pt>
    <dgm:pt modelId="{1FCE4432-985B-804B-99D7-5507536B5DB8}" type="sibTrans" cxnId="{1AF3E460-8BEF-2D4D-95C7-F560427D62A0}">
      <dgm:prSet/>
      <dgm:spPr/>
      <dgm:t>
        <a:bodyPr/>
        <a:lstStyle/>
        <a:p>
          <a:endParaRPr lang="en-US"/>
        </a:p>
      </dgm:t>
    </dgm:pt>
    <dgm:pt modelId="{8A29B867-0EF0-2648-9457-29018A2CC594}">
      <dgm:prSet phldrT="[Text]"/>
      <dgm:spPr/>
      <dgm:t>
        <a:bodyPr/>
        <a:lstStyle/>
        <a:p>
          <a:r>
            <a:rPr lang="en-US" dirty="0"/>
            <a:t>Quality Committee</a:t>
          </a:r>
        </a:p>
      </dgm:t>
    </dgm:pt>
    <dgm:pt modelId="{7217644E-0BFA-E345-9D73-0BBB547F70F7}" type="parTrans" cxnId="{9B8EC124-5E62-3041-A011-5E67C162E8D5}">
      <dgm:prSet/>
      <dgm:spPr/>
      <dgm:t>
        <a:bodyPr/>
        <a:lstStyle/>
        <a:p>
          <a:endParaRPr lang="en-US"/>
        </a:p>
      </dgm:t>
    </dgm:pt>
    <dgm:pt modelId="{2C90ED3B-B241-BE48-9220-D24E6AB7A72F}" type="sibTrans" cxnId="{9B8EC124-5E62-3041-A011-5E67C162E8D5}">
      <dgm:prSet/>
      <dgm:spPr/>
      <dgm:t>
        <a:bodyPr/>
        <a:lstStyle/>
        <a:p>
          <a:endParaRPr lang="en-US"/>
        </a:p>
      </dgm:t>
    </dgm:pt>
    <dgm:pt modelId="{6BA9C24C-DCCC-9742-A920-8C369722BB83}">
      <dgm:prSet/>
      <dgm:spPr/>
      <dgm:t>
        <a:bodyPr/>
        <a:lstStyle/>
        <a:p>
          <a:r>
            <a:rPr lang="en-US" dirty="0"/>
            <a:t>Patient Safety</a:t>
          </a:r>
        </a:p>
      </dgm:t>
    </dgm:pt>
    <dgm:pt modelId="{6A5E7511-4422-F843-910E-A0D30EC7E1BF}" type="parTrans" cxnId="{A08DD1AC-00D2-CF42-8870-99B1251B1999}">
      <dgm:prSet/>
      <dgm:spPr/>
      <dgm:t>
        <a:bodyPr/>
        <a:lstStyle/>
        <a:p>
          <a:endParaRPr lang="en-US"/>
        </a:p>
      </dgm:t>
    </dgm:pt>
    <dgm:pt modelId="{1E6E7CC3-06FA-3346-BF34-75E268EDBA3F}" type="sibTrans" cxnId="{A08DD1AC-00D2-CF42-8870-99B1251B1999}">
      <dgm:prSet/>
      <dgm:spPr/>
      <dgm:t>
        <a:bodyPr/>
        <a:lstStyle/>
        <a:p>
          <a:endParaRPr lang="en-US"/>
        </a:p>
      </dgm:t>
    </dgm:pt>
    <dgm:pt modelId="{75A9AD02-A69B-0C49-A776-E1C70EC9BE56}">
      <dgm:prSet/>
      <dgm:spPr/>
      <dgm:t>
        <a:bodyPr/>
        <a:lstStyle/>
        <a:p>
          <a:r>
            <a:rPr lang="en-US" dirty="0"/>
            <a:t>Patient Experience</a:t>
          </a:r>
        </a:p>
      </dgm:t>
    </dgm:pt>
    <dgm:pt modelId="{5CB0DB8C-A66B-BF42-A212-E0F1E6FF239B}" type="parTrans" cxnId="{1F0B5C38-D038-4E40-8897-96A318404241}">
      <dgm:prSet/>
      <dgm:spPr/>
      <dgm:t>
        <a:bodyPr/>
        <a:lstStyle/>
        <a:p>
          <a:endParaRPr lang="en-US"/>
        </a:p>
      </dgm:t>
    </dgm:pt>
    <dgm:pt modelId="{29C580E0-D124-6B40-ACAA-C4E335058AEF}" type="sibTrans" cxnId="{1F0B5C38-D038-4E40-8897-96A318404241}">
      <dgm:prSet/>
      <dgm:spPr/>
      <dgm:t>
        <a:bodyPr/>
        <a:lstStyle/>
        <a:p>
          <a:endParaRPr lang="en-US"/>
        </a:p>
      </dgm:t>
    </dgm:pt>
    <dgm:pt modelId="{1FE8244F-1BC9-7647-9A2D-88022A152B6F}">
      <dgm:prSet/>
      <dgm:spPr/>
      <dgm:t>
        <a:bodyPr/>
        <a:lstStyle/>
        <a:p>
          <a:r>
            <a:rPr lang="en-US" dirty="0"/>
            <a:t>PI Teams</a:t>
          </a:r>
        </a:p>
      </dgm:t>
    </dgm:pt>
    <dgm:pt modelId="{A64B90BA-33C8-CC4A-9BCB-2FF7A34391E6}" type="parTrans" cxnId="{5D059AEE-D8C3-D84D-B4D4-437C95D6E80D}">
      <dgm:prSet/>
      <dgm:spPr/>
      <dgm:t>
        <a:bodyPr/>
        <a:lstStyle/>
        <a:p>
          <a:endParaRPr lang="en-US"/>
        </a:p>
      </dgm:t>
    </dgm:pt>
    <dgm:pt modelId="{B5CC13E1-9076-5248-B2AF-15014E114C87}" type="sibTrans" cxnId="{5D059AEE-D8C3-D84D-B4D4-437C95D6E80D}">
      <dgm:prSet/>
      <dgm:spPr/>
      <dgm:t>
        <a:bodyPr/>
        <a:lstStyle/>
        <a:p>
          <a:endParaRPr lang="en-US"/>
        </a:p>
      </dgm:t>
    </dgm:pt>
    <dgm:pt modelId="{67B5EF8E-B56D-8C4F-B2F6-D9EBACD31CCA}" type="pres">
      <dgm:prSet presAssocID="{6AC8B794-4642-3441-BFE5-92CE62B6D38C}" presName="hierChild1" presStyleCnt="0">
        <dgm:presLayoutVars>
          <dgm:chPref val="1"/>
          <dgm:dir/>
          <dgm:animOne val="branch"/>
          <dgm:animLvl val="lvl"/>
          <dgm:resizeHandles/>
        </dgm:presLayoutVars>
      </dgm:prSet>
      <dgm:spPr/>
    </dgm:pt>
    <dgm:pt modelId="{9271B03A-6CF7-7942-AA98-EB8190691E3A}" type="pres">
      <dgm:prSet presAssocID="{16794879-5ADE-8844-9C3A-C03BFE130799}" presName="hierRoot1" presStyleCnt="0"/>
      <dgm:spPr/>
    </dgm:pt>
    <dgm:pt modelId="{AB6E31CE-D6F0-5141-9814-D710F8AC4321}" type="pres">
      <dgm:prSet presAssocID="{16794879-5ADE-8844-9C3A-C03BFE130799}" presName="composite" presStyleCnt="0"/>
      <dgm:spPr/>
    </dgm:pt>
    <dgm:pt modelId="{A8C15A41-A687-054D-8CBB-FF500A60A54B}" type="pres">
      <dgm:prSet presAssocID="{16794879-5ADE-8844-9C3A-C03BFE130799}" presName="background" presStyleLbl="node0" presStyleIdx="0" presStyleCnt="1"/>
      <dgm:spPr/>
    </dgm:pt>
    <dgm:pt modelId="{F11C08F4-E4DB-BF45-B565-53C4A34EBE09}" type="pres">
      <dgm:prSet presAssocID="{16794879-5ADE-8844-9C3A-C03BFE130799}" presName="text" presStyleLbl="fgAcc0" presStyleIdx="0" presStyleCnt="1">
        <dgm:presLayoutVars>
          <dgm:chPref val="3"/>
        </dgm:presLayoutVars>
      </dgm:prSet>
      <dgm:spPr/>
    </dgm:pt>
    <dgm:pt modelId="{E4B3CDA3-6D9C-1145-978F-7156F74E7037}" type="pres">
      <dgm:prSet presAssocID="{16794879-5ADE-8844-9C3A-C03BFE130799}" presName="hierChild2" presStyleCnt="0"/>
      <dgm:spPr/>
    </dgm:pt>
    <dgm:pt modelId="{31782A11-338E-3E45-A3C6-1220B824D402}" type="pres">
      <dgm:prSet presAssocID="{DD2E1AF8-EA92-BF43-A17B-7A810A78BF53}" presName="Name10" presStyleLbl="parChTrans1D2" presStyleIdx="0" presStyleCnt="1"/>
      <dgm:spPr/>
    </dgm:pt>
    <dgm:pt modelId="{56B9C8B8-922E-5949-A531-D1B73B3666EE}" type="pres">
      <dgm:prSet presAssocID="{7C553420-F342-2F45-BBBB-ADB24C64F099}" presName="hierRoot2" presStyleCnt="0"/>
      <dgm:spPr/>
    </dgm:pt>
    <dgm:pt modelId="{EB71B348-2C72-4341-BCF6-A2AEEAC1C6EE}" type="pres">
      <dgm:prSet presAssocID="{7C553420-F342-2F45-BBBB-ADB24C64F099}" presName="composite2" presStyleCnt="0"/>
      <dgm:spPr/>
    </dgm:pt>
    <dgm:pt modelId="{62EB9610-AD03-7344-9132-6B0B5332D51C}" type="pres">
      <dgm:prSet presAssocID="{7C553420-F342-2F45-BBBB-ADB24C64F099}" presName="background2" presStyleLbl="node2" presStyleIdx="0" presStyleCnt="1"/>
      <dgm:spPr/>
    </dgm:pt>
    <dgm:pt modelId="{5C2AD838-B1A9-104E-AFD7-3D0AEF017CE3}" type="pres">
      <dgm:prSet presAssocID="{7C553420-F342-2F45-BBBB-ADB24C64F099}" presName="text2" presStyleLbl="fgAcc2" presStyleIdx="0" presStyleCnt="1">
        <dgm:presLayoutVars>
          <dgm:chPref val="3"/>
        </dgm:presLayoutVars>
      </dgm:prSet>
      <dgm:spPr/>
    </dgm:pt>
    <dgm:pt modelId="{FD97276E-9218-AF4E-94FE-0C003A0479EF}" type="pres">
      <dgm:prSet presAssocID="{7C553420-F342-2F45-BBBB-ADB24C64F099}" presName="hierChild3" presStyleCnt="0"/>
      <dgm:spPr/>
    </dgm:pt>
    <dgm:pt modelId="{EDD0592B-929D-F44C-9DB9-9AD5BAC5F63B}" type="pres">
      <dgm:prSet presAssocID="{7217644E-0BFA-E345-9D73-0BBB547F70F7}" presName="Name17" presStyleLbl="parChTrans1D3" presStyleIdx="0" presStyleCnt="1"/>
      <dgm:spPr/>
    </dgm:pt>
    <dgm:pt modelId="{68CF7F2B-D8E6-E64A-B2A7-6C2F9AB1C6A9}" type="pres">
      <dgm:prSet presAssocID="{8A29B867-0EF0-2648-9457-29018A2CC594}" presName="hierRoot3" presStyleCnt="0"/>
      <dgm:spPr/>
    </dgm:pt>
    <dgm:pt modelId="{30F11788-7D45-F04F-84A8-C109E8761817}" type="pres">
      <dgm:prSet presAssocID="{8A29B867-0EF0-2648-9457-29018A2CC594}" presName="composite3" presStyleCnt="0"/>
      <dgm:spPr/>
    </dgm:pt>
    <dgm:pt modelId="{B00E8DC4-0E50-2F45-8213-98B3270D28A2}" type="pres">
      <dgm:prSet presAssocID="{8A29B867-0EF0-2648-9457-29018A2CC594}" presName="background3" presStyleLbl="node3" presStyleIdx="0" presStyleCnt="1"/>
      <dgm:spPr/>
    </dgm:pt>
    <dgm:pt modelId="{655C5946-444F-DB40-93E1-D10A3BE47C78}" type="pres">
      <dgm:prSet presAssocID="{8A29B867-0EF0-2648-9457-29018A2CC594}" presName="text3" presStyleLbl="fgAcc3" presStyleIdx="0" presStyleCnt="1">
        <dgm:presLayoutVars>
          <dgm:chPref val="3"/>
        </dgm:presLayoutVars>
      </dgm:prSet>
      <dgm:spPr/>
    </dgm:pt>
    <dgm:pt modelId="{22799398-91E0-D549-8A47-B56F96BC81FB}" type="pres">
      <dgm:prSet presAssocID="{8A29B867-0EF0-2648-9457-29018A2CC594}" presName="hierChild4" presStyleCnt="0"/>
      <dgm:spPr/>
    </dgm:pt>
    <dgm:pt modelId="{84590002-DD00-D14F-9FA1-8965696EF27D}" type="pres">
      <dgm:prSet presAssocID="{6A5E7511-4422-F843-910E-A0D30EC7E1BF}" presName="Name23" presStyleLbl="parChTrans1D4" presStyleIdx="0" presStyleCnt="3"/>
      <dgm:spPr/>
    </dgm:pt>
    <dgm:pt modelId="{97886D26-F269-9846-82C4-1AAE4BEC50B2}" type="pres">
      <dgm:prSet presAssocID="{6BA9C24C-DCCC-9742-A920-8C369722BB83}" presName="hierRoot4" presStyleCnt="0"/>
      <dgm:spPr/>
    </dgm:pt>
    <dgm:pt modelId="{84C00B25-5E27-A74C-A407-ED3BAA46520C}" type="pres">
      <dgm:prSet presAssocID="{6BA9C24C-DCCC-9742-A920-8C369722BB83}" presName="composite4" presStyleCnt="0"/>
      <dgm:spPr/>
    </dgm:pt>
    <dgm:pt modelId="{C846D76C-2A4B-F243-85EE-893B945C3BCE}" type="pres">
      <dgm:prSet presAssocID="{6BA9C24C-DCCC-9742-A920-8C369722BB83}" presName="background4" presStyleLbl="node4" presStyleIdx="0" presStyleCnt="3"/>
      <dgm:spPr/>
    </dgm:pt>
    <dgm:pt modelId="{C38DF5E0-F995-E245-A5FA-D29A1B9B74DA}" type="pres">
      <dgm:prSet presAssocID="{6BA9C24C-DCCC-9742-A920-8C369722BB83}" presName="text4" presStyleLbl="fgAcc4" presStyleIdx="0" presStyleCnt="3">
        <dgm:presLayoutVars>
          <dgm:chPref val="3"/>
        </dgm:presLayoutVars>
      </dgm:prSet>
      <dgm:spPr/>
    </dgm:pt>
    <dgm:pt modelId="{66B5F3E2-E3F5-C641-88C4-1B0348CB7E58}" type="pres">
      <dgm:prSet presAssocID="{6BA9C24C-DCCC-9742-A920-8C369722BB83}" presName="hierChild5" presStyleCnt="0"/>
      <dgm:spPr/>
    </dgm:pt>
    <dgm:pt modelId="{4EBAD462-7D5D-0040-B3B2-1CDB0F47919F}" type="pres">
      <dgm:prSet presAssocID="{5CB0DB8C-A66B-BF42-A212-E0F1E6FF239B}" presName="Name23" presStyleLbl="parChTrans1D4" presStyleIdx="1" presStyleCnt="3"/>
      <dgm:spPr/>
    </dgm:pt>
    <dgm:pt modelId="{9F983FBC-34FF-984A-B3A3-8E0EF6CCD0DB}" type="pres">
      <dgm:prSet presAssocID="{75A9AD02-A69B-0C49-A776-E1C70EC9BE56}" presName="hierRoot4" presStyleCnt="0"/>
      <dgm:spPr/>
    </dgm:pt>
    <dgm:pt modelId="{75D2AF86-A0B7-F445-A907-136B972D955F}" type="pres">
      <dgm:prSet presAssocID="{75A9AD02-A69B-0C49-A776-E1C70EC9BE56}" presName="composite4" presStyleCnt="0"/>
      <dgm:spPr/>
    </dgm:pt>
    <dgm:pt modelId="{0CC413F9-FFC6-F14C-A244-4F686A7ABE3A}" type="pres">
      <dgm:prSet presAssocID="{75A9AD02-A69B-0C49-A776-E1C70EC9BE56}" presName="background4" presStyleLbl="node4" presStyleIdx="1" presStyleCnt="3"/>
      <dgm:spPr/>
    </dgm:pt>
    <dgm:pt modelId="{ED95F3F7-F4C0-A247-A68B-A68E6C757BF5}" type="pres">
      <dgm:prSet presAssocID="{75A9AD02-A69B-0C49-A776-E1C70EC9BE56}" presName="text4" presStyleLbl="fgAcc4" presStyleIdx="1" presStyleCnt="3">
        <dgm:presLayoutVars>
          <dgm:chPref val="3"/>
        </dgm:presLayoutVars>
      </dgm:prSet>
      <dgm:spPr/>
    </dgm:pt>
    <dgm:pt modelId="{04CD01A9-2975-8041-9949-4535D046618F}" type="pres">
      <dgm:prSet presAssocID="{75A9AD02-A69B-0C49-A776-E1C70EC9BE56}" presName="hierChild5" presStyleCnt="0"/>
      <dgm:spPr/>
    </dgm:pt>
    <dgm:pt modelId="{1D5CDE7C-96FF-2245-8B5F-1D58A151E22F}" type="pres">
      <dgm:prSet presAssocID="{A64B90BA-33C8-CC4A-9BCB-2FF7A34391E6}" presName="Name23" presStyleLbl="parChTrans1D4" presStyleIdx="2" presStyleCnt="3"/>
      <dgm:spPr/>
    </dgm:pt>
    <dgm:pt modelId="{43765587-747C-9440-AAEB-F93110877772}" type="pres">
      <dgm:prSet presAssocID="{1FE8244F-1BC9-7647-9A2D-88022A152B6F}" presName="hierRoot4" presStyleCnt="0"/>
      <dgm:spPr/>
    </dgm:pt>
    <dgm:pt modelId="{E7427534-D349-254A-A769-ECCC9C1E030F}" type="pres">
      <dgm:prSet presAssocID="{1FE8244F-1BC9-7647-9A2D-88022A152B6F}" presName="composite4" presStyleCnt="0"/>
      <dgm:spPr/>
    </dgm:pt>
    <dgm:pt modelId="{B9659199-CA1C-3941-B925-CB295BCA634B}" type="pres">
      <dgm:prSet presAssocID="{1FE8244F-1BC9-7647-9A2D-88022A152B6F}" presName="background4" presStyleLbl="node4" presStyleIdx="2" presStyleCnt="3"/>
      <dgm:spPr/>
    </dgm:pt>
    <dgm:pt modelId="{4E64CE6E-7845-004A-9FA2-C5A3C41B9891}" type="pres">
      <dgm:prSet presAssocID="{1FE8244F-1BC9-7647-9A2D-88022A152B6F}" presName="text4" presStyleLbl="fgAcc4" presStyleIdx="2" presStyleCnt="3">
        <dgm:presLayoutVars>
          <dgm:chPref val="3"/>
        </dgm:presLayoutVars>
      </dgm:prSet>
      <dgm:spPr/>
    </dgm:pt>
    <dgm:pt modelId="{C4EB6151-7DE3-604E-9F61-DBA304DBA234}" type="pres">
      <dgm:prSet presAssocID="{1FE8244F-1BC9-7647-9A2D-88022A152B6F}" presName="hierChild5" presStyleCnt="0"/>
      <dgm:spPr/>
    </dgm:pt>
  </dgm:ptLst>
  <dgm:cxnLst>
    <dgm:cxn modelId="{B2AEF300-2E75-9B47-928D-6DDB79BDEDA7}" type="presOf" srcId="{16794879-5ADE-8844-9C3A-C03BFE130799}" destId="{F11C08F4-E4DB-BF45-B565-53C4A34EBE09}" srcOrd="0" destOrd="0" presId="urn:microsoft.com/office/officeart/2005/8/layout/hierarchy1"/>
    <dgm:cxn modelId="{9B8EC124-5E62-3041-A011-5E67C162E8D5}" srcId="{7C553420-F342-2F45-BBBB-ADB24C64F099}" destId="{8A29B867-0EF0-2648-9457-29018A2CC594}" srcOrd="0" destOrd="0" parTransId="{7217644E-0BFA-E345-9D73-0BBB547F70F7}" sibTransId="{2C90ED3B-B241-BE48-9220-D24E6AB7A72F}"/>
    <dgm:cxn modelId="{8946EA28-9990-5348-A0A6-8DFE9D241AF0}" type="presOf" srcId="{DD2E1AF8-EA92-BF43-A17B-7A810A78BF53}" destId="{31782A11-338E-3E45-A3C6-1220B824D402}" srcOrd="0" destOrd="0" presId="urn:microsoft.com/office/officeart/2005/8/layout/hierarchy1"/>
    <dgm:cxn modelId="{1F0B5C38-D038-4E40-8897-96A318404241}" srcId="{8A29B867-0EF0-2648-9457-29018A2CC594}" destId="{75A9AD02-A69B-0C49-A776-E1C70EC9BE56}" srcOrd="1" destOrd="0" parTransId="{5CB0DB8C-A66B-BF42-A212-E0F1E6FF239B}" sibTransId="{29C580E0-D124-6B40-ACAA-C4E335058AEF}"/>
    <dgm:cxn modelId="{890D435B-AAC1-B145-8FBF-DA8CB047D5F8}" type="presOf" srcId="{7C553420-F342-2F45-BBBB-ADB24C64F099}" destId="{5C2AD838-B1A9-104E-AFD7-3D0AEF017CE3}" srcOrd="0" destOrd="0" presId="urn:microsoft.com/office/officeart/2005/8/layout/hierarchy1"/>
    <dgm:cxn modelId="{1AF3E460-8BEF-2D4D-95C7-F560427D62A0}" srcId="{16794879-5ADE-8844-9C3A-C03BFE130799}" destId="{7C553420-F342-2F45-BBBB-ADB24C64F099}" srcOrd="0" destOrd="0" parTransId="{DD2E1AF8-EA92-BF43-A17B-7A810A78BF53}" sibTransId="{1FCE4432-985B-804B-99D7-5507536B5DB8}"/>
    <dgm:cxn modelId="{EA60B942-BCDA-D741-8278-EFAA6C73DC0C}" type="presOf" srcId="{8A29B867-0EF0-2648-9457-29018A2CC594}" destId="{655C5946-444F-DB40-93E1-D10A3BE47C78}" srcOrd="0" destOrd="0" presId="urn:microsoft.com/office/officeart/2005/8/layout/hierarchy1"/>
    <dgm:cxn modelId="{26F35A52-4822-4042-9565-CD51B01DC193}" type="presOf" srcId="{75A9AD02-A69B-0C49-A776-E1C70EC9BE56}" destId="{ED95F3F7-F4C0-A247-A68B-A68E6C757BF5}" srcOrd="0" destOrd="0" presId="urn:microsoft.com/office/officeart/2005/8/layout/hierarchy1"/>
    <dgm:cxn modelId="{E243CD57-A78B-7945-AC19-29AC71240389}" type="presOf" srcId="{5CB0DB8C-A66B-BF42-A212-E0F1E6FF239B}" destId="{4EBAD462-7D5D-0040-B3B2-1CDB0F47919F}" srcOrd="0" destOrd="0" presId="urn:microsoft.com/office/officeart/2005/8/layout/hierarchy1"/>
    <dgm:cxn modelId="{EA305F78-5B36-6E48-851A-A2BCB040942F}" srcId="{6AC8B794-4642-3441-BFE5-92CE62B6D38C}" destId="{16794879-5ADE-8844-9C3A-C03BFE130799}" srcOrd="0" destOrd="0" parTransId="{BBB19EC9-BAB8-A644-A57A-F98435419A27}" sibTransId="{0E45EFA1-9934-AC40-91EC-E75EE505DCBD}"/>
    <dgm:cxn modelId="{6563838C-7A09-5D40-96D1-C3F92DF81E30}" type="presOf" srcId="{1FE8244F-1BC9-7647-9A2D-88022A152B6F}" destId="{4E64CE6E-7845-004A-9FA2-C5A3C41B9891}" srcOrd="0" destOrd="0" presId="urn:microsoft.com/office/officeart/2005/8/layout/hierarchy1"/>
    <dgm:cxn modelId="{F9373A90-9BB1-1045-92F6-6CCBC7389BDE}" type="presOf" srcId="{7217644E-0BFA-E345-9D73-0BBB547F70F7}" destId="{EDD0592B-929D-F44C-9DB9-9AD5BAC5F63B}" srcOrd="0" destOrd="0" presId="urn:microsoft.com/office/officeart/2005/8/layout/hierarchy1"/>
    <dgm:cxn modelId="{15A1979F-868F-7440-8377-A9FC9B2AB728}" type="presOf" srcId="{6BA9C24C-DCCC-9742-A920-8C369722BB83}" destId="{C38DF5E0-F995-E245-A5FA-D29A1B9B74DA}" srcOrd="0" destOrd="0" presId="urn:microsoft.com/office/officeart/2005/8/layout/hierarchy1"/>
    <dgm:cxn modelId="{810DB9A1-C8DD-624C-B0D8-02AC191EC113}" type="presOf" srcId="{6A5E7511-4422-F843-910E-A0D30EC7E1BF}" destId="{84590002-DD00-D14F-9FA1-8965696EF27D}" srcOrd="0" destOrd="0" presId="urn:microsoft.com/office/officeart/2005/8/layout/hierarchy1"/>
    <dgm:cxn modelId="{A08DD1AC-00D2-CF42-8870-99B1251B1999}" srcId="{8A29B867-0EF0-2648-9457-29018A2CC594}" destId="{6BA9C24C-DCCC-9742-A920-8C369722BB83}" srcOrd="0" destOrd="0" parTransId="{6A5E7511-4422-F843-910E-A0D30EC7E1BF}" sibTransId="{1E6E7CC3-06FA-3346-BF34-75E268EDBA3F}"/>
    <dgm:cxn modelId="{0BB056AE-2214-2146-A5B4-E3019C2A7739}" type="presOf" srcId="{6AC8B794-4642-3441-BFE5-92CE62B6D38C}" destId="{67B5EF8E-B56D-8C4F-B2F6-D9EBACD31CCA}" srcOrd="0" destOrd="0" presId="urn:microsoft.com/office/officeart/2005/8/layout/hierarchy1"/>
    <dgm:cxn modelId="{FBE648BF-E502-7442-A8C3-29682AC52967}" type="presOf" srcId="{A64B90BA-33C8-CC4A-9BCB-2FF7A34391E6}" destId="{1D5CDE7C-96FF-2245-8B5F-1D58A151E22F}" srcOrd="0" destOrd="0" presId="urn:microsoft.com/office/officeart/2005/8/layout/hierarchy1"/>
    <dgm:cxn modelId="{5D059AEE-D8C3-D84D-B4D4-437C95D6E80D}" srcId="{8A29B867-0EF0-2648-9457-29018A2CC594}" destId="{1FE8244F-1BC9-7647-9A2D-88022A152B6F}" srcOrd="2" destOrd="0" parTransId="{A64B90BA-33C8-CC4A-9BCB-2FF7A34391E6}" sibTransId="{B5CC13E1-9076-5248-B2AF-15014E114C87}"/>
    <dgm:cxn modelId="{44D24B31-E3AC-CF4F-BAA1-995FD4F4B20F}" type="presParOf" srcId="{67B5EF8E-B56D-8C4F-B2F6-D9EBACD31CCA}" destId="{9271B03A-6CF7-7942-AA98-EB8190691E3A}" srcOrd="0" destOrd="0" presId="urn:microsoft.com/office/officeart/2005/8/layout/hierarchy1"/>
    <dgm:cxn modelId="{E933D475-0D56-9540-AC62-A00B0AA4DDDE}" type="presParOf" srcId="{9271B03A-6CF7-7942-AA98-EB8190691E3A}" destId="{AB6E31CE-D6F0-5141-9814-D710F8AC4321}" srcOrd="0" destOrd="0" presId="urn:microsoft.com/office/officeart/2005/8/layout/hierarchy1"/>
    <dgm:cxn modelId="{C79DD7A0-7DC7-0E48-A349-C07A5D2DB2E2}" type="presParOf" srcId="{AB6E31CE-D6F0-5141-9814-D710F8AC4321}" destId="{A8C15A41-A687-054D-8CBB-FF500A60A54B}" srcOrd="0" destOrd="0" presId="urn:microsoft.com/office/officeart/2005/8/layout/hierarchy1"/>
    <dgm:cxn modelId="{2AE4D4C6-B7DF-7A41-AF2A-8B269DDD0B15}" type="presParOf" srcId="{AB6E31CE-D6F0-5141-9814-D710F8AC4321}" destId="{F11C08F4-E4DB-BF45-B565-53C4A34EBE09}" srcOrd="1" destOrd="0" presId="urn:microsoft.com/office/officeart/2005/8/layout/hierarchy1"/>
    <dgm:cxn modelId="{8A218A51-7FEA-4049-A2D2-F5FB13DD0DED}" type="presParOf" srcId="{9271B03A-6CF7-7942-AA98-EB8190691E3A}" destId="{E4B3CDA3-6D9C-1145-978F-7156F74E7037}" srcOrd="1" destOrd="0" presId="urn:microsoft.com/office/officeart/2005/8/layout/hierarchy1"/>
    <dgm:cxn modelId="{DE202E23-90A3-AD4C-93BE-3EEFFB84D609}" type="presParOf" srcId="{E4B3CDA3-6D9C-1145-978F-7156F74E7037}" destId="{31782A11-338E-3E45-A3C6-1220B824D402}" srcOrd="0" destOrd="0" presId="urn:microsoft.com/office/officeart/2005/8/layout/hierarchy1"/>
    <dgm:cxn modelId="{2477E7FE-47D5-6C47-8C7D-F51A5B673F6B}" type="presParOf" srcId="{E4B3CDA3-6D9C-1145-978F-7156F74E7037}" destId="{56B9C8B8-922E-5949-A531-D1B73B3666EE}" srcOrd="1" destOrd="0" presId="urn:microsoft.com/office/officeart/2005/8/layout/hierarchy1"/>
    <dgm:cxn modelId="{99065434-44DD-7141-A0B4-8CF8820ED967}" type="presParOf" srcId="{56B9C8B8-922E-5949-A531-D1B73B3666EE}" destId="{EB71B348-2C72-4341-BCF6-A2AEEAC1C6EE}" srcOrd="0" destOrd="0" presId="urn:microsoft.com/office/officeart/2005/8/layout/hierarchy1"/>
    <dgm:cxn modelId="{F53A941E-4536-6146-91F9-A67FB3BEEB56}" type="presParOf" srcId="{EB71B348-2C72-4341-BCF6-A2AEEAC1C6EE}" destId="{62EB9610-AD03-7344-9132-6B0B5332D51C}" srcOrd="0" destOrd="0" presId="urn:microsoft.com/office/officeart/2005/8/layout/hierarchy1"/>
    <dgm:cxn modelId="{BF7A0F20-08A8-6E43-B254-63927D6AE5BE}" type="presParOf" srcId="{EB71B348-2C72-4341-BCF6-A2AEEAC1C6EE}" destId="{5C2AD838-B1A9-104E-AFD7-3D0AEF017CE3}" srcOrd="1" destOrd="0" presId="urn:microsoft.com/office/officeart/2005/8/layout/hierarchy1"/>
    <dgm:cxn modelId="{151FF316-1562-A548-8E05-6EF67AB57AD9}" type="presParOf" srcId="{56B9C8B8-922E-5949-A531-D1B73B3666EE}" destId="{FD97276E-9218-AF4E-94FE-0C003A0479EF}" srcOrd="1" destOrd="0" presId="urn:microsoft.com/office/officeart/2005/8/layout/hierarchy1"/>
    <dgm:cxn modelId="{DE31D18F-7C65-DF48-9117-F9D07A07DBD9}" type="presParOf" srcId="{FD97276E-9218-AF4E-94FE-0C003A0479EF}" destId="{EDD0592B-929D-F44C-9DB9-9AD5BAC5F63B}" srcOrd="0" destOrd="0" presId="urn:microsoft.com/office/officeart/2005/8/layout/hierarchy1"/>
    <dgm:cxn modelId="{1C5BF0D5-63CE-804C-9F06-565A76C0B281}" type="presParOf" srcId="{FD97276E-9218-AF4E-94FE-0C003A0479EF}" destId="{68CF7F2B-D8E6-E64A-B2A7-6C2F9AB1C6A9}" srcOrd="1" destOrd="0" presId="urn:microsoft.com/office/officeart/2005/8/layout/hierarchy1"/>
    <dgm:cxn modelId="{8C427A17-4B58-4E48-9BF9-BCEAEB3CB832}" type="presParOf" srcId="{68CF7F2B-D8E6-E64A-B2A7-6C2F9AB1C6A9}" destId="{30F11788-7D45-F04F-84A8-C109E8761817}" srcOrd="0" destOrd="0" presId="urn:microsoft.com/office/officeart/2005/8/layout/hierarchy1"/>
    <dgm:cxn modelId="{02FF200E-C23E-4142-B1BC-73A70CCE8748}" type="presParOf" srcId="{30F11788-7D45-F04F-84A8-C109E8761817}" destId="{B00E8DC4-0E50-2F45-8213-98B3270D28A2}" srcOrd="0" destOrd="0" presId="urn:microsoft.com/office/officeart/2005/8/layout/hierarchy1"/>
    <dgm:cxn modelId="{3A85107F-92A6-0341-835D-58AFE2918B2D}" type="presParOf" srcId="{30F11788-7D45-F04F-84A8-C109E8761817}" destId="{655C5946-444F-DB40-93E1-D10A3BE47C78}" srcOrd="1" destOrd="0" presId="urn:microsoft.com/office/officeart/2005/8/layout/hierarchy1"/>
    <dgm:cxn modelId="{04F8A712-D17B-B840-BF75-5BF481C43787}" type="presParOf" srcId="{68CF7F2B-D8E6-E64A-B2A7-6C2F9AB1C6A9}" destId="{22799398-91E0-D549-8A47-B56F96BC81FB}" srcOrd="1" destOrd="0" presId="urn:microsoft.com/office/officeart/2005/8/layout/hierarchy1"/>
    <dgm:cxn modelId="{B3C7E61C-A9C5-F24B-BD5F-12C76B04C9E2}" type="presParOf" srcId="{22799398-91E0-D549-8A47-B56F96BC81FB}" destId="{84590002-DD00-D14F-9FA1-8965696EF27D}" srcOrd="0" destOrd="0" presId="urn:microsoft.com/office/officeart/2005/8/layout/hierarchy1"/>
    <dgm:cxn modelId="{AD72E10B-426C-C943-AB74-9FE95BD56C70}" type="presParOf" srcId="{22799398-91E0-D549-8A47-B56F96BC81FB}" destId="{97886D26-F269-9846-82C4-1AAE4BEC50B2}" srcOrd="1" destOrd="0" presId="urn:microsoft.com/office/officeart/2005/8/layout/hierarchy1"/>
    <dgm:cxn modelId="{4FF6933F-5810-C449-BCE9-86F76D50C926}" type="presParOf" srcId="{97886D26-F269-9846-82C4-1AAE4BEC50B2}" destId="{84C00B25-5E27-A74C-A407-ED3BAA46520C}" srcOrd="0" destOrd="0" presId="urn:microsoft.com/office/officeart/2005/8/layout/hierarchy1"/>
    <dgm:cxn modelId="{4195B876-99F2-3E49-9058-BC3BE256D3CE}" type="presParOf" srcId="{84C00B25-5E27-A74C-A407-ED3BAA46520C}" destId="{C846D76C-2A4B-F243-85EE-893B945C3BCE}" srcOrd="0" destOrd="0" presId="urn:microsoft.com/office/officeart/2005/8/layout/hierarchy1"/>
    <dgm:cxn modelId="{5C04AA14-D9FF-4F49-ACDE-468615436278}" type="presParOf" srcId="{84C00B25-5E27-A74C-A407-ED3BAA46520C}" destId="{C38DF5E0-F995-E245-A5FA-D29A1B9B74DA}" srcOrd="1" destOrd="0" presId="urn:microsoft.com/office/officeart/2005/8/layout/hierarchy1"/>
    <dgm:cxn modelId="{C95FC976-8EAB-A048-A549-C79088A546C3}" type="presParOf" srcId="{97886D26-F269-9846-82C4-1AAE4BEC50B2}" destId="{66B5F3E2-E3F5-C641-88C4-1B0348CB7E58}" srcOrd="1" destOrd="0" presId="urn:microsoft.com/office/officeart/2005/8/layout/hierarchy1"/>
    <dgm:cxn modelId="{856C9D1B-83D1-7A49-ADBC-78C0BF7E8B05}" type="presParOf" srcId="{22799398-91E0-D549-8A47-B56F96BC81FB}" destId="{4EBAD462-7D5D-0040-B3B2-1CDB0F47919F}" srcOrd="2" destOrd="0" presId="urn:microsoft.com/office/officeart/2005/8/layout/hierarchy1"/>
    <dgm:cxn modelId="{F9FF93A0-1819-6745-A89D-B3BB983D51B9}" type="presParOf" srcId="{22799398-91E0-D549-8A47-B56F96BC81FB}" destId="{9F983FBC-34FF-984A-B3A3-8E0EF6CCD0DB}" srcOrd="3" destOrd="0" presId="urn:microsoft.com/office/officeart/2005/8/layout/hierarchy1"/>
    <dgm:cxn modelId="{D6FE33FD-7CF5-5A48-AD0B-137FFAD7DE2C}" type="presParOf" srcId="{9F983FBC-34FF-984A-B3A3-8E0EF6CCD0DB}" destId="{75D2AF86-A0B7-F445-A907-136B972D955F}" srcOrd="0" destOrd="0" presId="urn:microsoft.com/office/officeart/2005/8/layout/hierarchy1"/>
    <dgm:cxn modelId="{5078B559-AF77-2544-AE3F-FE1620BEEEA7}" type="presParOf" srcId="{75D2AF86-A0B7-F445-A907-136B972D955F}" destId="{0CC413F9-FFC6-F14C-A244-4F686A7ABE3A}" srcOrd="0" destOrd="0" presId="urn:microsoft.com/office/officeart/2005/8/layout/hierarchy1"/>
    <dgm:cxn modelId="{B79ABF4F-389B-5540-A9DF-AD266F27F1C8}" type="presParOf" srcId="{75D2AF86-A0B7-F445-A907-136B972D955F}" destId="{ED95F3F7-F4C0-A247-A68B-A68E6C757BF5}" srcOrd="1" destOrd="0" presId="urn:microsoft.com/office/officeart/2005/8/layout/hierarchy1"/>
    <dgm:cxn modelId="{B10B4F5C-E273-A443-948D-B90B5A9BD449}" type="presParOf" srcId="{9F983FBC-34FF-984A-B3A3-8E0EF6CCD0DB}" destId="{04CD01A9-2975-8041-9949-4535D046618F}" srcOrd="1" destOrd="0" presId="urn:microsoft.com/office/officeart/2005/8/layout/hierarchy1"/>
    <dgm:cxn modelId="{C538CA3F-C95B-CB4D-A194-94817348142C}" type="presParOf" srcId="{22799398-91E0-D549-8A47-B56F96BC81FB}" destId="{1D5CDE7C-96FF-2245-8B5F-1D58A151E22F}" srcOrd="4" destOrd="0" presId="urn:microsoft.com/office/officeart/2005/8/layout/hierarchy1"/>
    <dgm:cxn modelId="{344B3E9F-BB66-9D48-B495-19BD0C37158C}" type="presParOf" srcId="{22799398-91E0-D549-8A47-B56F96BC81FB}" destId="{43765587-747C-9440-AAEB-F93110877772}" srcOrd="5" destOrd="0" presId="urn:microsoft.com/office/officeart/2005/8/layout/hierarchy1"/>
    <dgm:cxn modelId="{F55FD024-2B1F-5046-A624-D983C4F0A5A9}" type="presParOf" srcId="{43765587-747C-9440-AAEB-F93110877772}" destId="{E7427534-D349-254A-A769-ECCC9C1E030F}" srcOrd="0" destOrd="0" presId="urn:microsoft.com/office/officeart/2005/8/layout/hierarchy1"/>
    <dgm:cxn modelId="{42F560CB-43B1-924A-9F2E-C9CCD122D229}" type="presParOf" srcId="{E7427534-D349-254A-A769-ECCC9C1E030F}" destId="{B9659199-CA1C-3941-B925-CB295BCA634B}" srcOrd="0" destOrd="0" presId="urn:microsoft.com/office/officeart/2005/8/layout/hierarchy1"/>
    <dgm:cxn modelId="{E3FF1A9B-D0FC-D447-8033-95D2F306C4CA}" type="presParOf" srcId="{E7427534-D349-254A-A769-ECCC9C1E030F}" destId="{4E64CE6E-7845-004A-9FA2-C5A3C41B9891}" srcOrd="1" destOrd="0" presId="urn:microsoft.com/office/officeart/2005/8/layout/hierarchy1"/>
    <dgm:cxn modelId="{194D2B24-7314-EE43-B5E5-50DD7E919821}" type="presParOf" srcId="{43765587-747C-9440-AAEB-F93110877772}" destId="{C4EB6151-7DE3-604E-9F61-DBA304DBA2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CDE7C-96FF-2245-8B5F-1D58A151E22F}">
      <dsp:nvSpPr>
        <dsp:cNvPr id="0" name=""/>
        <dsp:cNvSpPr/>
      </dsp:nvSpPr>
      <dsp:spPr>
        <a:xfrm>
          <a:off x="3610633" y="2778636"/>
          <a:ext cx="1365061" cy="324822"/>
        </a:xfrm>
        <a:custGeom>
          <a:avLst/>
          <a:gdLst/>
          <a:ahLst/>
          <a:cxnLst/>
          <a:rect l="0" t="0" r="0" b="0"/>
          <a:pathLst>
            <a:path>
              <a:moveTo>
                <a:pt x="0" y="0"/>
              </a:moveTo>
              <a:lnTo>
                <a:pt x="0" y="221357"/>
              </a:lnTo>
              <a:lnTo>
                <a:pt x="1365061" y="221357"/>
              </a:lnTo>
              <a:lnTo>
                <a:pt x="1365061" y="32482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BAD462-7D5D-0040-B3B2-1CDB0F47919F}">
      <dsp:nvSpPr>
        <dsp:cNvPr id="0" name=""/>
        <dsp:cNvSpPr/>
      </dsp:nvSpPr>
      <dsp:spPr>
        <a:xfrm>
          <a:off x="3564913" y="2778636"/>
          <a:ext cx="91440" cy="324822"/>
        </a:xfrm>
        <a:custGeom>
          <a:avLst/>
          <a:gdLst/>
          <a:ahLst/>
          <a:cxnLst/>
          <a:rect l="0" t="0" r="0" b="0"/>
          <a:pathLst>
            <a:path>
              <a:moveTo>
                <a:pt x="45720" y="0"/>
              </a:moveTo>
              <a:lnTo>
                <a:pt x="45720" y="32482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590002-DD00-D14F-9FA1-8965696EF27D}">
      <dsp:nvSpPr>
        <dsp:cNvPr id="0" name=""/>
        <dsp:cNvSpPr/>
      </dsp:nvSpPr>
      <dsp:spPr>
        <a:xfrm>
          <a:off x="2245572" y="2778636"/>
          <a:ext cx="1365061" cy="324822"/>
        </a:xfrm>
        <a:custGeom>
          <a:avLst/>
          <a:gdLst/>
          <a:ahLst/>
          <a:cxnLst/>
          <a:rect l="0" t="0" r="0" b="0"/>
          <a:pathLst>
            <a:path>
              <a:moveTo>
                <a:pt x="1365061" y="0"/>
              </a:moveTo>
              <a:lnTo>
                <a:pt x="1365061" y="221357"/>
              </a:lnTo>
              <a:lnTo>
                <a:pt x="0" y="221357"/>
              </a:lnTo>
              <a:lnTo>
                <a:pt x="0" y="32482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DD0592B-929D-F44C-9DB9-9AD5BAC5F63B}">
      <dsp:nvSpPr>
        <dsp:cNvPr id="0" name=""/>
        <dsp:cNvSpPr/>
      </dsp:nvSpPr>
      <dsp:spPr>
        <a:xfrm>
          <a:off x="3564913" y="1744602"/>
          <a:ext cx="91440" cy="324822"/>
        </a:xfrm>
        <a:custGeom>
          <a:avLst/>
          <a:gdLst/>
          <a:ahLst/>
          <a:cxnLst/>
          <a:rect l="0" t="0" r="0" b="0"/>
          <a:pathLst>
            <a:path>
              <a:moveTo>
                <a:pt x="45720" y="0"/>
              </a:moveTo>
              <a:lnTo>
                <a:pt x="45720" y="324822"/>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1782A11-338E-3E45-A3C6-1220B824D402}">
      <dsp:nvSpPr>
        <dsp:cNvPr id="0" name=""/>
        <dsp:cNvSpPr/>
      </dsp:nvSpPr>
      <dsp:spPr>
        <a:xfrm>
          <a:off x="3564913" y="710569"/>
          <a:ext cx="91440" cy="324822"/>
        </a:xfrm>
        <a:custGeom>
          <a:avLst/>
          <a:gdLst/>
          <a:ahLst/>
          <a:cxnLst/>
          <a:rect l="0" t="0" r="0" b="0"/>
          <a:pathLst>
            <a:path>
              <a:moveTo>
                <a:pt x="45720" y="0"/>
              </a:moveTo>
              <a:lnTo>
                <a:pt x="45720" y="324822"/>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C15A41-A687-054D-8CBB-FF500A60A54B}">
      <dsp:nvSpPr>
        <dsp:cNvPr id="0" name=""/>
        <dsp:cNvSpPr/>
      </dsp:nvSpPr>
      <dsp:spPr>
        <a:xfrm>
          <a:off x="3052199" y="1357"/>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F11C08F4-E4DB-BF45-B565-53C4A34EBE09}">
      <dsp:nvSpPr>
        <dsp:cNvPr id="0" name=""/>
        <dsp:cNvSpPr/>
      </dsp:nvSpPr>
      <dsp:spPr>
        <a:xfrm>
          <a:off x="3176295" y="119249"/>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Board of Directors</a:t>
          </a:r>
        </a:p>
      </dsp:txBody>
      <dsp:txXfrm>
        <a:off x="3197067" y="140021"/>
        <a:ext cx="1075324" cy="667667"/>
      </dsp:txXfrm>
    </dsp:sp>
    <dsp:sp modelId="{62EB9610-AD03-7344-9132-6B0B5332D51C}">
      <dsp:nvSpPr>
        <dsp:cNvPr id="0" name=""/>
        <dsp:cNvSpPr/>
      </dsp:nvSpPr>
      <dsp:spPr>
        <a:xfrm>
          <a:off x="3052199" y="1035391"/>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5C2AD838-B1A9-104E-AFD7-3D0AEF017CE3}">
      <dsp:nvSpPr>
        <dsp:cNvPr id="0" name=""/>
        <dsp:cNvSpPr/>
      </dsp:nvSpPr>
      <dsp:spPr>
        <a:xfrm>
          <a:off x="3176295" y="1153283"/>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MEC</a:t>
          </a:r>
        </a:p>
      </dsp:txBody>
      <dsp:txXfrm>
        <a:off x="3197067" y="1174055"/>
        <a:ext cx="1075324" cy="667667"/>
      </dsp:txXfrm>
    </dsp:sp>
    <dsp:sp modelId="{B00E8DC4-0E50-2F45-8213-98B3270D28A2}">
      <dsp:nvSpPr>
        <dsp:cNvPr id="0" name=""/>
        <dsp:cNvSpPr/>
      </dsp:nvSpPr>
      <dsp:spPr>
        <a:xfrm>
          <a:off x="3052199" y="2069425"/>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655C5946-444F-DB40-93E1-D10A3BE47C78}">
      <dsp:nvSpPr>
        <dsp:cNvPr id="0" name=""/>
        <dsp:cNvSpPr/>
      </dsp:nvSpPr>
      <dsp:spPr>
        <a:xfrm>
          <a:off x="3176295" y="2187317"/>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Quality Committee</a:t>
          </a:r>
        </a:p>
      </dsp:txBody>
      <dsp:txXfrm>
        <a:off x="3197067" y="2208089"/>
        <a:ext cx="1075324" cy="667667"/>
      </dsp:txXfrm>
    </dsp:sp>
    <dsp:sp modelId="{C846D76C-2A4B-F243-85EE-893B945C3BCE}">
      <dsp:nvSpPr>
        <dsp:cNvPr id="0" name=""/>
        <dsp:cNvSpPr/>
      </dsp:nvSpPr>
      <dsp:spPr>
        <a:xfrm>
          <a:off x="1687138" y="3103459"/>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C38DF5E0-F995-E245-A5FA-D29A1B9B74DA}">
      <dsp:nvSpPr>
        <dsp:cNvPr id="0" name=""/>
        <dsp:cNvSpPr/>
      </dsp:nvSpPr>
      <dsp:spPr>
        <a:xfrm>
          <a:off x="1811234" y="3221350"/>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Patient Safety</a:t>
          </a:r>
        </a:p>
      </dsp:txBody>
      <dsp:txXfrm>
        <a:off x="1832006" y="3242122"/>
        <a:ext cx="1075324" cy="667667"/>
      </dsp:txXfrm>
    </dsp:sp>
    <dsp:sp modelId="{0CC413F9-FFC6-F14C-A244-4F686A7ABE3A}">
      <dsp:nvSpPr>
        <dsp:cNvPr id="0" name=""/>
        <dsp:cNvSpPr/>
      </dsp:nvSpPr>
      <dsp:spPr>
        <a:xfrm>
          <a:off x="3052199" y="3103459"/>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ED95F3F7-F4C0-A247-A68B-A68E6C757BF5}">
      <dsp:nvSpPr>
        <dsp:cNvPr id="0" name=""/>
        <dsp:cNvSpPr/>
      </dsp:nvSpPr>
      <dsp:spPr>
        <a:xfrm>
          <a:off x="3176295" y="3221350"/>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Patient Experience</a:t>
          </a:r>
        </a:p>
      </dsp:txBody>
      <dsp:txXfrm>
        <a:off x="3197067" y="3242122"/>
        <a:ext cx="1075324" cy="667667"/>
      </dsp:txXfrm>
    </dsp:sp>
    <dsp:sp modelId="{B9659199-CA1C-3941-B925-CB295BCA634B}">
      <dsp:nvSpPr>
        <dsp:cNvPr id="0" name=""/>
        <dsp:cNvSpPr/>
      </dsp:nvSpPr>
      <dsp:spPr>
        <a:xfrm>
          <a:off x="4417260" y="3103459"/>
          <a:ext cx="1116868" cy="709211"/>
        </a:xfrm>
        <a:prstGeom prst="roundRect">
          <a:avLst>
            <a:gd name="adj" fmla="val 10000"/>
          </a:avLst>
        </a:prstGeom>
        <a:blipFill rotWithShape="0">
          <a:blip xmlns:r="http://schemas.openxmlformats.org/officeDocument/2006/relationships" r:embed="rId1">
            <a:duotone>
              <a:schemeClr val="accent1">
                <a:hueOff val="0"/>
                <a:satOff val="0"/>
                <a:lumOff val="0"/>
                <a:alphaOff val="0"/>
                <a:satMod val="135000"/>
                <a:lumMod val="80000"/>
              </a:schemeClr>
              <a:schemeClr val="accent1">
                <a:hueOff val="0"/>
                <a:satOff val="0"/>
                <a:lumOff val="0"/>
                <a:alphaOff val="0"/>
                <a:satMod val="250000"/>
                <a:lumMod val="150000"/>
              </a:schemeClr>
            </a:duotone>
          </a:blip>
          <a:stretch/>
        </a:blipFill>
        <a:ln>
          <a:noFill/>
        </a:ln>
        <a:effectLst>
          <a:outerShdw blurRad="63500" sx="101000" sy="101000" algn="ctr" rotWithShape="0">
            <a:srgbClr val="000000">
              <a:alpha val="40000"/>
            </a:srgbClr>
          </a:outerShdw>
        </a:effectLst>
        <a:scene3d>
          <a:camera prst="perspectiveFront" fov="3000000"/>
          <a:lightRig rig="threePt" dir="tl"/>
        </a:scene3d>
        <a:sp3d>
          <a:bevelT w="0" h="0"/>
        </a:sp3d>
      </dsp:spPr>
      <dsp:style>
        <a:lnRef idx="0">
          <a:scrgbClr r="0" g="0" b="0"/>
        </a:lnRef>
        <a:fillRef idx="3">
          <a:scrgbClr r="0" g="0" b="0"/>
        </a:fillRef>
        <a:effectRef idx="2">
          <a:scrgbClr r="0" g="0" b="0"/>
        </a:effectRef>
        <a:fontRef idx="minor">
          <a:schemeClr val="lt1"/>
        </a:fontRef>
      </dsp:style>
    </dsp:sp>
    <dsp:sp modelId="{4E64CE6E-7845-004A-9FA2-C5A3C41B9891}">
      <dsp:nvSpPr>
        <dsp:cNvPr id="0" name=""/>
        <dsp:cNvSpPr/>
      </dsp:nvSpPr>
      <dsp:spPr>
        <a:xfrm>
          <a:off x="4541356" y="3221350"/>
          <a:ext cx="1116868" cy="7092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PI Teams</a:t>
          </a:r>
        </a:p>
      </dsp:txBody>
      <dsp:txXfrm>
        <a:off x="4562128" y="3242122"/>
        <a:ext cx="1075324" cy="6676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84951-5AEE-4F9A-BDC9-81DD5DE76D6A}" type="datetimeFigureOut">
              <a:rPr lang="en-US" smtClean="0"/>
              <a:t>5/15/2018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09514F-F978-4ED8-884B-7EE3D8E53531}" type="slidenum">
              <a:rPr lang="en-US" smtClean="0"/>
              <a:t>‹#›</a:t>
            </a:fld>
            <a:endParaRPr lang="en-US" dirty="0"/>
          </a:p>
        </p:txBody>
      </p:sp>
    </p:spTree>
    <p:extLst>
      <p:ext uri="{BB962C8B-B14F-4D97-AF65-F5344CB8AC3E}">
        <p14:creationId xmlns:p14="http://schemas.microsoft.com/office/powerpoint/2010/main" val="394605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09514F-F978-4ED8-884B-7EE3D8E53531}" type="slidenum">
              <a:rPr lang="en-US" smtClean="0"/>
              <a:t>16</a:t>
            </a:fld>
            <a:endParaRPr lang="en-US" dirty="0"/>
          </a:p>
        </p:txBody>
      </p:sp>
    </p:spTree>
    <p:extLst>
      <p:ext uri="{BB962C8B-B14F-4D97-AF65-F5344CB8AC3E}">
        <p14:creationId xmlns:p14="http://schemas.microsoft.com/office/powerpoint/2010/main" val="15165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09514F-F978-4ED8-884B-7EE3D8E53531}" type="slidenum">
              <a:rPr lang="en-US" smtClean="0"/>
              <a:t>18</a:t>
            </a:fld>
            <a:endParaRPr lang="en-US" dirty="0"/>
          </a:p>
        </p:txBody>
      </p:sp>
    </p:spTree>
    <p:extLst>
      <p:ext uri="{BB962C8B-B14F-4D97-AF65-F5344CB8AC3E}">
        <p14:creationId xmlns:p14="http://schemas.microsoft.com/office/powerpoint/2010/main" val="90826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endParaRPr lang="en-US" dirty="0"/>
          </a:p>
        </p:txBody>
      </p:sp>
      <p:sp>
        <p:nvSpPr>
          <p:cNvPr id="6" name="Slide Number Placeholder 5"/>
          <p:cNvSpPr>
            <a:spLocks noGrp="1"/>
          </p:cNvSpPr>
          <p:nvPr>
            <p:ph type="sldNum" sz="quarter" idx="12"/>
          </p:nvPr>
        </p:nvSpPr>
        <p:spPr>
          <a:xfrm>
            <a:off x="4191000" y="6122894"/>
            <a:ext cx="762000" cy="271463"/>
          </a:xfrm>
        </p:spPr>
        <p:txBody>
          <a:bodyPr/>
          <a:lstStyle/>
          <a:p>
            <a:fld id="{CFE4BAC9-6D41-4691-9299-18EF07EF017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dirty="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1226111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2380496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3414158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140128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23052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129736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421676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3981839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1832768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1660949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95595E-D126-0140-B3F6-39FC51C828C3}" type="slidenum">
              <a:rPr lang="en-US" smtClean="0"/>
              <a:t>‹#›</a:t>
            </a:fld>
            <a:endParaRPr lang="en-US" dirty="0"/>
          </a:p>
        </p:txBody>
      </p:sp>
    </p:spTree>
    <p:extLst>
      <p:ext uri="{BB962C8B-B14F-4D97-AF65-F5344CB8AC3E}">
        <p14:creationId xmlns:p14="http://schemas.microsoft.com/office/powerpoint/2010/main" val="922814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endParaRPr lang="en-US" dirty="0"/>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dirty="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7D290233-0DD1-4A80-BB1E-9ADC3556DBB6}" type="datetimeFigureOut">
              <a:rPr lang="en-US" smtClean="0"/>
              <a:t>5/15/2018</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dirty="0"/>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95595E-D126-0140-B3F6-39FC51C828C3}" type="slidenum">
              <a:rPr lang="en-US" smtClean="0"/>
              <a:t>‹#›</a:t>
            </a:fld>
            <a:endParaRPr lang="en-US" dirty="0"/>
          </a:p>
        </p:txBody>
      </p:sp>
    </p:spTree>
    <p:extLst>
      <p:ext uri="{BB962C8B-B14F-4D97-AF65-F5344CB8AC3E}">
        <p14:creationId xmlns:p14="http://schemas.microsoft.com/office/powerpoint/2010/main" val="2119285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wn.knight6001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www.surveymonkey.com/r/RPSYKQ3"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media01.commpartners.com/NQF/12_09_11/Engaging_Hospital_Boards_in_Quality_and_Patient_Safety.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CAH</a:t>
            </a:r>
            <a:br>
              <a:rPr lang="en-US" sz="4000" dirty="0"/>
            </a:br>
            <a:r>
              <a:rPr lang="en-US" sz="4000" dirty="0"/>
              <a:t>Performance Improvement Network</a:t>
            </a:r>
            <a:br>
              <a:rPr lang="en-US" sz="4000" dirty="0"/>
            </a:br>
            <a:endParaRPr lang="en-US" sz="4000" dirty="0"/>
          </a:p>
        </p:txBody>
      </p:sp>
      <p:sp>
        <p:nvSpPr>
          <p:cNvPr id="3" name="Subtitle 2"/>
          <p:cNvSpPr>
            <a:spLocks noGrp="1"/>
          </p:cNvSpPr>
          <p:nvPr>
            <p:ph type="subTitle" idx="1"/>
          </p:nvPr>
        </p:nvSpPr>
        <p:spPr/>
        <p:txBody>
          <a:bodyPr>
            <a:normAutofit/>
          </a:bodyPr>
          <a:lstStyle/>
          <a:p>
            <a:r>
              <a:rPr lang="en-US" dirty="0"/>
              <a:t>Dawn Knight</a:t>
            </a:r>
          </a:p>
          <a:p>
            <a:r>
              <a:rPr lang="en-US" dirty="0">
                <a:hlinkClick r:id="rId2"/>
              </a:rPr>
              <a:t>Dawn.knight60010@gmail.com</a:t>
            </a:r>
            <a:r>
              <a:rPr lang="en-US" dirty="0"/>
              <a:t>	</a:t>
            </a:r>
          </a:p>
          <a:p>
            <a:r>
              <a:rPr lang="en-US" dirty="0"/>
              <a:t>312-340-8493</a:t>
            </a:r>
          </a:p>
          <a:p>
            <a:endParaRPr lang="en-US" dirty="0"/>
          </a:p>
        </p:txBody>
      </p:sp>
    </p:spTree>
    <p:extLst>
      <p:ext uri="{BB962C8B-B14F-4D97-AF65-F5344CB8AC3E}">
        <p14:creationId xmlns:p14="http://schemas.microsoft.com/office/powerpoint/2010/main" val="3639763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89000"/>
            <a:ext cx="7345362" cy="1282700"/>
          </a:xfrm>
        </p:spPr>
        <p:txBody>
          <a:bodyPr/>
          <a:lstStyle/>
          <a:p>
            <a:r>
              <a:rPr lang="en-US" sz="4400" dirty="0"/>
              <a:t>Culture Counts</a:t>
            </a:r>
          </a:p>
        </p:txBody>
      </p:sp>
      <p:sp>
        <p:nvSpPr>
          <p:cNvPr id="3" name="Rectangle 2"/>
          <p:cNvSpPr/>
          <p:nvPr/>
        </p:nvSpPr>
        <p:spPr>
          <a:xfrm>
            <a:off x="1091142" y="2524479"/>
            <a:ext cx="7154333" cy="2677656"/>
          </a:xfrm>
          <a:prstGeom prst="rect">
            <a:avLst/>
          </a:prstGeom>
        </p:spPr>
        <p:txBody>
          <a:bodyPr wrap="square">
            <a:spAutoFit/>
          </a:bodyPr>
          <a:lstStyle/>
          <a:p>
            <a:pPr marL="285750" indent="-285750">
              <a:buFont typeface="Arial"/>
              <a:buChar char="•"/>
            </a:pPr>
            <a:r>
              <a:rPr lang="en-US" sz="2400" dirty="0"/>
              <a:t>“Get the right people on the bus” </a:t>
            </a:r>
          </a:p>
          <a:p>
            <a:pPr marL="285750" indent="-285750">
              <a:buFont typeface="Arial"/>
              <a:buChar char="•"/>
            </a:pPr>
            <a:r>
              <a:rPr lang="en-US" sz="2400" dirty="0"/>
              <a:t>Set the bar high </a:t>
            </a:r>
          </a:p>
          <a:p>
            <a:pPr marL="285750" indent="-285750">
              <a:buFont typeface="Arial"/>
              <a:buChar char="•"/>
            </a:pPr>
            <a:r>
              <a:rPr lang="en-US" sz="2400" dirty="0"/>
              <a:t>Focus on a vital few priorities  </a:t>
            </a:r>
          </a:p>
          <a:p>
            <a:pPr marL="285750" indent="-285750">
              <a:buFont typeface="Arial"/>
              <a:buChar char="•"/>
            </a:pPr>
            <a:r>
              <a:rPr lang="en-US" sz="2400" dirty="0"/>
              <a:t>Use information, anchored by a dashboard, to drive improvement</a:t>
            </a:r>
          </a:p>
          <a:p>
            <a:pPr marL="285750" indent="-285750">
              <a:buFont typeface="Arial"/>
              <a:buChar char="•"/>
            </a:pPr>
            <a:r>
              <a:rPr lang="en-US" sz="2400" dirty="0"/>
              <a:t>Use the Board Quality Committee as a educational, relationship-building forum </a:t>
            </a:r>
          </a:p>
        </p:txBody>
      </p:sp>
    </p:spTree>
    <p:extLst>
      <p:ext uri="{BB962C8B-B14F-4D97-AF65-F5344CB8AC3E}">
        <p14:creationId xmlns:p14="http://schemas.microsoft.com/office/powerpoint/2010/main" val="3064955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Board Meeting</a:t>
            </a:r>
          </a:p>
        </p:txBody>
      </p:sp>
      <p:sp>
        <p:nvSpPr>
          <p:cNvPr id="3" name="Text Placeholder 2"/>
          <p:cNvSpPr>
            <a:spLocks noGrp="1"/>
          </p:cNvSpPr>
          <p:nvPr>
            <p:ph type="body" idx="1"/>
          </p:nvPr>
        </p:nvSpPr>
        <p:spPr/>
        <p:txBody>
          <a:bodyPr/>
          <a:lstStyle/>
          <a:p>
            <a:r>
              <a:rPr lang="en-US" dirty="0"/>
              <a:t>Quality &amp; Patient Safety Presentation</a:t>
            </a:r>
          </a:p>
          <a:p>
            <a:r>
              <a:rPr lang="en-US" dirty="0"/>
              <a:t>Achieving Top Tier Quality  </a:t>
            </a:r>
          </a:p>
        </p:txBody>
      </p:sp>
      <p:sp>
        <p:nvSpPr>
          <p:cNvPr id="4" name="Rectangular Callout 3"/>
          <p:cNvSpPr/>
          <p:nvPr/>
        </p:nvSpPr>
        <p:spPr>
          <a:xfrm>
            <a:off x="7188200" y="901700"/>
            <a:ext cx="1473200" cy="1146048"/>
          </a:xfrm>
          <a:prstGeom prst="wedgeRectCallout">
            <a:avLst>
              <a:gd name="adj1" fmla="val -120833"/>
              <a:gd name="adj2" fmla="val 791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Information Here </a:t>
            </a:r>
          </a:p>
          <a:p>
            <a:pPr algn="ctr"/>
            <a:r>
              <a:rPr lang="en-US" dirty="0"/>
              <a:t>Plan 30 Min</a:t>
            </a:r>
          </a:p>
        </p:txBody>
      </p:sp>
    </p:spTree>
    <p:extLst>
      <p:ext uri="{BB962C8B-B14F-4D97-AF65-F5344CB8AC3E}">
        <p14:creationId xmlns:p14="http://schemas.microsoft.com/office/powerpoint/2010/main" val="1324726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660400"/>
            <a:ext cx="7345362" cy="1676400"/>
          </a:xfrm>
        </p:spPr>
        <p:txBody>
          <a:bodyPr/>
          <a:lstStyle/>
          <a:p>
            <a:r>
              <a:rPr lang="en-US" dirty="0"/>
              <a:t>Setting The Stage &amp; Guiding the discussion</a:t>
            </a:r>
          </a:p>
        </p:txBody>
      </p:sp>
      <p:sp>
        <p:nvSpPr>
          <p:cNvPr id="3" name="Text Placeholder 2"/>
          <p:cNvSpPr>
            <a:spLocks noGrp="1"/>
          </p:cNvSpPr>
          <p:nvPr>
            <p:ph type="body" idx="1"/>
          </p:nvPr>
        </p:nvSpPr>
        <p:spPr>
          <a:xfrm>
            <a:off x="900113" y="2489200"/>
            <a:ext cx="7345362" cy="3848100"/>
          </a:xfrm>
        </p:spPr>
        <p:txBody>
          <a:bodyPr>
            <a:normAutofit fontScale="85000" lnSpcReduction="10000"/>
          </a:bodyPr>
          <a:lstStyle/>
          <a:p>
            <a:r>
              <a:rPr lang="en-US" dirty="0"/>
              <a:t>Your Board Agenda: </a:t>
            </a:r>
          </a:p>
          <a:p>
            <a:pPr marL="457200" indent="-457200" algn="l">
              <a:buFont typeface="+mj-lt"/>
              <a:buAutoNum type="arabicPeriod"/>
            </a:pPr>
            <a:r>
              <a:rPr lang="en-US" dirty="0"/>
              <a:t>A call to action:  The National Quality Agenda</a:t>
            </a:r>
          </a:p>
          <a:p>
            <a:pPr marL="914400" lvl="1" indent="-457200">
              <a:buFont typeface="+mj-lt"/>
              <a:buAutoNum type="alphaLcPeriod"/>
            </a:pPr>
            <a:r>
              <a:rPr lang="en-US" dirty="0"/>
              <a:t>IOM Report </a:t>
            </a:r>
          </a:p>
          <a:p>
            <a:pPr marL="914400" lvl="1" indent="-457200">
              <a:buFont typeface="+mj-lt"/>
              <a:buAutoNum type="alphaLcPeriod"/>
            </a:pPr>
            <a:r>
              <a:rPr lang="en-US" dirty="0"/>
              <a:t>Triple Aim </a:t>
            </a:r>
          </a:p>
          <a:p>
            <a:pPr marL="914400" lvl="1" indent="-457200">
              <a:buFont typeface="+mj-lt"/>
              <a:buAutoNum type="alphaLcPeriod"/>
            </a:pPr>
            <a:r>
              <a:rPr lang="en-US" dirty="0"/>
              <a:t>What is MBQIP &amp; How do we fit in</a:t>
            </a:r>
          </a:p>
          <a:p>
            <a:pPr marL="914400" lvl="1" indent="-457200">
              <a:buFont typeface="+mj-lt"/>
              <a:buAutoNum type="alphaLcPeriod"/>
            </a:pPr>
            <a:r>
              <a:rPr lang="en-US" dirty="0"/>
              <a:t>Public Data </a:t>
            </a:r>
          </a:p>
          <a:p>
            <a:pPr marL="457200" indent="-457200" algn="l">
              <a:buFont typeface="+mj-lt"/>
              <a:buAutoNum type="arabicPeriod"/>
            </a:pPr>
            <a:r>
              <a:rPr lang="en-US" dirty="0"/>
              <a:t>Confirming our Mission, Vision, Values – Alignment &amp; Engagement</a:t>
            </a:r>
          </a:p>
          <a:p>
            <a:pPr marL="457200" indent="-457200" algn="l">
              <a:buFont typeface="+mj-lt"/>
              <a:buAutoNum type="arabicPeriod"/>
            </a:pPr>
            <a:r>
              <a:rPr lang="en-US" dirty="0"/>
              <a:t>Developing our Core Aims to focus our resources on Top Tier Performance  </a:t>
            </a:r>
          </a:p>
          <a:p>
            <a:pPr marL="457200" indent="-457200" algn="l">
              <a:buFont typeface="+mj-lt"/>
              <a:buAutoNum type="arabicPeriod"/>
            </a:pPr>
            <a:r>
              <a:rPr lang="en-US" dirty="0"/>
              <a:t>Ongoing governance that will guide and ensure our success </a:t>
            </a:r>
          </a:p>
          <a:p>
            <a:pPr marL="914400" lvl="1" indent="-457200">
              <a:buFont typeface="+mj-lt"/>
              <a:buAutoNum type="alphaLcPeriod"/>
            </a:pPr>
            <a:r>
              <a:rPr lang="en-US" dirty="0"/>
              <a:t>Indicators &amp; Dashboard Goal Setting</a:t>
            </a:r>
          </a:p>
          <a:p>
            <a:pPr marL="914400" lvl="1" indent="-457200">
              <a:buFont typeface="+mj-lt"/>
              <a:buAutoNum type="alphaLcPeriod"/>
            </a:pPr>
            <a:r>
              <a:rPr lang="en-US" dirty="0"/>
              <a:t>Resource identification </a:t>
            </a:r>
          </a:p>
          <a:p>
            <a:pPr marL="914400" lvl="1" indent="-457200">
              <a:buFont typeface="+mj-lt"/>
              <a:buAutoNum type="alphaLcPeriod"/>
            </a:pPr>
            <a:r>
              <a:rPr lang="en-US" dirty="0"/>
              <a:t>Frequent Reporting </a:t>
            </a:r>
          </a:p>
          <a:p>
            <a:pPr marL="914400" lvl="1" indent="-457200">
              <a:buFont typeface="+mj-lt"/>
              <a:buAutoNum type="alphaLcPeriod"/>
            </a:pPr>
            <a:endParaRPr lang="en-US" dirty="0"/>
          </a:p>
          <a:p>
            <a:pPr marL="457200" indent="-457200" algn="l">
              <a:buFont typeface="+mj-lt"/>
              <a:buAutoNum type="arabicPeriod"/>
            </a:pPr>
            <a:endParaRPr lang="en-US" dirty="0"/>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12028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12800"/>
            <a:ext cx="7345362" cy="787400"/>
          </a:xfrm>
        </p:spPr>
        <p:txBody>
          <a:bodyPr/>
          <a:lstStyle/>
          <a:p>
            <a:r>
              <a:rPr lang="en-US" dirty="0"/>
              <a:t>A Call to Action </a:t>
            </a:r>
          </a:p>
        </p:txBody>
      </p:sp>
      <p:sp>
        <p:nvSpPr>
          <p:cNvPr id="3" name="Text Placeholder 2"/>
          <p:cNvSpPr>
            <a:spLocks noGrp="1"/>
          </p:cNvSpPr>
          <p:nvPr>
            <p:ph type="body" idx="1"/>
          </p:nvPr>
        </p:nvSpPr>
        <p:spPr>
          <a:xfrm>
            <a:off x="900113" y="2042366"/>
            <a:ext cx="7345362" cy="3202734"/>
          </a:xfrm>
        </p:spPr>
        <p:txBody>
          <a:bodyPr>
            <a:normAutofit/>
          </a:bodyPr>
          <a:lstStyle/>
          <a:p>
            <a:endParaRPr lang="en-US" dirty="0"/>
          </a:p>
          <a:p>
            <a:pPr marL="457200" indent="-457200" algn="l">
              <a:buFont typeface="+mj-lt"/>
              <a:buAutoNum type="arabicPeriod"/>
            </a:pPr>
            <a:r>
              <a:rPr lang="en-US" dirty="0"/>
              <a:t>A call to action:  The National Quality Agenda</a:t>
            </a:r>
          </a:p>
          <a:p>
            <a:pPr marL="914400" lvl="1" indent="-457200">
              <a:buFont typeface="+mj-lt"/>
              <a:buAutoNum type="alphaLcPeriod"/>
            </a:pPr>
            <a:r>
              <a:rPr lang="en-US" dirty="0"/>
              <a:t>IOM Report </a:t>
            </a:r>
          </a:p>
          <a:p>
            <a:pPr marL="914400" lvl="1" indent="-457200">
              <a:buFont typeface="+mj-lt"/>
              <a:buAutoNum type="alphaLcPeriod"/>
            </a:pPr>
            <a:r>
              <a:rPr lang="en-US" dirty="0"/>
              <a:t>Triple Aim </a:t>
            </a:r>
          </a:p>
          <a:p>
            <a:pPr marL="914400" lvl="1" indent="-457200">
              <a:buFont typeface="+mj-lt"/>
              <a:buAutoNum type="alphaLcPeriod"/>
            </a:pPr>
            <a:r>
              <a:rPr lang="en-US" dirty="0"/>
              <a:t>What is MBQIP &amp; How do we fit in</a:t>
            </a:r>
          </a:p>
          <a:p>
            <a:pPr marL="914400" lvl="1" indent="-457200">
              <a:buFont typeface="+mj-lt"/>
              <a:buAutoNum type="alphaLcPeriod"/>
            </a:pPr>
            <a:endParaRPr lang="en-US" dirty="0"/>
          </a:p>
          <a:p>
            <a:pPr marL="457200" indent="-457200" algn="l">
              <a:buFont typeface="+mj-lt"/>
              <a:buAutoNum type="arabicPeriod"/>
            </a:pPr>
            <a:endParaRPr lang="en-US" dirty="0"/>
          </a:p>
          <a:p>
            <a:pPr algn="l"/>
            <a:endParaRPr lang="en-US" dirty="0"/>
          </a:p>
        </p:txBody>
      </p:sp>
    </p:spTree>
    <p:extLst>
      <p:ext uri="{BB962C8B-B14F-4D97-AF65-F5344CB8AC3E}">
        <p14:creationId xmlns:p14="http://schemas.microsoft.com/office/powerpoint/2010/main" val="309297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20700" y="381000"/>
            <a:ext cx="8102600" cy="6083300"/>
          </a:xfrm>
          <a:prstGeom prst="rect">
            <a:avLst/>
          </a:prstGeom>
        </p:spPr>
      </p:pic>
    </p:spTree>
    <p:extLst>
      <p:ext uri="{BB962C8B-B14F-4D97-AF65-F5344CB8AC3E}">
        <p14:creationId xmlns:p14="http://schemas.microsoft.com/office/powerpoint/2010/main" val="2335730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2100" y="419100"/>
            <a:ext cx="6019800" cy="6019800"/>
          </a:xfrm>
          <a:prstGeom prst="rect">
            <a:avLst/>
          </a:prstGeom>
        </p:spPr>
      </p:pic>
      <p:pic>
        <p:nvPicPr>
          <p:cNvPr id="7" name="Picture 6"/>
          <p:cNvPicPr>
            <a:picLocks noChangeAspect="1"/>
          </p:cNvPicPr>
          <p:nvPr/>
        </p:nvPicPr>
        <p:blipFill>
          <a:blip r:embed="rId3"/>
          <a:stretch>
            <a:fillRect/>
          </a:stretch>
        </p:blipFill>
        <p:spPr>
          <a:xfrm>
            <a:off x="1409700" y="1250097"/>
            <a:ext cx="6311900" cy="5410200"/>
          </a:xfrm>
          <a:prstGeom prst="rect">
            <a:avLst/>
          </a:prstGeom>
        </p:spPr>
      </p:pic>
      <p:sp>
        <p:nvSpPr>
          <p:cNvPr id="8" name="TextBox 7"/>
          <p:cNvSpPr txBox="1"/>
          <p:nvPr/>
        </p:nvSpPr>
        <p:spPr>
          <a:xfrm>
            <a:off x="1054100" y="419100"/>
            <a:ext cx="6667500" cy="830997"/>
          </a:xfrm>
          <a:prstGeom prst="rect">
            <a:avLst/>
          </a:prstGeom>
          <a:noFill/>
        </p:spPr>
        <p:txBody>
          <a:bodyPr wrap="square" rtlCol="0">
            <a:spAutoFit/>
          </a:bodyPr>
          <a:lstStyle/>
          <a:p>
            <a:r>
              <a:rPr lang="en-US" sz="2400" dirty="0"/>
              <a:t>Aligning our Mission and Quality Strategy with the National Quality Agenda:  Triple Aim</a:t>
            </a:r>
          </a:p>
        </p:txBody>
      </p:sp>
      <p:sp>
        <p:nvSpPr>
          <p:cNvPr id="9" name="TextBox 8"/>
          <p:cNvSpPr txBox="1"/>
          <p:nvPr/>
        </p:nvSpPr>
        <p:spPr>
          <a:xfrm>
            <a:off x="419100" y="1790700"/>
            <a:ext cx="2704883" cy="923330"/>
          </a:xfrm>
          <a:prstGeom prst="rect">
            <a:avLst/>
          </a:prstGeom>
          <a:noFill/>
        </p:spPr>
        <p:txBody>
          <a:bodyPr wrap="square" rtlCol="0">
            <a:spAutoFit/>
          </a:bodyPr>
          <a:lstStyle/>
          <a:p>
            <a:r>
              <a:rPr lang="en-US" dirty="0"/>
              <a:t>Our Aim:  Best Patient Experience: </a:t>
            </a:r>
          </a:p>
          <a:p>
            <a:r>
              <a:rPr lang="en-US" dirty="0"/>
              <a:t>Indicators: HCAHPS</a:t>
            </a:r>
          </a:p>
        </p:txBody>
      </p:sp>
      <p:sp>
        <p:nvSpPr>
          <p:cNvPr id="10" name="TextBox 9"/>
          <p:cNvSpPr txBox="1"/>
          <p:nvPr/>
        </p:nvSpPr>
        <p:spPr>
          <a:xfrm>
            <a:off x="5600700" y="1592302"/>
            <a:ext cx="3175000" cy="1323439"/>
          </a:xfrm>
          <a:prstGeom prst="rect">
            <a:avLst/>
          </a:prstGeom>
          <a:noFill/>
        </p:spPr>
        <p:txBody>
          <a:bodyPr wrap="square" rtlCol="0">
            <a:spAutoFit/>
          </a:bodyPr>
          <a:lstStyle/>
          <a:p>
            <a:r>
              <a:rPr lang="en-US" sz="1600" dirty="0"/>
              <a:t>Our Aim: Evidenced Based</a:t>
            </a:r>
          </a:p>
          <a:p>
            <a:r>
              <a:rPr lang="en-US" sz="1600" dirty="0"/>
              <a:t>Care &amp; Zero Harm: </a:t>
            </a:r>
          </a:p>
          <a:p>
            <a:r>
              <a:rPr lang="en-US" sz="1600" dirty="0"/>
              <a:t>Indicator: </a:t>
            </a:r>
          </a:p>
          <a:p>
            <a:r>
              <a:rPr lang="en-US" sz="1600" dirty="0"/>
              <a:t>MBQIP Quality </a:t>
            </a:r>
          </a:p>
          <a:p>
            <a:r>
              <a:rPr lang="en-US" sz="1600" dirty="0"/>
              <a:t>Metrics – EDTC &amp; Outpatient</a:t>
            </a:r>
          </a:p>
        </p:txBody>
      </p:sp>
    </p:spTree>
    <p:extLst>
      <p:ext uri="{BB962C8B-B14F-4D97-AF65-F5344CB8AC3E}">
        <p14:creationId xmlns:p14="http://schemas.microsoft.com/office/powerpoint/2010/main" val="31013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12800"/>
            <a:ext cx="7345362" cy="787400"/>
          </a:xfrm>
        </p:spPr>
        <p:txBody>
          <a:bodyPr/>
          <a:lstStyle/>
          <a:p>
            <a:r>
              <a:rPr lang="en-US" dirty="0"/>
              <a:t>MBQIP Measures</a:t>
            </a:r>
          </a:p>
        </p:txBody>
      </p:sp>
      <p:sp>
        <p:nvSpPr>
          <p:cNvPr id="3" name="Text Placeholder 2"/>
          <p:cNvSpPr>
            <a:spLocks noGrp="1"/>
          </p:cNvSpPr>
          <p:nvPr>
            <p:ph type="body" idx="1"/>
          </p:nvPr>
        </p:nvSpPr>
        <p:spPr>
          <a:xfrm>
            <a:off x="900113" y="2042366"/>
            <a:ext cx="7345362" cy="3621834"/>
          </a:xfrm>
        </p:spPr>
        <p:txBody>
          <a:bodyPr>
            <a:normAutofit/>
          </a:bodyPr>
          <a:lstStyle/>
          <a:p>
            <a:endParaRPr lang="en-US" dirty="0"/>
          </a:p>
          <a:p>
            <a:pPr marL="457200" indent="-457200" algn="l">
              <a:buFont typeface="+mj-lt"/>
              <a:buAutoNum type="arabicPeriod"/>
            </a:pPr>
            <a:r>
              <a:rPr lang="en-US" dirty="0"/>
              <a:t>Patient Safety Measures </a:t>
            </a:r>
          </a:p>
          <a:p>
            <a:pPr marL="914400" lvl="1" indent="-457200">
              <a:buFont typeface="+mj-lt"/>
              <a:buAutoNum type="alphaLcPeriod"/>
            </a:pPr>
            <a:r>
              <a:rPr lang="en-US" dirty="0"/>
              <a:t>Care Transitions [Emergency Department] </a:t>
            </a:r>
          </a:p>
          <a:p>
            <a:pPr marL="914400" lvl="1" indent="-457200">
              <a:buFont typeface="+mj-lt"/>
              <a:buAutoNum type="alphaLcPeriod"/>
            </a:pPr>
            <a:r>
              <a:rPr lang="en-US" dirty="0"/>
              <a:t>Influenza vaccination </a:t>
            </a:r>
          </a:p>
          <a:p>
            <a:pPr marL="914400" lvl="1" indent="-457200">
              <a:buFont typeface="+mj-lt"/>
              <a:buAutoNum type="alphaLcPeriod"/>
            </a:pPr>
            <a:r>
              <a:rPr lang="en-US" dirty="0"/>
              <a:t>Antibiotic Stewardship</a:t>
            </a:r>
          </a:p>
          <a:p>
            <a:pPr algn="l"/>
            <a:endParaRPr lang="en-US" dirty="0"/>
          </a:p>
          <a:p>
            <a:pPr marL="457200" indent="-457200" algn="l">
              <a:buFont typeface="+mj-lt"/>
              <a:buAutoNum type="arabicPeriod" startAt="2"/>
            </a:pPr>
            <a:r>
              <a:rPr lang="en-US" dirty="0"/>
              <a:t>Patient Engagement Measures (HCAHPS)</a:t>
            </a:r>
          </a:p>
          <a:p>
            <a:pPr marL="457200" indent="-457200" algn="l">
              <a:buFont typeface="+mj-lt"/>
              <a:buAutoNum type="arabicPeriod" startAt="2"/>
            </a:pPr>
            <a:r>
              <a:rPr lang="en-US" dirty="0"/>
              <a:t>Outpatient Measures </a:t>
            </a:r>
          </a:p>
          <a:p>
            <a:pPr marL="457200" indent="-457200" algn="l">
              <a:buFont typeface="+mj-lt"/>
              <a:buAutoNum type="arabicPeriod" startAt="2"/>
            </a:pPr>
            <a:r>
              <a:rPr lang="en-US" dirty="0"/>
              <a:t>Emergency Department Transfer Communications</a:t>
            </a:r>
          </a:p>
          <a:p>
            <a:pPr marL="457200" indent="-457200" algn="l">
              <a:buFont typeface="+mj-lt"/>
              <a:buAutoNum type="arabicPeriod" startAt="2"/>
            </a:pPr>
            <a:endParaRPr lang="en-US" dirty="0"/>
          </a:p>
        </p:txBody>
      </p:sp>
    </p:spTree>
    <p:extLst>
      <p:ext uri="{BB962C8B-B14F-4D97-AF65-F5344CB8AC3E}">
        <p14:creationId xmlns:p14="http://schemas.microsoft.com/office/powerpoint/2010/main" val="345595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12800"/>
            <a:ext cx="7345362" cy="787400"/>
          </a:xfrm>
        </p:spPr>
        <p:txBody>
          <a:bodyPr/>
          <a:lstStyle/>
          <a:p>
            <a:r>
              <a:rPr lang="en-US" dirty="0"/>
              <a:t>MBQIP Background</a:t>
            </a:r>
          </a:p>
        </p:txBody>
      </p:sp>
      <p:sp>
        <p:nvSpPr>
          <p:cNvPr id="3" name="Text Placeholder 2"/>
          <p:cNvSpPr>
            <a:spLocks noGrp="1"/>
          </p:cNvSpPr>
          <p:nvPr>
            <p:ph type="body" idx="1"/>
          </p:nvPr>
        </p:nvSpPr>
        <p:spPr>
          <a:xfrm>
            <a:off x="900113" y="2042366"/>
            <a:ext cx="7345362" cy="3202734"/>
          </a:xfrm>
        </p:spPr>
        <p:txBody>
          <a:bodyPr>
            <a:normAutofit/>
          </a:bodyPr>
          <a:lstStyle/>
          <a:p>
            <a:endParaRPr lang="en-US" dirty="0"/>
          </a:p>
          <a:p>
            <a:pPr marL="457200" indent="-457200" algn="l">
              <a:buFont typeface="+mj-lt"/>
              <a:buAutoNum type="arabicPeriod"/>
            </a:pPr>
            <a:endParaRPr lang="en-US" dirty="0"/>
          </a:p>
        </p:txBody>
      </p:sp>
      <p:sp>
        <p:nvSpPr>
          <p:cNvPr id="4" name="Rectangle 3"/>
          <p:cNvSpPr/>
          <p:nvPr/>
        </p:nvSpPr>
        <p:spPr>
          <a:xfrm>
            <a:off x="622300" y="3078540"/>
            <a:ext cx="7950200" cy="1754327"/>
          </a:xfrm>
          <a:prstGeom prst="rect">
            <a:avLst/>
          </a:prstGeom>
        </p:spPr>
        <p:txBody>
          <a:bodyPr wrap="square">
            <a:spAutoFit/>
          </a:bodyPr>
          <a:lstStyle/>
          <a:p>
            <a:r>
              <a:rPr lang="en-US" dirty="0"/>
              <a:t>The Federal Office of Rural Health Policy (FORHP) and its partners are charged with increasing current critical access hospitals (CAHs) Hospital Compare participation rates, and CAH dedication to quality improvement initiatives. Medicare Quality Improvement Program (MBQIP) seeks to increase attention on quality healthcare to all CAH Medicare beneficiaries, both inpatient and outpatient</a:t>
            </a:r>
          </a:p>
        </p:txBody>
      </p:sp>
    </p:spTree>
    <p:extLst>
      <p:ext uri="{BB962C8B-B14F-4D97-AF65-F5344CB8AC3E}">
        <p14:creationId xmlns:p14="http://schemas.microsoft.com/office/powerpoint/2010/main" val="400846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89000"/>
            <a:ext cx="7345362" cy="850900"/>
          </a:xfrm>
        </p:spPr>
        <p:txBody>
          <a:bodyPr/>
          <a:lstStyle/>
          <a:p>
            <a:r>
              <a:rPr lang="en-US" sz="3600" dirty="0"/>
              <a:t>Medicare Beneficiary Quality Improvement Project [MBQIP]</a:t>
            </a:r>
          </a:p>
        </p:txBody>
      </p:sp>
      <p:sp>
        <p:nvSpPr>
          <p:cNvPr id="3" name="Text Placeholder 2"/>
          <p:cNvSpPr>
            <a:spLocks noGrp="1"/>
          </p:cNvSpPr>
          <p:nvPr>
            <p:ph type="body" idx="1"/>
          </p:nvPr>
        </p:nvSpPr>
        <p:spPr>
          <a:xfrm>
            <a:off x="900113" y="1953466"/>
            <a:ext cx="7345362" cy="1500187"/>
          </a:xfrm>
        </p:spPr>
        <p:txBody>
          <a:bodyPr/>
          <a:lstStyle/>
          <a:p>
            <a:r>
              <a:rPr lang="en-US" dirty="0"/>
              <a:t>Identifying Specific Indicators to align hospitals in the with the national quality strategy [Based on the call to action:  Triple Aim] </a:t>
            </a:r>
          </a:p>
        </p:txBody>
      </p:sp>
      <p:pic>
        <p:nvPicPr>
          <p:cNvPr id="5" name="Content Placeholder 3" descr="Screen Shot 2018-05-13 at 8.51.40 AM.png"/>
          <p:cNvPicPr>
            <a:picLocks noChangeAspect="1"/>
          </p:cNvPicPr>
          <p:nvPr/>
        </p:nvPicPr>
        <p:blipFill>
          <a:blip r:embed="rId3" cstate="email">
            <a:extLst>
              <a:ext uri="{28A0092B-C50C-407E-A947-70E740481C1C}">
                <a14:useLocalDpi xmlns:a14="http://schemas.microsoft.com/office/drawing/2010/main" val="0"/>
              </a:ext>
            </a:extLst>
          </a:blip>
          <a:srcRect t="14852" b="14852"/>
          <a:stretch>
            <a:fillRect/>
          </a:stretch>
        </p:blipFill>
        <p:spPr>
          <a:xfrm>
            <a:off x="900112" y="2862709"/>
            <a:ext cx="6669087" cy="3202811"/>
          </a:xfrm>
          <a:prstGeom prst="rect">
            <a:avLst/>
          </a:prstGeom>
        </p:spPr>
      </p:pic>
      <p:cxnSp>
        <p:nvCxnSpPr>
          <p:cNvPr id="6" name="Straight Connector 5"/>
          <p:cNvCxnSpPr/>
          <p:nvPr/>
        </p:nvCxnSpPr>
        <p:spPr>
          <a:xfrm>
            <a:off x="6019800" y="3022600"/>
            <a:ext cx="876300" cy="12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flipV="1">
            <a:off x="6019800" y="4384581"/>
            <a:ext cx="876300" cy="10366"/>
          </a:xfrm>
          <a:prstGeom prst="line">
            <a:avLst/>
          </a:prstGeom>
        </p:spPr>
        <p:style>
          <a:lnRef idx="2">
            <a:schemeClr val="accent2"/>
          </a:lnRef>
          <a:fillRef idx="0">
            <a:schemeClr val="accent2"/>
          </a:fillRef>
          <a:effectRef idx="1">
            <a:schemeClr val="accent2"/>
          </a:effectRef>
          <a:fontRef idx="minor">
            <a:schemeClr val="tx1"/>
          </a:fontRef>
        </p:style>
      </p:cxnSp>
      <p:cxnSp>
        <p:nvCxnSpPr>
          <p:cNvPr id="9" name="Straight Connector 8"/>
          <p:cNvCxnSpPr/>
          <p:nvPr/>
        </p:nvCxnSpPr>
        <p:spPr>
          <a:xfrm>
            <a:off x="6019800" y="3667219"/>
            <a:ext cx="876300" cy="1270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a:xfrm>
            <a:off x="6019800" y="5029200"/>
            <a:ext cx="965200" cy="25400"/>
          </a:xfrm>
          <a:prstGeom prst="line">
            <a:avLst/>
          </a:prstGeom>
        </p:spPr>
        <p:style>
          <a:lnRef idx="2">
            <a:schemeClr val="accent2"/>
          </a:lnRef>
          <a:fillRef idx="0">
            <a:schemeClr val="accent2"/>
          </a:fillRef>
          <a:effectRef idx="1">
            <a:schemeClr val="accent2"/>
          </a:effectRef>
          <a:fontRef idx="minor">
            <a:schemeClr val="tx1"/>
          </a:fontRef>
        </p:style>
      </p:cxnSp>
      <p:sp>
        <p:nvSpPr>
          <p:cNvPr id="16" name="TextBox 15"/>
          <p:cNvSpPr txBox="1"/>
          <p:nvPr/>
        </p:nvSpPr>
        <p:spPr>
          <a:xfrm>
            <a:off x="5168900" y="6159501"/>
            <a:ext cx="3505200" cy="276999"/>
          </a:xfrm>
          <a:prstGeom prst="rect">
            <a:avLst/>
          </a:prstGeom>
          <a:noFill/>
        </p:spPr>
        <p:txBody>
          <a:bodyPr wrap="square" rtlCol="0">
            <a:spAutoFit/>
          </a:bodyPr>
          <a:lstStyle/>
          <a:p>
            <a:pPr algn="r"/>
            <a:r>
              <a:rPr lang="en-US" sz="1200" dirty="0">
                <a:solidFill>
                  <a:schemeClr val="accent2">
                    <a:lumMod val="75000"/>
                  </a:schemeClr>
                </a:solidFill>
              </a:rPr>
              <a:t>OP1, OP4, OP20, </a:t>
            </a:r>
            <a:r>
              <a:rPr lang="en-US" sz="1200">
                <a:solidFill>
                  <a:schemeClr val="accent2">
                    <a:lumMod val="75000"/>
                  </a:schemeClr>
                </a:solidFill>
              </a:rPr>
              <a:t>OP21 retired as of 4/1/18</a:t>
            </a:r>
          </a:p>
        </p:txBody>
      </p:sp>
    </p:spTree>
    <p:extLst>
      <p:ext uri="{BB962C8B-B14F-4D97-AF65-F5344CB8AC3E}">
        <p14:creationId xmlns:p14="http://schemas.microsoft.com/office/powerpoint/2010/main" val="3675309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Vision Values</a:t>
            </a:r>
          </a:p>
        </p:txBody>
      </p:sp>
      <p:pic>
        <p:nvPicPr>
          <p:cNvPr id="4" name="Content Placeholder 3" descr="Screen Shot 2018-05-13 at 9.35.20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1820" b="1820"/>
          <a:stretch>
            <a:fillRect/>
          </a:stretch>
        </p:blipFill>
        <p:spPr/>
      </p:pic>
      <p:sp>
        <p:nvSpPr>
          <p:cNvPr id="5" name="Rectangular Callout 4"/>
          <p:cNvSpPr/>
          <p:nvPr/>
        </p:nvSpPr>
        <p:spPr>
          <a:xfrm>
            <a:off x="7239000" y="1330008"/>
            <a:ext cx="1473200" cy="1146048"/>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Language Here</a:t>
            </a:r>
          </a:p>
        </p:txBody>
      </p:sp>
    </p:spTree>
    <p:extLst>
      <p:ext uri="{BB962C8B-B14F-4D97-AF65-F5344CB8AC3E}">
        <p14:creationId xmlns:p14="http://schemas.microsoft.com/office/powerpoint/2010/main" val="95108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May 2018</a:t>
            </a:r>
          </a:p>
        </p:txBody>
      </p:sp>
      <p:sp>
        <p:nvSpPr>
          <p:cNvPr id="3" name="Content Placeholder 2"/>
          <p:cNvSpPr>
            <a:spLocks noGrp="1"/>
          </p:cNvSpPr>
          <p:nvPr>
            <p:ph idx="1"/>
          </p:nvPr>
        </p:nvSpPr>
        <p:spPr>
          <a:xfrm>
            <a:off x="900113" y="1886225"/>
            <a:ext cx="7345363" cy="4179296"/>
          </a:xfrm>
        </p:spPr>
        <p:txBody>
          <a:bodyPr/>
          <a:lstStyle/>
          <a:p>
            <a:pPr marL="0" indent="0" algn="ctr">
              <a:buNone/>
            </a:pPr>
            <a:r>
              <a:rPr lang="en-US" sz="4000" dirty="0"/>
              <a:t>Achieving Top Tier Quality though </a:t>
            </a:r>
          </a:p>
          <a:p>
            <a:pPr marL="0" indent="0" algn="ctr">
              <a:buNone/>
            </a:pPr>
            <a:r>
              <a:rPr lang="en-US" sz="4000" dirty="0"/>
              <a:t>Leadership and Board Engagement </a:t>
            </a:r>
          </a:p>
          <a:p>
            <a:pPr marL="0" indent="0" algn="ctr">
              <a:buNone/>
            </a:pPr>
            <a:endParaRPr lang="en-US" dirty="0"/>
          </a:p>
        </p:txBody>
      </p:sp>
    </p:spTree>
    <p:extLst>
      <p:ext uri="{BB962C8B-B14F-4D97-AF65-F5344CB8AC3E}">
        <p14:creationId xmlns:p14="http://schemas.microsoft.com/office/powerpoint/2010/main" val="68662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dirty="0">
                <a:solidFill>
                  <a:srgbClr val="7F7F7F"/>
                </a:solidFill>
              </a:rPr>
              <a:t>YOUR GOAL:  </a:t>
            </a:r>
            <a:br>
              <a:rPr lang="en-US" dirty="0">
                <a:solidFill>
                  <a:srgbClr val="7F7F7F"/>
                </a:solidFill>
              </a:rPr>
            </a:br>
            <a:r>
              <a:rPr lang="en-US" dirty="0">
                <a:solidFill>
                  <a:srgbClr val="7F7F7F"/>
                </a:solidFill>
              </a:rPr>
              <a:t>Align The Strategy</a:t>
            </a:r>
          </a:p>
        </p:txBody>
      </p:sp>
      <p:sp>
        <p:nvSpPr>
          <p:cNvPr id="3" name="Content Placeholder 2"/>
          <p:cNvSpPr>
            <a:spLocks noGrp="1"/>
          </p:cNvSpPr>
          <p:nvPr>
            <p:ph idx="1"/>
          </p:nvPr>
        </p:nvSpPr>
        <p:spPr/>
        <p:txBody>
          <a:bodyPr>
            <a:normAutofit lnSpcReduction="10000"/>
          </a:bodyPr>
          <a:lstStyle/>
          <a:p>
            <a:r>
              <a:rPr lang="en-US" dirty="0">
                <a:solidFill>
                  <a:schemeClr val="bg1">
                    <a:lumMod val="50000"/>
                  </a:schemeClr>
                </a:solidFill>
              </a:rPr>
              <a:t>Show the board how what you are doing aligns with the existing Mission Vision Values</a:t>
            </a:r>
          </a:p>
          <a:p>
            <a:pPr lvl="1"/>
            <a:r>
              <a:rPr lang="en-US" dirty="0">
                <a:solidFill>
                  <a:schemeClr val="bg1">
                    <a:lumMod val="50000"/>
                  </a:schemeClr>
                </a:solidFill>
              </a:rPr>
              <a:t>“To provide quality healthcare service in an atmosphere of brotherly love….” </a:t>
            </a:r>
          </a:p>
          <a:p>
            <a:pPr lvl="1"/>
            <a:r>
              <a:rPr lang="en-US" dirty="0">
                <a:solidFill>
                  <a:schemeClr val="bg1">
                    <a:lumMod val="50000"/>
                  </a:schemeClr>
                </a:solidFill>
              </a:rPr>
              <a:t>Quality health care look like….. Achieving our goals in Patient Safety, EDTC ETC. </a:t>
            </a:r>
          </a:p>
          <a:p>
            <a:pPr lvl="1"/>
            <a:r>
              <a:rPr lang="en-US" dirty="0">
                <a:solidFill>
                  <a:schemeClr val="bg1">
                    <a:lumMod val="50000"/>
                  </a:schemeClr>
                </a:solidFill>
              </a:rPr>
              <a:t>Be clear, specific and help remove the  noise of the hospitals multiple competing priorities</a:t>
            </a:r>
          </a:p>
          <a:p>
            <a:pPr lvl="1"/>
            <a:r>
              <a:rPr lang="en-US" dirty="0">
                <a:solidFill>
                  <a:schemeClr val="bg1">
                    <a:lumMod val="50000"/>
                  </a:schemeClr>
                </a:solidFill>
              </a:rPr>
              <a:t>Achieving Top Tier on these indicators will align our strategy with MBQIP [National agenda] and support our efforts to achieve the Triple Aim.   </a:t>
            </a:r>
          </a:p>
        </p:txBody>
      </p:sp>
      <p:sp>
        <p:nvSpPr>
          <p:cNvPr id="4" name="Rectangular Callout 3"/>
          <p:cNvSpPr/>
          <p:nvPr/>
        </p:nvSpPr>
        <p:spPr>
          <a:xfrm>
            <a:off x="647700" y="469900"/>
            <a:ext cx="1473200" cy="1146048"/>
          </a:xfrm>
          <a:prstGeom prst="wedgeRectCallout">
            <a:avLst>
              <a:gd name="adj1" fmla="val 48994"/>
              <a:gd name="adj2" fmla="val 94637"/>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Not for the board</a:t>
            </a:r>
          </a:p>
        </p:txBody>
      </p:sp>
    </p:spTree>
    <p:extLst>
      <p:ext uri="{BB962C8B-B14F-4D97-AF65-F5344CB8AC3E}">
        <p14:creationId xmlns:p14="http://schemas.microsoft.com/office/powerpoint/2010/main" val="279157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Strategy &amp; Governance Structure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8547682"/>
              </p:ext>
            </p:extLst>
          </p:nvPr>
        </p:nvGraphicFramePr>
        <p:xfrm>
          <a:off x="900112" y="2133601"/>
          <a:ext cx="7345363" cy="3931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6772274" y="1126808"/>
            <a:ext cx="1685925" cy="1552892"/>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Structure </a:t>
            </a:r>
          </a:p>
        </p:txBody>
      </p:sp>
    </p:spTree>
    <p:extLst>
      <p:ext uri="{BB962C8B-B14F-4D97-AF65-F5344CB8AC3E}">
        <p14:creationId xmlns:p14="http://schemas.microsoft.com/office/powerpoint/2010/main" val="28588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of Data Gathering</a:t>
            </a:r>
          </a:p>
        </p:txBody>
      </p:sp>
      <p:pic>
        <p:nvPicPr>
          <p:cNvPr id="3" name="Picture 2"/>
          <p:cNvPicPr>
            <a:picLocks noChangeAspect="1"/>
          </p:cNvPicPr>
          <p:nvPr/>
        </p:nvPicPr>
        <p:blipFill>
          <a:blip r:embed="rId2"/>
          <a:stretch>
            <a:fillRect/>
          </a:stretch>
        </p:blipFill>
        <p:spPr>
          <a:xfrm>
            <a:off x="406400" y="1808161"/>
            <a:ext cx="3721100" cy="2093119"/>
          </a:xfrm>
          <a:prstGeom prst="rect">
            <a:avLst/>
          </a:prstGeom>
        </p:spPr>
      </p:pic>
      <p:pic>
        <p:nvPicPr>
          <p:cNvPr id="4" name="Picture 3"/>
          <p:cNvPicPr>
            <a:picLocks noChangeAspect="1"/>
          </p:cNvPicPr>
          <p:nvPr/>
        </p:nvPicPr>
        <p:blipFill>
          <a:blip r:embed="rId3"/>
          <a:stretch>
            <a:fillRect/>
          </a:stretch>
        </p:blipFill>
        <p:spPr>
          <a:xfrm>
            <a:off x="6019800" y="4384642"/>
            <a:ext cx="2603500" cy="1735233"/>
          </a:xfrm>
          <a:prstGeom prst="rect">
            <a:avLst/>
          </a:prstGeom>
        </p:spPr>
      </p:pic>
      <p:sp>
        <p:nvSpPr>
          <p:cNvPr id="5" name="TextBox 4"/>
          <p:cNvSpPr txBox="1"/>
          <p:nvPr/>
        </p:nvSpPr>
        <p:spPr>
          <a:xfrm>
            <a:off x="3276600" y="2197100"/>
            <a:ext cx="5346700" cy="2308324"/>
          </a:xfrm>
          <a:prstGeom prst="rect">
            <a:avLst/>
          </a:prstGeom>
          <a:noFill/>
        </p:spPr>
        <p:txBody>
          <a:bodyPr wrap="square" rtlCol="0">
            <a:spAutoFit/>
          </a:bodyPr>
          <a:lstStyle/>
          <a:p>
            <a:pPr marL="285750" indent="-285750">
              <a:buFont typeface="Arial"/>
              <a:buChar char="•"/>
            </a:pPr>
            <a:r>
              <a:rPr lang="en-US" dirty="0"/>
              <a:t>Measures Defined: Numerator/Denominator </a:t>
            </a:r>
          </a:p>
          <a:p>
            <a:pPr marL="285750" indent="-285750">
              <a:buFont typeface="Arial"/>
              <a:buChar char="•"/>
            </a:pPr>
            <a:r>
              <a:rPr lang="en-US" dirty="0"/>
              <a:t>Specifications assigned:  Population – Timeframe – Inclusions/ Exclusions</a:t>
            </a:r>
          </a:p>
          <a:p>
            <a:pPr marL="285750" indent="-285750">
              <a:buFont typeface="Arial"/>
              <a:buChar char="•"/>
            </a:pPr>
            <a:r>
              <a:rPr lang="en-US" dirty="0"/>
              <a:t>Abstraction guidelines [Define process]</a:t>
            </a:r>
          </a:p>
          <a:p>
            <a:pPr marL="285750" indent="-285750">
              <a:buFont typeface="Arial"/>
              <a:buChar char="•"/>
            </a:pPr>
            <a:r>
              <a:rPr lang="en-US" dirty="0"/>
              <a:t>Patient Experience [HCAHPS] through third party vendor </a:t>
            </a:r>
          </a:p>
          <a:p>
            <a:pPr marL="285750" indent="-285750">
              <a:buFont typeface="Arial"/>
              <a:buChar char="•"/>
            </a:pPr>
            <a:endParaRPr lang="en-US" dirty="0"/>
          </a:p>
          <a:p>
            <a:endParaRPr lang="en-US" dirty="0"/>
          </a:p>
        </p:txBody>
      </p:sp>
      <p:sp>
        <p:nvSpPr>
          <p:cNvPr id="6" name="TextBox 5"/>
          <p:cNvSpPr txBox="1"/>
          <p:nvPr/>
        </p:nvSpPr>
        <p:spPr>
          <a:xfrm>
            <a:off x="1155700" y="4711700"/>
            <a:ext cx="4445000" cy="1200329"/>
          </a:xfrm>
          <a:prstGeom prst="rect">
            <a:avLst/>
          </a:prstGeom>
          <a:noFill/>
        </p:spPr>
        <p:txBody>
          <a:bodyPr wrap="square" rtlCol="0">
            <a:spAutoFit/>
          </a:bodyPr>
          <a:lstStyle/>
          <a:p>
            <a:r>
              <a:rPr lang="en-US" i="1" dirty="0"/>
              <a:t>The data that represents our hospital’s performance [our quality story] is gathered by our team [abstraction] or through a patient satisfaction survey</a:t>
            </a:r>
          </a:p>
        </p:txBody>
      </p:sp>
    </p:spTree>
    <p:extLst>
      <p:ext uri="{BB962C8B-B14F-4D97-AF65-F5344CB8AC3E}">
        <p14:creationId xmlns:p14="http://schemas.microsoft.com/office/powerpoint/2010/main" val="397310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Boone Memorial Hospital </a:t>
            </a:r>
          </a:p>
        </p:txBody>
      </p:sp>
      <p:pic>
        <p:nvPicPr>
          <p:cNvPr id="4" name="Content Placeholder 3" descr="Screen Shot 2018-05-13 at 9.09.49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6625" r="6625"/>
          <a:stretch>
            <a:fillRect/>
          </a:stretch>
        </p:blipFill>
        <p:spPr/>
      </p:pic>
      <p:sp>
        <p:nvSpPr>
          <p:cNvPr id="6" name="Rectangular Callout 5"/>
          <p:cNvSpPr/>
          <p:nvPr/>
        </p:nvSpPr>
        <p:spPr>
          <a:xfrm>
            <a:off x="7239000" y="1330008"/>
            <a:ext cx="1473200" cy="1146048"/>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Data Here</a:t>
            </a:r>
          </a:p>
        </p:txBody>
      </p:sp>
      <p:sp>
        <p:nvSpPr>
          <p:cNvPr id="7" name="Rectangular Callout 6"/>
          <p:cNvSpPr/>
          <p:nvPr/>
        </p:nvSpPr>
        <p:spPr>
          <a:xfrm>
            <a:off x="6772274" y="4216400"/>
            <a:ext cx="1800225" cy="1396556"/>
          </a:xfrm>
          <a:prstGeom prst="wedgeRectCallout">
            <a:avLst>
              <a:gd name="adj1" fmla="val -169971"/>
              <a:gd name="adj2" fmla="val -6493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If you can, go on the web to show them the data</a:t>
            </a:r>
          </a:p>
        </p:txBody>
      </p:sp>
    </p:spTree>
    <p:extLst>
      <p:ext uri="{BB962C8B-B14F-4D97-AF65-F5344CB8AC3E}">
        <p14:creationId xmlns:p14="http://schemas.microsoft.com/office/powerpoint/2010/main" val="3324430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Boon Memorial: Public View</a:t>
            </a:r>
          </a:p>
        </p:txBody>
      </p:sp>
      <p:pic>
        <p:nvPicPr>
          <p:cNvPr id="4" name="Content Placeholder 3" descr="Screen Shot 2018-05-13 at 9.11.30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4293" b="4293"/>
          <a:stretch>
            <a:fillRect/>
          </a:stretch>
        </p:blipFill>
        <p:spPr/>
      </p:pic>
      <p:sp>
        <p:nvSpPr>
          <p:cNvPr id="5" name="Rectangular Callout 4"/>
          <p:cNvSpPr/>
          <p:nvPr/>
        </p:nvSpPr>
        <p:spPr>
          <a:xfrm>
            <a:off x="7188200" y="1384300"/>
            <a:ext cx="1473200" cy="1146048"/>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Data</a:t>
            </a:r>
          </a:p>
        </p:txBody>
      </p:sp>
      <p:sp>
        <p:nvSpPr>
          <p:cNvPr id="6" name="Rectangular Callout 5"/>
          <p:cNvSpPr/>
          <p:nvPr/>
        </p:nvSpPr>
        <p:spPr>
          <a:xfrm>
            <a:off x="900112" y="1866900"/>
            <a:ext cx="1473200" cy="1146048"/>
          </a:xfrm>
          <a:prstGeom prst="wedgeRectCallout">
            <a:avLst>
              <a:gd name="adj1" fmla="val 92098"/>
              <a:gd name="adj2" fmla="val 979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Example of Data Specifics</a:t>
            </a:r>
          </a:p>
        </p:txBody>
      </p:sp>
    </p:spTree>
    <p:extLst>
      <p:ext uri="{BB962C8B-B14F-4D97-AF65-F5344CB8AC3E}">
        <p14:creationId xmlns:p14="http://schemas.microsoft.com/office/powerpoint/2010/main" val="1691569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44158"/>
            <a:ext cx="8547100" cy="1339850"/>
          </a:xfrm>
        </p:spPr>
        <p:txBody>
          <a:bodyPr>
            <a:normAutofit/>
          </a:bodyPr>
          <a:lstStyle/>
          <a:p>
            <a:r>
              <a:rPr lang="en-US" sz="3600" dirty="0"/>
              <a:t>Boone Memorial: How We rank in WV </a:t>
            </a:r>
          </a:p>
        </p:txBody>
      </p:sp>
      <p:pic>
        <p:nvPicPr>
          <p:cNvPr id="4" name="Content Placeholder 3" descr="Screen Shot 2018-05-13 at 9.13.20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7011" r="7011"/>
          <a:stretch>
            <a:fillRect/>
          </a:stretch>
        </p:blipFill>
        <p:spPr/>
      </p:pic>
    </p:spTree>
    <p:extLst>
      <p:ext uri="{BB962C8B-B14F-4D97-AF65-F5344CB8AC3E}">
        <p14:creationId xmlns:p14="http://schemas.microsoft.com/office/powerpoint/2010/main" val="38139150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Developing Aims</a:t>
            </a:r>
          </a:p>
        </p:txBody>
      </p:sp>
      <p:sp>
        <p:nvSpPr>
          <p:cNvPr id="3" name="Content Placeholder 2"/>
          <p:cNvSpPr>
            <a:spLocks noGrp="1"/>
          </p:cNvSpPr>
          <p:nvPr>
            <p:ph idx="1"/>
          </p:nvPr>
        </p:nvSpPr>
        <p:spPr/>
        <p:txBody>
          <a:bodyPr>
            <a:normAutofit/>
          </a:bodyPr>
          <a:lstStyle/>
          <a:p>
            <a:pPr lvl="1"/>
            <a:r>
              <a:rPr lang="en-US" dirty="0"/>
              <a:t>Supporting our Mission Vision Values</a:t>
            </a:r>
          </a:p>
          <a:p>
            <a:pPr lvl="1"/>
            <a:r>
              <a:rPr lang="en-US" dirty="0"/>
              <a:t>Alignment with National Quality Agenda </a:t>
            </a:r>
          </a:p>
          <a:p>
            <a:pPr lvl="1"/>
            <a:r>
              <a:rPr lang="en-US" dirty="0"/>
              <a:t>Supportive of our participation in MBQIP</a:t>
            </a:r>
          </a:p>
          <a:p>
            <a:pPr lvl="1"/>
            <a:r>
              <a:rPr lang="en-US" dirty="0"/>
              <a:t>Hospital Quality Strategy Priorities: </a:t>
            </a:r>
          </a:p>
          <a:p>
            <a:pPr lvl="2"/>
            <a:r>
              <a:rPr lang="en-US" dirty="0"/>
              <a:t>Patient Care – Evidence Based Care</a:t>
            </a:r>
          </a:p>
          <a:p>
            <a:pPr lvl="2"/>
            <a:r>
              <a:rPr lang="en-US" dirty="0"/>
              <a:t>Patient Satisfaction – HCAHPS</a:t>
            </a:r>
          </a:p>
          <a:p>
            <a:pPr lvl="2"/>
            <a:r>
              <a:rPr lang="en-US" dirty="0"/>
              <a:t>Patient Safety </a:t>
            </a:r>
          </a:p>
          <a:p>
            <a:pPr lvl="1"/>
            <a:r>
              <a:rPr lang="en-US" dirty="0"/>
              <a:t>Achieving Top Tier on these indicators will align our strategy with MBQIP [National agenda] and support our efforts to achieve the Triple Aim.   </a:t>
            </a:r>
          </a:p>
        </p:txBody>
      </p:sp>
    </p:spTree>
    <p:extLst>
      <p:ext uri="{BB962C8B-B14F-4D97-AF65-F5344CB8AC3E}">
        <p14:creationId xmlns:p14="http://schemas.microsoft.com/office/powerpoint/2010/main" val="3867045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330200"/>
            <a:ext cx="7100887" cy="673100"/>
          </a:xfrm>
        </p:spPr>
        <p:txBody>
          <a:bodyPr/>
          <a:lstStyle/>
          <a:p>
            <a:r>
              <a:rPr lang="en-US" sz="4000" dirty="0"/>
              <a:t>Strategy in sync </a:t>
            </a:r>
          </a:p>
        </p:txBody>
      </p:sp>
      <p:graphicFrame>
        <p:nvGraphicFramePr>
          <p:cNvPr id="4" name="Table 3"/>
          <p:cNvGraphicFramePr>
            <a:graphicFrameLocks noGrp="1"/>
          </p:cNvGraphicFramePr>
          <p:nvPr>
            <p:extLst>
              <p:ext uri="{D42A27DB-BD31-4B8C-83A1-F6EECF244321}">
                <p14:modId xmlns:p14="http://schemas.microsoft.com/office/powerpoint/2010/main" val="2769738995"/>
              </p:ext>
            </p:extLst>
          </p:nvPr>
        </p:nvGraphicFramePr>
        <p:xfrm>
          <a:off x="1358900" y="1739900"/>
          <a:ext cx="7061200" cy="4327336"/>
        </p:xfrm>
        <a:graphic>
          <a:graphicData uri="http://schemas.openxmlformats.org/drawingml/2006/table">
            <a:tbl>
              <a:tblPr firstRow="1" bandRow="1">
                <a:tableStyleId>{5C22544A-7EE6-4342-B048-85BDC9FD1C3A}</a:tableStyleId>
              </a:tblPr>
              <a:tblGrid>
                <a:gridCol w="1765300">
                  <a:extLst>
                    <a:ext uri="{9D8B030D-6E8A-4147-A177-3AD203B41FA5}">
                      <a16:colId xmlns:a16="http://schemas.microsoft.com/office/drawing/2014/main" val="20000"/>
                    </a:ext>
                  </a:extLst>
                </a:gridCol>
                <a:gridCol w="1765300">
                  <a:extLst>
                    <a:ext uri="{9D8B030D-6E8A-4147-A177-3AD203B41FA5}">
                      <a16:colId xmlns:a16="http://schemas.microsoft.com/office/drawing/2014/main" val="20001"/>
                    </a:ext>
                  </a:extLst>
                </a:gridCol>
                <a:gridCol w="1765300">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tblGrid>
              <a:tr h="1112108">
                <a:tc>
                  <a:txBody>
                    <a:bodyPr/>
                    <a:lstStyle/>
                    <a:p>
                      <a:r>
                        <a:rPr lang="en-US" dirty="0"/>
                        <a:t>Triple Aim</a:t>
                      </a:r>
                    </a:p>
                  </a:txBody>
                  <a:tcPr/>
                </a:tc>
                <a:tc>
                  <a:txBody>
                    <a:bodyPr/>
                    <a:lstStyle/>
                    <a:p>
                      <a:r>
                        <a:rPr lang="en-US" dirty="0"/>
                        <a:t>Our Mission</a:t>
                      </a:r>
                    </a:p>
                  </a:txBody>
                  <a:tcPr/>
                </a:tc>
                <a:tc>
                  <a:txBody>
                    <a:bodyPr/>
                    <a:lstStyle/>
                    <a:p>
                      <a:r>
                        <a:rPr lang="en-US" dirty="0"/>
                        <a:t>Our Quality Strategy</a:t>
                      </a:r>
                    </a:p>
                    <a:p>
                      <a:r>
                        <a:rPr lang="en-US" dirty="0"/>
                        <a:t>Aim</a:t>
                      </a:r>
                    </a:p>
                  </a:txBody>
                  <a:tcPr/>
                </a:tc>
                <a:tc>
                  <a:txBody>
                    <a:bodyPr/>
                    <a:lstStyle/>
                    <a:p>
                      <a:r>
                        <a:rPr lang="en-US" dirty="0"/>
                        <a:t>Indicators We Use [Dashboard] </a:t>
                      </a:r>
                    </a:p>
                  </a:txBody>
                  <a:tcPr/>
                </a:tc>
                <a:extLst>
                  <a:ext uri="{0D108BD9-81ED-4DB2-BD59-A6C34878D82A}">
                    <a16:rowId xmlns:a16="http://schemas.microsoft.com/office/drawing/2014/main" val="10000"/>
                  </a:ext>
                </a:extLst>
              </a:tr>
              <a:tr h="1112108">
                <a:tc>
                  <a:txBody>
                    <a:bodyPr/>
                    <a:lstStyle/>
                    <a:p>
                      <a:r>
                        <a:rPr lang="en-US" dirty="0"/>
                        <a:t>Improve Patient Satisfaction</a:t>
                      </a:r>
                    </a:p>
                  </a:txBody>
                  <a:tcPr/>
                </a:tc>
                <a:tc>
                  <a:txBody>
                    <a:bodyPr/>
                    <a:lstStyle/>
                    <a:p>
                      <a:r>
                        <a:rPr lang="en-US" i="1" dirty="0"/>
                        <a:t>“To been seen as the best place to receive patient care”</a:t>
                      </a:r>
                    </a:p>
                  </a:txBody>
                  <a:tcPr/>
                </a:tc>
                <a:tc>
                  <a:txBody>
                    <a:bodyPr/>
                    <a:lstStyle/>
                    <a:p>
                      <a:r>
                        <a:rPr lang="en-US" dirty="0"/>
                        <a:t>Best Patient Experience</a:t>
                      </a:r>
                    </a:p>
                  </a:txBody>
                  <a:tcPr/>
                </a:tc>
                <a:tc>
                  <a:txBody>
                    <a:bodyPr/>
                    <a:lstStyle/>
                    <a:p>
                      <a:r>
                        <a:rPr lang="en-US" dirty="0"/>
                        <a:t>HCHAPS </a:t>
                      </a:r>
                    </a:p>
                  </a:txBody>
                  <a:tcPr/>
                </a:tc>
                <a:extLst>
                  <a:ext uri="{0D108BD9-81ED-4DB2-BD59-A6C34878D82A}">
                    <a16:rowId xmlns:a16="http://schemas.microsoft.com/office/drawing/2014/main" val="10001"/>
                  </a:ext>
                </a:extLst>
              </a:tr>
              <a:tr h="778476">
                <a:tc>
                  <a:txBody>
                    <a:bodyPr/>
                    <a:lstStyle/>
                    <a:p>
                      <a:r>
                        <a:rPr lang="en-US" dirty="0"/>
                        <a:t>Improving Health</a:t>
                      </a:r>
                    </a:p>
                  </a:txBody>
                  <a:tcPr/>
                </a:tc>
                <a:tc>
                  <a:txBody>
                    <a:bodyPr/>
                    <a:lstStyle/>
                    <a:p>
                      <a:r>
                        <a:rPr lang="en-US" i="1" dirty="0"/>
                        <a:t>“Quality Healthcare Services”</a:t>
                      </a:r>
                    </a:p>
                  </a:txBody>
                  <a:tcPr/>
                </a:tc>
                <a:tc>
                  <a:txBody>
                    <a:bodyPr/>
                    <a:lstStyle/>
                    <a:p>
                      <a:r>
                        <a:rPr lang="en-US" dirty="0"/>
                        <a:t>Zero Harm</a:t>
                      </a:r>
                    </a:p>
                  </a:txBody>
                  <a:tcPr/>
                </a:tc>
                <a:tc>
                  <a:txBody>
                    <a:bodyPr/>
                    <a:lstStyle/>
                    <a:p>
                      <a:r>
                        <a:rPr lang="en-US" dirty="0"/>
                        <a:t>Patient Safety Indicators - </a:t>
                      </a:r>
                    </a:p>
                  </a:txBody>
                  <a:tcPr/>
                </a:tc>
                <a:extLst>
                  <a:ext uri="{0D108BD9-81ED-4DB2-BD59-A6C34878D82A}">
                    <a16:rowId xmlns:a16="http://schemas.microsoft.com/office/drawing/2014/main" val="10002"/>
                  </a:ext>
                </a:extLst>
              </a:tr>
              <a:tr h="1112108">
                <a:tc>
                  <a:txBody>
                    <a:bodyPr/>
                    <a:lstStyle/>
                    <a:p>
                      <a:r>
                        <a:rPr lang="en-US" dirty="0"/>
                        <a:t>Improving Health</a:t>
                      </a:r>
                    </a:p>
                  </a:txBody>
                  <a:tcPr/>
                </a:tc>
                <a:tc>
                  <a:txBody>
                    <a:bodyPr/>
                    <a:lstStyle/>
                    <a:p>
                      <a:r>
                        <a:rPr lang="en-US" i="1" dirty="0"/>
                        <a:t>“Quality Healthcare</a:t>
                      </a:r>
                      <a:r>
                        <a:rPr lang="en-US" i="1" baseline="0" dirty="0"/>
                        <a:t> Services” </a:t>
                      </a:r>
                      <a:endParaRPr lang="en-US" i="1" dirty="0"/>
                    </a:p>
                  </a:txBody>
                  <a:tcPr/>
                </a:tc>
                <a:tc>
                  <a:txBody>
                    <a:bodyPr/>
                    <a:lstStyle/>
                    <a:p>
                      <a:r>
                        <a:rPr lang="en-US" dirty="0"/>
                        <a:t>Evidence</a:t>
                      </a:r>
                      <a:r>
                        <a:rPr lang="en-US" baseline="0" dirty="0"/>
                        <a:t> Based Care</a:t>
                      </a:r>
                      <a:endParaRPr lang="en-US" dirty="0"/>
                    </a:p>
                  </a:txBody>
                  <a:tcPr/>
                </a:tc>
                <a:tc>
                  <a:txBody>
                    <a:bodyPr/>
                    <a:lstStyle/>
                    <a:p>
                      <a:r>
                        <a:rPr lang="en-US" dirty="0"/>
                        <a:t>EDTC</a:t>
                      </a:r>
                    </a:p>
                    <a:p>
                      <a:r>
                        <a:rPr lang="en-US" dirty="0"/>
                        <a:t>Out</a:t>
                      </a:r>
                      <a:r>
                        <a:rPr lang="en-US" baseline="0" dirty="0"/>
                        <a:t> Patient Indicators </a:t>
                      </a:r>
                      <a:endParaRPr lang="en-US" dirty="0"/>
                    </a:p>
                  </a:txBody>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a:blip r:embed="rId2"/>
          <a:stretch>
            <a:fillRect/>
          </a:stretch>
        </p:blipFill>
        <p:spPr>
          <a:xfrm>
            <a:off x="190500" y="330200"/>
            <a:ext cx="1778000" cy="1524000"/>
          </a:xfrm>
          <a:prstGeom prst="rect">
            <a:avLst/>
          </a:prstGeom>
        </p:spPr>
      </p:pic>
      <p:sp>
        <p:nvSpPr>
          <p:cNvPr id="7" name="Rectangular Callout 6"/>
          <p:cNvSpPr/>
          <p:nvPr/>
        </p:nvSpPr>
        <p:spPr>
          <a:xfrm>
            <a:off x="6807200" y="469900"/>
            <a:ext cx="1473200" cy="1146048"/>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Language Here</a:t>
            </a:r>
          </a:p>
        </p:txBody>
      </p:sp>
    </p:spTree>
    <p:extLst>
      <p:ext uri="{BB962C8B-B14F-4D97-AF65-F5344CB8AC3E}">
        <p14:creationId xmlns:p14="http://schemas.microsoft.com/office/powerpoint/2010/main" val="2402114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3999" cy="11475717"/>
          </a:xfrm>
          <a:prstGeom prst="rect">
            <a:avLst/>
          </a:prstGeom>
        </p:spPr>
      </p:pic>
      <p:sp>
        <p:nvSpPr>
          <p:cNvPr id="3" name="Rectangular Callout 2"/>
          <p:cNvSpPr/>
          <p:nvPr/>
        </p:nvSpPr>
        <p:spPr>
          <a:xfrm>
            <a:off x="7188200" y="1384300"/>
            <a:ext cx="1473200" cy="1146048"/>
          </a:xfrm>
          <a:prstGeom prst="wedgeRectCallout">
            <a:avLst>
              <a:gd name="adj1" fmla="val -103592"/>
              <a:gd name="adj2" fmla="val 613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Your Data</a:t>
            </a:r>
          </a:p>
        </p:txBody>
      </p:sp>
    </p:spTree>
    <p:extLst>
      <p:ext uri="{BB962C8B-B14F-4D97-AF65-F5344CB8AC3E}">
        <p14:creationId xmlns:p14="http://schemas.microsoft.com/office/powerpoint/2010/main" val="3054820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Achieving our Aims</a:t>
            </a:r>
          </a:p>
        </p:txBody>
      </p:sp>
      <p:sp>
        <p:nvSpPr>
          <p:cNvPr id="3" name="Content Placeholder 2"/>
          <p:cNvSpPr>
            <a:spLocks noGrp="1"/>
          </p:cNvSpPr>
          <p:nvPr>
            <p:ph idx="1"/>
          </p:nvPr>
        </p:nvSpPr>
        <p:spPr/>
        <p:txBody>
          <a:bodyPr/>
          <a:lstStyle/>
          <a:p>
            <a:r>
              <a:rPr lang="en-US" dirty="0"/>
              <a:t>Successes</a:t>
            </a:r>
          </a:p>
          <a:p>
            <a:r>
              <a:rPr lang="en-US" dirty="0"/>
              <a:t>Celebrations</a:t>
            </a:r>
          </a:p>
          <a:p>
            <a:r>
              <a:rPr lang="en-US" dirty="0"/>
              <a:t>Opportunities</a:t>
            </a:r>
          </a:p>
          <a:p>
            <a:r>
              <a:rPr lang="en-US" dirty="0"/>
              <a:t>Challenges</a:t>
            </a:r>
          </a:p>
          <a:p>
            <a:r>
              <a:rPr lang="en-US" dirty="0"/>
              <a:t>Accountability </a:t>
            </a:r>
          </a:p>
          <a:p>
            <a:r>
              <a:rPr lang="en-US" dirty="0"/>
              <a:t>Transparency </a:t>
            </a:r>
          </a:p>
        </p:txBody>
      </p:sp>
      <p:sp>
        <p:nvSpPr>
          <p:cNvPr id="4" name="Rectangular Callout 3"/>
          <p:cNvSpPr/>
          <p:nvPr/>
        </p:nvSpPr>
        <p:spPr>
          <a:xfrm>
            <a:off x="5867400" y="1384300"/>
            <a:ext cx="2794000" cy="1651000"/>
          </a:xfrm>
          <a:prstGeom prst="wedgeRectCallout">
            <a:avLst>
              <a:gd name="adj1" fmla="val -131774"/>
              <a:gd name="adj2" fmla="val 916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Elaborate on your hospital needs to be successful</a:t>
            </a:r>
          </a:p>
        </p:txBody>
      </p:sp>
      <p:sp>
        <p:nvSpPr>
          <p:cNvPr id="5" name="Rectangular Callout 4"/>
          <p:cNvSpPr/>
          <p:nvPr/>
        </p:nvSpPr>
        <p:spPr>
          <a:xfrm>
            <a:off x="6045199" y="3606800"/>
            <a:ext cx="2200275" cy="2082800"/>
          </a:xfrm>
          <a:prstGeom prst="wedgeRectCallout">
            <a:avLst>
              <a:gd name="adj1" fmla="val -160489"/>
              <a:gd name="adj2" fmla="val -448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Prepare the “ASK”</a:t>
            </a:r>
          </a:p>
          <a:p>
            <a:pPr algn="ctr"/>
            <a:r>
              <a:rPr lang="en-US" dirty="0"/>
              <a:t>Approval?</a:t>
            </a:r>
          </a:p>
          <a:p>
            <a:pPr algn="ctr"/>
            <a:r>
              <a:rPr lang="en-US" dirty="0"/>
              <a:t>Staff?</a:t>
            </a:r>
          </a:p>
          <a:p>
            <a:pPr algn="ctr"/>
            <a:r>
              <a:rPr lang="en-US" dirty="0"/>
              <a:t>Awareness?</a:t>
            </a:r>
          </a:p>
          <a:p>
            <a:pPr algn="ctr"/>
            <a:r>
              <a:rPr lang="en-US" dirty="0"/>
              <a:t>$$</a:t>
            </a:r>
          </a:p>
        </p:txBody>
      </p:sp>
    </p:spTree>
    <p:extLst>
      <p:ext uri="{BB962C8B-B14F-4D97-AF65-F5344CB8AC3E}">
        <p14:creationId xmlns:p14="http://schemas.microsoft.com/office/powerpoint/2010/main" val="159097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defTabSz="342900">
              <a:spcBef>
                <a:spcPct val="20000"/>
              </a:spcBef>
            </a:pPr>
            <a:r>
              <a:rPr lang="en-US" sz="3200" dirty="0">
                <a:solidFill>
                  <a:prstClr val="black"/>
                </a:solidFill>
                <a:latin typeface="Calisto MT" panose="02040603050505030304" pitchFamily="18" charset="0"/>
                <a:ea typeface="+mn-ea"/>
                <a:cs typeface="+mn-cs"/>
              </a:rPr>
              <a:t>Nursing Contact Hours - Reminders</a:t>
            </a:r>
            <a:endParaRPr lang="en-US" dirty="0"/>
          </a:p>
        </p:txBody>
      </p:sp>
      <p:sp>
        <p:nvSpPr>
          <p:cNvPr id="3" name="Content Placeholder 2"/>
          <p:cNvSpPr>
            <a:spLocks noGrp="1"/>
          </p:cNvSpPr>
          <p:nvPr>
            <p:ph idx="1"/>
          </p:nvPr>
        </p:nvSpPr>
        <p:spPr>
          <a:xfrm>
            <a:off x="1447800" y="1788449"/>
            <a:ext cx="6797675" cy="3931920"/>
          </a:xfrm>
        </p:spPr>
        <p:txBody>
          <a:bodyPr>
            <a:normAutofit fontScale="92500"/>
          </a:bodyPr>
          <a:lstStyle/>
          <a:p>
            <a:pPr marL="0" indent="0">
              <a:buNone/>
            </a:pPr>
            <a:r>
              <a:rPr lang="en-US" sz="2800" b="1" u="sng" dirty="0">
                <a:solidFill>
                  <a:prstClr val="black"/>
                </a:solidFill>
                <a:latin typeface="Calisto MT" panose="02040603050505030304" pitchFamily="18" charset="0"/>
              </a:rPr>
              <a:t>Requirements</a:t>
            </a:r>
            <a:endParaRPr lang="en-US" sz="2000" b="1" dirty="0">
              <a:solidFill>
                <a:prstClr val="black"/>
              </a:solidFill>
              <a:latin typeface="Calisto MT" panose="02040603050505030304" pitchFamily="18" charset="0"/>
            </a:endParaRPr>
          </a:p>
          <a:p>
            <a:r>
              <a:rPr lang="en-US" dirty="0">
                <a:solidFill>
                  <a:prstClr val="black"/>
                </a:solidFill>
                <a:latin typeface="Calisto MT" panose="02040603050505030304" pitchFamily="18" charset="0"/>
              </a:rPr>
              <a:t>Complete the post-webinar Survey Monkey that will be sent to you via email.</a:t>
            </a:r>
          </a:p>
          <a:p>
            <a:r>
              <a:rPr lang="en-US" dirty="0">
                <a:solidFill>
                  <a:prstClr val="black"/>
                </a:solidFill>
                <a:latin typeface="Calisto MT" panose="02040603050505030304" pitchFamily="18" charset="0"/>
              </a:rPr>
              <a:t>Must have participated on the webinar for a minimum of 50 minutes</a:t>
            </a:r>
          </a:p>
          <a:p>
            <a:r>
              <a:rPr lang="en-US" dirty="0">
                <a:solidFill>
                  <a:prstClr val="black"/>
                </a:solidFill>
                <a:latin typeface="Calisto MT" panose="02040603050505030304" pitchFamily="18" charset="0"/>
              </a:rPr>
              <a:t>Required to complete survey to earn 1 contact hour</a:t>
            </a:r>
          </a:p>
          <a:p>
            <a:pPr marL="0" indent="0">
              <a:buNone/>
            </a:pPr>
            <a:r>
              <a:rPr lang="en-US" b="1" dirty="0">
                <a:solidFill>
                  <a:prstClr val="black"/>
                </a:solidFill>
                <a:latin typeface="Calisto MT" panose="02040603050505030304" pitchFamily="18" charset="0"/>
              </a:rPr>
              <a:t>Contact hour certificates will be issued to you via email within one week</a:t>
            </a:r>
            <a:endParaRPr lang="en-US" dirty="0"/>
          </a:p>
        </p:txBody>
      </p:sp>
      <p:sp>
        <p:nvSpPr>
          <p:cNvPr id="4" name="TextBox 3"/>
          <p:cNvSpPr txBox="1"/>
          <p:nvPr/>
        </p:nvSpPr>
        <p:spPr>
          <a:xfrm>
            <a:off x="1536700" y="5720369"/>
            <a:ext cx="6708775" cy="861774"/>
          </a:xfrm>
          <a:prstGeom prst="rect">
            <a:avLst/>
          </a:prstGeom>
          <a:noFill/>
        </p:spPr>
        <p:txBody>
          <a:bodyPr wrap="square" rtlCol="0">
            <a:spAutoFit/>
          </a:bodyPr>
          <a:lstStyle/>
          <a:p>
            <a:r>
              <a:rPr lang="en-US" sz="1600" dirty="0">
                <a:solidFill>
                  <a:srgbClr val="C00000"/>
                </a:solidFill>
              </a:rPr>
              <a:t>Provider approved by the California Board of Registered Nursing, </a:t>
            </a:r>
          </a:p>
          <a:p>
            <a:r>
              <a:rPr lang="en-US" sz="1600" dirty="0">
                <a:solidFill>
                  <a:srgbClr val="C00000"/>
                </a:solidFill>
              </a:rPr>
              <a:t>Provider Number CEP15958, for 1 contact hour</a:t>
            </a:r>
          </a:p>
          <a:p>
            <a:endParaRPr lang="en-US" sz="1600" dirty="0">
              <a:solidFill>
                <a:srgbClr val="C00000"/>
              </a:solidFill>
            </a:endParaRPr>
          </a:p>
        </p:txBody>
      </p:sp>
      <p:sp>
        <p:nvSpPr>
          <p:cNvPr id="5" name="TextBox 4"/>
          <p:cNvSpPr txBox="1"/>
          <p:nvPr/>
        </p:nvSpPr>
        <p:spPr>
          <a:xfrm>
            <a:off x="4025900" y="1372950"/>
            <a:ext cx="3289419" cy="830997"/>
          </a:xfrm>
          <a:prstGeom prst="rect">
            <a:avLst/>
          </a:prstGeom>
          <a:solidFill>
            <a:srgbClr val="00B0F0">
              <a:alpha val="73000"/>
            </a:srgbClr>
          </a:solidFill>
        </p:spPr>
        <p:txBody>
          <a:bodyPr wrap="square" rtlCol="0">
            <a:spAutoFit/>
          </a:bodyPr>
          <a:lstStyle/>
          <a:p>
            <a:pPr algn="ctr"/>
            <a:r>
              <a:rPr lang="en-US" sz="1600" dirty="0">
                <a:solidFill>
                  <a:srgbClr val="002060"/>
                </a:solidFill>
                <a:latin typeface="Arial" charset="0"/>
                <a:ea typeface="Arial" charset="0"/>
                <a:cs typeface="Arial" charset="0"/>
              </a:rPr>
              <a:t>Please complete the survey, even if you do not want contact hours!  Thank you!</a:t>
            </a:r>
          </a:p>
        </p:txBody>
      </p:sp>
    </p:spTree>
    <p:extLst>
      <p:ext uri="{BB962C8B-B14F-4D97-AF65-F5344CB8AC3E}">
        <p14:creationId xmlns:p14="http://schemas.microsoft.com/office/powerpoint/2010/main" val="976903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533400"/>
            <a:ext cx="7345362" cy="1676400"/>
          </a:xfrm>
        </p:spPr>
        <p:txBody>
          <a:bodyPr/>
          <a:lstStyle/>
          <a:p>
            <a:r>
              <a:rPr lang="en-US" dirty="0"/>
              <a:t>Continuing the Discussion </a:t>
            </a:r>
          </a:p>
        </p:txBody>
      </p:sp>
      <p:sp>
        <p:nvSpPr>
          <p:cNvPr id="3" name="Text Placeholder 2"/>
          <p:cNvSpPr>
            <a:spLocks noGrp="1"/>
          </p:cNvSpPr>
          <p:nvPr>
            <p:ph type="body" idx="1"/>
          </p:nvPr>
        </p:nvSpPr>
        <p:spPr>
          <a:xfrm>
            <a:off x="900113" y="2575766"/>
            <a:ext cx="7345362" cy="3202734"/>
          </a:xfrm>
        </p:spPr>
        <p:txBody>
          <a:bodyPr>
            <a:normAutofit/>
          </a:bodyPr>
          <a:lstStyle/>
          <a:p>
            <a:r>
              <a:rPr lang="en-US" dirty="0"/>
              <a:t>Ongoing Board Agenda: </a:t>
            </a:r>
          </a:p>
          <a:p>
            <a:pPr marL="457200" indent="-457200" algn="l">
              <a:buFont typeface="+mj-lt"/>
              <a:buAutoNum type="arabicPeriod"/>
            </a:pPr>
            <a:r>
              <a:rPr lang="en-US" dirty="0"/>
              <a:t>Quality &amp; Patient Safety Update on Quality Priorities </a:t>
            </a:r>
          </a:p>
          <a:p>
            <a:pPr marL="914400" lvl="1" indent="-457200">
              <a:buFont typeface="+mj-lt"/>
              <a:buAutoNum type="arabicPeriod"/>
            </a:pPr>
            <a:r>
              <a:rPr lang="en-US" dirty="0"/>
              <a:t>Evidenced Based Care – Outpatient &amp; EDTC</a:t>
            </a:r>
          </a:p>
          <a:p>
            <a:pPr marL="914400" lvl="1" indent="-457200">
              <a:buFont typeface="+mj-lt"/>
              <a:buAutoNum type="arabicPeriod"/>
            </a:pPr>
            <a:r>
              <a:rPr lang="en-US" dirty="0"/>
              <a:t>No Harm: Patient Safety Indicators [MBQIP + ]</a:t>
            </a:r>
          </a:p>
          <a:p>
            <a:pPr marL="914400" lvl="1" indent="-457200">
              <a:buFont typeface="+mj-lt"/>
              <a:buAutoNum type="arabicPeriod"/>
            </a:pPr>
            <a:r>
              <a:rPr lang="en-US" dirty="0"/>
              <a:t>Best Patient Experience [HCHAPS]</a:t>
            </a:r>
          </a:p>
          <a:p>
            <a:pPr marL="457200" indent="-457200" algn="l">
              <a:buFont typeface="+mj-lt"/>
              <a:buAutoNum type="arabicPeriod"/>
            </a:pPr>
            <a:r>
              <a:rPr lang="en-US" dirty="0"/>
              <a:t>Results and Actions Taken</a:t>
            </a:r>
          </a:p>
          <a:p>
            <a:pPr marL="914400" lvl="1" indent="-457200">
              <a:buFont typeface="+mj-lt"/>
              <a:buAutoNum type="arabicPeriod"/>
            </a:pPr>
            <a:r>
              <a:rPr lang="en-US" dirty="0"/>
              <a:t>Results achieved for this quarter/ month</a:t>
            </a:r>
          </a:p>
          <a:p>
            <a:pPr marL="914400" lvl="1" indent="-457200">
              <a:buFont typeface="+mj-lt"/>
              <a:buAutoNum type="arabicPeriod"/>
            </a:pPr>
            <a:r>
              <a:rPr lang="en-US" dirty="0"/>
              <a:t>Actions taken to continue improvement or change Corse</a:t>
            </a:r>
          </a:p>
          <a:p>
            <a:pPr marL="914400" lvl="1" indent="-457200">
              <a:buFont typeface="+mj-lt"/>
              <a:buAutoNum type="arabicPeriod"/>
            </a:pPr>
            <a:r>
              <a:rPr lang="en-US" dirty="0"/>
              <a:t>Recommendations</a:t>
            </a:r>
          </a:p>
          <a:p>
            <a:pPr lvl="1"/>
            <a:endParaRPr lang="en-US" dirty="0"/>
          </a:p>
          <a:p>
            <a:pPr marL="457200" indent="-457200" algn="l">
              <a:buFont typeface="+mj-lt"/>
              <a:buAutoNum type="arabicPeriod"/>
            </a:pPr>
            <a:endParaRPr lang="en-US" dirty="0"/>
          </a:p>
          <a:p>
            <a:pPr marL="457200" indent="-457200" algn="l">
              <a:buFont typeface="+mj-lt"/>
              <a:buAutoNum type="arabicPeriod"/>
            </a:pPr>
            <a:endParaRPr lang="en-US" dirty="0"/>
          </a:p>
          <a:p>
            <a:pPr marL="457200" indent="-457200" algn="l">
              <a:buFont typeface="+mj-lt"/>
              <a:buAutoNum type="arabicPeriod"/>
            </a:pPr>
            <a:endParaRPr lang="en-US" dirty="0"/>
          </a:p>
        </p:txBody>
      </p:sp>
    </p:spTree>
    <p:extLst>
      <p:ext uri="{BB962C8B-B14F-4D97-AF65-F5344CB8AC3E}">
        <p14:creationId xmlns:p14="http://schemas.microsoft.com/office/powerpoint/2010/main" val="3590718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990600"/>
            <a:ext cx="7345362" cy="3225800"/>
          </a:xfrm>
        </p:spPr>
        <p:txBody>
          <a:bodyPr/>
          <a:lstStyle/>
          <a:p>
            <a:r>
              <a:rPr lang="en-US" dirty="0"/>
              <a:t>Examples of Board &amp; Leadership Support from Participating hospitals</a:t>
            </a:r>
          </a:p>
        </p:txBody>
      </p:sp>
    </p:spTree>
    <p:extLst>
      <p:ext uri="{BB962C8B-B14F-4D97-AF65-F5344CB8AC3E}">
        <p14:creationId xmlns:p14="http://schemas.microsoft.com/office/powerpoint/2010/main" val="1965818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2721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a:t>
            </a:r>
          </a:p>
        </p:txBody>
      </p:sp>
      <p:sp>
        <p:nvSpPr>
          <p:cNvPr id="4" name="Text Placeholder 3"/>
          <p:cNvSpPr>
            <a:spLocks noGrp="1"/>
          </p:cNvSpPr>
          <p:nvPr>
            <p:ph type="body" idx="1"/>
          </p:nvPr>
        </p:nvSpPr>
        <p:spPr/>
        <p:txBody>
          <a:bodyPr/>
          <a:lstStyle/>
          <a:p>
            <a:r>
              <a:rPr lang="en-US" dirty="0"/>
              <a:t>Hospital Support</a:t>
            </a:r>
          </a:p>
          <a:p>
            <a:endParaRPr lang="en-US" dirty="0"/>
          </a:p>
        </p:txBody>
      </p:sp>
    </p:spTree>
    <p:extLst>
      <p:ext uri="{BB962C8B-B14F-4D97-AF65-F5344CB8AC3E}">
        <p14:creationId xmlns:p14="http://schemas.microsoft.com/office/powerpoint/2010/main" val="2289593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Post-webinar</a:t>
            </a:r>
            <a:br>
              <a:rPr lang="en-US" dirty="0"/>
            </a:br>
            <a:r>
              <a:rPr lang="en-US" dirty="0"/>
              <a:t>Evaluation</a:t>
            </a:r>
          </a:p>
        </p:txBody>
      </p:sp>
      <p:sp>
        <p:nvSpPr>
          <p:cNvPr id="3" name="Text Placeholder 2"/>
          <p:cNvSpPr>
            <a:spLocks noGrp="1"/>
          </p:cNvSpPr>
          <p:nvPr>
            <p:ph type="body" idx="1"/>
          </p:nvPr>
        </p:nvSpPr>
        <p:spPr/>
        <p:txBody>
          <a:bodyPr/>
          <a:lstStyle/>
          <a:p>
            <a:r>
              <a:rPr lang="en-US" dirty="0">
                <a:hlinkClick r:id="rId2"/>
              </a:rPr>
              <a:t>https://www.surveymonkey.com/r/RPSYKQ3</a:t>
            </a:r>
            <a:endParaRPr lang="en-US" dirty="0"/>
          </a:p>
          <a:p>
            <a:endParaRPr lang="en-US" dirty="0"/>
          </a:p>
        </p:txBody>
      </p:sp>
    </p:spTree>
    <p:extLst>
      <p:ext uri="{BB962C8B-B14F-4D97-AF65-F5344CB8AC3E}">
        <p14:creationId xmlns:p14="http://schemas.microsoft.com/office/powerpoint/2010/main" val="6104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We need your FULL NAME</a:t>
            </a:r>
            <a:br>
              <a:rPr lang="en-US" sz="3200" dirty="0"/>
            </a:br>
            <a:r>
              <a:rPr lang="en-US" sz="2800" i="1" dirty="0"/>
              <a:t>in the Zoom platform</a:t>
            </a:r>
            <a:endParaRPr lang="en-US" sz="3200" i="1" dirty="0"/>
          </a:p>
        </p:txBody>
      </p:sp>
      <p:sp>
        <p:nvSpPr>
          <p:cNvPr id="3" name="Content Placeholder 2"/>
          <p:cNvSpPr>
            <a:spLocks noGrp="1"/>
          </p:cNvSpPr>
          <p:nvPr>
            <p:ph idx="1"/>
          </p:nvPr>
        </p:nvSpPr>
        <p:spPr>
          <a:xfrm>
            <a:off x="900112" y="1797632"/>
            <a:ext cx="7345363" cy="1774520"/>
          </a:xfrm>
        </p:spPr>
        <p:txBody>
          <a:bodyPr/>
          <a:lstStyle/>
          <a:p>
            <a:r>
              <a:rPr lang="en-US" dirty="0"/>
              <a:t>We need your full name under “PARTICIPANTS”</a:t>
            </a:r>
          </a:p>
          <a:p>
            <a:r>
              <a:rPr lang="en-US" dirty="0"/>
              <a:t>Click “Rename” next to your login name</a:t>
            </a:r>
          </a:p>
          <a:p>
            <a:r>
              <a:rPr lang="en-US" dirty="0"/>
              <a:t>Type your full name and save.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66794" y="3561860"/>
            <a:ext cx="4634629" cy="3165000"/>
          </a:xfrm>
          <a:prstGeom prst="rect">
            <a:avLst/>
          </a:prstGeom>
        </p:spPr>
      </p:pic>
      <p:sp>
        <p:nvSpPr>
          <p:cNvPr id="5" name="Curved Left Arrow 4"/>
          <p:cNvSpPr/>
          <p:nvPr/>
        </p:nvSpPr>
        <p:spPr>
          <a:xfrm>
            <a:off x="6701422" y="2684892"/>
            <a:ext cx="538621" cy="1298385"/>
          </a:xfrm>
          <a:prstGeom prst="curvedLeft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chemeClr val="tx1"/>
              </a:solidFill>
            </a:endParaRPr>
          </a:p>
        </p:txBody>
      </p:sp>
      <p:sp>
        <p:nvSpPr>
          <p:cNvPr id="6" name="Curved Right Arrow 5"/>
          <p:cNvSpPr/>
          <p:nvPr/>
        </p:nvSpPr>
        <p:spPr>
          <a:xfrm rot="20055823">
            <a:off x="1606291" y="3595053"/>
            <a:ext cx="1406675" cy="2482736"/>
          </a:xfrm>
          <a:prstGeom prst="curvedRightArrow">
            <a:avLst>
              <a:gd name="adj1" fmla="val 25000"/>
              <a:gd name="adj2" fmla="val 50000"/>
              <a:gd name="adj3" fmla="val 30000"/>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4377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a:t>The learner will be able define one key attribute to their role in guiding the board in developing the quality strategy</a:t>
            </a:r>
          </a:p>
          <a:p>
            <a:pPr marL="457200" indent="-457200">
              <a:buFont typeface="+mj-lt"/>
              <a:buAutoNum type="arabicPeriod"/>
            </a:pPr>
            <a:r>
              <a:rPr lang="en-US" dirty="0"/>
              <a:t>The learner will be able to prepare a board educational presentation on quality </a:t>
            </a:r>
          </a:p>
          <a:p>
            <a:pPr marL="457200" indent="-457200">
              <a:buFont typeface="+mj-lt"/>
              <a:buAutoNum type="arabicPeriod"/>
            </a:pPr>
            <a:r>
              <a:rPr lang="en-US" dirty="0"/>
              <a:t>The learner will be able to use their dashboard to identify areas of opportunity and present to the board. </a:t>
            </a:r>
          </a:p>
        </p:txBody>
      </p:sp>
    </p:spTree>
    <p:extLst>
      <p:ext uri="{BB962C8B-B14F-4D97-AF65-F5344CB8AC3E}">
        <p14:creationId xmlns:p14="http://schemas.microsoft.com/office/powerpoint/2010/main" val="137856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Starts at the Top</a:t>
            </a:r>
          </a:p>
        </p:txBody>
      </p:sp>
      <p:sp>
        <p:nvSpPr>
          <p:cNvPr id="3" name="Text Placeholder 2"/>
          <p:cNvSpPr>
            <a:spLocks noGrp="1"/>
          </p:cNvSpPr>
          <p:nvPr>
            <p:ph type="body" idx="1"/>
          </p:nvPr>
        </p:nvSpPr>
        <p:spPr/>
        <p:txBody>
          <a:bodyPr/>
          <a:lstStyle/>
          <a:p>
            <a:r>
              <a:rPr lang="en-US" dirty="0"/>
              <a:t>The Board has ultimate responsibility for hospital quality, including clinical outcomes, patient safety, physician credentialing and customer service </a:t>
            </a:r>
          </a:p>
          <a:p>
            <a:endParaRPr lang="en-US" dirty="0"/>
          </a:p>
        </p:txBody>
      </p:sp>
    </p:spTree>
    <p:extLst>
      <p:ext uri="{BB962C8B-B14F-4D97-AF65-F5344CB8AC3E}">
        <p14:creationId xmlns:p14="http://schemas.microsoft.com/office/powerpoint/2010/main" val="2645831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889000"/>
            <a:ext cx="7345362" cy="1282700"/>
          </a:xfrm>
        </p:spPr>
        <p:txBody>
          <a:bodyPr/>
          <a:lstStyle/>
          <a:p>
            <a:r>
              <a:rPr lang="en-US" sz="4400" dirty="0"/>
              <a:t>Core Role of Governing Board</a:t>
            </a:r>
          </a:p>
        </p:txBody>
      </p:sp>
      <p:sp>
        <p:nvSpPr>
          <p:cNvPr id="3" name="Rectangle 2"/>
          <p:cNvSpPr/>
          <p:nvPr/>
        </p:nvSpPr>
        <p:spPr>
          <a:xfrm>
            <a:off x="900114" y="2171700"/>
            <a:ext cx="7345362" cy="3795910"/>
          </a:xfrm>
          <a:prstGeom prst="rect">
            <a:avLst/>
          </a:prstGeom>
        </p:spPr>
        <p:txBody>
          <a:bodyPr wrap="square">
            <a:spAutoFit/>
          </a:bodyPr>
          <a:lstStyle/>
          <a:p>
            <a:pPr marL="342900" indent="-342900">
              <a:buFont typeface="Arial"/>
              <a:buChar char="•"/>
            </a:pPr>
            <a:r>
              <a:rPr lang="en-US" sz="2800" baseline="30000" dirty="0"/>
              <a:t>Primary Responsibility is Quality and Patient Care </a:t>
            </a:r>
          </a:p>
          <a:p>
            <a:pPr marL="342900" indent="-342900">
              <a:buFont typeface="Arial"/>
              <a:buChar char="•"/>
            </a:pPr>
            <a:r>
              <a:rPr lang="en-US" sz="2800" baseline="30000" dirty="0"/>
              <a:t>Governing, as opposed to managing, means that a board carries out these primary roles:</a:t>
            </a:r>
          </a:p>
          <a:p>
            <a:pPr marL="800100" lvl="1" indent="-342900">
              <a:buFont typeface="Arial"/>
              <a:buChar char="•"/>
            </a:pPr>
            <a:r>
              <a:rPr lang="en-US" sz="2800" baseline="30000" dirty="0"/>
              <a:t>Approving the organization’s high-level, long-range goals and priorities – Quality Strategy</a:t>
            </a:r>
          </a:p>
          <a:p>
            <a:pPr marL="800100" lvl="1" indent="-342900">
              <a:buFont typeface="Arial"/>
              <a:buChar char="•"/>
            </a:pPr>
            <a:r>
              <a:rPr lang="en-US" sz="2800" baseline="30000" dirty="0"/>
              <a:t>Adopting major policies and making major decisions to advance the organization</a:t>
            </a:r>
          </a:p>
          <a:p>
            <a:pPr marL="800100" lvl="1" indent="-342900">
              <a:buFont typeface="Arial"/>
              <a:buChar char="•"/>
            </a:pPr>
            <a:r>
              <a:rPr lang="en-US" sz="2800" baseline="30000" dirty="0"/>
              <a:t>Monitoring organizational performance against board-approved targets, focusing on variances</a:t>
            </a:r>
          </a:p>
          <a:p>
            <a:pPr marL="800100" lvl="1" indent="-342900">
              <a:buFont typeface="Arial"/>
              <a:buChar char="•"/>
            </a:pPr>
            <a:r>
              <a:rPr lang="en-US" sz="2800" baseline="30000" dirty="0"/>
              <a:t>Influencing key internal and external stakeholders</a:t>
            </a:r>
          </a:p>
          <a:p>
            <a:pPr marL="342900" indent="-342900">
              <a:buFont typeface="Arial"/>
              <a:buChar char="•"/>
            </a:pPr>
            <a:r>
              <a:rPr lang="en-US" dirty="0">
                <a:hlinkClick r:id="rId2"/>
              </a:rPr>
              <a:t>http://media01.commpartners.com/NQF/12_09_11/Engaging_Hospital_Boards_in_Quality_and_Patient_Safety.pdf</a:t>
            </a:r>
            <a:r>
              <a:rPr lang="en-US" dirty="0"/>
              <a:t> </a:t>
            </a:r>
          </a:p>
          <a:p>
            <a:pPr marL="342900" indent="-342900">
              <a:buFont typeface="Arial"/>
              <a:buChar char="•"/>
            </a:pPr>
            <a:endParaRPr lang="en-US" dirty="0"/>
          </a:p>
        </p:txBody>
      </p:sp>
    </p:spTree>
    <p:extLst>
      <p:ext uri="{BB962C8B-B14F-4D97-AF65-F5344CB8AC3E}">
        <p14:creationId xmlns:p14="http://schemas.microsoft.com/office/powerpoint/2010/main" val="1834206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Role</a:t>
            </a:r>
          </a:p>
        </p:txBody>
      </p:sp>
      <p:sp>
        <p:nvSpPr>
          <p:cNvPr id="3" name="Text Placeholder 2"/>
          <p:cNvSpPr>
            <a:spLocks noGrp="1"/>
          </p:cNvSpPr>
          <p:nvPr>
            <p:ph type="body" idx="1"/>
          </p:nvPr>
        </p:nvSpPr>
        <p:spPr/>
        <p:txBody>
          <a:bodyPr/>
          <a:lstStyle/>
          <a:p>
            <a:r>
              <a:rPr lang="en-US" dirty="0"/>
              <a:t>To achieve Top Tier Quality results you have to have the active support and attention of your Leadership &amp; Governing Board</a:t>
            </a:r>
          </a:p>
          <a:p>
            <a:r>
              <a:rPr lang="en-US" dirty="0"/>
              <a:t>Active Support will demonstrate that the hospital has made it a priority to improve quality and safety </a:t>
            </a:r>
          </a:p>
        </p:txBody>
      </p:sp>
    </p:spTree>
    <p:extLst>
      <p:ext uri="{BB962C8B-B14F-4D97-AF65-F5344CB8AC3E}">
        <p14:creationId xmlns:p14="http://schemas.microsoft.com/office/powerpoint/2010/main" val="37202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622300"/>
            <a:ext cx="7345362" cy="1257300"/>
          </a:xfrm>
        </p:spPr>
        <p:txBody>
          <a:bodyPr/>
          <a:lstStyle/>
          <a:p>
            <a:r>
              <a:rPr lang="en-US" sz="4400" dirty="0"/>
              <a:t>Tips on the Ask from Quality Leadership</a:t>
            </a:r>
          </a:p>
        </p:txBody>
      </p:sp>
      <p:sp>
        <p:nvSpPr>
          <p:cNvPr id="3" name="Text Placeholder 2"/>
          <p:cNvSpPr>
            <a:spLocks noGrp="1"/>
          </p:cNvSpPr>
          <p:nvPr>
            <p:ph type="body" idx="1"/>
          </p:nvPr>
        </p:nvSpPr>
        <p:spPr>
          <a:xfrm>
            <a:off x="900113" y="2044700"/>
            <a:ext cx="7345362" cy="3657600"/>
          </a:xfrm>
        </p:spPr>
        <p:txBody>
          <a:bodyPr>
            <a:noAutofit/>
          </a:bodyPr>
          <a:lstStyle/>
          <a:p>
            <a:pPr marL="342900" indent="-342900" algn="l">
              <a:buFont typeface="Arial"/>
              <a:buChar char="•"/>
            </a:pPr>
            <a:r>
              <a:rPr lang="en-US" sz="1600" dirty="0"/>
              <a:t>Actively guide the Board in Development of the quality Strategy </a:t>
            </a:r>
          </a:p>
          <a:p>
            <a:pPr marL="342900" indent="-342900" algn="l">
              <a:buFont typeface="Arial"/>
              <a:buChar char="•"/>
            </a:pPr>
            <a:r>
              <a:rPr lang="en-US" sz="1600" dirty="0"/>
              <a:t>Increase awareness of the National Quality agenda [ MBQIP] and your Local efforts to participate</a:t>
            </a:r>
          </a:p>
          <a:p>
            <a:pPr marL="342900" indent="-342900" algn="l">
              <a:buFont typeface="Arial"/>
              <a:buChar char="•"/>
            </a:pPr>
            <a:r>
              <a:rPr lang="en-US" sz="1600" dirty="0"/>
              <a:t>Review established Mission/ Vision/ Values – to set the stage for alignment</a:t>
            </a:r>
          </a:p>
          <a:p>
            <a:pPr marL="342900" indent="-342900" algn="l">
              <a:buFont typeface="Arial"/>
              <a:buChar char="•"/>
            </a:pPr>
            <a:r>
              <a:rPr lang="en-US" sz="1600" dirty="0"/>
              <a:t>Provide education on the connection between Your Quality Performance - MBQIP – Public Data – National Quality Strategy  </a:t>
            </a:r>
          </a:p>
          <a:p>
            <a:pPr marL="342900" indent="-342900" algn="l">
              <a:buFont typeface="Arial"/>
              <a:buChar char="•"/>
            </a:pPr>
            <a:r>
              <a:rPr lang="en-US" sz="1600" dirty="0"/>
              <a:t>Identify Top Tier attributes and a plan to achieve them [Goals – get alignment </a:t>
            </a:r>
          </a:p>
          <a:p>
            <a:pPr marL="342900" indent="-342900" algn="l">
              <a:buFont typeface="Arial"/>
              <a:buChar char="•"/>
            </a:pPr>
            <a:r>
              <a:rPr lang="en-US" sz="1600" dirty="0"/>
              <a:t>Identify barriers to achievement and opportunities [resources] needed to achieve results [be specific] </a:t>
            </a:r>
          </a:p>
          <a:p>
            <a:pPr marL="342900" indent="-342900" algn="l">
              <a:buFont typeface="Arial"/>
              <a:buChar char="•"/>
            </a:pPr>
            <a:r>
              <a:rPr lang="en-US" sz="1600" dirty="0"/>
              <a:t>Confirm Dashboard – using this as your agenda going forward</a:t>
            </a:r>
          </a:p>
          <a:p>
            <a:pPr marL="342900" indent="-342900" algn="l">
              <a:buFont typeface="Arial"/>
              <a:buChar char="•"/>
            </a:pPr>
            <a:r>
              <a:rPr lang="en-US" sz="1600" dirty="0"/>
              <a:t>Secure Dashboard compliance and alignment of incentives </a:t>
            </a:r>
          </a:p>
          <a:p>
            <a:pPr marL="800100" lvl="1" indent="-342900">
              <a:buFont typeface="Arial"/>
              <a:buChar char="•"/>
            </a:pPr>
            <a:r>
              <a:rPr lang="en-US" sz="1400" dirty="0"/>
              <a:t>Point of Service awareness and engagement</a:t>
            </a:r>
          </a:p>
          <a:p>
            <a:pPr marL="800100" lvl="1" indent="-342900">
              <a:buFont typeface="Arial"/>
              <a:buChar char="•"/>
            </a:pPr>
            <a:r>
              <a:rPr lang="en-US" sz="1400" dirty="0"/>
              <a:t>Contract inclusion</a:t>
            </a:r>
          </a:p>
          <a:p>
            <a:pPr marL="800100" lvl="1" indent="-342900">
              <a:buFont typeface="Arial"/>
              <a:buChar char="•"/>
            </a:pPr>
            <a:r>
              <a:rPr lang="en-US" sz="1400" dirty="0"/>
              <a:t>Performance Monitoring [Job description &amp; evaluations]  </a:t>
            </a:r>
          </a:p>
          <a:p>
            <a:pPr algn="l"/>
            <a:r>
              <a:rPr lang="en-US" sz="1600" dirty="0"/>
              <a:t> </a:t>
            </a:r>
          </a:p>
          <a:p>
            <a:endParaRPr lang="en-US" sz="1600" dirty="0"/>
          </a:p>
        </p:txBody>
      </p:sp>
    </p:spTree>
    <p:extLst>
      <p:ext uri="{BB962C8B-B14F-4D97-AF65-F5344CB8AC3E}">
        <p14:creationId xmlns:p14="http://schemas.microsoft.com/office/powerpoint/2010/main" val="172491218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5AB25C-6020-46E2-BEF3-5A5C7A16EE34}"/>
</file>

<file path=customXml/itemProps2.xml><?xml version="1.0" encoding="utf-8"?>
<ds:datastoreItem xmlns:ds="http://schemas.openxmlformats.org/officeDocument/2006/customXml" ds:itemID="{69B5A48A-9698-434E-B54A-B3CA97B5E6F2}"/>
</file>

<file path=docProps/app.xml><?xml version="1.0" encoding="utf-8"?>
<Properties xmlns="http://schemas.openxmlformats.org/officeDocument/2006/extended-properties" xmlns:vt="http://schemas.openxmlformats.org/officeDocument/2006/docPropsVTypes">
  <Template>Capital.thmx</Template>
  <TotalTime>28911</TotalTime>
  <Words>1292</Words>
  <Application>Microsoft Office PowerPoint</Application>
  <PresentationFormat>On-screen Show (4:3)</PresentationFormat>
  <Paragraphs>199</Paragraphs>
  <Slides>34</Slides>
  <Notes>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Brush Script MT</vt:lpstr>
      <vt:lpstr>Calibri</vt:lpstr>
      <vt:lpstr>Calisto MT</vt:lpstr>
      <vt:lpstr>Capital</vt:lpstr>
      <vt:lpstr>1_Custom Design</vt:lpstr>
      <vt:lpstr>CAH Performance Improvement Network </vt:lpstr>
      <vt:lpstr>Webinar May 2018</vt:lpstr>
      <vt:lpstr>Nursing Contact Hours - Reminders</vt:lpstr>
      <vt:lpstr>We need your FULL NAME in the Zoom platform</vt:lpstr>
      <vt:lpstr>Learning Objectives</vt:lpstr>
      <vt:lpstr>Quality Starts at the Top</vt:lpstr>
      <vt:lpstr>Core Role of Governing Board</vt:lpstr>
      <vt:lpstr>Your Role</vt:lpstr>
      <vt:lpstr>Tips on the Ask from Quality Leadership</vt:lpstr>
      <vt:lpstr>Culture Counts</vt:lpstr>
      <vt:lpstr>Board Meeting</vt:lpstr>
      <vt:lpstr>Setting The Stage &amp; Guiding the discussion</vt:lpstr>
      <vt:lpstr>A Call to Action </vt:lpstr>
      <vt:lpstr>PowerPoint Presentation</vt:lpstr>
      <vt:lpstr>PowerPoint Presentation</vt:lpstr>
      <vt:lpstr>MBQIP Measures</vt:lpstr>
      <vt:lpstr>MBQIP Background</vt:lpstr>
      <vt:lpstr>Medicare Beneficiary Quality Improvement Project [MBQIP]</vt:lpstr>
      <vt:lpstr>Mission Vision Values</vt:lpstr>
      <vt:lpstr> YOUR GOAL:   Align The Strategy</vt:lpstr>
      <vt:lpstr>Strategy &amp; Governance Structure </vt:lpstr>
      <vt:lpstr>Process of Data Gathering</vt:lpstr>
      <vt:lpstr>Boone Memorial Hospital </vt:lpstr>
      <vt:lpstr>Boon Memorial: Public View</vt:lpstr>
      <vt:lpstr>Boone Memorial: How We rank in WV </vt:lpstr>
      <vt:lpstr> Developing Aims</vt:lpstr>
      <vt:lpstr>Strategy in sync </vt:lpstr>
      <vt:lpstr>PowerPoint Presentation</vt:lpstr>
      <vt:lpstr>Achieving our Aims</vt:lpstr>
      <vt:lpstr>Continuing the Discussion </vt:lpstr>
      <vt:lpstr>Examples of Board &amp; Leadership Support from Participating hospitals</vt:lpstr>
      <vt:lpstr>Questions?</vt:lpstr>
      <vt:lpstr>Follow Up </vt:lpstr>
      <vt:lpstr>Post-webinar Evaluation</vt:lpstr>
    </vt:vector>
  </TitlesOfParts>
  <Company>Dabo Health,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Knight</dc:creator>
  <cp:lastModifiedBy>Dianna Iobst</cp:lastModifiedBy>
  <cp:revision>73</cp:revision>
  <dcterms:created xsi:type="dcterms:W3CDTF">2018-01-07T13:37:42Z</dcterms:created>
  <dcterms:modified xsi:type="dcterms:W3CDTF">2018-05-15T19:41:45Z</dcterms:modified>
</cp:coreProperties>
</file>