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drawings/drawing1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9" r:id="rId9"/>
    <p:sldId id="262" r:id="rId10"/>
    <p:sldId id="267" r:id="rId11"/>
    <p:sldId id="268" r:id="rId12"/>
    <p:sldId id="264" r:id="rId13"/>
    <p:sldId id="263" r:id="rId14"/>
    <p:sldId id="265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93285214348207"/>
          <c:y val="0.19881952255968005"/>
          <c:w val="0.7398875765529308"/>
          <c:h val="0.70176915385576799"/>
        </c:manualLayout>
      </c:layout>
      <c:bar3DChart>
        <c:barDir val="col"/>
        <c:grouping val="clustered"/>
        <c:varyColors val="0"/>
        <c:ser>
          <c:idx val="1"/>
          <c:order val="0"/>
          <c:tx>
            <c:v>Patient Data</c:v>
          </c:tx>
          <c:invertIfNegative val="0"/>
          <c:cat>
            <c:numRef>
              <c:f>Sheet1!$A$1:$A$3</c:f>
              <c:numCache>
                <c:formatCode>mmm\-yy</c:formatCode>
                <c:ptCount val="3"/>
                <c:pt idx="0">
                  <c:v>42736</c:v>
                </c:pt>
                <c:pt idx="1">
                  <c:v>42795</c:v>
                </c:pt>
                <c:pt idx="2">
                  <c:v>42856</c:v>
                </c:pt>
              </c:numCache>
            </c:numRef>
          </c:cat>
          <c:val>
            <c:numRef>
              <c:f>Sheet1!$C$1:$C$3</c:f>
              <c:numCache>
                <c:formatCode>0%</c:formatCode>
                <c:ptCount val="3"/>
                <c:pt idx="0">
                  <c:v>1</c:v>
                </c:pt>
                <c:pt idx="1">
                  <c:v>0.5</c:v>
                </c:pt>
                <c:pt idx="2">
                  <c:v>1</c:v>
                </c:pt>
              </c:numCache>
            </c:numRef>
          </c:val>
        </c:ser>
        <c:ser>
          <c:idx val="2"/>
          <c:order val="1"/>
          <c:tx>
            <c:v>Target</c:v>
          </c:tx>
          <c:invertIfNegative val="0"/>
          <c:cat>
            <c:numRef>
              <c:f>Sheet1!$A$1:$A$3</c:f>
              <c:numCache>
                <c:formatCode>mmm\-yy</c:formatCode>
                <c:ptCount val="3"/>
                <c:pt idx="0">
                  <c:v>42736</c:v>
                </c:pt>
                <c:pt idx="1">
                  <c:v>42795</c:v>
                </c:pt>
                <c:pt idx="2">
                  <c:v>42856</c:v>
                </c:pt>
              </c:numCache>
            </c:numRef>
          </c:cat>
          <c:val>
            <c:numRef>
              <c:f>Sheet1!$D$1:$D$3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003072"/>
        <c:axId val="60004608"/>
        <c:axId val="0"/>
      </c:bar3DChart>
      <c:dateAx>
        <c:axId val="600030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60004608"/>
        <c:crosses val="autoZero"/>
        <c:auto val="1"/>
        <c:lblOffset val="100"/>
        <c:baseTimeUnit val="months"/>
      </c:dateAx>
      <c:valAx>
        <c:axId val="600046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0003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58899856753765"/>
          <c:y val="0.42824240719910012"/>
          <c:w val="0.16119786393560481"/>
          <c:h val="0.250658042744656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227565304336957E-2"/>
          <c:y val="0.18965517241379309"/>
          <c:w val="0.74532605299337584"/>
          <c:h val="0.75582405647569928"/>
        </c:manualLayout>
      </c:layout>
      <c:bar3DChart>
        <c:barDir val="col"/>
        <c:grouping val="clustered"/>
        <c:varyColors val="0"/>
        <c:ser>
          <c:idx val="1"/>
          <c:order val="0"/>
          <c:tx>
            <c:v>Patient Data</c:v>
          </c:tx>
          <c:invertIfNegative val="0"/>
          <c:cat>
            <c:numRef>
              <c:f>Sheet1!$A$22:$A$24</c:f>
              <c:numCache>
                <c:formatCode>mmm\-yy</c:formatCode>
                <c:ptCount val="3"/>
                <c:pt idx="0">
                  <c:v>42736</c:v>
                </c:pt>
                <c:pt idx="1">
                  <c:v>42795</c:v>
                </c:pt>
                <c:pt idx="2">
                  <c:v>42856</c:v>
                </c:pt>
              </c:numCache>
            </c:numRef>
          </c:cat>
          <c:val>
            <c:numRef>
              <c:f>Sheet1!$C$22:$C$24</c:f>
              <c:numCache>
                <c:formatCode>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1</c:v>
                </c:pt>
              </c:numCache>
            </c:numRef>
          </c:val>
        </c:ser>
        <c:ser>
          <c:idx val="2"/>
          <c:order val="1"/>
          <c:tx>
            <c:v>Target</c:v>
          </c:tx>
          <c:invertIfNegative val="0"/>
          <c:cat>
            <c:numRef>
              <c:f>Sheet1!$A$22:$A$24</c:f>
              <c:numCache>
                <c:formatCode>mmm\-yy</c:formatCode>
                <c:ptCount val="3"/>
                <c:pt idx="0">
                  <c:v>42736</c:v>
                </c:pt>
                <c:pt idx="1">
                  <c:v>42795</c:v>
                </c:pt>
                <c:pt idx="2">
                  <c:v>42856</c:v>
                </c:pt>
              </c:numCache>
            </c:numRef>
          </c:cat>
          <c:val>
            <c:numRef>
              <c:f>Sheet1!$D$22:$D$24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674048"/>
        <c:axId val="60675584"/>
        <c:axId val="0"/>
      </c:bar3DChart>
      <c:dateAx>
        <c:axId val="606740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60675584"/>
        <c:crosses val="autoZero"/>
        <c:auto val="1"/>
        <c:lblOffset val="100"/>
        <c:baseTimeUnit val="months"/>
      </c:dateAx>
      <c:valAx>
        <c:axId val="606755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06740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984641771263744E-2"/>
          <c:y val="0.1594203201757998"/>
          <c:w val="0.78819196486577792"/>
          <c:h val="0.7826733201478413"/>
        </c:manualLayout>
      </c:layout>
      <c:bar3DChart>
        <c:barDir val="col"/>
        <c:grouping val="clustered"/>
        <c:varyColors val="0"/>
        <c:ser>
          <c:idx val="1"/>
          <c:order val="0"/>
          <c:tx>
            <c:v>Patient Data</c:v>
          </c:tx>
          <c:invertIfNegative val="0"/>
          <c:cat>
            <c:numRef>
              <c:f>Sheet1!$A$36:$A$38</c:f>
              <c:numCache>
                <c:formatCode>mmm\-yy</c:formatCode>
                <c:ptCount val="3"/>
                <c:pt idx="0">
                  <c:v>42736</c:v>
                </c:pt>
                <c:pt idx="1">
                  <c:v>42795</c:v>
                </c:pt>
                <c:pt idx="2">
                  <c:v>42856</c:v>
                </c:pt>
              </c:numCache>
            </c:numRef>
          </c:cat>
          <c:val>
            <c:numRef>
              <c:f>Sheet1!$C$36:$C$38</c:f>
              <c:numCache>
                <c:formatCode>0%</c:formatCode>
                <c:ptCount val="3"/>
                <c:pt idx="0">
                  <c:v>1</c:v>
                </c:pt>
                <c:pt idx="1">
                  <c:v>0.75</c:v>
                </c:pt>
                <c:pt idx="2">
                  <c:v>1</c:v>
                </c:pt>
              </c:numCache>
            </c:numRef>
          </c:val>
        </c:ser>
        <c:ser>
          <c:idx val="2"/>
          <c:order val="1"/>
          <c:tx>
            <c:v>Target</c:v>
          </c:tx>
          <c:invertIfNegative val="0"/>
          <c:cat>
            <c:numRef>
              <c:f>Sheet1!$A$36:$A$38</c:f>
              <c:numCache>
                <c:formatCode>mmm\-yy</c:formatCode>
                <c:ptCount val="3"/>
                <c:pt idx="0">
                  <c:v>42736</c:v>
                </c:pt>
                <c:pt idx="1">
                  <c:v>42795</c:v>
                </c:pt>
                <c:pt idx="2">
                  <c:v>42856</c:v>
                </c:pt>
              </c:numCache>
            </c:numRef>
          </c:cat>
          <c:val>
            <c:numRef>
              <c:f>Sheet1!$D$36:$D$38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697984"/>
        <c:axId val="60716160"/>
        <c:axId val="0"/>
      </c:bar3DChart>
      <c:dateAx>
        <c:axId val="606979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60716160"/>
        <c:crosses val="autoZero"/>
        <c:auto val="1"/>
        <c:lblOffset val="100"/>
        <c:baseTimeUnit val="months"/>
      </c:dateAx>
      <c:valAx>
        <c:axId val="607161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06979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660739988146649E-2"/>
          <c:y val="0.15"/>
          <c:w val="0.76997191883272653"/>
          <c:h val="0.78340769903762042"/>
        </c:manualLayout>
      </c:layout>
      <c:bar3DChart>
        <c:barDir val="col"/>
        <c:grouping val="clustered"/>
        <c:varyColors val="0"/>
        <c:ser>
          <c:idx val="1"/>
          <c:order val="0"/>
          <c:tx>
            <c:v>Patient Data</c:v>
          </c:tx>
          <c:invertIfNegative val="0"/>
          <c:cat>
            <c:numRef>
              <c:f>Sheet1!$A$52:$A$54</c:f>
              <c:numCache>
                <c:formatCode>mmm\-yy</c:formatCode>
                <c:ptCount val="3"/>
                <c:pt idx="0">
                  <c:v>42736</c:v>
                </c:pt>
                <c:pt idx="1">
                  <c:v>42795</c:v>
                </c:pt>
                <c:pt idx="2">
                  <c:v>42856</c:v>
                </c:pt>
              </c:numCache>
            </c:numRef>
          </c:cat>
          <c:val>
            <c:numRef>
              <c:f>Sheet1!$C$52:$C$54</c:f>
              <c:numCache>
                <c:formatCode>General</c:formatCode>
                <c:ptCount val="3"/>
                <c:pt idx="0" formatCode="0%">
                  <c:v>1</c:v>
                </c:pt>
              </c:numCache>
            </c:numRef>
          </c:val>
        </c:ser>
        <c:ser>
          <c:idx val="2"/>
          <c:order val="1"/>
          <c:tx>
            <c:v>Target</c:v>
          </c:tx>
          <c:invertIfNegative val="0"/>
          <c:cat>
            <c:numRef>
              <c:f>Sheet1!$A$52:$A$54</c:f>
              <c:numCache>
                <c:formatCode>mmm\-yy</c:formatCode>
                <c:ptCount val="3"/>
                <c:pt idx="0">
                  <c:v>42736</c:v>
                </c:pt>
                <c:pt idx="1">
                  <c:v>42795</c:v>
                </c:pt>
                <c:pt idx="2">
                  <c:v>42856</c:v>
                </c:pt>
              </c:numCache>
            </c:numRef>
          </c:cat>
          <c:val>
            <c:numRef>
              <c:f>Sheet1!$D$52:$D$54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770944"/>
        <c:axId val="60772736"/>
        <c:axId val="0"/>
      </c:bar3DChart>
      <c:dateAx>
        <c:axId val="607709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60772736"/>
        <c:crosses val="autoZero"/>
        <c:auto val="1"/>
        <c:lblOffset val="100"/>
        <c:baseTimeUnit val="months"/>
      </c:dateAx>
      <c:valAx>
        <c:axId val="607727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07709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0.26881</cdr:x>
      <cdr:y>0</cdr:y>
    </cdr:from>
    <cdr:to>
      <cdr:x>0.6989</cdr:x>
      <cdr:y>0.16597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286000" y="0"/>
          <a:ext cx="3657600" cy="75882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0.15094</cdr:x>
      <cdr:y>0.05172</cdr:y>
    </cdr:from>
    <cdr:to>
      <cdr:x>0.88095</cdr:x>
      <cdr:y>0.15517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268014"/>
          <a:ext cx="5896429" cy="536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Correct Antibiotic Started After Blood Cultures</a:t>
          </a:r>
          <a:endParaRPr lang="en-US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0.21782</cdr:x>
      <cdr:y>0.04348</cdr:y>
    </cdr:from>
    <cdr:to>
      <cdr:x>0.78218</cdr:x>
      <cdr:y>0.11594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6400" y="228600"/>
          <a:ext cx="4343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Initial Lactic Acid Drawn</a:t>
          </a:r>
          <a:endParaRPr lang="en-US" sz="20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0.13978</cdr:x>
      <cdr:y>0.01667</cdr:y>
    </cdr:from>
    <cdr:to>
      <cdr:x>0.89247</cdr:x>
      <cdr:y>0.15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76200"/>
          <a:ext cx="53340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2 Liters of  IVF For Hypotension/LA &gt;=4</a:t>
          </a:r>
          <a:endParaRPr lang="en-US" sz="18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A85-616E-402C-8A23-ACF1FDC664D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DD08C2-EA90-4F5E-BB48-0E58D20B60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A85-616E-402C-8A23-ACF1FDC664D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8C2-EA90-4F5E-BB48-0E58D20B60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BDD08C2-EA90-4F5E-BB48-0E58D20B600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A85-616E-402C-8A23-ACF1FDC664D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A85-616E-402C-8A23-ACF1FDC664D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BDD08C2-EA90-4F5E-BB48-0E58D20B60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A85-616E-402C-8A23-ACF1FDC664D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DD08C2-EA90-4F5E-BB48-0E58D20B600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30D5A85-616E-402C-8A23-ACF1FDC664D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8C2-EA90-4F5E-BB48-0E58D20B60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A85-616E-402C-8A23-ACF1FDC664D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BDD08C2-EA90-4F5E-BB48-0E58D20B600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A85-616E-402C-8A23-ACF1FDC664D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BDD08C2-EA90-4F5E-BB48-0E58D20B60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A85-616E-402C-8A23-ACF1FDC664D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DD08C2-EA90-4F5E-BB48-0E58D20B60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DD08C2-EA90-4F5E-BB48-0E58D20B600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A85-616E-402C-8A23-ACF1FDC664D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BDD08C2-EA90-4F5E-BB48-0E58D20B600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30D5A85-616E-402C-8A23-ACF1FDC664D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30D5A85-616E-402C-8A23-ACF1FDC664DC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DD08C2-EA90-4F5E-BB48-0E58D20B600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Valley Health</a:t>
            </a:r>
          </a:p>
          <a:p>
            <a:r>
              <a:rPr lang="en-US" sz="3200" dirty="0" smtClean="0"/>
              <a:t>Hampshire Memorial Hospital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tx1"/>
                </a:solidFill>
              </a:rPr>
              <a:t>SEPSIS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 Data Collection Tool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4667330"/>
              </p:ext>
            </p:extLst>
          </p:nvPr>
        </p:nvGraphicFramePr>
        <p:xfrm>
          <a:off x="228600" y="1600200"/>
          <a:ext cx="8504240" cy="4419593"/>
        </p:xfrm>
        <a:graphic>
          <a:graphicData uri="http://schemas.openxmlformats.org/drawingml/2006/table">
            <a:tbl>
              <a:tblPr/>
              <a:tblGrid>
                <a:gridCol w="460298"/>
                <a:gridCol w="433222"/>
                <a:gridCol w="433222"/>
                <a:gridCol w="426453"/>
                <a:gridCol w="1714837"/>
                <a:gridCol w="469324"/>
                <a:gridCol w="703986"/>
                <a:gridCol w="785215"/>
                <a:gridCol w="694961"/>
                <a:gridCol w="694961"/>
                <a:gridCol w="694961"/>
                <a:gridCol w="992800"/>
              </a:tblGrid>
              <a:tr h="4338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Arrival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Triage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MRN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Diagnosis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Sepsis Screen 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Vital Signs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Infection Screen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MD evaluation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Time to MD eval.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Sepsis orders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Antibiotic Order time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</a:tr>
              <a:tr h="234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4/4/2017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1634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1642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20462184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shortness of breath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37-96-18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1652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1941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4/4/2017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20298202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abnormal lab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38.6-98-36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2129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4/10/2017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20437526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foley problem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37.6-89-24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4/10/2017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1338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1345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20475277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nausea, dizziness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39.5-130-20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1706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4/15/2017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20208696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weakness, cough, congestion, fever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38-122-28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1232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1302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4/16/2017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2218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20454369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AMS, fever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39.7-114-24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2245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4/17/2017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1446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1448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20267647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 weakness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38.5-60-20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1506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1526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4/17/2017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2226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2235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13721442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fever, emesis, gen. weakness, syncope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39.4-101-19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2255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4/18/2017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2045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2046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20163184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diarrhea, emesis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37.6-109-22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2114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4/24/2017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13852246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febrile seizure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40.4-185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4/24/2017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924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930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20517420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shortness of breath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37.9-67-28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925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931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4/29/2017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20448604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shortness of breath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38.7-139-23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4/29/2017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1911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1914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20086111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fever, recurrent skin infections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39.5-82-20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1942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1944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4/29/2017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20527896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cough, fever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39.4-92-20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2133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53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53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453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n=14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min</a:t>
                      </a: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1" marR="6771" marT="6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5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 Data Collection Tool Continued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92484327"/>
              </p:ext>
            </p:extLst>
          </p:nvPr>
        </p:nvGraphicFramePr>
        <p:xfrm>
          <a:off x="301626" y="1472468"/>
          <a:ext cx="8504236" cy="5156929"/>
        </p:xfrm>
        <a:graphic>
          <a:graphicData uri="http://schemas.openxmlformats.org/drawingml/2006/table">
            <a:tbl>
              <a:tblPr/>
              <a:tblGrid>
                <a:gridCol w="878866"/>
                <a:gridCol w="981258"/>
                <a:gridCol w="807761"/>
                <a:gridCol w="773630"/>
                <a:gridCol w="600259"/>
                <a:gridCol w="491923"/>
                <a:gridCol w="546091"/>
                <a:gridCol w="739499"/>
                <a:gridCol w="819137"/>
                <a:gridCol w="773630"/>
                <a:gridCol w="546091"/>
                <a:gridCol w="546091"/>
              </a:tblGrid>
              <a:tr h="1881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Antibiotic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Antibiotic Time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3hr goals met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IVF x 2 liters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Pressor 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Lactic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Septic?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Disposition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Diagnosis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MD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</a:tr>
              <a:tr h="1881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Levaquin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Admit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Pneumonia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Powers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wbc30.3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bansd3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Zosyn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Vanc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2209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Fever, chills, hyponatremia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Leskovec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wbs14.4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bands7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0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rocephin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442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1.63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Admit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UTI, suprapubic catheter problem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Williams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wbc21.4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bands8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flagyl, cipro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1713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1.49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Exac. Crohn's disease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Coles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wbc26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rocephin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1312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liter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Discharge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Pneumonia, malignancy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Coles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wbc18.7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bands1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zosyn, vanc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2327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liter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3.19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Admit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 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Bezzek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wbc20.3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bands8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zosyn 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1602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liters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Admit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Leskovec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wbc21.2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1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liters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1.33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Admit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syncope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Keith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wbc5.4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bands8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zosyn, vanc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2253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liters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2.88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sepsis, neutropenia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Bezzek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wbc1.0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bands21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rocephin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Discharge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febrile seizure, URI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Bezzek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wbc6.4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bands21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0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rocephin, zith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1004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liters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Levophed, Dopamine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sepsis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Syed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wbc17.8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bands6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levaquin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457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liter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1.52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Admit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pneumonia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Khan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wbc17.1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bands21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primaxin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2030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liters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Levophed 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1.77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sepsis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Cummings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wbc17.7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bands1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Levaquin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2147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Admit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pneumonia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Cummings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wbc16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bands1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1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1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1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 min</a:t>
                      </a: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8" marR="8538" marT="85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1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Sepsis Core Measure Checklist for Inpatients</a:t>
            </a:r>
            <a:endParaRPr lang="en-US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7174"/>
            <a:ext cx="59436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9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Inpatient Sepsis Review-Harm Score Card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b="1" dirty="0"/>
              <a:t>Receive list of Inpatients diagnosed with </a:t>
            </a:r>
            <a:r>
              <a:rPr lang="en-US" sz="2800" b="1" dirty="0" smtClean="0"/>
              <a:t>Sepsis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/>
              <a:t>Identify </a:t>
            </a:r>
            <a:r>
              <a:rPr lang="en-US" sz="2800" b="1" dirty="0"/>
              <a:t>the patients that meet the Severe Sepsis criteria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/>
              <a:t>Once the clock starts for Severe Sepsis – Ensure the patient received all of the following within 3 hours:</a:t>
            </a:r>
            <a:endParaRPr lang="en-US" sz="2800" dirty="0"/>
          </a:p>
          <a:p>
            <a:pPr marL="1005840" lvl="2" indent="-457200">
              <a:buFont typeface="+mj-lt"/>
              <a:buAutoNum type="alphaUcPeriod"/>
            </a:pPr>
            <a:r>
              <a:rPr lang="en-US" sz="2100" b="1" dirty="0" smtClean="0"/>
              <a:t>Blood </a:t>
            </a:r>
            <a:r>
              <a:rPr lang="en-US" sz="2100" b="1" dirty="0"/>
              <a:t>Cultures  drawn - at least one set  (Y/N)</a:t>
            </a:r>
            <a:endParaRPr lang="en-US" sz="2100" dirty="0"/>
          </a:p>
          <a:p>
            <a:pPr marL="1005840" lvl="2" indent="-457200">
              <a:buFont typeface="+mj-lt"/>
              <a:buAutoNum type="alphaUcPeriod"/>
            </a:pPr>
            <a:r>
              <a:rPr lang="en-US" sz="2100" b="1" dirty="0" smtClean="0"/>
              <a:t>Correct </a:t>
            </a:r>
            <a:r>
              <a:rPr lang="en-US" sz="2100" b="1" dirty="0"/>
              <a:t>Antibiotics started after blood cultures  (Y/N)</a:t>
            </a:r>
            <a:endParaRPr lang="en-US" sz="2100" dirty="0"/>
          </a:p>
          <a:p>
            <a:pPr marL="1062990" lvl="2" indent="-514350">
              <a:buFont typeface="+mj-lt"/>
              <a:buAutoNum type="alphaUcPeriod"/>
            </a:pPr>
            <a:r>
              <a:rPr lang="en-US" sz="2100" b="1" dirty="0"/>
              <a:t>Initial Lactic Acid drawn   (Y/N)</a:t>
            </a:r>
            <a:endParaRPr lang="en-US" sz="2100" dirty="0"/>
          </a:p>
          <a:p>
            <a:pPr marL="1062990" lvl="2" indent="-514350">
              <a:buFont typeface="+mj-lt"/>
              <a:buAutoNum type="alphaUcPeriod"/>
            </a:pPr>
            <a:r>
              <a:rPr lang="en-US" sz="2100" b="1" dirty="0"/>
              <a:t>A minimum of at least 2 liters of Crystalloid ordered and started as a bolus/rapid infusion for patients that have hypotension (</a:t>
            </a:r>
            <a:r>
              <a:rPr lang="en-US" sz="2100" b="1" dirty="0" err="1"/>
              <a:t>sbp</a:t>
            </a:r>
            <a:r>
              <a:rPr lang="en-US" sz="2100" b="1" dirty="0"/>
              <a:t>&lt;90;MAP&lt;65:sbp40&lt;baseline) or an initial Lactic Acid result of </a:t>
            </a:r>
            <a:r>
              <a:rPr lang="en-US" sz="2100" b="1" u="sng" dirty="0"/>
              <a:t>&gt;</a:t>
            </a:r>
            <a:r>
              <a:rPr lang="en-US" sz="2100" b="1" dirty="0"/>
              <a:t> 4 (Y/N or n/a)</a:t>
            </a:r>
            <a:endParaRPr lang="en-US" sz="21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/>
              <a:t>Statement of measurement for harm score card:</a:t>
            </a:r>
            <a:endParaRPr lang="en-US" sz="2800" dirty="0"/>
          </a:p>
          <a:p>
            <a:pPr marL="1005840" lvl="2" indent="-457200">
              <a:buFont typeface="+mj-lt"/>
              <a:buAutoNum type="alphaLcParenR"/>
            </a:pPr>
            <a:r>
              <a:rPr lang="en-US" b="1" dirty="0"/>
              <a:t>Numerator:  The number of patients that have received the appropriate initial four steps in care for severe sepsis</a:t>
            </a:r>
            <a:endParaRPr lang="en-US" dirty="0"/>
          </a:p>
          <a:p>
            <a:pPr marL="1062990" lvl="2" indent="-514350">
              <a:buFont typeface="+mj-lt"/>
              <a:buAutoNum type="alphaLcParenR"/>
            </a:pPr>
            <a:r>
              <a:rPr lang="en-US" sz="2100" b="1" dirty="0"/>
              <a:t>Denominator:  Total number of patients that meet severe sepsis criteria</a:t>
            </a: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9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Hampshire Memorial Inpatient Sepsis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46971666"/>
              </p:ext>
            </p:extLst>
          </p:nvPr>
        </p:nvGraphicFramePr>
        <p:xfrm>
          <a:off x="304800" y="1524000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38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489904"/>
              </p:ext>
            </p:extLst>
          </p:nvPr>
        </p:nvGraphicFramePr>
        <p:xfrm>
          <a:off x="533400" y="609600"/>
          <a:ext cx="8077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25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434893"/>
              </p:ext>
            </p:extLst>
          </p:nvPr>
        </p:nvGraphicFramePr>
        <p:xfrm>
          <a:off x="838200" y="609600"/>
          <a:ext cx="7696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20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567826"/>
              </p:ext>
            </p:extLst>
          </p:nvPr>
        </p:nvGraphicFramePr>
        <p:xfrm>
          <a:off x="990600" y="762000"/>
          <a:ext cx="7620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08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3378200" y="2438400"/>
            <a:ext cx="2336800" cy="2819399"/>
          </a:xfrm>
          <a:prstGeom prst="actionButtonHelp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01789" y="1740932"/>
            <a:ext cx="295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 Questions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5638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Thank you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84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Sepsis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systemic inflammatory response to the presence of a documented infection or in a clinical setting with a high suspicion for infection as the cause of the change in the patient’s condition.</a:t>
            </a:r>
          </a:p>
          <a:p>
            <a:r>
              <a:rPr lang="en-US" dirty="0" smtClean="0"/>
              <a:t>In other words, sepsis is defined as the presence (probable or documented) of infection together with systemic manifestations of infections (SIRS).</a:t>
            </a:r>
          </a:p>
          <a:p>
            <a:r>
              <a:rPr lang="en-US" dirty="0" smtClean="0"/>
              <a:t>These patients are more acutely ill and typically require higher level of monitoring.</a:t>
            </a:r>
          </a:p>
          <a:p>
            <a:r>
              <a:rPr lang="en-US" dirty="0" smtClean="0"/>
              <a:t>Documentation of an infection such as urinary tract infection, pneumonia, cholangitis, soft tissue infection, osteomyelitis, infected dialysis catheter, </a:t>
            </a:r>
            <a:r>
              <a:rPr lang="en-US" dirty="0" err="1" smtClean="0"/>
              <a:t>subphrenic</a:t>
            </a:r>
            <a:r>
              <a:rPr lang="en-US" dirty="0" smtClean="0"/>
              <a:t> abscess which may lead to sepsis should be documented.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Sepsis Criteria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Patient with a systemic inflammatory response to the presence of </a:t>
            </a:r>
            <a:r>
              <a:rPr lang="en-US" sz="3200" u="sng" dirty="0" smtClean="0"/>
              <a:t>documented infection </a:t>
            </a:r>
            <a:r>
              <a:rPr lang="en-US" sz="3200" dirty="0" smtClean="0"/>
              <a:t>or in a clinical setting with a </a:t>
            </a:r>
            <a:r>
              <a:rPr lang="en-US" sz="3200" u="sng" dirty="0" smtClean="0"/>
              <a:t>high suspicion for infection </a:t>
            </a:r>
            <a:r>
              <a:rPr lang="en-US" sz="3200" dirty="0" smtClean="0"/>
              <a:t>as the cause of the change  </a:t>
            </a:r>
            <a:r>
              <a:rPr lang="en-US" sz="3200" b="1" dirty="0" smtClean="0"/>
              <a:t>AND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Two or more of the following in response to a variety of clinical insults:</a:t>
            </a:r>
          </a:p>
          <a:p>
            <a:pPr marL="1005840" lvl="2" indent="-457200">
              <a:buAutoNum type="alphaLcPeriod"/>
            </a:pPr>
            <a:r>
              <a:rPr lang="en-US" sz="3200" dirty="0" smtClean="0"/>
              <a:t>Fever-temp &gt;38.3°C, &lt; 36°C</a:t>
            </a:r>
          </a:p>
          <a:p>
            <a:pPr marL="1005840" lvl="2" indent="-457200">
              <a:buAutoNum type="alphaLcPeriod"/>
            </a:pPr>
            <a:r>
              <a:rPr lang="en-US" sz="3200" dirty="0" smtClean="0"/>
              <a:t>Tachycardia-HR &gt;90 bpm</a:t>
            </a:r>
          </a:p>
          <a:p>
            <a:pPr marL="1005840" lvl="2" indent="-457200">
              <a:buAutoNum type="alphaLcPeriod"/>
            </a:pPr>
            <a:r>
              <a:rPr lang="en-US" sz="3200" dirty="0" smtClean="0"/>
              <a:t>Tachypnea-RR&gt;20bpm or PaCO2 &lt;32 mmHg</a:t>
            </a:r>
          </a:p>
          <a:p>
            <a:pPr marL="1005840" lvl="2" indent="-457200">
              <a:buAutoNum type="alphaLcPeriod"/>
            </a:pPr>
            <a:r>
              <a:rPr lang="en-US" sz="3200" dirty="0" smtClean="0"/>
              <a:t>WBC &gt;12,000, &lt;4,000, normal WBC with &gt;10% bands or immature forms</a:t>
            </a:r>
          </a:p>
          <a:p>
            <a:pPr marL="1005840" lvl="2" indent="-457200">
              <a:buAutoNum type="alphaLcPeriod"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**Severe Sepsis will follow a different algorithm as shown on the next 2 slides.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The next 2 slides will show an example of the Adult Sepsis, Severe Sepsis, Septic Shock Evaluation Algorithm used at Hampshire Memorial Hospital.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979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Adult Sepsis, Sever Sepsis, Septic Shock Evaluation Algorithm</a:t>
            </a:r>
            <a:endParaRPr lang="en-US" sz="24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52" y="1527175"/>
            <a:ext cx="672378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4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Continued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23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78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Changes to Algorithm 11/5/15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Severe Sepsis Criteria: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Under Organ Dysfunction Defined: Added New Respiratory failure w/Non Invasive Ventilation or Mechanical Ventilation(rev 11/15)</a:t>
            </a:r>
          </a:p>
          <a:p>
            <a:pPr marL="0" indent="0">
              <a:buNone/>
            </a:pPr>
            <a:r>
              <a:rPr lang="en-US" u="sng" dirty="0" smtClean="0"/>
              <a:t>Septic Shock Criteria: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Lactic Acid &gt;/= 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Under Septic Shock: added LA &gt;/=4</a:t>
            </a:r>
          </a:p>
          <a:p>
            <a:pPr marL="514350" indent="-514350">
              <a:buFont typeface="+mj-lt"/>
              <a:buAutoNum type="alphaUcPeriod"/>
            </a:pP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Emergency Department Sepsis Alert Protocol</a:t>
            </a:r>
            <a:endParaRPr lang="en-US" sz="28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7174"/>
            <a:ext cx="54864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7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 Documentation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7234" r="1852" b="5362"/>
          <a:stretch>
            <a:fillRect/>
          </a:stretch>
        </p:blipFill>
        <p:spPr bwMode="auto">
          <a:xfrm>
            <a:off x="304800" y="1524000"/>
            <a:ext cx="8504238" cy="455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H="1">
            <a:off x="1828800" y="1371600"/>
            <a:ext cx="1259254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897554" y="1371599"/>
            <a:ext cx="190500" cy="15630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5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Sepsis Clinical Data Tool used by the Emergency Department</a:t>
            </a:r>
            <a:endParaRPr lang="en-U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7174"/>
            <a:ext cx="5181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3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84FAE5FC4C3A49B918943099FF2D37" ma:contentTypeVersion="18" ma:contentTypeDescription="Create a new document." ma:contentTypeScope="" ma:versionID="2ca73fc241d5211209e59ce41ef05215">
  <xsd:schema xmlns:xsd="http://www.w3.org/2001/XMLSchema" xmlns:xs="http://www.w3.org/2001/XMLSchema" xmlns:p="http://schemas.microsoft.com/office/2006/metadata/properties" xmlns:ns2="55ca0338-3464-458c-8d8c-befa0d25d337" xmlns:ns3="16c272d2-2932-4024-9014-5baf0e569aad" targetNamespace="http://schemas.microsoft.com/office/2006/metadata/properties" ma:root="true" ma:fieldsID="c05c722d8272b636273a9bdf3d61c05a" ns2:_="" ns3:_="">
    <xsd:import namespace="55ca0338-3464-458c-8d8c-befa0d25d337"/>
    <xsd:import namespace="16c272d2-2932-4024-9014-5baf0e569a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a0338-3464-458c-8d8c-befa0d25d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5d773ad-95d2-4bdd-8790-289d27a7ac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272d2-2932-4024-9014-5baf0e569aa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44ee96-c1c0-41e0-bacd-fbbfd7a7b2b1}" ma:internalName="TaxCatchAll" ma:showField="CatchAllData" ma:web="16c272d2-2932-4024-9014-5baf0e569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34AC83-AA53-4005-A546-3B91350D1442}"/>
</file>

<file path=customXml/itemProps2.xml><?xml version="1.0" encoding="utf-8"?>
<ds:datastoreItem xmlns:ds="http://schemas.openxmlformats.org/officeDocument/2006/customXml" ds:itemID="{86496B90-973C-4125-BA42-BD13F8669A1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915</Words>
  <Application>Microsoft Office PowerPoint</Application>
  <PresentationFormat>On-screen Show (4:3)</PresentationFormat>
  <Paragraphs>378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SEPSIS </vt:lpstr>
      <vt:lpstr>Definition of Sepsis</vt:lpstr>
      <vt:lpstr>Sepsis Criteria </vt:lpstr>
      <vt:lpstr>Adult Sepsis, Sever Sepsis, Septic Shock Evaluation Algorithm</vt:lpstr>
      <vt:lpstr>Algorithm Continued</vt:lpstr>
      <vt:lpstr>Recent Changes to Algorithm 11/5/15</vt:lpstr>
      <vt:lpstr>Emergency Department Sepsis Alert Protocol</vt:lpstr>
      <vt:lpstr>EPIC Documentation</vt:lpstr>
      <vt:lpstr>Sepsis Clinical Data Tool used by the Emergency Department</vt:lpstr>
      <vt:lpstr>ER Data Collection Tool</vt:lpstr>
      <vt:lpstr>ER Data Collection Tool Continued</vt:lpstr>
      <vt:lpstr>Sepsis Core Measure Checklist for Inpatients</vt:lpstr>
      <vt:lpstr>Inpatient Sepsis Review-Harm Score Card</vt:lpstr>
      <vt:lpstr>Hampshire Memorial Inpatient Sepsis Data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SEPSIS</dc:title>
  <dc:creator>WIZARD5</dc:creator>
  <cp:lastModifiedBy>WIZARD5</cp:lastModifiedBy>
  <cp:revision>32</cp:revision>
  <cp:lastPrinted>2017-07-12T23:40:00Z</cp:lastPrinted>
  <dcterms:created xsi:type="dcterms:W3CDTF">2017-07-10T22:43:32Z</dcterms:created>
  <dcterms:modified xsi:type="dcterms:W3CDTF">2017-07-13T19:53:24Z</dcterms:modified>
</cp:coreProperties>
</file>