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80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42.xml" ContentType="application/vnd.openxmlformats-officedocument.presentationml.slide+xml"/>
  <Override PartName="/ppt/slides/slide64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63.xml" ContentType="application/vnd.openxmlformats-officedocument.presentationml.slide+xml"/>
  <Override PartName="/ppt/slides/slide65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3.xml" ContentType="application/vnd.openxmlformats-officedocument.presentationml.notesSlide+xml"/>
  <Override PartName="/ppt/notesSlides/notesSlide6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84"/>
  </p:notesMasterIdLst>
  <p:handoutMasterIdLst>
    <p:handoutMasterId r:id="rId85"/>
  </p:handoutMasterIdLst>
  <p:sldIdLst>
    <p:sldId id="933" r:id="rId2"/>
    <p:sldId id="306" r:id="rId3"/>
    <p:sldId id="596" r:id="rId4"/>
    <p:sldId id="482" r:id="rId5"/>
    <p:sldId id="731" r:id="rId6"/>
    <p:sldId id="684" r:id="rId7"/>
    <p:sldId id="907" r:id="rId8"/>
    <p:sldId id="685" r:id="rId9"/>
    <p:sldId id="713" r:id="rId10"/>
    <p:sldId id="714" r:id="rId11"/>
    <p:sldId id="778" r:id="rId12"/>
    <p:sldId id="691" r:id="rId13"/>
    <p:sldId id="692" r:id="rId14"/>
    <p:sldId id="728" r:id="rId15"/>
    <p:sldId id="693" r:id="rId16"/>
    <p:sldId id="694" r:id="rId17"/>
    <p:sldId id="779" r:id="rId18"/>
    <p:sldId id="695" r:id="rId19"/>
    <p:sldId id="780" r:id="rId20"/>
    <p:sldId id="698" r:id="rId21"/>
    <p:sldId id="699" r:id="rId22"/>
    <p:sldId id="782" r:id="rId23"/>
    <p:sldId id="701" r:id="rId24"/>
    <p:sldId id="783" r:id="rId25"/>
    <p:sldId id="781" r:id="rId26"/>
    <p:sldId id="697" r:id="rId27"/>
    <p:sldId id="923" r:id="rId28"/>
    <p:sldId id="705" r:id="rId29"/>
    <p:sldId id="688" r:id="rId30"/>
    <p:sldId id="689" r:id="rId31"/>
    <p:sldId id="706" r:id="rId32"/>
    <p:sldId id="727" r:id="rId33"/>
    <p:sldId id="726" r:id="rId34"/>
    <p:sldId id="710" r:id="rId35"/>
    <p:sldId id="707" r:id="rId36"/>
    <p:sldId id="771" r:id="rId37"/>
    <p:sldId id="744" r:id="rId38"/>
    <p:sldId id="772" r:id="rId39"/>
    <p:sldId id="773" r:id="rId40"/>
    <p:sldId id="774" r:id="rId41"/>
    <p:sldId id="775" r:id="rId42"/>
    <p:sldId id="899" r:id="rId43"/>
    <p:sldId id="900" r:id="rId44"/>
    <p:sldId id="708" r:id="rId45"/>
    <p:sldId id="557" r:id="rId46"/>
    <p:sldId id="717" r:id="rId47"/>
    <p:sldId id="718" r:id="rId48"/>
    <p:sldId id="749" r:id="rId49"/>
    <p:sldId id="776" r:id="rId50"/>
    <p:sldId id="777" r:id="rId51"/>
    <p:sldId id="750" r:id="rId52"/>
    <p:sldId id="751" r:id="rId53"/>
    <p:sldId id="719" r:id="rId54"/>
    <p:sldId id="784" r:id="rId55"/>
    <p:sldId id="786" r:id="rId56"/>
    <p:sldId id="793" r:id="rId57"/>
    <p:sldId id="787" r:id="rId58"/>
    <p:sldId id="788" r:id="rId59"/>
    <p:sldId id="720" r:id="rId60"/>
    <p:sldId id="721" r:id="rId61"/>
    <p:sldId id="723" r:id="rId62"/>
    <p:sldId id="902" r:id="rId63"/>
    <p:sldId id="709" r:id="rId64"/>
    <p:sldId id="724" r:id="rId65"/>
    <p:sldId id="711" r:id="rId66"/>
    <p:sldId id="857" r:id="rId67"/>
    <p:sldId id="725" r:id="rId68"/>
    <p:sldId id="928" r:id="rId69"/>
    <p:sldId id="796" r:id="rId70"/>
    <p:sldId id="794" r:id="rId71"/>
    <p:sldId id="637" r:id="rId72"/>
    <p:sldId id="638" r:id="rId73"/>
    <p:sldId id="712" r:id="rId74"/>
    <p:sldId id="715" r:id="rId75"/>
    <p:sldId id="752" r:id="rId76"/>
    <p:sldId id="716" r:id="rId77"/>
    <p:sldId id="861" r:id="rId78"/>
    <p:sldId id="862" r:id="rId79"/>
    <p:sldId id="863" r:id="rId80"/>
    <p:sldId id="537" r:id="rId81"/>
    <p:sldId id="860" r:id="rId82"/>
    <p:sldId id="926" r:id="rId83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720">
          <p15:clr>
            <a:srgbClr val="A4A3A4"/>
          </p15:clr>
        </p15:guide>
        <p15:guide id="3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0CE0"/>
    <a:srgbClr val="D626D2"/>
    <a:srgbClr val="F6FC00"/>
    <a:srgbClr val="F507CD"/>
    <a:srgbClr val="DC00A2"/>
    <a:srgbClr val="E418C7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4" autoAdjust="0"/>
    <p:restoredTop sz="93002" autoAdjust="0"/>
  </p:normalViewPr>
  <p:slideViewPr>
    <p:cSldViewPr>
      <p:cViewPr varScale="1">
        <p:scale>
          <a:sx n="81" d="100"/>
          <a:sy n="81" d="100"/>
        </p:scale>
        <p:origin x="1613" y="53"/>
      </p:cViewPr>
      <p:guideLst>
        <p:guide orient="horz" pos="816"/>
        <p:guide pos="720"/>
        <p:guide pos="55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08"/>
    </p:cViewPr>
  </p:sorterViewPr>
  <p:notesViewPr>
    <p:cSldViewPr>
      <p:cViewPr>
        <p:scale>
          <a:sx n="100" d="100"/>
          <a:sy n="100" d="100"/>
        </p:scale>
        <p:origin x="-792" y="-72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9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2.xml"/><Relationship Id="rId3" Type="http://schemas.openxmlformats.org/officeDocument/2006/relationships/slide" Target="slides/slide3.xml"/><Relationship Id="rId7" Type="http://schemas.openxmlformats.org/officeDocument/2006/relationships/slide" Target="slides/slide71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45.xml"/><Relationship Id="rId5" Type="http://schemas.openxmlformats.org/officeDocument/2006/relationships/slide" Target="slides/slide43.xml"/><Relationship Id="rId4" Type="http://schemas.openxmlformats.org/officeDocument/2006/relationships/slide" Target="slides/slide4.xml"/><Relationship Id="rId9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F7BF-E459-4E9A-9777-C37785A68085}" type="doc">
      <dgm:prSet loTypeId="urn:microsoft.com/office/officeart/2005/8/layout/vProcess5" loCatId="process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931C4BA9-2AE4-42CA-97C4-E3F156C5D490}">
      <dgm:prSet/>
      <dgm:spPr/>
      <dgm:t>
        <a:bodyPr/>
        <a:lstStyle/>
        <a:p>
          <a:r>
            <a:rPr lang="en-US" dirty="0"/>
            <a:t>Objectives</a:t>
          </a:r>
        </a:p>
      </dgm:t>
    </dgm:pt>
    <dgm:pt modelId="{3E7CACBC-6009-44A0-AD45-EA516F957A86}" type="parTrans" cxnId="{880382BB-41DC-4480-81C6-B33083F13CC9}">
      <dgm:prSet/>
      <dgm:spPr/>
      <dgm:t>
        <a:bodyPr/>
        <a:lstStyle/>
        <a:p>
          <a:endParaRPr lang="en-US"/>
        </a:p>
      </dgm:t>
    </dgm:pt>
    <dgm:pt modelId="{55FA2A4C-57AA-4F35-9B02-FD7B48AA9B94}" type="sibTrans" cxnId="{880382BB-41DC-4480-81C6-B33083F13CC9}">
      <dgm:prSet/>
      <dgm:spPr/>
      <dgm:t>
        <a:bodyPr/>
        <a:lstStyle/>
        <a:p>
          <a:endParaRPr lang="en-US" dirty="0"/>
        </a:p>
      </dgm:t>
    </dgm:pt>
    <dgm:pt modelId="{DDAC1244-FF8E-49C5-8DAB-AC06515343AB}">
      <dgm:prSet/>
      <dgm:spPr/>
      <dgm:t>
        <a:bodyPr/>
        <a:lstStyle/>
        <a:p>
          <a:r>
            <a:rPr lang="en-US" dirty="0"/>
            <a:t>CAH Economic Overview</a:t>
          </a:r>
        </a:p>
      </dgm:t>
    </dgm:pt>
    <dgm:pt modelId="{36841772-3ED2-46D0-8A8A-6AEBF5C86387}" type="parTrans" cxnId="{3084E030-43D9-4DDB-AE05-2516AD06D21C}">
      <dgm:prSet/>
      <dgm:spPr/>
      <dgm:t>
        <a:bodyPr/>
        <a:lstStyle/>
        <a:p>
          <a:endParaRPr lang="en-US"/>
        </a:p>
      </dgm:t>
    </dgm:pt>
    <dgm:pt modelId="{5E5BF0EE-F162-4AA7-BAF1-D4716C2B0DA7}" type="sibTrans" cxnId="{3084E030-43D9-4DDB-AE05-2516AD06D21C}">
      <dgm:prSet/>
      <dgm:spPr/>
      <dgm:t>
        <a:bodyPr/>
        <a:lstStyle/>
        <a:p>
          <a:endParaRPr lang="en-US" dirty="0"/>
        </a:p>
      </dgm:t>
    </dgm:pt>
    <dgm:pt modelId="{92AAFC86-196F-430D-830E-3031431437C8}">
      <dgm:prSet/>
      <dgm:spPr/>
      <dgm:t>
        <a:bodyPr/>
        <a:lstStyle/>
        <a:p>
          <a:r>
            <a:rPr lang="en-US" dirty="0"/>
            <a:t>CAH Economics</a:t>
          </a:r>
        </a:p>
      </dgm:t>
    </dgm:pt>
    <dgm:pt modelId="{45D16925-B237-4B99-8F7C-8274583BC892}" type="parTrans" cxnId="{09C118E9-F19D-46D1-BB77-76B6F5F77E0A}">
      <dgm:prSet/>
      <dgm:spPr/>
      <dgm:t>
        <a:bodyPr/>
        <a:lstStyle/>
        <a:p>
          <a:endParaRPr lang="en-US"/>
        </a:p>
      </dgm:t>
    </dgm:pt>
    <dgm:pt modelId="{B95D59AB-BF1D-4DFE-BF77-F9B55E472B87}" type="sibTrans" cxnId="{09C118E9-F19D-46D1-BB77-76B6F5F77E0A}">
      <dgm:prSet/>
      <dgm:spPr/>
      <dgm:t>
        <a:bodyPr/>
        <a:lstStyle/>
        <a:p>
          <a:endParaRPr lang="en-US" dirty="0"/>
        </a:p>
      </dgm:t>
    </dgm:pt>
    <dgm:pt modelId="{072A13EE-3EBE-4530-BAF5-1B1BEE493070}">
      <dgm:prSet/>
      <dgm:spPr/>
      <dgm:t>
        <a:bodyPr/>
        <a:lstStyle/>
        <a:p>
          <a:r>
            <a:rPr lang="en-US" dirty="0"/>
            <a:t>Questions and Answers</a:t>
          </a:r>
        </a:p>
      </dgm:t>
    </dgm:pt>
    <dgm:pt modelId="{285C4DB0-5C63-4125-A247-BB714BFF6CFF}" type="parTrans" cxnId="{230832EF-0F2F-482B-89D5-2B0DCFA4BCFF}">
      <dgm:prSet/>
      <dgm:spPr/>
      <dgm:t>
        <a:bodyPr/>
        <a:lstStyle/>
        <a:p>
          <a:endParaRPr lang="en-US"/>
        </a:p>
      </dgm:t>
    </dgm:pt>
    <dgm:pt modelId="{72080AA0-1556-4BFE-9AAE-A80184970E97}" type="sibTrans" cxnId="{230832EF-0F2F-482B-89D5-2B0DCFA4BCFF}">
      <dgm:prSet/>
      <dgm:spPr/>
      <dgm:t>
        <a:bodyPr/>
        <a:lstStyle/>
        <a:p>
          <a:endParaRPr lang="en-US"/>
        </a:p>
      </dgm:t>
    </dgm:pt>
    <dgm:pt modelId="{221711FC-9344-4452-B2F4-20F63D50052A}">
      <dgm:prSet/>
      <dgm:spPr/>
      <dgm:t>
        <a:bodyPr/>
        <a:lstStyle/>
        <a:p>
          <a:r>
            <a:rPr lang="en-US" dirty="0"/>
            <a:t>Summary/Discussion</a:t>
          </a:r>
        </a:p>
      </dgm:t>
    </dgm:pt>
    <dgm:pt modelId="{07AAE2C3-311A-434E-803B-53975A796270}" type="parTrans" cxnId="{22C9A76B-D5B5-47DF-9E2E-D34D3DFA54AE}">
      <dgm:prSet/>
      <dgm:spPr/>
      <dgm:t>
        <a:bodyPr/>
        <a:lstStyle/>
        <a:p>
          <a:endParaRPr lang="en-US"/>
        </a:p>
      </dgm:t>
    </dgm:pt>
    <dgm:pt modelId="{1F149E9B-532B-4B04-9CB1-497ED9154942}" type="sibTrans" cxnId="{22C9A76B-D5B5-47DF-9E2E-D34D3DFA54AE}">
      <dgm:prSet/>
      <dgm:spPr/>
      <dgm:t>
        <a:bodyPr/>
        <a:lstStyle/>
        <a:p>
          <a:endParaRPr lang="en-US"/>
        </a:p>
      </dgm:t>
    </dgm:pt>
    <dgm:pt modelId="{6EDABE00-4A09-4D23-963E-557FA660CFD7}" type="pres">
      <dgm:prSet presAssocID="{3B80F7BF-E459-4E9A-9777-C37785A68085}" presName="outerComposite" presStyleCnt="0">
        <dgm:presLayoutVars>
          <dgm:chMax val="5"/>
          <dgm:dir/>
          <dgm:resizeHandles val="exact"/>
        </dgm:presLayoutVars>
      </dgm:prSet>
      <dgm:spPr/>
    </dgm:pt>
    <dgm:pt modelId="{9CAC04AA-6FF7-46BB-94F0-252BE2F27DF7}" type="pres">
      <dgm:prSet presAssocID="{3B80F7BF-E459-4E9A-9777-C37785A68085}" presName="dummyMaxCanvas" presStyleCnt="0">
        <dgm:presLayoutVars/>
      </dgm:prSet>
      <dgm:spPr/>
    </dgm:pt>
    <dgm:pt modelId="{CBC39630-0B24-4372-ADD8-327DBB1F3DB6}" type="pres">
      <dgm:prSet presAssocID="{3B80F7BF-E459-4E9A-9777-C37785A68085}" presName="FourNodes_1" presStyleLbl="node1" presStyleIdx="0" presStyleCnt="4">
        <dgm:presLayoutVars>
          <dgm:bulletEnabled val="1"/>
        </dgm:presLayoutVars>
      </dgm:prSet>
      <dgm:spPr/>
    </dgm:pt>
    <dgm:pt modelId="{2FD93305-E67A-4911-A7FB-D2AF134299E8}" type="pres">
      <dgm:prSet presAssocID="{3B80F7BF-E459-4E9A-9777-C37785A68085}" presName="FourNodes_2" presStyleLbl="node1" presStyleIdx="1" presStyleCnt="4">
        <dgm:presLayoutVars>
          <dgm:bulletEnabled val="1"/>
        </dgm:presLayoutVars>
      </dgm:prSet>
      <dgm:spPr/>
    </dgm:pt>
    <dgm:pt modelId="{AE2DD503-7FF2-4702-A4A3-E1264A4FABEE}" type="pres">
      <dgm:prSet presAssocID="{3B80F7BF-E459-4E9A-9777-C37785A68085}" presName="FourNodes_3" presStyleLbl="node1" presStyleIdx="2" presStyleCnt="4">
        <dgm:presLayoutVars>
          <dgm:bulletEnabled val="1"/>
        </dgm:presLayoutVars>
      </dgm:prSet>
      <dgm:spPr/>
    </dgm:pt>
    <dgm:pt modelId="{4BE21B44-18AE-4248-99B0-183F5F8DA50A}" type="pres">
      <dgm:prSet presAssocID="{3B80F7BF-E459-4E9A-9777-C37785A68085}" presName="FourNodes_4" presStyleLbl="node1" presStyleIdx="3" presStyleCnt="4">
        <dgm:presLayoutVars>
          <dgm:bulletEnabled val="1"/>
        </dgm:presLayoutVars>
      </dgm:prSet>
      <dgm:spPr/>
    </dgm:pt>
    <dgm:pt modelId="{97FE07FD-9D77-4595-9C77-02C651021696}" type="pres">
      <dgm:prSet presAssocID="{3B80F7BF-E459-4E9A-9777-C37785A68085}" presName="FourConn_1-2" presStyleLbl="fgAccFollowNode1" presStyleIdx="0" presStyleCnt="3">
        <dgm:presLayoutVars>
          <dgm:bulletEnabled val="1"/>
        </dgm:presLayoutVars>
      </dgm:prSet>
      <dgm:spPr/>
    </dgm:pt>
    <dgm:pt modelId="{06B6AC4E-20A5-4D3B-9BBA-C6959578A69D}" type="pres">
      <dgm:prSet presAssocID="{3B80F7BF-E459-4E9A-9777-C37785A68085}" presName="FourConn_2-3" presStyleLbl="fgAccFollowNode1" presStyleIdx="1" presStyleCnt="3">
        <dgm:presLayoutVars>
          <dgm:bulletEnabled val="1"/>
        </dgm:presLayoutVars>
      </dgm:prSet>
      <dgm:spPr/>
    </dgm:pt>
    <dgm:pt modelId="{C487913B-C63A-49D7-AA87-D41416B92D0F}" type="pres">
      <dgm:prSet presAssocID="{3B80F7BF-E459-4E9A-9777-C37785A68085}" presName="FourConn_3-4" presStyleLbl="fgAccFollowNode1" presStyleIdx="2" presStyleCnt="3">
        <dgm:presLayoutVars>
          <dgm:bulletEnabled val="1"/>
        </dgm:presLayoutVars>
      </dgm:prSet>
      <dgm:spPr/>
    </dgm:pt>
    <dgm:pt modelId="{BEE174F2-3D8D-47E5-A91A-9DD523F47ED8}" type="pres">
      <dgm:prSet presAssocID="{3B80F7BF-E459-4E9A-9777-C37785A68085}" presName="FourNodes_1_text" presStyleLbl="node1" presStyleIdx="3" presStyleCnt="4">
        <dgm:presLayoutVars>
          <dgm:bulletEnabled val="1"/>
        </dgm:presLayoutVars>
      </dgm:prSet>
      <dgm:spPr/>
    </dgm:pt>
    <dgm:pt modelId="{1C2399B1-D92E-4A18-9C77-7A20D3FC705A}" type="pres">
      <dgm:prSet presAssocID="{3B80F7BF-E459-4E9A-9777-C37785A68085}" presName="FourNodes_2_text" presStyleLbl="node1" presStyleIdx="3" presStyleCnt="4">
        <dgm:presLayoutVars>
          <dgm:bulletEnabled val="1"/>
        </dgm:presLayoutVars>
      </dgm:prSet>
      <dgm:spPr/>
    </dgm:pt>
    <dgm:pt modelId="{86A81282-0589-486D-8F1D-B92B874BF496}" type="pres">
      <dgm:prSet presAssocID="{3B80F7BF-E459-4E9A-9777-C37785A68085}" presName="FourNodes_3_text" presStyleLbl="node1" presStyleIdx="3" presStyleCnt="4">
        <dgm:presLayoutVars>
          <dgm:bulletEnabled val="1"/>
        </dgm:presLayoutVars>
      </dgm:prSet>
      <dgm:spPr/>
    </dgm:pt>
    <dgm:pt modelId="{E67A7561-FCE3-469A-8F59-419E4E746EA3}" type="pres">
      <dgm:prSet presAssocID="{3B80F7BF-E459-4E9A-9777-C37785A6808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A79672D-165B-4EF4-BB80-7AA574FFDA41}" type="presOf" srcId="{DDAC1244-FF8E-49C5-8DAB-AC06515343AB}" destId="{2FD93305-E67A-4911-A7FB-D2AF134299E8}" srcOrd="0" destOrd="0" presId="urn:microsoft.com/office/officeart/2005/8/layout/vProcess5"/>
    <dgm:cxn modelId="{3084E030-43D9-4DDB-AE05-2516AD06D21C}" srcId="{3B80F7BF-E459-4E9A-9777-C37785A68085}" destId="{DDAC1244-FF8E-49C5-8DAB-AC06515343AB}" srcOrd="1" destOrd="0" parTransId="{36841772-3ED2-46D0-8A8A-6AEBF5C86387}" sibTransId="{5E5BF0EE-F162-4AA7-BAF1-D4716C2B0DA7}"/>
    <dgm:cxn modelId="{41E90B3D-4DDB-43C6-8D28-803D80D797A7}" type="presOf" srcId="{55FA2A4C-57AA-4F35-9B02-FD7B48AA9B94}" destId="{97FE07FD-9D77-4595-9C77-02C651021696}" srcOrd="0" destOrd="0" presId="urn:microsoft.com/office/officeart/2005/8/layout/vProcess5"/>
    <dgm:cxn modelId="{22C9A76B-D5B5-47DF-9E2E-D34D3DFA54AE}" srcId="{3B80F7BF-E459-4E9A-9777-C37785A68085}" destId="{221711FC-9344-4452-B2F4-20F63D50052A}" srcOrd="3" destOrd="0" parTransId="{07AAE2C3-311A-434E-803B-53975A796270}" sibTransId="{1F149E9B-532B-4B04-9CB1-497ED9154942}"/>
    <dgm:cxn modelId="{E013E974-F21B-48C4-9727-495212660A1B}" type="presOf" srcId="{931C4BA9-2AE4-42CA-97C4-E3F156C5D490}" destId="{BEE174F2-3D8D-47E5-A91A-9DD523F47ED8}" srcOrd="1" destOrd="0" presId="urn:microsoft.com/office/officeart/2005/8/layout/vProcess5"/>
    <dgm:cxn modelId="{8AD7AF85-68DA-4175-902F-46C2E572263D}" type="presOf" srcId="{DDAC1244-FF8E-49C5-8DAB-AC06515343AB}" destId="{1C2399B1-D92E-4A18-9C77-7A20D3FC705A}" srcOrd="1" destOrd="0" presId="urn:microsoft.com/office/officeart/2005/8/layout/vProcess5"/>
    <dgm:cxn modelId="{36ECBA8C-2A27-4172-9657-BC33E3654E73}" type="presOf" srcId="{3B80F7BF-E459-4E9A-9777-C37785A68085}" destId="{6EDABE00-4A09-4D23-963E-557FA660CFD7}" srcOrd="0" destOrd="0" presId="urn:microsoft.com/office/officeart/2005/8/layout/vProcess5"/>
    <dgm:cxn modelId="{880382BB-41DC-4480-81C6-B33083F13CC9}" srcId="{3B80F7BF-E459-4E9A-9777-C37785A68085}" destId="{931C4BA9-2AE4-42CA-97C4-E3F156C5D490}" srcOrd="0" destOrd="0" parTransId="{3E7CACBC-6009-44A0-AD45-EA516F957A86}" sibTransId="{55FA2A4C-57AA-4F35-9B02-FD7B48AA9B94}"/>
    <dgm:cxn modelId="{2384DFC9-1A26-447D-BED3-23ADA1772A3E}" type="presOf" srcId="{5E5BF0EE-F162-4AA7-BAF1-D4716C2B0DA7}" destId="{06B6AC4E-20A5-4D3B-9BBA-C6959578A69D}" srcOrd="0" destOrd="0" presId="urn:microsoft.com/office/officeart/2005/8/layout/vProcess5"/>
    <dgm:cxn modelId="{5CE749CE-0D5D-47E2-B108-DA42D0DFB26B}" type="presOf" srcId="{072A13EE-3EBE-4530-BAF5-1B1BEE493070}" destId="{86A81282-0589-486D-8F1D-B92B874BF496}" srcOrd="1" destOrd="1" presId="urn:microsoft.com/office/officeart/2005/8/layout/vProcess5"/>
    <dgm:cxn modelId="{AA2E0BD5-ED07-452D-8AC5-109861AFDE5F}" type="presOf" srcId="{92AAFC86-196F-430D-830E-3031431437C8}" destId="{AE2DD503-7FF2-4702-A4A3-E1264A4FABEE}" srcOrd="0" destOrd="0" presId="urn:microsoft.com/office/officeart/2005/8/layout/vProcess5"/>
    <dgm:cxn modelId="{7739A1D7-C4D6-4DC3-8B35-536D4AA1F38F}" type="presOf" srcId="{92AAFC86-196F-430D-830E-3031431437C8}" destId="{86A81282-0589-486D-8F1D-B92B874BF496}" srcOrd="1" destOrd="0" presId="urn:microsoft.com/office/officeart/2005/8/layout/vProcess5"/>
    <dgm:cxn modelId="{F00219DC-D0E0-48A5-894A-BB62B63D0899}" type="presOf" srcId="{072A13EE-3EBE-4530-BAF5-1B1BEE493070}" destId="{AE2DD503-7FF2-4702-A4A3-E1264A4FABEE}" srcOrd="0" destOrd="1" presId="urn:microsoft.com/office/officeart/2005/8/layout/vProcess5"/>
    <dgm:cxn modelId="{04587BDE-861A-4D81-9C93-79799532F611}" type="presOf" srcId="{931C4BA9-2AE4-42CA-97C4-E3F156C5D490}" destId="{CBC39630-0B24-4372-ADD8-327DBB1F3DB6}" srcOrd="0" destOrd="0" presId="urn:microsoft.com/office/officeart/2005/8/layout/vProcess5"/>
    <dgm:cxn modelId="{C201BBE2-CB49-4405-93C7-FC89667667A3}" type="presOf" srcId="{221711FC-9344-4452-B2F4-20F63D50052A}" destId="{E67A7561-FCE3-469A-8F59-419E4E746EA3}" srcOrd="1" destOrd="0" presId="urn:microsoft.com/office/officeart/2005/8/layout/vProcess5"/>
    <dgm:cxn modelId="{09C118E9-F19D-46D1-BB77-76B6F5F77E0A}" srcId="{3B80F7BF-E459-4E9A-9777-C37785A68085}" destId="{92AAFC86-196F-430D-830E-3031431437C8}" srcOrd="2" destOrd="0" parTransId="{45D16925-B237-4B99-8F7C-8274583BC892}" sibTransId="{B95D59AB-BF1D-4DFE-BF77-F9B55E472B87}"/>
    <dgm:cxn modelId="{E32C82EB-C6D0-43E7-ABFD-55390369840B}" type="presOf" srcId="{221711FC-9344-4452-B2F4-20F63D50052A}" destId="{4BE21B44-18AE-4248-99B0-183F5F8DA50A}" srcOrd="0" destOrd="0" presId="urn:microsoft.com/office/officeart/2005/8/layout/vProcess5"/>
    <dgm:cxn modelId="{230832EF-0F2F-482B-89D5-2B0DCFA4BCFF}" srcId="{92AAFC86-196F-430D-830E-3031431437C8}" destId="{072A13EE-3EBE-4530-BAF5-1B1BEE493070}" srcOrd="0" destOrd="0" parTransId="{285C4DB0-5C63-4125-A247-BB714BFF6CFF}" sibTransId="{72080AA0-1556-4BFE-9AAE-A80184970E97}"/>
    <dgm:cxn modelId="{A8E32BFE-0571-49DD-9C4E-E2335068DFC1}" type="presOf" srcId="{B95D59AB-BF1D-4DFE-BF77-F9B55E472B87}" destId="{C487913B-C63A-49D7-AA87-D41416B92D0F}" srcOrd="0" destOrd="0" presId="urn:microsoft.com/office/officeart/2005/8/layout/vProcess5"/>
    <dgm:cxn modelId="{6DD79AAC-EAE8-420C-BBEB-FD00DD874BD0}" type="presParOf" srcId="{6EDABE00-4A09-4D23-963E-557FA660CFD7}" destId="{9CAC04AA-6FF7-46BB-94F0-252BE2F27DF7}" srcOrd="0" destOrd="0" presId="urn:microsoft.com/office/officeart/2005/8/layout/vProcess5"/>
    <dgm:cxn modelId="{7855B32C-D0E3-4E60-BFB3-BD17C731C672}" type="presParOf" srcId="{6EDABE00-4A09-4D23-963E-557FA660CFD7}" destId="{CBC39630-0B24-4372-ADD8-327DBB1F3DB6}" srcOrd="1" destOrd="0" presId="urn:microsoft.com/office/officeart/2005/8/layout/vProcess5"/>
    <dgm:cxn modelId="{91B15808-2DF3-4566-9922-DC0EEC94DDCF}" type="presParOf" srcId="{6EDABE00-4A09-4D23-963E-557FA660CFD7}" destId="{2FD93305-E67A-4911-A7FB-D2AF134299E8}" srcOrd="2" destOrd="0" presId="urn:microsoft.com/office/officeart/2005/8/layout/vProcess5"/>
    <dgm:cxn modelId="{56A69187-21CA-44CA-BC0F-95B1E4482710}" type="presParOf" srcId="{6EDABE00-4A09-4D23-963E-557FA660CFD7}" destId="{AE2DD503-7FF2-4702-A4A3-E1264A4FABEE}" srcOrd="3" destOrd="0" presId="urn:microsoft.com/office/officeart/2005/8/layout/vProcess5"/>
    <dgm:cxn modelId="{CC7D1304-54B8-4077-836E-DFB20B3CF44E}" type="presParOf" srcId="{6EDABE00-4A09-4D23-963E-557FA660CFD7}" destId="{4BE21B44-18AE-4248-99B0-183F5F8DA50A}" srcOrd="4" destOrd="0" presId="urn:microsoft.com/office/officeart/2005/8/layout/vProcess5"/>
    <dgm:cxn modelId="{0AC83D53-ACFD-4BEE-85DD-4612B7296172}" type="presParOf" srcId="{6EDABE00-4A09-4D23-963E-557FA660CFD7}" destId="{97FE07FD-9D77-4595-9C77-02C651021696}" srcOrd="5" destOrd="0" presId="urn:microsoft.com/office/officeart/2005/8/layout/vProcess5"/>
    <dgm:cxn modelId="{92F8F740-280B-4F39-B595-62F76C026AA8}" type="presParOf" srcId="{6EDABE00-4A09-4D23-963E-557FA660CFD7}" destId="{06B6AC4E-20A5-4D3B-9BBA-C6959578A69D}" srcOrd="6" destOrd="0" presId="urn:microsoft.com/office/officeart/2005/8/layout/vProcess5"/>
    <dgm:cxn modelId="{61483A33-ADF7-43A8-A65C-E49FF7C2F598}" type="presParOf" srcId="{6EDABE00-4A09-4D23-963E-557FA660CFD7}" destId="{C487913B-C63A-49D7-AA87-D41416B92D0F}" srcOrd="7" destOrd="0" presId="urn:microsoft.com/office/officeart/2005/8/layout/vProcess5"/>
    <dgm:cxn modelId="{972CF82D-D3A6-46F1-8236-6A762DFF3FE0}" type="presParOf" srcId="{6EDABE00-4A09-4D23-963E-557FA660CFD7}" destId="{BEE174F2-3D8D-47E5-A91A-9DD523F47ED8}" srcOrd="8" destOrd="0" presId="urn:microsoft.com/office/officeart/2005/8/layout/vProcess5"/>
    <dgm:cxn modelId="{6E489BD6-269A-42EF-B466-FD5D34248586}" type="presParOf" srcId="{6EDABE00-4A09-4D23-963E-557FA660CFD7}" destId="{1C2399B1-D92E-4A18-9C77-7A20D3FC705A}" srcOrd="9" destOrd="0" presId="urn:microsoft.com/office/officeart/2005/8/layout/vProcess5"/>
    <dgm:cxn modelId="{C829FAFC-CE02-4BA9-A945-18AB4ADAD8FF}" type="presParOf" srcId="{6EDABE00-4A09-4D23-963E-557FA660CFD7}" destId="{86A81282-0589-486D-8F1D-B92B874BF496}" srcOrd="10" destOrd="0" presId="urn:microsoft.com/office/officeart/2005/8/layout/vProcess5"/>
    <dgm:cxn modelId="{05ADB1D1-1985-4958-9061-A4CF548F7434}" type="presParOf" srcId="{6EDABE00-4A09-4D23-963E-557FA660CFD7}" destId="{E67A7561-FCE3-469A-8F59-419E4E746E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0A562-0379-459B-9955-0D2DB5B452C8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3A27F746-688B-41C2-91BC-C8F6D3818108}">
      <dgm:prSet/>
      <dgm:spPr/>
      <dgm:t>
        <a:bodyPr/>
        <a:lstStyle/>
        <a:p>
          <a:r>
            <a:rPr lang="en-US" dirty="0"/>
            <a:t>Better understand: </a:t>
          </a:r>
        </a:p>
      </dgm:t>
    </dgm:pt>
    <dgm:pt modelId="{F60D86BC-731B-4017-B42C-F2C4EF038775}" type="parTrans" cxnId="{E18092F6-116B-4C6C-9B05-AF63CE1CFCF6}">
      <dgm:prSet/>
      <dgm:spPr/>
      <dgm:t>
        <a:bodyPr/>
        <a:lstStyle/>
        <a:p>
          <a:endParaRPr lang="en-US"/>
        </a:p>
      </dgm:t>
    </dgm:pt>
    <dgm:pt modelId="{E1EE28E4-C34C-4ABF-BA8F-883C7BD26FB7}" type="sibTrans" cxnId="{E18092F6-116B-4C6C-9B05-AF63CE1CFCF6}">
      <dgm:prSet/>
      <dgm:spPr/>
      <dgm:t>
        <a:bodyPr/>
        <a:lstStyle/>
        <a:p>
          <a:endParaRPr lang="en-US"/>
        </a:p>
      </dgm:t>
    </dgm:pt>
    <dgm:pt modelId="{C8B888A7-BB24-4311-BDDA-A6C71A1BBC10}">
      <dgm:prSet/>
      <dgm:spPr/>
      <dgm:t>
        <a:bodyPr/>
        <a:lstStyle/>
        <a:p>
          <a:r>
            <a:rPr lang="en-US" dirty="0"/>
            <a:t>CAH economic framework for decision making</a:t>
          </a:r>
        </a:p>
      </dgm:t>
    </dgm:pt>
    <dgm:pt modelId="{273800AC-B1BB-4150-8FF5-6EC122BA29E9}" type="parTrans" cxnId="{E20BC5F3-C95D-4AE0-9C57-9C26239CC8F5}">
      <dgm:prSet/>
      <dgm:spPr/>
      <dgm:t>
        <a:bodyPr/>
        <a:lstStyle/>
        <a:p>
          <a:endParaRPr lang="en-US"/>
        </a:p>
      </dgm:t>
    </dgm:pt>
    <dgm:pt modelId="{62FEBE14-E0D2-48A8-83ED-AE9552D090AE}" type="sibTrans" cxnId="{E20BC5F3-C95D-4AE0-9C57-9C26239CC8F5}">
      <dgm:prSet/>
      <dgm:spPr/>
      <dgm:t>
        <a:bodyPr/>
        <a:lstStyle/>
        <a:p>
          <a:endParaRPr lang="en-US"/>
        </a:p>
      </dgm:t>
    </dgm:pt>
    <dgm:pt modelId="{A3250897-A397-4F62-A7B7-62E836F9D26C}">
      <dgm:prSet/>
      <dgm:spPr/>
      <dgm:t>
        <a:bodyPr/>
        <a:lstStyle/>
        <a:p>
          <a:r>
            <a:rPr lang="en-US" dirty="0"/>
            <a:t>Important Drivers of CAH profitability</a:t>
          </a:r>
        </a:p>
      </dgm:t>
    </dgm:pt>
    <dgm:pt modelId="{4C47D81B-E25B-472B-B207-711436101539}" type="parTrans" cxnId="{E19459CF-1641-4CAE-B537-E403910A33FE}">
      <dgm:prSet/>
      <dgm:spPr/>
      <dgm:t>
        <a:bodyPr/>
        <a:lstStyle/>
        <a:p>
          <a:endParaRPr lang="en-US"/>
        </a:p>
      </dgm:t>
    </dgm:pt>
    <dgm:pt modelId="{0CBA4BCC-4E89-47FC-8B7A-B978A3A1938C}" type="sibTrans" cxnId="{E19459CF-1641-4CAE-B537-E403910A33FE}">
      <dgm:prSet/>
      <dgm:spPr/>
      <dgm:t>
        <a:bodyPr/>
        <a:lstStyle/>
        <a:p>
          <a:endParaRPr lang="en-US"/>
        </a:p>
      </dgm:t>
    </dgm:pt>
    <dgm:pt modelId="{ED741DA4-4607-46DD-9C86-BC019E0B78DE}">
      <dgm:prSet/>
      <dgm:spPr/>
      <dgm:t>
        <a:bodyPr/>
        <a:lstStyle/>
        <a:p>
          <a:r>
            <a:rPr lang="en-US" dirty="0"/>
            <a:t>More questions after presentation than before</a:t>
          </a:r>
        </a:p>
      </dgm:t>
    </dgm:pt>
    <dgm:pt modelId="{461B48E9-DD6B-4E9D-B199-57ECA7A1EC3B}" type="parTrans" cxnId="{6CF49212-0041-4431-8D2D-49253DE5F920}">
      <dgm:prSet/>
      <dgm:spPr/>
      <dgm:t>
        <a:bodyPr/>
        <a:lstStyle/>
        <a:p>
          <a:endParaRPr lang="en-US"/>
        </a:p>
      </dgm:t>
    </dgm:pt>
    <dgm:pt modelId="{ABC5249E-AD6E-4556-BB16-A0C88F408A7D}" type="sibTrans" cxnId="{6CF49212-0041-4431-8D2D-49253DE5F920}">
      <dgm:prSet/>
      <dgm:spPr/>
      <dgm:t>
        <a:bodyPr/>
        <a:lstStyle/>
        <a:p>
          <a:endParaRPr lang="en-US"/>
        </a:p>
      </dgm:t>
    </dgm:pt>
    <dgm:pt modelId="{D25EAA45-4A76-47E2-89DB-EB6E49418FA2}" type="pres">
      <dgm:prSet presAssocID="{42B0A562-0379-459B-9955-0D2DB5B452C8}" presName="linear" presStyleCnt="0">
        <dgm:presLayoutVars>
          <dgm:animLvl val="lvl"/>
          <dgm:resizeHandles val="exact"/>
        </dgm:presLayoutVars>
      </dgm:prSet>
      <dgm:spPr/>
    </dgm:pt>
    <dgm:pt modelId="{1CC8632C-F585-4D6C-9105-39DC182DA6E4}" type="pres">
      <dgm:prSet presAssocID="{3A27F746-688B-41C2-91BC-C8F6D38181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62E739-BB33-46EA-BD3A-6C9EB8139FA2}" type="pres">
      <dgm:prSet presAssocID="{3A27F746-688B-41C2-91BC-C8F6D3818108}" presName="childText" presStyleLbl="revTx" presStyleIdx="0" presStyleCnt="1">
        <dgm:presLayoutVars>
          <dgm:bulletEnabled val="1"/>
        </dgm:presLayoutVars>
      </dgm:prSet>
      <dgm:spPr/>
    </dgm:pt>
    <dgm:pt modelId="{7F87189A-F680-44B3-B2E1-63ABF1ABC138}" type="pres">
      <dgm:prSet presAssocID="{ED741DA4-4607-46DD-9C86-BC019E0B78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CF49212-0041-4431-8D2D-49253DE5F920}" srcId="{42B0A562-0379-459B-9955-0D2DB5B452C8}" destId="{ED741DA4-4607-46DD-9C86-BC019E0B78DE}" srcOrd="1" destOrd="0" parTransId="{461B48E9-DD6B-4E9D-B199-57ECA7A1EC3B}" sibTransId="{ABC5249E-AD6E-4556-BB16-A0C88F408A7D}"/>
    <dgm:cxn modelId="{A7F4A52B-2C03-496C-9091-E1FB6152116B}" type="presOf" srcId="{C8B888A7-BB24-4311-BDDA-A6C71A1BBC10}" destId="{D862E739-BB33-46EA-BD3A-6C9EB8139FA2}" srcOrd="0" destOrd="0" presId="urn:microsoft.com/office/officeart/2005/8/layout/vList2"/>
    <dgm:cxn modelId="{3EF8FF51-1300-4A61-BEE2-7BE04783137D}" type="presOf" srcId="{ED741DA4-4607-46DD-9C86-BC019E0B78DE}" destId="{7F87189A-F680-44B3-B2E1-63ABF1ABC138}" srcOrd="0" destOrd="0" presId="urn:microsoft.com/office/officeart/2005/8/layout/vList2"/>
    <dgm:cxn modelId="{FA9E41A8-9317-480C-9B79-380DB91F5FD8}" type="presOf" srcId="{3A27F746-688B-41C2-91BC-C8F6D3818108}" destId="{1CC8632C-F585-4D6C-9105-39DC182DA6E4}" srcOrd="0" destOrd="0" presId="urn:microsoft.com/office/officeart/2005/8/layout/vList2"/>
    <dgm:cxn modelId="{3B8535AC-AFF8-4AF1-AAA5-99F8A1BA2860}" type="presOf" srcId="{A3250897-A397-4F62-A7B7-62E836F9D26C}" destId="{D862E739-BB33-46EA-BD3A-6C9EB8139FA2}" srcOrd="0" destOrd="1" presId="urn:microsoft.com/office/officeart/2005/8/layout/vList2"/>
    <dgm:cxn modelId="{E19459CF-1641-4CAE-B537-E403910A33FE}" srcId="{3A27F746-688B-41C2-91BC-C8F6D3818108}" destId="{A3250897-A397-4F62-A7B7-62E836F9D26C}" srcOrd="1" destOrd="0" parTransId="{4C47D81B-E25B-472B-B207-711436101539}" sibTransId="{0CBA4BCC-4E89-47FC-8B7A-B978A3A1938C}"/>
    <dgm:cxn modelId="{3F5C77EF-AE66-4E02-9056-645E6AC87F43}" type="presOf" srcId="{42B0A562-0379-459B-9955-0D2DB5B452C8}" destId="{D25EAA45-4A76-47E2-89DB-EB6E49418FA2}" srcOrd="0" destOrd="0" presId="urn:microsoft.com/office/officeart/2005/8/layout/vList2"/>
    <dgm:cxn modelId="{E20BC5F3-C95D-4AE0-9C57-9C26239CC8F5}" srcId="{3A27F746-688B-41C2-91BC-C8F6D3818108}" destId="{C8B888A7-BB24-4311-BDDA-A6C71A1BBC10}" srcOrd="0" destOrd="0" parTransId="{273800AC-B1BB-4150-8FF5-6EC122BA29E9}" sibTransId="{62FEBE14-E0D2-48A8-83ED-AE9552D090AE}"/>
    <dgm:cxn modelId="{E18092F6-116B-4C6C-9B05-AF63CE1CFCF6}" srcId="{42B0A562-0379-459B-9955-0D2DB5B452C8}" destId="{3A27F746-688B-41C2-91BC-C8F6D3818108}" srcOrd="0" destOrd="0" parTransId="{F60D86BC-731B-4017-B42C-F2C4EF038775}" sibTransId="{E1EE28E4-C34C-4ABF-BA8F-883C7BD26FB7}"/>
    <dgm:cxn modelId="{B6F7A557-B0F2-400D-A21C-DBA932BFFDD2}" type="presParOf" srcId="{D25EAA45-4A76-47E2-89DB-EB6E49418FA2}" destId="{1CC8632C-F585-4D6C-9105-39DC182DA6E4}" srcOrd="0" destOrd="0" presId="urn:microsoft.com/office/officeart/2005/8/layout/vList2"/>
    <dgm:cxn modelId="{46BE2A8E-4D6C-459A-92C1-993A716CAE54}" type="presParOf" srcId="{D25EAA45-4A76-47E2-89DB-EB6E49418FA2}" destId="{D862E739-BB33-46EA-BD3A-6C9EB8139FA2}" srcOrd="1" destOrd="0" presId="urn:microsoft.com/office/officeart/2005/8/layout/vList2"/>
    <dgm:cxn modelId="{D08C9CFC-7FDB-471E-9437-74AD6302542C}" type="presParOf" srcId="{D25EAA45-4A76-47E2-89DB-EB6E49418FA2}" destId="{7F87189A-F680-44B3-B2E1-63ABF1ABC1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39630-0B24-4372-ADD8-327DBB1F3DB6}">
      <dsp:nvSpPr>
        <dsp:cNvPr id="0" name=""/>
        <dsp:cNvSpPr/>
      </dsp:nvSpPr>
      <dsp:spPr>
        <a:xfrm>
          <a:off x="0" y="0"/>
          <a:ext cx="583691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Objectives</a:t>
          </a:r>
        </a:p>
      </dsp:txBody>
      <dsp:txXfrm>
        <a:off x="29163" y="29163"/>
        <a:ext cx="4678332" cy="937385"/>
      </dsp:txXfrm>
    </dsp:sp>
    <dsp:sp modelId="{2FD93305-E67A-4911-A7FB-D2AF134299E8}">
      <dsp:nvSpPr>
        <dsp:cNvPr id="0" name=""/>
        <dsp:cNvSpPr/>
      </dsp:nvSpPr>
      <dsp:spPr>
        <a:xfrm>
          <a:off x="488842" y="1176750"/>
          <a:ext cx="583691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CAH Economic Overview</a:t>
          </a:r>
        </a:p>
      </dsp:txBody>
      <dsp:txXfrm>
        <a:off x="518005" y="1205913"/>
        <a:ext cx="4642539" cy="937385"/>
      </dsp:txXfrm>
    </dsp:sp>
    <dsp:sp modelId="{AE2DD503-7FF2-4702-A4A3-E1264A4FABEE}">
      <dsp:nvSpPr>
        <dsp:cNvPr id="0" name=""/>
        <dsp:cNvSpPr/>
      </dsp:nvSpPr>
      <dsp:spPr>
        <a:xfrm>
          <a:off x="970387" y="2353500"/>
          <a:ext cx="583691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CAH Economics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Questions and Answers</a:t>
          </a:r>
        </a:p>
      </dsp:txBody>
      <dsp:txXfrm>
        <a:off x="999550" y="2382663"/>
        <a:ext cx="4649835" cy="937385"/>
      </dsp:txXfrm>
    </dsp:sp>
    <dsp:sp modelId="{4BE21B44-18AE-4248-99B0-183F5F8DA50A}">
      <dsp:nvSpPr>
        <dsp:cNvPr id="0" name=""/>
        <dsp:cNvSpPr/>
      </dsp:nvSpPr>
      <dsp:spPr>
        <a:xfrm>
          <a:off x="1459229" y="3530250"/>
          <a:ext cx="583691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Summary/Discussion</a:t>
          </a:r>
        </a:p>
      </dsp:txBody>
      <dsp:txXfrm>
        <a:off x="1488392" y="3559413"/>
        <a:ext cx="4642539" cy="937385"/>
      </dsp:txXfrm>
    </dsp:sp>
    <dsp:sp modelId="{97FE07FD-9D77-4595-9C77-02C651021696}">
      <dsp:nvSpPr>
        <dsp:cNvPr id="0" name=""/>
        <dsp:cNvSpPr/>
      </dsp:nvSpPr>
      <dsp:spPr>
        <a:xfrm>
          <a:off x="518970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335330" y="762624"/>
        <a:ext cx="355966" cy="487027"/>
      </dsp:txXfrm>
    </dsp:sp>
    <dsp:sp modelId="{06B6AC4E-20A5-4D3B-9BBA-C6959578A69D}">
      <dsp:nvSpPr>
        <dsp:cNvPr id="0" name=""/>
        <dsp:cNvSpPr/>
      </dsp:nvSpPr>
      <dsp:spPr>
        <a:xfrm>
          <a:off x="5678549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824172" y="1939374"/>
        <a:ext cx="355966" cy="487027"/>
      </dsp:txXfrm>
    </dsp:sp>
    <dsp:sp modelId="{C487913B-C63A-49D7-AA87-D41416B92D0F}">
      <dsp:nvSpPr>
        <dsp:cNvPr id="0" name=""/>
        <dsp:cNvSpPr/>
      </dsp:nvSpPr>
      <dsp:spPr>
        <a:xfrm>
          <a:off x="6160095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6305718" y="3116124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8632C-F585-4D6C-9105-39DC182DA6E4}">
      <dsp:nvSpPr>
        <dsp:cNvPr id="0" name=""/>
        <dsp:cNvSpPr/>
      </dsp:nvSpPr>
      <dsp:spPr>
        <a:xfrm>
          <a:off x="0" y="25820"/>
          <a:ext cx="7296150" cy="15095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Better understand: </a:t>
          </a:r>
        </a:p>
      </dsp:txBody>
      <dsp:txXfrm>
        <a:off x="73690" y="99510"/>
        <a:ext cx="7148770" cy="1362175"/>
      </dsp:txXfrm>
    </dsp:sp>
    <dsp:sp modelId="{D862E739-BB33-46EA-BD3A-6C9EB8139FA2}">
      <dsp:nvSpPr>
        <dsp:cNvPr id="0" name=""/>
        <dsp:cNvSpPr/>
      </dsp:nvSpPr>
      <dsp:spPr>
        <a:xfrm>
          <a:off x="0" y="1535376"/>
          <a:ext cx="7296150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53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CAH economic framework for decision making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Important Drivers of CAH profitability</a:t>
          </a:r>
        </a:p>
      </dsp:txBody>
      <dsp:txXfrm>
        <a:off x="0" y="1535376"/>
        <a:ext cx="7296150" cy="1455210"/>
      </dsp:txXfrm>
    </dsp:sp>
    <dsp:sp modelId="{7F87189A-F680-44B3-B2E1-63ABF1ABC138}">
      <dsp:nvSpPr>
        <dsp:cNvPr id="0" name=""/>
        <dsp:cNvSpPr/>
      </dsp:nvSpPr>
      <dsp:spPr>
        <a:xfrm>
          <a:off x="0" y="2990586"/>
          <a:ext cx="7296150" cy="15095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More questions after presentation than before</a:t>
          </a:r>
        </a:p>
      </dsp:txBody>
      <dsp:txXfrm>
        <a:off x="73690" y="3064276"/>
        <a:ext cx="7148770" cy="136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7E026A6F-DE0C-4266-AC01-34746140CA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July 30, 2009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50C7D079-FBAC-4C62-BB67-BAB52C1638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092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80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CAH Economics: A Framework for Decision Makers</a:t>
            </a:r>
          </a:p>
          <a:p>
            <a:pPr>
              <a:defRPr/>
            </a:pPr>
            <a:r>
              <a:rPr lang="en-US" dirty="0"/>
              <a:t>Daniels, West Virginia</a:t>
            </a:r>
          </a:p>
        </p:txBody>
      </p:sp>
      <p:pic>
        <p:nvPicPr>
          <p:cNvPr id="4100" name="Picture 10">
            <a:extLst>
              <a:ext uri="{FF2B5EF4-FFF2-40B4-BE49-F238E27FC236}">
                <a16:creationId xmlns:a16="http://schemas.microsoft.com/office/drawing/2014/main" id="{30866FB0-9897-4070-AC79-1B45CD952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532813"/>
            <a:ext cx="22701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CB1DDF1-89FD-46E0-8D0D-F8A2BDDECF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defTabSz="9080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18AA356-D503-4F36-BD8B-FDE1E04D66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March 30, 2000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00ACD4-93CB-45B8-9521-9218685A05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4213"/>
            <a:ext cx="4557713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82404CA-2855-40AE-9968-9F07F6EDC1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20FA4C89-7771-4E84-8D5A-A358A73773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defTabSz="9080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8FE6B2A3-A69D-4E0C-837A-527D42E2E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5F7043-FB4C-4733-9D0F-18B63CDA93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69D058-326A-4805-A97D-7AC3A2F47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586FF5-8C73-4676-918D-E32D2C3F66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F91BCA8-5113-48E4-8D3E-B7CF6BAC3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54ECC78-86A6-4AE5-9966-D57AB542A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F033E64-3437-4A37-9F86-AC64294E1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424F18-8659-4087-AD00-636EDBC9EFE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2C4DC74-9075-4C7C-9516-AC5D9AD0B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26B649E-B7B0-4004-B543-824078FCB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4158941-318A-4DE1-95DD-012E22041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5ECBA4-C201-4F74-B2DA-FC506A4E17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007B98B-9BE0-49FE-82F1-33AE54497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FE8502-A301-44E7-8026-497B4104F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B64F26C-25ED-4FCD-BDA9-47BCCB2C4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EE24EA-4199-45F3-91EB-15AB576AC51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49E9450-B6C6-4300-8EAA-16E0C95D61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077E2E9-7AF2-4886-BCB9-EF5C7E38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FF1916C-9AFE-47DA-804F-99A73DD86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2E806-CB66-47DA-8758-71D6A70BE7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CB62567-EF08-43EE-84F7-5CB1C0613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BF63408-8EA3-40CE-BD1F-5D19B0FA2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A85BE81-F6F4-49C8-9F09-DECED9E05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636DA-B201-4B11-9742-41E296BD734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F882675-CD09-4138-A2DB-64E624A64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8E61B0A-C774-4D1F-8036-CE063CFB3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5410F9E-EB09-400D-8217-4437D7811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C2EA5C-2C0B-4D84-AD9C-B956870FA6F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24F8649-3BD5-4EB6-8050-9BA8BEF9E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420D1B-9010-4768-AD0C-CF6CF95A9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60AF264-48FA-4323-BB4B-666C60C3D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EFFF3C-1D61-4375-998E-E858F76E6FA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5177E22-114F-45A4-BA15-4E9E5E383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3BBA521-E0C5-488B-BFD4-AEC20CB47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45951F4-DCA9-4C76-9E64-AE3BC13E1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41221-CB59-48F1-BB66-1999D6D674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9375946-4A9C-41DF-9D15-8FD710CA26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1F08F1C-5ED8-40E7-ACD4-517FA0510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78050EC-B4ED-43C3-BCD1-F05588A29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FB1CDD-3DD0-431B-9FCE-8E8F89C8C9A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2910C27-C9B6-4DFD-94F9-18E35AFDD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6D9B1BA-D4ED-40AB-A862-84E29F862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3D28248-F1A1-4A49-910A-39A2D6445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4FB811-1B29-4E5C-836D-497CD597609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7EFFC9A-BA28-4A4C-8D07-1EF7936D8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B99D38C-22D3-4EF3-9D6C-D238E0728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6F692D8-7B42-43BC-82E5-F814A7DCB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087D0B-BA6C-48A2-8D10-9B53B8A26BC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D7FC4BF-DA7F-4A45-B55F-9FB8E7DA3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B0F57B9-5172-4664-8087-9CA63DD1C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79F7BFF-9915-4CEB-8B02-F4E9F0790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0F43B6-2BD7-4CFD-8191-8487B8FAD0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7D1464B-611F-4E15-88AA-14C0DA1BC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CFA7B7A-2446-4032-A7CB-56BC3ACB3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4B2438B-0887-43EC-852F-ED0CCFE87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AC532C-C1FD-4BBF-8B71-E2F814E549E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dirty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1C8323A-34A2-4703-B7BD-D0E8EA512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7196997-0E8C-40BD-9F58-9BB111B81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49EDBDF-635C-4C29-89C0-1ADC74B00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32B8EE-1D5F-4B9C-8FFD-4DB1F91D6FB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dirty="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B75F29A-4375-4CC5-A3B0-D1876EFC3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BF5E0C0-D5F5-40C7-8F30-4C53E402C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8DA3066-8F39-4413-B3BD-85E81F4C9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0DF7D-044B-4C4D-A889-A6E589FFE21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dirty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77BD821-BBEF-4DDE-94C9-6136DBEDD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1EAF5AF-1232-4889-9E7B-A4F703DED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D3D040E-1FB3-4A70-86FB-B307A8702F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C2F8B7-6B74-40E1-B1BB-152D6CFC359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dirty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487E27D-7D37-4271-B1BA-17E5FC8B2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05AA358-5A7C-4E05-B75E-ADEE1B403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0E90908-EC2F-46B6-9A3F-152FC11CB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11882-AB5E-4BEE-A84E-16AF809FD1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dirty="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50C6FC4-A947-409B-B3E7-8AA1C6085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18EB609-7212-42A3-8490-36E931B3E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63C5F87-EF50-454C-875F-1CC56E664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C02050-1E6D-470E-A6C0-6C77DA4CBFF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dirty="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30A56D0-91BD-4DE6-8EE0-75D0EB35C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DA4B63A-F976-4702-BEC9-A01FF4AA4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8807541-A409-405A-8332-E44563BAA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239A6A-0120-48D0-912E-F15E5F42971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dirty="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A78D3E4-1C59-4F9C-BB7C-41E7EBBC1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E12BF07-49BE-4179-93FA-F85CF12BE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A910ABC-E456-4A39-9052-2DF258654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6F24B-021E-4619-B9B9-398090238EA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dirty="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2F78479-0E6F-4F00-9525-4F9E7AC60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E18237C-1B52-48BD-8DA4-67F0E168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9AFDD5C-C0D8-438E-8F26-DEF6DA7CE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88D8CB-4203-400A-87D9-33251F8F087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B0EEF37-CA77-46F0-AA08-9B8B791E28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57F55EF-8334-4A01-B0F7-7CC325672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1F68981-A1B6-40F8-8A5C-2D83F783D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F4EBBA-EC83-4024-8457-08DCF8ADAE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1173171-48C4-4131-BADD-3A152550F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D8D20D4-8603-4DFA-9DD1-28F68F5B8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5D2AC65-ACCE-4139-9131-CE81D41F5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8B77B-1F19-4224-9B0B-D1B27A8A88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4030A21-5A87-4AE4-82F6-DF9DE7E61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038F657-F8DF-446B-8EC9-FD6B92F5D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A57CE7F-DBC3-4159-BBFD-F8FD7C891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EFFAEF-8B50-413E-9193-06C6964B9A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dirty="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7D0C02E-5692-4C2E-81F6-3FB7F621A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B4AA20F-D68B-4493-A5DF-C0759A8BD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814046A-18E2-4FB2-BE1D-73663FBDD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41D48E-EC60-4CAE-B4DB-21FA6B1610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dirty="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88F4AB4-F8BD-445C-A84E-1223D32E6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06699DB-61F0-45C4-9B55-09917D085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43E1897-FC84-4EC5-9AE8-1CD00F8EA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EDC6E-A62A-49F0-BFC9-D75A2D24179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dirty="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0C88D90-D98F-4CA3-AAE5-27D36CD6D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4A5F85E-826A-4906-BB5D-023566E9B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8B07FF6-463F-4866-B4D5-E2C295A64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08119-0A1D-4231-8436-F2254391372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dirty="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FDC8DC1-6F5B-49F0-83E6-9F4E1BF81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D8814BC-2E69-4AFD-BA58-E49FE5A24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FFA7D49-6481-4E6C-B143-D7FD923FB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443435-46FB-41EB-BA01-85CC69EFF56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dirty="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5AC76B9-D8BE-479D-9F2F-48E95F906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1879EDD-EAFC-4CE7-BBE0-6C49CC154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3363F22F-A59A-4F29-A72A-DDD53D171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7AF315-4085-471E-9357-0C493209C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dirty="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253B3AC-284D-4CE1-95BF-4AFB0E416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2B68DE12-57AA-40CE-97ED-56EFBA21F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D57B126-2743-475C-881F-CC4FCC8E98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FC8D91-0E8C-4C5D-86BF-38B4E3D32DB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dirty="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2E1E5EA-C787-42DA-8252-6077CC402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6736E38-92AC-45F1-BCCA-6622EBAFB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6B2836FE-E794-4C43-B970-3C815DE64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87177C-7FE0-4A63-94B1-E838DC9CB9D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dirty="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60EFDA3-BE70-4397-8563-A03D6E6E4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552399E-C493-4F9B-BACC-621B5F349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DDE664E-94F2-47C2-A15D-D5F07D576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50483-9054-4301-A250-193C16667CB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dirty="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5F8C9FA-1705-4A19-B72C-0EF1E32D4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6874B1CC-CFDB-443E-89A9-8260779B9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72A5237-FCCF-4F61-A3B8-01E4A817C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55B8B5-0A0B-488D-8BBC-E6E0390F414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B9080A7-D832-4665-B990-427706D15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EC5CEF0-15CE-44E6-8F19-94221CAF0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4541BAD-0FD4-4679-9970-74C931213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F2268-72B2-4087-9324-591A748450B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 dirty="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8A7131C0-91F7-4782-A442-7A944709B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3F466B8-B668-4C21-99C4-B60B44B24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ED1596E8-E145-440D-9A24-3CF9FA564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0D382F-6806-446B-9549-EFE48C315A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dirty="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CEA7606-4049-46A5-AD4F-C9092D9DD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8313A52-11F1-40A3-A801-E16B504D1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F4573953-6682-487E-8A5D-32FC58F59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5B59A8-BD32-4D7F-8FDC-C1F33EE6CF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dirty="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E49EC8B8-EC00-474D-84FD-85263FB21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7E6126D-AE8D-44BD-AC68-CA9077FDA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D1210B4-5D4E-4845-ACAD-B259BD8C8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406DED-06AC-47E8-AC60-7EBD7BC1E4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dirty="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951C7A0-CF33-4102-9588-5D97C0BB1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0D9FA44-88E5-4B28-B86F-7D20CD479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1C8E169-2247-4C03-A960-FB0FEF33E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5A8EB-E473-4D71-A60B-9762FD3381F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dirty="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29397DFC-87FD-4D9E-A035-CBABE1857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36C964C-652F-4918-B65A-68846B71C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A0710A6-A741-4297-ABA4-B242A7638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6C75F5-6D9B-4F38-93E6-6CB3A210E4A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 dirty="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DD6192EA-25CD-417B-9362-A9A212724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DF86656-2DE0-4B11-8049-9BE2B1235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7D14A74-44FE-4764-80E5-477774C6D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7FFC-0DCC-4AE4-8A5E-E6F97CF701C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dirty="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C200CCD-8E11-4C0E-8E80-0CC0B5D8B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9347FB93-9036-4F88-B0E4-C0BF77948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8D8E556-26D4-46AC-A50A-E86B92350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5CC8F1-7D0A-48C0-AF9A-5E1C5E22903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en-US" dirty="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043687F-3A5D-435A-A14B-253D41FDB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CCC6EE8-9208-4E00-B4E1-20F32E3EA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CBA2983-F5F1-48F7-9271-984C7FA7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41BF4F-9EB7-424A-A46D-F7C6AF9CB4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dirty="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9E003A71-9E68-46E1-B111-859AD5C4B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68CB20B-762B-40C6-A4F5-D304F732F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4221CED-C5F2-4877-9BEE-6ECA89EBA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FF48B1-3346-45E0-954B-13C4AD8545C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 dirty="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BF9E6A72-50DF-4237-88C2-DE8CF6948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D43629F0-A3A7-455A-A806-7F05446A0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E686679-BF4C-47C1-9E6D-B756C76A5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4CA949-EAB9-407B-B6B4-AFD8BFE1325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05E0F25-A5B8-48B9-8622-95C6449D6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E6415C-5786-4FBD-8963-DB766A1BD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3F74DA50-5E5A-400F-A0A0-3EC8E62EA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C2DB9-DF1F-49CE-9D56-E21862ACFD6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dirty="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3CDED5DD-4019-4188-939F-FA1D90369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22DFE35D-07E3-4A11-88BB-B696F197E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84A911C-AE3E-44E9-B8DA-35859F043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81B160-A604-4EE1-98BE-22132A3E68B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 dirty="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A3A0FDE-EDC5-47FB-B487-991C6492A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1B9E5FD-51B9-4468-8F76-E6690C846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066E1749-2111-4C47-8989-37B239C77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9C65A-60BE-4FEE-A90F-E3904BE5572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 dirty="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6E2A0466-0215-4900-8D96-E4082C8E9F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4B29669C-9979-4884-B43D-EE5359778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16C0482-E622-40AC-96D8-C7FC5787A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EEBDD-F7F2-4DC7-B971-8413FE7811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 dirty="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CE1D91B-226F-472B-B4CD-39CB51406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4B8F1FBD-5638-4CE7-919D-80B553257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5B0D8AB2-F040-445A-9A25-AD85096DC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80A27-54EB-4D1C-8962-9CD4ECA7E35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 dirty="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B9A2C12F-73C6-409F-A7C0-B9FC6A121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7385598F-8735-4CE2-A22E-02ABA0AFD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AFFCFDBC-8230-4836-AB7E-5D4585F82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C9E744-F719-42CE-A7C1-824B456ABA0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en-US" dirty="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47CD968D-699B-4256-AF10-101EC2CAA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92B7E1EC-FBF3-448A-BEAE-31617972D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FFF2FFDF-3AA0-4F27-B5C6-60AE232B0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6387D-F489-4582-9B7F-850E4D44466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 dirty="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8FD4C869-8F76-4AD0-9441-7556B6B68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21716A4-A80F-479F-A59F-945919E39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A120614A-6BF6-4E62-BD39-FC2E35376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7DF09E-134D-4196-BACB-DCEAC852584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 dirty="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C9571868-155B-4002-947D-2B6E2DB58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394064C2-8D0F-4A7A-90EE-EA848B24B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A33E96BB-56D5-4A6B-8D53-01C0CF2B0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A6730F-E894-4BC9-A0D9-523A2C82FE4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 dirty="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6FA4825-E2A5-4534-996E-8FECD72BC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CC34A94C-610F-4A93-8AF3-B76013C14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A2853560-5D73-4A7A-B0DB-7C49A563B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ED7C12-5975-4EDE-BFB9-BAE06C69DB4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 dirty="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80EDAE6E-1459-4669-A17C-0A5384E71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F547392C-3FF3-431D-9505-849424734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81CE09C-1846-4C1E-AC21-9966A4DD5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AC98A0-4DEE-4777-9B9D-8C1247EB71F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35C541-CEC0-4F8C-8922-97D447F29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02256D5-7C64-4ABF-94FA-F12AF5423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79FE7222-833E-44D0-B2DB-B79DBFE49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053DA6-F154-4367-AC1B-E90E31B5F7A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dirty="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ACF8ED35-DB28-4202-B672-E63D231A3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B6DA35FD-54F4-492B-BC7D-2483E5F1C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CD56835B-BCDF-4238-B583-EE6BE0E9D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A5F8E6-BBA7-4707-8F61-F51783E5260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 dirty="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4D89ED3D-0327-41F7-BBF9-9C17822A6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FC527666-DD21-4057-8FBE-06AE8BD33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0AECFB98-FDD5-48C2-AF4E-02D5D85D8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F6700D-D01D-4818-8CBC-C10A9B1A723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en-US" dirty="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86230D0E-0489-443E-A6C5-B9C95705A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C2E1E1E5-9C29-4AB0-A775-406DF0414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76CAAE15-AABC-4230-B70E-0F07A17A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750298-89A0-4ED3-B31A-8CAE23566CD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 dirty="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7F203977-D966-4D62-824A-A5177EB81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C9A110FF-C23C-4069-8A1E-421725319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3EFE12AD-16B0-4052-A268-ED0677DAF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C0A5B-6FAB-4877-86AD-300E66ED0FD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dirty="0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D560861E-19E4-4901-AEFB-7866ED05A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FEB87187-7BA2-4E1C-A4A3-502BFC071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D5FB4387-3FC7-475E-9C02-E8FBA55A8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142187-BB12-45F4-974D-BF77E01FF3B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 dirty="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565554CC-8B21-44E6-8823-745D87337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94F8F1D5-39D5-43E4-B4B9-C539BF7CE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A834CB4-6C5E-4377-B438-FF75C82BF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47B53-0F36-448D-9743-8A079D7D075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en-US" dirty="0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F4FF4B5-5475-4E86-906A-F838676F2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2A73E4A1-2DF7-46F5-BF7D-9717C7F04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5E9C0B7C-B393-40A2-8361-CF7D35070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844CAA-E2F7-4B9F-BA7F-13A2E5FFC4C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en-US" dirty="0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CBD4D95-629A-4674-BDD3-689C8EAA0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F5B741BC-3A08-400A-8C4F-AAC82EFD3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D1574689-D8CA-4705-A4F6-A0A3C025D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A42E43-463A-47C9-8407-B3E9FD25734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en-US" dirty="0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C43A8B9E-9DB1-4B49-88D9-D5B1A6D79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35ADA2A7-4939-48EF-A9FE-713B196D1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2E97837-12B3-43AC-B3E4-B265BFCEC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4A54B5-A977-44DF-997E-F98A37C9F3B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 dirty="0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1D5E1347-9E68-452A-AC3D-D815A476C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18DB91A5-AC70-485D-8F3E-7E3581F79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B579E37-4871-4123-BFB2-F57364711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2AE2C3-5829-46BB-A738-1AF136BC3B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8D528F4-DC90-4B67-86C1-81C0D3FD9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3AE41D9-0E2C-4C78-B220-C86C2A2E8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F3F09E3B-4B52-4E32-A79C-F6B470255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3D1EF1-D257-4292-B435-769039FA35F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 dirty="0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A8CC9960-F690-4A52-A4C4-BCBEFB2B6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B70712CA-54AC-4B99-8002-F96B8D738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FCCE335A-9ADA-4570-BC1D-54F0697E3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DA1DE7-92F9-4B6E-884D-DC7D060839B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en-US" dirty="0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237F3422-34BE-430A-8FC1-E0D04AF41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89342EE1-D4CE-4FE0-B83C-D94CA3B95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27092C24-5E60-41DA-8F42-81E246B80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060EB-82E2-4240-A925-D974ABC7A0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en-US" dirty="0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87ACD8CA-3D60-4EDE-8B73-A15664E72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5CE091BB-BCE4-4E21-853F-6FCF576BB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7BD535AE-CDB2-48AF-8E21-4A1F39C76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051B3A-4A14-4014-B7D3-F89FC4D30CA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 dirty="0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822A114B-251E-4EDE-98E6-9A393F06C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BBDB1A12-7638-47F9-B792-FD764E266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81D0ADA2-4D5A-47D5-BE5B-C40DDDF2E0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FA539E-F20D-4493-BCF6-EA665D49A6E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en-US" dirty="0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7C57589F-1971-433C-9C1B-246E4706E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CAFDB37F-9BE5-4C77-850A-3B2BA80CB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3984A638-2AB2-450C-9DF6-2C3B6480B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9AAD95-0B1A-4F0F-AA22-347781E411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altLang="en-US" dirty="0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39A71B94-C9D8-4E1F-A0EA-D4CD35C11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D4CFB4A1-31AF-416E-8756-5177472A9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74BB8F59-F72B-492F-A735-FC134C405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156177-65C0-4A01-A108-D54304C33BE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altLang="en-US" dirty="0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7A68FD75-F4CE-41D1-BAEB-11B6CB815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FCEC6248-7060-44C9-B2A8-D81F294A0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71080FEE-305D-4162-9041-4CBAA97A1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0EC49E-6F55-46A1-A0C0-C6FB64BD1B1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altLang="en-US" dirty="0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2EA13B1A-BDE6-4417-9C9B-37B7E65115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1FF3ED0A-CDB8-4DC9-A258-0BF4A4B2C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C864376E-6213-41EA-B3A0-0D6E83164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7D8F52-9E8B-4F33-BC45-204AD72F31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altLang="en-US" dirty="0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314C381A-6987-497D-B59E-3E7D9BCB9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025229FC-629F-49C6-9D5E-37A918E8D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1D7D0547-B3D8-4419-B7F2-85B8A3396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7A35E-AE31-459E-A66A-3FDD4BD8C6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altLang="en-US" dirty="0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546043BA-1424-4503-8A4B-2AFAC9646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87E70E68-324C-4A1F-B54E-A4D4CD3A1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86F15E5-D701-41F8-8D4B-7D5BF006A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7916F-D45B-4A51-8400-E71B0B7CB0D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D8FF3A0-FA6E-40BA-A1D6-789FDDBBD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D491F8E-A35A-44B8-AEDD-9DE6BEC75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FD7A4467-8268-4EA3-A756-762335209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66801D-2B1F-4713-9725-463899FDF0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altLang="en-US" dirty="0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67FDC929-EE9E-481E-AEE1-188EF3AFA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C0C64156-5626-456F-830A-BC430A579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0C7A04B7-3672-4BCB-A44B-D678B65EE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27F5-C1C3-42D5-B681-970B47B2071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altLang="en-US" dirty="0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CE40282D-4463-43E9-9053-22CA1752E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8456754E-839F-4BA0-8AB7-CC0971584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34ACF26D-E9DD-4831-91C1-F790649B8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8E1FC-B001-4C09-AF2F-371C4F5AB6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altLang="en-US" dirty="0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0F3B01C1-ECFC-4D96-8D3E-A32683A05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D513401B-B58F-49E9-8F85-CFFBC2FB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1F4BD2C-2EE5-435F-83E3-CCE28BE43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C3B3C7-D835-4591-8E5D-1E00E047002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A001D46-0F41-4A6E-ADEA-688E2010E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727764F-F387-40AE-9A06-B1D48E183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8119-7236-4F79-B199-A0896CDD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C544-A959-4A28-8A38-F2690613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5C18B-2F13-4A04-8D77-488A0785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4DFA-95C5-4EF5-A186-127B8BEE5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1081"/>
      </p:ext>
    </p:extLst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2374"/>
            <a:ext cx="6400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796E6-9EC9-4DCE-9FF1-00174C0B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5591-413B-448F-8AF7-BAB993F6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3A5DA-05EA-42B9-ADBA-74147DC6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ED32-007F-4D40-B383-7B6F5F6EB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77271"/>
      </p:ext>
    </p:extLst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49301-370D-40E9-8F7C-2324AA05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8135-B1E8-4D07-8A77-EE9E6568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FF17-568E-49BD-B330-52B9E8F2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C4EC-BA03-47F4-8088-FF14568DE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21577"/>
      </p:ext>
    </p:extLst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F5A3A91-F872-4C40-920C-281882983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F18D199-46BA-41D2-8F27-EA7DF2528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29922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36C52-9FA7-413A-B1C3-F893D101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1F8C-54A8-4DC4-8ED5-93D15FCF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212A-8685-4156-8DED-EDD2AF2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9448-0212-448B-84AC-8DDD15290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D55BB-3131-422C-A410-9EC2354DFFE6}"/>
              </a:ext>
            </a:extLst>
          </p:cNvPr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27891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316B6-D6AB-40DC-9820-BC6F907E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5F49-E6CB-49C4-867F-29D38222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FBE30-CD90-413E-9566-23A74BA2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4A95-8DD4-494D-91F8-503AF6E9E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75242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148030-5F96-4401-A78F-556B715D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BECEE4-CFAB-4834-BD41-00025444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6D4EB-362E-4213-86F5-C4C0FD59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5E77-B71E-4635-B04D-742256DE5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93878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48EFE5-D6DB-406B-A6AE-B7294FB7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D9BE95-C7B1-43A1-A4FD-B9B4B1F2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57939D-80BF-40B8-BCE1-78D5EECB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BA59-EA0D-4403-8557-E4AE913C8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27970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24CC95-CEEB-40F7-BA53-A6BA14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59EC54-FF73-459B-93E0-B2A259FB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21E800-C057-4DB4-8CA5-E59D87E8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F19D-8690-4713-AFAC-557F4BB55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08395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C46515-C692-4153-A0EF-2C1EA07E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952827-CF55-4FA0-906E-0300F700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179044-89C9-4884-A902-0180E83C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AA64-E69C-461F-B77B-EBD1D7776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2416"/>
      </p:ext>
    </p:extLst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85097-225E-4D5E-A9F3-389CB465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80E2CC-2259-448C-A9D6-918A7522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CD301B-7175-49E8-893B-51BE65D6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DF7F-0DBC-46E6-9C41-1D44B22C2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24322"/>
      </p:ext>
    </p:extLst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4EBC85-D228-47BF-8731-87502273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E2F074-6C56-4593-B1EB-B46BECE3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0EBAE0-EC0A-4B39-8A78-FF78238D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2DEE-DED8-4970-A560-B50B0F2C2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37089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08D875-AB30-44C7-9C9E-0BBE4F9362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C37AF4-8BA5-4DF0-A5D3-61A4FB521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17638"/>
            <a:ext cx="7296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DD32-BE0A-4ECF-8633-833B6B802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7220-90FD-4CA2-94F1-28A2952A1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3" name="Slide Number Placeholder 3">
            <a:extLst>
              <a:ext uri="{FF2B5EF4-FFF2-40B4-BE49-F238E27FC236}">
                <a16:creationId xmlns:a16="http://schemas.microsoft.com/office/drawing/2014/main" id="{6E7AA5E8-44B3-49C8-9B47-483A7B9065B3}"/>
              </a:ext>
            </a:extLst>
          </p:cNvPr>
          <p:cNvSpPr txBox="1">
            <a:spLocks/>
          </p:cNvSpPr>
          <p:nvPr/>
        </p:nvSpPr>
        <p:spPr bwMode="auto">
          <a:xfrm>
            <a:off x="8610600" y="6492875"/>
            <a:ext cx="53340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5AEADC2B-ECCA-41CE-AFD3-C0DD0CE77566}" type="slidenum">
              <a:rPr lang="en-US" sz="1200" smtClean="0">
                <a:solidFill>
                  <a:schemeClr val="bg1"/>
                </a:solidFill>
                <a:latin typeface="+mj-lt"/>
                <a:cs typeface="Arial" charset="0"/>
              </a:rPr>
              <a:pPr eaLnBrk="1" hangingPunct="1"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cxnSp>
        <p:nvCxnSpPr>
          <p:cNvPr id="1032" name="Straight Connector 13">
            <a:extLst>
              <a:ext uri="{FF2B5EF4-FFF2-40B4-BE49-F238E27FC236}">
                <a16:creationId xmlns:a16="http://schemas.microsoft.com/office/drawing/2014/main" id="{EB6AA617-FFDF-4873-BEA6-21C2C0F776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14400"/>
            <a:ext cx="7543800" cy="0"/>
          </a:xfrm>
          <a:prstGeom prst="line">
            <a:avLst/>
          </a:prstGeom>
          <a:noFill/>
          <a:ln w="9525" algn="ctr">
            <a:solidFill>
              <a:srgbClr val="005B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4">
            <a:extLst>
              <a:ext uri="{FF2B5EF4-FFF2-40B4-BE49-F238E27FC236}">
                <a16:creationId xmlns:a16="http://schemas.microsoft.com/office/drawing/2014/main" id="{0209828C-9D2F-4C4C-B21E-C8F06128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69925"/>
            <a:ext cx="14493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C89C7C-494C-48C5-BB25-F364D6E41965}"/>
              </a:ext>
            </a:extLst>
          </p:cNvPr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8FEE7-E968-446E-A3D6-7459F8FEA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651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BE1CD5C-4CEF-4868-B290-327A2C513A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 spd="med" advClick="0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 Light" panose="020F0302020204030204" pitchFamily="34" charset="0"/>
          <a:ea typeface="Verdana" pitchFamily="34" charset="0"/>
          <a:cs typeface="Calibri Light" panose="020F03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 Light" panose="020F0302020204030204" pitchFamily="34" charset="0"/>
          <a:ea typeface="Verdana" pitchFamily="34" charset="0"/>
          <a:cs typeface="Calibri Light" panose="020F03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 Light" panose="020F0302020204030204" pitchFamily="34" charset="0"/>
          <a:ea typeface="Verdana" pitchFamily="34" charset="0"/>
          <a:cs typeface="Calibri Light" panose="020F03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 Light" panose="020F0302020204030204" pitchFamily="34" charset="0"/>
          <a:ea typeface="Verdana" pitchFamily="34" charset="0"/>
          <a:cs typeface="Calibri Light" panose="020F03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 Light" panose="020F0302020204030204" pitchFamily="34" charset="0"/>
          <a:ea typeface="Verdana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67A2DC9-F9BA-44E5-9D78-0E963A3F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37807"/>
            <a:ext cx="2438400" cy="70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13EBDD55-4CBC-4E8F-8BBC-E5BA00A3A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</a:rPr>
              <a:t>CAH Economics: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</a:rPr>
              <a:t>A Framework for Decision Makers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3AC3B11A-31AB-4CE7-A6C1-ED19D23C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325" y="51196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7F56D984-3FF1-446C-A036-BB7AB046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ubtitle 12">
            <a:extLst>
              <a:ext uri="{FF2B5EF4-FFF2-40B4-BE49-F238E27FC236}">
                <a16:creationId xmlns:a16="http://schemas.microsoft.com/office/drawing/2014/main" id="{FBB97120-590F-E949-B54D-0E008623A1A4}"/>
              </a:ext>
            </a:extLst>
          </p:cNvPr>
          <p:cNvSpPr txBox="1">
            <a:spLocks/>
          </p:cNvSpPr>
          <p:nvPr/>
        </p:nvSpPr>
        <p:spPr bwMode="auto">
          <a:xfrm>
            <a:off x="762000" y="4114800"/>
            <a:ext cx="7696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2000" dirty="0">
              <a:solidFill>
                <a:srgbClr val="000000"/>
              </a:solidFill>
            </a:endParaRPr>
          </a:p>
          <a:p>
            <a:pPr eaLnBrk="1" hangingPunct="1"/>
            <a:endParaRPr lang="en-US" sz="2000" dirty="0">
              <a:solidFill>
                <a:srgbClr val="000000"/>
              </a:solidFill>
            </a:endParaRPr>
          </a:p>
          <a:p>
            <a:pPr eaLnBrk="1" hangingPunct="1"/>
            <a:endParaRPr lang="en-US" sz="105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May 18, 2018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</a:rPr>
              <a:t> Bridgeport Conference Center at Charles Pointe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tx1"/>
                </a:solidFill>
              </a:rPr>
              <a:t>Eric K. Shell, CPA, MBA</a:t>
            </a:r>
          </a:p>
          <a:p>
            <a:pPr eaLnBrk="1" hangingPunct="1">
              <a:spcBef>
                <a:spcPts val="80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B72F6-A880-C741-B100-84D0A57F5DC6}"/>
              </a:ext>
            </a:extLst>
          </p:cNvPr>
          <p:cNvGrpSpPr/>
          <p:nvPr/>
        </p:nvGrpSpPr>
        <p:grpSpPr>
          <a:xfrm>
            <a:off x="381000" y="1285991"/>
            <a:ext cx="8730944" cy="695209"/>
            <a:chOff x="381000" y="4724400"/>
            <a:chExt cx="8730944" cy="695209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B4722CA-2BA1-C641-9994-BF56441AD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6044" r="59000"/>
            <a:stretch>
              <a:fillRect/>
            </a:stretch>
          </p:blipFill>
          <p:spPr bwMode="auto">
            <a:xfrm>
              <a:off x="381000" y="4724400"/>
              <a:ext cx="2667000" cy="69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D74673-3050-5743-B79D-CD40ED6F8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9153"/>
            <a:stretch/>
          </p:blipFill>
          <p:spPr>
            <a:xfrm>
              <a:off x="5562600" y="4800600"/>
              <a:ext cx="3549344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76B468F-1635-402C-8189-8C2EE0FC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561B6AC-5E5F-48ED-A374-97A0D6B7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r>
              <a:rPr lang="en-US" altLang="en-US" sz="2000" dirty="0"/>
              <a:t>Quotes from Around the Horn (2)</a:t>
            </a:r>
          </a:p>
          <a:p>
            <a:pPr marL="628650" lvl="1"/>
            <a:r>
              <a:rPr lang="en-US" altLang="en-US" dirty="0"/>
              <a:t>Alaska CAH Administrator</a:t>
            </a:r>
          </a:p>
          <a:p>
            <a:pPr marL="1085850" lvl="2" indent="-285750"/>
            <a:r>
              <a:rPr lang="en-US" altLang="en-US" sz="1600" i="1" dirty="0"/>
              <a:t>“How can we grow outpatient radiology services when these services are costing us $800 per study?”</a:t>
            </a:r>
          </a:p>
          <a:p>
            <a:pPr marL="628650" lvl="1"/>
            <a:r>
              <a:rPr lang="en-US" altLang="en-US" dirty="0"/>
              <a:t>MS Delta CAH Administrator</a:t>
            </a:r>
          </a:p>
          <a:p>
            <a:pPr marL="1085850" lvl="2" indent="-285750"/>
            <a:r>
              <a:rPr lang="en-US" altLang="en-US" sz="1600" i="1" dirty="0"/>
              <a:t>“My Medicare per diems are $1,400.  My commercial per diems are $950.  We are going to exit commercial to focus on Medicare.”</a:t>
            </a:r>
          </a:p>
          <a:p>
            <a:pPr marL="628650" lvl="1"/>
            <a:r>
              <a:rPr lang="en-US" altLang="en-US" dirty="0"/>
              <a:t>MS Delta CAH Administrator</a:t>
            </a:r>
          </a:p>
          <a:p>
            <a:pPr marL="1085850" lvl="2" indent="-285750"/>
            <a:r>
              <a:rPr lang="en-US" altLang="en-US" sz="1600" i="1" dirty="0"/>
              <a:t>“Our Rural Health Clinic’s cost based payer mix is below our hospital’s.  We are going to restrict commercial business in our RHC and so that our cost-based payer mix will grow.”</a:t>
            </a:r>
          </a:p>
          <a:p>
            <a:pPr marL="628650" lvl="1"/>
            <a:r>
              <a:rPr lang="en-US" altLang="en-US" dirty="0"/>
              <a:t>New York CAH Administrator</a:t>
            </a:r>
          </a:p>
          <a:p>
            <a:pPr marL="1085850" lvl="2" indent="-285750"/>
            <a:r>
              <a:rPr lang="en-US" altLang="en-US" sz="1600" i="1" dirty="0"/>
              <a:t>“Our lab and X-ray departments were losing money so we outsourced them.”</a:t>
            </a:r>
          </a:p>
          <a:p>
            <a:pPr marL="628650" lvl="1"/>
            <a:r>
              <a:rPr lang="en-US" altLang="en-US" dirty="0"/>
              <a:t>MS Delta CAH Administrator</a:t>
            </a:r>
          </a:p>
          <a:p>
            <a:pPr marL="1085850" lvl="2" indent="-285750"/>
            <a:r>
              <a:rPr lang="en-US" altLang="en-US" sz="1600" i="1" dirty="0"/>
              <a:t>Reference lab tests reduce our Medicare revenue.  We want to get out of this business.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7C373-1B47-4BAB-A2DA-FB262FAB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18317-13AC-423E-876F-10B1028EF810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750BA-C870-4D60-99D0-DC467699703F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61593-7A90-4FE4-99FF-800ED59835C3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0080B-98DE-43BE-91BB-9A65A24F5016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E5F19FC-4B81-4D6B-B725-DEE98794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B71FEF-7377-48F8-A67B-0A4B47D95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7296150" cy="4525962"/>
          </a:xfrm>
        </p:spPr>
        <p:txBody>
          <a:bodyPr/>
          <a:lstStyle/>
          <a:p>
            <a:r>
              <a:rPr lang="en-US" altLang="en-US" sz="2000" dirty="0"/>
              <a:t>Quotes from Around the Horn (3)</a:t>
            </a:r>
          </a:p>
          <a:p>
            <a:pPr marL="685800" lvl="1" indent="-342900"/>
            <a:r>
              <a:rPr lang="en-US" altLang="en-US" dirty="0"/>
              <a:t>Montana CAH Administrator</a:t>
            </a:r>
          </a:p>
          <a:p>
            <a:pPr marL="1085850" lvl="2" indent="-285750"/>
            <a:r>
              <a:rPr lang="en-US" altLang="en-US" sz="1600" i="1" dirty="0"/>
              <a:t>“No one else in the community is interested in running a Nursing Home so we took on the challenge.  As long as it covers its cost, we can keep it.”</a:t>
            </a:r>
          </a:p>
          <a:p>
            <a:pPr marL="685800" lvl="1" indent="-342900"/>
            <a:r>
              <a:rPr lang="en-US" altLang="en-US" dirty="0"/>
              <a:t>Washington CAH Administrator</a:t>
            </a:r>
          </a:p>
          <a:p>
            <a:pPr marL="1085850" lvl="2" indent="-285750"/>
            <a:r>
              <a:rPr lang="en-US" altLang="en-US" sz="1600" i="1" dirty="0"/>
              <a:t>“Six months into the year our financial statements indicated a projected annualized loss of $400K.  We laid off four FTEs.”</a:t>
            </a:r>
          </a:p>
          <a:p>
            <a:pPr marL="685800" lvl="1" indent="-342900"/>
            <a:r>
              <a:rPr lang="en-US" altLang="en-US" dirty="0"/>
              <a:t>Texas CAH Administrator</a:t>
            </a:r>
          </a:p>
          <a:p>
            <a:pPr marL="1085850" lvl="2" indent="-285750"/>
            <a:r>
              <a:rPr lang="en-US" altLang="en-US" sz="1600" i="1" dirty="0"/>
              <a:t>“Each month, my revenue varies substantially while my costs remain relatively constant.”</a:t>
            </a:r>
          </a:p>
          <a:p>
            <a:pPr marL="1036638" lvl="2" indent="-236538"/>
            <a:endParaRPr lang="en-US" altLang="en-US" dirty="0"/>
          </a:p>
          <a:p>
            <a:pPr marL="685800" lvl="1" indent="-342900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91B72-66CA-4577-B00D-F0BF2CDA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DEB72-0655-477B-9D24-58F4DDAF12C3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6B38D-6964-47DD-99C2-C3804FFF45EF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36A62-FB91-42FE-942B-A8D36B786A80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8AC1F-EF0F-4157-BB48-AC43D1DD4DD7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6B1C6A2-9D91-4943-8910-7E367A6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1058FEE-2B5D-40F5-83CE-C753BCB8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7296150" cy="4525962"/>
          </a:xfrm>
        </p:spPr>
        <p:txBody>
          <a:bodyPr/>
          <a:lstStyle/>
          <a:p>
            <a:pPr marL="350838" indent="-350838">
              <a:spcBef>
                <a:spcPts val="0"/>
              </a:spcBef>
            </a:pPr>
            <a:r>
              <a:rPr lang="en-US" altLang="en-US" sz="2400" dirty="0"/>
              <a:t>Questions to be addressed (1)</a:t>
            </a:r>
          </a:p>
          <a:p>
            <a:pPr marL="739775" lvl="1" indent="-274638">
              <a:spcBef>
                <a:spcPts val="0"/>
              </a:spcBef>
              <a:buFontTx/>
              <a:buAutoNum type="arabicPeriod"/>
            </a:pPr>
            <a:r>
              <a:rPr lang="en-US" altLang="en-US" sz="2000" dirty="0"/>
              <a:t>How does my hospital generate cash reserves?</a:t>
            </a:r>
          </a:p>
          <a:p>
            <a:pPr marL="739775" lvl="1" indent="-274638">
              <a:lnSpc>
                <a:spcPct val="40000"/>
              </a:lnSpc>
              <a:spcBef>
                <a:spcPts val="0"/>
              </a:spcBef>
              <a:buFontTx/>
              <a:buAutoNum type="arabicPeriod"/>
            </a:pPr>
            <a:endParaRPr lang="en-US" altLang="en-US" sz="2000" dirty="0"/>
          </a:p>
          <a:p>
            <a:pPr marL="739775" lvl="1" indent="-274638">
              <a:spcBef>
                <a:spcPts val="0"/>
              </a:spcBef>
              <a:buFontTx/>
              <a:buAutoNum type="arabicPeriod"/>
            </a:pPr>
            <a:r>
              <a:rPr lang="en-US" altLang="en-US" sz="2000" dirty="0"/>
              <a:t>Why should we cut expenses if we lose revenue?</a:t>
            </a:r>
          </a:p>
          <a:p>
            <a:pPr marL="739775" lvl="1" indent="-274638">
              <a:lnSpc>
                <a:spcPct val="40000"/>
              </a:lnSpc>
              <a:spcBef>
                <a:spcPts val="0"/>
              </a:spcBef>
              <a:buFontTx/>
              <a:buAutoNum type="arabicPeriod"/>
            </a:pPr>
            <a:endParaRPr lang="en-US" altLang="en-US" sz="2000" dirty="0"/>
          </a:p>
          <a:p>
            <a:pPr marL="739775" lvl="1" indent="-274638">
              <a:spcBef>
                <a:spcPts val="0"/>
              </a:spcBef>
              <a:buFontTx/>
              <a:buAutoNum type="arabicPeriod"/>
            </a:pPr>
            <a:r>
              <a:rPr lang="en-US" altLang="en-US" sz="2000" dirty="0"/>
              <a:t>If our Medicare I/P per diems are $1,400 and our commercial per diems are $950, should we focus our efforts on growing Medicare volume and decreasing commercial volume?</a:t>
            </a:r>
          </a:p>
          <a:p>
            <a:pPr marL="1146175" lvl="2" indent="-292100">
              <a:spcBef>
                <a:spcPts val="0"/>
              </a:spcBef>
              <a:buFontTx/>
              <a:buChar char="–"/>
            </a:pPr>
            <a:r>
              <a:rPr lang="en-US" altLang="en-US" b="1" i="1" dirty="0"/>
              <a:t>At what price should we not want to provide non-Medicare services??</a:t>
            </a:r>
          </a:p>
          <a:p>
            <a:pPr marL="1146175" lvl="2" indent="-292100">
              <a:lnSpc>
                <a:spcPct val="50000"/>
              </a:lnSpc>
              <a:spcBef>
                <a:spcPts val="0"/>
              </a:spcBef>
              <a:buFontTx/>
              <a:buChar char="–"/>
            </a:pPr>
            <a:endParaRPr lang="en-US" altLang="en-US" dirty="0"/>
          </a:p>
          <a:p>
            <a:pPr marL="739775" lvl="1" indent="-274638">
              <a:spcBef>
                <a:spcPts val="0"/>
              </a:spcBef>
              <a:buFontTx/>
              <a:buAutoNum type="arabicPeriod"/>
            </a:pPr>
            <a:r>
              <a:rPr lang="en-US" altLang="en-US" sz="2000" dirty="0"/>
              <a:t>Should my hospital be focusing on inpatient volume or outpatient volume?</a:t>
            </a:r>
          </a:p>
          <a:p>
            <a:pPr marL="739775" lvl="1" indent="-274638">
              <a:lnSpc>
                <a:spcPct val="40000"/>
              </a:lnSpc>
              <a:spcBef>
                <a:spcPts val="0"/>
              </a:spcBef>
              <a:buFontTx/>
              <a:buAutoNum type="arabicPeriod"/>
            </a:pPr>
            <a:endParaRPr lang="en-US" altLang="en-US" sz="2000" dirty="0"/>
          </a:p>
          <a:p>
            <a:pPr marL="739775" lvl="1" indent="-274638">
              <a:lnSpc>
                <a:spcPct val="40000"/>
              </a:lnSpc>
              <a:spcBef>
                <a:spcPts val="0"/>
              </a:spcBef>
              <a:buFontTx/>
              <a:buAutoNum type="arabicPeriod"/>
            </a:pPr>
            <a:endParaRPr lang="en-US" altLang="en-US" sz="2000" dirty="0"/>
          </a:p>
          <a:p>
            <a:pPr marL="739775" lvl="1" indent="-274638">
              <a:spcBef>
                <a:spcPts val="0"/>
              </a:spcBef>
              <a:buFontTx/>
              <a:buAutoNum type="arabicPeriod"/>
            </a:pPr>
            <a:r>
              <a:rPr lang="en-US" altLang="en-US" sz="2000" dirty="0"/>
              <a:t>Should we focus on RHC cost-based payer mix or volume?</a:t>
            </a:r>
          </a:p>
          <a:p>
            <a:pPr marL="739775" lvl="1" indent="-274638">
              <a:spcBef>
                <a:spcPts val="0"/>
              </a:spcBef>
              <a:buFontTx/>
              <a:buAutoNum type="arabicPeriod"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ECD03-A5A0-4E66-BDCA-A2B19FE5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D9814-F955-4526-A476-3F1E1BB79674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6CAD1-6281-47FC-AF46-3C4EEC8BFAB5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60431-DF43-410A-971C-73038EACDA0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E985C-FD66-42AB-8C72-40E7997A6B77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5765FF0-6C38-43E8-868B-D73ECA9E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9038"/>
            <a:ext cx="7296150" cy="4525962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406400" algn="l"/>
              </a:tabLst>
            </a:pPr>
            <a:r>
              <a:rPr lang="en-US" altLang="en-US" sz="2400" dirty="0"/>
              <a:t>Questions to be addressed (2)</a:t>
            </a:r>
          </a:p>
          <a:p>
            <a:pPr marL="862013" lvl="1" indent="-457200"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r>
              <a:rPr lang="en-US" altLang="en-US" sz="2000" dirty="0"/>
              <a:t>If 6 months into the year my financial statements indicate a $400K operating loss and my cash is evaporating, should I begin planning a RIF?</a:t>
            </a:r>
          </a:p>
          <a:p>
            <a:pPr marL="862013" lvl="1" indent="-457200">
              <a:lnSpc>
                <a:spcPct val="30000"/>
              </a:lnSpc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endParaRPr lang="en-US" altLang="en-US" sz="2000" dirty="0"/>
          </a:p>
          <a:p>
            <a:pPr marL="862013" lvl="1" indent="-457200"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r>
              <a:rPr lang="en-US" altLang="en-US" sz="2000" dirty="0"/>
              <a:t>If our swing bed per diems are $600, should we be using swing beds for all our Medicare skilled level patients and discontinue use of our Distinct Part Skilled unit?</a:t>
            </a:r>
          </a:p>
          <a:p>
            <a:pPr marL="862013" lvl="1" indent="-457200">
              <a:lnSpc>
                <a:spcPct val="40000"/>
              </a:lnSpc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endParaRPr lang="en-US" altLang="en-US" sz="2000" dirty="0"/>
          </a:p>
          <a:p>
            <a:pPr marL="862013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r>
              <a:rPr lang="en-US" altLang="en-US" sz="2000" dirty="0"/>
              <a:t>How should we look at non-hospital businesses managed by our CAH?</a:t>
            </a:r>
          </a:p>
          <a:p>
            <a:pPr marL="862013" lvl="1" indent="-457200">
              <a:lnSpc>
                <a:spcPct val="30000"/>
              </a:lnSpc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endParaRPr lang="en-US" altLang="en-US" sz="2000" dirty="0"/>
          </a:p>
          <a:p>
            <a:pPr marL="862013" lvl="1" indent="-457200"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r>
              <a:rPr lang="en-US" altLang="en-US" sz="2000" dirty="0"/>
              <a:t>Should we outsource or close our outpatient lab if the revenue generated by it does not cover its costs?</a:t>
            </a:r>
          </a:p>
          <a:p>
            <a:pPr marL="862013" lvl="1" indent="-457200">
              <a:lnSpc>
                <a:spcPct val="40000"/>
              </a:lnSpc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endParaRPr lang="en-US" altLang="en-US" sz="2000" dirty="0"/>
          </a:p>
          <a:p>
            <a:pPr marL="862013" lvl="1" indent="-457200">
              <a:spcBef>
                <a:spcPts val="0"/>
              </a:spcBef>
              <a:buFont typeface="+mj-lt"/>
              <a:buAutoNum type="arabicPeriod" startAt="7"/>
              <a:tabLst>
                <a:tab pos="406400" algn="l"/>
              </a:tabLst>
            </a:pPr>
            <a:r>
              <a:rPr lang="en-US" altLang="en-US" sz="2000" dirty="0"/>
              <a:t>Should we be performing additional lab tests if the unit revenue is less than the unit cost? </a:t>
            </a:r>
          </a:p>
        </p:txBody>
      </p:sp>
      <p:sp>
        <p:nvSpPr>
          <p:cNvPr id="29700" name="Title 3">
            <a:extLst>
              <a:ext uri="{FF2B5EF4-FFF2-40B4-BE49-F238E27FC236}">
                <a16:creationId xmlns:a16="http://schemas.microsoft.com/office/drawing/2014/main" id="{9097B4FD-1596-404F-8D4B-B7093979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6294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08209-0944-4391-BF54-07481854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2E565-7053-4D49-8E2D-63C684D9042E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89E18-56B3-4C8C-B8C4-2F361D6B5CD1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CAF11-EE2C-4F6A-AD3C-7D6899C2ABF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F3BF7-07A5-416C-A1FD-166C9B3D11E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500ACAF7-9C7E-479F-A101-FF7916E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F0C00C7-8FB0-46A4-BCC2-79A5958D7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350838" indent="-350838"/>
            <a:r>
              <a:rPr lang="en-US" altLang="en-US" sz="2200" dirty="0"/>
              <a:t>Hypothetical Model Used to Evaluate CAH Economics</a:t>
            </a:r>
          </a:p>
        </p:txBody>
      </p:sp>
      <p:pic>
        <p:nvPicPr>
          <p:cNvPr id="31748" name="Picture 16">
            <a:extLst>
              <a:ext uri="{FF2B5EF4-FFF2-40B4-BE49-F238E27FC236}">
                <a16:creationId xmlns:a16="http://schemas.microsoft.com/office/drawing/2014/main" id="{7B36ED0F-7807-4B05-A6EE-A5535ED2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4220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032A2-CCE2-44D8-B06F-07CAA44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F6082-5563-4E22-9995-73357D72C138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0B598-9BAA-4CC9-9C49-D9A439EC709C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DC663-65E5-4760-9F72-AD046664262A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F6124-F767-4915-8769-907F60EEF26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80F4AB8-11EF-4FEF-A212-FEE918CE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05613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9E7C80D-8E43-4E22-82D5-33608C24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reserves?(1)</a:t>
            </a:r>
          </a:p>
          <a:p>
            <a:pPr marL="623888" lvl="1" indent="-219075"/>
            <a:r>
              <a:rPr lang="en-US" altLang="en-US" sz="2000" dirty="0"/>
              <a:t>A look at costs</a:t>
            </a:r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  <a:p>
            <a:pPr marL="623888" lvl="1" indent="-219075"/>
            <a:endParaRPr lang="en-US" altLang="en-US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D22BF4-AA71-47C4-922B-F65A4E2EA7E9}"/>
              </a:ext>
            </a:extLst>
          </p:cNvPr>
          <p:cNvGrpSpPr/>
          <p:nvPr/>
        </p:nvGrpSpPr>
        <p:grpSpPr>
          <a:xfrm>
            <a:off x="1371600" y="2320376"/>
            <a:ext cx="7086600" cy="3017838"/>
            <a:chOff x="1600200" y="2133600"/>
            <a:chExt cx="7086600" cy="3017838"/>
          </a:xfrm>
        </p:grpSpPr>
        <p:grpSp>
          <p:nvGrpSpPr>
            <p:cNvPr id="33796" name="Group 4">
              <a:extLst>
                <a:ext uri="{FF2B5EF4-FFF2-40B4-BE49-F238E27FC236}">
                  <a16:creationId xmlns:a16="http://schemas.microsoft.com/office/drawing/2014/main" id="{FB09BA3C-DCAA-4797-A3EF-35596BC6D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0363" y="2133600"/>
              <a:ext cx="5222875" cy="3017838"/>
              <a:chOff x="1566" y="1891"/>
              <a:chExt cx="3290" cy="1901"/>
            </a:xfrm>
          </p:grpSpPr>
          <p:grpSp>
            <p:nvGrpSpPr>
              <p:cNvPr id="33801" name="Group 5">
                <a:extLst>
                  <a:ext uri="{FF2B5EF4-FFF2-40B4-BE49-F238E27FC236}">
                    <a16:creationId xmlns:a16="http://schemas.microsoft.com/office/drawing/2014/main" id="{AEE6548A-EC36-4DF2-B14B-B4B631FB4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7" y="2623"/>
                <a:ext cx="2298" cy="34"/>
                <a:chOff x="1714" y="2954"/>
                <a:chExt cx="2298" cy="34"/>
              </a:xfrm>
            </p:grpSpPr>
            <p:sp>
              <p:nvSpPr>
                <p:cNvPr id="33837" name="Rectangle 6">
                  <a:extLst>
                    <a:ext uri="{FF2B5EF4-FFF2-40B4-BE49-F238E27FC236}">
                      <a16:creationId xmlns:a16="http://schemas.microsoft.com/office/drawing/2014/main" id="{A65C345A-0EDD-4C9E-86AC-5FB6A1C83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4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38" name="Rectangle 7">
                  <a:extLst>
                    <a:ext uri="{FF2B5EF4-FFF2-40B4-BE49-F238E27FC236}">
                      <a16:creationId xmlns:a16="http://schemas.microsoft.com/office/drawing/2014/main" id="{C1F42C3E-844A-4E89-9FE6-D1EB2E8EB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4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39" name="Rectangle 8">
                  <a:extLst>
                    <a:ext uri="{FF2B5EF4-FFF2-40B4-BE49-F238E27FC236}">
                      <a16:creationId xmlns:a16="http://schemas.microsoft.com/office/drawing/2014/main" id="{1F40ED80-46DC-4F2A-922F-79DCDEB20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4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0" name="Rectangle 9">
                  <a:extLst>
                    <a:ext uri="{FF2B5EF4-FFF2-40B4-BE49-F238E27FC236}">
                      <a16:creationId xmlns:a16="http://schemas.microsoft.com/office/drawing/2014/main" id="{57529488-4912-4129-8476-FF5D116FC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4" y="2954"/>
                  <a:ext cx="138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1" name="Rectangle 10">
                  <a:extLst>
                    <a:ext uri="{FF2B5EF4-FFF2-40B4-BE49-F238E27FC236}">
                      <a16:creationId xmlns:a16="http://schemas.microsoft.com/office/drawing/2014/main" id="{908DD534-CF53-4F68-9D11-BEF4A6BE3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4" y="2954"/>
                  <a:ext cx="138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2" name="Rectangle 11">
                  <a:extLst>
                    <a:ext uri="{FF2B5EF4-FFF2-40B4-BE49-F238E27FC236}">
                      <a16:creationId xmlns:a16="http://schemas.microsoft.com/office/drawing/2014/main" id="{89D9F660-5C32-4B61-8AC0-C28956300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3" name="Rectangle 12">
                  <a:extLst>
                    <a:ext uri="{FF2B5EF4-FFF2-40B4-BE49-F238E27FC236}">
                      <a16:creationId xmlns:a16="http://schemas.microsoft.com/office/drawing/2014/main" id="{E06334FD-A5D9-4E83-A99D-635510591B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4" name="Rectangle 13">
                  <a:extLst>
                    <a:ext uri="{FF2B5EF4-FFF2-40B4-BE49-F238E27FC236}">
                      <a16:creationId xmlns:a16="http://schemas.microsoft.com/office/drawing/2014/main" id="{3B8BA1BA-C57F-489F-971C-ADF2209AB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5" name="Rectangle 14">
                  <a:extLst>
                    <a:ext uri="{FF2B5EF4-FFF2-40B4-BE49-F238E27FC236}">
                      <a16:creationId xmlns:a16="http://schemas.microsoft.com/office/drawing/2014/main" id="{F6D7E5BF-6380-4CB3-B125-7D2634144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46" name="Rectangle 15">
                  <a:extLst>
                    <a:ext uri="{FF2B5EF4-FFF2-40B4-BE49-F238E27FC236}">
                      <a16:creationId xmlns:a16="http://schemas.microsoft.com/office/drawing/2014/main" id="{4338C0E9-7AEB-4CCB-B733-92A694C36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02" name="Group 16">
                <a:extLst>
                  <a:ext uri="{FF2B5EF4-FFF2-40B4-BE49-F238E27FC236}">
                    <a16:creationId xmlns:a16="http://schemas.microsoft.com/office/drawing/2014/main" id="{1C9FD8E2-4F28-435B-8A18-6E1BC2C80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891"/>
                <a:ext cx="98" cy="1629"/>
                <a:chOff x="1665" y="2222"/>
                <a:chExt cx="98" cy="1629"/>
              </a:xfrm>
            </p:grpSpPr>
            <p:sp>
              <p:nvSpPr>
                <p:cNvPr id="33835" name="Rectangle 17">
                  <a:extLst>
                    <a:ext uri="{FF2B5EF4-FFF2-40B4-BE49-F238E27FC236}">
                      <a16:creationId xmlns:a16="http://schemas.microsoft.com/office/drawing/2014/main" id="{76ADE323-3909-472E-9E25-3C23A95FF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2318"/>
                  <a:ext cx="26" cy="15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36" name="Freeform 18">
                  <a:extLst>
                    <a:ext uri="{FF2B5EF4-FFF2-40B4-BE49-F238E27FC236}">
                      <a16:creationId xmlns:a16="http://schemas.microsoft.com/office/drawing/2014/main" id="{3D4AF2A9-5411-4E53-A5E2-2413662CC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222"/>
                  <a:ext cx="98" cy="98"/>
                </a:xfrm>
                <a:custGeom>
                  <a:avLst/>
                  <a:gdLst>
                    <a:gd name="T0" fmla="*/ 98 w 196"/>
                    <a:gd name="T1" fmla="*/ 98 h 196"/>
                    <a:gd name="T2" fmla="*/ 50 w 196"/>
                    <a:gd name="T3" fmla="*/ 0 h 196"/>
                    <a:gd name="T4" fmla="*/ 0 w 196"/>
                    <a:gd name="T5" fmla="*/ 98 h 196"/>
                    <a:gd name="T6" fmla="*/ 98 w 196"/>
                    <a:gd name="T7" fmla="*/ 98 h 1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96"/>
                    <a:gd name="T14" fmla="*/ 196 w 196"/>
                    <a:gd name="T15" fmla="*/ 196 h 1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96">
                      <a:moveTo>
                        <a:pt x="196" y="196"/>
                      </a:moveTo>
                      <a:lnTo>
                        <a:pt x="99" y="0"/>
                      </a:lnTo>
                      <a:lnTo>
                        <a:pt x="0" y="196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3803" name="Group 19">
                <a:extLst>
                  <a:ext uri="{FF2B5EF4-FFF2-40B4-BE49-F238E27FC236}">
                    <a16:creationId xmlns:a16="http://schemas.microsoft.com/office/drawing/2014/main" id="{F6B2EEF9-9800-44BC-A3A2-F0BC77EA1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7" y="3471"/>
                <a:ext cx="1811" cy="98"/>
                <a:chOff x="1714" y="3802"/>
                <a:chExt cx="1811" cy="98"/>
              </a:xfrm>
            </p:grpSpPr>
            <p:sp>
              <p:nvSpPr>
                <p:cNvPr id="33833" name="Rectangle 20">
                  <a:extLst>
                    <a:ext uri="{FF2B5EF4-FFF2-40B4-BE49-F238E27FC236}">
                      <a16:creationId xmlns:a16="http://schemas.microsoft.com/office/drawing/2014/main" id="{70BE8E8B-29D4-4DB7-B61C-D5F6DB0AA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4" y="3838"/>
                  <a:ext cx="1714" cy="2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34" name="Freeform 21">
                  <a:extLst>
                    <a:ext uri="{FF2B5EF4-FFF2-40B4-BE49-F238E27FC236}">
                      <a16:creationId xmlns:a16="http://schemas.microsoft.com/office/drawing/2014/main" id="{A4C2EFE0-AA77-4AF9-B47A-E92160B7F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7" y="3802"/>
                  <a:ext cx="98" cy="98"/>
                </a:xfrm>
                <a:custGeom>
                  <a:avLst/>
                  <a:gdLst>
                    <a:gd name="T0" fmla="*/ 0 w 197"/>
                    <a:gd name="T1" fmla="*/ 98 h 196"/>
                    <a:gd name="T2" fmla="*/ 98 w 197"/>
                    <a:gd name="T3" fmla="*/ 49 h 196"/>
                    <a:gd name="T4" fmla="*/ 0 w 197"/>
                    <a:gd name="T5" fmla="*/ 0 h 196"/>
                    <a:gd name="T6" fmla="*/ 0 w 197"/>
                    <a:gd name="T7" fmla="*/ 98 h 1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7"/>
                    <a:gd name="T13" fmla="*/ 0 h 196"/>
                    <a:gd name="T14" fmla="*/ 197 w 197"/>
                    <a:gd name="T15" fmla="*/ 196 h 1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7" h="196">
                      <a:moveTo>
                        <a:pt x="0" y="196"/>
                      </a:moveTo>
                      <a:lnTo>
                        <a:pt x="197" y="98"/>
                      </a:lnTo>
                      <a:lnTo>
                        <a:pt x="0" y="0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804" name="Rectangle 22">
                <a:extLst>
                  <a:ext uri="{FF2B5EF4-FFF2-40B4-BE49-F238E27FC236}">
                    <a16:creationId xmlns:a16="http://schemas.microsoft.com/office/drawing/2014/main" id="{5E32EFC1-E648-4FCB-B104-A222848BE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85"/>
                <a:ext cx="105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6" name="Rectangle 24">
                <a:extLst>
                  <a:ext uri="{FF2B5EF4-FFF2-40B4-BE49-F238E27FC236}">
                    <a16:creationId xmlns:a16="http://schemas.microsoft.com/office/drawing/2014/main" id="{8575A127-E5E4-4D3B-8413-354FD4163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2737"/>
                <a:ext cx="49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7" name="Rectangle 25">
                <a:extLst>
                  <a:ext uri="{FF2B5EF4-FFF2-40B4-BE49-F238E27FC236}">
                    <a16:creationId xmlns:a16="http://schemas.microsoft.com/office/drawing/2014/main" id="{D09ECCC6-F7EC-447A-831D-72CAB6E58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" y="2477"/>
                <a:ext cx="121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8" name="Rectangle 26">
                <a:extLst>
                  <a:ext uri="{FF2B5EF4-FFF2-40B4-BE49-F238E27FC236}">
                    <a16:creationId xmlns:a16="http://schemas.microsoft.com/office/drawing/2014/main" id="{4DB1BEDE-ADA6-4524-91C9-805DA47A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" y="2562"/>
                <a:ext cx="47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+mn-lt"/>
                  </a:rPr>
                  <a:t>Fixed Cost</a:t>
                </a:r>
                <a:endParaRPr lang="en-US" altLang="en-US" sz="1200" dirty="0">
                  <a:latin typeface="+mn-lt"/>
                </a:endParaRPr>
              </a:p>
            </p:txBody>
          </p:sp>
          <p:grpSp>
            <p:nvGrpSpPr>
              <p:cNvPr id="33809" name="Group 27">
                <a:extLst>
                  <a:ext uri="{FF2B5EF4-FFF2-40B4-BE49-F238E27FC236}">
                    <a16:creationId xmlns:a16="http://schemas.microsoft.com/office/drawing/2014/main" id="{5C8CDB7F-69A9-49BD-8EB6-F2B98EFA69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7" y="2623"/>
                <a:ext cx="2298" cy="34"/>
                <a:chOff x="1714" y="2954"/>
                <a:chExt cx="2298" cy="34"/>
              </a:xfrm>
            </p:grpSpPr>
            <p:sp>
              <p:nvSpPr>
                <p:cNvPr id="33823" name="Rectangle 28">
                  <a:extLst>
                    <a:ext uri="{FF2B5EF4-FFF2-40B4-BE49-F238E27FC236}">
                      <a16:creationId xmlns:a16="http://schemas.microsoft.com/office/drawing/2014/main" id="{EDFD0E53-CB7B-45C6-988A-F9A586C10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4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4" name="Rectangle 29">
                  <a:extLst>
                    <a:ext uri="{FF2B5EF4-FFF2-40B4-BE49-F238E27FC236}">
                      <a16:creationId xmlns:a16="http://schemas.microsoft.com/office/drawing/2014/main" id="{E64D7608-18A5-4258-A769-8559AF508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4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5" name="Rectangle 30">
                  <a:extLst>
                    <a:ext uri="{FF2B5EF4-FFF2-40B4-BE49-F238E27FC236}">
                      <a16:creationId xmlns:a16="http://schemas.microsoft.com/office/drawing/2014/main" id="{13C03EE6-39A2-46D2-B840-F54C5DD32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4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6" name="Rectangle 31">
                  <a:extLst>
                    <a:ext uri="{FF2B5EF4-FFF2-40B4-BE49-F238E27FC236}">
                      <a16:creationId xmlns:a16="http://schemas.microsoft.com/office/drawing/2014/main" id="{D67FB22E-1F61-4295-A67A-3A78CD584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4" y="2954"/>
                  <a:ext cx="138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7" name="Rectangle 32">
                  <a:extLst>
                    <a:ext uri="{FF2B5EF4-FFF2-40B4-BE49-F238E27FC236}">
                      <a16:creationId xmlns:a16="http://schemas.microsoft.com/office/drawing/2014/main" id="{96B66FE8-DF78-4979-AE1A-114BF7949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4" y="2954"/>
                  <a:ext cx="138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8" name="Rectangle 33">
                  <a:extLst>
                    <a:ext uri="{FF2B5EF4-FFF2-40B4-BE49-F238E27FC236}">
                      <a16:creationId xmlns:a16="http://schemas.microsoft.com/office/drawing/2014/main" id="{25C654F4-6778-4556-A678-D71F16A1A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9" name="Rectangle 34">
                  <a:extLst>
                    <a:ext uri="{FF2B5EF4-FFF2-40B4-BE49-F238E27FC236}">
                      <a16:creationId xmlns:a16="http://schemas.microsoft.com/office/drawing/2014/main" id="{E33DC746-C5CC-4DAE-9619-E16B6F9E3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30" name="Rectangle 35">
                  <a:extLst>
                    <a:ext uri="{FF2B5EF4-FFF2-40B4-BE49-F238E27FC236}">
                      <a16:creationId xmlns:a16="http://schemas.microsoft.com/office/drawing/2014/main" id="{8D191AC5-BF1B-4153-9178-3389FB64E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31" name="Rectangle 36">
                  <a:extLst>
                    <a:ext uri="{FF2B5EF4-FFF2-40B4-BE49-F238E27FC236}">
                      <a16:creationId xmlns:a16="http://schemas.microsoft.com/office/drawing/2014/main" id="{6474625D-3825-41E4-A256-85D38265E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32" name="Rectangle 37">
                  <a:extLst>
                    <a:ext uri="{FF2B5EF4-FFF2-40B4-BE49-F238E27FC236}">
                      <a16:creationId xmlns:a16="http://schemas.microsoft.com/office/drawing/2014/main" id="{39B08807-346B-4B1F-8D92-CB38150AF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5" y="2954"/>
                  <a:ext cx="137" cy="34"/>
                </a:xfrm>
                <a:prstGeom prst="rect">
                  <a:avLst/>
                </a:prstGeom>
                <a:solidFill>
                  <a:srgbClr val="F73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10" name="Group 38">
                <a:extLst>
                  <a:ext uri="{FF2B5EF4-FFF2-40B4-BE49-F238E27FC236}">
                    <a16:creationId xmlns:a16="http://schemas.microsoft.com/office/drawing/2014/main" id="{9696DC83-6256-4202-AE77-DFA2A7993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891"/>
                <a:ext cx="98" cy="1629"/>
                <a:chOff x="1665" y="2222"/>
                <a:chExt cx="98" cy="1629"/>
              </a:xfrm>
            </p:grpSpPr>
            <p:sp>
              <p:nvSpPr>
                <p:cNvPr id="33821" name="Rectangle 39">
                  <a:extLst>
                    <a:ext uri="{FF2B5EF4-FFF2-40B4-BE49-F238E27FC236}">
                      <a16:creationId xmlns:a16="http://schemas.microsoft.com/office/drawing/2014/main" id="{7B8F515C-2529-4DA1-96C8-23070BCD1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2318"/>
                  <a:ext cx="26" cy="15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2" name="Freeform 40">
                  <a:extLst>
                    <a:ext uri="{FF2B5EF4-FFF2-40B4-BE49-F238E27FC236}">
                      <a16:creationId xmlns:a16="http://schemas.microsoft.com/office/drawing/2014/main" id="{783A4AD7-0CAA-463D-AE10-B07BFAD3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222"/>
                  <a:ext cx="98" cy="98"/>
                </a:xfrm>
                <a:custGeom>
                  <a:avLst/>
                  <a:gdLst>
                    <a:gd name="T0" fmla="*/ 98 w 196"/>
                    <a:gd name="T1" fmla="*/ 98 h 196"/>
                    <a:gd name="T2" fmla="*/ 50 w 196"/>
                    <a:gd name="T3" fmla="*/ 0 h 196"/>
                    <a:gd name="T4" fmla="*/ 0 w 196"/>
                    <a:gd name="T5" fmla="*/ 98 h 196"/>
                    <a:gd name="T6" fmla="*/ 98 w 196"/>
                    <a:gd name="T7" fmla="*/ 98 h 1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96"/>
                    <a:gd name="T14" fmla="*/ 196 w 196"/>
                    <a:gd name="T15" fmla="*/ 196 h 1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96">
                      <a:moveTo>
                        <a:pt x="196" y="196"/>
                      </a:moveTo>
                      <a:lnTo>
                        <a:pt x="99" y="0"/>
                      </a:lnTo>
                      <a:lnTo>
                        <a:pt x="0" y="196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3811" name="Group 41">
                <a:extLst>
                  <a:ext uri="{FF2B5EF4-FFF2-40B4-BE49-F238E27FC236}">
                    <a16:creationId xmlns:a16="http://schemas.microsoft.com/office/drawing/2014/main" id="{C8697338-05E9-4D86-A134-F99D1DE8F1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7" y="3471"/>
                <a:ext cx="1811" cy="98"/>
                <a:chOff x="1714" y="3802"/>
                <a:chExt cx="1811" cy="98"/>
              </a:xfrm>
            </p:grpSpPr>
            <p:sp>
              <p:nvSpPr>
                <p:cNvPr id="33819" name="Rectangle 42">
                  <a:extLst>
                    <a:ext uri="{FF2B5EF4-FFF2-40B4-BE49-F238E27FC236}">
                      <a16:creationId xmlns:a16="http://schemas.microsoft.com/office/drawing/2014/main" id="{CDBBDFA8-3010-4BA7-BAF8-77D8B0910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4" y="3838"/>
                  <a:ext cx="1714" cy="2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20" name="Freeform 43">
                  <a:extLst>
                    <a:ext uri="{FF2B5EF4-FFF2-40B4-BE49-F238E27FC236}">
                      <a16:creationId xmlns:a16="http://schemas.microsoft.com/office/drawing/2014/main" id="{63C7C401-BC28-48BA-BCD2-334385E1D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7" y="3802"/>
                  <a:ext cx="98" cy="98"/>
                </a:xfrm>
                <a:custGeom>
                  <a:avLst/>
                  <a:gdLst>
                    <a:gd name="T0" fmla="*/ 0 w 197"/>
                    <a:gd name="T1" fmla="*/ 98 h 196"/>
                    <a:gd name="T2" fmla="*/ 98 w 197"/>
                    <a:gd name="T3" fmla="*/ 49 h 196"/>
                    <a:gd name="T4" fmla="*/ 0 w 197"/>
                    <a:gd name="T5" fmla="*/ 0 h 196"/>
                    <a:gd name="T6" fmla="*/ 0 w 197"/>
                    <a:gd name="T7" fmla="*/ 98 h 1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7"/>
                    <a:gd name="T13" fmla="*/ 0 h 196"/>
                    <a:gd name="T14" fmla="*/ 197 w 197"/>
                    <a:gd name="T15" fmla="*/ 196 h 1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7" h="196">
                      <a:moveTo>
                        <a:pt x="0" y="196"/>
                      </a:moveTo>
                      <a:lnTo>
                        <a:pt x="197" y="98"/>
                      </a:lnTo>
                      <a:lnTo>
                        <a:pt x="0" y="0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812" name="Rectangle 44">
                <a:extLst>
                  <a:ext uri="{FF2B5EF4-FFF2-40B4-BE49-F238E27FC236}">
                    <a16:creationId xmlns:a16="http://schemas.microsoft.com/office/drawing/2014/main" id="{691B4E8D-E15C-4EA8-A359-0FFE0596B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85"/>
                <a:ext cx="105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3" name="Rectangle 45">
                <a:extLst>
                  <a:ext uri="{FF2B5EF4-FFF2-40B4-BE49-F238E27FC236}">
                    <a16:creationId xmlns:a16="http://schemas.microsoft.com/office/drawing/2014/main" id="{53EAA6D7-6F48-42C9-B2E2-6FC756648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" y="3615"/>
                <a:ext cx="92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b="1" dirty="0">
                    <a:solidFill>
                      <a:srgbClr val="000000"/>
                    </a:solidFill>
                    <a:latin typeface="+mn-lt"/>
                  </a:rPr>
                  <a:t>Service Volumes</a:t>
                </a:r>
                <a:endParaRPr lang="en-US" altLang="en-US" sz="1200" dirty="0">
                  <a:latin typeface="+mn-lt"/>
                </a:endParaRPr>
              </a:p>
            </p:txBody>
          </p:sp>
          <p:sp>
            <p:nvSpPr>
              <p:cNvPr id="33814" name="Rectangle 46">
                <a:extLst>
                  <a:ext uri="{FF2B5EF4-FFF2-40B4-BE49-F238E27FC236}">
                    <a16:creationId xmlns:a16="http://schemas.microsoft.com/office/drawing/2014/main" id="{7F5500FF-17D7-4571-A816-BAB231997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2016"/>
                <a:ext cx="39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700" b="1" dirty="0">
                    <a:solidFill>
                      <a:srgbClr val="000000"/>
                    </a:solidFill>
                    <a:latin typeface="+mn-lt"/>
                  </a:rPr>
                  <a:t>Dollars</a:t>
                </a:r>
                <a:endParaRPr lang="en-US" altLang="en-US" sz="1200" dirty="0">
                  <a:latin typeface="+mn-lt"/>
                </a:endParaRPr>
              </a:p>
            </p:txBody>
          </p:sp>
          <p:sp>
            <p:nvSpPr>
              <p:cNvPr id="33815" name="Rectangle 47">
                <a:extLst>
                  <a:ext uri="{FF2B5EF4-FFF2-40B4-BE49-F238E27FC236}">
                    <a16:creationId xmlns:a16="http://schemas.microsoft.com/office/drawing/2014/main" id="{5A04FB39-4A58-460C-86F9-9B089AD9F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" y="2737"/>
                <a:ext cx="49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6" name="Rectangle 48">
                <a:extLst>
                  <a:ext uri="{FF2B5EF4-FFF2-40B4-BE49-F238E27FC236}">
                    <a16:creationId xmlns:a16="http://schemas.microsoft.com/office/drawing/2014/main" id="{EA4F65A9-D27A-4ADD-BB72-8CD9A4AAF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" y="2477"/>
                <a:ext cx="121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7" name="Line 49">
                <a:extLst>
                  <a:ext uri="{FF2B5EF4-FFF2-40B4-BE49-F238E27FC236}">
                    <a16:creationId xmlns:a16="http://schemas.microsoft.com/office/drawing/2014/main" id="{E65D2DE1-E6CC-4010-A870-99332A390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1" y="2304"/>
                <a:ext cx="2241" cy="293"/>
              </a:xfrm>
              <a:prstGeom prst="line">
                <a:avLst/>
              </a:prstGeom>
              <a:noFill/>
              <a:ln w="635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18" name="Rectangle 50">
                <a:extLst>
                  <a:ext uri="{FF2B5EF4-FFF2-40B4-BE49-F238E27FC236}">
                    <a16:creationId xmlns:a16="http://schemas.microsoft.com/office/drawing/2014/main" id="{C132D16F-ED8C-4875-A245-2088C51EC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2200"/>
                <a:ext cx="4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+mn-lt"/>
                  </a:rPr>
                  <a:t>Total Cost</a:t>
                </a:r>
                <a:endParaRPr lang="en-US" altLang="en-US" sz="1200" dirty="0">
                  <a:latin typeface="+mn-lt"/>
                </a:endParaRPr>
              </a:p>
            </p:txBody>
          </p:sp>
        </p:grpSp>
        <p:sp>
          <p:nvSpPr>
            <p:cNvPr id="33797" name="AutoShape 51">
              <a:extLst>
                <a:ext uri="{FF2B5EF4-FFF2-40B4-BE49-F238E27FC236}">
                  <a16:creationId xmlns:a16="http://schemas.microsoft.com/office/drawing/2014/main" id="{91C897A9-0350-4D3F-AA02-9A8B7FF12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3429000"/>
              <a:ext cx="1828800" cy="838200"/>
            </a:xfrm>
            <a:prstGeom prst="accentBorderCallout1">
              <a:avLst>
                <a:gd name="adj1" fmla="val 13634"/>
                <a:gd name="adj2" fmla="val 104167"/>
                <a:gd name="adj3" fmla="val -27653"/>
                <a:gd name="adj4" fmla="val 19583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Fixed costs do not change with increased service volumes</a:t>
              </a:r>
            </a:p>
          </p:txBody>
        </p:sp>
        <p:sp>
          <p:nvSpPr>
            <p:cNvPr id="33798" name="AutoShape 52">
              <a:extLst>
                <a:ext uri="{FF2B5EF4-FFF2-40B4-BE49-F238E27FC236}">
                  <a16:creationId xmlns:a16="http://schemas.microsoft.com/office/drawing/2014/main" id="{04C0D147-AFCE-44A9-A178-084C30BC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4114800"/>
              <a:ext cx="1828800" cy="914400"/>
            </a:xfrm>
            <a:prstGeom prst="accentBorderCallout1">
              <a:avLst>
                <a:gd name="adj1" fmla="val 12500"/>
                <a:gd name="adj2" fmla="val -4167"/>
                <a:gd name="adj3" fmla="val -112329"/>
                <a:gd name="adj4" fmla="val -4705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difference between fixed and total cost are the  “variable” costs</a:t>
              </a:r>
            </a:p>
          </p:txBody>
        </p:sp>
        <p:sp>
          <p:nvSpPr>
            <p:cNvPr id="33799" name="Freeform 53">
              <a:extLst>
                <a:ext uri="{FF2B5EF4-FFF2-40B4-BE49-F238E27FC236}">
                  <a16:creationId xmlns:a16="http://schemas.microsoft.com/office/drawing/2014/main" id="{1CF82F0B-0DC5-418F-B585-AFE888A3A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8" y="2971800"/>
              <a:ext cx="2713037" cy="315913"/>
            </a:xfrm>
            <a:custGeom>
              <a:avLst/>
              <a:gdLst>
                <a:gd name="T0" fmla="*/ 2713037 w 1709"/>
                <a:gd name="T1" fmla="*/ 0 h 199"/>
                <a:gd name="T2" fmla="*/ 2590800 w 1709"/>
                <a:gd name="T3" fmla="*/ 233363 h 199"/>
                <a:gd name="T4" fmla="*/ 2579687 w 1709"/>
                <a:gd name="T5" fmla="*/ 30163 h 199"/>
                <a:gd name="T6" fmla="*/ 2560637 w 1709"/>
                <a:gd name="T7" fmla="*/ 71438 h 199"/>
                <a:gd name="T8" fmla="*/ 2540000 w 1709"/>
                <a:gd name="T9" fmla="*/ 101600 h 199"/>
                <a:gd name="T10" fmla="*/ 2468562 w 1709"/>
                <a:gd name="T11" fmla="*/ 192088 h 199"/>
                <a:gd name="T12" fmla="*/ 2427287 w 1709"/>
                <a:gd name="T13" fmla="*/ 254000 h 199"/>
                <a:gd name="T14" fmla="*/ 2408237 w 1709"/>
                <a:gd name="T15" fmla="*/ 71438 h 199"/>
                <a:gd name="T16" fmla="*/ 2397125 w 1709"/>
                <a:gd name="T17" fmla="*/ 101600 h 199"/>
                <a:gd name="T18" fmla="*/ 2346325 w 1709"/>
                <a:gd name="T19" fmla="*/ 173038 h 199"/>
                <a:gd name="T20" fmla="*/ 2325687 w 1709"/>
                <a:gd name="T21" fmla="*/ 203200 h 199"/>
                <a:gd name="T22" fmla="*/ 2306637 w 1709"/>
                <a:gd name="T23" fmla="*/ 71438 h 199"/>
                <a:gd name="T24" fmla="*/ 2295525 w 1709"/>
                <a:gd name="T25" fmla="*/ 111125 h 199"/>
                <a:gd name="T26" fmla="*/ 2224087 w 1709"/>
                <a:gd name="T27" fmla="*/ 242888 h 199"/>
                <a:gd name="T28" fmla="*/ 2184400 w 1709"/>
                <a:gd name="T29" fmla="*/ 50800 h 199"/>
                <a:gd name="T30" fmla="*/ 2154237 w 1709"/>
                <a:gd name="T31" fmla="*/ 122238 h 199"/>
                <a:gd name="T32" fmla="*/ 2112962 w 1709"/>
                <a:gd name="T33" fmla="*/ 203200 h 199"/>
                <a:gd name="T34" fmla="*/ 2082800 w 1709"/>
                <a:gd name="T35" fmla="*/ 101600 h 199"/>
                <a:gd name="T36" fmla="*/ 1960562 w 1709"/>
                <a:gd name="T37" fmla="*/ 254000 h 199"/>
                <a:gd name="T38" fmla="*/ 1951037 w 1709"/>
                <a:gd name="T39" fmla="*/ 212725 h 199"/>
                <a:gd name="T40" fmla="*/ 1960562 w 1709"/>
                <a:gd name="T41" fmla="*/ 90488 h 199"/>
                <a:gd name="T42" fmla="*/ 1930400 w 1709"/>
                <a:gd name="T43" fmla="*/ 122238 h 199"/>
                <a:gd name="T44" fmla="*/ 1889125 w 1709"/>
                <a:gd name="T45" fmla="*/ 182563 h 199"/>
                <a:gd name="T46" fmla="*/ 1879600 w 1709"/>
                <a:gd name="T47" fmla="*/ 212725 h 199"/>
                <a:gd name="T48" fmla="*/ 1858962 w 1709"/>
                <a:gd name="T49" fmla="*/ 182563 h 199"/>
                <a:gd name="T50" fmla="*/ 1849437 w 1709"/>
                <a:gd name="T51" fmla="*/ 80963 h 199"/>
                <a:gd name="T52" fmla="*/ 1716087 w 1709"/>
                <a:gd name="T53" fmla="*/ 242888 h 199"/>
                <a:gd name="T54" fmla="*/ 1697037 w 1709"/>
                <a:gd name="T55" fmla="*/ 274638 h 199"/>
                <a:gd name="T56" fmla="*/ 1685925 w 1709"/>
                <a:gd name="T57" fmla="*/ 242888 h 199"/>
                <a:gd name="T58" fmla="*/ 1676400 w 1709"/>
                <a:gd name="T59" fmla="*/ 101600 h 199"/>
                <a:gd name="T60" fmla="*/ 1563687 w 1709"/>
                <a:gd name="T61" fmla="*/ 242888 h 199"/>
                <a:gd name="T62" fmla="*/ 1544637 w 1709"/>
                <a:gd name="T63" fmla="*/ 111125 h 199"/>
                <a:gd name="T64" fmla="*/ 1512887 w 1709"/>
                <a:gd name="T65" fmla="*/ 141288 h 199"/>
                <a:gd name="T66" fmla="*/ 1493837 w 1709"/>
                <a:gd name="T67" fmla="*/ 173038 h 199"/>
                <a:gd name="T68" fmla="*/ 1452562 w 1709"/>
                <a:gd name="T69" fmla="*/ 203200 h 199"/>
                <a:gd name="T70" fmla="*/ 1392237 w 1709"/>
                <a:gd name="T71" fmla="*/ 263525 h 199"/>
                <a:gd name="T72" fmla="*/ 1360487 w 1709"/>
                <a:gd name="T73" fmla="*/ 161925 h 199"/>
                <a:gd name="T74" fmla="*/ 1239837 w 1709"/>
                <a:gd name="T75" fmla="*/ 263525 h 199"/>
                <a:gd name="T76" fmla="*/ 1208087 w 1709"/>
                <a:gd name="T77" fmla="*/ 233363 h 199"/>
                <a:gd name="T78" fmla="*/ 1198562 w 1709"/>
                <a:gd name="T79" fmla="*/ 161925 h 199"/>
                <a:gd name="T80" fmla="*/ 1127125 w 1709"/>
                <a:gd name="T81" fmla="*/ 212725 h 199"/>
                <a:gd name="T82" fmla="*/ 1025525 w 1709"/>
                <a:gd name="T83" fmla="*/ 274638 h 199"/>
                <a:gd name="T84" fmla="*/ 1004887 w 1709"/>
                <a:gd name="T85" fmla="*/ 182563 h 199"/>
                <a:gd name="T86" fmla="*/ 974725 w 1709"/>
                <a:gd name="T87" fmla="*/ 212725 h 199"/>
                <a:gd name="T88" fmla="*/ 914400 w 1709"/>
                <a:gd name="T89" fmla="*/ 254000 h 199"/>
                <a:gd name="T90" fmla="*/ 893762 w 1709"/>
                <a:gd name="T91" fmla="*/ 182563 h 199"/>
                <a:gd name="T92" fmla="*/ 852487 w 1709"/>
                <a:gd name="T93" fmla="*/ 203200 h 199"/>
                <a:gd name="T94" fmla="*/ 750887 w 1709"/>
                <a:gd name="T95" fmla="*/ 254000 h 199"/>
                <a:gd name="T96" fmla="*/ 660400 w 1709"/>
                <a:gd name="T97" fmla="*/ 242888 h 199"/>
                <a:gd name="T98" fmla="*/ 630237 w 1709"/>
                <a:gd name="T99" fmla="*/ 233363 h 199"/>
                <a:gd name="T100" fmla="*/ 558800 w 1709"/>
                <a:gd name="T101" fmla="*/ 254000 h 199"/>
                <a:gd name="T102" fmla="*/ 395287 w 1709"/>
                <a:gd name="T103" fmla="*/ 284163 h 199"/>
                <a:gd name="T104" fmla="*/ 274637 w 1709"/>
                <a:gd name="T105" fmla="*/ 293688 h 199"/>
                <a:gd name="T106" fmla="*/ 233362 w 1709"/>
                <a:gd name="T107" fmla="*/ 242888 h 199"/>
                <a:gd name="T108" fmla="*/ 203200 w 1709"/>
                <a:gd name="T109" fmla="*/ 263525 h 199"/>
                <a:gd name="T110" fmla="*/ 90487 w 1709"/>
                <a:gd name="T111" fmla="*/ 293688 h 199"/>
                <a:gd name="T112" fmla="*/ 60325 w 1709"/>
                <a:gd name="T113" fmla="*/ 314325 h 199"/>
                <a:gd name="T114" fmla="*/ 0 w 1709"/>
                <a:gd name="T115" fmla="*/ 263525 h 1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9"/>
                <a:gd name="T175" fmla="*/ 0 h 199"/>
                <a:gd name="T176" fmla="*/ 1709 w 1709"/>
                <a:gd name="T177" fmla="*/ 199 h 1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9" h="199">
                  <a:moveTo>
                    <a:pt x="1709" y="0"/>
                  </a:moveTo>
                  <a:cubicBezTo>
                    <a:pt x="1693" y="72"/>
                    <a:pt x="1671" y="91"/>
                    <a:pt x="1632" y="147"/>
                  </a:cubicBezTo>
                  <a:cubicBezTo>
                    <a:pt x="1595" y="93"/>
                    <a:pt x="1635" y="160"/>
                    <a:pt x="1625" y="19"/>
                  </a:cubicBezTo>
                  <a:cubicBezTo>
                    <a:pt x="1624" y="9"/>
                    <a:pt x="1618" y="37"/>
                    <a:pt x="1613" y="45"/>
                  </a:cubicBezTo>
                  <a:cubicBezTo>
                    <a:pt x="1609" y="52"/>
                    <a:pt x="1605" y="58"/>
                    <a:pt x="1600" y="64"/>
                  </a:cubicBezTo>
                  <a:cubicBezTo>
                    <a:pt x="1553" y="120"/>
                    <a:pt x="1615" y="31"/>
                    <a:pt x="1555" y="121"/>
                  </a:cubicBezTo>
                  <a:cubicBezTo>
                    <a:pt x="1546" y="134"/>
                    <a:pt x="1529" y="160"/>
                    <a:pt x="1529" y="160"/>
                  </a:cubicBezTo>
                  <a:cubicBezTo>
                    <a:pt x="1523" y="122"/>
                    <a:pt x="1526" y="83"/>
                    <a:pt x="1517" y="45"/>
                  </a:cubicBezTo>
                  <a:cubicBezTo>
                    <a:pt x="1515" y="38"/>
                    <a:pt x="1514" y="58"/>
                    <a:pt x="1510" y="64"/>
                  </a:cubicBezTo>
                  <a:cubicBezTo>
                    <a:pt x="1500" y="80"/>
                    <a:pt x="1489" y="94"/>
                    <a:pt x="1478" y="109"/>
                  </a:cubicBezTo>
                  <a:cubicBezTo>
                    <a:pt x="1474" y="115"/>
                    <a:pt x="1465" y="128"/>
                    <a:pt x="1465" y="128"/>
                  </a:cubicBezTo>
                  <a:cubicBezTo>
                    <a:pt x="1459" y="101"/>
                    <a:pt x="1464" y="71"/>
                    <a:pt x="1453" y="45"/>
                  </a:cubicBezTo>
                  <a:cubicBezTo>
                    <a:pt x="1450" y="37"/>
                    <a:pt x="1449" y="62"/>
                    <a:pt x="1446" y="70"/>
                  </a:cubicBezTo>
                  <a:cubicBezTo>
                    <a:pt x="1435" y="98"/>
                    <a:pt x="1418" y="129"/>
                    <a:pt x="1401" y="153"/>
                  </a:cubicBezTo>
                  <a:cubicBezTo>
                    <a:pt x="1376" y="113"/>
                    <a:pt x="1380" y="83"/>
                    <a:pt x="1376" y="32"/>
                  </a:cubicBezTo>
                  <a:cubicBezTo>
                    <a:pt x="1365" y="72"/>
                    <a:pt x="1375" y="43"/>
                    <a:pt x="1357" y="77"/>
                  </a:cubicBezTo>
                  <a:cubicBezTo>
                    <a:pt x="1348" y="94"/>
                    <a:pt x="1331" y="128"/>
                    <a:pt x="1331" y="128"/>
                  </a:cubicBezTo>
                  <a:cubicBezTo>
                    <a:pt x="1325" y="107"/>
                    <a:pt x="1325" y="46"/>
                    <a:pt x="1312" y="64"/>
                  </a:cubicBezTo>
                  <a:cubicBezTo>
                    <a:pt x="1288" y="99"/>
                    <a:pt x="1271" y="136"/>
                    <a:pt x="1235" y="160"/>
                  </a:cubicBezTo>
                  <a:cubicBezTo>
                    <a:pt x="1233" y="151"/>
                    <a:pt x="1229" y="143"/>
                    <a:pt x="1229" y="134"/>
                  </a:cubicBezTo>
                  <a:cubicBezTo>
                    <a:pt x="1229" y="108"/>
                    <a:pt x="1241" y="82"/>
                    <a:pt x="1235" y="57"/>
                  </a:cubicBezTo>
                  <a:cubicBezTo>
                    <a:pt x="1233" y="48"/>
                    <a:pt x="1222" y="70"/>
                    <a:pt x="1216" y="77"/>
                  </a:cubicBezTo>
                  <a:cubicBezTo>
                    <a:pt x="1207" y="89"/>
                    <a:pt x="1190" y="115"/>
                    <a:pt x="1190" y="115"/>
                  </a:cubicBezTo>
                  <a:cubicBezTo>
                    <a:pt x="1188" y="121"/>
                    <a:pt x="1191" y="134"/>
                    <a:pt x="1184" y="134"/>
                  </a:cubicBezTo>
                  <a:cubicBezTo>
                    <a:pt x="1176" y="134"/>
                    <a:pt x="1173" y="122"/>
                    <a:pt x="1171" y="115"/>
                  </a:cubicBezTo>
                  <a:cubicBezTo>
                    <a:pt x="1166" y="94"/>
                    <a:pt x="1167" y="72"/>
                    <a:pt x="1165" y="51"/>
                  </a:cubicBezTo>
                  <a:cubicBezTo>
                    <a:pt x="1140" y="87"/>
                    <a:pt x="1119" y="130"/>
                    <a:pt x="1081" y="153"/>
                  </a:cubicBezTo>
                  <a:cubicBezTo>
                    <a:pt x="1077" y="160"/>
                    <a:pt x="1077" y="173"/>
                    <a:pt x="1069" y="173"/>
                  </a:cubicBezTo>
                  <a:cubicBezTo>
                    <a:pt x="1062" y="173"/>
                    <a:pt x="1063" y="160"/>
                    <a:pt x="1062" y="153"/>
                  </a:cubicBezTo>
                  <a:cubicBezTo>
                    <a:pt x="1058" y="123"/>
                    <a:pt x="1058" y="94"/>
                    <a:pt x="1056" y="64"/>
                  </a:cubicBezTo>
                  <a:cubicBezTo>
                    <a:pt x="1040" y="109"/>
                    <a:pt x="1017" y="123"/>
                    <a:pt x="985" y="153"/>
                  </a:cubicBezTo>
                  <a:cubicBezTo>
                    <a:pt x="977" y="126"/>
                    <a:pt x="987" y="94"/>
                    <a:pt x="973" y="70"/>
                  </a:cubicBezTo>
                  <a:cubicBezTo>
                    <a:pt x="968" y="62"/>
                    <a:pt x="959" y="82"/>
                    <a:pt x="953" y="89"/>
                  </a:cubicBezTo>
                  <a:cubicBezTo>
                    <a:pt x="948" y="95"/>
                    <a:pt x="946" y="103"/>
                    <a:pt x="941" y="109"/>
                  </a:cubicBezTo>
                  <a:cubicBezTo>
                    <a:pt x="934" y="117"/>
                    <a:pt x="923" y="121"/>
                    <a:pt x="915" y="128"/>
                  </a:cubicBezTo>
                  <a:cubicBezTo>
                    <a:pt x="902" y="140"/>
                    <a:pt x="877" y="166"/>
                    <a:pt x="877" y="166"/>
                  </a:cubicBezTo>
                  <a:cubicBezTo>
                    <a:pt x="869" y="145"/>
                    <a:pt x="863" y="124"/>
                    <a:pt x="857" y="102"/>
                  </a:cubicBezTo>
                  <a:cubicBezTo>
                    <a:pt x="839" y="130"/>
                    <a:pt x="810" y="151"/>
                    <a:pt x="781" y="166"/>
                  </a:cubicBezTo>
                  <a:cubicBezTo>
                    <a:pt x="774" y="160"/>
                    <a:pt x="764" y="156"/>
                    <a:pt x="761" y="147"/>
                  </a:cubicBezTo>
                  <a:cubicBezTo>
                    <a:pt x="755" y="133"/>
                    <a:pt x="770" y="106"/>
                    <a:pt x="755" y="102"/>
                  </a:cubicBezTo>
                  <a:cubicBezTo>
                    <a:pt x="737" y="97"/>
                    <a:pt x="726" y="126"/>
                    <a:pt x="710" y="134"/>
                  </a:cubicBezTo>
                  <a:cubicBezTo>
                    <a:pt x="686" y="146"/>
                    <a:pt x="671" y="164"/>
                    <a:pt x="646" y="173"/>
                  </a:cubicBezTo>
                  <a:cubicBezTo>
                    <a:pt x="640" y="154"/>
                    <a:pt x="649" y="127"/>
                    <a:pt x="633" y="115"/>
                  </a:cubicBezTo>
                  <a:cubicBezTo>
                    <a:pt x="626" y="110"/>
                    <a:pt x="621" y="128"/>
                    <a:pt x="614" y="134"/>
                  </a:cubicBezTo>
                  <a:cubicBezTo>
                    <a:pt x="602" y="144"/>
                    <a:pt x="576" y="160"/>
                    <a:pt x="576" y="160"/>
                  </a:cubicBezTo>
                  <a:cubicBezTo>
                    <a:pt x="571" y="145"/>
                    <a:pt x="577" y="121"/>
                    <a:pt x="563" y="115"/>
                  </a:cubicBezTo>
                  <a:cubicBezTo>
                    <a:pt x="554" y="111"/>
                    <a:pt x="545" y="123"/>
                    <a:pt x="537" y="128"/>
                  </a:cubicBezTo>
                  <a:cubicBezTo>
                    <a:pt x="515" y="140"/>
                    <a:pt x="497" y="152"/>
                    <a:pt x="473" y="160"/>
                  </a:cubicBezTo>
                  <a:cubicBezTo>
                    <a:pt x="453" y="128"/>
                    <a:pt x="448" y="143"/>
                    <a:pt x="416" y="153"/>
                  </a:cubicBezTo>
                  <a:cubicBezTo>
                    <a:pt x="410" y="151"/>
                    <a:pt x="404" y="146"/>
                    <a:pt x="397" y="147"/>
                  </a:cubicBezTo>
                  <a:cubicBezTo>
                    <a:pt x="381" y="149"/>
                    <a:pt x="352" y="160"/>
                    <a:pt x="352" y="160"/>
                  </a:cubicBezTo>
                  <a:cubicBezTo>
                    <a:pt x="303" y="142"/>
                    <a:pt x="293" y="150"/>
                    <a:pt x="249" y="179"/>
                  </a:cubicBezTo>
                  <a:cubicBezTo>
                    <a:pt x="224" y="140"/>
                    <a:pt x="207" y="174"/>
                    <a:pt x="173" y="185"/>
                  </a:cubicBezTo>
                  <a:cubicBezTo>
                    <a:pt x="169" y="174"/>
                    <a:pt x="165" y="153"/>
                    <a:pt x="147" y="153"/>
                  </a:cubicBezTo>
                  <a:cubicBezTo>
                    <a:pt x="139" y="153"/>
                    <a:pt x="135" y="162"/>
                    <a:pt x="128" y="166"/>
                  </a:cubicBezTo>
                  <a:cubicBezTo>
                    <a:pt x="106" y="177"/>
                    <a:pt x="80" y="178"/>
                    <a:pt x="57" y="185"/>
                  </a:cubicBezTo>
                  <a:cubicBezTo>
                    <a:pt x="51" y="189"/>
                    <a:pt x="46" y="199"/>
                    <a:pt x="38" y="198"/>
                  </a:cubicBezTo>
                  <a:cubicBezTo>
                    <a:pt x="27" y="196"/>
                    <a:pt x="27" y="166"/>
                    <a:pt x="0" y="166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C0F36-6EE3-467E-81D9-5520D4BF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308825-AEF0-47CD-83B9-7C21D1D74B19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5C1C74-A7CD-4E57-9DB4-C72C5DAC682B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4E0C1-1D8B-4421-9180-C38E28EA20E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5A215F-F8EF-4B34-A9D7-B15674712D80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A9CC384-4645-4D53-ACB0-DC4D695C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BE91692-4849-49DB-B0C5-DE6A15F8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reserves?(2)</a:t>
            </a:r>
          </a:p>
          <a:p>
            <a:pPr marL="804863" lvl="1" indent="-342900">
              <a:lnSpc>
                <a:spcPct val="90000"/>
              </a:lnSpc>
            </a:pPr>
            <a:r>
              <a:rPr lang="en-US" altLang="en-US" sz="2000" dirty="0"/>
              <a:t>A look at </a:t>
            </a:r>
            <a:r>
              <a:rPr lang="en-US" altLang="en-US" sz="2000" b="1" i="1" dirty="0"/>
              <a:t>Total</a:t>
            </a:r>
            <a:r>
              <a:rPr lang="en-US" altLang="en-US" sz="2000" dirty="0"/>
              <a:t> costs</a:t>
            </a:r>
          </a:p>
          <a:p>
            <a:pPr marL="1198562" lvl="2" indent="-285750">
              <a:lnSpc>
                <a:spcPct val="90000"/>
              </a:lnSpc>
            </a:pPr>
            <a:r>
              <a:rPr lang="en-US" altLang="en-US" dirty="0"/>
              <a:t>Hypothetical example: </a:t>
            </a:r>
          </a:p>
          <a:p>
            <a:pPr marL="1546225" lvl="3" indent="-285750">
              <a:lnSpc>
                <a:spcPct val="90000"/>
              </a:lnSpc>
            </a:pPr>
            <a:r>
              <a:rPr lang="en-US" altLang="en-US" sz="1600" dirty="0"/>
              <a:t>Acute Variable Costs = $200/day</a:t>
            </a:r>
          </a:p>
          <a:p>
            <a:pPr marL="1546225" lvl="3" indent="-285750">
              <a:lnSpc>
                <a:spcPct val="90000"/>
              </a:lnSpc>
            </a:pPr>
            <a:r>
              <a:rPr lang="en-US" altLang="en-US" sz="1600" dirty="0"/>
              <a:t>Swing Bed Variable Costs = $100/day</a:t>
            </a:r>
          </a:p>
          <a:p>
            <a:pPr marL="1546225" lvl="3" indent="-285750">
              <a:lnSpc>
                <a:spcPct val="90000"/>
              </a:lnSpc>
            </a:pPr>
            <a:r>
              <a:rPr lang="en-US" altLang="en-US" sz="1600" dirty="0"/>
              <a:t>Fixed Costs = $2,600,000</a:t>
            </a:r>
          </a:p>
          <a:p>
            <a:pPr marL="798513" lvl="1" indent="-336550"/>
            <a:endParaRPr lang="en-US" altLang="en-US" sz="2000" dirty="0"/>
          </a:p>
        </p:txBody>
      </p:sp>
      <p:pic>
        <p:nvPicPr>
          <p:cNvPr id="35844" name="Picture 67">
            <a:extLst>
              <a:ext uri="{FF2B5EF4-FFF2-40B4-BE49-F238E27FC236}">
                <a16:creationId xmlns:a16="http://schemas.microsoft.com/office/drawing/2014/main" id="{1CABD953-7241-41B9-9518-94003A681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43" y="2971800"/>
            <a:ext cx="649955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2F135-FC5B-4F2F-9FFF-9AB56B35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2C2CB-1B35-410C-B1CE-A5DFF8B2B23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FC1BD-6615-4357-9070-BC8C78991A8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22FBD-C30C-46F2-83A2-FACD106AD9A4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D3B0A-5D22-4022-BB50-AAD7F8B3DC15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F5210CB-21D6-4E8C-9FC3-02695D25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0104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898B68C-BEC8-40D8-B500-F9070057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reserves?(3)</a:t>
            </a:r>
          </a:p>
          <a:p>
            <a:pPr marL="804862" lvl="1" indent="-342900"/>
            <a:r>
              <a:rPr lang="en-US" altLang="en-US" sz="2000" dirty="0"/>
              <a:t>A look at </a:t>
            </a:r>
            <a:r>
              <a:rPr lang="en-US" altLang="en-US" sz="2000" b="1" i="1" dirty="0"/>
              <a:t>Total</a:t>
            </a:r>
            <a:r>
              <a:rPr lang="en-US" altLang="en-US" sz="2000" dirty="0"/>
              <a:t> costs (continued)</a:t>
            </a:r>
          </a:p>
          <a:p>
            <a:pPr marL="1146175" lvl="2" indent="-292100"/>
            <a:r>
              <a:rPr lang="en-US" altLang="en-US" dirty="0"/>
              <a:t>Hypothetical example (continued): </a:t>
            </a:r>
          </a:p>
          <a:p>
            <a:pPr marL="1546225" lvl="3" indent="-285750"/>
            <a:r>
              <a:rPr lang="en-US" altLang="en-US" sz="1600" dirty="0"/>
              <a:t>Outpatient Variable Costs = $35/unit</a:t>
            </a:r>
          </a:p>
          <a:p>
            <a:pPr marL="1546225" lvl="3" indent="-285750"/>
            <a:r>
              <a:rPr lang="en-US" altLang="en-US" sz="1600" dirty="0"/>
              <a:t>Outpatient Fixed Costs = $2,600,000</a:t>
            </a:r>
          </a:p>
          <a:p>
            <a:pPr marL="739775" lvl="1" indent="-277813"/>
            <a:endParaRPr lang="en-US" altLang="en-US" sz="2000" dirty="0"/>
          </a:p>
        </p:txBody>
      </p:sp>
      <p:pic>
        <p:nvPicPr>
          <p:cNvPr id="37892" name="Picture 6">
            <a:extLst>
              <a:ext uri="{FF2B5EF4-FFF2-40B4-BE49-F238E27FC236}">
                <a16:creationId xmlns:a16="http://schemas.microsoft.com/office/drawing/2014/main" id="{1448B709-B81F-4001-8595-C4096394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7" y="2819400"/>
            <a:ext cx="7005653" cy="353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01D24-BF0B-4ACE-A741-2EAD223F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A88AE-0A12-4899-B165-7073049B232C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02B60-176E-43AF-ADE6-096D7EE9C99C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849E9-3643-47DA-9DFE-CCFEEBAC4F7E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0339B-5194-4F3D-A3B4-58CAB80A632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0CFFCA2D-3214-42E4-9203-0C547253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D73B9FA-6D6D-4815-B39E-16DAC2AF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200" i="1" dirty="0"/>
              <a:t>How does my hospital generate cash reserves?(4)</a:t>
            </a:r>
            <a:endParaRPr lang="en-US" altLang="en-US" sz="2200" dirty="0"/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A look at </a:t>
            </a:r>
            <a:r>
              <a:rPr lang="en-US" altLang="en-US" sz="2000" b="1" i="1" dirty="0"/>
              <a:t>Per Unit</a:t>
            </a:r>
            <a:r>
              <a:rPr lang="en-US" altLang="en-US" sz="2000" dirty="0"/>
              <a:t> costs</a:t>
            </a:r>
          </a:p>
          <a:p>
            <a:pPr marL="1204913" lvl="2" indent="-350838">
              <a:spcBef>
                <a:spcPts val="0"/>
              </a:spcBef>
            </a:pPr>
            <a:r>
              <a:rPr lang="en-US" altLang="en-US" dirty="0"/>
              <a:t>Hypothetical Example (continued)</a:t>
            </a:r>
          </a:p>
          <a:p>
            <a:pPr marL="1204913" lvl="2" indent="-350838">
              <a:spcBef>
                <a:spcPts val="0"/>
              </a:spcBef>
            </a:pPr>
            <a:endParaRPr lang="en-US" altLang="en-US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As volume increases, fixed costs are allocated over large base</a:t>
            </a:r>
          </a:p>
          <a:p>
            <a:pPr marL="1204913" lvl="2" indent="-350838">
              <a:spcBef>
                <a:spcPts val="0"/>
              </a:spcBef>
            </a:pPr>
            <a:r>
              <a:rPr lang="en-US" altLang="en-US" dirty="0"/>
              <a:t>Result is lower Unit Cost</a:t>
            </a:r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</p:txBody>
      </p:sp>
      <p:pic>
        <p:nvPicPr>
          <p:cNvPr id="39940" name="Picture 12">
            <a:extLst>
              <a:ext uri="{FF2B5EF4-FFF2-40B4-BE49-F238E27FC236}">
                <a16:creationId xmlns:a16="http://schemas.microsoft.com/office/drawing/2014/main" id="{70A2CB3A-94C9-49E8-9BDC-26534445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0567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3C63C-FDFB-4D65-8213-CBB557BA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B55B5-1D31-424D-B509-FBC9AFAC5D4E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37E09-D49D-48D1-8B13-8088D0F72AA2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A43B8-450A-4F94-87D1-DE825CE84418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690E7-66A0-457B-9D3A-75D5FB09ED59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6AB4493-5A1C-4D89-BDC3-EBC4A611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354B7AB-0854-496E-AD9A-FCC07414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200" i="1" dirty="0"/>
              <a:t>How does my hospital generate cash reserves?(5)</a:t>
            </a:r>
          </a:p>
          <a:p>
            <a:pPr marL="798513" lvl="1" indent="-277813"/>
            <a:r>
              <a:rPr lang="en-US" altLang="en-US" sz="2000" dirty="0"/>
              <a:t>A look at </a:t>
            </a:r>
            <a:r>
              <a:rPr lang="en-US" altLang="en-US" sz="2000" b="1" i="1" dirty="0"/>
              <a:t>Per Unit</a:t>
            </a:r>
            <a:r>
              <a:rPr lang="en-US" altLang="en-US" sz="2000" dirty="0"/>
              <a:t> costs</a:t>
            </a:r>
          </a:p>
          <a:p>
            <a:pPr marL="1204913" lvl="2" indent="-292100"/>
            <a:r>
              <a:rPr lang="en-US" altLang="en-US" dirty="0"/>
              <a:t>Hypothetical Example (continued)</a:t>
            </a:r>
          </a:p>
          <a:p>
            <a:pPr marL="1204913" lvl="2" indent="-292100"/>
            <a:endParaRPr lang="en-US" altLang="en-US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endParaRPr lang="en-US" altLang="en-US" sz="2000" dirty="0"/>
          </a:p>
          <a:p>
            <a:pPr marL="798513" lvl="1" indent="-277813"/>
            <a:r>
              <a:rPr lang="en-US" altLang="en-US" sz="2000" dirty="0"/>
              <a:t>Same applies to Outpatient Costs!</a:t>
            </a:r>
          </a:p>
        </p:txBody>
      </p:sp>
      <p:pic>
        <p:nvPicPr>
          <p:cNvPr id="41988" name="Picture 6">
            <a:extLst>
              <a:ext uri="{FF2B5EF4-FFF2-40B4-BE49-F238E27FC236}">
                <a16:creationId xmlns:a16="http://schemas.microsoft.com/office/drawing/2014/main" id="{88A0DE76-D10E-4153-8F2A-6DC2CC846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8" y="2286000"/>
            <a:ext cx="797342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059368-C517-40B4-8861-1D0C760C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2B4C9-84F5-4886-ACB7-1149E67C1A60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A40E-76F4-449F-96AB-64128501FA4A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E280A-7DD6-4959-AC7B-7828BF19BA07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1A387-7C41-4443-BC13-3AC3D5736DF1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494824-A029-4395-9823-CD556100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Presentation Overview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5107183-2FDF-48CE-9407-217824D18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746315"/>
              </p:ext>
            </p:extLst>
          </p:nvPr>
        </p:nvGraphicFramePr>
        <p:xfrm>
          <a:off x="914400" y="1417638"/>
          <a:ext cx="72961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14611-D660-44DA-A11B-E7ECE5C1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A61D8FD6-F904-46F3-BD4D-DBD47AD3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05600" cy="457200"/>
          </a:xfrm>
        </p:spPr>
        <p:txBody>
          <a:bodyPr/>
          <a:lstStyle/>
          <a:p>
            <a:r>
              <a:rPr lang="en-US" altLang="en-US" dirty="0"/>
              <a:t>CAH Economics – Questions and Answers 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89C39E36-D1BB-41C1-839D-DBC1BD43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066800"/>
            <a:ext cx="729615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200" i="1" dirty="0"/>
              <a:t>How does my hospital generate cash reserves?(6)</a:t>
            </a:r>
          </a:p>
          <a:p>
            <a:pPr marL="739775" lvl="1" indent="-277813">
              <a:lnSpc>
                <a:spcPct val="90000"/>
              </a:lnSpc>
            </a:pPr>
            <a:r>
              <a:rPr lang="en-US" altLang="en-US" sz="2000" dirty="0"/>
              <a:t>A look at Total Revenue</a:t>
            </a:r>
          </a:p>
          <a:p>
            <a:pPr marL="1146175" lvl="2" indent="-292100">
              <a:lnSpc>
                <a:spcPct val="90000"/>
              </a:lnSpc>
            </a:pPr>
            <a:r>
              <a:rPr lang="en-US" altLang="en-US" dirty="0"/>
              <a:t>Hypothetical Example</a:t>
            </a:r>
          </a:p>
          <a:p>
            <a:pPr marL="1546225" lvl="3" indent="-285750">
              <a:lnSpc>
                <a:spcPct val="90000"/>
              </a:lnSpc>
            </a:pPr>
            <a:r>
              <a:rPr lang="en-US" altLang="en-US" sz="1600" dirty="0"/>
              <a:t>Medicare Per Diems: 101% of Costs</a:t>
            </a:r>
          </a:p>
          <a:p>
            <a:pPr marL="1546225" lvl="3" indent="-285750">
              <a:lnSpc>
                <a:spcPct val="90000"/>
              </a:lnSpc>
            </a:pPr>
            <a:r>
              <a:rPr lang="en-US" altLang="en-US" sz="1600" dirty="0"/>
              <a:t>Non Medicare Per Diems: $950/day</a:t>
            </a:r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546225" lvl="3" indent="-285750">
              <a:lnSpc>
                <a:spcPct val="90000"/>
              </a:lnSpc>
            </a:pPr>
            <a:endParaRPr lang="en-US" altLang="en-US" sz="1600" dirty="0"/>
          </a:p>
          <a:p>
            <a:pPr marL="1146175" lvl="2" indent="-292100">
              <a:lnSpc>
                <a:spcPct val="90000"/>
              </a:lnSpc>
            </a:pPr>
            <a:r>
              <a:rPr lang="en-US" altLang="en-US" dirty="0"/>
              <a:t>Non Medicare revenue grows disproportionate to Medicare Revenue  - WHY???</a:t>
            </a:r>
          </a:p>
        </p:txBody>
      </p:sp>
      <p:sp>
        <p:nvSpPr>
          <p:cNvPr id="44036" name="Rectangle 8">
            <a:extLst>
              <a:ext uri="{FF2B5EF4-FFF2-40B4-BE49-F238E27FC236}">
                <a16:creationId xmlns:a16="http://schemas.microsoft.com/office/drawing/2014/main" id="{F264EBCC-BAAF-41C8-8931-721E1228B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4037" name="Rectangle 9">
            <a:extLst>
              <a:ext uri="{FF2B5EF4-FFF2-40B4-BE49-F238E27FC236}">
                <a16:creationId xmlns:a16="http://schemas.microsoft.com/office/drawing/2014/main" id="{4B9AD4AE-85E4-4E30-B6D2-A8E0E442E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4038" name="Picture 50">
            <a:extLst>
              <a:ext uri="{FF2B5EF4-FFF2-40B4-BE49-F238E27FC236}">
                <a16:creationId xmlns:a16="http://schemas.microsoft.com/office/drawing/2014/main" id="{BB2B74DC-D541-4F23-9A6C-A8417BA0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9" y="2708991"/>
            <a:ext cx="7170431" cy="30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A3318-6727-4836-8C9C-CF7FA8D5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6730A-6EAE-4E83-82D1-4081A744B2D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FCFA2-B6B2-4671-BB27-360902167819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93EA6-411B-48EB-B4BE-7357A08FC115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6C92E-5F41-475A-978A-38DCC12BDDA8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CEE0E1D6-67C1-4959-923E-8FD8CFBE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DDE8CF8-3A1B-453D-BB3A-B845CD73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200" i="1" dirty="0"/>
              <a:t>How does my hospital generate cash reserves?(7)</a:t>
            </a:r>
          </a:p>
          <a:p>
            <a:pPr marL="804862" lvl="1" indent="-342900"/>
            <a:r>
              <a:rPr lang="en-US" altLang="en-US" sz="2000" dirty="0"/>
              <a:t>A look at Acute Per Unit Revenue</a:t>
            </a:r>
          </a:p>
          <a:p>
            <a:pPr marL="1146175" lvl="2" indent="-292100"/>
            <a:r>
              <a:rPr lang="en-US" altLang="en-US" dirty="0"/>
              <a:t>Hypothetical Example (continued)</a:t>
            </a:r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endParaRPr lang="en-US" altLang="en-US" dirty="0"/>
          </a:p>
          <a:p>
            <a:pPr marL="1146175" lvl="2" indent="-292100"/>
            <a:r>
              <a:rPr lang="en-US" altLang="en-US" dirty="0"/>
              <a:t>Non Medicare Per Diems &gt; Medicare Per Diems once Acute unit cost falls below $950</a:t>
            </a:r>
          </a:p>
          <a:p>
            <a:pPr marL="1546225" lvl="3" indent="-285750"/>
            <a:r>
              <a:rPr lang="en-US" altLang="en-US" sz="1600" dirty="0"/>
              <a:t>Note: Slightly higher acute variable costs cause higher breakeven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BF31D54B-4820-43E6-A5BF-D8808151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A64C6B1-DD91-4025-ABE5-B8C9EFBB6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6086" name="Picture 15">
            <a:extLst>
              <a:ext uri="{FF2B5EF4-FFF2-40B4-BE49-F238E27FC236}">
                <a16:creationId xmlns:a16="http://schemas.microsoft.com/office/drawing/2014/main" id="{7517A2FE-DBC7-4C86-9268-BFBB7B6DE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194201"/>
            <a:ext cx="7239000" cy="32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F20CB-0182-403B-8B79-EB06F405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95D81-4EA7-4BFE-8521-280B0644D7C8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5FAA9-5603-4F56-BD33-182B6A182C46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1CF8F-D7C3-4A21-89D0-FA5EE87E569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DBA4B4-12F6-407C-B0B8-5932C65858B4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77F8-3218-4A1C-88B6-681119CB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A42B501-119B-4101-A0A1-F603EAA6E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reserves?(8)</a:t>
            </a:r>
          </a:p>
          <a:p>
            <a:pPr marL="804862" lvl="1" indent="-342900"/>
            <a:r>
              <a:rPr lang="en-US" altLang="en-US" sz="2000" dirty="0"/>
              <a:t>A look at Acute Per Unit Revenue</a:t>
            </a:r>
          </a:p>
          <a:p>
            <a:pPr marL="1139825" lvl="2" indent="-285750"/>
            <a:r>
              <a:rPr lang="en-US" altLang="en-US" dirty="0"/>
              <a:t>Hypothetical Example (continued)</a:t>
            </a:r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endParaRPr lang="en-US" altLang="en-US" dirty="0"/>
          </a:p>
          <a:p>
            <a:pPr marL="1139825" lvl="2" indent="-285750"/>
            <a:r>
              <a:rPr lang="en-US" altLang="en-US" dirty="0"/>
              <a:t>Non Medicare Per Diems &gt; Medicare Per Diems once Acute unit cost falls below $150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B6B9D5C-55DB-4ADE-BED6-724C16BD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8D8DDB3B-CFC4-4631-B9D2-29A2C92A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8134" name="Picture 8">
            <a:extLst>
              <a:ext uri="{FF2B5EF4-FFF2-40B4-BE49-F238E27FC236}">
                <a16:creationId xmlns:a16="http://schemas.microsoft.com/office/drawing/2014/main" id="{12DA2D5F-A809-48D6-874D-109D302E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7726"/>
            <a:ext cx="7329660" cy="35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FF60B2-A3F8-49B4-92E2-87D29DD1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82C2A-DF80-466D-98EE-BFD3D55C892A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C7B33-0A90-40FC-8EE8-144C2EDA2730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FB8F7-260E-47B1-8F54-00B86ED4EA9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1A93B-0465-45CC-A6AB-0FAD472D58A2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E0C4-2855-49BF-812D-CA8DF4BC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010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27A4466-F091-44EB-A1AA-633E79B2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reserves?(9)</a:t>
            </a:r>
          </a:p>
          <a:p>
            <a:pPr marL="804862" lvl="1" indent="-342900"/>
            <a:r>
              <a:rPr lang="en-US" altLang="en-US" sz="2000" dirty="0"/>
              <a:t>Margin = Unit Revenue &gt; Unit Costs</a:t>
            </a:r>
          </a:p>
          <a:p>
            <a:pPr marL="1082675" lvl="2" indent="-285750"/>
            <a:r>
              <a:rPr lang="en-US" altLang="en-US" dirty="0"/>
              <a:t>Hypothetical Example (continued)</a:t>
            </a:r>
          </a:p>
          <a:p>
            <a:pPr marL="1082675" lvl="2" indent="-285750"/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030288" lvl="2" indent="-233363">
              <a:buFontTx/>
              <a:buChar char="–"/>
            </a:pPr>
            <a:endParaRPr lang="en-US" altLang="en-US" dirty="0"/>
          </a:p>
          <a:p>
            <a:pPr marL="1379538" lvl="3" indent="-234950"/>
            <a:endParaRPr lang="en-US" altLang="en-US" sz="1600" dirty="0"/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3E21AA21-F1BF-40CC-B550-8A09756F1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25FF60DD-A1F4-4D85-8AD3-A1E63A46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0182" name="Picture 20">
            <a:extLst>
              <a:ext uri="{FF2B5EF4-FFF2-40B4-BE49-F238E27FC236}">
                <a16:creationId xmlns:a16="http://schemas.microsoft.com/office/drawing/2014/main" id="{1AC9747F-4AA5-4EB1-9648-A1406A47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36" y="2286000"/>
            <a:ext cx="6750064" cy="38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99BD0-A3FE-4D9A-9A5B-AF89AC74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98B68-2AC9-4AAC-9B56-C6F6CA23E297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EA155-379C-4CBC-B89D-12104D15A4EB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FF24B-E1C1-460E-8ADE-43C7F54BD9F0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F3D63-D280-41EA-B1D5-0C38878566EB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2F8E-DA9F-42F8-B5A1-3C6A609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29615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2623E95-DD92-4F6C-B281-2BD49375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36638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reserves?(10)</a:t>
            </a:r>
          </a:p>
          <a:p>
            <a:pPr marL="804862" lvl="1" indent="-342900"/>
            <a:r>
              <a:rPr lang="en-US" altLang="en-US" sz="2000" dirty="0"/>
              <a:t>Margin = Unit Revenue &gt; Unit Costs</a:t>
            </a:r>
          </a:p>
          <a:p>
            <a:pPr marL="1139825" lvl="2" indent="-285750"/>
            <a:r>
              <a:rPr lang="en-US" altLang="en-US" dirty="0"/>
              <a:t>Hypothetical Example (continued)</a:t>
            </a:r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089025" lvl="2" indent="-234950">
              <a:buFontTx/>
              <a:buChar char="–"/>
            </a:pPr>
            <a:endParaRPr lang="en-US" altLang="en-US" dirty="0"/>
          </a:p>
          <a:p>
            <a:pPr marL="1481138" lvl="3" indent="-277813"/>
            <a:endParaRPr lang="en-US" altLang="en-US" sz="1600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20BBEA9-AA50-4115-8943-FFC7D8A1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4AD1B78D-C4CF-49A1-852B-0E5694EFA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2230" name="Picture 17">
            <a:extLst>
              <a:ext uri="{FF2B5EF4-FFF2-40B4-BE49-F238E27FC236}">
                <a16:creationId xmlns:a16="http://schemas.microsoft.com/office/drawing/2014/main" id="{52E18038-7A45-4119-AB2F-E19DC365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07" y="2133600"/>
            <a:ext cx="7011393" cy="4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822D8-E50C-4141-9881-FE8C1E0A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B48E9-C85D-4D2E-9149-7E141316F90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411E1-6982-44F2-9DDA-401862DA8F06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96213A-2FDF-453C-B2D1-A7036F502E8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4DE6A-A0E1-41B0-93C8-BF7C14F4695F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3DA2-57D3-4FBD-AFB5-1099ADA9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543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4180598-BB81-470D-9E69-16698B14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reserves?(11)</a:t>
            </a:r>
          </a:p>
          <a:p>
            <a:pPr marL="804862" lvl="1" indent="-342900"/>
            <a:r>
              <a:rPr lang="en-US" altLang="en-US" sz="2000" dirty="0"/>
              <a:t>Margin = Unit Revenue &gt; Unit Costs</a:t>
            </a:r>
          </a:p>
          <a:p>
            <a:pPr marL="1139825" lvl="2" indent="-285750"/>
            <a:r>
              <a:rPr lang="en-US" altLang="en-US" dirty="0"/>
              <a:t>Hypothetical Example (continued)</a:t>
            </a:r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146175" lvl="2" indent="-292100">
              <a:buFontTx/>
              <a:buChar char="–"/>
            </a:pPr>
            <a:endParaRPr lang="en-US" altLang="en-US" dirty="0"/>
          </a:p>
          <a:p>
            <a:pPr marL="1989138" lvl="3" indent="-342900"/>
            <a:endParaRPr lang="en-US" altLang="en-US" sz="1600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4B1201A-1C0C-4C71-A77E-0BDCE3EF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B20D658B-1EFF-492F-B25D-254F6802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4278" name="Picture 16">
            <a:extLst>
              <a:ext uri="{FF2B5EF4-FFF2-40B4-BE49-F238E27FC236}">
                <a16:creationId xmlns:a16="http://schemas.microsoft.com/office/drawing/2014/main" id="{D0652DD7-9E78-4304-BF24-CF14967D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411132" cy="37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F463D-5DF9-413C-BD6F-6BB74017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16E52-BA68-439C-AC20-C8C75CA2DF55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20564-F359-42FB-8364-6C6678E7762E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208E-DC24-46F6-B7A7-8BEE4388DB5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47D18-9E1D-4A8F-ABF9-DBD79EDEEF15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060B-756A-4B9A-B37F-EC4A6BC9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57200"/>
            <a:ext cx="7350125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AF0AC0E-56B3-4D1C-BCAF-986735A6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906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reserves?(12)</a:t>
            </a:r>
            <a:endParaRPr lang="en-US" altLang="en-US" sz="2200" dirty="0"/>
          </a:p>
          <a:p>
            <a:pPr marL="739775" lvl="1" indent="-277813"/>
            <a:r>
              <a:rPr lang="en-US" altLang="en-US" sz="2000" dirty="0"/>
              <a:t>Strategy 1: Decrease Expenses </a:t>
            </a:r>
          </a:p>
          <a:p>
            <a:pPr marL="1089025" lvl="2" indent="-234950"/>
            <a:r>
              <a:rPr lang="en-US" altLang="en-US" dirty="0"/>
              <a:t>Fixed Nature of standby costs, regulatory costs, etc. often make this a difficult option - Most rural hospitals have expenses right</a:t>
            </a:r>
          </a:p>
          <a:p>
            <a:pPr marL="1089025" lvl="2" indent="-234950"/>
            <a:r>
              <a:rPr lang="en-US" altLang="en-US" dirty="0"/>
              <a:t>Reducing expenses reduces a portion of total revenue</a:t>
            </a:r>
          </a:p>
          <a:p>
            <a:pPr marL="1379538" lvl="3" indent="-176213"/>
            <a:endParaRPr lang="en-US" altLang="en-US" sz="1600" dirty="0"/>
          </a:p>
          <a:p>
            <a:pPr marL="2489200" lvl="4" indent="-342900">
              <a:buFontTx/>
              <a:buNone/>
            </a:pPr>
            <a:endParaRPr lang="en-US" altLang="en-US" sz="1600" dirty="0"/>
          </a:p>
        </p:txBody>
      </p:sp>
      <p:sp>
        <p:nvSpPr>
          <p:cNvPr id="56326" name="Rectangle 9">
            <a:extLst>
              <a:ext uri="{FF2B5EF4-FFF2-40B4-BE49-F238E27FC236}">
                <a16:creationId xmlns:a16="http://schemas.microsoft.com/office/drawing/2014/main" id="{3B128D15-5CB2-40B3-B172-3868F836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6327" name="Rectangle 10">
            <a:extLst>
              <a:ext uri="{FF2B5EF4-FFF2-40B4-BE49-F238E27FC236}">
                <a16:creationId xmlns:a16="http://schemas.microsoft.com/office/drawing/2014/main" id="{722849B5-BDAE-4361-861D-CD21DBE7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D3F9F-27FD-4A51-A26D-D985ABAE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D073F1-DBDA-45B1-9464-67187329A5B8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CA00D4-12CB-41C9-AB63-937145604B31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73ED90-081A-4F79-B0B4-9D1DE457EDC8}"/>
              </a:ext>
            </a:extLst>
          </p:cNvPr>
          <p:cNvGrpSpPr/>
          <p:nvPr/>
        </p:nvGrpSpPr>
        <p:grpSpPr>
          <a:xfrm>
            <a:off x="1981200" y="2890639"/>
            <a:ext cx="5638800" cy="3433961"/>
            <a:chOff x="2993111" y="3352800"/>
            <a:chExt cx="4873151" cy="3355648"/>
          </a:xfrm>
        </p:grpSpPr>
        <p:sp>
          <p:nvSpPr>
            <p:cNvPr id="56322" name="Freeform 2">
              <a:extLst>
                <a:ext uri="{FF2B5EF4-FFF2-40B4-BE49-F238E27FC236}">
                  <a16:creationId xmlns:a16="http://schemas.microsoft.com/office/drawing/2014/main" id="{912EFB13-06D2-4DAE-96C8-FFE2D1C9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3657600"/>
              <a:ext cx="1752600" cy="914400"/>
            </a:xfrm>
            <a:custGeom>
              <a:avLst/>
              <a:gdLst>
                <a:gd name="T0" fmla="*/ 0 w 1104"/>
                <a:gd name="T1" fmla="*/ 844062 h 624"/>
                <a:gd name="T2" fmla="*/ 914400 w 1104"/>
                <a:gd name="T3" fmla="*/ 0 h 624"/>
                <a:gd name="T4" fmla="*/ 1752600 w 1104"/>
                <a:gd name="T5" fmla="*/ 633046 h 624"/>
                <a:gd name="T6" fmla="*/ 1752600 w 1104"/>
                <a:gd name="T7" fmla="*/ 703385 h 624"/>
                <a:gd name="T8" fmla="*/ 0 w 1104"/>
                <a:gd name="T9" fmla="*/ 914400 h 624"/>
                <a:gd name="T10" fmla="*/ 0 w 1104"/>
                <a:gd name="T11" fmla="*/ 844062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624"/>
                <a:gd name="T20" fmla="*/ 1104 w 1104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624">
                  <a:moveTo>
                    <a:pt x="0" y="576"/>
                  </a:moveTo>
                  <a:lnTo>
                    <a:pt x="576" y="0"/>
                  </a:lnTo>
                  <a:lnTo>
                    <a:pt x="1104" y="432"/>
                  </a:lnTo>
                  <a:lnTo>
                    <a:pt x="1104" y="480"/>
                  </a:lnTo>
                  <a:lnTo>
                    <a:pt x="0" y="624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23" name="Freeform 3">
              <a:extLst>
                <a:ext uri="{FF2B5EF4-FFF2-40B4-BE49-F238E27FC236}">
                  <a16:creationId xmlns:a16="http://schemas.microsoft.com/office/drawing/2014/main" id="{109DA647-0E29-493C-B90D-EF93EBF54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4610100"/>
              <a:ext cx="1676400" cy="1143000"/>
            </a:xfrm>
            <a:custGeom>
              <a:avLst/>
              <a:gdLst>
                <a:gd name="T0" fmla="*/ 0 w 1056"/>
                <a:gd name="T1" fmla="*/ 155864 h 1056"/>
                <a:gd name="T2" fmla="*/ 1676400 w 1056"/>
                <a:gd name="T3" fmla="*/ 0 h 1056"/>
                <a:gd name="T4" fmla="*/ 0 w 1056"/>
                <a:gd name="T5" fmla="*/ 1143000 h 1056"/>
                <a:gd name="T6" fmla="*/ 0 w 1056"/>
                <a:gd name="T7" fmla="*/ 155864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056"/>
                <a:gd name="T14" fmla="*/ 1056 w 1056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056">
                  <a:moveTo>
                    <a:pt x="0" y="144"/>
                  </a:moveTo>
                  <a:lnTo>
                    <a:pt x="1056" y="0"/>
                  </a:lnTo>
                  <a:lnTo>
                    <a:pt x="0" y="105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24" name="Line 4">
              <a:extLst>
                <a:ext uri="{FF2B5EF4-FFF2-40B4-BE49-F238E27FC236}">
                  <a16:creationId xmlns:a16="http://schemas.microsoft.com/office/drawing/2014/main" id="{DE76BB45-83DF-4284-B655-610E859DEF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3800" y="3859213"/>
              <a:ext cx="2716213" cy="216058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6328" name="Group 11">
              <a:extLst>
                <a:ext uri="{FF2B5EF4-FFF2-40B4-BE49-F238E27FC236}">
                  <a16:creationId xmlns:a16="http://schemas.microsoft.com/office/drawing/2014/main" id="{8A86787B-3778-495E-8C5D-DBEF69261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0613" y="3660775"/>
              <a:ext cx="155575" cy="2586038"/>
              <a:chOff x="1665" y="2222"/>
              <a:chExt cx="98" cy="1629"/>
            </a:xfrm>
          </p:grpSpPr>
          <p:sp>
            <p:nvSpPr>
              <p:cNvPr id="56361" name="Rectangle 12">
                <a:extLst>
                  <a:ext uri="{FF2B5EF4-FFF2-40B4-BE49-F238E27FC236}">
                    <a16:creationId xmlns:a16="http://schemas.microsoft.com/office/drawing/2014/main" id="{BB3DE035-A908-4978-93E9-E594505AB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318"/>
                <a:ext cx="26" cy="15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62" name="Freeform 13">
                <a:extLst>
                  <a:ext uri="{FF2B5EF4-FFF2-40B4-BE49-F238E27FC236}">
                    <a16:creationId xmlns:a16="http://schemas.microsoft.com/office/drawing/2014/main" id="{880B2DD9-5FC3-4938-93C5-5A8359928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222"/>
                <a:ext cx="98" cy="98"/>
              </a:xfrm>
              <a:custGeom>
                <a:avLst/>
                <a:gdLst>
                  <a:gd name="T0" fmla="*/ 98 w 196"/>
                  <a:gd name="T1" fmla="*/ 98 h 196"/>
                  <a:gd name="T2" fmla="*/ 50 w 196"/>
                  <a:gd name="T3" fmla="*/ 0 h 196"/>
                  <a:gd name="T4" fmla="*/ 0 w 196"/>
                  <a:gd name="T5" fmla="*/ 98 h 196"/>
                  <a:gd name="T6" fmla="*/ 98 w 196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196"/>
                  <a:gd name="T14" fmla="*/ 196 w 196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196">
                    <a:moveTo>
                      <a:pt x="196" y="196"/>
                    </a:moveTo>
                    <a:lnTo>
                      <a:pt x="99" y="0"/>
                    </a:lnTo>
                    <a:lnTo>
                      <a:pt x="0" y="196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6329" name="Group 14">
              <a:extLst>
                <a:ext uri="{FF2B5EF4-FFF2-40B4-BE49-F238E27FC236}">
                  <a16:creationId xmlns:a16="http://schemas.microsoft.com/office/drawing/2014/main" id="{27564547-CC6E-47AF-92BF-99451C719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8400" y="6169025"/>
              <a:ext cx="2874963" cy="155575"/>
              <a:chOff x="1714" y="3802"/>
              <a:chExt cx="1811" cy="98"/>
            </a:xfrm>
          </p:grpSpPr>
          <p:sp>
            <p:nvSpPr>
              <p:cNvPr id="56359" name="Rectangle 15">
                <a:extLst>
                  <a:ext uri="{FF2B5EF4-FFF2-40B4-BE49-F238E27FC236}">
                    <a16:creationId xmlns:a16="http://schemas.microsoft.com/office/drawing/2014/main" id="{1685BBA6-36A7-441F-B802-C18DFEE01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3838"/>
                <a:ext cx="171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60" name="Freeform 16">
                <a:extLst>
                  <a:ext uri="{FF2B5EF4-FFF2-40B4-BE49-F238E27FC236}">
                    <a16:creationId xmlns:a16="http://schemas.microsoft.com/office/drawing/2014/main" id="{BF4747C1-280E-4E68-89E9-15695FED5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3802"/>
                <a:ext cx="98" cy="98"/>
              </a:xfrm>
              <a:custGeom>
                <a:avLst/>
                <a:gdLst>
                  <a:gd name="T0" fmla="*/ 0 w 197"/>
                  <a:gd name="T1" fmla="*/ 98 h 196"/>
                  <a:gd name="T2" fmla="*/ 98 w 197"/>
                  <a:gd name="T3" fmla="*/ 49 h 196"/>
                  <a:gd name="T4" fmla="*/ 0 w 197"/>
                  <a:gd name="T5" fmla="*/ 0 h 196"/>
                  <a:gd name="T6" fmla="*/ 0 w 197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196"/>
                  <a:gd name="T14" fmla="*/ 197 w 197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196">
                    <a:moveTo>
                      <a:pt x="0" y="196"/>
                    </a:moveTo>
                    <a:lnTo>
                      <a:pt x="197" y="98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6330" name="Rectangle 17">
              <a:extLst>
                <a:ext uri="{FF2B5EF4-FFF2-40B4-BE49-F238E27FC236}">
                  <a16:creationId xmlns:a16="http://schemas.microsoft.com/office/drawing/2014/main" id="{4F32B054-7D7F-41F5-B6B3-39A59EADA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6224588"/>
              <a:ext cx="16732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56331" name="Rectangle 19">
              <a:extLst>
                <a:ext uri="{FF2B5EF4-FFF2-40B4-BE49-F238E27FC236}">
                  <a16:creationId xmlns:a16="http://schemas.microsoft.com/office/drawing/2014/main" id="{A3C22F48-2E0B-4021-A88F-D29E9301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0" y="5003800"/>
              <a:ext cx="7842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56332" name="Rectangle 20">
              <a:extLst>
                <a:ext uri="{FF2B5EF4-FFF2-40B4-BE49-F238E27FC236}">
                  <a16:creationId xmlns:a16="http://schemas.microsoft.com/office/drawing/2014/main" id="{DF334ADB-21AD-4AF1-B5A2-D2EC5A28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4591050"/>
              <a:ext cx="193516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6333" name="Group 21">
              <a:extLst>
                <a:ext uri="{FF2B5EF4-FFF2-40B4-BE49-F238E27FC236}">
                  <a16:creationId xmlns:a16="http://schemas.microsoft.com/office/drawing/2014/main" id="{A8521028-9D31-446F-8CAF-E5DB81C43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0613" y="3660775"/>
              <a:ext cx="155575" cy="2586038"/>
              <a:chOff x="1665" y="2222"/>
              <a:chExt cx="98" cy="1629"/>
            </a:xfrm>
          </p:grpSpPr>
          <p:sp>
            <p:nvSpPr>
              <p:cNvPr id="56357" name="Rectangle 22">
                <a:extLst>
                  <a:ext uri="{FF2B5EF4-FFF2-40B4-BE49-F238E27FC236}">
                    <a16:creationId xmlns:a16="http://schemas.microsoft.com/office/drawing/2014/main" id="{41891553-732B-4C8E-9CAF-F84167F24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318"/>
                <a:ext cx="26" cy="15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58" name="Freeform 23">
                <a:extLst>
                  <a:ext uri="{FF2B5EF4-FFF2-40B4-BE49-F238E27FC236}">
                    <a16:creationId xmlns:a16="http://schemas.microsoft.com/office/drawing/2014/main" id="{901C9143-6CB8-43DD-98E4-E7E123F2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222"/>
                <a:ext cx="98" cy="98"/>
              </a:xfrm>
              <a:custGeom>
                <a:avLst/>
                <a:gdLst>
                  <a:gd name="T0" fmla="*/ 98 w 196"/>
                  <a:gd name="T1" fmla="*/ 98 h 196"/>
                  <a:gd name="T2" fmla="*/ 50 w 196"/>
                  <a:gd name="T3" fmla="*/ 0 h 196"/>
                  <a:gd name="T4" fmla="*/ 0 w 196"/>
                  <a:gd name="T5" fmla="*/ 98 h 196"/>
                  <a:gd name="T6" fmla="*/ 98 w 196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196"/>
                  <a:gd name="T14" fmla="*/ 196 w 196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196">
                    <a:moveTo>
                      <a:pt x="196" y="196"/>
                    </a:moveTo>
                    <a:lnTo>
                      <a:pt x="99" y="0"/>
                    </a:lnTo>
                    <a:lnTo>
                      <a:pt x="0" y="196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6334" name="Group 24">
              <a:extLst>
                <a:ext uri="{FF2B5EF4-FFF2-40B4-BE49-F238E27FC236}">
                  <a16:creationId xmlns:a16="http://schemas.microsoft.com/office/drawing/2014/main" id="{1D64B500-C65E-4FDC-A68A-178B855E1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8400" y="6169025"/>
              <a:ext cx="2874963" cy="155575"/>
              <a:chOff x="1714" y="3802"/>
              <a:chExt cx="1811" cy="98"/>
            </a:xfrm>
          </p:grpSpPr>
          <p:sp>
            <p:nvSpPr>
              <p:cNvPr id="56355" name="Rectangle 25">
                <a:extLst>
                  <a:ext uri="{FF2B5EF4-FFF2-40B4-BE49-F238E27FC236}">
                    <a16:creationId xmlns:a16="http://schemas.microsoft.com/office/drawing/2014/main" id="{55A2E00B-8E4D-48C6-A0AF-896959C1A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3838"/>
                <a:ext cx="171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56" name="Freeform 26">
                <a:extLst>
                  <a:ext uri="{FF2B5EF4-FFF2-40B4-BE49-F238E27FC236}">
                    <a16:creationId xmlns:a16="http://schemas.microsoft.com/office/drawing/2014/main" id="{E2796C27-49BC-4534-8294-DF5B9E12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3802"/>
                <a:ext cx="98" cy="98"/>
              </a:xfrm>
              <a:custGeom>
                <a:avLst/>
                <a:gdLst>
                  <a:gd name="T0" fmla="*/ 0 w 197"/>
                  <a:gd name="T1" fmla="*/ 98 h 196"/>
                  <a:gd name="T2" fmla="*/ 98 w 197"/>
                  <a:gd name="T3" fmla="*/ 49 h 196"/>
                  <a:gd name="T4" fmla="*/ 0 w 197"/>
                  <a:gd name="T5" fmla="*/ 0 h 196"/>
                  <a:gd name="T6" fmla="*/ 0 w 197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196"/>
                  <a:gd name="T14" fmla="*/ 197 w 197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196">
                    <a:moveTo>
                      <a:pt x="0" y="196"/>
                    </a:moveTo>
                    <a:lnTo>
                      <a:pt x="197" y="98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6335" name="Rectangle 27">
              <a:extLst>
                <a:ext uri="{FF2B5EF4-FFF2-40B4-BE49-F238E27FC236}">
                  <a16:creationId xmlns:a16="http://schemas.microsoft.com/office/drawing/2014/main" id="{67DB4862-BB54-447C-92CE-D1FD11C7F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6224588"/>
              <a:ext cx="16732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56336" name="Rectangle 28">
              <a:extLst>
                <a:ext uri="{FF2B5EF4-FFF2-40B4-BE49-F238E27FC236}">
                  <a16:creationId xmlns:a16="http://schemas.microsoft.com/office/drawing/2014/main" id="{1FAD52E8-E1F8-4572-9BDC-3598200CC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465" y="6446838"/>
              <a:ext cx="147457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000000"/>
                  </a:solidFill>
                  <a:latin typeface="+mn-lt"/>
                </a:rPr>
                <a:t>Service Volumes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56337" name="Rectangle 29">
              <a:extLst>
                <a:ext uri="{FF2B5EF4-FFF2-40B4-BE49-F238E27FC236}">
                  <a16:creationId xmlns:a16="http://schemas.microsoft.com/office/drawing/2014/main" id="{E4194C40-176B-41DE-8C92-4B47B0A74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111" y="3859213"/>
              <a:ext cx="62889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000000"/>
                  </a:solidFill>
                  <a:latin typeface="+mn-lt"/>
                </a:rPr>
                <a:t>Dollars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56338" name="Rectangle 30">
              <a:extLst>
                <a:ext uri="{FF2B5EF4-FFF2-40B4-BE49-F238E27FC236}">
                  <a16:creationId xmlns:a16="http://schemas.microsoft.com/office/drawing/2014/main" id="{CBBC0A57-DA0B-48FC-AFAE-496AC03B6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950" y="5003800"/>
              <a:ext cx="7842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56339" name="Rectangle 31">
              <a:extLst>
                <a:ext uri="{FF2B5EF4-FFF2-40B4-BE49-F238E27FC236}">
                  <a16:creationId xmlns:a16="http://schemas.microsoft.com/office/drawing/2014/main" id="{D33BE886-B084-43A0-B6BB-94E5B9324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4591050"/>
              <a:ext cx="193516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56340" name="Line 32">
              <a:extLst>
                <a:ext uri="{FF2B5EF4-FFF2-40B4-BE49-F238E27FC236}">
                  <a16:creationId xmlns:a16="http://schemas.microsoft.com/office/drawing/2014/main" id="{D03F69D5-BF13-4EF7-B6B6-E96FB3849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0625" y="4316413"/>
              <a:ext cx="3557588" cy="465137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1" name="Rectangle 33">
              <a:extLst>
                <a:ext uri="{FF2B5EF4-FFF2-40B4-BE49-F238E27FC236}">
                  <a16:creationId xmlns:a16="http://schemas.microsoft.com/office/drawing/2014/main" id="{AC0CCBC2-1B1E-40BE-B41F-9B9F14292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462" y="4267200"/>
              <a:ext cx="5338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000000"/>
                  </a:solidFill>
                  <a:latin typeface="+mn-lt"/>
                </a:rPr>
                <a:t>Total Cost</a:t>
              </a:r>
              <a:endParaRPr lang="en-US" altLang="en-US" sz="900" dirty="0">
                <a:latin typeface="+mn-lt"/>
              </a:endParaRPr>
            </a:p>
          </p:txBody>
        </p:sp>
        <p:sp>
          <p:nvSpPr>
            <p:cNvPr id="56342" name="Rectangle 34">
              <a:extLst>
                <a:ext uri="{FF2B5EF4-FFF2-40B4-BE49-F238E27FC236}">
                  <a16:creationId xmlns:a16="http://schemas.microsoft.com/office/drawing/2014/main" id="{8628E48C-B51D-475D-B3A9-BF156B147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818" y="3352800"/>
              <a:ext cx="96026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+mn-lt"/>
                </a:rPr>
                <a:t>Total Revenues</a:t>
              </a:r>
              <a:endParaRPr lang="en-US" altLang="en-US" sz="1000" dirty="0">
                <a:latin typeface="+mn-lt"/>
              </a:endParaRPr>
            </a:p>
          </p:txBody>
        </p:sp>
        <p:sp>
          <p:nvSpPr>
            <p:cNvPr id="56343" name="Text Box 36">
              <a:extLst>
                <a:ext uri="{FF2B5EF4-FFF2-40B4-BE49-F238E27FC236}">
                  <a16:creationId xmlns:a16="http://schemas.microsoft.com/office/drawing/2014/main" id="{F0709E57-1293-44FB-ABDA-45453A1E5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2137" y="3810000"/>
              <a:ext cx="6614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+mn-lt"/>
                </a:rPr>
                <a:t>Profit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+mn-lt"/>
                </a:rPr>
                <a:t>Zone</a:t>
              </a:r>
            </a:p>
          </p:txBody>
        </p:sp>
        <p:sp>
          <p:nvSpPr>
            <p:cNvPr id="56344" name="Text Box 37">
              <a:extLst>
                <a:ext uri="{FF2B5EF4-FFF2-40B4-BE49-F238E27FC236}">
                  <a16:creationId xmlns:a16="http://schemas.microsoft.com/office/drawing/2014/main" id="{7AE8B0CD-C5B3-4E82-9CE4-9E49A02C8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188" y="4772025"/>
              <a:ext cx="623887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+mn-lt"/>
                </a:rPr>
                <a:t>Loss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+mn-lt"/>
                </a:rPr>
                <a:t>Zone</a:t>
              </a:r>
            </a:p>
          </p:txBody>
        </p:sp>
        <p:sp>
          <p:nvSpPr>
            <p:cNvPr id="56345" name="Line 39">
              <a:extLst>
                <a:ext uri="{FF2B5EF4-FFF2-40B4-BE49-F238E27FC236}">
                  <a16:creationId xmlns:a16="http://schemas.microsoft.com/office/drawing/2014/main" id="{D638716A-C48B-4BDE-BF79-C92361824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3800" y="4953000"/>
              <a:ext cx="3557588" cy="46513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6" name="Line 46">
              <a:extLst>
                <a:ext uri="{FF2B5EF4-FFF2-40B4-BE49-F238E27FC236}">
                  <a16:creationId xmlns:a16="http://schemas.microsoft.com/office/drawing/2014/main" id="{9B7232F7-4948-4685-8DA0-BDF4F7BA8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3800" y="3657600"/>
              <a:ext cx="2590800" cy="21336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7" name="Line 47">
              <a:extLst>
                <a:ext uri="{FF2B5EF4-FFF2-40B4-BE49-F238E27FC236}">
                  <a16:creationId xmlns:a16="http://schemas.microsoft.com/office/drawing/2014/main" id="{B9CD1A94-55F1-4F30-AA43-86E90AD04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572000"/>
              <a:ext cx="0" cy="1676400"/>
            </a:xfrm>
            <a:prstGeom prst="line">
              <a:avLst/>
            </a:prstGeom>
            <a:noFill/>
            <a:ln w="63500">
              <a:solidFill>
                <a:srgbClr val="F507CD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8" name="Line 48">
              <a:extLst>
                <a:ext uri="{FF2B5EF4-FFF2-40B4-BE49-F238E27FC236}">
                  <a16:creationId xmlns:a16="http://schemas.microsoft.com/office/drawing/2014/main" id="{78CA3D77-F2CB-402D-92FC-120AC35B4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8200" y="5257800"/>
              <a:ext cx="0" cy="990600"/>
            </a:xfrm>
            <a:prstGeom prst="line">
              <a:avLst/>
            </a:prstGeom>
            <a:noFill/>
            <a:ln w="63500">
              <a:solidFill>
                <a:srgbClr val="F507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49" name="Line 49">
              <a:extLst>
                <a:ext uri="{FF2B5EF4-FFF2-40B4-BE49-F238E27FC236}">
                  <a16:creationId xmlns:a16="http://schemas.microsoft.com/office/drawing/2014/main" id="{C3DF59FD-D9FD-4FDD-A9C0-5F21AD89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8200" y="5791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0" name="Line 50">
              <a:extLst>
                <a:ext uri="{FF2B5EF4-FFF2-40B4-BE49-F238E27FC236}">
                  <a16:creationId xmlns:a16="http://schemas.microsoft.com/office/drawing/2014/main" id="{B3F8CDAC-F0D9-415C-8B7A-7599FB050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48200" y="5791200"/>
              <a:ext cx="6096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1" name="Line 51">
              <a:extLst>
                <a:ext uri="{FF2B5EF4-FFF2-40B4-BE49-F238E27FC236}">
                  <a16:creationId xmlns:a16="http://schemas.microsoft.com/office/drawing/2014/main" id="{BC1B93D1-A30F-4D93-9AA8-A77DCCF5C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9400" y="4419600"/>
              <a:ext cx="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52" name="Line 52">
              <a:extLst>
                <a:ext uri="{FF2B5EF4-FFF2-40B4-BE49-F238E27FC236}">
                  <a16:creationId xmlns:a16="http://schemas.microsoft.com/office/drawing/2014/main" id="{8A2E4C09-F6B3-42EB-AF8C-ED415F0D0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400" y="4038600"/>
              <a:ext cx="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6BBE872-FB3A-471C-A532-B29C9E00CA5A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F1895A-37D7-4031-A0DE-8F55BC17574B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E397-10F6-4BE8-9FA1-F0577A67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58370" name="Rectangle 5">
            <a:extLst>
              <a:ext uri="{FF2B5EF4-FFF2-40B4-BE49-F238E27FC236}">
                <a16:creationId xmlns:a16="http://schemas.microsoft.com/office/drawing/2014/main" id="{E7C80436-C9BD-4E29-8109-1EF551A4D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reserves?(13)</a:t>
            </a:r>
            <a:endParaRPr lang="en-US" altLang="en-US" sz="2200" dirty="0"/>
          </a:p>
          <a:p>
            <a:pPr marL="922338" lvl="1" indent="-457200"/>
            <a:r>
              <a:rPr lang="en-US" altLang="en-US" sz="2000" dirty="0"/>
              <a:t>Strategy 2: Increase Fees </a:t>
            </a:r>
          </a:p>
          <a:p>
            <a:pPr marL="1241425" lvl="2" indent="-381000"/>
            <a:r>
              <a:rPr lang="en-US" altLang="en-US" dirty="0"/>
              <a:t>Charge master update </a:t>
            </a:r>
          </a:p>
          <a:p>
            <a:pPr marL="1241425" lvl="2" indent="-381000"/>
            <a:r>
              <a:rPr lang="en-US" altLang="en-US" dirty="0"/>
              <a:t>Renegotiate third party contracts</a:t>
            </a:r>
          </a:p>
          <a:p>
            <a:pPr marL="1241425" lvl="2" indent="-381000"/>
            <a:r>
              <a:rPr lang="en-US" altLang="en-US" dirty="0"/>
              <a:t>Better Revenue cycle functions</a:t>
            </a:r>
          </a:p>
          <a:p>
            <a:pPr marL="1241425" lvl="2" indent="-381000"/>
            <a:r>
              <a:rPr lang="en-US" altLang="en-US" dirty="0"/>
              <a:t>Cost report improvements</a:t>
            </a:r>
          </a:p>
          <a:p>
            <a:pPr marL="1539875" lvl="3" indent="-342900"/>
            <a:endParaRPr lang="en-US" altLang="en-US" sz="2000" dirty="0"/>
          </a:p>
          <a:p>
            <a:pPr marL="2324100" lvl="4" indent="-342900">
              <a:buFontTx/>
              <a:buNone/>
            </a:pPr>
            <a:endParaRPr lang="en-US" altLang="en-US" dirty="0"/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D4769273-AB66-46AF-AEB8-CB94CEE69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8372" name="Rectangle 7">
            <a:extLst>
              <a:ext uri="{FF2B5EF4-FFF2-40B4-BE49-F238E27FC236}">
                <a16:creationId xmlns:a16="http://schemas.microsoft.com/office/drawing/2014/main" id="{0B1CEE13-0FB1-4610-AC87-2AFFDDD03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8374" name="Picture 43">
            <a:extLst>
              <a:ext uri="{FF2B5EF4-FFF2-40B4-BE49-F238E27FC236}">
                <a16:creationId xmlns:a16="http://schemas.microsoft.com/office/drawing/2014/main" id="{3E8D7ADF-C91C-4F06-8FDD-F42CC925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40" y="3276600"/>
            <a:ext cx="457756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2FDE5-9549-464F-89DD-8008D58B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83C7F-BAD3-4726-B236-6035DB0FDC32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661BD-3D2D-4310-890E-A21806F0B575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74FA4-12F1-4170-8A76-66F5196BC1B0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1C8222-85E6-4B5A-B3C9-4B04B44E4D0E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1D4D-3B47-4090-BCF2-E8E02E9B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60418" name="Rectangle 5">
            <a:extLst>
              <a:ext uri="{FF2B5EF4-FFF2-40B4-BE49-F238E27FC236}">
                <a16:creationId xmlns:a16="http://schemas.microsoft.com/office/drawing/2014/main" id="{94C9AFB3-DB3C-478D-A639-C50B836D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reserves?(14)</a:t>
            </a:r>
          </a:p>
          <a:p>
            <a:pPr marL="739775" lvl="1" indent="-277813"/>
            <a:r>
              <a:rPr lang="en-US" altLang="en-US" sz="2200" dirty="0"/>
              <a:t>Strategy 3: Increase Volume or Improve Service Mix </a:t>
            </a:r>
          </a:p>
          <a:p>
            <a:pPr marL="1089025" lvl="2" indent="-234950"/>
            <a:r>
              <a:rPr lang="en-US" altLang="en-US" dirty="0"/>
              <a:t>More volume reduces the average cost per unit of service by spreading the high fixed costs over more patients</a:t>
            </a:r>
          </a:p>
          <a:p>
            <a:pPr marL="1089025" lvl="2" indent="-234950"/>
            <a:r>
              <a:rPr lang="en-US" altLang="en-US" dirty="0"/>
              <a:t>Improved service mix increases slope of revenue line </a:t>
            </a:r>
          </a:p>
          <a:p>
            <a:pPr marL="1089025" lvl="2" indent="-234950"/>
            <a:endParaRPr lang="en-US" altLang="en-US" dirty="0"/>
          </a:p>
          <a:p>
            <a:pPr marL="1989138" lvl="3" indent="-342900"/>
            <a:endParaRPr lang="en-US" altLang="en-US" sz="1600" dirty="0"/>
          </a:p>
          <a:p>
            <a:pPr marL="2446338" lvl="4" indent="-342900">
              <a:buFontTx/>
              <a:buNone/>
            </a:pPr>
            <a:endParaRPr lang="en-US" altLang="en-US" sz="1600" dirty="0"/>
          </a:p>
        </p:txBody>
      </p:sp>
      <p:sp>
        <p:nvSpPr>
          <p:cNvPr id="60419" name="Rectangle 8">
            <a:extLst>
              <a:ext uri="{FF2B5EF4-FFF2-40B4-BE49-F238E27FC236}">
                <a16:creationId xmlns:a16="http://schemas.microsoft.com/office/drawing/2014/main" id="{99D4A3D7-72D4-4270-97F3-2412EA05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0420" name="Rectangle 9">
            <a:extLst>
              <a:ext uri="{FF2B5EF4-FFF2-40B4-BE49-F238E27FC236}">
                <a16:creationId xmlns:a16="http://schemas.microsoft.com/office/drawing/2014/main" id="{9E5B6041-2019-47BB-B37D-499F12561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71646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60422" name="Picture 47">
            <a:extLst>
              <a:ext uri="{FF2B5EF4-FFF2-40B4-BE49-F238E27FC236}">
                <a16:creationId xmlns:a16="http://schemas.microsoft.com/office/drawing/2014/main" id="{57102F45-3F87-43D0-9615-D79B076F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655063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4E71D-18FA-42B9-8A59-56AA71DC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E5A4D-047C-478A-9918-B6CABB5CF64D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84FC9-8643-4994-A5DC-E512E9F5D7C1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A8443-357C-4E1A-B765-EC79B51098FC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C25AC-4FB4-4074-A8AB-B0FFD0FCF63F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38B2-B3ED-49B6-A569-8634615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010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34F41C2-ADE8-4173-A712-DB7FDAB6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i="1" dirty="0"/>
              <a:t>How does my hospital generate cash reserves?(15)</a:t>
            </a:r>
            <a:endParaRPr lang="en-US" altLang="en-US" sz="2200" dirty="0"/>
          </a:p>
          <a:p>
            <a:pPr marL="804862" lvl="1" indent="-342900"/>
            <a:r>
              <a:rPr lang="en-US" altLang="en-US" sz="2000" dirty="0"/>
              <a:t>Strategy 4: Grow Non-Medicare Business</a:t>
            </a:r>
          </a:p>
          <a:p>
            <a:pPr marL="1139825" lvl="2" indent="-285750"/>
            <a:r>
              <a:rPr lang="en-US" altLang="en-US" b="1" i="1" dirty="0"/>
              <a:t>Strategy assumes incremental margin on non-Medicare offsets reduction in Medicare per unit revenue *********</a:t>
            </a:r>
          </a:p>
          <a:p>
            <a:pPr marL="739775" lvl="1" indent="-277813"/>
            <a:endParaRPr lang="en-US" altLang="en-US" sz="2000" b="1" i="1" dirty="0"/>
          </a:p>
          <a:p>
            <a:pPr marL="1089025" lvl="2" indent="-234950"/>
            <a:endParaRPr lang="en-US" altLang="en-US" dirty="0"/>
          </a:p>
          <a:p>
            <a:pPr marL="1089025" lvl="2" indent="-234950"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5D5F7-3645-4B30-985B-4A343CCD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C237B511-ACBF-4931-A893-F435886B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481171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5FA3DCDC-D08F-481B-918C-673A80C2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4811713"/>
            <a:ext cx="993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2476" name="Rectangle 14">
            <a:extLst>
              <a:ext uri="{FF2B5EF4-FFF2-40B4-BE49-F238E27FC236}">
                <a16:creationId xmlns:a16="http://schemas.microsoft.com/office/drawing/2014/main" id="{2726AB3C-50C6-453B-BC99-3CE0EA5A9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6634163"/>
            <a:ext cx="1673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2477" name="Rectangle 15">
            <a:extLst>
              <a:ext uri="{FF2B5EF4-FFF2-40B4-BE49-F238E27FC236}">
                <a16:creationId xmlns:a16="http://schemas.microsoft.com/office/drawing/2014/main" id="{4F9D477F-F9C4-4211-855E-A72EEBBF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6634163"/>
            <a:ext cx="1673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2478" name="Rectangle 16">
            <a:extLst>
              <a:ext uri="{FF2B5EF4-FFF2-40B4-BE49-F238E27FC236}">
                <a16:creationId xmlns:a16="http://schemas.microsoft.com/office/drawing/2014/main" id="{CA647A4B-A020-47E8-910A-5B1D8A69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6634163"/>
            <a:ext cx="1673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2483" name="Rectangle 25">
            <a:extLst>
              <a:ext uri="{FF2B5EF4-FFF2-40B4-BE49-F238E27FC236}">
                <a16:creationId xmlns:a16="http://schemas.microsoft.com/office/drawing/2014/main" id="{B64F69DE-2782-4978-9D11-9EAE2BB5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6634163"/>
            <a:ext cx="1673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2484" name="Rectangle 26">
            <a:extLst>
              <a:ext uri="{FF2B5EF4-FFF2-40B4-BE49-F238E27FC236}">
                <a16:creationId xmlns:a16="http://schemas.microsoft.com/office/drawing/2014/main" id="{8F0D96B5-3BD2-4669-B029-0F1E3DD3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316" y="6061351"/>
            <a:ext cx="1168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+mn-lt"/>
              </a:rPr>
              <a:t>Service Volumes</a:t>
            </a:r>
            <a:endParaRPr lang="en-US" altLang="en-US" sz="9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BC7262-425C-4ADC-A134-16CFA7BD0B62}"/>
              </a:ext>
            </a:extLst>
          </p:cNvPr>
          <p:cNvGrpSpPr/>
          <p:nvPr/>
        </p:nvGrpSpPr>
        <p:grpSpPr>
          <a:xfrm>
            <a:off x="1828800" y="2776348"/>
            <a:ext cx="5486400" cy="3565243"/>
            <a:chOff x="2105025" y="2438400"/>
            <a:chExt cx="6934200" cy="4295775"/>
          </a:xfrm>
        </p:grpSpPr>
        <p:sp>
          <p:nvSpPr>
            <p:cNvPr id="62466" name="Freeform 2">
              <a:extLst>
                <a:ext uri="{FF2B5EF4-FFF2-40B4-BE49-F238E27FC236}">
                  <a16:creationId xmlns:a16="http://schemas.microsoft.com/office/drawing/2014/main" id="{0175B4BC-E718-4CD8-A604-C595FD15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972050"/>
              <a:ext cx="1752600" cy="685800"/>
            </a:xfrm>
            <a:custGeom>
              <a:avLst/>
              <a:gdLst>
                <a:gd name="T0" fmla="*/ 0 w 1104"/>
                <a:gd name="T1" fmla="*/ 228600 h 432"/>
                <a:gd name="T2" fmla="*/ 1752600 w 1104"/>
                <a:gd name="T3" fmla="*/ 0 h 432"/>
                <a:gd name="T4" fmla="*/ 1752600 w 1104"/>
                <a:gd name="T5" fmla="*/ 457200 h 432"/>
                <a:gd name="T6" fmla="*/ 0 w 1104"/>
                <a:gd name="T7" fmla="*/ 685800 h 432"/>
                <a:gd name="T8" fmla="*/ 0 w 1104"/>
                <a:gd name="T9" fmla="*/ 228600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4"/>
                <a:gd name="T16" fmla="*/ 0 h 432"/>
                <a:gd name="T17" fmla="*/ 1104 w 1104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4" h="432">
                  <a:moveTo>
                    <a:pt x="0" y="144"/>
                  </a:moveTo>
                  <a:lnTo>
                    <a:pt x="1104" y="0"/>
                  </a:lnTo>
                  <a:lnTo>
                    <a:pt x="1104" y="288"/>
                  </a:lnTo>
                  <a:lnTo>
                    <a:pt x="0" y="43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70" name="Rectangle 8">
              <a:extLst>
                <a:ext uri="{FF2B5EF4-FFF2-40B4-BE49-F238E27FC236}">
                  <a16:creationId xmlns:a16="http://schemas.microsoft.com/office/drawing/2014/main" id="{CA569C8B-D6F0-40DD-80D6-B632941C9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5" y="4446588"/>
              <a:ext cx="16732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2471" name="Rectangle 9">
              <a:extLst>
                <a:ext uri="{FF2B5EF4-FFF2-40B4-BE49-F238E27FC236}">
                  <a16:creationId xmlns:a16="http://schemas.microsoft.com/office/drawing/2014/main" id="{4756413E-B066-4C51-9311-5CC25713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5" y="4446588"/>
              <a:ext cx="16732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2472" name="AutoShape 10">
              <a:extLst>
                <a:ext uri="{FF2B5EF4-FFF2-40B4-BE49-F238E27FC236}">
                  <a16:creationId xmlns:a16="http://schemas.microsoft.com/office/drawing/2014/main" id="{34EB9799-2811-458E-BEBF-47655192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400" y="4438650"/>
              <a:ext cx="2209800" cy="666750"/>
            </a:xfrm>
            <a:prstGeom prst="accentBorderCallout1">
              <a:avLst>
                <a:gd name="adj1" fmla="val 17144"/>
                <a:gd name="adj2" fmla="val -3449"/>
                <a:gd name="adj3" fmla="val 95000"/>
                <a:gd name="adj4" fmla="val -57616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+mn-lt"/>
                </a:rPr>
                <a:t>Additional Medicare volume shifts the line to reduce losses . . .</a:t>
              </a:r>
            </a:p>
          </p:txBody>
        </p:sp>
        <p:sp>
          <p:nvSpPr>
            <p:cNvPr id="62473" name="Rectangle 11">
              <a:extLst>
                <a:ext uri="{FF2B5EF4-FFF2-40B4-BE49-F238E27FC236}">
                  <a16:creationId xmlns:a16="http://schemas.microsoft.com/office/drawing/2014/main" id="{6F5514C0-4317-44C1-A396-4FB7F005B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5" y="4446588"/>
              <a:ext cx="16732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2474" name="Rectangle 12">
              <a:extLst>
                <a:ext uri="{FF2B5EF4-FFF2-40B4-BE49-F238E27FC236}">
                  <a16:creationId xmlns:a16="http://schemas.microsoft.com/office/drawing/2014/main" id="{2821FC5F-A440-438E-A918-C633D72F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5" y="4446588"/>
              <a:ext cx="167322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2475" name="AutoShape 13">
              <a:extLst>
                <a:ext uri="{FF2B5EF4-FFF2-40B4-BE49-F238E27FC236}">
                  <a16:creationId xmlns:a16="http://schemas.microsoft.com/office/drawing/2014/main" id="{78E9B3A9-3035-4D9B-9728-ED611220C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2774950"/>
              <a:ext cx="2286000" cy="882650"/>
            </a:xfrm>
            <a:prstGeom prst="accentBorderCallout1">
              <a:avLst>
                <a:gd name="adj1" fmla="val 12949"/>
                <a:gd name="adj2" fmla="val -3333"/>
                <a:gd name="adj3" fmla="val 50181"/>
                <a:gd name="adj4" fmla="val -6659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+mn-lt"/>
                </a:rPr>
                <a:t>Medicare revenue mirrors the total cost, but only covers its share of the total</a:t>
              </a:r>
            </a:p>
          </p:txBody>
        </p:sp>
        <p:sp>
          <p:nvSpPr>
            <p:cNvPr id="62479" name="Rectangle 17">
              <a:extLst>
                <a:ext uri="{FF2B5EF4-FFF2-40B4-BE49-F238E27FC236}">
                  <a16:creationId xmlns:a16="http://schemas.microsoft.com/office/drawing/2014/main" id="{00D78756-BDE8-4704-8834-291CE086B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775" y="5413375"/>
              <a:ext cx="7842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2480" name="Rectangle 18">
              <a:extLst>
                <a:ext uri="{FF2B5EF4-FFF2-40B4-BE49-F238E27FC236}">
                  <a16:creationId xmlns:a16="http://schemas.microsoft.com/office/drawing/2014/main" id="{9DC2464E-312C-4872-83CA-2F68FB544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13" y="5000625"/>
              <a:ext cx="193516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2481" name="Group 19">
              <a:extLst>
                <a:ext uri="{FF2B5EF4-FFF2-40B4-BE49-F238E27FC236}">
                  <a16:creationId xmlns:a16="http://schemas.microsoft.com/office/drawing/2014/main" id="{42483E81-E870-401B-A37E-49CDC9FA2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438" y="4905375"/>
              <a:ext cx="179387" cy="1751013"/>
              <a:chOff x="1665" y="2222"/>
              <a:chExt cx="98" cy="1629"/>
            </a:xfrm>
          </p:grpSpPr>
          <p:sp>
            <p:nvSpPr>
              <p:cNvPr id="62522" name="Rectangle 20">
                <a:extLst>
                  <a:ext uri="{FF2B5EF4-FFF2-40B4-BE49-F238E27FC236}">
                    <a16:creationId xmlns:a16="http://schemas.microsoft.com/office/drawing/2014/main" id="{2264EE7E-5F9C-4883-B62B-C74EA6AA4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318"/>
                <a:ext cx="26" cy="15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23" name="Freeform 21">
                <a:extLst>
                  <a:ext uri="{FF2B5EF4-FFF2-40B4-BE49-F238E27FC236}">
                    <a16:creationId xmlns:a16="http://schemas.microsoft.com/office/drawing/2014/main" id="{DB58553D-38A5-4773-A427-C9714E50B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222"/>
                <a:ext cx="98" cy="98"/>
              </a:xfrm>
              <a:custGeom>
                <a:avLst/>
                <a:gdLst>
                  <a:gd name="T0" fmla="*/ 98 w 196"/>
                  <a:gd name="T1" fmla="*/ 98 h 196"/>
                  <a:gd name="T2" fmla="*/ 50 w 196"/>
                  <a:gd name="T3" fmla="*/ 0 h 196"/>
                  <a:gd name="T4" fmla="*/ 0 w 196"/>
                  <a:gd name="T5" fmla="*/ 98 h 196"/>
                  <a:gd name="T6" fmla="*/ 98 w 196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196"/>
                  <a:gd name="T14" fmla="*/ 196 w 196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196">
                    <a:moveTo>
                      <a:pt x="196" y="196"/>
                    </a:moveTo>
                    <a:lnTo>
                      <a:pt x="99" y="0"/>
                    </a:lnTo>
                    <a:lnTo>
                      <a:pt x="0" y="196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2482" name="Group 22">
              <a:extLst>
                <a:ext uri="{FF2B5EF4-FFF2-40B4-BE49-F238E27FC236}">
                  <a16:creationId xmlns:a16="http://schemas.microsoft.com/office/drawing/2014/main" id="{FC9AEF6E-FC14-48F8-A244-B61F19BE4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0225" y="6578600"/>
              <a:ext cx="1930400" cy="155575"/>
              <a:chOff x="1714" y="3802"/>
              <a:chExt cx="1811" cy="98"/>
            </a:xfrm>
          </p:grpSpPr>
          <p:sp>
            <p:nvSpPr>
              <p:cNvPr id="62520" name="Rectangle 23">
                <a:extLst>
                  <a:ext uri="{FF2B5EF4-FFF2-40B4-BE49-F238E27FC236}">
                    <a16:creationId xmlns:a16="http://schemas.microsoft.com/office/drawing/2014/main" id="{F3052DDD-288E-4EBD-B5C5-B9A8AA984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3838"/>
                <a:ext cx="171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21" name="Freeform 24">
                <a:extLst>
                  <a:ext uri="{FF2B5EF4-FFF2-40B4-BE49-F238E27FC236}">
                    <a16:creationId xmlns:a16="http://schemas.microsoft.com/office/drawing/2014/main" id="{41021B32-F95F-441D-8CB1-7D5C1E807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3802"/>
                <a:ext cx="98" cy="98"/>
              </a:xfrm>
              <a:custGeom>
                <a:avLst/>
                <a:gdLst>
                  <a:gd name="T0" fmla="*/ 0 w 197"/>
                  <a:gd name="T1" fmla="*/ 98 h 196"/>
                  <a:gd name="T2" fmla="*/ 98 w 197"/>
                  <a:gd name="T3" fmla="*/ 49 h 196"/>
                  <a:gd name="T4" fmla="*/ 0 w 197"/>
                  <a:gd name="T5" fmla="*/ 0 h 196"/>
                  <a:gd name="T6" fmla="*/ 0 w 197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196"/>
                  <a:gd name="T14" fmla="*/ 197 w 197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196">
                    <a:moveTo>
                      <a:pt x="0" y="196"/>
                    </a:moveTo>
                    <a:lnTo>
                      <a:pt x="197" y="98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485" name="Rectangle 27">
              <a:extLst>
                <a:ext uri="{FF2B5EF4-FFF2-40B4-BE49-F238E27FC236}">
                  <a16:creationId xmlns:a16="http://schemas.microsoft.com/office/drawing/2014/main" id="{38BE0F28-F98F-4221-826D-58FEC6992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552" y="5057775"/>
              <a:ext cx="48365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 b="1" dirty="0">
                  <a:solidFill>
                    <a:srgbClr val="000000"/>
                  </a:solidFill>
                  <a:latin typeface="+mn-lt"/>
                </a:rPr>
                <a:t>Dollars</a:t>
              </a:r>
              <a:endParaRPr lang="en-US" altLang="en-US" sz="900" dirty="0">
                <a:latin typeface="+mn-lt"/>
              </a:endParaRPr>
            </a:p>
          </p:txBody>
        </p:sp>
        <p:sp>
          <p:nvSpPr>
            <p:cNvPr id="62486" name="Rectangle 28">
              <a:extLst>
                <a:ext uri="{FF2B5EF4-FFF2-40B4-BE49-F238E27FC236}">
                  <a16:creationId xmlns:a16="http://schemas.microsoft.com/office/drawing/2014/main" id="{965DD409-EFF4-4734-BF3B-8A5FCBB8F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775" y="5413375"/>
              <a:ext cx="7842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2487" name="Rectangle 29">
              <a:extLst>
                <a:ext uri="{FF2B5EF4-FFF2-40B4-BE49-F238E27FC236}">
                  <a16:creationId xmlns:a16="http://schemas.microsoft.com/office/drawing/2014/main" id="{A33909F3-FD91-4B59-A52E-1CCDC0E4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13" y="5000625"/>
              <a:ext cx="193516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2488" name="Line 30">
              <a:extLst>
                <a:ext uri="{FF2B5EF4-FFF2-40B4-BE49-F238E27FC236}">
                  <a16:creationId xmlns:a16="http://schemas.microsoft.com/office/drawing/2014/main" id="{1F91856A-261D-45A0-9508-01AB09F06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2450" y="4981575"/>
              <a:ext cx="1755775" cy="209550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89" name="Rectangle 31">
              <a:extLst>
                <a:ext uri="{FF2B5EF4-FFF2-40B4-BE49-F238E27FC236}">
                  <a16:creationId xmlns:a16="http://schemas.microsoft.com/office/drawing/2014/main" id="{44A3B387-25B4-4DA1-88DB-01D911A5C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676" y="4845050"/>
              <a:ext cx="3234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latin typeface="+mn-lt"/>
                </a:rPr>
                <a:t>Cost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62490" name="Line 32">
              <a:extLst>
                <a:ext uri="{FF2B5EF4-FFF2-40B4-BE49-F238E27FC236}">
                  <a16:creationId xmlns:a16="http://schemas.microsoft.com/office/drawing/2014/main" id="{6FC4276A-F13A-471B-8932-B2A5B6016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625" y="5438775"/>
              <a:ext cx="1828800" cy="2286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1" name="Text Box 33">
              <a:extLst>
                <a:ext uri="{FF2B5EF4-FFF2-40B4-BE49-F238E27FC236}">
                  <a16:creationId xmlns:a16="http://schemas.microsoft.com/office/drawing/2014/main" id="{CC09F4EA-E82B-49F5-9DB7-50A68A875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133975"/>
              <a:ext cx="160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+mn-lt"/>
                </a:rPr>
                <a:t>Losses</a:t>
              </a:r>
            </a:p>
          </p:txBody>
        </p:sp>
        <p:sp>
          <p:nvSpPr>
            <p:cNvPr id="62492" name="Rectangle 34">
              <a:extLst>
                <a:ext uri="{FF2B5EF4-FFF2-40B4-BE49-F238E27FC236}">
                  <a16:creationId xmlns:a16="http://schemas.microsoft.com/office/drawing/2014/main" id="{7A98264A-7E55-4571-831E-3EC342F6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625" y="5292725"/>
              <a:ext cx="12192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latin typeface="+mn-lt"/>
                </a:rPr>
                <a:t>Revenue</a:t>
              </a:r>
              <a:endParaRPr lang="en-US" altLang="en-US" sz="1200" dirty="0">
                <a:latin typeface="+mn-lt"/>
              </a:endParaRPr>
            </a:p>
          </p:txBody>
        </p:sp>
        <p:sp>
          <p:nvSpPr>
            <p:cNvPr id="62493" name="Line 35">
              <a:extLst>
                <a:ext uri="{FF2B5EF4-FFF2-40B4-BE49-F238E27FC236}">
                  <a16:creationId xmlns:a16="http://schemas.microsoft.com/office/drawing/2014/main" id="{CFC6D6A8-A978-4936-B804-F7DE01E4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625" y="5810250"/>
              <a:ext cx="1828800" cy="2286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4" name="Line 36">
              <a:extLst>
                <a:ext uri="{FF2B5EF4-FFF2-40B4-BE49-F238E27FC236}">
                  <a16:creationId xmlns:a16="http://schemas.microsoft.com/office/drawing/2014/main" id="{5CB5F09D-65EE-44F8-84F1-9B359442C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3750" y="5638800"/>
              <a:ext cx="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5" name="Line 37">
              <a:extLst>
                <a:ext uri="{FF2B5EF4-FFF2-40B4-BE49-F238E27FC236}">
                  <a16:creationId xmlns:a16="http://schemas.microsoft.com/office/drawing/2014/main" id="{46803D6D-B181-4828-A8D8-342DBF1F6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3825" y="5581650"/>
              <a:ext cx="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6" name="Line 38">
              <a:extLst>
                <a:ext uri="{FF2B5EF4-FFF2-40B4-BE49-F238E27FC236}">
                  <a16:creationId xmlns:a16="http://schemas.microsoft.com/office/drawing/2014/main" id="{EEB6E2BC-E888-4E8A-9CAE-40BD9825D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3425" y="5505450"/>
              <a:ext cx="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2497" name="Group 39">
              <a:extLst>
                <a:ext uri="{FF2B5EF4-FFF2-40B4-BE49-F238E27FC236}">
                  <a16:creationId xmlns:a16="http://schemas.microsoft.com/office/drawing/2014/main" id="{3DCCA13F-AA60-46A1-9481-AE277680F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5025" y="2438400"/>
              <a:ext cx="3810000" cy="2525713"/>
              <a:chOff x="1056" y="1296"/>
              <a:chExt cx="2400" cy="1591"/>
            </a:xfrm>
          </p:grpSpPr>
          <p:sp>
            <p:nvSpPr>
              <p:cNvPr id="62501" name="Freeform 40">
                <a:extLst>
                  <a:ext uri="{FF2B5EF4-FFF2-40B4-BE49-F238E27FC236}">
                    <a16:creationId xmlns:a16="http://schemas.microsoft.com/office/drawing/2014/main" id="{FF31AE67-156E-40E4-8419-71CC6AF67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1700"/>
                <a:ext cx="1104" cy="672"/>
              </a:xfrm>
              <a:custGeom>
                <a:avLst/>
                <a:gdLst>
                  <a:gd name="T0" fmla="*/ 0 w 1104"/>
                  <a:gd name="T1" fmla="*/ 144 h 672"/>
                  <a:gd name="T2" fmla="*/ 1104 w 1104"/>
                  <a:gd name="T3" fmla="*/ 0 h 672"/>
                  <a:gd name="T4" fmla="*/ 1104 w 1104"/>
                  <a:gd name="T5" fmla="*/ 528 h 672"/>
                  <a:gd name="T6" fmla="*/ 0 w 1104"/>
                  <a:gd name="T7" fmla="*/ 672 h 672"/>
                  <a:gd name="T8" fmla="*/ 0 w 1104"/>
                  <a:gd name="T9" fmla="*/ 144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4"/>
                  <a:gd name="T16" fmla="*/ 0 h 672"/>
                  <a:gd name="T17" fmla="*/ 1104 w 110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4" h="672">
                    <a:moveTo>
                      <a:pt x="0" y="144"/>
                    </a:moveTo>
                    <a:lnTo>
                      <a:pt x="1104" y="0"/>
                    </a:lnTo>
                    <a:lnTo>
                      <a:pt x="1104" y="528"/>
                    </a:lnTo>
                    <a:lnTo>
                      <a:pt x="0" y="67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02" name="Rectangle 41">
                <a:extLst>
                  <a:ext uri="{FF2B5EF4-FFF2-40B4-BE49-F238E27FC236}">
                    <a16:creationId xmlns:a16="http://schemas.microsoft.com/office/drawing/2014/main" id="{AA7E3A79-16CF-4B82-BCFF-22910651B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6" y="1972"/>
                <a:ext cx="49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03" name="Rectangle 42">
                <a:extLst>
                  <a:ext uri="{FF2B5EF4-FFF2-40B4-BE49-F238E27FC236}">
                    <a16:creationId xmlns:a16="http://schemas.microsoft.com/office/drawing/2014/main" id="{4C144983-B1F6-4811-A5FC-E3DDA5F25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" y="1712"/>
                <a:ext cx="121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2504" name="Group 43">
                <a:extLst>
                  <a:ext uri="{FF2B5EF4-FFF2-40B4-BE49-F238E27FC236}">
                    <a16:creationId xmlns:a16="http://schemas.microsoft.com/office/drawing/2014/main" id="{8179589C-AD91-4A31-8F6C-7CD3B5C50D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5" y="1652"/>
                <a:ext cx="113" cy="1103"/>
                <a:chOff x="1665" y="2222"/>
                <a:chExt cx="98" cy="1629"/>
              </a:xfrm>
            </p:grpSpPr>
            <p:sp>
              <p:nvSpPr>
                <p:cNvPr id="62518" name="Rectangle 44">
                  <a:extLst>
                    <a:ext uri="{FF2B5EF4-FFF2-40B4-BE49-F238E27FC236}">
                      <a16:creationId xmlns:a16="http://schemas.microsoft.com/office/drawing/2014/main" id="{167E8560-D480-431D-9E75-4E8BF7421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2318"/>
                  <a:ext cx="26" cy="153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519" name="Freeform 45">
                  <a:extLst>
                    <a:ext uri="{FF2B5EF4-FFF2-40B4-BE49-F238E27FC236}">
                      <a16:creationId xmlns:a16="http://schemas.microsoft.com/office/drawing/2014/main" id="{15088D8D-8012-4196-8DF0-4264FECE9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2222"/>
                  <a:ext cx="98" cy="98"/>
                </a:xfrm>
                <a:custGeom>
                  <a:avLst/>
                  <a:gdLst>
                    <a:gd name="T0" fmla="*/ 98 w 196"/>
                    <a:gd name="T1" fmla="*/ 98 h 196"/>
                    <a:gd name="T2" fmla="*/ 50 w 196"/>
                    <a:gd name="T3" fmla="*/ 0 h 196"/>
                    <a:gd name="T4" fmla="*/ 0 w 196"/>
                    <a:gd name="T5" fmla="*/ 98 h 196"/>
                    <a:gd name="T6" fmla="*/ 98 w 196"/>
                    <a:gd name="T7" fmla="*/ 98 h 1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6"/>
                    <a:gd name="T13" fmla="*/ 0 h 196"/>
                    <a:gd name="T14" fmla="*/ 196 w 196"/>
                    <a:gd name="T15" fmla="*/ 196 h 1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" h="196">
                      <a:moveTo>
                        <a:pt x="196" y="196"/>
                      </a:moveTo>
                      <a:lnTo>
                        <a:pt x="99" y="0"/>
                      </a:lnTo>
                      <a:lnTo>
                        <a:pt x="0" y="196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2505" name="Group 46">
                <a:extLst>
                  <a:ext uri="{FF2B5EF4-FFF2-40B4-BE49-F238E27FC236}">
                    <a16:creationId xmlns:a16="http://schemas.microsoft.com/office/drawing/2014/main" id="{43D70980-4230-4F78-81C3-9B831B397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4" y="2706"/>
                <a:ext cx="1216" cy="98"/>
                <a:chOff x="1714" y="3802"/>
                <a:chExt cx="1811" cy="98"/>
              </a:xfrm>
            </p:grpSpPr>
            <p:sp>
              <p:nvSpPr>
                <p:cNvPr id="62516" name="Rectangle 47">
                  <a:extLst>
                    <a:ext uri="{FF2B5EF4-FFF2-40B4-BE49-F238E27FC236}">
                      <a16:creationId xmlns:a16="http://schemas.microsoft.com/office/drawing/2014/main" id="{CB64924D-62CC-4B69-940E-2331C8EA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4" y="3838"/>
                  <a:ext cx="1714" cy="2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517" name="Freeform 48">
                  <a:extLst>
                    <a:ext uri="{FF2B5EF4-FFF2-40B4-BE49-F238E27FC236}">
                      <a16:creationId xmlns:a16="http://schemas.microsoft.com/office/drawing/2014/main" id="{C4EFC0DA-0102-4BE7-BACD-5163AC264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7" y="3802"/>
                  <a:ext cx="98" cy="98"/>
                </a:xfrm>
                <a:custGeom>
                  <a:avLst/>
                  <a:gdLst>
                    <a:gd name="T0" fmla="*/ 0 w 197"/>
                    <a:gd name="T1" fmla="*/ 98 h 196"/>
                    <a:gd name="T2" fmla="*/ 98 w 197"/>
                    <a:gd name="T3" fmla="*/ 49 h 196"/>
                    <a:gd name="T4" fmla="*/ 0 w 197"/>
                    <a:gd name="T5" fmla="*/ 0 h 196"/>
                    <a:gd name="T6" fmla="*/ 0 w 197"/>
                    <a:gd name="T7" fmla="*/ 98 h 1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7"/>
                    <a:gd name="T13" fmla="*/ 0 h 196"/>
                    <a:gd name="T14" fmla="*/ 197 w 197"/>
                    <a:gd name="T15" fmla="*/ 196 h 1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7" h="196">
                      <a:moveTo>
                        <a:pt x="0" y="196"/>
                      </a:moveTo>
                      <a:lnTo>
                        <a:pt x="197" y="98"/>
                      </a:lnTo>
                      <a:lnTo>
                        <a:pt x="0" y="0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2506" name="Rectangle 49">
                <a:extLst>
                  <a:ext uri="{FF2B5EF4-FFF2-40B4-BE49-F238E27FC236}">
                    <a16:creationId xmlns:a16="http://schemas.microsoft.com/office/drawing/2014/main" id="{E063ECB5-C45E-4AFA-942B-C8C164681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" y="2762"/>
                <a:ext cx="73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300" b="1" dirty="0">
                    <a:solidFill>
                      <a:srgbClr val="000000"/>
                    </a:solidFill>
                    <a:latin typeface="+mn-lt"/>
                  </a:rPr>
                  <a:t>Service Volumes</a:t>
                </a:r>
                <a:endParaRPr lang="en-US" altLang="en-US" sz="900" dirty="0">
                  <a:latin typeface="+mn-lt"/>
                </a:endParaRPr>
              </a:p>
            </p:txBody>
          </p:sp>
          <p:sp>
            <p:nvSpPr>
              <p:cNvPr id="62507" name="Rectangle 50">
                <a:extLst>
                  <a:ext uri="{FF2B5EF4-FFF2-40B4-BE49-F238E27FC236}">
                    <a16:creationId xmlns:a16="http://schemas.microsoft.com/office/drawing/2014/main" id="{53A715BA-0411-40C9-8DA7-A9B6A2B79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748"/>
                <a:ext cx="30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300" b="1" dirty="0">
                    <a:solidFill>
                      <a:srgbClr val="000000"/>
                    </a:solidFill>
                    <a:latin typeface="+mn-lt"/>
                  </a:rPr>
                  <a:t>Dollars</a:t>
                </a:r>
                <a:endParaRPr lang="en-US" altLang="en-US" sz="900" dirty="0">
                  <a:latin typeface="+mn-lt"/>
                </a:endParaRPr>
              </a:p>
            </p:txBody>
          </p:sp>
          <p:sp>
            <p:nvSpPr>
              <p:cNvPr id="62508" name="Rectangle 51">
                <a:extLst>
                  <a:ext uri="{FF2B5EF4-FFF2-40B4-BE49-F238E27FC236}">
                    <a16:creationId xmlns:a16="http://schemas.microsoft.com/office/drawing/2014/main" id="{5A3DB9DF-F3C4-4333-8AD9-3C64DAAB0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6" y="1972"/>
                <a:ext cx="49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09" name="Rectangle 52">
                <a:extLst>
                  <a:ext uri="{FF2B5EF4-FFF2-40B4-BE49-F238E27FC236}">
                    <a16:creationId xmlns:a16="http://schemas.microsoft.com/office/drawing/2014/main" id="{093F3C4C-9568-4F7B-B11F-1AC03805F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" y="1712"/>
                <a:ext cx="121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10" name="Line 53">
                <a:extLst>
                  <a:ext uri="{FF2B5EF4-FFF2-40B4-BE49-F238E27FC236}">
                    <a16:creationId xmlns:a16="http://schemas.microsoft.com/office/drawing/2014/main" id="{08A636E0-C0D1-4187-8BF6-1481B1BC1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8" y="1700"/>
                <a:ext cx="1106" cy="132"/>
              </a:xfrm>
              <a:prstGeom prst="line">
                <a:avLst/>
              </a:prstGeom>
              <a:noFill/>
              <a:ln w="635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11" name="Rectangle 54">
                <a:extLst>
                  <a:ext uri="{FF2B5EF4-FFF2-40B4-BE49-F238E27FC236}">
                    <a16:creationId xmlns:a16="http://schemas.microsoft.com/office/drawing/2014/main" id="{80E66F2B-D0CE-4999-8C68-11C91C008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1" y="1604"/>
                <a:ext cx="20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+mn-lt"/>
                  </a:rPr>
                  <a:t>Cost</a:t>
                </a:r>
                <a:endParaRPr lang="en-US" altLang="en-US" sz="1200" dirty="0">
                  <a:latin typeface="+mn-lt"/>
                </a:endParaRPr>
              </a:p>
            </p:txBody>
          </p:sp>
          <p:sp>
            <p:nvSpPr>
              <p:cNvPr id="62512" name="Line 55">
                <a:extLst>
                  <a:ext uri="{FF2B5EF4-FFF2-40B4-BE49-F238E27FC236}">
                    <a16:creationId xmlns:a16="http://schemas.microsoft.com/office/drawing/2014/main" id="{AEAC375B-F21D-4762-8998-5B13F7D7A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2228"/>
                <a:ext cx="1152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13" name="Text Box 56">
                <a:extLst>
                  <a:ext uri="{FF2B5EF4-FFF2-40B4-BE49-F238E27FC236}">
                    <a16:creationId xmlns:a16="http://schemas.microsoft.com/office/drawing/2014/main" id="{B4A9F65F-55F6-470A-B2F9-B47C999967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1892"/>
                <a:ext cx="10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+mn-lt"/>
                  </a:rPr>
                  <a:t>Losses</a:t>
                </a:r>
              </a:p>
            </p:txBody>
          </p:sp>
          <p:sp>
            <p:nvSpPr>
              <p:cNvPr id="62514" name="Rectangle 57">
                <a:extLst>
                  <a:ext uri="{FF2B5EF4-FFF2-40B4-BE49-F238E27FC236}">
                    <a16:creationId xmlns:a16="http://schemas.microsoft.com/office/drawing/2014/main" id="{C3E548DD-D98C-4E11-93FE-B0CA1529E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32"/>
                <a:ext cx="7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+mn-lt"/>
                  </a:rPr>
                  <a:t>Revenue</a:t>
                </a:r>
                <a:endParaRPr lang="en-US" altLang="en-US" sz="1200" dirty="0">
                  <a:latin typeface="+mn-lt"/>
                </a:endParaRPr>
              </a:p>
            </p:txBody>
          </p:sp>
          <p:sp>
            <p:nvSpPr>
              <p:cNvPr id="62515" name="Text Box 58">
                <a:extLst>
                  <a:ext uri="{FF2B5EF4-FFF2-40B4-BE49-F238E27FC236}">
                    <a16:creationId xmlns:a16="http://schemas.microsoft.com/office/drawing/2014/main" id="{0E30DC60-4376-48A9-BBCB-07E63DF45A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296"/>
                <a:ext cx="2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u="sng" dirty="0">
                    <a:latin typeface="+mn-lt"/>
                  </a:rPr>
                  <a:t>Impact of Increasing Medicare Volumes</a:t>
                </a:r>
              </a:p>
            </p:txBody>
          </p:sp>
        </p:grpSp>
        <p:sp>
          <p:nvSpPr>
            <p:cNvPr id="62498" name="AutoShape 59">
              <a:extLst>
                <a:ext uri="{FF2B5EF4-FFF2-40B4-BE49-F238E27FC236}">
                  <a16:creationId xmlns:a16="http://schemas.microsoft.com/office/drawing/2014/main" id="{66FCE003-9D27-4D44-BFA2-45247C2C5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5" y="5886450"/>
              <a:ext cx="2209800" cy="514350"/>
            </a:xfrm>
            <a:prstGeom prst="accentBorderCallout1">
              <a:avLst>
                <a:gd name="adj1" fmla="val 22222"/>
                <a:gd name="adj2" fmla="val -3449"/>
                <a:gd name="adj3" fmla="val -89199"/>
                <a:gd name="adj4" fmla="val -5122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+mn-lt"/>
                </a:rPr>
                <a:t>. . . Medicare revenue will never exceed costs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EFF5577-7B08-483A-A841-8C216E956728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23A388-0EB7-4C18-AF05-A62D8C4D4351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E434D1-35EB-44CC-AFE2-D374AD0CD093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F35029-68E3-411E-AD39-C0ABBC7CA29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36992C-0C10-4673-BD38-6174A0A0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63C643-5D52-4217-BDB8-81F6EE35C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631109"/>
              </p:ext>
            </p:extLst>
          </p:nvPr>
        </p:nvGraphicFramePr>
        <p:xfrm>
          <a:off x="914400" y="1417638"/>
          <a:ext cx="72961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6B313E-00DE-466D-9FE5-AD81B492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FBD88-DF84-4BB9-BAFC-D6D1FA733C16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41478-C65F-4EF2-8FB4-2E45EAE8CE1C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56561-5618-422A-8B2F-86C06E10D197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 ECONOMICS Q&amp;A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65927-DAC8-4BF7-9580-2FD36E1C15E5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529B-1626-4BC6-9840-BBAD56F8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BE4B8F0-1519-4176-8F97-F0992B88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i="1" dirty="0"/>
              <a:t>How does my hospital generate cash reserves?(16)</a:t>
            </a:r>
          </a:p>
          <a:p>
            <a:pPr marL="808038" lvl="1" indent="-342900">
              <a:lnSpc>
                <a:spcPct val="90000"/>
              </a:lnSpc>
            </a:pPr>
            <a:r>
              <a:rPr lang="en-US" altLang="en-US" sz="2000" dirty="0"/>
              <a:t>Strategy 4: Grow Non-Medicare Business (continued)</a:t>
            </a:r>
          </a:p>
          <a:p>
            <a:pPr marL="1208087" lvl="2" indent="-285750">
              <a:lnSpc>
                <a:spcPct val="90000"/>
              </a:lnSpc>
            </a:pPr>
            <a:r>
              <a:rPr lang="en-US" altLang="en-US" dirty="0"/>
              <a:t>Commercial revenue is the only potential source of profit</a:t>
            </a:r>
          </a:p>
          <a:p>
            <a:pPr marL="1543050" lvl="3" indent="-285750">
              <a:lnSpc>
                <a:spcPct val="90000"/>
              </a:lnSpc>
            </a:pPr>
            <a:r>
              <a:rPr lang="en-US" altLang="en-US" sz="1600" dirty="0"/>
              <a:t>Overall services must be increased to exceed unit costs</a:t>
            </a:r>
          </a:p>
          <a:p>
            <a:pPr marL="808038" lvl="1" indent="-342900">
              <a:lnSpc>
                <a:spcPct val="90000"/>
              </a:lnSpc>
            </a:pPr>
            <a:endParaRPr lang="en-US" altLang="en-US" sz="2000" dirty="0"/>
          </a:p>
          <a:p>
            <a:pPr lvl="2" indent="-220663">
              <a:lnSpc>
                <a:spcPct val="90000"/>
              </a:lnSpc>
            </a:pPr>
            <a:endParaRPr lang="en-US" altLang="en-US" dirty="0"/>
          </a:p>
          <a:p>
            <a:pPr lvl="2" indent="-220663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1503F-9A2F-44D2-B486-EFC70A65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2FE9DA-B0CC-472F-89B5-9CD20050515E}"/>
              </a:ext>
            </a:extLst>
          </p:cNvPr>
          <p:cNvGrpSpPr/>
          <p:nvPr/>
        </p:nvGrpSpPr>
        <p:grpSpPr>
          <a:xfrm>
            <a:off x="1066800" y="2438400"/>
            <a:ext cx="6858000" cy="3854212"/>
            <a:chOff x="1600200" y="2559050"/>
            <a:chExt cx="7162800" cy="3841750"/>
          </a:xfrm>
        </p:grpSpPr>
        <p:sp>
          <p:nvSpPr>
            <p:cNvPr id="64514" name="Line 2">
              <a:extLst>
                <a:ext uri="{FF2B5EF4-FFF2-40B4-BE49-F238E27FC236}">
                  <a16:creationId xmlns:a16="http://schemas.microsoft.com/office/drawing/2014/main" id="{116A7D25-E253-42B9-B8A2-3E2E6D5CF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2400" y="3248025"/>
              <a:ext cx="1900238" cy="228282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16" name="Rectangle 6">
              <a:extLst>
                <a:ext uri="{FF2B5EF4-FFF2-40B4-BE49-F238E27FC236}">
                  <a16:creationId xmlns:a16="http://schemas.microsoft.com/office/drawing/2014/main" id="{58C5A9E6-5470-4C6B-820A-389DE2268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4945063"/>
              <a:ext cx="1179513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17" name="Rectangle 7">
              <a:extLst>
                <a:ext uri="{FF2B5EF4-FFF2-40B4-BE49-F238E27FC236}">
                  <a16:creationId xmlns:a16="http://schemas.microsoft.com/office/drawing/2014/main" id="{23157713-C730-4DE5-9C79-6622C2C95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4945063"/>
              <a:ext cx="1179513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18" name="Rectangle 8">
              <a:extLst>
                <a:ext uri="{FF2B5EF4-FFF2-40B4-BE49-F238E27FC236}">
                  <a16:creationId xmlns:a16="http://schemas.microsoft.com/office/drawing/2014/main" id="{8602F1CF-B28D-4A32-8F31-AEB33A745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411788"/>
              <a:ext cx="1987550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19" name="Rectangle 9">
              <a:extLst>
                <a:ext uri="{FF2B5EF4-FFF2-40B4-BE49-F238E27FC236}">
                  <a16:creationId xmlns:a16="http://schemas.microsoft.com/office/drawing/2014/main" id="{B515B28B-875E-43BD-97D5-608C4F640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411788"/>
              <a:ext cx="1987550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20" name="Rectangle 10">
              <a:extLst>
                <a:ext uri="{FF2B5EF4-FFF2-40B4-BE49-F238E27FC236}">
                  <a16:creationId xmlns:a16="http://schemas.microsoft.com/office/drawing/2014/main" id="{C19A49B4-1D75-49D8-A976-FA1A8F097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411788"/>
              <a:ext cx="1987550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21" name="Rectangle 11">
              <a:extLst>
                <a:ext uri="{FF2B5EF4-FFF2-40B4-BE49-F238E27FC236}">
                  <a16:creationId xmlns:a16="http://schemas.microsoft.com/office/drawing/2014/main" id="{4DB463B3-6284-4353-9C90-6F2B2DF9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0" y="4122738"/>
              <a:ext cx="931863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22" name="Rectangle 12">
              <a:extLst>
                <a:ext uri="{FF2B5EF4-FFF2-40B4-BE49-F238E27FC236}">
                  <a16:creationId xmlns:a16="http://schemas.microsoft.com/office/drawing/2014/main" id="{249D7726-E4BA-4F87-9D5E-10C5FC80A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388" y="3794125"/>
              <a:ext cx="22987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64523" name="Group 13">
              <a:extLst>
                <a:ext uri="{FF2B5EF4-FFF2-40B4-BE49-F238E27FC236}">
                  <a16:creationId xmlns:a16="http://schemas.microsoft.com/office/drawing/2014/main" id="{ECE8B993-514B-470F-93AC-5A236BC9A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9213" y="3130550"/>
              <a:ext cx="212725" cy="2430463"/>
              <a:chOff x="1665" y="2222"/>
              <a:chExt cx="98" cy="1629"/>
            </a:xfrm>
          </p:grpSpPr>
          <p:sp>
            <p:nvSpPr>
              <p:cNvPr id="64540" name="Rectangle 14">
                <a:extLst>
                  <a:ext uri="{FF2B5EF4-FFF2-40B4-BE49-F238E27FC236}">
                    <a16:creationId xmlns:a16="http://schemas.microsoft.com/office/drawing/2014/main" id="{C65FD6D5-E8E7-4AAA-8B79-E56D99396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318"/>
                <a:ext cx="26" cy="15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41" name="Freeform 15">
                <a:extLst>
                  <a:ext uri="{FF2B5EF4-FFF2-40B4-BE49-F238E27FC236}">
                    <a16:creationId xmlns:a16="http://schemas.microsoft.com/office/drawing/2014/main" id="{CAA12289-4874-4B09-8D23-7B1841A0F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222"/>
                <a:ext cx="98" cy="98"/>
              </a:xfrm>
              <a:custGeom>
                <a:avLst/>
                <a:gdLst>
                  <a:gd name="T0" fmla="*/ 98 w 196"/>
                  <a:gd name="T1" fmla="*/ 98 h 196"/>
                  <a:gd name="T2" fmla="*/ 50 w 196"/>
                  <a:gd name="T3" fmla="*/ 0 h 196"/>
                  <a:gd name="T4" fmla="*/ 0 w 196"/>
                  <a:gd name="T5" fmla="*/ 98 h 196"/>
                  <a:gd name="T6" fmla="*/ 98 w 196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196"/>
                  <a:gd name="T14" fmla="*/ 196 w 196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196">
                    <a:moveTo>
                      <a:pt x="196" y="196"/>
                    </a:moveTo>
                    <a:lnTo>
                      <a:pt x="99" y="0"/>
                    </a:lnTo>
                    <a:lnTo>
                      <a:pt x="0" y="196"/>
                    </a:lnTo>
                    <a:lnTo>
                      <a:pt x="19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4524" name="Group 16">
              <a:extLst>
                <a:ext uri="{FF2B5EF4-FFF2-40B4-BE49-F238E27FC236}">
                  <a16:creationId xmlns:a16="http://schemas.microsoft.com/office/drawing/2014/main" id="{4F6E17C6-0C34-40F8-B58E-45F4571EEE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7000" y="5422900"/>
              <a:ext cx="2292350" cy="215900"/>
              <a:chOff x="1714" y="3802"/>
              <a:chExt cx="1811" cy="98"/>
            </a:xfrm>
          </p:grpSpPr>
          <p:sp>
            <p:nvSpPr>
              <p:cNvPr id="64538" name="Rectangle 17">
                <a:extLst>
                  <a:ext uri="{FF2B5EF4-FFF2-40B4-BE49-F238E27FC236}">
                    <a16:creationId xmlns:a16="http://schemas.microsoft.com/office/drawing/2014/main" id="{B3F34852-C07F-4DFE-A1EF-F309054C6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3838"/>
                <a:ext cx="1714" cy="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39" name="Freeform 18">
                <a:extLst>
                  <a:ext uri="{FF2B5EF4-FFF2-40B4-BE49-F238E27FC236}">
                    <a16:creationId xmlns:a16="http://schemas.microsoft.com/office/drawing/2014/main" id="{7E59BF5B-B56D-45B8-A166-61A9EF3EB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3802"/>
                <a:ext cx="98" cy="98"/>
              </a:xfrm>
              <a:custGeom>
                <a:avLst/>
                <a:gdLst>
                  <a:gd name="T0" fmla="*/ 0 w 197"/>
                  <a:gd name="T1" fmla="*/ 98 h 196"/>
                  <a:gd name="T2" fmla="*/ 98 w 197"/>
                  <a:gd name="T3" fmla="*/ 49 h 196"/>
                  <a:gd name="T4" fmla="*/ 0 w 197"/>
                  <a:gd name="T5" fmla="*/ 0 h 196"/>
                  <a:gd name="T6" fmla="*/ 0 w 197"/>
                  <a:gd name="T7" fmla="*/ 98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196"/>
                  <a:gd name="T14" fmla="*/ 197 w 197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196">
                    <a:moveTo>
                      <a:pt x="0" y="196"/>
                    </a:moveTo>
                    <a:lnTo>
                      <a:pt x="197" y="98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525" name="Rectangle 19">
              <a:extLst>
                <a:ext uri="{FF2B5EF4-FFF2-40B4-BE49-F238E27FC236}">
                  <a16:creationId xmlns:a16="http://schemas.microsoft.com/office/drawing/2014/main" id="{AFB19169-55C5-40E5-BC6E-D3DACC74B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411788"/>
              <a:ext cx="1987550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28" name="Rectangle 22">
              <a:extLst>
                <a:ext uri="{FF2B5EF4-FFF2-40B4-BE49-F238E27FC236}">
                  <a16:creationId xmlns:a16="http://schemas.microsoft.com/office/drawing/2014/main" id="{5A3A6EE3-B047-43D8-B93D-6FCDB0608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550" y="4122738"/>
              <a:ext cx="931863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29" name="Rectangle 23">
              <a:extLst>
                <a:ext uri="{FF2B5EF4-FFF2-40B4-BE49-F238E27FC236}">
                  <a16:creationId xmlns:a16="http://schemas.microsoft.com/office/drawing/2014/main" id="{52F7F480-D5A2-43B2-9A55-B4B16D86B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388" y="3794125"/>
              <a:ext cx="22987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64530" name="Line 24">
              <a:extLst>
                <a:ext uri="{FF2B5EF4-FFF2-40B4-BE49-F238E27FC236}">
                  <a16:creationId xmlns:a16="http://schemas.microsoft.com/office/drawing/2014/main" id="{CD8946BF-0ADF-4C4E-A91C-2D34A2B80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9225" y="4205288"/>
              <a:ext cx="2084388" cy="290512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32" name="AutoShape 26">
              <a:extLst>
                <a:ext uri="{FF2B5EF4-FFF2-40B4-BE49-F238E27FC236}">
                  <a16:creationId xmlns:a16="http://schemas.microsoft.com/office/drawing/2014/main" id="{C5592322-3705-42D5-94B4-00DEA2740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0" y="5638800"/>
              <a:ext cx="2286000" cy="762000"/>
            </a:xfrm>
            <a:prstGeom prst="accentBorderCallout1">
              <a:avLst>
                <a:gd name="adj1" fmla="val 15000"/>
                <a:gd name="adj2" fmla="val 103333"/>
                <a:gd name="adj3" fmla="val -112917"/>
                <a:gd name="adj4" fmla="val 133056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+mn-lt"/>
                </a:rPr>
                <a:t>Commercial revenue goes up evenly as service volumes increase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3B07C9-EAEA-4F26-B00C-A5390EB0CC9C}"/>
                </a:ext>
              </a:extLst>
            </p:cNvPr>
            <p:cNvGrpSpPr/>
            <p:nvPr/>
          </p:nvGrpSpPr>
          <p:grpSpPr>
            <a:xfrm>
              <a:off x="2914066" y="2559050"/>
              <a:ext cx="4477334" cy="3208338"/>
              <a:chOff x="2914066" y="2559050"/>
              <a:chExt cx="4477334" cy="3208338"/>
            </a:xfrm>
          </p:grpSpPr>
          <p:sp>
            <p:nvSpPr>
              <p:cNvPr id="64526" name="Rectangle 20">
                <a:extLst>
                  <a:ext uri="{FF2B5EF4-FFF2-40B4-BE49-F238E27FC236}">
                    <a16:creationId xmlns:a16="http://schemas.microsoft.com/office/drawing/2014/main" id="{7F3DA815-27E5-46FB-8902-3B8FBBB4F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200" y="5568950"/>
                <a:ext cx="1168400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300" b="1" dirty="0">
                    <a:solidFill>
                      <a:srgbClr val="000000"/>
                    </a:solidFill>
                    <a:latin typeface="+mn-lt"/>
                  </a:rPr>
                  <a:t>Service Volumes</a:t>
                </a:r>
                <a:endParaRPr lang="en-US" altLang="en-US" sz="900" dirty="0">
                  <a:latin typeface="+mn-lt"/>
                </a:endParaRPr>
              </a:p>
            </p:txBody>
          </p:sp>
          <p:sp>
            <p:nvSpPr>
              <p:cNvPr id="64527" name="Rectangle 21">
                <a:extLst>
                  <a:ext uri="{FF2B5EF4-FFF2-40B4-BE49-F238E27FC236}">
                    <a16:creationId xmlns:a16="http://schemas.microsoft.com/office/drawing/2014/main" id="{4A007A9D-7940-4F0B-863A-819E3D42C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352" y="3276600"/>
                <a:ext cx="483659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300" b="1" dirty="0">
                    <a:solidFill>
                      <a:srgbClr val="000000"/>
                    </a:solidFill>
                    <a:latin typeface="+mn-lt"/>
                  </a:rPr>
                  <a:t>Dollars</a:t>
                </a:r>
                <a:endParaRPr lang="en-US" altLang="en-US" sz="900" dirty="0">
                  <a:latin typeface="+mn-lt"/>
                </a:endParaRPr>
              </a:p>
            </p:txBody>
          </p:sp>
          <p:sp>
            <p:nvSpPr>
              <p:cNvPr id="64531" name="Rectangle 25">
                <a:extLst>
                  <a:ext uri="{FF2B5EF4-FFF2-40B4-BE49-F238E27FC236}">
                    <a16:creationId xmlns:a16="http://schemas.microsoft.com/office/drawing/2014/main" id="{8D1AA3B2-30A7-4D04-912D-ECD18B0A0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7326" y="4038600"/>
                <a:ext cx="32342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+mn-lt"/>
                  </a:rPr>
                  <a:t>Cost</a:t>
                </a:r>
                <a:endParaRPr lang="en-US" altLang="en-US" sz="1200" dirty="0">
                  <a:latin typeface="+mn-lt"/>
                </a:endParaRPr>
              </a:p>
            </p:txBody>
          </p:sp>
          <p:sp>
            <p:nvSpPr>
              <p:cNvPr id="64533" name="Rectangle 27">
                <a:extLst>
                  <a:ext uri="{FF2B5EF4-FFF2-40B4-BE49-F238E27FC236}">
                    <a16:creationId xmlns:a16="http://schemas.microsoft.com/office/drawing/2014/main" id="{5208BE06-0D82-4A85-9CA9-FC9CA1B6B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3600" y="3054350"/>
                <a:ext cx="14478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+mn-lt"/>
                  </a:rPr>
                  <a:t>Revenue</a:t>
                </a:r>
                <a:endParaRPr lang="en-US" altLang="en-US" sz="1200" dirty="0">
                  <a:latin typeface="+mn-lt"/>
                </a:endParaRPr>
              </a:p>
            </p:txBody>
          </p:sp>
          <p:sp>
            <p:nvSpPr>
              <p:cNvPr id="64534" name="Text Box 28">
                <a:extLst>
                  <a:ext uri="{FF2B5EF4-FFF2-40B4-BE49-F238E27FC236}">
                    <a16:creationId xmlns:a16="http://schemas.microsoft.com/office/drawing/2014/main" id="{81A4AE65-CC3A-462D-9B2D-FF2DE463E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4066" y="2559050"/>
                <a:ext cx="44477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u="sng" dirty="0">
                    <a:latin typeface="+mn-lt"/>
                  </a:rPr>
                  <a:t>Commercial Revenue Are Tied Directly to Volumes</a:t>
                </a:r>
              </a:p>
            </p:txBody>
          </p:sp>
        </p:grpSp>
        <p:sp>
          <p:nvSpPr>
            <p:cNvPr id="64535" name="AutoShape 29">
              <a:extLst>
                <a:ext uri="{FF2B5EF4-FFF2-40B4-BE49-F238E27FC236}">
                  <a16:creationId xmlns:a16="http://schemas.microsoft.com/office/drawing/2014/main" id="{A406A01A-BE10-4523-9EE7-33A50C09B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648200"/>
              <a:ext cx="2286000" cy="762000"/>
            </a:xfrm>
            <a:prstGeom prst="accentBorderCallout1">
              <a:avLst>
                <a:gd name="adj1" fmla="val 15000"/>
                <a:gd name="adj2" fmla="val -3333"/>
                <a:gd name="adj3" fmla="val -82708"/>
                <a:gd name="adj4" fmla="val -5263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+mn-lt"/>
                </a:rPr>
                <a:t>Commercial insurance is the only way that revenue will exceed costs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63E826B-C955-4380-9394-AE8EE75BF591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1F1E42-2098-4AC4-B786-1F04490F96B8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702849-F3C4-4550-93AA-6B46A1B8E48B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FEA9DF-782A-4670-804E-6318DBEC315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9B02-D13F-48F5-A93D-6DB3BC67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7C0503FD-5D71-4700-9D14-123635B4E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36638"/>
            <a:ext cx="7296150" cy="4525962"/>
          </a:xfrm>
        </p:spPr>
        <p:txBody>
          <a:bodyPr/>
          <a:lstStyle/>
          <a:p>
            <a:pPr marL="288925" indent="-288925">
              <a:buFontTx/>
              <a:buAutoNum type="arabicPeriod" startAt="2"/>
            </a:pPr>
            <a:r>
              <a:rPr lang="en-US" altLang="en-US" sz="2200" i="1" dirty="0"/>
              <a:t>Why do we want to cut expenses if we lose revenue?(1) </a:t>
            </a:r>
          </a:p>
          <a:p>
            <a:pPr marL="685800" lvl="1" indent="-282575"/>
            <a:endParaRPr lang="en-US" altLang="en-US" sz="2200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  <a:p>
            <a:pPr marL="1036638" lvl="2"/>
            <a:endParaRPr lang="en-US" altLang="en-US" dirty="0"/>
          </a:p>
        </p:txBody>
      </p:sp>
      <p:sp>
        <p:nvSpPr>
          <p:cNvPr id="66563" name="Rectangle 5">
            <a:extLst>
              <a:ext uri="{FF2B5EF4-FFF2-40B4-BE49-F238E27FC236}">
                <a16:creationId xmlns:a16="http://schemas.microsoft.com/office/drawing/2014/main" id="{48B76939-7ECA-4DFD-BA63-A2EB9484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6F532617-4ED8-4DF1-A045-4FE1A500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66566" name="Picture 36">
            <a:extLst>
              <a:ext uri="{FF2B5EF4-FFF2-40B4-BE49-F238E27FC236}">
                <a16:creationId xmlns:a16="http://schemas.microsoft.com/office/drawing/2014/main" id="{3AC2BDF2-16CA-4F60-A019-7816B58B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93" y="1524000"/>
            <a:ext cx="6071147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165A5-CFB2-44DD-8088-34188B83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022D0-44DF-47FA-95B1-4CE8D14F7B1B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94C58-8BA8-4871-8C72-0E8D34C16A6F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7F87D-C99D-44CA-88CF-C55763FEE5D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416FE-0194-44FF-B5DE-9D11E162583B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01CB-8164-4BF7-89B4-07B20BDD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9BFDCAE-FC36-4D89-8BAD-535677D0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288925" indent="-288925">
              <a:buFontTx/>
              <a:buAutoNum type="arabicPeriod" startAt="2"/>
            </a:pPr>
            <a:r>
              <a:rPr lang="en-US" altLang="en-US" sz="2200" i="1" dirty="0"/>
              <a:t>Why do we want to cut expenses if we lose revenue?(2)</a:t>
            </a:r>
          </a:p>
          <a:p>
            <a:pPr marL="685800" lvl="1" indent="-282575"/>
            <a:r>
              <a:rPr lang="en-US" altLang="en-US" sz="2000" dirty="0"/>
              <a:t>Observations</a:t>
            </a:r>
          </a:p>
          <a:p>
            <a:pPr marL="1028700" lvl="2"/>
            <a:r>
              <a:rPr lang="en-US" altLang="en-US" dirty="0"/>
              <a:t> Reducing routine costs decreases Medicare revenue (assumes volume remains constant)</a:t>
            </a:r>
          </a:p>
          <a:p>
            <a:pPr marL="1417638" lvl="3" indent="-274638"/>
            <a:r>
              <a:rPr lang="en-US" altLang="en-US" sz="1600" dirty="0"/>
              <a:t>Medicare Margin remains constant </a:t>
            </a:r>
          </a:p>
          <a:p>
            <a:pPr marL="1028700" lvl="2"/>
            <a:r>
              <a:rPr lang="en-US" altLang="en-US" dirty="0"/>
              <a:t>Reducing routine costs decreases unit costs</a:t>
            </a:r>
          </a:p>
          <a:p>
            <a:pPr marL="1417638" lvl="3" indent="-274638"/>
            <a:r>
              <a:rPr lang="en-US" altLang="en-US" sz="1600" dirty="0"/>
              <a:t>Non-Medicare margins increase </a:t>
            </a:r>
          </a:p>
          <a:p>
            <a:pPr marL="1417638" lvl="3" indent="-274638"/>
            <a:r>
              <a:rPr lang="en-US" altLang="en-US" sz="1600" dirty="0"/>
              <a:t>Total margin increases ($283K &gt; $231K)</a:t>
            </a:r>
          </a:p>
          <a:p>
            <a:pPr marL="685800" lvl="1" indent="-282575"/>
            <a:r>
              <a:rPr lang="en-US" altLang="en-US" sz="2000" dirty="0"/>
              <a:t>Answer</a:t>
            </a:r>
          </a:p>
          <a:p>
            <a:pPr marL="1028700" lvl="2"/>
            <a:r>
              <a:rPr lang="en-US" altLang="en-US" dirty="0"/>
              <a:t>Reducing unit cost decreases Medicare revenue and increases total margin</a:t>
            </a:r>
          </a:p>
          <a:p>
            <a:pPr marL="1417638" lvl="3" indent="-274638"/>
            <a:r>
              <a:rPr lang="en-US" altLang="en-US" sz="1400" dirty="0"/>
              <a:t>Exception: Additional expenses as an investment in reducing future unit costs</a:t>
            </a:r>
          </a:p>
          <a:p>
            <a:pPr marL="1028700" lvl="2"/>
            <a:endParaRPr lang="en-US" altLang="en-US" sz="1600" dirty="0"/>
          </a:p>
          <a:p>
            <a:pPr marL="1028700" lvl="2"/>
            <a:endParaRPr lang="en-US" altLang="en-US" sz="1600" dirty="0"/>
          </a:p>
          <a:p>
            <a:pPr marL="1028700" lvl="2"/>
            <a:endParaRPr lang="en-US" altLang="en-US" sz="1600" dirty="0"/>
          </a:p>
          <a:p>
            <a:pPr marL="1028700" lvl="2"/>
            <a:endParaRPr lang="en-US" altLang="en-US" sz="1600" dirty="0"/>
          </a:p>
          <a:p>
            <a:pPr marL="1028700" lvl="2"/>
            <a:endParaRPr lang="en-US" altLang="en-US" sz="1600" dirty="0"/>
          </a:p>
          <a:p>
            <a:pPr marL="1028700" lvl="2"/>
            <a:endParaRPr lang="en-US" alt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1C91F-F4D6-4AE6-81F0-963D7CCB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2B854DA-5D53-4AE1-8820-10574DF3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5A8F1C6E-BF9D-4D7E-A6B9-3DEE8460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2844C-955D-4507-8C09-96DECA85DC01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7343B-5B64-436F-8289-A27E836A5D89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6CF8C-3C87-4EE9-B3B2-857801B32FD8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1F7C6-F071-4AAF-A6E8-84F94888C6AD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0FCD-3B58-4E49-9182-C68134D4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010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19423FB-A6BE-4AE3-A0B9-A962C491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347663" indent="-347663">
              <a:lnSpc>
                <a:spcPct val="90000"/>
              </a:lnSpc>
              <a:buFontTx/>
              <a:buAutoNum type="arabicPeriod" startAt="3"/>
            </a:pPr>
            <a:r>
              <a:rPr lang="en-US" altLang="en-US" sz="2200" i="1" dirty="0"/>
              <a:t>If our Medicare per diems are higher than our commercial per diems, should we focus on growing Medicare and decreasing commercial?(1)</a:t>
            </a:r>
          </a:p>
          <a:p>
            <a:pPr marL="681038" lvl="1" indent="-219075">
              <a:lnSpc>
                <a:spcPct val="90000"/>
              </a:lnSpc>
            </a:pPr>
            <a:r>
              <a:rPr lang="en-US" altLang="en-US" dirty="0"/>
              <a:t>A look at Medicare Per Diems</a:t>
            </a:r>
          </a:p>
          <a:p>
            <a:pPr marL="1030288" lvl="2" indent="-234950">
              <a:lnSpc>
                <a:spcPct val="90000"/>
              </a:lnSpc>
            </a:pPr>
            <a:r>
              <a:rPr lang="en-US" altLang="en-US" sz="1600" dirty="0"/>
              <a:t>Difference between Interim Per Diems and Settled Per Diems</a:t>
            </a:r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030288" lvl="2" indent="-234950">
              <a:lnSpc>
                <a:spcPct val="90000"/>
              </a:lnSpc>
            </a:pPr>
            <a:endParaRPr lang="en-US" altLang="en-US" sz="1600" dirty="0"/>
          </a:p>
          <a:p>
            <a:pPr marL="1379538" lvl="3" indent="-234950">
              <a:lnSpc>
                <a:spcPct val="90000"/>
              </a:lnSpc>
            </a:pPr>
            <a:r>
              <a:rPr lang="en-US" altLang="en-US" sz="1600" b="1" i="1" dirty="0"/>
              <a:t>As Volume changes, Medicare Per Diems Change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441BE08-CFB9-4A7F-A885-3CF1E47E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87BDC1B6-EDF7-455F-AB39-10EE89AC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70662" name="Picture 10">
            <a:extLst>
              <a:ext uri="{FF2B5EF4-FFF2-40B4-BE49-F238E27FC236}">
                <a16:creationId xmlns:a16="http://schemas.microsoft.com/office/drawing/2014/main" id="{D0D103CC-54CD-4CDF-823F-F980284B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534"/>
            <a:ext cx="7055153" cy="321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09E8D-F9D1-428A-B5A2-439C7E79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DCE4E-3E31-44C2-A56A-BED6E65E0083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DA987-0650-4E05-8703-A2C394F35B6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9EA0A-3843-4F5D-BBD4-6426F0482D6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1F232-BC2F-4CBA-9A6D-22130B82E846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B7BC-A9C9-4A44-8E72-9A70D82B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056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F23C72D-7C75-414D-948A-D4ABEC7D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347663" indent="-347663">
              <a:lnSpc>
                <a:spcPct val="90000"/>
              </a:lnSpc>
              <a:buFontTx/>
              <a:buAutoNum type="arabicPeriod" startAt="3"/>
            </a:pPr>
            <a:r>
              <a:rPr lang="en-US" altLang="en-US" sz="2200" i="1" dirty="0"/>
              <a:t>Growing Medicare and decreasing commercial (2)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altLang="en-US" dirty="0"/>
              <a:t>Hypothetical Example</a:t>
            </a:r>
          </a:p>
          <a:p>
            <a:pPr marL="973138" lvl="2" indent="-176213">
              <a:lnSpc>
                <a:spcPct val="90000"/>
              </a:lnSpc>
            </a:pPr>
            <a:r>
              <a:rPr lang="en-US" altLang="en-US" sz="1600" dirty="0"/>
              <a:t>Impact of all acute growth in Medicare</a:t>
            </a:r>
          </a:p>
          <a:p>
            <a:pPr marL="682625" lvl="1" indent="-220663">
              <a:lnSpc>
                <a:spcPct val="90000"/>
              </a:lnSpc>
              <a:buFontTx/>
              <a:buNone/>
            </a:pPr>
            <a:endParaRPr lang="en-US" altLang="en-US" i="1" dirty="0"/>
          </a:p>
          <a:p>
            <a:pPr marL="973138" lvl="2" indent="-176213">
              <a:lnSpc>
                <a:spcPct val="90000"/>
              </a:lnSpc>
              <a:buFontTx/>
              <a:buNone/>
            </a:pPr>
            <a:endParaRPr lang="en-US" altLang="en-US" sz="1600" dirty="0"/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490334B8-A40B-48F3-B841-D6392FDA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2708" name="Rectangle 5">
            <a:extLst>
              <a:ext uri="{FF2B5EF4-FFF2-40B4-BE49-F238E27FC236}">
                <a16:creationId xmlns:a16="http://schemas.microsoft.com/office/drawing/2014/main" id="{08038DE1-D516-4DE0-B4CC-3B7578617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72710" name="Picture 20">
            <a:extLst>
              <a:ext uri="{FF2B5EF4-FFF2-40B4-BE49-F238E27FC236}">
                <a16:creationId xmlns:a16="http://schemas.microsoft.com/office/drawing/2014/main" id="{ECDA7B81-7668-4CB2-9629-9FD9DCE5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79637"/>
            <a:ext cx="7296150" cy="39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331F9-2D49-424D-8303-C0771C0E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24A38-9DA5-49F2-942F-A67B6D2B3EA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6E6B0-EEAA-4F95-8546-9933C476E35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E129B-87B0-443C-B41A-1BEE7A32C73C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EF7F6-E1FD-45AC-8C3D-F4535DDACBB7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4A73-B83D-4F54-B3B3-8C78EB55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9F72275-564A-433E-A0A8-83134F0C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347663" indent="-347663">
              <a:lnSpc>
                <a:spcPct val="90000"/>
              </a:lnSpc>
              <a:buFontTx/>
              <a:buAutoNum type="arabicPeriod" startAt="3"/>
            </a:pPr>
            <a:r>
              <a:rPr lang="en-US" altLang="en-US" sz="2200" i="1" dirty="0"/>
              <a:t>Growing Medicare and decreasing commercial (3)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altLang="en-US" dirty="0"/>
              <a:t>Hypothetical Example (continued)</a:t>
            </a:r>
          </a:p>
          <a:p>
            <a:pPr marL="973138" lvl="2" indent="-176213">
              <a:lnSpc>
                <a:spcPct val="90000"/>
              </a:lnSpc>
            </a:pPr>
            <a:r>
              <a:rPr lang="en-US" altLang="en-US" sz="1600" dirty="0"/>
              <a:t>Impact of all acute growth in non-Medicare (paying)</a:t>
            </a:r>
          </a:p>
          <a:p>
            <a:pPr marL="682625" lvl="1" indent="-220663">
              <a:lnSpc>
                <a:spcPct val="90000"/>
              </a:lnSpc>
              <a:buFontTx/>
              <a:buNone/>
            </a:pPr>
            <a:endParaRPr lang="en-US" altLang="en-US" i="1" dirty="0"/>
          </a:p>
          <a:p>
            <a:pPr marL="973138" lvl="2" indent="-176213">
              <a:lnSpc>
                <a:spcPct val="90000"/>
              </a:lnSpc>
              <a:buFontTx/>
              <a:buNone/>
            </a:pPr>
            <a:endParaRPr lang="en-US" altLang="en-US" sz="1600" dirty="0"/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A304DDBF-C30D-4A08-9F6A-6815CBEA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00C50751-B624-45B6-B249-0344895B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74758" name="Picture 19">
            <a:extLst>
              <a:ext uri="{FF2B5EF4-FFF2-40B4-BE49-F238E27FC236}">
                <a16:creationId xmlns:a16="http://schemas.microsoft.com/office/drawing/2014/main" id="{0623929F-1BCA-4759-B0E3-4679FBD0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8946"/>
            <a:ext cx="7410372" cy="405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505B7-2293-4A31-A9A1-A8C15253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9990B-F007-4977-A178-D8C504899D2D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BB89F-197D-41F5-8269-549949447FE8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C4D0A-02A2-4D2E-B429-12DE437F849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747B9-0BC7-44ED-BB8D-520589ED8BA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1183-135B-4762-9813-BF7BBF79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D3ECF92-A080-4E58-AEED-1BDF56A4C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231775" indent="-231775">
              <a:lnSpc>
                <a:spcPct val="90000"/>
              </a:lnSpc>
            </a:pPr>
            <a:r>
              <a:rPr lang="en-US" altLang="en-US" sz="2000" dirty="0"/>
              <a:t>Low Volume Scenario (LVS): One additional Medicare acute patient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5406AB2-31C1-4A5C-9BA7-47ACBD446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42B24E02-CA0A-415F-B91D-44FBBAA6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76806" name="Picture 17">
            <a:extLst>
              <a:ext uri="{FF2B5EF4-FFF2-40B4-BE49-F238E27FC236}">
                <a16:creationId xmlns:a16="http://schemas.microsoft.com/office/drawing/2014/main" id="{180EB800-C985-408F-B35C-AB196F7E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0089"/>
            <a:ext cx="5425394" cy="484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3A200-DDA9-4199-B1E8-23B210C4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EB125-D57A-4898-ACEE-55D6F1C89E7E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0A8FE-8F4D-4766-9F3E-6FFFEA3F494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58A266-FA73-4928-BD0B-E1E7BC7629B9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A53F2-57B6-49CD-A725-DB2110E926F0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F204-F9F2-4E4C-97F4-E97124B7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629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61F77EB-6826-4838-BEAF-183BBF74D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290513" indent="-290513">
              <a:lnSpc>
                <a:spcPct val="90000"/>
              </a:lnSpc>
            </a:pPr>
            <a:r>
              <a:rPr lang="en-US" altLang="en-US" sz="2000" dirty="0"/>
              <a:t>LVS: One additional Commercial patient at $950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FD7FDF5-9551-4F1B-956E-65248A2F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4C64F29B-01F2-4C5C-9D9E-8D36991C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78854" name="Picture 19">
            <a:extLst>
              <a:ext uri="{FF2B5EF4-FFF2-40B4-BE49-F238E27FC236}">
                <a16:creationId xmlns:a16="http://schemas.microsoft.com/office/drawing/2014/main" id="{D0B3A64D-793F-431A-A8B4-6E24EC0F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9915"/>
            <a:ext cx="5369027" cy="47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1E6F6-0AF6-4509-9DEB-9ED228E4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98FCA-1EAB-405D-AD5D-BE02975DC4D2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5931F-95B2-434A-A5E3-B3A7B89A5689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0A801-4DBA-4CF8-AD3A-687F3FB7053C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AAC2-9041-4C5A-8579-0F14E52575F7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1F9E-2B77-43AD-B092-83F64BB2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FBCC19CF-6B02-4210-A537-950AC178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290513" indent="-290513">
              <a:lnSpc>
                <a:spcPct val="90000"/>
              </a:lnSpc>
            </a:pPr>
            <a:r>
              <a:rPr lang="en-US" altLang="en-US" sz="2000" dirty="0"/>
              <a:t>LVS: Why loss on incremental Commercial?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4853DDD-EA56-42A6-9325-DD094F8B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8287C1F6-0DB2-4228-87C8-504BFC2C0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4979D9-C473-4477-B2C3-B45690AF28CE}"/>
              </a:ext>
            </a:extLst>
          </p:cNvPr>
          <p:cNvGrpSpPr/>
          <p:nvPr/>
        </p:nvGrpSpPr>
        <p:grpSpPr>
          <a:xfrm>
            <a:off x="1676400" y="1371600"/>
            <a:ext cx="5538430" cy="4860006"/>
            <a:chOff x="2590800" y="1309688"/>
            <a:chExt cx="5334000" cy="5472112"/>
          </a:xfrm>
        </p:grpSpPr>
        <p:pic>
          <p:nvPicPr>
            <p:cNvPr id="80902" name="Picture 16">
              <a:extLst>
                <a:ext uri="{FF2B5EF4-FFF2-40B4-BE49-F238E27FC236}">
                  <a16:creationId xmlns:a16="http://schemas.microsoft.com/office/drawing/2014/main" id="{72156928-1524-4E9B-89B4-A71AC7E09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309688"/>
              <a:ext cx="5334000" cy="27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3" name="Picture 17">
              <a:extLst>
                <a:ext uri="{FF2B5EF4-FFF2-40B4-BE49-F238E27FC236}">
                  <a16:creationId xmlns:a16="http://schemas.microsoft.com/office/drawing/2014/main" id="{5FEE0260-2F5B-47AA-AAD4-64F38BCD4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089400"/>
              <a:ext cx="5334000" cy="269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FD0F1-FBE9-4641-A41E-7CBA012A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06CA1-9F5B-42DC-BD49-2F53993E5666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F2B3ED-4903-4300-A121-929A6E8F652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2952E-5DF3-4B9E-B9BD-46E3673960F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0D7B9-2621-4D04-A02E-F5C59BD1737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348F-CAA2-4752-A4DE-5E339CB2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39A7E61E-C142-412E-BC9D-A332D440A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838"/>
            <a:ext cx="7543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High Volume Scenario (HVS): One additional Medicare acute patient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F6953F4-86D9-4A8C-B2D5-05AF26E59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9075D7B5-CF77-4A5A-8B53-1B03CBA6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82950" name="Picture 16">
            <a:extLst>
              <a:ext uri="{FF2B5EF4-FFF2-40B4-BE49-F238E27FC236}">
                <a16:creationId xmlns:a16="http://schemas.microsoft.com/office/drawing/2014/main" id="{1317931C-ED61-40E3-8D6E-DCA2A529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49" y="1447800"/>
            <a:ext cx="5334803" cy="47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41E4B-0E63-4BAD-82C0-A07A815F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FB2FF3-ADB3-4F67-BAFA-6CBA08941ACE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C9E2E-7F84-4799-9029-5C8FD94DF103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D32FB-B8B3-4134-AE92-28BB8D8214FC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173D7F-45DF-40CC-98C0-71CEB276BE3F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E9F148C-FEB9-4C21-8CFE-A5649263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CAH Economics – Overview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C823F7A0-3AC6-4BB6-BF95-63411527E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15000"/>
              </a:spcAft>
              <a:defRPr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Rural Hospital Cost Structure</a:t>
            </a:r>
          </a:p>
          <a:p>
            <a:pPr marL="739775" lvl="1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Variable Cost</a:t>
            </a:r>
          </a:p>
          <a:p>
            <a:pPr marL="1204913" lvl="2" indent="-28575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Definition:  Expenses that change with changes in activity</a:t>
            </a:r>
          </a:p>
          <a:p>
            <a:pPr marL="1204913" lvl="2" indent="-28575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Examples: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Pharmaceuticals, Reagents, Film, Food</a:t>
            </a:r>
          </a:p>
          <a:p>
            <a:pPr marL="739775" lvl="1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Fixed Cost </a:t>
            </a:r>
          </a:p>
          <a:p>
            <a:pPr marL="1204913" lvl="2" indent="-28575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Definition:  Expenses that do not change with changes in activity</a:t>
            </a:r>
          </a:p>
          <a:p>
            <a:pPr marL="1204913" lvl="2" indent="-28575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Examples: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Salaries and benefits (??), Rent, Utilities</a:t>
            </a:r>
          </a:p>
          <a:p>
            <a:pPr marL="739775" lvl="1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Mixed Cost (Step Fixed Costs)</a:t>
            </a:r>
          </a:p>
          <a:p>
            <a:pPr marL="1204913" lvl="2" indent="-285750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Costs that remain fixed through a range of volume growth, then jump to next level</a:t>
            </a:r>
          </a:p>
          <a:p>
            <a:pPr marL="747713" lvl="1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Rural hospitals have inordinately high fixed costs relative to revenue (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E.g., ER Standby, acute care nursing costs, etc.)</a:t>
            </a:r>
          </a:p>
          <a:p>
            <a:pPr marL="747713" lvl="1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fixed cost nature of rural hospitals focus efforts in </a:t>
            </a:r>
            <a:b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several areas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Volume</a:t>
            </a:r>
          </a:p>
          <a:p>
            <a:pPr lvl="2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Unit price increases</a:t>
            </a:r>
          </a:p>
          <a:p>
            <a:pPr lvl="2">
              <a:spcBef>
                <a:spcPct val="0"/>
              </a:spcBef>
              <a:spcAft>
                <a:spcPct val="15000"/>
              </a:spcAft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Fixed cost reduction or transition to variable expenses</a:t>
            </a:r>
          </a:p>
          <a:p>
            <a:pPr marL="800100" lvl="1" indent="-342900">
              <a:lnSpc>
                <a:spcPct val="90000"/>
              </a:lnSpc>
              <a:defRPr/>
            </a:pP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675E0-B1BC-45CD-A1F5-A1191EB8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2DDDA-411F-427C-A607-9F9686E05BFB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2983C-9488-4D1C-AC54-D18023F69615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ECONOMIC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B9336-E248-4640-B3D4-15A753D9A74E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CEE27-E491-4329-8F48-20EC692B6315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 ECONOMICS Q&amp;A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0F4B-7391-4FC1-AFD5-C34E3343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EA4C4E0B-D337-46BD-8C0F-E3A45079E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290513" indent="-290513">
              <a:lnSpc>
                <a:spcPct val="90000"/>
              </a:lnSpc>
            </a:pPr>
            <a:r>
              <a:rPr lang="en-US" altLang="en-US" sz="2000" dirty="0"/>
              <a:t>HVS: One additional Commercial patient at $950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8686614-36BD-4418-B98F-EEAC0CE1F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454FFE4E-AB5B-4D14-8723-67C4F7D49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84998" name="Picture 16">
            <a:extLst>
              <a:ext uri="{FF2B5EF4-FFF2-40B4-BE49-F238E27FC236}">
                <a16:creationId xmlns:a16="http://schemas.microsoft.com/office/drawing/2014/main" id="{99995DE2-D015-4DA7-9007-354D3633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71356"/>
            <a:ext cx="5343525" cy="47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3FD94-03BB-414C-A970-DDEB88F4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4CCD4-7479-47AF-8236-E366DCBFBE8C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3AD64-3EDB-4A29-8552-1D99BC1C4162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0BC61-18C9-4122-9E01-487AECC59FE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4B73E-5C1E-4C80-B94A-33DD7BC241F9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05C5-2A76-4FBE-8237-2E97D33F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629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5FA31E4-044E-4042-A321-1717C699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290513" indent="-290513">
              <a:lnSpc>
                <a:spcPct val="90000"/>
              </a:lnSpc>
            </a:pPr>
            <a:r>
              <a:rPr lang="en-US" altLang="en-US" sz="2000" dirty="0"/>
              <a:t>HVS: Why Gain on incremental Commercial?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F975B03-1591-4870-98D2-596BF5935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F818552B-B85F-48D5-B9C1-7E7974308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87046" name="Picture 15">
            <a:extLst>
              <a:ext uri="{FF2B5EF4-FFF2-40B4-BE49-F238E27FC236}">
                <a16:creationId xmlns:a16="http://schemas.microsoft.com/office/drawing/2014/main" id="{18C540DE-2FF7-44E3-95A5-332C7E4F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7574"/>
            <a:ext cx="4730226" cy="48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3B1D8-F9B6-4BE4-8A8B-E85EEF86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C6C0E-000E-4C7E-A853-9047EAA90AC1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E9A2B-4E20-43F9-A330-E7E9F5B1CE99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7A5A4-CA34-44CA-8019-7C126CB86085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8DCA4-C79B-4ECB-9729-C64A7ADEA3E0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944D-39ED-43C5-9129-3523EAAA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553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2309072A-74D3-44D0-9CA9-51F0FDFB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en-US" sz="2000" i="1" dirty="0"/>
              <a:t>Case Study: Growing Commercial Inpatient Business </a:t>
            </a:r>
            <a:endParaRPr lang="en-US" altLang="en-US" sz="2000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  <a:p>
            <a:pPr marL="1028700" lvl="1" indent="-381000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ACFA1CF-AD87-4231-9F26-5C3A09543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D8CADF48-0AF7-4F85-B1F9-7773B355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89094" name="Picture 8">
            <a:extLst>
              <a:ext uri="{FF2B5EF4-FFF2-40B4-BE49-F238E27FC236}">
                <a16:creationId xmlns:a16="http://schemas.microsoft.com/office/drawing/2014/main" id="{878CD7FA-E868-433D-8CEA-5F0D4CD3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53183"/>
            <a:ext cx="4974059" cy="47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9">
            <a:extLst>
              <a:ext uri="{FF2B5EF4-FFF2-40B4-BE49-F238E27FC236}">
                <a16:creationId xmlns:a16="http://schemas.microsoft.com/office/drawing/2014/main" id="{C1F7241D-EDA4-49D2-B01B-B3DE58CB8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1600200"/>
            <a:ext cx="232209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Growing inpatient non-Medicare inpatient volume by 50 days paid at an average reimbursed rate of $900 contributes $5,340 to profit or approximately $107/day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95F34-FD92-4207-A564-DB459D70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A791D-7364-4F50-A1DF-94CE495F76E1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A6E3B-F2A3-408A-9C79-A8BF9FC6FB00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CAFF8-1A6B-4E14-9103-C5BC0A0DCFB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8A2738-1ECE-4ADA-8DD0-4D57BE8A2412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E6B5-1A5B-4C78-9504-3B85DD3D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010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F13C1D6-57B5-48DE-960E-9F1CC3FA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290513" indent="-290513">
              <a:lnSpc>
                <a:spcPct val="90000"/>
              </a:lnSpc>
              <a:buFontTx/>
              <a:buNone/>
            </a:pPr>
            <a:r>
              <a:rPr lang="en-US" altLang="en-US" sz="2000" i="1" dirty="0"/>
              <a:t>Case Study: Growing Commercial Outpatient Business - Radiology</a:t>
            </a:r>
          </a:p>
        </p:txBody>
      </p:sp>
      <p:pic>
        <p:nvPicPr>
          <p:cNvPr id="91140" name="Picture 6">
            <a:extLst>
              <a:ext uri="{FF2B5EF4-FFF2-40B4-BE49-F238E27FC236}">
                <a16:creationId xmlns:a16="http://schemas.microsoft.com/office/drawing/2014/main" id="{6759CAEB-D8C1-4AE5-8EC6-A6993CE1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97" y="1463581"/>
            <a:ext cx="4872704" cy="486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7">
            <a:extLst>
              <a:ext uri="{FF2B5EF4-FFF2-40B4-BE49-F238E27FC236}">
                <a16:creationId xmlns:a16="http://schemas.microsoft.com/office/drawing/2014/main" id="{E0CD03BF-DB5B-4270-A706-E92E96C2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248" y="2307306"/>
            <a:ext cx="190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Growing outpatient non-Medicare radiology services by 50 tests paid at an average reimbursed rate of $82 contributes $2,178 to profit or approximately $44/test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7EDC6-6CAB-4151-BCCA-213F2470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0F781-522C-4971-A20D-B0534195B026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6D024-E567-4BEB-B06D-EC3257E2D0DB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22469-490D-461B-8086-9D4DCA86CE4C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AFE3D-D780-4750-904D-28841B45EBCE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71DB-E260-4FAA-AF60-EF49DE55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A0ECD3E-1CC3-45BF-9DCD-354D87D98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FontTx/>
              <a:buAutoNum type="arabicPeriod" startAt="3"/>
            </a:pPr>
            <a:r>
              <a:rPr lang="en-US" altLang="en-US" sz="2000" i="1" dirty="0"/>
              <a:t>If our Medicare per diems are higher than our commercial per diems, should we focus on growing Medicare and decreasing commercial?(9)</a:t>
            </a:r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Observations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Medicare Interim Per Diems are not Actual Per Diems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At lower volumes, higher Medicare acute payer mix reduces loss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At higher volumes, higher Medicare acute payer mix reduces profits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Breakeven point for both models is similar</a:t>
            </a:r>
          </a:p>
          <a:p>
            <a:pPr marL="1577975" lvl="3" indent="-342900">
              <a:spcBef>
                <a:spcPts val="0"/>
              </a:spcBef>
            </a:pPr>
            <a:r>
              <a:rPr lang="en-US" altLang="en-US" sz="1600" dirty="0"/>
              <a:t>When unit costs = Commercial Per Diems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Caution with growing low paying non-Medicare business</a:t>
            </a:r>
          </a:p>
          <a:p>
            <a:pPr marL="1577975" lvl="3" indent="-342900">
              <a:spcBef>
                <a:spcPts val="0"/>
              </a:spcBef>
            </a:pPr>
            <a:r>
              <a:rPr lang="en-US" altLang="en-US" sz="1600" dirty="0"/>
              <a:t>Essential to accurately define contribution margin on new services</a:t>
            </a:r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Answer:  NO (Maybe)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Growing all business is important to reduce unit costs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Growing non-Medicare business is essential for profitability</a:t>
            </a:r>
          </a:p>
          <a:p>
            <a:pPr marL="1577975" lvl="3" indent="-342900">
              <a:spcBef>
                <a:spcPts val="0"/>
              </a:spcBef>
            </a:pPr>
            <a:r>
              <a:rPr lang="en-US" altLang="en-US" sz="1600" dirty="0"/>
              <a:t>However - Growing low-paying non-Medicare business will reduce margin</a:t>
            </a:r>
          </a:p>
        </p:txBody>
      </p:sp>
      <p:sp>
        <p:nvSpPr>
          <p:cNvPr id="93187" name="Rectangle 4">
            <a:extLst>
              <a:ext uri="{FF2B5EF4-FFF2-40B4-BE49-F238E27FC236}">
                <a16:creationId xmlns:a16="http://schemas.microsoft.com/office/drawing/2014/main" id="{45B959D7-66B0-4808-9C78-5BF812E3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3188" name="Rectangle 5">
            <a:extLst>
              <a:ext uri="{FF2B5EF4-FFF2-40B4-BE49-F238E27FC236}">
                <a16:creationId xmlns:a16="http://schemas.microsoft.com/office/drawing/2014/main" id="{FA3DE227-DB2D-422B-94DE-9384565E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D2552-EF85-43D1-A0D8-0389B599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ACE67-6BD7-4C77-BE7E-2DE88D776D6B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F6622-99C2-4019-9A2B-23B23143EB23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73A18-F5AB-4CBA-9673-6A18B584FF17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63688-4216-4F03-8E22-59C0C6EDE126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742D-9DA3-4123-8DF4-6C9C4522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55D65747-0704-4762-B528-85B86869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7696200" cy="4525962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FontTx/>
              <a:buAutoNum type="arabicPeriod" startAt="4"/>
            </a:pPr>
            <a:r>
              <a:rPr lang="en-US" altLang="en-US" sz="2200" i="1" dirty="0"/>
              <a:t>Should my hospital be focusing on inpatient volume or outpatient volume?(1)</a:t>
            </a:r>
            <a:r>
              <a:rPr lang="en-US" altLang="en-US" sz="2200" dirty="0"/>
              <a:t> </a:t>
            </a:r>
            <a:endParaRPr lang="en-US" altLang="en-US" sz="2200" i="1" dirty="0"/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Revenue from inpatient services is critical to the financial health of the hospital supporting a large number of FTEs </a:t>
            </a:r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Example</a:t>
            </a:r>
          </a:p>
          <a:p>
            <a:pPr marL="1030288" lvl="2" indent="-176213">
              <a:spcBef>
                <a:spcPts val="0"/>
              </a:spcBef>
            </a:pPr>
            <a:r>
              <a:rPr lang="en-US" altLang="en-US" dirty="0"/>
              <a:t>Inpatient services supported approximately 100 FTEs</a:t>
            </a:r>
          </a:p>
          <a:p>
            <a:pPr marL="1030288" lvl="2" indent="-176213">
              <a:spcBef>
                <a:spcPts val="0"/>
              </a:spcBef>
            </a:pPr>
            <a:endParaRPr lang="en-US" altLang="en-US" dirty="0"/>
          </a:p>
          <a:p>
            <a:pPr marL="1030288" lvl="2" indent="-176213">
              <a:spcBef>
                <a:spcPts val="0"/>
              </a:spcBef>
            </a:pPr>
            <a:endParaRPr lang="en-US" altLang="en-US" dirty="0"/>
          </a:p>
          <a:p>
            <a:pPr marL="1030288" lvl="2" indent="-176213">
              <a:spcBef>
                <a:spcPts val="0"/>
              </a:spcBef>
            </a:pPr>
            <a:endParaRPr lang="en-US" altLang="en-US" dirty="0"/>
          </a:p>
          <a:p>
            <a:pPr marL="1030288" lvl="2" indent="-176213">
              <a:spcBef>
                <a:spcPts val="0"/>
              </a:spcBef>
            </a:pPr>
            <a:endParaRPr lang="en-US" altLang="en-US" dirty="0"/>
          </a:p>
          <a:p>
            <a:pPr marL="1030288" lvl="2" indent="-176213">
              <a:spcBef>
                <a:spcPts val="0"/>
              </a:spcBef>
            </a:pPr>
            <a:endParaRPr lang="en-US" altLang="en-US" dirty="0"/>
          </a:p>
          <a:p>
            <a:pPr marL="1030288" lvl="2" indent="-176213">
              <a:spcBef>
                <a:spcPts val="0"/>
              </a:spcBef>
            </a:pPr>
            <a:endParaRPr lang="en-US" altLang="en-US" dirty="0"/>
          </a:p>
          <a:p>
            <a:pPr marL="739775" lvl="1" indent="-277813">
              <a:spcBef>
                <a:spcPts val="0"/>
              </a:spcBef>
            </a:pPr>
            <a:endParaRPr lang="en-US" altLang="en-US" sz="2000" dirty="0"/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Competition from urban hospitals drawing rural market share</a:t>
            </a:r>
          </a:p>
          <a:p>
            <a:pPr marL="739775" lvl="1" indent="-277813">
              <a:spcBef>
                <a:spcPts val="0"/>
              </a:spcBef>
            </a:pPr>
            <a:r>
              <a:rPr lang="en-US" altLang="en-US" sz="2000" dirty="0"/>
              <a:t>Nursing staff shortage causing problems with inpatient units</a:t>
            </a:r>
          </a:p>
          <a:p>
            <a:pPr marL="1030288" lvl="2" indent="-176213"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69A11-55B4-48B9-9116-12AEE0C8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95235" name="Picture 4">
            <a:extLst>
              <a:ext uri="{FF2B5EF4-FFF2-40B4-BE49-F238E27FC236}">
                <a16:creationId xmlns:a16="http://schemas.microsoft.com/office/drawing/2014/main" id="{54126DB9-E6FA-471B-9EB9-C1517AC1A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1012"/>
            <a:ext cx="6324600" cy="16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AD100-CBF1-4DB3-8031-AFBD67EF5C90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3262E-E63B-4C55-AE3D-B3C05E2CF0A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3FF23-1F84-4E22-8281-97BD970B1545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D2A5F-4189-4E83-87C5-1D6BDDD01A58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735A-0A96-477A-BCAA-DD1612C2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056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12B2470D-B96F-4DE3-A015-67047FC7E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FontTx/>
              <a:buAutoNum type="arabicPeriod" startAt="4"/>
            </a:pPr>
            <a:r>
              <a:rPr lang="en-US" altLang="en-US" sz="2200" i="1" dirty="0"/>
              <a:t>Should my hospital be focusing on IP volume or OP volume?(2) </a:t>
            </a:r>
          </a:p>
          <a:p>
            <a:pPr marL="404813" lvl="1" indent="277813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Hypothetical Example</a:t>
            </a:r>
          </a:p>
          <a:p>
            <a:pPr marL="1030288" lvl="2" indent="-233363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All Growth in Acute census; </a:t>
            </a:r>
            <a:r>
              <a:rPr lang="en-US" altLang="en-US" sz="1400" dirty="0"/>
              <a:t>Outpatient visits remain constant</a:t>
            </a:r>
          </a:p>
          <a:p>
            <a:pPr marL="1030288" lvl="2" indent="-233363">
              <a:spcBef>
                <a:spcPts val="0"/>
              </a:spcBef>
              <a:spcAft>
                <a:spcPts val="0"/>
              </a:spcAft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8155D-18DF-498B-A71E-2CBE88F4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97284" name="Picture 17">
            <a:extLst>
              <a:ext uri="{FF2B5EF4-FFF2-40B4-BE49-F238E27FC236}">
                <a16:creationId xmlns:a16="http://schemas.microsoft.com/office/drawing/2014/main" id="{EF000DE6-F3BA-467E-BBFD-178904A6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97861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8DB247-0A94-4CAF-B8B0-72E672DDAF0A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86E76-75F6-420A-AA34-B2D376FD5FFB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FB3EB-DA7B-4535-909E-A15D231E92A5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A7003-29E6-4E6B-A263-01D0E29373C5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216F-4B02-4A1F-BEEA-D4E790EA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E82555CE-225F-4820-BA32-4D2CF529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848600" cy="4525962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FontTx/>
              <a:buAutoNum type="arabicPeriod" startAt="4"/>
            </a:pPr>
            <a:r>
              <a:rPr lang="en-US" altLang="en-US" sz="2200" i="1" dirty="0"/>
              <a:t>Should my hospital be focusing on IP volume or OP volume?(3) </a:t>
            </a:r>
          </a:p>
          <a:p>
            <a:pPr marL="747713" lvl="1" indent="-342900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Hypothetical Example (continued)</a:t>
            </a:r>
          </a:p>
          <a:p>
            <a:pPr marL="1023937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Growth in Outpatient visits; Inpatient and SB ADCs remain constant</a:t>
            </a:r>
          </a:p>
        </p:txBody>
      </p:sp>
      <p:pic>
        <p:nvPicPr>
          <p:cNvPr id="99332" name="Picture 18">
            <a:extLst>
              <a:ext uri="{FF2B5EF4-FFF2-40B4-BE49-F238E27FC236}">
                <a16:creationId xmlns:a16="http://schemas.microsoft.com/office/drawing/2014/main" id="{BBA94286-8FC6-4E7F-9A87-B70E4D05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829550" cy="38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40929-A788-460E-9923-33E3206D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856AB-3244-4F7E-A8B2-8002F4D1B597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7040D-3591-4FAC-8C29-F55053253D92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BCCE7-03DE-4556-BFE4-DBB971D2233B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29C0A-049D-43DA-A0DE-1802CD705C41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98F2C1-32C3-414F-B14F-BC20ABC4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AE24FBE6-4F4F-4148-BC0B-A295BD42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467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i="1" dirty="0"/>
              <a:t>What if price paid by non-Medicare payers is less than $150/unit??</a:t>
            </a:r>
          </a:p>
          <a:p>
            <a:pPr marL="623887" lvl="1"/>
            <a:r>
              <a:rPr lang="en-US" altLang="en-US" dirty="0"/>
              <a:t>One additional Medicare OP Unit = Incremental margin of $84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5223B-3C51-4740-B614-1BC54F9E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01380" name="Picture 18">
            <a:extLst>
              <a:ext uri="{FF2B5EF4-FFF2-40B4-BE49-F238E27FC236}">
                <a16:creationId xmlns:a16="http://schemas.microsoft.com/office/drawing/2014/main" id="{065EA12A-6A12-4978-B9CE-95EED4D0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334000" cy="458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D824E-B33C-46FC-83EF-AC1E49B8CE39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16C02-992B-4EED-A288-998E8FAEEC7E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01D82-514B-4940-B7D4-A9C021781FCE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27541-065C-446F-8D2A-EC7A97B818D0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CEA587-8040-46B6-B53F-70748E41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9162B2FE-FE8E-45AA-8FA1-50750134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 </a:t>
            </a:r>
            <a:r>
              <a:rPr lang="en-US" altLang="en-US" sz="2000" i="1" dirty="0"/>
              <a:t>What if price paid by non-Medicare payers is less than $150/unit??</a:t>
            </a:r>
          </a:p>
          <a:p>
            <a:pPr marL="747713" lvl="2" indent="-285750"/>
            <a:r>
              <a:rPr lang="en-US" altLang="en-US" dirty="0"/>
              <a:t>One additional Comm. OP Unit at $150/unit = Incremental margin of $70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0C7CD9-594D-4354-BE03-0799F74B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03428" name="Picture 619">
            <a:extLst>
              <a:ext uri="{FF2B5EF4-FFF2-40B4-BE49-F238E27FC236}">
                <a16:creationId xmlns:a16="http://schemas.microsoft.com/office/drawing/2014/main" id="{650A7DD0-232D-4EA4-B2E1-C1B803BF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6969"/>
            <a:ext cx="5181600" cy="442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9E5A2-9FEB-45C6-BA41-07BDCC32FC5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A83C7-947E-4D23-947E-4CDF30FAF43C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8D317-34F9-454E-B233-F36D107BA994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9C085-9E71-46CB-943D-B439FE953E53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554E997-2475-4030-A73C-55024A35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CAH Economics – Overview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C1E7CD9-DB30-4D22-99A2-C32C0B8C6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7638"/>
            <a:ext cx="7296150" cy="4525962"/>
          </a:xfrm>
        </p:spPr>
        <p:txBody>
          <a:bodyPr/>
          <a:lstStyle/>
          <a:p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Rural Hospital Cost 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884EE-C16E-4386-91BA-FBA8D4BC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C25B3D-571B-4CA2-8378-86AD85941E08}"/>
              </a:ext>
            </a:extLst>
          </p:cNvPr>
          <p:cNvGrpSpPr/>
          <p:nvPr/>
        </p:nvGrpSpPr>
        <p:grpSpPr>
          <a:xfrm>
            <a:off x="1828800" y="1981200"/>
            <a:ext cx="5894387" cy="4313525"/>
            <a:chOff x="2563813" y="2166938"/>
            <a:chExt cx="5894387" cy="4313525"/>
          </a:xfrm>
        </p:grpSpPr>
        <p:pic>
          <p:nvPicPr>
            <p:cNvPr id="13316" name="Picture 4">
              <a:extLst>
                <a:ext uri="{FF2B5EF4-FFF2-40B4-BE49-F238E27FC236}">
                  <a16:creationId xmlns:a16="http://schemas.microsoft.com/office/drawing/2014/main" id="{9FA51379-436F-4BA6-B29A-49F4C1FD9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813" y="2166938"/>
              <a:ext cx="4979987" cy="404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Rectangle 5">
              <a:extLst>
                <a:ext uri="{FF2B5EF4-FFF2-40B4-BE49-F238E27FC236}">
                  <a16:creationId xmlns:a16="http://schemas.microsoft.com/office/drawing/2014/main" id="{481A96D4-ECEE-42BD-9291-909BF85D4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209800"/>
              <a:ext cx="1828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  <a:latin typeface="+mn-lt"/>
                </a:rPr>
                <a:t>Revenue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13318" name="Rectangle 6">
              <a:extLst>
                <a:ext uri="{FF2B5EF4-FFF2-40B4-BE49-F238E27FC236}">
                  <a16:creationId xmlns:a16="http://schemas.microsoft.com/office/drawing/2014/main" id="{F48ECD63-4C87-4CE0-AF85-1A9600C8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6188075"/>
              <a:ext cx="19050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b="1" dirty="0">
                  <a:solidFill>
                    <a:srgbClr val="000000"/>
                  </a:solidFill>
                  <a:latin typeface="+mn-lt"/>
                </a:rPr>
                <a:t>Service Volumes</a:t>
              </a:r>
              <a:endParaRPr lang="en-US" altLang="en-US" sz="1400" dirty="0">
                <a:latin typeface="+mn-lt"/>
              </a:endParaRPr>
            </a:p>
          </p:txBody>
        </p:sp>
        <p:sp>
          <p:nvSpPr>
            <p:cNvPr id="13319" name="Rectangle 7">
              <a:extLst>
                <a:ext uri="{FF2B5EF4-FFF2-40B4-BE49-F238E27FC236}">
                  <a16:creationId xmlns:a16="http://schemas.microsoft.com/office/drawing/2014/main" id="{09580FE5-702B-4B01-8014-60556824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048000"/>
              <a:ext cx="1600200" cy="533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8000"/>
                  </a:solidFill>
                  <a:latin typeface="+mn-lt"/>
                </a:rPr>
                <a:t>Profit</a:t>
              </a:r>
              <a:r>
                <a:rPr lang="en-US" altLang="en-US" sz="2400" b="1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altLang="en-US" sz="2400" b="1" dirty="0">
                  <a:solidFill>
                    <a:srgbClr val="008000"/>
                  </a:solidFill>
                  <a:latin typeface="+mn-lt"/>
                </a:rPr>
                <a:t>Zone</a:t>
              </a:r>
            </a:p>
          </p:txBody>
        </p:sp>
        <p:sp>
          <p:nvSpPr>
            <p:cNvPr id="13320" name="Rectangle 8">
              <a:extLst>
                <a:ext uri="{FF2B5EF4-FFF2-40B4-BE49-F238E27FC236}">
                  <a16:creationId xmlns:a16="http://schemas.microsoft.com/office/drawing/2014/main" id="{2CABAC33-B640-4F2A-9191-8F0B1995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4419600"/>
              <a:ext cx="1600200" cy="533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+mn-lt"/>
                </a:rPr>
                <a:t>Loss Zone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9B86A9-0535-4520-B2F4-3B929BDFD030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820FC0-3604-4C01-B897-49D2FDFF52E9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ECONOMIC 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571FB-4955-402C-BADE-0F8967DAE173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6E413-4F42-4DF9-9990-1C5FF0FD3E1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 ECONOMICS Q&amp;A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CBCA5B-8E32-4C2D-AB84-2171254E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629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CE04A8B8-ACCC-4080-ADB9-67198739E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838"/>
            <a:ext cx="7543800" cy="4525962"/>
          </a:xfrm>
        </p:spPr>
        <p:txBody>
          <a:bodyPr/>
          <a:lstStyle/>
          <a:p>
            <a:pPr marL="57150">
              <a:lnSpc>
                <a:spcPct val="90000"/>
              </a:lnSpc>
            </a:pPr>
            <a:r>
              <a:rPr lang="en-US" altLang="en-US" sz="2000" dirty="0"/>
              <a:t> </a:t>
            </a:r>
            <a:r>
              <a:rPr lang="en-US" altLang="en-US" sz="2000" i="1" dirty="0"/>
              <a:t>What if price paid by non-Medicare payers is less than $150/unit??</a:t>
            </a:r>
          </a:p>
          <a:p>
            <a:pPr marL="747713" lvl="2" indent="-285750"/>
            <a:r>
              <a:rPr lang="en-US" altLang="en-US" dirty="0"/>
              <a:t>Contribution Margin from Commercial &lt; CM from Medicare. Why????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ECC4D8-7055-40D0-A6D5-10C325F6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05476" name="Picture 15">
            <a:extLst>
              <a:ext uri="{FF2B5EF4-FFF2-40B4-BE49-F238E27FC236}">
                <a16:creationId xmlns:a16="http://schemas.microsoft.com/office/drawing/2014/main" id="{2979B702-E98A-439F-B9AC-22275BC4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18279"/>
            <a:ext cx="4452309" cy="448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7FFA10-7E1F-443B-80F3-708F7383D06C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C1B88-8593-4F69-ABBE-D6112FBF0FE9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0B863-ACA6-4BA0-ABC6-0D205D9C4EB0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C9382-4AFC-43D3-8A46-D6B4BF60D227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F94839-9F8B-4AEC-8203-F0F55072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29615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4BB237F-E633-42F3-BBC6-A1EB4401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57150"/>
            <a:r>
              <a:rPr lang="en-US" altLang="en-US" sz="2000" i="1" dirty="0"/>
              <a:t>What if price paid by non-Medicare payers is only $75/unit??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B2A87-2AAD-40A4-8563-B5BAF240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07524" name="Picture 17">
            <a:extLst>
              <a:ext uri="{FF2B5EF4-FFF2-40B4-BE49-F238E27FC236}">
                <a16:creationId xmlns:a16="http://schemas.microsoft.com/office/drawing/2014/main" id="{D32C9AE7-E2A8-494F-B3AB-F6C0C6FE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31066"/>
            <a:ext cx="5808943" cy="49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303E9-1CA5-4830-AC83-8D17D33CBF63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EF18D-A002-4788-B451-84C916884ED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CDB5D-B569-42CE-A76D-CFA38A63EA8E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3D705-D4FC-44C9-AA03-46B111A7945B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E5EED6-6019-4F33-8A97-7ECAEBF9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95DB8587-A0BB-4454-968D-5C4C585E2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290513" indent="-290513">
              <a:lnSpc>
                <a:spcPct val="90000"/>
              </a:lnSpc>
              <a:buFontTx/>
              <a:buAutoNum type="arabicPeriod" startAt="4"/>
            </a:pPr>
            <a:r>
              <a:rPr lang="en-US" altLang="en-US" sz="2000" i="1" dirty="0"/>
              <a:t>Should my hospital be focusing on IP volume or OP volume?(6)</a:t>
            </a:r>
            <a:r>
              <a:rPr lang="en-US" altLang="en-US" sz="2400" dirty="0"/>
              <a:t> </a:t>
            </a:r>
            <a:endParaRPr lang="en-US" altLang="en-US" i="1" dirty="0"/>
          </a:p>
          <a:p>
            <a:pPr marL="933450" lvl="1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What if price paid by non-Medicare payers is only $75/unit??</a:t>
            </a:r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endParaRPr lang="en-US" altLang="en-US" sz="1600" dirty="0"/>
          </a:p>
          <a:p>
            <a:pPr marL="933450" lvl="1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Incremental non-Medicare unit resulted in a $5 decrease in margin</a:t>
            </a:r>
          </a:p>
          <a:p>
            <a:pPr marL="1082675" lvl="2" indent="-28575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Contribution from non-Medicare unit was not enough to offset reduction in Medicare per unit revenue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E300E-123D-4C81-BDEB-AC3FA3BA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09572" name="Picture 15">
            <a:extLst>
              <a:ext uri="{FF2B5EF4-FFF2-40B4-BE49-F238E27FC236}">
                <a16:creationId xmlns:a16="http://schemas.microsoft.com/office/drawing/2014/main" id="{CE4CE095-D7E0-4872-A3DD-5D91CD28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" y="2019300"/>
            <a:ext cx="62896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EF8D5C-9BD0-418B-92C7-9F31058A3389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FDE3F-DE8B-463B-B8F4-A4F0BAF0F9C2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9EE08-598B-4D0C-A757-E4DDA7707CF9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83D3B-C560-4410-B962-C313212E1B2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926145-AB3F-4B9C-BBE9-AC84BC0C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1729EA0-E2A4-423E-AD8C-C9411C81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848600" cy="4525962"/>
          </a:xfrm>
        </p:spPr>
        <p:txBody>
          <a:bodyPr/>
          <a:lstStyle/>
          <a:p>
            <a:pPr marL="347663" indent="-347663">
              <a:spcBef>
                <a:spcPts val="0"/>
              </a:spcBef>
              <a:spcAft>
                <a:spcPts val="0"/>
              </a:spcAft>
              <a:buFontTx/>
              <a:buAutoNum type="arabicPeriod" startAt="4"/>
            </a:pPr>
            <a:r>
              <a:rPr lang="en-US" altLang="en-US" i="1" dirty="0"/>
              <a:t>Should my hospital be focusing on inpatient volume or outpatient volume?(7)</a:t>
            </a:r>
            <a:r>
              <a:rPr lang="en-US" altLang="en-US" sz="2000" dirty="0"/>
              <a:t> </a:t>
            </a:r>
            <a:endParaRPr lang="en-US" altLang="en-US" sz="1600" i="1" dirty="0"/>
          </a:p>
          <a:p>
            <a:pPr marL="747713"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Observations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Inpatient services essential to covering overhead costs of hospital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Focus on inpatient services reduces both losses and margins</a:t>
            </a:r>
          </a:p>
          <a:p>
            <a:pPr marL="1489075" lvl="3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/>
              <a:t>Why????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Focus on outpatient service increases both losses and margins</a:t>
            </a:r>
          </a:p>
          <a:p>
            <a:pPr marL="1489075" lvl="3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/>
              <a:t>Why???? 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Necessary for incremental commercial business to generate enough margin to cover lost Medicare per unit revenue</a:t>
            </a:r>
          </a:p>
          <a:p>
            <a:pPr marL="747713"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Answer:  Both!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Inpatient services essential for covering significant portion of overhead expenses on a cost basis</a:t>
            </a:r>
          </a:p>
          <a:p>
            <a:pPr marL="1489075" lvl="3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/>
              <a:t>Generally much higher Medicare Payer Mix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Generating additional inpatient ancillary services “pulls” costs from ancillary departments away from FFS revenue</a:t>
            </a:r>
          </a:p>
          <a:p>
            <a:pPr marL="1489075" lvl="3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/>
              <a:t>Reduces ancillary unit costs for margin opportunity 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Outpatient services have lower Medicare payer mix thus enabling margin opportunity</a:t>
            </a:r>
          </a:p>
          <a:p>
            <a:pPr marL="1489075" lvl="3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/>
              <a:t>Margin requires low per unit costs</a:t>
            </a:r>
          </a:p>
          <a:p>
            <a:pPr marL="1139825" lvl="2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Must be aware of prices negotiated with third party payers </a:t>
            </a:r>
          </a:p>
          <a:p>
            <a:pPr marL="1770063" lvl="4" indent="-233363">
              <a:spcBef>
                <a:spcPts val="0"/>
              </a:spcBef>
              <a:spcAft>
                <a:spcPts val="0"/>
              </a:spcAft>
            </a:pP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F1EC2-A50F-4489-8265-A544A553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CF572-ABC1-4AC9-ADE4-90EC35DFBB25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68EED-91A4-4684-98DC-2C50D8ACD226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FDCC2-C830-4B4D-85CF-F0A00126FEBD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476BE6-BCB5-4467-B036-DF9F4597F23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9EEA3E-29B2-43F4-92CE-F965194B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135281-B926-46B2-91F5-749BA782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347663" indent="-347663">
              <a:buFontTx/>
              <a:buAutoNum type="arabicPeriod" startAt="6"/>
            </a:pPr>
            <a:r>
              <a:rPr lang="en-US" altLang="en-US" sz="2000" i="1" dirty="0"/>
              <a:t>Should we focus on RHC cost-based payer mix or volume?</a:t>
            </a:r>
          </a:p>
          <a:p>
            <a:pPr marL="682625" lvl="1" indent="-220663"/>
            <a:r>
              <a:rPr lang="en-US" altLang="en-US" dirty="0"/>
              <a:t>Issue: Does diluting our cost based payer mix in the clinic affect total system revenue - Understanding RHC reimbursement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101E1-746F-44CD-8089-DB42ADD6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3EF10557-C719-4B74-B855-B1BA11BE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172B710B-E8D0-45D9-9649-5144E93B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21862" name="Picture 7">
            <a:extLst>
              <a:ext uri="{FF2B5EF4-FFF2-40B4-BE49-F238E27FC236}">
                <a16:creationId xmlns:a16="http://schemas.microsoft.com/office/drawing/2014/main" id="{25045A93-8CBB-43E1-8319-3859877B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71" y="2286000"/>
            <a:ext cx="439105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C21D9-0FB1-4F21-8E5A-F7FBC9D7B05B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33051-1ACE-49F4-AEE8-99575A98EE5C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5AB3C-0983-4536-A2E1-72437383659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11D2F-EEE2-4976-AC5F-DB4A12B631A4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CEF6795-F9F8-4E51-81CE-F07C0589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F518E730-2307-4235-ABDA-252446FB6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290513" indent="-285750">
              <a:lnSpc>
                <a:spcPct val="90000"/>
              </a:lnSpc>
            </a:pPr>
            <a:r>
              <a:rPr lang="en-US" altLang="en-US" dirty="0"/>
              <a:t>Effect of Adding 500 Commercial Patient Days</a:t>
            </a:r>
          </a:p>
          <a:p>
            <a:pPr marL="1235075" lvl="2" indent="-381000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9935E-BC93-427A-BFFF-D17BE092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8E309B3-7F78-4AB7-88AF-60B8C4653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37A1D642-E236-4269-AF1A-4A3AB108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23910" name="Picture 9">
            <a:extLst>
              <a:ext uri="{FF2B5EF4-FFF2-40B4-BE49-F238E27FC236}">
                <a16:creationId xmlns:a16="http://schemas.microsoft.com/office/drawing/2014/main" id="{49521FE8-B29A-4F75-8796-5617492C9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32731"/>
            <a:ext cx="4953000" cy="47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553E8-1CEE-40C7-A79D-20404AE626B2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6B237-F4EF-48A3-A21F-0038E635263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D2080-981A-45A3-9F94-E077437BD3F1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A43C1-9BB1-4B66-B93C-5E1CEDEF939E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9A159F-0FED-4E05-9A56-F3207DA2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1740E79B-6F8E-4418-82FC-2F27FA05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9038"/>
            <a:ext cx="7296150" cy="4525962"/>
          </a:xfrm>
        </p:spPr>
        <p:txBody>
          <a:bodyPr/>
          <a:lstStyle/>
          <a:p>
            <a:pPr marL="290513" indent="-285750">
              <a:lnSpc>
                <a:spcPct val="90000"/>
              </a:lnSpc>
            </a:pPr>
            <a:r>
              <a:rPr lang="en-US" altLang="en-US" dirty="0"/>
              <a:t>Effect of Adding 500 Medicare Patient Days</a:t>
            </a:r>
          </a:p>
          <a:p>
            <a:pPr marL="1235075" lvl="2" indent="-381000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8180B-004D-4637-A08B-A56C24C2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5931639-D13E-41AC-8BDB-CAE969C8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C3EE73CF-BB3D-473D-9FE0-5A3E2E6A4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25958" name="Picture 8">
            <a:extLst>
              <a:ext uri="{FF2B5EF4-FFF2-40B4-BE49-F238E27FC236}">
                <a16:creationId xmlns:a16="http://schemas.microsoft.com/office/drawing/2014/main" id="{2A5850DD-749C-4F3A-9E53-1ACA162D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88890"/>
            <a:ext cx="4997814" cy="46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8AFE71-EB82-4922-9EC1-34807C83D691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FFA28-54D8-4504-8EDB-C683EA3CCEE0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CDDC9-D1C8-499B-A03A-DE021A1ACF9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EA706-8625-4999-A153-88C5A3A1920B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180A83-ACAA-44C2-8C62-798817F8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553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0DA3FD7-340A-42A6-B2F3-8CC565B1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altLang="en-US" sz="2000" i="1" dirty="0"/>
              <a:t>Should we focus on RHC cost-based payer mix or volume? (4)</a:t>
            </a:r>
            <a:endParaRPr lang="en-US" altLang="en-US" sz="2000" dirty="0"/>
          </a:p>
          <a:p>
            <a:pPr marL="804862" lvl="1" indent="-342900"/>
            <a:r>
              <a:rPr lang="en-US" altLang="en-US" sz="2000" dirty="0"/>
              <a:t>Effect of varying patient volume and payer mix</a:t>
            </a:r>
          </a:p>
          <a:p>
            <a:pPr marL="1414463" lvl="2" indent="-381000"/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E3DC34-3D18-4159-8712-839BE07D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598AD98-2878-41AD-9F7E-B2296438A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AE235717-17E5-4185-BF03-98BBCE22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28006" name="Picture 8">
            <a:extLst>
              <a:ext uri="{FF2B5EF4-FFF2-40B4-BE49-F238E27FC236}">
                <a16:creationId xmlns:a16="http://schemas.microsoft.com/office/drawing/2014/main" id="{9CDAF802-2BD5-48E9-A6D2-EA3A714D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41677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2F7E7A-A465-4341-87DE-1A107C2871EA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F41E4-A0A3-4DA2-B21B-545C17351875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8F834-1210-44D0-AE18-A49772E85D27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00DDD-23D5-4278-A9AE-33F725F6A8BE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FCBDFA-8987-458D-B333-6C961AEB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3A037442-9419-41B2-9668-A0AB2C94B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altLang="en-US" sz="2000" i="1" dirty="0"/>
              <a:t>Should we focus on RHC cost-based payer mix or volume? (5)</a:t>
            </a:r>
          </a:p>
          <a:p>
            <a:pPr marL="804862" lvl="1" indent="-342900"/>
            <a:r>
              <a:rPr lang="en-US" altLang="en-US" sz="2000" dirty="0"/>
              <a:t>Observations</a:t>
            </a:r>
          </a:p>
          <a:p>
            <a:pPr marL="1082675" lvl="2" indent="-285750"/>
            <a:r>
              <a:rPr lang="en-US" altLang="en-US" dirty="0"/>
              <a:t>Growing any patient volume results in incremental RHC contribution margin (CM)</a:t>
            </a:r>
          </a:p>
          <a:p>
            <a:pPr marL="1373187" lvl="3" indent="-285750"/>
            <a:r>
              <a:rPr lang="en-US" altLang="en-US" sz="1600" dirty="0"/>
              <a:t>Reduction in volume results in reduced CM</a:t>
            </a:r>
          </a:p>
          <a:p>
            <a:pPr marL="1082675" lvl="2" indent="-285750"/>
            <a:r>
              <a:rPr lang="en-US" altLang="en-US" dirty="0"/>
              <a:t>Growing cost-based volume results in highest increase in CM </a:t>
            </a:r>
          </a:p>
          <a:p>
            <a:pPr marL="1373187" lvl="3" indent="-285750"/>
            <a:r>
              <a:rPr lang="en-US" altLang="en-US" sz="1600" dirty="0"/>
              <a:t>Reduces the negative CAH impact</a:t>
            </a:r>
          </a:p>
          <a:p>
            <a:pPr marL="804862" lvl="1" indent="-342900"/>
            <a:r>
              <a:rPr lang="en-US" altLang="en-US" sz="2000" dirty="0"/>
              <a:t>Answer:  </a:t>
            </a:r>
          </a:p>
          <a:p>
            <a:pPr marL="1082675" lvl="2" indent="-285750"/>
            <a:r>
              <a:rPr lang="en-US" altLang="en-US" dirty="0"/>
              <a:t>Yes – but not at the expense of overall patient volume </a:t>
            </a:r>
          </a:p>
          <a:p>
            <a:pPr marL="973138" lvl="2" indent="-176213"/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77382-6B85-49C3-9FE0-66160C41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47CC642A-9CB3-4E06-8ED9-ABB27D3D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0437DB5C-867D-417E-BB4A-939C23DC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2C291-CB3F-4BFC-A30E-BAEC917B9B3C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D3859-6270-4CD1-A07B-2D9A1B54DC68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37EBB-B0DD-41AD-A882-C92423E887FE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3D8E8-0646-4B58-A9AF-7A2BB49FF4F3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EC26EC-BCCA-4EF4-A6D4-6DD622C9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9AF4E8EF-1304-4E59-A789-A430D19A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altLang="en-US" sz="2000" i="1" dirty="0"/>
              <a:t>If 6 months into the year my financial statements indicate a $400K operating loss and my cash is evaporating, should I begin planning a RIF?(1)</a:t>
            </a:r>
            <a:r>
              <a:rPr lang="en-US" altLang="en-US" dirty="0"/>
              <a:t> </a:t>
            </a:r>
            <a:endParaRPr lang="en-US" altLang="en-US" sz="2000" i="1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Observations</a:t>
            </a:r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461963" lvl="1" indent="284163">
              <a:spcBef>
                <a:spcPct val="0"/>
              </a:spcBef>
              <a:spcAft>
                <a:spcPct val="10000"/>
              </a:spcAft>
            </a:pPr>
            <a:endParaRPr lang="en-US" altLang="en-US" sz="2000" dirty="0"/>
          </a:p>
          <a:p>
            <a:pPr marL="12414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General ledger revenue often booked to interim payments</a:t>
            </a:r>
          </a:p>
          <a:p>
            <a:pPr marL="17224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Neglects cost-based nature of significant payer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1610E-33CF-47B0-BE48-AFB854DD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132099" name="Picture 5">
            <a:extLst>
              <a:ext uri="{FF2B5EF4-FFF2-40B4-BE49-F238E27FC236}">
                <a16:creationId xmlns:a16="http://schemas.microsoft.com/office/drawing/2014/main" id="{B0FD20EC-AC02-45FB-AE18-F31276D5B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7239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12A3BE-5DB2-4430-9298-EE67AE3AFF6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2A5C2-C8BC-4C7F-87E2-E4E3C12E7864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52C23-0318-4576-9738-976496CDD290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D647B-EBEA-4036-8311-C193787FD065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9AA1BD0-63C0-428E-B648-49D3B197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CAH Economics – Overview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8FDC07C-BAD4-4C7A-BF54-D2616DD5E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CAH Benefit Example</a:t>
            </a: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326AFC43-3586-4D3F-8B82-7BBD057D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8" y="1371600"/>
            <a:ext cx="7106077" cy="48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4C413-99D6-456E-B0D3-0FFD9631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85B27-D62A-4C7D-88EB-702A760B780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CFA62-373B-4F8F-8313-88510619FA32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ECONOMIC 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B9767-27E5-4D9A-913E-4A0DD8AC7D29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04EA3-94E7-4FA5-BB46-2D581E5FF0DD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 ECONOMICS Q&amp;A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122F66-A950-45AB-AE0C-4533D6F7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056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D75AA6E9-C9CE-43F2-AE2F-B7ED4C3C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9038"/>
            <a:ext cx="7772400" cy="4525962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altLang="en-US" sz="2000" i="1" dirty="0"/>
              <a:t>If 6 months into the year my financial statements indicate a $400K operating loss and my cash is evaporating, should I begin planning a RIF?(2)</a:t>
            </a:r>
            <a:r>
              <a:rPr lang="en-US" altLang="en-US" dirty="0"/>
              <a:t> </a:t>
            </a:r>
            <a:endParaRPr lang="en-US" altLang="en-US" sz="2000" i="1" dirty="0"/>
          </a:p>
          <a:p>
            <a:pPr marL="461963" lvl="1" indent="284163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/>
              <a:t>Observations (continued)</a:t>
            </a:r>
          </a:p>
          <a:p>
            <a:pPr marL="1241425" lvl="2" indent="-381000">
              <a:spcBef>
                <a:spcPct val="0"/>
              </a:spcBef>
              <a:spcAft>
                <a:spcPts val="0"/>
              </a:spcAft>
            </a:pPr>
            <a:r>
              <a:rPr lang="en-US" altLang="en-US" dirty="0"/>
              <a:t>Unless interim financial statements reflect cost-based nature of Medicare reimbursement, </a:t>
            </a:r>
            <a:r>
              <a:rPr lang="en-US" altLang="en-US" u="sng" dirty="0"/>
              <a:t>caution must be used when using financial statements for operating decisions</a:t>
            </a:r>
          </a:p>
          <a:p>
            <a:pPr marL="461963" lvl="1" indent="284163">
              <a:spcBef>
                <a:spcPct val="0"/>
              </a:spcBef>
              <a:spcAft>
                <a:spcPts val="0"/>
              </a:spcAft>
            </a:pPr>
            <a:r>
              <a:rPr lang="en-US" altLang="en-US" sz="2000" dirty="0"/>
              <a:t>Answer:  In Depends!</a:t>
            </a:r>
          </a:p>
          <a:p>
            <a:pPr marL="1241425" lvl="2" indent="-381000">
              <a:spcBef>
                <a:spcPct val="0"/>
              </a:spcBef>
              <a:spcAft>
                <a:spcPts val="0"/>
              </a:spcAft>
            </a:pPr>
            <a:r>
              <a:rPr lang="en-US" altLang="en-US" dirty="0"/>
              <a:t>If interim financial statements accurately reflect Medicare costs - yes </a:t>
            </a:r>
          </a:p>
          <a:p>
            <a:pPr marL="1241425" lvl="2" indent="-381000">
              <a:spcBef>
                <a:spcPct val="0"/>
              </a:spcBef>
              <a:spcAft>
                <a:spcPts val="0"/>
              </a:spcAft>
            </a:pPr>
            <a:r>
              <a:rPr lang="en-US" altLang="en-US" dirty="0"/>
              <a:t>If interim financial statements book revenue using Medicare per diems – Maybe</a:t>
            </a:r>
          </a:p>
          <a:p>
            <a:pPr marL="1241425" lvl="2" indent="-381000">
              <a:spcBef>
                <a:spcPct val="0"/>
              </a:spcBef>
              <a:spcAft>
                <a:spcPts val="0"/>
              </a:spcAft>
            </a:pPr>
            <a:r>
              <a:rPr lang="en-US" altLang="en-US" dirty="0"/>
              <a:t>Revenue in the interim financial statements should reflect Medicare costs</a:t>
            </a:r>
          </a:p>
          <a:p>
            <a:pPr marL="1241425" lvl="2" indent="-381000">
              <a:spcBef>
                <a:spcPct val="0"/>
              </a:spcBef>
              <a:spcAft>
                <a:spcPts val="0"/>
              </a:spcAft>
            </a:pPr>
            <a:r>
              <a:rPr lang="en-US" altLang="en-US" dirty="0"/>
              <a:t>Higher current year volumes generally result in negative settlements and vice versa</a:t>
            </a:r>
          </a:p>
          <a:p>
            <a:pPr marL="1241425" lvl="2" indent="-381000">
              <a:spcBef>
                <a:spcPct val="0"/>
              </a:spcBef>
              <a:spcAft>
                <a:spcPts val="0"/>
              </a:spcAft>
            </a:pPr>
            <a:r>
              <a:rPr lang="en-US" altLang="en-US" dirty="0"/>
              <a:t>Its OK to be overpaid</a:t>
            </a:r>
          </a:p>
          <a:p>
            <a:pPr marL="17224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b="1" i="1" dirty="0"/>
              <a:t>Just know about it!!!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DB67D-6256-40A7-B53E-4003319D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9E23F-314B-4BA2-AB90-28FCACEE153C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7262D-6223-4765-B722-CFE411FBF788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2DF1B-AA3B-43C7-B04A-27A41BC00373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8C8E1-5477-448E-BE70-E3C9325B27D5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4D2F5F2-9EEB-4614-A4E4-262C121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856957D4-C873-4088-A891-3C7034D8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altLang="en-US" sz="2000" i="1" dirty="0"/>
              <a:t>If our Medicare SB per diems are $600, should we no longer see Medicare patients in our DP Skilled Unit?(1)</a:t>
            </a:r>
          </a:p>
          <a:p>
            <a:pPr marL="739775" lvl="1" indent="-277813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Swing Bed Services</a:t>
            </a:r>
          </a:p>
          <a:p>
            <a:pPr marL="1089025" lvl="2" indent="-23495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Medicare Swing-Bed services in Critical Access Hospitals (CAHs) are paid on a cost basis.</a:t>
            </a:r>
          </a:p>
          <a:p>
            <a:pPr marL="1422400" lvl="3" indent="-219075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Two Primary Opportunities </a:t>
            </a:r>
          </a:p>
          <a:p>
            <a:pPr marL="1712913" lvl="4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Increase the “proportion” of inpatient services (acute and swing) paid on a cost basis by increasing Medicare Swing Bed volume</a:t>
            </a:r>
          </a:p>
          <a:p>
            <a:pPr marL="1712913" lvl="4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Reduce the unit costs of inpatient services</a:t>
            </a:r>
          </a:p>
          <a:p>
            <a:pPr marL="739775" lvl="1" indent="-277813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BIG ISSUE WITH MANY CAHS</a:t>
            </a:r>
          </a:p>
          <a:p>
            <a:pPr marL="1089025" lvl="2" indent="-23495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Swing Bed SNF vs. NF</a:t>
            </a:r>
          </a:p>
          <a:p>
            <a:pPr marL="1089025" lvl="2" indent="-23495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CAH Calculation changed December 20, 2000</a:t>
            </a:r>
          </a:p>
          <a:p>
            <a:pPr marL="1422400" lvl="3" indent="-219075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“We have confirmed with our CMS policy staff that for purposes of determining routine cost for swing beds in a CAH, non-Medicare days are treated as NF-like days.”</a:t>
            </a:r>
          </a:p>
          <a:p>
            <a:pPr marL="1712913" lvl="4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Source: July 1, 2005 CMS Memo to a CAH</a:t>
            </a:r>
          </a:p>
          <a:p>
            <a:pPr marL="1422400" lvl="3" indent="-219075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/>
              <a:t>What does this mean??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84EB9-E995-4E0A-99CE-814692E5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907DD85F-DA9E-4B8D-A556-171AEC79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A3331795-80ED-483F-8678-2E406F69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D08EC-90A8-4A81-B293-550B10126ECE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16B67-62D4-4114-9244-B4C98F865445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72DE8-20AC-490F-B5E0-84CDFBDC97D3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07D9E4-61EA-4385-9D94-5659180992B2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942FA6-FF60-4ED4-8F80-AC34EE80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FF651E35-7691-4374-A86A-1CCC21E28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altLang="en-US" sz="2000" i="1" dirty="0"/>
              <a:t>If our Medicare SB per diems are $600, should we no longer see Medicare patients in our DP Skilled Unit?(2)</a:t>
            </a:r>
          </a:p>
          <a:p>
            <a:pPr marL="739775" lvl="1" indent="-277813"/>
            <a:r>
              <a:rPr lang="en-US" altLang="en-US" dirty="0"/>
              <a:t>Financial Analysis</a:t>
            </a:r>
            <a:endParaRPr lang="en-US" altLang="en-US" sz="1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5598E-A965-4C52-96F6-80F3BD06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7A0A4FE-1856-4483-9BD1-B761F9A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B8A886B2-B214-4262-87D7-E45E0DA14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38246" name="Picture 8">
            <a:extLst>
              <a:ext uri="{FF2B5EF4-FFF2-40B4-BE49-F238E27FC236}">
                <a16:creationId xmlns:a16="http://schemas.microsoft.com/office/drawing/2014/main" id="{A92B09F3-7804-4852-AF2D-EAE1430D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86657"/>
            <a:ext cx="64008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909BB-4EBA-4D1C-A8C7-073730C6E231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9A0B2-1C6F-49B1-82A1-CF75CEA11676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50523-3234-4B44-B52A-E0E1F829CAC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49A534-BDDB-4F08-B708-DE6BD7C5E5CB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BBBCF6-953F-46E1-8ED7-633BE2D9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0F65A23C-460C-4AC3-82E4-FB1B46C9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altLang="en-US" sz="2000" i="1" dirty="0"/>
              <a:t>If our Medicare SB per diems are $600, should we no longer see Medicare patients in our DP Skilled Unit?(2)</a:t>
            </a:r>
          </a:p>
          <a:p>
            <a:pPr marL="739775" lvl="1" indent="-277813"/>
            <a:r>
              <a:rPr lang="en-US" altLang="en-US" dirty="0"/>
              <a:t>Benefit of increasing the proportion of Medicare inpatient services</a:t>
            </a:r>
          </a:p>
          <a:p>
            <a:pPr marL="290513" indent="-290513">
              <a:buFontTx/>
              <a:buAutoNum type="arabicPeriod" startAt="8"/>
            </a:pPr>
            <a:endParaRPr lang="en-US" altLang="en-US" sz="2000" dirty="0"/>
          </a:p>
          <a:p>
            <a:pPr marL="290513" indent="-290513">
              <a:buFontTx/>
              <a:buAutoNum type="arabicPeriod" startAt="8"/>
            </a:pPr>
            <a:endParaRPr lang="en-US" altLang="en-US" sz="2000" i="1" dirty="0"/>
          </a:p>
          <a:p>
            <a:pPr marL="290513" indent="-290513">
              <a:buFontTx/>
              <a:buAutoNum type="arabicPeriod" startAt="8"/>
            </a:pPr>
            <a:endParaRPr lang="en-US" alt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C1162-CC77-481D-A523-49E5FED8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40291" name="Rectangle 4">
            <a:extLst>
              <a:ext uri="{FF2B5EF4-FFF2-40B4-BE49-F238E27FC236}">
                <a16:creationId xmlns:a16="http://schemas.microsoft.com/office/drawing/2014/main" id="{16DE37E5-840D-448C-9225-FD46649D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0292" name="Rectangle 5">
            <a:extLst>
              <a:ext uri="{FF2B5EF4-FFF2-40B4-BE49-F238E27FC236}">
                <a16:creationId xmlns:a16="http://schemas.microsoft.com/office/drawing/2014/main" id="{844CFE30-F20F-47AA-B864-7E694544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40294" name="Picture 11">
            <a:extLst>
              <a:ext uri="{FF2B5EF4-FFF2-40B4-BE49-F238E27FC236}">
                <a16:creationId xmlns:a16="http://schemas.microsoft.com/office/drawing/2014/main" id="{86D8A98D-AE20-42C8-992F-46516D89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850099"/>
            <a:ext cx="74533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9D3FF-F5ED-454D-B4C1-E07CBB5C695A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BDC4B-4D13-4D77-A3FD-90690950FC2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C1D6F-E24E-4F69-88B1-DF410BCEE3D4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EE0CE-0E8F-4E2E-B2E1-0D5F714A4944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E7D9EF-9B81-406F-9ADE-902067A5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096715BA-3995-40AB-934A-92E1D3F0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350838" indent="-285750">
              <a:lnSpc>
                <a:spcPct val="90000"/>
              </a:lnSpc>
            </a:pPr>
            <a:r>
              <a:rPr lang="en-US" altLang="en-US" dirty="0"/>
              <a:t>Benefit of reducing unit costs (and increasing Medicare proportion)</a:t>
            </a:r>
          </a:p>
          <a:p>
            <a:pPr marL="350838" indent="-350838">
              <a:lnSpc>
                <a:spcPct val="90000"/>
              </a:lnSpc>
              <a:buFontTx/>
              <a:buAutoNum type="arabicPeriod" startAt="3"/>
            </a:pPr>
            <a:endParaRPr lang="en-US" altLang="en-US" sz="2000" dirty="0"/>
          </a:p>
          <a:p>
            <a:pPr marL="350838" indent="-350838">
              <a:buFontTx/>
              <a:buAutoNum type="arabicPeriod" startAt="3"/>
            </a:pPr>
            <a:endParaRPr lang="en-US" altLang="en-US" sz="2000" i="1" dirty="0"/>
          </a:p>
          <a:p>
            <a:pPr marL="350838" indent="-350838">
              <a:buFontTx/>
              <a:buAutoNum type="arabicPeriod" startAt="3"/>
            </a:pPr>
            <a:endParaRPr lang="en-US" alt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F8542-FFD2-42E6-BAD4-F0E6ECAB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C2CCCE4-84E8-4BE7-9F98-88640E0CF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5317AE50-811C-43C6-A731-B881F40E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42341" name="Picture 6">
            <a:extLst>
              <a:ext uri="{FF2B5EF4-FFF2-40B4-BE49-F238E27FC236}">
                <a16:creationId xmlns:a16="http://schemas.microsoft.com/office/drawing/2014/main" id="{A148A9AB-65B0-4D33-AAE7-649C06AB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67720"/>
            <a:ext cx="5715000" cy="48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154F61-700E-4152-BDD6-A5993B3F1000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6A2AC-8C72-434F-A930-61C55E9FB912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A07ED-985A-43D9-973D-533DFE7EBA94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98E0D-736C-42DF-9CF3-AD05D8724F2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81AFD70-DD0E-453C-A2CE-80CAC8F0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553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557D6145-D2E5-44DA-A97D-4476D84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467600" cy="4525962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altLang="en-US" sz="2000" i="1" dirty="0"/>
              <a:t>If our Medicare SB per diems are $600, should we no longer see Medicare patients in our DP Skilled Unit?(4)</a:t>
            </a:r>
          </a:p>
          <a:p>
            <a:pPr marL="519113" lvl="2" indent="220663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Third Case Study</a:t>
            </a:r>
          </a:p>
          <a:p>
            <a:pPr marL="1089025" lvl="3" indent="-23495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Hospital “shrinks” its Nursing Home/DP SNF and converts a portion of these beds to Swing-Beds</a:t>
            </a:r>
          </a:p>
          <a:p>
            <a:pPr marL="1422400" lvl="4" indent="-219075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Benefits: Increases both allocation of costs to inpatient unit (square foot, accumulated costs, etc.) and proportion of Medicare inpatient payer mix</a:t>
            </a:r>
          </a:p>
          <a:p>
            <a:pPr marL="1422400" lvl="4" indent="-219075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Question: Did allocation of costs result in incremental Medicare reimbursement?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D40C14-F523-4AE6-B6FD-BCCE90C7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44387" name="Rectangle 4">
            <a:extLst>
              <a:ext uri="{FF2B5EF4-FFF2-40B4-BE49-F238E27FC236}">
                <a16:creationId xmlns:a16="http://schemas.microsoft.com/office/drawing/2014/main" id="{59E5C6E9-0927-4F30-B9F1-5F056A50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4388" name="Rectangle 5">
            <a:extLst>
              <a:ext uri="{FF2B5EF4-FFF2-40B4-BE49-F238E27FC236}">
                <a16:creationId xmlns:a16="http://schemas.microsoft.com/office/drawing/2014/main" id="{664EE664-148D-42F7-89DB-7A826FFD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44390" name="Picture 16">
            <a:extLst>
              <a:ext uri="{FF2B5EF4-FFF2-40B4-BE49-F238E27FC236}">
                <a16:creationId xmlns:a16="http://schemas.microsoft.com/office/drawing/2014/main" id="{FF4ABB4E-008A-4D27-86C0-AF9E36B6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325813"/>
            <a:ext cx="952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1" name="Picture 19">
            <a:extLst>
              <a:ext uri="{FF2B5EF4-FFF2-40B4-BE49-F238E27FC236}">
                <a16:creationId xmlns:a16="http://schemas.microsoft.com/office/drawing/2014/main" id="{15CC1724-1836-4426-84AF-0F39632D9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4192"/>
            <a:ext cx="8839200" cy="21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7B3828-C8A0-4DC2-BBC2-B583ED0ADEE6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50CD-E456-4699-A6BC-58C2C68395E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C98AC-3D3E-4145-BA04-73CE94536C0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DD7E8-1630-49DD-B380-E7E9760BB8B4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3A2753-A1B6-4AB5-8999-03F8C6D9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F8248655-49B3-4FDD-A623-3CB199C2E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altLang="en-US" sz="2000" i="1" dirty="0"/>
              <a:t>If our Medicare SB per diems are $600, should we no longer see Medicare patients in our DP Skilled Unit?(5)</a:t>
            </a:r>
          </a:p>
          <a:p>
            <a:pPr marL="519113" lvl="2" indent="220663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Observations</a:t>
            </a:r>
          </a:p>
          <a:p>
            <a:pPr marL="1089025" lvl="3" indent="-23495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Important considerations include</a:t>
            </a:r>
          </a:p>
          <a:p>
            <a:pPr marL="1379538" lvl="4" indent="-176213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Current Medicare acute payer mix</a:t>
            </a:r>
          </a:p>
          <a:p>
            <a:pPr marL="1379538" lvl="4" indent="-176213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Ability to reduce per unit costs</a:t>
            </a:r>
          </a:p>
          <a:p>
            <a:pPr marL="1379538" lvl="4" indent="-176213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Ability to move costs from non-cost based departments to cost based departments</a:t>
            </a:r>
          </a:p>
          <a:p>
            <a:pPr marL="519113" lvl="2" indent="220663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Answer: It depends?</a:t>
            </a:r>
          </a:p>
          <a:p>
            <a:pPr marL="1089025" lvl="3" indent="-23495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Swing beds are generally preferred to DP SNF unless CAH has both high Acute Medicare Payer mix and low routine costs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00744-0AC2-4094-B0E3-720C7B5E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1B88BACF-CD8B-43CE-964F-4C106D7D7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74DBA37C-D64F-4CC0-923D-4B003EB6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98244-F21B-42D1-AD39-A49CE7947A53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821FE-5EC5-40A9-9076-36790AFCBF43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4EEF4-79A0-4C0A-97E5-BDEC0474DD1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3EE0D-F253-477D-A2DB-93FA7FD4ACF2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E1414F-3E9D-45DC-98B8-BC781F62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553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D76C7FF5-C143-43A2-AA5B-CC2E2DEB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7696200" cy="4525962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  <a:tabLst>
                <a:tab pos="290513" algn="l"/>
              </a:tabLst>
            </a:pPr>
            <a:r>
              <a:rPr lang="en-US" altLang="en-US" sz="2000" i="1" dirty="0"/>
              <a:t>How should we look at non-hospital businesses run by our CAH? (1) </a:t>
            </a:r>
          </a:p>
          <a:p>
            <a:pPr marL="682625" lvl="1" indent="-277813">
              <a:tabLst>
                <a:tab pos="290513" algn="l"/>
              </a:tabLst>
            </a:pPr>
            <a:r>
              <a:rPr lang="en-US" altLang="en-US" sz="2000" dirty="0"/>
              <a:t>Overview</a:t>
            </a:r>
          </a:p>
          <a:p>
            <a:pPr marL="973138" lvl="2" indent="-176213">
              <a:tabLst>
                <a:tab pos="290513" algn="l"/>
              </a:tabLst>
            </a:pPr>
            <a:r>
              <a:rPr lang="en-US" altLang="en-US" dirty="0"/>
              <a:t>Sample of North Dakota CAHs </a:t>
            </a:r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682625" lvl="1" indent="-277813">
              <a:spcBef>
                <a:spcPct val="0"/>
              </a:spcBef>
              <a:spcAft>
                <a:spcPts val="0"/>
              </a:spcAft>
              <a:tabLst>
                <a:tab pos="290513" algn="l"/>
              </a:tabLst>
            </a:pPr>
            <a:endParaRPr lang="en-US" altLang="en-US" sz="2000" dirty="0"/>
          </a:p>
          <a:p>
            <a:pPr marL="682625" lvl="1" indent="-277813">
              <a:spcBef>
                <a:spcPct val="0"/>
              </a:spcBef>
              <a:spcAft>
                <a:spcPts val="0"/>
              </a:spcAft>
              <a:tabLst>
                <a:tab pos="290513" algn="l"/>
              </a:tabLst>
            </a:pPr>
            <a:r>
              <a:rPr lang="en-US" altLang="en-US" sz="2000" dirty="0"/>
              <a:t>Direct correlation between number of Non-CAH businesses and system-wide operating losses</a:t>
            </a:r>
          </a:p>
          <a:p>
            <a:pPr marL="973138" lvl="2" indent="-176213">
              <a:spcBef>
                <a:spcPct val="0"/>
              </a:spcBef>
              <a:spcAft>
                <a:spcPts val="0"/>
              </a:spcAft>
              <a:tabLst>
                <a:tab pos="290513" algn="l"/>
              </a:tabLst>
            </a:pPr>
            <a:r>
              <a:rPr lang="en-US" altLang="en-US" dirty="0"/>
              <a:t>However, in most rural communities, CAHs are the center of healthcare activity and core mission supports these services</a:t>
            </a:r>
          </a:p>
          <a:p>
            <a:pPr marL="1379538" lvl="3" indent="-233363">
              <a:spcBef>
                <a:spcPct val="0"/>
              </a:spcBef>
              <a:spcAft>
                <a:spcPts val="0"/>
              </a:spcAft>
              <a:tabLst>
                <a:tab pos="290513" algn="l"/>
              </a:tabLst>
            </a:pPr>
            <a:r>
              <a:rPr lang="en-US" altLang="en-US" sz="1600" dirty="0"/>
              <a:t>Just recognize it!</a:t>
            </a:r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  <a:p>
            <a:pPr marL="973138" lvl="2" indent="-176213">
              <a:tabLst>
                <a:tab pos="290513" algn="l"/>
              </a:tabLst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9AE07A-4EE1-418D-A485-8D85AF62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48483" name="Rectangle 4">
            <a:extLst>
              <a:ext uri="{FF2B5EF4-FFF2-40B4-BE49-F238E27FC236}">
                <a16:creationId xmlns:a16="http://schemas.microsoft.com/office/drawing/2014/main" id="{FE9680DF-4285-49EC-87C4-CCDB0AB1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8484" name="Rectangle 5">
            <a:extLst>
              <a:ext uri="{FF2B5EF4-FFF2-40B4-BE49-F238E27FC236}">
                <a16:creationId xmlns:a16="http://schemas.microsoft.com/office/drawing/2014/main" id="{AA28359D-2AB2-4253-B81A-0DE7A8D5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48486" name="Picture 13">
            <a:extLst>
              <a:ext uri="{FF2B5EF4-FFF2-40B4-BE49-F238E27FC236}">
                <a16:creationId xmlns:a16="http://schemas.microsoft.com/office/drawing/2014/main" id="{9F1E5CAE-8EA0-401F-A57F-9CD26D58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10" y="2438400"/>
            <a:ext cx="7383490" cy="247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676509-0EA2-43A1-B7FB-FF4CEAA6ADA8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71966-79EB-4826-A116-69564771FE6E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DD026D-094B-40C9-AE6E-DFB0B4C58B1B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1C89D-8055-4BDA-BBCC-4D4A7A0C8F26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AD91-15AB-43B8-B8A9-68588B9B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Non-Hospital Businesses</a:t>
            </a: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2816B15-A793-4634-9E63-A13431ED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i="1" dirty="0"/>
              <a:t>How should we look at non-hospital businesses run by our CAH? (2)</a:t>
            </a:r>
            <a:endParaRPr lang="en-US" altLang="en-US" sz="2400" dirty="0"/>
          </a:p>
          <a:p>
            <a:pPr marL="574675" lvl="1">
              <a:lnSpc>
                <a:spcPct val="90000"/>
              </a:lnSpc>
            </a:pPr>
            <a:r>
              <a:rPr lang="en-US" altLang="en-US" dirty="0"/>
              <a:t>Example 1 – Home Health Agency</a:t>
            </a:r>
          </a:p>
          <a:p>
            <a:pPr marL="1574800" lvl="2" indent="-381000">
              <a:lnSpc>
                <a:spcPct val="90000"/>
              </a:lnSpc>
            </a:pPr>
            <a:endParaRPr lang="en-US" altLang="en-US" dirty="0"/>
          </a:p>
          <a:p>
            <a:pPr marL="508000" lvl="1" indent="-219075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BDD4F-159E-4A20-9A12-9866D381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150532" name="Picture 4">
            <a:extLst>
              <a:ext uri="{FF2B5EF4-FFF2-40B4-BE49-F238E27FC236}">
                <a16:creationId xmlns:a16="http://schemas.microsoft.com/office/drawing/2014/main" id="{258DF7FF-7946-47B0-9FE0-C4B6B8AC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75" y="2105008"/>
            <a:ext cx="5603225" cy="423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D33C5D-3716-4236-8F2B-EE307D770B39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3F358-24E3-41A7-BA74-96F371A51E89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A1381-4474-4344-9D7B-53FF0C3E8D88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4F297-AAC6-478B-9614-A9EC295C8D15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4D7E-0A96-405E-8CAB-265C90FF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7010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09E55D29-54CF-4CE8-86D7-DFA59810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7638"/>
            <a:ext cx="7239000" cy="452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9"/>
              <a:tabLst>
                <a:tab pos="290513" algn="l"/>
              </a:tabLst>
            </a:pPr>
            <a:r>
              <a:rPr lang="en-US" altLang="en-US" i="1" dirty="0"/>
              <a:t> How should we look at non-hospital businesses run by our CAH?(4)</a:t>
            </a:r>
          </a:p>
          <a:p>
            <a:pPr marL="693738" lvl="1" indent="-231775">
              <a:spcBef>
                <a:spcPts val="0"/>
              </a:spcBef>
            </a:pPr>
            <a:r>
              <a:rPr lang="en-US" altLang="en-US" sz="1600" i="1" dirty="0"/>
              <a:t> </a:t>
            </a:r>
            <a:r>
              <a:rPr lang="en-US" altLang="en-US" dirty="0"/>
              <a:t>Observations</a:t>
            </a:r>
          </a:p>
          <a:p>
            <a:pPr marL="1030288" lvl="2" indent="-222250">
              <a:spcBef>
                <a:spcPts val="0"/>
              </a:spcBef>
            </a:pPr>
            <a:r>
              <a:rPr lang="en-US" altLang="en-US" sz="1600" dirty="0"/>
              <a:t>Important to understand the pros and cons of non-reimbursable cost centers (e.g., home health agencies, assisted living, nursing homes, etc.) </a:t>
            </a:r>
          </a:p>
          <a:p>
            <a:pPr marL="1422400" lvl="3" indent="-277813">
              <a:spcBef>
                <a:spcPts val="0"/>
              </a:spcBef>
            </a:pPr>
            <a:r>
              <a:rPr lang="en-US" altLang="en-US" sz="1400" dirty="0"/>
              <a:t>Pros – Mission objectives, potential direct gains/margin, and dilution of overhead costs to enable hospital profit on commercial business</a:t>
            </a:r>
          </a:p>
          <a:p>
            <a:pPr marL="1422400" lvl="3" indent="-277813">
              <a:spcBef>
                <a:spcPts val="0"/>
              </a:spcBef>
            </a:pPr>
            <a:r>
              <a:rPr lang="en-US" altLang="en-US" sz="1400" dirty="0"/>
              <a:t>Cons – Potential direct losses and decreased Medicare cost-based reimbursement from fixed costs allocated out of hospital</a:t>
            </a:r>
          </a:p>
          <a:p>
            <a:pPr marL="693738" lvl="1" indent="-231775">
              <a:spcBef>
                <a:spcPts val="0"/>
              </a:spcBef>
            </a:pPr>
            <a:r>
              <a:rPr lang="en-US" altLang="en-US" dirty="0"/>
              <a:t>Opportunities</a:t>
            </a:r>
          </a:p>
          <a:p>
            <a:pPr marL="1030288" lvl="2" indent="-222250">
              <a:spcBef>
                <a:spcPts val="0"/>
              </a:spcBef>
            </a:pPr>
            <a:r>
              <a:rPr lang="en-US" altLang="en-US" sz="1600" dirty="0"/>
              <a:t>Understand true loss of non-hospital business performing analysis similar to prior pages</a:t>
            </a:r>
          </a:p>
          <a:p>
            <a:pPr marL="1422400" lvl="3" indent="-277813">
              <a:spcBef>
                <a:spcPts val="0"/>
              </a:spcBef>
            </a:pPr>
            <a:r>
              <a:rPr lang="en-US" altLang="en-US" sz="1400" dirty="0"/>
              <a:t>Must consider negative Medicare impact from allocating overhead costs to a non-hospital entity</a:t>
            </a:r>
          </a:p>
          <a:p>
            <a:pPr marL="1712913" lvl="4" indent="-176213">
              <a:spcBef>
                <a:spcPts val="0"/>
              </a:spcBef>
            </a:pPr>
            <a:r>
              <a:rPr lang="en-US" altLang="en-US" sz="1400" dirty="0"/>
              <a:t>Non Hospital Businesses will draw overhead costs that would have been reimbursed on a cost basis</a:t>
            </a:r>
          </a:p>
          <a:p>
            <a:pPr marL="1030288" lvl="2" indent="-222250">
              <a:spcBef>
                <a:spcPts val="0"/>
              </a:spcBef>
            </a:pPr>
            <a:r>
              <a:rPr lang="en-US" altLang="en-US" sz="1600" dirty="0"/>
              <a:t>If net losses, consider spinning business out of hospital</a:t>
            </a:r>
          </a:p>
          <a:p>
            <a:pPr marL="1422400" lvl="3" indent="-277813">
              <a:spcBef>
                <a:spcPts val="0"/>
              </a:spcBef>
            </a:pPr>
            <a:r>
              <a:rPr lang="en-US" altLang="en-US" sz="1400" dirty="0"/>
              <a:t>If losses acknowledged as part of mission, maintain business</a:t>
            </a:r>
          </a:p>
          <a:p>
            <a:pPr marL="1422400" lvl="3" indent="-277813">
              <a:spcBef>
                <a:spcPts val="0"/>
              </a:spcBef>
            </a:pPr>
            <a:r>
              <a:rPr lang="en-US" altLang="en-US" sz="1400" dirty="0"/>
              <a:t>May be opportunity to give back to County</a:t>
            </a:r>
          </a:p>
          <a:p>
            <a:pPr marL="693738" lvl="1" indent="-231775">
              <a:spcBef>
                <a:spcPts val="0"/>
              </a:spcBef>
            </a:pPr>
            <a:r>
              <a:rPr lang="en-US" altLang="en-US" dirty="0"/>
              <a:t>Answer – Carefully!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A683270E-8E48-498D-86B7-91E7EA01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3FB1B8FF-5EF4-48ED-B2D8-BB8F408B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1F29F-9FCE-45BB-B8B8-3CD3FE2C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DDC26-A131-4923-9B24-B144E2F87075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1C301-C810-4A44-896F-1214CC48C91A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D112B-993C-4225-8947-698CB5E69AE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EAF5E-08DE-40D4-A427-EA82799A67C0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70E77B1-6611-40AD-ADFE-8C011233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CAH Economics – Overview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0180371-5164-4780-A537-1794F81D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7296150" cy="4525962"/>
          </a:xfrm>
        </p:spPr>
        <p:txBody>
          <a:bodyPr/>
          <a:lstStyle/>
          <a:p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CAH Benefit Example</a:t>
            </a: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CAH Conversion on 10/1/03 – YIKES!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E67F01-8E6C-4B27-8014-5C793EE5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F9F87-8299-4D26-A2DA-5D495D96007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24A83E-D850-424E-8027-BE56BCE8D92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ECONOMIC OVERVIEW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AB0B1-7E10-4EFC-8CC5-4DCFE89D3C7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AA766-948B-411C-A5EA-65467CA21B7C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 ECONOMICS Q&amp;A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B5DE3-7287-42A8-9F89-E00094D894B0}"/>
              </a:ext>
            </a:extLst>
          </p:cNvPr>
          <p:cNvGrpSpPr/>
          <p:nvPr/>
        </p:nvGrpSpPr>
        <p:grpSpPr>
          <a:xfrm>
            <a:off x="1524000" y="1750142"/>
            <a:ext cx="6280944" cy="3660058"/>
            <a:chOff x="1110456" y="1902542"/>
            <a:chExt cx="6923088" cy="42005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AD36E-164E-4F79-87AE-67B83B773DC8}"/>
                </a:ext>
              </a:extLst>
            </p:cNvPr>
            <p:cNvGrpSpPr/>
            <p:nvPr/>
          </p:nvGrpSpPr>
          <p:grpSpPr>
            <a:xfrm>
              <a:off x="1110456" y="1902542"/>
              <a:ext cx="6923088" cy="4200525"/>
              <a:chOff x="1981200" y="1590675"/>
              <a:chExt cx="6923088" cy="4200525"/>
            </a:xfrm>
          </p:grpSpPr>
          <p:pic>
            <p:nvPicPr>
              <p:cNvPr id="17412" name="Picture 6">
                <a:extLst>
                  <a:ext uri="{FF2B5EF4-FFF2-40B4-BE49-F238E27FC236}">
                    <a16:creationId xmlns:a16="http://schemas.microsoft.com/office/drawing/2014/main" id="{2F1272C0-31B9-4365-9AED-FA08EC293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1590675"/>
                <a:ext cx="6923088" cy="420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4" name="Rectangle 8">
                <a:extLst>
                  <a:ext uri="{FF2B5EF4-FFF2-40B4-BE49-F238E27FC236}">
                    <a16:creationId xmlns:a16="http://schemas.microsoft.com/office/drawing/2014/main" id="{8363E202-FB1B-49C9-9B2C-EE2C84F59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0" y="5486400"/>
                <a:ext cx="304800" cy="228600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413" name="Rectangle 7">
              <a:extLst>
                <a:ext uri="{FF2B5EF4-FFF2-40B4-BE49-F238E27FC236}">
                  <a16:creationId xmlns:a16="http://schemas.microsoft.com/office/drawing/2014/main" id="{9610BC0B-1135-4CD4-A6FC-BA51E8A97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057400"/>
              <a:ext cx="1219200" cy="152400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CBD1-9BF1-4285-A269-118AEBDC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629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7964C313-81D0-46AD-9FF1-EE661AE83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533400" indent="-533400">
              <a:buFontTx/>
              <a:buAutoNum type="arabicPeriod" startAt="10"/>
            </a:pPr>
            <a:r>
              <a:rPr lang="en-US" altLang="en-US" sz="2000" i="1" dirty="0"/>
              <a:t>Should we outsource or close our outpatient lab if the revenue generated by it does not cover its costs?(1)</a:t>
            </a:r>
          </a:p>
          <a:p>
            <a:pPr marL="8985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Overview</a:t>
            </a:r>
          </a:p>
          <a:p>
            <a:pPr marL="12652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General Acute Care Hospital with Hospital-Based laboratory</a:t>
            </a:r>
          </a:p>
          <a:p>
            <a:pPr marL="12652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Aggressive Blue Cross and managed care pricing in market</a:t>
            </a:r>
          </a:p>
          <a:p>
            <a:pPr marL="12652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Hospital evaluating option to close hospital-based lab and outsource in- and outpatient business </a:t>
            </a:r>
          </a:p>
          <a:p>
            <a:pPr marL="8985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Process</a:t>
            </a:r>
          </a:p>
          <a:p>
            <a:pPr marL="12652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Contribution margin analysis used to evaluate Lab</a:t>
            </a:r>
          </a:p>
          <a:p>
            <a:pPr marL="12652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Cost report used to accumulate direct costs</a:t>
            </a:r>
          </a:p>
          <a:p>
            <a:pPr marL="1660525" lvl="4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Worksheet A</a:t>
            </a:r>
          </a:p>
          <a:p>
            <a:pPr marL="12652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Allocated overhead costs based on costs that would “go away” if the lab were to close</a:t>
            </a:r>
          </a:p>
          <a:p>
            <a:pPr marL="1660525" lvl="4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Began with lab allocated overhead costs</a:t>
            </a:r>
          </a:p>
          <a:p>
            <a:pPr marL="1660525" lvl="4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Estimated variable portion of allocated overhead costs (e.g., 90% employee benefits, 10% of capital, etc.)</a:t>
            </a:r>
            <a:endParaRPr lang="en-US" altLang="en-US" sz="1600" i="1" dirty="0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39DDB7FE-CE77-4DB7-ADFC-D6805FED8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91BA38B5-D7E8-4DA9-AC6F-A494A9C6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45063"/>
            <a:ext cx="11795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74096-6E98-456C-8A80-406E755A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79BD6-60C2-49CD-9837-DFEAC08659DD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7405E-DFE3-4797-BF31-4DC62F8F27A3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39538-BD95-48FF-A4F1-84FBFC9A10C5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E9ECB-8591-4036-B8C5-FE72346637A0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C1F6-3C3B-498F-9E18-EBB14F26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56674" name="Rectangle 3">
            <a:extLst>
              <a:ext uri="{FF2B5EF4-FFF2-40B4-BE49-F238E27FC236}">
                <a16:creationId xmlns:a16="http://schemas.microsoft.com/office/drawing/2014/main" id="{DC9EC02F-B72D-47EA-BD5C-1F13A23F1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spcAft>
                <a:spcPct val="10000"/>
              </a:spcAft>
            </a:pPr>
            <a:endParaRPr lang="en-US" altLang="en-US" dirty="0"/>
          </a:p>
          <a:p>
            <a:pPr lvl="1">
              <a:spcBef>
                <a:spcPct val="0"/>
              </a:spcBef>
              <a:spcAft>
                <a:spcPct val="10000"/>
              </a:spcAft>
            </a:pPr>
            <a:endParaRPr lang="en-US" altLang="en-US" dirty="0"/>
          </a:p>
          <a:p>
            <a:pPr lvl="1">
              <a:spcBef>
                <a:spcPct val="0"/>
              </a:spcBef>
              <a:spcAft>
                <a:spcPct val="10000"/>
              </a:spcAft>
            </a:pPr>
            <a:endParaRPr lang="en-US" altLang="en-US" dirty="0"/>
          </a:p>
          <a:p>
            <a:pPr lvl="1">
              <a:spcBef>
                <a:spcPct val="0"/>
              </a:spcBef>
              <a:spcAft>
                <a:spcPct val="10000"/>
              </a:spcAft>
            </a:pPr>
            <a:endParaRPr lang="en-US" altLang="en-US" dirty="0"/>
          </a:p>
          <a:p>
            <a:pPr lvl="1">
              <a:spcBef>
                <a:spcPct val="0"/>
              </a:spcBef>
              <a:spcAft>
                <a:spcPct val="10000"/>
              </a:spcAft>
            </a:pPr>
            <a:endParaRPr lang="en-US" altLang="en-US" dirty="0"/>
          </a:p>
        </p:txBody>
      </p:sp>
      <p:pic>
        <p:nvPicPr>
          <p:cNvPr id="156676" name="Picture 16">
            <a:extLst>
              <a:ext uri="{FF2B5EF4-FFF2-40B4-BE49-F238E27FC236}">
                <a16:creationId xmlns:a16="http://schemas.microsoft.com/office/drawing/2014/main" id="{280709F6-5A11-4D6F-8E47-4E87E131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008496"/>
            <a:ext cx="7239000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E004E-B95E-48A3-8D67-3CE303C4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AAE7F-8DE6-4FC4-94C5-314DD078F9C3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BA903-8315-4913-A675-7A6931699813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F34BC-00DA-4CD0-B125-A82373EFB282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3C1F5-45D8-4E75-9E26-496A7B0E1913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964C-FCD8-4536-8CE7-B724C215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58722" name="Rectangle 3">
            <a:extLst>
              <a:ext uri="{FF2B5EF4-FFF2-40B4-BE49-F238E27FC236}">
                <a16:creationId xmlns:a16="http://schemas.microsoft.com/office/drawing/2014/main" id="{38E77688-F257-4EA7-87BF-D8006368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 startAt="10"/>
            </a:pPr>
            <a:r>
              <a:rPr lang="en-US" altLang="en-US" sz="2000" i="1" dirty="0"/>
              <a:t>Should we outsource or close our outpatient lab if the revenue generated by it does not cover its costs?(3)</a:t>
            </a:r>
          </a:p>
          <a:p>
            <a:pPr marL="1104900" lvl="1" indent="-457200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Conclusions</a:t>
            </a:r>
          </a:p>
          <a:p>
            <a:pPr marL="1468438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Hospital-based lab did not cover variable expenses</a:t>
            </a:r>
          </a:p>
          <a:p>
            <a:pPr marL="18367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Contribution margin loss of approximately $270K</a:t>
            </a:r>
          </a:p>
          <a:p>
            <a:pPr marL="18367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Would have to perform an additional 45K tests to breakeven</a:t>
            </a:r>
          </a:p>
          <a:p>
            <a:pPr marL="1468438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Hospital currently evaluating exit from lab business</a:t>
            </a:r>
            <a:endParaRPr lang="en-US" altLang="en-US" sz="1600" dirty="0"/>
          </a:p>
          <a:p>
            <a:pPr marL="1104900" lvl="1" indent="-457200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Take Home</a:t>
            </a:r>
          </a:p>
          <a:p>
            <a:pPr marL="1468438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Contribution margin analysis to evaluate whether to remain in business or exit</a:t>
            </a:r>
            <a:endParaRPr lang="en-US" altLang="en-US" sz="1600" dirty="0"/>
          </a:p>
          <a:p>
            <a:pPr marL="1104900" lvl="1" indent="-457200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Answer:  It Depends!</a:t>
            </a:r>
          </a:p>
          <a:p>
            <a:pPr marL="1468438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If lab contributes to overhead – No</a:t>
            </a:r>
          </a:p>
          <a:p>
            <a:pPr marL="1468438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If lab does not cover its variable expenses – Yes (Maybe??)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3FF22-1786-4AC3-A209-AE76CE22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61DDA-FE1E-48D1-8A29-EB0115AB24E3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70F72-5AC3-467D-8E8A-2072DF46336B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01579-59D5-48E1-BEEB-742E277BF894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A0D76-93F3-45B6-9A86-A9F83CE96FE7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BEF45D-17C6-4E0C-A62F-760E95DB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056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770F38D9-4B30-40B3-9603-B83DA9AB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 startAt="11"/>
            </a:pPr>
            <a:r>
              <a:rPr lang="en-US" altLang="en-US" sz="2000" i="1" dirty="0"/>
              <a:t>Should we be performing additional lab tests if the unit revenue is less than the unit cost?(1)</a:t>
            </a:r>
          </a:p>
          <a:p>
            <a:pPr marL="1079500" lvl="1" indent="-457200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Overview</a:t>
            </a:r>
          </a:p>
          <a:p>
            <a:pPr marL="1409700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Same example as previous slides</a:t>
            </a:r>
          </a:p>
          <a:p>
            <a:pPr marL="1409700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Assume hospital chooses to keep lab open </a:t>
            </a:r>
          </a:p>
          <a:p>
            <a:pPr marL="1079500" lvl="1" indent="-457200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Process</a:t>
            </a:r>
          </a:p>
          <a:p>
            <a:pPr marL="1409700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“Variable” costs used to evaluate whether to perform test or not</a:t>
            </a:r>
          </a:p>
          <a:p>
            <a:pPr marL="1409700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Cost report used to accumulate direct costs</a:t>
            </a:r>
          </a:p>
          <a:p>
            <a:pPr marL="1719263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Worksheet A</a:t>
            </a:r>
          </a:p>
          <a:p>
            <a:pPr marL="1409700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Allocated overhead costs based on costs that would “go away” if the </a:t>
            </a:r>
            <a:r>
              <a:rPr lang="en-US" altLang="en-US" b="1" i="1" dirty="0"/>
              <a:t>lab test</a:t>
            </a:r>
            <a:r>
              <a:rPr lang="en-US" altLang="en-US" dirty="0"/>
              <a:t> were to close</a:t>
            </a:r>
          </a:p>
          <a:p>
            <a:pPr marL="1719263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Estimated variable portion of allocated overhead costs</a:t>
            </a:r>
          </a:p>
          <a:p>
            <a:pPr marL="2111375" lvl="4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Accounting systems not set up to provide this information</a:t>
            </a:r>
          </a:p>
          <a:p>
            <a:pPr marL="2111375" lvl="4" indent="-342900">
              <a:spcBef>
                <a:spcPct val="0"/>
              </a:spcBef>
              <a:spcAft>
                <a:spcPct val="10000"/>
              </a:spcAft>
            </a:pPr>
            <a:endParaRPr lang="en-US" altLang="en-US" sz="1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8F31A-FB83-480C-9D80-BFEC5C65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B17BE-4230-4F04-986C-8ACCC05ACAEE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1993F-0E42-47B7-BF8C-66484413F29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BBBB8-11F3-4B43-B5E8-232922B6EB0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F68C2-E4D8-4BC5-89BD-955950DEB7B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7D52C4-9BC0-48B1-AE43-C8E85A82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6294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606A3358-E8ED-40A5-83AB-ADEFEF29A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 startAt="11"/>
            </a:pPr>
            <a:r>
              <a:rPr lang="en-US" altLang="en-US" sz="2000" i="1" dirty="0"/>
              <a:t>Should we be performing additional lab tests if the unit revenue is less than the unit cost?(2)</a:t>
            </a:r>
            <a:r>
              <a:rPr lang="en-US" altLang="en-US" sz="2400" dirty="0"/>
              <a:t> </a:t>
            </a:r>
            <a:endParaRPr lang="en-US" alt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1BBC5-AAA6-4BA9-9610-68D1CB72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162820" name="Picture 9">
            <a:extLst>
              <a:ext uri="{FF2B5EF4-FFF2-40B4-BE49-F238E27FC236}">
                <a16:creationId xmlns:a16="http://schemas.microsoft.com/office/drawing/2014/main" id="{6A1D599D-A0B5-49AD-8C85-8FB929B4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141" y="2200965"/>
            <a:ext cx="4800600" cy="403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5BDDB-C670-4436-B531-049D4F892ADF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D8A87-415E-4DB9-AB40-84615F920FE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8174B-6246-4B86-A408-7FB590393768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776C4-A7C9-4033-BF60-3EA29070FC2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A2B7A0-3F30-4B49-A7D0-6F878EAE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966E51CA-EC1F-455C-B757-B0AAEA68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296150" cy="4525962"/>
          </a:xfrm>
        </p:spPr>
        <p:txBody>
          <a:bodyPr/>
          <a:lstStyle/>
          <a:p>
            <a:pPr marL="350838">
              <a:lnSpc>
                <a:spcPct val="90000"/>
              </a:lnSpc>
            </a:pPr>
            <a:r>
              <a:rPr lang="en-US" altLang="en-US" dirty="0"/>
              <a:t>Incremental margin from 5,000 commercial tests paying $7.89/test</a:t>
            </a:r>
            <a:r>
              <a:rPr lang="en-US" altLang="en-US" sz="2400" dirty="0"/>
              <a:t> </a:t>
            </a:r>
            <a:endParaRPr lang="en-US" alt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429F71-1562-44E0-BDAE-DB0E8EAF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164868" name="Picture 6">
            <a:extLst>
              <a:ext uri="{FF2B5EF4-FFF2-40B4-BE49-F238E27FC236}">
                <a16:creationId xmlns:a16="http://schemas.microsoft.com/office/drawing/2014/main" id="{73D2AE10-326E-46AD-A116-DCADEDA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2248"/>
            <a:ext cx="6515100" cy="48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6304B-14D9-4733-B3F3-B327545C0EF1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ED39E-9270-49EA-859C-E02F9F617037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390C9-FCA8-4A6A-874B-D26504A440C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367E1-8889-474B-B668-CC0D79A5907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01BF88-B85D-4B24-B03A-D66356A0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84199BCE-DCED-4EF5-89C8-F9FE205D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219200"/>
            <a:ext cx="7296150" cy="4525962"/>
          </a:xfrm>
        </p:spPr>
        <p:txBody>
          <a:bodyPr/>
          <a:lstStyle/>
          <a:p>
            <a:pPr marL="533400" indent="-533400">
              <a:buFontTx/>
              <a:buAutoNum type="arabicPeriod" startAt="11"/>
            </a:pPr>
            <a:r>
              <a:rPr lang="en-US" altLang="en-US" sz="2000" i="1" dirty="0"/>
              <a:t>Should we be performing additional lab tests if the unit revenue is less than the unit cost?(3)</a:t>
            </a:r>
            <a:r>
              <a:rPr lang="en-US" altLang="en-US" sz="2400" dirty="0"/>
              <a:t> </a:t>
            </a:r>
            <a:endParaRPr lang="en-US" altLang="en-US" i="1" dirty="0"/>
          </a:p>
          <a:p>
            <a:pPr marL="465138" lvl="1" indent="280988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Conclusions</a:t>
            </a:r>
          </a:p>
          <a:p>
            <a:pPr marL="12414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Performing one more lab test does contribute towards “overhead”</a:t>
            </a:r>
          </a:p>
          <a:p>
            <a:pPr marL="12414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Over longer term, must create higher margin % or revenue will not cover “overhead”</a:t>
            </a:r>
            <a:endParaRPr lang="en-US" altLang="en-US" sz="1600" dirty="0"/>
          </a:p>
          <a:p>
            <a:pPr marL="465138" lvl="1" indent="280988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Take Home</a:t>
            </a:r>
          </a:p>
          <a:p>
            <a:pPr marL="12414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Variable costs used to evaluate whether to perform additional test or not</a:t>
            </a:r>
            <a:endParaRPr lang="en-US" altLang="en-US" sz="1600" dirty="0"/>
          </a:p>
          <a:p>
            <a:pPr marL="465138" lvl="1" indent="280988">
              <a:spcBef>
                <a:spcPct val="0"/>
              </a:spcBef>
              <a:spcAft>
                <a:spcPct val="10000"/>
              </a:spcAft>
            </a:pPr>
            <a:r>
              <a:rPr lang="en-US" altLang="en-US" sz="2000" dirty="0"/>
              <a:t>Answer:  It Depends!</a:t>
            </a:r>
          </a:p>
          <a:p>
            <a:pPr marL="12414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If lab test contributes to overhead – Yes (maybe?)</a:t>
            </a:r>
          </a:p>
          <a:p>
            <a:pPr marL="1722438" lvl="3" indent="-342900">
              <a:spcBef>
                <a:spcPct val="0"/>
              </a:spcBef>
              <a:spcAft>
                <a:spcPct val="10000"/>
              </a:spcAft>
            </a:pPr>
            <a:r>
              <a:rPr lang="en-US" altLang="en-US" sz="1600" dirty="0"/>
              <a:t>Pricing on incremental lab test cannot set “price” for all lab services</a:t>
            </a:r>
          </a:p>
          <a:p>
            <a:pPr marL="1241425" lvl="2" indent="-381000">
              <a:spcBef>
                <a:spcPct val="0"/>
              </a:spcBef>
              <a:spcAft>
                <a:spcPct val="10000"/>
              </a:spcAft>
            </a:pPr>
            <a:r>
              <a:rPr lang="en-US" altLang="en-US" dirty="0"/>
              <a:t>If lab test does not cover its variable expenses – No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C2F159-5214-40E4-A96A-4F8BD6FD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3FBFA-0C12-4B53-9152-ABCE42433C0C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C6F4A-9466-4F9B-8C75-8FF9CA04DFD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1EDD4-0AEB-43C6-A86B-83DFED020B29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8B87E-AE41-4BCD-901B-2E3BD92232DC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7E1394-3515-4A43-9434-BAD3305C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5532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16BB443E-45F6-429D-BE54-56A5897A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45259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Quotes from Around the Horn (1)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Vermont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“Our cost based payer mix is nearly 60%.  If we increase our expenses, we generate more revenue and margin”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MS Delta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dirty="0"/>
              <a:t>“</a:t>
            </a:r>
            <a:r>
              <a:rPr lang="en-US" altLang="en-US" i="1" dirty="0"/>
              <a:t>Why do we want to cut expenses if we lose revenue?”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New York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“My Medicare per diems are $1,500.  Our number one strategic initiative is to grow acute census from 3 to 4 and we will be profitable.”</a:t>
            </a:r>
          </a:p>
          <a:p>
            <a:pPr marL="1436687" lvl="3" indent="-285750">
              <a:spcBef>
                <a:spcPts val="0"/>
              </a:spcBef>
            </a:pPr>
            <a:r>
              <a:rPr lang="en-US" altLang="en-US" sz="1600" dirty="0"/>
              <a:t>Important Fact:  Medicare Acute payer mix = 92% 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Illinois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“It takes four outpatient encounters to equal one inpatient day.  Our efforts are focused on inpatient services.”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New York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“Because of the negative impact on CAH reimbursement, we can no longer offer Hospice services to our community.”</a:t>
            </a:r>
          </a:p>
          <a:p>
            <a:pPr marL="1085850" lvl="2" indent="-285750">
              <a:spcBef>
                <a:spcPts val="0"/>
              </a:spcBef>
            </a:pPr>
            <a:endParaRPr lang="en-US" alt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81626-26D5-49C5-BDBB-1328B3E4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42AA7-26AD-461F-9448-39A3B18FB4ED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A4C1C-7112-4247-A8D3-022E563E49EE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985A3-1BCB-44EB-9585-E3B8BD2BAC64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81E92-2414-4CF7-90BA-874663E02EE0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5A0E81-AC2E-488D-B6DA-C23441DE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8580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47D46A55-598C-4940-93A8-64375B8BC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620000" cy="45259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Quotes from Around the Horn (2)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Alaska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“How can we grow outpatient radiology services when these services are costing us $800 per study?”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MS Delta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“My Medicare per diems are $1,400.  My commercial per diems are $950.  We are going to exit commercial to focus on Medicare.”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MS Delta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“Our Rural Health Clinic’s cost based payer mix is below our hospital’s.  We are going to restrict commercial business in our RHC and so that our cost-based payer mix will grow.”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New York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“Our lab and X-ray departments were losing money so we outsourced them.”</a:t>
            </a:r>
          </a:p>
          <a:p>
            <a:pPr marL="685800" lvl="1" indent="-342900">
              <a:spcBef>
                <a:spcPts val="0"/>
              </a:spcBef>
            </a:pPr>
            <a:r>
              <a:rPr lang="en-US" altLang="en-US" sz="2000" dirty="0"/>
              <a:t>MS Delta CAH Administrator</a:t>
            </a:r>
          </a:p>
          <a:p>
            <a:pPr marL="1085850" lvl="2" indent="-285750">
              <a:spcBef>
                <a:spcPts val="0"/>
              </a:spcBef>
            </a:pPr>
            <a:r>
              <a:rPr lang="en-US" altLang="en-US" i="1" dirty="0"/>
              <a:t>Reference lab tests reduce our Medicare revenue.  We want to get out of this business.”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1B37B-8270-4502-8475-75332CD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34874-87D5-4A57-8EC9-706EF18EE04D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0B181-68A5-435A-AF6F-450DF54B533D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D4DA5-B09F-4DAB-B4EF-E167BE7CB8C6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D425D-4DF5-44B1-A9CA-CACCB065EE32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FC3BE4-B101-4BFC-8F7C-90F5C9A7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705600" cy="457200"/>
          </a:xfrm>
        </p:spPr>
        <p:txBody>
          <a:bodyPr/>
          <a:lstStyle/>
          <a:p>
            <a:r>
              <a:rPr lang="en-US" dirty="0"/>
              <a:t>CAH Economics – Questions and Answers</a:t>
            </a: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D3301500-8E03-4233-A044-D7A1ACC5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9038"/>
            <a:ext cx="7296150" cy="4525962"/>
          </a:xfrm>
        </p:spPr>
        <p:txBody>
          <a:bodyPr/>
          <a:lstStyle/>
          <a:p>
            <a:r>
              <a:rPr lang="en-US" altLang="en-US" sz="2400" dirty="0"/>
              <a:t>Quotes from Around the Horn (3)</a:t>
            </a:r>
          </a:p>
          <a:p>
            <a:pPr marL="685800" lvl="1" indent="-342900"/>
            <a:r>
              <a:rPr lang="en-US" altLang="en-US" sz="2000" dirty="0"/>
              <a:t>MS Delta CAH Administrator</a:t>
            </a:r>
          </a:p>
          <a:p>
            <a:pPr marL="1085850" lvl="2" indent="-285750"/>
            <a:r>
              <a:rPr lang="en-US" altLang="en-US" i="1" dirty="0"/>
              <a:t>“Our consultants keep telling us to discontinue a relationship we have with a rehab unit which we rent space to.  It generates a significant amount of cash flow during the year.  Should we?” </a:t>
            </a:r>
          </a:p>
          <a:p>
            <a:pPr marL="685800" lvl="1" indent="-342900"/>
            <a:r>
              <a:rPr lang="en-US" altLang="en-US" sz="2000" dirty="0"/>
              <a:t>Montana CAH Administrator</a:t>
            </a:r>
          </a:p>
          <a:p>
            <a:pPr marL="1085850" lvl="2" indent="-285750"/>
            <a:r>
              <a:rPr lang="en-US" altLang="en-US" i="1" dirty="0"/>
              <a:t>“No one else in the community is interested in running a Day Care Center so we took on the challenge.  As long as it covers its cost, we can keep it.”</a:t>
            </a:r>
          </a:p>
          <a:p>
            <a:pPr marL="685800" lvl="1" indent="-342900"/>
            <a:r>
              <a:rPr lang="en-US" altLang="en-US" sz="2000" dirty="0"/>
              <a:t>Washington CAH Administrator</a:t>
            </a:r>
          </a:p>
          <a:p>
            <a:pPr marL="1085850" lvl="2" indent="-285750"/>
            <a:r>
              <a:rPr lang="en-US" altLang="en-US" i="1" dirty="0"/>
              <a:t>“Six months into the year our financial statements indicated a projected annualized loss of $400K.  We laid off four FTEs.”</a:t>
            </a:r>
          </a:p>
          <a:p>
            <a:pPr marL="685800" lvl="1" indent="-342900"/>
            <a:r>
              <a:rPr lang="en-US" altLang="en-US" sz="2000" dirty="0"/>
              <a:t>Texas CAH Administrator</a:t>
            </a:r>
          </a:p>
          <a:p>
            <a:pPr marL="1085850" lvl="2" indent="-285750"/>
            <a:r>
              <a:rPr lang="en-US" altLang="en-US" i="1" dirty="0"/>
              <a:t>“Each month, my revenue varies substantially while my costs remain relatively constant.”</a:t>
            </a:r>
          </a:p>
          <a:p>
            <a:pPr marL="1036638" lvl="2" indent="-236538"/>
            <a:endParaRPr lang="en-US" altLang="en-US" dirty="0"/>
          </a:p>
          <a:p>
            <a:pPr marL="685800" lvl="1" indent="-342900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71EEA-3B46-4F3D-AD13-74BBBB04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B8FA0-6A6E-404A-8B7A-8A839FEA4704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25A07-4CC5-491A-A56C-9494738DA31A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C7D47-AAFA-42E4-8221-4A2D16D9920F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6D101-0224-4BCA-B651-F54303F34D5D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277C6C3-2AB5-4B90-8A81-1183B092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CAH Economics – Overview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CFE8F5F-5842-4DF5-AC21-63923CA2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7296150" cy="4525962"/>
          </a:xfrm>
        </p:spPr>
        <p:txBody>
          <a:bodyPr/>
          <a:lstStyle/>
          <a:p>
            <a:pPr marL="290513" indent="-290513"/>
            <a:r>
              <a:rPr lang="en-US" altLang="en-US" sz="2000" dirty="0"/>
              <a:t>Maximizing CAH benefit does not result in profitability</a:t>
            </a:r>
          </a:p>
          <a:p>
            <a:pPr marL="623888" lvl="1" indent="-219075"/>
            <a:r>
              <a:rPr lang="en-US" altLang="en-US" dirty="0"/>
              <a:t>Most profitable year in recent past was FY 2002 – the same year that CAH benefit would have been eliminated </a:t>
            </a:r>
          </a:p>
          <a:p>
            <a:pPr marL="290513" indent="-290513"/>
            <a:r>
              <a:rPr lang="en-US" altLang="en-US" sz="2000" dirty="0"/>
              <a:t>Like any business </a:t>
            </a:r>
          </a:p>
          <a:p>
            <a:pPr marL="623888" lvl="1" indent="-219075"/>
            <a:r>
              <a:rPr lang="en-US" altLang="en-US" dirty="0"/>
              <a:t>Profits = (average revenue per unit - average cost per unit)*Units </a:t>
            </a:r>
          </a:p>
          <a:p>
            <a:pPr marL="973138" lvl="2" indent="-234950"/>
            <a:r>
              <a:rPr lang="en-US" altLang="en-US" sz="1600" dirty="0"/>
              <a:t>Average revenue per units = Total revenue / Total Units</a:t>
            </a:r>
          </a:p>
          <a:p>
            <a:pPr marL="973138" lvl="2" indent="-234950"/>
            <a:r>
              <a:rPr lang="en-US" altLang="en-US" sz="1600" dirty="0"/>
              <a:t>Average cost per units = Total costs / Total Units</a:t>
            </a:r>
          </a:p>
          <a:p>
            <a:pPr marL="623888" lvl="1" indent="-219075"/>
            <a:r>
              <a:rPr lang="en-US" altLang="en-US" dirty="0"/>
              <a:t>Achieving profits requires that hospitals increase fees for services generated and/or reduce per unit costs</a:t>
            </a:r>
          </a:p>
          <a:p>
            <a:pPr marL="973138" lvl="2" indent="-234950"/>
            <a:r>
              <a:rPr lang="en-US" altLang="en-US" sz="1600" dirty="0"/>
              <a:t>Strategy 1: Reducing total costs</a:t>
            </a:r>
          </a:p>
          <a:p>
            <a:pPr marL="973138" lvl="2" indent="-234950"/>
            <a:r>
              <a:rPr lang="en-US" altLang="en-US" sz="1600" dirty="0"/>
              <a:t>Strategy 2: Increase fees</a:t>
            </a:r>
          </a:p>
          <a:p>
            <a:pPr marL="973138" lvl="2" indent="-234950"/>
            <a:r>
              <a:rPr lang="en-US" altLang="en-US" sz="1600" dirty="0"/>
              <a:t>Strategy 3: Increasing units of service</a:t>
            </a:r>
          </a:p>
          <a:p>
            <a:pPr marL="973138" lvl="2" indent="-234950"/>
            <a:r>
              <a:rPr lang="en-US" altLang="en-US" sz="1600" dirty="0"/>
              <a:t>Strategy 4: ????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50509-0A78-45F9-884E-9CD974E1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6A897-4A70-45FD-B9FC-38A9FE5D461B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A02A8-3DC9-4B61-9D1F-031397FA414C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ECONOMIC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F2419-0FFD-4003-BD83-2D1E4F076EE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EEE8A-BD56-4A8C-802B-DA448B345189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 ECONOMICS Q&amp;A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62CB8B-E88B-491A-94BA-209960A9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75106" name="Rectangle 3">
            <a:extLst>
              <a:ext uri="{FF2B5EF4-FFF2-40B4-BE49-F238E27FC236}">
                <a16:creationId xmlns:a16="http://schemas.microsoft.com/office/drawing/2014/main" id="{01DD08ED-C17D-44FC-81BC-32BA5EEE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7467600" cy="4525962"/>
          </a:xfrm>
        </p:spPr>
        <p:txBody>
          <a:bodyPr/>
          <a:lstStyle/>
          <a:p>
            <a:r>
              <a:rPr lang="en-US" altLang="en-US" sz="2400" dirty="0"/>
              <a:t>Key takeaways</a:t>
            </a:r>
          </a:p>
          <a:p>
            <a:pPr marL="747713" lvl="1" indent="-342900"/>
            <a:r>
              <a:rPr lang="en-US" altLang="en-US" sz="2000" dirty="0"/>
              <a:t>Volume is the key driver of “unit costs”, not expenses</a:t>
            </a:r>
          </a:p>
          <a:p>
            <a:pPr marL="1023938" lvl="2" indent="-285750"/>
            <a:r>
              <a:rPr lang="en-US" altLang="en-US" dirty="0"/>
              <a:t>Important to grow both Medicare and non-Medicare volume to reduce unit costs so that non-Medicare business can be profitable</a:t>
            </a:r>
            <a:endParaRPr lang="en-US" altLang="en-US" sz="2000" dirty="0"/>
          </a:p>
          <a:p>
            <a:pPr marL="747713" lvl="1" indent="-342900"/>
            <a:r>
              <a:rPr lang="en-US" altLang="en-US" sz="2000" dirty="0"/>
              <a:t>Commercial business is important source of profits and profits generated on this business must more than compensate for non-allowable “costs” </a:t>
            </a:r>
          </a:p>
          <a:p>
            <a:pPr marL="747713" lvl="1" indent="-342900"/>
            <a:r>
              <a:rPr lang="en-US" altLang="en-US" sz="2000" dirty="0"/>
              <a:t>Cost reports are an important source of information but can be dangerous when using fully allocated costs for operating decisions</a:t>
            </a:r>
          </a:p>
          <a:p>
            <a:pPr marL="747713" lvl="1" indent="-342900"/>
            <a:r>
              <a:rPr lang="en-US" altLang="en-US" sz="2000" dirty="0"/>
              <a:t>Interim reimbursement is not final reimbursement  </a:t>
            </a:r>
          </a:p>
          <a:p>
            <a:pPr marL="1023938" lvl="2" indent="-285750"/>
            <a:r>
              <a:rPr lang="en-US" altLang="en-US" dirty="0"/>
              <a:t>Understand the difference from both a cash flow perspective and from an operational decision making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980E3-39AC-4D02-AD39-C37366CE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4CCF7-2A78-4C01-B4E1-A2BA8E717EA0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BFC10-3E85-4B3D-9FCE-2E1BD3EBE62F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C99C1-4627-4344-8437-93B7B208A30C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ECONOMICS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FD8FA-48CB-4974-A451-C60021CC9AC9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23245-7EE1-4DD4-BC28-3B96D4FC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D3872CAF-66F0-4724-A6C6-30D0E977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876800"/>
          </a:xfrm>
        </p:spPr>
        <p:txBody>
          <a:bodyPr/>
          <a:lstStyle/>
          <a:p>
            <a:r>
              <a:rPr lang="en-US" altLang="en-US" sz="2400" dirty="0"/>
              <a:t>Key takeaways (continued)</a:t>
            </a:r>
          </a:p>
          <a:p>
            <a:pPr marL="747713" lvl="1" indent="-342900"/>
            <a:r>
              <a:rPr lang="en-US" altLang="en-US" sz="2000" dirty="0"/>
              <a:t>Important to understand the pros and cons of non-reimbursable cost centers (e.g., day cares, nursing homes, etc.) </a:t>
            </a:r>
          </a:p>
          <a:p>
            <a:pPr marL="1023938" lvl="2" indent="-285750"/>
            <a:r>
              <a:rPr lang="en-US" altLang="en-US" dirty="0"/>
              <a:t>Pros – Mission objectives, potential direct gains/margin, and dilution of overhead costs to enable hospital profit on commercial business</a:t>
            </a:r>
          </a:p>
          <a:p>
            <a:pPr marL="1023938" lvl="2" indent="-285750"/>
            <a:r>
              <a:rPr lang="en-US" altLang="en-US" dirty="0"/>
              <a:t>Cons – Potential direct losses and decreased Medicare cost-based reimbursement from fixed costs allocated out of hospital</a:t>
            </a:r>
            <a:endParaRPr lang="en-US" altLang="en-US" sz="1600" b="1" i="1" dirty="0"/>
          </a:p>
          <a:p>
            <a:pPr marL="747713" lvl="1" indent="-342900"/>
            <a:r>
              <a:rPr lang="en-US" altLang="en-US" sz="2000" dirty="0"/>
              <a:t>Understand impact of third-party contracts on CAH profitability</a:t>
            </a:r>
          </a:p>
          <a:p>
            <a:pPr marL="1023938" lvl="2" indent="-285750"/>
            <a:r>
              <a:rPr lang="en-US" altLang="en-US" dirty="0"/>
              <a:t>Does margin generated more than offset variable expenses and dilution of Medicare revenue</a:t>
            </a:r>
          </a:p>
          <a:p>
            <a:pPr marL="747713" lvl="1" indent="-342900"/>
            <a:r>
              <a:rPr lang="en-US" altLang="en-US" sz="2000" dirty="0"/>
              <a:t>The “tail” of reimbursement must not wag the “dog” of operations  </a:t>
            </a:r>
          </a:p>
          <a:p>
            <a:pPr marL="1023938" lvl="2" indent="-285750"/>
            <a:r>
              <a:rPr lang="en-US" altLang="en-US" dirty="0"/>
              <a:t>Reimbursement should be an input to decision making</a:t>
            </a:r>
          </a:p>
          <a:p>
            <a:pPr marL="1430337" lvl="3" indent="-285750"/>
            <a:r>
              <a:rPr lang="en-US" altLang="en-US" sz="1600" dirty="0"/>
              <a:t>Better stated by Wisconsin CFO</a:t>
            </a:r>
          </a:p>
          <a:p>
            <a:pPr marL="1720850" lvl="4" indent="-285750"/>
            <a:r>
              <a:rPr lang="en-US" altLang="en-US" sz="1600" b="1" i="1" dirty="0"/>
              <a:t>“Quality and service drive growth and finances – patient safety, quality improvement, customer service”</a:t>
            </a:r>
          </a:p>
          <a:p>
            <a:pPr marL="1030288" lvl="2" indent="-292100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028EC-8DEB-49C5-988E-365A9340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05A8B-A243-490F-93F5-C3D37DB3F06A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7288B-00AC-4CD4-A5CC-32145C71133F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A03BE-8F4A-435F-AE78-4A10D2378E29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CAH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ECONOMICS Q&amp;A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AA3EE-385A-4FCD-8774-D2D80C57BAE4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87916370-3372-4527-847A-F36C6265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620000" cy="11430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 dirty="0"/>
              <a:t>Thanks for listening!</a:t>
            </a:r>
            <a:r>
              <a:rPr lang="en-US" altLang="en-US" dirty="0"/>
              <a:t> </a:t>
            </a:r>
          </a:p>
          <a:p>
            <a:pPr algn="ctr"/>
            <a:endParaRPr lang="en-US" altLang="en-US" dirty="0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A70FB5F-47BB-4A02-AEC9-78DB85F7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76800"/>
            <a:ext cx="7620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>
                <a:latin typeface="+mn-lt"/>
              </a:rPr>
              <a:t>Eric Shell, CPA, MBA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solidFill>
                  <a:schemeClr val="accent1"/>
                </a:solidFill>
                <a:latin typeface="+mn-lt"/>
              </a:rPr>
              <a:t>eshell@stroudwater.com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C5732-F653-41F9-938F-33C1562EB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06" y="5943600"/>
            <a:ext cx="2711387" cy="787401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F2AB4E1-D160-4D58-B38C-FBE91FD5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457200"/>
          </a:xfrm>
        </p:spPr>
        <p:txBody>
          <a:bodyPr/>
          <a:lstStyle/>
          <a:p>
            <a:r>
              <a:rPr lang="en-US" altLang="en-US" dirty="0"/>
              <a:t>CAH Economics – Questions and Answers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6C28760-9B3A-4EC1-9B71-0EDAC3B3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2838"/>
            <a:ext cx="7296150" cy="4525962"/>
          </a:xfrm>
        </p:spPr>
        <p:txBody>
          <a:bodyPr/>
          <a:lstStyle/>
          <a:p>
            <a:r>
              <a:rPr lang="en-US" altLang="en-US" sz="2000" dirty="0"/>
              <a:t>Quotes from Around the Horn (1)</a:t>
            </a:r>
          </a:p>
          <a:p>
            <a:pPr marL="628650" lvl="1"/>
            <a:r>
              <a:rPr lang="en-US" altLang="en-US" dirty="0"/>
              <a:t>Vermont CAH Administrator</a:t>
            </a:r>
          </a:p>
          <a:p>
            <a:pPr marL="1085850" lvl="2" indent="-285750"/>
            <a:r>
              <a:rPr lang="en-US" altLang="en-US" sz="1600" i="1" dirty="0"/>
              <a:t>“Our cost based payer mix is nearly 60%.  If we increase our expenses, we generate more revenue and margin”</a:t>
            </a:r>
          </a:p>
          <a:p>
            <a:pPr marL="628650" lvl="1"/>
            <a:r>
              <a:rPr lang="en-US" altLang="en-US" dirty="0"/>
              <a:t>MS Delta CAH Administrator</a:t>
            </a:r>
          </a:p>
          <a:p>
            <a:pPr marL="1085850" lvl="2" indent="-285750"/>
            <a:r>
              <a:rPr lang="en-US" altLang="en-US" sz="1600" dirty="0"/>
              <a:t>“</a:t>
            </a:r>
            <a:r>
              <a:rPr lang="en-US" altLang="en-US" sz="1600" i="1" dirty="0"/>
              <a:t>Why do we want to cut expenses if we lose revenue?”</a:t>
            </a:r>
          </a:p>
          <a:p>
            <a:pPr marL="628650" lvl="1"/>
            <a:r>
              <a:rPr lang="en-US" altLang="en-US" dirty="0"/>
              <a:t>New York CAH Administrator</a:t>
            </a:r>
          </a:p>
          <a:p>
            <a:pPr marL="1085850" lvl="2" indent="-285750"/>
            <a:r>
              <a:rPr lang="en-US" altLang="en-US" sz="1600" i="1" dirty="0"/>
              <a:t>“My Medicare per diems are $1,500.  Our number one strategic initiative is to grow acute census from 3 to 4 and we will be profitable.”</a:t>
            </a:r>
          </a:p>
          <a:p>
            <a:pPr marL="1436687" lvl="3" indent="-285750"/>
            <a:r>
              <a:rPr lang="en-US" altLang="en-US" sz="1400" dirty="0"/>
              <a:t>Important Fact:  Medicare Acute payer mix = 92% </a:t>
            </a:r>
          </a:p>
          <a:p>
            <a:pPr marL="628650" lvl="1"/>
            <a:r>
              <a:rPr lang="en-US" altLang="en-US" dirty="0"/>
              <a:t>Illinois CAH Administrator</a:t>
            </a:r>
          </a:p>
          <a:p>
            <a:pPr marL="1085850" lvl="2" indent="-285750"/>
            <a:r>
              <a:rPr lang="en-US" altLang="en-US" sz="1600" i="1" dirty="0"/>
              <a:t>“It takes four outpatient encounters to equal one inpatient day.  Our efforts are focused on inpatient services.”</a:t>
            </a:r>
          </a:p>
          <a:p>
            <a:pPr marL="628650" lvl="1"/>
            <a:r>
              <a:rPr lang="en-US" altLang="en-US" dirty="0"/>
              <a:t>New York CAH Administrator</a:t>
            </a:r>
          </a:p>
          <a:p>
            <a:pPr marL="1085850" lvl="2" indent="-285750"/>
            <a:r>
              <a:rPr lang="en-US" altLang="en-US" sz="1600" i="1" dirty="0"/>
              <a:t>“Because of the negative impact on CAH reimbursement, we can no longer offer Hospice services to our community.”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E9263-465D-4F31-9641-CA27FBA5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9448-0212-448B-84AC-8DDD152907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B95A6-E467-445C-BFF8-21D5EB6C4DBB}"/>
              </a:ext>
            </a:extLst>
          </p:cNvPr>
          <p:cNvSpPr txBox="1"/>
          <p:nvPr/>
        </p:nvSpPr>
        <p:spPr>
          <a:xfrm>
            <a:off x="0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DEB94-C664-4195-B412-29EEAE2CE1C5}"/>
              </a:ext>
            </a:extLst>
          </p:cNvPr>
          <p:cNvSpPr txBox="1"/>
          <p:nvPr/>
        </p:nvSpPr>
        <p:spPr>
          <a:xfrm>
            <a:off x="2173748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ECONOMIC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68238-D376-484B-88F0-F482E3C3FB99}"/>
              </a:ext>
            </a:extLst>
          </p:cNvPr>
          <p:cNvSpPr txBox="1"/>
          <p:nvPr/>
        </p:nvSpPr>
        <p:spPr>
          <a:xfrm>
            <a:off x="4347496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CAH ECONOMICS Q&amp;A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82CEE-45F8-43D3-B45D-379B5891200A}"/>
              </a:ext>
            </a:extLst>
          </p:cNvPr>
          <p:cNvSpPr txBox="1"/>
          <p:nvPr/>
        </p:nvSpPr>
        <p:spPr>
          <a:xfrm>
            <a:off x="6521245" y="65196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oudwater presentations">
  <a:themeElements>
    <a:clrScheme name="Stroudwate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99"/>
      </a:accent1>
      <a:accent2>
        <a:srgbClr val="FF6600"/>
      </a:accent2>
      <a:accent3>
        <a:srgbClr val="6D6E70"/>
      </a:accent3>
      <a:accent4>
        <a:srgbClr val="0097FE"/>
      </a:accent4>
      <a:accent5>
        <a:srgbClr val="FF964F"/>
      </a:accent5>
      <a:accent6>
        <a:srgbClr val="44546A"/>
      </a:accent6>
      <a:hlink>
        <a:srgbClr val="0563C1"/>
      </a:hlink>
      <a:folHlink>
        <a:srgbClr val="7030A0"/>
      </a:folHlink>
    </a:clrScheme>
    <a:fontScheme name="Stroudwater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udwater presentations" id="{3BC0243A-783B-4EC1-849C-FC725CF56C98}" vid="{0A079EC5-8ED2-47F6-BE8B-186DC6D4E2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B18688-11FD-422B-90B5-71A1FCF48940}"/>
</file>

<file path=customXml/itemProps2.xml><?xml version="1.0" encoding="utf-8"?>
<ds:datastoreItem xmlns:ds="http://schemas.openxmlformats.org/officeDocument/2006/customXml" ds:itemID="{60C633D1-96CC-440E-8520-91EBE4B3B83C}"/>
</file>

<file path=docProps/app.xml><?xml version="1.0" encoding="utf-8"?>
<Properties xmlns="http://schemas.openxmlformats.org/officeDocument/2006/extended-properties" xmlns:vt="http://schemas.openxmlformats.org/officeDocument/2006/docPropsVTypes">
  <Template>Stroudwater presentations</Template>
  <TotalTime>31501</TotalTime>
  <Words>5645</Words>
  <Application>Microsoft Office PowerPoint</Application>
  <PresentationFormat>On-screen Show (4:3)</PresentationFormat>
  <Paragraphs>1203</Paragraphs>
  <Slides>82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Times New Roman</vt:lpstr>
      <vt:lpstr>Trebuchet MS</vt:lpstr>
      <vt:lpstr>Verdana</vt:lpstr>
      <vt:lpstr>Stroudwater presentations</vt:lpstr>
      <vt:lpstr>PowerPoint Presentation</vt:lpstr>
      <vt:lpstr>Presentation Overview </vt:lpstr>
      <vt:lpstr>Objectives</vt:lpstr>
      <vt:lpstr>CAH Economics – Overview</vt:lpstr>
      <vt:lpstr>CAH Economics – Overview</vt:lpstr>
      <vt:lpstr>CAH Economics – Overview</vt:lpstr>
      <vt:lpstr>CAH Economics – Overview</vt:lpstr>
      <vt:lpstr>CAH Economics – Overview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 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Non-Hospital Businesses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CAH Economics – Questions and Answers</vt:lpstr>
      <vt:lpstr>Summary</vt:lpstr>
      <vt:lpstr>Summary</vt:lpstr>
      <vt:lpstr>PowerPoint Presentation</vt:lpstr>
    </vt:vector>
  </TitlesOfParts>
  <Company>Stroudwater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PI Strategies -  3-26-03</dc:title>
  <dc:creator>Eric Shell</dc:creator>
  <cp:lastModifiedBy>Dianna Iobst</cp:lastModifiedBy>
  <cp:revision>403</cp:revision>
  <cp:lastPrinted>2001-02-27T14:59:53Z</cp:lastPrinted>
  <dcterms:created xsi:type="dcterms:W3CDTF">1999-04-08T23:25:03Z</dcterms:created>
  <dcterms:modified xsi:type="dcterms:W3CDTF">2018-05-15T19:11:54Z</dcterms:modified>
</cp:coreProperties>
</file>