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3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1.xml" ContentType="application/vnd.openxmlformats-officedocument.presentationml.notesSlide+xml"/>
  <Override PartName="/ppt/notesSlides/notesSlide33.xml" ContentType="application/vnd.openxmlformats-officedocument.presentationml.notesSlide+xml"/>
  <Override PartName="/ppt/notesSlides/notesSlide36.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notesSlides/notesSlide24.xml" ContentType="application/vnd.openxmlformats-officedocument.presentationml.notesSlide+xml"/>
  <Override PartName="/ppt/notesSlides/notesSlide3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37.xml" ContentType="application/vnd.openxmlformats-officedocument.presentationml.notesSlide+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57" r:id="rId1"/>
  </p:sldMasterIdLst>
  <p:notesMasterIdLst>
    <p:notesMasterId r:id="rId41"/>
  </p:notesMasterIdLst>
  <p:handoutMasterIdLst>
    <p:handoutMasterId r:id="rId42"/>
  </p:handoutMasterIdLst>
  <p:sldIdLst>
    <p:sldId id="1584" r:id="rId2"/>
    <p:sldId id="1861" r:id="rId3"/>
    <p:sldId id="1914" r:id="rId4"/>
    <p:sldId id="1955" r:id="rId5"/>
    <p:sldId id="1912" r:id="rId6"/>
    <p:sldId id="1920" r:id="rId7"/>
    <p:sldId id="1921" r:id="rId8"/>
    <p:sldId id="1922" r:id="rId9"/>
    <p:sldId id="1923" r:id="rId10"/>
    <p:sldId id="1924" r:id="rId11"/>
    <p:sldId id="1925" r:id="rId12"/>
    <p:sldId id="1926" r:id="rId13"/>
    <p:sldId id="1927" r:id="rId14"/>
    <p:sldId id="1928" r:id="rId15"/>
    <p:sldId id="1929" r:id="rId16"/>
    <p:sldId id="1930" r:id="rId17"/>
    <p:sldId id="1915" r:id="rId18"/>
    <p:sldId id="1931" r:id="rId19"/>
    <p:sldId id="1932" r:id="rId20"/>
    <p:sldId id="1916" r:id="rId21"/>
    <p:sldId id="1917" r:id="rId22"/>
    <p:sldId id="1918" r:id="rId23"/>
    <p:sldId id="1937" r:id="rId24"/>
    <p:sldId id="1938" r:id="rId25"/>
    <p:sldId id="1949" r:id="rId26"/>
    <p:sldId id="1950" r:id="rId27"/>
    <p:sldId id="1939" r:id="rId28"/>
    <p:sldId id="1946" r:id="rId29"/>
    <p:sldId id="1919" r:id="rId30"/>
    <p:sldId id="1933" r:id="rId31"/>
    <p:sldId id="1943" r:id="rId32"/>
    <p:sldId id="1936" r:id="rId33"/>
    <p:sldId id="1951" r:id="rId34"/>
    <p:sldId id="1911" r:id="rId35"/>
    <p:sldId id="1954" r:id="rId36"/>
    <p:sldId id="1952" r:id="rId37"/>
    <p:sldId id="1953" r:id="rId38"/>
    <p:sldId id="1956" r:id="rId39"/>
    <p:sldId id="1844" r:id="rId40"/>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48"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E303"/>
    <a:srgbClr val="CC0000"/>
    <a:srgbClr val="800080"/>
    <a:srgbClr val="FF9900"/>
    <a:srgbClr val="95B3D7"/>
    <a:srgbClr val="BFBFBF"/>
    <a:srgbClr val="008000"/>
    <a:srgbClr val="FF3300"/>
    <a:srgbClr val="8C003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3073" autoAdjust="0"/>
  </p:normalViewPr>
  <p:slideViewPr>
    <p:cSldViewPr>
      <p:cViewPr varScale="1">
        <p:scale>
          <a:sx n="77" d="100"/>
          <a:sy n="77" d="100"/>
        </p:scale>
        <p:origin x="1498" y="67"/>
      </p:cViewPr>
      <p:guideLst>
        <p:guide orient="horz" pos="624"/>
        <p:guide pos="48"/>
        <p:guide pos="2880"/>
      </p:guideLst>
    </p:cSldViewPr>
  </p:slideViewPr>
  <p:notesTextViewPr>
    <p:cViewPr>
      <p:scale>
        <a:sx n="100" d="100"/>
        <a:sy n="100" d="100"/>
      </p:scale>
      <p:origin x="0" y="0"/>
    </p:cViewPr>
  </p:notesTextViewPr>
  <p:sorterViewPr>
    <p:cViewPr>
      <p:scale>
        <a:sx n="100" d="100"/>
        <a:sy n="100" d="100"/>
      </p:scale>
      <p:origin x="0" y="3438"/>
    </p:cViewPr>
  </p:sorterViewPr>
  <p:notesViewPr>
    <p:cSldViewPr showGuides="1">
      <p:cViewPr varScale="1">
        <p:scale>
          <a:sx n="65" d="100"/>
          <a:sy n="65" d="100"/>
        </p:scale>
        <p:origin x="-3115" y="-7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79892"/>
          </a:xfrm>
          <a:prstGeom prst="rect">
            <a:avLst/>
          </a:prstGeom>
        </p:spPr>
        <p:txBody>
          <a:bodyPr vert="horz" lIns="97219" tIns="48610" rIns="97219" bIns="48610"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79892"/>
          </a:xfrm>
          <a:prstGeom prst="rect">
            <a:avLst/>
          </a:prstGeom>
        </p:spPr>
        <p:txBody>
          <a:bodyPr vert="horz" lIns="97219" tIns="48610" rIns="97219" bIns="48610" rtlCol="0"/>
          <a:lstStyle>
            <a:lvl1pPr algn="r">
              <a:defRPr sz="1300"/>
            </a:lvl1pPr>
          </a:lstStyle>
          <a:p>
            <a:fld id="{D7684E86-29BF-4E96-BDE0-279EAB2DA1AA}" type="datetimeFigureOut">
              <a:rPr lang="en-US" smtClean="0"/>
              <a:t>4/25/2018</a:t>
            </a:fld>
            <a:endParaRPr lang="en-US"/>
          </a:p>
        </p:txBody>
      </p:sp>
      <p:sp>
        <p:nvSpPr>
          <p:cNvPr id="4" name="Footer Placeholder 3"/>
          <p:cNvSpPr>
            <a:spLocks noGrp="1"/>
          </p:cNvSpPr>
          <p:nvPr>
            <p:ph type="ftr" sz="quarter" idx="2"/>
          </p:nvPr>
        </p:nvSpPr>
        <p:spPr>
          <a:xfrm>
            <a:off x="0" y="9119625"/>
            <a:ext cx="3169920" cy="479892"/>
          </a:xfrm>
          <a:prstGeom prst="rect">
            <a:avLst/>
          </a:prstGeom>
        </p:spPr>
        <p:txBody>
          <a:bodyPr vert="horz" lIns="97219" tIns="48610" rIns="97219" bIns="48610"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625"/>
            <a:ext cx="3169920" cy="479892"/>
          </a:xfrm>
          <a:prstGeom prst="rect">
            <a:avLst/>
          </a:prstGeom>
        </p:spPr>
        <p:txBody>
          <a:bodyPr vert="horz" lIns="97219" tIns="48610" rIns="97219" bIns="48610" rtlCol="0" anchor="b"/>
          <a:lstStyle>
            <a:lvl1pPr algn="r">
              <a:defRPr sz="1300"/>
            </a:lvl1pPr>
          </a:lstStyle>
          <a:p>
            <a:fld id="{912978F9-7115-4969-B500-AB79F290A01D}" type="slidenum">
              <a:rPr lang="en-US" smtClean="0"/>
              <a:t>‹#›</a:t>
            </a:fld>
            <a:endParaRPr lang="en-US"/>
          </a:p>
        </p:txBody>
      </p:sp>
    </p:spTree>
    <p:extLst>
      <p:ext uri="{BB962C8B-B14F-4D97-AF65-F5344CB8AC3E}">
        <p14:creationId xmlns:p14="http://schemas.microsoft.com/office/powerpoint/2010/main" val="1220170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27"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7885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731520" y="4560571"/>
            <a:ext cx="5852160" cy="4320540"/>
          </a:xfrm>
          <a:prstGeom prst="rect">
            <a:avLst/>
          </a:prstGeom>
          <a:noFill/>
          <a:ln w="9525">
            <a:noFill/>
            <a:miter lim="800000"/>
            <a:headEnd/>
            <a:tailEnd/>
          </a:ln>
          <a:effectLst/>
        </p:spPr>
        <p:txBody>
          <a:bodyPr vert="horz" wrap="square" lIns="97219" tIns="48610" rIns="97219" bIns="4861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52231"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7219" tIns="48610" rIns="97219" bIns="48610" numCol="1" anchor="b" anchorCtr="0" compatLnSpc="1">
            <a:prstTxWarp prst="textNoShape">
              <a:avLst/>
            </a:prstTxWarp>
          </a:bodyPr>
          <a:lstStyle>
            <a:lvl1pPr algn="r" eaLnBrk="1" hangingPunct="1">
              <a:defRPr sz="1300">
                <a:latin typeface="Arial" charset="0"/>
              </a:defRPr>
            </a:lvl1pPr>
          </a:lstStyle>
          <a:p>
            <a:pPr>
              <a:defRPr/>
            </a:pPr>
            <a:fld id="{369CFF23-FB89-402D-B871-CA55ED681A6D}" type="slidenum">
              <a:rPr lang="en-US"/>
              <a:pPr>
                <a:defRPr/>
              </a:pPr>
              <a:t>‹#›</a:t>
            </a:fld>
            <a:endParaRPr lang="en-US" dirty="0"/>
          </a:p>
        </p:txBody>
      </p:sp>
    </p:spTree>
    <p:extLst>
      <p:ext uri="{BB962C8B-B14F-4D97-AF65-F5344CB8AC3E}">
        <p14:creationId xmlns:p14="http://schemas.microsoft.com/office/powerpoint/2010/main" val="35962824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69CFF23-FB89-402D-B871-CA55ED681A6D}" type="slidenum">
              <a:rPr lang="en-US" smtClean="0"/>
              <a:pPr>
                <a:defRPr/>
              </a:pPr>
              <a:t>1</a:t>
            </a:fld>
            <a:endParaRPr lang="en-US" dirty="0"/>
          </a:p>
        </p:txBody>
      </p:sp>
    </p:spTree>
    <p:extLst>
      <p:ext uri="{BB962C8B-B14F-4D97-AF65-F5344CB8AC3E}">
        <p14:creationId xmlns:p14="http://schemas.microsoft.com/office/powerpoint/2010/main" val="25925389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29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8416411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31</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32</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33</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34</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4045921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39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5</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6</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7</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8</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9</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73114" indent="-297351" eaLnBrk="0" hangingPunct="0">
              <a:spcBef>
                <a:spcPct val="30000"/>
              </a:spcBef>
              <a:defRPr sz="1200">
                <a:solidFill>
                  <a:schemeClr val="tx1"/>
                </a:solidFill>
                <a:latin typeface="Arial" pitchFamily="34" charset="0"/>
              </a:defRPr>
            </a:lvl2pPr>
            <a:lvl3pPr marL="1189406" indent="-237881" eaLnBrk="0" hangingPunct="0">
              <a:spcBef>
                <a:spcPct val="30000"/>
              </a:spcBef>
              <a:defRPr sz="1200">
                <a:solidFill>
                  <a:schemeClr val="tx1"/>
                </a:solidFill>
                <a:latin typeface="Arial" pitchFamily="34" charset="0"/>
              </a:defRPr>
            </a:lvl3pPr>
            <a:lvl4pPr marL="1665168" indent="-237881" eaLnBrk="0" hangingPunct="0">
              <a:spcBef>
                <a:spcPct val="30000"/>
              </a:spcBef>
              <a:defRPr sz="1200">
                <a:solidFill>
                  <a:schemeClr val="tx1"/>
                </a:solidFill>
                <a:latin typeface="Arial" pitchFamily="34" charset="0"/>
              </a:defRPr>
            </a:lvl4pPr>
            <a:lvl5pPr marL="2140930" indent="-237881" eaLnBrk="0" hangingPunct="0">
              <a:spcBef>
                <a:spcPct val="30000"/>
              </a:spcBef>
              <a:defRPr sz="1200">
                <a:solidFill>
                  <a:schemeClr val="tx1"/>
                </a:solidFill>
                <a:latin typeface="Arial" pitchFamily="34" charset="0"/>
              </a:defRPr>
            </a:lvl5pPr>
            <a:lvl6pPr marL="2616693" indent="-237881" eaLnBrk="0" fontAlgn="base" hangingPunct="0">
              <a:spcBef>
                <a:spcPct val="30000"/>
              </a:spcBef>
              <a:spcAft>
                <a:spcPct val="0"/>
              </a:spcAft>
              <a:defRPr sz="1200">
                <a:solidFill>
                  <a:schemeClr val="tx1"/>
                </a:solidFill>
                <a:latin typeface="Arial" pitchFamily="34" charset="0"/>
              </a:defRPr>
            </a:lvl6pPr>
            <a:lvl7pPr marL="3092455" indent="-237881" eaLnBrk="0" fontAlgn="base" hangingPunct="0">
              <a:spcBef>
                <a:spcPct val="30000"/>
              </a:spcBef>
              <a:spcAft>
                <a:spcPct val="0"/>
              </a:spcAft>
              <a:defRPr sz="1200">
                <a:solidFill>
                  <a:schemeClr val="tx1"/>
                </a:solidFill>
                <a:latin typeface="Arial" pitchFamily="34" charset="0"/>
              </a:defRPr>
            </a:lvl7pPr>
            <a:lvl8pPr marL="3568217" indent="-237881" eaLnBrk="0" fontAlgn="base" hangingPunct="0">
              <a:spcBef>
                <a:spcPct val="30000"/>
              </a:spcBef>
              <a:spcAft>
                <a:spcPct val="0"/>
              </a:spcAft>
              <a:defRPr sz="1200">
                <a:solidFill>
                  <a:schemeClr val="tx1"/>
                </a:solidFill>
                <a:latin typeface="Arial" pitchFamily="34" charset="0"/>
              </a:defRPr>
            </a:lvl8pPr>
            <a:lvl9pPr marL="4043980" indent="-237881"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EA0A565A-BB3F-4B3F-B001-990E03C5A86B}" type="slidenum">
              <a:rPr lang="en-US" altLang="en-US" smtClean="0"/>
              <a:pPr eaLnBrk="1" hangingPunct="1">
                <a:spcBef>
                  <a:spcPct val="0"/>
                </a:spcBef>
                <a:defRPr/>
              </a:pPr>
              <a:t>10</a:t>
            </a:fld>
            <a:endParaRPr lang="en-US" altLang="en-US"/>
          </a:p>
        </p:txBody>
      </p:sp>
      <p:sp>
        <p:nvSpPr>
          <p:cNvPr id="555011" name="Rectangle 2"/>
          <p:cNvSpPr>
            <a:spLocks noGrp="1" noRot="1" noChangeAspect="1" noChangeArrowheads="1" noTextEdit="1"/>
          </p:cNvSpPr>
          <p:nvPr>
            <p:ph type="sldImg"/>
          </p:nvPr>
        </p:nvSpPr>
        <p:spPr>
          <a:xfrm>
            <a:off x="1260475" y="719138"/>
            <a:ext cx="4795838" cy="3595687"/>
          </a:xfrm>
          <a:ln/>
        </p:spPr>
      </p:sp>
      <p:sp>
        <p:nvSpPr>
          <p:cNvPr id="555012" name="Rectangle 3"/>
          <p:cNvSpPr>
            <a:spLocks noGrp="1" noChangeArrowheads="1"/>
          </p:cNvSpPr>
          <p:nvPr>
            <p:ph type="body" idx="1"/>
          </p:nvPr>
        </p:nvSpPr>
        <p:spPr>
          <a:xfrm>
            <a:off x="974252" y="4560570"/>
            <a:ext cx="5366697" cy="43221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BC2A6F-4A46-4D33-80A7-0499155B88CE}"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5FE3580-C414-4D58-866C-8F6D6B316618}"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79B353A7-DCBA-4206-B0C8-4A71069C7AD9}"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6705600" cy="381000"/>
          </a:xfrm>
        </p:spPr>
        <p:txBody>
          <a:bodyPr>
            <a:noAutofit/>
          </a:bodyPr>
          <a:lstStyle>
            <a:lvl1pPr>
              <a:defRPr sz="20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DB23D8-D88F-4FF9-8FC5-CF72CE79B24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C267FF6-9F8E-4DE5-A399-8714E8A7166D}"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D5B720-AC2F-4736-B461-39A789051B3C}"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AD0C97C5-3088-4546-BD00-040891703F2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589EE24-D388-43FA-B214-3FEF3392103F}"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3D92C473-2133-4DE8-8B75-D58D4772F8E9}"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D3D5F4D-FF71-4744-A65A-BDEE6D1218D7}"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73F524A-EC83-4F2C-9746-C5602FB4669B}"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152400"/>
            <a:ext cx="6705600" cy="3810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914400" y="1219200"/>
            <a:ext cx="7239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defRPr>
            </a:lvl1pPr>
          </a:lstStyle>
          <a:p>
            <a:pPr>
              <a:defRPr/>
            </a:pPr>
            <a:fld id="{01FF01E5-F213-4A2D-82AC-DA78EA58C084}" type="slidenum">
              <a:rPr lang="en-US" smtClean="0"/>
              <a:pPr>
                <a:defRPr/>
              </a:pPr>
              <a:t>‹#›</a:t>
            </a:fld>
            <a:endParaRPr lang="en-US" dirty="0"/>
          </a:p>
        </p:txBody>
      </p:sp>
      <p:cxnSp>
        <p:nvCxnSpPr>
          <p:cNvPr id="11" name="Straight Connector 10"/>
          <p:cNvCxnSpPr/>
          <p:nvPr/>
        </p:nvCxnSpPr>
        <p:spPr>
          <a:xfrm>
            <a:off x="0" y="914400"/>
            <a:ext cx="7543800" cy="0"/>
          </a:xfrm>
          <a:prstGeom prst="line">
            <a:avLst/>
          </a:prstGeom>
          <a:ln>
            <a:solidFill>
              <a:srgbClr val="005B99"/>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Lst>
  <p:hf hdr="0" ftr="0" dt="0"/>
  <p:txStyles>
    <p:titleStyle>
      <a:lvl1pPr algn="l" defTabSz="914400" rtl="0" eaLnBrk="1" latinLnBrk="0" hangingPunct="1">
        <a:spcBef>
          <a:spcPct val="0"/>
        </a:spcBef>
        <a:buNone/>
        <a:defRPr sz="2000" kern="1200">
          <a:solidFill>
            <a:schemeClr val="tx1"/>
          </a:solidFill>
          <a:latin typeface="Verdana"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yguyotconsulting@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7"/>
          <p:cNvSpPr>
            <a:spLocks noChangeArrowheads="1"/>
          </p:cNvSpPr>
          <p:nvPr/>
        </p:nvSpPr>
        <p:spPr bwMode="auto">
          <a:xfrm>
            <a:off x="1295400" y="864275"/>
            <a:ext cx="6629400" cy="1538883"/>
          </a:xfrm>
          <a:prstGeom prst="rect">
            <a:avLst/>
          </a:prstGeom>
          <a:noFill/>
          <a:ln w="9525">
            <a:noFill/>
            <a:miter lim="800000"/>
            <a:headEnd/>
            <a:tailEnd/>
          </a:ln>
        </p:spPr>
        <p:txBody>
          <a:bodyPr wrap="square">
            <a:spAutoFit/>
          </a:bodyPr>
          <a:lstStyle/>
          <a:p>
            <a:pPr algn="ctr"/>
            <a:endParaRPr lang="en-US" sz="4400" b="1" i="1" dirty="0">
              <a:solidFill>
                <a:srgbClr val="666699"/>
              </a:solidFill>
            </a:endParaRPr>
          </a:p>
          <a:p>
            <a:pPr algn="ctr"/>
            <a:br>
              <a:rPr lang="en-US" sz="3200" b="1" i="1" dirty="0"/>
            </a:br>
            <a:endParaRPr lang="en-US" b="1" i="1" dirty="0"/>
          </a:p>
        </p:txBody>
      </p:sp>
      <p:sp>
        <p:nvSpPr>
          <p:cNvPr id="13" name="TextBox 12"/>
          <p:cNvSpPr txBox="1"/>
          <p:nvPr/>
        </p:nvSpPr>
        <p:spPr>
          <a:xfrm>
            <a:off x="381000" y="1095107"/>
            <a:ext cx="8458200" cy="2800767"/>
          </a:xfrm>
          <a:prstGeom prst="rect">
            <a:avLst/>
          </a:prstGeom>
          <a:noFill/>
        </p:spPr>
        <p:txBody>
          <a:bodyPr wrap="square" rtlCol="0">
            <a:spAutoFit/>
          </a:bodyPr>
          <a:lstStyle/>
          <a:p>
            <a:pPr algn="ctr">
              <a:tabLst>
                <a:tab pos="1255713" algn="l"/>
              </a:tabLst>
            </a:pPr>
            <a:r>
              <a:rPr lang="en-US" sz="3600" b="1" dirty="0">
                <a:solidFill>
                  <a:schemeClr val="tx2"/>
                </a:solidFill>
              </a:rPr>
              <a:t>CAH Swing Bed PI/QI Pilot Project </a:t>
            </a:r>
          </a:p>
          <a:p>
            <a:pPr algn="ctr">
              <a:tabLst>
                <a:tab pos="1255713" algn="l"/>
              </a:tabLst>
            </a:pPr>
            <a:r>
              <a:rPr lang="en-US" sz="3600" b="1" dirty="0">
                <a:solidFill>
                  <a:schemeClr val="tx2"/>
                </a:solidFill>
              </a:rPr>
              <a:t> Hospital Staff Training</a:t>
            </a:r>
          </a:p>
          <a:p>
            <a:pPr algn="ctr"/>
            <a:endParaRPr lang="en-US" sz="2800" b="1" dirty="0">
              <a:solidFill>
                <a:srgbClr val="800080"/>
              </a:solidFill>
            </a:endParaRPr>
          </a:p>
          <a:p>
            <a:pPr algn="r"/>
            <a:endParaRPr lang="en-US" sz="2400" b="1" dirty="0">
              <a:solidFill>
                <a:srgbClr val="FF0000"/>
              </a:solidFill>
            </a:endParaRPr>
          </a:p>
          <a:p>
            <a:pPr algn="r"/>
            <a:r>
              <a:rPr lang="en-US" sz="2400" b="1" dirty="0">
                <a:solidFill>
                  <a:srgbClr val="C00000"/>
                </a:solidFill>
              </a:rPr>
              <a:t>April 25, 2018 </a:t>
            </a:r>
          </a:p>
          <a:p>
            <a:pPr algn="ctr"/>
            <a:r>
              <a:rPr lang="en-US" sz="2800" b="1" dirty="0">
                <a:solidFill>
                  <a:srgbClr val="800080"/>
                </a:solidFill>
              </a:rPr>
              <a:t>						</a:t>
            </a:r>
            <a:r>
              <a:rPr lang="en-US" sz="2000" dirty="0"/>
              <a:t> </a:t>
            </a:r>
            <a:endParaRPr lang="en-US" sz="2400" dirty="0"/>
          </a:p>
        </p:txBody>
      </p:sp>
      <p:sp>
        <p:nvSpPr>
          <p:cNvPr id="17" name="Rectangle 19"/>
          <p:cNvSpPr txBox="1">
            <a:spLocks noChangeArrowheads="1"/>
          </p:cNvSpPr>
          <p:nvPr/>
        </p:nvSpPr>
        <p:spPr>
          <a:xfrm>
            <a:off x="4876800" y="5486400"/>
            <a:ext cx="4114800" cy="9906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1pPr>
            <a:lvl2pPr marL="4572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3pPr>
            <a:lvl4pPr marL="13716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4pPr>
            <a:lvl5pPr marL="1828800" indent="0" algn="ctr" defTabSz="914400" rtl="0" eaLnBrk="1" latinLnBrk="0" hangingPunct="1">
              <a:spcBef>
                <a:spcPct val="20000"/>
              </a:spcBef>
              <a:buFont typeface="Arial" pitchFamily="34" charset="0"/>
              <a:buNone/>
              <a:defRPr sz="1800" kern="1200">
                <a:solidFill>
                  <a:schemeClr val="tx1">
                    <a:tint val="75000"/>
                  </a:schemeClr>
                </a:solidFill>
                <a:latin typeface="Verdana" pitchFamily="34" charset="0"/>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pPr>
            <a:r>
              <a:rPr lang="en-US" altLang="en-US" dirty="0">
                <a:solidFill>
                  <a:schemeClr val="tx1"/>
                </a:solidFill>
              </a:rPr>
              <a:t>Mary Guyot Consulting </a:t>
            </a:r>
            <a:endParaRPr lang="en-US" altLang="en-US" u="sng" dirty="0">
              <a:solidFill>
                <a:srgbClr val="0033CC"/>
              </a:solidFill>
            </a:endParaRPr>
          </a:p>
          <a:p>
            <a:pPr fontAlgn="auto">
              <a:spcAft>
                <a:spcPts val="0"/>
              </a:spcAft>
            </a:pPr>
            <a:r>
              <a:rPr lang="en-US" altLang="en-US" dirty="0">
                <a:solidFill>
                  <a:schemeClr val="tx1"/>
                </a:solidFill>
              </a:rPr>
              <a:t>207-650-5830 (cell/text)</a:t>
            </a:r>
          </a:p>
          <a:p>
            <a:pPr fontAlgn="auto">
              <a:spcAft>
                <a:spcPts val="0"/>
              </a:spcAft>
            </a:pPr>
            <a:r>
              <a:rPr lang="en-US" altLang="en-US" dirty="0">
                <a:solidFill>
                  <a:schemeClr val="tx1"/>
                </a:solidFill>
                <a:hlinkClick r:id="rId3"/>
              </a:rPr>
              <a:t>maryguyotconsulting@gmail.com</a:t>
            </a:r>
            <a:endParaRPr lang="en-US" altLang="en-US" dirty="0">
              <a:solidFill>
                <a:schemeClr val="tx1"/>
              </a:solidFill>
            </a:endParaRPr>
          </a:p>
          <a:p>
            <a:pPr fontAlgn="auto">
              <a:spcAft>
                <a:spcPts val="0"/>
              </a:spcAft>
            </a:pPr>
            <a:endParaRPr lang="en-US" altLang="en-US" dirty="0">
              <a:solidFill>
                <a:schemeClr val="tx1"/>
              </a:solidFill>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3581400"/>
            <a:ext cx="4114800" cy="1292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10</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Prior Functioning – Before Hospital Admission </a:t>
            </a:r>
          </a:p>
        </p:txBody>
      </p:sp>
      <p:sp>
        <p:nvSpPr>
          <p:cNvPr id="3" name="TextBox 2"/>
          <p:cNvSpPr txBox="1"/>
          <p:nvPr/>
        </p:nvSpPr>
        <p:spPr>
          <a:xfrm>
            <a:off x="457200" y="4653677"/>
            <a:ext cx="8458200" cy="2062103"/>
          </a:xfrm>
          <a:prstGeom prst="rect">
            <a:avLst/>
          </a:prstGeom>
          <a:noFill/>
        </p:spPr>
        <p:txBody>
          <a:bodyPr wrap="square" rtlCol="0">
            <a:spAutoFit/>
          </a:bodyPr>
          <a:lstStyle/>
          <a:p>
            <a:pPr marL="342900" indent="-342900">
              <a:buAutoNum type="arabicPeriod"/>
            </a:pPr>
            <a:r>
              <a:rPr lang="en-US" sz="1600" dirty="0"/>
              <a:t>Independent – </a:t>
            </a:r>
            <a:r>
              <a:rPr lang="en-US" sz="1600" b="1" dirty="0"/>
              <a:t>NO Assistance</a:t>
            </a:r>
            <a:r>
              <a:rPr lang="en-US" sz="1600" dirty="0"/>
              <a:t> from a helper</a:t>
            </a:r>
          </a:p>
          <a:p>
            <a:pPr marL="342900" indent="-342900">
              <a:buAutoNum type="arabicPeriod"/>
            </a:pPr>
            <a:r>
              <a:rPr lang="en-US" sz="1600" dirty="0"/>
              <a:t>Needed </a:t>
            </a:r>
            <a:r>
              <a:rPr lang="en-US" sz="1600" b="1" dirty="0"/>
              <a:t>some help </a:t>
            </a:r>
            <a:r>
              <a:rPr lang="en-US" sz="1600" dirty="0"/>
              <a:t>– self-explanatory</a:t>
            </a:r>
          </a:p>
          <a:p>
            <a:pPr marL="342900" indent="-342900">
              <a:buAutoNum type="arabicPeriod"/>
            </a:pPr>
            <a:r>
              <a:rPr lang="en-US" sz="1600" dirty="0"/>
              <a:t>Dependent – </a:t>
            </a:r>
            <a:r>
              <a:rPr lang="en-US" sz="1600" b="1" dirty="0"/>
              <a:t>a helper is a must</a:t>
            </a:r>
          </a:p>
          <a:p>
            <a:pPr marL="342900" indent="-342900">
              <a:buAutoNum type="arabicPeriod"/>
            </a:pPr>
            <a:r>
              <a:rPr lang="en-US" sz="1600" dirty="0"/>
              <a:t>Unknown – </a:t>
            </a:r>
            <a:r>
              <a:rPr lang="en-US" sz="1600" b="1" dirty="0"/>
              <a:t>only to be used if </a:t>
            </a:r>
            <a:r>
              <a:rPr lang="en-US" sz="1600" dirty="0"/>
              <a:t>the patient cannot say and there are no family/friends… who can inform us. </a:t>
            </a:r>
          </a:p>
          <a:p>
            <a:pPr marL="342900" indent="-342900">
              <a:buAutoNum type="arabicPeriod"/>
            </a:pPr>
            <a:r>
              <a:rPr lang="en-US" sz="1600" b="1" dirty="0"/>
              <a:t>Not applicable </a:t>
            </a:r>
            <a:r>
              <a:rPr lang="en-US" sz="1600" dirty="0"/>
              <a:t>– one would expect that you would have a code 1, 2 or 3 for (A) self-care because that is a must but feasible that you would have </a:t>
            </a:r>
            <a:r>
              <a:rPr lang="en-US" sz="1600" b="1" dirty="0">
                <a:solidFill>
                  <a:srgbClr val="C00000"/>
                </a:solidFill>
              </a:rPr>
              <a:t>N/A for ambulation and stairs if the patient does not do that. Same goes for functional cognition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952500"/>
            <a:ext cx="7885113" cy="3619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049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11</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Prior Device Use – Before Hospital Admission </a:t>
            </a:r>
          </a:p>
        </p:txBody>
      </p:sp>
      <p:sp>
        <p:nvSpPr>
          <p:cNvPr id="3" name="TextBox 2"/>
          <p:cNvSpPr txBox="1"/>
          <p:nvPr/>
        </p:nvSpPr>
        <p:spPr>
          <a:xfrm>
            <a:off x="304800" y="3962400"/>
            <a:ext cx="8458200" cy="1938992"/>
          </a:xfrm>
          <a:prstGeom prst="rect">
            <a:avLst/>
          </a:prstGeom>
          <a:noFill/>
        </p:spPr>
        <p:txBody>
          <a:bodyPr wrap="square" rtlCol="0">
            <a:spAutoFit/>
          </a:bodyPr>
          <a:lstStyle/>
          <a:p>
            <a:r>
              <a:rPr lang="en-US" sz="2000" b="1" dirty="0"/>
              <a:t>Note</a:t>
            </a:r>
            <a:r>
              <a:rPr lang="en-US" sz="2000" dirty="0"/>
              <a:t>: Devices &amp; aids that the patient used </a:t>
            </a:r>
            <a:r>
              <a:rPr lang="en-US" sz="2000" b="1" dirty="0"/>
              <a:t>prior to being admitted </a:t>
            </a:r>
            <a:r>
              <a:rPr lang="en-US" sz="2000" dirty="0"/>
              <a:t>to acute for the current illness/medical condition</a:t>
            </a:r>
          </a:p>
          <a:p>
            <a:endParaRPr lang="en-US" sz="2000" dirty="0"/>
          </a:p>
          <a:p>
            <a:r>
              <a:rPr lang="en-US" sz="2000" dirty="0">
                <a:solidFill>
                  <a:srgbClr val="C00000"/>
                </a:solidFill>
              </a:rPr>
              <a:t>If patient was not using a device prior to hospitalization but was given a walker or w/c during the acute stay for his/her ambulation or for transfer off unit while in SB – the answer would be “Z” none of the above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1143000"/>
            <a:ext cx="7885113"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9788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12</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Unhealed Pressure Ulcer/Injury </a:t>
            </a:r>
          </a:p>
        </p:txBody>
      </p:sp>
      <p:sp>
        <p:nvSpPr>
          <p:cNvPr id="3" name="TextBox 2"/>
          <p:cNvSpPr txBox="1"/>
          <p:nvPr/>
        </p:nvSpPr>
        <p:spPr>
          <a:xfrm>
            <a:off x="304800" y="4114800"/>
            <a:ext cx="8458200" cy="2800767"/>
          </a:xfrm>
          <a:prstGeom prst="rect">
            <a:avLst/>
          </a:prstGeom>
          <a:noFill/>
        </p:spPr>
        <p:txBody>
          <a:bodyPr wrap="square" rtlCol="0">
            <a:spAutoFit/>
          </a:bodyPr>
          <a:lstStyle/>
          <a:p>
            <a:endParaRPr lang="en-US" sz="1600" b="1" dirty="0"/>
          </a:p>
          <a:p>
            <a:r>
              <a:rPr lang="en-US" sz="1600" b="1" dirty="0">
                <a:solidFill>
                  <a:srgbClr val="C00000"/>
                </a:solidFill>
              </a:rPr>
              <a:t>Note</a:t>
            </a:r>
            <a:r>
              <a:rPr lang="en-US" sz="1600" dirty="0"/>
              <a:t>: Pressure ulcer/Injury = pressure ulcers due to any reason and injury refers to deep tissue injury so for instance, a skin tear would not constitute a pressure ulcer/injury</a:t>
            </a:r>
          </a:p>
          <a:p>
            <a:endParaRPr lang="en-US" sz="1600" dirty="0"/>
          </a:p>
          <a:p>
            <a:r>
              <a:rPr lang="en-US" sz="1600" dirty="0"/>
              <a:t>The primary cause of the skin alteration is related to pressure for this purpose. For instance, mucosal pressure ulcers are not staged using the skin pressure ulcer staging system because anatomical tissue comparisons cannot be made. Therefore, mucosal ulcers (for example, those related to nasogastric tubes, nasal oxygen tubing, endotracheal tubes, urinary catheters, etc.) should not be coded here. </a:t>
            </a:r>
          </a:p>
          <a:p>
            <a:endParaRPr lang="en-US" sz="1600" dirty="0"/>
          </a:p>
          <a:p>
            <a:endParaRPr lang="en-US" sz="16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7713663"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4852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13</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Understand/Understood - Falls</a:t>
            </a:r>
          </a:p>
        </p:txBody>
      </p:sp>
      <p:sp>
        <p:nvSpPr>
          <p:cNvPr id="3" name="TextBox 2"/>
          <p:cNvSpPr txBox="1"/>
          <p:nvPr/>
        </p:nvSpPr>
        <p:spPr>
          <a:xfrm>
            <a:off x="304800" y="4655403"/>
            <a:ext cx="8458200" cy="830997"/>
          </a:xfrm>
          <a:prstGeom prst="rect">
            <a:avLst/>
          </a:prstGeom>
          <a:noFill/>
        </p:spPr>
        <p:txBody>
          <a:bodyPr wrap="square" rtlCol="0">
            <a:spAutoFit/>
          </a:bodyPr>
          <a:lstStyle/>
          <a:p>
            <a:r>
              <a:rPr lang="en-US" sz="1600" b="1" dirty="0"/>
              <a:t>Note</a:t>
            </a:r>
            <a:r>
              <a:rPr lang="en-US" sz="1600" dirty="0"/>
              <a:t>: clearly read the definitions – this is not assessing speaking, language or hearing – for instance, the patient does not have to be able to speak everything to be understood or usually understood if they can sign or point and/or write or need a translator.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7696200" cy="3568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486400"/>
            <a:ext cx="6010275" cy="120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309937" y="5867400"/>
            <a:ext cx="4691063"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Falls could have occurred at home, community, NH,  etc or while an IP in acute. </a:t>
            </a:r>
          </a:p>
        </p:txBody>
      </p:sp>
    </p:spTree>
    <p:extLst>
      <p:ext uri="{BB962C8B-B14F-4D97-AF65-F5344CB8AC3E}">
        <p14:creationId xmlns:p14="http://schemas.microsoft.com/office/powerpoint/2010/main" val="155221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14</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Cognitive </a:t>
            </a:r>
          </a:p>
        </p:txBody>
      </p:sp>
      <p:sp>
        <p:nvSpPr>
          <p:cNvPr id="3" name="TextBox 2"/>
          <p:cNvSpPr txBox="1"/>
          <p:nvPr/>
        </p:nvSpPr>
        <p:spPr>
          <a:xfrm>
            <a:off x="76200" y="1143000"/>
            <a:ext cx="3276600" cy="5447645"/>
          </a:xfrm>
          <a:prstGeom prst="rect">
            <a:avLst/>
          </a:prstGeom>
          <a:noFill/>
        </p:spPr>
        <p:txBody>
          <a:bodyPr wrap="square" rtlCol="0">
            <a:spAutoFit/>
          </a:bodyPr>
          <a:lstStyle/>
          <a:p>
            <a:pPr marL="463550" indent="-463550">
              <a:lnSpc>
                <a:spcPct val="100000"/>
              </a:lnSpc>
              <a:spcBef>
                <a:spcPts val="0"/>
              </a:spcBef>
              <a:buClr>
                <a:srgbClr val="C00000"/>
              </a:buClr>
              <a:buFont typeface="Wingdings" panose="05000000000000000000" pitchFamily="2" charset="2"/>
              <a:buChar char="q"/>
            </a:pPr>
            <a:r>
              <a:rPr lang="en-US" sz="2000" b="1" dirty="0"/>
              <a:t>Note</a:t>
            </a:r>
            <a:r>
              <a:rPr lang="en-US" sz="2000" dirty="0"/>
              <a:t>: </a:t>
            </a:r>
            <a:r>
              <a:rPr lang="en-US" dirty="0"/>
              <a:t>BIMS (Brief Interview for Mental Status) should be attempted on all patients except those who are never/rarely understood</a:t>
            </a:r>
          </a:p>
          <a:p>
            <a:pPr marL="814388" lvl="1" indent="-187325">
              <a:lnSpc>
                <a:spcPct val="100000"/>
              </a:lnSpc>
              <a:spcBef>
                <a:spcPts val="0"/>
              </a:spcBef>
              <a:buClr>
                <a:srgbClr val="C00000"/>
              </a:buClr>
              <a:buFont typeface="Arial" panose="020B0604020202020204" pitchFamily="34" charset="0"/>
              <a:buChar char="•"/>
            </a:pPr>
            <a:r>
              <a:rPr lang="en-US" dirty="0"/>
              <a:t>Staff must follow instructions exactly as on the tool reflects to administer BIMS</a:t>
            </a:r>
          </a:p>
          <a:p>
            <a:pPr marL="814388" lvl="1" indent="-187325">
              <a:lnSpc>
                <a:spcPct val="100000"/>
              </a:lnSpc>
              <a:spcBef>
                <a:spcPts val="0"/>
              </a:spcBef>
              <a:buClr>
                <a:srgbClr val="C00000"/>
              </a:buClr>
              <a:buFont typeface="Arial" panose="020B0604020202020204" pitchFamily="34" charset="0"/>
              <a:buChar char="•"/>
            </a:pPr>
            <a:r>
              <a:rPr lang="en-US" dirty="0"/>
              <a:t>Skip to Memory/Recall only if patient cannot do BIMS</a:t>
            </a:r>
          </a:p>
          <a:p>
            <a:pPr marL="814388" lvl="1" indent="-187325">
              <a:lnSpc>
                <a:spcPct val="100000"/>
              </a:lnSpc>
              <a:spcBef>
                <a:spcPts val="0"/>
              </a:spcBef>
              <a:buClr>
                <a:srgbClr val="C00000"/>
              </a:buClr>
              <a:buFont typeface="Arial" panose="020B0604020202020204" pitchFamily="34" charset="0"/>
              <a:buChar char="•"/>
            </a:pPr>
            <a:r>
              <a:rPr lang="en-US" dirty="0"/>
              <a:t>Memory/Recall section is skipped if BIMS was administered</a:t>
            </a:r>
            <a:endParaRPr lang="en-US" sz="2000" dirty="0"/>
          </a:p>
          <a:p>
            <a:r>
              <a:rPr lang="en-US" sz="2000" dirty="0"/>
              <a:t> </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1" y="304800"/>
            <a:ext cx="5494970" cy="64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937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15</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Urinary/Bowel Incontinence – TPN/Tube Feeding </a:t>
            </a:r>
          </a:p>
        </p:txBody>
      </p:sp>
      <p:sp>
        <p:nvSpPr>
          <p:cNvPr id="3" name="TextBox 2"/>
          <p:cNvSpPr txBox="1"/>
          <p:nvPr/>
        </p:nvSpPr>
        <p:spPr>
          <a:xfrm>
            <a:off x="533400" y="4774442"/>
            <a:ext cx="7788708" cy="2031325"/>
          </a:xfrm>
          <a:prstGeom prst="rect">
            <a:avLst/>
          </a:prstGeom>
          <a:noFill/>
        </p:spPr>
        <p:txBody>
          <a:bodyPr wrap="square" rtlCol="0">
            <a:spAutoFit/>
          </a:bodyPr>
          <a:lstStyle/>
          <a:p>
            <a:r>
              <a:rPr lang="en-US" b="1" dirty="0"/>
              <a:t>Note</a:t>
            </a:r>
            <a:r>
              <a:rPr lang="en-US" dirty="0"/>
              <a:t>: </a:t>
            </a:r>
          </a:p>
          <a:p>
            <a:pPr marL="342900" indent="-342900">
              <a:buAutoNum type="arabicPeriod"/>
            </a:pPr>
            <a:r>
              <a:rPr lang="en-US" dirty="0"/>
              <a:t># 9 is a new option - not rated, patient has a catheter, ostomy, or no urine output (such as in urinary for patients on dialysis). – This section may need all 3 days to assess – may not be able to determine in 1 or 2 days.</a:t>
            </a:r>
          </a:p>
          <a:p>
            <a:pPr marL="342900" indent="-342900">
              <a:buAutoNum type="arabicPeriod"/>
            </a:pPr>
            <a:r>
              <a:rPr lang="en-US" dirty="0"/>
              <a:t>TPN and Tube feeding only applies if present or initiated during the SB stay – not be counted if discontinued before SB admission </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90600"/>
            <a:ext cx="7788708"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168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16</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Comorbidities </a:t>
            </a:r>
          </a:p>
        </p:txBody>
      </p:sp>
      <p:sp>
        <p:nvSpPr>
          <p:cNvPr id="3" name="TextBox 2"/>
          <p:cNvSpPr txBox="1"/>
          <p:nvPr/>
        </p:nvSpPr>
        <p:spPr>
          <a:xfrm>
            <a:off x="6705600" y="844689"/>
            <a:ext cx="2209800" cy="5632311"/>
          </a:xfrm>
          <a:prstGeom prst="rect">
            <a:avLst/>
          </a:prstGeom>
          <a:noFill/>
        </p:spPr>
        <p:txBody>
          <a:bodyPr wrap="square" rtlCol="0">
            <a:spAutoFit/>
          </a:bodyPr>
          <a:lstStyle/>
          <a:p>
            <a:r>
              <a:rPr lang="en-US" b="1" dirty="0"/>
              <a:t>Note</a:t>
            </a:r>
            <a:r>
              <a:rPr lang="en-US" dirty="0"/>
              <a:t>: </a:t>
            </a:r>
          </a:p>
          <a:p>
            <a:pPr marL="342900" indent="-342900">
              <a:buAutoNum type="arabicPeriod"/>
            </a:pPr>
            <a:r>
              <a:rPr lang="en-US" dirty="0"/>
              <a:t>Comorbidities  documented by the provider in H&amp;P or progress notes</a:t>
            </a:r>
          </a:p>
          <a:p>
            <a:pPr marL="342900" indent="-342900">
              <a:buAutoNum type="arabicPeriod"/>
            </a:pPr>
            <a:endParaRPr lang="en-US" dirty="0"/>
          </a:p>
          <a:p>
            <a:pPr marL="342900" indent="-342900">
              <a:buAutoNum type="arabicPeriod"/>
            </a:pPr>
            <a:r>
              <a:rPr lang="en-US" b="1" dirty="0"/>
              <a:t>Must be active </a:t>
            </a:r>
            <a:r>
              <a:rPr lang="en-US" dirty="0"/>
              <a:t>– </a:t>
            </a:r>
            <a:r>
              <a:rPr lang="en-US" dirty="0" err="1"/>
              <a:t>hx</a:t>
            </a:r>
            <a:r>
              <a:rPr lang="en-US" dirty="0"/>
              <a:t> of if not impacting the treatment plan is not to be checked off </a:t>
            </a:r>
          </a:p>
          <a:p>
            <a:pPr marL="342900" indent="-342900">
              <a:buAutoNum type="arabicPeriod"/>
            </a:pPr>
            <a:endParaRPr lang="en-US" dirty="0"/>
          </a:p>
          <a:p>
            <a:pPr marL="342900" indent="-342900">
              <a:buAutoNum type="arabicPeriod"/>
            </a:pPr>
            <a:r>
              <a:rPr lang="en-US" dirty="0"/>
              <a:t>Ok to discuss with the provider if obvious comorbidity but provider did not document  </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16004"/>
            <a:ext cx="6553200" cy="483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7634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381000" y="1143000"/>
            <a:ext cx="8458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b="1" dirty="0"/>
              <a:t>Self Care &amp; Mobility Data </a:t>
            </a:r>
            <a:r>
              <a:rPr lang="en-US" sz="2400" dirty="0"/>
              <a:t>will be completed for all payors minus the following </a:t>
            </a:r>
            <a:r>
              <a:rPr lang="en-US" sz="2400" b="1" dirty="0">
                <a:solidFill>
                  <a:srgbClr val="C00000"/>
                </a:solidFill>
              </a:rPr>
              <a:t>exceptions:</a:t>
            </a:r>
          </a:p>
          <a:p>
            <a:pPr marL="814388" lvl="1" indent="-463550">
              <a:lnSpc>
                <a:spcPct val="100000"/>
              </a:lnSpc>
              <a:spcBef>
                <a:spcPts val="0"/>
              </a:spcBef>
              <a:buClr>
                <a:srgbClr val="C00000"/>
              </a:buClr>
              <a:buFont typeface="Wingdings" panose="05000000000000000000" pitchFamily="2" charset="2"/>
              <a:buChar char="q"/>
            </a:pPr>
            <a:endParaRPr lang="en-US" sz="2600" dirty="0"/>
          </a:p>
          <a:p>
            <a:pPr marL="1146175" lvl="1" indent="-463550">
              <a:lnSpc>
                <a:spcPct val="100000"/>
              </a:lnSpc>
              <a:spcBef>
                <a:spcPts val="0"/>
              </a:spcBef>
              <a:buClr>
                <a:srgbClr val="C00000"/>
              </a:buClr>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17</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8010736"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5334000" y="5562600"/>
            <a:ext cx="2590800" cy="12192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Still an exclusion if receiving PT for wound debridement only!</a:t>
            </a:r>
          </a:p>
        </p:txBody>
      </p:sp>
      <p:sp>
        <p:nvSpPr>
          <p:cNvPr id="8" name="Title 3"/>
          <p:cNvSpPr txBox="1">
            <a:spLocks/>
          </p:cNvSpPr>
          <p:nvPr/>
        </p:nvSpPr>
        <p:spPr>
          <a:xfrm>
            <a:off x="228600" y="381000"/>
            <a:ext cx="8686800" cy="381000"/>
          </a:xfrm>
          <a:prstGeom prst="rect">
            <a:avLst/>
          </a:prstGeom>
        </p:spPr>
        <p:txBody>
          <a:bodyPr vert="horz" lIns="91440" tIns="45720" rIns="91440" bIns="45720" rtlCol="0" anchor="t" anchorCtr="0">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400" b="1" dirty="0">
                <a:solidFill>
                  <a:srgbClr val="C00000"/>
                </a:solidFill>
              </a:rPr>
              <a:t>Exceptions to Full Assessment </a:t>
            </a:r>
          </a:p>
        </p:txBody>
      </p:sp>
    </p:spTree>
    <p:extLst>
      <p:ext uri="{BB962C8B-B14F-4D97-AF65-F5344CB8AC3E}">
        <p14:creationId xmlns:p14="http://schemas.microsoft.com/office/powerpoint/2010/main" val="258869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18</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a:t>
            </a:r>
          </a:p>
        </p:txBody>
      </p:sp>
      <p:sp>
        <p:nvSpPr>
          <p:cNvPr id="3" name="TextBox 2"/>
          <p:cNvSpPr txBox="1"/>
          <p:nvPr/>
        </p:nvSpPr>
        <p:spPr>
          <a:xfrm>
            <a:off x="228600" y="990600"/>
            <a:ext cx="3505200" cy="5509200"/>
          </a:xfrm>
          <a:prstGeom prst="rect">
            <a:avLst/>
          </a:prstGeom>
          <a:noFill/>
        </p:spPr>
        <p:txBody>
          <a:bodyPr wrap="square" rtlCol="0">
            <a:spAutoFit/>
          </a:bodyPr>
          <a:lstStyle/>
          <a:p>
            <a:pPr marL="342900" indent="-342900">
              <a:buAutoNum type="arabicPeriod"/>
            </a:pPr>
            <a:r>
              <a:rPr lang="en-US" sz="1600" b="1" dirty="0">
                <a:solidFill>
                  <a:srgbClr val="C00000"/>
                </a:solidFill>
              </a:rPr>
              <a:t>Admission assessment must be completed within 3 calendar days of admission (including day of admission) </a:t>
            </a:r>
          </a:p>
          <a:p>
            <a:pPr marL="342900" indent="-342900">
              <a:buAutoNum type="arabicPeriod"/>
            </a:pPr>
            <a:endParaRPr lang="en-US" sz="1600" dirty="0"/>
          </a:p>
          <a:p>
            <a:pPr marL="342900" indent="-342900">
              <a:buAutoNum type="arabicPeriod"/>
            </a:pPr>
            <a:r>
              <a:rPr lang="en-US" sz="1600" dirty="0"/>
              <a:t>Read the description of the items to be coded very carefully – do not read into it more than its asking (see later examples)</a:t>
            </a:r>
          </a:p>
          <a:p>
            <a:pPr marL="342900" indent="-342900">
              <a:buAutoNum type="arabicPeriod"/>
            </a:pPr>
            <a:endParaRPr lang="en-US" sz="1600" dirty="0"/>
          </a:p>
          <a:p>
            <a:pPr marL="342900" indent="-342900">
              <a:buAutoNum type="arabicPeriod"/>
            </a:pPr>
            <a:r>
              <a:rPr lang="en-US" sz="1600" dirty="0"/>
              <a:t>Carefully read the coding key descriptions and choose what best fits the patient – always look at the 2 descriptions before and after the one you think it is to make sure you have the correct one</a:t>
            </a:r>
          </a:p>
          <a:p>
            <a:pPr marL="342900" indent="-342900">
              <a:buAutoNum type="arabicPeriod"/>
            </a:pPr>
            <a:endParaRPr lang="en-US" sz="1600" dirty="0"/>
          </a:p>
          <a:p>
            <a:pPr marL="342900" indent="-342900">
              <a:buAutoNum type="arabicPeriod"/>
            </a:pPr>
            <a:r>
              <a:rPr lang="en-US" sz="1600" b="1" dirty="0">
                <a:solidFill>
                  <a:srgbClr val="C00000"/>
                </a:solidFill>
              </a:rPr>
              <a:t>All assessment items must be attempted to be coded – otherwise a reason for no attempt must be coded </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
            <a:ext cx="4953000" cy="6506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1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19</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Function/Mobility </a:t>
            </a:r>
          </a:p>
        </p:txBody>
      </p:sp>
      <p:sp>
        <p:nvSpPr>
          <p:cNvPr id="3" name="TextBox 2"/>
          <p:cNvSpPr txBox="1"/>
          <p:nvPr/>
        </p:nvSpPr>
        <p:spPr>
          <a:xfrm>
            <a:off x="228600" y="990600"/>
            <a:ext cx="3505200" cy="5509200"/>
          </a:xfrm>
          <a:prstGeom prst="rect">
            <a:avLst/>
          </a:prstGeom>
          <a:noFill/>
        </p:spPr>
        <p:txBody>
          <a:bodyPr wrap="square" rtlCol="0">
            <a:spAutoFit/>
          </a:bodyPr>
          <a:lstStyle/>
          <a:p>
            <a:pPr marL="342900" indent="-342900">
              <a:buAutoNum type="arabicPeriod"/>
            </a:pPr>
            <a:r>
              <a:rPr lang="en-US" sz="1600" dirty="0"/>
              <a:t>Same items will be tested on </a:t>
            </a:r>
            <a:r>
              <a:rPr lang="en-US" sz="1600" b="1" dirty="0">
                <a:solidFill>
                  <a:srgbClr val="C00000"/>
                </a:solidFill>
              </a:rPr>
              <a:t>discharge </a:t>
            </a:r>
          </a:p>
          <a:p>
            <a:pPr marL="342900" indent="-342900">
              <a:buAutoNum type="arabicPeriod"/>
            </a:pPr>
            <a:endParaRPr lang="en-US" sz="1600" dirty="0"/>
          </a:p>
          <a:p>
            <a:pPr marL="342900" indent="-342900">
              <a:buAutoNum type="arabicPeriod"/>
            </a:pPr>
            <a:r>
              <a:rPr lang="en-US" sz="1600" b="1" dirty="0">
                <a:solidFill>
                  <a:srgbClr val="C00000"/>
                </a:solidFill>
              </a:rPr>
              <a:t>Must be completed within 3 calendar days of discharge including the day of discharge </a:t>
            </a:r>
          </a:p>
          <a:p>
            <a:pPr marL="342900" indent="-342900">
              <a:buAutoNum type="arabicPeriod"/>
            </a:pPr>
            <a:endParaRPr lang="en-US" sz="1600" dirty="0"/>
          </a:p>
          <a:p>
            <a:pPr marL="342900" indent="-342900">
              <a:buAutoNum type="arabicPeriod"/>
            </a:pPr>
            <a:r>
              <a:rPr lang="en-US" sz="1600" dirty="0"/>
              <a:t>Same coding principles apply to discharge assessments </a:t>
            </a:r>
          </a:p>
          <a:p>
            <a:pPr marL="342900" indent="-342900">
              <a:buAutoNum type="arabicPeriod"/>
            </a:pPr>
            <a:endParaRPr lang="en-US" sz="1600" dirty="0"/>
          </a:p>
          <a:p>
            <a:pPr marL="342900" indent="-342900">
              <a:buAutoNum type="arabicPeriod"/>
            </a:pPr>
            <a:r>
              <a:rPr lang="en-US" sz="1600" b="1" dirty="0">
                <a:solidFill>
                  <a:srgbClr val="C00000"/>
                </a:solidFill>
              </a:rPr>
              <a:t>Again, all assessment items must be attempted to be coded – otherwise a reason for no attempt must be coded</a:t>
            </a:r>
          </a:p>
          <a:p>
            <a:pPr marL="342900" indent="-342900">
              <a:buAutoNum type="arabicPeriod"/>
            </a:pPr>
            <a:endParaRPr lang="en-US" sz="1600" dirty="0"/>
          </a:p>
          <a:p>
            <a:pPr marL="342900" indent="-342900">
              <a:buAutoNum type="arabicPeriod"/>
            </a:pPr>
            <a:r>
              <a:rPr lang="en-US" sz="1600" b="1" dirty="0">
                <a:solidFill>
                  <a:srgbClr val="C00000"/>
                </a:solidFill>
              </a:rPr>
              <a:t>Patients should be allowed to perform activities as independently as possible, as long as they are safe for both admission &amp; discharge assessments.</a:t>
            </a:r>
          </a:p>
          <a:p>
            <a:pPr marL="342900" indent="-342900">
              <a:buAutoNum type="arabicPeriod"/>
            </a:pPr>
            <a:endParaRPr lang="en-US" sz="1600"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81000"/>
            <a:ext cx="4953000" cy="644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8549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143000"/>
            <a:ext cx="7467600" cy="6155531"/>
          </a:xfrm>
          <a:prstGeom prst="rect">
            <a:avLst/>
          </a:prstGeom>
          <a:noFill/>
        </p:spPr>
        <p:txBody>
          <a:bodyPr wrap="square" rtlCol="0">
            <a:spAutoFit/>
          </a:bodyPr>
          <a:lstStyle/>
          <a:p>
            <a:pPr marL="342900" lvl="0" indent="-342900">
              <a:buFont typeface="+mj-lt"/>
              <a:buAutoNum type="arabicParenR"/>
            </a:pPr>
            <a:r>
              <a:rPr lang="en-US" sz="2400" b="1" dirty="0"/>
              <a:t>Sign-in by hospital + data report</a:t>
            </a:r>
          </a:p>
          <a:p>
            <a:pPr marL="342900" lvl="0" indent="-342900">
              <a:buFont typeface="+mj-lt"/>
              <a:buAutoNum type="arabicParenR"/>
            </a:pPr>
            <a:endParaRPr lang="en-US" sz="2400" b="1" dirty="0"/>
          </a:p>
          <a:p>
            <a:pPr marL="342900" lvl="0" indent="-342900">
              <a:buFont typeface="+mj-lt"/>
              <a:buAutoNum type="arabicParenR"/>
            </a:pPr>
            <a:r>
              <a:rPr lang="en-US" sz="2400" b="1" dirty="0"/>
              <a:t>Review  of sections that must be completed for all SB admissions</a:t>
            </a:r>
          </a:p>
          <a:p>
            <a:pPr marL="342900" lvl="0" indent="-342900">
              <a:buFont typeface="+mj-lt"/>
              <a:buAutoNum type="arabicParenR"/>
            </a:pPr>
            <a:endParaRPr lang="en-US" sz="2400" b="1" dirty="0"/>
          </a:p>
          <a:p>
            <a:pPr marL="342900" lvl="0" indent="-342900">
              <a:buFont typeface="+mj-lt"/>
              <a:buAutoNum type="arabicParenR"/>
            </a:pPr>
            <a:r>
              <a:rPr lang="en-US" sz="2400" b="1" dirty="0"/>
              <a:t>Review form and discuss questions staff has</a:t>
            </a:r>
          </a:p>
          <a:p>
            <a:pPr marL="342900" lvl="0" indent="-342900">
              <a:buFont typeface="+mj-lt"/>
              <a:buAutoNum type="arabicParenR"/>
            </a:pPr>
            <a:endParaRPr lang="en-US" sz="2400" b="1" dirty="0"/>
          </a:p>
          <a:p>
            <a:pPr marL="342900" lvl="0" indent="-342900">
              <a:buFont typeface="+mj-lt"/>
              <a:buAutoNum type="arabicParenR"/>
            </a:pPr>
            <a:r>
              <a:rPr lang="en-US" sz="2400" b="1" dirty="0"/>
              <a:t>High level review of the form and coding tips</a:t>
            </a:r>
          </a:p>
          <a:p>
            <a:pPr marL="342900" lvl="0" indent="-342900">
              <a:buFont typeface="+mj-lt"/>
              <a:buAutoNum type="arabicParenR"/>
            </a:pPr>
            <a:endParaRPr lang="en-US" sz="2400" b="1" dirty="0"/>
          </a:p>
          <a:p>
            <a:pPr marL="342900" lvl="0" indent="-342900">
              <a:buFont typeface="+mj-lt"/>
              <a:buAutoNum type="arabicParenR"/>
            </a:pPr>
            <a:r>
              <a:rPr lang="en-US" sz="2400" b="1" dirty="0"/>
              <a:t>Planned process for 30 day follow up call</a:t>
            </a:r>
          </a:p>
          <a:p>
            <a:pPr marL="342900" lvl="0" indent="-342900">
              <a:buFont typeface="+mj-lt"/>
              <a:buAutoNum type="arabicParenR"/>
            </a:pPr>
            <a:endParaRPr lang="en-US" sz="2400" b="1" dirty="0"/>
          </a:p>
          <a:p>
            <a:pPr marL="342900" lvl="0" indent="-342900">
              <a:buFont typeface="+mj-lt"/>
              <a:buAutoNum type="arabicParenR"/>
            </a:pPr>
            <a:r>
              <a:rPr lang="en-US" sz="2400" b="1" dirty="0"/>
              <a:t>Reports from Stroudwater for quarterly meetings </a:t>
            </a:r>
          </a:p>
          <a:p>
            <a:pPr marL="463550" indent="-463550" defTabSz="693738">
              <a:buClr>
                <a:srgbClr val="C00000"/>
              </a:buClr>
              <a:buFont typeface="+mj-lt"/>
              <a:buAutoNum type="arabicParenR"/>
            </a:pPr>
            <a:endParaRPr lang="en-US" sz="2400" dirty="0"/>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endParaRPr lang="en-US" sz="2000" dirty="0"/>
          </a:p>
          <a:p>
            <a:pPr marL="463550" indent="-463550" defTabSz="693738">
              <a:buClr>
                <a:srgbClr val="C00000"/>
              </a:buClr>
              <a:buFont typeface="+mj-lt"/>
              <a:buAutoNum type="arabicParenR"/>
            </a:pPr>
            <a:endParaRPr lang="en-US" dirty="0"/>
          </a:p>
        </p:txBody>
      </p:sp>
      <p:sp>
        <p:nvSpPr>
          <p:cNvPr id="5" name="Title 7"/>
          <p:cNvSpPr txBox="1">
            <a:spLocks/>
          </p:cNvSpPr>
          <p:nvPr/>
        </p:nvSpPr>
        <p:spPr>
          <a:xfrm>
            <a:off x="304800" y="304800"/>
            <a:ext cx="6705600" cy="381000"/>
          </a:xfrm>
          <a:prstGeom prst="rect">
            <a:avLst/>
          </a:prstGeom>
        </p:spPr>
        <p:txBody>
          <a:bodyPr>
            <a:noAutofit/>
          </a:bodyPr>
          <a:lstStyle>
            <a:lvl1pPr algn="l" defTabSz="914400" rtl="0" eaLnBrk="1" latinLnBrk="0" hangingPunct="1">
              <a:spcBef>
                <a:spcPct val="0"/>
              </a:spcBef>
              <a:buNone/>
              <a:defRPr sz="2000" kern="1200">
                <a:solidFill>
                  <a:schemeClr val="tx1"/>
                </a:solidFill>
                <a:latin typeface="Verdana" pitchFamily="34" charset="0"/>
                <a:ea typeface="+mj-ea"/>
                <a:cs typeface="+mj-cs"/>
              </a:defRPr>
            </a:lvl1pPr>
          </a:lstStyle>
          <a:p>
            <a:pPr fontAlgn="auto">
              <a:spcAft>
                <a:spcPts val="0"/>
              </a:spcAft>
            </a:pPr>
            <a:r>
              <a:rPr lang="en-US" sz="2200" b="1" dirty="0">
                <a:solidFill>
                  <a:srgbClr val="C00000"/>
                </a:solidFill>
              </a:rPr>
              <a:t>Agenda   </a:t>
            </a:r>
          </a:p>
        </p:txBody>
      </p:sp>
      <p:sp>
        <p:nvSpPr>
          <p:cNvPr id="3" name="Slide Number Placeholder 2"/>
          <p:cNvSpPr>
            <a:spLocks noGrp="1"/>
          </p:cNvSpPr>
          <p:nvPr>
            <p:ph type="sldNum" sz="quarter" idx="12"/>
          </p:nvPr>
        </p:nvSpPr>
        <p:spPr/>
        <p:txBody>
          <a:bodyPr/>
          <a:lstStyle/>
          <a:p>
            <a:pPr>
              <a:defRPr/>
            </a:pPr>
            <a:fld id="{3D92C473-2133-4DE8-8B75-D58D4772F8E9}" type="slidenum">
              <a:rPr lang="en-US" smtClean="0"/>
              <a:pPr>
                <a:defRPr/>
              </a:pPr>
              <a:t>2</a:t>
            </a:fld>
            <a:endParaRPr lang="en-US" dirty="0"/>
          </a:p>
        </p:txBody>
      </p:sp>
    </p:spTree>
    <p:extLst>
      <p:ext uri="{BB962C8B-B14F-4D97-AF65-F5344CB8AC3E}">
        <p14:creationId xmlns:p14="http://schemas.microsoft.com/office/powerpoint/2010/main" val="6989196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457200" y="1143000"/>
            <a:ext cx="8153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a:t>When coding the patient’s usual performance, </a:t>
            </a:r>
            <a:r>
              <a:rPr lang="en-US" sz="2400" b="1" dirty="0"/>
              <a:t>“effort” </a:t>
            </a:r>
            <a:r>
              <a:rPr lang="en-US" sz="2400" dirty="0"/>
              <a:t>refers to the type and amount of assistance the helper provides in order for the activity to be completed. The 6-point rating scale definitions include the following types of assistance: setup/cleanup, touching assistance, verbal cueing, and lifting assistance.</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t>06 - Independent</a:t>
            </a:r>
            <a:r>
              <a:rPr lang="en-US" sz="2400" dirty="0"/>
              <a:t> ‐ Patient completes the activity by him/herself with </a:t>
            </a:r>
            <a:r>
              <a:rPr lang="en-US" sz="2400" b="1" dirty="0"/>
              <a:t>no assistance from a helper</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t>05 - Setup or clean‐up assistance </a:t>
            </a:r>
            <a:r>
              <a:rPr lang="en-US" sz="2400" dirty="0"/>
              <a:t>‐ Helper sets up or cleans up; </a:t>
            </a:r>
            <a:r>
              <a:rPr lang="en-US" sz="2400" b="1" dirty="0"/>
              <a:t>patient completes activity. Helper assists only prior to or following the activity</a:t>
            </a:r>
          </a:p>
          <a:p>
            <a:pPr marL="463550" indent="-463550">
              <a:lnSpc>
                <a:spcPct val="100000"/>
              </a:lnSpc>
              <a:spcBef>
                <a:spcPts val="0"/>
              </a:spcBef>
              <a:buClr>
                <a:srgbClr val="C00000"/>
              </a:buClr>
              <a:buFont typeface="Wingdings" panose="05000000000000000000" pitchFamily="2" charset="2"/>
              <a:buChar char="q"/>
            </a:pPr>
            <a:endParaRPr lang="en-US" sz="24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20</a:t>
            </a:fld>
            <a:endParaRPr lang="en-US" dirty="0"/>
          </a:p>
        </p:txBody>
      </p:sp>
    </p:spTree>
    <p:extLst>
      <p:ext uri="{BB962C8B-B14F-4D97-AF65-F5344CB8AC3E}">
        <p14:creationId xmlns:p14="http://schemas.microsoft.com/office/powerpoint/2010/main" val="1378346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t>04 - Supervision or touching assistance </a:t>
            </a:r>
            <a:r>
              <a:rPr lang="en-US" dirty="0"/>
              <a:t>‐ Helper provides verbal cues and/or touching/steadying and/or contact guard assistance as patient completes activity. Assistance may be provided throughout the activity or intermittently</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03 - Partial/moderate assistance </a:t>
            </a:r>
            <a:r>
              <a:rPr lang="en-US" dirty="0"/>
              <a:t>‐ Helper does </a:t>
            </a:r>
            <a:r>
              <a:rPr lang="en-US" u="sng" dirty="0"/>
              <a:t>LESS THAN HALF </a:t>
            </a:r>
            <a:r>
              <a:rPr lang="en-US" dirty="0"/>
              <a:t>the effort. </a:t>
            </a:r>
            <a:r>
              <a:rPr lang="en-US" b="1" dirty="0"/>
              <a:t>Helper</a:t>
            </a:r>
            <a:r>
              <a:rPr lang="en-US" dirty="0"/>
              <a:t> lifts, holds, or supports trunk or limbs, but </a:t>
            </a:r>
            <a:r>
              <a:rPr lang="en-US" b="1" dirty="0"/>
              <a:t>provides less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02 - Substantial/maximal assistance </a:t>
            </a:r>
            <a:r>
              <a:rPr lang="en-US" dirty="0"/>
              <a:t>‐ Helper does </a:t>
            </a:r>
            <a:r>
              <a:rPr lang="en-US" u="sng" dirty="0"/>
              <a:t>MORE THAN HALF</a:t>
            </a:r>
            <a:r>
              <a:rPr lang="en-US" dirty="0"/>
              <a:t> the effort. </a:t>
            </a:r>
            <a:r>
              <a:rPr lang="en-US" b="1" dirty="0"/>
              <a:t>Helper </a:t>
            </a:r>
            <a:r>
              <a:rPr lang="en-US" dirty="0"/>
              <a:t>lifts or holds trunk or limbs and </a:t>
            </a:r>
            <a:r>
              <a:rPr lang="en-US" b="1" dirty="0"/>
              <a:t>provides more than half the effort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01 - Dependent </a:t>
            </a:r>
            <a:r>
              <a:rPr lang="en-US" dirty="0"/>
              <a:t>‐ Helper does ALL of the effort. </a:t>
            </a:r>
            <a:r>
              <a:rPr lang="en-US" b="1" dirty="0"/>
              <a:t>Patient does </a:t>
            </a:r>
            <a:r>
              <a:rPr lang="en-US" b="1" u="sng" dirty="0"/>
              <a:t>none of the effort </a:t>
            </a:r>
            <a:r>
              <a:rPr lang="en-US" dirty="0"/>
              <a:t>to complete the activity. </a:t>
            </a:r>
            <a:r>
              <a:rPr lang="en-US" b="1" u="sng" dirty="0"/>
              <a:t>Or</a:t>
            </a:r>
            <a:r>
              <a:rPr lang="en-US" b="1" dirty="0"/>
              <a:t>, the </a:t>
            </a:r>
            <a:r>
              <a:rPr lang="en-US" b="1" u="sng" dirty="0"/>
              <a:t>assistance of 2 or more </a:t>
            </a:r>
            <a:r>
              <a:rPr lang="en-US" b="1" dirty="0"/>
              <a:t>helpers is required </a:t>
            </a:r>
            <a:r>
              <a:rPr lang="en-US" dirty="0"/>
              <a:t>for the patient to complete the activity</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21</a:t>
            </a:fld>
            <a:endParaRPr lang="en-US" dirty="0"/>
          </a:p>
        </p:txBody>
      </p:sp>
    </p:spTree>
    <p:extLst>
      <p:ext uri="{BB962C8B-B14F-4D97-AF65-F5344CB8AC3E}">
        <p14:creationId xmlns:p14="http://schemas.microsoft.com/office/powerpoint/2010/main" val="1865941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381000" y="990600"/>
            <a:ext cx="838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200" b="1" dirty="0"/>
              <a:t>All functions must be attempted unless there is a reason why not as follows:</a:t>
            </a:r>
          </a:p>
          <a:p>
            <a:pPr marL="814388" lvl="1" indent="-463550">
              <a:lnSpc>
                <a:spcPct val="100000"/>
              </a:lnSpc>
              <a:spcBef>
                <a:spcPts val="0"/>
              </a:spcBef>
              <a:buClr>
                <a:srgbClr val="C00000"/>
              </a:buClr>
              <a:buFont typeface="Arial" panose="020B0604020202020204" pitchFamily="34" charset="0"/>
              <a:buChar char="•"/>
            </a:pPr>
            <a:r>
              <a:rPr lang="en-US" b="1" dirty="0"/>
              <a:t>07 </a:t>
            </a:r>
            <a:r>
              <a:rPr lang="en-US" dirty="0"/>
              <a:t>- </a:t>
            </a:r>
            <a:r>
              <a:rPr lang="en-US" b="1" dirty="0"/>
              <a:t>Patient refused </a:t>
            </a:r>
            <a:r>
              <a:rPr lang="en-US" dirty="0"/>
              <a:t>– do all possible to convince them to participate</a:t>
            </a:r>
            <a:endParaRPr lang="en-US" sz="2000" dirty="0"/>
          </a:p>
          <a:p>
            <a:pPr marL="814388" lvl="1" indent="-463550">
              <a:lnSpc>
                <a:spcPct val="100000"/>
              </a:lnSpc>
              <a:spcBef>
                <a:spcPts val="0"/>
              </a:spcBef>
              <a:buClr>
                <a:srgbClr val="C00000"/>
              </a:buClr>
              <a:buFont typeface="Arial" panose="020B0604020202020204" pitchFamily="34" charset="0"/>
              <a:buChar char="•"/>
            </a:pPr>
            <a:endParaRPr lang="en-US" dirty="0"/>
          </a:p>
          <a:p>
            <a:pPr marL="814388" lvl="1" indent="-463550">
              <a:lnSpc>
                <a:spcPct val="100000"/>
              </a:lnSpc>
              <a:spcBef>
                <a:spcPts val="0"/>
              </a:spcBef>
              <a:buClr>
                <a:srgbClr val="C00000"/>
              </a:buClr>
              <a:buFont typeface="Arial" panose="020B0604020202020204" pitchFamily="34" charset="0"/>
              <a:buChar char="•"/>
            </a:pPr>
            <a:r>
              <a:rPr lang="en-US" b="1" dirty="0"/>
              <a:t>09</a:t>
            </a:r>
            <a:r>
              <a:rPr lang="en-US" dirty="0"/>
              <a:t> - </a:t>
            </a:r>
            <a:r>
              <a:rPr lang="en-US" b="1" dirty="0">
                <a:solidFill>
                  <a:srgbClr val="C00000"/>
                </a:solidFill>
              </a:rPr>
              <a:t>Not applicable </a:t>
            </a:r>
            <a:r>
              <a:rPr lang="en-US" dirty="0"/>
              <a:t>‐ </a:t>
            </a:r>
            <a:r>
              <a:rPr lang="en-US" b="1" dirty="0"/>
              <a:t>Not attempted </a:t>
            </a:r>
            <a:r>
              <a:rPr lang="en-US" dirty="0">
                <a:solidFill>
                  <a:srgbClr val="C00000"/>
                </a:solidFill>
              </a:rPr>
              <a:t>and </a:t>
            </a:r>
            <a:r>
              <a:rPr lang="en-US" b="1" dirty="0">
                <a:solidFill>
                  <a:srgbClr val="C00000"/>
                </a:solidFill>
              </a:rPr>
              <a:t>the patient did not perform this activity prior to the current illness</a:t>
            </a:r>
            <a:r>
              <a:rPr lang="en-US" dirty="0">
                <a:solidFill>
                  <a:srgbClr val="C00000"/>
                </a:solidFill>
              </a:rPr>
              <a:t>, exacerbation, or injury </a:t>
            </a:r>
            <a:r>
              <a:rPr lang="en-US" dirty="0"/>
              <a:t>– for instance, if patient was not doing stairs before then its NA, if patient does not ambulate or uses w/c in community then those items are NA etc… </a:t>
            </a:r>
            <a:endParaRPr lang="en-US" sz="2000" dirty="0"/>
          </a:p>
          <a:p>
            <a:pPr marL="814388" lvl="1" indent="-463550">
              <a:lnSpc>
                <a:spcPct val="100000"/>
              </a:lnSpc>
              <a:spcBef>
                <a:spcPts val="0"/>
              </a:spcBef>
              <a:buClr>
                <a:srgbClr val="C00000"/>
              </a:buClr>
              <a:buFont typeface="Arial" panose="020B0604020202020204" pitchFamily="34" charset="0"/>
              <a:buChar char="•"/>
            </a:pPr>
            <a:endParaRPr lang="en-US" dirty="0"/>
          </a:p>
          <a:p>
            <a:pPr marL="814388" lvl="1" indent="-463550">
              <a:lnSpc>
                <a:spcPct val="100000"/>
              </a:lnSpc>
              <a:spcBef>
                <a:spcPts val="0"/>
              </a:spcBef>
              <a:buClr>
                <a:srgbClr val="C00000"/>
              </a:buClr>
              <a:buFont typeface="Arial" panose="020B0604020202020204" pitchFamily="34" charset="0"/>
              <a:buChar char="•"/>
            </a:pPr>
            <a:r>
              <a:rPr lang="en-US" b="1" dirty="0"/>
              <a:t>10</a:t>
            </a:r>
            <a:r>
              <a:rPr lang="en-US" dirty="0"/>
              <a:t> - </a:t>
            </a:r>
            <a:r>
              <a:rPr lang="en-US" b="1" dirty="0">
                <a:solidFill>
                  <a:srgbClr val="C00000"/>
                </a:solidFill>
              </a:rPr>
              <a:t>Not attempted due to environmental limitations </a:t>
            </a:r>
            <a:r>
              <a:rPr lang="en-US" dirty="0"/>
              <a:t>(e.g., lack of equipment, weather constraints) – for example, there are no 12-step stairs in the hospital (gym or stairs between hospital floors etc… Remember that if the weather is not good to test outdoors on day 1, do not use “not attempted due to environmental limitations” unless the weather does not change for all 3 days</a:t>
            </a:r>
          </a:p>
          <a:p>
            <a:pPr marL="814388" lvl="1" indent="-463550">
              <a:lnSpc>
                <a:spcPct val="100000"/>
              </a:lnSpc>
              <a:spcBef>
                <a:spcPts val="0"/>
              </a:spcBef>
              <a:buClr>
                <a:srgbClr val="C00000"/>
              </a:buClr>
              <a:buFont typeface="Arial" panose="020B0604020202020204" pitchFamily="34" charset="0"/>
              <a:buChar char="•"/>
            </a:pPr>
            <a:endParaRPr lang="en-US" dirty="0"/>
          </a:p>
          <a:p>
            <a:pPr marL="814388" lvl="1" indent="-463550">
              <a:lnSpc>
                <a:spcPct val="100000"/>
              </a:lnSpc>
              <a:spcBef>
                <a:spcPts val="0"/>
              </a:spcBef>
              <a:buClr>
                <a:srgbClr val="C00000"/>
              </a:buClr>
              <a:buFont typeface="Arial" panose="020B0604020202020204" pitchFamily="34" charset="0"/>
              <a:buChar char="•"/>
            </a:pPr>
            <a:r>
              <a:rPr lang="en-US" b="1" dirty="0"/>
              <a:t>88</a:t>
            </a:r>
            <a:r>
              <a:rPr lang="en-US" dirty="0"/>
              <a:t> - </a:t>
            </a:r>
            <a:r>
              <a:rPr lang="en-US" b="1" dirty="0">
                <a:solidFill>
                  <a:srgbClr val="C00000"/>
                </a:solidFill>
              </a:rPr>
              <a:t>Not attempted due to medical condition or safety concerns </a:t>
            </a:r>
            <a:r>
              <a:rPr lang="en-US" b="1" dirty="0"/>
              <a:t>– </a:t>
            </a:r>
            <a:r>
              <a:rPr lang="en-US" dirty="0"/>
              <a:t>for instance you may not be able to assess stairs within the 1</a:t>
            </a:r>
            <a:r>
              <a:rPr lang="en-US" baseline="30000" dirty="0"/>
              <a:t>st</a:t>
            </a:r>
            <a:r>
              <a:rPr lang="en-US" dirty="0"/>
              <a:t> 3 days for post stroke, or maybe their medical issues are still not sufficiently stable to attempt some of the testing </a:t>
            </a:r>
            <a:endParaRPr lang="en-US"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22</a:t>
            </a:fld>
            <a:endParaRPr lang="en-US" dirty="0"/>
          </a:p>
        </p:txBody>
      </p:sp>
    </p:spTree>
    <p:extLst>
      <p:ext uri="{BB962C8B-B14F-4D97-AF65-F5344CB8AC3E}">
        <p14:creationId xmlns:p14="http://schemas.microsoft.com/office/powerpoint/2010/main" val="135120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304800" y="11430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2400" dirty="0"/>
              <a:t>Assess the patient’s self-care status based on:</a:t>
            </a:r>
          </a:p>
          <a:p>
            <a:pPr marL="814388" lvl="1" indent="-187325">
              <a:lnSpc>
                <a:spcPct val="100000"/>
              </a:lnSpc>
              <a:spcBef>
                <a:spcPts val="0"/>
              </a:spcBef>
              <a:buClr>
                <a:srgbClr val="C00000"/>
              </a:buClr>
              <a:buFont typeface="Arial" panose="020B0604020202020204" pitchFamily="34" charset="0"/>
              <a:buChar char="•"/>
            </a:pPr>
            <a:r>
              <a:rPr lang="en-US" sz="2000" dirty="0"/>
              <a:t>direct observation, </a:t>
            </a:r>
          </a:p>
          <a:p>
            <a:pPr marL="814388" lvl="1" indent="-187325">
              <a:lnSpc>
                <a:spcPct val="100000"/>
              </a:lnSpc>
              <a:spcBef>
                <a:spcPts val="0"/>
              </a:spcBef>
              <a:buClr>
                <a:srgbClr val="C00000"/>
              </a:buClr>
              <a:buFont typeface="Arial" panose="020B0604020202020204" pitchFamily="34" charset="0"/>
              <a:buChar char="•"/>
            </a:pPr>
            <a:r>
              <a:rPr lang="en-US" sz="2000" dirty="0"/>
              <a:t>the patient’s self-report, </a:t>
            </a:r>
          </a:p>
          <a:p>
            <a:pPr marL="814388" lvl="1" indent="-187325">
              <a:lnSpc>
                <a:spcPct val="100000"/>
              </a:lnSpc>
              <a:spcBef>
                <a:spcPts val="0"/>
              </a:spcBef>
              <a:buClr>
                <a:srgbClr val="C00000"/>
              </a:buClr>
              <a:buFont typeface="Arial" panose="020B0604020202020204" pitchFamily="34" charset="0"/>
              <a:buChar char="•"/>
            </a:pPr>
            <a:r>
              <a:rPr lang="en-US" sz="2000" dirty="0"/>
              <a:t>family reports, and </a:t>
            </a:r>
          </a:p>
          <a:p>
            <a:pPr marL="814388" lvl="1" indent="-187325">
              <a:lnSpc>
                <a:spcPct val="100000"/>
              </a:lnSpc>
              <a:spcBef>
                <a:spcPts val="0"/>
              </a:spcBef>
              <a:buClr>
                <a:srgbClr val="C00000"/>
              </a:buClr>
              <a:buFont typeface="Arial" panose="020B0604020202020204" pitchFamily="34" charset="0"/>
              <a:buChar char="•"/>
            </a:pPr>
            <a:r>
              <a:rPr lang="en-US" sz="2000" dirty="0"/>
              <a:t>direct care staff reports documented in the patient’s medical record during the assessment period</a:t>
            </a:r>
          </a:p>
          <a:p>
            <a:pPr marL="814388" lvl="1" indent="-187325">
              <a:lnSpc>
                <a:spcPct val="100000"/>
              </a:lnSpc>
              <a:spcBef>
                <a:spcPts val="0"/>
              </a:spcBef>
              <a:buClr>
                <a:srgbClr val="C00000"/>
              </a:buClr>
              <a:buFont typeface="Arial" panose="020B0604020202020204" pitchFamily="34" charset="0"/>
              <a:buChar char="•"/>
            </a:pPr>
            <a:endParaRPr lang="en-US" sz="2000" dirty="0"/>
          </a:p>
          <a:p>
            <a:pPr marL="463550" indent="-409575">
              <a:lnSpc>
                <a:spcPct val="100000"/>
              </a:lnSpc>
              <a:spcBef>
                <a:spcPts val="0"/>
              </a:spcBef>
              <a:buClr>
                <a:srgbClr val="C00000"/>
              </a:buClr>
              <a:buFont typeface="Wingdings" panose="05000000000000000000" pitchFamily="2" charset="2"/>
              <a:buChar char="q"/>
            </a:pPr>
            <a:r>
              <a:rPr lang="en-US" sz="2400" dirty="0">
                <a:solidFill>
                  <a:srgbClr val="C00000"/>
                </a:solidFill>
              </a:rPr>
              <a:t>Interdisciplinary team approach</a:t>
            </a:r>
            <a:r>
              <a:rPr lang="en-US" sz="2400" dirty="0"/>
              <a:t> is recommended but regardless, a chart review should support the information reported on the tool</a:t>
            </a:r>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r>
              <a:rPr lang="en-US" sz="2400" dirty="0"/>
              <a:t>Coding on admission should reflect the person’s baseline admission functional status, and is based on a clinical assessment that occurs soon after the patient’s admission.</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23</a:t>
            </a:fld>
            <a:endParaRPr lang="en-US" dirty="0"/>
          </a:p>
        </p:txBody>
      </p:sp>
    </p:spTree>
    <p:extLst>
      <p:ext uri="{BB962C8B-B14F-4D97-AF65-F5344CB8AC3E}">
        <p14:creationId xmlns:p14="http://schemas.microsoft.com/office/powerpoint/2010/main" val="1978758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Basic CMS Guidelines to Coding Function &amp; Mobility</a:t>
            </a:r>
          </a:p>
        </p:txBody>
      </p:sp>
      <p:sp>
        <p:nvSpPr>
          <p:cNvPr id="5" name="Rectangle 2"/>
          <p:cNvSpPr txBox="1">
            <a:spLocks noChangeArrowheads="1"/>
          </p:cNvSpPr>
          <p:nvPr/>
        </p:nvSpPr>
        <p:spPr bwMode="auto">
          <a:xfrm>
            <a:off x="381000" y="1143000"/>
            <a:ext cx="8382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dirty="0"/>
              <a:t>The admission functional assessment, when possible, should be conducted </a:t>
            </a:r>
            <a:r>
              <a:rPr lang="en-US" sz="2400" b="1" dirty="0"/>
              <a:t>prior to the person benefitting from treatment </a:t>
            </a:r>
            <a:r>
              <a:rPr lang="en-US" sz="2400" dirty="0"/>
              <a:t>interventions in order to determine a true baseline functional status on admission. </a:t>
            </a:r>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r>
              <a:rPr lang="en-US" sz="2400" dirty="0"/>
              <a:t>If treatment has started, for example, on the day of admission, a baseline functional status assessment can still be conducted at that time. Treatment should not be withheld in order to conduct the functional assessment.</a:t>
            </a:r>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r>
              <a:rPr lang="en-US" sz="2400" dirty="0">
                <a:solidFill>
                  <a:srgbClr val="C00000"/>
                </a:solidFill>
              </a:rPr>
              <a:t>Activities may be completed </a:t>
            </a:r>
            <a:r>
              <a:rPr lang="en-US" sz="2400" b="1" dirty="0">
                <a:solidFill>
                  <a:srgbClr val="C00000"/>
                </a:solidFill>
              </a:rPr>
              <a:t>with or without assistive device(s)</a:t>
            </a:r>
            <a:r>
              <a:rPr lang="en-US" sz="2400" dirty="0">
                <a:solidFill>
                  <a:srgbClr val="C00000"/>
                </a:solidFill>
              </a:rPr>
              <a:t>. Use of assistive device(s) to complete an activity should not affect coding of the activity.</a:t>
            </a:r>
          </a:p>
          <a:p>
            <a:pPr marL="463550" indent="-409575">
              <a:lnSpc>
                <a:spcPct val="100000"/>
              </a:lnSpc>
              <a:spcBef>
                <a:spcPts val="0"/>
              </a:spcBef>
              <a:buClr>
                <a:srgbClr val="C00000"/>
              </a:buClr>
              <a:buFont typeface="Wingdings" panose="05000000000000000000" pitchFamily="2" charset="2"/>
              <a:buChar char="q"/>
            </a:pPr>
            <a:endParaRPr lang="en-US" dirty="0">
              <a:solidFill>
                <a:srgbClr val="C00000"/>
              </a:solidFill>
            </a:endParaRPr>
          </a:p>
          <a:p>
            <a:pPr marL="463550" indent="-409575">
              <a:lnSpc>
                <a:spcPct val="100000"/>
              </a:lnSpc>
              <a:spcBef>
                <a:spcPts val="0"/>
              </a:spcBef>
              <a:buClr>
                <a:srgbClr val="C00000"/>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24</a:t>
            </a:fld>
            <a:endParaRPr lang="en-US" dirty="0"/>
          </a:p>
        </p:txBody>
      </p:sp>
    </p:spTree>
    <p:extLst>
      <p:ext uri="{BB962C8B-B14F-4D97-AF65-F5344CB8AC3E}">
        <p14:creationId xmlns:p14="http://schemas.microsoft.com/office/powerpoint/2010/main" val="1881452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General 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t>Coding Tips for - Lying to Sitting on Side of Bed</a:t>
            </a:r>
          </a:p>
          <a:p>
            <a:pPr marL="463550" indent="-409575">
              <a:lnSpc>
                <a:spcPct val="100000"/>
              </a:lnSpc>
              <a:spcBef>
                <a:spcPts val="0"/>
              </a:spcBef>
              <a:buClr>
                <a:srgbClr val="C00000"/>
              </a:buClr>
              <a:buFont typeface="Wingdings" panose="05000000000000000000" pitchFamily="2" charset="2"/>
              <a:buChar char="q"/>
            </a:pPr>
            <a:endParaRPr lang="en-US" sz="2400" dirty="0"/>
          </a:p>
          <a:p>
            <a:pPr marL="463550" indent="-409575">
              <a:lnSpc>
                <a:spcPct val="100000"/>
              </a:lnSpc>
              <a:spcBef>
                <a:spcPts val="0"/>
              </a:spcBef>
              <a:buClr>
                <a:srgbClr val="C00000"/>
              </a:buClr>
              <a:buFont typeface="Wingdings" panose="05000000000000000000" pitchFamily="2" charset="2"/>
              <a:buChar char="q"/>
            </a:pPr>
            <a:r>
              <a:rPr lang="en-US" sz="2400" dirty="0"/>
              <a:t>Lying to sitting on side of bed, indicates that the patient transitions from lying on his/her back to sitting on the side of the bed with feet flat on the floor and sitting upright on the bed without back support. </a:t>
            </a:r>
          </a:p>
          <a:p>
            <a:pPr marL="814388" lvl="1" indent="-409575">
              <a:lnSpc>
                <a:spcPct val="100000"/>
              </a:lnSpc>
              <a:spcBef>
                <a:spcPts val="0"/>
              </a:spcBef>
              <a:buClr>
                <a:srgbClr val="C00000"/>
              </a:buClr>
              <a:buFont typeface="Arial" panose="020B0604020202020204" pitchFamily="34" charset="0"/>
              <a:buChar char="•"/>
            </a:pPr>
            <a:r>
              <a:rPr lang="en-US" sz="2000" dirty="0"/>
              <a:t>The clinician is to assess the patient’s ability to perform each of the tasks within this activity and determine how much support the patient requires to complete the activity.</a:t>
            </a:r>
          </a:p>
          <a:p>
            <a:pPr marL="814388" lvl="1" indent="-409575">
              <a:lnSpc>
                <a:spcPct val="100000"/>
              </a:lnSpc>
              <a:spcBef>
                <a:spcPts val="0"/>
              </a:spcBef>
              <a:buClr>
                <a:srgbClr val="C00000"/>
              </a:buClr>
              <a:buFont typeface="Arial" panose="020B0604020202020204" pitchFamily="34" charset="0"/>
              <a:buChar char="•"/>
            </a:pPr>
            <a:r>
              <a:rPr lang="en-US" sz="2000" dirty="0"/>
              <a:t>Clinical judgment should be used to determine what is considered a “lying” position for that patient.</a:t>
            </a:r>
          </a:p>
          <a:p>
            <a:pPr marL="814388" lvl="1" indent="-409575">
              <a:lnSpc>
                <a:spcPct val="100000"/>
              </a:lnSpc>
              <a:spcBef>
                <a:spcPts val="0"/>
              </a:spcBef>
              <a:buClr>
                <a:srgbClr val="C00000"/>
              </a:buClr>
              <a:buFont typeface="Arial" panose="020B0604020202020204" pitchFamily="34" charset="0"/>
              <a:buChar char="•"/>
            </a:pPr>
            <a:r>
              <a:rPr lang="en-US" sz="2000" dirty="0"/>
              <a:t>If the patient’s feet do not reach the floor upon lying to sitting, the clinician will determine if a bed height adjustment or a foot stool is required to accommodate foot placement on the floor/footstool.</a:t>
            </a:r>
          </a:p>
          <a:p>
            <a:pPr marL="814388" lvl="1" indent="-409575">
              <a:lnSpc>
                <a:spcPct val="100000"/>
              </a:lnSpc>
              <a:spcBef>
                <a:spcPts val="0"/>
              </a:spcBef>
              <a:buClr>
                <a:srgbClr val="C00000"/>
              </a:buClr>
              <a:buFont typeface="Arial" panose="020B0604020202020204" pitchFamily="34" charset="0"/>
              <a:buChar char="•"/>
            </a:pPr>
            <a:r>
              <a:rPr lang="en-US" sz="2000" dirty="0"/>
              <a:t>Back support refers to an object or person providing support of the patient’s back.</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25</a:t>
            </a:fld>
            <a:endParaRPr lang="en-US" dirty="0"/>
          </a:p>
        </p:txBody>
      </p:sp>
    </p:spTree>
    <p:extLst>
      <p:ext uri="{BB962C8B-B14F-4D97-AF65-F5344CB8AC3E}">
        <p14:creationId xmlns:p14="http://schemas.microsoft.com/office/powerpoint/2010/main" val="3954780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General Coding Tips</a:t>
            </a:r>
          </a:p>
        </p:txBody>
      </p:sp>
      <p:sp>
        <p:nvSpPr>
          <p:cNvPr id="5" name="Rectangle 2"/>
          <p:cNvSpPr txBox="1">
            <a:spLocks noChangeArrowheads="1"/>
          </p:cNvSpPr>
          <p:nvPr/>
        </p:nvSpPr>
        <p:spPr bwMode="auto">
          <a:xfrm>
            <a:off x="381000" y="1066800"/>
            <a:ext cx="8153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2400" b="1" dirty="0"/>
              <a:t>Coding Tips for – Chair/Bed-to-Chair</a:t>
            </a:r>
          </a:p>
          <a:p>
            <a:pPr marL="463550" indent="-409575">
              <a:lnSpc>
                <a:spcPct val="100000"/>
              </a:lnSpc>
              <a:spcBef>
                <a:spcPts val="0"/>
              </a:spcBef>
              <a:buClr>
                <a:srgbClr val="C00000"/>
              </a:buClr>
              <a:buFont typeface="Wingdings" panose="05000000000000000000" pitchFamily="2" charset="2"/>
              <a:buChar char="q"/>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Chair/bed-to-chair transfer, begins with the patient sitting in a chair or wheelchair or sitting upright at the edge of the bed and returning to sitting in a chair or wheelchair or sitting upright at the edge of the bed.</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The activities of “Sit to lying” and “Lying to sitting” on the side of the bed are two separate activities that are not assessed as part of “Chair/Bed-to-Chair”</a:t>
            </a:r>
          </a:p>
          <a:p>
            <a:pPr marL="463550" indent="-409575">
              <a:lnSpc>
                <a:spcPct val="100000"/>
              </a:lnSpc>
              <a:spcBef>
                <a:spcPts val="0"/>
              </a:spcBef>
              <a:buClr>
                <a:srgbClr val="C00000"/>
              </a:buClr>
              <a:buFont typeface="Arial" panose="020B0604020202020204" pitchFamily="34" charset="0"/>
              <a:buChar char="•"/>
            </a:pPr>
            <a:endParaRPr lang="en-US" sz="2400" dirty="0"/>
          </a:p>
          <a:p>
            <a:pPr marL="814388" lvl="1" indent="-409575">
              <a:lnSpc>
                <a:spcPct val="100000"/>
              </a:lnSpc>
              <a:spcBef>
                <a:spcPts val="0"/>
              </a:spcBef>
              <a:buClr>
                <a:srgbClr val="C00000"/>
              </a:buClr>
              <a:buFont typeface="Arial" panose="020B0604020202020204" pitchFamily="34" charset="0"/>
              <a:buChar char="•"/>
            </a:pPr>
            <a:r>
              <a:rPr lang="en-US" sz="2000" dirty="0"/>
              <a:t>If a mechanical lift is used to assist in transferring a patient for a chair/bed-to-chair transfer and two helpers are needed to assist with a mechanical lift transfer, then Code 01 - Dependent, even if the patient assists with any part of the chair/bed-to-chair transfer.</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26</a:t>
            </a:fld>
            <a:endParaRPr lang="en-US" dirty="0"/>
          </a:p>
        </p:txBody>
      </p:sp>
    </p:spTree>
    <p:extLst>
      <p:ext uri="{BB962C8B-B14F-4D97-AF65-F5344CB8AC3E}">
        <p14:creationId xmlns:p14="http://schemas.microsoft.com/office/powerpoint/2010/main" val="3681508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General Coding Tips</a:t>
            </a:r>
          </a:p>
        </p:txBody>
      </p:sp>
      <p:sp>
        <p:nvSpPr>
          <p:cNvPr id="5" name="Rectangle 2"/>
          <p:cNvSpPr txBox="1">
            <a:spLocks noChangeArrowheads="1"/>
          </p:cNvSpPr>
          <p:nvPr/>
        </p:nvSpPr>
        <p:spPr bwMode="auto">
          <a:xfrm>
            <a:off x="381000" y="1143000"/>
            <a:ext cx="8001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09575">
              <a:lnSpc>
                <a:spcPct val="100000"/>
              </a:lnSpc>
              <a:spcBef>
                <a:spcPts val="0"/>
              </a:spcBef>
              <a:buClr>
                <a:srgbClr val="C00000"/>
              </a:buClr>
              <a:buFont typeface="Wingdings" panose="05000000000000000000" pitchFamily="2" charset="2"/>
              <a:buChar char="q"/>
            </a:pPr>
            <a:r>
              <a:rPr lang="en-US" sz="1800" dirty="0"/>
              <a:t>If the patient performs the activity more than once during the assessment period and the </a:t>
            </a:r>
            <a:r>
              <a:rPr lang="en-US" sz="1800" b="1" dirty="0">
                <a:solidFill>
                  <a:srgbClr val="C00000"/>
                </a:solidFill>
              </a:rPr>
              <a:t>patient’s performance varies</a:t>
            </a:r>
            <a:r>
              <a:rPr lang="en-US" sz="1800" dirty="0">
                <a:solidFill>
                  <a:srgbClr val="C00000"/>
                </a:solidFill>
              </a:rPr>
              <a:t>, </a:t>
            </a:r>
            <a:r>
              <a:rPr lang="en-US" sz="1800" b="1" dirty="0">
                <a:solidFill>
                  <a:srgbClr val="C00000"/>
                </a:solidFill>
              </a:rPr>
              <a:t>coding should be based on the patient’s “usual performance,” which is identified as the patient’s usual activity/performance for any of the Self-Care or Mobility activities, not the most independent or dependent performance over the assessment period. </a:t>
            </a:r>
          </a:p>
          <a:p>
            <a:pPr marL="463550" indent="-409575">
              <a:lnSpc>
                <a:spcPct val="100000"/>
              </a:lnSpc>
              <a:spcBef>
                <a:spcPts val="0"/>
              </a:spcBef>
              <a:buClr>
                <a:srgbClr val="C00000"/>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Wingdings" panose="05000000000000000000" pitchFamily="2" charset="2"/>
              <a:buChar char="q"/>
            </a:pPr>
            <a:r>
              <a:rPr lang="en-US" sz="1800" b="1" dirty="0"/>
              <a:t>Therefore,</a:t>
            </a:r>
            <a:r>
              <a:rPr lang="en-US" sz="1800" dirty="0"/>
              <a:t> if the patient’s Self-Care performance varies during the assessment period, report the patient’s usual performance, not the patient’s most independent performance and not the patient’s most dependent performance. </a:t>
            </a:r>
          </a:p>
          <a:p>
            <a:pPr marL="463550" indent="-409575">
              <a:lnSpc>
                <a:spcPct val="100000"/>
              </a:lnSpc>
              <a:spcBef>
                <a:spcPts val="0"/>
              </a:spcBef>
              <a:buClr>
                <a:srgbClr val="C00000"/>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Wingdings" panose="05000000000000000000" pitchFamily="2" charset="2"/>
              <a:buChar char="q"/>
            </a:pPr>
            <a:r>
              <a:rPr lang="en-US" sz="1800" dirty="0"/>
              <a:t>A provider may need to use the entire 3-day assessment period to obtain the patient’s usual performance.</a:t>
            </a:r>
          </a:p>
          <a:p>
            <a:pPr marL="463550" indent="-409575">
              <a:lnSpc>
                <a:spcPct val="100000"/>
              </a:lnSpc>
              <a:spcBef>
                <a:spcPts val="0"/>
              </a:spcBef>
              <a:buClr>
                <a:srgbClr val="C00000"/>
              </a:buClr>
              <a:buFont typeface="Wingdings" panose="05000000000000000000" pitchFamily="2" charset="2"/>
              <a:buChar char="q"/>
            </a:pPr>
            <a:endParaRPr lang="en-US" sz="1800" dirty="0"/>
          </a:p>
          <a:p>
            <a:pPr marL="463550" indent="-409575">
              <a:lnSpc>
                <a:spcPct val="100000"/>
              </a:lnSpc>
              <a:spcBef>
                <a:spcPts val="0"/>
              </a:spcBef>
              <a:buClr>
                <a:srgbClr val="C00000"/>
              </a:buClr>
              <a:buFont typeface="Wingdings" panose="05000000000000000000" pitchFamily="2" charset="2"/>
              <a:buChar char="q"/>
            </a:pPr>
            <a:r>
              <a:rPr lang="en-US" sz="1800" dirty="0"/>
              <a:t>For the Discharge assessment, code the patient’s discharge functional status, based on a clinical assessment of the patient’s performance that occurs as close to the time of the patient’s discharge as possible to capture all areas of improvement possible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27</a:t>
            </a:fld>
            <a:endParaRPr lang="en-US" dirty="0"/>
          </a:p>
        </p:txBody>
      </p:sp>
    </p:spTree>
    <p:extLst>
      <p:ext uri="{BB962C8B-B14F-4D97-AF65-F5344CB8AC3E}">
        <p14:creationId xmlns:p14="http://schemas.microsoft.com/office/powerpoint/2010/main" val="1319775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General Coding Tips</a:t>
            </a:r>
          </a:p>
        </p:txBody>
      </p:sp>
      <p:sp>
        <p:nvSpPr>
          <p:cNvPr id="5" name="Rectangle 2"/>
          <p:cNvSpPr txBox="1">
            <a:spLocks noChangeArrowheads="1"/>
          </p:cNvSpPr>
          <p:nvPr/>
        </p:nvSpPr>
        <p:spPr bwMode="auto">
          <a:xfrm>
            <a:off x="304800" y="990600"/>
            <a:ext cx="8534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dirty="0"/>
              <a:t>The </a:t>
            </a:r>
            <a:r>
              <a:rPr lang="en-US" sz="1800" b="1" dirty="0"/>
              <a:t>intention of the wheelchair items </a:t>
            </a:r>
            <a:r>
              <a:rPr lang="en-US" sz="1800" dirty="0"/>
              <a:t>is to assess the patient’s use of a wheelchair for self-mobilization at admission and discharge when appropriate.</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The clinician uses clinical judgment to determine if the patient’s use of a wheelchair is appropriate for self-mobilization due to the patient’s medical condition or safety.</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b="1" dirty="0">
                <a:solidFill>
                  <a:srgbClr val="C00000"/>
                </a:solidFill>
              </a:rPr>
              <a:t>Do not code wheelchair mobility if the patient only uses a wheelchair when transported between locations within the facility. </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t>Only code wheelchair mobility based on an assessment of the patient’s ability to mobilize in the wheelchair.</a:t>
            </a:r>
          </a:p>
          <a:p>
            <a:pPr marL="463550" indent="-463550">
              <a:lnSpc>
                <a:spcPct val="100000"/>
              </a:lnSpc>
              <a:spcBef>
                <a:spcPts val="0"/>
              </a:spcBef>
              <a:buClr>
                <a:srgbClr val="C00000"/>
              </a:buClr>
              <a:buFont typeface="Wingdings" panose="05000000000000000000" pitchFamily="2" charset="2"/>
              <a:buChar char="q"/>
            </a:pPr>
            <a:endParaRPr lang="en-US" sz="1800" dirty="0"/>
          </a:p>
          <a:p>
            <a:pPr marL="463550" indent="-463550">
              <a:lnSpc>
                <a:spcPct val="100000"/>
              </a:lnSpc>
              <a:spcBef>
                <a:spcPts val="0"/>
              </a:spcBef>
              <a:buClr>
                <a:srgbClr val="C00000"/>
              </a:buClr>
              <a:buFont typeface="Wingdings" panose="05000000000000000000" pitchFamily="2" charset="2"/>
              <a:buChar char="q"/>
            </a:pPr>
            <a:r>
              <a:rPr lang="en-US" sz="1800" dirty="0">
                <a:solidFill>
                  <a:srgbClr val="C00000"/>
                </a:solidFill>
              </a:rPr>
              <a:t>If the patient walks and is not learning how to mobilize in a wheelchair, and only uses a wheelchair for transport between locations within the facility, code the wheelchair/scooter gateway items at admission and/or discharge items as follows: Does the patient use a wheelchair/scooter—as 0, No. </a:t>
            </a:r>
          </a:p>
          <a:p>
            <a:pPr marL="814388" lvl="1" indent="-295275">
              <a:lnSpc>
                <a:spcPct val="100000"/>
              </a:lnSpc>
              <a:spcBef>
                <a:spcPts val="0"/>
              </a:spcBef>
              <a:buClr>
                <a:srgbClr val="C00000"/>
              </a:buClr>
              <a:buFont typeface="Arial" panose="020B0604020202020204" pitchFamily="34" charset="0"/>
              <a:buChar char="•"/>
            </a:pPr>
            <a:r>
              <a:rPr lang="en-US" sz="1600" dirty="0"/>
              <a:t>Answering the question in this way invokes a skip pattern which will skip all remaining wheelchair questions.</a:t>
            </a:r>
          </a:p>
          <a:p>
            <a:pPr marL="511175" indent="-511175">
              <a:lnSpc>
                <a:spcPct val="100000"/>
              </a:lnSpc>
              <a:spcBef>
                <a:spcPts val="0"/>
              </a:spcBef>
              <a:buClr>
                <a:srgbClr val="C00000"/>
              </a:buClr>
              <a:buFont typeface="Wingdings" panose="05000000000000000000" pitchFamily="2" charset="2"/>
              <a:buChar char="q"/>
            </a:pPr>
            <a:endParaRPr lang="en-US" sz="1800" dirty="0"/>
          </a:p>
          <a:p>
            <a:pPr marL="511175" indent="-511175">
              <a:lnSpc>
                <a:spcPct val="100000"/>
              </a:lnSpc>
              <a:spcBef>
                <a:spcPts val="0"/>
              </a:spcBef>
              <a:buClr>
                <a:srgbClr val="C00000"/>
              </a:buClr>
              <a:buFont typeface="Wingdings" panose="05000000000000000000" pitchFamily="2" charset="2"/>
              <a:buChar char="q"/>
            </a:pPr>
            <a:r>
              <a:rPr lang="en-US" sz="1800" dirty="0">
                <a:solidFill>
                  <a:srgbClr val="C00000"/>
                </a:solidFill>
              </a:rPr>
              <a:t>Remember that it is very possible that the patient starts with a wheelchair but no longer is the case on discharge – only walking will apply at discharge. </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28</a:t>
            </a:fld>
            <a:endParaRPr lang="en-US" dirty="0"/>
          </a:p>
        </p:txBody>
      </p:sp>
    </p:spTree>
    <p:extLst>
      <p:ext uri="{BB962C8B-B14F-4D97-AF65-F5344CB8AC3E}">
        <p14:creationId xmlns:p14="http://schemas.microsoft.com/office/powerpoint/2010/main" val="875100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Activity Definition </a:t>
            </a: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t>Eating</a:t>
            </a:r>
            <a:r>
              <a:rPr lang="en-US" dirty="0"/>
              <a:t>: The ability to use suitable utensils to bring food and/or liquid to the mouth and swallow food and/or liquid once the meal is placed before the patient</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r>
              <a:rPr lang="en-US" b="1" dirty="0"/>
              <a:t>Oral hygiene</a:t>
            </a:r>
            <a:r>
              <a:rPr lang="en-US" dirty="0"/>
              <a:t>: The ability to use suitable items to clean teeth. Dentures (if applicable): the ability to insert and remove dentures into and from the mouth, and manage denture soaking and rinsing with use of equipment</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r>
              <a:rPr lang="en-US" b="1" dirty="0"/>
              <a:t>Toileting hygiene: </a:t>
            </a:r>
            <a:r>
              <a:rPr lang="en-US" dirty="0"/>
              <a:t>The ability to maintain perineal hygiene, adjust clothes before and after voiding or having a bowel movement. If managing an ostomy, include wiping the opening but not managing the equipment</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r>
              <a:rPr lang="en-US" b="1" dirty="0"/>
              <a:t>Shower/bathe self:</a:t>
            </a:r>
            <a:r>
              <a:rPr lang="en-US" dirty="0"/>
              <a:t> The ability to bathe self, including washing, rinsing, and drying self (excludes washing of back and hair). Does not include transferring in/out of tub/shower</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29</a:t>
            </a:fld>
            <a:endParaRPr lang="en-US" dirty="0"/>
          </a:p>
        </p:txBody>
      </p:sp>
    </p:spTree>
    <p:extLst>
      <p:ext uri="{BB962C8B-B14F-4D97-AF65-F5344CB8AC3E}">
        <p14:creationId xmlns:p14="http://schemas.microsoft.com/office/powerpoint/2010/main" val="484242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Sign-In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r>
              <a:rPr lang="en-US" sz="2400" b="1" dirty="0"/>
              <a:t>Roll call </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t>Hospitals to report # of SB admissions since April 1, 2018</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t>What % of those admissions received therapy (PT/OT)</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t>Who has started using the web based form?  Issues?</a:t>
            </a:r>
          </a:p>
          <a:p>
            <a:pPr marL="463550" indent="-463550">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sz="2400" b="1" dirty="0"/>
              <a:t>Any overall road blocks? </a:t>
            </a:r>
          </a:p>
          <a:p>
            <a:pPr marL="463550" indent="-463550">
              <a:lnSpc>
                <a:spcPct val="100000"/>
              </a:lnSpc>
              <a:spcBef>
                <a:spcPts val="0"/>
              </a:spcBef>
              <a:buClr>
                <a:srgbClr val="C00000"/>
              </a:buClr>
              <a:buFont typeface="Wingdings" panose="05000000000000000000" pitchFamily="2" charset="2"/>
              <a:buChar char="q"/>
            </a:pPr>
            <a:endParaRPr lang="en-US" sz="2800" b="1" dirty="0">
              <a:solidFill>
                <a:srgbClr val="C00000"/>
              </a:solidFill>
            </a:endParaRPr>
          </a:p>
          <a:p>
            <a:pPr marL="463550" indent="-463550">
              <a:lnSpc>
                <a:spcPct val="100000"/>
              </a:lnSpc>
              <a:spcBef>
                <a:spcPts val="0"/>
              </a:spcBef>
              <a:buClr>
                <a:srgbClr val="C00000"/>
              </a:buClr>
              <a:buFont typeface="Wingdings" panose="05000000000000000000" pitchFamily="2" charset="2"/>
              <a:buChar char="q"/>
            </a:pPr>
            <a:endParaRPr lang="en-US" sz="1800" b="1" dirty="0">
              <a:solidFill>
                <a:srgbClr val="C00000"/>
              </a:solidFill>
            </a:endParaRP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a:t>
            </a:fld>
            <a:endParaRPr lang="en-US" dirty="0"/>
          </a:p>
        </p:txBody>
      </p:sp>
    </p:spTree>
    <p:extLst>
      <p:ext uri="{BB962C8B-B14F-4D97-AF65-F5344CB8AC3E}">
        <p14:creationId xmlns:p14="http://schemas.microsoft.com/office/powerpoint/2010/main" val="1550263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Activity Definition </a:t>
            </a:r>
          </a:p>
        </p:txBody>
      </p:sp>
      <p:sp>
        <p:nvSpPr>
          <p:cNvPr id="5" name="Rectangle 2"/>
          <p:cNvSpPr txBox="1">
            <a:spLocks noChangeArrowheads="1"/>
          </p:cNvSpPr>
          <p:nvPr/>
        </p:nvSpPr>
        <p:spPr bwMode="auto">
          <a:xfrm>
            <a:off x="609600" y="1143000"/>
            <a:ext cx="7620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t>Upper body dressing</a:t>
            </a:r>
            <a:r>
              <a:rPr lang="en-US" dirty="0"/>
              <a:t>: The ability to dress and undress above the waist, including fasteners, if applicable</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Lower body dressing</a:t>
            </a:r>
            <a:r>
              <a:rPr lang="en-US" dirty="0"/>
              <a:t>: The ability to dress and undress below the waist, including fasteners; does not include footwear</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Putting on/taking off footwear</a:t>
            </a:r>
            <a:r>
              <a:rPr lang="en-US" dirty="0"/>
              <a:t>: The ability to put on and take off socks and shoes or other footwear that is appropriate for safe mobility; including fasteners, if applicable</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Roll left and right</a:t>
            </a:r>
            <a:r>
              <a:rPr lang="en-US" dirty="0"/>
              <a:t>: The ability to roll from lying on back to left and right side, and return to lying on back on the bed</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r>
              <a:rPr lang="en-US" b="1" dirty="0"/>
              <a:t>Sit to lying:</a:t>
            </a:r>
            <a:r>
              <a:rPr lang="en-US" dirty="0"/>
              <a:t> The ability to move from sitting on side of bed to lying flat on the bed</a:t>
            </a:r>
          </a:p>
          <a:p>
            <a:pPr marL="463550" indent="-463550">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30</a:t>
            </a:fld>
            <a:endParaRPr lang="en-US" dirty="0"/>
          </a:p>
        </p:txBody>
      </p:sp>
    </p:spTree>
    <p:extLst>
      <p:ext uri="{BB962C8B-B14F-4D97-AF65-F5344CB8AC3E}">
        <p14:creationId xmlns:p14="http://schemas.microsoft.com/office/powerpoint/2010/main" val="4230359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Activity Definition </a:t>
            </a:r>
          </a:p>
        </p:txBody>
      </p:sp>
      <p:sp>
        <p:nvSpPr>
          <p:cNvPr id="5" name="Rectangle 2"/>
          <p:cNvSpPr txBox="1">
            <a:spLocks noChangeArrowheads="1"/>
          </p:cNvSpPr>
          <p:nvPr/>
        </p:nvSpPr>
        <p:spPr bwMode="auto">
          <a:xfrm>
            <a:off x="533400" y="1219200"/>
            <a:ext cx="8305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t>Lying to sitting on side of bed</a:t>
            </a:r>
            <a:r>
              <a:rPr lang="en-US" dirty="0"/>
              <a:t>: The ability to move from lying on the back to sitting on the side of the bed with feet flat on the floor, and with no back support</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Sit to stand</a:t>
            </a:r>
            <a:r>
              <a:rPr lang="en-US" dirty="0"/>
              <a:t>: The ability to come to a standing position from sitting in a chair, wheelchair, or on the side of the bed</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Chair/bed‐to‐chair transfer</a:t>
            </a:r>
            <a:r>
              <a:rPr lang="en-US" dirty="0"/>
              <a:t>: The ability to transfer to and from a bed to a chair (or wheelchair)</a:t>
            </a:r>
          </a:p>
          <a:p>
            <a:pPr marL="511175" indent="-511175">
              <a:lnSpc>
                <a:spcPct val="100000"/>
              </a:lnSpc>
              <a:spcBef>
                <a:spcPts val="0"/>
              </a:spcBef>
              <a:buClr>
                <a:srgbClr val="C00000"/>
              </a:buClr>
              <a:buFont typeface="Wingdings" panose="05000000000000000000" pitchFamily="2" charset="2"/>
              <a:buChar char="q"/>
            </a:pPr>
            <a:endParaRPr lang="en-US" sz="2400" b="1" dirty="0"/>
          </a:p>
          <a:p>
            <a:pPr marL="463550" indent="-463550">
              <a:lnSpc>
                <a:spcPct val="100000"/>
              </a:lnSpc>
              <a:spcBef>
                <a:spcPts val="0"/>
              </a:spcBef>
              <a:buClr>
                <a:srgbClr val="C00000"/>
              </a:buClr>
              <a:buFont typeface="Wingdings" panose="05000000000000000000" pitchFamily="2" charset="2"/>
              <a:buChar char="q"/>
            </a:pPr>
            <a:r>
              <a:rPr lang="en-US" b="1" dirty="0"/>
              <a:t>Toilet transfer: </a:t>
            </a:r>
            <a:r>
              <a:rPr lang="en-US" dirty="0"/>
              <a:t>The ability to get on and off a toilet or commode</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Car transfer: </a:t>
            </a:r>
            <a:r>
              <a:rPr lang="en-US" dirty="0"/>
              <a:t>The ability to transfer in and out of a car or van on the passenger side. Does not include the ability to open/close door or fasten seat belt</a:t>
            </a:r>
          </a:p>
          <a:p>
            <a:pPr marL="511175" indent="-511175">
              <a:lnSpc>
                <a:spcPct val="100000"/>
              </a:lnSpc>
              <a:spcBef>
                <a:spcPts val="0"/>
              </a:spcBef>
              <a:buClr>
                <a:srgbClr val="C00000"/>
              </a:buClr>
              <a:buFont typeface="Wingdings" panose="05000000000000000000" pitchFamily="2" charset="2"/>
              <a:buChar char="q"/>
            </a:pPr>
            <a:endParaRPr lang="en-US" sz="2400" dirty="0"/>
          </a:p>
          <a:p>
            <a:pPr marL="511175" indent="-511175">
              <a:lnSpc>
                <a:spcPct val="100000"/>
              </a:lnSpc>
              <a:spcBef>
                <a:spcPts val="0"/>
              </a:spcBef>
              <a:buClr>
                <a:srgbClr val="C00000"/>
              </a:buClr>
              <a:buFont typeface="Wingdings" panose="05000000000000000000" pitchFamily="2" charset="2"/>
              <a:buChar char="q"/>
            </a:pPr>
            <a:endParaRPr lang="en-US" sz="2400" dirty="0"/>
          </a:p>
          <a:p>
            <a:pPr marL="511175" indent="-511175">
              <a:lnSpc>
                <a:spcPct val="100000"/>
              </a:lnSpc>
              <a:spcBef>
                <a:spcPts val="0"/>
              </a:spcBef>
              <a:buClr>
                <a:srgbClr val="C00000"/>
              </a:buClr>
              <a:buFont typeface="Wingdings" panose="05000000000000000000" pitchFamily="2" charset="2"/>
              <a:buChar char="q"/>
            </a:pPr>
            <a:endParaRPr lang="en-US"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31</a:t>
            </a:fld>
            <a:endParaRPr lang="en-US" dirty="0"/>
          </a:p>
        </p:txBody>
      </p:sp>
    </p:spTree>
    <p:extLst>
      <p:ext uri="{BB962C8B-B14F-4D97-AF65-F5344CB8AC3E}">
        <p14:creationId xmlns:p14="http://schemas.microsoft.com/office/powerpoint/2010/main" val="870942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Activity Definition </a:t>
            </a: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a:t>Walk 10 feet</a:t>
            </a:r>
            <a:r>
              <a:rPr lang="en-US" sz="1800" dirty="0"/>
              <a:t>: Once standing, the ability to walk at least 10 feet in a room, corridor, or similar space</a:t>
            </a:r>
          </a:p>
          <a:p>
            <a:pPr marL="814388" lvl="1" indent="-295275">
              <a:lnSpc>
                <a:spcPct val="100000"/>
              </a:lnSpc>
              <a:spcBef>
                <a:spcPts val="0"/>
              </a:spcBef>
              <a:buClr>
                <a:srgbClr val="C00000"/>
              </a:buClr>
              <a:buFont typeface="Arial" panose="020B0604020202020204" pitchFamily="34" charset="0"/>
              <a:buChar char="•"/>
            </a:pPr>
            <a:r>
              <a:rPr lang="en-US" b="1" dirty="0"/>
              <a:t>Note: Does the patient walk? Mr. Z currently does not walk, but a walking goal is clinically indicated. </a:t>
            </a:r>
          </a:p>
          <a:p>
            <a:pPr marL="814388" lvl="1" indent="-295275">
              <a:lnSpc>
                <a:spcPct val="100000"/>
              </a:lnSpc>
              <a:spcBef>
                <a:spcPts val="0"/>
              </a:spcBef>
              <a:buClr>
                <a:srgbClr val="C00000"/>
              </a:buClr>
              <a:buFont typeface="Arial" panose="020B0604020202020204" pitchFamily="34" charset="0"/>
              <a:buChar char="•"/>
            </a:pPr>
            <a:r>
              <a:rPr lang="en-US" b="1" dirty="0"/>
              <a:t>Coding: 88 due to clinically unsafe on admission but it would be 09 N/A if she did not walk prior to his acute admission stay. Same goes to walking 50 </a:t>
            </a:r>
            <a:r>
              <a:rPr lang="en-US" b="1" dirty="0" err="1"/>
              <a:t>ft</a:t>
            </a:r>
            <a:r>
              <a:rPr lang="en-US" b="1" dirty="0"/>
              <a:t> and 150 ft. </a:t>
            </a:r>
          </a:p>
          <a:p>
            <a:pPr marL="463550" indent="-295275">
              <a:lnSpc>
                <a:spcPct val="100000"/>
              </a:lnSpc>
              <a:spcBef>
                <a:spcPts val="0"/>
              </a:spcBef>
              <a:buClr>
                <a:srgbClr val="C00000"/>
              </a:buClr>
              <a:buFont typeface="Arial" panose="020B0604020202020204" pitchFamily="34" charset="0"/>
              <a:buChar char="•"/>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Walk 50 feet with two turns</a:t>
            </a:r>
            <a:r>
              <a:rPr lang="en-US" sz="1800" dirty="0"/>
              <a:t>: Once standing, the ability to walk at least 50 feet and make two turns</a:t>
            </a:r>
          </a:p>
          <a:p>
            <a:pPr marL="814388" lvl="1" indent="-295275">
              <a:lnSpc>
                <a:spcPct val="100000"/>
              </a:lnSpc>
              <a:spcBef>
                <a:spcPts val="0"/>
              </a:spcBef>
              <a:buClr>
                <a:srgbClr val="C00000"/>
              </a:buClr>
              <a:buFont typeface="Arial" panose="020B0604020202020204" pitchFamily="34" charset="0"/>
              <a:buChar char="•"/>
            </a:pPr>
            <a:r>
              <a:rPr lang="en-US" b="1" dirty="0"/>
              <a:t>Note:</a:t>
            </a:r>
            <a:r>
              <a:rPr lang="en-US" dirty="0"/>
              <a:t> The turns included in these item (walking or wheeling 50 feet with 2 turns) are 90-degree turns. The turns may be in the same direction (two 90-degree turns to the right or two 90-degree turns to the left) or may be in different directions (one 90-degree turn to the left and one 90-degree turn to the right). The 90-degree turn should occur at the person’s ability level and can include use of an assistive device (for example, cane or wheelchair)</a:t>
            </a:r>
          </a:p>
          <a:p>
            <a:pPr marL="463550" indent="-463550">
              <a:lnSpc>
                <a:spcPct val="100000"/>
              </a:lnSpc>
              <a:spcBef>
                <a:spcPts val="0"/>
              </a:spcBef>
              <a:buClr>
                <a:srgbClr val="C00000"/>
              </a:buClr>
              <a:buFont typeface="Wingdings" panose="05000000000000000000" pitchFamily="2" charset="2"/>
              <a:buChar char="q"/>
            </a:pPr>
            <a:endParaRPr lang="en-US" sz="1800" b="1" dirty="0"/>
          </a:p>
          <a:p>
            <a:pPr marL="463550" indent="-463550">
              <a:lnSpc>
                <a:spcPct val="100000"/>
              </a:lnSpc>
              <a:spcBef>
                <a:spcPts val="0"/>
              </a:spcBef>
              <a:buClr>
                <a:srgbClr val="C00000"/>
              </a:buClr>
              <a:buFont typeface="Wingdings" panose="05000000000000000000" pitchFamily="2" charset="2"/>
              <a:buChar char="q"/>
            </a:pPr>
            <a:r>
              <a:rPr lang="en-US" sz="1800" b="1" dirty="0"/>
              <a:t>Walk 150 feet</a:t>
            </a:r>
            <a:r>
              <a:rPr lang="en-US" sz="1800" dirty="0"/>
              <a:t>: Once standing, the ability to walk at least 150 feet in a corridor or similar space</a:t>
            </a:r>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32</a:t>
            </a:fld>
            <a:endParaRPr lang="en-US" dirty="0"/>
          </a:p>
        </p:txBody>
      </p:sp>
    </p:spTree>
    <p:extLst>
      <p:ext uri="{BB962C8B-B14F-4D97-AF65-F5344CB8AC3E}">
        <p14:creationId xmlns:p14="http://schemas.microsoft.com/office/powerpoint/2010/main" val="42545609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b="1" dirty="0">
                <a:solidFill>
                  <a:srgbClr val="C00000"/>
                </a:solidFill>
              </a:rPr>
              <a:t>Activity Definition </a:t>
            </a:r>
          </a:p>
        </p:txBody>
      </p:sp>
      <p:sp>
        <p:nvSpPr>
          <p:cNvPr id="5" name="Rectangle 2"/>
          <p:cNvSpPr txBox="1">
            <a:spLocks noChangeArrowheads="1"/>
          </p:cNvSpPr>
          <p:nvPr/>
        </p:nvSpPr>
        <p:spPr bwMode="auto">
          <a:xfrm>
            <a:off x="381000" y="11430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b="1" dirty="0"/>
              <a:t>Walking 10 feet on uneven surfaces</a:t>
            </a:r>
            <a:r>
              <a:rPr lang="en-US" dirty="0"/>
              <a:t>: The ability to walk 10 feet on uneven or sloping surfaces (indoor or outdoor), such as turf or gravel</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1 step (curb): </a:t>
            </a:r>
            <a:r>
              <a:rPr lang="en-US" dirty="0"/>
              <a:t>The ability to go up and down a curb and/or up and down one step</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4 steps:</a:t>
            </a:r>
            <a:r>
              <a:rPr lang="en-US" dirty="0"/>
              <a:t> The ability to go up and down four steps with or without a rail</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12 steps</a:t>
            </a:r>
            <a:r>
              <a:rPr lang="en-US" dirty="0"/>
              <a:t>: The ability to go up and down 12 steps with or without a rail</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Picking up object</a:t>
            </a:r>
            <a:r>
              <a:rPr lang="en-US" dirty="0"/>
              <a:t>: The ability to bend/stoop from a standing position to pick up a small object, such as a spoon, from the floor</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Wheel 50 feet with two turns: </a:t>
            </a:r>
            <a:r>
              <a:rPr lang="en-US" dirty="0"/>
              <a:t>Once seated in wheelchair/scooter, the ability to wheel at least 50 feet and make two turns</a:t>
            </a:r>
          </a:p>
          <a:p>
            <a:pPr marL="463550" indent="-463550">
              <a:lnSpc>
                <a:spcPct val="100000"/>
              </a:lnSpc>
              <a:spcBef>
                <a:spcPts val="0"/>
              </a:spcBef>
              <a:buClr>
                <a:srgbClr val="C00000"/>
              </a:buClr>
              <a:buFont typeface="Wingdings" panose="05000000000000000000" pitchFamily="2" charset="2"/>
              <a:buChar char="q"/>
            </a:pPr>
            <a:endParaRPr lang="en-US" b="1" dirty="0"/>
          </a:p>
          <a:p>
            <a:pPr marL="463550" indent="-463550">
              <a:lnSpc>
                <a:spcPct val="100000"/>
              </a:lnSpc>
              <a:spcBef>
                <a:spcPts val="0"/>
              </a:spcBef>
              <a:buClr>
                <a:srgbClr val="C00000"/>
              </a:buClr>
              <a:buFont typeface="Wingdings" panose="05000000000000000000" pitchFamily="2" charset="2"/>
              <a:buChar char="q"/>
            </a:pPr>
            <a:r>
              <a:rPr lang="en-US" b="1" dirty="0"/>
              <a:t>Wheel 150 feet</a:t>
            </a:r>
            <a:r>
              <a:rPr lang="en-US" dirty="0"/>
              <a:t>: Once seated in wheelchair/scooter, the ability to wheel at least 150 feet in a corridor or similar space</a:t>
            </a:r>
          </a:p>
          <a:p>
            <a:pPr marL="463550" indent="-463550">
              <a:lnSpc>
                <a:spcPct val="100000"/>
              </a:lnSpc>
              <a:spcBef>
                <a:spcPts val="0"/>
              </a:spcBef>
              <a:buClr>
                <a:srgbClr val="C00000"/>
              </a:buClr>
              <a:buFont typeface="Wingdings" panose="05000000000000000000" pitchFamily="2" charset="2"/>
              <a:buChar char="q"/>
            </a:pPr>
            <a:endParaRPr lang="en-US" dirty="0"/>
          </a:p>
          <a:p>
            <a:pPr marL="463550" indent="-463550">
              <a:lnSpc>
                <a:spcPct val="100000"/>
              </a:lnSpc>
              <a:spcBef>
                <a:spcPts val="0"/>
              </a:spcBef>
              <a:buClr>
                <a:srgbClr val="C00000"/>
              </a:buClr>
              <a:buFont typeface="Wingdings" panose="05000000000000000000" pitchFamily="2" charset="2"/>
              <a:buChar char="q"/>
            </a:pPr>
            <a:endParaRPr lang="en-US" sz="18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33</a:t>
            </a:fld>
            <a:endParaRPr lang="en-US" dirty="0"/>
          </a:p>
        </p:txBody>
      </p:sp>
    </p:spTree>
    <p:extLst>
      <p:ext uri="{BB962C8B-B14F-4D97-AF65-F5344CB8AC3E}">
        <p14:creationId xmlns:p14="http://schemas.microsoft.com/office/powerpoint/2010/main" val="778894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sz="2400" b="1" dirty="0">
                <a:solidFill>
                  <a:srgbClr val="C00000"/>
                </a:solidFill>
              </a:rPr>
              <a:t>Examples on How to Code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34</a:t>
            </a:fld>
            <a:endParaRPr lang="en-US" dirty="0"/>
          </a:p>
        </p:txBody>
      </p:sp>
      <p:sp>
        <p:nvSpPr>
          <p:cNvPr id="3" name="Rectangle 2"/>
          <p:cNvSpPr/>
          <p:nvPr/>
        </p:nvSpPr>
        <p:spPr>
          <a:xfrm>
            <a:off x="990600" y="2171700"/>
            <a:ext cx="7391400" cy="4000500"/>
          </a:xfrm>
          <a:prstGeom prst="rect">
            <a:avLst/>
          </a:prstGeom>
          <a:solidFill>
            <a:srgbClr val="1EE30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See WORD document with multiple examples on how to code each item for Function &amp; Mobility.</a:t>
            </a:r>
          </a:p>
          <a:p>
            <a:pPr algn="ctr"/>
            <a:endParaRPr lang="en-US" sz="2400" b="1" dirty="0"/>
          </a:p>
          <a:p>
            <a:pPr algn="ctr"/>
            <a:r>
              <a:rPr lang="en-US" sz="2400" b="1" dirty="0"/>
              <a:t>Recommended use of the tool</a:t>
            </a:r>
          </a:p>
          <a:p>
            <a:pPr marL="457200" indent="-457200">
              <a:buAutoNum type="arabicPeriod"/>
            </a:pPr>
            <a:endParaRPr lang="en-US" sz="2400" dirty="0"/>
          </a:p>
          <a:p>
            <a:pPr marL="457200" indent="-457200">
              <a:buAutoNum type="arabicPeriod"/>
            </a:pPr>
            <a:r>
              <a:rPr lang="en-US" sz="2400" dirty="0"/>
              <a:t>Review info as a team so that all are on the same page</a:t>
            </a:r>
          </a:p>
          <a:p>
            <a:pPr marL="457200" indent="-457200">
              <a:buAutoNum type="arabicPeriod"/>
            </a:pPr>
            <a:endParaRPr lang="en-US" sz="2400" dirty="0"/>
          </a:p>
          <a:p>
            <a:pPr marL="457200" indent="-457200">
              <a:buAutoNum type="arabicPeriod"/>
            </a:pPr>
            <a:r>
              <a:rPr lang="en-US" sz="2400" dirty="0"/>
              <a:t>Cut &amp; paste some for testing/competency purpose</a:t>
            </a:r>
          </a:p>
          <a:p>
            <a:pPr marL="457200" indent="-457200">
              <a:buAutoNum type="arabicPeriod"/>
            </a:pPr>
            <a:endParaRPr lang="en-US" sz="2400" dirty="0"/>
          </a:p>
          <a:p>
            <a:pPr marL="457200" indent="-457200">
              <a:buAutoNum type="arabicPeriod"/>
            </a:pPr>
            <a:r>
              <a:rPr lang="en-US" sz="2400" dirty="0"/>
              <a:t>Bring to ITP meetings to assist in coding </a:t>
            </a:r>
          </a:p>
        </p:txBody>
      </p:sp>
      <p:sp>
        <p:nvSpPr>
          <p:cNvPr id="7" name="TextBox 6">
            <a:extLst>
              <a:ext uri="{FF2B5EF4-FFF2-40B4-BE49-F238E27FC236}">
                <a16:creationId xmlns:a16="http://schemas.microsoft.com/office/drawing/2014/main" id="{2522A760-86D8-444E-98AC-065B6EC2149B}"/>
              </a:ext>
            </a:extLst>
          </p:cNvPr>
          <p:cNvSpPr txBox="1"/>
          <p:nvPr/>
        </p:nvSpPr>
        <p:spPr>
          <a:xfrm>
            <a:off x="533400" y="1150203"/>
            <a:ext cx="7772400" cy="830997"/>
          </a:xfrm>
          <a:prstGeom prst="rect">
            <a:avLst/>
          </a:prstGeom>
          <a:noFill/>
        </p:spPr>
        <p:txBody>
          <a:bodyPr wrap="square" rtlCol="0">
            <a:spAutoFit/>
          </a:bodyPr>
          <a:lstStyle/>
          <a:p>
            <a:r>
              <a:rPr lang="en-US" sz="2400" b="1" dirty="0">
                <a:solidFill>
                  <a:srgbClr val="C00000"/>
                </a:solidFill>
              </a:rPr>
              <a:t>Has any hospital used the samples to teach your staff – are samples brought to ITD meetings? </a:t>
            </a:r>
          </a:p>
        </p:txBody>
      </p:sp>
    </p:spTree>
    <p:extLst>
      <p:ext uri="{BB962C8B-B14F-4D97-AF65-F5344CB8AC3E}">
        <p14:creationId xmlns:p14="http://schemas.microsoft.com/office/powerpoint/2010/main" val="919037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Discharge Data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35</a:t>
            </a:fld>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377634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14599"/>
            <a:ext cx="4267200" cy="4093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410200" y="1790700"/>
            <a:ext cx="2590800" cy="3467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Self explanatory but make sure you have a good system to enter this info  for instance  both D/C to home and Home with HH would be coded 01 </a:t>
            </a:r>
          </a:p>
        </p:txBody>
      </p:sp>
    </p:spTree>
    <p:extLst>
      <p:ext uri="{BB962C8B-B14F-4D97-AF65-F5344CB8AC3E}">
        <p14:creationId xmlns:p14="http://schemas.microsoft.com/office/powerpoint/2010/main" val="18327847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30-Day Follow-up Status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36</a:t>
            </a:fld>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6553200" cy="4171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8684" y="5361380"/>
            <a:ext cx="8434316" cy="1200329"/>
          </a:xfrm>
          <a:prstGeom prst="rect">
            <a:avLst/>
          </a:prstGeom>
          <a:noFill/>
        </p:spPr>
        <p:txBody>
          <a:bodyPr wrap="square" rtlCol="0">
            <a:spAutoFit/>
          </a:bodyPr>
          <a:lstStyle/>
          <a:p>
            <a:r>
              <a:rPr lang="en-US" b="1" dirty="0">
                <a:solidFill>
                  <a:srgbClr val="C00000"/>
                </a:solidFill>
              </a:rPr>
              <a:t>We understand that getting information regarding a hospital use other than yours may be difficult to get information from the patient hence all the choices on the next Slide. – We do expect that you will be able to get info from HIM for patients who used your CAH.</a:t>
            </a:r>
          </a:p>
        </p:txBody>
      </p:sp>
    </p:spTree>
    <p:extLst>
      <p:ext uri="{BB962C8B-B14F-4D97-AF65-F5344CB8AC3E}">
        <p14:creationId xmlns:p14="http://schemas.microsoft.com/office/powerpoint/2010/main" val="22185982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30-Day Follow-up Status </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37</a:t>
            </a:fld>
            <a:endParaRPr lang="en-US"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104900"/>
            <a:ext cx="6942137"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543800" y="1104900"/>
            <a:ext cx="1447800" cy="4762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Check all that applies</a:t>
            </a:r>
          </a:p>
          <a:p>
            <a:pPr algn="ctr"/>
            <a:endParaRPr lang="en-US" sz="2400" dirty="0"/>
          </a:p>
          <a:p>
            <a:pPr algn="ctr"/>
            <a:r>
              <a:rPr lang="en-US" sz="2400" dirty="0"/>
              <a:t>Take the time to read and let’s discuss any  and all questions.</a:t>
            </a:r>
          </a:p>
        </p:txBody>
      </p:sp>
      <p:sp>
        <p:nvSpPr>
          <p:cNvPr id="6" name="TextBox 5">
            <a:extLst>
              <a:ext uri="{FF2B5EF4-FFF2-40B4-BE49-F238E27FC236}">
                <a16:creationId xmlns:a16="http://schemas.microsoft.com/office/drawing/2014/main" id="{157E9FE2-4B52-4489-B99D-AB6A053CEB2F}"/>
              </a:ext>
            </a:extLst>
          </p:cNvPr>
          <p:cNvSpPr txBox="1"/>
          <p:nvPr/>
        </p:nvSpPr>
        <p:spPr>
          <a:xfrm>
            <a:off x="2286000" y="1066800"/>
            <a:ext cx="2438400" cy="369332"/>
          </a:xfrm>
          <a:prstGeom prst="rect">
            <a:avLst/>
          </a:prstGeom>
          <a:noFill/>
        </p:spPr>
        <p:txBody>
          <a:bodyPr wrap="square" rtlCol="0">
            <a:spAutoFit/>
          </a:bodyPr>
          <a:lstStyle/>
          <a:p>
            <a:r>
              <a:rPr lang="en-US" b="1" dirty="0">
                <a:solidFill>
                  <a:srgbClr val="C00000"/>
                </a:solidFill>
              </a:rPr>
              <a:t>Check all that apply</a:t>
            </a:r>
          </a:p>
        </p:txBody>
      </p:sp>
    </p:spTree>
    <p:extLst>
      <p:ext uri="{BB962C8B-B14F-4D97-AF65-F5344CB8AC3E}">
        <p14:creationId xmlns:p14="http://schemas.microsoft.com/office/powerpoint/2010/main" val="327802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Data Entry &amp; Quarterly reports</a:t>
            </a:r>
          </a:p>
        </p:txBody>
      </p:sp>
      <p:sp>
        <p:nvSpPr>
          <p:cNvPr id="5" name="Rectangle 2"/>
          <p:cNvSpPr txBox="1">
            <a:spLocks noChangeArrowheads="1"/>
          </p:cNvSpPr>
          <p:nvPr/>
        </p:nvSpPr>
        <p:spPr bwMode="auto">
          <a:xfrm>
            <a:off x="4800600" y="1371600"/>
            <a:ext cx="41148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endParaRPr lang="en-US" sz="2800" b="1" dirty="0"/>
          </a:p>
          <a:p>
            <a:pPr marL="463550" indent="-463550">
              <a:lnSpc>
                <a:spcPct val="100000"/>
              </a:lnSpc>
              <a:spcBef>
                <a:spcPts val="0"/>
              </a:spcBef>
              <a:buClr>
                <a:srgbClr val="C00000"/>
              </a:buClr>
              <a:buFont typeface="Wingdings" panose="05000000000000000000" pitchFamily="2" charset="2"/>
              <a:buChar char="q"/>
            </a:pPr>
            <a:endParaRPr lang="en-US" sz="28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38</a:t>
            </a:fld>
            <a:endParaRPr lang="en-US" dirty="0"/>
          </a:p>
        </p:txBody>
      </p:sp>
      <p:sp>
        <p:nvSpPr>
          <p:cNvPr id="7" name="TextBox 6">
            <a:extLst>
              <a:ext uri="{FF2B5EF4-FFF2-40B4-BE49-F238E27FC236}">
                <a16:creationId xmlns:a16="http://schemas.microsoft.com/office/drawing/2014/main" id="{D144EC75-2B92-4692-A5E8-5DE987D3FF2A}"/>
              </a:ext>
            </a:extLst>
          </p:cNvPr>
          <p:cNvSpPr txBox="1"/>
          <p:nvPr/>
        </p:nvSpPr>
        <p:spPr>
          <a:xfrm>
            <a:off x="838200" y="1143000"/>
            <a:ext cx="7467600"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a:t>SB Long Form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SB Short Form</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Any questions on web-base access I can pass on to Stroudwater?</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What will reports look like? Will you be able to access different reports?  </a:t>
            </a:r>
          </a:p>
          <a:p>
            <a:pPr marL="742950" lvl="1" indent="-285750">
              <a:buFont typeface="Arial" panose="020B0604020202020204" pitchFamily="34" charset="0"/>
              <a:buChar char="•"/>
            </a:pPr>
            <a:r>
              <a:rPr lang="en-US" sz="2400" b="1" dirty="0">
                <a:solidFill>
                  <a:srgbClr val="C00000"/>
                </a:solidFill>
              </a:rPr>
              <a:t>Please email me info you hope will be compared.</a:t>
            </a:r>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542295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457200"/>
            <a:ext cx="8686800" cy="381000"/>
          </a:xfrm>
        </p:spPr>
        <p:txBody>
          <a:bodyPr/>
          <a:lstStyle/>
          <a:p>
            <a:r>
              <a:rPr lang="en-US" b="1" dirty="0">
                <a:solidFill>
                  <a:srgbClr val="C00000"/>
                </a:solidFill>
              </a:rPr>
              <a:t>CAH SB PI/QI Pilot Project </a:t>
            </a:r>
          </a:p>
        </p:txBody>
      </p:sp>
      <p:sp>
        <p:nvSpPr>
          <p:cNvPr id="5" name="Rectangle 2"/>
          <p:cNvSpPr txBox="1">
            <a:spLocks noChangeArrowheads="1"/>
          </p:cNvSpPr>
          <p:nvPr/>
        </p:nvSpPr>
        <p:spPr bwMode="auto">
          <a:xfrm>
            <a:off x="414130" y="1024238"/>
            <a:ext cx="373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0" indent="0">
              <a:buClr>
                <a:srgbClr val="990000"/>
              </a:buClr>
              <a:buNone/>
              <a:defRPr/>
            </a:pPr>
            <a:endParaRPr lang="en-US" sz="2200" kern="0" dirty="0">
              <a:latin typeface="Times New Roman"/>
            </a:endParaRPr>
          </a:p>
          <a:p>
            <a:pPr marL="804863" indent="-804863">
              <a:lnSpc>
                <a:spcPct val="100000"/>
              </a:lnSpc>
              <a:spcBef>
                <a:spcPts val="0"/>
              </a:spcBef>
              <a:buClr>
                <a:srgbClr val="C00000"/>
              </a:buClr>
              <a:buFont typeface="Wingdings" panose="05000000000000000000" pitchFamily="2" charset="2"/>
              <a:buChar char="q"/>
            </a:pPr>
            <a:r>
              <a:rPr lang="en-US" sz="4400" b="1" dirty="0"/>
              <a:t>Next Step </a:t>
            </a:r>
          </a:p>
          <a:p>
            <a:pPr marL="814388" lvl="1" indent="-350838">
              <a:lnSpc>
                <a:spcPct val="100000"/>
              </a:lnSpc>
              <a:spcBef>
                <a:spcPts val="0"/>
              </a:spcBef>
              <a:buClr>
                <a:srgbClr val="C00000"/>
              </a:buClr>
              <a:buFont typeface="Arial" panose="020B0604020202020204" pitchFamily="34" charset="0"/>
              <a:buChar char="•"/>
            </a:pPr>
            <a:endParaRPr lang="en-US" sz="26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39</a:t>
            </a:fld>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6525"/>
            <a:ext cx="3505200" cy="237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33400" y="2590800"/>
            <a:ext cx="8229600" cy="395877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000" b="1" dirty="0">
                <a:solidFill>
                  <a:schemeClr val="tx1"/>
                </a:solidFill>
              </a:rPr>
              <a:t>May/June 2018  –  another conference call to be scheduled based on # of questions I will be getting</a:t>
            </a:r>
          </a:p>
          <a:p>
            <a:pPr marL="342900" indent="-342900">
              <a:buAutoNum type="arabicPeriod"/>
            </a:pPr>
            <a:endParaRPr lang="en-US" sz="2000" b="1" dirty="0">
              <a:solidFill>
                <a:schemeClr val="tx1"/>
              </a:solidFill>
            </a:endParaRPr>
          </a:p>
          <a:p>
            <a:pPr marL="342900" indent="-342900">
              <a:buAutoNum type="arabicPeriod"/>
            </a:pPr>
            <a:r>
              <a:rPr lang="en-US" sz="2000" b="1" dirty="0">
                <a:solidFill>
                  <a:schemeClr val="tx1"/>
                </a:solidFill>
              </a:rPr>
              <a:t>May/June – Stroudwater  may schedule a webinar  - based on issues they are seeing </a:t>
            </a:r>
          </a:p>
          <a:p>
            <a:pPr marL="342900" indent="-342900">
              <a:buAutoNum type="arabicPeriod"/>
            </a:pPr>
            <a:endParaRPr lang="en-US" sz="2000" b="1" dirty="0">
              <a:solidFill>
                <a:schemeClr val="tx1"/>
              </a:solidFill>
            </a:endParaRPr>
          </a:p>
          <a:p>
            <a:pPr marL="342900" indent="-342900">
              <a:buAutoNum type="arabicPeriod"/>
            </a:pPr>
            <a:r>
              <a:rPr lang="en-US" sz="2000" b="1" dirty="0">
                <a:solidFill>
                  <a:schemeClr val="tx1"/>
                </a:solidFill>
              </a:rPr>
              <a:t>Please text/email me if you have any questions regarding coding and/or processes</a:t>
            </a:r>
          </a:p>
          <a:p>
            <a:pPr marL="342900" indent="-342900">
              <a:buAutoNum type="arabicPeriod"/>
            </a:pPr>
            <a:endParaRPr lang="en-US" sz="2000" b="1" dirty="0">
              <a:solidFill>
                <a:schemeClr val="tx1"/>
              </a:solidFill>
            </a:endParaRPr>
          </a:p>
          <a:p>
            <a:pPr marL="342900" indent="-342900">
              <a:buAutoNum type="arabicPeriod"/>
            </a:pPr>
            <a:r>
              <a:rPr lang="en-US" sz="2000" b="1" dirty="0">
                <a:solidFill>
                  <a:schemeClr val="tx1"/>
                </a:solidFill>
              </a:rPr>
              <a:t>Contact Paula from Stroudwater if issues with web-based data entry and cc Dianna Iobst and myself</a:t>
            </a:r>
          </a:p>
          <a:p>
            <a:pPr marL="342900" indent="-342900">
              <a:buAutoNum type="arabicPeriod"/>
            </a:pPr>
            <a:endParaRPr lang="en-US" sz="2000" b="1" dirty="0">
              <a:solidFill>
                <a:schemeClr val="tx1"/>
              </a:solidFill>
            </a:endParaRPr>
          </a:p>
          <a:p>
            <a:pPr marL="342900" indent="-342900">
              <a:buAutoNum type="arabicPeriod"/>
            </a:pPr>
            <a:r>
              <a:rPr lang="en-US" sz="2000" b="1" dirty="0">
                <a:solidFill>
                  <a:srgbClr val="C00000"/>
                </a:solidFill>
              </a:rPr>
              <a:t>Mark your calendar – On-site meeting will be on Tuesday July 24, 2-18</a:t>
            </a:r>
          </a:p>
        </p:txBody>
      </p:sp>
    </p:spTree>
    <p:extLst>
      <p:ext uri="{BB962C8B-B14F-4D97-AF65-F5344CB8AC3E}">
        <p14:creationId xmlns:p14="http://schemas.microsoft.com/office/powerpoint/2010/main" val="224496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304800"/>
            <a:ext cx="8686800" cy="381000"/>
          </a:xfrm>
        </p:spPr>
        <p:txBody>
          <a:bodyPr/>
          <a:lstStyle/>
          <a:p>
            <a:r>
              <a:rPr lang="en-US" sz="2400" b="1" dirty="0">
                <a:solidFill>
                  <a:srgbClr val="C00000"/>
                </a:solidFill>
              </a:rPr>
              <a:t>Will all patients require an assessment? </a:t>
            </a:r>
          </a:p>
        </p:txBody>
      </p:sp>
      <p:sp>
        <p:nvSpPr>
          <p:cNvPr id="5" name="Rectangle 2"/>
          <p:cNvSpPr txBox="1">
            <a:spLocks noChangeArrowheads="1"/>
          </p:cNvSpPr>
          <p:nvPr/>
        </p:nvSpPr>
        <p:spPr bwMode="auto">
          <a:xfrm>
            <a:off x="304800" y="914400"/>
            <a:ext cx="8610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1800" b="1" dirty="0">
                <a:solidFill>
                  <a:srgbClr val="C00000"/>
                </a:solidFill>
              </a:rPr>
              <a:t>For this project, every admission, regardless of payor will require all info re: </a:t>
            </a:r>
          </a:p>
          <a:p>
            <a:pPr marL="685800" lvl="1" indent="-228600">
              <a:lnSpc>
                <a:spcPct val="100000"/>
              </a:lnSpc>
              <a:spcBef>
                <a:spcPts val="0"/>
              </a:spcBef>
              <a:buClr>
                <a:srgbClr val="C00000"/>
              </a:buClr>
              <a:buFont typeface="Arial" panose="020B0604020202020204" pitchFamily="34" charset="0"/>
              <a:buChar char="•"/>
            </a:pPr>
            <a:r>
              <a:rPr lang="en-US" b="1" dirty="0">
                <a:solidFill>
                  <a:srgbClr val="C00000"/>
                </a:solidFill>
              </a:rPr>
              <a:t>Admission Demographics</a:t>
            </a:r>
          </a:p>
          <a:p>
            <a:pPr marL="1651000" lvl="2" indent="-341313">
              <a:lnSpc>
                <a:spcPct val="100000"/>
              </a:lnSpc>
              <a:spcBef>
                <a:spcPts val="0"/>
              </a:spcBef>
              <a:buClr>
                <a:srgbClr val="C00000"/>
              </a:buClr>
              <a:buFont typeface="Arial" panose="020B0604020202020204" pitchFamily="34" charset="0"/>
              <a:buChar char="•"/>
            </a:pPr>
            <a:r>
              <a:rPr lang="en-US" dirty="0"/>
              <a:t>Unique ID #</a:t>
            </a:r>
          </a:p>
          <a:p>
            <a:pPr marL="1651000" lvl="2" indent="-341313">
              <a:lnSpc>
                <a:spcPct val="100000"/>
              </a:lnSpc>
              <a:spcBef>
                <a:spcPts val="0"/>
              </a:spcBef>
              <a:buClr>
                <a:srgbClr val="C00000"/>
              </a:buClr>
              <a:buFont typeface="Arial" panose="020B0604020202020204" pitchFamily="34" charset="0"/>
              <a:buChar char="•"/>
            </a:pPr>
            <a:r>
              <a:rPr lang="en-US" dirty="0"/>
              <a:t>DOB</a:t>
            </a:r>
          </a:p>
          <a:p>
            <a:pPr marL="1651000" lvl="2" indent="-341313">
              <a:lnSpc>
                <a:spcPct val="100000"/>
              </a:lnSpc>
              <a:spcBef>
                <a:spcPts val="0"/>
              </a:spcBef>
              <a:buClr>
                <a:srgbClr val="C00000"/>
              </a:buClr>
              <a:buFont typeface="Arial" panose="020B0604020202020204" pitchFamily="34" charset="0"/>
              <a:buChar char="•"/>
            </a:pPr>
            <a:r>
              <a:rPr lang="en-US" dirty="0"/>
              <a:t>Entered from </a:t>
            </a:r>
          </a:p>
          <a:p>
            <a:pPr marL="1651000" lvl="2" indent="-341313">
              <a:lnSpc>
                <a:spcPct val="100000"/>
              </a:lnSpc>
              <a:spcBef>
                <a:spcPts val="0"/>
              </a:spcBef>
              <a:buClr>
                <a:srgbClr val="C00000"/>
              </a:buClr>
              <a:buFont typeface="Arial" panose="020B0604020202020204" pitchFamily="34" charset="0"/>
              <a:buChar char="•"/>
            </a:pPr>
            <a:r>
              <a:rPr lang="en-US" dirty="0"/>
              <a:t>Payor source </a:t>
            </a:r>
          </a:p>
          <a:p>
            <a:pPr marL="685800" lvl="1" indent="-228600">
              <a:lnSpc>
                <a:spcPct val="100000"/>
              </a:lnSpc>
              <a:spcBef>
                <a:spcPts val="0"/>
              </a:spcBef>
              <a:buClr>
                <a:srgbClr val="C00000"/>
              </a:buClr>
              <a:buFont typeface="Arial" panose="020B0604020202020204" pitchFamily="34" charset="0"/>
              <a:buChar char="•"/>
            </a:pPr>
            <a:r>
              <a:rPr lang="en-US" b="1" dirty="0">
                <a:solidFill>
                  <a:srgbClr val="C00000"/>
                </a:solidFill>
              </a:rPr>
              <a:t>Risk Adjustment Data</a:t>
            </a:r>
          </a:p>
          <a:p>
            <a:pPr marL="1651000" lvl="2" indent="-341313">
              <a:lnSpc>
                <a:spcPct val="100000"/>
              </a:lnSpc>
              <a:spcBef>
                <a:spcPts val="0"/>
              </a:spcBef>
              <a:buClr>
                <a:srgbClr val="C00000"/>
              </a:buClr>
              <a:buFont typeface="Arial" panose="020B0604020202020204" pitchFamily="34" charset="0"/>
              <a:buChar char="•"/>
            </a:pPr>
            <a:r>
              <a:rPr lang="en-US" dirty="0"/>
              <a:t>Admitting medical condition</a:t>
            </a:r>
          </a:p>
          <a:p>
            <a:pPr marL="1651000" lvl="2" indent="-341313">
              <a:lnSpc>
                <a:spcPct val="100000"/>
              </a:lnSpc>
              <a:spcBef>
                <a:spcPts val="0"/>
              </a:spcBef>
              <a:buClr>
                <a:srgbClr val="C00000"/>
              </a:buClr>
              <a:buFont typeface="Arial" panose="020B0604020202020204" pitchFamily="34" charset="0"/>
              <a:buChar char="•"/>
            </a:pPr>
            <a:r>
              <a:rPr lang="en-US" dirty="0"/>
              <a:t>Major surgery in past 100 days</a:t>
            </a:r>
          </a:p>
          <a:p>
            <a:pPr marL="1651000" lvl="2" indent="-341313">
              <a:lnSpc>
                <a:spcPct val="100000"/>
              </a:lnSpc>
              <a:spcBef>
                <a:spcPts val="0"/>
              </a:spcBef>
              <a:buClr>
                <a:srgbClr val="C00000"/>
              </a:buClr>
              <a:buFont typeface="Arial" panose="020B0604020202020204" pitchFamily="34" charset="0"/>
              <a:buChar char="•"/>
            </a:pPr>
            <a:r>
              <a:rPr lang="en-US" dirty="0"/>
              <a:t>Prior functioning status before admission to the hospital</a:t>
            </a:r>
          </a:p>
          <a:p>
            <a:pPr marL="1651000" lvl="2" indent="-341313">
              <a:lnSpc>
                <a:spcPct val="100000"/>
              </a:lnSpc>
              <a:spcBef>
                <a:spcPts val="0"/>
              </a:spcBef>
              <a:buClr>
                <a:srgbClr val="C00000"/>
              </a:buClr>
              <a:buFont typeface="Arial" panose="020B0604020202020204" pitchFamily="34" charset="0"/>
              <a:buChar char="•"/>
            </a:pPr>
            <a:r>
              <a:rPr lang="en-US" dirty="0"/>
              <a:t>Prior device use</a:t>
            </a:r>
          </a:p>
          <a:p>
            <a:pPr marL="1651000" lvl="2" indent="-341313">
              <a:lnSpc>
                <a:spcPct val="100000"/>
              </a:lnSpc>
              <a:spcBef>
                <a:spcPts val="0"/>
              </a:spcBef>
              <a:buClr>
                <a:srgbClr val="C00000"/>
              </a:buClr>
              <a:buFont typeface="Arial" panose="020B0604020202020204" pitchFamily="34" charset="0"/>
              <a:buChar char="•"/>
            </a:pPr>
            <a:r>
              <a:rPr lang="en-US" dirty="0"/>
              <a:t>Pressure ulcer/injury on admission to SB</a:t>
            </a:r>
          </a:p>
          <a:p>
            <a:pPr marL="1651000" lvl="2" indent="-341313">
              <a:lnSpc>
                <a:spcPct val="100000"/>
              </a:lnSpc>
              <a:spcBef>
                <a:spcPts val="0"/>
              </a:spcBef>
              <a:buClr>
                <a:srgbClr val="C00000"/>
              </a:buClr>
              <a:buFont typeface="Arial" panose="020B0604020202020204" pitchFamily="34" charset="0"/>
              <a:buChar char="•"/>
            </a:pPr>
            <a:r>
              <a:rPr lang="en-US" dirty="0"/>
              <a:t>Communication impairment</a:t>
            </a:r>
          </a:p>
          <a:p>
            <a:pPr marL="1651000" lvl="2" indent="-341313">
              <a:lnSpc>
                <a:spcPct val="100000"/>
              </a:lnSpc>
              <a:spcBef>
                <a:spcPts val="0"/>
              </a:spcBef>
              <a:buClr>
                <a:srgbClr val="C00000"/>
              </a:buClr>
              <a:buFont typeface="Arial" panose="020B0604020202020204" pitchFamily="34" charset="0"/>
              <a:buChar char="•"/>
            </a:pPr>
            <a:r>
              <a:rPr lang="en-US" dirty="0"/>
              <a:t>History of falls in past 6 months</a:t>
            </a:r>
          </a:p>
          <a:p>
            <a:pPr marL="1651000" lvl="2" indent="-341313">
              <a:lnSpc>
                <a:spcPct val="100000"/>
              </a:lnSpc>
              <a:spcBef>
                <a:spcPts val="0"/>
              </a:spcBef>
              <a:buClr>
                <a:srgbClr val="C00000"/>
              </a:buClr>
              <a:buFont typeface="Arial" panose="020B0604020202020204" pitchFamily="34" charset="0"/>
              <a:buChar char="•"/>
            </a:pPr>
            <a:r>
              <a:rPr lang="en-US" dirty="0"/>
              <a:t>BIMS Score or Memory Recall if patient can’t do BIMS</a:t>
            </a:r>
          </a:p>
          <a:p>
            <a:pPr marL="1651000" lvl="2" indent="-341313">
              <a:lnSpc>
                <a:spcPct val="100000"/>
              </a:lnSpc>
              <a:spcBef>
                <a:spcPts val="0"/>
              </a:spcBef>
              <a:buClr>
                <a:srgbClr val="C00000"/>
              </a:buClr>
              <a:buFont typeface="Arial" panose="020B0604020202020204" pitchFamily="34" charset="0"/>
              <a:buChar char="•"/>
            </a:pPr>
            <a:r>
              <a:rPr lang="en-US" dirty="0"/>
              <a:t>Urinary &amp; Bowel incontinence</a:t>
            </a:r>
          </a:p>
          <a:p>
            <a:pPr marL="1651000" lvl="2" indent="-341313">
              <a:lnSpc>
                <a:spcPct val="100000"/>
              </a:lnSpc>
              <a:spcBef>
                <a:spcPts val="0"/>
              </a:spcBef>
              <a:buClr>
                <a:srgbClr val="C00000"/>
              </a:buClr>
              <a:buFont typeface="Arial" panose="020B0604020202020204" pitchFamily="34" charset="0"/>
              <a:buChar char="•"/>
            </a:pPr>
            <a:r>
              <a:rPr lang="en-US" dirty="0"/>
              <a:t>Tube feeding</a:t>
            </a:r>
          </a:p>
          <a:p>
            <a:pPr marL="1651000" lvl="2" indent="-341313">
              <a:lnSpc>
                <a:spcPct val="100000"/>
              </a:lnSpc>
              <a:spcBef>
                <a:spcPts val="0"/>
              </a:spcBef>
              <a:buClr>
                <a:srgbClr val="C00000"/>
              </a:buClr>
              <a:buFont typeface="Arial" panose="020B0604020202020204" pitchFamily="34" charset="0"/>
              <a:buChar char="•"/>
            </a:pPr>
            <a:r>
              <a:rPr lang="en-US" dirty="0"/>
              <a:t>Comorbidities</a:t>
            </a:r>
          </a:p>
          <a:p>
            <a:pPr marL="685800" lvl="1" indent="-228600">
              <a:lnSpc>
                <a:spcPct val="100000"/>
              </a:lnSpc>
              <a:spcBef>
                <a:spcPts val="0"/>
              </a:spcBef>
              <a:buClr>
                <a:srgbClr val="C00000"/>
              </a:buClr>
              <a:buFont typeface="Arial" panose="020B0604020202020204" pitchFamily="34" charset="0"/>
              <a:buChar char="•"/>
            </a:pPr>
            <a:r>
              <a:rPr lang="en-US" b="1" dirty="0">
                <a:solidFill>
                  <a:srgbClr val="C00000"/>
                </a:solidFill>
              </a:rPr>
              <a:t>Discharge Demographics</a:t>
            </a:r>
          </a:p>
          <a:p>
            <a:pPr marL="1651000" lvl="2" indent="-341313">
              <a:lnSpc>
                <a:spcPct val="100000"/>
              </a:lnSpc>
              <a:spcBef>
                <a:spcPts val="0"/>
              </a:spcBef>
              <a:buClr>
                <a:srgbClr val="C00000"/>
              </a:buClr>
              <a:buFont typeface="Arial" panose="020B0604020202020204" pitchFamily="34" charset="0"/>
              <a:buChar char="•"/>
            </a:pPr>
            <a:r>
              <a:rPr lang="en-US" dirty="0"/>
              <a:t>D/C Disposition</a:t>
            </a:r>
          </a:p>
          <a:p>
            <a:pPr marL="685800" indent="-228600">
              <a:lnSpc>
                <a:spcPct val="100000"/>
              </a:lnSpc>
              <a:spcBef>
                <a:spcPts val="0"/>
              </a:spcBef>
              <a:buClr>
                <a:srgbClr val="C00000"/>
              </a:buClr>
              <a:buFont typeface="Arial" panose="020B0604020202020204" pitchFamily="34" charset="0"/>
              <a:buChar char="•"/>
              <a:tabLst>
                <a:tab pos="685800" algn="l"/>
              </a:tabLst>
            </a:pPr>
            <a:r>
              <a:rPr lang="en-US" sz="1800" b="1" dirty="0">
                <a:solidFill>
                  <a:srgbClr val="C00000"/>
                </a:solidFill>
              </a:rPr>
              <a:t>Readmission within 30 days post discharge (same or different condition)</a:t>
            </a:r>
          </a:p>
          <a:p>
            <a:pPr marL="1660525" lvl="1" indent="-398463">
              <a:lnSpc>
                <a:spcPct val="100000"/>
              </a:lnSpc>
              <a:spcBef>
                <a:spcPts val="0"/>
              </a:spcBef>
              <a:buClr>
                <a:srgbClr val="C00000"/>
              </a:buClr>
              <a:buFont typeface="Arial" panose="020B0604020202020204" pitchFamily="34" charset="0"/>
              <a:buChar char="•"/>
              <a:tabLst>
                <a:tab pos="1146175" algn="l"/>
              </a:tabLst>
            </a:pPr>
            <a:r>
              <a:rPr lang="en-US" sz="1600" dirty="0"/>
              <a:t>Includes IP admissions, ED visits, placed in Observation </a:t>
            </a:r>
          </a:p>
          <a:p>
            <a:pPr marL="1020762" lvl="2" indent="0">
              <a:lnSpc>
                <a:spcPct val="100000"/>
              </a:lnSpc>
              <a:spcBef>
                <a:spcPts val="0"/>
              </a:spcBef>
              <a:buClr>
                <a:srgbClr val="C00000"/>
              </a:buClr>
              <a:buNone/>
            </a:pPr>
            <a:r>
              <a:rPr lang="en-US" dirty="0"/>
              <a:t>  </a:t>
            </a:r>
          </a:p>
          <a:p>
            <a:pPr marL="463550" indent="-463550">
              <a:lnSpc>
                <a:spcPct val="100000"/>
              </a:lnSpc>
              <a:spcBef>
                <a:spcPts val="0"/>
              </a:spcBef>
              <a:buClr>
                <a:srgbClr val="C00000"/>
              </a:buClr>
              <a:buFont typeface="Wingdings" panose="05000000000000000000" pitchFamily="2" charset="2"/>
              <a:buChar char="q"/>
            </a:pPr>
            <a:endParaRPr lang="en-US" sz="2400" dirty="0"/>
          </a:p>
          <a:p>
            <a:pPr marL="1146175" lvl="1" indent="-463550">
              <a:lnSpc>
                <a:spcPct val="100000"/>
              </a:lnSpc>
              <a:spcBef>
                <a:spcPts val="0"/>
              </a:spcBef>
              <a:buClr>
                <a:srgbClr val="C00000"/>
              </a:buClr>
              <a:buFont typeface="Arial" panose="020B0604020202020204" pitchFamily="34" charset="0"/>
              <a:buChar char="•"/>
            </a:pPr>
            <a:endParaRPr lang="en-US" sz="2400"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4</a:t>
            </a:fld>
            <a:endParaRPr lang="en-US" dirty="0"/>
          </a:p>
        </p:txBody>
      </p:sp>
      <p:sp>
        <p:nvSpPr>
          <p:cNvPr id="6" name="Rectangle 5"/>
          <p:cNvSpPr/>
          <p:nvPr/>
        </p:nvSpPr>
        <p:spPr>
          <a:xfrm>
            <a:off x="6629400" y="3657600"/>
            <a:ext cx="2286000" cy="1981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Some patients will be excluded from the sections re Functionality and Mobility  - see slide 17</a:t>
            </a:r>
          </a:p>
        </p:txBody>
      </p:sp>
    </p:spTree>
    <p:extLst>
      <p:ext uri="{BB962C8B-B14F-4D97-AF65-F5344CB8AC3E}">
        <p14:creationId xmlns:p14="http://schemas.microsoft.com/office/powerpoint/2010/main" val="2714083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486400" y="1066800"/>
            <a:ext cx="3352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lnSpc>
                <a:spcPct val="90000"/>
              </a:lnSpc>
              <a:spcBef>
                <a:spcPct val="30000"/>
              </a:spcBef>
              <a:spcAft>
                <a:spcPct val="0"/>
              </a:spcAft>
              <a:buChar char="•"/>
              <a:tabLst>
                <a:tab pos="914400" algn="l"/>
              </a:tabLst>
              <a:defRPr sz="2000">
                <a:solidFill>
                  <a:schemeClr val="tx1"/>
                </a:solidFill>
                <a:latin typeface="+mn-lt"/>
                <a:ea typeface="+mn-ea"/>
                <a:cs typeface="+mn-cs"/>
              </a:defRPr>
            </a:lvl1pPr>
            <a:lvl2pPr marL="576263" indent="-236538" algn="l" rtl="0" eaLnBrk="0" fontAlgn="base" hangingPunct="0">
              <a:lnSpc>
                <a:spcPct val="90000"/>
              </a:lnSpc>
              <a:spcBef>
                <a:spcPct val="30000"/>
              </a:spcBef>
              <a:spcAft>
                <a:spcPct val="0"/>
              </a:spcAft>
              <a:buChar char="–"/>
              <a:tabLst>
                <a:tab pos="914400" algn="l"/>
              </a:tabLst>
              <a:defRPr>
                <a:solidFill>
                  <a:schemeClr val="tx1"/>
                </a:solidFill>
                <a:latin typeface="+mn-lt"/>
              </a:defRPr>
            </a:lvl2pPr>
            <a:lvl3pPr marL="914400" indent="-223838" algn="l" rtl="0" eaLnBrk="0" fontAlgn="base" hangingPunct="0">
              <a:lnSpc>
                <a:spcPct val="90000"/>
              </a:lnSpc>
              <a:spcBef>
                <a:spcPct val="30000"/>
              </a:spcBef>
              <a:spcAft>
                <a:spcPct val="0"/>
              </a:spcAft>
              <a:buChar char="•"/>
              <a:tabLst>
                <a:tab pos="914400" algn="l"/>
              </a:tabLst>
              <a:defRPr sz="1600">
                <a:solidFill>
                  <a:schemeClr val="tx1"/>
                </a:solidFill>
                <a:latin typeface="+mn-lt"/>
              </a:defRPr>
            </a:lvl3pPr>
            <a:lvl4pPr marL="1252538" indent="-223838" algn="l" rtl="0" eaLnBrk="0" fontAlgn="base" hangingPunct="0">
              <a:lnSpc>
                <a:spcPct val="90000"/>
              </a:lnSpc>
              <a:spcBef>
                <a:spcPct val="30000"/>
              </a:spcBef>
              <a:spcAft>
                <a:spcPct val="0"/>
              </a:spcAft>
              <a:buChar char="–"/>
              <a:tabLst>
                <a:tab pos="914400" algn="l"/>
              </a:tabLst>
              <a:defRPr sz="1400">
                <a:solidFill>
                  <a:schemeClr val="tx1"/>
                </a:solidFill>
                <a:latin typeface="+mn-lt"/>
              </a:defRPr>
            </a:lvl4pPr>
            <a:lvl5pPr marL="1603375" indent="-236538" algn="l" rtl="0" eaLnBrk="0" fontAlgn="base" hangingPunct="0">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5pPr>
            <a:lvl6pPr marL="20605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6pPr>
            <a:lvl7pPr marL="25177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7pPr>
            <a:lvl8pPr marL="29749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8pPr>
            <a:lvl9pPr marL="3432175" indent="-236538" algn="l" rtl="0" fontAlgn="base">
              <a:lnSpc>
                <a:spcPct val="90000"/>
              </a:lnSpc>
              <a:spcBef>
                <a:spcPct val="30000"/>
              </a:spcBef>
              <a:spcAft>
                <a:spcPct val="0"/>
              </a:spcAft>
              <a:buFont typeface="Wingdings" pitchFamily="2" charset="2"/>
              <a:buChar char="Ø"/>
              <a:tabLst>
                <a:tab pos="914400" algn="l"/>
              </a:tabLst>
              <a:defRPr sz="1400">
                <a:solidFill>
                  <a:schemeClr val="tx1"/>
                </a:solidFill>
                <a:latin typeface="+mn-lt"/>
              </a:defRPr>
            </a:lvl9pPr>
          </a:lstStyle>
          <a:p>
            <a:pPr marL="463550" indent="-463550">
              <a:lnSpc>
                <a:spcPct val="100000"/>
              </a:lnSpc>
              <a:spcBef>
                <a:spcPts val="0"/>
              </a:spcBef>
              <a:buClr>
                <a:srgbClr val="C00000"/>
              </a:buClr>
              <a:buFont typeface="Wingdings" panose="05000000000000000000" pitchFamily="2" charset="2"/>
              <a:buChar char="q"/>
            </a:pPr>
            <a:r>
              <a:rPr lang="en-US" sz="4000" b="1" dirty="0"/>
              <a:t> High level review of each section of the collection tool and discussion of Q&amp;A</a:t>
            </a:r>
          </a:p>
          <a:p>
            <a:pPr marL="463550" indent="-463550">
              <a:lnSpc>
                <a:spcPct val="100000"/>
              </a:lnSpc>
              <a:spcBef>
                <a:spcPts val="0"/>
              </a:spcBef>
              <a:buClr>
                <a:srgbClr val="C00000"/>
              </a:buClr>
              <a:buFont typeface="Wingdings" panose="05000000000000000000" pitchFamily="2" charset="2"/>
              <a:buChar char="q"/>
            </a:pPr>
            <a:endParaRPr lang="en-US" sz="4000" b="1" dirty="0"/>
          </a:p>
        </p:txBody>
      </p:sp>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5</a:t>
            </a:fld>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990600"/>
            <a:ext cx="5438775" cy="546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850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6</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485900"/>
            <a:ext cx="757078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Demographics </a:t>
            </a:r>
          </a:p>
        </p:txBody>
      </p:sp>
      <p:sp>
        <p:nvSpPr>
          <p:cNvPr id="3" name="TextBox 2"/>
          <p:cNvSpPr txBox="1"/>
          <p:nvPr/>
        </p:nvSpPr>
        <p:spPr>
          <a:xfrm>
            <a:off x="5257801" y="2743200"/>
            <a:ext cx="3581400" cy="3139321"/>
          </a:xfrm>
          <a:prstGeom prst="rect">
            <a:avLst/>
          </a:prstGeom>
          <a:noFill/>
        </p:spPr>
        <p:txBody>
          <a:bodyPr wrap="square" rtlCol="0">
            <a:spAutoFit/>
          </a:bodyPr>
          <a:lstStyle/>
          <a:p>
            <a:pPr marL="342900" indent="-342900">
              <a:buAutoNum type="arabicPeriod"/>
            </a:pPr>
            <a:r>
              <a:rPr lang="en-US" dirty="0"/>
              <a:t>Unique Patient Identifier as decided by hospital such as act. # or something totally different but you must have a system where you would remember how to access the info.</a:t>
            </a:r>
          </a:p>
          <a:p>
            <a:pPr marL="342900" indent="-342900">
              <a:buAutoNum type="arabicPeriod"/>
            </a:pPr>
            <a:endParaRPr lang="en-US" dirty="0"/>
          </a:p>
          <a:p>
            <a:pPr marL="342900" indent="-342900">
              <a:buAutoNum type="arabicPeriod"/>
            </a:pPr>
            <a:r>
              <a:rPr lang="en-US" dirty="0"/>
              <a:t>DOB and SB Adm. Date is self-explanatory</a:t>
            </a:r>
          </a:p>
          <a:p>
            <a:r>
              <a:rPr lang="en-US" dirty="0"/>
              <a:t> </a:t>
            </a:r>
          </a:p>
        </p:txBody>
      </p:sp>
    </p:spTree>
    <p:extLst>
      <p:ext uri="{BB962C8B-B14F-4D97-AF65-F5344CB8AC3E}">
        <p14:creationId xmlns:p14="http://schemas.microsoft.com/office/powerpoint/2010/main" val="247284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7</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Demographics - Updated</a:t>
            </a:r>
          </a:p>
        </p:txBody>
      </p:sp>
      <p:sp>
        <p:nvSpPr>
          <p:cNvPr id="3" name="TextBox 2"/>
          <p:cNvSpPr txBox="1"/>
          <p:nvPr/>
        </p:nvSpPr>
        <p:spPr>
          <a:xfrm>
            <a:off x="5257801" y="2743200"/>
            <a:ext cx="3581400" cy="3139321"/>
          </a:xfrm>
          <a:prstGeom prst="rect">
            <a:avLst/>
          </a:prstGeom>
          <a:noFill/>
        </p:spPr>
        <p:txBody>
          <a:bodyPr wrap="square" rtlCol="0">
            <a:spAutoFit/>
          </a:bodyPr>
          <a:lstStyle/>
          <a:p>
            <a:pPr marL="342900" indent="-342900">
              <a:buAutoNum type="arabicPeriod"/>
            </a:pPr>
            <a:r>
              <a:rPr lang="en-US" dirty="0"/>
              <a:t>Unique Patient Identifier as decided by hospital such as act. # or something totally different but you must have a system where you would remember how to access the info.</a:t>
            </a:r>
          </a:p>
          <a:p>
            <a:pPr marL="342900" indent="-342900">
              <a:buAutoNum type="arabicPeriod"/>
            </a:pPr>
            <a:endParaRPr lang="en-US" dirty="0"/>
          </a:p>
          <a:p>
            <a:pPr marL="342900" indent="-342900">
              <a:buAutoNum type="arabicPeriod"/>
            </a:pPr>
            <a:r>
              <a:rPr lang="en-US" dirty="0"/>
              <a:t>DOB and SB Adm. Date is self-explanatory</a:t>
            </a:r>
          </a:p>
          <a:p>
            <a:r>
              <a:rPr lang="en-US"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4" y="1295400"/>
            <a:ext cx="8675687" cy="506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562599" y="3352800"/>
            <a:ext cx="1752601"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Self-explanatory</a:t>
            </a:r>
          </a:p>
          <a:p>
            <a:pPr algn="ctr"/>
            <a:r>
              <a:rPr lang="en-US" dirty="0"/>
              <a:t>Any questions?</a:t>
            </a:r>
          </a:p>
        </p:txBody>
      </p:sp>
      <p:sp>
        <p:nvSpPr>
          <p:cNvPr id="5" name="TextBox 4">
            <a:extLst>
              <a:ext uri="{FF2B5EF4-FFF2-40B4-BE49-F238E27FC236}">
                <a16:creationId xmlns:a16="http://schemas.microsoft.com/office/drawing/2014/main" id="{39A262B3-6C2F-4473-9377-B8A02C22EE15}"/>
              </a:ext>
            </a:extLst>
          </p:cNvPr>
          <p:cNvSpPr txBox="1"/>
          <p:nvPr/>
        </p:nvSpPr>
        <p:spPr>
          <a:xfrm>
            <a:off x="1905000" y="1334869"/>
            <a:ext cx="6781800" cy="369332"/>
          </a:xfrm>
          <a:prstGeom prst="rect">
            <a:avLst/>
          </a:prstGeom>
          <a:noFill/>
        </p:spPr>
        <p:txBody>
          <a:bodyPr wrap="square" rtlCol="0">
            <a:spAutoFit/>
          </a:bodyPr>
          <a:lstStyle/>
          <a:p>
            <a:r>
              <a:rPr lang="en-US" dirty="0"/>
              <a:t> </a:t>
            </a:r>
            <a:r>
              <a:rPr lang="en-US" sz="1600" b="1" dirty="0">
                <a:solidFill>
                  <a:srgbClr val="C00000"/>
                </a:solidFill>
              </a:rPr>
              <a:t>(prior to acute care hospitalization that preceded swing bed stay)</a:t>
            </a:r>
            <a:endParaRPr lang="en-US" b="1" dirty="0">
              <a:solidFill>
                <a:srgbClr val="C00000"/>
              </a:solidFill>
            </a:endParaRPr>
          </a:p>
        </p:txBody>
      </p:sp>
    </p:spTree>
    <p:extLst>
      <p:ext uri="{BB962C8B-B14F-4D97-AF65-F5344CB8AC3E}">
        <p14:creationId xmlns:p14="http://schemas.microsoft.com/office/powerpoint/2010/main" val="1966930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8</a:t>
            </a:fld>
            <a:endParaRPr lang="en-US" dirty="0"/>
          </a:p>
        </p:txBody>
      </p:sp>
      <p:sp>
        <p:nvSpPr>
          <p:cNvPr id="7" name="Title 3"/>
          <p:cNvSpPr>
            <a:spLocks noGrp="1"/>
          </p:cNvSpPr>
          <p:nvPr>
            <p:ph type="title"/>
          </p:nvPr>
        </p:nvSpPr>
        <p:spPr>
          <a:xfrm>
            <a:off x="228600" y="381000"/>
            <a:ext cx="8686800" cy="381000"/>
          </a:xfrm>
        </p:spPr>
        <p:txBody>
          <a:bodyPr/>
          <a:lstStyle/>
          <a:p>
            <a:r>
              <a:rPr lang="en-US" sz="2400" b="1" dirty="0">
                <a:solidFill>
                  <a:srgbClr val="C00000"/>
                </a:solidFill>
              </a:rPr>
              <a:t>Payor </a:t>
            </a:r>
          </a:p>
        </p:txBody>
      </p:sp>
      <p:sp>
        <p:nvSpPr>
          <p:cNvPr id="3" name="TextBox 2"/>
          <p:cNvSpPr txBox="1"/>
          <p:nvPr/>
        </p:nvSpPr>
        <p:spPr>
          <a:xfrm>
            <a:off x="5257801" y="1524000"/>
            <a:ext cx="3581400" cy="3416320"/>
          </a:xfrm>
          <a:prstGeom prst="rect">
            <a:avLst/>
          </a:prstGeom>
          <a:noFill/>
        </p:spPr>
        <p:txBody>
          <a:bodyPr wrap="square" rtlCol="0">
            <a:spAutoFit/>
          </a:bodyPr>
          <a:lstStyle/>
          <a:p>
            <a:pPr marL="342900" indent="-342900">
              <a:buAutoNum type="arabicPeriod"/>
            </a:pPr>
            <a:r>
              <a:rPr lang="en-US" dirty="0"/>
              <a:t>Medicare = generic/general</a:t>
            </a:r>
          </a:p>
          <a:p>
            <a:pPr marL="342900" indent="-342900">
              <a:buAutoNum type="arabicPeriod"/>
            </a:pPr>
            <a:r>
              <a:rPr lang="en-US" dirty="0"/>
              <a:t>Medicare Advantage such as HMO</a:t>
            </a:r>
          </a:p>
          <a:p>
            <a:pPr marL="342900" indent="-342900">
              <a:buAutoNum type="arabicPeriod"/>
            </a:pPr>
            <a:r>
              <a:rPr lang="en-US" dirty="0"/>
              <a:t>Medicaid – only applies if primary – not to be used for Medicare/Medicaid – in this case you would choose Medicare</a:t>
            </a:r>
          </a:p>
          <a:p>
            <a:pPr marL="342900" indent="-342900">
              <a:buAutoNum type="arabicPeriod"/>
            </a:pPr>
            <a:r>
              <a:rPr lang="en-US" dirty="0"/>
              <a:t>Commercial – all other insurance </a:t>
            </a:r>
          </a:p>
          <a:p>
            <a:pPr marL="342900" indent="-342900">
              <a:buAutoNum type="arabicPeriod"/>
            </a:pPr>
            <a:r>
              <a:rPr lang="en-US" dirty="0"/>
              <a:t>Self-pay – self-explanatory</a:t>
            </a:r>
          </a:p>
          <a:p>
            <a:pPr marL="342900" indent="-342900">
              <a:buAutoNum type="arabicPeriod"/>
            </a:pPr>
            <a:r>
              <a:rPr lang="en-US" dirty="0"/>
              <a:t>Other = RR, VA, Prison etc…</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52562"/>
            <a:ext cx="48482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57200" y="5562600"/>
            <a:ext cx="8158003" cy="523220"/>
          </a:xfrm>
          <a:prstGeom prst="rect">
            <a:avLst/>
          </a:prstGeom>
          <a:solidFill>
            <a:srgbClr val="FFFF00"/>
          </a:solidFill>
        </p:spPr>
        <p:txBody>
          <a:bodyPr wrap="none" rtlCol="0">
            <a:spAutoFit/>
          </a:bodyPr>
          <a:lstStyle/>
          <a:p>
            <a:r>
              <a:rPr lang="en-US" sz="2800" dirty="0"/>
              <a:t>The questions is: what will be the </a:t>
            </a:r>
            <a:r>
              <a:rPr lang="en-US" sz="2800" b="1" dirty="0">
                <a:solidFill>
                  <a:srgbClr val="C00000"/>
                </a:solidFill>
              </a:rPr>
              <a:t>primary payor</a:t>
            </a:r>
            <a:r>
              <a:rPr lang="en-US" sz="2800" dirty="0"/>
              <a:t>?</a:t>
            </a:r>
          </a:p>
        </p:txBody>
      </p:sp>
    </p:spTree>
    <p:extLst>
      <p:ext uri="{BB962C8B-B14F-4D97-AF65-F5344CB8AC3E}">
        <p14:creationId xmlns:p14="http://schemas.microsoft.com/office/powerpoint/2010/main" val="2370940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DDB23D8-D88F-4FF9-8FC5-CF72CE79B248}" type="slidenum">
              <a:rPr lang="en-US" smtClean="0"/>
              <a:pPr>
                <a:defRPr/>
              </a:pPr>
              <a:t>9</a:t>
            </a:fld>
            <a:endParaRPr lang="en-US" dirty="0"/>
          </a:p>
        </p:txBody>
      </p:sp>
      <p:sp>
        <p:nvSpPr>
          <p:cNvPr id="7" name="Title 3"/>
          <p:cNvSpPr>
            <a:spLocks noGrp="1"/>
          </p:cNvSpPr>
          <p:nvPr>
            <p:ph type="title"/>
          </p:nvPr>
        </p:nvSpPr>
        <p:spPr>
          <a:xfrm>
            <a:off x="228600" y="381000"/>
            <a:ext cx="8686800" cy="381000"/>
          </a:xfrm>
        </p:spPr>
        <p:txBody>
          <a:bodyPr/>
          <a:lstStyle/>
          <a:p>
            <a:r>
              <a:rPr lang="en-US" b="1" dirty="0">
                <a:solidFill>
                  <a:srgbClr val="C00000"/>
                </a:solidFill>
              </a:rPr>
              <a:t>Primary Medical Condition/Reason for SB Admission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 y="1295400"/>
            <a:ext cx="7199313"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38600" y="1981200"/>
            <a:ext cx="4800600" cy="3293209"/>
          </a:xfrm>
          <a:prstGeom prst="rect">
            <a:avLst/>
          </a:prstGeom>
          <a:noFill/>
          <a:ln w="38100">
            <a:solidFill>
              <a:srgbClr val="C00000"/>
            </a:solidFill>
          </a:ln>
        </p:spPr>
        <p:txBody>
          <a:bodyPr wrap="square" rtlCol="0">
            <a:spAutoFit/>
          </a:bodyPr>
          <a:lstStyle/>
          <a:p>
            <a:pPr marL="342900" indent="-342900">
              <a:buAutoNum type="arabicPeriod"/>
            </a:pPr>
            <a:r>
              <a:rPr lang="en-US" sz="1600" dirty="0"/>
              <a:t>These are for grouping purpose only – we don’t admit for a stroke but s/p stroke so any type of stroke and sequelae would be “01”  </a:t>
            </a:r>
          </a:p>
          <a:p>
            <a:pPr marL="342900" indent="-342900">
              <a:buAutoNum type="arabicPeriod"/>
            </a:pPr>
            <a:r>
              <a:rPr lang="en-US" sz="1600" dirty="0"/>
              <a:t>Pay attention to hip &amp; knee replacement vs FX and other multiple trauma</a:t>
            </a:r>
          </a:p>
          <a:p>
            <a:pPr marL="342900" indent="-342900">
              <a:buAutoNum type="arabicPeriod"/>
            </a:pPr>
            <a:r>
              <a:rPr lang="en-US" sz="1600" dirty="0"/>
              <a:t>Debility, Cardiorespiratory condition could be for HBP, COPD, CHF, post-CABG, Asthma, etc </a:t>
            </a:r>
          </a:p>
          <a:p>
            <a:pPr marL="342900" indent="-342900">
              <a:buAutoNum type="arabicPeriod"/>
            </a:pPr>
            <a:r>
              <a:rPr lang="en-US" sz="1600" dirty="0"/>
              <a:t>Medically complex conditions – examples can be multiple medical issues post surgery, a patient who is diabetic, on dialysis and in for wound care. acquired multisystem disease… </a:t>
            </a:r>
          </a:p>
          <a:p>
            <a:pPr marL="342900" indent="-342900">
              <a:buAutoNum type="arabicPeriod"/>
            </a:pPr>
            <a:r>
              <a:rPr lang="en-US" sz="1600" dirty="0"/>
              <a:t>Other is for when you cannot find a code that will fit the others</a:t>
            </a:r>
          </a:p>
        </p:txBody>
      </p:sp>
      <p:sp>
        <p:nvSpPr>
          <p:cNvPr id="8" name="TextBox 7"/>
          <p:cNvSpPr txBox="1"/>
          <p:nvPr/>
        </p:nvSpPr>
        <p:spPr>
          <a:xfrm>
            <a:off x="381000" y="914400"/>
            <a:ext cx="7845096" cy="369332"/>
          </a:xfrm>
          <a:prstGeom prst="rect">
            <a:avLst/>
          </a:prstGeom>
          <a:noFill/>
        </p:spPr>
        <p:txBody>
          <a:bodyPr wrap="none" rtlCol="0">
            <a:spAutoFit/>
          </a:bodyPr>
          <a:lstStyle/>
          <a:p>
            <a:r>
              <a:rPr lang="en-US" b="1" dirty="0">
                <a:solidFill>
                  <a:srgbClr val="C00000"/>
                </a:solidFill>
              </a:rPr>
              <a:t>Note:</a:t>
            </a:r>
            <a:r>
              <a:rPr lang="en-US" dirty="0"/>
              <a:t> PRIMARY medical condition category </a:t>
            </a:r>
            <a:r>
              <a:rPr lang="en-US" b="1" dirty="0"/>
              <a:t>documented by the provider</a:t>
            </a: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638800"/>
            <a:ext cx="7713663"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3048000" y="6172200"/>
            <a:ext cx="47244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IP surgery within 100 days prior to SB admission</a:t>
            </a:r>
          </a:p>
        </p:txBody>
      </p:sp>
      <p:cxnSp>
        <p:nvCxnSpPr>
          <p:cNvPr id="5" name="Straight Connector 4">
            <a:extLst>
              <a:ext uri="{FF2B5EF4-FFF2-40B4-BE49-F238E27FC236}">
                <a16:creationId xmlns:a16="http://schemas.microsoft.com/office/drawing/2014/main" id="{DDC4C235-0116-4474-9E38-4FBD4EFA728E}"/>
              </a:ext>
            </a:extLst>
          </p:cNvPr>
          <p:cNvCxnSpPr/>
          <p:nvPr/>
        </p:nvCxnSpPr>
        <p:spPr>
          <a:xfrm>
            <a:off x="3657600" y="1583591"/>
            <a:ext cx="2895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4133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111937-1E3F-41DB-B71C-6B1F32629B6F}"/>
</file>

<file path=customXml/itemProps2.xml><?xml version="1.0" encoding="utf-8"?>
<ds:datastoreItem xmlns:ds="http://schemas.openxmlformats.org/officeDocument/2006/customXml" ds:itemID="{A49EBCF4-1D95-4686-A766-6DA3B358933C}"/>
</file>

<file path=docProps/app.xml><?xml version="1.0" encoding="utf-8"?>
<Properties xmlns="http://schemas.openxmlformats.org/officeDocument/2006/extended-properties" xmlns:vt="http://schemas.openxmlformats.org/officeDocument/2006/docPropsVTypes">
  <Template/>
  <TotalTime>47105</TotalTime>
  <Words>3850</Words>
  <Application>Microsoft Office PowerPoint</Application>
  <PresentationFormat>On-screen Show (4:3)</PresentationFormat>
  <Paragraphs>395</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Times New Roman</vt:lpstr>
      <vt:lpstr>Verdana</vt:lpstr>
      <vt:lpstr>Wingdings</vt:lpstr>
      <vt:lpstr>Office Theme</vt:lpstr>
      <vt:lpstr>PowerPoint Presentation</vt:lpstr>
      <vt:lpstr>PowerPoint Presentation</vt:lpstr>
      <vt:lpstr>Sign-In  </vt:lpstr>
      <vt:lpstr>Will all patients require an assessment? </vt:lpstr>
      <vt:lpstr>PowerPoint Presentation</vt:lpstr>
      <vt:lpstr>Demographics </vt:lpstr>
      <vt:lpstr>Demographics - Updated</vt:lpstr>
      <vt:lpstr>Payor </vt:lpstr>
      <vt:lpstr>Primary Medical Condition/Reason for SB Admission </vt:lpstr>
      <vt:lpstr>Prior Functioning – Before Hospital Admission </vt:lpstr>
      <vt:lpstr>Prior Device Use – Before Hospital Admission </vt:lpstr>
      <vt:lpstr>Unhealed Pressure Ulcer/Injury </vt:lpstr>
      <vt:lpstr>Understand/Understood - Falls</vt:lpstr>
      <vt:lpstr>Cognitive </vt:lpstr>
      <vt:lpstr>Urinary/Bowel Incontinence – TPN/Tube Feeding </vt:lpstr>
      <vt:lpstr>Comorbidities </vt:lpstr>
      <vt:lpstr>PowerPoint Presentation</vt:lpstr>
      <vt:lpstr>Function/Mobility </vt:lpstr>
      <vt:lpstr>Function/Mobility </vt:lpstr>
      <vt:lpstr>Basic CMS Guidelines to Coding Function &amp; Mobility</vt:lpstr>
      <vt:lpstr>Basic CMS Guidelines to Coding Function &amp; Mobility</vt:lpstr>
      <vt:lpstr>Basic CMS Guidelines to Coding Function &amp; Mobility</vt:lpstr>
      <vt:lpstr>Basic CMS Guidelines to Coding Function &amp; Mobility</vt:lpstr>
      <vt:lpstr>Basic CMS Guidelines to Coding Function &amp; Mobility</vt:lpstr>
      <vt:lpstr>General Coding Tips</vt:lpstr>
      <vt:lpstr>General Coding Tips</vt:lpstr>
      <vt:lpstr>General Coding Tips</vt:lpstr>
      <vt:lpstr>General Coding Tips</vt:lpstr>
      <vt:lpstr>Activity Definition </vt:lpstr>
      <vt:lpstr>Activity Definition </vt:lpstr>
      <vt:lpstr>Activity Definition </vt:lpstr>
      <vt:lpstr>Activity Definition </vt:lpstr>
      <vt:lpstr>Activity Definition </vt:lpstr>
      <vt:lpstr>Examples on How to Code </vt:lpstr>
      <vt:lpstr>Discharge Data </vt:lpstr>
      <vt:lpstr>30-Day Follow-up Status </vt:lpstr>
      <vt:lpstr>30-Day Follow-up Status </vt:lpstr>
      <vt:lpstr>Data Entry &amp; Quarterly reports</vt:lpstr>
      <vt:lpstr>CAH SB PI/QI Pilot Project </vt:lpstr>
    </vt:vector>
  </TitlesOfParts>
  <Company>Stroudwater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Observation Utilization</dc:title>
  <dc:creator>Mary Guyot</dc:creator>
  <cp:lastModifiedBy>Mary</cp:lastModifiedBy>
  <cp:revision>3065</cp:revision>
  <cp:lastPrinted>2016-03-31T20:05:51Z</cp:lastPrinted>
  <dcterms:created xsi:type="dcterms:W3CDTF">2004-07-11T19:29:50Z</dcterms:created>
  <dcterms:modified xsi:type="dcterms:W3CDTF">2018-04-25T15:15:25Z</dcterms:modified>
</cp:coreProperties>
</file>