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3.xml" ContentType="application/vnd.openxmlformats-officedocument.presentationml.slide+xml"/>
  <Override PartName="/ppt/slides/slide21.xml" ContentType="application/vnd.openxmlformats-officedocument.presentationml.slide+xml"/>
  <Override PartName="/ppt/slides/slide20.xml" ContentType="application/vnd.openxmlformats-officedocument.presentationml.slide+xml"/>
  <Override PartName="/ppt/slides/slide19.xml" ContentType="application/vnd.openxmlformats-officedocument.presentationml.slide+xml"/>
  <Override PartName="/ppt/slides/slide18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8.xml" ContentType="application/vnd.openxmlformats-officedocument.presentationml.slide+xml"/>
  <Override PartName="/ppt/slides/slide27.xml" ContentType="application/vnd.openxmlformats-officedocument.presentationml.slide+xml"/>
  <Override PartName="/ppt/slides/slide26.xml" ContentType="application/vnd.openxmlformats-officedocument.presentationml.slide+xml"/>
  <Override PartName="/ppt/slides/slide25.xml" ContentType="application/vnd.openxmlformats-officedocument.presentationml.slide+xml"/>
  <Override PartName="/ppt/slides/slide17.xml" ContentType="application/vnd.openxmlformats-officedocument.presentationml.slide+xml"/>
  <Override PartName="/ppt/slides/slide16.xml" ContentType="application/vnd.openxmlformats-officedocument.presentationml.slide+xml"/>
  <Override PartName="/ppt/slides/slide15.xml" ContentType="application/vnd.openxmlformats-officedocument.presentationml.slide+xml"/>
  <Override PartName="/ppt/slides/slide7.xml" ContentType="application/vnd.openxmlformats-officedocument.presentationml.slide+xml"/>
  <Override PartName="/ppt/slides/slide6.xml" ContentType="application/vnd.openxmlformats-officedocument.presentationml.slide+xml"/>
  <Override PartName="/ppt/slides/slide5.xml" ContentType="application/vnd.openxmlformats-officedocument.presentationml.slide+xml"/>
  <Override PartName="/ppt/slides/slide4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4.xml" ContentType="application/vnd.openxmlformats-officedocument.presentationml.slide+xml"/>
  <Override PartName="/ppt/slides/slide13.xml" ContentType="application/vnd.openxmlformats-officedocument.presentationml.slide+xml"/>
  <Override PartName="/ppt/slides/slide12.xml" ContentType="application/vnd.openxmlformats-officedocument.presentationml.slide+xml"/>
  <Override PartName="/ppt/slides/slide11.xml" ContentType="application/vnd.openxmlformats-officedocument.presentationml.slide+xml"/>
  <Override PartName="/ppt/slides/slide2.xml" ContentType="application/vnd.openxmlformats-officedocument.presentationml.slide+xml"/>
  <Override PartName="/ppt/slides/slide29.xml" ContentType="application/vnd.openxmlformats-officedocument.presentationml.slide+xml"/>
  <Override PartName="/ppt/slides/slide31.xml" ContentType="application/vnd.openxmlformats-officedocument.presentationml.slide+xml"/>
  <Override PartName="/ppt/slides/slide47.xml" ContentType="application/vnd.openxmlformats-officedocument.presentationml.slide+xml"/>
  <Override PartName="/ppt/slides/slide46.xml" ContentType="application/vnd.openxmlformats-officedocument.presentationml.slide+xml"/>
  <Override PartName="/ppt/slides/slide45.xml" ContentType="application/vnd.openxmlformats-officedocument.presentationml.slide+xml"/>
  <Override PartName="/ppt/slides/slide30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1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42.xml" ContentType="application/vnd.openxmlformats-officedocument.presentationml.slide+xml"/>
  <Override PartName="/ppt/slides/slide35.xml" ContentType="application/vnd.openxmlformats-officedocument.presentationml.slide+xml"/>
  <Override PartName="/ppt/slides/slide37.xml" ContentType="application/vnd.openxmlformats-officedocument.presentationml.slide+xml"/>
  <Override PartName="/ppt/slides/slide36.xml" ContentType="application/vnd.openxmlformats-officedocument.presentationml.slide+xml"/>
  <Override PartName="/ppt/slides/slide40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Masters/slideMaster1.xml" ContentType="application/vnd.openxmlformats-officedocument.presentationml.slideMaster+xml"/>
  <Override PartName="/ppt/notesSlides/notesSlide50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6.xml" ContentType="application/vnd.openxmlformats-officedocument.presentationml.notesSlide+xml"/>
  <Override PartName="/ppt/slideLayouts/slideLayout5.xml" ContentType="application/vnd.openxmlformats-officedocument.presentationml.slideLayout+xml"/>
  <Override PartName="/ppt/notesSlides/notesSlide45.xml" ContentType="application/vnd.openxmlformats-officedocument.presentationml.notesSlide+xml"/>
  <Override PartName="/ppt/slideLayouts/slideLayout6.xml" ContentType="application/vnd.openxmlformats-officedocument.presentationml.slideLayout+xml"/>
  <Override PartName="/ppt/notesSlides/notesSlide44.xml" ContentType="application/vnd.openxmlformats-officedocument.presentationml.notesSlide+xml"/>
  <Override PartName="/ppt/slideLayouts/slideLayout7.xml" ContentType="application/vnd.openxmlformats-officedocument.presentationml.slideLayout+xml"/>
  <Override PartName="/ppt/notesSlides/notesSlide46.xml" ContentType="application/vnd.openxmlformats-officedocument.presentationml.notesSlide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notesSlides/notesSlide48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47.xml" ContentType="application/vnd.openxmlformats-officedocument.presentationml.notes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43.xml" ContentType="application/vnd.openxmlformats-officedocument.presentationml.notesSlide+xml"/>
  <Override PartName="/ppt/slideLayouts/slideLayout8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1.xml" ContentType="application/vnd.openxmlformats-officedocument.presentationml.notesSlide+xml"/>
  <Override PartName="/ppt/slideLayouts/slideLayout11.xml" ContentType="application/vnd.openxmlformats-officedocument.presentationml.slideLayout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1.xml" ContentType="application/vnd.openxmlformats-officedocument.presentationml.notesSlide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3.xml" ContentType="application/vnd.openxmlformats-officedocument.theme+xml"/>
  <Override PartName="/ppt/theme/theme2.xml" ContentType="application/vnd.openxmlformats-officedocument.theme+xml"/>
  <Override PartName="/ppt/theme/theme1.xml" ContentType="application/vnd.openxmlformats-officedocument.theme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4057" r:id="rId1"/>
  </p:sldMasterIdLst>
  <p:notesMasterIdLst>
    <p:notesMasterId r:id="rId54"/>
  </p:notesMasterIdLst>
  <p:handoutMasterIdLst>
    <p:handoutMasterId r:id="rId55"/>
  </p:handoutMasterIdLst>
  <p:sldIdLst>
    <p:sldId id="1584" r:id="rId2"/>
    <p:sldId id="1861" r:id="rId3"/>
    <p:sldId id="1842" r:id="rId4"/>
    <p:sldId id="1982" r:id="rId5"/>
    <p:sldId id="1955" r:id="rId6"/>
    <p:sldId id="1956" r:id="rId7"/>
    <p:sldId id="1972" r:id="rId8"/>
    <p:sldId id="1962" r:id="rId9"/>
    <p:sldId id="1958" r:id="rId10"/>
    <p:sldId id="1960" r:id="rId11"/>
    <p:sldId id="1909" r:id="rId12"/>
    <p:sldId id="1959" r:id="rId13"/>
    <p:sldId id="1963" r:id="rId14"/>
    <p:sldId id="1964" r:id="rId15"/>
    <p:sldId id="1965" r:id="rId16"/>
    <p:sldId id="1957" r:id="rId17"/>
    <p:sldId id="1961" r:id="rId18"/>
    <p:sldId id="1967" r:id="rId19"/>
    <p:sldId id="1968" r:id="rId20"/>
    <p:sldId id="1969" r:id="rId21"/>
    <p:sldId id="1966" r:id="rId22"/>
    <p:sldId id="1970" r:id="rId23"/>
    <p:sldId id="1914" r:id="rId24"/>
    <p:sldId id="1971" r:id="rId25"/>
    <p:sldId id="1975" r:id="rId26"/>
    <p:sldId id="1976" r:id="rId27"/>
    <p:sldId id="1977" r:id="rId28"/>
    <p:sldId id="1974" r:id="rId29"/>
    <p:sldId id="1983" r:id="rId30"/>
    <p:sldId id="1984" r:id="rId31"/>
    <p:sldId id="1985" r:id="rId32"/>
    <p:sldId id="1986" r:id="rId33"/>
    <p:sldId id="1987" r:id="rId34"/>
    <p:sldId id="1988" r:id="rId35"/>
    <p:sldId id="1989" r:id="rId36"/>
    <p:sldId id="1990" r:id="rId37"/>
    <p:sldId id="1991" r:id="rId38"/>
    <p:sldId id="1992" r:id="rId39"/>
    <p:sldId id="1993" r:id="rId40"/>
    <p:sldId id="1994" r:id="rId41"/>
    <p:sldId id="1995" r:id="rId42"/>
    <p:sldId id="1996" r:id="rId43"/>
    <p:sldId id="1997" r:id="rId44"/>
    <p:sldId id="1998" r:id="rId45"/>
    <p:sldId id="1999" r:id="rId46"/>
    <p:sldId id="2000" r:id="rId47"/>
    <p:sldId id="1973" r:id="rId48"/>
    <p:sldId id="1978" r:id="rId49"/>
    <p:sldId id="1912" r:id="rId50"/>
    <p:sldId id="1979" r:id="rId51"/>
    <p:sldId id="1980" r:id="rId52"/>
    <p:sldId id="1981" r:id="rId53"/>
  </p:sldIdLst>
  <p:sldSz cx="9144000" cy="6858000" type="screen4x3"/>
  <p:notesSz cx="7315200" cy="96012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624" userDrawn="1">
          <p15:clr>
            <a:srgbClr val="A4A3A4"/>
          </p15:clr>
        </p15:guide>
        <p15:guide id="2" pos="48" userDrawn="1">
          <p15:clr>
            <a:srgbClr val="A4A3A4"/>
          </p15:clr>
        </p15:guide>
        <p15:guide id="3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024">
          <p15:clr>
            <a:srgbClr val="A4A3A4"/>
          </p15:clr>
        </p15:guide>
        <p15:guide id="2" pos="2304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EE303"/>
    <a:srgbClr val="CC0000"/>
    <a:srgbClr val="800080"/>
    <a:srgbClr val="FF9900"/>
    <a:srgbClr val="95B3D7"/>
    <a:srgbClr val="BFBFBF"/>
    <a:srgbClr val="008000"/>
    <a:srgbClr val="FF3300"/>
    <a:srgbClr val="8C0039"/>
    <a:srgbClr val="66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667" autoAdjust="0"/>
    <p:restoredTop sz="93073" autoAdjust="0"/>
  </p:normalViewPr>
  <p:slideViewPr>
    <p:cSldViewPr>
      <p:cViewPr varScale="1">
        <p:scale>
          <a:sx n="77" d="100"/>
          <a:sy n="77" d="100"/>
        </p:scale>
        <p:origin x="1498" y="67"/>
      </p:cViewPr>
      <p:guideLst>
        <p:guide orient="horz" pos="624"/>
        <p:guide pos="48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3438"/>
    </p:cViewPr>
  </p:sorterViewPr>
  <p:notesViewPr>
    <p:cSldViewPr showGuides="1">
      <p:cViewPr varScale="1">
        <p:scale>
          <a:sx n="65" d="100"/>
          <a:sy n="65" d="100"/>
        </p:scale>
        <p:origin x="-3115" y="-77"/>
      </p:cViewPr>
      <p:guideLst>
        <p:guide orient="horz" pos="3024"/>
        <p:guide pos="2304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theme" Target="theme/theme1.xml"/><Relationship Id="rId5" Type="http://schemas.openxmlformats.org/officeDocument/2006/relationships/slide" Target="slides/slide4.xml"/><Relationship Id="rId61" Type="http://schemas.openxmlformats.org/officeDocument/2006/relationships/customXml" Target="../customXml/item2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viewProps" Target="viewProps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customXml" Target="../customXml/item1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79892"/>
          </a:xfrm>
          <a:prstGeom prst="rect">
            <a:avLst/>
          </a:prstGeom>
        </p:spPr>
        <p:txBody>
          <a:bodyPr vert="horz" lIns="97219" tIns="48610" rIns="97219" bIns="48610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143587" y="0"/>
            <a:ext cx="3169920" cy="479892"/>
          </a:xfrm>
          <a:prstGeom prst="rect">
            <a:avLst/>
          </a:prstGeom>
        </p:spPr>
        <p:txBody>
          <a:bodyPr vert="horz" lIns="97219" tIns="48610" rIns="97219" bIns="48610" rtlCol="0"/>
          <a:lstStyle>
            <a:lvl1pPr algn="r">
              <a:defRPr sz="1300"/>
            </a:lvl1pPr>
          </a:lstStyle>
          <a:p>
            <a:fld id="{D7684E86-29BF-4E96-BDE0-279EAB2DA1AA}" type="datetimeFigureOut">
              <a:rPr lang="en-US" smtClean="0"/>
              <a:t>7/28/2018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119625"/>
            <a:ext cx="3169920" cy="479892"/>
          </a:xfrm>
          <a:prstGeom prst="rect">
            <a:avLst/>
          </a:prstGeom>
        </p:spPr>
        <p:txBody>
          <a:bodyPr vert="horz" lIns="97219" tIns="48610" rIns="97219" bIns="48610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143587" y="9119625"/>
            <a:ext cx="3169920" cy="479892"/>
          </a:xfrm>
          <a:prstGeom prst="rect">
            <a:avLst/>
          </a:prstGeom>
        </p:spPr>
        <p:txBody>
          <a:bodyPr vert="horz" lIns="97219" tIns="48610" rIns="97219" bIns="48610" rtlCol="0" anchor="b"/>
          <a:lstStyle>
            <a:lvl1pPr algn="r">
              <a:defRPr sz="1300"/>
            </a:lvl1pPr>
          </a:lstStyle>
          <a:p>
            <a:fld id="{912978F9-7115-4969-B500-AB79F290A0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017082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69920" cy="4800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7219" tIns="48610" rIns="97219" bIns="4861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300">
                <a:latin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222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43587" y="0"/>
            <a:ext cx="3169920" cy="4800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7219" tIns="48610" rIns="97219" bIns="4861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300">
                <a:latin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885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57300" y="720725"/>
            <a:ext cx="4800600" cy="36004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222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31520" y="4560571"/>
            <a:ext cx="5852160" cy="43205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7219" tIns="48610" rIns="97219" bIns="4861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5223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19474"/>
            <a:ext cx="3169920" cy="4800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7219" tIns="48610" rIns="97219" bIns="4861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300">
                <a:latin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223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43587" y="9119474"/>
            <a:ext cx="3169920" cy="4800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7219" tIns="48610" rIns="97219" bIns="4861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300">
                <a:latin typeface="Arial" charset="0"/>
              </a:defRPr>
            </a:lvl1pPr>
          </a:lstStyle>
          <a:p>
            <a:pPr>
              <a:defRPr/>
            </a:pPr>
            <a:fld id="{369CFF23-FB89-402D-B871-CA55ED681A6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628244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69CFF23-FB89-402D-B871-CA55ED681A6D}" type="slidenum">
              <a:rPr lang="en-US" smtClean="0"/>
              <a:pPr>
                <a:defRPr/>
              </a:pPr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253895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6114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1pPr>
            <a:lvl2pPr marL="773114" indent="-297351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2pPr>
            <a:lvl3pPr marL="1189406" indent="-237881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3pPr>
            <a:lvl4pPr marL="1665168" indent="-237881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4pPr>
            <a:lvl5pPr marL="2140930" indent="-237881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marL="2616693" indent="-23788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marL="3092455" indent="-23788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marL="3568217" indent="-23788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marL="4043980" indent="-23788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defRPr/>
            </a:pPr>
            <a:fld id="{EA0A565A-BB3F-4B3F-B001-990E03C5A86B}" type="slidenum">
              <a:rPr lang="en-US" altLang="en-US" smtClean="0"/>
              <a:pPr eaLnBrk="1" hangingPunct="1">
                <a:spcBef>
                  <a:spcPct val="0"/>
                </a:spcBef>
                <a:defRPr/>
              </a:pPr>
              <a:t>11</a:t>
            </a:fld>
            <a:endParaRPr lang="en-US" altLang="en-US"/>
          </a:p>
        </p:txBody>
      </p:sp>
      <p:sp>
        <p:nvSpPr>
          <p:cNvPr id="5550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60475" y="719138"/>
            <a:ext cx="4795838" cy="3595687"/>
          </a:xfrm>
          <a:ln/>
        </p:spPr>
      </p:sp>
      <p:sp>
        <p:nvSpPr>
          <p:cNvPr id="55501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4252" y="4560570"/>
            <a:ext cx="5366697" cy="432218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6114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1pPr>
            <a:lvl2pPr marL="773114" indent="-297351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2pPr>
            <a:lvl3pPr marL="1189406" indent="-237881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3pPr>
            <a:lvl4pPr marL="1665168" indent="-237881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4pPr>
            <a:lvl5pPr marL="2140930" indent="-237881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marL="2616693" indent="-23788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marL="3092455" indent="-23788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marL="3568217" indent="-23788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marL="4043980" indent="-23788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defRPr/>
            </a:pPr>
            <a:fld id="{EA0A565A-BB3F-4B3F-B001-990E03C5A86B}" type="slidenum">
              <a:rPr lang="en-US" altLang="en-US" smtClean="0"/>
              <a:pPr eaLnBrk="1" hangingPunct="1">
                <a:spcBef>
                  <a:spcPct val="0"/>
                </a:spcBef>
                <a:defRPr/>
              </a:pPr>
              <a:t>12</a:t>
            </a:fld>
            <a:endParaRPr lang="en-US" altLang="en-US"/>
          </a:p>
        </p:txBody>
      </p:sp>
      <p:sp>
        <p:nvSpPr>
          <p:cNvPr id="5550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60475" y="719138"/>
            <a:ext cx="4795838" cy="3595687"/>
          </a:xfrm>
          <a:ln/>
        </p:spPr>
      </p:sp>
      <p:sp>
        <p:nvSpPr>
          <p:cNvPr id="55501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4252" y="4560570"/>
            <a:ext cx="5366697" cy="432218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8538851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6114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1pPr>
            <a:lvl2pPr marL="773114" indent="-297351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2pPr>
            <a:lvl3pPr marL="1189406" indent="-237881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3pPr>
            <a:lvl4pPr marL="1665168" indent="-237881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4pPr>
            <a:lvl5pPr marL="2140930" indent="-237881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marL="2616693" indent="-23788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marL="3092455" indent="-23788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marL="3568217" indent="-23788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marL="4043980" indent="-23788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defRPr/>
            </a:pPr>
            <a:fld id="{EA0A565A-BB3F-4B3F-B001-990E03C5A86B}" type="slidenum">
              <a:rPr lang="en-US" altLang="en-US" smtClean="0"/>
              <a:pPr eaLnBrk="1" hangingPunct="1">
                <a:spcBef>
                  <a:spcPct val="0"/>
                </a:spcBef>
                <a:defRPr/>
              </a:pPr>
              <a:t>13</a:t>
            </a:fld>
            <a:endParaRPr lang="en-US" altLang="en-US"/>
          </a:p>
        </p:txBody>
      </p:sp>
      <p:sp>
        <p:nvSpPr>
          <p:cNvPr id="5550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60475" y="719138"/>
            <a:ext cx="4795838" cy="3595687"/>
          </a:xfrm>
          <a:ln/>
        </p:spPr>
      </p:sp>
      <p:sp>
        <p:nvSpPr>
          <p:cNvPr id="55501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4252" y="4560570"/>
            <a:ext cx="5366697" cy="432218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48966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6114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1pPr>
            <a:lvl2pPr marL="773114" indent="-297351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2pPr>
            <a:lvl3pPr marL="1189406" indent="-237881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3pPr>
            <a:lvl4pPr marL="1665168" indent="-237881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4pPr>
            <a:lvl5pPr marL="2140930" indent="-237881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marL="2616693" indent="-23788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marL="3092455" indent="-23788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marL="3568217" indent="-23788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marL="4043980" indent="-23788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defRPr/>
            </a:pPr>
            <a:fld id="{EA0A565A-BB3F-4B3F-B001-990E03C5A86B}" type="slidenum">
              <a:rPr lang="en-US" altLang="en-US" smtClean="0"/>
              <a:pPr eaLnBrk="1" hangingPunct="1">
                <a:spcBef>
                  <a:spcPct val="0"/>
                </a:spcBef>
                <a:defRPr/>
              </a:pPr>
              <a:t>14</a:t>
            </a:fld>
            <a:endParaRPr lang="en-US" altLang="en-US"/>
          </a:p>
        </p:txBody>
      </p:sp>
      <p:sp>
        <p:nvSpPr>
          <p:cNvPr id="5550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60475" y="719138"/>
            <a:ext cx="4795838" cy="3595687"/>
          </a:xfrm>
          <a:ln/>
        </p:spPr>
      </p:sp>
      <p:sp>
        <p:nvSpPr>
          <p:cNvPr id="55501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4252" y="4560570"/>
            <a:ext cx="5366697" cy="432218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5994648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6114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1pPr>
            <a:lvl2pPr marL="773114" indent="-297351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2pPr>
            <a:lvl3pPr marL="1189406" indent="-237881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3pPr>
            <a:lvl4pPr marL="1665168" indent="-237881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4pPr>
            <a:lvl5pPr marL="2140930" indent="-237881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marL="2616693" indent="-23788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marL="3092455" indent="-23788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marL="3568217" indent="-23788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marL="4043980" indent="-23788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defRPr/>
            </a:pPr>
            <a:fld id="{EA0A565A-BB3F-4B3F-B001-990E03C5A86B}" type="slidenum">
              <a:rPr lang="en-US" altLang="en-US" smtClean="0"/>
              <a:pPr eaLnBrk="1" hangingPunct="1">
                <a:spcBef>
                  <a:spcPct val="0"/>
                </a:spcBef>
                <a:defRPr/>
              </a:pPr>
              <a:t>15</a:t>
            </a:fld>
            <a:endParaRPr lang="en-US" altLang="en-US"/>
          </a:p>
        </p:txBody>
      </p:sp>
      <p:sp>
        <p:nvSpPr>
          <p:cNvPr id="5550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60475" y="719138"/>
            <a:ext cx="4795838" cy="3595687"/>
          </a:xfrm>
          <a:ln/>
        </p:spPr>
      </p:sp>
      <p:sp>
        <p:nvSpPr>
          <p:cNvPr id="55501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4252" y="4560570"/>
            <a:ext cx="5366697" cy="432218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5317719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6114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1pPr>
            <a:lvl2pPr marL="773114" indent="-297351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2pPr>
            <a:lvl3pPr marL="1189406" indent="-237881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3pPr>
            <a:lvl4pPr marL="1665168" indent="-237881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4pPr>
            <a:lvl5pPr marL="2140930" indent="-237881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marL="2616693" indent="-23788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marL="3092455" indent="-23788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marL="3568217" indent="-23788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marL="4043980" indent="-23788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defRPr/>
            </a:pPr>
            <a:fld id="{EA0A565A-BB3F-4B3F-B001-990E03C5A86B}" type="slidenum">
              <a:rPr lang="en-US" altLang="en-US" smtClean="0"/>
              <a:pPr eaLnBrk="1" hangingPunct="1">
                <a:spcBef>
                  <a:spcPct val="0"/>
                </a:spcBef>
                <a:defRPr/>
              </a:pPr>
              <a:t>16</a:t>
            </a:fld>
            <a:endParaRPr lang="en-US" altLang="en-US"/>
          </a:p>
        </p:txBody>
      </p:sp>
      <p:sp>
        <p:nvSpPr>
          <p:cNvPr id="5550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60475" y="719138"/>
            <a:ext cx="4795838" cy="3595687"/>
          </a:xfrm>
          <a:ln/>
        </p:spPr>
      </p:sp>
      <p:sp>
        <p:nvSpPr>
          <p:cNvPr id="55501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4252" y="4560570"/>
            <a:ext cx="5366697" cy="432218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2390637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6114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1pPr>
            <a:lvl2pPr marL="773114" indent="-297351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2pPr>
            <a:lvl3pPr marL="1189406" indent="-237881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3pPr>
            <a:lvl4pPr marL="1665168" indent="-237881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4pPr>
            <a:lvl5pPr marL="2140930" indent="-237881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marL="2616693" indent="-23788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marL="3092455" indent="-23788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marL="3568217" indent="-23788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marL="4043980" indent="-23788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defRPr/>
            </a:pPr>
            <a:fld id="{EA0A565A-BB3F-4B3F-B001-990E03C5A86B}" type="slidenum">
              <a:rPr lang="en-US" altLang="en-US" smtClean="0"/>
              <a:pPr eaLnBrk="1" hangingPunct="1">
                <a:spcBef>
                  <a:spcPct val="0"/>
                </a:spcBef>
                <a:defRPr/>
              </a:pPr>
              <a:t>17</a:t>
            </a:fld>
            <a:endParaRPr lang="en-US" altLang="en-US"/>
          </a:p>
        </p:txBody>
      </p:sp>
      <p:sp>
        <p:nvSpPr>
          <p:cNvPr id="5550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60475" y="719138"/>
            <a:ext cx="4795838" cy="3595687"/>
          </a:xfrm>
          <a:ln/>
        </p:spPr>
      </p:sp>
      <p:sp>
        <p:nvSpPr>
          <p:cNvPr id="55501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4252" y="4560570"/>
            <a:ext cx="5366697" cy="432218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0180440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6114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1pPr>
            <a:lvl2pPr marL="773114" indent="-297351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2pPr>
            <a:lvl3pPr marL="1189406" indent="-237881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3pPr>
            <a:lvl4pPr marL="1665168" indent="-237881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4pPr>
            <a:lvl5pPr marL="2140930" indent="-237881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marL="2616693" indent="-23788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marL="3092455" indent="-23788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marL="3568217" indent="-23788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marL="4043980" indent="-23788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defRPr/>
            </a:pPr>
            <a:fld id="{EA0A565A-BB3F-4B3F-B001-990E03C5A86B}" type="slidenum">
              <a:rPr lang="en-US" altLang="en-US" smtClean="0"/>
              <a:pPr eaLnBrk="1" hangingPunct="1">
                <a:spcBef>
                  <a:spcPct val="0"/>
                </a:spcBef>
                <a:defRPr/>
              </a:pPr>
              <a:t>18</a:t>
            </a:fld>
            <a:endParaRPr lang="en-US" altLang="en-US"/>
          </a:p>
        </p:txBody>
      </p:sp>
      <p:sp>
        <p:nvSpPr>
          <p:cNvPr id="5550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60475" y="719138"/>
            <a:ext cx="4795838" cy="3595687"/>
          </a:xfrm>
          <a:ln/>
        </p:spPr>
      </p:sp>
      <p:sp>
        <p:nvSpPr>
          <p:cNvPr id="55501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4252" y="4560570"/>
            <a:ext cx="5366697" cy="432218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0378111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6114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1pPr>
            <a:lvl2pPr marL="773114" indent="-297351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2pPr>
            <a:lvl3pPr marL="1189406" indent="-237881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3pPr>
            <a:lvl4pPr marL="1665168" indent="-237881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4pPr>
            <a:lvl5pPr marL="2140930" indent="-237881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marL="2616693" indent="-23788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marL="3092455" indent="-23788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marL="3568217" indent="-23788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marL="4043980" indent="-23788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defRPr/>
            </a:pPr>
            <a:fld id="{EA0A565A-BB3F-4B3F-B001-990E03C5A86B}" type="slidenum">
              <a:rPr lang="en-US" altLang="en-US" smtClean="0"/>
              <a:pPr eaLnBrk="1" hangingPunct="1">
                <a:spcBef>
                  <a:spcPct val="0"/>
                </a:spcBef>
                <a:defRPr/>
              </a:pPr>
              <a:t>19</a:t>
            </a:fld>
            <a:endParaRPr lang="en-US" altLang="en-US"/>
          </a:p>
        </p:txBody>
      </p:sp>
      <p:sp>
        <p:nvSpPr>
          <p:cNvPr id="5550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60475" y="719138"/>
            <a:ext cx="4795838" cy="3595687"/>
          </a:xfrm>
          <a:ln/>
        </p:spPr>
      </p:sp>
      <p:sp>
        <p:nvSpPr>
          <p:cNvPr id="55501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4252" y="4560570"/>
            <a:ext cx="5366697" cy="432218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2053156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6114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1pPr>
            <a:lvl2pPr marL="773114" indent="-297351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2pPr>
            <a:lvl3pPr marL="1189406" indent="-237881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3pPr>
            <a:lvl4pPr marL="1665168" indent="-237881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4pPr>
            <a:lvl5pPr marL="2140930" indent="-237881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marL="2616693" indent="-23788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marL="3092455" indent="-23788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marL="3568217" indent="-23788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marL="4043980" indent="-23788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defRPr/>
            </a:pPr>
            <a:fld id="{EA0A565A-BB3F-4B3F-B001-990E03C5A86B}" type="slidenum">
              <a:rPr lang="en-US" altLang="en-US" smtClean="0"/>
              <a:pPr eaLnBrk="1" hangingPunct="1">
                <a:spcBef>
                  <a:spcPct val="0"/>
                </a:spcBef>
                <a:defRPr/>
              </a:pPr>
              <a:t>20</a:t>
            </a:fld>
            <a:endParaRPr lang="en-US" altLang="en-US"/>
          </a:p>
        </p:txBody>
      </p:sp>
      <p:sp>
        <p:nvSpPr>
          <p:cNvPr id="5550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60475" y="719138"/>
            <a:ext cx="4795838" cy="3595687"/>
          </a:xfrm>
          <a:ln/>
        </p:spPr>
      </p:sp>
      <p:sp>
        <p:nvSpPr>
          <p:cNvPr id="55501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4252" y="4560570"/>
            <a:ext cx="5366697" cy="432218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0808088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6114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1pPr>
            <a:lvl2pPr marL="773114" indent="-297351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2pPr>
            <a:lvl3pPr marL="1189406" indent="-237881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3pPr>
            <a:lvl4pPr marL="1665168" indent="-237881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4pPr>
            <a:lvl5pPr marL="2140930" indent="-237881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marL="2616693" indent="-23788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marL="3092455" indent="-23788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marL="3568217" indent="-23788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marL="4043980" indent="-23788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defRPr/>
            </a:pPr>
            <a:fld id="{EA0A565A-BB3F-4B3F-B001-990E03C5A86B}" type="slidenum">
              <a:rPr lang="en-US" altLang="en-US" smtClean="0"/>
              <a:pPr eaLnBrk="1" hangingPunct="1">
                <a:spcBef>
                  <a:spcPct val="0"/>
                </a:spcBef>
                <a:defRPr/>
              </a:pPr>
              <a:t>3</a:t>
            </a:fld>
            <a:endParaRPr lang="en-US" altLang="en-US"/>
          </a:p>
        </p:txBody>
      </p:sp>
      <p:sp>
        <p:nvSpPr>
          <p:cNvPr id="5550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60475" y="719138"/>
            <a:ext cx="4795838" cy="3595687"/>
          </a:xfrm>
          <a:ln/>
        </p:spPr>
      </p:sp>
      <p:sp>
        <p:nvSpPr>
          <p:cNvPr id="55501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4252" y="4560570"/>
            <a:ext cx="5366697" cy="432218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6114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1pPr>
            <a:lvl2pPr marL="773114" indent="-297351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2pPr>
            <a:lvl3pPr marL="1189406" indent="-237881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3pPr>
            <a:lvl4pPr marL="1665168" indent="-237881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4pPr>
            <a:lvl5pPr marL="2140930" indent="-237881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marL="2616693" indent="-23788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marL="3092455" indent="-23788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marL="3568217" indent="-23788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marL="4043980" indent="-23788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defRPr/>
            </a:pPr>
            <a:fld id="{EA0A565A-BB3F-4B3F-B001-990E03C5A86B}" type="slidenum">
              <a:rPr lang="en-US" altLang="en-US" smtClean="0"/>
              <a:pPr eaLnBrk="1" hangingPunct="1">
                <a:spcBef>
                  <a:spcPct val="0"/>
                </a:spcBef>
                <a:defRPr/>
              </a:pPr>
              <a:t>21</a:t>
            </a:fld>
            <a:endParaRPr lang="en-US" altLang="en-US"/>
          </a:p>
        </p:txBody>
      </p:sp>
      <p:sp>
        <p:nvSpPr>
          <p:cNvPr id="5550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60475" y="719138"/>
            <a:ext cx="4795838" cy="3595687"/>
          </a:xfrm>
          <a:ln/>
        </p:spPr>
      </p:sp>
      <p:sp>
        <p:nvSpPr>
          <p:cNvPr id="55501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4252" y="4560570"/>
            <a:ext cx="5366697" cy="432218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4556475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6114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1pPr>
            <a:lvl2pPr marL="773114" indent="-297351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2pPr>
            <a:lvl3pPr marL="1189406" indent="-237881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3pPr>
            <a:lvl4pPr marL="1665168" indent="-237881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4pPr>
            <a:lvl5pPr marL="2140930" indent="-237881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marL="2616693" indent="-23788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marL="3092455" indent="-23788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marL="3568217" indent="-23788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marL="4043980" indent="-23788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defRPr/>
            </a:pPr>
            <a:fld id="{EA0A565A-BB3F-4B3F-B001-990E03C5A86B}" type="slidenum">
              <a:rPr lang="en-US" altLang="en-US" smtClean="0"/>
              <a:pPr eaLnBrk="1" hangingPunct="1">
                <a:spcBef>
                  <a:spcPct val="0"/>
                </a:spcBef>
                <a:defRPr/>
              </a:pPr>
              <a:t>22</a:t>
            </a:fld>
            <a:endParaRPr lang="en-US" altLang="en-US"/>
          </a:p>
        </p:txBody>
      </p:sp>
      <p:sp>
        <p:nvSpPr>
          <p:cNvPr id="5550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60475" y="719138"/>
            <a:ext cx="4795838" cy="3595687"/>
          </a:xfrm>
          <a:ln/>
        </p:spPr>
      </p:sp>
      <p:sp>
        <p:nvSpPr>
          <p:cNvPr id="55501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4252" y="4560570"/>
            <a:ext cx="5366697" cy="432218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5810054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6114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1pPr>
            <a:lvl2pPr marL="773114" indent="-297351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2pPr>
            <a:lvl3pPr marL="1189406" indent="-237881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3pPr>
            <a:lvl4pPr marL="1665168" indent="-237881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4pPr>
            <a:lvl5pPr marL="2140930" indent="-237881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marL="2616693" indent="-23788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marL="3092455" indent="-23788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marL="3568217" indent="-23788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marL="4043980" indent="-23788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defRPr/>
            </a:pPr>
            <a:fld id="{EA0A565A-BB3F-4B3F-B001-990E03C5A86B}" type="slidenum">
              <a:rPr lang="en-US" altLang="en-US" smtClean="0"/>
              <a:pPr eaLnBrk="1" hangingPunct="1">
                <a:spcBef>
                  <a:spcPct val="0"/>
                </a:spcBef>
                <a:defRPr/>
              </a:pPr>
              <a:t>23</a:t>
            </a:fld>
            <a:endParaRPr lang="en-US" altLang="en-US"/>
          </a:p>
        </p:txBody>
      </p:sp>
      <p:sp>
        <p:nvSpPr>
          <p:cNvPr id="5550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60475" y="719138"/>
            <a:ext cx="4795838" cy="3595687"/>
          </a:xfrm>
          <a:ln/>
        </p:spPr>
      </p:sp>
      <p:sp>
        <p:nvSpPr>
          <p:cNvPr id="55501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4252" y="4560570"/>
            <a:ext cx="5366697" cy="432218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6114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1pPr>
            <a:lvl2pPr marL="773114" indent="-297351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2pPr>
            <a:lvl3pPr marL="1189406" indent="-237881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3pPr>
            <a:lvl4pPr marL="1665168" indent="-237881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4pPr>
            <a:lvl5pPr marL="2140930" indent="-237881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marL="2616693" indent="-23788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marL="3092455" indent="-23788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marL="3568217" indent="-23788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marL="4043980" indent="-23788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defRPr/>
            </a:pPr>
            <a:fld id="{EA0A565A-BB3F-4B3F-B001-990E03C5A86B}" type="slidenum">
              <a:rPr lang="en-US" altLang="en-US" smtClean="0"/>
              <a:pPr eaLnBrk="1" hangingPunct="1">
                <a:spcBef>
                  <a:spcPct val="0"/>
                </a:spcBef>
                <a:defRPr/>
              </a:pPr>
              <a:t>24</a:t>
            </a:fld>
            <a:endParaRPr lang="en-US" altLang="en-US"/>
          </a:p>
        </p:txBody>
      </p:sp>
      <p:sp>
        <p:nvSpPr>
          <p:cNvPr id="5550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60475" y="719138"/>
            <a:ext cx="4795838" cy="3595687"/>
          </a:xfrm>
          <a:ln/>
        </p:spPr>
      </p:sp>
      <p:sp>
        <p:nvSpPr>
          <p:cNvPr id="55501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4252" y="4560570"/>
            <a:ext cx="5366697" cy="432218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5241793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6114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1pPr>
            <a:lvl2pPr marL="773114" indent="-297351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2pPr>
            <a:lvl3pPr marL="1189406" indent="-237881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3pPr>
            <a:lvl4pPr marL="1665168" indent="-237881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4pPr>
            <a:lvl5pPr marL="2140930" indent="-237881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marL="2616693" indent="-23788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marL="3092455" indent="-23788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marL="3568217" indent="-23788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marL="4043980" indent="-23788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defRPr/>
            </a:pPr>
            <a:fld id="{EA0A565A-BB3F-4B3F-B001-990E03C5A86B}" type="slidenum">
              <a:rPr lang="en-US" altLang="en-US" smtClean="0"/>
              <a:pPr eaLnBrk="1" hangingPunct="1">
                <a:spcBef>
                  <a:spcPct val="0"/>
                </a:spcBef>
                <a:defRPr/>
              </a:pPr>
              <a:t>25</a:t>
            </a:fld>
            <a:endParaRPr lang="en-US" altLang="en-US"/>
          </a:p>
        </p:txBody>
      </p:sp>
      <p:sp>
        <p:nvSpPr>
          <p:cNvPr id="5550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60475" y="719138"/>
            <a:ext cx="4795838" cy="3595687"/>
          </a:xfrm>
          <a:ln/>
        </p:spPr>
      </p:sp>
      <p:sp>
        <p:nvSpPr>
          <p:cNvPr id="55501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4252" y="4560570"/>
            <a:ext cx="5366697" cy="432218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34695628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6114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1pPr>
            <a:lvl2pPr marL="773114" indent="-297351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2pPr>
            <a:lvl3pPr marL="1189406" indent="-237881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3pPr>
            <a:lvl4pPr marL="1665168" indent="-237881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4pPr>
            <a:lvl5pPr marL="2140930" indent="-237881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marL="2616693" indent="-23788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marL="3092455" indent="-23788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marL="3568217" indent="-23788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marL="4043980" indent="-23788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defRPr/>
            </a:pPr>
            <a:fld id="{EA0A565A-BB3F-4B3F-B001-990E03C5A86B}" type="slidenum">
              <a:rPr lang="en-US" altLang="en-US" smtClean="0"/>
              <a:pPr eaLnBrk="1" hangingPunct="1">
                <a:spcBef>
                  <a:spcPct val="0"/>
                </a:spcBef>
                <a:defRPr/>
              </a:pPr>
              <a:t>26</a:t>
            </a:fld>
            <a:endParaRPr lang="en-US" altLang="en-US"/>
          </a:p>
        </p:txBody>
      </p:sp>
      <p:sp>
        <p:nvSpPr>
          <p:cNvPr id="5550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60475" y="719138"/>
            <a:ext cx="4795838" cy="3595687"/>
          </a:xfrm>
          <a:ln/>
        </p:spPr>
      </p:sp>
      <p:sp>
        <p:nvSpPr>
          <p:cNvPr id="55501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4252" y="4560570"/>
            <a:ext cx="5366697" cy="432218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62685974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6114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1pPr>
            <a:lvl2pPr marL="773114" indent="-297351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2pPr>
            <a:lvl3pPr marL="1189406" indent="-237881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3pPr>
            <a:lvl4pPr marL="1665168" indent="-237881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4pPr>
            <a:lvl5pPr marL="2140930" indent="-237881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marL="2616693" indent="-23788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marL="3092455" indent="-23788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marL="3568217" indent="-23788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marL="4043980" indent="-23788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defRPr/>
            </a:pPr>
            <a:fld id="{EA0A565A-BB3F-4B3F-B001-990E03C5A86B}" type="slidenum">
              <a:rPr lang="en-US" altLang="en-US" smtClean="0"/>
              <a:pPr eaLnBrk="1" hangingPunct="1">
                <a:spcBef>
                  <a:spcPct val="0"/>
                </a:spcBef>
                <a:defRPr/>
              </a:pPr>
              <a:t>27</a:t>
            </a:fld>
            <a:endParaRPr lang="en-US" altLang="en-US"/>
          </a:p>
        </p:txBody>
      </p:sp>
      <p:sp>
        <p:nvSpPr>
          <p:cNvPr id="5550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60475" y="719138"/>
            <a:ext cx="4795838" cy="3595687"/>
          </a:xfrm>
          <a:ln/>
        </p:spPr>
      </p:sp>
      <p:sp>
        <p:nvSpPr>
          <p:cNvPr id="55501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4252" y="4560570"/>
            <a:ext cx="5366697" cy="432218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10232026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6114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1pPr>
            <a:lvl2pPr marL="773114" indent="-297351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2pPr>
            <a:lvl3pPr marL="1189406" indent="-237881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3pPr>
            <a:lvl4pPr marL="1665168" indent="-237881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4pPr>
            <a:lvl5pPr marL="2140930" indent="-237881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marL="2616693" indent="-23788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marL="3092455" indent="-23788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marL="3568217" indent="-23788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marL="4043980" indent="-23788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defRPr/>
            </a:pPr>
            <a:fld id="{EA0A565A-BB3F-4B3F-B001-990E03C5A86B}" type="slidenum">
              <a:rPr lang="en-US" altLang="en-US" smtClean="0"/>
              <a:pPr eaLnBrk="1" hangingPunct="1">
                <a:spcBef>
                  <a:spcPct val="0"/>
                </a:spcBef>
                <a:defRPr/>
              </a:pPr>
              <a:t>28</a:t>
            </a:fld>
            <a:endParaRPr lang="en-US" altLang="en-US"/>
          </a:p>
        </p:txBody>
      </p:sp>
      <p:sp>
        <p:nvSpPr>
          <p:cNvPr id="5550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60475" y="719138"/>
            <a:ext cx="4795838" cy="3595687"/>
          </a:xfrm>
          <a:ln/>
        </p:spPr>
      </p:sp>
      <p:sp>
        <p:nvSpPr>
          <p:cNvPr id="55501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4252" y="4560570"/>
            <a:ext cx="5366697" cy="432218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50850800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6114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1pPr>
            <a:lvl2pPr marL="773114" indent="-297351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2pPr>
            <a:lvl3pPr marL="1189406" indent="-237881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3pPr>
            <a:lvl4pPr marL="1665168" indent="-237881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4pPr>
            <a:lvl5pPr marL="2140930" indent="-237881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marL="2616693" indent="-23788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marL="3092455" indent="-23788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marL="3568217" indent="-23788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marL="4043980" indent="-23788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defRPr/>
            </a:pPr>
            <a:fld id="{EA0A565A-BB3F-4B3F-B001-990E03C5A86B}" type="slidenum">
              <a:rPr lang="en-US" altLang="en-US" smtClean="0"/>
              <a:pPr eaLnBrk="1" hangingPunct="1">
                <a:spcBef>
                  <a:spcPct val="0"/>
                </a:spcBef>
                <a:defRPr/>
              </a:pPr>
              <a:t>29</a:t>
            </a:fld>
            <a:endParaRPr lang="en-US" altLang="en-US"/>
          </a:p>
        </p:txBody>
      </p:sp>
      <p:sp>
        <p:nvSpPr>
          <p:cNvPr id="5550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60475" y="719138"/>
            <a:ext cx="4795838" cy="3595687"/>
          </a:xfrm>
          <a:ln/>
        </p:spPr>
      </p:sp>
      <p:sp>
        <p:nvSpPr>
          <p:cNvPr id="55501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4252" y="4560570"/>
            <a:ext cx="5366697" cy="432218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12988309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6114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1pPr>
            <a:lvl2pPr marL="773114" indent="-297351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2pPr>
            <a:lvl3pPr marL="1189406" indent="-237881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3pPr>
            <a:lvl4pPr marL="1665168" indent="-237881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4pPr>
            <a:lvl5pPr marL="2140930" indent="-237881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marL="2616693" indent="-23788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marL="3092455" indent="-23788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marL="3568217" indent="-23788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marL="4043980" indent="-23788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defRPr/>
            </a:pPr>
            <a:fld id="{EA0A565A-BB3F-4B3F-B001-990E03C5A86B}" type="slidenum">
              <a:rPr lang="en-US" altLang="en-US" smtClean="0"/>
              <a:pPr eaLnBrk="1" hangingPunct="1">
                <a:spcBef>
                  <a:spcPct val="0"/>
                </a:spcBef>
                <a:defRPr/>
              </a:pPr>
              <a:t>30</a:t>
            </a:fld>
            <a:endParaRPr lang="en-US" altLang="en-US"/>
          </a:p>
        </p:txBody>
      </p:sp>
      <p:sp>
        <p:nvSpPr>
          <p:cNvPr id="5550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60475" y="719138"/>
            <a:ext cx="4795838" cy="3595687"/>
          </a:xfrm>
          <a:ln/>
        </p:spPr>
      </p:sp>
      <p:sp>
        <p:nvSpPr>
          <p:cNvPr id="55501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4252" y="4560570"/>
            <a:ext cx="5366697" cy="432218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4972047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6114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1pPr>
            <a:lvl2pPr marL="773114" indent="-297351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2pPr>
            <a:lvl3pPr marL="1189406" indent="-237881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3pPr>
            <a:lvl4pPr marL="1665168" indent="-237881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4pPr>
            <a:lvl5pPr marL="2140930" indent="-237881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marL="2616693" indent="-23788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marL="3092455" indent="-23788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marL="3568217" indent="-23788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marL="4043980" indent="-23788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defRPr/>
            </a:pPr>
            <a:fld id="{EA0A565A-BB3F-4B3F-B001-990E03C5A86B}" type="slidenum">
              <a:rPr lang="en-US" altLang="en-US" smtClean="0"/>
              <a:pPr eaLnBrk="1" hangingPunct="1">
                <a:spcBef>
                  <a:spcPct val="0"/>
                </a:spcBef>
                <a:defRPr/>
              </a:pPr>
              <a:t>4</a:t>
            </a:fld>
            <a:endParaRPr lang="en-US" altLang="en-US"/>
          </a:p>
        </p:txBody>
      </p:sp>
      <p:sp>
        <p:nvSpPr>
          <p:cNvPr id="5550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60475" y="719138"/>
            <a:ext cx="4795838" cy="3595687"/>
          </a:xfrm>
          <a:ln/>
        </p:spPr>
      </p:sp>
      <p:sp>
        <p:nvSpPr>
          <p:cNvPr id="55501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4252" y="4560570"/>
            <a:ext cx="5366697" cy="432218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98704606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6114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1pPr>
            <a:lvl2pPr marL="773114" indent="-297351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2pPr>
            <a:lvl3pPr marL="1189406" indent="-237881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3pPr>
            <a:lvl4pPr marL="1665168" indent="-237881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4pPr>
            <a:lvl5pPr marL="2140930" indent="-237881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marL="2616693" indent="-23788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marL="3092455" indent="-23788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marL="3568217" indent="-23788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marL="4043980" indent="-23788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defRPr/>
            </a:pPr>
            <a:fld id="{EA0A565A-BB3F-4B3F-B001-990E03C5A86B}" type="slidenum">
              <a:rPr lang="en-US" altLang="en-US" smtClean="0"/>
              <a:pPr eaLnBrk="1" hangingPunct="1">
                <a:spcBef>
                  <a:spcPct val="0"/>
                </a:spcBef>
                <a:defRPr/>
              </a:pPr>
              <a:t>31</a:t>
            </a:fld>
            <a:endParaRPr lang="en-US" altLang="en-US"/>
          </a:p>
        </p:txBody>
      </p:sp>
      <p:sp>
        <p:nvSpPr>
          <p:cNvPr id="5550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60475" y="719138"/>
            <a:ext cx="4795838" cy="3595687"/>
          </a:xfrm>
          <a:ln/>
        </p:spPr>
      </p:sp>
      <p:sp>
        <p:nvSpPr>
          <p:cNvPr id="55501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4252" y="4560570"/>
            <a:ext cx="5366697" cy="432218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98137049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6114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1pPr>
            <a:lvl2pPr marL="773114" indent="-297351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2pPr>
            <a:lvl3pPr marL="1189406" indent="-237881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3pPr>
            <a:lvl4pPr marL="1665168" indent="-237881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4pPr>
            <a:lvl5pPr marL="2140930" indent="-237881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marL="2616693" indent="-23788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marL="3092455" indent="-23788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marL="3568217" indent="-23788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marL="4043980" indent="-23788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defRPr/>
            </a:pPr>
            <a:fld id="{EA0A565A-BB3F-4B3F-B001-990E03C5A86B}" type="slidenum">
              <a:rPr lang="en-US" altLang="en-US" smtClean="0"/>
              <a:pPr eaLnBrk="1" hangingPunct="1">
                <a:spcBef>
                  <a:spcPct val="0"/>
                </a:spcBef>
                <a:defRPr/>
              </a:pPr>
              <a:t>32</a:t>
            </a:fld>
            <a:endParaRPr lang="en-US" altLang="en-US"/>
          </a:p>
        </p:txBody>
      </p:sp>
      <p:sp>
        <p:nvSpPr>
          <p:cNvPr id="5550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60475" y="719138"/>
            <a:ext cx="4795838" cy="3595687"/>
          </a:xfrm>
          <a:ln/>
        </p:spPr>
      </p:sp>
      <p:sp>
        <p:nvSpPr>
          <p:cNvPr id="55501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4252" y="4560570"/>
            <a:ext cx="5366697" cy="432218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45838215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6114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1pPr>
            <a:lvl2pPr marL="773114" indent="-297351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2pPr>
            <a:lvl3pPr marL="1189406" indent="-237881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3pPr>
            <a:lvl4pPr marL="1665168" indent="-237881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4pPr>
            <a:lvl5pPr marL="2140930" indent="-237881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marL="2616693" indent="-23788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marL="3092455" indent="-23788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marL="3568217" indent="-23788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marL="4043980" indent="-23788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defRPr/>
            </a:pPr>
            <a:fld id="{EA0A565A-BB3F-4B3F-B001-990E03C5A86B}" type="slidenum">
              <a:rPr lang="en-US" altLang="en-US" smtClean="0"/>
              <a:pPr eaLnBrk="1" hangingPunct="1">
                <a:spcBef>
                  <a:spcPct val="0"/>
                </a:spcBef>
                <a:defRPr/>
              </a:pPr>
              <a:t>33</a:t>
            </a:fld>
            <a:endParaRPr lang="en-US" altLang="en-US"/>
          </a:p>
        </p:txBody>
      </p:sp>
      <p:sp>
        <p:nvSpPr>
          <p:cNvPr id="5550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60475" y="719138"/>
            <a:ext cx="4795838" cy="3595687"/>
          </a:xfrm>
          <a:ln/>
        </p:spPr>
      </p:sp>
      <p:sp>
        <p:nvSpPr>
          <p:cNvPr id="55501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4252" y="4560570"/>
            <a:ext cx="5366697" cy="432218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41387396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6114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1pPr>
            <a:lvl2pPr marL="773114" indent="-297351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2pPr>
            <a:lvl3pPr marL="1189406" indent="-237881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3pPr>
            <a:lvl4pPr marL="1665168" indent="-237881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4pPr>
            <a:lvl5pPr marL="2140930" indent="-237881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marL="2616693" indent="-23788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marL="3092455" indent="-23788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marL="3568217" indent="-23788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marL="4043980" indent="-23788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defRPr/>
            </a:pPr>
            <a:fld id="{EA0A565A-BB3F-4B3F-B001-990E03C5A86B}" type="slidenum">
              <a:rPr lang="en-US" altLang="en-US" smtClean="0"/>
              <a:pPr eaLnBrk="1" hangingPunct="1">
                <a:spcBef>
                  <a:spcPct val="0"/>
                </a:spcBef>
                <a:defRPr/>
              </a:pPr>
              <a:t>34</a:t>
            </a:fld>
            <a:endParaRPr lang="en-US" altLang="en-US"/>
          </a:p>
        </p:txBody>
      </p:sp>
      <p:sp>
        <p:nvSpPr>
          <p:cNvPr id="5550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60475" y="719138"/>
            <a:ext cx="4795838" cy="3595687"/>
          </a:xfrm>
          <a:ln/>
        </p:spPr>
      </p:sp>
      <p:sp>
        <p:nvSpPr>
          <p:cNvPr id="55501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4252" y="4560570"/>
            <a:ext cx="5366697" cy="432218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77019974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6114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1pPr>
            <a:lvl2pPr marL="773114" indent="-297351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2pPr>
            <a:lvl3pPr marL="1189406" indent="-237881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3pPr>
            <a:lvl4pPr marL="1665168" indent="-237881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4pPr>
            <a:lvl5pPr marL="2140930" indent="-237881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marL="2616693" indent="-23788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marL="3092455" indent="-23788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marL="3568217" indent="-23788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marL="4043980" indent="-23788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defRPr/>
            </a:pPr>
            <a:fld id="{EA0A565A-BB3F-4B3F-B001-990E03C5A86B}" type="slidenum">
              <a:rPr lang="en-US" altLang="en-US" smtClean="0"/>
              <a:pPr eaLnBrk="1" hangingPunct="1">
                <a:spcBef>
                  <a:spcPct val="0"/>
                </a:spcBef>
                <a:defRPr/>
              </a:pPr>
              <a:t>35</a:t>
            </a:fld>
            <a:endParaRPr lang="en-US" altLang="en-US"/>
          </a:p>
        </p:txBody>
      </p:sp>
      <p:sp>
        <p:nvSpPr>
          <p:cNvPr id="5550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60475" y="719138"/>
            <a:ext cx="4795838" cy="3595687"/>
          </a:xfrm>
          <a:ln/>
        </p:spPr>
      </p:sp>
      <p:sp>
        <p:nvSpPr>
          <p:cNvPr id="55501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4252" y="4560570"/>
            <a:ext cx="5366697" cy="432218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18260333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6114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1pPr>
            <a:lvl2pPr marL="773114" indent="-297351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2pPr>
            <a:lvl3pPr marL="1189406" indent="-237881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3pPr>
            <a:lvl4pPr marL="1665168" indent="-237881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4pPr>
            <a:lvl5pPr marL="2140930" indent="-237881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marL="2616693" indent="-23788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marL="3092455" indent="-23788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marL="3568217" indent="-23788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marL="4043980" indent="-23788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defRPr/>
            </a:pPr>
            <a:fld id="{EA0A565A-BB3F-4B3F-B001-990E03C5A86B}" type="slidenum">
              <a:rPr lang="en-US" altLang="en-US" smtClean="0"/>
              <a:pPr eaLnBrk="1" hangingPunct="1">
                <a:spcBef>
                  <a:spcPct val="0"/>
                </a:spcBef>
                <a:defRPr/>
              </a:pPr>
              <a:t>36</a:t>
            </a:fld>
            <a:endParaRPr lang="en-US" altLang="en-US"/>
          </a:p>
        </p:txBody>
      </p:sp>
      <p:sp>
        <p:nvSpPr>
          <p:cNvPr id="5550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60475" y="719138"/>
            <a:ext cx="4795838" cy="3595687"/>
          </a:xfrm>
          <a:ln/>
        </p:spPr>
      </p:sp>
      <p:sp>
        <p:nvSpPr>
          <p:cNvPr id="55501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4252" y="4560570"/>
            <a:ext cx="5366697" cy="432218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45973157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6114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1pPr>
            <a:lvl2pPr marL="773114" indent="-297351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2pPr>
            <a:lvl3pPr marL="1189406" indent="-237881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3pPr>
            <a:lvl4pPr marL="1665168" indent="-237881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4pPr>
            <a:lvl5pPr marL="2140930" indent="-237881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marL="2616693" indent="-23788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marL="3092455" indent="-23788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marL="3568217" indent="-23788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marL="4043980" indent="-23788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defRPr/>
            </a:pPr>
            <a:fld id="{EA0A565A-BB3F-4B3F-B001-990E03C5A86B}" type="slidenum">
              <a:rPr lang="en-US" altLang="en-US" smtClean="0"/>
              <a:pPr eaLnBrk="1" hangingPunct="1">
                <a:spcBef>
                  <a:spcPct val="0"/>
                </a:spcBef>
                <a:defRPr/>
              </a:pPr>
              <a:t>37</a:t>
            </a:fld>
            <a:endParaRPr lang="en-US" altLang="en-US"/>
          </a:p>
        </p:txBody>
      </p:sp>
      <p:sp>
        <p:nvSpPr>
          <p:cNvPr id="5550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60475" y="719138"/>
            <a:ext cx="4795838" cy="3595687"/>
          </a:xfrm>
          <a:ln/>
        </p:spPr>
      </p:sp>
      <p:sp>
        <p:nvSpPr>
          <p:cNvPr id="55501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4252" y="4560570"/>
            <a:ext cx="5366697" cy="432218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68367778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6114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1pPr>
            <a:lvl2pPr marL="773114" indent="-297351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2pPr>
            <a:lvl3pPr marL="1189406" indent="-237881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3pPr>
            <a:lvl4pPr marL="1665168" indent="-237881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4pPr>
            <a:lvl5pPr marL="2140930" indent="-237881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marL="2616693" indent="-23788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marL="3092455" indent="-23788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marL="3568217" indent="-23788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marL="4043980" indent="-23788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defRPr/>
            </a:pPr>
            <a:fld id="{EA0A565A-BB3F-4B3F-B001-990E03C5A86B}" type="slidenum">
              <a:rPr lang="en-US" altLang="en-US" smtClean="0"/>
              <a:pPr eaLnBrk="1" hangingPunct="1">
                <a:spcBef>
                  <a:spcPct val="0"/>
                </a:spcBef>
                <a:defRPr/>
              </a:pPr>
              <a:t>38</a:t>
            </a:fld>
            <a:endParaRPr lang="en-US" altLang="en-US"/>
          </a:p>
        </p:txBody>
      </p:sp>
      <p:sp>
        <p:nvSpPr>
          <p:cNvPr id="5550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60475" y="719138"/>
            <a:ext cx="4795838" cy="3595687"/>
          </a:xfrm>
          <a:ln/>
        </p:spPr>
      </p:sp>
      <p:sp>
        <p:nvSpPr>
          <p:cNvPr id="55501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4252" y="4560570"/>
            <a:ext cx="5366697" cy="432218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83759216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6114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1pPr>
            <a:lvl2pPr marL="773114" indent="-297351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2pPr>
            <a:lvl3pPr marL="1189406" indent="-237881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3pPr>
            <a:lvl4pPr marL="1665168" indent="-237881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4pPr>
            <a:lvl5pPr marL="2140930" indent="-237881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marL="2616693" indent="-23788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marL="3092455" indent="-23788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marL="3568217" indent="-23788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marL="4043980" indent="-23788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defRPr/>
            </a:pPr>
            <a:fld id="{EA0A565A-BB3F-4B3F-B001-990E03C5A86B}" type="slidenum">
              <a:rPr lang="en-US" altLang="en-US" smtClean="0"/>
              <a:pPr eaLnBrk="1" hangingPunct="1">
                <a:spcBef>
                  <a:spcPct val="0"/>
                </a:spcBef>
                <a:defRPr/>
              </a:pPr>
              <a:t>39</a:t>
            </a:fld>
            <a:endParaRPr lang="en-US" altLang="en-US"/>
          </a:p>
        </p:txBody>
      </p:sp>
      <p:sp>
        <p:nvSpPr>
          <p:cNvPr id="5550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60475" y="719138"/>
            <a:ext cx="4795838" cy="3595687"/>
          </a:xfrm>
          <a:ln/>
        </p:spPr>
      </p:sp>
      <p:sp>
        <p:nvSpPr>
          <p:cNvPr id="55501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4252" y="4560570"/>
            <a:ext cx="5366697" cy="432218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49219494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6114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1pPr>
            <a:lvl2pPr marL="773114" indent="-297351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2pPr>
            <a:lvl3pPr marL="1189406" indent="-237881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3pPr>
            <a:lvl4pPr marL="1665168" indent="-237881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4pPr>
            <a:lvl5pPr marL="2140930" indent="-237881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marL="2616693" indent="-23788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marL="3092455" indent="-23788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marL="3568217" indent="-23788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marL="4043980" indent="-23788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defRPr/>
            </a:pPr>
            <a:fld id="{EA0A565A-BB3F-4B3F-B001-990E03C5A86B}" type="slidenum">
              <a:rPr lang="en-US" altLang="en-US" smtClean="0"/>
              <a:pPr eaLnBrk="1" hangingPunct="1">
                <a:spcBef>
                  <a:spcPct val="0"/>
                </a:spcBef>
                <a:defRPr/>
              </a:pPr>
              <a:t>40</a:t>
            </a:fld>
            <a:endParaRPr lang="en-US" altLang="en-US"/>
          </a:p>
        </p:txBody>
      </p:sp>
      <p:sp>
        <p:nvSpPr>
          <p:cNvPr id="5550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60475" y="719138"/>
            <a:ext cx="4795838" cy="3595687"/>
          </a:xfrm>
          <a:ln/>
        </p:spPr>
      </p:sp>
      <p:sp>
        <p:nvSpPr>
          <p:cNvPr id="55501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4252" y="4560570"/>
            <a:ext cx="5366697" cy="432218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3133023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6114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1pPr>
            <a:lvl2pPr marL="773114" indent="-297351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2pPr>
            <a:lvl3pPr marL="1189406" indent="-237881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3pPr>
            <a:lvl4pPr marL="1665168" indent="-237881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4pPr>
            <a:lvl5pPr marL="2140930" indent="-237881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marL="2616693" indent="-23788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marL="3092455" indent="-23788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marL="3568217" indent="-23788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marL="4043980" indent="-23788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defRPr/>
            </a:pPr>
            <a:fld id="{EA0A565A-BB3F-4B3F-B001-990E03C5A86B}" type="slidenum">
              <a:rPr lang="en-US" altLang="en-US" smtClean="0"/>
              <a:pPr eaLnBrk="1" hangingPunct="1">
                <a:spcBef>
                  <a:spcPct val="0"/>
                </a:spcBef>
                <a:defRPr/>
              </a:pPr>
              <a:t>5</a:t>
            </a:fld>
            <a:endParaRPr lang="en-US" altLang="en-US"/>
          </a:p>
        </p:txBody>
      </p:sp>
      <p:sp>
        <p:nvSpPr>
          <p:cNvPr id="5550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60475" y="719138"/>
            <a:ext cx="4795838" cy="3595687"/>
          </a:xfrm>
          <a:ln/>
        </p:spPr>
      </p:sp>
      <p:sp>
        <p:nvSpPr>
          <p:cNvPr id="55501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4252" y="4560570"/>
            <a:ext cx="5366697" cy="432218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32340118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6114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1pPr>
            <a:lvl2pPr marL="773114" indent="-297351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2pPr>
            <a:lvl3pPr marL="1189406" indent="-237881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3pPr>
            <a:lvl4pPr marL="1665168" indent="-237881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4pPr>
            <a:lvl5pPr marL="2140930" indent="-237881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marL="2616693" indent="-23788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marL="3092455" indent="-23788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marL="3568217" indent="-23788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marL="4043980" indent="-23788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defRPr/>
            </a:pPr>
            <a:fld id="{EA0A565A-BB3F-4B3F-B001-990E03C5A86B}" type="slidenum">
              <a:rPr lang="en-US" altLang="en-US" smtClean="0"/>
              <a:pPr eaLnBrk="1" hangingPunct="1">
                <a:spcBef>
                  <a:spcPct val="0"/>
                </a:spcBef>
                <a:defRPr/>
              </a:pPr>
              <a:t>41</a:t>
            </a:fld>
            <a:endParaRPr lang="en-US" altLang="en-US"/>
          </a:p>
        </p:txBody>
      </p:sp>
      <p:sp>
        <p:nvSpPr>
          <p:cNvPr id="5550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60475" y="719138"/>
            <a:ext cx="4795838" cy="3595687"/>
          </a:xfrm>
          <a:ln/>
        </p:spPr>
      </p:sp>
      <p:sp>
        <p:nvSpPr>
          <p:cNvPr id="55501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4252" y="4560570"/>
            <a:ext cx="5366697" cy="432218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51134287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6114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1pPr>
            <a:lvl2pPr marL="773114" indent="-297351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2pPr>
            <a:lvl3pPr marL="1189406" indent="-237881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3pPr>
            <a:lvl4pPr marL="1665168" indent="-237881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4pPr>
            <a:lvl5pPr marL="2140930" indent="-237881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marL="2616693" indent="-23788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marL="3092455" indent="-23788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marL="3568217" indent="-23788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marL="4043980" indent="-23788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defRPr/>
            </a:pPr>
            <a:fld id="{EA0A565A-BB3F-4B3F-B001-990E03C5A86B}" type="slidenum">
              <a:rPr lang="en-US" altLang="en-US" smtClean="0"/>
              <a:pPr eaLnBrk="1" hangingPunct="1">
                <a:spcBef>
                  <a:spcPct val="0"/>
                </a:spcBef>
                <a:defRPr/>
              </a:pPr>
              <a:t>42</a:t>
            </a:fld>
            <a:endParaRPr lang="en-US" altLang="en-US"/>
          </a:p>
        </p:txBody>
      </p:sp>
      <p:sp>
        <p:nvSpPr>
          <p:cNvPr id="5550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60475" y="719138"/>
            <a:ext cx="4795838" cy="3595687"/>
          </a:xfrm>
          <a:ln/>
        </p:spPr>
      </p:sp>
      <p:sp>
        <p:nvSpPr>
          <p:cNvPr id="55501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4252" y="4560570"/>
            <a:ext cx="5366697" cy="432218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28513790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6114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1pPr>
            <a:lvl2pPr marL="773114" indent="-297351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2pPr>
            <a:lvl3pPr marL="1189406" indent="-237881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3pPr>
            <a:lvl4pPr marL="1665168" indent="-237881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4pPr>
            <a:lvl5pPr marL="2140930" indent="-237881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marL="2616693" indent="-23788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marL="3092455" indent="-23788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marL="3568217" indent="-23788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marL="4043980" indent="-23788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defRPr/>
            </a:pPr>
            <a:fld id="{EA0A565A-BB3F-4B3F-B001-990E03C5A86B}" type="slidenum">
              <a:rPr lang="en-US" altLang="en-US" smtClean="0"/>
              <a:pPr eaLnBrk="1" hangingPunct="1">
                <a:spcBef>
                  <a:spcPct val="0"/>
                </a:spcBef>
                <a:defRPr/>
              </a:pPr>
              <a:t>43</a:t>
            </a:fld>
            <a:endParaRPr lang="en-US" altLang="en-US"/>
          </a:p>
        </p:txBody>
      </p:sp>
      <p:sp>
        <p:nvSpPr>
          <p:cNvPr id="5550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60475" y="719138"/>
            <a:ext cx="4795838" cy="3595687"/>
          </a:xfrm>
          <a:ln/>
        </p:spPr>
      </p:sp>
      <p:sp>
        <p:nvSpPr>
          <p:cNvPr id="55501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4252" y="4560570"/>
            <a:ext cx="5366697" cy="432218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94328610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6114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1pPr>
            <a:lvl2pPr marL="773114" indent="-297351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2pPr>
            <a:lvl3pPr marL="1189406" indent="-237881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3pPr>
            <a:lvl4pPr marL="1665168" indent="-237881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4pPr>
            <a:lvl5pPr marL="2140930" indent="-237881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marL="2616693" indent="-23788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marL="3092455" indent="-23788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marL="3568217" indent="-23788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marL="4043980" indent="-23788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defRPr/>
            </a:pPr>
            <a:fld id="{EA0A565A-BB3F-4B3F-B001-990E03C5A86B}" type="slidenum">
              <a:rPr lang="en-US" altLang="en-US" smtClean="0"/>
              <a:pPr eaLnBrk="1" hangingPunct="1">
                <a:spcBef>
                  <a:spcPct val="0"/>
                </a:spcBef>
                <a:defRPr/>
              </a:pPr>
              <a:t>44</a:t>
            </a:fld>
            <a:endParaRPr lang="en-US" altLang="en-US"/>
          </a:p>
        </p:txBody>
      </p:sp>
      <p:sp>
        <p:nvSpPr>
          <p:cNvPr id="5550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60475" y="719138"/>
            <a:ext cx="4795838" cy="3595687"/>
          </a:xfrm>
          <a:ln/>
        </p:spPr>
      </p:sp>
      <p:sp>
        <p:nvSpPr>
          <p:cNvPr id="55501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4252" y="4560570"/>
            <a:ext cx="5366697" cy="432218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4241668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6114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1pPr>
            <a:lvl2pPr marL="773114" indent="-297351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2pPr>
            <a:lvl3pPr marL="1189406" indent="-237881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3pPr>
            <a:lvl4pPr marL="1665168" indent="-237881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4pPr>
            <a:lvl5pPr marL="2140930" indent="-237881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marL="2616693" indent="-23788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marL="3092455" indent="-23788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marL="3568217" indent="-23788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marL="4043980" indent="-23788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defRPr/>
            </a:pPr>
            <a:fld id="{EA0A565A-BB3F-4B3F-B001-990E03C5A86B}" type="slidenum">
              <a:rPr lang="en-US" altLang="en-US" smtClean="0"/>
              <a:pPr eaLnBrk="1" hangingPunct="1">
                <a:spcBef>
                  <a:spcPct val="0"/>
                </a:spcBef>
                <a:defRPr/>
              </a:pPr>
              <a:t>45</a:t>
            </a:fld>
            <a:endParaRPr lang="en-US" altLang="en-US"/>
          </a:p>
        </p:txBody>
      </p:sp>
      <p:sp>
        <p:nvSpPr>
          <p:cNvPr id="5550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60475" y="719138"/>
            <a:ext cx="4795838" cy="3595687"/>
          </a:xfrm>
          <a:ln/>
        </p:spPr>
      </p:sp>
      <p:sp>
        <p:nvSpPr>
          <p:cNvPr id="55501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4252" y="4560570"/>
            <a:ext cx="5366697" cy="432218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65529625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6114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1pPr>
            <a:lvl2pPr marL="773114" indent="-297351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2pPr>
            <a:lvl3pPr marL="1189406" indent="-237881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3pPr>
            <a:lvl4pPr marL="1665168" indent="-237881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4pPr>
            <a:lvl5pPr marL="2140930" indent="-237881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marL="2616693" indent="-23788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marL="3092455" indent="-23788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marL="3568217" indent="-23788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marL="4043980" indent="-23788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defRPr/>
            </a:pPr>
            <a:fld id="{EA0A565A-BB3F-4B3F-B001-990E03C5A86B}" type="slidenum">
              <a:rPr lang="en-US" altLang="en-US" smtClean="0"/>
              <a:pPr eaLnBrk="1" hangingPunct="1">
                <a:spcBef>
                  <a:spcPct val="0"/>
                </a:spcBef>
                <a:defRPr/>
              </a:pPr>
              <a:t>46</a:t>
            </a:fld>
            <a:endParaRPr lang="en-US" altLang="en-US"/>
          </a:p>
        </p:txBody>
      </p:sp>
      <p:sp>
        <p:nvSpPr>
          <p:cNvPr id="5550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60475" y="719138"/>
            <a:ext cx="4795838" cy="3595687"/>
          </a:xfrm>
          <a:ln/>
        </p:spPr>
      </p:sp>
      <p:sp>
        <p:nvSpPr>
          <p:cNvPr id="55501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4252" y="4560570"/>
            <a:ext cx="5366697" cy="432218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07285204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6114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1pPr>
            <a:lvl2pPr marL="773114" indent="-297351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2pPr>
            <a:lvl3pPr marL="1189406" indent="-237881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3pPr>
            <a:lvl4pPr marL="1665168" indent="-237881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4pPr>
            <a:lvl5pPr marL="2140930" indent="-237881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marL="2616693" indent="-23788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marL="3092455" indent="-23788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marL="3568217" indent="-23788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marL="4043980" indent="-23788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defRPr/>
            </a:pPr>
            <a:fld id="{EA0A565A-BB3F-4B3F-B001-990E03C5A86B}" type="slidenum">
              <a:rPr lang="en-US" altLang="en-US" smtClean="0"/>
              <a:pPr eaLnBrk="1" hangingPunct="1">
                <a:spcBef>
                  <a:spcPct val="0"/>
                </a:spcBef>
                <a:defRPr/>
              </a:pPr>
              <a:t>47</a:t>
            </a:fld>
            <a:endParaRPr lang="en-US" altLang="en-US"/>
          </a:p>
        </p:txBody>
      </p:sp>
      <p:sp>
        <p:nvSpPr>
          <p:cNvPr id="5550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60475" y="719138"/>
            <a:ext cx="4795838" cy="3595687"/>
          </a:xfrm>
          <a:ln/>
        </p:spPr>
      </p:sp>
      <p:sp>
        <p:nvSpPr>
          <p:cNvPr id="55501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4252" y="4560570"/>
            <a:ext cx="5366697" cy="432218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68505019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6114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1pPr>
            <a:lvl2pPr marL="773114" indent="-297351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2pPr>
            <a:lvl3pPr marL="1189406" indent="-237881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3pPr>
            <a:lvl4pPr marL="1665168" indent="-237881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4pPr>
            <a:lvl5pPr marL="2140930" indent="-237881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marL="2616693" indent="-23788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marL="3092455" indent="-23788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marL="3568217" indent="-23788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marL="4043980" indent="-23788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defRPr/>
            </a:pPr>
            <a:fld id="{EA0A565A-BB3F-4B3F-B001-990E03C5A86B}" type="slidenum">
              <a:rPr lang="en-US" altLang="en-US" smtClean="0"/>
              <a:pPr eaLnBrk="1" hangingPunct="1">
                <a:spcBef>
                  <a:spcPct val="0"/>
                </a:spcBef>
                <a:defRPr/>
              </a:pPr>
              <a:t>48</a:t>
            </a:fld>
            <a:endParaRPr lang="en-US" altLang="en-US"/>
          </a:p>
        </p:txBody>
      </p:sp>
      <p:sp>
        <p:nvSpPr>
          <p:cNvPr id="5550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60475" y="719138"/>
            <a:ext cx="4795838" cy="3595687"/>
          </a:xfrm>
          <a:ln/>
        </p:spPr>
      </p:sp>
      <p:sp>
        <p:nvSpPr>
          <p:cNvPr id="55501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4252" y="4560570"/>
            <a:ext cx="5366697" cy="432218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17865892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6114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1pPr>
            <a:lvl2pPr marL="773114" indent="-297351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2pPr>
            <a:lvl3pPr marL="1189406" indent="-237881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3pPr>
            <a:lvl4pPr marL="1665168" indent="-237881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4pPr>
            <a:lvl5pPr marL="2140930" indent="-237881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marL="2616693" indent="-23788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marL="3092455" indent="-23788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marL="3568217" indent="-23788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marL="4043980" indent="-23788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defRPr/>
            </a:pPr>
            <a:fld id="{EA0A565A-BB3F-4B3F-B001-990E03C5A86B}" type="slidenum">
              <a:rPr lang="en-US" altLang="en-US" smtClean="0"/>
              <a:pPr eaLnBrk="1" hangingPunct="1">
                <a:spcBef>
                  <a:spcPct val="0"/>
                </a:spcBef>
                <a:defRPr/>
              </a:pPr>
              <a:t>49</a:t>
            </a:fld>
            <a:endParaRPr lang="en-US" altLang="en-US"/>
          </a:p>
        </p:txBody>
      </p:sp>
      <p:sp>
        <p:nvSpPr>
          <p:cNvPr id="5550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60475" y="719138"/>
            <a:ext cx="4795838" cy="3595687"/>
          </a:xfrm>
          <a:ln/>
        </p:spPr>
      </p:sp>
      <p:sp>
        <p:nvSpPr>
          <p:cNvPr id="55501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4252" y="4560570"/>
            <a:ext cx="5366697" cy="432218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6114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1pPr>
            <a:lvl2pPr marL="773114" indent="-297351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2pPr>
            <a:lvl3pPr marL="1189406" indent="-237881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3pPr>
            <a:lvl4pPr marL="1665168" indent="-237881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4pPr>
            <a:lvl5pPr marL="2140930" indent="-237881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marL="2616693" indent="-23788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marL="3092455" indent="-23788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marL="3568217" indent="-23788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marL="4043980" indent="-23788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defRPr/>
            </a:pPr>
            <a:fld id="{EA0A565A-BB3F-4B3F-B001-990E03C5A86B}" type="slidenum">
              <a:rPr lang="en-US" altLang="en-US" smtClean="0"/>
              <a:pPr eaLnBrk="1" hangingPunct="1">
                <a:spcBef>
                  <a:spcPct val="0"/>
                </a:spcBef>
                <a:defRPr/>
              </a:pPr>
              <a:t>50</a:t>
            </a:fld>
            <a:endParaRPr lang="en-US" altLang="en-US"/>
          </a:p>
        </p:txBody>
      </p:sp>
      <p:sp>
        <p:nvSpPr>
          <p:cNvPr id="5550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60475" y="719138"/>
            <a:ext cx="4795838" cy="3595687"/>
          </a:xfrm>
          <a:ln/>
        </p:spPr>
      </p:sp>
      <p:sp>
        <p:nvSpPr>
          <p:cNvPr id="55501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4252" y="4560570"/>
            <a:ext cx="5366697" cy="432218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4400900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6114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1pPr>
            <a:lvl2pPr marL="773114" indent="-297351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2pPr>
            <a:lvl3pPr marL="1189406" indent="-237881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3pPr>
            <a:lvl4pPr marL="1665168" indent="-237881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4pPr>
            <a:lvl5pPr marL="2140930" indent="-237881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marL="2616693" indent="-23788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marL="3092455" indent="-23788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marL="3568217" indent="-23788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marL="4043980" indent="-23788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defRPr/>
            </a:pPr>
            <a:fld id="{EA0A565A-BB3F-4B3F-B001-990E03C5A86B}" type="slidenum">
              <a:rPr lang="en-US" altLang="en-US" smtClean="0"/>
              <a:pPr eaLnBrk="1" hangingPunct="1">
                <a:spcBef>
                  <a:spcPct val="0"/>
                </a:spcBef>
                <a:defRPr/>
              </a:pPr>
              <a:t>6</a:t>
            </a:fld>
            <a:endParaRPr lang="en-US" altLang="en-US"/>
          </a:p>
        </p:txBody>
      </p:sp>
      <p:sp>
        <p:nvSpPr>
          <p:cNvPr id="5550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60475" y="719138"/>
            <a:ext cx="4795838" cy="3595687"/>
          </a:xfrm>
          <a:ln/>
        </p:spPr>
      </p:sp>
      <p:sp>
        <p:nvSpPr>
          <p:cNvPr id="55501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4252" y="4560570"/>
            <a:ext cx="5366697" cy="432218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03134484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6114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1pPr>
            <a:lvl2pPr marL="773114" indent="-297351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2pPr>
            <a:lvl3pPr marL="1189406" indent="-237881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3pPr>
            <a:lvl4pPr marL="1665168" indent="-237881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4pPr>
            <a:lvl5pPr marL="2140930" indent="-237881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marL="2616693" indent="-23788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marL="3092455" indent="-23788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marL="3568217" indent="-23788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marL="4043980" indent="-23788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defRPr/>
            </a:pPr>
            <a:fld id="{EA0A565A-BB3F-4B3F-B001-990E03C5A86B}" type="slidenum">
              <a:rPr lang="en-US" altLang="en-US" smtClean="0"/>
              <a:pPr eaLnBrk="1" hangingPunct="1">
                <a:spcBef>
                  <a:spcPct val="0"/>
                </a:spcBef>
                <a:defRPr/>
              </a:pPr>
              <a:t>51</a:t>
            </a:fld>
            <a:endParaRPr lang="en-US" altLang="en-US"/>
          </a:p>
        </p:txBody>
      </p:sp>
      <p:sp>
        <p:nvSpPr>
          <p:cNvPr id="5550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60475" y="719138"/>
            <a:ext cx="4795838" cy="3595687"/>
          </a:xfrm>
          <a:ln/>
        </p:spPr>
      </p:sp>
      <p:sp>
        <p:nvSpPr>
          <p:cNvPr id="55501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4252" y="4560570"/>
            <a:ext cx="5366697" cy="432218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33270905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6114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1pPr>
            <a:lvl2pPr marL="773114" indent="-297351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2pPr>
            <a:lvl3pPr marL="1189406" indent="-237881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3pPr>
            <a:lvl4pPr marL="1665168" indent="-237881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4pPr>
            <a:lvl5pPr marL="2140930" indent="-237881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marL="2616693" indent="-23788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marL="3092455" indent="-23788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marL="3568217" indent="-23788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marL="4043980" indent="-23788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defRPr/>
            </a:pPr>
            <a:fld id="{EA0A565A-BB3F-4B3F-B001-990E03C5A86B}" type="slidenum">
              <a:rPr lang="en-US" altLang="en-US" smtClean="0"/>
              <a:pPr eaLnBrk="1" hangingPunct="1">
                <a:spcBef>
                  <a:spcPct val="0"/>
                </a:spcBef>
                <a:defRPr/>
              </a:pPr>
              <a:t>52</a:t>
            </a:fld>
            <a:endParaRPr lang="en-US" altLang="en-US"/>
          </a:p>
        </p:txBody>
      </p:sp>
      <p:sp>
        <p:nvSpPr>
          <p:cNvPr id="5550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60475" y="719138"/>
            <a:ext cx="4795838" cy="3595687"/>
          </a:xfrm>
          <a:ln/>
        </p:spPr>
      </p:sp>
      <p:sp>
        <p:nvSpPr>
          <p:cNvPr id="55501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4252" y="4560570"/>
            <a:ext cx="5366697" cy="432218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9763158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6114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1pPr>
            <a:lvl2pPr marL="773114" indent="-297351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2pPr>
            <a:lvl3pPr marL="1189406" indent="-237881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3pPr>
            <a:lvl4pPr marL="1665168" indent="-237881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4pPr>
            <a:lvl5pPr marL="2140930" indent="-237881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marL="2616693" indent="-23788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marL="3092455" indent="-23788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marL="3568217" indent="-23788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marL="4043980" indent="-23788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defRPr/>
            </a:pPr>
            <a:fld id="{EA0A565A-BB3F-4B3F-B001-990E03C5A86B}" type="slidenum">
              <a:rPr lang="en-US" altLang="en-US" smtClean="0"/>
              <a:pPr eaLnBrk="1" hangingPunct="1">
                <a:spcBef>
                  <a:spcPct val="0"/>
                </a:spcBef>
                <a:defRPr/>
              </a:pPr>
              <a:t>7</a:t>
            </a:fld>
            <a:endParaRPr lang="en-US" altLang="en-US"/>
          </a:p>
        </p:txBody>
      </p:sp>
      <p:sp>
        <p:nvSpPr>
          <p:cNvPr id="5550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60475" y="719138"/>
            <a:ext cx="4795838" cy="3595687"/>
          </a:xfrm>
          <a:ln/>
        </p:spPr>
      </p:sp>
      <p:sp>
        <p:nvSpPr>
          <p:cNvPr id="55501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4252" y="4560570"/>
            <a:ext cx="5366697" cy="432218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9433394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6114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1pPr>
            <a:lvl2pPr marL="773114" indent="-297351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2pPr>
            <a:lvl3pPr marL="1189406" indent="-237881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3pPr>
            <a:lvl4pPr marL="1665168" indent="-237881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4pPr>
            <a:lvl5pPr marL="2140930" indent="-237881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marL="2616693" indent="-23788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marL="3092455" indent="-23788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marL="3568217" indent="-23788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marL="4043980" indent="-23788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defRPr/>
            </a:pPr>
            <a:fld id="{EA0A565A-BB3F-4B3F-B001-990E03C5A86B}" type="slidenum">
              <a:rPr lang="en-US" altLang="en-US" smtClean="0"/>
              <a:pPr eaLnBrk="1" hangingPunct="1">
                <a:spcBef>
                  <a:spcPct val="0"/>
                </a:spcBef>
                <a:defRPr/>
              </a:pPr>
              <a:t>8</a:t>
            </a:fld>
            <a:endParaRPr lang="en-US" altLang="en-US"/>
          </a:p>
        </p:txBody>
      </p:sp>
      <p:sp>
        <p:nvSpPr>
          <p:cNvPr id="5550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60475" y="719138"/>
            <a:ext cx="4795838" cy="3595687"/>
          </a:xfrm>
          <a:ln/>
        </p:spPr>
      </p:sp>
      <p:sp>
        <p:nvSpPr>
          <p:cNvPr id="55501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4252" y="4560570"/>
            <a:ext cx="5366697" cy="432218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7364672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6114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1pPr>
            <a:lvl2pPr marL="773114" indent="-297351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2pPr>
            <a:lvl3pPr marL="1189406" indent="-237881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3pPr>
            <a:lvl4pPr marL="1665168" indent="-237881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4pPr>
            <a:lvl5pPr marL="2140930" indent="-237881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marL="2616693" indent="-23788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marL="3092455" indent="-23788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marL="3568217" indent="-23788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marL="4043980" indent="-23788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defRPr/>
            </a:pPr>
            <a:fld id="{EA0A565A-BB3F-4B3F-B001-990E03C5A86B}" type="slidenum">
              <a:rPr lang="en-US" altLang="en-US" smtClean="0"/>
              <a:pPr eaLnBrk="1" hangingPunct="1">
                <a:spcBef>
                  <a:spcPct val="0"/>
                </a:spcBef>
                <a:defRPr/>
              </a:pPr>
              <a:t>9</a:t>
            </a:fld>
            <a:endParaRPr lang="en-US" altLang="en-US"/>
          </a:p>
        </p:txBody>
      </p:sp>
      <p:sp>
        <p:nvSpPr>
          <p:cNvPr id="5550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60475" y="719138"/>
            <a:ext cx="4795838" cy="3595687"/>
          </a:xfrm>
          <a:ln/>
        </p:spPr>
      </p:sp>
      <p:sp>
        <p:nvSpPr>
          <p:cNvPr id="55501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4252" y="4560570"/>
            <a:ext cx="5366697" cy="432218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7256255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6114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1pPr>
            <a:lvl2pPr marL="773114" indent="-297351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2pPr>
            <a:lvl3pPr marL="1189406" indent="-237881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3pPr>
            <a:lvl4pPr marL="1665168" indent="-237881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4pPr>
            <a:lvl5pPr marL="2140930" indent="-237881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marL="2616693" indent="-23788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marL="3092455" indent="-23788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marL="3568217" indent="-23788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marL="4043980" indent="-23788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defRPr/>
            </a:pPr>
            <a:fld id="{EA0A565A-BB3F-4B3F-B001-990E03C5A86B}" type="slidenum">
              <a:rPr lang="en-US" altLang="en-US" smtClean="0"/>
              <a:pPr eaLnBrk="1" hangingPunct="1">
                <a:spcBef>
                  <a:spcPct val="0"/>
                </a:spcBef>
                <a:defRPr/>
              </a:pPr>
              <a:t>10</a:t>
            </a:fld>
            <a:endParaRPr lang="en-US" altLang="en-US"/>
          </a:p>
        </p:txBody>
      </p:sp>
      <p:sp>
        <p:nvSpPr>
          <p:cNvPr id="5550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60475" y="719138"/>
            <a:ext cx="4795838" cy="3595687"/>
          </a:xfrm>
          <a:ln/>
        </p:spPr>
      </p:sp>
      <p:sp>
        <p:nvSpPr>
          <p:cNvPr id="55501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4252" y="4560570"/>
            <a:ext cx="5366697" cy="432218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104889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6BC2A6F-4A46-4D33-80A7-0499155B88CE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5FE3580-C414-4D58-866C-8F6D6B316618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9B353A7-DCBA-4206-B0C8-4A71069C7AD9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381000"/>
            <a:ext cx="6705600" cy="381000"/>
          </a:xfrm>
        </p:spPr>
        <p:txBody>
          <a:bodyPr>
            <a:noAutofit/>
          </a:bodyPr>
          <a:lstStyle>
            <a:lvl1pPr>
              <a:defRPr sz="2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DDB23D8-D88F-4FF9-8FC5-CF72CE79B248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C267FF6-9F8E-4DE5-A399-8714E8A7166D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7D5B720-AC2F-4736-B461-39A789051B3C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D0C97C5-3088-4546-BD00-040891703F2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589EE24-D388-43FA-B214-3FEF3392103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D92C473-2133-4DE8-8B75-D58D4772F8E9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D3D5F4D-FF71-4744-A65A-BDEE6D1218D7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73F524A-EC83-4F2C-9746-C5602FB4669B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4400" y="152400"/>
            <a:ext cx="6705600" cy="381000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1219200"/>
            <a:ext cx="72390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002060"/>
                </a:solidFill>
              </a:defRPr>
            </a:lvl1pPr>
          </a:lstStyle>
          <a:p>
            <a:pPr>
              <a:defRPr/>
            </a:pPr>
            <a:fld id="{01FF01E5-F213-4A2D-82AC-DA78EA58C084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cxnSp>
        <p:nvCxnSpPr>
          <p:cNvPr id="11" name="Straight Connector 10"/>
          <p:cNvCxnSpPr/>
          <p:nvPr/>
        </p:nvCxnSpPr>
        <p:spPr>
          <a:xfrm>
            <a:off x="0" y="914400"/>
            <a:ext cx="7543800" cy="0"/>
          </a:xfrm>
          <a:prstGeom prst="line">
            <a:avLst/>
          </a:prstGeom>
          <a:ln>
            <a:solidFill>
              <a:srgbClr val="005B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58" r:id="rId1"/>
    <p:sldLayoutId id="2147484059" r:id="rId2"/>
    <p:sldLayoutId id="2147484060" r:id="rId3"/>
    <p:sldLayoutId id="2147484061" r:id="rId4"/>
    <p:sldLayoutId id="2147484062" r:id="rId5"/>
    <p:sldLayoutId id="2147484063" r:id="rId6"/>
    <p:sldLayoutId id="2147484064" r:id="rId7"/>
    <p:sldLayoutId id="2147484065" r:id="rId8"/>
    <p:sldLayoutId id="2147484066" r:id="rId9"/>
    <p:sldLayoutId id="2147484067" r:id="rId10"/>
    <p:sldLayoutId id="2147484068" r:id="rId11"/>
  </p:sldLayoutIdLst>
  <p:hf hdr="0" ftr="0" dt="0"/>
  <p:txStyles>
    <p:titleStyle>
      <a:lvl1pPr algn="l" defTabSz="914400" rtl="0" eaLnBrk="1" latinLnBrk="0" hangingPunct="1">
        <a:spcBef>
          <a:spcPct val="0"/>
        </a:spcBef>
        <a:buNone/>
        <a:defRPr sz="2000" kern="1200">
          <a:solidFill>
            <a:schemeClr val="tx1"/>
          </a:solidFill>
          <a:latin typeface="Verdana" pitchFamily="34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Verdana" pitchFamily="34" charset="0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1800" kern="1200">
          <a:solidFill>
            <a:schemeClr val="tx1"/>
          </a:solidFill>
          <a:latin typeface="Verdana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Verdana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1800" kern="1200">
          <a:solidFill>
            <a:schemeClr val="tx1"/>
          </a:solidFill>
          <a:latin typeface="Verdana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1800" kern="1200">
          <a:solidFill>
            <a:schemeClr val="tx1"/>
          </a:solidFill>
          <a:latin typeface="Verdana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maryguyotconsulting@gmail.com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jp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g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ogle.com/url?sa=i&amp;rct=j&amp;q=&amp;esrc=s&amp;source=images&amp;cd=&amp;cad=rja&amp;uact=8&amp;ved=2ahUKEwiNibbw66vcAhVHh-AKHe4ICKIQjRx6BAgBEAU&amp;url=https://www.shutterstock.com/search/action%2Bplan&amp;psig=AOvVaw0UwLrVLAE_hy4Ha0DjvOr3&amp;ust=1532113012013579" TargetMode="External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5.jpe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hyperlink" Target="mailto:pknowlton@stroudwater.com" TargetMode="External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7"/>
          <p:cNvSpPr>
            <a:spLocks noChangeArrowheads="1"/>
          </p:cNvSpPr>
          <p:nvPr/>
        </p:nvSpPr>
        <p:spPr bwMode="auto">
          <a:xfrm>
            <a:off x="1295400" y="864275"/>
            <a:ext cx="6629400" cy="15388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endParaRPr lang="en-US" sz="4400" b="1" i="1" dirty="0">
              <a:solidFill>
                <a:srgbClr val="666699"/>
              </a:solidFill>
            </a:endParaRPr>
          </a:p>
          <a:p>
            <a:pPr algn="ctr"/>
            <a:br>
              <a:rPr lang="en-US" sz="3200" b="1" i="1" dirty="0"/>
            </a:br>
            <a:endParaRPr lang="en-US" b="1" i="1" dirty="0"/>
          </a:p>
        </p:txBody>
      </p:sp>
      <p:sp>
        <p:nvSpPr>
          <p:cNvPr id="13" name="TextBox 12"/>
          <p:cNvSpPr txBox="1"/>
          <p:nvPr/>
        </p:nvSpPr>
        <p:spPr>
          <a:xfrm>
            <a:off x="381000" y="1095107"/>
            <a:ext cx="8458200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tabLst>
                <a:tab pos="1255713" algn="l"/>
              </a:tabLst>
            </a:pPr>
            <a:r>
              <a:rPr lang="en-US" sz="3600" b="1" dirty="0">
                <a:solidFill>
                  <a:schemeClr val="tx2"/>
                </a:solidFill>
              </a:rPr>
              <a:t>CAH Swing Bed PI/QI Pilot Project </a:t>
            </a:r>
          </a:p>
          <a:p>
            <a:pPr algn="ctr">
              <a:tabLst>
                <a:tab pos="1255713" algn="l"/>
              </a:tabLst>
            </a:pPr>
            <a:r>
              <a:rPr lang="en-US" sz="3600" b="1" dirty="0">
                <a:solidFill>
                  <a:schemeClr val="tx2"/>
                </a:solidFill>
              </a:rPr>
              <a:t> </a:t>
            </a:r>
            <a:r>
              <a:rPr lang="en-US" sz="3200" b="1" dirty="0">
                <a:solidFill>
                  <a:schemeClr val="tx2"/>
                </a:solidFill>
              </a:rPr>
              <a:t>Outcome Management Quarterly Meeting</a:t>
            </a:r>
            <a:endParaRPr lang="en-US" sz="3600" b="1" dirty="0">
              <a:solidFill>
                <a:schemeClr val="tx2"/>
              </a:solidFill>
            </a:endParaRPr>
          </a:p>
          <a:p>
            <a:pPr algn="ctr"/>
            <a:endParaRPr lang="en-US" sz="2800" b="1" dirty="0">
              <a:solidFill>
                <a:srgbClr val="800080"/>
              </a:solidFill>
            </a:endParaRPr>
          </a:p>
          <a:p>
            <a:pPr algn="r"/>
            <a:endParaRPr lang="en-US" sz="2400" b="1" dirty="0">
              <a:solidFill>
                <a:srgbClr val="FF0000"/>
              </a:solidFill>
            </a:endParaRPr>
          </a:p>
          <a:p>
            <a:pPr algn="r"/>
            <a:r>
              <a:rPr lang="en-US" sz="2400" b="1" dirty="0">
                <a:solidFill>
                  <a:srgbClr val="C00000"/>
                </a:solidFill>
              </a:rPr>
              <a:t>July 24, 2018 </a:t>
            </a:r>
          </a:p>
          <a:p>
            <a:pPr algn="ctr"/>
            <a:r>
              <a:rPr lang="en-US" sz="2800" b="1" dirty="0">
                <a:solidFill>
                  <a:srgbClr val="800080"/>
                </a:solidFill>
              </a:rPr>
              <a:t>						</a:t>
            </a:r>
            <a:r>
              <a:rPr lang="en-US" sz="2000" dirty="0"/>
              <a:t> </a:t>
            </a:r>
            <a:endParaRPr lang="en-US" sz="2400" dirty="0"/>
          </a:p>
        </p:txBody>
      </p:sp>
      <p:sp>
        <p:nvSpPr>
          <p:cNvPr id="17" name="Rectangle 19"/>
          <p:cNvSpPr txBox="1">
            <a:spLocks noChangeArrowheads="1"/>
          </p:cNvSpPr>
          <p:nvPr/>
        </p:nvSpPr>
        <p:spPr>
          <a:xfrm>
            <a:off x="4876800" y="5486400"/>
            <a:ext cx="4114800" cy="990600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Verdana" pitchFamily="34" charset="0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Verdana" pitchFamily="34" charset="0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Verdana" pitchFamily="34" charset="0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Verdana" pitchFamily="34" charset="0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Verdana" pitchFamily="34" charset="0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</a:pPr>
            <a:r>
              <a:rPr lang="en-US" altLang="en-US" dirty="0">
                <a:solidFill>
                  <a:schemeClr val="tx1"/>
                </a:solidFill>
              </a:rPr>
              <a:t>Mary Guyot Consulting </a:t>
            </a:r>
            <a:endParaRPr lang="en-US" altLang="en-US" u="sng" dirty="0">
              <a:solidFill>
                <a:srgbClr val="0033CC"/>
              </a:solidFill>
            </a:endParaRPr>
          </a:p>
          <a:p>
            <a:pPr fontAlgn="auto">
              <a:spcAft>
                <a:spcPts val="0"/>
              </a:spcAft>
            </a:pPr>
            <a:r>
              <a:rPr lang="en-US" altLang="en-US" dirty="0">
                <a:solidFill>
                  <a:schemeClr val="tx1"/>
                </a:solidFill>
              </a:rPr>
              <a:t>207-650-5830 (cell/text)</a:t>
            </a:r>
          </a:p>
          <a:p>
            <a:pPr fontAlgn="auto">
              <a:spcAft>
                <a:spcPts val="0"/>
              </a:spcAft>
            </a:pPr>
            <a:r>
              <a:rPr lang="en-US" altLang="en-US" dirty="0">
                <a:solidFill>
                  <a:schemeClr val="tx1"/>
                </a:solidFill>
                <a:hlinkClick r:id="rId3"/>
              </a:rPr>
              <a:t>maryguyotconsulting@gmail.com</a:t>
            </a:r>
            <a:endParaRPr lang="en-US" altLang="en-US" dirty="0">
              <a:solidFill>
                <a:schemeClr val="tx1"/>
              </a:solidFill>
            </a:endParaRPr>
          </a:p>
          <a:p>
            <a:pPr fontAlgn="auto">
              <a:spcAft>
                <a:spcPts val="0"/>
              </a:spcAft>
            </a:pPr>
            <a:endParaRPr lang="en-US" altLang="en-US" dirty="0">
              <a:solidFill>
                <a:schemeClr val="tx1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3581400"/>
            <a:ext cx="4114800" cy="12924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28600" y="304800"/>
            <a:ext cx="8686800" cy="381000"/>
          </a:xfrm>
        </p:spPr>
        <p:txBody>
          <a:bodyPr/>
          <a:lstStyle/>
          <a:p>
            <a:r>
              <a:rPr lang="en-US" b="1" dirty="0">
                <a:solidFill>
                  <a:srgbClr val="C00000"/>
                </a:solidFill>
              </a:rPr>
              <a:t>Percent of Total by Primary Payor  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DDB23D8-D88F-4FF9-8FC5-CF72CE79B248}" type="slidenum">
              <a:rPr lang="en-US" smtClean="0"/>
              <a:pPr>
                <a:defRPr/>
              </a:pPr>
              <a:t>10</a:t>
            </a:fld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5453830-881A-4C5D-A455-D8992A76D6D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66543" y="6505782"/>
            <a:ext cx="1348857" cy="304826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4A7DEF79-6DD5-4A48-BFD0-0A235B43481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3815" y="990600"/>
            <a:ext cx="8366785" cy="5513458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161455D4-E958-4B02-8F30-AF3C7183A39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373157" y="353942"/>
            <a:ext cx="1532232" cy="8483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583785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28600" y="304800"/>
            <a:ext cx="8686800" cy="381000"/>
          </a:xfrm>
        </p:spPr>
        <p:txBody>
          <a:bodyPr/>
          <a:lstStyle/>
          <a:p>
            <a:r>
              <a:rPr lang="en-US" b="1" dirty="0">
                <a:solidFill>
                  <a:srgbClr val="C00000"/>
                </a:solidFill>
              </a:rPr>
              <a:t>Percent of Total by Age Group  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DDB23D8-D88F-4FF9-8FC5-CF72CE79B248}" type="slidenum">
              <a:rPr lang="en-US" smtClean="0"/>
              <a:pPr>
                <a:defRPr/>
              </a:pPr>
              <a:t>11</a:t>
            </a:fld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867B5BE-173B-4B5B-9484-998876AC891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1341" y="1050771"/>
            <a:ext cx="8581318" cy="5654829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45453830-881A-4C5D-A455-D8992A76D6D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66543" y="6505782"/>
            <a:ext cx="1348857" cy="30482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C2A286E-2D25-4252-945F-B9D388BE20A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533413" y="73896"/>
            <a:ext cx="1000987" cy="1389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816330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28600" y="304800"/>
            <a:ext cx="8686800" cy="381000"/>
          </a:xfrm>
        </p:spPr>
        <p:txBody>
          <a:bodyPr/>
          <a:lstStyle/>
          <a:p>
            <a:r>
              <a:rPr lang="en-US" b="1" dirty="0">
                <a:solidFill>
                  <a:srgbClr val="C00000"/>
                </a:solidFill>
              </a:rPr>
              <a:t>Percent of Total by Primary Medical Condition  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DDB23D8-D88F-4FF9-8FC5-CF72CE79B248}" type="slidenum">
              <a:rPr lang="en-US" smtClean="0"/>
              <a:pPr>
                <a:defRPr/>
              </a:pPr>
              <a:t>12</a:t>
            </a:fld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5453830-881A-4C5D-A455-D8992A76D6D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66543" y="6505782"/>
            <a:ext cx="1348857" cy="30482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5AA25BB-8D4F-46C4-B3B8-D9E89AB353F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2445" y="1746596"/>
            <a:ext cx="7294120" cy="4806604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9FDA681C-61BF-41BA-A353-C92BB0CC61A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69814" y="0"/>
            <a:ext cx="2274186" cy="213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287278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28600" y="304800"/>
            <a:ext cx="8686800" cy="381000"/>
          </a:xfrm>
        </p:spPr>
        <p:txBody>
          <a:bodyPr/>
          <a:lstStyle/>
          <a:p>
            <a:r>
              <a:rPr lang="en-US" b="1" dirty="0">
                <a:solidFill>
                  <a:srgbClr val="C00000"/>
                </a:solidFill>
              </a:rPr>
              <a:t>Swing Bed Average Length of Stay (ALOS) by Hospital  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DDB23D8-D88F-4FF9-8FC5-CF72CE79B248}" type="slidenum">
              <a:rPr lang="en-US" smtClean="0"/>
              <a:pPr>
                <a:defRPr/>
              </a:pPr>
              <a:t>13</a:t>
            </a:fld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5453830-881A-4C5D-A455-D8992A76D6D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66543" y="6505782"/>
            <a:ext cx="1348857" cy="304826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825C760A-CAC9-40C9-8389-EB476FC51CE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6215" y="990600"/>
            <a:ext cx="8366785" cy="5089918"/>
          </a:xfrm>
          <a:prstGeom prst="rect">
            <a:avLst/>
          </a:prstGeom>
        </p:spPr>
      </p:pic>
      <p:grpSp>
        <p:nvGrpSpPr>
          <p:cNvPr id="17" name="Group 16">
            <a:extLst>
              <a:ext uri="{FF2B5EF4-FFF2-40B4-BE49-F238E27FC236}">
                <a16:creationId xmlns:a16="http://schemas.microsoft.com/office/drawing/2014/main" id="{9C060D07-D92F-45E8-BB58-A00B229BCE74}"/>
              </a:ext>
            </a:extLst>
          </p:cNvPr>
          <p:cNvGrpSpPr/>
          <p:nvPr/>
        </p:nvGrpSpPr>
        <p:grpSpPr>
          <a:xfrm>
            <a:off x="7150770" y="4267200"/>
            <a:ext cx="1728187" cy="725480"/>
            <a:chOff x="5181600" y="3449838"/>
            <a:chExt cx="1728187" cy="725480"/>
          </a:xfrm>
        </p:grpSpPr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3B2E656C-4217-42AB-B083-7B2A476F0009}"/>
                </a:ext>
              </a:extLst>
            </p:cNvPr>
            <p:cNvSpPr/>
            <p:nvPr/>
          </p:nvSpPr>
          <p:spPr>
            <a:xfrm>
              <a:off x="5486400" y="3657600"/>
              <a:ext cx="1066800" cy="304800"/>
            </a:xfrm>
            <a:prstGeom prst="rect">
              <a:avLst/>
            </a:prstGeom>
            <a:solidFill>
              <a:srgbClr val="E7F1F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55BE31AF-B8FB-432E-8DBA-3DE505C95FF7}"/>
                </a:ext>
              </a:extLst>
            </p:cNvPr>
            <p:cNvCxnSpPr>
              <a:stCxn id="18" idx="0"/>
              <a:endCxn id="18" idx="2"/>
            </p:cNvCxnSpPr>
            <p:nvPr/>
          </p:nvCxnSpPr>
          <p:spPr>
            <a:xfrm>
              <a:off x="6019800" y="3657600"/>
              <a:ext cx="0" cy="304800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8B394E59-C650-44E4-BEA4-EC9865CED639}"/>
                </a:ext>
              </a:extLst>
            </p:cNvPr>
            <p:cNvSpPr txBox="1"/>
            <p:nvPr/>
          </p:nvSpPr>
          <p:spPr>
            <a:xfrm>
              <a:off x="6019800" y="3926571"/>
              <a:ext cx="889987" cy="230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900" dirty="0"/>
                <a:t>upper quartile</a:t>
              </a: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D59D63A2-57F9-4453-8701-B0385B784A2A}"/>
                </a:ext>
              </a:extLst>
            </p:cNvPr>
            <p:cNvSpPr txBox="1"/>
            <p:nvPr/>
          </p:nvSpPr>
          <p:spPr>
            <a:xfrm>
              <a:off x="5181600" y="3944486"/>
              <a:ext cx="870751" cy="230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900" dirty="0"/>
                <a:t>lower quartile</a:t>
              </a: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A12A3856-2E68-4CBC-A0FC-04BA56A4FAFD}"/>
                </a:ext>
              </a:extLst>
            </p:cNvPr>
            <p:cNvSpPr txBox="1"/>
            <p:nvPr/>
          </p:nvSpPr>
          <p:spPr>
            <a:xfrm>
              <a:off x="5740167" y="3449838"/>
              <a:ext cx="562975" cy="230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900" dirty="0"/>
                <a:t>median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9828214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28600" y="304800"/>
            <a:ext cx="8686800" cy="381000"/>
          </a:xfrm>
        </p:spPr>
        <p:txBody>
          <a:bodyPr/>
          <a:lstStyle/>
          <a:p>
            <a:r>
              <a:rPr lang="en-US" b="1" dirty="0">
                <a:solidFill>
                  <a:srgbClr val="C00000"/>
                </a:solidFill>
              </a:rPr>
              <a:t>SB Performance Improvement Score for Self-Care  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DDB23D8-D88F-4FF9-8FC5-CF72CE79B248}" type="slidenum">
              <a:rPr lang="en-US" smtClean="0"/>
              <a:pPr>
                <a:defRPr/>
              </a:pPr>
              <a:t>14</a:t>
            </a:fld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5453830-881A-4C5D-A455-D8992A76D6D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66543" y="6505782"/>
            <a:ext cx="1348857" cy="304826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F0F63ECE-A2C9-4B52-BDEC-C5616EC0289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0015" y="990600"/>
            <a:ext cx="8366785" cy="5089918"/>
          </a:xfrm>
          <a:prstGeom prst="rect">
            <a:avLst/>
          </a:prstGeom>
        </p:spPr>
      </p:pic>
      <p:grpSp>
        <p:nvGrpSpPr>
          <p:cNvPr id="13" name="Group 12">
            <a:extLst>
              <a:ext uri="{FF2B5EF4-FFF2-40B4-BE49-F238E27FC236}">
                <a16:creationId xmlns:a16="http://schemas.microsoft.com/office/drawing/2014/main" id="{333AC444-9FEE-43C8-A559-DD70E41B48E6}"/>
              </a:ext>
            </a:extLst>
          </p:cNvPr>
          <p:cNvGrpSpPr/>
          <p:nvPr/>
        </p:nvGrpSpPr>
        <p:grpSpPr>
          <a:xfrm>
            <a:off x="6948674" y="3535559"/>
            <a:ext cx="1728187" cy="725480"/>
            <a:chOff x="5181600" y="3449838"/>
            <a:chExt cx="1728187" cy="725480"/>
          </a:xfrm>
        </p:grpSpPr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F3658BFB-B066-478A-AE4E-22A505874AD8}"/>
                </a:ext>
              </a:extLst>
            </p:cNvPr>
            <p:cNvSpPr/>
            <p:nvPr/>
          </p:nvSpPr>
          <p:spPr>
            <a:xfrm>
              <a:off x="5486400" y="3657600"/>
              <a:ext cx="1066800" cy="304800"/>
            </a:xfrm>
            <a:prstGeom prst="rect">
              <a:avLst/>
            </a:prstGeom>
            <a:solidFill>
              <a:srgbClr val="E7F1F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8B718950-C419-441E-BC3E-039FA8E0EA69}"/>
                </a:ext>
              </a:extLst>
            </p:cNvPr>
            <p:cNvCxnSpPr>
              <a:stCxn id="14" idx="0"/>
              <a:endCxn id="14" idx="2"/>
            </p:cNvCxnSpPr>
            <p:nvPr/>
          </p:nvCxnSpPr>
          <p:spPr>
            <a:xfrm>
              <a:off x="6019800" y="3657600"/>
              <a:ext cx="0" cy="304800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58AE5B2F-FC6F-4642-B6D9-096D59DFB456}"/>
                </a:ext>
              </a:extLst>
            </p:cNvPr>
            <p:cNvSpPr txBox="1"/>
            <p:nvPr/>
          </p:nvSpPr>
          <p:spPr>
            <a:xfrm>
              <a:off x="6019800" y="3926571"/>
              <a:ext cx="889987" cy="230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900" dirty="0"/>
                <a:t>upper quartile</a:t>
              </a: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5F8DF310-2FAE-4C8E-A5C5-3030104963AB}"/>
                </a:ext>
              </a:extLst>
            </p:cNvPr>
            <p:cNvSpPr txBox="1"/>
            <p:nvPr/>
          </p:nvSpPr>
          <p:spPr>
            <a:xfrm>
              <a:off x="5181600" y="3944486"/>
              <a:ext cx="870751" cy="230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900" dirty="0"/>
                <a:t>lower quartile</a:t>
              </a: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27251D07-1BCC-4E91-A7A0-A40F736A09FC}"/>
                </a:ext>
              </a:extLst>
            </p:cNvPr>
            <p:cNvSpPr txBox="1"/>
            <p:nvPr/>
          </p:nvSpPr>
          <p:spPr>
            <a:xfrm>
              <a:off x="5740167" y="3449838"/>
              <a:ext cx="562975" cy="230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900" dirty="0"/>
                <a:t>median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43380612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28600" y="304800"/>
            <a:ext cx="8686800" cy="381000"/>
          </a:xfrm>
        </p:spPr>
        <p:txBody>
          <a:bodyPr/>
          <a:lstStyle/>
          <a:p>
            <a:r>
              <a:rPr lang="en-US" b="1" dirty="0">
                <a:solidFill>
                  <a:srgbClr val="C00000"/>
                </a:solidFill>
              </a:rPr>
              <a:t>SB Performance Improvement Score for Mobility  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DDB23D8-D88F-4FF9-8FC5-CF72CE79B248}" type="slidenum">
              <a:rPr lang="en-US" smtClean="0"/>
              <a:pPr>
                <a:defRPr/>
              </a:pPr>
              <a:t>15</a:t>
            </a:fld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5453830-881A-4C5D-A455-D8992A76D6D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66543" y="6505782"/>
            <a:ext cx="1348857" cy="304826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BE1D166F-F582-417A-B8F9-B6802F3A48D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6215" y="990600"/>
            <a:ext cx="8366785" cy="5089918"/>
          </a:xfrm>
          <a:prstGeom prst="rect">
            <a:avLst/>
          </a:prstGeom>
        </p:spPr>
      </p:pic>
      <p:grpSp>
        <p:nvGrpSpPr>
          <p:cNvPr id="17" name="Group 16">
            <a:extLst>
              <a:ext uri="{FF2B5EF4-FFF2-40B4-BE49-F238E27FC236}">
                <a16:creationId xmlns:a16="http://schemas.microsoft.com/office/drawing/2014/main" id="{E70A6BAB-1976-4010-98E4-BC25B2F8F27E}"/>
              </a:ext>
            </a:extLst>
          </p:cNvPr>
          <p:cNvGrpSpPr/>
          <p:nvPr/>
        </p:nvGrpSpPr>
        <p:grpSpPr>
          <a:xfrm>
            <a:off x="7210404" y="4343400"/>
            <a:ext cx="1728187" cy="725480"/>
            <a:chOff x="5181600" y="3449838"/>
            <a:chExt cx="1728187" cy="725480"/>
          </a:xfrm>
        </p:grpSpPr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0B440473-FC13-4EAB-91C8-DCC40FBBBDD3}"/>
                </a:ext>
              </a:extLst>
            </p:cNvPr>
            <p:cNvSpPr/>
            <p:nvPr/>
          </p:nvSpPr>
          <p:spPr>
            <a:xfrm>
              <a:off x="5486400" y="3657600"/>
              <a:ext cx="1066800" cy="304800"/>
            </a:xfrm>
            <a:prstGeom prst="rect">
              <a:avLst/>
            </a:prstGeom>
            <a:solidFill>
              <a:srgbClr val="E7F1F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46C3BF62-4942-4083-A4C5-92086CF8B40D}"/>
                </a:ext>
              </a:extLst>
            </p:cNvPr>
            <p:cNvCxnSpPr>
              <a:stCxn id="18" idx="0"/>
              <a:endCxn id="18" idx="2"/>
            </p:cNvCxnSpPr>
            <p:nvPr/>
          </p:nvCxnSpPr>
          <p:spPr>
            <a:xfrm>
              <a:off x="6019800" y="3657600"/>
              <a:ext cx="0" cy="304800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31ADABA4-2C6C-4895-8494-AA802182A40D}"/>
                </a:ext>
              </a:extLst>
            </p:cNvPr>
            <p:cNvSpPr txBox="1"/>
            <p:nvPr/>
          </p:nvSpPr>
          <p:spPr>
            <a:xfrm>
              <a:off x="6019800" y="3926571"/>
              <a:ext cx="889987" cy="230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900" dirty="0"/>
                <a:t>upper quartile</a:t>
              </a: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624383D0-2DE5-4CA2-AE1F-53F50A5DB0BE}"/>
                </a:ext>
              </a:extLst>
            </p:cNvPr>
            <p:cNvSpPr txBox="1"/>
            <p:nvPr/>
          </p:nvSpPr>
          <p:spPr>
            <a:xfrm>
              <a:off x="5181600" y="3944486"/>
              <a:ext cx="870751" cy="230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900" dirty="0"/>
                <a:t>lower quartile</a:t>
              </a: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A79885E8-71AB-4229-86CB-8510E2E23BC3}"/>
                </a:ext>
              </a:extLst>
            </p:cNvPr>
            <p:cNvSpPr txBox="1"/>
            <p:nvPr/>
          </p:nvSpPr>
          <p:spPr>
            <a:xfrm>
              <a:off x="5740167" y="3449838"/>
              <a:ext cx="562975" cy="230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900" dirty="0"/>
                <a:t>median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50113836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28600" y="304800"/>
            <a:ext cx="8686800" cy="381000"/>
          </a:xfrm>
        </p:spPr>
        <p:txBody>
          <a:bodyPr/>
          <a:lstStyle/>
          <a:p>
            <a:r>
              <a:rPr lang="en-US" b="1" dirty="0">
                <a:solidFill>
                  <a:srgbClr val="C00000"/>
                </a:solidFill>
              </a:rPr>
              <a:t>Percent of Total by Discharge Disposition  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DDB23D8-D88F-4FF9-8FC5-CF72CE79B248}" type="slidenum">
              <a:rPr lang="en-US" smtClean="0"/>
              <a:pPr>
                <a:defRPr/>
              </a:pPr>
              <a:t>16</a:t>
            </a:fld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5453830-881A-4C5D-A455-D8992A76D6D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66543" y="6505782"/>
            <a:ext cx="1348857" cy="304826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19A4B625-25DD-4D46-AF58-5C253F12843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199" y="1409642"/>
            <a:ext cx="7783771" cy="512927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2BF05377-EEF0-4356-B3E1-5BC0D4E2E0B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81527" y="136525"/>
            <a:ext cx="2235090" cy="15725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463301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28600" y="304800"/>
            <a:ext cx="8686800" cy="381000"/>
          </a:xfrm>
        </p:spPr>
        <p:txBody>
          <a:bodyPr/>
          <a:lstStyle/>
          <a:p>
            <a:r>
              <a:rPr lang="en-US" b="1" dirty="0">
                <a:solidFill>
                  <a:srgbClr val="C00000"/>
                </a:solidFill>
              </a:rPr>
              <a:t>Percent of Total by 30-Day Follow Up  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DDB23D8-D88F-4FF9-8FC5-CF72CE79B248}" type="slidenum">
              <a:rPr lang="en-US" smtClean="0"/>
              <a:pPr>
                <a:defRPr/>
              </a:pPr>
              <a:t>17</a:t>
            </a:fld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5453830-881A-4C5D-A455-D8992A76D6D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66543" y="6505782"/>
            <a:ext cx="1348857" cy="30482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76E7179-C10D-4788-9D12-417328F3730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7615" y="990600"/>
            <a:ext cx="8366785" cy="5513458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B677C3CC-CCF5-45EC-BCDF-F237CD3B0BB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72200" y="533400"/>
            <a:ext cx="2616121" cy="7756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303037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28600" y="304800"/>
            <a:ext cx="8686800" cy="381000"/>
          </a:xfrm>
        </p:spPr>
        <p:txBody>
          <a:bodyPr/>
          <a:lstStyle/>
          <a:p>
            <a:r>
              <a:rPr lang="en-US" b="1" dirty="0">
                <a:solidFill>
                  <a:srgbClr val="C00000"/>
                </a:solidFill>
              </a:rPr>
              <a:t>Number of Readmits to Acute by Hospital  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DDB23D8-D88F-4FF9-8FC5-CF72CE79B248}" type="slidenum">
              <a:rPr lang="en-US" smtClean="0"/>
              <a:pPr>
                <a:defRPr/>
              </a:pPr>
              <a:t>18</a:t>
            </a:fld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5453830-881A-4C5D-A455-D8992A76D6D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66543" y="6505782"/>
            <a:ext cx="1348857" cy="304826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76D9F22E-DC47-44CB-B787-4EEC9AA8063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6324" y="1447800"/>
            <a:ext cx="8389076" cy="5089918"/>
          </a:xfrm>
          <a:prstGeom prst="rect">
            <a:avLst/>
          </a:prstGeom>
        </p:spPr>
      </p:pic>
      <p:grpSp>
        <p:nvGrpSpPr>
          <p:cNvPr id="9" name="Group 8">
            <a:extLst>
              <a:ext uri="{FF2B5EF4-FFF2-40B4-BE49-F238E27FC236}">
                <a16:creationId xmlns:a16="http://schemas.microsoft.com/office/drawing/2014/main" id="{8655AFC8-1FB2-4ACB-BA87-B2346AFB1EFB}"/>
              </a:ext>
            </a:extLst>
          </p:cNvPr>
          <p:cNvGrpSpPr/>
          <p:nvPr/>
        </p:nvGrpSpPr>
        <p:grpSpPr>
          <a:xfrm>
            <a:off x="6553200" y="4419600"/>
            <a:ext cx="1728187" cy="725480"/>
            <a:chOff x="5181600" y="3449838"/>
            <a:chExt cx="1728187" cy="725480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F1CA8987-A937-4E55-A364-312166238AEE}"/>
                </a:ext>
              </a:extLst>
            </p:cNvPr>
            <p:cNvSpPr/>
            <p:nvPr/>
          </p:nvSpPr>
          <p:spPr>
            <a:xfrm>
              <a:off x="5486400" y="3657600"/>
              <a:ext cx="1066800" cy="304800"/>
            </a:xfrm>
            <a:prstGeom prst="rect">
              <a:avLst/>
            </a:prstGeom>
            <a:solidFill>
              <a:srgbClr val="E7F1F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4F09ACAD-5FAD-4E18-99BF-FB499AC92E88}"/>
                </a:ext>
              </a:extLst>
            </p:cNvPr>
            <p:cNvCxnSpPr>
              <a:stCxn id="11" idx="0"/>
              <a:endCxn id="11" idx="2"/>
            </p:cNvCxnSpPr>
            <p:nvPr/>
          </p:nvCxnSpPr>
          <p:spPr>
            <a:xfrm>
              <a:off x="6019800" y="3657600"/>
              <a:ext cx="0" cy="304800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5C7CA90B-61F8-47AB-B992-0267FD6A039A}"/>
                </a:ext>
              </a:extLst>
            </p:cNvPr>
            <p:cNvSpPr txBox="1"/>
            <p:nvPr/>
          </p:nvSpPr>
          <p:spPr>
            <a:xfrm>
              <a:off x="6019800" y="3926571"/>
              <a:ext cx="889987" cy="230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900" dirty="0"/>
                <a:t>upper quartile</a:t>
              </a: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D9CF67C3-DDA0-465C-B48E-D08D7AB3009C}"/>
                </a:ext>
              </a:extLst>
            </p:cNvPr>
            <p:cNvSpPr txBox="1"/>
            <p:nvPr/>
          </p:nvSpPr>
          <p:spPr>
            <a:xfrm>
              <a:off x="5181600" y="3944486"/>
              <a:ext cx="870751" cy="230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900" dirty="0"/>
                <a:t>lower quartile</a:t>
              </a: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35612CC9-C7D5-499C-8B59-585D23956981}"/>
                </a:ext>
              </a:extLst>
            </p:cNvPr>
            <p:cNvSpPr txBox="1"/>
            <p:nvPr/>
          </p:nvSpPr>
          <p:spPr>
            <a:xfrm>
              <a:off x="5740167" y="3449838"/>
              <a:ext cx="562975" cy="230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900" dirty="0"/>
                <a:t>median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52415133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28600" y="304800"/>
            <a:ext cx="8686800" cy="381000"/>
          </a:xfrm>
        </p:spPr>
        <p:txBody>
          <a:bodyPr/>
          <a:lstStyle/>
          <a:p>
            <a:r>
              <a:rPr lang="en-US" b="1" dirty="0">
                <a:solidFill>
                  <a:srgbClr val="C00000"/>
                </a:solidFill>
              </a:rPr>
              <a:t>Number of Readmits to SB/SNF by Hospital  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DDB23D8-D88F-4FF9-8FC5-CF72CE79B248}" type="slidenum">
              <a:rPr lang="en-US" smtClean="0"/>
              <a:pPr>
                <a:defRPr/>
              </a:pPr>
              <a:t>19</a:t>
            </a:fld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5453830-881A-4C5D-A455-D8992A76D6D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66543" y="6505782"/>
            <a:ext cx="1348857" cy="304826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46DAB79A-7A3A-470D-8128-F7256ADF114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3924" y="1158482"/>
            <a:ext cx="8389076" cy="5089918"/>
          </a:xfrm>
          <a:prstGeom prst="rect">
            <a:avLst/>
          </a:prstGeom>
        </p:spPr>
      </p:pic>
      <p:grpSp>
        <p:nvGrpSpPr>
          <p:cNvPr id="17" name="Group 16">
            <a:extLst>
              <a:ext uri="{FF2B5EF4-FFF2-40B4-BE49-F238E27FC236}">
                <a16:creationId xmlns:a16="http://schemas.microsoft.com/office/drawing/2014/main" id="{C9DF619F-87EF-4FD6-B4D9-847F1AB7D63A}"/>
              </a:ext>
            </a:extLst>
          </p:cNvPr>
          <p:cNvGrpSpPr/>
          <p:nvPr/>
        </p:nvGrpSpPr>
        <p:grpSpPr>
          <a:xfrm>
            <a:off x="6705600" y="4191000"/>
            <a:ext cx="1728187" cy="725480"/>
            <a:chOff x="5181600" y="3449838"/>
            <a:chExt cx="1728187" cy="725480"/>
          </a:xfrm>
        </p:grpSpPr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44BDD52B-9234-48FD-82E2-8AAB4AFFE4B0}"/>
                </a:ext>
              </a:extLst>
            </p:cNvPr>
            <p:cNvSpPr/>
            <p:nvPr/>
          </p:nvSpPr>
          <p:spPr>
            <a:xfrm>
              <a:off x="5486400" y="3657600"/>
              <a:ext cx="1066800" cy="304800"/>
            </a:xfrm>
            <a:prstGeom prst="rect">
              <a:avLst/>
            </a:prstGeom>
            <a:solidFill>
              <a:srgbClr val="E7F1F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8E415F98-3B27-41DE-9F40-9F477E1FF9D3}"/>
                </a:ext>
              </a:extLst>
            </p:cNvPr>
            <p:cNvCxnSpPr>
              <a:stCxn id="18" idx="0"/>
              <a:endCxn id="18" idx="2"/>
            </p:cNvCxnSpPr>
            <p:nvPr/>
          </p:nvCxnSpPr>
          <p:spPr>
            <a:xfrm>
              <a:off x="6019800" y="3657600"/>
              <a:ext cx="0" cy="304800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9DE2DAB7-59B3-4B3D-A5A3-ECFFE517F581}"/>
                </a:ext>
              </a:extLst>
            </p:cNvPr>
            <p:cNvSpPr txBox="1"/>
            <p:nvPr/>
          </p:nvSpPr>
          <p:spPr>
            <a:xfrm>
              <a:off x="6019800" y="3926571"/>
              <a:ext cx="889987" cy="230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900" dirty="0"/>
                <a:t>upper quartile</a:t>
              </a: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865E6FEF-2E0E-4255-80B9-E101EB10F9BD}"/>
                </a:ext>
              </a:extLst>
            </p:cNvPr>
            <p:cNvSpPr txBox="1"/>
            <p:nvPr/>
          </p:nvSpPr>
          <p:spPr>
            <a:xfrm>
              <a:off x="5181600" y="3944486"/>
              <a:ext cx="870751" cy="230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900" dirty="0"/>
                <a:t>lower quartile</a:t>
              </a: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3855817D-5C65-47A4-827B-102247C92E37}"/>
                </a:ext>
              </a:extLst>
            </p:cNvPr>
            <p:cNvSpPr txBox="1"/>
            <p:nvPr/>
          </p:nvSpPr>
          <p:spPr>
            <a:xfrm>
              <a:off x="5740167" y="3449838"/>
              <a:ext cx="562975" cy="230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900" dirty="0"/>
                <a:t>median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9336259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85800" y="1143000"/>
            <a:ext cx="7467600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9:45 – 10:00</a:t>
            </a:r>
            <a:r>
              <a:rPr lang="en-US" dirty="0"/>
              <a:t> 	Registration</a:t>
            </a:r>
          </a:p>
          <a:p>
            <a:r>
              <a:rPr lang="en-US" b="1" dirty="0"/>
              <a:t> </a:t>
            </a:r>
            <a:endParaRPr lang="en-US" dirty="0"/>
          </a:p>
          <a:p>
            <a:r>
              <a:rPr lang="en-US" b="1" dirty="0"/>
              <a:t>10:00 - 10:15</a:t>
            </a:r>
            <a:r>
              <a:rPr lang="en-US" dirty="0"/>
              <a:t>	Welcome &amp; Intro</a:t>
            </a:r>
          </a:p>
          <a:p>
            <a:r>
              <a:rPr lang="en-US" dirty="0"/>
              <a:t> </a:t>
            </a:r>
          </a:p>
          <a:p>
            <a:r>
              <a:rPr lang="en-US" b="1" dirty="0"/>
              <a:t>10:15 - 11:00</a:t>
            </a:r>
            <a:r>
              <a:rPr lang="en-US" dirty="0"/>
              <a:t>	Open discussion of challenges</a:t>
            </a:r>
          </a:p>
          <a:p>
            <a:r>
              <a:rPr lang="en-US" dirty="0"/>
              <a:t> </a:t>
            </a:r>
          </a:p>
          <a:p>
            <a:r>
              <a:rPr lang="en-US" b="1" dirty="0"/>
              <a:t>11:00 - 12:00</a:t>
            </a:r>
            <a:r>
              <a:rPr lang="en-US" dirty="0"/>
              <a:t>	Outcome &amp; Benchmarking Data </a:t>
            </a:r>
          </a:p>
          <a:p>
            <a:r>
              <a:rPr lang="en-US" dirty="0"/>
              <a:t> </a:t>
            </a:r>
          </a:p>
          <a:p>
            <a:r>
              <a:rPr lang="en-US" b="1" dirty="0"/>
              <a:t>12:00 - 12:45</a:t>
            </a:r>
            <a:r>
              <a:rPr lang="en-US" dirty="0"/>
              <a:t> 	Lunch</a:t>
            </a:r>
          </a:p>
          <a:p>
            <a:r>
              <a:rPr lang="en-US" dirty="0"/>
              <a:t> </a:t>
            </a:r>
          </a:p>
          <a:p>
            <a:r>
              <a:rPr lang="en-US" b="1" dirty="0"/>
              <a:t>12:45 - 1:15 </a:t>
            </a:r>
            <a:r>
              <a:rPr lang="en-US" dirty="0"/>
              <a:t>	What is the data telling us?</a:t>
            </a:r>
          </a:p>
          <a:p>
            <a:r>
              <a:rPr lang="en-US" b="1" dirty="0"/>
              <a:t> </a:t>
            </a:r>
            <a:endParaRPr lang="en-US" dirty="0"/>
          </a:p>
          <a:p>
            <a:r>
              <a:rPr lang="en-US" b="1" dirty="0"/>
              <a:t>1:15 – 2:00	</a:t>
            </a:r>
            <a:r>
              <a:rPr lang="en-US" dirty="0"/>
              <a:t>Best Practice Process &amp;  Form Coding Review + Q&amp;A</a:t>
            </a:r>
          </a:p>
          <a:p>
            <a:r>
              <a:rPr lang="en-US" dirty="0"/>
              <a:t>		Most Frequently Asked Questions</a:t>
            </a:r>
          </a:p>
          <a:p>
            <a:r>
              <a:rPr lang="en-US" b="1" dirty="0"/>
              <a:t> </a:t>
            </a:r>
            <a:endParaRPr lang="en-US" dirty="0"/>
          </a:p>
          <a:p>
            <a:r>
              <a:rPr lang="en-US" b="1" dirty="0"/>
              <a:t>2:00 - 2:15</a:t>
            </a:r>
            <a:r>
              <a:rPr lang="en-US" dirty="0"/>
              <a:t> 	Break</a:t>
            </a:r>
          </a:p>
          <a:p>
            <a:r>
              <a:rPr lang="en-US" dirty="0"/>
              <a:t> </a:t>
            </a:r>
          </a:p>
          <a:p>
            <a:r>
              <a:rPr lang="en-US" b="1" dirty="0"/>
              <a:t>2:15 - 3:00</a:t>
            </a:r>
            <a:r>
              <a:rPr lang="en-US" dirty="0"/>
              <a:t>	Action Planning </a:t>
            </a:r>
          </a:p>
          <a:p>
            <a:pPr marL="463550" indent="-463550" defTabSz="693738">
              <a:buClr>
                <a:srgbClr val="C00000"/>
              </a:buClr>
              <a:buFont typeface="+mj-lt"/>
              <a:buAutoNum type="arabicParenR"/>
            </a:pPr>
            <a:endParaRPr lang="en-US" dirty="0"/>
          </a:p>
        </p:txBody>
      </p:sp>
      <p:sp>
        <p:nvSpPr>
          <p:cNvPr id="5" name="Title 7"/>
          <p:cNvSpPr txBox="1">
            <a:spLocks/>
          </p:cNvSpPr>
          <p:nvPr/>
        </p:nvSpPr>
        <p:spPr>
          <a:xfrm>
            <a:off x="304800" y="304800"/>
            <a:ext cx="6705600" cy="381000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000" kern="1200">
                <a:solidFill>
                  <a:schemeClr val="tx1"/>
                </a:solidFill>
                <a:latin typeface="Verdana" pitchFamily="34" charset="0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en-US" sz="2200" b="1" dirty="0">
                <a:solidFill>
                  <a:srgbClr val="C00000"/>
                </a:solidFill>
              </a:rPr>
              <a:t>Agenda   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D92C473-2133-4DE8-8B75-D58D4772F8E9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891960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28600" y="304800"/>
            <a:ext cx="8686800" cy="381000"/>
          </a:xfrm>
        </p:spPr>
        <p:txBody>
          <a:bodyPr/>
          <a:lstStyle/>
          <a:p>
            <a:r>
              <a:rPr lang="en-US" b="1" dirty="0">
                <a:solidFill>
                  <a:srgbClr val="C00000"/>
                </a:solidFill>
              </a:rPr>
              <a:t>Number of Revisits to ED or Observation by Hospital  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DDB23D8-D88F-4FF9-8FC5-CF72CE79B248}" type="slidenum">
              <a:rPr lang="en-US" smtClean="0"/>
              <a:pPr>
                <a:defRPr/>
              </a:pPr>
              <a:t>20</a:t>
            </a:fld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5453830-881A-4C5D-A455-D8992A76D6D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66543" y="6505782"/>
            <a:ext cx="1348857" cy="304826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49BD3411-5030-4470-8120-ED835BA4D56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0124" y="1177299"/>
            <a:ext cx="8389076" cy="5089918"/>
          </a:xfrm>
          <a:prstGeom prst="rect">
            <a:avLst/>
          </a:prstGeom>
        </p:spPr>
      </p:pic>
      <p:grpSp>
        <p:nvGrpSpPr>
          <p:cNvPr id="13" name="Group 12">
            <a:extLst>
              <a:ext uri="{FF2B5EF4-FFF2-40B4-BE49-F238E27FC236}">
                <a16:creationId xmlns:a16="http://schemas.microsoft.com/office/drawing/2014/main" id="{CE43DB6A-AF3F-4805-98E0-47665294ECF9}"/>
              </a:ext>
            </a:extLst>
          </p:cNvPr>
          <p:cNvGrpSpPr/>
          <p:nvPr/>
        </p:nvGrpSpPr>
        <p:grpSpPr>
          <a:xfrm>
            <a:off x="6096000" y="3886200"/>
            <a:ext cx="1728187" cy="725480"/>
            <a:chOff x="5181600" y="3449838"/>
            <a:chExt cx="1728187" cy="725480"/>
          </a:xfrm>
        </p:grpSpPr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99F3383A-FA60-4971-9D1B-3615B0697A96}"/>
                </a:ext>
              </a:extLst>
            </p:cNvPr>
            <p:cNvSpPr/>
            <p:nvPr/>
          </p:nvSpPr>
          <p:spPr>
            <a:xfrm>
              <a:off x="5486400" y="3657600"/>
              <a:ext cx="1066800" cy="304800"/>
            </a:xfrm>
            <a:prstGeom prst="rect">
              <a:avLst/>
            </a:prstGeom>
            <a:solidFill>
              <a:srgbClr val="E7F1F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4A576BF0-ADCB-4D96-82E6-92D9D17E3CC5}"/>
                </a:ext>
              </a:extLst>
            </p:cNvPr>
            <p:cNvCxnSpPr>
              <a:stCxn id="14" idx="0"/>
              <a:endCxn id="14" idx="2"/>
            </p:cNvCxnSpPr>
            <p:nvPr/>
          </p:nvCxnSpPr>
          <p:spPr>
            <a:xfrm>
              <a:off x="6019800" y="3657600"/>
              <a:ext cx="0" cy="304800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855D758D-3849-4530-A223-9FA4BAAB16D3}"/>
                </a:ext>
              </a:extLst>
            </p:cNvPr>
            <p:cNvSpPr txBox="1"/>
            <p:nvPr/>
          </p:nvSpPr>
          <p:spPr>
            <a:xfrm>
              <a:off x="6019800" y="3926571"/>
              <a:ext cx="889987" cy="230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900" dirty="0"/>
                <a:t>upper quartile</a:t>
              </a: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7DA3B70E-D9AD-488E-B179-52514D551DB7}"/>
                </a:ext>
              </a:extLst>
            </p:cNvPr>
            <p:cNvSpPr txBox="1"/>
            <p:nvPr/>
          </p:nvSpPr>
          <p:spPr>
            <a:xfrm>
              <a:off x="5181600" y="3944486"/>
              <a:ext cx="870751" cy="230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900" dirty="0"/>
                <a:t>lower quartile</a:t>
              </a: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E23BC3DF-3738-43E2-992A-7A1CDD5392E7}"/>
                </a:ext>
              </a:extLst>
            </p:cNvPr>
            <p:cNvSpPr txBox="1"/>
            <p:nvPr/>
          </p:nvSpPr>
          <p:spPr>
            <a:xfrm>
              <a:off x="5740167" y="3449838"/>
              <a:ext cx="562975" cy="230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900" dirty="0"/>
                <a:t>median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22212616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28600" y="304800"/>
            <a:ext cx="8686800" cy="381000"/>
          </a:xfrm>
        </p:spPr>
        <p:txBody>
          <a:bodyPr/>
          <a:lstStyle/>
          <a:p>
            <a:r>
              <a:rPr lang="en-US" b="1" dirty="0">
                <a:solidFill>
                  <a:srgbClr val="C00000"/>
                </a:solidFill>
              </a:rPr>
              <a:t>State Comparison  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DDB23D8-D88F-4FF9-8FC5-CF72CE79B248}" type="slidenum">
              <a:rPr lang="en-US" smtClean="0"/>
              <a:pPr>
                <a:defRPr/>
              </a:pPr>
              <a:t>21</a:t>
            </a:fld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5453830-881A-4C5D-A455-D8992A76D6D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66543" y="6505782"/>
            <a:ext cx="1348857" cy="304826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22E5930F-278D-4A4C-BBAD-4D2C86927C8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990600"/>
            <a:ext cx="9144000" cy="5140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602036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28600" y="304800"/>
            <a:ext cx="8686800" cy="381000"/>
          </a:xfrm>
        </p:spPr>
        <p:txBody>
          <a:bodyPr/>
          <a:lstStyle/>
          <a:p>
            <a:r>
              <a:rPr lang="en-US" sz="2400" b="1" dirty="0">
                <a:solidFill>
                  <a:srgbClr val="C00000"/>
                </a:solidFill>
              </a:rPr>
              <a:t>Networking Lunch (</a:t>
            </a:r>
            <a:r>
              <a:rPr lang="en-US" sz="2400" b="1" dirty="0"/>
              <a:t>12:00 to 12:45</a:t>
            </a:r>
            <a:r>
              <a:rPr lang="en-US" sz="2400" b="1" dirty="0">
                <a:solidFill>
                  <a:srgbClr val="C00000"/>
                </a:solidFill>
              </a:rPr>
              <a:t>)  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DDB23D8-D88F-4FF9-8FC5-CF72CE79B248}" type="slidenum">
              <a:rPr lang="en-US" smtClean="0"/>
              <a:pPr>
                <a:defRPr/>
              </a:pPr>
              <a:t>22</a:t>
            </a:fld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5453830-881A-4C5D-A455-D8992A76D6D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66543" y="6505782"/>
            <a:ext cx="1348857" cy="30482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BDE3B680-36A2-41F5-BE36-4D942EA91F4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34168"/>
            <a:ext cx="9144000" cy="37896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710619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28600" y="304800"/>
            <a:ext cx="8686800" cy="381000"/>
          </a:xfrm>
        </p:spPr>
        <p:txBody>
          <a:bodyPr/>
          <a:lstStyle/>
          <a:p>
            <a:r>
              <a:rPr lang="en-US" sz="2400" b="1" dirty="0">
                <a:solidFill>
                  <a:srgbClr val="C00000"/>
                </a:solidFill>
              </a:rPr>
              <a:t>What is the data telling us? </a:t>
            </a:r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4953000" y="1066800"/>
            <a:ext cx="3962400" cy="426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25425" indent="-225425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har char="•"/>
              <a:tabLst>
                <a:tab pos="914400" algn="l"/>
              </a:tabLst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76263" indent="-236538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har char="–"/>
              <a:tabLst>
                <a:tab pos="914400" algn="l"/>
              </a:tabLst>
              <a:defRPr>
                <a:solidFill>
                  <a:schemeClr val="tx1"/>
                </a:solidFill>
                <a:latin typeface="+mn-lt"/>
              </a:defRPr>
            </a:lvl2pPr>
            <a:lvl3pPr marL="914400" indent="-223838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har char="•"/>
              <a:tabLst>
                <a:tab pos="914400" algn="l"/>
              </a:tabLst>
              <a:defRPr sz="1600">
                <a:solidFill>
                  <a:schemeClr val="tx1"/>
                </a:solidFill>
                <a:latin typeface="+mn-lt"/>
              </a:defRPr>
            </a:lvl3pPr>
            <a:lvl4pPr marL="1252538" indent="-223838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har char="–"/>
              <a:tabLst>
                <a:tab pos="914400" algn="l"/>
              </a:tabLst>
              <a:defRPr sz="1400">
                <a:solidFill>
                  <a:schemeClr val="tx1"/>
                </a:solidFill>
                <a:latin typeface="+mn-lt"/>
              </a:defRPr>
            </a:lvl4pPr>
            <a:lvl5pPr marL="1603375" indent="-236538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Font typeface="Wingdings" pitchFamily="2" charset="2"/>
              <a:buChar char="Ø"/>
              <a:tabLst>
                <a:tab pos="914400" algn="l"/>
              </a:tabLst>
              <a:defRPr sz="1400">
                <a:solidFill>
                  <a:schemeClr val="tx1"/>
                </a:solidFill>
                <a:latin typeface="+mn-lt"/>
              </a:defRPr>
            </a:lvl5pPr>
            <a:lvl6pPr marL="2060575" indent="-236538" algn="l" rtl="0" fontAlgn="base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Font typeface="Wingdings" pitchFamily="2" charset="2"/>
              <a:buChar char="Ø"/>
              <a:tabLst>
                <a:tab pos="914400" algn="l"/>
              </a:tabLst>
              <a:defRPr sz="1400">
                <a:solidFill>
                  <a:schemeClr val="tx1"/>
                </a:solidFill>
                <a:latin typeface="+mn-lt"/>
              </a:defRPr>
            </a:lvl6pPr>
            <a:lvl7pPr marL="2517775" indent="-236538" algn="l" rtl="0" fontAlgn="base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Font typeface="Wingdings" pitchFamily="2" charset="2"/>
              <a:buChar char="Ø"/>
              <a:tabLst>
                <a:tab pos="914400" algn="l"/>
              </a:tabLst>
              <a:defRPr sz="1400">
                <a:solidFill>
                  <a:schemeClr val="tx1"/>
                </a:solidFill>
                <a:latin typeface="+mn-lt"/>
              </a:defRPr>
            </a:lvl7pPr>
            <a:lvl8pPr marL="2974975" indent="-236538" algn="l" rtl="0" fontAlgn="base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Font typeface="Wingdings" pitchFamily="2" charset="2"/>
              <a:buChar char="Ø"/>
              <a:tabLst>
                <a:tab pos="914400" algn="l"/>
              </a:tabLst>
              <a:defRPr sz="1400">
                <a:solidFill>
                  <a:schemeClr val="tx1"/>
                </a:solidFill>
                <a:latin typeface="+mn-lt"/>
              </a:defRPr>
            </a:lvl8pPr>
            <a:lvl9pPr marL="3432175" indent="-236538" algn="l" rtl="0" fontAlgn="base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Font typeface="Wingdings" pitchFamily="2" charset="2"/>
              <a:buChar char="Ø"/>
              <a:tabLst>
                <a:tab pos="914400" algn="l"/>
              </a:tabLst>
              <a:defRPr sz="1400">
                <a:solidFill>
                  <a:schemeClr val="tx1"/>
                </a:solidFill>
                <a:latin typeface="+mn-lt"/>
              </a:defRPr>
            </a:lvl9pPr>
          </a:lstStyle>
          <a:p>
            <a:pPr marL="463550" indent="-463550">
              <a:lnSpc>
                <a:spcPct val="100000"/>
              </a:lnSpc>
              <a:spcBef>
                <a:spcPts val="0"/>
              </a:spcBef>
              <a:buClr>
                <a:srgbClr val="C00000"/>
              </a:buClr>
              <a:buFont typeface="Wingdings" panose="05000000000000000000" pitchFamily="2" charset="2"/>
              <a:buChar char="q"/>
            </a:pPr>
            <a:r>
              <a:rPr lang="en-US" b="1" dirty="0"/>
              <a:t>Key components of measuring data are:</a:t>
            </a:r>
          </a:p>
          <a:p>
            <a:pPr marL="463550" indent="-463550">
              <a:lnSpc>
                <a:spcPct val="100000"/>
              </a:lnSpc>
              <a:spcBef>
                <a:spcPts val="0"/>
              </a:spcBef>
              <a:buClr>
                <a:srgbClr val="C00000"/>
              </a:buClr>
              <a:buFont typeface="+mj-lt"/>
              <a:buAutoNum type="arabicParenR"/>
            </a:pPr>
            <a:endParaRPr lang="en-US" sz="1800" dirty="0"/>
          </a:p>
          <a:p>
            <a:pPr marL="463550" indent="-463550">
              <a:lnSpc>
                <a:spcPct val="100000"/>
              </a:lnSpc>
              <a:spcBef>
                <a:spcPts val="0"/>
              </a:spcBef>
              <a:buClr>
                <a:srgbClr val="C00000"/>
              </a:buClr>
              <a:buFont typeface="+mj-lt"/>
              <a:buAutoNum type="arabicParenR"/>
            </a:pPr>
            <a:r>
              <a:rPr lang="en-US" sz="1800" dirty="0"/>
              <a:t>Analyzing the data (precious time waisted if we don’t – collecting data for collection sake is worth nothing if not for PI)</a:t>
            </a:r>
          </a:p>
          <a:p>
            <a:pPr marL="463550" indent="-463550">
              <a:lnSpc>
                <a:spcPct val="100000"/>
              </a:lnSpc>
              <a:spcBef>
                <a:spcPts val="0"/>
              </a:spcBef>
              <a:buClr>
                <a:srgbClr val="C00000"/>
              </a:buClr>
              <a:buFont typeface="+mj-lt"/>
              <a:buAutoNum type="arabicParenR"/>
            </a:pPr>
            <a:r>
              <a:rPr lang="en-US" sz="1800" dirty="0"/>
              <a:t>How do the measures impact each other?</a:t>
            </a:r>
          </a:p>
          <a:p>
            <a:pPr marL="463550" indent="-463550">
              <a:lnSpc>
                <a:spcPct val="100000"/>
              </a:lnSpc>
              <a:spcBef>
                <a:spcPts val="0"/>
              </a:spcBef>
              <a:buClr>
                <a:srgbClr val="C00000"/>
              </a:buClr>
              <a:buFont typeface="+mj-lt"/>
              <a:buAutoNum type="arabicParenR"/>
            </a:pPr>
            <a:r>
              <a:rPr lang="en-US" sz="1800" dirty="0"/>
              <a:t>What can we not do anything about?</a:t>
            </a:r>
          </a:p>
          <a:p>
            <a:pPr marL="463550" indent="-463550">
              <a:lnSpc>
                <a:spcPct val="100000"/>
              </a:lnSpc>
              <a:spcBef>
                <a:spcPts val="0"/>
              </a:spcBef>
              <a:buClr>
                <a:srgbClr val="C00000"/>
              </a:buClr>
              <a:buFont typeface="+mj-lt"/>
              <a:buAutoNum type="arabicParenR"/>
            </a:pPr>
            <a:r>
              <a:rPr lang="en-US" sz="1800" dirty="0"/>
              <a:t>What are the opportunities for process improvement? Don’t spend your time finding excuses!</a:t>
            </a:r>
          </a:p>
          <a:p>
            <a:pPr marL="463550" indent="-463550">
              <a:lnSpc>
                <a:spcPct val="100000"/>
              </a:lnSpc>
              <a:spcBef>
                <a:spcPts val="0"/>
              </a:spcBef>
              <a:buClr>
                <a:srgbClr val="C00000"/>
              </a:buClr>
              <a:buFont typeface="+mj-lt"/>
              <a:buAutoNum type="arabicParenR"/>
            </a:pPr>
            <a:r>
              <a:rPr lang="en-US" sz="1800" dirty="0"/>
              <a:t>Plan going forward</a:t>
            </a:r>
            <a:r>
              <a:rPr lang="en-US" dirty="0"/>
              <a:t> 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DDB23D8-D88F-4FF9-8FC5-CF72CE79B248}" type="slidenum">
              <a:rPr lang="en-US" smtClean="0"/>
              <a:pPr>
                <a:defRPr/>
              </a:pPr>
              <a:t>23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A4B380C-AB05-419D-8938-3D27A7FE8A0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024" y="2241619"/>
            <a:ext cx="4385549" cy="3289162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397493DB-9596-4FD7-9993-5A06EAF3C389}"/>
              </a:ext>
            </a:extLst>
          </p:cNvPr>
          <p:cNvSpPr/>
          <p:nvPr/>
        </p:nvSpPr>
        <p:spPr>
          <a:xfrm>
            <a:off x="457200" y="1066800"/>
            <a:ext cx="4267199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Preparing for your PI/QI and Leadership reports and meetings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6133DFA3-0391-4413-A83A-F413478DEFCB}"/>
              </a:ext>
            </a:extLst>
          </p:cNvPr>
          <p:cNvSpPr/>
          <p:nvPr/>
        </p:nvSpPr>
        <p:spPr>
          <a:xfrm>
            <a:off x="371520" y="5530781"/>
            <a:ext cx="8374456" cy="1032358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Data analysis</a:t>
            </a:r>
            <a:r>
              <a:rPr lang="en-US" dirty="0">
                <a:solidFill>
                  <a:schemeClr val="tx1"/>
                </a:solidFill>
              </a:rPr>
              <a:t> involves the collection and organization of </a:t>
            </a:r>
            <a:r>
              <a:rPr lang="en-US" b="1" dirty="0">
                <a:solidFill>
                  <a:schemeClr val="tx1"/>
                </a:solidFill>
              </a:rPr>
              <a:t>data</a:t>
            </a:r>
            <a:r>
              <a:rPr lang="en-US" dirty="0">
                <a:solidFill>
                  <a:schemeClr val="tx1"/>
                </a:solidFill>
              </a:rPr>
              <a:t>. Then, finding correlations between that analyzed </a:t>
            </a:r>
            <a:r>
              <a:rPr lang="en-US" b="1" dirty="0">
                <a:solidFill>
                  <a:schemeClr val="tx1"/>
                </a:solidFill>
              </a:rPr>
              <a:t>data</a:t>
            </a:r>
            <a:r>
              <a:rPr lang="en-US" dirty="0">
                <a:solidFill>
                  <a:schemeClr val="tx1"/>
                </a:solidFill>
              </a:rPr>
              <a:t> and our SB program. It also entails the ability to spot problems and initiate preventative measures or problem solve creatively.</a:t>
            </a:r>
          </a:p>
        </p:txBody>
      </p:sp>
    </p:spTree>
    <p:extLst>
      <p:ext uri="{BB962C8B-B14F-4D97-AF65-F5344CB8AC3E}">
        <p14:creationId xmlns:p14="http://schemas.microsoft.com/office/powerpoint/2010/main" val="15502634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28600" y="304800"/>
            <a:ext cx="8686800" cy="381000"/>
          </a:xfrm>
        </p:spPr>
        <p:txBody>
          <a:bodyPr/>
          <a:lstStyle/>
          <a:p>
            <a:r>
              <a:rPr lang="en-US" sz="2400" b="1" dirty="0">
                <a:solidFill>
                  <a:srgbClr val="C00000"/>
                </a:solidFill>
              </a:rPr>
              <a:t>Best Practice Process </a:t>
            </a:r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5715000" y="1524000"/>
            <a:ext cx="3200400" cy="335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25425" indent="-225425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har char="•"/>
              <a:tabLst>
                <a:tab pos="914400" algn="l"/>
              </a:tabLst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76263" indent="-236538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har char="–"/>
              <a:tabLst>
                <a:tab pos="914400" algn="l"/>
              </a:tabLst>
              <a:defRPr>
                <a:solidFill>
                  <a:schemeClr val="tx1"/>
                </a:solidFill>
                <a:latin typeface="+mn-lt"/>
              </a:defRPr>
            </a:lvl2pPr>
            <a:lvl3pPr marL="914400" indent="-223838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har char="•"/>
              <a:tabLst>
                <a:tab pos="914400" algn="l"/>
              </a:tabLst>
              <a:defRPr sz="1600">
                <a:solidFill>
                  <a:schemeClr val="tx1"/>
                </a:solidFill>
                <a:latin typeface="+mn-lt"/>
              </a:defRPr>
            </a:lvl3pPr>
            <a:lvl4pPr marL="1252538" indent="-223838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har char="–"/>
              <a:tabLst>
                <a:tab pos="914400" algn="l"/>
              </a:tabLst>
              <a:defRPr sz="1400">
                <a:solidFill>
                  <a:schemeClr val="tx1"/>
                </a:solidFill>
                <a:latin typeface="+mn-lt"/>
              </a:defRPr>
            </a:lvl4pPr>
            <a:lvl5pPr marL="1603375" indent="-236538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Font typeface="Wingdings" pitchFamily="2" charset="2"/>
              <a:buChar char="Ø"/>
              <a:tabLst>
                <a:tab pos="914400" algn="l"/>
              </a:tabLst>
              <a:defRPr sz="1400">
                <a:solidFill>
                  <a:schemeClr val="tx1"/>
                </a:solidFill>
                <a:latin typeface="+mn-lt"/>
              </a:defRPr>
            </a:lvl5pPr>
            <a:lvl6pPr marL="2060575" indent="-236538" algn="l" rtl="0" fontAlgn="base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Font typeface="Wingdings" pitchFamily="2" charset="2"/>
              <a:buChar char="Ø"/>
              <a:tabLst>
                <a:tab pos="914400" algn="l"/>
              </a:tabLst>
              <a:defRPr sz="1400">
                <a:solidFill>
                  <a:schemeClr val="tx1"/>
                </a:solidFill>
                <a:latin typeface="+mn-lt"/>
              </a:defRPr>
            </a:lvl6pPr>
            <a:lvl7pPr marL="2517775" indent="-236538" algn="l" rtl="0" fontAlgn="base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Font typeface="Wingdings" pitchFamily="2" charset="2"/>
              <a:buChar char="Ø"/>
              <a:tabLst>
                <a:tab pos="914400" algn="l"/>
              </a:tabLst>
              <a:defRPr sz="1400">
                <a:solidFill>
                  <a:schemeClr val="tx1"/>
                </a:solidFill>
                <a:latin typeface="+mn-lt"/>
              </a:defRPr>
            </a:lvl7pPr>
            <a:lvl8pPr marL="2974975" indent="-236538" algn="l" rtl="0" fontAlgn="base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Font typeface="Wingdings" pitchFamily="2" charset="2"/>
              <a:buChar char="Ø"/>
              <a:tabLst>
                <a:tab pos="914400" algn="l"/>
              </a:tabLst>
              <a:defRPr sz="1400">
                <a:solidFill>
                  <a:schemeClr val="tx1"/>
                </a:solidFill>
                <a:latin typeface="+mn-lt"/>
              </a:defRPr>
            </a:lvl8pPr>
            <a:lvl9pPr marL="3432175" indent="-236538" algn="l" rtl="0" fontAlgn="base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Font typeface="Wingdings" pitchFamily="2" charset="2"/>
              <a:buChar char="Ø"/>
              <a:tabLst>
                <a:tab pos="914400" algn="l"/>
              </a:tabLst>
              <a:defRPr sz="1400">
                <a:solidFill>
                  <a:schemeClr val="tx1"/>
                </a:solidFill>
                <a:latin typeface="+mn-lt"/>
              </a:defRPr>
            </a:lvl9pPr>
          </a:lstStyle>
          <a:p>
            <a:pPr marL="463550" indent="-463550">
              <a:lnSpc>
                <a:spcPct val="100000"/>
              </a:lnSpc>
              <a:spcBef>
                <a:spcPts val="0"/>
              </a:spcBef>
              <a:buClr>
                <a:srgbClr val="C00000"/>
              </a:buClr>
              <a:buFont typeface="Wingdings" panose="05000000000000000000" pitchFamily="2" charset="2"/>
              <a:buChar char="q"/>
            </a:pPr>
            <a:r>
              <a:rPr lang="en-US" sz="1800" b="1" dirty="0"/>
              <a:t>Remember that:</a:t>
            </a:r>
          </a:p>
          <a:p>
            <a:pPr marL="463550" indent="-463550">
              <a:lnSpc>
                <a:spcPct val="100000"/>
              </a:lnSpc>
              <a:spcBef>
                <a:spcPts val="0"/>
              </a:spcBef>
              <a:buClr>
                <a:srgbClr val="C00000"/>
              </a:buClr>
              <a:buFont typeface="Wingdings" panose="05000000000000000000" pitchFamily="2" charset="2"/>
              <a:buChar char="q"/>
            </a:pPr>
            <a:endParaRPr lang="en-US" sz="1800" b="1" dirty="0"/>
          </a:p>
          <a:p>
            <a:pPr marL="463550" indent="-463550">
              <a:lnSpc>
                <a:spcPct val="100000"/>
              </a:lnSpc>
              <a:spcBef>
                <a:spcPts val="0"/>
              </a:spcBef>
              <a:buClr>
                <a:srgbClr val="C00000"/>
              </a:buClr>
              <a:buFont typeface="+mj-lt"/>
              <a:buAutoNum type="arabicParenR"/>
            </a:pPr>
            <a:r>
              <a:rPr lang="en-US" sz="1800" b="1" dirty="0"/>
              <a:t>This pilot project is not an exercise to see if you can fill out a form!</a:t>
            </a:r>
          </a:p>
          <a:p>
            <a:pPr marL="463550" indent="-463550">
              <a:lnSpc>
                <a:spcPct val="100000"/>
              </a:lnSpc>
              <a:spcBef>
                <a:spcPts val="0"/>
              </a:spcBef>
              <a:buClr>
                <a:srgbClr val="C00000"/>
              </a:buClr>
              <a:buFont typeface="+mj-lt"/>
              <a:buAutoNum type="arabicParenR"/>
            </a:pPr>
            <a:endParaRPr lang="en-US" sz="1800" b="1" dirty="0"/>
          </a:p>
          <a:p>
            <a:pPr marL="463550" indent="-463550">
              <a:lnSpc>
                <a:spcPct val="100000"/>
              </a:lnSpc>
              <a:spcBef>
                <a:spcPts val="0"/>
              </a:spcBef>
              <a:buClr>
                <a:srgbClr val="C00000"/>
              </a:buClr>
              <a:buFont typeface="+mj-lt"/>
              <a:buAutoNum type="arabicParenR"/>
            </a:pPr>
            <a:r>
              <a:rPr lang="en-US" sz="1800" b="1" dirty="0"/>
              <a:t>The goal is to improve the quality of our programs</a:t>
            </a:r>
          </a:p>
          <a:p>
            <a:pPr marL="463550" indent="-463550">
              <a:lnSpc>
                <a:spcPct val="100000"/>
              </a:lnSpc>
              <a:spcBef>
                <a:spcPts val="0"/>
              </a:spcBef>
              <a:buClr>
                <a:srgbClr val="C00000"/>
              </a:buClr>
              <a:buFont typeface="+mj-lt"/>
              <a:buAutoNum type="arabicParenR"/>
            </a:pPr>
            <a:endParaRPr lang="en-US" sz="1800" b="1" dirty="0"/>
          </a:p>
          <a:p>
            <a:pPr marL="463550" indent="-463550">
              <a:lnSpc>
                <a:spcPct val="100000"/>
              </a:lnSpc>
              <a:spcBef>
                <a:spcPts val="0"/>
              </a:spcBef>
              <a:buClr>
                <a:srgbClr val="C00000"/>
              </a:buClr>
              <a:buFont typeface="+mj-lt"/>
              <a:buAutoNum type="arabicParenR"/>
            </a:pPr>
            <a:r>
              <a:rPr lang="en-US" sz="1800" b="1" dirty="0"/>
              <a:t>And to hopefully improve outcomes</a:t>
            </a:r>
          </a:p>
          <a:p>
            <a:pPr marL="1146175" lvl="1" indent="-463550">
              <a:lnSpc>
                <a:spcPct val="100000"/>
              </a:lnSpc>
              <a:spcBef>
                <a:spcPts val="0"/>
              </a:spcBef>
              <a:buClr>
                <a:srgbClr val="C00000"/>
              </a:buClr>
              <a:buFont typeface="Arial" panose="020B0604020202020204" pitchFamily="34" charset="0"/>
              <a:buChar char="•"/>
            </a:pPr>
            <a:endParaRPr lang="en-US" sz="240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DDB23D8-D88F-4FF9-8FC5-CF72CE79B248}" type="slidenum">
              <a:rPr lang="en-US" smtClean="0"/>
              <a:pPr>
                <a:defRPr/>
              </a:pPr>
              <a:t>24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330ECDC-D0C0-4CE2-ADFF-88D21477514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1371600"/>
            <a:ext cx="4978400" cy="3733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325851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28600" y="304800"/>
            <a:ext cx="8686800" cy="381000"/>
          </a:xfrm>
        </p:spPr>
        <p:txBody>
          <a:bodyPr/>
          <a:lstStyle/>
          <a:p>
            <a:r>
              <a:rPr lang="en-US" sz="2400" b="1" dirty="0">
                <a:solidFill>
                  <a:srgbClr val="C00000"/>
                </a:solidFill>
              </a:rPr>
              <a:t>Best Practice Process </a:t>
            </a:r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304800" y="1066800"/>
            <a:ext cx="8610600" cy="563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25425" indent="-225425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har char="•"/>
              <a:tabLst>
                <a:tab pos="914400" algn="l"/>
              </a:tabLst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76263" indent="-236538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har char="–"/>
              <a:tabLst>
                <a:tab pos="914400" algn="l"/>
              </a:tabLst>
              <a:defRPr>
                <a:solidFill>
                  <a:schemeClr val="tx1"/>
                </a:solidFill>
                <a:latin typeface="+mn-lt"/>
              </a:defRPr>
            </a:lvl2pPr>
            <a:lvl3pPr marL="914400" indent="-223838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har char="•"/>
              <a:tabLst>
                <a:tab pos="914400" algn="l"/>
              </a:tabLst>
              <a:defRPr sz="1600">
                <a:solidFill>
                  <a:schemeClr val="tx1"/>
                </a:solidFill>
                <a:latin typeface="+mn-lt"/>
              </a:defRPr>
            </a:lvl3pPr>
            <a:lvl4pPr marL="1252538" indent="-223838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har char="–"/>
              <a:tabLst>
                <a:tab pos="914400" algn="l"/>
              </a:tabLst>
              <a:defRPr sz="1400">
                <a:solidFill>
                  <a:schemeClr val="tx1"/>
                </a:solidFill>
                <a:latin typeface="+mn-lt"/>
              </a:defRPr>
            </a:lvl4pPr>
            <a:lvl5pPr marL="1603375" indent="-236538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Font typeface="Wingdings" pitchFamily="2" charset="2"/>
              <a:buChar char="Ø"/>
              <a:tabLst>
                <a:tab pos="914400" algn="l"/>
              </a:tabLst>
              <a:defRPr sz="1400">
                <a:solidFill>
                  <a:schemeClr val="tx1"/>
                </a:solidFill>
                <a:latin typeface="+mn-lt"/>
              </a:defRPr>
            </a:lvl5pPr>
            <a:lvl6pPr marL="2060575" indent="-236538" algn="l" rtl="0" fontAlgn="base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Font typeface="Wingdings" pitchFamily="2" charset="2"/>
              <a:buChar char="Ø"/>
              <a:tabLst>
                <a:tab pos="914400" algn="l"/>
              </a:tabLst>
              <a:defRPr sz="1400">
                <a:solidFill>
                  <a:schemeClr val="tx1"/>
                </a:solidFill>
                <a:latin typeface="+mn-lt"/>
              </a:defRPr>
            </a:lvl6pPr>
            <a:lvl7pPr marL="2517775" indent="-236538" algn="l" rtl="0" fontAlgn="base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Font typeface="Wingdings" pitchFamily="2" charset="2"/>
              <a:buChar char="Ø"/>
              <a:tabLst>
                <a:tab pos="914400" algn="l"/>
              </a:tabLst>
              <a:defRPr sz="1400">
                <a:solidFill>
                  <a:schemeClr val="tx1"/>
                </a:solidFill>
                <a:latin typeface="+mn-lt"/>
              </a:defRPr>
            </a:lvl7pPr>
            <a:lvl8pPr marL="2974975" indent="-236538" algn="l" rtl="0" fontAlgn="base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Font typeface="Wingdings" pitchFamily="2" charset="2"/>
              <a:buChar char="Ø"/>
              <a:tabLst>
                <a:tab pos="914400" algn="l"/>
              </a:tabLst>
              <a:defRPr sz="1400">
                <a:solidFill>
                  <a:schemeClr val="tx1"/>
                </a:solidFill>
                <a:latin typeface="+mn-lt"/>
              </a:defRPr>
            </a:lvl8pPr>
            <a:lvl9pPr marL="3432175" indent="-236538" algn="l" rtl="0" fontAlgn="base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Font typeface="Wingdings" pitchFamily="2" charset="2"/>
              <a:buChar char="Ø"/>
              <a:tabLst>
                <a:tab pos="914400" algn="l"/>
              </a:tabLst>
              <a:defRPr sz="1400">
                <a:solidFill>
                  <a:schemeClr val="tx1"/>
                </a:solidFill>
                <a:latin typeface="+mn-lt"/>
              </a:defRPr>
            </a:lvl9pPr>
          </a:lstStyle>
          <a:p>
            <a:pPr marL="463550" indent="-463550">
              <a:lnSpc>
                <a:spcPct val="100000"/>
              </a:lnSpc>
              <a:spcBef>
                <a:spcPts val="0"/>
              </a:spcBef>
              <a:buClr>
                <a:srgbClr val="C00000"/>
              </a:buClr>
              <a:buFont typeface="Wingdings" panose="05000000000000000000" pitchFamily="2" charset="2"/>
              <a:buChar char="q"/>
            </a:pPr>
            <a:r>
              <a:rPr lang="en-US" b="1" dirty="0"/>
              <a:t>Does Administration and Providers understand this pilot project and are they on board with it</a:t>
            </a:r>
          </a:p>
          <a:p>
            <a:pPr marL="463550" indent="-463550">
              <a:lnSpc>
                <a:spcPct val="100000"/>
              </a:lnSpc>
              <a:spcBef>
                <a:spcPts val="0"/>
              </a:spcBef>
              <a:buClr>
                <a:srgbClr val="C00000"/>
              </a:buClr>
              <a:buFont typeface="Wingdings" panose="05000000000000000000" pitchFamily="2" charset="2"/>
              <a:buChar char="q"/>
            </a:pPr>
            <a:r>
              <a:rPr lang="en-US" b="1" dirty="0"/>
              <a:t>Nursing &amp; Therapy staff training</a:t>
            </a:r>
          </a:p>
          <a:p>
            <a:pPr marL="463550" indent="-463550">
              <a:lnSpc>
                <a:spcPct val="100000"/>
              </a:lnSpc>
              <a:spcBef>
                <a:spcPts val="0"/>
              </a:spcBef>
              <a:buClr>
                <a:srgbClr val="C00000"/>
              </a:buClr>
              <a:buFont typeface="Wingdings" panose="05000000000000000000" pitchFamily="2" charset="2"/>
              <a:buChar char="q"/>
            </a:pPr>
            <a:r>
              <a:rPr lang="en-US" b="1" dirty="0"/>
              <a:t>Determine who will be responsible for which sections</a:t>
            </a:r>
          </a:p>
          <a:p>
            <a:pPr marL="463550" indent="-463550">
              <a:lnSpc>
                <a:spcPct val="100000"/>
              </a:lnSpc>
              <a:spcBef>
                <a:spcPts val="0"/>
              </a:spcBef>
              <a:buClr>
                <a:srgbClr val="C00000"/>
              </a:buClr>
              <a:buFont typeface="Wingdings" panose="05000000000000000000" pitchFamily="2" charset="2"/>
              <a:buChar char="q"/>
            </a:pPr>
            <a:r>
              <a:rPr lang="en-US" b="1" dirty="0"/>
              <a:t>Limit # of nurses to participate in Admission and Discharge self-care &amp; mobility coding</a:t>
            </a:r>
          </a:p>
          <a:p>
            <a:pPr marL="463550" indent="-463550">
              <a:lnSpc>
                <a:spcPct val="100000"/>
              </a:lnSpc>
              <a:spcBef>
                <a:spcPts val="0"/>
              </a:spcBef>
              <a:buClr>
                <a:srgbClr val="C00000"/>
              </a:buClr>
              <a:buFont typeface="Wingdings" panose="05000000000000000000" pitchFamily="2" charset="2"/>
              <a:buChar char="q"/>
            </a:pPr>
            <a:r>
              <a:rPr lang="en-US" b="1" dirty="0"/>
              <a:t>Coding of  the above should be a team approach</a:t>
            </a:r>
          </a:p>
          <a:p>
            <a:pPr marL="463550" indent="-463550">
              <a:lnSpc>
                <a:spcPct val="100000"/>
              </a:lnSpc>
              <a:spcBef>
                <a:spcPts val="0"/>
              </a:spcBef>
              <a:buClr>
                <a:srgbClr val="C00000"/>
              </a:buClr>
              <a:buFont typeface="Wingdings" panose="05000000000000000000" pitchFamily="2" charset="2"/>
              <a:buChar char="q"/>
            </a:pPr>
            <a:r>
              <a:rPr lang="en-US" b="1" dirty="0"/>
              <a:t>Nursing &amp; Therapy huddle by day 3 post admission and within last 1-2 days of discharge</a:t>
            </a:r>
          </a:p>
          <a:p>
            <a:pPr marL="463550" indent="-463550">
              <a:lnSpc>
                <a:spcPct val="100000"/>
              </a:lnSpc>
              <a:spcBef>
                <a:spcPts val="0"/>
              </a:spcBef>
              <a:buClr>
                <a:srgbClr val="C00000"/>
              </a:buClr>
              <a:buFont typeface="Wingdings" panose="05000000000000000000" pitchFamily="2" charset="2"/>
              <a:buChar char="q"/>
            </a:pPr>
            <a:r>
              <a:rPr lang="en-US" b="1" dirty="0"/>
              <a:t>Do we use the definitions of the functional measures to agree on a score?</a:t>
            </a:r>
          </a:p>
          <a:p>
            <a:pPr marL="463550" indent="-463550">
              <a:lnSpc>
                <a:spcPct val="100000"/>
              </a:lnSpc>
              <a:spcBef>
                <a:spcPts val="0"/>
              </a:spcBef>
              <a:buClr>
                <a:srgbClr val="C00000"/>
              </a:buClr>
              <a:buFont typeface="Wingdings" panose="05000000000000000000" pitchFamily="2" charset="2"/>
              <a:buChar char="q"/>
            </a:pPr>
            <a:r>
              <a:rPr lang="en-US" b="1" dirty="0"/>
              <a:t>Have we used the sample Coding scenario provided</a:t>
            </a:r>
          </a:p>
          <a:p>
            <a:pPr marL="814388" lvl="1" indent="-463550">
              <a:lnSpc>
                <a:spcPct val="100000"/>
              </a:lnSpc>
              <a:spcBef>
                <a:spcPts val="0"/>
              </a:spcBef>
              <a:buClr>
                <a:srgbClr val="C00000"/>
              </a:buClr>
              <a:buFont typeface="Wingdings" panose="05000000000000000000" pitchFamily="2" charset="2"/>
              <a:buChar char="q"/>
            </a:pPr>
            <a:endParaRPr lang="en-US" b="1" dirty="0"/>
          </a:p>
          <a:p>
            <a:pPr marL="463550" indent="-463550">
              <a:lnSpc>
                <a:spcPct val="100000"/>
              </a:lnSpc>
              <a:spcBef>
                <a:spcPts val="0"/>
              </a:spcBef>
              <a:buClr>
                <a:srgbClr val="C00000"/>
              </a:buClr>
              <a:buFont typeface="Wingdings" panose="05000000000000000000" pitchFamily="2" charset="2"/>
              <a:buChar char="q"/>
            </a:pPr>
            <a:r>
              <a:rPr lang="en-US" b="1" dirty="0"/>
              <a:t>Does our charting support what we scored the patient as?</a:t>
            </a:r>
          </a:p>
          <a:p>
            <a:pPr marL="463550" indent="-463550">
              <a:lnSpc>
                <a:spcPct val="100000"/>
              </a:lnSpc>
              <a:spcBef>
                <a:spcPts val="0"/>
              </a:spcBef>
              <a:buClr>
                <a:srgbClr val="C00000"/>
              </a:buClr>
              <a:buFont typeface="Wingdings" panose="05000000000000000000" pitchFamily="2" charset="2"/>
              <a:buChar char="q"/>
            </a:pPr>
            <a:r>
              <a:rPr lang="en-US" b="1" dirty="0"/>
              <a:t>SB Coordinator to start assessment form at the time of discharge planning assessment </a:t>
            </a:r>
          </a:p>
          <a:p>
            <a:pPr marL="463550" indent="-463550">
              <a:lnSpc>
                <a:spcPct val="100000"/>
              </a:lnSpc>
              <a:spcBef>
                <a:spcPts val="0"/>
              </a:spcBef>
              <a:buClr>
                <a:srgbClr val="C00000"/>
              </a:buClr>
              <a:buFont typeface="Wingdings" panose="05000000000000000000" pitchFamily="2" charset="2"/>
              <a:buChar char="q"/>
            </a:pPr>
            <a:r>
              <a:rPr lang="en-US" b="1" dirty="0"/>
              <a:t>Only trained staff to complete  the BIMS or Memory section – must be done exactly as the form says – issues should be care planned and addressed </a:t>
            </a:r>
          </a:p>
          <a:p>
            <a:pPr marL="682625" lvl="1" indent="0">
              <a:lnSpc>
                <a:spcPct val="100000"/>
              </a:lnSpc>
              <a:spcBef>
                <a:spcPts val="0"/>
              </a:spcBef>
              <a:buClr>
                <a:srgbClr val="C00000"/>
              </a:buClr>
              <a:buNone/>
            </a:pPr>
            <a:endParaRPr lang="en-US" sz="240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DDB23D8-D88F-4FF9-8FC5-CF72CE79B248}" type="slidenum">
              <a:rPr lang="en-US" smtClean="0"/>
              <a:pPr>
                <a:defRPr/>
              </a:pPr>
              <a:t>25</a:t>
            </a:fld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54E31D1-AFEC-4114-98B1-7BC7D171C99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4495800"/>
            <a:ext cx="3505504" cy="220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739781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28600" y="304800"/>
            <a:ext cx="8686800" cy="381000"/>
          </a:xfrm>
        </p:spPr>
        <p:txBody>
          <a:bodyPr/>
          <a:lstStyle/>
          <a:p>
            <a:r>
              <a:rPr lang="en-US" sz="2400" b="1" dirty="0">
                <a:solidFill>
                  <a:srgbClr val="C00000"/>
                </a:solidFill>
              </a:rPr>
              <a:t>Best Practice Process (cont’)</a:t>
            </a:r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304800" y="1066800"/>
            <a:ext cx="8610600" cy="563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25425" indent="-225425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har char="•"/>
              <a:tabLst>
                <a:tab pos="914400" algn="l"/>
              </a:tabLst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76263" indent="-236538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har char="–"/>
              <a:tabLst>
                <a:tab pos="914400" algn="l"/>
              </a:tabLst>
              <a:defRPr>
                <a:solidFill>
                  <a:schemeClr val="tx1"/>
                </a:solidFill>
                <a:latin typeface="+mn-lt"/>
              </a:defRPr>
            </a:lvl2pPr>
            <a:lvl3pPr marL="914400" indent="-223838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har char="•"/>
              <a:tabLst>
                <a:tab pos="914400" algn="l"/>
              </a:tabLst>
              <a:defRPr sz="1600">
                <a:solidFill>
                  <a:schemeClr val="tx1"/>
                </a:solidFill>
                <a:latin typeface="+mn-lt"/>
              </a:defRPr>
            </a:lvl3pPr>
            <a:lvl4pPr marL="1252538" indent="-223838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har char="–"/>
              <a:tabLst>
                <a:tab pos="914400" algn="l"/>
              </a:tabLst>
              <a:defRPr sz="1400">
                <a:solidFill>
                  <a:schemeClr val="tx1"/>
                </a:solidFill>
                <a:latin typeface="+mn-lt"/>
              </a:defRPr>
            </a:lvl4pPr>
            <a:lvl5pPr marL="1603375" indent="-236538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Font typeface="Wingdings" pitchFamily="2" charset="2"/>
              <a:buChar char="Ø"/>
              <a:tabLst>
                <a:tab pos="914400" algn="l"/>
              </a:tabLst>
              <a:defRPr sz="1400">
                <a:solidFill>
                  <a:schemeClr val="tx1"/>
                </a:solidFill>
                <a:latin typeface="+mn-lt"/>
              </a:defRPr>
            </a:lvl5pPr>
            <a:lvl6pPr marL="2060575" indent="-236538" algn="l" rtl="0" fontAlgn="base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Font typeface="Wingdings" pitchFamily="2" charset="2"/>
              <a:buChar char="Ø"/>
              <a:tabLst>
                <a:tab pos="914400" algn="l"/>
              </a:tabLst>
              <a:defRPr sz="1400">
                <a:solidFill>
                  <a:schemeClr val="tx1"/>
                </a:solidFill>
                <a:latin typeface="+mn-lt"/>
              </a:defRPr>
            </a:lvl6pPr>
            <a:lvl7pPr marL="2517775" indent="-236538" algn="l" rtl="0" fontAlgn="base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Font typeface="Wingdings" pitchFamily="2" charset="2"/>
              <a:buChar char="Ø"/>
              <a:tabLst>
                <a:tab pos="914400" algn="l"/>
              </a:tabLst>
              <a:defRPr sz="1400">
                <a:solidFill>
                  <a:schemeClr val="tx1"/>
                </a:solidFill>
                <a:latin typeface="+mn-lt"/>
              </a:defRPr>
            </a:lvl7pPr>
            <a:lvl8pPr marL="2974975" indent="-236538" algn="l" rtl="0" fontAlgn="base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Font typeface="Wingdings" pitchFamily="2" charset="2"/>
              <a:buChar char="Ø"/>
              <a:tabLst>
                <a:tab pos="914400" algn="l"/>
              </a:tabLst>
              <a:defRPr sz="1400">
                <a:solidFill>
                  <a:schemeClr val="tx1"/>
                </a:solidFill>
                <a:latin typeface="+mn-lt"/>
              </a:defRPr>
            </a:lvl8pPr>
            <a:lvl9pPr marL="3432175" indent="-236538" algn="l" rtl="0" fontAlgn="base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Font typeface="Wingdings" pitchFamily="2" charset="2"/>
              <a:buChar char="Ø"/>
              <a:tabLst>
                <a:tab pos="914400" algn="l"/>
              </a:tabLst>
              <a:defRPr sz="1400">
                <a:solidFill>
                  <a:schemeClr val="tx1"/>
                </a:solidFill>
                <a:latin typeface="+mn-lt"/>
              </a:defRPr>
            </a:lvl9pPr>
          </a:lstStyle>
          <a:p>
            <a:pPr marL="463550" indent="-463550">
              <a:lnSpc>
                <a:spcPct val="100000"/>
              </a:lnSpc>
              <a:spcBef>
                <a:spcPts val="0"/>
              </a:spcBef>
              <a:buClr>
                <a:srgbClr val="C00000"/>
              </a:buClr>
              <a:buFont typeface="Wingdings" panose="05000000000000000000" pitchFamily="2" charset="2"/>
              <a:buChar char="q"/>
            </a:pPr>
            <a:r>
              <a:rPr lang="en-US" b="1" dirty="0"/>
              <a:t>Involve your coder in Primary Medical Condition and Comorbidities</a:t>
            </a:r>
          </a:p>
          <a:p>
            <a:pPr marL="463550" indent="-463550">
              <a:lnSpc>
                <a:spcPct val="100000"/>
              </a:lnSpc>
              <a:spcBef>
                <a:spcPts val="0"/>
              </a:spcBef>
              <a:buClr>
                <a:srgbClr val="C00000"/>
              </a:buClr>
              <a:buFont typeface="Wingdings" panose="05000000000000000000" pitchFamily="2" charset="2"/>
              <a:buChar char="q"/>
            </a:pPr>
            <a:r>
              <a:rPr lang="en-US" b="1" dirty="0"/>
              <a:t>Key staff trained to code unhealed pressure ulcers/injuries </a:t>
            </a:r>
          </a:p>
          <a:p>
            <a:pPr marL="463550" indent="-463550">
              <a:lnSpc>
                <a:spcPct val="100000"/>
              </a:lnSpc>
              <a:spcBef>
                <a:spcPts val="0"/>
              </a:spcBef>
              <a:buClr>
                <a:srgbClr val="C00000"/>
              </a:buClr>
              <a:buFont typeface="Wingdings" panose="05000000000000000000" pitchFamily="2" charset="2"/>
              <a:buChar char="q"/>
            </a:pPr>
            <a:r>
              <a:rPr lang="en-US" b="1" dirty="0"/>
              <a:t>Are we all on the same page re: patient understands/makes himself understood – do we discuss at IDT if necessary and is it care planned if there is an issue?</a:t>
            </a:r>
          </a:p>
          <a:p>
            <a:pPr marL="463550" indent="-463550">
              <a:lnSpc>
                <a:spcPct val="100000"/>
              </a:lnSpc>
              <a:spcBef>
                <a:spcPts val="0"/>
              </a:spcBef>
              <a:buClr>
                <a:srgbClr val="C00000"/>
              </a:buClr>
              <a:buFont typeface="Wingdings" panose="05000000000000000000" pitchFamily="2" charset="2"/>
              <a:buChar char="q"/>
            </a:pPr>
            <a:r>
              <a:rPr lang="en-US" b="1" dirty="0"/>
              <a:t>Do we incorporate our detailed assessments in our overall patient specific discharge goals?</a:t>
            </a:r>
          </a:p>
          <a:p>
            <a:pPr marL="463550" indent="-463550">
              <a:lnSpc>
                <a:spcPct val="100000"/>
              </a:lnSpc>
              <a:spcBef>
                <a:spcPts val="0"/>
              </a:spcBef>
              <a:buClr>
                <a:srgbClr val="C00000"/>
              </a:buClr>
              <a:buFont typeface="Wingdings" panose="05000000000000000000" pitchFamily="2" charset="2"/>
              <a:buChar char="q"/>
            </a:pPr>
            <a:r>
              <a:rPr lang="en-US" b="1" dirty="0"/>
              <a:t>Do we share the functional outcomes with our providers (admission &amp; discharge) for them to incorporate in their progress notes? </a:t>
            </a:r>
          </a:p>
          <a:p>
            <a:pPr marL="463550" indent="-463550">
              <a:lnSpc>
                <a:spcPct val="100000"/>
              </a:lnSpc>
              <a:spcBef>
                <a:spcPts val="0"/>
              </a:spcBef>
              <a:buClr>
                <a:srgbClr val="C00000"/>
              </a:buClr>
              <a:buFont typeface="Wingdings" panose="05000000000000000000" pitchFamily="2" charset="2"/>
              <a:buChar char="q"/>
            </a:pPr>
            <a:r>
              <a:rPr lang="en-US" b="1" dirty="0"/>
              <a:t>Do we set consistent time to enter partial or completed paper forms in the Stroudwater tool? (such as every Friday) – if too busy, have we considered somebody else to do data entry ?</a:t>
            </a:r>
          </a:p>
          <a:p>
            <a:pPr marL="463550" indent="-463550">
              <a:lnSpc>
                <a:spcPct val="100000"/>
              </a:lnSpc>
              <a:spcBef>
                <a:spcPts val="0"/>
              </a:spcBef>
              <a:buClr>
                <a:srgbClr val="C00000"/>
              </a:buClr>
              <a:buFont typeface="Wingdings" panose="05000000000000000000" pitchFamily="2" charset="2"/>
              <a:buChar char="q"/>
            </a:pPr>
            <a:r>
              <a:rPr lang="en-US" b="1" dirty="0"/>
              <a:t>Do we discuss less than desired functional outcomes  at the IDT meetings? What do we do with that info?</a:t>
            </a:r>
          </a:p>
          <a:p>
            <a:pPr marL="463550" indent="-463550">
              <a:lnSpc>
                <a:spcPct val="100000"/>
              </a:lnSpc>
              <a:spcBef>
                <a:spcPts val="0"/>
              </a:spcBef>
              <a:buClr>
                <a:srgbClr val="C00000"/>
              </a:buClr>
              <a:buFont typeface="Wingdings" panose="05000000000000000000" pitchFamily="2" charset="2"/>
              <a:buChar char="q"/>
            </a:pPr>
            <a:r>
              <a:rPr lang="en-US" b="1" dirty="0"/>
              <a:t>Will we run reports on a monthly basis to identify opportunities for improvement before too much time goes by?</a:t>
            </a:r>
          </a:p>
          <a:p>
            <a:pPr marL="463550" indent="-463550">
              <a:lnSpc>
                <a:spcPct val="100000"/>
              </a:lnSpc>
              <a:spcBef>
                <a:spcPts val="0"/>
              </a:spcBef>
              <a:buClr>
                <a:srgbClr val="C00000"/>
              </a:buClr>
              <a:buFont typeface="Wingdings" panose="05000000000000000000" pitchFamily="2" charset="2"/>
              <a:buChar char="q"/>
            </a:pPr>
            <a:r>
              <a:rPr lang="en-US" b="1" dirty="0"/>
              <a:t>Other??  </a:t>
            </a:r>
          </a:p>
          <a:p>
            <a:pPr marL="463550" indent="-463550">
              <a:lnSpc>
                <a:spcPct val="100000"/>
              </a:lnSpc>
              <a:spcBef>
                <a:spcPts val="0"/>
              </a:spcBef>
              <a:buClr>
                <a:srgbClr val="C00000"/>
              </a:buClr>
              <a:buFont typeface="Wingdings" panose="05000000000000000000" pitchFamily="2" charset="2"/>
              <a:buChar char="q"/>
            </a:pPr>
            <a:endParaRPr lang="en-US" sz="1800" b="1" dirty="0"/>
          </a:p>
          <a:p>
            <a:pPr marL="463550" indent="-463550">
              <a:lnSpc>
                <a:spcPct val="100000"/>
              </a:lnSpc>
              <a:spcBef>
                <a:spcPts val="0"/>
              </a:spcBef>
              <a:buClr>
                <a:srgbClr val="C00000"/>
              </a:buClr>
              <a:buFont typeface="Wingdings" panose="05000000000000000000" pitchFamily="2" charset="2"/>
              <a:buChar char="q"/>
            </a:pPr>
            <a:endParaRPr lang="en-US" sz="1800" b="1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Clr>
                <a:srgbClr val="C00000"/>
              </a:buClr>
              <a:buNone/>
            </a:pPr>
            <a:endParaRPr lang="en-US" sz="1800" b="1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DDB23D8-D88F-4FF9-8FC5-CF72CE79B248}" type="slidenum">
              <a:rPr lang="en-US" smtClean="0"/>
              <a:pPr>
                <a:defRPr/>
              </a:pPr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264375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9AF15F81-4A06-4617-A69C-A161A1C08C5E}"/>
              </a:ext>
            </a:extLst>
          </p:cNvPr>
          <p:cNvSpPr/>
          <p:nvPr/>
        </p:nvSpPr>
        <p:spPr>
          <a:xfrm>
            <a:off x="6781800" y="988755"/>
            <a:ext cx="2133600" cy="57327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63550" indent="-463550">
              <a:lnSpc>
                <a:spcPct val="100000"/>
              </a:lnSpc>
              <a:spcBef>
                <a:spcPts val="0"/>
              </a:spcBef>
              <a:buClr>
                <a:srgbClr val="C00000"/>
              </a:buClr>
              <a:buFont typeface="Wingdings" panose="05000000000000000000" pitchFamily="2" charset="2"/>
              <a:buChar char="q"/>
            </a:pPr>
            <a:r>
              <a:rPr lang="en-US" b="1" dirty="0"/>
              <a:t>Sample Stroudwater Hospital Data</a:t>
            </a:r>
          </a:p>
          <a:p>
            <a:pPr marL="463550" indent="-463550">
              <a:lnSpc>
                <a:spcPct val="100000"/>
              </a:lnSpc>
              <a:spcBef>
                <a:spcPts val="0"/>
              </a:spcBef>
              <a:buClr>
                <a:srgbClr val="C00000"/>
              </a:buClr>
              <a:buFont typeface="Wingdings" panose="05000000000000000000" pitchFamily="2" charset="2"/>
              <a:buChar char="q"/>
            </a:pPr>
            <a:endParaRPr lang="en-US" b="1" dirty="0"/>
          </a:p>
          <a:p>
            <a:pPr marL="463550" indent="-463550">
              <a:lnSpc>
                <a:spcPct val="100000"/>
              </a:lnSpc>
              <a:spcBef>
                <a:spcPts val="0"/>
              </a:spcBef>
              <a:buClr>
                <a:srgbClr val="C00000"/>
              </a:buClr>
              <a:buFont typeface="Wingdings" panose="05000000000000000000" pitchFamily="2" charset="2"/>
              <a:buChar char="q"/>
            </a:pPr>
            <a:r>
              <a:rPr lang="en-US" b="1" dirty="0"/>
              <a:t>You too can run these reports and print, transport data to excel </a:t>
            </a:r>
            <a:r>
              <a:rPr lang="en-US" b="1" dirty="0" err="1"/>
              <a:t>etc</a:t>
            </a:r>
            <a:r>
              <a:rPr lang="en-US" b="1" dirty="0"/>
              <a:t>…</a:t>
            </a:r>
          </a:p>
          <a:p>
            <a:pPr marL="463550" indent="-463550">
              <a:lnSpc>
                <a:spcPct val="100000"/>
              </a:lnSpc>
              <a:spcBef>
                <a:spcPts val="0"/>
              </a:spcBef>
              <a:buClr>
                <a:srgbClr val="C00000"/>
              </a:buClr>
              <a:buFont typeface="Wingdings" panose="05000000000000000000" pitchFamily="2" charset="2"/>
              <a:buChar char="q"/>
            </a:pPr>
            <a:endParaRPr lang="en-US" b="1" dirty="0"/>
          </a:p>
          <a:p>
            <a:pPr marL="463550" indent="-463550">
              <a:lnSpc>
                <a:spcPct val="100000"/>
              </a:lnSpc>
              <a:spcBef>
                <a:spcPts val="0"/>
              </a:spcBef>
              <a:buClr>
                <a:srgbClr val="C00000"/>
              </a:buClr>
              <a:buFont typeface="Wingdings" panose="05000000000000000000" pitchFamily="2" charset="2"/>
              <a:buChar char="q"/>
            </a:pPr>
            <a:r>
              <a:rPr lang="en-US" b="1" dirty="0"/>
              <a:t>What would you like to change from the data entry program?</a:t>
            </a:r>
          </a:p>
          <a:p>
            <a:pPr marL="463550" indent="-463550">
              <a:lnSpc>
                <a:spcPct val="100000"/>
              </a:lnSpc>
              <a:spcBef>
                <a:spcPts val="0"/>
              </a:spcBef>
              <a:buClr>
                <a:srgbClr val="C00000"/>
              </a:buClr>
              <a:buFont typeface="Wingdings" panose="05000000000000000000" pitchFamily="2" charset="2"/>
              <a:buChar char="q"/>
            </a:pPr>
            <a:endParaRPr lang="en-US" b="1" dirty="0"/>
          </a:p>
          <a:p>
            <a:pPr marL="463550" indent="-463550">
              <a:lnSpc>
                <a:spcPct val="100000"/>
              </a:lnSpc>
              <a:spcBef>
                <a:spcPts val="0"/>
              </a:spcBef>
              <a:buClr>
                <a:srgbClr val="C00000"/>
              </a:buClr>
              <a:buFont typeface="Wingdings" panose="05000000000000000000" pitchFamily="2" charset="2"/>
              <a:buChar char="q"/>
            </a:pPr>
            <a:r>
              <a:rPr lang="en-US" b="1" dirty="0"/>
              <a:t>What reports would you like to be able to pull?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28600" y="304800"/>
            <a:ext cx="8686800" cy="381000"/>
          </a:xfrm>
        </p:spPr>
        <p:txBody>
          <a:bodyPr/>
          <a:lstStyle/>
          <a:p>
            <a:r>
              <a:rPr lang="en-US" sz="2400" b="1" dirty="0">
                <a:solidFill>
                  <a:srgbClr val="C00000"/>
                </a:solidFill>
              </a:rPr>
              <a:t>Best Practice Process (cont’) 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DDB23D8-D88F-4FF9-8FC5-CF72CE79B248}" type="slidenum">
              <a:rPr lang="en-US" smtClean="0"/>
              <a:pPr>
                <a:defRPr/>
              </a:pPr>
              <a:t>27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56FC015-0F45-4F37-9BB3-F416D19511A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2267" y="988756"/>
            <a:ext cx="6149642" cy="5793044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89121068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28600" y="304800"/>
            <a:ext cx="8686800" cy="381000"/>
          </a:xfrm>
        </p:spPr>
        <p:txBody>
          <a:bodyPr/>
          <a:lstStyle/>
          <a:p>
            <a:r>
              <a:rPr lang="en-US" sz="2400" b="1" dirty="0">
                <a:solidFill>
                  <a:srgbClr val="C00000"/>
                </a:solidFill>
              </a:rPr>
              <a:t>Coding Review and Q&amp;A 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DDB23D8-D88F-4FF9-8FC5-CF72CE79B248}" type="slidenum">
              <a:rPr lang="en-US" smtClean="0"/>
              <a:pPr>
                <a:defRPr/>
              </a:pPr>
              <a:t>28</a:t>
            </a:fld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6FBB0DA-3EED-4279-93BC-83DF257AF538}"/>
              </a:ext>
            </a:extLst>
          </p:cNvPr>
          <p:cNvSpPr/>
          <p:nvPr/>
        </p:nvSpPr>
        <p:spPr>
          <a:xfrm>
            <a:off x="5943600" y="1752600"/>
            <a:ext cx="2514600" cy="91440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/>
              <a:t>A quick review of every section with Q&amp;A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4EB2844A-01DD-4D67-8C32-AC7B9056E68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600" y="967230"/>
            <a:ext cx="5227773" cy="5890770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E70D17DE-2C19-4EA6-9655-DA4D61519FF5}"/>
              </a:ext>
            </a:extLst>
          </p:cNvPr>
          <p:cNvSpPr/>
          <p:nvPr/>
        </p:nvSpPr>
        <p:spPr>
          <a:xfrm>
            <a:off x="5943600" y="3009900"/>
            <a:ext cx="2514600" cy="9144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Take out the copy of the new data request form you brought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B0F857BA-481F-46C5-A2FD-75C1B54B9F5C}"/>
              </a:ext>
            </a:extLst>
          </p:cNvPr>
          <p:cNvSpPr/>
          <p:nvPr/>
        </p:nvSpPr>
        <p:spPr>
          <a:xfrm>
            <a:off x="5943600" y="4280452"/>
            <a:ext cx="2514600" cy="1282148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/>
              <a:t>Make notes on it as we go along as needed to serve as reminders  and share with the SB team</a:t>
            </a:r>
          </a:p>
        </p:txBody>
      </p:sp>
    </p:spTree>
    <p:extLst>
      <p:ext uri="{BB962C8B-B14F-4D97-AF65-F5344CB8AC3E}">
        <p14:creationId xmlns:p14="http://schemas.microsoft.com/office/powerpoint/2010/main" val="380364023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28600" y="304800"/>
            <a:ext cx="8686800" cy="381000"/>
          </a:xfrm>
        </p:spPr>
        <p:txBody>
          <a:bodyPr/>
          <a:lstStyle/>
          <a:p>
            <a:r>
              <a:rPr lang="en-US" sz="2400" b="1" dirty="0">
                <a:solidFill>
                  <a:srgbClr val="C00000"/>
                </a:solidFill>
              </a:rPr>
              <a:t>Coding Review and Q&amp;A 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DDB23D8-D88F-4FF9-8FC5-CF72CE79B248}" type="slidenum">
              <a:rPr lang="en-US" smtClean="0"/>
              <a:pPr>
                <a:defRPr/>
              </a:pPr>
              <a:t>29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00D3DFB-E102-405A-8354-65F050990FA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914400"/>
            <a:ext cx="3124471" cy="245385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476CF61-2B99-402F-A02C-56B050CC4C2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77884" y="2140811"/>
            <a:ext cx="6378493" cy="47171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10550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28600" y="304800"/>
            <a:ext cx="8686800" cy="381000"/>
          </a:xfrm>
        </p:spPr>
        <p:txBody>
          <a:bodyPr/>
          <a:lstStyle/>
          <a:p>
            <a:r>
              <a:rPr lang="en-US" b="1" dirty="0">
                <a:solidFill>
                  <a:srgbClr val="C00000"/>
                </a:solidFill>
              </a:rPr>
              <a:t>Welcome &amp; Intro (</a:t>
            </a:r>
            <a:r>
              <a:rPr lang="en-US" b="1" dirty="0"/>
              <a:t>10:00 to 10:15</a:t>
            </a:r>
            <a:r>
              <a:rPr lang="en-US" b="1" dirty="0">
                <a:solidFill>
                  <a:srgbClr val="C00000"/>
                </a:solidFill>
              </a:rPr>
              <a:t>)</a:t>
            </a:r>
            <a:br>
              <a:rPr lang="en-US" b="1" dirty="0">
                <a:solidFill>
                  <a:srgbClr val="C00000"/>
                </a:solidFill>
              </a:rPr>
            </a:br>
            <a:r>
              <a:rPr lang="en-US" b="1" dirty="0">
                <a:solidFill>
                  <a:srgbClr val="C00000"/>
                </a:solidFill>
              </a:rPr>
              <a:t>  </a:t>
            </a:r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457200" y="914400"/>
            <a:ext cx="8229600" cy="609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25425" indent="-225425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har char="•"/>
              <a:tabLst>
                <a:tab pos="914400" algn="l"/>
              </a:tabLst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76263" indent="-236538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har char="–"/>
              <a:tabLst>
                <a:tab pos="914400" algn="l"/>
              </a:tabLst>
              <a:defRPr>
                <a:solidFill>
                  <a:schemeClr val="tx1"/>
                </a:solidFill>
                <a:latin typeface="+mn-lt"/>
              </a:defRPr>
            </a:lvl2pPr>
            <a:lvl3pPr marL="914400" indent="-223838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har char="•"/>
              <a:tabLst>
                <a:tab pos="914400" algn="l"/>
              </a:tabLst>
              <a:defRPr sz="1600">
                <a:solidFill>
                  <a:schemeClr val="tx1"/>
                </a:solidFill>
                <a:latin typeface="+mn-lt"/>
              </a:defRPr>
            </a:lvl3pPr>
            <a:lvl4pPr marL="1252538" indent="-223838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har char="–"/>
              <a:tabLst>
                <a:tab pos="914400" algn="l"/>
              </a:tabLst>
              <a:defRPr sz="1400">
                <a:solidFill>
                  <a:schemeClr val="tx1"/>
                </a:solidFill>
                <a:latin typeface="+mn-lt"/>
              </a:defRPr>
            </a:lvl4pPr>
            <a:lvl5pPr marL="1603375" indent="-236538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Font typeface="Wingdings" pitchFamily="2" charset="2"/>
              <a:buChar char="Ø"/>
              <a:tabLst>
                <a:tab pos="914400" algn="l"/>
              </a:tabLst>
              <a:defRPr sz="1400">
                <a:solidFill>
                  <a:schemeClr val="tx1"/>
                </a:solidFill>
                <a:latin typeface="+mn-lt"/>
              </a:defRPr>
            </a:lvl5pPr>
            <a:lvl6pPr marL="2060575" indent="-236538" algn="l" rtl="0" fontAlgn="base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Font typeface="Wingdings" pitchFamily="2" charset="2"/>
              <a:buChar char="Ø"/>
              <a:tabLst>
                <a:tab pos="914400" algn="l"/>
              </a:tabLst>
              <a:defRPr sz="1400">
                <a:solidFill>
                  <a:schemeClr val="tx1"/>
                </a:solidFill>
                <a:latin typeface="+mn-lt"/>
              </a:defRPr>
            </a:lvl6pPr>
            <a:lvl7pPr marL="2517775" indent="-236538" algn="l" rtl="0" fontAlgn="base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Font typeface="Wingdings" pitchFamily="2" charset="2"/>
              <a:buChar char="Ø"/>
              <a:tabLst>
                <a:tab pos="914400" algn="l"/>
              </a:tabLst>
              <a:defRPr sz="1400">
                <a:solidFill>
                  <a:schemeClr val="tx1"/>
                </a:solidFill>
                <a:latin typeface="+mn-lt"/>
              </a:defRPr>
            </a:lvl7pPr>
            <a:lvl8pPr marL="2974975" indent="-236538" algn="l" rtl="0" fontAlgn="base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Font typeface="Wingdings" pitchFamily="2" charset="2"/>
              <a:buChar char="Ø"/>
              <a:tabLst>
                <a:tab pos="914400" algn="l"/>
              </a:tabLst>
              <a:defRPr sz="1400">
                <a:solidFill>
                  <a:schemeClr val="tx1"/>
                </a:solidFill>
                <a:latin typeface="+mn-lt"/>
              </a:defRPr>
            </a:lvl8pPr>
            <a:lvl9pPr marL="3432175" indent="-236538" algn="l" rtl="0" fontAlgn="base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Font typeface="Wingdings" pitchFamily="2" charset="2"/>
              <a:buChar char="Ø"/>
              <a:tabLst>
                <a:tab pos="914400" algn="l"/>
              </a:tabLst>
              <a:defRPr sz="14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Clr>
                <a:srgbClr val="990000"/>
              </a:buClr>
              <a:buNone/>
              <a:defRPr/>
            </a:pPr>
            <a:endParaRPr lang="en-US" sz="2200" kern="0" dirty="0">
              <a:latin typeface="Times New Roman"/>
            </a:endParaRPr>
          </a:p>
          <a:p>
            <a:pPr marL="463550" indent="-463550">
              <a:lnSpc>
                <a:spcPct val="100000"/>
              </a:lnSpc>
              <a:spcBef>
                <a:spcPts val="0"/>
              </a:spcBef>
              <a:buClr>
                <a:srgbClr val="C00000"/>
              </a:buClr>
              <a:buFont typeface="Wingdings" panose="05000000000000000000" pitchFamily="2" charset="2"/>
              <a:buChar char="q"/>
            </a:pPr>
            <a:endParaRPr lang="en-US" sz="2800" dirty="0"/>
          </a:p>
          <a:p>
            <a:pPr marL="463550" indent="-463550">
              <a:lnSpc>
                <a:spcPct val="100000"/>
              </a:lnSpc>
              <a:spcBef>
                <a:spcPts val="0"/>
              </a:spcBef>
              <a:buClr>
                <a:srgbClr val="C00000"/>
              </a:buClr>
              <a:buFont typeface="Wingdings" panose="05000000000000000000" pitchFamily="2" charset="2"/>
              <a:buChar char="q"/>
            </a:pPr>
            <a:endParaRPr lang="en-US" sz="2800" dirty="0"/>
          </a:p>
          <a:p>
            <a:pPr marL="463550" indent="-463550">
              <a:lnSpc>
                <a:spcPct val="100000"/>
              </a:lnSpc>
              <a:spcBef>
                <a:spcPts val="0"/>
              </a:spcBef>
              <a:buClr>
                <a:srgbClr val="C00000"/>
              </a:buClr>
              <a:buFont typeface="Wingdings" panose="05000000000000000000" pitchFamily="2" charset="2"/>
              <a:buChar char="q"/>
            </a:pPr>
            <a:endParaRPr lang="en-US" sz="320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DDB23D8-D88F-4FF9-8FC5-CF72CE79B248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457200" y="4038600"/>
            <a:ext cx="8382000" cy="2590800"/>
          </a:xfrm>
        </p:spPr>
        <p:txBody>
          <a:bodyPr>
            <a:normAutofit/>
          </a:bodyPr>
          <a:lstStyle/>
          <a:p>
            <a:r>
              <a:rPr lang="en-US" sz="3600" dirty="0">
                <a:latin typeface="+mn-lt"/>
              </a:rPr>
              <a:t>Name, Title</a:t>
            </a:r>
          </a:p>
          <a:p>
            <a:r>
              <a:rPr lang="en-US" sz="3600" dirty="0">
                <a:latin typeface="+mn-lt"/>
              </a:rPr>
              <a:t>Hospital</a:t>
            </a:r>
          </a:p>
          <a:p>
            <a:r>
              <a:rPr lang="en-US" sz="3600" dirty="0">
                <a:latin typeface="+mn-lt"/>
              </a:rPr>
              <a:t>Your involvement in the SB Pilot Project back at the hospital</a:t>
            </a:r>
          </a:p>
          <a:p>
            <a:endParaRPr lang="en-US" sz="3600" dirty="0">
              <a:latin typeface="+mn-lt"/>
            </a:endParaRPr>
          </a:p>
          <a:p>
            <a:endParaRPr lang="en-US" sz="2000" dirty="0">
              <a:latin typeface="+mn-lt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8F789FF-C47F-4BF9-A748-38593FECA7E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00" y="1143000"/>
            <a:ext cx="6134100" cy="29443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856117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28600" y="304800"/>
            <a:ext cx="8686800" cy="381000"/>
          </a:xfrm>
        </p:spPr>
        <p:txBody>
          <a:bodyPr/>
          <a:lstStyle/>
          <a:p>
            <a:r>
              <a:rPr lang="en-US" sz="2400" b="1" dirty="0">
                <a:solidFill>
                  <a:srgbClr val="C00000"/>
                </a:solidFill>
              </a:rPr>
              <a:t>Coding Review and Q&amp;A 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DDB23D8-D88F-4FF9-8FC5-CF72CE79B248}" type="slidenum">
              <a:rPr lang="en-US" smtClean="0"/>
              <a:pPr>
                <a:defRPr/>
              </a:pPr>
              <a:t>30</a:t>
            </a:fld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DDDA38D-0A28-4500-9CFF-6DDB9DCFB29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7609" y="937044"/>
            <a:ext cx="7342223" cy="56161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193743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28600" y="304800"/>
            <a:ext cx="8686800" cy="381000"/>
          </a:xfrm>
        </p:spPr>
        <p:txBody>
          <a:bodyPr/>
          <a:lstStyle/>
          <a:p>
            <a:r>
              <a:rPr lang="en-US" sz="2400" b="1" dirty="0">
                <a:solidFill>
                  <a:srgbClr val="C00000"/>
                </a:solidFill>
              </a:rPr>
              <a:t>Coding Review and Q&amp;A 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DDB23D8-D88F-4FF9-8FC5-CF72CE79B248}" type="slidenum">
              <a:rPr lang="en-US" smtClean="0"/>
              <a:pPr>
                <a:defRPr/>
              </a:pPr>
              <a:t>31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467E49A-5059-4A3D-977E-19D656A8B27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50273" y="7323"/>
            <a:ext cx="6317527" cy="68433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356293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28600" y="304800"/>
            <a:ext cx="8686800" cy="381000"/>
          </a:xfrm>
        </p:spPr>
        <p:txBody>
          <a:bodyPr/>
          <a:lstStyle/>
          <a:p>
            <a:r>
              <a:rPr lang="en-US" sz="2400" b="1" dirty="0">
                <a:solidFill>
                  <a:srgbClr val="C00000"/>
                </a:solidFill>
              </a:rPr>
              <a:t>Coding Review and Q&amp;A 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DDB23D8-D88F-4FF9-8FC5-CF72CE79B248}" type="slidenum">
              <a:rPr lang="en-US" smtClean="0"/>
              <a:pPr>
                <a:defRPr/>
              </a:pPr>
              <a:t>32</a:t>
            </a:fld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CA858C2-9A15-4DE5-8B82-DFA636EC892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3136" y="940854"/>
            <a:ext cx="7172404" cy="55361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954590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28600" y="304800"/>
            <a:ext cx="8686800" cy="381000"/>
          </a:xfrm>
        </p:spPr>
        <p:txBody>
          <a:bodyPr/>
          <a:lstStyle/>
          <a:p>
            <a:r>
              <a:rPr lang="en-US" sz="2400" b="1" dirty="0">
                <a:solidFill>
                  <a:srgbClr val="C00000"/>
                </a:solidFill>
              </a:rPr>
              <a:t>Coding Review and Q&amp;A 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DDB23D8-D88F-4FF9-8FC5-CF72CE79B248}" type="slidenum">
              <a:rPr lang="en-US" smtClean="0"/>
              <a:pPr>
                <a:defRPr/>
              </a:pPr>
              <a:t>33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3568204-C1DA-48AA-94BA-65A1CFDE39C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1000" y="1219200"/>
            <a:ext cx="8253098" cy="45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384877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28600" y="304800"/>
            <a:ext cx="8686800" cy="381000"/>
          </a:xfrm>
        </p:spPr>
        <p:txBody>
          <a:bodyPr/>
          <a:lstStyle/>
          <a:p>
            <a:r>
              <a:rPr lang="en-US" sz="2400" b="1" dirty="0">
                <a:solidFill>
                  <a:srgbClr val="C00000"/>
                </a:solidFill>
              </a:rPr>
              <a:t>Coding Review and Q&amp;A 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DDB23D8-D88F-4FF9-8FC5-CF72CE79B248}" type="slidenum">
              <a:rPr lang="en-US" smtClean="0"/>
              <a:pPr>
                <a:defRPr/>
              </a:pPr>
              <a:t>34</a:t>
            </a:fld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2182923-08CA-4E23-8513-39D03532285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6403" y="1447800"/>
            <a:ext cx="8416597" cy="44610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609578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28600" y="304800"/>
            <a:ext cx="8686800" cy="381000"/>
          </a:xfrm>
        </p:spPr>
        <p:txBody>
          <a:bodyPr/>
          <a:lstStyle/>
          <a:p>
            <a:r>
              <a:rPr lang="en-US" sz="2400" b="1" dirty="0">
                <a:solidFill>
                  <a:srgbClr val="C00000"/>
                </a:solidFill>
              </a:rPr>
              <a:t>Coding Review and Q&amp;A 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DDB23D8-D88F-4FF9-8FC5-CF72CE79B248}" type="slidenum">
              <a:rPr lang="en-US" smtClean="0"/>
              <a:pPr>
                <a:defRPr/>
              </a:pPr>
              <a:t>35</a:t>
            </a:fld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27B9F3D-C4F5-4208-8327-EBE31DE006D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0082" y="1032302"/>
            <a:ext cx="7169267" cy="5324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4567507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28600" y="304800"/>
            <a:ext cx="8686800" cy="381000"/>
          </a:xfrm>
        </p:spPr>
        <p:txBody>
          <a:bodyPr/>
          <a:lstStyle/>
          <a:p>
            <a:r>
              <a:rPr lang="en-US" sz="2400" b="1" dirty="0">
                <a:solidFill>
                  <a:srgbClr val="C00000"/>
                </a:solidFill>
              </a:rPr>
              <a:t>Coding Review and Q&amp;A 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DDB23D8-D88F-4FF9-8FC5-CF72CE79B248}" type="slidenum">
              <a:rPr lang="en-US" smtClean="0"/>
              <a:pPr>
                <a:defRPr/>
              </a:pPr>
              <a:t>36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E929A6D-191C-4004-A8EF-B38818B455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6774" y="1056683"/>
            <a:ext cx="7504225" cy="51917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5411386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28600" y="304800"/>
            <a:ext cx="8686800" cy="381000"/>
          </a:xfrm>
        </p:spPr>
        <p:txBody>
          <a:bodyPr/>
          <a:lstStyle/>
          <a:p>
            <a:r>
              <a:rPr lang="en-US" sz="2400" b="1" dirty="0">
                <a:solidFill>
                  <a:srgbClr val="C00000"/>
                </a:solidFill>
              </a:rPr>
              <a:t>Coding Review and Q&amp;A 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DDB23D8-D88F-4FF9-8FC5-CF72CE79B248}" type="slidenum">
              <a:rPr lang="en-US" smtClean="0"/>
              <a:pPr>
                <a:defRPr/>
              </a:pPr>
              <a:t>37</a:t>
            </a:fld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246408A-4225-47FF-9408-9A58399B518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0579" y="990600"/>
            <a:ext cx="7762821" cy="5365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9060063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28600" y="304800"/>
            <a:ext cx="8686800" cy="381000"/>
          </a:xfrm>
        </p:spPr>
        <p:txBody>
          <a:bodyPr/>
          <a:lstStyle/>
          <a:p>
            <a:r>
              <a:rPr lang="en-US" sz="2400" b="1" dirty="0">
                <a:solidFill>
                  <a:srgbClr val="C00000"/>
                </a:solidFill>
              </a:rPr>
              <a:t>Coding Review and Q&amp;A 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DDB23D8-D88F-4FF9-8FC5-CF72CE79B248}" type="slidenum">
              <a:rPr lang="en-US" smtClean="0"/>
              <a:pPr>
                <a:defRPr/>
              </a:pPr>
              <a:t>38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CC75FF1-58F6-4975-B2A0-795D5F0320F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9964" y="1146284"/>
            <a:ext cx="8154780" cy="49497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9052343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28600" y="304800"/>
            <a:ext cx="8686800" cy="381000"/>
          </a:xfrm>
        </p:spPr>
        <p:txBody>
          <a:bodyPr/>
          <a:lstStyle/>
          <a:p>
            <a:r>
              <a:rPr lang="en-US" sz="2400" b="1" dirty="0">
                <a:solidFill>
                  <a:srgbClr val="C00000"/>
                </a:solidFill>
              </a:rPr>
              <a:t>Coding Review and Q&amp;A 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DDB23D8-D88F-4FF9-8FC5-CF72CE79B248}" type="slidenum">
              <a:rPr lang="en-US" smtClean="0"/>
              <a:pPr>
                <a:defRPr/>
              </a:pPr>
              <a:t>39</a:t>
            </a:fld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4D60D14-4C76-460E-A95F-6DB17F98DA6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2000" y="984498"/>
            <a:ext cx="7620000" cy="51576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165352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28600" y="304800"/>
            <a:ext cx="8686800" cy="381000"/>
          </a:xfrm>
        </p:spPr>
        <p:txBody>
          <a:bodyPr/>
          <a:lstStyle/>
          <a:p>
            <a:r>
              <a:rPr lang="en-US" b="1" dirty="0">
                <a:solidFill>
                  <a:srgbClr val="C00000"/>
                </a:solidFill>
              </a:rPr>
              <a:t>Welcome &amp; Intro (</a:t>
            </a:r>
            <a:r>
              <a:rPr lang="en-US" b="1" dirty="0"/>
              <a:t>10:00 to 10:15</a:t>
            </a:r>
            <a:r>
              <a:rPr lang="en-US" b="1" dirty="0">
                <a:solidFill>
                  <a:srgbClr val="C00000"/>
                </a:solidFill>
              </a:rPr>
              <a:t>)</a:t>
            </a:r>
            <a:br>
              <a:rPr lang="en-US" b="1" dirty="0">
                <a:solidFill>
                  <a:srgbClr val="C00000"/>
                </a:solidFill>
              </a:rPr>
            </a:br>
            <a:r>
              <a:rPr lang="en-US" b="1" dirty="0">
                <a:solidFill>
                  <a:srgbClr val="C00000"/>
                </a:solidFill>
              </a:rPr>
              <a:t>  </a:t>
            </a:r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990600" y="1905000"/>
            <a:ext cx="8229600" cy="609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25425" indent="-225425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har char="•"/>
              <a:tabLst>
                <a:tab pos="914400" algn="l"/>
              </a:tabLst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76263" indent="-236538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har char="–"/>
              <a:tabLst>
                <a:tab pos="914400" algn="l"/>
              </a:tabLst>
              <a:defRPr>
                <a:solidFill>
                  <a:schemeClr val="tx1"/>
                </a:solidFill>
                <a:latin typeface="+mn-lt"/>
              </a:defRPr>
            </a:lvl2pPr>
            <a:lvl3pPr marL="914400" indent="-223838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har char="•"/>
              <a:tabLst>
                <a:tab pos="914400" algn="l"/>
              </a:tabLst>
              <a:defRPr sz="1600">
                <a:solidFill>
                  <a:schemeClr val="tx1"/>
                </a:solidFill>
                <a:latin typeface="+mn-lt"/>
              </a:defRPr>
            </a:lvl3pPr>
            <a:lvl4pPr marL="1252538" indent="-223838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har char="–"/>
              <a:tabLst>
                <a:tab pos="914400" algn="l"/>
              </a:tabLst>
              <a:defRPr sz="1400">
                <a:solidFill>
                  <a:schemeClr val="tx1"/>
                </a:solidFill>
                <a:latin typeface="+mn-lt"/>
              </a:defRPr>
            </a:lvl4pPr>
            <a:lvl5pPr marL="1603375" indent="-236538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Font typeface="Wingdings" pitchFamily="2" charset="2"/>
              <a:buChar char="Ø"/>
              <a:tabLst>
                <a:tab pos="914400" algn="l"/>
              </a:tabLst>
              <a:defRPr sz="1400">
                <a:solidFill>
                  <a:schemeClr val="tx1"/>
                </a:solidFill>
                <a:latin typeface="+mn-lt"/>
              </a:defRPr>
            </a:lvl5pPr>
            <a:lvl6pPr marL="2060575" indent="-236538" algn="l" rtl="0" fontAlgn="base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Font typeface="Wingdings" pitchFamily="2" charset="2"/>
              <a:buChar char="Ø"/>
              <a:tabLst>
                <a:tab pos="914400" algn="l"/>
              </a:tabLst>
              <a:defRPr sz="1400">
                <a:solidFill>
                  <a:schemeClr val="tx1"/>
                </a:solidFill>
                <a:latin typeface="+mn-lt"/>
              </a:defRPr>
            </a:lvl6pPr>
            <a:lvl7pPr marL="2517775" indent="-236538" algn="l" rtl="0" fontAlgn="base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Font typeface="Wingdings" pitchFamily="2" charset="2"/>
              <a:buChar char="Ø"/>
              <a:tabLst>
                <a:tab pos="914400" algn="l"/>
              </a:tabLst>
              <a:defRPr sz="1400">
                <a:solidFill>
                  <a:schemeClr val="tx1"/>
                </a:solidFill>
                <a:latin typeface="+mn-lt"/>
              </a:defRPr>
            </a:lvl7pPr>
            <a:lvl8pPr marL="2974975" indent="-236538" algn="l" rtl="0" fontAlgn="base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Font typeface="Wingdings" pitchFamily="2" charset="2"/>
              <a:buChar char="Ø"/>
              <a:tabLst>
                <a:tab pos="914400" algn="l"/>
              </a:tabLst>
              <a:defRPr sz="1400">
                <a:solidFill>
                  <a:schemeClr val="tx1"/>
                </a:solidFill>
                <a:latin typeface="+mn-lt"/>
              </a:defRPr>
            </a:lvl8pPr>
            <a:lvl9pPr marL="3432175" indent="-236538" algn="l" rtl="0" fontAlgn="base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Font typeface="Wingdings" pitchFamily="2" charset="2"/>
              <a:buChar char="Ø"/>
              <a:tabLst>
                <a:tab pos="914400" algn="l"/>
              </a:tabLst>
              <a:defRPr sz="14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Clr>
                <a:srgbClr val="990000"/>
              </a:buClr>
              <a:buNone/>
              <a:defRPr/>
            </a:pPr>
            <a:endParaRPr lang="en-US" sz="2200" kern="0" dirty="0">
              <a:latin typeface="Times New Roman"/>
            </a:endParaRPr>
          </a:p>
          <a:p>
            <a:pPr marL="463550" indent="-463550">
              <a:lnSpc>
                <a:spcPct val="100000"/>
              </a:lnSpc>
              <a:spcBef>
                <a:spcPts val="0"/>
              </a:spcBef>
              <a:buClr>
                <a:srgbClr val="C00000"/>
              </a:buClr>
              <a:buFont typeface="Wingdings" panose="05000000000000000000" pitchFamily="2" charset="2"/>
              <a:buChar char="q"/>
            </a:pPr>
            <a:endParaRPr lang="en-US" sz="2800" dirty="0"/>
          </a:p>
          <a:p>
            <a:pPr marL="463550" indent="-463550">
              <a:lnSpc>
                <a:spcPct val="100000"/>
              </a:lnSpc>
              <a:spcBef>
                <a:spcPts val="0"/>
              </a:spcBef>
              <a:buClr>
                <a:srgbClr val="C00000"/>
              </a:buClr>
              <a:buFont typeface="Wingdings" panose="05000000000000000000" pitchFamily="2" charset="2"/>
              <a:buChar char="q"/>
            </a:pPr>
            <a:endParaRPr lang="en-US" sz="2800" dirty="0"/>
          </a:p>
          <a:p>
            <a:pPr marL="463550" indent="-463550">
              <a:lnSpc>
                <a:spcPct val="100000"/>
              </a:lnSpc>
              <a:spcBef>
                <a:spcPts val="0"/>
              </a:spcBef>
              <a:buClr>
                <a:srgbClr val="C00000"/>
              </a:buClr>
              <a:buFont typeface="Wingdings" panose="05000000000000000000" pitchFamily="2" charset="2"/>
              <a:buChar char="q"/>
            </a:pPr>
            <a:endParaRPr lang="en-US" sz="320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DDB23D8-D88F-4FF9-8FC5-CF72CE79B248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C6E1FC4-818E-4A14-AA7C-99D7726AD1F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0" y="3733800"/>
            <a:ext cx="6721422" cy="2857748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E89FDB0B-BA26-40C1-B677-AEC7AC3D638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0999" y="1300187"/>
            <a:ext cx="6617861" cy="2303686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D0B0E8B3-0FE2-4CC5-AF8B-D405A79EB213}"/>
              </a:ext>
            </a:extLst>
          </p:cNvPr>
          <p:cNvSpPr/>
          <p:nvPr/>
        </p:nvSpPr>
        <p:spPr>
          <a:xfrm>
            <a:off x="7239000" y="1447800"/>
            <a:ext cx="1600200" cy="230368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From a presentation at the Reverse Site Visit Dianna Iobst attended last week</a:t>
            </a:r>
          </a:p>
        </p:txBody>
      </p:sp>
      <p:sp>
        <p:nvSpPr>
          <p:cNvPr id="12" name="Our perspective from the front line is that we need to find the best…">
            <a:extLst>
              <a:ext uri="{FF2B5EF4-FFF2-40B4-BE49-F238E27FC236}">
                <a16:creationId xmlns:a16="http://schemas.microsoft.com/office/drawing/2014/main" id="{1836EF62-213D-42B1-904E-89FF7E5260ED}"/>
              </a:ext>
            </a:extLst>
          </p:cNvPr>
          <p:cNvSpPr txBox="1"/>
          <p:nvPr/>
        </p:nvSpPr>
        <p:spPr>
          <a:xfrm>
            <a:off x="5634637" y="20662"/>
            <a:ext cx="69312" cy="34624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34289" tIns="34289" rIns="34289" bIns="34289">
            <a:spAutoFit/>
          </a:bodyPr>
          <a:lstStyle/>
          <a:p>
            <a:pPr defTabSz="342900" hangingPunct="0"/>
            <a:endParaRPr kern="0" dirty="0">
              <a:solidFill>
                <a:srgbClr val="000000"/>
              </a:solidFill>
              <a:latin typeface="Calibri"/>
              <a:cs typeface="Calibri"/>
              <a:sym typeface="Calibri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3B3A4F4-25B6-45A7-8A9B-88537DFFF99E}"/>
              </a:ext>
            </a:extLst>
          </p:cNvPr>
          <p:cNvSpPr/>
          <p:nvPr/>
        </p:nvSpPr>
        <p:spPr>
          <a:xfrm>
            <a:off x="7010400" y="3944714"/>
            <a:ext cx="1828800" cy="230368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342900"/>
            <a:r>
              <a:rPr lang="en-US" kern="0" dirty="0">
                <a:solidFill>
                  <a:schemeClr val="bg1"/>
                </a:solidFill>
                <a:cs typeface="Calibri"/>
                <a:sym typeface="Calibri"/>
              </a:rPr>
              <a:t>“Our perspective from the front line is that we need to find the best </a:t>
            </a:r>
          </a:p>
          <a:p>
            <a:pPr defTabSz="342900"/>
            <a:r>
              <a:rPr lang="en-US" kern="0" dirty="0">
                <a:solidFill>
                  <a:schemeClr val="bg1"/>
                </a:solidFill>
                <a:cs typeface="Calibri"/>
                <a:sym typeface="Calibri"/>
              </a:rPr>
              <a:t>possible path - so, we need information.”</a:t>
            </a:r>
          </a:p>
        </p:txBody>
      </p:sp>
    </p:spTree>
    <p:extLst>
      <p:ext uri="{BB962C8B-B14F-4D97-AF65-F5344CB8AC3E}">
        <p14:creationId xmlns:p14="http://schemas.microsoft.com/office/powerpoint/2010/main" val="1256293154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28600" y="304800"/>
            <a:ext cx="8686800" cy="381000"/>
          </a:xfrm>
        </p:spPr>
        <p:txBody>
          <a:bodyPr/>
          <a:lstStyle/>
          <a:p>
            <a:r>
              <a:rPr lang="en-US" sz="2400" b="1" dirty="0">
                <a:solidFill>
                  <a:srgbClr val="C00000"/>
                </a:solidFill>
              </a:rPr>
              <a:t>Coding Review and Q&amp;A 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DDB23D8-D88F-4FF9-8FC5-CF72CE79B248}" type="slidenum">
              <a:rPr lang="en-US" smtClean="0"/>
              <a:pPr>
                <a:defRPr/>
              </a:pPr>
              <a:t>40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CF18C98-3F06-4130-BE26-3BBC107E285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600" y="1149840"/>
            <a:ext cx="8212128" cy="52065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1851750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28600" y="304800"/>
            <a:ext cx="8686800" cy="381000"/>
          </a:xfrm>
        </p:spPr>
        <p:txBody>
          <a:bodyPr/>
          <a:lstStyle/>
          <a:p>
            <a:r>
              <a:rPr lang="en-US" sz="2400" b="1" dirty="0">
                <a:solidFill>
                  <a:srgbClr val="C00000"/>
                </a:solidFill>
              </a:rPr>
              <a:t>Coding Review and Q&amp;A 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DDB23D8-D88F-4FF9-8FC5-CF72CE79B248}" type="slidenum">
              <a:rPr lang="en-US" smtClean="0"/>
              <a:pPr>
                <a:defRPr/>
              </a:pPr>
              <a:t>41</a:t>
            </a:fld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81F1638-94A7-49CC-9137-1439571220E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1000" y="1098294"/>
            <a:ext cx="8179460" cy="52263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064720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28600" y="304800"/>
            <a:ext cx="8686800" cy="381000"/>
          </a:xfrm>
        </p:spPr>
        <p:txBody>
          <a:bodyPr/>
          <a:lstStyle/>
          <a:p>
            <a:r>
              <a:rPr lang="en-US" sz="2400" b="1" dirty="0">
                <a:solidFill>
                  <a:srgbClr val="C00000"/>
                </a:solidFill>
              </a:rPr>
              <a:t>Coding Review and Q&amp;A 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DDB23D8-D88F-4FF9-8FC5-CF72CE79B248}" type="slidenum">
              <a:rPr lang="en-US" smtClean="0"/>
              <a:pPr>
                <a:defRPr/>
              </a:pPr>
              <a:t>42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C479FA5-2893-47FF-AC2F-25B2A2C0061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1000" y="1151224"/>
            <a:ext cx="8368199" cy="50971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0743445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28600" y="304800"/>
            <a:ext cx="8686800" cy="381000"/>
          </a:xfrm>
        </p:spPr>
        <p:txBody>
          <a:bodyPr/>
          <a:lstStyle/>
          <a:p>
            <a:r>
              <a:rPr lang="en-US" sz="2400" b="1" dirty="0">
                <a:solidFill>
                  <a:srgbClr val="C00000"/>
                </a:solidFill>
              </a:rPr>
              <a:t>Coding Review and Q&amp;A 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DDB23D8-D88F-4FF9-8FC5-CF72CE79B248}" type="slidenum">
              <a:rPr lang="en-US" smtClean="0"/>
              <a:pPr>
                <a:defRPr/>
              </a:pPr>
              <a:t>43</a:t>
            </a:fld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486810F-2D70-4436-AEFC-1AC30E8C5FE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1000" y="1211257"/>
            <a:ext cx="8055256" cy="51450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019274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28600" y="304800"/>
            <a:ext cx="8686800" cy="381000"/>
          </a:xfrm>
        </p:spPr>
        <p:txBody>
          <a:bodyPr/>
          <a:lstStyle/>
          <a:p>
            <a:r>
              <a:rPr lang="en-US" sz="2400" b="1" dirty="0">
                <a:solidFill>
                  <a:srgbClr val="C00000"/>
                </a:solidFill>
              </a:rPr>
              <a:t>Coding Review and Q&amp;A 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DDB23D8-D88F-4FF9-8FC5-CF72CE79B248}" type="slidenum">
              <a:rPr lang="en-US" smtClean="0"/>
              <a:pPr>
                <a:defRPr/>
              </a:pPr>
              <a:t>44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F749547-522F-44D7-8108-7AD4388F232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3400" y="1066800"/>
            <a:ext cx="7832239" cy="49510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37785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28600" y="304800"/>
            <a:ext cx="8686800" cy="381000"/>
          </a:xfrm>
        </p:spPr>
        <p:txBody>
          <a:bodyPr/>
          <a:lstStyle/>
          <a:p>
            <a:r>
              <a:rPr lang="en-US" sz="2400" b="1" dirty="0">
                <a:solidFill>
                  <a:srgbClr val="C00000"/>
                </a:solidFill>
              </a:rPr>
              <a:t>Coding Review and Q&amp;A 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DDB23D8-D88F-4FF9-8FC5-CF72CE79B248}" type="slidenum">
              <a:rPr lang="en-US" smtClean="0"/>
              <a:pPr>
                <a:defRPr/>
              </a:pPr>
              <a:t>45</a:t>
            </a:fld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440869A-1D8A-490F-A0BC-BD797FE465E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2000" y="1143000"/>
            <a:ext cx="7498360" cy="49694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6628987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28600" y="304800"/>
            <a:ext cx="8686800" cy="381000"/>
          </a:xfrm>
        </p:spPr>
        <p:txBody>
          <a:bodyPr/>
          <a:lstStyle/>
          <a:p>
            <a:r>
              <a:rPr lang="en-US" sz="2400" b="1" dirty="0">
                <a:solidFill>
                  <a:srgbClr val="C00000"/>
                </a:solidFill>
              </a:rPr>
              <a:t>Coding Review and Q&amp;A 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DDB23D8-D88F-4FF9-8FC5-CF72CE79B248}" type="slidenum">
              <a:rPr lang="en-US" smtClean="0"/>
              <a:pPr>
                <a:defRPr/>
              </a:pPr>
              <a:t>46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DB50FA0-BEB1-4981-B6E4-783FBE3B0EC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1000" y="1035050"/>
            <a:ext cx="8430076" cy="5441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4704143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28600" y="304800"/>
            <a:ext cx="8686800" cy="381000"/>
          </a:xfrm>
        </p:spPr>
        <p:txBody>
          <a:bodyPr/>
          <a:lstStyle/>
          <a:p>
            <a:r>
              <a:rPr lang="en-US" sz="2400" b="1" dirty="0">
                <a:solidFill>
                  <a:srgbClr val="C00000"/>
                </a:solidFill>
              </a:rPr>
              <a:t>Most Frequently Asked Questions </a:t>
            </a:r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304800" y="914400"/>
            <a:ext cx="8610600" cy="563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25425" indent="-225425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har char="•"/>
              <a:tabLst>
                <a:tab pos="914400" algn="l"/>
              </a:tabLst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76263" indent="-236538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har char="–"/>
              <a:tabLst>
                <a:tab pos="914400" algn="l"/>
              </a:tabLst>
              <a:defRPr>
                <a:solidFill>
                  <a:schemeClr val="tx1"/>
                </a:solidFill>
                <a:latin typeface="+mn-lt"/>
              </a:defRPr>
            </a:lvl2pPr>
            <a:lvl3pPr marL="914400" indent="-223838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har char="•"/>
              <a:tabLst>
                <a:tab pos="914400" algn="l"/>
              </a:tabLst>
              <a:defRPr sz="1600">
                <a:solidFill>
                  <a:schemeClr val="tx1"/>
                </a:solidFill>
                <a:latin typeface="+mn-lt"/>
              </a:defRPr>
            </a:lvl3pPr>
            <a:lvl4pPr marL="1252538" indent="-223838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har char="–"/>
              <a:tabLst>
                <a:tab pos="914400" algn="l"/>
              </a:tabLst>
              <a:defRPr sz="1400">
                <a:solidFill>
                  <a:schemeClr val="tx1"/>
                </a:solidFill>
                <a:latin typeface="+mn-lt"/>
              </a:defRPr>
            </a:lvl4pPr>
            <a:lvl5pPr marL="1603375" indent="-236538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Font typeface="Wingdings" pitchFamily="2" charset="2"/>
              <a:buChar char="Ø"/>
              <a:tabLst>
                <a:tab pos="914400" algn="l"/>
              </a:tabLst>
              <a:defRPr sz="1400">
                <a:solidFill>
                  <a:schemeClr val="tx1"/>
                </a:solidFill>
                <a:latin typeface="+mn-lt"/>
              </a:defRPr>
            </a:lvl5pPr>
            <a:lvl6pPr marL="2060575" indent="-236538" algn="l" rtl="0" fontAlgn="base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Font typeface="Wingdings" pitchFamily="2" charset="2"/>
              <a:buChar char="Ø"/>
              <a:tabLst>
                <a:tab pos="914400" algn="l"/>
              </a:tabLst>
              <a:defRPr sz="1400">
                <a:solidFill>
                  <a:schemeClr val="tx1"/>
                </a:solidFill>
                <a:latin typeface="+mn-lt"/>
              </a:defRPr>
            </a:lvl6pPr>
            <a:lvl7pPr marL="2517775" indent="-236538" algn="l" rtl="0" fontAlgn="base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Font typeface="Wingdings" pitchFamily="2" charset="2"/>
              <a:buChar char="Ø"/>
              <a:tabLst>
                <a:tab pos="914400" algn="l"/>
              </a:tabLst>
              <a:defRPr sz="1400">
                <a:solidFill>
                  <a:schemeClr val="tx1"/>
                </a:solidFill>
                <a:latin typeface="+mn-lt"/>
              </a:defRPr>
            </a:lvl7pPr>
            <a:lvl8pPr marL="2974975" indent="-236538" algn="l" rtl="0" fontAlgn="base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Font typeface="Wingdings" pitchFamily="2" charset="2"/>
              <a:buChar char="Ø"/>
              <a:tabLst>
                <a:tab pos="914400" algn="l"/>
              </a:tabLst>
              <a:defRPr sz="1400">
                <a:solidFill>
                  <a:schemeClr val="tx1"/>
                </a:solidFill>
                <a:latin typeface="+mn-lt"/>
              </a:defRPr>
            </a:lvl8pPr>
            <a:lvl9pPr marL="3432175" indent="-236538" algn="l" rtl="0" fontAlgn="base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Font typeface="Wingdings" pitchFamily="2" charset="2"/>
              <a:buChar char="Ø"/>
              <a:tabLst>
                <a:tab pos="914400" algn="l"/>
              </a:tabLst>
              <a:defRPr sz="14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Clr>
                <a:srgbClr val="C00000"/>
              </a:buClr>
              <a:buNone/>
            </a:pPr>
            <a:r>
              <a:rPr lang="en-US" b="1" dirty="0"/>
              <a:t>Q:   Do we have to have data on every admissions?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Clr>
                <a:srgbClr val="C00000"/>
              </a:buClr>
              <a:buNone/>
            </a:pPr>
            <a:endParaRPr lang="en-US" b="1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Clr>
                <a:srgbClr val="C00000"/>
              </a:buClr>
              <a:buNone/>
            </a:pPr>
            <a:r>
              <a:rPr lang="en-US" b="1" dirty="0"/>
              <a:t>A:    YES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Clr>
                <a:srgbClr val="C00000"/>
              </a:buClr>
              <a:buNone/>
            </a:pPr>
            <a:endParaRPr lang="en-US" b="1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Clr>
                <a:srgbClr val="C00000"/>
              </a:buClr>
              <a:buNone/>
            </a:pPr>
            <a:r>
              <a:rPr lang="en-US" b="1" dirty="0"/>
              <a:t>****************************************************************</a:t>
            </a:r>
          </a:p>
          <a:p>
            <a:pPr marL="400050" indent="-400050">
              <a:lnSpc>
                <a:spcPct val="100000"/>
              </a:lnSpc>
              <a:spcBef>
                <a:spcPts val="0"/>
              </a:spcBef>
              <a:buClr>
                <a:srgbClr val="C00000"/>
              </a:buClr>
              <a:buNone/>
            </a:pPr>
            <a:r>
              <a:rPr lang="en-US" b="1" dirty="0"/>
              <a:t>Q:   What if they fall into an exclusion list such as no therapy, death while in the    program,  discharged in 3 days or less, LAMA, D/C to hospice </a:t>
            </a:r>
            <a:r>
              <a:rPr lang="en-US" b="1" dirty="0" err="1"/>
              <a:t>etc</a:t>
            </a:r>
            <a:r>
              <a:rPr lang="en-US" b="1" dirty="0"/>
              <a:t>…</a:t>
            </a:r>
          </a:p>
          <a:p>
            <a:pPr marL="400050" indent="-400050">
              <a:lnSpc>
                <a:spcPct val="100000"/>
              </a:lnSpc>
              <a:spcBef>
                <a:spcPts val="0"/>
              </a:spcBef>
              <a:buClr>
                <a:srgbClr val="C00000"/>
              </a:buClr>
              <a:buNone/>
            </a:pPr>
            <a:endParaRPr lang="en-US" b="1" dirty="0"/>
          </a:p>
          <a:p>
            <a:pPr marL="400050" indent="-400050">
              <a:lnSpc>
                <a:spcPct val="100000"/>
              </a:lnSpc>
              <a:spcBef>
                <a:spcPts val="0"/>
              </a:spcBef>
              <a:buClr>
                <a:srgbClr val="C00000"/>
              </a:buClr>
              <a:buNone/>
            </a:pPr>
            <a:r>
              <a:rPr lang="en-US" b="1" dirty="0"/>
              <a:t>A:   Complete all you can (preferably  every sections down to “Functional Ability”</a:t>
            </a:r>
          </a:p>
          <a:p>
            <a:pPr marL="400050" indent="-400050">
              <a:lnSpc>
                <a:spcPct val="100000"/>
              </a:lnSpc>
              <a:spcBef>
                <a:spcPts val="0"/>
              </a:spcBef>
              <a:buClr>
                <a:srgbClr val="C00000"/>
              </a:buClr>
              <a:buNone/>
            </a:pPr>
            <a:endParaRPr lang="en-US" b="1" dirty="0"/>
          </a:p>
          <a:p>
            <a:pPr marL="400050" indent="-400050">
              <a:lnSpc>
                <a:spcPct val="100000"/>
              </a:lnSpc>
              <a:spcBef>
                <a:spcPts val="0"/>
              </a:spcBef>
              <a:buClr>
                <a:srgbClr val="C00000"/>
              </a:buClr>
              <a:buNone/>
            </a:pPr>
            <a:r>
              <a:rPr lang="en-US" b="1" dirty="0"/>
              <a:t>****************************************************************</a:t>
            </a:r>
          </a:p>
          <a:p>
            <a:pPr marL="400050" indent="-400050">
              <a:lnSpc>
                <a:spcPct val="100000"/>
              </a:lnSpc>
              <a:spcBef>
                <a:spcPts val="0"/>
              </a:spcBef>
              <a:buClr>
                <a:srgbClr val="C00000"/>
              </a:buClr>
              <a:buNone/>
            </a:pPr>
            <a:r>
              <a:rPr lang="en-US" b="1" dirty="0"/>
              <a:t>Q:   What if the patient was discharged unexpectedly and we only had time to do 4 of the sections?</a:t>
            </a:r>
          </a:p>
          <a:p>
            <a:pPr marL="400050" indent="-400050">
              <a:lnSpc>
                <a:spcPct val="100000"/>
              </a:lnSpc>
              <a:spcBef>
                <a:spcPts val="0"/>
              </a:spcBef>
              <a:buClr>
                <a:srgbClr val="C00000"/>
              </a:buClr>
              <a:buNone/>
            </a:pPr>
            <a:endParaRPr lang="en-US" b="1" dirty="0"/>
          </a:p>
          <a:p>
            <a:pPr marL="400050" indent="-400050">
              <a:lnSpc>
                <a:spcPct val="100000"/>
              </a:lnSpc>
              <a:spcBef>
                <a:spcPts val="0"/>
              </a:spcBef>
              <a:buClr>
                <a:srgbClr val="C00000"/>
              </a:buClr>
              <a:buNone/>
            </a:pPr>
            <a:r>
              <a:rPr lang="en-US" b="1" dirty="0"/>
              <a:t>A:   It will show as incomplete – but nothing you can do unless you had good documentation and you can use the chart to complete down to the exclusion list</a:t>
            </a:r>
          </a:p>
          <a:p>
            <a:pPr marL="400050" indent="-400050">
              <a:lnSpc>
                <a:spcPct val="100000"/>
              </a:lnSpc>
              <a:spcBef>
                <a:spcPts val="0"/>
              </a:spcBef>
              <a:buClr>
                <a:srgbClr val="C00000"/>
              </a:buClr>
              <a:buNone/>
            </a:pPr>
            <a:endParaRPr lang="en-US" b="1" dirty="0"/>
          </a:p>
          <a:p>
            <a:pPr marL="400050" indent="-400050">
              <a:lnSpc>
                <a:spcPct val="100000"/>
              </a:lnSpc>
              <a:spcBef>
                <a:spcPts val="0"/>
              </a:spcBef>
              <a:buClr>
                <a:srgbClr val="C00000"/>
              </a:buClr>
              <a:buNone/>
            </a:pPr>
            <a:endParaRPr lang="en-US" sz="1800" b="1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DDB23D8-D88F-4FF9-8FC5-CF72CE79B248}" type="slidenum">
              <a:rPr lang="en-US" smtClean="0"/>
              <a:pPr>
                <a:defRPr/>
              </a:pPr>
              <a:t>47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4883907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28600" y="304800"/>
            <a:ext cx="8686800" cy="381000"/>
          </a:xfrm>
        </p:spPr>
        <p:txBody>
          <a:bodyPr/>
          <a:lstStyle/>
          <a:p>
            <a:r>
              <a:rPr lang="en-US" sz="2400" b="1" dirty="0">
                <a:solidFill>
                  <a:srgbClr val="C00000"/>
                </a:solidFill>
              </a:rPr>
              <a:t>Most Frequently Asked Questions (Cont’)</a:t>
            </a:r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180975" y="1082675"/>
            <a:ext cx="8610600" cy="563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25425" indent="-225425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har char="•"/>
              <a:tabLst>
                <a:tab pos="914400" algn="l"/>
              </a:tabLst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76263" indent="-236538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har char="–"/>
              <a:tabLst>
                <a:tab pos="914400" algn="l"/>
              </a:tabLst>
              <a:defRPr>
                <a:solidFill>
                  <a:schemeClr val="tx1"/>
                </a:solidFill>
                <a:latin typeface="+mn-lt"/>
              </a:defRPr>
            </a:lvl2pPr>
            <a:lvl3pPr marL="914400" indent="-223838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har char="•"/>
              <a:tabLst>
                <a:tab pos="914400" algn="l"/>
              </a:tabLst>
              <a:defRPr sz="1600">
                <a:solidFill>
                  <a:schemeClr val="tx1"/>
                </a:solidFill>
                <a:latin typeface="+mn-lt"/>
              </a:defRPr>
            </a:lvl3pPr>
            <a:lvl4pPr marL="1252538" indent="-223838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har char="–"/>
              <a:tabLst>
                <a:tab pos="914400" algn="l"/>
              </a:tabLst>
              <a:defRPr sz="1400">
                <a:solidFill>
                  <a:schemeClr val="tx1"/>
                </a:solidFill>
                <a:latin typeface="+mn-lt"/>
              </a:defRPr>
            </a:lvl4pPr>
            <a:lvl5pPr marL="1603375" indent="-236538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Font typeface="Wingdings" pitchFamily="2" charset="2"/>
              <a:buChar char="Ø"/>
              <a:tabLst>
                <a:tab pos="914400" algn="l"/>
              </a:tabLst>
              <a:defRPr sz="1400">
                <a:solidFill>
                  <a:schemeClr val="tx1"/>
                </a:solidFill>
                <a:latin typeface="+mn-lt"/>
              </a:defRPr>
            </a:lvl5pPr>
            <a:lvl6pPr marL="2060575" indent="-236538" algn="l" rtl="0" fontAlgn="base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Font typeface="Wingdings" pitchFamily="2" charset="2"/>
              <a:buChar char="Ø"/>
              <a:tabLst>
                <a:tab pos="914400" algn="l"/>
              </a:tabLst>
              <a:defRPr sz="1400">
                <a:solidFill>
                  <a:schemeClr val="tx1"/>
                </a:solidFill>
                <a:latin typeface="+mn-lt"/>
              </a:defRPr>
            </a:lvl6pPr>
            <a:lvl7pPr marL="2517775" indent="-236538" algn="l" rtl="0" fontAlgn="base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Font typeface="Wingdings" pitchFamily="2" charset="2"/>
              <a:buChar char="Ø"/>
              <a:tabLst>
                <a:tab pos="914400" algn="l"/>
              </a:tabLst>
              <a:defRPr sz="1400">
                <a:solidFill>
                  <a:schemeClr val="tx1"/>
                </a:solidFill>
                <a:latin typeface="+mn-lt"/>
              </a:defRPr>
            </a:lvl7pPr>
            <a:lvl8pPr marL="2974975" indent="-236538" algn="l" rtl="0" fontAlgn="base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Font typeface="Wingdings" pitchFamily="2" charset="2"/>
              <a:buChar char="Ø"/>
              <a:tabLst>
                <a:tab pos="914400" algn="l"/>
              </a:tabLst>
              <a:defRPr sz="1400">
                <a:solidFill>
                  <a:schemeClr val="tx1"/>
                </a:solidFill>
                <a:latin typeface="+mn-lt"/>
              </a:defRPr>
            </a:lvl8pPr>
            <a:lvl9pPr marL="3432175" indent="-236538" algn="l" rtl="0" fontAlgn="base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Font typeface="Wingdings" pitchFamily="2" charset="2"/>
              <a:buChar char="Ø"/>
              <a:tabLst>
                <a:tab pos="914400" algn="l"/>
              </a:tabLst>
              <a:defRPr sz="1400">
                <a:solidFill>
                  <a:schemeClr val="tx1"/>
                </a:solidFill>
                <a:latin typeface="+mn-lt"/>
              </a:defRPr>
            </a:lvl9pPr>
          </a:lstStyle>
          <a:p>
            <a:pPr marL="400050" indent="-400050">
              <a:lnSpc>
                <a:spcPct val="100000"/>
              </a:lnSpc>
              <a:spcBef>
                <a:spcPts val="0"/>
              </a:spcBef>
              <a:buClr>
                <a:srgbClr val="C00000"/>
              </a:buClr>
              <a:buNone/>
            </a:pPr>
            <a:r>
              <a:rPr lang="en-US" sz="1800" b="1" dirty="0"/>
              <a:t>Q:    What if a patient had therapy but it only started on day 4 or 5, how do I document the admission Functional Assessment</a:t>
            </a:r>
          </a:p>
          <a:p>
            <a:pPr marL="400050" indent="-400050">
              <a:lnSpc>
                <a:spcPct val="100000"/>
              </a:lnSpc>
              <a:spcBef>
                <a:spcPts val="0"/>
              </a:spcBef>
              <a:buClr>
                <a:srgbClr val="C00000"/>
              </a:buClr>
              <a:buNone/>
            </a:pPr>
            <a:endParaRPr lang="en-US" sz="1800" b="1" dirty="0"/>
          </a:p>
          <a:p>
            <a:pPr marL="400050" indent="-400050">
              <a:lnSpc>
                <a:spcPct val="100000"/>
              </a:lnSpc>
              <a:spcBef>
                <a:spcPts val="0"/>
              </a:spcBef>
              <a:buClr>
                <a:srgbClr val="C00000"/>
              </a:buClr>
              <a:buNone/>
            </a:pPr>
            <a:r>
              <a:rPr lang="en-US" sz="1800" b="1" dirty="0"/>
              <a:t>A:    Completed by nursing – why would we order therapy if we do not know their admission status? But should not have known the need for therapy before that?</a:t>
            </a:r>
          </a:p>
          <a:p>
            <a:pPr marL="400050" indent="-400050">
              <a:lnSpc>
                <a:spcPct val="100000"/>
              </a:lnSpc>
              <a:spcBef>
                <a:spcPts val="0"/>
              </a:spcBef>
              <a:buClr>
                <a:srgbClr val="C00000"/>
              </a:buClr>
              <a:buNone/>
            </a:pPr>
            <a:endParaRPr lang="en-US" sz="1800" b="1" dirty="0"/>
          </a:p>
          <a:p>
            <a:pPr marL="400050" indent="-400050">
              <a:lnSpc>
                <a:spcPct val="100000"/>
              </a:lnSpc>
              <a:spcBef>
                <a:spcPts val="0"/>
              </a:spcBef>
              <a:buClr>
                <a:srgbClr val="C00000"/>
              </a:buClr>
              <a:buNone/>
            </a:pPr>
            <a:r>
              <a:rPr lang="en-US" sz="1800" b="1" dirty="0"/>
              <a:t>***********************************************************************</a:t>
            </a:r>
          </a:p>
          <a:p>
            <a:pPr marL="400050" indent="-400050">
              <a:lnSpc>
                <a:spcPct val="100000"/>
              </a:lnSpc>
              <a:spcBef>
                <a:spcPts val="0"/>
              </a:spcBef>
              <a:buClr>
                <a:srgbClr val="C00000"/>
              </a:buClr>
              <a:buNone/>
            </a:pPr>
            <a:r>
              <a:rPr lang="en-US" sz="1800" b="1" dirty="0"/>
              <a:t>Q:    What if we did the admission functional assessment and entered the data in the system but the patient dies on day 5 which now puts him on the exclusion list – do I erase the functional data</a:t>
            </a:r>
          </a:p>
          <a:p>
            <a:pPr marL="400050" indent="-400050">
              <a:lnSpc>
                <a:spcPct val="100000"/>
              </a:lnSpc>
              <a:spcBef>
                <a:spcPts val="0"/>
              </a:spcBef>
              <a:buClr>
                <a:srgbClr val="C00000"/>
              </a:buClr>
              <a:buNone/>
            </a:pPr>
            <a:endParaRPr lang="en-US" sz="1800" b="1" dirty="0"/>
          </a:p>
          <a:p>
            <a:pPr marL="400050" indent="-400050">
              <a:lnSpc>
                <a:spcPct val="100000"/>
              </a:lnSpc>
              <a:spcBef>
                <a:spcPts val="0"/>
              </a:spcBef>
              <a:buClr>
                <a:srgbClr val="C00000"/>
              </a:buClr>
              <a:buNone/>
            </a:pPr>
            <a:r>
              <a:rPr lang="en-US" sz="1800" b="1" dirty="0"/>
              <a:t>A:    No need, that info will be ignore but the rest will be used.  </a:t>
            </a:r>
          </a:p>
          <a:p>
            <a:pPr marL="400050" indent="-400050">
              <a:lnSpc>
                <a:spcPct val="100000"/>
              </a:lnSpc>
              <a:spcBef>
                <a:spcPts val="0"/>
              </a:spcBef>
              <a:buClr>
                <a:srgbClr val="C00000"/>
              </a:buClr>
              <a:buNone/>
            </a:pPr>
            <a:endParaRPr lang="en-US" sz="1800" b="1" dirty="0"/>
          </a:p>
          <a:p>
            <a:pPr marL="400050" indent="-400050">
              <a:lnSpc>
                <a:spcPct val="100000"/>
              </a:lnSpc>
              <a:spcBef>
                <a:spcPts val="0"/>
              </a:spcBef>
              <a:buClr>
                <a:srgbClr val="C00000"/>
              </a:buClr>
              <a:buNone/>
            </a:pPr>
            <a:r>
              <a:rPr lang="en-US" sz="1800" b="1" dirty="0"/>
              <a:t>*************************************************************************</a:t>
            </a:r>
          </a:p>
          <a:p>
            <a:pPr marL="400050" indent="-400050">
              <a:lnSpc>
                <a:spcPct val="100000"/>
              </a:lnSpc>
              <a:spcBef>
                <a:spcPts val="0"/>
              </a:spcBef>
              <a:buClr>
                <a:srgbClr val="C00000"/>
              </a:buClr>
              <a:buNone/>
            </a:pPr>
            <a:r>
              <a:rPr lang="en-US" sz="1800" b="1" dirty="0"/>
              <a:t>Q:    How do I get the last column on the left to say 100% </a:t>
            </a:r>
          </a:p>
          <a:p>
            <a:pPr marL="400050" indent="-400050">
              <a:lnSpc>
                <a:spcPct val="100000"/>
              </a:lnSpc>
              <a:spcBef>
                <a:spcPts val="0"/>
              </a:spcBef>
              <a:buClr>
                <a:srgbClr val="C00000"/>
              </a:buClr>
              <a:buNone/>
            </a:pPr>
            <a:endParaRPr lang="en-US" sz="1800" b="1" dirty="0"/>
          </a:p>
          <a:p>
            <a:pPr marL="400050" indent="-400050">
              <a:lnSpc>
                <a:spcPct val="100000"/>
              </a:lnSpc>
              <a:spcBef>
                <a:spcPts val="0"/>
              </a:spcBef>
              <a:buClr>
                <a:srgbClr val="C00000"/>
              </a:buClr>
              <a:buNone/>
            </a:pPr>
            <a:r>
              <a:rPr lang="en-US" sz="1800" b="1" dirty="0"/>
              <a:t>A:     Let’s discuss</a:t>
            </a:r>
          </a:p>
          <a:p>
            <a:pPr marL="400050" indent="-400050">
              <a:lnSpc>
                <a:spcPct val="100000"/>
              </a:lnSpc>
              <a:spcBef>
                <a:spcPts val="0"/>
              </a:spcBef>
              <a:buClr>
                <a:srgbClr val="C00000"/>
              </a:buClr>
              <a:buNone/>
            </a:pPr>
            <a:r>
              <a:rPr lang="en-US" sz="1800" b="1" dirty="0"/>
              <a:t> </a:t>
            </a:r>
          </a:p>
          <a:p>
            <a:pPr marL="400050" indent="-400050">
              <a:lnSpc>
                <a:spcPct val="100000"/>
              </a:lnSpc>
              <a:spcBef>
                <a:spcPts val="0"/>
              </a:spcBef>
              <a:buClr>
                <a:srgbClr val="C00000"/>
              </a:buClr>
              <a:buNone/>
            </a:pPr>
            <a:r>
              <a:rPr lang="en-US" sz="1800" b="1" dirty="0"/>
              <a:t> 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DDB23D8-D88F-4FF9-8FC5-CF72CE79B248}" type="slidenum">
              <a:rPr lang="en-US" smtClean="0"/>
              <a:pPr>
                <a:defRPr/>
              </a:pPr>
              <a:t>48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6390216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DDB23D8-D88F-4FF9-8FC5-CF72CE79B248}" type="slidenum">
              <a:rPr lang="en-US" smtClean="0"/>
              <a:pPr>
                <a:defRPr/>
              </a:pPr>
              <a:t>49</a:t>
            </a:fld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48B937D-CADA-4869-934A-67D6B67193E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600" y="1447800"/>
            <a:ext cx="6375654" cy="4961598"/>
          </a:xfrm>
          <a:prstGeom prst="rect">
            <a:avLst/>
          </a:prstGeom>
        </p:spPr>
      </p:pic>
      <p:sp>
        <p:nvSpPr>
          <p:cNvPr id="7" name="Title 3">
            <a:extLst>
              <a:ext uri="{FF2B5EF4-FFF2-40B4-BE49-F238E27FC236}">
                <a16:creationId xmlns:a16="http://schemas.microsoft.com/office/drawing/2014/main" id="{8539B495-DFFB-4FA0-9FB5-D2319F0C6C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600" y="304800"/>
            <a:ext cx="8686800" cy="381000"/>
          </a:xfrm>
        </p:spPr>
        <p:txBody>
          <a:bodyPr/>
          <a:lstStyle/>
          <a:p>
            <a:r>
              <a:rPr lang="en-US" sz="2400" b="1" dirty="0">
                <a:solidFill>
                  <a:srgbClr val="C00000"/>
                </a:solidFill>
              </a:rPr>
              <a:t>Remaining Questions?</a:t>
            </a:r>
          </a:p>
        </p:txBody>
      </p:sp>
    </p:spTree>
    <p:extLst>
      <p:ext uri="{BB962C8B-B14F-4D97-AF65-F5344CB8AC3E}">
        <p14:creationId xmlns:p14="http://schemas.microsoft.com/office/powerpoint/2010/main" val="177185024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28600" y="304800"/>
            <a:ext cx="8686800" cy="381000"/>
          </a:xfrm>
        </p:spPr>
        <p:txBody>
          <a:bodyPr/>
          <a:lstStyle/>
          <a:p>
            <a:r>
              <a:rPr lang="en-US" b="1" dirty="0">
                <a:solidFill>
                  <a:srgbClr val="C00000"/>
                </a:solidFill>
              </a:rPr>
              <a:t>Open Discussion of Challenges (</a:t>
            </a:r>
            <a:r>
              <a:rPr lang="en-US" b="1" dirty="0"/>
              <a:t>10:15 to 11:00</a:t>
            </a:r>
            <a:r>
              <a:rPr lang="en-US" b="1" dirty="0">
                <a:solidFill>
                  <a:srgbClr val="C00000"/>
                </a:solidFill>
              </a:rPr>
              <a:t>)</a:t>
            </a:r>
            <a:br>
              <a:rPr lang="en-US" b="1" dirty="0">
                <a:solidFill>
                  <a:srgbClr val="C00000"/>
                </a:solidFill>
              </a:rPr>
            </a:br>
            <a:r>
              <a:rPr lang="en-US" b="1" dirty="0">
                <a:solidFill>
                  <a:srgbClr val="C00000"/>
                </a:solidFill>
              </a:rPr>
              <a:t>  </a:t>
            </a:r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457200" y="914400"/>
            <a:ext cx="8229600" cy="609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25425" indent="-225425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har char="•"/>
              <a:tabLst>
                <a:tab pos="914400" algn="l"/>
              </a:tabLst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76263" indent="-236538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har char="–"/>
              <a:tabLst>
                <a:tab pos="914400" algn="l"/>
              </a:tabLst>
              <a:defRPr>
                <a:solidFill>
                  <a:schemeClr val="tx1"/>
                </a:solidFill>
                <a:latin typeface="+mn-lt"/>
              </a:defRPr>
            </a:lvl2pPr>
            <a:lvl3pPr marL="914400" indent="-223838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har char="•"/>
              <a:tabLst>
                <a:tab pos="914400" algn="l"/>
              </a:tabLst>
              <a:defRPr sz="1600">
                <a:solidFill>
                  <a:schemeClr val="tx1"/>
                </a:solidFill>
                <a:latin typeface="+mn-lt"/>
              </a:defRPr>
            </a:lvl3pPr>
            <a:lvl4pPr marL="1252538" indent="-223838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har char="–"/>
              <a:tabLst>
                <a:tab pos="914400" algn="l"/>
              </a:tabLst>
              <a:defRPr sz="1400">
                <a:solidFill>
                  <a:schemeClr val="tx1"/>
                </a:solidFill>
                <a:latin typeface="+mn-lt"/>
              </a:defRPr>
            </a:lvl4pPr>
            <a:lvl5pPr marL="1603375" indent="-236538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Font typeface="Wingdings" pitchFamily="2" charset="2"/>
              <a:buChar char="Ø"/>
              <a:tabLst>
                <a:tab pos="914400" algn="l"/>
              </a:tabLst>
              <a:defRPr sz="1400">
                <a:solidFill>
                  <a:schemeClr val="tx1"/>
                </a:solidFill>
                <a:latin typeface="+mn-lt"/>
              </a:defRPr>
            </a:lvl5pPr>
            <a:lvl6pPr marL="2060575" indent="-236538" algn="l" rtl="0" fontAlgn="base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Font typeface="Wingdings" pitchFamily="2" charset="2"/>
              <a:buChar char="Ø"/>
              <a:tabLst>
                <a:tab pos="914400" algn="l"/>
              </a:tabLst>
              <a:defRPr sz="1400">
                <a:solidFill>
                  <a:schemeClr val="tx1"/>
                </a:solidFill>
                <a:latin typeface="+mn-lt"/>
              </a:defRPr>
            </a:lvl6pPr>
            <a:lvl7pPr marL="2517775" indent="-236538" algn="l" rtl="0" fontAlgn="base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Font typeface="Wingdings" pitchFamily="2" charset="2"/>
              <a:buChar char="Ø"/>
              <a:tabLst>
                <a:tab pos="914400" algn="l"/>
              </a:tabLst>
              <a:defRPr sz="1400">
                <a:solidFill>
                  <a:schemeClr val="tx1"/>
                </a:solidFill>
                <a:latin typeface="+mn-lt"/>
              </a:defRPr>
            </a:lvl7pPr>
            <a:lvl8pPr marL="2974975" indent="-236538" algn="l" rtl="0" fontAlgn="base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Font typeface="Wingdings" pitchFamily="2" charset="2"/>
              <a:buChar char="Ø"/>
              <a:tabLst>
                <a:tab pos="914400" algn="l"/>
              </a:tabLst>
              <a:defRPr sz="1400">
                <a:solidFill>
                  <a:schemeClr val="tx1"/>
                </a:solidFill>
                <a:latin typeface="+mn-lt"/>
              </a:defRPr>
            </a:lvl8pPr>
            <a:lvl9pPr marL="3432175" indent="-236538" algn="l" rtl="0" fontAlgn="base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Font typeface="Wingdings" pitchFamily="2" charset="2"/>
              <a:buChar char="Ø"/>
              <a:tabLst>
                <a:tab pos="914400" algn="l"/>
              </a:tabLst>
              <a:defRPr sz="14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Clr>
                <a:srgbClr val="990000"/>
              </a:buClr>
              <a:buNone/>
              <a:defRPr/>
            </a:pPr>
            <a:endParaRPr lang="en-US" sz="2200" kern="0" dirty="0">
              <a:latin typeface="Times New Roman"/>
            </a:endParaRPr>
          </a:p>
          <a:p>
            <a:pPr marL="463550" indent="-463550">
              <a:lnSpc>
                <a:spcPct val="100000"/>
              </a:lnSpc>
              <a:spcBef>
                <a:spcPts val="0"/>
              </a:spcBef>
              <a:buClr>
                <a:srgbClr val="C00000"/>
              </a:buClr>
              <a:buFont typeface="Wingdings" panose="05000000000000000000" pitchFamily="2" charset="2"/>
              <a:buChar char="q"/>
            </a:pPr>
            <a:endParaRPr lang="en-US" sz="2800" dirty="0"/>
          </a:p>
          <a:p>
            <a:pPr marL="463550" indent="-463550">
              <a:lnSpc>
                <a:spcPct val="100000"/>
              </a:lnSpc>
              <a:spcBef>
                <a:spcPts val="0"/>
              </a:spcBef>
              <a:buClr>
                <a:srgbClr val="C00000"/>
              </a:buClr>
              <a:buFont typeface="Wingdings" panose="05000000000000000000" pitchFamily="2" charset="2"/>
              <a:buChar char="q"/>
            </a:pPr>
            <a:endParaRPr lang="en-US" sz="2800" dirty="0"/>
          </a:p>
          <a:p>
            <a:pPr marL="463550" indent="-463550">
              <a:lnSpc>
                <a:spcPct val="100000"/>
              </a:lnSpc>
              <a:spcBef>
                <a:spcPts val="0"/>
              </a:spcBef>
              <a:buClr>
                <a:srgbClr val="C00000"/>
              </a:buClr>
              <a:buFont typeface="Wingdings" panose="05000000000000000000" pitchFamily="2" charset="2"/>
              <a:buChar char="q"/>
            </a:pPr>
            <a:endParaRPr lang="en-US" sz="320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DDB23D8-D88F-4FF9-8FC5-CF72CE79B248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5105400" y="1338470"/>
            <a:ext cx="3581400" cy="2590800"/>
          </a:xfrm>
        </p:spPr>
        <p:txBody>
          <a:bodyPr>
            <a:normAutofit/>
          </a:bodyPr>
          <a:lstStyle/>
          <a:p>
            <a:endParaRPr lang="en-US" sz="3600" dirty="0">
              <a:latin typeface="+mn-lt"/>
            </a:endParaRPr>
          </a:p>
          <a:p>
            <a:endParaRPr lang="en-US" sz="2000" dirty="0">
              <a:latin typeface="+mn-lt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11EBA5B-2533-4DA2-9BAA-C644E46DC40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617" y="1257300"/>
            <a:ext cx="4445728" cy="4762500"/>
          </a:xfrm>
          <a:prstGeom prst="rect">
            <a:avLst/>
          </a:prstGeom>
        </p:spPr>
      </p:pic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163FB5C8-6DFB-49B4-90B0-D840C97F1B04}"/>
              </a:ext>
            </a:extLst>
          </p:cNvPr>
          <p:cNvSpPr/>
          <p:nvPr/>
        </p:nvSpPr>
        <p:spPr>
          <a:xfrm>
            <a:off x="5105400" y="1719470"/>
            <a:ext cx="3399183" cy="3538330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b="1" dirty="0">
                <a:solidFill>
                  <a:schemeClr val="tx1"/>
                </a:solidFill>
              </a:rPr>
              <a:t>Managing our processes will pay off by improving our SB program quality!</a:t>
            </a:r>
          </a:p>
        </p:txBody>
      </p:sp>
    </p:spTree>
    <p:extLst>
      <p:ext uri="{BB962C8B-B14F-4D97-AF65-F5344CB8AC3E}">
        <p14:creationId xmlns:p14="http://schemas.microsoft.com/office/powerpoint/2010/main" val="332585860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DDB23D8-D88F-4FF9-8FC5-CF72CE79B248}" type="slidenum">
              <a:rPr lang="en-US" smtClean="0"/>
              <a:pPr>
                <a:defRPr/>
              </a:pPr>
              <a:t>50</a:t>
            </a:fld>
            <a:endParaRPr lang="en-US" dirty="0"/>
          </a:p>
        </p:txBody>
      </p:sp>
      <p:sp>
        <p:nvSpPr>
          <p:cNvPr id="7" name="Title 3">
            <a:extLst>
              <a:ext uri="{FF2B5EF4-FFF2-40B4-BE49-F238E27FC236}">
                <a16:creationId xmlns:a16="http://schemas.microsoft.com/office/drawing/2014/main" id="{8539B495-DFFB-4FA0-9FB5-D2319F0C6C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600" y="304800"/>
            <a:ext cx="8686800" cy="381000"/>
          </a:xfrm>
        </p:spPr>
        <p:txBody>
          <a:bodyPr/>
          <a:lstStyle/>
          <a:p>
            <a:r>
              <a:rPr lang="en-US" sz="2400" b="1" dirty="0">
                <a:solidFill>
                  <a:srgbClr val="C00000"/>
                </a:solidFill>
              </a:rPr>
              <a:t>Afternoon Break (</a:t>
            </a:r>
            <a:r>
              <a:rPr lang="en-US" sz="2400" b="1" dirty="0"/>
              <a:t>2:00 to 2:15</a:t>
            </a:r>
            <a:r>
              <a:rPr lang="en-US" sz="2400" b="1" dirty="0">
                <a:solidFill>
                  <a:srgbClr val="C00000"/>
                </a:solidFill>
              </a:rPr>
              <a:t>)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58B6B9F-ACC2-4DED-ACFA-A5E4FB2846E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4500" y="1025525"/>
            <a:ext cx="5715000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9260711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DDB23D8-D88F-4FF9-8FC5-CF72CE79B248}" type="slidenum">
              <a:rPr lang="en-US" smtClean="0"/>
              <a:pPr>
                <a:defRPr/>
              </a:pPr>
              <a:t>51</a:t>
            </a:fld>
            <a:endParaRPr lang="en-US" dirty="0"/>
          </a:p>
        </p:txBody>
      </p:sp>
      <p:sp>
        <p:nvSpPr>
          <p:cNvPr id="7" name="Title 3">
            <a:extLst>
              <a:ext uri="{FF2B5EF4-FFF2-40B4-BE49-F238E27FC236}">
                <a16:creationId xmlns:a16="http://schemas.microsoft.com/office/drawing/2014/main" id="{8539B495-DFFB-4FA0-9FB5-D2319F0C6C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600" y="304800"/>
            <a:ext cx="8686800" cy="381000"/>
          </a:xfrm>
        </p:spPr>
        <p:txBody>
          <a:bodyPr/>
          <a:lstStyle/>
          <a:p>
            <a:r>
              <a:rPr lang="en-US" sz="2400" b="1" dirty="0">
                <a:solidFill>
                  <a:srgbClr val="C00000"/>
                </a:solidFill>
              </a:rPr>
              <a:t>Action Planning(</a:t>
            </a:r>
            <a:r>
              <a:rPr lang="en-US" sz="2400" b="1" dirty="0"/>
              <a:t>2:15 to 2:55</a:t>
            </a:r>
            <a:r>
              <a:rPr lang="en-US" sz="2400" b="1" dirty="0">
                <a:solidFill>
                  <a:srgbClr val="C00000"/>
                </a:solidFill>
              </a:rPr>
              <a:t>)</a:t>
            </a:r>
          </a:p>
        </p:txBody>
      </p:sp>
      <p:pic>
        <p:nvPicPr>
          <p:cNvPr id="1026" name="Picture 2" descr="Image result for picture of action planning">
            <a:hlinkClick r:id="rId3"/>
            <a:extLst>
              <a:ext uri="{FF2B5EF4-FFF2-40B4-BE49-F238E27FC236}">
                <a16:creationId xmlns:a16="http://schemas.microsoft.com/office/drawing/2014/main" id="{B73B6E51-8D33-4D71-84C0-79E11FFDB9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066800"/>
            <a:ext cx="4876800" cy="34137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Oval 2">
            <a:extLst>
              <a:ext uri="{FF2B5EF4-FFF2-40B4-BE49-F238E27FC236}">
                <a16:creationId xmlns:a16="http://schemas.microsoft.com/office/drawing/2014/main" id="{D3F0D409-DAE4-4267-9308-3F0D45BDD874}"/>
              </a:ext>
            </a:extLst>
          </p:cNvPr>
          <p:cNvSpPr/>
          <p:nvPr/>
        </p:nvSpPr>
        <p:spPr>
          <a:xfrm>
            <a:off x="5562600" y="1295400"/>
            <a:ext cx="2743200" cy="2819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/>
              <a:t>Time to commit!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224C6CC7-2910-4545-B779-E01DF4472C28}"/>
              </a:ext>
            </a:extLst>
          </p:cNvPr>
          <p:cNvSpPr/>
          <p:nvPr/>
        </p:nvSpPr>
        <p:spPr>
          <a:xfrm>
            <a:off x="457200" y="4267200"/>
            <a:ext cx="8229600" cy="2286000"/>
          </a:xfrm>
          <a:prstGeom prst="rect">
            <a:avLst/>
          </a:prstGeom>
          <a:solidFill>
            <a:srgbClr val="1EE30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>
              <a:buFont typeface="+mj-lt"/>
              <a:buAutoNum type="arabicParenR"/>
            </a:pPr>
            <a:r>
              <a:rPr lang="en-US" dirty="0">
                <a:solidFill>
                  <a:schemeClr val="tx1"/>
                </a:solidFill>
              </a:rPr>
              <a:t>Hospital Participant Discussion </a:t>
            </a:r>
          </a:p>
          <a:p>
            <a:pPr marL="342900" indent="-342900">
              <a:buFont typeface="+mj-lt"/>
              <a:buAutoNum type="arabicParenR"/>
            </a:pPr>
            <a:r>
              <a:rPr lang="en-US" dirty="0">
                <a:solidFill>
                  <a:schemeClr val="tx1"/>
                </a:solidFill>
              </a:rPr>
              <a:t>Agree on 1 or more action title (based on level of difficulty)</a:t>
            </a:r>
          </a:p>
          <a:p>
            <a:pPr marL="342900" indent="-342900">
              <a:buFont typeface="+mj-lt"/>
              <a:buAutoNum type="arabicParenR"/>
            </a:pPr>
            <a:r>
              <a:rPr lang="en-US" dirty="0">
                <a:solidFill>
                  <a:schemeClr val="tx1"/>
                </a:solidFill>
              </a:rPr>
              <a:t>Document x 2 (one for consultant and one for you) using the form provided</a:t>
            </a:r>
          </a:p>
          <a:p>
            <a:pPr marL="342900" indent="-342900">
              <a:buFont typeface="+mj-lt"/>
              <a:buAutoNum type="arabicParenR"/>
            </a:pPr>
            <a:r>
              <a:rPr lang="en-US" dirty="0">
                <a:solidFill>
                  <a:schemeClr val="tx1"/>
                </a:solidFill>
              </a:rPr>
              <a:t>Report to the group</a:t>
            </a:r>
          </a:p>
          <a:p>
            <a:pPr marL="342900" indent="-342900">
              <a:buFont typeface="+mj-lt"/>
              <a:buAutoNum type="arabicParenR"/>
            </a:pPr>
            <a:r>
              <a:rPr lang="en-US" dirty="0">
                <a:solidFill>
                  <a:schemeClr val="tx1"/>
                </a:solidFill>
              </a:rPr>
              <a:t>Meet with the team at the hospital to discuss lessons learn from this day, and develop an action plan using the form provided</a:t>
            </a:r>
          </a:p>
          <a:p>
            <a:pPr marL="342900" indent="-342900">
              <a:buFont typeface="+mj-lt"/>
              <a:buAutoNum type="arabicParenR"/>
            </a:pPr>
            <a:r>
              <a:rPr lang="en-US" dirty="0">
                <a:solidFill>
                  <a:schemeClr val="tx1"/>
                </a:solidFill>
              </a:rPr>
              <a:t>Report outcome at the October meeting</a:t>
            </a:r>
          </a:p>
        </p:txBody>
      </p:sp>
    </p:spTree>
    <p:extLst>
      <p:ext uri="{BB962C8B-B14F-4D97-AF65-F5344CB8AC3E}">
        <p14:creationId xmlns:p14="http://schemas.microsoft.com/office/powerpoint/2010/main" val="2138304223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DDB23D8-D88F-4FF9-8FC5-CF72CE79B248}" type="slidenum">
              <a:rPr lang="en-US" smtClean="0"/>
              <a:pPr>
                <a:defRPr/>
              </a:pPr>
              <a:t>52</a:t>
            </a:fld>
            <a:endParaRPr lang="en-US" dirty="0"/>
          </a:p>
        </p:txBody>
      </p:sp>
      <p:sp>
        <p:nvSpPr>
          <p:cNvPr id="7" name="Title 3">
            <a:extLst>
              <a:ext uri="{FF2B5EF4-FFF2-40B4-BE49-F238E27FC236}">
                <a16:creationId xmlns:a16="http://schemas.microsoft.com/office/drawing/2014/main" id="{8539B495-DFFB-4FA0-9FB5-D2319F0C6C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600" y="304800"/>
            <a:ext cx="8686800" cy="381000"/>
          </a:xfrm>
        </p:spPr>
        <p:txBody>
          <a:bodyPr/>
          <a:lstStyle/>
          <a:p>
            <a:pPr algn="ctr"/>
            <a:r>
              <a:rPr lang="en-US" sz="2400" b="1" dirty="0">
                <a:solidFill>
                  <a:srgbClr val="C00000"/>
                </a:solidFill>
              </a:rPr>
              <a:t>Next Step (</a:t>
            </a:r>
            <a:r>
              <a:rPr lang="en-US" sz="2400" b="1" dirty="0"/>
              <a:t>2:55 to 3:00</a:t>
            </a:r>
            <a:r>
              <a:rPr lang="en-US" sz="2400" b="1" dirty="0">
                <a:solidFill>
                  <a:srgbClr val="C00000"/>
                </a:solidFill>
              </a:rPr>
              <a:t>) &amp; THANK YOU!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224C6CC7-2910-4545-B779-E01DF4472C28}"/>
              </a:ext>
            </a:extLst>
          </p:cNvPr>
          <p:cNvSpPr/>
          <p:nvPr/>
        </p:nvSpPr>
        <p:spPr>
          <a:xfrm>
            <a:off x="609600" y="914401"/>
            <a:ext cx="8229600" cy="5807074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>
              <a:buFont typeface="+mj-lt"/>
              <a:buAutoNum type="arabicParenR"/>
            </a:pPr>
            <a:r>
              <a:rPr lang="en-US" dirty="0">
                <a:solidFill>
                  <a:schemeClr val="tx1"/>
                </a:solidFill>
              </a:rPr>
              <a:t>Text or email me if you have any clinical questions or your team wants to conference or you run into a wall with your action plan (contact info on the cover slide). Send me what you would like the data entry program to do.</a:t>
            </a:r>
          </a:p>
          <a:p>
            <a:pPr marL="342900" indent="-342900">
              <a:buFont typeface="+mj-lt"/>
              <a:buAutoNum type="arabicParenR"/>
            </a:pPr>
            <a:r>
              <a:rPr lang="en-US" dirty="0">
                <a:solidFill>
                  <a:schemeClr val="tx1"/>
                </a:solidFill>
              </a:rPr>
              <a:t>Email Paula Knowlton from Stroudwater at </a:t>
            </a:r>
            <a:r>
              <a:rPr lang="en-US" dirty="0">
                <a:solidFill>
                  <a:schemeClr val="tx1"/>
                </a:solidFill>
                <a:hlinkClick r:id="rId3"/>
              </a:rPr>
              <a:t>pknowlton@stroudwater.com</a:t>
            </a:r>
            <a:r>
              <a:rPr lang="en-US" dirty="0">
                <a:solidFill>
                  <a:schemeClr val="tx1"/>
                </a:solidFill>
              </a:rPr>
              <a:t> for any technical questions (add a person with access to data, data entry issues, pulling reports together…)</a:t>
            </a:r>
          </a:p>
          <a:p>
            <a:pPr marL="342900" indent="-342900">
              <a:buFont typeface="+mj-lt"/>
              <a:buAutoNum type="arabicParenR"/>
            </a:pPr>
            <a:r>
              <a:rPr lang="en-US" dirty="0">
                <a:solidFill>
                  <a:schemeClr val="tx1"/>
                </a:solidFill>
              </a:rPr>
              <a:t>Writing to Paula or I, PLEASE clarify which hospital you are asking about (email name is not always sufficient!!)</a:t>
            </a:r>
          </a:p>
          <a:p>
            <a:pPr marL="342900" indent="-342900">
              <a:buFont typeface="+mj-lt"/>
              <a:buAutoNum type="arabicParenR"/>
            </a:pPr>
            <a:r>
              <a:rPr lang="en-US" dirty="0">
                <a:solidFill>
                  <a:schemeClr val="tx1"/>
                </a:solidFill>
              </a:rPr>
              <a:t>Work on Action Plan</a:t>
            </a:r>
          </a:p>
          <a:p>
            <a:pPr marL="342900" indent="-342900">
              <a:buFont typeface="+mj-lt"/>
              <a:buAutoNum type="arabicParenR"/>
            </a:pPr>
            <a:r>
              <a:rPr lang="en-US" dirty="0">
                <a:solidFill>
                  <a:schemeClr val="tx1"/>
                </a:solidFill>
              </a:rPr>
              <a:t>Print out comprehensive reports before our next meeting to bring with you to include 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# of discharges, ALOS, discharged to acute from SB, discharged to community, improvement score for self-care and mobility, and  acute or SB readmission with 30 days post discharge for 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All discharges  from April 1 to June 30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All discharges  from July 1 to Sept 30</a:t>
            </a:r>
          </a:p>
          <a:p>
            <a:pPr marL="342900" indent="-342900">
              <a:buFont typeface="+mj-lt"/>
              <a:buAutoNum type="arabicParenR"/>
            </a:pPr>
            <a:r>
              <a:rPr lang="en-US" dirty="0">
                <a:solidFill>
                  <a:schemeClr val="tx1"/>
                </a:solidFill>
              </a:rPr>
              <a:t>Enter data for all July, Aug, Sept discharges by  Oct  3</a:t>
            </a:r>
            <a:r>
              <a:rPr lang="en-US" baseline="30000" dirty="0">
                <a:solidFill>
                  <a:schemeClr val="tx1"/>
                </a:solidFill>
              </a:rPr>
              <a:t>rd</a:t>
            </a:r>
            <a:r>
              <a:rPr lang="en-US" dirty="0">
                <a:solidFill>
                  <a:schemeClr val="tx1"/>
                </a:solidFill>
              </a:rPr>
              <a:t> or 10</a:t>
            </a:r>
            <a:r>
              <a:rPr lang="en-US" baseline="30000" dirty="0">
                <a:solidFill>
                  <a:schemeClr val="tx1"/>
                </a:solidFill>
              </a:rPr>
              <a:t>th</a:t>
            </a:r>
            <a:r>
              <a:rPr lang="en-US" dirty="0">
                <a:solidFill>
                  <a:schemeClr val="tx1"/>
                </a:solidFill>
              </a:rPr>
              <a:t> depending on meeting day.</a:t>
            </a:r>
          </a:p>
          <a:p>
            <a:pPr marL="342900" indent="-342900">
              <a:buFont typeface="+mj-lt"/>
              <a:buAutoNum type="arabicParenR"/>
            </a:pPr>
            <a:r>
              <a:rPr lang="en-US" dirty="0">
                <a:solidFill>
                  <a:schemeClr val="tx1"/>
                </a:solidFill>
              </a:rPr>
              <a:t>Enter 30-day follow-up data entry for all patients who have been discharged for 30 to 33 days by Oct. 3</a:t>
            </a:r>
            <a:r>
              <a:rPr lang="en-US" baseline="30000" dirty="0">
                <a:solidFill>
                  <a:schemeClr val="tx1"/>
                </a:solidFill>
              </a:rPr>
              <a:t>rd</a:t>
            </a:r>
            <a:r>
              <a:rPr lang="en-US" dirty="0">
                <a:solidFill>
                  <a:schemeClr val="tx1"/>
                </a:solidFill>
              </a:rPr>
              <a:t> </a:t>
            </a:r>
          </a:p>
          <a:p>
            <a:pPr marL="342900" indent="-342900">
              <a:buFont typeface="+mj-lt"/>
              <a:buAutoNum type="arabicParenR"/>
            </a:pPr>
            <a:r>
              <a:rPr lang="en-US" dirty="0">
                <a:solidFill>
                  <a:schemeClr val="tx1"/>
                </a:solidFill>
              </a:rPr>
              <a:t>Come prepared for the October meeting </a:t>
            </a:r>
            <a:r>
              <a:rPr lang="en-US">
                <a:solidFill>
                  <a:schemeClr val="tx1"/>
                </a:solidFill>
              </a:rPr>
              <a:t>- October </a:t>
            </a:r>
            <a:r>
              <a:rPr lang="en-US" dirty="0">
                <a:solidFill>
                  <a:schemeClr val="tx1"/>
                </a:solidFill>
              </a:rPr>
              <a:t>23rd, 2018 </a:t>
            </a:r>
          </a:p>
        </p:txBody>
      </p:sp>
    </p:spTree>
    <p:extLst>
      <p:ext uri="{BB962C8B-B14F-4D97-AF65-F5344CB8AC3E}">
        <p14:creationId xmlns:p14="http://schemas.microsoft.com/office/powerpoint/2010/main" val="314038707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28600" y="304800"/>
            <a:ext cx="8686800" cy="381000"/>
          </a:xfrm>
        </p:spPr>
        <p:txBody>
          <a:bodyPr/>
          <a:lstStyle/>
          <a:p>
            <a:r>
              <a:rPr lang="en-US" b="1" dirty="0">
                <a:solidFill>
                  <a:srgbClr val="C00000"/>
                </a:solidFill>
              </a:rPr>
              <a:t>Data Outcome &amp; Benchmarking (</a:t>
            </a:r>
            <a:r>
              <a:rPr lang="en-US" b="1" dirty="0"/>
              <a:t>11:00 to 12:00</a:t>
            </a:r>
            <a:r>
              <a:rPr lang="en-US" b="1" dirty="0">
                <a:solidFill>
                  <a:srgbClr val="C00000"/>
                </a:solidFill>
              </a:rPr>
              <a:t>)</a:t>
            </a:r>
            <a:br>
              <a:rPr lang="en-US" b="1" dirty="0">
                <a:solidFill>
                  <a:srgbClr val="C00000"/>
                </a:solidFill>
              </a:rPr>
            </a:br>
            <a:r>
              <a:rPr lang="en-US" b="1" dirty="0">
                <a:solidFill>
                  <a:srgbClr val="C00000"/>
                </a:solidFill>
              </a:rPr>
              <a:t>  </a:t>
            </a:r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457200" y="914400"/>
            <a:ext cx="8229600" cy="609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25425" indent="-225425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har char="•"/>
              <a:tabLst>
                <a:tab pos="914400" algn="l"/>
              </a:tabLst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76263" indent="-236538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har char="–"/>
              <a:tabLst>
                <a:tab pos="914400" algn="l"/>
              </a:tabLst>
              <a:defRPr>
                <a:solidFill>
                  <a:schemeClr val="tx1"/>
                </a:solidFill>
                <a:latin typeface="+mn-lt"/>
              </a:defRPr>
            </a:lvl2pPr>
            <a:lvl3pPr marL="914400" indent="-223838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har char="•"/>
              <a:tabLst>
                <a:tab pos="914400" algn="l"/>
              </a:tabLst>
              <a:defRPr sz="1600">
                <a:solidFill>
                  <a:schemeClr val="tx1"/>
                </a:solidFill>
                <a:latin typeface="+mn-lt"/>
              </a:defRPr>
            </a:lvl3pPr>
            <a:lvl4pPr marL="1252538" indent="-223838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har char="–"/>
              <a:tabLst>
                <a:tab pos="914400" algn="l"/>
              </a:tabLst>
              <a:defRPr sz="1400">
                <a:solidFill>
                  <a:schemeClr val="tx1"/>
                </a:solidFill>
                <a:latin typeface="+mn-lt"/>
              </a:defRPr>
            </a:lvl4pPr>
            <a:lvl5pPr marL="1603375" indent="-236538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Font typeface="Wingdings" pitchFamily="2" charset="2"/>
              <a:buChar char="Ø"/>
              <a:tabLst>
                <a:tab pos="914400" algn="l"/>
              </a:tabLst>
              <a:defRPr sz="1400">
                <a:solidFill>
                  <a:schemeClr val="tx1"/>
                </a:solidFill>
                <a:latin typeface="+mn-lt"/>
              </a:defRPr>
            </a:lvl5pPr>
            <a:lvl6pPr marL="2060575" indent="-236538" algn="l" rtl="0" fontAlgn="base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Font typeface="Wingdings" pitchFamily="2" charset="2"/>
              <a:buChar char="Ø"/>
              <a:tabLst>
                <a:tab pos="914400" algn="l"/>
              </a:tabLst>
              <a:defRPr sz="1400">
                <a:solidFill>
                  <a:schemeClr val="tx1"/>
                </a:solidFill>
                <a:latin typeface="+mn-lt"/>
              </a:defRPr>
            </a:lvl6pPr>
            <a:lvl7pPr marL="2517775" indent="-236538" algn="l" rtl="0" fontAlgn="base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Font typeface="Wingdings" pitchFamily="2" charset="2"/>
              <a:buChar char="Ø"/>
              <a:tabLst>
                <a:tab pos="914400" algn="l"/>
              </a:tabLst>
              <a:defRPr sz="1400">
                <a:solidFill>
                  <a:schemeClr val="tx1"/>
                </a:solidFill>
                <a:latin typeface="+mn-lt"/>
              </a:defRPr>
            </a:lvl7pPr>
            <a:lvl8pPr marL="2974975" indent="-236538" algn="l" rtl="0" fontAlgn="base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Font typeface="Wingdings" pitchFamily="2" charset="2"/>
              <a:buChar char="Ø"/>
              <a:tabLst>
                <a:tab pos="914400" algn="l"/>
              </a:tabLst>
              <a:defRPr sz="1400">
                <a:solidFill>
                  <a:schemeClr val="tx1"/>
                </a:solidFill>
                <a:latin typeface="+mn-lt"/>
              </a:defRPr>
            </a:lvl8pPr>
            <a:lvl9pPr marL="3432175" indent="-236538" algn="l" rtl="0" fontAlgn="base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Font typeface="Wingdings" pitchFamily="2" charset="2"/>
              <a:buChar char="Ø"/>
              <a:tabLst>
                <a:tab pos="914400" algn="l"/>
              </a:tabLst>
              <a:defRPr sz="14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Clr>
                <a:srgbClr val="990000"/>
              </a:buClr>
              <a:buNone/>
              <a:defRPr/>
            </a:pPr>
            <a:endParaRPr lang="en-US" sz="2200" kern="0" dirty="0">
              <a:latin typeface="Times New Roman"/>
            </a:endParaRPr>
          </a:p>
          <a:p>
            <a:pPr marL="463550" indent="-463550">
              <a:lnSpc>
                <a:spcPct val="100000"/>
              </a:lnSpc>
              <a:spcBef>
                <a:spcPts val="0"/>
              </a:spcBef>
              <a:buClr>
                <a:srgbClr val="C00000"/>
              </a:buClr>
              <a:buFont typeface="Wingdings" panose="05000000000000000000" pitchFamily="2" charset="2"/>
              <a:buChar char="q"/>
            </a:pPr>
            <a:endParaRPr lang="en-US" sz="2800" dirty="0"/>
          </a:p>
          <a:p>
            <a:pPr marL="463550" indent="-463550">
              <a:lnSpc>
                <a:spcPct val="100000"/>
              </a:lnSpc>
              <a:spcBef>
                <a:spcPts val="0"/>
              </a:spcBef>
              <a:buClr>
                <a:srgbClr val="C00000"/>
              </a:buClr>
              <a:buFont typeface="Wingdings" panose="05000000000000000000" pitchFamily="2" charset="2"/>
              <a:buChar char="q"/>
            </a:pPr>
            <a:endParaRPr lang="en-US" sz="2800" dirty="0"/>
          </a:p>
          <a:p>
            <a:pPr marL="463550" indent="-463550">
              <a:lnSpc>
                <a:spcPct val="100000"/>
              </a:lnSpc>
              <a:spcBef>
                <a:spcPts val="0"/>
              </a:spcBef>
              <a:buClr>
                <a:srgbClr val="C00000"/>
              </a:buClr>
              <a:buFont typeface="Wingdings" panose="05000000000000000000" pitchFamily="2" charset="2"/>
              <a:buChar char="q"/>
            </a:pPr>
            <a:endParaRPr lang="en-US" sz="320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DDB23D8-D88F-4FF9-8FC5-CF72CE79B248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5105400" y="1338470"/>
            <a:ext cx="3581400" cy="2590800"/>
          </a:xfrm>
        </p:spPr>
        <p:txBody>
          <a:bodyPr>
            <a:normAutofit/>
          </a:bodyPr>
          <a:lstStyle/>
          <a:p>
            <a:endParaRPr lang="en-US" sz="3600" dirty="0">
              <a:latin typeface="+mn-lt"/>
            </a:endParaRPr>
          </a:p>
          <a:p>
            <a:endParaRPr lang="en-US" sz="2000" dirty="0">
              <a:latin typeface="+mn-lt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97D9436-7B1D-46D9-AA3F-CC1CF0429A5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1597" y="1935004"/>
            <a:ext cx="7083203" cy="3475196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229F8EBB-0308-4AC7-89B1-E20B516AD09A}"/>
              </a:ext>
            </a:extLst>
          </p:cNvPr>
          <p:cNvSpPr txBox="1"/>
          <p:nvPr/>
        </p:nvSpPr>
        <p:spPr>
          <a:xfrm>
            <a:off x="914400" y="5562600"/>
            <a:ext cx="7202613" cy="523220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txBody>
          <a:bodyPr wrap="none" rtlCol="0">
            <a:spAutoFit/>
          </a:bodyPr>
          <a:lstStyle/>
          <a:p>
            <a:r>
              <a:rPr lang="en-US" sz="2800" dirty="0"/>
              <a:t>What can we learn about our SB program??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3D39D51-F549-4AFC-AB86-8A946A576BA4}"/>
              </a:ext>
            </a:extLst>
          </p:cNvPr>
          <p:cNvSpPr txBox="1"/>
          <p:nvPr/>
        </p:nvSpPr>
        <p:spPr>
          <a:xfrm>
            <a:off x="228600" y="1143000"/>
            <a:ext cx="8661858" cy="400110"/>
          </a:xfrm>
          <a:prstGeom prst="rect">
            <a:avLst/>
          </a:prstGeom>
          <a:noFill/>
          <a:ln w="38100"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en-US" sz="2000" dirty="0"/>
              <a:t>Includes Admissions from April 1, 2018 and all discharges by July 12, 2018</a:t>
            </a:r>
          </a:p>
        </p:txBody>
      </p:sp>
    </p:spTree>
    <p:extLst>
      <p:ext uri="{BB962C8B-B14F-4D97-AF65-F5344CB8AC3E}">
        <p14:creationId xmlns:p14="http://schemas.microsoft.com/office/powerpoint/2010/main" val="420030242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28600" y="304800"/>
            <a:ext cx="8686800" cy="381000"/>
          </a:xfrm>
        </p:spPr>
        <p:txBody>
          <a:bodyPr/>
          <a:lstStyle/>
          <a:p>
            <a:r>
              <a:rPr lang="en-US" b="1" dirty="0">
                <a:solidFill>
                  <a:srgbClr val="C00000"/>
                </a:solidFill>
              </a:rPr>
              <a:t>Data Outcome &amp; Benchmarking (</a:t>
            </a:r>
            <a:r>
              <a:rPr lang="en-US" b="1" dirty="0"/>
              <a:t>11:00 to 12:00</a:t>
            </a:r>
            <a:r>
              <a:rPr lang="en-US" b="1" dirty="0">
                <a:solidFill>
                  <a:srgbClr val="C00000"/>
                </a:solidFill>
              </a:rPr>
              <a:t>)</a:t>
            </a:r>
            <a:br>
              <a:rPr lang="en-US" b="1" dirty="0">
                <a:solidFill>
                  <a:srgbClr val="C00000"/>
                </a:solidFill>
              </a:rPr>
            </a:br>
            <a:r>
              <a:rPr lang="en-US" b="1" dirty="0">
                <a:solidFill>
                  <a:srgbClr val="C00000"/>
                </a:solidFill>
              </a:rPr>
              <a:t>  </a:t>
            </a:r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457200" y="914400"/>
            <a:ext cx="8229600" cy="609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25425" indent="-225425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har char="•"/>
              <a:tabLst>
                <a:tab pos="914400" algn="l"/>
              </a:tabLst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76263" indent="-236538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har char="–"/>
              <a:tabLst>
                <a:tab pos="914400" algn="l"/>
              </a:tabLst>
              <a:defRPr>
                <a:solidFill>
                  <a:schemeClr val="tx1"/>
                </a:solidFill>
                <a:latin typeface="+mn-lt"/>
              </a:defRPr>
            </a:lvl2pPr>
            <a:lvl3pPr marL="914400" indent="-223838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har char="•"/>
              <a:tabLst>
                <a:tab pos="914400" algn="l"/>
              </a:tabLst>
              <a:defRPr sz="1600">
                <a:solidFill>
                  <a:schemeClr val="tx1"/>
                </a:solidFill>
                <a:latin typeface="+mn-lt"/>
              </a:defRPr>
            </a:lvl3pPr>
            <a:lvl4pPr marL="1252538" indent="-223838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har char="–"/>
              <a:tabLst>
                <a:tab pos="914400" algn="l"/>
              </a:tabLst>
              <a:defRPr sz="1400">
                <a:solidFill>
                  <a:schemeClr val="tx1"/>
                </a:solidFill>
                <a:latin typeface="+mn-lt"/>
              </a:defRPr>
            </a:lvl4pPr>
            <a:lvl5pPr marL="1603375" indent="-236538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Font typeface="Wingdings" pitchFamily="2" charset="2"/>
              <a:buChar char="Ø"/>
              <a:tabLst>
                <a:tab pos="914400" algn="l"/>
              </a:tabLst>
              <a:defRPr sz="1400">
                <a:solidFill>
                  <a:schemeClr val="tx1"/>
                </a:solidFill>
                <a:latin typeface="+mn-lt"/>
              </a:defRPr>
            </a:lvl5pPr>
            <a:lvl6pPr marL="2060575" indent="-236538" algn="l" rtl="0" fontAlgn="base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Font typeface="Wingdings" pitchFamily="2" charset="2"/>
              <a:buChar char="Ø"/>
              <a:tabLst>
                <a:tab pos="914400" algn="l"/>
              </a:tabLst>
              <a:defRPr sz="1400">
                <a:solidFill>
                  <a:schemeClr val="tx1"/>
                </a:solidFill>
                <a:latin typeface="+mn-lt"/>
              </a:defRPr>
            </a:lvl6pPr>
            <a:lvl7pPr marL="2517775" indent="-236538" algn="l" rtl="0" fontAlgn="base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Font typeface="Wingdings" pitchFamily="2" charset="2"/>
              <a:buChar char="Ø"/>
              <a:tabLst>
                <a:tab pos="914400" algn="l"/>
              </a:tabLst>
              <a:defRPr sz="1400">
                <a:solidFill>
                  <a:schemeClr val="tx1"/>
                </a:solidFill>
                <a:latin typeface="+mn-lt"/>
              </a:defRPr>
            </a:lvl7pPr>
            <a:lvl8pPr marL="2974975" indent="-236538" algn="l" rtl="0" fontAlgn="base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Font typeface="Wingdings" pitchFamily="2" charset="2"/>
              <a:buChar char="Ø"/>
              <a:tabLst>
                <a:tab pos="914400" algn="l"/>
              </a:tabLst>
              <a:defRPr sz="1400">
                <a:solidFill>
                  <a:schemeClr val="tx1"/>
                </a:solidFill>
                <a:latin typeface="+mn-lt"/>
              </a:defRPr>
            </a:lvl8pPr>
            <a:lvl9pPr marL="3432175" indent="-236538" algn="l" rtl="0" fontAlgn="base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Font typeface="Wingdings" pitchFamily="2" charset="2"/>
              <a:buChar char="Ø"/>
              <a:tabLst>
                <a:tab pos="914400" algn="l"/>
              </a:tabLst>
              <a:defRPr sz="14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Clr>
                <a:srgbClr val="990000"/>
              </a:buClr>
              <a:buNone/>
              <a:defRPr/>
            </a:pPr>
            <a:endParaRPr lang="en-US" sz="2200" kern="0" dirty="0">
              <a:latin typeface="Times New Roman"/>
            </a:endParaRPr>
          </a:p>
          <a:p>
            <a:pPr marL="463550" indent="-463550">
              <a:lnSpc>
                <a:spcPct val="100000"/>
              </a:lnSpc>
              <a:spcBef>
                <a:spcPts val="0"/>
              </a:spcBef>
              <a:buClr>
                <a:srgbClr val="C00000"/>
              </a:buClr>
              <a:buFont typeface="Wingdings" panose="05000000000000000000" pitchFamily="2" charset="2"/>
              <a:buChar char="q"/>
            </a:pPr>
            <a:endParaRPr lang="en-US" sz="2800" dirty="0"/>
          </a:p>
          <a:p>
            <a:pPr marL="463550" indent="-463550">
              <a:lnSpc>
                <a:spcPct val="100000"/>
              </a:lnSpc>
              <a:spcBef>
                <a:spcPts val="0"/>
              </a:spcBef>
              <a:buClr>
                <a:srgbClr val="C00000"/>
              </a:buClr>
              <a:buFont typeface="Wingdings" panose="05000000000000000000" pitchFamily="2" charset="2"/>
              <a:buChar char="q"/>
            </a:pPr>
            <a:endParaRPr lang="en-US" sz="2800" dirty="0"/>
          </a:p>
          <a:p>
            <a:pPr marL="463550" indent="-463550">
              <a:lnSpc>
                <a:spcPct val="100000"/>
              </a:lnSpc>
              <a:spcBef>
                <a:spcPts val="0"/>
              </a:spcBef>
              <a:buClr>
                <a:srgbClr val="C00000"/>
              </a:buClr>
              <a:buFont typeface="Wingdings" panose="05000000000000000000" pitchFamily="2" charset="2"/>
              <a:buChar char="q"/>
            </a:pPr>
            <a:endParaRPr lang="en-US" sz="320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DDB23D8-D88F-4FF9-8FC5-CF72CE79B248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5105400" y="1338470"/>
            <a:ext cx="3581400" cy="2590800"/>
          </a:xfrm>
        </p:spPr>
        <p:txBody>
          <a:bodyPr>
            <a:normAutofit/>
          </a:bodyPr>
          <a:lstStyle/>
          <a:p>
            <a:endParaRPr lang="en-US" sz="3600" dirty="0">
              <a:latin typeface="+mn-lt"/>
            </a:endParaRPr>
          </a:p>
          <a:p>
            <a:endParaRPr lang="en-US" sz="2000" dirty="0">
              <a:latin typeface="+mn-lt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3D39D51-F549-4AFC-AB86-8A946A576BA4}"/>
              </a:ext>
            </a:extLst>
          </p:cNvPr>
          <p:cNvSpPr txBox="1"/>
          <p:nvPr/>
        </p:nvSpPr>
        <p:spPr>
          <a:xfrm>
            <a:off x="685801" y="1499230"/>
            <a:ext cx="7315200" cy="5170646"/>
          </a:xfrm>
          <a:prstGeom prst="rect">
            <a:avLst/>
          </a:prstGeom>
          <a:noFill/>
          <a:ln w="3810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b="1" dirty="0"/>
              <a:t>How is MEDIAN measured?</a:t>
            </a:r>
          </a:p>
          <a:p>
            <a:endParaRPr lang="en-US" sz="2000" dirty="0"/>
          </a:p>
          <a:p>
            <a:r>
              <a:rPr lang="en-US" dirty="0"/>
              <a:t>Stroudwater’s Response:</a:t>
            </a:r>
          </a:p>
          <a:p>
            <a:endParaRPr lang="en-US" dirty="0"/>
          </a:p>
          <a:p>
            <a:r>
              <a:rPr lang="en-US" dirty="0"/>
              <a:t>The median is generated automatically in Tableau, but  by definition it is the middle number in a series of values.</a:t>
            </a:r>
          </a:p>
          <a:p>
            <a:endParaRPr lang="en-US" dirty="0"/>
          </a:p>
          <a:p>
            <a:r>
              <a:rPr lang="en-US" dirty="0"/>
              <a:t>Example: </a:t>
            </a:r>
          </a:p>
          <a:p>
            <a:r>
              <a:rPr lang="en-US" dirty="0"/>
              <a:t>Find the Median of {13, 23, 11, 16, 15, 10, 26} </a:t>
            </a:r>
            <a:br>
              <a:rPr lang="en-US" dirty="0"/>
            </a:br>
            <a:endParaRPr lang="en-US" dirty="0"/>
          </a:p>
          <a:p>
            <a:r>
              <a:rPr lang="en-US" dirty="0"/>
              <a:t>Put them in order: {10, 11, 13, 15, 16, 23, 26}</a:t>
            </a:r>
            <a:br>
              <a:rPr lang="en-US" dirty="0"/>
            </a:br>
            <a:endParaRPr lang="en-US" dirty="0"/>
          </a:p>
          <a:p>
            <a:r>
              <a:rPr lang="en-US" dirty="0"/>
              <a:t>The middle number is 15, so the median is 15</a:t>
            </a:r>
          </a:p>
          <a:p>
            <a:endParaRPr lang="en-US" dirty="0"/>
          </a:p>
          <a:p>
            <a:r>
              <a:rPr lang="en-US" dirty="0"/>
              <a:t>When the # is an even # to find the median, you take the average of the two middlemost numbers</a:t>
            </a:r>
          </a:p>
          <a:p>
            <a:endParaRPr lang="en-US" dirty="0"/>
          </a:p>
          <a:p>
            <a:endParaRPr lang="en-US" sz="2000" dirty="0"/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A837ADF1-9679-4E30-872B-4DBBEB4115FB}"/>
              </a:ext>
            </a:extLst>
          </p:cNvPr>
          <p:cNvSpPr/>
          <p:nvPr/>
        </p:nvSpPr>
        <p:spPr>
          <a:xfrm>
            <a:off x="2971800" y="990600"/>
            <a:ext cx="1905000" cy="347870"/>
          </a:xfrm>
          <a:prstGeom prst="round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/>
              <a:t>Note</a:t>
            </a:r>
          </a:p>
        </p:txBody>
      </p:sp>
    </p:spTree>
    <p:extLst>
      <p:ext uri="{BB962C8B-B14F-4D97-AF65-F5344CB8AC3E}">
        <p14:creationId xmlns:p14="http://schemas.microsoft.com/office/powerpoint/2010/main" val="386843223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28600" y="304800"/>
            <a:ext cx="8686800" cy="381000"/>
          </a:xfrm>
        </p:spPr>
        <p:txBody>
          <a:bodyPr/>
          <a:lstStyle/>
          <a:p>
            <a:r>
              <a:rPr lang="en-US" b="1" dirty="0">
                <a:solidFill>
                  <a:srgbClr val="C00000"/>
                </a:solidFill>
              </a:rPr>
              <a:t>Swing Bed Discharges by Hospital  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DDB23D8-D88F-4FF9-8FC5-CF72CE79B248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5453830-881A-4C5D-A455-D8992A76D6D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66543" y="6505782"/>
            <a:ext cx="1348857" cy="304826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71CC9583-B8D6-47C3-BB38-9DE5E78F08A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2749" y="990602"/>
            <a:ext cx="8474051" cy="5155173"/>
          </a:xfrm>
          <a:prstGeom prst="rect">
            <a:avLst/>
          </a:prstGeom>
        </p:spPr>
      </p:pic>
      <p:grpSp>
        <p:nvGrpSpPr>
          <p:cNvPr id="9" name="Group 8">
            <a:extLst>
              <a:ext uri="{FF2B5EF4-FFF2-40B4-BE49-F238E27FC236}">
                <a16:creationId xmlns:a16="http://schemas.microsoft.com/office/drawing/2014/main" id="{26F6704F-ECFA-4D60-8E6B-8803C8587298}"/>
              </a:ext>
            </a:extLst>
          </p:cNvPr>
          <p:cNvGrpSpPr/>
          <p:nvPr/>
        </p:nvGrpSpPr>
        <p:grpSpPr>
          <a:xfrm>
            <a:off x="7203064" y="3657600"/>
            <a:ext cx="1728187" cy="725480"/>
            <a:chOff x="5181600" y="3449838"/>
            <a:chExt cx="1728187" cy="725480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16FFBB74-99D8-4A5C-8672-6798CDE59ED3}"/>
                </a:ext>
              </a:extLst>
            </p:cNvPr>
            <p:cNvSpPr/>
            <p:nvPr/>
          </p:nvSpPr>
          <p:spPr>
            <a:xfrm>
              <a:off x="5486400" y="3657600"/>
              <a:ext cx="1066800" cy="304800"/>
            </a:xfrm>
            <a:prstGeom prst="rect">
              <a:avLst/>
            </a:prstGeom>
            <a:solidFill>
              <a:srgbClr val="E7F1F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6CABC67C-E375-4F6F-AEC9-66C62E0103EB}"/>
                </a:ext>
              </a:extLst>
            </p:cNvPr>
            <p:cNvCxnSpPr>
              <a:stCxn id="11" idx="0"/>
              <a:endCxn id="11" idx="2"/>
            </p:cNvCxnSpPr>
            <p:nvPr/>
          </p:nvCxnSpPr>
          <p:spPr>
            <a:xfrm>
              <a:off x="6019800" y="3657600"/>
              <a:ext cx="0" cy="304800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34A6F255-96C1-4472-9CEE-2B352D6F7FB4}"/>
                </a:ext>
              </a:extLst>
            </p:cNvPr>
            <p:cNvSpPr txBox="1"/>
            <p:nvPr/>
          </p:nvSpPr>
          <p:spPr>
            <a:xfrm>
              <a:off x="6019800" y="3926571"/>
              <a:ext cx="889987" cy="230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900" dirty="0"/>
                <a:t>upper quartile</a:t>
              </a: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F022BD06-FB1D-4984-9C43-B7021679ABDB}"/>
                </a:ext>
              </a:extLst>
            </p:cNvPr>
            <p:cNvSpPr txBox="1"/>
            <p:nvPr/>
          </p:nvSpPr>
          <p:spPr>
            <a:xfrm>
              <a:off x="5181600" y="3944486"/>
              <a:ext cx="870751" cy="230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900" dirty="0"/>
                <a:t>lower quartile</a:t>
              </a: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0F8567A3-0D51-4F57-A6A0-0DEEFCD8BD87}"/>
                </a:ext>
              </a:extLst>
            </p:cNvPr>
            <p:cNvSpPr txBox="1"/>
            <p:nvPr/>
          </p:nvSpPr>
          <p:spPr>
            <a:xfrm>
              <a:off x="5740167" y="3449838"/>
              <a:ext cx="562975" cy="230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900" dirty="0"/>
                <a:t>median</a:t>
              </a:r>
            </a:p>
          </p:txBody>
        </p:sp>
      </p:grpSp>
      <p:sp>
        <p:nvSpPr>
          <p:cNvPr id="5" name="Rectangle 4">
            <a:extLst>
              <a:ext uri="{FF2B5EF4-FFF2-40B4-BE49-F238E27FC236}">
                <a16:creationId xmlns:a16="http://schemas.microsoft.com/office/drawing/2014/main" id="{4B32219F-C9A1-4B7C-AB21-940C86B0FA64}"/>
              </a:ext>
            </a:extLst>
          </p:cNvPr>
          <p:cNvSpPr/>
          <p:nvPr/>
        </p:nvSpPr>
        <p:spPr>
          <a:xfrm>
            <a:off x="6629400" y="4530169"/>
            <a:ext cx="2227320" cy="110863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Waiting for data from 3 hospitals Still working on the contracts with SA</a:t>
            </a:r>
          </a:p>
        </p:txBody>
      </p:sp>
    </p:spTree>
    <p:extLst>
      <p:ext uri="{BB962C8B-B14F-4D97-AF65-F5344CB8AC3E}">
        <p14:creationId xmlns:p14="http://schemas.microsoft.com/office/powerpoint/2010/main" val="300991062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28600" y="304800"/>
            <a:ext cx="8686800" cy="381000"/>
          </a:xfrm>
        </p:spPr>
        <p:txBody>
          <a:bodyPr/>
          <a:lstStyle/>
          <a:p>
            <a:r>
              <a:rPr lang="en-US" b="1" dirty="0">
                <a:solidFill>
                  <a:srgbClr val="C00000"/>
                </a:solidFill>
              </a:rPr>
              <a:t>Percent of Total by Residence Pre-Acute Admission   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DDB23D8-D88F-4FF9-8FC5-CF72CE79B248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5453830-881A-4C5D-A455-D8992A76D6D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66543" y="6505782"/>
            <a:ext cx="1348857" cy="30482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9D24DE8-BADE-4C62-A2BB-C5A9B20AB5B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4800" y="1115942"/>
            <a:ext cx="8366785" cy="5513458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EF4B5F1A-E2B0-4FDB-96E4-B784DC54534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67400" y="749049"/>
            <a:ext cx="3048000" cy="6987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712358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484FAE5FC4C3A49B918943099FF2D37" ma:contentTypeVersion="18" ma:contentTypeDescription="Create a new document." ma:contentTypeScope="" ma:versionID="2ca73fc241d5211209e59ce41ef05215">
  <xsd:schema xmlns:xsd="http://www.w3.org/2001/XMLSchema" xmlns:xs="http://www.w3.org/2001/XMLSchema" xmlns:p="http://schemas.microsoft.com/office/2006/metadata/properties" xmlns:ns2="55ca0338-3464-458c-8d8c-befa0d25d337" xmlns:ns3="16c272d2-2932-4024-9014-5baf0e569aad" targetNamespace="http://schemas.microsoft.com/office/2006/metadata/properties" ma:root="true" ma:fieldsID="c05c722d8272b636273a9bdf3d61c05a" ns2:_="" ns3:_="">
    <xsd:import namespace="55ca0338-3464-458c-8d8c-befa0d25d337"/>
    <xsd:import namespace="16c272d2-2932-4024-9014-5baf0e569aad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OCR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5ca0338-3464-458c-8d8c-befa0d25d33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5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95d773ad-95d2-4bdd-8790-289d27a7ac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272d2-2932-4024-9014-5baf0e569aad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2944ee96-c1c0-41e0-bacd-fbbfd7a7b2b1}" ma:internalName="TaxCatchAll" ma:showField="CatchAllData" ma:web="16c272d2-2932-4024-9014-5baf0e569aad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B8CC1DED-B654-432B-8148-040D63272CE5}"/>
</file>

<file path=customXml/itemProps2.xml><?xml version="1.0" encoding="utf-8"?>
<ds:datastoreItem xmlns:ds="http://schemas.openxmlformats.org/officeDocument/2006/customXml" ds:itemID="{F12C5544-71DB-436C-90FA-0D3902979F12}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48958</TotalTime>
  <Words>1713</Words>
  <Application>Microsoft Office PowerPoint</Application>
  <PresentationFormat>On-screen Show (4:3)</PresentationFormat>
  <Paragraphs>330</Paragraphs>
  <Slides>52</Slides>
  <Notes>51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52</vt:i4>
      </vt:variant>
    </vt:vector>
  </HeadingPairs>
  <TitlesOfParts>
    <vt:vector size="58" baseType="lpstr">
      <vt:lpstr>Arial</vt:lpstr>
      <vt:lpstr>Calibri</vt:lpstr>
      <vt:lpstr>Times New Roman</vt:lpstr>
      <vt:lpstr>Verdana</vt:lpstr>
      <vt:lpstr>Wingdings</vt:lpstr>
      <vt:lpstr>Office Theme</vt:lpstr>
      <vt:lpstr>PowerPoint Presentation</vt:lpstr>
      <vt:lpstr>PowerPoint Presentation</vt:lpstr>
      <vt:lpstr>Welcome &amp; Intro (10:00 to 10:15)   </vt:lpstr>
      <vt:lpstr>Welcome &amp; Intro (10:00 to 10:15)   </vt:lpstr>
      <vt:lpstr>Open Discussion of Challenges (10:15 to 11:00)   </vt:lpstr>
      <vt:lpstr>Data Outcome &amp; Benchmarking (11:00 to 12:00)   </vt:lpstr>
      <vt:lpstr>Data Outcome &amp; Benchmarking (11:00 to 12:00)   </vt:lpstr>
      <vt:lpstr>Swing Bed Discharges by Hospital  </vt:lpstr>
      <vt:lpstr>Percent of Total by Residence Pre-Acute Admission   </vt:lpstr>
      <vt:lpstr>Percent of Total by Primary Payor  </vt:lpstr>
      <vt:lpstr>Percent of Total by Age Group  </vt:lpstr>
      <vt:lpstr>Percent of Total by Primary Medical Condition  </vt:lpstr>
      <vt:lpstr>Swing Bed Average Length of Stay (ALOS) by Hospital  </vt:lpstr>
      <vt:lpstr>SB Performance Improvement Score for Self-Care  </vt:lpstr>
      <vt:lpstr>SB Performance Improvement Score for Mobility  </vt:lpstr>
      <vt:lpstr>Percent of Total by Discharge Disposition  </vt:lpstr>
      <vt:lpstr>Percent of Total by 30-Day Follow Up  </vt:lpstr>
      <vt:lpstr>Number of Readmits to Acute by Hospital  </vt:lpstr>
      <vt:lpstr>Number of Readmits to SB/SNF by Hospital  </vt:lpstr>
      <vt:lpstr>Number of Revisits to ED or Observation by Hospital  </vt:lpstr>
      <vt:lpstr>State Comparison  </vt:lpstr>
      <vt:lpstr>Networking Lunch (12:00 to 12:45)  </vt:lpstr>
      <vt:lpstr>What is the data telling us? </vt:lpstr>
      <vt:lpstr>Best Practice Process </vt:lpstr>
      <vt:lpstr>Best Practice Process </vt:lpstr>
      <vt:lpstr>Best Practice Process (cont’)</vt:lpstr>
      <vt:lpstr>Best Practice Process (cont’) </vt:lpstr>
      <vt:lpstr>Coding Review and Q&amp;A </vt:lpstr>
      <vt:lpstr>Coding Review and Q&amp;A </vt:lpstr>
      <vt:lpstr>Coding Review and Q&amp;A </vt:lpstr>
      <vt:lpstr>Coding Review and Q&amp;A </vt:lpstr>
      <vt:lpstr>Coding Review and Q&amp;A </vt:lpstr>
      <vt:lpstr>Coding Review and Q&amp;A </vt:lpstr>
      <vt:lpstr>Coding Review and Q&amp;A </vt:lpstr>
      <vt:lpstr>Coding Review and Q&amp;A </vt:lpstr>
      <vt:lpstr>Coding Review and Q&amp;A </vt:lpstr>
      <vt:lpstr>Coding Review and Q&amp;A </vt:lpstr>
      <vt:lpstr>Coding Review and Q&amp;A </vt:lpstr>
      <vt:lpstr>Coding Review and Q&amp;A </vt:lpstr>
      <vt:lpstr>Coding Review and Q&amp;A </vt:lpstr>
      <vt:lpstr>Coding Review and Q&amp;A </vt:lpstr>
      <vt:lpstr>Coding Review and Q&amp;A </vt:lpstr>
      <vt:lpstr>Coding Review and Q&amp;A </vt:lpstr>
      <vt:lpstr>Coding Review and Q&amp;A </vt:lpstr>
      <vt:lpstr>Coding Review and Q&amp;A </vt:lpstr>
      <vt:lpstr>Coding Review and Q&amp;A </vt:lpstr>
      <vt:lpstr>Most Frequently Asked Questions </vt:lpstr>
      <vt:lpstr>Most Frequently Asked Questions (Cont’)</vt:lpstr>
      <vt:lpstr>Remaining Questions?</vt:lpstr>
      <vt:lpstr>Afternoon Break (2:00 to 2:15)</vt:lpstr>
      <vt:lpstr>Action Planning(2:15 to 2:55)</vt:lpstr>
      <vt:lpstr>Next Step (2:55 to 3:00) &amp; THANK YOU!</vt:lpstr>
    </vt:vector>
  </TitlesOfParts>
  <Company>Stroudwater Associates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Observation Utilization</dc:title>
  <dc:creator>Mary Guyot</dc:creator>
  <cp:lastModifiedBy>Mary Guyot</cp:lastModifiedBy>
  <cp:revision>3110</cp:revision>
  <cp:lastPrinted>2016-03-31T20:05:51Z</cp:lastPrinted>
  <dcterms:created xsi:type="dcterms:W3CDTF">2004-07-11T19:29:50Z</dcterms:created>
  <dcterms:modified xsi:type="dcterms:W3CDTF">2018-07-28T11:11:05Z</dcterms:modified>
</cp:coreProperties>
</file>