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48.xml" ContentType="application/vnd.openxmlformats-officedocument.presentationml.notesSlide+xml"/>
  <Override PartName="/ppt/notesSlides/notesSlide54.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7.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4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65"/>
  </p:notesMasterIdLst>
  <p:handoutMasterIdLst>
    <p:handoutMasterId r:id="rId66"/>
  </p:handoutMasterIdLst>
  <p:sldIdLst>
    <p:sldId id="1584" r:id="rId2"/>
    <p:sldId id="1861" r:id="rId3"/>
    <p:sldId id="1829" r:id="rId4"/>
    <p:sldId id="1814" r:id="rId5"/>
    <p:sldId id="1830" r:id="rId6"/>
    <p:sldId id="1841" r:id="rId7"/>
    <p:sldId id="1842" r:id="rId8"/>
    <p:sldId id="1863" r:id="rId9"/>
    <p:sldId id="1864" r:id="rId10"/>
    <p:sldId id="1865" r:id="rId11"/>
    <p:sldId id="1866" r:id="rId12"/>
    <p:sldId id="1867" r:id="rId13"/>
    <p:sldId id="1868" r:id="rId14"/>
    <p:sldId id="1869" r:id="rId15"/>
    <p:sldId id="1870" r:id="rId16"/>
    <p:sldId id="1871" r:id="rId17"/>
    <p:sldId id="1872" r:id="rId18"/>
    <p:sldId id="1862" r:id="rId19"/>
    <p:sldId id="1873" r:id="rId20"/>
    <p:sldId id="1874" r:id="rId21"/>
    <p:sldId id="1875" r:id="rId22"/>
    <p:sldId id="1876" r:id="rId23"/>
    <p:sldId id="1843" r:id="rId24"/>
    <p:sldId id="1878" r:id="rId25"/>
    <p:sldId id="1879" r:id="rId26"/>
    <p:sldId id="1899" r:id="rId27"/>
    <p:sldId id="1880" r:id="rId28"/>
    <p:sldId id="1877" r:id="rId29"/>
    <p:sldId id="1881" r:id="rId30"/>
    <p:sldId id="1882" r:id="rId31"/>
    <p:sldId id="1883" r:id="rId32"/>
    <p:sldId id="1884" r:id="rId33"/>
    <p:sldId id="1885" r:id="rId34"/>
    <p:sldId id="1886" r:id="rId35"/>
    <p:sldId id="1887" r:id="rId36"/>
    <p:sldId id="1900" r:id="rId37"/>
    <p:sldId id="1888" r:id="rId38"/>
    <p:sldId id="1901" r:id="rId39"/>
    <p:sldId id="1902" r:id="rId40"/>
    <p:sldId id="1852" r:id="rId41"/>
    <p:sldId id="1853" r:id="rId42"/>
    <p:sldId id="1856" r:id="rId43"/>
    <p:sldId id="1855" r:id="rId44"/>
    <p:sldId id="1858" r:id="rId45"/>
    <p:sldId id="1889" r:id="rId46"/>
    <p:sldId id="1891" r:id="rId47"/>
    <p:sldId id="1890" r:id="rId48"/>
    <p:sldId id="1905" r:id="rId49"/>
    <p:sldId id="1892" r:id="rId50"/>
    <p:sldId id="1893" r:id="rId51"/>
    <p:sldId id="1894" r:id="rId52"/>
    <p:sldId id="1906" r:id="rId53"/>
    <p:sldId id="1907" r:id="rId54"/>
    <p:sldId id="1897" r:id="rId55"/>
    <p:sldId id="1898" r:id="rId56"/>
    <p:sldId id="1895" r:id="rId57"/>
    <p:sldId id="1903" r:id="rId58"/>
    <p:sldId id="1904" r:id="rId59"/>
    <p:sldId id="1844" r:id="rId60"/>
    <p:sldId id="1815" r:id="rId61"/>
    <p:sldId id="1896" r:id="rId62"/>
    <p:sldId id="1828" r:id="rId63"/>
    <p:sldId id="1860" r:id="rId6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80"/>
    <a:srgbClr val="1EE303"/>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073" autoAdjust="0"/>
  </p:normalViewPr>
  <p:slideViewPr>
    <p:cSldViewPr>
      <p:cViewPr>
        <p:scale>
          <a:sx n="70" d="100"/>
          <a:sy n="70" d="100"/>
        </p:scale>
        <p:origin x="-1248" y="114"/>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11/29/2017</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259253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42</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52</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54</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55</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56</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61</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63</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smtClean="0"/>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byc2B4ZPVAhWLcD4KHQaEAAQQjRwIBw&amp;url=https://www.quora.com/What-is-the-best-way-to-answer-a-job-interview-question-you-dont-know-the-answer-to&amp;psig=AFQjCNFSL4uV8nmkDkTVzKPQIAOi6GfTYw&amp;ust=150049913535925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yu5ul6pPVAhVJ4oMKHVzBBrUQjRwIBw&amp;url=http://www.gettyimages.com/photos/leg-up&amp;psig=AFQjCNHYET9ileljPuysnbTxWkOGh697NA&amp;ust=150050155718408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r>
              <a:rPr lang="en-US" sz="3200" b="1" i="1" dirty="0"/>
              <a:t/>
            </a:r>
            <a:br>
              <a:rPr lang="en-US" sz="3200" b="1" i="1" dirty="0"/>
            </a:br>
            <a:endParaRPr lang="en-US" b="1" i="1" dirty="0"/>
          </a:p>
        </p:txBody>
      </p:sp>
      <p:sp>
        <p:nvSpPr>
          <p:cNvPr id="13" name="TextBox 12"/>
          <p:cNvSpPr txBox="1"/>
          <p:nvPr/>
        </p:nvSpPr>
        <p:spPr>
          <a:xfrm>
            <a:off x="381000" y="1095107"/>
            <a:ext cx="8458200" cy="2800767"/>
          </a:xfrm>
          <a:prstGeom prst="rect">
            <a:avLst/>
          </a:prstGeom>
          <a:noFill/>
        </p:spPr>
        <p:txBody>
          <a:bodyPr wrap="square" rtlCol="0">
            <a:spAutoFit/>
          </a:bodyPr>
          <a:lstStyle/>
          <a:p>
            <a:pPr algn="ctr">
              <a:tabLst>
                <a:tab pos="1255713" algn="l"/>
              </a:tabLst>
            </a:pPr>
            <a:r>
              <a:rPr lang="en-US" sz="3600" b="1" dirty="0" smtClean="0">
                <a:solidFill>
                  <a:schemeClr val="tx2"/>
                </a:solidFill>
              </a:rPr>
              <a:t>CAH Swing Bed PI/QI</a:t>
            </a:r>
          </a:p>
          <a:p>
            <a:pPr algn="ctr">
              <a:tabLst>
                <a:tab pos="1255713" algn="l"/>
              </a:tabLst>
            </a:pPr>
            <a:r>
              <a:rPr lang="en-US" sz="3600" b="1" dirty="0" smtClean="0">
                <a:solidFill>
                  <a:schemeClr val="tx2"/>
                </a:solidFill>
              </a:rPr>
              <a:t>Pilot Project </a:t>
            </a:r>
          </a:p>
          <a:p>
            <a:pPr algn="ctr"/>
            <a:endParaRPr lang="en-US" sz="2800" b="1" dirty="0" smtClean="0">
              <a:solidFill>
                <a:srgbClr val="800080"/>
              </a:solidFill>
            </a:endParaRPr>
          </a:p>
          <a:p>
            <a:pPr algn="r"/>
            <a:endParaRPr lang="en-US" sz="2400" b="1" dirty="0" smtClean="0">
              <a:solidFill>
                <a:srgbClr val="FF0000"/>
              </a:solidFill>
            </a:endParaRPr>
          </a:p>
          <a:p>
            <a:pPr algn="r"/>
            <a:r>
              <a:rPr lang="en-US" sz="2400" b="1" dirty="0" smtClean="0">
                <a:solidFill>
                  <a:srgbClr val="FF0000"/>
                </a:solidFill>
              </a:rPr>
              <a:t>November 29, 2017 </a:t>
            </a:r>
          </a:p>
          <a:p>
            <a:pPr algn="ctr"/>
            <a:r>
              <a:rPr lang="en-US" sz="2800" b="1" dirty="0">
                <a:solidFill>
                  <a:srgbClr val="800080"/>
                </a:solidFill>
              </a:rPr>
              <a:t>	</a:t>
            </a:r>
            <a:r>
              <a:rPr lang="en-US" sz="2800" b="1" dirty="0" smtClean="0">
                <a:solidFill>
                  <a:srgbClr val="800080"/>
                </a:solidFill>
              </a:rPr>
              <a:t>					</a:t>
            </a:r>
            <a:r>
              <a:rPr lang="en-US" sz="2000" dirty="0" smtClean="0"/>
              <a:t> </a:t>
            </a:r>
            <a:endParaRPr lang="en-US" sz="2400" dirty="0"/>
          </a:p>
        </p:txBody>
      </p:sp>
      <p:sp>
        <p:nvSpPr>
          <p:cNvPr id="17" name="Rectangle 19"/>
          <p:cNvSpPr txBox="1">
            <a:spLocks noChangeArrowheads="1"/>
          </p:cNvSpPr>
          <p:nvPr/>
        </p:nvSpPr>
        <p:spPr>
          <a:xfrm>
            <a:off x="4876800" y="5638800"/>
            <a:ext cx="4114800"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smtClean="0">
                <a:solidFill>
                  <a:schemeClr val="tx1"/>
                </a:solidFill>
              </a:rPr>
              <a:t>Mary Guyot, SB Consulting </a:t>
            </a:r>
            <a:endParaRPr lang="en-US" altLang="en-US" u="sng" dirty="0" smtClean="0">
              <a:solidFill>
                <a:srgbClr val="0033CC"/>
              </a:solidFill>
            </a:endParaRPr>
          </a:p>
          <a:p>
            <a:pPr fontAlgn="auto">
              <a:spcAft>
                <a:spcPts val="0"/>
              </a:spcAft>
            </a:pPr>
            <a:r>
              <a:rPr lang="en-US" altLang="en-US" dirty="0" smtClean="0">
                <a:solidFill>
                  <a:schemeClr val="tx1"/>
                </a:solidFill>
              </a:rPr>
              <a:t>207-650-5830 (cell/text)</a:t>
            </a:r>
          </a:p>
        </p:txBody>
      </p:sp>
      <p:pic>
        <p:nvPicPr>
          <p:cNvPr id="7" name="Picture 5"/>
          <p:cNvPicPr>
            <a:picLocks noChangeAspect="1" noChangeArrowheads="1"/>
          </p:cNvPicPr>
          <p:nvPr/>
        </p:nvPicPr>
        <p:blipFill>
          <a:blip r:embed="rId3" cstate="print"/>
          <a:srcRect/>
          <a:stretch>
            <a:fillRect/>
          </a:stretch>
        </p:blipFill>
        <p:spPr bwMode="auto">
          <a:xfrm>
            <a:off x="581853" y="3429000"/>
            <a:ext cx="3592996" cy="685800"/>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80999" y="4114800"/>
            <a:ext cx="4215319"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Introduction to the Project  </a:t>
            </a:r>
            <a:endParaRPr lang="en-US" b="1" dirty="0">
              <a:solidFill>
                <a:srgbClr val="C00000"/>
              </a:solidFill>
            </a:endParaRPr>
          </a:p>
        </p:txBody>
      </p:sp>
      <p:sp>
        <p:nvSpPr>
          <p:cNvPr id="5" name="Rectangle 2"/>
          <p:cNvSpPr txBox="1">
            <a:spLocks noChangeArrowheads="1"/>
          </p:cNvSpPr>
          <p:nvPr/>
        </p:nvSpPr>
        <p:spPr bwMode="auto">
          <a:xfrm>
            <a:off x="4572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lack of quality data for their swing-bed services limits the ability of CAHs to participate in alternative payment models involving post-acute care.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Swing-bed quality of care has received little attention since a 1990 study compared the quality of care in SNFs and swing </a:t>
            </a:r>
            <a:r>
              <a:rPr lang="en-US" sz="2400" dirty="0" smtClean="0"/>
              <a:t>beds.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Recent </a:t>
            </a:r>
            <a:r>
              <a:rPr lang="en-US" sz="2400" dirty="0"/>
              <a:t>studies have focused on the cost of swing-bed </a:t>
            </a:r>
            <a:r>
              <a:rPr lang="en-US" sz="2400" dirty="0" smtClean="0"/>
              <a:t>care </a:t>
            </a:r>
            <a:r>
              <a:rPr lang="en-US" sz="2400" dirty="0"/>
              <a:t>and on comparing swing-bed and SNF patient characteristics and </a:t>
            </a:r>
            <a:r>
              <a:rPr lang="en-US" sz="2400" dirty="0" smtClean="0"/>
              <a:t>diagnoses but we do not have data</a:t>
            </a:r>
            <a:r>
              <a:rPr lang="en-US" sz="2400" dirty="0"/>
              <a:t> </a:t>
            </a:r>
            <a:r>
              <a:rPr lang="en-US" sz="2400" dirty="0" smtClean="0"/>
              <a:t>though we take much of the same diagnosis</a:t>
            </a: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Tree>
    <p:extLst>
      <p:ext uri="{BB962C8B-B14F-4D97-AF65-F5344CB8AC3E}">
        <p14:creationId xmlns:p14="http://schemas.microsoft.com/office/powerpoint/2010/main" val="1086419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Introduction to the Project  </a:t>
            </a:r>
            <a:endParaRPr lang="en-US" b="1" dirty="0">
              <a:solidFill>
                <a:srgbClr val="C00000"/>
              </a:solidFill>
            </a:endParaRP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CAH swing-beds </a:t>
            </a:r>
            <a:r>
              <a:rPr lang="en-US" sz="2400" dirty="0"/>
              <a:t>also have not been included in recent quality measurement efforts.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Improving Medicare Post-Acute Care Transformation Act of 2014 (IMPACT) requires post-acute providers, including Long-Term Care Hospitals (LTCHs), Skilled Nursing Facilities (SNFs), Home Health Agencies (HHAs) and Inpatient Rehabilitation Facilities (IRFs), to submit standardized and interoperable patient assessment data that will facilitate coordinated care, improved outcomes, and overall quality comparisons, but does not include CAH swing-beds.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Similarly</a:t>
            </a:r>
            <a:r>
              <a:rPr lang="en-US" sz="2400" dirty="0"/>
              <a:t>, a National Quality Form (NQF) Measure Application Partnership project to select post-acute and long-term care quality measures focused on SNFs, HHAs, hospice, IRFs, and LTCHs, but did not address </a:t>
            </a:r>
            <a:r>
              <a:rPr lang="en-US" sz="2400" dirty="0" smtClean="0"/>
              <a:t>swing-beds.</a:t>
            </a: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b="1"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Tree>
    <p:extLst>
      <p:ext uri="{BB962C8B-B14F-4D97-AF65-F5344CB8AC3E}">
        <p14:creationId xmlns:p14="http://schemas.microsoft.com/office/powerpoint/2010/main" val="3109292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Purpose of the Project  </a:t>
            </a:r>
            <a:endParaRPr lang="en-US" b="1" dirty="0">
              <a:solidFill>
                <a:srgbClr val="C00000"/>
              </a:solidFill>
            </a:endParaRPr>
          </a:p>
        </p:txBody>
      </p:sp>
      <p:sp>
        <p:nvSpPr>
          <p:cNvPr id="5" name="Rectangle 2"/>
          <p:cNvSpPr txBox="1">
            <a:spLocks noChangeArrowheads="1"/>
          </p:cNvSpPr>
          <p:nvPr/>
        </p:nvSpPr>
        <p:spPr bwMode="auto">
          <a:xfrm>
            <a:off x="4572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To address the gap in the literature about CAH swing-bed </a:t>
            </a:r>
            <a:r>
              <a:rPr lang="en-US" sz="2400" dirty="0" smtClean="0"/>
              <a:t>quality</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 goal is </a:t>
            </a:r>
            <a:r>
              <a:rPr lang="en-US" sz="2400" dirty="0"/>
              <a:t>t</a:t>
            </a:r>
            <a:r>
              <a:rPr lang="en-US" sz="2400" dirty="0" smtClean="0"/>
              <a:t>o conduct </a:t>
            </a:r>
            <a:r>
              <a:rPr lang="en-US" sz="2400" dirty="0"/>
              <a:t>a study </a:t>
            </a:r>
            <a:r>
              <a:rPr lang="en-US" sz="2400" dirty="0" smtClean="0"/>
              <a:t>to implement the pilot project to around 100 CAHs to:</a:t>
            </a:r>
          </a:p>
          <a:p>
            <a:pPr marL="1023938" lvl="1" indent="-396875">
              <a:lnSpc>
                <a:spcPct val="100000"/>
              </a:lnSpc>
              <a:spcBef>
                <a:spcPts val="0"/>
              </a:spcBef>
              <a:buClr>
                <a:srgbClr val="C00000"/>
              </a:buClr>
              <a:buFont typeface="Arial" panose="020B0604020202020204" pitchFamily="34" charset="0"/>
              <a:buChar char="•"/>
            </a:pPr>
            <a:r>
              <a:rPr lang="en-US" sz="2200" dirty="0" smtClean="0"/>
              <a:t>Be trained on the same quality measures</a:t>
            </a:r>
          </a:p>
          <a:p>
            <a:pPr marL="1023938" lvl="1" indent="-396875">
              <a:lnSpc>
                <a:spcPct val="100000"/>
              </a:lnSpc>
              <a:spcBef>
                <a:spcPts val="0"/>
              </a:spcBef>
              <a:buClr>
                <a:srgbClr val="C00000"/>
              </a:buClr>
              <a:buFont typeface="Arial" panose="020B0604020202020204" pitchFamily="34" charset="0"/>
              <a:buChar char="•"/>
            </a:pPr>
            <a:endParaRPr lang="en-US" sz="2200" dirty="0" smtClean="0"/>
          </a:p>
          <a:p>
            <a:pPr marL="1023938" lvl="1" indent="-396875">
              <a:lnSpc>
                <a:spcPct val="100000"/>
              </a:lnSpc>
              <a:spcBef>
                <a:spcPts val="0"/>
              </a:spcBef>
              <a:buClr>
                <a:srgbClr val="C00000"/>
              </a:buClr>
              <a:buFont typeface="Arial" panose="020B0604020202020204" pitchFamily="34" charset="0"/>
              <a:buChar char="•"/>
            </a:pPr>
            <a:r>
              <a:rPr lang="en-US" sz="2200" dirty="0" smtClean="0"/>
              <a:t>Test clear guideline for measures</a:t>
            </a:r>
          </a:p>
          <a:p>
            <a:pPr marL="1023938" lvl="1" indent="-396875">
              <a:lnSpc>
                <a:spcPct val="100000"/>
              </a:lnSpc>
              <a:spcBef>
                <a:spcPts val="0"/>
              </a:spcBef>
              <a:buClr>
                <a:srgbClr val="C00000"/>
              </a:buClr>
              <a:buFont typeface="Arial" panose="020B0604020202020204" pitchFamily="34" charset="0"/>
              <a:buChar char="•"/>
            </a:pPr>
            <a:endParaRPr lang="en-US" sz="2200" dirty="0" smtClean="0"/>
          </a:p>
          <a:p>
            <a:pPr marL="1023938" lvl="1" indent="-396875">
              <a:lnSpc>
                <a:spcPct val="100000"/>
              </a:lnSpc>
              <a:spcBef>
                <a:spcPts val="0"/>
              </a:spcBef>
              <a:buClr>
                <a:srgbClr val="C00000"/>
              </a:buClr>
              <a:buFont typeface="Arial" panose="020B0604020202020204" pitchFamily="34" charset="0"/>
              <a:buChar char="•"/>
            </a:pPr>
            <a:r>
              <a:rPr lang="en-US" sz="2200" dirty="0" smtClean="0"/>
              <a:t>Determine consistent methods to collect data</a:t>
            </a:r>
          </a:p>
          <a:p>
            <a:pPr marL="1023938" lvl="1" indent="-396875">
              <a:lnSpc>
                <a:spcPct val="100000"/>
              </a:lnSpc>
              <a:spcBef>
                <a:spcPts val="0"/>
              </a:spcBef>
              <a:buClr>
                <a:srgbClr val="C00000"/>
              </a:buClr>
              <a:buFont typeface="Arial" panose="020B0604020202020204" pitchFamily="34" charset="0"/>
              <a:buChar char="•"/>
            </a:pPr>
            <a:endParaRPr lang="en-US" sz="2200" dirty="0" smtClean="0"/>
          </a:p>
          <a:p>
            <a:pPr marL="1023938" lvl="1" indent="-396875">
              <a:lnSpc>
                <a:spcPct val="100000"/>
              </a:lnSpc>
              <a:spcBef>
                <a:spcPts val="0"/>
              </a:spcBef>
              <a:buClr>
                <a:srgbClr val="C00000"/>
              </a:buClr>
              <a:buFont typeface="Arial" panose="020B0604020202020204" pitchFamily="34" charset="0"/>
              <a:buChar char="•"/>
            </a:pPr>
            <a:r>
              <a:rPr lang="en-US" sz="2200" dirty="0" smtClean="0"/>
              <a:t>Determine consistent methods to report data</a:t>
            </a:r>
          </a:p>
          <a:p>
            <a:pPr marL="1023938" lvl="1" indent="-396875">
              <a:lnSpc>
                <a:spcPct val="100000"/>
              </a:lnSpc>
              <a:spcBef>
                <a:spcPts val="0"/>
              </a:spcBef>
              <a:buClr>
                <a:srgbClr val="C00000"/>
              </a:buClr>
              <a:buFont typeface="Arial" panose="020B0604020202020204" pitchFamily="34" charset="0"/>
              <a:buChar char="•"/>
            </a:pPr>
            <a:endParaRPr lang="en-US" sz="2200" dirty="0" smtClean="0"/>
          </a:p>
          <a:p>
            <a:pPr marL="1023938" lvl="1" indent="-396875">
              <a:lnSpc>
                <a:spcPct val="100000"/>
              </a:lnSpc>
              <a:spcBef>
                <a:spcPts val="0"/>
              </a:spcBef>
              <a:buClr>
                <a:srgbClr val="C00000"/>
              </a:buClr>
              <a:buFont typeface="Arial" panose="020B0604020202020204" pitchFamily="34" charset="0"/>
              <a:buChar char="•"/>
            </a:pPr>
            <a:r>
              <a:rPr lang="en-US" sz="2200" dirty="0" smtClean="0"/>
              <a:t>Compare outcomes between these hospitals  </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Tree>
    <p:extLst>
      <p:ext uri="{BB962C8B-B14F-4D97-AF65-F5344CB8AC3E}">
        <p14:creationId xmlns:p14="http://schemas.microsoft.com/office/powerpoint/2010/main" val="489095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Method to Design the Project  </a:t>
            </a:r>
            <a:endParaRPr lang="en-US" b="1" dirty="0">
              <a:solidFill>
                <a:srgbClr val="C00000"/>
              </a:solidFill>
            </a:endParaRPr>
          </a:p>
        </p:txBody>
      </p:sp>
      <p:sp>
        <p:nvSpPr>
          <p:cNvPr id="5" name="Rectangle 2"/>
          <p:cNvSpPr txBox="1">
            <a:spLocks noChangeArrowheads="1"/>
          </p:cNvSpPr>
          <p:nvPr/>
        </p:nvSpPr>
        <p:spPr bwMode="auto">
          <a:xfrm>
            <a:off x="4572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UMRHRC began </a:t>
            </a:r>
            <a:r>
              <a:rPr lang="en-US" sz="2400" dirty="0"/>
              <a:t>the study with a review and synthesis of the peer-reviewed and grey literature on swing-bed services, and on quality measurement in SNFs, rural PPS swing-beds, and related health care settings.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They also </a:t>
            </a:r>
            <a:r>
              <a:rPr lang="en-US" sz="2400" dirty="0"/>
              <a:t>obtained information from websites, reports, and quality measure databases of key organizations involved in quality measurement and improvement such as CMS, NQF, and the Joint Commission, to identify a comprehensive list of quality measures that are currently being used in post-acute care settings. The list included quality measures and data elements that are required by CMS for reporting by rural PPS hospital swing-bed programs and SNFs. </a:t>
            </a:r>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Tree>
    <p:extLst>
      <p:ext uri="{BB962C8B-B14F-4D97-AF65-F5344CB8AC3E}">
        <p14:creationId xmlns:p14="http://schemas.microsoft.com/office/powerpoint/2010/main" val="1461067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Method to Design the Project  </a:t>
            </a:r>
            <a:endParaRPr lang="en-US" b="1" dirty="0">
              <a:solidFill>
                <a:srgbClr val="C00000"/>
              </a:solidFill>
            </a:endParaRPr>
          </a:p>
        </p:txBody>
      </p:sp>
      <p:sp>
        <p:nvSpPr>
          <p:cNvPr id="5" name="Rectangle 2"/>
          <p:cNvSpPr txBox="1">
            <a:spLocks noChangeArrowheads="1"/>
          </p:cNvSpPr>
          <p:nvPr/>
        </p:nvSpPr>
        <p:spPr bwMode="auto">
          <a:xfrm>
            <a:off x="4572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Next</a:t>
            </a:r>
            <a:r>
              <a:rPr lang="en-US" sz="2400" dirty="0"/>
              <a:t>, </a:t>
            </a:r>
            <a:r>
              <a:rPr lang="en-US" sz="2400" dirty="0" smtClean="0"/>
              <a:t>they </a:t>
            </a:r>
            <a:r>
              <a:rPr lang="en-US" sz="2400" dirty="0"/>
              <a:t>conducted a series of key informant interviews by phone to discuss efforts to assess CAH swing-bed quality of care, including measures being used or considered by CAHs, data collection strategies, and usefulness of measures.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These </a:t>
            </a:r>
            <a:r>
              <a:rPr lang="en-US" sz="2400" dirty="0"/>
              <a:t>interviews were conducted with: </a:t>
            </a:r>
            <a:endParaRPr lang="en-US" sz="2400" dirty="0" smtClean="0"/>
          </a:p>
          <a:p>
            <a:pPr marL="1023938" lvl="1" indent="-396875">
              <a:lnSpc>
                <a:spcPct val="100000"/>
              </a:lnSpc>
              <a:spcBef>
                <a:spcPts val="0"/>
              </a:spcBef>
              <a:buClr>
                <a:srgbClr val="C00000"/>
              </a:buClr>
              <a:buFont typeface="+mj-lt"/>
              <a:buAutoNum type="arabicParenR"/>
            </a:pPr>
            <a:r>
              <a:rPr lang="en-US" sz="2200" dirty="0"/>
              <a:t>R</a:t>
            </a:r>
            <a:r>
              <a:rPr lang="en-US" sz="2200" dirty="0" smtClean="0"/>
              <a:t>epresentatives </a:t>
            </a:r>
            <a:r>
              <a:rPr lang="en-US" sz="2200" dirty="0"/>
              <a:t>of three CAH networks in Illinois, New York State, and West Virginia; </a:t>
            </a:r>
            <a:endParaRPr lang="en-US" sz="2200" dirty="0" smtClean="0"/>
          </a:p>
          <a:p>
            <a:pPr marL="1023938" lvl="1" indent="-396875">
              <a:lnSpc>
                <a:spcPct val="100000"/>
              </a:lnSpc>
              <a:spcBef>
                <a:spcPts val="0"/>
              </a:spcBef>
              <a:buClr>
                <a:srgbClr val="C00000"/>
              </a:buClr>
              <a:buFont typeface="+mj-lt"/>
              <a:buAutoNum type="arabicParenR"/>
            </a:pPr>
            <a:r>
              <a:rPr lang="en-US" sz="2200" dirty="0" smtClean="0"/>
              <a:t>Four </a:t>
            </a:r>
            <a:r>
              <a:rPr lang="en-US" sz="2200" dirty="0"/>
              <a:t>consultant groups working with CAHs on swing-bed quality issues; and </a:t>
            </a:r>
            <a:endParaRPr lang="en-US" sz="2200" dirty="0" smtClean="0"/>
          </a:p>
          <a:p>
            <a:pPr marL="1023938" lvl="1" indent="-396875">
              <a:lnSpc>
                <a:spcPct val="100000"/>
              </a:lnSpc>
              <a:spcBef>
                <a:spcPts val="0"/>
              </a:spcBef>
              <a:buClr>
                <a:srgbClr val="C00000"/>
              </a:buClr>
              <a:buFont typeface="+mj-lt"/>
              <a:buAutoNum type="arabicParenR"/>
            </a:pPr>
            <a:r>
              <a:rPr lang="en-US" sz="2200" dirty="0" smtClean="0"/>
              <a:t>CEOs</a:t>
            </a:r>
            <a:r>
              <a:rPr lang="en-US" sz="2200" dirty="0"/>
              <a:t>, quality improvement staff, and nurse managers who are responsible for swing-bed services at 11 CAHs and two rural PPS hospitals in ten states.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Tree>
    <p:extLst>
      <p:ext uri="{BB962C8B-B14F-4D97-AF65-F5344CB8AC3E}">
        <p14:creationId xmlns:p14="http://schemas.microsoft.com/office/powerpoint/2010/main" val="70190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Method to Design the Project  </a:t>
            </a:r>
            <a:endParaRPr lang="en-US" b="1" dirty="0">
              <a:solidFill>
                <a:srgbClr val="C00000"/>
              </a:solidFill>
            </a:endParaRPr>
          </a:p>
        </p:txBody>
      </p:sp>
      <p:sp>
        <p:nvSpPr>
          <p:cNvPr id="5" name="Rectangle 2"/>
          <p:cNvSpPr txBox="1">
            <a:spLocks noChangeArrowheads="1"/>
          </p:cNvSpPr>
          <p:nvPr/>
        </p:nvSpPr>
        <p:spPr bwMode="auto">
          <a:xfrm>
            <a:off x="457200" y="12192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UMRHRC </a:t>
            </a:r>
            <a:r>
              <a:rPr lang="en-US" sz="2400" dirty="0"/>
              <a:t>identified the CAH networks and hospitals for interviews with input from our Expert Work Group, and through an email survey of State Office of Rural Health and Flex Program contacts in the 45 states with CAHs.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purpose of the interviews </a:t>
            </a:r>
            <a:r>
              <a:rPr lang="en-US" sz="2400" dirty="0" smtClean="0"/>
              <a:t>was to: </a:t>
            </a:r>
          </a:p>
          <a:p>
            <a:pPr marL="968375" indent="-395288">
              <a:lnSpc>
                <a:spcPct val="100000"/>
              </a:lnSpc>
              <a:spcBef>
                <a:spcPts val="0"/>
              </a:spcBef>
              <a:buClr>
                <a:srgbClr val="C00000"/>
              </a:buClr>
              <a:buFont typeface="+mj-lt"/>
              <a:buAutoNum type="arabicParenR"/>
            </a:pPr>
            <a:r>
              <a:rPr lang="en-US" sz="2400" dirty="0" smtClean="0"/>
              <a:t>Understand </a:t>
            </a:r>
            <a:r>
              <a:rPr lang="en-US" sz="2400" dirty="0"/>
              <a:t>how CAHs are currently assessing the quality of care provided to swing-bed patients in their facilities, the resources they have available for quality measurement, and the challenges they face; and </a:t>
            </a:r>
            <a:endParaRPr lang="en-US" sz="2400" dirty="0" smtClean="0"/>
          </a:p>
          <a:p>
            <a:pPr marL="968375" indent="-395288">
              <a:lnSpc>
                <a:spcPct val="100000"/>
              </a:lnSpc>
              <a:spcBef>
                <a:spcPts val="0"/>
              </a:spcBef>
              <a:buClr>
                <a:srgbClr val="C00000"/>
              </a:buClr>
              <a:buFont typeface="+mj-lt"/>
              <a:buAutoNum type="arabicParenR"/>
            </a:pPr>
            <a:r>
              <a:rPr lang="en-US" sz="2400" dirty="0" smtClean="0"/>
              <a:t>Obtain </a:t>
            </a:r>
            <a:r>
              <a:rPr lang="en-US" sz="2400" dirty="0"/>
              <a:t>their perceptions about the types of quality measures that they would find useful for measuring CAH swing-bed care, both internally and externally.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Tree>
    <p:extLst>
      <p:ext uri="{BB962C8B-B14F-4D97-AF65-F5344CB8AC3E}">
        <p14:creationId xmlns:p14="http://schemas.microsoft.com/office/powerpoint/2010/main" val="3723942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Method to Design the Project  </a:t>
            </a:r>
            <a:endParaRPr lang="en-US" b="1" dirty="0">
              <a:solidFill>
                <a:srgbClr val="C00000"/>
              </a:solidFill>
            </a:endParaRPr>
          </a:p>
        </p:txBody>
      </p:sp>
      <p:sp>
        <p:nvSpPr>
          <p:cNvPr id="5" name="Rectangle 2"/>
          <p:cNvSpPr txBox="1">
            <a:spLocks noChangeArrowheads="1"/>
          </p:cNvSpPr>
          <p:nvPr/>
        </p:nvSpPr>
        <p:spPr bwMode="auto">
          <a:xfrm>
            <a:off x="457200" y="9906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purpose of the interviews </a:t>
            </a:r>
            <a:r>
              <a:rPr lang="en-US" sz="2400" dirty="0" smtClean="0"/>
              <a:t>was to: (cont’)</a:t>
            </a:r>
          </a:p>
          <a:p>
            <a:pPr marL="1030287" indent="-457200">
              <a:lnSpc>
                <a:spcPct val="100000"/>
              </a:lnSpc>
              <a:spcBef>
                <a:spcPts val="0"/>
              </a:spcBef>
              <a:buClr>
                <a:srgbClr val="C00000"/>
              </a:buClr>
              <a:buFont typeface="+mj-lt"/>
              <a:buAutoNum type="arabicParenR" startAt="3"/>
            </a:pPr>
            <a:r>
              <a:rPr lang="en-US" sz="2400" dirty="0" smtClean="0"/>
              <a:t>The </a:t>
            </a:r>
            <a:r>
              <a:rPr lang="en-US" sz="2400" dirty="0"/>
              <a:t>PPS key interviewees were asked about how they are currently assessing the quality of care provided to swing-bed patients in their facilities, and specifically about their experiences with reporting MDS data</a:t>
            </a:r>
            <a:r>
              <a:rPr lang="en-US" sz="2400" dirty="0" smtClean="0"/>
              <a:t>.</a:t>
            </a:r>
          </a:p>
          <a:p>
            <a:pPr marL="1030287" indent="-457200">
              <a:lnSpc>
                <a:spcPct val="100000"/>
              </a:lnSpc>
              <a:spcBef>
                <a:spcPts val="0"/>
              </a:spcBef>
              <a:buClr>
                <a:srgbClr val="C00000"/>
              </a:buClr>
              <a:buFont typeface="+mj-lt"/>
              <a:buAutoNum type="arabicParenR" startAt="3"/>
            </a:pPr>
            <a:endParaRPr lang="en-US" sz="2400" dirty="0" smtClean="0"/>
          </a:p>
          <a:p>
            <a:pPr marL="1030287" indent="-457200">
              <a:lnSpc>
                <a:spcPct val="100000"/>
              </a:lnSpc>
              <a:spcBef>
                <a:spcPts val="0"/>
              </a:spcBef>
              <a:buClr>
                <a:srgbClr val="C00000"/>
              </a:buClr>
              <a:buFont typeface="+mj-lt"/>
              <a:buAutoNum type="arabicParenR" startAt="3"/>
            </a:pPr>
            <a:r>
              <a:rPr lang="en-US" sz="2400" dirty="0" smtClean="0"/>
              <a:t>The </a:t>
            </a:r>
            <a:r>
              <a:rPr lang="en-US" sz="2400" dirty="0"/>
              <a:t>key informant interview data were summarized and analyzed to identify common themes, including CAHs’ motivations to assess swing-bed quality and challenges measuring CAH swing-bed outcomes</a:t>
            </a:r>
            <a:r>
              <a:rPr lang="en-US" sz="2400" dirty="0" smtClean="0"/>
              <a:t>.</a:t>
            </a:r>
          </a:p>
          <a:p>
            <a:pPr marL="573087" indent="0">
              <a:lnSpc>
                <a:spcPct val="100000"/>
              </a:lnSpc>
              <a:spcBef>
                <a:spcPts val="0"/>
              </a:spcBef>
              <a:buClr>
                <a:srgbClr val="C00000"/>
              </a:buClr>
              <a:buNone/>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dirty="0" smtClean="0"/>
              <a:t>Based </a:t>
            </a:r>
            <a:r>
              <a:rPr lang="en-US" sz="2400" dirty="0"/>
              <a:t>on their review of the literature, assessment of quality measures being used in other post-acute care settings, and results of the key informant interviews, they selected a preliminary set of swing-bed quality measures. </a:t>
            </a:r>
          </a:p>
          <a:p>
            <a:pPr marL="463550" indent="-463550">
              <a:lnSpc>
                <a:spcPct val="100000"/>
              </a:lnSpc>
              <a:spcBef>
                <a:spcPts val="0"/>
              </a:spcBef>
              <a:buClr>
                <a:srgbClr val="C00000"/>
              </a:buClr>
              <a:buFont typeface="Wingdings" panose="05000000000000000000" pitchFamily="2" charset="2"/>
              <a:buChar char="q"/>
            </a:pPr>
            <a:endParaRPr lang="en-US" sz="2400" dirty="0"/>
          </a:p>
          <a:p>
            <a:pPr>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Tree>
    <p:extLst>
      <p:ext uri="{BB962C8B-B14F-4D97-AF65-F5344CB8AC3E}">
        <p14:creationId xmlns:p14="http://schemas.microsoft.com/office/powerpoint/2010/main" val="329356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Method to Design the Project  </a:t>
            </a:r>
            <a:endParaRPr lang="en-US" b="1" dirty="0">
              <a:solidFill>
                <a:srgbClr val="C00000"/>
              </a:solidFill>
            </a:endParaRPr>
          </a:p>
        </p:txBody>
      </p:sp>
      <p:sp>
        <p:nvSpPr>
          <p:cNvPr id="5" name="Rectangle 2"/>
          <p:cNvSpPr txBox="1">
            <a:spLocks noChangeArrowheads="1"/>
          </p:cNvSpPr>
          <p:nvPr/>
        </p:nvSpPr>
        <p:spPr bwMode="auto">
          <a:xfrm>
            <a:off x="457200" y="1066800"/>
            <a:ext cx="800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200" dirty="0" smtClean="0"/>
              <a:t>They </a:t>
            </a:r>
            <a:r>
              <a:rPr lang="en-US" sz="2200" dirty="0"/>
              <a:t>then developed an on-line survey to seek additional input from CAH quality experts on the potential measures, with a particular focus on functional status measures and </a:t>
            </a:r>
            <a:r>
              <a:rPr lang="en-US" sz="2200" dirty="0" smtClean="0"/>
              <a:t>tools</a:t>
            </a:r>
          </a:p>
          <a:p>
            <a:pPr marL="463550" indent="-463550">
              <a:lnSpc>
                <a:spcPct val="100000"/>
              </a:lnSpc>
              <a:spcBef>
                <a:spcPts val="0"/>
              </a:spcBef>
              <a:buClr>
                <a:srgbClr val="C00000"/>
              </a:buClr>
              <a:buFont typeface="Wingdings" panose="05000000000000000000" pitchFamily="2" charset="2"/>
              <a:buChar char="q"/>
            </a:pPr>
            <a:endParaRPr lang="en-US" sz="2200" dirty="0" smtClean="0"/>
          </a:p>
          <a:p>
            <a:pPr marL="463550" indent="-463550">
              <a:lnSpc>
                <a:spcPct val="100000"/>
              </a:lnSpc>
              <a:spcBef>
                <a:spcPts val="0"/>
              </a:spcBef>
              <a:buClr>
                <a:srgbClr val="C00000"/>
              </a:buClr>
              <a:buFont typeface="Wingdings" panose="05000000000000000000" pitchFamily="2" charset="2"/>
              <a:buChar char="q"/>
            </a:pPr>
            <a:r>
              <a:rPr lang="en-US" sz="2200" dirty="0" smtClean="0"/>
              <a:t>They invited </a:t>
            </a:r>
            <a:r>
              <a:rPr lang="en-US" sz="2200" dirty="0"/>
              <a:t>14 individuals with expertise in CAH quality issues, including State Office of Rural Health/State Flex Program staff, health care consultants who work with CAHs, quality improvement staff at rural hospital networks/CAHs, and representatives of NRHA, a state hospital association, and a Quality Improvement Organization to respond to the survey. </a:t>
            </a:r>
            <a:endParaRPr lang="en-US" sz="2200" dirty="0" smtClean="0"/>
          </a:p>
          <a:p>
            <a:pPr marL="463550" indent="-463550">
              <a:lnSpc>
                <a:spcPct val="100000"/>
              </a:lnSpc>
              <a:spcBef>
                <a:spcPts val="0"/>
              </a:spcBef>
              <a:buClr>
                <a:srgbClr val="C00000"/>
              </a:buClr>
              <a:buFont typeface="Wingdings" panose="05000000000000000000" pitchFamily="2" charset="2"/>
              <a:buChar char="q"/>
            </a:pPr>
            <a:endParaRPr lang="en-US" sz="2200" dirty="0"/>
          </a:p>
          <a:p>
            <a:pPr marL="463550" indent="-463550">
              <a:lnSpc>
                <a:spcPct val="100000"/>
              </a:lnSpc>
              <a:spcBef>
                <a:spcPts val="0"/>
              </a:spcBef>
              <a:buClr>
                <a:srgbClr val="C00000"/>
              </a:buClr>
              <a:buFont typeface="Wingdings" panose="05000000000000000000" pitchFamily="2" charset="2"/>
              <a:buChar char="q"/>
            </a:pPr>
            <a:r>
              <a:rPr lang="en-US" sz="2200" dirty="0" smtClean="0"/>
              <a:t>Thirteen </a:t>
            </a:r>
            <a:r>
              <a:rPr lang="en-US" sz="2200" dirty="0"/>
              <a:t>individuals responded, and their responses were summarized and analyzed to inform further measure selection.</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spTree>
    <p:extLst>
      <p:ext uri="{BB962C8B-B14F-4D97-AF65-F5344CB8AC3E}">
        <p14:creationId xmlns:p14="http://schemas.microsoft.com/office/powerpoint/2010/main" val="2041726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CAH SB PI/QI Pilot Project Measures </a:t>
            </a:r>
            <a:endParaRPr lang="en-US" b="1" dirty="0">
              <a:solidFill>
                <a:srgbClr val="C00000"/>
              </a:solidFill>
            </a:endParaRPr>
          </a:p>
        </p:txBody>
      </p:sp>
      <p:sp>
        <p:nvSpPr>
          <p:cNvPr id="5" name="Rectangle 2"/>
          <p:cNvSpPr txBox="1">
            <a:spLocks noChangeArrowheads="1"/>
          </p:cNvSpPr>
          <p:nvPr/>
        </p:nvSpPr>
        <p:spPr bwMode="auto">
          <a:xfrm>
            <a:off x="457200" y="9906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Recommended </a:t>
            </a:r>
            <a:r>
              <a:rPr lang="en-US" sz="2400" dirty="0"/>
              <a:t>CAH Swing-Bed Outcome and Functional Status Quality </a:t>
            </a:r>
            <a:r>
              <a:rPr lang="en-US" sz="2400" dirty="0" smtClean="0"/>
              <a:t>Measures</a:t>
            </a:r>
          </a:p>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r>
              <a:rPr lang="en-US" sz="2400" dirty="0" smtClean="0"/>
              <a:t>For </a:t>
            </a:r>
            <a:r>
              <a:rPr lang="en-US" sz="2400" dirty="0"/>
              <a:t>the initial set of swing-bed quality measures, </a:t>
            </a:r>
            <a:r>
              <a:rPr lang="en-US" sz="2400" dirty="0" smtClean="0"/>
              <a:t>the Rural Health Research Center recommends:</a:t>
            </a:r>
          </a:p>
          <a:p>
            <a:pPr marL="1090613" lvl="1" indent="-285750">
              <a:buClr>
                <a:srgbClr val="C00000"/>
              </a:buClr>
              <a:buFont typeface="Wingdings" panose="05000000000000000000" pitchFamily="2" charset="2"/>
              <a:buChar char="v"/>
            </a:pPr>
            <a:r>
              <a:rPr lang="en-US" sz="2000" dirty="0" smtClean="0"/>
              <a:t>  </a:t>
            </a:r>
            <a:r>
              <a:rPr lang="en-US" sz="2400" dirty="0" smtClean="0"/>
              <a:t>2 </a:t>
            </a:r>
            <a:r>
              <a:rPr lang="en-US" sz="2400" dirty="0"/>
              <a:t>outcome </a:t>
            </a:r>
            <a:r>
              <a:rPr lang="en-US" sz="2400" dirty="0" smtClean="0"/>
              <a:t>measures</a:t>
            </a:r>
          </a:p>
          <a:p>
            <a:pPr marL="1487488" lvl="2" indent="-231775">
              <a:buClr>
                <a:srgbClr val="C00000"/>
              </a:buClr>
              <a:buFont typeface="Arial" panose="020B0604020202020204" pitchFamily="34" charset="0"/>
              <a:buChar char="•"/>
            </a:pPr>
            <a:r>
              <a:rPr lang="en-US" sz="2400" dirty="0" smtClean="0"/>
              <a:t>Discharge </a:t>
            </a:r>
            <a:r>
              <a:rPr lang="en-US" sz="2400" dirty="0"/>
              <a:t>disposition and </a:t>
            </a:r>
            <a:endParaRPr lang="en-US" sz="2400" dirty="0" smtClean="0"/>
          </a:p>
          <a:p>
            <a:pPr marL="1487488" lvl="2" indent="-231775">
              <a:buClr>
                <a:srgbClr val="C00000"/>
              </a:buClr>
              <a:buFont typeface="Arial" panose="020B0604020202020204" pitchFamily="34" charset="0"/>
              <a:buChar char="•"/>
            </a:pPr>
            <a:r>
              <a:rPr lang="en-US" sz="2400" dirty="0" smtClean="0"/>
              <a:t>Hospital </a:t>
            </a:r>
            <a:r>
              <a:rPr lang="en-US" sz="2400" dirty="0"/>
              <a:t>readmission after a swing-bed </a:t>
            </a:r>
            <a:r>
              <a:rPr lang="en-US" sz="2400" dirty="0" smtClean="0"/>
              <a:t>stay</a:t>
            </a:r>
          </a:p>
          <a:p>
            <a:pPr marL="1090613" lvl="1" indent="-285750">
              <a:buClr>
                <a:srgbClr val="C00000"/>
              </a:buClr>
              <a:buFont typeface="Wingdings" panose="05000000000000000000" pitchFamily="2" charset="2"/>
              <a:buChar char="v"/>
            </a:pPr>
            <a:r>
              <a:rPr lang="en-US" sz="2400" dirty="0" smtClean="0"/>
              <a:t> 2 </a:t>
            </a:r>
            <a:r>
              <a:rPr lang="en-US" sz="2400" dirty="0"/>
              <a:t>functional status measures</a:t>
            </a:r>
          </a:p>
          <a:p>
            <a:pPr marL="1490663" lvl="3" indent="-234950">
              <a:buClr>
                <a:srgbClr val="C00000"/>
              </a:buClr>
              <a:buFont typeface="Arial" panose="020B0604020202020204" pitchFamily="34" charset="0"/>
              <a:buChar char="•"/>
            </a:pPr>
            <a:r>
              <a:rPr lang="en-US" sz="2400" dirty="0"/>
              <a:t>Change in self-care score and </a:t>
            </a:r>
          </a:p>
          <a:p>
            <a:pPr marL="1490663" lvl="3" indent="-234950">
              <a:spcBef>
                <a:spcPts val="0"/>
              </a:spcBef>
              <a:buClr>
                <a:srgbClr val="C00000"/>
              </a:buClr>
              <a:buFont typeface="Arial" panose="020B0604020202020204" pitchFamily="34" charset="0"/>
              <a:buChar char="•"/>
            </a:pPr>
            <a:r>
              <a:rPr lang="en-US" sz="2400" dirty="0"/>
              <a:t>Change in mobility score) </a:t>
            </a:r>
          </a:p>
          <a:p>
            <a:pPr marL="463550" indent="-463550">
              <a:spcBef>
                <a:spcPts val="0"/>
              </a:spcBef>
              <a:buClr>
                <a:srgbClr val="C00000"/>
              </a:buClr>
              <a:buFont typeface="Wingdings" panose="05000000000000000000" pitchFamily="2" charset="2"/>
              <a:buChar char="q"/>
            </a:pPr>
            <a:endParaRPr lang="en-US" sz="2400" dirty="0" smtClean="0"/>
          </a:p>
          <a:p>
            <a:pPr marL="463550" indent="-463550">
              <a:spcBef>
                <a:spcPts val="0"/>
              </a:spcBef>
              <a:buClr>
                <a:srgbClr val="C00000"/>
              </a:buClr>
              <a:buFont typeface="Wingdings" panose="05000000000000000000" pitchFamily="2" charset="2"/>
              <a:buChar char="q"/>
            </a:pPr>
            <a:r>
              <a:rPr lang="en-US" sz="2400" dirty="0" smtClean="0"/>
              <a:t>In </a:t>
            </a:r>
            <a:r>
              <a:rPr lang="en-US" sz="2400" dirty="0"/>
              <a:t>addition, they recommend that CAHs collect the data elements needed to risk-adjust the self-care and mobility scores as specified below.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Tree>
    <p:extLst>
      <p:ext uri="{BB962C8B-B14F-4D97-AF65-F5344CB8AC3E}">
        <p14:creationId xmlns:p14="http://schemas.microsoft.com/office/powerpoint/2010/main" val="308173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Measures  # 1</a:t>
            </a:r>
            <a:endParaRPr lang="en-US" b="1" dirty="0">
              <a:solidFill>
                <a:srgbClr val="C00000"/>
              </a:solidFill>
            </a:endParaRPr>
          </a:p>
        </p:txBody>
      </p:sp>
      <p:sp>
        <p:nvSpPr>
          <p:cNvPr id="5" name="Rectangle 2"/>
          <p:cNvSpPr txBox="1">
            <a:spLocks noChangeArrowheads="1"/>
          </p:cNvSpPr>
          <p:nvPr/>
        </p:nvSpPr>
        <p:spPr bwMode="auto">
          <a:xfrm>
            <a:off x="457200" y="990600"/>
            <a:ext cx="8153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smtClean="0"/>
              <a:t>Discharge </a:t>
            </a:r>
            <a:r>
              <a:rPr lang="en-US" sz="2400" b="1" u="sng" dirty="0"/>
              <a:t>disposition: </a:t>
            </a:r>
            <a:endParaRPr lang="en-US" sz="2400" b="1" u="sng" dirty="0" smtClean="0"/>
          </a:p>
          <a:p>
            <a:pPr marL="463550" indent="-463550">
              <a:lnSpc>
                <a:spcPct val="100000"/>
              </a:lnSpc>
              <a:spcBef>
                <a:spcPts val="0"/>
              </a:spcBef>
              <a:buClr>
                <a:srgbClr val="C00000"/>
              </a:buClr>
              <a:buFont typeface="Wingdings" panose="05000000000000000000" pitchFamily="2" charset="2"/>
              <a:buChar char="q"/>
            </a:pPr>
            <a:endParaRPr lang="en-US" sz="2400" b="1" u="sng" dirty="0" smtClean="0"/>
          </a:p>
          <a:p>
            <a:pPr marL="463550" indent="-463550">
              <a:lnSpc>
                <a:spcPct val="100000"/>
              </a:lnSpc>
              <a:spcBef>
                <a:spcPts val="0"/>
              </a:spcBef>
              <a:buClr>
                <a:srgbClr val="C00000"/>
              </a:buClr>
              <a:buFont typeface="Wingdings" panose="05000000000000000000" pitchFamily="2" charset="2"/>
              <a:buChar char="q"/>
            </a:pPr>
            <a:r>
              <a:rPr lang="en-US" sz="2400" b="1" u="sng" dirty="0" smtClean="0"/>
              <a:t>Definition: number </a:t>
            </a:r>
            <a:r>
              <a:rPr lang="en-US" sz="2400" b="1" u="sng" dirty="0"/>
              <a:t>and percent of all CAH swing-bed patients discharged to the community.</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b="1" dirty="0" smtClean="0"/>
              <a:t>Purpose</a:t>
            </a:r>
            <a:r>
              <a:rPr lang="en-US" sz="2400" dirty="0" smtClean="0"/>
              <a:t> </a:t>
            </a:r>
            <a:r>
              <a:rPr lang="en-US" sz="2400" dirty="0"/>
              <a:t>of this outcome measure is to assess whether a CAH swing-bed program is successfully returning discharged patients to the community.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b="1" dirty="0" smtClean="0"/>
              <a:t>Discharge </a:t>
            </a:r>
            <a:r>
              <a:rPr lang="en-US" sz="2400" b="1" dirty="0"/>
              <a:t>disposition categories</a:t>
            </a:r>
            <a:r>
              <a:rPr lang="en-US" sz="2400" dirty="0"/>
              <a:t> are: </a:t>
            </a:r>
            <a:endParaRPr lang="en-US" sz="2400" dirty="0" smtClean="0"/>
          </a:p>
          <a:p>
            <a:pPr lvl="2">
              <a:lnSpc>
                <a:spcPct val="100000"/>
              </a:lnSpc>
              <a:spcBef>
                <a:spcPts val="0"/>
              </a:spcBef>
              <a:buClr>
                <a:srgbClr val="C00000"/>
              </a:buClr>
              <a:buFont typeface="Arial" panose="020B0604020202020204" pitchFamily="34" charset="0"/>
              <a:buChar char="•"/>
            </a:pPr>
            <a:r>
              <a:rPr lang="en-US" sz="2400" dirty="0" smtClean="0"/>
              <a:t>Home </a:t>
            </a:r>
            <a:r>
              <a:rPr lang="en-US" sz="2400" dirty="0"/>
              <a:t>(including a private home/apartment, board/care, assisted living, or group home facility) which may include home health services and/or outpatient therapy; </a:t>
            </a:r>
            <a:endParaRPr lang="en-US" sz="2400" dirty="0" smtClean="0"/>
          </a:p>
          <a:p>
            <a:pPr lvl="2">
              <a:lnSpc>
                <a:spcPct val="100000"/>
              </a:lnSpc>
              <a:spcBef>
                <a:spcPts val="0"/>
              </a:spcBef>
              <a:buClr>
                <a:srgbClr val="C00000"/>
              </a:buClr>
              <a:buFont typeface="Arial" panose="020B0604020202020204" pitchFamily="34" charset="0"/>
              <a:buChar char="•"/>
            </a:pPr>
            <a:r>
              <a:rPr lang="en-US" sz="2400" dirty="0"/>
              <a:t>T</a:t>
            </a:r>
            <a:r>
              <a:rPr lang="en-US" sz="2400" dirty="0" smtClean="0"/>
              <a:t>ransfer </a:t>
            </a:r>
            <a:r>
              <a:rPr lang="en-US" sz="2400" dirty="0"/>
              <a:t>to nursing home/long term care facility; and </a:t>
            </a:r>
            <a:endParaRPr lang="en-US" sz="2400" dirty="0" smtClean="0"/>
          </a:p>
          <a:p>
            <a:pPr lvl="2">
              <a:lnSpc>
                <a:spcPct val="100000"/>
              </a:lnSpc>
              <a:spcBef>
                <a:spcPts val="0"/>
              </a:spcBef>
              <a:buClr>
                <a:srgbClr val="C00000"/>
              </a:buClr>
              <a:buFont typeface="Arial" panose="020B0604020202020204" pitchFamily="34" charset="0"/>
              <a:buChar char="•"/>
            </a:pPr>
            <a:r>
              <a:rPr lang="en-US" sz="2400" dirty="0" smtClean="0"/>
              <a:t>Transfer </a:t>
            </a:r>
            <a:r>
              <a:rPr lang="en-US" sz="2400" dirty="0"/>
              <a:t>to higher level of care (e.g., return to inpatient acute care). </a:t>
            </a:r>
            <a:endParaRPr lang="en-US" sz="2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Tree>
    <p:extLst>
      <p:ext uri="{BB962C8B-B14F-4D97-AF65-F5344CB8AC3E}">
        <p14:creationId xmlns:p14="http://schemas.microsoft.com/office/powerpoint/2010/main" val="247219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76265"/>
            <a:ext cx="7772400" cy="5324535"/>
          </a:xfrm>
          <a:prstGeom prst="rect">
            <a:avLst/>
          </a:prstGeom>
          <a:noFill/>
        </p:spPr>
        <p:txBody>
          <a:bodyPr wrap="square" rtlCol="0">
            <a:spAutoFit/>
          </a:bodyPr>
          <a:lstStyle/>
          <a:p>
            <a:pPr marL="463550" indent="-463550" defTabSz="693738">
              <a:buClr>
                <a:srgbClr val="C00000"/>
              </a:buClr>
              <a:buFont typeface="+mj-lt"/>
              <a:buAutoNum type="arabicParenR"/>
            </a:pPr>
            <a:r>
              <a:rPr lang="en-US" sz="2000" dirty="0" smtClean="0"/>
              <a:t>Introduction to the project</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Purpose</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Method for the pilot project</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Quality Measures</a:t>
            </a:r>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r>
              <a:rPr lang="en-US" sz="2000" dirty="0" smtClean="0"/>
              <a:t>Risk Adjustment</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Pros &amp; Cons of tools for measures</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MDS sections for </a:t>
            </a:r>
            <a:r>
              <a:rPr lang="en-US" sz="2000" dirty="0"/>
              <a:t>d</a:t>
            </a:r>
            <a:r>
              <a:rPr lang="en-US" sz="2000" dirty="0" smtClean="0"/>
              <a:t>ata gathering</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Initial discussion for data gathering process</a:t>
            </a:r>
          </a:p>
          <a:p>
            <a:pPr marL="463550" indent="-463550" defTabSz="693738">
              <a:buClr>
                <a:srgbClr val="C00000"/>
              </a:buClr>
              <a:buFont typeface="+mj-lt"/>
              <a:buAutoNum type="arabicParenR"/>
            </a:pPr>
            <a:endParaRPr lang="en-US" sz="2000" dirty="0" smtClean="0"/>
          </a:p>
          <a:p>
            <a:pPr marL="463550" indent="-463550" defTabSz="693738">
              <a:buClr>
                <a:srgbClr val="C00000"/>
              </a:buClr>
              <a:buFont typeface="+mj-lt"/>
              <a:buAutoNum type="arabicParenR"/>
            </a:pPr>
            <a:r>
              <a:rPr lang="en-US" sz="2000" dirty="0" smtClean="0"/>
              <a:t>Next Step </a:t>
            </a:r>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smtClean="0">
                <a:solidFill>
                  <a:srgbClr val="C00000"/>
                </a:solidFill>
              </a:rPr>
              <a:t>Agenda   </a:t>
            </a:r>
            <a:endParaRPr lang="en-US" sz="22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Tree>
    <p:extLst>
      <p:ext uri="{BB962C8B-B14F-4D97-AF65-F5344CB8AC3E}">
        <p14:creationId xmlns:p14="http://schemas.microsoft.com/office/powerpoint/2010/main" val="69891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Measures  # 1</a:t>
            </a:r>
            <a:endParaRPr lang="en-US" b="1" dirty="0">
              <a:solidFill>
                <a:srgbClr val="C00000"/>
              </a:solidFill>
            </a:endParaRPr>
          </a:p>
        </p:txBody>
      </p:sp>
      <p:sp>
        <p:nvSpPr>
          <p:cNvPr id="5" name="Rectangle 2"/>
          <p:cNvSpPr txBox="1">
            <a:spLocks noChangeArrowheads="1"/>
          </p:cNvSpPr>
          <p:nvPr/>
        </p:nvSpPr>
        <p:spPr bwMode="auto">
          <a:xfrm>
            <a:off x="457200" y="9906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dirty="0" smtClean="0"/>
              <a:t>Patients excluded from Measure # 1 are those who:</a:t>
            </a:r>
          </a:p>
          <a:p>
            <a:pPr marL="814388" lvl="1" indent="-295275">
              <a:lnSpc>
                <a:spcPct val="100000"/>
              </a:lnSpc>
              <a:spcBef>
                <a:spcPts val="0"/>
              </a:spcBef>
              <a:buClr>
                <a:srgbClr val="C00000"/>
              </a:buClr>
              <a:buFont typeface="Arial" panose="020B0604020202020204" pitchFamily="34" charset="0"/>
              <a:buChar char="•"/>
            </a:pPr>
            <a:r>
              <a:rPr lang="en-US" sz="2400" dirty="0" smtClean="0"/>
              <a:t>Resided </a:t>
            </a:r>
            <a:r>
              <a:rPr lang="en-US" sz="2400" dirty="0"/>
              <a:t>in a nursing home/SNF prior to the inpatient admission that preceded their swing bed stay, and </a:t>
            </a:r>
            <a:endParaRPr lang="en-US" sz="2400" dirty="0" smtClean="0"/>
          </a:p>
          <a:p>
            <a:pPr marL="814388" lvl="1" indent="-295275">
              <a:lnSpc>
                <a:spcPct val="100000"/>
              </a:lnSpc>
              <a:spcBef>
                <a:spcPts val="0"/>
              </a:spcBef>
              <a:buClr>
                <a:srgbClr val="C00000"/>
              </a:buClr>
              <a:buFont typeface="Arial" panose="020B0604020202020204" pitchFamily="34" charset="0"/>
              <a:buChar char="•"/>
            </a:pPr>
            <a:r>
              <a:rPr lang="en-US" sz="2400" dirty="0" smtClean="0"/>
              <a:t>Died during their stay in the SB program, </a:t>
            </a:r>
          </a:p>
          <a:p>
            <a:pPr marL="814388" lvl="1" indent="-295275">
              <a:lnSpc>
                <a:spcPct val="100000"/>
              </a:lnSpc>
              <a:spcBef>
                <a:spcPts val="0"/>
              </a:spcBef>
              <a:buClr>
                <a:srgbClr val="C00000"/>
              </a:buClr>
              <a:buFont typeface="Arial" panose="020B0604020202020204" pitchFamily="34" charset="0"/>
              <a:buChar char="•"/>
            </a:pPr>
            <a:r>
              <a:rPr lang="en-US" sz="2400" dirty="0" smtClean="0"/>
              <a:t>Left </a:t>
            </a:r>
            <a:r>
              <a:rPr lang="en-US" sz="2400" dirty="0"/>
              <a:t>the swing-bed program against medical advice, or </a:t>
            </a:r>
            <a:endParaRPr lang="en-US" sz="2400" dirty="0" smtClean="0"/>
          </a:p>
          <a:p>
            <a:pPr marL="814388" lvl="1" indent="-295275">
              <a:lnSpc>
                <a:spcPct val="100000"/>
              </a:lnSpc>
              <a:spcBef>
                <a:spcPts val="0"/>
              </a:spcBef>
              <a:buClr>
                <a:srgbClr val="C00000"/>
              </a:buClr>
              <a:buFont typeface="Arial" panose="020B0604020202020204" pitchFamily="34" charset="0"/>
              <a:buChar char="•"/>
            </a:pPr>
            <a:r>
              <a:rPr lang="en-US" sz="2400" dirty="0" smtClean="0"/>
              <a:t>Were </a:t>
            </a:r>
            <a:r>
              <a:rPr lang="en-US" sz="2400" dirty="0"/>
              <a:t>discharged to hospice care </a:t>
            </a:r>
          </a:p>
          <a:p>
            <a:pPr marL="463550" indent="-463550">
              <a:lnSpc>
                <a:spcPct val="100000"/>
              </a:lnSpc>
              <a:spcBef>
                <a:spcPts val="0"/>
              </a:spcBef>
              <a:buClr>
                <a:srgbClr val="C00000"/>
              </a:buClr>
              <a:buFont typeface="Wingdings" panose="05000000000000000000" pitchFamily="2" charset="2"/>
              <a:buChar char="q"/>
            </a:pPr>
            <a:endParaRPr lang="en-US" sz="3200" dirty="0" smtClean="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CAHs that participated in </a:t>
            </a:r>
            <a:r>
              <a:rPr lang="en-US" sz="2400" dirty="0" smtClean="0"/>
              <a:t>the </a:t>
            </a:r>
            <a:r>
              <a:rPr lang="en-US" sz="2400" dirty="0"/>
              <a:t>key informant interviews are informally tracking the discharge disposition of their discharged swing-bed patients, but they are not using uniform definitions (e.g., some define community as home only while others include other types of residences prior to inpatient admission; some analyze discharge settings separately by type of diagnosis, etc</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Tree>
    <p:extLst>
      <p:ext uri="{BB962C8B-B14F-4D97-AF65-F5344CB8AC3E}">
        <p14:creationId xmlns:p14="http://schemas.microsoft.com/office/powerpoint/2010/main" val="250395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Measures  # 1</a:t>
            </a:r>
            <a:endParaRPr lang="en-US" b="1" dirty="0">
              <a:solidFill>
                <a:srgbClr val="C00000"/>
              </a:solidFill>
            </a:endParaRPr>
          </a:p>
        </p:txBody>
      </p:sp>
      <p:sp>
        <p:nvSpPr>
          <p:cNvPr id="5" name="Rectangle 2"/>
          <p:cNvSpPr txBox="1">
            <a:spLocks noChangeArrowheads="1"/>
          </p:cNvSpPr>
          <p:nvPr/>
        </p:nvSpPr>
        <p:spPr bwMode="auto">
          <a:xfrm>
            <a:off x="4572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CMS </a:t>
            </a:r>
            <a:r>
              <a:rPr lang="en-US" sz="2400" dirty="0"/>
              <a:t>has adopted three risk-adjusted discharge to community measures for SNF, IRF and LTCH settings.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These </a:t>
            </a:r>
            <a:r>
              <a:rPr lang="en-US" sz="2400" dirty="0"/>
              <a:t>measures define successful discharge to the community as “discharge to home/self-care with or without home health services,” </a:t>
            </a:r>
            <a:endParaRPr lang="en-US" sz="2400" dirty="0" smtClean="0"/>
          </a:p>
          <a:p>
            <a:pPr marL="814388" lvl="1" indent="-187325">
              <a:lnSpc>
                <a:spcPct val="100000"/>
              </a:lnSpc>
              <a:spcBef>
                <a:spcPts val="0"/>
              </a:spcBef>
              <a:buClr>
                <a:srgbClr val="C00000"/>
              </a:buClr>
              <a:buFont typeface="Arial" panose="020B0604020202020204" pitchFamily="34" charset="0"/>
              <a:buChar char="•"/>
            </a:pPr>
            <a:r>
              <a:rPr lang="en-US" sz="2400" dirty="0" smtClean="0"/>
              <a:t>provided </a:t>
            </a:r>
            <a:r>
              <a:rPr lang="en-US" sz="2400" dirty="0"/>
              <a:t>the patient does not have an unplanned acute care readmission and </a:t>
            </a:r>
            <a:endParaRPr lang="en-US" sz="2400" dirty="0" smtClean="0"/>
          </a:p>
          <a:p>
            <a:pPr marL="814388" lvl="1" indent="-187325">
              <a:lnSpc>
                <a:spcPct val="100000"/>
              </a:lnSpc>
              <a:spcBef>
                <a:spcPts val="0"/>
              </a:spcBef>
              <a:buClr>
                <a:srgbClr val="C00000"/>
              </a:buClr>
              <a:buFont typeface="Arial" panose="020B0604020202020204" pitchFamily="34" charset="0"/>
              <a:buChar char="•"/>
            </a:pPr>
            <a:r>
              <a:rPr lang="en-US" sz="2400" dirty="0" smtClean="0"/>
              <a:t>remains </a:t>
            </a:r>
            <a:r>
              <a:rPr lang="en-US" sz="2400" dirty="0"/>
              <a:t>alive during the 31 days following discharge. </a:t>
            </a:r>
            <a:endParaRPr lang="en-US" sz="2400" dirty="0" smtClean="0"/>
          </a:p>
          <a:p>
            <a:pPr marL="814388" lvl="1"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These </a:t>
            </a:r>
            <a:r>
              <a:rPr lang="en-US" sz="2400" dirty="0"/>
              <a:t>measures are calculated by CMS using Medicare FFS claims data.</a:t>
            </a:r>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Tree>
    <p:extLst>
      <p:ext uri="{BB962C8B-B14F-4D97-AF65-F5344CB8AC3E}">
        <p14:creationId xmlns:p14="http://schemas.microsoft.com/office/powerpoint/2010/main" val="169615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Measures  # 1</a:t>
            </a:r>
            <a:endParaRPr lang="en-US" b="1" dirty="0">
              <a:solidFill>
                <a:srgbClr val="C00000"/>
              </a:solidFill>
            </a:endParaRPr>
          </a:p>
        </p:txBody>
      </p:sp>
      <p:sp>
        <p:nvSpPr>
          <p:cNvPr id="5" name="Rectangle 2"/>
          <p:cNvSpPr txBox="1">
            <a:spLocks noChangeArrowheads="1"/>
          </p:cNvSpPr>
          <p:nvPr/>
        </p:nvSpPr>
        <p:spPr bwMode="auto">
          <a:xfrm>
            <a:off x="457200" y="11430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For purposes of comparing risk-adjusted discharge disposition rates across CAH swing-bed programs and with other post-acute settings, </a:t>
            </a:r>
            <a:r>
              <a:rPr lang="en-US" sz="2400" dirty="0" smtClean="0"/>
              <a:t>UMRHRC recommends </a:t>
            </a:r>
            <a:r>
              <a:rPr lang="en-US" sz="2400" dirty="0"/>
              <a:t>that CMS calculate risk-adjusted discharge to the community rates annually for CAH swing-bed programs using Medicare claims data, similar to the process used for other post-acute providers.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It </a:t>
            </a:r>
            <a:r>
              <a:rPr lang="en-US" sz="2400" dirty="0"/>
              <a:t>would be useful if CMS calculated the discharge to community measure for CAH swing-bed programs using two years of claims data, as they are considering for SNFs, and already do for the discharge to community measures adopted for the IRF and LTCH Quality Reporting Programs.</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Tree>
    <p:extLst>
      <p:ext uri="{BB962C8B-B14F-4D97-AF65-F5344CB8AC3E}">
        <p14:creationId xmlns:p14="http://schemas.microsoft.com/office/powerpoint/2010/main" val="79007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2 </a:t>
            </a:r>
            <a:endParaRPr lang="en-US" b="1" dirty="0">
              <a:solidFill>
                <a:srgbClr val="C00000"/>
              </a:solidFill>
            </a:endParaRPr>
          </a:p>
        </p:txBody>
      </p:sp>
      <p:sp>
        <p:nvSpPr>
          <p:cNvPr id="5" name="Rectangle 2"/>
          <p:cNvSpPr txBox="1">
            <a:spLocks noChangeArrowheads="1"/>
          </p:cNvSpPr>
          <p:nvPr/>
        </p:nvSpPr>
        <p:spPr bwMode="auto">
          <a:xfrm>
            <a:off x="304800" y="9144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Readmissions after swing-bed stay: </a:t>
            </a:r>
            <a:endParaRPr lang="en-US" sz="2400" b="1" u="sng" dirty="0" smtClean="0"/>
          </a:p>
          <a:p>
            <a:pPr marL="463550" indent="-463550">
              <a:lnSpc>
                <a:spcPct val="100000"/>
              </a:lnSpc>
              <a:spcBef>
                <a:spcPts val="0"/>
              </a:spcBef>
              <a:buClr>
                <a:srgbClr val="C00000"/>
              </a:buClr>
              <a:buFont typeface="Wingdings" panose="05000000000000000000" pitchFamily="2" charset="2"/>
              <a:buChar char="q"/>
            </a:pPr>
            <a:endParaRPr lang="en-US" sz="2400" b="1" u="sng" dirty="0" smtClean="0"/>
          </a:p>
          <a:p>
            <a:pPr marL="463550" indent="-463550">
              <a:lnSpc>
                <a:spcPct val="100000"/>
              </a:lnSpc>
              <a:spcBef>
                <a:spcPts val="0"/>
              </a:spcBef>
              <a:buClr>
                <a:srgbClr val="C00000"/>
              </a:buClr>
              <a:buFont typeface="Wingdings" panose="05000000000000000000" pitchFamily="2" charset="2"/>
              <a:buChar char="q"/>
            </a:pPr>
            <a:r>
              <a:rPr lang="en-US" sz="2400" b="1" u="sng" dirty="0" smtClean="0"/>
              <a:t>Definition: rate </a:t>
            </a:r>
            <a:r>
              <a:rPr lang="en-US" sz="2400" b="1" u="sng" dirty="0"/>
              <a:t>of discharged CAH swing-bed patients who are readmitted for an unplanned hospital inpatient stay at any hospital within 30 days of discharge</a:t>
            </a:r>
            <a:r>
              <a:rPr lang="en-US" sz="2400" b="1" u="sng" dirty="0" smtClean="0"/>
              <a:t>.</a:t>
            </a:r>
          </a:p>
          <a:p>
            <a:pPr marL="463550" indent="-463550">
              <a:lnSpc>
                <a:spcPct val="100000"/>
              </a:lnSpc>
              <a:spcBef>
                <a:spcPts val="0"/>
              </a:spcBef>
              <a:buClr>
                <a:srgbClr val="C00000"/>
              </a:buClr>
              <a:buFont typeface="Wingdings" panose="05000000000000000000" pitchFamily="2" charset="2"/>
              <a:buChar char="q"/>
            </a:pPr>
            <a:endParaRPr lang="en-US" sz="2400" b="1" u="sng" dirty="0"/>
          </a:p>
          <a:p>
            <a:pPr marL="463550" indent="-463550">
              <a:lnSpc>
                <a:spcPct val="100000"/>
              </a:lnSpc>
              <a:spcBef>
                <a:spcPts val="0"/>
              </a:spcBef>
              <a:buClr>
                <a:srgbClr val="C00000"/>
              </a:buClr>
              <a:buFont typeface="Wingdings" panose="05000000000000000000" pitchFamily="2" charset="2"/>
              <a:buChar char="q"/>
            </a:pPr>
            <a:r>
              <a:rPr lang="en-US" sz="2400" b="1" dirty="0" smtClean="0"/>
              <a:t>Purpose</a:t>
            </a:r>
            <a:r>
              <a:rPr lang="en-US" sz="2400" dirty="0" smtClean="0"/>
              <a:t> </a:t>
            </a:r>
            <a:r>
              <a:rPr lang="en-US" sz="2400" dirty="0"/>
              <a:t>of this outcome measure is to assess whether a CAH swing-bed program is successfully preventing unplanned hospital readmissions.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CAHs that participated in our key informant interviews recognize the importance of reducing unplanned hospital readmissions, and most are informally tracking whether their discharged swing-bed patients are being readmitted to the </a:t>
            </a:r>
            <a:r>
              <a:rPr lang="en-US" sz="2400" dirty="0" smtClean="0"/>
              <a:t>CAH</a:t>
            </a:r>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Tree>
    <p:extLst>
      <p:ext uri="{BB962C8B-B14F-4D97-AF65-F5344CB8AC3E}">
        <p14:creationId xmlns:p14="http://schemas.microsoft.com/office/powerpoint/2010/main" val="2759021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2 </a:t>
            </a:r>
            <a:endParaRPr lang="en-US" b="1" dirty="0">
              <a:solidFill>
                <a:srgbClr val="C00000"/>
              </a:solidFill>
            </a:endParaRPr>
          </a:p>
        </p:txBody>
      </p:sp>
      <p:sp>
        <p:nvSpPr>
          <p:cNvPr id="5" name="Rectangle 2"/>
          <p:cNvSpPr txBox="1">
            <a:spLocks noChangeArrowheads="1"/>
          </p:cNvSpPr>
          <p:nvPr/>
        </p:nvSpPr>
        <p:spPr bwMode="auto">
          <a:xfrm>
            <a:off x="304800" y="9144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CAHs are not </a:t>
            </a:r>
            <a:r>
              <a:rPr lang="en-US" sz="2400" dirty="0"/>
              <a:t>using a uniform definition of readmissions that includes readmissions to any hospital, or risk-adjusting the data.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Respondents </a:t>
            </a:r>
            <a:r>
              <a:rPr lang="en-US" sz="2400" dirty="0"/>
              <a:t>to our expert survey confirmed the importance of readmissions as an outcome measure, but raised questions about the need for risk-adjustment and what data CAHs would use to identify readmissions to other hospitals. </a:t>
            </a:r>
          </a:p>
          <a:p>
            <a:pPr marL="0" indent="0">
              <a:lnSpc>
                <a:spcPct val="100000"/>
              </a:lnSpc>
              <a:spcBef>
                <a:spcPts val="0"/>
              </a:spcBef>
              <a:buClr>
                <a:srgbClr val="C00000"/>
              </a:buClr>
              <a:buNone/>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CMS currently calculates a hospital-wide all-cause unplanned risk-adjusted readmission rate for each hospital that includes all discharged medical, surgical and gynecological, neurological, cardiovascular, and cardiorespiratory inpatients using Medicare claims data, and reports this measure on Hospital </a:t>
            </a:r>
            <a:r>
              <a:rPr lang="en-US" sz="2400" dirty="0" smtClean="0"/>
              <a:t>Compare.</a:t>
            </a:r>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Tree>
    <p:extLst>
      <p:ext uri="{BB962C8B-B14F-4D97-AF65-F5344CB8AC3E}">
        <p14:creationId xmlns:p14="http://schemas.microsoft.com/office/powerpoint/2010/main" val="666393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2 </a:t>
            </a:r>
            <a:endParaRPr lang="en-US" b="1" dirty="0">
              <a:solidFill>
                <a:srgbClr val="C00000"/>
              </a:solidFill>
            </a:endParaRPr>
          </a:p>
        </p:txBody>
      </p:sp>
      <p:sp>
        <p:nvSpPr>
          <p:cNvPr id="5" name="Rectangle 2"/>
          <p:cNvSpPr txBox="1">
            <a:spLocks noChangeArrowheads="1"/>
          </p:cNvSpPr>
          <p:nvPr/>
        </p:nvSpPr>
        <p:spPr bwMode="auto">
          <a:xfrm>
            <a:off x="304800" y="9144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CMS </a:t>
            </a:r>
            <a:r>
              <a:rPr lang="en-US" sz="2400" dirty="0"/>
              <a:t>also calculates potentially preventable 30-day post-discharge readmission measures for SNFs, IRFs, LTCHs and HHAs, which are based on the hospital-wide readmission measure with some additions for post-acute </a:t>
            </a:r>
            <a:r>
              <a:rPr lang="en-US" sz="2400" dirty="0" smtClean="0"/>
              <a:t>settings.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However, there is no comparable readmission measure calculated specifically for swing-bed patients.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For internal quality improvement purposes, we recommend that each CAH swing-bed program track the number and percent of their discharged CAH swing-bed patients who are readmitted for an unplanned hospital inpatient stay at any hospital within 30 days of discharge, using a combination of hospital admission records and follow-up phone calls with discharged </a:t>
            </a:r>
            <a:r>
              <a:rPr lang="en-US" sz="2400" dirty="0" smtClean="0"/>
              <a:t>patients after 30 days post discharge as needed. </a:t>
            </a:r>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Tree>
    <p:extLst>
      <p:ext uri="{BB962C8B-B14F-4D97-AF65-F5344CB8AC3E}">
        <p14:creationId xmlns:p14="http://schemas.microsoft.com/office/powerpoint/2010/main" val="382660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2 </a:t>
            </a:r>
            <a:endParaRPr lang="en-US" b="1" dirty="0">
              <a:solidFill>
                <a:srgbClr val="C00000"/>
              </a:solidFill>
            </a:endParaRPr>
          </a:p>
        </p:txBody>
      </p:sp>
      <p:sp>
        <p:nvSpPr>
          <p:cNvPr id="5" name="Rectangle 2"/>
          <p:cNvSpPr txBox="1">
            <a:spLocks noChangeArrowheads="1"/>
          </p:cNvSpPr>
          <p:nvPr/>
        </p:nvSpPr>
        <p:spPr bwMode="auto">
          <a:xfrm>
            <a:off x="304800" y="11430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dirty="0" smtClean="0"/>
              <a:t>Exclusions</a:t>
            </a:r>
            <a:r>
              <a:rPr lang="en-US" sz="2400" dirty="0" smtClean="0"/>
              <a:t>: Patients </a:t>
            </a:r>
            <a:r>
              <a:rPr lang="en-US" sz="2400" dirty="0"/>
              <a:t>who left the swing-bed program against medical advice are excluded from the measure.</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For purposes of comparing risk-adjusted readmission rates across CAH swing-bed programs and with other post-acute settings, we recommend that CMS calculate risk-adjusted readmission rates annually for CAH swing-bed programs using Medicare claims data, similar to the process used for other post-acute providers.</a:t>
            </a:r>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Tree>
    <p:extLst>
      <p:ext uri="{BB962C8B-B14F-4D97-AF65-F5344CB8AC3E}">
        <p14:creationId xmlns:p14="http://schemas.microsoft.com/office/powerpoint/2010/main" val="3048166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Outcome Measure # 1 &amp; 2 </a:t>
            </a:r>
            <a:endParaRPr lang="en-US" b="1" dirty="0">
              <a:solidFill>
                <a:srgbClr val="C00000"/>
              </a:solidFill>
            </a:endParaRPr>
          </a:p>
        </p:txBody>
      </p:sp>
      <p:sp>
        <p:nvSpPr>
          <p:cNvPr id="5" name="Rectangle 2"/>
          <p:cNvSpPr txBox="1">
            <a:spLocks noChangeArrowheads="1"/>
          </p:cNvSpPr>
          <p:nvPr/>
        </p:nvSpPr>
        <p:spPr bwMode="auto">
          <a:xfrm>
            <a:off x="304800" y="11430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3200" dirty="0" smtClean="0"/>
              <a:t>Discussion of potential process to track data for these measures</a:t>
            </a:r>
          </a:p>
          <a:p>
            <a:pPr marL="463550" indent="-463550">
              <a:lnSpc>
                <a:spcPct val="100000"/>
              </a:lnSpc>
              <a:spcBef>
                <a:spcPts val="0"/>
              </a:spcBef>
              <a:buClr>
                <a:srgbClr val="C00000"/>
              </a:buClr>
              <a:buFont typeface="Wingdings" panose="05000000000000000000" pitchFamily="2" charset="2"/>
              <a:buChar char="q"/>
            </a:pPr>
            <a:endParaRPr lang="en-US" sz="3200" dirty="0"/>
          </a:p>
          <a:p>
            <a:pPr marL="814388" lvl="1" indent="-463550">
              <a:lnSpc>
                <a:spcPct val="100000"/>
              </a:lnSpc>
              <a:spcBef>
                <a:spcPts val="0"/>
              </a:spcBef>
              <a:buClr>
                <a:srgbClr val="C00000"/>
              </a:buClr>
              <a:buFont typeface="Arial" panose="020B0604020202020204" pitchFamily="34" charset="0"/>
              <a:buChar char="•"/>
            </a:pPr>
            <a:r>
              <a:rPr lang="en-US" sz="2800" dirty="0" smtClean="0"/>
              <a:t>Discharge </a:t>
            </a:r>
            <a:r>
              <a:rPr lang="en-US" sz="2800" dirty="0"/>
              <a:t>disposition and </a:t>
            </a:r>
          </a:p>
          <a:p>
            <a:pPr>
              <a:lnSpc>
                <a:spcPct val="100000"/>
              </a:lnSpc>
              <a:spcBef>
                <a:spcPts val="0"/>
              </a:spcBef>
              <a:buClr>
                <a:srgbClr val="C00000"/>
              </a:buClr>
              <a:buFont typeface="Arial" panose="020B0604020202020204" pitchFamily="34" charset="0"/>
              <a:buChar char="•"/>
            </a:pPr>
            <a:endParaRPr lang="en-US" sz="3200" dirty="0" smtClean="0"/>
          </a:p>
          <a:p>
            <a:pPr marL="814388" lvl="1" indent="-463550">
              <a:lnSpc>
                <a:spcPct val="100000"/>
              </a:lnSpc>
              <a:spcBef>
                <a:spcPts val="0"/>
              </a:spcBef>
              <a:buClr>
                <a:srgbClr val="C00000"/>
              </a:buClr>
              <a:buFont typeface="Arial" panose="020B0604020202020204" pitchFamily="34" charset="0"/>
              <a:buChar char="•"/>
            </a:pPr>
            <a:r>
              <a:rPr lang="en-US" sz="2800" dirty="0" smtClean="0"/>
              <a:t>Hospital </a:t>
            </a:r>
            <a:r>
              <a:rPr lang="en-US" sz="2800" dirty="0"/>
              <a:t>readmission after a swing-bed </a:t>
            </a:r>
            <a:r>
              <a:rPr lang="en-US" sz="2800" dirty="0" smtClean="0"/>
              <a:t>stay</a:t>
            </a:r>
          </a:p>
          <a:p>
            <a:pPr marL="814388" lvl="1" indent="-463550">
              <a:lnSpc>
                <a:spcPct val="100000"/>
              </a:lnSpc>
              <a:spcBef>
                <a:spcPts val="0"/>
              </a:spcBef>
              <a:buClr>
                <a:srgbClr val="C00000"/>
              </a:buClr>
              <a:buFont typeface="Arial" panose="020B0604020202020204" pitchFamily="34" charset="0"/>
              <a:buChar char="•"/>
            </a:pPr>
            <a:endParaRPr lang="en-US" sz="2800" dirty="0"/>
          </a:p>
          <a:p>
            <a:pPr>
              <a:lnSpc>
                <a:spcPct val="100000"/>
              </a:lnSpc>
              <a:spcBef>
                <a:spcPts val="0"/>
              </a:spcBef>
              <a:buClr>
                <a:srgbClr val="C00000"/>
              </a:buClr>
              <a:buFont typeface="Wingdings" panose="05000000000000000000" pitchFamily="2" charset="2"/>
              <a:buChar char="q"/>
            </a:pPr>
            <a:r>
              <a:rPr lang="en-US" sz="3000" dirty="0" smtClean="0"/>
              <a:t> What could work at your hospital?</a:t>
            </a:r>
            <a:endParaRPr lang="en-US" sz="3000" dirty="0"/>
          </a:p>
          <a:p>
            <a:pPr marL="463550" indent="-463550">
              <a:lnSpc>
                <a:spcPct val="100000"/>
              </a:lnSpc>
              <a:spcBef>
                <a:spcPts val="0"/>
              </a:spcBef>
              <a:buClr>
                <a:srgbClr val="C00000"/>
              </a:buClr>
              <a:buFont typeface="Wingdings" panose="05000000000000000000" pitchFamily="2" charset="2"/>
              <a:buChar char="q"/>
            </a:pPr>
            <a:endParaRPr lang="en-US" sz="32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Tree>
    <p:extLst>
      <p:ext uri="{BB962C8B-B14F-4D97-AF65-F5344CB8AC3E}">
        <p14:creationId xmlns:p14="http://schemas.microsoft.com/office/powerpoint/2010/main" val="2711876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a:t>
            </a:r>
            <a:r>
              <a:rPr lang="en-US" b="1" dirty="0">
                <a:solidFill>
                  <a:srgbClr val="C00000"/>
                </a:solidFill>
              </a:rPr>
              <a:t>3</a:t>
            </a:r>
            <a:r>
              <a:rPr lang="en-US" b="1" dirty="0" smtClean="0">
                <a:solidFill>
                  <a:srgbClr val="C00000"/>
                </a:solidFill>
              </a:rPr>
              <a:t> </a:t>
            </a:r>
            <a:endParaRPr lang="en-US" b="1" dirty="0">
              <a:solidFill>
                <a:srgbClr val="C00000"/>
              </a:solidFill>
            </a:endParaRPr>
          </a:p>
        </p:txBody>
      </p:sp>
      <p:sp>
        <p:nvSpPr>
          <p:cNvPr id="5" name="Rectangle 2"/>
          <p:cNvSpPr txBox="1">
            <a:spLocks noChangeArrowheads="1"/>
          </p:cNvSpPr>
          <p:nvPr/>
        </p:nvSpPr>
        <p:spPr bwMode="auto">
          <a:xfrm>
            <a:off x="381000" y="1066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Change in Self-Care Score for Medical Rehabilitation Patients  </a:t>
            </a:r>
            <a:endParaRPr lang="en-US" sz="2400" b="1" u="sng" dirty="0" smtClean="0"/>
          </a:p>
          <a:p>
            <a:pPr marL="463550" indent="-463550">
              <a:lnSpc>
                <a:spcPct val="100000"/>
              </a:lnSpc>
              <a:spcBef>
                <a:spcPts val="0"/>
              </a:spcBef>
              <a:buClr>
                <a:srgbClr val="C00000"/>
              </a:buClr>
              <a:buFont typeface="Wingdings" panose="05000000000000000000" pitchFamily="2" charset="2"/>
              <a:buChar char="q"/>
            </a:pPr>
            <a:endParaRPr lang="en-US" sz="2400" b="1" u="sng" dirty="0" smtClean="0"/>
          </a:p>
          <a:p>
            <a:pPr marL="463550" indent="-463550">
              <a:lnSpc>
                <a:spcPct val="100000"/>
              </a:lnSpc>
              <a:spcBef>
                <a:spcPts val="0"/>
              </a:spcBef>
              <a:buClr>
                <a:srgbClr val="C00000"/>
              </a:buClr>
              <a:buFont typeface="Wingdings" panose="05000000000000000000" pitchFamily="2" charset="2"/>
              <a:buChar char="q"/>
            </a:pPr>
            <a:r>
              <a:rPr lang="en-US" sz="2400" b="1" dirty="0" smtClean="0"/>
              <a:t>Definition:</a:t>
            </a:r>
            <a:r>
              <a:rPr lang="en-US" sz="2400" dirty="0" smtClean="0"/>
              <a:t> This </a:t>
            </a:r>
            <a:r>
              <a:rPr lang="en-US" sz="2400" dirty="0"/>
              <a:t>quality measure estimates the risk-adjusted mean change in self-care score between admission and discharge for CAH Medicare swing-bed patients discharged from a swing-bed.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measure is based on the CMS functional outcome measure adopted for SNFs and IRFs under the IMPACT Act and endorsed by NQF as NQF measure #2633.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Tree>
    <p:extLst>
      <p:ext uri="{BB962C8B-B14F-4D97-AF65-F5344CB8AC3E}">
        <p14:creationId xmlns:p14="http://schemas.microsoft.com/office/powerpoint/2010/main" val="1685713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a:t>
            </a:r>
            <a:r>
              <a:rPr lang="en-US" b="1" dirty="0">
                <a:solidFill>
                  <a:srgbClr val="C00000"/>
                </a:solidFill>
              </a:rPr>
              <a:t>3</a:t>
            </a:r>
            <a:r>
              <a:rPr lang="en-US" b="1" dirty="0" smtClean="0">
                <a:solidFill>
                  <a:srgbClr val="C00000"/>
                </a:solidFill>
              </a:rPr>
              <a:t> </a:t>
            </a:r>
            <a:endParaRPr lang="en-US" b="1" dirty="0">
              <a:solidFill>
                <a:srgbClr val="C00000"/>
              </a:solidFill>
            </a:endParaRPr>
          </a:p>
        </p:txBody>
      </p:sp>
      <p:sp>
        <p:nvSpPr>
          <p:cNvPr id="5" name="Rectangle 2"/>
          <p:cNvSpPr txBox="1">
            <a:spLocks noChangeArrowheads="1"/>
          </p:cNvSpPr>
          <p:nvPr/>
        </p:nvSpPr>
        <p:spPr bwMode="auto">
          <a:xfrm>
            <a:off x="457200" y="11430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The measure uses </a:t>
            </a:r>
            <a:r>
              <a:rPr lang="en-US" sz="2400" dirty="0"/>
              <a:t>MDS Section GG elements </a:t>
            </a:r>
            <a:r>
              <a:rPr lang="en-US" sz="2400" dirty="0" smtClean="0"/>
              <a:t>(2018 version) and </a:t>
            </a:r>
            <a:r>
              <a:rPr lang="en-US" sz="2400" dirty="0"/>
              <a:t>addresses the following self-care items: </a:t>
            </a:r>
            <a:endParaRPr lang="en-US" sz="24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eating</a:t>
            </a:r>
            <a:r>
              <a:rPr lang="en-US" sz="2200" dirty="0"/>
              <a:t>,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oral </a:t>
            </a:r>
            <a:r>
              <a:rPr lang="en-US" sz="2200" dirty="0"/>
              <a:t>hygiene,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toilet </a:t>
            </a:r>
            <a:r>
              <a:rPr lang="en-US" sz="2200" dirty="0"/>
              <a:t>hygiene,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shower/bathing</a:t>
            </a:r>
            <a:r>
              <a:rPr lang="en-US" sz="2200" dirty="0"/>
              <a:t>,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upper </a:t>
            </a:r>
            <a:r>
              <a:rPr lang="en-US" sz="2200" dirty="0"/>
              <a:t>body dressing,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lower </a:t>
            </a:r>
            <a:r>
              <a:rPr lang="en-US" sz="2200" dirty="0"/>
              <a:t>body dressing, and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putting </a:t>
            </a:r>
            <a:r>
              <a:rPr lang="en-US" sz="2200" dirty="0"/>
              <a:t>on/taking off footwear. </a:t>
            </a:r>
            <a:endParaRPr lang="en-US" sz="2200" dirty="0" smtClean="0"/>
          </a:p>
          <a:p>
            <a:pPr marL="814388" lvl="1" indent="-241300">
              <a:lnSpc>
                <a:spcPct val="100000"/>
              </a:lnSpc>
              <a:spcBef>
                <a:spcPts val="0"/>
              </a:spcBef>
              <a:buClr>
                <a:srgbClr val="C00000"/>
              </a:buClr>
              <a:buFont typeface="Arial" panose="020B0604020202020204" pitchFamily="34" charset="0"/>
              <a:buChar char="•"/>
            </a:pPr>
            <a:endParaRPr lang="en-US" sz="2200" dirty="0"/>
          </a:p>
          <a:p>
            <a:pPr marL="463550" indent="-463550">
              <a:lnSpc>
                <a:spcPct val="100000"/>
              </a:lnSpc>
              <a:spcBef>
                <a:spcPts val="0"/>
              </a:spcBef>
              <a:buClr>
                <a:srgbClr val="C00000"/>
              </a:buClr>
              <a:buFont typeface="Wingdings" panose="05000000000000000000" pitchFamily="2" charset="2"/>
              <a:buChar char="q"/>
            </a:pPr>
            <a:r>
              <a:rPr lang="en-US" sz="2400" dirty="0" smtClean="0"/>
              <a:t>All </a:t>
            </a:r>
            <a:r>
              <a:rPr lang="en-US" sz="2400" dirty="0"/>
              <a:t>items are scored based on the level of dependence/assistance required, with a potential score range for the measure of 7 to </a:t>
            </a:r>
            <a:r>
              <a:rPr lang="en-US" sz="2400" dirty="0" smtClean="0"/>
              <a:t>42</a:t>
            </a:r>
            <a:endParaRPr lang="en-US" sz="24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Tree>
    <p:extLst>
      <p:ext uri="{BB962C8B-B14F-4D97-AF65-F5344CB8AC3E}">
        <p14:creationId xmlns:p14="http://schemas.microsoft.com/office/powerpoint/2010/main" val="751387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PPS SB and SNFs Quality Measures </a:t>
            </a:r>
            <a:endParaRPr lang="en-US" b="1" dirty="0">
              <a:solidFill>
                <a:srgbClr val="C00000"/>
              </a:solidFill>
            </a:endParaRPr>
          </a:p>
        </p:txBody>
      </p:sp>
      <p:sp>
        <p:nvSpPr>
          <p:cNvPr id="5" name="Rectangle 2"/>
          <p:cNvSpPr txBox="1">
            <a:spLocks noChangeArrowheads="1"/>
          </p:cNvSpPr>
          <p:nvPr/>
        </p:nvSpPr>
        <p:spPr bwMode="auto">
          <a:xfrm>
            <a:off x="152400" y="9144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buClr>
                <a:srgbClr val="990000"/>
              </a:buClr>
              <a:buFont typeface="Wingdings" pitchFamily="2" charset="2"/>
              <a:buChar char="q"/>
              <a:defRPr/>
            </a:pPr>
            <a:r>
              <a:rPr lang="en-US" sz="2200" u="sng" kern="0" dirty="0" smtClean="0">
                <a:latin typeface="Times New Roman"/>
              </a:rPr>
              <a:t>CMS tracks quality and cost via the MDS and FFS claims</a:t>
            </a:r>
          </a:p>
          <a:p>
            <a:pPr marL="814388" lvl="1" indent="-241300">
              <a:buClr>
                <a:srgbClr val="990000"/>
              </a:buClr>
              <a:buFont typeface="Arial" panose="020B0604020202020204" pitchFamily="34" charset="0"/>
              <a:buChar char="•"/>
              <a:defRPr/>
            </a:pPr>
            <a:r>
              <a:rPr lang="en-US" sz="2000" u="sng" kern="0" dirty="0" smtClean="0">
                <a:latin typeface="Times New Roman"/>
              </a:rPr>
              <a:t>Functional </a:t>
            </a:r>
            <a:r>
              <a:rPr lang="en-US" sz="2000" u="sng" kern="0" dirty="0">
                <a:latin typeface="Times New Roman"/>
              </a:rPr>
              <a:t>Abilities and Goals</a:t>
            </a:r>
            <a:r>
              <a:rPr lang="en-US" sz="2000" kern="0" dirty="0">
                <a:latin typeface="Times New Roman"/>
              </a:rPr>
              <a:t> assesses the need for assistance with self-care and mobility </a:t>
            </a:r>
            <a:r>
              <a:rPr lang="en-US" sz="2000" kern="0" dirty="0" smtClean="0">
                <a:latin typeface="Times New Roman"/>
              </a:rPr>
              <a:t>activities (IMPACT ACT)</a:t>
            </a:r>
            <a:endParaRPr lang="en-US" sz="2000" kern="0" dirty="0">
              <a:latin typeface="Times New Roman"/>
            </a:endParaRPr>
          </a:p>
          <a:p>
            <a:pPr marL="1152525" lvl="2" indent="-241300">
              <a:buClr>
                <a:srgbClr val="990000"/>
              </a:buClr>
              <a:buFont typeface="Arial" panose="020B0604020202020204" pitchFamily="34" charset="0"/>
              <a:buChar char="•"/>
              <a:defRPr/>
            </a:pPr>
            <a:r>
              <a:rPr lang="en-US" sz="1800" kern="0" dirty="0" smtClean="0">
                <a:latin typeface="Times New Roman"/>
              </a:rPr>
              <a:t>The </a:t>
            </a:r>
            <a:r>
              <a:rPr lang="en-US" sz="1800" kern="0" dirty="0">
                <a:latin typeface="Times New Roman"/>
              </a:rPr>
              <a:t>information is collected at the start of a Medicare Part A stay on the 5-Day PPS assessment and is also collected at the end of the stay on the Part A PPS Discharge assessment</a:t>
            </a:r>
            <a:r>
              <a:rPr lang="en-US" sz="1800" kern="0" dirty="0" smtClean="0">
                <a:latin typeface="Times New Roman"/>
              </a:rPr>
              <a:t>.</a:t>
            </a:r>
          </a:p>
          <a:p>
            <a:pPr marL="1152525" lvl="2" indent="-241300">
              <a:buClr>
                <a:srgbClr val="990000"/>
              </a:buClr>
              <a:buFont typeface="Arial" panose="020B0604020202020204" pitchFamily="34" charset="0"/>
              <a:buChar char="•"/>
              <a:defRPr/>
            </a:pPr>
            <a:r>
              <a:rPr lang="en-US" sz="1800" kern="0" dirty="0" smtClean="0">
                <a:latin typeface="Times New Roman"/>
              </a:rPr>
              <a:t>Information will be posted by CMS and Discharge Planners will be required to share the info when making a referral</a:t>
            </a:r>
          </a:p>
          <a:p>
            <a:pPr marL="1152525" lvl="2" indent="-241300">
              <a:buClr>
                <a:srgbClr val="990000"/>
              </a:buClr>
              <a:buFont typeface="Arial" panose="020B0604020202020204" pitchFamily="34" charset="0"/>
              <a:buChar char="•"/>
              <a:defRPr/>
            </a:pPr>
            <a:r>
              <a:rPr lang="en-US" sz="1800" kern="0" dirty="0" smtClean="0">
                <a:latin typeface="Times New Roman"/>
              </a:rPr>
              <a:t>What data do CAH SB have regarding functional improvement? </a:t>
            </a:r>
          </a:p>
          <a:p>
            <a:pPr marL="814388" lvl="1" indent="-241300">
              <a:buClr>
                <a:srgbClr val="990000"/>
              </a:buClr>
              <a:buFont typeface="Arial" panose="020B0604020202020204" pitchFamily="34" charset="0"/>
              <a:buChar char="•"/>
              <a:defRPr/>
            </a:pPr>
            <a:r>
              <a:rPr lang="en-US" sz="2200" u="sng" kern="0" dirty="0" smtClean="0">
                <a:latin typeface="Times New Roman"/>
              </a:rPr>
              <a:t>Community discharge rate</a:t>
            </a:r>
          </a:p>
          <a:p>
            <a:pPr marL="814388" lvl="1" indent="-241300">
              <a:buClr>
                <a:srgbClr val="990000"/>
              </a:buClr>
              <a:buFont typeface="Arial" panose="020B0604020202020204" pitchFamily="34" charset="0"/>
              <a:buChar char="•"/>
              <a:defRPr/>
            </a:pPr>
            <a:r>
              <a:rPr lang="en-US" sz="2200" u="sng" kern="0" dirty="0" smtClean="0">
                <a:latin typeface="Times New Roman"/>
              </a:rPr>
              <a:t>30 days readmission post discharge </a:t>
            </a:r>
          </a:p>
          <a:p>
            <a:pPr marL="814388" lvl="1" indent="-241300">
              <a:buClr>
                <a:srgbClr val="990000"/>
              </a:buClr>
              <a:buFont typeface="Arial" panose="020B0604020202020204" pitchFamily="34" charset="0"/>
              <a:buChar char="•"/>
              <a:defRPr/>
            </a:pPr>
            <a:r>
              <a:rPr lang="en-US" sz="2200" u="sng" kern="0" dirty="0" smtClean="0">
                <a:latin typeface="Times New Roman"/>
              </a:rPr>
              <a:t>New or worsened pressure ulcers</a:t>
            </a:r>
          </a:p>
          <a:p>
            <a:pPr marL="814388" lvl="1" indent="-241300">
              <a:buClr>
                <a:srgbClr val="990000"/>
              </a:buClr>
              <a:buFont typeface="Arial" panose="020B0604020202020204" pitchFamily="34" charset="0"/>
              <a:buChar char="•"/>
              <a:defRPr/>
            </a:pPr>
            <a:r>
              <a:rPr lang="en-US" sz="2200" u="sng" kern="0" dirty="0" smtClean="0">
                <a:latin typeface="Times New Roman"/>
              </a:rPr>
              <a:t>Falls with major injury</a:t>
            </a:r>
          </a:p>
          <a:p>
            <a:pPr marL="814388" lvl="1" indent="-241300">
              <a:buClr>
                <a:srgbClr val="990000"/>
              </a:buClr>
              <a:buFont typeface="Arial" panose="020B0604020202020204" pitchFamily="34" charset="0"/>
              <a:buChar char="•"/>
              <a:defRPr/>
            </a:pPr>
            <a:r>
              <a:rPr lang="en-US" sz="2200" u="sng" kern="0" dirty="0" smtClean="0">
                <a:latin typeface="Times New Roman"/>
              </a:rPr>
              <a:t>Medicare </a:t>
            </a:r>
            <a:r>
              <a:rPr lang="en-US" sz="2200" u="sng" kern="0" dirty="0">
                <a:latin typeface="Times New Roman"/>
              </a:rPr>
              <a:t>Spending Per </a:t>
            </a:r>
            <a:r>
              <a:rPr lang="en-US" sz="2200" u="sng" kern="0" dirty="0" smtClean="0">
                <a:latin typeface="Times New Roman"/>
              </a:rPr>
              <a:t>Beneficiary</a:t>
            </a:r>
          </a:p>
          <a:p>
            <a:pPr marL="814388" lvl="1" indent="-241300">
              <a:buClr>
                <a:srgbClr val="990000"/>
              </a:buClr>
              <a:buFont typeface="Arial" panose="020B0604020202020204" pitchFamily="34" charset="0"/>
              <a:buChar char="•"/>
              <a:defRPr/>
            </a:pPr>
            <a:r>
              <a:rPr lang="en-US" sz="2200" u="sng" kern="0" dirty="0">
                <a:latin typeface="Times New Roman"/>
              </a:rPr>
              <a:t>Drug Regimen Review Conducted With Follow-Up for Identified Issues </a:t>
            </a:r>
            <a:r>
              <a:rPr lang="en-US" sz="2200" u="sng" kern="0" dirty="0" smtClean="0">
                <a:latin typeface="Times New Roman"/>
              </a:rPr>
              <a:t>effective 10/1/18</a:t>
            </a:r>
          </a:p>
          <a:p>
            <a:pPr marL="814388" lvl="1" indent="-241300">
              <a:buClr>
                <a:srgbClr val="990000"/>
              </a:buClr>
              <a:buFont typeface="Arial" panose="020B0604020202020204" pitchFamily="34" charset="0"/>
              <a:buChar char="•"/>
              <a:defRPr/>
            </a:pPr>
            <a:endParaRPr lang="en-US" sz="2200" kern="0" dirty="0">
              <a:latin typeface="Times New Roman"/>
            </a:endParaRPr>
          </a:p>
          <a:p>
            <a:pPr marL="814388" lvl="1" indent="-241300">
              <a:buClr>
                <a:srgbClr val="990000"/>
              </a:buClr>
              <a:buFont typeface="Arial" panose="020B0604020202020204" pitchFamily="34" charset="0"/>
              <a:buChar char="•"/>
              <a:defRPr/>
            </a:pPr>
            <a:endParaRPr lang="en-US" sz="2200" kern="0" dirty="0">
              <a:latin typeface="Times New Roman"/>
            </a:endParaRPr>
          </a:p>
          <a:p>
            <a:pPr marL="814388" lvl="1" indent="-241300">
              <a:buClr>
                <a:srgbClr val="990000"/>
              </a:buClr>
              <a:buFont typeface="Arial" panose="020B0604020202020204" pitchFamily="34" charset="0"/>
              <a:buChar char="•"/>
              <a:defRPr/>
            </a:pPr>
            <a:endParaRPr lang="en-US" sz="2200" kern="0" dirty="0">
              <a:latin typeface="Times New Roman"/>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Tree>
    <p:extLst>
      <p:ext uri="{BB962C8B-B14F-4D97-AF65-F5344CB8AC3E}">
        <p14:creationId xmlns:p14="http://schemas.microsoft.com/office/powerpoint/2010/main" val="1802352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a:t>
            </a:r>
            <a:r>
              <a:rPr lang="en-US" b="1" dirty="0">
                <a:solidFill>
                  <a:srgbClr val="C00000"/>
                </a:solidFill>
              </a:rPr>
              <a:t>3</a:t>
            </a:r>
            <a:r>
              <a:rPr lang="en-US" b="1" dirty="0" smtClean="0">
                <a:solidFill>
                  <a:srgbClr val="C00000"/>
                </a:solidFill>
              </a:rPr>
              <a:t> </a:t>
            </a:r>
            <a:endParaRPr lang="en-US" b="1" dirty="0">
              <a:solidFill>
                <a:srgbClr val="C00000"/>
              </a:solidFill>
            </a:endParaRPr>
          </a:p>
        </p:txBody>
      </p:sp>
      <p:sp>
        <p:nvSpPr>
          <p:cNvPr id="5" name="Rectangle 2"/>
          <p:cNvSpPr txBox="1">
            <a:spLocks noChangeArrowheads="1"/>
          </p:cNvSpPr>
          <p:nvPr/>
        </p:nvSpPr>
        <p:spPr bwMode="auto">
          <a:xfrm>
            <a:off x="304800" y="9144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dirty="0" smtClean="0"/>
              <a:t>Exclusions:</a:t>
            </a:r>
            <a:r>
              <a:rPr lang="en-US" sz="2400" dirty="0" smtClean="0"/>
              <a:t> The </a:t>
            </a:r>
            <a:r>
              <a:rPr lang="en-US" sz="2400" dirty="0"/>
              <a:t>following patients are excluded from the denominator: </a:t>
            </a:r>
            <a:endParaRPr lang="en-US" sz="2400" dirty="0" smtClean="0"/>
          </a:p>
          <a:p>
            <a:pPr marL="814388" lvl="1" indent="-241300">
              <a:lnSpc>
                <a:spcPct val="100000"/>
              </a:lnSpc>
              <a:spcBef>
                <a:spcPts val="0"/>
              </a:spcBef>
              <a:buClr>
                <a:srgbClr val="C00000"/>
              </a:buClr>
              <a:buFont typeface="Arial" panose="020B0604020202020204" pitchFamily="34" charset="0"/>
              <a:buChar char="•"/>
            </a:pPr>
            <a:r>
              <a:rPr lang="en-US" sz="2200" dirty="0"/>
              <a:t>P</a:t>
            </a:r>
            <a:r>
              <a:rPr lang="en-US" sz="2200" dirty="0" smtClean="0"/>
              <a:t>atients </a:t>
            </a:r>
            <a:r>
              <a:rPr lang="en-US" sz="2200" dirty="0"/>
              <a:t>with incomplete stays including those who are unexpectedly discharged to an acute care setting, inpatient psychiatric facility, or long-term care hospital;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T</a:t>
            </a:r>
            <a:r>
              <a:rPr lang="en-US" sz="2200" dirty="0" smtClean="0"/>
              <a:t>hose </a:t>
            </a:r>
            <a:r>
              <a:rPr lang="en-US" sz="2200" dirty="0"/>
              <a:t>who die;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L</a:t>
            </a:r>
            <a:r>
              <a:rPr lang="en-US" sz="2200" dirty="0" smtClean="0"/>
              <a:t>eave </a:t>
            </a:r>
            <a:r>
              <a:rPr lang="en-US" sz="2200" dirty="0"/>
              <a:t>against medical advice;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H</a:t>
            </a:r>
            <a:r>
              <a:rPr lang="en-US" sz="2200" dirty="0" smtClean="0"/>
              <a:t>ave </a:t>
            </a:r>
            <a:r>
              <a:rPr lang="en-US" sz="2200" dirty="0"/>
              <a:t>a length of stay &lt;3 days;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W</a:t>
            </a:r>
            <a:r>
              <a:rPr lang="en-US" sz="2200" dirty="0" smtClean="0"/>
              <a:t>ho </a:t>
            </a:r>
            <a:r>
              <a:rPr lang="en-US" sz="2200" dirty="0"/>
              <a:t>are independent with all self-care activities at the time of admission;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H</a:t>
            </a:r>
            <a:r>
              <a:rPr lang="en-US" sz="2200" dirty="0" smtClean="0"/>
              <a:t>ave </a:t>
            </a:r>
            <a:r>
              <a:rPr lang="en-US" sz="2200" dirty="0"/>
              <a:t>certain medical conditions (coma; persistent vegetative state; complete tetraplegia; locked-in syndrome; severe anoxic brain damage, cerebral edema, or compression of brain);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A</a:t>
            </a:r>
            <a:r>
              <a:rPr lang="en-US" sz="2200" dirty="0" smtClean="0"/>
              <a:t>re </a:t>
            </a:r>
            <a:r>
              <a:rPr lang="en-US" sz="2200" dirty="0"/>
              <a:t>&lt;21 years old;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smtClean="0"/>
              <a:t>Discharged </a:t>
            </a:r>
            <a:r>
              <a:rPr lang="en-US" sz="2200" dirty="0"/>
              <a:t>to hospice; or </a:t>
            </a:r>
            <a:endParaRPr lang="en-US" sz="2200" dirty="0" smtClean="0"/>
          </a:p>
          <a:p>
            <a:pPr marL="814388" lvl="1" indent="-241300">
              <a:lnSpc>
                <a:spcPct val="100000"/>
              </a:lnSpc>
              <a:spcBef>
                <a:spcPts val="0"/>
              </a:spcBef>
              <a:buClr>
                <a:srgbClr val="C00000"/>
              </a:buClr>
              <a:buFont typeface="Arial" panose="020B0604020202020204" pitchFamily="34" charset="0"/>
              <a:buChar char="•"/>
            </a:pPr>
            <a:r>
              <a:rPr lang="en-US" sz="2200" dirty="0"/>
              <a:t>W</a:t>
            </a:r>
            <a:r>
              <a:rPr lang="en-US" sz="2200" dirty="0" smtClean="0"/>
              <a:t>ho </a:t>
            </a:r>
            <a:r>
              <a:rPr lang="en-US" sz="2200" dirty="0"/>
              <a:t>do not receive any physical or occupational therapy </a:t>
            </a:r>
            <a:r>
              <a:rPr lang="en-US" sz="2200" dirty="0" smtClean="0"/>
              <a:t>services</a:t>
            </a:r>
            <a:endParaRPr lang="en-US" sz="2200" dirty="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Tree>
    <p:extLst>
      <p:ext uri="{BB962C8B-B14F-4D97-AF65-F5344CB8AC3E}">
        <p14:creationId xmlns:p14="http://schemas.microsoft.com/office/powerpoint/2010/main" val="3820671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4 </a:t>
            </a:r>
            <a:endParaRPr lang="en-US" b="1" dirty="0">
              <a:solidFill>
                <a:srgbClr val="C00000"/>
              </a:solidFill>
            </a:endParaRPr>
          </a:p>
        </p:txBody>
      </p:sp>
      <p:sp>
        <p:nvSpPr>
          <p:cNvPr id="5" name="Rectangle 2"/>
          <p:cNvSpPr txBox="1">
            <a:spLocks noChangeArrowheads="1"/>
          </p:cNvSpPr>
          <p:nvPr/>
        </p:nvSpPr>
        <p:spPr bwMode="auto">
          <a:xfrm>
            <a:off x="609600" y="1219200"/>
            <a:ext cx="769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u="sng" dirty="0"/>
              <a:t>Change in Mobility Score for Medical Rehabilitation </a:t>
            </a:r>
            <a:r>
              <a:rPr lang="en-US" sz="2400" b="1" u="sng" dirty="0" smtClean="0"/>
              <a:t>Patients</a:t>
            </a:r>
          </a:p>
          <a:p>
            <a:pPr marL="463550" indent="-463550">
              <a:lnSpc>
                <a:spcPct val="100000"/>
              </a:lnSpc>
              <a:spcBef>
                <a:spcPts val="0"/>
              </a:spcBef>
              <a:buClr>
                <a:srgbClr val="C00000"/>
              </a:buClr>
              <a:buFont typeface="Wingdings" panose="05000000000000000000" pitchFamily="2" charset="2"/>
              <a:buChar char="q"/>
            </a:pPr>
            <a:endParaRPr lang="en-US" sz="2400" b="1" u="sng" dirty="0"/>
          </a:p>
          <a:p>
            <a:pPr marL="463550" indent="-463550">
              <a:lnSpc>
                <a:spcPct val="100000"/>
              </a:lnSpc>
              <a:spcBef>
                <a:spcPts val="0"/>
              </a:spcBef>
              <a:buClr>
                <a:srgbClr val="C00000"/>
              </a:buClr>
              <a:buFont typeface="Wingdings" panose="05000000000000000000" pitchFamily="2" charset="2"/>
              <a:buChar char="q"/>
            </a:pPr>
            <a:r>
              <a:rPr lang="en-US" sz="2400" dirty="0"/>
              <a:t>This quality measure estimates the average risk-adjusted mean change in mobility score between admission and discharge for CAH Medicare swing-bed patients discharged from a swing-bed.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smtClean="0"/>
              <a:t>This </a:t>
            </a:r>
            <a:r>
              <a:rPr lang="en-US" sz="2400" dirty="0"/>
              <a:t>measure is based on the CMS functional outcome measure adopted for SNFs and IRFs under the IMPACT Act, and endorsed by NQF as NQF measure #2634.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Tree>
    <p:extLst>
      <p:ext uri="{BB962C8B-B14F-4D97-AF65-F5344CB8AC3E}">
        <p14:creationId xmlns:p14="http://schemas.microsoft.com/office/powerpoint/2010/main" val="2622742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4 </a:t>
            </a:r>
            <a:endParaRPr lang="en-US" b="1" dirty="0">
              <a:solidFill>
                <a:srgbClr val="C00000"/>
              </a:solidFill>
            </a:endParaRPr>
          </a:p>
        </p:txBody>
      </p:sp>
      <p:sp>
        <p:nvSpPr>
          <p:cNvPr id="5" name="Rectangle 2"/>
          <p:cNvSpPr txBox="1">
            <a:spLocks noChangeArrowheads="1"/>
          </p:cNvSpPr>
          <p:nvPr/>
        </p:nvSpPr>
        <p:spPr bwMode="auto">
          <a:xfrm>
            <a:off x="304800" y="9144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It </a:t>
            </a:r>
            <a:r>
              <a:rPr lang="en-US" sz="2400" dirty="0"/>
              <a:t>uses MDS Section GG elements and addresses the following mobility items: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roll </a:t>
            </a:r>
            <a:r>
              <a:rPr lang="en-US" sz="2400" dirty="0"/>
              <a:t>left and right,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sit </a:t>
            </a:r>
            <a:r>
              <a:rPr lang="en-US" sz="2400" dirty="0"/>
              <a:t>to lying,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lying </a:t>
            </a:r>
            <a:r>
              <a:rPr lang="en-US" sz="2400" dirty="0"/>
              <a:t>to sitting on side of </a:t>
            </a:r>
            <a:r>
              <a:rPr lang="en-US" sz="2400" dirty="0" smtClean="0"/>
              <a:t>bed,</a:t>
            </a:r>
          </a:p>
          <a:p>
            <a:pPr marL="914400" indent="-287338">
              <a:lnSpc>
                <a:spcPct val="100000"/>
              </a:lnSpc>
              <a:spcBef>
                <a:spcPts val="0"/>
              </a:spcBef>
              <a:buClr>
                <a:srgbClr val="C00000"/>
              </a:buClr>
              <a:buFont typeface="Arial" panose="020B0604020202020204" pitchFamily="34" charset="0"/>
              <a:buChar char="•"/>
            </a:pPr>
            <a:r>
              <a:rPr lang="en-US" sz="2400" dirty="0" smtClean="0"/>
              <a:t>sit </a:t>
            </a:r>
            <a:r>
              <a:rPr lang="en-US" sz="2400" dirty="0"/>
              <a:t>to stand</a:t>
            </a:r>
            <a:r>
              <a:rPr lang="en-US" sz="2400" dirty="0" smtClean="0"/>
              <a:t>, </a:t>
            </a:r>
          </a:p>
          <a:p>
            <a:pPr marL="914400" indent="-287338">
              <a:lnSpc>
                <a:spcPct val="100000"/>
              </a:lnSpc>
              <a:spcBef>
                <a:spcPts val="0"/>
              </a:spcBef>
              <a:buClr>
                <a:srgbClr val="C00000"/>
              </a:buClr>
              <a:buFont typeface="Arial" panose="020B0604020202020204" pitchFamily="34" charset="0"/>
              <a:buChar char="•"/>
            </a:pPr>
            <a:r>
              <a:rPr lang="en-US" sz="2400" dirty="0" smtClean="0"/>
              <a:t>chair/bed-to-chair</a:t>
            </a:r>
            <a:r>
              <a:rPr lang="en-US" sz="2400" dirty="0"/>
              <a:t>,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ability </a:t>
            </a:r>
            <a:r>
              <a:rPr lang="en-US" sz="2400" dirty="0"/>
              <a:t>to transfer to and from a chair (or wheelchair),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ability </a:t>
            </a:r>
            <a:r>
              <a:rPr lang="en-US" sz="2400" dirty="0"/>
              <a:t>to get on and off a toilet or commode,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car </a:t>
            </a:r>
            <a:r>
              <a:rPr lang="en-US" sz="2400" dirty="0"/>
              <a:t>transfer,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walk </a:t>
            </a:r>
            <a:r>
              <a:rPr lang="en-US" sz="2400" dirty="0"/>
              <a:t>10 feet, </a:t>
            </a:r>
            <a:r>
              <a:rPr lang="en-US" sz="2400" dirty="0" smtClean="0"/>
              <a:t>walk </a:t>
            </a:r>
            <a:r>
              <a:rPr lang="en-US" sz="2400" dirty="0"/>
              <a:t>50 feet with two turns, </a:t>
            </a:r>
            <a:r>
              <a:rPr lang="en-US" sz="2400" dirty="0" smtClean="0"/>
              <a:t>walk </a:t>
            </a:r>
            <a:r>
              <a:rPr lang="en-US" sz="2400" dirty="0"/>
              <a:t>150 feet,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walk </a:t>
            </a:r>
            <a:r>
              <a:rPr lang="en-US" sz="2400" dirty="0"/>
              <a:t>10 feet on uneven surfaces,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1 </a:t>
            </a:r>
            <a:r>
              <a:rPr lang="en-US" sz="2400" dirty="0"/>
              <a:t>step (curb), 4 steps, 12 steps, and </a:t>
            </a:r>
            <a:endParaRPr lang="en-US" sz="2400" dirty="0" smtClean="0"/>
          </a:p>
          <a:p>
            <a:pPr marL="914400" indent="-287338">
              <a:lnSpc>
                <a:spcPct val="100000"/>
              </a:lnSpc>
              <a:spcBef>
                <a:spcPts val="0"/>
              </a:spcBef>
              <a:buClr>
                <a:srgbClr val="C00000"/>
              </a:buClr>
              <a:buFont typeface="Arial" panose="020B0604020202020204" pitchFamily="34" charset="0"/>
              <a:buChar char="•"/>
            </a:pPr>
            <a:r>
              <a:rPr lang="en-US" sz="2400" dirty="0" smtClean="0"/>
              <a:t>picking </a:t>
            </a:r>
            <a:r>
              <a:rPr lang="en-US" sz="2400" dirty="0"/>
              <a:t>up an object from the floor. </a:t>
            </a:r>
            <a:endParaRPr lang="en-US" sz="24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spTree>
    <p:extLst>
      <p:ext uri="{BB962C8B-B14F-4D97-AF65-F5344CB8AC3E}">
        <p14:creationId xmlns:p14="http://schemas.microsoft.com/office/powerpoint/2010/main" val="335853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Measure # 4 </a:t>
            </a:r>
            <a:endParaRPr lang="en-US" b="1" dirty="0">
              <a:solidFill>
                <a:srgbClr val="C00000"/>
              </a:solidFill>
            </a:endParaRPr>
          </a:p>
        </p:txBody>
      </p:sp>
      <p:sp>
        <p:nvSpPr>
          <p:cNvPr id="5" name="Rectangle 2"/>
          <p:cNvSpPr txBox="1">
            <a:spLocks noChangeArrowheads="1"/>
          </p:cNvSpPr>
          <p:nvPr/>
        </p:nvSpPr>
        <p:spPr bwMode="auto">
          <a:xfrm>
            <a:off x="457200" y="1219200"/>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5288" indent="-395288">
              <a:lnSpc>
                <a:spcPct val="100000"/>
              </a:lnSpc>
              <a:spcBef>
                <a:spcPts val="0"/>
              </a:spcBef>
              <a:buClr>
                <a:srgbClr val="C00000"/>
              </a:buClr>
              <a:buFont typeface="Wingdings" panose="05000000000000000000" pitchFamily="2" charset="2"/>
              <a:buChar char="q"/>
            </a:pPr>
            <a:r>
              <a:rPr lang="en-US" sz="2400" dirty="0" smtClean="0"/>
              <a:t>All </a:t>
            </a:r>
            <a:r>
              <a:rPr lang="en-US" sz="2400" dirty="0"/>
              <a:t>items are coded using a 1-6 rating scale (dependent to independent). </a:t>
            </a:r>
            <a:endParaRPr lang="en-US" sz="2400" dirty="0" smtClean="0"/>
          </a:p>
          <a:p>
            <a:pPr marL="395288" indent="-395288">
              <a:lnSpc>
                <a:spcPct val="100000"/>
              </a:lnSpc>
              <a:spcBef>
                <a:spcPts val="0"/>
              </a:spcBef>
              <a:buClr>
                <a:srgbClr val="C00000"/>
              </a:buClr>
              <a:buFont typeface="Wingdings" panose="05000000000000000000" pitchFamily="2" charset="2"/>
              <a:buChar char="q"/>
            </a:pPr>
            <a:endParaRPr lang="en-US" sz="2400" dirty="0"/>
          </a:p>
          <a:p>
            <a:pPr marL="395288" indent="-395288">
              <a:lnSpc>
                <a:spcPct val="100000"/>
              </a:lnSpc>
              <a:spcBef>
                <a:spcPts val="0"/>
              </a:spcBef>
              <a:buClr>
                <a:srgbClr val="C00000"/>
              </a:buClr>
              <a:buFont typeface="Wingdings" panose="05000000000000000000" pitchFamily="2" charset="2"/>
              <a:buChar char="q"/>
            </a:pPr>
            <a:r>
              <a:rPr lang="en-US" sz="2400" dirty="0" smtClean="0"/>
              <a:t>All </a:t>
            </a:r>
            <a:r>
              <a:rPr lang="en-US" sz="2400" dirty="0"/>
              <a:t>items are scored based on level of dependence/assistance required, with a potential score range for the measure of 7 to 42. </a:t>
            </a:r>
            <a:endParaRPr lang="en-US" sz="2400" dirty="0" smtClean="0"/>
          </a:p>
          <a:p>
            <a:pPr marL="395288" indent="-395288">
              <a:lnSpc>
                <a:spcPct val="100000"/>
              </a:lnSpc>
              <a:spcBef>
                <a:spcPts val="0"/>
              </a:spcBef>
              <a:buClr>
                <a:srgbClr val="C00000"/>
              </a:buClr>
              <a:buFont typeface="Wingdings" panose="05000000000000000000" pitchFamily="2" charset="2"/>
              <a:buChar char="q"/>
            </a:pPr>
            <a:endParaRPr lang="en-US" sz="2400" dirty="0"/>
          </a:p>
          <a:p>
            <a:pPr marL="395288" indent="-395288">
              <a:lnSpc>
                <a:spcPct val="100000"/>
              </a:lnSpc>
              <a:spcBef>
                <a:spcPts val="0"/>
              </a:spcBef>
              <a:buClr>
                <a:srgbClr val="C00000"/>
              </a:buClr>
              <a:buFont typeface="Wingdings" panose="05000000000000000000" pitchFamily="2" charset="2"/>
              <a:buChar char="q"/>
            </a:pPr>
            <a:r>
              <a:rPr lang="en-US" sz="2400" dirty="0" smtClean="0"/>
              <a:t>Patient </a:t>
            </a:r>
            <a:r>
              <a:rPr lang="en-US" sz="2400" dirty="0"/>
              <a:t>exclusions for this measure are the same as for Measure #</a:t>
            </a:r>
            <a:r>
              <a:rPr lang="en-US" sz="2400" dirty="0" smtClean="0"/>
              <a:t>3. </a:t>
            </a: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Tree>
    <p:extLst>
      <p:ext uri="{BB962C8B-B14F-4D97-AF65-F5344CB8AC3E}">
        <p14:creationId xmlns:p14="http://schemas.microsoft.com/office/powerpoint/2010/main" val="433869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smtClean="0">
                <a:solidFill>
                  <a:srgbClr val="C00000"/>
                </a:solidFill>
              </a:rPr>
              <a:t>Measures </a:t>
            </a:r>
            <a:r>
              <a:rPr lang="en-US" b="1" dirty="0">
                <a:solidFill>
                  <a:srgbClr val="C00000"/>
                </a:solidFill>
              </a:rPr>
              <a:t>#3 and #</a:t>
            </a:r>
            <a:r>
              <a:rPr lang="en-US" b="1" dirty="0" smtClean="0">
                <a:solidFill>
                  <a:srgbClr val="C00000"/>
                </a:solidFill>
              </a:rPr>
              <a:t>4 </a:t>
            </a:r>
            <a:endParaRPr lang="en-US" b="1" dirty="0">
              <a:solidFill>
                <a:srgbClr val="C00000"/>
              </a:solidFill>
            </a:endParaRPr>
          </a:p>
        </p:txBody>
      </p:sp>
      <p:sp>
        <p:nvSpPr>
          <p:cNvPr id="5" name="Rectangle 2"/>
          <p:cNvSpPr txBox="1">
            <a:spLocks noChangeArrowheads="1"/>
          </p:cNvSpPr>
          <p:nvPr/>
        </p:nvSpPr>
        <p:spPr bwMode="auto">
          <a:xfrm>
            <a:off x="457200" y="1219200"/>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5288" indent="-395288">
              <a:lnSpc>
                <a:spcPct val="100000"/>
              </a:lnSpc>
              <a:spcBef>
                <a:spcPts val="0"/>
              </a:spcBef>
              <a:buClr>
                <a:srgbClr val="C00000"/>
              </a:buClr>
              <a:buFont typeface="Wingdings" panose="05000000000000000000" pitchFamily="2" charset="2"/>
              <a:buChar char="q"/>
            </a:pPr>
            <a:r>
              <a:rPr lang="en-US" sz="2400" b="1" u="sng" dirty="0"/>
              <a:t>Data Elements Required for </a:t>
            </a:r>
            <a:r>
              <a:rPr lang="en-US" sz="2400" b="1" u="sng" dirty="0" smtClean="0"/>
              <a:t>Risk-Adjustment</a:t>
            </a:r>
          </a:p>
          <a:p>
            <a:pPr marL="395288" indent="-395288">
              <a:lnSpc>
                <a:spcPct val="100000"/>
              </a:lnSpc>
              <a:spcBef>
                <a:spcPts val="0"/>
              </a:spcBef>
              <a:buClr>
                <a:srgbClr val="C00000"/>
              </a:buClr>
              <a:buFont typeface="Wingdings" panose="05000000000000000000" pitchFamily="2" charset="2"/>
              <a:buChar char="q"/>
            </a:pPr>
            <a:endParaRPr lang="en-US" sz="2400" b="1" u="sng" dirty="0"/>
          </a:p>
          <a:p>
            <a:pPr marL="395288" indent="-395288">
              <a:lnSpc>
                <a:spcPct val="100000"/>
              </a:lnSpc>
              <a:spcBef>
                <a:spcPts val="0"/>
              </a:spcBef>
              <a:buClr>
                <a:srgbClr val="C00000"/>
              </a:buClr>
              <a:buFont typeface="Wingdings" panose="05000000000000000000" pitchFamily="2" charset="2"/>
              <a:buChar char="q"/>
            </a:pPr>
            <a:r>
              <a:rPr lang="en-US" sz="2400" dirty="0"/>
              <a:t>To fairly compare changes in self-care and mobility scores between admission and discharge for CAH Medicare swing-bed patients over time in a CAH, with other CAHs, and with other post-acute settings such as SNFs, it is necessary to risk-adjust the </a:t>
            </a:r>
            <a:r>
              <a:rPr lang="en-US" sz="2400" dirty="0" smtClean="0"/>
              <a:t>measures.</a:t>
            </a:r>
          </a:p>
          <a:p>
            <a:pPr marL="395288" indent="-395288">
              <a:lnSpc>
                <a:spcPct val="100000"/>
              </a:lnSpc>
              <a:spcBef>
                <a:spcPts val="0"/>
              </a:spcBef>
              <a:buClr>
                <a:srgbClr val="C00000"/>
              </a:buClr>
              <a:buFont typeface="Wingdings" panose="05000000000000000000" pitchFamily="2" charset="2"/>
              <a:buChar char="q"/>
            </a:pPr>
            <a:endParaRPr lang="en-US" sz="2400" dirty="0"/>
          </a:p>
          <a:p>
            <a:pPr marL="395288" indent="-395288">
              <a:lnSpc>
                <a:spcPct val="100000"/>
              </a:lnSpc>
              <a:spcBef>
                <a:spcPts val="0"/>
              </a:spcBef>
              <a:buClr>
                <a:srgbClr val="C00000"/>
              </a:buClr>
              <a:buFont typeface="Wingdings" panose="05000000000000000000" pitchFamily="2" charset="2"/>
              <a:buChar char="q"/>
            </a:pPr>
            <a:r>
              <a:rPr lang="en-US" sz="2400" dirty="0" smtClean="0"/>
              <a:t>The </a:t>
            </a:r>
            <a:r>
              <a:rPr lang="en-US" sz="2400" dirty="0"/>
              <a:t>following data elements from the revised MDS Section GG </a:t>
            </a:r>
            <a:r>
              <a:rPr lang="en-US" sz="2400" dirty="0" smtClean="0"/>
              <a:t>2018 and </a:t>
            </a:r>
            <a:r>
              <a:rPr lang="en-US" sz="2400" dirty="0"/>
              <a:t>selected items from other MDS Sections are required to risk-adjust the measures</a:t>
            </a:r>
            <a:r>
              <a:rPr lang="en-US" sz="2400" dirty="0" smtClean="0"/>
              <a:t>:</a:t>
            </a: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Tree>
    <p:extLst>
      <p:ext uri="{BB962C8B-B14F-4D97-AF65-F5344CB8AC3E}">
        <p14:creationId xmlns:p14="http://schemas.microsoft.com/office/powerpoint/2010/main" val="1528441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a:solidFill>
                  <a:srgbClr val="C00000"/>
                </a:solidFill>
              </a:rPr>
              <a:t>Data Elements Required for Risk-Adjustment </a:t>
            </a:r>
            <a:r>
              <a:rPr lang="en-US" b="1" dirty="0" smtClean="0">
                <a:solidFill>
                  <a:srgbClr val="C00000"/>
                </a:solidFill>
              </a:rPr>
              <a:t>Discussion</a:t>
            </a:r>
            <a:endParaRPr lang="en-US" b="1" dirty="0">
              <a:solidFill>
                <a:srgbClr val="C00000"/>
              </a:solidFill>
            </a:endParaRPr>
          </a:p>
        </p:txBody>
      </p:sp>
      <p:sp>
        <p:nvSpPr>
          <p:cNvPr id="5" name="Rectangle 2"/>
          <p:cNvSpPr txBox="1">
            <a:spLocks noChangeArrowheads="1"/>
          </p:cNvSpPr>
          <p:nvPr/>
        </p:nvSpPr>
        <p:spPr bwMode="auto">
          <a:xfrm>
            <a:off x="228600" y="1447800"/>
            <a:ext cx="861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630238" indent="-342900">
              <a:lnSpc>
                <a:spcPct val="100000"/>
              </a:lnSpc>
              <a:spcBef>
                <a:spcPts val="0"/>
              </a:spcBef>
              <a:buClr>
                <a:srgbClr val="C00000"/>
              </a:buClr>
              <a:buFont typeface="Arial" panose="020B0604020202020204" pitchFamily="34" charset="0"/>
              <a:buChar char="•"/>
            </a:pPr>
            <a:r>
              <a:rPr lang="en-US" sz="2600" dirty="0" smtClean="0"/>
              <a:t>Age </a:t>
            </a:r>
            <a:r>
              <a:rPr lang="en-US" sz="2600" dirty="0"/>
              <a:t>group at admission (&lt; 54 years; 55 to 64; 65 to 74; 75 to 84; 85 to 90; &gt; 90) </a:t>
            </a:r>
          </a:p>
          <a:p>
            <a:pPr marL="630238" indent="-342900">
              <a:lnSpc>
                <a:spcPct val="100000"/>
              </a:lnSpc>
              <a:spcBef>
                <a:spcPts val="0"/>
              </a:spcBef>
              <a:buClr>
                <a:srgbClr val="C00000"/>
              </a:buClr>
              <a:buFont typeface="Arial" panose="020B0604020202020204" pitchFamily="34" charset="0"/>
              <a:buChar char="•"/>
            </a:pPr>
            <a:r>
              <a:rPr lang="en-US" sz="2600" dirty="0" smtClean="0"/>
              <a:t>Primary </a:t>
            </a:r>
            <a:r>
              <a:rPr lang="en-US" sz="2600" dirty="0"/>
              <a:t>medical condition category (checklist of 13 conditions and “other</a:t>
            </a:r>
            <a:r>
              <a:rPr lang="en-US" sz="2600" dirty="0" smtClean="0"/>
              <a:t>”) – see next slide</a:t>
            </a:r>
            <a:endParaRPr lang="en-US" sz="2600" dirty="0"/>
          </a:p>
          <a:p>
            <a:pPr marL="630238" indent="-342900">
              <a:lnSpc>
                <a:spcPct val="100000"/>
              </a:lnSpc>
              <a:spcBef>
                <a:spcPts val="0"/>
              </a:spcBef>
              <a:buClr>
                <a:srgbClr val="C00000"/>
              </a:buClr>
              <a:buFont typeface="Arial" panose="020B0604020202020204" pitchFamily="34" charset="0"/>
              <a:buChar char="•"/>
            </a:pPr>
            <a:r>
              <a:rPr lang="en-US" sz="2600" dirty="0" smtClean="0"/>
              <a:t>Prior </a:t>
            </a:r>
            <a:r>
              <a:rPr lang="en-US" sz="2600" dirty="0"/>
              <a:t>Surgery (yes/no, major surgery during the 100 days prior to admission)</a:t>
            </a:r>
          </a:p>
          <a:p>
            <a:pPr marL="630238" indent="-342900">
              <a:lnSpc>
                <a:spcPct val="100000"/>
              </a:lnSpc>
              <a:spcBef>
                <a:spcPts val="0"/>
              </a:spcBef>
              <a:buClr>
                <a:srgbClr val="C00000"/>
              </a:buClr>
              <a:buFont typeface="Arial" panose="020B0604020202020204" pitchFamily="34" charset="0"/>
              <a:buChar char="•"/>
            </a:pPr>
            <a:r>
              <a:rPr lang="en-US" sz="2600" dirty="0" smtClean="0"/>
              <a:t>Prior </a:t>
            </a:r>
            <a:r>
              <a:rPr lang="en-US" sz="2600" dirty="0"/>
              <a:t>Functioning: self-care and indoor ambulation (dependent, some help, independent) </a:t>
            </a:r>
          </a:p>
          <a:p>
            <a:pPr marL="630238" indent="-342900">
              <a:lnSpc>
                <a:spcPct val="100000"/>
              </a:lnSpc>
              <a:spcBef>
                <a:spcPts val="0"/>
              </a:spcBef>
              <a:buClr>
                <a:srgbClr val="C00000"/>
              </a:buClr>
              <a:buFont typeface="Arial" panose="020B0604020202020204" pitchFamily="34" charset="0"/>
              <a:buChar char="•"/>
            </a:pPr>
            <a:r>
              <a:rPr lang="en-US" sz="2600" dirty="0" smtClean="0"/>
              <a:t>Prior </a:t>
            </a:r>
            <a:r>
              <a:rPr lang="en-US" sz="2600" dirty="0"/>
              <a:t>Device Use (checklist of 5 devices, e.g., walker, manual wheelchair, etc.)</a:t>
            </a:r>
          </a:p>
          <a:p>
            <a:pPr marL="630238" indent="-342900">
              <a:lnSpc>
                <a:spcPct val="100000"/>
              </a:lnSpc>
              <a:spcBef>
                <a:spcPts val="0"/>
              </a:spcBef>
              <a:buClr>
                <a:srgbClr val="C00000"/>
              </a:buClr>
              <a:buFont typeface="Arial" panose="020B0604020202020204" pitchFamily="34" charset="0"/>
              <a:buChar char="•"/>
            </a:pPr>
            <a:r>
              <a:rPr lang="en-US" sz="2600" dirty="0" smtClean="0"/>
              <a:t>Presence </a:t>
            </a:r>
            <a:r>
              <a:rPr lang="en-US" sz="2600" dirty="0"/>
              <a:t>and stage of pressure ulcer(s) at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spTree>
    <p:extLst>
      <p:ext uri="{BB962C8B-B14F-4D97-AF65-F5344CB8AC3E}">
        <p14:creationId xmlns:p14="http://schemas.microsoft.com/office/powerpoint/2010/main" val="3852415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a:solidFill>
                  <a:srgbClr val="C00000"/>
                </a:solidFill>
              </a:rPr>
              <a:t>Data Elements Required for Risk-Adjustment </a:t>
            </a:r>
            <a:r>
              <a:rPr lang="en-US" b="1" dirty="0" smtClean="0">
                <a:solidFill>
                  <a:srgbClr val="C00000"/>
                </a:solidFill>
              </a:rPr>
              <a:t>Discussion</a:t>
            </a:r>
            <a:endParaRPr lang="en-US" b="1" dirty="0">
              <a:solidFill>
                <a:srgbClr val="C00000"/>
              </a:solidFill>
            </a:endParaRPr>
          </a:p>
        </p:txBody>
      </p:sp>
      <p:sp>
        <p:nvSpPr>
          <p:cNvPr id="5" name="Rectangle 2"/>
          <p:cNvSpPr txBox="1">
            <a:spLocks noChangeArrowheads="1"/>
          </p:cNvSpPr>
          <p:nvPr/>
        </p:nvSpPr>
        <p:spPr bwMode="auto">
          <a:xfrm>
            <a:off x="228600" y="9906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744538" indent="-457200">
              <a:lnSpc>
                <a:spcPct val="100000"/>
              </a:lnSpc>
              <a:spcBef>
                <a:spcPts val="0"/>
              </a:spcBef>
              <a:buClr>
                <a:srgbClr val="C00000"/>
              </a:buClr>
              <a:buFont typeface="Wingdings" panose="05000000000000000000" pitchFamily="2" charset="2"/>
              <a:buChar char="v"/>
            </a:pPr>
            <a:r>
              <a:rPr lang="en-US" sz="2600" dirty="0" smtClean="0"/>
              <a:t>Primary </a:t>
            </a:r>
            <a:r>
              <a:rPr lang="en-US" sz="2600" dirty="0"/>
              <a:t>medical condition category </a:t>
            </a:r>
            <a:endParaRPr lang="en-US" sz="2400" dirty="0"/>
          </a:p>
          <a:p>
            <a:pPr marL="981076" lvl="1" indent="-342900">
              <a:lnSpc>
                <a:spcPct val="100000"/>
              </a:lnSpc>
              <a:spcBef>
                <a:spcPts val="0"/>
              </a:spcBef>
              <a:buClr>
                <a:srgbClr val="C00000"/>
              </a:buClr>
              <a:buFont typeface="Arial" panose="020B0604020202020204" pitchFamily="34" charset="0"/>
              <a:buChar char="•"/>
            </a:pPr>
            <a:r>
              <a:rPr lang="en-US" sz="1700" dirty="0" smtClean="0"/>
              <a:t>Stroke </a:t>
            </a:r>
            <a:r>
              <a:rPr lang="en-US" sz="1700" dirty="0"/>
              <a:t>(I0020, Primary medical condition category = 01)</a:t>
            </a:r>
          </a:p>
          <a:p>
            <a:pPr marL="981076" lvl="1" indent="-342900">
              <a:lnSpc>
                <a:spcPct val="100000"/>
              </a:lnSpc>
              <a:spcBef>
                <a:spcPts val="0"/>
              </a:spcBef>
              <a:buClr>
                <a:srgbClr val="C00000"/>
              </a:buClr>
              <a:buFont typeface="Arial" panose="020B0604020202020204" pitchFamily="34" charset="0"/>
              <a:buChar char="•"/>
            </a:pPr>
            <a:r>
              <a:rPr lang="en-US" sz="1700" dirty="0" smtClean="0"/>
              <a:t>Non-traumatic </a:t>
            </a:r>
            <a:r>
              <a:rPr lang="en-US" sz="1700" dirty="0"/>
              <a:t>brain dysfunction (I0020, Primary medical condition category = 02) and traumatic brain dysfunction (I0020, Primary medical condition category = 03)</a:t>
            </a:r>
          </a:p>
          <a:p>
            <a:pPr marL="981076" lvl="1" indent="-342900">
              <a:lnSpc>
                <a:spcPct val="100000"/>
              </a:lnSpc>
              <a:spcBef>
                <a:spcPts val="0"/>
              </a:spcBef>
              <a:buClr>
                <a:srgbClr val="C00000"/>
              </a:buClr>
              <a:buFont typeface="Arial" panose="020B0604020202020204" pitchFamily="34" charset="0"/>
              <a:buChar char="•"/>
            </a:pPr>
            <a:r>
              <a:rPr lang="en-US" sz="1700" dirty="0" smtClean="0"/>
              <a:t>Non-traumatic </a:t>
            </a:r>
            <a:r>
              <a:rPr lang="en-US" sz="1700" dirty="0"/>
              <a:t>spinal cord dysfunction (I0020, Primary medical condition category = 04)</a:t>
            </a:r>
          </a:p>
          <a:p>
            <a:pPr marL="981076" lvl="1" indent="-342900">
              <a:lnSpc>
                <a:spcPct val="100000"/>
              </a:lnSpc>
              <a:spcBef>
                <a:spcPts val="0"/>
              </a:spcBef>
              <a:buClr>
                <a:srgbClr val="C00000"/>
              </a:buClr>
              <a:buFont typeface="Arial" panose="020B0604020202020204" pitchFamily="34" charset="0"/>
              <a:buChar char="•"/>
            </a:pPr>
            <a:r>
              <a:rPr lang="en-US" sz="1700" dirty="0" smtClean="0"/>
              <a:t>Traumatic </a:t>
            </a:r>
            <a:r>
              <a:rPr lang="en-US" sz="1700" dirty="0"/>
              <a:t>spinal cord dysfunction (I0020, Primary medical condition category = 05)</a:t>
            </a:r>
          </a:p>
          <a:p>
            <a:pPr marL="981076" lvl="1" indent="-342900">
              <a:lnSpc>
                <a:spcPct val="100000"/>
              </a:lnSpc>
              <a:spcBef>
                <a:spcPts val="0"/>
              </a:spcBef>
              <a:buClr>
                <a:srgbClr val="C00000"/>
              </a:buClr>
              <a:buFont typeface="Arial" panose="020B0604020202020204" pitchFamily="34" charset="0"/>
              <a:buChar char="•"/>
            </a:pPr>
            <a:r>
              <a:rPr lang="en-US" sz="1700" dirty="0" smtClean="0"/>
              <a:t>Progressive </a:t>
            </a:r>
            <a:r>
              <a:rPr lang="en-US" sz="1700" dirty="0"/>
              <a:t>neurological conditions (I0020, Primary medical condition category = 06)</a:t>
            </a:r>
          </a:p>
          <a:p>
            <a:pPr marL="981076" lvl="1" indent="-342900">
              <a:lnSpc>
                <a:spcPct val="100000"/>
              </a:lnSpc>
              <a:spcBef>
                <a:spcPts val="0"/>
              </a:spcBef>
              <a:buClr>
                <a:srgbClr val="C00000"/>
              </a:buClr>
              <a:buFont typeface="Arial" panose="020B0604020202020204" pitchFamily="34" charset="0"/>
              <a:buChar char="•"/>
            </a:pPr>
            <a:r>
              <a:rPr lang="en-US" sz="1700" dirty="0" smtClean="0"/>
              <a:t>Other </a:t>
            </a:r>
            <a:r>
              <a:rPr lang="en-US" sz="1700" dirty="0"/>
              <a:t>neurological conditions (I0020, Primary medical condition category = 07)</a:t>
            </a:r>
          </a:p>
          <a:p>
            <a:pPr marL="981076" lvl="1" indent="-342900">
              <a:lnSpc>
                <a:spcPct val="100000"/>
              </a:lnSpc>
              <a:spcBef>
                <a:spcPts val="0"/>
              </a:spcBef>
              <a:buClr>
                <a:srgbClr val="C00000"/>
              </a:buClr>
              <a:buFont typeface="Arial" panose="020B0604020202020204" pitchFamily="34" charset="0"/>
              <a:buChar char="•"/>
            </a:pPr>
            <a:r>
              <a:rPr lang="en-US" sz="1700" dirty="0" smtClean="0"/>
              <a:t>Amputation </a:t>
            </a:r>
            <a:r>
              <a:rPr lang="en-US" sz="1700" dirty="0"/>
              <a:t>(I0020, Primary medical condition category = 08)</a:t>
            </a:r>
          </a:p>
          <a:p>
            <a:pPr marL="981076" lvl="1" indent="-342900">
              <a:lnSpc>
                <a:spcPct val="100000"/>
              </a:lnSpc>
              <a:spcBef>
                <a:spcPts val="0"/>
              </a:spcBef>
              <a:buClr>
                <a:srgbClr val="C00000"/>
              </a:buClr>
              <a:buFont typeface="Arial" panose="020B0604020202020204" pitchFamily="34" charset="0"/>
              <a:buChar char="•"/>
            </a:pPr>
            <a:r>
              <a:rPr lang="en-US" sz="1700" dirty="0" smtClean="0"/>
              <a:t>Hip </a:t>
            </a:r>
            <a:r>
              <a:rPr lang="en-US" sz="1700" dirty="0"/>
              <a:t>and knee replacement (reference category) (I0020, Primary medical condition category = 09)</a:t>
            </a:r>
          </a:p>
          <a:p>
            <a:pPr marL="981076" lvl="1" indent="-342900">
              <a:lnSpc>
                <a:spcPct val="100000"/>
              </a:lnSpc>
              <a:spcBef>
                <a:spcPts val="0"/>
              </a:spcBef>
              <a:buClr>
                <a:srgbClr val="C00000"/>
              </a:buClr>
              <a:buFont typeface="Arial" panose="020B0604020202020204" pitchFamily="34" charset="0"/>
              <a:buChar char="•"/>
            </a:pPr>
            <a:r>
              <a:rPr lang="en-US" sz="1700" dirty="0" smtClean="0"/>
              <a:t>Fractures </a:t>
            </a:r>
            <a:r>
              <a:rPr lang="en-US" sz="1700" dirty="0"/>
              <a:t>and other multiple trauma (I0020, Primary medical condition category = 10)</a:t>
            </a:r>
          </a:p>
          <a:p>
            <a:pPr marL="981076" lvl="1" indent="-342900">
              <a:lnSpc>
                <a:spcPct val="100000"/>
              </a:lnSpc>
              <a:spcBef>
                <a:spcPts val="0"/>
              </a:spcBef>
              <a:buClr>
                <a:srgbClr val="C00000"/>
              </a:buClr>
              <a:buFont typeface="Arial" panose="020B0604020202020204" pitchFamily="34" charset="0"/>
              <a:buChar char="•"/>
            </a:pPr>
            <a:r>
              <a:rPr lang="en-US" sz="1700" dirty="0" smtClean="0"/>
              <a:t>Other </a:t>
            </a:r>
            <a:r>
              <a:rPr lang="en-US" sz="1700" dirty="0"/>
              <a:t>orthopedic conditions (I0020, Primary medical condition category = 11)</a:t>
            </a:r>
          </a:p>
          <a:p>
            <a:pPr marL="981076" lvl="1" indent="-342900">
              <a:lnSpc>
                <a:spcPct val="100000"/>
              </a:lnSpc>
              <a:spcBef>
                <a:spcPts val="0"/>
              </a:spcBef>
              <a:buClr>
                <a:srgbClr val="C00000"/>
              </a:buClr>
              <a:buFont typeface="Arial" panose="020B0604020202020204" pitchFamily="34" charset="0"/>
              <a:buChar char="•"/>
            </a:pPr>
            <a:r>
              <a:rPr lang="en-US" sz="1700" dirty="0" smtClean="0"/>
              <a:t>Debility </a:t>
            </a:r>
            <a:r>
              <a:rPr lang="en-US" sz="1700" dirty="0"/>
              <a:t>and cardiorespiratory conditions (I0020, Primary medical condition category = 12)</a:t>
            </a:r>
          </a:p>
          <a:p>
            <a:pPr marL="981076" lvl="1" indent="-342900">
              <a:lnSpc>
                <a:spcPct val="100000"/>
              </a:lnSpc>
              <a:spcBef>
                <a:spcPts val="0"/>
              </a:spcBef>
              <a:buClr>
                <a:srgbClr val="C00000"/>
              </a:buClr>
              <a:buFont typeface="Arial" panose="020B0604020202020204" pitchFamily="34" charset="0"/>
              <a:buChar char="•"/>
            </a:pPr>
            <a:r>
              <a:rPr lang="en-US" sz="1700" dirty="0" smtClean="0"/>
              <a:t>Medically </a:t>
            </a:r>
            <a:r>
              <a:rPr lang="en-US" sz="1700" dirty="0"/>
              <a:t>complex conditions (I0020, Primary medical condition category = 13)</a:t>
            </a:r>
          </a:p>
          <a:p>
            <a:pPr marL="981076" lvl="1" indent="-342900">
              <a:lnSpc>
                <a:spcPct val="100000"/>
              </a:lnSpc>
              <a:spcBef>
                <a:spcPts val="0"/>
              </a:spcBef>
              <a:buClr>
                <a:srgbClr val="C00000"/>
              </a:buClr>
              <a:buFont typeface="Arial" panose="020B0604020202020204" pitchFamily="34" charset="0"/>
              <a:buChar char="•"/>
            </a:pPr>
            <a:r>
              <a:rPr lang="en-US" sz="1700" dirty="0" smtClean="0"/>
              <a:t>Other </a:t>
            </a:r>
            <a:r>
              <a:rPr lang="en-US" sz="1700" dirty="0"/>
              <a:t>medical condition (I0020, Primary medical condition category = 14</a:t>
            </a:r>
            <a:r>
              <a:rPr lang="en-US" sz="1700" dirty="0" smtClean="0"/>
              <a:t>)</a:t>
            </a:r>
            <a:endParaRPr lang="en-US" sz="17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spTree>
    <p:extLst>
      <p:ext uri="{BB962C8B-B14F-4D97-AF65-F5344CB8AC3E}">
        <p14:creationId xmlns:p14="http://schemas.microsoft.com/office/powerpoint/2010/main" val="3461947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a:solidFill>
                  <a:srgbClr val="C00000"/>
                </a:solidFill>
              </a:rPr>
              <a:t>Data Elements Required for Risk-Adjustment Discussion </a:t>
            </a:r>
          </a:p>
        </p:txBody>
      </p:sp>
      <p:sp>
        <p:nvSpPr>
          <p:cNvPr id="5" name="Rectangle 2"/>
          <p:cNvSpPr txBox="1">
            <a:spLocks noChangeArrowheads="1"/>
          </p:cNvSpPr>
          <p:nvPr/>
        </p:nvSpPr>
        <p:spPr bwMode="auto">
          <a:xfrm>
            <a:off x="457200" y="1219200"/>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630238" indent="-342900">
              <a:lnSpc>
                <a:spcPct val="100000"/>
              </a:lnSpc>
              <a:spcBef>
                <a:spcPts val="0"/>
              </a:spcBef>
              <a:buClr>
                <a:srgbClr val="C00000"/>
              </a:buClr>
              <a:buFont typeface="Arial" panose="020B0604020202020204" pitchFamily="34" charset="0"/>
              <a:buChar char="•"/>
            </a:pPr>
            <a:r>
              <a:rPr lang="en-US" sz="2600" dirty="0" smtClean="0"/>
              <a:t>Cognitive </a:t>
            </a:r>
            <a:r>
              <a:rPr lang="en-US" sz="2600" dirty="0"/>
              <a:t>Abilities: Brief Interview for Mental Status (BIMS) score</a:t>
            </a:r>
          </a:p>
          <a:p>
            <a:pPr marL="630238" indent="-342900">
              <a:lnSpc>
                <a:spcPct val="100000"/>
              </a:lnSpc>
              <a:spcBef>
                <a:spcPts val="0"/>
              </a:spcBef>
              <a:buClr>
                <a:srgbClr val="C00000"/>
              </a:buClr>
              <a:buFont typeface="Arial" panose="020B0604020202020204" pitchFamily="34" charset="0"/>
              <a:buChar char="•"/>
            </a:pPr>
            <a:r>
              <a:rPr lang="en-US" sz="2600" dirty="0" smtClean="0"/>
              <a:t>Communication </a:t>
            </a:r>
            <a:r>
              <a:rPr lang="en-US" sz="2600" dirty="0"/>
              <a:t>Impairment: ability to understand and be understood (rarely/sometimes/never) </a:t>
            </a:r>
          </a:p>
          <a:p>
            <a:pPr marL="630238" indent="-342900">
              <a:lnSpc>
                <a:spcPct val="100000"/>
              </a:lnSpc>
              <a:spcBef>
                <a:spcPts val="0"/>
              </a:spcBef>
              <a:buClr>
                <a:srgbClr val="C00000"/>
              </a:buClr>
              <a:buFont typeface="Arial" panose="020B0604020202020204" pitchFamily="34" charset="0"/>
              <a:buChar char="•"/>
            </a:pPr>
            <a:r>
              <a:rPr lang="en-US" sz="2600" dirty="0" smtClean="0"/>
              <a:t>Urinary </a:t>
            </a:r>
            <a:r>
              <a:rPr lang="en-US" sz="2600" dirty="0"/>
              <a:t>Continence (occasionally, frequently, always incontinent; catheter, ostomy or no urine output) </a:t>
            </a:r>
          </a:p>
          <a:p>
            <a:pPr marL="630238" indent="-342900">
              <a:lnSpc>
                <a:spcPct val="100000"/>
              </a:lnSpc>
              <a:spcBef>
                <a:spcPts val="0"/>
              </a:spcBef>
              <a:buClr>
                <a:srgbClr val="C00000"/>
              </a:buClr>
              <a:buFont typeface="Arial" panose="020B0604020202020204" pitchFamily="34" charset="0"/>
              <a:buChar char="•"/>
            </a:pPr>
            <a:r>
              <a:rPr lang="en-US" sz="2600" dirty="0" smtClean="0"/>
              <a:t>Bowel </a:t>
            </a:r>
            <a:r>
              <a:rPr lang="en-US" sz="2600" dirty="0"/>
              <a:t>Continence (occasionally, frequently, always incontinent; ostomy or no bowel movement) </a:t>
            </a:r>
          </a:p>
          <a:p>
            <a:pPr marL="630238" indent="-342900">
              <a:lnSpc>
                <a:spcPct val="100000"/>
              </a:lnSpc>
              <a:spcBef>
                <a:spcPts val="0"/>
              </a:spcBef>
              <a:buClr>
                <a:srgbClr val="C00000"/>
              </a:buClr>
              <a:buFont typeface="Arial" panose="020B0604020202020204" pitchFamily="34" charset="0"/>
              <a:buChar char="•"/>
            </a:pPr>
            <a:r>
              <a:rPr lang="en-US" sz="2600" dirty="0" smtClean="0"/>
              <a:t>Tube </a:t>
            </a:r>
            <a:r>
              <a:rPr lang="en-US" sz="2600" dirty="0"/>
              <a:t>feeding or total parenteral nutrition </a:t>
            </a:r>
          </a:p>
          <a:p>
            <a:pPr marL="630238" indent="-342900">
              <a:lnSpc>
                <a:spcPct val="100000"/>
              </a:lnSpc>
              <a:spcBef>
                <a:spcPts val="0"/>
              </a:spcBef>
              <a:buClr>
                <a:srgbClr val="C00000"/>
              </a:buClr>
              <a:buFont typeface="Arial" panose="020B0604020202020204" pitchFamily="34" charset="0"/>
              <a:buChar char="•"/>
            </a:pPr>
            <a:r>
              <a:rPr lang="en-US" sz="2600" dirty="0" smtClean="0"/>
              <a:t>Comorbidities </a:t>
            </a:r>
            <a:r>
              <a:rPr lang="en-US" sz="2600" dirty="0"/>
              <a:t>(14 hierarchical condition categories</a:t>
            </a:r>
            <a:r>
              <a:rPr lang="en-US" sz="2400" dirty="0" smtClean="0"/>
              <a:t>) (see next page)</a:t>
            </a:r>
            <a:endParaRPr lang="en-US" sz="2400" dirty="0"/>
          </a:p>
          <a:p>
            <a:pPr marL="287338" indent="0">
              <a:lnSpc>
                <a:spcPct val="100000"/>
              </a:lnSpc>
              <a:spcBef>
                <a:spcPts val="0"/>
              </a:spcBef>
              <a:buClr>
                <a:srgbClr val="C00000"/>
              </a:buClr>
              <a:buNone/>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spTree>
    <p:extLst>
      <p:ext uri="{BB962C8B-B14F-4D97-AF65-F5344CB8AC3E}">
        <p14:creationId xmlns:p14="http://schemas.microsoft.com/office/powerpoint/2010/main" val="2830430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a:solidFill>
                  <a:srgbClr val="C00000"/>
                </a:solidFill>
              </a:rPr>
              <a:t>Data Elements Required for Risk-Adjustment Discussion </a:t>
            </a:r>
          </a:p>
        </p:txBody>
      </p:sp>
      <p:sp>
        <p:nvSpPr>
          <p:cNvPr id="5" name="Rectangle 2"/>
          <p:cNvSpPr txBox="1">
            <a:spLocks noChangeArrowheads="1"/>
          </p:cNvSpPr>
          <p:nvPr/>
        </p:nvSpPr>
        <p:spPr bwMode="auto">
          <a:xfrm>
            <a:off x="457200" y="9906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5288" indent="-341313">
              <a:lnSpc>
                <a:spcPct val="100000"/>
              </a:lnSpc>
              <a:spcBef>
                <a:spcPts val="0"/>
              </a:spcBef>
              <a:buClr>
                <a:srgbClr val="C00000"/>
              </a:buClr>
              <a:buFont typeface="Arial" panose="020B0604020202020204" pitchFamily="34" charset="0"/>
              <a:buChar char="•"/>
            </a:pPr>
            <a:r>
              <a:rPr lang="en-US" sz="2600" dirty="0" smtClean="0"/>
              <a:t>Comorbidities </a:t>
            </a:r>
            <a:r>
              <a:rPr lang="en-US" sz="2600" dirty="0"/>
              <a:t>(14 hierarchical condition categories</a:t>
            </a:r>
            <a:r>
              <a:rPr lang="en-US" sz="2400" dirty="0" smtClean="0"/>
              <a:t>)</a:t>
            </a:r>
          </a:p>
          <a:p>
            <a:pPr marL="746126" lvl="1" indent="-341313">
              <a:lnSpc>
                <a:spcPct val="100000"/>
              </a:lnSpc>
              <a:spcBef>
                <a:spcPts val="0"/>
              </a:spcBef>
              <a:buClr>
                <a:srgbClr val="C00000"/>
              </a:buClr>
              <a:buFont typeface="Arial" panose="020B0604020202020204" pitchFamily="34" charset="0"/>
              <a:buChar char="•"/>
            </a:pPr>
            <a:r>
              <a:rPr lang="en-US" sz="2000" dirty="0" smtClean="0"/>
              <a:t>Central nervous system (CNS) Infections: Bacterial, Fungal, and Parasitic Central Nervous System Infections; Viral and Late Effects Central Nervous System Infections</a:t>
            </a:r>
          </a:p>
          <a:p>
            <a:pPr marL="746126" lvl="1" indent="-341313">
              <a:lnSpc>
                <a:spcPct val="100000"/>
              </a:lnSpc>
              <a:spcBef>
                <a:spcPts val="0"/>
              </a:spcBef>
              <a:buClr>
                <a:srgbClr val="C00000"/>
              </a:buClr>
              <a:buFont typeface="Arial" panose="020B0604020202020204" pitchFamily="34" charset="0"/>
              <a:buChar char="•"/>
            </a:pPr>
            <a:r>
              <a:rPr lang="en-US" sz="2000" dirty="0" smtClean="0"/>
              <a:t>Other Infectious Diseases (HCC 7)</a:t>
            </a:r>
          </a:p>
          <a:p>
            <a:pPr marL="746126" lvl="1" indent="-341313">
              <a:lnSpc>
                <a:spcPct val="100000"/>
              </a:lnSpc>
              <a:spcBef>
                <a:spcPts val="0"/>
              </a:spcBef>
              <a:buClr>
                <a:srgbClr val="C00000"/>
              </a:buClr>
              <a:buFont typeface="Arial" panose="020B0604020202020204" pitchFamily="34" charset="0"/>
              <a:buChar char="•"/>
            </a:pPr>
            <a:r>
              <a:rPr lang="en-US" sz="2000" dirty="0" smtClean="0"/>
              <a:t>Metastatic Cancer and Acute Leukemia</a:t>
            </a:r>
          </a:p>
          <a:p>
            <a:pPr marL="746126" lvl="1" indent="-341313">
              <a:lnSpc>
                <a:spcPct val="100000"/>
              </a:lnSpc>
              <a:spcBef>
                <a:spcPts val="0"/>
              </a:spcBef>
              <a:buClr>
                <a:srgbClr val="C00000"/>
              </a:buClr>
              <a:buFont typeface="Arial" panose="020B0604020202020204" pitchFamily="34" charset="0"/>
              <a:buChar char="•"/>
            </a:pPr>
            <a:r>
              <a:rPr lang="en-US" sz="2000" dirty="0" smtClean="0"/>
              <a:t>Lymphoma and Other Cancers</a:t>
            </a:r>
          </a:p>
          <a:p>
            <a:pPr marL="746126" lvl="1" indent="-341313">
              <a:lnSpc>
                <a:spcPct val="100000"/>
              </a:lnSpc>
              <a:spcBef>
                <a:spcPts val="0"/>
              </a:spcBef>
              <a:buClr>
                <a:srgbClr val="C00000"/>
              </a:buClr>
              <a:buFont typeface="Arial" panose="020B0604020202020204" pitchFamily="34" charset="0"/>
              <a:buChar char="•"/>
            </a:pPr>
            <a:r>
              <a:rPr lang="en-US" sz="2000" dirty="0" smtClean="0"/>
              <a:t>Other Major Cancers: Colorectal, Bladder, and Other Cancers; Other Respiratory and Heart Neoplasms; Other Digestive and Urinary Neoplasms; Other Neoplasms</a:t>
            </a:r>
          </a:p>
          <a:p>
            <a:pPr marL="746126" lvl="1" indent="-341313">
              <a:lnSpc>
                <a:spcPct val="100000"/>
              </a:lnSpc>
              <a:spcBef>
                <a:spcPts val="0"/>
              </a:spcBef>
              <a:buClr>
                <a:srgbClr val="C00000"/>
              </a:buClr>
              <a:buFont typeface="Arial" panose="020B0604020202020204" pitchFamily="34" charset="0"/>
              <a:buChar char="•"/>
            </a:pPr>
            <a:r>
              <a:rPr lang="en-US" sz="2000" dirty="0" smtClean="0"/>
              <a:t>Dementia: Dementia With Complications; Dementia Without Complications</a:t>
            </a:r>
          </a:p>
          <a:p>
            <a:pPr marL="746126" lvl="1" indent="-341313">
              <a:lnSpc>
                <a:spcPct val="100000"/>
              </a:lnSpc>
              <a:spcBef>
                <a:spcPts val="0"/>
              </a:spcBef>
              <a:buClr>
                <a:srgbClr val="C00000"/>
              </a:buClr>
              <a:buFont typeface="Arial" panose="020B0604020202020204" pitchFamily="34" charset="0"/>
              <a:buChar char="•"/>
            </a:pPr>
            <a:r>
              <a:rPr lang="en-US" sz="2000" dirty="0" smtClean="0"/>
              <a:t>Mental Health Disorders: Schizophrenia; Major Depressive, Bipolar, and Paranoid Disorders; Reactive and Unspecified Psychosis; Personality Disorders</a:t>
            </a:r>
          </a:p>
          <a:p>
            <a:pPr marL="746126" lvl="1" indent="-341313">
              <a:lnSpc>
                <a:spcPct val="100000"/>
              </a:lnSpc>
              <a:spcBef>
                <a:spcPts val="0"/>
              </a:spcBef>
              <a:buClr>
                <a:srgbClr val="C00000"/>
              </a:buClr>
              <a:buFont typeface="Arial" panose="020B0604020202020204" pitchFamily="34" charset="0"/>
              <a:buChar char="•"/>
            </a:pPr>
            <a:r>
              <a:rPr lang="en-US" sz="2000" dirty="0" smtClean="0"/>
              <a:t>Tetraplegia (excluding complete tetraplegia) and paraplegia</a:t>
            </a:r>
          </a:p>
          <a:p>
            <a:pPr marL="746126" lvl="1" indent="-341313">
              <a:lnSpc>
                <a:spcPct val="100000"/>
              </a:lnSpc>
              <a:spcBef>
                <a:spcPts val="0"/>
              </a:spcBef>
              <a:buClr>
                <a:srgbClr val="C00000"/>
              </a:buClr>
              <a:buFont typeface="Arial" panose="020B0604020202020204" pitchFamily="34" charset="0"/>
              <a:buChar char="•"/>
            </a:pPr>
            <a:r>
              <a:rPr lang="en-US" sz="2000" dirty="0" smtClean="0"/>
              <a:t>Multiple Sclerosis</a:t>
            </a:r>
          </a:p>
          <a:p>
            <a:pPr marL="746126" lvl="1" indent="-341313">
              <a:lnSpc>
                <a:spcPct val="100000"/>
              </a:lnSpc>
              <a:spcBef>
                <a:spcPts val="0"/>
              </a:spcBef>
              <a:buClr>
                <a:srgbClr val="C00000"/>
              </a:buClr>
              <a:buFont typeface="Arial" panose="020B0604020202020204" pitchFamily="34" charset="0"/>
              <a:buChar char="•"/>
            </a:pPr>
            <a:r>
              <a:rPr lang="en-US" sz="2000" dirty="0" smtClean="0"/>
              <a:t>Coronary Atherosclerosis/Other Chronic Ischemic Heart Disease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spTree>
    <p:extLst>
      <p:ext uri="{BB962C8B-B14F-4D97-AF65-F5344CB8AC3E}">
        <p14:creationId xmlns:p14="http://schemas.microsoft.com/office/powerpoint/2010/main" val="174241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457200"/>
          </a:xfrm>
        </p:spPr>
        <p:txBody>
          <a:bodyPr/>
          <a:lstStyle/>
          <a:p>
            <a:r>
              <a:rPr lang="en-US" b="1" dirty="0">
                <a:solidFill>
                  <a:srgbClr val="C00000"/>
                </a:solidFill>
              </a:rPr>
              <a:t>Data Elements Required for Risk-Adjustment Discussion </a:t>
            </a:r>
          </a:p>
        </p:txBody>
      </p:sp>
      <p:sp>
        <p:nvSpPr>
          <p:cNvPr id="5" name="Rectangle 2"/>
          <p:cNvSpPr txBox="1">
            <a:spLocks noChangeArrowheads="1"/>
          </p:cNvSpPr>
          <p:nvPr/>
        </p:nvSpPr>
        <p:spPr bwMode="auto">
          <a:xfrm>
            <a:off x="457200" y="9906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95288" indent="-341313">
              <a:lnSpc>
                <a:spcPct val="100000"/>
              </a:lnSpc>
              <a:spcBef>
                <a:spcPts val="0"/>
              </a:spcBef>
              <a:buClr>
                <a:srgbClr val="C00000"/>
              </a:buClr>
              <a:buFont typeface="Arial" panose="020B0604020202020204" pitchFamily="34" charset="0"/>
              <a:buChar char="•"/>
            </a:pPr>
            <a:r>
              <a:rPr lang="en-US" sz="2600" dirty="0" smtClean="0"/>
              <a:t>Comorbidities </a:t>
            </a:r>
            <a:r>
              <a:rPr lang="en-US" sz="2600" dirty="0"/>
              <a:t>(14 hierarchical condition categories</a:t>
            </a:r>
            <a:r>
              <a:rPr lang="en-US" sz="2400" dirty="0" smtClean="0"/>
              <a:t>) – cont’</a:t>
            </a:r>
          </a:p>
          <a:p>
            <a:pPr marL="746126" lvl="1" indent="-341313">
              <a:lnSpc>
                <a:spcPct val="100000"/>
              </a:lnSpc>
              <a:spcBef>
                <a:spcPts val="0"/>
              </a:spcBef>
              <a:buClr>
                <a:srgbClr val="C00000"/>
              </a:buClr>
              <a:buFont typeface="Arial" panose="020B0604020202020204" pitchFamily="34" charset="0"/>
              <a:buChar char="•"/>
            </a:pPr>
            <a:r>
              <a:rPr lang="en-US" sz="2000" dirty="0" smtClean="0"/>
              <a:t>Hemiplegia/Other Late Effects of Cerebrovascular Accident: Hemiplegia/Hemiparesis; Late Effects of Cerebrovascular Disease, Except Paralysis</a:t>
            </a:r>
          </a:p>
          <a:p>
            <a:pPr marL="746126" lvl="1" indent="-341313">
              <a:lnSpc>
                <a:spcPct val="100000"/>
              </a:lnSpc>
              <a:spcBef>
                <a:spcPts val="0"/>
              </a:spcBef>
              <a:buClr>
                <a:srgbClr val="C00000"/>
              </a:buClr>
              <a:buFont typeface="Arial" panose="020B0604020202020204" pitchFamily="34" charset="0"/>
              <a:buChar char="•"/>
            </a:pPr>
            <a:r>
              <a:rPr lang="en-US" sz="2000" dirty="0" smtClean="0"/>
              <a:t>Aspiration, Bacterial, and Other Pneumonias: Aspiration and Specified Bacterial Pneumonias; Pneumococcal Pneumonia, Empyema, Lung Abscess</a:t>
            </a:r>
          </a:p>
          <a:p>
            <a:pPr marL="746126" lvl="1" indent="-341313">
              <a:lnSpc>
                <a:spcPct val="100000"/>
              </a:lnSpc>
              <a:spcBef>
                <a:spcPts val="0"/>
              </a:spcBef>
              <a:buClr>
                <a:srgbClr val="C00000"/>
              </a:buClr>
              <a:buFont typeface="Arial" panose="020B0604020202020204" pitchFamily="34" charset="0"/>
              <a:buChar char="•"/>
            </a:pPr>
            <a:r>
              <a:rPr lang="en-US" sz="2000" dirty="0" smtClean="0"/>
              <a:t>Legally Blind</a:t>
            </a:r>
          </a:p>
          <a:p>
            <a:pPr marL="746126" lvl="1" indent="-341313">
              <a:lnSpc>
                <a:spcPct val="100000"/>
              </a:lnSpc>
              <a:spcBef>
                <a:spcPts val="0"/>
              </a:spcBef>
              <a:buClr>
                <a:srgbClr val="C00000"/>
              </a:buClr>
              <a:buFont typeface="Arial" panose="020B0604020202020204" pitchFamily="34" charset="0"/>
              <a:buChar char="•"/>
            </a:pPr>
            <a:r>
              <a:rPr lang="en-US" sz="2000" dirty="0" smtClean="0"/>
              <a:t>Dialysis Status and Chronic Kidney Disease - Stage 5</a:t>
            </a:r>
          </a:p>
          <a:p>
            <a:pPr marL="746126" lvl="1" indent="-341313">
              <a:lnSpc>
                <a:spcPct val="100000"/>
              </a:lnSpc>
              <a:spcBef>
                <a:spcPts val="0"/>
              </a:spcBef>
              <a:buClr>
                <a:srgbClr val="C00000"/>
              </a:buClr>
              <a:buFont typeface="Arial" panose="020B0604020202020204" pitchFamily="34" charset="0"/>
              <a:buChar char="•"/>
            </a:pPr>
            <a:r>
              <a:rPr lang="en-US" sz="2000" dirty="0" smtClean="0"/>
              <a:t>Chronic Kidney Disease - Stages 1-4, Unspecified: Chronic Kidney Disease, Severe (Stage 4); Chronic Kidney Disease, Moderate (Stage 3); Chronic Kidney Disease, Mild or Unspecified (Stages 1-2 or Unspecified)</a:t>
            </a:r>
          </a:p>
          <a:p>
            <a:pPr marL="746126" lvl="1" indent="-341313">
              <a:lnSpc>
                <a:spcPct val="100000"/>
              </a:lnSpc>
              <a:spcBef>
                <a:spcPts val="0"/>
              </a:spcBef>
              <a:buClr>
                <a:srgbClr val="C00000"/>
              </a:buClr>
              <a:buFont typeface="Arial" panose="020B0604020202020204" pitchFamily="34" charset="0"/>
              <a:buChar char="•"/>
            </a:pPr>
            <a:r>
              <a:rPr lang="en-US" sz="2000" dirty="0" smtClean="0"/>
              <a:t>Major Fracture, Except of Skull, Vertebrae, or Hip</a:t>
            </a:r>
          </a:p>
          <a:p>
            <a:pPr marL="746126" lvl="1" indent="-341313">
              <a:lnSpc>
                <a:spcPct val="100000"/>
              </a:lnSpc>
              <a:spcBef>
                <a:spcPts val="0"/>
              </a:spcBef>
              <a:buClr>
                <a:srgbClr val="C00000"/>
              </a:buClr>
              <a:buFont typeface="Arial" panose="020B0604020202020204" pitchFamily="34" charset="0"/>
              <a:buChar char="•"/>
            </a:pPr>
            <a:r>
              <a:rPr lang="en-US" sz="2000" dirty="0" smtClean="0"/>
              <a:t>Amputations: Traumatic Amputations and Complications; Amputation Status, Lower Limb/Amputation Complications; Amputation Status, Upper Limb</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spTree>
    <p:extLst>
      <p:ext uri="{BB962C8B-B14F-4D97-AF65-F5344CB8AC3E}">
        <p14:creationId xmlns:p14="http://schemas.microsoft.com/office/powerpoint/2010/main" val="152856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48200" y="1143000"/>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512763" indent="-561975" eaLnBrk="1" hangingPunct="1">
              <a:spcBef>
                <a:spcPct val="20000"/>
              </a:spcBef>
              <a:buClr>
                <a:srgbClr val="C00000"/>
              </a:buClr>
              <a:buFont typeface="Wingdings" panose="05000000000000000000" pitchFamily="2" charset="2"/>
              <a:buChar char="q"/>
              <a:defRPr/>
            </a:pPr>
            <a:r>
              <a:rPr lang="en-US" sz="2800" b="1" dirty="0" smtClean="0">
                <a:solidFill>
                  <a:srgbClr val="990000"/>
                </a:solidFill>
                <a:latin typeface="Verdana" pitchFamily="34" charset="0"/>
              </a:rPr>
              <a:t>CAHs have no quality measures to compare with others.</a:t>
            </a:r>
          </a:p>
          <a:p>
            <a:pPr marL="512763" indent="-561975" eaLnBrk="1" hangingPunct="1">
              <a:spcBef>
                <a:spcPct val="20000"/>
              </a:spcBef>
              <a:buClr>
                <a:srgbClr val="C00000"/>
              </a:buClr>
              <a:buFont typeface="Wingdings" panose="05000000000000000000" pitchFamily="2" charset="2"/>
              <a:buChar char="q"/>
              <a:defRPr/>
            </a:pPr>
            <a:r>
              <a:rPr lang="en-US" sz="2800" b="1" dirty="0" smtClean="0">
                <a:solidFill>
                  <a:srgbClr val="990000"/>
                </a:solidFill>
                <a:latin typeface="Verdana" pitchFamily="34" charset="0"/>
              </a:rPr>
              <a:t>We </a:t>
            </a:r>
            <a:r>
              <a:rPr lang="en-US" sz="2800" b="1" dirty="0">
                <a:solidFill>
                  <a:srgbClr val="990000"/>
                </a:solidFill>
                <a:latin typeface="Verdana" pitchFamily="34" charset="0"/>
              </a:rPr>
              <a:t>must develop ways to measure the quality of care in our swing </a:t>
            </a:r>
            <a:r>
              <a:rPr lang="en-US" sz="2800" b="1" dirty="0" smtClean="0">
                <a:solidFill>
                  <a:srgbClr val="990000"/>
                </a:solidFill>
                <a:latin typeface="Verdana" pitchFamily="34" charset="0"/>
              </a:rPr>
              <a:t>bed programs</a:t>
            </a:r>
            <a:endParaRPr lang="en-US" sz="2800" b="1" dirty="0">
              <a:solidFill>
                <a:srgbClr val="990000"/>
              </a:solidFill>
              <a:latin typeface="Verdana" pitchFamily="34" charset="0"/>
            </a:endParaRPr>
          </a:p>
        </p:txBody>
      </p:sp>
      <p:pic>
        <p:nvPicPr>
          <p:cNvPr id="4098" name="Picture 2" descr="Image result for i don't know imag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4086225" cy="3124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304800" y="56388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512763" indent="-561975" eaLnBrk="1" hangingPunct="1">
              <a:spcBef>
                <a:spcPct val="20000"/>
              </a:spcBef>
              <a:buClr>
                <a:srgbClr val="C00000"/>
              </a:buClr>
              <a:buFont typeface="Wingdings" panose="05000000000000000000" pitchFamily="2" charset="2"/>
              <a:buChar char="q"/>
              <a:defRPr/>
            </a:pPr>
            <a:r>
              <a:rPr lang="en-US" sz="2400" b="1" dirty="0" smtClean="0">
                <a:solidFill>
                  <a:schemeClr val="tx2"/>
                </a:solidFill>
                <a:latin typeface="Verdana" pitchFamily="34" charset="0"/>
              </a:rPr>
              <a:t>Advocates such as NRHA, FORH or AHA Rural have no quality SB data to share with CMS</a:t>
            </a:r>
            <a:endParaRPr lang="en-US" sz="2400" b="1" dirty="0">
              <a:solidFill>
                <a:schemeClr val="tx2"/>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
        <p:nvSpPr>
          <p:cNvPr id="6" name="Title 3"/>
          <p:cNvSpPr>
            <a:spLocks noGrp="1"/>
          </p:cNvSpPr>
          <p:nvPr>
            <p:ph type="title"/>
          </p:nvPr>
        </p:nvSpPr>
        <p:spPr>
          <a:xfrm>
            <a:off x="228600" y="304800"/>
            <a:ext cx="8686800" cy="381000"/>
          </a:xfrm>
        </p:spPr>
        <p:txBody>
          <a:bodyPr/>
          <a:lstStyle/>
          <a:p>
            <a:r>
              <a:rPr lang="en-US" b="1" dirty="0" smtClean="0">
                <a:solidFill>
                  <a:srgbClr val="C00000"/>
                </a:solidFill>
              </a:rPr>
              <a:t>What We Have Been Saying </a:t>
            </a:r>
            <a:endParaRPr lang="en-US" b="1" dirty="0">
              <a:solidFill>
                <a:srgbClr val="C00000"/>
              </a:solidFill>
            </a:endParaRPr>
          </a:p>
        </p:txBody>
      </p:sp>
    </p:spTree>
    <p:extLst>
      <p:ext uri="{BB962C8B-B14F-4D97-AF65-F5344CB8AC3E}">
        <p14:creationId xmlns:p14="http://schemas.microsoft.com/office/powerpoint/2010/main" val="390739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Pros &amp; Cons of MDS Measures  </a:t>
            </a:r>
            <a:endParaRPr lang="en-US" b="1" dirty="0">
              <a:solidFill>
                <a:srgbClr val="C00000"/>
              </a:solidFill>
            </a:endParaRPr>
          </a:p>
        </p:txBody>
      </p:sp>
      <p:sp>
        <p:nvSpPr>
          <p:cNvPr id="5" name="Rectangle 2"/>
          <p:cNvSpPr txBox="1">
            <a:spLocks noChangeArrowheads="1"/>
          </p:cNvSpPr>
          <p:nvPr/>
        </p:nvSpPr>
        <p:spPr bwMode="auto">
          <a:xfrm>
            <a:off x="304800" y="11430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buClr>
                <a:srgbClr val="C00000"/>
              </a:buClr>
              <a:buFont typeface="Wingdings" panose="05000000000000000000" pitchFamily="2" charset="2"/>
              <a:buChar char="q"/>
            </a:pPr>
            <a:r>
              <a:rPr lang="en-US" sz="2400" u="sng" dirty="0" smtClean="0"/>
              <a:t> </a:t>
            </a:r>
            <a:r>
              <a:rPr lang="en-US" sz="2400" b="1" u="sng" dirty="0" smtClean="0">
                <a:solidFill>
                  <a:srgbClr val="C00000"/>
                </a:solidFill>
              </a:rPr>
              <a:t>Pros </a:t>
            </a:r>
            <a:r>
              <a:rPr lang="en-US" sz="2400" b="1" u="sng" dirty="0">
                <a:solidFill>
                  <a:srgbClr val="C00000"/>
                </a:solidFill>
              </a:rPr>
              <a:t>of adopting MDS measures</a:t>
            </a:r>
            <a:r>
              <a:rPr lang="en-US" sz="2400" b="1" dirty="0"/>
              <a:t> for CAH swing-bed patients</a:t>
            </a:r>
          </a:p>
          <a:p>
            <a:pPr lvl="0">
              <a:spcBef>
                <a:spcPts val="0"/>
              </a:spcBef>
              <a:buClr>
                <a:srgbClr val="C00000"/>
              </a:buClr>
              <a:buFont typeface="Arial" panose="020B0604020202020204" pitchFamily="34" charset="0"/>
              <a:buChar char="•"/>
            </a:pPr>
            <a:endParaRPr lang="en-US" sz="2800" dirty="0" smtClean="0"/>
          </a:p>
          <a:p>
            <a:pPr lvl="1">
              <a:spcBef>
                <a:spcPts val="0"/>
              </a:spcBef>
              <a:buClr>
                <a:srgbClr val="C00000"/>
              </a:buClr>
              <a:buFont typeface="Arial" panose="020B0604020202020204" pitchFamily="34" charset="0"/>
              <a:buChar char="•"/>
            </a:pPr>
            <a:r>
              <a:rPr lang="en-US" sz="2400" dirty="0" smtClean="0"/>
              <a:t>Individual </a:t>
            </a:r>
            <a:r>
              <a:rPr lang="en-US" sz="2400" dirty="0"/>
              <a:t>self-care and mobility items are summarized into two overall measures that assess change between admission and discharge. </a:t>
            </a:r>
          </a:p>
          <a:p>
            <a:pPr lvl="0">
              <a:spcBef>
                <a:spcPts val="0"/>
              </a:spcBef>
              <a:buClr>
                <a:srgbClr val="C00000"/>
              </a:buClr>
              <a:buFont typeface="Arial" panose="020B0604020202020204" pitchFamily="34" charset="0"/>
              <a:buChar char="•"/>
            </a:pPr>
            <a:endParaRPr lang="en-US" sz="2800" dirty="0" smtClean="0"/>
          </a:p>
          <a:p>
            <a:pPr lvl="1">
              <a:spcBef>
                <a:spcPts val="0"/>
              </a:spcBef>
              <a:buClr>
                <a:srgbClr val="C00000"/>
              </a:buClr>
              <a:buFont typeface="Arial" panose="020B0604020202020204" pitchFamily="34" charset="0"/>
              <a:buChar char="•"/>
            </a:pPr>
            <a:r>
              <a:rPr lang="en-US" sz="2400" dirty="0" smtClean="0"/>
              <a:t>The </a:t>
            </a:r>
            <a:r>
              <a:rPr lang="en-US" sz="2400" dirty="0"/>
              <a:t>measures have been adopted by CMS for other post-acute settings (SNFs and IRFs) and approved by NQF.</a:t>
            </a:r>
          </a:p>
          <a:p>
            <a:pPr lvl="0">
              <a:spcBef>
                <a:spcPts val="0"/>
              </a:spcBef>
              <a:buClr>
                <a:srgbClr val="C00000"/>
              </a:buClr>
              <a:buFont typeface="Arial" panose="020B0604020202020204" pitchFamily="34" charset="0"/>
              <a:buChar char="•"/>
            </a:pPr>
            <a:endParaRPr lang="en-US" sz="2800" dirty="0" smtClean="0"/>
          </a:p>
          <a:p>
            <a:pPr lvl="1">
              <a:spcBef>
                <a:spcPts val="0"/>
              </a:spcBef>
              <a:buClr>
                <a:srgbClr val="C00000"/>
              </a:buClr>
              <a:buFont typeface="Arial" panose="020B0604020202020204" pitchFamily="34" charset="0"/>
              <a:buChar char="•"/>
            </a:pPr>
            <a:r>
              <a:rPr lang="en-US" sz="2400" dirty="0" smtClean="0"/>
              <a:t>The </a:t>
            </a:r>
            <a:r>
              <a:rPr lang="en-US" sz="2400" dirty="0"/>
              <a:t>measures are aligned with IMPACT goals and would allow comparison of outcomes for CAH swing-bed patients with IRFs and SNFs (and also PPS swing-bed patients).</a:t>
            </a:r>
          </a:p>
          <a:p>
            <a:pPr lvl="0">
              <a:spcBef>
                <a:spcPts val="0"/>
              </a:spcBef>
              <a:buClr>
                <a:srgbClr val="C00000"/>
              </a:buClr>
              <a:buFont typeface="Arial" panose="020B0604020202020204" pitchFamily="34" charset="0"/>
              <a:buChar char="•"/>
            </a:pPr>
            <a:endParaRPr lang="en-US" sz="2800" dirty="0" smtClean="0"/>
          </a:p>
          <a:p>
            <a:pPr lvl="1">
              <a:spcBef>
                <a:spcPts val="0"/>
              </a:spcBef>
              <a:buClr>
                <a:srgbClr val="C00000"/>
              </a:buClr>
              <a:buFont typeface="Arial" panose="020B0604020202020204" pitchFamily="34" charset="0"/>
              <a:buChar char="•"/>
            </a:pPr>
            <a:r>
              <a:rPr lang="en-US" sz="2400" dirty="0" smtClean="0"/>
              <a:t>Detailed </a:t>
            </a:r>
            <a:r>
              <a:rPr lang="en-US" sz="2400" dirty="0"/>
              <a:t>measure specifications (e.g., patient exclusions) are already developed.</a:t>
            </a:r>
          </a:p>
          <a:p>
            <a:pPr lvl="0">
              <a:spcBef>
                <a:spcPts val="0"/>
              </a:spcBef>
              <a:buClr>
                <a:srgbClr val="C00000"/>
              </a:buClr>
              <a:buFont typeface="Arial" panose="020B0604020202020204" pitchFamily="34" charset="0"/>
              <a:buChar char="•"/>
            </a:pPr>
            <a:endParaRPr lang="en-US" sz="2800" dirty="0" smtClean="0"/>
          </a:p>
          <a:p>
            <a:pPr lvl="0">
              <a:spcBef>
                <a:spcPts val="0"/>
              </a:spcBef>
              <a:buClr>
                <a:srgbClr val="C00000"/>
              </a:buClr>
              <a:buFont typeface="Arial" panose="020B0604020202020204" pitchFamily="34" charset="0"/>
              <a:buChar char="•"/>
            </a:pPr>
            <a:endParaRPr lang="en-US" sz="28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40</a:t>
            </a:fld>
            <a:endParaRPr lang="en-US" dirty="0"/>
          </a:p>
        </p:txBody>
      </p:sp>
    </p:spTree>
    <p:extLst>
      <p:ext uri="{BB962C8B-B14F-4D97-AF65-F5344CB8AC3E}">
        <p14:creationId xmlns:p14="http://schemas.microsoft.com/office/powerpoint/2010/main" val="335928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Pros &amp; Cons of MDS Measures (cont’) </a:t>
            </a:r>
            <a:endParaRPr lang="en-US" b="1" dirty="0">
              <a:solidFill>
                <a:srgbClr val="C00000"/>
              </a:solidFill>
            </a:endParaRPr>
          </a:p>
        </p:txBody>
      </p:sp>
      <p:sp>
        <p:nvSpPr>
          <p:cNvPr id="5" name="Rectangle 2"/>
          <p:cNvSpPr txBox="1">
            <a:spLocks noChangeArrowheads="1"/>
          </p:cNvSpPr>
          <p:nvPr/>
        </p:nvSpPr>
        <p:spPr bwMode="auto">
          <a:xfrm>
            <a:off x="304800" y="11430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buClr>
                <a:srgbClr val="C00000"/>
              </a:buClr>
              <a:buFont typeface="Wingdings" panose="05000000000000000000" pitchFamily="2" charset="2"/>
              <a:buChar char="q"/>
            </a:pPr>
            <a:r>
              <a:rPr lang="en-US" sz="2400" dirty="0" smtClean="0"/>
              <a:t> </a:t>
            </a:r>
            <a:r>
              <a:rPr lang="en-US" sz="2400" b="1" u="sng" dirty="0" smtClean="0">
                <a:solidFill>
                  <a:srgbClr val="C00000"/>
                </a:solidFill>
              </a:rPr>
              <a:t>Pros </a:t>
            </a:r>
            <a:r>
              <a:rPr lang="en-US" sz="2400" b="1" u="sng" dirty="0">
                <a:solidFill>
                  <a:srgbClr val="C00000"/>
                </a:solidFill>
              </a:rPr>
              <a:t>of adopting MDS measures</a:t>
            </a:r>
            <a:r>
              <a:rPr lang="en-US" sz="2400" b="1" dirty="0"/>
              <a:t> for CAH </a:t>
            </a:r>
            <a:r>
              <a:rPr lang="en-US" sz="2400" b="1" dirty="0" smtClean="0"/>
              <a:t>SB patients (cont’)</a:t>
            </a:r>
            <a:endParaRPr lang="en-US" sz="2400" b="1" dirty="0"/>
          </a:p>
          <a:p>
            <a:pPr lvl="0"/>
            <a:endParaRPr lang="en-US" dirty="0" smtClean="0"/>
          </a:p>
          <a:p>
            <a:pPr lvl="1">
              <a:spcBef>
                <a:spcPts val="0"/>
              </a:spcBef>
              <a:buClr>
                <a:srgbClr val="C00000"/>
              </a:buClr>
              <a:buFont typeface="Arial" panose="020B0604020202020204" pitchFamily="34" charset="0"/>
              <a:buChar char="•"/>
            </a:pPr>
            <a:r>
              <a:rPr lang="en-US" sz="2200" dirty="0"/>
              <a:t>Scoring methods and risk adjustment methods are already developed (same scale of 6 options for each item, national means for SNF comparisons).</a:t>
            </a:r>
          </a:p>
          <a:p>
            <a:pPr lvl="0">
              <a:spcBef>
                <a:spcPts val="0"/>
              </a:spcBef>
              <a:buClr>
                <a:srgbClr val="C00000"/>
              </a:buClr>
              <a:buFont typeface="Arial" panose="020B0604020202020204" pitchFamily="34" charset="0"/>
              <a:buChar char="•"/>
            </a:pPr>
            <a:endParaRPr lang="en-US" sz="2400" dirty="0"/>
          </a:p>
          <a:p>
            <a:pPr lvl="1">
              <a:spcBef>
                <a:spcPts val="0"/>
              </a:spcBef>
              <a:buClr>
                <a:srgbClr val="C00000"/>
              </a:buClr>
              <a:buFont typeface="Arial" panose="020B0604020202020204" pitchFamily="34" charset="0"/>
              <a:buChar char="•"/>
            </a:pPr>
            <a:r>
              <a:rPr lang="en-US" sz="2200" dirty="0"/>
              <a:t>The risk-adjustment variables include cognitive assessment.</a:t>
            </a:r>
          </a:p>
          <a:p>
            <a:pPr lvl="0">
              <a:spcBef>
                <a:spcPts val="0"/>
              </a:spcBef>
              <a:buClr>
                <a:srgbClr val="C00000"/>
              </a:buClr>
              <a:buFont typeface="Arial" panose="020B0604020202020204" pitchFamily="34" charset="0"/>
              <a:buChar char="•"/>
            </a:pPr>
            <a:endParaRPr lang="en-US" sz="2400" dirty="0"/>
          </a:p>
          <a:p>
            <a:pPr lvl="1">
              <a:spcBef>
                <a:spcPts val="0"/>
              </a:spcBef>
              <a:buClr>
                <a:srgbClr val="C00000"/>
              </a:buClr>
              <a:buFont typeface="Arial" panose="020B0604020202020204" pitchFamily="34" charset="0"/>
              <a:buChar char="•"/>
            </a:pPr>
            <a:r>
              <a:rPr lang="en-US" sz="2200" dirty="0"/>
              <a:t>MDS section GG is familiar to many health care providers.</a:t>
            </a:r>
          </a:p>
          <a:p>
            <a:pPr lvl="0">
              <a:spcBef>
                <a:spcPts val="0"/>
              </a:spcBef>
              <a:buClr>
                <a:srgbClr val="C00000"/>
              </a:buClr>
              <a:buFont typeface="Arial" panose="020B0604020202020204" pitchFamily="34" charset="0"/>
              <a:buChar char="•"/>
            </a:pPr>
            <a:endParaRPr lang="en-US" sz="2400" dirty="0"/>
          </a:p>
          <a:p>
            <a:pPr lvl="1">
              <a:spcBef>
                <a:spcPts val="0"/>
              </a:spcBef>
              <a:buClr>
                <a:srgbClr val="C00000"/>
              </a:buClr>
              <a:buFont typeface="Arial" panose="020B0604020202020204" pitchFamily="34" charset="0"/>
              <a:buChar char="•"/>
            </a:pPr>
            <a:r>
              <a:rPr lang="en-US" sz="2200" dirty="0"/>
              <a:t>There are many psychometric studies of MDS. </a:t>
            </a:r>
          </a:p>
          <a:p>
            <a:pPr lvl="2">
              <a:spcBef>
                <a:spcPts val="0"/>
              </a:spcBef>
              <a:buClr>
                <a:srgbClr val="C00000"/>
              </a:buClr>
              <a:buFont typeface="Arial" panose="020B0604020202020204" pitchFamily="34" charset="0"/>
              <a:buChar char="•"/>
            </a:pPr>
            <a:r>
              <a:rPr lang="en-US" sz="2200" dirty="0"/>
              <a:t>Recent research has shown that the ADL items on admission and discharge assessments in MDS 3.0 can be used for assessing functional improvement over the course of a post-acute SNF stay and provides empirical support for the risk-adjustment variables used for the functional status measures.21</a:t>
            </a:r>
          </a:p>
          <a:p>
            <a:pPr>
              <a:spcBef>
                <a:spcPts val="0"/>
              </a:spcBef>
              <a:buClr>
                <a:srgbClr val="C00000"/>
              </a:buClr>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41</a:t>
            </a:fld>
            <a:endParaRPr lang="en-US" dirty="0"/>
          </a:p>
        </p:txBody>
      </p:sp>
    </p:spTree>
    <p:extLst>
      <p:ext uri="{BB962C8B-B14F-4D97-AF65-F5344CB8AC3E}">
        <p14:creationId xmlns:p14="http://schemas.microsoft.com/office/powerpoint/2010/main" val="3795001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Pros &amp; Cons of MDS Measures  </a:t>
            </a:r>
            <a:endParaRPr lang="en-US" b="1" dirty="0">
              <a:solidFill>
                <a:srgbClr val="C00000"/>
              </a:solidFill>
            </a:endParaRPr>
          </a:p>
        </p:txBody>
      </p:sp>
      <p:sp>
        <p:nvSpPr>
          <p:cNvPr id="5" name="Rectangle 2"/>
          <p:cNvSpPr txBox="1">
            <a:spLocks noChangeArrowheads="1"/>
          </p:cNvSpPr>
          <p:nvPr/>
        </p:nvSpPr>
        <p:spPr bwMode="auto">
          <a:xfrm>
            <a:off x="457200" y="11430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a:buClr>
                <a:srgbClr val="C00000"/>
              </a:buClr>
              <a:buFont typeface="Wingdings" panose="05000000000000000000" pitchFamily="2" charset="2"/>
              <a:buChar char="q"/>
            </a:pPr>
            <a:r>
              <a:rPr lang="en-US" sz="2400" dirty="0" smtClean="0"/>
              <a:t> </a:t>
            </a:r>
            <a:r>
              <a:rPr lang="en-US" sz="2600" b="1" u="sng" dirty="0" smtClean="0">
                <a:solidFill>
                  <a:srgbClr val="C00000"/>
                </a:solidFill>
              </a:rPr>
              <a:t>Cons </a:t>
            </a:r>
            <a:r>
              <a:rPr lang="en-US" sz="2600" b="1" u="sng" dirty="0">
                <a:solidFill>
                  <a:srgbClr val="C00000"/>
                </a:solidFill>
              </a:rPr>
              <a:t>of adopting MDS measures </a:t>
            </a:r>
            <a:r>
              <a:rPr lang="en-US" sz="2600" b="1" dirty="0"/>
              <a:t>for CAH </a:t>
            </a:r>
            <a:r>
              <a:rPr lang="en-US" sz="2600" b="1" dirty="0" smtClean="0"/>
              <a:t>SB patients </a:t>
            </a:r>
            <a:endParaRPr lang="en-US" sz="2600" b="1" dirty="0"/>
          </a:p>
          <a:p>
            <a:pPr lvl="0"/>
            <a:endParaRPr lang="en-US" sz="2600" dirty="0" smtClean="0"/>
          </a:p>
          <a:p>
            <a:pPr lvl="1">
              <a:spcBef>
                <a:spcPts val="0"/>
              </a:spcBef>
              <a:buClr>
                <a:srgbClr val="C00000"/>
              </a:buClr>
              <a:buFont typeface="Arial" panose="020B0604020202020204" pitchFamily="34" charset="0"/>
              <a:buChar char="•"/>
            </a:pPr>
            <a:r>
              <a:rPr lang="en-US" sz="2600" dirty="0" smtClean="0"/>
              <a:t>Requires </a:t>
            </a:r>
            <a:r>
              <a:rPr lang="en-US" sz="2600" dirty="0"/>
              <a:t>collection of 22 data elements (7 self-care items and 15 mobility items), </a:t>
            </a:r>
            <a:endParaRPr lang="en-US" sz="2600" dirty="0" smtClean="0"/>
          </a:p>
          <a:p>
            <a:pPr lvl="1">
              <a:spcBef>
                <a:spcPts val="0"/>
              </a:spcBef>
              <a:buClr>
                <a:srgbClr val="C00000"/>
              </a:buClr>
              <a:buFont typeface="Arial" panose="020B0604020202020204" pitchFamily="34" charset="0"/>
              <a:buChar char="•"/>
            </a:pPr>
            <a:endParaRPr lang="en-US" sz="2600" dirty="0"/>
          </a:p>
          <a:p>
            <a:pPr lvl="1">
              <a:spcBef>
                <a:spcPts val="0"/>
              </a:spcBef>
              <a:buClr>
                <a:srgbClr val="C00000"/>
              </a:buClr>
              <a:buFont typeface="Arial" panose="020B0604020202020204" pitchFamily="34" charset="0"/>
              <a:buChar char="•"/>
            </a:pPr>
            <a:r>
              <a:rPr lang="en-US" sz="2600" dirty="0" smtClean="0"/>
              <a:t>Involving </a:t>
            </a:r>
            <a:r>
              <a:rPr lang="en-US" sz="2600" dirty="0"/>
              <a:t>more staff time than the shorter Barthel Index. </a:t>
            </a:r>
          </a:p>
          <a:p>
            <a:pPr lvl="1">
              <a:spcBef>
                <a:spcPts val="0"/>
              </a:spcBef>
              <a:buClr>
                <a:srgbClr val="C00000"/>
              </a:buClr>
              <a:buFont typeface="Arial" panose="020B0604020202020204" pitchFamily="34" charset="0"/>
              <a:buChar char="•"/>
            </a:pPr>
            <a:endParaRPr lang="en-US" sz="2600" dirty="0" smtClean="0"/>
          </a:p>
          <a:p>
            <a:pPr lvl="1">
              <a:spcBef>
                <a:spcPts val="0"/>
              </a:spcBef>
              <a:buClr>
                <a:srgbClr val="C00000"/>
              </a:buClr>
              <a:buFont typeface="Arial" panose="020B0604020202020204" pitchFamily="34" charset="0"/>
              <a:buChar char="•"/>
            </a:pPr>
            <a:r>
              <a:rPr lang="en-US" sz="2600" dirty="0" smtClean="0"/>
              <a:t>The </a:t>
            </a:r>
            <a:r>
              <a:rPr lang="en-US" sz="2600" dirty="0"/>
              <a:t>measures need to be risk-adjusted to fairly compare outcomes across settings, </a:t>
            </a:r>
            <a:endParaRPr lang="en-US" sz="2600" dirty="0" smtClean="0"/>
          </a:p>
          <a:p>
            <a:pPr lvl="1">
              <a:spcBef>
                <a:spcPts val="0"/>
              </a:spcBef>
              <a:buClr>
                <a:srgbClr val="C00000"/>
              </a:buClr>
              <a:buFont typeface="Arial" panose="020B0604020202020204" pitchFamily="34" charset="0"/>
              <a:buChar char="•"/>
            </a:pPr>
            <a:endParaRPr lang="en-US" sz="2600" dirty="0"/>
          </a:p>
          <a:p>
            <a:pPr lvl="1">
              <a:spcBef>
                <a:spcPts val="0"/>
              </a:spcBef>
              <a:buClr>
                <a:srgbClr val="C00000"/>
              </a:buClr>
              <a:buFont typeface="Arial" panose="020B0604020202020204" pitchFamily="34" charset="0"/>
              <a:buChar char="•"/>
            </a:pPr>
            <a:r>
              <a:rPr lang="en-US" sz="2600" dirty="0" smtClean="0"/>
              <a:t>Involves </a:t>
            </a:r>
            <a:r>
              <a:rPr lang="en-US" sz="2600" dirty="0"/>
              <a:t>collection of additional MDS data on risk factors.</a:t>
            </a:r>
          </a:p>
          <a:p>
            <a:pPr lvl="1">
              <a:spcBef>
                <a:spcPts val="0"/>
              </a:spcBef>
              <a:buClr>
                <a:srgbClr val="C00000"/>
              </a:buClr>
              <a:buFont typeface="Arial" panose="020B0604020202020204" pitchFamily="34" charset="0"/>
              <a:buChar char="•"/>
            </a:pPr>
            <a:endParaRPr lang="en-US" sz="2600" dirty="0"/>
          </a:p>
          <a:p>
            <a:pPr lvl="1">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42</a:t>
            </a:fld>
            <a:endParaRPr lang="en-US" dirty="0"/>
          </a:p>
        </p:txBody>
      </p:sp>
    </p:spTree>
    <p:extLst>
      <p:ext uri="{BB962C8B-B14F-4D97-AF65-F5344CB8AC3E}">
        <p14:creationId xmlns:p14="http://schemas.microsoft.com/office/powerpoint/2010/main" val="1440470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Pros &amp; Cons of Barthel Index Measures  </a:t>
            </a:r>
            <a:endParaRPr lang="en-US" b="1" dirty="0">
              <a:solidFill>
                <a:srgbClr val="C00000"/>
              </a:solidFill>
            </a:endParaRPr>
          </a:p>
        </p:txBody>
      </p:sp>
      <p:sp>
        <p:nvSpPr>
          <p:cNvPr id="5" name="Rectangle 2"/>
          <p:cNvSpPr txBox="1">
            <a:spLocks noChangeArrowheads="1"/>
          </p:cNvSpPr>
          <p:nvPr/>
        </p:nvSpPr>
        <p:spPr bwMode="auto">
          <a:xfrm>
            <a:off x="457200" y="11430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1313" indent="-341313">
              <a:spcBef>
                <a:spcPts val="0"/>
              </a:spcBef>
              <a:buClr>
                <a:srgbClr val="C00000"/>
              </a:buClr>
              <a:buFont typeface="Wingdings" panose="05000000000000000000" pitchFamily="2" charset="2"/>
              <a:buChar char="q"/>
            </a:pPr>
            <a:r>
              <a:rPr lang="en-US" sz="2400" b="1" u="sng" dirty="0" smtClean="0">
                <a:solidFill>
                  <a:srgbClr val="C00000"/>
                </a:solidFill>
              </a:rPr>
              <a:t>Pros </a:t>
            </a:r>
            <a:r>
              <a:rPr lang="en-US" sz="2400" b="1" u="sng" dirty="0">
                <a:solidFill>
                  <a:srgbClr val="C00000"/>
                </a:solidFill>
              </a:rPr>
              <a:t>of adopting the Barthel Index </a:t>
            </a:r>
            <a:r>
              <a:rPr lang="en-US" sz="2400" dirty="0"/>
              <a:t>for CAH swing-bed </a:t>
            </a:r>
            <a:r>
              <a:rPr lang="en-US" sz="2400" dirty="0" smtClean="0"/>
              <a:t>patients</a:t>
            </a:r>
          </a:p>
          <a:p>
            <a:pPr marL="693738" lvl="1" indent="-342900">
              <a:spcBef>
                <a:spcPts val="0"/>
              </a:spcBef>
              <a:buClr>
                <a:srgbClr val="C00000"/>
              </a:buClr>
              <a:buFont typeface="Arial" panose="020B0604020202020204" pitchFamily="34" charset="0"/>
              <a:buChar char="•"/>
            </a:pPr>
            <a:endParaRPr lang="en-US" sz="2200" dirty="0" smtClean="0"/>
          </a:p>
          <a:p>
            <a:pPr marL="693738" lvl="1" indent="-342900">
              <a:spcBef>
                <a:spcPts val="0"/>
              </a:spcBef>
              <a:buClr>
                <a:srgbClr val="C00000"/>
              </a:buClr>
              <a:buFont typeface="Arial" panose="020B0604020202020204" pitchFamily="34" charset="0"/>
              <a:buChar char="•"/>
            </a:pPr>
            <a:r>
              <a:rPr lang="en-US" sz="2400" dirty="0" smtClean="0"/>
              <a:t>CAH </a:t>
            </a:r>
            <a:r>
              <a:rPr lang="en-US" sz="2400" dirty="0"/>
              <a:t>swing-bed programs in two states have begun using the Barthel Index to collect functional status data at admission and discharge and </a:t>
            </a:r>
            <a:r>
              <a:rPr lang="en-US" sz="2400" dirty="0" smtClean="0"/>
              <a:t>weekly.</a:t>
            </a:r>
          </a:p>
          <a:p>
            <a:pPr marL="693738" lvl="1" indent="-342900">
              <a:spcBef>
                <a:spcPts val="0"/>
              </a:spcBef>
              <a:buClr>
                <a:srgbClr val="C00000"/>
              </a:buClr>
              <a:buFont typeface="Arial" panose="020B0604020202020204" pitchFamily="34" charset="0"/>
              <a:buChar char="•"/>
            </a:pPr>
            <a:endParaRPr lang="en-US" sz="2400" dirty="0" smtClean="0"/>
          </a:p>
          <a:p>
            <a:pPr marL="693738" lvl="1" indent="-342900">
              <a:spcBef>
                <a:spcPts val="0"/>
              </a:spcBef>
              <a:buClr>
                <a:srgbClr val="C00000"/>
              </a:buClr>
              <a:buFont typeface="Arial" panose="020B0604020202020204" pitchFamily="34" charset="0"/>
              <a:buChar char="•"/>
            </a:pPr>
            <a:r>
              <a:rPr lang="en-US" sz="2400" dirty="0" smtClean="0"/>
              <a:t>The </a:t>
            </a:r>
            <a:r>
              <a:rPr lang="en-US" sz="2400" dirty="0"/>
              <a:t>Index is straightforward and requires collection of fewer data elements (only 6 self-care items and 5 mobility items, and no risk adjustment data elements), involving less staff time than the MDS-based functional outcome measures. </a:t>
            </a:r>
            <a:endParaRPr lang="en-US" sz="2400" dirty="0" smtClean="0"/>
          </a:p>
          <a:p>
            <a:pPr marL="693738" lvl="1" indent="-342900">
              <a:spcBef>
                <a:spcPts val="0"/>
              </a:spcBef>
              <a:buClr>
                <a:srgbClr val="C00000"/>
              </a:buClr>
              <a:buFont typeface="Arial" panose="020B0604020202020204" pitchFamily="34" charset="0"/>
              <a:buChar char="•"/>
            </a:pPr>
            <a:endParaRPr lang="en-US" sz="2400" dirty="0" smtClean="0"/>
          </a:p>
          <a:p>
            <a:pPr marL="693738" lvl="1" indent="-342900">
              <a:spcBef>
                <a:spcPts val="0"/>
              </a:spcBef>
              <a:buClr>
                <a:srgbClr val="C00000"/>
              </a:buClr>
              <a:buFont typeface="Arial" panose="020B0604020202020204" pitchFamily="34" charset="0"/>
              <a:buChar char="•"/>
            </a:pPr>
            <a:r>
              <a:rPr lang="en-US" sz="2400" dirty="0" smtClean="0"/>
              <a:t>Scoring </a:t>
            </a:r>
            <a:r>
              <a:rPr lang="en-US" sz="2400" dirty="0"/>
              <a:t>methods are developed (scale of 5 options with varying points for each item).</a:t>
            </a:r>
          </a:p>
          <a:p>
            <a:pPr>
              <a:buClr>
                <a:srgbClr val="C00000"/>
              </a:buClr>
              <a:buFont typeface="Wingdings" panose="05000000000000000000" pitchFamily="2" charset="2"/>
              <a:buChar char="q"/>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43</a:t>
            </a:fld>
            <a:endParaRPr lang="en-US" dirty="0"/>
          </a:p>
        </p:txBody>
      </p:sp>
    </p:spTree>
    <p:extLst>
      <p:ext uri="{BB962C8B-B14F-4D97-AF65-F5344CB8AC3E}">
        <p14:creationId xmlns:p14="http://schemas.microsoft.com/office/powerpoint/2010/main" val="2280293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Pros &amp; Cons of Barthel Index Measures  </a:t>
            </a:r>
            <a:endParaRPr lang="en-US" b="1" dirty="0">
              <a:solidFill>
                <a:srgbClr val="C00000"/>
              </a:solidFill>
            </a:endParaRPr>
          </a:p>
        </p:txBody>
      </p:sp>
      <p:sp>
        <p:nvSpPr>
          <p:cNvPr id="5" name="Rectangle 2"/>
          <p:cNvSpPr txBox="1">
            <a:spLocks noChangeArrowheads="1"/>
          </p:cNvSpPr>
          <p:nvPr/>
        </p:nvSpPr>
        <p:spPr bwMode="auto">
          <a:xfrm>
            <a:off x="457200" y="1143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341313" indent="-341313">
              <a:spcBef>
                <a:spcPts val="0"/>
              </a:spcBef>
              <a:buClr>
                <a:srgbClr val="C00000"/>
              </a:buClr>
              <a:buFont typeface="Wingdings" panose="05000000000000000000" pitchFamily="2" charset="2"/>
              <a:buChar char="q"/>
            </a:pPr>
            <a:r>
              <a:rPr lang="en-US" sz="2400" b="1" u="sng" dirty="0" smtClean="0">
                <a:solidFill>
                  <a:srgbClr val="C00000"/>
                </a:solidFill>
              </a:rPr>
              <a:t>Cons </a:t>
            </a:r>
            <a:r>
              <a:rPr lang="en-US" sz="2400" b="1" u="sng" dirty="0">
                <a:solidFill>
                  <a:srgbClr val="C00000"/>
                </a:solidFill>
              </a:rPr>
              <a:t>of adopting the Barthel Index </a:t>
            </a:r>
            <a:r>
              <a:rPr lang="en-US" sz="2400" dirty="0"/>
              <a:t>for CAH swing-bed </a:t>
            </a:r>
            <a:r>
              <a:rPr lang="en-US" sz="2400" dirty="0" smtClean="0"/>
              <a:t>patients</a:t>
            </a:r>
          </a:p>
          <a:p>
            <a:pPr marL="693738" lvl="1" indent="-342900">
              <a:spcBef>
                <a:spcPts val="0"/>
              </a:spcBef>
              <a:buClr>
                <a:srgbClr val="C00000"/>
              </a:buClr>
              <a:buFont typeface="Arial" panose="020B0604020202020204" pitchFamily="34" charset="0"/>
              <a:buChar char="•"/>
            </a:pPr>
            <a:endParaRPr lang="en-US" sz="2200" dirty="0" smtClean="0"/>
          </a:p>
          <a:p>
            <a:pPr marL="693738" lvl="1" indent="-342900">
              <a:spcBef>
                <a:spcPts val="0"/>
              </a:spcBef>
              <a:buClr>
                <a:srgbClr val="C00000"/>
              </a:buClr>
              <a:buFont typeface="Arial" panose="020B0604020202020204" pitchFamily="34" charset="0"/>
              <a:buChar char="•"/>
            </a:pPr>
            <a:r>
              <a:rPr lang="en-US" sz="2400" dirty="0" smtClean="0"/>
              <a:t>The </a:t>
            </a:r>
            <a:r>
              <a:rPr lang="en-US" sz="2400" dirty="0"/>
              <a:t>Barthel Index has not been adopted by CMS or approved by NQF.</a:t>
            </a:r>
          </a:p>
          <a:p>
            <a:pPr marL="693738" lvl="1" indent="-342900">
              <a:spcBef>
                <a:spcPts val="0"/>
              </a:spcBef>
              <a:buClr>
                <a:srgbClr val="C00000"/>
              </a:buClr>
              <a:buFont typeface="Arial" panose="020B0604020202020204" pitchFamily="34" charset="0"/>
              <a:buChar char="•"/>
            </a:pPr>
            <a:r>
              <a:rPr lang="en-US" sz="2400" dirty="0" smtClean="0"/>
              <a:t>Detailed </a:t>
            </a:r>
            <a:r>
              <a:rPr lang="en-US" sz="2400" dirty="0"/>
              <a:t>measure specifications (e.g., patient exclusions) have not been developed.</a:t>
            </a:r>
          </a:p>
          <a:p>
            <a:pPr marL="693738" lvl="1" indent="-342900">
              <a:spcBef>
                <a:spcPts val="0"/>
              </a:spcBef>
              <a:buClr>
                <a:srgbClr val="C00000"/>
              </a:buClr>
              <a:buFont typeface="Arial" panose="020B0604020202020204" pitchFamily="34" charset="0"/>
              <a:buChar char="•"/>
            </a:pPr>
            <a:r>
              <a:rPr lang="en-US" sz="2400" dirty="0" smtClean="0"/>
              <a:t>No </a:t>
            </a:r>
            <a:r>
              <a:rPr lang="en-US" sz="2400" dirty="0"/>
              <a:t>risk-adjustment methods have been developed.</a:t>
            </a:r>
          </a:p>
          <a:p>
            <a:pPr marL="693738" lvl="1" indent="-342900">
              <a:spcBef>
                <a:spcPts val="0"/>
              </a:spcBef>
              <a:buClr>
                <a:srgbClr val="C00000"/>
              </a:buClr>
              <a:buFont typeface="Arial" panose="020B0604020202020204" pitchFamily="34" charset="0"/>
              <a:buChar char="•"/>
            </a:pPr>
            <a:r>
              <a:rPr lang="en-US" sz="2400" dirty="0" smtClean="0"/>
              <a:t>The </a:t>
            </a:r>
            <a:r>
              <a:rPr lang="en-US" sz="2400" dirty="0"/>
              <a:t>Barthel Index would not allow comparison of outcomes for swing-bed patients across CAHs or with other post-acute settings such as SNFs.</a:t>
            </a:r>
          </a:p>
          <a:p>
            <a:pPr marL="693738" lvl="1" indent="-342900">
              <a:spcBef>
                <a:spcPts val="0"/>
              </a:spcBef>
              <a:buClr>
                <a:srgbClr val="C00000"/>
              </a:buClr>
              <a:buFont typeface="Arial" panose="020B0604020202020204" pitchFamily="34" charset="0"/>
              <a:buChar char="•"/>
            </a:pPr>
            <a:r>
              <a:rPr lang="en-US" sz="2400" dirty="0" smtClean="0"/>
              <a:t>The </a:t>
            </a:r>
            <a:r>
              <a:rPr lang="en-US" sz="2400" dirty="0"/>
              <a:t>tool was designed for stroke rehabilitation patients and research using it has focused primarily on this population; it is not clear how applicable it is to the mix of patients cared for in CAH swing-bed programs. </a:t>
            </a:r>
          </a:p>
          <a:p>
            <a:pPr marL="693738" lvl="1" indent="-342900">
              <a:spcBef>
                <a:spcPts val="0"/>
              </a:spcBef>
              <a:buClr>
                <a:srgbClr val="C00000"/>
              </a:buClr>
              <a:buFont typeface="Arial" panose="020B0604020202020204" pitchFamily="34" charset="0"/>
              <a:buChar char="•"/>
            </a:pPr>
            <a:r>
              <a:rPr lang="en-US" sz="2400" dirty="0" smtClean="0"/>
              <a:t>No </a:t>
            </a:r>
            <a:r>
              <a:rPr lang="en-US" sz="2400" dirty="0"/>
              <a:t>cognitive status measures are included.</a:t>
            </a:r>
          </a:p>
          <a:p>
            <a:pPr marL="693738" lvl="1" indent="-342900">
              <a:spcBef>
                <a:spcPts val="0"/>
              </a:spcBef>
              <a:buClr>
                <a:srgbClr val="C00000"/>
              </a:buClr>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44</a:t>
            </a:fld>
            <a:endParaRPr lang="en-US" dirty="0"/>
          </a:p>
        </p:txBody>
      </p:sp>
    </p:spTree>
    <p:extLst>
      <p:ext uri="{BB962C8B-B14F-4D97-AF65-F5344CB8AC3E}">
        <p14:creationId xmlns:p14="http://schemas.microsoft.com/office/powerpoint/2010/main" val="2127417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Section GG  </a:t>
            </a:r>
            <a:endParaRPr lang="en-US"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59715" cy="366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3038"/>
            <a:ext cx="9067800" cy="250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245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Section GG (Self-Care on Admission)  </a:t>
            </a:r>
            <a:endParaRPr lang="en-US"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95388"/>
            <a:ext cx="8759918" cy="4976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a:off x="3048000" y="1828800"/>
            <a:ext cx="2362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188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7363"/>
            <a:ext cx="8570556" cy="456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57200" y="990600"/>
            <a:ext cx="8315097" cy="646331"/>
          </a:xfrm>
          <a:prstGeom prst="rect">
            <a:avLst/>
          </a:prstGeom>
          <a:noFill/>
        </p:spPr>
        <p:txBody>
          <a:bodyPr wrap="none" rtlCol="0">
            <a:spAutoFit/>
          </a:bodyPr>
          <a:lstStyle/>
          <a:p>
            <a:r>
              <a:rPr lang="en-US" b="1" dirty="0" smtClean="0"/>
              <a:t>Unsure if they will track Discharge Goals – does not appear so at this time</a:t>
            </a:r>
          </a:p>
          <a:p>
            <a:r>
              <a:rPr lang="en-US" b="1" dirty="0" smtClean="0"/>
              <a:t>But team would be encourage to use that info for programming  </a:t>
            </a:r>
            <a:endParaRPr lang="en-US" b="1" dirty="0"/>
          </a:p>
        </p:txBody>
      </p:sp>
      <p:cxnSp>
        <p:nvCxnSpPr>
          <p:cNvPr id="6" name="Straight Arrow Connector 5"/>
          <p:cNvCxnSpPr/>
          <p:nvPr/>
        </p:nvCxnSpPr>
        <p:spPr>
          <a:xfrm flipH="1">
            <a:off x="1828800" y="1636931"/>
            <a:ext cx="1066800" cy="4966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5257" y="1636931"/>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035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48</a:t>
            </a:fld>
            <a:endParaRPr lang="en-US" dirty="0"/>
          </a:p>
        </p:txBody>
      </p:sp>
      <p:sp>
        <p:nvSpPr>
          <p:cNvPr id="3" name="TextBox 2"/>
          <p:cNvSpPr txBox="1"/>
          <p:nvPr/>
        </p:nvSpPr>
        <p:spPr>
          <a:xfrm>
            <a:off x="457200" y="990600"/>
            <a:ext cx="8263801" cy="646331"/>
          </a:xfrm>
          <a:prstGeom prst="rect">
            <a:avLst/>
          </a:prstGeom>
          <a:noFill/>
        </p:spPr>
        <p:txBody>
          <a:bodyPr wrap="none" rtlCol="0">
            <a:spAutoFit/>
          </a:bodyPr>
          <a:lstStyle/>
          <a:p>
            <a:r>
              <a:rPr lang="en-US" b="1" dirty="0" smtClean="0"/>
              <a:t>Discharge Performance measuring within 1 to 3 days pre-discharge using</a:t>
            </a:r>
          </a:p>
          <a:p>
            <a:r>
              <a:rPr lang="en-US" b="1" dirty="0" smtClean="0"/>
              <a:t>same coding as admission  </a:t>
            </a:r>
            <a:endParaRPr lang="en-US" b="1" dirty="0"/>
          </a:p>
        </p:txBody>
      </p:sp>
      <p:cxnSp>
        <p:nvCxnSpPr>
          <p:cNvPr id="6" name="Straight Arrow Connector 5"/>
          <p:cNvCxnSpPr/>
          <p:nvPr/>
        </p:nvCxnSpPr>
        <p:spPr>
          <a:xfrm flipH="1">
            <a:off x="1828800" y="1636931"/>
            <a:ext cx="1066800" cy="4966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6931"/>
            <a:ext cx="8399463"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04800" y="1524000"/>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103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Section </a:t>
            </a:r>
            <a:r>
              <a:rPr lang="en-US" b="1" dirty="0">
                <a:solidFill>
                  <a:srgbClr val="C00000"/>
                </a:solidFill>
              </a:rPr>
              <a:t>GG </a:t>
            </a:r>
            <a:r>
              <a:rPr lang="en-US" b="1" dirty="0" smtClean="0">
                <a:solidFill>
                  <a:srgbClr val="C00000"/>
                </a:solidFill>
              </a:rPr>
              <a:t>(Mobility </a:t>
            </a:r>
            <a:r>
              <a:rPr lang="en-US" b="1" dirty="0">
                <a:solidFill>
                  <a:srgbClr val="C00000"/>
                </a:solidFill>
              </a:rPr>
              <a:t>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266825"/>
            <a:ext cx="8428037"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048000" y="1828800"/>
            <a:ext cx="2362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8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04800" y="1408825"/>
            <a:ext cx="3733800" cy="483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568325" indent="-617538" eaLnBrk="1" hangingPunct="1">
              <a:spcBef>
                <a:spcPct val="20000"/>
              </a:spcBef>
              <a:buClr>
                <a:srgbClr val="C00000"/>
              </a:buClr>
              <a:buFont typeface="Wingdings" panose="05000000000000000000" pitchFamily="2" charset="2"/>
              <a:buChar char="q"/>
              <a:defRPr/>
            </a:pPr>
            <a:r>
              <a:rPr lang="en-US" sz="2400" b="1" dirty="0" smtClean="0">
                <a:solidFill>
                  <a:srgbClr val="990000"/>
                </a:solidFill>
                <a:latin typeface="Verdana" pitchFamily="34" charset="0"/>
              </a:rPr>
              <a:t>We need to have quality data to discuss with referring hospitals, payors, and our own communities</a:t>
            </a:r>
          </a:p>
          <a:p>
            <a:pPr marL="568325" indent="-617538" eaLnBrk="1" hangingPunct="1">
              <a:spcBef>
                <a:spcPct val="20000"/>
              </a:spcBef>
              <a:buClr>
                <a:srgbClr val="C00000"/>
              </a:buClr>
              <a:buFont typeface="Wingdings" panose="05000000000000000000" pitchFamily="2" charset="2"/>
              <a:buChar char="q"/>
              <a:defRPr/>
            </a:pPr>
            <a:endParaRPr lang="en-US" sz="2800" b="1" dirty="0">
              <a:solidFill>
                <a:srgbClr val="990000"/>
              </a:solidFill>
              <a:latin typeface="Verdana" pitchFamily="34" charset="0"/>
            </a:endParaRPr>
          </a:p>
          <a:p>
            <a:pPr marL="568325" indent="-617538" eaLnBrk="1" hangingPunct="1">
              <a:spcBef>
                <a:spcPct val="20000"/>
              </a:spcBef>
              <a:buClr>
                <a:srgbClr val="00B050"/>
              </a:buClr>
              <a:buFont typeface="Wingdings" panose="05000000000000000000" pitchFamily="2" charset="2"/>
              <a:buChar char="q"/>
              <a:defRPr/>
            </a:pPr>
            <a:r>
              <a:rPr lang="en-US" sz="2400" b="1" dirty="0" smtClean="0">
                <a:solidFill>
                  <a:srgbClr val="00B050"/>
                </a:solidFill>
                <a:latin typeface="Verdana" pitchFamily="34" charset="0"/>
              </a:rPr>
              <a:t>We need to have a leg up on competition! </a:t>
            </a:r>
            <a:endParaRPr lang="en-US" sz="2400" b="1" dirty="0">
              <a:solidFill>
                <a:srgbClr val="00B050"/>
              </a:solidFill>
              <a:latin typeface="Verdana" pitchFamily="34" charset="0"/>
            </a:endParaRPr>
          </a:p>
        </p:txBody>
      </p:sp>
      <p:pic>
        <p:nvPicPr>
          <p:cNvPr id="5122"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78341"/>
            <a:ext cx="4610088" cy="2945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4378657" y="4365009"/>
            <a:ext cx="465103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568325" indent="-617538" eaLnBrk="1" hangingPunct="1">
              <a:spcBef>
                <a:spcPct val="20000"/>
              </a:spcBef>
              <a:buClr>
                <a:srgbClr val="FFFF00"/>
              </a:buClr>
              <a:buFont typeface="Wingdings" panose="05000000000000000000" pitchFamily="2" charset="2"/>
              <a:buChar char="q"/>
              <a:defRPr/>
            </a:pPr>
            <a:r>
              <a:rPr lang="en-US" sz="2400" b="1" dirty="0" smtClean="0">
                <a:solidFill>
                  <a:srgbClr val="800080"/>
                </a:solidFill>
                <a:latin typeface="Verdana" pitchFamily="34" charset="0"/>
              </a:rPr>
              <a:t>Why wait until its mandated?</a:t>
            </a:r>
          </a:p>
          <a:p>
            <a:pPr marL="568325" indent="-617538" eaLnBrk="1" hangingPunct="1">
              <a:spcBef>
                <a:spcPct val="20000"/>
              </a:spcBef>
              <a:buClr>
                <a:srgbClr val="C00000"/>
              </a:buClr>
              <a:buFont typeface="Wingdings" panose="05000000000000000000" pitchFamily="2" charset="2"/>
              <a:buChar char="q"/>
              <a:defRPr/>
            </a:pPr>
            <a:endParaRPr lang="en-US" sz="2400" b="1" dirty="0" smtClean="0">
              <a:solidFill>
                <a:srgbClr val="990000"/>
              </a:solidFill>
              <a:latin typeface="Verdana" pitchFamily="34" charset="0"/>
            </a:endParaRPr>
          </a:p>
          <a:p>
            <a:pPr marL="568325" indent="-617538" eaLnBrk="1" hangingPunct="1">
              <a:spcBef>
                <a:spcPct val="20000"/>
              </a:spcBef>
              <a:buClr>
                <a:srgbClr val="0070C0"/>
              </a:buClr>
              <a:buFont typeface="Wingdings" panose="05000000000000000000" pitchFamily="2" charset="2"/>
              <a:buChar char="q"/>
              <a:defRPr/>
            </a:pPr>
            <a:r>
              <a:rPr lang="en-US" sz="2400" b="1" dirty="0" smtClean="0">
                <a:solidFill>
                  <a:srgbClr val="0070C0"/>
                </a:solidFill>
                <a:latin typeface="Verdana" pitchFamily="34" charset="0"/>
              </a:rPr>
              <a:t>Should we not be asking for a system to measure and compare </a:t>
            </a:r>
            <a:endParaRPr lang="en-US" sz="2400" b="1" dirty="0">
              <a:solidFill>
                <a:srgbClr val="0070C0"/>
              </a:solidFill>
              <a:latin typeface="Verdana"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sp>
        <p:nvSpPr>
          <p:cNvPr id="7" name="Title 3"/>
          <p:cNvSpPr>
            <a:spLocks noGrp="1"/>
          </p:cNvSpPr>
          <p:nvPr>
            <p:ph type="title"/>
          </p:nvPr>
        </p:nvSpPr>
        <p:spPr>
          <a:xfrm>
            <a:off x="228600" y="304800"/>
            <a:ext cx="8686800" cy="381000"/>
          </a:xfrm>
        </p:spPr>
        <p:txBody>
          <a:bodyPr/>
          <a:lstStyle/>
          <a:p>
            <a:r>
              <a:rPr lang="en-US" b="1" dirty="0" smtClean="0">
                <a:solidFill>
                  <a:srgbClr val="C00000"/>
                </a:solidFill>
              </a:rPr>
              <a:t>What We Have Been Saying </a:t>
            </a:r>
            <a:endParaRPr lang="en-US" b="1" dirty="0">
              <a:solidFill>
                <a:srgbClr val="C00000"/>
              </a:solidFill>
            </a:endParaRPr>
          </a:p>
        </p:txBody>
      </p:sp>
    </p:spTree>
    <p:extLst>
      <p:ext uri="{BB962C8B-B14F-4D97-AF65-F5344CB8AC3E}">
        <p14:creationId xmlns:p14="http://schemas.microsoft.com/office/powerpoint/2010/main" val="2557410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50</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0190"/>
            <a:ext cx="8620125" cy="465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990600"/>
            <a:ext cx="8315097" cy="646331"/>
          </a:xfrm>
          <a:prstGeom prst="rect">
            <a:avLst/>
          </a:prstGeom>
          <a:noFill/>
        </p:spPr>
        <p:txBody>
          <a:bodyPr wrap="none" rtlCol="0">
            <a:spAutoFit/>
          </a:bodyPr>
          <a:lstStyle/>
          <a:p>
            <a:r>
              <a:rPr lang="en-US" b="1" dirty="0" smtClean="0"/>
              <a:t>Unsure if they will track Discharge Goals – does not appear so at this time</a:t>
            </a:r>
          </a:p>
          <a:p>
            <a:r>
              <a:rPr lang="en-US" b="1" dirty="0" smtClean="0"/>
              <a:t>But team would be encouraged to use that info for programming  </a:t>
            </a:r>
            <a:endParaRPr lang="en-US" b="1" dirty="0"/>
          </a:p>
        </p:txBody>
      </p:sp>
      <p:sp>
        <p:nvSpPr>
          <p:cNvPr id="6" name="Oval 5"/>
          <p:cNvSpPr/>
          <p:nvPr/>
        </p:nvSpPr>
        <p:spPr>
          <a:xfrm>
            <a:off x="228600" y="1676400"/>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828800" y="1636931"/>
            <a:ext cx="1066800" cy="49666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54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57274"/>
            <a:ext cx="8681894"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04800" y="914400"/>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165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52</a:t>
            </a:fld>
            <a:endParaRPr lang="en-US" dirty="0"/>
          </a:p>
        </p:txBody>
      </p:sp>
      <p:sp>
        <p:nvSpPr>
          <p:cNvPr id="3" name="TextBox 2"/>
          <p:cNvSpPr txBox="1"/>
          <p:nvPr/>
        </p:nvSpPr>
        <p:spPr>
          <a:xfrm>
            <a:off x="152400" y="1219200"/>
            <a:ext cx="8351966" cy="400110"/>
          </a:xfrm>
          <a:prstGeom prst="rect">
            <a:avLst/>
          </a:prstGeom>
          <a:noFill/>
        </p:spPr>
        <p:txBody>
          <a:bodyPr wrap="none" rtlCol="0">
            <a:spAutoFit/>
          </a:bodyPr>
          <a:lstStyle/>
          <a:p>
            <a:pPr marL="285750" indent="-285750">
              <a:buClr>
                <a:srgbClr val="C00000"/>
              </a:buClr>
              <a:buFont typeface="Wingdings" panose="05000000000000000000" pitchFamily="2" charset="2"/>
              <a:buChar char="q"/>
            </a:pPr>
            <a:r>
              <a:rPr lang="en-US" sz="2000" dirty="0" smtClean="0"/>
              <a:t>The same information is completed again within 3 days pre-discharge</a:t>
            </a: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085975"/>
            <a:ext cx="8437563"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81000" y="1905000"/>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594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MDS </a:t>
            </a:r>
            <a:r>
              <a:rPr lang="en-US" b="1" dirty="0">
                <a:solidFill>
                  <a:srgbClr val="C00000"/>
                </a:solidFill>
              </a:rPr>
              <a:t>Section GG (Self-Care on Admission)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53</a:t>
            </a:fld>
            <a:endParaRPr lang="en-US" dirty="0"/>
          </a:p>
        </p:txBody>
      </p:sp>
      <p:sp>
        <p:nvSpPr>
          <p:cNvPr id="3" name="TextBox 2"/>
          <p:cNvSpPr txBox="1"/>
          <p:nvPr/>
        </p:nvSpPr>
        <p:spPr>
          <a:xfrm>
            <a:off x="152400" y="1219200"/>
            <a:ext cx="8351966" cy="400110"/>
          </a:xfrm>
          <a:prstGeom prst="rect">
            <a:avLst/>
          </a:prstGeom>
          <a:noFill/>
        </p:spPr>
        <p:txBody>
          <a:bodyPr wrap="none" rtlCol="0">
            <a:spAutoFit/>
          </a:bodyPr>
          <a:lstStyle/>
          <a:p>
            <a:pPr marL="285750" indent="-285750">
              <a:buClr>
                <a:srgbClr val="C00000"/>
              </a:buClr>
              <a:buFont typeface="Wingdings" panose="05000000000000000000" pitchFamily="2" charset="2"/>
              <a:buChar char="q"/>
            </a:pPr>
            <a:r>
              <a:rPr lang="en-US" sz="2000" dirty="0" smtClean="0"/>
              <a:t>The same information is completed again within 3 days pre-discharge</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9937"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11624" y="1579504"/>
            <a:ext cx="9144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491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1800" b="1" dirty="0" smtClean="0">
                <a:solidFill>
                  <a:srgbClr val="C00000"/>
                </a:solidFill>
              </a:rPr>
              <a:t>Preliminary Discussions re: Functional Measures Data Gathering   </a:t>
            </a:r>
            <a:endParaRPr lang="en-US" sz="18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54</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583583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828800"/>
            <a:ext cx="22098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What process would work best</a:t>
            </a:r>
            <a:endParaRPr lang="en-US" sz="3600" dirty="0">
              <a:solidFill>
                <a:schemeClr val="bg1"/>
              </a:solidFill>
            </a:endParaRPr>
          </a:p>
        </p:txBody>
      </p:sp>
    </p:spTree>
    <p:extLst>
      <p:ext uri="{BB962C8B-B14F-4D97-AF65-F5344CB8AC3E}">
        <p14:creationId xmlns:p14="http://schemas.microsoft.com/office/powerpoint/2010/main" val="2074321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1800" b="1" dirty="0" smtClean="0">
                <a:solidFill>
                  <a:srgbClr val="C00000"/>
                </a:solidFill>
              </a:rPr>
              <a:t>Preliminary Discussions re: Risk Adjustment Data Gathering  </a:t>
            </a:r>
            <a:endParaRPr lang="en-US" sz="18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55</a:t>
            </a:fld>
            <a:endParaRPr lang="en-US" dirty="0"/>
          </a:p>
        </p:txBody>
      </p:sp>
      <p:sp>
        <p:nvSpPr>
          <p:cNvPr id="3" name="TextBox 2"/>
          <p:cNvSpPr txBox="1"/>
          <p:nvPr/>
        </p:nvSpPr>
        <p:spPr>
          <a:xfrm>
            <a:off x="385763" y="914400"/>
            <a:ext cx="7848600" cy="5909310"/>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dirty="0"/>
              <a:t>Age group at admission (&lt; 54 years; 55 to 64; 65 to 74; 75 to 84; 85 to 90; &gt; 90) </a:t>
            </a:r>
          </a:p>
          <a:p>
            <a:pPr marL="285750" indent="-285750">
              <a:buClr>
                <a:srgbClr val="C00000"/>
              </a:buClr>
              <a:buFont typeface="Wingdings" panose="05000000000000000000" pitchFamily="2" charset="2"/>
              <a:buChar char="q"/>
            </a:pPr>
            <a:r>
              <a:rPr lang="en-US" dirty="0"/>
              <a:t>Primary medical condition category (checklist of 13 conditions and “other”)</a:t>
            </a:r>
          </a:p>
          <a:p>
            <a:pPr marL="285750" indent="-285750">
              <a:buClr>
                <a:srgbClr val="C00000"/>
              </a:buClr>
              <a:buFont typeface="Wingdings" panose="05000000000000000000" pitchFamily="2" charset="2"/>
              <a:buChar char="q"/>
            </a:pPr>
            <a:r>
              <a:rPr lang="en-US" dirty="0"/>
              <a:t>Prior Surgery (yes/no, major surgery during the 100 days prior to admission)</a:t>
            </a:r>
          </a:p>
          <a:p>
            <a:pPr marL="285750" indent="-285750">
              <a:buClr>
                <a:srgbClr val="C00000"/>
              </a:buClr>
              <a:buFont typeface="Wingdings" panose="05000000000000000000" pitchFamily="2" charset="2"/>
              <a:buChar char="q"/>
            </a:pPr>
            <a:r>
              <a:rPr lang="en-US" dirty="0"/>
              <a:t>Prior Functioning: self-care and indoor ambulation (dependent, some help, independent) </a:t>
            </a:r>
          </a:p>
          <a:p>
            <a:pPr marL="285750" indent="-285750">
              <a:buClr>
                <a:srgbClr val="C00000"/>
              </a:buClr>
              <a:buFont typeface="Wingdings" panose="05000000000000000000" pitchFamily="2" charset="2"/>
              <a:buChar char="q"/>
            </a:pPr>
            <a:r>
              <a:rPr lang="en-US" dirty="0"/>
              <a:t>Prior Device Use (checklist of 5 devices, e.g., walker, manual wheelchair, etc.)</a:t>
            </a:r>
          </a:p>
          <a:p>
            <a:pPr marL="285750" indent="-285750">
              <a:buClr>
                <a:srgbClr val="C00000"/>
              </a:buClr>
              <a:buFont typeface="Wingdings" panose="05000000000000000000" pitchFamily="2" charset="2"/>
              <a:buChar char="q"/>
            </a:pPr>
            <a:r>
              <a:rPr lang="en-US" dirty="0"/>
              <a:t>Presence and stage of pressure ulcer(s) at admission </a:t>
            </a:r>
          </a:p>
          <a:p>
            <a:pPr marL="285750" indent="-285750">
              <a:buClr>
                <a:srgbClr val="C00000"/>
              </a:buClr>
              <a:buFont typeface="Wingdings" panose="05000000000000000000" pitchFamily="2" charset="2"/>
              <a:buChar char="q"/>
            </a:pPr>
            <a:r>
              <a:rPr lang="en-US" dirty="0"/>
              <a:t>Cognitive Abilities: Brief Interview for Mental Status (BIMS) score</a:t>
            </a:r>
          </a:p>
          <a:p>
            <a:pPr marL="285750" indent="-285750">
              <a:buClr>
                <a:srgbClr val="C00000"/>
              </a:buClr>
              <a:buFont typeface="Wingdings" panose="05000000000000000000" pitchFamily="2" charset="2"/>
              <a:buChar char="q"/>
            </a:pPr>
            <a:r>
              <a:rPr lang="en-US" dirty="0"/>
              <a:t>Communication Impairment: ability to understand and be understood (rarely/sometimes/never) </a:t>
            </a:r>
          </a:p>
          <a:p>
            <a:pPr marL="285750" indent="-285750">
              <a:buClr>
                <a:srgbClr val="C00000"/>
              </a:buClr>
              <a:buFont typeface="Wingdings" panose="05000000000000000000" pitchFamily="2" charset="2"/>
              <a:buChar char="q"/>
            </a:pPr>
            <a:r>
              <a:rPr lang="en-US" dirty="0"/>
              <a:t>Urinary Continence (occasionally, frequently, always incontinent; catheter, ostomy or no urine output) </a:t>
            </a:r>
          </a:p>
          <a:p>
            <a:pPr marL="285750" indent="-285750">
              <a:buClr>
                <a:srgbClr val="C00000"/>
              </a:buClr>
              <a:buFont typeface="Wingdings" panose="05000000000000000000" pitchFamily="2" charset="2"/>
              <a:buChar char="q"/>
            </a:pPr>
            <a:r>
              <a:rPr lang="en-US" dirty="0"/>
              <a:t>Bowel Continence (occasionally, frequently, always incontinent; ostomy or no bowel movement) </a:t>
            </a:r>
          </a:p>
          <a:p>
            <a:pPr marL="285750" indent="-285750">
              <a:buClr>
                <a:srgbClr val="C00000"/>
              </a:buClr>
              <a:buFont typeface="Wingdings" panose="05000000000000000000" pitchFamily="2" charset="2"/>
              <a:buChar char="q"/>
            </a:pPr>
            <a:r>
              <a:rPr lang="en-US" dirty="0"/>
              <a:t>Tube feeding or total parenteral nutrition </a:t>
            </a:r>
          </a:p>
          <a:p>
            <a:pPr marL="285750" indent="-285750">
              <a:buClr>
                <a:srgbClr val="C00000"/>
              </a:buClr>
              <a:buFont typeface="Wingdings" panose="05000000000000000000" pitchFamily="2" charset="2"/>
              <a:buChar char="q"/>
            </a:pPr>
            <a:r>
              <a:rPr lang="en-US" dirty="0"/>
              <a:t>Comorbidities (14 hierarchical condition categories</a:t>
            </a:r>
            <a:r>
              <a:rPr lang="en-US" dirty="0" smtClean="0"/>
              <a:t>) </a:t>
            </a:r>
            <a:endParaRPr lang="en-US" dirty="0"/>
          </a:p>
          <a:p>
            <a:pPr marL="285750" indent="-285750">
              <a:buClr>
                <a:srgbClr val="C00000"/>
              </a:buClr>
              <a:buFont typeface="Wingdings" panose="05000000000000000000" pitchFamily="2" charset="2"/>
              <a:buChar char="q"/>
            </a:pPr>
            <a:endParaRPr lang="en-US" dirty="0"/>
          </a:p>
        </p:txBody>
      </p:sp>
    </p:spTree>
    <p:extLst>
      <p:ext uri="{BB962C8B-B14F-4D97-AF65-F5344CB8AC3E}">
        <p14:creationId xmlns:p14="http://schemas.microsoft.com/office/powerpoint/2010/main" val="1745840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Potential other MDS Section  for Risk Adjustment  </a:t>
            </a:r>
            <a:endParaRPr lang="en-US"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56</a:t>
            </a:fld>
            <a:endParaRPr lang="en-US" dirty="0"/>
          </a:p>
        </p:txBody>
      </p:sp>
      <p:sp>
        <p:nvSpPr>
          <p:cNvPr id="3" name="TextBox 2"/>
          <p:cNvSpPr txBox="1"/>
          <p:nvPr/>
        </p:nvSpPr>
        <p:spPr>
          <a:xfrm>
            <a:off x="385763" y="1651337"/>
            <a:ext cx="7848600" cy="1015663"/>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2000" b="1" dirty="0"/>
              <a:t>Communication Impairment: ability to understand and be understood (rarely/sometimes/never) </a:t>
            </a:r>
          </a:p>
          <a:p>
            <a:pPr marL="285750" indent="-285750">
              <a:buClr>
                <a:srgbClr val="C00000"/>
              </a:buClr>
              <a:buFont typeface="Wingdings" panose="05000000000000000000" pitchFamily="2" charset="2"/>
              <a:buChar char="q"/>
            </a:pPr>
            <a:endParaRPr lang="en-US" sz="2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65404"/>
            <a:ext cx="8534400" cy="2244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3869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Potential other MDS Section  for Risk Adjustment  </a:t>
            </a:r>
            <a:endParaRPr lang="en-US"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57</a:t>
            </a:fld>
            <a:endParaRPr lang="en-US" dirty="0"/>
          </a:p>
        </p:txBody>
      </p:sp>
      <p:sp>
        <p:nvSpPr>
          <p:cNvPr id="8" name="TextBox 7"/>
          <p:cNvSpPr txBox="1"/>
          <p:nvPr/>
        </p:nvSpPr>
        <p:spPr>
          <a:xfrm>
            <a:off x="152400" y="968514"/>
            <a:ext cx="8601194" cy="400110"/>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2000" b="1" dirty="0" smtClean="0"/>
              <a:t>BIMS + Brief </a:t>
            </a:r>
            <a:r>
              <a:rPr lang="en-US" sz="2000" b="1" dirty="0"/>
              <a:t>Interview for Mental Status (cognitive assessment</a:t>
            </a:r>
            <a:r>
              <a:rPr lang="en-US" sz="20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31" y="1447800"/>
            <a:ext cx="8437563"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8100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Potential other MDS Section  for Risk Adjustment  </a:t>
            </a:r>
            <a:endParaRPr lang="en-US"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58</a:t>
            </a:fld>
            <a:endParaRPr lang="en-US" dirty="0"/>
          </a:p>
        </p:txBody>
      </p:sp>
      <p:sp>
        <p:nvSpPr>
          <p:cNvPr id="8" name="TextBox 7"/>
          <p:cNvSpPr txBox="1"/>
          <p:nvPr/>
        </p:nvSpPr>
        <p:spPr>
          <a:xfrm>
            <a:off x="152400" y="968514"/>
            <a:ext cx="7848600" cy="400110"/>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2000" b="1" dirty="0" smtClean="0"/>
              <a:t>BIMS + Brief </a:t>
            </a:r>
            <a:r>
              <a:rPr lang="en-US" sz="2000" b="1" dirty="0"/>
              <a:t>Interview for Mental Status </a:t>
            </a:r>
            <a:r>
              <a:rPr lang="en-US" sz="2000" b="1" dirty="0" smtClean="0"/>
              <a:t>(cont’)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57350"/>
            <a:ext cx="8408987" cy="3543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3759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smtClean="0">
                <a:solidFill>
                  <a:srgbClr val="C00000"/>
                </a:solidFill>
              </a:rPr>
              <a:t>CAH SB PI/QI Pilot Project </a:t>
            </a:r>
            <a:endParaRPr lang="en-US" b="1" dirty="0">
              <a:solidFill>
                <a:srgbClr val="C00000"/>
              </a:solidFill>
            </a:endParaRPr>
          </a:p>
        </p:txBody>
      </p:sp>
      <p:sp>
        <p:nvSpPr>
          <p:cNvPr id="5" name="Rectangle 2"/>
          <p:cNvSpPr txBox="1">
            <a:spLocks noChangeArrowheads="1"/>
          </p:cNvSpPr>
          <p:nvPr/>
        </p:nvSpPr>
        <p:spPr bwMode="auto">
          <a:xfrm>
            <a:off x="457200" y="12954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804863" indent="-804863">
              <a:lnSpc>
                <a:spcPct val="100000"/>
              </a:lnSpc>
              <a:spcBef>
                <a:spcPts val="0"/>
              </a:spcBef>
              <a:buClr>
                <a:srgbClr val="C00000"/>
              </a:buClr>
              <a:buFont typeface="Wingdings" panose="05000000000000000000" pitchFamily="2" charset="2"/>
              <a:buChar char="q"/>
            </a:pPr>
            <a:r>
              <a:rPr lang="en-US" sz="6600" b="1" dirty="0" smtClean="0"/>
              <a:t>Where to from here? </a:t>
            </a:r>
          </a:p>
          <a:p>
            <a:pPr marL="814388" lvl="1" indent="-350838">
              <a:lnSpc>
                <a:spcPct val="100000"/>
              </a:lnSpc>
              <a:spcBef>
                <a:spcPts val="0"/>
              </a:spcBef>
              <a:buClr>
                <a:srgbClr val="C00000"/>
              </a:buClr>
              <a:buFont typeface="Arial" panose="020B0604020202020204" pitchFamily="34" charset="0"/>
              <a:buChar char="•"/>
            </a:pPr>
            <a:endParaRPr lang="en-US" sz="26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38569"/>
            <a:ext cx="4267200" cy="288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964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CAH SB PI/QI Pilot Project </a:t>
            </a:r>
            <a:endParaRPr lang="en-US" b="1" dirty="0">
              <a:solidFill>
                <a:srgbClr val="C00000"/>
              </a:solidFill>
            </a:endParaRPr>
          </a:p>
        </p:txBody>
      </p:sp>
      <p:sp>
        <p:nvSpPr>
          <p:cNvPr id="5" name="Rectangle 2"/>
          <p:cNvSpPr txBox="1">
            <a:spLocks noChangeArrowheads="1"/>
          </p:cNvSpPr>
          <p:nvPr/>
        </p:nvSpPr>
        <p:spPr bwMode="auto">
          <a:xfrm>
            <a:off x="152400" y="9144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814388" lvl="1" indent="-241300">
              <a:buClr>
                <a:srgbClr val="990000"/>
              </a:buClr>
              <a:buFont typeface="Arial" panose="020B0604020202020204" pitchFamily="34" charset="0"/>
              <a:buChar char="•"/>
              <a:defRPr/>
            </a:pPr>
            <a:endParaRPr lang="en-US" sz="2200" kern="0" dirty="0">
              <a:latin typeface="Times New Roman"/>
            </a:endParaRPr>
          </a:p>
          <a:p>
            <a:pPr marL="814388" lvl="1" indent="-241300">
              <a:buClr>
                <a:srgbClr val="990000"/>
              </a:buClr>
              <a:buFont typeface="Arial" panose="020B0604020202020204" pitchFamily="34" charset="0"/>
              <a:buChar char="•"/>
              <a:defRPr/>
            </a:pPr>
            <a:endParaRPr lang="en-US" sz="2200" kern="0" dirty="0">
              <a:latin typeface="Times New Roman"/>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54" y="1600200"/>
            <a:ext cx="849026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1051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990600"/>
            <a:ext cx="8382000" cy="6586418"/>
          </a:xfrm>
          <a:prstGeom prst="rect">
            <a:avLst/>
          </a:prstGeom>
        </p:spPr>
        <p:txBody>
          <a:bodyPr wrap="square">
            <a:spAutoFit/>
          </a:bodyPr>
          <a:lstStyle/>
          <a:p>
            <a:pPr lvl="1" indent="-449263" eaLnBrk="1" hangingPunct="1">
              <a:buClr>
                <a:srgbClr val="990000"/>
              </a:buClr>
              <a:buFont typeface="Wingdings" panose="05000000000000000000" pitchFamily="2" charset="2"/>
              <a:buChar char="q"/>
              <a:defRPr/>
            </a:pPr>
            <a:r>
              <a:rPr lang="en-US" sz="2800" dirty="0" smtClean="0">
                <a:solidFill>
                  <a:srgbClr val="000000"/>
                </a:solidFill>
                <a:latin typeface="Times New Roman"/>
                <a:cs typeface="Arial" pitchFamily="34" charset="0"/>
              </a:rPr>
              <a:t>At early stage of a pilot project </a:t>
            </a:r>
          </a:p>
          <a:p>
            <a:pPr lvl="1" indent="-449263" eaLnBrk="1" hangingPunct="1">
              <a:buClr>
                <a:srgbClr val="990000"/>
              </a:buClr>
              <a:buFont typeface="Wingdings" panose="05000000000000000000" pitchFamily="2" charset="2"/>
              <a:buChar char="q"/>
              <a:defRPr/>
            </a:pPr>
            <a:r>
              <a:rPr lang="en-US" sz="2800" dirty="0" smtClean="0">
                <a:solidFill>
                  <a:srgbClr val="000000"/>
                </a:solidFill>
                <a:latin typeface="Times New Roman"/>
                <a:cs typeface="Arial" pitchFamily="34" charset="0"/>
              </a:rPr>
              <a:t>Plan is to provide use with guideline and data gathering format by the end of Dec. </a:t>
            </a:r>
          </a:p>
          <a:p>
            <a:pPr lvl="1" indent="-449263" eaLnBrk="1" hangingPunct="1">
              <a:buClr>
                <a:srgbClr val="990000"/>
              </a:buClr>
              <a:buFont typeface="Wingdings" panose="05000000000000000000" pitchFamily="2" charset="2"/>
              <a:buChar char="q"/>
              <a:defRPr/>
            </a:pPr>
            <a:r>
              <a:rPr lang="en-US" sz="2800" dirty="0" smtClean="0">
                <a:solidFill>
                  <a:srgbClr val="000000"/>
                </a:solidFill>
                <a:latin typeface="Times New Roman"/>
                <a:cs typeface="Arial" pitchFamily="34" charset="0"/>
              </a:rPr>
              <a:t>Plan is a commitment for 1 year – no new comers to the project after the start date</a:t>
            </a:r>
          </a:p>
          <a:p>
            <a:pPr lvl="1" indent="-449263" eaLnBrk="1" hangingPunct="1">
              <a:buClr>
                <a:srgbClr val="990000"/>
              </a:buClr>
              <a:buFont typeface="Wingdings" panose="05000000000000000000" pitchFamily="2" charset="2"/>
              <a:buChar char="q"/>
              <a:defRPr/>
            </a:pPr>
            <a:r>
              <a:rPr lang="en-US" sz="2800" dirty="0" smtClean="0">
                <a:solidFill>
                  <a:srgbClr val="000000"/>
                </a:solidFill>
                <a:latin typeface="Times New Roman"/>
                <a:cs typeface="Arial" pitchFamily="34" charset="0"/>
              </a:rPr>
              <a:t>Goal is to start gathering the data </a:t>
            </a:r>
            <a:r>
              <a:rPr lang="en-US" sz="2800" dirty="0" smtClean="0">
                <a:solidFill>
                  <a:srgbClr val="000000"/>
                </a:solidFill>
                <a:latin typeface="Times New Roman"/>
                <a:cs typeface="Arial" pitchFamily="34" charset="0"/>
              </a:rPr>
              <a:t>– now potentially delayed to March 1 </a:t>
            </a:r>
            <a:endParaRPr lang="en-US" sz="2800" dirty="0" smtClean="0">
              <a:solidFill>
                <a:srgbClr val="000000"/>
              </a:solidFill>
              <a:latin typeface="Times New Roman"/>
              <a:cs typeface="Arial" pitchFamily="34" charset="0"/>
            </a:endParaRPr>
          </a:p>
          <a:p>
            <a:pPr lvl="1" indent="-449263" eaLnBrk="1" hangingPunct="1">
              <a:buClr>
                <a:srgbClr val="990000"/>
              </a:buClr>
              <a:buFont typeface="Wingdings" panose="05000000000000000000" pitchFamily="2" charset="2"/>
              <a:buChar char="q"/>
              <a:defRPr/>
            </a:pPr>
            <a:r>
              <a:rPr lang="en-US" sz="2800" dirty="0" smtClean="0">
                <a:solidFill>
                  <a:srgbClr val="000000"/>
                </a:solidFill>
                <a:latin typeface="Times New Roman"/>
                <a:cs typeface="Arial" pitchFamily="34" charset="0"/>
              </a:rPr>
              <a:t>UMRHR Center need to agree on:</a:t>
            </a:r>
          </a:p>
          <a:p>
            <a:pPr marL="10842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A format for data gathering for all 4 measures</a:t>
            </a:r>
          </a:p>
          <a:p>
            <a:pPr marL="10842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A format for risk adjusted measures</a:t>
            </a:r>
          </a:p>
          <a:p>
            <a:pPr marL="10842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Guidelines based on CMS needed to ensure consistency between SB programs</a:t>
            </a:r>
          </a:p>
          <a:p>
            <a:pPr marL="10842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Develop expectations re: data reporting tool and timing</a:t>
            </a:r>
          </a:p>
          <a:p>
            <a:pPr marL="10842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Develop a process to analyze data and report back</a:t>
            </a:r>
            <a:endParaRPr lang="en-US" sz="2800" dirty="0" smtClean="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60</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smtClean="0">
                <a:solidFill>
                  <a:srgbClr val="C00000"/>
                </a:solidFill>
              </a:rPr>
              <a:t>CAH SB PI/QI Pilot Project </a:t>
            </a:r>
            <a:endParaRPr lang="en-US" b="1" dirty="0">
              <a:solidFill>
                <a:srgbClr val="C00000"/>
              </a:solidFill>
            </a:endParaRPr>
          </a:p>
        </p:txBody>
      </p:sp>
    </p:spTree>
    <p:extLst>
      <p:ext uri="{BB962C8B-B14F-4D97-AF65-F5344CB8AC3E}">
        <p14:creationId xmlns:p14="http://schemas.microsoft.com/office/powerpoint/2010/main" val="3168115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145024"/>
            <a:ext cx="8382000" cy="6124754"/>
          </a:xfrm>
          <a:prstGeom prst="rect">
            <a:avLst/>
          </a:prstGeom>
        </p:spPr>
        <p:txBody>
          <a:bodyPr wrap="square">
            <a:spAutoFit/>
          </a:bodyPr>
          <a:lstStyle/>
          <a:p>
            <a:pPr marL="449263" lvl="1" indent="-449263" eaLnBrk="1" hangingPunct="1">
              <a:buClr>
                <a:srgbClr val="990000"/>
              </a:buClr>
              <a:buFont typeface="Wingdings" panose="05000000000000000000" pitchFamily="2" charset="2"/>
              <a:buChar char="q"/>
              <a:defRPr/>
            </a:pPr>
            <a:r>
              <a:rPr lang="en-US" sz="2400" dirty="0" smtClean="0">
                <a:solidFill>
                  <a:srgbClr val="000000"/>
                </a:solidFill>
                <a:latin typeface="Times New Roman"/>
                <a:cs typeface="Arial" pitchFamily="34" charset="0"/>
              </a:rPr>
              <a:t>More </a:t>
            </a:r>
            <a:r>
              <a:rPr lang="en-US" sz="2400" dirty="0">
                <a:solidFill>
                  <a:srgbClr val="000000"/>
                </a:solidFill>
                <a:latin typeface="Times New Roman"/>
                <a:cs typeface="Arial" pitchFamily="34" charset="0"/>
              </a:rPr>
              <a:t>training (Jan 23rd, 2018) </a:t>
            </a:r>
            <a:r>
              <a:rPr lang="en-US" sz="2400" dirty="0" smtClean="0">
                <a:solidFill>
                  <a:srgbClr val="000000"/>
                </a:solidFill>
                <a:latin typeface="Times New Roman"/>
                <a:cs typeface="Arial" pitchFamily="34" charset="0"/>
              </a:rPr>
              <a:t>– will let you know ASAP if it needs to delayed</a:t>
            </a:r>
            <a:endParaRPr lang="en-US" sz="2400" dirty="0" smtClean="0">
              <a:solidFill>
                <a:srgbClr val="000000"/>
              </a:solidFill>
              <a:latin typeface="Times New Roman"/>
              <a:cs typeface="Arial" pitchFamily="34" charset="0"/>
            </a:endParaRP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Official tools to be used</a:t>
            </a: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Training re: expectations and timing</a:t>
            </a:r>
            <a:endParaRPr lang="en-US" sz="2400" dirty="0" smtClean="0">
              <a:solidFill>
                <a:srgbClr val="000000"/>
              </a:solidFill>
              <a:latin typeface="Times New Roman"/>
              <a:cs typeface="Arial" pitchFamily="34" charset="0"/>
            </a:endParaRPr>
          </a:p>
          <a:p>
            <a:pPr marL="457200" lvl="2" eaLnBrk="1" hangingPunct="1">
              <a:buClr>
                <a:srgbClr val="990000"/>
              </a:buClr>
              <a:defRPr/>
            </a:pPr>
            <a:endParaRPr lang="en-US" sz="2400" dirty="0">
              <a:solidFill>
                <a:srgbClr val="000000"/>
              </a:solidFill>
              <a:latin typeface="Times New Roman"/>
              <a:cs typeface="Arial" pitchFamily="34" charset="0"/>
            </a:endParaRPr>
          </a:p>
          <a:p>
            <a:pPr marL="449263" lvl="1" indent="-449263" eaLnBrk="1" hangingPunct="1">
              <a:buClr>
                <a:srgbClr val="990000"/>
              </a:buClr>
              <a:buFont typeface="Wingdings" panose="05000000000000000000" pitchFamily="2" charset="2"/>
              <a:buChar char="q"/>
              <a:defRPr/>
            </a:pPr>
            <a:r>
              <a:rPr lang="en-US" sz="2400" dirty="0" smtClean="0">
                <a:solidFill>
                  <a:srgbClr val="000000"/>
                </a:solidFill>
                <a:latin typeface="Times New Roman"/>
                <a:cs typeface="Arial" pitchFamily="34" charset="0"/>
              </a:rPr>
              <a:t>Discussion of :</a:t>
            </a: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Outcome of internal conversations at your hospitals, </a:t>
            </a: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Issues </a:t>
            </a:r>
            <a:r>
              <a:rPr lang="en-US" sz="2400" dirty="0">
                <a:solidFill>
                  <a:srgbClr val="000000"/>
                </a:solidFill>
                <a:latin typeface="Times New Roman"/>
                <a:cs typeface="Arial" pitchFamily="34" charset="0"/>
              </a:rPr>
              <a:t>to </a:t>
            </a:r>
            <a:r>
              <a:rPr lang="en-US" sz="2400" dirty="0" smtClean="0">
                <a:solidFill>
                  <a:srgbClr val="000000"/>
                </a:solidFill>
                <a:latin typeface="Times New Roman"/>
                <a:cs typeface="Arial" pitchFamily="34" charset="0"/>
              </a:rPr>
              <a:t>resolve</a:t>
            </a:r>
            <a:r>
              <a:rPr lang="en-US" sz="2400" dirty="0">
                <a:solidFill>
                  <a:srgbClr val="000000"/>
                </a:solidFill>
                <a:latin typeface="Times New Roman"/>
                <a:cs typeface="Arial" pitchFamily="34" charset="0"/>
              </a:rPr>
              <a:t> </a:t>
            </a:r>
            <a:r>
              <a:rPr lang="en-US" sz="2400" dirty="0" smtClean="0">
                <a:solidFill>
                  <a:srgbClr val="000000"/>
                </a:solidFill>
                <a:latin typeface="Times New Roman"/>
                <a:cs typeface="Arial" pitchFamily="34" charset="0"/>
              </a:rPr>
              <a:t>re: data collection</a:t>
            </a:r>
            <a:endParaRPr lang="en-US" sz="2400" dirty="0" smtClean="0">
              <a:solidFill>
                <a:srgbClr val="000000"/>
              </a:solidFill>
              <a:latin typeface="Times New Roman"/>
              <a:cs typeface="Arial" pitchFamily="34" charset="0"/>
            </a:endParaRP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Review </a:t>
            </a:r>
            <a:r>
              <a:rPr lang="en-US" sz="2400" dirty="0">
                <a:solidFill>
                  <a:srgbClr val="000000"/>
                </a:solidFill>
                <a:latin typeface="Times New Roman"/>
                <a:cs typeface="Arial" pitchFamily="34" charset="0"/>
              </a:rPr>
              <a:t>of expectations </a:t>
            </a:r>
            <a:r>
              <a:rPr lang="en-US" sz="2400" dirty="0" smtClean="0">
                <a:solidFill>
                  <a:srgbClr val="000000"/>
                </a:solidFill>
                <a:latin typeface="Times New Roman"/>
                <a:cs typeface="Arial" pitchFamily="34" charset="0"/>
              </a:rPr>
              <a:t>etc</a:t>
            </a:r>
          </a:p>
          <a:p>
            <a:pPr marL="906463" lvl="2" indent="-449263" eaLnBrk="1" hangingPunct="1">
              <a:buClr>
                <a:srgbClr val="990000"/>
              </a:buClr>
              <a:buFont typeface="Arial" panose="020B0604020202020204" pitchFamily="34" charset="0"/>
              <a:buChar char="•"/>
              <a:defRPr/>
            </a:pPr>
            <a:r>
              <a:rPr lang="en-US" sz="2400" dirty="0" smtClean="0">
                <a:solidFill>
                  <a:srgbClr val="000000"/>
                </a:solidFill>
                <a:latin typeface="Times New Roman"/>
                <a:cs typeface="Arial" pitchFamily="34" charset="0"/>
              </a:rPr>
              <a:t>Best practice for data gathering</a:t>
            </a:r>
          </a:p>
          <a:p>
            <a:pPr marL="906463" lvl="2" indent="-449263" eaLnBrk="1" hangingPunct="1">
              <a:buClr>
                <a:srgbClr val="990000"/>
              </a:buClr>
              <a:buFont typeface="Arial" panose="020B0604020202020204" pitchFamily="34" charset="0"/>
              <a:buChar char="•"/>
              <a:defRPr/>
            </a:pPr>
            <a:endParaRPr lang="en-US" sz="2400" dirty="0">
              <a:solidFill>
                <a:srgbClr val="000000"/>
              </a:solidFill>
              <a:latin typeface="Times New Roman"/>
              <a:cs typeface="Arial" pitchFamily="34" charset="0"/>
            </a:endParaRPr>
          </a:p>
          <a:p>
            <a:pPr lvl="1" indent="-457200" eaLnBrk="1" hangingPunct="1">
              <a:buClr>
                <a:srgbClr val="990000"/>
              </a:buClr>
              <a:buFont typeface="Wingdings" panose="05000000000000000000" pitchFamily="2" charset="2"/>
              <a:buChar char="q"/>
              <a:defRPr/>
            </a:pPr>
            <a:r>
              <a:rPr lang="en-US" sz="2400" dirty="0" smtClean="0">
                <a:solidFill>
                  <a:srgbClr val="000000"/>
                </a:solidFill>
                <a:latin typeface="Times New Roman"/>
                <a:cs typeface="Arial" pitchFamily="34" charset="0"/>
              </a:rPr>
              <a:t>??? Follow-up meetings in July &amp; Sept – DTBD to review data outcome and discuss best practice   </a:t>
            </a:r>
            <a:endParaRPr lang="en-US" sz="2400" dirty="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smtClean="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a:p>
            <a:pPr marL="627063" lvl="1" indent="-449263" eaLnBrk="1" hangingPunct="1">
              <a:buClr>
                <a:srgbClr val="990000"/>
              </a:buClr>
              <a:buFont typeface="Wingdings" panose="05000000000000000000" pitchFamily="2" charset="2"/>
              <a:buChar char="q"/>
              <a:defRPr/>
            </a:pPr>
            <a:endParaRPr lang="en-US" dirty="0">
              <a:solidFill>
                <a:srgbClr val="000000"/>
              </a:solidFill>
              <a:latin typeface="Times New Roman"/>
              <a:cs typeface="Arial" pitchFamily="34" charset="0"/>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61</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smtClean="0">
                <a:solidFill>
                  <a:srgbClr val="C00000"/>
                </a:solidFill>
              </a:rPr>
              <a:t>CAH SB PI/QI Pilot Project </a:t>
            </a:r>
            <a:endParaRPr lang="en-US" b="1" dirty="0">
              <a:solidFill>
                <a:srgbClr val="C00000"/>
              </a:solidFill>
            </a:endParaRPr>
          </a:p>
        </p:txBody>
      </p:sp>
    </p:spTree>
    <p:extLst>
      <p:ext uri="{BB962C8B-B14F-4D97-AF65-F5344CB8AC3E}">
        <p14:creationId xmlns:p14="http://schemas.microsoft.com/office/powerpoint/2010/main" val="15312443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4875592" y="1066800"/>
            <a:ext cx="3733800" cy="5638800"/>
          </a:xfrm>
        </p:spPr>
        <p:txBody>
          <a:bodyPr>
            <a:normAutofit fontScale="77500" lnSpcReduction="20000"/>
          </a:bodyPr>
          <a:lstStyle/>
          <a:p>
            <a:pPr marL="0" indent="0">
              <a:buClr>
                <a:srgbClr val="C00000"/>
              </a:buClr>
              <a:buNone/>
            </a:pPr>
            <a:r>
              <a:rPr lang="en-US" altLang="en-US" sz="2800" b="1" dirty="0" smtClean="0">
                <a:solidFill>
                  <a:srgbClr val="990000"/>
                </a:solidFill>
              </a:rPr>
              <a:t>So </a:t>
            </a:r>
            <a:r>
              <a:rPr lang="en-US" altLang="en-US" sz="2800" b="1" dirty="0">
                <a:solidFill>
                  <a:srgbClr val="990000"/>
                </a:solidFill>
              </a:rPr>
              <a:t>what </a:t>
            </a:r>
            <a:r>
              <a:rPr lang="en-US" altLang="en-US" sz="2800" b="1" dirty="0" smtClean="0">
                <a:solidFill>
                  <a:srgbClr val="990000"/>
                </a:solidFill>
              </a:rPr>
              <a:t>does that mean for YOUR Hospitals?</a:t>
            </a:r>
          </a:p>
          <a:p>
            <a:pPr marL="336550" indent="-385763">
              <a:buClr>
                <a:srgbClr val="C00000"/>
              </a:buClr>
              <a:buFont typeface="Wingdings" panose="05000000000000000000" pitchFamily="2" charset="2"/>
              <a:buChar char="q"/>
            </a:pPr>
            <a:endParaRPr lang="en-US" altLang="en-US" sz="2800" b="1" dirty="0">
              <a:solidFill>
                <a:srgbClr val="990000"/>
              </a:solidFill>
            </a:endParaRPr>
          </a:p>
          <a:p>
            <a:pPr marL="0" indent="0">
              <a:buClr>
                <a:srgbClr val="C00000"/>
              </a:buClr>
              <a:buNone/>
            </a:pPr>
            <a:r>
              <a:rPr lang="en-US" altLang="en-US" sz="2800" b="1" dirty="0" smtClean="0">
                <a:solidFill>
                  <a:srgbClr val="990000"/>
                </a:solidFill>
              </a:rPr>
              <a:t>Homework:</a:t>
            </a:r>
          </a:p>
          <a:p>
            <a:pPr marL="0" indent="0">
              <a:buClr>
                <a:srgbClr val="C00000"/>
              </a:buClr>
              <a:buNone/>
            </a:pPr>
            <a:endParaRPr lang="en-US" altLang="en-US" sz="2800" b="1" dirty="0" smtClean="0">
              <a:solidFill>
                <a:srgbClr val="990000"/>
              </a:solidFill>
            </a:endParaRPr>
          </a:p>
          <a:p>
            <a:pPr marL="0" indent="0">
              <a:buClr>
                <a:srgbClr val="C00000"/>
              </a:buClr>
              <a:buNone/>
            </a:pPr>
            <a:r>
              <a:rPr lang="en-US" altLang="en-US" sz="2800" b="1" dirty="0" smtClean="0"/>
              <a:t>Internal </a:t>
            </a:r>
            <a:r>
              <a:rPr lang="en-US" altLang="en-US" sz="2800" b="1" dirty="0"/>
              <a:t>conversation with the SB rehab teams (nursing, </a:t>
            </a:r>
            <a:r>
              <a:rPr lang="en-US" altLang="en-US" sz="2800" b="1" dirty="0" smtClean="0"/>
              <a:t>therapy) care </a:t>
            </a:r>
            <a:r>
              <a:rPr lang="en-US" altLang="en-US" sz="2800" b="1" dirty="0"/>
              <a:t>managers/DC Planners/SB Coordinators, HIM, and SB providers to discuss pilot project, processes that </a:t>
            </a:r>
            <a:r>
              <a:rPr lang="en-US" altLang="en-US" sz="2800" b="1" dirty="0" smtClean="0"/>
              <a:t>would be </a:t>
            </a:r>
            <a:r>
              <a:rPr lang="en-US" altLang="en-US" sz="2800" b="1" dirty="0"/>
              <a:t>required to add/change, data collection etc…</a:t>
            </a:r>
          </a:p>
          <a:p>
            <a:pPr marL="512763" indent="-561975">
              <a:buClr>
                <a:srgbClr val="C00000"/>
              </a:buClr>
              <a:buFont typeface="Wingdings" panose="05000000000000000000" pitchFamily="2" charset="2"/>
              <a:buChar char="q"/>
            </a:pPr>
            <a:endParaRPr lang="en-US" altLang="en-US" sz="2800" b="1" dirty="0">
              <a:solidFill>
                <a:srgbClr val="99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595813" cy="473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DDB23D8-D88F-4FF9-8FC5-CF72CE79B248}" type="slidenum">
              <a:rPr lang="en-US" smtClean="0"/>
              <a:pPr>
                <a:defRPr/>
              </a:pPr>
              <a:t>62</a:t>
            </a:fld>
            <a:endParaRPr lang="en-US" dirty="0"/>
          </a:p>
        </p:txBody>
      </p:sp>
    </p:spTree>
    <p:extLst>
      <p:ext uri="{BB962C8B-B14F-4D97-AF65-F5344CB8AC3E}">
        <p14:creationId xmlns:p14="http://schemas.microsoft.com/office/powerpoint/2010/main" val="37838374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63</a:t>
            </a:fld>
            <a:endParaRPr lang="en-US" dirty="0"/>
          </a:p>
        </p:txBody>
      </p:sp>
      <p:sp>
        <p:nvSpPr>
          <p:cNvPr id="7" name="Title 3"/>
          <p:cNvSpPr txBox="1">
            <a:spLocks/>
          </p:cNvSpPr>
          <p:nvPr/>
        </p:nvSpPr>
        <p:spPr>
          <a:xfrm>
            <a:off x="228600" y="4572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b="1" dirty="0" smtClean="0">
                <a:solidFill>
                  <a:srgbClr val="C00000"/>
                </a:solidFill>
              </a:rPr>
              <a:t> </a:t>
            </a:r>
            <a:endParaRPr lang="en-US" b="1" dirty="0">
              <a:solidFill>
                <a:srgbClr val="C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181099"/>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11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Introduction to the Project  </a:t>
            </a:r>
            <a:endParaRPr lang="en-US" b="1" dirty="0">
              <a:solidFill>
                <a:srgbClr val="C00000"/>
              </a:solidFill>
            </a:endParaRP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r>
              <a:rPr lang="en-US" sz="2800" dirty="0" smtClean="0"/>
              <a:t>PPS </a:t>
            </a:r>
            <a:r>
              <a:rPr lang="en-US" sz="2800" dirty="0"/>
              <a:t>hospitals are required to collect patient data and provide it to CMS using the swing-bed Minimum Data Set (MDS</a:t>
            </a:r>
            <a:r>
              <a:rPr lang="en-US" sz="2800" dirty="0" smtClean="0"/>
              <a:t>)</a:t>
            </a:r>
          </a:p>
          <a:p>
            <a:pPr marL="463550" indent="-463550">
              <a:lnSpc>
                <a:spcPct val="100000"/>
              </a:lnSpc>
              <a:spcBef>
                <a:spcPts val="0"/>
              </a:spcBef>
              <a:buClr>
                <a:srgbClr val="C00000"/>
              </a:buClr>
              <a:buFont typeface="Wingdings" panose="05000000000000000000" pitchFamily="2" charset="2"/>
              <a:buChar char="q"/>
            </a:pPr>
            <a:endParaRPr lang="en-US" sz="2800" dirty="0" smtClean="0"/>
          </a:p>
          <a:p>
            <a:pPr marL="463550" indent="-463550">
              <a:lnSpc>
                <a:spcPct val="100000"/>
              </a:lnSpc>
              <a:spcBef>
                <a:spcPts val="0"/>
              </a:spcBef>
              <a:buClr>
                <a:srgbClr val="C00000"/>
              </a:buClr>
              <a:buFont typeface="Wingdings" panose="05000000000000000000" pitchFamily="2" charset="2"/>
              <a:buChar char="q"/>
            </a:pPr>
            <a:r>
              <a:rPr lang="en-US" sz="2800" dirty="0" smtClean="0"/>
              <a:t>CAHs </a:t>
            </a:r>
            <a:r>
              <a:rPr lang="en-US" sz="2800" dirty="0"/>
              <a:t>are exempt from this requirement. </a:t>
            </a:r>
            <a:endParaRPr lang="en-US" sz="2800" dirty="0" smtClean="0"/>
          </a:p>
          <a:p>
            <a:pPr marL="463550" indent="-463550">
              <a:lnSpc>
                <a:spcPct val="100000"/>
              </a:lnSpc>
              <a:spcBef>
                <a:spcPts val="0"/>
              </a:spcBef>
              <a:buClr>
                <a:srgbClr val="C00000"/>
              </a:buClr>
              <a:buFont typeface="Wingdings" panose="05000000000000000000" pitchFamily="2" charset="2"/>
              <a:buChar char="q"/>
            </a:pPr>
            <a:endParaRPr lang="en-US" sz="2800" dirty="0" smtClean="0"/>
          </a:p>
          <a:p>
            <a:pPr marL="463550" indent="-463550">
              <a:lnSpc>
                <a:spcPct val="100000"/>
              </a:lnSpc>
              <a:spcBef>
                <a:spcPts val="0"/>
              </a:spcBef>
              <a:buClr>
                <a:srgbClr val="C00000"/>
              </a:buClr>
              <a:buFont typeface="Wingdings" panose="05000000000000000000" pitchFamily="2" charset="2"/>
              <a:buChar char="q"/>
            </a:pPr>
            <a:r>
              <a:rPr lang="en-US" sz="2800" dirty="0" smtClean="0"/>
              <a:t>The </a:t>
            </a:r>
            <a:r>
              <a:rPr lang="en-US" sz="2800" dirty="0"/>
              <a:t>limited information available on CAH swing-bed patients makes it difficult to determine whether CAH swing-bed patients differ from those being cared for in rural PPS swing-bed or SNF settings, and whether and how the quality of care being provided in those settings differs</a:t>
            </a:r>
            <a:r>
              <a:rPr lang="en-US" sz="2800" dirty="0" smtClean="0"/>
              <a:t>.</a:t>
            </a:r>
            <a:endParaRPr lang="en-US" sz="3200" dirty="0"/>
          </a:p>
          <a:p>
            <a:pPr marL="463550" indent="-463550">
              <a:lnSpc>
                <a:spcPct val="100000"/>
              </a:lnSpc>
              <a:spcBef>
                <a:spcPts val="0"/>
              </a:spcBef>
              <a:buClr>
                <a:srgbClr val="C00000"/>
              </a:buClr>
              <a:buFont typeface="Wingdings" panose="05000000000000000000" pitchFamily="2" charset="2"/>
              <a:buChar char="q"/>
            </a:pPr>
            <a:endParaRPr lang="en-US" sz="32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Tree>
    <p:extLst>
      <p:ext uri="{BB962C8B-B14F-4D97-AF65-F5344CB8AC3E}">
        <p14:creationId xmlns:p14="http://schemas.microsoft.com/office/powerpoint/2010/main" val="293856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Introduction to the Project  </a:t>
            </a:r>
            <a:endParaRPr lang="en-US" b="1" dirty="0">
              <a:solidFill>
                <a:srgbClr val="C00000"/>
              </a:solidFill>
            </a:endParaRPr>
          </a:p>
        </p:txBody>
      </p:sp>
      <p:sp>
        <p:nvSpPr>
          <p:cNvPr id="5" name="Rectangle 2"/>
          <p:cNvSpPr txBox="1">
            <a:spLocks noChangeArrowheads="1"/>
          </p:cNvSpPr>
          <p:nvPr/>
        </p:nvSpPr>
        <p:spPr bwMode="auto">
          <a:xfrm>
            <a:off x="457200" y="914400"/>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463550" indent="-463550">
              <a:lnSpc>
                <a:spcPct val="100000"/>
              </a:lnSpc>
              <a:spcBef>
                <a:spcPts val="0"/>
              </a:spcBef>
              <a:buClr>
                <a:srgbClr val="C00000"/>
              </a:buClr>
              <a:buFont typeface="Wingdings" panose="05000000000000000000" pitchFamily="2" charset="2"/>
              <a:buChar char="q"/>
            </a:pPr>
            <a:r>
              <a:rPr lang="en-US" sz="2400" dirty="0" smtClean="0"/>
              <a:t>Currently </a:t>
            </a:r>
            <a:r>
              <a:rPr lang="en-US" sz="2400" dirty="0"/>
              <a:t>approximately 1,882 CAHs (88%) nationally provide swing-bed services</a:t>
            </a:r>
            <a:r>
              <a:rPr lang="en-US" sz="2400" dirty="0" smtClean="0"/>
              <a:t>.</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dirty="0" smtClean="0"/>
              <a:t>Anecdotal </a:t>
            </a:r>
            <a:r>
              <a:rPr lang="en-US" sz="2400" dirty="0"/>
              <a:t>evidence suggests that many CAHs collect some data on their swing-bed patients for internal quality improvement </a:t>
            </a:r>
            <a:r>
              <a:rPr lang="en-US" sz="2400" dirty="0" smtClean="0"/>
              <a:t>purposes</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dirty="0" smtClean="0"/>
              <a:t>The </a:t>
            </a:r>
            <a:r>
              <a:rPr lang="en-US" sz="2400" dirty="0"/>
              <a:t>lack of nationally comparable swing-bed quality measure data for CAHs creates </a:t>
            </a:r>
            <a:r>
              <a:rPr lang="en-US" sz="2400" dirty="0" smtClean="0"/>
              <a:t>problems</a:t>
            </a:r>
            <a:r>
              <a:rPr lang="en-US" sz="2400" dirty="0"/>
              <a:t>. </a:t>
            </a:r>
            <a:endParaRPr lang="en-US" sz="2400" dirty="0" smtClean="0"/>
          </a:p>
          <a:p>
            <a:pPr marL="463550" indent="-463550">
              <a:lnSpc>
                <a:spcPct val="100000"/>
              </a:lnSpc>
              <a:spcBef>
                <a:spcPts val="0"/>
              </a:spcBef>
              <a:buClr>
                <a:srgbClr val="C00000"/>
              </a:buClr>
              <a:buFont typeface="Wingdings" panose="05000000000000000000" pitchFamily="2" charset="2"/>
              <a:buChar char="q"/>
            </a:pPr>
            <a:endParaRPr lang="en-US" sz="2400" dirty="0"/>
          </a:p>
          <a:p>
            <a:pPr marL="463550" indent="-463550">
              <a:lnSpc>
                <a:spcPct val="100000"/>
              </a:lnSpc>
              <a:spcBef>
                <a:spcPts val="0"/>
              </a:spcBef>
              <a:buClr>
                <a:srgbClr val="C00000"/>
              </a:buClr>
              <a:buFont typeface="Wingdings" panose="05000000000000000000" pitchFamily="2" charset="2"/>
              <a:buChar char="q"/>
            </a:pPr>
            <a:r>
              <a:rPr lang="en-US" sz="2400" dirty="0"/>
              <a:t>CAHs are not uniformly able to demonstrate the quality of care provided to their swing-bed patients or compare it to national benchmarks. </a:t>
            </a:r>
          </a:p>
          <a:p>
            <a:pPr marL="463550" indent="-463550">
              <a:lnSpc>
                <a:spcPct val="100000"/>
              </a:lnSpc>
              <a:spcBef>
                <a:spcPts val="0"/>
              </a:spcBef>
              <a:buClr>
                <a:srgbClr val="C00000"/>
              </a:buClr>
              <a:buFont typeface="Wingdings" panose="05000000000000000000" pitchFamily="2" charset="2"/>
              <a:buChar char="q"/>
            </a:pPr>
            <a:endParaRPr lang="en-US" sz="24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Tree>
    <p:extLst>
      <p:ext uri="{BB962C8B-B14F-4D97-AF65-F5344CB8AC3E}">
        <p14:creationId xmlns:p14="http://schemas.microsoft.com/office/powerpoint/2010/main" val="1143447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smtClean="0">
                <a:solidFill>
                  <a:srgbClr val="C00000"/>
                </a:solidFill>
              </a:rPr>
              <a:t>Introduction to the Project  </a:t>
            </a:r>
            <a:endParaRPr lang="en-US" b="1" dirty="0">
              <a:solidFill>
                <a:srgbClr val="C00000"/>
              </a:solidFill>
            </a:endParaRPr>
          </a:p>
        </p:txBody>
      </p:sp>
      <p:sp>
        <p:nvSpPr>
          <p:cNvPr id="5" name="Rectangle 2"/>
          <p:cNvSpPr txBox="1">
            <a:spLocks noChangeArrowheads="1"/>
          </p:cNvSpPr>
          <p:nvPr/>
        </p:nvSpPr>
        <p:spPr bwMode="auto">
          <a:xfrm>
            <a:off x="457200" y="12192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smtClean="0"/>
              <a:t>This </a:t>
            </a:r>
            <a:r>
              <a:rPr lang="en-US" sz="2400" dirty="0"/>
              <a:t>leaves CAHs vulnerable to criticisms such as those raised by the Office of the Inspector General, which questioned whether the costs of CAH swing-bed care are too high for the Medicare </a:t>
            </a:r>
            <a:r>
              <a:rPr lang="en-US" sz="2400" dirty="0" smtClean="0"/>
              <a:t>program.</a:t>
            </a:r>
          </a:p>
          <a:p>
            <a:pPr marL="463550" indent="-463550">
              <a:lnSpc>
                <a:spcPct val="100000"/>
              </a:lnSpc>
              <a:spcBef>
                <a:spcPts val="0"/>
              </a:spcBef>
              <a:buClr>
                <a:srgbClr val="C00000"/>
              </a:buClr>
              <a:buFont typeface="Wingdings" panose="05000000000000000000" pitchFamily="2" charset="2"/>
              <a:buChar char="q"/>
            </a:pPr>
            <a:endParaRPr lang="en-US" sz="2400" dirty="0" smtClean="0"/>
          </a:p>
          <a:p>
            <a:pPr marL="463550" indent="-463550">
              <a:lnSpc>
                <a:spcPct val="100000"/>
              </a:lnSpc>
              <a:spcBef>
                <a:spcPts val="0"/>
              </a:spcBef>
              <a:buClr>
                <a:srgbClr val="C00000"/>
              </a:buClr>
              <a:buFont typeface="Wingdings" panose="05000000000000000000" pitchFamily="2" charset="2"/>
              <a:buChar char="q"/>
            </a:pPr>
            <a:r>
              <a:rPr lang="en-US" sz="2400" dirty="0" smtClean="0"/>
              <a:t>Although </a:t>
            </a:r>
            <a:r>
              <a:rPr lang="en-US" sz="2400" dirty="0"/>
              <a:t>the OIG’s methods have been criticized</a:t>
            </a:r>
            <a:r>
              <a:rPr lang="en-US" sz="2400" dirty="0" smtClean="0"/>
              <a:t>, </a:t>
            </a:r>
            <a:r>
              <a:rPr lang="en-US" sz="2400" dirty="0"/>
              <a:t>the Medicare program is responsible for ensuring that beneficiaries are receiving high value care, so the quality of the care being provided in CAH swing-beds is an important Medicare policy </a:t>
            </a:r>
            <a:r>
              <a:rPr lang="en-US" sz="2400" dirty="0" smtClean="0"/>
              <a:t>issue.</a:t>
            </a:r>
          </a:p>
          <a:p>
            <a:pPr marL="463550" indent="-463550">
              <a:lnSpc>
                <a:spcPct val="100000"/>
              </a:lnSpc>
              <a:spcBef>
                <a:spcPts val="0"/>
              </a:spcBef>
              <a:buClr>
                <a:srgbClr val="C00000"/>
              </a:buClr>
              <a:buFont typeface="Wingdings" panose="05000000000000000000" pitchFamily="2" charset="2"/>
              <a:buChar char="q"/>
            </a:pPr>
            <a:endParaRPr lang="en-US" sz="2400" dirty="0" smtClean="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Tree>
    <p:extLst>
      <p:ext uri="{BB962C8B-B14F-4D97-AF65-F5344CB8AC3E}">
        <p14:creationId xmlns:p14="http://schemas.microsoft.com/office/powerpoint/2010/main" val="3203738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112B2-9F68-4D12-9468-E0C1F9FC6BE8}"/>
</file>

<file path=customXml/itemProps2.xml><?xml version="1.0" encoding="utf-8"?>
<ds:datastoreItem xmlns:ds="http://schemas.openxmlformats.org/officeDocument/2006/customXml" ds:itemID="{16889A84-FA94-453D-A154-6C0ABAC1FA62}"/>
</file>

<file path=docProps/app.xml><?xml version="1.0" encoding="utf-8"?>
<Properties xmlns="http://schemas.openxmlformats.org/officeDocument/2006/extended-properties" xmlns:vt="http://schemas.openxmlformats.org/officeDocument/2006/docPropsVTypes">
  <Template/>
  <TotalTime>44139</TotalTime>
  <Words>4715</Words>
  <Application>Microsoft Office PowerPoint</Application>
  <PresentationFormat>On-screen Show (4:3)</PresentationFormat>
  <Paragraphs>560</Paragraphs>
  <Slides>63</Slides>
  <Notes>61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PPS SB and SNFs Quality Measures </vt:lpstr>
      <vt:lpstr>What We Have Been Saying </vt:lpstr>
      <vt:lpstr>What We Have Been Saying </vt:lpstr>
      <vt:lpstr>CAH SB PI/QI Pilot Project </vt:lpstr>
      <vt:lpstr>Introduction to the Project  </vt:lpstr>
      <vt:lpstr>Introduction to the Project  </vt:lpstr>
      <vt:lpstr>Introduction to the Project  </vt:lpstr>
      <vt:lpstr>Introduction to the Project  </vt:lpstr>
      <vt:lpstr>Introduction to the Project  </vt:lpstr>
      <vt:lpstr>Purpose of the Project  </vt:lpstr>
      <vt:lpstr>Method to Design the Project  </vt:lpstr>
      <vt:lpstr>Method to Design the Project  </vt:lpstr>
      <vt:lpstr>Method to Design the Project  </vt:lpstr>
      <vt:lpstr>Method to Design the Project  </vt:lpstr>
      <vt:lpstr>Method to Design the Project  </vt:lpstr>
      <vt:lpstr>CAH SB PI/QI Pilot Project Measures </vt:lpstr>
      <vt:lpstr>Measures  # 1</vt:lpstr>
      <vt:lpstr>Measures  # 1</vt:lpstr>
      <vt:lpstr>Measures  # 1</vt:lpstr>
      <vt:lpstr>Measures  # 1</vt:lpstr>
      <vt:lpstr>Measure # 2 </vt:lpstr>
      <vt:lpstr>Measure # 2 </vt:lpstr>
      <vt:lpstr>Measure # 2 </vt:lpstr>
      <vt:lpstr>Measure # 2 </vt:lpstr>
      <vt:lpstr>Outcome Measure # 1 &amp; 2 </vt:lpstr>
      <vt:lpstr>Measure # 3 </vt:lpstr>
      <vt:lpstr>Measure # 3 </vt:lpstr>
      <vt:lpstr>Measure # 3 </vt:lpstr>
      <vt:lpstr>Measure # 4 </vt:lpstr>
      <vt:lpstr>Measure # 4 </vt:lpstr>
      <vt:lpstr>Measure # 4 </vt:lpstr>
      <vt:lpstr>Measures #3 and #4 </vt:lpstr>
      <vt:lpstr>Data Elements Required for Risk-Adjustment Discussion</vt:lpstr>
      <vt:lpstr>Data Elements Required for Risk-Adjustment Discussion</vt:lpstr>
      <vt:lpstr>Data Elements Required for Risk-Adjustment Discussion </vt:lpstr>
      <vt:lpstr>Data Elements Required for Risk-Adjustment Discussion </vt:lpstr>
      <vt:lpstr>Data Elements Required for Risk-Adjustment Discussion </vt:lpstr>
      <vt:lpstr>Pros &amp; Cons of MDS Measures  </vt:lpstr>
      <vt:lpstr>Pros &amp; Cons of MDS Measures (cont’) </vt:lpstr>
      <vt:lpstr>Pros &amp; Cons of MDS Measures  </vt:lpstr>
      <vt:lpstr>Pros &amp; Cons of Barthel Index Measures  </vt:lpstr>
      <vt:lpstr>Pros &amp; Cons of Barthel Index Measures  </vt:lpstr>
      <vt:lpstr>MDS Section GG  </vt:lpstr>
      <vt:lpstr>MDS Section GG (Self-Care on Admission)  </vt:lpstr>
      <vt:lpstr>MDS Section GG (Self-Care on Admission)   </vt:lpstr>
      <vt:lpstr>MDS Section GG (Self-Care on Admission)   </vt:lpstr>
      <vt:lpstr>MDS Section GG (Mobility on Admission)  </vt:lpstr>
      <vt:lpstr>MDS Section GG (Self-Care on Admission)   </vt:lpstr>
      <vt:lpstr>MDS Section GG (Self-Care on Admission)   </vt:lpstr>
      <vt:lpstr>MDS Section GG (Self-Care on Admission)   </vt:lpstr>
      <vt:lpstr>MDS Section GG (Self-Care on Admission)   </vt:lpstr>
      <vt:lpstr>Preliminary Discussions re: Functional Measures Data Gathering   </vt:lpstr>
      <vt:lpstr>Preliminary Discussions re: Risk Adjustment Data Gathering  </vt:lpstr>
      <vt:lpstr>Potential other MDS Section  for Risk Adjustment  </vt:lpstr>
      <vt:lpstr>Potential other MDS Section  for Risk Adjustment  </vt:lpstr>
      <vt:lpstr>Potential other MDS Section  for Risk Adjustment  </vt:lpstr>
      <vt:lpstr>CAH SB PI/QI Pilot Project </vt:lpstr>
      <vt:lpstr>PowerPoint Presentation</vt:lpstr>
      <vt:lpstr>PowerPoint Presentation</vt:lpstr>
      <vt:lpstr>PowerPoint Presentation</vt:lpstr>
      <vt:lpstr>PowerPoint Presentation</vt:lpstr>
    </vt:vector>
  </TitlesOfParts>
  <Company>Stroudwater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Mary Guyot</cp:lastModifiedBy>
  <cp:revision>2957</cp:revision>
  <cp:lastPrinted>2016-03-31T20:05:51Z</cp:lastPrinted>
  <dcterms:created xsi:type="dcterms:W3CDTF">2004-07-11T19:29:50Z</dcterms:created>
  <dcterms:modified xsi:type="dcterms:W3CDTF">2017-11-30T00:22:13Z</dcterms:modified>
</cp:coreProperties>
</file>