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8.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7.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42.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28.xml" ContentType="application/vnd.openxmlformats-officedocument.presentationml.notesSlide+xml"/>
  <Override PartName="/ppt/notesSlides/notesSlide34.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7" r:id="rId1"/>
  </p:sldMasterIdLst>
  <p:notesMasterIdLst>
    <p:notesMasterId r:id="rId46"/>
  </p:notesMasterIdLst>
  <p:handoutMasterIdLst>
    <p:handoutMasterId r:id="rId47"/>
  </p:handoutMasterIdLst>
  <p:sldIdLst>
    <p:sldId id="1584" r:id="rId2"/>
    <p:sldId id="1861" r:id="rId3"/>
    <p:sldId id="1842" r:id="rId4"/>
    <p:sldId id="1909" r:id="rId5"/>
    <p:sldId id="1829" r:id="rId6"/>
    <p:sldId id="1908" r:id="rId7"/>
    <p:sldId id="1914" r:id="rId8"/>
    <p:sldId id="1912" r:id="rId9"/>
    <p:sldId id="1920" r:id="rId10"/>
    <p:sldId id="1921" r:id="rId11"/>
    <p:sldId id="1922" r:id="rId12"/>
    <p:sldId id="1923" r:id="rId13"/>
    <p:sldId id="1924" r:id="rId14"/>
    <p:sldId id="1925" r:id="rId15"/>
    <p:sldId id="1926" r:id="rId16"/>
    <p:sldId id="1927" r:id="rId17"/>
    <p:sldId id="1928" r:id="rId18"/>
    <p:sldId id="1929" r:id="rId19"/>
    <p:sldId id="1930" r:id="rId20"/>
    <p:sldId id="1915" r:id="rId21"/>
    <p:sldId id="1931" r:id="rId22"/>
    <p:sldId id="1932" r:id="rId23"/>
    <p:sldId id="1916" r:id="rId24"/>
    <p:sldId id="1917" r:id="rId25"/>
    <p:sldId id="1918" r:id="rId26"/>
    <p:sldId id="1937" r:id="rId27"/>
    <p:sldId id="1938" r:id="rId28"/>
    <p:sldId id="1949" r:id="rId29"/>
    <p:sldId id="1950" r:id="rId30"/>
    <p:sldId id="1939" r:id="rId31"/>
    <p:sldId id="1946" r:id="rId32"/>
    <p:sldId id="1919" r:id="rId33"/>
    <p:sldId id="1933" r:id="rId34"/>
    <p:sldId id="1943" r:id="rId35"/>
    <p:sldId id="1936" r:id="rId36"/>
    <p:sldId id="1951" r:id="rId37"/>
    <p:sldId id="1911" r:id="rId38"/>
    <p:sldId id="1954" r:id="rId39"/>
    <p:sldId id="1952" r:id="rId40"/>
    <p:sldId id="1953" r:id="rId41"/>
    <p:sldId id="1897" r:id="rId42"/>
    <p:sldId id="1913" r:id="rId43"/>
    <p:sldId id="1844" r:id="rId44"/>
    <p:sldId id="1860" r:id="rId4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624" userDrawn="1">
          <p15:clr>
            <a:srgbClr val="A4A3A4"/>
          </p15:clr>
        </p15:guide>
        <p15:guide id="2" pos="48" userDrawn="1">
          <p15:clr>
            <a:srgbClr val="A4A3A4"/>
          </p15:clr>
        </p15:guide>
        <p15:guide id="3" pos="2880" userDrawn="1">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E303"/>
    <a:srgbClr val="CC0000"/>
    <a:srgbClr val="800080"/>
    <a:srgbClr val="FF9900"/>
    <a:srgbClr val="95B3D7"/>
    <a:srgbClr val="BFBFBF"/>
    <a:srgbClr val="008000"/>
    <a:srgbClr val="FF3300"/>
    <a:srgbClr val="8C003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3073" autoAdjust="0"/>
  </p:normalViewPr>
  <p:slideViewPr>
    <p:cSldViewPr>
      <p:cViewPr>
        <p:scale>
          <a:sx n="70" d="100"/>
          <a:sy n="70" d="100"/>
        </p:scale>
        <p:origin x="-1248" y="72"/>
      </p:cViewPr>
      <p:guideLst>
        <p:guide orient="horz" pos="624"/>
        <p:guide pos="48"/>
        <p:guide pos="2880"/>
      </p:guideLst>
    </p:cSldViewPr>
  </p:slideViewPr>
  <p:notesTextViewPr>
    <p:cViewPr>
      <p:scale>
        <a:sx n="100" d="100"/>
        <a:sy n="100" d="100"/>
      </p:scale>
      <p:origin x="0" y="0"/>
    </p:cViewPr>
  </p:notesTextViewPr>
  <p:sorterViewPr>
    <p:cViewPr>
      <p:scale>
        <a:sx n="100" d="100"/>
        <a:sy n="100" d="100"/>
      </p:scale>
      <p:origin x="0" y="3438"/>
    </p:cViewPr>
  </p:sorterViewPr>
  <p:notesViewPr>
    <p:cSldViewPr showGuides="1">
      <p:cViewPr varScale="1">
        <p:scale>
          <a:sx n="65" d="100"/>
          <a:sy n="65" d="100"/>
        </p:scale>
        <p:origin x="-3115"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79892"/>
          </a:xfrm>
          <a:prstGeom prst="rect">
            <a:avLst/>
          </a:prstGeom>
        </p:spPr>
        <p:txBody>
          <a:bodyPr vert="horz" lIns="97219" tIns="48610" rIns="97219" bIns="48610"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79892"/>
          </a:xfrm>
          <a:prstGeom prst="rect">
            <a:avLst/>
          </a:prstGeom>
        </p:spPr>
        <p:txBody>
          <a:bodyPr vert="horz" lIns="97219" tIns="48610" rIns="97219" bIns="48610" rtlCol="0"/>
          <a:lstStyle>
            <a:lvl1pPr algn="r">
              <a:defRPr sz="1300"/>
            </a:lvl1pPr>
          </a:lstStyle>
          <a:p>
            <a:fld id="{D7684E86-29BF-4E96-BDE0-279EAB2DA1AA}" type="datetimeFigureOut">
              <a:rPr lang="en-US" smtClean="0"/>
              <a:t>3/20/2018</a:t>
            </a:fld>
            <a:endParaRPr lang="en-US"/>
          </a:p>
        </p:txBody>
      </p:sp>
      <p:sp>
        <p:nvSpPr>
          <p:cNvPr id="4" name="Footer Placeholder 3"/>
          <p:cNvSpPr>
            <a:spLocks noGrp="1"/>
          </p:cNvSpPr>
          <p:nvPr>
            <p:ph type="ftr" sz="quarter" idx="2"/>
          </p:nvPr>
        </p:nvSpPr>
        <p:spPr>
          <a:xfrm>
            <a:off x="0" y="9119625"/>
            <a:ext cx="3169920" cy="479892"/>
          </a:xfrm>
          <a:prstGeom prst="rect">
            <a:avLst/>
          </a:prstGeom>
        </p:spPr>
        <p:txBody>
          <a:bodyPr vert="horz" lIns="97219" tIns="48610" rIns="97219" bIns="48610"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625"/>
            <a:ext cx="3169920" cy="479892"/>
          </a:xfrm>
          <a:prstGeom prst="rect">
            <a:avLst/>
          </a:prstGeom>
        </p:spPr>
        <p:txBody>
          <a:bodyPr vert="horz" lIns="97219" tIns="48610" rIns="97219" bIns="48610" rtlCol="0" anchor="b"/>
          <a:lstStyle>
            <a:lvl1pPr algn="r">
              <a:defRPr sz="1300"/>
            </a:lvl1pPr>
          </a:lstStyle>
          <a:p>
            <a:fld id="{912978F9-7115-4969-B500-AB79F290A01D}" type="slidenum">
              <a:rPr lang="en-US" smtClean="0"/>
              <a:t>‹#›</a:t>
            </a:fld>
            <a:endParaRPr lang="en-US"/>
          </a:p>
        </p:txBody>
      </p:sp>
    </p:spTree>
    <p:extLst>
      <p:ext uri="{BB962C8B-B14F-4D97-AF65-F5344CB8AC3E}">
        <p14:creationId xmlns:p14="http://schemas.microsoft.com/office/powerpoint/2010/main" val="122017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5222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7219" tIns="48610" rIns="97219" bIns="48610"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5223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7219" tIns="48610" rIns="97219" bIns="48610" numCol="1" anchor="b" anchorCtr="0" compatLnSpc="1">
            <a:prstTxWarp prst="textNoShape">
              <a:avLst/>
            </a:prstTxWarp>
          </a:bodyPr>
          <a:lstStyle>
            <a:lvl1pPr algn="r" eaLnBrk="1" hangingPunct="1">
              <a:defRPr sz="1300">
                <a:latin typeface="Arial" charset="0"/>
              </a:defRPr>
            </a:lvl1pPr>
          </a:lstStyle>
          <a:p>
            <a:pPr>
              <a:defRPr/>
            </a:pPr>
            <a:fld id="{369CFF23-FB89-402D-B871-CA55ED681A6D}" type="slidenum">
              <a:rPr lang="en-US"/>
              <a:pPr>
                <a:defRPr/>
              </a:pPr>
              <a:t>‹#›</a:t>
            </a:fld>
            <a:endParaRPr lang="en-US" dirty="0"/>
          </a:p>
        </p:txBody>
      </p:sp>
    </p:spTree>
    <p:extLst>
      <p:ext uri="{BB962C8B-B14F-4D97-AF65-F5344CB8AC3E}">
        <p14:creationId xmlns:p14="http://schemas.microsoft.com/office/powerpoint/2010/main" val="3596282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9CFF23-FB89-402D-B871-CA55ED681A6D}" type="slidenum">
              <a:rPr lang="en-US" smtClean="0"/>
              <a:pPr>
                <a:defRPr/>
              </a:pPr>
              <a:t>1</a:t>
            </a:fld>
            <a:endParaRPr lang="en-US" dirty="0"/>
          </a:p>
        </p:txBody>
      </p:sp>
    </p:spTree>
    <p:extLst>
      <p:ext uri="{BB962C8B-B14F-4D97-AF65-F5344CB8AC3E}">
        <p14:creationId xmlns:p14="http://schemas.microsoft.com/office/powerpoint/2010/main" val="2592538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BC2A6F-4A46-4D33-80A7-0499155B88C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FE3580-C414-4D58-866C-8F6D6B31661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9B353A7-DCBA-4206-B0C8-4A71069C7AD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6705600" cy="381000"/>
          </a:xfrm>
        </p:spPr>
        <p:txBody>
          <a:bodyPr>
            <a:noAutofit/>
          </a:bodyPr>
          <a:lstStyle>
            <a:lvl1pPr>
              <a:defRPr sz="2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DB23D8-D88F-4FF9-8FC5-CF72CE79B24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C267FF6-9F8E-4DE5-A399-8714E8A7166D}"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7D5B720-AC2F-4736-B461-39A789051B3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D0C97C5-3088-4546-BD00-040891703F2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89EE24-D388-43FA-B214-3FEF3392103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D92C473-2133-4DE8-8B75-D58D4772F8E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D3D5F4D-FF71-4744-A65A-BDEE6D1218D7}"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73F524A-EC83-4F2C-9746-C5602FB4669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2400"/>
            <a:ext cx="6705600" cy="3810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914400" y="1219200"/>
            <a:ext cx="7239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01FF01E5-F213-4A2D-82AC-DA78EA58C084}" type="slidenum">
              <a:rPr lang="en-US" smtClean="0"/>
              <a:pPr>
                <a:defRPr/>
              </a:pPr>
              <a:t>‹#›</a:t>
            </a:fld>
            <a:endParaRPr lang="en-US" dirty="0"/>
          </a:p>
        </p:txBody>
      </p:sp>
      <p:cxnSp>
        <p:nvCxnSpPr>
          <p:cNvPr id="11" name="Straight Connector 10"/>
          <p:cNvCxnSpPr/>
          <p:nvPr/>
        </p:nvCxnSpPr>
        <p:spPr>
          <a:xfrm>
            <a:off x="0" y="914400"/>
            <a:ext cx="7543800" cy="0"/>
          </a:xfrm>
          <a:prstGeom prst="line">
            <a:avLst/>
          </a:prstGeom>
          <a:ln>
            <a:solidFill>
              <a:srgbClr val="005B99"/>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hdr="0" ftr="0" dt="0"/>
  <p:txStyles>
    <p:titleStyle>
      <a:lvl1pPr algn="l" defTabSz="914400" rtl="0" eaLnBrk="1" latinLnBrk="0" hangingPunct="1">
        <a:spcBef>
          <a:spcPct val="0"/>
        </a:spcBef>
        <a:buNone/>
        <a:defRPr sz="2000" kern="1200">
          <a:solidFill>
            <a:schemeClr val="tx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guyotconsulting@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p:cNvSpPr>
            <a:spLocks noChangeArrowheads="1"/>
          </p:cNvSpPr>
          <p:nvPr/>
        </p:nvSpPr>
        <p:spPr bwMode="auto">
          <a:xfrm>
            <a:off x="1295400" y="864275"/>
            <a:ext cx="6629400" cy="1538883"/>
          </a:xfrm>
          <a:prstGeom prst="rect">
            <a:avLst/>
          </a:prstGeom>
          <a:noFill/>
          <a:ln w="9525">
            <a:noFill/>
            <a:miter lim="800000"/>
            <a:headEnd/>
            <a:tailEnd/>
          </a:ln>
        </p:spPr>
        <p:txBody>
          <a:bodyPr wrap="square">
            <a:spAutoFit/>
          </a:bodyPr>
          <a:lstStyle/>
          <a:p>
            <a:pPr algn="ctr"/>
            <a:endParaRPr lang="en-US" sz="4400" b="1" i="1" dirty="0">
              <a:solidFill>
                <a:srgbClr val="666699"/>
              </a:solidFill>
            </a:endParaRPr>
          </a:p>
          <a:p>
            <a:pPr algn="ctr"/>
            <a:r>
              <a:rPr lang="en-US" sz="3200" b="1" i="1" dirty="0"/>
              <a:t/>
            </a:r>
            <a:br>
              <a:rPr lang="en-US" sz="3200" b="1" i="1" dirty="0"/>
            </a:br>
            <a:endParaRPr lang="en-US" b="1" i="1" dirty="0"/>
          </a:p>
        </p:txBody>
      </p:sp>
      <p:sp>
        <p:nvSpPr>
          <p:cNvPr id="13" name="TextBox 12"/>
          <p:cNvSpPr txBox="1"/>
          <p:nvPr/>
        </p:nvSpPr>
        <p:spPr>
          <a:xfrm>
            <a:off x="381000" y="1095107"/>
            <a:ext cx="8458200" cy="2800767"/>
          </a:xfrm>
          <a:prstGeom prst="rect">
            <a:avLst/>
          </a:prstGeom>
          <a:noFill/>
        </p:spPr>
        <p:txBody>
          <a:bodyPr wrap="square" rtlCol="0">
            <a:spAutoFit/>
          </a:bodyPr>
          <a:lstStyle/>
          <a:p>
            <a:pPr algn="ctr">
              <a:tabLst>
                <a:tab pos="1255713" algn="l"/>
              </a:tabLst>
            </a:pPr>
            <a:r>
              <a:rPr lang="en-US" sz="3600" b="1" dirty="0">
                <a:solidFill>
                  <a:schemeClr val="tx2"/>
                </a:solidFill>
              </a:rPr>
              <a:t>CAH Swing Bed PI/QI Pilot Project </a:t>
            </a:r>
          </a:p>
          <a:p>
            <a:pPr algn="ctr">
              <a:tabLst>
                <a:tab pos="1255713" algn="l"/>
              </a:tabLst>
            </a:pPr>
            <a:r>
              <a:rPr lang="en-US" sz="3600" b="1" dirty="0" smtClean="0">
                <a:solidFill>
                  <a:schemeClr val="tx2"/>
                </a:solidFill>
              </a:rPr>
              <a:t> Hospital Staff </a:t>
            </a:r>
            <a:r>
              <a:rPr lang="en-US" sz="3600" b="1" dirty="0">
                <a:solidFill>
                  <a:schemeClr val="tx2"/>
                </a:solidFill>
              </a:rPr>
              <a:t>Training</a:t>
            </a:r>
          </a:p>
          <a:p>
            <a:pPr algn="ctr"/>
            <a:endParaRPr lang="en-US" sz="2800" b="1" dirty="0">
              <a:solidFill>
                <a:srgbClr val="800080"/>
              </a:solidFill>
            </a:endParaRPr>
          </a:p>
          <a:p>
            <a:pPr algn="r"/>
            <a:endParaRPr lang="en-US" sz="2400" b="1" dirty="0">
              <a:solidFill>
                <a:srgbClr val="FF0000"/>
              </a:solidFill>
            </a:endParaRPr>
          </a:p>
          <a:p>
            <a:pPr algn="r"/>
            <a:r>
              <a:rPr lang="en-US" sz="2400" b="1" dirty="0" smtClean="0">
                <a:solidFill>
                  <a:srgbClr val="C00000"/>
                </a:solidFill>
              </a:rPr>
              <a:t>March, </a:t>
            </a:r>
            <a:r>
              <a:rPr lang="en-US" sz="2400" b="1" dirty="0">
                <a:solidFill>
                  <a:srgbClr val="C00000"/>
                </a:solidFill>
              </a:rPr>
              <a:t>2018 </a:t>
            </a:r>
          </a:p>
          <a:p>
            <a:pPr algn="ctr"/>
            <a:r>
              <a:rPr lang="en-US" sz="2800" b="1" dirty="0">
                <a:solidFill>
                  <a:srgbClr val="800080"/>
                </a:solidFill>
              </a:rPr>
              <a:t>						</a:t>
            </a:r>
            <a:r>
              <a:rPr lang="en-US" sz="2000" dirty="0"/>
              <a:t> </a:t>
            </a:r>
            <a:endParaRPr lang="en-US" sz="2400" dirty="0"/>
          </a:p>
        </p:txBody>
      </p:sp>
      <p:sp>
        <p:nvSpPr>
          <p:cNvPr id="17" name="Rectangle 19"/>
          <p:cNvSpPr txBox="1">
            <a:spLocks noChangeArrowheads="1"/>
          </p:cNvSpPr>
          <p:nvPr/>
        </p:nvSpPr>
        <p:spPr>
          <a:xfrm>
            <a:off x="4876800" y="5486400"/>
            <a:ext cx="4114800" cy="990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altLang="en-US" dirty="0">
                <a:solidFill>
                  <a:schemeClr val="tx1"/>
                </a:solidFill>
              </a:rPr>
              <a:t>Mary Guyot Consulting </a:t>
            </a:r>
            <a:endParaRPr lang="en-US" altLang="en-US" u="sng" dirty="0">
              <a:solidFill>
                <a:srgbClr val="0033CC"/>
              </a:solidFill>
            </a:endParaRPr>
          </a:p>
          <a:p>
            <a:pPr fontAlgn="auto">
              <a:spcAft>
                <a:spcPts val="0"/>
              </a:spcAft>
            </a:pPr>
            <a:r>
              <a:rPr lang="en-US" altLang="en-US" dirty="0">
                <a:solidFill>
                  <a:schemeClr val="tx1"/>
                </a:solidFill>
              </a:rPr>
              <a:t>207-650-5830 (cell/text)</a:t>
            </a:r>
          </a:p>
          <a:p>
            <a:pPr fontAlgn="auto">
              <a:spcAft>
                <a:spcPts val="0"/>
              </a:spcAft>
            </a:pPr>
            <a:r>
              <a:rPr lang="en-US" altLang="en-US" dirty="0">
                <a:solidFill>
                  <a:schemeClr val="tx1"/>
                </a:solidFill>
                <a:hlinkClick r:id="rId3"/>
              </a:rPr>
              <a:t>maryguyotconsulting@gmail.com</a:t>
            </a:r>
            <a:endParaRPr lang="en-US" altLang="en-US" dirty="0">
              <a:solidFill>
                <a:schemeClr val="tx1"/>
              </a:solidFill>
            </a:endParaRPr>
          </a:p>
          <a:p>
            <a:pPr fontAlgn="auto">
              <a:spcAft>
                <a:spcPts val="0"/>
              </a:spcAft>
            </a:pPr>
            <a:endParaRPr lang="en-US" altLang="en-US" dirty="0">
              <a:solidFill>
                <a:schemeClr val="tx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581400"/>
            <a:ext cx="4114800" cy="129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10</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smtClean="0">
                <a:solidFill>
                  <a:srgbClr val="C00000"/>
                </a:solidFill>
              </a:rPr>
              <a:t>Demographics</a:t>
            </a:r>
            <a:endParaRPr lang="en-US" sz="2400" b="1" dirty="0">
              <a:solidFill>
                <a:srgbClr val="C00000"/>
              </a:solidFill>
            </a:endParaRPr>
          </a:p>
        </p:txBody>
      </p:sp>
      <p:sp>
        <p:nvSpPr>
          <p:cNvPr id="3" name="TextBox 2"/>
          <p:cNvSpPr txBox="1"/>
          <p:nvPr/>
        </p:nvSpPr>
        <p:spPr>
          <a:xfrm>
            <a:off x="5257801" y="2743200"/>
            <a:ext cx="3581400" cy="3139321"/>
          </a:xfrm>
          <a:prstGeom prst="rect">
            <a:avLst/>
          </a:prstGeom>
          <a:noFill/>
        </p:spPr>
        <p:txBody>
          <a:bodyPr wrap="square" rtlCol="0">
            <a:spAutoFit/>
          </a:bodyPr>
          <a:lstStyle/>
          <a:p>
            <a:pPr marL="342900" indent="-342900">
              <a:buAutoNum type="arabicPeriod"/>
            </a:pPr>
            <a:r>
              <a:rPr lang="en-US" dirty="0" smtClean="0"/>
              <a:t>Unique Patient Identifier as decided by hospital such as act. # or something totally different but you must have a system where you would remember how to access the info.</a:t>
            </a:r>
          </a:p>
          <a:p>
            <a:pPr marL="342900" indent="-342900">
              <a:buAutoNum type="arabicPeriod"/>
            </a:pPr>
            <a:endParaRPr lang="en-US" dirty="0" smtClean="0"/>
          </a:p>
          <a:p>
            <a:pPr marL="342900" indent="-342900">
              <a:buAutoNum type="arabicPeriod"/>
            </a:pPr>
            <a:r>
              <a:rPr lang="en-US" dirty="0" smtClean="0"/>
              <a:t>DOB and SB Adm. Date is self-explanatory</a:t>
            </a:r>
          </a:p>
          <a:p>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4" y="1295400"/>
            <a:ext cx="8675687"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62599" y="3352800"/>
            <a:ext cx="175260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Self-explanatory</a:t>
            </a:r>
          </a:p>
          <a:p>
            <a:pPr algn="ctr"/>
            <a:r>
              <a:rPr lang="en-US" dirty="0" smtClean="0"/>
              <a:t>Any questions?</a:t>
            </a:r>
            <a:endParaRPr lang="en-US" dirty="0"/>
          </a:p>
        </p:txBody>
      </p:sp>
    </p:spTree>
    <p:extLst>
      <p:ext uri="{BB962C8B-B14F-4D97-AF65-F5344CB8AC3E}">
        <p14:creationId xmlns:p14="http://schemas.microsoft.com/office/powerpoint/2010/main" val="1966930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11</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smtClean="0">
                <a:solidFill>
                  <a:srgbClr val="C00000"/>
                </a:solidFill>
              </a:rPr>
              <a:t>Payor </a:t>
            </a:r>
            <a:endParaRPr lang="en-US" sz="2400" b="1" dirty="0">
              <a:solidFill>
                <a:srgbClr val="C00000"/>
              </a:solidFill>
            </a:endParaRPr>
          </a:p>
        </p:txBody>
      </p:sp>
      <p:sp>
        <p:nvSpPr>
          <p:cNvPr id="3" name="TextBox 2"/>
          <p:cNvSpPr txBox="1"/>
          <p:nvPr/>
        </p:nvSpPr>
        <p:spPr>
          <a:xfrm>
            <a:off x="5257801" y="1524000"/>
            <a:ext cx="3581400" cy="3416320"/>
          </a:xfrm>
          <a:prstGeom prst="rect">
            <a:avLst/>
          </a:prstGeom>
          <a:noFill/>
        </p:spPr>
        <p:txBody>
          <a:bodyPr wrap="square" rtlCol="0">
            <a:spAutoFit/>
          </a:bodyPr>
          <a:lstStyle/>
          <a:p>
            <a:pPr marL="342900" indent="-342900">
              <a:buAutoNum type="arabicPeriod"/>
            </a:pPr>
            <a:r>
              <a:rPr lang="en-US" dirty="0" smtClean="0"/>
              <a:t>Medicare = generic/general</a:t>
            </a:r>
          </a:p>
          <a:p>
            <a:pPr marL="342900" indent="-342900">
              <a:buAutoNum type="arabicPeriod"/>
            </a:pPr>
            <a:r>
              <a:rPr lang="en-US" dirty="0" smtClean="0"/>
              <a:t>Medicare Advantage such as HMO</a:t>
            </a:r>
          </a:p>
          <a:p>
            <a:pPr marL="342900" indent="-342900">
              <a:buAutoNum type="arabicPeriod"/>
            </a:pPr>
            <a:r>
              <a:rPr lang="en-US" dirty="0" smtClean="0"/>
              <a:t>Medicaid – only applies if primary – not to be used for Medicare/Medicaid – in this case you would choose Medicare</a:t>
            </a:r>
          </a:p>
          <a:p>
            <a:pPr marL="342900" indent="-342900">
              <a:buAutoNum type="arabicPeriod"/>
            </a:pPr>
            <a:r>
              <a:rPr lang="en-US" dirty="0" smtClean="0"/>
              <a:t>Commercial – all other insurance </a:t>
            </a:r>
          </a:p>
          <a:p>
            <a:pPr marL="342900" indent="-342900">
              <a:buAutoNum type="arabicPeriod"/>
            </a:pPr>
            <a:r>
              <a:rPr lang="en-US" dirty="0" smtClean="0"/>
              <a:t>Self-pay – self-explanatory</a:t>
            </a:r>
          </a:p>
          <a:p>
            <a:pPr marL="342900" indent="-342900">
              <a:buAutoNum type="arabicPeriod"/>
            </a:pPr>
            <a:r>
              <a:rPr lang="en-US" dirty="0" smtClean="0"/>
              <a:t>Other = RR, VA, Prison etc…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52562"/>
            <a:ext cx="484822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5562600"/>
            <a:ext cx="8158003" cy="523220"/>
          </a:xfrm>
          <a:prstGeom prst="rect">
            <a:avLst/>
          </a:prstGeom>
          <a:solidFill>
            <a:srgbClr val="FFFF00"/>
          </a:solidFill>
        </p:spPr>
        <p:txBody>
          <a:bodyPr wrap="none" rtlCol="0">
            <a:spAutoFit/>
          </a:bodyPr>
          <a:lstStyle/>
          <a:p>
            <a:r>
              <a:rPr lang="en-US" sz="2800" dirty="0" smtClean="0"/>
              <a:t>The questions is: what will be the </a:t>
            </a:r>
            <a:r>
              <a:rPr lang="en-US" sz="2800" b="1" dirty="0" smtClean="0">
                <a:solidFill>
                  <a:srgbClr val="C00000"/>
                </a:solidFill>
              </a:rPr>
              <a:t>primary payor</a:t>
            </a:r>
            <a:r>
              <a:rPr lang="en-US" sz="2800" dirty="0" smtClean="0"/>
              <a:t>?</a:t>
            </a:r>
            <a:endParaRPr lang="en-US" sz="2800" dirty="0"/>
          </a:p>
        </p:txBody>
      </p:sp>
    </p:spTree>
    <p:extLst>
      <p:ext uri="{BB962C8B-B14F-4D97-AF65-F5344CB8AC3E}">
        <p14:creationId xmlns:p14="http://schemas.microsoft.com/office/powerpoint/2010/main" val="2370940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12</a:t>
            </a:fld>
            <a:endParaRPr lang="en-US" dirty="0"/>
          </a:p>
        </p:txBody>
      </p:sp>
      <p:sp>
        <p:nvSpPr>
          <p:cNvPr id="7" name="Title 3"/>
          <p:cNvSpPr>
            <a:spLocks noGrp="1"/>
          </p:cNvSpPr>
          <p:nvPr>
            <p:ph type="title"/>
          </p:nvPr>
        </p:nvSpPr>
        <p:spPr>
          <a:xfrm>
            <a:off x="228600" y="381000"/>
            <a:ext cx="8686800" cy="381000"/>
          </a:xfrm>
        </p:spPr>
        <p:txBody>
          <a:bodyPr/>
          <a:lstStyle/>
          <a:p>
            <a:r>
              <a:rPr lang="en-US" b="1" dirty="0" smtClean="0">
                <a:solidFill>
                  <a:srgbClr val="C00000"/>
                </a:solidFill>
              </a:rPr>
              <a:t>Primary Medical Condition/Reason for SB Admission </a:t>
            </a:r>
            <a:endParaRPr lang="en-US" b="1" dirty="0">
              <a:solidFill>
                <a:srgbClr val="C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 y="1295400"/>
            <a:ext cx="7199313"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8600" y="1981200"/>
            <a:ext cx="4800600" cy="3293209"/>
          </a:xfrm>
          <a:prstGeom prst="rect">
            <a:avLst/>
          </a:prstGeom>
          <a:noFill/>
          <a:ln w="38100">
            <a:solidFill>
              <a:srgbClr val="C00000"/>
            </a:solidFill>
          </a:ln>
        </p:spPr>
        <p:txBody>
          <a:bodyPr wrap="square" rtlCol="0">
            <a:spAutoFit/>
          </a:bodyPr>
          <a:lstStyle/>
          <a:p>
            <a:pPr marL="342900" indent="-342900">
              <a:buAutoNum type="arabicPeriod"/>
            </a:pPr>
            <a:r>
              <a:rPr lang="en-US" sz="1600" dirty="0" smtClean="0"/>
              <a:t>These are for grouping purpose only – we don’t admit for a stroke but s/p stroke so any type of stroke and sequelae would be “01”  </a:t>
            </a:r>
          </a:p>
          <a:p>
            <a:pPr marL="342900" indent="-342900">
              <a:buAutoNum type="arabicPeriod"/>
            </a:pPr>
            <a:r>
              <a:rPr lang="en-US" sz="1600" dirty="0" smtClean="0"/>
              <a:t>Pay attention to hip &amp; knee replacement vs FX and other multiple trauma</a:t>
            </a:r>
          </a:p>
          <a:p>
            <a:pPr marL="342900" indent="-342900">
              <a:buAutoNum type="arabicPeriod"/>
            </a:pPr>
            <a:r>
              <a:rPr lang="en-US" sz="1600" dirty="0" smtClean="0"/>
              <a:t>Debility, Cardiorespiratory condition could be for HBP, COPD, CHF, post-CABG, Asthma, etc </a:t>
            </a:r>
          </a:p>
          <a:p>
            <a:pPr marL="342900" indent="-342900">
              <a:buAutoNum type="arabicPeriod"/>
            </a:pPr>
            <a:r>
              <a:rPr lang="en-US" sz="1600" dirty="0" smtClean="0"/>
              <a:t>Medically complex conditions </a:t>
            </a:r>
            <a:r>
              <a:rPr lang="en-US" sz="1600" dirty="0"/>
              <a:t>– </a:t>
            </a:r>
            <a:r>
              <a:rPr lang="en-US" sz="1600" dirty="0" smtClean="0"/>
              <a:t>examples can be multiple medical issues post surgery, a patient who is diabetic, on dialysis and in for </a:t>
            </a:r>
            <a:r>
              <a:rPr lang="en-US" sz="1600" dirty="0"/>
              <a:t>wound care. acquired multisystem </a:t>
            </a:r>
            <a:r>
              <a:rPr lang="en-US" sz="1600" dirty="0" smtClean="0"/>
              <a:t>disease… </a:t>
            </a:r>
          </a:p>
          <a:p>
            <a:pPr marL="342900" indent="-342900">
              <a:buAutoNum type="arabicPeriod"/>
            </a:pPr>
            <a:r>
              <a:rPr lang="en-US" sz="1600" dirty="0" smtClean="0"/>
              <a:t>Other is for when you cannot find a code that will fit the others</a:t>
            </a:r>
          </a:p>
        </p:txBody>
      </p:sp>
      <p:sp>
        <p:nvSpPr>
          <p:cNvPr id="8" name="TextBox 7"/>
          <p:cNvSpPr txBox="1"/>
          <p:nvPr/>
        </p:nvSpPr>
        <p:spPr>
          <a:xfrm>
            <a:off x="381000" y="914400"/>
            <a:ext cx="7845096" cy="369332"/>
          </a:xfrm>
          <a:prstGeom prst="rect">
            <a:avLst/>
          </a:prstGeom>
          <a:noFill/>
        </p:spPr>
        <p:txBody>
          <a:bodyPr wrap="none" rtlCol="0">
            <a:spAutoFit/>
          </a:bodyPr>
          <a:lstStyle/>
          <a:p>
            <a:r>
              <a:rPr lang="en-US" b="1" dirty="0" smtClean="0">
                <a:solidFill>
                  <a:srgbClr val="C00000"/>
                </a:solidFill>
              </a:rPr>
              <a:t>Note:</a:t>
            </a:r>
            <a:r>
              <a:rPr lang="en-US" dirty="0" smtClean="0"/>
              <a:t> PRIMARY medical condition category </a:t>
            </a:r>
            <a:r>
              <a:rPr lang="en-US" b="1" dirty="0" smtClean="0"/>
              <a:t>documented by the provider</a:t>
            </a:r>
            <a:endParaRPr lang="en-US" b="1"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638800"/>
            <a:ext cx="7713663"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048000" y="6172200"/>
            <a:ext cx="472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IP surgery within 100 days prior to SB admission</a:t>
            </a:r>
            <a:endParaRPr lang="en-US" dirty="0"/>
          </a:p>
        </p:txBody>
      </p:sp>
    </p:spTree>
    <p:extLst>
      <p:ext uri="{BB962C8B-B14F-4D97-AF65-F5344CB8AC3E}">
        <p14:creationId xmlns:p14="http://schemas.microsoft.com/office/powerpoint/2010/main" val="1074133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13</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smtClean="0">
                <a:solidFill>
                  <a:srgbClr val="C00000"/>
                </a:solidFill>
              </a:rPr>
              <a:t>Prior Functioning – Before </a:t>
            </a:r>
            <a:r>
              <a:rPr lang="en-US" sz="2400" b="1" dirty="0">
                <a:solidFill>
                  <a:srgbClr val="C00000"/>
                </a:solidFill>
              </a:rPr>
              <a:t>H</a:t>
            </a:r>
            <a:r>
              <a:rPr lang="en-US" sz="2400" b="1" dirty="0" smtClean="0">
                <a:solidFill>
                  <a:srgbClr val="C00000"/>
                </a:solidFill>
              </a:rPr>
              <a:t>ospital Admission </a:t>
            </a:r>
            <a:endParaRPr lang="en-US" sz="2400" b="1" dirty="0">
              <a:solidFill>
                <a:srgbClr val="C00000"/>
              </a:solidFill>
            </a:endParaRPr>
          </a:p>
        </p:txBody>
      </p:sp>
      <p:sp>
        <p:nvSpPr>
          <p:cNvPr id="3" name="TextBox 2"/>
          <p:cNvSpPr txBox="1"/>
          <p:nvPr/>
        </p:nvSpPr>
        <p:spPr>
          <a:xfrm>
            <a:off x="457200" y="4653677"/>
            <a:ext cx="8458200" cy="2062103"/>
          </a:xfrm>
          <a:prstGeom prst="rect">
            <a:avLst/>
          </a:prstGeom>
          <a:noFill/>
        </p:spPr>
        <p:txBody>
          <a:bodyPr wrap="square" rtlCol="0">
            <a:spAutoFit/>
          </a:bodyPr>
          <a:lstStyle/>
          <a:p>
            <a:pPr marL="342900" indent="-342900">
              <a:buAutoNum type="arabicPeriod"/>
            </a:pPr>
            <a:r>
              <a:rPr lang="en-US" sz="1600" dirty="0" smtClean="0"/>
              <a:t>Independent – </a:t>
            </a:r>
            <a:r>
              <a:rPr lang="en-US" sz="1600" b="1" dirty="0" smtClean="0"/>
              <a:t>NO Assistance</a:t>
            </a:r>
            <a:r>
              <a:rPr lang="en-US" sz="1600" dirty="0" smtClean="0"/>
              <a:t> from a helper</a:t>
            </a:r>
          </a:p>
          <a:p>
            <a:pPr marL="342900" indent="-342900">
              <a:buAutoNum type="arabicPeriod"/>
            </a:pPr>
            <a:r>
              <a:rPr lang="en-US" sz="1600" dirty="0" smtClean="0"/>
              <a:t>Needed </a:t>
            </a:r>
            <a:r>
              <a:rPr lang="en-US" sz="1600" b="1" dirty="0" smtClean="0"/>
              <a:t>some help </a:t>
            </a:r>
            <a:r>
              <a:rPr lang="en-US" sz="1600" dirty="0" smtClean="0"/>
              <a:t>– self-explanatory</a:t>
            </a:r>
          </a:p>
          <a:p>
            <a:pPr marL="342900" indent="-342900">
              <a:buAutoNum type="arabicPeriod"/>
            </a:pPr>
            <a:r>
              <a:rPr lang="en-US" sz="1600" dirty="0" smtClean="0"/>
              <a:t>Dependent – </a:t>
            </a:r>
            <a:r>
              <a:rPr lang="en-US" sz="1600" b="1" dirty="0" smtClean="0"/>
              <a:t>a helper is a must</a:t>
            </a:r>
          </a:p>
          <a:p>
            <a:pPr marL="342900" indent="-342900">
              <a:buAutoNum type="arabicPeriod"/>
            </a:pPr>
            <a:r>
              <a:rPr lang="en-US" sz="1600" dirty="0" smtClean="0"/>
              <a:t>Unknown – </a:t>
            </a:r>
            <a:r>
              <a:rPr lang="en-US" sz="1600" b="1" dirty="0" smtClean="0"/>
              <a:t>only to be used if </a:t>
            </a:r>
            <a:r>
              <a:rPr lang="en-US" sz="1600" dirty="0" smtClean="0"/>
              <a:t>the patient cannot say and there are no family/friends… who can inform us. </a:t>
            </a:r>
          </a:p>
          <a:p>
            <a:pPr marL="342900" indent="-342900">
              <a:buAutoNum type="arabicPeriod"/>
            </a:pPr>
            <a:r>
              <a:rPr lang="en-US" sz="1600" b="1" dirty="0" smtClean="0"/>
              <a:t>Not applicable </a:t>
            </a:r>
            <a:r>
              <a:rPr lang="en-US" sz="1600" dirty="0" smtClean="0"/>
              <a:t>– one would expect that you would have a code 1, 2 or 3 for (A) self-care because that is a must but feasible that you would have N/A for ambulation and stairs if the patient does not do that. Same goes for functional cognition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52500"/>
            <a:ext cx="7885113"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049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14</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smtClean="0">
                <a:solidFill>
                  <a:srgbClr val="C00000"/>
                </a:solidFill>
              </a:rPr>
              <a:t>Prior Device Use – Before Hospital Admission </a:t>
            </a:r>
            <a:endParaRPr lang="en-US" sz="2400" b="1" dirty="0">
              <a:solidFill>
                <a:srgbClr val="C00000"/>
              </a:solidFill>
            </a:endParaRPr>
          </a:p>
        </p:txBody>
      </p:sp>
      <p:sp>
        <p:nvSpPr>
          <p:cNvPr id="3" name="TextBox 2"/>
          <p:cNvSpPr txBox="1"/>
          <p:nvPr/>
        </p:nvSpPr>
        <p:spPr>
          <a:xfrm>
            <a:off x="304800" y="3962400"/>
            <a:ext cx="8458200" cy="1938992"/>
          </a:xfrm>
          <a:prstGeom prst="rect">
            <a:avLst/>
          </a:prstGeom>
          <a:noFill/>
        </p:spPr>
        <p:txBody>
          <a:bodyPr wrap="square" rtlCol="0">
            <a:spAutoFit/>
          </a:bodyPr>
          <a:lstStyle/>
          <a:p>
            <a:r>
              <a:rPr lang="en-US" sz="2000" b="1" dirty="0" smtClean="0"/>
              <a:t>Note</a:t>
            </a:r>
            <a:r>
              <a:rPr lang="en-US" sz="2000" dirty="0" smtClean="0"/>
              <a:t>: Devices &amp; aids that the patient used </a:t>
            </a:r>
            <a:r>
              <a:rPr lang="en-US" sz="2000" b="1" dirty="0" smtClean="0"/>
              <a:t>prior to being admitted </a:t>
            </a:r>
            <a:r>
              <a:rPr lang="en-US" sz="2000" dirty="0" smtClean="0"/>
              <a:t>to acute for the current illness/medical condition</a:t>
            </a:r>
          </a:p>
          <a:p>
            <a:endParaRPr lang="en-US" sz="2000" dirty="0"/>
          </a:p>
          <a:p>
            <a:r>
              <a:rPr lang="en-US" sz="2000" dirty="0" smtClean="0"/>
              <a:t>If patient was not using a device prior to hospitalization but was given a walker or w/c during the acute stay for his/her ambulation – the answer would be “Z” none of the above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143000"/>
            <a:ext cx="7885113"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788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15</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smtClean="0">
                <a:solidFill>
                  <a:srgbClr val="C00000"/>
                </a:solidFill>
              </a:rPr>
              <a:t>Unhealed Pressure Ulcer/Injury </a:t>
            </a:r>
            <a:endParaRPr lang="en-US" sz="2400" b="1" dirty="0">
              <a:solidFill>
                <a:srgbClr val="C00000"/>
              </a:solidFill>
            </a:endParaRPr>
          </a:p>
        </p:txBody>
      </p:sp>
      <p:sp>
        <p:nvSpPr>
          <p:cNvPr id="3" name="TextBox 2"/>
          <p:cNvSpPr txBox="1"/>
          <p:nvPr/>
        </p:nvSpPr>
        <p:spPr>
          <a:xfrm>
            <a:off x="304800" y="4114800"/>
            <a:ext cx="8458200" cy="2800767"/>
          </a:xfrm>
          <a:prstGeom prst="rect">
            <a:avLst/>
          </a:prstGeom>
          <a:noFill/>
        </p:spPr>
        <p:txBody>
          <a:bodyPr wrap="square" rtlCol="0">
            <a:spAutoFit/>
          </a:bodyPr>
          <a:lstStyle/>
          <a:p>
            <a:endParaRPr lang="en-US" sz="1600" b="1" dirty="0" smtClean="0"/>
          </a:p>
          <a:p>
            <a:r>
              <a:rPr lang="en-US" sz="1600" b="1" dirty="0" smtClean="0">
                <a:solidFill>
                  <a:srgbClr val="C00000"/>
                </a:solidFill>
              </a:rPr>
              <a:t>Note</a:t>
            </a:r>
            <a:r>
              <a:rPr lang="en-US" sz="1600" dirty="0" smtClean="0"/>
              <a:t>: Pressure ulcer/Injury = pressure ulcers due to any reason and injury refers to deep tissue injury so for instance, a skin tear would not constitute a pressure ulcer/injury</a:t>
            </a:r>
          </a:p>
          <a:p>
            <a:endParaRPr lang="en-US" sz="1600" dirty="0"/>
          </a:p>
          <a:p>
            <a:r>
              <a:rPr lang="en-US" sz="1600" dirty="0" smtClean="0"/>
              <a:t>The primary </a:t>
            </a:r>
            <a:r>
              <a:rPr lang="en-US" sz="1600" dirty="0"/>
              <a:t>cause of the skin alteration is related to pressure for this purpose. </a:t>
            </a:r>
            <a:r>
              <a:rPr lang="en-US" sz="1600" dirty="0" smtClean="0"/>
              <a:t>For instance, mucosal </a:t>
            </a:r>
            <a:r>
              <a:rPr lang="en-US" sz="1600" dirty="0"/>
              <a:t>pressure ulcers are not staged using the skin pressure ulcer staging system </a:t>
            </a:r>
            <a:r>
              <a:rPr lang="en-US" sz="1600" dirty="0" smtClean="0"/>
              <a:t>because </a:t>
            </a:r>
            <a:r>
              <a:rPr lang="en-US" sz="1600" dirty="0"/>
              <a:t>anatomical tissue comparisons cannot be made. Therefore, mucosal ulcers (for example, those related to nasogastric tubes, nasal oxygen tubing, endotracheal tubes, urinary catheters, etc.) should not be coded here. </a:t>
            </a:r>
            <a:endParaRPr lang="en-US" sz="1600" dirty="0" smtClean="0"/>
          </a:p>
          <a:p>
            <a:endParaRPr lang="en-US" sz="1600" dirty="0" smtClean="0"/>
          </a:p>
          <a:p>
            <a:endParaRPr lang="en-US" sz="1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7713663"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522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16</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smtClean="0">
                <a:solidFill>
                  <a:srgbClr val="C00000"/>
                </a:solidFill>
              </a:rPr>
              <a:t>Understand/Understood - Falls</a:t>
            </a:r>
            <a:endParaRPr lang="en-US" sz="2400" b="1" dirty="0">
              <a:solidFill>
                <a:srgbClr val="C00000"/>
              </a:solidFill>
            </a:endParaRPr>
          </a:p>
        </p:txBody>
      </p:sp>
      <p:sp>
        <p:nvSpPr>
          <p:cNvPr id="3" name="TextBox 2"/>
          <p:cNvSpPr txBox="1"/>
          <p:nvPr/>
        </p:nvSpPr>
        <p:spPr>
          <a:xfrm>
            <a:off x="304800" y="4655403"/>
            <a:ext cx="8458200" cy="830997"/>
          </a:xfrm>
          <a:prstGeom prst="rect">
            <a:avLst/>
          </a:prstGeom>
          <a:noFill/>
        </p:spPr>
        <p:txBody>
          <a:bodyPr wrap="square" rtlCol="0">
            <a:spAutoFit/>
          </a:bodyPr>
          <a:lstStyle/>
          <a:p>
            <a:r>
              <a:rPr lang="en-US" sz="1600" b="1" dirty="0" smtClean="0"/>
              <a:t>Note</a:t>
            </a:r>
            <a:r>
              <a:rPr lang="en-US" sz="1600" dirty="0" smtClean="0"/>
              <a:t>: clearly read the definitions – this is not assessing speaking, language or hearing – for instance, the patient does not have to be able to speak everything to be understood or usually understood if they can sign or point and/or write or need a translator.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7696200" cy="3568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486400"/>
            <a:ext cx="60102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09937" y="5867400"/>
            <a:ext cx="46910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Falls could have occurred at home, community, NH,  etc or while an IP in acute. </a:t>
            </a:r>
            <a:endParaRPr lang="en-US" b="1" dirty="0">
              <a:solidFill>
                <a:srgbClr val="C00000"/>
              </a:solidFill>
            </a:endParaRPr>
          </a:p>
        </p:txBody>
      </p:sp>
    </p:spTree>
    <p:extLst>
      <p:ext uri="{BB962C8B-B14F-4D97-AF65-F5344CB8AC3E}">
        <p14:creationId xmlns:p14="http://schemas.microsoft.com/office/powerpoint/2010/main" val="155221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17</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smtClean="0">
                <a:solidFill>
                  <a:srgbClr val="C00000"/>
                </a:solidFill>
              </a:rPr>
              <a:t>Cognitive </a:t>
            </a:r>
            <a:endParaRPr lang="en-US" sz="2400" b="1" dirty="0">
              <a:solidFill>
                <a:srgbClr val="C00000"/>
              </a:solidFill>
            </a:endParaRPr>
          </a:p>
        </p:txBody>
      </p:sp>
      <p:sp>
        <p:nvSpPr>
          <p:cNvPr id="3" name="TextBox 2"/>
          <p:cNvSpPr txBox="1"/>
          <p:nvPr/>
        </p:nvSpPr>
        <p:spPr>
          <a:xfrm>
            <a:off x="76200" y="1143000"/>
            <a:ext cx="3276600" cy="5447645"/>
          </a:xfrm>
          <a:prstGeom prst="rect">
            <a:avLst/>
          </a:prstGeom>
          <a:noFill/>
        </p:spPr>
        <p:txBody>
          <a:bodyPr wrap="square" rtlCol="0">
            <a:spAutoFit/>
          </a:bodyPr>
          <a:lstStyle/>
          <a:p>
            <a:pPr marL="463550" indent="-463550">
              <a:lnSpc>
                <a:spcPct val="100000"/>
              </a:lnSpc>
              <a:spcBef>
                <a:spcPts val="0"/>
              </a:spcBef>
              <a:buClr>
                <a:srgbClr val="C00000"/>
              </a:buClr>
              <a:buFont typeface="Wingdings" panose="05000000000000000000" pitchFamily="2" charset="2"/>
              <a:buChar char="q"/>
            </a:pPr>
            <a:r>
              <a:rPr lang="en-US" sz="2000" b="1" dirty="0" smtClean="0"/>
              <a:t>Note</a:t>
            </a:r>
            <a:r>
              <a:rPr lang="en-US" sz="2000" dirty="0" smtClean="0"/>
              <a:t>: </a:t>
            </a:r>
            <a:r>
              <a:rPr lang="en-US" dirty="0"/>
              <a:t>BIMS (Brief Interview for Mental Status) should be attempted on all patients except those who are never/rarely understood</a:t>
            </a:r>
          </a:p>
          <a:p>
            <a:pPr marL="814388" lvl="1" indent="-187325">
              <a:lnSpc>
                <a:spcPct val="100000"/>
              </a:lnSpc>
              <a:spcBef>
                <a:spcPts val="0"/>
              </a:spcBef>
              <a:buClr>
                <a:srgbClr val="C00000"/>
              </a:buClr>
              <a:buFont typeface="Arial" panose="020B0604020202020204" pitchFamily="34" charset="0"/>
              <a:buChar char="•"/>
            </a:pPr>
            <a:r>
              <a:rPr lang="en-US" dirty="0"/>
              <a:t>Staff must follow instructions exactly as on the tool </a:t>
            </a:r>
            <a:r>
              <a:rPr lang="en-US" dirty="0" smtClean="0"/>
              <a:t>reflects to </a:t>
            </a:r>
            <a:r>
              <a:rPr lang="en-US" dirty="0"/>
              <a:t>administer BIMS</a:t>
            </a:r>
          </a:p>
          <a:p>
            <a:pPr marL="814388" lvl="1" indent="-187325">
              <a:lnSpc>
                <a:spcPct val="100000"/>
              </a:lnSpc>
              <a:spcBef>
                <a:spcPts val="0"/>
              </a:spcBef>
              <a:buClr>
                <a:srgbClr val="C00000"/>
              </a:buClr>
              <a:buFont typeface="Arial" panose="020B0604020202020204" pitchFamily="34" charset="0"/>
              <a:buChar char="•"/>
            </a:pPr>
            <a:r>
              <a:rPr lang="en-US" dirty="0"/>
              <a:t>Skip to Memory/Recall only if patient cannot do BIMS</a:t>
            </a:r>
          </a:p>
          <a:p>
            <a:pPr marL="814388" lvl="1" indent="-187325">
              <a:lnSpc>
                <a:spcPct val="100000"/>
              </a:lnSpc>
              <a:spcBef>
                <a:spcPts val="0"/>
              </a:spcBef>
              <a:buClr>
                <a:srgbClr val="C00000"/>
              </a:buClr>
              <a:buFont typeface="Arial" panose="020B0604020202020204" pitchFamily="34" charset="0"/>
              <a:buChar char="•"/>
            </a:pPr>
            <a:r>
              <a:rPr lang="en-US" dirty="0"/>
              <a:t>Memory/Recall section is skipped if BIMS was administered</a:t>
            </a:r>
            <a:endParaRPr lang="en-US" sz="2000" dirty="0"/>
          </a:p>
          <a:p>
            <a:r>
              <a:rPr lang="en-US" sz="2000" dirty="0" smtClean="0"/>
              <a:t>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304800"/>
            <a:ext cx="5494970" cy="647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937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18</a:t>
            </a:fld>
            <a:endParaRPr lang="en-US" dirty="0"/>
          </a:p>
        </p:txBody>
      </p:sp>
      <p:sp>
        <p:nvSpPr>
          <p:cNvPr id="7" name="Title 3"/>
          <p:cNvSpPr>
            <a:spLocks noGrp="1"/>
          </p:cNvSpPr>
          <p:nvPr>
            <p:ph type="title"/>
          </p:nvPr>
        </p:nvSpPr>
        <p:spPr>
          <a:xfrm>
            <a:off x="228600" y="381000"/>
            <a:ext cx="8686800" cy="381000"/>
          </a:xfrm>
        </p:spPr>
        <p:txBody>
          <a:bodyPr/>
          <a:lstStyle/>
          <a:p>
            <a:r>
              <a:rPr lang="en-US" b="1" dirty="0" smtClean="0">
                <a:solidFill>
                  <a:srgbClr val="C00000"/>
                </a:solidFill>
              </a:rPr>
              <a:t>Urinary/Bowel Incontinence – TPN/Tube Feeding </a:t>
            </a:r>
            <a:endParaRPr lang="en-US" b="1" dirty="0">
              <a:solidFill>
                <a:srgbClr val="C00000"/>
              </a:solidFill>
            </a:endParaRPr>
          </a:p>
        </p:txBody>
      </p:sp>
      <p:sp>
        <p:nvSpPr>
          <p:cNvPr id="3" name="TextBox 2"/>
          <p:cNvSpPr txBox="1"/>
          <p:nvPr/>
        </p:nvSpPr>
        <p:spPr>
          <a:xfrm>
            <a:off x="533400" y="4774442"/>
            <a:ext cx="7788708" cy="2031325"/>
          </a:xfrm>
          <a:prstGeom prst="rect">
            <a:avLst/>
          </a:prstGeom>
          <a:noFill/>
        </p:spPr>
        <p:txBody>
          <a:bodyPr wrap="square" rtlCol="0">
            <a:spAutoFit/>
          </a:bodyPr>
          <a:lstStyle/>
          <a:p>
            <a:r>
              <a:rPr lang="en-US" b="1" dirty="0" smtClean="0"/>
              <a:t>Note</a:t>
            </a:r>
            <a:r>
              <a:rPr lang="en-US" dirty="0" smtClean="0"/>
              <a:t>: </a:t>
            </a:r>
          </a:p>
          <a:p>
            <a:pPr marL="342900" indent="-342900">
              <a:buAutoNum type="arabicPeriod"/>
            </a:pPr>
            <a:r>
              <a:rPr lang="en-US" dirty="0" smtClean="0"/>
              <a:t># 9 is a new option - not </a:t>
            </a:r>
            <a:r>
              <a:rPr lang="en-US" dirty="0"/>
              <a:t>rated, </a:t>
            </a:r>
            <a:r>
              <a:rPr lang="en-US" dirty="0" smtClean="0"/>
              <a:t>patient has a catheter</a:t>
            </a:r>
            <a:r>
              <a:rPr lang="en-US" dirty="0"/>
              <a:t>, ostomy, </a:t>
            </a:r>
            <a:r>
              <a:rPr lang="en-US" dirty="0" smtClean="0"/>
              <a:t>or no </a:t>
            </a:r>
            <a:r>
              <a:rPr lang="en-US" dirty="0"/>
              <a:t>urine </a:t>
            </a:r>
            <a:r>
              <a:rPr lang="en-US" dirty="0" smtClean="0"/>
              <a:t>output (such as in urinary for patients on dialysis). – This section may need all 3 days to assess – may not be able to determine in 1 or 2 days.</a:t>
            </a:r>
          </a:p>
          <a:p>
            <a:pPr marL="342900" indent="-342900">
              <a:buAutoNum type="arabicPeriod"/>
            </a:pPr>
            <a:r>
              <a:rPr lang="en-US" dirty="0" smtClean="0"/>
              <a:t>TPN </a:t>
            </a:r>
            <a:r>
              <a:rPr lang="en-US" dirty="0"/>
              <a:t>and Tube feeding only applies if present or initiated during the SB stay </a:t>
            </a:r>
            <a:r>
              <a:rPr lang="en-US" dirty="0" smtClean="0"/>
              <a:t>– not be </a:t>
            </a:r>
            <a:r>
              <a:rPr lang="en-US" dirty="0" err="1" smtClean="0"/>
              <a:t>be</a:t>
            </a:r>
            <a:r>
              <a:rPr lang="en-US" dirty="0" smtClean="0"/>
              <a:t> counted if discontinued before SB admission </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778870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168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19</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smtClean="0">
                <a:solidFill>
                  <a:srgbClr val="C00000"/>
                </a:solidFill>
              </a:rPr>
              <a:t>Comorbidities </a:t>
            </a:r>
            <a:endParaRPr lang="en-US" sz="2400" b="1" dirty="0">
              <a:solidFill>
                <a:srgbClr val="C00000"/>
              </a:solidFill>
            </a:endParaRPr>
          </a:p>
        </p:txBody>
      </p:sp>
      <p:sp>
        <p:nvSpPr>
          <p:cNvPr id="3" name="TextBox 2"/>
          <p:cNvSpPr txBox="1"/>
          <p:nvPr/>
        </p:nvSpPr>
        <p:spPr>
          <a:xfrm>
            <a:off x="6705600" y="844689"/>
            <a:ext cx="2209800" cy="5632311"/>
          </a:xfrm>
          <a:prstGeom prst="rect">
            <a:avLst/>
          </a:prstGeom>
          <a:noFill/>
        </p:spPr>
        <p:txBody>
          <a:bodyPr wrap="square" rtlCol="0">
            <a:spAutoFit/>
          </a:bodyPr>
          <a:lstStyle/>
          <a:p>
            <a:r>
              <a:rPr lang="en-US" b="1" dirty="0" smtClean="0"/>
              <a:t>Note</a:t>
            </a:r>
            <a:r>
              <a:rPr lang="en-US" dirty="0" smtClean="0"/>
              <a:t>: </a:t>
            </a:r>
          </a:p>
          <a:p>
            <a:pPr marL="342900" indent="-342900">
              <a:buAutoNum type="arabicPeriod"/>
            </a:pPr>
            <a:r>
              <a:rPr lang="en-US" dirty="0" smtClean="0"/>
              <a:t>Comorbidities  </a:t>
            </a:r>
            <a:r>
              <a:rPr lang="en-US" dirty="0"/>
              <a:t>documented by the </a:t>
            </a:r>
            <a:r>
              <a:rPr lang="en-US" dirty="0" smtClean="0"/>
              <a:t>provider in H&amp;P or progress notes</a:t>
            </a:r>
          </a:p>
          <a:p>
            <a:pPr marL="342900" indent="-342900">
              <a:buAutoNum type="arabicPeriod"/>
            </a:pPr>
            <a:endParaRPr lang="en-US" dirty="0"/>
          </a:p>
          <a:p>
            <a:pPr marL="342900" indent="-342900">
              <a:buAutoNum type="arabicPeriod"/>
            </a:pPr>
            <a:r>
              <a:rPr lang="en-US" b="1" dirty="0" smtClean="0"/>
              <a:t>Must be active </a:t>
            </a:r>
            <a:r>
              <a:rPr lang="en-US" dirty="0" smtClean="0"/>
              <a:t>– </a:t>
            </a:r>
            <a:r>
              <a:rPr lang="en-US" dirty="0" err="1" smtClean="0"/>
              <a:t>hx</a:t>
            </a:r>
            <a:r>
              <a:rPr lang="en-US" dirty="0" smtClean="0"/>
              <a:t> of if not impacting the treatment plan is not to be checked of. </a:t>
            </a:r>
          </a:p>
          <a:p>
            <a:pPr marL="342900" indent="-342900">
              <a:buAutoNum type="arabicPeriod"/>
            </a:pPr>
            <a:endParaRPr lang="en-US" dirty="0"/>
          </a:p>
          <a:p>
            <a:pPr marL="342900" indent="-342900">
              <a:buAutoNum type="arabicPeriod"/>
            </a:pPr>
            <a:r>
              <a:rPr lang="en-US" dirty="0" smtClean="0"/>
              <a:t>Ok to discuss with the provider if obvious comorbidity but provider did not document  </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16004"/>
            <a:ext cx="6553200" cy="483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634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143000"/>
            <a:ext cx="7467600" cy="5909310"/>
          </a:xfrm>
          <a:prstGeom prst="rect">
            <a:avLst/>
          </a:prstGeom>
          <a:noFill/>
        </p:spPr>
        <p:txBody>
          <a:bodyPr wrap="square" rtlCol="0">
            <a:spAutoFit/>
          </a:bodyPr>
          <a:lstStyle/>
          <a:p>
            <a:pPr marL="463550" indent="-463550" defTabSz="693738">
              <a:buClr>
                <a:srgbClr val="C00000"/>
              </a:buClr>
              <a:buFont typeface="+mj-lt"/>
              <a:buAutoNum type="arabicParenR"/>
            </a:pPr>
            <a:r>
              <a:rPr lang="en-US" sz="2000" dirty="0"/>
              <a:t>What is the SB PI/QI Pilot Project</a:t>
            </a:r>
          </a:p>
          <a:p>
            <a:pPr marL="463550" indent="-463550" defTabSz="693738">
              <a:buClr>
                <a:srgbClr val="C00000"/>
              </a:buClr>
              <a:buFont typeface="+mj-lt"/>
              <a:buAutoNum type="arabicParenR"/>
            </a:pPr>
            <a:endParaRPr lang="en-US" sz="2000" dirty="0"/>
          </a:p>
          <a:p>
            <a:pPr marL="463550" indent="-463550" defTabSz="693738">
              <a:buClr>
                <a:srgbClr val="C00000"/>
              </a:buClr>
              <a:buFont typeface="+mj-lt"/>
              <a:buAutoNum type="arabicParenR"/>
            </a:pPr>
            <a:r>
              <a:rPr lang="en-US" sz="2000" dirty="0"/>
              <a:t>Purpose/objectives of the project</a:t>
            </a:r>
          </a:p>
          <a:p>
            <a:pPr marL="463550" indent="-463550" defTabSz="693738">
              <a:buClr>
                <a:srgbClr val="C00000"/>
              </a:buClr>
              <a:buFont typeface="+mj-lt"/>
              <a:buAutoNum type="arabicParenR"/>
            </a:pPr>
            <a:endParaRPr lang="en-US" sz="2000" dirty="0"/>
          </a:p>
          <a:p>
            <a:pPr marL="463550" indent="-463550" defTabSz="693738">
              <a:buClr>
                <a:srgbClr val="C00000"/>
              </a:buClr>
              <a:buFont typeface="+mj-lt"/>
              <a:buAutoNum type="arabicParenR"/>
            </a:pPr>
            <a:r>
              <a:rPr lang="en-US" sz="2000" dirty="0"/>
              <a:t>Quality Measures, Risk Adjustment, and Readmission data</a:t>
            </a:r>
          </a:p>
          <a:p>
            <a:pPr marL="463550" indent="-463550" defTabSz="693738">
              <a:buClr>
                <a:srgbClr val="C00000"/>
              </a:buClr>
              <a:buFont typeface="+mj-lt"/>
              <a:buAutoNum type="arabicParenR"/>
            </a:pPr>
            <a:endParaRPr lang="en-US" sz="2000" dirty="0"/>
          </a:p>
          <a:p>
            <a:pPr marL="463550" indent="-463550" defTabSz="693738">
              <a:buClr>
                <a:srgbClr val="C00000"/>
              </a:buClr>
              <a:buFont typeface="+mj-lt"/>
              <a:buAutoNum type="arabicParenR"/>
            </a:pPr>
            <a:r>
              <a:rPr lang="en-US" sz="2000" dirty="0"/>
              <a:t>Exceptions</a:t>
            </a:r>
          </a:p>
          <a:p>
            <a:pPr marL="463550" indent="-463550" defTabSz="693738">
              <a:buClr>
                <a:srgbClr val="C00000"/>
              </a:buClr>
              <a:buFont typeface="+mj-lt"/>
              <a:buAutoNum type="arabicParenR"/>
            </a:pPr>
            <a:endParaRPr lang="en-US" sz="2000" dirty="0"/>
          </a:p>
          <a:p>
            <a:pPr marL="463550" indent="-463550" defTabSz="693738">
              <a:buClr>
                <a:srgbClr val="C00000"/>
              </a:buClr>
              <a:buFont typeface="+mj-lt"/>
              <a:buAutoNum type="arabicParenR"/>
            </a:pPr>
            <a:r>
              <a:rPr lang="en-US" sz="2000" dirty="0"/>
              <a:t>Basic CMS Coding rules</a:t>
            </a:r>
          </a:p>
          <a:p>
            <a:pPr marL="463550" indent="-463550" defTabSz="693738">
              <a:buClr>
                <a:srgbClr val="C00000"/>
              </a:buClr>
              <a:buFont typeface="+mj-lt"/>
              <a:buAutoNum type="arabicParenR"/>
            </a:pPr>
            <a:endParaRPr lang="en-US" sz="2000" dirty="0"/>
          </a:p>
          <a:p>
            <a:pPr marL="463550" indent="-463550" defTabSz="693738">
              <a:buClr>
                <a:srgbClr val="C00000"/>
              </a:buClr>
              <a:buFont typeface="+mj-lt"/>
              <a:buAutoNum type="arabicParenR"/>
            </a:pPr>
            <a:r>
              <a:rPr lang="en-US" sz="2000" dirty="0" smtClean="0"/>
              <a:t>Breakdown of </a:t>
            </a:r>
            <a:r>
              <a:rPr lang="en-US" sz="2000" dirty="0"/>
              <a:t>the data gathering tool </a:t>
            </a:r>
            <a:endParaRPr lang="en-US" sz="2000" dirty="0" smtClean="0"/>
          </a:p>
          <a:p>
            <a:pPr marL="463550" indent="-463550" defTabSz="693738">
              <a:buClr>
                <a:srgbClr val="C00000"/>
              </a:buClr>
              <a:buFont typeface="+mj-lt"/>
              <a:buAutoNum type="arabicParenR"/>
            </a:pPr>
            <a:endParaRPr lang="en-US" sz="2000" dirty="0"/>
          </a:p>
          <a:p>
            <a:pPr marL="463550" indent="-463550" defTabSz="693738">
              <a:buClr>
                <a:srgbClr val="C00000"/>
              </a:buClr>
              <a:buFont typeface="+mj-lt"/>
              <a:buAutoNum type="arabicParenR"/>
            </a:pPr>
            <a:r>
              <a:rPr lang="en-US" sz="2000" dirty="0" smtClean="0"/>
              <a:t>Review coding example tool</a:t>
            </a:r>
            <a:endParaRPr lang="en-US" sz="2000" dirty="0"/>
          </a:p>
          <a:p>
            <a:pPr marL="463550" indent="-463550" defTabSz="693738">
              <a:buClr>
                <a:srgbClr val="C00000"/>
              </a:buClr>
              <a:buFont typeface="+mj-lt"/>
              <a:buAutoNum type="arabicParenR"/>
            </a:pPr>
            <a:endParaRPr lang="en-US" sz="2000" dirty="0"/>
          </a:p>
          <a:p>
            <a:pPr marL="463550" indent="-463550" defTabSz="693738">
              <a:buClr>
                <a:srgbClr val="C00000"/>
              </a:buClr>
              <a:buFont typeface="+mj-lt"/>
              <a:buAutoNum type="arabicParenR"/>
            </a:pPr>
            <a:r>
              <a:rPr lang="en-US" sz="2000" dirty="0"/>
              <a:t>Recommended process to complete required </a:t>
            </a:r>
            <a:r>
              <a:rPr lang="en-US" sz="2000" dirty="0" smtClean="0"/>
              <a:t>data</a:t>
            </a:r>
          </a:p>
          <a:p>
            <a:pPr marL="463550" indent="-463550" defTabSz="693738">
              <a:buClr>
                <a:srgbClr val="C00000"/>
              </a:buClr>
              <a:buFont typeface="+mj-lt"/>
              <a:buAutoNum type="arabicParenR"/>
            </a:pPr>
            <a:endParaRPr lang="en-US" sz="2000" dirty="0"/>
          </a:p>
          <a:p>
            <a:pPr marL="463550" indent="-463550" defTabSz="693738">
              <a:buClr>
                <a:srgbClr val="C00000"/>
              </a:buClr>
              <a:buFont typeface="+mj-lt"/>
              <a:buAutoNum type="arabicParenR"/>
            </a:pPr>
            <a:r>
              <a:rPr lang="en-US" sz="2000" dirty="0" smtClean="0"/>
              <a:t>Next step</a:t>
            </a:r>
            <a:endParaRPr lang="en-US" sz="2000" dirty="0"/>
          </a:p>
          <a:p>
            <a:pPr marL="463550" indent="-463550" defTabSz="693738">
              <a:buClr>
                <a:srgbClr val="C00000"/>
              </a:buClr>
              <a:buFont typeface="+mj-lt"/>
              <a:buAutoNum type="arabicParenR"/>
            </a:pPr>
            <a:endParaRPr lang="en-US" sz="2000" dirty="0"/>
          </a:p>
          <a:p>
            <a:pPr marL="463550" indent="-463550" defTabSz="693738">
              <a:buClr>
                <a:srgbClr val="C00000"/>
              </a:buClr>
              <a:buFont typeface="+mj-lt"/>
              <a:buAutoNum type="arabicParenR"/>
            </a:pPr>
            <a:endParaRPr lang="en-US" dirty="0"/>
          </a:p>
        </p:txBody>
      </p:sp>
      <p:sp>
        <p:nvSpPr>
          <p:cNvPr id="5" name="Title 7"/>
          <p:cNvSpPr txBox="1">
            <a:spLocks/>
          </p:cNvSpPr>
          <p:nvPr/>
        </p:nvSpPr>
        <p:spPr>
          <a:xfrm>
            <a:off x="304800" y="304800"/>
            <a:ext cx="6705600" cy="381000"/>
          </a:xfrm>
          <a:prstGeom prst="rect">
            <a:avLst/>
          </a:prstGeom>
        </p:spPr>
        <p:txBody>
          <a:bodyPr>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200" b="1" dirty="0">
                <a:solidFill>
                  <a:srgbClr val="C00000"/>
                </a:solidFill>
              </a:rPr>
              <a:t>Agenda   </a:t>
            </a:r>
          </a:p>
        </p:txBody>
      </p:sp>
      <p:sp>
        <p:nvSpPr>
          <p:cNvPr id="3" name="Slide Number Placeholder 2"/>
          <p:cNvSpPr>
            <a:spLocks noGrp="1"/>
          </p:cNvSpPr>
          <p:nvPr>
            <p:ph type="sldNum" sz="quarter" idx="12"/>
          </p:nvPr>
        </p:nvSpPr>
        <p:spPr/>
        <p:txBody>
          <a:bodyPr/>
          <a:lstStyle/>
          <a:p>
            <a:pPr>
              <a:defRPr/>
            </a:pPr>
            <a:fld id="{3D92C473-2133-4DE8-8B75-D58D4772F8E9}" type="slidenum">
              <a:rPr lang="en-US" smtClean="0"/>
              <a:pPr>
                <a:defRPr/>
              </a:pPr>
              <a:t>2</a:t>
            </a:fld>
            <a:endParaRPr lang="en-US" dirty="0"/>
          </a:p>
        </p:txBody>
      </p:sp>
    </p:spTree>
    <p:extLst>
      <p:ext uri="{BB962C8B-B14F-4D97-AF65-F5344CB8AC3E}">
        <p14:creationId xmlns:p14="http://schemas.microsoft.com/office/powerpoint/2010/main" val="698919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143000"/>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b="1" dirty="0"/>
              <a:t>Self Care &amp; Mobility Data </a:t>
            </a:r>
            <a:r>
              <a:rPr lang="en-US" sz="2400" dirty="0"/>
              <a:t>will </a:t>
            </a:r>
            <a:r>
              <a:rPr lang="en-US" sz="2400" dirty="0" smtClean="0"/>
              <a:t>be </a:t>
            </a:r>
            <a:r>
              <a:rPr lang="en-US" sz="2400" dirty="0"/>
              <a:t>completed for all payors minus the following </a:t>
            </a:r>
            <a:r>
              <a:rPr lang="en-US" sz="2400" b="1" dirty="0">
                <a:solidFill>
                  <a:srgbClr val="C00000"/>
                </a:solidFill>
              </a:rPr>
              <a:t>exceptions:</a:t>
            </a:r>
          </a:p>
          <a:p>
            <a:pPr marL="814388" lvl="1" indent="-463550">
              <a:lnSpc>
                <a:spcPct val="100000"/>
              </a:lnSpc>
              <a:spcBef>
                <a:spcPts val="0"/>
              </a:spcBef>
              <a:buClr>
                <a:srgbClr val="C00000"/>
              </a:buClr>
              <a:buFont typeface="Wingdings" panose="05000000000000000000" pitchFamily="2" charset="2"/>
              <a:buChar char="q"/>
            </a:pPr>
            <a:endParaRPr lang="en-US" sz="2600" dirty="0"/>
          </a:p>
          <a:p>
            <a:pPr marL="1146175" lvl="1" indent="-463550">
              <a:lnSpc>
                <a:spcPct val="100000"/>
              </a:lnSpc>
              <a:spcBef>
                <a:spcPts val="0"/>
              </a:spcBef>
              <a:buClr>
                <a:srgbClr val="C00000"/>
              </a:buClr>
              <a:buFont typeface="Arial" panose="020B0604020202020204" pitchFamily="34" charset="0"/>
              <a:buChar char="•"/>
            </a:pPr>
            <a:endParaRPr lang="en-US" sz="26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33575"/>
            <a:ext cx="8010736"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334000" y="5562600"/>
            <a:ext cx="2590800" cy="1219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Still an exclusion if receiving PT for wound debridement only!</a:t>
            </a:r>
            <a:endParaRPr lang="en-US" b="1" dirty="0"/>
          </a:p>
        </p:txBody>
      </p:sp>
      <p:sp>
        <p:nvSpPr>
          <p:cNvPr id="8" name="Title 3"/>
          <p:cNvSpPr txBox="1">
            <a:spLocks/>
          </p:cNvSpPr>
          <p:nvPr/>
        </p:nvSpPr>
        <p:spPr>
          <a:xfrm>
            <a:off x="228600" y="381000"/>
            <a:ext cx="8686800" cy="381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400" b="1" dirty="0" smtClean="0">
                <a:solidFill>
                  <a:srgbClr val="C00000"/>
                </a:solidFill>
              </a:rPr>
              <a:t>Exceptions to Full Assessment </a:t>
            </a:r>
            <a:endParaRPr lang="en-US" sz="2400" b="1" dirty="0">
              <a:solidFill>
                <a:srgbClr val="C00000"/>
              </a:solidFill>
            </a:endParaRPr>
          </a:p>
        </p:txBody>
      </p:sp>
    </p:spTree>
    <p:extLst>
      <p:ext uri="{BB962C8B-B14F-4D97-AF65-F5344CB8AC3E}">
        <p14:creationId xmlns:p14="http://schemas.microsoft.com/office/powerpoint/2010/main" val="2588694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21</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smtClean="0">
                <a:solidFill>
                  <a:srgbClr val="C00000"/>
                </a:solidFill>
              </a:rPr>
              <a:t>Function/Mobility </a:t>
            </a:r>
            <a:endParaRPr lang="en-US" sz="2400" b="1" dirty="0">
              <a:solidFill>
                <a:srgbClr val="C00000"/>
              </a:solidFill>
            </a:endParaRPr>
          </a:p>
        </p:txBody>
      </p:sp>
      <p:sp>
        <p:nvSpPr>
          <p:cNvPr id="3" name="TextBox 2"/>
          <p:cNvSpPr txBox="1"/>
          <p:nvPr/>
        </p:nvSpPr>
        <p:spPr>
          <a:xfrm>
            <a:off x="228600" y="990600"/>
            <a:ext cx="3505200" cy="5909310"/>
          </a:xfrm>
          <a:prstGeom prst="rect">
            <a:avLst/>
          </a:prstGeom>
          <a:noFill/>
        </p:spPr>
        <p:txBody>
          <a:bodyPr wrap="square" rtlCol="0">
            <a:spAutoFit/>
          </a:bodyPr>
          <a:lstStyle/>
          <a:p>
            <a:pPr marL="342900" indent="-342900">
              <a:buAutoNum type="arabicPeriod"/>
            </a:pPr>
            <a:r>
              <a:rPr lang="en-US" dirty="0" smtClean="0"/>
              <a:t>Admission </a:t>
            </a:r>
            <a:r>
              <a:rPr lang="en-US" dirty="0"/>
              <a:t>assessment must be completed within 3 </a:t>
            </a:r>
            <a:r>
              <a:rPr lang="en-US" dirty="0" smtClean="0"/>
              <a:t>calendar days </a:t>
            </a:r>
            <a:r>
              <a:rPr lang="en-US" dirty="0"/>
              <a:t>of </a:t>
            </a:r>
            <a:r>
              <a:rPr lang="en-US" dirty="0" smtClean="0"/>
              <a:t>admission (including day of admission) </a:t>
            </a:r>
          </a:p>
          <a:p>
            <a:pPr marL="342900" indent="-342900">
              <a:buAutoNum type="arabicPeriod"/>
            </a:pPr>
            <a:r>
              <a:rPr lang="en-US" dirty="0" smtClean="0"/>
              <a:t>Read </a:t>
            </a:r>
            <a:r>
              <a:rPr lang="en-US" dirty="0"/>
              <a:t>the description of the items to be coded very carefully – do not read into it more than its asking (see later </a:t>
            </a:r>
            <a:r>
              <a:rPr lang="en-US" dirty="0" smtClean="0"/>
              <a:t>examples)</a:t>
            </a:r>
          </a:p>
          <a:p>
            <a:pPr marL="342900" indent="-342900">
              <a:buAutoNum type="arabicPeriod"/>
            </a:pPr>
            <a:r>
              <a:rPr lang="en-US" dirty="0" smtClean="0"/>
              <a:t>Carefully </a:t>
            </a:r>
            <a:r>
              <a:rPr lang="en-US" dirty="0"/>
              <a:t>read the coding key descriptions and choose what best fits the patient – always look at the 2 descriptions before and after the one you think it is to make sure you have the correct </a:t>
            </a:r>
            <a:r>
              <a:rPr lang="en-US" dirty="0" smtClean="0"/>
              <a:t>one</a:t>
            </a:r>
          </a:p>
          <a:p>
            <a:pPr marL="342900" indent="-342900">
              <a:buAutoNum type="arabicPeriod"/>
            </a:pPr>
            <a:r>
              <a:rPr lang="en-US" dirty="0" smtClean="0"/>
              <a:t>All </a:t>
            </a:r>
            <a:r>
              <a:rPr lang="en-US" dirty="0"/>
              <a:t>assessment items must be attempted to be coded – otherwise a reason for no attempt must be coded </a:t>
            </a:r>
            <a:endParaRPr lang="en-US"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04800"/>
            <a:ext cx="4953000" cy="6506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12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22</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smtClean="0">
                <a:solidFill>
                  <a:srgbClr val="C00000"/>
                </a:solidFill>
              </a:rPr>
              <a:t>Function/Mobility </a:t>
            </a:r>
            <a:endParaRPr lang="en-US" sz="2400" b="1" dirty="0">
              <a:solidFill>
                <a:srgbClr val="C00000"/>
              </a:solidFill>
            </a:endParaRPr>
          </a:p>
        </p:txBody>
      </p:sp>
      <p:sp>
        <p:nvSpPr>
          <p:cNvPr id="3" name="TextBox 2"/>
          <p:cNvSpPr txBox="1"/>
          <p:nvPr/>
        </p:nvSpPr>
        <p:spPr>
          <a:xfrm>
            <a:off x="228600" y="990600"/>
            <a:ext cx="3505200" cy="5509200"/>
          </a:xfrm>
          <a:prstGeom prst="rect">
            <a:avLst/>
          </a:prstGeom>
          <a:noFill/>
        </p:spPr>
        <p:txBody>
          <a:bodyPr wrap="square" rtlCol="0">
            <a:spAutoFit/>
          </a:bodyPr>
          <a:lstStyle/>
          <a:p>
            <a:pPr marL="342900" indent="-342900">
              <a:buAutoNum type="arabicPeriod"/>
            </a:pPr>
            <a:r>
              <a:rPr lang="en-US" sz="1600" dirty="0" smtClean="0"/>
              <a:t>Same items will be tested on discharge </a:t>
            </a:r>
          </a:p>
          <a:p>
            <a:pPr marL="342900" indent="-342900">
              <a:buAutoNum type="arabicPeriod"/>
            </a:pPr>
            <a:endParaRPr lang="en-US" sz="1600" dirty="0" smtClean="0"/>
          </a:p>
          <a:p>
            <a:pPr marL="342900" indent="-342900">
              <a:buAutoNum type="arabicPeriod"/>
            </a:pPr>
            <a:r>
              <a:rPr lang="en-US" sz="1600" dirty="0" smtClean="0"/>
              <a:t>Must </a:t>
            </a:r>
            <a:r>
              <a:rPr lang="en-US" sz="1600" dirty="0"/>
              <a:t>be completed within </a:t>
            </a:r>
            <a:r>
              <a:rPr lang="en-US" sz="1600" dirty="0" smtClean="0"/>
              <a:t>3 calendar </a:t>
            </a:r>
            <a:r>
              <a:rPr lang="en-US" sz="1600" dirty="0"/>
              <a:t>days of </a:t>
            </a:r>
            <a:r>
              <a:rPr lang="en-US" sz="1600" dirty="0" smtClean="0"/>
              <a:t>discharge including the day of discharge </a:t>
            </a:r>
          </a:p>
          <a:p>
            <a:pPr marL="342900" indent="-342900">
              <a:buAutoNum type="arabicPeriod"/>
            </a:pPr>
            <a:endParaRPr lang="en-US" sz="1600" dirty="0" smtClean="0"/>
          </a:p>
          <a:p>
            <a:pPr marL="342900" indent="-342900">
              <a:buAutoNum type="arabicPeriod"/>
            </a:pPr>
            <a:r>
              <a:rPr lang="en-US" sz="1600" dirty="0" smtClean="0"/>
              <a:t>Same coding principles apply to discharge assessments </a:t>
            </a:r>
          </a:p>
          <a:p>
            <a:pPr marL="342900" indent="-342900">
              <a:buAutoNum type="arabicPeriod"/>
            </a:pPr>
            <a:endParaRPr lang="en-US" sz="1600" dirty="0" smtClean="0"/>
          </a:p>
          <a:p>
            <a:pPr marL="342900" indent="-342900">
              <a:buAutoNum type="arabicPeriod"/>
            </a:pPr>
            <a:r>
              <a:rPr lang="en-US" sz="1600" dirty="0" smtClean="0"/>
              <a:t>Again, all </a:t>
            </a:r>
            <a:r>
              <a:rPr lang="en-US" sz="1600" dirty="0"/>
              <a:t>assessment items must be attempted to be coded – otherwise a reason for no attempt must be </a:t>
            </a:r>
            <a:r>
              <a:rPr lang="en-US" sz="1600" dirty="0" smtClean="0"/>
              <a:t>coded</a:t>
            </a:r>
          </a:p>
          <a:p>
            <a:pPr marL="342900" indent="-342900">
              <a:buAutoNum type="arabicPeriod"/>
            </a:pPr>
            <a:endParaRPr lang="en-US" sz="1600" dirty="0"/>
          </a:p>
          <a:p>
            <a:pPr marL="342900" indent="-342900">
              <a:buAutoNum type="arabicPeriod"/>
            </a:pPr>
            <a:r>
              <a:rPr lang="en-US" sz="1600" dirty="0" smtClean="0"/>
              <a:t>Patients </a:t>
            </a:r>
            <a:r>
              <a:rPr lang="en-US" sz="1600" dirty="0"/>
              <a:t>should be allowed to perform activities as independently as possible, as long as they are </a:t>
            </a:r>
            <a:r>
              <a:rPr lang="en-US" sz="1600" dirty="0" smtClean="0"/>
              <a:t>safe for both admission &amp; discharge assessments.</a:t>
            </a:r>
          </a:p>
          <a:p>
            <a:pPr marL="342900" indent="-342900">
              <a:buAutoNum type="arabicPeriod"/>
            </a:pPr>
            <a:endParaRPr lang="en-US" sz="16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1000"/>
            <a:ext cx="4953000" cy="6445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497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a:t>
            </a:r>
            <a:r>
              <a:rPr lang="en-US" b="1" dirty="0" smtClean="0">
                <a:solidFill>
                  <a:srgbClr val="C00000"/>
                </a:solidFill>
              </a:rPr>
              <a:t>Function &amp; Mobility</a:t>
            </a:r>
            <a:endParaRPr lang="en-US" b="1" dirty="0">
              <a:solidFill>
                <a:srgbClr val="C00000"/>
              </a:solidFill>
            </a:endParaRPr>
          </a:p>
        </p:txBody>
      </p:sp>
      <p:sp>
        <p:nvSpPr>
          <p:cNvPr id="5" name="Rectangle 2"/>
          <p:cNvSpPr txBox="1">
            <a:spLocks noChangeArrowheads="1"/>
          </p:cNvSpPr>
          <p:nvPr/>
        </p:nvSpPr>
        <p:spPr bwMode="auto">
          <a:xfrm>
            <a:off x="457200" y="11430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smtClean="0"/>
              <a:t>When </a:t>
            </a:r>
            <a:r>
              <a:rPr lang="en-US" sz="2400" dirty="0"/>
              <a:t>coding the patient’s usual performance, </a:t>
            </a:r>
            <a:r>
              <a:rPr lang="en-US" sz="2400" b="1" dirty="0"/>
              <a:t>“effort” </a:t>
            </a:r>
            <a:r>
              <a:rPr lang="en-US" sz="2400" dirty="0"/>
              <a:t>refers to the type and amount of assistance the helper provides in order for the activity to be completed. The 6-point rating scale definitions include the following types of assistance: setup/cleanup, touching assistance, verbal cueing, and lifting assistance.</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sz="2400" b="1" dirty="0" smtClean="0"/>
              <a:t>06 - Independent</a:t>
            </a:r>
            <a:r>
              <a:rPr lang="en-US" sz="2400" dirty="0" smtClean="0"/>
              <a:t> </a:t>
            </a:r>
            <a:r>
              <a:rPr lang="en-US" sz="2400" dirty="0"/>
              <a:t>‐ Patient completes the activity by him/herself with </a:t>
            </a:r>
            <a:r>
              <a:rPr lang="en-US" sz="2400" b="1" dirty="0"/>
              <a:t>no assistance from a helper</a:t>
            </a:r>
          </a:p>
          <a:p>
            <a:pPr marL="463550" indent="-463550">
              <a:lnSpc>
                <a:spcPct val="100000"/>
              </a:lnSpc>
              <a:spcBef>
                <a:spcPts val="0"/>
              </a:spcBef>
              <a:buClr>
                <a:srgbClr val="C00000"/>
              </a:buClr>
              <a:buFont typeface="Wingdings" panose="05000000000000000000" pitchFamily="2" charset="2"/>
              <a:buChar char="q"/>
            </a:pPr>
            <a:endParaRPr lang="en-US" sz="2400" b="1" dirty="0" smtClean="0"/>
          </a:p>
          <a:p>
            <a:pPr marL="463550" indent="-463550">
              <a:lnSpc>
                <a:spcPct val="100000"/>
              </a:lnSpc>
              <a:spcBef>
                <a:spcPts val="0"/>
              </a:spcBef>
              <a:buClr>
                <a:srgbClr val="C00000"/>
              </a:buClr>
              <a:buFont typeface="Wingdings" panose="05000000000000000000" pitchFamily="2" charset="2"/>
              <a:buChar char="q"/>
            </a:pPr>
            <a:r>
              <a:rPr lang="en-US" sz="2400" b="1" dirty="0" smtClean="0"/>
              <a:t>05 - Setup </a:t>
            </a:r>
            <a:r>
              <a:rPr lang="en-US" sz="2400" b="1" dirty="0"/>
              <a:t>or clean‐up assistance </a:t>
            </a:r>
            <a:r>
              <a:rPr lang="en-US" sz="2400" dirty="0"/>
              <a:t>‐ Helper sets up or cleans up; </a:t>
            </a:r>
            <a:r>
              <a:rPr lang="en-US" sz="2400" b="1" dirty="0"/>
              <a:t>patient completes activity. Helper assists only prior </a:t>
            </a:r>
            <a:r>
              <a:rPr lang="en-US" sz="2400" b="1" dirty="0" smtClean="0"/>
              <a:t>to or </a:t>
            </a:r>
            <a:r>
              <a:rPr lang="en-US" sz="2400" b="1" dirty="0"/>
              <a:t>following the activity</a:t>
            </a:r>
          </a:p>
          <a:p>
            <a:pPr marL="463550" indent="-463550">
              <a:lnSpc>
                <a:spcPct val="100000"/>
              </a:lnSpc>
              <a:spcBef>
                <a:spcPts val="0"/>
              </a:spcBef>
              <a:buClr>
                <a:srgbClr val="C00000"/>
              </a:buClr>
              <a:buFont typeface="Wingdings" panose="05000000000000000000" pitchFamily="2" charset="2"/>
              <a:buChar char="q"/>
            </a:pPr>
            <a:endParaRPr lang="en-US" sz="2400" b="1"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23</a:t>
            </a:fld>
            <a:endParaRPr lang="en-US" dirty="0"/>
          </a:p>
        </p:txBody>
      </p:sp>
    </p:spTree>
    <p:extLst>
      <p:ext uri="{BB962C8B-B14F-4D97-AF65-F5344CB8AC3E}">
        <p14:creationId xmlns:p14="http://schemas.microsoft.com/office/powerpoint/2010/main" val="1378346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a:t>
            </a:r>
            <a:r>
              <a:rPr lang="en-US" b="1" dirty="0" smtClean="0">
                <a:solidFill>
                  <a:srgbClr val="C00000"/>
                </a:solidFill>
              </a:rPr>
              <a:t>Function &amp; Mobility</a:t>
            </a:r>
            <a:endParaRPr lang="en-US" b="1" dirty="0">
              <a:solidFill>
                <a:srgbClr val="C00000"/>
              </a:solidFill>
            </a:endParaRPr>
          </a:p>
        </p:txBody>
      </p:sp>
      <p:sp>
        <p:nvSpPr>
          <p:cNvPr id="5" name="Rectangle 2"/>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smtClean="0"/>
              <a:t>04 - Supervision </a:t>
            </a:r>
            <a:r>
              <a:rPr lang="en-US" b="1" dirty="0"/>
              <a:t>or touching assistance </a:t>
            </a:r>
            <a:r>
              <a:rPr lang="en-US" dirty="0"/>
              <a:t>‐ Helper provides verbal cues and/or touching/steadying and/or contact guard assistance as patient completes activity. Assistance may be provided throughout the activity or </a:t>
            </a:r>
            <a:r>
              <a:rPr lang="en-US" dirty="0" smtClean="0"/>
              <a:t>intermittently</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smtClean="0"/>
              <a:t>03 - Partial/moderate </a:t>
            </a:r>
            <a:r>
              <a:rPr lang="en-US" b="1" dirty="0"/>
              <a:t>assistance </a:t>
            </a:r>
            <a:r>
              <a:rPr lang="en-US" dirty="0"/>
              <a:t>‐ Helper does </a:t>
            </a:r>
            <a:r>
              <a:rPr lang="en-US" u="sng" dirty="0"/>
              <a:t>LESS THAN HALF </a:t>
            </a:r>
            <a:r>
              <a:rPr lang="en-US" dirty="0"/>
              <a:t>the effort. </a:t>
            </a:r>
            <a:r>
              <a:rPr lang="en-US" b="1" dirty="0"/>
              <a:t>Helper</a:t>
            </a:r>
            <a:r>
              <a:rPr lang="en-US" dirty="0"/>
              <a:t> lifts, holds, or supports trunk </a:t>
            </a:r>
            <a:r>
              <a:rPr lang="en-US" dirty="0" smtClean="0"/>
              <a:t>or limbs</a:t>
            </a:r>
            <a:r>
              <a:rPr lang="en-US" dirty="0"/>
              <a:t>, but </a:t>
            </a:r>
            <a:r>
              <a:rPr lang="en-US" b="1" dirty="0"/>
              <a:t>provides less than half the effort</a:t>
            </a:r>
          </a:p>
          <a:p>
            <a:pPr marL="463550" indent="-463550">
              <a:lnSpc>
                <a:spcPct val="100000"/>
              </a:lnSpc>
              <a:spcBef>
                <a:spcPts val="0"/>
              </a:spcBef>
              <a:buClr>
                <a:srgbClr val="C00000"/>
              </a:buClr>
              <a:buFont typeface="Wingdings" panose="05000000000000000000" pitchFamily="2" charset="2"/>
              <a:buChar char="q"/>
            </a:pPr>
            <a:endParaRPr lang="en-US" b="1" dirty="0" smtClean="0"/>
          </a:p>
          <a:p>
            <a:pPr marL="463550" indent="-463550">
              <a:lnSpc>
                <a:spcPct val="100000"/>
              </a:lnSpc>
              <a:spcBef>
                <a:spcPts val="0"/>
              </a:spcBef>
              <a:buClr>
                <a:srgbClr val="C00000"/>
              </a:buClr>
              <a:buFont typeface="Wingdings" panose="05000000000000000000" pitchFamily="2" charset="2"/>
              <a:buChar char="q"/>
            </a:pPr>
            <a:r>
              <a:rPr lang="en-US" b="1" dirty="0" smtClean="0"/>
              <a:t>02 - Substantial/maximal </a:t>
            </a:r>
            <a:r>
              <a:rPr lang="en-US" b="1" dirty="0"/>
              <a:t>assistance </a:t>
            </a:r>
            <a:r>
              <a:rPr lang="en-US" dirty="0"/>
              <a:t>‐ Helper does </a:t>
            </a:r>
            <a:r>
              <a:rPr lang="en-US" u="sng" dirty="0"/>
              <a:t>MORE THAN HALF</a:t>
            </a:r>
            <a:r>
              <a:rPr lang="en-US" dirty="0"/>
              <a:t> the effort. </a:t>
            </a:r>
            <a:r>
              <a:rPr lang="en-US" b="1" dirty="0"/>
              <a:t>Helper </a:t>
            </a:r>
            <a:r>
              <a:rPr lang="en-US" dirty="0"/>
              <a:t>lifts or holds trunk or limbs </a:t>
            </a:r>
            <a:r>
              <a:rPr lang="en-US" dirty="0" smtClean="0"/>
              <a:t>and </a:t>
            </a:r>
            <a:r>
              <a:rPr lang="en-US" b="1" dirty="0" smtClean="0"/>
              <a:t>provides </a:t>
            </a:r>
            <a:r>
              <a:rPr lang="en-US" b="1" dirty="0"/>
              <a:t>more than half the effort</a:t>
            </a:r>
          </a:p>
          <a:p>
            <a:pPr marL="463550" indent="-463550">
              <a:lnSpc>
                <a:spcPct val="100000"/>
              </a:lnSpc>
              <a:spcBef>
                <a:spcPts val="0"/>
              </a:spcBef>
              <a:buClr>
                <a:srgbClr val="C00000"/>
              </a:buClr>
              <a:buFont typeface="Wingdings" panose="05000000000000000000" pitchFamily="2" charset="2"/>
              <a:buChar char="q"/>
            </a:pPr>
            <a:endParaRPr lang="en-US" b="1" dirty="0" smtClean="0"/>
          </a:p>
          <a:p>
            <a:pPr marL="463550" indent="-463550">
              <a:lnSpc>
                <a:spcPct val="100000"/>
              </a:lnSpc>
              <a:spcBef>
                <a:spcPts val="0"/>
              </a:spcBef>
              <a:buClr>
                <a:srgbClr val="C00000"/>
              </a:buClr>
              <a:buFont typeface="Wingdings" panose="05000000000000000000" pitchFamily="2" charset="2"/>
              <a:buChar char="q"/>
            </a:pPr>
            <a:r>
              <a:rPr lang="en-US" b="1" dirty="0" smtClean="0"/>
              <a:t>01 - Dependent </a:t>
            </a:r>
            <a:r>
              <a:rPr lang="en-US" dirty="0"/>
              <a:t>‐ Helper does ALL of the effort. </a:t>
            </a:r>
            <a:r>
              <a:rPr lang="en-US" b="1" dirty="0"/>
              <a:t>Patient does </a:t>
            </a:r>
            <a:r>
              <a:rPr lang="en-US" b="1" u="sng" dirty="0"/>
              <a:t>none of the effort </a:t>
            </a:r>
            <a:r>
              <a:rPr lang="en-US" dirty="0"/>
              <a:t>to complete the activity. </a:t>
            </a:r>
            <a:r>
              <a:rPr lang="en-US" b="1" u="sng" dirty="0"/>
              <a:t>Or</a:t>
            </a:r>
            <a:r>
              <a:rPr lang="en-US" b="1" dirty="0"/>
              <a:t>, </a:t>
            </a:r>
            <a:r>
              <a:rPr lang="en-US" b="1" dirty="0" smtClean="0"/>
              <a:t>the </a:t>
            </a:r>
            <a:r>
              <a:rPr lang="en-US" b="1" u="sng" dirty="0" smtClean="0"/>
              <a:t>assistance </a:t>
            </a:r>
            <a:r>
              <a:rPr lang="en-US" b="1" u="sng" dirty="0"/>
              <a:t>of 2 or more </a:t>
            </a:r>
            <a:r>
              <a:rPr lang="en-US" b="1" dirty="0"/>
              <a:t>helpers is required </a:t>
            </a:r>
            <a:r>
              <a:rPr lang="en-US" dirty="0"/>
              <a:t>for the patient to complete the </a:t>
            </a:r>
            <a:r>
              <a:rPr lang="en-US" dirty="0" smtClean="0"/>
              <a:t>activity</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24</a:t>
            </a:fld>
            <a:endParaRPr lang="en-US" dirty="0"/>
          </a:p>
        </p:txBody>
      </p:sp>
    </p:spTree>
    <p:extLst>
      <p:ext uri="{BB962C8B-B14F-4D97-AF65-F5344CB8AC3E}">
        <p14:creationId xmlns:p14="http://schemas.microsoft.com/office/powerpoint/2010/main" val="1865941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a:t>
            </a:r>
            <a:r>
              <a:rPr lang="en-US" b="1" dirty="0" smtClean="0">
                <a:solidFill>
                  <a:srgbClr val="C00000"/>
                </a:solidFill>
              </a:rPr>
              <a:t>Function &amp; Mobility</a:t>
            </a:r>
            <a:endParaRPr lang="en-US" b="1" dirty="0">
              <a:solidFill>
                <a:srgbClr val="C00000"/>
              </a:solidFill>
            </a:endParaRPr>
          </a:p>
        </p:txBody>
      </p:sp>
      <p:sp>
        <p:nvSpPr>
          <p:cNvPr id="5" name="Rectangle 2"/>
          <p:cNvSpPr txBox="1">
            <a:spLocks noChangeArrowheads="1"/>
          </p:cNvSpPr>
          <p:nvPr/>
        </p:nvSpPr>
        <p:spPr bwMode="auto">
          <a:xfrm>
            <a:off x="381000" y="9906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200" b="1" dirty="0" smtClean="0"/>
              <a:t>All functions must be attempted unless there is a reason why not as follows:</a:t>
            </a:r>
          </a:p>
          <a:p>
            <a:pPr marL="814388" lvl="1" indent="-463550">
              <a:lnSpc>
                <a:spcPct val="100000"/>
              </a:lnSpc>
              <a:spcBef>
                <a:spcPts val="0"/>
              </a:spcBef>
              <a:buClr>
                <a:srgbClr val="C00000"/>
              </a:buClr>
              <a:buFont typeface="Arial" panose="020B0604020202020204" pitchFamily="34" charset="0"/>
              <a:buChar char="•"/>
            </a:pPr>
            <a:r>
              <a:rPr lang="en-US" b="1" dirty="0" smtClean="0"/>
              <a:t>07 </a:t>
            </a:r>
            <a:r>
              <a:rPr lang="en-US" dirty="0" smtClean="0"/>
              <a:t>- </a:t>
            </a:r>
            <a:r>
              <a:rPr lang="en-US" b="1" dirty="0" smtClean="0"/>
              <a:t>Patient refused </a:t>
            </a:r>
            <a:r>
              <a:rPr lang="en-US" dirty="0" smtClean="0"/>
              <a:t>– do all possible to convince them to participate</a:t>
            </a:r>
            <a:endParaRPr lang="en-US" sz="2000" dirty="0" smtClean="0"/>
          </a:p>
          <a:p>
            <a:pPr marL="814388" lvl="1" indent="-463550">
              <a:lnSpc>
                <a:spcPct val="100000"/>
              </a:lnSpc>
              <a:spcBef>
                <a:spcPts val="0"/>
              </a:spcBef>
              <a:buClr>
                <a:srgbClr val="C00000"/>
              </a:buClr>
              <a:buFont typeface="Arial" panose="020B0604020202020204" pitchFamily="34" charset="0"/>
              <a:buChar char="•"/>
            </a:pPr>
            <a:endParaRPr lang="en-US" dirty="0" smtClean="0"/>
          </a:p>
          <a:p>
            <a:pPr marL="814388" lvl="1" indent="-463550">
              <a:lnSpc>
                <a:spcPct val="100000"/>
              </a:lnSpc>
              <a:spcBef>
                <a:spcPts val="0"/>
              </a:spcBef>
              <a:buClr>
                <a:srgbClr val="C00000"/>
              </a:buClr>
              <a:buFont typeface="Arial" panose="020B0604020202020204" pitchFamily="34" charset="0"/>
              <a:buChar char="•"/>
            </a:pPr>
            <a:r>
              <a:rPr lang="en-US" b="1" dirty="0" smtClean="0"/>
              <a:t>09</a:t>
            </a:r>
            <a:r>
              <a:rPr lang="en-US" dirty="0" smtClean="0"/>
              <a:t> - </a:t>
            </a:r>
            <a:r>
              <a:rPr lang="en-US" b="1" dirty="0" smtClean="0"/>
              <a:t>Not </a:t>
            </a:r>
            <a:r>
              <a:rPr lang="en-US" b="1" dirty="0"/>
              <a:t>applicable </a:t>
            </a:r>
            <a:r>
              <a:rPr lang="en-US" dirty="0"/>
              <a:t>‐ </a:t>
            </a:r>
            <a:r>
              <a:rPr lang="en-US" b="1" dirty="0"/>
              <a:t>Not attempted </a:t>
            </a:r>
            <a:r>
              <a:rPr lang="en-US" dirty="0"/>
              <a:t>and </a:t>
            </a:r>
            <a:r>
              <a:rPr lang="en-US" b="1" dirty="0"/>
              <a:t>the patient did not perform this activity prior to the current </a:t>
            </a:r>
            <a:r>
              <a:rPr lang="en-US" b="1" dirty="0" smtClean="0"/>
              <a:t>illness</a:t>
            </a:r>
            <a:r>
              <a:rPr lang="en-US" dirty="0" smtClean="0"/>
              <a:t>, exacerbation</a:t>
            </a:r>
            <a:r>
              <a:rPr lang="en-US" dirty="0"/>
              <a:t>, or </a:t>
            </a:r>
            <a:r>
              <a:rPr lang="en-US" dirty="0" smtClean="0"/>
              <a:t>injury – for instance, if patient was not doing stairs before then its NA, if patient does not ambulate or uses w/c in community then those items are NA etc… </a:t>
            </a:r>
            <a:endParaRPr lang="en-US" sz="2000" dirty="0" smtClean="0"/>
          </a:p>
          <a:p>
            <a:pPr marL="814388" lvl="1" indent="-463550">
              <a:lnSpc>
                <a:spcPct val="100000"/>
              </a:lnSpc>
              <a:spcBef>
                <a:spcPts val="0"/>
              </a:spcBef>
              <a:buClr>
                <a:srgbClr val="C00000"/>
              </a:buClr>
              <a:buFont typeface="Arial" panose="020B0604020202020204" pitchFamily="34" charset="0"/>
              <a:buChar char="•"/>
            </a:pPr>
            <a:endParaRPr lang="en-US" dirty="0" smtClean="0"/>
          </a:p>
          <a:p>
            <a:pPr marL="814388" lvl="1" indent="-463550">
              <a:lnSpc>
                <a:spcPct val="100000"/>
              </a:lnSpc>
              <a:spcBef>
                <a:spcPts val="0"/>
              </a:spcBef>
              <a:buClr>
                <a:srgbClr val="C00000"/>
              </a:buClr>
              <a:buFont typeface="Arial" panose="020B0604020202020204" pitchFamily="34" charset="0"/>
              <a:buChar char="•"/>
            </a:pPr>
            <a:r>
              <a:rPr lang="en-US" b="1" dirty="0" smtClean="0"/>
              <a:t>10</a:t>
            </a:r>
            <a:r>
              <a:rPr lang="en-US" dirty="0" smtClean="0"/>
              <a:t> - </a:t>
            </a:r>
            <a:r>
              <a:rPr lang="en-US" b="1" dirty="0" smtClean="0"/>
              <a:t>Not </a:t>
            </a:r>
            <a:r>
              <a:rPr lang="en-US" b="1" dirty="0"/>
              <a:t>attempted due to environmental limitations </a:t>
            </a:r>
            <a:r>
              <a:rPr lang="en-US" dirty="0"/>
              <a:t>(e.g., lack of equipment, weather constraints</a:t>
            </a:r>
            <a:r>
              <a:rPr lang="en-US" dirty="0" smtClean="0"/>
              <a:t>) – for example, there are no 12-step stairs in the hospital (gym or stairs between hospital floors etc… Remember that if the weather is not good to test outdoors on day 1, do not use “not attempted due to environmental limitations” unless the weather does not change for all 3 days</a:t>
            </a:r>
          </a:p>
          <a:p>
            <a:pPr marL="814388" lvl="1" indent="-463550">
              <a:lnSpc>
                <a:spcPct val="100000"/>
              </a:lnSpc>
              <a:spcBef>
                <a:spcPts val="0"/>
              </a:spcBef>
              <a:buClr>
                <a:srgbClr val="C00000"/>
              </a:buClr>
              <a:buFont typeface="Arial" panose="020B0604020202020204" pitchFamily="34" charset="0"/>
              <a:buChar char="•"/>
            </a:pPr>
            <a:endParaRPr lang="en-US" dirty="0" smtClean="0"/>
          </a:p>
          <a:p>
            <a:pPr marL="814388" lvl="1" indent="-463550">
              <a:lnSpc>
                <a:spcPct val="100000"/>
              </a:lnSpc>
              <a:spcBef>
                <a:spcPts val="0"/>
              </a:spcBef>
              <a:buClr>
                <a:srgbClr val="C00000"/>
              </a:buClr>
              <a:buFont typeface="Arial" panose="020B0604020202020204" pitchFamily="34" charset="0"/>
              <a:buChar char="•"/>
            </a:pPr>
            <a:r>
              <a:rPr lang="en-US" b="1" dirty="0" smtClean="0"/>
              <a:t>88</a:t>
            </a:r>
            <a:r>
              <a:rPr lang="en-US" dirty="0" smtClean="0"/>
              <a:t> - </a:t>
            </a:r>
            <a:r>
              <a:rPr lang="en-US" b="1" dirty="0" smtClean="0"/>
              <a:t>Not </a:t>
            </a:r>
            <a:r>
              <a:rPr lang="en-US" b="1" dirty="0"/>
              <a:t>attempted due to medical condition or safety </a:t>
            </a:r>
            <a:r>
              <a:rPr lang="en-US" b="1" dirty="0" smtClean="0"/>
              <a:t>concerns – </a:t>
            </a:r>
            <a:r>
              <a:rPr lang="en-US" dirty="0" smtClean="0"/>
              <a:t>for instance you may not be able to assess stairs within the 1</a:t>
            </a:r>
            <a:r>
              <a:rPr lang="en-US" baseline="30000" dirty="0" smtClean="0"/>
              <a:t>st</a:t>
            </a:r>
            <a:r>
              <a:rPr lang="en-US" dirty="0" smtClean="0"/>
              <a:t> 3 days for post stroke, or maybe their medical issues are still not sufficiently stable to attempt some of the testing </a:t>
            </a:r>
            <a:endParaRPr lang="en-US" b="1"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25</a:t>
            </a:fld>
            <a:endParaRPr lang="en-US" dirty="0"/>
          </a:p>
        </p:txBody>
      </p:sp>
    </p:spTree>
    <p:extLst>
      <p:ext uri="{BB962C8B-B14F-4D97-AF65-F5344CB8AC3E}">
        <p14:creationId xmlns:p14="http://schemas.microsoft.com/office/powerpoint/2010/main" val="135120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a:t>
            </a:r>
            <a:r>
              <a:rPr lang="en-US" b="1" dirty="0" smtClean="0">
                <a:solidFill>
                  <a:srgbClr val="C00000"/>
                </a:solidFill>
              </a:rPr>
              <a:t>Function &amp; Mobility</a:t>
            </a:r>
            <a:endParaRPr lang="en-US" b="1" dirty="0">
              <a:solidFill>
                <a:srgbClr val="C00000"/>
              </a:solidFill>
            </a:endParaRPr>
          </a:p>
        </p:txBody>
      </p:sp>
      <p:sp>
        <p:nvSpPr>
          <p:cNvPr id="5" name="Rectangle 2"/>
          <p:cNvSpPr txBox="1">
            <a:spLocks noChangeArrowheads="1"/>
          </p:cNvSpPr>
          <p:nvPr/>
        </p:nvSpPr>
        <p:spPr bwMode="auto">
          <a:xfrm>
            <a:off x="304800" y="11430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a:t>Assess the </a:t>
            </a:r>
            <a:r>
              <a:rPr lang="en-US" sz="2400" dirty="0" smtClean="0"/>
              <a:t>patient’s </a:t>
            </a:r>
            <a:r>
              <a:rPr lang="en-US" sz="2400" dirty="0"/>
              <a:t>self-care status based </a:t>
            </a:r>
            <a:r>
              <a:rPr lang="en-US" sz="2400" dirty="0" smtClean="0"/>
              <a:t>on:</a:t>
            </a:r>
          </a:p>
          <a:p>
            <a:pPr marL="814388" lvl="1" indent="-187325">
              <a:lnSpc>
                <a:spcPct val="100000"/>
              </a:lnSpc>
              <a:spcBef>
                <a:spcPts val="0"/>
              </a:spcBef>
              <a:buClr>
                <a:srgbClr val="C00000"/>
              </a:buClr>
              <a:buFont typeface="Arial" panose="020B0604020202020204" pitchFamily="34" charset="0"/>
              <a:buChar char="•"/>
            </a:pPr>
            <a:r>
              <a:rPr lang="en-US" sz="2000" dirty="0" smtClean="0"/>
              <a:t>direct </a:t>
            </a:r>
            <a:r>
              <a:rPr lang="en-US" sz="2000" dirty="0"/>
              <a:t>observation, </a:t>
            </a:r>
            <a:endParaRPr lang="en-US" sz="2000" dirty="0" smtClean="0"/>
          </a:p>
          <a:p>
            <a:pPr marL="814388" lvl="1" indent="-187325">
              <a:lnSpc>
                <a:spcPct val="100000"/>
              </a:lnSpc>
              <a:spcBef>
                <a:spcPts val="0"/>
              </a:spcBef>
              <a:buClr>
                <a:srgbClr val="C00000"/>
              </a:buClr>
              <a:buFont typeface="Arial" panose="020B0604020202020204" pitchFamily="34" charset="0"/>
              <a:buChar char="•"/>
            </a:pPr>
            <a:r>
              <a:rPr lang="en-US" sz="2000" dirty="0" smtClean="0"/>
              <a:t>the patient’s </a:t>
            </a:r>
            <a:r>
              <a:rPr lang="en-US" sz="2000" dirty="0"/>
              <a:t>self-report, </a:t>
            </a:r>
            <a:endParaRPr lang="en-US" sz="2000" dirty="0" smtClean="0"/>
          </a:p>
          <a:p>
            <a:pPr marL="814388" lvl="1" indent="-187325">
              <a:lnSpc>
                <a:spcPct val="100000"/>
              </a:lnSpc>
              <a:spcBef>
                <a:spcPts val="0"/>
              </a:spcBef>
              <a:buClr>
                <a:srgbClr val="C00000"/>
              </a:buClr>
              <a:buFont typeface="Arial" panose="020B0604020202020204" pitchFamily="34" charset="0"/>
              <a:buChar char="•"/>
            </a:pPr>
            <a:r>
              <a:rPr lang="en-US" sz="2000" dirty="0" smtClean="0"/>
              <a:t>family </a:t>
            </a:r>
            <a:r>
              <a:rPr lang="en-US" sz="2000" dirty="0"/>
              <a:t>reports, and </a:t>
            </a:r>
            <a:endParaRPr lang="en-US" sz="2000" dirty="0" smtClean="0"/>
          </a:p>
          <a:p>
            <a:pPr marL="814388" lvl="1" indent="-187325">
              <a:lnSpc>
                <a:spcPct val="100000"/>
              </a:lnSpc>
              <a:spcBef>
                <a:spcPts val="0"/>
              </a:spcBef>
              <a:buClr>
                <a:srgbClr val="C00000"/>
              </a:buClr>
              <a:buFont typeface="Arial" panose="020B0604020202020204" pitchFamily="34" charset="0"/>
              <a:buChar char="•"/>
            </a:pPr>
            <a:r>
              <a:rPr lang="en-US" sz="2000" dirty="0" smtClean="0"/>
              <a:t>direct </a:t>
            </a:r>
            <a:r>
              <a:rPr lang="en-US" sz="2000" dirty="0"/>
              <a:t>care staff reports documented in the </a:t>
            </a:r>
            <a:r>
              <a:rPr lang="en-US" sz="2000" dirty="0" smtClean="0"/>
              <a:t>patient’s </a:t>
            </a:r>
            <a:r>
              <a:rPr lang="en-US" sz="2000" dirty="0"/>
              <a:t>medical record during the assessment </a:t>
            </a:r>
            <a:r>
              <a:rPr lang="en-US" sz="2000" dirty="0" smtClean="0"/>
              <a:t>period</a:t>
            </a:r>
            <a:endParaRPr lang="en-US" sz="2000" dirty="0"/>
          </a:p>
          <a:p>
            <a:pPr marL="814388" lvl="1" indent="-187325">
              <a:lnSpc>
                <a:spcPct val="100000"/>
              </a:lnSpc>
              <a:spcBef>
                <a:spcPts val="0"/>
              </a:spcBef>
              <a:buClr>
                <a:srgbClr val="C00000"/>
              </a:buClr>
              <a:buFont typeface="Arial" panose="020B0604020202020204" pitchFamily="34" charset="0"/>
              <a:buChar char="•"/>
            </a:pPr>
            <a:endParaRPr lang="en-US" sz="2000" dirty="0" smtClean="0"/>
          </a:p>
          <a:p>
            <a:pPr marL="463550" indent="-409575">
              <a:lnSpc>
                <a:spcPct val="100000"/>
              </a:lnSpc>
              <a:spcBef>
                <a:spcPts val="0"/>
              </a:spcBef>
              <a:buClr>
                <a:srgbClr val="C00000"/>
              </a:buClr>
              <a:buFont typeface="Wingdings" panose="05000000000000000000" pitchFamily="2" charset="2"/>
              <a:buChar char="q"/>
            </a:pPr>
            <a:r>
              <a:rPr lang="en-US" sz="2400" dirty="0" smtClean="0"/>
              <a:t>Interdisciplinary team approach is recommended but regardless, a chart review should support the information reported on the tool</a:t>
            </a:r>
          </a:p>
          <a:p>
            <a:pPr marL="463550" indent="-409575">
              <a:lnSpc>
                <a:spcPct val="100000"/>
              </a:lnSpc>
              <a:spcBef>
                <a:spcPts val="0"/>
              </a:spcBef>
              <a:buClr>
                <a:srgbClr val="C00000"/>
              </a:buClr>
              <a:buFont typeface="Wingdings" panose="05000000000000000000" pitchFamily="2" charset="2"/>
              <a:buChar char="q"/>
            </a:pPr>
            <a:endParaRPr lang="en-US" sz="2400" dirty="0"/>
          </a:p>
          <a:p>
            <a:pPr marL="463550" indent="-409575">
              <a:lnSpc>
                <a:spcPct val="100000"/>
              </a:lnSpc>
              <a:spcBef>
                <a:spcPts val="0"/>
              </a:spcBef>
              <a:buClr>
                <a:srgbClr val="C00000"/>
              </a:buClr>
              <a:buFont typeface="Wingdings" panose="05000000000000000000" pitchFamily="2" charset="2"/>
              <a:buChar char="q"/>
            </a:pPr>
            <a:r>
              <a:rPr lang="en-US" sz="2400" dirty="0" smtClean="0"/>
              <a:t>Coding </a:t>
            </a:r>
            <a:r>
              <a:rPr lang="en-US" sz="2400" dirty="0"/>
              <a:t>on admission should reflect the person’s baseline admission functional status, and is based on a clinical assessment that occurs soon after the </a:t>
            </a:r>
            <a:r>
              <a:rPr lang="en-US" sz="2400" dirty="0" smtClean="0"/>
              <a:t>patient’s </a:t>
            </a:r>
            <a:r>
              <a:rPr lang="en-US" sz="2400" dirty="0"/>
              <a:t>admission</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26</a:t>
            </a:fld>
            <a:endParaRPr lang="en-US" dirty="0"/>
          </a:p>
        </p:txBody>
      </p:sp>
    </p:spTree>
    <p:extLst>
      <p:ext uri="{BB962C8B-B14F-4D97-AF65-F5344CB8AC3E}">
        <p14:creationId xmlns:p14="http://schemas.microsoft.com/office/powerpoint/2010/main" val="1978758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a:t>
            </a:r>
            <a:r>
              <a:rPr lang="en-US" b="1" dirty="0" smtClean="0">
                <a:solidFill>
                  <a:srgbClr val="C00000"/>
                </a:solidFill>
              </a:rPr>
              <a:t>Function &amp; Mobility</a:t>
            </a:r>
            <a:endParaRPr lang="en-US" b="1" dirty="0">
              <a:solidFill>
                <a:srgbClr val="C00000"/>
              </a:solidFill>
            </a:endParaRPr>
          </a:p>
        </p:txBody>
      </p:sp>
      <p:sp>
        <p:nvSpPr>
          <p:cNvPr id="5" name="Rectangle 2"/>
          <p:cNvSpPr txBox="1">
            <a:spLocks noChangeArrowheads="1"/>
          </p:cNvSpPr>
          <p:nvPr/>
        </p:nvSpPr>
        <p:spPr bwMode="auto">
          <a:xfrm>
            <a:off x="381000" y="11430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dirty="0" smtClean="0"/>
              <a:t>The </a:t>
            </a:r>
            <a:r>
              <a:rPr lang="en-US" sz="2400" dirty="0"/>
              <a:t>admission functional assessment, when possible, should be conducted </a:t>
            </a:r>
            <a:r>
              <a:rPr lang="en-US" sz="2400" b="1" dirty="0"/>
              <a:t>prior to the person benefitting from treatment </a:t>
            </a:r>
            <a:r>
              <a:rPr lang="en-US" sz="2400" dirty="0"/>
              <a:t>interventions in order to determine a true baseline functional status on admission. </a:t>
            </a:r>
          </a:p>
          <a:p>
            <a:pPr marL="463550" indent="-409575">
              <a:lnSpc>
                <a:spcPct val="100000"/>
              </a:lnSpc>
              <a:spcBef>
                <a:spcPts val="0"/>
              </a:spcBef>
              <a:buClr>
                <a:srgbClr val="C00000"/>
              </a:buClr>
              <a:buFont typeface="Wingdings" panose="05000000000000000000" pitchFamily="2" charset="2"/>
              <a:buChar char="q"/>
            </a:pPr>
            <a:endParaRPr lang="en-US" sz="2400" dirty="0" smtClean="0"/>
          </a:p>
          <a:p>
            <a:pPr marL="463550" indent="-409575">
              <a:lnSpc>
                <a:spcPct val="100000"/>
              </a:lnSpc>
              <a:spcBef>
                <a:spcPts val="0"/>
              </a:spcBef>
              <a:buClr>
                <a:srgbClr val="C00000"/>
              </a:buClr>
              <a:buFont typeface="Wingdings" panose="05000000000000000000" pitchFamily="2" charset="2"/>
              <a:buChar char="q"/>
            </a:pPr>
            <a:r>
              <a:rPr lang="en-US" sz="2400" dirty="0" smtClean="0"/>
              <a:t>If </a:t>
            </a:r>
            <a:r>
              <a:rPr lang="en-US" sz="2400" dirty="0"/>
              <a:t>treatment has started, for example, on the day of admission, a baseline functional status assessment can still be </a:t>
            </a:r>
            <a:r>
              <a:rPr lang="en-US" sz="2400" dirty="0" smtClean="0"/>
              <a:t>conducted at that time. </a:t>
            </a:r>
            <a:r>
              <a:rPr lang="en-US" sz="2400" dirty="0"/>
              <a:t>Treatment should not be withheld in order to conduct the functional assessment</a:t>
            </a:r>
            <a:r>
              <a:rPr lang="en-US" sz="2400" dirty="0" smtClean="0"/>
              <a:t>.</a:t>
            </a:r>
            <a:endParaRPr lang="en-US" sz="2400" dirty="0"/>
          </a:p>
          <a:p>
            <a:pPr marL="463550" indent="-409575">
              <a:lnSpc>
                <a:spcPct val="100000"/>
              </a:lnSpc>
              <a:spcBef>
                <a:spcPts val="0"/>
              </a:spcBef>
              <a:buClr>
                <a:srgbClr val="C00000"/>
              </a:buClr>
              <a:buFont typeface="Wingdings" panose="05000000000000000000" pitchFamily="2" charset="2"/>
              <a:buChar char="q"/>
            </a:pPr>
            <a:endParaRPr lang="en-US" sz="2400" dirty="0" smtClean="0"/>
          </a:p>
          <a:p>
            <a:pPr marL="463550" indent="-409575">
              <a:lnSpc>
                <a:spcPct val="100000"/>
              </a:lnSpc>
              <a:spcBef>
                <a:spcPts val="0"/>
              </a:spcBef>
              <a:buClr>
                <a:srgbClr val="C00000"/>
              </a:buClr>
              <a:buFont typeface="Wingdings" panose="05000000000000000000" pitchFamily="2" charset="2"/>
              <a:buChar char="q"/>
            </a:pPr>
            <a:r>
              <a:rPr lang="en-US" sz="2400" dirty="0" smtClean="0"/>
              <a:t>Activities </a:t>
            </a:r>
            <a:r>
              <a:rPr lang="en-US" sz="2400" dirty="0"/>
              <a:t>may be completed </a:t>
            </a:r>
            <a:r>
              <a:rPr lang="en-US" sz="2400" b="1" dirty="0"/>
              <a:t>with or without assistive device(s)</a:t>
            </a:r>
            <a:r>
              <a:rPr lang="en-US" sz="2400" dirty="0"/>
              <a:t>. Use of assistive device(s) to complete an activity should not affect coding of the activity</a:t>
            </a:r>
            <a:r>
              <a:rPr lang="en-US" sz="2400" dirty="0" smtClean="0"/>
              <a:t>.</a:t>
            </a:r>
            <a:endParaRPr lang="en-US" sz="2400" dirty="0"/>
          </a:p>
          <a:p>
            <a:pPr marL="463550" indent="-409575">
              <a:lnSpc>
                <a:spcPct val="100000"/>
              </a:lnSpc>
              <a:spcBef>
                <a:spcPts val="0"/>
              </a:spcBef>
              <a:buClr>
                <a:srgbClr val="C00000"/>
              </a:buClr>
              <a:buFont typeface="Wingdings" panose="05000000000000000000" pitchFamily="2" charset="2"/>
              <a:buChar char="q"/>
            </a:pPr>
            <a:endParaRPr lang="en-US" dirty="0" smtClean="0"/>
          </a:p>
          <a:p>
            <a:pPr marL="463550" indent="-409575">
              <a:lnSpc>
                <a:spcPct val="100000"/>
              </a:lnSpc>
              <a:spcBef>
                <a:spcPts val="0"/>
              </a:spcBef>
              <a:buClr>
                <a:srgbClr val="C00000"/>
              </a:buClr>
              <a:buFont typeface="Wingdings" panose="05000000000000000000" pitchFamily="2" charset="2"/>
              <a:buChar char="q"/>
            </a:pPr>
            <a:endParaRPr lang="en-US" sz="1800" dirty="0"/>
          </a:p>
          <a:p>
            <a:pPr marL="463550" indent="-409575">
              <a:lnSpc>
                <a:spcPct val="100000"/>
              </a:lnSpc>
              <a:spcBef>
                <a:spcPts val="0"/>
              </a:spcBef>
              <a:buClr>
                <a:srgbClr val="C00000"/>
              </a:buClr>
              <a:buFont typeface="Wingdings" panose="05000000000000000000" pitchFamily="2" charset="2"/>
              <a:buChar char="q"/>
            </a:pPr>
            <a:endParaRPr lang="en-US"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27</a:t>
            </a:fld>
            <a:endParaRPr lang="en-US" dirty="0"/>
          </a:p>
        </p:txBody>
      </p:sp>
    </p:spTree>
    <p:extLst>
      <p:ext uri="{BB962C8B-B14F-4D97-AF65-F5344CB8AC3E}">
        <p14:creationId xmlns:p14="http://schemas.microsoft.com/office/powerpoint/2010/main" val="1881452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General Coding Tips</a:t>
            </a:r>
            <a:endParaRPr lang="en-US" b="1" dirty="0">
              <a:solidFill>
                <a:srgbClr val="C00000"/>
              </a:solidFill>
            </a:endParaRP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smtClean="0"/>
              <a:t>Coding </a:t>
            </a:r>
            <a:r>
              <a:rPr lang="en-US" sz="2400" b="1" dirty="0"/>
              <a:t>Tips for </a:t>
            </a:r>
            <a:r>
              <a:rPr lang="en-US" sz="2400" b="1" dirty="0" smtClean="0"/>
              <a:t>- </a:t>
            </a:r>
            <a:r>
              <a:rPr lang="en-US" sz="2400" b="1" dirty="0"/>
              <a:t>Lying to </a:t>
            </a:r>
            <a:r>
              <a:rPr lang="en-US" sz="2400" b="1" dirty="0" smtClean="0"/>
              <a:t>Sitting </a:t>
            </a:r>
            <a:r>
              <a:rPr lang="en-US" sz="2400" b="1" dirty="0"/>
              <a:t>on </a:t>
            </a:r>
            <a:r>
              <a:rPr lang="en-US" sz="2400" b="1" dirty="0" smtClean="0"/>
              <a:t>Side </a:t>
            </a:r>
            <a:r>
              <a:rPr lang="en-US" sz="2400" b="1" dirty="0"/>
              <a:t>of </a:t>
            </a:r>
            <a:r>
              <a:rPr lang="en-US" sz="2400" b="1" dirty="0" smtClean="0"/>
              <a:t>Bed</a:t>
            </a:r>
            <a:endParaRPr lang="en-US" sz="2400" b="1" dirty="0"/>
          </a:p>
          <a:p>
            <a:pPr marL="463550" indent="-409575">
              <a:lnSpc>
                <a:spcPct val="100000"/>
              </a:lnSpc>
              <a:spcBef>
                <a:spcPts val="0"/>
              </a:spcBef>
              <a:buClr>
                <a:srgbClr val="C00000"/>
              </a:buClr>
              <a:buFont typeface="Wingdings" panose="05000000000000000000" pitchFamily="2" charset="2"/>
              <a:buChar char="q"/>
            </a:pPr>
            <a:endParaRPr lang="en-US" sz="2400" dirty="0" smtClean="0"/>
          </a:p>
          <a:p>
            <a:pPr marL="463550" indent="-409575">
              <a:lnSpc>
                <a:spcPct val="100000"/>
              </a:lnSpc>
              <a:spcBef>
                <a:spcPts val="0"/>
              </a:spcBef>
              <a:buClr>
                <a:srgbClr val="C00000"/>
              </a:buClr>
              <a:buFont typeface="Wingdings" panose="05000000000000000000" pitchFamily="2" charset="2"/>
              <a:buChar char="q"/>
            </a:pPr>
            <a:r>
              <a:rPr lang="en-US" sz="2400" dirty="0" smtClean="0"/>
              <a:t>Lying </a:t>
            </a:r>
            <a:r>
              <a:rPr lang="en-US" sz="2400" dirty="0"/>
              <a:t>to sitting on side of bed, indicates that the </a:t>
            </a:r>
            <a:r>
              <a:rPr lang="en-US" sz="2400" dirty="0" smtClean="0"/>
              <a:t>patient </a:t>
            </a:r>
            <a:r>
              <a:rPr lang="en-US" sz="2400" dirty="0"/>
              <a:t>transitions from lying on his/her back to sitting on the side of the bed with feet flat on the floor and sitting upright on the bed without back support. </a:t>
            </a:r>
            <a:endParaRPr lang="en-US" sz="2400" dirty="0" smtClean="0"/>
          </a:p>
          <a:p>
            <a:pPr marL="814388" lvl="1" indent="-409575">
              <a:lnSpc>
                <a:spcPct val="100000"/>
              </a:lnSpc>
              <a:spcBef>
                <a:spcPts val="0"/>
              </a:spcBef>
              <a:buClr>
                <a:srgbClr val="C00000"/>
              </a:buClr>
              <a:buFont typeface="Arial" panose="020B0604020202020204" pitchFamily="34" charset="0"/>
              <a:buChar char="•"/>
            </a:pPr>
            <a:r>
              <a:rPr lang="en-US" sz="2000" dirty="0" smtClean="0"/>
              <a:t>The </a:t>
            </a:r>
            <a:r>
              <a:rPr lang="en-US" sz="2000" dirty="0"/>
              <a:t>clinician is to assess the </a:t>
            </a:r>
            <a:r>
              <a:rPr lang="en-US" sz="2000" dirty="0" smtClean="0"/>
              <a:t>patient’s </a:t>
            </a:r>
            <a:r>
              <a:rPr lang="en-US" sz="2000" dirty="0"/>
              <a:t>ability to perform each of the tasks within this activity and determine how much support the </a:t>
            </a:r>
            <a:r>
              <a:rPr lang="en-US" sz="2000" dirty="0" smtClean="0"/>
              <a:t>patient </a:t>
            </a:r>
            <a:r>
              <a:rPr lang="en-US" sz="2000" dirty="0"/>
              <a:t>requires to complete the activity.</a:t>
            </a:r>
          </a:p>
          <a:p>
            <a:pPr marL="814388" lvl="1" indent="-409575">
              <a:lnSpc>
                <a:spcPct val="100000"/>
              </a:lnSpc>
              <a:spcBef>
                <a:spcPts val="0"/>
              </a:spcBef>
              <a:buClr>
                <a:srgbClr val="C00000"/>
              </a:buClr>
              <a:buFont typeface="Arial" panose="020B0604020202020204" pitchFamily="34" charset="0"/>
              <a:buChar char="•"/>
            </a:pPr>
            <a:r>
              <a:rPr lang="en-US" sz="2000" dirty="0" smtClean="0"/>
              <a:t>Clinical </a:t>
            </a:r>
            <a:r>
              <a:rPr lang="en-US" sz="2000" dirty="0"/>
              <a:t>judgment should be used to determine what is considered a “lying” position for that </a:t>
            </a:r>
            <a:r>
              <a:rPr lang="en-US" sz="2000" dirty="0" smtClean="0"/>
              <a:t>patient.</a:t>
            </a:r>
          </a:p>
          <a:p>
            <a:pPr marL="814388" lvl="1" indent="-409575">
              <a:lnSpc>
                <a:spcPct val="100000"/>
              </a:lnSpc>
              <a:spcBef>
                <a:spcPts val="0"/>
              </a:spcBef>
              <a:buClr>
                <a:srgbClr val="C00000"/>
              </a:buClr>
              <a:buFont typeface="Arial" panose="020B0604020202020204" pitchFamily="34" charset="0"/>
              <a:buChar char="•"/>
            </a:pPr>
            <a:r>
              <a:rPr lang="en-US" sz="2000" dirty="0" smtClean="0"/>
              <a:t>If </a:t>
            </a:r>
            <a:r>
              <a:rPr lang="en-US" sz="2000" dirty="0"/>
              <a:t>the </a:t>
            </a:r>
            <a:r>
              <a:rPr lang="en-US" sz="2000" dirty="0" smtClean="0"/>
              <a:t>patient’s </a:t>
            </a:r>
            <a:r>
              <a:rPr lang="en-US" sz="2000" dirty="0"/>
              <a:t>feet do not reach the floor upon lying to sitting, the clinician will determine if a bed height adjustment or a foot stool is required to accommodate foot placement on the </a:t>
            </a:r>
            <a:r>
              <a:rPr lang="en-US" sz="2000" dirty="0" smtClean="0"/>
              <a:t>floor/footstool.</a:t>
            </a:r>
          </a:p>
          <a:p>
            <a:pPr marL="814388" lvl="1" indent="-409575">
              <a:lnSpc>
                <a:spcPct val="100000"/>
              </a:lnSpc>
              <a:spcBef>
                <a:spcPts val="0"/>
              </a:spcBef>
              <a:buClr>
                <a:srgbClr val="C00000"/>
              </a:buClr>
              <a:buFont typeface="Arial" panose="020B0604020202020204" pitchFamily="34" charset="0"/>
              <a:buChar char="•"/>
            </a:pPr>
            <a:r>
              <a:rPr lang="en-US" sz="2000" dirty="0" smtClean="0"/>
              <a:t>Back </a:t>
            </a:r>
            <a:r>
              <a:rPr lang="en-US" sz="2000" dirty="0"/>
              <a:t>support refers to an object or person providing support of the </a:t>
            </a:r>
            <a:r>
              <a:rPr lang="en-US" sz="2000" dirty="0" smtClean="0"/>
              <a:t>patient’s </a:t>
            </a:r>
            <a:r>
              <a:rPr lang="en-US" sz="2000" dirty="0"/>
              <a:t>back.</a:t>
            </a:r>
            <a:endParaRPr lang="en-US" sz="2000"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28</a:t>
            </a:fld>
            <a:endParaRPr lang="en-US" dirty="0"/>
          </a:p>
        </p:txBody>
      </p:sp>
    </p:spTree>
    <p:extLst>
      <p:ext uri="{BB962C8B-B14F-4D97-AF65-F5344CB8AC3E}">
        <p14:creationId xmlns:p14="http://schemas.microsoft.com/office/powerpoint/2010/main" val="395478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General 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smtClean="0"/>
              <a:t>Coding </a:t>
            </a:r>
            <a:r>
              <a:rPr lang="en-US" sz="2400" b="1" dirty="0"/>
              <a:t>Tips for </a:t>
            </a:r>
            <a:r>
              <a:rPr lang="en-US" sz="2400" b="1" dirty="0" smtClean="0"/>
              <a:t>– Chair/Bed-to-Chair</a:t>
            </a:r>
            <a:endParaRPr lang="en-US" sz="2400" b="1" dirty="0"/>
          </a:p>
          <a:p>
            <a:pPr marL="463550" indent="-409575">
              <a:lnSpc>
                <a:spcPct val="100000"/>
              </a:lnSpc>
              <a:spcBef>
                <a:spcPts val="0"/>
              </a:spcBef>
              <a:buClr>
                <a:srgbClr val="C00000"/>
              </a:buClr>
              <a:buFont typeface="Wingdings" panose="05000000000000000000" pitchFamily="2" charset="2"/>
              <a:buChar char="q"/>
            </a:pPr>
            <a:endParaRPr lang="en-US" sz="2400" dirty="0" smtClean="0"/>
          </a:p>
          <a:p>
            <a:pPr marL="814388" lvl="1" indent="-409575">
              <a:lnSpc>
                <a:spcPct val="100000"/>
              </a:lnSpc>
              <a:spcBef>
                <a:spcPts val="0"/>
              </a:spcBef>
              <a:buClr>
                <a:srgbClr val="C00000"/>
              </a:buClr>
              <a:buFont typeface="Arial" panose="020B0604020202020204" pitchFamily="34" charset="0"/>
              <a:buChar char="•"/>
            </a:pPr>
            <a:r>
              <a:rPr lang="en-US" sz="2000" dirty="0" smtClean="0"/>
              <a:t>Chair/bed-to-chair </a:t>
            </a:r>
            <a:r>
              <a:rPr lang="en-US" sz="2000" dirty="0"/>
              <a:t>transfer, begins with the </a:t>
            </a:r>
            <a:r>
              <a:rPr lang="en-US" sz="2000" dirty="0" smtClean="0"/>
              <a:t>patient sitting </a:t>
            </a:r>
            <a:r>
              <a:rPr lang="en-US" sz="2000" dirty="0"/>
              <a:t>in a chair or wheelchair or sitting upright at the edge of the bed and returning to sitting in a chair or wheelchair or sitting upright at the edge of the </a:t>
            </a:r>
            <a:r>
              <a:rPr lang="en-US" sz="2000" dirty="0" smtClean="0"/>
              <a:t>bed.</a:t>
            </a:r>
          </a:p>
          <a:p>
            <a:pPr marL="463550" indent="-409575">
              <a:lnSpc>
                <a:spcPct val="100000"/>
              </a:lnSpc>
              <a:spcBef>
                <a:spcPts val="0"/>
              </a:spcBef>
              <a:buClr>
                <a:srgbClr val="C00000"/>
              </a:buClr>
              <a:buFont typeface="Arial" panose="020B0604020202020204" pitchFamily="34" charset="0"/>
              <a:buChar char="•"/>
            </a:pPr>
            <a:endParaRPr lang="en-US" sz="2400" dirty="0"/>
          </a:p>
          <a:p>
            <a:pPr marL="814388" lvl="1" indent="-409575">
              <a:lnSpc>
                <a:spcPct val="100000"/>
              </a:lnSpc>
              <a:spcBef>
                <a:spcPts val="0"/>
              </a:spcBef>
              <a:buClr>
                <a:srgbClr val="C00000"/>
              </a:buClr>
              <a:buFont typeface="Arial" panose="020B0604020202020204" pitchFamily="34" charset="0"/>
              <a:buChar char="•"/>
            </a:pPr>
            <a:r>
              <a:rPr lang="en-US" sz="2000" dirty="0" smtClean="0"/>
              <a:t>The </a:t>
            </a:r>
            <a:r>
              <a:rPr lang="en-US" sz="2000" dirty="0"/>
              <a:t>activities of </a:t>
            </a:r>
            <a:r>
              <a:rPr lang="en-US" sz="2000" dirty="0" smtClean="0"/>
              <a:t>“Sit </a:t>
            </a:r>
            <a:r>
              <a:rPr lang="en-US" sz="2000" dirty="0"/>
              <a:t>to </a:t>
            </a:r>
            <a:r>
              <a:rPr lang="en-US" sz="2000" dirty="0" smtClean="0"/>
              <a:t>lying” </a:t>
            </a:r>
            <a:r>
              <a:rPr lang="en-US" sz="2000" dirty="0"/>
              <a:t>and </a:t>
            </a:r>
            <a:r>
              <a:rPr lang="en-US" sz="2000" dirty="0" smtClean="0"/>
              <a:t>“Lying </a:t>
            </a:r>
            <a:r>
              <a:rPr lang="en-US" sz="2000" dirty="0"/>
              <a:t>to </a:t>
            </a:r>
            <a:r>
              <a:rPr lang="en-US" sz="2000" dirty="0" smtClean="0"/>
              <a:t>sitting” </a:t>
            </a:r>
            <a:r>
              <a:rPr lang="en-US" sz="2000" dirty="0"/>
              <a:t>on the side of the bed are two separate activities that are not assessed as part of </a:t>
            </a:r>
            <a:r>
              <a:rPr lang="en-US" sz="2000" dirty="0" smtClean="0"/>
              <a:t>“Chair/Bed-to-Chair”</a:t>
            </a:r>
          </a:p>
          <a:p>
            <a:pPr marL="463550" indent="-409575">
              <a:lnSpc>
                <a:spcPct val="100000"/>
              </a:lnSpc>
              <a:spcBef>
                <a:spcPts val="0"/>
              </a:spcBef>
              <a:buClr>
                <a:srgbClr val="C00000"/>
              </a:buClr>
              <a:buFont typeface="Arial" panose="020B0604020202020204" pitchFamily="34" charset="0"/>
              <a:buChar char="•"/>
            </a:pPr>
            <a:endParaRPr lang="en-US" sz="2400" dirty="0"/>
          </a:p>
          <a:p>
            <a:pPr marL="814388" lvl="1" indent="-409575">
              <a:lnSpc>
                <a:spcPct val="100000"/>
              </a:lnSpc>
              <a:spcBef>
                <a:spcPts val="0"/>
              </a:spcBef>
              <a:buClr>
                <a:srgbClr val="C00000"/>
              </a:buClr>
              <a:buFont typeface="Arial" panose="020B0604020202020204" pitchFamily="34" charset="0"/>
              <a:buChar char="•"/>
            </a:pPr>
            <a:r>
              <a:rPr lang="en-US" sz="2000" dirty="0" smtClean="0"/>
              <a:t>If </a:t>
            </a:r>
            <a:r>
              <a:rPr lang="en-US" sz="2000" dirty="0"/>
              <a:t>a mechanical lift is used to assist in transferring a </a:t>
            </a:r>
            <a:r>
              <a:rPr lang="en-US" sz="2000" dirty="0" smtClean="0"/>
              <a:t>patient </a:t>
            </a:r>
            <a:r>
              <a:rPr lang="en-US" sz="2000" dirty="0"/>
              <a:t>for a chair/bed-to-chair transfer and two helpers are needed to assist with a mechanical lift transfer, then Code </a:t>
            </a:r>
            <a:r>
              <a:rPr lang="en-US" sz="2000" dirty="0" smtClean="0"/>
              <a:t>01 - Dependent</a:t>
            </a:r>
            <a:r>
              <a:rPr lang="en-US" sz="2000" dirty="0"/>
              <a:t>, even if the </a:t>
            </a:r>
            <a:r>
              <a:rPr lang="en-US" sz="2000" dirty="0" smtClean="0"/>
              <a:t>patient </a:t>
            </a:r>
            <a:r>
              <a:rPr lang="en-US" sz="2000" dirty="0"/>
              <a:t>assists with any part of the chair/bed-to-chair transfer.</a:t>
            </a:r>
            <a:endParaRPr lang="en-US" sz="2000"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29</a:t>
            </a:fld>
            <a:endParaRPr lang="en-US" dirty="0"/>
          </a:p>
        </p:txBody>
      </p:sp>
    </p:spTree>
    <p:extLst>
      <p:ext uri="{BB962C8B-B14F-4D97-AF65-F5344CB8AC3E}">
        <p14:creationId xmlns:p14="http://schemas.microsoft.com/office/powerpoint/2010/main" val="3681508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Why a SB PI/QI Pilot Project</a:t>
            </a:r>
            <a:br>
              <a:rPr lang="en-US" b="1" dirty="0">
                <a:solidFill>
                  <a:srgbClr val="C00000"/>
                </a:solidFill>
              </a:rPr>
            </a:br>
            <a:r>
              <a:rPr lang="en-US" b="1" dirty="0">
                <a:solidFill>
                  <a:srgbClr val="C00000"/>
                </a:solidFill>
              </a:rPr>
              <a:t>  </a:t>
            </a:r>
          </a:p>
        </p:txBody>
      </p:sp>
      <p:sp>
        <p:nvSpPr>
          <p:cNvPr id="5" name="Rectangle 2"/>
          <p:cNvSpPr txBox="1">
            <a:spLocks noChangeArrowheads="1"/>
          </p:cNvSpPr>
          <p:nvPr/>
        </p:nvSpPr>
        <p:spPr bwMode="auto">
          <a:xfrm>
            <a:off x="457200" y="914400"/>
            <a:ext cx="822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buClr>
                <a:srgbClr val="990000"/>
              </a:buClr>
              <a:buNone/>
              <a:defRPr/>
            </a:pPr>
            <a:endParaRPr lang="en-US" sz="2200" kern="0" dirty="0">
              <a:latin typeface="Times New Roman"/>
            </a:endParaRPr>
          </a:p>
          <a:p>
            <a:pPr marL="463550" indent="-463550">
              <a:lnSpc>
                <a:spcPct val="100000"/>
              </a:lnSpc>
              <a:spcBef>
                <a:spcPts val="0"/>
              </a:spcBef>
              <a:buClr>
                <a:srgbClr val="C00000"/>
              </a:buClr>
              <a:buFont typeface="Wingdings" panose="05000000000000000000" pitchFamily="2" charset="2"/>
              <a:buChar char="q"/>
            </a:pPr>
            <a:endParaRPr lang="en-US" sz="2800" dirty="0"/>
          </a:p>
          <a:p>
            <a:pPr marL="463550" indent="-463550">
              <a:lnSpc>
                <a:spcPct val="100000"/>
              </a:lnSpc>
              <a:spcBef>
                <a:spcPts val="0"/>
              </a:spcBef>
              <a:buClr>
                <a:srgbClr val="C00000"/>
              </a:buClr>
              <a:buFont typeface="Wingdings" panose="05000000000000000000" pitchFamily="2" charset="2"/>
              <a:buChar char="q"/>
            </a:pPr>
            <a:endParaRPr lang="en-US" sz="2800" dirty="0"/>
          </a:p>
          <a:p>
            <a:pPr marL="463550" indent="-463550">
              <a:lnSpc>
                <a:spcPct val="100000"/>
              </a:lnSpc>
              <a:spcBef>
                <a:spcPts val="0"/>
              </a:spcBef>
              <a:buClr>
                <a:srgbClr val="C00000"/>
              </a:buClr>
              <a:buFont typeface="Wingdings" panose="05000000000000000000" pitchFamily="2" charset="2"/>
              <a:buChar char="q"/>
            </a:pPr>
            <a:endParaRPr lang="en-US" sz="32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a:t>
            </a:fld>
            <a:endParaRPr lang="en-US" dirty="0"/>
          </a:p>
        </p:txBody>
      </p:sp>
      <p:sp>
        <p:nvSpPr>
          <p:cNvPr id="6" name="Content Placeholder 2"/>
          <p:cNvSpPr>
            <a:spLocks noGrp="1"/>
          </p:cNvSpPr>
          <p:nvPr>
            <p:ph idx="1"/>
          </p:nvPr>
        </p:nvSpPr>
        <p:spPr>
          <a:xfrm>
            <a:off x="457200" y="1066800"/>
            <a:ext cx="8229600" cy="5181600"/>
          </a:xfrm>
        </p:spPr>
        <p:txBody>
          <a:bodyPr>
            <a:normAutofit fontScale="92500" lnSpcReduction="10000"/>
          </a:bodyPr>
          <a:lstStyle/>
          <a:p>
            <a:r>
              <a:rPr lang="en-US" sz="2000" dirty="0">
                <a:latin typeface="+mn-lt"/>
              </a:rPr>
              <a:t>Swing-bed programs in rural Prospective Payment System hospitals and Skilled Nursing Facilities must submit Minimum Data Set patient data to CMS. CAHs are exempt. </a:t>
            </a:r>
          </a:p>
          <a:p>
            <a:endParaRPr lang="en-US" sz="2000" dirty="0">
              <a:latin typeface="+mn-lt"/>
            </a:endParaRPr>
          </a:p>
          <a:p>
            <a:r>
              <a:rPr lang="en-US" sz="2000" dirty="0">
                <a:latin typeface="+mn-lt"/>
              </a:rPr>
              <a:t>CAHs are not uniformly demonstrating the quality of care provided to their swing-bed patients.</a:t>
            </a:r>
          </a:p>
          <a:p>
            <a:endParaRPr lang="en-US" sz="2000" dirty="0">
              <a:latin typeface="+mn-lt"/>
            </a:endParaRPr>
          </a:p>
          <a:p>
            <a:r>
              <a:rPr lang="en-US" sz="2000" dirty="0">
                <a:latin typeface="+mn-lt"/>
              </a:rPr>
              <a:t>Inability to demonstrate swing bed quality potentially limits CAHs’ ability to participate in alternative payment models.</a:t>
            </a:r>
          </a:p>
          <a:p>
            <a:endParaRPr lang="en-US" sz="2000" dirty="0">
              <a:latin typeface="+mn-lt"/>
            </a:endParaRPr>
          </a:p>
          <a:p>
            <a:r>
              <a:rPr lang="en-US" sz="2000" dirty="0">
                <a:latin typeface="+mn-lt"/>
              </a:rPr>
              <a:t>Objective is to hopefully address the gap in the literature about CAH swing-bed quality but by collecting information on all patients, we will be able to compare programs across the country much better</a:t>
            </a:r>
          </a:p>
          <a:p>
            <a:endParaRPr lang="en-US" sz="2000" dirty="0">
              <a:latin typeface="+mn-lt"/>
            </a:endParaRPr>
          </a:p>
          <a:p>
            <a:r>
              <a:rPr lang="en-US" sz="2000" dirty="0">
                <a:latin typeface="+mn-lt"/>
              </a:rPr>
              <a:t>The goal is to conduct the study implementing the pilot project at 100+  CAHs from 10-12 States using the same assessment tool, reporting to the same place (Stroudwater Associates) and comparing data from all participating CAHs</a:t>
            </a:r>
          </a:p>
          <a:p>
            <a:endParaRPr lang="en-US" sz="2000" dirty="0">
              <a:latin typeface="+mn-lt"/>
            </a:endParaRPr>
          </a:p>
          <a:p>
            <a:endParaRPr lang="en-US" sz="2000" dirty="0">
              <a:latin typeface="+mn-lt"/>
            </a:endParaRPr>
          </a:p>
        </p:txBody>
      </p:sp>
    </p:spTree>
    <p:extLst>
      <p:ext uri="{BB962C8B-B14F-4D97-AF65-F5344CB8AC3E}">
        <p14:creationId xmlns:p14="http://schemas.microsoft.com/office/powerpoint/2010/main" val="2938561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General Coding Tips</a:t>
            </a:r>
          </a:p>
        </p:txBody>
      </p:sp>
      <p:sp>
        <p:nvSpPr>
          <p:cNvPr id="5" name="Rectangle 2"/>
          <p:cNvSpPr txBox="1">
            <a:spLocks noChangeArrowheads="1"/>
          </p:cNvSpPr>
          <p:nvPr/>
        </p:nvSpPr>
        <p:spPr bwMode="auto">
          <a:xfrm>
            <a:off x="381000" y="11430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1800" dirty="0"/>
              <a:t>If the </a:t>
            </a:r>
            <a:r>
              <a:rPr lang="en-US" sz="1800" dirty="0" smtClean="0"/>
              <a:t>patient </a:t>
            </a:r>
            <a:r>
              <a:rPr lang="en-US" sz="1800" dirty="0"/>
              <a:t>performs the activity more than once during the assessment period and the </a:t>
            </a:r>
            <a:r>
              <a:rPr lang="en-US" sz="1800" b="1" dirty="0" smtClean="0"/>
              <a:t>patient’s </a:t>
            </a:r>
            <a:r>
              <a:rPr lang="en-US" sz="1800" b="1" dirty="0"/>
              <a:t>performance varies</a:t>
            </a:r>
            <a:r>
              <a:rPr lang="en-US" sz="1800" dirty="0"/>
              <a:t>, </a:t>
            </a:r>
            <a:r>
              <a:rPr lang="en-US" sz="1800" b="1" dirty="0"/>
              <a:t>coding </a:t>
            </a:r>
            <a:r>
              <a:rPr lang="en-US" sz="1800" b="1" dirty="0" smtClean="0"/>
              <a:t>should </a:t>
            </a:r>
            <a:r>
              <a:rPr lang="en-US" sz="1800" b="1" dirty="0"/>
              <a:t>be based on the </a:t>
            </a:r>
            <a:r>
              <a:rPr lang="en-US" sz="1800" b="1" dirty="0" smtClean="0"/>
              <a:t>patient’s </a:t>
            </a:r>
            <a:r>
              <a:rPr lang="en-US" sz="1800" b="1" dirty="0"/>
              <a:t>“usual performance,” which is identified as the </a:t>
            </a:r>
            <a:r>
              <a:rPr lang="en-US" sz="1800" b="1" dirty="0" smtClean="0"/>
              <a:t>patient’s </a:t>
            </a:r>
            <a:r>
              <a:rPr lang="en-US" sz="1800" b="1" dirty="0"/>
              <a:t>usual activity/performance for any of the Self-Care or Mobility activities, not the most independent or dependent performance over the assessment period. </a:t>
            </a:r>
            <a:endParaRPr lang="en-US" sz="1800" b="1" dirty="0" smtClean="0"/>
          </a:p>
          <a:p>
            <a:pPr marL="463550" indent="-409575">
              <a:lnSpc>
                <a:spcPct val="100000"/>
              </a:lnSpc>
              <a:spcBef>
                <a:spcPts val="0"/>
              </a:spcBef>
              <a:buClr>
                <a:srgbClr val="C00000"/>
              </a:buClr>
              <a:buFont typeface="Wingdings" panose="05000000000000000000" pitchFamily="2" charset="2"/>
              <a:buChar char="q"/>
            </a:pPr>
            <a:endParaRPr lang="en-US" sz="1800" dirty="0" smtClean="0"/>
          </a:p>
          <a:p>
            <a:pPr marL="463550" indent="-409575">
              <a:lnSpc>
                <a:spcPct val="100000"/>
              </a:lnSpc>
              <a:spcBef>
                <a:spcPts val="0"/>
              </a:spcBef>
              <a:buClr>
                <a:srgbClr val="C00000"/>
              </a:buClr>
              <a:buFont typeface="Wingdings" panose="05000000000000000000" pitchFamily="2" charset="2"/>
              <a:buChar char="q"/>
            </a:pPr>
            <a:r>
              <a:rPr lang="en-US" sz="1800" b="1" dirty="0" smtClean="0"/>
              <a:t>Therefore</a:t>
            </a:r>
            <a:r>
              <a:rPr lang="en-US" sz="1800" b="1" dirty="0"/>
              <a:t>,</a:t>
            </a:r>
            <a:r>
              <a:rPr lang="en-US" sz="1800" dirty="0"/>
              <a:t> if the </a:t>
            </a:r>
            <a:r>
              <a:rPr lang="en-US" sz="1800" dirty="0" smtClean="0"/>
              <a:t>patient’s </a:t>
            </a:r>
            <a:r>
              <a:rPr lang="en-US" sz="1800" dirty="0"/>
              <a:t>Self-Care performance varies during the assessment period, report the </a:t>
            </a:r>
            <a:r>
              <a:rPr lang="en-US" sz="1800" dirty="0" smtClean="0"/>
              <a:t>patient’s </a:t>
            </a:r>
            <a:r>
              <a:rPr lang="en-US" sz="1800" dirty="0"/>
              <a:t>usual performance, not the </a:t>
            </a:r>
            <a:r>
              <a:rPr lang="en-US" sz="1800" dirty="0" smtClean="0"/>
              <a:t>patient’s </a:t>
            </a:r>
            <a:r>
              <a:rPr lang="en-US" sz="1800" dirty="0"/>
              <a:t>most independent performance and not the </a:t>
            </a:r>
            <a:r>
              <a:rPr lang="en-US" sz="1800" dirty="0" smtClean="0"/>
              <a:t>patient’s </a:t>
            </a:r>
            <a:r>
              <a:rPr lang="en-US" sz="1800" dirty="0"/>
              <a:t>most dependent performance. </a:t>
            </a:r>
            <a:endParaRPr lang="en-US" sz="1800" dirty="0" smtClean="0"/>
          </a:p>
          <a:p>
            <a:pPr marL="463550" indent="-409575">
              <a:lnSpc>
                <a:spcPct val="100000"/>
              </a:lnSpc>
              <a:spcBef>
                <a:spcPts val="0"/>
              </a:spcBef>
              <a:buClr>
                <a:srgbClr val="C00000"/>
              </a:buClr>
              <a:buFont typeface="Wingdings" panose="05000000000000000000" pitchFamily="2" charset="2"/>
              <a:buChar char="q"/>
            </a:pPr>
            <a:endParaRPr lang="en-US" sz="1800" dirty="0" smtClean="0"/>
          </a:p>
          <a:p>
            <a:pPr marL="463550" indent="-409575">
              <a:lnSpc>
                <a:spcPct val="100000"/>
              </a:lnSpc>
              <a:spcBef>
                <a:spcPts val="0"/>
              </a:spcBef>
              <a:buClr>
                <a:srgbClr val="C00000"/>
              </a:buClr>
              <a:buFont typeface="Wingdings" panose="05000000000000000000" pitchFamily="2" charset="2"/>
              <a:buChar char="q"/>
            </a:pPr>
            <a:r>
              <a:rPr lang="en-US" sz="1800" dirty="0" smtClean="0"/>
              <a:t>A </a:t>
            </a:r>
            <a:r>
              <a:rPr lang="en-US" sz="1800" dirty="0"/>
              <a:t>provider may need to use the entire 3-day assessment period to obtain the </a:t>
            </a:r>
            <a:r>
              <a:rPr lang="en-US" sz="1800" dirty="0" smtClean="0"/>
              <a:t>patient’s </a:t>
            </a:r>
            <a:r>
              <a:rPr lang="en-US" sz="1800" dirty="0"/>
              <a:t>usual performance</a:t>
            </a:r>
            <a:r>
              <a:rPr lang="en-US" sz="1800" dirty="0" smtClean="0"/>
              <a:t>.</a:t>
            </a:r>
          </a:p>
          <a:p>
            <a:pPr marL="463550" indent="-409575">
              <a:lnSpc>
                <a:spcPct val="100000"/>
              </a:lnSpc>
              <a:spcBef>
                <a:spcPts val="0"/>
              </a:spcBef>
              <a:buClr>
                <a:srgbClr val="C00000"/>
              </a:buClr>
              <a:buFont typeface="Wingdings" panose="05000000000000000000" pitchFamily="2" charset="2"/>
              <a:buChar char="q"/>
            </a:pPr>
            <a:endParaRPr lang="en-US" sz="1800" dirty="0"/>
          </a:p>
          <a:p>
            <a:pPr marL="463550" indent="-409575">
              <a:lnSpc>
                <a:spcPct val="100000"/>
              </a:lnSpc>
              <a:spcBef>
                <a:spcPts val="0"/>
              </a:spcBef>
              <a:buClr>
                <a:srgbClr val="C00000"/>
              </a:buClr>
              <a:buFont typeface="Wingdings" panose="05000000000000000000" pitchFamily="2" charset="2"/>
              <a:buChar char="q"/>
            </a:pPr>
            <a:r>
              <a:rPr lang="en-US" sz="1800" dirty="0"/>
              <a:t>For the Discharge </a:t>
            </a:r>
            <a:r>
              <a:rPr lang="en-US" sz="1800" dirty="0" smtClean="0"/>
              <a:t>assessment, code </a:t>
            </a:r>
            <a:r>
              <a:rPr lang="en-US" sz="1800" dirty="0"/>
              <a:t>the </a:t>
            </a:r>
            <a:r>
              <a:rPr lang="en-US" sz="1800" dirty="0" smtClean="0"/>
              <a:t>patient’s </a:t>
            </a:r>
            <a:r>
              <a:rPr lang="en-US" sz="1800" dirty="0"/>
              <a:t>discharge functional status, based on a clinical assessment of the </a:t>
            </a:r>
            <a:r>
              <a:rPr lang="en-US" sz="1800" dirty="0" smtClean="0"/>
              <a:t>patient’s </a:t>
            </a:r>
            <a:r>
              <a:rPr lang="en-US" sz="1800" dirty="0"/>
              <a:t>performance that occurs as close to the time of the </a:t>
            </a:r>
            <a:r>
              <a:rPr lang="en-US" sz="1800" dirty="0" smtClean="0"/>
              <a:t>patient’s </a:t>
            </a:r>
            <a:r>
              <a:rPr lang="en-US" sz="1800" dirty="0"/>
              <a:t>discharge </a:t>
            </a:r>
            <a:r>
              <a:rPr lang="en-US" sz="1800" dirty="0" smtClean="0"/>
              <a:t>as possible</a:t>
            </a:r>
            <a:r>
              <a:rPr lang="en-US" sz="1800" dirty="0"/>
              <a:t> </a:t>
            </a:r>
            <a:r>
              <a:rPr lang="en-US" sz="1800" dirty="0" smtClean="0"/>
              <a:t>to capture all areas of improvement possible</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30</a:t>
            </a:fld>
            <a:endParaRPr lang="en-US" dirty="0"/>
          </a:p>
        </p:txBody>
      </p:sp>
    </p:spTree>
    <p:extLst>
      <p:ext uri="{BB962C8B-B14F-4D97-AF65-F5344CB8AC3E}">
        <p14:creationId xmlns:p14="http://schemas.microsoft.com/office/powerpoint/2010/main" val="1319775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b="1" dirty="0">
                <a:solidFill>
                  <a:srgbClr val="C00000"/>
                </a:solidFill>
              </a:rPr>
              <a:t>General Coding Tips</a:t>
            </a:r>
          </a:p>
        </p:txBody>
      </p:sp>
      <p:sp>
        <p:nvSpPr>
          <p:cNvPr id="5" name="Rectangle 2"/>
          <p:cNvSpPr txBox="1">
            <a:spLocks noChangeArrowheads="1"/>
          </p:cNvSpPr>
          <p:nvPr/>
        </p:nvSpPr>
        <p:spPr bwMode="auto">
          <a:xfrm>
            <a:off x="304800" y="990600"/>
            <a:ext cx="853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dirty="0"/>
              <a:t>The </a:t>
            </a:r>
            <a:r>
              <a:rPr lang="en-US" sz="1800" b="1" dirty="0"/>
              <a:t>intention of the wheelchair items </a:t>
            </a:r>
            <a:r>
              <a:rPr lang="en-US" sz="1800" dirty="0"/>
              <a:t>is to assess the </a:t>
            </a:r>
            <a:r>
              <a:rPr lang="en-US" sz="1800" dirty="0" smtClean="0"/>
              <a:t>patient’s </a:t>
            </a:r>
            <a:r>
              <a:rPr lang="en-US" sz="1800" dirty="0"/>
              <a:t>use of a wheelchair for self-mobilization at admission and discharge when </a:t>
            </a:r>
            <a:r>
              <a:rPr lang="en-US" sz="1800" dirty="0" smtClean="0"/>
              <a:t>appropriate.</a:t>
            </a:r>
          </a:p>
          <a:p>
            <a:pPr marL="463550" indent="-463550">
              <a:lnSpc>
                <a:spcPct val="100000"/>
              </a:lnSpc>
              <a:spcBef>
                <a:spcPts val="0"/>
              </a:spcBef>
              <a:buClr>
                <a:srgbClr val="C00000"/>
              </a:buClr>
              <a:buFont typeface="Wingdings" panose="05000000000000000000" pitchFamily="2" charset="2"/>
              <a:buChar char="q"/>
            </a:pPr>
            <a:endParaRPr lang="en-US" sz="1800" dirty="0" smtClean="0"/>
          </a:p>
          <a:p>
            <a:pPr marL="463550" indent="-463550">
              <a:lnSpc>
                <a:spcPct val="100000"/>
              </a:lnSpc>
              <a:spcBef>
                <a:spcPts val="0"/>
              </a:spcBef>
              <a:buClr>
                <a:srgbClr val="C00000"/>
              </a:buClr>
              <a:buFont typeface="Wingdings" panose="05000000000000000000" pitchFamily="2" charset="2"/>
              <a:buChar char="q"/>
            </a:pPr>
            <a:r>
              <a:rPr lang="en-US" sz="1800" dirty="0" smtClean="0"/>
              <a:t>The </a:t>
            </a:r>
            <a:r>
              <a:rPr lang="en-US" sz="1800" dirty="0"/>
              <a:t>clinician </a:t>
            </a:r>
            <a:r>
              <a:rPr lang="en-US" sz="1800" dirty="0" smtClean="0"/>
              <a:t>uses clinical </a:t>
            </a:r>
            <a:r>
              <a:rPr lang="en-US" sz="1800" dirty="0"/>
              <a:t>judgment to determine if the </a:t>
            </a:r>
            <a:r>
              <a:rPr lang="en-US" sz="1800" dirty="0" smtClean="0"/>
              <a:t>patient’s </a:t>
            </a:r>
            <a:r>
              <a:rPr lang="en-US" sz="1800" dirty="0"/>
              <a:t>use of </a:t>
            </a:r>
            <a:r>
              <a:rPr lang="en-US" sz="1800" dirty="0" smtClean="0"/>
              <a:t>a wheelchair </a:t>
            </a:r>
            <a:r>
              <a:rPr lang="en-US" sz="1800" dirty="0"/>
              <a:t>is appropriate for self-mobilization due to </a:t>
            </a:r>
            <a:r>
              <a:rPr lang="en-US" sz="1800" dirty="0" smtClean="0"/>
              <a:t>the patient’s </a:t>
            </a:r>
            <a:r>
              <a:rPr lang="en-US" sz="1800" dirty="0"/>
              <a:t>medical condition or safety.</a:t>
            </a:r>
          </a:p>
          <a:p>
            <a:pPr marL="463550" indent="-463550">
              <a:lnSpc>
                <a:spcPct val="100000"/>
              </a:lnSpc>
              <a:spcBef>
                <a:spcPts val="0"/>
              </a:spcBef>
              <a:buClr>
                <a:srgbClr val="C00000"/>
              </a:buClr>
              <a:buFont typeface="Wingdings" panose="05000000000000000000" pitchFamily="2" charset="2"/>
              <a:buChar char="q"/>
            </a:pPr>
            <a:endParaRPr lang="en-US" sz="1800" dirty="0" smtClean="0"/>
          </a:p>
          <a:p>
            <a:pPr marL="463550" indent="-463550">
              <a:lnSpc>
                <a:spcPct val="100000"/>
              </a:lnSpc>
              <a:spcBef>
                <a:spcPts val="0"/>
              </a:spcBef>
              <a:buClr>
                <a:srgbClr val="C00000"/>
              </a:buClr>
              <a:buFont typeface="Wingdings" panose="05000000000000000000" pitchFamily="2" charset="2"/>
              <a:buChar char="q"/>
            </a:pPr>
            <a:r>
              <a:rPr lang="en-US" sz="1800" dirty="0" smtClean="0"/>
              <a:t>Do </a:t>
            </a:r>
            <a:r>
              <a:rPr lang="en-US" sz="1800" dirty="0"/>
              <a:t>not code wheelchair mobility if the </a:t>
            </a:r>
            <a:r>
              <a:rPr lang="en-US" sz="1800" dirty="0" smtClean="0"/>
              <a:t>patient </a:t>
            </a:r>
            <a:r>
              <a:rPr lang="en-US" sz="1800" dirty="0"/>
              <a:t>only uses a wheelchair when transported between locations within the facility. </a:t>
            </a:r>
            <a:endParaRPr lang="en-US" sz="1800" dirty="0" smtClean="0"/>
          </a:p>
          <a:p>
            <a:pPr marL="463550" indent="-463550">
              <a:lnSpc>
                <a:spcPct val="100000"/>
              </a:lnSpc>
              <a:spcBef>
                <a:spcPts val="0"/>
              </a:spcBef>
              <a:buClr>
                <a:srgbClr val="C00000"/>
              </a:buClr>
              <a:buFont typeface="Wingdings" panose="05000000000000000000" pitchFamily="2" charset="2"/>
              <a:buChar char="q"/>
            </a:pPr>
            <a:endParaRPr lang="en-US" sz="1800" dirty="0" smtClean="0"/>
          </a:p>
          <a:p>
            <a:pPr marL="463550" indent="-463550">
              <a:lnSpc>
                <a:spcPct val="100000"/>
              </a:lnSpc>
              <a:spcBef>
                <a:spcPts val="0"/>
              </a:spcBef>
              <a:buClr>
                <a:srgbClr val="C00000"/>
              </a:buClr>
              <a:buFont typeface="Wingdings" panose="05000000000000000000" pitchFamily="2" charset="2"/>
              <a:buChar char="q"/>
            </a:pPr>
            <a:r>
              <a:rPr lang="en-US" sz="1800" dirty="0" smtClean="0"/>
              <a:t>Only </a:t>
            </a:r>
            <a:r>
              <a:rPr lang="en-US" sz="1800" dirty="0"/>
              <a:t>code wheelchair mobility based on </a:t>
            </a:r>
            <a:r>
              <a:rPr lang="en-US" sz="1800" dirty="0" smtClean="0"/>
              <a:t>an assessment </a:t>
            </a:r>
            <a:r>
              <a:rPr lang="en-US" sz="1800" dirty="0"/>
              <a:t>of the </a:t>
            </a:r>
            <a:r>
              <a:rPr lang="en-US" sz="1800" dirty="0" smtClean="0"/>
              <a:t>patient’s </a:t>
            </a:r>
            <a:r>
              <a:rPr lang="en-US" sz="1800" dirty="0"/>
              <a:t>ability to mobilize in </a:t>
            </a:r>
            <a:r>
              <a:rPr lang="en-US" sz="1800" dirty="0" smtClean="0"/>
              <a:t>the wheelchair</a:t>
            </a:r>
            <a:r>
              <a:rPr lang="en-US" sz="1800" dirty="0"/>
              <a:t>.</a:t>
            </a:r>
            <a:endParaRPr lang="en-US" sz="1800" dirty="0" smtClean="0"/>
          </a:p>
          <a:p>
            <a:pPr marL="463550" indent="-463550">
              <a:lnSpc>
                <a:spcPct val="100000"/>
              </a:lnSpc>
              <a:spcBef>
                <a:spcPts val="0"/>
              </a:spcBef>
              <a:buClr>
                <a:srgbClr val="C00000"/>
              </a:buClr>
              <a:buFont typeface="Wingdings" panose="05000000000000000000" pitchFamily="2" charset="2"/>
              <a:buChar char="q"/>
            </a:pPr>
            <a:endParaRPr lang="en-US" sz="1800" dirty="0" smtClean="0"/>
          </a:p>
          <a:p>
            <a:pPr marL="463550" indent="-463550">
              <a:lnSpc>
                <a:spcPct val="100000"/>
              </a:lnSpc>
              <a:spcBef>
                <a:spcPts val="0"/>
              </a:spcBef>
              <a:buClr>
                <a:srgbClr val="C00000"/>
              </a:buClr>
              <a:buFont typeface="Wingdings" panose="05000000000000000000" pitchFamily="2" charset="2"/>
              <a:buChar char="q"/>
            </a:pPr>
            <a:r>
              <a:rPr lang="en-US" sz="1800" dirty="0" smtClean="0"/>
              <a:t>If </a:t>
            </a:r>
            <a:r>
              <a:rPr lang="en-US" sz="1800" dirty="0"/>
              <a:t>the </a:t>
            </a:r>
            <a:r>
              <a:rPr lang="en-US" sz="1800" dirty="0" smtClean="0"/>
              <a:t>patient </a:t>
            </a:r>
            <a:r>
              <a:rPr lang="en-US" sz="1800" dirty="0"/>
              <a:t>walks and is not learning how to mobilize in a wheelchair, and only uses a wheelchair for transport between locations within the facility, code the </a:t>
            </a:r>
            <a:r>
              <a:rPr lang="en-US" sz="1800" dirty="0" smtClean="0"/>
              <a:t>wheelchair/scooter </a:t>
            </a:r>
            <a:r>
              <a:rPr lang="en-US" sz="1800" dirty="0"/>
              <a:t>gateway items at admission and/or discharge </a:t>
            </a:r>
            <a:r>
              <a:rPr lang="en-US" sz="1800" dirty="0" smtClean="0"/>
              <a:t>items as follows: </a:t>
            </a:r>
            <a:r>
              <a:rPr lang="en-US" sz="1800" dirty="0"/>
              <a:t>Does the </a:t>
            </a:r>
            <a:r>
              <a:rPr lang="en-US" sz="1800" dirty="0" smtClean="0"/>
              <a:t>patient </a:t>
            </a:r>
            <a:r>
              <a:rPr lang="en-US" sz="1800" dirty="0"/>
              <a:t>use a wheelchair/scooter—as 0, No. </a:t>
            </a:r>
            <a:endParaRPr lang="en-US" sz="1800" dirty="0" smtClean="0"/>
          </a:p>
          <a:p>
            <a:pPr marL="814388" lvl="1" indent="-295275">
              <a:lnSpc>
                <a:spcPct val="100000"/>
              </a:lnSpc>
              <a:spcBef>
                <a:spcPts val="0"/>
              </a:spcBef>
              <a:buClr>
                <a:srgbClr val="C00000"/>
              </a:buClr>
              <a:buFont typeface="Arial" panose="020B0604020202020204" pitchFamily="34" charset="0"/>
              <a:buChar char="•"/>
            </a:pPr>
            <a:r>
              <a:rPr lang="en-US" sz="1600" dirty="0" smtClean="0"/>
              <a:t>Answering </a:t>
            </a:r>
            <a:r>
              <a:rPr lang="en-US" sz="1600" dirty="0"/>
              <a:t>the question in this way invokes a skip pattern which will skip all remaining wheelchair questions</a:t>
            </a:r>
            <a:r>
              <a:rPr lang="en-US" sz="1600" dirty="0" smtClean="0"/>
              <a:t>.</a:t>
            </a:r>
          </a:p>
          <a:p>
            <a:pPr marL="511175" indent="-511175">
              <a:lnSpc>
                <a:spcPct val="100000"/>
              </a:lnSpc>
              <a:spcBef>
                <a:spcPts val="0"/>
              </a:spcBef>
              <a:buClr>
                <a:srgbClr val="C00000"/>
              </a:buClr>
              <a:buFont typeface="Wingdings" panose="05000000000000000000" pitchFamily="2" charset="2"/>
              <a:buChar char="q"/>
            </a:pPr>
            <a:endParaRPr lang="en-US" sz="1800" dirty="0" smtClean="0"/>
          </a:p>
          <a:p>
            <a:pPr marL="511175" indent="-511175">
              <a:lnSpc>
                <a:spcPct val="100000"/>
              </a:lnSpc>
              <a:spcBef>
                <a:spcPts val="0"/>
              </a:spcBef>
              <a:buClr>
                <a:srgbClr val="C00000"/>
              </a:buClr>
              <a:buFont typeface="Wingdings" panose="05000000000000000000" pitchFamily="2" charset="2"/>
              <a:buChar char="q"/>
            </a:pPr>
            <a:r>
              <a:rPr lang="en-US" sz="1800" dirty="0" smtClean="0"/>
              <a:t>Remember that it is very possible that the patient starts with a wheelchair but no longer is the case on discharge – only walking will apply at discharge. </a:t>
            </a:r>
            <a:endParaRPr lang="en-US" sz="18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31</a:t>
            </a:fld>
            <a:endParaRPr lang="en-US" dirty="0"/>
          </a:p>
        </p:txBody>
      </p:sp>
    </p:spTree>
    <p:extLst>
      <p:ext uri="{BB962C8B-B14F-4D97-AF65-F5344CB8AC3E}">
        <p14:creationId xmlns:p14="http://schemas.microsoft.com/office/powerpoint/2010/main" val="875100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Activity </a:t>
            </a:r>
            <a:r>
              <a:rPr lang="en-US" b="1" dirty="0" smtClean="0">
                <a:solidFill>
                  <a:srgbClr val="C00000"/>
                </a:solidFill>
              </a:rPr>
              <a:t>Definition </a:t>
            </a:r>
            <a:endParaRPr lang="en-US" b="1" dirty="0">
              <a:solidFill>
                <a:srgbClr val="C00000"/>
              </a:solidFill>
            </a:endParaRPr>
          </a:p>
        </p:txBody>
      </p:sp>
      <p:sp>
        <p:nvSpPr>
          <p:cNvPr id="5" name="Rectangle 2"/>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smtClean="0"/>
              <a:t>Eating</a:t>
            </a:r>
            <a:r>
              <a:rPr lang="en-US" dirty="0"/>
              <a:t>: The ability to use suitable utensils to bring food and/or liquid to the mouth and swallow food </a:t>
            </a:r>
            <a:r>
              <a:rPr lang="en-US" dirty="0" smtClean="0"/>
              <a:t>and/or liquid </a:t>
            </a:r>
            <a:r>
              <a:rPr lang="en-US" dirty="0"/>
              <a:t>once the meal is placed before the </a:t>
            </a:r>
            <a:r>
              <a:rPr lang="en-US" dirty="0" smtClean="0"/>
              <a:t>patient</a:t>
            </a:r>
            <a:endParaRPr lang="en-US" dirty="0" smtClean="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r>
              <a:rPr lang="en-US" b="1" dirty="0"/>
              <a:t>Oral hygiene</a:t>
            </a:r>
            <a:r>
              <a:rPr lang="en-US" dirty="0"/>
              <a:t>: The ability to use suitable items to clean teeth. Dentures (if applicable): the ability to insert and remove dentures into and from the mouth, and manage denture soaking and rinsing with use of </a:t>
            </a:r>
            <a:r>
              <a:rPr lang="en-US" dirty="0" smtClean="0"/>
              <a:t>equipment</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r>
              <a:rPr lang="en-US" b="1" dirty="0"/>
              <a:t>Toileting hygiene: </a:t>
            </a:r>
            <a:r>
              <a:rPr lang="en-US" dirty="0"/>
              <a:t>The ability to maintain perineal hygiene, adjust clothes before and after voiding or having a bowel movement. If managing an ostomy, include wiping the opening but not managing the </a:t>
            </a:r>
            <a:r>
              <a:rPr lang="en-US" dirty="0" smtClean="0"/>
              <a:t>equipment</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r>
              <a:rPr lang="en-US" b="1" dirty="0"/>
              <a:t>Shower/bathe self:</a:t>
            </a:r>
            <a:r>
              <a:rPr lang="en-US" dirty="0"/>
              <a:t> The ability to bathe self, including washing, rinsing, and drying self (excludes washing of back and hair). Does not include transferring in/out of tub/shower</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32</a:t>
            </a:fld>
            <a:endParaRPr lang="en-US" dirty="0"/>
          </a:p>
        </p:txBody>
      </p:sp>
    </p:spTree>
    <p:extLst>
      <p:ext uri="{BB962C8B-B14F-4D97-AF65-F5344CB8AC3E}">
        <p14:creationId xmlns:p14="http://schemas.microsoft.com/office/powerpoint/2010/main" val="484242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Activity </a:t>
            </a:r>
            <a:r>
              <a:rPr lang="en-US" b="1" dirty="0" smtClean="0">
                <a:solidFill>
                  <a:srgbClr val="C00000"/>
                </a:solidFill>
              </a:rPr>
              <a:t>Definition </a:t>
            </a:r>
            <a:endParaRPr lang="en-US" b="1" dirty="0">
              <a:solidFill>
                <a:srgbClr val="C00000"/>
              </a:solidFill>
            </a:endParaRPr>
          </a:p>
        </p:txBody>
      </p:sp>
      <p:sp>
        <p:nvSpPr>
          <p:cNvPr id="5" name="Rectangle 2"/>
          <p:cNvSpPr txBox="1">
            <a:spLocks noChangeArrowheads="1"/>
          </p:cNvSpPr>
          <p:nvPr/>
        </p:nvSpPr>
        <p:spPr bwMode="auto">
          <a:xfrm>
            <a:off x="609600" y="1143000"/>
            <a:ext cx="7620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smtClean="0"/>
              <a:t>Upper </a:t>
            </a:r>
            <a:r>
              <a:rPr lang="en-US" b="1" dirty="0"/>
              <a:t>body dressing</a:t>
            </a:r>
            <a:r>
              <a:rPr lang="en-US" dirty="0"/>
              <a:t>: The ability to dress and undress above the waist, including fasteners, if applicable</a:t>
            </a:r>
          </a:p>
          <a:p>
            <a:pPr marL="463550" indent="-463550">
              <a:lnSpc>
                <a:spcPct val="100000"/>
              </a:lnSpc>
              <a:spcBef>
                <a:spcPts val="0"/>
              </a:spcBef>
              <a:buClr>
                <a:srgbClr val="C00000"/>
              </a:buClr>
              <a:buFont typeface="Wingdings" panose="05000000000000000000" pitchFamily="2" charset="2"/>
              <a:buChar char="q"/>
            </a:pPr>
            <a:endParaRPr lang="en-US" b="1" dirty="0" smtClean="0"/>
          </a:p>
          <a:p>
            <a:pPr marL="463550" indent="-463550">
              <a:lnSpc>
                <a:spcPct val="100000"/>
              </a:lnSpc>
              <a:spcBef>
                <a:spcPts val="0"/>
              </a:spcBef>
              <a:buClr>
                <a:srgbClr val="C00000"/>
              </a:buClr>
              <a:buFont typeface="Wingdings" panose="05000000000000000000" pitchFamily="2" charset="2"/>
              <a:buChar char="q"/>
            </a:pPr>
            <a:r>
              <a:rPr lang="en-US" b="1" dirty="0" smtClean="0"/>
              <a:t>Lower </a:t>
            </a:r>
            <a:r>
              <a:rPr lang="en-US" b="1" dirty="0"/>
              <a:t>body dressing</a:t>
            </a:r>
            <a:r>
              <a:rPr lang="en-US" dirty="0"/>
              <a:t>: The ability to dress and undress below the waist, including fasteners; does not </a:t>
            </a:r>
            <a:r>
              <a:rPr lang="en-US" dirty="0" smtClean="0"/>
              <a:t>include footwear</a:t>
            </a:r>
          </a:p>
          <a:p>
            <a:pPr marL="463550" indent="-463550">
              <a:lnSpc>
                <a:spcPct val="100000"/>
              </a:lnSpc>
              <a:spcBef>
                <a:spcPts val="0"/>
              </a:spcBef>
              <a:buClr>
                <a:srgbClr val="C00000"/>
              </a:buClr>
              <a:buFont typeface="Wingdings" panose="05000000000000000000" pitchFamily="2" charset="2"/>
              <a:buChar char="q"/>
            </a:pPr>
            <a:endParaRPr lang="en-US" b="1" dirty="0" smtClean="0"/>
          </a:p>
          <a:p>
            <a:pPr marL="463550" indent="-463550">
              <a:lnSpc>
                <a:spcPct val="100000"/>
              </a:lnSpc>
              <a:spcBef>
                <a:spcPts val="0"/>
              </a:spcBef>
              <a:buClr>
                <a:srgbClr val="C00000"/>
              </a:buClr>
              <a:buFont typeface="Wingdings" panose="05000000000000000000" pitchFamily="2" charset="2"/>
              <a:buChar char="q"/>
            </a:pPr>
            <a:r>
              <a:rPr lang="en-US" b="1" dirty="0" smtClean="0"/>
              <a:t>Putting </a:t>
            </a:r>
            <a:r>
              <a:rPr lang="en-US" b="1" dirty="0"/>
              <a:t>on/taking off footwear</a:t>
            </a:r>
            <a:r>
              <a:rPr lang="en-US" dirty="0"/>
              <a:t>: The ability to put on and take off socks and shoes or other footwear that </a:t>
            </a:r>
            <a:r>
              <a:rPr lang="en-US" dirty="0" smtClean="0"/>
              <a:t>is appropriate </a:t>
            </a:r>
            <a:r>
              <a:rPr lang="en-US" dirty="0"/>
              <a:t>for safe mobility; including fasteners, if </a:t>
            </a:r>
            <a:r>
              <a:rPr lang="en-US" dirty="0" smtClean="0"/>
              <a:t>applicable</a:t>
            </a:r>
          </a:p>
          <a:p>
            <a:pPr marL="463550" indent="-463550">
              <a:lnSpc>
                <a:spcPct val="100000"/>
              </a:lnSpc>
              <a:spcBef>
                <a:spcPts val="0"/>
              </a:spcBef>
              <a:buClr>
                <a:srgbClr val="C00000"/>
              </a:buClr>
              <a:buFont typeface="Wingdings" panose="05000000000000000000" pitchFamily="2" charset="2"/>
              <a:buChar char="q"/>
            </a:pPr>
            <a:endParaRPr lang="en-US" b="1" dirty="0" smtClean="0"/>
          </a:p>
          <a:p>
            <a:pPr marL="463550" indent="-463550">
              <a:lnSpc>
                <a:spcPct val="100000"/>
              </a:lnSpc>
              <a:spcBef>
                <a:spcPts val="0"/>
              </a:spcBef>
              <a:buClr>
                <a:srgbClr val="C00000"/>
              </a:buClr>
              <a:buFont typeface="Wingdings" panose="05000000000000000000" pitchFamily="2" charset="2"/>
              <a:buChar char="q"/>
            </a:pPr>
            <a:r>
              <a:rPr lang="en-US" b="1" dirty="0" smtClean="0"/>
              <a:t>Roll </a:t>
            </a:r>
            <a:r>
              <a:rPr lang="en-US" b="1" dirty="0"/>
              <a:t>left and right</a:t>
            </a:r>
            <a:r>
              <a:rPr lang="en-US" dirty="0"/>
              <a:t>: The ability to roll from lying on back to left and right side, and return to lying on back on </a:t>
            </a:r>
            <a:r>
              <a:rPr lang="en-US" dirty="0" smtClean="0"/>
              <a:t>the bed</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r>
              <a:rPr lang="en-US" b="1" dirty="0"/>
              <a:t>Sit to lying:</a:t>
            </a:r>
            <a:r>
              <a:rPr lang="en-US" dirty="0"/>
              <a:t> The ability to move from sitting on side of bed to lying flat on the bed</a:t>
            </a:r>
          </a:p>
          <a:p>
            <a:pPr marL="463550" indent="-463550">
              <a:lnSpc>
                <a:spcPct val="100000"/>
              </a:lnSpc>
              <a:spcBef>
                <a:spcPts val="0"/>
              </a:spcBef>
              <a:buClr>
                <a:srgbClr val="C00000"/>
              </a:buClr>
              <a:buFont typeface="Wingdings" panose="05000000000000000000" pitchFamily="2" charset="2"/>
              <a:buChar char="q"/>
            </a:pPr>
            <a:endParaRPr lang="en-US"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33</a:t>
            </a:fld>
            <a:endParaRPr lang="en-US" dirty="0"/>
          </a:p>
        </p:txBody>
      </p:sp>
    </p:spTree>
    <p:extLst>
      <p:ext uri="{BB962C8B-B14F-4D97-AF65-F5344CB8AC3E}">
        <p14:creationId xmlns:p14="http://schemas.microsoft.com/office/powerpoint/2010/main" val="4230359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Activity </a:t>
            </a:r>
            <a:r>
              <a:rPr lang="en-US" b="1" dirty="0" smtClean="0">
                <a:solidFill>
                  <a:srgbClr val="C00000"/>
                </a:solidFill>
              </a:rPr>
              <a:t>Definition </a:t>
            </a:r>
            <a:endParaRPr lang="en-US" b="1" dirty="0">
              <a:solidFill>
                <a:srgbClr val="C00000"/>
              </a:solidFill>
            </a:endParaRPr>
          </a:p>
        </p:txBody>
      </p:sp>
      <p:sp>
        <p:nvSpPr>
          <p:cNvPr id="5" name="Rectangle 2"/>
          <p:cNvSpPr txBox="1">
            <a:spLocks noChangeArrowheads="1"/>
          </p:cNvSpPr>
          <p:nvPr/>
        </p:nvSpPr>
        <p:spPr bwMode="auto">
          <a:xfrm>
            <a:off x="533400" y="1219200"/>
            <a:ext cx="8305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smtClean="0"/>
              <a:t>Lying </a:t>
            </a:r>
            <a:r>
              <a:rPr lang="en-US" b="1" dirty="0"/>
              <a:t>to sitting on side of bed</a:t>
            </a:r>
            <a:r>
              <a:rPr lang="en-US" dirty="0"/>
              <a:t>: The ability to move from lying on the back to sitting on the side of the bed </a:t>
            </a:r>
            <a:r>
              <a:rPr lang="en-US" dirty="0" smtClean="0"/>
              <a:t>with feet </a:t>
            </a:r>
            <a:r>
              <a:rPr lang="en-US" dirty="0"/>
              <a:t>flat on the floor, and with no back </a:t>
            </a:r>
            <a:r>
              <a:rPr lang="en-US" dirty="0" smtClean="0"/>
              <a:t>support</a:t>
            </a:r>
          </a:p>
          <a:p>
            <a:pPr marL="463550" indent="-463550">
              <a:lnSpc>
                <a:spcPct val="100000"/>
              </a:lnSpc>
              <a:spcBef>
                <a:spcPts val="0"/>
              </a:spcBef>
              <a:buClr>
                <a:srgbClr val="C00000"/>
              </a:buClr>
              <a:buFont typeface="Wingdings" panose="05000000000000000000" pitchFamily="2" charset="2"/>
              <a:buChar char="q"/>
            </a:pPr>
            <a:endParaRPr lang="en-US" b="1" dirty="0" smtClean="0"/>
          </a:p>
          <a:p>
            <a:pPr marL="463550" indent="-463550">
              <a:lnSpc>
                <a:spcPct val="100000"/>
              </a:lnSpc>
              <a:spcBef>
                <a:spcPts val="0"/>
              </a:spcBef>
              <a:buClr>
                <a:srgbClr val="C00000"/>
              </a:buClr>
              <a:buFont typeface="Wingdings" panose="05000000000000000000" pitchFamily="2" charset="2"/>
              <a:buChar char="q"/>
            </a:pPr>
            <a:r>
              <a:rPr lang="en-US" b="1" dirty="0" smtClean="0"/>
              <a:t>Sit </a:t>
            </a:r>
            <a:r>
              <a:rPr lang="en-US" b="1" dirty="0"/>
              <a:t>to stand</a:t>
            </a:r>
            <a:r>
              <a:rPr lang="en-US" dirty="0"/>
              <a:t>: The ability to come to a standing position from sitting in a chair, wheelchair, or on the side of </a:t>
            </a:r>
            <a:r>
              <a:rPr lang="en-US" dirty="0" smtClean="0"/>
              <a:t>the bed</a:t>
            </a:r>
            <a:endParaRPr lang="en-US" dirty="0"/>
          </a:p>
          <a:p>
            <a:pPr marL="463550" indent="-463550">
              <a:lnSpc>
                <a:spcPct val="100000"/>
              </a:lnSpc>
              <a:spcBef>
                <a:spcPts val="0"/>
              </a:spcBef>
              <a:buClr>
                <a:srgbClr val="C00000"/>
              </a:buClr>
              <a:buFont typeface="Wingdings" panose="05000000000000000000" pitchFamily="2" charset="2"/>
              <a:buChar char="q"/>
            </a:pPr>
            <a:endParaRPr lang="en-US" b="1" dirty="0" smtClean="0"/>
          </a:p>
          <a:p>
            <a:pPr marL="463550" indent="-463550">
              <a:lnSpc>
                <a:spcPct val="100000"/>
              </a:lnSpc>
              <a:spcBef>
                <a:spcPts val="0"/>
              </a:spcBef>
              <a:buClr>
                <a:srgbClr val="C00000"/>
              </a:buClr>
              <a:buFont typeface="Wingdings" panose="05000000000000000000" pitchFamily="2" charset="2"/>
              <a:buChar char="q"/>
            </a:pPr>
            <a:r>
              <a:rPr lang="en-US" b="1" dirty="0" smtClean="0"/>
              <a:t>Chair/bed‐to‐chair </a:t>
            </a:r>
            <a:r>
              <a:rPr lang="en-US" b="1" dirty="0"/>
              <a:t>transfer</a:t>
            </a:r>
            <a:r>
              <a:rPr lang="en-US" dirty="0"/>
              <a:t>: The ability to transfer to and from a bed to a chair (or wheelchair</a:t>
            </a:r>
            <a:r>
              <a:rPr lang="en-US" dirty="0" smtClean="0"/>
              <a:t>)</a:t>
            </a:r>
          </a:p>
          <a:p>
            <a:pPr marL="511175" indent="-511175">
              <a:lnSpc>
                <a:spcPct val="100000"/>
              </a:lnSpc>
              <a:spcBef>
                <a:spcPts val="0"/>
              </a:spcBef>
              <a:buClr>
                <a:srgbClr val="C00000"/>
              </a:buClr>
              <a:buFont typeface="Wingdings" panose="05000000000000000000" pitchFamily="2" charset="2"/>
              <a:buChar char="q"/>
            </a:pPr>
            <a:endParaRPr lang="en-US" sz="2400" b="1" dirty="0" smtClean="0"/>
          </a:p>
          <a:p>
            <a:pPr marL="511175" indent="-511175">
              <a:lnSpc>
                <a:spcPct val="100000"/>
              </a:lnSpc>
              <a:spcBef>
                <a:spcPts val="0"/>
              </a:spcBef>
              <a:buClr>
                <a:srgbClr val="C00000"/>
              </a:buClr>
              <a:buFont typeface="Wingdings" panose="05000000000000000000" pitchFamily="2" charset="2"/>
              <a:buChar char="q"/>
            </a:pPr>
            <a:r>
              <a:rPr lang="en-US" sz="2400" b="1" dirty="0" smtClean="0"/>
              <a:t>Toilet </a:t>
            </a:r>
            <a:r>
              <a:rPr lang="en-US" sz="2400" b="1" dirty="0"/>
              <a:t>transfer: </a:t>
            </a:r>
            <a:r>
              <a:rPr lang="en-US" sz="2400" dirty="0"/>
              <a:t>The ability to get on and off a toilet or </a:t>
            </a:r>
            <a:r>
              <a:rPr lang="en-US" sz="2400" dirty="0" smtClean="0"/>
              <a:t>commode</a:t>
            </a:r>
          </a:p>
          <a:p>
            <a:pPr marL="511175" indent="-511175">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b="1" dirty="0"/>
              <a:t>Car transfer</a:t>
            </a:r>
            <a:r>
              <a:rPr lang="en-US" sz="2400" dirty="0"/>
              <a:t>: </a:t>
            </a:r>
            <a:r>
              <a:rPr lang="en-US" dirty="0"/>
              <a:t>The ability to transfer in and out of a car or van on the passenger side. Does not include the ability to open/close door or fasten seat belt</a:t>
            </a:r>
          </a:p>
          <a:p>
            <a:pPr marL="511175" indent="-511175">
              <a:lnSpc>
                <a:spcPct val="100000"/>
              </a:lnSpc>
              <a:spcBef>
                <a:spcPts val="0"/>
              </a:spcBef>
              <a:buClr>
                <a:srgbClr val="C00000"/>
              </a:buClr>
              <a:buFont typeface="Wingdings" panose="05000000000000000000" pitchFamily="2" charset="2"/>
              <a:buChar char="q"/>
            </a:pPr>
            <a:endParaRPr lang="en-US" sz="2400" dirty="0"/>
          </a:p>
          <a:p>
            <a:pPr marL="511175" indent="-511175">
              <a:lnSpc>
                <a:spcPct val="100000"/>
              </a:lnSpc>
              <a:spcBef>
                <a:spcPts val="0"/>
              </a:spcBef>
              <a:buClr>
                <a:srgbClr val="C00000"/>
              </a:buClr>
              <a:buFont typeface="Wingdings" panose="05000000000000000000" pitchFamily="2" charset="2"/>
              <a:buChar char="q"/>
            </a:pPr>
            <a:endParaRPr lang="en-US" sz="2400" dirty="0"/>
          </a:p>
          <a:p>
            <a:pPr marL="511175" indent="-511175">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34</a:t>
            </a:fld>
            <a:endParaRPr lang="en-US" dirty="0"/>
          </a:p>
        </p:txBody>
      </p:sp>
    </p:spTree>
    <p:extLst>
      <p:ext uri="{BB962C8B-B14F-4D97-AF65-F5344CB8AC3E}">
        <p14:creationId xmlns:p14="http://schemas.microsoft.com/office/powerpoint/2010/main" val="870942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Activity </a:t>
            </a:r>
            <a:r>
              <a:rPr lang="en-US" b="1" dirty="0" smtClean="0">
                <a:solidFill>
                  <a:srgbClr val="C00000"/>
                </a:solidFill>
              </a:rPr>
              <a:t>Definition </a:t>
            </a:r>
            <a:endParaRPr lang="en-US" b="1" dirty="0">
              <a:solidFill>
                <a:srgbClr val="C00000"/>
              </a:solidFill>
            </a:endParaRPr>
          </a:p>
        </p:txBody>
      </p:sp>
      <p:sp>
        <p:nvSpPr>
          <p:cNvPr id="5" name="Rectangle 2"/>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b="1" dirty="0" smtClean="0"/>
              <a:t>Walk </a:t>
            </a:r>
            <a:r>
              <a:rPr lang="en-US" sz="1800" b="1" dirty="0"/>
              <a:t>10 feet</a:t>
            </a:r>
            <a:r>
              <a:rPr lang="en-US" sz="1800" dirty="0"/>
              <a:t>: Once standing, the ability to walk at least 10 feet in a room, corridor, or similar </a:t>
            </a:r>
            <a:r>
              <a:rPr lang="en-US" sz="1800" dirty="0" smtClean="0"/>
              <a:t>space</a:t>
            </a:r>
          </a:p>
          <a:p>
            <a:pPr marL="814388" lvl="1" indent="-295275">
              <a:lnSpc>
                <a:spcPct val="100000"/>
              </a:lnSpc>
              <a:spcBef>
                <a:spcPts val="0"/>
              </a:spcBef>
              <a:buClr>
                <a:srgbClr val="C00000"/>
              </a:buClr>
              <a:buFont typeface="Arial" panose="020B0604020202020204" pitchFamily="34" charset="0"/>
              <a:buChar char="•"/>
            </a:pPr>
            <a:r>
              <a:rPr lang="en-US" b="1" dirty="0"/>
              <a:t>Note: Does the </a:t>
            </a:r>
            <a:r>
              <a:rPr lang="en-US" b="1" dirty="0" smtClean="0"/>
              <a:t>patient </a:t>
            </a:r>
            <a:r>
              <a:rPr lang="en-US" b="1" dirty="0"/>
              <a:t>walk? Mr. Z currently does not walk, but a walking goal is clinically indicated</a:t>
            </a:r>
            <a:r>
              <a:rPr lang="en-US" b="1" dirty="0" smtClean="0"/>
              <a:t>. </a:t>
            </a:r>
            <a:endParaRPr lang="en-US" b="1" dirty="0"/>
          </a:p>
          <a:p>
            <a:pPr marL="814388" lvl="1" indent="-295275">
              <a:lnSpc>
                <a:spcPct val="100000"/>
              </a:lnSpc>
              <a:spcBef>
                <a:spcPts val="0"/>
              </a:spcBef>
              <a:buClr>
                <a:srgbClr val="C00000"/>
              </a:buClr>
              <a:buFont typeface="Arial" panose="020B0604020202020204" pitchFamily="34" charset="0"/>
              <a:buChar char="•"/>
            </a:pPr>
            <a:r>
              <a:rPr lang="en-US" b="1" dirty="0"/>
              <a:t>Coding: </a:t>
            </a:r>
            <a:r>
              <a:rPr lang="en-US" b="1" dirty="0" smtClean="0"/>
              <a:t>88 due to clinically unsafe on admission but it would be 09 N/A if she did not walk prior to his acute admission stay. Same goes to walking 50 </a:t>
            </a:r>
            <a:r>
              <a:rPr lang="en-US" b="1" dirty="0" err="1" smtClean="0"/>
              <a:t>ft</a:t>
            </a:r>
            <a:r>
              <a:rPr lang="en-US" b="1" dirty="0" smtClean="0"/>
              <a:t> and 150 ft. </a:t>
            </a:r>
          </a:p>
          <a:p>
            <a:pPr marL="463550" indent="-295275">
              <a:lnSpc>
                <a:spcPct val="100000"/>
              </a:lnSpc>
              <a:spcBef>
                <a:spcPts val="0"/>
              </a:spcBef>
              <a:buClr>
                <a:srgbClr val="C00000"/>
              </a:buClr>
              <a:buFont typeface="Arial" panose="020B0604020202020204" pitchFamily="34" charset="0"/>
              <a:buChar char="•"/>
            </a:pPr>
            <a:endParaRPr lang="en-US" sz="1800" b="1" dirty="0" smtClean="0"/>
          </a:p>
          <a:p>
            <a:pPr marL="463550" indent="-463550">
              <a:lnSpc>
                <a:spcPct val="100000"/>
              </a:lnSpc>
              <a:spcBef>
                <a:spcPts val="0"/>
              </a:spcBef>
              <a:buClr>
                <a:srgbClr val="C00000"/>
              </a:buClr>
              <a:buFont typeface="Wingdings" panose="05000000000000000000" pitchFamily="2" charset="2"/>
              <a:buChar char="q"/>
            </a:pPr>
            <a:r>
              <a:rPr lang="en-US" sz="1800" b="1" dirty="0" smtClean="0"/>
              <a:t>Walk </a:t>
            </a:r>
            <a:r>
              <a:rPr lang="en-US" sz="1800" b="1" dirty="0"/>
              <a:t>50 feet with two turns</a:t>
            </a:r>
            <a:r>
              <a:rPr lang="en-US" sz="1800" dirty="0"/>
              <a:t>: Once standing, the ability to walk at least 50 feet and make two </a:t>
            </a:r>
            <a:r>
              <a:rPr lang="en-US" sz="1800" dirty="0" smtClean="0"/>
              <a:t>turns</a:t>
            </a:r>
          </a:p>
          <a:p>
            <a:pPr marL="814388" lvl="1" indent="-295275">
              <a:lnSpc>
                <a:spcPct val="100000"/>
              </a:lnSpc>
              <a:spcBef>
                <a:spcPts val="0"/>
              </a:spcBef>
              <a:buClr>
                <a:srgbClr val="C00000"/>
              </a:buClr>
              <a:buFont typeface="Arial" panose="020B0604020202020204" pitchFamily="34" charset="0"/>
              <a:buChar char="•"/>
            </a:pPr>
            <a:r>
              <a:rPr lang="en-US" b="1" dirty="0"/>
              <a:t>Note:</a:t>
            </a:r>
            <a:r>
              <a:rPr lang="en-US" dirty="0"/>
              <a:t> The turns included in </a:t>
            </a:r>
            <a:r>
              <a:rPr lang="en-US" dirty="0" smtClean="0"/>
              <a:t>these item (</a:t>
            </a:r>
            <a:r>
              <a:rPr lang="en-US" dirty="0"/>
              <a:t>walking or wheeling 50 feet with 2 turns) are 90-degree turns. The turns may be in the same direction (two 90-degree turns to the right or two 90-degree turns to the left) or may be in different directions (one 90-degree turn to the left and one 90-degree turn to the right). The 90-degree turn should </a:t>
            </a:r>
            <a:r>
              <a:rPr lang="en-US" dirty="0" smtClean="0"/>
              <a:t>occur at </a:t>
            </a:r>
            <a:r>
              <a:rPr lang="en-US" dirty="0"/>
              <a:t>the person’s ability level and can include use of an </a:t>
            </a:r>
            <a:r>
              <a:rPr lang="en-US" dirty="0" smtClean="0"/>
              <a:t>assistive device </a:t>
            </a:r>
            <a:r>
              <a:rPr lang="en-US" dirty="0"/>
              <a:t>(for example, cane or wheelchair</a:t>
            </a:r>
            <a:r>
              <a:rPr lang="en-US" dirty="0" smtClean="0"/>
              <a:t>)</a:t>
            </a: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b="1" dirty="0" smtClean="0"/>
          </a:p>
          <a:p>
            <a:pPr marL="463550" indent="-463550">
              <a:lnSpc>
                <a:spcPct val="100000"/>
              </a:lnSpc>
              <a:spcBef>
                <a:spcPts val="0"/>
              </a:spcBef>
              <a:buClr>
                <a:srgbClr val="C00000"/>
              </a:buClr>
              <a:buFont typeface="Wingdings" panose="05000000000000000000" pitchFamily="2" charset="2"/>
              <a:buChar char="q"/>
            </a:pPr>
            <a:r>
              <a:rPr lang="en-US" sz="1800" b="1" dirty="0" smtClean="0"/>
              <a:t>Walk </a:t>
            </a:r>
            <a:r>
              <a:rPr lang="en-US" sz="1800" b="1" dirty="0"/>
              <a:t>150 feet</a:t>
            </a:r>
            <a:r>
              <a:rPr lang="en-US" sz="1800" dirty="0"/>
              <a:t>: Once standing, the ability to walk at least 150 feet in a corridor or similar </a:t>
            </a:r>
            <a:r>
              <a:rPr lang="en-US" sz="1800" dirty="0" smtClean="0"/>
              <a:t>space</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35</a:t>
            </a:fld>
            <a:endParaRPr lang="en-US" dirty="0"/>
          </a:p>
        </p:txBody>
      </p:sp>
    </p:spTree>
    <p:extLst>
      <p:ext uri="{BB962C8B-B14F-4D97-AF65-F5344CB8AC3E}">
        <p14:creationId xmlns:p14="http://schemas.microsoft.com/office/powerpoint/2010/main" val="4254560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Activity </a:t>
            </a:r>
            <a:r>
              <a:rPr lang="en-US" b="1" dirty="0" smtClean="0">
                <a:solidFill>
                  <a:srgbClr val="C00000"/>
                </a:solidFill>
              </a:rPr>
              <a:t>Definition </a:t>
            </a:r>
            <a:endParaRPr lang="en-US" b="1" dirty="0">
              <a:solidFill>
                <a:srgbClr val="C00000"/>
              </a:solidFill>
            </a:endParaRPr>
          </a:p>
        </p:txBody>
      </p:sp>
      <p:sp>
        <p:nvSpPr>
          <p:cNvPr id="5" name="Rectangle 2"/>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smtClean="0"/>
              <a:t>Walking </a:t>
            </a:r>
            <a:r>
              <a:rPr lang="en-US" b="1" dirty="0"/>
              <a:t>10 feet on uneven surfaces</a:t>
            </a:r>
            <a:r>
              <a:rPr lang="en-US" dirty="0"/>
              <a:t>: The ability to walk 10 feet on uneven or sloping surfaces (indoor </a:t>
            </a:r>
            <a:r>
              <a:rPr lang="en-US" dirty="0" smtClean="0"/>
              <a:t>or outdoor</a:t>
            </a:r>
            <a:r>
              <a:rPr lang="en-US" dirty="0"/>
              <a:t>), such as turf or </a:t>
            </a:r>
            <a:r>
              <a:rPr lang="en-US" dirty="0" smtClean="0"/>
              <a:t>gravel</a:t>
            </a:r>
          </a:p>
          <a:p>
            <a:pPr marL="463550" indent="-463550">
              <a:lnSpc>
                <a:spcPct val="100000"/>
              </a:lnSpc>
              <a:spcBef>
                <a:spcPts val="0"/>
              </a:spcBef>
              <a:buClr>
                <a:srgbClr val="C00000"/>
              </a:buClr>
              <a:buFont typeface="Wingdings" panose="05000000000000000000" pitchFamily="2" charset="2"/>
              <a:buChar char="q"/>
            </a:pPr>
            <a:endParaRPr lang="en-US" b="1" dirty="0" smtClean="0"/>
          </a:p>
          <a:p>
            <a:pPr marL="463550" indent="-463550">
              <a:lnSpc>
                <a:spcPct val="100000"/>
              </a:lnSpc>
              <a:spcBef>
                <a:spcPts val="0"/>
              </a:spcBef>
              <a:buClr>
                <a:srgbClr val="C00000"/>
              </a:buClr>
              <a:buFont typeface="Wingdings" panose="05000000000000000000" pitchFamily="2" charset="2"/>
              <a:buChar char="q"/>
            </a:pPr>
            <a:r>
              <a:rPr lang="en-US" b="1" dirty="0" smtClean="0"/>
              <a:t>1 </a:t>
            </a:r>
            <a:r>
              <a:rPr lang="en-US" b="1" dirty="0"/>
              <a:t>step (curb): </a:t>
            </a:r>
            <a:r>
              <a:rPr lang="en-US" dirty="0"/>
              <a:t>The ability to go up and down a curb and/or up and down one </a:t>
            </a:r>
            <a:r>
              <a:rPr lang="en-US" dirty="0" smtClean="0"/>
              <a:t>step</a:t>
            </a:r>
            <a:endParaRPr lang="en-US" dirty="0"/>
          </a:p>
          <a:p>
            <a:pPr marL="463550" indent="-463550">
              <a:lnSpc>
                <a:spcPct val="100000"/>
              </a:lnSpc>
              <a:spcBef>
                <a:spcPts val="0"/>
              </a:spcBef>
              <a:buClr>
                <a:srgbClr val="C00000"/>
              </a:buClr>
              <a:buFont typeface="Wingdings" panose="05000000000000000000" pitchFamily="2" charset="2"/>
              <a:buChar char="q"/>
            </a:pPr>
            <a:endParaRPr lang="en-US" b="1" dirty="0" smtClean="0"/>
          </a:p>
          <a:p>
            <a:pPr marL="463550" indent="-463550">
              <a:lnSpc>
                <a:spcPct val="100000"/>
              </a:lnSpc>
              <a:spcBef>
                <a:spcPts val="0"/>
              </a:spcBef>
              <a:buClr>
                <a:srgbClr val="C00000"/>
              </a:buClr>
              <a:buFont typeface="Wingdings" panose="05000000000000000000" pitchFamily="2" charset="2"/>
              <a:buChar char="q"/>
            </a:pPr>
            <a:r>
              <a:rPr lang="en-US" b="1" dirty="0" smtClean="0"/>
              <a:t>4 </a:t>
            </a:r>
            <a:r>
              <a:rPr lang="en-US" b="1" dirty="0"/>
              <a:t>steps:</a:t>
            </a:r>
            <a:r>
              <a:rPr lang="en-US" dirty="0"/>
              <a:t> The ability to go up and down four steps with or without a rail</a:t>
            </a:r>
          </a:p>
          <a:p>
            <a:pPr marL="463550" indent="-463550">
              <a:lnSpc>
                <a:spcPct val="100000"/>
              </a:lnSpc>
              <a:spcBef>
                <a:spcPts val="0"/>
              </a:spcBef>
              <a:buClr>
                <a:srgbClr val="C00000"/>
              </a:buClr>
              <a:buFont typeface="Wingdings" panose="05000000000000000000" pitchFamily="2" charset="2"/>
              <a:buChar char="q"/>
            </a:pPr>
            <a:endParaRPr lang="en-US" b="1" dirty="0" smtClean="0"/>
          </a:p>
          <a:p>
            <a:pPr marL="463550" indent="-463550">
              <a:lnSpc>
                <a:spcPct val="100000"/>
              </a:lnSpc>
              <a:spcBef>
                <a:spcPts val="0"/>
              </a:spcBef>
              <a:buClr>
                <a:srgbClr val="C00000"/>
              </a:buClr>
              <a:buFont typeface="Wingdings" panose="05000000000000000000" pitchFamily="2" charset="2"/>
              <a:buChar char="q"/>
            </a:pPr>
            <a:r>
              <a:rPr lang="en-US" b="1" dirty="0" smtClean="0"/>
              <a:t>12 </a:t>
            </a:r>
            <a:r>
              <a:rPr lang="en-US" b="1" dirty="0"/>
              <a:t>steps</a:t>
            </a:r>
            <a:r>
              <a:rPr lang="en-US" dirty="0"/>
              <a:t>: The ability to go up and down 12 steps with or without a </a:t>
            </a:r>
            <a:r>
              <a:rPr lang="en-US" dirty="0" smtClean="0"/>
              <a:t>rail</a:t>
            </a:r>
          </a:p>
          <a:p>
            <a:pPr marL="463550" indent="-463550">
              <a:lnSpc>
                <a:spcPct val="100000"/>
              </a:lnSpc>
              <a:spcBef>
                <a:spcPts val="0"/>
              </a:spcBef>
              <a:buClr>
                <a:srgbClr val="C00000"/>
              </a:buClr>
              <a:buFont typeface="Wingdings" panose="05000000000000000000" pitchFamily="2" charset="2"/>
              <a:buChar char="q"/>
            </a:pPr>
            <a:endParaRPr lang="en-US" b="1" dirty="0" smtClean="0"/>
          </a:p>
          <a:p>
            <a:pPr marL="463550" indent="-463550">
              <a:lnSpc>
                <a:spcPct val="100000"/>
              </a:lnSpc>
              <a:spcBef>
                <a:spcPts val="0"/>
              </a:spcBef>
              <a:buClr>
                <a:srgbClr val="C00000"/>
              </a:buClr>
              <a:buFont typeface="Wingdings" panose="05000000000000000000" pitchFamily="2" charset="2"/>
              <a:buChar char="q"/>
            </a:pPr>
            <a:r>
              <a:rPr lang="en-US" b="1" dirty="0" smtClean="0"/>
              <a:t>Picking </a:t>
            </a:r>
            <a:r>
              <a:rPr lang="en-US" b="1" dirty="0"/>
              <a:t>up object</a:t>
            </a:r>
            <a:r>
              <a:rPr lang="en-US" dirty="0"/>
              <a:t>: The ability to bend/stoop from a standing position to pick up a small object, such as a </a:t>
            </a:r>
            <a:r>
              <a:rPr lang="en-US" dirty="0" smtClean="0"/>
              <a:t>spoon, from </a:t>
            </a:r>
            <a:r>
              <a:rPr lang="en-US" dirty="0"/>
              <a:t>the </a:t>
            </a:r>
            <a:r>
              <a:rPr lang="en-US" dirty="0" smtClean="0"/>
              <a:t>floor</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Wheel 50 feet with two turns: </a:t>
            </a:r>
            <a:r>
              <a:rPr lang="en-US" dirty="0"/>
              <a:t>Once seated in wheelchair/scooter, the ability to wheel at least 50 feet and make two turns</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Wheel 150 feet</a:t>
            </a:r>
            <a:r>
              <a:rPr lang="en-US" dirty="0"/>
              <a:t>: Once seated in wheelchair/scooter, the ability to wheel at least 150 feet in a corridor or similar space</a:t>
            </a:r>
          </a:p>
          <a:p>
            <a:pPr marL="463550" indent="-463550">
              <a:lnSpc>
                <a:spcPct val="100000"/>
              </a:lnSpc>
              <a:spcBef>
                <a:spcPts val="0"/>
              </a:spcBef>
              <a:buClr>
                <a:srgbClr val="C00000"/>
              </a:buClr>
              <a:buFont typeface="Wingdings" panose="05000000000000000000" pitchFamily="2" charset="2"/>
              <a:buChar char="q"/>
            </a:pPr>
            <a:endParaRPr lang="en-US" dirty="0" smtClean="0"/>
          </a:p>
          <a:p>
            <a:pPr marL="463550" indent="-463550">
              <a:lnSpc>
                <a:spcPct val="100000"/>
              </a:lnSpc>
              <a:spcBef>
                <a:spcPts val="0"/>
              </a:spcBef>
              <a:buClr>
                <a:srgbClr val="C00000"/>
              </a:buClr>
              <a:buFont typeface="Wingdings" panose="05000000000000000000" pitchFamily="2" charset="2"/>
              <a:buChar char="q"/>
            </a:pPr>
            <a:endParaRPr lang="en-US" sz="18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36</a:t>
            </a:fld>
            <a:endParaRPr lang="en-US" dirty="0"/>
          </a:p>
        </p:txBody>
      </p:sp>
    </p:spTree>
    <p:extLst>
      <p:ext uri="{BB962C8B-B14F-4D97-AF65-F5344CB8AC3E}">
        <p14:creationId xmlns:p14="http://schemas.microsoft.com/office/powerpoint/2010/main" val="778894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sz="2400" b="1" dirty="0" smtClean="0">
                <a:solidFill>
                  <a:srgbClr val="C00000"/>
                </a:solidFill>
              </a:rPr>
              <a:t>Examples on How to Code </a:t>
            </a:r>
            <a:endParaRPr lang="en-US" sz="2400" b="1" dirty="0">
              <a:solidFill>
                <a:srgbClr val="C00000"/>
              </a:solidFill>
            </a:endParaRP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37</a:t>
            </a:fld>
            <a:endParaRPr lang="en-US" dirty="0"/>
          </a:p>
        </p:txBody>
      </p:sp>
      <p:sp>
        <p:nvSpPr>
          <p:cNvPr id="3" name="Rectangle 2"/>
          <p:cNvSpPr/>
          <p:nvPr/>
        </p:nvSpPr>
        <p:spPr>
          <a:xfrm>
            <a:off x="990600" y="1790700"/>
            <a:ext cx="7391400" cy="4000500"/>
          </a:xfrm>
          <a:prstGeom prst="rect">
            <a:avLst/>
          </a:prstGeom>
          <a:solidFill>
            <a:srgbClr val="1EE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See WORD document with multiple examples on how to code each item for Function &amp; Mobility.</a:t>
            </a:r>
          </a:p>
          <a:p>
            <a:pPr algn="ctr"/>
            <a:endParaRPr lang="en-US" sz="2400" b="1" dirty="0" smtClean="0"/>
          </a:p>
          <a:p>
            <a:pPr algn="ctr"/>
            <a:r>
              <a:rPr lang="en-US" sz="2400" b="1" dirty="0" smtClean="0"/>
              <a:t>Recommended use of the tool</a:t>
            </a:r>
            <a:endParaRPr lang="en-US" sz="2400" b="1" dirty="0" smtClean="0"/>
          </a:p>
          <a:p>
            <a:pPr marL="457200" indent="-457200">
              <a:buAutoNum type="arabicPeriod"/>
            </a:pPr>
            <a:endParaRPr lang="en-US" sz="2400" dirty="0" smtClean="0"/>
          </a:p>
          <a:p>
            <a:pPr marL="457200" indent="-457200">
              <a:buAutoNum type="arabicPeriod"/>
            </a:pPr>
            <a:r>
              <a:rPr lang="en-US" sz="2400" dirty="0" smtClean="0"/>
              <a:t>Review </a:t>
            </a:r>
            <a:r>
              <a:rPr lang="en-US" sz="2400" dirty="0" smtClean="0"/>
              <a:t>info as a team so that all are on the same page</a:t>
            </a:r>
          </a:p>
          <a:p>
            <a:pPr marL="457200" indent="-457200">
              <a:buAutoNum type="arabicPeriod"/>
            </a:pPr>
            <a:endParaRPr lang="en-US" sz="2400" dirty="0" smtClean="0"/>
          </a:p>
          <a:p>
            <a:pPr marL="457200" indent="-457200">
              <a:buAutoNum type="arabicPeriod"/>
            </a:pPr>
            <a:r>
              <a:rPr lang="en-US" sz="2400" dirty="0" smtClean="0"/>
              <a:t>Cut </a:t>
            </a:r>
            <a:r>
              <a:rPr lang="en-US" sz="2400" dirty="0" smtClean="0"/>
              <a:t>&amp; paste some for testing/competency purpose</a:t>
            </a:r>
          </a:p>
          <a:p>
            <a:pPr marL="457200" indent="-457200">
              <a:buAutoNum type="arabicPeriod"/>
            </a:pPr>
            <a:endParaRPr lang="en-US" sz="2400" dirty="0" smtClean="0"/>
          </a:p>
          <a:p>
            <a:pPr marL="457200" indent="-457200">
              <a:buAutoNum type="arabicPeriod"/>
            </a:pPr>
            <a:r>
              <a:rPr lang="en-US" sz="2400" dirty="0" smtClean="0"/>
              <a:t>Bring </a:t>
            </a:r>
            <a:r>
              <a:rPr lang="en-US" sz="2400" dirty="0" smtClean="0"/>
              <a:t>to ITP meetings to assist in coding </a:t>
            </a:r>
            <a:endParaRPr lang="en-US" sz="2400" dirty="0"/>
          </a:p>
        </p:txBody>
      </p:sp>
    </p:spTree>
    <p:extLst>
      <p:ext uri="{BB962C8B-B14F-4D97-AF65-F5344CB8AC3E}">
        <p14:creationId xmlns:p14="http://schemas.microsoft.com/office/powerpoint/2010/main" val="919037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smtClean="0">
                <a:solidFill>
                  <a:srgbClr val="C00000"/>
                </a:solidFill>
              </a:rPr>
              <a:t>Discharge Data </a:t>
            </a:r>
            <a:endParaRPr lang="en-US" sz="2400" b="1" dirty="0">
              <a:solidFill>
                <a:srgbClr val="C00000"/>
              </a:solidFill>
            </a:endParaRP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38</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377634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14599"/>
            <a:ext cx="4267200" cy="4093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10200" y="1790700"/>
            <a:ext cx="2590800" cy="346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Self explanatory but make sure you have a good system to enter this info  for instance  both D/C to home and Home with HH </a:t>
            </a:r>
            <a:r>
              <a:rPr lang="en-US" sz="2400" dirty="0" smtClean="0"/>
              <a:t>would be </a:t>
            </a:r>
            <a:r>
              <a:rPr lang="en-US" sz="2400" dirty="0" smtClean="0"/>
              <a:t>coded 01 </a:t>
            </a:r>
            <a:endParaRPr lang="en-US" sz="2400" dirty="0"/>
          </a:p>
        </p:txBody>
      </p:sp>
    </p:spTree>
    <p:extLst>
      <p:ext uri="{BB962C8B-B14F-4D97-AF65-F5344CB8AC3E}">
        <p14:creationId xmlns:p14="http://schemas.microsoft.com/office/powerpoint/2010/main" val="1832784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smtClean="0">
                <a:solidFill>
                  <a:srgbClr val="C00000"/>
                </a:solidFill>
              </a:rPr>
              <a:t>30-Day Follow-up Status </a:t>
            </a:r>
            <a:endParaRPr lang="en-US" sz="2400" b="1" dirty="0">
              <a:solidFill>
                <a:srgbClr val="C00000"/>
              </a:solidFill>
            </a:endParaRP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39</a:t>
            </a:fld>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6553200" cy="417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8684" y="5361380"/>
            <a:ext cx="8434316" cy="1200329"/>
          </a:xfrm>
          <a:prstGeom prst="rect">
            <a:avLst/>
          </a:prstGeom>
          <a:noFill/>
        </p:spPr>
        <p:txBody>
          <a:bodyPr wrap="square" rtlCol="0">
            <a:spAutoFit/>
          </a:bodyPr>
          <a:lstStyle/>
          <a:p>
            <a:r>
              <a:rPr lang="en-US" b="1" dirty="0" smtClean="0">
                <a:solidFill>
                  <a:srgbClr val="C00000"/>
                </a:solidFill>
              </a:rPr>
              <a:t>We understand that getting information regarding a hospital use other than yours may be difficult to get information from the patient hence all the choices on the next Slide. – We do expect that you will be able to get info from HIM for patients who used your CAH.</a:t>
            </a:r>
            <a:endParaRPr lang="en-US" b="1" dirty="0">
              <a:solidFill>
                <a:srgbClr val="C00000"/>
              </a:solidFill>
            </a:endParaRPr>
          </a:p>
        </p:txBody>
      </p:sp>
    </p:spTree>
    <p:extLst>
      <p:ext uri="{BB962C8B-B14F-4D97-AF65-F5344CB8AC3E}">
        <p14:creationId xmlns:p14="http://schemas.microsoft.com/office/powerpoint/2010/main" val="2218598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Long-Term Goals &amp; Project Timelines  </a:t>
            </a:r>
          </a:p>
        </p:txBody>
      </p:sp>
      <p:sp>
        <p:nvSpPr>
          <p:cNvPr id="5" name="Rectangle 2"/>
          <p:cNvSpPr txBox="1">
            <a:spLocks noChangeArrowheads="1"/>
          </p:cNvSpPr>
          <p:nvPr/>
        </p:nvSpPr>
        <p:spPr bwMode="auto">
          <a:xfrm>
            <a:off x="457200" y="1219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800" dirty="0"/>
              <a:t>Improve quality care and CAH SB outcomes</a:t>
            </a:r>
          </a:p>
          <a:p>
            <a:pPr marL="463550" indent="-463550">
              <a:lnSpc>
                <a:spcPct val="100000"/>
              </a:lnSpc>
              <a:spcBef>
                <a:spcPts val="0"/>
              </a:spcBef>
              <a:buClr>
                <a:srgbClr val="C00000"/>
              </a:buClr>
              <a:buFont typeface="Wingdings" panose="05000000000000000000" pitchFamily="2" charset="2"/>
              <a:buChar char="q"/>
            </a:pPr>
            <a:endParaRPr lang="en-US" sz="2800" dirty="0"/>
          </a:p>
          <a:p>
            <a:pPr marL="463550" indent="-463550">
              <a:lnSpc>
                <a:spcPct val="100000"/>
              </a:lnSpc>
              <a:spcBef>
                <a:spcPts val="0"/>
              </a:spcBef>
              <a:buClr>
                <a:srgbClr val="C00000"/>
              </a:buClr>
              <a:buFont typeface="Wingdings" panose="05000000000000000000" pitchFamily="2" charset="2"/>
              <a:buChar char="q"/>
            </a:pPr>
            <a:r>
              <a:rPr lang="en-US" sz="2800" dirty="0"/>
              <a:t>Data to use to promote your programs</a:t>
            </a:r>
          </a:p>
          <a:p>
            <a:pPr marL="463550" indent="-463550">
              <a:lnSpc>
                <a:spcPct val="100000"/>
              </a:lnSpc>
              <a:spcBef>
                <a:spcPts val="0"/>
              </a:spcBef>
              <a:buClr>
                <a:srgbClr val="C00000"/>
              </a:buClr>
              <a:buFont typeface="Wingdings" panose="05000000000000000000" pitchFamily="2" charset="2"/>
              <a:buChar char="q"/>
            </a:pPr>
            <a:endParaRPr lang="en-US" sz="2800" dirty="0"/>
          </a:p>
          <a:p>
            <a:pPr marL="463550" indent="-463550">
              <a:lnSpc>
                <a:spcPct val="100000"/>
              </a:lnSpc>
              <a:spcBef>
                <a:spcPts val="0"/>
              </a:spcBef>
              <a:buClr>
                <a:srgbClr val="C00000"/>
              </a:buClr>
              <a:buFont typeface="Wingdings" panose="05000000000000000000" pitchFamily="2" charset="2"/>
              <a:buChar char="q"/>
            </a:pPr>
            <a:r>
              <a:rPr lang="en-US" sz="2800" dirty="0"/>
              <a:t>To be approved by NQF and adopted by CMS</a:t>
            </a:r>
          </a:p>
          <a:p>
            <a:pPr marL="463550" indent="-463550">
              <a:lnSpc>
                <a:spcPct val="100000"/>
              </a:lnSpc>
              <a:spcBef>
                <a:spcPts val="0"/>
              </a:spcBef>
              <a:buClr>
                <a:srgbClr val="C00000"/>
              </a:buClr>
              <a:buFont typeface="Wingdings" panose="05000000000000000000" pitchFamily="2" charset="2"/>
              <a:buChar char="q"/>
            </a:pPr>
            <a:endParaRPr lang="en-US" sz="2800" dirty="0"/>
          </a:p>
          <a:p>
            <a:pPr marL="463550" indent="-463550">
              <a:lnSpc>
                <a:spcPct val="100000"/>
              </a:lnSpc>
              <a:spcBef>
                <a:spcPts val="0"/>
              </a:spcBef>
              <a:buClr>
                <a:srgbClr val="C00000"/>
              </a:buClr>
              <a:buFont typeface="Wingdings" panose="05000000000000000000" pitchFamily="2" charset="2"/>
              <a:buChar char="q"/>
            </a:pPr>
            <a:endParaRPr lang="en-US" sz="2800" dirty="0"/>
          </a:p>
          <a:p>
            <a:pPr marL="463550" indent="-463550">
              <a:lnSpc>
                <a:spcPct val="100000"/>
              </a:lnSpc>
              <a:spcBef>
                <a:spcPts val="0"/>
              </a:spcBef>
              <a:buClr>
                <a:srgbClr val="C00000"/>
              </a:buClr>
              <a:buFont typeface="Wingdings" panose="05000000000000000000" pitchFamily="2" charset="2"/>
              <a:buChar char="q"/>
            </a:pPr>
            <a:r>
              <a:rPr lang="en-US" sz="2800" b="1" dirty="0">
                <a:solidFill>
                  <a:srgbClr val="C00000"/>
                </a:solidFill>
              </a:rPr>
              <a:t>Project Timeline</a:t>
            </a:r>
          </a:p>
          <a:p>
            <a:pPr marL="463550" indent="-463550">
              <a:lnSpc>
                <a:spcPct val="100000"/>
              </a:lnSpc>
              <a:spcBef>
                <a:spcPts val="0"/>
              </a:spcBef>
              <a:buClr>
                <a:srgbClr val="C00000"/>
              </a:buClr>
              <a:buFont typeface="Wingdings" panose="05000000000000000000" pitchFamily="2" charset="2"/>
              <a:buChar char="q"/>
            </a:pPr>
            <a:endParaRPr lang="en-US" sz="2800" b="1" dirty="0">
              <a:solidFill>
                <a:srgbClr val="C00000"/>
              </a:solidFill>
            </a:endParaRPr>
          </a:p>
          <a:p>
            <a:pPr marL="801687" lvl="2" indent="-463550">
              <a:lnSpc>
                <a:spcPct val="100000"/>
              </a:lnSpc>
              <a:spcBef>
                <a:spcPts val="0"/>
              </a:spcBef>
              <a:buClr>
                <a:srgbClr val="C00000"/>
              </a:buClr>
              <a:buFont typeface="Arial" panose="020B0604020202020204" pitchFamily="34" charset="0"/>
              <a:buChar char="•"/>
            </a:pPr>
            <a:r>
              <a:rPr lang="en-US" sz="2600" dirty="0"/>
              <a:t>Start with all SB admissions effective April 1st, 2018 and ends March 31st, 2019</a:t>
            </a:r>
            <a:endParaRPr lang="en-US" sz="2800" dirty="0"/>
          </a:p>
          <a:p>
            <a:pPr marL="801687" lvl="2" indent="-463550">
              <a:lnSpc>
                <a:spcPct val="100000"/>
              </a:lnSpc>
              <a:spcBef>
                <a:spcPts val="0"/>
              </a:spcBef>
              <a:buClr>
                <a:srgbClr val="C00000"/>
              </a:buClr>
              <a:buFont typeface="Arial" panose="020B0604020202020204" pitchFamily="34" charset="0"/>
              <a:buChar char="•"/>
            </a:pPr>
            <a:r>
              <a:rPr lang="en-US" sz="2600" dirty="0"/>
              <a:t>It is a 1 yr. commitment for now!</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a:t>
            </a:fld>
            <a:endParaRPr lang="en-US" dirty="0"/>
          </a:p>
        </p:txBody>
      </p:sp>
    </p:spTree>
    <p:extLst>
      <p:ext uri="{BB962C8B-B14F-4D97-AF65-F5344CB8AC3E}">
        <p14:creationId xmlns:p14="http://schemas.microsoft.com/office/powerpoint/2010/main" val="1168163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smtClean="0">
                <a:solidFill>
                  <a:srgbClr val="C00000"/>
                </a:solidFill>
              </a:rPr>
              <a:t>30-Day Follow-up Status </a:t>
            </a:r>
            <a:endParaRPr lang="en-US" sz="2400" b="1" dirty="0">
              <a:solidFill>
                <a:srgbClr val="C00000"/>
              </a:solidFill>
            </a:endParaRP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40</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104900"/>
            <a:ext cx="6942137"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43800" y="1104900"/>
            <a:ext cx="1447800" cy="476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Check all that applies</a:t>
            </a:r>
          </a:p>
          <a:p>
            <a:pPr algn="ctr"/>
            <a:endParaRPr lang="en-US" sz="2400" dirty="0"/>
          </a:p>
          <a:p>
            <a:pPr algn="ctr"/>
            <a:r>
              <a:rPr lang="en-US" sz="2400" dirty="0" smtClean="0"/>
              <a:t>Take the time to read and let’s discuss any  and all questions.</a:t>
            </a:r>
            <a:endParaRPr lang="en-US" sz="2400" dirty="0"/>
          </a:p>
        </p:txBody>
      </p:sp>
    </p:spTree>
    <p:extLst>
      <p:ext uri="{BB962C8B-B14F-4D97-AF65-F5344CB8AC3E}">
        <p14:creationId xmlns:p14="http://schemas.microsoft.com/office/powerpoint/2010/main" val="3278024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1800" b="1" dirty="0">
                <a:solidFill>
                  <a:srgbClr val="C00000"/>
                </a:solidFill>
              </a:rPr>
              <a:t> Best Practice to code and collect data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41</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47800"/>
            <a:ext cx="583583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1828800"/>
            <a:ext cx="22098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What process would work best</a:t>
            </a:r>
          </a:p>
        </p:txBody>
      </p:sp>
    </p:spTree>
    <p:extLst>
      <p:ext uri="{BB962C8B-B14F-4D97-AF65-F5344CB8AC3E}">
        <p14:creationId xmlns:p14="http://schemas.microsoft.com/office/powerpoint/2010/main" val="20743218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Best Practice to code and collect data </a:t>
            </a:r>
          </a:p>
        </p:txBody>
      </p:sp>
      <p:sp>
        <p:nvSpPr>
          <p:cNvPr id="5" name="Rectangle 2"/>
          <p:cNvSpPr txBox="1">
            <a:spLocks noChangeArrowheads="1"/>
          </p:cNvSpPr>
          <p:nvPr/>
        </p:nvSpPr>
        <p:spPr bwMode="auto">
          <a:xfrm>
            <a:off x="304800" y="11430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dirty="0"/>
              <a:t>Internal Project Manager &amp; contact</a:t>
            </a:r>
          </a:p>
          <a:p>
            <a:pPr marL="463550" indent="-463550">
              <a:lnSpc>
                <a:spcPct val="100000"/>
              </a:lnSpc>
              <a:spcBef>
                <a:spcPts val="0"/>
              </a:spcBef>
              <a:buClr>
                <a:srgbClr val="C00000"/>
              </a:buClr>
              <a:buFont typeface="Wingdings" panose="05000000000000000000" pitchFamily="2" charset="2"/>
              <a:buChar char="q"/>
            </a:pPr>
            <a:endParaRPr lang="en-US" dirty="0" smtClean="0"/>
          </a:p>
          <a:p>
            <a:pPr marL="463550" indent="-463550">
              <a:lnSpc>
                <a:spcPct val="100000"/>
              </a:lnSpc>
              <a:spcBef>
                <a:spcPts val="0"/>
              </a:spcBef>
              <a:buClr>
                <a:srgbClr val="C00000"/>
              </a:buClr>
              <a:buFont typeface="Wingdings" panose="05000000000000000000" pitchFamily="2" charset="2"/>
              <a:buChar char="q"/>
            </a:pPr>
            <a:r>
              <a:rPr lang="en-US" dirty="0" smtClean="0"/>
              <a:t>Who </a:t>
            </a:r>
            <a:r>
              <a:rPr lang="en-US" dirty="0"/>
              <a:t>initiates the data collection after admission</a:t>
            </a:r>
          </a:p>
          <a:p>
            <a:pPr marL="463550" indent="-463550">
              <a:lnSpc>
                <a:spcPct val="100000"/>
              </a:lnSpc>
              <a:spcBef>
                <a:spcPts val="0"/>
              </a:spcBef>
              <a:buClr>
                <a:srgbClr val="C00000"/>
              </a:buClr>
              <a:buFont typeface="Wingdings" panose="05000000000000000000" pitchFamily="2" charset="2"/>
              <a:buChar char="q"/>
            </a:pPr>
            <a:endParaRPr lang="en-US" dirty="0" smtClean="0"/>
          </a:p>
          <a:p>
            <a:pPr marL="463550" indent="-463550">
              <a:lnSpc>
                <a:spcPct val="100000"/>
              </a:lnSpc>
              <a:spcBef>
                <a:spcPts val="0"/>
              </a:spcBef>
              <a:buClr>
                <a:srgbClr val="C00000"/>
              </a:buClr>
              <a:buFont typeface="Wingdings" panose="05000000000000000000" pitchFamily="2" charset="2"/>
              <a:buChar char="q"/>
            </a:pPr>
            <a:r>
              <a:rPr lang="en-US" dirty="0" smtClean="0"/>
              <a:t>BIMS </a:t>
            </a:r>
            <a:r>
              <a:rPr lang="en-US" dirty="0"/>
              <a:t>assessment</a:t>
            </a:r>
          </a:p>
          <a:p>
            <a:pPr marL="463550" indent="-463550">
              <a:lnSpc>
                <a:spcPct val="100000"/>
              </a:lnSpc>
              <a:spcBef>
                <a:spcPts val="0"/>
              </a:spcBef>
              <a:buClr>
                <a:srgbClr val="C00000"/>
              </a:buClr>
              <a:buFont typeface="Wingdings" panose="05000000000000000000" pitchFamily="2" charset="2"/>
              <a:buChar char="q"/>
            </a:pPr>
            <a:endParaRPr lang="en-US" dirty="0" smtClean="0"/>
          </a:p>
          <a:p>
            <a:pPr marL="463550" indent="-463550">
              <a:lnSpc>
                <a:spcPct val="100000"/>
              </a:lnSpc>
              <a:spcBef>
                <a:spcPts val="0"/>
              </a:spcBef>
              <a:buClr>
                <a:srgbClr val="C00000"/>
              </a:buClr>
              <a:buFont typeface="Wingdings" panose="05000000000000000000" pitchFamily="2" charset="2"/>
              <a:buChar char="q"/>
            </a:pPr>
            <a:r>
              <a:rPr lang="en-US" dirty="0" smtClean="0"/>
              <a:t>Staff </a:t>
            </a:r>
            <a:r>
              <a:rPr lang="en-US" dirty="0"/>
              <a:t>assessment (nursing &amp; therapy)</a:t>
            </a:r>
          </a:p>
          <a:p>
            <a:pPr marL="463550" indent="-463550">
              <a:lnSpc>
                <a:spcPct val="100000"/>
              </a:lnSpc>
              <a:spcBef>
                <a:spcPts val="0"/>
              </a:spcBef>
              <a:buClr>
                <a:srgbClr val="C00000"/>
              </a:buClr>
              <a:buFont typeface="Wingdings" panose="05000000000000000000" pitchFamily="2" charset="2"/>
              <a:buChar char="q"/>
            </a:pPr>
            <a:endParaRPr lang="en-US" dirty="0" smtClean="0"/>
          </a:p>
          <a:p>
            <a:pPr marL="463550" indent="-463550">
              <a:lnSpc>
                <a:spcPct val="100000"/>
              </a:lnSpc>
              <a:spcBef>
                <a:spcPts val="0"/>
              </a:spcBef>
              <a:buClr>
                <a:srgbClr val="C00000"/>
              </a:buClr>
              <a:buFont typeface="Wingdings" panose="05000000000000000000" pitchFamily="2" charset="2"/>
              <a:buChar char="q"/>
            </a:pPr>
            <a:r>
              <a:rPr lang="en-US" dirty="0" smtClean="0"/>
              <a:t>Coding </a:t>
            </a:r>
            <a:r>
              <a:rPr lang="en-US" dirty="0"/>
              <a:t>functional items (pre-admission, within 3 days of admission and within last 3 days of the stay</a:t>
            </a:r>
          </a:p>
          <a:p>
            <a:pPr marL="463550" indent="-463550">
              <a:lnSpc>
                <a:spcPct val="100000"/>
              </a:lnSpc>
              <a:spcBef>
                <a:spcPts val="0"/>
              </a:spcBef>
              <a:buClr>
                <a:srgbClr val="C00000"/>
              </a:buClr>
              <a:buFont typeface="Wingdings" panose="05000000000000000000" pitchFamily="2" charset="2"/>
              <a:buChar char="q"/>
            </a:pPr>
            <a:endParaRPr lang="en-US" dirty="0" smtClean="0"/>
          </a:p>
          <a:p>
            <a:pPr marL="463550" indent="-463550">
              <a:lnSpc>
                <a:spcPct val="100000"/>
              </a:lnSpc>
              <a:spcBef>
                <a:spcPts val="0"/>
              </a:spcBef>
              <a:buClr>
                <a:srgbClr val="C00000"/>
              </a:buClr>
              <a:buFont typeface="Wingdings" panose="05000000000000000000" pitchFamily="2" charset="2"/>
              <a:buChar char="q"/>
            </a:pPr>
            <a:r>
              <a:rPr lang="en-US" dirty="0" smtClean="0"/>
              <a:t>Coding </a:t>
            </a:r>
            <a:r>
              <a:rPr lang="en-US" dirty="0"/>
              <a:t>admission condition &amp; comorbidities</a:t>
            </a:r>
          </a:p>
          <a:p>
            <a:pPr marL="463550" indent="-463550">
              <a:lnSpc>
                <a:spcPct val="100000"/>
              </a:lnSpc>
              <a:spcBef>
                <a:spcPts val="0"/>
              </a:spcBef>
              <a:buClr>
                <a:srgbClr val="C00000"/>
              </a:buClr>
              <a:buFont typeface="Wingdings" panose="05000000000000000000" pitchFamily="2" charset="2"/>
              <a:buChar char="q"/>
            </a:pPr>
            <a:endParaRPr lang="en-US" dirty="0" smtClean="0"/>
          </a:p>
          <a:p>
            <a:pPr marL="463550" indent="-463550">
              <a:lnSpc>
                <a:spcPct val="100000"/>
              </a:lnSpc>
              <a:spcBef>
                <a:spcPts val="0"/>
              </a:spcBef>
              <a:buClr>
                <a:srgbClr val="C00000"/>
              </a:buClr>
              <a:buFont typeface="Wingdings" panose="05000000000000000000" pitchFamily="2" charset="2"/>
              <a:buChar char="q"/>
            </a:pPr>
            <a:r>
              <a:rPr lang="en-US" dirty="0" smtClean="0"/>
              <a:t>Enter </a:t>
            </a:r>
            <a:r>
              <a:rPr lang="en-US" dirty="0"/>
              <a:t>data on website</a:t>
            </a:r>
          </a:p>
          <a:p>
            <a:pPr marL="463550" indent="-463550">
              <a:lnSpc>
                <a:spcPct val="100000"/>
              </a:lnSpc>
              <a:spcBef>
                <a:spcPts val="0"/>
              </a:spcBef>
              <a:buClr>
                <a:srgbClr val="C00000"/>
              </a:buClr>
              <a:buFont typeface="Wingdings" panose="05000000000000000000" pitchFamily="2" charset="2"/>
              <a:buChar char="q"/>
            </a:pPr>
            <a:endParaRPr lang="en-US" dirty="0" smtClean="0"/>
          </a:p>
          <a:p>
            <a:pPr marL="463550" indent="-463550">
              <a:lnSpc>
                <a:spcPct val="100000"/>
              </a:lnSpc>
              <a:spcBef>
                <a:spcPts val="0"/>
              </a:spcBef>
              <a:buClr>
                <a:srgbClr val="C00000"/>
              </a:buClr>
              <a:buFont typeface="Wingdings" panose="05000000000000000000" pitchFamily="2" charset="2"/>
              <a:buChar char="q"/>
            </a:pPr>
            <a:r>
              <a:rPr lang="en-US" dirty="0"/>
              <a:t>Readmission </a:t>
            </a:r>
            <a:r>
              <a:rPr lang="en-US" dirty="0"/>
              <a:t>data entry</a:t>
            </a:r>
          </a:p>
          <a:p>
            <a:pPr marL="463550" indent="-463550">
              <a:lnSpc>
                <a:spcPct val="100000"/>
              </a:lnSpc>
              <a:spcBef>
                <a:spcPts val="0"/>
              </a:spcBef>
              <a:buClr>
                <a:srgbClr val="C00000"/>
              </a:buClr>
              <a:buFont typeface="Wingdings" panose="05000000000000000000" pitchFamily="2" charset="2"/>
              <a:buChar char="q"/>
            </a:pPr>
            <a:endParaRPr lang="en-US" sz="3200" dirty="0"/>
          </a:p>
          <a:p>
            <a:pPr marL="463550" indent="-463550">
              <a:lnSpc>
                <a:spcPct val="100000"/>
              </a:lnSpc>
              <a:spcBef>
                <a:spcPts val="0"/>
              </a:spcBef>
              <a:buClr>
                <a:srgbClr val="C00000"/>
              </a:buClr>
              <a:buFont typeface="Wingdings" panose="05000000000000000000" pitchFamily="2" charset="2"/>
              <a:buChar char="q"/>
            </a:pPr>
            <a:endParaRPr lang="en-US" sz="3200" dirty="0"/>
          </a:p>
          <a:p>
            <a:pPr marL="463550" indent="-463550">
              <a:lnSpc>
                <a:spcPct val="100000"/>
              </a:lnSpc>
              <a:spcBef>
                <a:spcPts val="0"/>
              </a:spcBef>
              <a:buClr>
                <a:srgbClr val="C00000"/>
              </a:buClr>
              <a:buFont typeface="Wingdings" panose="05000000000000000000" pitchFamily="2" charset="2"/>
              <a:buChar char="q"/>
            </a:pPr>
            <a:endParaRPr lang="en-US" sz="32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42</a:t>
            </a:fld>
            <a:endParaRPr lang="en-US" dirty="0"/>
          </a:p>
        </p:txBody>
      </p:sp>
    </p:spTree>
    <p:extLst>
      <p:ext uri="{BB962C8B-B14F-4D97-AF65-F5344CB8AC3E}">
        <p14:creationId xmlns:p14="http://schemas.microsoft.com/office/powerpoint/2010/main" val="1654689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b="1" dirty="0">
                <a:solidFill>
                  <a:srgbClr val="C00000"/>
                </a:solidFill>
              </a:rPr>
              <a:t>CAH SB PI/QI Pilot Project </a:t>
            </a:r>
          </a:p>
        </p:txBody>
      </p:sp>
      <p:sp>
        <p:nvSpPr>
          <p:cNvPr id="5" name="Rectangle 2"/>
          <p:cNvSpPr txBox="1">
            <a:spLocks noChangeArrowheads="1"/>
          </p:cNvSpPr>
          <p:nvPr/>
        </p:nvSpPr>
        <p:spPr bwMode="auto">
          <a:xfrm>
            <a:off x="457200" y="1295400"/>
            <a:ext cx="373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buClr>
                <a:srgbClr val="990000"/>
              </a:buClr>
              <a:buNone/>
              <a:defRPr/>
            </a:pPr>
            <a:endParaRPr lang="en-US" sz="2200" kern="0" dirty="0">
              <a:latin typeface="Times New Roman"/>
            </a:endParaRPr>
          </a:p>
          <a:p>
            <a:pPr marL="804863" indent="-804863">
              <a:lnSpc>
                <a:spcPct val="100000"/>
              </a:lnSpc>
              <a:spcBef>
                <a:spcPts val="0"/>
              </a:spcBef>
              <a:buClr>
                <a:srgbClr val="C00000"/>
              </a:buClr>
              <a:buFont typeface="Wingdings" panose="05000000000000000000" pitchFamily="2" charset="2"/>
              <a:buChar char="q"/>
            </a:pPr>
            <a:r>
              <a:rPr lang="en-US" sz="4400" b="1" dirty="0" smtClean="0"/>
              <a:t>Next Step </a:t>
            </a:r>
            <a:endParaRPr lang="en-US" sz="4400" b="1" dirty="0"/>
          </a:p>
          <a:p>
            <a:pPr marL="814388" lvl="1" indent="-350838">
              <a:lnSpc>
                <a:spcPct val="100000"/>
              </a:lnSpc>
              <a:spcBef>
                <a:spcPts val="0"/>
              </a:spcBef>
              <a:buClr>
                <a:srgbClr val="C00000"/>
              </a:buClr>
              <a:buFont typeface="Arial" panose="020B0604020202020204" pitchFamily="34" charset="0"/>
              <a:buChar char="•"/>
            </a:pPr>
            <a:endParaRPr lang="en-US" sz="26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43</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622" y="446753"/>
            <a:ext cx="3846394" cy="260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 y="3359624"/>
            <a:ext cx="7848600" cy="3352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000" b="1" dirty="0" smtClean="0">
                <a:solidFill>
                  <a:schemeClr val="tx1"/>
                </a:solidFill>
              </a:rPr>
              <a:t>March 26 – Stroudwater webinar – not obligated if you participated today</a:t>
            </a:r>
          </a:p>
          <a:p>
            <a:pPr marL="342900" indent="-342900">
              <a:buAutoNum type="arabicPeriod"/>
            </a:pPr>
            <a:endParaRPr lang="en-US" sz="2000" b="1" dirty="0">
              <a:solidFill>
                <a:schemeClr val="tx1"/>
              </a:solidFill>
            </a:endParaRPr>
          </a:p>
          <a:p>
            <a:pPr marL="342900" indent="-342900">
              <a:buAutoNum type="arabicPeriod"/>
            </a:pPr>
            <a:r>
              <a:rPr lang="en-US" sz="2000" b="1" dirty="0" smtClean="0">
                <a:solidFill>
                  <a:schemeClr val="tx1"/>
                </a:solidFill>
              </a:rPr>
              <a:t>March 29 – Stroudwater webinar – mandatory for each contact person and ideally one other person from each hospital</a:t>
            </a:r>
          </a:p>
          <a:p>
            <a:pPr marL="342900" indent="-342900">
              <a:buAutoNum type="arabicPeriod"/>
            </a:pPr>
            <a:endParaRPr lang="en-US" sz="2000" b="1" dirty="0">
              <a:solidFill>
                <a:schemeClr val="tx1"/>
              </a:solidFill>
            </a:endParaRPr>
          </a:p>
          <a:p>
            <a:pPr marL="342900" indent="-342900">
              <a:buAutoNum type="arabicPeriod"/>
            </a:pPr>
            <a:r>
              <a:rPr lang="en-US" sz="2000" b="1" dirty="0" smtClean="0">
                <a:solidFill>
                  <a:schemeClr val="tx1"/>
                </a:solidFill>
              </a:rPr>
              <a:t>Please text/email me if you have any questions regarding coding and/or processes</a:t>
            </a:r>
          </a:p>
          <a:p>
            <a:pPr marL="342900" indent="-342900">
              <a:buAutoNum type="arabicPeriod"/>
            </a:pPr>
            <a:endParaRPr lang="en-US" sz="2000" b="1" dirty="0">
              <a:solidFill>
                <a:schemeClr val="tx1"/>
              </a:solidFill>
            </a:endParaRPr>
          </a:p>
          <a:p>
            <a:pPr marL="342900" indent="-342900">
              <a:buAutoNum type="arabicPeriod"/>
            </a:pPr>
            <a:r>
              <a:rPr lang="en-US" sz="2000" b="1" dirty="0" smtClean="0">
                <a:solidFill>
                  <a:schemeClr val="tx1"/>
                </a:solidFill>
              </a:rPr>
              <a:t>Contact Paula from Stroudwater if issues with web-based data entry and cc Dianna Iobst and myself</a:t>
            </a:r>
            <a:endParaRPr lang="en-US" sz="2000" b="1" dirty="0">
              <a:solidFill>
                <a:schemeClr val="tx1"/>
              </a:solidFill>
            </a:endParaRPr>
          </a:p>
        </p:txBody>
      </p:sp>
    </p:spTree>
    <p:extLst>
      <p:ext uri="{BB962C8B-B14F-4D97-AF65-F5344CB8AC3E}">
        <p14:creationId xmlns:p14="http://schemas.microsoft.com/office/powerpoint/2010/main" val="22449645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44</a:t>
            </a:fld>
            <a:endParaRPr lang="en-US" dirty="0"/>
          </a:p>
        </p:txBody>
      </p:sp>
      <p:sp>
        <p:nvSpPr>
          <p:cNvPr id="7" name="Title 3"/>
          <p:cNvSpPr txBox="1">
            <a:spLocks/>
          </p:cNvSpPr>
          <p:nvPr/>
        </p:nvSpPr>
        <p:spPr>
          <a:xfrm>
            <a:off x="228600" y="457200"/>
            <a:ext cx="8686800" cy="381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b="1" dirty="0">
                <a:solidFill>
                  <a:srgbClr val="C00000"/>
                </a:solidFill>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5" y="990600"/>
            <a:ext cx="5438775" cy="546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33400" y="1600200"/>
            <a:ext cx="21336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Official Start Date</a:t>
            </a:r>
          </a:p>
          <a:p>
            <a:pPr algn="ctr"/>
            <a:endParaRPr lang="en-US" sz="2400" b="1" dirty="0">
              <a:solidFill>
                <a:schemeClr val="tx1"/>
              </a:solidFill>
            </a:endParaRPr>
          </a:p>
          <a:p>
            <a:pPr algn="ctr"/>
            <a:r>
              <a:rPr lang="en-US" sz="2400" b="1" dirty="0" smtClean="0">
                <a:solidFill>
                  <a:schemeClr val="tx1"/>
                </a:solidFill>
              </a:rPr>
              <a:t>April 1</a:t>
            </a:r>
            <a:r>
              <a:rPr lang="en-US" sz="2400" b="1" baseline="30000" dirty="0" smtClean="0">
                <a:solidFill>
                  <a:schemeClr val="tx1"/>
                </a:solidFill>
              </a:rPr>
              <a:t>st</a:t>
            </a:r>
            <a:endParaRPr lang="en-US" sz="2400" b="1" dirty="0" smtClean="0">
              <a:solidFill>
                <a:schemeClr val="tx1"/>
              </a:solidFill>
            </a:endParaRPr>
          </a:p>
          <a:p>
            <a:pPr algn="ctr"/>
            <a:endParaRPr lang="en-US" sz="2400" b="1" dirty="0">
              <a:solidFill>
                <a:schemeClr val="tx1"/>
              </a:solidFill>
            </a:endParaRPr>
          </a:p>
          <a:p>
            <a:pPr algn="ctr"/>
            <a:r>
              <a:rPr lang="en-US" sz="2400" b="1" dirty="0" smtClean="0">
                <a:solidFill>
                  <a:schemeClr val="tx1"/>
                </a:solidFill>
              </a:rPr>
              <a:t>Good Luck</a:t>
            </a:r>
            <a:endParaRPr lang="en-US" sz="2400" b="1" dirty="0">
              <a:solidFill>
                <a:schemeClr val="tx1"/>
              </a:solidFill>
            </a:endParaRPr>
          </a:p>
        </p:txBody>
      </p:sp>
    </p:spTree>
    <p:extLst>
      <p:ext uri="{BB962C8B-B14F-4D97-AF65-F5344CB8AC3E}">
        <p14:creationId xmlns:p14="http://schemas.microsoft.com/office/powerpoint/2010/main" val="3392111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Who Is Involved in Developing this Project?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a:t>
            </a:fld>
            <a:endParaRPr lang="en-US" dirty="0"/>
          </a:p>
        </p:txBody>
      </p:sp>
      <p:sp>
        <p:nvSpPr>
          <p:cNvPr id="6" name="Rectangle 2"/>
          <p:cNvSpPr txBox="1">
            <a:spLocks noChangeArrowheads="1"/>
          </p:cNvSpPr>
          <p:nvPr/>
        </p:nvSpPr>
        <p:spPr bwMode="auto">
          <a:xfrm>
            <a:off x="0" y="2743200"/>
            <a:ext cx="9144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400" b="1">
                <a:solidFill>
                  <a:srgbClr val="7A0019"/>
                </a:solidFill>
                <a:latin typeface="Segoe UI" pitchFamily="34" charset="0"/>
                <a:ea typeface="Segoe UI" pitchFamily="34" charset="0"/>
                <a:cs typeface="Segoe UI" pitchFamily="34" charset="0"/>
              </a:defRPr>
            </a:lvl1pPr>
            <a:lvl2pPr algn="l" rtl="0" eaLnBrk="1" fontAlgn="base" hangingPunct="1">
              <a:spcBef>
                <a:spcPct val="0"/>
              </a:spcBef>
              <a:spcAft>
                <a:spcPct val="0"/>
              </a:spcAft>
              <a:defRPr sz="4400">
                <a:solidFill>
                  <a:srgbClr val="7A0019"/>
                </a:solidFill>
                <a:latin typeface="Arial" charset="0"/>
                <a:ea typeface="ＭＳ Ｐゴシック" pitchFamily="16" charset="-128"/>
              </a:defRPr>
            </a:lvl2pPr>
            <a:lvl3pPr algn="l" rtl="0" eaLnBrk="1" fontAlgn="base" hangingPunct="1">
              <a:spcBef>
                <a:spcPct val="0"/>
              </a:spcBef>
              <a:spcAft>
                <a:spcPct val="0"/>
              </a:spcAft>
              <a:defRPr sz="4400">
                <a:solidFill>
                  <a:srgbClr val="7A0019"/>
                </a:solidFill>
                <a:latin typeface="Arial" charset="0"/>
                <a:ea typeface="ＭＳ Ｐゴシック" pitchFamily="16" charset="-128"/>
              </a:defRPr>
            </a:lvl3pPr>
            <a:lvl4pPr algn="l" rtl="0" eaLnBrk="1" fontAlgn="base" hangingPunct="1">
              <a:spcBef>
                <a:spcPct val="0"/>
              </a:spcBef>
              <a:spcAft>
                <a:spcPct val="0"/>
              </a:spcAft>
              <a:defRPr sz="4400">
                <a:solidFill>
                  <a:srgbClr val="7A0019"/>
                </a:solidFill>
                <a:latin typeface="Arial" charset="0"/>
                <a:ea typeface="ＭＳ Ｐゴシック" pitchFamily="16" charset="-128"/>
              </a:defRPr>
            </a:lvl4pPr>
            <a:lvl5pPr algn="l" rtl="0" eaLnBrk="1" fontAlgn="base" hangingPunct="1">
              <a:spcBef>
                <a:spcPct val="0"/>
              </a:spcBef>
              <a:spcAft>
                <a:spcPct val="0"/>
              </a:spcAft>
              <a:defRPr sz="4400">
                <a:solidFill>
                  <a:srgbClr val="7A0019"/>
                </a:solidFill>
                <a:latin typeface="Arial" charset="0"/>
                <a:ea typeface="ＭＳ Ｐゴシック" pitchFamily="16" charset="-128"/>
              </a:defRPr>
            </a:lvl5pPr>
            <a:lvl6pPr marL="457200" algn="l" rtl="0" eaLnBrk="1" fontAlgn="base" hangingPunct="1">
              <a:spcBef>
                <a:spcPct val="0"/>
              </a:spcBef>
              <a:spcAft>
                <a:spcPct val="0"/>
              </a:spcAft>
              <a:defRPr sz="4400">
                <a:solidFill>
                  <a:srgbClr val="7A0019"/>
                </a:solidFill>
                <a:latin typeface="Arial" charset="0"/>
                <a:ea typeface="ＭＳ Ｐゴシック" pitchFamily="16" charset="-128"/>
              </a:defRPr>
            </a:lvl6pPr>
            <a:lvl7pPr marL="914400" algn="l" rtl="0" eaLnBrk="1" fontAlgn="base" hangingPunct="1">
              <a:spcBef>
                <a:spcPct val="0"/>
              </a:spcBef>
              <a:spcAft>
                <a:spcPct val="0"/>
              </a:spcAft>
              <a:defRPr sz="4400">
                <a:solidFill>
                  <a:srgbClr val="7A0019"/>
                </a:solidFill>
                <a:latin typeface="Arial" charset="0"/>
                <a:ea typeface="ＭＳ Ｐゴシック" pitchFamily="16" charset="-128"/>
              </a:defRPr>
            </a:lvl7pPr>
            <a:lvl8pPr marL="1371600" algn="l" rtl="0" eaLnBrk="1" fontAlgn="base" hangingPunct="1">
              <a:spcBef>
                <a:spcPct val="0"/>
              </a:spcBef>
              <a:spcAft>
                <a:spcPct val="0"/>
              </a:spcAft>
              <a:defRPr sz="4400">
                <a:solidFill>
                  <a:srgbClr val="7A0019"/>
                </a:solidFill>
                <a:latin typeface="Arial" charset="0"/>
                <a:ea typeface="ＭＳ Ｐゴシック" pitchFamily="16" charset="-128"/>
              </a:defRPr>
            </a:lvl8pPr>
            <a:lvl9pPr marL="1828800" algn="l" rtl="0" eaLnBrk="1" fontAlgn="base" hangingPunct="1">
              <a:spcBef>
                <a:spcPct val="0"/>
              </a:spcBef>
              <a:spcAft>
                <a:spcPct val="0"/>
              </a:spcAft>
              <a:defRPr sz="4400">
                <a:solidFill>
                  <a:srgbClr val="7A0019"/>
                </a:solidFill>
                <a:latin typeface="Arial" charset="0"/>
                <a:ea typeface="ＭＳ Ｐゴシック" pitchFamily="16"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tx1"/>
                </a:solidFill>
                <a:effectLst/>
                <a:uLnTx/>
                <a:uFillTx/>
                <a:latin typeface="Segoe UI"/>
                <a:cs typeface="Segoe UI" pitchFamily="34" charset="0"/>
              </a:rPr>
              <a:t>Critical Access Hospital Swing Bed </a:t>
            </a:r>
            <a:br>
              <a:rPr kumimoji="0" lang="en-US" sz="4000" b="0" i="0" u="none" strike="noStrike" kern="0" cap="none" spc="0" normalizeH="0" baseline="0" noProof="0" dirty="0">
                <a:ln>
                  <a:noFill/>
                </a:ln>
                <a:solidFill>
                  <a:schemeClr val="tx1"/>
                </a:solidFill>
                <a:effectLst/>
                <a:uLnTx/>
                <a:uFillTx/>
                <a:latin typeface="Segoe UI"/>
                <a:cs typeface="Segoe UI" pitchFamily="34" charset="0"/>
              </a:rPr>
            </a:br>
            <a:r>
              <a:rPr kumimoji="0" lang="en-US" sz="4000" b="0" i="0" u="none" strike="noStrike" kern="0" cap="none" spc="0" normalizeH="0" baseline="0" noProof="0" dirty="0">
                <a:ln>
                  <a:noFill/>
                </a:ln>
                <a:solidFill>
                  <a:schemeClr val="tx1"/>
                </a:solidFill>
                <a:effectLst/>
                <a:uLnTx/>
                <a:uFillTx/>
                <a:latin typeface="Segoe UI"/>
                <a:cs typeface="Segoe UI" pitchFamily="34" charset="0"/>
              </a:rPr>
              <a:t>Outcomes Measurement Pilot Project</a:t>
            </a:r>
            <a:r>
              <a:rPr kumimoji="0" lang="en-US" sz="3200" b="0" i="0" u="none" strike="noStrike" kern="0" cap="none" spc="0" normalizeH="0" baseline="0" noProof="0" dirty="0">
                <a:ln>
                  <a:noFill/>
                </a:ln>
                <a:solidFill>
                  <a:schemeClr val="tx1"/>
                </a:solidFill>
                <a:effectLst/>
                <a:uLnTx/>
                <a:uFillTx/>
                <a:latin typeface="Segoe UI"/>
                <a:cs typeface="Segoe UI" pitchFamily="34" charset="0"/>
              </a:rPr>
              <a:t/>
            </a:r>
            <a:br>
              <a:rPr kumimoji="0" lang="en-US" sz="3200" b="0" i="0" u="none" strike="noStrike" kern="0" cap="none" spc="0" normalizeH="0" baseline="0" noProof="0" dirty="0">
                <a:ln>
                  <a:noFill/>
                </a:ln>
                <a:solidFill>
                  <a:schemeClr val="tx1"/>
                </a:solidFill>
                <a:effectLst/>
                <a:uLnTx/>
                <a:uFillTx/>
                <a:latin typeface="Segoe UI"/>
                <a:cs typeface="Segoe UI" pitchFamily="34" charset="0"/>
              </a:rPr>
            </a:br>
            <a:r>
              <a:rPr kumimoji="0" lang="en-US" sz="2000" b="0" i="0" u="none" strike="noStrike" kern="0" cap="none" spc="0" normalizeH="0" baseline="0" noProof="0" dirty="0">
                <a:ln>
                  <a:noFill/>
                </a:ln>
                <a:solidFill>
                  <a:schemeClr val="tx1"/>
                </a:solidFill>
                <a:effectLst/>
                <a:uLnTx/>
                <a:uFillTx/>
                <a:latin typeface="Segoe UI"/>
                <a:cs typeface="Segoe UI" pitchFamily="34" charset="0"/>
              </a:rPr>
              <a:t/>
            </a:r>
            <a:br>
              <a:rPr kumimoji="0" lang="en-US" sz="2000" b="0" i="0" u="none" strike="noStrike" kern="0" cap="none" spc="0" normalizeH="0" baseline="0" noProof="0" dirty="0">
                <a:ln>
                  <a:noFill/>
                </a:ln>
                <a:solidFill>
                  <a:schemeClr val="tx1"/>
                </a:solidFill>
                <a:effectLst/>
                <a:uLnTx/>
                <a:uFillTx/>
                <a:latin typeface="Segoe UI"/>
                <a:cs typeface="Segoe UI" pitchFamily="34" charset="0"/>
              </a:rPr>
            </a:br>
            <a:r>
              <a:rPr kumimoji="0" lang="en-US" sz="2800" b="1" i="0" u="none" strike="noStrike" kern="0" cap="none" spc="0" normalizeH="0" baseline="0" noProof="0" dirty="0">
                <a:ln>
                  <a:noFill/>
                </a:ln>
                <a:solidFill>
                  <a:srgbClr val="C00000"/>
                </a:solidFill>
                <a:effectLst/>
                <a:uLnTx/>
                <a:uFillTx/>
                <a:latin typeface="Segoe UI"/>
                <a:cs typeface="Segoe UI" pitchFamily="34" charset="0"/>
              </a:rPr>
              <a:t>Ira Moscovice, PhD</a:t>
            </a:r>
            <a:r>
              <a:rPr kumimoji="0" lang="en-US" sz="2800" b="1" i="0" u="none" strike="noStrike" kern="0" cap="none" spc="0" normalizeH="0" noProof="0" dirty="0">
                <a:ln>
                  <a:noFill/>
                </a:ln>
                <a:solidFill>
                  <a:srgbClr val="C00000"/>
                </a:solidFill>
                <a:effectLst/>
                <a:uLnTx/>
                <a:uFillTx/>
                <a:latin typeface="Segoe UI"/>
                <a:cs typeface="Segoe UI" pitchFamily="34" charset="0"/>
              </a:rPr>
              <a:t> (</a:t>
            </a:r>
            <a:r>
              <a:rPr kumimoji="0" lang="en-US" sz="2800" b="1" i="0" u="none" strike="noStrike" kern="0" cap="none" spc="0" normalizeH="0" baseline="0" noProof="0" dirty="0">
                <a:ln>
                  <a:noFill/>
                </a:ln>
                <a:solidFill>
                  <a:srgbClr val="C00000"/>
                </a:solidFill>
                <a:effectLst/>
                <a:uLnTx/>
                <a:uFillTx/>
                <a:latin typeface="Segoe UI"/>
                <a:cs typeface="Segoe UI" pitchFamily="34" charset="0"/>
              </a:rPr>
              <a:t>UMRHRC) </a:t>
            </a:r>
            <a:br>
              <a:rPr kumimoji="0" lang="en-US" sz="2800" b="1" i="0" u="none" strike="noStrike" kern="0" cap="none" spc="0" normalizeH="0" baseline="0" noProof="0" dirty="0">
                <a:ln>
                  <a:noFill/>
                </a:ln>
                <a:solidFill>
                  <a:srgbClr val="C00000"/>
                </a:solidFill>
                <a:effectLst/>
                <a:uLnTx/>
                <a:uFillTx/>
                <a:latin typeface="Segoe UI"/>
                <a:cs typeface="Segoe UI" pitchFamily="34" charset="0"/>
              </a:rPr>
            </a:br>
            <a:r>
              <a:rPr kumimoji="0" lang="en-US" sz="2800" b="1" i="0" u="none" strike="noStrike" kern="0" cap="none" spc="0" normalizeH="0" baseline="0" noProof="0" dirty="0">
                <a:ln>
                  <a:noFill/>
                </a:ln>
                <a:solidFill>
                  <a:srgbClr val="C00000"/>
                </a:solidFill>
                <a:effectLst/>
                <a:uLnTx/>
                <a:uFillTx/>
                <a:latin typeface="Segoe UI" pitchFamily="34" charset="0"/>
                <a:cs typeface="Segoe UI" pitchFamily="34" charset="0"/>
              </a:rPr>
              <a:t>Carla Wilber (Stroudwater Associates)</a:t>
            </a:r>
            <a:br>
              <a:rPr kumimoji="0" lang="en-US" sz="2800" b="1" i="0" u="none" strike="noStrike" kern="0" cap="none" spc="0" normalizeH="0" baseline="0" noProof="0" dirty="0">
                <a:ln>
                  <a:noFill/>
                </a:ln>
                <a:solidFill>
                  <a:srgbClr val="C00000"/>
                </a:solidFill>
                <a:effectLst/>
                <a:uLnTx/>
                <a:uFillTx/>
                <a:latin typeface="Segoe UI" pitchFamily="34" charset="0"/>
                <a:cs typeface="Segoe UI" pitchFamily="34" charset="0"/>
              </a:rPr>
            </a:br>
            <a:r>
              <a:rPr kumimoji="0" lang="en-US" sz="2800" b="1" i="0" u="none" strike="noStrike" kern="0" cap="none" spc="0" normalizeH="0" baseline="0" noProof="0" dirty="0">
                <a:ln>
                  <a:noFill/>
                </a:ln>
                <a:solidFill>
                  <a:srgbClr val="C00000"/>
                </a:solidFill>
                <a:effectLst/>
                <a:uLnTx/>
                <a:uFillTx/>
                <a:latin typeface="Segoe UI" pitchFamily="34" charset="0"/>
                <a:cs typeface="Segoe UI" pitchFamily="34" charset="0"/>
              </a:rPr>
              <a:t>Gregory Wolf (Stroudwater Associates)</a:t>
            </a:r>
            <a:br>
              <a:rPr kumimoji="0" lang="en-US" sz="2800" b="1" i="0" u="none" strike="noStrike" kern="0" cap="none" spc="0" normalizeH="0" baseline="0" noProof="0" dirty="0">
                <a:ln>
                  <a:noFill/>
                </a:ln>
                <a:solidFill>
                  <a:srgbClr val="C00000"/>
                </a:solidFill>
                <a:effectLst/>
                <a:uLnTx/>
                <a:uFillTx/>
                <a:latin typeface="Segoe UI" pitchFamily="34" charset="0"/>
                <a:cs typeface="Segoe UI" pitchFamily="34" charset="0"/>
              </a:rPr>
            </a:br>
            <a:r>
              <a:rPr kumimoji="0" lang="en-US" sz="2800" b="1" i="0" u="none" strike="noStrike" kern="0" cap="none" spc="0" normalizeH="0" baseline="0" noProof="0" dirty="0">
                <a:ln>
                  <a:noFill/>
                </a:ln>
                <a:solidFill>
                  <a:srgbClr val="C00000"/>
                </a:solidFill>
                <a:effectLst/>
                <a:uLnTx/>
                <a:uFillTx/>
                <a:latin typeface="Segoe UI" pitchFamily="34" charset="0"/>
                <a:cs typeface="Segoe UI" pitchFamily="34" charset="0"/>
              </a:rPr>
              <a:t>Mary Guyot (Mary Guyot Consulting)</a:t>
            </a:r>
            <a:r>
              <a:rPr kumimoji="0" lang="en-US" sz="2400" b="0" i="0" u="none" strike="noStrike" kern="0" cap="none" spc="0" normalizeH="0" baseline="0" noProof="0" dirty="0">
                <a:ln>
                  <a:noFill/>
                </a:ln>
                <a:solidFill>
                  <a:srgbClr val="C00000"/>
                </a:solidFill>
                <a:effectLst/>
                <a:uLnTx/>
                <a:uFillTx/>
                <a:latin typeface="Segoe UI" pitchFamily="34" charset="0"/>
                <a:cs typeface="Segoe UI" pitchFamily="34" charset="0"/>
              </a:rPr>
              <a:t/>
            </a:r>
            <a:br>
              <a:rPr kumimoji="0" lang="en-US" sz="2400" b="0" i="0" u="none" strike="noStrike" kern="0" cap="none" spc="0" normalizeH="0" baseline="0" noProof="0" dirty="0">
                <a:ln>
                  <a:noFill/>
                </a:ln>
                <a:solidFill>
                  <a:srgbClr val="C00000"/>
                </a:solidFill>
                <a:effectLst/>
                <a:uLnTx/>
                <a:uFillTx/>
                <a:latin typeface="Segoe UI" pitchFamily="34" charset="0"/>
                <a:cs typeface="Segoe UI" pitchFamily="34" charset="0"/>
              </a:rPr>
            </a:br>
            <a:r>
              <a:rPr kumimoji="0" lang="en-US" sz="2800" b="1" i="0" u="none" strike="noStrike" kern="0" cap="none" spc="0" normalizeH="0" baseline="0" noProof="0" dirty="0">
                <a:ln>
                  <a:noFill/>
                </a:ln>
                <a:solidFill>
                  <a:srgbClr val="7A0019"/>
                </a:solidFill>
                <a:effectLst/>
                <a:uLnTx/>
                <a:uFillTx/>
                <a:latin typeface="Segoe UI" pitchFamily="34" charset="0"/>
                <a:cs typeface="Segoe UI" pitchFamily="34" charset="0"/>
              </a:rPr>
              <a:t> </a:t>
            </a:r>
            <a:r>
              <a:rPr kumimoji="0" lang="en-US" sz="1600" b="1" i="0" u="none" strike="noStrike" kern="0" cap="none" spc="0" normalizeH="0" baseline="0" noProof="0" dirty="0">
                <a:ln>
                  <a:noFill/>
                </a:ln>
                <a:solidFill>
                  <a:srgbClr val="7A0019"/>
                </a:solidFill>
                <a:effectLst/>
                <a:uLnTx/>
                <a:uFillTx/>
                <a:latin typeface="Segoe UI"/>
                <a:cs typeface="Segoe UI" pitchFamily="34" charset="0"/>
              </a:rPr>
              <a:t>   </a:t>
            </a:r>
            <a:r>
              <a:rPr kumimoji="0" lang="en-US" sz="2000" b="0" i="0" u="none" strike="noStrike" kern="0" cap="none" spc="0" normalizeH="0" baseline="0" noProof="0" dirty="0">
                <a:ln>
                  <a:noFill/>
                </a:ln>
                <a:solidFill>
                  <a:srgbClr val="7A0019"/>
                </a:solidFill>
                <a:effectLst/>
                <a:uLnTx/>
                <a:uFillTx/>
                <a:latin typeface="Segoe UI"/>
                <a:cs typeface="Segoe UI" pitchFamily="34" charset="0"/>
              </a:rPr>
              <a:t/>
            </a:r>
            <a:br>
              <a:rPr kumimoji="0" lang="en-US" sz="2000" b="0" i="0" u="none" strike="noStrike" kern="0" cap="none" spc="0" normalizeH="0" baseline="0" noProof="0" dirty="0">
                <a:ln>
                  <a:noFill/>
                </a:ln>
                <a:solidFill>
                  <a:srgbClr val="7A0019"/>
                </a:solidFill>
                <a:effectLst/>
                <a:uLnTx/>
                <a:uFillTx/>
                <a:latin typeface="Segoe UI"/>
                <a:cs typeface="Segoe UI" pitchFamily="34" charset="0"/>
              </a:rPr>
            </a:br>
            <a:r>
              <a:rPr kumimoji="0" lang="en-US" sz="2000" b="0" i="0" u="none" strike="noStrike" kern="0" cap="none" spc="0" normalizeH="0" baseline="0" noProof="0" dirty="0">
                <a:ln>
                  <a:noFill/>
                </a:ln>
                <a:solidFill>
                  <a:srgbClr val="7A0019"/>
                </a:solidFill>
                <a:effectLst/>
                <a:uLnTx/>
                <a:uFillTx/>
                <a:latin typeface="Segoe UI"/>
                <a:cs typeface="Segoe UI" pitchFamily="34" charset="0"/>
              </a:rPr>
              <a:t/>
            </a:r>
            <a:br>
              <a:rPr kumimoji="0" lang="en-US" sz="2000" b="0" i="0" u="none" strike="noStrike" kern="0" cap="none" spc="0" normalizeH="0" baseline="0" noProof="0" dirty="0">
                <a:ln>
                  <a:noFill/>
                </a:ln>
                <a:solidFill>
                  <a:srgbClr val="7A0019"/>
                </a:solidFill>
                <a:effectLst/>
                <a:uLnTx/>
                <a:uFillTx/>
                <a:latin typeface="Segoe UI"/>
                <a:cs typeface="Segoe UI" pitchFamily="34" charset="0"/>
              </a:rPr>
            </a:br>
            <a:endParaRPr kumimoji="0" lang="en-US" sz="4800" b="1" i="0" u="none" strike="noStrike" kern="0" cap="none" spc="0" normalizeH="0" baseline="0" noProof="0" dirty="0">
              <a:ln>
                <a:noFill/>
              </a:ln>
              <a:solidFill>
                <a:srgbClr val="7A0019"/>
              </a:solidFill>
              <a:effectLst/>
              <a:uLnTx/>
              <a:uFillTx/>
              <a:latin typeface="Segoe UI"/>
              <a:cs typeface="Segoe U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71600"/>
            <a:ext cx="4567767"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35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D92C473-2133-4DE8-8B75-D58D4772F8E9}" type="slidenum">
              <a:rPr lang="en-US" smtClean="0"/>
              <a:pPr>
                <a:defRPr/>
              </a:pPr>
              <a:t>6</a:t>
            </a:fld>
            <a:endParaRPr lang="en-US" dirty="0"/>
          </a:p>
        </p:txBody>
      </p:sp>
      <p:sp>
        <p:nvSpPr>
          <p:cNvPr id="3" name="Title 1"/>
          <p:cNvSpPr txBox="1">
            <a:spLocks/>
          </p:cNvSpPr>
          <p:nvPr/>
        </p:nvSpPr>
        <p:spPr>
          <a:xfrm>
            <a:off x="0" y="266700"/>
            <a:ext cx="9144000" cy="342900"/>
          </a:xfrm>
          <a:prstGeom prst="rect">
            <a:avLst/>
          </a:prstGeom>
        </p:spPr>
        <p:txBody>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marL="114300" fontAlgn="auto">
              <a:spcAft>
                <a:spcPts val="0"/>
              </a:spcAft>
            </a:pPr>
            <a:r>
              <a:rPr lang="en-US" b="1" dirty="0">
                <a:solidFill>
                  <a:srgbClr val="C00000"/>
                </a:solidFill>
              </a:rPr>
              <a:t>CAH Swing Bed Pilot Project Quality Measures</a:t>
            </a:r>
          </a:p>
        </p:txBody>
      </p:sp>
      <p:sp>
        <p:nvSpPr>
          <p:cNvPr id="4" name="TextBox 3">
            <a:extLst>
              <a:ext uri="{FF2B5EF4-FFF2-40B4-BE49-F238E27FC236}">
                <a16:creationId xmlns="" xmlns:a16="http://schemas.microsoft.com/office/drawing/2014/main" id="{6804EE1A-EC20-9245-BCA6-0368CBE45A9A}"/>
              </a:ext>
            </a:extLst>
          </p:cNvPr>
          <p:cNvSpPr txBox="1"/>
          <p:nvPr/>
        </p:nvSpPr>
        <p:spPr>
          <a:xfrm>
            <a:off x="1295400" y="1123890"/>
            <a:ext cx="5089249" cy="400110"/>
          </a:xfrm>
          <a:prstGeom prst="rect">
            <a:avLst/>
          </a:prstGeom>
          <a:noFill/>
        </p:spPr>
        <p:txBody>
          <a:bodyPr wrap="square" rtlCol="0">
            <a:spAutoFit/>
          </a:bodyPr>
          <a:lstStyle/>
          <a:p>
            <a:pPr algn="ctr"/>
            <a:r>
              <a:rPr lang="en-US" sz="2000" b="1" dirty="0">
                <a:latin typeface="Avenir Next" charset="0"/>
                <a:ea typeface="Avenir Next" charset="0"/>
                <a:cs typeface="Avenir Next" charset="0"/>
              </a:rPr>
              <a:t>RISK ADJUSTMENT FACTORS (</a:t>
            </a:r>
            <a:r>
              <a:rPr lang="en-US" sz="2000" b="1" dirty="0">
                <a:solidFill>
                  <a:srgbClr val="7A0019"/>
                </a:solidFill>
                <a:latin typeface="Avenir Next" charset="0"/>
                <a:ea typeface="Avenir Next" charset="0"/>
                <a:cs typeface="Avenir Next" charset="0"/>
              </a:rPr>
              <a:t>MDS</a:t>
            </a:r>
            <a:r>
              <a:rPr lang="en-US" sz="2000" b="1" dirty="0">
                <a:latin typeface="Avenir Next" charset="0"/>
                <a:ea typeface="Avenir Next" charset="0"/>
                <a:cs typeface="Avenir Next"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16" y="1752600"/>
            <a:ext cx="7490184" cy="353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833" y="5410200"/>
            <a:ext cx="4567767"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37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Will all patients require an assessment? </a:t>
            </a:r>
          </a:p>
        </p:txBody>
      </p:sp>
      <p:sp>
        <p:nvSpPr>
          <p:cNvPr id="5" name="Rectangle 2"/>
          <p:cNvSpPr txBox="1">
            <a:spLocks noChangeArrowheads="1"/>
          </p:cNvSpPr>
          <p:nvPr/>
        </p:nvSpPr>
        <p:spPr bwMode="auto">
          <a:xfrm>
            <a:off x="304800" y="9144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b="1" dirty="0" smtClean="0"/>
              <a:t>For this project, every </a:t>
            </a:r>
            <a:r>
              <a:rPr lang="en-US" sz="1800" b="1" dirty="0"/>
              <a:t>admission, regardless of payor will require all info re: </a:t>
            </a:r>
          </a:p>
          <a:p>
            <a:pPr marL="685800" lvl="1" indent="-228600">
              <a:lnSpc>
                <a:spcPct val="100000"/>
              </a:lnSpc>
              <a:spcBef>
                <a:spcPts val="0"/>
              </a:spcBef>
              <a:buClr>
                <a:srgbClr val="C00000"/>
              </a:buClr>
              <a:buFont typeface="Arial" panose="020B0604020202020204" pitchFamily="34" charset="0"/>
              <a:buChar char="•"/>
            </a:pPr>
            <a:r>
              <a:rPr lang="en-US" b="1" dirty="0"/>
              <a:t>Admission Demographics</a:t>
            </a:r>
          </a:p>
          <a:p>
            <a:pPr marL="1651000" lvl="2" indent="-341313">
              <a:lnSpc>
                <a:spcPct val="100000"/>
              </a:lnSpc>
              <a:spcBef>
                <a:spcPts val="0"/>
              </a:spcBef>
              <a:buClr>
                <a:srgbClr val="C00000"/>
              </a:buClr>
              <a:buFont typeface="Arial" panose="020B0604020202020204" pitchFamily="34" charset="0"/>
              <a:buChar char="•"/>
            </a:pPr>
            <a:r>
              <a:rPr lang="en-US" dirty="0"/>
              <a:t>Unique ID #</a:t>
            </a:r>
          </a:p>
          <a:p>
            <a:pPr marL="1651000" lvl="2" indent="-341313">
              <a:lnSpc>
                <a:spcPct val="100000"/>
              </a:lnSpc>
              <a:spcBef>
                <a:spcPts val="0"/>
              </a:spcBef>
              <a:buClr>
                <a:srgbClr val="C00000"/>
              </a:buClr>
              <a:buFont typeface="Arial" panose="020B0604020202020204" pitchFamily="34" charset="0"/>
              <a:buChar char="•"/>
            </a:pPr>
            <a:r>
              <a:rPr lang="en-US" dirty="0"/>
              <a:t>DOB</a:t>
            </a:r>
          </a:p>
          <a:p>
            <a:pPr marL="1651000" lvl="2" indent="-341313">
              <a:lnSpc>
                <a:spcPct val="100000"/>
              </a:lnSpc>
              <a:spcBef>
                <a:spcPts val="0"/>
              </a:spcBef>
              <a:buClr>
                <a:srgbClr val="C00000"/>
              </a:buClr>
              <a:buFont typeface="Arial" panose="020B0604020202020204" pitchFamily="34" charset="0"/>
              <a:buChar char="•"/>
            </a:pPr>
            <a:r>
              <a:rPr lang="en-US" dirty="0" smtClean="0"/>
              <a:t>Entered from </a:t>
            </a:r>
            <a:endParaRPr lang="en-US" dirty="0"/>
          </a:p>
          <a:p>
            <a:pPr marL="1651000" lvl="2" indent="-341313">
              <a:lnSpc>
                <a:spcPct val="100000"/>
              </a:lnSpc>
              <a:spcBef>
                <a:spcPts val="0"/>
              </a:spcBef>
              <a:buClr>
                <a:srgbClr val="C00000"/>
              </a:buClr>
              <a:buFont typeface="Arial" panose="020B0604020202020204" pitchFamily="34" charset="0"/>
              <a:buChar char="•"/>
            </a:pPr>
            <a:r>
              <a:rPr lang="en-US" dirty="0"/>
              <a:t>Payor source </a:t>
            </a:r>
          </a:p>
          <a:p>
            <a:pPr marL="685800" lvl="1" indent="-228600">
              <a:lnSpc>
                <a:spcPct val="100000"/>
              </a:lnSpc>
              <a:spcBef>
                <a:spcPts val="0"/>
              </a:spcBef>
              <a:buClr>
                <a:srgbClr val="C00000"/>
              </a:buClr>
              <a:buFont typeface="Arial" panose="020B0604020202020204" pitchFamily="34" charset="0"/>
              <a:buChar char="•"/>
            </a:pPr>
            <a:r>
              <a:rPr lang="en-US" b="1" dirty="0"/>
              <a:t>Risk Adjustment Data</a:t>
            </a:r>
          </a:p>
          <a:p>
            <a:pPr marL="1651000" lvl="2" indent="-341313">
              <a:lnSpc>
                <a:spcPct val="100000"/>
              </a:lnSpc>
              <a:spcBef>
                <a:spcPts val="0"/>
              </a:spcBef>
              <a:buClr>
                <a:srgbClr val="C00000"/>
              </a:buClr>
              <a:buFont typeface="Arial" panose="020B0604020202020204" pitchFamily="34" charset="0"/>
              <a:buChar char="•"/>
            </a:pPr>
            <a:r>
              <a:rPr lang="en-US" dirty="0"/>
              <a:t>Admitting medical condition</a:t>
            </a:r>
          </a:p>
          <a:p>
            <a:pPr marL="1651000" lvl="2" indent="-341313">
              <a:lnSpc>
                <a:spcPct val="100000"/>
              </a:lnSpc>
              <a:spcBef>
                <a:spcPts val="0"/>
              </a:spcBef>
              <a:buClr>
                <a:srgbClr val="C00000"/>
              </a:buClr>
              <a:buFont typeface="Arial" panose="020B0604020202020204" pitchFamily="34" charset="0"/>
              <a:buChar char="•"/>
            </a:pPr>
            <a:r>
              <a:rPr lang="en-US" dirty="0"/>
              <a:t>Major surgery in past 100 days</a:t>
            </a:r>
          </a:p>
          <a:p>
            <a:pPr marL="1651000" lvl="2" indent="-341313">
              <a:lnSpc>
                <a:spcPct val="100000"/>
              </a:lnSpc>
              <a:spcBef>
                <a:spcPts val="0"/>
              </a:spcBef>
              <a:buClr>
                <a:srgbClr val="C00000"/>
              </a:buClr>
              <a:buFont typeface="Arial" panose="020B0604020202020204" pitchFamily="34" charset="0"/>
              <a:buChar char="•"/>
            </a:pPr>
            <a:r>
              <a:rPr lang="en-US" dirty="0"/>
              <a:t>Prior functioning status before admission to the hospital</a:t>
            </a:r>
          </a:p>
          <a:p>
            <a:pPr marL="1651000" lvl="2" indent="-341313">
              <a:lnSpc>
                <a:spcPct val="100000"/>
              </a:lnSpc>
              <a:spcBef>
                <a:spcPts val="0"/>
              </a:spcBef>
              <a:buClr>
                <a:srgbClr val="C00000"/>
              </a:buClr>
              <a:buFont typeface="Arial" panose="020B0604020202020204" pitchFamily="34" charset="0"/>
              <a:buChar char="•"/>
            </a:pPr>
            <a:r>
              <a:rPr lang="en-US" dirty="0"/>
              <a:t>Prior device use</a:t>
            </a:r>
          </a:p>
          <a:p>
            <a:pPr marL="1651000" lvl="2" indent="-341313">
              <a:lnSpc>
                <a:spcPct val="100000"/>
              </a:lnSpc>
              <a:spcBef>
                <a:spcPts val="0"/>
              </a:spcBef>
              <a:buClr>
                <a:srgbClr val="C00000"/>
              </a:buClr>
              <a:buFont typeface="Arial" panose="020B0604020202020204" pitchFamily="34" charset="0"/>
              <a:buChar char="•"/>
            </a:pPr>
            <a:r>
              <a:rPr lang="en-US" dirty="0"/>
              <a:t>Pressure ulcer/injury on admission to SB</a:t>
            </a:r>
          </a:p>
          <a:p>
            <a:pPr marL="1651000" lvl="2" indent="-341313">
              <a:lnSpc>
                <a:spcPct val="100000"/>
              </a:lnSpc>
              <a:spcBef>
                <a:spcPts val="0"/>
              </a:spcBef>
              <a:buClr>
                <a:srgbClr val="C00000"/>
              </a:buClr>
              <a:buFont typeface="Arial" panose="020B0604020202020204" pitchFamily="34" charset="0"/>
              <a:buChar char="•"/>
            </a:pPr>
            <a:r>
              <a:rPr lang="en-US" dirty="0"/>
              <a:t>Communication impairment</a:t>
            </a:r>
          </a:p>
          <a:p>
            <a:pPr marL="1651000" lvl="2" indent="-341313">
              <a:lnSpc>
                <a:spcPct val="100000"/>
              </a:lnSpc>
              <a:spcBef>
                <a:spcPts val="0"/>
              </a:spcBef>
              <a:buClr>
                <a:srgbClr val="C00000"/>
              </a:buClr>
              <a:buFont typeface="Arial" panose="020B0604020202020204" pitchFamily="34" charset="0"/>
              <a:buChar char="•"/>
            </a:pPr>
            <a:r>
              <a:rPr lang="en-US" dirty="0"/>
              <a:t>History of falls in past 6 months</a:t>
            </a:r>
          </a:p>
          <a:p>
            <a:pPr marL="1651000" lvl="2" indent="-341313">
              <a:lnSpc>
                <a:spcPct val="100000"/>
              </a:lnSpc>
              <a:spcBef>
                <a:spcPts val="0"/>
              </a:spcBef>
              <a:buClr>
                <a:srgbClr val="C00000"/>
              </a:buClr>
              <a:buFont typeface="Arial" panose="020B0604020202020204" pitchFamily="34" charset="0"/>
              <a:buChar char="•"/>
            </a:pPr>
            <a:r>
              <a:rPr lang="en-US" dirty="0"/>
              <a:t>BIMS Score or Memory Recall if patient can’t do BIMS</a:t>
            </a:r>
          </a:p>
          <a:p>
            <a:pPr marL="1651000" lvl="2" indent="-341313">
              <a:lnSpc>
                <a:spcPct val="100000"/>
              </a:lnSpc>
              <a:spcBef>
                <a:spcPts val="0"/>
              </a:spcBef>
              <a:buClr>
                <a:srgbClr val="C00000"/>
              </a:buClr>
              <a:buFont typeface="Arial" panose="020B0604020202020204" pitchFamily="34" charset="0"/>
              <a:buChar char="•"/>
            </a:pPr>
            <a:r>
              <a:rPr lang="en-US" dirty="0"/>
              <a:t>Urinary &amp; Bowel incontinence</a:t>
            </a:r>
          </a:p>
          <a:p>
            <a:pPr marL="1651000" lvl="2" indent="-341313">
              <a:lnSpc>
                <a:spcPct val="100000"/>
              </a:lnSpc>
              <a:spcBef>
                <a:spcPts val="0"/>
              </a:spcBef>
              <a:buClr>
                <a:srgbClr val="C00000"/>
              </a:buClr>
              <a:buFont typeface="Arial" panose="020B0604020202020204" pitchFamily="34" charset="0"/>
              <a:buChar char="•"/>
            </a:pPr>
            <a:r>
              <a:rPr lang="en-US" dirty="0"/>
              <a:t>Tube feeding</a:t>
            </a:r>
          </a:p>
          <a:p>
            <a:pPr marL="1651000" lvl="2" indent="-341313">
              <a:lnSpc>
                <a:spcPct val="100000"/>
              </a:lnSpc>
              <a:spcBef>
                <a:spcPts val="0"/>
              </a:spcBef>
              <a:buClr>
                <a:srgbClr val="C00000"/>
              </a:buClr>
              <a:buFont typeface="Arial" panose="020B0604020202020204" pitchFamily="34" charset="0"/>
              <a:buChar char="•"/>
            </a:pPr>
            <a:r>
              <a:rPr lang="en-US" dirty="0"/>
              <a:t>Comorbidities</a:t>
            </a:r>
          </a:p>
          <a:p>
            <a:pPr marL="685800" lvl="1" indent="-228600">
              <a:lnSpc>
                <a:spcPct val="100000"/>
              </a:lnSpc>
              <a:spcBef>
                <a:spcPts val="0"/>
              </a:spcBef>
              <a:buClr>
                <a:srgbClr val="C00000"/>
              </a:buClr>
              <a:buFont typeface="Arial" panose="020B0604020202020204" pitchFamily="34" charset="0"/>
              <a:buChar char="•"/>
            </a:pPr>
            <a:r>
              <a:rPr lang="en-US" b="1" dirty="0"/>
              <a:t>Discharge Demographics</a:t>
            </a:r>
          </a:p>
          <a:p>
            <a:pPr marL="1651000" lvl="2" indent="-341313">
              <a:lnSpc>
                <a:spcPct val="100000"/>
              </a:lnSpc>
              <a:spcBef>
                <a:spcPts val="0"/>
              </a:spcBef>
              <a:buClr>
                <a:srgbClr val="C00000"/>
              </a:buClr>
              <a:buFont typeface="Arial" panose="020B0604020202020204" pitchFamily="34" charset="0"/>
              <a:buChar char="•"/>
            </a:pPr>
            <a:r>
              <a:rPr lang="en-US" dirty="0"/>
              <a:t>D/C Disposition</a:t>
            </a:r>
          </a:p>
          <a:p>
            <a:pPr marL="685800" indent="-228600">
              <a:lnSpc>
                <a:spcPct val="100000"/>
              </a:lnSpc>
              <a:spcBef>
                <a:spcPts val="0"/>
              </a:spcBef>
              <a:buClr>
                <a:srgbClr val="C00000"/>
              </a:buClr>
              <a:buFont typeface="Arial" panose="020B0604020202020204" pitchFamily="34" charset="0"/>
              <a:buChar char="•"/>
              <a:tabLst>
                <a:tab pos="685800" algn="l"/>
              </a:tabLst>
            </a:pPr>
            <a:r>
              <a:rPr lang="en-US" sz="1800" b="1" dirty="0"/>
              <a:t>Readmission within 30 days post discharge (same or different condition)</a:t>
            </a:r>
          </a:p>
          <a:p>
            <a:pPr marL="1660525" lvl="1" indent="-398463">
              <a:lnSpc>
                <a:spcPct val="100000"/>
              </a:lnSpc>
              <a:spcBef>
                <a:spcPts val="0"/>
              </a:spcBef>
              <a:buClr>
                <a:srgbClr val="C00000"/>
              </a:buClr>
              <a:buFont typeface="Arial" panose="020B0604020202020204" pitchFamily="34" charset="0"/>
              <a:buChar char="•"/>
              <a:tabLst>
                <a:tab pos="1146175" algn="l"/>
              </a:tabLst>
            </a:pPr>
            <a:r>
              <a:rPr lang="en-US" sz="1600" dirty="0"/>
              <a:t>Includes IP admissions, ED visits, placed in Observation </a:t>
            </a:r>
          </a:p>
          <a:p>
            <a:pPr marL="1020762" lvl="2" indent="0">
              <a:lnSpc>
                <a:spcPct val="100000"/>
              </a:lnSpc>
              <a:spcBef>
                <a:spcPts val="0"/>
              </a:spcBef>
              <a:buClr>
                <a:srgbClr val="C00000"/>
              </a:buClr>
              <a:buNone/>
            </a:pPr>
            <a:r>
              <a:rPr lang="en-US" dirty="0"/>
              <a:t>  </a:t>
            </a:r>
          </a:p>
          <a:p>
            <a:pPr marL="463550" indent="-463550">
              <a:lnSpc>
                <a:spcPct val="100000"/>
              </a:lnSpc>
              <a:spcBef>
                <a:spcPts val="0"/>
              </a:spcBef>
              <a:buClr>
                <a:srgbClr val="C00000"/>
              </a:buClr>
              <a:buFont typeface="Wingdings" panose="05000000000000000000" pitchFamily="2" charset="2"/>
              <a:buChar char="q"/>
            </a:pPr>
            <a:endParaRPr lang="en-US" sz="2400" dirty="0"/>
          </a:p>
          <a:p>
            <a:pPr marL="1146175" lvl="1" indent="-463550">
              <a:lnSpc>
                <a:spcPct val="100000"/>
              </a:lnSpc>
              <a:spcBef>
                <a:spcPts val="0"/>
              </a:spcBef>
              <a:buClr>
                <a:srgbClr val="C00000"/>
              </a:buClr>
              <a:buFont typeface="Arial" panose="020B0604020202020204" pitchFamily="34" charset="0"/>
              <a:buChar char="•"/>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a:t>
            </a:fld>
            <a:endParaRPr lang="en-US" dirty="0"/>
          </a:p>
        </p:txBody>
      </p:sp>
      <p:sp>
        <p:nvSpPr>
          <p:cNvPr id="6" name="Rectangle 5"/>
          <p:cNvSpPr/>
          <p:nvPr/>
        </p:nvSpPr>
        <p:spPr>
          <a:xfrm>
            <a:off x="6629400" y="3657600"/>
            <a:ext cx="2286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Some patients will be excluded from the sections re Functionality and Mobility  - see slide 20</a:t>
            </a:r>
          </a:p>
        </p:txBody>
      </p:sp>
    </p:spTree>
    <p:extLst>
      <p:ext uri="{BB962C8B-B14F-4D97-AF65-F5344CB8AC3E}">
        <p14:creationId xmlns:p14="http://schemas.microsoft.com/office/powerpoint/2010/main" val="15502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486400" y="1600200"/>
            <a:ext cx="3352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4000" b="1" dirty="0"/>
              <a:t> ??? Before we go on to Data Collection Tool &amp; Scenarios </a:t>
            </a:r>
          </a:p>
          <a:p>
            <a:pPr marL="463550" indent="-463550">
              <a:lnSpc>
                <a:spcPct val="100000"/>
              </a:lnSpc>
              <a:spcBef>
                <a:spcPts val="0"/>
              </a:spcBef>
              <a:buClr>
                <a:srgbClr val="C00000"/>
              </a:buClr>
              <a:buFont typeface="Wingdings" panose="05000000000000000000" pitchFamily="2" charset="2"/>
              <a:buChar char="q"/>
            </a:pPr>
            <a:endParaRPr lang="en-US" sz="40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8</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90600"/>
            <a:ext cx="5438775" cy="546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850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485900"/>
            <a:ext cx="7570787"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a:spLocks noGrp="1"/>
          </p:cNvSpPr>
          <p:nvPr>
            <p:ph type="title"/>
          </p:nvPr>
        </p:nvSpPr>
        <p:spPr>
          <a:xfrm>
            <a:off x="228600" y="381000"/>
            <a:ext cx="8686800" cy="381000"/>
          </a:xfrm>
        </p:spPr>
        <p:txBody>
          <a:bodyPr/>
          <a:lstStyle/>
          <a:p>
            <a:r>
              <a:rPr lang="en-US" sz="2400" b="1" dirty="0" smtClean="0">
                <a:solidFill>
                  <a:srgbClr val="C00000"/>
                </a:solidFill>
              </a:rPr>
              <a:t>Demographics </a:t>
            </a:r>
            <a:endParaRPr lang="en-US" sz="2400" b="1" dirty="0">
              <a:solidFill>
                <a:srgbClr val="C00000"/>
              </a:solidFill>
            </a:endParaRPr>
          </a:p>
        </p:txBody>
      </p:sp>
      <p:sp>
        <p:nvSpPr>
          <p:cNvPr id="3" name="TextBox 2"/>
          <p:cNvSpPr txBox="1"/>
          <p:nvPr/>
        </p:nvSpPr>
        <p:spPr>
          <a:xfrm>
            <a:off x="5257801" y="2743200"/>
            <a:ext cx="3581400" cy="3139321"/>
          </a:xfrm>
          <a:prstGeom prst="rect">
            <a:avLst/>
          </a:prstGeom>
          <a:noFill/>
        </p:spPr>
        <p:txBody>
          <a:bodyPr wrap="square" rtlCol="0">
            <a:spAutoFit/>
          </a:bodyPr>
          <a:lstStyle/>
          <a:p>
            <a:pPr marL="342900" indent="-342900">
              <a:buAutoNum type="arabicPeriod"/>
            </a:pPr>
            <a:r>
              <a:rPr lang="en-US" dirty="0" smtClean="0"/>
              <a:t>Unique Patient Identifier as decided by hospital such as act. # or something totally different but you must have a system where you would remember how to access the info.</a:t>
            </a:r>
          </a:p>
          <a:p>
            <a:pPr marL="342900" indent="-342900">
              <a:buAutoNum type="arabicPeriod"/>
            </a:pPr>
            <a:endParaRPr lang="en-US" dirty="0" smtClean="0"/>
          </a:p>
          <a:p>
            <a:pPr marL="342900" indent="-342900">
              <a:buAutoNum type="arabicPeriod"/>
            </a:pPr>
            <a:r>
              <a:rPr lang="en-US" dirty="0" smtClean="0"/>
              <a:t>DOB and SB Adm. Date is self-explanatory</a:t>
            </a:r>
          </a:p>
          <a:p>
            <a:r>
              <a:rPr lang="en-US" dirty="0" smtClean="0"/>
              <a:t> </a:t>
            </a:r>
            <a:endParaRPr lang="en-US" dirty="0"/>
          </a:p>
        </p:txBody>
      </p:sp>
    </p:spTree>
    <p:extLst>
      <p:ext uri="{BB962C8B-B14F-4D97-AF65-F5344CB8AC3E}">
        <p14:creationId xmlns:p14="http://schemas.microsoft.com/office/powerpoint/2010/main" val="2472849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6B36E3-4A84-45E3-95F0-C543E02D3032}"/>
</file>

<file path=customXml/itemProps2.xml><?xml version="1.0" encoding="utf-8"?>
<ds:datastoreItem xmlns:ds="http://schemas.openxmlformats.org/officeDocument/2006/customXml" ds:itemID="{F3B4FD1A-796A-42F0-ACD4-89A7D6AFC3B5}"/>
</file>

<file path=docProps/app.xml><?xml version="1.0" encoding="utf-8"?>
<Properties xmlns="http://schemas.openxmlformats.org/officeDocument/2006/extended-properties" xmlns:vt="http://schemas.openxmlformats.org/officeDocument/2006/docPropsVTypes">
  <Template/>
  <TotalTime>46927</TotalTime>
  <Words>3876</Words>
  <Application>Microsoft Office PowerPoint</Application>
  <PresentationFormat>On-screen Show (4:3)</PresentationFormat>
  <Paragraphs>434</Paragraphs>
  <Slides>44</Slides>
  <Notes>42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Why a SB PI/QI Pilot Project   </vt:lpstr>
      <vt:lpstr>Long-Term Goals &amp; Project Timelines  </vt:lpstr>
      <vt:lpstr>Who Is Involved in Developing this Project? </vt:lpstr>
      <vt:lpstr>PowerPoint Presentation</vt:lpstr>
      <vt:lpstr>Will all patients require an assessment? </vt:lpstr>
      <vt:lpstr>PowerPoint Presentation</vt:lpstr>
      <vt:lpstr>Demographics </vt:lpstr>
      <vt:lpstr>Demographics</vt:lpstr>
      <vt:lpstr>Payor </vt:lpstr>
      <vt:lpstr>Primary Medical Condition/Reason for SB Admission </vt:lpstr>
      <vt:lpstr>Prior Functioning – Before Hospital Admission </vt:lpstr>
      <vt:lpstr>Prior Device Use – Before Hospital Admission </vt:lpstr>
      <vt:lpstr>Unhealed Pressure Ulcer/Injury </vt:lpstr>
      <vt:lpstr>Understand/Understood - Falls</vt:lpstr>
      <vt:lpstr>Cognitive </vt:lpstr>
      <vt:lpstr>Urinary/Bowel Incontinence – TPN/Tube Feeding </vt:lpstr>
      <vt:lpstr>Comorbidities </vt:lpstr>
      <vt:lpstr>PowerPoint Presentation</vt:lpstr>
      <vt:lpstr>Function/Mobility </vt:lpstr>
      <vt:lpstr>Function/Mobility </vt:lpstr>
      <vt:lpstr>Basic CMS Guidelines to Coding Function &amp; Mobility</vt:lpstr>
      <vt:lpstr>Basic CMS Guidelines to Coding Function &amp; Mobility</vt:lpstr>
      <vt:lpstr>Basic CMS Guidelines to Coding Function &amp; Mobility</vt:lpstr>
      <vt:lpstr>Basic CMS Guidelines to Coding Function &amp; Mobility</vt:lpstr>
      <vt:lpstr>Basic CMS Guidelines to Coding Function &amp; Mobility</vt:lpstr>
      <vt:lpstr>General Coding Tips</vt:lpstr>
      <vt:lpstr>General Coding Tips</vt:lpstr>
      <vt:lpstr>General Coding Tips</vt:lpstr>
      <vt:lpstr>General Coding Tips</vt:lpstr>
      <vt:lpstr>Activity Definition </vt:lpstr>
      <vt:lpstr>Activity Definition </vt:lpstr>
      <vt:lpstr>Activity Definition </vt:lpstr>
      <vt:lpstr>Activity Definition </vt:lpstr>
      <vt:lpstr>Activity Definition </vt:lpstr>
      <vt:lpstr>Examples on How to Code </vt:lpstr>
      <vt:lpstr>Discharge Data </vt:lpstr>
      <vt:lpstr>30-Day Follow-up Status </vt:lpstr>
      <vt:lpstr>30-Day Follow-up Status </vt:lpstr>
      <vt:lpstr> Best Practice to code and collect data   </vt:lpstr>
      <vt:lpstr>Best Practice to code and collect data </vt:lpstr>
      <vt:lpstr>CAH SB PI/QI Pilot Project </vt:lpstr>
      <vt:lpstr>PowerPoint Presentation</vt:lpstr>
    </vt:vector>
  </TitlesOfParts>
  <Company>Stroudwater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 Utilization</dc:title>
  <dc:creator>Mary Guyot</dc:creator>
  <cp:lastModifiedBy>Mary Guyot</cp:lastModifiedBy>
  <cp:revision>3052</cp:revision>
  <cp:lastPrinted>2016-03-31T20:05:51Z</cp:lastPrinted>
  <dcterms:created xsi:type="dcterms:W3CDTF">2004-07-11T19:29:50Z</dcterms:created>
  <dcterms:modified xsi:type="dcterms:W3CDTF">2018-03-20T07:07:01Z</dcterms:modified>
</cp:coreProperties>
</file>