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7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50.xml" ContentType="application/vnd.openxmlformats-officedocument.presentationml.slide+xml"/>
  <Override PartName="/ppt/slides/slide93.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94.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3.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7.xml" ContentType="application/vnd.openxmlformats-officedocument.presentationml.slide+xml"/>
  <Override PartName="/ppt/slides/slide64.xml" ContentType="application/vnd.openxmlformats-officedocument.presentationml.slide+xml"/>
  <Override PartName="/ppt/slides/slide68.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9.xml" ContentType="application/vnd.openxmlformats-officedocument.presentationml.notesSlide+xml"/>
  <Override PartName="/ppt/notesSlides/notesSlide45.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95.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82.xml" ContentType="application/vnd.openxmlformats-officedocument.presentationml.notesSlide+xml"/>
  <Override PartName="/ppt/notesSlides/notesSlide94.xml" ContentType="application/vnd.openxmlformats-officedocument.presentationml.notesSlide+xml"/>
  <Override PartName="/ppt/notesSlides/notesSlide83.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84.xml" ContentType="application/vnd.openxmlformats-officedocument.presentationml.notesSlide+xml"/>
  <Override PartName="/ppt/notesSlides/notesSlide93.xml" ContentType="application/vnd.openxmlformats-officedocument.presentationml.notesSlide+xml"/>
  <Override PartName="/ppt/notesSlides/notesSlide74.xml" ContentType="application/vnd.openxmlformats-officedocument.presentationml.notesSlide+xml"/>
  <Override PartName="/ppt/notesSlides/notesSlide81.xml" ContentType="application/vnd.openxmlformats-officedocument.presentationml.notesSlide+xml"/>
  <Override PartName="/ppt/notesSlides/notesSlide96.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97.xml" ContentType="application/vnd.openxmlformats-officedocument.presentationml.notesSlide+xml"/>
  <Override PartName="/ppt/notesSlides/notesSlide73.xml" ContentType="application/vnd.openxmlformats-officedocument.presentationml.notesSlide+xml"/>
  <Override PartName="/ppt/notesSlides/notesSlide67.xml" ContentType="application/vnd.openxmlformats-officedocument.presentationml.notesSlide+xml"/>
  <Override PartName="/ppt/notesSlides/notesSlide70.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100"/>
  </p:notesMasterIdLst>
  <p:handoutMasterIdLst>
    <p:handoutMasterId r:id="rId101"/>
  </p:handoutMasterIdLst>
  <p:sldIdLst>
    <p:sldId id="2011" r:id="rId2"/>
    <p:sldId id="1861" r:id="rId3"/>
    <p:sldId id="1842" r:id="rId4"/>
    <p:sldId id="1974" r:id="rId5"/>
    <p:sldId id="1922" r:id="rId6"/>
    <p:sldId id="1923" r:id="rId7"/>
    <p:sldId id="2045" r:id="rId8"/>
    <p:sldId id="2046" r:id="rId9"/>
    <p:sldId id="2047" r:id="rId10"/>
    <p:sldId id="2048" r:id="rId11"/>
    <p:sldId id="2001" r:id="rId12"/>
    <p:sldId id="1924" r:id="rId13"/>
    <p:sldId id="1925" r:id="rId14"/>
    <p:sldId id="1926" r:id="rId15"/>
    <p:sldId id="1927" r:id="rId16"/>
    <p:sldId id="2049" r:id="rId17"/>
    <p:sldId id="1928" r:id="rId18"/>
    <p:sldId id="2053" r:id="rId19"/>
    <p:sldId id="2051" r:id="rId20"/>
    <p:sldId id="2050" r:id="rId21"/>
    <p:sldId id="2052" r:id="rId22"/>
    <p:sldId id="2054" r:id="rId23"/>
    <p:sldId id="2055" r:id="rId24"/>
    <p:sldId id="2056" r:id="rId25"/>
    <p:sldId id="2057" r:id="rId26"/>
    <p:sldId id="1929" r:id="rId27"/>
    <p:sldId id="1930" r:id="rId28"/>
    <p:sldId id="1915" r:id="rId29"/>
    <p:sldId id="2007" r:id="rId30"/>
    <p:sldId id="2009" r:id="rId31"/>
    <p:sldId id="2008" r:id="rId32"/>
    <p:sldId id="1932" r:id="rId33"/>
    <p:sldId id="1916" r:id="rId34"/>
    <p:sldId id="1917" r:id="rId35"/>
    <p:sldId id="2003" r:id="rId36"/>
    <p:sldId id="2004" r:id="rId37"/>
    <p:sldId id="1949" r:id="rId38"/>
    <p:sldId id="2039" r:id="rId39"/>
    <p:sldId id="2040" r:id="rId40"/>
    <p:sldId id="2042" r:id="rId41"/>
    <p:sldId id="2041" r:id="rId42"/>
    <p:sldId id="2043" r:id="rId43"/>
    <p:sldId id="2038" r:id="rId44"/>
    <p:sldId id="1950" r:id="rId45"/>
    <p:sldId id="2010" r:id="rId46"/>
    <p:sldId id="1951" r:id="rId47"/>
    <p:sldId id="2044" r:id="rId48"/>
    <p:sldId id="1936" r:id="rId49"/>
    <p:sldId id="1946" r:id="rId50"/>
    <p:sldId id="1918" r:id="rId51"/>
    <p:sldId id="2005" r:id="rId52"/>
    <p:sldId id="1952" r:id="rId53"/>
    <p:sldId id="1953" r:id="rId54"/>
    <p:sldId id="1911" r:id="rId55"/>
    <p:sldId id="1973" r:id="rId56"/>
    <p:sldId id="2013" r:id="rId57"/>
    <p:sldId id="2014" r:id="rId58"/>
    <p:sldId id="2015" r:id="rId59"/>
    <p:sldId id="2016" r:id="rId60"/>
    <p:sldId id="2017" r:id="rId61"/>
    <p:sldId id="2018" r:id="rId62"/>
    <p:sldId id="2019" r:id="rId63"/>
    <p:sldId id="2020" r:id="rId64"/>
    <p:sldId id="2021" r:id="rId65"/>
    <p:sldId id="2023" r:id="rId66"/>
    <p:sldId id="2022" r:id="rId67"/>
    <p:sldId id="2024" r:id="rId68"/>
    <p:sldId id="2025" r:id="rId69"/>
    <p:sldId id="2026" r:id="rId70"/>
    <p:sldId id="2027" r:id="rId71"/>
    <p:sldId id="2028" r:id="rId72"/>
    <p:sldId id="2029" r:id="rId73"/>
    <p:sldId id="2030" r:id="rId74"/>
    <p:sldId id="2031" r:id="rId75"/>
    <p:sldId id="2035" r:id="rId76"/>
    <p:sldId id="2032" r:id="rId77"/>
    <p:sldId id="2033" r:id="rId78"/>
    <p:sldId id="2034" r:id="rId79"/>
    <p:sldId id="2037" r:id="rId80"/>
    <p:sldId id="1970" r:id="rId81"/>
    <p:sldId id="1956" r:id="rId82"/>
    <p:sldId id="1962" r:id="rId83"/>
    <p:sldId id="1958" r:id="rId84"/>
    <p:sldId id="1960" r:id="rId85"/>
    <p:sldId id="1909" r:id="rId86"/>
    <p:sldId id="1959" r:id="rId87"/>
    <p:sldId id="1963" r:id="rId88"/>
    <p:sldId id="1964" r:id="rId89"/>
    <p:sldId id="1965" r:id="rId90"/>
    <p:sldId id="1957" r:id="rId91"/>
    <p:sldId id="1961" r:id="rId92"/>
    <p:sldId id="1967" r:id="rId93"/>
    <p:sldId id="1968" r:id="rId94"/>
    <p:sldId id="1969" r:id="rId95"/>
    <p:sldId id="1966" r:id="rId96"/>
    <p:sldId id="1914" r:id="rId97"/>
    <p:sldId id="1981" r:id="rId98"/>
    <p:sldId id="1912" r:id="rId9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E303"/>
    <a:srgbClr val="CC0000"/>
    <a:srgbClr val="800080"/>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073" autoAdjust="0"/>
  </p:normalViewPr>
  <p:slideViewPr>
    <p:cSldViewPr>
      <p:cViewPr>
        <p:scale>
          <a:sx n="80" d="100"/>
          <a:sy n="80" d="100"/>
        </p:scale>
        <p:origin x="869" y="-62"/>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2.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10/21/2018</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4009400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7744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9891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9298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8460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6553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4391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8214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5763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9845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673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4242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6349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5629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05162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4943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5735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61518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11312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91087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89772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316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00899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6010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0785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6492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65811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5261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15083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2135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92651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43287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7891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3984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77737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62017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4400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11994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25127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43761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8218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83038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5011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5218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1852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11789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6377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67412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764903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68505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56293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624627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47197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78327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3565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844225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069297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97641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741179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36325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07345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17496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149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52940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10156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215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16125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37337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30698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215686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99868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814014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05425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68493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86386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857947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8381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383604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45642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112222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942755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724777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889035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10487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627308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613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50685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1868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47012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012079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1111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218731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99977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81885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25289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585170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L-6i7_NTdAhUDTawKHabaDjIQjRx6BAgBEAU&amp;url=https://www.shutterstock.com/search/action%2Bplan&amp;psig=AOvVaw03Mv3UIDEf8w4c1WNUp5jW&amp;ust=1537924259856585"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7.png"/></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37.png"/></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97.xml.rels><?xml version="1.0" encoding="UTF-8" standalone="yes"?>
<Relationships xmlns="http://schemas.openxmlformats.org/package/2006/relationships"><Relationship Id="rId3" Type="http://schemas.openxmlformats.org/officeDocument/2006/relationships/hyperlink" Target="mailto:pknowlton@stroudwater.com"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hyperlink" Target="mailto:maryguyotconsulting@gmail.com"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2677656"/>
          </a:xfrm>
          <a:prstGeom prst="rect">
            <a:avLst/>
          </a:prstGeom>
          <a:noFill/>
        </p:spPr>
        <p:txBody>
          <a:bodyPr wrap="square" rtlCol="0">
            <a:spAutoFit/>
          </a:bodyPr>
          <a:lstStyle/>
          <a:p>
            <a:pPr algn="ctr">
              <a:tabLst>
                <a:tab pos="1255713" algn="l"/>
              </a:tabLst>
            </a:pPr>
            <a:r>
              <a:rPr lang="en-US" sz="3200" b="1" dirty="0">
                <a:solidFill>
                  <a:schemeClr val="tx2"/>
                </a:solidFill>
              </a:rPr>
              <a:t>CAH Swing Bed PI/QI Pilot Project </a:t>
            </a:r>
          </a:p>
          <a:p>
            <a:pPr algn="ctr">
              <a:tabLst>
                <a:tab pos="1255713" algn="l"/>
              </a:tabLst>
            </a:pPr>
            <a:r>
              <a:rPr lang="en-US" sz="3200" b="1" dirty="0">
                <a:solidFill>
                  <a:schemeClr val="tx2"/>
                </a:solidFill>
              </a:rPr>
              <a:t> </a:t>
            </a:r>
            <a:r>
              <a:rPr lang="en-US" sz="2800" b="1" dirty="0">
                <a:solidFill>
                  <a:schemeClr val="tx2"/>
                </a:solidFill>
              </a:rPr>
              <a:t>Outcome Management 2</a:t>
            </a:r>
            <a:r>
              <a:rPr lang="en-US" sz="2800" b="1" baseline="30000" dirty="0">
                <a:solidFill>
                  <a:schemeClr val="tx2"/>
                </a:solidFill>
              </a:rPr>
              <a:t>nd</a:t>
            </a:r>
            <a:r>
              <a:rPr lang="en-US" sz="2800" b="1" dirty="0">
                <a:solidFill>
                  <a:schemeClr val="tx2"/>
                </a:solidFill>
              </a:rPr>
              <a:t> Quarterly Meeting</a:t>
            </a:r>
            <a:endParaRPr lang="en-US" sz="3200" b="1" dirty="0">
              <a:solidFill>
                <a:schemeClr val="tx2"/>
              </a:solidFill>
            </a:endParaRPr>
          </a:p>
          <a:p>
            <a:pPr algn="ctr"/>
            <a:endParaRPr lang="en-US" sz="2800" b="1" dirty="0">
              <a:solidFill>
                <a:srgbClr val="800080"/>
              </a:solidFill>
            </a:endParaRPr>
          </a:p>
          <a:p>
            <a:pPr algn="r"/>
            <a:endParaRPr lang="en-US" sz="2400" b="1" dirty="0">
              <a:solidFill>
                <a:srgbClr val="FF0000"/>
              </a:solidFill>
            </a:endParaRPr>
          </a:p>
          <a:p>
            <a:pPr algn="r"/>
            <a:r>
              <a:rPr lang="en-US" sz="2400" b="1" dirty="0">
                <a:solidFill>
                  <a:srgbClr val="C00000"/>
                </a:solidFill>
              </a:rPr>
              <a:t> October 23, 2018 </a:t>
            </a:r>
          </a:p>
          <a:p>
            <a:pPr algn="ctr"/>
            <a:r>
              <a:rPr lang="en-US" sz="2800" b="1" dirty="0">
                <a:solidFill>
                  <a:srgbClr val="800080"/>
                </a:solidFill>
              </a:rPr>
              <a:t>						</a:t>
            </a:r>
            <a:r>
              <a:rPr lang="en-US" sz="2000" dirty="0"/>
              <a:t> </a:t>
            </a:r>
            <a:endParaRPr lang="en-US" sz="2400" dirty="0"/>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4851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4339650"/>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 (cont’)</a:t>
            </a:r>
          </a:p>
          <a:p>
            <a:pPr>
              <a:buClr>
                <a:srgbClr val="C00000"/>
              </a:buClr>
            </a:pPr>
            <a:endParaRPr lang="en-US" dirty="0"/>
          </a:p>
          <a:p>
            <a:pPr marL="285750" indent="-285750">
              <a:buClr>
                <a:srgbClr val="C00000"/>
              </a:buClr>
              <a:buFont typeface="Arial" panose="020B0604020202020204" pitchFamily="34" charset="0"/>
              <a:buChar char="•"/>
            </a:pPr>
            <a:r>
              <a:rPr lang="en-US" sz="1600" b="1" dirty="0">
                <a:solidFill>
                  <a:srgbClr val="C00000"/>
                </a:solidFill>
              </a:rPr>
              <a:t>Code 11, </a:t>
            </a:r>
            <a:r>
              <a:rPr lang="en-US" sz="1600" dirty="0"/>
              <a:t>Other Orthopedic Conditions = if the patient’s primary medical condition category is other orthopedic condition. An example is unspecified disorders of joint.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12</a:t>
            </a:r>
            <a:r>
              <a:rPr lang="en-US" sz="1600" dirty="0"/>
              <a:t>, Debility, Cardiorespiratory Conditions = if the patient’s primary medical condition category is debility or a cardiorespiratory condition. Examples include chronic obstructive pulmonary disease (COPD), asthma, and other malaise and fatigue.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13</a:t>
            </a:r>
            <a:r>
              <a:rPr lang="en-US" sz="1600" dirty="0"/>
              <a:t>, Medically Complex Conditions = if the patient’s primary medical condition category is a medically complex condition. Examples include diabetes, pneumonia, chronic kidney disease, open wounds, pressure ulcer/injury, infection, and disorders of fluid, electrolyte, and acid-base balance.</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14</a:t>
            </a:r>
            <a:r>
              <a:rPr lang="en-US" sz="1600" dirty="0"/>
              <a:t>, Other Medical Condition = if the patient’s primary medical condition category is not one of the listed categories. </a:t>
            </a:r>
            <a:endParaRPr lang="en-US" dirty="0"/>
          </a:p>
          <a:p>
            <a:pPr marL="285750" indent="-285750">
              <a:buClr>
                <a:srgbClr val="C00000"/>
              </a:buClr>
              <a:buFont typeface="Wingdings" panose="05000000000000000000" pitchFamily="2" charset="2"/>
              <a:buChar char="v"/>
            </a:pPr>
            <a:endParaRPr lang="en-US" sz="1600" b="1" dirty="0">
              <a:solidFill>
                <a:srgbClr val="C00000"/>
              </a:solidFill>
            </a:endParaRPr>
          </a:p>
        </p:txBody>
      </p:sp>
    </p:spTree>
    <p:extLst>
      <p:ext uri="{BB962C8B-B14F-4D97-AF65-F5344CB8AC3E}">
        <p14:creationId xmlns:p14="http://schemas.microsoft.com/office/powerpoint/2010/main" val="329973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Prior Surgery within the last 100 Days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9122252" cy="129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C6B4ACF5-FE35-4D69-AA1A-2299604DDEF5}"/>
              </a:ext>
            </a:extLst>
          </p:cNvPr>
          <p:cNvSpPr/>
          <p:nvPr/>
        </p:nvSpPr>
        <p:spPr>
          <a:xfrm>
            <a:off x="7391400" y="4279901"/>
            <a:ext cx="1371600" cy="228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To be discussed</a:t>
            </a:r>
          </a:p>
        </p:txBody>
      </p:sp>
      <p:sp>
        <p:nvSpPr>
          <p:cNvPr id="4" name="Rectangle 3">
            <a:extLst>
              <a:ext uri="{FF2B5EF4-FFF2-40B4-BE49-F238E27FC236}">
                <a16:creationId xmlns:a16="http://schemas.microsoft.com/office/drawing/2014/main" id="{C68059A3-F304-40B8-B92E-29B711ACA7F6}"/>
              </a:ext>
            </a:extLst>
          </p:cNvPr>
          <p:cNvSpPr/>
          <p:nvPr/>
        </p:nvSpPr>
        <p:spPr>
          <a:xfrm>
            <a:off x="533400" y="2819399"/>
            <a:ext cx="8153400" cy="3139321"/>
          </a:xfrm>
          <a:prstGeom prst="rect">
            <a:avLst/>
          </a:prstGeom>
        </p:spPr>
        <p:txBody>
          <a:bodyPr wrap="square">
            <a:spAutoFit/>
          </a:bodyPr>
          <a:lstStyle/>
          <a:p>
            <a:r>
              <a:rPr lang="en-US" dirty="0"/>
              <a:t>CMS recently clarified Criteria for major surgery in the new MDS instructions as follows: – must meet all 3: </a:t>
            </a:r>
          </a:p>
          <a:p>
            <a:endParaRPr lang="en-US" dirty="0"/>
          </a:p>
          <a:p>
            <a:pPr marL="342900" indent="-342900">
              <a:buAutoNum type="arabicPeriod"/>
            </a:pPr>
            <a:r>
              <a:rPr lang="en-US" dirty="0"/>
              <a:t>patient was an inpatient in an acute care hospital for at least one day in the 100 days prior to admission to the skilled nursing facility (SNF), </a:t>
            </a:r>
          </a:p>
          <a:p>
            <a:pPr marL="342900" indent="-342900">
              <a:buAutoNum type="arabicPeriod"/>
            </a:pPr>
            <a:endParaRPr lang="en-US" dirty="0"/>
          </a:p>
          <a:p>
            <a:pPr marL="342900" indent="-342900">
              <a:buAutoNum type="arabicPeriod"/>
            </a:pPr>
            <a:r>
              <a:rPr lang="en-US" dirty="0"/>
              <a:t>patient had general anesthesia during the procedure, and</a:t>
            </a:r>
          </a:p>
          <a:p>
            <a:pPr marL="342900" indent="-342900">
              <a:buAutoNum type="arabicPeriod"/>
            </a:pPr>
            <a:endParaRPr lang="en-US" dirty="0"/>
          </a:p>
          <a:p>
            <a:pPr marL="342900" indent="-342900">
              <a:buAutoNum type="arabicPeriod"/>
            </a:pPr>
            <a:r>
              <a:rPr lang="en-US" dirty="0"/>
              <a:t>Surgery carried some degree of risk to the patient’s life or the potential for severe disability </a:t>
            </a:r>
          </a:p>
          <a:p>
            <a:endParaRPr lang="en-US" dirty="0"/>
          </a:p>
        </p:txBody>
      </p:sp>
      <p:cxnSp>
        <p:nvCxnSpPr>
          <p:cNvPr id="16" name="Straight Connector 15">
            <a:extLst>
              <a:ext uri="{FF2B5EF4-FFF2-40B4-BE49-F238E27FC236}">
                <a16:creationId xmlns:a16="http://schemas.microsoft.com/office/drawing/2014/main" id="{DD29137D-40E8-42D1-B5F6-A9BA18084B2E}"/>
              </a:ext>
            </a:extLst>
          </p:cNvPr>
          <p:cNvCxnSpPr>
            <a:cxnSpLocks/>
          </p:cNvCxnSpPr>
          <p:nvPr/>
        </p:nvCxnSpPr>
        <p:spPr>
          <a:xfrm>
            <a:off x="2743200" y="3962400"/>
            <a:ext cx="533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97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Functioning – Before Hospital Admission </a:t>
            </a:r>
          </a:p>
        </p:txBody>
      </p:sp>
      <p:sp>
        <p:nvSpPr>
          <p:cNvPr id="3" name="TextBox 2"/>
          <p:cNvSpPr txBox="1"/>
          <p:nvPr/>
        </p:nvSpPr>
        <p:spPr>
          <a:xfrm>
            <a:off x="457200" y="4653677"/>
            <a:ext cx="8458200" cy="2123658"/>
          </a:xfrm>
          <a:prstGeom prst="rect">
            <a:avLst/>
          </a:prstGeom>
          <a:noFill/>
        </p:spPr>
        <p:txBody>
          <a:bodyPr wrap="square" rtlCol="0">
            <a:spAutoFit/>
          </a:bodyPr>
          <a:lstStyle/>
          <a:p>
            <a:pPr marL="342900" indent="-342900">
              <a:buFontTx/>
              <a:buAutoNum type="arabicPeriod"/>
            </a:pPr>
            <a:r>
              <a:rPr lang="en-US" altLang="en-US" sz="1200" dirty="0"/>
              <a:t>Record the patient’s usual ability to perform self-care, indoor mobility (ambulation), stairs, and functional cognition prior to the current illness, exacerbation, or injury. </a:t>
            </a:r>
            <a:endParaRPr lang="en-US" sz="1200" dirty="0"/>
          </a:p>
          <a:p>
            <a:pPr marL="800100" lvl="1" indent="-342900">
              <a:buFont typeface="+mj-lt"/>
              <a:buAutoNum type="alphaLcPeriod"/>
            </a:pPr>
            <a:r>
              <a:rPr lang="en-US" sz="1200" dirty="0"/>
              <a:t>(3) - Independent – </a:t>
            </a:r>
            <a:r>
              <a:rPr lang="en-US" sz="1200" b="1" dirty="0"/>
              <a:t>NO Assistance</a:t>
            </a:r>
            <a:r>
              <a:rPr lang="en-US" sz="1200" dirty="0"/>
              <a:t> from a helper</a:t>
            </a:r>
          </a:p>
          <a:p>
            <a:pPr marL="800100" lvl="1" indent="-342900">
              <a:buFont typeface="+mj-lt"/>
              <a:buAutoNum type="alphaLcPeriod"/>
            </a:pPr>
            <a:r>
              <a:rPr lang="en-US" sz="1200" dirty="0"/>
              <a:t>(2) Needed </a:t>
            </a:r>
            <a:r>
              <a:rPr lang="en-US" sz="1200" b="1" dirty="0"/>
              <a:t>some help </a:t>
            </a:r>
            <a:r>
              <a:rPr lang="en-US" sz="1200" dirty="0"/>
              <a:t>– self-explanatory</a:t>
            </a:r>
          </a:p>
          <a:p>
            <a:pPr marL="800100" lvl="1" indent="-342900">
              <a:buFont typeface="+mj-lt"/>
              <a:buAutoNum type="alphaLcPeriod"/>
            </a:pPr>
            <a:r>
              <a:rPr lang="en-US" sz="1200" dirty="0"/>
              <a:t>(1) Dependent – </a:t>
            </a:r>
            <a:r>
              <a:rPr lang="en-US" sz="1200" b="1" dirty="0"/>
              <a:t>a helper is a must</a:t>
            </a:r>
          </a:p>
          <a:p>
            <a:pPr marL="800100" lvl="1" indent="-342900">
              <a:buFont typeface="+mj-lt"/>
              <a:buAutoNum type="alphaLcPeriod"/>
            </a:pPr>
            <a:r>
              <a:rPr lang="en-US" sz="1200" dirty="0"/>
              <a:t>(8) Unknown – </a:t>
            </a:r>
            <a:r>
              <a:rPr lang="en-US" sz="1200" b="1" dirty="0"/>
              <a:t>only to be used if </a:t>
            </a:r>
            <a:r>
              <a:rPr lang="en-US" sz="1200" dirty="0"/>
              <a:t>the patient cannot say and there are no family/friends… who can inform us and the medical record does not have the information </a:t>
            </a:r>
          </a:p>
          <a:p>
            <a:pPr marL="800100" lvl="1" indent="-342900">
              <a:buAutoNum type="alphaLcPeriod"/>
            </a:pPr>
            <a:r>
              <a:rPr lang="en-US" sz="1200" b="1" dirty="0"/>
              <a:t>Not applicable </a:t>
            </a:r>
            <a:r>
              <a:rPr lang="en-US" sz="1200" dirty="0"/>
              <a:t>– one would expect that you would have a code 1, 2 or 3 for (A) self-care because that is a must but feasible that you would have N/A for ambulation and stairs if the patient does not do that. Same goes for functional cognition – so, </a:t>
            </a:r>
            <a:r>
              <a:rPr lang="en-US" altLang="en-US" sz="1200" dirty="0"/>
              <a:t>If the patient was unable to do the everyday activity prior to admission to acute, code as 9, Not Applicable</a:t>
            </a:r>
            <a:endParaRPr lang="en-US" sz="1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2500"/>
            <a:ext cx="7885113"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01C15ED7-5030-4637-8057-8A16C5B5EFAB}"/>
              </a:ext>
            </a:extLst>
          </p:cNvPr>
          <p:cNvCxnSpPr>
            <a:cxnSpLocks/>
          </p:cNvCxnSpPr>
          <p:nvPr/>
        </p:nvCxnSpPr>
        <p:spPr>
          <a:xfrm>
            <a:off x="3352800" y="1524000"/>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394B0D-8012-4996-B040-64C3866D27A9}"/>
              </a:ext>
            </a:extLst>
          </p:cNvPr>
          <p:cNvCxnSpPr>
            <a:cxnSpLocks/>
          </p:cNvCxnSpPr>
          <p:nvPr/>
        </p:nvCxnSpPr>
        <p:spPr>
          <a:xfrm>
            <a:off x="533400" y="16764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20BE0E-F9B3-43E0-A5F3-9F0F7C2C61BC}"/>
              </a:ext>
            </a:extLst>
          </p:cNvPr>
          <p:cNvCxnSpPr>
            <a:cxnSpLocks/>
          </p:cNvCxnSpPr>
          <p:nvPr/>
        </p:nvCxnSpPr>
        <p:spPr>
          <a:xfrm>
            <a:off x="6705600" y="28194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77786B-CCBA-4492-B6A0-621485563DBB}"/>
              </a:ext>
            </a:extLst>
          </p:cNvPr>
          <p:cNvCxnSpPr>
            <a:cxnSpLocks/>
          </p:cNvCxnSpPr>
          <p:nvPr/>
        </p:nvCxnSpPr>
        <p:spPr>
          <a:xfrm>
            <a:off x="4953000" y="35814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D92FAB-3F68-440E-9375-6E08852D52E8}"/>
              </a:ext>
            </a:extLst>
          </p:cNvPr>
          <p:cNvCxnSpPr>
            <a:cxnSpLocks/>
          </p:cNvCxnSpPr>
          <p:nvPr/>
        </p:nvCxnSpPr>
        <p:spPr>
          <a:xfrm>
            <a:off x="4038600" y="4267200"/>
            <a:ext cx="1295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21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Device Use – Before Hospital Admission </a:t>
            </a:r>
          </a:p>
        </p:txBody>
      </p:sp>
      <p:sp>
        <p:nvSpPr>
          <p:cNvPr id="3" name="TextBox 2"/>
          <p:cNvSpPr txBox="1"/>
          <p:nvPr/>
        </p:nvSpPr>
        <p:spPr>
          <a:xfrm>
            <a:off x="304800" y="3962400"/>
            <a:ext cx="8458200" cy="2862322"/>
          </a:xfrm>
          <a:prstGeom prst="rect">
            <a:avLst/>
          </a:prstGeom>
          <a:noFill/>
        </p:spPr>
        <p:txBody>
          <a:bodyPr wrap="square" rtlCol="0">
            <a:spAutoFit/>
          </a:bodyPr>
          <a:lstStyle/>
          <a:p>
            <a:r>
              <a:rPr lang="en-US" sz="2000" b="1" dirty="0"/>
              <a:t>Note</a:t>
            </a:r>
            <a:r>
              <a:rPr lang="en-US" sz="2000" dirty="0"/>
              <a:t>: Devices &amp; aids that the patient used </a:t>
            </a:r>
            <a:r>
              <a:rPr lang="en-US" sz="2000" b="1" dirty="0"/>
              <a:t>prior to being admitted </a:t>
            </a:r>
            <a:r>
              <a:rPr lang="en-US" sz="2000" dirty="0"/>
              <a:t>to acute for the current illness/medical condition</a:t>
            </a:r>
          </a:p>
          <a:p>
            <a:endParaRPr lang="en-US" sz="2000" dirty="0"/>
          </a:p>
          <a:p>
            <a:r>
              <a:rPr lang="en-US" sz="2000" dirty="0"/>
              <a:t>If patient was not using a device prior to hospitalization but was given a walker or w/c during the acute stay for his/her ambulation – the answer would be “Z” none of the above</a:t>
            </a:r>
          </a:p>
          <a:p>
            <a:endParaRPr lang="en-US" sz="2000" dirty="0"/>
          </a:p>
          <a:p>
            <a:r>
              <a:rPr lang="en-US" sz="2000" dirty="0"/>
              <a:t>Code only at the start of SB PPS stay</a:t>
            </a:r>
          </a:p>
          <a:p>
            <a:r>
              <a:rPr lang="en-US" sz="2000"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143000"/>
            <a:ext cx="788511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F8D88779-EE55-4AF5-9FC3-2A00E0AAF6B0}"/>
              </a:ext>
            </a:extLst>
          </p:cNvPr>
          <p:cNvCxnSpPr>
            <a:cxnSpLocks/>
          </p:cNvCxnSpPr>
          <p:nvPr/>
        </p:nvCxnSpPr>
        <p:spPr>
          <a:xfrm>
            <a:off x="5257800" y="4343400"/>
            <a:ext cx="2971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534961-E1B8-4597-BABB-7AF8770DF2E5}"/>
              </a:ext>
            </a:extLst>
          </p:cNvPr>
          <p:cNvCxnSpPr>
            <a:cxnSpLocks/>
          </p:cNvCxnSpPr>
          <p:nvPr/>
        </p:nvCxnSpPr>
        <p:spPr>
          <a:xfrm>
            <a:off x="381000" y="4648200"/>
            <a:ext cx="609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5777EEC-B155-490A-A0E6-EEA6D45EC1AE}"/>
              </a:ext>
            </a:extLst>
          </p:cNvPr>
          <p:cNvSpPr/>
          <p:nvPr/>
        </p:nvSpPr>
        <p:spPr>
          <a:xfrm>
            <a:off x="2286000" y="2390775"/>
            <a:ext cx="6096000" cy="27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Any –mechanical, sit-to-stand, stand assist, full body lifts , stair chair </a:t>
            </a:r>
          </a:p>
        </p:txBody>
      </p:sp>
      <p:sp>
        <p:nvSpPr>
          <p:cNvPr id="5" name="Rectangle 4">
            <a:extLst>
              <a:ext uri="{FF2B5EF4-FFF2-40B4-BE49-F238E27FC236}">
                <a16:creationId xmlns:a16="http://schemas.microsoft.com/office/drawing/2014/main" id="{9B55D64D-42AF-4511-8171-AB1D23D5EFEA}"/>
              </a:ext>
            </a:extLst>
          </p:cNvPr>
          <p:cNvSpPr/>
          <p:nvPr/>
        </p:nvSpPr>
        <p:spPr>
          <a:xfrm>
            <a:off x="1828800" y="2755899"/>
            <a:ext cx="1371600" cy="215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Any type</a:t>
            </a:r>
          </a:p>
        </p:txBody>
      </p:sp>
    </p:spTree>
    <p:extLst>
      <p:ext uri="{BB962C8B-B14F-4D97-AF65-F5344CB8AC3E}">
        <p14:creationId xmlns:p14="http://schemas.microsoft.com/office/powerpoint/2010/main" val="427430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Unhealed Pressure Ulcer/Injury </a:t>
            </a:r>
          </a:p>
        </p:txBody>
      </p:sp>
      <p:sp>
        <p:nvSpPr>
          <p:cNvPr id="3" name="TextBox 2"/>
          <p:cNvSpPr txBox="1"/>
          <p:nvPr/>
        </p:nvSpPr>
        <p:spPr>
          <a:xfrm>
            <a:off x="304800" y="4114800"/>
            <a:ext cx="8763000" cy="2554545"/>
          </a:xfrm>
          <a:prstGeom prst="rect">
            <a:avLst/>
          </a:prstGeom>
          <a:noFill/>
        </p:spPr>
        <p:txBody>
          <a:bodyPr wrap="square" rtlCol="0">
            <a:spAutoFit/>
          </a:bodyPr>
          <a:lstStyle/>
          <a:p>
            <a:r>
              <a:rPr lang="en-US" sz="1600" dirty="0"/>
              <a:t>Section M of the MDS was </a:t>
            </a:r>
            <a:r>
              <a:rPr lang="en-US" sz="1600" u="sng" dirty="0"/>
              <a:t>updated for October 2018 to better coincide with the National Advisory Panel on Pressure Ulcers (NPUAP) terminology </a:t>
            </a:r>
            <a:r>
              <a:rPr lang="en-US" sz="1600" dirty="0"/>
              <a:t>– Added terms injury or injuries in relation to pressure ulcers </a:t>
            </a:r>
          </a:p>
          <a:p>
            <a:r>
              <a:rPr lang="en-US" sz="1600" dirty="0"/>
              <a:t>• Stage 1 and deep tissue injuries are called “pressure injuries because wounds are closed” </a:t>
            </a:r>
          </a:p>
          <a:p>
            <a:pPr marL="114300" indent="-114300"/>
            <a:r>
              <a:rPr lang="en-US" sz="1600" dirty="0"/>
              <a:t>• Stage 2, 3, or 4 or unstageable due to slough or eschar are termed “pressure ulcers” since are usually open wounds </a:t>
            </a:r>
          </a:p>
          <a:p>
            <a:pPr marL="114300" indent="-114300"/>
            <a:r>
              <a:rPr lang="en-US" sz="1600" dirty="0"/>
              <a:t>• Unstageable due to non-removable dressing or device use “pressure ulcer/injury” since could be open or closed </a:t>
            </a:r>
          </a:p>
          <a:p>
            <a:endParaRPr lang="en-US" sz="1600" b="1" dirty="0">
              <a:solidFill>
                <a:srgbClr val="C00000"/>
              </a:solidFill>
            </a:endParaRPr>
          </a:p>
          <a:p>
            <a:r>
              <a:rPr lang="en-US" sz="1600" b="1" dirty="0">
                <a:solidFill>
                  <a:srgbClr val="C00000"/>
                </a:solidFill>
              </a:rPr>
              <a:t>Note</a:t>
            </a:r>
            <a:r>
              <a:rPr lang="en-US" sz="1600" dirty="0"/>
              <a:t>: all refers to deep tissue injury so a </a:t>
            </a:r>
            <a:r>
              <a:rPr lang="en-US" sz="1600" u="sng" dirty="0"/>
              <a:t>skin tear </a:t>
            </a:r>
            <a:r>
              <a:rPr lang="en-US" sz="1600" dirty="0"/>
              <a:t>would not constitute a pressure ulcer/injury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771366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id="{792768FB-EF9A-4F5B-A2A1-1339BB406AE4}"/>
              </a:ext>
            </a:extLst>
          </p:cNvPr>
          <p:cNvCxnSpPr/>
          <p:nvPr/>
        </p:nvCxnSpPr>
        <p:spPr>
          <a:xfrm>
            <a:off x="2819400" y="49530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90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Understand/Understood - Falls</a:t>
            </a:r>
          </a:p>
        </p:txBody>
      </p:sp>
      <p:sp>
        <p:nvSpPr>
          <p:cNvPr id="3" name="TextBox 2"/>
          <p:cNvSpPr txBox="1"/>
          <p:nvPr/>
        </p:nvSpPr>
        <p:spPr>
          <a:xfrm>
            <a:off x="228600" y="5451901"/>
            <a:ext cx="8458200" cy="830997"/>
          </a:xfrm>
          <a:prstGeom prst="rect">
            <a:avLst/>
          </a:prstGeom>
          <a:noFill/>
        </p:spPr>
        <p:txBody>
          <a:bodyPr wrap="square" rtlCol="0">
            <a:spAutoFit/>
          </a:bodyPr>
          <a:lstStyle/>
          <a:p>
            <a:r>
              <a:rPr lang="en-US" sz="1600" b="1" dirty="0"/>
              <a:t>Note</a:t>
            </a:r>
            <a:r>
              <a:rPr lang="en-US" sz="1600" dirty="0"/>
              <a:t>: clearly read the definitions – this is not assessing speaking, language or hearing – for instance, the patient does not have to be able to speak everything to be understood or usually understood if they can sign or point and/or write or need a translator.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8626"/>
            <a:ext cx="7696200" cy="356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a:extLst>
              <a:ext uri="{FF2B5EF4-FFF2-40B4-BE49-F238E27FC236}">
                <a16:creationId xmlns:a16="http://schemas.microsoft.com/office/drawing/2014/main" id="{3B3A22CA-BC63-4D65-8DCD-DCC858383DD1}"/>
              </a:ext>
            </a:extLst>
          </p:cNvPr>
          <p:cNvCxnSpPr/>
          <p:nvPr/>
        </p:nvCxnSpPr>
        <p:spPr>
          <a:xfrm>
            <a:off x="4800600" y="19812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A264E5-F08C-4EF9-9079-5B945EDF5C2A}"/>
              </a:ext>
            </a:extLst>
          </p:cNvPr>
          <p:cNvSpPr/>
          <p:nvPr/>
        </p:nvSpPr>
        <p:spPr>
          <a:xfrm>
            <a:off x="4724400" y="2057400"/>
            <a:ext cx="3657600" cy="644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which includes writing, pointing, sign language, and cue cards. </a:t>
            </a:r>
          </a:p>
        </p:txBody>
      </p:sp>
    </p:spTree>
    <p:extLst>
      <p:ext uri="{BB962C8B-B14F-4D97-AF65-F5344CB8AC3E}">
        <p14:creationId xmlns:p14="http://schemas.microsoft.com/office/powerpoint/2010/main" val="157415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Understand/Understood - Falls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21522"/>
            <a:ext cx="60102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81387" y="1516797"/>
            <a:ext cx="46910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Falls could have occurred at home, community, NH,  etc or while an IP in acute. </a:t>
            </a:r>
          </a:p>
        </p:txBody>
      </p:sp>
      <p:pic>
        <p:nvPicPr>
          <p:cNvPr id="5" name="Picture 4">
            <a:extLst>
              <a:ext uri="{FF2B5EF4-FFF2-40B4-BE49-F238E27FC236}">
                <a16:creationId xmlns:a16="http://schemas.microsoft.com/office/drawing/2014/main" id="{F0D9552F-9DDF-4410-818B-A645C1929C8E}"/>
              </a:ext>
            </a:extLst>
          </p:cNvPr>
          <p:cNvPicPr>
            <a:picLocks noChangeAspect="1"/>
          </p:cNvPicPr>
          <p:nvPr/>
        </p:nvPicPr>
        <p:blipFill>
          <a:blip r:embed="rId4"/>
          <a:stretch>
            <a:fillRect/>
          </a:stretch>
        </p:blipFill>
        <p:spPr>
          <a:xfrm>
            <a:off x="1143000" y="2532881"/>
            <a:ext cx="2602846" cy="4226525"/>
          </a:xfrm>
          <a:prstGeom prst="rect">
            <a:avLst/>
          </a:prstGeom>
          <a:ln>
            <a:solidFill>
              <a:schemeClr val="tx1"/>
            </a:solidFill>
          </a:ln>
        </p:spPr>
      </p:pic>
      <p:pic>
        <p:nvPicPr>
          <p:cNvPr id="10" name="Picture 9">
            <a:extLst>
              <a:ext uri="{FF2B5EF4-FFF2-40B4-BE49-F238E27FC236}">
                <a16:creationId xmlns:a16="http://schemas.microsoft.com/office/drawing/2014/main" id="{718C1A0F-DE1F-48AB-BF13-5FE8DEBB4830}"/>
              </a:ext>
            </a:extLst>
          </p:cNvPr>
          <p:cNvPicPr>
            <a:picLocks noChangeAspect="1"/>
          </p:cNvPicPr>
          <p:nvPr/>
        </p:nvPicPr>
        <p:blipFill>
          <a:blip r:embed="rId5"/>
          <a:stretch>
            <a:fillRect/>
          </a:stretch>
        </p:blipFill>
        <p:spPr>
          <a:xfrm>
            <a:off x="4419020" y="2532881"/>
            <a:ext cx="2815796" cy="4169544"/>
          </a:xfrm>
          <a:prstGeom prst="rect">
            <a:avLst/>
          </a:prstGeom>
          <a:ln>
            <a:solidFill>
              <a:schemeClr val="tx1"/>
            </a:solidFill>
          </a:ln>
        </p:spPr>
      </p:pic>
    </p:spTree>
    <p:extLst>
      <p:ext uri="{BB962C8B-B14F-4D97-AF65-F5344CB8AC3E}">
        <p14:creationId xmlns:p14="http://schemas.microsoft.com/office/powerpoint/2010/main" val="24773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a:t>
            </a:r>
          </a:p>
        </p:txBody>
      </p:sp>
      <p:sp>
        <p:nvSpPr>
          <p:cNvPr id="3" name="TextBox 2"/>
          <p:cNvSpPr txBox="1"/>
          <p:nvPr/>
        </p:nvSpPr>
        <p:spPr>
          <a:xfrm>
            <a:off x="76200" y="1143000"/>
            <a:ext cx="3276600" cy="5447645"/>
          </a:xfrm>
          <a:prstGeom prst="rect">
            <a:avLst/>
          </a:prstGeom>
          <a:noFill/>
        </p:spPr>
        <p:txBody>
          <a:bodyPr wrap="square" rtlCol="0">
            <a:spAutoFit/>
          </a:bodyPr>
          <a:lstStyle/>
          <a:p>
            <a:pPr marL="463550" indent="-463550">
              <a:lnSpc>
                <a:spcPct val="100000"/>
              </a:lnSpc>
              <a:spcBef>
                <a:spcPts val="0"/>
              </a:spcBef>
              <a:buClr>
                <a:srgbClr val="C00000"/>
              </a:buClr>
              <a:buFont typeface="Wingdings" panose="05000000000000000000" pitchFamily="2" charset="2"/>
              <a:buChar char="q"/>
            </a:pPr>
            <a:r>
              <a:rPr lang="en-US" sz="2000" b="1" dirty="0">
                <a:solidFill>
                  <a:srgbClr val="C00000"/>
                </a:solidFill>
              </a:rPr>
              <a:t>Note</a:t>
            </a:r>
            <a:r>
              <a:rPr lang="en-US" sz="2000" dirty="0"/>
              <a:t>: </a:t>
            </a:r>
            <a:r>
              <a:rPr lang="en-US" dirty="0"/>
              <a:t>BIMS (Brief Interview for Mental Status) should be attempted on all patients except those who are never/rarely understood</a:t>
            </a:r>
          </a:p>
          <a:p>
            <a:pPr marL="814388" lvl="1" indent="-187325">
              <a:lnSpc>
                <a:spcPct val="100000"/>
              </a:lnSpc>
              <a:spcBef>
                <a:spcPts val="0"/>
              </a:spcBef>
              <a:buClr>
                <a:srgbClr val="C00000"/>
              </a:buClr>
              <a:buFont typeface="Arial" panose="020B0604020202020204" pitchFamily="34" charset="0"/>
              <a:buChar char="•"/>
            </a:pPr>
            <a:r>
              <a:rPr lang="en-US" dirty="0"/>
              <a:t>Staff must follow instructions exactly as on the tool reflects to administer BIMS</a:t>
            </a:r>
          </a:p>
          <a:p>
            <a:pPr marL="814388" lvl="1" indent="-187325">
              <a:lnSpc>
                <a:spcPct val="100000"/>
              </a:lnSpc>
              <a:spcBef>
                <a:spcPts val="0"/>
              </a:spcBef>
              <a:buClr>
                <a:srgbClr val="C00000"/>
              </a:buClr>
              <a:buFont typeface="Arial" panose="020B0604020202020204" pitchFamily="34" charset="0"/>
              <a:buChar char="•"/>
            </a:pPr>
            <a:r>
              <a:rPr lang="en-US" b="1" dirty="0">
                <a:solidFill>
                  <a:srgbClr val="C00000"/>
                </a:solidFill>
              </a:rPr>
              <a:t>Skip to Memory/Recall only if </a:t>
            </a:r>
            <a:r>
              <a:rPr lang="en-US" dirty="0"/>
              <a:t>patient cannot do BIMS</a:t>
            </a:r>
          </a:p>
          <a:p>
            <a:pPr marL="814388" lvl="1" indent="-187325">
              <a:lnSpc>
                <a:spcPct val="100000"/>
              </a:lnSpc>
              <a:spcBef>
                <a:spcPts val="0"/>
              </a:spcBef>
              <a:buClr>
                <a:srgbClr val="C00000"/>
              </a:buClr>
              <a:buFont typeface="Arial" panose="020B0604020202020204" pitchFamily="34" charset="0"/>
              <a:buChar char="•"/>
            </a:pPr>
            <a:r>
              <a:rPr lang="en-US" b="1" dirty="0">
                <a:solidFill>
                  <a:srgbClr val="C00000"/>
                </a:solidFill>
              </a:rPr>
              <a:t>Memory/Recall section is skipped if </a:t>
            </a:r>
            <a:r>
              <a:rPr lang="en-US" dirty="0"/>
              <a:t>BIMS was administered</a:t>
            </a:r>
            <a:endParaRPr lang="en-US" sz="2000" dirty="0"/>
          </a:p>
          <a:p>
            <a:r>
              <a:rPr lang="en-US" sz="2000" dirty="0"/>
              <a:t>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04800"/>
            <a:ext cx="5494970" cy="64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95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28574" y="2667000"/>
            <a:ext cx="8810625" cy="4431983"/>
          </a:xfrm>
          <a:prstGeom prst="rect">
            <a:avLst/>
          </a:prstGeom>
          <a:noFill/>
        </p:spPr>
        <p:txBody>
          <a:bodyPr wrap="square" rtlCol="0">
            <a:spAutoFit/>
          </a:bodyPr>
          <a:lstStyle/>
          <a:p>
            <a:pPr marL="342900" indent="-228600" eaLnBrk="1" hangingPunct="1">
              <a:buClr>
                <a:srgbClr val="990000"/>
              </a:buClr>
              <a:buFont typeface="Arial" pitchFamily="34" charset="0"/>
              <a:buChar char="•"/>
              <a:defRPr/>
            </a:pPr>
            <a:r>
              <a:rPr lang="en-US" sz="1600" dirty="0"/>
              <a:t>The items in this section are intended to determine the patient’s attention, orientation and ability to register and recall new information. These items are crucial factors in many care-planning decisions. </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This information identifies if the interview will be attempted.</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Most patients are able to attempt the Brief Interview for Mental Status (BIMS).</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A structured cognitive test is more accurate and reliable than observation alone for observing cognitive performance.</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Without an attempted structured cognitive interview, a patient might be mislabeled based on his or her appearance or assumed diagnosis.</a:t>
            </a:r>
          </a:p>
          <a:p>
            <a:pPr marL="342900" indent="-228600" eaLnBrk="1" hangingPunct="1">
              <a:buClr>
                <a:srgbClr val="990000"/>
              </a:buClr>
              <a:buFont typeface="Arial" pitchFamily="34" charset="0"/>
              <a:buChar char="•"/>
              <a:defRPr/>
            </a:pPr>
            <a:endParaRPr lang="en-US" sz="1600" dirty="0"/>
          </a:p>
          <a:p>
            <a:pPr marL="342900" indent="-228600" eaLnBrk="1" hangingPunct="1">
              <a:buClr>
                <a:srgbClr val="990000"/>
              </a:buClr>
              <a:buFont typeface="Arial" pitchFamily="34" charset="0"/>
              <a:buChar char="•"/>
              <a:defRPr/>
            </a:pPr>
            <a:r>
              <a:rPr lang="en-US" sz="1600" dirty="0"/>
              <a:t>Structured interviews will efficiently provide insight into the patient’s current condition that will enhance good care. </a:t>
            </a:r>
          </a:p>
          <a:p>
            <a:pPr marL="463550" indent="-463550">
              <a:lnSpc>
                <a:spcPct val="100000"/>
              </a:lnSpc>
              <a:spcBef>
                <a:spcPts val="0"/>
              </a:spcBef>
              <a:buClr>
                <a:srgbClr val="C00000"/>
              </a:buClr>
              <a:buFont typeface="Wingdings" panose="05000000000000000000" pitchFamily="2" charset="2"/>
              <a:buChar char="q"/>
            </a:pPr>
            <a:endParaRPr lang="en-US" sz="2000" dirty="0"/>
          </a:p>
        </p:txBody>
      </p:sp>
      <p:pic>
        <p:nvPicPr>
          <p:cNvPr id="6" name="Picture 2">
            <a:extLst>
              <a:ext uri="{FF2B5EF4-FFF2-40B4-BE49-F238E27FC236}">
                <a16:creationId xmlns:a16="http://schemas.microsoft.com/office/drawing/2014/main" id="{D3A3D7E6-8499-4156-BDD3-962492607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990600"/>
            <a:ext cx="8612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05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304800" y="914400"/>
            <a:ext cx="8496300" cy="5724644"/>
          </a:xfrm>
          <a:prstGeom prst="rect">
            <a:avLst/>
          </a:prstGeom>
          <a:noFill/>
        </p:spPr>
        <p:txBody>
          <a:bodyPr wrap="square" rtlCol="0">
            <a:spAutoFit/>
          </a:bodyPr>
          <a:lstStyle/>
          <a:p>
            <a:pPr marL="342900" indent="-342900" eaLnBrk="1" hangingPunct="1">
              <a:buClr>
                <a:srgbClr val="990000"/>
              </a:buClr>
              <a:buFont typeface="Arial" pitchFamily="34" charset="0"/>
              <a:buChar char="•"/>
              <a:defRPr/>
            </a:pPr>
            <a:r>
              <a:rPr lang="en-US" sz="2000" b="1" dirty="0">
                <a:solidFill>
                  <a:srgbClr val="990000"/>
                </a:solidFill>
              </a:rPr>
              <a:t>Steps for Assessment </a:t>
            </a:r>
          </a:p>
          <a:p>
            <a:pPr marL="342900" indent="-342900" eaLnBrk="1" hangingPunct="1">
              <a:buClr>
                <a:srgbClr val="990000"/>
              </a:buClr>
              <a:buFont typeface="Arial" pitchFamily="34" charset="0"/>
              <a:buChar char="•"/>
              <a:defRPr/>
            </a:pPr>
            <a:endParaRPr lang="en-US" sz="2000" dirty="0"/>
          </a:p>
          <a:p>
            <a:pPr marL="342900" indent="-342900" eaLnBrk="1" hangingPunct="1">
              <a:buClr>
                <a:srgbClr val="990000"/>
              </a:buClr>
              <a:buFont typeface="+mj-lt"/>
              <a:buAutoNum type="arabicParenR"/>
              <a:defRPr/>
            </a:pPr>
            <a:r>
              <a:rPr lang="en-US" sz="1600" dirty="0"/>
              <a:t>Interact with the patient using his or her preferred language. Be sure he or she can hear you and/or has </a:t>
            </a:r>
            <a:r>
              <a:rPr lang="en-US" sz="1600" dirty="0">
                <a:solidFill>
                  <a:srgbClr val="990000"/>
                </a:solidFill>
              </a:rPr>
              <a:t>access to his or her preferred method for communication</a:t>
            </a:r>
            <a:r>
              <a:rPr lang="en-US" sz="1600" dirty="0"/>
              <a:t>. If the patient appears unable to communicate, </a:t>
            </a:r>
            <a:r>
              <a:rPr lang="en-US" sz="1600" dirty="0">
                <a:solidFill>
                  <a:srgbClr val="990000"/>
                </a:solidFill>
              </a:rPr>
              <a:t>offer alternatives such as writing, pointing, sign language, or cue cards.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600" dirty="0"/>
              <a:t>Determine if the patient is rarely/never understood verbally, in writing, or using another method. If rarely/never understood, skip to C0700–C1000, Staff Assessment of Mental Status.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600" dirty="0"/>
              <a:t>Determine if the patient needs or wants an interpreter. • If so, complete the interview with an interpreter.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600" dirty="0"/>
              <a:t>Determine if the patient is rarely/never understood verbally or in writing. If rarely/never understood, skip to C0700 - C0100, Staff Assessment of Mental Status.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600" b="1" dirty="0">
                <a:solidFill>
                  <a:srgbClr val="990000"/>
                </a:solidFill>
              </a:rPr>
              <a:t>Coding Tips</a:t>
            </a:r>
            <a:r>
              <a:rPr lang="en-US" sz="1600" dirty="0">
                <a:solidFill>
                  <a:srgbClr val="990000"/>
                </a:solidFill>
              </a:rPr>
              <a:t> </a:t>
            </a:r>
            <a:r>
              <a:rPr lang="en-US" sz="1600" dirty="0"/>
              <a:t>• Attempt to conduct the interview with ALL patients. This interview is conducted during the look-back period of the Assessment Reference Date (ARD) and is not contingent upon item B0700, Makes Self Understood. </a:t>
            </a:r>
          </a:p>
          <a:p>
            <a:pPr marL="342900" indent="-342900" eaLnBrk="1" hangingPunct="1">
              <a:buClr>
                <a:srgbClr val="990000"/>
              </a:buClr>
              <a:buFont typeface="+mj-lt"/>
              <a:buAutoNum type="arabicParenR"/>
              <a:defRPr/>
            </a:pPr>
            <a:endParaRPr lang="en-US" sz="1600" dirty="0"/>
          </a:p>
          <a:p>
            <a:pPr marL="342900" indent="-228600" eaLnBrk="1" hangingPunct="1">
              <a:buClr>
                <a:srgbClr val="990000"/>
              </a:buClr>
              <a:buFont typeface="Arial" pitchFamily="34" charset="0"/>
              <a:buChar char="•"/>
              <a:defRPr/>
            </a:pPr>
            <a:endParaRPr lang="en-US" sz="2000" dirty="0"/>
          </a:p>
        </p:txBody>
      </p:sp>
    </p:spTree>
    <p:extLst>
      <p:ext uri="{BB962C8B-B14F-4D97-AF65-F5344CB8AC3E}">
        <p14:creationId xmlns:p14="http://schemas.microsoft.com/office/powerpoint/2010/main" val="394060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143000"/>
            <a:ext cx="7467600" cy="5355312"/>
          </a:xfrm>
          <a:prstGeom prst="rect">
            <a:avLst/>
          </a:prstGeom>
          <a:noFill/>
        </p:spPr>
        <p:txBody>
          <a:bodyPr wrap="square" rtlCol="0">
            <a:spAutoFit/>
          </a:bodyPr>
          <a:lstStyle/>
          <a:p>
            <a:r>
              <a:rPr lang="en-US" b="1" dirty="0"/>
              <a:t>9:30 – 9:45</a:t>
            </a:r>
            <a:r>
              <a:rPr lang="en-US" dirty="0"/>
              <a:t> 	Networking breakfast </a:t>
            </a:r>
          </a:p>
          <a:p>
            <a:r>
              <a:rPr lang="en-US" b="1" dirty="0"/>
              <a:t> </a:t>
            </a:r>
            <a:endParaRPr lang="en-US" dirty="0"/>
          </a:p>
          <a:p>
            <a:r>
              <a:rPr lang="en-US" b="1" dirty="0"/>
              <a:t>9:45 - 10:15</a:t>
            </a:r>
            <a:r>
              <a:rPr lang="en-US" dirty="0"/>
              <a:t>	Welcome, Intro and Data Reporting</a:t>
            </a:r>
          </a:p>
          <a:p>
            <a:r>
              <a:rPr lang="en-US" dirty="0"/>
              <a:t> </a:t>
            </a:r>
          </a:p>
          <a:p>
            <a:r>
              <a:rPr lang="en-US" b="1" dirty="0"/>
              <a:t>10:15 - 11:00</a:t>
            </a:r>
            <a:r>
              <a:rPr lang="en-US" dirty="0"/>
              <a:t>	A review/discussion of the SB Pilot Project Coding</a:t>
            </a:r>
          </a:p>
          <a:p>
            <a:r>
              <a:rPr lang="en-US" dirty="0"/>
              <a:t>		Q&amp;A to assess how we are doing on Coding </a:t>
            </a:r>
          </a:p>
          <a:p>
            <a:endParaRPr lang="en-US" dirty="0"/>
          </a:p>
          <a:p>
            <a:r>
              <a:rPr lang="en-US" b="1" dirty="0"/>
              <a:t>11:00 - 12:00</a:t>
            </a:r>
            <a:r>
              <a:rPr lang="en-US" dirty="0"/>
              <a:t>	Last quarters Action Plan Status Reporting by    		hospital</a:t>
            </a:r>
          </a:p>
          <a:p>
            <a:endParaRPr lang="en-US" dirty="0"/>
          </a:p>
          <a:p>
            <a:r>
              <a:rPr lang="en-US" b="1" dirty="0"/>
              <a:t>12:00 - 1:00</a:t>
            </a:r>
            <a:r>
              <a:rPr lang="en-US" dirty="0"/>
              <a:t> 	Lunch</a:t>
            </a:r>
          </a:p>
          <a:p>
            <a:r>
              <a:rPr lang="en-US" dirty="0"/>
              <a:t> </a:t>
            </a:r>
          </a:p>
          <a:p>
            <a:r>
              <a:rPr lang="en-US" b="1" dirty="0"/>
              <a:t>1:00 - 1:45 </a:t>
            </a:r>
            <a:r>
              <a:rPr lang="en-US" dirty="0"/>
              <a:t>	Outcome &amp; Benchmarking Data </a:t>
            </a:r>
            <a:endParaRPr lang="en-US" b="1" dirty="0"/>
          </a:p>
          <a:p>
            <a:endParaRPr lang="en-US" dirty="0"/>
          </a:p>
          <a:p>
            <a:r>
              <a:rPr lang="en-US" b="1" dirty="0"/>
              <a:t>1:45 – 2:55	</a:t>
            </a:r>
            <a:r>
              <a:rPr lang="en-US" dirty="0"/>
              <a:t>What is the data telling us? </a:t>
            </a:r>
          </a:p>
          <a:p>
            <a:r>
              <a:rPr lang="en-US" dirty="0"/>
              <a:t>		Opportunities for Improvement?  </a:t>
            </a:r>
          </a:p>
          <a:p>
            <a:endParaRPr lang="en-US" dirty="0"/>
          </a:p>
          <a:p>
            <a:r>
              <a:rPr lang="en-US" b="1" dirty="0"/>
              <a:t>2:55 - 3:00</a:t>
            </a:r>
            <a:r>
              <a:rPr lang="en-US" dirty="0"/>
              <a:t>	Next Step </a:t>
            </a:r>
          </a:p>
          <a:p>
            <a:pPr marL="463550" indent="-463550" defTabSz="693738">
              <a:buClr>
                <a:srgbClr val="C00000"/>
              </a:buClr>
              <a:buFont typeface="+mj-lt"/>
              <a:buAutoNum type="arabicParenR"/>
            </a:pPr>
            <a:endParaRPr lang="en-US" dirty="0"/>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Agenda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Tree>
    <p:extLst>
      <p:ext uri="{BB962C8B-B14F-4D97-AF65-F5344CB8AC3E}">
        <p14:creationId xmlns:p14="http://schemas.microsoft.com/office/powerpoint/2010/main" val="4006820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6781801" y="1606927"/>
            <a:ext cx="2133599" cy="3785652"/>
          </a:xfrm>
          <a:prstGeom prst="rect">
            <a:avLst/>
          </a:prstGeom>
          <a:noFill/>
        </p:spPr>
        <p:txBody>
          <a:bodyPr wrap="square" rtlCol="0">
            <a:spAutoFit/>
          </a:bodyPr>
          <a:lstStyle/>
          <a:p>
            <a:pPr marL="342900" indent="-228600" eaLnBrk="1" hangingPunct="1">
              <a:buClr>
                <a:srgbClr val="990000"/>
              </a:buClr>
              <a:buFont typeface="Arial" pitchFamily="34" charset="0"/>
              <a:buChar char="•"/>
              <a:defRPr/>
            </a:pPr>
            <a:r>
              <a:rPr lang="en-US" sz="1600" dirty="0"/>
              <a:t>The items in this section are intended to determine the patient’s attention, orientation and ability to register and recall new information. These items are crucial factors in many care-planning decisions. </a:t>
            </a:r>
          </a:p>
        </p:txBody>
      </p:sp>
      <p:pic>
        <p:nvPicPr>
          <p:cNvPr id="11" name="Picture 2">
            <a:extLst>
              <a:ext uri="{FF2B5EF4-FFF2-40B4-BE49-F238E27FC236}">
                <a16:creationId xmlns:a16="http://schemas.microsoft.com/office/drawing/2014/main" id="{E4BC4E40-AEEC-41C7-9742-877F378B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5" y="1189295"/>
            <a:ext cx="6629400" cy="438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1F014F8-57A9-455D-8E18-CB069B1A32FA}"/>
              </a:ext>
            </a:extLst>
          </p:cNvPr>
          <p:cNvPicPr>
            <a:picLocks noChangeAspect="1"/>
          </p:cNvPicPr>
          <p:nvPr/>
        </p:nvPicPr>
        <p:blipFill>
          <a:blip r:embed="rId4"/>
          <a:stretch>
            <a:fillRect/>
          </a:stretch>
        </p:blipFill>
        <p:spPr>
          <a:xfrm>
            <a:off x="4572000" y="3463048"/>
            <a:ext cx="2331922" cy="2347163"/>
          </a:xfrm>
          <a:prstGeom prst="rect">
            <a:avLst/>
          </a:prstGeom>
        </p:spPr>
      </p:pic>
      <p:cxnSp>
        <p:nvCxnSpPr>
          <p:cNvPr id="13" name="Straight Arrow Connector 12">
            <a:extLst>
              <a:ext uri="{FF2B5EF4-FFF2-40B4-BE49-F238E27FC236}">
                <a16:creationId xmlns:a16="http://schemas.microsoft.com/office/drawing/2014/main" id="{973CFC78-3D3D-4AE6-AF8A-1B8FFDA5EAC1}"/>
              </a:ext>
            </a:extLst>
          </p:cNvPr>
          <p:cNvCxnSpPr/>
          <p:nvPr/>
        </p:nvCxnSpPr>
        <p:spPr>
          <a:xfrm>
            <a:off x="3581400" y="2438400"/>
            <a:ext cx="1143000" cy="1371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35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p:cNvSpPr txBox="1"/>
          <p:nvPr/>
        </p:nvSpPr>
        <p:spPr>
          <a:xfrm>
            <a:off x="304800" y="914400"/>
            <a:ext cx="8496300" cy="6370975"/>
          </a:xfrm>
          <a:prstGeom prst="rect">
            <a:avLst/>
          </a:prstGeom>
          <a:noFill/>
        </p:spPr>
        <p:txBody>
          <a:bodyPr wrap="square" rtlCol="0">
            <a:spAutoFit/>
          </a:bodyPr>
          <a:lstStyle/>
          <a:p>
            <a:pPr marL="228600" indent="-228600" eaLnBrk="1" hangingPunct="1">
              <a:buClr>
                <a:srgbClr val="990000"/>
              </a:buClr>
              <a:buFont typeface="Arial" pitchFamily="34" charset="0"/>
              <a:buChar char="•"/>
              <a:defRPr/>
            </a:pPr>
            <a:r>
              <a:rPr lang="en-US" b="1" dirty="0">
                <a:solidFill>
                  <a:srgbClr val="990000"/>
                </a:solidFill>
              </a:rPr>
              <a:t>Steps for BIMS Assessment  – MUST BE FOLLOWED </a:t>
            </a:r>
          </a:p>
          <a:p>
            <a:pPr marL="342900" indent="-342900" eaLnBrk="1" hangingPunct="1">
              <a:buClr>
                <a:srgbClr val="990000"/>
              </a:buClr>
              <a:buFont typeface="+mj-lt"/>
              <a:buAutoNum type="arabicParenR"/>
              <a:defRPr/>
            </a:pPr>
            <a:endParaRPr lang="en-US" sz="1600" dirty="0"/>
          </a:p>
          <a:p>
            <a:pPr marL="342900" indent="-342900" eaLnBrk="1" hangingPunct="1">
              <a:buClr>
                <a:srgbClr val="990000"/>
              </a:buClr>
              <a:buFont typeface="+mj-lt"/>
              <a:buAutoNum type="arabicParenR"/>
              <a:defRPr/>
            </a:pPr>
            <a:r>
              <a:rPr lang="en-US" sz="1400" dirty="0"/>
              <a:t>Ask the patient each of the 3 questions in Item C0300 separately. </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Say to the patient: “I am going to say three words for you to remember. Please repeat the words after I have said all three. The words are: sock, blue, and bed.” Interviewers need to use the words and related category cues as indicated. If the interview is being conducted with an interpreter present, the interpreter should use the equivalent words and similar, relevant prompts for category cues.</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Immediately after presenting the three words, say to the patient: “Now please tell me the three words.”  - If the patient specifically asks for clues (e.g., “is it bingo day?”) respond by saying, “I need to know if you can answer this question without any help from me.” </a:t>
            </a:r>
          </a:p>
          <a:p>
            <a:pPr marL="342900" indent="-342900" eaLnBrk="1" hangingPunct="1">
              <a:buClr>
                <a:srgbClr val="990000"/>
              </a:buClr>
              <a:buFont typeface="+mj-lt"/>
              <a:buAutoNum type="arabicParenR"/>
              <a:defRPr/>
            </a:pPr>
            <a:endParaRPr lang="en-US" sz="1400" dirty="0"/>
          </a:p>
          <a:p>
            <a:pPr marL="342900" indent="-342900" eaLnBrk="1" hangingPunct="1">
              <a:buClr>
                <a:srgbClr val="990000"/>
              </a:buClr>
              <a:buFont typeface="+mj-lt"/>
              <a:buAutoNum type="arabicParenR"/>
              <a:defRPr/>
            </a:pPr>
            <a:r>
              <a:rPr lang="en-US" sz="1400" dirty="0"/>
              <a:t>After the patient’s first attempt to repeat the items: </a:t>
            </a:r>
          </a:p>
          <a:p>
            <a:pPr marL="685800" lvl="1" indent="-228600" eaLnBrk="1" hangingPunct="1">
              <a:buClr>
                <a:srgbClr val="990000"/>
              </a:buClr>
              <a:buFont typeface="Arial" pitchFamily="34" charset="0"/>
              <a:buChar char="•"/>
              <a:defRPr/>
            </a:pPr>
            <a:r>
              <a:rPr lang="en-US" sz="1400" dirty="0"/>
              <a:t>If the patient correctly stated all three words, say, “That’s right, the words are sock, something to wear; blue, a color; and bed, a piece of furniture” [category cues]. </a:t>
            </a:r>
          </a:p>
          <a:p>
            <a:pPr marL="1143000" lvl="2" indent="-228600" eaLnBrk="1" hangingPunct="1">
              <a:buClr>
                <a:srgbClr val="990000"/>
              </a:buClr>
              <a:buFont typeface="Arial" pitchFamily="34" charset="0"/>
              <a:buChar char="•"/>
              <a:defRPr/>
            </a:pPr>
            <a:r>
              <a:rPr lang="en-US" sz="1400" dirty="0"/>
              <a:t>Category cues serve as a hint that helps prompt patients’ recall ability. Putting words in context stimulates learning and fosters memory of the words that patients will be asked to recall in item C0400, even among patients able to repeat the words immediately. </a:t>
            </a:r>
          </a:p>
          <a:p>
            <a:pPr marL="685800" lvl="1" indent="-228600" eaLnBrk="1" hangingPunct="1">
              <a:buClr>
                <a:srgbClr val="990000"/>
              </a:buClr>
              <a:buFont typeface="Arial" pitchFamily="34" charset="0"/>
              <a:buChar char="•"/>
              <a:defRPr/>
            </a:pPr>
            <a:r>
              <a:rPr lang="en-US" sz="1400" dirty="0"/>
              <a:t>If the patient recalled two or fewer words, say to the patient: “Let me say the three words again. They are sock, something to wear; blue, a color; and bed, a piece of furniture. Now tell me the three words.” If the patient still does not recall all three words correctly, you may repeat the words and category cues one more time. </a:t>
            </a:r>
          </a:p>
          <a:p>
            <a:pPr marL="685800" lvl="1" indent="-228600" eaLnBrk="1" hangingPunct="1">
              <a:buClr>
                <a:srgbClr val="990000"/>
              </a:buClr>
              <a:buFont typeface="Arial" pitchFamily="34" charset="0"/>
              <a:buChar char="•"/>
              <a:defRPr/>
            </a:pPr>
            <a:r>
              <a:rPr lang="en-US" sz="1400" dirty="0"/>
              <a:t>If the patient does not repeat all three words after three attempts, re-assess ability to hear. If the patient can hear, move on to the next question. If he or she is unable to hear, attempt to maximize hearing (alter environment, use hearing amplifier) before proceeding</a:t>
            </a:r>
            <a:r>
              <a:rPr lang="en-US" b="1" dirty="0">
                <a:solidFill>
                  <a:srgbClr val="990000"/>
                </a:solidFill>
              </a:rPr>
              <a:t> </a:t>
            </a:r>
          </a:p>
          <a:p>
            <a:pPr marL="342900" indent="-342900" eaLnBrk="1" hangingPunct="1">
              <a:buClr>
                <a:srgbClr val="990000"/>
              </a:buClr>
              <a:buFont typeface="Arial" pitchFamily="34" charset="0"/>
              <a:buChar char="•"/>
              <a:defRPr/>
            </a:pPr>
            <a:endParaRPr lang="en-US" sz="1600" dirty="0"/>
          </a:p>
          <a:p>
            <a:pPr marL="342900" indent="-342900" eaLnBrk="1" hangingPunct="1">
              <a:buClr>
                <a:srgbClr val="990000"/>
              </a:buClr>
              <a:buFont typeface="+mj-lt"/>
              <a:buAutoNum type="arabicParenR"/>
              <a:defRPr/>
            </a:pPr>
            <a:endParaRPr lang="en-US" sz="2000" dirty="0"/>
          </a:p>
        </p:txBody>
      </p:sp>
    </p:spTree>
    <p:extLst>
      <p:ext uri="{BB962C8B-B14F-4D97-AF65-F5344CB8AC3E}">
        <p14:creationId xmlns:p14="http://schemas.microsoft.com/office/powerpoint/2010/main" val="58745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0D333D-7FCB-4DAD-9D47-F39B1B1C5509}"/>
              </a:ext>
            </a:extLst>
          </p:cNvPr>
          <p:cNvPicPr>
            <a:picLocks noChangeAspect="1"/>
          </p:cNvPicPr>
          <p:nvPr/>
        </p:nvPicPr>
        <p:blipFill>
          <a:blip r:embed="rId3"/>
          <a:stretch>
            <a:fillRect/>
          </a:stretch>
        </p:blipFill>
        <p:spPr>
          <a:xfrm>
            <a:off x="228599" y="1005629"/>
            <a:ext cx="8578179" cy="3092813"/>
          </a:xfrm>
          <a:prstGeom prst="rect">
            <a:avLst/>
          </a:prstGeom>
        </p:spPr>
      </p:pic>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pic>
        <p:nvPicPr>
          <p:cNvPr id="4" name="Picture 3">
            <a:extLst>
              <a:ext uri="{FF2B5EF4-FFF2-40B4-BE49-F238E27FC236}">
                <a16:creationId xmlns:a16="http://schemas.microsoft.com/office/drawing/2014/main" id="{B694FD65-D25B-4306-B92A-3DE89ADA4D7C}"/>
              </a:ext>
            </a:extLst>
          </p:cNvPr>
          <p:cNvPicPr>
            <a:picLocks noChangeAspect="1"/>
          </p:cNvPicPr>
          <p:nvPr/>
        </p:nvPicPr>
        <p:blipFill>
          <a:blip r:embed="rId4"/>
          <a:stretch>
            <a:fillRect/>
          </a:stretch>
        </p:blipFill>
        <p:spPr>
          <a:xfrm>
            <a:off x="5715000" y="1676400"/>
            <a:ext cx="2819400" cy="2173092"/>
          </a:xfrm>
          <a:prstGeom prst="rect">
            <a:avLst/>
          </a:prstGeom>
        </p:spPr>
      </p:pic>
      <p:sp>
        <p:nvSpPr>
          <p:cNvPr id="6" name="TextBox 5">
            <a:extLst>
              <a:ext uri="{FF2B5EF4-FFF2-40B4-BE49-F238E27FC236}">
                <a16:creationId xmlns:a16="http://schemas.microsoft.com/office/drawing/2014/main" id="{86EC898A-F4D0-4F57-8298-B8B1FAAB07F4}"/>
              </a:ext>
            </a:extLst>
          </p:cNvPr>
          <p:cNvSpPr txBox="1"/>
          <p:nvPr/>
        </p:nvSpPr>
        <p:spPr>
          <a:xfrm>
            <a:off x="381000" y="4265474"/>
            <a:ext cx="8305800" cy="2308324"/>
          </a:xfrm>
          <a:prstGeom prst="rect">
            <a:avLst/>
          </a:prstGeom>
          <a:noFill/>
        </p:spPr>
        <p:txBody>
          <a:bodyPr wrap="square" rtlCol="0">
            <a:spAutoFit/>
          </a:bodyPr>
          <a:lstStyle/>
          <a:p>
            <a:pPr marL="342900" indent="-342900">
              <a:buClr>
                <a:srgbClr val="C00000"/>
              </a:buClr>
              <a:buAutoNum type="arabicPeriod"/>
            </a:pPr>
            <a:r>
              <a:rPr lang="en-US" dirty="0"/>
              <a:t>Ask the patient each of the 3 questions in Item C0300 separately. </a:t>
            </a:r>
          </a:p>
          <a:p>
            <a:pPr marL="342900" indent="-342900">
              <a:buClr>
                <a:srgbClr val="C00000"/>
              </a:buClr>
              <a:buAutoNum type="arabicPeriod"/>
            </a:pPr>
            <a:endParaRPr lang="en-US" dirty="0"/>
          </a:p>
          <a:p>
            <a:pPr marL="342900" indent="-342900">
              <a:buClr>
                <a:srgbClr val="C00000"/>
              </a:buClr>
              <a:buAutoNum type="arabicPeriod"/>
            </a:pPr>
            <a:r>
              <a:rPr lang="en-US" dirty="0"/>
              <a:t>Allow the patient up to 30 seconds for each answer and do not provide clues. </a:t>
            </a:r>
          </a:p>
          <a:p>
            <a:pPr marL="342900" indent="-342900">
              <a:buClr>
                <a:srgbClr val="C00000"/>
              </a:buClr>
              <a:buAutoNum type="arabicPeriod"/>
            </a:pPr>
            <a:endParaRPr lang="en-US" dirty="0"/>
          </a:p>
          <a:p>
            <a:pPr marL="342900" indent="-342900">
              <a:buClr>
                <a:srgbClr val="C00000"/>
              </a:buClr>
              <a:buAutoNum type="arabicPeriod"/>
            </a:pPr>
            <a:r>
              <a:rPr lang="en-US" dirty="0"/>
              <a:t>If the patient specifically asks for clues (e.g., “is it bingo day?”) respond by saying, “I need to know if you can answer this question without any help from me.” </a:t>
            </a:r>
          </a:p>
        </p:txBody>
      </p:sp>
    </p:spTree>
    <p:extLst>
      <p:ext uri="{BB962C8B-B14F-4D97-AF65-F5344CB8AC3E}">
        <p14:creationId xmlns:p14="http://schemas.microsoft.com/office/powerpoint/2010/main" val="91689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pic>
        <p:nvPicPr>
          <p:cNvPr id="10" name="Picture 2">
            <a:extLst>
              <a:ext uri="{FF2B5EF4-FFF2-40B4-BE49-F238E27FC236}">
                <a16:creationId xmlns:a16="http://schemas.microsoft.com/office/drawing/2014/main" id="{6F1FFC3E-B942-4105-AB47-D52F5A161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6812756" cy="290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AA7A2DDA-FB7E-4385-9237-57C0DF6831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344612"/>
            <a:ext cx="2515544" cy="2339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728A0-DF95-443A-A6B0-A64AA15F5ED6}"/>
              </a:ext>
            </a:extLst>
          </p:cNvPr>
          <p:cNvSpPr txBox="1"/>
          <p:nvPr/>
        </p:nvSpPr>
        <p:spPr>
          <a:xfrm>
            <a:off x="228600" y="3733800"/>
            <a:ext cx="8686800" cy="3046988"/>
          </a:xfrm>
          <a:prstGeom prst="rect">
            <a:avLst/>
          </a:prstGeom>
          <a:noFill/>
        </p:spPr>
        <p:txBody>
          <a:bodyPr wrap="square" rtlCol="0">
            <a:spAutoFit/>
          </a:bodyPr>
          <a:lstStyle/>
          <a:p>
            <a:pPr marL="342900" indent="-342900">
              <a:buClr>
                <a:srgbClr val="C00000"/>
              </a:buClr>
              <a:buAutoNum type="arabicPeriod"/>
            </a:pPr>
            <a:r>
              <a:rPr lang="en-US" sz="1600" dirty="0"/>
              <a:t>Ask the patient the following: “Let’s go back to an earlier question. What were those three words that I asked you to repeat?” </a:t>
            </a:r>
          </a:p>
          <a:p>
            <a:pPr marL="342900" indent="-342900">
              <a:buClr>
                <a:srgbClr val="C00000"/>
              </a:buClr>
              <a:buAutoNum type="arabicPeriod"/>
            </a:pPr>
            <a:r>
              <a:rPr lang="en-US" sz="1600" dirty="0"/>
              <a:t>Allow up to 5 seconds for spontaneous recall of each word. </a:t>
            </a:r>
          </a:p>
          <a:p>
            <a:pPr marL="342900" indent="-342900">
              <a:buClr>
                <a:srgbClr val="C00000"/>
              </a:buClr>
              <a:buAutoNum type="arabicPeriod"/>
            </a:pPr>
            <a:r>
              <a:rPr lang="en-US" sz="1600" dirty="0"/>
              <a:t>For any word that is not correctly recalled after 5 seconds, provide a category cue. Category cues should be used only after the patient is unable to recall one or more of the three words. </a:t>
            </a:r>
          </a:p>
          <a:p>
            <a:pPr marL="342900" indent="-342900">
              <a:buClr>
                <a:srgbClr val="C00000"/>
              </a:buClr>
              <a:buAutoNum type="arabicPeriod"/>
            </a:pPr>
            <a:r>
              <a:rPr lang="en-US" sz="1600" dirty="0"/>
              <a:t>Allow up to 5 seconds after category cueing for each missed word to be recalled.</a:t>
            </a:r>
          </a:p>
          <a:p>
            <a:pPr marL="342900" indent="-342900">
              <a:buClr>
                <a:srgbClr val="C00000"/>
              </a:buClr>
              <a:buAutoNum type="arabicPeriod"/>
            </a:pPr>
            <a:r>
              <a:rPr lang="en-US" sz="1600" dirty="0"/>
              <a:t>If on the first try (without cueing), the patient names multiple items in a category, one of which is correct, they should be coded as correct for that item.</a:t>
            </a:r>
          </a:p>
          <a:p>
            <a:pPr marL="342900" indent="-342900">
              <a:buClr>
                <a:srgbClr val="C00000"/>
              </a:buClr>
              <a:buAutoNum type="arabicPeriod"/>
            </a:pPr>
            <a:r>
              <a:rPr lang="en-US" sz="1600" dirty="0"/>
              <a:t>If, however, the interviewer gives the patient the cue and the patient then names multiple items in that category, the item is coded as could not recall, even if the correct item was in the list. </a:t>
            </a:r>
          </a:p>
        </p:txBody>
      </p:sp>
    </p:spTree>
    <p:extLst>
      <p:ext uri="{BB962C8B-B14F-4D97-AF65-F5344CB8AC3E}">
        <p14:creationId xmlns:p14="http://schemas.microsoft.com/office/powerpoint/2010/main" val="283562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a:extLst>
              <a:ext uri="{FF2B5EF4-FFF2-40B4-BE49-F238E27FC236}">
                <a16:creationId xmlns:a16="http://schemas.microsoft.com/office/drawing/2014/main" id="{CF1728A0-DF95-443A-A6B0-A64AA15F5ED6}"/>
              </a:ext>
            </a:extLst>
          </p:cNvPr>
          <p:cNvSpPr txBox="1"/>
          <p:nvPr/>
        </p:nvSpPr>
        <p:spPr>
          <a:xfrm>
            <a:off x="163326" y="2514600"/>
            <a:ext cx="8686800" cy="4278094"/>
          </a:xfrm>
          <a:prstGeom prst="rect">
            <a:avLst/>
          </a:prstGeom>
          <a:noFill/>
        </p:spPr>
        <p:txBody>
          <a:bodyPr wrap="square" rtlCol="0">
            <a:spAutoFit/>
          </a:bodyPr>
          <a:lstStyle/>
          <a:p>
            <a:pPr>
              <a:buClr>
                <a:srgbClr val="C00000"/>
              </a:buClr>
            </a:pPr>
            <a:r>
              <a:rPr lang="en-US" sz="1600" b="1" dirty="0">
                <a:solidFill>
                  <a:srgbClr val="C00000"/>
                </a:solidFill>
              </a:rPr>
              <a:t>Steps for Assessment </a:t>
            </a:r>
          </a:p>
          <a:p>
            <a:pPr>
              <a:buClr>
                <a:srgbClr val="C00000"/>
              </a:buClr>
            </a:pPr>
            <a:endParaRPr lang="en-US" sz="1600" b="1" dirty="0">
              <a:solidFill>
                <a:srgbClr val="C00000"/>
              </a:solidFill>
            </a:endParaRPr>
          </a:p>
          <a:p>
            <a:pPr marL="342900" indent="-342900">
              <a:buClr>
                <a:srgbClr val="C00000"/>
              </a:buClr>
              <a:buAutoNum type="arabicPeriod"/>
            </a:pPr>
            <a:r>
              <a:rPr lang="en-US" sz="1600" dirty="0"/>
              <a:t>This section is completed only if the patient was not able to take the BIMS test</a:t>
            </a:r>
          </a:p>
          <a:p>
            <a:pPr marL="342900" indent="-342900">
              <a:buClr>
                <a:srgbClr val="C00000"/>
              </a:buClr>
              <a:buAutoNum type="arabicPeriod"/>
            </a:pPr>
            <a:r>
              <a:rPr lang="en-US" sz="1600" dirty="0"/>
              <a:t>Ask the patient about each item. For example, </a:t>
            </a:r>
          </a:p>
          <a:p>
            <a:pPr marL="800100" lvl="1" indent="-342900">
              <a:buClr>
                <a:srgbClr val="C00000"/>
              </a:buClr>
              <a:buFont typeface="Arial" panose="020B0604020202020204" pitchFamily="34" charset="0"/>
              <a:buChar char="•"/>
            </a:pPr>
            <a:r>
              <a:rPr lang="en-US" sz="1600" dirty="0"/>
              <a:t>“What is the current season? Is it fall, winter, spring, or summer?” </a:t>
            </a:r>
          </a:p>
          <a:p>
            <a:pPr marL="800100" lvl="1" indent="-342900">
              <a:buClr>
                <a:srgbClr val="C00000"/>
              </a:buClr>
              <a:buFont typeface="Arial" panose="020B0604020202020204" pitchFamily="34" charset="0"/>
              <a:buChar char="•"/>
            </a:pPr>
            <a:r>
              <a:rPr lang="en-US" sz="1600" dirty="0"/>
              <a:t>“What is the name of this place?” </a:t>
            </a:r>
          </a:p>
          <a:p>
            <a:pPr marL="800100" lvl="1" indent="-342900">
              <a:buClr>
                <a:srgbClr val="C00000"/>
              </a:buClr>
              <a:buFont typeface="Arial" panose="020B0604020202020204" pitchFamily="34" charset="0"/>
              <a:buChar char="•"/>
            </a:pPr>
            <a:r>
              <a:rPr lang="en-US" sz="1600" dirty="0"/>
              <a:t>If the patient is not in his or her room, ask, “Will you show me to your room?” Observe the patient’s ability to find the way. </a:t>
            </a:r>
          </a:p>
          <a:p>
            <a:pPr marL="342900" indent="-342900">
              <a:buClr>
                <a:srgbClr val="C00000"/>
              </a:buClr>
              <a:buFont typeface="+mj-lt"/>
              <a:buAutoNum type="arabicPeriod" startAt="3"/>
            </a:pPr>
            <a:r>
              <a:rPr lang="en-US" sz="1600" dirty="0"/>
              <a:t>For patients with limited communication skills, in order to determine the most representative level of function, ask direct care staff across all shifts and family or significant other about recall ability. </a:t>
            </a:r>
          </a:p>
          <a:p>
            <a:pPr marL="342900" indent="-342900">
              <a:buClr>
                <a:srgbClr val="C00000"/>
              </a:buClr>
              <a:buFont typeface="+mj-lt"/>
              <a:buAutoNum type="arabicPeriod" startAt="3"/>
            </a:pPr>
            <a:r>
              <a:rPr lang="en-US" sz="1600" dirty="0"/>
              <a:t>Ask whether the patient gave indications of recalling these subjects or recognizing them during the look-back period.</a:t>
            </a:r>
          </a:p>
          <a:p>
            <a:pPr marL="342900" indent="-342900">
              <a:buClr>
                <a:srgbClr val="C00000"/>
              </a:buClr>
              <a:buFont typeface="+mj-lt"/>
              <a:buAutoNum type="arabicPeriod" startAt="3"/>
            </a:pPr>
            <a:r>
              <a:rPr lang="en-US" sz="1600" dirty="0"/>
              <a:t>Observations should be made by staff across all shifts and departments and others with close contact with the patient.</a:t>
            </a:r>
          </a:p>
          <a:p>
            <a:pPr marL="342900" indent="-342900">
              <a:buClr>
                <a:srgbClr val="C00000"/>
              </a:buClr>
              <a:buFont typeface="+mj-lt"/>
              <a:buAutoNum type="arabicPeriod" startAt="3"/>
            </a:pPr>
            <a:r>
              <a:rPr lang="en-US" sz="1600" dirty="0"/>
              <a:t>Review the medical record for indications of the patient’s recall of these subjects during the look-back period</a:t>
            </a:r>
          </a:p>
        </p:txBody>
      </p:sp>
      <p:pic>
        <p:nvPicPr>
          <p:cNvPr id="4" name="Picture 3">
            <a:extLst>
              <a:ext uri="{FF2B5EF4-FFF2-40B4-BE49-F238E27FC236}">
                <a16:creationId xmlns:a16="http://schemas.microsoft.com/office/drawing/2014/main" id="{9C238077-1904-41A0-9C65-63BAD67ACBC4}"/>
              </a:ext>
            </a:extLst>
          </p:cNvPr>
          <p:cNvPicPr>
            <a:picLocks noChangeAspect="1"/>
          </p:cNvPicPr>
          <p:nvPr/>
        </p:nvPicPr>
        <p:blipFill>
          <a:blip r:embed="rId3"/>
          <a:stretch>
            <a:fillRect/>
          </a:stretch>
        </p:blipFill>
        <p:spPr>
          <a:xfrm>
            <a:off x="228600" y="1142999"/>
            <a:ext cx="8556252" cy="1172549"/>
          </a:xfrm>
          <a:prstGeom prst="rect">
            <a:avLst/>
          </a:prstGeom>
        </p:spPr>
      </p:pic>
    </p:spTree>
    <p:extLst>
      <p:ext uri="{BB962C8B-B14F-4D97-AF65-F5344CB8AC3E}">
        <p14:creationId xmlns:p14="http://schemas.microsoft.com/office/powerpoint/2010/main" val="1107081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(cont’) </a:t>
            </a:r>
          </a:p>
        </p:txBody>
      </p:sp>
      <p:sp>
        <p:nvSpPr>
          <p:cNvPr id="3" name="TextBox 2">
            <a:extLst>
              <a:ext uri="{FF2B5EF4-FFF2-40B4-BE49-F238E27FC236}">
                <a16:creationId xmlns:a16="http://schemas.microsoft.com/office/drawing/2014/main" id="{CF1728A0-DF95-443A-A6B0-A64AA15F5ED6}"/>
              </a:ext>
            </a:extLst>
          </p:cNvPr>
          <p:cNvSpPr txBox="1"/>
          <p:nvPr/>
        </p:nvSpPr>
        <p:spPr>
          <a:xfrm>
            <a:off x="228600" y="967800"/>
            <a:ext cx="8686800" cy="5509200"/>
          </a:xfrm>
          <a:prstGeom prst="rect">
            <a:avLst/>
          </a:prstGeom>
          <a:noFill/>
        </p:spPr>
        <p:txBody>
          <a:bodyPr wrap="square" rtlCol="0">
            <a:spAutoFit/>
          </a:bodyPr>
          <a:lstStyle/>
          <a:p>
            <a:pPr>
              <a:buClr>
                <a:srgbClr val="C00000"/>
              </a:buClr>
            </a:pPr>
            <a:r>
              <a:rPr lang="en-US" sz="1600" b="1" dirty="0">
                <a:solidFill>
                  <a:srgbClr val="C00000"/>
                </a:solidFill>
              </a:rPr>
              <a:t>Coding Instructions for Memory/Recall </a:t>
            </a:r>
          </a:p>
          <a:p>
            <a:pPr>
              <a:buClr>
                <a:srgbClr val="C00000"/>
              </a:buClr>
            </a:pPr>
            <a:endParaRPr lang="en-US" sz="1600" b="1" dirty="0">
              <a:solidFill>
                <a:srgbClr val="C00000"/>
              </a:solidFill>
            </a:endParaRPr>
          </a:p>
          <a:p>
            <a:pPr marL="342900" indent="-342900">
              <a:buClr>
                <a:srgbClr val="C00000"/>
              </a:buClr>
              <a:buAutoNum type="arabicPeriod"/>
            </a:pPr>
            <a:r>
              <a:rPr lang="en-US" sz="1600" dirty="0"/>
              <a:t>For each item that the patient recalls, check the corresponding answer box. If the patient recalls none, check none of above.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current season: if patient is able to identify the current season (e.g., correctly refers to weather for the time of year, legal holidays, religious celebrations,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location of own room: if patient is able to locate and recognize own room. It is not necessary for the patient to know the room number, but he or she should be able to find the way to the room.</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staff names and faces: if patient is able to distinguish staff members from family members, strangers, visitors, and other patients. It is not necessary for the patient to know the staff member’s name, but he or she should recognize that the person is a staff member and not the patient’s son or daughter,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that he or she is in a hospital swing bed: if patient is able to determine that he or she is currently at the hospital for something describe as rehab, a bed at the hospital to work on getting better before going home etc.. , in skilled care, in a swing bed etc.. </a:t>
            </a:r>
          </a:p>
          <a:p>
            <a:pPr marL="342900" indent="-342900">
              <a:buClr>
                <a:srgbClr val="C00000"/>
              </a:buClr>
              <a:buAutoNum type="arabicPeriod"/>
            </a:pPr>
            <a:endParaRPr lang="en-US" sz="1600" dirty="0"/>
          </a:p>
          <a:p>
            <a:pPr marL="342900" indent="-342900">
              <a:buClr>
                <a:srgbClr val="C00000"/>
              </a:buClr>
              <a:buAutoNum type="arabicPeriod"/>
            </a:pPr>
            <a:r>
              <a:rPr lang="en-US" sz="1600" dirty="0"/>
              <a:t>Check none of above was recalled if that is the case </a:t>
            </a:r>
          </a:p>
        </p:txBody>
      </p:sp>
    </p:spTree>
    <p:extLst>
      <p:ext uri="{BB962C8B-B14F-4D97-AF65-F5344CB8AC3E}">
        <p14:creationId xmlns:p14="http://schemas.microsoft.com/office/powerpoint/2010/main" val="10573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Urinary/Bowel Incontinence – TPN/Tube Feeding </a:t>
            </a:r>
          </a:p>
        </p:txBody>
      </p:sp>
      <p:sp>
        <p:nvSpPr>
          <p:cNvPr id="3" name="TextBox 2"/>
          <p:cNvSpPr txBox="1"/>
          <p:nvPr/>
        </p:nvSpPr>
        <p:spPr>
          <a:xfrm>
            <a:off x="533400" y="4774442"/>
            <a:ext cx="7788708" cy="1600438"/>
          </a:xfrm>
          <a:prstGeom prst="rect">
            <a:avLst/>
          </a:prstGeom>
          <a:noFill/>
        </p:spPr>
        <p:txBody>
          <a:bodyPr wrap="square" rtlCol="0">
            <a:spAutoFit/>
          </a:bodyPr>
          <a:lstStyle/>
          <a:p>
            <a:r>
              <a:rPr lang="en-US" b="1" dirty="0">
                <a:solidFill>
                  <a:srgbClr val="C00000"/>
                </a:solidFill>
              </a:rPr>
              <a:t>Note:</a:t>
            </a:r>
            <a:r>
              <a:rPr lang="en-US" b="1" dirty="0"/>
              <a:t> </a:t>
            </a:r>
          </a:p>
          <a:p>
            <a:pPr marL="342900" indent="-342900">
              <a:buAutoNum type="arabicPeriod"/>
            </a:pPr>
            <a:r>
              <a:rPr lang="en-US" sz="1600" dirty="0"/>
              <a:t>Urinary/Bowel section may need all 3 days to assess – may not be able to determine in 1 or 2 days.</a:t>
            </a:r>
          </a:p>
          <a:p>
            <a:pPr marL="342900" indent="-342900">
              <a:buAutoNum type="arabicPeriod"/>
            </a:pPr>
            <a:endParaRPr lang="en-US" sz="1600" dirty="0"/>
          </a:p>
          <a:p>
            <a:pPr marL="342900" indent="-342900">
              <a:buAutoNum type="arabicPeriod"/>
            </a:pPr>
            <a:r>
              <a:rPr lang="en-US" sz="1600" dirty="0"/>
              <a:t>TPN and Tube feeding only applies if present or initiated during the SB stay – not to be counted if discontinued before SB admission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7887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29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Comorbidities </a:t>
            </a:r>
          </a:p>
        </p:txBody>
      </p:sp>
      <p:sp>
        <p:nvSpPr>
          <p:cNvPr id="3" name="TextBox 2"/>
          <p:cNvSpPr txBox="1"/>
          <p:nvPr/>
        </p:nvSpPr>
        <p:spPr>
          <a:xfrm>
            <a:off x="6705600" y="844689"/>
            <a:ext cx="2209800" cy="5632311"/>
          </a:xfrm>
          <a:prstGeom prst="rect">
            <a:avLst/>
          </a:prstGeom>
          <a:noFill/>
        </p:spPr>
        <p:txBody>
          <a:bodyPr wrap="square" rtlCol="0">
            <a:spAutoFit/>
          </a:bodyPr>
          <a:lstStyle/>
          <a:p>
            <a:r>
              <a:rPr lang="en-US" b="1" dirty="0">
                <a:solidFill>
                  <a:srgbClr val="C00000"/>
                </a:solidFill>
              </a:rPr>
              <a:t>Note: </a:t>
            </a:r>
          </a:p>
          <a:p>
            <a:pPr marL="342900" indent="-342900">
              <a:buAutoNum type="arabicPeriod"/>
            </a:pPr>
            <a:r>
              <a:rPr lang="en-US" dirty="0"/>
              <a:t>Comorbidities  </a:t>
            </a:r>
            <a:r>
              <a:rPr lang="en-US" u="sng" dirty="0"/>
              <a:t>documented by the provider </a:t>
            </a:r>
            <a:r>
              <a:rPr lang="en-US" dirty="0"/>
              <a:t>in H&amp;P or progress notes</a:t>
            </a:r>
          </a:p>
          <a:p>
            <a:pPr marL="342900" indent="-342900">
              <a:buAutoNum type="arabicPeriod"/>
            </a:pPr>
            <a:endParaRPr lang="en-US" dirty="0"/>
          </a:p>
          <a:p>
            <a:pPr marL="342900" indent="-342900">
              <a:buAutoNum type="arabicPeriod"/>
            </a:pPr>
            <a:r>
              <a:rPr lang="en-US" b="1" dirty="0">
                <a:solidFill>
                  <a:srgbClr val="C00000"/>
                </a:solidFill>
              </a:rPr>
              <a:t>Must be active </a:t>
            </a:r>
            <a:r>
              <a:rPr lang="en-US" dirty="0"/>
              <a:t>– </a:t>
            </a:r>
            <a:r>
              <a:rPr lang="en-US" dirty="0" err="1"/>
              <a:t>hx</a:t>
            </a:r>
            <a:r>
              <a:rPr lang="en-US" dirty="0"/>
              <a:t> of if not impacting the treatment plan is not to be checked off </a:t>
            </a:r>
          </a:p>
          <a:p>
            <a:pPr marL="342900" indent="-342900">
              <a:buAutoNum type="arabicPeriod"/>
            </a:pPr>
            <a:endParaRPr lang="en-US" dirty="0"/>
          </a:p>
          <a:p>
            <a:pPr marL="342900" indent="-342900">
              <a:buAutoNum type="arabicPeriod"/>
            </a:pPr>
            <a:r>
              <a:rPr lang="en-US" dirty="0"/>
              <a:t>Ok to discuss with the provider if obvious comorbidity but provider did not document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6004"/>
            <a:ext cx="6553200" cy="483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80A6CF52-2491-4C69-B843-10336EC58BB4}"/>
              </a:ext>
            </a:extLst>
          </p:cNvPr>
          <p:cNvSpPr/>
          <p:nvPr/>
        </p:nvSpPr>
        <p:spPr>
          <a:xfrm>
            <a:off x="3505200" y="227013"/>
            <a:ext cx="472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section will be used for Risk Adjustment</a:t>
            </a:r>
          </a:p>
        </p:txBody>
      </p:sp>
    </p:spTree>
    <p:extLst>
      <p:ext uri="{BB962C8B-B14F-4D97-AF65-F5344CB8AC3E}">
        <p14:creationId xmlns:p14="http://schemas.microsoft.com/office/powerpoint/2010/main" val="369131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1430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a:t>Self Care &amp; Mobility Data </a:t>
            </a:r>
            <a:r>
              <a:rPr lang="en-US" sz="2400" dirty="0"/>
              <a:t>will be completed for all payors minus the following </a:t>
            </a:r>
            <a:r>
              <a:rPr lang="en-US" sz="2400" b="1" dirty="0">
                <a:solidFill>
                  <a:srgbClr val="C00000"/>
                </a:solidFill>
              </a:rPr>
              <a:t>exceptions:</a:t>
            </a:r>
          </a:p>
          <a:p>
            <a:pPr marL="814388" lvl="1" indent="-463550">
              <a:lnSpc>
                <a:spcPct val="100000"/>
              </a:lnSpc>
              <a:spcBef>
                <a:spcPts val="0"/>
              </a:spcBef>
              <a:buClr>
                <a:srgbClr val="C00000"/>
              </a:buClr>
              <a:buFont typeface="Wingdings" panose="05000000000000000000" pitchFamily="2" charset="2"/>
              <a:buChar char="q"/>
            </a:pPr>
            <a:endParaRPr lang="en-US" sz="2600" dirty="0"/>
          </a:p>
          <a:p>
            <a:pPr marL="1146175" lvl="1" indent="-463550">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010736"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334000" y="5562600"/>
            <a:ext cx="25908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Still an exclusion if receiving PT for wound debridement only!</a:t>
            </a:r>
          </a:p>
        </p:txBody>
      </p:sp>
      <p:sp>
        <p:nvSpPr>
          <p:cNvPr id="8" name="Title 3"/>
          <p:cNvSpPr txBox="1">
            <a:spLocks/>
          </p:cNvSpPr>
          <p:nvPr/>
        </p:nvSpPr>
        <p:spPr>
          <a:xfrm>
            <a:off x="228600" y="3810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400" b="1" dirty="0">
                <a:solidFill>
                  <a:srgbClr val="C00000"/>
                </a:solidFill>
              </a:rPr>
              <a:t>Exceptions to Full Assessment </a:t>
            </a:r>
          </a:p>
        </p:txBody>
      </p:sp>
      <p:sp>
        <p:nvSpPr>
          <p:cNvPr id="6" name="Rectangle 5">
            <a:extLst>
              <a:ext uri="{FF2B5EF4-FFF2-40B4-BE49-F238E27FC236}">
                <a16:creationId xmlns:a16="http://schemas.microsoft.com/office/drawing/2014/main" id="{B29054E9-5E9B-4B59-890F-A5001CADCA77}"/>
              </a:ext>
            </a:extLst>
          </p:cNvPr>
          <p:cNvSpPr/>
          <p:nvPr/>
        </p:nvSpPr>
        <p:spPr>
          <a:xfrm>
            <a:off x="533400" y="6143625"/>
            <a:ext cx="4724400"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none of the above applies then complete the self care &amp; mobility assessments </a:t>
            </a:r>
          </a:p>
        </p:txBody>
      </p:sp>
      <p:sp>
        <p:nvSpPr>
          <p:cNvPr id="7" name="Rectangle 6">
            <a:extLst>
              <a:ext uri="{FF2B5EF4-FFF2-40B4-BE49-F238E27FC236}">
                <a16:creationId xmlns:a16="http://schemas.microsoft.com/office/drawing/2014/main" id="{4BA76646-EE87-4E17-A625-93918A35ACFE}"/>
              </a:ext>
            </a:extLst>
          </p:cNvPr>
          <p:cNvSpPr/>
          <p:nvPr/>
        </p:nvSpPr>
        <p:spPr>
          <a:xfrm>
            <a:off x="3057736" y="3429000"/>
            <a:ext cx="533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Regardless of hospice facility, unit, bed, home with hospice</a:t>
            </a:r>
          </a:p>
        </p:txBody>
      </p:sp>
    </p:spTree>
    <p:extLst>
      <p:ext uri="{BB962C8B-B14F-4D97-AF65-F5344CB8AC3E}">
        <p14:creationId xmlns:p14="http://schemas.microsoft.com/office/powerpoint/2010/main" val="1123274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a:t>
            </a:r>
          </a:p>
        </p:txBody>
      </p:sp>
      <p:sp>
        <p:nvSpPr>
          <p:cNvPr id="3" name="TextBox 2"/>
          <p:cNvSpPr txBox="1"/>
          <p:nvPr/>
        </p:nvSpPr>
        <p:spPr>
          <a:xfrm>
            <a:off x="381000" y="914400"/>
            <a:ext cx="8001000" cy="5293757"/>
          </a:xfrm>
          <a:prstGeom prst="rect">
            <a:avLst/>
          </a:prstGeom>
          <a:noFill/>
        </p:spPr>
        <p:txBody>
          <a:bodyPr wrap="square" rtlCol="0">
            <a:spAutoFit/>
          </a:bodyPr>
          <a:lstStyle/>
          <a:p>
            <a:pPr marL="342900" indent="-342900">
              <a:buAutoNum type="arabicPeriod"/>
            </a:pPr>
            <a:r>
              <a:rPr lang="en-US" sz="1600" dirty="0"/>
              <a:t>Admission assessment must be completed within 3 calendar days of admission (including day of admission)</a:t>
            </a:r>
          </a:p>
          <a:p>
            <a:pPr marL="342900" indent="-342900">
              <a:buAutoNum type="arabicPeriod"/>
            </a:pPr>
            <a:endParaRPr lang="en-US" sz="1600" dirty="0"/>
          </a:p>
          <a:p>
            <a:pPr marL="342900" indent="-342900">
              <a:buAutoNum type="arabicPeriod"/>
            </a:pPr>
            <a:r>
              <a:rPr lang="en-US" sz="1600" dirty="0"/>
              <a:t>Coding on admission should reflect the person’s baseline admission functional status, and is based on a clinical assessment.</a:t>
            </a:r>
          </a:p>
          <a:p>
            <a:pPr marL="342900" indent="-342900">
              <a:buAutoNum type="arabicPeriod"/>
            </a:pPr>
            <a:endParaRPr lang="en-US" sz="1600" dirty="0"/>
          </a:p>
          <a:p>
            <a:pPr marL="342900" indent="-342900">
              <a:buAutoNum type="arabicPeriod"/>
            </a:pPr>
            <a:r>
              <a:rPr lang="en-US" sz="1600" dirty="0"/>
              <a:t>The admission functional assessment, when possible, should be conducted </a:t>
            </a:r>
            <a:r>
              <a:rPr lang="en-US" sz="1600" b="1" dirty="0"/>
              <a:t>prior to the person benefitting from treatment </a:t>
            </a:r>
            <a:r>
              <a:rPr lang="en-US" sz="1600" dirty="0"/>
              <a:t>interventions in order to determine a true baseline functional status on admission. </a:t>
            </a:r>
          </a:p>
          <a:p>
            <a:pPr marL="342900" indent="-342900">
              <a:buAutoNum type="arabicPeriod"/>
            </a:pPr>
            <a:endParaRPr lang="en-US" sz="1600" dirty="0"/>
          </a:p>
          <a:p>
            <a:pPr marL="342900" indent="-342900">
              <a:buAutoNum type="arabicPeriod"/>
            </a:pPr>
            <a:r>
              <a:rPr lang="en-US" sz="1600" dirty="0"/>
              <a:t>Treatment should not be withheld in order to conduct the functional assessment.</a:t>
            </a:r>
          </a:p>
          <a:p>
            <a:pPr marL="342900" indent="-342900">
              <a:buAutoNum type="arabicPeriod"/>
            </a:pPr>
            <a:endParaRPr lang="en-US" sz="1600" dirty="0"/>
          </a:p>
          <a:p>
            <a:pPr marL="342900" indent="-342900">
              <a:buAutoNum type="arabicPeriod"/>
            </a:pPr>
            <a:r>
              <a:rPr lang="en-US" sz="1600" dirty="0"/>
              <a:t>Activities may be completed </a:t>
            </a:r>
            <a:r>
              <a:rPr lang="en-US" sz="1600" b="1" dirty="0"/>
              <a:t>with (if they usually use a device or safer attempted with a device) or without assistive device(s)</a:t>
            </a:r>
            <a:r>
              <a:rPr lang="en-US" sz="1600" dirty="0"/>
              <a:t>. Coding is not based on devices. </a:t>
            </a:r>
          </a:p>
          <a:p>
            <a:pPr marL="342900" indent="-342900">
              <a:buFontTx/>
              <a:buAutoNum type="arabicPeriod"/>
            </a:pPr>
            <a:endParaRPr lang="en-US" dirty="0"/>
          </a:p>
          <a:p>
            <a:pPr marL="342900" indent="-342900">
              <a:buFontTx/>
              <a:buAutoNum type="arabicPeriod"/>
            </a:pPr>
            <a:r>
              <a:rPr lang="en-US" sz="1600" dirty="0"/>
              <a:t>Patients with cognitive impairments/limitations may need physical and/or verbal assistance when completing an activity. Code based on the patient’s need for assistance to perform the activity safely (for example, choking risk due to rate of eating, amount of food placed into mouth, risk of falling). These are at the very lease not independent – will be coded a 5 (supervision/set up) or lower</a:t>
            </a:r>
            <a:endParaRPr lang="en-US" sz="1200" dirty="0"/>
          </a:p>
        </p:txBody>
      </p:sp>
    </p:spTree>
    <p:extLst>
      <p:ext uri="{BB962C8B-B14F-4D97-AF65-F5344CB8AC3E}">
        <p14:creationId xmlns:p14="http://schemas.microsoft.com/office/powerpoint/2010/main" val="290992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F789FF-C47F-4BF9-A748-38593FECA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1" y="712835"/>
            <a:ext cx="4457700" cy="2139696"/>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Welcome &amp; Intro (</a:t>
            </a:r>
            <a:r>
              <a:rPr lang="en-US" b="1" dirty="0"/>
              <a:t>10:00 to 10:15</a:t>
            </a:r>
            <a:r>
              <a:rPr lang="en-US" b="1" dirty="0">
                <a:solidFill>
                  <a:srgbClr val="C00000"/>
                </a:solidFill>
              </a:rPr>
              <a:t>)</a:t>
            </a:r>
            <a:br>
              <a:rPr lang="en-US" b="1" dirty="0">
                <a:solidFill>
                  <a:srgbClr val="C00000"/>
                </a:solidFill>
              </a:rPr>
            </a:br>
            <a:r>
              <a:rPr lang="en-US" b="1" dirty="0">
                <a:solidFill>
                  <a:srgbClr val="C00000"/>
                </a:solidFill>
              </a:rPr>
              <a:t>  </a:t>
            </a: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32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
        <p:nvSpPr>
          <p:cNvPr id="6" name="Content Placeholder 2"/>
          <p:cNvSpPr>
            <a:spLocks noGrp="1"/>
          </p:cNvSpPr>
          <p:nvPr>
            <p:ph idx="1"/>
          </p:nvPr>
        </p:nvSpPr>
        <p:spPr>
          <a:xfrm>
            <a:off x="4572000" y="3429000"/>
            <a:ext cx="4051852" cy="2927350"/>
          </a:xfrm>
        </p:spPr>
        <p:txBody>
          <a:bodyPr>
            <a:normAutofit fontScale="70000" lnSpcReduction="20000"/>
          </a:bodyPr>
          <a:lstStyle/>
          <a:p>
            <a:r>
              <a:rPr lang="en-US" sz="2300" dirty="0">
                <a:latin typeface="+mn-lt"/>
              </a:rPr>
              <a:t>Report the following: (from the reports you were to print)</a:t>
            </a:r>
          </a:p>
          <a:p>
            <a:endParaRPr lang="en-US" sz="2300" dirty="0">
              <a:latin typeface="+mn-lt"/>
            </a:endParaRPr>
          </a:p>
          <a:p>
            <a:r>
              <a:rPr lang="en-US" sz="2300" dirty="0">
                <a:latin typeface="+mn-lt"/>
              </a:rPr>
              <a:t>Anybody who are having issues with pulling reports – please let me know what is not working or what report you would like to pull – to be shared with Stroudwater</a:t>
            </a:r>
          </a:p>
          <a:p>
            <a:endParaRPr lang="en-US" sz="2300" dirty="0">
              <a:latin typeface="+mn-lt"/>
            </a:endParaRPr>
          </a:p>
          <a:p>
            <a:r>
              <a:rPr lang="en-US" sz="2300" dirty="0">
                <a:latin typeface="+mn-lt"/>
              </a:rPr>
              <a:t>Unfortunately, Stroudwater has not yet been able to add a process where you can pull self-care &amp; mobility for only patients who did not have an exclusion</a:t>
            </a:r>
          </a:p>
          <a:p>
            <a:endParaRPr lang="en-US" sz="2600" dirty="0">
              <a:latin typeface="+mn-lt"/>
            </a:endParaRPr>
          </a:p>
          <a:p>
            <a:endParaRPr lang="en-US" sz="2000" dirty="0">
              <a:latin typeface="+mn-lt"/>
            </a:endParaRPr>
          </a:p>
        </p:txBody>
      </p:sp>
      <p:sp>
        <p:nvSpPr>
          <p:cNvPr id="3" name="Rectangle 2">
            <a:extLst>
              <a:ext uri="{FF2B5EF4-FFF2-40B4-BE49-F238E27FC236}">
                <a16:creationId xmlns:a16="http://schemas.microsoft.com/office/drawing/2014/main" id="{93258FA0-9248-42B9-94E5-CC19DC8C91D7}"/>
              </a:ext>
            </a:extLst>
          </p:cNvPr>
          <p:cNvSpPr/>
          <p:nvPr/>
        </p:nvSpPr>
        <p:spPr>
          <a:xfrm>
            <a:off x="6096000" y="1295400"/>
            <a:ext cx="1905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Name</a:t>
            </a:r>
          </a:p>
          <a:p>
            <a:pPr algn="ctr"/>
            <a:r>
              <a:rPr lang="en-US" sz="2800" dirty="0"/>
              <a:t>&amp; </a:t>
            </a:r>
          </a:p>
          <a:p>
            <a:pPr algn="ctr"/>
            <a:r>
              <a:rPr lang="en-US" sz="2800" dirty="0"/>
              <a:t>Hospital</a:t>
            </a:r>
          </a:p>
        </p:txBody>
      </p:sp>
      <p:graphicFrame>
        <p:nvGraphicFramePr>
          <p:cNvPr id="8" name="Table 7">
            <a:extLst>
              <a:ext uri="{FF2B5EF4-FFF2-40B4-BE49-F238E27FC236}">
                <a16:creationId xmlns:a16="http://schemas.microsoft.com/office/drawing/2014/main" id="{2725EF17-ADC0-44A0-B6DC-3ADF70000A12}"/>
              </a:ext>
            </a:extLst>
          </p:cNvPr>
          <p:cNvGraphicFramePr>
            <a:graphicFrameLocks noGrp="1"/>
          </p:cNvGraphicFramePr>
          <p:nvPr>
            <p:extLst>
              <p:ext uri="{D42A27DB-BD31-4B8C-83A1-F6EECF244321}">
                <p14:modId xmlns:p14="http://schemas.microsoft.com/office/powerpoint/2010/main" val="1019133990"/>
              </p:ext>
            </p:extLst>
          </p:nvPr>
        </p:nvGraphicFramePr>
        <p:xfrm>
          <a:off x="833025" y="2555173"/>
          <a:ext cx="3540125" cy="3998027"/>
        </p:xfrm>
        <a:graphic>
          <a:graphicData uri="http://schemas.openxmlformats.org/drawingml/2006/table">
            <a:tbl>
              <a:tblPr firstRow="1" firstCol="1" bandRow="1">
                <a:tableStyleId>{5C22544A-7EE6-4342-B048-85BDC9FD1C3A}</a:tableStyleId>
              </a:tblPr>
              <a:tblGrid>
                <a:gridCol w="3540125">
                  <a:extLst>
                    <a:ext uri="{9D8B030D-6E8A-4147-A177-3AD203B41FA5}">
                      <a16:colId xmlns:a16="http://schemas.microsoft.com/office/drawing/2014/main" val="456279425"/>
                    </a:ext>
                  </a:extLst>
                </a:gridCol>
              </a:tblGrid>
              <a:tr h="0">
                <a:tc>
                  <a:txBody>
                    <a:bodyPr/>
                    <a:lstStyle/>
                    <a:p>
                      <a:pPr marL="0" marR="0">
                        <a:lnSpc>
                          <a:spcPct val="107000"/>
                        </a:lnSpc>
                        <a:spcBef>
                          <a:spcPts val="0"/>
                        </a:spcBef>
                        <a:spcAft>
                          <a:spcPts val="0"/>
                        </a:spcAft>
                      </a:pPr>
                      <a:r>
                        <a:rPr lang="en-US" sz="1400">
                          <a:effectLst/>
                        </a:rPr>
                        <a:t># of SB discharges for each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1080094"/>
                  </a:ext>
                </a:extLst>
              </a:tr>
              <a:tr h="0">
                <a:tc>
                  <a:txBody>
                    <a:bodyPr/>
                    <a:lstStyle/>
                    <a:p>
                      <a:pPr marL="0" marR="0">
                        <a:lnSpc>
                          <a:spcPct val="107000"/>
                        </a:lnSpc>
                        <a:spcBef>
                          <a:spcPts val="0"/>
                        </a:spcBef>
                        <a:spcAft>
                          <a:spcPts val="0"/>
                        </a:spcAft>
                      </a:pPr>
                      <a:r>
                        <a:rPr lang="en-US" sz="1400">
                          <a:effectLst/>
                        </a:rPr>
                        <a:t>ALOS for SB for each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743756"/>
                  </a:ext>
                </a:extLst>
              </a:tr>
              <a:tr h="0">
                <a:tc>
                  <a:txBody>
                    <a:bodyPr/>
                    <a:lstStyle/>
                    <a:p>
                      <a:pPr marL="0" marR="0">
                        <a:lnSpc>
                          <a:spcPct val="107000"/>
                        </a:lnSpc>
                        <a:spcBef>
                          <a:spcPts val="0"/>
                        </a:spcBef>
                        <a:spcAft>
                          <a:spcPts val="0"/>
                        </a:spcAft>
                      </a:pPr>
                      <a:r>
                        <a:rPr lang="en-US" sz="1400">
                          <a:effectLst/>
                        </a:rPr>
                        <a:t>D/C to Acute from SB for each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059489"/>
                  </a:ext>
                </a:extLst>
              </a:tr>
              <a:tr h="0">
                <a:tc>
                  <a:txBody>
                    <a:bodyPr/>
                    <a:lstStyle/>
                    <a:p>
                      <a:pPr marL="0" marR="0">
                        <a:lnSpc>
                          <a:spcPct val="107000"/>
                        </a:lnSpc>
                        <a:spcBef>
                          <a:spcPts val="0"/>
                        </a:spcBef>
                        <a:spcAft>
                          <a:spcPts val="0"/>
                        </a:spcAft>
                      </a:pPr>
                      <a:r>
                        <a:rPr lang="en-US" sz="1400">
                          <a:effectLst/>
                        </a:rPr>
                        <a:t>D/C to Community for each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421544"/>
                  </a:ext>
                </a:extLst>
              </a:tr>
              <a:tr h="0">
                <a:tc>
                  <a:txBody>
                    <a:bodyPr/>
                    <a:lstStyle/>
                    <a:p>
                      <a:pPr marL="0" marR="0">
                        <a:lnSpc>
                          <a:spcPct val="107000"/>
                        </a:lnSpc>
                        <a:spcBef>
                          <a:spcPts val="0"/>
                        </a:spcBef>
                        <a:spcAft>
                          <a:spcPts val="0"/>
                        </a:spcAft>
                      </a:pPr>
                      <a:r>
                        <a:rPr lang="en-US" sz="1400">
                          <a:effectLst/>
                        </a:rPr>
                        <a:t>Total Self-Care score Adm. Assessment for all D/C in the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1954617"/>
                  </a:ext>
                </a:extLst>
              </a:tr>
              <a:tr h="0">
                <a:tc>
                  <a:txBody>
                    <a:bodyPr/>
                    <a:lstStyle/>
                    <a:p>
                      <a:pPr marL="0" marR="0">
                        <a:lnSpc>
                          <a:spcPct val="107000"/>
                        </a:lnSpc>
                        <a:spcBef>
                          <a:spcPts val="0"/>
                        </a:spcBef>
                        <a:spcAft>
                          <a:spcPts val="0"/>
                        </a:spcAft>
                      </a:pPr>
                      <a:r>
                        <a:rPr lang="en-US" sz="1400">
                          <a:effectLst/>
                        </a:rPr>
                        <a:t>Total Self-Care score D/C Assessment for all D/C in the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219362"/>
                  </a:ext>
                </a:extLst>
              </a:tr>
              <a:tr h="0">
                <a:tc>
                  <a:txBody>
                    <a:bodyPr/>
                    <a:lstStyle/>
                    <a:p>
                      <a:pPr marL="0" marR="0">
                        <a:lnSpc>
                          <a:spcPct val="107000"/>
                        </a:lnSpc>
                        <a:spcBef>
                          <a:spcPts val="0"/>
                        </a:spcBef>
                        <a:spcAft>
                          <a:spcPts val="0"/>
                        </a:spcAft>
                      </a:pPr>
                      <a:r>
                        <a:rPr lang="en-US" sz="1400">
                          <a:effectLst/>
                        </a:rPr>
                        <a:t>Total Mobility score Adm. Assessment for all D/C in the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8923569"/>
                  </a:ext>
                </a:extLst>
              </a:tr>
              <a:tr h="0">
                <a:tc>
                  <a:txBody>
                    <a:bodyPr/>
                    <a:lstStyle/>
                    <a:p>
                      <a:pPr marL="0" marR="0">
                        <a:lnSpc>
                          <a:spcPct val="107000"/>
                        </a:lnSpc>
                        <a:spcBef>
                          <a:spcPts val="0"/>
                        </a:spcBef>
                        <a:spcAft>
                          <a:spcPts val="0"/>
                        </a:spcAft>
                      </a:pPr>
                      <a:r>
                        <a:rPr lang="en-US" sz="1400">
                          <a:effectLst/>
                        </a:rPr>
                        <a:t>Total Mobility score D/C Assessment for all D/C in the Qtr.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1214239"/>
                  </a:ext>
                </a:extLst>
              </a:tr>
              <a:tr h="0">
                <a:tc>
                  <a:txBody>
                    <a:bodyPr/>
                    <a:lstStyle/>
                    <a:p>
                      <a:pPr marL="0" marR="0">
                        <a:lnSpc>
                          <a:spcPct val="107000"/>
                        </a:lnSpc>
                        <a:spcBef>
                          <a:spcPts val="0"/>
                        </a:spcBef>
                        <a:spcAft>
                          <a:spcPts val="0"/>
                        </a:spcAft>
                      </a:pPr>
                      <a:r>
                        <a:rPr lang="en-US" sz="1400">
                          <a:effectLst/>
                        </a:rPr>
                        <a:t># of Discharges reached for 30-day follow-up in past 6 months (4/1-9/30/2018)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213936"/>
                  </a:ext>
                </a:extLst>
              </a:tr>
              <a:tr h="0">
                <a:tc>
                  <a:txBody>
                    <a:bodyPr/>
                    <a:lstStyle/>
                    <a:p>
                      <a:pPr marL="0" marR="0">
                        <a:lnSpc>
                          <a:spcPct val="107000"/>
                        </a:lnSpc>
                        <a:spcBef>
                          <a:spcPts val="0"/>
                        </a:spcBef>
                        <a:spcAft>
                          <a:spcPts val="0"/>
                        </a:spcAft>
                      </a:pPr>
                      <a:r>
                        <a:rPr lang="en-US" sz="1400">
                          <a:effectLst/>
                        </a:rPr>
                        <a:t>30-Day Follow-up - # readmitted to any acute in past 6 months (4/1-9/30/2018)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775325"/>
                  </a:ext>
                </a:extLst>
              </a:tr>
              <a:tr h="0">
                <a:tc>
                  <a:txBody>
                    <a:bodyPr/>
                    <a:lstStyle/>
                    <a:p>
                      <a:pPr marL="0" marR="0">
                        <a:lnSpc>
                          <a:spcPct val="107000"/>
                        </a:lnSpc>
                        <a:spcBef>
                          <a:spcPts val="0"/>
                        </a:spcBef>
                        <a:spcAft>
                          <a:spcPts val="0"/>
                        </a:spcAft>
                      </a:pPr>
                      <a:r>
                        <a:rPr lang="en-US" sz="1400" dirty="0">
                          <a:effectLst/>
                        </a:rPr>
                        <a:t>30-Day Follow-up - # readmitted to SB in the past 6 months (4/1-9/30/2018)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829346"/>
                  </a:ext>
                </a:extLst>
              </a:tr>
            </a:tbl>
          </a:graphicData>
        </a:graphic>
      </p:graphicFrame>
    </p:spTree>
    <p:extLst>
      <p:ext uri="{BB962C8B-B14F-4D97-AF65-F5344CB8AC3E}">
        <p14:creationId xmlns:p14="http://schemas.microsoft.com/office/powerpoint/2010/main" val="437404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a:t>
            </a:r>
          </a:p>
        </p:txBody>
      </p:sp>
      <p:sp>
        <p:nvSpPr>
          <p:cNvPr id="3" name="TextBox 2"/>
          <p:cNvSpPr txBox="1"/>
          <p:nvPr/>
        </p:nvSpPr>
        <p:spPr>
          <a:xfrm>
            <a:off x="381000" y="990600"/>
            <a:ext cx="8001000" cy="6340197"/>
          </a:xfrm>
          <a:prstGeom prst="rect">
            <a:avLst/>
          </a:prstGeom>
          <a:noFill/>
        </p:spPr>
        <p:txBody>
          <a:bodyPr wrap="square" rtlCol="0">
            <a:spAutoFit/>
          </a:bodyPr>
          <a:lstStyle/>
          <a:p>
            <a:pPr marL="463550" indent="-409575">
              <a:lnSpc>
                <a:spcPct val="100000"/>
              </a:lnSpc>
              <a:spcBef>
                <a:spcPts val="0"/>
              </a:spcBef>
              <a:buFont typeface="+mj-lt"/>
              <a:buAutoNum type="arabicPeriod" startAt="7"/>
            </a:pPr>
            <a:r>
              <a:rPr lang="en-US" sz="1600" dirty="0"/>
              <a:t>If the patient performs the activity more than once during the assessment period and the </a:t>
            </a:r>
            <a:r>
              <a:rPr lang="en-US" sz="1600" b="1" dirty="0"/>
              <a:t>patient’s performance varies</a:t>
            </a:r>
            <a:r>
              <a:rPr lang="en-US" sz="1600" dirty="0"/>
              <a:t>, </a:t>
            </a:r>
            <a:r>
              <a:rPr lang="en-US" sz="1600" b="1" dirty="0"/>
              <a:t>coding should be based on the </a:t>
            </a:r>
            <a:r>
              <a:rPr lang="en-US" sz="1600" b="1" u="sng" dirty="0"/>
              <a:t>patient’s “usual performance,” </a:t>
            </a:r>
            <a:r>
              <a:rPr lang="en-US" sz="1600" b="1" dirty="0"/>
              <a:t>which is identified as the patient’s usual activity/performance for any of the Self-Care or Mobility activities, not the most independent or dependent performance over the assessment period. </a:t>
            </a:r>
          </a:p>
          <a:p>
            <a:pPr marL="463550" indent="-409575">
              <a:lnSpc>
                <a:spcPct val="100000"/>
              </a:lnSpc>
              <a:spcBef>
                <a:spcPts val="0"/>
              </a:spcBef>
              <a:buFont typeface="+mj-lt"/>
              <a:buAutoNum type="arabicPeriod" startAt="7"/>
            </a:pPr>
            <a:endParaRPr lang="en-US" sz="1600" dirty="0"/>
          </a:p>
          <a:p>
            <a:pPr marL="463550" indent="-409575">
              <a:lnSpc>
                <a:spcPct val="100000"/>
              </a:lnSpc>
              <a:spcBef>
                <a:spcPts val="0"/>
              </a:spcBef>
              <a:buFont typeface="+mj-lt"/>
              <a:buAutoNum type="arabicPeriod" startAt="7"/>
            </a:pPr>
            <a:r>
              <a:rPr lang="en-US" sz="1600" dirty="0"/>
              <a:t>A provider may need to use the entire 3-day assessment period to obtain the patient’s usual performance.</a:t>
            </a:r>
          </a:p>
          <a:p>
            <a:pPr marL="463550" indent="-409575">
              <a:lnSpc>
                <a:spcPct val="100000"/>
              </a:lnSpc>
              <a:spcBef>
                <a:spcPts val="0"/>
              </a:spcBef>
              <a:buFont typeface="+mj-lt"/>
              <a:buAutoNum type="arabicPeriod" startAt="7"/>
            </a:pPr>
            <a:endParaRPr lang="en-US" sz="1600" dirty="0"/>
          </a:p>
          <a:p>
            <a:pPr marL="463550" indent="-409575">
              <a:lnSpc>
                <a:spcPct val="100000"/>
              </a:lnSpc>
              <a:spcBef>
                <a:spcPts val="0"/>
              </a:spcBef>
              <a:buFont typeface="+mj-lt"/>
              <a:buAutoNum type="arabicPeriod" startAt="7"/>
            </a:pPr>
            <a:r>
              <a:rPr lang="en-US" sz="1600" dirty="0"/>
              <a:t>An activity can be completed independently </a:t>
            </a:r>
            <a:r>
              <a:rPr lang="en-US" sz="1600" u="sng" dirty="0">
                <a:solidFill>
                  <a:srgbClr val="C00000"/>
                </a:solidFill>
              </a:rPr>
              <a:t>with or without devices</a:t>
            </a:r>
            <a:r>
              <a:rPr lang="en-US" sz="1600" dirty="0"/>
              <a:t>. If the patient uses adaptive equipment and uses the device independently when performing an activity, enter code 06, Independent</a:t>
            </a:r>
          </a:p>
          <a:p>
            <a:pPr marL="463550" indent="-409575">
              <a:lnSpc>
                <a:spcPct val="100000"/>
              </a:lnSpc>
              <a:spcBef>
                <a:spcPts val="0"/>
              </a:spcBef>
              <a:buFont typeface="+mj-lt"/>
              <a:buAutoNum type="arabicPeriod" startAt="7"/>
            </a:pPr>
            <a:endParaRPr lang="en-US" sz="2000" dirty="0"/>
          </a:p>
          <a:p>
            <a:pPr marL="342900" indent="-342900">
              <a:buFont typeface="+mj-lt"/>
              <a:buAutoNum type="arabicPeriod" startAt="7"/>
            </a:pPr>
            <a:r>
              <a:rPr lang="en-US" sz="1600" dirty="0"/>
              <a:t>Assess the patient’s self-care status based on:</a:t>
            </a:r>
          </a:p>
          <a:p>
            <a:pPr marL="814388" lvl="1" indent="-187325">
              <a:lnSpc>
                <a:spcPct val="100000"/>
              </a:lnSpc>
              <a:spcBef>
                <a:spcPts val="0"/>
              </a:spcBef>
              <a:buClr>
                <a:srgbClr val="C00000"/>
              </a:buClr>
              <a:buFont typeface="Arial" panose="020B0604020202020204" pitchFamily="34" charset="0"/>
              <a:buChar char="•"/>
            </a:pPr>
            <a:r>
              <a:rPr lang="en-US" sz="1600" dirty="0"/>
              <a:t>direct observation, </a:t>
            </a:r>
          </a:p>
          <a:p>
            <a:pPr marL="814388" lvl="1" indent="-187325">
              <a:lnSpc>
                <a:spcPct val="100000"/>
              </a:lnSpc>
              <a:spcBef>
                <a:spcPts val="0"/>
              </a:spcBef>
              <a:buClr>
                <a:srgbClr val="C00000"/>
              </a:buClr>
              <a:buFont typeface="Arial" panose="020B0604020202020204" pitchFamily="34" charset="0"/>
              <a:buChar char="•"/>
            </a:pPr>
            <a:r>
              <a:rPr lang="en-US" sz="1600" dirty="0"/>
              <a:t>the patient’s self-report, </a:t>
            </a:r>
          </a:p>
          <a:p>
            <a:pPr marL="814388" lvl="1" indent="-187325">
              <a:lnSpc>
                <a:spcPct val="100000"/>
              </a:lnSpc>
              <a:spcBef>
                <a:spcPts val="0"/>
              </a:spcBef>
              <a:buClr>
                <a:srgbClr val="C00000"/>
              </a:buClr>
              <a:buFont typeface="Arial" panose="020B0604020202020204" pitchFamily="34" charset="0"/>
              <a:buChar char="•"/>
            </a:pPr>
            <a:r>
              <a:rPr lang="en-US" sz="1600" dirty="0"/>
              <a:t>family reports, and </a:t>
            </a:r>
          </a:p>
          <a:p>
            <a:pPr marL="814388" lvl="1" indent="-187325">
              <a:lnSpc>
                <a:spcPct val="100000"/>
              </a:lnSpc>
              <a:spcBef>
                <a:spcPts val="0"/>
              </a:spcBef>
              <a:buClr>
                <a:srgbClr val="C00000"/>
              </a:buClr>
              <a:buFont typeface="Arial" panose="020B0604020202020204" pitchFamily="34" charset="0"/>
              <a:buChar char="•"/>
            </a:pPr>
            <a:r>
              <a:rPr lang="en-US" sz="1600" dirty="0"/>
              <a:t>direct care staff reports documented in the patient’s medical record during the assessment period</a:t>
            </a:r>
          </a:p>
          <a:p>
            <a:pPr marL="463550" indent="-409575">
              <a:lnSpc>
                <a:spcPct val="100000"/>
              </a:lnSpc>
              <a:spcBef>
                <a:spcPts val="0"/>
              </a:spcBef>
              <a:buFont typeface="+mj-lt"/>
              <a:buAutoNum type="arabicPeriod" startAt="7"/>
            </a:pPr>
            <a:endParaRPr lang="en-US" sz="2000"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54983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(cont’)</a:t>
            </a:r>
          </a:p>
        </p:txBody>
      </p:sp>
      <p:sp>
        <p:nvSpPr>
          <p:cNvPr id="3" name="TextBox 2"/>
          <p:cNvSpPr txBox="1"/>
          <p:nvPr/>
        </p:nvSpPr>
        <p:spPr>
          <a:xfrm>
            <a:off x="228600" y="990600"/>
            <a:ext cx="8229600" cy="5755422"/>
          </a:xfrm>
          <a:prstGeom prst="rect">
            <a:avLst/>
          </a:prstGeom>
          <a:noFill/>
        </p:spPr>
        <p:txBody>
          <a:bodyPr wrap="square" rtlCol="0">
            <a:spAutoFit/>
          </a:bodyPr>
          <a:lstStyle/>
          <a:p>
            <a:pPr marL="457200" indent="-457200" eaLnBrk="1" hangingPunct="1">
              <a:buClr>
                <a:srgbClr val="990000"/>
              </a:buClr>
              <a:buFont typeface="+mj-lt"/>
              <a:buAutoNum type="arabicPeriod" startAt="11"/>
              <a:defRPr/>
            </a:pPr>
            <a:r>
              <a:rPr lang="en-US" sz="1600" dirty="0"/>
              <a:t>Assess the patient’s self-care performance based on direct observation, as well as the patient’s self-report and reports from qualified clinicians, care staff, or family documented in the patient’s medical record during the three-day assessment period.</a:t>
            </a:r>
          </a:p>
          <a:p>
            <a:pPr marL="457200" indent="-457200" eaLnBrk="1" hangingPunct="1">
              <a:buClr>
                <a:srgbClr val="990000"/>
              </a:buClr>
              <a:buFont typeface="+mj-lt"/>
              <a:buAutoNum type="arabicPeriod" startAt="11"/>
              <a:defRPr/>
            </a:pPr>
            <a:endParaRPr lang="en-US" sz="1600" dirty="0"/>
          </a:p>
          <a:p>
            <a:pPr marL="457200" indent="-457200" eaLnBrk="1" hangingPunct="1">
              <a:buClr>
                <a:srgbClr val="990000"/>
              </a:buClr>
              <a:buFont typeface="+mj-lt"/>
              <a:buAutoNum type="arabicPeriod" startAt="11"/>
              <a:defRPr/>
            </a:pPr>
            <a:r>
              <a:rPr lang="en-US" sz="1600" dirty="0"/>
              <a:t>CMS anticipates that an interdisciplinary team of qualified clinicians is involved in assessing the patient during the three-day assessment period </a:t>
            </a:r>
          </a:p>
          <a:p>
            <a:pPr eaLnBrk="1" hangingPunct="1">
              <a:buClr>
                <a:srgbClr val="990000"/>
              </a:buClr>
              <a:defRPr/>
            </a:pPr>
            <a:r>
              <a:rPr lang="en-US" sz="1600" dirty="0"/>
              <a:t>	CMS defines “Qualified Clinician” as Healthcare professionals practicing within 	their scope of practice and consistent with Federal, State, local law and 	regulations”</a:t>
            </a:r>
          </a:p>
          <a:p>
            <a:pPr eaLnBrk="1" hangingPunct="1">
              <a:buClr>
                <a:srgbClr val="990000"/>
              </a:buClr>
              <a:defRPr/>
            </a:pPr>
            <a:endParaRPr lang="en-US" sz="1600" dirty="0"/>
          </a:p>
          <a:p>
            <a:pPr marL="342900" indent="-342900" eaLnBrk="1" hangingPunct="1">
              <a:buClr>
                <a:srgbClr val="990000"/>
              </a:buClr>
              <a:buFont typeface="+mj-lt"/>
              <a:buAutoNum type="arabicPeriod" startAt="13"/>
              <a:defRPr/>
            </a:pPr>
            <a:r>
              <a:rPr lang="en-US" sz="1600" dirty="0"/>
              <a:t>This should not be a therapy only assessment – </a:t>
            </a:r>
            <a:r>
              <a:rPr lang="en-US" sz="1600" u="sng" dirty="0"/>
              <a:t>should be what patient’s usual performance is since admission – not just what they did with therapy</a:t>
            </a:r>
          </a:p>
          <a:p>
            <a:pPr marL="342900" indent="-342900" eaLnBrk="1" hangingPunct="1">
              <a:buClr>
                <a:srgbClr val="990000"/>
              </a:buClr>
              <a:buFont typeface="+mj-lt"/>
              <a:buAutoNum type="arabicPeriod" startAt="13"/>
              <a:defRPr/>
            </a:pPr>
            <a:endParaRPr lang="en-US" sz="1600" u="sng" dirty="0"/>
          </a:p>
          <a:p>
            <a:pPr marL="342900" indent="-342900" eaLnBrk="1" hangingPunct="1">
              <a:buClr>
                <a:srgbClr val="990000"/>
              </a:buClr>
              <a:buFont typeface="+mj-lt"/>
              <a:buAutoNum type="arabicPeriod" startAt="13"/>
              <a:defRPr/>
            </a:pPr>
            <a:r>
              <a:rPr lang="en-US" sz="1600" dirty="0"/>
              <a:t>Read the description of the items to be coded very carefully – do not read into it more than its asking (see later examples) – Must be able to perform </a:t>
            </a:r>
            <a:r>
              <a:rPr lang="en-US" sz="1600" b="1" dirty="0">
                <a:solidFill>
                  <a:srgbClr val="C00000"/>
                </a:solidFill>
              </a:rPr>
              <a:t>all aspects </a:t>
            </a:r>
            <a:r>
              <a:rPr lang="en-US" sz="1600" dirty="0"/>
              <a:t>of the described items to be considered Independent. </a:t>
            </a:r>
          </a:p>
          <a:p>
            <a:pPr marL="342900" indent="-342900" eaLnBrk="1" hangingPunct="1">
              <a:buClr>
                <a:srgbClr val="990000"/>
              </a:buClr>
              <a:buFont typeface="+mj-lt"/>
              <a:buAutoNum type="arabicPeriod" startAt="13"/>
              <a:defRPr/>
            </a:pPr>
            <a:endParaRPr lang="en-US" sz="1600" dirty="0"/>
          </a:p>
          <a:p>
            <a:pPr marL="342900" indent="-342900" eaLnBrk="1" hangingPunct="1">
              <a:buClr>
                <a:srgbClr val="990000"/>
              </a:buClr>
              <a:buFont typeface="+mj-lt"/>
              <a:buAutoNum type="arabicPeriod" startAt="13"/>
              <a:defRPr/>
            </a:pPr>
            <a:r>
              <a:rPr lang="en-US" sz="1600" dirty="0"/>
              <a:t>Carefully read the coding key descriptions and choose what best fits the patient – always look at the descriptions before and after the one you think it is to make sure you have the correct one</a:t>
            </a:r>
          </a:p>
          <a:p>
            <a:pPr marL="342900" indent="-342900" eaLnBrk="1" hangingPunct="1">
              <a:buClr>
                <a:srgbClr val="990000"/>
              </a:buClr>
              <a:buFont typeface="+mj-lt"/>
              <a:buAutoNum type="arabicPeriod" startAt="13"/>
              <a:defRPr/>
            </a:pPr>
            <a:endParaRPr lang="en-US" sz="1600" dirty="0"/>
          </a:p>
          <a:p>
            <a:pPr marL="342900" indent="-342900" eaLnBrk="1" hangingPunct="1">
              <a:buClr>
                <a:srgbClr val="990000"/>
              </a:buClr>
              <a:buFont typeface="+mj-lt"/>
              <a:buAutoNum type="arabicPeriod" startAt="13"/>
              <a:defRPr/>
            </a:pPr>
            <a:r>
              <a:rPr lang="en-US" sz="1600" dirty="0"/>
              <a:t>All assessment items must be attempted to be coded – otherwise a reason for no attempt must be coded  (see slides on “Exceptions”)</a:t>
            </a:r>
          </a:p>
        </p:txBody>
      </p:sp>
    </p:spTree>
    <p:extLst>
      <p:ext uri="{BB962C8B-B14F-4D97-AF65-F5344CB8AC3E}">
        <p14:creationId xmlns:p14="http://schemas.microsoft.com/office/powerpoint/2010/main" val="3260054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Sections (cont’) </a:t>
            </a:r>
          </a:p>
        </p:txBody>
      </p:sp>
      <p:sp>
        <p:nvSpPr>
          <p:cNvPr id="3" name="TextBox 2"/>
          <p:cNvSpPr txBox="1"/>
          <p:nvPr/>
        </p:nvSpPr>
        <p:spPr>
          <a:xfrm>
            <a:off x="457200" y="1299150"/>
            <a:ext cx="7924800" cy="5601533"/>
          </a:xfrm>
          <a:prstGeom prst="rect">
            <a:avLst/>
          </a:prstGeom>
          <a:noFill/>
        </p:spPr>
        <p:txBody>
          <a:bodyPr wrap="square" rtlCol="0">
            <a:spAutoFit/>
          </a:bodyPr>
          <a:lstStyle/>
          <a:p>
            <a:pPr marL="342900" indent="-342900">
              <a:buAutoNum type="arabicPeriod"/>
            </a:pPr>
            <a:r>
              <a:rPr lang="en-US" dirty="0"/>
              <a:t>Same items will be tested on </a:t>
            </a:r>
            <a:r>
              <a:rPr lang="en-US" b="1" u="sng" dirty="0">
                <a:solidFill>
                  <a:srgbClr val="C00000"/>
                </a:solidFill>
              </a:rPr>
              <a:t>discharge </a:t>
            </a:r>
          </a:p>
          <a:p>
            <a:pPr marL="342900" indent="-342900">
              <a:buAutoNum type="arabicPeriod"/>
            </a:pPr>
            <a:endParaRPr lang="en-US" dirty="0"/>
          </a:p>
          <a:p>
            <a:pPr marL="342900" indent="-342900">
              <a:buAutoNum type="arabicPeriod"/>
            </a:pPr>
            <a:r>
              <a:rPr lang="en-US" dirty="0"/>
              <a:t>Must be completed within 3 calendar days of discharge including the day of discharge</a:t>
            </a:r>
          </a:p>
          <a:p>
            <a:pPr marL="800100" lvl="1" indent="-342900">
              <a:buFont typeface="Arial" panose="020B0604020202020204" pitchFamily="34" charset="0"/>
              <a:buChar char="•"/>
            </a:pPr>
            <a:r>
              <a:rPr lang="en-US" dirty="0"/>
              <a:t>For the Discharge assessment, code the patient’s discharge functional status, based on a clinical assessment of the patient’s performance that occurs as close to the time of the patient’s discharge as possible to capture all areas of improvement possible </a:t>
            </a:r>
          </a:p>
          <a:p>
            <a:pPr marL="342900" indent="-342900">
              <a:buAutoNum type="arabicPeriod"/>
            </a:pPr>
            <a:endParaRPr lang="en-US" dirty="0"/>
          </a:p>
          <a:p>
            <a:pPr marL="342900" indent="-342900">
              <a:buAutoNum type="arabicPeriod"/>
            </a:pPr>
            <a:r>
              <a:rPr lang="en-US" dirty="0"/>
              <a:t>Same coding principles apply to discharge assessments </a:t>
            </a:r>
          </a:p>
          <a:p>
            <a:pPr marL="342900" indent="-342900">
              <a:buAutoNum type="arabicPeriod"/>
            </a:pPr>
            <a:endParaRPr lang="en-US" dirty="0"/>
          </a:p>
          <a:p>
            <a:pPr marL="342900" indent="-342900">
              <a:buAutoNum type="arabicPeriod"/>
            </a:pPr>
            <a:r>
              <a:rPr lang="en-US" dirty="0"/>
              <a:t>Again, all assessment items must be attempted to be coded – otherwise a reason for no attempt must be coded</a:t>
            </a:r>
          </a:p>
          <a:p>
            <a:pPr marL="342900" indent="-342900">
              <a:buAutoNum type="arabicPeriod"/>
            </a:pPr>
            <a:endParaRPr lang="en-US" dirty="0"/>
          </a:p>
          <a:p>
            <a:pPr marL="342900" indent="-342900">
              <a:buAutoNum type="arabicPeriod"/>
            </a:pPr>
            <a:r>
              <a:rPr lang="en-US" dirty="0"/>
              <a:t>Patients should be allowed to perform activities as independently as possible for both admission and discharge, as long as they are safe for both admission &amp; discharge assessments.</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sz="1600" dirty="0"/>
          </a:p>
        </p:txBody>
      </p:sp>
    </p:spTree>
    <p:extLst>
      <p:ext uri="{BB962C8B-B14F-4D97-AF65-F5344CB8AC3E}">
        <p14:creationId xmlns:p14="http://schemas.microsoft.com/office/powerpoint/2010/main" val="3339514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457200" y="11430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When coding the patient’s usual performance, </a:t>
            </a:r>
            <a:r>
              <a:rPr lang="en-US" sz="2400" b="1" u="sng" dirty="0"/>
              <a:t>“effort” </a:t>
            </a:r>
            <a:r>
              <a:rPr lang="en-US" sz="2400" u="sng" dirty="0"/>
              <a:t>refers to the type and amount of assistance the helper provides in order for the activity to be completed. </a:t>
            </a:r>
            <a:r>
              <a:rPr lang="en-US" sz="2400" dirty="0"/>
              <a:t>The 6-point rating scale definitions include the following types of assistance: setup/cleanup, touching assistance, verbal cueing, and lifting assistance.</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06 - Independent</a:t>
            </a:r>
            <a:r>
              <a:rPr lang="en-US" sz="2400" dirty="0"/>
              <a:t> ‐ Patient completes the activity by him/herself with </a:t>
            </a:r>
            <a:r>
              <a:rPr lang="en-US" sz="2400" b="1" dirty="0"/>
              <a:t>no assistance from a helper</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05 - Setup or clean‐up assistance </a:t>
            </a:r>
            <a:r>
              <a:rPr lang="en-US" sz="2400" dirty="0"/>
              <a:t>‐ Helper sets up or cleans up; </a:t>
            </a:r>
            <a:r>
              <a:rPr lang="en-US" sz="2400" b="1" dirty="0"/>
              <a:t>patient completes activity. Helper assists only prior to or following the activity</a:t>
            </a:r>
          </a:p>
          <a:p>
            <a:pPr marL="463550" indent="-463550">
              <a:lnSpc>
                <a:spcPct val="100000"/>
              </a:lnSpc>
              <a:spcBef>
                <a:spcPts val="0"/>
              </a:spcBef>
              <a:buClr>
                <a:srgbClr val="C00000"/>
              </a:buClr>
              <a:buFont typeface="Wingdings" panose="05000000000000000000" pitchFamily="2" charset="2"/>
              <a:buChar char="q"/>
            </a:pPr>
            <a:endParaRPr lang="en-US" sz="24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Tree>
    <p:extLst>
      <p:ext uri="{BB962C8B-B14F-4D97-AF65-F5344CB8AC3E}">
        <p14:creationId xmlns:p14="http://schemas.microsoft.com/office/powerpoint/2010/main" val="4112954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04 - Supervision or touching assistance </a:t>
            </a:r>
            <a:r>
              <a:rPr lang="en-US" dirty="0"/>
              <a:t>‐ Helper provides verbal cues and/or touching/steadying and/or contact guard assistance as patient completes activity. </a:t>
            </a:r>
            <a:r>
              <a:rPr lang="en-US" u="sng" dirty="0"/>
              <a:t>Assistance may be provided throughout the activity or intermittently</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03 - Partial/moderate assistance </a:t>
            </a:r>
            <a:r>
              <a:rPr lang="en-US" dirty="0"/>
              <a:t>‐ Helper does </a:t>
            </a:r>
            <a:r>
              <a:rPr lang="en-US" u="sng" dirty="0"/>
              <a:t>LESS THAN HALF </a:t>
            </a:r>
            <a:r>
              <a:rPr lang="en-US" dirty="0"/>
              <a:t>the effort. </a:t>
            </a:r>
            <a:r>
              <a:rPr lang="en-US" b="1" dirty="0"/>
              <a:t>Helper</a:t>
            </a:r>
            <a:r>
              <a:rPr lang="en-US" dirty="0"/>
              <a:t> lifts, holds, or supports trunk or limbs, but </a:t>
            </a:r>
            <a:r>
              <a:rPr lang="en-US" b="1" dirty="0"/>
              <a:t>provides less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02 - Substantial/maximal assistance </a:t>
            </a:r>
            <a:r>
              <a:rPr lang="en-US" dirty="0"/>
              <a:t>‐ Helper does </a:t>
            </a:r>
            <a:r>
              <a:rPr lang="en-US" u="sng" dirty="0"/>
              <a:t>MORE THAN HALF</a:t>
            </a:r>
            <a:r>
              <a:rPr lang="en-US" dirty="0"/>
              <a:t> the effort. </a:t>
            </a:r>
            <a:r>
              <a:rPr lang="en-US" b="1" dirty="0"/>
              <a:t>Helper </a:t>
            </a:r>
            <a:r>
              <a:rPr lang="en-US" dirty="0"/>
              <a:t>lifts or holds trunk or limbs and </a:t>
            </a:r>
            <a:r>
              <a:rPr lang="en-US" b="1" dirty="0"/>
              <a:t>provides more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01 - Dependent </a:t>
            </a:r>
            <a:r>
              <a:rPr lang="en-US" dirty="0"/>
              <a:t>‐ Helper does ALL of the effort. </a:t>
            </a:r>
            <a:r>
              <a:rPr lang="en-US" b="1" dirty="0"/>
              <a:t>Patient does </a:t>
            </a:r>
            <a:r>
              <a:rPr lang="en-US" b="1" u="sng" dirty="0"/>
              <a:t>none of the effort </a:t>
            </a:r>
            <a:r>
              <a:rPr lang="en-US" dirty="0"/>
              <a:t>to complete the activity. </a:t>
            </a:r>
            <a:r>
              <a:rPr lang="en-US" b="1" u="sng" dirty="0"/>
              <a:t>Or</a:t>
            </a:r>
            <a:r>
              <a:rPr lang="en-US" b="1" dirty="0"/>
              <a:t>, the </a:t>
            </a:r>
            <a:r>
              <a:rPr lang="en-US" b="1" u="sng" dirty="0"/>
              <a:t>assistance of 2 or more </a:t>
            </a:r>
            <a:r>
              <a:rPr lang="en-US" b="1" dirty="0"/>
              <a:t>helpers is required </a:t>
            </a:r>
            <a:r>
              <a:rPr lang="en-US" dirty="0"/>
              <a:t>for the patient to complete the activity</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Tree>
    <p:extLst>
      <p:ext uri="{BB962C8B-B14F-4D97-AF65-F5344CB8AC3E}">
        <p14:creationId xmlns:p14="http://schemas.microsoft.com/office/powerpoint/2010/main" val="2713732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Self Care &amp; Mobility Items To Be Coded</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pic>
        <p:nvPicPr>
          <p:cNvPr id="6" name="Picture 5">
            <a:extLst>
              <a:ext uri="{FF2B5EF4-FFF2-40B4-BE49-F238E27FC236}">
                <a16:creationId xmlns:a16="http://schemas.microsoft.com/office/drawing/2014/main" id="{495C9B82-B3D3-4549-982E-90AF2E256D97}"/>
              </a:ext>
            </a:extLst>
          </p:cNvPr>
          <p:cNvPicPr>
            <a:picLocks noChangeAspect="1"/>
          </p:cNvPicPr>
          <p:nvPr/>
        </p:nvPicPr>
        <p:blipFill>
          <a:blip r:embed="rId3"/>
          <a:stretch>
            <a:fillRect/>
          </a:stretch>
        </p:blipFill>
        <p:spPr>
          <a:xfrm>
            <a:off x="185809" y="1219200"/>
            <a:ext cx="8772381" cy="4419600"/>
          </a:xfrm>
          <a:prstGeom prst="rect">
            <a:avLst/>
          </a:prstGeom>
          <a:ln w="3175">
            <a:solidFill>
              <a:schemeClr val="tx1"/>
            </a:solidFill>
          </a:ln>
        </p:spPr>
      </p:pic>
      <p:cxnSp>
        <p:nvCxnSpPr>
          <p:cNvPr id="8" name="Straight Connector 7">
            <a:extLst>
              <a:ext uri="{FF2B5EF4-FFF2-40B4-BE49-F238E27FC236}">
                <a16:creationId xmlns:a16="http://schemas.microsoft.com/office/drawing/2014/main" id="{31695843-B242-4699-BA66-1CEEEEF2C111}"/>
              </a:ext>
            </a:extLst>
          </p:cNvPr>
          <p:cNvCxnSpPr>
            <a:cxnSpLocks/>
          </p:cNvCxnSpPr>
          <p:nvPr/>
        </p:nvCxnSpPr>
        <p:spPr>
          <a:xfrm>
            <a:off x="1752600" y="17526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A49F8C6-D978-4C18-8049-803960F9F786}"/>
              </a:ext>
            </a:extLst>
          </p:cNvPr>
          <p:cNvCxnSpPr/>
          <p:nvPr/>
        </p:nvCxnSpPr>
        <p:spPr>
          <a:xfrm>
            <a:off x="2590800" y="3048000"/>
            <a:ext cx="5715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ED44F4-6050-43FF-B2E0-40DE2C3E4B12}"/>
              </a:ext>
            </a:extLst>
          </p:cNvPr>
          <p:cNvCxnSpPr>
            <a:cxnSpLocks/>
          </p:cNvCxnSpPr>
          <p:nvPr/>
        </p:nvCxnSpPr>
        <p:spPr>
          <a:xfrm>
            <a:off x="7315200" y="3429000"/>
            <a:ext cx="1371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96949C-8900-489C-8DCE-1F0C54AB2CD5}"/>
              </a:ext>
            </a:extLst>
          </p:cNvPr>
          <p:cNvCxnSpPr>
            <a:cxnSpLocks/>
          </p:cNvCxnSpPr>
          <p:nvPr/>
        </p:nvCxnSpPr>
        <p:spPr>
          <a:xfrm>
            <a:off x="1295400" y="3657600"/>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C7555F-14D1-4474-82AF-329A47240ED9}"/>
              </a:ext>
            </a:extLst>
          </p:cNvPr>
          <p:cNvCxnSpPr>
            <a:cxnSpLocks/>
          </p:cNvCxnSpPr>
          <p:nvPr/>
        </p:nvCxnSpPr>
        <p:spPr>
          <a:xfrm>
            <a:off x="2362200" y="3657600"/>
            <a:ext cx="3352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21BB71-0E0D-4648-8122-125E03B74A00}"/>
              </a:ext>
            </a:extLst>
          </p:cNvPr>
          <p:cNvCxnSpPr>
            <a:cxnSpLocks/>
          </p:cNvCxnSpPr>
          <p:nvPr/>
        </p:nvCxnSpPr>
        <p:spPr>
          <a:xfrm>
            <a:off x="6248400" y="41910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68849F-5BBA-498C-A20F-773000B401D4}"/>
              </a:ext>
            </a:extLst>
          </p:cNvPr>
          <p:cNvCxnSpPr>
            <a:cxnSpLocks/>
          </p:cNvCxnSpPr>
          <p:nvPr/>
        </p:nvCxnSpPr>
        <p:spPr>
          <a:xfrm>
            <a:off x="7620000" y="47244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F75F1E-B4CE-4E4B-AC27-9392B91C1047}"/>
              </a:ext>
            </a:extLst>
          </p:cNvPr>
          <p:cNvCxnSpPr>
            <a:cxnSpLocks/>
          </p:cNvCxnSpPr>
          <p:nvPr/>
        </p:nvCxnSpPr>
        <p:spPr>
          <a:xfrm>
            <a:off x="1219200" y="49530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F644CF-81C5-4A03-BEE7-CFF2C150EBB6}"/>
              </a:ext>
            </a:extLst>
          </p:cNvPr>
          <p:cNvCxnSpPr>
            <a:cxnSpLocks/>
          </p:cNvCxnSpPr>
          <p:nvPr/>
        </p:nvCxnSpPr>
        <p:spPr>
          <a:xfrm>
            <a:off x="3276600" y="5562600"/>
            <a:ext cx="1295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22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Self Care &amp; Mobility Items To Be Coded (cont’)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pic>
        <p:nvPicPr>
          <p:cNvPr id="5" name="Picture 4">
            <a:extLst>
              <a:ext uri="{FF2B5EF4-FFF2-40B4-BE49-F238E27FC236}">
                <a16:creationId xmlns:a16="http://schemas.microsoft.com/office/drawing/2014/main" id="{1C756ABA-48E2-4191-B0F2-4C2F6270D2A4}"/>
              </a:ext>
            </a:extLst>
          </p:cNvPr>
          <p:cNvPicPr>
            <a:picLocks noChangeAspect="1"/>
          </p:cNvPicPr>
          <p:nvPr/>
        </p:nvPicPr>
        <p:blipFill>
          <a:blip r:embed="rId3"/>
          <a:stretch>
            <a:fillRect/>
          </a:stretch>
        </p:blipFill>
        <p:spPr>
          <a:xfrm>
            <a:off x="152400" y="1371600"/>
            <a:ext cx="8763000" cy="4267314"/>
          </a:xfrm>
          <a:prstGeom prst="rect">
            <a:avLst/>
          </a:prstGeom>
          <a:ln w="3175">
            <a:solidFill>
              <a:schemeClr val="tx1"/>
            </a:solidFill>
          </a:ln>
        </p:spPr>
      </p:pic>
      <p:cxnSp>
        <p:nvCxnSpPr>
          <p:cNvPr id="6" name="Straight Connector 5">
            <a:extLst>
              <a:ext uri="{FF2B5EF4-FFF2-40B4-BE49-F238E27FC236}">
                <a16:creationId xmlns:a16="http://schemas.microsoft.com/office/drawing/2014/main" id="{7842DCC0-0A58-4B4C-B40F-F4741CFFD28D}"/>
              </a:ext>
            </a:extLst>
          </p:cNvPr>
          <p:cNvCxnSpPr>
            <a:cxnSpLocks/>
          </p:cNvCxnSpPr>
          <p:nvPr/>
        </p:nvCxnSpPr>
        <p:spPr>
          <a:xfrm>
            <a:off x="3733800" y="44196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8C66A0-EA65-4055-86ED-6F24471430D2}"/>
              </a:ext>
            </a:extLst>
          </p:cNvPr>
          <p:cNvCxnSpPr>
            <a:cxnSpLocks/>
          </p:cNvCxnSpPr>
          <p:nvPr/>
        </p:nvCxnSpPr>
        <p:spPr>
          <a:xfrm>
            <a:off x="6934200" y="4419600"/>
            <a:ext cx="1905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EBF485-DEEC-4046-888D-910F4D00AF64}"/>
              </a:ext>
            </a:extLst>
          </p:cNvPr>
          <p:cNvCxnSpPr>
            <a:cxnSpLocks/>
          </p:cNvCxnSpPr>
          <p:nvPr/>
        </p:nvCxnSpPr>
        <p:spPr>
          <a:xfrm>
            <a:off x="1219200" y="4648200"/>
            <a:ext cx="2514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F7931A-DE7B-4073-8DDD-9A68E261E516}"/>
              </a:ext>
            </a:extLst>
          </p:cNvPr>
          <p:cNvCxnSpPr>
            <a:cxnSpLocks/>
          </p:cNvCxnSpPr>
          <p:nvPr/>
        </p:nvCxnSpPr>
        <p:spPr>
          <a:xfrm>
            <a:off x="2286000" y="54864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4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914399"/>
            <a:ext cx="83820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Eating</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sz="1800" dirty="0"/>
              <a:t>Assesses eating and drinking by mouth only</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Assistance with tube feeding or TPN are NOT considered</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does not eat or drink by mouth and relies solely on nutrition and liquids through tube feedings or TPN because of a new (recent-onset) medical condition, code as 88, Not attempted due to medical condition or safety concerns.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Assistance with tube feedings or TPN is not considered when coding Eating.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did not eat or drink by mouth prior to the current illness, injury, or exacerbation, code GG0130A as 09, Not applicable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For patients who have a combination of oral and tube feeding, eating should be coded on the amount of assistance the patient requires to eat and drink by mouth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eats finger foods with his or her hands, code based upon the amount of assistance provided</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Tree>
    <p:extLst>
      <p:ext uri="{BB962C8B-B14F-4D97-AF65-F5344CB8AC3E}">
        <p14:creationId xmlns:p14="http://schemas.microsoft.com/office/powerpoint/2010/main" val="1821671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228600" y="9144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Toileting Hygiene</a:t>
            </a:r>
          </a:p>
          <a:p>
            <a:pPr marL="463550" indent="-409575">
              <a:lnSpc>
                <a:spcPct val="100000"/>
              </a:lnSpc>
              <a:spcBef>
                <a:spcPts val="0"/>
              </a:spcBef>
              <a:buClr>
                <a:srgbClr val="C00000"/>
              </a:buClr>
              <a:buFont typeface="Arial" panose="020B0604020202020204" pitchFamily="34" charset="0"/>
              <a:buChar char="•"/>
            </a:pPr>
            <a:r>
              <a:rPr lang="en-US" sz="1800" dirty="0"/>
              <a:t>This item pertains to both voiding and/or having a bowel movement</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Toileting hygiene includes managing undergarments, clothing, and incontinence products and performing perineal cleansing before and after voiding or having a bowel movement.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Hygiene tasks can take place before and after use of the toilet, commode, bedpan, or urinal</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does not usually use undergarments, then assess the patient’s need for assistance to manage lower-body clothing and perineal hygiene.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has indwelling catheter and has bowel movements, code the toileting hygiene based on the assistance needed by the patient when moving his or her bowels</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completes a bladder or bowel toileting program in bed, code Toileting hygiene based on the patient’s need for assistance in managing clothing and perineal cleansing.</a:t>
            </a:r>
          </a:p>
          <a:p>
            <a:pPr marL="463550" indent="-409575">
              <a:lnSpc>
                <a:spcPct val="100000"/>
              </a:lnSpc>
              <a:spcBef>
                <a:spcPts val="0"/>
              </a:spcBef>
              <a:buClr>
                <a:srgbClr val="C00000"/>
              </a:buClr>
              <a:buFont typeface="Arial" panose="020B0604020202020204" pitchFamily="34" charset="0"/>
              <a:buChar char="•"/>
              <a:defRP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spTree>
    <p:extLst>
      <p:ext uri="{BB962C8B-B14F-4D97-AF65-F5344CB8AC3E}">
        <p14:creationId xmlns:p14="http://schemas.microsoft.com/office/powerpoint/2010/main" val="3225884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Shower/Bath Self</a:t>
            </a:r>
          </a:p>
          <a:p>
            <a:pPr marL="463550" indent="-409575">
              <a:lnSpc>
                <a:spcPct val="100000"/>
              </a:lnSpc>
              <a:spcBef>
                <a:spcPts val="0"/>
              </a:spcBef>
              <a:buClr>
                <a:srgbClr val="C00000"/>
              </a:buClr>
              <a:buFont typeface="Wingdings" panose="05000000000000000000" pitchFamily="2" charset="2"/>
              <a:buChar char="q"/>
            </a:pPr>
            <a:endParaRPr lang="en-US" sz="2400" b="1" dirty="0"/>
          </a:p>
          <a:p>
            <a:pPr marL="463550" indent="-409575">
              <a:lnSpc>
                <a:spcPct val="100000"/>
              </a:lnSpc>
              <a:spcBef>
                <a:spcPts val="0"/>
              </a:spcBef>
              <a:buClr>
                <a:srgbClr val="C00000"/>
              </a:buClr>
              <a:buFont typeface="Arial" panose="020B0604020202020204" pitchFamily="34" charset="0"/>
              <a:buChar char="•"/>
            </a:pPr>
            <a:r>
              <a:rPr lang="en-US" dirty="0"/>
              <a:t>Assessment can take place in a shower or bath, at a sink, or at the bedside (i.e., full body sponge bath)</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Shower/bathe self includes the ability to wash, rinse, and dry the face, upper and lower body, perineal area, and feet. Do not include washing, rinsing, and drying the patient’s back or hair.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Shower/bathe self does not include transferring in/out of a tub/shower.</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bathes himself or herself and a helper sets up materials for bathing/showering, then code as 05, Setup or clean-up assistance.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r>
              <a:rPr lang="en-US" dirty="0"/>
              <a:t>If the patient cannot bathe his or her entire body because of a medical condition, then code Shower/bathe self based on the amount of assistance needed to complete the activity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spTree>
    <p:extLst>
      <p:ext uri="{BB962C8B-B14F-4D97-AF65-F5344CB8AC3E}">
        <p14:creationId xmlns:p14="http://schemas.microsoft.com/office/powerpoint/2010/main" val="314065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Coding Review and Q&amp;A (</a:t>
            </a:r>
            <a:r>
              <a:rPr lang="en-US" sz="2400" b="1" dirty="0"/>
              <a:t>10:15 – 11:00</a:t>
            </a:r>
            <a:r>
              <a:rPr lang="en-US" sz="2400" b="1" dirty="0">
                <a:solidFill>
                  <a:srgbClr val="C00000"/>
                </a:solidFill>
              </a:rPr>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pic>
        <p:nvPicPr>
          <p:cNvPr id="8" name="Picture 7">
            <a:extLst>
              <a:ext uri="{FF2B5EF4-FFF2-40B4-BE49-F238E27FC236}">
                <a16:creationId xmlns:a16="http://schemas.microsoft.com/office/drawing/2014/main" id="{4EB2844A-01DD-4D67-8C32-AC7B9056E68B}"/>
              </a:ext>
            </a:extLst>
          </p:cNvPr>
          <p:cNvPicPr>
            <a:picLocks noChangeAspect="1"/>
          </p:cNvPicPr>
          <p:nvPr/>
        </p:nvPicPr>
        <p:blipFill>
          <a:blip r:embed="rId3"/>
          <a:stretch>
            <a:fillRect/>
          </a:stretch>
        </p:blipFill>
        <p:spPr>
          <a:xfrm>
            <a:off x="228600" y="967230"/>
            <a:ext cx="5227773" cy="5890770"/>
          </a:xfrm>
          <a:prstGeom prst="rect">
            <a:avLst/>
          </a:prstGeom>
        </p:spPr>
      </p:pic>
      <p:sp>
        <p:nvSpPr>
          <p:cNvPr id="11" name="TextBox 10">
            <a:extLst>
              <a:ext uri="{FF2B5EF4-FFF2-40B4-BE49-F238E27FC236}">
                <a16:creationId xmlns:a16="http://schemas.microsoft.com/office/drawing/2014/main" id="{26A46C45-A1F2-4977-A715-C06B57BD54A0}"/>
              </a:ext>
            </a:extLst>
          </p:cNvPr>
          <p:cNvSpPr txBox="1"/>
          <p:nvPr/>
        </p:nvSpPr>
        <p:spPr>
          <a:xfrm>
            <a:off x="5456373" y="1143000"/>
            <a:ext cx="3581400" cy="2092881"/>
          </a:xfrm>
          <a:prstGeom prst="rect">
            <a:avLst/>
          </a:prstGeom>
          <a:solidFill>
            <a:schemeClr val="bg1"/>
          </a:solidFill>
          <a:ln w="38100">
            <a:solidFill>
              <a:srgbClr val="C00000"/>
            </a:solidFill>
          </a:ln>
        </p:spPr>
        <p:txBody>
          <a:bodyPr wrap="square" rtlCol="0">
            <a:spAutoFit/>
          </a:bodyPr>
          <a:lstStyle/>
          <a:p>
            <a:pPr marL="342900" indent="-342900">
              <a:buAutoNum type="arabicPeriod"/>
            </a:pPr>
            <a:r>
              <a:rPr lang="en-US" sz="1400" dirty="0"/>
              <a:t>Unique Patient Identifier as decided by hospital such as act. # or something totally different but you must have a system where you would remember how to access the info.</a:t>
            </a:r>
          </a:p>
          <a:p>
            <a:pPr marL="342900" indent="-342900">
              <a:buAutoNum type="arabicPeriod"/>
            </a:pPr>
            <a:endParaRPr lang="en-US" sz="1400" dirty="0"/>
          </a:p>
          <a:p>
            <a:pPr marL="342900" indent="-342900">
              <a:buAutoNum type="arabicPeriod"/>
            </a:pPr>
            <a:r>
              <a:rPr lang="en-US" sz="1400" dirty="0"/>
              <a:t>DOB and SB Adm. Date is self-explanatory</a:t>
            </a:r>
          </a:p>
          <a:p>
            <a:r>
              <a:rPr lang="en-US" dirty="0"/>
              <a:t> </a:t>
            </a:r>
          </a:p>
        </p:txBody>
      </p:sp>
      <p:cxnSp>
        <p:nvCxnSpPr>
          <p:cNvPr id="5" name="Straight Connector 4">
            <a:extLst>
              <a:ext uri="{FF2B5EF4-FFF2-40B4-BE49-F238E27FC236}">
                <a16:creationId xmlns:a16="http://schemas.microsoft.com/office/drawing/2014/main" id="{1690F3C5-7990-4416-B123-406B1B8D4A60}"/>
              </a:ext>
            </a:extLst>
          </p:cNvPr>
          <p:cNvCxnSpPr>
            <a:cxnSpLocks/>
          </p:cNvCxnSpPr>
          <p:nvPr/>
        </p:nvCxnSpPr>
        <p:spPr>
          <a:xfrm>
            <a:off x="304800" y="3235881"/>
            <a:ext cx="3962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ABAB64E-9FA0-4FD3-9632-B7DB056B2A5D}"/>
              </a:ext>
            </a:extLst>
          </p:cNvPr>
          <p:cNvSpPr/>
          <p:nvPr/>
        </p:nvSpPr>
        <p:spPr>
          <a:xfrm>
            <a:off x="2133600" y="5638800"/>
            <a:ext cx="2590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For persons w/intellectual disability</a:t>
            </a:r>
          </a:p>
        </p:txBody>
      </p:sp>
      <p:sp>
        <p:nvSpPr>
          <p:cNvPr id="12" name="Rectangle 11">
            <a:extLst>
              <a:ext uri="{FF2B5EF4-FFF2-40B4-BE49-F238E27FC236}">
                <a16:creationId xmlns:a16="http://schemas.microsoft.com/office/drawing/2014/main" id="{00007AA0-0424-4D9F-990D-31DEB0114CB7}"/>
              </a:ext>
            </a:extLst>
          </p:cNvPr>
          <p:cNvSpPr/>
          <p:nvPr/>
        </p:nvSpPr>
        <p:spPr>
          <a:xfrm>
            <a:off x="1524000" y="5943600"/>
            <a:ext cx="2590800" cy="304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Hospice facility or Home with hospice</a:t>
            </a:r>
          </a:p>
        </p:txBody>
      </p:sp>
      <p:sp>
        <p:nvSpPr>
          <p:cNvPr id="13" name="TextBox 12">
            <a:extLst>
              <a:ext uri="{FF2B5EF4-FFF2-40B4-BE49-F238E27FC236}">
                <a16:creationId xmlns:a16="http://schemas.microsoft.com/office/drawing/2014/main" id="{013A8046-066A-406B-8694-598FA2679948}"/>
              </a:ext>
            </a:extLst>
          </p:cNvPr>
          <p:cNvSpPr txBox="1"/>
          <p:nvPr/>
        </p:nvSpPr>
        <p:spPr>
          <a:xfrm>
            <a:off x="5486400" y="3429000"/>
            <a:ext cx="3581400" cy="2954655"/>
          </a:xfrm>
          <a:prstGeom prst="rect">
            <a:avLst/>
          </a:prstGeom>
          <a:solidFill>
            <a:schemeClr val="bg1"/>
          </a:solidFill>
          <a:ln w="38100">
            <a:solidFill>
              <a:srgbClr val="C00000"/>
            </a:solidFill>
          </a:ln>
        </p:spPr>
        <p:txBody>
          <a:bodyPr wrap="square" rtlCol="0">
            <a:spAutoFit/>
          </a:bodyPr>
          <a:lstStyle/>
          <a:p>
            <a:r>
              <a:rPr lang="en-US" sz="1400" dirty="0"/>
              <a:t>Note: </a:t>
            </a:r>
          </a:p>
          <a:p>
            <a:endParaRPr lang="en-US" sz="1400" dirty="0"/>
          </a:p>
          <a:p>
            <a:r>
              <a:rPr lang="en-US" sz="1400" dirty="0"/>
              <a:t>Most likely, your SB patient will come from your or a referring hospitals but the question is asking “ residence </a:t>
            </a:r>
            <a:r>
              <a:rPr lang="en-US" sz="1400" dirty="0">
                <a:highlight>
                  <a:srgbClr val="FFFF00"/>
                </a:highlight>
              </a:rPr>
              <a:t>prior to the Inpatient Admission that preceded </a:t>
            </a:r>
            <a:r>
              <a:rPr lang="en-US" sz="1400" dirty="0"/>
              <a:t>the swing bed stay”</a:t>
            </a:r>
          </a:p>
          <a:p>
            <a:endParaRPr lang="en-US" sz="1400" dirty="0"/>
          </a:p>
          <a:p>
            <a:r>
              <a:rPr lang="en-US" sz="1400" dirty="0"/>
              <a:t>But, if they came to the hospital as a patient from any of those other places, then 02 to 09</a:t>
            </a:r>
          </a:p>
          <a:p>
            <a:endParaRPr lang="en-US" sz="1400" dirty="0"/>
          </a:p>
          <a:p>
            <a:r>
              <a:rPr lang="en-US" sz="1400" dirty="0"/>
              <a:t>99 = not any of the above (</a:t>
            </a:r>
            <a:r>
              <a:rPr lang="en-US" sz="1400" dirty="0" err="1"/>
              <a:t>ie</a:t>
            </a:r>
            <a:r>
              <a:rPr lang="en-US" sz="1400" dirty="0"/>
              <a:t>: prison)</a:t>
            </a:r>
            <a:endParaRPr lang="en-US" dirty="0"/>
          </a:p>
        </p:txBody>
      </p:sp>
    </p:spTree>
    <p:extLst>
      <p:ext uri="{BB962C8B-B14F-4D97-AF65-F5344CB8AC3E}">
        <p14:creationId xmlns:p14="http://schemas.microsoft.com/office/powerpoint/2010/main" val="2049838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t>Coding Tips for – Upper Body Dressing</a:t>
            </a:r>
          </a:p>
          <a:p>
            <a:pPr marL="463550" indent="-409575">
              <a:lnSpc>
                <a:spcPct val="100000"/>
              </a:lnSpc>
              <a:spcBef>
                <a:spcPts val="0"/>
              </a:spcBef>
              <a:buClr>
                <a:srgbClr val="C00000"/>
              </a:buClr>
              <a:buFont typeface="Wingdings" panose="05000000000000000000" pitchFamily="2" charset="2"/>
              <a:buChar char="q"/>
            </a:pPr>
            <a:endParaRPr lang="en-US" b="1" dirty="0"/>
          </a:p>
          <a:p>
            <a:pPr marL="463550" indent="-409575">
              <a:lnSpc>
                <a:spcPct val="100000"/>
              </a:lnSpc>
              <a:spcBef>
                <a:spcPts val="0"/>
              </a:spcBef>
              <a:buClr>
                <a:srgbClr val="C00000"/>
              </a:buClr>
              <a:buFont typeface="Arial" panose="020B0604020202020204" pitchFamily="34" charset="0"/>
              <a:buChar char="•"/>
            </a:pPr>
            <a:r>
              <a:rPr lang="en-US" sz="1800" dirty="0"/>
              <a:t>Includes bra, undershirt, button-down  shirt, pullover shirt, dresses, sweatshirt, sweater, nightgown </a:t>
            </a:r>
            <a:r>
              <a:rPr lang="en-US" sz="1800" b="1" u="sng" dirty="0"/>
              <a:t>(NOT hospital gown), </a:t>
            </a:r>
            <a:r>
              <a:rPr lang="en-US" sz="1800" dirty="0"/>
              <a:t>and pajama top </a:t>
            </a:r>
          </a:p>
          <a:p>
            <a:pPr marL="814388" lvl="1" indent="-409575">
              <a:lnSpc>
                <a:spcPct val="100000"/>
              </a:lnSpc>
              <a:spcBef>
                <a:spcPts val="0"/>
              </a:spcBef>
              <a:buClr>
                <a:srgbClr val="C00000"/>
              </a:buClr>
              <a:buFont typeface="Arial" panose="020B0604020202020204" pitchFamily="34" charset="0"/>
              <a:buChar char="•"/>
            </a:pPr>
            <a:r>
              <a:rPr lang="en-US" sz="1600" dirty="0"/>
              <a:t>Other examples: thoracic-lumbar-sacrum orthosis (TLSO), abdominal binder, back brace, stump sock/shrinker, neck support, hand or arm prosthetic/orthotic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if the patient dresses himself or herself and a helper retrieves or puts away the patient’s clothing, then code 05, Setup or clean-up assistance.</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Helper assistance with buttons and/or fasteners is considered touching assistance  </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For both upper &amp; lower - If donning and doffing an elastic bandage, elastic stockings, or an orthosis or prosthesis occurs while the patient is dressing/undressing, then count the elastic bandage/elastic stocking/orthotic/prosthesis as a piece of clothing when determining the amount of assistance the patient needs when coding the dressing item.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Arial" panose="020B0604020202020204" pitchFamily="34" charset="0"/>
              <a:buChar char="•"/>
            </a:pPr>
            <a:endParaRPr lang="en-US" sz="24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40</a:t>
            </a:fld>
            <a:endParaRPr lang="en-US" dirty="0"/>
          </a:p>
        </p:txBody>
      </p:sp>
    </p:spTree>
    <p:extLst>
      <p:ext uri="{BB962C8B-B14F-4D97-AF65-F5344CB8AC3E}">
        <p14:creationId xmlns:p14="http://schemas.microsoft.com/office/powerpoint/2010/main" val="865646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t>Coding Tips for – Lower Body Dressing</a:t>
            </a:r>
          </a:p>
          <a:p>
            <a:pPr marL="463550" indent="-409575">
              <a:lnSpc>
                <a:spcPct val="100000"/>
              </a:lnSpc>
              <a:spcBef>
                <a:spcPts val="0"/>
              </a:spcBef>
              <a:buClr>
                <a:srgbClr val="C00000"/>
              </a:buClr>
              <a:buFont typeface="Wingdings" panose="05000000000000000000" pitchFamily="2" charset="2"/>
              <a:buChar char="q"/>
            </a:pPr>
            <a:endParaRPr lang="en-US" b="1" dirty="0"/>
          </a:p>
          <a:p>
            <a:pPr marL="463550" indent="-409575">
              <a:lnSpc>
                <a:spcPct val="100000"/>
              </a:lnSpc>
              <a:spcBef>
                <a:spcPts val="0"/>
              </a:spcBef>
              <a:buClr>
                <a:srgbClr val="C00000"/>
              </a:buClr>
              <a:buFont typeface="Arial" panose="020B0604020202020204" pitchFamily="34" charset="0"/>
              <a:buChar char="•"/>
            </a:pPr>
            <a:r>
              <a:rPr lang="en-US" sz="1800" dirty="0"/>
              <a:t>Helper assistance with buttons and/or fasteners is considered touching assistance</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r>
              <a:rPr lang="en-US" sz="1800" dirty="0"/>
              <a:t>Includes underwear, incontinence brief, slacks, short, capri pants, pajama bottoms, and skirts</a:t>
            </a:r>
          </a:p>
          <a:p>
            <a:pPr marL="463550" indent="-409575">
              <a:lnSpc>
                <a:spcPct val="100000"/>
              </a:lnSpc>
              <a:spcBef>
                <a:spcPts val="0"/>
              </a:spcBef>
              <a:buClr>
                <a:srgbClr val="C00000"/>
              </a:buClr>
              <a:buFont typeface="Arial" panose="020B0604020202020204" pitchFamily="34" charset="0"/>
              <a:buChar char="•"/>
            </a:pPr>
            <a:endParaRPr lang="en-US" sz="1800" dirty="0"/>
          </a:p>
          <a:p>
            <a:pPr marL="814388" lvl="1" indent="-409575">
              <a:lnSpc>
                <a:spcPct val="100000"/>
              </a:lnSpc>
              <a:spcBef>
                <a:spcPts val="0"/>
              </a:spcBef>
              <a:buClr>
                <a:srgbClr val="C00000"/>
              </a:buClr>
              <a:buFont typeface="Arial" panose="020B0604020202020204" pitchFamily="34" charset="0"/>
              <a:buChar char="•"/>
            </a:pPr>
            <a:r>
              <a:rPr lang="en-US" sz="1600" dirty="0"/>
              <a:t>Other examples: knee brace, elastic bandage, stump sock/shrinker, lower-limb prosthesis </a:t>
            </a:r>
          </a:p>
          <a:p>
            <a:pPr marL="463550" indent="-409575">
              <a:lnSpc>
                <a:spcPct val="100000"/>
              </a:lnSpc>
              <a:spcBef>
                <a:spcPts val="0"/>
              </a:spcBef>
              <a:buClr>
                <a:srgbClr val="C00000"/>
              </a:buClr>
              <a:buFont typeface="Arial" panose="020B0604020202020204" pitchFamily="34" charset="0"/>
              <a:buChar char="•"/>
            </a:pPr>
            <a:endParaRPr lang="en-US"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spTree>
    <p:extLst>
      <p:ext uri="{BB962C8B-B14F-4D97-AF65-F5344CB8AC3E}">
        <p14:creationId xmlns:p14="http://schemas.microsoft.com/office/powerpoint/2010/main" val="3965071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152400" y="9144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b="1" dirty="0"/>
              <a:t>Coding Tips - Putting on/taking off footwear  </a:t>
            </a:r>
          </a:p>
          <a:p>
            <a:pPr marL="463550" indent="-409575">
              <a:lnSpc>
                <a:spcPct val="100000"/>
              </a:lnSpc>
              <a:spcBef>
                <a:spcPts val="0"/>
              </a:spcBef>
              <a:buClr>
                <a:srgbClr val="C00000"/>
              </a:buClr>
              <a:buFont typeface="Arial" panose="020B0604020202020204" pitchFamily="34" charset="0"/>
              <a:buChar char="•"/>
            </a:pPr>
            <a:endParaRPr lang="en-US" sz="1600" dirty="0"/>
          </a:p>
          <a:p>
            <a:pPr marL="463550" indent="-409575">
              <a:lnSpc>
                <a:spcPct val="100000"/>
              </a:lnSpc>
              <a:spcBef>
                <a:spcPts val="0"/>
              </a:spcBef>
              <a:buClr>
                <a:srgbClr val="C00000"/>
              </a:buClr>
              <a:buFont typeface="Arial" panose="020B0604020202020204" pitchFamily="34" charset="0"/>
              <a:buChar char="•"/>
            </a:pPr>
            <a:r>
              <a:rPr lang="en-US" sz="1600" dirty="0"/>
              <a:t>Includes socks, shoes, boots, and running shoes </a:t>
            </a:r>
          </a:p>
          <a:p>
            <a:pPr marL="814388" lvl="1" indent="-242888">
              <a:lnSpc>
                <a:spcPct val="100000"/>
              </a:lnSpc>
              <a:spcBef>
                <a:spcPts val="0"/>
              </a:spcBef>
              <a:buClr>
                <a:srgbClr val="C00000"/>
              </a:buClr>
              <a:buFont typeface="Arial" panose="020B0604020202020204" pitchFamily="34" charset="0"/>
              <a:buChar char="•"/>
            </a:pPr>
            <a:r>
              <a:rPr lang="en-US" sz="1400" dirty="0"/>
              <a:t>Other examples: ankle-foot orthosis (AFO), elastic bandages, foot orthotics, orthopedic walking shoes, compression stocking (on and off over foot) – Amputees may not have footwear as shoe attached </a:t>
            </a:r>
          </a:p>
          <a:p>
            <a:pPr marL="463550" indent="-406400">
              <a:lnSpc>
                <a:spcPct val="100000"/>
              </a:lnSpc>
              <a:spcBef>
                <a:spcPts val="0"/>
              </a:spcBef>
              <a:buClr>
                <a:srgbClr val="C00000"/>
              </a:buClr>
              <a:buFont typeface="Arial" panose="020B0604020202020204" pitchFamily="34" charset="0"/>
              <a:buChar char="•"/>
            </a:pPr>
            <a:endParaRPr lang="en-US" sz="1600" dirty="0"/>
          </a:p>
          <a:p>
            <a:pPr marL="463550" indent="-406400">
              <a:lnSpc>
                <a:spcPct val="100000"/>
              </a:lnSpc>
              <a:spcBef>
                <a:spcPts val="0"/>
              </a:spcBef>
              <a:buClr>
                <a:srgbClr val="C00000"/>
              </a:buClr>
              <a:buFont typeface="Arial" panose="020B0604020202020204" pitchFamily="34" charset="0"/>
              <a:buChar char="•"/>
            </a:pPr>
            <a:r>
              <a:rPr lang="en-US" sz="1600" dirty="0"/>
              <a:t>For patients with bilateral lower extremity amputations with or without use of prostheses, the activity of putting on/taking off footwear may not occur. For example, the socks and shoes may be attached to the prosthesis associated with the upper or lower leg.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immediately prior to the current illness, exacerbation, or injury, code as 88, Not attempted due to medical condition or safety concerns. </a:t>
            </a:r>
          </a:p>
          <a:p>
            <a:pPr marL="742950" lvl="1" indent="-285750" eaLnBrk="1" hangingPunct="1">
              <a:buClr>
                <a:srgbClr val="990000"/>
              </a:buClr>
              <a:buFont typeface="Arial" panose="020B0604020202020204" pitchFamily="34" charset="0"/>
              <a:buChar char="•"/>
              <a:defRPr/>
            </a:pPr>
            <a:r>
              <a:rPr lang="en-US" sz="1400" dirty="0"/>
              <a:t>If the patient did not perform the activity of putting on/taking off footwear immediately prior to the current illness, exacerbation, or injury because the patient had bilateral lower-extremity amputations and the activity of putting on/taking off footwear was not performed during the assessment period, code as 09, Not applicable</a:t>
            </a:r>
          </a:p>
          <a:p>
            <a:pPr marL="457200" indent="-400050" eaLnBrk="1" hangingPunct="1">
              <a:buClr>
                <a:srgbClr val="990000"/>
              </a:buClr>
              <a:buFont typeface="Arial" panose="020B0604020202020204" pitchFamily="34" charset="0"/>
              <a:buChar char="•"/>
              <a:defRPr/>
            </a:pPr>
            <a:endParaRPr lang="en-US" sz="1600" dirty="0"/>
          </a:p>
          <a:p>
            <a:pPr marL="457200" indent="-400050" eaLnBrk="1" hangingPunct="1">
              <a:buClr>
                <a:srgbClr val="990000"/>
              </a:buClr>
              <a:buFont typeface="Arial" panose="020B0604020202020204" pitchFamily="34" charset="0"/>
              <a:buChar char="•"/>
              <a:defRPr/>
            </a:pPr>
            <a:r>
              <a:rPr lang="en-US" sz="1600" dirty="0"/>
              <a:t>For patients with a single lower extremity amputation with or without use of a prosthesis, the activity of putting on/taking off footwear could apply to the intact limb or both the limb with the prosthesis and the intact limb.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for the intact limb only, then code based upon the amount of assistance needed to complete the activity. </a:t>
            </a:r>
          </a:p>
          <a:p>
            <a:pPr marL="742950" lvl="1" indent="-285750" eaLnBrk="1" hangingPunct="1">
              <a:buClr>
                <a:srgbClr val="990000"/>
              </a:buClr>
              <a:buFont typeface="Arial" panose="020B0604020202020204" pitchFamily="34" charset="0"/>
              <a:buChar char="•"/>
              <a:defRPr/>
            </a:pPr>
            <a:r>
              <a:rPr lang="en-US" sz="1400" dirty="0"/>
              <a:t>If the patient performed the activity of putting on/taking off footwear for both the intact limb and the prosthetic limb, then code based upon the amount of assistance needed to complete the activity.</a:t>
            </a:r>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Arial" panose="020B0604020202020204" pitchFamily="34" charset="0"/>
              <a:buChar char="•"/>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Tree>
    <p:extLst>
      <p:ext uri="{BB962C8B-B14F-4D97-AF65-F5344CB8AC3E}">
        <p14:creationId xmlns:p14="http://schemas.microsoft.com/office/powerpoint/2010/main" val="3286085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Lying to Sitting on Side of Bed</a:t>
            </a:r>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r>
              <a:rPr lang="en-US" sz="2400" dirty="0"/>
              <a:t>Lying to sitting on side of bed, indicates that the patient transitions from lying on his/her back to sitting on the side of the bed with feet flat on the floor and sitting upright on the bed without back support. </a:t>
            </a:r>
          </a:p>
          <a:p>
            <a:pPr marL="814388" lvl="1" indent="-409575">
              <a:lnSpc>
                <a:spcPct val="100000"/>
              </a:lnSpc>
              <a:spcBef>
                <a:spcPts val="0"/>
              </a:spcBef>
              <a:buClr>
                <a:srgbClr val="C00000"/>
              </a:buClr>
              <a:buFont typeface="Arial" panose="020B0604020202020204" pitchFamily="34" charset="0"/>
              <a:buChar char="•"/>
            </a:pPr>
            <a:r>
              <a:rPr lang="en-US" sz="2000" dirty="0"/>
              <a:t>The clinician is to assess the patient’s ability to perform each of the tasks within this activity and determine how much support the patient requires to complete the activity.</a:t>
            </a:r>
          </a:p>
          <a:p>
            <a:pPr marL="814388" lvl="1" indent="-409575">
              <a:lnSpc>
                <a:spcPct val="100000"/>
              </a:lnSpc>
              <a:spcBef>
                <a:spcPts val="0"/>
              </a:spcBef>
              <a:buClr>
                <a:srgbClr val="C00000"/>
              </a:buClr>
              <a:buFont typeface="Arial" panose="020B0604020202020204" pitchFamily="34" charset="0"/>
              <a:buChar char="•"/>
            </a:pPr>
            <a:r>
              <a:rPr lang="en-US" sz="2000" dirty="0"/>
              <a:t>Clinical judgment should be used to determine what is considered a “lying” position for that patient.</a:t>
            </a:r>
          </a:p>
          <a:p>
            <a:pPr marL="814388" lvl="1" indent="-409575">
              <a:lnSpc>
                <a:spcPct val="100000"/>
              </a:lnSpc>
              <a:spcBef>
                <a:spcPts val="0"/>
              </a:spcBef>
              <a:buClr>
                <a:srgbClr val="C00000"/>
              </a:buClr>
              <a:buFont typeface="Arial" panose="020B0604020202020204" pitchFamily="34" charset="0"/>
              <a:buChar char="•"/>
            </a:pPr>
            <a:r>
              <a:rPr lang="en-US" sz="2000" dirty="0"/>
              <a:t>If the patient’s feet do not reach the floor upon lying to sitting, the clinician will determine if a bed height adjustment or a foot stool is required to accommodate foot placement on the floor/footstool.</a:t>
            </a:r>
          </a:p>
          <a:p>
            <a:pPr marL="814388" lvl="1" indent="-409575">
              <a:lnSpc>
                <a:spcPct val="100000"/>
              </a:lnSpc>
              <a:spcBef>
                <a:spcPts val="0"/>
              </a:spcBef>
              <a:buClr>
                <a:srgbClr val="C00000"/>
              </a:buClr>
              <a:buFont typeface="Arial" panose="020B0604020202020204" pitchFamily="34" charset="0"/>
              <a:buChar char="•"/>
            </a:pPr>
            <a:r>
              <a:rPr lang="en-US" sz="2000" dirty="0"/>
              <a:t>Back support refers to an object or person providing support of the patient’s back.</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cxnSp>
        <p:nvCxnSpPr>
          <p:cNvPr id="6" name="Straight Connector 5">
            <a:extLst>
              <a:ext uri="{FF2B5EF4-FFF2-40B4-BE49-F238E27FC236}">
                <a16:creationId xmlns:a16="http://schemas.microsoft.com/office/drawing/2014/main" id="{009E8F4B-4763-4C80-9A52-100BE9C0A849}"/>
              </a:ext>
            </a:extLst>
          </p:cNvPr>
          <p:cNvCxnSpPr>
            <a:cxnSpLocks/>
          </p:cNvCxnSpPr>
          <p:nvPr/>
        </p:nvCxnSpPr>
        <p:spPr>
          <a:xfrm>
            <a:off x="914400" y="2590800"/>
            <a:ext cx="5638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C1A766-EE5B-42B3-A8E4-F9496563831C}"/>
              </a:ext>
            </a:extLst>
          </p:cNvPr>
          <p:cNvCxnSpPr>
            <a:cxnSpLocks/>
          </p:cNvCxnSpPr>
          <p:nvPr/>
        </p:nvCxnSpPr>
        <p:spPr>
          <a:xfrm>
            <a:off x="2819400" y="2895600"/>
            <a:ext cx="2438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3352B0C-C023-4620-82E7-1FFCC4F71B83}"/>
              </a:ext>
            </a:extLst>
          </p:cNvPr>
          <p:cNvCxnSpPr>
            <a:cxnSpLocks/>
          </p:cNvCxnSpPr>
          <p:nvPr/>
        </p:nvCxnSpPr>
        <p:spPr>
          <a:xfrm>
            <a:off x="6019800" y="28956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8EC7FB-4278-4C3F-A004-45846C5E516B}"/>
              </a:ext>
            </a:extLst>
          </p:cNvPr>
          <p:cNvCxnSpPr>
            <a:cxnSpLocks/>
          </p:cNvCxnSpPr>
          <p:nvPr/>
        </p:nvCxnSpPr>
        <p:spPr>
          <a:xfrm>
            <a:off x="914400" y="3276600"/>
            <a:ext cx="3657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354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Chair/Bed-to-Chair</a:t>
            </a:r>
          </a:p>
          <a:p>
            <a:pPr marL="463550" indent="-409575">
              <a:lnSpc>
                <a:spcPct val="100000"/>
              </a:lnSpc>
              <a:spcBef>
                <a:spcPts val="0"/>
              </a:spcBef>
              <a:buClr>
                <a:srgbClr val="C00000"/>
              </a:buClr>
              <a:buFont typeface="Wingdings" panose="05000000000000000000" pitchFamily="2" charset="2"/>
              <a:buChar char="q"/>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Chair/bed-to-chair transfer, </a:t>
            </a:r>
            <a:r>
              <a:rPr lang="en-US" sz="2000" u="sng" dirty="0"/>
              <a:t>begins with the patient sitting in a chair or wheelchair or sitting upright at the edge of the bed and returning </a:t>
            </a:r>
            <a:r>
              <a:rPr lang="en-US" sz="2000" dirty="0"/>
              <a:t>to sitting in a chair or wheelchair or sitting upright at the edge of the bed.</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The activities of “Sit to lying” and “Lying to sitting” on the side of the bed are two separate activities that are not assessed as part of “Chair/Bed-to-Chair”</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If a </a:t>
            </a:r>
            <a:r>
              <a:rPr lang="en-US" sz="2000" u="sng" dirty="0"/>
              <a:t>mechanical lift is used to assist in transferring a patient for a chair/bed-to-chair transfer and two helpers </a:t>
            </a:r>
            <a:r>
              <a:rPr lang="en-US" sz="2000" dirty="0"/>
              <a:t>are needed to assist with a mechanical lift transfer, then Code 01 - Dependent, even if the patient assists with any part of the chair/bed-to-chair transfer.</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Tree>
    <p:extLst>
      <p:ext uri="{BB962C8B-B14F-4D97-AF65-F5344CB8AC3E}">
        <p14:creationId xmlns:p14="http://schemas.microsoft.com/office/powerpoint/2010/main" val="3576683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(cont’)</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45</a:t>
            </a:fld>
            <a:endParaRPr lang="en-US" dirty="0"/>
          </a:p>
        </p:txBody>
      </p:sp>
      <p:pic>
        <p:nvPicPr>
          <p:cNvPr id="6" name="Picture 5">
            <a:extLst>
              <a:ext uri="{FF2B5EF4-FFF2-40B4-BE49-F238E27FC236}">
                <a16:creationId xmlns:a16="http://schemas.microsoft.com/office/drawing/2014/main" id="{623BD64C-693E-4146-861D-CD814178D955}"/>
              </a:ext>
            </a:extLst>
          </p:cNvPr>
          <p:cNvPicPr>
            <a:picLocks noChangeAspect="1"/>
          </p:cNvPicPr>
          <p:nvPr/>
        </p:nvPicPr>
        <p:blipFill>
          <a:blip r:embed="rId3"/>
          <a:stretch>
            <a:fillRect/>
          </a:stretch>
        </p:blipFill>
        <p:spPr>
          <a:xfrm>
            <a:off x="68289" y="990600"/>
            <a:ext cx="9075711" cy="4913772"/>
          </a:xfrm>
          <a:prstGeom prst="rect">
            <a:avLst/>
          </a:prstGeom>
        </p:spPr>
      </p:pic>
      <p:sp>
        <p:nvSpPr>
          <p:cNvPr id="5" name="Rectangle 4">
            <a:extLst>
              <a:ext uri="{FF2B5EF4-FFF2-40B4-BE49-F238E27FC236}">
                <a16:creationId xmlns:a16="http://schemas.microsoft.com/office/drawing/2014/main" id="{D9F9F6BE-5D89-4F4C-8F09-AEC19C44AD85}"/>
              </a:ext>
            </a:extLst>
          </p:cNvPr>
          <p:cNvSpPr/>
          <p:nvPr/>
        </p:nvSpPr>
        <p:spPr>
          <a:xfrm>
            <a:off x="3276600" y="5486400"/>
            <a:ext cx="5638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admission or discharge performance coded 07, 09, 10,  or 88 for (L) Walking 10 feet on uneven surface, mark the others the same and  Skip to GG0170M, 1 step (curb)</a:t>
            </a:r>
          </a:p>
        </p:txBody>
      </p:sp>
      <p:sp>
        <p:nvSpPr>
          <p:cNvPr id="7" name="Rectangle 6">
            <a:extLst>
              <a:ext uri="{FF2B5EF4-FFF2-40B4-BE49-F238E27FC236}">
                <a16:creationId xmlns:a16="http://schemas.microsoft.com/office/drawing/2014/main" id="{D89CAB61-09EF-4E1F-817C-D647CF7F11C8}"/>
              </a:ext>
            </a:extLst>
          </p:cNvPr>
          <p:cNvSpPr/>
          <p:nvPr/>
        </p:nvSpPr>
        <p:spPr>
          <a:xfrm>
            <a:off x="3657600" y="12954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note below</a:t>
            </a:r>
          </a:p>
        </p:txBody>
      </p:sp>
      <p:sp>
        <p:nvSpPr>
          <p:cNvPr id="8" name="Rectangle 7">
            <a:extLst>
              <a:ext uri="{FF2B5EF4-FFF2-40B4-BE49-F238E27FC236}">
                <a16:creationId xmlns:a16="http://schemas.microsoft.com/office/drawing/2014/main" id="{959A9CA1-D54D-4094-B8EE-507ACD9B5014}"/>
              </a:ext>
            </a:extLst>
          </p:cNvPr>
          <p:cNvSpPr/>
          <p:nvPr/>
        </p:nvSpPr>
        <p:spPr>
          <a:xfrm>
            <a:off x="2362200" y="2971800"/>
            <a:ext cx="411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Also applies picking up from a wheelchair</a:t>
            </a:r>
          </a:p>
        </p:txBody>
      </p:sp>
      <p:cxnSp>
        <p:nvCxnSpPr>
          <p:cNvPr id="10" name="Straight Arrow Connector 9">
            <a:extLst>
              <a:ext uri="{FF2B5EF4-FFF2-40B4-BE49-F238E27FC236}">
                <a16:creationId xmlns:a16="http://schemas.microsoft.com/office/drawing/2014/main" id="{DD2E0F38-EB39-4FCC-BD5C-5D3689BAFE9F}"/>
              </a:ext>
            </a:extLst>
          </p:cNvPr>
          <p:cNvCxnSpPr/>
          <p:nvPr/>
        </p:nvCxnSpPr>
        <p:spPr>
          <a:xfrm>
            <a:off x="7467600" y="1295400"/>
            <a:ext cx="457200" cy="41148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125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Items To Be Coded (cont’) </a:t>
            </a:r>
          </a:p>
        </p:txBody>
      </p:sp>
      <p:sp>
        <p:nvSpPr>
          <p:cNvPr id="5" name="Rectangle 2"/>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Coding Tips for Walking</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dirty="0"/>
              <a:t>Walking activities do not need to occur during one session.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Allowing a patient to rest between activities or completing activities at different times during the day or on different days may facilitate completion of the activities.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When coding walking items, do not consider the patient’s mobility performance when using parallel bars. </a:t>
            </a:r>
          </a:p>
          <a:p>
            <a:pPr marL="814388" lvl="1" indent="-242888">
              <a:lnSpc>
                <a:spcPct val="100000"/>
              </a:lnSpc>
              <a:spcBef>
                <a:spcPts val="0"/>
              </a:spcBef>
              <a:buClr>
                <a:srgbClr val="C00000"/>
              </a:buClr>
              <a:buFont typeface="Arial" panose="020B0604020202020204" pitchFamily="34" charset="0"/>
              <a:buChar char="•"/>
            </a:pPr>
            <a:r>
              <a:rPr lang="en-US" sz="1600" dirty="0"/>
              <a:t>Parallel bars are not a portable assistive device. </a:t>
            </a:r>
          </a:p>
          <a:p>
            <a:pPr marL="814388" lvl="1" indent="-463550">
              <a:lnSpc>
                <a:spcPct val="100000"/>
              </a:lnSpc>
              <a:spcBef>
                <a:spcPts val="0"/>
              </a:spcBef>
              <a:buClr>
                <a:srgbClr val="C00000"/>
              </a:buClr>
              <a:buFont typeface="Wingdings" panose="05000000000000000000" pitchFamily="2" charset="2"/>
              <a:buChar char="q"/>
            </a:pPr>
            <a:endParaRPr lang="en-US" sz="1600" dirty="0"/>
          </a:p>
          <a:p>
            <a:pPr marL="463550" indent="-463550">
              <a:lnSpc>
                <a:spcPct val="100000"/>
              </a:lnSpc>
              <a:spcBef>
                <a:spcPts val="0"/>
              </a:spcBef>
              <a:buClr>
                <a:srgbClr val="C00000"/>
              </a:buClr>
              <a:buFont typeface="Wingdings" panose="05000000000000000000" pitchFamily="2" charset="2"/>
              <a:buChar char="q"/>
            </a:pPr>
            <a:r>
              <a:rPr lang="en-US" sz="1800" dirty="0"/>
              <a:t>If safe, assess and code walking using a portable walking device when needed.</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The turns are 90-degree turns. </a:t>
            </a:r>
          </a:p>
          <a:p>
            <a:pPr marL="814388" lvl="1" indent="-242888">
              <a:lnSpc>
                <a:spcPct val="100000"/>
              </a:lnSpc>
              <a:spcBef>
                <a:spcPts val="0"/>
              </a:spcBef>
              <a:buClr>
                <a:srgbClr val="C00000"/>
              </a:buClr>
              <a:buFont typeface="Arial" panose="020B0604020202020204" pitchFamily="34" charset="0"/>
              <a:buChar char="•"/>
            </a:pPr>
            <a:r>
              <a:rPr lang="en-US" sz="1600" dirty="0"/>
              <a:t>The turns may be in the same direction (two 90-degree turns to the right or two 90degree turns to the left) or may be in different directions (one 90-degree turn to the left and one 90-degree turn to the right). </a:t>
            </a:r>
          </a:p>
          <a:p>
            <a:pPr marL="814388" lvl="1" indent="-242888">
              <a:lnSpc>
                <a:spcPct val="100000"/>
              </a:lnSpc>
              <a:spcBef>
                <a:spcPts val="0"/>
              </a:spcBef>
              <a:buClr>
                <a:srgbClr val="C00000"/>
              </a:buClr>
              <a:buFont typeface="Arial" panose="020B0604020202020204" pitchFamily="34" charset="0"/>
              <a:buChar char="•"/>
            </a:pPr>
            <a:r>
              <a:rPr lang="en-US" sz="1600" dirty="0"/>
              <a:t>The 90-degree turn should occur at the person’s ability level and can include use of an assistive device (for example, cane).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46</a:t>
            </a:fld>
            <a:endParaRPr lang="en-US" dirty="0"/>
          </a:p>
        </p:txBody>
      </p:sp>
    </p:spTree>
    <p:extLst>
      <p:ext uri="{BB962C8B-B14F-4D97-AF65-F5344CB8AC3E}">
        <p14:creationId xmlns:p14="http://schemas.microsoft.com/office/powerpoint/2010/main" val="1911957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Items To Be Coded (cont’) </a:t>
            </a:r>
          </a:p>
        </p:txBody>
      </p:sp>
      <p:sp>
        <p:nvSpPr>
          <p:cNvPr id="5" name="Rectangle 2"/>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Walking 10 feet on uneven surfaces</a:t>
            </a:r>
            <a:r>
              <a:rPr lang="en-US" dirty="0"/>
              <a:t>: The ability to walk 10 feet on uneven or sloping surfaces (indoor or outdoor), such as turf or gravel</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1 step (curb): </a:t>
            </a:r>
            <a:r>
              <a:rPr lang="en-US" dirty="0"/>
              <a:t>The ability to go up and down a curb and/or up and down one step</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4 steps:</a:t>
            </a:r>
            <a:r>
              <a:rPr lang="en-US" dirty="0"/>
              <a:t> The ability to go up and down four steps with or without a rail</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12 steps</a:t>
            </a:r>
            <a:r>
              <a:rPr lang="en-US" dirty="0"/>
              <a:t>: The ability to go up and down 12 steps with or without a rail</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Picking up object</a:t>
            </a:r>
            <a:r>
              <a:rPr lang="en-US" dirty="0"/>
              <a:t>: The ability to bend/stoop from a standing position to pick up a small object, such as a spoon, from the floor – </a:t>
            </a:r>
            <a:r>
              <a:rPr lang="en-US" u="sng" dirty="0"/>
              <a:t>may be picking object from a W/C if the patient is W/C bound</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Wheel 50 feet with two turns: </a:t>
            </a:r>
            <a:r>
              <a:rPr lang="en-US" dirty="0"/>
              <a:t>Once seated in wheelchair/scooter, the ability to wheel at least 50 feet and make two turns</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Wheel 150 feet</a:t>
            </a:r>
            <a:r>
              <a:rPr lang="en-US" dirty="0"/>
              <a:t>: Once seated in wheelchair/scooter, the ability to wheel at least 150 feet in a corridor or similar space</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47</a:t>
            </a:fld>
            <a:endParaRPr lang="en-US" dirty="0"/>
          </a:p>
        </p:txBody>
      </p:sp>
    </p:spTree>
    <p:extLst>
      <p:ext uri="{BB962C8B-B14F-4D97-AF65-F5344CB8AC3E}">
        <p14:creationId xmlns:p14="http://schemas.microsoft.com/office/powerpoint/2010/main" val="250777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Tips  </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t>Walk 10 feet</a:t>
            </a:r>
            <a:r>
              <a:rPr lang="en-US" sz="1800" dirty="0"/>
              <a:t>: Once standing, the ability to walk at least 10 feet in a room, corridor, or similar space</a:t>
            </a:r>
          </a:p>
          <a:p>
            <a:pPr marL="814388" lvl="1" indent="-295275">
              <a:lnSpc>
                <a:spcPct val="100000"/>
              </a:lnSpc>
              <a:spcBef>
                <a:spcPts val="0"/>
              </a:spcBef>
              <a:buClr>
                <a:srgbClr val="C00000"/>
              </a:buClr>
              <a:buFont typeface="Arial" panose="020B0604020202020204" pitchFamily="34" charset="0"/>
              <a:buChar char="•"/>
            </a:pPr>
            <a:r>
              <a:rPr lang="en-US" b="1" dirty="0"/>
              <a:t>Note: Does the patient walk? Mr. Z currently does not walk, but a walking goal is clinically indicated. </a:t>
            </a:r>
          </a:p>
          <a:p>
            <a:pPr marL="814388" lvl="1" indent="-295275">
              <a:lnSpc>
                <a:spcPct val="100000"/>
              </a:lnSpc>
              <a:spcBef>
                <a:spcPts val="0"/>
              </a:spcBef>
              <a:buClr>
                <a:srgbClr val="C00000"/>
              </a:buClr>
              <a:buFont typeface="Arial" panose="020B0604020202020204" pitchFamily="34" charset="0"/>
              <a:buChar char="•"/>
            </a:pPr>
            <a:r>
              <a:rPr lang="en-US" b="1" dirty="0"/>
              <a:t>Coding: 88 due to clinically unsafe on admission but it would be 09 N/A if she did not walk prior to his acute admission stay. Same goes to walking 50 </a:t>
            </a:r>
            <a:r>
              <a:rPr lang="en-US" b="1" dirty="0" err="1"/>
              <a:t>ft</a:t>
            </a:r>
            <a:r>
              <a:rPr lang="en-US" b="1" dirty="0"/>
              <a:t> and 150 ft. </a:t>
            </a:r>
          </a:p>
          <a:p>
            <a:pPr marL="463550" indent="-295275">
              <a:lnSpc>
                <a:spcPct val="100000"/>
              </a:lnSpc>
              <a:spcBef>
                <a:spcPts val="0"/>
              </a:spcBef>
              <a:buClr>
                <a:srgbClr val="C00000"/>
              </a:buClr>
              <a:buFont typeface="Arial" panose="020B0604020202020204" pitchFamily="34" charset="0"/>
              <a:buChar char="•"/>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50 feet </a:t>
            </a:r>
            <a:r>
              <a:rPr lang="en-US" sz="1800" b="1" u="sng" dirty="0">
                <a:solidFill>
                  <a:srgbClr val="C00000"/>
                </a:solidFill>
              </a:rPr>
              <a:t>with two turns</a:t>
            </a:r>
            <a:r>
              <a:rPr lang="en-US" sz="1800" dirty="0"/>
              <a:t>: Once standing, the ability to walk at least 50 feet and make two turns</a:t>
            </a:r>
          </a:p>
          <a:p>
            <a:pPr marL="814388" lvl="1" indent="-295275">
              <a:lnSpc>
                <a:spcPct val="100000"/>
              </a:lnSpc>
              <a:spcBef>
                <a:spcPts val="0"/>
              </a:spcBef>
              <a:buClr>
                <a:srgbClr val="C00000"/>
              </a:buClr>
              <a:buFont typeface="Arial" panose="020B0604020202020204" pitchFamily="34" charset="0"/>
              <a:buChar char="•"/>
            </a:pPr>
            <a:r>
              <a:rPr lang="en-US" b="1" dirty="0">
                <a:solidFill>
                  <a:srgbClr val="C00000"/>
                </a:solidFill>
              </a:rPr>
              <a:t>Note:</a:t>
            </a:r>
            <a:r>
              <a:rPr lang="en-US" dirty="0"/>
              <a:t> The turns included in these item (walking or wheeling 50 feet with 2 turns) are </a:t>
            </a:r>
            <a:r>
              <a:rPr lang="en-US" u="sng" dirty="0">
                <a:solidFill>
                  <a:srgbClr val="C00000"/>
                </a:solidFill>
              </a:rPr>
              <a:t>90-degree turns</a:t>
            </a:r>
            <a:r>
              <a:rPr lang="en-US" dirty="0"/>
              <a:t>. The turns may be in the same direction (two 90-degree turns to the right or two 90-degree turns to the left) or may be in different directions (one 90-degree turn to the left and one 90-degree turn to the right). The 90-degree turn should occur at the person’s ability level and </a:t>
            </a:r>
            <a:r>
              <a:rPr lang="en-US" u="sng" dirty="0">
                <a:solidFill>
                  <a:srgbClr val="C00000"/>
                </a:solidFill>
              </a:rPr>
              <a:t>can include use of an assistive device </a:t>
            </a:r>
            <a:r>
              <a:rPr lang="en-US" dirty="0"/>
              <a:t>(for example, cane or wheelchair)</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150 feet</a:t>
            </a:r>
            <a:r>
              <a:rPr lang="en-US" sz="1800" dirty="0"/>
              <a:t>: Once standing, the ability to walk at least 150 feet in a corridor or similar space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48</a:t>
            </a:fld>
            <a:endParaRPr lang="en-US" dirty="0"/>
          </a:p>
        </p:txBody>
      </p:sp>
    </p:spTree>
    <p:extLst>
      <p:ext uri="{BB962C8B-B14F-4D97-AF65-F5344CB8AC3E}">
        <p14:creationId xmlns:p14="http://schemas.microsoft.com/office/powerpoint/2010/main" val="4131775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Coding Tips (cont’)</a:t>
            </a:r>
          </a:p>
        </p:txBody>
      </p:sp>
      <p:sp>
        <p:nvSpPr>
          <p:cNvPr id="5" name="Rectangle 2"/>
          <p:cNvSpPr txBox="1">
            <a:spLocks noChangeArrowheads="1"/>
          </p:cNvSpPr>
          <p:nvPr/>
        </p:nvSpPr>
        <p:spPr bwMode="auto">
          <a:xfrm>
            <a:off x="304800" y="1143000"/>
            <a:ext cx="85344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The </a:t>
            </a:r>
            <a:r>
              <a:rPr lang="en-US" sz="1800" b="1" dirty="0"/>
              <a:t>intention of the wheelchair items </a:t>
            </a:r>
            <a:r>
              <a:rPr lang="en-US" sz="1800" dirty="0"/>
              <a:t>is to assess the patient’s use of a wheelchair for self-mobilization at admission and discharge when appropriate.</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The clinician uses clinical judgment to determine if the patient’s use of a wheelchair is appropriate for self-mobilization due to the patient’s medical condition or safety.</a:t>
            </a:r>
          </a:p>
          <a:p>
            <a:pPr marL="0" indent="0">
              <a:lnSpc>
                <a:spcPct val="100000"/>
              </a:lnSpc>
              <a:spcBef>
                <a:spcPts val="0"/>
              </a:spcBef>
              <a:buClr>
                <a:srgbClr val="C00000"/>
              </a:buClr>
              <a:buNone/>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If the patient walks and is not learning how to mobilize in a wheelchair, and only uses a wheelchair for transport between locations within the facility, code the wheelchair/scooter gateway items at admission and/or discharge items as follows: Does the patient use a wheelchair/scooter = 0 for No. </a:t>
            </a:r>
          </a:p>
          <a:p>
            <a:pPr marL="814388" lvl="1" indent="-295275">
              <a:lnSpc>
                <a:spcPct val="100000"/>
              </a:lnSpc>
              <a:spcBef>
                <a:spcPts val="0"/>
              </a:spcBef>
              <a:buClr>
                <a:srgbClr val="C00000"/>
              </a:buClr>
              <a:buFont typeface="Arial" panose="020B0604020202020204" pitchFamily="34" charset="0"/>
              <a:buChar char="•"/>
            </a:pPr>
            <a:r>
              <a:rPr lang="en-US" dirty="0"/>
              <a:t>Answering the question in this way invokes a skip pattern which will skip all remaining wheelchair questions.</a:t>
            </a:r>
          </a:p>
          <a:p>
            <a:pPr marL="814388" lvl="1" indent="-295275">
              <a:lnSpc>
                <a:spcPct val="100000"/>
              </a:lnSpc>
              <a:spcBef>
                <a:spcPts val="0"/>
              </a:spcBef>
              <a:buClr>
                <a:srgbClr val="C00000"/>
              </a:buClr>
              <a:buFont typeface="Arial" panose="020B0604020202020204" pitchFamily="34" charset="0"/>
              <a:buChar char="•"/>
            </a:pPr>
            <a:endParaRPr lang="en-US" sz="1600" dirty="0"/>
          </a:p>
          <a:p>
            <a:pPr marL="463550" indent="-463550">
              <a:lnSpc>
                <a:spcPct val="100000"/>
              </a:lnSpc>
              <a:spcBef>
                <a:spcPts val="0"/>
              </a:spcBef>
              <a:buClr>
                <a:srgbClr val="C00000"/>
              </a:buClr>
              <a:buFont typeface="Wingdings" panose="05000000000000000000" pitchFamily="2" charset="2"/>
              <a:buChar char="q"/>
            </a:pPr>
            <a:r>
              <a:rPr lang="en-US" sz="1800" dirty="0"/>
              <a:t>Otherwise said, only code wheelchair mobility based on an assessment of the patient’s ability to mobilize in the wheelchair.</a:t>
            </a:r>
          </a:p>
          <a:p>
            <a:pPr marL="511175" indent="-511175">
              <a:lnSpc>
                <a:spcPct val="100000"/>
              </a:lnSpc>
              <a:spcBef>
                <a:spcPts val="0"/>
              </a:spcBef>
              <a:buClr>
                <a:srgbClr val="C00000"/>
              </a:buClr>
              <a:buFont typeface="Wingdings" panose="05000000000000000000" pitchFamily="2" charset="2"/>
              <a:buChar char="q"/>
            </a:pPr>
            <a:endParaRPr lang="en-US" sz="1800" dirty="0"/>
          </a:p>
          <a:p>
            <a:pPr marL="511175" indent="-511175">
              <a:lnSpc>
                <a:spcPct val="100000"/>
              </a:lnSpc>
              <a:spcBef>
                <a:spcPts val="0"/>
              </a:spcBef>
              <a:buClr>
                <a:srgbClr val="C00000"/>
              </a:buClr>
              <a:buFont typeface="Wingdings" panose="05000000000000000000" pitchFamily="2" charset="2"/>
              <a:buChar char="q"/>
            </a:pPr>
            <a:r>
              <a:rPr lang="en-US" sz="1800" dirty="0"/>
              <a:t>Remember that it is very possible that the patient starts with a wheelchair but no longer is the case on discharge – only walking will apply at discharge.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49</a:t>
            </a:fld>
            <a:endParaRPr lang="en-US" dirty="0"/>
          </a:p>
        </p:txBody>
      </p:sp>
    </p:spTree>
    <p:extLst>
      <p:ext uri="{BB962C8B-B14F-4D97-AF65-F5344CB8AC3E}">
        <p14:creationId xmlns:p14="http://schemas.microsoft.com/office/powerpoint/2010/main" val="172672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Payor </a:t>
            </a:r>
          </a:p>
        </p:txBody>
      </p:sp>
      <p:sp>
        <p:nvSpPr>
          <p:cNvPr id="3" name="TextBox 2"/>
          <p:cNvSpPr txBox="1"/>
          <p:nvPr/>
        </p:nvSpPr>
        <p:spPr>
          <a:xfrm>
            <a:off x="5257801" y="1524000"/>
            <a:ext cx="3581400" cy="3693319"/>
          </a:xfrm>
          <a:prstGeom prst="rect">
            <a:avLst/>
          </a:prstGeom>
          <a:noFill/>
        </p:spPr>
        <p:txBody>
          <a:bodyPr wrap="square" rtlCol="0">
            <a:spAutoFit/>
          </a:bodyPr>
          <a:lstStyle/>
          <a:p>
            <a:pPr marL="342900" indent="-342900">
              <a:buAutoNum type="arabicPeriod"/>
            </a:pPr>
            <a:r>
              <a:rPr lang="en-US" dirty="0"/>
              <a:t>Medicare = generic/general</a:t>
            </a:r>
          </a:p>
          <a:p>
            <a:pPr marL="342900" indent="-342900">
              <a:buAutoNum type="arabicPeriod"/>
            </a:pPr>
            <a:r>
              <a:rPr lang="en-US" dirty="0"/>
              <a:t>Medicare Advantage such as HMO</a:t>
            </a:r>
          </a:p>
          <a:p>
            <a:pPr marL="342900" indent="-342900">
              <a:buAutoNum type="arabicPeriod"/>
            </a:pPr>
            <a:r>
              <a:rPr lang="en-US" dirty="0"/>
              <a:t>Medicaid – only applies if primary (generic or managed care) – not to be used for Medicare/Medicaid – in this case you would choose Medicare</a:t>
            </a:r>
          </a:p>
          <a:p>
            <a:pPr marL="342900" indent="-342900">
              <a:buAutoNum type="arabicPeriod"/>
            </a:pPr>
            <a:r>
              <a:rPr lang="en-US" dirty="0"/>
              <a:t>Commercial – all other insurance </a:t>
            </a:r>
          </a:p>
          <a:p>
            <a:pPr marL="342900" indent="-342900">
              <a:buAutoNum type="arabicPeriod"/>
            </a:pPr>
            <a:r>
              <a:rPr lang="en-US" dirty="0"/>
              <a:t>Self-pay – self-explanatory</a:t>
            </a:r>
          </a:p>
          <a:p>
            <a:pPr marL="342900" indent="-342900">
              <a:buAutoNum type="arabicPeriod"/>
            </a:pPr>
            <a:r>
              <a:rPr lang="en-US" dirty="0"/>
              <a:t>Other = RR, VA, Prison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2562"/>
            <a:ext cx="48482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562600"/>
            <a:ext cx="8158003" cy="523220"/>
          </a:xfrm>
          <a:prstGeom prst="rect">
            <a:avLst/>
          </a:prstGeom>
          <a:solidFill>
            <a:srgbClr val="FFFF00"/>
          </a:solidFill>
        </p:spPr>
        <p:txBody>
          <a:bodyPr wrap="none" rtlCol="0">
            <a:spAutoFit/>
          </a:bodyPr>
          <a:lstStyle/>
          <a:p>
            <a:r>
              <a:rPr lang="en-US" sz="2800" dirty="0"/>
              <a:t>The questions is: what will be the </a:t>
            </a:r>
            <a:r>
              <a:rPr lang="en-US" sz="2800" b="1" dirty="0">
                <a:solidFill>
                  <a:srgbClr val="C00000"/>
                </a:solidFill>
              </a:rPr>
              <a:t>primary payor</a:t>
            </a:r>
            <a:r>
              <a:rPr lang="en-US" sz="2800" dirty="0"/>
              <a:t>?</a:t>
            </a:r>
          </a:p>
        </p:txBody>
      </p:sp>
    </p:spTree>
    <p:extLst>
      <p:ext uri="{BB962C8B-B14F-4D97-AF65-F5344CB8AC3E}">
        <p14:creationId xmlns:p14="http://schemas.microsoft.com/office/powerpoint/2010/main" val="1768560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Coding Function &amp; Mobility - Exceptions</a:t>
            </a:r>
          </a:p>
        </p:txBody>
      </p:sp>
      <p:sp>
        <p:nvSpPr>
          <p:cNvPr id="5" name="Rectangle 2"/>
          <p:cNvSpPr txBox="1">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200" b="1" u="sng" dirty="0">
                <a:solidFill>
                  <a:srgbClr val="C00000"/>
                </a:solidFill>
              </a:rPr>
              <a:t>All functions must be attempted unless there is a reason why not as follows:</a:t>
            </a:r>
          </a:p>
          <a:p>
            <a:pPr marL="814388" lvl="1" indent="-463550">
              <a:lnSpc>
                <a:spcPct val="100000"/>
              </a:lnSpc>
              <a:spcBef>
                <a:spcPts val="0"/>
              </a:spcBef>
              <a:buClr>
                <a:srgbClr val="C00000"/>
              </a:buClr>
              <a:buFont typeface="Arial" panose="020B0604020202020204" pitchFamily="34" charset="0"/>
              <a:buChar char="•"/>
            </a:pPr>
            <a:r>
              <a:rPr lang="en-US" b="1" dirty="0"/>
              <a:t>07 </a:t>
            </a:r>
            <a:r>
              <a:rPr lang="en-US" dirty="0"/>
              <a:t>- </a:t>
            </a:r>
            <a:r>
              <a:rPr lang="en-US" b="1" dirty="0"/>
              <a:t>Patient refused </a:t>
            </a:r>
            <a:r>
              <a:rPr lang="en-US" dirty="0"/>
              <a:t>– do all possible to convince them to participate</a:t>
            </a:r>
            <a:endParaRPr lang="en-US" sz="2000" dirty="0"/>
          </a:p>
          <a:p>
            <a:pPr marL="814388" lvl="1" indent="-463550">
              <a:lnSpc>
                <a:spcPct val="100000"/>
              </a:lnSpc>
              <a:spcBef>
                <a:spcPts val="0"/>
              </a:spcBef>
              <a:buClr>
                <a:srgbClr val="C00000"/>
              </a:buClr>
              <a:buFont typeface="Arial" panose="020B0604020202020204" pitchFamily="34" charset="0"/>
              <a:buChar char="•"/>
            </a:pPr>
            <a:endParaRPr lang="en-US" dirty="0"/>
          </a:p>
          <a:p>
            <a:pPr marL="814388" lvl="1" indent="-463550">
              <a:lnSpc>
                <a:spcPct val="100000"/>
              </a:lnSpc>
              <a:spcBef>
                <a:spcPts val="0"/>
              </a:spcBef>
              <a:buClr>
                <a:srgbClr val="C00000"/>
              </a:buClr>
              <a:buFont typeface="Arial" panose="020B0604020202020204" pitchFamily="34" charset="0"/>
              <a:buChar char="•"/>
            </a:pPr>
            <a:r>
              <a:rPr lang="en-US" b="1" dirty="0"/>
              <a:t>09</a:t>
            </a:r>
            <a:r>
              <a:rPr lang="en-US" dirty="0"/>
              <a:t> - </a:t>
            </a:r>
            <a:r>
              <a:rPr lang="en-US" b="1" dirty="0"/>
              <a:t>Not applicable </a:t>
            </a:r>
            <a:r>
              <a:rPr lang="en-US" dirty="0"/>
              <a:t>‐ </a:t>
            </a:r>
            <a:r>
              <a:rPr lang="en-US" b="1" dirty="0"/>
              <a:t>Not attempted </a:t>
            </a:r>
            <a:r>
              <a:rPr lang="en-US" dirty="0"/>
              <a:t>and </a:t>
            </a:r>
            <a:r>
              <a:rPr lang="en-US" b="1" dirty="0"/>
              <a:t>the patient did not perform this activity prior to the current illness</a:t>
            </a:r>
            <a:r>
              <a:rPr lang="en-US" dirty="0"/>
              <a:t>, exacerbation, or injury – for instance, if patient was not doing stairs before then its NA, if patient does not ambulate or uses w/c in community then those items are NA etc… </a:t>
            </a:r>
            <a:endParaRPr lang="en-US" sz="2000" dirty="0"/>
          </a:p>
          <a:p>
            <a:pPr marL="814388" lvl="1" indent="-463550">
              <a:lnSpc>
                <a:spcPct val="100000"/>
              </a:lnSpc>
              <a:spcBef>
                <a:spcPts val="0"/>
              </a:spcBef>
              <a:buClr>
                <a:srgbClr val="C00000"/>
              </a:buClr>
              <a:buFont typeface="Arial" panose="020B0604020202020204" pitchFamily="34" charset="0"/>
              <a:buChar char="•"/>
            </a:pPr>
            <a:endParaRPr lang="en-US" dirty="0"/>
          </a:p>
          <a:p>
            <a:pPr marL="814388" lvl="1" indent="-463550">
              <a:lnSpc>
                <a:spcPct val="100000"/>
              </a:lnSpc>
              <a:spcBef>
                <a:spcPts val="0"/>
              </a:spcBef>
              <a:buClr>
                <a:srgbClr val="C00000"/>
              </a:buClr>
              <a:buFont typeface="Arial" panose="020B0604020202020204" pitchFamily="34" charset="0"/>
              <a:buChar char="•"/>
            </a:pPr>
            <a:r>
              <a:rPr lang="en-US" b="1" dirty="0"/>
              <a:t>10</a:t>
            </a:r>
            <a:r>
              <a:rPr lang="en-US" dirty="0"/>
              <a:t> - </a:t>
            </a:r>
            <a:r>
              <a:rPr lang="en-US" b="1" dirty="0"/>
              <a:t>Not attempted due to environmental limitations </a:t>
            </a:r>
            <a:r>
              <a:rPr lang="en-US" dirty="0"/>
              <a:t>(e.g., lack of equipment, weather constraints) – for example, there are no 12-step stairs in the hospital (gym or stairs between hospital floors etc… Remember that if the weather is not good to test outdoors on day 1, do not use “not attempted due to environmental limitations” unless the weather does not change for all 3 days</a:t>
            </a:r>
          </a:p>
          <a:p>
            <a:pPr marL="814388" lvl="1" indent="-463550">
              <a:lnSpc>
                <a:spcPct val="100000"/>
              </a:lnSpc>
              <a:spcBef>
                <a:spcPts val="0"/>
              </a:spcBef>
              <a:buClr>
                <a:srgbClr val="C00000"/>
              </a:buClr>
              <a:buFont typeface="Arial" panose="020B0604020202020204" pitchFamily="34" charset="0"/>
              <a:buChar char="•"/>
            </a:pPr>
            <a:endParaRPr lang="en-US" dirty="0"/>
          </a:p>
          <a:p>
            <a:pPr marL="814388" lvl="1" indent="-463550">
              <a:lnSpc>
                <a:spcPct val="100000"/>
              </a:lnSpc>
              <a:spcBef>
                <a:spcPts val="0"/>
              </a:spcBef>
              <a:buClr>
                <a:srgbClr val="C00000"/>
              </a:buClr>
              <a:buFont typeface="Arial" panose="020B0604020202020204" pitchFamily="34" charset="0"/>
              <a:buChar char="•"/>
            </a:pPr>
            <a:r>
              <a:rPr lang="en-US" b="1" dirty="0"/>
              <a:t>88</a:t>
            </a:r>
            <a:r>
              <a:rPr lang="en-US" dirty="0"/>
              <a:t> - </a:t>
            </a:r>
            <a:r>
              <a:rPr lang="en-US" b="1" dirty="0"/>
              <a:t>Not attempted due to medical condition or safety concerns – </a:t>
            </a:r>
            <a:r>
              <a:rPr lang="en-US" dirty="0"/>
              <a:t>for instance you may not be able to assess stairs within the 1</a:t>
            </a:r>
            <a:r>
              <a:rPr lang="en-US" baseline="30000" dirty="0"/>
              <a:t>st</a:t>
            </a:r>
            <a:r>
              <a:rPr lang="en-US" dirty="0"/>
              <a:t> 3 days for post stroke, or maybe their medical issues are still not sufficiently stable to attempt some of the testing </a:t>
            </a:r>
            <a:endParaRPr lang="en-US"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50</a:t>
            </a:fld>
            <a:endParaRPr lang="en-US" dirty="0"/>
          </a:p>
        </p:txBody>
      </p:sp>
    </p:spTree>
    <p:extLst>
      <p:ext uri="{BB962C8B-B14F-4D97-AF65-F5344CB8AC3E}">
        <p14:creationId xmlns:p14="http://schemas.microsoft.com/office/powerpoint/2010/main" val="116682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Discharge Data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51</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7763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800" y="2819400"/>
            <a:ext cx="2590800" cy="346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Self explanatory but make sure you have a good system to enter this info  for instance  both D/C to home and Home with HH would be coded 01 </a:t>
            </a:r>
          </a:p>
        </p:txBody>
      </p:sp>
      <p:pic>
        <p:nvPicPr>
          <p:cNvPr id="6" name="Picture 5">
            <a:extLst>
              <a:ext uri="{FF2B5EF4-FFF2-40B4-BE49-F238E27FC236}">
                <a16:creationId xmlns:a16="http://schemas.microsoft.com/office/drawing/2014/main" id="{CD1EFEE1-0CC6-4755-B097-2B9630751BF5}"/>
              </a:ext>
            </a:extLst>
          </p:cNvPr>
          <p:cNvPicPr>
            <a:picLocks noChangeAspect="1"/>
          </p:cNvPicPr>
          <p:nvPr/>
        </p:nvPicPr>
        <p:blipFill>
          <a:blip r:embed="rId4"/>
          <a:stretch>
            <a:fillRect/>
          </a:stretch>
        </p:blipFill>
        <p:spPr>
          <a:xfrm>
            <a:off x="4362451" y="995900"/>
            <a:ext cx="4171949" cy="5357841"/>
          </a:xfrm>
          <a:prstGeom prst="rect">
            <a:avLst/>
          </a:prstGeom>
          <a:ln w="3175">
            <a:solidFill>
              <a:schemeClr val="tx1"/>
            </a:solidFill>
          </a:ln>
        </p:spPr>
      </p:pic>
    </p:spTree>
    <p:extLst>
      <p:ext uri="{BB962C8B-B14F-4D97-AF65-F5344CB8AC3E}">
        <p14:creationId xmlns:p14="http://schemas.microsoft.com/office/powerpoint/2010/main" val="3912062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52</a:t>
            </a:fld>
            <a:endParaRPr lang="en-US" dirty="0"/>
          </a:p>
        </p:txBody>
      </p:sp>
      <p:sp>
        <p:nvSpPr>
          <p:cNvPr id="3" name="TextBox 2"/>
          <p:cNvSpPr txBox="1"/>
          <p:nvPr/>
        </p:nvSpPr>
        <p:spPr>
          <a:xfrm>
            <a:off x="228600" y="5333821"/>
            <a:ext cx="8434316" cy="1200329"/>
          </a:xfrm>
          <a:prstGeom prst="rect">
            <a:avLst/>
          </a:prstGeom>
          <a:noFill/>
        </p:spPr>
        <p:txBody>
          <a:bodyPr wrap="square" rtlCol="0">
            <a:spAutoFit/>
          </a:bodyPr>
          <a:lstStyle/>
          <a:p>
            <a:r>
              <a:rPr lang="en-US" b="1" dirty="0"/>
              <a:t>We understand that getting information regarding a hospital use other than yours may be difficult to get information from the patient hence all the choices on the next Slide. – We do expect that you will be able to get info from HIM for patients who used your CAH at a minimum.</a:t>
            </a:r>
          </a:p>
        </p:txBody>
      </p:sp>
      <p:pic>
        <p:nvPicPr>
          <p:cNvPr id="6" name="Picture 5">
            <a:extLst>
              <a:ext uri="{FF2B5EF4-FFF2-40B4-BE49-F238E27FC236}">
                <a16:creationId xmlns:a16="http://schemas.microsoft.com/office/drawing/2014/main" id="{ECD6D13E-3003-44DA-8CC5-1BD5EC6EB79B}"/>
              </a:ext>
            </a:extLst>
          </p:cNvPr>
          <p:cNvPicPr>
            <a:picLocks noChangeAspect="1"/>
          </p:cNvPicPr>
          <p:nvPr/>
        </p:nvPicPr>
        <p:blipFill>
          <a:blip r:embed="rId3"/>
          <a:stretch>
            <a:fillRect/>
          </a:stretch>
        </p:blipFill>
        <p:spPr>
          <a:xfrm>
            <a:off x="457200" y="1295400"/>
            <a:ext cx="5250331" cy="3725673"/>
          </a:xfrm>
          <a:prstGeom prst="rect">
            <a:avLst/>
          </a:prstGeom>
        </p:spPr>
      </p:pic>
      <p:sp>
        <p:nvSpPr>
          <p:cNvPr id="7" name="Rectangle 6">
            <a:extLst>
              <a:ext uri="{FF2B5EF4-FFF2-40B4-BE49-F238E27FC236}">
                <a16:creationId xmlns:a16="http://schemas.microsoft.com/office/drawing/2014/main" id="{0ED39CCE-D0E9-4F36-92D0-68253A58C2D1}"/>
              </a:ext>
            </a:extLst>
          </p:cNvPr>
          <p:cNvSpPr/>
          <p:nvPr/>
        </p:nvSpPr>
        <p:spPr>
          <a:xfrm>
            <a:off x="6324600" y="1524000"/>
            <a:ext cx="1905000" cy="3323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Follow-up not mandatory  for this project but highly recommended (most if not all other hospitals who started this project 6 months ago are attempting the follow-up calls</a:t>
            </a:r>
          </a:p>
        </p:txBody>
      </p:sp>
    </p:spTree>
    <p:extLst>
      <p:ext uri="{BB962C8B-B14F-4D97-AF65-F5344CB8AC3E}">
        <p14:creationId xmlns:p14="http://schemas.microsoft.com/office/powerpoint/2010/main" val="1193786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53</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04900"/>
            <a:ext cx="694213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43800" y="1104900"/>
            <a:ext cx="1447800" cy="476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Check </a:t>
            </a:r>
            <a:r>
              <a:rPr lang="en-US" sz="2400" b="1" u="sng" dirty="0"/>
              <a:t>all </a:t>
            </a:r>
            <a:r>
              <a:rPr lang="en-US" sz="2400" dirty="0"/>
              <a:t>that applies</a:t>
            </a:r>
          </a:p>
          <a:p>
            <a:pPr algn="ctr"/>
            <a:endParaRPr lang="en-US" sz="2400" dirty="0"/>
          </a:p>
          <a:p>
            <a:pPr algn="ctr"/>
            <a:r>
              <a:rPr lang="en-US" sz="2400" dirty="0"/>
              <a:t>Take the time to read every options</a:t>
            </a:r>
          </a:p>
        </p:txBody>
      </p:sp>
    </p:spTree>
    <p:extLst>
      <p:ext uri="{BB962C8B-B14F-4D97-AF65-F5344CB8AC3E}">
        <p14:creationId xmlns:p14="http://schemas.microsoft.com/office/powerpoint/2010/main" val="808531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sz="2400" b="1" dirty="0">
                <a:solidFill>
                  <a:srgbClr val="C00000"/>
                </a:solidFill>
              </a:rPr>
              <a:t>Examples on How to Code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54</a:t>
            </a:fld>
            <a:endParaRPr lang="en-US" dirty="0"/>
          </a:p>
        </p:txBody>
      </p:sp>
      <p:sp>
        <p:nvSpPr>
          <p:cNvPr id="3" name="Rectangle 2"/>
          <p:cNvSpPr/>
          <p:nvPr/>
        </p:nvSpPr>
        <p:spPr>
          <a:xfrm>
            <a:off x="457200" y="990599"/>
            <a:ext cx="8153400" cy="3124201"/>
          </a:xfrm>
          <a:prstGeom prst="rect">
            <a:avLst/>
          </a:prstGeom>
          <a:solidFill>
            <a:srgbClr val="1EE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See updated WORD documents with multiple examples on how to code each item for Function &amp; Mobility </a:t>
            </a:r>
          </a:p>
          <a:p>
            <a:pPr algn="ctr"/>
            <a:endParaRPr lang="en-US" sz="2400" b="1" dirty="0"/>
          </a:p>
          <a:p>
            <a:pPr marL="457200" indent="-457200">
              <a:buAutoNum type="arabicPeriod"/>
            </a:pPr>
            <a:r>
              <a:rPr lang="en-US" sz="2400" b="1" dirty="0"/>
              <a:t>Swing Bed PI/QI Pilot Project</a:t>
            </a:r>
            <a:r>
              <a:rPr lang="en-US" sz="2400" dirty="0"/>
              <a:t> - </a:t>
            </a:r>
            <a:r>
              <a:rPr lang="en-US" sz="2400" b="1" dirty="0"/>
              <a:t>Coding Function and Mobility Updated 10.2018 (attachment)</a:t>
            </a:r>
          </a:p>
          <a:p>
            <a:endParaRPr lang="en-US" sz="2400" dirty="0"/>
          </a:p>
        </p:txBody>
      </p:sp>
      <p:sp>
        <p:nvSpPr>
          <p:cNvPr id="6" name="Rectangle 5">
            <a:extLst>
              <a:ext uri="{FF2B5EF4-FFF2-40B4-BE49-F238E27FC236}">
                <a16:creationId xmlns:a16="http://schemas.microsoft.com/office/drawing/2014/main" id="{80167EC6-1157-46A5-9053-67B14218FA05}"/>
              </a:ext>
            </a:extLst>
          </p:cNvPr>
          <p:cNvSpPr/>
          <p:nvPr/>
        </p:nvSpPr>
        <p:spPr>
          <a:xfrm>
            <a:off x="609600" y="4267199"/>
            <a:ext cx="8001000" cy="2209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Recommended use of the tool</a:t>
            </a:r>
          </a:p>
          <a:p>
            <a:pPr marL="457200" indent="-457200">
              <a:buAutoNum type="arabicPeriod"/>
            </a:pPr>
            <a:endParaRPr lang="en-US" dirty="0"/>
          </a:p>
          <a:p>
            <a:pPr marL="457200" indent="-457200">
              <a:buAutoNum type="arabicPeriod"/>
            </a:pPr>
            <a:r>
              <a:rPr lang="en-US" dirty="0"/>
              <a:t>Review info as a project team so that all are on the same page</a:t>
            </a:r>
          </a:p>
          <a:p>
            <a:pPr marL="457200" indent="-457200">
              <a:buAutoNum type="arabicPeriod"/>
            </a:pPr>
            <a:endParaRPr lang="en-US" dirty="0"/>
          </a:p>
          <a:p>
            <a:pPr marL="457200" indent="-457200">
              <a:buAutoNum type="arabicPeriod"/>
            </a:pPr>
            <a:r>
              <a:rPr lang="en-US" dirty="0"/>
              <a:t>Cut &amp; paste some for testing/competency purpose</a:t>
            </a:r>
          </a:p>
          <a:p>
            <a:pPr marL="457200" indent="-457200">
              <a:buAutoNum type="arabicPeriod"/>
            </a:pPr>
            <a:endParaRPr lang="en-US" dirty="0"/>
          </a:p>
          <a:p>
            <a:pPr marL="457200" indent="-457200">
              <a:buAutoNum type="arabicPeriod"/>
            </a:pPr>
            <a:r>
              <a:rPr lang="en-US" dirty="0"/>
              <a:t>Bring to ITP or huddle meetings to assist in coding </a:t>
            </a:r>
          </a:p>
        </p:txBody>
      </p:sp>
    </p:spTree>
    <p:extLst>
      <p:ext uri="{BB962C8B-B14F-4D97-AF65-F5344CB8AC3E}">
        <p14:creationId xmlns:p14="http://schemas.microsoft.com/office/powerpoint/2010/main" val="1508610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nSpc>
                <a:spcPct val="100000"/>
              </a:lnSpc>
              <a:spcBef>
                <a:spcPts val="0"/>
              </a:spcBef>
              <a:buClr>
                <a:srgbClr val="C00000"/>
              </a:buClr>
              <a:buNone/>
            </a:pPr>
            <a:r>
              <a:rPr lang="en-US" b="1" dirty="0"/>
              <a:t>Q:   Do we have to have data on every admissions?</a:t>
            </a:r>
          </a:p>
          <a:p>
            <a:pPr marL="0" indent="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b="1" dirty="0"/>
              <a:t>Q:   What if they fall into an exclusion list such as no therapy, death while in the    program, discharged in 3 days or less, LAMA, D/C to hospice </a:t>
            </a:r>
            <a:r>
              <a:rPr lang="en-US" b="1" dirty="0" err="1"/>
              <a:t>etc</a:t>
            </a:r>
            <a:r>
              <a:rPr lang="en-US" b="1" dirty="0"/>
              <a:t>…</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b="1" dirty="0"/>
              <a:t>Q:   What if the patient was discharged unexpectedly and we only had time to do 4 of the sections?</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What if a patient had therapy but it only started on day 4 or 5, how do I document the admission Functional Assessment</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a:t>
            </a:r>
          </a:p>
          <a:p>
            <a:pPr marL="400050" indent="-400050">
              <a:lnSpc>
                <a:spcPct val="100000"/>
              </a:lnSpc>
              <a:spcBef>
                <a:spcPts val="0"/>
              </a:spcBef>
              <a:buClr>
                <a:srgbClr val="C00000"/>
              </a:buClr>
              <a:buNone/>
            </a:pPr>
            <a:r>
              <a:rPr lang="en-US" sz="1800" b="1" dirty="0"/>
              <a:t>Q:   What if we did the admission functional assessment and entered the data in the system but the patient dies on day 5 which now puts him on the exclusion list – do I erase the functional data</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55</a:t>
            </a:fld>
            <a:endParaRPr lang="en-US" dirty="0"/>
          </a:p>
        </p:txBody>
      </p:sp>
    </p:spTree>
    <p:extLst>
      <p:ext uri="{BB962C8B-B14F-4D97-AF65-F5344CB8AC3E}">
        <p14:creationId xmlns:p14="http://schemas.microsoft.com/office/powerpoint/2010/main" val="1184883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12192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00050" indent="-400050">
              <a:lnSpc>
                <a:spcPct val="100000"/>
              </a:lnSpc>
              <a:spcBef>
                <a:spcPts val="0"/>
              </a:spcBef>
              <a:buClr>
                <a:srgbClr val="C00000"/>
              </a:buClr>
              <a:buNone/>
            </a:pPr>
            <a:r>
              <a:rPr lang="en-US" sz="1800" b="1" dirty="0"/>
              <a:t>Q:	</a:t>
            </a:r>
            <a:r>
              <a:rPr lang="en-US" b="1" dirty="0"/>
              <a:t>Patient is nourished 100% via g-tube but the plan is to work with him to have at least partial oral feeding or removal of the g-tube by discharge</a:t>
            </a:r>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r>
              <a:rPr lang="en-US" sz="1800" b="1" dirty="0"/>
              <a:t>	</a:t>
            </a:r>
            <a:r>
              <a:rPr lang="en-US" b="1" dirty="0"/>
              <a:t>What if the patient is 50% g-tube and 50% oral?</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sz="1800" b="1" dirty="0"/>
              <a:t>************************************************************************</a:t>
            </a:r>
          </a:p>
          <a:p>
            <a:pPr marL="347663" indent="-347663">
              <a:lnSpc>
                <a:spcPct val="100000"/>
              </a:lnSpc>
              <a:spcBef>
                <a:spcPts val="0"/>
              </a:spcBef>
              <a:buClr>
                <a:srgbClr val="C00000"/>
              </a:buClr>
              <a:buNone/>
            </a:pPr>
            <a:r>
              <a:rPr lang="en-US" sz="1800" b="1" dirty="0"/>
              <a:t>Q:  </a:t>
            </a:r>
            <a:r>
              <a:rPr lang="en-US" b="1" dirty="0"/>
              <a:t>Patient has had a stroke and can barely walk for a few steps safely, but the plan is to work with him to walk before D/C – do I code 88 (unsafe) or 1 (dependent) for 10 ft, 50 ft and 150 ft</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r>
              <a:rPr lang="en-US" b="1" dirty="0"/>
              <a:t>Q:  How do I code if the patient was able to do 10 ft with a staff member by his side and another following with a w/c in case he needs to sit down, how do I code “walk 10 ft” </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56</a:t>
            </a:fld>
            <a:endParaRPr lang="en-US" dirty="0"/>
          </a:p>
        </p:txBody>
      </p:sp>
    </p:spTree>
    <p:extLst>
      <p:ext uri="{BB962C8B-B14F-4D97-AF65-F5344CB8AC3E}">
        <p14:creationId xmlns:p14="http://schemas.microsoft.com/office/powerpoint/2010/main" val="3688702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b="1" dirty="0"/>
              <a:t>Q:   Patient has significant SOB but able to walk 10 feet with helper doing more than ½ of the effort – how do I code walk 10, 50 ft and 150 feet? </a:t>
            </a:r>
          </a:p>
          <a:p>
            <a:pPr marL="0" indent="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b="1" dirty="0"/>
              <a:t>We have a patient status post car accident who has a lot of pain when turning in bed. When assessing roll left and right (The ability to roll from lying on back to left and right side, and </a:t>
            </a:r>
            <a:r>
              <a:rPr lang="en-US" b="1" dirty="0" err="1"/>
              <a:t>retun</a:t>
            </a:r>
            <a:r>
              <a:rPr lang="en-US" b="1" dirty="0"/>
              <a:t> to lying on back on the bed) The patient needs max assist of 1 to turn to the left but has too much pain to be turned to his right side. Do we code this measure a “2” – max assist? </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sz="1800" b="1" dirty="0"/>
              <a:t>************************************************************************</a:t>
            </a:r>
          </a:p>
          <a:p>
            <a:pPr marL="347663" indent="-347663">
              <a:lnSpc>
                <a:spcPct val="100000"/>
              </a:lnSpc>
              <a:spcBef>
                <a:spcPts val="0"/>
              </a:spcBef>
              <a:buClr>
                <a:srgbClr val="C00000"/>
              </a:buClr>
              <a:buNone/>
            </a:pPr>
            <a:r>
              <a:rPr lang="en-US" sz="1800" b="1" dirty="0"/>
              <a:t>Q:	</a:t>
            </a:r>
            <a:r>
              <a:rPr lang="en-US" b="1" dirty="0"/>
              <a:t>A patient is admitted late Friday pm for medical issues and rehab. There are no therapists working on the weekend hence patient will have been in the program for 3 days before a therapy assessment. Do we still code the admission assessment, or do we take the info from Monday’s therapy assessment?</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57</a:t>
            </a:fld>
            <a:endParaRPr lang="en-US" dirty="0"/>
          </a:p>
        </p:txBody>
      </p:sp>
    </p:spTree>
    <p:extLst>
      <p:ext uri="{BB962C8B-B14F-4D97-AF65-F5344CB8AC3E}">
        <p14:creationId xmlns:p14="http://schemas.microsoft.com/office/powerpoint/2010/main" val="3684324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b="1" dirty="0"/>
              <a:t>Q:	Patient is admitted for medical issues/treatments and the need for skilled therapy was not identified until day 4 or 5 or, the patient was too sick to initiate therapy from day 1.  How do we code the admission assessment – do we base it on the first 3 days or from the time therapy was requested? </a:t>
            </a:r>
          </a:p>
          <a:p>
            <a:pPr marL="0" indent="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b="1" dirty="0"/>
              <a:t>During the 3 days for assessment, the PT noted the patient to be a level 3 (mod assist – less than ½ performed by helper) for chair/bed-to-chair transfer but the rest of the time the patient is reported to require max assist where the nursing staff must perform more than ½ of the effort as helpers. Do we code chair/bed-to-chair as 2 or 3</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sz="1800" b="1" dirty="0"/>
              <a:t>************************************************************************</a:t>
            </a:r>
          </a:p>
          <a:p>
            <a:pPr marL="347663" indent="-347663">
              <a:lnSpc>
                <a:spcPct val="100000"/>
              </a:lnSpc>
              <a:spcBef>
                <a:spcPts val="0"/>
              </a:spcBef>
              <a:buClr>
                <a:srgbClr val="C00000"/>
              </a:buClr>
              <a:buNone/>
            </a:pPr>
            <a:r>
              <a:rPr lang="en-US" sz="1800" b="1" dirty="0"/>
              <a:t>Q:	</a:t>
            </a:r>
            <a:r>
              <a:rPr lang="en-US" b="1" dirty="0"/>
              <a:t>A patient is receiving medical care and rehab until day 8 at which time the therapy staff discharges the patient from their services since he has met his rehab goals but remains on the unit until day 13 to complete IV antibiotic. When is the D/C assessment completed? Based on day 6-7-8 or 11-12-13 functional level?</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58</a:t>
            </a:fld>
            <a:endParaRPr lang="en-US" dirty="0"/>
          </a:p>
        </p:txBody>
      </p:sp>
    </p:spTree>
    <p:extLst>
      <p:ext uri="{BB962C8B-B14F-4D97-AF65-F5344CB8AC3E}">
        <p14:creationId xmlns:p14="http://schemas.microsoft.com/office/powerpoint/2010/main" val="4267448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b="1" dirty="0"/>
              <a:t>Q:	A patient had his 3-day assessment but was transferred back to acute care on day 5 with an expected return to SB when stable. We discharged the patient to acute on day 5 therefore this patient will be an exception, so we do not complete the discharge self-care and mobility assessment. After 3 days in acute, he is returned to SB as planned.  Do we go from where we left of?</a:t>
            </a:r>
          </a:p>
          <a:p>
            <a:pPr marL="0" indent="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b="1" dirty="0"/>
              <a:t>A patient was discharge to acute and did not return to SB. Do we complete a 30-day follow-up?</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sz="1800" b="1" dirty="0"/>
              <a:t>************************************************************************</a:t>
            </a:r>
          </a:p>
          <a:p>
            <a:pPr marL="347663" indent="-347663">
              <a:lnSpc>
                <a:spcPct val="100000"/>
              </a:lnSpc>
              <a:spcBef>
                <a:spcPts val="0"/>
              </a:spcBef>
              <a:buClr>
                <a:srgbClr val="C00000"/>
              </a:buClr>
              <a:buNone/>
            </a:pPr>
            <a:r>
              <a:rPr lang="en-US" sz="1800" b="1" dirty="0"/>
              <a:t>Q:	</a:t>
            </a:r>
            <a:r>
              <a:rPr lang="en-US" b="1" dirty="0"/>
              <a:t>A patient was discharged from acute to SB with a fresh trach and 2 weeks rest from chemo and radiation therapy with a plan to then be readmitted to acute for neck surgery.  Do I report this as a readmission to acute though it was planned?</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59</a:t>
            </a:fld>
            <a:endParaRPr lang="en-US" dirty="0"/>
          </a:p>
        </p:txBody>
      </p:sp>
    </p:spTree>
    <p:extLst>
      <p:ext uri="{BB962C8B-B14F-4D97-AF65-F5344CB8AC3E}">
        <p14:creationId xmlns:p14="http://schemas.microsoft.com/office/powerpoint/2010/main" val="19326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Primary Medical Condition/Reason for SB Admission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09825"/>
            <a:ext cx="7199313"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05250" y="3690878"/>
            <a:ext cx="4800600" cy="2862322"/>
          </a:xfrm>
          <a:prstGeom prst="rect">
            <a:avLst/>
          </a:prstGeom>
          <a:noFill/>
          <a:ln w="38100">
            <a:solidFill>
              <a:srgbClr val="C00000"/>
            </a:solidFill>
          </a:ln>
        </p:spPr>
        <p:txBody>
          <a:bodyPr wrap="square" rtlCol="0">
            <a:spAutoFit/>
          </a:bodyPr>
          <a:lstStyle/>
          <a:p>
            <a:pPr marL="342900" indent="-342900">
              <a:buAutoNum type="arabicPeriod"/>
            </a:pPr>
            <a:r>
              <a:rPr lang="en-US" sz="1200" dirty="0"/>
              <a:t>These are for grouping purpose only – we don’t admit for a stroke but s/p stroke so any type of stroke and sequelae would be “01”  </a:t>
            </a:r>
          </a:p>
          <a:p>
            <a:pPr marL="342900" indent="-342900">
              <a:buAutoNum type="arabicPeriod"/>
            </a:pPr>
            <a:r>
              <a:rPr lang="en-US" sz="1200" dirty="0"/>
              <a:t>Pay attention to hip &amp; knee replacement vs FX and other multiple trauma - Note: if the hip and knee replacement is secondary to a hip fracture, code as 10, Fractures and Other Multiple Trauma. Example include hip fracture, pelvic fracture, and fracture of tibia and fibula  </a:t>
            </a:r>
          </a:p>
          <a:p>
            <a:pPr marL="342900" indent="-342900">
              <a:buAutoNum type="arabicPeriod"/>
            </a:pPr>
            <a:r>
              <a:rPr lang="en-US" sz="1200" dirty="0"/>
              <a:t>Debility, Cardiorespiratory condition could be for HBP, COPD, CHF, post-CABG, Asthma, </a:t>
            </a:r>
            <a:r>
              <a:rPr lang="en-US" sz="1200" dirty="0" err="1"/>
              <a:t>etc</a:t>
            </a:r>
            <a:r>
              <a:rPr lang="en-US" sz="1200" dirty="0"/>
              <a:t>  = #12</a:t>
            </a:r>
          </a:p>
          <a:p>
            <a:pPr marL="342900" indent="-342900">
              <a:buAutoNum type="arabicPeriod"/>
            </a:pPr>
            <a:r>
              <a:rPr lang="en-US" sz="1200" dirty="0"/>
              <a:t>Medically complex conditions – examples can be post multiple medical issues post surgery, a patient who is diabetic, on dialysis and in for wound care. acquired multisystem disease, septicemia… = #13</a:t>
            </a:r>
          </a:p>
          <a:p>
            <a:pPr marL="342900" indent="-342900">
              <a:buAutoNum type="arabicPeriod"/>
            </a:pPr>
            <a:r>
              <a:rPr lang="en-US" sz="1200" dirty="0"/>
              <a:t>Other is for when you cannot find a code that will fit the others</a:t>
            </a:r>
          </a:p>
        </p:txBody>
      </p:sp>
      <p:sp>
        <p:nvSpPr>
          <p:cNvPr id="8" name="TextBox 7"/>
          <p:cNvSpPr txBox="1"/>
          <p:nvPr/>
        </p:nvSpPr>
        <p:spPr>
          <a:xfrm>
            <a:off x="152400" y="914400"/>
            <a:ext cx="8839199" cy="1354217"/>
          </a:xfrm>
          <a:prstGeom prst="rect">
            <a:avLst/>
          </a:prstGeom>
          <a:noFill/>
        </p:spPr>
        <p:txBody>
          <a:bodyPr wrap="square" rtlCol="0">
            <a:spAutoFit/>
          </a:bodyPr>
          <a:lstStyle/>
          <a:p>
            <a:r>
              <a:rPr lang="en-US" b="1" dirty="0">
                <a:solidFill>
                  <a:srgbClr val="C00000"/>
                </a:solidFill>
              </a:rPr>
              <a:t>Note:</a:t>
            </a:r>
            <a:r>
              <a:rPr lang="en-US" dirty="0"/>
              <a:t> PRIMARY medical condition category </a:t>
            </a:r>
            <a:r>
              <a:rPr lang="en-US" b="1" u="sng" dirty="0">
                <a:solidFill>
                  <a:srgbClr val="C00000"/>
                </a:solidFill>
              </a:rPr>
              <a:t>documented by the provider</a:t>
            </a:r>
          </a:p>
          <a:p>
            <a:r>
              <a:rPr lang="en-US" sz="1600" dirty="0"/>
              <a:t>Intent: The items in this section are intended to code diseases that have a direct relationship to the patient’s current functional status, cognitive status, mood or behavior status, medical treatments, nursing monitoring, or risk of death. One of the important functions is to generate an updated, accurate picture of the patient’s current health status. </a:t>
            </a:r>
          </a:p>
        </p:txBody>
      </p:sp>
      <p:sp>
        <p:nvSpPr>
          <p:cNvPr id="10" name="Rectangle 9">
            <a:extLst>
              <a:ext uri="{FF2B5EF4-FFF2-40B4-BE49-F238E27FC236}">
                <a16:creationId xmlns:a16="http://schemas.microsoft.com/office/drawing/2014/main" id="{935EBA76-93F3-4F25-8270-36B8DFBEADCC}"/>
              </a:ext>
            </a:extLst>
          </p:cNvPr>
          <p:cNvSpPr/>
          <p:nvPr/>
        </p:nvSpPr>
        <p:spPr>
          <a:xfrm>
            <a:off x="3905250" y="3124200"/>
            <a:ext cx="472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section will be used for Risk Adjustment</a:t>
            </a:r>
          </a:p>
        </p:txBody>
      </p:sp>
      <p:cxnSp>
        <p:nvCxnSpPr>
          <p:cNvPr id="5" name="Straight Connector 4">
            <a:extLst>
              <a:ext uri="{FF2B5EF4-FFF2-40B4-BE49-F238E27FC236}">
                <a16:creationId xmlns:a16="http://schemas.microsoft.com/office/drawing/2014/main" id="{A4EFD839-D0D2-4665-899F-70D86685DADF}"/>
              </a:ext>
            </a:extLst>
          </p:cNvPr>
          <p:cNvCxnSpPr/>
          <p:nvPr/>
        </p:nvCxnSpPr>
        <p:spPr>
          <a:xfrm>
            <a:off x="2514600" y="2667000"/>
            <a:ext cx="4724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308506-8260-43C8-9ABE-BCF2CCC6020D}"/>
              </a:ext>
            </a:extLst>
          </p:cNvPr>
          <p:cNvCxnSpPr>
            <a:cxnSpLocks/>
          </p:cNvCxnSpPr>
          <p:nvPr/>
        </p:nvCxnSpPr>
        <p:spPr>
          <a:xfrm>
            <a:off x="1066800" y="3276600"/>
            <a:ext cx="76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109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b="1" dirty="0"/>
              <a:t>Q:	A patient was admitted to acute care from an Assisted Living. After the acute care he was discharged to a Transitional Care Unit at that hospital and now he is being transferred to your SB program. How do I code his residence prior to acute?</a:t>
            </a:r>
          </a:p>
          <a:p>
            <a:pPr marL="457200" indent="-457200">
              <a:lnSpc>
                <a:spcPct val="100000"/>
              </a:lnSpc>
              <a:spcBef>
                <a:spcPts val="0"/>
              </a:spcBef>
              <a:buClr>
                <a:srgbClr val="C00000"/>
              </a:buClr>
              <a:buNone/>
            </a:pPr>
            <a:r>
              <a:rPr lang="en-US" b="1" dirty="0"/>
              <a:t> </a:t>
            </a:r>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b="1" dirty="0"/>
              <a:t>Our patient was discharged home with Hospice provided by the local home health, do I code 01 – community or 07 – Hospice?</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sz="1800" b="1" dirty="0"/>
              <a:t>************************************************************************</a:t>
            </a:r>
          </a:p>
          <a:p>
            <a:pPr marL="347663" indent="-347663">
              <a:lnSpc>
                <a:spcPct val="100000"/>
              </a:lnSpc>
              <a:spcBef>
                <a:spcPts val="0"/>
              </a:spcBef>
              <a:buClr>
                <a:srgbClr val="C00000"/>
              </a:buClr>
              <a:buNone/>
            </a:pPr>
            <a:r>
              <a:rPr lang="en-US" sz="1800" b="1" dirty="0"/>
              <a:t>Q:	 </a:t>
            </a:r>
            <a:r>
              <a:rPr lang="en-US" b="1" dirty="0"/>
              <a:t>Should I be doing a 30-day follow-up with hospice patients discharged to a hospital, at home or in a facility/unit or NH bed for hospice?</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r>
              <a:rPr lang="en-US" b="1" dirty="0"/>
              <a:t>Q:	I am not clear as to who we need to complete a 30-day follow up call with. Can you please clarify?</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60</a:t>
            </a:fld>
            <a:endParaRPr lang="en-US" dirty="0"/>
          </a:p>
        </p:txBody>
      </p:sp>
    </p:spTree>
    <p:extLst>
      <p:ext uri="{BB962C8B-B14F-4D97-AF65-F5344CB8AC3E}">
        <p14:creationId xmlns:p14="http://schemas.microsoft.com/office/powerpoint/2010/main" val="3155373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How are we doing on our coding? </a:t>
            </a:r>
          </a:p>
        </p:txBody>
      </p:sp>
      <p:sp>
        <p:nvSpPr>
          <p:cNvPr id="5" name="Rectangle 2"/>
          <p:cNvSpPr txBox="1">
            <a:spLocks noChangeArrowheads="1"/>
          </p:cNvSpPr>
          <p:nvPr/>
        </p:nvSpPr>
        <p:spPr bwMode="auto">
          <a:xfrm>
            <a:off x="304800" y="11430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57200" indent="-457200">
              <a:lnSpc>
                <a:spcPct val="100000"/>
              </a:lnSpc>
              <a:spcBef>
                <a:spcPts val="0"/>
              </a:spcBef>
              <a:buClr>
                <a:srgbClr val="C00000"/>
              </a:buClr>
              <a:buNone/>
            </a:pPr>
            <a:r>
              <a:rPr lang="en-US" b="1" dirty="0"/>
              <a:t>Q:	Do we need to complete a 30-day follow up call to patients who were discharged to home (community) but with Home Health? </a:t>
            </a:r>
          </a:p>
          <a:p>
            <a:pPr marL="457200" indent="-457200">
              <a:lnSpc>
                <a:spcPct val="100000"/>
              </a:lnSpc>
              <a:spcBef>
                <a:spcPts val="0"/>
              </a:spcBef>
              <a:buClr>
                <a:srgbClr val="C00000"/>
              </a:buClr>
              <a:buNone/>
            </a:pPr>
            <a:endParaRPr lang="en-US" b="1" dirty="0"/>
          </a:p>
          <a:p>
            <a:pPr marL="0" indent="0">
              <a:lnSpc>
                <a:spcPct val="100000"/>
              </a:lnSpc>
              <a:spcBef>
                <a:spcPts val="0"/>
              </a:spcBef>
              <a:buClr>
                <a:srgbClr val="C00000"/>
              </a:buClr>
              <a:buNone/>
            </a:pPr>
            <a:r>
              <a:rPr lang="en-US" b="1" dirty="0"/>
              <a:t>****************************************************************</a:t>
            </a:r>
          </a:p>
          <a:p>
            <a:pPr marL="400050" indent="-400050">
              <a:lnSpc>
                <a:spcPct val="100000"/>
              </a:lnSpc>
              <a:spcBef>
                <a:spcPts val="0"/>
              </a:spcBef>
              <a:buClr>
                <a:srgbClr val="C00000"/>
              </a:buClr>
              <a:buNone/>
            </a:pPr>
            <a:r>
              <a:rPr lang="en-US" sz="1800" b="1" dirty="0"/>
              <a:t>Q:	</a:t>
            </a:r>
            <a:r>
              <a:rPr lang="en-US" b="1" dirty="0"/>
              <a:t>Is there a deadline as to when admissions and discharges must be entered in the web-based system?</a:t>
            </a:r>
          </a:p>
          <a:p>
            <a:pPr marL="400050" indent="-400050">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r>
              <a:rPr lang="en-US" sz="1800" b="1" dirty="0"/>
              <a:t>************************************************************************</a:t>
            </a:r>
          </a:p>
          <a:p>
            <a:pPr marL="347663" indent="-347663">
              <a:lnSpc>
                <a:spcPct val="100000"/>
              </a:lnSpc>
              <a:spcBef>
                <a:spcPts val="0"/>
              </a:spcBef>
              <a:buClr>
                <a:srgbClr val="C00000"/>
              </a:buClr>
              <a:buNone/>
            </a:pPr>
            <a:r>
              <a:rPr lang="en-US" sz="1800" b="1" dirty="0"/>
              <a:t>Q:	</a:t>
            </a:r>
            <a:r>
              <a:rPr lang="en-US" b="1" dirty="0"/>
              <a:t>Is there a time limit to complete the follow-up calls post discharge?</a:t>
            </a:r>
          </a:p>
          <a:p>
            <a:pPr marL="347663" indent="-347663">
              <a:lnSpc>
                <a:spcPct val="100000"/>
              </a:lnSpc>
              <a:spcBef>
                <a:spcPts val="0"/>
              </a:spcBef>
              <a:buClr>
                <a:srgbClr val="C00000"/>
              </a:buClr>
              <a:buNone/>
            </a:pPr>
            <a:r>
              <a:rPr lang="en-US" sz="1800" b="1" dirty="0"/>
              <a:t> </a:t>
            </a:r>
            <a:endParaRPr lang="en-US" b="1" dirty="0"/>
          </a:p>
          <a:p>
            <a:pPr marL="347663" indent="-347663">
              <a:lnSpc>
                <a:spcPct val="100000"/>
              </a:lnSpc>
              <a:spcBef>
                <a:spcPts val="0"/>
              </a:spcBef>
              <a:buClr>
                <a:srgbClr val="C00000"/>
              </a:buClr>
              <a:buNone/>
            </a:pPr>
            <a:r>
              <a:rPr lang="en-US" b="1" dirty="0"/>
              <a:t>*****************************************************************</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r>
              <a:rPr lang="en-US" b="1" dirty="0"/>
              <a:t>Q:	 Do any of you have a coding question??????????</a:t>
            </a:r>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347663" indent="-347663">
              <a:lnSpc>
                <a:spcPct val="100000"/>
              </a:lnSpc>
              <a:spcBef>
                <a:spcPts val="0"/>
              </a:spcBef>
              <a:buClr>
                <a:srgbClr val="C00000"/>
              </a:buClr>
              <a:buNone/>
            </a:pPr>
            <a:endParaRPr lang="en-US" b="1" dirty="0"/>
          </a:p>
          <a:p>
            <a:pPr marL="400050" indent="-400050">
              <a:lnSpc>
                <a:spcPct val="100000"/>
              </a:lnSpc>
              <a:spcBef>
                <a:spcPts val="0"/>
              </a:spcBef>
              <a:buClr>
                <a:srgbClr val="C00000"/>
              </a:buClr>
              <a:buNone/>
            </a:pPr>
            <a:endParaRPr lang="en-US" sz="1800" b="1" dirty="0"/>
          </a:p>
          <a:p>
            <a:pPr marL="400050" indent="-400050">
              <a:lnSpc>
                <a:spcPct val="100000"/>
              </a:lnSpc>
              <a:spcBef>
                <a:spcPts val="0"/>
              </a:spcBef>
              <a:buClr>
                <a:srgbClr val="C00000"/>
              </a:buClr>
              <a:buNone/>
            </a:pPr>
            <a:endParaRPr lang="en-US" sz="1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61</a:t>
            </a:fld>
            <a:endParaRPr lang="en-US" dirty="0"/>
          </a:p>
        </p:txBody>
      </p:sp>
    </p:spTree>
    <p:extLst>
      <p:ext uri="{BB962C8B-B14F-4D97-AF65-F5344CB8AC3E}">
        <p14:creationId xmlns:p14="http://schemas.microsoft.com/office/powerpoint/2010/main" val="2204811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a:t>
            </a:r>
            <a:r>
              <a:rPr lang="en-US" sz="2400" b="1" dirty="0"/>
              <a:t>11:00 to 12:15</a:t>
            </a:r>
            <a:r>
              <a:rPr lang="en-US" sz="2400" b="1" dirty="0">
                <a:solidFill>
                  <a:srgbClr val="C00000"/>
                </a:solidFill>
              </a:rPr>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62</a:t>
            </a:fld>
            <a:endParaRPr lang="en-US" dirty="0"/>
          </a:p>
        </p:txBody>
      </p:sp>
      <p:pic>
        <p:nvPicPr>
          <p:cNvPr id="1026" name="Picture 2" descr="Image result for images of action planning">
            <a:hlinkClick r:id="rId3"/>
            <a:extLst>
              <a:ext uri="{FF2B5EF4-FFF2-40B4-BE49-F238E27FC236}">
                <a16:creationId xmlns:a16="http://schemas.microsoft.com/office/drawing/2014/main" id="{1ED1D437-641D-4C39-8A34-764D571BF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49" y="1219200"/>
            <a:ext cx="6349638" cy="52756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35C0B79-EEF3-43C5-9CAF-CA3D2754FA33}"/>
              </a:ext>
            </a:extLst>
          </p:cNvPr>
          <p:cNvSpPr/>
          <p:nvPr/>
        </p:nvSpPr>
        <p:spPr>
          <a:xfrm>
            <a:off x="6838122" y="1450423"/>
            <a:ext cx="1828800" cy="464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b="1" dirty="0">
                <a:solidFill>
                  <a:schemeClr val="tx1"/>
                </a:solidFill>
              </a:rPr>
              <a:t>Action for improvement</a:t>
            </a:r>
          </a:p>
          <a:p>
            <a:pPr marL="342900" indent="-342900">
              <a:buAutoNum type="arabicPeriod"/>
            </a:pPr>
            <a:endParaRPr lang="en-US" b="1" dirty="0">
              <a:solidFill>
                <a:schemeClr val="tx1"/>
              </a:solidFill>
            </a:endParaRPr>
          </a:p>
          <a:p>
            <a:pPr marL="342900" indent="-342900">
              <a:buAutoNum type="arabicPeriod"/>
            </a:pPr>
            <a:r>
              <a:rPr lang="en-US" b="1" dirty="0">
                <a:solidFill>
                  <a:schemeClr val="tx1"/>
                </a:solidFill>
              </a:rPr>
              <a:t>What was the issue?</a:t>
            </a:r>
          </a:p>
          <a:p>
            <a:pPr marL="342900" indent="-342900">
              <a:buAutoNum type="arabicPeriod"/>
            </a:pPr>
            <a:endParaRPr lang="en-US" b="1" dirty="0">
              <a:solidFill>
                <a:schemeClr val="tx1"/>
              </a:solidFill>
            </a:endParaRPr>
          </a:p>
          <a:p>
            <a:pPr marL="342900" indent="-342900">
              <a:buAutoNum type="arabicPeriod"/>
            </a:pPr>
            <a:r>
              <a:rPr lang="en-US" b="1" dirty="0">
                <a:solidFill>
                  <a:schemeClr val="tx1"/>
                </a:solidFill>
              </a:rPr>
              <a:t>What was done about it?</a:t>
            </a:r>
          </a:p>
          <a:p>
            <a:pPr marL="342900" indent="-342900">
              <a:buAutoNum type="arabicPeriod"/>
            </a:pPr>
            <a:endParaRPr lang="en-US" b="1" dirty="0">
              <a:solidFill>
                <a:schemeClr val="tx1"/>
              </a:solidFill>
            </a:endParaRPr>
          </a:p>
          <a:p>
            <a:pPr marL="342900" indent="-342900">
              <a:buAutoNum type="arabicPeriod"/>
            </a:pPr>
            <a:r>
              <a:rPr lang="en-US" b="1" dirty="0">
                <a:solidFill>
                  <a:schemeClr val="tx1"/>
                </a:solidFill>
              </a:rPr>
              <a:t>What is the present st</a:t>
            </a:r>
            <a:r>
              <a:rPr lang="en-US" dirty="0">
                <a:solidFill>
                  <a:schemeClr val="tx1"/>
                </a:solidFill>
              </a:rPr>
              <a:t>atus?</a:t>
            </a:r>
          </a:p>
        </p:txBody>
      </p:sp>
    </p:spTree>
    <p:extLst>
      <p:ext uri="{BB962C8B-B14F-4D97-AF65-F5344CB8AC3E}">
        <p14:creationId xmlns:p14="http://schemas.microsoft.com/office/powerpoint/2010/main" val="3309608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63</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Boone Memorial Hospital </a:t>
            </a:r>
          </a:p>
          <a:p>
            <a:pPr marL="0" indent="0" algn="ctr">
              <a:lnSpc>
                <a:spcPct val="100000"/>
              </a:lnSpc>
              <a:spcBef>
                <a:spcPts val="0"/>
              </a:spcBef>
              <a:buClr>
                <a:srgbClr val="C00000"/>
              </a:buClr>
              <a:buNone/>
            </a:pPr>
            <a:r>
              <a:rPr lang="en-US" sz="2400" b="1" dirty="0"/>
              <a:t>By Whitney Yeager</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marL="814388" lvl="1" indent="-188913">
              <a:lnSpc>
                <a:spcPct val="100000"/>
              </a:lnSpc>
              <a:spcBef>
                <a:spcPts val="0"/>
              </a:spcBef>
              <a:buClr>
                <a:srgbClr val="C00000"/>
              </a:buClr>
              <a:buFont typeface="Arial" panose="020B0604020202020204" pitchFamily="34" charset="0"/>
              <a:buChar char="•"/>
            </a:pPr>
            <a:r>
              <a:rPr lang="en-US" sz="2000" dirty="0"/>
              <a:t>Improve on establishing a set time for data collection</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dirty="0"/>
          </a:p>
          <a:p>
            <a:pPr marL="854075" lvl="1" indent="-228600">
              <a:lnSpc>
                <a:spcPct val="100000"/>
              </a:lnSpc>
              <a:spcBef>
                <a:spcPts val="0"/>
              </a:spcBef>
              <a:buClr>
                <a:srgbClr val="C00000"/>
              </a:buClr>
              <a:buFont typeface="Arial" panose="020B0604020202020204" pitchFamily="34" charset="0"/>
              <a:buChar char="•"/>
            </a:pPr>
            <a:r>
              <a:rPr lang="en-US" sz="2000" dirty="0"/>
              <a:t>Coordinate a better team approach to review self-care &amp; mobility</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854075" lvl="1" indent="-228600">
              <a:lnSpc>
                <a:spcPct val="100000"/>
              </a:lnSpc>
              <a:spcBef>
                <a:spcPts val="0"/>
              </a:spcBef>
              <a:buClr>
                <a:srgbClr val="C00000"/>
              </a:buClr>
              <a:buFont typeface="Arial" panose="020B0604020202020204" pitchFamily="34" charset="0"/>
              <a:buChar char="•"/>
            </a:pPr>
            <a:r>
              <a:rPr lang="en-US" sz="2000" dirty="0"/>
              <a:t>Educate more staff – mainly nursing documentation</a:t>
            </a:r>
          </a:p>
          <a:p>
            <a:pPr marL="854075" lvl="1" indent="-228600">
              <a:lnSpc>
                <a:spcPct val="100000"/>
              </a:lnSpc>
              <a:spcBef>
                <a:spcPts val="0"/>
              </a:spcBef>
              <a:buClr>
                <a:srgbClr val="C00000"/>
              </a:buClr>
              <a:buFont typeface="Arial" panose="020B0604020202020204" pitchFamily="34" charset="0"/>
              <a:buChar char="•"/>
            </a:pPr>
            <a:r>
              <a:rPr lang="en-US" sz="2000" dirty="0"/>
              <a:t>Look into developing BIMs questions for nurses initial interview</a:t>
            </a:r>
          </a:p>
          <a:p>
            <a:pPr marL="854075" indent="-22860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1355933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64</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Braxton County Memorial Hospital </a:t>
            </a:r>
          </a:p>
          <a:p>
            <a:pPr marL="0" indent="0" algn="ctr">
              <a:lnSpc>
                <a:spcPct val="100000"/>
              </a:lnSpc>
              <a:spcBef>
                <a:spcPts val="0"/>
              </a:spcBef>
              <a:buClr>
                <a:srgbClr val="C00000"/>
              </a:buClr>
              <a:buNone/>
            </a:pPr>
            <a:r>
              <a:rPr lang="en-US" sz="2400" b="1" dirty="0"/>
              <a:t>By Amy Moore</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marL="814388" lvl="1" indent="-238125">
              <a:lnSpc>
                <a:spcPct val="100000"/>
              </a:lnSpc>
              <a:spcBef>
                <a:spcPts val="0"/>
              </a:spcBef>
              <a:buClr>
                <a:srgbClr val="C00000"/>
              </a:buClr>
              <a:buFont typeface="Arial" panose="020B0604020202020204" pitchFamily="34" charset="0"/>
              <a:buChar char="•"/>
            </a:pPr>
            <a:r>
              <a:rPr lang="en-US" sz="2000" dirty="0"/>
              <a:t>Discharge follow-up call by Med-Surg Nurse Manager</a:t>
            </a:r>
          </a:p>
          <a:p>
            <a:pPr marL="814388" lvl="1" indent="-463550">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238125">
              <a:lnSpc>
                <a:spcPct val="100000"/>
              </a:lnSpc>
              <a:spcBef>
                <a:spcPts val="0"/>
              </a:spcBef>
              <a:buClr>
                <a:srgbClr val="C00000"/>
              </a:buClr>
              <a:buFont typeface="Arial" panose="020B0604020202020204" pitchFamily="34" charset="0"/>
              <a:buChar char="•"/>
            </a:pPr>
            <a:r>
              <a:rPr lang="en-US" sz="2200" dirty="0"/>
              <a:t>x</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2381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25675078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65</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Broaddus Hospital</a:t>
            </a:r>
          </a:p>
          <a:p>
            <a:pPr marL="0" indent="0" algn="ctr">
              <a:lnSpc>
                <a:spcPct val="100000"/>
              </a:lnSpc>
              <a:spcBef>
                <a:spcPts val="0"/>
              </a:spcBef>
              <a:buClr>
                <a:srgbClr val="C00000"/>
              </a:buClr>
              <a:buNone/>
            </a:pPr>
            <a:r>
              <a:rPr lang="en-US" sz="2400" b="1" dirty="0"/>
              <a:t>By Rebekah Hoxie</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Improve mobility documentation from nursing</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Improve care planning</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Performance improvement measures for functional activities</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297299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66</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Grant Memorial Hospital </a:t>
            </a:r>
          </a:p>
          <a:p>
            <a:pPr marL="0" indent="0" algn="ctr">
              <a:lnSpc>
                <a:spcPct val="100000"/>
              </a:lnSpc>
              <a:spcBef>
                <a:spcPts val="0"/>
              </a:spcBef>
              <a:buClr>
                <a:srgbClr val="C00000"/>
              </a:buClr>
              <a:buNone/>
            </a:pPr>
            <a:r>
              <a:rPr lang="en-US" sz="2400" b="1" dirty="0"/>
              <a:t>By Diana Reel</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Collaboration between Rehab  and Nursing on functional data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Continue to educate physician for earlier admissions on SB admissions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Review return to acute care</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34387243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67</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Hampshire Memorial Hospital </a:t>
            </a:r>
          </a:p>
          <a:p>
            <a:pPr marL="0" indent="0" algn="ctr">
              <a:lnSpc>
                <a:spcPct val="100000"/>
              </a:lnSpc>
              <a:spcBef>
                <a:spcPts val="0"/>
              </a:spcBef>
              <a:buClr>
                <a:srgbClr val="C00000"/>
              </a:buClr>
              <a:buNone/>
            </a:pPr>
            <a:r>
              <a:rPr lang="en-US" sz="2400" b="1" dirty="0"/>
              <a:t>By Patty Fields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Increase rehab &amp; nursing collaboration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x</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3241487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68</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Jackson General Hospital </a:t>
            </a:r>
          </a:p>
          <a:p>
            <a:pPr marL="0" indent="0" algn="ctr">
              <a:lnSpc>
                <a:spcPct val="100000"/>
              </a:lnSpc>
              <a:spcBef>
                <a:spcPts val="0"/>
              </a:spcBef>
              <a:buClr>
                <a:srgbClr val="C00000"/>
              </a:buClr>
              <a:buNone/>
            </a:pPr>
            <a:r>
              <a:rPr lang="en-US" sz="2400" b="1" dirty="0"/>
              <a:t>By Sherry Quick</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Meet with the team within 3 days of admission to resolve any discrepancies in data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Add re-education to quarterly SB meetings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1335455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69</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Minnie Hamilton Health System  </a:t>
            </a:r>
          </a:p>
          <a:p>
            <a:pPr marL="0" indent="0" algn="ctr">
              <a:lnSpc>
                <a:spcPct val="100000"/>
              </a:lnSpc>
              <a:spcBef>
                <a:spcPts val="0"/>
              </a:spcBef>
              <a:buClr>
                <a:srgbClr val="C00000"/>
              </a:buClr>
              <a:buNone/>
            </a:pPr>
            <a:r>
              <a:rPr lang="en-US" sz="2400" b="1" dirty="0"/>
              <a:t>By Tracy Snedgrass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Better team approach for completing Functional Abilities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Revise staff education for the pilot project</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58005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1173063"/>
            <a:ext cx="8458200" cy="4770537"/>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Steps for Assessment </a:t>
            </a:r>
          </a:p>
          <a:p>
            <a:pPr marL="285750" indent="-285750">
              <a:buClr>
                <a:srgbClr val="C00000"/>
              </a:buClr>
              <a:buFont typeface="Wingdings" panose="05000000000000000000" pitchFamily="2" charset="2"/>
              <a:buChar char="v"/>
            </a:pPr>
            <a:endParaRPr lang="en-US" sz="1600" b="1" dirty="0">
              <a:solidFill>
                <a:srgbClr val="C00000"/>
              </a:solidFill>
            </a:endParaRPr>
          </a:p>
          <a:p>
            <a:pPr marL="742950" lvl="1" indent="-285750">
              <a:buClr>
                <a:srgbClr val="C00000"/>
              </a:buClr>
              <a:buFont typeface="Arial" panose="020B0604020202020204" pitchFamily="34" charset="0"/>
              <a:buChar char="•"/>
            </a:pPr>
            <a:r>
              <a:rPr lang="en-US" dirty="0"/>
              <a:t>Review the documentation in the medical record to identify the patient’s primary medical condition associated with admission to the facility. Medical record sources for physician diagnoses include the most recent history and physical, transfer documents, discharge summaries, progress notes, and other resources as available. </a:t>
            </a:r>
          </a:p>
          <a:p>
            <a:pPr marL="285750" indent="-285750">
              <a:buClr>
                <a:srgbClr val="C00000"/>
              </a:buClr>
              <a:buFont typeface="Wingdings" panose="05000000000000000000" pitchFamily="2" charset="2"/>
              <a:buChar char="v"/>
            </a:pPr>
            <a:endParaRPr lang="en-US" dirty="0"/>
          </a:p>
          <a:p>
            <a:pPr marL="285750" indent="-285750">
              <a:buClr>
                <a:srgbClr val="C00000"/>
              </a:buClr>
              <a:buFont typeface="Wingdings" panose="05000000000000000000" pitchFamily="2" charset="2"/>
              <a:buChar char="v"/>
            </a:pPr>
            <a:r>
              <a:rPr lang="en-US" b="1" dirty="0">
                <a:solidFill>
                  <a:srgbClr val="C00000"/>
                </a:solidFill>
              </a:rPr>
              <a:t>Coding Instructions </a:t>
            </a:r>
          </a:p>
          <a:p>
            <a:pPr marL="285750" indent="-285750">
              <a:buClr>
                <a:srgbClr val="C00000"/>
              </a:buClr>
              <a:buFont typeface="Wingdings" panose="05000000000000000000" pitchFamily="2" charset="2"/>
              <a:buChar char="v"/>
            </a:pPr>
            <a:endParaRPr lang="en-US" dirty="0"/>
          </a:p>
          <a:p>
            <a:pPr marL="742950" lvl="1" indent="-285750">
              <a:buClr>
                <a:srgbClr val="C00000"/>
              </a:buClr>
              <a:buFont typeface="Arial" panose="020B0604020202020204" pitchFamily="34" charset="0"/>
              <a:buChar char="•"/>
            </a:pPr>
            <a:r>
              <a:rPr lang="en-US" dirty="0"/>
              <a:t>Complete only if A0310B = 01</a:t>
            </a:r>
          </a:p>
          <a:p>
            <a:pPr marL="742950" lvl="1" indent="-285750">
              <a:buClr>
                <a:srgbClr val="C00000"/>
              </a:buClr>
              <a:buFont typeface="Arial" panose="020B0604020202020204" pitchFamily="34" charset="0"/>
              <a:buChar char="•"/>
            </a:pPr>
            <a:endParaRPr lang="en-US" dirty="0"/>
          </a:p>
          <a:p>
            <a:pPr marL="742950" lvl="1" indent="-285750">
              <a:buClr>
                <a:srgbClr val="C00000"/>
              </a:buClr>
              <a:buFont typeface="Arial" panose="020B0604020202020204" pitchFamily="34" charset="0"/>
              <a:buChar char="•"/>
            </a:pPr>
            <a:r>
              <a:rPr lang="en-US" dirty="0"/>
              <a:t>Enter the code that represents the primary medical condition that resulted in the patient’s admission</a:t>
            </a:r>
          </a:p>
          <a:p>
            <a:pPr marL="742950" lvl="1" indent="-285750">
              <a:buClr>
                <a:srgbClr val="C00000"/>
              </a:buClr>
              <a:buFont typeface="Arial" panose="020B0604020202020204" pitchFamily="34" charset="0"/>
              <a:buChar char="•"/>
            </a:pPr>
            <a:endParaRPr lang="en-US" dirty="0"/>
          </a:p>
          <a:p>
            <a:pPr marL="742950" lvl="1" indent="-285750">
              <a:buClr>
                <a:srgbClr val="C00000"/>
              </a:buClr>
              <a:buFont typeface="Arial" panose="020B0604020202020204" pitchFamily="34" charset="0"/>
              <a:buChar char="•"/>
            </a:pPr>
            <a:r>
              <a:rPr lang="en-US" dirty="0"/>
              <a:t>If codes 1–13 do not apply, use code 14, “Other Medical Condition,” and proceed </a:t>
            </a:r>
          </a:p>
        </p:txBody>
      </p:sp>
    </p:spTree>
    <p:extLst>
      <p:ext uri="{BB962C8B-B14F-4D97-AF65-F5344CB8AC3E}">
        <p14:creationId xmlns:p14="http://schemas.microsoft.com/office/powerpoint/2010/main" val="1127844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70</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Montgomery General Hospital  </a:t>
            </a:r>
          </a:p>
          <a:p>
            <a:pPr marL="0" indent="0" algn="ctr">
              <a:lnSpc>
                <a:spcPct val="100000"/>
              </a:lnSpc>
              <a:spcBef>
                <a:spcPts val="0"/>
              </a:spcBef>
              <a:buClr>
                <a:srgbClr val="C00000"/>
              </a:buClr>
              <a:buNone/>
            </a:pPr>
            <a:r>
              <a:rPr lang="en-US" sz="2400" b="1" dirty="0"/>
              <a:t>By Robin McDaniel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Review admit data with IDT to ensure consistency with data collection and goals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Review data on a monthly basis to identify problem/trends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2898838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71</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Plateau Medical Center  </a:t>
            </a:r>
          </a:p>
          <a:p>
            <a:pPr marL="0" indent="0" algn="ctr">
              <a:lnSpc>
                <a:spcPct val="100000"/>
              </a:lnSpc>
              <a:spcBef>
                <a:spcPts val="0"/>
              </a:spcBef>
              <a:buClr>
                <a:srgbClr val="C00000"/>
              </a:buClr>
              <a:buNone/>
            </a:pPr>
            <a:r>
              <a:rPr lang="en-US" sz="2400" b="1" dirty="0"/>
              <a:t>By Laura Kirk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Increase team work on completion of the pilot project assessment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Decrease reliance on Joint Replacements as main patient source</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Have data entered in web-based tool</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2029809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72</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Pocahontas Memorial Hospital  </a:t>
            </a:r>
          </a:p>
          <a:p>
            <a:pPr marL="0" indent="0" algn="ctr">
              <a:lnSpc>
                <a:spcPct val="100000"/>
              </a:lnSpc>
              <a:spcBef>
                <a:spcPts val="0"/>
              </a:spcBef>
              <a:buClr>
                <a:srgbClr val="C00000"/>
              </a:buClr>
              <a:buNone/>
            </a:pPr>
            <a:r>
              <a:rPr lang="en-US" sz="2400" b="1" dirty="0"/>
              <a:t>By Kyna Moore</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Staff education re the project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Staff schedule for who is </a:t>
            </a:r>
            <a:r>
              <a:rPr lang="en-US" sz="2000" dirty="0">
                <a:highlight>
                  <a:srgbClr val="FFFF00"/>
                </a:highlight>
              </a:rPr>
              <a:t>??????</a:t>
            </a:r>
            <a:r>
              <a:rPr lang="en-US" sz="2000" dirty="0"/>
              <a:t>and available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33495144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73</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Preston Memorial Hospital  </a:t>
            </a:r>
          </a:p>
          <a:p>
            <a:pPr marL="0" indent="0" algn="ctr">
              <a:lnSpc>
                <a:spcPct val="100000"/>
              </a:lnSpc>
              <a:spcBef>
                <a:spcPts val="0"/>
              </a:spcBef>
              <a:buClr>
                <a:srgbClr val="C00000"/>
              </a:buClr>
              <a:buNone/>
            </a:pPr>
            <a:r>
              <a:rPr lang="en-US" sz="2400" b="1" dirty="0"/>
              <a:t>By Cecilia Liston</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Decrease number of revisits to ED and Observation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Performance improvement score for self-care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200" dirty="0"/>
              <a:t>x</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7122344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74</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Roane General Hospital  </a:t>
            </a:r>
          </a:p>
          <a:p>
            <a:pPr marL="0" indent="0" algn="ctr">
              <a:lnSpc>
                <a:spcPct val="100000"/>
              </a:lnSpc>
              <a:spcBef>
                <a:spcPts val="0"/>
              </a:spcBef>
              <a:buClr>
                <a:srgbClr val="C00000"/>
              </a:buClr>
              <a:buNone/>
            </a:pPr>
            <a:r>
              <a:rPr lang="en-US" sz="2400" b="1" dirty="0"/>
              <a:t>By Cassandra Hildreth </a:t>
            </a:r>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Implement a rehab model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128588">
              <a:lnSpc>
                <a:spcPct val="100000"/>
              </a:lnSpc>
              <a:spcBef>
                <a:spcPts val="0"/>
              </a:spcBef>
              <a:buClr>
                <a:srgbClr val="C00000"/>
              </a:buClr>
              <a:buFont typeface="Arial" panose="020B0604020202020204" pitchFamily="34" charset="0"/>
              <a:buChar char="•"/>
            </a:pPr>
            <a:r>
              <a:rPr lang="en-US" sz="2200" b="1" dirty="0"/>
              <a:t> </a:t>
            </a:r>
            <a:r>
              <a:rPr lang="en-US" sz="2000" dirty="0"/>
              <a:t>Decrease readmissions/transfers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000" dirty="0"/>
              <a:t>Implement IDT mtg for day 3 post admission</a:t>
            </a:r>
          </a:p>
          <a:p>
            <a:pPr marL="685800" lvl="1" indent="0">
              <a:lnSpc>
                <a:spcPct val="100000"/>
              </a:lnSpc>
              <a:spcBef>
                <a:spcPts val="0"/>
              </a:spcBef>
              <a:buClr>
                <a:srgbClr val="C00000"/>
              </a:buClr>
              <a:buNone/>
            </a:pPr>
            <a:r>
              <a:rPr lang="en-US" sz="2400" dirty="0"/>
              <a:t> </a:t>
            </a:r>
          </a:p>
          <a:p>
            <a:pPr marL="396875" indent="-396875">
              <a:lnSpc>
                <a:spcPct val="100000"/>
              </a:lnSpc>
              <a:spcBef>
                <a:spcPts val="0"/>
              </a:spcBef>
              <a:buClr>
                <a:srgbClr val="C00000"/>
              </a:buClr>
              <a:buFont typeface="Wingdings" panose="05000000000000000000" pitchFamily="2" charset="2"/>
              <a:buChar char="q"/>
            </a:pPr>
            <a:r>
              <a:rPr lang="en-US" sz="2400" dirty="0"/>
              <a:t> Action Plan </a:t>
            </a:r>
            <a:r>
              <a:rPr lang="en-US" sz="2400" b="1" dirty="0"/>
              <a:t># 4</a:t>
            </a:r>
          </a:p>
          <a:p>
            <a:pPr marL="747713" lvl="1" indent="-122238">
              <a:lnSpc>
                <a:spcPct val="100000"/>
              </a:lnSpc>
              <a:spcBef>
                <a:spcPts val="0"/>
              </a:spcBef>
              <a:buClr>
                <a:srgbClr val="C00000"/>
              </a:buClr>
              <a:buFont typeface="Arial" panose="020B0604020202020204" pitchFamily="34" charset="0"/>
              <a:buChar char="•"/>
            </a:pPr>
            <a:r>
              <a:rPr lang="en-US" sz="2200" b="1" dirty="0"/>
              <a:t>   </a:t>
            </a:r>
            <a:r>
              <a:rPr lang="en-US" sz="2200" dirty="0"/>
              <a:t>Self-care mobility / PI</a:t>
            </a:r>
          </a:p>
          <a:p>
            <a:pPr marL="623887" indent="-288925">
              <a:lnSpc>
                <a:spcPct val="100000"/>
              </a:lnSpc>
              <a:spcBef>
                <a:spcPts val="0"/>
              </a:spcBef>
              <a:buClr>
                <a:srgbClr val="C00000"/>
              </a:buClr>
              <a:buFont typeface="Arial" panose="020B0604020202020204" pitchFamily="34" charset="0"/>
              <a:buChar char="•"/>
            </a:pPr>
            <a:endParaRPr lang="en-US" sz="2400" dirty="0"/>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111412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75</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St. Joseph Hospital  </a:t>
            </a:r>
          </a:p>
          <a:p>
            <a:pPr marL="0" indent="0" algn="ctr">
              <a:lnSpc>
                <a:spcPct val="100000"/>
              </a:lnSpc>
              <a:spcBef>
                <a:spcPts val="0"/>
              </a:spcBef>
              <a:buClr>
                <a:srgbClr val="C00000"/>
              </a:buClr>
              <a:buNone/>
            </a:pPr>
            <a:r>
              <a:rPr lang="en-US" sz="2400" b="1" dirty="0"/>
              <a:t>By Brenda Bauer </a:t>
            </a:r>
          </a:p>
          <a:p>
            <a:pPr marL="0" indent="0" algn="ctr">
              <a:lnSpc>
                <a:spcPct val="100000"/>
              </a:lnSpc>
              <a:spcBef>
                <a:spcPts val="0"/>
              </a:spcBef>
              <a:buClr>
                <a:srgbClr val="C00000"/>
              </a:buClr>
              <a:buNone/>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Get contract finalized with Stroudwater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128588">
              <a:lnSpc>
                <a:spcPct val="100000"/>
              </a:lnSpc>
              <a:spcBef>
                <a:spcPts val="0"/>
              </a:spcBef>
              <a:buClr>
                <a:srgbClr val="C00000"/>
              </a:buClr>
              <a:buFont typeface="Arial" panose="020B0604020202020204" pitchFamily="34" charset="0"/>
              <a:buChar char="•"/>
            </a:pPr>
            <a:r>
              <a:rPr lang="en-US" sz="2200" b="1" dirty="0"/>
              <a:t> </a:t>
            </a:r>
            <a:r>
              <a:rPr lang="en-US" sz="2200" dirty="0"/>
              <a:t>Complete data entry with access to the system</a:t>
            </a: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000" dirty="0"/>
              <a:t>Start PI dashboard</a:t>
            </a:r>
          </a:p>
          <a:p>
            <a:pPr marL="685800" lvl="1" indent="0">
              <a:lnSpc>
                <a:spcPct val="100000"/>
              </a:lnSpc>
              <a:spcBef>
                <a:spcPts val="0"/>
              </a:spcBef>
              <a:buClr>
                <a:srgbClr val="C00000"/>
              </a:buClr>
              <a:buNone/>
            </a:pPr>
            <a:r>
              <a:rPr lang="en-US" sz="2400" dirty="0"/>
              <a:t> </a:t>
            </a:r>
          </a:p>
          <a:p>
            <a:pPr marL="814388" lvl="1" indent="-463550">
              <a:lnSpc>
                <a:spcPct val="100000"/>
              </a:lnSpc>
              <a:spcBef>
                <a:spcPts val="0"/>
              </a:spcBef>
              <a:buClr>
                <a:srgbClr val="C00000"/>
              </a:buClr>
              <a:buFont typeface="Wingdings" panose="05000000000000000000" pitchFamily="2" charset="2"/>
              <a:buChar char="q"/>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Tree>
    <p:extLst>
      <p:ext uri="{BB962C8B-B14F-4D97-AF65-F5344CB8AC3E}">
        <p14:creationId xmlns:p14="http://schemas.microsoft.com/office/powerpoint/2010/main" val="3384833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76</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War Memorial Hospital  </a:t>
            </a:r>
          </a:p>
          <a:p>
            <a:pPr marL="0" indent="0" algn="ctr">
              <a:lnSpc>
                <a:spcPct val="100000"/>
              </a:lnSpc>
              <a:spcBef>
                <a:spcPts val="0"/>
              </a:spcBef>
              <a:buClr>
                <a:srgbClr val="C00000"/>
              </a:buClr>
              <a:buNone/>
            </a:pPr>
            <a:r>
              <a:rPr lang="en-US" sz="2400" b="1" dirty="0"/>
              <a:t>By Patty Fields</a:t>
            </a:r>
          </a:p>
          <a:p>
            <a:pPr marL="0" indent="0" algn="ctr">
              <a:lnSpc>
                <a:spcPct val="100000"/>
              </a:lnSpc>
              <a:spcBef>
                <a:spcPts val="0"/>
              </a:spcBef>
              <a:buClr>
                <a:srgbClr val="C00000"/>
              </a:buClr>
              <a:buNone/>
            </a:pPr>
            <a:r>
              <a:rPr lang="en-US" sz="2400" b="1" dirty="0"/>
              <a:t> </a:t>
            </a:r>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Decrease the use of 88 by  25% for Indoor curb &amp; ramp assessment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128588">
              <a:lnSpc>
                <a:spcPct val="100000"/>
              </a:lnSpc>
              <a:spcBef>
                <a:spcPts val="0"/>
              </a:spcBef>
              <a:buClr>
                <a:srgbClr val="C00000"/>
              </a:buClr>
              <a:buFont typeface="Arial" panose="020B0604020202020204" pitchFamily="34" charset="0"/>
              <a:buChar char="•"/>
            </a:pPr>
            <a:r>
              <a:rPr lang="en-US" sz="2200" b="1" dirty="0"/>
              <a:t> </a:t>
            </a:r>
            <a:r>
              <a:rPr lang="en-US" sz="2000" dirty="0"/>
              <a:t>Improve our team efforts for data collection</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000" dirty="0"/>
              <a:t>X </a:t>
            </a:r>
          </a:p>
          <a:p>
            <a:pPr marL="685800" lvl="1" indent="0">
              <a:lnSpc>
                <a:spcPct val="100000"/>
              </a:lnSpc>
              <a:spcBef>
                <a:spcPts val="0"/>
              </a:spcBef>
              <a:buClr>
                <a:srgbClr val="C00000"/>
              </a:buClr>
              <a:buNone/>
            </a:pPr>
            <a:r>
              <a:rPr lang="en-US" sz="2400" dirty="0"/>
              <a:t> </a:t>
            </a:r>
          </a:p>
          <a:p>
            <a:pPr marL="0" indent="0">
              <a:lnSpc>
                <a:spcPct val="100000"/>
              </a:lnSpc>
              <a:spcBef>
                <a:spcPts val="0"/>
              </a:spcBef>
              <a:buClr>
                <a:srgbClr val="C00000"/>
              </a:buClr>
              <a:buNone/>
            </a:pPr>
            <a:endParaRPr lang="en-US" sz="1800" dirty="0"/>
          </a:p>
        </p:txBody>
      </p:sp>
    </p:spTree>
    <p:extLst>
      <p:ext uri="{BB962C8B-B14F-4D97-AF65-F5344CB8AC3E}">
        <p14:creationId xmlns:p14="http://schemas.microsoft.com/office/powerpoint/2010/main" val="4203392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77</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Webster County Memorial Hospital  </a:t>
            </a:r>
          </a:p>
          <a:p>
            <a:pPr marL="0" indent="0" algn="ctr">
              <a:lnSpc>
                <a:spcPct val="100000"/>
              </a:lnSpc>
              <a:spcBef>
                <a:spcPts val="0"/>
              </a:spcBef>
              <a:buClr>
                <a:srgbClr val="C00000"/>
              </a:buClr>
              <a:buNone/>
            </a:pPr>
            <a:r>
              <a:rPr lang="en-US" sz="2400" b="1" dirty="0"/>
              <a:t>By Michelle Holcomb</a:t>
            </a:r>
          </a:p>
          <a:p>
            <a:pPr marL="0" indent="0" algn="ctr">
              <a:lnSpc>
                <a:spcPct val="100000"/>
              </a:lnSpc>
              <a:spcBef>
                <a:spcPts val="0"/>
              </a:spcBef>
              <a:buClr>
                <a:srgbClr val="C00000"/>
              </a:buClr>
              <a:buNone/>
            </a:pPr>
            <a:r>
              <a:rPr lang="en-US" sz="2400" b="1" dirty="0"/>
              <a:t> </a:t>
            </a:r>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Increase # of admissions on a constant basis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128588">
              <a:lnSpc>
                <a:spcPct val="100000"/>
              </a:lnSpc>
              <a:spcBef>
                <a:spcPts val="0"/>
              </a:spcBef>
              <a:buClr>
                <a:srgbClr val="C00000"/>
              </a:buClr>
              <a:buFont typeface="Arial" panose="020B0604020202020204" pitchFamily="34" charset="0"/>
              <a:buChar char="•"/>
            </a:pPr>
            <a:r>
              <a:rPr lang="en-US" sz="2200" b="1" dirty="0"/>
              <a:t> </a:t>
            </a:r>
            <a:r>
              <a:rPr lang="en-US" sz="2000" dirty="0"/>
              <a:t>Improve documentation</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000" dirty="0"/>
              <a:t>Establish a baseline and measurable improvement of  clinical outcomes</a:t>
            </a:r>
          </a:p>
          <a:p>
            <a:pPr marL="685800" lvl="1" indent="0">
              <a:lnSpc>
                <a:spcPct val="100000"/>
              </a:lnSpc>
              <a:spcBef>
                <a:spcPts val="0"/>
              </a:spcBef>
              <a:buClr>
                <a:srgbClr val="C00000"/>
              </a:buClr>
              <a:buNone/>
            </a:pPr>
            <a:r>
              <a:rPr lang="en-US" sz="2400" dirty="0"/>
              <a:t> </a:t>
            </a:r>
          </a:p>
          <a:p>
            <a:pPr marL="0" indent="0">
              <a:lnSpc>
                <a:spcPct val="100000"/>
              </a:lnSpc>
              <a:spcBef>
                <a:spcPts val="0"/>
              </a:spcBef>
              <a:buClr>
                <a:srgbClr val="C00000"/>
              </a:buClr>
              <a:buNone/>
            </a:pPr>
            <a:endParaRPr lang="en-US" sz="1800" dirty="0"/>
          </a:p>
        </p:txBody>
      </p:sp>
    </p:spTree>
    <p:extLst>
      <p:ext uri="{BB962C8B-B14F-4D97-AF65-F5344CB8AC3E}">
        <p14:creationId xmlns:p14="http://schemas.microsoft.com/office/powerpoint/2010/main" val="1844411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78</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WVU Medicine - Jefferson  </a:t>
            </a:r>
          </a:p>
          <a:p>
            <a:pPr marL="0" indent="0" algn="ctr">
              <a:lnSpc>
                <a:spcPct val="100000"/>
              </a:lnSpc>
              <a:spcBef>
                <a:spcPts val="0"/>
              </a:spcBef>
              <a:buClr>
                <a:srgbClr val="C00000"/>
              </a:buClr>
              <a:buNone/>
            </a:pPr>
            <a:r>
              <a:rPr lang="en-US" sz="2400" b="1" dirty="0"/>
              <a:t>By Barbara Sherman</a:t>
            </a:r>
          </a:p>
          <a:p>
            <a:pPr marL="0" indent="0" algn="ctr">
              <a:lnSpc>
                <a:spcPct val="100000"/>
              </a:lnSpc>
              <a:spcBef>
                <a:spcPts val="0"/>
              </a:spcBef>
              <a:buClr>
                <a:srgbClr val="C00000"/>
              </a:buClr>
              <a:buNone/>
            </a:pPr>
            <a:r>
              <a:rPr lang="en-US" sz="2400" b="1" dirty="0"/>
              <a:t> </a:t>
            </a:r>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 Get a completed, signed contract in time to begin data entry</a:t>
            </a:r>
          </a:p>
          <a:p>
            <a:pPr marL="690562" lvl="2" indent="0">
              <a:lnSpc>
                <a:spcPct val="100000"/>
              </a:lnSpc>
              <a:spcBef>
                <a:spcPts val="0"/>
              </a:spcBef>
              <a:buClr>
                <a:srgbClr val="C00000"/>
              </a:buClr>
              <a:buNone/>
            </a:pPr>
            <a:r>
              <a:rPr lang="en-US" sz="2000" dirty="0"/>
              <a:t>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200" b="1" dirty="0"/>
              <a:t> </a:t>
            </a:r>
            <a:r>
              <a:rPr lang="en-US" sz="2000" b="1" dirty="0"/>
              <a:t>C</a:t>
            </a:r>
            <a:r>
              <a:rPr lang="en-US" sz="2000" dirty="0"/>
              <a:t>atch up on data entry</a:t>
            </a:r>
          </a:p>
          <a:p>
            <a:pPr marL="814388" lvl="1" indent="-128588">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lvl="2">
              <a:lnSpc>
                <a:spcPct val="100000"/>
              </a:lnSpc>
              <a:spcBef>
                <a:spcPts val="0"/>
              </a:spcBef>
              <a:buClr>
                <a:srgbClr val="C00000"/>
              </a:buClr>
              <a:buFont typeface="Arial" panose="020B0604020202020204" pitchFamily="34" charset="0"/>
              <a:buChar char="•"/>
            </a:pPr>
            <a:r>
              <a:rPr lang="en-US" sz="2000" dirty="0"/>
              <a:t>Use data collected to monitor effectiveness of PT/OT </a:t>
            </a:r>
          </a:p>
          <a:p>
            <a:pPr marL="685800" lvl="1" indent="0">
              <a:lnSpc>
                <a:spcPct val="100000"/>
              </a:lnSpc>
              <a:spcBef>
                <a:spcPts val="0"/>
              </a:spcBef>
              <a:buClr>
                <a:srgbClr val="C00000"/>
              </a:buClr>
              <a:buNone/>
            </a:pPr>
            <a:r>
              <a:rPr lang="en-US" sz="2400" dirty="0"/>
              <a:t> </a:t>
            </a:r>
          </a:p>
          <a:p>
            <a:pPr marL="0" indent="0">
              <a:lnSpc>
                <a:spcPct val="100000"/>
              </a:lnSpc>
              <a:spcBef>
                <a:spcPts val="0"/>
              </a:spcBef>
              <a:buClr>
                <a:srgbClr val="C00000"/>
              </a:buClr>
              <a:buNone/>
            </a:pPr>
            <a:endParaRPr lang="en-US" sz="1800" dirty="0"/>
          </a:p>
        </p:txBody>
      </p:sp>
    </p:spTree>
    <p:extLst>
      <p:ext uri="{BB962C8B-B14F-4D97-AF65-F5344CB8AC3E}">
        <p14:creationId xmlns:p14="http://schemas.microsoft.com/office/powerpoint/2010/main" val="36752282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Action Plan Status (cont’)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79</a:t>
            </a:fld>
            <a:endParaRPr lang="en-US" dirty="0"/>
          </a:p>
        </p:txBody>
      </p:sp>
      <p:sp>
        <p:nvSpPr>
          <p:cNvPr id="5" name="Rectangle 2">
            <a:extLst>
              <a:ext uri="{FF2B5EF4-FFF2-40B4-BE49-F238E27FC236}">
                <a16:creationId xmlns:a16="http://schemas.microsoft.com/office/drawing/2014/main" id="{F5D6118F-04FE-4074-BC68-92D015F18B8E}"/>
              </a:ext>
            </a:extLst>
          </p:cNvPr>
          <p:cNvSpPr txBox="1">
            <a:spLocks noChangeArrowheads="1"/>
          </p:cNvSpPr>
          <p:nvPr/>
        </p:nvSpPr>
        <p:spPr bwMode="auto">
          <a:xfrm>
            <a:off x="381000" y="9144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lgn="ctr">
              <a:lnSpc>
                <a:spcPct val="100000"/>
              </a:lnSpc>
              <a:spcBef>
                <a:spcPts val="0"/>
              </a:spcBef>
              <a:buClr>
                <a:srgbClr val="C00000"/>
              </a:buClr>
              <a:buNone/>
            </a:pPr>
            <a:r>
              <a:rPr lang="en-US" sz="2400" b="1" dirty="0"/>
              <a:t>WVU Medicine Potomac Valley Hospital  </a:t>
            </a:r>
          </a:p>
          <a:p>
            <a:pPr marL="0" indent="0" algn="ctr">
              <a:lnSpc>
                <a:spcPct val="100000"/>
              </a:lnSpc>
              <a:spcBef>
                <a:spcPts val="0"/>
              </a:spcBef>
              <a:buClr>
                <a:srgbClr val="C00000"/>
              </a:buClr>
              <a:buNone/>
            </a:pPr>
            <a:r>
              <a:rPr lang="en-US" sz="2400" b="1" dirty="0"/>
              <a:t>By Melissa Wyatt</a:t>
            </a:r>
          </a:p>
          <a:p>
            <a:pPr marL="0" indent="0" algn="ctr">
              <a:lnSpc>
                <a:spcPct val="100000"/>
              </a:lnSpc>
              <a:spcBef>
                <a:spcPts val="0"/>
              </a:spcBef>
              <a:buClr>
                <a:srgbClr val="C00000"/>
              </a:buClr>
              <a:buNone/>
            </a:pPr>
            <a:r>
              <a:rPr lang="en-US" sz="2400" b="1" dirty="0"/>
              <a:t> </a:t>
            </a:r>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1</a:t>
            </a:r>
          </a:p>
          <a:p>
            <a:pPr marL="463550" indent="-463550">
              <a:lnSpc>
                <a:spcPct val="100000"/>
              </a:lnSpc>
              <a:spcBef>
                <a:spcPts val="0"/>
              </a:spcBef>
              <a:buClr>
                <a:srgbClr val="C00000"/>
              </a:buClr>
              <a:buFont typeface="Wingdings" panose="05000000000000000000" pitchFamily="2" charset="2"/>
              <a:buChar char="q"/>
            </a:pPr>
            <a:endParaRPr lang="en-US" sz="2400" dirty="0"/>
          </a:p>
          <a:p>
            <a:pPr lvl="2">
              <a:lnSpc>
                <a:spcPct val="100000"/>
              </a:lnSpc>
              <a:spcBef>
                <a:spcPts val="0"/>
              </a:spcBef>
              <a:buClr>
                <a:srgbClr val="C00000"/>
              </a:buClr>
              <a:buFont typeface="Arial" panose="020B0604020202020204" pitchFamily="34" charset="0"/>
              <a:buChar char="•"/>
            </a:pPr>
            <a:r>
              <a:rPr lang="en-US" sz="2000" dirty="0"/>
              <a:t>New NP will be educated on BIMS and data collection      </a:t>
            </a:r>
          </a:p>
          <a:p>
            <a:pPr lvl="2">
              <a:lnSpc>
                <a:spcPct val="100000"/>
              </a:lnSpc>
              <a:spcBef>
                <a:spcPts val="0"/>
              </a:spcBef>
              <a:buClr>
                <a:srgbClr val="C00000"/>
              </a:buClr>
              <a:buFont typeface="Arial" panose="020B0604020202020204" pitchFamily="34" charset="0"/>
              <a:buChar char="•"/>
            </a:pPr>
            <a:endParaRPr lang="en-US" sz="20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2</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814388" lvl="1" indent="-128588">
              <a:lnSpc>
                <a:spcPct val="100000"/>
              </a:lnSpc>
              <a:spcBef>
                <a:spcPts val="0"/>
              </a:spcBef>
              <a:buClr>
                <a:srgbClr val="C00000"/>
              </a:buClr>
              <a:buFont typeface="Arial" panose="020B0604020202020204" pitchFamily="34" charset="0"/>
              <a:buChar char="•"/>
            </a:pPr>
            <a:r>
              <a:rPr lang="en-US" sz="2200" b="1" dirty="0"/>
              <a:t> </a:t>
            </a:r>
            <a:r>
              <a:rPr lang="en-US" sz="2200" dirty="0"/>
              <a:t>Additional education for nursing staff to </a:t>
            </a:r>
            <a:r>
              <a:rPr lang="en-US" sz="2000" dirty="0"/>
              <a:t>Improve documentation</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Action Plan </a:t>
            </a:r>
            <a:r>
              <a:rPr lang="en-US" sz="2400" b="1" dirty="0"/>
              <a:t># 3</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974725" lvl="1" indent="-288925">
              <a:lnSpc>
                <a:spcPct val="100000"/>
              </a:lnSpc>
              <a:spcBef>
                <a:spcPts val="0"/>
              </a:spcBef>
              <a:buClr>
                <a:srgbClr val="C00000"/>
              </a:buClr>
              <a:buFont typeface="Arial" panose="020B0604020202020204" pitchFamily="34" charset="0"/>
              <a:buChar char="•"/>
            </a:pPr>
            <a:r>
              <a:rPr lang="en-US" sz="2000" dirty="0"/>
              <a:t>X </a:t>
            </a:r>
          </a:p>
          <a:p>
            <a:pPr marL="685800" lvl="1" indent="0">
              <a:lnSpc>
                <a:spcPct val="100000"/>
              </a:lnSpc>
              <a:spcBef>
                <a:spcPts val="0"/>
              </a:spcBef>
              <a:buClr>
                <a:srgbClr val="C00000"/>
              </a:buClr>
              <a:buNone/>
            </a:pPr>
            <a:r>
              <a:rPr lang="en-US" sz="2400" dirty="0"/>
              <a:t> </a:t>
            </a:r>
          </a:p>
          <a:p>
            <a:pPr marL="0" indent="0">
              <a:lnSpc>
                <a:spcPct val="100000"/>
              </a:lnSpc>
              <a:spcBef>
                <a:spcPts val="0"/>
              </a:spcBef>
              <a:buClr>
                <a:srgbClr val="C00000"/>
              </a:buClr>
              <a:buNone/>
            </a:pPr>
            <a:endParaRPr lang="en-US" sz="1800" dirty="0"/>
          </a:p>
        </p:txBody>
      </p:sp>
    </p:spTree>
    <p:extLst>
      <p:ext uri="{BB962C8B-B14F-4D97-AF65-F5344CB8AC3E}">
        <p14:creationId xmlns:p14="http://schemas.microsoft.com/office/powerpoint/2010/main" val="403264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6432530"/>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a:t>
            </a:r>
          </a:p>
          <a:p>
            <a:pPr marL="285750" indent="-285750">
              <a:buClr>
                <a:srgbClr val="C00000"/>
              </a:buClr>
              <a:buFont typeface="Wingdings" panose="05000000000000000000" pitchFamily="2" charset="2"/>
              <a:buChar char="v"/>
            </a:pPr>
            <a:endParaRPr lang="en-US" b="1" dirty="0">
              <a:solidFill>
                <a:srgbClr val="C00000"/>
              </a:solidFill>
            </a:endParaRPr>
          </a:p>
          <a:p>
            <a:pPr marL="285750" indent="-285750">
              <a:buClr>
                <a:srgbClr val="C00000"/>
              </a:buClr>
              <a:buFont typeface="Arial" panose="020B0604020202020204" pitchFamily="34" charset="0"/>
              <a:buChar char="•"/>
            </a:pPr>
            <a:r>
              <a:rPr lang="en-US" sz="1600" b="1" dirty="0">
                <a:solidFill>
                  <a:srgbClr val="C00000"/>
                </a:solidFill>
              </a:rPr>
              <a:t>Code 01</a:t>
            </a:r>
            <a:r>
              <a:rPr lang="en-US" sz="1600" dirty="0"/>
              <a:t>, Stroke  = if the patient’s primary medical condition category is due to stroke. Examples include ischemic stroke, subarachnoid hemorrhage, cerebral vascular accident (CVA), and other cerebrovascular disease.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02</a:t>
            </a:r>
            <a:r>
              <a:rPr lang="en-US" sz="1600" dirty="0"/>
              <a:t>, Non - Traumatic Brain Dysfunction = if the patient’s primary medical condition category is non-traumatic brain dysfunction. Examples include Alzheimer’s disease, dementia with or without behavioral disturbance, malignant neoplasm of brain, and anoxic brain damage.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03</a:t>
            </a:r>
            <a:r>
              <a:rPr lang="en-US" sz="1600" dirty="0"/>
              <a:t>, Traumatic Brain Dysfunction = if the patient’s primary medical condition category is traumatic brain dysfunction. Examples include traumatic brain injury, severe concussion, and cerebral laceration and contusion.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04,</a:t>
            </a:r>
            <a:r>
              <a:rPr lang="en-US" sz="1600" dirty="0"/>
              <a:t> Non - Traumatic Spinal Cord Dysfunction = if the patient’s primary medical condition category is non-traumatic spinal cord injury. Examples include spondylosis with myelopathy, transverse myelitis, spinal cord lesion due to spinal stenosis, and spinal cord lesion due to dissection of aorta.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05</a:t>
            </a:r>
            <a:r>
              <a:rPr lang="en-US" sz="1600" dirty="0"/>
              <a:t>, Traumatic Spinal Cord Dysfunction =  if the patient’s primary medical condition category is due to traumatic spinal cord dysfunction. Examples include paraplegia and quadriplegia following trauma. </a:t>
            </a:r>
          </a:p>
          <a:p>
            <a:pPr marL="285750" indent="-285750">
              <a:buClr>
                <a:srgbClr val="C00000"/>
              </a:buClr>
              <a:buFont typeface="Arial" panose="020B0604020202020204" pitchFamily="34" charset="0"/>
              <a:buChar char="•"/>
            </a:pPr>
            <a:endParaRPr lang="en-US" sz="1600" dirty="0"/>
          </a:p>
          <a:p>
            <a:pPr>
              <a:buClr>
                <a:srgbClr val="C00000"/>
              </a:buClr>
            </a:pPr>
            <a:endParaRPr lang="en-US" dirty="0"/>
          </a:p>
        </p:txBody>
      </p:sp>
    </p:spTree>
    <p:extLst>
      <p:ext uri="{BB962C8B-B14F-4D97-AF65-F5344CB8AC3E}">
        <p14:creationId xmlns:p14="http://schemas.microsoft.com/office/powerpoint/2010/main" val="3867800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Networking Lunch (</a:t>
            </a:r>
            <a:r>
              <a:rPr lang="en-US" sz="2400" b="1" dirty="0"/>
              <a:t>12:15 to 1:00</a:t>
            </a:r>
            <a:r>
              <a:rPr lang="en-US" sz="2400" b="1" dirty="0">
                <a:solidFill>
                  <a:srgbClr val="C00000"/>
                </a:solidFill>
              </a:rPr>
              <a:t>)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80</a:t>
            </a:fld>
            <a:endParaRPr lang="en-US" dirty="0"/>
          </a:p>
        </p:txBody>
      </p:sp>
      <p:pic>
        <p:nvPicPr>
          <p:cNvPr id="8" name="Picture 7">
            <a:extLst>
              <a:ext uri="{FF2B5EF4-FFF2-40B4-BE49-F238E27FC236}">
                <a16:creationId xmlns:a16="http://schemas.microsoft.com/office/drawing/2014/main" id="{7F3AC67B-EB68-46FB-B152-2D18FDC62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87946"/>
            <a:ext cx="7405254" cy="4427054"/>
          </a:xfrm>
          <a:prstGeom prst="rect">
            <a:avLst/>
          </a:prstGeom>
        </p:spPr>
      </p:pic>
    </p:spTree>
    <p:extLst>
      <p:ext uri="{BB962C8B-B14F-4D97-AF65-F5344CB8AC3E}">
        <p14:creationId xmlns:p14="http://schemas.microsoft.com/office/powerpoint/2010/main" val="3583604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Data Outcome &amp; Benchmarking (</a:t>
            </a:r>
            <a:r>
              <a:rPr lang="en-US" b="1" dirty="0"/>
              <a:t>1:00 to 2:00</a:t>
            </a:r>
            <a:r>
              <a:rPr lang="en-US" b="1" dirty="0">
                <a:solidFill>
                  <a:srgbClr val="C00000"/>
                </a:solidFill>
              </a:rPr>
              <a:t>)</a:t>
            </a:r>
            <a:br>
              <a:rPr lang="en-US" b="1" dirty="0">
                <a:solidFill>
                  <a:srgbClr val="C00000"/>
                </a:solidFill>
              </a:rPr>
            </a:br>
            <a:r>
              <a:rPr lang="en-US" b="1" dirty="0">
                <a:solidFill>
                  <a:srgbClr val="C00000"/>
                </a:solidFill>
              </a:rPr>
              <a:t>  </a:t>
            </a: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2800" dirty="0"/>
          </a:p>
          <a:p>
            <a:pPr marL="463550" indent="-463550">
              <a:lnSpc>
                <a:spcPct val="100000"/>
              </a:lnSpc>
              <a:spcBef>
                <a:spcPts val="0"/>
              </a:spcBef>
              <a:buClr>
                <a:srgbClr val="C00000"/>
              </a:buClr>
              <a:buFont typeface="Wingdings" panose="05000000000000000000" pitchFamily="2" charset="2"/>
              <a:buChar char="q"/>
            </a:pPr>
            <a:endParaRPr lang="en-US" sz="32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81</a:t>
            </a:fld>
            <a:endParaRPr lang="en-US" dirty="0"/>
          </a:p>
        </p:txBody>
      </p:sp>
      <p:sp>
        <p:nvSpPr>
          <p:cNvPr id="6" name="Content Placeholder 2"/>
          <p:cNvSpPr>
            <a:spLocks noGrp="1"/>
          </p:cNvSpPr>
          <p:nvPr>
            <p:ph idx="1"/>
          </p:nvPr>
        </p:nvSpPr>
        <p:spPr>
          <a:xfrm>
            <a:off x="5105400" y="1338470"/>
            <a:ext cx="3581400" cy="2590800"/>
          </a:xfrm>
        </p:spPr>
        <p:txBody>
          <a:bodyPr>
            <a:normAutofit/>
          </a:bodyPr>
          <a:lstStyle/>
          <a:p>
            <a:endParaRPr lang="en-US" sz="3600" dirty="0">
              <a:latin typeface="+mn-lt"/>
            </a:endParaRPr>
          </a:p>
          <a:p>
            <a:endParaRPr lang="en-US" sz="2000" dirty="0">
              <a:latin typeface="+mn-lt"/>
            </a:endParaRPr>
          </a:p>
        </p:txBody>
      </p:sp>
      <p:pic>
        <p:nvPicPr>
          <p:cNvPr id="7" name="Picture 6">
            <a:extLst>
              <a:ext uri="{FF2B5EF4-FFF2-40B4-BE49-F238E27FC236}">
                <a16:creationId xmlns:a16="http://schemas.microsoft.com/office/drawing/2014/main" id="{A97D9436-7B1D-46D9-AA3F-CC1CF0429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97" y="1935004"/>
            <a:ext cx="7083203" cy="3475196"/>
          </a:xfrm>
          <a:prstGeom prst="rect">
            <a:avLst/>
          </a:prstGeom>
        </p:spPr>
      </p:pic>
      <p:sp>
        <p:nvSpPr>
          <p:cNvPr id="10" name="TextBox 9">
            <a:extLst>
              <a:ext uri="{FF2B5EF4-FFF2-40B4-BE49-F238E27FC236}">
                <a16:creationId xmlns:a16="http://schemas.microsoft.com/office/drawing/2014/main" id="{229F8EBB-0308-4AC7-89B1-E20B516AD09A}"/>
              </a:ext>
            </a:extLst>
          </p:cNvPr>
          <p:cNvSpPr txBox="1"/>
          <p:nvPr/>
        </p:nvSpPr>
        <p:spPr>
          <a:xfrm>
            <a:off x="914400" y="5562600"/>
            <a:ext cx="7202613" cy="523220"/>
          </a:xfrm>
          <a:prstGeom prst="rect">
            <a:avLst/>
          </a:prstGeom>
          <a:noFill/>
          <a:ln w="38100">
            <a:solidFill>
              <a:srgbClr val="C00000"/>
            </a:solidFill>
          </a:ln>
        </p:spPr>
        <p:txBody>
          <a:bodyPr wrap="none" rtlCol="0">
            <a:spAutoFit/>
          </a:bodyPr>
          <a:lstStyle/>
          <a:p>
            <a:r>
              <a:rPr lang="en-US" sz="2800" dirty="0"/>
              <a:t>What can we learn about our SB program??</a:t>
            </a:r>
          </a:p>
        </p:txBody>
      </p:sp>
      <p:sp>
        <p:nvSpPr>
          <p:cNvPr id="8" name="TextBox 7">
            <a:extLst>
              <a:ext uri="{FF2B5EF4-FFF2-40B4-BE49-F238E27FC236}">
                <a16:creationId xmlns:a16="http://schemas.microsoft.com/office/drawing/2014/main" id="{53D39D51-F549-4AFC-AB86-8A946A576BA4}"/>
              </a:ext>
            </a:extLst>
          </p:cNvPr>
          <p:cNvSpPr txBox="1"/>
          <p:nvPr/>
        </p:nvSpPr>
        <p:spPr>
          <a:xfrm>
            <a:off x="228600" y="1143000"/>
            <a:ext cx="7989944" cy="400110"/>
          </a:xfrm>
          <a:prstGeom prst="rect">
            <a:avLst/>
          </a:prstGeom>
          <a:noFill/>
          <a:ln w="38100">
            <a:solidFill>
              <a:schemeClr val="accent1"/>
            </a:solidFill>
          </a:ln>
        </p:spPr>
        <p:txBody>
          <a:bodyPr wrap="none" rtlCol="0">
            <a:spAutoFit/>
          </a:bodyPr>
          <a:lstStyle/>
          <a:p>
            <a:r>
              <a:rPr lang="en-US" sz="2000" dirty="0"/>
              <a:t>Includes Admissions from 4/1/2018 and all discharges by 9/30/2018</a:t>
            </a:r>
          </a:p>
        </p:txBody>
      </p:sp>
    </p:spTree>
    <p:extLst>
      <p:ext uri="{BB962C8B-B14F-4D97-AF65-F5344CB8AC3E}">
        <p14:creationId xmlns:p14="http://schemas.microsoft.com/office/powerpoint/2010/main" val="1230953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986675"/>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Swing Bed Discharges by Hospital  </a:t>
            </a:r>
          </a:p>
        </p:txBody>
      </p:sp>
      <p:pic>
        <p:nvPicPr>
          <p:cNvPr id="3" name="Picture 2">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grpSp>
        <p:nvGrpSpPr>
          <p:cNvPr id="9" name="Group 8">
            <a:extLst>
              <a:ext uri="{FF2B5EF4-FFF2-40B4-BE49-F238E27FC236}">
                <a16:creationId xmlns:a16="http://schemas.microsoft.com/office/drawing/2014/main" id="{26F6704F-ECFA-4D60-8E6B-8803C8587298}"/>
              </a:ext>
            </a:extLst>
          </p:cNvPr>
          <p:cNvGrpSpPr/>
          <p:nvPr/>
        </p:nvGrpSpPr>
        <p:grpSpPr>
          <a:xfrm>
            <a:off x="7315200" y="367627"/>
            <a:ext cx="1728187" cy="725480"/>
            <a:chOff x="5181600" y="3449838"/>
            <a:chExt cx="1728187" cy="725480"/>
          </a:xfrm>
        </p:grpSpPr>
        <p:sp>
          <p:nvSpPr>
            <p:cNvPr id="11" name="Rectangle 10">
              <a:extLst>
                <a:ext uri="{FF2B5EF4-FFF2-40B4-BE49-F238E27FC236}">
                  <a16:creationId xmlns:a16="http://schemas.microsoft.com/office/drawing/2014/main" id="{16FFBB74-99D8-4A5C-8672-6798CDE59ED3}"/>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CABC67C-E375-4F6F-AEC9-66C62E0103EB}"/>
                </a:ext>
              </a:extLst>
            </p:cNvPr>
            <p:cNvCxnSpPr>
              <a:stCxn id="11" idx="0"/>
              <a:endCxn id="11"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A6F255-96C1-4472-9CEE-2B352D6F7FB4}"/>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14" name="TextBox 13">
              <a:extLst>
                <a:ext uri="{FF2B5EF4-FFF2-40B4-BE49-F238E27FC236}">
                  <a16:creationId xmlns:a16="http://schemas.microsoft.com/office/drawing/2014/main" id="{F022BD06-FB1D-4984-9C43-B7021679ABDB}"/>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15" name="TextBox 14">
              <a:extLst>
                <a:ext uri="{FF2B5EF4-FFF2-40B4-BE49-F238E27FC236}">
                  <a16:creationId xmlns:a16="http://schemas.microsoft.com/office/drawing/2014/main" id="{0F8567A3-0D51-4F57-A6A0-0DEEFCD8BD87}"/>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spTree>
    <p:extLst>
      <p:ext uri="{BB962C8B-B14F-4D97-AF65-F5344CB8AC3E}">
        <p14:creationId xmlns:p14="http://schemas.microsoft.com/office/powerpoint/2010/main" val="29126763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Percent of Total by Residence Pre-Acute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83</a:t>
            </a:fld>
            <a:endParaRPr lang="en-US" dirty="0"/>
          </a:p>
        </p:txBody>
      </p:sp>
      <p:pic>
        <p:nvPicPr>
          <p:cNvPr id="9" name="Picture 8">
            <a:extLst>
              <a:ext uri="{FF2B5EF4-FFF2-40B4-BE49-F238E27FC236}">
                <a16:creationId xmlns:a16="http://schemas.microsoft.com/office/drawing/2014/main" id="{45453830-881A-4C5D-A455-D8992A76D6DC}"/>
              </a:ext>
            </a:extLst>
          </p:cNvPr>
          <p:cNvPicPr>
            <a:picLocks noChangeAspect="1"/>
          </p:cNvPicPr>
          <p:nvPr/>
        </p:nvPicPr>
        <p:blipFill>
          <a:blip r:embed="rId3"/>
          <a:stretch>
            <a:fillRect/>
          </a:stretch>
        </p:blipFill>
        <p:spPr>
          <a:xfrm>
            <a:off x="0" y="0"/>
            <a:ext cx="1348857" cy="304826"/>
          </a:xfrm>
          <a:prstGeom prst="rect">
            <a:avLst/>
          </a:prstGeom>
        </p:spPr>
      </p:pic>
      <p:pic>
        <p:nvPicPr>
          <p:cNvPr id="5" name="Picture 4"/>
          <p:cNvPicPr>
            <a:picLocks noChangeAspect="1"/>
          </p:cNvPicPr>
          <p:nvPr/>
        </p:nvPicPr>
        <p:blipFill>
          <a:blip r:embed="rId4"/>
          <a:stretch>
            <a:fillRect/>
          </a:stretch>
        </p:blipFill>
        <p:spPr>
          <a:xfrm>
            <a:off x="76200" y="990600"/>
            <a:ext cx="7950675" cy="5810680"/>
          </a:xfrm>
          <a:prstGeom prst="rect">
            <a:avLst/>
          </a:prstGeom>
        </p:spPr>
      </p:pic>
      <p:pic>
        <p:nvPicPr>
          <p:cNvPr id="6" name="Picture 5"/>
          <p:cNvPicPr>
            <a:picLocks noChangeAspect="1"/>
          </p:cNvPicPr>
          <p:nvPr/>
        </p:nvPicPr>
        <p:blipFill>
          <a:blip r:embed="rId5"/>
          <a:stretch>
            <a:fillRect/>
          </a:stretch>
        </p:blipFill>
        <p:spPr>
          <a:xfrm>
            <a:off x="7071262" y="644921"/>
            <a:ext cx="2072738" cy="802879"/>
          </a:xfrm>
          <a:prstGeom prst="rect">
            <a:avLst/>
          </a:prstGeom>
        </p:spPr>
      </p:pic>
    </p:spTree>
    <p:extLst>
      <p:ext uri="{BB962C8B-B14F-4D97-AF65-F5344CB8AC3E}">
        <p14:creationId xmlns:p14="http://schemas.microsoft.com/office/powerpoint/2010/main" val="1036138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 y="990600"/>
            <a:ext cx="7950675" cy="5810680"/>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Percent of Total by Primary Payor  </a:t>
            </a:r>
          </a:p>
        </p:txBody>
      </p:sp>
      <p:pic>
        <p:nvPicPr>
          <p:cNvPr id="10" name="Picture 9">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pic>
        <p:nvPicPr>
          <p:cNvPr id="5" name="Picture 4"/>
          <p:cNvPicPr>
            <a:picLocks noChangeAspect="1"/>
          </p:cNvPicPr>
          <p:nvPr/>
        </p:nvPicPr>
        <p:blipFill>
          <a:blip r:embed="rId5"/>
          <a:stretch>
            <a:fillRect/>
          </a:stretch>
        </p:blipFill>
        <p:spPr>
          <a:xfrm>
            <a:off x="7457840" y="0"/>
            <a:ext cx="1686160" cy="1124107"/>
          </a:xfrm>
          <a:prstGeom prst="rect">
            <a:avLst/>
          </a:prstGeom>
        </p:spPr>
      </p:pic>
    </p:spTree>
    <p:extLst>
      <p:ext uri="{BB962C8B-B14F-4D97-AF65-F5344CB8AC3E}">
        <p14:creationId xmlns:p14="http://schemas.microsoft.com/office/powerpoint/2010/main" val="27038724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6200" y="990600"/>
            <a:ext cx="7950675" cy="5810680"/>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Percent of Total by Age Group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85</a:t>
            </a:fld>
            <a:endParaRPr lang="en-US" dirty="0"/>
          </a:p>
        </p:txBody>
      </p:sp>
      <p:pic>
        <p:nvPicPr>
          <p:cNvPr id="9" name="Picture 8">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pic>
        <p:nvPicPr>
          <p:cNvPr id="11" name="Picture 10"/>
          <p:cNvPicPr>
            <a:picLocks noChangeAspect="1"/>
          </p:cNvPicPr>
          <p:nvPr/>
        </p:nvPicPr>
        <p:blipFill>
          <a:blip r:embed="rId5"/>
          <a:stretch>
            <a:fillRect/>
          </a:stretch>
        </p:blipFill>
        <p:spPr>
          <a:xfrm>
            <a:off x="7943683" y="0"/>
            <a:ext cx="1200317" cy="1697592"/>
          </a:xfrm>
          <a:prstGeom prst="rect">
            <a:avLst/>
          </a:prstGeom>
        </p:spPr>
      </p:pic>
    </p:spTree>
    <p:extLst>
      <p:ext uri="{BB962C8B-B14F-4D97-AF65-F5344CB8AC3E}">
        <p14:creationId xmlns:p14="http://schemas.microsoft.com/office/powerpoint/2010/main" val="36973110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Percent of Total by Primary Medical Condition  </a:t>
            </a:r>
          </a:p>
        </p:txBody>
      </p:sp>
      <p:pic>
        <p:nvPicPr>
          <p:cNvPr id="8" name="Picture 7">
            <a:extLst>
              <a:ext uri="{FF2B5EF4-FFF2-40B4-BE49-F238E27FC236}">
                <a16:creationId xmlns:a16="http://schemas.microsoft.com/office/drawing/2014/main" id="{45453830-881A-4C5D-A455-D8992A76D6DC}"/>
              </a:ext>
            </a:extLst>
          </p:cNvPr>
          <p:cNvPicPr>
            <a:picLocks noChangeAspect="1"/>
          </p:cNvPicPr>
          <p:nvPr/>
        </p:nvPicPr>
        <p:blipFill>
          <a:blip r:embed="rId3"/>
          <a:stretch>
            <a:fillRect/>
          </a:stretch>
        </p:blipFill>
        <p:spPr>
          <a:xfrm>
            <a:off x="0" y="0"/>
            <a:ext cx="1348857" cy="304826"/>
          </a:xfrm>
          <a:prstGeom prst="rect">
            <a:avLst/>
          </a:prstGeom>
        </p:spPr>
      </p:pic>
      <p:pic>
        <p:nvPicPr>
          <p:cNvPr id="5" name="Picture 4"/>
          <p:cNvPicPr>
            <a:picLocks noChangeAspect="1"/>
          </p:cNvPicPr>
          <p:nvPr/>
        </p:nvPicPr>
        <p:blipFill>
          <a:blip r:embed="rId4"/>
          <a:stretch>
            <a:fillRect/>
          </a:stretch>
        </p:blipFill>
        <p:spPr>
          <a:xfrm>
            <a:off x="52315" y="990601"/>
            <a:ext cx="7339085" cy="5363705"/>
          </a:xfrm>
          <a:prstGeom prst="rect">
            <a:avLst/>
          </a:prstGeom>
        </p:spPr>
      </p:pic>
      <p:pic>
        <p:nvPicPr>
          <p:cNvPr id="6" name="Picture 5"/>
          <p:cNvPicPr>
            <a:picLocks noChangeAspect="1"/>
          </p:cNvPicPr>
          <p:nvPr/>
        </p:nvPicPr>
        <p:blipFill>
          <a:blip r:embed="rId5"/>
          <a:stretch>
            <a:fillRect/>
          </a:stretch>
        </p:blipFill>
        <p:spPr>
          <a:xfrm>
            <a:off x="7231589" y="9309"/>
            <a:ext cx="1912411" cy="2211442"/>
          </a:xfrm>
          <a:prstGeom prst="rect">
            <a:avLst/>
          </a:prstGeom>
        </p:spPr>
      </p:pic>
    </p:spTree>
    <p:extLst>
      <p:ext uri="{BB962C8B-B14F-4D97-AF65-F5344CB8AC3E}">
        <p14:creationId xmlns:p14="http://schemas.microsoft.com/office/powerpoint/2010/main" val="3046395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986675"/>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SB Average Length of Stay (ALOS) by Hospital  </a:t>
            </a:r>
          </a:p>
        </p:txBody>
      </p:sp>
      <p:grpSp>
        <p:nvGrpSpPr>
          <p:cNvPr id="17" name="Group 16">
            <a:extLst>
              <a:ext uri="{FF2B5EF4-FFF2-40B4-BE49-F238E27FC236}">
                <a16:creationId xmlns:a16="http://schemas.microsoft.com/office/drawing/2014/main" id="{9C060D07-D92F-45E8-BB58-A00B229BCE74}"/>
              </a:ext>
            </a:extLst>
          </p:cNvPr>
          <p:cNvGrpSpPr/>
          <p:nvPr/>
        </p:nvGrpSpPr>
        <p:grpSpPr>
          <a:xfrm>
            <a:off x="7339613" y="381000"/>
            <a:ext cx="1728187" cy="725480"/>
            <a:chOff x="5181600" y="3449838"/>
            <a:chExt cx="1728187" cy="725480"/>
          </a:xfrm>
        </p:grpSpPr>
        <p:sp>
          <p:nvSpPr>
            <p:cNvPr id="18" name="Rectangle 17">
              <a:extLst>
                <a:ext uri="{FF2B5EF4-FFF2-40B4-BE49-F238E27FC236}">
                  <a16:creationId xmlns:a16="http://schemas.microsoft.com/office/drawing/2014/main" id="{3B2E656C-4217-42AB-B083-7B2A476F0009}"/>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5BE31AF-B8FB-432E-8DBA-3DE505C95FF7}"/>
                </a:ext>
              </a:extLst>
            </p:cNvPr>
            <p:cNvCxnSpPr>
              <a:stCxn id="18" idx="0"/>
              <a:endCxn id="18"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B394E59-C650-44E4-BEA4-EC9865CED639}"/>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1" name="TextBox 20">
              <a:extLst>
                <a:ext uri="{FF2B5EF4-FFF2-40B4-BE49-F238E27FC236}">
                  <a16:creationId xmlns:a16="http://schemas.microsoft.com/office/drawing/2014/main" id="{D59D63A2-57F9-4453-8701-B0385B784A2A}"/>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2" name="TextBox 21">
              <a:extLst>
                <a:ext uri="{FF2B5EF4-FFF2-40B4-BE49-F238E27FC236}">
                  <a16:creationId xmlns:a16="http://schemas.microsoft.com/office/drawing/2014/main" id="{A12A3856-2E68-4CBC-A0FC-04BA56A4FAFD}"/>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pic>
        <p:nvPicPr>
          <p:cNvPr id="12" name="Picture 11">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spTree>
    <p:extLst>
      <p:ext uri="{BB962C8B-B14F-4D97-AF65-F5344CB8AC3E}">
        <p14:creationId xmlns:p14="http://schemas.microsoft.com/office/powerpoint/2010/main" val="1423377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86675"/>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SB Performance Improvement Score for Self-Care  </a:t>
            </a:r>
          </a:p>
        </p:txBody>
      </p:sp>
      <p:grpSp>
        <p:nvGrpSpPr>
          <p:cNvPr id="13" name="Group 12">
            <a:extLst>
              <a:ext uri="{FF2B5EF4-FFF2-40B4-BE49-F238E27FC236}">
                <a16:creationId xmlns:a16="http://schemas.microsoft.com/office/drawing/2014/main" id="{333AC444-9FEE-43C8-A559-DD70E41B48E6}"/>
              </a:ext>
            </a:extLst>
          </p:cNvPr>
          <p:cNvGrpSpPr/>
          <p:nvPr/>
        </p:nvGrpSpPr>
        <p:grpSpPr>
          <a:xfrm>
            <a:off x="7339613" y="381000"/>
            <a:ext cx="1728187" cy="725480"/>
            <a:chOff x="5181600" y="3449838"/>
            <a:chExt cx="1728187" cy="725480"/>
          </a:xfrm>
        </p:grpSpPr>
        <p:sp>
          <p:nvSpPr>
            <p:cNvPr id="14" name="Rectangle 13">
              <a:extLst>
                <a:ext uri="{FF2B5EF4-FFF2-40B4-BE49-F238E27FC236}">
                  <a16:creationId xmlns:a16="http://schemas.microsoft.com/office/drawing/2014/main" id="{F3658BFB-B066-478A-AE4E-22A505874AD8}"/>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B718950-C419-441E-BC3E-039FA8E0EA69}"/>
                </a:ext>
              </a:extLst>
            </p:cNvPr>
            <p:cNvCxnSpPr>
              <a:stCxn id="14" idx="0"/>
              <a:endCxn id="14"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AE5B2F-FC6F-4642-B6D9-096D59DFB456}"/>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4" name="TextBox 23">
              <a:extLst>
                <a:ext uri="{FF2B5EF4-FFF2-40B4-BE49-F238E27FC236}">
                  <a16:creationId xmlns:a16="http://schemas.microsoft.com/office/drawing/2014/main" id="{5F8DF310-2FAE-4C8E-A5C5-3030104963AB}"/>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5" name="TextBox 24">
              <a:extLst>
                <a:ext uri="{FF2B5EF4-FFF2-40B4-BE49-F238E27FC236}">
                  <a16:creationId xmlns:a16="http://schemas.microsoft.com/office/drawing/2014/main" id="{27251D07-1BCC-4E91-A7A0-A40F736A09FC}"/>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pic>
        <p:nvPicPr>
          <p:cNvPr id="16" name="Picture 15">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spTree>
    <p:extLst>
      <p:ext uri="{BB962C8B-B14F-4D97-AF65-F5344CB8AC3E}">
        <p14:creationId xmlns:p14="http://schemas.microsoft.com/office/powerpoint/2010/main" val="27861834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986675"/>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SB Performance Improvement Score for Mobility  </a:t>
            </a:r>
          </a:p>
        </p:txBody>
      </p:sp>
      <p:grpSp>
        <p:nvGrpSpPr>
          <p:cNvPr id="17" name="Group 16">
            <a:extLst>
              <a:ext uri="{FF2B5EF4-FFF2-40B4-BE49-F238E27FC236}">
                <a16:creationId xmlns:a16="http://schemas.microsoft.com/office/drawing/2014/main" id="{E70A6BAB-1976-4010-98E4-BC25B2F8F27E}"/>
              </a:ext>
            </a:extLst>
          </p:cNvPr>
          <p:cNvGrpSpPr/>
          <p:nvPr/>
        </p:nvGrpSpPr>
        <p:grpSpPr>
          <a:xfrm>
            <a:off x="7339613" y="381000"/>
            <a:ext cx="1728187" cy="725480"/>
            <a:chOff x="5181600" y="3449838"/>
            <a:chExt cx="1728187" cy="725480"/>
          </a:xfrm>
        </p:grpSpPr>
        <p:sp>
          <p:nvSpPr>
            <p:cNvPr id="18" name="Rectangle 17">
              <a:extLst>
                <a:ext uri="{FF2B5EF4-FFF2-40B4-BE49-F238E27FC236}">
                  <a16:creationId xmlns:a16="http://schemas.microsoft.com/office/drawing/2014/main" id="{0B440473-FC13-4EAB-91C8-DCC40FBBBDD3}"/>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6C3BF62-4942-4083-A4C5-92086CF8B40D}"/>
                </a:ext>
              </a:extLst>
            </p:cNvPr>
            <p:cNvCxnSpPr>
              <a:stCxn id="18" idx="0"/>
              <a:endCxn id="18"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1ADABA4-2C6C-4895-8494-AA802182A40D}"/>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1" name="TextBox 20">
              <a:extLst>
                <a:ext uri="{FF2B5EF4-FFF2-40B4-BE49-F238E27FC236}">
                  <a16:creationId xmlns:a16="http://schemas.microsoft.com/office/drawing/2014/main" id="{624383D0-2DE5-4CA2-AE1F-53F50A5DB0BE}"/>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2" name="TextBox 21">
              <a:extLst>
                <a:ext uri="{FF2B5EF4-FFF2-40B4-BE49-F238E27FC236}">
                  <a16:creationId xmlns:a16="http://schemas.microsoft.com/office/drawing/2014/main" id="{A79885E8-71AB-4229-86CB-8510E2E23BC3}"/>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pic>
        <p:nvPicPr>
          <p:cNvPr id="12" name="Picture 11">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spTree>
    <p:extLst>
      <p:ext uri="{BB962C8B-B14F-4D97-AF65-F5344CB8AC3E}">
        <p14:creationId xmlns:p14="http://schemas.microsoft.com/office/powerpoint/2010/main" val="67446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
        <p:nvSpPr>
          <p:cNvPr id="7" name="Title 3"/>
          <p:cNvSpPr>
            <a:spLocks noGrp="1"/>
          </p:cNvSpPr>
          <p:nvPr>
            <p:ph type="title"/>
          </p:nvPr>
        </p:nvSpPr>
        <p:spPr>
          <a:xfrm>
            <a:off x="228600" y="381000"/>
            <a:ext cx="8686800" cy="381000"/>
          </a:xfrm>
        </p:spPr>
        <p:txBody>
          <a:bodyPr/>
          <a:lstStyle/>
          <a:p>
            <a:r>
              <a:rPr lang="en-US" sz="1800" b="1" dirty="0">
                <a:solidFill>
                  <a:srgbClr val="C00000"/>
                </a:solidFill>
              </a:rPr>
              <a:t>Primary Medical Condition/Reason for SB Admission (cont’) </a:t>
            </a:r>
          </a:p>
        </p:txBody>
      </p:sp>
      <p:sp>
        <p:nvSpPr>
          <p:cNvPr id="8" name="TextBox 7"/>
          <p:cNvSpPr txBox="1"/>
          <p:nvPr/>
        </p:nvSpPr>
        <p:spPr>
          <a:xfrm>
            <a:off x="304800" y="914400"/>
            <a:ext cx="8458200" cy="5663089"/>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b="1" dirty="0">
                <a:solidFill>
                  <a:srgbClr val="C00000"/>
                </a:solidFill>
              </a:rPr>
              <a:t>Medical Condition/Reason – Definitions (cont’)</a:t>
            </a:r>
          </a:p>
          <a:p>
            <a:pPr>
              <a:buClr>
                <a:srgbClr val="C00000"/>
              </a:buClr>
            </a:pPr>
            <a:endParaRPr lang="en-US" dirty="0"/>
          </a:p>
          <a:p>
            <a:pPr marL="285750" indent="-285750">
              <a:buClr>
                <a:srgbClr val="C00000"/>
              </a:buClr>
              <a:buFont typeface="Arial" panose="020B0604020202020204" pitchFamily="34" charset="0"/>
              <a:buChar char="•"/>
            </a:pPr>
            <a:r>
              <a:rPr lang="en-US" sz="1600" b="1" dirty="0">
                <a:solidFill>
                  <a:srgbClr val="C00000"/>
                </a:solidFill>
              </a:rPr>
              <a:t>Code 06, </a:t>
            </a:r>
            <a:r>
              <a:rPr lang="en-US" sz="1600" dirty="0"/>
              <a:t>Progressive Neurological Conditions = if the patient’s primary medical condition category is a progressive neurological condition. Examples include multiple sclerosis and Parkinson’s disease.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07, </a:t>
            </a:r>
            <a:r>
              <a:rPr lang="en-US" sz="1600" dirty="0"/>
              <a:t>Other Neurological Conditions = if the patient’s primary medical condition category is other neurological condition. Examples include cerebral palsy, polyneuropathy, and myasthenia gravis.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08, </a:t>
            </a:r>
            <a:r>
              <a:rPr lang="en-US" sz="1600" dirty="0"/>
              <a:t>Amputation = if the patient’s primary medical condition category is an amputation. An example is acquired absence of limb. </a:t>
            </a:r>
          </a:p>
          <a:p>
            <a:pPr>
              <a:buClr>
                <a:srgbClr val="C00000"/>
              </a:buCl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09, </a:t>
            </a:r>
            <a:r>
              <a:rPr lang="en-US" sz="1600" dirty="0"/>
              <a:t>Hip and Knee Replacement = if the patient’s primary medical condition category is due to a hip or knee replacement. An example is total knee replacement. If hip replacement is secondary to hip fracture, code as fracture.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Arial" panose="020B0604020202020204" pitchFamily="34" charset="0"/>
              <a:buChar char="•"/>
            </a:pPr>
            <a:r>
              <a:rPr lang="en-US" sz="1600" b="1" dirty="0">
                <a:solidFill>
                  <a:srgbClr val="C00000"/>
                </a:solidFill>
              </a:rPr>
              <a:t>Code 10,</a:t>
            </a:r>
            <a:r>
              <a:rPr lang="en-US" sz="1600" dirty="0"/>
              <a:t> Fractures and Other Multiple Trauma , if the patient’s primary medical condition category is fractures and other multiple trauma. Examples include hip fracture, pelvic fracture, and fracture of tibia and fibula. </a:t>
            </a:r>
          </a:p>
          <a:p>
            <a:pPr marL="285750"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v"/>
            </a:pPr>
            <a:endParaRPr lang="en-US" sz="1600" b="1" dirty="0">
              <a:solidFill>
                <a:srgbClr val="C00000"/>
              </a:solidFill>
            </a:endParaRPr>
          </a:p>
        </p:txBody>
      </p:sp>
    </p:spTree>
    <p:extLst>
      <p:ext uri="{BB962C8B-B14F-4D97-AF65-F5344CB8AC3E}">
        <p14:creationId xmlns:p14="http://schemas.microsoft.com/office/powerpoint/2010/main" val="553555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Percent of Total by Discharge Disposition  </a:t>
            </a:r>
          </a:p>
        </p:txBody>
      </p:sp>
      <p:pic>
        <p:nvPicPr>
          <p:cNvPr id="7" name="Picture 6">
            <a:extLst>
              <a:ext uri="{FF2B5EF4-FFF2-40B4-BE49-F238E27FC236}">
                <a16:creationId xmlns:a16="http://schemas.microsoft.com/office/drawing/2014/main" id="{45453830-881A-4C5D-A455-D8992A76D6DC}"/>
              </a:ext>
            </a:extLst>
          </p:cNvPr>
          <p:cNvPicPr>
            <a:picLocks noChangeAspect="1"/>
          </p:cNvPicPr>
          <p:nvPr/>
        </p:nvPicPr>
        <p:blipFill>
          <a:blip r:embed="rId3"/>
          <a:stretch>
            <a:fillRect/>
          </a:stretch>
        </p:blipFill>
        <p:spPr>
          <a:xfrm>
            <a:off x="0" y="0"/>
            <a:ext cx="1348857" cy="304826"/>
          </a:xfrm>
          <a:prstGeom prst="rect">
            <a:avLst/>
          </a:prstGeom>
        </p:spPr>
      </p:pic>
      <p:pic>
        <p:nvPicPr>
          <p:cNvPr id="6" name="Picture 5"/>
          <p:cNvPicPr>
            <a:picLocks noChangeAspect="1"/>
          </p:cNvPicPr>
          <p:nvPr/>
        </p:nvPicPr>
        <p:blipFill>
          <a:blip r:embed="rId4"/>
          <a:stretch>
            <a:fillRect/>
          </a:stretch>
        </p:blipFill>
        <p:spPr>
          <a:xfrm>
            <a:off x="1" y="990600"/>
            <a:ext cx="7950675" cy="5810680"/>
          </a:xfrm>
          <a:prstGeom prst="rect">
            <a:avLst/>
          </a:prstGeom>
        </p:spPr>
      </p:pic>
      <p:pic>
        <p:nvPicPr>
          <p:cNvPr id="10" name="Picture 9"/>
          <p:cNvPicPr>
            <a:picLocks noChangeAspect="1"/>
          </p:cNvPicPr>
          <p:nvPr/>
        </p:nvPicPr>
        <p:blipFill>
          <a:blip r:embed="rId5"/>
          <a:stretch>
            <a:fillRect/>
          </a:stretch>
        </p:blipFill>
        <p:spPr>
          <a:xfrm>
            <a:off x="7288176" y="1"/>
            <a:ext cx="1855824" cy="1452384"/>
          </a:xfrm>
          <a:prstGeom prst="rect">
            <a:avLst/>
          </a:prstGeom>
        </p:spPr>
      </p:pic>
    </p:spTree>
    <p:extLst>
      <p:ext uri="{BB962C8B-B14F-4D97-AF65-F5344CB8AC3E}">
        <p14:creationId xmlns:p14="http://schemas.microsoft.com/office/powerpoint/2010/main" val="3437009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90600"/>
            <a:ext cx="7950675" cy="5810680"/>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Percent of Total by 30-Day Follow Up  </a:t>
            </a:r>
          </a:p>
        </p:txBody>
      </p:sp>
      <p:pic>
        <p:nvPicPr>
          <p:cNvPr id="8" name="Picture 7">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pic>
        <p:nvPicPr>
          <p:cNvPr id="5" name="Picture 4"/>
          <p:cNvPicPr>
            <a:picLocks noChangeAspect="1"/>
          </p:cNvPicPr>
          <p:nvPr/>
        </p:nvPicPr>
        <p:blipFill>
          <a:blip r:embed="rId5"/>
          <a:stretch>
            <a:fillRect/>
          </a:stretch>
        </p:blipFill>
        <p:spPr>
          <a:xfrm>
            <a:off x="5714999" y="220079"/>
            <a:ext cx="3467965" cy="999121"/>
          </a:xfrm>
          <a:prstGeom prst="rect">
            <a:avLst/>
          </a:prstGeom>
        </p:spPr>
      </p:pic>
    </p:spTree>
    <p:extLst>
      <p:ext uri="{BB962C8B-B14F-4D97-AF65-F5344CB8AC3E}">
        <p14:creationId xmlns:p14="http://schemas.microsoft.com/office/powerpoint/2010/main" val="38205682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90600"/>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Number of Readmits to Acute by Hospital  </a:t>
            </a:r>
          </a:p>
        </p:txBody>
      </p:sp>
      <p:grpSp>
        <p:nvGrpSpPr>
          <p:cNvPr id="9" name="Group 8">
            <a:extLst>
              <a:ext uri="{FF2B5EF4-FFF2-40B4-BE49-F238E27FC236}">
                <a16:creationId xmlns:a16="http://schemas.microsoft.com/office/drawing/2014/main" id="{8655AFC8-1FB2-4ACB-BA87-B2346AFB1EFB}"/>
              </a:ext>
            </a:extLst>
          </p:cNvPr>
          <p:cNvGrpSpPr/>
          <p:nvPr/>
        </p:nvGrpSpPr>
        <p:grpSpPr>
          <a:xfrm>
            <a:off x="7339613" y="381000"/>
            <a:ext cx="1728187" cy="725480"/>
            <a:chOff x="5181600" y="3449838"/>
            <a:chExt cx="1728187" cy="725480"/>
          </a:xfrm>
        </p:grpSpPr>
        <p:sp>
          <p:nvSpPr>
            <p:cNvPr id="11" name="Rectangle 10">
              <a:extLst>
                <a:ext uri="{FF2B5EF4-FFF2-40B4-BE49-F238E27FC236}">
                  <a16:creationId xmlns:a16="http://schemas.microsoft.com/office/drawing/2014/main" id="{F1CA8987-A937-4E55-A364-312166238AEE}"/>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F09ACAD-5FAD-4E18-99BF-FB499AC92E88}"/>
                </a:ext>
              </a:extLst>
            </p:cNvPr>
            <p:cNvCxnSpPr>
              <a:stCxn id="11" idx="0"/>
              <a:endCxn id="11"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C7CA90B-61F8-47AB-B992-0267FD6A039A}"/>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14" name="TextBox 13">
              <a:extLst>
                <a:ext uri="{FF2B5EF4-FFF2-40B4-BE49-F238E27FC236}">
                  <a16:creationId xmlns:a16="http://schemas.microsoft.com/office/drawing/2014/main" id="{D9CF67C3-DDA0-465C-B48E-D08D7AB3009C}"/>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15" name="TextBox 14">
              <a:extLst>
                <a:ext uri="{FF2B5EF4-FFF2-40B4-BE49-F238E27FC236}">
                  <a16:creationId xmlns:a16="http://schemas.microsoft.com/office/drawing/2014/main" id="{35612CC9-C7D5-499C-8B59-585D23956981}"/>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pic>
        <p:nvPicPr>
          <p:cNvPr id="16" name="Picture 15">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spTree>
    <p:extLst>
      <p:ext uri="{BB962C8B-B14F-4D97-AF65-F5344CB8AC3E}">
        <p14:creationId xmlns:p14="http://schemas.microsoft.com/office/powerpoint/2010/main" val="42632211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990600"/>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Number of Readmits to SB/SNF by Hospital  </a:t>
            </a:r>
          </a:p>
        </p:txBody>
      </p:sp>
      <p:grpSp>
        <p:nvGrpSpPr>
          <p:cNvPr id="17" name="Group 16">
            <a:extLst>
              <a:ext uri="{FF2B5EF4-FFF2-40B4-BE49-F238E27FC236}">
                <a16:creationId xmlns:a16="http://schemas.microsoft.com/office/drawing/2014/main" id="{C9DF619F-87EF-4FD6-B4D9-847F1AB7D63A}"/>
              </a:ext>
            </a:extLst>
          </p:cNvPr>
          <p:cNvGrpSpPr/>
          <p:nvPr/>
        </p:nvGrpSpPr>
        <p:grpSpPr>
          <a:xfrm>
            <a:off x="7339613" y="381000"/>
            <a:ext cx="1728187" cy="725480"/>
            <a:chOff x="5181600" y="3449838"/>
            <a:chExt cx="1728187" cy="725480"/>
          </a:xfrm>
        </p:grpSpPr>
        <p:sp>
          <p:nvSpPr>
            <p:cNvPr id="18" name="Rectangle 17">
              <a:extLst>
                <a:ext uri="{FF2B5EF4-FFF2-40B4-BE49-F238E27FC236}">
                  <a16:creationId xmlns:a16="http://schemas.microsoft.com/office/drawing/2014/main" id="{44BDD52B-9234-48FD-82E2-8AAB4AFFE4B0}"/>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E415F98-3B27-41DE-9F40-9F477E1FF9D3}"/>
                </a:ext>
              </a:extLst>
            </p:cNvPr>
            <p:cNvCxnSpPr>
              <a:stCxn id="18" idx="0"/>
              <a:endCxn id="18"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DE2DAB7-59B3-4B3D-A5A3-ECFFE517F581}"/>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1" name="TextBox 20">
              <a:extLst>
                <a:ext uri="{FF2B5EF4-FFF2-40B4-BE49-F238E27FC236}">
                  <a16:creationId xmlns:a16="http://schemas.microsoft.com/office/drawing/2014/main" id="{865E6FEF-2E0E-4255-80B9-E101EB10F9BD}"/>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2" name="TextBox 21">
              <a:extLst>
                <a:ext uri="{FF2B5EF4-FFF2-40B4-BE49-F238E27FC236}">
                  <a16:creationId xmlns:a16="http://schemas.microsoft.com/office/drawing/2014/main" id="{3855817D-5C65-47A4-827B-102247C92E37}"/>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pic>
        <p:nvPicPr>
          <p:cNvPr id="12" name="Picture 11">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spTree>
    <p:extLst>
      <p:ext uri="{BB962C8B-B14F-4D97-AF65-F5344CB8AC3E}">
        <p14:creationId xmlns:p14="http://schemas.microsoft.com/office/powerpoint/2010/main" val="6421153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990600"/>
            <a:ext cx="9144000" cy="5871325"/>
          </a:xfrm>
          <a:prstGeom prst="rect">
            <a:avLst/>
          </a:prstGeom>
        </p:spPr>
      </p:pic>
      <p:sp>
        <p:nvSpPr>
          <p:cNvPr id="4" name="Title 3"/>
          <p:cNvSpPr>
            <a:spLocks noGrp="1"/>
          </p:cNvSpPr>
          <p:nvPr>
            <p:ph type="title"/>
          </p:nvPr>
        </p:nvSpPr>
        <p:spPr>
          <a:xfrm>
            <a:off x="228600" y="304800"/>
            <a:ext cx="8686800" cy="381000"/>
          </a:xfrm>
        </p:spPr>
        <p:txBody>
          <a:bodyPr/>
          <a:lstStyle/>
          <a:p>
            <a:r>
              <a:rPr lang="en-US" b="1" dirty="0">
                <a:solidFill>
                  <a:srgbClr val="C00000"/>
                </a:solidFill>
              </a:rPr>
              <a:t>Number of Revisits to ED or Observation by Hospital  </a:t>
            </a:r>
          </a:p>
        </p:txBody>
      </p:sp>
      <p:grpSp>
        <p:nvGrpSpPr>
          <p:cNvPr id="13" name="Group 12">
            <a:extLst>
              <a:ext uri="{FF2B5EF4-FFF2-40B4-BE49-F238E27FC236}">
                <a16:creationId xmlns:a16="http://schemas.microsoft.com/office/drawing/2014/main" id="{CE43DB6A-AF3F-4805-98E0-47665294ECF9}"/>
              </a:ext>
            </a:extLst>
          </p:cNvPr>
          <p:cNvGrpSpPr/>
          <p:nvPr/>
        </p:nvGrpSpPr>
        <p:grpSpPr>
          <a:xfrm>
            <a:off x="7339613" y="417520"/>
            <a:ext cx="1728187" cy="725480"/>
            <a:chOff x="5181600" y="3449838"/>
            <a:chExt cx="1728187" cy="725480"/>
          </a:xfrm>
        </p:grpSpPr>
        <p:sp>
          <p:nvSpPr>
            <p:cNvPr id="14" name="Rectangle 13">
              <a:extLst>
                <a:ext uri="{FF2B5EF4-FFF2-40B4-BE49-F238E27FC236}">
                  <a16:creationId xmlns:a16="http://schemas.microsoft.com/office/drawing/2014/main" id="{99F3383A-FA60-4971-9D1B-3615B0697A96}"/>
                </a:ext>
              </a:extLst>
            </p:cNvPr>
            <p:cNvSpPr/>
            <p:nvPr/>
          </p:nvSpPr>
          <p:spPr>
            <a:xfrm>
              <a:off x="5486400" y="3657600"/>
              <a:ext cx="1066800" cy="304800"/>
            </a:xfrm>
            <a:prstGeom prst="rect">
              <a:avLst/>
            </a:prstGeom>
            <a:solidFill>
              <a:srgbClr val="E7F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A576BF0-ADCB-4D96-82E6-92D9D17E3CC5}"/>
                </a:ext>
              </a:extLst>
            </p:cNvPr>
            <p:cNvCxnSpPr>
              <a:stCxn id="14" idx="0"/>
              <a:endCxn id="14" idx="2"/>
            </p:cNvCxnSpPr>
            <p:nvPr/>
          </p:nvCxnSpPr>
          <p:spPr>
            <a:xfrm>
              <a:off x="6019800" y="3657600"/>
              <a:ext cx="0" cy="30480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55D758D-3849-4530-A223-9FA4BAAB16D3}"/>
                </a:ext>
              </a:extLst>
            </p:cNvPr>
            <p:cNvSpPr txBox="1"/>
            <p:nvPr/>
          </p:nvSpPr>
          <p:spPr>
            <a:xfrm>
              <a:off x="6019800" y="3926571"/>
              <a:ext cx="889987" cy="230832"/>
            </a:xfrm>
            <a:prstGeom prst="rect">
              <a:avLst/>
            </a:prstGeom>
            <a:noFill/>
          </p:spPr>
          <p:txBody>
            <a:bodyPr wrap="none" rtlCol="0">
              <a:spAutoFit/>
            </a:bodyPr>
            <a:lstStyle/>
            <a:p>
              <a:r>
                <a:rPr lang="en-US" sz="900" dirty="0"/>
                <a:t>upper quartile</a:t>
              </a:r>
            </a:p>
          </p:txBody>
        </p:sp>
        <p:sp>
          <p:nvSpPr>
            <p:cNvPr id="24" name="TextBox 23">
              <a:extLst>
                <a:ext uri="{FF2B5EF4-FFF2-40B4-BE49-F238E27FC236}">
                  <a16:creationId xmlns:a16="http://schemas.microsoft.com/office/drawing/2014/main" id="{7DA3B70E-D9AD-488E-B179-52514D551DB7}"/>
                </a:ext>
              </a:extLst>
            </p:cNvPr>
            <p:cNvSpPr txBox="1"/>
            <p:nvPr/>
          </p:nvSpPr>
          <p:spPr>
            <a:xfrm>
              <a:off x="5181600" y="3944486"/>
              <a:ext cx="870751" cy="230832"/>
            </a:xfrm>
            <a:prstGeom prst="rect">
              <a:avLst/>
            </a:prstGeom>
            <a:noFill/>
          </p:spPr>
          <p:txBody>
            <a:bodyPr wrap="none" rtlCol="0">
              <a:spAutoFit/>
            </a:bodyPr>
            <a:lstStyle/>
            <a:p>
              <a:r>
                <a:rPr lang="en-US" sz="900" dirty="0"/>
                <a:t>lower quartile</a:t>
              </a:r>
            </a:p>
          </p:txBody>
        </p:sp>
        <p:sp>
          <p:nvSpPr>
            <p:cNvPr id="25" name="TextBox 24">
              <a:extLst>
                <a:ext uri="{FF2B5EF4-FFF2-40B4-BE49-F238E27FC236}">
                  <a16:creationId xmlns:a16="http://schemas.microsoft.com/office/drawing/2014/main" id="{E23BC3DF-3738-43E2-992A-7A1CDD5392E7}"/>
                </a:ext>
              </a:extLst>
            </p:cNvPr>
            <p:cNvSpPr txBox="1"/>
            <p:nvPr/>
          </p:nvSpPr>
          <p:spPr>
            <a:xfrm>
              <a:off x="5740167" y="3449838"/>
              <a:ext cx="562975" cy="230832"/>
            </a:xfrm>
            <a:prstGeom prst="rect">
              <a:avLst/>
            </a:prstGeom>
            <a:noFill/>
          </p:spPr>
          <p:txBody>
            <a:bodyPr wrap="none" rtlCol="0">
              <a:spAutoFit/>
            </a:bodyPr>
            <a:lstStyle/>
            <a:p>
              <a:r>
                <a:rPr lang="en-US" sz="900" dirty="0"/>
                <a:t>median</a:t>
              </a:r>
            </a:p>
          </p:txBody>
        </p:sp>
      </p:grpSp>
      <p:pic>
        <p:nvPicPr>
          <p:cNvPr id="16" name="Picture 15">
            <a:extLst>
              <a:ext uri="{FF2B5EF4-FFF2-40B4-BE49-F238E27FC236}">
                <a16:creationId xmlns:a16="http://schemas.microsoft.com/office/drawing/2014/main" id="{45453830-881A-4C5D-A455-D8992A76D6DC}"/>
              </a:ext>
            </a:extLst>
          </p:cNvPr>
          <p:cNvPicPr>
            <a:picLocks noChangeAspect="1"/>
          </p:cNvPicPr>
          <p:nvPr/>
        </p:nvPicPr>
        <p:blipFill>
          <a:blip r:embed="rId4"/>
          <a:stretch>
            <a:fillRect/>
          </a:stretch>
        </p:blipFill>
        <p:spPr>
          <a:xfrm>
            <a:off x="0" y="0"/>
            <a:ext cx="1348857" cy="304826"/>
          </a:xfrm>
          <a:prstGeom prst="rect">
            <a:avLst/>
          </a:prstGeom>
        </p:spPr>
      </p:pic>
    </p:spTree>
    <p:extLst>
      <p:ext uri="{BB962C8B-B14F-4D97-AF65-F5344CB8AC3E}">
        <p14:creationId xmlns:p14="http://schemas.microsoft.com/office/powerpoint/2010/main" val="9032337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WV State Comparison for the past 6 months combined  </a:t>
            </a:r>
          </a:p>
        </p:txBody>
      </p:sp>
      <p:pic>
        <p:nvPicPr>
          <p:cNvPr id="6" name="Picture 5">
            <a:extLst>
              <a:ext uri="{FF2B5EF4-FFF2-40B4-BE49-F238E27FC236}">
                <a16:creationId xmlns:a16="http://schemas.microsoft.com/office/drawing/2014/main" id="{45453830-881A-4C5D-A455-D8992A76D6DC}"/>
              </a:ext>
            </a:extLst>
          </p:cNvPr>
          <p:cNvPicPr>
            <a:picLocks noChangeAspect="1"/>
          </p:cNvPicPr>
          <p:nvPr/>
        </p:nvPicPr>
        <p:blipFill>
          <a:blip r:embed="rId3"/>
          <a:stretch>
            <a:fillRect/>
          </a:stretch>
        </p:blipFill>
        <p:spPr>
          <a:xfrm>
            <a:off x="0" y="0"/>
            <a:ext cx="1348857" cy="304826"/>
          </a:xfrm>
          <a:prstGeom prst="rect">
            <a:avLst/>
          </a:prstGeom>
        </p:spPr>
      </p:pic>
      <p:pic>
        <p:nvPicPr>
          <p:cNvPr id="5" name="Picture 4"/>
          <p:cNvPicPr>
            <a:picLocks noChangeAspect="1"/>
          </p:cNvPicPr>
          <p:nvPr/>
        </p:nvPicPr>
        <p:blipFill rotWithShape="1">
          <a:blip r:embed="rId4"/>
          <a:srcRect t="9980" r="12500"/>
          <a:stretch/>
        </p:blipFill>
        <p:spPr>
          <a:xfrm>
            <a:off x="76198" y="990597"/>
            <a:ext cx="8995213" cy="5202989"/>
          </a:xfrm>
          <a:prstGeom prst="rect">
            <a:avLst/>
          </a:prstGeom>
        </p:spPr>
      </p:pic>
    </p:spTree>
    <p:extLst>
      <p:ext uri="{BB962C8B-B14F-4D97-AF65-F5344CB8AC3E}">
        <p14:creationId xmlns:p14="http://schemas.microsoft.com/office/powerpoint/2010/main" val="5746857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What is the data telling us? (</a:t>
            </a:r>
            <a:r>
              <a:rPr lang="en-US" sz="2400" b="1" dirty="0"/>
              <a:t>2:00 – 2:55</a:t>
            </a:r>
            <a:r>
              <a:rPr lang="en-US" sz="2400" b="1" dirty="0">
                <a:solidFill>
                  <a:srgbClr val="C00000"/>
                </a:solidFill>
              </a:rPr>
              <a:t>)</a:t>
            </a:r>
          </a:p>
        </p:txBody>
      </p:sp>
      <p:sp>
        <p:nvSpPr>
          <p:cNvPr id="5" name="Rectangle 2"/>
          <p:cNvSpPr txBox="1">
            <a:spLocks noChangeArrowheads="1"/>
          </p:cNvSpPr>
          <p:nvPr/>
        </p:nvSpPr>
        <p:spPr bwMode="auto">
          <a:xfrm>
            <a:off x="4953000" y="1066800"/>
            <a:ext cx="396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4000" dirty="0"/>
              <a:t>What are the opportunities for WV CAHs Network hospitals.</a:t>
            </a: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96</a:t>
            </a:fld>
            <a:endParaRPr lang="en-US" dirty="0"/>
          </a:p>
        </p:txBody>
      </p:sp>
      <p:pic>
        <p:nvPicPr>
          <p:cNvPr id="7" name="Picture 6">
            <a:extLst>
              <a:ext uri="{FF2B5EF4-FFF2-40B4-BE49-F238E27FC236}">
                <a16:creationId xmlns:a16="http://schemas.microsoft.com/office/drawing/2014/main" id="{4A4B380C-AB05-419D-8938-3D27A7FE8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24" y="2241619"/>
            <a:ext cx="4385549" cy="3289162"/>
          </a:xfrm>
          <a:prstGeom prst="rect">
            <a:avLst/>
          </a:prstGeom>
        </p:spPr>
      </p:pic>
      <p:sp>
        <p:nvSpPr>
          <p:cNvPr id="8" name="Rectangle 7">
            <a:extLst>
              <a:ext uri="{FF2B5EF4-FFF2-40B4-BE49-F238E27FC236}">
                <a16:creationId xmlns:a16="http://schemas.microsoft.com/office/drawing/2014/main" id="{397493DB-9596-4FD7-9993-5A06EAF3C389}"/>
              </a:ext>
            </a:extLst>
          </p:cNvPr>
          <p:cNvSpPr/>
          <p:nvPr/>
        </p:nvSpPr>
        <p:spPr>
          <a:xfrm>
            <a:off x="457200" y="1066800"/>
            <a:ext cx="42671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Preparing for your PI/QI and Leadership reports and meetings</a:t>
            </a:r>
          </a:p>
        </p:txBody>
      </p:sp>
      <p:pic>
        <p:nvPicPr>
          <p:cNvPr id="6" name="Picture 5">
            <a:extLst>
              <a:ext uri="{FF2B5EF4-FFF2-40B4-BE49-F238E27FC236}">
                <a16:creationId xmlns:a16="http://schemas.microsoft.com/office/drawing/2014/main" id="{3C222246-5135-4F51-B64A-4E0637BF90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292251"/>
            <a:ext cx="3276600" cy="1879949"/>
          </a:xfrm>
          <a:prstGeom prst="rect">
            <a:avLst/>
          </a:prstGeom>
        </p:spPr>
      </p:pic>
      <p:sp>
        <p:nvSpPr>
          <p:cNvPr id="10" name="Rectangle 9">
            <a:extLst>
              <a:ext uri="{FF2B5EF4-FFF2-40B4-BE49-F238E27FC236}">
                <a16:creationId xmlns:a16="http://schemas.microsoft.com/office/drawing/2014/main" id="{9AACFF16-5529-44A2-BC81-46B3C9670FE1}"/>
              </a:ext>
            </a:extLst>
          </p:cNvPr>
          <p:cNvSpPr/>
          <p:nvPr/>
        </p:nvSpPr>
        <p:spPr>
          <a:xfrm>
            <a:off x="398024" y="5624512"/>
            <a:ext cx="5545576"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Which score will you work on this next quarter?</a:t>
            </a:r>
          </a:p>
          <a:p>
            <a:pPr algn="ctr"/>
            <a:r>
              <a:rPr lang="en-US" b="1" dirty="0">
                <a:solidFill>
                  <a:schemeClr val="tx1"/>
                </a:solidFill>
              </a:rPr>
              <a:t>(team work)</a:t>
            </a:r>
          </a:p>
        </p:txBody>
      </p:sp>
    </p:spTree>
    <p:extLst>
      <p:ext uri="{BB962C8B-B14F-4D97-AF65-F5344CB8AC3E}">
        <p14:creationId xmlns:p14="http://schemas.microsoft.com/office/powerpoint/2010/main" val="21934685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97</a:t>
            </a:fld>
            <a:endParaRPr lang="en-US" dirty="0"/>
          </a:p>
        </p:txBody>
      </p:sp>
      <p:sp>
        <p:nvSpPr>
          <p:cNvPr id="7" name="Title 3">
            <a:extLst>
              <a:ext uri="{FF2B5EF4-FFF2-40B4-BE49-F238E27FC236}">
                <a16:creationId xmlns:a16="http://schemas.microsoft.com/office/drawing/2014/main" id="{8539B495-DFFB-4FA0-9FB5-D2319F0C6C9E}"/>
              </a:ext>
            </a:extLst>
          </p:cNvPr>
          <p:cNvSpPr>
            <a:spLocks noGrp="1"/>
          </p:cNvSpPr>
          <p:nvPr>
            <p:ph type="title"/>
          </p:nvPr>
        </p:nvSpPr>
        <p:spPr>
          <a:xfrm>
            <a:off x="228600" y="304800"/>
            <a:ext cx="8686800" cy="381000"/>
          </a:xfrm>
        </p:spPr>
        <p:txBody>
          <a:bodyPr/>
          <a:lstStyle/>
          <a:p>
            <a:pPr algn="ctr"/>
            <a:r>
              <a:rPr lang="en-US" sz="2400" b="1" dirty="0">
                <a:solidFill>
                  <a:srgbClr val="C00000"/>
                </a:solidFill>
              </a:rPr>
              <a:t>Next Step (</a:t>
            </a:r>
            <a:r>
              <a:rPr lang="en-US" sz="2400" b="1" dirty="0"/>
              <a:t>2:55 to 3:00</a:t>
            </a:r>
            <a:r>
              <a:rPr lang="en-US" sz="2400" b="1" dirty="0">
                <a:solidFill>
                  <a:srgbClr val="C00000"/>
                </a:solidFill>
              </a:rPr>
              <a:t>) &amp; THANK YOU!</a:t>
            </a:r>
          </a:p>
        </p:txBody>
      </p:sp>
      <p:sp>
        <p:nvSpPr>
          <p:cNvPr id="4" name="Rectangle 3">
            <a:extLst>
              <a:ext uri="{FF2B5EF4-FFF2-40B4-BE49-F238E27FC236}">
                <a16:creationId xmlns:a16="http://schemas.microsoft.com/office/drawing/2014/main" id="{224C6CC7-2910-4545-B779-E01DF4472C28}"/>
              </a:ext>
            </a:extLst>
          </p:cNvPr>
          <p:cNvSpPr/>
          <p:nvPr/>
        </p:nvSpPr>
        <p:spPr>
          <a:xfrm>
            <a:off x="609600" y="914401"/>
            <a:ext cx="8229600" cy="58070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100" dirty="0">
                <a:solidFill>
                  <a:schemeClr val="tx1"/>
                </a:solidFill>
              </a:rPr>
              <a:t>Continue working on your last action plan as applicable</a:t>
            </a:r>
          </a:p>
          <a:p>
            <a:pPr marL="342900" indent="-342900">
              <a:buFont typeface="+mj-lt"/>
              <a:buAutoNum type="arabicParenR"/>
            </a:pPr>
            <a:r>
              <a:rPr lang="en-US" sz="2100" dirty="0">
                <a:solidFill>
                  <a:schemeClr val="tx1"/>
                </a:solidFill>
              </a:rPr>
              <a:t>Email Paula Knowlton from Stroudwater at </a:t>
            </a:r>
            <a:r>
              <a:rPr lang="en-US" sz="2100" dirty="0">
                <a:solidFill>
                  <a:schemeClr val="tx1"/>
                </a:solidFill>
                <a:hlinkClick r:id="rId3"/>
              </a:rPr>
              <a:t>pknowlton@stroudwater.com</a:t>
            </a:r>
            <a:r>
              <a:rPr lang="en-US" sz="2100" dirty="0">
                <a:solidFill>
                  <a:schemeClr val="tx1"/>
                </a:solidFill>
              </a:rPr>
              <a:t> for any technical questions (add a person with access to data, data entry issues, pulling reports together…)</a:t>
            </a:r>
          </a:p>
          <a:p>
            <a:pPr marL="342900" indent="-342900">
              <a:buFont typeface="+mj-lt"/>
              <a:buAutoNum type="arabicParenR"/>
            </a:pPr>
            <a:r>
              <a:rPr lang="en-US" sz="2100" dirty="0">
                <a:solidFill>
                  <a:schemeClr val="tx1"/>
                </a:solidFill>
              </a:rPr>
              <a:t>Write to me </a:t>
            </a:r>
            <a:r>
              <a:rPr lang="en-US" sz="2100" dirty="0">
                <a:solidFill>
                  <a:schemeClr val="tx1"/>
                </a:solidFill>
                <a:hlinkClick r:id="rId4"/>
              </a:rPr>
              <a:t>maryguyotconsulting@gmail.com</a:t>
            </a:r>
            <a:r>
              <a:rPr lang="en-US" sz="2100" dirty="0">
                <a:solidFill>
                  <a:schemeClr val="tx1"/>
                </a:solidFill>
              </a:rPr>
              <a:t> with clinical questions or to share what you would like the web-based tool to be able to do</a:t>
            </a:r>
          </a:p>
          <a:p>
            <a:pPr marL="342900" indent="-342900">
              <a:buFont typeface="+mj-lt"/>
              <a:buAutoNum type="arabicParenR"/>
            </a:pPr>
            <a:r>
              <a:rPr lang="en-US" sz="2100" dirty="0">
                <a:solidFill>
                  <a:schemeClr val="tx1"/>
                </a:solidFill>
              </a:rPr>
              <a:t>Writing to Paula or I, PLEASE clarify which hospital you are asking about especially if from same system (email name is not always sufficient!!)</a:t>
            </a:r>
          </a:p>
          <a:p>
            <a:pPr marL="342900" indent="-342900">
              <a:buFont typeface="+mj-lt"/>
              <a:buAutoNum type="arabicParenR"/>
            </a:pPr>
            <a:r>
              <a:rPr lang="en-US" sz="2100" dirty="0">
                <a:solidFill>
                  <a:schemeClr val="tx1"/>
                </a:solidFill>
              </a:rPr>
              <a:t>Share the score you have committed to improve with your team and agree on a process to improve </a:t>
            </a:r>
          </a:p>
          <a:p>
            <a:pPr marL="342900" indent="-342900">
              <a:buFont typeface="+mj-lt"/>
              <a:buAutoNum type="arabicParenR"/>
            </a:pPr>
            <a:r>
              <a:rPr lang="en-US" sz="2100" dirty="0">
                <a:solidFill>
                  <a:schemeClr val="tx1"/>
                </a:solidFill>
              </a:rPr>
              <a:t>Come prepared to share what you worked on and outcome</a:t>
            </a:r>
          </a:p>
          <a:p>
            <a:pPr marL="342900" indent="-342900">
              <a:buFont typeface="+mj-lt"/>
              <a:buAutoNum type="arabicParenR"/>
            </a:pPr>
            <a:r>
              <a:rPr lang="en-US" sz="2100" dirty="0">
                <a:solidFill>
                  <a:schemeClr val="tx1"/>
                </a:solidFill>
              </a:rPr>
              <a:t>Enter data for all Oct, Nov &amp; Dec discharges by  Jan 4</a:t>
            </a:r>
            <a:r>
              <a:rPr lang="en-US" sz="2100" baseline="30000" dirty="0">
                <a:solidFill>
                  <a:schemeClr val="tx1"/>
                </a:solidFill>
              </a:rPr>
              <a:t>th</a:t>
            </a:r>
            <a:r>
              <a:rPr lang="en-US" sz="2100" dirty="0">
                <a:solidFill>
                  <a:schemeClr val="tx1"/>
                </a:solidFill>
              </a:rPr>
              <a:t> </a:t>
            </a:r>
          </a:p>
          <a:p>
            <a:pPr marL="342900" indent="-342900">
              <a:buFont typeface="+mj-lt"/>
              <a:buAutoNum type="arabicParenR"/>
            </a:pPr>
            <a:r>
              <a:rPr lang="en-US" sz="2100" dirty="0">
                <a:solidFill>
                  <a:schemeClr val="tx1"/>
                </a:solidFill>
              </a:rPr>
              <a:t>Enter 30-day follow-up data entry for all patients who have been discharged for 30 to 33 days by Jan 4</a:t>
            </a:r>
            <a:r>
              <a:rPr lang="en-US" sz="2100" baseline="30000" dirty="0">
                <a:solidFill>
                  <a:schemeClr val="tx1"/>
                </a:solidFill>
              </a:rPr>
              <a:t>th</a:t>
            </a:r>
            <a:r>
              <a:rPr lang="en-US" sz="2100" dirty="0">
                <a:solidFill>
                  <a:schemeClr val="tx1"/>
                </a:solidFill>
              </a:rPr>
              <a:t>  </a:t>
            </a:r>
          </a:p>
          <a:p>
            <a:pPr marL="342900" indent="-342900">
              <a:buFont typeface="+mj-lt"/>
              <a:buAutoNum type="arabicParenR"/>
            </a:pPr>
            <a:r>
              <a:rPr lang="en-US" sz="2100" dirty="0">
                <a:solidFill>
                  <a:schemeClr val="tx1"/>
                </a:solidFill>
              </a:rPr>
              <a:t>Come prepared for the January meeting – </a:t>
            </a:r>
            <a:r>
              <a:rPr lang="en-US" sz="2100" b="1" dirty="0">
                <a:solidFill>
                  <a:srgbClr val="C00000"/>
                </a:solidFill>
              </a:rPr>
              <a:t>Tuesday Jan 15, 2019 </a:t>
            </a:r>
          </a:p>
        </p:txBody>
      </p:sp>
    </p:spTree>
    <p:extLst>
      <p:ext uri="{BB962C8B-B14F-4D97-AF65-F5344CB8AC3E}">
        <p14:creationId xmlns:p14="http://schemas.microsoft.com/office/powerpoint/2010/main" val="23514396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98</a:t>
            </a:fld>
            <a:endParaRPr lang="en-US" dirty="0"/>
          </a:p>
        </p:txBody>
      </p:sp>
      <p:pic>
        <p:nvPicPr>
          <p:cNvPr id="4" name="Picture 3">
            <a:extLst>
              <a:ext uri="{FF2B5EF4-FFF2-40B4-BE49-F238E27FC236}">
                <a16:creationId xmlns:a16="http://schemas.microsoft.com/office/drawing/2014/main" id="{048B937D-CADA-4869-934A-67D6B6719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447800"/>
            <a:ext cx="6375654" cy="4961598"/>
          </a:xfrm>
          <a:prstGeom prst="rect">
            <a:avLst/>
          </a:prstGeom>
        </p:spPr>
      </p:pic>
      <p:sp>
        <p:nvSpPr>
          <p:cNvPr id="7" name="Title 3">
            <a:extLst>
              <a:ext uri="{FF2B5EF4-FFF2-40B4-BE49-F238E27FC236}">
                <a16:creationId xmlns:a16="http://schemas.microsoft.com/office/drawing/2014/main" id="{8539B495-DFFB-4FA0-9FB5-D2319F0C6C9E}"/>
              </a:ext>
            </a:extLst>
          </p:cNvPr>
          <p:cNvSpPr>
            <a:spLocks noGrp="1"/>
          </p:cNvSpPr>
          <p:nvPr>
            <p:ph type="title"/>
          </p:nvPr>
        </p:nvSpPr>
        <p:spPr>
          <a:xfrm>
            <a:off x="228600" y="304800"/>
            <a:ext cx="8686800" cy="381000"/>
          </a:xfrm>
        </p:spPr>
        <p:txBody>
          <a:bodyPr/>
          <a:lstStyle/>
          <a:p>
            <a:r>
              <a:rPr lang="en-US" sz="2400" b="1" dirty="0">
                <a:solidFill>
                  <a:srgbClr val="C00000"/>
                </a:solidFill>
              </a:rPr>
              <a:t>Remaining Questions?</a:t>
            </a:r>
          </a:p>
        </p:txBody>
      </p:sp>
    </p:spTree>
    <p:extLst>
      <p:ext uri="{BB962C8B-B14F-4D97-AF65-F5344CB8AC3E}">
        <p14:creationId xmlns:p14="http://schemas.microsoft.com/office/powerpoint/2010/main" val="1771850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2DE4F-FC75-4927-B471-D604847205ED}"/>
</file>

<file path=customXml/itemProps2.xml><?xml version="1.0" encoding="utf-8"?>
<ds:datastoreItem xmlns:ds="http://schemas.openxmlformats.org/officeDocument/2006/customXml" ds:itemID="{5AC18332-8F5A-45B0-A517-0D3C4E0088F6}"/>
</file>

<file path=docProps/app.xml><?xml version="1.0" encoding="utf-8"?>
<Properties xmlns="http://schemas.openxmlformats.org/officeDocument/2006/extended-properties" xmlns:vt="http://schemas.openxmlformats.org/officeDocument/2006/docPropsVTypes">
  <Template/>
  <TotalTime>50436</TotalTime>
  <Words>8491</Words>
  <Application>Microsoft Office PowerPoint</Application>
  <PresentationFormat>On-screen Show (4:3)</PresentationFormat>
  <Paragraphs>1134</Paragraphs>
  <Slides>98</Slides>
  <Notes>97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Calibri</vt:lpstr>
      <vt:lpstr>Times New Roman</vt:lpstr>
      <vt:lpstr>Verdana</vt:lpstr>
      <vt:lpstr>Wingdings</vt:lpstr>
      <vt:lpstr>Office Theme</vt:lpstr>
      <vt:lpstr>PowerPoint Presentation</vt:lpstr>
      <vt:lpstr>PowerPoint Presentation</vt:lpstr>
      <vt:lpstr>Welcome &amp; Intro (10:00 to 10:15)   </vt:lpstr>
      <vt:lpstr>Coding Review and Q&amp;A (10:15 – 11:00) </vt:lpstr>
      <vt:lpstr>Payor </vt:lpstr>
      <vt:lpstr>Primary Medical Condition/Reason for SB Admission </vt:lpstr>
      <vt:lpstr>Primary Medical Condition/Reason for SB Admission (cont’) </vt:lpstr>
      <vt:lpstr>Primary Medical Condition/Reason for SB Admission (cont’) </vt:lpstr>
      <vt:lpstr>Primary Medical Condition/Reason for SB Admission (cont’) </vt:lpstr>
      <vt:lpstr>Primary Medical Condition/Reason for SB Admission (cont’) </vt:lpstr>
      <vt:lpstr>Prior Surgery within the last 100 Days</vt:lpstr>
      <vt:lpstr>Prior Functioning – Before Hospital Admission </vt:lpstr>
      <vt:lpstr>Prior Device Use – Before Hospital Admission </vt:lpstr>
      <vt:lpstr>Unhealed Pressure Ulcer/Injury </vt:lpstr>
      <vt:lpstr>Understand/Understood - Falls</vt:lpstr>
      <vt:lpstr>Understand/Understood - Falls</vt:lpstr>
      <vt:lpstr>Cognitive </vt:lpstr>
      <vt:lpstr>Cognitive (cont’) </vt:lpstr>
      <vt:lpstr>Cognitive (cont’) </vt:lpstr>
      <vt:lpstr>Cognitive (cont’) </vt:lpstr>
      <vt:lpstr>Cognitive (cont’) </vt:lpstr>
      <vt:lpstr>Cognitive (cont’) </vt:lpstr>
      <vt:lpstr>Cognitive (cont’) </vt:lpstr>
      <vt:lpstr>Cognitive (cont’) </vt:lpstr>
      <vt:lpstr>Cognitive (cont’) </vt:lpstr>
      <vt:lpstr>Urinary/Bowel Incontinence – TPN/Tube Feeding </vt:lpstr>
      <vt:lpstr>Comorbidities </vt:lpstr>
      <vt:lpstr>PowerPoint Presentation</vt:lpstr>
      <vt:lpstr>Function/Mobility Sections </vt:lpstr>
      <vt:lpstr>Function/Mobility Sections </vt:lpstr>
      <vt:lpstr>Function/Mobility Sections (cont’)</vt:lpstr>
      <vt:lpstr>Function/Mobility Sections (cont’) </vt:lpstr>
      <vt:lpstr>Basic CMS Guidelines to Coding Function &amp; Mobility</vt:lpstr>
      <vt:lpstr>Basic CMS Guidelines to Coding Function &amp; Mobility</vt:lpstr>
      <vt:lpstr>Self Care &amp; Mobility Items To Be Coded</vt:lpstr>
      <vt:lpstr>Self Care &amp; Mobility Items To Be Coded (cont’)</vt:lpstr>
      <vt:lpstr>Coding Tips</vt:lpstr>
      <vt:lpstr>Coding Tips</vt:lpstr>
      <vt:lpstr>Coding Tips</vt:lpstr>
      <vt:lpstr>Coding Tips</vt:lpstr>
      <vt:lpstr>Coding Tips</vt:lpstr>
      <vt:lpstr>Coding Tips</vt:lpstr>
      <vt:lpstr>Coding Tips</vt:lpstr>
      <vt:lpstr>Coding Tips (cont’)</vt:lpstr>
      <vt:lpstr>Coding Tips (cont’)</vt:lpstr>
      <vt:lpstr>Items To Be Coded (cont’) </vt:lpstr>
      <vt:lpstr>Items To Be Coded (cont’) </vt:lpstr>
      <vt:lpstr>Coding Tips  </vt:lpstr>
      <vt:lpstr>Coding Tips (cont’)</vt:lpstr>
      <vt:lpstr>Coding Function &amp; Mobility - Exceptions</vt:lpstr>
      <vt:lpstr>Discharge Data </vt:lpstr>
      <vt:lpstr>30-Day Follow-up Status </vt:lpstr>
      <vt:lpstr>30-Day Follow-up Status </vt:lpstr>
      <vt:lpstr>Examples on How to Code </vt:lpstr>
      <vt:lpstr>How are we doing on our coding? </vt:lpstr>
      <vt:lpstr>How are we doing on our coding? </vt:lpstr>
      <vt:lpstr>How are we doing on our coding? </vt:lpstr>
      <vt:lpstr>How are we doing on our coding? </vt:lpstr>
      <vt:lpstr>How are we doing on our coding? </vt:lpstr>
      <vt:lpstr>How are we doing on our coding? </vt:lpstr>
      <vt:lpstr>How are we doing on our coding? </vt:lpstr>
      <vt:lpstr>Action Plan Status (11:00 to 12:15) </vt:lpstr>
      <vt:lpstr>Action Plan Status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Action Plan Status (cont’) </vt:lpstr>
      <vt:lpstr>Networking Lunch (12:15 to 1:00)  </vt:lpstr>
      <vt:lpstr>Data Outcome &amp; Benchmarking (1:00 to 2:00)   </vt:lpstr>
      <vt:lpstr>Swing Bed Discharges by Hospital  </vt:lpstr>
      <vt:lpstr>Percent of Total by Residence Pre-Acute Admission  </vt:lpstr>
      <vt:lpstr>Percent of Total by Primary Payor  </vt:lpstr>
      <vt:lpstr>Percent of Total by Age Group  </vt:lpstr>
      <vt:lpstr>Percent of Total by Primary Medical Condition  </vt:lpstr>
      <vt:lpstr>SB Average Length of Stay (ALOS) by Hospital  </vt:lpstr>
      <vt:lpstr>SB Performance Improvement Score for Self-Care  </vt:lpstr>
      <vt:lpstr>SB Performance Improvement Score for Mobility  </vt:lpstr>
      <vt:lpstr>Percent of Total by Discharge Disposition  </vt:lpstr>
      <vt:lpstr>Percent of Total by 30-Day Follow Up  </vt:lpstr>
      <vt:lpstr>Number of Readmits to Acute by Hospital  </vt:lpstr>
      <vt:lpstr>Number of Readmits to SB/SNF by Hospital  </vt:lpstr>
      <vt:lpstr>Number of Revisits to ED or Observation by Hospital  </vt:lpstr>
      <vt:lpstr>WV State Comparison for the past 6 months combined  </vt:lpstr>
      <vt:lpstr>What is the data telling us? (2:00 – 2:55)</vt:lpstr>
      <vt:lpstr>Next Step (2:55 to 3:00) &amp; THANK YOU!</vt:lpstr>
      <vt:lpstr>Remaining Questions?</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Mary</cp:lastModifiedBy>
  <cp:revision>3204</cp:revision>
  <cp:lastPrinted>2016-03-31T20:05:51Z</cp:lastPrinted>
  <dcterms:created xsi:type="dcterms:W3CDTF">2004-07-11T19:29:50Z</dcterms:created>
  <dcterms:modified xsi:type="dcterms:W3CDTF">2018-10-21T22:13:03Z</dcterms:modified>
</cp:coreProperties>
</file>