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78.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7.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30.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2" r:id="rId1"/>
  </p:sldMasterIdLst>
  <p:notesMasterIdLst>
    <p:notesMasterId r:id="rId98"/>
  </p:notesMasterIdLst>
  <p:handoutMasterIdLst>
    <p:handoutMasterId r:id="rId99"/>
  </p:handoutMasterIdLst>
  <p:sldIdLst>
    <p:sldId id="1912" r:id="rId2"/>
    <p:sldId id="1913" r:id="rId3"/>
    <p:sldId id="1737" r:id="rId4"/>
    <p:sldId id="1738" r:id="rId5"/>
    <p:sldId id="1778" r:id="rId6"/>
    <p:sldId id="1779" r:id="rId7"/>
    <p:sldId id="1609" r:id="rId8"/>
    <p:sldId id="1895" r:id="rId9"/>
    <p:sldId id="1914" r:id="rId10"/>
    <p:sldId id="1915" r:id="rId11"/>
    <p:sldId id="1849" r:id="rId12"/>
    <p:sldId id="1922" r:id="rId13"/>
    <p:sldId id="1924" r:id="rId14"/>
    <p:sldId id="1850" r:id="rId15"/>
    <p:sldId id="1925" r:id="rId16"/>
    <p:sldId id="1926" r:id="rId17"/>
    <p:sldId id="1851" r:id="rId18"/>
    <p:sldId id="1927" r:id="rId19"/>
    <p:sldId id="1852" r:id="rId20"/>
    <p:sldId id="1853" r:id="rId21"/>
    <p:sldId id="1928" r:id="rId22"/>
    <p:sldId id="1854" r:id="rId23"/>
    <p:sldId id="1855" r:id="rId24"/>
    <p:sldId id="1929" r:id="rId25"/>
    <p:sldId id="1930" r:id="rId26"/>
    <p:sldId id="1857" r:id="rId27"/>
    <p:sldId id="1931" r:id="rId28"/>
    <p:sldId id="1856" r:id="rId29"/>
    <p:sldId id="1932" r:id="rId30"/>
    <p:sldId id="1904" r:id="rId31"/>
    <p:sldId id="1905" r:id="rId32"/>
    <p:sldId id="1858" r:id="rId33"/>
    <p:sldId id="1921" r:id="rId34"/>
    <p:sldId id="1859" r:id="rId35"/>
    <p:sldId id="1933" r:id="rId36"/>
    <p:sldId id="1934" r:id="rId37"/>
    <p:sldId id="1916" r:id="rId38"/>
    <p:sldId id="1573" r:id="rId39"/>
    <p:sldId id="1950" r:id="rId40"/>
    <p:sldId id="1951" r:id="rId41"/>
    <p:sldId id="1867" r:id="rId42"/>
    <p:sldId id="1860" r:id="rId43"/>
    <p:sldId id="1864" r:id="rId44"/>
    <p:sldId id="1863" r:id="rId45"/>
    <p:sldId id="1862" r:id="rId46"/>
    <p:sldId id="1861" r:id="rId47"/>
    <p:sldId id="1825" r:id="rId48"/>
    <p:sldId id="1865" r:id="rId49"/>
    <p:sldId id="1866" r:id="rId50"/>
    <p:sldId id="1917" r:id="rId51"/>
    <p:sldId id="1935" r:id="rId52"/>
    <p:sldId id="1911" r:id="rId53"/>
    <p:sldId id="1906" r:id="rId54"/>
    <p:sldId id="1907" r:id="rId55"/>
    <p:sldId id="1908" r:id="rId56"/>
    <p:sldId id="1909" r:id="rId57"/>
    <p:sldId id="1910" r:id="rId58"/>
    <p:sldId id="1887" r:id="rId59"/>
    <p:sldId id="1888" r:id="rId60"/>
    <p:sldId id="1794" r:id="rId61"/>
    <p:sldId id="1896" r:id="rId62"/>
    <p:sldId id="1796" r:id="rId63"/>
    <p:sldId id="1829" r:id="rId64"/>
    <p:sldId id="1936" r:id="rId65"/>
    <p:sldId id="1830" r:id="rId66"/>
    <p:sldId id="1937" r:id="rId67"/>
    <p:sldId id="1831" r:id="rId68"/>
    <p:sldId id="1938" r:id="rId69"/>
    <p:sldId id="1832" r:id="rId70"/>
    <p:sldId id="1939" r:id="rId71"/>
    <p:sldId id="1833" r:id="rId72"/>
    <p:sldId id="1940" r:id="rId73"/>
    <p:sldId id="1834" r:id="rId74"/>
    <p:sldId id="1941" r:id="rId75"/>
    <p:sldId id="1835" r:id="rId76"/>
    <p:sldId id="1942" r:id="rId77"/>
    <p:sldId id="1943" r:id="rId78"/>
    <p:sldId id="1836" r:id="rId79"/>
    <p:sldId id="1944" r:id="rId80"/>
    <p:sldId id="1945" r:id="rId81"/>
    <p:sldId id="1837" r:id="rId82"/>
    <p:sldId id="1946" r:id="rId83"/>
    <p:sldId id="1947" r:id="rId84"/>
    <p:sldId id="1838" r:id="rId85"/>
    <p:sldId id="1948" r:id="rId86"/>
    <p:sldId id="1839" r:id="rId87"/>
    <p:sldId id="1949" r:id="rId88"/>
    <p:sldId id="1919" r:id="rId89"/>
    <p:sldId id="1841" r:id="rId90"/>
    <p:sldId id="1842" r:id="rId91"/>
    <p:sldId id="1843" r:id="rId92"/>
    <p:sldId id="1844" r:id="rId93"/>
    <p:sldId id="1845" r:id="rId94"/>
    <p:sldId id="1846" r:id="rId95"/>
    <p:sldId id="1780" r:id="rId96"/>
    <p:sldId id="1918" r:id="rId9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3"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Guyot" initials="MG" lastIdx="2" clrIdx="0"/>
  <p:cmAuthor id="1" name="Hillary Zipper" initials="HZ"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E303"/>
    <a:srgbClr val="BF491A"/>
    <a:srgbClr val="C8D0D9"/>
    <a:srgbClr val="39699A"/>
    <a:srgbClr val="005B99"/>
    <a:srgbClr val="E09D53"/>
    <a:srgbClr val="98B764"/>
    <a:srgbClr val="3E8BB1"/>
    <a:srgbClr val="1974A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343" autoAdjust="0"/>
  </p:normalViewPr>
  <p:slideViewPr>
    <p:cSldViewPr>
      <p:cViewPr varScale="1">
        <p:scale>
          <a:sx n="105" d="100"/>
          <a:sy n="105" d="100"/>
        </p:scale>
        <p:origin x="294" y="54"/>
      </p:cViewPr>
      <p:guideLst>
        <p:guide orient="horz" pos="624"/>
        <p:guide pos="2880"/>
      </p:guideLst>
    </p:cSldViewPr>
  </p:slideViewPr>
  <p:notesTextViewPr>
    <p:cViewPr>
      <p:scale>
        <a:sx n="100" d="100"/>
        <a:sy n="100" d="100"/>
      </p:scale>
      <p:origin x="0" y="0"/>
    </p:cViewPr>
  </p:notesTextViewPr>
  <p:sorterViewPr>
    <p:cViewPr>
      <p:scale>
        <a:sx n="100" d="100"/>
        <a:sy n="100" d="100"/>
      </p:scale>
      <p:origin x="0" y="3438"/>
    </p:cViewPr>
  </p:sorterViewPr>
  <p:notesViewPr>
    <p:cSldViewPr showGuides="1">
      <p:cViewPr varScale="1">
        <p:scale>
          <a:sx n="65" d="100"/>
          <a:sy n="65" d="100"/>
        </p:scale>
        <p:origin x="-3115" y="-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105"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79892"/>
          </a:xfrm>
          <a:prstGeom prst="rect">
            <a:avLst/>
          </a:prstGeom>
        </p:spPr>
        <p:txBody>
          <a:bodyPr vert="horz" lIns="96645" tIns="48323" rIns="96645" bIns="48323" rtlCol="0"/>
          <a:lstStyle>
            <a:lvl1pPr algn="l">
              <a:defRPr sz="1100"/>
            </a:lvl1pPr>
          </a:lstStyle>
          <a:p>
            <a:endParaRPr lang="en-US" dirty="0"/>
          </a:p>
        </p:txBody>
      </p:sp>
      <p:sp>
        <p:nvSpPr>
          <p:cNvPr id="3" name="Date Placeholder 2"/>
          <p:cNvSpPr>
            <a:spLocks noGrp="1"/>
          </p:cNvSpPr>
          <p:nvPr>
            <p:ph type="dt" sz="quarter" idx="1"/>
          </p:nvPr>
        </p:nvSpPr>
        <p:spPr>
          <a:xfrm>
            <a:off x="4143587" y="0"/>
            <a:ext cx="3169920" cy="479892"/>
          </a:xfrm>
          <a:prstGeom prst="rect">
            <a:avLst/>
          </a:prstGeom>
        </p:spPr>
        <p:txBody>
          <a:bodyPr vert="horz" lIns="96645" tIns="48323" rIns="96645" bIns="48323" rtlCol="0"/>
          <a:lstStyle>
            <a:lvl1pPr algn="r">
              <a:defRPr sz="1100"/>
            </a:lvl1pPr>
          </a:lstStyle>
          <a:p>
            <a:fld id="{D7684E86-29BF-4E96-BDE0-279EAB2DA1AA}" type="datetimeFigureOut">
              <a:rPr lang="en-US" smtClean="0"/>
              <a:t>7/6/2017</a:t>
            </a:fld>
            <a:endParaRPr lang="en-US" dirty="0"/>
          </a:p>
        </p:txBody>
      </p:sp>
      <p:sp>
        <p:nvSpPr>
          <p:cNvPr id="4" name="Footer Placeholder 3"/>
          <p:cNvSpPr>
            <a:spLocks noGrp="1"/>
          </p:cNvSpPr>
          <p:nvPr>
            <p:ph type="ftr" sz="quarter" idx="2"/>
          </p:nvPr>
        </p:nvSpPr>
        <p:spPr>
          <a:xfrm>
            <a:off x="0" y="9119625"/>
            <a:ext cx="3169920" cy="479892"/>
          </a:xfrm>
          <a:prstGeom prst="rect">
            <a:avLst/>
          </a:prstGeom>
        </p:spPr>
        <p:txBody>
          <a:bodyPr vert="horz" lIns="96645" tIns="48323" rIns="96645" bIns="48323" rtlCol="0" anchor="b"/>
          <a:lstStyle>
            <a:lvl1pPr algn="l">
              <a:defRPr sz="1100"/>
            </a:lvl1pPr>
          </a:lstStyle>
          <a:p>
            <a:endParaRPr lang="en-US" dirty="0"/>
          </a:p>
        </p:txBody>
      </p:sp>
      <p:sp>
        <p:nvSpPr>
          <p:cNvPr id="5" name="Slide Number Placeholder 4"/>
          <p:cNvSpPr>
            <a:spLocks noGrp="1"/>
          </p:cNvSpPr>
          <p:nvPr>
            <p:ph type="sldNum" sz="quarter" idx="3"/>
          </p:nvPr>
        </p:nvSpPr>
        <p:spPr>
          <a:xfrm>
            <a:off x="4143587" y="9119625"/>
            <a:ext cx="3169920" cy="479892"/>
          </a:xfrm>
          <a:prstGeom prst="rect">
            <a:avLst/>
          </a:prstGeom>
        </p:spPr>
        <p:txBody>
          <a:bodyPr vert="horz" lIns="96645" tIns="48323" rIns="96645" bIns="48323" rtlCol="0" anchor="b"/>
          <a:lstStyle>
            <a:lvl1pPr algn="r">
              <a:defRPr sz="1100"/>
            </a:lvl1pPr>
          </a:lstStyle>
          <a:p>
            <a:fld id="{912978F9-7115-4969-B500-AB79F290A01D}" type="slidenum">
              <a:rPr lang="en-US" smtClean="0"/>
              <a:t>‹#›</a:t>
            </a:fld>
            <a:endParaRPr lang="en-US" dirty="0"/>
          </a:p>
        </p:txBody>
      </p:sp>
    </p:spTree>
    <p:extLst>
      <p:ext uri="{BB962C8B-B14F-4D97-AF65-F5344CB8AC3E}">
        <p14:creationId xmlns:p14="http://schemas.microsoft.com/office/powerpoint/2010/main" val="1220170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45" tIns="48323" rIns="96645" bIns="48323" numCol="1" anchor="t" anchorCtr="0" compatLnSpc="1">
            <a:prstTxWarp prst="textNoShape">
              <a:avLst/>
            </a:prstTxWarp>
          </a:bodyPr>
          <a:lstStyle>
            <a:lvl1pPr eaLnBrk="1" hangingPunct="1">
              <a:defRPr sz="1100">
                <a:latin typeface="Arial" charset="0"/>
              </a:defRPr>
            </a:lvl1pPr>
          </a:lstStyle>
          <a:p>
            <a:pPr>
              <a:defRPr/>
            </a:pPr>
            <a:endParaRPr lang="en-US" dirty="0"/>
          </a:p>
        </p:txBody>
      </p:sp>
      <p:sp>
        <p:nvSpPr>
          <p:cNvPr id="52227"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45" tIns="48323" rIns="96645" bIns="48323" numCol="1" anchor="t" anchorCtr="0" compatLnSpc="1">
            <a:prstTxWarp prst="textNoShape">
              <a:avLst/>
            </a:prstTxWarp>
          </a:bodyPr>
          <a:lstStyle>
            <a:lvl1pPr algn="r" eaLnBrk="1" hangingPunct="1">
              <a:defRPr sz="1100">
                <a:latin typeface="Arial" charset="0"/>
              </a:defRPr>
            </a:lvl1pPr>
          </a:lstStyle>
          <a:p>
            <a:pPr>
              <a:defRPr/>
            </a:pPr>
            <a:endParaRPr lang="en-US" dirty="0"/>
          </a:p>
        </p:txBody>
      </p:sp>
      <p:sp>
        <p:nvSpPr>
          <p:cNvPr id="78852"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52229"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645" tIns="48323" rIns="96645" bIns="483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2230" name="Rectangle 6"/>
          <p:cNvSpPr>
            <a:spLocks noGrp="1" noChangeArrowheads="1"/>
          </p:cNvSpPr>
          <p:nvPr>
            <p:ph type="ftr" sz="quarter" idx="4"/>
          </p:nvPr>
        </p:nvSpPr>
        <p:spPr bwMode="auto">
          <a:xfrm>
            <a:off x="0" y="9119473"/>
            <a:ext cx="3169920" cy="480060"/>
          </a:xfrm>
          <a:prstGeom prst="rect">
            <a:avLst/>
          </a:prstGeom>
          <a:noFill/>
          <a:ln w="9525">
            <a:noFill/>
            <a:miter lim="800000"/>
            <a:headEnd/>
            <a:tailEnd/>
          </a:ln>
          <a:effectLst/>
        </p:spPr>
        <p:txBody>
          <a:bodyPr vert="horz" wrap="square" lIns="96645" tIns="48323" rIns="96645" bIns="48323" numCol="1" anchor="b" anchorCtr="0" compatLnSpc="1">
            <a:prstTxWarp prst="textNoShape">
              <a:avLst/>
            </a:prstTxWarp>
          </a:bodyPr>
          <a:lstStyle>
            <a:lvl1pPr eaLnBrk="1" hangingPunct="1">
              <a:defRPr sz="1100">
                <a:latin typeface="Arial" charset="0"/>
              </a:defRPr>
            </a:lvl1pPr>
          </a:lstStyle>
          <a:p>
            <a:pPr>
              <a:defRPr/>
            </a:pPr>
            <a:endParaRPr lang="en-US" dirty="0"/>
          </a:p>
        </p:txBody>
      </p:sp>
      <p:sp>
        <p:nvSpPr>
          <p:cNvPr id="52231" name="Rectangle 7"/>
          <p:cNvSpPr>
            <a:spLocks noGrp="1" noChangeArrowheads="1"/>
          </p:cNvSpPr>
          <p:nvPr>
            <p:ph type="sldNum" sz="quarter" idx="5"/>
          </p:nvPr>
        </p:nvSpPr>
        <p:spPr bwMode="auto">
          <a:xfrm>
            <a:off x="4143587" y="9119473"/>
            <a:ext cx="3169920" cy="480060"/>
          </a:xfrm>
          <a:prstGeom prst="rect">
            <a:avLst/>
          </a:prstGeom>
          <a:noFill/>
          <a:ln w="9525">
            <a:noFill/>
            <a:miter lim="800000"/>
            <a:headEnd/>
            <a:tailEnd/>
          </a:ln>
          <a:effectLst/>
        </p:spPr>
        <p:txBody>
          <a:bodyPr vert="horz" wrap="square" lIns="96645" tIns="48323" rIns="96645" bIns="48323" numCol="1" anchor="b" anchorCtr="0" compatLnSpc="1">
            <a:prstTxWarp prst="textNoShape">
              <a:avLst/>
            </a:prstTxWarp>
          </a:bodyPr>
          <a:lstStyle>
            <a:lvl1pPr algn="r" eaLnBrk="1" hangingPunct="1">
              <a:defRPr sz="1100">
                <a:latin typeface="Arial" charset="0"/>
              </a:defRPr>
            </a:lvl1pPr>
          </a:lstStyle>
          <a:p>
            <a:pPr>
              <a:defRPr/>
            </a:pPr>
            <a:fld id="{369CFF23-FB89-402D-B871-CA55ED681A6D}" type="slidenum">
              <a:rPr lang="en-US"/>
              <a:pPr>
                <a:defRPr/>
              </a:pPr>
              <a:t>‹#›</a:t>
            </a:fld>
            <a:endParaRPr lang="en-US" dirty="0"/>
          </a:p>
        </p:txBody>
      </p:sp>
    </p:spTree>
    <p:extLst>
      <p:ext uri="{BB962C8B-B14F-4D97-AF65-F5344CB8AC3E}">
        <p14:creationId xmlns:p14="http://schemas.microsoft.com/office/powerpoint/2010/main" val="3596282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12</a:t>
            </a:fld>
            <a:endParaRPr lang="en-US"/>
          </a:p>
        </p:txBody>
      </p:sp>
    </p:spTree>
    <p:extLst>
      <p:ext uri="{BB962C8B-B14F-4D97-AF65-F5344CB8AC3E}">
        <p14:creationId xmlns:p14="http://schemas.microsoft.com/office/powerpoint/2010/main" val="318191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29</a:t>
            </a:fld>
            <a:endParaRPr lang="en-US"/>
          </a:p>
        </p:txBody>
      </p:sp>
    </p:spTree>
    <p:extLst>
      <p:ext uri="{BB962C8B-B14F-4D97-AF65-F5344CB8AC3E}">
        <p14:creationId xmlns:p14="http://schemas.microsoft.com/office/powerpoint/2010/main" val="320339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33</a:t>
            </a:fld>
            <a:endParaRPr lang="en-US"/>
          </a:p>
        </p:txBody>
      </p:sp>
    </p:spTree>
    <p:extLst>
      <p:ext uri="{BB962C8B-B14F-4D97-AF65-F5344CB8AC3E}">
        <p14:creationId xmlns:p14="http://schemas.microsoft.com/office/powerpoint/2010/main" val="330148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35</a:t>
            </a:fld>
            <a:endParaRPr lang="en-US"/>
          </a:p>
        </p:txBody>
      </p:sp>
    </p:spTree>
    <p:extLst>
      <p:ext uri="{BB962C8B-B14F-4D97-AF65-F5344CB8AC3E}">
        <p14:creationId xmlns:p14="http://schemas.microsoft.com/office/powerpoint/2010/main" val="139980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36</a:t>
            </a:fld>
            <a:endParaRPr lang="en-US"/>
          </a:p>
        </p:txBody>
      </p:sp>
    </p:spTree>
    <p:extLst>
      <p:ext uri="{BB962C8B-B14F-4D97-AF65-F5344CB8AC3E}">
        <p14:creationId xmlns:p14="http://schemas.microsoft.com/office/powerpoint/2010/main" val="3312474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39</a:t>
            </a:fld>
            <a:endParaRPr lang="en-US"/>
          </a:p>
        </p:txBody>
      </p:sp>
    </p:spTree>
    <p:extLst>
      <p:ext uri="{BB962C8B-B14F-4D97-AF65-F5344CB8AC3E}">
        <p14:creationId xmlns:p14="http://schemas.microsoft.com/office/powerpoint/2010/main" val="398041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40</a:t>
            </a:fld>
            <a:endParaRPr lang="en-US"/>
          </a:p>
        </p:txBody>
      </p:sp>
    </p:spTree>
    <p:extLst>
      <p:ext uri="{BB962C8B-B14F-4D97-AF65-F5344CB8AC3E}">
        <p14:creationId xmlns:p14="http://schemas.microsoft.com/office/powerpoint/2010/main" val="1636008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51</a:t>
            </a:fld>
            <a:endParaRPr lang="en-US"/>
          </a:p>
        </p:txBody>
      </p:sp>
    </p:spTree>
    <p:extLst>
      <p:ext uri="{BB962C8B-B14F-4D97-AF65-F5344CB8AC3E}">
        <p14:creationId xmlns:p14="http://schemas.microsoft.com/office/powerpoint/2010/main" val="1694040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64</a:t>
            </a:fld>
            <a:endParaRPr lang="en-US"/>
          </a:p>
        </p:txBody>
      </p:sp>
    </p:spTree>
    <p:extLst>
      <p:ext uri="{BB962C8B-B14F-4D97-AF65-F5344CB8AC3E}">
        <p14:creationId xmlns:p14="http://schemas.microsoft.com/office/powerpoint/2010/main" val="3498299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66</a:t>
            </a:fld>
            <a:endParaRPr lang="en-US"/>
          </a:p>
        </p:txBody>
      </p:sp>
    </p:spTree>
    <p:extLst>
      <p:ext uri="{BB962C8B-B14F-4D97-AF65-F5344CB8AC3E}">
        <p14:creationId xmlns:p14="http://schemas.microsoft.com/office/powerpoint/2010/main" val="1875113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68</a:t>
            </a:fld>
            <a:endParaRPr lang="en-US"/>
          </a:p>
        </p:txBody>
      </p:sp>
    </p:spTree>
    <p:extLst>
      <p:ext uri="{BB962C8B-B14F-4D97-AF65-F5344CB8AC3E}">
        <p14:creationId xmlns:p14="http://schemas.microsoft.com/office/powerpoint/2010/main" val="420825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13</a:t>
            </a:fld>
            <a:endParaRPr lang="en-US"/>
          </a:p>
        </p:txBody>
      </p:sp>
    </p:spTree>
    <p:extLst>
      <p:ext uri="{BB962C8B-B14F-4D97-AF65-F5344CB8AC3E}">
        <p14:creationId xmlns:p14="http://schemas.microsoft.com/office/powerpoint/2010/main" val="801368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70</a:t>
            </a:fld>
            <a:endParaRPr lang="en-US"/>
          </a:p>
        </p:txBody>
      </p:sp>
    </p:spTree>
    <p:extLst>
      <p:ext uri="{BB962C8B-B14F-4D97-AF65-F5344CB8AC3E}">
        <p14:creationId xmlns:p14="http://schemas.microsoft.com/office/powerpoint/2010/main" val="1438395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72</a:t>
            </a:fld>
            <a:endParaRPr lang="en-US"/>
          </a:p>
        </p:txBody>
      </p:sp>
    </p:spTree>
    <p:extLst>
      <p:ext uri="{BB962C8B-B14F-4D97-AF65-F5344CB8AC3E}">
        <p14:creationId xmlns:p14="http://schemas.microsoft.com/office/powerpoint/2010/main" val="126833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74</a:t>
            </a:fld>
            <a:endParaRPr lang="en-US"/>
          </a:p>
        </p:txBody>
      </p:sp>
    </p:spTree>
    <p:extLst>
      <p:ext uri="{BB962C8B-B14F-4D97-AF65-F5344CB8AC3E}">
        <p14:creationId xmlns:p14="http://schemas.microsoft.com/office/powerpoint/2010/main" val="2548612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76</a:t>
            </a:fld>
            <a:endParaRPr lang="en-US"/>
          </a:p>
        </p:txBody>
      </p:sp>
    </p:spTree>
    <p:extLst>
      <p:ext uri="{BB962C8B-B14F-4D97-AF65-F5344CB8AC3E}">
        <p14:creationId xmlns:p14="http://schemas.microsoft.com/office/powerpoint/2010/main" val="2750445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77</a:t>
            </a:fld>
            <a:endParaRPr lang="en-US"/>
          </a:p>
        </p:txBody>
      </p:sp>
    </p:spTree>
    <p:extLst>
      <p:ext uri="{BB962C8B-B14F-4D97-AF65-F5344CB8AC3E}">
        <p14:creationId xmlns:p14="http://schemas.microsoft.com/office/powerpoint/2010/main" val="1365111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79</a:t>
            </a:fld>
            <a:endParaRPr lang="en-US"/>
          </a:p>
        </p:txBody>
      </p:sp>
    </p:spTree>
    <p:extLst>
      <p:ext uri="{BB962C8B-B14F-4D97-AF65-F5344CB8AC3E}">
        <p14:creationId xmlns:p14="http://schemas.microsoft.com/office/powerpoint/2010/main" val="3937516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80</a:t>
            </a:fld>
            <a:endParaRPr lang="en-US"/>
          </a:p>
        </p:txBody>
      </p:sp>
    </p:spTree>
    <p:extLst>
      <p:ext uri="{BB962C8B-B14F-4D97-AF65-F5344CB8AC3E}">
        <p14:creationId xmlns:p14="http://schemas.microsoft.com/office/powerpoint/2010/main" val="3961192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82</a:t>
            </a:fld>
            <a:endParaRPr lang="en-US"/>
          </a:p>
        </p:txBody>
      </p:sp>
    </p:spTree>
    <p:extLst>
      <p:ext uri="{BB962C8B-B14F-4D97-AF65-F5344CB8AC3E}">
        <p14:creationId xmlns:p14="http://schemas.microsoft.com/office/powerpoint/2010/main" val="3816578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83</a:t>
            </a:fld>
            <a:endParaRPr lang="en-US"/>
          </a:p>
        </p:txBody>
      </p:sp>
    </p:spTree>
    <p:extLst>
      <p:ext uri="{BB962C8B-B14F-4D97-AF65-F5344CB8AC3E}">
        <p14:creationId xmlns:p14="http://schemas.microsoft.com/office/powerpoint/2010/main" val="3336954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85</a:t>
            </a:fld>
            <a:endParaRPr lang="en-US"/>
          </a:p>
        </p:txBody>
      </p:sp>
    </p:spTree>
    <p:extLst>
      <p:ext uri="{BB962C8B-B14F-4D97-AF65-F5344CB8AC3E}">
        <p14:creationId xmlns:p14="http://schemas.microsoft.com/office/powerpoint/2010/main" val="307383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15</a:t>
            </a:fld>
            <a:endParaRPr lang="en-US"/>
          </a:p>
        </p:txBody>
      </p:sp>
    </p:spTree>
    <p:extLst>
      <p:ext uri="{BB962C8B-B14F-4D97-AF65-F5344CB8AC3E}">
        <p14:creationId xmlns:p14="http://schemas.microsoft.com/office/powerpoint/2010/main" val="1846799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87</a:t>
            </a:fld>
            <a:endParaRPr lang="en-US"/>
          </a:p>
        </p:txBody>
      </p:sp>
    </p:spTree>
    <p:extLst>
      <p:ext uri="{BB962C8B-B14F-4D97-AF65-F5344CB8AC3E}">
        <p14:creationId xmlns:p14="http://schemas.microsoft.com/office/powerpoint/2010/main" val="3974950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32D5DA-68D8-4DE7-A4B8-D7DF541A9B08}" type="slidenum">
              <a:rPr lang="en-US" smtClean="0"/>
              <a:t>94</a:t>
            </a:fld>
            <a:endParaRPr lang="en-US" dirty="0"/>
          </a:p>
        </p:txBody>
      </p:sp>
    </p:spTree>
    <p:extLst>
      <p:ext uri="{BB962C8B-B14F-4D97-AF65-F5344CB8AC3E}">
        <p14:creationId xmlns:p14="http://schemas.microsoft.com/office/powerpoint/2010/main" val="135172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16</a:t>
            </a:fld>
            <a:endParaRPr lang="en-US"/>
          </a:p>
        </p:txBody>
      </p:sp>
    </p:spTree>
    <p:extLst>
      <p:ext uri="{BB962C8B-B14F-4D97-AF65-F5344CB8AC3E}">
        <p14:creationId xmlns:p14="http://schemas.microsoft.com/office/powerpoint/2010/main" val="421744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18</a:t>
            </a:fld>
            <a:endParaRPr lang="en-US"/>
          </a:p>
        </p:txBody>
      </p:sp>
    </p:spTree>
    <p:extLst>
      <p:ext uri="{BB962C8B-B14F-4D97-AF65-F5344CB8AC3E}">
        <p14:creationId xmlns:p14="http://schemas.microsoft.com/office/powerpoint/2010/main" val="4015554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21</a:t>
            </a:fld>
            <a:endParaRPr lang="en-US"/>
          </a:p>
        </p:txBody>
      </p:sp>
    </p:spTree>
    <p:extLst>
      <p:ext uri="{BB962C8B-B14F-4D97-AF65-F5344CB8AC3E}">
        <p14:creationId xmlns:p14="http://schemas.microsoft.com/office/powerpoint/2010/main" val="263254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24</a:t>
            </a:fld>
            <a:endParaRPr lang="en-US"/>
          </a:p>
        </p:txBody>
      </p:sp>
    </p:spTree>
    <p:extLst>
      <p:ext uri="{BB962C8B-B14F-4D97-AF65-F5344CB8AC3E}">
        <p14:creationId xmlns:p14="http://schemas.microsoft.com/office/powerpoint/2010/main" val="253766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25</a:t>
            </a:fld>
            <a:endParaRPr lang="en-US"/>
          </a:p>
        </p:txBody>
      </p:sp>
    </p:spTree>
    <p:extLst>
      <p:ext uri="{BB962C8B-B14F-4D97-AF65-F5344CB8AC3E}">
        <p14:creationId xmlns:p14="http://schemas.microsoft.com/office/powerpoint/2010/main" val="2558126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EF6513-F2C8-4DDF-9466-006690BAF2EC}" type="slidenum">
              <a:rPr lang="en-US" smtClean="0"/>
              <a:t>27</a:t>
            </a:fld>
            <a:endParaRPr lang="en-US"/>
          </a:p>
        </p:txBody>
      </p:sp>
    </p:spTree>
    <p:extLst>
      <p:ext uri="{BB962C8B-B14F-4D97-AF65-F5344CB8AC3E}">
        <p14:creationId xmlns:p14="http://schemas.microsoft.com/office/powerpoint/2010/main" val="3140729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6BC2A6F-4A46-4D33-80A7-0499155B88CE}" type="slidenum">
              <a:rPr lang="en-US" smtClean="0"/>
              <a:pPr>
                <a:defRPr/>
              </a:pPr>
              <a:t>‹#›</a:t>
            </a:fld>
            <a:endParaRPr lang="en-US" dirty="0"/>
          </a:p>
        </p:txBody>
      </p:sp>
    </p:spTree>
    <p:extLst>
      <p:ext uri="{BB962C8B-B14F-4D97-AF65-F5344CB8AC3E}">
        <p14:creationId xmlns:p14="http://schemas.microsoft.com/office/powerpoint/2010/main" val="35790559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372374"/>
            <a:ext cx="6400800" cy="4572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5FE3580-C414-4D58-866C-8F6D6B316618}" type="slidenum">
              <a:rPr lang="en-US" smtClean="0"/>
              <a:pPr>
                <a:defRPr/>
              </a:pPr>
              <a:t>‹#›</a:t>
            </a:fld>
            <a:endParaRPr lang="en-US" dirty="0"/>
          </a:p>
        </p:txBody>
      </p:sp>
    </p:spTree>
    <p:extLst>
      <p:ext uri="{BB962C8B-B14F-4D97-AF65-F5344CB8AC3E}">
        <p14:creationId xmlns:p14="http://schemas.microsoft.com/office/powerpoint/2010/main" val="33712018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9B353A7-DCBA-4206-B0C8-4A71069C7AD9}" type="slidenum">
              <a:rPr lang="en-US" smtClean="0"/>
              <a:pPr>
                <a:defRPr/>
              </a:pPr>
              <a:t>‹#›</a:t>
            </a:fld>
            <a:endParaRPr lang="en-US" dirty="0"/>
          </a:p>
        </p:txBody>
      </p:sp>
    </p:spTree>
    <p:extLst>
      <p:ext uri="{BB962C8B-B14F-4D97-AF65-F5344CB8AC3E}">
        <p14:creationId xmlns:p14="http://schemas.microsoft.com/office/powerpoint/2010/main" val="19168853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Date Placeholder 2"/>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dirty="0">
                <a:latin typeface="+mn-lt"/>
              </a:defRPr>
            </a:lvl1pPr>
          </a:lstStyle>
          <a:p>
            <a:pPr>
              <a:defRPr/>
            </a:pPr>
            <a:endParaRPr lang="en-US" dirty="0"/>
          </a:p>
        </p:txBody>
      </p:sp>
      <p:sp>
        <p:nvSpPr>
          <p:cNvPr id="4" name="Footer Placeholder 3"/>
          <p:cNvSpPr>
            <a:spLocks noGrp="1" noChangeArrowheads="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defRPr>
            </a:lvl1pPr>
          </a:lstStyle>
          <a:p>
            <a:pPr>
              <a:defRPr/>
            </a:pPr>
            <a:endParaRPr lang="en-US" dirty="0"/>
          </a:p>
        </p:txBody>
      </p:sp>
    </p:spTree>
    <p:extLst>
      <p:ext uri="{BB962C8B-B14F-4D97-AF65-F5344CB8AC3E}">
        <p14:creationId xmlns:p14="http://schemas.microsoft.com/office/powerpoint/2010/main" val="3490728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DDB23D8-D88F-4FF9-8FC5-CF72CE79B248}" type="slidenum">
              <a:rPr lang="en-US" smtClean="0"/>
              <a:pPr>
                <a:defRPr/>
              </a:pPr>
              <a:t>‹#›</a:t>
            </a:fld>
            <a:endParaRPr lang="en-US" dirty="0"/>
          </a:p>
        </p:txBody>
      </p:sp>
    </p:spTree>
    <p:extLst>
      <p:ext uri="{BB962C8B-B14F-4D97-AF65-F5344CB8AC3E}">
        <p14:creationId xmlns:p14="http://schemas.microsoft.com/office/powerpoint/2010/main" val="13255902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C267FF6-9F8E-4DE5-A399-8714E8A7166D}" type="slidenum">
              <a:rPr lang="en-US" smtClean="0"/>
              <a:pPr>
                <a:defRPr/>
              </a:pPr>
              <a:t>‹#›</a:t>
            </a:fld>
            <a:endParaRPr lang="en-US" dirty="0"/>
          </a:p>
        </p:txBody>
      </p:sp>
    </p:spTree>
    <p:extLst>
      <p:ext uri="{BB962C8B-B14F-4D97-AF65-F5344CB8AC3E}">
        <p14:creationId xmlns:p14="http://schemas.microsoft.com/office/powerpoint/2010/main" val="13037662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7D5B720-AC2F-4736-B461-39A789051B3C}" type="slidenum">
              <a:rPr lang="en-US" smtClean="0"/>
              <a:pPr>
                <a:defRPr/>
              </a:pPr>
              <a:t>‹#›</a:t>
            </a:fld>
            <a:endParaRPr lang="en-US" dirty="0"/>
          </a:p>
        </p:txBody>
      </p:sp>
    </p:spTree>
    <p:extLst>
      <p:ext uri="{BB962C8B-B14F-4D97-AF65-F5344CB8AC3E}">
        <p14:creationId xmlns:p14="http://schemas.microsoft.com/office/powerpoint/2010/main" val="40372718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D0C97C5-3088-4546-BD00-040891703F2F}" type="slidenum">
              <a:rPr lang="en-US" smtClean="0"/>
              <a:pPr>
                <a:defRPr/>
              </a:pPr>
              <a:t>‹#›</a:t>
            </a:fld>
            <a:endParaRPr lang="en-US" dirty="0"/>
          </a:p>
        </p:txBody>
      </p:sp>
    </p:spTree>
    <p:extLst>
      <p:ext uri="{BB962C8B-B14F-4D97-AF65-F5344CB8AC3E}">
        <p14:creationId xmlns:p14="http://schemas.microsoft.com/office/powerpoint/2010/main" val="8982609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589EE24-D388-43FA-B214-3FEF3392103F}" type="slidenum">
              <a:rPr lang="en-US" smtClean="0"/>
              <a:pPr>
                <a:defRPr/>
              </a:pPr>
              <a:t>‹#›</a:t>
            </a:fld>
            <a:endParaRPr lang="en-US" dirty="0"/>
          </a:p>
        </p:txBody>
      </p:sp>
    </p:spTree>
    <p:extLst>
      <p:ext uri="{BB962C8B-B14F-4D97-AF65-F5344CB8AC3E}">
        <p14:creationId xmlns:p14="http://schemas.microsoft.com/office/powerpoint/2010/main" val="22062864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D92C473-2133-4DE8-8B75-D58D4772F8E9}" type="slidenum">
              <a:rPr lang="en-US" smtClean="0"/>
              <a:pPr>
                <a:defRPr/>
              </a:pPr>
              <a:t>‹#›</a:t>
            </a:fld>
            <a:endParaRPr lang="en-US" dirty="0"/>
          </a:p>
        </p:txBody>
      </p:sp>
    </p:spTree>
    <p:extLst>
      <p:ext uri="{BB962C8B-B14F-4D97-AF65-F5344CB8AC3E}">
        <p14:creationId xmlns:p14="http://schemas.microsoft.com/office/powerpoint/2010/main" val="19390568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D3D5F4D-FF71-4744-A65A-BDEE6D1218D7}" type="slidenum">
              <a:rPr lang="en-US" smtClean="0"/>
              <a:pPr>
                <a:defRPr/>
              </a:pPr>
              <a:t>‹#›</a:t>
            </a:fld>
            <a:endParaRPr lang="en-US" dirty="0"/>
          </a:p>
        </p:txBody>
      </p:sp>
    </p:spTree>
    <p:extLst>
      <p:ext uri="{BB962C8B-B14F-4D97-AF65-F5344CB8AC3E}">
        <p14:creationId xmlns:p14="http://schemas.microsoft.com/office/powerpoint/2010/main" val="5473038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73F524A-EC83-4F2C-9746-C5602FB4669B}" type="slidenum">
              <a:rPr lang="en-US" smtClean="0"/>
              <a:pPr>
                <a:defRPr/>
              </a:pPr>
              <a:t>‹#›</a:t>
            </a:fld>
            <a:endParaRPr lang="en-US" dirty="0"/>
          </a:p>
        </p:txBody>
      </p:sp>
    </p:spTree>
    <p:extLst>
      <p:ext uri="{BB962C8B-B14F-4D97-AF65-F5344CB8AC3E}">
        <p14:creationId xmlns:p14="http://schemas.microsoft.com/office/powerpoint/2010/main" val="10802474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457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914399" y="1417637"/>
            <a:ext cx="729573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1FF01E5-F213-4A2D-82AC-DA78EA58C084}" type="slidenum">
              <a:rPr lang="en-US" smtClean="0"/>
              <a:pPr>
                <a:defRPr/>
              </a:pPr>
              <a:t>‹#›</a:t>
            </a:fld>
            <a:endParaRPr lang="en-US" dirty="0"/>
          </a:p>
        </p:txBody>
      </p:sp>
      <p:sp>
        <p:nvSpPr>
          <p:cNvPr id="1033" name="Slide Number Placeholder 3"/>
          <p:cNvSpPr txBox="1">
            <a:spLocks/>
          </p:cNvSpPr>
          <p:nvPr/>
        </p:nvSpPr>
        <p:spPr bwMode="auto">
          <a:xfrm>
            <a:off x="8610600" y="6492875"/>
            <a:ext cx="533400" cy="365125"/>
          </a:xfrm>
          <a:prstGeom prst="rect">
            <a:avLst/>
          </a:prstGeom>
          <a:noFill/>
          <a:ln>
            <a:noFill/>
          </a:ln>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B2FAF52-A8C0-428D-B0BB-FA81FD3C01EA}" type="slidenum">
              <a:rPr lang="en-US" sz="1200" b="0" smtClean="0">
                <a:solidFill>
                  <a:schemeClr val="bg1"/>
                </a:solidFill>
                <a:latin typeface="+mj-lt"/>
                <a:cs typeface="Arial" charset="0"/>
              </a:rPr>
              <a:pPr fontAlgn="base">
                <a:spcBef>
                  <a:spcPct val="0"/>
                </a:spcBef>
                <a:spcAft>
                  <a:spcPct val="0"/>
                </a:spcAft>
                <a:defRPr/>
              </a:pPr>
              <a:t>‹#›</a:t>
            </a:fld>
            <a:endParaRPr lang="en-US" sz="1400" b="0" dirty="0">
              <a:solidFill>
                <a:schemeClr val="bg1"/>
              </a:solidFill>
              <a:latin typeface="+mj-lt"/>
              <a:cs typeface="Arial" charset="0"/>
            </a:endParaRPr>
          </a:p>
        </p:txBody>
      </p:sp>
      <p:cxnSp>
        <p:nvCxnSpPr>
          <p:cNvPr id="14" name="Straight Connector 13"/>
          <p:cNvCxnSpPr/>
          <p:nvPr/>
        </p:nvCxnSpPr>
        <p:spPr>
          <a:xfrm>
            <a:off x="0" y="914400"/>
            <a:ext cx="7543800" cy="0"/>
          </a:xfrm>
          <a:prstGeom prst="line">
            <a:avLst/>
          </a:prstGeom>
          <a:noFill/>
          <a:ln w="9525" cap="flat" cmpd="sng" algn="ctr">
            <a:solidFill>
              <a:srgbClr val="005B99"/>
            </a:solidFill>
            <a:prstDash val="solid"/>
          </a:ln>
          <a:effectLst/>
        </p:spPr>
      </p:cxnSp>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20000" y="670560"/>
            <a:ext cx="1449237" cy="320040"/>
          </a:xfrm>
          <a:prstGeom prst="rect">
            <a:avLst/>
          </a:prstGeom>
        </p:spPr>
      </p:pic>
      <p:cxnSp>
        <p:nvCxnSpPr>
          <p:cNvPr id="10" name="Straight Connector 9"/>
          <p:cNvCxnSpPr/>
          <p:nvPr userDrawn="1"/>
        </p:nvCxnSpPr>
        <p:spPr>
          <a:xfrm>
            <a:off x="0" y="914400"/>
            <a:ext cx="7543800" cy="0"/>
          </a:xfrm>
          <a:prstGeom prst="line">
            <a:avLst/>
          </a:prstGeom>
          <a:ln>
            <a:solidFill>
              <a:srgbClr val="005B99"/>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620000" y="670560"/>
            <a:ext cx="1449237" cy="320040"/>
          </a:xfrm>
          <a:prstGeom prst="rect">
            <a:avLst/>
          </a:prstGeom>
        </p:spPr>
      </p:pic>
    </p:spTree>
    <p:extLst>
      <p:ext uri="{BB962C8B-B14F-4D97-AF65-F5344CB8AC3E}">
        <p14:creationId xmlns:p14="http://schemas.microsoft.com/office/powerpoint/2010/main" val="2006717294"/>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Lst>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hf hdr="0" ftr="0" dt="0"/>
  <p:txStyles>
    <p:titleStyle>
      <a:lvl1pPr algn="l" rtl="0" eaLnBrk="1" fontAlgn="base" hangingPunct="1">
        <a:spcBef>
          <a:spcPct val="0"/>
        </a:spcBef>
        <a:spcAft>
          <a:spcPct val="0"/>
        </a:spcAft>
        <a:defRPr sz="2800" kern="1200">
          <a:solidFill>
            <a:schemeClr val="tx1"/>
          </a:solidFill>
          <a:latin typeface="+mj-lt"/>
          <a:ea typeface="Verdana" pitchFamily="34" charset="0"/>
          <a:cs typeface="Verdana" pitchFamily="34" charset="0"/>
        </a:defRPr>
      </a:lvl1pPr>
      <a:lvl2pPr algn="l" rtl="0" eaLnBrk="1" fontAlgn="base" hangingPunct="1">
        <a:spcBef>
          <a:spcPct val="0"/>
        </a:spcBef>
        <a:spcAft>
          <a:spcPct val="0"/>
        </a:spcAft>
        <a:defRPr sz="2000">
          <a:solidFill>
            <a:schemeClr val="tx1"/>
          </a:solidFill>
          <a:latin typeface="Arial" charset="0"/>
        </a:defRPr>
      </a:lvl2pPr>
      <a:lvl3pPr algn="l" rtl="0" eaLnBrk="1" fontAlgn="base" hangingPunct="1">
        <a:spcBef>
          <a:spcPct val="0"/>
        </a:spcBef>
        <a:spcAft>
          <a:spcPct val="0"/>
        </a:spcAft>
        <a:defRPr sz="2000">
          <a:solidFill>
            <a:schemeClr val="tx1"/>
          </a:solidFill>
          <a:latin typeface="Arial" charset="0"/>
        </a:defRPr>
      </a:lvl3pPr>
      <a:lvl4pPr algn="l" rtl="0" eaLnBrk="1" fontAlgn="base" hangingPunct="1">
        <a:spcBef>
          <a:spcPct val="0"/>
        </a:spcBef>
        <a:spcAft>
          <a:spcPct val="0"/>
        </a:spcAft>
        <a:defRPr sz="2000">
          <a:solidFill>
            <a:schemeClr val="tx1"/>
          </a:solidFill>
          <a:latin typeface="Arial" charset="0"/>
        </a:defRPr>
      </a:lvl4pPr>
      <a:lvl5pPr algn="l" rtl="0" eaLnBrk="1" fontAlgn="base" hangingPunct="1">
        <a:spcBef>
          <a:spcPct val="0"/>
        </a:spcBef>
        <a:spcAft>
          <a:spcPct val="0"/>
        </a:spcAft>
        <a:defRPr sz="2000">
          <a:solidFill>
            <a:schemeClr val="tx1"/>
          </a:solidFill>
          <a:latin typeface="Arial" charset="0"/>
        </a:defRPr>
      </a:lvl5pPr>
      <a:lvl6pPr marL="457200" algn="l" rtl="0" eaLnBrk="1" fontAlgn="base" hangingPunct="1">
        <a:spcBef>
          <a:spcPct val="0"/>
        </a:spcBef>
        <a:spcAft>
          <a:spcPct val="0"/>
        </a:spcAft>
        <a:defRPr sz="2000">
          <a:solidFill>
            <a:schemeClr val="tx1"/>
          </a:solidFill>
          <a:latin typeface="Arial" charset="0"/>
        </a:defRPr>
      </a:lvl6pPr>
      <a:lvl7pPr marL="914400" algn="l" rtl="0" eaLnBrk="1" fontAlgn="base" hangingPunct="1">
        <a:spcBef>
          <a:spcPct val="0"/>
        </a:spcBef>
        <a:spcAft>
          <a:spcPct val="0"/>
        </a:spcAft>
        <a:defRPr sz="2000">
          <a:solidFill>
            <a:schemeClr val="tx1"/>
          </a:solidFill>
          <a:latin typeface="Arial" charset="0"/>
        </a:defRPr>
      </a:lvl7pPr>
      <a:lvl8pPr marL="1371600" algn="l" rtl="0" eaLnBrk="1" fontAlgn="base" hangingPunct="1">
        <a:spcBef>
          <a:spcPct val="0"/>
        </a:spcBef>
        <a:spcAft>
          <a:spcPct val="0"/>
        </a:spcAft>
        <a:defRPr sz="2000">
          <a:solidFill>
            <a:schemeClr val="tx1"/>
          </a:solidFill>
          <a:latin typeface="Arial" charset="0"/>
        </a:defRPr>
      </a:lvl8pPr>
      <a:lvl9pPr marL="1828800" algn="l" rtl="0" eaLnBrk="1" fontAlgn="base" hangingPunct="1">
        <a:spcBef>
          <a:spcPct val="0"/>
        </a:spcBef>
        <a:spcAft>
          <a:spcPct val="0"/>
        </a:spcAft>
        <a:defRPr sz="2000">
          <a:solidFill>
            <a:schemeClr val="tx1"/>
          </a:solidFill>
          <a:latin typeface="Arial" charset="0"/>
        </a:defRPr>
      </a:lvl9pPr>
    </p:titleStyle>
    <p:bodyStyle>
      <a:lvl1pPr marL="342900" indent="-342900" algn="l" rtl="0" eaLnBrk="1" fontAlgn="base" hangingPunct="1">
        <a:spcBef>
          <a:spcPct val="20000"/>
        </a:spcBef>
        <a:spcAft>
          <a:spcPct val="0"/>
        </a:spcAft>
        <a:buClrTx/>
        <a:buFont typeface="Arial" pitchFamily="34" charset="0"/>
        <a:buChar char="•"/>
        <a:defRPr sz="1800" kern="1200">
          <a:solidFill>
            <a:schemeClr val="tx1"/>
          </a:solidFill>
          <a:latin typeface="+mn-lt"/>
          <a:ea typeface="Verdana" pitchFamily="34" charset="0"/>
          <a:cs typeface="Verdana" pitchFamily="34" charset="0"/>
        </a:defRPr>
      </a:lvl1pPr>
      <a:lvl2pPr marL="742950" indent="-285750" algn="l" rtl="0" eaLnBrk="1" fontAlgn="base" hangingPunct="1">
        <a:spcBef>
          <a:spcPct val="20000"/>
        </a:spcBef>
        <a:spcAft>
          <a:spcPct val="0"/>
        </a:spcAft>
        <a:buClrTx/>
        <a:buFont typeface="Arial" pitchFamily="34" charset="0"/>
        <a:buChar char="•"/>
        <a:defRPr sz="1800" kern="1200">
          <a:solidFill>
            <a:schemeClr val="tx1"/>
          </a:solidFill>
          <a:latin typeface="+mn-lt"/>
          <a:ea typeface="Verdana" pitchFamily="34" charset="0"/>
          <a:cs typeface="Verdana" pitchFamily="34" charset="0"/>
        </a:defRPr>
      </a:lvl2pPr>
      <a:lvl3pPr marL="1143000" indent="-228600" algn="l" rtl="0" eaLnBrk="1" fontAlgn="base" hangingPunct="1">
        <a:spcBef>
          <a:spcPct val="20000"/>
        </a:spcBef>
        <a:spcAft>
          <a:spcPct val="0"/>
        </a:spcAft>
        <a:buClrTx/>
        <a:buFont typeface="Arial" pitchFamily="34" charset="0"/>
        <a:buChar char="•"/>
        <a:defRPr sz="1800" kern="1200">
          <a:solidFill>
            <a:schemeClr val="tx1"/>
          </a:solidFill>
          <a:latin typeface="+mn-lt"/>
          <a:ea typeface="Verdana" pitchFamily="34" charset="0"/>
          <a:cs typeface="Verdana" pitchFamily="34" charset="0"/>
        </a:defRPr>
      </a:lvl3pPr>
      <a:lvl4pPr marL="1600200" indent="-228600" algn="l" rtl="0" eaLnBrk="1" fontAlgn="base" hangingPunct="1">
        <a:spcBef>
          <a:spcPct val="20000"/>
        </a:spcBef>
        <a:spcAft>
          <a:spcPct val="0"/>
        </a:spcAft>
        <a:buClrTx/>
        <a:buFont typeface="Arial" pitchFamily="34" charset="0"/>
        <a:buChar char="•"/>
        <a:defRPr sz="1800" kern="1200">
          <a:solidFill>
            <a:schemeClr val="tx1"/>
          </a:solidFill>
          <a:latin typeface="+mn-lt"/>
          <a:ea typeface="Verdana" pitchFamily="34" charset="0"/>
          <a:cs typeface="Verdana" pitchFamily="34" charset="0"/>
        </a:defRPr>
      </a:lvl4pPr>
      <a:lvl5pPr marL="2057400" indent="-228600" algn="l" rtl="0" eaLnBrk="1" fontAlgn="base" hangingPunct="1">
        <a:spcBef>
          <a:spcPct val="20000"/>
        </a:spcBef>
        <a:spcAft>
          <a:spcPct val="0"/>
        </a:spcAft>
        <a:buClrTx/>
        <a:buFont typeface="Arial" pitchFamily="34" charset="0"/>
        <a:buChar char="•"/>
        <a:defRPr sz="18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wilber@stroudwater.com"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mailto:tasc@ruralcenter.org" TargetMode="External"/><Relationship Id="rId2" Type="http://schemas.openxmlformats.org/officeDocument/2006/relationships/hyperlink" Target="https://www.ruralcenter.org/tasc/mbqip/mbqip-monthly"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abingtonhealth.org/quality/measurement/emergency-department/#.Vvg02o72bVI" TargetMode="External"/><Relationship Id="rId2" Type="http://schemas.openxmlformats.org/officeDocument/2006/relationships/hyperlink" Target="https://www.ruralcenter.org/tasc/resources/mbqip-reporting-guid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ruralcenter.org/tasc/resources/quality-improvement-implementation-guide-and-toolkit-critical-access-hospitals"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cdc.gov/nhsn/acute-care-hospital/hcp-vaccination/index.html" TargetMode="External"/><Relationship Id="rId2" Type="http://schemas.openxmlformats.org/officeDocument/2006/relationships/hyperlink" Target="http://www.cdc.gov/nhsn/acute-care-hospital/enroll.html" TargetMode="External"/><Relationship Id="rId1" Type="http://schemas.openxmlformats.org/officeDocument/2006/relationships/slideLayout" Target="../slideLayouts/slideLayout2.xml"/><Relationship Id="rId4" Type="http://schemas.openxmlformats.org/officeDocument/2006/relationships/hyperlink" Target="https://www.ruralcenter.org/tasc/resources/healthcare-professional-flu-measure-op-27-webinar"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qualitynet.org/dcs/ContentServer?c=Page&amp;pagename=QnetPublic/Page/QnetTier2&amp;cid=1196690015199"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qualitynet.org/dcs/ContentServer?pagename=QnetPublic/Page/SpecsManualLicense"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94.xml.rels><?xml version="1.0" encoding="UTF-8" standalone="yes"?>
<Relationships xmlns="http://schemas.openxmlformats.org/package/2006/relationships"><Relationship Id="rId3" Type="http://schemas.openxmlformats.org/officeDocument/2006/relationships/hyperlink" Target="http://www.hcahpsonline.org/home.asp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hcahpsonline.org/Files/QAG_V11.0_2016.pdf" TargetMode="External"/><Relationship Id="rId5" Type="http://schemas.openxmlformats.org/officeDocument/2006/relationships/hyperlink" Target="http://www.hcahpsonline.org/Files/July_2016_Star%20Ratings_Tech%20Notes.pdf" TargetMode="External"/><Relationship Id="rId4" Type="http://schemas.openxmlformats.org/officeDocument/2006/relationships/hyperlink" Target="http://www.hcahpsonline.org/surveyinstrument.aspx"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071190"/>
            <a:ext cx="2535757" cy="559980"/>
          </a:xfrm>
          <a:prstGeom prst="rect">
            <a:avLst/>
          </a:prstGeom>
        </p:spPr>
      </p:pic>
      <p:sp>
        <p:nvSpPr>
          <p:cNvPr id="2" name="Rectangle 1"/>
          <p:cNvSpPr/>
          <p:nvPr/>
        </p:nvSpPr>
        <p:spPr>
          <a:xfrm>
            <a:off x="0" y="3429000"/>
            <a:ext cx="9144000" cy="1107141"/>
          </a:xfrm>
          <a:prstGeom prst="rect">
            <a:avLst/>
          </a:prstGeom>
          <a:solidFill>
            <a:schemeClr val="accent4">
              <a:lumMod val="50000"/>
            </a:schemeClr>
          </a:solidFill>
          <a:ln>
            <a:solidFill>
              <a:srgbClr val="005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mj-lt"/>
            </a:endParaRPr>
          </a:p>
          <a:p>
            <a:pPr algn="ctr"/>
            <a:r>
              <a:rPr lang="en-US" sz="2800" dirty="0">
                <a:latin typeface="+mj-lt"/>
              </a:rPr>
              <a:t>West Virginia Critical Access Hospital  </a:t>
            </a:r>
          </a:p>
          <a:p>
            <a:pPr algn="ctr"/>
            <a:r>
              <a:rPr lang="en-US" sz="2800" dirty="0">
                <a:latin typeface="+mj-lt"/>
              </a:rPr>
              <a:t>Performance Improvement Network </a:t>
            </a:r>
          </a:p>
          <a:p>
            <a:pPr algn="ctr"/>
            <a:endParaRPr lang="en-US" sz="2800" i="1" dirty="0">
              <a:latin typeface="+mj-lt"/>
            </a:endParaRPr>
          </a:p>
        </p:txBody>
      </p:sp>
      <p:sp>
        <p:nvSpPr>
          <p:cNvPr id="3" name="TextBox 2"/>
          <p:cNvSpPr txBox="1"/>
          <p:nvPr/>
        </p:nvSpPr>
        <p:spPr>
          <a:xfrm>
            <a:off x="4554071" y="4772561"/>
            <a:ext cx="4364557" cy="1631216"/>
          </a:xfrm>
          <a:prstGeom prst="rect">
            <a:avLst/>
          </a:prstGeom>
          <a:noFill/>
        </p:spPr>
        <p:txBody>
          <a:bodyPr wrap="square" rtlCol="0">
            <a:spAutoFit/>
          </a:bodyPr>
          <a:lstStyle/>
          <a:p>
            <a:pPr algn="r"/>
            <a:r>
              <a:rPr lang="en-US" sz="2000" dirty="0">
                <a:latin typeface="+mj-lt"/>
              </a:rPr>
              <a:t>July 13, 2017</a:t>
            </a:r>
          </a:p>
          <a:p>
            <a:pPr algn="r"/>
            <a:endParaRPr lang="en-US" sz="2000" dirty="0">
              <a:latin typeface="+mj-lt"/>
            </a:endParaRPr>
          </a:p>
          <a:p>
            <a:pPr algn="r"/>
            <a:r>
              <a:rPr lang="en-US" sz="2000" dirty="0">
                <a:latin typeface="+mj-lt"/>
              </a:rPr>
              <a:t>Carla Brock Wilber, DNP, RN, NE-BC</a:t>
            </a:r>
          </a:p>
          <a:p>
            <a:pPr algn="r"/>
            <a:r>
              <a:rPr lang="en-US" sz="2000" dirty="0">
                <a:latin typeface="+mj-lt"/>
                <a:hlinkClick r:id="rId3"/>
              </a:rPr>
              <a:t>cwilber@stroudwater.com</a:t>
            </a:r>
            <a:endParaRPr lang="en-US" sz="2000" dirty="0">
              <a:latin typeface="+mj-lt"/>
            </a:endParaRPr>
          </a:p>
          <a:p>
            <a:pPr algn="r"/>
            <a:endParaRPr lang="en-US" sz="2000" dirty="0">
              <a:latin typeface="+mj-lt"/>
            </a:endParaRPr>
          </a:p>
        </p:txBody>
      </p:sp>
      <p:pic>
        <p:nvPicPr>
          <p:cNvPr id="4" name="Picture 3"/>
          <p:cNvPicPr>
            <a:picLocks noChangeAspect="1"/>
          </p:cNvPicPr>
          <p:nvPr/>
        </p:nvPicPr>
        <p:blipFill>
          <a:blip r:embed="rId4"/>
          <a:stretch>
            <a:fillRect/>
          </a:stretch>
        </p:blipFill>
        <p:spPr>
          <a:xfrm>
            <a:off x="4191000" y="685800"/>
            <a:ext cx="4638675" cy="2028825"/>
          </a:xfrm>
          <a:prstGeom prst="rect">
            <a:avLst/>
          </a:prstGeom>
        </p:spPr>
      </p:pic>
      <p:pic>
        <p:nvPicPr>
          <p:cNvPr id="5" name="Picture 4"/>
          <p:cNvPicPr>
            <a:picLocks noChangeAspect="1"/>
          </p:cNvPicPr>
          <p:nvPr/>
        </p:nvPicPr>
        <p:blipFill>
          <a:blip r:embed="rId5"/>
          <a:stretch>
            <a:fillRect/>
          </a:stretch>
        </p:blipFill>
        <p:spPr>
          <a:xfrm>
            <a:off x="381000" y="457200"/>
            <a:ext cx="3676650" cy="1524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4953000"/>
            <a:ext cx="4572000" cy="1581103"/>
          </a:xfrm>
          <a:prstGeom prst="rect">
            <a:avLst/>
          </a:prstGeom>
        </p:spPr>
      </p:pic>
    </p:spTree>
    <p:extLst>
      <p:ext uri="{BB962C8B-B14F-4D97-AF65-F5344CB8AC3E}">
        <p14:creationId xmlns:p14="http://schemas.microsoft.com/office/powerpoint/2010/main" val="58535858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noChangeArrowheads="1"/>
          </p:cNvSpPr>
          <p:nvPr>
            <p:ph type="sldNum" sz="quarter" idx="12"/>
          </p:nvPr>
        </p:nvSpPr>
        <p:spPr/>
        <p:txBody>
          <a:bodyPr/>
          <a:lstStyle/>
          <a:p>
            <a:pPr>
              <a:defRPr/>
            </a:pPr>
            <a:fld id="{20E3FB9D-8E70-4E51-BCDE-8E1661038CCF}" type="slidenum">
              <a:rPr lang="en-US">
                <a:solidFill>
                  <a:schemeClr val="bg1"/>
                </a:solidFill>
              </a:rPr>
              <a:pPr>
                <a:defRPr/>
              </a:pPr>
              <a:t>10</a:t>
            </a:fld>
            <a:endParaRPr lang="en-US" dirty="0">
              <a:solidFill>
                <a:schemeClr val="bg1"/>
              </a:solidFill>
            </a:endParaRPr>
          </a:p>
        </p:txBody>
      </p:sp>
      <p:sp>
        <p:nvSpPr>
          <p:cNvPr id="4" name="Rectangle 3"/>
          <p:cNvSpPr/>
          <p:nvPr/>
        </p:nvSpPr>
        <p:spPr>
          <a:xfrm>
            <a:off x="0" y="3464859"/>
            <a:ext cx="9144000" cy="80234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OP Core Measures </a:t>
            </a:r>
          </a:p>
        </p:txBody>
      </p:sp>
      <p:pic>
        <p:nvPicPr>
          <p:cNvPr id="2" name="Picture 1"/>
          <p:cNvPicPr>
            <a:picLocks noChangeAspect="1"/>
          </p:cNvPicPr>
          <p:nvPr/>
        </p:nvPicPr>
        <p:blipFill>
          <a:blip r:embed="rId2"/>
          <a:stretch>
            <a:fillRect/>
          </a:stretch>
        </p:blipFill>
        <p:spPr>
          <a:xfrm>
            <a:off x="2807055" y="1375709"/>
            <a:ext cx="3529890" cy="1743607"/>
          </a:xfrm>
          <a:prstGeom prst="rect">
            <a:avLst/>
          </a:prstGeom>
        </p:spPr>
      </p:pic>
    </p:spTree>
    <p:extLst>
      <p:ext uri="{BB962C8B-B14F-4D97-AF65-F5344CB8AC3E}">
        <p14:creationId xmlns:p14="http://schemas.microsoft.com/office/powerpoint/2010/main" val="327132854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07"/>
          <a:stretch/>
        </p:blipFill>
        <p:spPr>
          <a:xfrm>
            <a:off x="-1" y="120980"/>
            <a:ext cx="7849674"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11</a:t>
            </a:fld>
            <a:endParaRPr lang="en-US" dirty="0"/>
          </a:p>
        </p:txBody>
      </p:sp>
      <p:sp>
        <p:nvSpPr>
          <p:cNvPr id="10" name="TextBox 9"/>
          <p:cNvSpPr txBox="1"/>
          <p:nvPr/>
        </p:nvSpPr>
        <p:spPr>
          <a:xfrm>
            <a:off x="7125499" y="0"/>
            <a:ext cx="2018501" cy="369332"/>
          </a:xfrm>
          <a:prstGeom prst="rect">
            <a:avLst/>
          </a:prstGeom>
          <a:solidFill>
            <a:srgbClr val="3E8BB1"/>
          </a:solidFill>
        </p:spPr>
        <p:txBody>
          <a:bodyPr wrap="none" rtlCol="0">
            <a:spAutoFit/>
          </a:bodyPr>
          <a:lstStyle/>
          <a:p>
            <a:r>
              <a:rPr lang="en-US">
                <a:solidFill>
                  <a:schemeClr val="bg1"/>
                </a:solidFill>
              </a:rPr>
              <a:t>AMI Cardiac Care</a:t>
            </a:r>
            <a:endParaRPr lang="en-US" dirty="0">
              <a:solidFill>
                <a:schemeClr val="bg1"/>
              </a:solidFill>
            </a:endParaRPr>
          </a:p>
        </p:txBody>
      </p:sp>
      <p:sp>
        <p:nvSpPr>
          <p:cNvPr id="5" name="Line Callout 1 4"/>
          <p:cNvSpPr/>
          <p:nvPr/>
        </p:nvSpPr>
        <p:spPr>
          <a:xfrm>
            <a:off x="7542556" y="1639991"/>
            <a:ext cx="1601444" cy="228600"/>
          </a:xfrm>
          <a:prstGeom prst="borderCallout1">
            <a:avLst>
              <a:gd name="adj1" fmla="val -7916"/>
              <a:gd name="adj2" fmla="val -2347"/>
              <a:gd name="adj3" fmla="val 41210"/>
              <a:gd name="adj4" fmla="val -168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anose="020B0604020202020204" pitchFamily="34" charset="0"/>
                <a:cs typeface="Arial" panose="020B0604020202020204" pitchFamily="34" charset="0"/>
              </a:rPr>
              <a:t>Minutes</a:t>
            </a:r>
            <a:r>
              <a:rPr lang="en-US" sz="1100" dirty="0">
                <a:solidFill>
                  <a:schemeClr val="tx1"/>
                </a:solidFill>
                <a:latin typeface="Arial" panose="020B0604020202020204" pitchFamily="34" charset="0"/>
                <a:cs typeface="Arial" panose="020B0604020202020204" pitchFamily="34" charset="0"/>
              </a:rPr>
              <a:t>/ # of Patients</a:t>
            </a:r>
          </a:p>
        </p:txBody>
      </p:sp>
      <p:sp>
        <p:nvSpPr>
          <p:cNvPr id="6" name="TextBox 5"/>
          <p:cNvSpPr txBox="1"/>
          <p:nvPr/>
        </p:nvSpPr>
        <p:spPr>
          <a:xfrm>
            <a:off x="7391400" y="369332"/>
            <a:ext cx="1752599" cy="261610"/>
          </a:xfrm>
          <a:prstGeom prst="rect">
            <a:avLst/>
          </a:prstGeom>
          <a:noFill/>
          <a:ln w="28575">
            <a:solidFill>
              <a:schemeClr val="tx1"/>
            </a:solidFill>
          </a:ln>
        </p:spPr>
        <p:txBody>
          <a:bodyPr wrap="square" rtlCol="0">
            <a:spAutoFit/>
          </a:bodyPr>
          <a:lstStyle/>
          <a:p>
            <a:r>
              <a:rPr lang="en-US" sz="1100" dirty="0"/>
              <a:t>Fewer minutes are better</a:t>
            </a:r>
          </a:p>
        </p:txBody>
      </p:sp>
      <p:sp>
        <p:nvSpPr>
          <p:cNvPr id="8" name="TextBox 7"/>
          <p:cNvSpPr txBox="1"/>
          <p:nvPr/>
        </p:nvSpPr>
        <p:spPr>
          <a:xfrm>
            <a:off x="7620787" y="2274037"/>
            <a:ext cx="1523213" cy="1477328"/>
          </a:xfrm>
          <a:prstGeom prst="rect">
            <a:avLst/>
          </a:prstGeom>
          <a:solidFill>
            <a:schemeClr val="bg1"/>
          </a:solidFill>
          <a:ln w="28575">
            <a:solidFill>
              <a:schemeClr val="tx1"/>
            </a:solidFill>
          </a:ln>
        </p:spPr>
        <p:txBody>
          <a:bodyPr wrap="square" rtlCol="0">
            <a:spAutoFit/>
          </a:bodyPr>
          <a:lstStyle/>
          <a:p>
            <a:r>
              <a:rPr lang="en-US" dirty="0"/>
              <a:t>5 Hospitals were better than the National Avg.</a:t>
            </a:r>
          </a:p>
        </p:txBody>
      </p:sp>
      <p:cxnSp>
        <p:nvCxnSpPr>
          <p:cNvPr id="9" name="Straight Arrow Connector 8"/>
          <p:cNvCxnSpPr>
            <a:stCxn id="8" idx="2"/>
          </p:cNvCxnSpPr>
          <p:nvPr/>
        </p:nvCxnSpPr>
        <p:spPr>
          <a:xfrm flipH="1">
            <a:off x="7344312" y="3751365"/>
            <a:ext cx="1038082" cy="24357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37761" y="4433340"/>
            <a:ext cx="609600" cy="1896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37761" y="3751365"/>
            <a:ext cx="609600" cy="1896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37761" y="2187253"/>
            <a:ext cx="609600" cy="4035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32955" y="1735950"/>
            <a:ext cx="609600" cy="1896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937761" y="861614"/>
            <a:ext cx="609600" cy="379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5588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4798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OP-1</a:t>
                      </a:r>
                      <a:br>
                        <a:rPr lang="en-US" dirty="0"/>
                      </a:br>
                      <a:endParaRPr lang="en-US" dirty="0"/>
                    </a:p>
                    <a:p>
                      <a:r>
                        <a:rPr lang="en-US" dirty="0"/>
                        <a:t>Median time to Fibrinolysis</a:t>
                      </a:r>
                    </a:p>
                    <a:p>
                      <a:r>
                        <a:rPr lang="en-US" dirty="0"/>
                        <a:t>(AMI Care)</a:t>
                      </a:r>
                    </a:p>
                  </a:txBody>
                  <a:tcPr/>
                </a:tc>
                <a:tc>
                  <a:txBody>
                    <a:bodyPr/>
                    <a:lstStyle/>
                    <a:p>
                      <a:pPr marL="285750" indent="-285750">
                        <a:buFont typeface="Arial" panose="020B0604020202020204" pitchFamily="34" charset="0"/>
                        <a:buChar char="•"/>
                      </a:pPr>
                      <a:r>
                        <a:rPr lang="en-US" dirty="0"/>
                        <a:t>Diagnose</a:t>
                      </a:r>
                      <a:r>
                        <a:rPr lang="en-US" baseline="0" dirty="0"/>
                        <a:t> the patient as early in the patient flow as possible (e.g. enable EMS to diagnose ST segment elevation myocardial infarction (STEMI) patients and/or notify ED of possible STEMI to initiate preparation processes)</a:t>
                      </a:r>
                    </a:p>
                    <a:p>
                      <a:pPr marL="285750" indent="-285750">
                        <a:buFont typeface="Arial" panose="020B0604020202020204" pitchFamily="34" charset="0"/>
                        <a:buChar char="•"/>
                      </a:pPr>
                      <a:r>
                        <a:rPr lang="en-US" baseline="0" dirty="0"/>
                        <a:t>Synchronize clocks and equipment in the ED</a:t>
                      </a:r>
                    </a:p>
                    <a:p>
                      <a:pPr marL="285750" indent="-285750">
                        <a:buFont typeface="Arial" panose="020B0604020202020204" pitchFamily="34" charset="0"/>
                        <a:buChar char="•"/>
                      </a:pPr>
                      <a:r>
                        <a:rPr lang="en-US" baseline="0" dirty="0"/>
                        <a:t>Establish local guidelines or care pathways for AMI patients</a:t>
                      </a:r>
                    </a:p>
                    <a:p>
                      <a:pPr marL="285750" indent="-285750">
                        <a:buFont typeface="Arial" panose="020B0604020202020204" pitchFamily="34" charset="0"/>
                        <a:buChar char="•"/>
                      </a:pPr>
                      <a:r>
                        <a:rPr lang="en-US" baseline="0" dirty="0"/>
                        <a:t>Ensure the emergency physician on duty activates the reperfusion plan according to established local guidelines and care pathways.</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Median Time to Fibrinolysis</a:t>
            </a:r>
          </a:p>
        </p:txBody>
      </p:sp>
    </p:spTree>
    <p:extLst>
      <p:ext uri="{BB962C8B-B14F-4D97-AF65-F5344CB8AC3E}">
        <p14:creationId xmlns:p14="http://schemas.microsoft.com/office/powerpoint/2010/main" val="42709726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23825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OP-1</a:t>
                      </a:r>
                      <a:br>
                        <a:rPr lang="en-US" dirty="0"/>
                      </a:br>
                      <a:r>
                        <a:rPr lang="en-US" dirty="0"/>
                        <a:t>Median time to Fibrinolysis</a:t>
                      </a:r>
                    </a:p>
                    <a:p>
                      <a:r>
                        <a:rPr lang="en-US" dirty="0"/>
                        <a:t>(AMI Care)</a:t>
                      </a:r>
                    </a:p>
                  </a:txBody>
                  <a:tcPr/>
                </a:tc>
                <a:tc>
                  <a:txBody>
                    <a:bodyPr/>
                    <a:lstStyle/>
                    <a:p>
                      <a:pPr marL="285750" indent="-285750">
                        <a:buFont typeface="Arial" panose="020B0604020202020204" pitchFamily="34" charset="0"/>
                        <a:buChar char="•"/>
                      </a:pPr>
                      <a:r>
                        <a:rPr lang="en-US" baseline="0" dirty="0"/>
                        <a:t>Treat registration for patients with AMI in a fashion similar to trauma patients with the ability to fast-track critical labs, such as creatinine and Prothrombin Time (PT)/ International Normalized Ratio (INR) test</a:t>
                      </a:r>
                    </a:p>
                    <a:p>
                      <a:pPr marL="285750" indent="-285750">
                        <a:buFont typeface="Arial" panose="020B0604020202020204" pitchFamily="34" charset="0"/>
                        <a:buChar char="•"/>
                      </a:pPr>
                      <a:r>
                        <a:rPr lang="en-US" baseline="0" dirty="0"/>
                        <a:t>Store fibrinolytic agent in the ED and/or establish ability to reconstitute and administer fibrinolytic in the ED</a:t>
                      </a:r>
                      <a:endParaRPr lang="en-US" dirty="0"/>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Median Time to Fibrinolysis </a:t>
            </a:r>
            <a:r>
              <a:rPr lang="en-US" dirty="0">
                <a:latin typeface="+mj-lt"/>
              </a:rPr>
              <a:t>Continued</a:t>
            </a:r>
          </a:p>
        </p:txBody>
      </p:sp>
    </p:spTree>
    <p:extLst>
      <p:ext uri="{BB962C8B-B14F-4D97-AF65-F5344CB8AC3E}">
        <p14:creationId xmlns:p14="http://schemas.microsoft.com/office/powerpoint/2010/main" val="11474005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14</a:t>
            </a:fld>
            <a:endParaRPr lang="en-US" dirty="0"/>
          </a:p>
        </p:txBody>
      </p:sp>
      <p:sp>
        <p:nvSpPr>
          <p:cNvPr id="10" name="TextBox 9"/>
          <p:cNvSpPr txBox="1"/>
          <p:nvPr/>
        </p:nvSpPr>
        <p:spPr>
          <a:xfrm>
            <a:off x="7125499" y="0"/>
            <a:ext cx="2018501" cy="369332"/>
          </a:xfrm>
          <a:prstGeom prst="rect">
            <a:avLst/>
          </a:prstGeom>
          <a:solidFill>
            <a:srgbClr val="3E8BB1"/>
          </a:solidFill>
        </p:spPr>
        <p:txBody>
          <a:bodyPr wrap="none" rtlCol="0">
            <a:spAutoFit/>
          </a:bodyPr>
          <a:lstStyle/>
          <a:p>
            <a:r>
              <a:rPr lang="en-US">
                <a:solidFill>
                  <a:schemeClr val="bg1"/>
                </a:solidFill>
              </a:rPr>
              <a:t>AMI Cardiac Care</a:t>
            </a:r>
            <a:endParaRPr lang="en-US" dirty="0">
              <a:solidFill>
                <a:schemeClr val="bg1"/>
              </a:solidFill>
            </a:endParaRPr>
          </a:p>
        </p:txBody>
      </p:sp>
      <p:sp>
        <p:nvSpPr>
          <p:cNvPr id="5" name="Line Callout 1 4"/>
          <p:cNvSpPr/>
          <p:nvPr/>
        </p:nvSpPr>
        <p:spPr>
          <a:xfrm>
            <a:off x="7696201" y="1143000"/>
            <a:ext cx="1447799" cy="358775"/>
          </a:xfrm>
          <a:prstGeom prst="borderCallout1">
            <a:avLst>
              <a:gd name="adj1" fmla="val -7916"/>
              <a:gd name="adj2" fmla="val -2347"/>
              <a:gd name="adj3" fmla="val -26402"/>
              <a:gd name="adj4" fmla="val -161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anose="020B0604020202020204" pitchFamily="34" charset="0"/>
                <a:cs typeface="Arial" panose="020B0604020202020204" pitchFamily="34" charset="0"/>
              </a:rPr>
              <a:t>Score</a:t>
            </a:r>
            <a:r>
              <a:rPr lang="en-US" sz="1100" dirty="0">
                <a:solidFill>
                  <a:schemeClr val="tx1"/>
                </a:solidFill>
                <a:latin typeface="Arial" panose="020B0604020202020204" pitchFamily="34" charset="0"/>
                <a:cs typeface="Arial" panose="020B0604020202020204" pitchFamily="34" charset="0"/>
              </a:rPr>
              <a:t>/ # of Patients</a:t>
            </a:r>
          </a:p>
        </p:txBody>
      </p:sp>
      <p:sp>
        <p:nvSpPr>
          <p:cNvPr id="8" name="TextBox 7"/>
          <p:cNvSpPr txBox="1"/>
          <p:nvPr/>
        </p:nvSpPr>
        <p:spPr>
          <a:xfrm>
            <a:off x="7620787" y="2274037"/>
            <a:ext cx="1523213" cy="1754326"/>
          </a:xfrm>
          <a:prstGeom prst="rect">
            <a:avLst/>
          </a:prstGeom>
          <a:solidFill>
            <a:schemeClr val="bg1"/>
          </a:solidFill>
          <a:ln w="28575">
            <a:solidFill>
              <a:schemeClr val="tx1"/>
            </a:solidFill>
          </a:ln>
        </p:spPr>
        <p:txBody>
          <a:bodyPr wrap="square" rtlCol="0">
            <a:spAutoFit/>
          </a:bodyPr>
          <a:lstStyle/>
          <a:p>
            <a:r>
              <a:rPr lang="en-US" dirty="0"/>
              <a:t>All but 2 Hospitals were better than the National Avg.</a:t>
            </a:r>
          </a:p>
        </p:txBody>
      </p:sp>
      <p:cxnSp>
        <p:nvCxnSpPr>
          <p:cNvPr id="9" name="Straight Arrow Connector 8"/>
          <p:cNvCxnSpPr>
            <a:stCxn id="8" idx="2"/>
          </p:cNvCxnSpPr>
          <p:nvPr/>
        </p:nvCxnSpPr>
        <p:spPr>
          <a:xfrm flipH="1">
            <a:off x="7344312" y="4028363"/>
            <a:ext cx="1038082" cy="21587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37761" y="2187579"/>
            <a:ext cx="609600" cy="41161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937761" y="838200"/>
            <a:ext cx="609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937761" y="1750090"/>
            <a:ext cx="609600" cy="1896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37761" y="3754068"/>
            <a:ext cx="609600" cy="1896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37761" y="4428376"/>
            <a:ext cx="609600" cy="1896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7217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4798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OP-2</a:t>
                      </a:r>
                    </a:p>
                    <a:p>
                      <a:br>
                        <a:rPr lang="en-US" dirty="0"/>
                      </a:br>
                      <a:r>
                        <a:rPr lang="en-US" dirty="0"/>
                        <a:t>Fibrinolytic Therapy Received Within 30 Minutes</a:t>
                      </a:r>
                      <a:r>
                        <a:rPr lang="en-US" baseline="0" dirty="0"/>
                        <a:t> of ED Arrival</a:t>
                      </a:r>
                    </a:p>
                    <a:p>
                      <a:r>
                        <a:rPr lang="en-US" baseline="0" dirty="0"/>
                        <a:t>(AMI Care)</a:t>
                      </a:r>
                      <a:endParaRPr lang="en-US" dirty="0"/>
                    </a:p>
                  </a:txBody>
                  <a:tcPr/>
                </a:tc>
                <a:tc>
                  <a:txBody>
                    <a:bodyPr/>
                    <a:lstStyle/>
                    <a:p>
                      <a:pPr marL="285750" indent="-285750">
                        <a:buFont typeface="Arial" panose="020B0604020202020204" pitchFamily="34" charset="0"/>
                        <a:buChar char="•"/>
                      </a:pPr>
                      <a:r>
                        <a:rPr lang="en-US" dirty="0"/>
                        <a:t>Diagnose</a:t>
                      </a:r>
                      <a:r>
                        <a:rPr lang="en-US" baseline="0" dirty="0"/>
                        <a:t> the patient as early in the patient flow as possible (e.g. enable EMS to diagnose ST segment elevation myocardial infarction (STEMI) patients and/or notify ED of possible STEMI to initiate preparation processes)</a:t>
                      </a:r>
                    </a:p>
                    <a:p>
                      <a:pPr marL="285750" indent="-285750">
                        <a:buFont typeface="Arial" panose="020B0604020202020204" pitchFamily="34" charset="0"/>
                        <a:buChar char="•"/>
                      </a:pPr>
                      <a:r>
                        <a:rPr lang="en-US" baseline="0" dirty="0"/>
                        <a:t>Synchronize clocks and equipment in the ED</a:t>
                      </a:r>
                    </a:p>
                    <a:p>
                      <a:pPr marL="285750" indent="-285750">
                        <a:buFont typeface="Arial" panose="020B0604020202020204" pitchFamily="34" charset="0"/>
                        <a:buChar char="•"/>
                      </a:pPr>
                      <a:r>
                        <a:rPr lang="en-US" baseline="0" dirty="0"/>
                        <a:t>Establish local guidelines or care pathways for AMI patients</a:t>
                      </a:r>
                    </a:p>
                    <a:p>
                      <a:pPr marL="285750" indent="-285750">
                        <a:buFont typeface="Arial" panose="020B0604020202020204" pitchFamily="34" charset="0"/>
                        <a:buChar char="•"/>
                      </a:pPr>
                      <a:r>
                        <a:rPr lang="en-US" baseline="0" dirty="0"/>
                        <a:t>Ensure the emergency physician on duty activates the reperfusion plan according to established local guidelines and care pathways.</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Fibrinolytic Therapy w/</a:t>
            </a:r>
            <a:r>
              <a:rPr lang="en-US" sz="2800" dirty="0" err="1">
                <a:latin typeface="+mj-lt"/>
              </a:rPr>
              <a:t>i</a:t>
            </a:r>
            <a:r>
              <a:rPr lang="en-US" sz="2800" dirty="0">
                <a:latin typeface="+mj-lt"/>
              </a:rPr>
              <a:t> 30 min of arrival</a:t>
            </a:r>
          </a:p>
        </p:txBody>
      </p:sp>
    </p:spTree>
    <p:extLst>
      <p:ext uri="{BB962C8B-B14F-4D97-AF65-F5344CB8AC3E}">
        <p14:creationId xmlns:p14="http://schemas.microsoft.com/office/powerpoint/2010/main" val="33560836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23825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OP-2</a:t>
                      </a:r>
                    </a:p>
                    <a:p>
                      <a:br>
                        <a:rPr lang="en-US" dirty="0"/>
                      </a:br>
                      <a:r>
                        <a:rPr lang="en-US" dirty="0"/>
                        <a:t>Fibrinolytic Therapy Received Within 30 Minutes</a:t>
                      </a:r>
                      <a:r>
                        <a:rPr lang="en-US" baseline="0" dirty="0"/>
                        <a:t> of ED Arrival</a:t>
                      </a:r>
                    </a:p>
                    <a:p>
                      <a:r>
                        <a:rPr lang="en-US" baseline="0" dirty="0"/>
                        <a:t>(AMI Care)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285750" indent="-285750">
                        <a:buFont typeface="Arial" panose="020B0604020202020204" pitchFamily="34" charset="0"/>
                        <a:buChar char="•"/>
                      </a:pPr>
                      <a:r>
                        <a:rPr lang="en-US" baseline="0" dirty="0"/>
                        <a:t>Treat registration for patients with AMI in a fashion similar to trauma patients with the ability to fast-track critical labs, such as creatinine and Prothrombin Time (PT)/ International Normalized Ratio (INR) test</a:t>
                      </a:r>
                    </a:p>
                    <a:p>
                      <a:pPr marL="285750" indent="-285750">
                        <a:buFont typeface="Arial" panose="020B0604020202020204" pitchFamily="34" charset="0"/>
                        <a:buChar char="•"/>
                      </a:pPr>
                      <a:r>
                        <a:rPr lang="en-US" baseline="0" dirty="0"/>
                        <a:t>Store fibrinolytic agent in the ED and/or establish ability to reconstitute and administer fibrinolytic in the ED</a:t>
                      </a:r>
                      <a:endParaRPr lang="en-US" dirty="0"/>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8229600" cy="523220"/>
          </a:xfrm>
          <a:prstGeom prst="rect">
            <a:avLst/>
          </a:prstGeom>
          <a:noFill/>
        </p:spPr>
        <p:txBody>
          <a:bodyPr wrap="square" rtlCol="0">
            <a:spAutoFit/>
          </a:bodyPr>
          <a:lstStyle/>
          <a:p>
            <a:r>
              <a:rPr lang="en-US" sz="2800" dirty="0">
                <a:latin typeface="+mj-lt"/>
              </a:rPr>
              <a:t>Fibrinolytic Therapy w/</a:t>
            </a:r>
            <a:r>
              <a:rPr lang="en-US" sz="2800" dirty="0" err="1">
                <a:latin typeface="+mj-lt"/>
              </a:rPr>
              <a:t>i</a:t>
            </a:r>
            <a:r>
              <a:rPr lang="en-US" sz="2800" dirty="0">
                <a:latin typeface="+mj-lt"/>
              </a:rPr>
              <a:t> 30 min of arrival </a:t>
            </a:r>
            <a:r>
              <a:rPr lang="en-US" dirty="0">
                <a:latin typeface="+mj-lt"/>
              </a:rPr>
              <a:t>Continued</a:t>
            </a:r>
          </a:p>
        </p:txBody>
      </p:sp>
    </p:spTree>
    <p:extLst>
      <p:ext uri="{BB962C8B-B14F-4D97-AF65-F5344CB8AC3E}">
        <p14:creationId xmlns:p14="http://schemas.microsoft.com/office/powerpoint/2010/main" val="15829884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17</a:t>
            </a:fld>
            <a:endParaRPr lang="en-US" dirty="0"/>
          </a:p>
        </p:txBody>
      </p:sp>
      <p:sp>
        <p:nvSpPr>
          <p:cNvPr id="8" name="TextBox 7"/>
          <p:cNvSpPr txBox="1"/>
          <p:nvPr/>
        </p:nvSpPr>
        <p:spPr>
          <a:xfrm>
            <a:off x="7125499" y="0"/>
            <a:ext cx="2018501" cy="369332"/>
          </a:xfrm>
          <a:prstGeom prst="rect">
            <a:avLst/>
          </a:prstGeom>
          <a:solidFill>
            <a:srgbClr val="3E8BB1"/>
          </a:solidFill>
        </p:spPr>
        <p:txBody>
          <a:bodyPr wrap="none" rtlCol="0">
            <a:spAutoFit/>
          </a:bodyPr>
          <a:lstStyle/>
          <a:p>
            <a:r>
              <a:rPr lang="en-US">
                <a:solidFill>
                  <a:schemeClr val="bg1"/>
                </a:solidFill>
              </a:rPr>
              <a:t>AMI Cardiac Care</a:t>
            </a:r>
            <a:endParaRPr lang="en-US" dirty="0">
              <a:solidFill>
                <a:schemeClr val="bg1"/>
              </a:solidFill>
            </a:endParaRPr>
          </a:p>
        </p:txBody>
      </p:sp>
      <p:sp>
        <p:nvSpPr>
          <p:cNvPr id="10" name="TextBox 9"/>
          <p:cNvSpPr txBox="1"/>
          <p:nvPr/>
        </p:nvSpPr>
        <p:spPr>
          <a:xfrm>
            <a:off x="7391400" y="369332"/>
            <a:ext cx="1752599" cy="261610"/>
          </a:xfrm>
          <a:prstGeom prst="rect">
            <a:avLst/>
          </a:prstGeom>
          <a:noFill/>
          <a:ln w="28575">
            <a:solidFill>
              <a:schemeClr val="tx1"/>
            </a:solidFill>
          </a:ln>
        </p:spPr>
        <p:txBody>
          <a:bodyPr wrap="square" rtlCol="0">
            <a:spAutoFit/>
          </a:bodyPr>
          <a:lstStyle/>
          <a:p>
            <a:r>
              <a:rPr lang="en-US" sz="1100" dirty="0"/>
              <a:t>Fewer minutes are better</a:t>
            </a:r>
          </a:p>
        </p:txBody>
      </p:sp>
      <p:sp>
        <p:nvSpPr>
          <p:cNvPr id="11" name="TextBox 10"/>
          <p:cNvSpPr txBox="1"/>
          <p:nvPr/>
        </p:nvSpPr>
        <p:spPr>
          <a:xfrm>
            <a:off x="7620787" y="2274037"/>
            <a:ext cx="1523213" cy="1477328"/>
          </a:xfrm>
          <a:prstGeom prst="rect">
            <a:avLst/>
          </a:prstGeom>
          <a:solidFill>
            <a:schemeClr val="bg1"/>
          </a:solidFill>
          <a:ln w="28575">
            <a:solidFill>
              <a:schemeClr val="tx1"/>
            </a:solidFill>
          </a:ln>
        </p:spPr>
        <p:txBody>
          <a:bodyPr wrap="square" rtlCol="0">
            <a:spAutoFit/>
          </a:bodyPr>
          <a:lstStyle/>
          <a:p>
            <a:r>
              <a:rPr lang="en-US" dirty="0"/>
              <a:t>Only 1 Hospital was better than the National Avg.</a:t>
            </a:r>
          </a:p>
        </p:txBody>
      </p:sp>
      <p:cxnSp>
        <p:nvCxnSpPr>
          <p:cNvPr id="12" name="Straight Arrow Connector 11"/>
          <p:cNvCxnSpPr>
            <a:stCxn id="11" idx="2"/>
          </p:cNvCxnSpPr>
          <p:nvPr/>
        </p:nvCxnSpPr>
        <p:spPr>
          <a:xfrm flipH="1">
            <a:off x="7344312" y="3751365"/>
            <a:ext cx="1038082" cy="24357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937761" y="1930167"/>
            <a:ext cx="609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37761" y="2404844"/>
            <a:ext cx="609600" cy="1896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37761" y="1447800"/>
            <a:ext cx="609600" cy="285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937761" y="2594537"/>
            <a:ext cx="609600" cy="285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37761" y="4826490"/>
            <a:ext cx="609600" cy="285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5005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4114894200"/>
              </p:ext>
            </p:extLst>
          </p:nvPr>
        </p:nvGraphicFramePr>
        <p:xfrm>
          <a:off x="457200" y="1397000"/>
          <a:ext cx="8229600" cy="40284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OP-3</a:t>
                      </a:r>
                    </a:p>
                    <a:p>
                      <a:br>
                        <a:rPr lang="en-US" dirty="0"/>
                      </a:br>
                      <a:r>
                        <a:rPr lang="en-US" dirty="0"/>
                        <a:t>Median Time to Transfer to Another Facility for Acute Coronary Intervention</a:t>
                      </a:r>
                      <a:endParaRPr lang="en-US" baseline="0" dirty="0"/>
                    </a:p>
                    <a:p>
                      <a:r>
                        <a:rPr lang="en-US" baseline="0" dirty="0"/>
                        <a:t>(AMI Care)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285750" indent="-285750">
                        <a:buFont typeface="Arial" panose="020B0604020202020204" pitchFamily="34" charset="0"/>
                        <a:buChar char="•"/>
                      </a:pPr>
                      <a:r>
                        <a:rPr lang="en-US" dirty="0"/>
                        <a:t>Diagnose the patient as early in the patient flow as possible (e.g. enable emergency medical service (EMS) to diagnose</a:t>
                      </a:r>
                      <a:r>
                        <a:rPr lang="en-US" baseline="0" dirty="0"/>
                        <a:t> STEMI patients)</a:t>
                      </a:r>
                    </a:p>
                    <a:p>
                      <a:pPr marL="285750" indent="-285750">
                        <a:buFont typeface="Arial" panose="020B0604020202020204" pitchFamily="34" charset="0"/>
                        <a:buChar char="•"/>
                      </a:pPr>
                      <a:r>
                        <a:rPr lang="en-US" baseline="0" dirty="0"/>
                        <a:t>Synchronize equipment and clocks in the ED</a:t>
                      </a:r>
                    </a:p>
                    <a:p>
                      <a:pPr marL="285750" indent="-285750">
                        <a:buFont typeface="Arial" panose="020B0604020202020204" pitchFamily="34" charset="0"/>
                        <a:buChar char="•"/>
                      </a:pPr>
                      <a:r>
                        <a:rPr lang="en-US" baseline="0" dirty="0"/>
                        <a:t>Work with EMS providers and regional centers to establish processes and protocols to expedite communication and transfer</a:t>
                      </a:r>
                    </a:p>
                    <a:p>
                      <a:pPr marL="285750" indent="-285750">
                        <a:buFont typeface="Arial" panose="020B0604020202020204" pitchFamily="34" charset="0"/>
                        <a:buChar char="•"/>
                      </a:pPr>
                      <a:r>
                        <a:rPr lang="en-US" baseline="0" dirty="0"/>
                        <a:t>Establish initial and backup plan for transfer or transport to a STEMI-receiving hospital</a:t>
                      </a:r>
                    </a:p>
                    <a:p>
                      <a:pPr marL="285750" indent="-285750">
                        <a:buFont typeface="Arial" panose="020B0604020202020204" pitchFamily="34" charset="0"/>
                        <a:buChar char="•"/>
                      </a:pPr>
                      <a:r>
                        <a:rPr lang="en-US" baseline="0" dirty="0"/>
                        <a:t>For helicopter transport, immediately activate transport during initial communication between referring hospital ED and receiving hospital regarding the need for reperfusion</a:t>
                      </a:r>
                      <a:endParaRPr lang="en-US" dirty="0"/>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20329" y="381000"/>
            <a:ext cx="7086600" cy="523220"/>
          </a:xfrm>
          <a:prstGeom prst="rect">
            <a:avLst/>
          </a:prstGeom>
          <a:noFill/>
        </p:spPr>
        <p:txBody>
          <a:bodyPr wrap="square" rtlCol="0">
            <a:spAutoFit/>
          </a:bodyPr>
          <a:lstStyle/>
          <a:p>
            <a:r>
              <a:rPr lang="en-US" sz="2800" dirty="0">
                <a:latin typeface="+mj-lt"/>
              </a:rPr>
              <a:t>Median Time to Transfer</a:t>
            </a:r>
          </a:p>
        </p:txBody>
      </p:sp>
    </p:spTree>
    <p:extLst>
      <p:ext uri="{BB962C8B-B14F-4D97-AF65-F5344CB8AC3E}">
        <p14:creationId xmlns:p14="http://schemas.microsoft.com/office/powerpoint/2010/main" val="15441507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19</a:t>
            </a:fld>
            <a:endParaRPr lang="en-US" dirty="0"/>
          </a:p>
        </p:txBody>
      </p:sp>
      <p:sp>
        <p:nvSpPr>
          <p:cNvPr id="9" name="TextBox 8"/>
          <p:cNvSpPr txBox="1"/>
          <p:nvPr/>
        </p:nvSpPr>
        <p:spPr>
          <a:xfrm>
            <a:off x="7125499" y="0"/>
            <a:ext cx="2018501" cy="369332"/>
          </a:xfrm>
          <a:prstGeom prst="rect">
            <a:avLst/>
          </a:prstGeom>
          <a:solidFill>
            <a:srgbClr val="3E8BB1"/>
          </a:solidFill>
        </p:spPr>
        <p:txBody>
          <a:bodyPr wrap="none" rtlCol="0">
            <a:spAutoFit/>
          </a:bodyPr>
          <a:lstStyle/>
          <a:p>
            <a:r>
              <a:rPr lang="en-US">
                <a:solidFill>
                  <a:schemeClr val="bg1"/>
                </a:solidFill>
              </a:rPr>
              <a:t>AMI Cardiac Care</a:t>
            </a:r>
            <a:endParaRPr lang="en-US" dirty="0">
              <a:solidFill>
                <a:schemeClr val="bg1"/>
              </a:solidFill>
            </a:endParaRPr>
          </a:p>
        </p:txBody>
      </p:sp>
      <p:sp>
        <p:nvSpPr>
          <p:cNvPr id="6" name="Rectangle 5"/>
          <p:cNvSpPr/>
          <p:nvPr/>
        </p:nvSpPr>
        <p:spPr>
          <a:xfrm>
            <a:off x="6934965" y="1676400"/>
            <a:ext cx="609600" cy="91595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787" y="2274037"/>
            <a:ext cx="1523213" cy="2031325"/>
          </a:xfrm>
          <a:prstGeom prst="rect">
            <a:avLst/>
          </a:prstGeom>
          <a:solidFill>
            <a:schemeClr val="bg1"/>
          </a:solidFill>
          <a:ln w="28575">
            <a:solidFill>
              <a:schemeClr val="tx1"/>
            </a:solidFill>
          </a:ln>
        </p:spPr>
        <p:txBody>
          <a:bodyPr wrap="square" rtlCol="0">
            <a:spAutoFit/>
          </a:bodyPr>
          <a:lstStyle/>
          <a:p>
            <a:r>
              <a:rPr lang="en-US" dirty="0"/>
              <a:t>All but 3 Hospitals were better than or equal to the National Avg.</a:t>
            </a:r>
          </a:p>
        </p:txBody>
      </p:sp>
      <p:cxnSp>
        <p:nvCxnSpPr>
          <p:cNvPr id="10" name="Straight Arrow Connector 9"/>
          <p:cNvCxnSpPr>
            <a:stCxn id="7" idx="2"/>
          </p:cNvCxnSpPr>
          <p:nvPr/>
        </p:nvCxnSpPr>
        <p:spPr>
          <a:xfrm flipH="1">
            <a:off x="7344312" y="4305362"/>
            <a:ext cx="1038082" cy="18817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36297" y="836848"/>
            <a:ext cx="609600" cy="44067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13227" y="2860640"/>
            <a:ext cx="609600" cy="6399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913227" y="3772584"/>
            <a:ext cx="609600" cy="4028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913226" y="5039159"/>
            <a:ext cx="630573" cy="21864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37761" y="1447800"/>
            <a:ext cx="609600" cy="254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37761" y="2594537"/>
            <a:ext cx="609600" cy="285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937761" y="4826490"/>
            <a:ext cx="609600" cy="234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4655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6400800" cy="457200"/>
          </a:xfrm>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2</a:t>
            </a:fld>
            <a:endParaRPr lang="en-US" dirty="0"/>
          </a:p>
        </p:txBody>
      </p:sp>
      <p:sp>
        <p:nvSpPr>
          <p:cNvPr id="5" name="Rectangle 4"/>
          <p:cNvSpPr/>
          <p:nvPr/>
        </p:nvSpPr>
        <p:spPr>
          <a:xfrm>
            <a:off x="1921269" y="2967335"/>
            <a:ext cx="5301452"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Agenda Review</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0271179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20</a:t>
            </a:fld>
            <a:endParaRPr lang="en-US" dirty="0"/>
          </a:p>
        </p:txBody>
      </p:sp>
      <p:sp>
        <p:nvSpPr>
          <p:cNvPr id="9" name="TextBox 8"/>
          <p:cNvSpPr txBox="1"/>
          <p:nvPr/>
        </p:nvSpPr>
        <p:spPr>
          <a:xfrm>
            <a:off x="7125499" y="0"/>
            <a:ext cx="2018501" cy="369332"/>
          </a:xfrm>
          <a:prstGeom prst="rect">
            <a:avLst/>
          </a:prstGeom>
          <a:solidFill>
            <a:srgbClr val="3E8BB1"/>
          </a:solidFill>
        </p:spPr>
        <p:txBody>
          <a:bodyPr wrap="none" rtlCol="0">
            <a:spAutoFit/>
          </a:bodyPr>
          <a:lstStyle/>
          <a:p>
            <a:r>
              <a:rPr lang="en-US">
                <a:solidFill>
                  <a:schemeClr val="bg1"/>
                </a:solidFill>
              </a:rPr>
              <a:t>AMI Cardiac Care</a:t>
            </a:r>
            <a:endParaRPr lang="en-US" dirty="0">
              <a:solidFill>
                <a:schemeClr val="bg1"/>
              </a:solidFill>
            </a:endParaRPr>
          </a:p>
        </p:txBody>
      </p:sp>
      <p:sp>
        <p:nvSpPr>
          <p:cNvPr id="5" name="TextBox 4"/>
          <p:cNvSpPr txBox="1"/>
          <p:nvPr/>
        </p:nvSpPr>
        <p:spPr>
          <a:xfrm>
            <a:off x="7391400" y="369332"/>
            <a:ext cx="1752599" cy="261610"/>
          </a:xfrm>
          <a:prstGeom prst="rect">
            <a:avLst/>
          </a:prstGeom>
          <a:noFill/>
          <a:ln w="28575">
            <a:solidFill>
              <a:schemeClr val="tx1"/>
            </a:solidFill>
          </a:ln>
        </p:spPr>
        <p:txBody>
          <a:bodyPr wrap="square" rtlCol="0">
            <a:spAutoFit/>
          </a:bodyPr>
          <a:lstStyle/>
          <a:p>
            <a:r>
              <a:rPr lang="en-US" sz="1100" dirty="0"/>
              <a:t>Fewer minutes are better</a:t>
            </a:r>
          </a:p>
        </p:txBody>
      </p:sp>
      <p:sp>
        <p:nvSpPr>
          <p:cNvPr id="8" name="TextBox 7"/>
          <p:cNvSpPr txBox="1"/>
          <p:nvPr/>
        </p:nvSpPr>
        <p:spPr>
          <a:xfrm>
            <a:off x="7620787" y="2274037"/>
            <a:ext cx="1523213" cy="1754326"/>
          </a:xfrm>
          <a:prstGeom prst="rect">
            <a:avLst/>
          </a:prstGeom>
          <a:solidFill>
            <a:schemeClr val="bg1"/>
          </a:solidFill>
          <a:ln w="28575">
            <a:solidFill>
              <a:schemeClr val="tx1"/>
            </a:solidFill>
          </a:ln>
        </p:spPr>
        <p:txBody>
          <a:bodyPr wrap="square" rtlCol="0">
            <a:spAutoFit/>
          </a:bodyPr>
          <a:lstStyle/>
          <a:p>
            <a:r>
              <a:rPr lang="en-US" dirty="0"/>
              <a:t>13 Hospitals were better than or equal to the National Avg.</a:t>
            </a:r>
          </a:p>
        </p:txBody>
      </p:sp>
      <p:cxnSp>
        <p:nvCxnSpPr>
          <p:cNvPr id="10" name="Straight Arrow Connector 9"/>
          <p:cNvCxnSpPr>
            <a:stCxn id="8" idx="2"/>
          </p:cNvCxnSpPr>
          <p:nvPr/>
        </p:nvCxnSpPr>
        <p:spPr>
          <a:xfrm flipH="1">
            <a:off x="7344312" y="4028363"/>
            <a:ext cx="1038082" cy="21587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36297" y="1524000"/>
            <a:ext cx="609600" cy="59965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36297" y="3064758"/>
            <a:ext cx="609600" cy="44044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36297" y="3733800"/>
            <a:ext cx="609600" cy="44044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37761" y="2136092"/>
            <a:ext cx="609600" cy="285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937761" y="2805114"/>
            <a:ext cx="609600" cy="285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37761" y="5040081"/>
            <a:ext cx="609600" cy="285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36297" y="836877"/>
            <a:ext cx="609600" cy="42551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36297" y="2435610"/>
            <a:ext cx="609600" cy="36950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36297" y="4382523"/>
            <a:ext cx="609600" cy="21950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936297" y="4844970"/>
            <a:ext cx="609600" cy="21950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9813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754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OP-5</a:t>
                      </a:r>
                    </a:p>
                    <a:p>
                      <a:br>
                        <a:rPr lang="en-US" dirty="0"/>
                      </a:br>
                      <a:r>
                        <a:rPr lang="en-US" dirty="0"/>
                        <a:t>Median Time to</a:t>
                      </a:r>
                      <a:r>
                        <a:rPr lang="en-US" baseline="0" dirty="0"/>
                        <a:t> ECG</a:t>
                      </a:r>
                    </a:p>
                    <a:p>
                      <a:r>
                        <a:rPr lang="en-US" baseline="0" dirty="0"/>
                        <a:t>(AMI Care)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285750" indent="-285750">
                        <a:buFont typeface="Arial" panose="020B0604020202020204" pitchFamily="34" charset="0"/>
                        <a:buChar char="•"/>
                      </a:pPr>
                      <a:r>
                        <a:rPr lang="en-US" dirty="0"/>
                        <a:t>Diagnose the patient as early in the patient flow as possible (e.g. enable emergency medical service (EMS) to diagnose</a:t>
                      </a:r>
                      <a:r>
                        <a:rPr lang="en-US" baseline="0" dirty="0"/>
                        <a:t> SEMI patients and/or notify ED of possible STEMI to initiate preparation/processes)</a:t>
                      </a:r>
                    </a:p>
                    <a:p>
                      <a:pPr marL="285750" indent="-285750">
                        <a:buFont typeface="Arial" panose="020B0604020202020204" pitchFamily="34" charset="0"/>
                        <a:buChar char="•"/>
                      </a:pPr>
                      <a:r>
                        <a:rPr lang="en-US" baseline="0" dirty="0"/>
                        <a:t>Synchronize equipment and clocks in the ED</a:t>
                      </a:r>
                    </a:p>
                    <a:p>
                      <a:pPr marL="285750" indent="-285750">
                        <a:buFont typeface="Arial" panose="020B0604020202020204" pitchFamily="34" charset="0"/>
                        <a:buChar char="•"/>
                      </a:pPr>
                      <a:r>
                        <a:rPr lang="en-US" baseline="0" dirty="0"/>
                        <a:t>Promptly identify patients requiring ECG through nurse interview prior to registration or provide necessary training to registration personnel</a:t>
                      </a:r>
                    </a:p>
                    <a:p>
                      <a:pPr marL="285750" indent="-285750">
                        <a:buFont typeface="Arial" panose="020B0604020202020204" pitchFamily="34" charset="0"/>
                        <a:buChar char="•"/>
                      </a:pPr>
                      <a:r>
                        <a:rPr lang="en-US" baseline="0" dirty="0"/>
                        <a:t>Specify processes and protocol for rapidly acquiring ECG, including having ECG equipment in the ED and specifying a location that affords prompt access and adequate patient privacy</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Median Time to ECG</a:t>
            </a:r>
          </a:p>
        </p:txBody>
      </p:sp>
    </p:spTree>
    <p:extLst>
      <p:ext uri="{BB962C8B-B14F-4D97-AF65-F5344CB8AC3E}">
        <p14:creationId xmlns:p14="http://schemas.microsoft.com/office/powerpoint/2010/main" val="18509111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22</a:t>
            </a:fld>
            <a:endParaRPr lang="en-US" dirty="0"/>
          </a:p>
        </p:txBody>
      </p:sp>
      <p:sp>
        <p:nvSpPr>
          <p:cNvPr id="9" name="TextBox 8"/>
          <p:cNvSpPr txBox="1"/>
          <p:nvPr/>
        </p:nvSpPr>
        <p:spPr>
          <a:xfrm>
            <a:off x="7176795" y="0"/>
            <a:ext cx="1967205" cy="369332"/>
          </a:xfrm>
          <a:prstGeom prst="rect">
            <a:avLst/>
          </a:prstGeom>
          <a:solidFill>
            <a:srgbClr val="3E8BB1"/>
          </a:solidFill>
        </p:spPr>
        <p:txBody>
          <a:bodyPr wrap="none" rtlCol="0">
            <a:spAutoFit/>
          </a:bodyPr>
          <a:lstStyle/>
          <a:p>
            <a:r>
              <a:rPr lang="en-US" dirty="0">
                <a:solidFill>
                  <a:schemeClr val="bg1"/>
                </a:solidFill>
              </a:rPr>
              <a:t>Emergency Dept.</a:t>
            </a:r>
          </a:p>
        </p:txBody>
      </p:sp>
      <p:sp>
        <p:nvSpPr>
          <p:cNvPr id="5" name="TextBox 4"/>
          <p:cNvSpPr txBox="1"/>
          <p:nvPr/>
        </p:nvSpPr>
        <p:spPr>
          <a:xfrm>
            <a:off x="7391400" y="369332"/>
            <a:ext cx="1752599" cy="261610"/>
          </a:xfrm>
          <a:prstGeom prst="rect">
            <a:avLst/>
          </a:prstGeom>
          <a:noFill/>
          <a:ln w="28575">
            <a:solidFill>
              <a:schemeClr val="tx1"/>
            </a:solidFill>
          </a:ln>
        </p:spPr>
        <p:txBody>
          <a:bodyPr wrap="square" rtlCol="0">
            <a:spAutoFit/>
          </a:bodyPr>
          <a:lstStyle/>
          <a:p>
            <a:r>
              <a:rPr lang="en-US" sz="1100" dirty="0"/>
              <a:t>Fewer minutes are better</a:t>
            </a:r>
          </a:p>
        </p:txBody>
      </p:sp>
      <p:sp>
        <p:nvSpPr>
          <p:cNvPr id="8" name="TextBox 7"/>
          <p:cNvSpPr txBox="1"/>
          <p:nvPr/>
        </p:nvSpPr>
        <p:spPr>
          <a:xfrm>
            <a:off x="7620787" y="2274037"/>
            <a:ext cx="1523213" cy="1754326"/>
          </a:xfrm>
          <a:prstGeom prst="rect">
            <a:avLst/>
          </a:prstGeom>
          <a:solidFill>
            <a:schemeClr val="bg1"/>
          </a:solidFill>
          <a:ln w="28575">
            <a:solidFill>
              <a:schemeClr val="tx1"/>
            </a:solidFill>
          </a:ln>
        </p:spPr>
        <p:txBody>
          <a:bodyPr wrap="square" rtlCol="0">
            <a:spAutoFit/>
          </a:bodyPr>
          <a:lstStyle/>
          <a:p>
            <a:r>
              <a:rPr lang="en-US" dirty="0"/>
              <a:t>9 Hospitals were better than or equal to the National Avg.</a:t>
            </a:r>
          </a:p>
        </p:txBody>
      </p:sp>
      <p:cxnSp>
        <p:nvCxnSpPr>
          <p:cNvPr id="10" name="Straight Arrow Connector 9"/>
          <p:cNvCxnSpPr>
            <a:stCxn id="8" idx="2"/>
          </p:cNvCxnSpPr>
          <p:nvPr/>
        </p:nvCxnSpPr>
        <p:spPr>
          <a:xfrm flipH="1">
            <a:off x="7344312" y="4028363"/>
            <a:ext cx="1038082" cy="21587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36297" y="4876800"/>
            <a:ext cx="609600" cy="23029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34200" y="4222763"/>
            <a:ext cx="609600" cy="40027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34200" y="3708633"/>
            <a:ext cx="609600" cy="23519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934200" y="2583110"/>
            <a:ext cx="609600" cy="2712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34200" y="1523999"/>
            <a:ext cx="609600" cy="66722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37761" y="3962400"/>
            <a:ext cx="609600" cy="235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934200" y="3493239"/>
            <a:ext cx="609600" cy="235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934200" y="2854354"/>
            <a:ext cx="609600" cy="4370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934200" y="2175146"/>
            <a:ext cx="609600" cy="431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934200" y="832789"/>
            <a:ext cx="609600" cy="431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934200" y="3281493"/>
            <a:ext cx="609600" cy="2117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5463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23</a:t>
            </a:fld>
            <a:endParaRPr lang="en-US" dirty="0"/>
          </a:p>
        </p:txBody>
      </p:sp>
      <p:sp>
        <p:nvSpPr>
          <p:cNvPr id="11" name="TextBox 10"/>
          <p:cNvSpPr txBox="1"/>
          <p:nvPr/>
        </p:nvSpPr>
        <p:spPr>
          <a:xfrm>
            <a:off x="7176795" y="0"/>
            <a:ext cx="1967205" cy="369332"/>
          </a:xfrm>
          <a:prstGeom prst="rect">
            <a:avLst/>
          </a:prstGeom>
          <a:solidFill>
            <a:srgbClr val="3E8BB1"/>
          </a:solidFill>
        </p:spPr>
        <p:txBody>
          <a:bodyPr wrap="none" rtlCol="0">
            <a:spAutoFit/>
          </a:bodyPr>
          <a:lstStyle/>
          <a:p>
            <a:r>
              <a:rPr lang="en-US" dirty="0">
                <a:solidFill>
                  <a:schemeClr val="bg1"/>
                </a:solidFill>
              </a:rPr>
              <a:t>Emergency Dept.</a:t>
            </a:r>
          </a:p>
        </p:txBody>
      </p:sp>
      <p:sp>
        <p:nvSpPr>
          <p:cNvPr id="5" name="TextBox 4"/>
          <p:cNvSpPr txBox="1"/>
          <p:nvPr/>
        </p:nvSpPr>
        <p:spPr>
          <a:xfrm>
            <a:off x="7391400" y="369332"/>
            <a:ext cx="1752599" cy="261610"/>
          </a:xfrm>
          <a:prstGeom prst="rect">
            <a:avLst/>
          </a:prstGeom>
          <a:noFill/>
          <a:ln w="28575">
            <a:solidFill>
              <a:schemeClr val="tx1"/>
            </a:solidFill>
          </a:ln>
        </p:spPr>
        <p:txBody>
          <a:bodyPr wrap="square" rtlCol="0">
            <a:spAutoFit/>
          </a:bodyPr>
          <a:lstStyle/>
          <a:p>
            <a:r>
              <a:rPr lang="en-US" sz="1100" dirty="0"/>
              <a:t>Fewer minutes are better</a:t>
            </a:r>
          </a:p>
        </p:txBody>
      </p:sp>
      <p:sp>
        <p:nvSpPr>
          <p:cNvPr id="7" name="TextBox 6"/>
          <p:cNvSpPr txBox="1"/>
          <p:nvPr/>
        </p:nvSpPr>
        <p:spPr>
          <a:xfrm>
            <a:off x="7620787" y="2274037"/>
            <a:ext cx="1523213" cy="1754326"/>
          </a:xfrm>
          <a:prstGeom prst="rect">
            <a:avLst/>
          </a:prstGeom>
          <a:solidFill>
            <a:schemeClr val="bg1"/>
          </a:solidFill>
          <a:ln w="28575">
            <a:solidFill>
              <a:schemeClr val="tx1"/>
            </a:solidFill>
          </a:ln>
        </p:spPr>
        <p:txBody>
          <a:bodyPr wrap="square" rtlCol="0">
            <a:spAutoFit/>
          </a:bodyPr>
          <a:lstStyle/>
          <a:p>
            <a:r>
              <a:rPr lang="en-US" dirty="0"/>
              <a:t>8 Hospitals were better than or equal to the National Avg.</a:t>
            </a:r>
          </a:p>
        </p:txBody>
      </p:sp>
      <p:cxnSp>
        <p:nvCxnSpPr>
          <p:cNvPr id="8" name="Straight Arrow Connector 7"/>
          <p:cNvCxnSpPr>
            <a:stCxn id="7" idx="2"/>
          </p:cNvCxnSpPr>
          <p:nvPr/>
        </p:nvCxnSpPr>
        <p:spPr>
          <a:xfrm flipH="1">
            <a:off x="7344312" y="4028363"/>
            <a:ext cx="1038082" cy="21587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936297" y="1066800"/>
            <a:ext cx="609600" cy="2062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36297" y="1502657"/>
            <a:ext cx="609600" cy="6481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36297" y="2417421"/>
            <a:ext cx="609600" cy="17781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936297" y="3275054"/>
            <a:ext cx="609600" cy="2301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936297" y="4394242"/>
            <a:ext cx="609600" cy="2301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36297" y="3713615"/>
            <a:ext cx="609600" cy="2301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37761" y="3962399"/>
            <a:ext cx="609600" cy="429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934200" y="2616666"/>
            <a:ext cx="609600" cy="658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934200" y="4828380"/>
            <a:ext cx="609600" cy="246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934200" y="3494374"/>
            <a:ext cx="609600" cy="246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932583" y="2160368"/>
            <a:ext cx="609600" cy="246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932583" y="819813"/>
            <a:ext cx="609600" cy="246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5519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754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OP-20</a:t>
                      </a:r>
                    </a:p>
                    <a:p>
                      <a:br>
                        <a:rPr lang="en-US" dirty="0"/>
                      </a:br>
                      <a:r>
                        <a:rPr lang="en-US" dirty="0"/>
                        <a:t>Door-to-Diagnostic</a:t>
                      </a:r>
                      <a:r>
                        <a:rPr lang="en-US" baseline="0" dirty="0"/>
                        <a:t> Evaluation by a Qualified Medical Professional</a:t>
                      </a:r>
                      <a:endParaRPr lang="en-US" dirty="0"/>
                    </a:p>
                  </a:txBody>
                  <a:tcPr/>
                </a:tc>
                <a:tc>
                  <a:txBody>
                    <a:bodyPr/>
                    <a:lstStyle/>
                    <a:p>
                      <a:pPr marL="285750" indent="-285750">
                        <a:buFont typeface="Arial" panose="020B0604020202020204" pitchFamily="34" charset="0"/>
                        <a:buChar char="•"/>
                      </a:pPr>
                      <a:r>
                        <a:rPr lang="en-US" baseline="0" dirty="0"/>
                        <a:t>Consider implementing alternative patient flow models such as :</a:t>
                      </a:r>
                    </a:p>
                    <a:p>
                      <a:pPr marL="742950" lvl="1" indent="-285750">
                        <a:buFont typeface="Courier New" panose="02070309020205020404" pitchFamily="49" charset="0"/>
                        <a:buChar char="o"/>
                      </a:pPr>
                      <a:r>
                        <a:rPr lang="en-US" baseline="0" dirty="0"/>
                        <a:t>RN triage and preliminary registration upon arrival, with bedside registration</a:t>
                      </a:r>
                    </a:p>
                    <a:p>
                      <a:pPr marL="742950" lvl="1" indent="-285750">
                        <a:buFont typeface="Courier New" panose="02070309020205020404" pitchFamily="49" charset="0"/>
                        <a:buChar char="o"/>
                      </a:pPr>
                      <a:r>
                        <a:rPr lang="en-US" baseline="0" dirty="0"/>
                        <a:t>Provider/RN team evaluations upon arrival with bedside registration</a:t>
                      </a:r>
                    </a:p>
                    <a:p>
                      <a:pPr marL="742950" lvl="1" indent="-285750">
                        <a:buFont typeface="Courier New" panose="02070309020205020404" pitchFamily="49" charset="0"/>
                        <a:buChar char="o"/>
                      </a:pPr>
                      <a:r>
                        <a:rPr lang="en-US" baseline="0" dirty="0"/>
                        <a:t>Low acuity patients evaluated by provider upon arrival and discharged as soon as full registration is completed</a:t>
                      </a:r>
                    </a:p>
                    <a:p>
                      <a:pPr marL="285750" lvl="0" indent="-285750">
                        <a:buFont typeface="Arial" panose="020B0604020202020204" pitchFamily="34" charset="0"/>
                        <a:buChar char="•"/>
                      </a:pPr>
                      <a:r>
                        <a:rPr lang="en-US" baseline="0" dirty="0"/>
                        <a:t>Share door to qualified medical professional (QMP) evaluation data with ED managers, ED staff, and providers daily</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Door to Diagnostic Evaluation</a:t>
            </a:r>
          </a:p>
        </p:txBody>
      </p:sp>
    </p:spTree>
    <p:extLst>
      <p:ext uri="{BB962C8B-B14F-4D97-AF65-F5344CB8AC3E}">
        <p14:creationId xmlns:p14="http://schemas.microsoft.com/office/powerpoint/2010/main" val="40458129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210820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999499788"/>
                    </a:ext>
                  </a:extLst>
                </a:gridCol>
                <a:gridCol w="54102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OP-20</a:t>
                      </a:r>
                    </a:p>
                    <a:p>
                      <a:br>
                        <a:rPr lang="en-US" dirty="0"/>
                      </a:br>
                      <a:r>
                        <a:rPr lang="en-US" dirty="0"/>
                        <a:t>Door-to-Diagnostic</a:t>
                      </a:r>
                      <a:r>
                        <a:rPr lang="en-US" baseline="0" dirty="0"/>
                        <a:t> Evaluation by a Qualified Medical Professional</a:t>
                      </a:r>
                      <a:endParaRPr lang="en-US" dirty="0"/>
                    </a:p>
                  </a:txBody>
                  <a:tcPr/>
                </a:tc>
                <a:tc>
                  <a:txBody>
                    <a:bodyPr/>
                    <a:lstStyle/>
                    <a:p>
                      <a:pPr marL="285750" indent="-285750">
                        <a:buFont typeface="Arial" panose="020B0604020202020204" pitchFamily="34" charset="0"/>
                        <a:buChar char="•"/>
                      </a:pPr>
                      <a:r>
                        <a:rPr lang="en-US" baseline="0" dirty="0"/>
                        <a:t>Synchronize all staff and equipment clocks in the ED</a:t>
                      </a:r>
                    </a:p>
                    <a:p>
                      <a:pPr marL="285750" indent="-285750">
                        <a:buFont typeface="Arial" panose="020B0604020202020204" pitchFamily="34" charset="0"/>
                        <a:buChar char="•"/>
                      </a:pPr>
                      <a:r>
                        <a:rPr lang="en-US" baseline="0" dirty="0"/>
                        <a:t>Ensure that providers consistently document the time of their first face patient assessment or exam</a:t>
                      </a:r>
                    </a:p>
                    <a:p>
                      <a:pPr marL="285750" indent="-285750">
                        <a:buFont typeface="Arial" panose="020B0604020202020204" pitchFamily="34" charset="0"/>
                        <a:buChar char="•"/>
                      </a:pPr>
                      <a:r>
                        <a:rPr lang="en-US" baseline="0" dirty="0"/>
                        <a:t>AHRQ Patient Flow Guide</a:t>
                      </a:r>
                    </a:p>
                    <a:p>
                      <a:pPr marL="285750" indent="-285750">
                        <a:buFont typeface="Arial" panose="020B0604020202020204" pitchFamily="34" charset="0"/>
                        <a:buChar char="•"/>
                      </a:pPr>
                      <a:r>
                        <a:rPr lang="en-US" baseline="0" dirty="0"/>
                        <a:t>AHRQ Emergency Severity Index (ESI): A Triage Tool for Emergency Department</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Door to Diagnostic Evaluation</a:t>
            </a:r>
          </a:p>
        </p:txBody>
      </p:sp>
    </p:spTree>
    <p:extLst>
      <p:ext uri="{BB962C8B-B14F-4D97-AF65-F5344CB8AC3E}">
        <p14:creationId xmlns:p14="http://schemas.microsoft.com/office/powerpoint/2010/main" val="3459673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26</a:t>
            </a:fld>
            <a:endParaRPr lang="en-US" dirty="0"/>
          </a:p>
        </p:txBody>
      </p:sp>
      <p:sp>
        <p:nvSpPr>
          <p:cNvPr id="9" name="TextBox 8"/>
          <p:cNvSpPr txBox="1"/>
          <p:nvPr/>
        </p:nvSpPr>
        <p:spPr>
          <a:xfrm>
            <a:off x="7086600" y="0"/>
            <a:ext cx="2056973" cy="369332"/>
          </a:xfrm>
          <a:prstGeom prst="rect">
            <a:avLst/>
          </a:prstGeom>
          <a:solidFill>
            <a:srgbClr val="3E8BB1"/>
          </a:solidFill>
        </p:spPr>
        <p:txBody>
          <a:bodyPr wrap="none" rtlCol="0">
            <a:spAutoFit/>
          </a:bodyPr>
          <a:lstStyle/>
          <a:p>
            <a:r>
              <a:rPr lang="en-US" dirty="0">
                <a:solidFill>
                  <a:schemeClr val="bg1"/>
                </a:solidFill>
              </a:rPr>
              <a:t>Pain Management</a:t>
            </a:r>
          </a:p>
        </p:txBody>
      </p:sp>
      <p:sp>
        <p:nvSpPr>
          <p:cNvPr id="5" name="TextBox 4"/>
          <p:cNvSpPr txBox="1"/>
          <p:nvPr/>
        </p:nvSpPr>
        <p:spPr>
          <a:xfrm>
            <a:off x="7391400" y="369332"/>
            <a:ext cx="1752599" cy="261610"/>
          </a:xfrm>
          <a:prstGeom prst="rect">
            <a:avLst/>
          </a:prstGeom>
          <a:noFill/>
          <a:ln w="28575">
            <a:solidFill>
              <a:schemeClr val="tx1"/>
            </a:solidFill>
          </a:ln>
        </p:spPr>
        <p:txBody>
          <a:bodyPr wrap="square" rtlCol="0">
            <a:spAutoFit/>
          </a:bodyPr>
          <a:lstStyle/>
          <a:p>
            <a:r>
              <a:rPr lang="en-US" sz="1100" dirty="0"/>
              <a:t>Fewer minutes are better</a:t>
            </a:r>
          </a:p>
        </p:txBody>
      </p:sp>
      <p:sp>
        <p:nvSpPr>
          <p:cNvPr id="7" name="TextBox 6"/>
          <p:cNvSpPr txBox="1"/>
          <p:nvPr/>
        </p:nvSpPr>
        <p:spPr>
          <a:xfrm>
            <a:off x="7620787" y="2274037"/>
            <a:ext cx="1523213" cy="2031325"/>
          </a:xfrm>
          <a:prstGeom prst="rect">
            <a:avLst/>
          </a:prstGeom>
          <a:solidFill>
            <a:schemeClr val="bg1"/>
          </a:solidFill>
          <a:ln w="28575">
            <a:solidFill>
              <a:schemeClr val="tx1"/>
            </a:solidFill>
          </a:ln>
        </p:spPr>
        <p:txBody>
          <a:bodyPr wrap="square" rtlCol="0">
            <a:spAutoFit/>
          </a:bodyPr>
          <a:lstStyle/>
          <a:p>
            <a:r>
              <a:rPr lang="en-US" dirty="0"/>
              <a:t>Only 5 Hospitals were better than or equal to the National Avg.</a:t>
            </a:r>
          </a:p>
        </p:txBody>
      </p:sp>
      <p:cxnSp>
        <p:nvCxnSpPr>
          <p:cNvPr id="8" name="Straight Arrow Connector 7"/>
          <p:cNvCxnSpPr>
            <a:stCxn id="7" idx="2"/>
          </p:cNvCxnSpPr>
          <p:nvPr/>
        </p:nvCxnSpPr>
        <p:spPr>
          <a:xfrm flipH="1">
            <a:off x="7344312" y="4305362"/>
            <a:ext cx="1038082" cy="18817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928607" y="1052576"/>
            <a:ext cx="609600" cy="22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36297" y="1702810"/>
            <a:ext cx="609600" cy="457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936297" y="2428157"/>
            <a:ext cx="609600" cy="19233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936297" y="3284995"/>
            <a:ext cx="609600" cy="22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858000" y="2620491"/>
            <a:ext cx="762787" cy="681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52013" y="3518521"/>
            <a:ext cx="762787" cy="1122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9703" y="4857836"/>
            <a:ext cx="762787" cy="4584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9703" y="838716"/>
            <a:ext cx="762787" cy="208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859703" y="1485495"/>
            <a:ext cx="762787" cy="208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52012" y="2176334"/>
            <a:ext cx="762787" cy="208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553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26568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OP-21</a:t>
                      </a:r>
                    </a:p>
                    <a:p>
                      <a:br>
                        <a:rPr lang="en-US" dirty="0"/>
                      </a:br>
                      <a:r>
                        <a:rPr lang="en-US" dirty="0"/>
                        <a:t>Median time to Pain Management for Long Bone Fracture</a:t>
                      </a:r>
                    </a:p>
                  </a:txBody>
                  <a:tcPr/>
                </a:tc>
                <a:tc>
                  <a:txBody>
                    <a:bodyPr/>
                    <a:lstStyle/>
                    <a:p>
                      <a:pPr marL="285750" indent="-285750">
                        <a:buFont typeface="Arial" panose="020B0604020202020204" pitchFamily="34" charset="0"/>
                        <a:buChar char="•"/>
                      </a:pPr>
                      <a:r>
                        <a:rPr lang="en-US" baseline="0" dirty="0"/>
                        <a:t>Provide regular nurse and provider education on the requirements for LBF pain management  with frequent feedback on performance</a:t>
                      </a:r>
                    </a:p>
                    <a:p>
                      <a:pPr marL="285750" indent="-285750">
                        <a:buFont typeface="Arial" panose="020B0604020202020204" pitchFamily="34" charset="0"/>
                        <a:buChar char="•"/>
                      </a:pPr>
                      <a:r>
                        <a:rPr lang="en-US" baseline="0" dirty="0"/>
                        <a:t>Consider implanting a nurse-driver protocol for LBF or suspected LBF</a:t>
                      </a:r>
                    </a:p>
                    <a:p>
                      <a:pPr marL="285750" indent="-285750">
                        <a:buFont typeface="Arial" panose="020B0604020202020204" pitchFamily="34" charset="0"/>
                        <a:buChar char="•"/>
                      </a:pPr>
                      <a:r>
                        <a:rPr lang="en-US" baseline="0" dirty="0"/>
                        <a:t>Triage patients with suspected or known LBF as Emergency Severity Index (ESI) Level 2, or equivalent prioritization</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Median Time to Pain Management </a:t>
            </a:r>
            <a:r>
              <a:rPr lang="en-US" sz="2800" dirty="0" err="1">
                <a:latin typeface="+mj-lt"/>
              </a:rPr>
              <a:t>LBF</a:t>
            </a:r>
            <a:endParaRPr lang="en-US" sz="2800" dirty="0">
              <a:latin typeface="+mj-lt"/>
            </a:endParaRPr>
          </a:p>
        </p:txBody>
      </p:sp>
    </p:spTree>
    <p:extLst>
      <p:ext uri="{BB962C8B-B14F-4D97-AF65-F5344CB8AC3E}">
        <p14:creationId xmlns:p14="http://schemas.microsoft.com/office/powerpoint/2010/main" val="6878581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28</a:t>
            </a:fld>
            <a:endParaRPr lang="en-US" dirty="0"/>
          </a:p>
        </p:txBody>
      </p:sp>
      <p:sp>
        <p:nvSpPr>
          <p:cNvPr id="11" name="TextBox 10"/>
          <p:cNvSpPr txBox="1"/>
          <p:nvPr/>
        </p:nvSpPr>
        <p:spPr>
          <a:xfrm>
            <a:off x="7176795" y="0"/>
            <a:ext cx="1967205" cy="369332"/>
          </a:xfrm>
          <a:prstGeom prst="rect">
            <a:avLst/>
          </a:prstGeom>
          <a:solidFill>
            <a:srgbClr val="3E8BB1"/>
          </a:solidFill>
        </p:spPr>
        <p:txBody>
          <a:bodyPr wrap="none" rtlCol="0">
            <a:spAutoFit/>
          </a:bodyPr>
          <a:lstStyle/>
          <a:p>
            <a:r>
              <a:rPr lang="en-US" dirty="0">
                <a:solidFill>
                  <a:schemeClr val="bg1"/>
                </a:solidFill>
              </a:rPr>
              <a:t>Emergency Dept.</a:t>
            </a:r>
          </a:p>
        </p:txBody>
      </p:sp>
      <p:sp>
        <p:nvSpPr>
          <p:cNvPr id="9" name="TextBox 8"/>
          <p:cNvSpPr txBox="1"/>
          <p:nvPr/>
        </p:nvSpPr>
        <p:spPr>
          <a:xfrm>
            <a:off x="7391400" y="369332"/>
            <a:ext cx="1752599" cy="261610"/>
          </a:xfrm>
          <a:prstGeom prst="rect">
            <a:avLst/>
          </a:prstGeom>
          <a:noFill/>
          <a:ln w="28575">
            <a:solidFill>
              <a:schemeClr val="tx1"/>
            </a:solidFill>
          </a:ln>
        </p:spPr>
        <p:txBody>
          <a:bodyPr wrap="square" rtlCol="0">
            <a:spAutoFit/>
          </a:bodyPr>
          <a:lstStyle/>
          <a:p>
            <a:r>
              <a:rPr lang="en-US" sz="1100" dirty="0"/>
              <a:t>Smaller %’s are better</a:t>
            </a:r>
          </a:p>
        </p:txBody>
      </p:sp>
      <p:sp>
        <p:nvSpPr>
          <p:cNvPr id="10" name="TextBox 9"/>
          <p:cNvSpPr txBox="1"/>
          <p:nvPr/>
        </p:nvSpPr>
        <p:spPr>
          <a:xfrm>
            <a:off x="7620787" y="2274037"/>
            <a:ext cx="1523213" cy="1477328"/>
          </a:xfrm>
          <a:prstGeom prst="rect">
            <a:avLst/>
          </a:prstGeom>
          <a:solidFill>
            <a:schemeClr val="bg1"/>
          </a:solidFill>
          <a:ln w="28575">
            <a:solidFill>
              <a:schemeClr val="tx1"/>
            </a:solidFill>
          </a:ln>
        </p:spPr>
        <p:txBody>
          <a:bodyPr wrap="square" rtlCol="0">
            <a:spAutoFit/>
          </a:bodyPr>
          <a:lstStyle/>
          <a:p>
            <a:r>
              <a:rPr lang="en-US" dirty="0"/>
              <a:t>8 Hospitals were at or better than the National Avg.</a:t>
            </a:r>
          </a:p>
        </p:txBody>
      </p:sp>
      <p:cxnSp>
        <p:nvCxnSpPr>
          <p:cNvPr id="12" name="Straight Arrow Connector 11"/>
          <p:cNvCxnSpPr/>
          <p:nvPr/>
        </p:nvCxnSpPr>
        <p:spPr>
          <a:xfrm flipH="1">
            <a:off x="7344312" y="4028363"/>
            <a:ext cx="1038082" cy="21587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36297" y="2417421"/>
            <a:ext cx="609600" cy="4126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0" y="2160368"/>
            <a:ext cx="762787" cy="246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858000" y="800146"/>
            <a:ext cx="762787" cy="246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858000" y="2858281"/>
            <a:ext cx="762787" cy="443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57213" y="4391885"/>
            <a:ext cx="762787" cy="246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7212" y="4858795"/>
            <a:ext cx="762787" cy="246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2427" y="5101703"/>
            <a:ext cx="762787" cy="207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36297" y="1066800"/>
            <a:ext cx="609600" cy="2062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940491" y="1746132"/>
            <a:ext cx="609600" cy="41423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98317" y="3745986"/>
            <a:ext cx="647580" cy="6458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18A2A21F-0058-4927-9F56-6D6AD2CE624A}"/>
              </a:ext>
            </a:extLst>
          </p:cNvPr>
          <p:cNvSpPr/>
          <p:nvPr/>
        </p:nvSpPr>
        <p:spPr>
          <a:xfrm>
            <a:off x="5651022" y="49777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8308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3223042089"/>
              </p:ext>
            </p:extLst>
          </p:nvPr>
        </p:nvGraphicFramePr>
        <p:xfrm>
          <a:off x="457200" y="1397000"/>
          <a:ext cx="8229600" cy="402844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999499788"/>
                    </a:ext>
                  </a:extLst>
                </a:gridCol>
                <a:gridCol w="54102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OP-22</a:t>
                      </a:r>
                    </a:p>
                    <a:p>
                      <a:br>
                        <a:rPr lang="en-US" dirty="0"/>
                      </a:br>
                      <a:r>
                        <a:rPr lang="en-US" dirty="0"/>
                        <a:t>Patient left</a:t>
                      </a:r>
                      <a:r>
                        <a:rPr lang="en-US" baseline="0" dirty="0"/>
                        <a:t> without being seen</a:t>
                      </a:r>
                      <a:endParaRPr lang="en-US" dirty="0"/>
                    </a:p>
                  </a:txBody>
                  <a:tcPr/>
                </a:tc>
                <a:tc>
                  <a:txBody>
                    <a:bodyPr/>
                    <a:lstStyle/>
                    <a:p>
                      <a:pPr marL="285750" indent="-285750">
                        <a:buFont typeface="Arial" panose="020B0604020202020204" pitchFamily="34" charset="0"/>
                        <a:buChar char="•"/>
                      </a:pPr>
                      <a:r>
                        <a:rPr lang="en-US" baseline="0" dirty="0"/>
                        <a:t>The best practices to reduce door to evaluation by QMP (OP 20) also are likely to reduce the number of patients left without being seen.  Implement a process to capture patients that leave without being seen</a:t>
                      </a:r>
                    </a:p>
                    <a:p>
                      <a:pPr marL="285750" indent="-285750">
                        <a:buFont typeface="Arial" panose="020B0604020202020204" pitchFamily="34" charset="0"/>
                        <a:buChar char="•"/>
                      </a:pPr>
                      <a:r>
                        <a:rPr lang="en-US" baseline="0" dirty="0"/>
                        <a:t>Conduct regular patient record analyses to identify and understand trends, such as a particular diagnosis or timeframe</a:t>
                      </a:r>
                    </a:p>
                    <a:p>
                      <a:pPr marL="285750" indent="-285750">
                        <a:buFont typeface="Arial" panose="020B0604020202020204" pitchFamily="34" charset="0"/>
                        <a:buChar char="•"/>
                      </a:pPr>
                      <a:r>
                        <a:rPr lang="en-US" baseline="0" dirty="0"/>
                        <a:t>Contact patients who leave without being seen before the end of the shift or the next day to encourage them to return to the ED or seek treatment</a:t>
                      </a:r>
                    </a:p>
                    <a:p>
                      <a:pPr marL="285750" indent="-285750">
                        <a:buFont typeface="Arial" panose="020B0604020202020204" pitchFamily="34" charset="0"/>
                        <a:buChar char="•"/>
                      </a:pPr>
                      <a:r>
                        <a:rPr lang="en-US" baseline="0" dirty="0" err="1"/>
                        <a:t>AHRQ</a:t>
                      </a:r>
                      <a:r>
                        <a:rPr lang="en-US" baseline="0" dirty="0"/>
                        <a:t> Patient Flow Guide </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Patient Left Without Being Seen</a:t>
            </a:r>
          </a:p>
        </p:txBody>
      </p:sp>
    </p:spTree>
    <p:extLst>
      <p:ext uri="{BB962C8B-B14F-4D97-AF65-F5344CB8AC3E}">
        <p14:creationId xmlns:p14="http://schemas.microsoft.com/office/powerpoint/2010/main" val="24996973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772400" cy="609600"/>
          </a:xfrm>
        </p:spPr>
        <p:txBody>
          <a:bodyPr/>
          <a:lstStyle/>
          <a:p>
            <a:r>
              <a:rPr lang="en-US" dirty="0"/>
              <a:t>Federal Office of Rural Health Policy - MBQIP</a:t>
            </a:r>
          </a:p>
        </p:txBody>
      </p:sp>
      <p:pic>
        <p:nvPicPr>
          <p:cNvPr id="7" name="Content Placeholder 6"/>
          <p:cNvPicPr>
            <a:picLocks noGrp="1" noChangeAspect="1"/>
          </p:cNvPicPr>
          <p:nvPr>
            <p:ph idx="1"/>
          </p:nvPr>
        </p:nvPicPr>
        <p:blipFill>
          <a:blip r:embed="rId2"/>
          <a:stretch>
            <a:fillRect/>
          </a:stretch>
        </p:blipFill>
        <p:spPr>
          <a:xfrm>
            <a:off x="762000" y="1106714"/>
            <a:ext cx="7620000" cy="4717144"/>
          </a:xfrm>
          <a:prstGeom prst="rect">
            <a:avLst/>
          </a:prstGeom>
        </p:spPr>
      </p:pic>
      <p:sp>
        <p:nvSpPr>
          <p:cNvPr id="6" name="TextBox 5"/>
          <p:cNvSpPr txBox="1"/>
          <p:nvPr/>
        </p:nvSpPr>
        <p:spPr>
          <a:xfrm>
            <a:off x="1873624" y="6660777"/>
            <a:ext cx="5307105" cy="200055"/>
          </a:xfrm>
          <a:prstGeom prst="rect">
            <a:avLst/>
          </a:prstGeom>
          <a:noFill/>
        </p:spPr>
        <p:txBody>
          <a:bodyPr wrap="square" rtlCol="0">
            <a:spAutoFit/>
          </a:bodyPr>
          <a:lstStyle/>
          <a:p>
            <a:pPr algn="ctr"/>
            <a:r>
              <a:rPr lang="en-US" sz="700" dirty="0"/>
              <a:t>Source: Stratis Health Rural Quality Improvement Technical Assistance │ www.stratishealth.org</a:t>
            </a:r>
          </a:p>
        </p:txBody>
      </p:sp>
      <p:pic>
        <p:nvPicPr>
          <p:cNvPr id="8" name="Picture 7"/>
          <p:cNvPicPr>
            <a:picLocks noChangeAspect="1"/>
          </p:cNvPicPr>
          <p:nvPr/>
        </p:nvPicPr>
        <p:blipFill>
          <a:blip r:embed="rId3"/>
          <a:stretch>
            <a:fillRect/>
          </a:stretch>
        </p:blipFill>
        <p:spPr>
          <a:xfrm>
            <a:off x="2770093" y="6218850"/>
            <a:ext cx="3240181" cy="427704"/>
          </a:xfrm>
          <a:prstGeom prst="rect">
            <a:avLst/>
          </a:prstGeom>
        </p:spPr>
      </p:pic>
    </p:spTree>
    <p:extLst>
      <p:ext uri="{BB962C8B-B14F-4D97-AF65-F5344CB8AC3E}">
        <p14:creationId xmlns:p14="http://schemas.microsoft.com/office/powerpoint/2010/main" val="22045292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30</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ED-1b</a:t>
            </a:r>
            <a:endParaRPr lang="en-US" sz="2800" dirty="0">
              <a:ea typeface="Verdana" pitchFamily="34" charset="0"/>
              <a:cs typeface="Verdana" pitchFamily="34" charset="0"/>
            </a:endParaRPr>
          </a:p>
          <a:p>
            <a:endParaRPr lang="en-US" sz="2800" dirty="0">
              <a:latin typeface="+mj-lt"/>
              <a:ea typeface="Verdana" pitchFamily="34" charset="0"/>
              <a:cs typeface="Verdana" pitchFamily="34" charset="0"/>
            </a:endParaRPr>
          </a:p>
          <a:p>
            <a:endParaRPr lang="en-US" sz="2800" dirty="0">
              <a:latin typeface="+mj-lt"/>
              <a:ea typeface="Verdana" pitchFamily="34" charset="0"/>
              <a:cs typeface="Verdana" pitchFamily="34" charset="0"/>
            </a:endParaRPr>
          </a:p>
        </p:txBody>
      </p:sp>
      <p:sp>
        <p:nvSpPr>
          <p:cNvPr id="15" name="TextBox 14"/>
          <p:cNvSpPr txBox="1"/>
          <p:nvPr/>
        </p:nvSpPr>
        <p:spPr>
          <a:xfrm>
            <a:off x="5438775" y="1066800"/>
            <a:ext cx="2181225" cy="19774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Average (median) time patients spent in the emergency department, before they were admitted to the hospital as an inpatient (fewer minutes are better)</a:t>
            </a:r>
          </a:p>
          <a:p>
            <a:endParaRPr lang="en-US" sz="140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Source: Hospital Compare</a:t>
            </a:r>
          </a:p>
        </p:txBody>
      </p:sp>
      <p:pic>
        <p:nvPicPr>
          <p:cNvPr id="4" name="Picture 3"/>
          <p:cNvPicPr>
            <a:picLocks noChangeAspect="1"/>
          </p:cNvPicPr>
          <p:nvPr/>
        </p:nvPicPr>
        <p:blipFill>
          <a:blip r:embed="rId2"/>
          <a:stretch>
            <a:fillRect/>
          </a:stretch>
        </p:blipFill>
        <p:spPr>
          <a:xfrm>
            <a:off x="28575" y="990600"/>
            <a:ext cx="4543425" cy="5276850"/>
          </a:xfrm>
          <a:prstGeom prst="rect">
            <a:avLst/>
          </a:prstGeom>
        </p:spPr>
      </p:pic>
    </p:spTree>
    <p:extLst>
      <p:ext uri="{BB962C8B-B14F-4D97-AF65-F5344CB8AC3E}">
        <p14:creationId xmlns:p14="http://schemas.microsoft.com/office/powerpoint/2010/main" val="8622520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31</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ED-2b</a:t>
            </a:r>
            <a:endParaRPr lang="en-US" sz="2800" dirty="0">
              <a:ea typeface="Verdana" pitchFamily="34" charset="0"/>
              <a:cs typeface="Verdana" pitchFamily="34" charset="0"/>
            </a:endParaRPr>
          </a:p>
          <a:p>
            <a:endParaRPr lang="en-US" sz="2800" dirty="0">
              <a:latin typeface="+mj-lt"/>
              <a:ea typeface="Verdana" pitchFamily="34" charset="0"/>
              <a:cs typeface="Verdana" pitchFamily="34" charset="0"/>
            </a:endParaRPr>
          </a:p>
          <a:p>
            <a:endParaRPr lang="en-US" sz="2800" dirty="0">
              <a:latin typeface="+mj-lt"/>
              <a:ea typeface="Verdana" pitchFamily="34" charset="0"/>
              <a:cs typeface="Verdana" pitchFamily="34" charset="0"/>
            </a:endParaRPr>
          </a:p>
        </p:txBody>
      </p:sp>
      <p:sp>
        <p:nvSpPr>
          <p:cNvPr id="14" name="TextBox 13"/>
          <p:cNvSpPr txBox="1"/>
          <p:nvPr/>
        </p:nvSpPr>
        <p:spPr>
          <a:xfrm>
            <a:off x="5343525" y="990600"/>
            <a:ext cx="2200275" cy="26237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Average (median) time patients spent in the emergency department, after the doctor decided to admit them as an inpatient before leaving the emergency department for their inpatient room (fewer minutes are better)</a:t>
            </a:r>
          </a:p>
          <a:p>
            <a:endParaRPr lang="en-US" sz="140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Source: Hospital Compare</a:t>
            </a:r>
          </a:p>
        </p:txBody>
      </p:sp>
      <p:pic>
        <p:nvPicPr>
          <p:cNvPr id="3" name="Picture 2"/>
          <p:cNvPicPr>
            <a:picLocks noChangeAspect="1"/>
          </p:cNvPicPr>
          <p:nvPr/>
        </p:nvPicPr>
        <p:blipFill>
          <a:blip r:embed="rId2"/>
          <a:stretch>
            <a:fillRect/>
          </a:stretch>
        </p:blipFill>
        <p:spPr>
          <a:xfrm>
            <a:off x="28575" y="990600"/>
            <a:ext cx="4543425" cy="5276850"/>
          </a:xfrm>
          <a:prstGeom prst="rect">
            <a:avLst/>
          </a:prstGeom>
        </p:spPr>
      </p:pic>
    </p:spTree>
    <p:extLst>
      <p:ext uri="{BB962C8B-B14F-4D97-AF65-F5344CB8AC3E}">
        <p14:creationId xmlns:p14="http://schemas.microsoft.com/office/powerpoint/2010/main" val="8360055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32</a:t>
            </a:fld>
            <a:endParaRPr lang="en-US" dirty="0"/>
          </a:p>
        </p:txBody>
      </p:sp>
      <p:sp>
        <p:nvSpPr>
          <p:cNvPr id="12" name="TextBox 11"/>
          <p:cNvSpPr txBox="1"/>
          <p:nvPr/>
        </p:nvSpPr>
        <p:spPr>
          <a:xfrm>
            <a:off x="7587164" y="0"/>
            <a:ext cx="1556836" cy="369332"/>
          </a:xfrm>
          <a:prstGeom prst="rect">
            <a:avLst/>
          </a:prstGeom>
          <a:solidFill>
            <a:srgbClr val="3E8BB1"/>
          </a:solidFill>
        </p:spPr>
        <p:txBody>
          <a:bodyPr wrap="none" rtlCol="0">
            <a:spAutoFit/>
          </a:bodyPr>
          <a:lstStyle/>
          <a:p>
            <a:r>
              <a:rPr lang="en-US" dirty="0">
                <a:solidFill>
                  <a:schemeClr val="bg1"/>
                </a:solidFill>
              </a:rPr>
              <a:t>Immunization</a:t>
            </a:r>
          </a:p>
        </p:txBody>
      </p:sp>
      <p:sp>
        <p:nvSpPr>
          <p:cNvPr id="6" name="Rectangle 5"/>
          <p:cNvSpPr/>
          <p:nvPr/>
        </p:nvSpPr>
        <p:spPr>
          <a:xfrm>
            <a:off x="6928607" y="4845282"/>
            <a:ext cx="609600" cy="22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859703" y="2844567"/>
            <a:ext cx="762787" cy="208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859703" y="1052786"/>
            <a:ext cx="762787" cy="208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28607" y="4410024"/>
            <a:ext cx="609600" cy="22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940512" y="3053501"/>
            <a:ext cx="609600" cy="113889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40512" y="1705672"/>
            <a:ext cx="609600" cy="69494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40512" y="2624050"/>
            <a:ext cx="609600" cy="22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40512" y="833170"/>
            <a:ext cx="609600" cy="22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20787" y="2512874"/>
            <a:ext cx="1523213" cy="1754326"/>
          </a:xfrm>
          <a:prstGeom prst="rect">
            <a:avLst/>
          </a:prstGeom>
          <a:solidFill>
            <a:schemeClr val="bg1"/>
          </a:solidFill>
          <a:ln w="28575">
            <a:solidFill>
              <a:schemeClr val="tx1"/>
            </a:solidFill>
          </a:ln>
        </p:spPr>
        <p:txBody>
          <a:bodyPr wrap="square" rtlCol="0">
            <a:spAutoFit/>
          </a:bodyPr>
          <a:lstStyle/>
          <a:p>
            <a:r>
              <a:rPr lang="en-US" dirty="0"/>
              <a:t>12 Hospitals were better than or equal to the National Avg.</a:t>
            </a:r>
          </a:p>
        </p:txBody>
      </p:sp>
      <p:cxnSp>
        <p:nvCxnSpPr>
          <p:cNvPr id="16" name="Straight Arrow Connector 15"/>
          <p:cNvCxnSpPr>
            <a:stCxn id="15" idx="2"/>
          </p:cNvCxnSpPr>
          <p:nvPr/>
        </p:nvCxnSpPr>
        <p:spPr>
          <a:xfrm flipH="1">
            <a:off x="7344312" y="4267200"/>
            <a:ext cx="1038082" cy="19199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859703" y="1488238"/>
            <a:ext cx="762787" cy="208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0900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47980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999499788"/>
                    </a:ext>
                  </a:extLst>
                </a:gridCol>
                <a:gridCol w="54102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IMM-2 </a:t>
                      </a:r>
                    </a:p>
                    <a:p>
                      <a:endParaRPr lang="en-US" dirty="0"/>
                    </a:p>
                    <a:p>
                      <a:r>
                        <a:rPr lang="en-US" dirty="0"/>
                        <a:t>Influenza Immunization (inpatient)</a:t>
                      </a:r>
                    </a:p>
                  </a:txBody>
                  <a:tcPr/>
                </a:tc>
                <a:tc>
                  <a:txBody>
                    <a:bodyPr/>
                    <a:lstStyle/>
                    <a:p>
                      <a:pPr marL="285750" indent="-285750">
                        <a:buFont typeface="Arial" panose="020B0604020202020204" pitchFamily="34" charset="0"/>
                        <a:buChar char="•"/>
                      </a:pPr>
                      <a:r>
                        <a:rPr lang="en-US" dirty="0"/>
                        <a:t>Offer influenza vaccination by October, if possible. Vaccination should continue to be offered as long as influenza viruses are circulating (generally October – March)</a:t>
                      </a:r>
                    </a:p>
                    <a:p>
                      <a:pPr marL="285750" indent="-285750">
                        <a:buFont typeface="Arial" panose="020B0604020202020204" pitchFamily="34" charset="0"/>
                        <a:buChar char="•"/>
                      </a:pPr>
                      <a:r>
                        <a:rPr lang="en-US" dirty="0"/>
                        <a:t>Incorporate influenza vaccination status into initial patient assessment and identify a process for follow-up when needed</a:t>
                      </a:r>
                    </a:p>
                    <a:p>
                      <a:pPr marL="285750" indent="-285750">
                        <a:buFont typeface="Arial" panose="020B0604020202020204" pitchFamily="34" charset="0"/>
                        <a:buChar char="•"/>
                      </a:pPr>
                      <a:r>
                        <a:rPr lang="en-US" dirty="0"/>
                        <a:t>Review influenza vaccination status in the discharge process with administration of vaccine if indicated on initial assessment and not already given during hospitalization</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Influenza Immunization (Inpatient)</a:t>
            </a:r>
          </a:p>
        </p:txBody>
      </p:sp>
    </p:spTree>
    <p:extLst>
      <p:ext uri="{BB962C8B-B14F-4D97-AF65-F5344CB8AC3E}">
        <p14:creationId xmlns:p14="http://schemas.microsoft.com/office/powerpoint/2010/main" val="25403138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0"/>
          <a:stretch/>
        </p:blipFill>
        <p:spPr>
          <a:xfrm>
            <a:off x="0" y="120980"/>
            <a:ext cx="7849386" cy="6737020"/>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34</a:t>
            </a:fld>
            <a:endParaRPr lang="en-US" dirty="0"/>
          </a:p>
        </p:txBody>
      </p:sp>
      <p:sp>
        <p:nvSpPr>
          <p:cNvPr id="9" name="TextBox 8"/>
          <p:cNvSpPr txBox="1"/>
          <p:nvPr/>
        </p:nvSpPr>
        <p:spPr>
          <a:xfrm>
            <a:off x="6317585" y="0"/>
            <a:ext cx="2826415" cy="369332"/>
          </a:xfrm>
          <a:prstGeom prst="rect">
            <a:avLst/>
          </a:prstGeom>
          <a:solidFill>
            <a:srgbClr val="3E8BB1"/>
          </a:solidFill>
        </p:spPr>
        <p:txBody>
          <a:bodyPr wrap="none" rtlCol="0">
            <a:spAutoFit/>
          </a:bodyPr>
          <a:lstStyle/>
          <a:p>
            <a:r>
              <a:rPr lang="en-US" dirty="0">
                <a:solidFill>
                  <a:schemeClr val="bg1"/>
                </a:solidFill>
              </a:rPr>
              <a:t>NHSN Collected Measure</a:t>
            </a:r>
          </a:p>
        </p:txBody>
      </p:sp>
      <p:sp>
        <p:nvSpPr>
          <p:cNvPr id="11" name="Right Arrow Callout 10"/>
          <p:cNvSpPr/>
          <p:nvPr/>
        </p:nvSpPr>
        <p:spPr>
          <a:xfrm>
            <a:off x="6822832" y="533400"/>
            <a:ext cx="1371600" cy="5822950"/>
          </a:xfrm>
          <a:prstGeom prst="right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194432" y="2860100"/>
            <a:ext cx="949568" cy="1169551"/>
          </a:xfrm>
          <a:prstGeom prst="rect">
            <a:avLst/>
          </a:prstGeom>
          <a:noFill/>
        </p:spPr>
        <p:txBody>
          <a:bodyPr wrap="square" rtlCol="0">
            <a:spAutoFit/>
          </a:bodyPr>
          <a:lstStyle/>
          <a:p>
            <a:r>
              <a:rPr lang="en-US" sz="1400" dirty="0">
                <a:latin typeface="+mn-lt"/>
              </a:rPr>
              <a:t>Reporting not required for this quarter</a:t>
            </a:r>
          </a:p>
        </p:txBody>
      </p:sp>
    </p:spTree>
    <p:extLst>
      <p:ext uri="{BB962C8B-B14F-4D97-AF65-F5344CB8AC3E}">
        <p14:creationId xmlns:p14="http://schemas.microsoft.com/office/powerpoint/2010/main" val="23107673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2054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OP-27 </a:t>
                      </a:r>
                    </a:p>
                    <a:p>
                      <a:endParaRPr lang="en-US" dirty="0"/>
                    </a:p>
                    <a:p>
                      <a:r>
                        <a:rPr lang="en-US" dirty="0"/>
                        <a:t>Influenza Vaccination Among Healthcare Personnel (HCP)</a:t>
                      </a:r>
                    </a:p>
                  </a:txBody>
                  <a:tcPr/>
                </a:tc>
                <a:tc>
                  <a:txBody>
                    <a:bodyPr/>
                    <a:lstStyle/>
                    <a:p>
                      <a:pPr marL="285750" indent="-285750">
                        <a:buFont typeface="Arial" panose="020B0604020202020204" pitchFamily="34" charset="0"/>
                        <a:buChar char="•"/>
                      </a:pPr>
                      <a:r>
                        <a:rPr lang="en-US" dirty="0"/>
                        <a:t>Document reasons for non-receipt of a recommended vaccine</a:t>
                      </a:r>
                    </a:p>
                    <a:p>
                      <a:pPr marL="285750" indent="-285750">
                        <a:buFont typeface="Arial" panose="020B0604020202020204" pitchFamily="34" charset="0"/>
                        <a:buChar char="•"/>
                      </a:pPr>
                      <a:r>
                        <a:rPr lang="en-US" dirty="0"/>
                        <a:t>Consider steps to minimize/reduce potential for spread of vaccine preventable disease by unvaccinated employees such as the use of facemasks </a:t>
                      </a:r>
                    </a:p>
                    <a:p>
                      <a:pPr marL="285750" indent="-285750">
                        <a:buFont typeface="Arial" panose="020B0604020202020204" pitchFamily="34" charset="0"/>
                        <a:buChar char="•"/>
                      </a:pPr>
                      <a:r>
                        <a:rPr lang="en-US" dirty="0"/>
                        <a:t>Declination/Refusal: consider policy for a follow-up conversation to provide resources to counter misinformation (if indicated) and advise employee on post-exposure protocols and any need to restrict or modify work</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Influenza Vaccination Among HCP</a:t>
            </a:r>
          </a:p>
        </p:txBody>
      </p:sp>
    </p:spTree>
    <p:extLst>
      <p:ext uri="{BB962C8B-B14F-4D97-AF65-F5344CB8AC3E}">
        <p14:creationId xmlns:p14="http://schemas.microsoft.com/office/powerpoint/2010/main" val="16097912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75412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999499788"/>
                    </a:ext>
                  </a:extLst>
                </a:gridCol>
                <a:gridCol w="54102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a:t>OP-27 </a:t>
                      </a:r>
                    </a:p>
                    <a:p>
                      <a:endParaRPr lang="en-US" dirty="0"/>
                    </a:p>
                    <a:p>
                      <a:r>
                        <a:rPr lang="en-US" dirty="0"/>
                        <a:t>Influenza Vaccination Among Healthcare Personnel (HCP)</a:t>
                      </a:r>
                    </a:p>
                  </a:txBody>
                  <a:tcPr/>
                </a:tc>
                <a:tc>
                  <a:txBody>
                    <a:bodyPr/>
                    <a:lstStyle/>
                    <a:p>
                      <a:pPr marL="285750" indent="-285750">
                        <a:buFont typeface="Arial" panose="020B0604020202020204" pitchFamily="34" charset="0"/>
                        <a:buChar char="•"/>
                      </a:pPr>
                      <a:r>
                        <a:rPr lang="en-US" dirty="0"/>
                        <a:t>Consider an organized influenza immunization campaign to improve HCP acceptance of vaccination</a:t>
                      </a:r>
                    </a:p>
                    <a:p>
                      <a:pPr marL="285750" indent="-285750">
                        <a:buFont typeface="Arial" panose="020B0604020202020204" pitchFamily="34" charset="0"/>
                        <a:buChar char="•"/>
                      </a:pPr>
                      <a:r>
                        <a:rPr lang="en-US" dirty="0"/>
                        <a:t>Provide easy access to free influenza vaccinations to all HCP on all shifts as soon as vaccinations arrive (October)</a:t>
                      </a:r>
                    </a:p>
                    <a:p>
                      <a:pPr marL="285750" indent="-285750">
                        <a:buFont typeface="Arial" panose="020B0604020202020204" pitchFamily="34" charset="0"/>
                        <a:buChar char="•"/>
                      </a:pPr>
                      <a:r>
                        <a:rPr lang="en-US" dirty="0"/>
                        <a:t>Highlight the level of vaccination coverage among HCP to be one measure of a patient safety quality program that is regularly measured and reported to facility administrators and staff</a:t>
                      </a:r>
                    </a:p>
                    <a:p>
                      <a:pPr marL="285750" indent="-285750">
                        <a:buFont typeface="Arial" panose="020B0604020202020204" pitchFamily="34" charset="0"/>
                        <a:buChar char="•"/>
                      </a:pPr>
                      <a:r>
                        <a:rPr lang="en-US" dirty="0"/>
                        <a:t>Consider obtaining signed  declinations from personnel who decline influenza vaccination for reasons other than medical contraindications </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Influenza Vaccination Among HCP </a:t>
            </a:r>
            <a:r>
              <a:rPr lang="en-US" dirty="0">
                <a:latin typeface="+mj-lt"/>
              </a:rPr>
              <a:t>Continued</a:t>
            </a:r>
          </a:p>
        </p:txBody>
      </p:sp>
    </p:spTree>
    <p:extLst>
      <p:ext uri="{BB962C8B-B14F-4D97-AF65-F5344CB8AC3E}">
        <p14:creationId xmlns:p14="http://schemas.microsoft.com/office/powerpoint/2010/main" val="19215728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29000"/>
            <a:ext cx="9144000" cy="802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ED Transfer Communication (EDTC) </a:t>
            </a:r>
          </a:p>
        </p:txBody>
      </p:sp>
      <p:sp>
        <p:nvSpPr>
          <p:cNvPr id="2" name="Rectangle 1"/>
          <p:cNvSpPr/>
          <p:nvPr/>
        </p:nvSpPr>
        <p:spPr>
          <a:xfrm>
            <a:off x="685800" y="5029200"/>
            <a:ext cx="8001000" cy="1015663"/>
          </a:xfrm>
          <a:prstGeom prst="rect">
            <a:avLst/>
          </a:prstGeom>
        </p:spPr>
        <p:txBody>
          <a:bodyPr wrap="square">
            <a:spAutoFit/>
          </a:bodyPr>
          <a:lstStyle/>
          <a:p>
            <a:r>
              <a:rPr lang="en-US" sz="2000" i="1" dirty="0">
                <a:latin typeface="+mn-lt"/>
              </a:rPr>
              <a:t>The EDTC measure evaluates the process of transfer communication through documentation of key information and the timeliness in which that information is communicated to the next setting of care.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1" y="19889"/>
            <a:ext cx="5105400" cy="340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0916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38</a:t>
            </a:fld>
            <a:endParaRPr lang="en-US" dirty="0"/>
          </a:p>
        </p:txBody>
      </p:sp>
      <p:pic>
        <p:nvPicPr>
          <p:cNvPr id="5" name="Picture 4"/>
          <p:cNvPicPr>
            <a:picLocks noChangeAspect="1"/>
          </p:cNvPicPr>
          <p:nvPr/>
        </p:nvPicPr>
        <p:blipFill>
          <a:blip r:embed="rId2"/>
          <a:stretch>
            <a:fillRect/>
          </a:stretch>
        </p:blipFill>
        <p:spPr>
          <a:xfrm>
            <a:off x="457200" y="979429"/>
            <a:ext cx="7086600" cy="5802371"/>
          </a:xfrm>
          <a:prstGeom prst="rect">
            <a:avLst/>
          </a:prstGeom>
        </p:spPr>
      </p:pic>
      <p:sp>
        <p:nvSpPr>
          <p:cNvPr id="7"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EDTC-All or None Composite Calculation</a:t>
            </a:r>
          </a:p>
          <a:p>
            <a:endParaRPr lang="en-US" sz="2800" dirty="0">
              <a:latin typeface="+mj-lt"/>
              <a:ea typeface="Verdana" pitchFamily="34" charset="0"/>
              <a:cs typeface="Verdana" pitchFamily="34" charset="0"/>
            </a:endParaRPr>
          </a:p>
        </p:txBody>
      </p:sp>
      <p:sp>
        <p:nvSpPr>
          <p:cNvPr id="8" name="TextBox 7"/>
          <p:cNvSpPr txBox="1"/>
          <p:nvPr/>
        </p:nvSpPr>
        <p:spPr>
          <a:xfrm>
            <a:off x="7402818" y="6611779"/>
            <a:ext cx="1308371" cy="246221"/>
          </a:xfrm>
          <a:prstGeom prst="rect">
            <a:avLst/>
          </a:prstGeom>
          <a:noFill/>
        </p:spPr>
        <p:txBody>
          <a:bodyPr wrap="none" rtlCol="0">
            <a:spAutoFit/>
          </a:bodyPr>
          <a:lstStyle/>
          <a:p>
            <a:r>
              <a:rPr lang="en-US" sz="1000" dirty="0">
                <a:latin typeface="+mn-lt"/>
              </a:rPr>
              <a:t>Source: Stratis Health</a:t>
            </a:r>
          </a:p>
        </p:txBody>
      </p:sp>
    </p:spTree>
    <p:extLst>
      <p:ext uri="{BB962C8B-B14F-4D97-AF65-F5344CB8AC3E}">
        <p14:creationId xmlns:p14="http://schemas.microsoft.com/office/powerpoint/2010/main" val="16604021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754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EDTC</a:t>
                      </a:r>
                      <a:r>
                        <a:rPr lang="en-US" dirty="0"/>
                        <a:t> </a:t>
                      </a:r>
                    </a:p>
                    <a:p>
                      <a:endParaRPr lang="en-US" baseline="0" dirty="0"/>
                    </a:p>
                    <a:p>
                      <a:r>
                        <a:rPr lang="en-US" baseline="0" dirty="0"/>
                        <a:t>Emergency Department Transfer Communication</a:t>
                      </a:r>
                      <a:endParaRPr lang="en-US" dirty="0"/>
                    </a:p>
                  </a:txBody>
                  <a:tcPr/>
                </a:tc>
                <a:tc>
                  <a:txBody>
                    <a:bodyPr/>
                    <a:lstStyle/>
                    <a:p>
                      <a:pPr marL="285750" indent="-285750">
                        <a:buFont typeface="Arial" panose="020B0604020202020204" pitchFamily="34" charset="0"/>
                        <a:buChar char="•"/>
                      </a:pPr>
                      <a:r>
                        <a:rPr lang="en-US" baseline="0" dirty="0"/>
                        <a:t>Identify and implement a standardized process for documentation and transfer of information to the next setting of care</a:t>
                      </a:r>
                    </a:p>
                    <a:p>
                      <a:pPr marL="285750" indent="-285750">
                        <a:buFont typeface="Arial" panose="020B0604020202020204" pitchFamily="34" charset="0"/>
                        <a:buChar char="•"/>
                      </a:pPr>
                      <a:r>
                        <a:rPr lang="en-US" baseline="0" dirty="0"/>
                        <a:t>Update paper transfer forms to ensure capture of all the required data elements and documentation that the information was communicated to the next setting of care</a:t>
                      </a:r>
                    </a:p>
                    <a:p>
                      <a:pPr marL="285750" indent="-285750">
                        <a:buFont typeface="Arial" panose="020B0604020202020204" pitchFamily="34" charset="0"/>
                        <a:buChar char="•"/>
                      </a:pPr>
                      <a:r>
                        <a:rPr lang="en-US" baseline="0" dirty="0"/>
                        <a:t>Implement prompts and documentation in the electronic health record (</a:t>
                      </a:r>
                      <a:r>
                        <a:rPr lang="en-US" baseline="0" dirty="0" err="1"/>
                        <a:t>EHR</a:t>
                      </a:r>
                      <a:r>
                        <a:rPr lang="en-US" baseline="0" dirty="0"/>
                        <a:t>) to ensure elements are captured and communicated to the receiving facility, whether electronically or via a printed-paper form </a:t>
                      </a:r>
                    </a:p>
                    <a:p>
                      <a:pPr marL="0" indent="0">
                        <a:buFont typeface="Arial" panose="020B0604020202020204" pitchFamily="34" charset="0"/>
                        <a:buNone/>
                      </a:pPr>
                      <a:endParaRPr lang="en-US" baseline="0" dirty="0"/>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ED Transfer Communication</a:t>
            </a:r>
          </a:p>
        </p:txBody>
      </p:sp>
    </p:spTree>
    <p:extLst>
      <p:ext uri="{BB962C8B-B14F-4D97-AF65-F5344CB8AC3E}">
        <p14:creationId xmlns:p14="http://schemas.microsoft.com/office/powerpoint/2010/main" val="22135582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153400" cy="609600"/>
          </a:xfrm>
        </p:spPr>
        <p:txBody>
          <a:bodyPr/>
          <a:lstStyle/>
          <a:p>
            <a:r>
              <a:rPr lang="en-US" dirty="0"/>
              <a:t>Federal Office of Rural Health Policy - MBQIP</a:t>
            </a:r>
          </a:p>
        </p:txBody>
      </p:sp>
      <p:sp>
        <p:nvSpPr>
          <p:cNvPr id="6" name="TextBox 5"/>
          <p:cNvSpPr txBox="1"/>
          <p:nvPr/>
        </p:nvSpPr>
        <p:spPr>
          <a:xfrm>
            <a:off x="1873624" y="6660777"/>
            <a:ext cx="5307105" cy="200055"/>
          </a:xfrm>
          <a:prstGeom prst="rect">
            <a:avLst/>
          </a:prstGeom>
          <a:noFill/>
        </p:spPr>
        <p:txBody>
          <a:bodyPr wrap="square" rtlCol="0">
            <a:spAutoFit/>
          </a:bodyPr>
          <a:lstStyle/>
          <a:p>
            <a:pPr algn="ctr"/>
            <a:r>
              <a:rPr lang="en-US" sz="700" dirty="0"/>
              <a:t>Source: Stratis Health Rural Quality Improvement Technical Assistance │ www.stratishealth.org</a:t>
            </a:r>
          </a:p>
        </p:txBody>
      </p:sp>
      <p:pic>
        <p:nvPicPr>
          <p:cNvPr id="8" name="Picture 7"/>
          <p:cNvPicPr>
            <a:picLocks noChangeAspect="1"/>
          </p:cNvPicPr>
          <p:nvPr/>
        </p:nvPicPr>
        <p:blipFill>
          <a:blip r:embed="rId2"/>
          <a:stretch>
            <a:fillRect/>
          </a:stretch>
        </p:blipFill>
        <p:spPr>
          <a:xfrm>
            <a:off x="2770093" y="6218850"/>
            <a:ext cx="3240181" cy="427704"/>
          </a:xfrm>
          <a:prstGeom prst="rect">
            <a:avLst/>
          </a:prstGeom>
        </p:spPr>
      </p:pic>
      <p:pic>
        <p:nvPicPr>
          <p:cNvPr id="3" name="Content Placeholder 2"/>
          <p:cNvPicPr>
            <a:picLocks noGrp="1" noChangeAspect="1"/>
          </p:cNvPicPr>
          <p:nvPr>
            <p:ph idx="1"/>
          </p:nvPr>
        </p:nvPicPr>
        <p:blipFill>
          <a:blip r:embed="rId3"/>
          <a:stretch>
            <a:fillRect/>
          </a:stretch>
        </p:blipFill>
        <p:spPr>
          <a:xfrm>
            <a:off x="382185" y="2632774"/>
            <a:ext cx="8289982" cy="3666331"/>
          </a:xfrm>
          <a:prstGeom prst="rect">
            <a:avLst/>
          </a:prstGeom>
        </p:spPr>
      </p:pic>
      <p:sp>
        <p:nvSpPr>
          <p:cNvPr id="2" name="Rectangle 1">
            <a:extLst>
              <a:ext uri="{FF2B5EF4-FFF2-40B4-BE49-F238E27FC236}">
                <a16:creationId xmlns:a16="http://schemas.microsoft.com/office/drawing/2014/main" id="{C23D20E3-8303-46F8-8A1C-040303460540}"/>
              </a:ext>
            </a:extLst>
          </p:cNvPr>
          <p:cNvSpPr/>
          <p:nvPr/>
        </p:nvSpPr>
        <p:spPr>
          <a:xfrm>
            <a:off x="1676400" y="990600"/>
            <a:ext cx="6354791" cy="1754326"/>
          </a:xfrm>
          <a:prstGeom prst="rect">
            <a:avLst/>
          </a:prstGeom>
        </p:spPr>
        <p:txBody>
          <a:bodyPr wrap="square">
            <a:spAutoFit/>
          </a:bodyPr>
          <a:lstStyle/>
          <a:p>
            <a:r>
              <a:rPr lang="en-US" sz="1200" dirty="0"/>
              <a:t>April UPDATE - 1340 CAH’s with 1330 signed memorandums of understanding to participate</a:t>
            </a:r>
          </a:p>
          <a:p>
            <a:endParaRPr lang="en-US" sz="1200" dirty="0"/>
          </a:p>
          <a:p>
            <a:r>
              <a:rPr lang="en-US" sz="1200" dirty="0"/>
              <a:t>2016 participation rate is 93.5% (reporting in 2 domains)</a:t>
            </a:r>
          </a:p>
          <a:p>
            <a:endParaRPr lang="en-US" sz="1200" dirty="0"/>
          </a:p>
          <a:p>
            <a:r>
              <a:rPr lang="en-US" sz="1200" dirty="0"/>
              <a:t>Using Q1 2016 reporting numbers:</a:t>
            </a:r>
          </a:p>
          <a:p>
            <a:r>
              <a:rPr lang="en-US" sz="1200" dirty="0"/>
              <a:t>Patient Safety = 64%</a:t>
            </a:r>
          </a:p>
          <a:p>
            <a:r>
              <a:rPr lang="en-US" sz="1200" dirty="0"/>
              <a:t>Outpatient – 73%</a:t>
            </a:r>
          </a:p>
          <a:p>
            <a:r>
              <a:rPr lang="en-US" sz="1200" dirty="0"/>
              <a:t>HCAHPS and EDTC = 79%</a:t>
            </a:r>
          </a:p>
        </p:txBody>
      </p:sp>
    </p:spTree>
    <p:extLst>
      <p:ext uri="{BB962C8B-B14F-4D97-AF65-F5344CB8AC3E}">
        <p14:creationId xmlns:p14="http://schemas.microsoft.com/office/powerpoint/2010/main" val="28311805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265684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999499788"/>
                    </a:ext>
                  </a:extLst>
                </a:gridCol>
                <a:gridCol w="54102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EDTC</a:t>
                      </a:r>
                      <a:endParaRPr lang="en-US" dirty="0"/>
                    </a:p>
                    <a:p>
                      <a:endParaRPr lang="en-US" baseline="0" dirty="0"/>
                    </a:p>
                    <a:p>
                      <a:r>
                        <a:rPr lang="en-US" baseline="0" dirty="0"/>
                        <a:t>Emergency Department Transfer Communication</a:t>
                      </a:r>
                      <a:endParaRPr lang="en-US" dirty="0"/>
                    </a:p>
                  </a:txBody>
                  <a:tcPr/>
                </a:tc>
                <a:tc>
                  <a:txBody>
                    <a:bodyPr/>
                    <a:lstStyle/>
                    <a:p>
                      <a:pPr marL="285750" indent="-285750">
                        <a:buFont typeface="Arial" panose="020B0604020202020204" pitchFamily="34" charset="0"/>
                        <a:buChar char="•"/>
                      </a:pPr>
                      <a:r>
                        <a:rPr lang="en-US" baseline="0" dirty="0"/>
                        <a:t>Initiate discussions with organizations, both hospitals and long-term care centers that frequently receive patients from the ED, regarding opportunities for improved transfer communication and care for patients</a:t>
                      </a:r>
                    </a:p>
                    <a:p>
                      <a:pPr marL="285750" indent="-285750">
                        <a:buFont typeface="Arial" panose="020B0604020202020204" pitchFamily="34" charset="0"/>
                        <a:buChar char="•"/>
                      </a:pPr>
                      <a:r>
                        <a:rPr lang="en-US" baseline="0" dirty="0"/>
                        <a:t>Develop standardized setting of care processes to report outstanding test or lab results to the next setting of care if not available prior to transfer</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5" name="TextBox 4"/>
          <p:cNvSpPr txBox="1"/>
          <p:nvPr/>
        </p:nvSpPr>
        <p:spPr>
          <a:xfrm>
            <a:off x="457200" y="314980"/>
            <a:ext cx="7086600" cy="523220"/>
          </a:xfrm>
          <a:prstGeom prst="rect">
            <a:avLst/>
          </a:prstGeom>
          <a:noFill/>
        </p:spPr>
        <p:txBody>
          <a:bodyPr wrap="square" rtlCol="0">
            <a:spAutoFit/>
          </a:bodyPr>
          <a:lstStyle/>
          <a:p>
            <a:r>
              <a:rPr lang="en-US" sz="2800" dirty="0">
                <a:latin typeface="+mj-lt"/>
              </a:rPr>
              <a:t>ED Transfer Communication </a:t>
            </a:r>
            <a:r>
              <a:rPr lang="en-US" dirty="0">
                <a:latin typeface="+mj-lt"/>
              </a:rPr>
              <a:t>Continued</a:t>
            </a:r>
          </a:p>
        </p:txBody>
      </p:sp>
    </p:spTree>
    <p:extLst>
      <p:ext uri="{BB962C8B-B14F-4D97-AF65-F5344CB8AC3E}">
        <p14:creationId xmlns:p14="http://schemas.microsoft.com/office/powerpoint/2010/main" val="14691932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512"/>
          <a:stretch/>
        </p:blipFill>
        <p:spPr>
          <a:xfrm>
            <a:off x="10" y="990605"/>
            <a:ext cx="8301239" cy="5601482"/>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41</a:t>
            </a:fld>
            <a:endParaRPr lang="en-US" dirty="0"/>
          </a:p>
        </p:txBody>
      </p:sp>
      <p:sp>
        <p:nvSpPr>
          <p:cNvPr id="10" name="TextBox 9"/>
          <p:cNvSpPr txBox="1"/>
          <p:nvPr/>
        </p:nvSpPr>
        <p:spPr>
          <a:xfrm>
            <a:off x="8326314" y="4899835"/>
            <a:ext cx="685012" cy="553998"/>
          </a:xfrm>
          <a:prstGeom prst="rect">
            <a:avLst/>
          </a:prstGeom>
          <a:noFill/>
        </p:spPr>
        <p:txBody>
          <a:bodyPr wrap="square" rtlCol="0">
            <a:spAutoFit/>
          </a:bodyPr>
          <a:lstStyle/>
          <a:p>
            <a:r>
              <a:rPr lang="en-US" sz="1000" dirty="0" err="1"/>
              <a:t>Source:Telligen</a:t>
            </a:r>
            <a:r>
              <a:rPr lang="en-US" sz="1000" dirty="0"/>
              <a:t> 5/24/17</a:t>
            </a:r>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 Q1/2017 Snapshot</a:t>
            </a:r>
          </a:p>
          <a:p>
            <a:endParaRPr lang="en-US" sz="2800" dirty="0">
              <a:latin typeface="+mj-lt"/>
              <a:ea typeface="Verdana" pitchFamily="34" charset="0"/>
              <a:cs typeface="Verdana" pitchFamily="34" charset="0"/>
            </a:endParaRPr>
          </a:p>
        </p:txBody>
      </p:sp>
      <p:sp>
        <p:nvSpPr>
          <p:cNvPr id="7" name="TextBox 6"/>
          <p:cNvSpPr txBox="1"/>
          <p:nvPr/>
        </p:nvSpPr>
        <p:spPr>
          <a:xfrm>
            <a:off x="4572000" y="219164"/>
            <a:ext cx="2368672" cy="600164"/>
          </a:xfrm>
          <a:prstGeom prst="rect">
            <a:avLst/>
          </a:prstGeom>
          <a:noFill/>
          <a:ln w="28575">
            <a:solidFill>
              <a:schemeClr val="tx1"/>
            </a:solidFill>
          </a:ln>
        </p:spPr>
        <p:txBody>
          <a:bodyPr wrap="square" rtlCol="0">
            <a:spAutoFit/>
          </a:bodyPr>
          <a:lstStyle/>
          <a:p>
            <a:r>
              <a:rPr lang="en-US" sz="1100" dirty="0"/>
              <a:t>It is possible to be the lowest score among peers, but still be higher than the National Avg.</a:t>
            </a:r>
          </a:p>
        </p:txBody>
      </p:sp>
      <p:grpSp>
        <p:nvGrpSpPr>
          <p:cNvPr id="15" name="Group 14"/>
          <p:cNvGrpSpPr/>
          <p:nvPr/>
        </p:nvGrpSpPr>
        <p:grpSpPr>
          <a:xfrm>
            <a:off x="6940672" y="519246"/>
            <a:ext cx="493372" cy="2218258"/>
            <a:chOff x="6940672" y="519246"/>
            <a:chExt cx="493372" cy="2833554"/>
          </a:xfrm>
        </p:grpSpPr>
        <p:cxnSp>
          <p:nvCxnSpPr>
            <p:cNvPr id="13" name="Elbow Connector 12"/>
            <p:cNvCxnSpPr>
              <a:stCxn id="7" idx="3"/>
            </p:cNvCxnSpPr>
            <p:nvPr/>
          </p:nvCxnSpPr>
          <p:spPr>
            <a:xfrm>
              <a:off x="6940672" y="519246"/>
              <a:ext cx="450728" cy="2833554"/>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357844" y="326821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410200" y="819327"/>
            <a:ext cx="493372" cy="1918177"/>
            <a:chOff x="6940672" y="519246"/>
            <a:chExt cx="493372" cy="2833554"/>
          </a:xfrm>
        </p:grpSpPr>
        <p:cxnSp>
          <p:nvCxnSpPr>
            <p:cNvPr id="17" name="Elbow Connector 16"/>
            <p:cNvCxnSpPr/>
            <p:nvPr/>
          </p:nvCxnSpPr>
          <p:spPr>
            <a:xfrm>
              <a:off x="6940672" y="519246"/>
              <a:ext cx="450728" cy="2833554"/>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357844" y="326821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3"/>
          <a:srcRect r="14726"/>
          <a:stretch/>
        </p:blipFill>
        <p:spPr>
          <a:xfrm>
            <a:off x="8305811" y="5410206"/>
            <a:ext cx="830220" cy="966637"/>
          </a:xfrm>
          <a:prstGeom prst="rect">
            <a:avLst/>
          </a:prstGeom>
        </p:spPr>
      </p:pic>
    </p:spTree>
    <p:extLst>
      <p:ext uri="{BB962C8B-B14F-4D97-AF65-F5344CB8AC3E}">
        <p14:creationId xmlns:p14="http://schemas.microsoft.com/office/powerpoint/2010/main" val="158912407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736"/>
          <a:stretch/>
        </p:blipFill>
        <p:spPr>
          <a:xfrm>
            <a:off x="0" y="990600"/>
            <a:ext cx="8325704" cy="5825541"/>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42</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EDTC-”All EDTC Measure” </a:t>
            </a:r>
            <a:r>
              <a:rPr lang="en-US" sz="2800" dirty="0">
                <a:ea typeface="Verdana" pitchFamily="34" charset="0"/>
                <a:cs typeface="Verdana" pitchFamily="34" charset="0"/>
              </a:rPr>
              <a:t>Trends</a:t>
            </a:r>
          </a:p>
          <a:p>
            <a:endParaRPr lang="en-US" sz="2800" dirty="0">
              <a:latin typeface="+mj-lt"/>
              <a:ea typeface="Verdana" pitchFamily="34" charset="0"/>
              <a:cs typeface="Verdana" pitchFamily="34" charset="0"/>
            </a:endParaRPr>
          </a:p>
          <a:p>
            <a:endParaRPr lang="en-US" sz="2800" dirty="0">
              <a:latin typeface="+mj-lt"/>
              <a:ea typeface="Verdana" pitchFamily="34" charset="0"/>
              <a:cs typeface="Verdana" pitchFamily="34" charset="0"/>
            </a:endParaRPr>
          </a:p>
        </p:txBody>
      </p:sp>
      <p:sp>
        <p:nvSpPr>
          <p:cNvPr id="7" name="Rectangle 6"/>
          <p:cNvSpPr/>
          <p:nvPr/>
        </p:nvSpPr>
        <p:spPr>
          <a:xfrm flipV="1">
            <a:off x="6934200" y="612648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8326314" y="5846802"/>
            <a:ext cx="685012" cy="553998"/>
          </a:xfrm>
          <a:prstGeom prst="rect">
            <a:avLst/>
          </a:prstGeom>
          <a:noFill/>
        </p:spPr>
        <p:txBody>
          <a:bodyPr wrap="square" rtlCol="0">
            <a:spAutoFit/>
          </a:bodyPr>
          <a:lstStyle/>
          <a:p>
            <a:r>
              <a:rPr lang="en-US" sz="1000" dirty="0" err="1"/>
              <a:t>Source:Telligen</a:t>
            </a:r>
            <a:r>
              <a:rPr lang="en-US" sz="1000" dirty="0"/>
              <a:t> 5/24/17</a:t>
            </a:r>
          </a:p>
        </p:txBody>
      </p:sp>
      <p:cxnSp>
        <p:nvCxnSpPr>
          <p:cNvPr id="13" name="Straight Connector 12"/>
          <p:cNvCxnSpPr>
            <a:stCxn id="10" idx="3"/>
          </p:cNvCxnSpPr>
          <p:nvPr/>
        </p:nvCxnSpPr>
        <p:spPr>
          <a:xfrm>
            <a:off x="8208368" y="1524000"/>
            <a:ext cx="4454" cy="4625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232071980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581"/>
          <a:stretch/>
        </p:blipFill>
        <p:spPr>
          <a:xfrm>
            <a:off x="1" y="990601"/>
            <a:ext cx="8340480" cy="5825541"/>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43</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EDTC-1 Trends</a:t>
            </a:r>
          </a:p>
          <a:p>
            <a:endParaRPr lang="en-US" sz="2800" dirty="0">
              <a:latin typeface="+mj-lt"/>
              <a:ea typeface="Verdana" pitchFamily="34" charset="0"/>
              <a:cs typeface="Verdana" pitchFamily="34" charset="0"/>
            </a:endParaRPr>
          </a:p>
        </p:txBody>
      </p:sp>
      <p:sp>
        <p:nvSpPr>
          <p:cNvPr id="12" name="Bent Arrow 11"/>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8326314" y="5846802"/>
            <a:ext cx="685012" cy="553998"/>
          </a:xfrm>
          <a:prstGeom prst="rect">
            <a:avLst/>
          </a:prstGeom>
          <a:noFill/>
        </p:spPr>
        <p:txBody>
          <a:bodyPr wrap="square" rtlCol="0">
            <a:spAutoFit/>
          </a:bodyPr>
          <a:lstStyle/>
          <a:p>
            <a:r>
              <a:rPr lang="en-US" sz="1000" dirty="0" err="1"/>
              <a:t>Source:Telligen</a:t>
            </a:r>
            <a:r>
              <a:rPr lang="en-US" sz="1000" dirty="0"/>
              <a:t> 5/24/17</a:t>
            </a:r>
          </a:p>
        </p:txBody>
      </p:sp>
      <p:sp>
        <p:nvSpPr>
          <p:cNvPr id="16" name="Rectangle 15"/>
          <p:cNvSpPr/>
          <p:nvPr/>
        </p:nvSpPr>
        <p:spPr>
          <a:xfrm flipV="1">
            <a:off x="6934200" y="5652503"/>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2" idx="3"/>
            <a:endCxn id="16" idx="3"/>
          </p:cNvCxnSpPr>
          <p:nvPr/>
        </p:nvCxnSpPr>
        <p:spPr>
          <a:xfrm>
            <a:off x="8208368" y="1524000"/>
            <a:ext cx="21232" cy="41513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33318381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736"/>
          <a:stretch/>
        </p:blipFill>
        <p:spPr>
          <a:xfrm>
            <a:off x="0" y="990600"/>
            <a:ext cx="8325704" cy="5825541"/>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44</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EDTC-2 Trends</a:t>
            </a:r>
          </a:p>
          <a:p>
            <a:endParaRPr lang="en-US" sz="2800" dirty="0">
              <a:latin typeface="+mj-lt"/>
              <a:ea typeface="Verdana" pitchFamily="34" charset="0"/>
              <a:cs typeface="Verdana" pitchFamily="34" charset="0"/>
            </a:endParaRPr>
          </a:p>
        </p:txBody>
      </p:sp>
      <p:sp>
        <p:nvSpPr>
          <p:cNvPr id="12" name="Bent Arrow 11"/>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8326314" y="5846802"/>
            <a:ext cx="685012" cy="553998"/>
          </a:xfrm>
          <a:prstGeom prst="rect">
            <a:avLst/>
          </a:prstGeom>
          <a:noFill/>
        </p:spPr>
        <p:txBody>
          <a:bodyPr wrap="square" rtlCol="0">
            <a:spAutoFit/>
          </a:bodyPr>
          <a:lstStyle/>
          <a:p>
            <a:r>
              <a:rPr lang="en-US" sz="1000" dirty="0" err="1"/>
              <a:t>Source:Telligen</a:t>
            </a:r>
            <a:r>
              <a:rPr lang="en-US" sz="1000" dirty="0"/>
              <a:t> 5/24/17</a:t>
            </a:r>
          </a:p>
        </p:txBody>
      </p:sp>
      <p:sp>
        <p:nvSpPr>
          <p:cNvPr id="16" name="Rectangle 15"/>
          <p:cNvSpPr/>
          <p:nvPr/>
        </p:nvSpPr>
        <p:spPr>
          <a:xfrm flipV="1">
            <a:off x="6934200" y="5655578"/>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2" idx="3"/>
            <a:endCxn id="16" idx="3"/>
          </p:cNvCxnSpPr>
          <p:nvPr/>
        </p:nvCxnSpPr>
        <p:spPr>
          <a:xfrm>
            <a:off x="8208368" y="1524000"/>
            <a:ext cx="21232" cy="4154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40441881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736"/>
          <a:stretch/>
        </p:blipFill>
        <p:spPr>
          <a:xfrm>
            <a:off x="0" y="990600"/>
            <a:ext cx="8325704" cy="5825541"/>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45</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EDTC-3 </a:t>
            </a:r>
            <a:r>
              <a:rPr lang="en-US" sz="2800" dirty="0">
                <a:ea typeface="Verdana" pitchFamily="34" charset="0"/>
                <a:cs typeface="Verdana" pitchFamily="34" charset="0"/>
              </a:rPr>
              <a:t>Trends</a:t>
            </a:r>
          </a:p>
          <a:p>
            <a:endParaRPr lang="en-US" sz="2800" dirty="0">
              <a:latin typeface="+mj-lt"/>
              <a:ea typeface="Verdana" pitchFamily="34" charset="0"/>
              <a:cs typeface="Verdana" pitchFamily="34" charset="0"/>
            </a:endParaRPr>
          </a:p>
          <a:p>
            <a:endParaRPr lang="en-US" sz="2800" dirty="0">
              <a:latin typeface="+mj-lt"/>
              <a:ea typeface="Verdana" pitchFamily="34" charset="0"/>
              <a:cs typeface="Verdana" pitchFamily="34" charset="0"/>
            </a:endParaRPr>
          </a:p>
        </p:txBody>
      </p:sp>
      <p:sp>
        <p:nvSpPr>
          <p:cNvPr id="12" name="Bent Arrow 11"/>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8326314" y="5846802"/>
            <a:ext cx="685012" cy="553998"/>
          </a:xfrm>
          <a:prstGeom prst="rect">
            <a:avLst/>
          </a:prstGeom>
          <a:noFill/>
        </p:spPr>
        <p:txBody>
          <a:bodyPr wrap="square" rtlCol="0">
            <a:spAutoFit/>
          </a:bodyPr>
          <a:lstStyle/>
          <a:p>
            <a:r>
              <a:rPr lang="en-US" sz="1000" dirty="0" err="1"/>
              <a:t>Source:Telligen</a:t>
            </a:r>
            <a:r>
              <a:rPr lang="en-US" sz="1000" dirty="0"/>
              <a:t> 5/24/17</a:t>
            </a:r>
          </a:p>
        </p:txBody>
      </p:sp>
      <p:sp>
        <p:nvSpPr>
          <p:cNvPr id="15" name="Rectangle 14"/>
          <p:cNvSpPr/>
          <p:nvPr/>
        </p:nvSpPr>
        <p:spPr>
          <a:xfrm flipV="1">
            <a:off x="6934200" y="5888793"/>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12" idx="3"/>
            <a:endCxn id="15" idx="3"/>
          </p:cNvCxnSpPr>
          <p:nvPr/>
        </p:nvCxnSpPr>
        <p:spPr>
          <a:xfrm>
            <a:off x="8208368" y="1524000"/>
            <a:ext cx="21232" cy="43876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197788807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736"/>
          <a:stretch/>
        </p:blipFill>
        <p:spPr>
          <a:xfrm>
            <a:off x="0" y="990600"/>
            <a:ext cx="8325704" cy="5825541"/>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46</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EDTC-4 </a:t>
            </a:r>
            <a:r>
              <a:rPr lang="en-US" sz="2800" dirty="0">
                <a:ea typeface="Verdana" pitchFamily="34" charset="0"/>
                <a:cs typeface="Verdana" pitchFamily="34" charset="0"/>
              </a:rPr>
              <a:t>Trends</a:t>
            </a:r>
          </a:p>
          <a:p>
            <a:endParaRPr lang="en-US" sz="2800" dirty="0">
              <a:latin typeface="+mj-lt"/>
              <a:ea typeface="Verdana" pitchFamily="34" charset="0"/>
              <a:cs typeface="Verdana" pitchFamily="34" charset="0"/>
            </a:endParaRPr>
          </a:p>
          <a:p>
            <a:endParaRPr lang="en-US" sz="2800" dirty="0">
              <a:latin typeface="+mj-lt"/>
              <a:ea typeface="Verdana" pitchFamily="34" charset="0"/>
              <a:cs typeface="Verdana" pitchFamily="34" charset="0"/>
            </a:endParaRPr>
          </a:p>
        </p:txBody>
      </p:sp>
      <p:sp>
        <p:nvSpPr>
          <p:cNvPr id="12" name="Bent Arrow 11"/>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8326314" y="5846802"/>
            <a:ext cx="685012" cy="553998"/>
          </a:xfrm>
          <a:prstGeom prst="rect">
            <a:avLst/>
          </a:prstGeom>
          <a:noFill/>
        </p:spPr>
        <p:txBody>
          <a:bodyPr wrap="square" rtlCol="0">
            <a:spAutoFit/>
          </a:bodyPr>
          <a:lstStyle/>
          <a:p>
            <a:r>
              <a:rPr lang="en-US" sz="1000" dirty="0" err="1"/>
              <a:t>Source:Telligen</a:t>
            </a:r>
            <a:r>
              <a:rPr lang="en-US" sz="1000" dirty="0"/>
              <a:t> 5/24/17</a:t>
            </a:r>
          </a:p>
        </p:txBody>
      </p:sp>
      <p:sp>
        <p:nvSpPr>
          <p:cNvPr id="14" name="Rectangle 13"/>
          <p:cNvSpPr/>
          <p:nvPr/>
        </p:nvSpPr>
        <p:spPr>
          <a:xfrm flipV="1">
            <a:off x="6934200" y="612648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8212822" y="1524000"/>
            <a:ext cx="0" cy="4625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12207038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736"/>
          <a:stretch/>
        </p:blipFill>
        <p:spPr>
          <a:xfrm>
            <a:off x="0" y="990600"/>
            <a:ext cx="8325704" cy="5825541"/>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47</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EDTC-5 </a:t>
            </a:r>
            <a:r>
              <a:rPr lang="en-US" sz="2800" dirty="0">
                <a:ea typeface="Verdana" pitchFamily="34" charset="0"/>
                <a:cs typeface="Verdana" pitchFamily="34" charset="0"/>
              </a:rPr>
              <a:t>Trends</a:t>
            </a:r>
          </a:p>
          <a:p>
            <a:endParaRPr lang="en-US" sz="2800" dirty="0">
              <a:latin typeface="+mj-lt"/>
              <a:ea typeface="Verdana" pitchFamily="34" charset="0"/>
              <a:cs typeface="Verdana" pitchFamily="34" charset="0"/>
            </a:endParaRPr>
          </a:p>
          <a:p>
            <a:endParaRPr lang="en-US" sz="2800" dirty="0">
              <a:latin typeface="+mj-lt"/>
              <a:ea typeface="Verdana" pitchFamily="34" charset="0"/>
              <a:cs typeface="Verdana" pitchFamily="34" charset="0"/>
            </a:endParaRPr>
          </a:p>
        </p:txBody>
      </p:sp>
      <p:sp>
        <p:nvSpPr>
          <p:cNvPr id="13" name="Bent Arrow 12"/>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8326314" y="5846802"/>
            <a:ext cx="685012" cy="553998"/>
          </a:xfrm>
          <a:prstGeom prst="rect">
            <a:avLst/>
          </a:prstGeom>
          <a:noFill/>
        </p:spPr>
        <p:txBody>
          <a:bodyPr wrap="square" rtlCol="0">
            <a:spAutoFit/>
          </a:bodyPr>
          <a:lstStyle/>
          <a:p>
            <a:r>
              <a:rPr lang="en-US" sz="1000" dirty="0" err="1"/>
              <a:t>Source:Telligen</a:t>
            </a:r>
            <a:r>
              <a:rPr lang="en-US" sz="1000" dirty="0"/>
              <a:t> 5/24/17</a:t>
            </a:r>
          </a:p>
        </p:txBody>
      </p:sp>
      <p:sp>
        <p:nvSpPr>
          <p:cNvPr id="15" name="Rectangle 14"/>
          <p:cNvSpPr/>
          <p:nvPr/>
        </p:nvSpPr>
        <p:spPr>
          <a:xfrm flipV="1">
            <a:off x="6934200" y="612648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8212822" y="1524000"/>
            <a:ext cx="0" cy="4625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170488307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736"/>
          <a:stretch/>
        </p:blipFill>
        <p:spPr>
          <a:xfrm>
            <a:off x="0" y="990600"/>
            <a:ext cx="8325704" cy="5825541"/>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48</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EDTC-6 </a:t>
            </a:r>
            <a:r>
              <a:rPr lang="en-US" sz="2800" dirty="0">
                <a:ea typeface="Verdana" pitchFamily="34" charset="0"/>
                <a:cs typeface="Verdana" pitchFamily="34" charset="0"/>
              </a:rPr>
              <a:t>Trends</a:t>
            </a:r>
          </a:p>
          <a:p>
            <a:endParaRPr lang="en-US" sz="2800" dirty="0">
              <a:latin typeface="+mj-lt"/>
              <a:ea typeface="Verdana" pitchFamily="34" charset="0"/>
              <a:cs typeface="Verdana" pitchFamily="34" charset="0"/>
            </a:endParaRPr>
          </a:p>
          <a:p>
            <a:endParaRPr lang="en-US" sz="2800" dirty="0">
              <a:latin typeface="+mj-lt"/>
              <a:ea typeface="Verdana" pitchFamily="34" charset="0"/>
              <a:cs typeface="Verdana" pitchFamily="34" charset="0"/>
            </a:endParaRPr>
          </a:p>
        </p:txBody>
      </p:sp>
      <p:sp>
        <p:nvSpPr>
          <p:cNvPr id="12" name="Bent Arrow 11"/>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8326314" y="5846802"/>
            <a:ext cx="685012" cy="553998"/>
          </a:xfrm>
          <a:prstGeom prst="rect">
            <a:avLst/>
          </a:prstGeom>
          <a:noFill/>
        </p:spPr>
        <p:txBody>
          <a:bodyPr wrap="square" rtlCol="0">
            <a:spAutoFit/>
          </a:bodyPr>
          <a:lstStyle/>
          <a:p>
            <a:r>
              <a:rPr lang="en-US" sz="1000" dirty="0" err="1"/>
              <a:t>Source:Telligen</a:t>
            </a:r>
            <a:r>
              <a:rPr lang="en-US" sz="1000" dirty="0"/>
              <a:t> 5/24/17</a:t>
            </a:r>
          </a:p>
        </p:txBody>
      </p:sp>
      <p:sp>
        <p:nvSpPr>
          <p:cNvPr id="14" name="Rectangle 13"/>
          <p:cNvSpPr/>
          <p:nvPr/>
        </p:nvSpPr>
        <p:spPr>
          <a:xfrm flipV="1">
            <a:off x="6934200" y="5426978"/>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2" idx="3"/>
            <a:endCxn id="14" idx="3"/>
          </p:cNvCxnSpPr>
          <p:nvPr/>
        </p:nvCxnSpPr>
        <p:spPr>
          <a:xfrm>
            <a:off x="8208368" y="1524000"/>
            <a:ext cx="21232" cy="39258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224075964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2736"/>
          <a:stretch/>
        </p:blipFill>
        <p:spPr>
          <a:xfrm>
            <a:off x="0" y="990600"/>
            <a:ext cx="8325704" cy="5825541"/>
          </a:xfrm>
          <a:prstGeom prst="rect">
            <a:avLst/>
          </a:prstGeom>
        </p:spPr>
      </p:pic>
      <p:sp>
        <p:nvSpPr>
          <p:cNvPr id="6" name="Slide Number Placeholder 5"/>
          <p:cNvSpPr>
            <a:spLocks noGrp="1"/>
          </p:cNvSpPr>
          <p:nvPr>
            <p:ph type="sldNum" sz="quarter" idx="12"/>
          </p:nvPr>
        </p:nvSpPr>
        <p:spPr/>
        <p:txBody>
          <a:bodyPr/>
          <a:lstStyle/>
          <a:p>
            <a:pPr>
              <a:defRPr/>
            </a:pPr>
            <a:fld id="{E5CECABF-E435-4989-9A8C-6C40B34408FF}" type="slidenum">
              <a:rPr lang="en-US"/>
              <a:pPr>
                <a:defRPr/>
              </a:pPr>
              <a:t>49</a:t>
            </a:fld>
            <a:endParaRPr lang="en-US" dirty="0"/>
          </a:p>
        </p:txBody>
      </p:sp>
      <p:sp>
        <p:nvSpPr>
          <p:cNvPr id="11"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latin typeface="+mj-lt"/>
                <a:ea typeface="Verdana" pitchFamily="34" charset="0"/>
                <a:cs typeface="Verdana" pitchFamily="34" charset="0"/>
              </a:rPr>
              <a:t>EDTC-7 </a:t>
            </a:r>
            <a:r>
              <a:rPr lang="en-US" sz="2800" dirty="0">
                <a:ea typeface="Verdana" pitchFamily="34" charset="0"/>
                <a:cs typeface="Verdana" pitchFamily="34" charset="0"/>
              </a:rPr>
              <a:t>Trends</a:t>
            </a:r>
          </a:p>
          <a:p>
            <a:endParaRPr lang="en-US" sz="2800" dirty="0">
              <a:latin typeface="+mj-lt"/>
              <a:ea typeface="Verdana" pitchFamily="34" charset="0"/>
              <a:cs typeface="Verdana" pitchFamily="34" charset="0"/>
            </a:endParaRPr>
          </a:p>
          <a:p>
            <a:endParaRPr lang="en-US" sz="2800" dirty="0">
              <a:latin typeface="+mj-lt"/>
              <a:ea typeface="Verdana" pitchFamily="34" charset="0"/>
              <a:cs typeface="Verdana" pitchFamily="34" charset="0"/>
            </a:endParaRPr>
          </a:p>
        </p:txBody>
      </p:sp>
      <p:sp>
        <p:nvSpPr>
          <p:cNvPr id="12" name="Bent Arrow 11"/>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8326314" y="5846802"/>
            <a:ext cx="685012" cy="553998"/>
          </a:xfrm>
          <a:prstGeom prst="rect">
            <a:avLst/>
          </a:prstGeom>
          <a:noFill/>
        </p:spPr>
        <p:txBody>
          <a:bodyPr wrap="square" rtlCol="0">
            <a:spAutoFit/>
          </a:bodyPr>
          <a:lstStyle/>
          <a:p>
            <a:r>
              <a:rPr lang="en-US" sz="1000" dirty="0" err="1"/>
              <a:t>Source:Telligen</a:t>
            </a:r>
            <a:r>
              <a:rPr lang="en-US" sz="1000" dirty="0"/>
              <a:t> 5/24/17</a:t>
            </a:r>
          </a:p>
        </p:txBody>
      </p:sp>
      <p:sp>
        <p:nvSpPr>
          <p:cNvPr id="14" name="Rectangle 13"/>
          <p:cNvSpPr/>
          <p:nvPr/>
        </p:nvSpPr>
        <p:spPr>
          <a:xfrm flipV="1">
            <a:off x="6934200" y="612648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8212822" y="1524000"/>
            <a:ext cx="0" cy="4625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3103833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001000" cy="381000"/>
          </a:xfrm>
        </p:spPr>
        <p:txBody>
          <a:bodyPr/>
          <a:lstStyle/>
          <a:p>
            <a:r>
              <a:rPr lang="en-US" dirty="0"/>
              <a:t>MBQIP Measures </a:t>
            </a:r>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5</a:t>
            </a:fld>
            <a:endParaRPr lang="en-US" dirty="0"/>
          </a:p>
        </p:txBody>
      </p:sp>
      <p:graphicFrame>
        <p:nvGraphicFramePr>
          <p:cNvPr id="5" name="Table 4"/>
          <p:cNvGraphicFramePr>
            <a:graphicFrameLocks noGrp="1"/>
          </p:cNvGraphicFramePr>
          <p:nvPr>
            <p:extLst/>
          </p:nvPr>
        </p:nvGraphicFramePr>
        <p:xfrm>
          <a:off x="457200" y="1066800"/>
          <a:ext cx="8229600" cy="5568560"/>
        </p:xfrm>
        <a:graphic>
          <a:graphicData uri="http://schemas.openxmlformats.org/drawingml/2006/table">
            <a:tbl>
              <a:tblPr firstRow="1" bandRow="1">
                <a:tableStyleId>{5C22544A-7EE6-4342-B048-85BDC9FD1C3A}</a:tableStyleId>
              </a:tblPr>
              <a:tblGrid>
                <a:gridCol w="931653">
                  <a:extLst>
                    <a:ext uri="{9D8B030D-6E8A-4147-A177-3AD203B41FA5}">
                      <a16:colId xmlns:a16="http://schemas.microsoft.com/office/drawing/2014/main" val="20000"/>
                    </a:ext>
                  </a:extLst>
                </a:gridCol>
                <a:gridCol w="4368768">
                  <a:extLst>
                    <a:ext uri="{9D8B030D-6E8A-4147-A177-3AD203B41FA5}">
                      <a16:colId xmlns:a16="http://schemas.microsoft.com/office/drawing/2014/main" val="20001"/>
                    </a:ext>
                  </a:extLst>
                </a:gridCol>
                <a:gridCol w="2929179">
                  <a:extLst>
                    <a:ext uri="{9D8B030D-6E8A-4147-A177-3AD203B41FA5}">
                      <a16:colId xmlns:a16="http://schemas.microsoft.com/office/drawing/2014/main" val="20002"/>
                    </a:ext>
                  </a:extLst>
                </a:gridCol>
              </a:tblGrid>
              <a:tr h="294615">
                <a:tc>
                  <a:txBody>
                    <a:bodyPr/>
                    <a:lstStyle/>
                    <a:p>
                      <a:pPr algn="ctr"/>
                      <a:r>
                        <a:rPr lang="en-US" sz="1600" dirty="0">
                          <a:solidFill>
                            <a:schemeClr val="bg1"/>
                          </a:solidFill>
                        </a:rPr>
                        <a:t> </a:t>
                      </a:r>
                      <a:r>
                        <a:rPr lang="en-US" sz="1600" baseline="0" dirty="0">
                          <a:solidFill>
                            <a:schemeClr val="bg1"/>
                          </a:solidFill>
                        </a:rPr>
                        <a:t>ID</a:t>
                      </a:r>
                      <a:endParaRPr lang="en-US" sz="1600" dirty="0">
                        <a:solidFill>
                          <a:schemeClr val="bg1"/>
                        </a:solidFill>
                      </a:endParaRPr>
                    </a:p>
                  </a:txBody>
                  <a:tcPr/>
                </a:tc>
                <a:tc>
                  <a:txBody>
                    <a:bodyPr/>
                    <a:lstStyle/>
                    <a:p>
                      <a:pPr algn="ctr"/>
                      <a:r>
                        <a:rPr lang="en-US" sz="1600" dirty="0"/>
                        <a:t>Measure Name</a:t>
                      </a:r>
                    </a:p>
                  </a:txBody>
                  <a:tcPr/>
                </a:tc>
                <a:tc>
                  <a:txBody>
                    <a:bodyPr/>
                    <a:lstStyle/>
                    <a:p>
                      <a:pPr algn="ctr"/>
                      <a:r>
                        <a:rPr lang="en-US" sz="1600" dirty="0"/>
                        <a:t>Data Reported To</a:t>
                      </a:r>
                    </a:p>
                  </a:txBody>
                  <a:tcPr/>
                </a:tc>
                <a:extLst>
                  <a:ext uri="{0D108BD9-81ED-4DB2-BD59-A6C34878D82A}">
                    <a16:rowId xmlns:a16="http://schemas.microsoft.com/office/drawing/2014/main" val="10000"/>
                  </a:ext>
                </a:extLst>
              </a:tr>
              <a:tr h="294615">
                <a:tc>
                  <a:txBody>
                    <a:bodyPr/>
                    <a:lstStyle/>
                    <a:p>
                      <a:r>
                        <a:rPr lang="en-US" sz="1400" dirty="0"/>
                        <a:t>OP-1</a:t>
                      </a:r>
                    </a:p>
                  </a:txBody>
                  <a:tcPr/>
                </a:tc>
                <a:tc>
                  <a:txBody>
                    <a:bodyPr/>
                    <a:lstStyle/>
                    <a:p>
                      <a:r>
                        <a:rPr lang="en-US" sz="1400" dirty="0"/>
                        <a:t>Median Time to Fibrinolysis </a:t>
                      </a:r>
                    </a:p>
                  </a:txBody>
                  <a:tcPr/>
                </a:tc>
                <a:tc>
                  <a:txBody>
                    <a:bodyPr/>
                    <a:lstStyle/>
                    <a:p>
                      <a:r>
                        <a:rPr lang="en-US" sz="1400" dirty="0"/>
                        <a:t>QNet via OP CART/Vendor</a:t>
                      </a:r>
                    </a:p>
                  </a:txBody>
                  <a:tcPr/>
                </a:tc>
                <a:extLst>
                  <a:ext uri="{0D108BD9-81ED-4DB2-BD59-A6C34878D82A}">
                    <a16:rowId xmlns:a16="http://schemas.microsoft.com/office/drawing/2014/main" val="10001"/>
                  </a:ext>
                </a:extLst>
              </a:tr>
              <a:tr h="508880">
                <a:tc>
                  <a:txBody>
                    <a:bodyPr/>
                    <a:lstStyle/>
                    <a:p>
                      <a:r>
                        <a:rPr lang="en-US" sz="1400" dirty="0"/>
                        <a:t>OP-2</a:t>
                      </a:r>
                    </a:p>
                  </a:txBody>
                  <a:tcPr/>
                </a:tc>
                <a:tc>
                  <a:txBody>
                    <a:bodyPr/>
                    <a:lstStyle/>
                    <a:p>
                      <a:r>
                        <a:rPr lang="en-US" sz="1400" dirty="0"/>
                        <a:t>Fibrinolytic Therapy Received Within 30 minutes of ED  Arrival</a:t>
                      </a:r>
                    </a:p>
                  </a:txBody>
                  <a:tcPr/>
                </a:tc>
                <a:tc>
                  <a:txBody>
                    <a:bodyPr/>
                    <a:lstStyle/>
                    <a:p>
                      <a:r>
                        <a:rPr lang="en-US" sz="1400" dirty="0"/>
                        <a:t>QNet via OP CART/Vendor</a:t>
                      </a:r>
                    </a:p>
                  </a:txBody>
                  <a:tcPr/>
                </a:tc>
                <a:extLst>
                  <a:ext uri="{0D108BD9-81ED-4DB2-BD59-A6C34878D82A}">
                    <a16:rowId xmlns:a16="http://schemas.microsoft.com/office/drawing/2014/main" val="10002"/>
                  </a:ext>
                </a:extLst>
              </a:tr>
              <a:tr h="508880">
                <a:tc>
                  <a:txBody>
                    <a:bodyPr/>
                    <a:lstStyle/>
                    <a:p>
                      <a:r>
                        <a:rPr lang="en-US" sz="1400" dirty="0"/>
                        <a:t>OP-3</a:t>
                      </a:r>
                    </a:p>
                  </a:txBody>
                  <a:tcPr/>
                </a:tc>
                <a:tc>
                  <a:txBody>
                    <a:bodyPr/>
                    <a:lstStyle/>
                    <a:p>
                      <a:r>
                        <a:rPr lang="en-US" sz="1400" dirty="0"/>
                        <a:t>Median Time to Transfer to Another Facility for Acute Coronary Intervention </a:t>
                      </a:r>
                    </a:p>
                  </a:txBody>
                  <a:tcPr/>
                </a:tc>
                <a:tc>
                  <a:txBody>
                    <a:bodyPr/>
                    <a:lstStyle/>
                    <a:p>
                      <a:r>
                        <a:rPr lang="en-US" sz="1400" dirty="0"/>
                        <a:t>QNet via OP CART/Vendor</a:t>
                      </a:r>
                    </a:p>
                  </a:txBody>
                  <a:tcPr/>
                </a:tc>
                <a:extLst>
                  <a:ext uri="{0D108BD9-81ED-4DB2-BD59-A6C34878D82A}">
                    <a16:rowId xmlns:a16="http://schemas.microsoft.com/office/drawing/2014/main" val="10003"/>
                  </a:ext>
                </a:extLst>
              </a:tr>
              <a:tr h="294615">
                <a:tc>
                  <a:txBody>
                    <a:bodyPr/>
                    <a:lstStyle/>
                    <a:p>
                      <a:r>
                        <a:rPr lang="en-US" sz="1400" dirty="0"/>
                        <a:t>OP-4</a:t>
                      </a:r>
                    </a:p>
                  </a:txBody>
                  <a:tcPr/>
                </a:tc>
                <a:tc>
                  <a:txBody>
                    <a:bodyPr/>
                    <a:lstStyle/>
                    <a:p>
                      <a:r>
                        <a:rPr lang="en-US" sz="1400" dirty="0"/>
                        <a:t>Aspirin at Arrival</a:t>
                      </a:r>
                    </a:p>
                  </a:txBody>
                  <a:tcPr/>
                </a:tc>
                <a:tc>
                  <a:txBody>
                    <a:bodyPr/>
                    <a:lstStyle/>
                    <a:p>
                      <a:r>
                        <a:rPr lang="en-US" sz="1400" dirty="0" err="1"/>
                        <a:t>QNet</a:t>
                      </a:r>
                      <a:r>
                        <a:rPr lang="en-US" sz="1400" dirty="0"/>
                        <a:t> via OP CART/Vendor</a:t>
                      </a:r>
                    </a:p>
                  </a:txBody>
                  <a:tcPr/>
                </a:tc>
                <a:extLst>
                  <a:ext uri="{0D108BD9-81ED-4DB2-BD59-A6C34878D82A}">
                    <a16:rowId xmlns:a16="http://schemas.microsoft.com/office/drawing/2014/main" val="1299126892"/>
                  </a:ext>
                </a:extLst>
              </a:tr>
              <a:tr h="294615">
                <a:tc>
                  <a:txBody>
                    <a:bodyPr/>
                    <a:lstStyle/>
                    <a:p>
                      <a:r>
                        <a:rPr lang="en-US" sz="1400" dirty="0"/>
                        <a:t>OP-5</a:t>
                      </a:r>
                    </a:p>
                  </a:txBody>
                  <a:tcPr/>
                </a:tc>
                <a:tc>
                  <a:txBody>
                    <a:bodyPr/>
                    <a:lstStyle/>
                    <a:p>
                      <a:r>
                        <a:rPr lang="en-US" sz="1400" dirty="0"/>
                        <a:t>Median Time to ECG</a:t>
                      </a:r>
                    </a:p>
                  </a:txBody>
                  <a:tcPr/>
                </a:tc>
                <a:tc>
                  <a:txBody>
                    <a:bodyPr/>
                    <a:lstStyle/>
                    <a:p>
                      <a:r>
                        <a:rPr lang="en-US" sz="1400" dirty="0"/>
                        <a:t>QNet via OP CART/Vendor</a:t>
                      </a:r>
                    </a:p>
                  </a:txBody>
                  <a:tcPr/>
                </a:tc>
                <a:extLst>
                  <a:ext uri="{0D108BD9-81ED-4DB2-BD59-A6C34878D82A}">
                    <a16:rowId xmlns:a16="http://schemas.microsoft.com/office/drawing/2014/main" val="10004"/>
                  </a:ext>
                </a:extLst>
              </a:tr>
              <a:tr h="508880">
                <a:tc>
                  <a:txBody>
                    <a:bodyPr/>
                    <a:lstStyle/>
                    <a:p>
                      <a:r>
                        <a:rPr lang="en-US" sz="1400" dirty="0"/>
                        <a:t>OP-18</a:t>
                      </a:r>
                    </a:p>
                  </a:txBody>
                  <a:tcPr/>
                </a:tc>
                <a:tc>
                  <a:txBody>
                    <a:bodyPr/>
                    <a:lstStyle/>
                    <a:p>
                      <a:r>
                        <a:rPr lang="en-US" sz="1400" dirty="0"/>
                        <a:t>Median Time from ED Arrival to ED Departure for Discharged ED Patients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t>QNet</a:t>
                      </a:r>
                      <a:r>
                        <a:rPr lang="en-US" sz="1400" dirty="0"/>
                        <a:t> via OP CART/Vendor</a:t>
                      </a:r>
                    </a:p>
                    <a:p>
                      <a:endParaRPr lang="en-US" sz="1400" dirty="0"/>
                    </a:p>
                  </a:txBody>
                  <a:tcPr/>
                </a:tc>
                <a:extLst>
                  <a:ext uri="{0D108BD9-81ED-4DB2-BD59-A6C34878D82A}">
                    <a16:rowId xmlns:a16="http://schemas.microsoft.com/office/drawing/2014/main" val="4282214117"/>
                  </a:ext>
                </a:extLst>
              </a:tr>
              <a:tr h="508880">
                <a:tc>
                  <a:txBody>
                    <a:bodyPr/>
                    <a:lstStyle/>
                    <a:p>
                      <a:r>
                        <a:rPr lang="en-US" sz="1400" dirty="0"/>
                        <a:t>OP-20</a:t>
                      </a:r>
                    </a:p>
                  </a:txBody>
                  <a:tcPr/>
                </a:tc>
                <a:tc>
                  <a:txBody>
                    <a:bodyPr/>
                    <a:lstStyle/>
                    <a:p>
                      <a:r>
                        <a:rPr lang="en-US" sz="1400" dirty="0"/>
                        <a:t>Door to diagnostic evaluation by a qualified medical professional </a:t>
                      </a:r>
                    </a:p>
                  </a:txBody>
                  <a:tcPr/>
                </a:tc>
                <a:tc>
                  <a:txBody>
                    <a:bodyPr/>
                    <a:lstStyle/>
                    <a:p>
                      <a:r>
                        <a:rPr lang="en-US" sz="1400" dirty="0"/>
                        <a:t>QNet via OP CART/Vendor</a:t>
                      </a:r>
                    </a:p>
                  </a:txBody>
                  <a:tcPr/>
                </a:tc>
                <a:extLst>
                  <a:ext uri="{0D108BD9-81ED-4DB2-BD59-A6C34878D82A}">
                    <a16:rowId xmlns:a16="http://schemas.microsoft.com/office/drawing/2014/main" val="10005"/>
                  </a:ext>
                </a:extLst>
              </a:tr>
              <a:tr h="508880">
                <a:tc>
                  <a:txBody>
                    <a:bodyPr/>
                    <a:lstStyle/>
                    <a:p>
                      <a:r>
                        <a:rPr lang="en-US" sz="1400" dirty="0"/>
                        <a:t>OP-21</a:t>
                      </a:r>
                    </a:p>
                  </a:txBody>
                  <a:tcPr/>
                </a:tc>
                <a:tc>
                  <a:txBody>
                    <a:bodyPr/>
                    <a:lstStyle/>
                    <a:p>
                      <a:r>
                        <a:rPr lang="en-US" sz="1400" dirty="0"/>
                        <a:t>Median time to pain management for long bone fracture</a:t>
                      </a:r>
                    </a:p>
                  </a:txBody>
                  <a:tcPr/>
                </a:tc>
                <a:tc>
                  <a:txBody>
                    <a:bodyPr/>
                    <a:lstStyle/>
                    <a:p>
                      <a:r>
                        <a:rPr lang="en-US" sz="1400" dirty="0"/>
                        <a:t>QNet via OP CART/Vendor</a:t>
                      </a:r>
                    </a:p>
                  </a:txBody>
                  <a:tcPr/>
                </a:tc>
                <a:extLst>
                  <a:ext uri="{0D108BD9-81ED-4DB2-BD59-A6C34878D82A}">
                    <a16:rowId xmlns:a16="http://schemas.microsoft.com/office/drawing/2014/main" val="10006"/>
                  </a:ext>
                </a:extLst>
              </a:tr>
              <a:tr h="294615">
                <a:tc>
                  <a:txBody>
                    <a:bodyPr/>
                    <a:lstStyle/>
                    <a:p>
                      <a:r>
                        <a:rPr lang="en-US" sz="1400" dirty="0"/>
                        <a:t>OP-22</a:t>
                      </a:r>
                    </a:p>
                  </a:txBody>
                  <a:tcPr/>
                </a:tc>
                <a:tc>
                  <a:txBody>
                    <a:bodyPr/>
                    <a:lstStyle/>
                    <a:p>
                      <a:r>
                        <a:rPr lang="en-US" sz="1400" dirty="0"/>
                        <a:t>Patient left without being seen </a:t>
                      </a:r>
                    </a:p>
                  </a:txBody>
                  <a:tcPr/>
                </a:tc>
                <a:tc>
                  <a:txBody>
                    <a:bodyPr/>
                    <a:lstStyle/>
                    <a:p>
                      <a:r>
                        <a:rPr lang="en-US" sz="1400" dirty="0"/>
                        <a:t>QNet via Online Tool</a:t>
                      </a:r>
                    </a:p>
                  </a:txBody>
                  <a:tcPr/>
                </a:tc>
                <a:extLst>
                  <a:ext uri="{0D108BD9-81ED-4DB2-BD59-A6C34878D82A}">
                    <a16:rowId xmlns:a16="http://schemas.microsoft.com/office/drawing/2014/main" val="10007"/>
                  </a:ext>
                </a:extLst>
              </a:tr>
              <a:tr h="508880">
                <a:tc>
                  <a:txBody>
                    <a:bodyPr/>
                    <a:lstStyle/>
                    <a:p>
                      <a:r>
                        <a:rPr lang="en-US" sz="1400" dirty="0"/>
                        <a:t>OP-27</a:t>
                      </a:r>
                    </a:p>
                  </a:txBody>
                  <a:tcPr/>
                </a:tc>
                <a:tc>
                  <a:txBody>
                    <a:bodyPr/>
                    <a:lstStyle/>
                    <a:p>
                      <a:r>
                        <a:rPr lang="en-US" sz="1400" dirty="0"/>
                        <a:t>Influenza vaccination coverage among healthcare   personnel </a:t>
                      </a:r>
                    </a:p>
                  </a:txBody>
                  <a:tcPr/>
                </a:tc>
                <a:tc>
                  <a:txBody>
                    <a:bodyPr/>
                    <a:lstStyle/>
                    <a:p>
                      <a:r>
                        <a:rPr lang="en-US" sz="1400" dirty="0"/>
                        <a:t>National Healthcare Safety Network</a:t>
                      </a:r>
                      <a:r>
                        <a:rPr lang="en-US" sz="1400" baseline="0" dirty="0"/>
                        <a:t> </a:t>
                      </a:r>
                      <a:r>
                        <a:rPr lang="en-US" sz="1400" dirty="0"/>
                        <a:t>Website</a:t>
                      </a:r>
                    </a:p>
                  </a:txBody>
                  <a:tcPr/>
                </a:tc>
                <a:extLst>
                  <a:ext uri="{0D108BD9-81ED-4DB2-BD59-A6C34878D82A}">
                    <a16:rowId xmlns:a16="http://schemas.microsoft.com/office/drawing/2014/main" val="10008"/>
                  </a:ext>
                </a:extLst>
              </a:tr>
              <a:tr h="294615">
                <a:tc>
                  <a:txBody>
                    <a:bodyPr/>
                    <a:lstStyle/>
                    <a:p>
                      <a:r>
                        <a:rPr lang="en-US" sz="1400" dirty="0"/>
                        <a:t>IMM-2</a:t>
                      </a:r>
                    </a:p>
                  </a:txBody>
                  <a:tcPr/>
                </a:tc>
                <a:tc>
                  <a:txBody>
                    <a:bodyPr/>
                    <a:lstStyle/>
                    <a:p>
                      <a:r>
                        <a:rPr lang="en-US" sz="1400" dirty="0"/>
                        <a:t>IP Influenza immunization </a:t>
                      </a:r>
                    </a:p>
                  </a:txBody>
                  <a:tcPr/>
                </a:tc>
                <a:tc>
                  <a:txBody>
                    <a:bodyPr/>
                    <a:lstStyle/>
                    <a:p>
                      <a:r>
                        <a:rPr lang="en-US" sz="1400" dirty="0"/>
                        <a:t>QNet via CART/Vendor</a:t>
                      </a:r>
                    </a:p>
                  </a:txBody>
                  <a:tcPr/>
                </a:tc>
                <a:extLst>
                  <a:ext uri="{0D108BD9-81ED-4DB2-BD59-A6C34878D82A}">
                    <a16:rowId xmlns:a16="http://schemas.microsoft.com/office/drawing/2014/main" val="10009"/>
                  </a:ext>
                </a:extLst>
              </a:tr>
              <a:tr h="294615">
                <a:tc>
                  <a:txBody>
                    <a:bodyPr/>
                    <a:lstStyle/>
                    <a:p>
                      <a:r>
                        <a:rPr lang="en-US" sz="1400" dirty="0"/>
                        <a:t>HCAHPS</a:t>
                      </a:r>
                    </a:p>
                  </a:txBody>
                  <a:tcPr/>
                </a:tc>
                <a:tc>
                  <a:txBody>
                    <a:bodyPr/>
                    <a:lstStyle/>
                    <a:p>
                      <a:r>
                        <a:rPr lang="en-US" sz="1400" dirty="0"/>
                        <a:t>IP Satisfaction </a:t>
                      </a:r>
                    </a:p>
                  </a:txBody>
                  <a:tcPr/>
                </a:tc>
                <a:tc>
                  <a:txBody>
                    <a:bodyPr/>
                    <a:lstStyle/>
                    <a:p>
                      <a:r>
                        <a:rPr lang="en-US" sz="1400" dirty="0"/>
                        <a:t>QNet via Survey Vendor</a:t>
                      </a:r>
                    </a:p>
                  </a:txBody>
                  <a:tcPr/>
                </a:tc>
                <a:extLst>
                  <a:ext uri="{0D108BD9-81ED-4DB2-BD59-A6C34878D82A}">
                    <a16:rowId xmlns:a16="http://schemas.microsoft.com/office/drawing/2014/main" val="10010"/>
                  </a:ext>
                </a:extLst>
              </a:tr>
              <a:tr h="294615">
                <a:tc>
                  <a:txBody>
                    <a:bodyPr/>
                    <a:lstStyle/>
                    <a:p>
                      <a:r>
                        <a:rPr lang="en-US" sz="1400" dirty="0"/>
                        <a:t>EDTC</a:t>
                      </a:r>
                    </a:p>
                  </a:txBody>
                  <a:tcPr/>
                </a:tc>
                <a:tc>
                  <a:txBody>
                    <a:bodyPr/>
                    <a:lstStyle/>
                    <a:p>
                      <a:r>
                        <a:rPr lang="en-US" sz="1400" dirty="0"/>
                        <a:t>Emergency Department Transfer Communication</a:t>
                      </a:r>
                    </a:p>
                  </a:txBody>
                  <a:tcPr/>
                </a:tc>
                <a:tc>
                  <a:txBody>
                    <a:bodyPr/>
                    <a:lstStyle/>
                    <a:p>
                      <a:r>
                        <a:rPr lang="en-US" sz="1400" dirty="0"/>
                        <a:t>Stroudwater</a:t>
                      </a:r>
                      <a:r>
                        <a:rPr lang="en-US" sz="1400" baseline="0" dirty="0"/>
                        <a:t> or Other </a:t>
                      </a:r>
                      <a:endParaRPr lang="en-US" sz="1400"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8187868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noChangeArrowheads="1"/>
          </p:cNvSpPr>
          <p:nvPr>
            <p:ph type="sldNum" sz="quarter" idx="12"/>
          </p:nvPr>
        </p:nvSpPr>
        <p:spPr/>
        <p:txBody>
          <a:bodyPr/>
          <a:lstStyle/>
          <a:p>
            <a:pPr>
              <a:defRPr/>
            </a:pPr>
            <a:fld id="{20E3FB9D-8E70-4E51-BCDE-8E1661038CCF}" type="slidenum">
              <a:rPr lang="en-US">
                <a:solidFill>
                  <a:schemeClr val="bg1"/>
                </a:solidFill>
              </a:rPr>
              <a:pPr>
                <a:defRPr/>
              </a:pPr>
              <a:t>50</a:t>
            </a:fld>
            <a:endParaRPr lang="en-US" dirty="0">
              <a:solidFill>
                <a:schemeClr val="bg1"/>
              </a:solidFill>
            </a:endParaRPr>
          </a:p>
        </p:txBody>
      </p:sp>
      <p:sp>
        <p:nvSpPr>
          <p:cNvPr id="5" name="Rectangle 4"/>
          <p:cNvSpPr/>
          <p:nvPr/>
        </p:nvSpPr>
        <p:spPr>
          <a:xfrm>
            <a:off x="0" y="3464859"/>
            <a:ext cx="9144000" cy="80234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HCAHPS</a:t>
            </a:r>
          </a:p>
        </p:txBody>
      </p:sp>
      <p:pic>
        <p:nvPicPr>
          <p:cNvPr id="2" name="Picture 1"/>
          <p:cNvPicPr>
            <a:picLocks noChangeAspect="1"/>
          </p:cNvPicPr>
          <p:nvPr/>
        </p:nvPicPr>
        <p:blipFill>
          <a:blip r:embed="rId2"/>
          <a:stretch>
            <a:fillRect/>
          </a:stretch>
        </p:blipFill>
        <p:spPr>
          <a:xfrm>
            <a:off x="1600200" y="1219200"/>
            <a:ext cx="6096528" cy="1889924"/>
          </a:xfrm>
          <a:prstGeom prst="rect">
            <a:avLst/>
          </a:prstGeom>
        </p:spPr>
      </p:pic>
    </p:spTree>
    <p:extLst>
      <p:ext uri="{BB962C8B-B14F-4D97-AF65-F5344CB8AC3E}">
        <p14:creationId xmlns:p14="http://schemas.microsoft.com/office/powerpoint/2010/main" val="17729020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2054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(general)</a:t>
                      </a:r>
                    </a:p>
                  </a:txBody>
                  <a:tcPr/>
                </a:tc>
                <a:tc>
                  <a:txBody>
                    <a:bodyPr/>
                    <a:lstStyle/>
                    <a:p>
                      <a:pPr marL="285750" indent="-285750">
                        <a:buFont typeface="Arial" panose="020B0604020202020204" pitchFamily="34" charset="0"/>
                        <a:buChar char="•"/>
                      </a:pPr>
                      <a:r>
                        <a:rPr lang="en-US" baseline="0" dirty="0"/>
                        <a:t>Consider exercises where staff and providers complete the </a:t>
                      </a:r>
                      <a:r>
                        <a:rPr lang="en-US" baseline="0" dirty="0" err="1"/>
                        <a:t>HCAHPS</a:t>
                      </a:r>
                      <a:r>
                        <a:rPr lang="en-US" baseline="0" dirty="0"/>
                        <a:t> survey based on their experience and/or knowledge of the hospital, and discuss strategies to improve patient perception on care</a:t>
                      </a:r>
                    </a:p>
                    <a:p>
                      <a:pPr marL="285750" indent="-285750">
                        <a:buFont typeface="Arial" panose="020B0604020202020204" pitchFamily="34" charset="0"/>
                        <a:buChar char="•"/>
                      </a:pPr>
                      <a:r>
                        <a:rPr lang="en-US" baseline="0" dirty="0" err="1"/>
                        <a:t>HCAHPS</a:t>
                      </a:r>
                      <a:r>
                        <a:rPr lang="en-US" baseline="0" dirty="0"/>
                        <a:t> response rates are positively correlated with high </a:t>
                      </a:r>
                      <a:r>
                        <a:rPr lang="en-US" baseline="0" dirty="0" err="1"/>
                        <a:t>HCAHPS</a:t>
                      </a:r>
                      <a:r>
                        <a:rPr lang="en-US" baseline="0" dirty="0"/>
                        <a:t> performance.  </a:t>
                      </a:r>
                    </a:p>
                    <a:p>
                      <a:pPr marL="285750" indent="-285750">
                        <a:buFont typeface="Arial" panose="020B0604020202020204" pitchFamily="34" charset="0"/>
                        <a:buChar char="•"/>
                      </a:pPr>
                      <a:r>
                        <a:rPr lang="en-US" baseline="0" dirty="0"/>
                        <a:t>Work closely with </a:t>
                      </a:r>
                      <a:r>
                        <a:rPr lang="en-US" baseline="0" dirty="0" err="1"/>
                        <a:t>HCAHPS</a:t>
                      </a:r>
                      <a:r>
                        <a:rPr lang="en-US" baseline="0" dirty="0"/>
                        <a:t> vendors to monitor and improve </a:t>
                      </a:r>
                      <a:r>
                        <a:rPr lang="en-US" baseline="0" dirty="0" err="1"/>
                        <a:t>HCAHPS</a:t>
                      </a:r>
                      <a:r>
                        <a:rPr lang="en-US" baseline="0" dirty="0"/>
                        <a:t> response rates</a:t>
                      </a:r>
                    </a:p>
                    <a:p>
                      <a:pPr marL="285750" indent="-285750">
                        <a:buFont typeface="Arial" panose="020B0604020202020204" pitchFamily="34" charset="0"/>
                        <a:buChar char="•"/>
                      </a:pPr>
                      <a:r>
                        <a:rPr lang="en-US" baseline="0" dirty="0" err="1"/>
                        <a:t>HCAHPS</a:t>
                      </a:r>
                      <a:r>
                        <a:rPr lang="en-US" baseline="0" dirty="0"/>
                        <a:t> website </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err="1">
                <a:latin typeface="+mj-lt"/>
              </a:rPr>
              <a:t>HCAHPS</a:t>
            </a:r>
            <a:r>
              <a:rPr lang="en-US" sz="2800" dirty="0">
                <a:latin typeface="+mj-lt"/>
              </a:rPr>
              <a:t> General</a:t>
            </a:r>
          </a:p>
        </p:txBody>
      </p:sp>
    </p:spTree>
    <p:extLst>
      <p:ext uri="{BB962C8B-B14F-4D97-AF65-F5344CB8AC3E}">
        <p14:creationId xmlns:p14="http://schemas.microsoft.com/office/powerpoint/2010/main" val="23417104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9542"/>
          <a:stretch/>
        </p:blipFill>
        <p:spPr>
          <a:xfrm>
            <a:off x="1" y="990600"/>
            <a:ext cx="8298486" cy="5601482"/>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52</a:t>
            </a:fld>
            <a:endParaRPr lang="en-US" dirty="0"/>
          </a:p>
        </p:txBody>
      </p:sp>
      <p:sp>
        <p:nvSpPr>
          <p:cNvPr id="5"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r>
              <a:rPr lang="en-US" sz="2800" dirty="0">
                <a:ea typeface="Verdana" pitchFamily="34" charset="0"/>
                <a:cs typeface="Verdana" pitchFamily="34" charset="0"/>
              </a:rPr>
              <a:t>HCAHPS Q3/2016 Snapshot</a:t>
            </a:r>
          </a:p>
        </p:txBody>
      </p:sp>
      <p:sp>
        <p:nvSpPr>
          <p:cNvPr id="8" name="TextBox 7"/>
          <p:cNvSpPr txBox="1"/>
          <p:nvPr/>
        </p:nvSpPr>
        <p:spPr>
          <a:xfrm>
            <a:off x="8305800" y="4953000"/>
            <a:ext cx="838200" cy="553998"/>
          </a:xfrm>
          <a:prstGeom prst="rect">
            <a:avLst/>
          </a:prstGeom>
          <a:noFill/>
        </p:spPr>
        <p:txBody>
          <a:bodyPr wrap="square" rtlCol="0">
            <a:spAutoFit/>
          </a:bodyPr>
          <a:lstStyle/>
          <a:p>
            <a:r>
              <a:rPr lang="en-US" sz="1000" dirty="0"/>
              <a:t>Source: Telligen 4/18/2017</a:t>
            </a:r>
          </a:p>
        </p:txBody>
      </p:sp>
      <p:pic>
        <p:nvPicPr>
          <p:cNvPr id="10" name="Picture 9"/>
          <p:cNvPicPr>
            <a:picLocks noChangeAspect="1"/>
          </p:cNvPicPr>
          <p:nvPr/>
        </p:nvPicPr>
        <p:blipFill rotWithShape="1">
          <a:blip r:embed="rId3"/>
          <a:srcRect r="14726"/>
          <a:stretch/>
        </p:blipFill>
        <p:spPr>
          <a:xfrm>
            <a:off x="8305811" y="5486400"/>
            <a:ext cx="830220" cy="966637"/>
          </a:xfrm>
          <a:prstGeom prst="rect">
            <a:avLst/>
          </a:prstGeom>
        </p:spPr>
      </p:pic>
    </p:spTree>
    <p:extLst>
      <p:ext uri="{BB962C8B-B14F-4D97-AF65-F5344CB8AC3E}">
        <p14:creationId xmlns:p14="http://schemas.microsoft.com/office/powerpoint/2010/main" val="31732778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53</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Change Latest Two Quarters</a:t>
            </a:r>
          </a:p>
          <a:p>
            <a:endParaRPr lang="en-US" sz="2800" dirty="0">
              <a:latin typeface="+mj-lt"/>
              <a:ea typeface="Verdana" pitchFamily="34" charset="0"/>
              <a:cs typeface="Verdana" pitchFamily="34" charset="0"/>
            </a:endParaRPr>
          </a:p>
        </p:txBody>
      </p:sp>
      <p:grpSp>
        <p:nvGrpSpPr>
          <p:cNvPr id="11" name="Group 10"/>
          <p:cNvGrpSpPr/>
          <p:nvPr/>
        </p:nvGrpSpPr>
        <p:grpSpPr>
          <a:xfrm>
            <a:off x="6248400" y="53470"/>
            <a:ext cx="1257143" cy="784730"/>
            <a:chOff x="7886857" y="6094465"/>
            <a:chExt cx="1257143" cy="784730"/>
          </a:xfrm>
        </p:grpSpPr>
        <p:pic>
          <p:nvPicPr>
            <p:cNvPr id="12" name="Picture 11"/>
            <p:cNvPicPr>
              <a:picLocks noChangeAspect="1"/>
            </p:cNvPicPr>
            <p:nvPr/>
          </p:nvPicPr>
          <p:blipFill>
            <a:blip r:embed="rId2"/>
            <a:stretch>
              <a:fillRect/>
            </a:stretch>
          </p:blipFill>
          <p:spPr>
            <a:xfrm>
              <a:off x="7886857" y="6094465"/>
              <a:ext cx="1257143" cy="780952"/>
            </a:xfrm>
            <a:prstGeom prst="rect">
              <a:avLst/>
            </a:prstGeom>
          </p:spPr>
        </p:pic>
        <p:sp>
          <p:nvSpPr>
            <p:cNvPr id="13" name="TextBox 12"/>
            <p:cNvSpPr txBox="1"/>
            <p:nvPr/>
          </p:nvSpPr>
          <p:spPr>
            <a:xfrm>
              <a:off x="8077200" y="6632974"/>
              <a:ext cx="524503" cy="246221"/>
            </a:xfrm>
            <a:prstGeom prst="rect">
              <a:avLst/>
            </a:prstGeom>
            <a:solidFill>
              <a:schemeClr val="bg1"/>
            </a:solidFill>
          </p:spPr>
          <p:txBody>
            <a:bodyPr wrap="none" rtlCol="0">
              <a:spAutoFit/>
            </a:bodyPr>
            <a:lstStyle/>
            <a:p>
              <a:r>
                <a:rPr lang="en-US" sz="1000" dirty="0"/>
                <a:t>Better</a:t>
              </a:r>
            </a:p>
          </p:txBody>
        </p:sp>
        <p:sp>
          <p:nvSpPr>
            <p:cNvPr id="14" name="TextBox 13"/>
            <p:cNvSpPr txBox="1"/>
            <p:nvPr/>
          </p:nvSpPr>
          <p:spPr>
            <a:xfrm>
              <a:off x="8077200" y="6429115"/>
              <a:ext cx="474810" cy="246221"/>
            </a:xfrm>
            <a:prstGeom prst="rect">
              <a:avLst/>
            </a:prstGeom>
            <a:solidFill>
              <a:schemeClr val="bg1"/>
            </a:solidFill>
          </p:spPr>
          <p:txBody>
            <a:bodyPr wrap="none" rtlCol="0">
              <a:spAutoFit/>
            </a:bodyPr>
            <a:lstStyle/>
            <a:p>
              <a:r>
                <a:rPr lang="en-US" sz="1000" dirty="0"/>
                <a:t>Even</a:t>
              </a:r>
            </a:p>
          </p:txBody>
        </p:sp>
        <p:sp>
          <p:nvSpPr>
            <p:cNvPr id="15" name="TextBox 14"/>
            <p:cNvSpPr txBox="1"/>
            <p:nvPr/>
          </p:nvSpPr>
          <p:spPr>
            <a:xfrm>
              <a:off x="8077200" y="6239946"/>
              <a:ext cx="532518" cy="246221"/>
            </a:xfrm>
            <a:prstGeom prst="rect">
              <a:avLst/>
            </a:prstGeom>
            <a:solidFill>
              <a:schemeClr val="bg1"/>
            </a:solidFill>
          </p:spPr>
          <p:txBody>
            <a:bodyPr wrap="none" rtlCol="0">
              <a:spAutoFit/>
            </a:bodyPr>
            <a:lstStyle/>
            <a:p>
              <a:r>
                <a:rPr lang="en-US" sz="1000" dirty="0"/>
                <a:t>Lower</a:t>
              </a:r>
            </a:p>
          </p:txBody>
        </p:sp>
      </p:grpSp>
      <p:sp>
        <p:nvSpPr>
          <p:cNvPr id="17" name="TextBox 16"/>
          <p:cNvSpPr txBox="1"/>
          <p:nvPr/>
        </p:nvSpPr>
        <p:spPr>
          <a:xfrm>
            <a:off x="8305800" y="0"/>
            <a:ext cx="838200" cy="553998"/>
          </a:xfrm>
          <a:prstGeom prst="rect">
            <a:avLst/>
          </a:prstGeom>
          <a:noFill/>
        </p:spPr>
        <p:txBody>
          <a:bodyPr wrap="square" rtlCol="0">
            <a:spAutoFit/>
          </a:bodyPr>
          <a:lstStyle/>
          <a:p>
            <a:r>
              <a:rPr lang="en-US" sz="1000" dirty="0"/>
              <a:t>Source: Telligen 4/18/2017</a:t>
            </a:r>
          </a:p>
        </p:txBody>
      </p:sp>
      <p:pic>
        <p:nvPicPr>
          <p:cNvPr id="3" name="Picture 2"/>
          <p:cNvPicPr>
            <a:picLocks noChangeAspect="1"/>
          </p:cNvPicPr>
          <p:nvPr/>
        </p:nvPicPr>
        <p:blipFill rotWithShape="1">
          <a:blip r:embed="rId3"/>
          <a:srcRect r="66754"/>
          <a:stretch/>
        </p:blipFill>
        <p:spPr>
          <a:xfrm>
            <a:off x="56573" y="990600"/>
            <a:ext cx="8554027" cy="5687219"/>
          </a:xfrm>
          <a:prstGeom prst="rect">
            <a:avLst/>
          </a:prstGeom>
        </p:spPr>
      </p:pic>
    </p:spTree>
    <p:extLst>
      <p:ext uri="{BB962C8B-B14F-4D97-AF65-F5344CB8AC3E}">
        <p14:creationId xmlns:p14="http://schemas.microsoft.com/office/powerpoint/2010/main" val="13207421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54</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Change Latest Two Quarters</a:t>
            </a:r>
          </a:p>
          <a:p>
            <a:endParaRPr lang="en-US" sz="2800" dirty="0">
              <a:latin typeface="+mj-lt"/>
              <a:ea typeface="Verdana" pitchFamily="34" charset="0"/>
              <a:cs typeface="Verdana" pitchFamily="34" charset="0"/>
            </a:endParaRPr>
          </a:p>
        </p:txBody>
      </p:sp>
      <p:grpSp>
        <p:nvGrpSpPr>
          <p:cNvPr id="11" name="Group 10"/>
          <p:cNvGrpSpPr/>
          <p:nvPr/>
        </p:nvGrpSpPr>
        <p:grpSpPr>
          <a:xfrm>
            <a:off x="6248400" y="53470"/>
            <a:ext cx="1257143" cy="784730"/>
            <a:chOff x="7886857" y="6094465"/>
            <a:chExt cx="1257143" cy="784730"/>
          </a:xfrm>
        </p:grpSpPr>
        <p:pic>
          <p:nvPicPr>
            <p:cNvPr id="12" name="Picture 11"/>
            <p:cNvPicPr>
              <a:picLocks noChangeAspect="1"/>
            </p:cNvPicPr>
            <p:nvPr/>
          </p:nvPicPr>
          <p:blipFill>
            <a:blip r:embed="rId2"/>
            <a:stretch>
              <a:fillRect/>
            </a:stretch>
          </p:blipFill>
          <p:spPr>
            <a:xfrm>
              <a:off x="7886857" y="6094465"/>
              <a:ext cx="1257143" cy="780952"/>
            </a:xfrm>
            <a:prstGeom prst="rect">
              <a:avLst/>
            </a:prstGeom>
          </p:spPr>
        </p:pic>
        <p:sp>
          <p:nvSpPr>
            <p:cNvPr id="13" name="TextBox 12"/>
            <p:cNvSpPr txBox="1"/>
            <p:nvPr/>
          </p:nvSpPr>
          <p:spPr>
            <a:xfrm>
              <a:off x="8077200" y="6632974"/>
              <a:ext cx="524503" cy="246221"/>
            </a:xfrm>
            <a:prstGeom prst="rect">
              <a:avLst/>
            </a:prstGeom>
            <a:solidFill>
              <a:schemeClr val="bg1"/>
            </a:solidFill>
          </p:spPr>
          <p:txBody>
            <a:bodyPr wrap="none" rtlCol="0">
              <a:spAutoFit/>
            </a:bodyPr>
            <a:lstStyle/>
            <a:p>
              <a:r>
                <a:rPr lang="en-US" sz="1000" dirty="0"/>
                <a:t>Better</a:t>
              </a:r>
            </a:p>
          </p:txBody>
        </p:sp>
        <p:sp>
          <p:nvSpPr>
            <p:cNvPr id="14" name="TextBox 13"/>
            <p:cNvSpPr txBox="1"/>
            <p:nvPr/>
          </p:nvSpPr>
          <p:spPr>
            <a:xfrm>
              <a:off x="8077200" y="6429115"/>
              <a:ext cx="474810" cy="246221"/>
            </a:xfrm>
            <a:prstGeom prst="rect">
              <a:avLst/>
            </a:prstGeom>
            <a:solidFill>
              <a:schemeClr val="bg1"/>
            </a:solidFill>
          </p:spPr>
          <p:txBody>
            <a:bodyPr wrap="none" rtlCol="0">
              <a:spAutoFit/>
            </a:bodyPr>
            <a:lstStyle/>
            <a:p>
              <a:r>
                <a:rPr lang="en-US" sz="1000" dirty="0"/>
                <a:t>Even</a:t>
              </a:r>
            </a:p>
          </p:txBody>
        </p:sp>
        <p:sp>
          <p:nvSpPr>
            <p:cNvPr id="15" name="TextBox 14"/>
            <p:cNvSpPr txBox="1"/>
            <p:nvPr/>
          </p:nvSpPr>
          <p:spPr>
            <a:xfrm>
              <a:off x="8077200" y="6239946"/>
              <a:ext cx="532518" cy="246221"/>
            </a:xfrm>
            <a:prstGeom prst="rect">
              <a:avLst/>
            </a:prstGeom>
            <a:solidFill>
              <a:schemeClr val="bg1"/>
            </a:solidFill>
          </p:spPr>
          <p:txBody>
            <a:bodyPr wrap="none" rtlCol="0">
              <a:spAutoFit/>
            </a:bodyPr>
            <a:lstStyle/>
            <a:p>
              <a:r>
                <a:rPr lang="en-US" sz="1000" dirty="0"/>
                <a:t>Lower</a:t>
              </a:r>
            </a:p>
          </p:txBody>
        </p:sp>
      </p:grpSp>
      <p:sp>
        <p:nvSpPr>
          <p:cNvPr id="18" name="TextBox 17"/>
          <p:cNvSpPr txBox="1"/>
          <p:nvPr/>
        </p:nvSpPr>
        <p:spPr>
          <a:xfrm>
            <a:off x="8305800" y="0"/>
            <a:ext cx="838200" cy="553998"/>
          </a:xfrm>
          <a:prstGeom prst="rect">
            <a:avLst/>
          </a:prstGeom>
          <a:noFill/>
        </p:spPr>
        <p:txBody>
          <a:bodyPr wrap="square" rtlCol="0">
            <a:spAutoFit/>
          </a:bodyPr>
          <a:lstStyle/>
          <a:p>
            <a:r>
              <a:rPr lang="en-US" sz="1000" dirty="0"/>
              <a:t>Source: Telligen 4/18/2017</a:t>
            </a:r>
          </a:p>
        </p:txBody>
      </p:sp>
      <p:pic>
        <p:nvPicPr>
          <p:cNvPr id="20" name="Picture 19"/>
          <p:cNvPicPr>
            <a:picLocks noChangeAspect="1"/>
          </p:cNvPicPr>
          <p:nvPr/>
        </p:nvPicPr>
        <p:blipFill rotWithShape="1">
          <a:blip r:embed="rId3"/>
          <a:srcRect r="85163"/>
          <a:stretch/>
        </p:blipFill>
        <p:spPr>
          <a:xfrm>
            <a:off x="152400" y="990600"/>
            <a:ext cx="3518034" cy="5687219"/>
          </a:xfrm>
          <a:prstGeom prst="rect">
            <a:avLst/>
          </a:prstGeom>
        </p:spPr>
      </p:pic>
      <p:pic>
        <p:nvPicPr>
          <p:cNvPr id="17" name="Picture 16"/>
          <p:cNvPicPr>
            <a:picLocks noChangeAspect="1"/>
          </p:cNvPicPr>
          <p:nvPr/>
        </p:nvPicPr>
        <p:blipFill rotWithShape="1">
          <a:blip r:embed="rId4"/>
          <a:srcRect l="33465" r="47142"/>
          <a:stretch/>
        </p:blipFill>
        <p:spPr>
          <a:xfrm>
            <a:off x="3670435" y="990600"/>
            <a:ext cx="4990032" cy="5687219"/>
          </a:xfrm>
          <a:prstGeom prst="rect">
            <a:avLst/>
          </a:prstGeom>
        </p:spPr>
      </p:pic>
    </p:spTree>
    <p:extLst>
      <p:ext uri="{BB962C8B-B14F-4D97-AF65-F5344CB8AC3E}">
        <p14:creationId xmlns:p14="http://schemas.microsoft.com/office/powerpoint/2010/main" val="28551329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55</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Change Latest Two Quarters</a:t>
            </a:r>
          </a:p>
          <a:p>
            <a:endParaRPr lang="en-US" sz="2800" dirty="0">
              <a:latin typeface="+mj-lt"/>
              <a:ea typeface="Verdana" pitchFamily="34" charset="0"/>
              <a:cs typeface="Verdana" pitchFamily="34" charset="0"/>
            </a:endParaRPr>
          </a:p>
        </p:txBody>
      </p:sp>
      <p:grpSp>
        <p:nvGrpSpPr>
          <p:cNvPr id="11" name="Group 10"/>
          <p:cNvGrpSpPr/>
          <p:nvPr/>
        </p:nvGrpSpPr>
        <p:grpSpPr>
          <a:xfrm>
            <a:off x="6248400" y="53470"/>
            <a:ext cx="1257143" cy="784730"/>
            <a:chOff x="7886857" y="6094465"/>
            <a:chExt cx="1257143" cy="784730"/>
          </a:xfrm>
        </p:grpSpPr>
        <p:pic>
          <p:nvPicPr>
            <p:cNvPr id="12" name="Picture 11"/>
            <p:cNvPicPr>
              <a:picLocks noChangeAspect="1"/>
            </p:cNvPicPr>
            <p:nvPr/>
          </p:nvPicPr>
          <p:blipFill>
            <a:blip r:embed="rId2"/>
            <a:stretch>
              <a:fillRect/>
            </a:stretch>
          </p:blipFill>
          <p:spPr>
            <a:xfrm>
              <a:off x="7886857" y="6094465"/>
              <a:ext cx="1257143" cy="780952"/>
            </a:xfrm>
            <a:prstGeom prst="rect">
              <a:avLst/>
            </a:prstGeom>
          </p:spPr>
        </p:pic>
        <p:sp>
          <p:nvSpPr>
            <p:cNvPr id="13" name="TextBox 12"/>
            <p:cNvSpPr txBox="1"/>
            <p:nvPr/>
          </p:nvSpPr>
          <p:spPr>
            <a:xfrm>
              <a:off x="8077200" y="6632974"/>
              <a:ext cx="524503" cy="246221"/>
            </a:xfrm>
            <a:prstGeom prst="rect">
              <a:avLst/>
            </a:prstGeom>
            <a:solidFill>
              <a:schemeClr val="bg1"/>
            </a:solidFill>
          </p:spPr>
          <p:txBody>
            <a:bodyPr wrap="none" rtlCol="0">
              <a:spAutoFit/>
            </a:bodyPr>
            <a:lstStyle/>
            <a:p>
              <a:r>
                <a:rPr lang="en-US" sz="1000" dirty="0"/>
                <a:t>Better</a:t>
              </a:r>
            </a:p>
          </p:txBody>
        </p:sp>
        <p:sp>
          <p:nvSpPr>
            <p:cNvPr id="14" name="TextBox 13"/>
            <p:cNvSpPr txBox="1"/>
            <p:nvPr/>
          </p:nvSpPr>
          <p:spPr>
            <a:xfrm>
              <a:off x="8077200" y="6429115"/>
              <a:ext cx="474810" cy="246221"/>
            </a:xfrm>
            <a:prstGeom prst="rect">
              <a:avLst/>
            </a:prstGeom>
            <a:solidFill>
              <a:schemeClr val="bg1"/>
            </a:solidFill>
          </p:spPr>
          <p:txBody>
            <a:bodyPr wrap="none" rtlCol="0">
              <a:spAutoFit/>
            </a:bodyPr>
            <a:lstStyle/>
            <a:p>
              <a:r>
                <a:rPr lang="en-US" sz="1000" dirty="0"/>
                <a:t>Even</a:t>
              </a:r>
            </a:p>
          </p:txBody>
        </p:sp>
        <p:sp>
          <p:nvSpPr>
            <p:cNvPr id="15" name="TextBox 14"/>
            <p:cNvSpPr txBox="1"/>
            <p:nvPr/>
          </p:nvSpPr>
          <p:spPr>
            <a:xfrm>
              <a:off x="8077200" y="6239946"/>
              <a:ext cx="532518" cy="246221"/>
            </a:xfrm>
            <a:prstGeom prst="rect">
              <a:avLst/>
            </a:prstGeom>
            <a:solidFill>
              <a:schemeClr val="bg1"/>
            </a:solidFill>
          </p:spPr>
          <p:txBody>
            <a:bodyPr wrap="none" rtlCol="0">
              <a:spAutoFit/>
            </a:bodyPr>
            <a:lstStyle/>
            <a:p>
              <a:r>
                <a:rPr lang="en-US" sz="1000" dirty="0"/>
                <a:t>Lower</a:t>
              </a:r>
            </a:p>
          </p:txBody>
        </p:sp>
      </p:grpSp>
      <p:sp>
        <p:nvSpPr>
          <p:cNvPr id="19" name="TextBox 18"/>
          <p:cNvSpPr txBox="1"/>
          <p:nvPr/>
        </p:nvSpPr>
        <p:spPr>
          <a:xfrm>
            <a:off x="8305800" y="0"/>
            <a:ext cx="838200" cy="553998"/>
          </a:xfrm>
          <a:prstGeom prst="rect">
            <a:avLst/>
          </a:prstGeom>
          <a:noFill/>
        </p:spPr>
        <p:txBody>
          <a:bodyPr wrap="square" rtlCol="0">
            <a:spAutoFit/>
          </a:bodyPr>
          <a:lstStyle/>
          <a:p>
            <a:r>
              <a:rPr lang="en-US" sz="1000" dirty="0"/>
              <a:t>Source: Telligen 4/18/2017</a:t>
            </a:r>
          </a:p>
        </p:txBody>
      </p:sp>
      <p:pic>
        <p:nvPicPr>
          <p:cNvPr id="18" name="Picture 17"/>
          <p:cNvPicPr>
            <a:picLocks noChangeAspect="1"/>
          </p:cNvPicPr>
          <p:nvPr/>
        </p:nvPicPr>
        <p:blipFill rotWithShape="1">
          <a:blip r:embed="rId3"/>
          <a:srcRect r="85163"/>
          <a:stretch/>
        </p:blipFill>
        <p:spPr>
          <a:xfrm>
            <a:off x="139566" y="1018381"/>
            <a:ext cx="3518034" cy="5687219"/>
          </a:xfrm>
          <a:prstGeom prst="rect">
            <a:avLst/>
          </a:prstGeom>
        </p:spPr>
      </p:pic>
      <p:pic>
        <p:nvPicPr>
          <p:cNvPr id="17" name="Picture 16"/>
          <p:cNvPicPr>
            <a:picLocks noChangeAspect="1"/>
          </p:cNvPicPr>
          <p:nvPr/>
        </p:nvPicPr>
        <p:blipFill rotWithShape="1">
          <a:blip r:embed="rId4"/>
          <a:srcRect l="53006" r="27446"/>
          <a:stretch/>
        </p:blipFill>
        <p:spPr>
          <a:xfrm>
            <a:off x="3657600" y="1018381"/>
            <a:ext cx="5029200" cy="5687219"/>
          </a:xfrm>
          <a:prstGeom prst="rect">
            <a:avLst/>
          </a:prstGeom>
        </p:spPr>
      </p:pic>
    </p:spTree>
    <p:extLst>
      <p:ext uri="{BB962C8B-B14F-4D97-AF65-F5344CB8AC3E}">
        <p14:creationId xmlns:p14="http://schemas.microsoft.com/office/powerpoint/2010/main" val="4033900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56</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Change Latest Two Quarters</a:t>
            </a:r>
          </a:p>
          <a:p>
            <a:endParaRPr lang="en-US" sz="2800" dirty="0">
              <a:latin typeface="+mj-lt"/>
              <a:ea typeface="Verdana" pitchFamily="34" charset="0"/>
              <a:cs typeface="Verdana" pitchFamily="34" charset="0"/>
            </a:endParaRPr>
          </a:p>
        </p:txBody>
      </p:sp>
      <p:grpSp>
        <p:nvGrpSpPr>
          <p:cNvPr id="11" name="Group 10"/>
          <p:cNvGrpSpPr/>
          <p:nvPr/>
        </p:nvGrpSpPr>
        <p:grpSpPr>
          <a:xfrm>
            <a:off x="6248400" y="53470"/>
            <a:ext cx="1257143" cy="784730"/>
            <a:chOff x="7886857" y="6094465"/>
            <a:chExt cx="1257143" cy="784730"/>
          </a:xfrm>
        </p:grpSpPr>
        <p:pic>
          <p:nvPicPr>
            <p:cNvPr id="12" name="Picture 11"/>
            <p:cNvPicPr>
              <a:picLocks noChangeAspect="1"/>
            </p:cNvPicPr>
            <p:nvPr/>
          </p:nvPicPr>
          <p:blipFill>
            <a:blip r:embed="rId2"/>
            <a:stretch>
              <a:fillRect/>
            </a:stretch>
          </p:blipFill>
          <p:spPr>
            <a:xfrm>
              <a:off x="7886857" y="6094465"/>
              <a:ext cx="1257143" cy="780952"/>
            </a:xfrm>
            <a:prstGeom prst="rect">
              <a:avLst/>
            </a:prstGeom>
          </p:spPr>
        </p:pic>
        <p:sp>
          <p:nvSpPr>
            <p:cNvPr id="13" name="TextBox 12"/>
            <p:cNvSpPr txBox="1"/>
            <p:nvPr/>
          </p:nvSpPr>
          <p:spPr>
            <a:xfrm>
              <a:off x="8077200" y="6632974"/>
              <a:ext cx="524503" cy="246221"/>
            </a:xfrm>
            <a:prstGeom prst="rect">
              <a:avLst/>
            </a:prstGeom>
            <a:solidFill>
              <a:schemeClr val="bg1"/>
            </a:solidFill>
          </p:spPr>
          <p:txBody>
            <a:bodyPr wrap="none" rtlCol="0">
              <a:spAutoFit/>
            </a:bodyPr>
            <a:lstStyle/>
            <a:p>
              <a:r>
                <a:rPr lang="en-US" sz="1000" dirty="0"/>
                <a:t>Better</a:t>
              </a:r>
            </a:p>
          </p:txBody>
        </p:sp>
        <p:sp>
          <p:nvSpPr>
            <p:cNvPr id="14" name="TextBox 13"/>
            <p:cNvSpPr txBox="1"/>
            <p:nvPr/>
          </p:nvSpPr>
          <p:spPr>
            <a:xfrm>
              <a:off x="8077200" y="6429115"/>
              <a:ext cx="474810" cy="246221"/>
            </a:xfrm>
            <a:prstGeom prst="rect">
              <a:avLst/>
            </a:prstGeom>
            <a:solidFill>
              <a:schemeClr val="bg1"/>
            </a:solidFill>
          </p:spPr>
          <p:txBody>
            <a:bodyPr wrap="none" rtlCol="0">
              <a:spAutoFit/>
            </a:bodyPr>
            <a:lstStyle/>
            <a:p>
              <a:r>
                <a:rPr lang="en-US" sz="1000" dirty="0"/>
                <a:t>Even</a:t>
              </a:r>
            </a:p>
          </p:txBody>
        </p:sp>
        <p:sp>
          <p:nvSpPr>
            <p:cNvPr id="15" name="TextBox 14"/>
            <p:cNvSpPr txBox="1"/>
            <p:nvPr/>
          </p:nvSpPr>
          <p:spPr>
            <a:xfrm>
              <a:off x="8077200" y="6239946"/>
              <a:ext cx="532518" cy="246221"/>
            </a:xfrm>
            <a:prstGeom prst="rect">
              <a:avLst/>
            </a:prstGeom>
            <a:solidFill>
              <a:schemeClr val="bg1"/>
            </a:solidFill>
          </p:spPr>
          <p:txBody>
            <a:bodyPr wrap="none" rtlCol="0">
              <a:spAutoFit/>
            </a:bodyPr>
            <a:lstStyle/>
            <a:p>
              <a:r>
                <a:rPr lang="en-US" sz="1000" dirty="0"/>
                <a:t>Lower</a:t>
              </a:r>
            </a:p>
          </p:txBody>
        </p:sp>
      </p:grpSp>
      <p:sp>
        <p:nvSpPr>
          <p:cNvPr id="21" name="TextBox 20"/>
          <p:cNvSpPr txBox="1"/>
          <p:nvPr/>
        </p:nvSpPr>
        <p:spPr>
          <a:xfrm>
            <a:off x="8305800" y="0"/>
            <a:ext cx="838200" cy="553998"/>
          </a:xfrm>
          <a:prstGeom prst="rect">
            <a:avLst/>
          </a:prstGeom>
          <a:noFill/>
        </p:spPr>
        <p:txBody>
          <a:bodyPr wrap="square" rtlCol="0">
            <a:spAutoFit/>
          </a:bodyPr>
          <a:lstStyle/>
          <a:p>
            <a:r>
              <a:rPr lang="en-US" sz="1000" dirty="0"/>
              <a:t>Source: Telligen 4/18/2017</a:t>
            </a:r>
          </a:p>
        </p:txBody>
      </p:sp>
      <p:pic>
        <p:nvPicPr>
          <p:cNvPr id="18" name="Picture 17"/>
          <p:cNvPicPr>
            <a:picLocks noChangeAspect="1"/>
          </p:cNvPicPr>
          <p:nvPr/>
        </p:nvPicPr>
        <p:blipFill rotWithShape="1">
          <a:blip r:embed="rId3"/>
          <a:srcRect r="85163"/>
          <a:stretch/>
        </p:blipFill>
        <p:spPr>
          <a:xfrm>
            <a:off x="139566" y="1018381"/>
            <a:ext cx="3518034" cy="5687219"/>
          </a:xfrm>
          <a:prstGeom prst="rect">
            <a:avLst/>
          </a:prstGeom>
        </p:spPr>
      </p:pic>
      <p:pic>
        <p:nvPicPr>
          <p:cNvPr id="17" name="Picture 16"/>
          <p:cNvPicPr>
            <a:picLocks noChangeAspect="1"/>
          </p:cNvPicPr>
          <p:nvPr/>
        </p:nvPicPr>
        <p:blipFill rotWithShape="1">
          <a:blip r:embed="rId4"/>
          <a:srcRect l="72552" r="7902"/>
          <a:stretch/>
        </p:blipFill>
        <p:spPr>
          <a:xfrm>
            <a:off x="3657600" y="1018381"/>
            <a:ext cx="5029200" cy="5687219"/>
          </a:xfrm>
          <a:prstGeom prst="rect">
            <a:avLst/>
          </a:prstGeom>
        </p:spPr>
      </p:pic>
    </p:spTree>
    <p:extLst>
      <p:ext uri="{BB962C8B-B14F-4D97-AF65-F5344CB8AC3E}">
        <p14:creationId xmlns:p14="http://schemas.microsoft.com/office/powerpoint/2010/main" val="25642144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57</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Change Latest Two Quarters</a:t>
            </a:r>
          </a:p>
          <a:p>
            <a:endParaRPr lang="en-US" sz="2800" dirty="0">
              <a:latin typeface="+mj-lt"/>
              <a:ea typeface="Verdana" pitchFamily="34" charset="0"/>
              <a:cs typeface="Verdana" pitchFamily="34" charset="0"/>
            </a:endParaRPr>
          </a:p>
        </p:txBody>
      </p:sp>
      <p:grpSp>
        <p:nvGrpSpPr>
          <p:cNvPr id="11" name="Group 10"/>
          <p:cNvGrpSpPr/>
          <p:nvPr/>
        </p:nvGrpSpPr>
        <p:grpSpPr>
          <a:xfrm>
            <a:off x="6248400" y="53470"/>
            <a:ext cx="1257143" cy="784730"/>
            <a:chOff x="7886857" y="6094465"/>
            <a:chExt cx="1257143" cy="784730"/>
          </a:xfrm>
        </p:grpSpPr>
        <p:pic>
          <p:nvPicPr>
            <p:cNvPr id="12" name="Picture 11"/>
            <p:cNvPicPr>
              <a:picLocks noChangeAspect="1"/>
            </p:cNvPicPr>
            <p:nvPr/>
          </p:nvPicPr>
          <p:blipFill>
            <a:blip r:embed="rId2"/>
            <a:stretch>
              <a:fillRect/>
            </a:stretch>
          </p:blipFill>
          <p:spPr>
            <a:xfrm>
              <a:off x="7886857" y="6094465"/>
              <a:ext cx="1257143" cy="780952"/>
            </a:xfrm>
            <a:prstGeom prst="rect">
              <a:avLst/>
            </a:prstGeom>
          </p:spPr>
        </p:pic>
        <p:sp>
          <p:nvSpPr>
            <p:cNvPr id="13" name="TextBox 12"/>
            <p:cNvSpPr txBox="1"/>
            <p:nvPr/>
          </p:nvSpPr>
          <p:spPr>
            <a:xfrm>
              <a:off x="8077200" y="6632974"/>
              <a:ext cx="524503" cy="246221"/>
            </a:xfrm>
            <a:prstGeom prst="rect">
              <a:avLst/>
            </a:prstGeom>
            <a:solidFill>
              <a:schemeClr val="bg1"/>
            </a:solidFill>
          </p:spPr>
          <p:txBody>
            <a:bodyPr wrap="none" rtlCol="0">
              <a:spAutoFit/>
            </a:bodyPr>
            <a:lstStyle/>
            <a:p>
              <a:r>
                <a:rPr lang="en-US" sz="1000" dirty="0"/>
                <a:t>Better</a:t>
              </a:r>
            </a:p>
          </p:txBody>
        </p:sp>
        <p:sp>
          <p:nvSpPr>
            <p:cNvPr id="14" name="TextBox 13"/>
            <p:cNvSpPr txBox="1"/>
            <p:nvPr/>
          </p:nvSpPr>
          <p:spPr>
            <a:xfrm>
              <a:off x="8077200" y="6429115"/>
              <a:ext cx="474810" cy="246221"/>
            </a:xfrm>
            <a:prstGeom prst="rect">
              <a:avLst/>
            </a:prstGeom>
            <a:solidFill>
              <a:schemeClr val="bg1"/>
            </a:solidFill>
          </p:spPr>
          <p:txBody>
            <a:bodyPr wrap="none" rtlCol="0">
              <a:spAutoFit/>
            </a:bodyPr>
            <a:lstStyle/>
            <a:p>
              <a:r>
                <a:rPr lang="en-US" sz="1000" dirty="0"/>
                <a:t>Even</a:t>
              </a:r>
            </a:p>
          </p:txBody>
        </p:sp>
        <p:sp>
          <p:nvSpPr>
            <p:cNvPr id="15" name="TextBox 14"/>
            <p:cNvSpPr txBox="1"/>
            <p:nvPr/>
          </p:nvSpPr>
          <p:spPr>
            <a:xfrm>
              <a:off x="8077200" y="6239946"/>
              <a:ext cx="532518" cy="246221"/>
            </a:xfrm>
            <a:prstGeom prst="rect">
              <a:avLst/>
            </a:prstGeom>
            <a:solidFill>
              <a:schemeClr val="bg1"/>
            </a:solidFill>
          </p:spPr>
          <p:txBody>
            <a:bodyPr wrap="none" rtlCol="0">
              <a:spAutoFit/>
            </a:bodyPr>
            <a:lstStyle/>
            <a:p>
              <a:r>
                <a:rPr lang="en-US" sz="1000" dirty="0"/>
                <a:t>Lower</a:t>
              </a:r>
            </a:p>
          </p:txBody>
        </p:sp>
      </p:grpSp>
      <p:sp>
        <p:nvSpPr>
          <p:cNvPr id="21" name="TextBox 20"/>
          <p:cNvSpPr txBox="1"/>
          <p:nvPr/>
        </p:nvSpPr>
        <p:spPr>
          <a:xfrm>
            <a:off x="8305800" y="0"/>
            <a:ext cx="838200" cy="553998"/>
          </a:xfrm>
          <a:prstGeom prst="rect">
            <a:avLst/>
          </a:prstGeom>
          <a:noFill/>
        </p:spPr>
        <p:txBody>
          <a:bodyPr wrap="square" rtlCol="0">
            <a:spAutoFit/>
          </a:bodyPr>
          <a:lstStyle/>
          <a:p>
            <a:r>
              <a:rPr lang="en-US" sz="1000" dirty="0"/>
              <a:t>Source: Telligen 4/18/2017</a:t>
            </a:r>
          </a:p>
        </p:txBody>
      </p:sp>
      <p:pic>
        <p:nvPicPr>
          <p:cNvPr id="18" name="Picture 17"/>
          <p:cNvPicPr>
            <a:picLocks noChangeAspect="1"/>
          </p:cNvPicPr>
          <p:nvPr/>
        </p:nvPicPr>
        <p:blipFill rotWithShape="1">
          <a:blip r:embed="rId3"/>
          <a:srcRect r="85163"/>
          <a:stretch/>
        </p:blipFill>
        <p:spPr>
          <a:xfrm>
            <a:off x="139566" y="1018381"/>
            <a:ext cx="3518034" cy="5687219"/>
          </a:xfrm>
          <a:prstGeom prst="rect">
            <a:avLst/>
          </a:prstGeom>
        </p:spPr>
      </p:pic>
      <p:pic>
        <p:nvPicPr>
          <p:cNvPr id="17" name="Picture 16"/>
          <p:cNvPicPr>
            <a:picLocks noChangeAspect="1"/>
          </p:cNvPicPr>
          <p:nvPr/>
        </p:nvPicPr>
        <p:blipFill rotWithShape="1">
          <a:blip r:embed="rId4"/>
          <a:srcRect l="92099" r="-95"/>
          <a:stretch/>
        </p:blipFill>
        <p:spPr>
          <a:xfrm>
            <a:off x="3657600" y="1018381"/>
            <a:ext cx="2057400" cy="5687219"/>
          </a:xfrm>
          <a:prstGeom prst="rect">
            <a:avLst/>
          </a:prstGeom>
        </p:spPr>
      </p:pic>
    </p:spTree>
    <p:extLst>
      <p:ext uri="{BB962C8B-B14F-4D97-AF65-F5344CB8AC3E}">
        <p14:creationId xmlns:p14="http://schemas.microsoft.com/office/powerpoint/2010/main" val="11365398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400800" cy="457200"/>
          </a:xfrm>
        </p:spPr>
        <p:txBody>
          <a:bodyPr/>
          <a:lstStyle/>
          <a:p>
            <a:r>
              <a:rPr lang="en-US" dirty="0"/>
              <a:t>HCAHPS Star Rating Q3/2016</a:t>
            </a:r>
          </a:p>
        </p:txBody>
      </p:sp>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58</a:t>
            </a:fld>
            <a:endParaRPr lang="en-US" dirty="0"/>
          </a:p>
        </p:txBody>
      </p:sp>
      <p:pic>
        <p:nvPicPr>
          <p:cNvPr id="5" name="Picture 4"/>
          <p:cNvPicPr>
            <a:picLocks noChangeAspect="1"/>
          </p:cNvPicPr>
          <p:nvPr/>
        </p:nvPicPr>
        <p:blipFill>
          <a:blip r:embed="rId2"/>
          <a:stretch>
            <a:fillRect/>
          </a:stretch>
        </p:blipFill>
        <p:spPr>
          <a:xfrm>
            <a:off x="152400" y="990600"/>
            <a:ext cx="8526780" cy="4309110"/>
          </a:xfrm>
          <a:prstGeom prst="rect">
            <a:avLst/>
          </a:prstGeom>
        </p:spPr>
      </p:pic>
      <p:sp>
        <p:nvSpPr>
          <p:cNvPr id="6" name="TextBox 5"/>
          <p:cNvSpPr txBox="1"/>
          <p:nvPr/>
        </p:nvSpPr>
        <p:spPr>
          <a:xfrm>
            <a:off x="8305800" y="5802352"/>
            <a:ext cx="838200" cy="553998"/>
          </a:xfrm>
          <a:prstGeom prst="rect">
            <a:avLst/>
          </a:prstGeom>
          <a:noFill/>
        </p:spPr>
        <p:txBody>
          <a:bodyPr wrap="square" rtlCol="0">
            <a:spAutoFit/>
          </a:bodyPr>
          <a:lstStyle/>
          <a:p>
            <a:r>
              <a:rPr lang="en-US" sz="1000" dirty="0"/>
              <a:t>Source: Telligen 4/18/2017</a:t>
            </a:r>
          </a:p>
        </p:txBody>
      </p:sp>
    </p:spTree>
    <p:extLst>
      <p:ext uri="{BB962C8B-B14F-4D97-AF65-F5344CB8AC3E}">
        <p14:creationId xmlns:p14="http://schemas.microsoft.com/office/powerpoint/2010/main" val="19799231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198" y="992913"/>
            <a:ext cx="4936903" cy="5817299"/>
          </a:xfrm>
          <a:prstGeom prst="rect">
            <a:avLst/>
          </a:prstGeom>
        </p:spPr>
      </p:pic>
      <p:sp>
        <p:nvSpPr>
          <p:cNvPr id="2" name="Title 1"/>
          <p:cNvSpPr>
            <a:spLocks noGrp="1"/>
          </p:cNvSpPr>
          <p:nvPr>
            <p:ph type="title"/>
          </p:nvPr>
        </p:nvSpPr>
        <p:spPr>
          <a:xfrm>
            <a:off x="381000" y="304800"/>
            <a:ext cx="6400800" cy="457200"/>
          </a:xfrm>
        </p:spPr>
        <p:txBody>
          <a:bodyPr/>
          <a:lstStyle/>
          <a:p>
            <a:r>
              <a:rPr lang="en-US" dirty="0"/>
              <a:t>HCAHPS Response Rate Q3/2016</a:t>
            </a:r>
          </a:p>
        </p:txBody>
      </p:sp>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59</a:t>
            </a:fld>
            <a:endParaRPr lang="en-US" dirty="0"/>
          </a:p>
        </p:txBody>
      </p:sp>
      <p:sp>
        <p:nvSpPr>
          <p:cNvPr id="8" name="TextBox 7"/>
          <p:cNvSpPr txBox="1"/>
          <p:nvPr/>
        </p:nvSpPr>
        <p:spPr>
          <a:xfrm>
            <a:off x="5819875" y="1500086"/>
            <a:ext cx="3048000" cy="1815882"/>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WV return Rate Average by hospital:</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 goal is to have a return rate at least 30% or more </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8 WV CAHs have a return rate above 30%.</a:t>
            </a:r>
          </a:p>
        </p:txBody>
      </p:sp>
      <p:cxnSp>
        <p:nvCxnSpPr>
          <p:cNvPr id="9" name="Straight Connector 8"/>
          <p:cNvCxnSpPr/>
          <p:nvPr/>
        </p:nvCxnSpPr>
        <p:spPr>
          <a:xfrm>
            <a:off x="76198" y="3226266"/>
            <a:ext cx="4936903"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4906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610600" cy="457200"/>
          </a:xfrm>
        </p:spPr>
        <p:txBody>
          <a:bodyPr/>
          <a:lstStyle/>
          <a:p>
            <a:r>
              <a:rPr lang="en-US" dirty="0"/>
              <a:t>Sampling - MBQIP Measures</a:t>
            </a:r>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32166526"/>
              </p:ext>
            </p:extLst>
          </p:nvPr>
        </p:nvGraphicFramePr>
        <p:xfrm>
          <a:off x="457201" y="1047525"/>
          <a:ext cx="8229599" cy="5684836"/>
        </p:xfrm>
        <a:graphic>
          <a:graphicData uri="http://schemas.openxmlformats.org/drawingml/2006/table">
            <a:tbl>
              <a:tblPr firstRow="1" bandRow="1">
                <a:tableStyleId>{5C22544A-7EE6-4342-B048-85BDC9FD1C3A}</a:tableStyleId>
              </a:tblPr>
              <a:tblGrid>
                <a:gridCol w="931652">
                  <a:extLst>
                    <a:ext uri="{9D8B030D-6E8A-4147-A177-3AD203B41FA5}">
                      <a16:colId xmlns:a16="http://schemas.microsoft.com/office/drawing/2014/main" val="20000"/>
                    </a:ext>
                  </a:extLst>
                </a:gridCol>
                <a:gridCol w="4097548">
                  <a:extLst>
                    <a:ext uri="{9D8B030D-6E8A-4147-A177-3AD203B41FA5}">
                      <a16:colId xmlns:a16="http://schemas.microsoft.com/office/drawing/2014/main" val="20001"/>
                    </a:ext>
                  </a:extLst>
                </a:gridCol>
                <a:gridCol w="3200399">
                  <a:extLst>
                    <a:ext uri="{9D8B030D-6E8A-4147-A177-3AD203B41FA5}">
                      <a16:colId xmlns:a16="http://schemas.microsoft.com/office/drawing/2014/main" val="20002"/>
                    </a:ext>
                  </a:extLst>
                </a:gridCol>
              </a:tblGrid>
              <a:tr h="293734">
                <a:tc>
                  <a:txBody>
                    <a:bodyPr/>
                    <a:lstStyle/>
                    <a:p>
                      <a:pPr algn="ctr"/>
                      <a:r>
                        <a:rPr lang="en-US" sz="1400" dirty="0">
                          <a:solidFill>
                            <a:schemeClr val="bg1"/>
                          </a:solidFill>
                        </a:rPr>
                        <a:t> </a:t>
                      </a:r>
                      <a:r>
                        <a:rPr lang="en-US" sz="1400" baseline="0" dirty="0">
                          <a:solidFill>
                            <a:schemeClr val="bg1"/>
                          </a:solidFill>
                        </a:rPr>
                        <a:t>ID</a:t>
                      </a:r>
                      <a:endParaRPr lang="en-US" sz="1400" dirty="0">
                        <a:solidFill>
                          <a:schemeClr val="bg1"/>
                        </a:solidFill>
                      </a:endParaRPr>
                    </a:p>
                  </a:txBody>
                  <a:tcPr/>
                </a:tc>
                <a:tc>
                  <a:txBody>
                    <a:bodyPr/>
                    <a:lstStyle/>
                    <a:p>
                      <a:pPr algn="ctr"/>
                      <a:r>
                        <a:rPr lang="en-US" sz="1400" dirty="0"/>
                        <a:t>Measure Name</a:t>
                      </a:r>
                    </a:p>
                  </a:txBody>
                  <a:tcPr/>
                </a:tc>
                <a:tc>
                  <a:txBody>
                    <a:bodyPr/>
                    <a:lstStyle/>
                    <a:p>
                      <a:pPr algn="ctr"/>
                      <a:r>
                        <a:rPr lang="en-US" sz="1400" dirty="0"/>
                        <a:t>Sampling</a:t>
                      </a:r>
                    </a:p>
                  </a:txBody>
                  <a:tcPr/>
                </a:tc>
                <a:extLst>
                  <a:ext uri="{0D108BD9-81ED-4DB2-BD59-A6C34878D82A}">
                    <a16:rowId xmlns:a16="http://schemas.microsoft.com/office/drawing/2014/main" val="10000"/>
                  </a:ext>
                </a:extLst>
              </a:tr>
              <a:tr h="293734">
                <a:tc>
                  <a:txBody>
                    <a:bodyPr/>
                    <a:lstStyle/>
                    <a:p>
                      <a:r>
                        <a:rPr lang="en-US" sz="1400" dirty="0"/>
                        <a:t>OP-1</a:t>
                      </a:r>
                    </a:p>
                  </a:txBody>
                  <a:tcPr/>
                </a:tc>
                <a:tc>
                  <a:txBody>
                    <a:bodyPr/>
                    <a:lstStyle/>
                    <a:p>
                      <a:r>
                        <a:rPr lang="en-US" sz="1400" dirty="0"/>
                        <a:t>Median Time to Fibrinolysis </a:t>
                      </a:r>
                    </a:p>
                  </a:txBody>
                  <a:tcPr/>
                </a:tc>
                <a:tc>
                  <a:txBody>
                    <a:bodyPr/>
                    <a:lstStyle/>
                    <a:p>
                      <a:r>
                        <a:rPr lang="en-US" sz="1400" dirty="0"/>
                        <a:t>O-80 (Submit All)</a:t>
                      </a:r>
                    </a:p>
                  </a:txBody>
                  <a:tcPr/>
                </a:tc>
                <a:extLst>
                  <a:ext uri="{0D108BD9-81ED-4DB2-BD59-A6C34878D82A}">
                    <a16:rowId xmlns:a16="http://schemas.microsoft.com/office/drawing/2014/main" val="10001"/>
                  </a:ext>
                </a:extLst>
              </a:tr>
              <a:tr h="514034">
                <a:tc>
                  <a:txBody>
                    <a:bodyPr/>
                    <a:lstStyle/>
                    <a:p>
                      <a:r>
                        <a:rPr lang="en-US" sz="1400" dirty="0"/>
                        <a:t>OP-2</a:t>
                      </a:r>
                    </a:p>
                  </a:txBody>
                  <a:tcPr/>
                </a:tc>
                <a:tc>
                  <a:txBody>
                    <a:bodyPr/>
                    <a:lstStyle/>
                    <a:p>
                      <a:r>
                        <a:rPr lang="en-US" sz="1400" dirty="0"/>
                        <a:t>Fibrinolytic Therapy Received Within 30 minutes of ED  Arrival</a:t>
                      </a:r>
                    </a:p>
                  </a:txBody>
                  <a:tcPr/>
                </a:tc>
                <a:tc>
                  <a:txBody>
                    <a:bodyPr/>
                    <a:lstStyle/>
                    <a:p>
                      <a:r>
                        <a:rPr lang="en-US" sz="1400" dirty="0"/>
                        <a:t>O-80 (Submit All)</a:t>
                      </a:r>
                    </a:p>
                    <a:p>
                      <a:endParaRPr lang="en-US" sz="1400" dirty="0"/>
                    </a:p>
                  </a:txBody>
                  <a:tcPr/>
                </a:tc>
                <a:extLst>
                  <a:ext uri="{0D108BD9-81ED-4DB2-BD59-A6C34878D82A}">
                    <a16:rowId xmlns:a16="http://schemas.microsoft.com/office/drawing/2014/main" val="10002"/>
                  </a:ext>
                </a:extLst>
              </a:tr>
              <a:tr h="514034">
                <a:tc>
                  <a:txBody>
                    <a:bodyPr/>
                    <a:lstStyle/>
                    <a:p>
                      <a:r>
                        <a:rPr lang="en-US" sz="1400" dirty="0"/>
                        <a:t>OP-3</a:t>
                      </a:r>
                    </a:p>
                  </a:txBody>
                  <a:tcPr/>
                </a:tc>
                <a:tc>
                  <a:txBody>
                    <a:bodyPr/>
                    <a:lstStyle/>
                    <a:p>
                      <a:r>
                        <a:rPr lang="en-US" sz="1400" dirty="0"/>
                        <a:t>Median Time to Transfer to Another Facility for Acute Coronary Intervention </a:t>
                      </a:r>
                    </a:p>
                  </a:txBody>
                  <a:tcPr/>
                </a:tc>
                <a:tc>
                  <a:txBody>
                    <a:bodyPr/>
                    <a:lstStyle/>
                    <a:p>
                      <a:r>
                        <a:rPr lang="en-US" sz="1400" dirty="0"/>
                        <a:t>O-80 (Submit All)</a:t>
                      </a:r>
                    </a:p>
                    <a:p>
                      <a:endParaRPr lang="en-US" sz="1400" dirty="0"/>
                    </a:p>
                  </a:txBody>
                  <a:tcPr/>
                </a:tc>
                <a:extLst>
                  <a:ext uri="{0D108BD9-81ED-4DB2-BD59-A6C34878D82A}">
                    <a16:rowId xmlns:a16="http://schemas.microsoft.com/office/drawing/2014/main" val="10003"/>
                  </a:ext>
                </a:extLst>
              </a:tr>
              <a:tr h="278355">
                <a:tc>
                  <a:txBody>
                    <a:bodyPr/>
                    <a:lstStyle/>
                    <a:p>
                      <a:r>
                        <a:rPr lang="en-US" sz="1400" dirty="0"/>
                        <a:t>OP-4</a:t>
                      </a:r>
                    </a:p>
                  </a:txBody>
                  <a:tcPr/>
                </a:tc>
                <a:tc>
                  <a:txBody>
                    <a:bodyPr/>
                    <a:lstStyle/>
                    <a:p>
                      <a:r>
                        <a:rPr lang="en-US" sz="1400" dirty="0"/>
                        <a:t>Aspirin to Arrival</a:t>
                      </a:r>
                    </a:p>
                  </a:txBody>
                  <a:tcPr/>
                </a:tc>
                <a:tc>
                  <a:txBody>
                    <a:bodyPr/>
                    <a:lstStyle/>
                    <a:p>
                      <a:r>
                        <a:rPr lang="en-US" sz="1400" dirty="0"/>
                        <a:t>O-80 (Submit All)</a:t>
                      </a:r>
                    </a:p>
                  </a:txBody>
                  <a:tcPr/>
                </a:tc>
                <a:extLst>
                  <a:ext uri="{0D108BD9-81ED-4DB2-BD59-A6C34878D82A}">
                    <a16:rowId xmlns:a16="http://schemas.microsoft.com/office/drawing/2014/main" val="1756654209"/>
                  </a:ext>
                </a:extLst>
              </a:tr>
              <a:tr h="293734">
                <a:tc>
                  <a:txBody>
                    <a:bodyPr/>
                    <a:lstStyle/>
                    <a:p>
                      <a:r>
                        <a:rPr lang="en-US" sz="1400" dirty="0"/>
                        <a:t>OP-5</a:t>
                      </a:r>
                    </a:p>
                  </a:txBody>
                  <a:tcPr/>
                </a:tc>
                <a:tc>
                  <a:txBody>
                    <a:bodyPr/>
                    <a:lstStyle/>
                    <a:p>
                      <a:r>
                        <a:rPr lang="en-US" sz="1400" dirty="0"/>
                        <a:t>Median Time to ECG</a:t>
                      </a:r>
                    </a:p>
                  </a:txBody>
                  <a:tcPr/>
                </a:tc>
                <a:tc>
                  <a:txBody>
                    <a:bodyPr/>
                    <a:lstStyle/>
                    <a:p>
                      <a:r>
                        <a:rPr lang="en-US" sz="1400" dirty="0"/>
                        <a:t>O-80 (Submit All)</a:t>
                      </a:r>
                    </a:p>
                  </a:txBody>
                  <a:tcPr/>
                </a:tc>
                <a:extLst>
                  <a:ext uri="{0D108BD9-81ED-4DB2-BD59-A6C34878D82A}">
                    <a16:rowId xmlns:a16="http://schemas.microsoft.com/office/drawing/2014/main" val="10004"/>
                  </a:ext>
                </a:extLst>
              </a:tr>
              <a:tr h="532130">
                <a:tc>
                  <a:txBody>
                    <a:bodyPr/>
                    <a:lstStyle/>
                    <a:p>
                      <a:r>
                        <a:rPr lang="en-US" sz="1400" dirty="0"/>
                        <a:t>OP-18</a:t>
                      </a:r>
                    </a:p>
                  </a:txBody>
                  <a:tcPr/>
                </a:tc>
                <a:tc>
                  <a:txBody>
                    <a:bodyPr/>
                    <a:lstStyle/>
                    <a:p>
                      <a:r>
                        <a:rPr lang="en-US" sz="1400" dirty="0"/>
                        <a:t>Median Time from ED Arrival to ED Departure for Discharged ED Patients</a:t>
                      </a:r>
                    </a:p>
                  </a:txBody>
                  <a:tcPr/>
                </a:tc>
                <a:tc>
                  <a:txBody>
                    <a:bodyPr/>
                    <a:lstStyle/>
                    <a:p>
                      <a:r>
                        <a:rPr lang="en-US" sz="1400" dirty="0"/>
                        <a:t>0-900/ qtr. ( 21/</a:t>
                      </a:r>
                      <a:r>
                        <a:rPr lang="en-US" sz="1400" dirty="0" err="1"/>
                        <a:t>mth</a:t>
                      </a:r>
                      <a:r>
                        <a:rPr lang="en-US" sz="1400" dirty="0"/>
                        <a:t>. or 63/qtr.)</a:t>
                      </a:r>
                    </a:p>
                    <a:p>
                      <a:r>
                        <a:rPr lang="en-US" sz="1400" dirty="0"/>
                        <a:t>&gt; 900/ qtr. ( 32/</a:t>
                      </a:r>
                      <a:r>
                        <a:rPr lang="en-US" sz="1400" dirty="0" err="1"/>
                        <a:t>mth</a:t>
                      </a:r>
                      <a:r>
                        <a:rPr lang="en-US" sz="1400" dirty="0"/>
                        <a:t>. or 96/qtr.)</a:t>
                      </a:r>
                    </a:p>
                  </a:txBody>
                  <a:tcPr/>
                </a:tc>
                <a:extLst>
                  <a:ext uri="{0D108BD9-81ED-4DB2-BD59-A6C34878D82A}">
                    <a16:rowId xmlns:a16="http://schemas.microsoft.com/office/drawing/2014/main" val="2505038224"/>
                  </a:ext>
                </a:extLst>
              </a:tr>
              <a:tr h="532130">
                <a:tc>
                  <a:txBody>
                    <a:bodyPr/>
                    <a:lstStyle/>
                    <a:p>
                      <a:r>
                        <a:rPr lang="en-US" sz="1400" dirty="0"/>
                        <a:t>OP-20</a:t>
                      </a:r>
                    </a:p>
                  </a:txBody>
                  <a:tcPr/>
                </a:tc>
                <a:tc>
                  <a:txBody>
                    <a:bodyPr/>
                    <a:lstStyle/>
                    <a:p>
                      <a:r>
                        <a:rPr lang="en-US" sz="1400" dirty="0"/>
                        <a:t>Door to diagnostic evaluation by a qualified medical professional </a:t>
                      </a:r>
                    </a:p>
                  </a:txBody>
                  <a:tcPr/>
                </a:tc>
                <a:tc>
                  <a:txBody>
                    <a:bodyPr/>
                    <a:lstStyle/>
                    <a:p>
                      <a:r>
                        <a:rPr lang="en-US" sz="1400" dirty="0"/>
                        <a:t>0-900/</a:t>
                      </a:r>
                      <a:r>
                        <a:rPr lang="en-US" sz="1400" baseline="0" dirty="0"/>
                        <a:t> qtr. </a:t>
                      </a:r>
                      <a:r>
                        <a:rPr lang="en-US" sz="1400" dirty="0"/>
                        <a:t>( 21/</a:t>
                      </a:r>
                      <a:r>
                        <a:rPr lang="en-US" sz="1400" dirty="0" err="1"/>
                        <a:t>mth</a:t>
                      </a:r>
                      <a:r>
                        <a:rPr lang="en-US" sz="1400" dirty="0"/>
                        <a:t>. or 63/qtr.)</a:t>
                      </a:r>
                    </a:p>
                    <a:p>
                      <a:r>
                        <a:rPr lang="en-US" sz="1400" dirty="0"/>
                        <a:t>&gt;</a:t>
                      </a:r>
                      <a:r>
                        <a:rPr lang="en-US" sz="1400" baseline="0" dirty="0"/>
                        <a:t> 900/ qtr. ( 32/</a:t>
                      </a:r>
                      <a:r>
                        <a:rPr lang="en-US" sz="1400" baseline="0" dirty="0" err="1"/>
                        <a:t>mth</a:t>
                      </a:r>
                      <a:r>
                        <a:rPr lang="en-US" sz="1400" baseline="0" dirty="0"/>
                        <a:t>. or 96/qtr.)</a:t>
                      </a:r>
                      <a:endParaRPr lang="en-US" sz="1400" dirty="0"/>
                    </a:p>
                  </a:txBody>
                  <a:tcPr/>
                </a:tc>
                <a:extLst>
                  <a:ext uri="{0D108BD9-81ED-4DB2-BD59-A6C34878D82A}">
                    <a16:rowId xmlns:a16="http://schemas.microsoft.com/office/drawing/2014/main" val="10005"/>
                  </a:ext>
                </a:extLst>
              </a:tr>
              <a:tr h="514034">
                <a:tc>
                  <a:txBody>
                    <a:bodyPr/>
                    <a:lstStyle/>
                    <a:p>
                      <a:r>
                        <a:rPr lang="en-US" sz="1400" dirty="0"/>
                        <a:t>OP-21</a:t>
                      </a:r>
                    </a:p>
                  </a:txBody>
                  <a:tcPr/>
                </a:tc>
                <a:tc>
                  <a:txBody>
                    <a:bodyPr/>
                    <a:lstStyle/>
                    <a:p>
                      <a:r>
                        <a:rPr lang="en-US" sz="1400" dirty="0"/>
                        <a:t>Median time to pain management for long bone fracture</a:t>
                      </a:r>
                    </a:p>
                  </a:txBody>
                  <a:tcPr/>
                </a:tc>
                <a:tc>
                  <a:txBody>
                    <a:bodyPr/>
                    <a:lstStyle/>
                    <a:p>
                      <a:r>
                        <a:rPr lang="en-US" sz="1400" dirty="0"/>
                        <a:t>O-80 (Submit All)</a:t>
                      </a:r>
                    </a:p>
                    <a:p>
                      <a:endParaRPr lang="en-US" sz="1400" dirty="0"/>
                    </a:p>
                  </a:txBody>
                  <a:tcPr/>
                </a:tc>
                <a:extLst>
                  <a:ext uri="{0D108BD9-81ED-4DB2-BD59-A6C34878D82A}">
                    <a16:rowId xmlns:a16="http://schemas.microsoft.com/office/drawing/2014/main" val="10006"/>
                  </a:ext>
                </a:extLst>
              </a:tr>
              <a:tr h="364490">
                <a:tc>
                  <a:txBody>
                    <a:bodyPr/>
                    <a:lstStyle/>
                    <a:p>
                      <a:r>
                        <a:rPr lang="en-US" sz="1400" dirty="0"/>
                        <a:t>OP-22</a:t>
                      </a:r>
                    </a:p>
                  </a:txBody>
                  <a:tcPr/>
                </a:tc>
                <a:tc>
                  <a:txBody>
                    <a:bodyPr/>
                    <a:lstStyle/>
                    <a:p>
                      <a:r>
                        <a:rPr lang="en-US" sz="1400" dirty="0"/>
                        <a:t>Patient left without being seen </a:t>
                      </a:r>
                    </a:p>
                  </a:txBody>
                  <a:tcPr/>
                </a:tc>
                <a:tc>
                  <a:txBody>
                    <a:bodyPr/>
                    <a:lstStyle/>
                    <a:p>
                      <a:r>
                        <a:rPr lang="en-US" sz="1400" dirty="0"/>
                        <a:t>No sampling – report all cases</a:t>
                      </a:r>
                    </a:p>
                  </a:txBody>
                  <a:tcPr/>
                </a:tc>
                <a:extLst>
                  <a:ext uri="{0D108BD9-81ED-4DB2-BD59-A6C34878D82A}">
                    <a16:rowId xmlns:a16="http://schemas.microsoft.com/office/drawing/2014/main" val="10007"/>
                  </a:ext>
                </a:extLst>
              </a:tr>
              <a:tr h="415606">
                <a:tc>
                  <a:txBody>
                    <a:bodyPr/>
                    <a:lstStyle/>
                    <a:p>
                      <a:r>
                        <a:rPr lang="en-US" sz="1400" dirty="0"/>
                        <a:t>OP-27</a:t>
                      </a:r>
                    </a:p>
                  </a:txBody>
                  <a:tcPr/>
                </a:tc>
                <a:tc>
                  <a:txBody>
                    <a:bodyPr/>
                    <a:lstStyle/>
                    <a:p>
                      <a:r>
                        <a:rPr lang="en-US" sz="1400" dirty="0"/>
                        <a:t>Influenza vaccination coverage among healthcare   personnel </a:t>
                      </a:r>
                    </a:p>
                  </a:txBody>
                  <a:tcPr/>
                </a:tc>
                <a:tc>
                  <a:txBody>
                    <a:bodyPr/>
                    <a:lstStyle/>
                    <a:p>
                      <a:r>
                        <a:rPr lang="en-US" sz="1400" dirty="0"/>
                        <a:t>No sampling – report all cases</a:t>
                      </a:r>
                    </a:p>
                    <a:p>
                      <a:endParaRPr lang="en-US" sz="1400" dirty="0"/>
                    </a:p>
                  </a:txBody>
                  <a:tcPr/>
                </a:tc>
                <a:extLst>
                  <a:ext uri="{0D108BD9-81ED-4DB2-BD59-A6C34878D82A}">
                    <a16:rowId xmlns:a16="http://schemas.microsoft.com/office/drawing/2014/main" val="10008"/>
                  </a:ext>
                </a:extLst>
              </a:tr>
              <a:tr h="293734">
                <a:tc>
                  <a:txBody>
                    <a:bodyPr/>
                    <a:lstStyle/>
                    <a:p>
                      <a:r>
                        <a:rPr lang="en-US" sz="1400" dirty="0"/>
                        <a:t>IMM-2</a:t>
                      </a:r>
                    </a:p>
                  </a:txBody>
                  <a:tcPr/>
                </a:tc>
                <a:tc>
                  <a:txBody>
                    <a:bodyPr/>
                    <a:lstStyle/>
                    <a:p>
                      <a:r>
                        <a:rPr lang="en-US" sz="1400" dirty="0"/>
                        <a:t>IP Influenza immunization </a:t>
                      </a:r>
                    </a:p>
                  </a:txBody>
                  <a:tcPr/>
                </a:tc>
                <a:tc>
                  <a:txBody>
                    <a:bodyPr/>
                    <a:lstStyle/>
                    <a:p>
                      <a:r>
                        <a:rPr lang="en-US" sz="1400" dirty="0"/>
                        <a:t>See next slide</a:t>
                      </a:r>
                    </a:p>
                  </a:txBody>
                  <a:tcPr/>
                </a:tc>
                <a:extLst>
                  <a:ext uri="{0D108BD9-81ED-4DB2-BD59-A6C34878D82A}">
                    <a16:rowId xmlns:a16="http://schemas.microsoft.com/office/drawing/2014/main" val="10009"/>
                  </a:ext>
                </a:extLst>
              </a:tr>
              <a:tr h="278446">
                <a:tc>
                  <a:txBody>
                    <a:bodyPr/>
                    <a:lstStyle/>
                    <a:p>
                      <a:r>
                        <a:rPr lang="en-US" sz="1400" dirty="0"/>
                        <a:t>HCAHPS</a:t>
                      </a:r>
                    </a:p>
                  </a:txBody>
                  <a:tcPr/>
                </a:tc>
                <a:tc>
                  <a:txBody>
                    <a:bodyPr/>
                    <a:lstStyle/>
                    <a:p>
                      <a:r>
                        <a:rPr lang="en-US" sz="1400" dirty="0"/>
                        <a:t>IP Satisfaction </a:t>
                      </a:r>
                    </a:p>
                  </a:txBody>
                  <a:tcPr/>
                </a:tc>
                <a:tc>
                  <a:txBody>
                    <a:bodyPr/>
                    <a:lstStyle/>
                    <a:p>
                      <a:r>
                        <a:rPr lang="en-US" sz="1400" dirty="0"/>
                        <a:t>Sampling determined by certified vendor</a:t>
                      </a:r>
                    </a:p>
                  </a:txBody>
                  <a:tcPr/>
                </a:tc>
                <a:extLst>
                  <a:ext uri="{0D108BD9-81ED-4DB2-BD59-A6C34878D82A}">
                    <a16:rowId xmlns:a16="http://schemas.microsoft.com/office/drawing/2014/main" val="10010"/>
                  </a:ext>
                </a:extLst>
              </a:tr>
              <a:tr h="354646">
                <a:tc>
                  <a:txBody>
                    <a:bodyPr/>
                    <a:lstStyle/>
                    <a:p>
                      <a:r>
                        <a:rPr lang="en-US" sz="1400" dirty="0"/>
                        <a:t>EDTC</a:t>
                      </a:r>
                    </a:p>
                  </a:txBody>
                  <a:tcPr/>
                </a:tc>
                <a:tc>
                  <a:txBody>
                    <a:bodyPr/>
                    <a:lstStyle/>
                    <a:p>
                      <a:r>
                        <a:rPr lang="en-US" sz="1400" dirty="0"/>
                        <a:t>Emergency Department Transfer Communication</a:t>
                      </a:r>
                    </a:p>
                  </a:txBody>
                  <a:tcPr/>
                </a:tc>
                <a:tc>
                  <a:txBody>
                    <a:bodyPr/>
                    <a:lstStyle/>
                    <a:p>
                      <a:r>
                        <a:rPr lang="en-US" sz="1400" dirty="0"/>
                        <a:t>See next slide</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232715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60</a:t>
            </a:fld>
            <a:endParaRPr lang="en-US" dirty="0"/>
          </a:p>
        </p:txBody>
      </p:sp>
      <p:sp>
        <p:nvSpPr>
          <p:cNvPr id="5"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Q2/2016 HCAHPS Compared to National Avg.</a:t>
            </a:r>
          </a:p>
          <a:p>
            <a:endParaRPr lang="en-US" sz="2800" dirty="0">
              <a:latin typeface="+mj-lt"/>
              <a:ea typeface="Verdana" pitchFamily="34" charset="0"/>
              <a:cs typeface="Verdana" pitchFamily="34" charset="0"/>
            </a:endParaRPr>
          </a:p>
        </p:txBody>
      </p:sp>
      <p:pic>
        <p:nvPicPr>
          <p:cNvPr id="9" name="Picture 8"/>
          <p:cNvPicPr>
            <a:picLocks noChangeAspect="1"/>
          </p:cNvPicPr>
          <p:nvPr/>
        </p:nvPicPr>
        <p:blipFill rotWithShape="1">
          <a:blip r:embed="rId2"/>
          <a:srcRect l="-1" r="23908"/>
          <a:stretch/>
        </p:blipFill>
        <p:spPr>
          <a:xfrm>
            <a:off x="8332176" y="5486314"/>
            <a:ext cx="811824" cy="990686"/>
          </a:xfrm>
          <a:prstGeom prst="rect">
            <a:avLst/>
          </a:prstGeom>
        </p:spPr>
      </p:pic>
      <p:pic>
        <p:nvPicPr>
          <p:cNvPr id="2" name="Picture 1"/>
          <p:cNvPicPr>
            <a:picLocks noChangeAspect="1"/>
          </p:cNvPicPr>
          <p:nvPr/>
        </p:nvPicPr>
        <p:blipFill rotWithShape="1">
          <a:blip r:embed="rId3"/>
          <a:srcRect r="9246"/>
          <a:stretch/>
        </p:blipFill>
        <p:spPr>
          <a:xfrm>
            <a:off x="0" y="990600"/>
            <a:ext cx="8325704" cy="5601482"/>
          </a:xfrm>
          <a:prstGeom prst="rect">
            <a:avLst/>
          </a:prstGeom>
        </p:spPr>
      </p:pic>
      <p:sp>
        <p:nvSpPr>
          <p:cNvPr id="8" name="TextBox 7"/>
          <p:cNvSpPr txBox="1"/>
          <p:nvPr/>
        </p:nvSpPr>
        <p:spPr>
          <a:xfrm>
            <a:off x="8305800" y="4876800"/>
            <a:ext cx="838200" cy="553998"/>
          </a:xfrm>
          <a:prstGeom prst="rect">
            <a:avLst/>
          </a:prstGeom>
          <a:noFill/>
        </p:spPr>
        <p:txBody>
          <a:bodyPr wrap="square" rtlCol="0">
            <a:spAutoFit/>
          </a:bodyPr>
          <a:lstStyle/>
          <a:p>
            <a:r>
              <a:rPr lang="en-US" sz="1000" dirty="0"/>
              <a:t>Source: Telligen 4/18/2017</a:t>
            </a:r>
          </a:p>
        </p:txBody>
      </p:sp>
    </p:spTree>
    <p:extLst>
      <p:ext uri="{BB962C8B-B14F-4D97-AF65-F5344CB8AC3E}">
        <p14:creationId xmlns:p14="http://schemas.microsoft.com/office/powerpoint/2010/main" val="41404097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61</a:t>
            </a:fld>
            <a:endParaRPr lang="en-US" dirty="0"/>
          </a:p>
        </p:txBody>
      </p:sp>
      <p:sp>
        <p:nvSpPr>
          <p:cNvPr id="5"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Q1/2016 HCAHPS Compared to National Avg.</a:t>
            </a:r>
          </a:p>
          <a:p>
            <a:endParaRPr lang="en-US" sz="2800" dirty="0">
              <a:latin typeface="+mj-lt"/>
              <a:ea typeface="Verdana" pitchFamily="34" charset="0"/>
              <a:cs typeface="Verdana" pitchFamily="34" charset="0"/>
            </a:endParaRPr>
          </a:p>
        </p:txBody>
      </p:sp>
      <p:pic>
        <p:nvPicPr>
          <p:cNvPr id="9" name="Picture 8"/>
          <p:cNvPicPr>
            <a:picLocks noChangeAspect="1"/>
          </p:cNvPicPr>
          <p:nvPr/>
        </p:nvPicPr>
        <p:blipFill rotWithShape="1">
          <a:blip r:embed="rId2"/>
          <a:srcRect l="-1" r="23908"/>
          <a:stretch/>
        </p:blipFill>
        <p:spPr>
          <a:xfrm>
            <a:off x="8332176" y="5486314"/>
            <a:ext cx="811824" cy="990686"/>
          </a:xfrm>
          <a:prstGeom prst="rect">
            <a:avLst/>
          </a:prstGeom>
        </p:spPr>
      </p:pic>
      <p:pic>
        <p:nvPicPr>
          <p:cNvPr id="2" name="Picture 1"/>
          <p:cNvPicPr>
            <a:picLocks noChangeAspect="1"/>
          </p:cNvPicPr>
          <p:nvPr/>
        </p:nvPicPr>
        <p:blipFill rotWithShape="1">
          <a:blip r:embed="rId3"/>
          <a:srcRect r="9246"/>
          <a:stretch/>
        </p:blipFill>
        <p:spPr>
          <a:xfrm>
            <a:off x="0" y="990600"/>
            <a:ext cx="8325704" cy="5601482"/>
          </a:xfrm>
          <a:prstGeom prst="rect">
            <a:avLst/>
          </a:prstGeom>
        </p:spPr>
      </p:pic>
      <p:sp>
        <p:nvSpPr>
          <p:cNvPr id="8" name="TextBox 7"/>
          <p:cNvSpPr txBox="1"/>
          <p:nvPr/>
        </p:nvSpPr>
        <p:spPr>
          <a:xfrm>
            <a:off x="8305800" y="4876800"/>
            <a:ext cx="838200" cy="553998"/>
          </a:xfrm>
          <a:prstGeom prst="rect">
            <a:avLst/>
          </a:prstGeom>
          <a:noFill/>
        </p:spPr>
        <p:txBody>
          <a:bodyPr wrap="square" rtlCol="0">
            <a:spAutoFit/>
          </a:bodyPr>
          <a:lstStyle/>
          <a:p>
            <a:r>
              <a:rPr lang="en-US" sz="1000" dirty="0"/>
              <a:t>Source: Telligen 4/18/2017</a:t>
            </a:r>
          </a:p>
        </p:txBody>
      </p:sp>
    </p:spTree>
    <p:extLst>
      <p:ext uri="{BB962C8B-B14F-4D97-AF65-F5344CB8AC3E}">
        <p14:creationId xmlns:p14="http://schemas.microsoft.com/office/powerpoint/2010/main" val="29630776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9641"/>
          <a:stretch/>
        </p:blipFill>
        <p:spPr>
          <a:xfrm>
            <a:off x="2" y="990601"/>
            <a:ext cx="8289404" cy="5601482"/>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62</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Q4/2014 HCAHPS Compared to National Avg.</a:t>
            </a:r>
          </a:p>
          <a:p>
            <a:endParaRPr lang="en-US" sz="2800" dirty="0">
              <a:latin typeface="+mj-lt"/>
              <a:ea typeface="Verdana" pitchFamily="34" charset="0"/>
              <a:cs typeface="Verdana" pitchFamily="34" charset="0"/>
            </a:endParaRPr>
          </a:p>
        </p:txBody>
      </p:sp>
      <p:pic>
        <p:nvPicPr>
          <p:cNvPr id="8" name="Picture 7"/>
          <p:cNvPicPr>
            <a:picLocks noChangeAspect="1"/>
          </p:cNvPicPr>
          <p:nvPr/>
        </p:nvPicPr>
        <p:blipFill rotWithShape="1">
          <a:blip r:embed="rId3"/>
          <a:srcRect l="-1" r="23908"/>
          <a:stretch/>
        </p:blipFill>
        <p:spPr>
          <a:xfrm>
            <a:off x="8332176" y="5486314"/>
            <a:ext cx="811824" cy="990686"/>
          </a:xfrm>
          <a:prstGeom prst="rect">
            <a:avLst/>
          </a:prstGeom>
        </p:spPr>
      </p:pic>
      <p:sp>
        <p:nvSpPr>
          <p:cNvPr id="7" name="TextBox 6"/>
          <p:cNvSpPr txBox="1"/>
          <p:nvPr/>
        </p:nvSpPr>
        <p:spPr>
          <a:xfrm>
            <a:off x="8305800" y="4876800"/>
            <a:ext cx="838200" cy="553998"/>
          </a:xfrm>
          <a:prstGeom prst="rect">
            <a:avLst/>
          </a:prstGeom>
          <a:noFill/>
        </p:spPr>
        <p:txBody>
          <a:bodyPr wrap="square" rtlCol="0">
            <a:spAutoFit/>
          </a:bodyPr>
          <a:lstStyle/>
          <a:p>
            <a:r>
              <a:rPr lang="en-US" sz="1000" dirty="0"/>
              <a:t>Source: Telligen 4/18/2017</a:t>
            </a:r>
          </a:p>
        </p:txBody>
      </p:sp>
    </p:spTree>
    <p:extLst>
      <p:ext uri="{BB962C8B-B14F-4D97-AF65-F5344CB8AC3E}">
        <p14:creationId xmlns:p14="http://schemas.microsoft.com/office/powerpoint/2010/main" val="21197480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581"/>
          <a:stretch/>
        </p:blipFill>
        <p:spPr>
          <a:xfrm>
            <a:off x="1" y="990601"/>
            <a:ext cx="8340480"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63</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8" name="TextBox 7"/>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TextBox 9"/>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
        <p:nvSpPr>
          <p:cNvPr id="11" name="Bent Arrow 10"/>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flipV="1">
            <a:off x="6934200" y="541020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endCxn id="12" idx="3"/>
          </p:cNvCxnSpPr>
          <p:nvPr/>
        </p:nvCxnSpPr>
        <p:spPr>
          <a:xfrm>
            <a:off x="8212822" y="1524000"/>
            <a:ext cx="16778" cy="3909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196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2598152286"/>
              </p:ext>
            </p:extLst>
          </p:nvPr>
        </p:nvGraphicFramePr>
        <p:xfrm>
          <a:off x="457200" y="1397000"/>
          <a:ext cx="8229600" cy="3754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Composite</a:t>
                      </a:r>
                      <a:r>
                        <a:rPr lang="en-US" baseline="0" dirty="0"/>
                        <a:t> 1</a:t>
                      </a:r>
                    </a:p>
                    <a:p>
                      <a:endParaRPr lang="en-US" baseline="0" dirty="0"/>
                    </a:p>
                    <a:p>
                      <a:r>
                        <a:rPr lang="en-US" baseline="0" dirty="0"/>
                        <a:t>Communication with Nurses</a:t>
                      </a:r>
                      <a:endParaRPr lang="en-US" dirty="0"/>
                    </a:p>
                  </a:txBody>
                  <a:tcPr/>
                </a:tc>
                <a:tc>
                  <a:txBody>
                    <a:bodyPr/>
                    <a:lstStyle/>
                    <a:p>
                      <a:pPr marL="285750" indent="-285750">
                        <a:buFont typeface="Arial" panose="020B0604020202020204" pitchFamily="34" charset="0"/>
                        <a:buChar char="•"/>
                      </a:pPr>
                      <a:r>
                        <a:rPr lang="en-US" baseline="0" dirty="0"/>
                        <a:t>Provide staff training and promote awareness relating to empathy and effective communication </a:t>
                      </a:r>
                    </a:p>
                    <a:p>
                      <a:pPr marL="285750" indent="-285750">
                        <a:buFont typeface="Arial" panose="020B0604020202020204" pitchFamily="34" charset="0"/>
                        <a:buChar char="•"/>
                      </a:pPr>
                      <a:r>
                        <a:rPr lang="en-US" baseline="0" dirty="0"/>
                        <a:t>Use teach-back, limit jargon and employ other health literacy principles</a:t>
                      </a:r>
                    </a:p>
                    <a:p>
                      <a:pPr marL="285750" indent="-285750">
                        <a:buFont typeface="Arial" panose="020B0604020202020204" pitchFamily="34" charset="0"/>
                        <a:buChar char="•"/>
                      </a:pPr>
                      <a:r>
                        <a:rPr lang="en-US" baseline="0" dirty="0"/>
                        <a:t>Standardize shift change processes and/or bedside report and use as an opportunity to engage the patient and family in care</a:t>
                      </a:r>
                    </a:p>
                    <a:p>
                      <a:pPr marL="285750" indent="-285750">
                        <a:buFont typeface="Arial" panose="020B0604020202020204" pitchFamily="34" charset="0"/>
                        <a:buChar char="•"/>
                      </a:pPr>
                      <a:r>
                        <a:rPr lang="en-US" baseline="0" dirty="0"/>
                        <a:t>Implement intentional hourly rounding</a:t>
                      </a:r>
                    </a:p>
                    <a:p>
                      <a:pPr marL="285750" indent="-285750">
                        <a:buFont typeface="Arial" panose="020B0604020202020204" pitchFamily="34" charset="0"/>
                        <a:buChar char="•"/>
                      </a:pPr>
                      <a:r>
                        <a:rPr lang="en-US" baseline="0" dirty="0"/>
                        <a:t>Use whiteboards to communicate daily goals</a:t>
                      </a:r>
                    </a:p>
                    <a:p>
                      <a:pPr marL="285750" indent="-285750">
                        <a:buFont typeface="Arial" panose="020B0604020202020204" pitchFamily="34" charset="0"/>
                        <a:buChar char="•"/>
                      </a:pPr>
                      <a:r>
                        <a:rPr lang="en-US" baseline="0" dirty="0"/>
                        <a:t>Use scripting for key messages and/or employ a communication frameworks such as AIDET </a:t>
                      </a:r>
                    </a:p>
                    <a:p>
                      <a:pPr marL="285750" indent="-285750">
                        <a:buFont typeface="Arial" panose="020B0604020202020204" pitchFamily="34" charset="0"/>
                        <a:buChar char="•"/>
                      </a:pPr>
                      <a:r>
                        <a:rPr lang="en-US" baseline="0" dirty="0"/>
                        <a:t>Consider system-wide scrub/uniform colors</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Communication with Nurses</a:t>
            </a:r>
          </a:p>
        </p:txBody>
      </p:sp>
    </p:spTree>
    <p:extLst>
      <p:ext uri="{BB962C8B-B14F-4D97-AF65-F5344CB8AC3E}">
        <p14:creationId xmlns:p14="http://schemas.microsoft.com/office/powerpoint/2010/main" val="1469454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65</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541020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3909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5577188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936784474"/>
              </p:ext>
            </p:extLst>
          </p:nvPr>
        </p:nvGraphicFramePr>
        <p:xfrm>
          <a:off x="457200" y="1397000"/>
          <a:ext cx="8229600" cy="40284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Composite</a:t>
                      </a:r>
                      <a:r>
                        <a:rPr lang="en-US" baseline="0" dirty="0"/>
                        <a:t> 2</a:t>
                      </a:r>
                    </a:p>
                    <a:p>
                      <a:endParaRPr lang="en-US" baseline="0" dirty="0"/>
                    </a:p>
                    <a:p>
                      <a:r>
                        <a:rPr lang="en-US" baseline="0" dirty="0"/>
                        <a:t>Communication with Doctors</a:t>
                      </a:r>
                      <a:endParaRPr lang="en-US" dirty="0"/>
                    </a:p>
                  </a:txBody>
                  <a:tcPr/>
                </a:tc>
                <a:tc>
                  <a:txBody>
                    <a:bodyPr/>
                    <a:lstStyle/>
                    <a:p>
                      <a:pPr marL="285750" indent="-285750">
                        <a:buFont typeface="Arial" panose="020B0604020202020204" pitchFamily="34" charset="0"/>
                        <a:buChar char="•"/>
                      </a:pPr>
                      <a:r>
                        <a:rPr lang="en-US" baseline="0" dirty="0"/>
                        <a:t>Provide staff training and promote awareness relating to empathy and effective communication</a:t>
                      </a:r>
                    </a:p>
                    <a:p>
                      <a:pPr marL="285750" indent="-285750">
                        <a:buFont typeface="Arial" panose="020B0604020202020204" pitchFamily="34" charset="0"/>
                        <a:buChar char="•"/>
                      </a:pPr>
                      <a:r>
                        <a:rPr lang="en-US" baseline="0" dirty="0"/>
                        <a:t>Implement peer to peer mentoring</a:t>
                      </a:r>
                    </a:p>
                    <a:p>
                      <a:pPr marL="285750" indent="-285750">
                        <a:buFont typeface="Arial" panose="020B0604020202020204" pitchFamily="34" charset="0"/>
                        <a:buChar char="•"/>
                      </a:pPr>
                      <a:r>
                        <a:rPr lang="en-US" baseline="0" dirty="0"/>
                        <a:t>Use teach-back, limit jargon and employ other health literacy principles</a:t>
                      </a:r>
                    </a:p>
                    <a:p>
                      <a:pPr marL="285750" indent="-285750">
                        <a:buFont typeface="Arial" panose="020B0604020202020204" pitchFamily="34" charset="0"/>
                        <a:buChar char="•"/>
                      </a:pPr>
                      <a:r>
                        <a:rPr lang="en-US" baseline="0" dirty="0"/>
                        <a:t>Engage patients and families in care conferences and/or interdisciplinary rounds</a:t>
                      </a:r>
                    </a:p>
                    <a:p>
                      <a:pPr marL="285750" indent="-285750">
                        <a:buFont typeface="Arial" panose="020B0604020202020204" pitchFamily="34" charset="0"/>
                        <a:buChar char="•"/>
                      </a:pPr>
                      <a:r>
                        <a:rPr lang="en-US" baseline="0" dirty="0"/>
                        <a:t>Use scripting for key messages and/or employ a communication frameworks such as AIDET </a:t>
                      </a:r>
                    </a:p>
                    <a:p>
                      <a:pPr marL="285750" indent="-285750">
                        <a:buFont typeface="Arial" panose="020B0604020202020204" pitchFamily="34" charset="0"/>
                        <a:buChar char="•"/>
                      </a:pPr>
                      <a:r>
                        <a:rPr lang="en-US" baseline="0" dirty="0"/>
                        <a:t>Ensure patient feedback is shared with providers</a:t>
                      </a:r>
                    </a:p>
                    <a:p>
                      <a:pPr marL="285750" indent="-285750">
                        <a:buFont typeface="Arial" panose="020B0604020202020204" pitchFamily="34" charset="0"/>
                        <a:buChar char="•"/>
                      </a:pPr>
                      <a:r>
                        <a:rPr lang="en-US" baseline="0" dirty="0"/>
                        <a:t>Encourage providers to sit at the bedside</a:t>
                      </a:r>
                    </a:p>
                    <a:p>
                      <a:pPr marL="285750" indent="-285750">
                        <a:buFont typeface="Arial" panose="020B0604020202020204" pitchFamily="34" charset="0"/>
                        <a:buChar char="•"/>
                      </a:pPr>
                      <a:r>
                        <a:rPr lang="en-US" baseline="0" dirty="0"/>
                        <a:t>Provide pads/pens at the bedside for patients and family members to jot down notes</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Communication with Doctors</a:t>
            </a:r>
          </a:p>
        </p:txBody>
      </p:sp>
    </p:spTree>
    <p:extLst>
      <p:ext uri="{BB962C8B-B14F-4D97-AF65-F5344CB8AC3E}">
        <p14:creationId xmlns:p14="http://schemas.microsoft.com/office/powerpoint/2010/main" val="10351569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67</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4721325"/>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3220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34019818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998272653"/>
              </p:ext>
            </p:extLst>
          </p:nvPr>
        </p:nvGraphicFramePr>
        <p:xfrm>
          <a:off x="457200" y="1397000"/>
          <a:ext cx="8229600" cy="293116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999499788"/>
                    </a:ext>
                  </a:extLst>
                </a:gridCol>
                <a:gridCol w="54102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Composite 3</a:t>
                      </a:r>
                    </a:p>
                    <a:p>
                      <a:br>
                        <a:rPr lang="en-US" dirty="0"/>
                      </a:br>
                      <a:r>
                        <a:rPr lang="en-US" dirty="0"/>
                        <a:t>Responsiveness of hospital staff</a:t>
                      </a:r>
                    </a:p>
                  </a:txBody>
                  <a:tcPr/>
                </a:tc>
                <a:tc>
                  <a:txBody>
                    <a:bodyPr/>
                    <a:lstStyle/>
                    <a:p>
                      <a:pPr marL="285750" indent="-285750">
                        <a:buFont typeface="Arial" panose="020B0604020202020204" pitchFamily="34" charset="0"/>
                        <a:buChar char="•"/>
                      </a:pPr>
                      <a:r>
                        <a:rPr lang="en-US" dirty="0"/>
                        <a:t>Establish protocols</a:t>
                      </a:r>
                      <a:r>
                        <a:rPr lang="en-US" baseline="0" dirty="0"/>
                        <a:t> and identify accountability for responding to inpatient calls</a:t>
                      </a:r>
                      <a:endParaRPr lang="en-US" dirty="0"/>
                    </a:p>
                    <a:p>
                      <a:pPr marL="285750" indent="-285750">
                        <a:buFont typeface="Arial" panose="020B0604020202020204" pitchFamily="34" charset="0"/>
                        <a:buChar char="•"/>
                      </a:pPr>
                      <a:r>
                        <a:rPr lang="en-US" dirty="0"/>
                        <a:t>Track the type and timing of inpatient call requests to target support and response processes  </a:t>
                      </a:r>
                    </a:p>
                    <a:p>
                      <a:pPr marL="285750" indent="-285750">
                        <a:buFont typeface="Arial" panose="020B0604020202020204" pitchFamily="34" charset="0"/>
                        <a:buChar char="•"/>
                      </a:pPr>
                      <a:r>
                        <a:rPr lang="en-US" dirty="0"/>
                        <a:t>Implement intentional hourly rounding</a:t>
                      </a:r>
                    </a:p>
                    <a:p>
                      <a:pPr marL="285750" indent="-285750">
                        <a:buFont typeface="Arial" panose="020B0604020202020204" pitchFamily="34" charset="0"/>
                        <a:buChar char="•"/>
                      </a:pPr>
                      <a:r>
                        <a:rPr lang="en-US" dirty="0"/>
                        <a:t>Establish processes and expectations regarding communication for nurses when stepping away from the floor or when assistance is needed</a:t>
                      </a:r>
                    </a:p>
                    <a:p>
                      <a:pPr marL="285750" indent="-285750">
                        <a:buFont typeface="Arial" panose="020B0604020202020204" pitchFamily="34" charset="0"/>
                        <a:buChar char="•"/>
                      </a:pPr>
                      <a:r>
                        <a:rPr lang="en-US" dirty="0"/>
                        <a:t>Institute a “No Pass Zone”</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2" name="TextBox 1"/>
          <p:cNvSpPr txBox="1"/>
          <p:nvPr/>
        </p:nvSpPr>
        <p:spPr>
          <a:xfrm>
            <a:off x="457200" y="314980"/>
            <a:ext cx="7086600" cy="523220"/>
          </a:xfrm>
          <a:prstGeom prst="rect">
            <a:avLst/>
          </a:prstGeom>
          <a:noFill/>
        </p:spPr>
        <p:txBody>
          <a:bodyPr wrap="square" rtlCol="0">
            <a:spAutoFit/>
          </a:bodyPr>
          <a:lstStyle/>
          <a:p>
            <a:r>
              <a:rPr lang="en-US" sz="2800" dirty="0">
                <a:latin typeface="+mj-lt"/>
              </a:rPr>
              <a:t>Responsiveness of Hospital Staff</a:t>
            </a:r>
          </a:p>
        </p:txBody>
      </p:sp>
    </p:spTree>
    <p:extLst>
      <p:ext uri="{BB962C8B-B14F-4D97-AF65-F5344CB8AC3E}">
        <p14:creationId xmlns:p14="http://schemas.microsoft.com/office/powerpoint/2010/main" val="3195271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69</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449580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3"/>
            <a:endCxn id="11" idx="3"/>
          </p:cNvCxnSpPr>
          <p:nvPr/>
        </p:nvCxnSpPr>
        <p:spPr>
          <a:xfrm>
            <a:off x="8208368" y="1524000"/>
            <a:ext cx="21232" cy="29946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30208459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02583830"/>
              </p:ext>
            </p:extLst>
          </p:nvPr>
        </p:nvGraphicFramePr>
        <p:xfrm>
          <a:off x="457197" y="1280160"/>
          <a:ext cx="8229602" cy="5196840"/>
        </p:xfrm>
        <a:graphic>
          <a:graphicData uri="http://schemas.openxmlformats.org/drawingml/2006/table">
            <a:tbl>
              <a:tblPr firstRow="1" bandRow="1">
                <a:tableStyleId>{5C22544A-7EE6-4342-B048-85BDC9FD1C3A}</a:tableStyleId>
              </a:tblPr>
              <a:tblGrid>
                <a:gridCol w="1129243">
                  <a:extLst>
                    <a:ext uri="{9D8B030D-6E8A-4147-A177-3AD203B41FA5}">
                      <a16:colId xmlns:a16="http://schemas.microsoft.com/office/drawing/2014/main" val="20000"/>
                    </a:ext>
                  </a:extLst>
                </a:gridCol>
                <a:gridCol w="2759307">
                  <a:extLst>
                    <a:ext uri="{9D8B030D-6E8A-4147-A177-3AD203B41FA5}">
                      <a16:colId xmlns:a16="http://schemas.microsoft.com/office/drawing/2014/main" val="20001"/>
                    </a:ext>
                  </a:extLst>
                </a:gridCol>
                <a:gridCol w="4341052">
                  <a:extLst>
                    <a:ext uri="{9D8B030D-6E8A-4147-A177-3AD203B41FA5}">
                      <a16:colId xmlns:a16="http://schemas.microsoft.com/office/drawing/2014/main" val="20002"/>
                    </a:ext>
                  </a:extLst>
                </a:gridCol>
              </a:tblGrid>
              <a:tr h="381000">
                <a:tc>
                  <a:txBody>
                    <a:bodyPr/>
                    <a:lstStyle/>
                    <a:p>
                      <a:pPr algn="ctr"/>
                      <a:r>
                        <a:rPr lang="en-US" sz="1600" dirty="0">
                          <a:solidFill>
                            <a:schemeClr val="bg1"/>
                          </a:solidFill>
                        </a:rPr>
                        <a:t> </a:t>
                      </a:r>
                      <a:r>
                        <a:rPr lang="en-US" sz="1600" baseline="0" dirty="0">
                          <a:solidFill>
                            <a:schemeClr val="bg1"/>
                          </a:solidFill>
                        </a:rPr>
                        <a:t>ID</a:t>
                      </a:r>
                      <a:endParaRPr lang="en-US" sz="1600" dirty="0">
                        <a:solidFill>
                          <a:schemeClr val="bg1"/>
                        </a:solidFill>
                      </a:endParaRPr>
                    </a:p>
                  </a:txBody>
                  <a:tcPr/>
                </a:tc>
                <a:tc>
                  <a:txBody>
                    <a:bodyPr/>
                    <a:lstStyle/>
                    <a:p>
                      <a:pPr algn="ctr"/>
                      <a:r>
                        <a:rPr lang="en-US" sz="1600" dirty="0"/>
                        <a:t>Measure Name</a:t>
                      </a:r>
                    </a:p>
                  </a:txBody>
                  <a:tcPr/>
                </a:tc>
                <a:tc>
                  <a:txBody>
                    <a:bodyPr/>
                    <a:lstStyle/>
                    <a:p>
                      <a:pPr algn="ctr"/>
                      <a:r>
                        <a:rPr lang="en-US" sz="1600" dirty="0"/>
                        <a:t>Sampling</a:t>
                      </a:r>
                    </a:p>
                  </a:txBody>
                  <a:tcPr/>
                </a:tc>
                <a:extLst>
                  <a:ext uri="{0D108BD9-81ED-4DB2-BD59-A6C34878D82A}">
                    <a16:rowId xmlns:a16="http://schemas.microsoft.com/office/drawing/2014/main" val="10000"/>
                  </a:ext>
                </a:extLst>
              </a:tr>
              <a:tr h="2876550">
                <a:tc>
                  <a:txBody>
                    <a:bodyPr/>
                    <a:lstStyle/>
                    <a:p>
                      <a:r>
                        <a:rPr lang="en-US" sz="1600" dirty="0"/>
                        <a:t>IMM-2</a:t>
                      </a:r>
                    </a:p>
                  </a:txBody>
                  <a:tcPr/>
                </a:tc>
                <a:tc>
                  <a:txBody>
                    <a:bodyPr/>
                    <a:lstStyle/>
                    <a:p>
                      <a:r>
                        <a:rPr lang="en-US" sz="1600" dirty="0"/>
                        <a:t>IP Influenza immunization </a:t>
                      </a:r>
                    </a:p>
                  </a:txBody>
                  <a:tcPr/>
                </a:tc>
                <a:tc>
                  <a:txBody>
                    <a:bodyPr/>
                    <a:lstStyle/>
                    <a:p>
                      <a:r>
                        <a:rPr lang="en-US" sz="1600" b="1" dirty="0"/>
                        <a:t>Quarterly </a:t>
                      </a:r>
                    </a:p>
                    <a:p>
                      <a:r>
                        <a:rPr lang="en-US" sz="1600" dirty="0"/>
                        <a:t>0-5 - Reporting encouraged</a:t>
                      </a:r>
                    </a:p>
                    <a:p>
                      <a:r>
                        <a:rPr lang="en-US" sz="1600" dirty="0"/>
                        <a:t>6-152 - 100% of initial pt.</a:t>
                      </a:r>
                      <a:r>
                        <a:rPr lang="en-US" sz="1600" baseline="0" dirty="0"/>
                        <a:t> </a:t>
                      </a:r>
                      <a:r>
                        <a:rPr lang="en-US" sz="1600" dirty="0"/>
                        <a:t>pop</a:t>
                      </a:r>
                    </a:p>
                    <a:p>
                      <a:r>
                        <a:rPr lang="en-US" sz="1600" dirty="0"/>
                        <a:t>153-764 – 153</a:t>
                      </a:r>
                    </a:p>
                    <a:p>
                      <a:r>
                        <a:rPr lang="en-US" sz="1600" dirty="0"/>
                        <a:t>765-1529 - 20% of initial pt. pop</a:t>
                      </a:r>
                    </a:p>
                    <a:p>
                      <a:r>
                        <a:rPr lang="en-US" sz="1600" dirty="0"/>
                        <a:t>&gt;1529 – 306</a:t>
                      </a:r>
                    </a:p>
                    <a:p>
                      <a:endParaRPr lang="en-US" sz="1600" dirty="0"/>
                    </a:p>
                    <a:p>
                      <a:r>
                        <a:rPr lang="en-US" sz="1600" b="1" dirty="0"/>
                        <a:t>Monthly</a:t>
                      </a:r>
                    </a:p>
                    <a:p>
                      <a:r>
                        <a:rPr lang="en-US" sz="1600" dirty="0"/>
                        <a:t>&lt; 51 - 100% of initial population</a:t>
                      </a:r>
                    </a:p>
                    <a:p>
                      <a:r>
                        <a:rPr lang="en-US" sz="1600" dirty="0"/>
                        <a:t>51-254 – 51</a:t>
                      </a:r>
                    </a:p>
                    <a:p>
                      <a:r>
                        <a:rPr lang="en-US" sz="1600" dirty="0"/>
                        <a:t>255-509 - 20% of initial pt. pop</a:t>
                      </a:r>
                    </a:p>
                    <a:p>
                      <a:r>
                        <a:rPr lang="en-US" sz="1600" dirty="0"/>
                        <a:t>&gt;509 - 102</a:t>
                      </a:r>
                    </a:p>
                  </a:txBody>
                  <a:tcPr/>
                </a:tc>
                <a:extLst>
                  <a:ext uri="{0D108BD9-81ED-4DB2-BD59-A6C34878D82A}">
                    <a16:rowId xmlns:a16="http://schemas.microsoft.com/office/drawing/2014/main" val="10001"/>
                  </a:ext>
                </a:extLst>
              </a:tr>
              <a:tr h="476250">
                <a:tc>
                  <a:txBody>
                    <a:bodyPr/>
                    <a:lstStyle/>
                    <a:p>
                      <a:r>
                        <a:rPr lang="en-US" sz="1600" dirty="0"/>
                        <a:t>EDTC</a:t>
                      </a:r>
                    </a:p>
                  </a:txBody>
                  <a:tcPr/>
                </a:tc>
                <a:tc>
                  <a:txBody>
                    <a:bodyPr/>
                    <a:lstStyle/>
                    <a:p>
                      <a:r>
                        <a:rPr lang="en-US" sz="1600" dirty="0"/>
                        <a:t>Emergency Department Transfer Communication</a:t>
                      </a:r>
                    </a:p>
                  </a:txBody>
                  <a:tcPr/>
                </a:tc>
                <a:tc>
                  <a:txBody>
                    <a:bodyPr/>
                    <a:lstStyle/>
                    <a:p>
                      <a:r>
                        <a:rPr lang="en-US" sz="1600" b="1" dirty="0"/>
                        <a:t>Quarterly</a:t>
                      </a:r>
                    </a:p>
                    <a:p>
                      <a:r>
                        <a:rPr lang="en-US" sz="1600" dirty="0"/>
                        <a:t>0-44 - submit all cases</a:t>
                      </a:r>
                    </a:p>
                    <a:p>
                      <a:pPr marL="0" indent="0">
                        <a:buFont typeface="Wingdings" pitchFamily="2" charset="2"/>
                        <a:buNone/>
                      </a:pPr>
                      <a:r>
                        <a:rPr lang="en-US" sz="1600" dirty="0"/>
                        <a:t>45 - submit 45 cases</a:t>
                      </a:r>
                    </a:p>
                    <a:p>
                      <a:pPr marL="0" indent="0">
                        <a:buFont typeface="Wingdings" pitchFamily="2" charset="2"/>
                        <a:buNone/>
                      </a:pPr>
                      <a:endParaRPr lang="en-US" sz="1600" b="1" dirty="0"/>
                    </a:p>
                    <a:p>
                      <a:pPr marL="0" indent="0">
                        <a:buFont typeface="Wingdings" pitchFamily="2" charset="2"/>
                        <a:buNone/>
                      </a:pPr>
                      <a:r>
                        <a:rPr lang="en-US" sz="1600" b="1" dirty="0"/>
                        <a:t>Monthly</a:t>
                      </a:r>
                    </a:p>
                    <a:p>
                      <a:pPr marL="0" indent="0">
                        <a:buFont typeface="Wingdings" pitchFamily="2" charset="2"/>
                        <a:buNone/>
                      </a:pPr>
                      <a:r>
                        <a:rPr lang="en-US" sz="1600" dirty="0"/>
                        <a:t>0-15 - submit all cases</a:t>
                      </a:r>
                    </a:p>
                    <a:p>
                      <a:pPr marL="0" indent="0">
                        <a:buFont typeface="Wingdings" pitchFamily="2" charset="2"/>
                        <a:buNone/>
                      </a:pPr>
                      <a:r>
                        <a:rPr lang="en-US" sz="1600" dirty="0"/>
                        <a:t>&gt; 15 - submit 15 cases</a:t>
                      </a:r>
                    </a:p>
                  </a:txBody>
                  <a:tcPr/>
                </a:tc>
                <a:extLst>
                  <a:ext uri="{0D108BD9-81ED-4DB2-BD59-A6C34878D82A}">
                    <a16:rowId xmlns:a16="http://schemas.microsoft.com/office/drawing/2014/main" val="10002"/>
                  </a:ext>
                </a:extLst>
              </a:tr>
            </a:tbl>
          </a:graphicData>
        </a:graphic>
      </p:graphicFrame>
      <p:sp>
        <p:nvSpPr>
          <p:cNvPr id="7" name="Title 1"/>
          <p:cNvSpPr txBox="1">
            <a:spLocks/>
          </p:cNvSpPr>
          <p:nvPr/>
        </p:nvSpPr>
        <p:spPr bwMode="auto">
          <a:xfrm>
            <a:off x="381000" y="304800"/>
            <a:ext cx="731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kern="1200">
                <a:solidFill>
                  <a:schemeClr val="tx1"/>
                </a:solidFill>
                <a:latin typeface="+mj-lt"/>
                <a:ea typeface="Verdana" pitchFamily="34" charset="0"/>
                <a:cs typeface="Verdana" pitchFamily="34" charset="0"/>
              </a:defRPr>
            </a:lvl1pPr>
            <a:lvl2pPr algn="l" rtl="0" eaLnBrk="1" fontAlgn="base" hangingPunct="1">
              <a:spcBef>
                <a:spcPct val="0"/>
              </a:spcBef>
              <a:spcAft>
                <a:spcPct val="0"/>
              </a:spcAft>
              <a:defRPr sz="2000">
                <a:solidFill>
                  <a:schemeClr val="tx1"/>
                </a:solidFill>
                <a:latin typeface="Arial" charset="0"/>
              </a:defRPr>
            </a:lvl2pPr>
            <a:lvl3pPr algn="l" rtl="0" eaLnBrk="1" fontAlgn="base" hangingPunct="1">
              <a:spcBef>
                <a:spcPct val="0"/>
              </a:spcBef>
              <a:spcAft>
                <a:spcPct val="0"/>
              </a:spcAft>
              <a:defRPr sz="2000">
                <a:solidFill>
                  <a:schemeClr val="tx1"/>
                </a:solidFill>
                <a:latin typeface="Arial" charset="0"/>
              </a:defRPr>
            </a:lvl3pPr>
            <a:lvl4pPr algn="l" rtl="0" eaLnBrk="1" fontAlgn="base" hangingPunct="1">
              <a:spcBef>
                <a:spcPct val="0"/>
              </a:spcBef>
              <a:spcAft>
                <a:spcPct val="0"/>
              </a:spcAft>
              <a:defRPr sz="2000">
                <a:solidFill>
                  <a:schemeClr val="tx1"/>
                </a:solidFill>
                <a:latin typeface="Arial" charset="0"/>
              </a:defRPr>
            </a:lvl4pPr>
            <a:lvl5pPr algn="l" rtl="0" eaLnBrk="1" fontAlgn="base" hangingPunct="1">
              <a:spcBef>
                <a:spcPct val="0"/>
              </a:spcBef>
              <a:spcAft>
                <a:spcPct val="0"/>
              </a:spcAft>
              <a:defRPr sz="2000">
                <a:solidFill>
                  <a:schemeClr val="tx1"/>
                </a:solidFill>
                <a:latin typeface="Arial" charset="0"/>
              </a:defRPr>
            </a:lvl5pPr>
            <a:lvl6pPr marL="457200" algn="l" rtl="0" eaLnBrk="1" fontAlgn="base" hangingPunct="1">
              <a:spcBef>
                <a:spcPct val="0"/>
              </a:spcBef>
              <a:spcAft>
                <a:spcPct val="0"/>
              </a:spcAft>
              <a:defRPr sz="2000">
                <a:solidFill>
                  <a:schemeClr val="tx1"/>
                </a:solidFill>
                <a:latin typeface="Arial" charset="0"/>
              </a:defRPr>
            </a:lvl6pPr>
            <a:lvl7pPr marL="914400" algn="l" rtl="0" eaLnBrk="1" fontAlgn="base" hangingPunct="1">
              <a:spcBef>
                <a:spcPct val="0"/>
              </a:spcBef>
              <a:spcAft>
                <a:spcPct val="0"/>
              </a:spcAft>
              <a:defRPr sz="2000">
                <a:solidFill>
                  <a:schemeClr val="tx1"/>
                </a:solidFill>
                <a:latin typeface="Arial" charset="0"/>
              </a:defRPr>
            </a:lvl7pPr>
            <a:lvl8pPr marL="1371600" algn="l" rtl="0" eaLnBrk="1" fontAlgn="base" hangingPunct="1">
              <a:spcBef>
                <a:spcPct val="0"/>
              </a:spcBef>
              <a:spcAft>
                <a:spcPct val="0"/>
              </a:spcAft>
              <a:defRPr sz="2000">
                <a:solidFill>
                  <a:schemeClr val="tx1"/>
                </a:solidFill>
                <a:latin typeface="Arial" charset="0"/>
              </a:defRPr>
            </a:lvl8pPr>
            <a:lvl9pPr marL="1828800" algn="l" rtl="0" eaLnBrk="1" fontAlgn="base" hangingPunct="1">
              <a:spcBef>
                <a:spcPct val="0"/>
              </a:spcBef>
              <a:spcAft>
                <a:spcPct val="0"/>
              </a:spcAft>
              <a:defRPr sz="2000">
                <a:solidFill>
                  <a:schemeClr val="tx1"/>
                </a:solidFill>
                <a:latin typeface="Arial" charset="0"/>
              </a:defRPr>
            </a:lvl9pPr>
          </a:lstStyle>
          <a:p>
            <a:r>
              <a:rPr lang="en-US" dirty="0"/>
              <a:t>Sampling - MBQIP Measures</a:t>
            </a:r>
          </a:p>
        </p:txBody>
      </p:sp>
    </p:spTree>
    <p:extLst>
      <p:ext uri="{BB962C8B-B14F-4D97-AF65-F5344CB8AC3E}">
        <p14:creationId xmlns:p14="http://schemas.microsoft.com/office/powerpoint/2010/main" val="2899458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353149839"/>
              </p:ext>
            </p:extLst>
          </p:nvPr>
        </p:nvGraphicFramePr>
        <p:xfrm>
          <a:off x="457200" y="1397000"/>
          <a:ext cx="8229600" cy="32054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Composite 4</a:t>
                      </a:r>
                    </a:p>
                    <a:p>
                      <a:br>
                        <a:rPr lang="en-US" dirty="0"/>
                      </a:br>
                      <a:r>
                        <a:rPr lang="en-US" dirty="0"/>
                        <a:t>Pain Management</a:t>
                      </a:r>
                    </a:p>
                  </a:txBody>
                  <a:tcPr/>
                </a:tc>
                <a:tc>
                  <a:txBody>
                    <a:bodyPr/>
                    <a:lstStyle/>
                    <a:p>
                      <a:pPr marL="285750" indent="-285750">
                        <a:buFont typeface="Arial" panose="020B0604020202020204" pitchFamily="34" charset="0"/>
                        <a:buChar char="•"/>
                      </a:pPr>
                      <a:r>
                        <a:rPr lang="en-US" dirty="0"/>
                        <a:t>Consistently use a pain scale to evaluate patient perception of pain</a:t>
                      </a:r>
                    </a:p>
                    <a:p>
                      <a:pPr marL="285750" indent="-285750">
                        <a:buFont typeface="Arial" panose="020B0604020202020204" pitchFamily="34" charset="0"/>
                        <a:buChar char="•"/>
                      </a:pPr>
                      <a:r>
                        <a:rPr lang="en-US" dirty="0"/>
                        <a:t>Implement intentional hourly rounding</a:t>
                      </a:r>
                    </a:p>
                    <a:p>
                      <a:pPr marL="285750" indent="-285750">
                        <a:buFont typeface="Arial" panose="020B0604020202020204" pitchFamily="34" charset="0"/>
                        <a:buChar char="•"/>
                      </a:pPr>
                      <a:r>
                        <a:rPr lang="en-US" dirty="0"/>
                        <a:t>Use whiteboards for communication regarding timing and dose of pain medication</a:t>
                      </a:r>
                    </a:p>
                    <a:p>
                      <a:pPr marL="285750" indent="-285750">
                        <a:buFont typeface="Arial" panose="020B0604020202020204" pitchFamily="34" charset="0"/>
                        <a:buChar char="•"/>
                      </a:pPr>
                      <a:r>
                        <a:rPr lang="en-US" dirty="0"/>
                        <a:t>Re-evaluate pain after pain medication and share this timeframe with patient/family member</a:t>
                      </a:r>
                    </a:p>
                    <a:p>
                      <a:pPr marL="285750" indent="-285750">
                        <a:buFont typeface="Arial" panose="020B0604020202020204" pitchFamily="34" charset="0"/>
                        <a:buChar char="•"/>
                      </a:pPr>
                      <a:r>
                        <a:rPr lang="en-US" dirty="0"/>
                        <a:t>Offer alternative methods to manage pain and engage family and caregivers in communication about pain management</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Pain Management</a:t>
            </a:r>
          </a:p>
        </p:txBody>
      </p:sp>
    </p:spTree>
    <p:extLst>
      <p:ext uri="{BB962C8B-B14F-4D97-AF65-F5344CB8AC3E}">
        <p14:creationId xmlns:p14="http://schemas.microsoft.com/office/powerpoint/2010/main" val="38229093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71</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495300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34518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35799867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3869063931"/>
              </p:ext>
            </p:extLst>
          </p:nvPr>
        </p:nvGraphicFramePr>
        <p:xfrm>
          <a:off x="457200" y="1397000"/>
          <a:ext cx="8229600" cy="43027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baseline="0" dirty="0"/>
                        <a:t> - </a:t>
                      </a:r>
                      <a:r>
                        <a:rPr lang="en-US" dirty="0"/>
                        <a:t>Composite 5</a:t>
                      </a:r>
                    </a:p>
                    <a:p>
                      <a:br>
                        <a:rPr lang="en-US" dirty="0"/>
                      </a:br>
                      <a:r>
                        <a:rPr lang="en-US" dirty="0"/>
                        <a:t>Communication</a:t>
                      </a:r>
                      <a:r>
                        <a:rPr lang="en-US" baseline="0" dirty="0"/>
                        <a:t> about medicines</a:t>
                      </a:r>
                      <a:endParaRPr lang="en-US" dirty="0"/>
                    </a:p>
                  </a:txBody>
                  <a:tcPr/>
                </a:tc>
                <a:tc>
                  <a:txBody>
                    <a:bodyPr/>
                    <a:lstStyle/>
                    <a:p>
                      <a:pPr marL="285750" indent="-285750">
                        <a:buFont typeface="Arial" panose="020B0604020202020204" pitchFamily="34" charset="0"/>
                        <a:buChar char="•"/>
                      </a:pPr>
                      <a:r>
                        <a:rPr lang="en-US" dirty="0"/>
                        <a:t>Implement triggers and prompts in care processes to ensure education about medications </a:t>
                      </a:r>
                    </a:p>
                    <a:p>
                      <a:pPr marL="285750" indent="-285750">
                        <a:buFont typeface="Arial" panose="020B0604020202020204" pitchFamily="34" charset="0"/>
                        <a:buChar char="•"/>
                      </a:pPr>
                      <a:r>
                        <a:rPr lang="en-US" dirty="0"/>
                        <a:t>Use teach-back to assess patient understanding</a:t>
                      </a:r>
                    </a:p>
                    <a:p>
                      <a:pPr marL="285750" indent="-285750">
                        <a:buFont typeface="Arial" panose="020B0604020202020204" pitchFamily="34" charset="0"/>
                        <a:buChar char="•"/>
                      </a:pPr>
                      <a:r>
                        <a:rPr lang="en-US" dirty="0"/>
                        <a:t>Limit use of jargon and technical terms</a:t>
                      </a:r>
                    </a:p>
                    <a:p>
                      <a:pPr marL="285750" indent="-285750">
                        <a:buFont typeface="Arial" panose="020B0604020202020204" pitchFamily="34" charset="0"/>
                        <a:buChar char="•"/>
                      </a:pPr>
                      <a:r>
                        <a:rPr lang="en-US" dirty="0"/>
                        <a:t>Provide nurses ready access to resources and tools regarding information about medications in patient friendly terms</a:t>
                      </a:r>
                    </a:p>
                    <a:p>
                      <a:pPr marL="285750" indent="-285750">
                        <a:buFont typeface="Arial" panose="020B0604020202020204" pitchFamily="34" charset="0"/>
                        <a:buChar char="•"/>
                      </a:pPr>
                      <a:r>
                        <a:rPr lang="en-US" dirty="0"/>
                        <a:t>Consider providing a pharmacist bedside visit to review new medications</a:t>
                      </a:r>
                    </a:p>
                    <a:p>
                      <a:pPr marL="285750" indent="-285750">
                        <a:buFont typeface="Arial" panose="020B0604020202020204" pitchFamily="34" charset="0"/>
                        <a:buChar char="•"/>
                      </a:pPr>
                      <a:r>
                        <a:rPr lang="en-US" dirty="0"/>
                        <a:t>Share best practices and processes among staff for communicating in difficult situations (e.g., patient doesn’t speak English or has difficulty hearing)</a:t>
                      </a:r>
                    </a:p>
                    <a:p>
                      <a:pPr marL="285750" indent="-285750">
                        <a:buFont typeface="Arial" panose="020B0604020202020204" pitchFamily="34" charset="0"/>
                        <a:buChar char="•"/>
                      </a:pPr>
                      <a:r>
                        <a:rPr lang="en-US" dirty="0"/>
                        <a:t>Inquire about medications during discharge follow-up</a:t>
                      </a:r>
                    </a:p>
                    <a:p>
                      <a:pPr marL="285750" indent="-285750">
                        <a:buFont typeface="Arial" panose="020B0604020202020204" pitchFamily="34" charset="0"/>
                        <a:buChar char="•"/>
                      </a:pPr>
                      <a:r>
                        <a:rPr lang="en-US" dirty="0"/>
                        <a:t>Consider the use of medication organizers </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Communication About Medicines</a:t>
            </a:r>
          </a:p>
        </p:txBody>
      </p:sp>
    </p:spTree>
    <p:extLst>
      <p:ext uri="{BB962C8B-B14F-4D97-AF65-F5344CB8AC3E}">
        <p14:creationId xmlns:p14="http://schemas.microsoft.com/office/powerpoint/2010/main" val="40627901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73</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403860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253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41666284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3021713672"/>
              </p:ext>
            </p:extLst>
          </p:nvPr>
        </p:nvGraphicFramePr>
        <p:xfrm>
          <a:off x="457200" y="1143000"/>
          <a:ext cx="8229600" cy="54000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Composite</a:t>
                      </a:r>
                      <a:r>
                        <a:rPr lang="en-US" baseline="0" dirty="0"/>
                        <a:t> 6</a:t>
                      </a:r>
                      <a:endParaRPr lang="en-US" dirty="0"/>
                    </a:p>
                    <a:p>
                      <a:endParaRPr lang="en-US" dirty="0"/>
                    </a:p>
                    <a:p>
                      <a:r>
                        <a:rPr lang="en-US" dirty="0"/>
                        <a:t>Discharge Information</a:t>
                      </a:r>
                    </a:p>
                    <a:p>
                      <a:endParaRPr lang="en-US" dirty="0"/>
                    </a:p>
                  </a:txBody>
                  <a:tcPr/>
                </a:tc>
                <a:tc>
                  <a:txBody>
                    <a:bodyPr/>
                    <a:lstStyle/>
                    <a:p>
                      <a:pPr marL="285750" indent="-285750">
                        <a:buFont typeface="Arial" panose="020B0604020202020204" pitchFamily="34" charset="0"/>
                        <a:buChar char="•"/>
                      </a:pPr>
                      <a:r>
                        <a:rPr lang="en-US" baseline="0" dirty="0"/>
                        <a:t>Conduct pre-discharge assessment of ability of patient and/or family to provide self-care, including: problem solving, decision making, early symptom recognition and taking action, quality of life, depression and other cognitive and functional ability factors</a:t>
                      </a:r>
                    </a:p>
                    <a:p>
                      <a:pPr marL="285750" indent="-285750">
                        <a:buFont typeface="Arial" panose="020B0604020202020204" pitchFamily="34" charset="0"/>
                        <a:buChar char="•"/>
                      </a:pPr>
                      <a:r>
                        <a:rPr lang="en-US" baseline="0" dirty="0"/>
                        <a:t>Develop a comprehensive shared care plan using a shared decision making approach. Consider patient values and preferences, social and medical needs</a:t>
                      </a:r>
                    </a:p>
                    <a:p>
                      <a:pPr marL="285750" indent="-285750">
                        <a:buFont typeface="Arial" panose="020B0604020202020204" pitchFamily="34" charset="0"/>
                        <a:buChar char="•"/>
                      </a:pPr>
                      <a:r>
                        <a:rPr lang="en-US" baseline="0" dirty="0"/>
                        <a:t>Throughout the patient stay, work with the patient and family to prepare for discharge and follow-up planning, including goals, questions and concerns</a:t>
                      </a:r>
                    </a:p>
                    <a:p>
                      <a:pPr marL="285750" indent="-285750">
                        <a:buFont typeface="Arial" panose="020B0604020202020204" pitchFamily="34" charset="0"/>
                        <a:buChar char="•"/>
                      </a:pPr>
                      <a:r>
                        <a:rPr lang="en-US" baseline="0" dirty="0"/>
                        <a:t>Ensure written discharge plan is easy to read and includes only essential education on health condition, using plain language and health literacy principles </a:t>
                      </a:r>
                    </a:p>
                    <a:p>
                      <a:pPr marL="285750" indent="-285750">
                        <a:buFont typeface="Arial" panose="020B0604020202020204" pitchFamily="34" charset="0"/>
                        <a:buChar char="•"/>
                      </a:pPr>
                      <a:r>
                        <a:rPr lang="en-US" baseline="0" dirty="0"/>
                        <a:t>Share discharge plan on whiteboards</a:t>
                      </a:r>
                    </a:p>
                    <a:p>
                      <a:pPr marL="285750" indent="-285750">
                        <a:buFont typeface="Arial" panose="020B0604020202020204" pitchFamily="34" charset="0"/>
                        <a:buChar char="•"/>
                      </a:pPr>
                      <a:r>
                        <a:rPr lang="en-US" baseline="0" dirty="0"/>
                        <a:t>Begin completing discharge follow-up calls</a:t>
                      </a:r>
                    </a:p>
                    <a:p>
                      <a:pPr marL="285750" indent="-285750">
                        <a:buFont typeface="Arial" panose="020B0604020202020204" pitchFamily="34" charset="0"/>
                        <a:buChar char="•"/>
                      </a:pPr>
                      <a:endParaRPr lang="en-US" baseline="0" dirty="0"/>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33316" y="6427113"/>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Discharge Information</a:t>
            </a:r>
          </a:p>
        </p:txBody>
      </p:sp>
    </p:spTree>
    <p:extLst>
      <p:ext uri="{BB962C8B-B14F-4D97-AF65-F5344CB8AC3E}">
        <p14:creationId xmlns:p14="http://schemas.microsoft.com/office/powerpoint/2010/main" val="13155792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75</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403860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253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7796255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3397693604"/>
              </p:ext>
            </p:extLst>
          </p:nvPr>
        </p:nvGraphicFramePr>
        <p:xfrm>
          <a:off x="457200" y="1397000"/>
          <a:ext cx="8229600" cy="45770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Composite 7</a:t>
                      </a:r>
                    </a:p>
                    <a:p>
                      <a:endParaRPr lang="en-US" dirty="0"/>
                    </a:p>
                    <a:p>
                      <a:r>
                        <a:rPr lang="en-US" dirty="0"/>
                        <a:t>Care Transition</a:t>
                      </a:r>
                    </a:p>
                    <a:p>
                      <a:endParaRPr lang="en-US" dirty="0"/>
                    </a:p>
                  </a:txBody>
                  <a:tcPr/>
                </a:tc>
                <a:tc>
                  <a:txBody>
                    <a:bodyPr/>
                    <a:lstStyle/>
                    <a:p>
                      <a:pPr marL="0" indent="0">
                        <a:buFont typeface="Arial" panose="020B0604020202020204" pitchFamily="34" charset="0"/>
                        <a:buNone/>
                      </a:pPr>
                      <a:r>
                        <a:rPr lang="en-US" baseline="0" dirty="0"/>
                        <a:t>In addition to the above strategies:</a:t>
                      </a:r>
                    </a:p>
                    <a:p>
                      <a:pPr marL="285750" indent="-285750">
                        <a:buFont typeface="Arial" panose="020B0604020202020204" pitchFamily="34" charset="0"/>
                        <a:buChar char="•"/>
                      </a:pPr>
                      <a:r>
                        <a:rPr lang="en-US" baseline="0" dirty="0"/>
                        <a:t>Use personal health records or patient portals to ensure patients have access to necessary information, including: lab results, radiology results, prescription refills requests and ability to email doctors, nurses and staff with questions</a:t>
                      </a:r>
                    </a:p>
                    <a:p>
                      <a:pPr marL="285750" indent="-285750">
                        <a:buFont typeface="Arial" panose="020B0604020202020204" pitchFamily="34" charset="0"/>
                        <a:buChar char="•"/>
                      </a:pPr>
                      <a:r>
                        <a:rPr lang="en-US" baseline="0" dirty="0"/>
                        <a:t>Whenever possible, make follow-up appointments or arrangements for other services prior to discharge, always with patient and family input regarding availability and preferences</a:t>
                      </a:r>
                    </a:p>
                    <a:p>
                      <a:pPr marL="285750" indent="-285750">
                        <a:buFont typeface="Arial" panose="020B0604020202020204" pitchFamily="34" charset="0"/>
                        <a:buChar char="•"/>
                      </a:pPr>
                      <a:r>
                        <a:rPr lang="en-US" baseline="0" dirty="0"/>
                        <a:t>Use teach-back and health literacy principles in patient education</a:t>
                      </a:r>
                    </a:p>
                    <a:p>
                      <a:pPr marL="285750" indent="-285750">
                        <a:buFont typeface="Arial" panose="020B0604020202020204" pitchFamily="34" charset="0"/>
                        <a:buChar char="•"/>
                      </a:pPr>
                      <a:r>
                        <a:rPr lang="en-US" baseline="0" dirty="0"/>
                        <a:t>Consider developing a community care transition team</a:t>
                      </a:r>
                    </a:p>
                    <a:p>
                      <a:pPr marL="285750" indent="-285750">
                        <a:buFont typeface="Arial" panose="020B0604020202020204" pitchFamily="34" charset="0"/>
                        <a:buChar char="•"/>
                      </a:pPr>
                      <a:r>
                        <a:rPr lang="en-US" baseline="0" dirty="0"/>
                        <a:t>Evaluate all readmissions- track and trend</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Care Transition</a:t>
            </a:r>
          </a:p>
        </p:txBody>
      </p:sp>
    </p:spTree>
    <p:extLst>
      <p:ext uri="{BB962C8B-B14F-4D97-AF65-F5344CB8AC3E}">
        <p14:creationId xmlns:p14="http://schemas.microsoft.com/office/powerpoint/2010/main" val="35867609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619661598"/>
              </p:ext>
            </p:extLst>
          </p:nvPr>
        </p:nvGraphicFramePr>
        <p:xfrm>
          <a:off x="457200" y="1397000"/>
          <a:ext cx="8229600" cy="3754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Composite 7</a:t>
                      </a:r>
                    </a:p>
                    <a:p>
                      <a:endParaRPr lang="en-US" dirty="0"/>
                    </a:p>
                    <a:p>
                      <a:r>
                        <a:rPr lang="en-US" dirty="0"/>
                        <a:t>Care Transition</a:t>
                      </a:r>
                    </a:p>
                    <a:p>
                      <a:endParaRPr lang="en-US" dirty="0"/>
                    </a:p>
                  </a:txBody>
                  <a:tcPr/>
                </a:tc>
                <a:tc>
                  <a:txBody>
                    <a:bodyPr/>
                    <a:lstStyle/>
                    <a:p>
                      <a:pPr marL="285750" indent="-285750">
                        <a:buFont typeface="Arial" panose="020B0604020202020204" pitchFamily="34" charset="0"/>
                        <a:buChar char="•"/>
                      </a:pPr>
                      <a:r>
                        <a:rPr lang="en-US" baseline="0" dirty="0"/>
                        <a:t>Conduct follow-up phone calls within 24-48 hours post-discharge to clarify patient and family understanding of medications and follow-up services</a:t>
                      </a:r>
                    </a:p>
                    <a:p>
                      <a:pPr marL="285750" indent="-285750">
                        <a:buFont typeface="Arial" panose="020B0604020202020204" pitchFamily="34" charset="0"/>
                        <a:buChar char="•"/>
                      </a:pPr>
                      <a:r>
                        <a:rPr lang="en-US" baseline="0" dirty="0"/>
                        <a:t>Provide a written listing of medications to the patient and family including the name of the medication, dose, route, purpose, side effects and special considerations in language that is easy to understand for the patient</a:t>
                      </a:r>
                    </a:p>
                    <a:p>
                      <a:pPr marL="285750" indent="-285750">
                        <a:buFont typeface="Arial" panose="020B0604020202020204" pitchFamily="34" charset="0"/>
                        <a:buChar char="•"/>
                      </a:pPr>
                      <a:r>
                        <a:rPr lang="en-US" baseline="0" dirty="0"/>
                        <a:t>For patients with complicated medication regimes, whenever possible, engage pharmacy staff in performing patient education, medication review and follow-up phone calls </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Care Transition </a:t>
            </a:r>
            <a:r>
              <a:rPr lang="en-US" dirty="0">
                <a:latin typeface="+mj-lt"/>
              </a:rPr>
              <a:t>Continued</a:t>
            </a:r>
          </a:p>
        </p:txBody>
      </p:sp>
    </p:spTree>
    <p:extLst>
      <p:ext uri="{BB962C8B-B14F-4D97-AF65-F5344CB8AC3E}">
        <p14:creationId xmlns:p14="http://schemas.microsoft.com/office/powerpoint/2010/main" val="3254492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78</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541020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3909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31786350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45770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999499788"/>
                    </a:ext>
                  </a:extLst>
                </a:gridCol>
                <a:gridCol w="4724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a:t>
                      </a:r>
                      <a:r>
                        <a:rPr lang="en-US" baseline="0" dirty="0"/>
                        <a:t>Q8</a:t>
                      </a:r>
                    </a:p>
                    <a:p>
                      <a:endParaRPr lang="en-US" baseline="0" dirty="0"/>
                    </a:p>
                    <a:p>
                      <a:r>
                        <a:rPr lang="en-US" baseline="0" dirty="0"/>
                        <a:t>Cleanliness of Hospital Environment</a:t>
                      </a:r>
                      <a:endParaRPr lang="en-US" dirty="0"/>
                    </a:p>
                  </a:txBody>
                  <a:tcPr/>
                </a:tc>
                <a:tc>
                  <a:txBody>
                    <a:bodyPr/>
                    <a:lstStyle/>
                    <a:p>
                      <a:pPr marL="285750" indent="-285750">
                        <a:buFont typeface="Arial" panose="020B0604020202020204" pitchFamily="34" charset="0"/>
                        <a:buChar char="•"/>
                      </a:pPr>
                      <a:r>
                        <a:rPr lang="en-US" baseline="0" dirty="0"/>
                        <a:t>Clarify roles and responsibilities in responding to patient or staff concerns regarding cleanliness</a:t>
                      </a:r>
                    </a:p>
                    <a:p>
                      <a:pPr marL="285750" indent="-285750">
                        <a:buFont typeface="Arial" panose="020B0604020202020204" pitchFamily="34" charset="0"/>
                        <a:buChar char="•"/>
                      </a:pPr>
                      <a:r>
                        <a:rPr lang="en-US" baseline="0" dirty="0"/>
                        <a:t>Designate a housekeeping quality assurance supervisor and trainer</a:t>
                      </a:r>
                    </a:p>
                    <a:p>
                      <a:pPr marL="285750" indent="-285750">
                        <a:buFont typeface="Arial" panose="020B0604020202020204" pitchFamily="34" charset="0"/>
                        <a:buChar char="•"/>
                      </a:pPr>
                      <a:r>
                        <a:rPr lang="en-US" baseline="0" dirty="0"/>
                        <a:t>Inspect an agreed number of patient rooms on a regular basis, and follow up with cleaning staff to correct deficiencies</a:t>
                      </a:r>
                    </a:p>
                    <a:p>
                      <a:pPr marL="285750" indent="-285750">
                        <a:buFont typeface="Arial" panose="020B0604020202020204" pitchFamily="34" charset="0"/>
                        <a:buChar char="•"/>
                      </a:pPr>
                      <a:r>
                        <a:rPr lang="en-US" baseline="0" dirty="0"/>
                        <a:t>Provide visible information in the room to let patients and families know who to contact if they have a housekeeping concern or request</a:t>
                      </a:r>
                    </a:p>
                    <a:p>
                      <a:pPr marL="285750" indent="-285750">
                        <a:buFont typeface="Arial" panose="020B0604020202020204" pitchFamily="34" charset="0"/>
                        <a:buChar char="•"/>
                      </a:pPr>
                      <a:r>
                        <a:rPr lang="en-US" baseline="0" dirty="0"/>
                        <a:t>Provide training on communication standards and processes to cleaning staff as s part of orientation and ongoing evaluations (e.g., </a:t>
                      </a:r>
                      <a:r>
                        <a:rPr lang="en-US" baseline="0" dirty="0" err="1"/>
                        <a:t>AIDET</a:t>
                      </a:r>
                      <a:r>
                        <a:rPr lang="en-US" baseline="0" dirty="0"/>
                        <a:t>)</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Cleanliness of Hospital Environment</a:t>
            </a:r>
          </a:p>
        </p:txBody>
      </p:sp>
    </p:spTree>
    <p:extLst>
      <p:ext uri="{BB962C8B-B14F-4D97-AF65-F5344CB8AC3E}">
        <p14:creationId xmlns:p14="http://schemas.microsoft.com/office/powerpoint/2010/main" val="15014102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001000" cy="381000"/>
          </a:xfrm>
        </p:spPr>
        <p:txBody>
          <a:bodyPr/>
          <a:lstStyle/>
          <a:p>
            <a:r>
              <a:rPr lang="en-US" dirty="0"/>
              <a:t>MBQIP Measures Reporting Periods </a:t>
            </a:r>
            <a:br>
              <a:rPr lang="en-US" dirty="0"/>
            </a:br>
            <a:r>
              <a:rPr lang="en-US" dirty="0"/>
              <a:t>(Rolling 4 Quarters)</a:t>
            </a:r>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97411122"/>
              </p:ext>
            </p:extLst>
          </p:nvPr>
        </p:nvGraphicFramePr>
        <p:xfrm>
          <a:off x="609600" y="1752600"/>
          <a:ext cx="7924800" cy="2514600"/>
        </p:xfrm>
        <a:graphic>
          <a:graphicData uri="http://schemas.openxmlformats.org/drawingml/2006/table">
            <a:tbl>
              <a:tblPr firstRow="1" bandRow="1">
                <a:tableStyleId>{5C22544A-7EE6-4342-B048-85BDC9FD1C3A}</a:tableStyleId>
              </a:tblPr>
              <a:tblGrid>
                <a:gridCol w="47244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330177">
                <a:tc>
                  <a:txBody>
                    <a:bodyPr/>
                    <a:lstStyle/>
                    <a:p>
                      <a:pPr algn="ctr"/>
                      <a:r>
                        <a:rPr lang="en-US" sz="1600" dirty="0"/>
                        <a:t>Reporting Period</a:t>
                      </a:r>
                    </a:p>
                  </a:txBody>
                  <a:tcPr/>
                </a:tc>
                <a:tc>
                  <a:txBody>
                    <a:bodyPr/>
                    <a:lstStyle/>
                    <a:p>
                      <a:pPr algn="ctr"/>
                      <a:r>
                        <a:rPr lang="en-US" sz="1600" dirty="0"/>
                        <a:t>Quarter Label Shown</a:t>
                      </a:r>
                    </a:p>
                  </a:txBody>
                  <a:tcPr/>
                </a:tc>
                <a:extLst>
                  <a:ext uri="{0D108BD9-81ED-4DB2-BD59-A6C34878D82A}">
                    <a16:rowId xmlns:a16="http://schemas.microsoft.com/office/drawing/2014/main" val="10000"/>
                  </a:ext>
                </a:extLst>
              </a:tr>
              <a:tr h="350520">
                <a:tc>
                  <a:txBody>
                    <a:bodyPr/>
                    <a:lstStyle/>
                    <a:p>
                      <a:pPr algn="l"/>
                      <a:r>
                        <a:rPr lang="en-US" sz="1400" dirty="0"/>
                        <a:t>First Quarter 2016 through Fourth Quarter 2016 Discharges</a:t>
                      </a:r>
                    </a:p>
                  </a:txBody>
                  <a:tcPr/>
                </a:tc>
                <a:tc>
                  <a:txBody>
                    <a:bodyPr/>
                    <a:lstStyle/>
                    <a:p>
                      <a:pPr algn="ctr"/>
                      <a:r>
                        <a:rPr lang="en-US" sz="1400" dirty="0"/>
                        <a:t>2016</a:t>
                      </a:r>
                      <a:r>
                        <a:rPr lang="en-US" sz="1400" baseline="0" dirty="0"/>
                        <a:t> Q4</a:t>
                      </a:r>
                      <a:endParaRPr lang="en-US" sz="1400" dirty="0"/>
                    </a:p>
                  </a:txBody>
                  <a:tcPr/>
                </a:tc>
                <a:extLst>
                  <a:ext uri="{0D108BD9-81ED-4DB2-BD59-A6C34878D82A}">
                    <a16:rowId xmlns:a16="http://schemas.microsoft.com/office/drawing/2014/main" val="10001"/>
                  </a:ext>
                </a:extLst>
              </a:tr>
              <a:tr h="381000">
                <a:tc>
                  <a:txBody>
                    <a:bodyPr/>
                    <a:lstStyle/>
                    <a:p>
                      <a:pPr algn="l"/>
                      <a:r>
                        <a:rPr lang="en-US" sz="1400" dirty="0"/>
                        <a:t>Fourth Quarter 2015 through Third Quarter 2016 Discharges</a:t>
                      </a:r>
                    </a:p>
                  </a:txBody>
                  <a:tcPr/>
                </a:tc>
                <a:tc>
                  <a:txBody>
                    <a:bodyPr/>
                    <a:lstStyle/>
                    <a:p>
                      <a:pPr algn="ctr"/>
                      <a:r>
                        <a:rPr lang="en-US" sz="1400" dirty="0"/>
                        <a:t>2016</a:t>
                      </a:r>
                      <a:r>
                        <a:rPr lang="en-US" sz="1400" baseline="0" dirty="0"/>
                        <a:t> Q3</a:t>
                      </a:r>
                      <a:endParaRPr lang="en-US" sz="1400" dirty="0"/>
                    </a:p>
                  </a:txBody>
                  <a:tcPr/>
                </a:tc>
                <a:extLst>
                  <a:ext uri="{0D108BD9-81ED-4DB2-BD59-A6C34878D82A}">
                    <a16:rowId xmlns:a16="http://schemas.microsoft.com/office/drawing/2014/main" val="10002"/>
                  </a:ext>
                </a:extLst>
              </a:tr>
              <a:tr h="381000">
                <a:tc>
                  <a:txBody>
                    <a:bodyPr/>
                    <a:lstStyle/>
                    <a:p>
                      <a:pPr algn="l"/>
                      <a:r>
                        <a:rPr lang="en-US" sz="1400" dirty="0"/>
                        <a:t>Third Quarter 2015 through Second Quarter 2016 Discharges</a:t>
                      </a:r>
                    </a:p>
                  </a:txBody>
                  <a:tcPr/>
                </a:tc>
                <a:tc>
                  <a:txBody>
                    <a:bodyPr/>
                    <a:lstStyle/>
                    <a:p>
                      <a:pPr algn="ctr"/>
                      <a:r>
                        <a:rPr lang="en-US" sz="1400" dirty="0"/>
                        <a:t>2016 Q2</a:t>
                      </a:r>
                    </a:p>
                  </a:txBody>
                  <a:tcPr/>
                </a:tc>
                <a:extLst>
                  <a:ext uri="{0D108BD9-81ED-4DB2-BD59-A6C34878D82A}">
                    <a16:rowId xmlns:a16="http://schemas.microsoft.com/office/drawing/2014/main" val="10003"/>
                  </a:ext>
                </a:extLst>
              </a:tr>
              <a:tr h="381000">
                <a:tc>
                  <a:txBody>
                    <a:bodyPr/>
                    <a:lstStyle/>
                    <a:p>
                      <a:pPr algn="l"/>
                      <a:r>
                        <a:rPr lang="en-US" sz="1400" dirty="0"/>
                        <a:t>Second Quarter 2015 through First Quarter 2016 Discharges</a:t>
                      </a:r>
                    </a:p>
                  </a:txBody>
                  <a:tcPr/>
                </a:tc>
                <a:tc>
                  <a:txBody>
                    <a:bodyPr/>
                    <a:lstStyle/>
                    <a:p>
                      <a:pPr algn="ctr"/>
                      <a:r>
                        <a:rPr lang="en-US" sz="1400" dirty="0"/>
                        <a:t>2016 Q1</a:t>
                      </a:r>
                    </a:p>
                  </a:txBody>
                  <a:tcPr/>
                </a:tc>
                <a:extLst>
                  <a:ext uri="{0D108BD9-81ED-4DB2-BD59-A6C34878D82A}">
                    <a16:rowId xmlns:a16="http://schemas.microsoft.com/office/drawing/2014/main" val="1299126892"/>
                  </a:ext>
                </a:extLst>
              </a:tr>
              <a:tr h="381000">
                <a:tc>
                  <a:txBody>
                    <a:bodyPr/>
                    <a:lstStyle/>
                    <a:p>
                      <a:pPr algn="l"/>
                      <a:r>
                        <a:rPr lang="en-US" sz="1400" dirty="0"/>
                        <a:t>First Quarter 2015 through Fourth Quarter 2015 Discharges</a:t>
                      </a:r>
                    </a:p>
                  </a:txBody>
                  <a:tcPr/>
                </a:tc>
                <a:tc>
                  <a:txBody>
                    <a:bodyPr/>
                    <a:lstStyle/>
                    <a:p>
                      <a:pPr algn="ctr"/>
                      <a:r>
                        <a:rPr lang="en-US" sz="1400" dirty="0"/>
                        <a:t>2015</a:t>
                      </a:r>
                      <a:r>
                        <a:rPr lang="en-US" sz="1400" baseline="0" dirty="0"/>
                        <a:t> Q4</a:t>
                      </a:r>
                      <a:endParaRPr lang="en-US" sz="1400" dirty="0"/>
                    </a:p>
                  </a:txBody>
                  <a:tcPr/>
                </a:tc>
                <a:extLst>
                  <a:ext uri="{0D108BD9-81ED-4DB2-BD59-A6C34878D82A}">
                    <a16:rowId xmlns:a16="http://schemas.microsoft.com/office/drawing/2014/main" val="10004"/>
                  </a:ext>
                </a:extLst>
              </a:tr>
              <a:tr h="304800">
                <a:tc>
                  <a:txBody>
                    <a:bodyPr/>
                    <a:lstStyle/>
                    <a:p>
                      <a:pPr algn="l"/>
                      <a:r>
                        <a:rPr lang="en-US" sz="1400" dirty="0"/>
                        <a:t>Fourth Quarter 2014 through Third Quarter 2015 Discharges</a:t>
                      </a:r>
                    </a:p>
                  </a:txBody>
                  <a:tcPr/>
                </a:tc>
                <a:tc>
                  <a:txBody>
                    <a:bodyPr/>
                    <a:lstStyle/>
                    <a:p>
                      <a:pPr algn="ctr"/>
                      <a:r>
                        <a:rPr lang="en-US" sz="1400" dirty="0"/>
                        <a:t>2015</a:t>
                      </a:r>
                      <a:r>
                        <a:rPr lang="en-US" sz="1400" baseline="0" dirty="0"/>
                        <a:t> Q3</a:t>
                      </a:r>
                      <a:endParaRPr lang="en-US" sz="1400" dirty="0"/>
                    </a:p>
                  </a:txBody>
                  <a:tcPr/>
                </a:tc>
                <a:extLst>
                  <a:ext uri="{0D108BD9-81ED-4DB2-BD59-A6C34878D82A}">
                    <a16:rowId xmlns:a16="http://schemas.microsoft.com/office/drawing/2014/main" val="4282214117"/>
                  </a:ext>
                </a:extLst>
              </a:tr>
            </a:tbl>
          </a:graphicData>
        </a:graphic>
      </p:graphicFrame>
    </p:spTree>
    <p:extLst>
      <p:ext uri="{BB962C8B-B14F-4D97-AF65-F5344CB8AC3E}">
        <p14:creationId xmlns:p14="http://schemas.microsoft.com/office/powerpoint/2010/main" val="6109618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183388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999499788"/>
                    </a:ext>
                  </a:extLst>
                </a:gridCol>
                <a:gridCol w="54102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a:t>
                      </a:r>
                      <a:r>
                        <a:rPr lang="en-US" baseline="0" dirty="0"/>
                        <a:t>Q8</a:t>
                      </a:r>
                    </a:p>
                    <a:p>
                      <a:endParaRPr lang="en-US" baseline="0" dirty="0"/>
                    </a:p>
                    <a:p>
                      <a:r>
                        <a:rPr lang="en-US" baseline="0" dirty="0"/>
                        <a:t>Cleanliness of Hospital Environment</a:t>
                      </a:r>
                      <a:endParaRPr lang="en-US" dirty="0"/>
                    </a:p>
                  </a:txBody>
                  <a:tcPr/>
                </a:tc>
                <a:tc>
                  <a:txBody>
                    <a:bodyPr/>
                    <a:lstStyle/>
                    <a:p>
                      <a:pPr marL="285750" indent="-285750">
                        <a:buFont typeface="Arial" panose="020B0604020202020204" pitchFamily="34" charset="0"/>
                        <a:buChar char="•"/>
                      </a:pPr>
                      <a:r>
                        <a:rPr lang="en-US" baseline="0" dirty="0"/>
                        <a:t>Use logs to identify patients who communicate cleaning concerns. Follow-up with those patients at least daily to ensure that their room and their bathroom is cleaned to their satisfaction</a:t>
                      </a:r>
                    </a:p>
                    <a:p>
                      <a:pPr marL="285750" indent="-285750">
                        <a:buFont typeface="Arial" panose="020B0604020202020204" pitchFamily="34" charset="0"/>
                        <a:buChar char="•"/>
                      </a:pPr>
                      <a:r>
                        <a:rPr lang="en-US" baseline="0" dirty="0"/>
                        <a:t>Implement intentional hourly rounding </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Cleanliness of Hospital Environment </a:t>
            </a:r>
            <a:r>
              <a:rPr lang="en-US" dirty="0">
                <a:latin typeface="+mj-lt"/>
              </a:rPr>
              <a:t>Continued</a:t>
            </a:r>
          </a:p>
        </p:txBody>
      </p:sp>
    </p:spTree>
    <p:extLst>
      <p:ext uri="{BB962C8B-B14F-4D97-AF65-F5344CB8AC3E}">
        <p14:creationId xmlns:p14="http://schemas.microsoft.com/office/powerpoint/2010/main" val="8312574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81</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4021822"/>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25206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17046874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2809764283"/>
              </p:ext>
            </p:extLst>
          </p:nvPr>
        </p:nvGraphicFramePr>
        <p:xfrm>
          <a:off x="457200" y="1397000"/>
          <a:ext cx="8229600" cy="34798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a:t>
                      </a:r>
                      <a:r>
                        <a:rPr lang="en-US" baseline="0" dirty="0"/>
                        <a:t>Q9</a:t>
                      </a:r>
                    </a:p>
                    <a:p>
                      <a:endParaRPr lang="en-US" baseline="0" dirty="0"/>
                    </a:p>
                    <a:p>
                      <a:r>
                        <a:rPr lang="en-US" baseline="0" dirty="0"/>
                        <a:t>Quietness of Hospital Environment</a:t>
                      </a:r>
                      <a:endParaRPr lang="en-US" dirty="0"/>
                    </a:p>
                  </a:txBody>
                  <a:tcPr/>
                </a:tc>
                <a:tc>
                  <a:txBody>
                    <a:bodyPr/>
                    <a:lstStyle/>
                    <a:p>
                      <a:pPr marL="285750" indent="-285750">
                        <a:buFont typeface="Arial" panose="020B0604020202020204" pitchFamily="34" charset="0"/>
                        <a:buChar char="•"/>
                      </a:pPr>
                      <a:r>
                        <a:rPr lang="en-US" baseline="0" dirty="0"/>
                        <a:t>Utilize single patient rooms if feasible</a:t>
                      </a:r>
                    </a:p>
                    <a:p>
                      <a:pPr marL="285750" indent="-285750">
                        <a:buFont typeface="Arial" panose="020B0604020202020204" pitchFamily="34" charset="0"/>
                        <a:buChar char="•"/>
                      </a:pPr>
                      <a:r>
                        <a:rPr lang="en-US" baseline="0" dirty="0"/>
                        <a:t>Close doors to patient rooms whenever possible</a:t>
                      </a:r>
                    </a:p>
                    <a:p>
                      <a:pPr marL="285750" indent="-285750">
                        <a:buFont typeface="Arial" panose="020B0604020202020204" pitchFamily="34" charset="0"/>
                        <a:buChar char="•"/>
                      </a:pPr>
                      <a:r>
                        <a:rPr lang="en-US" baseline="0" dirty="0"/>
                        <a:t>Use "Quiet Zone" signs and reminders in the corridors</a:t>
                      </a:r>
                    </a:p>
                    <a:p>
                      <a:pPr marL="285750" indent="-285750">
                        <a:buFont typeface="Arial" panose="020B0604020202020204" pitchFamily="34" charset="0"/>
                        <a:buChar char="•"/>
                      </a:pPr>
                      <a:r>
                        <a:rPr lang="en-US" baseline="0" dirty="0"/>
                        <a:t>Eliminate use of overhead paging, particularly at night</a:t>
                      </a:r>
                    </a:p>
                    <a:p>
                      <a:pPr marL="285750" indent="-285750">
                        <a:buFont typeface="Arial" panose="020B0604020202020204" pitchFamily="34" charset="0"/>
                        <a:buChar char="•"/>
                      </a:pPr>
                      <a:r>
                        <a:rPr lang="en-US" baseline="0" dirty="0"/>
                        <a:t>Designate zones for staff conversation (e.g., nurses station) to help avoid hallway discussions that may be disruptive to nearby rooms</a:t>
                      </a:r>
                    </a:p>
                    <a:p>
                      <a:pPr marL="285750" indent="-285750">
                        <a:buFont typeface="Arial" panose="020B0604020202020204" pitchFamily="34" charset="0"/>
                        <a:buChar char="•"/>
                      </a:pPr>
                      <a:r>
                        <a:rPr lang="en-US" baseline="0" dirty="0"/>
                        <a:t>Evaluate transport carts and replace noisy wheels and casters</a:t>
                      </a:r>
                    </a:p>
                    <a:p>
                      <a:pPr marL="285750" indent="-285750">
                        <a:buFont typeface="Arial" panose="020B0604020202020204" pitchFamily="34" charset="0"/>
                        <a:buChar char="•"/>
                      </a:pPr>
                      <a:r>
                        <a:rPr lang="en-US" baseline="0" dirty="0"/>
                        <a:t>Consider the use of quiet packs (ear plugs, etc.)</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Quietness of Hospital Environment</a:t>
            </a:r>
          </a:p>
        </p:txBody>
      </p:sp>
    </p:spTree>
    <p:extLst>
      <p:ext uri="{BB962C8B-B14F-4D97-AF65-F5344CB8AC3E}">
        <p14:creationId xmlns:p14="http://schemas.microsoft.com/office/powerpoint/2010/main" val="28842870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754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a:t>
                      </a:r>
                      <a:r>
                        <a:rPr lang="en-US" baseline="0" dirty="0"/>
                        <a:t>Q9</a:t>
                      </a:r>
                    </a:p>
                    <a:p>
                      <a:endParaRPr lang="en-US" baseline="0" dirty="0"/>
                    </a:p>
                    <a:p>
                      <a:r>
                        <a:rPr lang="en-US" baseline="0" dirty="0"/>
                        <a:t>Quietness of Hospital Environment</a:t>
                      </a:r>
                      <a:endParaRPr lang="en-US" dirty="0"/>
                    </a:p>
                  </a:txBody>
                  <a:tcPr/>
                </a:tc>
                <a:tc>
                  <a:txBody>
                    <a:bodyPr/>
                    <a:lstStyle/>
                    <a:p>
                      <a:pPr marL="285750" indent="-285750">
                        <a:buFont typeface="Arial" panose="020B0604020202020204" pitchFamily="34" charset="0"/>
                        <a:buChar char="•"/>
                      </a:pPr>
                      <a:r>
                        <a:rPr lang="en-US" baseline="0" dirty="0"/>
                        <a:t>Turn down the alarm sound level on monitoring equipment if feasible or have telemetry equipment monitoring away from the patient (e.g., in the nurses station)</a:t>
                      </a:r>
                    </a:p>
                    <a:p>
                      <a:pPr marL="285750" indent="-285750">
                        <a:buFont typeface="Arial" panose="020B0604020202020204" pitchFamily="34" charset="0"/>
                        <a:buChar char="•"/>
                      </a:pPr>
                      <a:r>
                        <a:rPr lang="en-US" baseline="0" dirty="0"/>
                        <a:t>Request that work involving heavy machinery only be done during the daytime. (e.g., use of battery powered scrubbers, buffers and other loud equipment</a:t>
                      </a:r>
                    </a:p>
                    <a:p>
                      <a:pPr marL="285750" indent="-285750">
                        <a:buFont typeface="Arial" panose="020B0604020202020204" pitchFamily="34" charset="0"/>
                        <a:buChar char="•"/>
                      </a:pPr>
                      <a:r>
                        <a:rPr lang="en-US" baseline="0" dirty="0"/>
                        <a:t>In the evening/nighttime, use a portable lantern or flashlight to illuminate the area in which the employee is working rather than turning on the overhead lights when the patient are resting</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Quietness of Hospital Environment </a:t>
            </a:r>
            <a:r>
              <a:rPr lang="en-US" dirty="0">
                <a:latin typeface="+mj-lt"/>
              </a:rPr>
              <a:t>Continued</a:t>
            </a:r>
          </a:p>
        </p:txBody>
      </p:sp>
    </p:spTree>
    <p:extLst>
      <p:ext uri="{BB962C8B-B14F-4D97-AF65-F5344CB8AC3E}">
        <p14:creationId xmlns:p14="http://schemas.microsoft.com/office/powerpoint/2010/main" val="27813327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84</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4250422"/>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2749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39848566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32054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a:t>
                      </a:r>
                      <a:r>
                        <a:rPr lang="en-US" baseline="0" dirty="0"/>
                        <a:t>Q21</a:t>
                      </a:r>
                    </a:p>
                    <a:p>
                      <a:endParaRPr lang="en-US" baseline="0" dirty="0"/>
                    </a:p>
                    <a:p>
                      <a:r>
                        <a:rPr lang="en-US" baseline="0" dirty="0"/>
                        <a:t>Overall Rating of This Hospital</a:t>
                      </a:r>
                      <a:endParaRPr lang="en-US" dirty="0"/>
                    </a:p>
                  </a:txBody>
                  <a:tcPr/>
                </a:tc>
                <a:tc>
                  <a:txBody>
                    <a:bodyPr/>
                    <a:lstStyle/>
                    <a:p>
                      <a:pPr marL="0" indent="0">
                        <a:buFont typeface="Arial" panose="020B0604020202020204" pitchFamily="34" charset="0"/>
                        <a:buNone/>
                      </a:pPr>
                      <a:r>
                        <a:rPr lang="en-US" baseline="0" dirty="0"/>
                        <a:t>The following areas are most strongly correlated with a high overall hospital rating and therefore most likely to support improvement in the overall rating of the hospital: </a:t>
                      </a:r>
                    </a:p>
                    <a:p>
                      <a:pPr marL="285750" indent="-285750">
                        <a:buFont typeface="Arial" panose="020B0604020202020204" pitchFamily="34" charset="0"/>
                        <a:buChar char="•"/>
                      </a:pPr>
                      <a:r>
                        <a:rPr lang="en-US" baseline="0" dirty="0"/>
                        <a:t>Scores on Nurse Communication (see best practices above)</a:t>
                      </a:r>
                    </a:p>
                    <a:p>
                      <a:pPr marL="285750" indent="-285750">
                        <a:buFont typeface="Arial" panose="020B0604020202020204" pitchFamily="34" charset="0"/>
                        <a:buChar char="•"/>
                      </a:pPr>
                      <a:r>
                        <a:rPr lang="en-US" baseline="0" dirty="0"/>
                        <a:t>Pain Management (see best practices in the Patient Safety Measures Summary)</a:t>
                      </a:r>
                    </a:p>
                    <a:p>
                      <a:pPr marL="285750" indent="-285750">
                        <a:buFont typeface="Arial" panose="020B0604020202020204" pitchFamily="34" charset="0"/>
                        <a:buChar char="•"/>
                      </a:pPr>
                      <a:r>
                        <a:rPr lang="en-US" baseline="0" dirty="0"/>
                        <a:t>Responsiveness of Hospital Staff (see best practices in the Patient Safety Measures Summary) </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Overall Rating of Hospital</a:t>
            </a:r>
          </a:p>
        </p:txBody>
      </p:sp>
    </p:spTree>
    <p:extLst>
      <p:ext uri="{BB962C8B-B14F-4D97-AF65-F5344CB8AC3E}">
        <p14:creationId xmlns:p14="http://schemas.microsoft.com/office/powerpoint/2010/main" val="24286254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2736"/>
          <a:stretch/>
        </p:blipFill>
        <p:spPr>
          <a:xfrm>
            <a:off x="0" y="990600"/>
            <a:ext cx="8325704" cy="5825541"/>
          </a:xfrm>
          <a:prstGeom prst="rect">
            <a:avLst/>
          </a:prstGeom>
        </p:spPr>
      </p:pic>
      <p:sp>
        <p:nvSpPr>
          <p:cNvPr id="4" name="Slide Number Placeholder 3"/>
          <p:cNvSpPr>
            <a:spLocks noGrp="1"/>
          </p:cNvSpPr>
          <p:nvPr>
            <p:ph type="sldNum" sz="quarter" idx="12"/>
          </p:nvPr>
        </p:nvSpPr>
        <p:spPr/>
        <p:txBody>
          <a:bodyPr/>
          <a:lstStyle/>
          <a:p>
            <a:pPr>
              <a:defRPr/>
            </a:pPr>
            <a:fld id="{9DDB23D8-D88F-4FF9-8FC5-CF72CE79B248}" type="slidenum">
              <a:rPr lang="en-US" smtClean="0"/>
              <a:pPr>
                <a:defRPr/>
              </a:pPr>
              <a:t>86</a:t>
            </a:fld>
            <a:endParaRPr lang="en-US" dirty="0"/>
          </a:p>
        </p:txBody>
      </p:sp>
      <p:sp>
        <p:nvSpPr>
          <p:cNvPr id="6" name="Title 7"/>
          <p:cNvSpPr txBox="1">
            <a:spLocks/>
          </p:cNvSpPr>
          <p:nvPr/>
        </p:nvSpPr>
        <p:spPr>
          <a:xfrm>
            <a:off x="304800" y="304800"/>
            <a:ext cx="7620000" cy="381000"/>
          </a:xfrm>
          <a:prstGeom prst="rect">
            <a:avLst/>
          </a:prstGeom>
        </p:spPr>
        <p:txBody>
          <a:bodyPr>
            <a:noAutofit/>
          </a:bodyPr>
          <a:lstStyle>
            <a:lvl1pPr algn="l" defTabSz="914400" rtl="0" eaLnBrk="1" latinLnBrk="0" hangingPunct="1">
              <a:spcBef>
                <a:spcPct val="0"/>
              </a:spcBef>
              <a:buNone/>
              <a:defRPr sz="2000" kern="1200">
                <a:solidFill>
                  <a:schemeClr val="tx1"/>
                </a:solidFill>
                <a:latin typeface="Verdana" pitchFamily="34" charset="0"/>
                <a:ea typeface="+mj-ea"/>
                <a:cs typeface="+mj-cs"/>
              </a:defRPr>
            </a:lvl1pPr>
          </a:lstStyle>
          <a:p>
            <a:pPr fontAlgn="auto">
              <a:spcAft>
                <a:spcPts val="0"/>
              </a:spcAft>
            </a:pPr>
            <a:r>
              <a:rPr lang="en-US" sz="2800" dirty="0">
                <a:latin typeface="Trebuchet MS" panose="020B0603020202020204" pitchFamily="34" charset="0"/>
              </a:rPr>
              <a:t>HCAHPS Trends</a:t>
            </a:r>
          </a:p>
          <a:p>
            <a:endParaRPr lang="en-US" sz="2800" dirty="0">
              <a:latin typeface="+mj-lt"/>
              <a:ea typeface="Verdana" pitchFamily="34" charset="0"/>
              <a:cs typeface="Verdana" pitchFamily="34" charset="0"/>
            </a:endParaRPr>
          </a:p>
        </p:txBody>
      </p:sp>
      <p:sp>
        <p:nvSpPr>
          <p:cNvPr id="7" name="TextBox 6"/>
          <p:cNvSpPr txBox="1"/>
          <p:nvPr/>
        </p:nvSpPr>
        <p:spPr>
          <a:xfrm>
            <a:off x="8305800" y="5923002"/>
            <a:ext cx="838200" cy="553998"/>
          </a:xfrm>
          <a:prstGeom prst="rect">
            <a:avLst/>
          </a:prstGeom>
          <a:noFill/>
        </p:spPr>
        <p:txBody>
          <a:bodyPr wrap="square" rtlCol="0">
            <a:spAutoFit/>
          </a:bodyPr>
          <a:lstStyle/>
          <a:p>
            <a:r>
              <a:rPr lang="en-US" sz="1000" dirty="0"/>
              <a:t>Source: Telligen 4/18/2017</a:t>
            </a:r>
          </a:p>
        </p:txBody>
      </p:sp>
      <p:sp>
        <p:nvSpPr>
          <p:cNvPr id="10" name="Bent Arrow 9"/>
          <p:cNvSpPr/>
          <p:nvPr/>
        </p:nvSpPr>
        <p:spPr>
          <a:xfrm rot="5400000">
            <a:off x="7637959" y="820241"/>
            <a:ext cx="533399" cy="874119"/>
          </a:xfrm>
          <a:prstGeom prst="bentArrow">
            <a:avLst>
              <a:gd name="adj1" fmla="val 50000"/>
              <a:gd name="adj2" fmla="val 25000"/>
              <a:gd name="adj3" fmla="val 26335"/>
              <a:gd name="adj4" fmla="val 437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flipV="1">
            <a:off x="6934200" y="4267200"/>
            <a:ext cx="1295400" cy="45719"/>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11" idx="3"/>
          </p:cNvCxnSpPr>
          <p:nvPr/>
        </p:nvCxnSpPr>
        <p:spPr>
          <a:xfrm>
            <a:off x="8212822" y="1524000"/>
            <a:ext cx="16778" cy="2766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81601" y="990600"/>
            <a:ext cx="2286000" cy="276999"/>
          </a:xfrm>
          <a:prstGeom prst="rect">
            <a:avLst/>
          </a:prstGeom>
          <a:noFill/>
          <a:ln w="28575">
            <a:solidFill>
              <a:schemeClr val="tx1"/>
            </a:solidFill>
          </a:ln>
        </p:spPr>
        <p:txBody>
          <a:bodyPr wrap="square" rtlCol="0">
            <a:spAutoFit/>
          </a:bodyPr>
          <a:lstStyle/>
          <a:p>
            <a:r>
              <a:rPr lang="en-US" sz="1200" dirty="0"/>
              <a:t>Better/Equal the National Avg.</a:t>
            </a:r>
          </a:p>
        </p:txBody>
      </p:sp>
    </p:spTree>
    <p:extLst>
      <p:ext uri="{BB962C8B-B14F-4D97-AF65-F5344CB8AC3E}">
        <p14:creationId xmlns:p14="http://schemas.microsoft.com/office/powerpoint/2010/main" val="23340454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457200" y="1397000"/>
          <a:ext cx="8229600" cy="26568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999499788"/>
                    </a:ext>
                  </a:extLst>
                </a:gridCol>
                <a:gridCol w="5486400">
                  <a:extLst>
                    <a:ext uri="{9D8B030D-6E8A-4147-A177-3AD203B41FA5}">
                      <a16:colId xmlns:a16="http://schemas.microsoft.com/office/drawing/2014/main" val="552959834"/>
                    </a:ext>
                  </a:extLst>
                </a:gridCol>
              </a:tblGrid>
              <a:tr h="370840">
                <a:tc>
                  <a:txBody>
                    <a:bodyPr/>
                    <a:lstStyle/>
                    <a:p>
                      <a:r>
                        <a:rPr lang="en-US" dirty="0"/>
                        <a:t>Measure / Name</a:t>
                      </a:r>
                    </a:p>
                  </a:txBody>
                  <a:tcPr/>
                </a:tc>
                <a:tc>
                  <a:txBody>
                    <a:bodyPr/>
                    <a:lstStyle/>
                    <a:p>
                      <a:r>
                        <a:rPr lang="en-US" dirty="0"/>
                        <a:t>Best Practice</a:t>
                      </a:r>
                    </a:p>
                  </a:txBody>
                  <a:tcPr/>
                </a:tc>
                <a:extLst>
                  <a:ext uri="{0D108BD9-81ED-4DB2-BD59-A6C34878D82A}">
                    <a16:rowId xmlns:a16="http://schemas.microsoft.com/office/drawing/2014/main" val="3141951604"/>
                  </a:ext>
                </a:extLst>
              </a:tr>
              <a:tr h="370840">
                <a:tc>
                  <a:txBody>
                    <a:bodyPr/>
                    <a:lstStyle/>
                    <a:p>
                      <a:r>
                        <a:rPr lang="en-US" dirty="0" err="1"/>
                        <a:t>HCAHPS</a:t>
                      </a:r>
                      <a:r>
                        <a:rPr lang="en-US" dirty="0"/>
                        <a:t> - </a:t>
                      </a:r>
                      <a:r>
                        <a:rPr lang="en-US" baseline="0" dirty="0"/>
                        <a:t>Q22</a:t>
                      </a:r>
                    </a:p>
                    <a:p>
                      <a:endParaRPr lang="en-US" baseline="0" dirty="0"/>
                    </a:p>
                    <a:p>
                      <a:r>
                        <a:rPr lang="en-US" baseline="0" dirty="0"/>
                        <a:t>Willingness to Recommend This Hospital</a:t>
                      </a:r>
                      <a:endParaRPr lang="en-US" dirty="0"/>
                    </a:p>
                  </a:txBody>
                  <a:tcPr/>
                </a:tc>
                <a:tc>
                  <a:txBody>
                    <a:bodyPr/>
                    <a:lstStyle/>
                    <a:p>
                      <a:pPr marL="0" indent="0">
                        <a:buFont typeface="Arial" panose="020B0604020202020204" pitchFamily="34" charset="0"/>
                        <a:buNone/>
                      </a:pPr>
                      <a:r>
                        <a:rPr lang="en-US" baseline="0" dirty="0"/>
                        <a:t>The following areas are most strongly correlated with a high willingness to recommend: </a:t>
                      </a:r>
                    </a:p>
                    <a:p>
                      <a:pPr marL="285750" indent="-285750">
                        <a:buFont typeface="Arial" panose="020B0604020202020204" pitchFamily="34" charset="0"/>
                        <a:buChar char="•"/>
                      </a:pPr>
                      <a:r>
                        <a:rPr lang="en-US" baseline="0" dirty="0"/>
                        <a:t>Scores on Nurse Communication (see best practices above)</a:t>
                      </a:r>
                    </a:p>
                    <a:p>
                      <a:pPr marL="285750" indent="-285750">
                        <a:buFont typeface="Arial" panose="020B0604020202020204" pitchFamily="34" charset="0"/>
                        <a:buChar char="•"/>
                      </a:pPr>
                      <a:r>
                        <a:rPr lang="en-US" baseline="0" dirty="0"/>
                        <a:t>Pain Management (see best practices in the Patient Safety Measures Summary)</a:t>
                      </a:r>
                    </a:p>
                    <a:p>
                      <a:pPr marL="285750" indent="-285750">
                        <a:buFont typeface="Arial" panose="020B0604020202020204" pitchFamily="34" charset="0"/>
                        <a:buChar char="•"/>
                      </a:pPr>
                      <a:r>
                        <a:rPr lang="en-US" baseline="0" dirty="0"/>
                        <a:t>Responsiveness of Hospital Staff (see best practices in the Patient Safety Measures Summary) </a:t>
                      </a:r>
                    </a:p>
                  </a:txBody>
                  <a:tcPr/>
                </a:tc>
                <a:extLst>
                  <a:ext uri="{0D108BD9-81ED-4DB2-BD59-A6C34878D82A}">
                    <a16:rowId xmlns:a16="http://schemas.microsoft.com/office/drawing/2014/main" val="1880317632"/>
                  </a:ext>
                </a:extLst>
              </a:tr>
            </a:tbl>
          </a:graphicData>
        </a:graphic>
      </p:graphicFrame>
      <p:sp>
        <p:nvSpPr>
          <p:cNvPr id="28" name="TextBox 27"/>
          <p:cNvSpPr txBox="1"/>
          <p:nvPr/>
        </p:nvSpPr>
        <p:spPr>
          <a:xfrm>
            <a:off x="457200" y="6172200"/>
            <a:ext cx="8001000" cy="430887"/>
          </a:xfrm>
          <a:prstGeom prst="rect">
            <a:avLst/>
          </a:prstGeom>
          <a:noFill/>
        </p:spPr>
        <p:txBody>
          <a:bodyPr wrap="square" rtlCol="0">
            <a:spAutoFit/>
          </a:bodyPr>
          <a:lstStyle/>
          <a:p>
            <a:r>
              <a:rPr lang="en-US" sz="1100" dirty="0"/>
              <a:t>“Quality Improvement Implementation Guide and Toolkit for Critical Access Hospitals”</a:t>
            </a:r>
          </a:p>
          <a:p>
            <a:r>
              <a:rPr lang="en-US" sz="1100" dirty="0" err="1"/>
              <a:t>Stratis</a:t>
            </a:r>
            <a:r>
              <a:rPr lang="en-US" sz="1100" dirty="0"/>
              <a:t> Health Rural Quality Improvement Technical Assistance | www.stratishealth.org</a:t>
            </a:r>
          </a:p>
        </p:txBody>
      </p:sp>
      <p:sp>
        <p:nvSpPr>
          <p:cNvPr id="4" name="TextBox 3"/>
          <p:cNvSpPr txBox="1"/>
          <p:nvPr/>
        </p:nvSpPr>
        <p:spPr>
          <a:xfrm>
            <a:off x="457200" y="314980"/>
            <a:ext cx="7086600" cy="523220"/>
          </a:xfrm>
          <a:prstGeom prst="rect">
            <a:avLst/>
          </a:prstGeom>
          <a:noFill/>
        </p:spPr>
        <p:txBody>
          <a:bodyPr wrap="square" rtlCol="0">
            <a:spAutoFit/>
          </a:bodyPr>
          <a:lstStyle/>
          <a:p>
            <a:r>
              <a:rPr lang="en-US" sz="2800" dirty="0">
                <a:latin typeface="+mj-lt"/>
              </a:rPr>
              <a:t>Willingness to Recommend Hospital</a:t>
            </a:r>
          </a:p>
        </p:txBody>
      </p:sp>
    </p:spTree>
    <p:extLst>
      <p:ext uri="{BB962C8B-B14F-4D97-AF65-F5344CB8AC3E}">
        <p14:creationId xmlns:p14="http://schemas.microsoft.com/office/powerpoint/2010/main" val="22352613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10600" cy="5410200"/>
          </a:xfrm>
        </p:spPr>
        <p:txBody>
          <a:bodyPr>
            <a:noAutofit/>
          </a:bodyPr>
          <a:lstStyle/>
          <a:p>
            <a:pPr>
              <a:buFont typeface="Wingdings" panose="05000000000000000000" pitchFamily="2" charset="2"/>
              <a:buChar char="q"/>
            </a:pPr>
            <a:r>
              <a:rPr lang="en-US" dirty="0"/>
              <a:t>MBQIP Monthly e-Newsletter</a:t>
            </a:r>
          </a:p>
          <a:p>
            <a:pPr marL="0" indent="0">
              <a:buNone/>
            </a:pPr>
            <a:r>
              <a:rPr lang="en-US" dirty="0">
                <a:hlinkClick r:id="rId2"/>
              </a:rPr>
              <a:t>https://www.ruralcenter.org/tasc/mbqip/mbqip-monthly</a:t>
            </a:r>
            <a:endParaRPr lang="en-US" dirty="0"/>
          </a:p>
          <a:p>
            <a:pPr marL="0" indent="0">
              <a:buNone/>
            </a:pPr>
            <a:endParaRPr lang="en-US" dirty="0"/>
          </a:p>
          <a:p>
            <a:pPr>
              <a:buFont typeface="Wingdings" panose="05000000000000000000" pitchFamily="2" charset="2"/>
              <a:buChar char="q"/>
            </a:pPr>
            <a:r>
              <a:rPr lang="en-US" dirty="0"/>
              <a:t>MBQIP Monthly is produced in support of the Federal Office of Rural Health Policy by Rural Quality Improvement Technical Assistance, a program by Stratis Health. The last 3 months (Jan/Feb/March)  versions of MBQIP Monthly are available for download at the website above. Past editions of MBQIP Monthly may be obtained by emailing: </a:t>
            </a:r>
            <a:r>
              <a:rPr lang="en-US" dirty="0">
                <a:hlinkClick r:id="rId3"/>
              </a:rPr>
              <a:t>tasc@ruralcenter.org</a:t>
            </a:r>
            <a:endParaRPr lang="en-US" dirty="0"/>
          </a:p>
          <a:p>
            <a:pPr>
              <a:buFont typeface="Wingdings" panose="05000000000000000000" pitchFamily="2" charset="2"/>
              <a:buChar char="q"/>
            </a:pPr>
            <a:endParaRPr lang="en-US" dirty="0"/>
          </a:p>
          <a:p>
            <a:pPr>
              <a:buFont typeface="Wingdings" panose="05000000000000000000" pitchFamily="2" charset="2"/>
              <a:buChar char="q"/>
            </a:pPr>
            <a:r>
              <a:rPr lang="en-US" b="1" dirty="0"/>
              <a:t>June- </a:t>
            </a:r>
            <a:r>
              <a:rPr lang="en-US" dirty="0"/>
              <a:t>MBQIP Monthly-	</a:t>
            </a:r>
          </a:p>
          <a:p>
            <a:pPr marL="0" indent="0">
              <a:buNone/>
            </a:pPr>
            <a:r>
              <a:rPr lang="en-US" dirty="0"/>
              <a:t>	CAHs Can! Rural Success: St. Francis Memorial Hospital, NE</a:t>
            </a:r>
          </a:p>
          <a:p>
            <a:pPr marL="0" indent="0">
              <a:buNone/>
            </a:pPr>
            <a:r>
              <a:rPr lang="en-US" dirty="0"/>
              <a:t>	Data: CAHs Measure Up – Reviewing EDTC Data Elements to Improve 	Performance</a:t>
            </a:r>
          </a:p>
          <a:p>
            <a:pPr marL="0" indent="0">
              <a:buNone/>
            </a:pPr>
            <a:r>
              <a:rPr lang="en-US" dirty="0"/>
              <a:t>	Tips: Robyn Quips – EDTC Clarifications</a:t>
            </a:r>
          </a:p>
          <a:p>
            <a:pPr marL="0" indent="0">
              <a:buNone/>
            </a:pPr>
            <a:r>
              <a:rPr lang="en-US" dirty="0"/>
              <a:t>	Tools and Resources: Helping CAHs Succeed in Quality Reporting &amp; 	Improvement</a:t>
            </a:r>
          </a:p>
          <a:p>
            <a:pPr marL="0" indent="0">
              <a:buNone/>
            </a:pPr>
            <a:r>
              <a:rPr lang="en-US" dirty="0"/>
              <a:t>	</a:t>
            </a:r>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88</a:t>
            </a:fld>
            <a:endParaRPr lang="en-US" dirty="0"/>
          </a:p>
        </p:txBody>
      </p:sp>
      <p:sp>
        <p:nvSpPr>
          <p:cNvPr id="8" name="Title 1"/>
          <p:cNvSpPr>
            <a:spLocks noGrp="1"/>
          </p:cNvSpPr>
          <p:nvPr>
            <p:ph type="title"/>
          </p:nvPr>
        </p:nvSpPr>
        <p:spPr>
          <a:xfrm>
            <a:off x="152400" y="228600"/>
            <a:ext cx="8382000" cy="381000"/>
          </a:xfrm>
        </p:spPr>
        <p:txBody>
          <a:bodyPr/>
          <a:lstStyle/>
          <a:p>
            <a:r>
              <a:rPr lang="en-US" dirty="0"/>
              <a:t>Resource Review</a:t>
            </a:r>
          </a:p>
        </p:txBody>
      </p:sp>
    </p:spTree>
    <p:extLst>
      <p:ext uri="{BB962C8B-B14F-4D97-AF65-F5344CB8AC3E}">
        <p14:creationId xmlns:p14="http://schemas.microsoft.com/office/powerpoint/2010/main" val="21121770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382000" cy="5410200"/>
          </a:xfrm>
        </p:spPr>
        <p:txBody>
          <a:bodyPr>
            <a:noAutofit/>
          </a:bodyPr>
          <a:lstStyle/>
          <a:p>
            <a:pPr marL="0" indent="0">
              <a:buNone/>
            </a:pPr>
            <a:endParaRPr lang="en-US" dirty="0"/>
          </a:p>
          <a:p>
            <a:r>
              <a:rPr lang="en-US" dirty="0"/>
              <a:t>MBQIP Reporting Guide</a:t>
            </a:r>
            <a:endParaRPr lang="en-US" dirty="0">
              <a:hlinkClick r:id="" action="ppaction://noaction"/>
            </a:endParaRPr>
          </a:p>
          <a:p>
            <a:pPr lvl="1"/>
            <a:r>
              <a:rPr lang="en-US" dirty="0">
                <a:hlinkClick r:id="" action="ppaction://noaction"/>
              </a:rPr>
              <a:t>https</a:t>
            </a:r>
            <a:r>
              <a:rPr lang="en-US" dirty="0">
                <a:hlinkClick r:id="rId2"/>
              </a:rPr>
              <a:t>://www.ruralcenter.org/tasc/resources/mbqip-reporting-guide</a:t>
            </a:r>
            <a:endParaRPr lang="en-US" dirty="0"/>
          </a:p>
          <a:p>
            <a:endParaRPr lang="en-US" dirty="0"/>
          </a:p>
          <a:p>
            <a:r>
              <a:rPr lang="en-US" dirty="0"/>
              <a:t>ED Throughput - See website below for Abington Jefferson Health with 7 hospitals </a:t>
            </a:r>
          </a:p>
          <a:p>
            <a:pPr lvl="1"/>
            <a:r>
              <a:rPr lang="en-US" dirty="0">
                <a:hlinkClick r:id="rId3"/>
              </a:rPr>
              <a:t>http://www.abingtonhealth.org/quality/measurement/emergency-department/#.Vvg02o72bVI</a:t>
            </a:r>
            <a:endParaRPr lang="en-US" dirty="0"/>
          </a:p>
          <a:p>
            <a:pPr lvl="1"/>
            <a:endParaRPr lang="en-US" dirty="0"/>
          </a:p>
          <a:p>
            <a:pPr>
              <a:buFont typeface="Wingdings" panose="05000000000000000000" pitchFamily="2" charset="2"/>
              <a:buChar char="q"/>
            </a:pPr>
            <a:endParaRPr lang="en-US" dirty="0"/>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89</a:t>
            </a:fld>
            <a:endParaRPr lang="en-US" dirty="0"/>
          </a:p>
        </p:txBody>
      </p:sp>
      <p:sp>
        <p:nvSpPr>
          <p:cNvPr id="8" name="Title 1"/>
          <p:cNvSpPr>
            <a:spLocks noGrp="1"/>
          </p:cNvSpPr>
          <p:nvPr>
            <p:ph type="title"/>
          </p:nvPr>
        </p:nvSpPr>
        <p:spPr>
          <a:xfrm>
            <a:off x="457200" y="381000"/>
            <a:ext cx="8382000" cy="381000"/>
          </a:xfrm>
        </p:spPr>
        <p:txBody>
          <a:bodyPr/>
          <a:lstStyle/>
          <a:p>
            <a:r>
              <a:rPr lang="en-US" dirty="0"/>
              <a:t>Resource Review</a:t>
            </a:r>
          </a:p>
        </p:txBody>
      </p:sp>
    </p:spTree>
    <p:extLst>
      <p:ext uri="{BB962C8B-B14F-4D97-AF65-F5344CB8AC3E}">
        <p14:creationId xmlns:p14="http://schemas.microsoft.com/office/powerpoint/2010/main" val="36985671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1C64-91DC-4FB1-8A78-9EE669CFE9F3}"/>
              </a:ext>
            </a:extLst>
          </p:cNvPr>
          <p:cNvSpPr>
            <a:spLocks noGrp="1"/>
          </p:cNvSpPr>
          <p:nvPr>
            <p:ph type="title"/>
          </p:nvPr>
        </p:nvSpPr>
        <p:spPr>
          <a:xfrm>
            <a:off x="533400" y="457200"/>
            <a:ext cx="7391400" cy="457200"/>
          </a:xfrm>
        </p:spPr>
        <p:txBody>
          <a:bodyPr/>
          <a:lstStyle/>
          <a:p>
            <a:r>
              <a:rPr lang="en-US" dirty="0"/>
              <a:t>Proposed new measures for  FY 2018-2021</a:t>
            </a:r>
          </a:p>
        </p:txBody>
      </p:sp>
      <p:sp>
        <p:nvSpPr>
          <p:cNvPr id="3" name="Content Placeholder 2">
            <a:extLst>
              <a:ext uri="{FF2B5EF4-FFF2-40B4-BE49-F238E27FC236}">
                <a16:creationId xmlns:a16="http://schemas.microsoft.com/office/drawing/2014/main" id="{9B1E7876-669F-438F-816C-A0B174F9EB34}"/>
              </a:ext>
            </a:extLst>
          </p:cNvPr>
          <p:cNvSpPr>
            <a:spLocks noGrp="1"/>
          </p:cNvSpPr>
          <p:nvPr>
            <p:ph idx="1"/>
          </p:nvPr>
        </p:nvSpPr>
        <p:spPr>
          <a:xfrm>
            <a:off x="685800" y="1296987"/>
            <a:ext cx="7696201" cy="5059363"/>
          </a:xfrm>
        </p:spPr>
        <p:txBody>
          <a:bodyPr/>
          <a:lstStyle/>
          <a:p>
            <a:pPr marL="0" indent="0">
              <a:buNone/>
            </a:pPr>
            <a:r>
              <a:rPr lang="en-US" sz="1600" dirty="0"/>
              <a:t>	The Federal Office of Rural Health Policy (FORHP) is proposing the 	following 	three additions to the Medicare Beneficiary Quality Improvement Project 	(MBQIP):</a:t>
            </a:r>
          </a:p>
          <a:p>
            <a:pPr marL="0" indent="0">
              <a:buNone/>
            </a:pPr>
            <a:endParaRPr lang="en-US" sz="1600" dirty="0"/>
          </a:p>
          <a:p>
            <a:pPr marL="0" indent="0">
              <a:buNone/>
            </a:pPr>
            <a:r>
              <a:rPr lang="en-US" sz="1600" dirty="0"/>
              <a:t>1.       Addition of an antibiotic stewardship program-</a:t>
            </a:r>
          </a:p>
          <a:p>
            <a:pPr marL="0" indent="0">
              <a:buNone/>
            </a:pPr>
            <a:r>
              <a:rPr lang="en-US" sz="1600" dirty="0"/>
              <a:t>	This addition would allow critical access hospitals (CAHs) four years to fully 	implement an antibiotic stewardship program by the end of FY2021 </a:t>
            </a:r>
          </a:p>
          <a:p>
            <a:pPr marL="0" indent="0">
              <a:buNone/>
            </a:pPr>
            <a:r>
              <a:rPr lang="en-US" sz="1600" dirty="0"/>
              <a:t>	(September 1, 2021 - August 31, 2022).</a:t>
            </a:r>
          </a:p>
          <a:p>
            <a:pPr>
              <a:buAutoNum type="arabicPeriod" startAt="2"/>
            </a:pPr>
            <a:r>
              <a:rPr lang="en-US" sz="1600" dirty="0"/>
              <a:t>Addition of three CMS Hospital Compare Hospital Acquired Infections-</a:t>
            </a:r>
          </a:p>
          <a:p>
            <a:pPr marL="0" indent="0">
              <a:buNone/>
            </a:pPr>
            <a:r>
              <a:rPr lang="en-US" sz="1600" dirty="0"/>
              <a:t> 	(CAUTI, MRSA, and CDI) as core measure requirements under the 	Patient 	Safety Domain</a:t>
            </a:r>
          </a:p>
          <a:p>
            <a:pPr marL="457200" lvl="1" indent="0">
              <a:buNone/>
            </a:pPr>
            <a:r>
              <a:rPr lang="en-US" sz="1400" i="1" dirty="0"/>
              <a:t>Other HAI Measures, including CLABSI (Central Line Associated Blood Stream Infection), and SSI (Surgical Site Infection measures) will remain on the ‘additional’ MBQIP list. CAHs that provide services relevant to those measures should be encouraged to collect and submit data as appropriate.</a:t>
            </a:r>
          </a:p>
          <a:p>
            <a:pPr>
              <a:buAutoNum type="arabicPeriod" startAt="3"/>
            </a:pPr>
            <a:r>
              <a:rPr lang="en-US" sz="1600" dirty="0"/>
              <a:t>Addition of ED-1 and ED-2 CMS Hospital Compare measures-</a:t>
            </a:r>
          </a:p>
          <a:p>
            <a:pPr marL="457200" lvl="1" indent="0">
              <a:buNone/>
            </a:pPr>
            <a:r>
              <a:rPr lang="en-US" sz="1600" dirty="0"/>
              <a:t>	Under the Outpatient Safety Domain</a:t>
            </a:r>
          </a:p>
          <a:p>
            <a:endParaRPr lang="en-US" dirty="0"/>
          </a:p>
        </p:txBody>
      </p:sp>
      <p:sp>
        <p:nvSpPr>
          <p:cNvPr id="4" name="Slide Number Placeholder 3">
            <a:extLst>
              <a:ext uri="{FF2B5EF4-FFF2-40B4-BE49-F238E27FC236}">
                <a16:creationId xmlns:a16="http://schemas.microsoft.com/office/drawing/2014/main" id="{8585C403-A668-4261-A2D6-133E6F81807E}"/>
              </a:ext>
            </a:extLst>
          </p:cNvPr>
          <p:cNvSpPr>
            <a:spLocks noGrp="1"/>
          </p:cNvSpPr>
          <p:nvPr>
            <p:ph type="sldNum" sz="quarter" idx="12"/>
          </p:nvPr>
        </p:nvSpPr>
        <p:spPr/>
        <p:txBody>
          <a:bodyPr/>
          <a:lstStyle/>
          <a:p>
            <a:pPr>
              <a:defRPr/>
            </a:pPr>
            <a:fld id="{9DDB23D8-D88F-4FF9-8FC5-CF72CE79B248}" type="slidenum">
              <a:rPr lang="en-US" smtClean="0"/>
              <a:pPr>
                <a:defRPr/>
              </a:pPr>
              <a:t>9</a:t>
            </a:fld>
            <a:endParaRPr lang="en-US" dirty="0"/>
          </a:p>
        </p:txBody>
      </p:sp>
    </p:spTree>
    <p:extLst>
      <p:ext uri="{BB962C8B-B14F-4D97-AF65-F5344CB8AC3E}">
        <p14:creationId xmlns:p14="http://schemas.microsoft.com/office/powerpoint/2010/main" val="28416196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10600" cy="5410200"/>
          </a:xfrm>
        </p:spPr>
        <p:txBody>
          <a:bodyPr>
            <a:noAutofit/>
          </a:bodyPr>
          <a:lstStyle/>
          <a:p>
            <a:r>
              <a:rPr lang="en-US" dirty="0"/>
              <a:t>Quality Improvement Implementation Guide and Toolkit for Critical Access Hospitals</a:t>
            </a:r>
          </a:p>
          <a:p>
            <a:pPr marL="0" indent="0">
              <a:buNone/>
            </a:pPr>
            <a:r>
              <a:rPr lang="en-US" dirty="0">
                <a:hlinkClick r:id="rId2"/>
              </a:rPr>
              <a:t>https://www.ruralcenter.org/tasc/resources/quality-improvement-implementation-guide-and-toolkit-critical-access-hospitals</a:t>
            </a: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sz="1600" dirty="0"/>
          </a:p>
          <a:p>
            <a:pPr>
              <a:buFont typeface="Wingdings" panose="05000000000000000000" pitchFamily="2" charset="2"/>
              <a:buChar char="q"/>
            </a:pPr>
            <a:endParaRPr lang="en-US" dirty="0"/>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90</a:t>
            </a:fld>
            <a:endParaRPr lang="en-US" dirty="0"/>
          </a:p>
        </p:txBody>
      </p:sp>
      <p:sp>
        <p:nvSpPr>
          <p:cNvPr id="8" name="Title 1"/>
          <p:cNvSpPr>
            <a:spLocks noGrp="1"/>
          </p:cNvSpPr>
          <p:nvPr>
            <p:ph type="title"/>
          </p:nvPr>
        </p:nvSpPr>
        <p:spPr>
          <a:xfrm>
            <a:off x="533400" y="381000"/>
            <a:ext cx="8382000" cy="381000"/>
          </a:xfrm>
        </p:spPr>
        <p:txBody>
          <a:bodyPr/>
          <a:lstStyle/>
          <a:p>
            <a:r>
              <a:rPr lang="en-US" dirty="0"/>
              <a:t>Resource Review</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24150"/>
            <a:ext cx="822960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0322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86800" cy="762000"/>
          </a:xfrm>
        </p:spPr>
        <p:txBody>
          <a:bodyPr/>
          <a:lstStyle/>
          <a:p>
            <a:r>
              <a:rPr lang="en-US" b="1" dirty="0">
                <a:solidFill>
                  <a:srgbClr val="C00000"/>
                </a:solidFill>
              </a:rPr>
              <a:t> </a:t>
            </a:r>
            <a:br>
              <a:rPr lang="en-US" b="1" dirty="0">
                <a:solidFill>
                  <a:srgbClr val="C00000"/>
                </a:solidFill>
              </a:rPr>
            </a:br>
            <a:r>
              <a:rPr lang="en-US" dirty="0"/>
              <a:t>Resource Review OP-27</a:t>
            </a:r>
            <a:br>
              <a:rPr lang="en-US" b="1" dirty="0">
                <a:solidFill>
                  <a:srgbClr val="C00000"/>
                </a:solidFill>
              </a:rPr>
            </a:br>
            <a:endParaRPr lang="en-US" b="1" dirty="0">
              <a:solidFill>
                <a:srgbClr val="C00000"/>
              </a:solidFill>
            </a:endParaRPr>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91</a:t>
            </a:fld>
            <a:endParaRPr lang="en-US" dirty="0"/>
          </a:p>
        </p:txBody>
      </p:sp>
      <p:sp>
        <p:nvSpPr>
          <p:cNvPr id="3" name="TextBox 2"/>
          <p:cNvSpPr txBox="1"/>
          <p:nvPr/>
        </p:nvSpPr>
        <p:spPr>
          <a:xfrm>
            <a:off x="685800" y="1255216"/>
            <a:ext cx="7467600" cy="5078313"/>
          </a:xfrm>
          <a:prstGeom prst="rect">
            <a:avLst/>
          </a:prstGeom>
          <a:noFill/>
        </p:spPr>
        <p:txBody>
          <a:bodyPr wrap="square" rtlCol="0">
            <a:spAutoFit/>
          </a:bodyPr>
          <a:lstStyle/>
          <a:p>
            <a:pPr marL="342900" indent="-342900">
              <a:buFont typeface="Arial" panose="020B0604020202020204" pitchFamily="34" charset="0"/>
              <a:buChar char="•"/>
            </a:pPr>
            <a:r>
              <a:rPr lang="en-US" sz="2000" dirty="0"/>
              <a:t>5-Step Enrollment for Acute Care Hospitals/Facilities - </a:t>
            </a:r>
            <a:r>
              <a:rPr lang="en-US" sz="2000" dirty="0">
                <a:hlinkClick r:id="rId2"/>
              </a:rPr>
              <a:t>http://www.cdc.gov/nhsn/acute-care-hospital/enroll.html</a:t>
            </a:r>
            <a:endParaRPr lang="en-US" sz="2000" dirty="0"/>
          </a:p>
          <a:p>
            <a:r>
              <a:rPr lang="en-US" sz="2000" dirty="0"/>
              <a:t> </a:t>
            </a:r>
          </a:p>
          <a:p>
            <a:endParaRPr lang="en-US" sz="2000" dirty="0"/>
          </a:p>
          <a:p>
            <a:pPr marL="342900" indent="-342900">
              <a:buFont typeface="Arial" panose="020B0604020202020204" pitchFamily="34" charset="0"/>
              <a:buChar char="•"/>
            </a:pPr>
            <a:r>
              <a:rPr lang="en-US" sz="2000" dirty="0"/>
              <a:t>Training Resources for NHSN Users Already Enrolled - </a:t>
            </a:r>
            <a:r>
              <a:rPr lang="en-US" sz="2000" dirty="0">
                <a:hlinkClick r:id="rId3"/>
              </a:rPr>
              <a:t>http://www.cdc.gov/nhsn/acute-care-hospital/hcp-vaccination/index.html</a:t>
            </a:r>
            <a:endParaRPr lang="en-US" sz="2000" dirty="0"/>
          </a:p>
          <a:p>
            <a:r>
              <a:rPr lang="en-US" sz="2000" dirty="0"/>
              <a:t> </a:t>
            </a:r>
          </a:p>
          <a:p>
            <a:pPr marL="395288" indent="-395288">
              <a:buFont typeface="Wingdings" panose="05000000000000000000" pitchFamily="2" charset="2"/>
              <a:buChar char="q"/>
            </a:pPr>
            <a:endParaRPr lang="en-US" sz="2000" dirty="0"/>
          </a:p>
          <a:p>
            <a:pPr marL="342900" indent="-342900">
              <a:buFont typeface="Arial" panose="020B0604020202020204" pitchFamily="34" charset="0"/>
              <a:buChar char="•"/>
            </a:pPr>
            <a:r>
              <a:rPr lang="en-US" sz="2000" dirty="0"/>
              <a:t>Healthcare Professional Flu Measure (OP-27) Webinar (Dec 9, 2015) </a:t>
            </a:r>
            <a:r>
              <a:rPr lang="en-US" sz="2000" dirty="0">
                <a:hlinkClick r:id="rId4"/>
              </a:rPr>
              <a:t>https://www.ruralcenter.org/tasc/resources/healthcare-professional-flu-measure-op-27-webinar</a:t>
            </a:r>
            <a:endParaRPr lang="en-US" sz="2000" dirty="0"/>
          </a:p>
          <a:p>
            <a:r>
              <a:rPr lang="en-US" sz="2000" dirty="0"/>
              <a:t> </a:t>
            </a:r>
          </a:p>
          <a:p>
            <a:pPr marL="395288" indent="-395288">
              <a:buFont typeface="Wingdings" panose="05000000000000000000" pitchFamily="2" charset="2"/>
              <a:buChar char="q"/>
            </a:pPr>
            <a:endParaRPr lang="en-US" sz="2000" dirty="0"/>
          </a:p>
          <a:p>
            <a:pPr marL="395288" indent="-395288">
              <a:buFont typeface="Wingdings" panose="05000000000000000000" pitchFamily="2" charset="2"/>
              <a:buChar char="q"/>
            </a:pPr>
            <a:endParaRPr lang="en-US" sz="2400" dirty="0"/>
          </a:p>
        </p:txBody>
      </p:sp>
    </p:spTree>
    <p:extLst>
      <p:ext uri="{BB962C8B-B14F-4D97-AF65-F5344CB8AC3E}">
        <p14:creationId xmlns:p14="http://schemas.microsoft.com/office/powerpoint/2010/main" val="3374558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10600" cy="5410200"/>
          </a:xfrm>
        </p:spPr>
        <p:txBody>
          <a:bodyPr>
            <a:noAutofit/>
          </a:bodyPr>
          <a:lstStyle/>
          <a:p>
            <a:pPr marL="0" indent="0">
              <a:buNone/>
            </a:pPr>
            <a:endParaRPr lang="en-US" dirty="0"/>
          </a:p>
          <a:p>
            <a:pPr>
              <a:buFont typeface="Wingdings" panose="05000000000000000000" pitchFamily="2" charset="2"/>
              <a:buChar char="q"/>
            </a:pPr>
            <a:endParaRPr lang="en-US" sz="1600" dirty="0"/>
          </a:p>
          <a:p>
            <a:pPr>
              <a:buFont typeface="Wingdings" panose="05000000000000000000" pitchFamily="2" charset="2"/>
              <a:buChar char="q"/>
            </a:pPr>
            <a:endParaRPr lang="en-US" dirty="0"/>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92</a:t>
            </a:fld>
            <a:endParaRPr lang="en-US" dirty="0"/>
          </a:p>
        </p:txBody>
      </p:sp>
      <p:sp>
        <p:nvSpPr>
          <p:cNvPr id="8" name="Title 1"/>
          <p:cNvSpPr>
            <a:spLocks noGrp="1"/>
          </p:cNvSpPr>
          <p:nvPr>
            <p:ph type="title"/>
          </p:nvPr>
        </p:nvSpPr>
        <p:spPr>
          <a:xfrm>
            <a:off x="533400" y="381000"/>
            <a:ext cx="8382000" cy="381000"/>
          </a:xfrm>
        </p:spPr>
        <p:txBody>
          <a:bodyPr/>
          <a:lstStyle/>
          <a:p>
            <a:r>
              <a:rPr lang="en-US" dirty="0"/>
              <a:t>Resource Review</a:t>
            </a:r>
          </a:p>
        </p:txBody>
      </p:sp>
      <p:pic>
        <p:nvPicPr>
          <p:cNvPr id="2" name="Picture 1"/>
          <p:cNvPicPr>
            <a:picLocks noChangeAspect="1"/>
          </p:cNvPicPr>
          <p:nvPr/>
        </p:nvPicPr>
        <p:blipFill>
          <a:blip r:embed="rId2"/>
          <a:stretch>
            <a:fillRect/>
          </a:stretch>
        </p:blipFill>
        <p:spPr>
          <a:xfrm>
            <a:off x="228600" y="1066800"/>
            <a:ext cx="8699947" cy="4381725"/>
          </a:xfrm>
          <a:prstGeom prst="rect">
            <a:avLst/>
          </a:prstGeom>
          <a:ln>
            <a:solidFill>
              <a:schemeClr val="tx1"/>
            </a:solidFill>
          </a:ln>
        </p:spPr>
      </p:pic>
      <p:sp>
        <p:nvSpPr>
          <p:cNvPr id="4" name="Rectangle 3"/>
          <p:cNvSpPr/>
          <p:nvPr/>
        </p:nvSpPr>
        <p:spPr>
          <a:xfrm>
            <a:off x="457200" y="5867400"/>
            <a:ext cx="8305800" cy="923330"/>
          </a:xfrm>
          <a:prstGeom prst="rect">
            <a:avLst/>
          </a:prstGeom>
        </p:spPr>
        <p:txBody>
          <a:bodyPr wrap="square">
            <a:spAutoFit/>
          </a:bodyPr>
          <a:lstStyle/>
          <a:p>
            <a:r>
              <a:rPr lang="en-US" dirty="0">
                <a:hlinkClick r:id="rId3"/>
              </a:rPr>
              <a:t>https://www.qualitynet.org/dcs/ContentServer?c=Page&amp;pagename=QnetPublic%2FPage%2FQnetTier2&amp;cid=1196690015199</a:t>
            </a:r>
            <a:endParaRPr lang="en-US" dirty="0"/>
          </a:p>
          <a:p>
            <a:endParaRPr lang="en-US" dirty="0"/>
          </a:p>
        </p:txBody>
      </p:sp>
    </p:spTree>
    <p:extLst>
      <p:ext uri="{BB962C8B-B14F-4D97-AF65-F5344CB8AC3E}">
        <p14:creationId xmlns:p14="http://schemas.microsoft.com/office/powerpoint/2010/main" val="11618971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10600" cy="609600"/>
          </a:xfrm>
        </p:spPr>
        <p:txBody>
          <a:bodyPr/>
          <a:lstStyle/>
          <a:p>
            <a:r>
              <a:rPr lang="en-US" dirty="0"/>
              <a:t>Resource-Specification Manual  for MBQIP Measures   </a:t>
            </a:r>
          </a:p>
        </p:txBody>
      </p:sp>
      <p:sp>
        <p:nvSpPr>
          <p:cNvPr id="3" name="Content Placeholder 2"/>
          <p:cNvSpPr>
            <a:spLocks noGrp="1"/>
          </p:cNvSpPr>
          <p:nvPr>
            <p:ph idx="1"/>
          </p:nvPr>
        </p:nvSpPr>
        <p:spPr>
          <a:xfrm>
            <a:off x="228600" y="1143000"/>
            <a:ext cx="8610600" cy="5410200"/>
          </a:xfrm>
        </p:spPr>
        <p:txBody>
          <a:bodyPr>
            <a:normAutofit/>
          </a:bodyPr>
          <a:lstStyle/>
          <a:p>
            <a:r>
              <a:rPr lang="en-US" sz="2000" dirty="0"/>
              <a:t>This slide includes information from the Q-Net Hospital Outpatient Quality Reporting Specifications Manuals (based on collection period) accessible as follows:</a:t>
            </a:r>
          </a:p>
          <a:p>
            <a:r>
              <a:rPr lang="en-US" sz="2400" dirty="0">
                <a:hlinkClick r:id="rId2"/>
              </a:rPr>
              <a:t>http://www.qualitynet.org/dcs/ContentServer?pagename=QnetPublic/Page/SpecsManualLicense</a:t>
            </a:r>
            <a:endParaRPr lang="en-US" sz="2400" dirty="0"/>
          </a:p>
          <a:p>
            <a:pPr marL="0" indent="0">
              <a:buNone/>
            </a:pPr>
            <a:r>
              <a:rPr lang="en-US" sz="2400" dirty="0"/>
              <a:t> </a:t>
            </a:r>
          </a:p>
          <a:p>
            <a:pPr>
              <a:tabLst>
                <a:tab pos="1255713" algn="l"/>
              </a:tabLst>
            </a:pPr>
            <a:endParaRPr lang="en-US" sz="2600" dirty="0"/>
          </a:p>
          <a:p>
            <a:endParaRPr lang="en-US" dirty="0"/>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93</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55155"/>
            <a:ext cx="8458200" cy="143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648200"/>
            <a:ext cx="4191000" cy="190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1000" y="4343400"/>
            <a:ext cx="3733800" cy="2862322"/>
          </a:xfrm>
          <a:prstGeom prst="rect">
            <a:avLst/>
          </a:prstGeom>
          <a:noFill/>
        </p:spPr>
        <p:txBody>
          <a:bodyPr wrap="square" rtlCol="0">
            <a:spAutoFit/>
          </a:bodyPr>
          <a:lstStyle/>
          <a:p>
            <a:endParaRPr lang="en-US" dirty="0">
              <a:latin typeface="+mn-lt"/>
            </a:endParaRPr>
          </a:p>
          <a:p>
            <a:endParaRPr lang="en-US" dirty="0">
              <a:latin typeface="+mn-lt"/>
            </a:endParaRPr>
          </a:p>
          <a:p>
            <a:endParaRPr lang="en-US" dirty="0">
              <a:latin typeface="+mn-lt"/>
            </a:endParaRPr>
          </a:p>
          <a:p>
            <a:r>
              <a:rPr lang="en-US" dirty="0">
                <a:latin typeface="+mn-lt"/>
              </a:rPr>
              <a:t>Then click on Hospital Outpatient</a:t>
            </a:r>
          </a:p>
          <a:p>
            <a:endParaRPr lang="en-US" dirty="0">
              <a:latin typeface="+mn-lt"/>
            </a:endParaRPr>
          </a:p>
          <a:p>
            <a:r>
              <a:rPr lang="en-US" dirty="0">
                <a:latin typeface="+mn-lt"/>
              </a:rPr>
              <a:t>Scroll down to bottom </a:t>
            </a:r>
          </a:p>
          <a:p>
            <a:r>
              <a:rPr lang="en-US" dirty="0">
                <a:latin typeface="+mn-lt"/>
              </a:rPr>
              <a:t>of the page and “accept”</a:t>
            </a:r>
          </a:p>
          <a:p>
            <a:endParaRPr lang="en-US" dirty="0">
              <a:latin typeface="+mn-lt"/>
            </a:endParaRPr>
          </a:p>
          <a:p>
            <a:endParaRPr lang="en-US" dirty="0">
              <a:latin typeface="+mn-lt"/>
            </a:endParaRPr>
          </a:p>
          <a:p>
            <a:endParaRPr lang="en-US" dirty="0">
              <a:latin typeface="+mn-lt"/>
            </a:endParaRPr>
          </a:p>
        </p:txBody>
      </p:sp>
      <p:sp>
        <p:nvSpPr>
          <p:cNvPr id="8" name="Oval 7"/>
          <p:cNvSpPr/>
          <p:nvPr/>
        </p:nvSpPr>
        <p:spPr>
          <a:xfrm>
            <a:off x="1186696" y="4038600"/>
            <a:ext cx="1023104" cy="476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endCxn id="8" idx="4"/>
          </p:cNvCxnSpPr>
          <p:nvPr/>
        </p:nvCxnSpPr>
        <p:spPr>
          <a:xfrm flipV="1">
            <a:off x="1339096" y="4515154"/>
            <a:ext cx="359152" cy="6664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929896" y="6229045"/>
            <a:ext cx="1023104" cy="476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a:off x="2819400" y="6203949"/>
            <a:ext cx="913444" cy="2633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927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705600" cy="381000"/>
          </a:xfrm>
        </p:spPr>
        <p:txBody>
          <a:bodyPr/>
          <a:lstStyle/>
          <a:p>
            <a:r>
              <a:rPr lang="en-US" dirty="0"/>
              <a:t>HCAHPS resources</a:t>
            </a:r>
          </a:p>
        </p:txBody>
      </p:sp>
      <p:sp>
        <p:nvSpPr>
          <p:cNvPr id="3" name="Content Placeholder 2"/>
          <p:cNvSpPr>
            <a:spLocks noGrp="1"/>
          </p:cNvSpPr>
          <p:nvPr>
            <p:ph idx="1"/>
          </p:nvPr>
        </p:nvSpPr>
        <p:spPr>
          <a:xfrm>
            <a:off x="152399" y="990599"/>
            <a:ext cx="9076841" cy="5588431"/>
          </a:xfrm>
        </p:spPr>
        <p:txBody>
          <a:bodyPr>
            <a:noAutofit/>
          </a:bodyPr>
          <a:lstStyle/>
          <a:p>
            <a:pPr marL="0" indent="0">
              <a:buNone/>
            </a:pPr>
            <a:r>
              <a:rPr lang="en-US" sz="2000" dirty="0"/>
              <a:t>See CMS Website for General and Updated Info re: HCAHPS</a:t>
            </a:r>
          </a:p>
          <a:p>
            <a:pPr marL="0" indent="0">
              <a:buNone/>
            </a:pPr>
            <a:br>
              <a:rPr lang="en-US" sz="2000" dirty="0"/>
            </a:br>
            <a:r>
              <a:rPr lang="en-US" sz="2000" dirty="0">
                <a:hlinkClick r:id="rId3"/>
              </a:rPr>
              <a:t>http://www.hcahpsonline.org/home.aspx</a:t>
            </a:r>
            <a:endParaRPr lang="en-US" sz="2000" dirty="0"/>
          </a:p>
          <a:p>
            <a:pPr marL="0" indent="0">
              <a:buNone/>
            </a:pPr>
            <a:br>
              <a:rPr lang="en-US" sz="2000" dirty="0"/>
            </a:br>
            <a:r>
              <a:rPr lang="en-US" sz="2000" dirty="0"/>
              <a:t>See CMS Website for Copies of Telephone Surveys and Mailed Surveys</a:t>
            </a:r>
          </a:p>
          <a:p>
            <a:pPr marL="0" indent="0">
              <a:buNone/>
            </a:pPr>
            <a:br>
              <a:rPr lang="en-US" sz="2000" dirty="0"/>
            </a:br>
            <a:r>
              <a:rPr lang="en-US" sz="2000" dirty="0">
                <a:hlinkClick r:id="rId4"/>
              </a:rPr>
              <a:t>http://www.hcahpsonline.org/surveyinstrument.aspx</a:t>
            </a:r>
            <a:endParaRPr lang="en-US" sz="2000" dirty="0"/>
          </a:p>
          <a:p>
            <a:pPr marL="0" indent="0">
              <a:buNone/>
            </a:pPr>
            <a:br>
              <a:rPr lang="en-US" sz="2000" dirty="0"/>
            </a:br>
            <a:br>
              <a:rPr lang="en-US" sz="2000" dirty="0"/>
            </a:br>
            <a:r>
              <a:rPr lang="en-US" sz="2000" dirty="0"/>
              <a:t>STAR RATING</a:t>
            </a:r>
          </a:p>
          <a:p>
            <a:pPr marL="0" indent="0">
              <a:buNone/>
            </a:pPr>
            <a:br>
              <a:rPr lang="en-US" sz="2000" dirty="0"/>
            </a:br>
            <a:r>
              <a:rPr lang="en-US" dirty="0">
                <a:hlinkClick r:id="rId5"/>
              </a:rPr>
              <a:t>http://www.hcahpsonline.org/Files/July_2016_Star%20Ratings_Tech%20Notes.pdf</a:t>
            </a:r>
            <a:endParaRPr lang="en-US" dirty="0"/>
          </a:p>
          <a:p>
            <a:pPr marL="0" indent="0">
              <a:buNone/>
            </a:pPr>
            <a:endParaRPr lang="en-US" sz="2000" dirty="0"/>
          </a:p>
          <a:p>
            <a:pPr marL="0" indent="0">
              <a:buNone/>
            </a:pPr>
            <a:r>
              <a:rPr lang="en-US" dirty="0"/>
              <a:t>HCAHPS Quality Assurance Guidelines</a:t>
            </a:r>
            <a:endParaRPr lang="en-US" sz="2000" dirty="0"/>
          </a:p>
          <a:p>
            <a:pPr marL="0" indent="0">
              <a:buNone/>
            </a:pPr>
            <a:endParaRPr lang="en-US" sz="2000" dirty="0"/>
          </a:p>
          <a:p>
            <a:pPr marL="0" indent="0">
              <a:buNone/>
            </a:pPr>
            <a:r>
              <a:rPr lang="en-US" dirty="0">
                <a:hlinkClick r:id="rId6"/>
              </a:rPr>
              <a:t>http://www.hcahpsonline.org/Files/QAG_V11.0_2016.pdf</a:t>
            </a:r>
            <a:endParaRPr lang="en-US" dirty="0"/>
          </a:p>
          <a:p>
            <a:pPr marL="0" indent="0">
              <a:buNone/>
            </a:pPr>
            <a:endParaRPr lang="en-US" sz="2000" dirty="0"/>
          </a:p>
        </p:txBody>
      </p:sp>
      <p:sp>
        <p:nvSpPr>
          <p:cNvPr id="6" name="Slide Number Placeholder 5"/>
          <p:cNvSpPr>
            <a:spLocks noGrp="1"/>
          </p:cNvSpPr>
          <p:nvPr>
            <p:ph type="sldNum" sz="quarter" idx="12"/>
          </p:nvPr>
        </p:nvSpPr>
        <p:spPr/>
        <p:txBody>
          <a:bodyPr/>
          <a:lstStyle/>
          <a:p>
            <a:pPr>
              <a:defRPr/>
            </a:pPr>
            <a:fld id="{9DDB23D8-D88F-4FF9-8FC5-CF72CE79B248}" type="slidenum">
              <a:rPr lang="en-US" smtClean="0"/>
              <a:pPr>
                <a:defRPr/>
              </a:pPr>
              <a:t>94</a:t>
            </a:fld>
            <a:endParaRPr lang="en-US" dirty="0"/>
          </a:p>
        </p:txBody>
      </p:sp>
    </p:spTree>
    <p:extLst>
      <p:ext uri="{BB962C8B-B14F-4D97-AF65-F5344CB8AC3E}">
        <p14:creationId xmlns:p14="http://schemas.microsoft.com/office/powerpoint/2010/main" val="24328774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DDB23D8-D88F-4FF9-8FC5-CF72CE79B248}" type="slidenum">
              <a:rPr lang="en-US" smtClean="0"/>
              <a:pPr>
                <a:defRPr/>
              </a:pPr>
              <a:t>95</a:t>
            </a:fld>
            <a:endParaRPr lang="en-US" dirty="0"/>
          </a:p>
        </p:txBody>
      </p:sp>
      <p:sp>
        <p:nvSpPr>
          <p:cNvPr id="5" name="Rectangle 4"/>
          <p:cNvSpPr/>
          <p:nvPr/>
        </p:nvSpPr>
        <p:spPr>
          <a:xfrm>
            <a:off x="228600" y="152400"/>
            <a:ext cx="7315200" cy="523220"/>
          </a:xfrm>
          <a:prstGeom prst="rect">
            <a:avLst/>
          </a:prstGeom>
        </p:spPr>
        <p:txBody>
          <a:bodyPr wrap="square">
            <a:spAutoFit/>
          </a:bodyPr>
          <a:lstStyle/>
          <a:p>
            <a:r>
              <a:rPr lang="en-US" sz="2800" dirty="0">
                <a:latin typeface="+mj-lt"/>
              </a:rPr>
              <a:t>MBQIP Data Submission Deadlines </a:t>
            </a:r>
          </a:p>
        </p:txBody>
      </p:sp>
      <p:pic>
        <p:nvPicPr>
          <p:cNvPr id="3" name="Picture 2"/>
          <p:cNvPicPr>
            <a:picLocks noChangeAspect="1"/>
          </p:cNvPicPr>
          <p:nvPr/>
        </p:nvPicPr>
        <p:blipFill>
          <a:blip r:embed="rId2"/>
          <a:stretch>
            <a:fillRect/>
          </a:stretch>
        </p:blipFill>
        <p:spPr>
          <a:xfrm>
            <a:off x="5" y="990600"/>
            <a:ext cx="9136105" cy="4534903"/>
          </a:xfrm>
          <a:prstGeom prst="rect">
            <a:avLst/>
          </a:prstGeom>
        </p:spPr>
      </p:pic>
      <p:pic>
        <p:nvPicPr>
          <p:cNvPr id="6" name="Picture 5"/>
          <p:cNvPicPr>
            <a:picLocks noChangeAspect="1"/>
          </p:cNvPicPr>
          <p:nvPr/>
        </p:nvPicPr>
        <p:blipFill>
          <a:blip r:embed="rId3"/>
          <a:stretch>
            <a:fillRect/>
          </a:stretch>
        </p:blipFill>
        <p:spPr>
          <a:xfrm>
            <a:off x="82062" y="5837478"/>
            <a:ext cx="6675698" cy="883997"/>
          </a:xfrm>
          <a:prstGeom prst="rect">
            <a:avLst/>
          </a:prstGeom>
        </p:spPr>
      </p:pic>
    </p:spTree>
    <p:extLst>
      <p:ext uri="{BB962C8B-B14F-4D97-AF65-F5344CB8AC3E}">
        <p14:creationId xmlns:p14="http://schemas.microsoft.com/office/powerpoint/2010/main" val="29330500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371600"/>
            <a:ext cx="6297127" cy="4724400"/>
          </a:xfrm>
          <a:prstGeom prst="rect">
            <a:avLst/>
          </a:prstGeom>
        </p:spPr>
      </p:pic>
      <p:pic>
        <p:nvPicPr>
          <p:cNvPr id="3" name="Picture 2"/>
          <p:cNvPicPr>
            <a:picLocks noChangeAspect="1"/>
          </p:cNvPicPr>
          <p:nvPr/>
        </p:nvPicPr>
        <p:blipFill>
          <a:blip r:embed="rId3"/>
          <a:stretch>
            <a:fillRect/>
          </a:stretch>
        </p:blipFill>
        <p:spPr>
          <a:xfrm>
            <a:off x="6705600" y="1676400"/>
            <a:ext cx="2219136" cy="3505504"/>
          </a:xfrm>
          <a:prstGeom prst="rect">
            <a:avLst/>
          </a:prstGeom>
        </p:spPr>
      </p:pic>
    </p:spTree>
    <p:extLst>
      <p:ext uri="{BB962C8B-B14F-4D97-AF65-F5344CB8AC3E}">
        <p14:creationId xmlns:p14="http://schemas.microsoft.com/office/powerpoint/2010/main" val="11078900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theme/theme1.xml><?xml version="1.0" encoding="utf-8"?>
<a:theme xmlns:a="http://schemas.openxmlformats.org/drawingml/2006/main" name="Stroudwater presentations">
  <a:themeElements>
    <a:clrScheme name="Stroudwater colors">
      <a:dk1>
        <a:sysClr val="windowText" lastClr="000000"/>
      </a:dk1>
      <a:lt1>
        <a:sysClr val="window" lastClr="FFFFFF"/>
      </a:lt1>
      <a:dk2>
        <a:srgbClr val="44546A"/>
      </a:dk2>
      <a:lt2>
        <a:srgbClr val="E7E6E6"/>
      </a:lt2>
      <a:accent1>
        <a:srgbClr val="005B99"/>
      </a:accent1>
      <a:accent2>
        <a:srgbClr val="FF6600"/>
      </a:accent2>
      <a:accent3>
        <a:srgbClr val="6D6E70"/>
      </a:accent3>
      <a:accent4>
        <a:srgbClr val="0097FE"/>
      </a:accent4>
      <a:accent5>
        <a:srgbClr val="FF964F"/>
      </a:accent5>
      <a:accent6>
        <a:srgbClr val="44546A"/>
      </a:accent6>
      <a:hlink>
        <a:srgbClr val="0563C1"/>
      </a:hlink>
      <a:folHlink>
        <a:srgbClr val="7030A0"/>
      </a:folHlink>
    </a:clrScheme>
    <a:fontScheme name="Stroudwater fonts">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roudwater presentations" id="{3BC0243A-783B-4EC1-849C-FC725CF56C98}" vid="{0A079EC5-8ED2-47F6-BE8B-186DC6D4E2A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84FAE5FC4C3A49B918943099FF2D37" ma:contentTypeVersion="18" ma:contentTypeDescription="Create a new document." ma:contentTypeScope="" ma:versionID="2ca73fc241d5211209e59ce41ef05215">
  <xsd:schema xmlns:xsd="http://www.w3.org/2001/XMLSchema" xmlns:xs="http://www.w3.org/2001/XMLSchema" xmlns:p="http://schemas.microsoft.com/office/2006/metadata/properties" xmlns:ns2="55ca0338-3464-458c-8d8c-befa0d25d337" xmlns:ns3="16c272d2-2932-4024-9014-5baf0e569aad" targetNamespace="http://schemas.microsoft.com/office/2006/metadata/properties" ma:root="true" ma:fieldsID="c05c722d8272b636273a9bdf3d61c05a" ns2:_="" ns3:_="">
    <xsd:import namespace="55ca0338-3464-458c-8d8c-befa0d25d337"/>
    <xsd:import namespace="16c272d2-2932-4024-9014-5baf0e569a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ca0338-3464-458c-8d8c-befa0d25d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d773ad-95d2-4bdd-8790-289d27a7ac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272d2-2932-4024-9014-5baf0e569aa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944ee96-c1c0-41e0-bacd-fbbfd7a7b2b1}" ma:internalName="TaxCatchAll" ma:showField="CatchAllData" ma:web="16c272d2-2932-4024-9014-5baf0e569a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099C81-25B3-45C6-BC89-B654650122CD}"/>
</file>

<file path=customXml/itemProps2.xml><?xml version="1.0" encoding="utf-8"?>
<ds:datastoreItem xmlns:ds="http://schemas.openxmlformats.org/officeDocument/2006/customXml" ds:itemID="{FD97EEC1-D9D7-4345-9563-4859A76DDE96}"/>
</file>

<file path=docProps/app.xml><?xml version="1.0" encoding="utf-8"?>
<Properties xmlns="http://schemas.openxmlformats.org/officeDocument/2006/extended-properties" xmlns:vt="http://schemas.openxmlformats.org/officeDocument/2006/docPropsVTypes">
  <Template>Stroudwater presentations</Template>
  <TotalTime>61653</TotalTime>
  <Words>5177</Words>
  <Application>Microsoft Office PowerPoint</Application>
  <PresentationFormat>On-screen Show (4:3)</PresentationFormat>
  <Paragraphs>819</Paragraphs>
  <Slides>96</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Arial</vt:lpstr>
      <vt:lpstr>Calibri</vt:lpstr>
      <vt:lpstr>Courier New</vt:lpstr>
      <vt:lpstr>Trebuchet MS</vt:lpstr>
      <vt:lpstr>Verdana</vt:lpstr>
      <vt:lpstr>Wingdings</vt:lpstr>
      <vt:lpstr>Stroudwater presentations</vt:lpstr>
      <vt:lpstr>PowerPoint Presentation</vt:lpstr>
      <vt:lpstr>PowerPoint Presentation</vt:lpstr>
      <vt:lpstr>Federal Office of Rural Health Policy - MBQIP</vt:lpstr>
      <vt:lpstr>Federal Office of Rural Health Policy - MBQIP</vt:lpstr>
      <vt:lpstr>MBQIP Measures </vt:lpstr>
      <vt:lpstr>Sampling - MBQIP Measures</vt:lpstr>
      <vt:lpstr>PowerPoint Presentation</vt:lpstr>
      <vt:lpstr>MBQIP Measures Reporting Periods  (Rolling 4 Quarters)</vt:lpstr>
      <vt:lpstr>Proposed new measures for  FY 2018-2021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HCAHPS Star Rating Q3/2016</vt:lpstr>
      <vt:lpstr>HCAHPS Response Rate Q3/2016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 Review</vt:lpstr>
      <vt:lpstr>Resource Review</vt:lpstr>
      <vt:lpstr>Resource Review</vt:lpstr>
      <vt:lpstr>  Resource Review OP-27 </vt:lpstr>
      <vt:lpstr>Resource Review</vt:lpstr>
      <vt:lpstr>Resource-Specification Manual  for MBQIP Measures   </vt:lpstr>
      <vt:lpstr>HCAHPS resources</vt:lpstr>
      <vt:lpstr>PowerPoint Presentation</vt:lpstr>
      <vt:lpstr>PowerPoint Presentation</vt:lpstr>
    </vt:vector>
  </TitlesOfParts>
  <Company>Stroudwater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MBQIP Idaho</dc:title>
  <dc:creator>GLathrop@stroudwater.com</dc:creator>
  <cp:lastModifiedBy>Carla Wilber</cp:lastModifiedBy>
  <cp:revision>3130</cp:revision>
  <cp:lastPrinted>2016-04-27T19:19:45Z</cp:lastPrinted>
  <dcterms:created xsi:type="dcterms:W3CDTF">2004-07-11T19:29:50Z</dcterms:created>
  <dcterms:modified xsi:type="dcterms:W3CDTF">2017-07-10T20:44:47Z</dcterms:modified>
</cp:coreProperties>
</file>