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32"/>
  </p:notesMasterIdLst>
  <p:handoutMasterIdLst>
    <p:handoutMasterId r:id="rId33"/>
  </p:handoutMasterIdLst>
  <p:sldIdLst>
    <p:sldId id="2011" r:id="rId2"/>
    <p:sldId id="1861" r:id="rId3"/>
    <p:sldId id="2012" r:id="rId4"/>
    <p:sldId id="2013" r:id="rId5"/>
    <p:sldId id="1956" r:id="rId6"/>
    <p:sldId id="1901" r:id="rId7"/>
    <p:sldId id="1911" r:id="rId8"/>
    <p:sldId id="1913" r:id="rId9"/>
    <p:sldId id="1906" r:id="rId10"/>
    <p:sldId id="1902" r:id="rId11"/>
    <p:sldId id="1905" r:id="rId12"/>
    <p:sldId id="1923" r:id="rId13"/>
    <p:sldId id="1914" r:id="rId14"/>
    <p:sldId id="1915" r:id="rId15"/>
    <p:sldId id="1903" r:id="rId16"/>
    <p:sldId id="1907" r:id="rId17"/>
    <p:sldId id="1904" r:id="rId18"/>
    <p:sldId id="1908" r:id="rId19"/>
    <p:sldId id="1909" r:id="rId20"/>
    <p:sldId id="1910" r:id="rId21"/>
    <p:sldId id="1916" r:id="rId22"/>
    <p:sldId id="1928" r:id="rId23"/>
    <p:sldId id="1924" r:id="rId24"/>
    <p:sldId id="1925" r:id="rId25"/>
    <p:sldId id="1927" r:id="rId26"/>
    <p:sldId id="1970" r:id="rId27"/>
    <p:sldId id="2024" r:id="rId28"/>
    <p:sldId id="2025" r:id="rId29"/>
    <p:sldId id="1981" r:id="rId30"/>
    <p:sldId id="1912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Guyot" initials="MG" lastIdx="2" clrIdx="0"/>
  <p:cmAuthor id="1" name="Hillary Zipper" initials="HZ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303"/>
    <a:srgbClr val="C85200"/>
    <a:srgbClr val="F28E2B"/>
    <a:srgbClr val="CBC06E"/>
    <a:srgbClr val="E7F1F5"/>
    <a:srgbClr val="005B99"/>
    <a:srgbClr val="E09D53"/>
    <a:srgbClr val="98B764"/>
    <a:srgbClr val="3E8BB1"/>
    <a:srgbClr val="197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6" autoAdjust="0"/>
    <p:restoredTop sz="94343" autoAdjust="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notesViewPr>
    <p:cSldViewPr showGuides="1">
      <p:cViewPr varScale="1">
        <p:scale>
          <a:sx n="65" d="100"/>
          <a:sy n="65" d="100"/>
        </p:scale>
        <p:origin x="-3115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100"/>
            </a:lvl1pPr>
          </a:lstStyle>
          <a:p>
            <a:fld id="{D7684E86-29BF-4E96-BDE0-279EAB2DA1AA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25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625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100"/>
            </a:lvl1pPr>
          </a:lstStyle>
          <a:p>
            <a:fld id="{912978F9-7115-4969-B500-AB79F290A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7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369CFF23-FB89-402D-B871-CA55ED681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FF23-FB89-402D-B871-CA55ED681A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87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13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29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84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30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5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A6F-4A46-4D33-80A7-0499155B88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2374"/>
            <a:ext cx="6400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3580-C414-4D58-866C-8F6D6B3166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53A7-DCBA-4206-B0C8-4A71069C7A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7FF6-9F8E-4DE5-A399-8714E8A71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B720-AC2F-4736-B461-39A789051B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97C5-3088-4546-BD00-040891703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EE24-D388-43FA-B214-3FEF339210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5F4D-FF71-4744-A65A-BDEE6D121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524A-EC83-4F2C-9746-C5602FB466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399" y="1417637"/>
            <a:ext cx="72957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F01E5-F213-4A2D-82AC-DA78EA58C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Slide Number Placeholder 3"/>
          <p:cNvSpPr txBox="1">
            <a:spLocks/>
          </p:cNvSpPr>
          <p:nvPr/>
        </p:nvSpPr>
        <p:spPr bwMode="auto">
          <a:xfrm>
            <a:off x="8610600" y="6492875"/>
            <a:ext cx="5334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FAF52-A8C0-428D-B0BB-FA81FD3C01EA}" type="slidenum">
              <a:rPr lang="en-US" sz="1200" b="0" smtClean="0">
                <a:solidFill>
                  <a:schemeClr val="bg1"/>
                </a:solidFill>
                <a:latin typeface="+mj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14400"/>
            <a:ext cx="7543800" cy="0"/>
          </a:xfrm>
          <a:prstGeom prst="line">
            <a:avLst/>
          </a:prstGeom>
          <a:noFill/>
          <a:ln w="9525" cap="flat" cmpd="sng" algn="ctr">
            <a:solidFill>
              <a:srgbClr val="005B99"/>
            </a:solidFill>
            <a:prstDash val="soli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70560"/>
            <a:ext cx="1449237" cy="3200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914400"/>
            <a:ext cx="7543800" cy="0"/>
          </a:xfrm>
          <a:prstGeom prst="line">
            <a:avLst/>
          </a:prstGeom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70560"/>
            <a:ext cx="1449237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guyotconsultin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knowlton@stroudwater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yguyotconsulting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95400" y="864275"/>
            <a:ext cx="6629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400" b="1" i="1" dirty="0">
              <a:solidFill>
                <a:srgbClr val="666699"/>
              </a:solidFill>
            </a:endParaRPr>
          </a:p>
          <a:p>
            <a:pPr algn="ctr"/>
            <a:br>
              <a:rPr lang="en-US" sz="3200" b="1" i="1" dirty="0"/>
            </a:b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095107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55713" algn="l"/>
              </a:tabLst>
            </a:pPr>
            <a:r>
              <a:rPr lang="en-US" sz="3200" b="1" dirty="0">
                <a:solidFill>
                  <a:schemeClr val="tx2"/>
                </a:solidFill>
              </a:rPr>
              <a:t>CAH Swing Bed PI/QI Pilot Project </a:t>
            </a:r>
          </a:p>
          <a:p>
            <a:pPr algn="ctr">
              <a:tabLst>
                <a:tab pos="1255713" algn="l"/>
              </a:tabLst>
            </a:pP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Outcome Management 4th Quarterly Meeting</a:t>
            </a:r>
          </a:p>
          <a:p>
            <a:pPr algn="ctr">
              <a:tabLst>
                <a:tab pos="1255713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Of the Pilot Project</a:t>
            </a:r>
            <a:endParaRPr lang="en-US" sz="3200" b="1" dirty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rgbClr val="800080"/>
              </a:solidFill>
            </a:endParaRPr>
          </a:p>
          <a:p>
            <a:pPr algn="r"/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 April 17, 2019 </a:t>
            </a:r>
          </a:p>
          <a:p>
            <a:pPr algn="ctr"/>
            <a:r>
              <a:rPr lang="en-US" sz="2800" b="1" dirty="0">
                <a:solidFill>
                  <a:srgbClr val="800080"/>
                </a:solidFill>
              </a:rPr>
              <a:t>					</a:t>
            </a:r>
            <a:endParaRPr lang="en-US" sz="2400" dirty="0"/>
          </a:p>
        </p:txBody>
      </p:sp>
      <p:sp>
        <p:nvSpPr>
          <p:cNvPr id="17" name="Rectangle 19"/>
          <p:cNvSpPr txBox="1">
            <a:spLocks noChangeArrowheads="1"/>
          </p:cNvSpPr>
          <p:nvPr/>
        </p:nvSpPr>
        <p:spPr>
          <a:xfrm>
            <a:off x="4876800" y="54864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Mary Guyot Consulting </a:t>
            </a:r>
            <a:endParaRPr lang="en-US" altLang="en-US" u="sng" dirty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207-650-5830 (cell/text)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maryguyotconsulting@gmail.com</a:t>
            </a:r>
            <a:endParaRPr lang="en-US" alt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12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665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82" y="1016728"/>
            <a:ext cx="8259518" cy="5882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Age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</p:spTree>
    <p:extLst>
      <p:ext uri="{BB962C8B-B14F-4D97-AF65-F5344CB8AC3E}">
        <p14:creationId xmlns:p14="http://schemas.microsoft.com/office/powerpoint/2010/main" val="24942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" y="990600"/>
            <a:ext cx="8662958" cy="5882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Medical Condition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</p:spTree>
    <p:extLst>
      <p:ext uri="{BB962C8B-B14F-4D97-AF65-F5344CB8AC3E}">
        <p14:creationId xmlns:p14="http://schemas.microsoft.com/office/powerpoint/2010/main" val="41306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Average BIMS Score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77000" y="76200"/>
            <a:ext cx="1728187" cy="725480"/>
            <a:chOff x="5181600" y="3449838"/>
            <a:chExt cx="1728187" cy="725480"/>
          </a:xfrm>
        </p:grpSpPr>
        <p:sp>
          <p:nvSpPr>
            <p:cNvPr id="10" name="Rectangle 9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B468A3-7E46-4FEA-A484-5B17D6764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3" y="1008020"/>
            <a:ext cx="8476147" cy="58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8523588" cy="5874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Self-Care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5011271" y="9906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</p:spTree>
    <p:extLst>
      <p:ext uri="{BB962C8B-B14F-4D97-AF65-F5344CB8AC3E}">
        <p14:creationId xmlns:p14="http://schemas.microsoft.com/office/powerpoint/2010/main" val="17432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8523588" cy="5874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Mobility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22835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5011271" y="9906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</p:spTree>
    <p:extLst>
      <p:ext uri="{BB962C8B-B14F-4D97-AF65-F5344CB8AC3E}">
        <p14:creationId xmlns:p14="http://schemas.microsoft.com/office/powerpoint/2010/main" val="21389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3183"/>
            <a:ext cx="9144000" cy="591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Discharge Disposition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</p:spTree>
    <p:extLst>
      <p:ext uri="{BB962C8B-B14F-4D97-AF65-F5344CB8AC3E}">
        <p14:creationId xmlns:p14="http://schemas.microsoft.com/office/powerpoint/2010/main" val="454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111"/>
            <a:ext cx="7159227" cy="5882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30 Day Follow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3194178" cy="10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918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Residence Pre-Acute Admission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</p:spTree>
    <p:extLst>
      <p:ext uri="{BB962C8B-B14F-4D97-AF65-F5344CB8AC3E}">
        <p14:creationId xmlns:p14="http://schemas.microsoft.com/office/powerpoint/2010/main" val="167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8776608" cy="5874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Readmits to Acute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5" name="Rectangle 14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  <a:endCxn id="15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0" y="991528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24" y="9590"/>
            <a:ext cx="990476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8776608" cy="5874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Readmits to SB/SNF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0" y="991528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24" y="0"/>
            <a:ext cx="990476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9:00 - 9:45</a:t>
            </a:r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Welcome &amp; Intro – Name, Hospital, Title</a:t>
            </a:r>
          </a:p>
          <a:p>
            <a:r>
              <a:rPr lang="en-US" dirty="0"/>
              <a:t>			</a:t>
            </a:r>
          </a:p>
          <a:p>
            <a:r>
              <a:rPr lang="en-US" b="1" dirty="0"/>
              <a:t>9:15 – 9:45</a:t>
            </a:r>
            <a:r>
              <a:rPr lang="en-US" dirty="0"/>
              <a:t>	Each hospital to show reports printed from the Stroudwater tool</a:t>
            </a:r>
          </a:p>
          <a:p>
            <a:r>
              <a:rPr lang="en-US" dirty="0"/>
              <a:t>		Issues with printing reports?</a:t>
            </a:r>
          </a:p>
          <a:p>
            <a:r>
              <a:rPr lang="en-US" dirty="0"/>
              <a:t>		What happens to the report?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9:45 - 10:00	</a:t>
            </a:r>
            <a:r>
              <a:rPr lang="en-US" dirty="0"/>
              <a:t>Last quarters Action Plan Status Reporting by hospital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10:00 – 10:15	</a:t>
            </a:r>
            <a:r>
              <a:rPr lang="en-US" dirty="0"/>
              <a:t>Break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10:15 - 11:00</a:t>
            </a:r>
            <a:r>
              <a:rPr lang="en-US" dirty="0"/>
              <a:t>	Continue Action Plan Presentations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11:00 – 12:00	</a:t>
            </a:r>
            <a:r>
              <a:rPr lang="en-US" dirty="0"/>
              <a:t>Outcome &amp; Benchmarking Data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12:00 - 1:00	</a:t>
            </a:r>
            <a:r>
              <a:rPr lang="en-US" dirty="0"/>
              <a:t>Lunch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1:00 – 1:45 </a:t>
            </a:r>
            <a:r>
              <a:rPr lang="en-US" dirty="0"/>
              <a:t>	Opportunities for Improvement?  </a:t>
            </a:r>
          </a:p>
          <a:p>
            <a:r>
              <a:rPr lang="en-US" b="1" dirty="0"/>
              <a:t> 	</a:t>
            </a:r>
            <a:endParaRPr lang="en-US" dirty="0"/>
          </a:p>
          <a:p>
            <a:r>
              <a:rPr lang="en-US" b="1" dirty="0"/>
              <a:t>1:45 – 2:20	</a:t>
            </a:r>
            <a:r>
              <a:rPr lang="en-US" dirty="0"/>
              <a:t>Discuss outcome of the SB Needs Survey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2:20 - 2:30</a:t>
            </a:r>
            <a:r>
              <a:rPr lang="en-US" dirty="0"/>
              <a:t>	Next Step 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304800" y="304800"/>
            <a:ext cx="6705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Agenda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8776608" cy="5874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Revisits to ED or Observation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0" y="991528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24" y="0"/>
            <a:ext cx="990476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(4/2018-3/2019)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6019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137901" y="832234"/>
            <a:ext cx="8995213" cy="51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(4/2018-3/2019)</a:t>
            </a:r>
            <a:endParaRPr lang="en-US" sz="1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57400" y="61722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76200" y="990599"/>
            <a:ext cx="8995213" cy="51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(4/2018-3/2019)- Reason for Admission 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</a:rPr>
              <a:t>(count of records)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-2" y="990598"/>
            <a:ext cx="8995213" cy="511733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48000" y="61722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</p:spTree>
    <p:extLst>
      <p:ext uri="{BB962C8B-B14F-4D97-AF65-F5344CB8AC3E}">
        <p14:creationId xmlns:p14="http://schemas.microsoft.com/office/powerpoint/2010/main" val="3482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58721" y="990598"/>
            <a:ext cx="8995213" cy="51173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(4/2018-3/2019)- PI Self Care by Primary Condition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61722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</p:spTree>
    <p:extLst>
      <p:ext uri="{BB962C8B-B14F-4D97-AF65-F5344CB8AC3E}">
        <p14:creationId xmlns:p14="http://schemas.microsoft.com/office/powerpoint/2010/main" val="17551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(4/2018-3/2019)- PI Mobility by Primary Condition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61722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462" r="12500"/>
          <a:stretch/>
        </p:blipFill>
        <p:spPr>
          <a:xfrm>
            <a:off x="76201" y="990600"/>
            <a:ext cx="8995213" cy="51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Networking Lunch (</a:t>
            </a:r>
            <a:r>
              <a:rPr lang="en-US" sz="2400" b="1" dirty="0"/>
              <a:t>12:00 PM to 1:00 PM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5E83A-6CC3-4825-8141-A72612CCE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2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What is the data telling us? (</a:t>
            </a:r>
            <a:r>
              <a:rPr lang="en-US" sz="2400" b="1" dirty="0"/>
              <a:t>1:00 PM – 1:45 PM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0" y="10668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4000" dirty="0"/>
              <a:t>What are the opportunities for WV CAHs Network hospitals.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B380C-AB05-419D-8938-3D27A7FE8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" y="2241619"/>
            <a:ext cx="4385549" cy="3289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7493DB-9596-4FD7-9993-5A06EAF3C389}"/>
              </a:ext>
            </a:extLst>
          </p:cNvPr>
          <p:cNvSpPr/>
          <p:nvPr/>
        </p:nvSpPr>
        <p:spPr>
          <a:xfrm>
            <a:off x="457200" y="1066800"/>
            <a:ext cx="42671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Preparing for your PI/QI and Leadership reports and meetings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22246-5135-4F51-B64A-4E0637BF9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92251"/>
            <a:ext cx="3276600" cy="1879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ACFF16-5529-44A2-BC81-46B3C9670FE1}"/>
              </a:ext>
            </a:extLst>
          </p:cNvPr>
          <p:cNvSpPr/>
          <p:nvPr/>
        </p:nvSpPr>
        <p:spPr>
          <a:xfrm>
            <a:off x="398024" y="5624512"/>
            <a:ext cx="554557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Which score or what processes will you work on this next quarter using a team approach)</a:t>
            </a:r>
          </a:p>
        </p:txBody>
      </p:sp>
    </p:spTree>
    <p:extLst>
      <p:ext uri="{BB962C8B-B14F-4D97-AF65-F5344CB8AC3E}">
        <p14:creationId xmlns:p14="http://schemas.microsoft.com/office/powerpoint/2010/main" val="32468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6AA8567-FDB2-4E24-BB7A-1C5F55C03474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7620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Survey Outcome (</a:t>
            </a:r>
            <a:r>
              <a:rPr lang="en-US" sz="2200" b="1" dirty="0"/>
              <a:t>1:45 PM to 2:20 PM</a:t>
            </a:r>
            <a:r>
              <a:rPr lang="en-US" sz="2200" b="1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0EFAD-09FA-4496-B7AA-B1C0C8624C13}"/>
              </a:ext>
            </a:extLst>
          </p:cNvPr>
          <p:cNvSpPr txBox="1"/>
          <p:nvPr/>
        </p:nvSpPr>
        <p:spPr>
          <a:xfrm>
            <a:off x="647700" y="1524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4A491-5A1A-48E0-828D-7642663C696E}"/>
              </a:ext>
            </a:extLst>
          </p:cNvPr>
          <p:cNvSpPr/>
          <p:nvPr/>
        </p:nvSpPr>
        <p:spPr>
          <a:xfrm>
            <a:off x="457200" y="2846365"/>
            <a:ext cx="7620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Priorities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2B0F2-96B6-48DA-A27E-51D065118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57014"/>
              </p:ext>
            </p:extLst>
          </p:nvPr>
        </p:nvGraphicFramePr>
        <p:xfrm>
          <a:off x="990600" y="3672545"/>
          <a:ext cx="7010403" cy="2880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945">
                  <a:extLst>
                    <a:ext uri="{9D8B030D-6E8A-4147-A177-3AD203B41FA5}">
                      <a16:colId xmlns:a16="http://schemas.microsoft.com/office/drawing/2014/main" val="1478484806"/>
                    </a:ext>
                  </a:extLst>
                </a:gridCol>
                <a:gridCol w="844945">
                  <a:extLst>
                    <a:ext uri="{9D8B030D-6E8A-4147-A177-3AD203B41FA5}">
                      <a16:colId xmlns:a16="http://schemas.microsoft.com/office/drawing/2014/main" val="1725048850"/>
                    </a:ext>
                  </a:extLst>
                </a:gridCol>
                <a:gridCol w="844945">
                  <a:extLst>
                    <a:ext uri="{9D8B030D-6E8A-4147-A177-3AD203B41FA5}">
                      <a16:colId xmlns:a16="http://schemas.microsoft.com/office/drawing/2014/main" val="764757875"/>
                    </a:ext>
                  </a:extLst>
                </a:gridCol>
                <a:gridCol w="844945">
                  <a:extLst>
                    <a:ext uri="{9D8B030D-6E8A-4147-A177-3AD203B41FA5}">
                      <a16:colId xmlns:a16="http://schemas.microsoft.com/office/drawing/2014/main" val="3273388478"/>
                    </a:ext>
                  </a:extLst>
                </a:gridCol>
                <a:gridCol w="844945">
                  <a:extLst>
                    <a:ext uri="{9D8B030D-6E8A-4147-A177-3AD203B41FA5}">
                      <a16:colId xmlns:a16="http://schemas.microsoft.com/office/drawing/2014/main" val="1685296775"/>
                    </a:ext>
                  </a:extLst>
                </a:gridCol>
                <a:gridCol w="844945">
                  <a:extLst>
                    <a:ext uri="{9D8B030D-6E8A-4147-A177-3AD203B41FA5}">
                      <a16:colId xmlns:a16="http://schemas.microsoft.com/office/drawing/2014/main" val="4240455021"/>
                    </a:ext>
                  </a:extLst>
                </a:gridCol>
                <a:gridCol w="844945">
                  <a:extLst>
                    <a:ext uri="{9D8B030D-6E8A-4147-A177-3AD203B41FA5}">
                      <a16:colId xmlns:a16="http://schemas.microsoft.com/office/drawing/2014/main" val="563451730"/>
                    </a:ext>
                  </a:extLst>
                </a:gridCol>
                <a:gridCol w="844945">
                  <a:extLst>
                    <a:ext uri="{9D8B030D-6E8A-4147-A177-3AD203B41FA5}">
                      <a16:colId xmlns:a16="http://schemas.microsoft.com/office/drawing/2014/main" val="1537863440"/>
                    </a:ext>
                  </a:extLst>
                </a:gridCol>
                <a:gridCol w="250843">
                  <a:extLst>
                    <a:ext uri="{9D8B030D-6E8A-4147-A177-3AD203B41FA5}">
                      <a16:colId xmlns:a16="http://schemas.microsoft.com/office/drawing/2014/main" val="2741576545"/>
                    </a:ext>
                  </a:extLst>
                </a:gridCol>
              </a:tblGrid>
              <a:tr h="383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3591683"/>
                  </a:ext>
                </a:extLst>
              </a:tr>
              <a:tr h="41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Increasing SB Utilization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302712"/>
                  </a:ext>
                </a:extLst>
              </a:tr>
              <a:tr h="41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Mtg with CEO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6741493"/>
                  </a:ext>
                </a:extLst>
              </a:tr>
              <a:tr h="41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Improving Functional Measures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58873"/>
                  </a:ext>
                </a:extLst>
              </a:tr>
              <a:tr h="41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Skilled Needs Documentation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7653930"/>
                  </a:ext>
                </a:extLst>
              </a:tr>
              <a:tr h="41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Care Planning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713130"/>
                  </a:ext>
                </a:extLst>
              </a:tr>
              <a:tr h="433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Interdisciplinary Team Approach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49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F2835F-BBCA-420A-BAF9-767A7A226097}"/>
              </a:ext>
            </a:extLst>
          </p:cNvPr>
          <p:cNvSpPr txBox="1"/>
          <p:nvPr/>
        </p:nvSpPr>
        <p:spPr>
          <a:xfrm>
            <a:off x="914400" y="100078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Plans for 2019 - 2020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9C3386-CB38-4A6C-ADA2-2B96779BBF0F}"/>
              </a:ext>
            </a:extLst>
          </p:cNvPr>
          <p:cNvSpPr/>
          <p:nvPr/>
        </p:nvSpPr>
        <p:spPr>
          <a:xfrm>
            <a:off x="990600" y="1676400"/>
            <a:ext cx="75438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Qty Mtgs:  </a:t>
            </a:r>
            <a:r>
              <a:rPr lang="en-US" u="sng" dirty="0">
                <a:solidFill>
                  <a:schemeClr val="tx1"/>
                </a:solidFill>
              </a:rPr>
              <a:t>1/3 Benchmarking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u="sng" dirty="0">
                <a:solidFill>
                  <a:schemeClr val="tx1"/>
                </a:solidFill>
              </a:rPr>
              <a:t>1/3 SB training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u="sng" dirty="0">
                <a:solidFill>
                  <a:schemeClr val="tx1"/>
                </a:solidFill>
              </a:rPr>
              <a:t>1/3 Action Planning</a:t>
            </a:r>
            <a:endParaRPr lang="en-US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FF0F16-9588-4484-B5E0-DED708B2911C}"/>
              </a:ext>
            </a:extLst>
          </p:cNvPr>
          <p:cNvSpPr/>
          <p:nvPr/>
        </p:nvSpPr>
        <p:spPr>
          <a:xfrm>
            <a:off x="8153400" y="3175782"/>
            <a:ext cx="914400" cy="3301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  <a:p>
            <a:pPr algn="ctr"/>
            <a:r>
              <a:rPr lang="en-US" sz="2400" dirty="0"/>
              <a:t>O</a:t>
            </a:r>
          </a:p>
          <a:p>
            <a:pPr algn="ctr"/>
            <a:r>
              <a:rPr lang="en-US" sz="2400" dirty="0"/>
              <a:t>M</a:t>
            </a:r>
          </a:p>
          <a:p>
            <a:pPr algn="ctr"/>
            <a:r>
              <a:rPr lang="en-US" sz="2400" dirty="0"/>
              <a:t>M</a:t>
            </a:r>
          </a:p>
          <a:p>
            <a:pPr algn="ctr"/>
            <a:r>
              <a:rPr lang="en-US" sz="2400" dirty="0"/>
              <a:t>E</a:t>
            </a:r>
          </a:p>
          <a:p>
            <a:pPr algn="ctr"/>
            <a:r>
              <a:rPr lang="en-US" sz="2400" dirty="0"/>
              <a:t>N</a:t>
            </a:r>
          </a:p>
          <a:p>
            <a:pPr algn="ctr"/>
            <a:r>
              <a:rPr lang="en-US" sz="2400" dirty="0"/>
              <a:t>T</a:t>
            </a:r>
          </a:p>
          <a:p>
            <a:pPr algn="ctr"/>
            <a:r>
              <a:rPr lang="en-US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399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Next Step (</a:t>
            </a:r>
            <a:r>
              <a:rPr lang="en-US" sz="2400" b="1" dirty="0"/>
              <a:t>2:20 PM to 2:30 PM</a:t>
            </a:r>
            <a:r>
              <a:rPr lang="en-US" sz="2400" b="1" dirty="0">
                <a:solidFill>
                  <a:srgbClr val="C00000"/>
                </a:solidFill>
              </a:rPr>
              <a:t>) &amp; 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C6CC7-2910-4545-B779-E01DF4472C28}"/>
              </a:ext>
            </a:extLst>
          </p:cNvPr>
          <p:cNvSpPr/>
          <p:nvPr/>
        </p:nvSpPr>
        <p:spPr>
          <a:xfrm>
            <a:off x="609600" y="1066800"/>
            <a:ext cx="8229600" cy="556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Working on your 0pportunities for improvement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Email Paula Knowlton from Stroudwater at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pknowlton@stroudwater.com</a:t>
            </a:r>
            <a:r>
              <a:rPr lang="en-US" sz="2000" dirty="0">
                <a:solidFill>
                  <a:schemeClr val="tx1"/>
                </a:solidFill>
              </a:rPr>
              <a:t> for any technical questions (add a person with access to data, data entry issues, pulling reports together…)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Write to me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maryguyotconsulting@gmail.com</a:t>
            </a:r>
            <a:r>
              <a:rPr lang="en-US" sz="2000" dirty="0">
                <a:solidFill>
                  <a:schemeClr val="tx1"/>
                </a:solidFill>
              </a:rPr>
              <a:t> with clinical questions or to share what you would like the web-based tool to be able to do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Writing to Paula or I, PLEASE clarify which hospital you are asking about especially if from same system (email name is not always sufficient!!)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Share the measure or process you have committed to improve with your team and agree on an action plan to do so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Come prepared to share what you worked on and outcome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Enter data for all April, May &amp; June discharges by July 5th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Enter 30-day follow-up data entry for all patients who have been discharged for 30 to 33 days by July 5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Come prepared for the July meeting: </a:t>
            </a:r>
            <a:r>
              <a:rPr lang="en-US" sz="2000" u="sng" dirty="0">
                <a:solidFill>
                  <a:schemeClr val="tx1"/>
                </a:solidFill>
              </a:rPr>
              <a:t>07/17/2019</a:t>
            </a:r>
            <a:r>
              <a:rPr lang="en-US" sz="2000" dirty="0">
                <a:solidFill>
                  <a:schemeClr val="tx1"/>
                </a:solidFill>
              </a:rPr>
              <a:t> (who should you bring to the meetings?</a:t>
            </a:r>
            <a:r>
              <a:rPr lang="en-US" sz="2000" b="1" dirty="0">
                <a:solidFill>
                  <a:srgbClr val="C00000"/>
                </a:solidFill>
              </a:rPr>
              <a:t>  Mark Your Calendars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b="1" dirty="0">
                <a:solidFill>
                  <a:srgbClr val="C00000"/>
                </a:solidFill>
              </a:rPr>
              <a:t> July Mtg will partially be a re-orientation of key measures &amp; CMS updated guidelines</a:t>
            </a:r>
          </a:p>
        </p:txBody>
      </p:sp>
    </p:spTree>
    <p:extLst>
      <p:ext uri="{BB962C8B-B14F-4D97-AF65-F5344CB8AC3E}">
        <p14:creationId xmlns:p14="http://schemas.microsoft.com/office/powerpoint/2010/main" val="2525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304800" y="304800"/>
            <a:ext cx="6705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Data Reports (</a:t>
            </a:r>
            <a:r>
              <a:rPr lang="en-US" sz="2200" b="1" dirty="0"/>
              <a:t>9:15 to 9:45</a:t>
            </a:r>
            <a:r>
              <a:rPr lang="en-US" sz="2200" b="1" dirty="0">
                <a:solidFill>
                  <a:srgbClr val="C00000"/>
                </a:solidFill>
              </a:rPr>
              <a:t>)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27C2AC-A72A-465D-BCBC-BD1465E513B7}"/>
              </a:ext>
            </a:extLst>
          </p:cNvPr>
          <p:cNvSpPr/>
          <p:nvPr/>
        </p:nvSpPr>
        <p:spPr>
          <a:xfrm>
            <a:off x="1371600" y="1600200"/>
            <a:ext cx="6400800" cy="441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highlight>
                  <a:srgbClr val="000080"/>
                </a:highlight>
              </a:rPr>
              <a:t>Who brought reports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highlight>
                <a:srgbClr val="00008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highlight>
                  <a:srgbClr val="000080"/>
                </a:highlight>
              </a:rPr>
              <a:t>What reports did you bring?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highlight>
                <a:srgbClr val="00008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highlight>
                  <a:srgbClr val="000080"/>
                </a:highlight>
              </a:rPr>
              <a:t>Issues printing reports?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highlight>
                <a:srgbClr val="00008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highlight>
                  <a:srgbClr val="000080"/>
                </a:highlight>
              </a:rPr>
              <a:t>What other reports would you or administration like?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highlight>
                <a:srgbClr val="00008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highlight>
                  <a:srgbClr val="000080"/>
                </a:highlight>
              </a:rPr>
              <a:t>How are reports used at your hospital? </a:t>
            </a:r>
          </a:p>
        </p:txBody>
      </p:sp>
    </p:spTree>
    <p:extLst>
      <p:ext uri="{BB962C8B-B14F-4D97-AF65-F5344CB8AC3E}">
        <p14:creationId xmlns:p14="http://schemas.microsoft.com/office/powerpoint/2010/main" val="20122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B937D-CADA-4869-934A-67D6B671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375654" cy="496159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Remaining Questions?</a:t>
            </a:r>
          </a:p>
        </p:txBody>
      </p:sp>
    </p:spTree>
    <p:extLst>
      <p:ext uri="{BB962C8B-B14F-4D97-AF65-F5344CB8AC3E}">
        <p14:creationId xmlns:p14="http://schemas.microsoft.com/office/powerpoint/2010/main" val="36398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2FB5DB-58C0-4449-809D-0AD429AC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sz="2200" b="1" dirty="0"/>
              <a:t>Boone Memorial Hospital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Braxton County Memorial Hospital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Broaddus Hospital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Grant Memorial Hospital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Hampshire Memorial Hospital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Jackson General Hospital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Minnie Hamilton Health System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Montgomery General Hospital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Plateau Medical Center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Pocahontas Memorial Hospital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Preston Memorial Hospital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Roane General Hospital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St. Joseph Hospital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War Memorial Hospital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Webster County Memorial Hospital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WVU Medicine – Jefferson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/>
              <a:t> WVU Medicine Potomac Valley Hospital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854075" indent="-228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95EA6-EB6C-4CC4-BFB7-612A87CCBCF7}"/>
              </a:ext>
            </a:extLst>
          </p:cNvPr>
          <p:cNvSpPr/>
          <p:nvPr/>
        </p:nvSpPr>
        <p:spPr>
          <a:xfrm>
            <a:off x="5867400" y="1828800"/>
            <a:ext cx="2438400" cy="411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Last quarters Action Plan Status Reporting by hospital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5FE95EB-91D1-402E-BC4E-05D642195EFD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7620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Action Plan Status (</a:t>
            </a:r>
            <a:r>
              <a:rPr lang="en-US" sz="2200" b="1" dirty="0"/>
              <a:t>9:45 - 11:00 w/Break</a:t>
            </a:r>
            <a:r>
              <a:rPr lang="en-US" sz="2200" b="1" dirty="0">
                <a:solidFill>
                  <a:srgbClr val="C00000"/>
                </a:solidFill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4077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Data Outcome &amp; Benchmarking (</a:t>
            </a:r>
            <a:r>
              <a:rPr lang="en-US" sz="2400" b="1" dirty="0"/>
              <a:t>11:00 AM to 12:00 PM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990000"/>
              </a:buClr>
              <a:buNone/>
              <a:defRPr/>
            </a:pPr>
            <a:endParaRPr lang="en-US" sz="2200" kern="0" dirty="0">
              <a:latin typeface="Times New Roman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5400" y="1338470"/>
            <a:ext cx="3581400" cy="2590800"/>
          </a:xfrm>
        </p:spPr>
        <p:txBody>
          <a:bodyPr>
            <a:normAutofit/>
          </a:bodyPr>
          <a:lstStyle/>
          <a:p>
            <a:endParaRPr lang="en-US" sz="36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D9436-7B1D-46D9-AA3F-CC1CF0429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7" y="1935004"/>
            <a:ext cx="7083203" cy="3475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F8EBB-0308-4AC7-89B1-E20B516AD09A}"/>
              </a:ext>
            </a:extLst>
          </p:cNvPr>
          <p:cNvSpPr txBox="1"/>
          <p:nvPr/>
        </p:nvSpPr>
        <p:spPr>
          <a:xfrm>
            <a:off x="2580471" y="5648980"/>
            <a:ext cx="4048929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Q&amp;A + Open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39D51-F549-4AFC-AB86-8A946A576BA4}"/>
              </a:ext>
            </a:extLst>
          </p:cNvPr>
          <p:cNvSpPr txBox="1"/>
          <p:nvPr/>
        </p:nvSpPr>
        <p:spPr>
          <a:xfrm>
            <a:off x="228600" y="1143000"/>
            <a:ext cx="8747908" cy="400110"/>
          </a:xfrm>
          <a:prstGeom prst="rect">
            <a:avLst/>
          </a:prstGeom>
          <a:noFill/>
          <a:ln w="38100">
            <a:solidFill>
              <a:srgbClr val="1EE3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Includes comparison between the 1</a:t>
            </a:r>
            <a:r>
              <a:rPr lang="en-US" sz="2000" b="1" baseline="30000" dirty="0"/>
              <a:t>st</a:t>
            </a:r>
            <a:r>
              <a:rPr lang="en-US" sz="2000" b="1" dirty="0"/>
              <a:t> and the last ½ of the pilot project</a:t>
            </a:r>
          </a:p>
        </p:txBody>
      </p:sp>
    </p:spTree>
    <p:extLst>
      <p:ext uri="{BB962C8B-B14F-4D97-AF65-F5344CB8AC3E}">
        <p14:creationId xmlns:p14="http://schemas.microsoft.com/office/powerpoint/2010/main" val="15892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176 Hospitals Participating in Swing Bed Pilot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732"/>
            <a:ext cx="9144000" cy="51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8776608" cy="5874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Swing Bed Discharges by Hospital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5" name="Rectangle 14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  <a:endCxn id="15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48093"/>
            <a:ext cx="990476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SB Average Length of Stay (ALOS)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0754A8-B220-44DF-97DD-CD9E0A33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3" y="990600"/>
            <a:ext cx="8903117" cy="58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990602"/>
            <a:ext cx="8530923" cy="5882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Payer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Stroudwater</a:t>
            </a:r>
            <a:r>
              <a:rPr lang="en-US" sz="1000" dirty="0"/>
              <a:t> Swing Bed Portal 4/1/2018 to 4/8/2019</a:t>
            </a:r>
          </a:p>
        </p:txBody>
      </p:sp>
    </p:spTree>
    <p:extLst>
      <p:ext uri="{BB962C8B-B14F-4D97-AF65-F5344CB8AC3E}">
        <p14:creationId xmlns:p14="http://schemas.microsoft.com/office/powerpoint/2010/main" val="8083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theme/theme1.xml><?xml version="1.0" encoding="utf-8"?>
<a:theme xmlns:a="http://schemas.openxmlformats.org/drawingml/2006/main" name="Stroudwater presentations">
  <a:themeElements>
    <a:clrScheme name="Stroudwate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99"/>
      </a:accent1>
      <a:accent2>
        <a:srgbClr val="FF6600"/>
      </a:accent2>
      <a:accent3>
        <a:srgbClr val="6D6E70"/>
      </a:accent3>
      <a:accent4>
        <a:srgbClr val="0097FE"/>
      </a:accent4>
      <a:accent5>
        <a:srgbClr val="FF964F"/>
      </a:accent5>
      <a:accent6>
        <a:srgbClr val="44546A"/>
      </a:accent6>
      <a:hlink>
        <a:srgbClr val="0563C1"/>
      </a:hlink>
      <a:folHlink>
        <a:srgbClr val="7030A0"/>
      </a:folHlink>
    </a:clrScheme>
    <a:fontScheme name="Stroudwater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udwater presentations" id="{3BC0243A-783B-4EC1-849C-FC725CF56C98}" vid="{0A079EC5-8ED2-47F6-BE8B-186DC6D4E2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FDFD31-872F-4C66-ADEF-44A617C318F5}"/>
</file>

<file path=customXml/itemProps2.xml><?xml version="1.0" encoding="utf-8"?>
<ds:datastoreItem xmlns:ds="http://schemas.openxmlformats.org/officeDocument/2006/customXml" ds:itemID="{B6301A07-BD0E-478D-B136-89C74FA3E7D5}"/>
</file>

<file path=docProps/app.xml><?xml version="1.0" encoding="utf-8"?>
<Properties xmlns="http://schemas.openxmlformats.org/officeDocument/2006/extended-properties" xmlns:vt="http://schemas.openxmlformats.org/officeDocument/2006/docPropsVTypes">
  <Template>Stroudwater presentations</Template>
  <TotalTime>56051</TotalTime>
  <Words>953</Words>
  <Application>Microsoft Office PowerPoint</Application>
  <PresentationFormat>On-screen Show (4:3)</PresentationFormat>
  <Paragraphs>237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Verdana</vt:lpstr>
      <vt:lpstr>Wingdings</vt:lpstr>
      <vt:lpstr>Stroudwater presentations</vt:lpstr>
      <vt:lpstr>PowerPoint Presentation</vt:lpstr>
      <vt:lpstr>PowerPoint Presentation</vt:lpstr>
      <vt:lpstr>PowerPoint Presentation</vt:lpstr>
      <vt:lpstr>PowerPoint Presentation</vt:lpstr>
      <vt:lpstr> Data Outcome &amp; Benchmarking (11:00 AM to 12:00 PM)   </vt:lpstr>
      <vt:lpstr>176 Hospitals Participating in Swing Bed Pilot</vt:lpstr>
      <vt:lpstr>Swing Bed Discharges by Hospital</vt:lpstr>
      <vt:lpstr>SB Average Length of Stay (ALOS)</vt:lpstr>
      <vt:lpstr>Percent of Total by Primary Payer</vt:lpstr>
      <vt:lpstr>Percent of Total by Age Group</vt:lpstr>
      <vt:lpstr>Percent of Total by Primary Medical Condition</vt:lpstr>
      <vt:lpstr>Average BIMS Score</vt:lpstr>
      <vt:lpstr>Performance Improvement Score for Self-Care</vt:lpstr>
      <vt:lpstr>Performance Improvement Score for Mobility</vt:lpstr>
      <vt:lpstr>Percent of Total by Discharge Disposition</vt:lpstr>
      <vt:lpstr>Percent of Total by 30 Day Follow Up</vt:lpstr>
      <vt:lpstr>Percent of Total by Residence Pre-Acute Admission</vt:lpstr>
      <vt:lpstr>Number of Readmits to Acute</vt:lpstr>
      <vt:lpstr>Number of Readmits to SB/SNF</vt:lpstr>
      <vt:lpstr>Number of Revisits to ED or Observation</vt:lpstr>
      <vt:lpstr>State Comparison for the last 12 months  (4/2018-3/2019)</vt:lpstr>
      <vt:lpstr>State Comparison for the last 12 months  (4/2018-3/2019)</vt:lpstr>
      <vt:lpstr>State Comparison for the last 12 months  (4/2018-3/2019)- Reason for Admission (count of records)</vt:lpstr>
      <vt:lpstr>State Comparison for the last 12 months  (4/2018-3/2019)- PI Self Care by Primary Condition</vt:lpstr>
      <vt:lpstr>State Comparison for the last 12 months  (4/2018-3/2019)- PI Mobility by Primary Condition</vt:lpstr>
      <vt:lpstr>Networking Lunch (12:00 PM to 1:00 PM)  </vt:lpstr>
      <vt:lpstr>What is the data telling us? (1:00 PM – 1:45 PM)</vt:lpstr>
      <vt:lpstr>PowerPoint Presentation</vt:lpstr>
      <vt:lpstr>Next Step (2:20 PM to 2:30 PM) &amp; THANK YOU!</vt:lpstr>
      <vt:lpstr>Remaining Questions?</vt:lpstr>
    </vt:vector>
  </TitlesOfParts>
  <Company>Stroudwater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MBQIP Idaho</dc:title>
  <dc:creator>GLathrop@stroudwater.com</dc:creator>
  <cp:lastModifiedBy>Mary Guyot</cp:lastModifiedBy>
  <cp:revision>3192</cp:revision>
  <cp:lastPrinted>2016-04-27T19:19:45Z</cp:lastPrinted>
  <dcterms:created xsi:type="dcterms:W3CDTF">2004-07-11T19:29:50Z</dcterms:created>
  <dcterms:modified xsi:type="dcterms:W3CDTF">2019-04-12T19:11:19Z</dcterms:modified>
</cp:coreProperties>
</file>