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6.xml" ContentType="application/vnd.openxmlformats-officedocument.presentationml.slide+xml"/>
  <Override PartName="/ppt/slides/slide7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7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57.xml" ContentType="application/vnd.openxmlformats-officedocument.presentationml.slide+xml"/>
  <Override PartName="/ppt/slides/slide63.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4.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slideMasters/slideMaster1.xml" ContentType="application/vnd.openxmlformats-officedocument.presentationml.slideMaster+xml"/>
  <Override PartName="/ppt/notesSlides/notesSlide83.xml" ContentType="application/vnd.openxmlformats-officedocument.presentationml.notesSlide+xml"/>
  <Override PartName="/ppt/notesSlides/notesSlide86.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13.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16.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15.xml" ContentType="application/vnd.openxmlformats-officedocument.presentationml.notesSlide+xml"/>
  <Override PartName="/ppt/notesSlides/notesSlide51.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5.xml" ContentType="application/vnd.openxmlformats-officedocument.presentationml.notesSlide+xml"/>
  <Override PartName="/ppt/notesSlides/notesSlide9.xml" ContentType="application/vnd.openxmlformats-officedocument.presentationml.notesSlide+xml"/>
  <Override PartName="/ppt/notesSlides/notesSlide5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3.xml" ContentType="application/vnd.openxmlformats-officedocument.presentationml.notesSlide+xml"/>
  <Override PartName="/ppt/notesSlides/notesSlide4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19.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82.xml" ContentType="application/vnd.openxmlformats-officedocument.presentationml.notesSlide+xml"/>
  <Override PartName="/ppt/notesSlides/notesSlide38.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21.xml" ContentType="application/vnd.openxmlformats-officedocument.presentationml.notesSlide+xml"/>
  <Override PartName="/ppt/notesSlides/notesSlide59.xml" ContentType="application/vnd.openxmlformats-officedocument.presentationml.notesSlide+xml"/>
  <Override PartName="/ppt/notesSlides/notesSlide52.xml" ContentType="application/vnd.openxmlformats-officedocument.presentationml.notesSlide+xml"/>
  <Override PartName="/ppt/notesSlides/notesSlide74.xml" ContentType="application/vnd.openxmlformats-officedocument.presentationml.notesSlide+xml"/>
  <Override PartName="/ppt/slideLayouts/slideLayout4.xml" ContentType="application/vnd.openxmlformats-officedocument.presentationml.slideLayout+xml"/>
  <Override PartName="/ppt/notesSlides/notesSlide76.xml" ContentType="application/vnd.openxmlformats-officedocument.presentationml.notesSlide+xml"/>
  <Override PartName="/ppt/slideLayouts/slideLayout3.xml" ContentType="application/vnd.openxmlformats-officedocument.presentationml.slideLayout+xml"/>
  <Override PartName="/ppt/notesSlides/notesSlide77.xml" ContentType="application/vnd.openxmlformats-officedocument.presentationml.notesSlide+xml"/>
  <Override PartName="/ppt/notesSlides/notesSlide69.xml" ContentType="application/vnd.openxmlformats-officedocument.presentationml.notesSlide+xml"/>
  <Override PartName="/ppt/slideLayouts/slideLayout2.xml" ContentType="application/vnd.openxmlformats-officedocument.presentationml.slideLayout+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75.xml" ContentType="application/vnd.openxmlformats-officedocument.presentationml.notesSlide+xml"/>
  <Override PartName="/ppt/slideLayouts/slideLayout5.xml" ContentType="application/vnd.openxmlformats-officedocument.presentationml.slideLayout+xml"/>
  <Override PartName="/ppt/notesSlides/notesSlide70.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4.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5.xml" ContentType="application/vnd.openxmlformats-officedocument.presentationml.notesSlide+xml"/>
  <Override PartName="/ppt/notesSlides/notesSlide2.xml" ContentType="application/vnd.openxmlformats-officedocument.presentationml.notesSlide+xml"/>
  <Override PartName="/ppt/notesSlides/notesSlide79.xml" ContentType="application/vnd.openxmlformats-officedocument.presentationml.notesSlide+xml"/>
  <Override PartName="/ppt/notesSlides/notesSlide66.xml" ContentType="application/vnd.openxmlformats-officedocument.presentationml.notesSlide+xml"/>
  <Override PartName="/ppt/notesSlides/notesSlide60.xml" ContentType="application/vnd.openxmlformats-officedocument.presentationml.notesSlide+xml"/>
  <Override PartName="/ppt/notesSlides/notesSlide80.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93"/>
  </p:notesMasterIdLst>
  <p:handoutMasterIdLst>
    <p:handoutMasterId r:id="rId94"/>
  </p:handoutMasterIdLst>
  <p:sldIdLst>
    <p:sldId id="1038" r:id="rId2"/>
    <p:sldId id="306" r:id="rId3"/>
    <p:sldId id="596" r:id="rId4"/>
    <p:sldId id="1025" r:id="rId5"/>
    <p:sldId id="1009" r:id="rId6"/>
    <p:sldId id="973" r:id="rId7"/>
    <p:sldId id="908" r:id="rId8"/>
    <p:sldId id="913" r:id="rId9"/>
    <p:sldId id="914" r:id="rId10"/>
    <p:sldId id="923" r:id="rId11"/>
    <p:sldId id="915" r:id="rId12"/>
    <p:sldId id="916" r:id="rId13"/>
    <p:sldId id="1033" r:id="rId14"/>
    <p:sldId id="917" r:id="rId15"/>
    <p:sldId id="928" r:id="rId16"/>
    <p:sldId id="918" r:id="rId17"/>
    <p:sldId id="924" r:id="rId18"/>
    <p:sldId id="919" r:id="rId19"/>
    <p:sldId id="929" r:id="rId20"/>
    <p:sldId id="974" r:id="rId21"/>
    <p:sldId id="926" r:id="rId22"/>
    <p:sldId id="1039" r:id="rId23"/>
    <p:sldId id="920" r:id="rId24"/>
    <p:sldId id="930" r:id="rId25"/>
    <p:sldId id="970" r:id="rId26"/>
    <p:sldId id="927" r:id="rId27"/>
    <p:sldId id="922" r:id="rId28"/>
    <p:sldId id="1010" r:id="rId29"/>
    <p:sldId id="933" r:id="rId30"/>
    <p:sldId id="934" r:id="rId31"/>
    <p:sldId id="935" r:id="rId32"/>
    <p:sldId id="966" r:id="rId33"/>
    <p:sldId id="1016" r:id="rId34"/>
    <p:sldId id="989" r:id="rId35"/>
    <p:sldId id="1018" r:id="rId36"/>
    <p:sldId id="937" r:id="rId37"/>
    <p:sldId id="1020" r:id="rId38"/>
    <p:sldId id="1021" r:id="rId39"/>
    <p:sldId id="1026" r:id="rId40"/>
    <p:sldId id="1019" r:id="rId41"/>
    <p:sldId id="1017" r:id="rId42"/>
    <p:sldId id="990" r:id="rId43"/>
    <p:sldId id="991" r:id="rId44"/>
    <p:sldId id="1015" r:id="rId45"/>
    <p:sldId id="944" r:id="rId46"/>
    <p:sldId id="945" r:id="rId47"/>
    <p:sldId id="971" r:id="rId48"/>
    <p:sldId id="950" r:id="rId49"/>
    <p:sldId id="951" r:id="rId50"/>
    <p:sldId id="952" r:id="rId51"/>
    <p:sldId id="997" r:id="rId52"/>
    <p:sldId id="998" r:id="rId53"/>
    <p:sldId id="1036" r:id="rId54"/>
    <p:sldId id="1037" r:id="rId55"/>
    <p:sldId id="1000" r:id="rId56"/>
    <p:sldId id="1001" r:id="rId57"/>
    <p:sldId id="957" r:id="rId58"/>
    <p:sldId id="967" r:id="rId59"/>
    <p:sldId id="958" r:id="rId60"/>
    <p:sldId id="1006" r:id="rId61"/>
    <p:sldId id="1022" r:id="rId62"/>
    <p:sldId id="1027" r:id="rId63"/>
    <p:sldId id="1028" r:id="rId64"/>
    <p:sldId id="1029" r:id="rId65"/>
    <p:sldId id="1030" r:id="rId66"/>
    <p:sldId id="960" r:id="rId67"/>
    <p:sldId id="1023" r:id="rId68"/>
    <p:sldId id="1040" r:id="rId69"/>
    <p:sldId id="1041" r:id="rId70"/>
    <p:sldId id="1042" r:id="rId71"/>
    <p:sldId id="1043" r:id="rId72"/>
    <p:sldId id="1045" r:id="rId73"/>
    <p:sldId id="1044" r:id="rId74"/>
    <p:sldId id="1046" r:id="rId75"/>
    <p:sldId id="1047" r:id="rId76"/>
    <p:sldId id="1048" r:id="rId77"/>
    <p:sldId id="1049" r:id="rId78"/>
    <p:sldId id="1011" r:id="rId79"/>
    <p:sldId id="961" r:id="rId80"/>
    <p:sldId id="962" r:id="rId81"/>
    <p:sldId id="1012" r:id="rId82"/>
    <p:sldId id="975" r:id="rId83"/>
    <p:sldId id="978" r:id="rId84"/>
    <p:sldId id="992" r:id="rId85"/>
    <p:sldId id="980" r:id="rId86"/>
    <p:sldId id="981" r:id="rId87"/>
    <p:sldId id="982" r:id="rId88"/>
    <p:sldId id="1013" r:id="rId89"/>
    <p:sldId id="983" r:id="rId90"/>
    <p:sldId id="537" r:id="rId91"/>
    <p:sldId id="972" r:id="rId92"/>
  </p:sldIdLst>
  <p:sldSz cx="9144000" cy="6858000" type="screen4x3"/>
  <p:notesSz cx="6985000" cy="9271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688">
          <p15:clr>
            <a:srgbClr val="A4A3A4"/>
          </p15:clr>
        </p15:guide>
        <p15:guide id="3" pos="5520">
          <p15:clr>
            <a:srgbClr val="A4A3A4"/>
          </p15:clr>
        </p15:guide>
      </p15:sldGuideLst>
    </p:ext>
    <p:ext uri="{2D200454-40CA-4A62-9FC3-DE9A4176ACB9}">
      <p15:notesGuideLst xmlns:p15="http://schemas.microsoft.com/office/powerpoint/2012/main">
        <p15:guide id="1" orient="horz" pos="2921">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Zipper" initials="H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00CE0"/>
    <a:srgbClr val="FF6600"/>
    <a:srgbClr val="D626D2"/>
    <a:srgbClr val="00CC99"/>
    <a:srgbClr val="99FFCC"/>
    <a:srgbClr val="00CCFF"/>
    <a:srgbClr val="F6FC00"/>
    <a:srgbClr val="F507CD"/>
    <a:srgbClr val="DC0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5" autoAdjust="0"/>
    <p:restoredTop sz="93051" autoAdjust="0"/>
  </p:normalViewPr>
  <p:slideViewPr>
    <p:cSldViewPr>
      <p:cViewPr varScale="1">
        <p:scale>
          <a:sx n="90" d="100"/>
          <a:sy n="90" d="100"/>
        </p:scale>
        <p:origin x="384" y="184"/>
      </p:cViewPr>
      <p:guideLst>
        <p:guide orient="horz" pos="3456"/>
        <p:guide pos="2688"/>
        <p:guide pos="55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5808"/>
    </p:cViewPr>
  </p:sorterViewPr>
  <p:notesViewPr>
    <p:cSldViewPr>
      <p:cViewPr>
        <p:scale>
          <a:sx n="100" d="100"/>
          <a:sy n="100" d="100"/>
        </p:scale>
        <p:origin x="-3432" y="-78"/>
      </p:cViewPr>
      <p:guideLst>
        <p:guide orient="horz" pos="2921"/>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slide" Target="slides/slide4.xml"/><Relationship Id="rId7" Type="http://schemas.openxmlformats.org/officeDocument/2006/relationships/slide" Target="slides/slide6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63.xml"/><Relationship Id="rId5" Type="http://schemas.openxmlformats.org/officeDocument/2006/relationships/slide" Target="slides/slide46.xml"/><Relationship Id="rId4" Type="http://schemas.openxmlformats.org/officeDocument/2006/relationships/slide" Target="slides/slide31.xml"/><Relationship Id="rId9"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3895725" y="0"/>
            <a:ext cx="3027363" cy="463550"/>
          </a:xfrm>
          <a:prstGeom prst="rect">
            <a:avLst/>
          </a:prstGeom>
          <a:noFill/>
          <a:ln w="9525">
            <a:noFill/>
            <a:miter lim="800000"/>
            <a:headEnd/>
            <a:tailEnd/>
          </a:ln>
          <a:effectLst/>
        </p:spPr>
        <p:txBody>
          <a:bodyPr vert="horz" wrap="square" lIns="92507" tIns="46254" rIns="92507" bIns="46254" numCol="1" anchor="t" anchorCtr="0" compatLnSpc="1">
            <a:prstTxWarp prst="textNoShape">
              <a:avLst/>
            </a:prstTxWarp>
          </a:bodyPr>
          <a:lstStyle>
            <a:lvl1pPr algn="r" defTabSz="925513">
              <a:defRPr sz="1200" dirty="0" smtClean="0"/>
            </a:lvl1pPr>
          </a:lstStyle>
          <a:p>
            <a:pPr>
              <a:defRPr/>
            </a:pPr>
            <a:r>
              <a:rPr lang="en-US" dirty="0"/>
              <a:t>October 5, 2016</a:t>
            </a:r>
          </a:p>
        </p:txBody>
      </p:sp>
      <p:sp>
        <p:nvSpPr>
          <p:cNvPr id="68616" name="Rectangle 8"/>
          <p:cNvSpPr>
            <a:spLocks noGrp="1" noChangeArrowheads="1"/>
          </p:cNvSpPr>
          <p:nvPr>
            <p:ph type="hdr" sz="quarter"/>
          </p:nvPr>
        </p:nvSpPr>
        <p:spPr bwMode="auto">
          <a:xfrm>
            <a:off x="0" y="0"/>
            <a:ext cx="5207000" cy="460375"/>
          </a:xfrm>
          <a:prstGeom prst="rect">
            <a:avLst/>
          </a:prstGeom>
          <a:noFill/>
          <a:ln w="9525">
            <a:noFill/>
            <a:miter lim="800000"/>
            <a:headEnd/>
            <a:tailEnd/>
          </a:ln>
          <a:effectLst/>
        </p:spPr>
        <p:txBody>
          <a:bodyPr vert="horz" wrap="square" lIns="92507" tIns="46254" rIns="92507" bIns="46254" numCol="1" anchor="t" anchorCtr="0" compatLnSpc="1">
            <a:prstTxWarp prst="textNoShape">
              <a:avLst/>
            </a:prstTxWarp>
          </a:bodyPr>
          <a:lstStyle>
            <a:lvl1pPr defTabSz="925513">
              <a:defRPr sz="1200" dirty="0" smtClean="0"/>
            </a:lvl1pPr>
          </a:lstStyle>
          <a:p>
            <a:pPr>
              <a:defRPr/>
            </a:pPr>
            <a:r>
              <a:rPr lang="en-US" dirty="0"/>
              <a:t>CAH Cost Report to Decision Making</a:t>
            </a:r>
          </a:p>
          <a:p>
            <a:pPr>
              <a:defRPr/>
            </a:pPr>
            <a:r>
              <a:rPr lang="en-US" dirty="0"/>
              <a:t>	</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8971" y="8627979"/>
            <a:ext cx="1934129" cy="427121"/>
          </a:xfrm>
          <a:prstGeom prst="rect">
            <a:avLst/>
          </a:prstGeom>
          <a:noFill/>
          <a:ln w="9525">
            <a:noFill/>
            <a:miter lim="800000"/>
            <a:headEnd/>
            <a:tailEnd/>
          </a:ln>
        </p:spPr>
      </p:pic>
    </p:spTree>
    <p:extLst>
      <p:ext uri="{BB962C8B-B14F-4D97-AF65-F5344CB8AC3E}">
        <p14:creationId xmlns:p14="http://schemas.microsoft.com/office/powerpoint/2010/main" val="41527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507" tIns="46254" rIns="92507" bIns="46254" numCol="1" anchor="t" anchorCtr="0" compatLnSpc="1">
            <a:prstTxWarp prst="textNoShape">
              <a:avLst/>
            </a:prstTxWarp>
          </a:bodyPr>
          <a:lstStyle>
            <a:lvl1pPr defTabSz="925513">
              <a:defRPr sz="1200" smtClean="0"/>
            </a:lvl1pPr>
          </a:lstStyle>
          <a:p>
            <a:pPr>
              <a:defRPr/>
            </a:pPr>
            <a:endParaRPr lang="en-US" dirty="0"/>
          </a:p>
        </p:txBody>
      </p:sp>
      <p:sp>
        <p:nvSpPr>
          <p:cNvPr id="104451"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507" tIns="46254" rIns="92507" bIns="46254" numCol="1" anchor="t" anchorCtr="0" compatLnSpc="1">
            <a:prstTxWarp prst="textNoShape">
              <a:avLst/>
            </a:prstTxWarp>
          </a:bodyPr>
          <a:lstStyle>
            <a:lvl1pPr algn="r" defTabSz="925513">
              <a:defRPr sz="1200" smtClean="0"/>
            </a:lvl1pPr>
          </a:lstStyle>
          <a:p>
            <a:pPr>
              <a:defRPr/>
            </a:pPr>
            <a:r>
              <a:rPr lang="en-US" dirty="0"/>
              <a:t>March 30, 2000</a:t>
            </a:r>
          </a:p>
        </p:txBody>
      </p:sp>
      <p:sp>
        <p:nvSpPr>
          <p:cNvPr id="7270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507" tIns="46254" rIns="92507" bIns="46254"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04454"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507" tIns="46254" rIns="92507" bIns="46254" numCol="1" anchor="b" anchorCtr="0" compatLnSpc="1">
            <a:prstTxWarp prst="textNoShape">
              <a:avLst/>
            </a:prstTxWarp>
          </a:bodyPr>
          <a:lstStyle>
            <a:lvl1pPr defTabSz="925513">
              <a:defRPr sz="1200" smtClean="0"/>
            </a:lvl1pPr>
          </a:lstStyle>
          <a:p>
            <a:pPr>
              <a:defRPr/>
            </a:pPr>
            <a:endParaRPr lang="en-US" dirty="0"/>
          </a:p>
        </p:txBody>
      </p:sp>
      <p:sp>
        <p:nvSpPr>
          <p:cNvPr id="104455"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507" tIns="46254" rIns="92507" bIns="46254" numCol="1" anchor="b" anchorCtr="0" compatLnSpc="1">
            <a:prstTxWarp prst="textNoShape">
              <a:avLst/>
            </a:prstTxWarp>
          </a:bodyPr>
          <a:lstStyle>
            <a:lvl1pPr algn="r" defTabSz="925513">
              <a:defRPr sz="1200" smtClean="0"/>
            </a:lvl1pPr>
          </a:lstStyle>
          <a:p>
            <a:pPr>
              <a:defRPr/>
            </a:pPr>
            <a:fld id="{355B4215-D933-426B-B6EE-F436ED7E7F77}" type="slidenum">
              <a:rPr lang="en-US"/>
              <a:pPr>
                <a:defRPr/>
              </a:pPr>
              <a:t>‹#›</a:t>
            </a:fld>
            <a:endParaRPr lang="en-US" dirty="0"/>
          </a:p>
        </p:txBody>
      </p:sp>
    </p:spTree>
    <p:extLst>
      <p:ext uri="{BB962C8B-B14F-4D97-AF65-F5344CB8AC3E}">
        <p14:creationId xmlns:p14="http://schemas.microsoft.com/office/powerpoint/2010/main" val="1690563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913D0FA-1AFA-40E0-B2E7-5C0198EC7786}" type="slidenum">
              <a:rPr lang="en-US"/>
              <a:pPr/>
              <a:t>2</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0193233-3091-4D98-8B47-85981035CF35}" type="slidenum">
              <a:rPr lang="en-US"/>
              <a:pPr/>
              <a:t>11</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7652C59-0BE0-4CCA-BFC2-52C6D9BD30A1}" type="slidenum">
              <a:rPr lang="en-US"/>
              <a:pPr/>
              <a:t>12</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7652C59-0BE0-4CCA-BFC2-52C6D9BD30A1}" type="slidenum">
              <a:rPr lang="en-US"/>
              <a:pPr/>
              <a:t>13</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D66351B-BAAF-4F65-A9F9-8E3C540E980A}" type="slidenum">
              <a:rPr lang="en-US"/>
              <a:pPr/>
              <a:t>14</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846845B-5C1A-4DCE-892F-5B078A8C7254}" type="slidenum">
              <a:rPr lang="en-US"/>
              <a:pPr/>
              <a:t>15</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600E7F4-C696-4CCD-8C84-16862FEEB549}" type="slidenum">
              <a:rPr lang="en-US"/>
              <a:pPr/>
              <a:t>16</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C473F17-D465-4FD3-A57D-F8C7505BE18F}" type="slidenum">
              <a:rPr lang="en-US"/>
              <a:pPr/>
              <a:t>17</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E38C7A2-C589-413A-A55A-0BF9502442DA}" type="slidenum">
              <a:rPr lang="en-US"/>
              <a:pPr/>
              <a:t>18</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F0B0D95-794F-4B9E-8F6D-1BF08857CA68}" type="slidenum">
              <a:rPr lang="en-US"/>
              <a:pPr/>
              <a:t>19</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9FE0750-A84B-4EB3-919A-395BB28DE742}" type="slidenum">
              <a:rPr lang="en-US"/>
              <a:pPr/>
              <a:t>20</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759D712-2CF8-4904-80DE-28DAF4C13264}" type="slidenum">
              <a:rPr lang="en-US"/>
              <a:pPr/>
              <a:t>3</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6904431-EB07-4379-B883-0809215F9BE3}" type="slidenum">
              <a:rPr lang="en-US"/>
              <a:pPr/>
              <a:t>21</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6904431-EB07-4379-B883-0809215F9BE3}" type="slidenum">
              <a:rPr lang="en-US"/>
              <a:pPr/>
              <a:t>22</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5C9B264-2065-4879-9752-1A098DBA0F12}" type="slidenum">
              <a:rPr lang="en-US"/>
              <a:pPr/>
              <a:t>23</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B41C92A-8BCD-4D6B-BCA3-661B75B06957}" type="slidenum">
              <a:rPr lang="en-US"/>
              <a:pPr/>
              <a:t>24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FE50666-D2D1-4B7E-81F6-7E5468C98224}" type="slidenum">
              <a:rPr lang="en-US"/>
              <a:pPr/>
              <a:t>25</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521140B-FCA1-4CBF-ABBA-A52A974AB9FA}" type="slidenum">
              <a:rPr lang="en-US"/>
              <a:pPr/>
              <a:t>26</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43B558-7600-4296-92B9-200B9E569235}" type="slidenum">
              <a:rPr lang="en-US"/>
              <a:pPr/>
              <a:t>27</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5B4215-D933-426B-B6EE-F436ED7E7F77}"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D9DB6C0-81F8-47F6-A40D-190BB353A7CE}" type="slidenum">
              <a:rPr lang="en-US"/>
              <a:pPr/>
              <a:t>29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B5788B3-C4F5-44F7-A6AF-37B694F7EB60}" type="slidenum">
              <a:rPr lang="en-US"/>
              <a:pPr/>
              <a:t>30</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48E3B66-2CF7-465E-A1F7-1C37D5FEC9F0}" type="slidenum">
              <a:rPr lang="en-US" smtClean="0"/>
              <a:pPr/>
              <a:t>4</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67F3522-97D9-482F-BE44-7C27EED61C80}" type="slidenum">
              <a:rPr lang="en-US"/>
              <a:pPr/>
              <a:t>31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2B52F75-D78A-4BFB-B0B9-C739A3EEA608}" type="slidenum">
              <a:rPr lang="en-US"/>
              <a:pPr/>
              <a:t>32</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29ACC81-6381-4C18-8E8C-CDE5822F168E}" type="slidenum">
              <a:rPr lang="en-US"/>
              <a:pPr/>
              <a:t>33</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C3518-F31D-4ED5-8B75-3B4EA6B48173}" type="slidenum">
              <a:rPr lang="en-US"/>
              <a:pPr/>
              <a:t>34</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C3518-F31D-4ED5-8B75-3B4EA6B48173}" type="slidenum">
              <a:rPr lang="en-US"/>
              <a:pPr/>
              <a:t>35</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29ACC81-6381-4C18-8E8C-CDE5822F168E}" type="slidenum">
              <a:rPr lang="en-US"/>
              <a:pPr/>
              <a:t>36</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C3518-F31D-4ED5-8B75-3B4EA6B48173}" type="slidenum">
              <a:rPr lang="en-US"/>
              <a:pPr/>
              <a:t>37</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C3518-F31D-4ED5-8B75-3B4EA6B48173}" type="slidenum">
              <a:rPr lang="en-US"/>
              <a:pPr/>
              <a:t>38</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C3518-F31D-4ED5-8B75-3B4EA6B48173}" type="slidenum">
              <a:rPr lang="en-US"/>
              <a:pPr/>
              <a:t>39</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29ACC81-6381-4C18-8E8C-CDE5822F168E}" type="slidenum">
              <a:rPr lang="en-US"/>
              <a:pPr/>
              <a:t>40</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5B4215-D933-426B-B6EE-F436ED7E7F77}"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C3518-F31D-4ED5-8B75-3B4EA6B48173}" type="slidenum">
              <a:rPr lang="en-US"/>
              <a:pPr/>
              <a:t>41</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0F7E6B6-CF9C-4894-95B3-55AA90C69F07}" type="slidenum">
              <a:rPr lang="en-US"/>
              <a:pPr/>
              <a:t>42</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25BC9C6-AED8-4250-9730-FD1EDD1EF32C}" type="slidenum">
              <a:rPr lang="en-US"/>
              <a:pPr/>
              <a:t>43</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25BC9C6-AED8-4250-9730-FD1EDD1EF32C}" type="slidenum">
              <a:rPr lang="en-US"/>
              <a:pPr/>
              <a:t>44</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EC126F5-CC3A-4E57-A5C2-32A2BFBFD986}" type="slidenum">
              <a:rPr lang="en-US"/>
              <a:pPr/>
              <a:t>45</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6AF1A42-5561-4F35-ABE8-618F4FEC14DC}" type="slidenum">
              <a:rPr lang="en-US"/>
              <a:pPr/>
              <a:t>46</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D212F60-D46A-4B2B-8B6B-F1C95FACE461}" type="slidenum">
              <a:rPr lang="en-US"/>
              <a:pPr/>
              <a:t>47</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31EA922-8266-4A12-8389-0A41D26E2868}" type="slidenum">
              <a:rPr lang="en-US"/>
              <a:pPr/>
              <a:t>48</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3BF04F6-A8D3-45D8-866D-243EDDC902A5}" type="slidenum">
              <a:rPr lang="en-US"/>
              <a:pPr/>
              <a:t>49</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57B916B-949B-403B-860F-864FB7997615}" type="slidenum">
              <a:rPr lang="en-US"/>
              <a:pPr/>
              <a:t>50</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F7CA334-BF0D-4BDF-8051-214D41800028}" type="slidenum">
              <a:rPr lang="en-US"/>
              <a:pPr/>
              <a:t>6</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97C331-E125-4ECC-B422-038048B2B8B6}" type="slidenum">
              <a:rPr lang="en-US"/>
              <a:pPr/>
              <a:t>51</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3F2E294-5F40-4549-A3E9-1F62F2050D05}" type="slidenum">
              <a:rPr lang="en-US"/>
              <a:pPr/>
              <a:t>52</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97C331-E125-4ECC-B422-038048B2B8B6}" type="slidenum">
              <a:rPr lang="en-US"/>
              <a:pPr/>
              <a:t>53</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97C331-E125-4ECC-B422-038048B2B8B6}" type="slidenum">
              <a:rPr lang="en-US"/>
              <a:pPr/>
              <a:t>54</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647EE9A-2277-4593-BEA7-A449597CF2B8}" type="slidenum">
              <a:rPr lang="en-US"/>
              <a:pPr/>
              <a:t>55</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616800D-DBDE-4C4D-B559-3EDBA84CC130}" type="slidenum">
              <a:rPr lang="en-US"/>
              <a:pPr/>
              <a:t>56</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55F2E45-7903-4510-8F42-828B012E781F}" type="slidenum">
              <a:rPr lang="en-US"/>
              <a:pPr/>
              <a:t>57</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0D62932-62FE-4C97-BFF0-EDEA70D2CD2F}" type="slidenum">
              <a:rPr lang="en-US"/>
              <a:pPr/>
              <a:t>58</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8643481-7694-4B7C-89C5-E3E883606E29}" type="slidenum">
              <a:rPr lang="en-US"/>
              <a:pPr/>
              <a:t>59</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9A6114E-E8A8-4E25-8A0F-F72DDCF4F5B5}" type="slidenum">
              <a:rPr lang="en-US"/>
              <a:pPr/>
              <a:t>60</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A26D925-094C-4AD1-B457-43FFB35283EE}" type="slidenum">
              <a:rPr lang="en-US"/>
              <a:pPr/>
              <a:t>7</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9A6114E-E8A8-4E25-8A0F-F72DDCF4F5B5}" type="slidenum">
              <a:rPr lang="en-US"/>
              <a:pPr/>
              <a:t>61</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9A6114E-E8A8-4E25-8A0F-F72DDCF4F5B5}" type="slidenum">
              <a:rPr lang="en-US"/>
              <a:pPr/>
              <a:t>62</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A647C04-D384-4795-87C6-E5BF9DD51110}" type="slidenum">
              <a:rPr lang="en-US" smtClean="0"/>
              <a:pPr/>
              <a:t>63</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A647C04-D384-4795-87C6-E5BF9DD51110}" type="slidenum">
              <a:rPr lang="en-US" smtClean="0"/>
              <a:pPr/>
              <a:t>64</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A647C04-D384-4795-87C6-E5BF9DD51110}" type="slidenum">
              <a:rPr lang="en-US" smtClean="0"/>
              <a:pPr/>
              <a:t>65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EEB5F05-AC96-488A-8262-02E10C02A0E7}" type="slidenum">
              <a:rPr lang="en-US"/>
              <a:pPr/>
              <a:t>66</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EEB5F05-AC96-488A-8262-02E10C02A0E7}" type="slidenum">
              <a:rPr lang="en-US"/>
              <a:pPr/>
              <a:t>67</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EEB5F05-AC96-488A-8262-02E10C02A0E7}" type="slidenum">
              <a:rPr lang="en-US"/>
              <a:pPr/>
              <a:t>68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31A8710-D07B-4D86-BACB-72D192F0E351}" type="slidenum">
              <a:rPr lang="en-US"/>
              <a:pPr/>
              <a:t>69</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30275" y="4403725"/>
            <a:ext cx="5124450" cy="4171950"/>
          </a:xfrm>
          <a:noFill/>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49B8812-3E18-45ED-A923-CCCC0285DB3C}" type="slidenum">
              <a:rPr lang="en-US"/>
              <a:pPr/>
              <a:t>70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30275" y="4403725"/>
            <a:ext cx="5124450" cy="4171950"/>
          </a:xfrm>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EA8E5A6-ED71-41CC-ACCB-7E0CEE77589D}" type="slidenum">
              <a:rPr lang="en-US"/>
              <a:pPr/>
              <a:t>8</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BAB9199-E4E0-48D2-A300-37F7F53BCC32}" type="slidenum">
              <a:rPr lang="en-US"/>
              <a:pPr/>
              <a:t>71</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0275" y="4403725"/>
            <a:ext cx="5124450" cy="4171950"/>
          </a:xfrm>
          <a:noFill/>
          <a:ln/>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EEB5F05-AC96-488A-8262-02E10C02A0E7}" type="slidenum">
              <a:rPr lang="en-US"/>
              <a:pPr/>
              <a:t>72</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30275" y="4403725"/>
            <a:ext cx="5124450" cy="4171950"/>
          </a:xfrm>
          <a:noFill/>
          <a:ln/>
        </p:spPr>
        <p:txBody>
          <a:bodyPr/>
          <a:lstStyle/>
          <a:p>
            <a:endParaRPr lang="en-US" dirty="0"/>
          </a:p>
        </p:txBody>
      </p:sp>
    </p:spTree>
    <p:extLst>
      <p:ext uri="{BB962C8B-B14F-4D97-AF65-F5344CB8AC3E}">
        <p14:creationId xmlns:p14="http://schemas.microsoft.com/office/powerpoint/2010/main" val="21197541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BAB9199-E4E0-48D2-A300-37F7F53BCC32}" type="slidenum">
              <a:rPr lang="en-US"/>
              <a:pPr/>
              <a:t>73</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0275" y="4403725"/>
            <a:ext cx="5124450" cy="4171950"/>
          </a:xfrm>
          <a:noFill/>
          <a:ln/>
        </p:spPr>
        <p:txBody>
          <a:bodyPr/>
          <a:lstStyle/>
          <a:p>
            <a:endParaRPr lang="en-US"/>
          </a:p>
        </p:txBody>
      </p:sp>
    </p:spTree>
    <p:extLst>
      <p:ext uri="{BB962C8B-B14F-4D97-AF65-F5344CB8AC3E}">
        <p14:creationId xmlns:p14="http://schemas.microsoft.com/office/powerpoint/2010/main" val="14881399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BAB9199-E4E0-48D2-A300-37F7F53BCC32}" type="slidenum">
              <a:rPr lang="en-US"/>
              <a:pPr/>
              <a:t>74</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0275" y="4403725"/>
            <a:ext cx="5124450" cy="4171950"/>
          </a:xfrm>
          <a:noFill/>
          <a:ln/>
        </p:spPr>
        <p:txBody>
          <a:bodyPr/>
          <a:lstStyle/>
          <a:p>
            <a:endParaRPr lang="en-US"/>
          </a:p>
        </p:txBody>
      </p:sp>
    </p:spTree>
    <p:extLst>
      <p:ext uri="{BB962C8B-B14F-4D97-AF65-F5344CB8AC3E}">
        <p14:creationId xmlns:p14="http://schemas.microsoft.com/office/powerpoint/2010/main" val="2458913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BAB9199-E4E0-48D2-A300-37F7F53BCC32}" type="slidenum">
              <a:rPr lang="en-US"/>
              <a:pPr/>
              <a:t>75</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0275" y="4403725"/>
            <a:ext cx="5124450" cy="4171950"/>
          </a:xfrm>
          <a:noFill/>
          <a:ln/>
        </p:spPr>
        <p:txBody>
          <a:bodyPr/>
          <a:lstStyle/>
          <a:p>
            <a:endParaRPr lang="en-US"/>
          </a:p>
        </p:txBody>
      </p:sp>
    </p:spTree>
    <p:extLst>
      <p:ext uri="{BB962C8B-B14F-4D97-AF65-F5344CB8AC3E}">
        <p14:creationId xmlns:p14="http://schemas.microsoft.com/office/powerpoint/2010/main" val="18505619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BAB9199-E4E0-48D2-A300-37F7F53BCC32}" type="slidenum">
              <a:rPr lang="en-US"/>
              <a:pPr/>
              <a:t>76</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0275" y="4403725"/>
            <a:ext cx="5124450" cy="4171950"/>
          </a:xfrm>
          <a:noFill/>
          <a:ln/>
        </p:spPr>
        <p:txBody>
          <a:bodyPr/>
          <a:lstStyle/>
          <a:p>
            <a:endParaRPr lang="en-US"/>
          </a:p>
        </p:txBody>
      </p:sp>
    </p:spTree>
    <p:extLst>
      <p:ext uri="{BB962C8B-B14F-4D97-AF65-F5344CB8AC3E}">
        <p14:creationId xmlns:p14="http://schemas.microsoft.com/office/powerpoint/2010/main" val="28456814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BAB9199-E4E0-48D2-A300-37F7F53BCC32}" type="slidenum">
              <a:rPr lang="en-US"/>
              <a:pPr/>
              <a:t>77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30275" y="4403725"/>
            <a:ext cx="5124450" cy="4171950"/>
          </a:xfrm>
          <a:noFill/>
          <a:ln/>
        </p:spPr>
        <p:txBody>
          <a:bodyPr/>
          <a:lstStyle/>
          <a:p>
            <a:endParaRPr lang="en-US"/>
          </a:p>
        </p:txBody>
      </p:sp>
    </p:spTree>
    <p:extLst>
      <p:ext uri="{BB962C8B-B14F-4D97-AF65-F5344CB8AC3E}">
        <p14:creationId xmlns:p14="http://schemas.microsoft.com/office/powerpoint/2010/main" val="1178438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5B4215-D933-426B-B6EE-F436ED7E7F77}" type="slidenum">
              <a:rPr lang="en-US" smtClean="0"/>
              <a:pPr>
                <a:defRPr/>
              </a:pPr>
              <a:t>78</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7CE23A5-F9D3-4F31-8F3C-415D76CB5C30}" type="slidenum">
              <a:rPr lang="en-US"/>
              <a:pPr/>
              <a:t>79</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ADD75A7-905E-4F83-95E4-0B14A76449C7}" type="slidenum">
              <a:rPr lang="en-US"/>
              <a:pPr/>
              <a:t>80</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E3B9426-BBCA-4737-9818-F029FD1B1EDE}" type="slidenum">
              <a:rPr lang="en-US"/>
              <a:pPr/>
              <a:t>9</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5B4215-D933-426B-B6EE-F436ED7E7F77}" type="slidenum">
              <a:rPr lang="en-US" smtClean="0"/>
              <a:pPr>
                <a:defRPr/>
              </a:pPr>
              <a:t>81</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C34BF8D-33FA-4D86-A1D2-5DDACCFABC04}" type="slidenum">
              <a:rPr lang="en-US"/>
              <a:pPr/>
              <a:t>82</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431AA8B-908D-4F77-B440-ECF480D5647E}" type="slidenum">
              <a:rPr lang="en-US"/>
              <a:pPr/>
              <a:t>83</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B40F43B-1D30-4259-A25A-26112B2F6A8F}" type="slidenum">
              <a:rPr lang="en-US"/>
              <a:pPr/>
              <a:t>84</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F67D9D7-FC9B-48D4-B41D-30FAD6B4417C}" type="slidenum">
              <a:rPr lang="en-US"/>
              <a:pPr/>
              <a:t>85</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01ED4E7-E536-4E34-8237-076BC15DD365}" type="slidenum">
              <a:rPr lang="en-US"/>
              <a:pPr/>
              <a:t>86</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79A5079-82A9-46EF-A96F-FC34F19051BF}" type="slidenum">
              <a:rPr lang="en-US"/>
              <a:pPr/>
              <a:t>87</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5B4215-D933-426B-B6EE-F436ED7E7F77}" type="slidenum">
              <a:rPr lang="en-US" smtClean="0"/>
              <a:pPr>
                <a:defRPr/>
              </a:pPr>
              <a:t>88</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4CCFC90-1A6F-4A16-A64A-12291AF8E7E1}" type="slidenum">
              <a:rPr lang="en-US"/>
              <a:pPr/>
              <a:t>89</a:t>
            </a:fld>
            <a:endParaRPr lang="en-US"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0275" y="4403725"/>
            <a:ext cx="5124450" cy="4171950"/>
          </a:xfrm>
          <a:noFill/>
          <a:ln/>
        </p:spPr>
        <p:txBody>
          <a:bodyPr/>
          <a:lstStyle/>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4AC9E3DE-1177-4726-A03E-2441C10130B7}" type="slidenum">
              <a:rPr lang="en-US"/>
              <a:pPr/>
              <a:t>90</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2E32FCA-5ED2-4690-8537-3CB5185228A5}" type="slidenum">
              <a:rPr lang="en-US"/>
              <a:pPr/>
              <a:t>10</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B1F6887-D9E4-4EE2-8D34-76A6C2DF6759}" type="slidenum">
              <a:rPr lang="en-US"/>
              <a:pPr/>
              <a:t>91</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9810" name="Rectangle 1026"/>
          <p:cNvSpPr>
            <a:spLocks noGrp="1" noChangeArrowheads="1"/>
          </p:cNvSpPr>
          <p:nvPr>
            <p:ph type="ctrTitle"/>
          </p:nvPr>
        </p:nvSpPr>
        <p:spPr bwMode="auto">
          <a:xfrm>
            <a:off x="990600" y="2286000"/>
            <a:ext cx="74676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19811"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xfrm>
            <a:off x="1143000" y="6248400"/>
            <a:ext cx="1905000" cy="457200"/>
          </a:xfrm>
          <a:prstGeom prst="rect">
            <a:avLst/>
          </a:prstGeom>
        </p:spPr>
        <p:txBody>
          <a:bodyPr/>
          <a:lstStyle>
            <a:lvl1pPr>
              <a:defRPr smtClean="0"/>
            </a:lvl1pPr>
          </a:lstStyle>
          <a:p>
            <a:pPr>
              <a:defRPr/>
            </a:pPr>
            <a:endParaRPr lang="en-US" dirty="0"/>
          </a:p>
        </p:txBody>
      </p:sp>
      <p:sp>
        <p:nvSpPr>
          <p:cNvPr id="5" name="Rectangle 1029"/>
          <p:cNvSpPr>
            <a:spLocks noGrp="1" noChangeArrowheads="1"/>
          </p:cNvSpPr>
          <p:nvPr>
            <p:ph type="ftr" sz="quarter" idx="11"/>
          </p:nvPr>
        </p:nvSpPr>
        <p:spPr>
          <a:xfrm>
            <a:off x="3352800" y="6248400"/>
            <a:ext cx="2895600" cy="457200"/>
          </a:xfrm>
          <a:prstGeom prst="rect">
            <a:avLst/>
          </a:prstGeom>
        </p:spPr>
        <p:txBody>
          <a:bodyPr/>
          <a:lstStyle>
            <a:lvl1pPr>
              <a:defRPr smtClean="0"/>
            </a:lvl1pPr>
          </a:lstStyle>
          <a:p>
            <a:pPr>
              <a:defRPr/>
            </a:pPr>
            <a:endParaRPr lang="en-US" dirty="0"/>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74638"/>
            <a:ext cx="2152650" cy="6507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305550" cy="6507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00200" y="1143000"/>
            <a:ext cx="3657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143000"/>
            <a:ext cx="3657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4008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352800" y="6400800"/>
            <a:ext cx="2895600" cy="457200"/>
          </a:xfrm>
          <a:prstGeom prst="rect">
            <a:avLst/>
          </a:prstGeom>
          <a:ln/>
        </p:spPr>
        <p:txBody>
          <a:bodyPr/>
          <a:lstStyle>
            <a:lvl1pPr>
              <a:defRPr/>
            </a:lvl1pPr>
          </a:lstStyle>
          <a:p>
            <a:pPr>
              <a:defRPr/>
            </a:pPr>
            <a:endParaRPr lang="en-US" dirty="0"/>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914400" y="11430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Box 7"/>
          <p:cNvSpPr txBox="1">
            <a:spLocks noChangeArrowheads="1"/>
          </p:cNvSpPr>
          <p:nvPr userDrawn="1"/>
        </p:nvSpPr>
        <p:spPr bwMode="auto">
          <a:xfrm>
            <a:off x="8458200" y="6477000"/>
            <a:ext cx="533400" cy="307777"/>
          </a:xfrm>
          <a:prstGeom prst="rect">
            <a:avLst/>
          </a:prstGeom>
          <a:noFill/>
          <a:ln w="9525">
            <a:noFill/>
            <a:miter lim="800000"/>
            <a:headEnd/>
            <a:tailEnd/>
          </a:ln>
          <a:effectLst/>
        </p:spPr>
        <p:txBody>
          <a:bodyPr wrap="square">
            <a:spAutoFit/>
          </a:bodyPr>
          <a:lstStyle/>
          <a:p>
            <a:pPr algn="ctr" eaLnBrk="1" hangingPunct="1">
              <a:spcBef>
                <a:spcPct val="50000"/>
              </a:spcBef>
              <a:defRPr/>
            </a:pPr>
            <a:fld id="{0696FD7B-136D-49BE-B364-43AB9DF71651}" type="slidenum">
              <a:rPr lang="en-US" sz="1400" b="0" smtClean="0">
                <a:solidFill>
                  <a:schemeClr val="accent3"/>
                </a:solidFill>
                <a:latin typeface="+mj-lt"/>
                <a:cs typeface="Arial" pitchFamily="34" charset="0"/>
              </a:rPr>
              <a:pPr algn="ctr" eaLnBrk="1" hangingPunct="1">
                <a:spcBef>
                  <a:spcPct val="50000"/>
                </a:spcBef>
                <a:defRPr/>
              </a:pPr>
              <a:t>‹#›</a:t>
            </a:fld>
            <a:endParaRPr lang="en-US" sz="1400" b="0" dirty="0">
              <a:solidFill>
                <a:schemeClr val="accent3"/>
              </a:solidFill>
              <a:latin typeface="+mj-lt"/>
              <a:cs typeface="Arial" pitchFamily="34" charset="0"/>
            </a:endParaRPr>
          </a:p>
        </p:txBody>
      </p:sp>
      <p:cxnSp>
        <p:nvCxnSpPr>
          <p:cNvPr id="6" name="Straight Connector 5"/>
          <p:cNvCxnSpPr/>
          <p:nvPr userDrawn="1"/>
        </p:nvCxnSpPr>
        <p:spPr>
          <a:xfrm>
            <a:off x="0" y="685800"/>
            <a:ext cx="7543800" cy="0"/>
          </a:xfrm>
          <a:prstGeom prst="line">
            <a:avLst/>
          </a:prstGeom>
          <a:noFill/>
          <a:ln w="9525" cap="flat" cmpd="sng" algn="ctr">
            <a:solidFill>
              <a:srgbClr val="005B99"/>
            </a:solidFill>
            <a:prstDash val="solid"/>
          </a:ln>
          <a:effectLst/>
        </p:spPr>
      </p:cxn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00" y="441960"/>
            <a:ext cx="1449237" cy="32004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Arial" pitchFamily="34" charset="0"/>
        </a:defRPr>
      </a:lvl1pPr>
      <a:lvl2pPr marL="747712" indent="-3429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Arial" pitchFamily="34" charset="0"/>
        </a:defRPr>
      </a:lvl2pPr>
      <a:lvl3pPr marL="1082675" indent="-285750" algn="l" rtl="0" eaLnBrk="0" fontAlgn="base" hangingPunct="0">
        <a:spcBef>
          <a:spcPct val="20000"/>
        </a:spcBef>
        <a:spcAft>
          <a:spcPct val="0"/>
        </a:spcAft>
        <a:buFont typeface="Arial" panose="020B0604020202020204" pitchFamily="34" charset="0"/>
        <a:buChar char="•"/>
        <a:defRPr>
          <a:solidFill>
            <a:schemeClr val="tx1"/>
          </a:solidFill>
          <a:latin typeface="+mn-lt"/>
          <a:cs typeface="Arial" pitchFamily="34" charset="0"/>
        </a:defRPr>
      </a:lvl3pPr>
      <a:lvl4pPr marL="143033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4pPr>
      <a:lvl5pPr marL="177958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5pPr>
      <a:lvl6pPr marL="2170113" indent="-219075" algn="l" rtl="0" eaLnBrk="0" fontAlgn="base" hangingPunct="0">
        <a:spcBef>
          <a:spcPct val="20000"/>
        </a:spcBef>
        <a:spcAft>
          <a:spcPct val="0"/>
        </a:spcAft>
        <a:buChar char="»"/>
        <a:defRPr sz="1600">
          <a:solidFill>
            <a:schemeClr val="tx1"/>
          </a:solidFill>
          <a:latin typeface="+mn-lt"/>
        </a:defRPr>
      </a:lvl6pPr>
      <a:lvl7pPr marL="2627313" indent="-219075" algn="l" rtl="0" eaLnBrk="0" fontAlgn="base" hangingPunct="0">
        <a:spcBef>
          <a:spcPct val="20000"/>
        </a:spcBef>
        <a:spcAft>
          <a:spcPct val="0"/>
        </a:spcAft>
        <a:buChar char="»"/>
        <a:defRPr sz="1600">
          <a:solidFill>
            <a:schemeClr val="tx1"/>
          </a:solidFill>
          <a:latin typeface="+mn-lt"/>
        </a:defRPr>
      </a:lvl7pPr>
      <a:lvl8pPr marL="3084513" indent="-219075" algn="l" rtl="0" eaLnBrk="0" fontAlgn="base" hangingPunct="0">
        <a:spcBef>
          <a:spcPct val="20000"/>
        </a:spcBef>
        <a:spcAft>
          <a:spcPct val="0"/>
        </a:spcAft>
        <a:buChar char="»"/>
        <a:defRPr sz="1600">
          <a:solidFill>
            <a:schemeClr val="tx1"/>
          </a:solidFill>
          <a:latin typeface="+mn-lt"/>
        </a:defRPr>
      </a:lvl8pPr>
      <a:lvl9pPr marL="3541713" indent="-219075"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emf"/></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71.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97.emf"/><Relationship Id="rId4" Type="http://schemas.openxmlformats.org/officeDocument/2006/relationships/image" Target="../media/image96.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spacer"/>
          <p:cNvPicPr>
            <a:picLocks noChangeAspect="1" noChangeArrowheads="1"/>
          </p:cNvPicPr>
          <p:nvPr/>
        </p:nvPicPr>
        <p:blipFill>
          <a:blip r:embed="rId2"/>
          <a:srcRect/>
          <a:stretch>
            <a:fillRect/>
          </a:stretch>
        </p:blipFill>
        <p:spPr bwMode="auto">
          <a:xfrm>
            <a:off x="1287463" y="2438400"/>
            <a:ext cx="1028700" cy="11113"/>
          </a:xfrm>
          <a:prstGeom prst="rect">
            <a:avLst/>
          </a:prstGeom>
          <a:noFill/>
          <a:ln w="9525">
            <a:noFill/>
            <a:miter lim="800000"/>
            <a:headEnd/>
            <a:tailEnd/>
          </a:ln>
        </p:spPr>
      </p:pic>
      <p:sp>
        <p:nvSpPr>
          <p:cNvPr id="4101" name="Rectangle 8"/>
          <p:cNvSpPr>
            <a:spLocks noChangeArrowheads="1"/>
          </p:cNvSpPr>
          <p:nvPr/>
        </p:nvSpPr>
        <p:spPr bwMode="auto">
          <a:xfrm>
            <a:off x="1447800" y="5105400"/>
            <a:ext cx="6400800" cy="1752600"/>
          </a:xfrm>
          <a:prstGeom prst="rect">
            <a:avLst/>
          </a:prstGeom>
          <a:noFill/>
          <a:ln w="9525">
            <a:noFill/>
            <a:miter lim="800000"/>
            <a:headEnd/>
            <a:tailEnd/>
          </a:ln>
        </p:spPr>
        <p:txBody>
          <a:bodyPr/>
          <a:lstStyle/>
          <a:p>
            <a:pPr algn="ctr" eaLnBrk="0" hangingPunct="0">
              <a:lnSpc>
                <a:spcPct val="90000"/>
              </a:lnSpc>
              <a:spcBef>
                <a:spcPct val="30000"/>
              </a:spcBef>
              <a:tabLst>
                <a:tab pos="914400" algn="l"/>
              </a:tabLst>
            </a:pPr>
            <a:endParaRPr lang="en-US" sz="2400" dirty="0">
              <a:latin typeface="Times New Roman" pitchFamily="18" charset="0"/>
            </a:endParaRPr>
          </a:p>
        </p:txBody>
      </p:sp>
      <p:pic>
        <p:nvPicPr>
          <p:cNvPr id="4103"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1570" y="5981700"/>
            <a:ext cx="3080859" cy="680357"/>
          </a:xfrm>
          <a:prstGeom prst="rect">
            <a:avLst/>
          </a:prstGeom>
          <a:noFill/>
          <a:ln w="9525">
            <a:noFill/>
            <a:miter lim="800000"/>
            <a:headEnd/>
            <a:tailEnd/>
          </a:ln>
        </p:spPr>
      </p:pic>
      <p:sp>
        <p:nvSpPr>
          <p:cNvPr id="13" name="Title 10"/>
          <p:cNvSpPr>
            <a:spLocks noGrp="1"/>
          </p:cNvSpPr>
          <p:nvPr>
            <p:ph type="ctrTitle"/>
          </p:nvPr>
        </p:nvSpPr>
        <p:spPr>
          <a:xfrm>
            <a:off x="0" y="2895600"/>
            <a:ext cx="9144000" cy="1055687"/>
          </a:xfrm>
          <a:solidFill>
            <a:schemeClr val="accent1"/>
          </a:solidFill>
        </p:spPr>
        <p:txBody>
          <a:bodyPr rtlCol="0">
            <a:normAutofit fontScale="90000"/>
          </a:bodyPr>
          <a:lstStyle/>
          <a:p>
            <a:pPr eaLnBrk="1" hangingPunct="1"/>
            <a:r>
              <a:rPr lang="en-US" sz="2200" dirty="0">
                <a:solidFill>
                  <a:schemeClr val="bg1"/>
                </a:solidFill>
                <a:latin typeface="Verdana" pitchFamily="34" charset="0"/>
              </a:rPr>
              <a:t>WVHA Small Rural Hospital </a:t>
            </a:r>
            <a:br>
              <a:rPr lang="en-US" sz="2200" dirty="0">
                <a:solidFill>
                  <a:schemeClr val="bg1"/>
                </a:solidFill>
                <a:latin typeface="Verdana" pitchFamily="34" charset="0"/>
              </a:rPr>
            </a:br>
            <a:r>
              <a:rPr lang="en-US" sz="2200" dirty="0">
                <a:solidFill>
                  <a:schemeClr val="bg1"/>
                </a:solidFill>
                <a:latin typeface="Verdana" pitchFamily="34" charset="0"/>
              </a:rPr>
              <a:t>Leadership and Management Team Seminar Series</a:t>
            </a:r>
            <a:br>
              <a:rPr lang="en-US" sz="3200" b="1" i="1" dirty="0">
                <a:solidFill>
                  <a:schemeClr val="bg1"/>
                </a:solidFill>
              </a:rPr>
            </a:br>
            <a:r>
              <a:rPr lang="en-US" sz="2200" i="1" dirty="0">
                <a:solidFill>
                  <a:schemeClr val="bg1"/>
                </a:solidFill>
                <a:latin typeface="Verdana" pitchFamily="34" charset="0"/>
              </a:rPr>
              <a:t>Cost Reports for Decision Makers</a:t>
            </a:r>
          </a:p>
        </p:txBody>
      </p:sp>
      <p:sp>
        <p:nvSpPr>
          <p:cNvPr id="8" name="Subtitle 12"/>
          <p:cNvSpPr txBox="1">
            <a:spLocks/>
          </p:cNvSpPr>
          <p:nvPr/>
        </p:nvSpPr>
        <p:spPr bwMode="auto">
          <a:xfrm>
            <a:off x="1066800" y="4114800"/>
            <a:ext cx="7315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ClrTx/>
              <a:buFont typeface="Arial" pitchFamily="34" charset="0"/>
              <a:buNone/>
              <a:defRPr sz="1800" kern="1200">
                <a:solidFill>
                  <a:schemeClr val="tx1">
                    <a:tint val="75000"/>
                  </a:schemeClr>
                </a:solidFill>
                <a:latin typeface="+mn-lt"/>
                <a:ea typeface="Verdana" pitchFamily="34" charset="0"/>
                <a:cs typeface="Verdana" pitchFamily="34" charset="0"/>
              </a:defRPr>
            </a:lvl1pPr>
            <a:lvl2pPr marL="457200" indent="0" algn="ctr" rtl="0" eaLnBrk="0" fontAlgn="base" hangingPunct="0">
              <a:spcBef>
                <a:spcPct val="20000"/>
              </a:spcBef>
              <a:spcAft>
                <a:spcPct val="0"/>
              </a:spcAft>
              <a:buClrTx/>
              <a:buFont typeface="Arial" pitchFamily="34" charset="0"/>
              <a:buNone/>
              <a:defRPr sz="1800" kern="1200">
                <a:solidFill>
                  <a:schemeClr val="tx1">
                    <a:tint val="75000"/>
                  </a:schemeClr>
                </a:solidFill>
                <a:latin typeface="+mn-lt"/>
                <a:ea typeface="Verdana" pitchFamily="34" charset="0"/>
                <a:cs typeface="Verdana" pitchFamily="34" charset="0"/>
              </a:defRPr>
            </a:lvl2pPr>
            <a:lvl3pPr marL="914400" indent="0" algn="ctr" rtl="0" eaLnBrk="0" fontAlgn="base" hangingPunct="0">
              <a:spcBef>
                <a:spcPct val="20000"/>
              </a:spcBef>
              <a:spcAft>
                <a:spcPct val="0"/>
              </a:spcAft>
              <a:buClrTx/>
              <a:buFont typeface="Arial" pitchFamily="34" charset="0"/>
              <a:buNone/>
              <a:defRPr sz="1800" kern="1200">
                <a:solidFill>
                  <a:schemeClr val="tx1">
                    <a:tint val="75000"/>
                  </a:schemeClr>
                </a:solidFill>
                <a:latin typeface="+mn-lt"/>
                <a:ea typeface="Verdana" pitchFamily="34" charset="0"/>
                <a:cs typeface="Verdana" pitchFamily="34" charset="0"/>
              </a:defRPr>
            </a:lvl3pPr>
            <a:lvl4pPr marL="1371600" indent="0" algn="ctr" rtl="0" eaLnBrk="0" fontAlgn="base" hangingPunct="0">
              <a:spcBef>
                <a:spcPct val="20000"/>
              </a:spcBef>
              <a:spcAft>
                <a:spcPct val="0"/>
              </a:spcAft>
              <a:buClrTx/>
              <a:buFont typeface="Arial" pitchFamily="34" charset="0"/>
              <a:buNone/>
              <a:defRPr sz="1800" kern="1200">
                <a:solidFill>
                  <a:schemeClr val="tx1">
                    <a:tint val="75000"/>
                  </a:schemeClr>
                </a:solidFill>
                <a:latin typeface="+mn-lt"/>
                <a:ea typeface="Verdana" pitchFamily="34" charset="0"/>
                <a:cs typeface="Verdana" pitchFamily="34" charset="0"/>
              </a:defRPr>
            </a:lvl4pPr>
            <a:lvl5pPr marL="1828800" indent="0" algn="ctr" rtl="0" eaLnBrk="0" fontAlgn="base" hangingPunct="0">
              <a:spcBef>
                <a:spcPct val="20000"/>
              </a:spcBef>
              <a:spcAft>
                <a:spcPct val="0"/>
              </a:spcAft>
              <a:buClrTx/>
              <a:buFont typeface="Arial" pitchFamily="34" charset="0"/>
              <a:buNone/>
              <a:defRPr sz="1800" kern="1200">
                <a:solidFill>
                  <a:schemeClr val="tx1">
                    <a:tint val="75000"/>
                  </a:schemeClr>
                </a:solidFill>
                <a:latin typeface="+mn-lt"/>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100" dirty="0">
              <a:latin typeface="Verdana" pitchFamily="34" charset="0"/>
            </a:endParaRPr>
          </a:p>
        </p:txBody>
      </p:sp>
      <p:pic>
        <p:nvPicPr>
          <p:cNvPr id="7" name="Picture 3"/>
          <p:cNvPicPr>
            <a:picLocks noChangeAspect="1" noChangeArrowheads="1"/>
          </p:cNvPicPr>
          <p:nvPr/>
        </p:nvPicPr>
        <p:blipFill>
          <a:blip r:embed="rId4" cstate="print"/>
          <a:srcRect t="36800" b="20800"/>
          <a:stretch>
            <a:fillRect/>
          </a:stretch>
        </p:blipFill>
        <p:spPr bwMode="auto">
          <a:xfrm>
            <a:off x="0" y="-12192"/>
            <a:ext cx="9144000" cy="2907792"/>
          </a:xfrm>
          <a:prstGeom prst="rect">
            <a:avLst/>
          </a:prstGeom>
          <a:noFill/>
          <a:ln w="9525">
            <a:noFill/>
            <a:miter lim="800000"/>
            <a:headEnd/>
            <a:tailEnd/>
          </a:ln>
        </p:spPr>
      </p:pic>
      <p:grpSp>
        <p:nvGrpSpPr>
          <p:cNvPr id="9" name="Group 8"/>
          <p:cNvGrpSpPr/>
          <p:nvPr/>
        </p:nvGrpSpPr>
        <p:grpSpPr>
          <a:xfrm>
            <a:off x="381000" y="4191000"/>
            <a:ext cx="8730944" cy="695209"/>
            <a:chOff x="381000" y="4724400"/>
            <a:chExt cx="8730944" cy="695209"/>
          </a:xfrm>
        </p:grpSpPr>
        <p:pic>
          <p:nvPicPr>
            <p:cNvPr id="10" name="Picture 8"/>
            <p:cNvPicPr>
              <a:picLocks noChangeAspect="1" noChangeArrowheads="1"/>
            </p:cNvPicPr>
            <p:nvPr/>
          </p:nvPicPr>
          <p:blipFill>
            <a:blip r:embed="rId5" cstate="print"/>
            <a:srcRect t="6044" r="59000"/>
            <a:stretch>
              <a:fillRect/>
            </a:stretch>
          </p:blipFill>
          <p:spPr bwMode="auto">
            <a:xfrm>
              <a:off x="381000" y="4724400"/>
              <a:ext cx="2667000" cy="695209"/>
            </a:xfrm>
            <a:prstGeom prst="rect">
              <a:avLst/>
            </a:prstGeom>
            <a:noFill/>
            <a:ln w="9525">
              <a:noFill/>
              <a:miter lim="800000"/>
              <a:headEnd/>
              <a:tailEnd/>
            </a:ln>
          </p:spPr>
        </p:pic>
        <p:pic>
          <p:nvPicPr>
            <p:cNvPr id="11" name="Picture 10"/>
            <p:cNvPicPr>
              <a:picLocks noChangeAspect="1"/>
            </p:cNvPicPr>
            <p:nvPr/>
          </p:nvPicPr>
          <p:blipFill rotWithShape="1">
            <a:blip r:embed="rId6"/>
            <a:srcRect b="29153"/>
            <a:stretch/>
          </p:blipFill>
          <p:spPr>
            <a:xfrm>
              <a:off x="5562600" y="4800600"/>
              <a:ext cx="3549344" cy="533400"/>
            </a:xfrm>
            <a:prstGeom prst="rect">
              <a:avLst/>
            </a:prstGeom>
          </p:spPr>
        </p:pic>
      </p:grpSp>
      <p:sp>
        <p:nvSpPr>
          <p:cNvPr id="12" name="Subtitle 12"/>
          <p:cNvSpPr>
            <a:spLocks noGrp="1"/>
          </p:cNvSpPr>
          <p:nvPr>
            <p:ph type="subTitle" idx="1"/>
          </p:nvPr>
        </p:nvSpPr>
        <p:spPr>
          <a:xfrm>
            <a:off x="762000" y="4343400"/>
            <a:ext cx="7696200" cy="1905000"/>
          </a:xfrm>
        </p:spPr>
        <p:txBody>
          <a:bodyPr rtlCol="0">
            <a:noAutofit/>
          </a:bodyPr>
          <a:lstStyle/>
          <a:p>
            <a:endParaRPr lang="en-US" sz="2000" dirty="0">
              <a:solidFill>
                <a:srgbClr val="000000"/>
              </a:solidFill>
            </a:endParaRPr>
          </a:p>
          <a:p>
            <a:endParaRPr lang="en-US" sz="2000" dirty="0">
              <a:solidFill>
                <a:srgbClr val="000000"/>
              </a:solidFill>
            </a:endParaRPr>
          </a:p>
          <a:p>
            <a:endParaRPr lang="en-US" sz="1050" dirty="0">
              <a:solidFill>
                <a:srgbClr val="000000"/>
              </a:solidFill>
            </a:endParaRPr>
          </a:p>
          <a:p>
            <a:r>
              <a:rPr lang="en-US" sz="1600" dirty="0">
                <a:solidFill>
                  <a:srgbClr val="000000"/>
                </a:solidFill>
              </a:rPr>
              <a:t>May 17, 2018</a:t>
            </a:r>
          </a:p>
          <a:p>
            <a:r>
              <a:rPr lang="en-US" sz="1600" dirty="0">
                <a:solidFill>
                  <a:srgbClr val="000000"/>
                </a:solidFill>
              </a:rPr>
              <a:t> Bridgeport Conference Center at Charles Pointe</a:t>
            </a:r>
            <a:endParaRPr lang="en-US" sz="1600" dirty="0">
              <a:solidFill>
                <a:schemeClr val="tx1"/>
              </a:solidFill>
            </a:endParaRPr>
          </a:p>
          <a:p>
            <a:r>
              <a:rPr lang="en-US" sz="1600" dirty="0">
                <a:solidFill>
                  <a:schemeClr val="tx1"/>
                </a:solidFill>
              </a:rPr>
              <a:t>Eric K. Shell, CPA, MBA</a:t>
            </a:r>
          </a:p>
          <a:p>
            <a:pPr>
              <a:spcBef>
                <a:spcPts val="800"/>
              </a:spcBef>
              <a:defRPr/>
            </a:pPr>
            <a:endParaRPr lang="en-US" sz="2000" dirty="0">
              <a:solidFill>
                <a:schemeClr val="tx1"/>
              </a:solidFill>
            </a:endParaRPr>
          </a:p>
        </p:txBody>
      </p:sp>
    </p:spTree>
    <p:extLst>
      <p:ext uri="{BB962C8B-B14F-4D97-AF65-F5344CB8AC3E}">
        <p14:creationId xmlns:p14="http://schemas.microsoft.com/office/powerpoint/2010/main" val="3752953815"/>
      </p:ext>
    </p:extLst>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52400" y="76200"/>
            <a:ext cx="5334000" cy="457200"/>
          </a:xfrm>
          <a:prstGeom prst="rect">
            <a:avLst/>
          </a:prstGeom>
          <a:noFill/>
          <a:ln w="9525">
            <a:noFill/>
            <a:miter lim="800000"/>
            <a:headEnd/>
            <a:tailEnd/>
          </a:ln>
        </p:spPr>
        <p:txBody>
          <a:bodyPr/>
          <a:lstStyle/>
          <a:p>
            <a:r>
              <a:rPr lang="en-US" sz="2800" dirty="0">
                <a:latin typeface="+mj-lt"/>
                <a:cs typeface="Arial" pitchFamily="34" charset="0"/>
              </a:rPr>
              <a:t>Worksheet A</a:t>
            </a:r>
          </a:p>
        </p:txBody>
      </p:sp>
      <p:grpSp>
        <p:nvGrpSpPr>
          <p:cNvPr id="5" name="Group 4"/>
          <p:cNvGrpSpPr/>
          <p:nvPr/>
        </p:nvGrpSpPr>
        <p:grpSpPr>
          <a:xfrm>
            <a:off x="0" y="0"/>
            <a:ext cx="8991600" cy="6819900"/>
            <a:chOff x="-76200" y="533400"/>
            <a:chExt cx="8089900" cy="6286500"/>
          </a:xfrm>
        </p:grpSpPr>
        <p:pic>
          <p:nvPicPr>
            <p:cNvPr id="3" name="Picture 2"/>
            <p:cNvPicPr>
              <a:picLocks noChangeAspect="1"/>
            </p:cNvPicPr>
            <p:nvPr/>
          </p:nvPicPr>
          <p:blipFill>
            <a:blip r:embed="rId3"/>
            <a:stretch>
              <a:fillRect/>
            </a:stretch>
          </p:blipFill>
          <p:spPr>
            <a:xfrm>
              <a:off x="-76200" y="533400"/>
              <a:ext cx="6591300" cy="6286500"/>
            </a:xfrm>
            <a:prstGeom prst="rect">
              <a:avLst/>
            </a:prstGeom>
          </p:spPr>
        </p:pic>
        <p:pic>
          <p:nvPicPr>
            <p:cNvPr id="4" name="Picture 3"/>
            <p:cNvPicPr>
              <a:picLocks noChangeAspect="1"/>
            </p:cNvPicPr>
            <p:nvPr/>
          </p:nvPicPr>
          <p:blipFill>
            <a:blip r:embed="rId4"/>
            <a:stretch>
              <a:fillRect/>
            </a:stretch>
          </p:blipFill>
          <p:spPr>
            <a:xfrm>
              <a:off x="6477000" y="762000"/>
              <a:ext cx="1536700" cy="6019800"/>
            </a:xfrm>
            <a:prstGeom prst="rect">
              <a:avLst/>
            </a:prstGeom>
          </p:spPr>
        </p:pic>
        <p:sp>
          <p:nvSpPr>
            <p:cNvPr id="11269" name="Rectangle 6"/>
            <p:cNvSpPr>
              <a:spLocks noChangeArrowheads="1"/>
            </p:cNvSpPr>
            <p:nvPr/>
          </p:nvSpPr>
          <p:spPr bwMode="auto">
            <a:xfrm>
              <a:off x="2667000" y="1143000"/>
              <a:ext cx="5334000" cy="2057400"/>
            </a:xfrm>
            <a:prstGeom prst="rect">
              <a:avLst/>
            </a:prstGeom>
            <a:noFill/>
            <a:ln w="25400">
              <a:solidFill>
                <a:srgbClr val="FF0000"/>
              </a:solidFill>
              <a:miter lim="800000"/>
              <a:headEnd/>
              <a:tailEnd/>
            </a:ln>
          </p:spPr>
          <p:txBody>
            <a:bodyPr wrap="none" anchor="ctr"/>
            <a:lstStyle/>
            <a:p>
              <a:endParaRPr lang="en-US" dirty="0"/>
            </a:p>
          </p:txBody>
        </p:sp>
        <p:sp>
          <p:nvSpPr>
            <p:cNvPr id="11270" name="Rectangle 7"/>
            <p:cNvSpPr>
              <a:spLocks noChangeArrowheads="1"/>
            </p:cNvSpPr>
            <p:nvPr/>
          </p:nvSpPr>
          <p:spPr bwMode="auto">
            <a:xfrm>
              <a:off x="2667000" y="3276600"/>
              <a:ext cx="5334000" cy="2819400"/>
            </a:xfrm>
            <a:prstGeom prst="rect">
              <a:avLst/>
            </a:prstGeom>
            <a:noFill/>
            <a:ln w="25400">
              <a:solidFill>
                <a:srgbClr val="008000"/>
              </a:solidFill>
              <a:miter lim="800000"/>
              <a:headEnd/>
              <a:tailEnd/>
            </a:ln>
          </p:spPr>
          <p:txBody>
            <a:bodyPr wrap="none" anchor="ctr"/>
            <a:lstStyle/>
            <a:p>
              <a:endParaRPr lang="en-US" dirty="0"/>
            </a:p>
          </p:txBody>
        </p:sp>
      </p:gr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body" idx="1"/>
          </p:nvPr>
        </p:nvSpPr>
        <p:spPr>
          <a:xfrm>
            <a:off x="914400" y="838200"/>
            <a:ext cx="7315200" cy="5029200"/>
          </a:xfrm>
        </p:spPr>
        <p:txBody>
          <a:bodyPr/>
          <a:lstStyle/>
          <a:p>
            <a:r>
              <a:rPr lang="en-US" dirty="0"/>
              <a:t>Worksheet B, Part I: Cost Allocation – General Service Costs (</a:t>
            </a:r>
            <a:r>
              <a:rPr lang="en-US" dirty="0" err="1"/>
              <a:t>pp</a:t>
            </a:r>
            <a:r>
              <a:rPr lang="en-US" dirty="0"/>
              <a:t> 19-23)</a:t>
            </a:r>
          </a:p>
          <a:p>
            <a:pPr lvl="1"/>
            <a:r>
              <a:rPr lang="en-US" dirty="0"/>
              <a:t>Purpose: Allocates costs from non-revenue producing departments to revenue producing departments based on statistics</a:t>
            </a:r>
          </a:p>
          <a:p>
            <a:pPr lvl="1"/>
            <a:r>
              <a:rPr lang="en-US" dirty="0"/>
              <a:t>Values are all stated in terms of dollars</a:t>
            </a:r>
          </a:p>
          <a:p>
            <a:endParaRPr lang="en-US" dirty="0"/>
          </a:p>
          <a:p>
            <a:r>
              <a:rPr lang="en-US" dirty="0"/>
              <a:t>Worksheet B-1: Cost Allocation – Statistical Basis (</a:t>
            </a:r>
            <a:r>
              <a:rPr lang="en-US" dirty="0" err="1"/>
              <a:t>pp</a:t>
            </a:r>
            <a:r>
              <a:rPr lang="en-US" dirty="0"/>
              <a:t> 24-26)</a:t>
            </a:r>
          </a:p>
          <a:p>
            <a:pPr lvl="1"/>
            <a:r>
              <a:rPr lang="en-US" dirty="0"/>
              <a:t>Purpose: Used to accumulate the statistics needed to allocate costs on worksheet B, Part I</a:t>
            </a:r>
          </a:p>
          <a:p>
            <a:pPr lvl="1"/>
            <a:r>
              <a:rPr lang="en-US" dirty="0"/>
              <a:t>Values may be dollars, square feet, pounds (of laundry), etc.</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152400" y="152400"/>
            <a:ext cx="5334000" cy="457200"/>
          </a:xfrm>
          <a:prstGeom prst="rect">
            <a:avLst/>
          </a:prstGeom>
          <a:noFill/>
          <a:ln w="9525">
            <a:noFill/>
            <a:miter lim="800000"/>
            <a:headEnd/>
            <a:tailEnd/>
          </a:ln>
        </p:spPr>
        <p:txBody>
          <a:bodyPr/>
          <a:lstStyle/>
          <a:p>
            <a:r>
              <a:rPr lang="en-US" sz="2800" dirty="0">
                <a:latin typeface="+mj-lt"/>
                <a:cs typeface="Arial" pitchFamily="34" charset="0"/>
              </a:rPr>
              <a:t>WS B</a:t>
            </a:r>
          </a:p>
        </p:txBody>
      </p:sp>
      <p:grpSp>
        <p:nvGrpSpPr>
          <p:cNvPr id="9" name="Group 8"/>
          <p:cNvGrpSpPr/>
          <p:nvPr/>
        </p:nvGrpSpPr>
        <p:grpSpPr>
          <a:xfrm>
            <a:off x="1371600" y="0"/>
            <a:ext cx="6934200" cy="6858000"/>
            <a:chOff x="1295400" y="0"/>
            <a:chExt cx="6553200" cy="6632377"/>
          </a:xfrm>
        </p:grpSpPr>
        <p:pic>
          <p:nvPicPr>
            <p:cNvPr id="6" name="Picture 5"/>
            <p:cNvPicPr>
              <a:picLocks noChangeAspect="1"/>
            </p:cNvPicPr>
            <p:nvPr/>
          </p:nvPicPr>
          <p:blipFill>
            <a:blip r:embed="rId3"/>
            <a:stretch>
              <a:fillRect/>
            </a:stretch>
          </p:blipFill>
          <p:spPr>
            <a:xfrm>
              <a:off x="1295400" y="0"/>
              <a:ext cx="6540500" cy="5473700"/>
            </a:xfrm>
            <a:prstGeom prst="rect">
              <a:avLst/>
            </a:prstGeom>
          </p:spPr>
        </p:pic>
        <p:sp>
          <p:nvSpPr>
            <p:cNvPr id="13315" name="Line 6"/>
            <p:cNvSpPr>
              <a:spLocks noChangeShapeType="1"/>
            </p:cNvSpPr>
            <p:nvPr/>
          </p:nvSpPr>
          <p:spPr bwMode="auto">
            <a:xfrm flipH="1" flipV="1">
              <a:off x="4710113" y="990600"/>
              <a:ext cx="319087" cy="0"/>
            </a:xfrm>
            <a:prstGeom prst="line">
              <a:avLst/>
            </a:prstGeom>
            <a:noFill/>
            <a:ln w="63500">
              <a:solidFill>
                <a:srgbClr val="FF0000"/>
              </a:solidFill>
              <a:round/>
              <a:headEnd type="triangle" w="med" len="med"/>
              <a:tailEnd/>
            </a:ln>
          </p:spPr>
          <p:txBody>
            <a:bodyPr/>
            <a:lstStyle/>
            <a:p>
              <a:endParaRPr lang="en-US" dirty="0"/>
            </a:p>
          </p:txBody>
        </p:sp>
        <p:sp>
          <p:nvSpPr>
            <p:cNvPr id="13316" name="Text Box 9"/>
            <p:cNvSpPr txBox="1">
              <a:spLocks noChangeArrowheads="1"/>
            </p:cNvSpPr>
            <p:nvPr/>
          </p:nvSpPr>
          <p:spPr bwMode="auto">
            <a:xfrm>
              <a:off x="5486400" y="2819400"/>
              <a:ext cx="671513" cy="30777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FF0000"/>
                  </a:solidFill>
                </a:rPr>
                <a:t>11%</a:t>
              </a:r>
            </a:p>
          </p:txBody>
        </p:sp>
        <p:sp>
          <p:nvSpPr>
            <p:cNvPr id="13317" name="Text Box 13"/>
            <p:cNvSpPr txBox="1">
              <a:spLocks noChangeArrowheads="1"/>
            </p:cNvSpPr>
            <p:nvPr/>
          </p:nvSpPr>
          <p:spPr bwMode="auto">
            <a:xfrm>
              <a:off x="5638801" y="835223"/>
              <a:ext cx="685799" cy="307777"/>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FF0000"/>
                  </a:solidFill>
                </a:rPr>
                <a:t>100%</a:t>
              </a:r>
            </a:p>
          </p:txBody>
        </p:sp>
        <p:sp>
          <p:nvSpPr>
            <p:cNvPr id="13318" name="Text Box 14"/>
            <p:cNvSpPr txBox="1">
              <a:spLocks noChangeArrowheads="1"/>
            </p:cNvSpPr>
            <p:nvPr/>
          </p:nvSpPr>
          <p:spPr bwMode="auto">
            <a:xfrm>
              <a:off x="5562600" y="6324600"/>
              <a:ext cx="685800" cy="307777"/>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FF0000"/>
                  </a:solidFill>
                </a:rPr>
                <a:t>100%</a:t>
              </a:r>
            </a:p>
          </p:txBody>
        </p:sp>
        <p:sp>
          <p:nvSpPr>
            <p:cNvPr id="13320" name="Line 16"/>
            <p:cNvSpPr>
              <a:spLocks noChangeShapeType="1"/>
            </p:cNvSpPr>
            <p:nvPr/>
          </p:nvSpPr>
          <p:spPr bwMode="auto">
            <a:xfrm flipH="1" flipV="1">
              <a:off x="4724400" y="2971800"/>
              <a:ext cx="319087" cy="0"/>
            </a:xfrm>
            <a:prstGeom prst="line">
              <a:avLst/>
            </a:prstGeom>
            <a:noFill/>
            <a:ln w="63500">
              <a:solidFill>
                <a:srgbClr val="FF0000"/>
              </a:solidFill>
              <a:round/>
              <a:headEnd type="triangle" w="med" len="med"/>
              <a:tailEnd/>
            </a:ln>
          </p:spPr>
          <p:txBody>
            <a:bodyPr/>
            <a:lstStyle/>
            <a:p>
              <a:endParaRPr lang="en-US" dirty="0"/>
            </a:p>
          </p:txBody>
        </p:sp>
        <p:sp>
          <p:nvSpPr>
            <p:cNvPr id="13321" name="Line 17"/>
            <p:cNvSpPr>
              <a:spLocks noChangeShapeType="1"/>
            </p:cNvSpPr>
            <p:nvPr/>
          </p:nvSpPr>
          <p:spPr bwMode="auto">
            <a:xfrm flipH="1" flipV="1">
              <a:off x="4710113" y="6553200"/>
              <a:ext cx="319087" cy="0"/>
            </a:xfrm>
            <a:prstGeom prst="line">
              <a:avLst/>
            </a:prstGeom>
            <a:noFill/>
            <a:ln w="63500">
              <a:solidFill>
                <a:srgbClr val="FF0000"/>
              </a:solidFill>
              <a:round/>
              <a:headEnd type="triangle" w="med" len="med"/>
              <a:tailEnd/>
            </a:ln>
          </p:spPr>
          <p:txBody>
            <a:bodyPr/>
            <a:lstStyle/>
            <a:p>
              <a:endParaRPr lang="en-US" dirty="0"/>
            </a:p>
          </p:txBody>
        </p:sp>
        <p:pic>
          <p:nvPicPr>
            <p:cNvPr id="7" name="Picture 6"/>
            <p:cNvPicPr>
              <a:picLocks noChangeAspect="1"/>
            </p:cNvPicPr>
            <p:nvPr/>
          </p:nvPicPr>
          <p:blipFill>
            <a:blip r:embed="rId4"/>
            <a:stretch>
              <a:fillRect/>
            </a:stretch>
          </p:blipFill>
          <p:spPr>
            <a:xfrm>
              <a:off x="1295400" y="5486400"/>
              <a:ext cx="6553200" cy="965200"/>
            </a:xfrm>
            <a:prstGeom prst="rect">
              <a:avLst/>
            </a:prstGeom>
          </p:spPr>
        </p:pic>
        <p:pic>
          <p:nvPicPr>
            <p:cNvPr id="8" name="Picture 7"/>
            <p:cNvPicPr>
              <a:picLocks noChangeAspect="1"/>
            </p:cNvPicPr>
            <p:nvPr/>
          </p:nvPicPr>
          <p:blipFill>
            <a:blip r:embed="rId5"/>
            <a:stretch>
              <a:fillRect/>
            </a:stretch>
          </p:blipFill>
          <p:spPr>
            <a:xfrm>
              <a:off x="1295400" y="6477000"/>
              <a:ext cx="6540500" cy="114300"/>
            </a:xfrm>
            <a:prstGeom prst="rect">
              <a:avLst/>
            </a:prstGeom>
          </p:spPr>
        </p:pic>
      </p:gr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8883" y="76200"/>
            <a:ext cx="7687917" cy="5556958"/>
          </a:xfrm>
          <a:prstGeom prst="rect">
            <a:avLst/>
          </a:prstGeom>
        </p:spPr>
      </p:pic>
      <p:sp>
        <p:nvSpPr>
          <p:cNvPr id="11" name="Rectangle 9"/>
          <p:cNvSpPr>
            <a:spLocks noChangeArrowheads="1"/>
          </p:cNvSpPr>
          <p:nvPr/>
        </p:nvSpPr>
        <p:spPr bwMode="auto">
          <a:xfrm>
            <a:off x="76200" y="152400"/>
            <a:ext cx="5334000" cy="457200"/>
          </a:xfrm>
          <a:prstGeom prst="rect">
            <a:avLst/>
          </a:prstGeom>
          <a:noFill/>
          <a:ln w="9525">
            <a:noFill/>
            <a:miter lim="800000"/>
            <a:headEnd/>
            <a:tailEnd/>
          </a:ln>
        </p:spPr>
        <p:txBody>
          <a:bodyPr/>
          <a:lstStyle/>
          <a:p>
            <a:r>
              <a:rPr lang="en-US" sz="2800" dirty="0">
                <a:latin typeface="+mj-lt"/>
                <a:cs typeface="Arial" pitchFamily="34" charset="0"/>
              </a:rPr>
              <a:t>WS B</a:t>
            </a:r>
          </a:p>
        </p:txBody>
      </p:sp>
      <p:sp>
        <p:nvSpPr>
          <p:cNvPr id="13315" name="Line 6"/>
          <p:cNvSpPr>
            <a:spLocks noChangeShapeType="1"/>
          </p:cNvSpPr>
          <p:nvPr/>
        </p:nvSpPr>
        <p:spPr bwMode="auto">
          <a:xfrm flipH="1" flipV="1">
            <a:off x="4869243" y="2875889"/>
            <a:ext cx="353770" cy="0"/>
          </a:xfrm>
          <a:prstGeom prst="line">
            <a:avLst/>
          </a:prstGeom>
          <a:noFill/>
          <a:ln w="63500">
            <a:solidFill>
              <a:srgbClr val="FF0000"/>
            </a:solidFill>
            <a:round/>
            <a:headEnd type="triangle" w="med" len="med"/>
            <a:tailEnd/>
          </a:ln>
        </p:spPr>
        <p:txBody>
          <a:bodyPr/>
          <a:lstStyle/>
          <a:p>
            <a:endParaRPr lang="en-US" dirty="0"/>
          </a:p>
        </p:txBody>
      </p:sp>
      <p:sp>
        <p:nvSpPr>
          <p:cNvPr id="13316" name="Text Box 9"/>
          <p:cNvSpPr txBox="1">
            <a:spLocks noChangeArrowheads="1"/>
          </p:cNvSpPr>
          <p:nvPr/>
        </p:nvSpPr>
        <p:spPr bwMode="auto">
          <a:xfrm>
            <a:off x="5661266" y="2702896"/>
            <a:ext cx="744504" cy="307777"/>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FF0000"/>
                </a:solidFill>
              </a:rPr>
              <a:t>7.4%</a:t>
            </a:r>
          </a:p>
        </p:txBody>
      </p:sp>
      <p:sp>
        <p:nvSpPr>
          <p:cNvPr id="13317" name="Text Box 13"/>
          <p:cNvSpPr txBox="1">
            <a:spLocks noChangeArrowheads="1"/>
          </p:cNvSpPr>
          <p:nvPr/>
        </p:nvSpPr>
        <p:spPr bwMode="auto">
          <a:xfrm>
            <a:off x="5729910" y="876528"/>
            <a:ext cx="760342" cy="342671"/>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FF0000"/>
                </a:solidFill>
              </a:rPr>
              <a:t>100%</a:t>
            </a:r>
          </a:p>
        </p:txBody>
      </p:sp>
      <p:sp>
        <p:nvSpPr>
          <p:cNvPr id="13318" name="Text Box 14"/>
          <p:cNvSpPr txBox="1">
            <a:spLocks noChangeArrowheads="1"/>
          </p:cNvSpPr>
          <p:nvPr/>
        </p:nvSpPr>
        <p:spPr bwMode="auto">
          <a:xfrm>
            <a:off x="5645426" y="6439129"/>
            <a:ext cx="760343" cy="342671"/>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FF0000"/>
                </a:solidFill>
              </a:rPr>
              <a:t>100%</a:t>
            </a:r>
          </a:p>
        </p:txBody>
      </p:sp>
      <p:sp>
        <p:nvSpPr>
          <p:cNvPr id="13320" name="Line 16"/>
          <p:cNvSpPr>
            <a:spLocks noChangeShapeType="1"/>
          </p:cNvSpPr>
          <p:nvPr/>
        </p:nvSpPr>
        <p:spPr bwMode="auto">
          <a:xfrm flipH="1" flipV="1">
            <a:off x="4784760" y="1066800"/>
            <a:ext cx="353770" cy="0"/>
          </a:xfrm>
          <a:prstGeom prst="line">
            <a:avLst/>
          </a:prstGeom>
          <a:noFill/>
          <a:ln w="63500">
            <a:solidFill>
              <a:srgbClr val="FF0000"/>
            </a:solidFill>
            <a:round/>
            <a:headEnd type="triangle" w="med" len="med"/>
            <a:tailEnd/>
          </a:ln>
        </p:spPr>
        <p:txBody>
          <a:bodyPr/>
          <a:lstStyle/>
          <a:p>
            <a:endParaRPr lang="en-US" dirty="0"/>
          </a:p>
        </p:txBody>
      </p:sp>
      <p:sp>
        <p:nvSpPr>
          <p:cNvPr id="13321" name="Line 17"/>
          <p:cNvSpPr>
            <a:spLocks noChangeShapeType="1"/>
          </p:cNvSpPr>
          <p:nvPr/>
        </p:nvSpPr>
        <p:spPr bwMode="auto">
          <a:xfrm flipH="1" flipV="1">
            <a:off x="4700277" y="6693646"/>
            <a:ext cx="353770" cy="0"/>
          </a:xfrm>
          <a:prstGeom prst="line">
            <a:avLst/>
          </a:prstGeom>
          <a:noFill/>
          <a:ln w="63500">
            <a:solidFill>
              <a:srgbClr val="FF0000"/>
            </a:solidFill>
            <a:round/>
            <a:headEnd type="triangle" w="med" len="med"/>
            <a:tailEnd/>
          </a:ln>
        </p:spPr>
        <p:txBody>
          <a:bodyPr/>
          <a:lstStyle/>
          <a:p>
            <a:endParaRPr lang="en-US" dirty="0"/>
          </a:p>
        </p:txBody>
      </p:sp>
      <p:pic>
        <p:nvPicPr>
          <p:cNvPr id="4" name="Picture 3"/>
          <p:cNvPicPr>
            <a:picLocks noChangeAspect="1"/>
          </p:cNvPicPr>
          <p:nvPr/>
        </p:nvPicPr>
        <p:blipFill>
          <a:blip r:embed="rId4"/>
          <a:stretch>
            <a:fillRect/>
          </a:stretch>
        </p:blipFill>
        <p:spPr>
          <a:xfrm>
            <a:off x="998883" y="5534179"/>
            <a:ext cx="7659757" cy="989789"/>
          </a:xfrm>
          <a:prstGeom prst="rect">
            <a:avLst/>
          </a:prstGeom>
        </p:spPr>
      </p:pic>
      <p:pic>
        <p:nvPicPr>
          <p:cNvPr id="5" name="Picture 4"/>
          <p:cNvPicPr>
            <a:picLocks noChangeAspect="1"/>
          </p:cNvPicPr>
          <p:nvPr/>
        </p:nvPicPr>
        <p:blipFill>
          <a:blip r:embed="rId5"/>
          <a:stretch>
            <a:fillRect/>
          </a:stretch>
        </p:blipFill>
        <p:spPr>
          <a:xfrm>
            <a:off x="914400" y="6594668"/>
            <a:ext cx="7701998" cy="183818"/>
          </a:xfrm>
          <a:prstGeom prst="rect">
            <a:avLst/>
          </a:prstGeom>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509" r="20855"/>
          <a:stretch/>
        </p:blipFill>
        <p:spPr>
          <a:xfrm>
            <a:off x="5867400" y="457200"/>
            <a:ext cx="3052285" cy="5184318"/>
          </a:xfrm>
          <a:prstGeom prst="rect">
            <a:avLst/>
          </a:prstGeom>
        </p:spPr>
      </p:pic>
      <p:pic>
        <p:nvPicPr>
          <p:cNvPr id="3" name="Picture 2"/>
          <p:cNvPicPr>
            <a:picLocks noChangeAspect="1"/>
          </p:cNvPicPr>
          <p:nvPr/>
        </p:nvPicPr>
        <p:blipFill>
          <a:blip r:embed="rId4"/>
          <a:stretch>
            <a:fillRect/>
          </a:stretch>
        </p:blipFill>
        <p:spPr>
          <a:xfrm>
            <a:off x="152400" y="152400"/>
            <a:ext cx="5778500" cy="5461000"/>
          </a:xfrm>
          <a:prstGeom prst="rect">
            <a:avLst/>
          </a:prstGeom>
        </p:spPr>
      </p:pic>
      <p:sp>
        <p:nvSpPr>
          <p:cNvPr id="14339" name="Line 3"/>
          <p:cNvSpPr>
            <a:spLocks noChangeShapeType="1"/>
          </p:cNvSpPr>
          <p:nvPr/>
        </p:nvSpPr>
        <p:spPr bwMode="auto">
          <a:xfrm flipV="1">
            <a:off x="5486400" y="1600200"/>
            <a:ext cx="533400" cy="0"/>
          </a:xfrm>
          <a:prstGeom prst="line">
            <a:avLst/>
          </a:prstGeom>
          <a:noFill/>
          <a:ln w="63500">
            <a:solidFill>
              <a:srgbClr val="FF0000"/>
            </a:solidFill>
            <a:round/>
            <a:headEnd/>
            <a:tailEnd type="triangle" w="med" len="med"/>
          </a:ln>
        </p:spPr>
        <p:txBody>
          <a:bodyPr/>
          <a:lstStyle/>
          <a:p>
            <a:endParaRPr lang="en-US" dirty="0"/>
          </a:p>
        </p:txBody>
      </p:sp>
      <p:sp>
        <p:nvSpPr>
          <p:cNvPr id="14340" name="Line 7"/>
          <p:cNvSpPr>
            <a:spLocks noChangeShapeType="1"/>
          </p:cNvSpPr>
          <p:nvPr/>
        </p:nvSpPr>
        <p:spPr bwMode="auto">
          <a:xfrm flipH="1">
            <a:off x="3429000" y="3124200"/>
            <a:ext cx="533400" cy="0"/>
          </a:xfrm>
          <a:prstGeom prst="line">
            <a:avLst/>
          </a:prstGeom>
          <a:noFill/>
          <a:ln w="63500">
            <a:solidFill>
              <a:srgbClr val="FF0000"/>
            </a:solidFill>
            <a:round/>
            <a:headEnd type="triangle" w="med" len="med"/>
            <a:tailEnd/>
          </a:ln>
        </p:spPr>
        <p:txBody>
          <a:bodyPr/>
          <a:lstStyle/>
          <a:p>
            <a:endParaRPr lang="en-US" dirty="0"/>
          </a:p>
        </p:txBody>
      </p:sp>
      <p:sp>
        <p:nvSpPr>
          <p:cNvPr id="14341" name="Text Box 9"/>
          <p:cNvSpPr txBox="1">
            <a:spLocks noChangeArrowheads="1"/>
          </p:cNvSpPr>
          <p:nvPr/>
        </p:nvSpPr>
        <p:spPr bwMode="auto">
          <a:xfrm>
            <a:off x="4495800" y="2971800"/>
            <a:ext cx="494997" cy="307777"/>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sz="1400" dirty="0">
                <a:solidFill>
                  <a:srgbClr val="FF0000"/>
                </a:solidFill>
              </a:rPr>
              <a:t>11%</a:t>
            </a:r>
          </a:p>
        </p:txBody>
      </p:sp>
      <p:sp>
        <p:nvSpPr>
          <p:cNvPr id="14342" name="Line 10"/>
          <p:cNvSpPr>
            <a:spLocks noChangeShapeType="1"/>
          </p:cNvSpPr>
          <p:nvPr/>
        </p:nvSpPr>
        <p:spPr bwMode="auto">
          <a:xfrm flipV="1">
            <a:off x="3352800" y="1295400"/>
            <a:ext cx="609600" cy="0"/>
          </a:xfrm>
          <a:prstGeom prst="line">
            <a:avLst/>
          </a:prstGeom>
          <a:noFill/>
          <a:ln w="63500">
            <a:solidFill>
              <a:srgbClr val="FF0000"/>
            </a:solidFill>
            <a:round/>
            <a:headEnd/>
            <a:tailEnd type="triangle" w="med" len="med"/>
          </a:ln>
        </p:spPr>
        <p:txBody>
          <a:bodyPr/>
          <a:lstStyle/>
          <a:p>
            <a:endParaRPr lang="en-US" dirty="0"/>
          </a:p>
        </p:txBody>
      </p:sp>
      <p:sp>
        <p:nvSpPr>
          <p:cNvPr id="9" name="Rectangle 9"/>
          <p:cNvSpPr>
            <a:spLocks noChangeArrowheads="1"/>
          </p:cNvSpPr>
          <p:nvPr/>
        </p:nvSpPr>
        <p:spPr bwMode="auto">
          <a:xfrm>
            <a:off x="152400" y="152400"/>
            <a:ext cx="5334000" cy="457200"/>
          </a:xfrm>
          <a:prstGeom prst="rect">
            <a:avLst/>
          </a:prstGeom>
          <a:noFill/>
          <a:ln w="9525">
            <a:noFill/>
            <a:miter lim="800000"/>
            <a:headEnd/>
            <a:tailEnd/>
          </a:ln>
        </p:spPr>
        <p:txBody>
          <a:bodyPr/>
          <a:lstStyle/>
          <a:p>
            <a:r>
              <a:rPr lang="en-US" sz="2800" dirty="0">
                <a:latin typeface="+mj-lt"/>
                <a:cs typeface="Arial" pitchFamily="34" charset="0"/>
              </a:rPr>
              <a:t>WS B-1</a:t>
            </a:r>
          </a:p>
        </p:txBody>
      </p:sp>
      <p:sp>
        <p:nvSpPr>
          <p:cNvPr id="11" name="Text Box 9"/>
          <p:cNvSpPr txBox="1">
            <a:spLocks noChangeArrowheads="1"/>
          </p:cNvSpPr>
          <p:nvPr/>
        </p:nvSpPr>
        <p:spPr bwMode="auto">
          <a:xfrm>
            <a:off x="6629400" y="2971800"/>
            <a:ext cx="540320" cy="307777"/>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sz="1400" dirty="0">
                <a:solidFill>
                  <a:srgbClr val="FF0000"/>
                </a:solidFill>
              </a:rPr>
              <a:t>7.4%</a:t>
            </a:r>
          </a:p>
        </p:txBody>
      </p:sp>
      <p:sp>
        <p:nvSpPr>
          <p:cNvPr id="12" name="Line 7"/>
          <p:cNvSpPr>
            <a:spLocks noChangeShapeType="1"/>
          </p:cNvSpPr>
          <p:nvPr/>
        </p:nvSpPr>
        <p:spPr bwMode="auto">
          <a:xfrm flipH="1">
            <a:off x="5486400" y="3124200"/>
            <a:ext cx="533400" cy="0"/>
          </a:xfrm>
          <a:prstGeom prst="line">
            <a:avLst/>
          </a:prstGeom>
          <a:noFill/>
          <a:ln w="63500">
            <a:solidFill>
              <a:srgbClr val="FF0000"/>
            </a:solidFill>
            <a:round/>
            <a:headEnd type="triangle" w="med" len="med"/>
            <a:tailEnd/>
          </a:ln>
        </p:spPr>
        <p:txBody>
          <a:bodyPr/>
          <a:lstStyle/>
          <a:p>
            <a:endParaRPr lang="en-US" dirty="0"/>
          </a:p>
        </p:txBody>
      </p:sp>
      <p:pic>
        <p:nvPicPr>
          <p:cNvPr id="4" name="Picture 3"/>
          <p:cNvPicPr>
            <a:picLocks noChangeAspect="1"/>
          </p:cNvPicPr>
          <p:nvPr/>
        </p:nvPicPr>
        <p:blipFill>
          <a:blip r:embed="rId5"/>
          <a:stretch>
            <a:fillRect/>
          </a:stretch>
        </p:blipFill>
        <p:spPr>
          <a:xfrm>
            <a:off x="127000" y="5669300"/>
            <a:ext cx="5892800" cy="807700"/>
          </a:xfrm>
          <a:prstGeom prst="rect">
            <a:avLst/>
          </a:prstGeom>
        </p:spPr>
      </p:pic>
      <p:pic>
        <p:nvPicPr>
          <p:cNvPr id="7" name="Picture 6"/>
          <p:cNvPicPr>
            <a:picLocks noChangeAspect="1"/>
          </p:cNvPicPr>
          <p:nvPr/>
        </p:nvPicPr>
        <p:blipFill rotWithShape="1">
          <a:blip r:embed="rId6"/>
          <a:srcRect l="50356" t="11114"/>
          <a:stretch/>
        </p:blipFill>
        <p:spPr>
          <a:xfrm>
            <a:off x="6110332" y="5774294"/>
            <a:ext cx="2881268" cy="778906"/>
          </a:xfrm>
          <a:prstGeom prst="rect">
            <a:avLst/>
          </a:prstGeom>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3000" y="76200"/>
            <a:ext cx="6845300" cy="5562600"/>
          </a:xfrm>
          <a:prstGeom prst="rect">
            <a:avLst/>
          </a:prstGeom>
        </p:spPr>
      </p:pic>
      <p:sp>
        <p:nvSpPr>
          <p:cNvPr id="15363" name="Line 3"/>
          <p:cNvSpPr>
            <a:spLocks noChangeShapeType="1"/>
          </p:cNvSpPr>
          <p:nvPr/>
        </p:nvSpPr>
        <p:spPr bwMode="auto">
          <a:xfrm flipH="1">
            <a:off x="7315200" y="2133600"/>
            <a:ext cx="0" cy="381000"/>
          </a:xfrm>
          <a:prstGeom prst="line">
            <a:avLst/>
          </a:prstGeom>
          <a:noFill/>
          <a:ln w="63500">
            <a:solidFill>
              <a:srgbClr val="FF0000"/>
            </a:solidFill>
            <a:round/>
            <a:headEnd/>
            <a:tailEnd type="triangle" w="med" len="med"/>
          </a:ln>
        </p:spPr>
        <p:txBody>
          <a:bodyPr/>
          <a:lstStyle/>
          <a:p>
            <a:endParaRPr lang="en-US" dirty="0"/>
          </a:p>
        </p:txBody>
      </p:sp>
      <p:sp>
        <p:nvSpPr>
          <p:cNvPr id="6" name="Rectangle 9"/>
          <p:cNvSpPr>
            <a:spLocks noChangeArrowheads="1"/>
          </p:cNvSpPr>
          <p:nvPr/>
        </p:nvSpPr>
        <p:spPr bwMode="auto">
          <a:xfrm>
            <a:off x="228600" y="152400"/>
            <a:ext cx="5334000" cy="457200"/>
          </a:xfrm>
          <a:prstGeom prst="rect">
            <a:avLst/>
          </a:prstGeom>
          <a:noFill/>
          <a:ln w="9525">
            <a:noFill/>
            <a:miter lim="800000"/>
            <a:headEnd/>
            <a:tailEnd/>
          </a:ln>
        </p:spPr>
        <p:txBody>
          <a:bodyPr/>
          <a:lstStyle/>
          <a:p>
            <a:r>
              <a:rPr lang="en-US" sz="2800" dirty="0">
                <a:latin typeface="+mj-lt"/>
                <a:cs typeface="Arial" pitchFamily="34" charset="0"/>
              </a:rPr>
              <a:t>WS B</a:t>
            </a:r>
          </a:p>
        </p:txBody>
      </p:sp>
      <p:pic>
        <p:nvPicPr>
          <p:cNvPr id="4" name="Picture 3"/>
          <p:cNvPicPr>
            <a:picLocks noChangeAspect="1"/>
          </p:cNvPicPr>
          <p:nvPr/>
        </p:nvPicPr>
        <p:blipFill>
          <a:blip r:embed="rId4"/>
          <a:stretch>
            <a:fillRect/>
          </a:stretch>
        </p:blipFill>
        <p:spPr>
          <a:xfrm>
            <a:off x="1117600" y="5524500"/>
            <a:ext cx="6896100" cy="876300"/>
          </a:xfrm>
          <a:prstGeom prst="rect">
            <a:avLst/>
          </a:prstGeom>
        </p:spPr>
      </p:pic>
      <p:pic>
        <p:nvPicPr>
          <p:cNvPr id="7" name="Picture 6"/>
          <p:cNvPicPr>
            <a:picLocks noChangeAspect="1"/>
          </p:cNvPicPr>
          <p:nvPr/>
        </p:nvPicPr>
        <p:blipFill>
          <a:blip r:embed="rId5"/>
          <a:stretch>
            <a:fillRect/>
          </a:stretch>
        </p:blipFill>
        <p:spPr>
          <a:xfrm>
            <a:off x="1104900" y="6477000"/>
            <a:ext cx="6934200" cy="304800"/>
          </a:xfrm>
          <a:prstGeom prst="rect">
            <a:avLst/>
          </a:prstGeom>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body" idx="1"/>
          </p:nvPr>
        </p:nvSpPr>
        <p:spPr>
          <a:xfrm>
            <a:off x="381000" y="685800"/>
            <a:ext cx="8534400" cy="5791200"/>
          </a:xfrm>
        </p:spPr>
        <p:txBody>
          <a:bodyPr/>
          <a:lstStyle/>
          <a:p>
            <a:r>
              <a:rPr lang="en-US" sz="1800" dirty="0"/>
              <a:t>Worksheet C: Computation of Ratio of Costs to Charges (</a:t>
            </a:r>
            <a:r>
              <a:rPr lang="en-US" sz="1800" dirty="0" err="1"/>
              <a:t>pp</a:t>
            </a:r>
            <a:r>
              <a:rPr lang="en-US" sz="1800" dirty="0"/>
              <a:t> 27-28)</a:t>
            </a:r>
          </a:p>
          <a:p>
            <a:pPr lvl="1"/>
            <a:r>
              <a:rPr lang="en-US" sz="1600" dirty="0"/>
              <a:t>Purpose:  Divides fully allocated costs for ancillary and outpatient revenue departments by total department charges (inpatient and outpatient) to determine RCC</a:t>
            </a:r>
          </a:p>
          <a:p>
            <a:endParaRPr lang="en-US" dirty="0"/>
          </a:p>
          <a:p>
            <a:endParaRPr lang="en-US" sz="20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9"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grpSp>
        <p:nvGrpSpPr>
          <p:cNvPr id="4" name="Group 3"/>
          <p:cNvGrpSpPr/>
          <p:nvPr/>
        </p:nvGrpSpPr>
        <p:grpSpPr>
          <a:xfrm>
            <a:off x="533400" y="1619250"/>
            <a:ext cx="7924800" cy="5162550"/>
            <a:chOff x="762000" y="1619250"/>
            <a:chExt cx="6781800" cy="4552950"/>
          </a:xfrm>
        </p:grpSpPr>
        <p:sp>
          <p:nvSpPr>
            <p:cNvPr id="16390" name="Rectangle 11"/>
            <p:cNvSpPr>
              <a:spLocks noChangeArrowheads="1"/>
            </p:cNvSpPr>
            <p:nvPr/>
          </p:nvSpPr>
          <p:spPr bwMode="auto">
            <a:xfrm>
              <a:off x="5562600" y="2895600"/>
              <a:ext cx="762000" cy="304800"/>
            </a:xfrm>
            <a:prstGeom prst="rect">
              <a:avLst/>
            </a:prstGeom>
            <a:solidFill>
              <a:schemeClr val="bg1"/>
            </a:solidFill>
            <a:ln w="9525">
              <a:noFill/>
              <a:miter lim="800000"/>
              <a:headEnd/>
              <a:tailEnd/>
            </a:ln>
          </p:spPr>
          <p:txBody>
            <a:bodyPr wrap="none" anchor="ctr"/>
            <a:lstStyle/>
            <a:p>
              <a:endParaRPr lang="en-US" dirty="0"/>
            </a:p>
          </p:txBody>
        </p:sp>
        <p:pic>
          <p:nvPicPr>
            <p:cNvPr id="2" name="Picture 1"/>
            <p:cNvPicPr>
              <a:picLocks noChangeAspect="1"/>
            </p:cNvPicPr>
            <p:nvPr/>
          </p:nvPicPr>
          <p:blipFill>
            <a:blip r:embed="rId3"/>
            <a:stretch>
              <a:fillRect/>
            </a:stretch>
          </p:blipFill>
          <p:spPr>
            <a:xfrm>
              <a:off x="762000" y="1619250"/>
              <a:ext cx="3581400" cy="4476750"/>
            </a:xfrm>
            <a:prstGeom prst="rect">
              <a:avLst/>
            </a:prstGeom>
          </p:spPr>
        </p:pic>
        <p:pic>
          <p:nvPicPr>
            <p:cNvPr id="3" name="Picture 2"/>
            <p:cNvPicPr>
              <a:picLocks noChangeAspect="1"/>
            </p:cNvPicPr>
            <p:nvPr/>
          </p:nvPicPr>
          <p:blipFill>
            <a:blip r:embed="rId4"/>
            <a:stretch>
              <a:fillRect/>
            </a:stretch>
          </p:blipFill>
          <p:spPr>
            <a:xfrm>
              <a:off x="4343400" y="1646111"/>
              <a:ext cx="3200400" cy="4526089"/>
            </a:xfrm>
            <a:prstGeom prst="rect">
              <a:avLst/>
            </a:prstGeom>
          </p:spPr>
        </p:pic>
      </p:gr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2209800"/>
            <a:ext cx="8534400" cy="4438027"/>
            <a:chOff x="228600" y="1905000"/>
            <a:chExt cx="7353300" cy="3902404"/>
          </a:xfrm>
        </p:grpSpPr>
        <p:pic>
          <p:nvPicPr>
            <p:cNvPr id="3" name="Picture 2"/>
            <p:cNvPicPr>
              <a:picLocks noChangeAspect="1"/>
            </p:cNvPicPr>
            <p:nvPr/>
          </p:nvPicPr>
          <p:blipFill>
            <a:blip r:embed="rId3"/>
            <a:stretch>
              <a:fillRect/>
            </a:stretch>
          </p:blipFill>
          <p:spPr>
            <a:xfrm>
              <a:off x="228600" y="1972004"/>
              <a:ext cx="5803900" cy="3835400"/>
            </a:xfrm>
            <a:prstGeom prst="rect">
              <a:avLst/>
            </a:prstGeom>
          </p:spPr>
        </p:pic>
        <p:pic>
          <p:nvPicPr>
            <p:cNvPr id="4" name="Picture 3"/>
            <p:cNvPicPr>
              <a:picLocks noChangeAspect="1"/>
            </p:cNvPicPr>
            <p:nvPr/>
          </p:nvPicPr>
          <p:blipFill>
            <a:blip r:embed="rId4"/>
            <a:stretch>
              <a:fillRect/>
            </a:stretch>
          </p:blipFill>
          <p:spPr>
            <a:xfrm>
              <a:off x="6019800" y="1905000"/>
              <a:ext cx="1562100" cy="3873500"/>
            </a:xfrm>
            <a:prstGeom prst="rect">
              <a:avLst/>
            </a:prstGeom>
          </p:spPr>
        </p:pic>
      </p:grpSp>
      <p:sp>
        <p:nvSpPr>
          <p:cNvPr id="17410" name="Rectangle 2"/>
          <p:cNvSpPr>
            <a:spLocks noGrp="1" noChangeArrowheads="1"/>
          </p:cNvSpPr>
          <p:nvPr>
            <p:ph type="body" idx="1"/>
          </p:nvPr>
        </p:nvSpPr>
        <p:spPr>
          <a:xfrm>
            <a:off x="914400" y="685800"/>
            <a:ext cx="7315200" cy="1447800"/>
          </a:xfrm>
        </p:spPr>
        <p:txBody>
          <a:bodyPr/>
          <a:lstStyle/>
          <a:p>
            <a:r>
              <a:rPr lang="en-US" dirty="0"/>
              <a:t>Worksheet D Part V: Outpatient Costs (</a:t>
            </a:r>
            <a:r>
              <a:rPr lang="en-US" dirty="0" err="1"/>
              <a:t>pp</a:t>
            </a:r>
            <a:r>
              <a:rPr lang="en-US" dirty="0"/>
              <a:t> 29-30)</a:t>
            </a:r>
          </a:p>
          <a:p>
            <a:pPr lvl="1"/>
            <a:r>
              <a:rPr lang="en-US" dirty="0"/>
              <a:t>Purpose:  Determine Medicare outpatient costs using RCCs determined on Worksheet C * Medicare outpatient charges</a:t>
            </a:r>
          </a:p>
        </p:txBody>
      </p:sp>
      <p:sp>
        <p:nvSpPr>
          <p:cNvPr id="17415" name="Text Box 15"/>
          <p:cNvSpPr txBox="1">
            <a:spLocks noChangeArrowheads="1"/>
          </p:cNvSpPr>
          <p:nvPr/>
        </p:nvSpPr>
        <p:spPr bwMode="auto">
          <a:xfrm>
            <a:off x="5181600" y="1752600"/>
            <a:ext cx="1066800" cy="523220"/>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n-US" sz="1400" dirty="0">
                <a:solidFill>
                  <a:srgbClr val="FF0000"/>
                </a:solidFill>
              </a:rPr>
              <a:t>Medicare OP Charges</a:t>
            </a:r>
          </a:p>
        </p:txBody>
      </p:sp>
      <p:sp>
        <p:nvSpPr>
          <p:cNvPr id="17416" name="Text Box 16"/>
          <p:cNvSpPr txBox="1">
            <a:spLocks noChangeArrowheads="1"/>
          </p:cNvSpPr>
          <p:nvPr/>
        </p:nvSpPr>
        <p:spPr bwMode="auto">
          <a:xfrm>
            <a:off x="6705600" y="1762780"/>
            <a:ext cx="1066800" cy="523220"/>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en-US" sz="1400" dirty="0">
                <a:solidFill>
                  <a:srgbClr val="FF0000"/>
                </a:solidFill>
              </a:rPr>
              <a:t>Medicare OP Costs</a:t>
            </a:r>
          </a:p>
        </p:txBody>
      </p:sp>
      <p:sp>
        <p:nvSpPr>
          <p:cNvPr id="12"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body" idx="1"/>
          </p:nvPr>
        </p:nvSpPr>
        <p:spPr>
          <a:xfrm>
            <a:off x="914400" y="685800"/>
            <a:ext cx="7467600" cy="5029200"/>
          </a:xfrm>
        </p:spPr>
        <p:txBody>
          <a:bodyPr/>
          <a:lstStyle/>
          <a:p>
            <a:r>
              <a:rPr lang="en-US" dirty="0"/>
              <a:t>Worksheet D-1: Inpatient routine costs (</a:t>
            </a:r>
            <a:r>
              <a:rPr lang="en-US" dirty="0" err="1"/>
              <a:t>pp</a:t>
            </a:r>
            <a:r>
              <a:rPr lang="en-US" dirty="0"/>
              <a:t> 31-32)</a:t>
            </a:r>
          </a:p>
          <a:p>
            <a:pPr lvl="1"/>
            <a:r>
              <a:rPr lang="en-US" dirty="0"/>
              <a:t>Purpose:  Determines inpatient routine costs per day</a:t>
            </a:r>
          </a:p>
          <a:p>
            <a:pPr lvl="2"/>
            <a:r>
              <a:rPr lang="en-US" dirty="0"/>
              <a:t>Acute, swing, and observation bed costs (outpatient)</a:t>
            </a:r>
          </a:p>
          <a:p>
            <a:endParaRPr lang="en-US" dirty="0"/>
          </a:p>
          <a:p>
            <a:r>
              <a:rPr lang="en-US" dirty="0"/>
              <a:t>Worksheet D-3: Inpatient ancillary costs (</a:t>
            </a:r>
            <a:r>
              <a:rPr lang="en-US" dirty="0" err="1"/>
              <a:t>pp</a:t>
            </a:r>
            <a:r>
              <a:rPr lang="en-US" dirty="0"/>
              <a:t> 33-34)</a:t>
            </a:r>
          </a:p>
          <a:p>
            <a:pPr lvl="1"/>
            <a:r>
              <a:rPr lang="en-US" dirty="0"/>
              <a:t>Purpose:  Applies inpatient program ancillary department charges to RCCs to determine inpatient ancillary costs</a:t>
            </a:r>
          </a:p>
          <a:p>
            <a:pPr lvl="2"/>
            <a:r>
              <a:rPr lang="en-US" dirty="0"/>
              <a:t>CAH</a:t>
            </a:r>
          </a:p>
          <a:p>
            <a:pPr lvl="2"/>
            <a:r>
              <a:rPr lang="en-US" dirty="0"/>
              <a:t>Swing-bed SNF</a:t>
            </a:r>
          </a:p>
          <a:p>
            <a:pPr lvl="2"/>
            <a:r>
              <a:rPr lang="en-US" dirty="0"/>
              <a:t>Distinct Part Units</a:t>
            </a:r>
          </a:p>
          <a:p>
            <a:pPr lvl="2"/>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27672" y="914400"/>
            <a:ext cx="8562072" cy="5410200"/>
            <a:chOff x="-27672" y="914400"/>
            <a:chExt cx="6949172" cy="4419600"/>
          </a:xfrm>
        </p:grpSpPr>
        <p:pic>
          <p:nvPicPr>
            <p:cNvPr id="3" name="Picture 2"/>
            <p:cNvPicPr>
              <a:picLocks noChangeAspect="1"/>
            </p:cNvPicPr>
            <p:nvPr/>
          </p:nvPicPr>
          <p:blipFill>
            <a:blip r:embed="rId3"/>
            <a:stretch>
              <a:fillRect/>
            </a:stretch>
          </p:blipFill>
          <p:spPr>
            <a:xfrm>
              <a:off x="-27672" y="914400"/>
              <a:ext cx="6908800" cy="2273300"/>
            </a:xfrm>
            <a:prstGeom prst="rect">
              <a:avLst/>
            </a:prstGeom>
          </p:spPr>
        </p:pic>
        <p:pic>
          <p:nvPicPr>
            <p:cNvPr id="4" name="Picture 3"/>
            <p:cNvPicPr>
              <a:picLocks noChangeAspect="1"/>
            </p:cNvPicPr>
            <p:nvPr/>
          </p:nvPicPr>
          <p:blipFill>
            <a:blip r:embed="rId4"/>
            <a:stretch>
              <a:fillRect/>
            </a:stretch>
          </p:blipFill>
          <p:spPr>
            <a:xfrm>
              <a:off x="0" y="3175000"/>
              <a:ext cx="6921500" cy="2159000"/>
            </a:xfrm>
            <a:prstGeom prst="rect">
              <a:avLst/>
            </a:prstGeom>
          </p:spPr>
        </p:pic>
      </p:grpSp>
      <p:sp>
        <p:nvSpPr>
          <p:cNvPr id="19462" name="Text Box 8"/>
          <p:cNvSpPr txBox="1">
            <a:spLocks noChangeArrowheads="1"/>
          </p:cNvSpPr>
          <p:nvPr/>
        </p:nvSpPr>
        <p:spPr bwMode="auto">
          <a:xfrm>
            <a:off x="6019800" y="5602712"/>
            <a:ext cx="1600200" cy="264688"/>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SB NF Carve Out</a:t>
            </a:r>
          </a:p>
        </p:txBody>
      </p:sp>
      <p:sp>
        <p:nvSpPr>
          <p:cNvPr id="19463" name="Text Box 10"/>
          <p:cNvSpPr txBox="1">
            <a:spLocks noChangeArrowheads="1"/>
          </p:cNvSpPr>
          <p:nvPr/>
        </p:nvSpPr>
        <p:spPr bwMode="auto">
          <a:xfrm>
            <a:off x="5715000" y="4840712"/>
            <a:ext cx="1600200" cy="264688"/>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WS B FAC Costs</a:t>
            </a:r>
          </a:p>
        </p:txBody>
      </p:sp>
      <p:sp>
        <p:nvSpPr>
          <p:cNvPr id="19464" name="Text Box 11"/>
          <p:cNvSpPr txBox="1">
            <a:spLocks noChangeArrowheads="1"/>
          </p:cNvSpPr>
          <p:nvPr/>
        </p:nvSpPr>
        <p:spPr bwMode="auto">
          <a:xfrm>
            <a:off x="5638800" y="5943600"/>
            <a:ext cx="1752600" cy="271869"/>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Total SB Carve Out</a:t>
            </a:r>
            <a:endParaRPr lang="en-US" sz="1200" dirty="0">
              <a:solidFill>
                <a:srgbClr val="FF0000"/>
              </a:solidFill>
              <a:latin typeface="+mj-lt"/>
              <a:cs typeface="Arial" pitchFamily="34" charset="0"/>
            </a:endParaRPr>
          </a:p>
        </p:txBody>
      </p:sp>
      <p:sp>
        <p:nvSpPr>
          <p:cNvPr id="19465" name="Text Box 14"/>
          <p:cNvSpPr txBox="1">
            <a:spLocks noChangeArrowheads="1"/>
          </p:cNvSpPr>
          <p:nvPr/>
        </p:nvSpPr>
        <p:spPr bwMode="auto">
          <a:xfrm>
            <a:off x="5867400" y="6205131"/>
            <a:ext cx="1447800" cy="271869"/>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Net Acute Costs</a:t>
            </a:r>
            <a:endParaRPr lang="en-US" sz="1200" dirty="0">
              <a:solidFill>
                <a:srgbClr val="FF0000"/>
              </a:solidFill>
              <a:latin typeface="+mj-lt"/>
              <a:cs typeface="Arial" pitchFamily="34" charset="0"/>
            </a:endParaRPr>
          </a:p>
        </p:txBody>
      </p:sp>
      <p:sp>
        <p:nvSpPr>
          <p:cNvPr id="19466" name="Text Box 15"/>
          <p:cNvSpPr txBox="1">
            <a:spLocks noChangeArrowheads="1"/>
          </p:cNvSpPr>
          <p:nvPr/>
        </p:nvSpPr>
        <p:spPr bwMode="auto">
          <a:xfrm>
            <a:off x="6324600" y="4419600"/>
            <a:ext cx="1143000" cy="264688"/>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SB NF Rate</a:t>
            </a:r>
          </a:p>
        </p:txBody>
      </p:sp>
      <p:sp>
        <p:nvSpPr>
          <p:cNvPr id="19467" name="Text Box 16"/>
          <p:cNvSpPr txBox="1">
            <a:spLocks noChangeArrowheads="1"/>
          </p:cNvSpPr>
          <p:nvPr/>
        </p:nvSpPr>
        <p:spPr bwMode="auto">
          <a:xfrm>
            <a:off x="6858000" y="2438400"/>
            <a:ext cx="914400" cy="264688"/>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NF Days</a:t>
            </a:r>
            <a:endParaRPr lang="en-US" sz="1200" dirty="0">
              <a:solidFill>
                <a:schemeClr val="tx1">
                  <a:lumMod val="50000"/>
                  <a:lumOff val="50000"/>
                </a:schemeClr>
              </a:solidFill>
              <a:latin typeface="+mj-lt"/>
              <a:cs typeface="Arial" pitchFamily="34" charset="0"/>
            </a:endParaRPr>
          </a:p>
        </p:txBody>
      </p:sp>
      <p:sp>
        <p:nvSpPr>
          <p:cNvPr id="19468" name="Text Box 17"/>
          <p:cNvSpPr txBox="1">
            <a:spLocks noChangeArrowheads="1"/>
          </p:cNvSpPr>
          <p:nvPr/>
        </p:nvSpPr>
        <p:spPr bwMode="auto">
          <a:xfrm>
            <a:off x="6705600" y="3316712"/>
            <a:ext cx="990600" cy="264688"/>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SNF Days</a:t>
            </a:r>
          </a:p>
        </p:txBody>
      </p:sp>
      <p:sp>
        <p:nvSpPr>
          <p:cNvPr id="14" name="Text Box 17"/>
          <p:cNvSpPr txBox="1">
            <a:spLocks noChangeArrowheads="1"/>
          </p:cNvSpPr>
          <p:nvPr/>
        </p:nvSpPr>
        <p:spPr bwMode="auto">
          <a:xfrm>
            <a:off x="5867400" y="2819400"/>
            <a:ext cx="1905000" cy="264688"/>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Medicare Acute Days</a:t>
            </a:r>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body" idx="1"/>
          </p:nvPr>
        </p:nvSpPr>
        <p:spPr>
          <a:xfrm>
            <a:off x="914400" y="838200"/>
            <a:ext cx="7315200" cy="5486400"/>
          </a:xfrm>
        </p:spPr>
        <p:txBody>
          <a:bodyPr/>
          <a:lstStyle/>
          <a:p>
            <a:pPr>
              <a:spcBef>
                <a:spcPct val="0"/>
              </a:spcBef>
              <a:spcAft>
                <a:spcPct val="10000"/>
              </a:spcAft>
            </a:pPr>
            <a:r>
              <a:rPr lang="en-US" sz="2200" dirty="0"/>
              <a:t>Objectives</a:t>
            </a:r>
          </a:p>
          <a:p>
            <a:pPr marL="0" indent="0">
              <a:spcBef>
                <a:spcPct val="0"/>
              </a:spcBef>
              <a:spcAft>
                <a:spcPct val="10000"/>
              </a:spcAft>
              <a:buNone/>
            </a:pPr>
            <a:endParaRPr lang="en-US" sz="2200" dirty="0"/>
          </a:p>
          <a:p>
            <a:pPr>
              <a:spcBef>
                <a:spcPct val="0"/>
              </a:spcBef>
              <a:spcAft>
                <a:spcPct val="10000"/>
              </a:spcAft>
            </a:pPr>
            <a:r>
              <a:rPr lang="en-US" sz="2200" dirty="0"/>
              <a:t>Cost Report</a:t>
            </a:r>
          </a:p>
          <a:p>
            <a:pPr lvl="1">
              <a:spcBef>
                <a:spcPct val="0"/>
              </a:spcBef>
              <a:spcAft>
                <a:spcPct val="10000"/>
              </a:spcAft>
            </a:pPr>
            <a:r>
              <a:rPr lang="en-US" dirty="0"/>
              <a:t>Structure and Logic</a:t>
            </a:r>
          </a:p>
          <a:p>
            <a:pPr lvl="1">
              <a:spcBef>
                <a:spcPct val="0"/>
              </a:spcBef>
              <a:spcAft>
                <a:spcPct val="10000"/>
              </a:spcAft>
            </a:pPr>
            <a:r>
              <a:rPr lang="en-US" dirty="0"/>
              <a:t>Common Errors in Cost Reports</a:t>
            </a:r>
          </a:p>
          <a:p>
            <a:pPr lvl="1">
              <a:spcBef>
                <a:spcPct val="0"/>
              </a:spcBef>
              <a:spcAft>
                <a:spcPct val="10000"/>
              </a:spcAft>
            </a:pPr>
            <a:r>
              <a:rPr lang="en-US" dirty="0"/>
              <a:t>View from the Top</a:t>
            </a:r>
          </a:p>
          <a:p>
            <a:pPr lvl="1">
              <a:spcBef>
                <a:spcPct val="0"/>
              </a:spcBef>
              <a:spcAft>
                <a:spcPct val="10000"/>
              </a:spcAft>
            </a:pPr>
            <a:endParaRPr lang="en-US" dirty="0"/>
          </a:p>
          <a:p>
            <a:pPr>
              <a:spcBef>
                <a:spcPct val="0"/>
              </a:spcBef>
              <a:spcAft>
                <a:spcPct val="10000"/>
              </a:spcAft>
            </a:pPr>
            <a:r>
              <a:rPr lang="en-US" sz="2200" dirty="0"/>
              <a:t>Cost Reports for Decision Making</a:t>
            </a:r>
          </a:p>
          <a:p>
            <a:pPr>
              <a:spcBef>
                <a:spcPct val="0"/>
              </a:spcBef>
              <a:spcAft>
                <a:spcPct val="10000"/>
              </a:spcAft>
            </a:pPr>
            <a:endParaRPr lang="en-US" sz="2200" dirty="0"/>
          </a:p>
          <a:p>
            <a:pPr>
              <a:spcBef>
                <a:spcPct val="0"/>
              </a:spcBef>
              <a:spcAft>
                <a:spcPct val="10000"/>
              </a:spcAft>
            </a:pPr>
            <a:r>
              <a:rPr lang="en-US" sz="2200" dirty="0"/>
              <a:t>Summary/Discussion</a:t>
            </a:r>
            <a:endParaRPr lang="en-US" sz="2600" dirty="0"/>
          </a:p>
        </p:txBody>
      </p:sp>
      <p:sp>
        <p:nvSpPr>
          <p:cNvPr id="5123"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Presentation Overview </a:t>
            </a: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grpSp>
        <p:nvGrpSpPr>
          <p:cNvPr id="8" name="Group 7"/>
          <p:cNvGrpSpPr/>
          <p:nvPr/>
        </p:nvGrpSpPr>
        <p:grpSpPr>
          <a:xfrm>
            <a:off x="228600" y="825500"/>
            <a:ext cx="8534400" cy="5422900"/>
            <a:chOff x="1054100" y="1358900"/>
            <a:chExt cx="7035800" cy="4406900"/>
          </a:xfrm>
        </p:grpSpPr>
        <p:pic>
          <p:nvPicPr>
            <p:cNvPr id="4" name="Picture 3"/>
            <p:cNvPicPr>
              <a:picLocks noChangeAspect="1"/>
            </p:cNvPicPr>
            <p:nvPr/>
          </p:nvPicPr>
          <p:blipFill>
            <a:blip r:embed="rId3"/>
            <a:stretch>
              <a:fillRect/>
            </a:stretch>
          </p:blipFill>
          <p:spPr>
            <a:xfrm>
              <a:off x="1066800" y="1358900"/>
              <a:ext cx="6616700" cy="698500"/>
            </a:xfrm>
            <a:prstGeom prst="rect">
              <a:avLst/>
            </a:prstGeom>
          </p:spPr>
        </p:pic>
        <p:pic>
          <p:nvPicPr>
            <p:cNvPr id="5" name="Picture 4"/>
            <p:cNvPicPr>
              <a:picLocks noChangeAspect="1"/>
            </p:cNvPicPr>
            <p:nvPr/>
          </p:nvPicPr>
          <p:blipFill>
            <a:blip r:embed="rId4"/>
            <a:stretch>
              <a:fillRect/>
            </a:stretch>
          </p:blipFill>
          <p:spPr>
            <a:xfrm>
              <a:off x="1092200" y="2133600"/>
              <a:ext cx="6946900" cy="1689100"/>
            </a:xfrm>
            <a:prstGeom prst="rect">
              <a:avLst/>
            </a:prstGeom>
          </p:spPr>
        </p:pic>
        <p:pic>
          <p:nvPicPr>
            <p:cNvPr id="6" name="Picture 5"/>
            <p:cNvPicPr>
              <a:picLocks noChangeAspect="1"/>
            </p:cNvPicPr>
            <p:nvPr/>
          </p:nvPicPr>
          <p:blipFill>
            <a:blip r:embed="rId5"/>
            <a:stretch>
              <a:fillRect/>
            </a:stretch>
          </p:blipFill>
          <p:spPr>
            <a:xfrm>
              <a:off x="1066800" y="3886200"/>
              <a:ext cx="6997700" cy="1308100"/>
            </a:xfrm>
            <a:prstGeom prst="rect">
              <a:avLst/>
            </a:prstGeom>
          </p:spPr>
        </p:pic>
        <p:pic>
          <p:nvPicPr>
            <p:cNvPr id="7" name="Picture 6"/>
            <p:cNvPicPr>
              <a:picLocks noChangeAspect="1"/>
            </p:cNvPicPr>
            <p:nvPr/>
          </p:nvPicPr>
          <p:blipFill>
            <a:blip r:embed="rId6"/>
            <a:stretch>
              <a:fillRect/>
            </a:stretch>
          </p:blipFill>
          <p:spPr>
            <a:xfrm>
              <a:off x="1054100" y="5257800"/>
              <a:ext cx="7035800" cy="508000"/>
            </a:xfrm>
            <a:prstGeom prst="rect">
              <a:avLst/>
            </a:prstGeom>
          </p:spPr>
        </p:pic>
      </p:grpSp>
      <p:sp>
        <p:nvSpPr>
          <p:cNvPr id="10" name="Text Box 11"/>
          <p:cNvSpPr txBox="1">
            <a:spLocks noChangeArrowheads="1"/>
          </p:cNvSpPr>
          <p:nvPr/>
        </p:nvSpPr>
        <p:spPr bwMode="auto">
          <a:xfrm>
            <a:off x="5638800" y="3581400"/>
            <a:ext cx="2057400" cy="271869"/>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Total Care Acute Costs</a:t>
            </a:r>
            <a:endParaRPr lang="en-US" sz="1200" dirty="0">
              <a:solidFill>
                <a:srgbClr val="FF0000"/>
              </a:solidFill>
              <a:latin typeface="+mj-lt"/>
              <a:cs typeface="Arial" pitchFamily="34" charset="0"/>
            </a:endParaRPr>
          </a:p>
        </p:txBody>
      </p:sp>
      <p:sp>
        <p:nvSpPr>
          <p:cNvPr id="12" name="Text Box 11"/>
          <p:cNvSpPr txBox="1">
            <a:spLocks noChangeArrowheads="1"/>
          </p:cNvSpPr>
          <p:nvPr/>
        </p:nvSpPr>
        <p:spPr bwMode="auto">
          <a:xfrm>
            <a:off x="5562600" y="4528731"/>
            <a:ext cx="2057400" cy="271869"/>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Routine Care SB Costs</a:t>
            </a:r>
            <a:endParaRPr lang="en-US" sz="1200" dirty="0">
              <a:solidFill>
                <a:srgbClr val="FF0000"/>
              </a:solidFill>
              <a:latin typeface="+mj-lt"/>
              <a:cs typeface="Arial" pitchFamily="34" charset="0"/>
            </a:endParaRPr>
          </a:p>
        </p:txBody>
      </p:sp>
      <p:sp>
        <p:nvSpPr>
          <p:cNvPr id="13" name="Text Box 11"/>
          <p:cNvSpPr txBox="1">
            <a:spLocks noChangeArrowheads="1"/>
          </p:cNvSpPr>
          <p:nvPr/>
        </p:nvSpPr>
        <p:spPr bwMode="auto">
          <a:xfrm>
            <a:off x="5562600" y="5976531"/>
            <a:ext cx="2057400" cy="271869"/>
          </a:xfrm>
          <a:prstGeom prst="rect">
            <a:avLst/>
          </a:prstGeom>
          <a:noFill/>
          <a:ln w="12700">
            <a:solidFill>
              <a:srgbClr val="FF0000"/>
            </a:solidFill>
            <a:miter lim="800000"/>
            <a:headEnd/>
            <a:tailEnd/>
          </a:ln>
        </p:spPr>
        <p:txBody>
          <a:bodyPr wrap="square">
            <a:spAutoFit/>
          </a:bodyPr>
          <a:lstStyle/>
          <a:p>
            <a:pPr algn="ctr">
              <a:lnSpc>
                <a:spcPct val="80000"/>
              </a:lnSpc>
            </a:pPr>
            <a:r>
              <a:rPr lang="en-US" sz="1400" dirty="0">
                <a:solidFill>
                  <a:srgbClr val="FF0000"/>
                </a:solidFill>
                <a:latin typeface="+mj-lt"/>
                <a:cs typeface="Arial" pitchFamily="34" charset="0"/>
              </a:rPr>
              <a:t>Total Observation Costs</a:t>
            </a:r>
            <a:endParaRPr lang="en-US" sz="1200" dirty="0">
              <a:solidFill>
                <a:srgbClr val="FF0000"/>
              </a:solidFill>
              <a:latin typeface="+mj-lt"/>
              <a:cs typeface="Arial" pitchFamily="34" charset="0"/>
            </a:endParaRPr>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3"/>
          <p:cNvSpPr>
            <a:spLocks noGrp="1" noChangeArrowheads="1"/>
          </p:cNvSpPr>
          <p:nvPr>
            <p:ph type="body" idx="1"/>
          </p:nvPr>
        </p:nvSpPr>
        <p:spPr>
          <a:xfrm>
            <a:off x="914400" y="685800"/>
            <a:ext cx="7315200" cy="381000"/>
          </a:xfrm>
          <a:noFill/>
        </p:spPr>
        <p:txBody>
          <a:bodyPr/>
          <a:lstStyle/>
          <a:p>
            <a:pPr>
              <a:spcBef>
                <a:spcPct val="0"/>
              </a:spcBef>
            </a:pPr>
            <a:r>
              <a:rPr lang="en-US" sz="2000" dirty="0"/>
              <a:t>Worksheet D-3, Acute Ancillary Costs</a:t>
            </a:r>
          </a:p>
        </p:txBody>
      </p:sp>
      <p:sp>
        <p:nvSpPr>
          <p:cNvPr id="13"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pic>
        <p:nvPicPr>
          <p:cNvPr id="3" name="Picture 2"/>
          <p:cNvPicPr>
            <a:picLocks noChangeAspect="1"/>
          </p:cNvPicPr>
          <p:nvPr/>
        </p:nvPicPr>
        <p:blipFill>
          <a:blip r:embed="rId3"/>
          <a:stretch>
            <a:fillRect/>
          </a:stretch>
        </p:blipFill>
        <p:spPr>
          <a:xfrm>
            <a:off x="76200" y="1219200"/>
            <a:ext cx="8856044" cy="4648200"/>
          </a:xfrm>
          <a:prstGeom prst="rect">
            <a:avLst/>
          </a:prstGeom>
        </p:spPr>
      </p:pic>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3"/>
          <p:cNvSpPr>
            <a:spLocks noGrp="1" noChangeArrowheads="1"/>
          </p:cNvSpPr>
          <p:nvPr>
            <p:ph type="body" idx="1"/>
          </p:nvPr>
        </p:nvSpPr>
        <p:spPr>
          <a:xfrm>
            <a:off x="914400" y="685800"/>
            <a:ext cx="7315200" cy="381000"/>
          </a:xfrm>
          <a:noFill/>
        </p:spPr>
        <p:txBody>
          <a:bodyPr/>
          <a:lstStyle/>
          <a:p>
            <a:pPr>
              <a:spcBef>
                <a:spcPct val="0"/>
              </a:spcBef>
            </a:pPr>
            <a:r>
              <a:rPr lang="en-US" sz="2000" dirty="0"/>
              <a:t>Worksheet D-3, Swing Bed Ancillary Costs</a:t>
            </a:r>
          </a:p>
        </p:txBody>
      </p:sp>
      <p:sp>
        <p:nvSpPr>
          <p:cNvPr id="13"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pic>
        <p:nvPicPr>
          <p:cNvPr id="2" name="Picture 1"/>
          <p:cNvPicPr>
            <a:picLocks noChangeAspect="1"/>
          </p:cNvPicPr>
          <p:nvPr/>
        </p:nvPicPr>
        <p:blipFill>
          <a:blip r:embed="rId3"/>
          <a:stretch>
            <a:fillRect/>
          </a:stretch>
        </p:blipFill>
        <p:spPr>
          <a:xfrm>
            <a:off x="106422" y="1143000"/>
            <a:ext cx="8885178" cy="4800600"/>
          </a:xfrm>
          <a:prstGeom prst="rect">
            <a:avLst/>
          </a:prstGeom>
        </p:spPr>
      </p:pic>
    </p:spTree>
    <p:extLst>
      <p:ext uri="{BB962C8B-B14F-4D97-AF65-F5344CB8AC3E}">
        <p14:creationId xmlns:p14="http://schemas.microsoft.com/office/powerpoint/2010/main" val="989283755"/>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body" idx="1"/>
          </p:nvPr>
        </p:nvSpPr>
        <p:spPr>
          <a:xfrm>
            <a:off x="914400" y="685800"/>
            <a:ext cx="7315200" cy="5029200"/>
          </a:xfrm>
        </p:spPr>
        <p:txBody>
          <a:bodyPr/>
          <a:lstStyle/>
          <a:p>
            <a:r>
              <a:rPr lang="en-US" sz="2000" dirty="0"/>
              <a:t>Worksheet E: Reimbursement Settlements</a:t>
            </a:r>
          </a:p>
          <a:p>
            <a:pPr lvl="1"/>
            <a:r>
              <a:rPr lang="en-US" sz="1800" dirty="0"/>
              <a:t>Wkst. E, Part B Medical and Other Health Services (p 35)</a:t>
            </a:r>
          </a:p>
          <a:p>
            <a:pPr lvl="2"/>
            <a:r>
              <a:rPr lang="en-US" dirty="0"/>
              <a:t>Purpose:  Compares interim outpatient payments with outpatient program costs, net of deductibles and co-pays, and determines settlement</a:t>
            </a:r>
          </a:p>
          <a:p>
            <a:pPr lvl="1"/>
            <a:endParaRPr lang="en-US" dirty="0"/>
          </a:p>
          <a:p>
            <a:pPr lvl="1"/>
            <a:r>
              <a:rPr lang="en-US" sz="1800" dirty="0"/>
              <a:t>Wkst. E-2 CAH Swing Services (p 36)</a:t>
            </a:r>
          </a:p>
          <a:p>
            <a:pPr lvl="2"/>
            <a:r>
              <a:rPr lang="en-US" dirty="0"/>
              <a:t>Purpose: Compares interim payments with SB SNF costs, net of deductibles and co-pays, and determines any amounts owed between hospital and program</a:t>
            </a:r>
          </a:p>
          <a:p>
            <a:pPr lvl="1"/>
            <a:endParaRPr lang="en-US" dirty="0"/>
          </a:p>
          <a:p>
            <a:pPr lvl="1"/>
            <a:r>
              <a:rPr lang="en-US" sz="1800" dirty="0"/>
              <a:t>Wkst. E-3  CAH Inpatient Hospital Services (p 37) </a:t>
            </a:r>
          </a:p>
          <a:p>
            <a:pPr lvl="2"/>
            <a:r>
              <a:rPr lang="en-US" dirty="0"/>
              <a:t>Purpose: Compares interim payments with acute inpatient costs, net of deductibles and co-pays, and determines any amounts owed between hospital and program</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grpSp>
        <p:nvGrpSpPr>
          <p:cNvPr id="8" name="Group 7"/>
          <p:cNvGrpSpPr/>
          <p:nvPr/>
        </p:nvGrpSpPr>
        <p:grpSpPr>
          <a:xfrm>
            <a:off x="685800" y="1219200"/>
            <a:ext cx="7848600" cy="5486400"/>
            <a:chOff x="1104900" y="1066800"/>
            <a:chExt cx="6934200" cy="4762500"/>
          </a:xfrm>
        </p:grpSpPr>
        <p:pic>
          <p:nvPicPr>
            <p:cNvPr id="5" name="Picture 4"/>
            <p:cNvPicPr>
              <a:picLocks noChangeAspect="1"/>
            </p:cNvPicPr>
            <p:nvPr/>
          </p:nvPicPr>
          <p:blipFill>
            <a:blip r:embed="rId3"/>
            <a:stretch>
              <a:fillRect/>
            </a:stretch>
          </p:blipFill>
          <p:spPr>
            <a:xfrm>
              <a:off x="1104900" y="1066800"/>
              <a:ext cx="6921500" cy="1562100"/>
            </a:xfrm>
            <a:prstGeom prst="rect">
              <a:avLst/>
            </a:prstGeom>
          </p:spPr>
        </p:pic>
        <p:pic>
          <p:nvPicPr>
            <p:cNvPr id="6" name="Picture 5"/>
            <p:cNvPicPr>
              <a:picLocks noChangeAspect="1"/>
            </p:cNvPicPr>
            <p:nvPr/>
          </p:nvPicPr>
          <p:blipFill>
            <a:blip r:embed="rId4"/>
            <a:stretch>
              <a:fillRect/>
            </a:stretch>
          </p:blipFill>
          <p:spPr>
            <a:xfrm>
              <a:off x="1104900" y="2667000"/>
              <a:ext cx="6934200" cy="3162300"/>
            </a:xfrm>
            <a:prstGeom prst="rect">
              <a:avLst/>
            </a:prstGeom>
          </p:spPr>
        </p:pic>
      </p:grpSp>
      <p:sp>
        <p:nvSpPr>
          <p:cNvPr id="11" name="Rectangle 13"/>
          <p:cNvSpPr txBox="1">
            <a:spLocks noChangeArrowheads="1"/>
          </p:cNvSpPr>
          <p:nvPr/>
        </p:nvSpPr>
        <p:spPr bwMode="auto">
          <a:xfrm>
            <a:off x="914400" y="685800"/>
            <a:ext cx="7315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Arial" pitchFamily="34" charset="0"/>
              </a:defRPr>
            </a:lvl1pPr>
            <a:lvl2pPr marL="747712" indent="-3429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Arial" pitchFamily="34" charset="0"/>
              </a:defRPr>
            </a:lvl2pPr>
            <a:lvl3pPr marL="1082675" indent="-285750" algn="l" rtl="0" eaLnBrk="0" fontAlgn="base" hangingPunct="0">
              <a:spcBef>
                <a:spcPct val="20000"/>
              </a:spcBef>
              <a:spcAft>
                <a:spcPct val="0"/>
              </a:spcAft>
              <a:buFont typeface="Arial" panose="020B0604020202020204" pitchFamily="34" charset="0"/>
              <a:buChar char="•"/>
              <a:defRPr>
                <a:solidFill>
                  <a:schemeClr val="tx1"/>
                </a:solidFill>
                <a:latin typeface="+mn-lt"/>
                <a:cs typeface="Arial" pitchFamily="34" charset="0"/>
              </a:defRPr>
            </a:lvl3pPr>
            <a:lvl4pPr marL="143033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4pPr>
            <a:lvl5pPr marL="177958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5pPr>
            <a:lvl6pPr marL="2170113" indent="-219075" algn="l" rtl="0" eaLnBrk="0" fontAlgn="base" hangingPunct="0">
              <a:spcBef>
                <a:spcPct val="20000"/>
              </a:spcBef>
              <a:spcAft>
                <a:spcPct val="0"/>
              </a:spcAft>
              <a:buChar char="»"/>
              <a:defRPr sz="1600">
                <a:solidFill>
                  <a:schemeClr val="tx1"/>
                </a:solidFill>
                <a:latin typeface="+mn-lt"/>
              </a:defRPr>
            </a:lvl6pPr>
            <a:lvl7pPr marL="2627313" indent="-219075" algn="l" rtl="0" eaLnBrk="0" fontAlgn="base" hangingPunct="0">
              <a:spcBef>
                <a:spcPct val="20000"/>
              </a:spcBef>
              <a:spcAft>
                <a:spcPct val="0"/>
              </a:spcAft>
              <a:buChar char="»"/>
              <a:defRPr sz="1600">
                <a:solidFill>
                  <a:schemeClr val="tx1"/>
                </a:solidFill>
                <a:latin typeface="+mn-lt"/>
              </a:defRPr>
            </a:lvl7pPr>
            <a:lvl8pPr marL="3084513" indent="-219075" algn="l" rtl="0" eaLnBrk="0" fontAlgn="base" hangingPunct="0">
              <a:spcBef>
                <a:spcPct val="20000"/>
              </a:spcBef>
              <a:spcAft>
                <a:spcPct val="0"/>
              </a:spcAft>
              <a:buChar char="»"/>
              <a:defRPr sz="1600">
                <a:solidFill>
                  <a:schemeClr val="tx1"/>
                </a:solidFill>
                <a:latin typeface="+mn-lt"/>
              </a:defRPr>
            </a:lvl8pPr>
            <a:lvl9pPr marL="3541713" indent="-219075" algn="l" rtl="0" eaLnBrk="0" fontAlgn="base" hangingPunct="0">
              <a:spcBef>
                <a:spcPct val="20000"/>
              </a:spcBef>
              <a:spcAft>
                <a:spcPct val="0"/>
              </a:spcAft>
              <a:buChar char="»"/>
              <a:defRPr sz="1600">
                <a:solidFill>
                  <a:schemeClr val="tx1"/>
                </a:solidFill>
                <a:latin typeface="+mn-lt"/>
              </a:defRPr>
            </a:lvl9pPr>
          </a:lstStyle>
          <a:p>
            <a:pPr>
              <a:spcBef>
                <a:spcPct val="0"/>
              </a:spcBef>
            </a:pPr>
            <a:r>
              <a:rPr lang="en-US" sz="2000" dirty="0"/>
              <a:t>Worksheet E, Part B, Medicare Outpatient Cost Settlement</a:t>
            </a:r>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914400" y="685800"/>
            <a:ext cx="7315200" cy="5029200"/>
          </a:xfrm>
        </p:spPr>
        <p:txBody>
          <a:bodyPr/>
          <a:lstStyle/>
          <a:p>
            <a:r>
              <a:rPr lang="en-US" sz="2000" dirty="0"/>
              <a:t>Worksheet E-2 Inpatient Swing Bed Cost Settlement</a:t>
            </a:r>
          </a:p>
        </p:txBody>
      </p:sp>
      <p:sp>
        <p:nvSpPr>
          <p:cNvPr id="11"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pic>
        <p:nvPicPr>
          <p:cNvPr id="3" name="Picture 2"/>
          <p:cNvPicPr>
            <a:picLocks noChangeAspect="1"/>
          </p:cNvPicPr>
          <p:nvPr/>
        </p:nvPicPr>
        <p:blipFill>
          <a:blip r:embed="rId3"/>
          <a:stretch>
            <a:fillRect/>
          </a:stretch>
        </p:blipFill>
        <p:spPr>
          <a:xfrm>
            <a:off x="152400" y="1219200"/>
            <a:ext cx="8757634" cy="4572000"/>
          </a:xfrm>
          <a:prstGeom prst="rect">
            <a:avLst/>
          </a:prstGeom>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914400" y="685800"/>
            <a:ext cx="7315200" cy="5029200"/>
          </a:xfrm>
        </p:spPr>
        <p:txBody>
          <a:bodyPr/>
          <a:lstStyle/>
          <a:p>
            <a:r>
              <a:rPr lang="en-US" sz="2000" dirty="0"/>
              <a:t>Worksheet E-3 Inpatient Acute Cost Settlement</a:t>
            </a:r>
          </a:p>
        </p:txBody>
      </p:sp>
      <p:sp>
        <p:nvSpPr>
          <p:cNvPr id="12"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grpSp>
        <p:nvGrpSpPr>
          <p:cNvPr id="4" name="Group 3"/>
          <p:cNvGrpSpPr/>
          <p:nvPr/>
        </p:nvGrpSpPr>
        <p:grpSpPr>
          <a:xfrm>
            <a:off x="304800" y="1219200"/>
            <a:ext cx="8382000" cy="4572000"/>
            <a:chOff x="304800" y="1219200"/>
            <a:chExt cx="6921500" cy="3149600"/>
          </a:xfrm>
        </p:grpSpPr>
        <p:pic>
          <p:nvPicPr>
            <p:cNvPr id="2" name="Picture 1"/>
            <p:cNvPicPr>
              <a:picLocks noChangeAspect="1"/>
            </p:cNvPicPr>
            <p:nvPr/>
          </p:nvPicPr>
          <p:blipFill>
            <a:blip r:embed="rId3"/>
            <a:stretch>
              <a:fillRect/>
            </a:stretch>
          </p:blipFill>
          <p:spPr>
            <a:xfrm>
              <a:off x="304800" y="1219200"/>
              <a:ext cx="6921500" cy="990600"/>
            </a:xfrm>
            <a:prstGeom prst="rect">
              <a:avLst/>
            </a:prstGeom>
          </p:spPr>
        </p:pic>
        <p:pic>
          <p:nvPicPr>
            <p:cNvPr id="3" name="Picture 2"/>
            <p:cNvPicPr>
              <a:picLocks noChangeAspect="1"/>
            </p:cNvPicPr>
            <p:nvPr/>
          </p:nvPicPr>
          <p:blipFill>
            <a:blip r:embed="rId4"/>
            <a:stretch>
              <a:fillRect/>
            </a:stretch>
          </p:blipFill>
          <p:spPr>
            <a:xfrm>
              <a:off x="304800" y="2286000"/>
              <a:ext cx="6921500" cy="2082800"/>
            </a:xfrm>
            <a:prstGeom prst="rect">
              <a:avLst/>
            </a:prstGeom>
          </p:spPr>
        </p:pic>
      </p:gr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a:xfrm>
            <a:off x="914400" y="685800"/>
            <a:ext cx="7315200" cy="5029200"/>
          </a:xfrm>
        </p:spPr>
        <p:txBody>
          <a:bodyPr/>
          <a:lstStyle/>
          <a:p>
            <a:r>
              <a:rPr lang="en-US" sz="2000" dirty="0"/>
              <a:t>Other Worksheets</a:t>
            </a:r>
          </a:p>
          <a:p>
            <a:pPr lvl="1"/>
            <a:r>
              <a:rPr lang="en-US" sz="1800" dirty="0"/>
              <a:t>G  Hospital Financial Statements</a:t>
            </a:r>
          </a:p>
          <a:p>
            <a:pPr lvl="1"/>
            <a:r>
              <a:rPr lang="en-US" sz="1800" dirty="0"/>
              <a:t>H  Home Health Agency Costs</a:t>
            </a:r>
          </a:p>
          <a:p>
            <a:pPr lvl="1"/>
            <a:r>
              <a:rPr lang="en-US" sz="1800" dirty="0"/>
              <a:t>M  Provider-based Rural Health Clinic</a:t>
            </a:r>
          </a:p>
          <a:p>
            <a:pPr lvl="1"/>
            <a:r>
              <a:rPr lang="en-US" sz="1800" dirty="0"/>
              <a:t>Etc.</a:t>
            </a:r>
          </a:p>
          <a:p>
            <a:pPr lvl="1"/>
            <a:endParaRPr lang="en-US" dirty="0"/>
          </a:p>
          <a:p>
            <a:pPr lvl="2"/>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0" y="1600200"/>
            <a:ext cx="7315200" cy="3031599"/>
          </a:xfrm>
          <a:prstGeom prst="rect">
            <a:avLst/>
          </a:prstGeom>
        </p:spPr>
        <p:txBody>
          <a:bodyPr>
            <a:spAutoFit/>
          </a:bodyPr>
          <a:lstStyle/>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Objectives</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Structure and Logic</a:t>
            </a:r>
          </a:p>
          <a:p>
            <a:pPr marL="747712" lvl="1" indent="-342900">
              <a:spcAft>
                <a:spcPct val="10000"/>
              </a:spcAft>
              <a:buFont typeface="Arial" panose="020B0604020202020204" pitchFamily="34" charset="0"/>
              <a:buChar char="•"/>
            </a:pPr>
            <a:r>
              <a:rPr lang="en-US" sz="2400" b="1" kern="0" dirty="0">
                <a:solidFill>
                  <a:schemeClr val="accent2"/>
                </a:solidFill>
                <a:latin typeface="Calibri"/>
                <a:cs typeface="Arial" pitchFamily="34" charset="0"/>
              </a:rPr>
              <a:t>Common Errors in Cost Reports</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View from the Top</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Reports for Decision Making</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Summary/Discussion</a:t>
            </a:r>
            <a:endParaRPr lang="en-US" sz="2600" kern="0" dirty="0">
              <a:solidFill>
                <a:schemeClr val="bg1"/>
              </a:solidFill>
              <a:latin typeface="Calibri"/>
              <a:cs typeface="Arial" pitchFamily="34" charset="0"/>
            </a:endParaRP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body" idx="1"/>
          </p:nvPr>
        </p:nvSpPr>
        <p:spPr>
          <a:xfrm>
            <a:off x="914400" y="838200"/>
            <a:ext cx="7315200" cy="5029200"/>
          </a:xfrm>
        </p:spPr>
        <p:txBody>
          <a:bodyPr/>
          <a:lstStyle/>
          <a:p>
            <a:r>
              <a:rPr lang="en-US" dirty="0"/>
              <a:t>Cost Report Opportunities	</a:t>
            </a:r>
          </a:p>
          <a:p>
            <a:pPr lvl="1"/>
            <a:r>
              <a:rPr lang="en-US" dirty="0"/>
              <a:t>CAHs – Cost report becomes a significant driver of reimbursement</a:t>
            </a:r>
          </a:p>
          <a:p>
            <a:pPr lvl="2"/>
            <a:r>
              <a:rPr lang="en-US" dirty="0"/>
              <a:t>Top Cost Report Errors</a:t>
            </a:r>
          </a:p>
          <a:p>
            <a:pPr lvl="3"/>
            <a:r>
              <a:rPr lang="en-US" sz="1800" dirty="0"/>
              <a:t>Medicare Bad Debts</a:t>
            </a:r>
          </a:p>
          <a:p>
            <a:pPr lvl="3"/>
            <a:r>
              <a:rPr lang="en-US" sz="1800" dirty="0"/>
              <a:t>Nursing Administration</a:t>
            </a:r>
          </a:p>
          <a:p>
            <a:pPr lvl="3"/>
            <a:r>
              <a:rPr lang="en-US" sz="1800" dirty="0"/>
              <a:t>RHC Provider FTE Count</a:t>
            </a:r>
          </a:p>
          <a:p>
            <a:pPr lvl="3"/>
            <a:r>
              <a:rPr lang="en-US" sz="1800" dirty="0"/>
              <a:t>Double Counting of Expenses</a:t>
            </a:r>
          </a:p>
          <a:p>
            <a:pPr lvl="3"/>
            <a:r>
              <a:rPr lang="en-US" sz="1800" dirty="0"/>
              <a:t>RCC inconsistencies</a:t>
            </a:r>
          </a:p>
          <a:p>
            <a:pPr lvl="3"/>
            <a:r>
              <a:rPr lang="en-US" sz="1800" dirty="0"/>
              <a:t>Statistical Allocation of Costs</a:t>
            </a:r>
          </a:p>
          <a:p>
            <a:pPr lvl="3"/>
            <a:r>
              <a:rPr lang="en-US" sz="1800" dirty="0"/>
              <a:t>Physician Stand-by Costs in EDs</a:t>
            </a:r>
          </a:p>
          <a:p>
            <a:pPr lvl="3"/>
            <a:r>
              <a:rPr lang="en-US" sz="1800" dirty="0"/>
              <a:t>Related Party Cost Allocations</a:t>
            </a:r>
          </a:p>
          <a:p>
            <a:pPr lvl="3"/>
            <a:r>
              <a:rPr lang="en-US" sz="1800" dirty="0"/>
              <a:t>LDRP Allocations</a:t>
            </a:r>
          </a:p>
          <a:p>
            <a:pPr lvl="3"/>
            <a:r>
              <a:rPr lang="en-US" sz="1800" dirty="0"/>
              <a:t>Administration and General Allocation</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10 Cost Reporting Errors</a:t>
            </a: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914400" y="838200"/>
            <a:ext cx="7315200" cy="5334000"/>
          </a:xfrm>
        </p:spPr>
        <p:txBody>
          <a:bodyPr/>
          <a:lstStyle/>
          <a:p>
            <a:pPr>
              <a:spcBef>
                <a:spcPct val="0"/>
              </a:spcBef>
              <a:spcAft>
                <a:spcPct val="10000"/>
              </a:spcAft>
            </a:pPr>
            <a:r>
              <a:rPr lang="en-US" sz="2600" dirty="0"/>
              <a:t>Better understand: </a:t>
            </a:r>
          </a:p>
          <a:p>
            <a:pPr lvl="1">
              <a:spcBef>
                <a:spcPct val="0"/>
              </a:spcBef>
              <a:spcAft>
                <a:spcPct val="10000"/>
              </a:spcAft>
            </a:pPr>
            <a:r>
              <a:rPr lang="en-US" sz="2200" dirty="0"/>
              <a:t>The “tail of the dog”</a:t>
            </a:r>
          </a:p>
          <a:p>
            <a:pPr lvl="2">
              <a:spcBef>
                <a:spcPct val="0"/>
              </a:spcBef>
              <a:spcAft>
                <a:spcPct val="10000"/>
              </a:spcAft>
            </a:pPr>
            <a:r>
              <a:rPr lang="en-US" sz="2000" dirty="0"/>
              <a:t>Cost report as an input to decision making only</a:t>
            </a:r>
          </a:p>
          <a:p>
            <a:pPr lvl="2">
              <a:spcBef>
                <a:spcPct val="0"/>
              </a:spcBef>
              <a:spcAft>
                <a:spcPct val="10000"/>
              </a:spcAft>
            </a:pPr>
            <a:r>
              <a:rPr lang="en-US" sz="2000" dirty="0"/>
              <a:t>Operations drive performance</a:t>
            </a:r>
          </a:p>
          <a:p>
            <a:pPr lvl="2">
              <a:spcBef>
                <a:spcPct val="0"/>
              </a:spcBef>
              <a:spcAft>
                <a:spcPct val="10000"/>
              </a:spcAft>
            </a:pPr>
            <a:endParaRPr lang="en-US" sz="2000" dirty="0"/>
          </a:p>
          <a:p>
            <a:pPr lvl="1">
              <a:spcBef>
                <a:spcPct val="0"/>
              </a:spcBef>
              <a:spcAft>
                <a:spcPct val="10000"/>
              </a:spcAft>
            </a:pPr>
            <a:r>
              <a:rPr lang="en-US" sz="2200" dirty="0"/>
              <a:t>Cost report structure </a:t>
            </a:r>
          </a:p>
          <a:p>
            <a:pPr lvl="1">
              <a:spcBef>
                <a:spcPct val="0"/>
              </a:spcBef>
              <a:spcAft>
                <a:spcPct val="10000"/>
              </a:spcAft>
            </a:pPr>
            <a:endParaRPr lang="en-US" sz="2200" dirty="0"/>
          </a:p>
          <a:p>
            <a:pPr lvl="1">
              <a:spcBef>
                <a:spcPct val="0"/>
              </a:spcBef>
              <a:spcAft>
                <a:spcPct val="10000"/>
              </a:spcAft>
            </a:pPr>
            <a:r>
              <a:rPr lang="en-US" sz="2200" dirty="0"/>
              <a:t>Questions to ask preparer to ensure better accuracy</a:t>
            </a:r>
          </a:p>
          <a:p>
            <a:pPr lvl="1">
              <a:spcBef>
                <a:spcPct val="0"/>
              </a:spcBef>
              <a:spcAft>
                <a:spcPct val="10000"/>
              </a:spcAft>
            </a:pPr>
            <a:endParaRPr lang="en-US" sz="2200" dirty="0"/>
          </a:p>
          <a:p>
            <a:pPr lvl="1">
              <a:spcBef>
                <a:spcPct val="0"/>
              </a:spcBef>
              <a:spcAft>
                <a:spcPct val="10000"/>
              </a:spcAft>
            </a:pPr>
            <a:r>
              <a:rPr lang="en-US" sz="2200" dirty="0"/>
              <a:t>How to use cost report to evaluate performance of distinct part units, departments, or incremental patient volume</a:t>
            </a:r>
          </a:p>
          <a:p>
            <a:pPr lvl="1">
              <a:spcBef>
                <a:spcPct val="0"/>
              </a:spcBef>
              <a:spcAft>
                <a:spcPct val="10000"/>
              </a:spcAft>
            </a:pPr>
            <a:endParaRPr lang="en-US" sz="2200" dirty="0"/>
          </a:p>
          <a:p>
            <a:pPr lvl="1">
              <a:spcBef>
                <a:spcPct val="0"/>
              </a:spcBef>
              <a:spcAft>
                <a:spcPct val="10000"/>
              </a:spcAft>
            </a:pPr>
            <a:endParaRPr lang="en-US" sz="2200" dirty="0"/>
          </a:p>
        </p:txBody>
      </p:sp>
      <p:sp>
        <p:nvSpPr>
          <p:cNvPr id="5"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Objectives</a:t>
            </a: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body" idx="1"/>
          </p:nvPr>
        </p:nvSpPr>
        <p:spPr>
          <a:xfrm>
            <a:off x="914400" y="838200"/>
            <a:ext cx="7315200" cy="5029200"/>
          </a:xfrm>
        </p:spPr>
        <p:txBody>
          <a:bodyPr/>
          <a:lstStyle/>
          <a:p>
            <a:r>
              <a:rPr lang="en-US" dirty="0"/>
              <a:t>Medicare Bad Debts</a:t>
            </a:r>
          </a:p>
          <a:p>
            <a:pPr lvl="1"/>
            <a:r>
              <a:rPr lang="en-US" dirty="0"/>
              <a:t>General Principle </a:t>
            </a:r>
          </a:p>
          <a:p>
            <a:pPr lvl="2"/>
            <a:r>
              <a:rPr lang="en-US" dirty="0"/>
              <a:t>Section 413.80: “..bad debts attributable to the (Program) deductibles and coinsurance amounts are reimbursable under the program.”</a:t>
            </a:r>
          </a:p>
          <a:p>
            <a:pPr lvl="3"/>
            <a:r>
              <a:rPr lang="en-US" dirty="0"/>
              <a:t>Reasonable collection effort</a:t>
            </a:r>
          </a:p>
          <a:p>
            <a:pPr lvl="3"/>
            <a:r>
              <a:rPr lang="en-US" dirty="0"/>
              <a:t>Debt was uncollectible when claimed worthless</a:t>
            </a:r>
          </a:p>
          <a:p>
            <a:pPr lvl="3"/>
            <a:r>
              <a:rPr lang="en-US" dirty="0"/>
              <a:t>Sound business judgment established no likelihood of recovery</a:t>
            </a:r>
          </a:p>
          <a:p>
            <a:pPr lvl="3"/>
            <a:r>
              <a:rPr lang="en-US" dirty="0"/>
              <a:t>Excludes physician professional services</a:t>
            </a:r>
          </a:p>
          <a:p>
            <a:pPr lvl="2"/>
            <a:r>
              <a:rPr lang="en-US" dirty="0"/>
              <a:t>Opportunity</a:t>
            </a:r>
          </a:p>
          <a:p>
            <a:pPr lvl="3"/>
            <a:r>
              <a:rPr lang="en-US" dirty="0"/>
              <a:t>Often hospitals do not either track Program Bad Debts and/or record them on the cost report</a:t>
            </a:r>
          </a:p>
          <a:p>
            <a:pPr lvl="2"/>
            <a:r>
              <a:rPr lang="en-US" dirty="0"/>
              <a:t>Cost Report Impact</a:t>
            </a:r>
          </a:p>
          <a:p>
            <a:pPr lvl="3"/>
            <a:r>
              <a:rPr lang="en-US" dirty="0"/>
              <a:t>Inpatient – Worksheet E, Part A, Rows 25-26</a:t>
            </a:r>
          </a:p>
          <a:p>
            <a:pPr lvl="3"/>
            <a:r>
              <a:rPr lang="en-US" dirty="0"/>
              <a:t>Outpatient – Worksheet E, Part B, Row 34-35</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50" y="2438400"/>
            <a:ext cx="9133550" cy="2895600"/>
          </a:xfrm>
          <a:prstGeom prst="rect">
            <a:avLst/>
          </a:prstGeom>
        </p:spPr>
      </p:pic>
      <p:sp>
        <p:nvSpPr>
          <p:cNvPr id="7" name="Rectangle 6"/>
          <p:cNvSpPr txBox="1">
            <a:spLocks noChangeArrowheads="1"/>
          </p:cNvSpPr>
          <p:nvPr/>
        </p:nvSpPr>
        <p:spPr bwMode="auto">
          <a:xfrm>
            <a:off x="914400" y="7620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mn-lt"/>
                <a:cs typeface="Arial" pitchFamily="34" charset="0"/>
              </a:rPr>
              <a:t>Medicare Bad Debts (continued)</a:t>
            </a: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lang="en-US" sz="2400" kern="0" dirty="0">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lang="en-US" sz="2400" kern="0" dirty="0">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lang="en-US" sz="2400" kern="0" dirty="0">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lang="en-US" sz="2400" kern="0" dirty="0">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lang="en-US" sz="2400" kern="0" dirty="0">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cs typeface="Arial" pitchFamily="34" charset="0"/>
            </a:endParaRPr>
          </a:p>
          <a:p>
            <a:pPr marL="747713" lvl="1" indent="-290513">
              <a:spcBef>
                <a:spcPct val="20000"/>
              </a:spcBef>
              <a:buFontTx/>
              <a:buChar char="•"/>
            </a:pPr>
            <a:r>
              <a:rPr lang="en-US" sz="1800" kern="0" dirty="0">
                <a:latin typeface="+mn-lt"/>
                <a:cs typeface="Arial" pitchFamily="34" charset="0"/>
              </a:rPr>
              <a:t>Generally target between 10% and 20% of deductibles and coinsurance as Bad Debt</a:t>
            </a:r>
            <a:endParaRPr kumimoji="0" lang="en-US" sz="1800" b="0" i="0" u="none" strike="noStrike" kern="0" cap="none" spc="0" normalizeH="0" baseline="0" noProof="0" dirty="0">
              <a:ln>
                <a:noFill/>
              </a:ln>
              <a:solidFill>
                <a:schemeClr val="tx1"/>
              </a:solidFill>
              <a:effectLst/>
              <a:uLnTx/>
              <a:uFillTx/>
              <a:latin typeface="+mn-lt"/>
              <a:cs typeface="Arial" pitchFamily="34" charset="0"/>
            </a:endParaRPr>
          </a:p>
          <a:p>
            <a:pPr marL="290513" marR="0" lvl="0" indent="-290513"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cs typeface="Arial" pitchFamily="34" charset="0"/>
            </a:endParaRPr>
          </a:p>
        </p:txBody>
      </p:sp>
      <p:sp>
        <p:nvSpPr>
          <p:cNvPr id="30725" name="Oval 5"/>
          <p:cNvSpPr>
            <a:spLocks noChangeArrowheads="1"/>
          </p:cNvSpPr>
          <p:nvPr/>
        </p:nvSpPr>
        <p:spPr bwMode="auto">
          <a:xfrm>
            <a:off x="8001000" y="4648200"/>
            <a:ext cx="685800" cy="457200"/>
          </a:xfrm>
          <a:prstGeom prst="ellipse">
            <a:avLst/>
          </a:prstGeom>
          <a:noFill/>
          <a:ln w="28575">
            <a:solidFill>
              <a:srgbClr val="FF0000"/>
            </a:solidFill>
            <a:round/>
            <a:headEnd/>
            <a:tailEnd/>
          </a:ln>
        </p:spPr>
        <p:txBody>
          <a:bodyPr wrap="none" anchor="ctr"/>
          <a:lstStyle/>
          <a:p>
            <a:endParaRPr lang="en-US" dirty="0"/>
          </a:p>
        </p:txBody>
      </p:sp>
      <p:sp>
        <p:nvSpPr>
          <p:cNvPr id="9"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0" name="Text Box 9"/>
          <p:cNvSpPr txBox="1">
            <a:spLocks noChangeArrowheads="1"/>
          </p:cNvSpPr>
          <p:nvPr/>
        </p:nvSpPr>
        <p:spPr bwMode="auto">
          <a:xfrm>
            <a:off x="7391400" y="4724400"/>
            <a:ext cx="631315" cy="307777"/>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sz="1400" dirty="0">
                <a:solidFill>
                  <a:srgbClr val="FF0000"/>
                </a:solidFill>
              </a:rPr>
              <a:t>11.2%</a:t>
            </a:r>
          </a:p>
        </p:txBody>
      </p:sp>
      <p:pic>
        <p:nvPicPr>
          <p:cNvPr id="3" name="Picture 2"/>
          <p:cNvPicPr>
            <a:picLocks noChangeAspect="1"/>
          </p:cNvPicPr>
          <p:nvPr/>
        </p:nvPicPr>
        <p:blipFill>
          <a:blip r:embed="rId4"/>
          <a:stretch>
            <a:fillRect/>
          </a:stretch>
        </p:blipFill>
        <p:spPr>
          <a:xfrm>
            <a:off x="0" y="1219200"/>
            <a:ext cx="8980715" cy="1143000"/>
          </a:xfrm>
          <a:prstGeom prst="rect">
            <a:avLst/>
          </a:prstGeom>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4400" y="838200"/>
            <a:ext cx="7315200" cy="5029200"/>
          </a:xfrm>
        </p:spPr>
        <p:txBody>
          <a:bodyPr/>
          <a:lstStyle/>
          <a:p>
            <a:r>
              <a:rPr lang="en-US" dirty="0"/>
              <a:t>Medicare Bad Debts (continued)</a:t>
            </a:r>
          </a:p>
          <a:p>
            <a:pPr lvl="1"/>
            <a:r>
              <a:rPr lang="en-US" dirty="0"/>
              <a:t>Collection Agencies</a:t>
            </a:r>
          </a:p>
          <a:p>
            <a:pPr lvl="2"/>
            <a:r>
              <a:rPr lang="en-US" dirty="0"/>
              <a:t>Not “uncollectible if collection agency still working on account”</a:t>
            </a:r>
          </a:p>
          <a:p>
            <a:pPr lvl="2"/>
            <a:r>
              <a:rPr lang="en-US" dirty="0"/>
              <a:t>Agency must notify CAH that collection efforts have stopped</a:t>
            </a:r>
          </a:p>
          <a:p>
            <a:pPr lvl="2"/>
            <a:r>
              <a:rPr lang="en-US" dirty="0"/>
              <a:t>CAH must document collection agency returned the account</a:t>
            </a:r>
          </a:p>
          <a:p>
            <a:pPr lvl="1"/>
            <a:r>
              <a:rPr lang="en-US" dirty="0"/>
              <a:t>120 Rule</a:t>
            </a:r>
          </a:p>
          <a:p>
            <a:pPr lvl="2"/>
            <a:r>
              <a:rPr lang="en-US" dirty="0"/>
              <a:t>120 days of first bill to patient before uncollectible</a:t>
            </a:r>
          </a:p>
          <a:p>
            <a:pPr lvl="2"/>
            <a:r>
              <a:rPr lang="en-US" dirty="0"/>
              <a:t>Often FIs restart count with receipt of any payment 		</a:t>
            </a:r>
          </a:p>
          <a:p>
            <a:pPr lvl="1"/>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body" idx="1"/>
          </p:nvPr>
        </p:nvSpPr>
        <p:spPr>
          <a:xfrm>
            <a:off x="914400" y="838200"/>
            <a:ext cx="8001000" cy="5181600"/>
          </a:xfrm>
        </p:spPr>
        <p:txBody>
          <a:bodyPr/>
          <a:lstStyle/>
          <a:p>
            <a:r>
              <a:rPr lang="en-US" dirty="0"/>
              <a:t>Nursing Administration</a:t>
            </a:r>
          </a:p>
          <a:p>
            <a:pPr lvl="1"/>
            <a:r>
              <a:rPr lang="en-US" dirty="0"/>
              <a:t>General Principle</a:t>
            </a:r>
          </a:p>
          <a:p>
            <a:pPr lvl="2"/>
            <a:r>
              <a:rPr lang="en-US" dirty="0"/>
              <a:t>Generally CAHs include only costs and square footage of CNO and assistant in Nursing Administration row of cost report</a:t>
            </a:r>
          </a:p>
          <a:p>
            <a:pPr lvl="2"/>
            <a:r>
              <a:rPr lang="en-US" sz="1600" i="1" dirty="0"/>
              <a:t>Line 14--This cost center normally includes only the cost of nursing administration.  The salary cost of direct nursing services, including the salary cost of nurses who render direct service in more than one patient care area, is directly assigned to the various patient care cost centers in which the services were rendered. Direct nursing services include gross salaries and wages of head nurses, registered nurses, licensed practical and vocational nurses, aides, orderlies, and ward clerks.</a:t>
            </a:r>
          </a:p>
          <a:p>
            <a:pPr lvl="1"/>
            <a:r>
              <a:rPr lang="en-US" dirty="0"/>
              <a:t>Opportunity</a:t>
            </a:r>
          </a:p>
          <a:p>
            <a:pPr lvl="2"/>
            <a:r>
              <a:rPr lang="en-US" dirty="0"/>
              <a:t>CAHs that have included in “Nursing Administration” cost center more nursing costs than CNO/Assistant, should evaluate cost classifications</a:t>
            </a:r>
          </a:p>
          <a:p>
            <a:pPr lvl="1"/>
            <a:r>
              <a:rPr lang="en-US" dirty="0"/>
              <a:t>Cost Report Impact</a:t>
            </a:r>
          </a:p>
          <a:p>
            <a:pPr lvl="2"/>
            <a:r>
              <a:rPr lang="en-US" dirty="0"/>
              <a:t>Worksheet A, Worksheet B</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295400"/>
            <a:ext cx="8888385" cy="3581400"/>
          </a:xfrm>
          <a:prstGeom prst="rect">
            <a:avLst/>
          </a:prstGeom>
        </p:spPr>
      </p:pic>
      <p:sp>
        <p:nvSpPr>
          <p:cNvPr id="34818" name="Rectangle 2"/>
          <p:cNvSpPr>
            <a:spLocks noGrp="1" noChangeArrowheads="1"/>
          </p:cNvSpPr>
          <p:nvPr>
            <p:ph type="body" idx="1"/>
          </p:nvPr>
        </p:nvSpPr>
        <p:spPr>
          <a:xfrm>
            <a:off x="914400" y="838200"/>
            <a:ext cx="7315200" cy="5029200"/>
          </a:xfrm>
        </p:spPr>
        <p:txBody>
          <a:bodyPr/>
          <a:lstStyle/>
          <a:p>
            <a:r>
              <a:rPr lang="en-US" dirty="0"/>
              <a:t>Nursing Administration (continued)</a:t>
            </a:r>
          </a:p>
        </p:txBody>
      </p:sp>
      <p:sp>
        <p:nvSpPr>
          <p:cNvPr id="34821" name="Oval 6"/>
          <p:cNvSpPr>
            <a:spLocks noChangeArrowheads="1"/>
          </p:cNvSpPr>
          <p:nvPr/>
        </p:nvSpPr>
        <p:spPr bwMode="auto">
          <a:xfrm>
            <a:off x="3886200" y="3886200"/>
            <a:ext cx="685800" cy="381000"/>
          </a:xfrm>
          <a:prstGeom prst="ellipse">
            <a:avLst/>
          </a:prstGeom>
          <a:noFill/>
          <a:ln w="28575">
            <a:solidFill>
              <a:srgbClr val="FF0000"/>
            </a:solidFill>
            <a:round/>
            <a:headEnd/>
            <a:tailEnd/>
          </a:ln>
        </p:spPr>
        <p:txBody>
          <a:bodyPr wrap="none" anchor="ctr"/>
          <a:lstStyle/>
          <a:p>
            <a:endParaRPr lang="en-US" dirty="0"/>
          </a:p>
        </p:txBody>
      </p:sp>
      <p:sp>
        <p:nvSpPr>
          <p:cNvPr id="8"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33800" y="0"/>
            <a:ext cx="4173899" cy="6858000"/>
          </a:xfrm>
          <a:prstGeom prst="rect">
            <a:avLst/>
          </a:prstGeom>
        </p:spPr>
      </p:pic>
      <p:sp>
        <p:nvSpPr>
          <p:cNvPr id="34818" name="Rectangle 2"/>
          <p:cNvSpPr>
            <a:spLocks noGrp="1" noChangeArrowheads="1"/>
          </p:cNvSpPr>
          <p:nvPr>
            <p:ph type="body" idx="1"/>
          </p:nvPr>
        </p:nvSpPr>
        <p:spPr>
          <a:xfrm>
            <a:off x="76200" y="838200"/>
            <a:ext cx="3581400" cy="5029200"/>
          </a:xfrm>
        </p:spPr>
        <p:txBody>
          <a:bodyPr/>
          <a:lstStyle/>
          <a:p>
            <a:r>
              <a:rPr lang="en-US" dirty="0"/>
              <a:t>Nursing Administration (continued)</a:t>
            </a:r>
          </a:p>
        </p:txBody>
      </p:sp>
      <p:sp>
        <p:nvSpPr>
          <p:cNvPr id="34822" name="Oval 7"/>
          <p:cNvSpPr>
            <a:spLocks noChangeArrowheads="1"/>
          </p:cNvSpPr>
          <p:nvPr/>
        </p:nvSpPr>
        <p:spPr bwMode="auto">
          <a:xfrm>
            <a:off x="7162800" y="990600"/>
            <a:ext cx="990600" cy="5867400"/>
          </a:xfrm>
          <a:prstGeom prst="ellipse">
            <a:avLst/>
          </a:prstGeom>
          <a:noFill/>
          <a:ln w="28575">
            <a:solidFill>
              <a:srgbClr val="FF0000"/>
            </a:solidFill>
            <a:round/>
            <a:headEnd/>
            <a:tailEnd/>
          </a:ln>
        </p:spPr>
        <p:txBody>
          <a:bodyPr wrap="none" anchor="ctr"/>
          <a:lstStyle/>
          <a:p>
            <a:endParaRPr lang="en-US" dirty="0"/>
          </a:p>
        </p:txBody>
      </p:sp>
      <p:sp>
        <p:nvSpPr>
          <p:cNvPr id="8" name="Rectangle 9"/>
          <p:cNvSpPr>
            <a:spLocks noChangeArrowheads="1"/>
          </p:cNvSpPr>
          <p:nvPr/>
        </p:nvSpPr>
        <p:spPr bwMode="auto">
          <a:xfrm>
            <a:off x="2286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body" idx="1"/>
          </p:nvPr>
        </p:nvSpPr>
        <p:spPr>
          <a:xfrm>
            <a:off x="914400" y="838200"/>
            <a:ext cx="7543800" cy="5029200"/>
          </a:xfrm>
        </p:spPr>
        <p:txBody>
          <a:bodyPr/>
          <a:lstStyle/>
          <a:p>
            <a:r>
              <a:rPr lang="en-US" dirty="0"/>
              <a:t>Rural Health Clinic Provider FTE Count</a:t>
            </a:r>
          </a:p>
          <a:p>
            <a:pPr lvl="1"/>
            <a:r>
              <a:rPr lang="en-US" dirty="0"/>
              <a:t>General Principle</a:t>
            </a:r>
          </a:p>
          <a:p>
            <a:pPr lvl="2"/>
            <a:r>
              <a:rPr lang="en-US" dirty="0"/>
              <a:t>Often CAHs overstate RHC provider FTEs used for purposes of determining productivity screen</a:t>
            </a:r>
          </a:p>
          <a:p>
            <a:pPr lvl="3"/>
            <a:r>
              <a:rPr lang="en-US" dirty="0"/>
              <a:t>Provider Full Time Equivalent (FTE)</a:t>
            </a:r>
            <a:r>
              <a:rPr lang="fr-FR" dirty="0"/>
              <a:t> (CMS Pub. 27, Sec. 503)</a:t>
            </a:r>
            <a:r>
              <a:rPr lang="en-US" dirty="0"/>
              <a:t>:</a:t>
            </a:r>
          </a:p>
          <a:p>
            <a:pPr lvl="3"/>
            <a:r>
              <a:rPr lang="en-US" dirty="0"/>
              <a:t>Actual number of hours worked divided by the greater of:</a:t>
            </a:r>
          </a:p>
          <a:p>
            <a:pPr lvl="4"/>
            <a:r>
              <a:rPr lang="en-US" dirty="0"/>
              <a:t>the hours considered to be full time, or</a:t>
            </a:r>
          </a:p>
          <a:p>
            <a:pPr lvl="4"/>
            <a:r>
              <a:rPr lang="en-US" dirty="0"/>
              <a:t>1,600 hours per year</a:t>
            </a:r>
          </a:p>
          <a:p>
            <a:pPr lvl="1"/>
            <a:endParaRPr lang="en-US" dirty="0"/>
          </a:p>
          <a:p>
            <a:pPr lvl="1"/>
            <a:r>
              <a:rPr lang="en-US" dirty="0"/>
              <a:t>Opportunity</a:t>
            </a:r>
          </a:p>
          <a:p>
            <a:pPr lvl="2"/>
            <a:r>
              <a:rPr lang="en-US" dirty="0"/>
              <a:t>Evaluate provider FTEs to determine if clinical FTE excludes vacation, administration, non-RHC visits, etc.</a:t>
            </a:r>
          </a:p>
          <a:p>
            <a:pPr lvl="2"/>
            <a:endParaRPr lang="en-US" dirty="0"/>
          </a:p>
          <a:p>
            <a:pPr lvl="1"/>
            <a:r>
              <a:rPr lang="en-US" dirty="0"/>
              <a:t>Cost Report Impact</a:t>
            </a:r>
          </a:p>
          <a:p>
            <a:pPr lvl="2"/>
            <a:r>
              <a:rPr lang="en-US" dirty="0"/>
              <a:t>Worksheets M-2, M-3</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304800" y="4086294"/>
            <a:ext cx="8305800" cy="2105219"/>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228600" y="1447800"/>
            <a:ext cx="8714936" cy="2743200"/>
          </a:xfrm>
          <a:prstGeom prst="rect">
            <a:avLst/>
          </a:prstGeom>
          <a:noFill/>
          <a:ln w="9525">
            <a:noFill/>
            <a:miter lim="800000"/>
            <a:headEnd/>
            <a:tailEnd/>
          </a:ln>
          <a:effectLst/>
        </p:spPr>
      </p:pic>
      <p:sp>
        <p:nvSpPr>
          <p:cNvPr id="34818" name="Rectangle 2"/>
          <p:cNvSpPr>
            <a:spLocks noGrp="1" noChangeArrowheads="1"/>
          </p:cNvSpPr>
          <p:nvPr>
            <p:ph type="body" idx="1"/>
          </p:nvPr>
        </p:nvSpPr>
        <p:spPr>
          <a:xfrm>
            <a:off x="914400" y="838200"/>
            <a:ext cx="7315200" cy="5029200"/>
          </a:xfrm>
        </p:spPr>
        <p:txBody>
          <a:bodyPr/>
          <a:lstStyle/>
          <a:p>
            <a:r>
              <a:rPr lang="en-US" dirty="0"/>
              <a:t>RHC Provider FTE Count (continued)</a:t>
            </a:r>
          </a:p>
        </p:txBody>
      </p:sp>
      <p:sp>
        <p:nvSpPr>
          <p:cNvPr id="34822" name="Oval 7"/>
          <p:cNvSpPr>
            <a:spLocks noChangeArrowheads="1"/>
          </p:cNvSpPr>
          <p:nvPr/>
        </p:nvSpPr>
        <p:spPr bwMode="auto">
          <a:xfrm>
            <a:off x="4648200" y="2895600"/>
            <a:ext cx="990600" cy="533400"/>
          </a:xfrm>
          <a:prstGeom prst="ellipse">
            <a:avLst/>
          </a:prstGeom>
          <a:noFill/>
          <a:ln w="28575">
            <a:solidFill>
              <a:srgbClr val="FF0000"/>
            </a:solidFill>
            <a:round/>
            <a:headEnd/>
            <a:tailEnd/>
          </a:ln>
        </p:spPr>
        <p:txBody>
          <a:bodyPr wrap="none" anchor="ctr"/>
          <a:lstStyle/>
          <a:p>
            <a:endParaRPr lang="en-US" dirty="0"/>
          </a:p>
        </p:txBody>
      </p:sp>
      <p:sp>
        <p:nvSpPr>
          <p:cNvPr id="8"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0" name="Oval 7"/>
          <p:cNvSpPr>
            <a:spLocks noChangeArrowheads="1"/>
          </p:cNvSpPr>
          <p:nvPr/>
        </p:nvSpPr>
        <p:spPr bwMode="auto">
          <a:xfrm>
            <a:off x="4648200" y="5181600"/>
            <a:ext cx="990600" cy="5334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p:cNvPicPr>
            <a:picLocks noChangeAspect="1" noChangeArrowheads="1"/>
          </p:cNvPicPr>
          <p:nvPr/>
        </p:nvPicPr>
        <p:blipFill>
          <a:blip r:embed="rId3" cstate="print"/>
          <a:srcRect/>
          <a:stretch>
            <a:fillRect/>
          </a:stretch>
        </p:blipFill>
        <p:spPr bwMode="auto">
          <a:xfrm>
            <a:off x="609599" y="3962400"/>
            <a:ext cx="6574295" cy="1981200"/>
          </a:xfrm>
          <a:prstGeom prst="rect">
            <a:avLst/>
          </a:prstGeom>
          <a:noFill/>
          <a:ln w="9525">
            <a:noFill/>
            <a:miter lim="800000"/>
            <a:headEnd/>
            <a:tailEnd/>
          </a:ln>
          <a:effectLst/>
        </p:spPr>
      </p:pic>
      <p:pic>
        <p:nvPicPr>
          <p:cNvPr id="128002" name="Picture 2"/>
          <p:cNvPicPr>
            <a:picLocks noChangeAspect="1" noChangeArrowheads="1"/>
          </p:cNvPicPr>
          <p:nvPr/>
        </p:nvPicPr>
        <p:blipFill>
          <a:blip r:embed="rId4" cstate="print"/>
          <a:srcRect/>
          <a:stretch>
            <a:fillRect/>
          </a:stretch>
        </p:blipFill>
        <p:spPr bwMode="auto">
          <a:xfrm>
            <a:off x="533400" y="1524000"/>
            <a:ext cx="8026034" cy="2362200"/>
          </a:xfrm>
          <a:prstGeom prst="rect">
            <a:avLst/>
          </a:prstGeom>
          <a:noFill/>
          <a:ln w="9525">
            <a:noFill/>
            <a:miter lim="800000"/>
            <a:headEnd/>
            <a:tailEnd/>
          </a:ln>
          <a:effectLst/>
        </p:spPr>
      </p:pic>
      <p:sp>
        <p:nvSpPr>
          <p:cNvPr id="34818" name="Rectangle 2"/>
          <p:cNvSpPr>
            <a:spLocks noGrp="1" noChangeArrowheads="1"/>
          </p:cNvSpPr>
          <p:nvPr>
            <p:ph type="body" idx="1"/>
          </p:nvPr>
        </p:nvSpPr>
        <p:spPr>
          <a:xfrm>
            <a:off x="914400" y="838200"/>
            <a:ext cx="7315200" cy="5029200"/>
          </a:xfrm>
        </p:spPr>
        <p:txBody>
          <a:bodyPr/>
          <a:lstStyle/>
          <a:p>
            <a:r>
              <a:rPr lang="en-US" dirty="0"/>
              <a:t>RHC Provider FTE Count (continued)</a:t>
            </a:r>
          </a:p>
        </p:txBody>
      </p:sp>
      <p:sp>
        <p:nvSpPr>
          <p:cNvPr id="34822" name="Oval 7"/>
          <p:cNvSpPr>
            <a:spLocks noChangeArrowheads="1"/>
          </p:cNvSpPr>
          <p:nvPr/>
        </p:nvSpPr>
        <p:spPr bwMode="auto">
          <a:xfrm>
            <a:off x="4876800" y="2895600"/>
            <a:ext cx="990600" cy="533400"/>
          </a:xfrm>
          <a:prstGeom prst="ellipse">
            <a:avLst/>
          </a:prstGeom>
          <a:noFill/>
          <a:ln w="28575">
            <a:solidFill>
              <a:srgbClr val="FF0000"/>
            </a:solidFill>
            <a:round/>
            <a:headEnd/>
            <a:tailEnd/>
          </a:ln>
        </p:spPr>
        <p:txBody>
          <a:bodyPr wrap="none" anchor="ctr"/>
          <a:lstStyle/>
          <a:p>
            <a:endParaRPr lang="en-US" dirty="0"/>
          </a:p>
        </p:txBody>
      </p:sp>
      <p:sp>
        <p:nvSpPr>
          <p:cNvPr id="8"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0" name="Oval 7"/>
          <p:cNvSpPr>
            <a:spLocks noChangeArrowheads="1"/>
          </p:cNvSpPr>
          <p:nvPr/>
        </p:nvSpPr>
        <p:spPr bwMode="auto">
          <a:xfrm>
            <a:off x="5029200" y="4876800"/>
            <a:ext cx="990600" cy="533400"/>
          </a:xfrm>
          <a:prstGeom prst="ellipse">
            <a:avLst/>
          </a:prstGeom>
          <a:noFill/>
          <a:ln w="28575">
            <a:solidFill>
              <a:srgbClr val="FF0000"/>
            </a:solidFill>
            <a:round/>
            <a:headEnd/>
            <a:tailEnd/>
          </a:ln>
        </p:spPr>
        <p:txBody>
          <a:bodyPr wrap="none" anchor="ctr"/>
          <a:lstStyle/>
          <a:p>
            <a:endParaRPr lang="en-US" dirty="0"/>
          </a:p>
        </p:txBody>
      </p:sp>
      <p:sp>
        <p:nvSpPr>
          <p:cNvPr id="12" name="Text Box 15"/>
          <p:cNvSpPr txBox="1">
            <a:spLocks noChangeArrowheads="1"/>
          </p:cNvSpPr>
          <p:nvPr/>
        </p:nvSpPr>
        <p:spPr bwMode="auto">
          <a:xfrm>
            <a:off x="5867400" y="3581400"/>
            <a:ext cx="2438400" cy="338554"/>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a:solidFill>
                  <a:srgbClr val="FF0000"/>
                </a:solidFill>
              </a:rPr>
              <a:t>Actual = $205.46/visit</a:t>
            </a:r>
          </a:p>
        </p:txBody>
      </p:sp>
      <p:sp>
        <p:nvSpPr>
          <p:cNvPr id="13" name="Text Box 15"/>
          <p:cNvSpPr txBox="1">
            <a:spLocks noChangeArrowheads="1"/>
          </p:cNvSpPr>
          <p:nvPr/>
        </p:nvSpPr>
        <p:spPr bwMode="auto">
          <a:xfrm>
            <a:off x="5943600" y="5486400"/>
            <a:ext cx="2438400" cy="338554"/>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a:solidFill>
                  <a:srgbClr val="FF0000"/>
                </a:solidFill>
              </a:rPr>
              <a:t>Actual = $128.16/visit</a:t>
            </a:r>
          </a:p>
        </p:txBody>
      </p:sp>
    </p:spTree>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914400" y="838200"/>
            <a:ext cx="7315200" cy="5029200"/>
          </a:xfrm>
        </p:spPr>
        <p:txBody>
          <a:bodyPr/>
          <a:lstStyle/>
          <a:p>
            <a:r>
              <a:rPr lang="en-US" dirty="0"/>
              <a:t>RHC Provider FTE Count (continued)</a:t>
            </a:r>
          </a:p>
          <a:p>
            <a:pPr lvl="1"/>
            <a:r>
              <a:rPr lang="en-US" dirty="0"/>
              <a:t>Consolidate RHCs if more than one RHC </a:t>
            </a:r>
          </a:p>
        </p:txBody>
      </p:sp>
      <p:sp>
        <p:nvSpPr>
          <p:cNvPr id="8"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1026" name="Picture 2"/>
          <p:cNvPicPr>
            <a:picLocks noChangeAspect="1" noChangeArrowheads="1"/>
          </p:cNvPicPr>
          <p:nvPr/>
        </p:nvPicPr>
        <p:blipFill>
          <a:blip r:embed="rId3" cstate="print"/>
          <a:srcRect t="3129"/>
          <a:stretch>
            <a:fillRect/>
          </a:stretch>
        </p:blipFill>
        <p:spPr bwMode="auto">
          <a:xfrm>
            <a:off x="1295400" y="1905000"/>
            <a:ext cx="7329488" cy="4718250"/>
          </a:xfrm>
          <a:prstGeom prst="rect">
            <a:avLst/>
          </a:prstGeom>
          <a:noFill/>
          <a:ln w="9525">
            <a:noFill/>
            <a:miter lim="800000"/>
            <a:headEnd/>
            <a:tailEnd/>
          </a:ln>
          <a:effectLst/>
        </p:spPr>
      </p:pic>
      <p:sp>
        <p:nvSpPr>
          <p:cNvPr id="34822" name="Oval 7"/>
          <p:cNvSpPr>
            <a:spLocks noChangeArrowheads="1"/>
          </p:cNvSpPr>
          <p:nvPr/>
        </p:nvSpPr>
        <p:spPr bwMode="auto">
          <a:xfrm>
            <a:off x="685800" y="5867400"/>
            <a:ext cx="8001000" cy="9144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914400" y="838200"/>
            <a:ext cx="7620000" cy="5486400"/>
          </a:xfrm>
        </p:spPr>
        <p:txBody>
          <a:bodyPr/>
          <a:lstStyle/>
          <a:p>
            <a:pPr>
              <a:spcBef>
                <a:spcPct val="0"/>
              </a:spcBef>
              <a:spcAft>
                <a:spcPct val="15000"/>
              </a:spcAft>
            </a:pPr>
            <a:r>
              <a:rPr lang="en-US" sz="2800" dirty="0"/>
              <a:t>Common Findings</a:t>
            </a:r>
          </a:p>
          <a:p>
            <a:pPr marL="739775" lvl="1">
              <a:spcBef>
                <a:spcPct val="0"/>
              </a:spcBef>
              <a:spcAft>
                <a:spcPct val="15000"/>
              </a:spcAft>
            </a:pPr>
            <a:r>
              <a:rPr lang="en-US" sz="2400" dirty="0"/>
              <a:t>Over emphasis on cost report management</a:t>
            </a:r>
          </a:p>
          <a:p>
            <a:pPr marL="1030288" lvl="2">
              <a:spcBef>
                <a:spcPct val="0"/>
              </a:spcBef>
              <a:spcAft>
                <a:spcPct val="15000"/>
              </a:spcAft>
            </a:pPr>
            <a:r>
              <a:rPr lang="en-US" sz="2000" dirty="0"/>
              <a:t>Managing the “RCCs”</a:t>
            </a:r>
          </a:p>
          <a:p>
            <a:pPr marL="1377950" lvl="3">
              <a:spcBef>
                <a:spcPct val="0"/>
              </a:spcBef>
              <a:spcAft>
                <a:spcPct val="15000"/>
              </a:spcAft>
            </a:pPr>
            <a:r>
              <a:rPr lang="en-US" sz="1800" dirty="0"/>
              <a:t>“If we increase our charges, our RCCs will go down”</a:t>
            </a:r>
          </a:p>
          <a:p>
            <a:pPr marL="1030288" lvl="2">
              <a:spcBef>
                <a:spcPct val="0"/>
              </a:spcBef>
              <a:spcAft>
                <a:spcPct val="15000"/>
              </a:spcAft>
            </a:pPr>
            <a:r>
              <a:rPr lang="en-US" sz="2000" dirty="0"/>
              <a:t>“How do we increase our Medicare per diems to increase cash flow?”</a:t>
            </a:r>
          </a:p>
          <a:p>
            <a:pPr marL="739775" lvl="1">
              <a:spcBef>
                <a:spcPct val="0"/>
              </a:spcBef>
              <a:spcAft>
                <a:spcPct val="15000"/>
              </a:spcAft>
            </a:pPr>
            <a:r>
              <a:rPr lang="en-US" sz="2400" dirty="0"/>
              <a:t>Over emphasis on expense management</a:t>
            </a:r>
          </a:p>
          <a:p>
            <a:pPr marL="1030288" lvl="2">
              <a:spcBef>
                <a:spcPct val="0"/>
              </a:spcBef>
              <a:spcAft>
                <a:spcPct val="15000"/>
              </a:spcAft>
            </a:pPr>
            <a:r>
              <a:rPr lang="en-US" sz="2000" dirty="0"/>
              <a:t>“Revenue management??  That’s what the CEO does!”</a:t>
            </a:r>
          </a:p>
          <a:p>
            <a:pPr marL="739775" lvl="1">
              <a:spcBef>
                <a:spcPct val="0"/>
              </a:spcBef>
              <a:spcAft>
                <a:spcPct val="15000"/>
              </a:spcAft>
            </a:pPr>
            <a:r>
              <a:rPr lang="en-US" sz="2400" dirty="0"/>
              <a:t>Belief that because we are a CAH, we should operate differently than PPS hospitals</a:t>
            </a:r>
          </a:p>
          <a:p>
            <a:pPr marL="1030288" lvl="2">
              <a:spcBef>
                <a:spcPct val="0"/>
              </a:spcBef>
              <a:spcAft>
                <a:spcPct val="15000"/>
              </a:spcAft>
            </a:pPr>
            <a:endParaRPr lang="en-US" dirty="0"/>
          </a:p>
          <a:p>
            <a:pPr marL="739775" lvl="1">
              <a:spcBef>
                <a:spcPct val="0"/>
              </a:spcBef>
              <a:spcAft>
                <a:spcPct val="15000"/>
              </a:spcAft>
            </a:pPr>
            <a:endParaRPr lang="en-US" dirty="0"/>
          </a:p>
          <a:p>
            <a:pPr>
              <a:spcBef>
                <a:spcPct val="0"/>
              </a:spcBef>
              <a:spcAft>
                <a:spcPct val="15000"/>
              </a:spcAft>
            </a:pPr>
            <a:endParaRPr lang="en-US" dirty="0"/>
          </a:p>
        </p:txBody>
      </p:sp>
      <p:sp>
        <p:nvSpPr>
          <p:cNvPr id="6" name="Rectangle 9"/>
          <p:cNvSpPr>
            <a:spLocks noChangeArrowheads="1"/>
          </p:cNvSpPr>
          <p:nvPr/>
        </p:nvSpPr>
        <p:spPr bwMode="auto">
          <a:xfrm>
            <a:off x="914400" y="76200"/>
            <a:ext cx="5105400" cy="609600"/>
          </a:xfrm>
          <a:prstGeom prst="rect">
            <a:avLst/>
          </a:prstGeom>
          <a:noFill/>
          <a:ln w="9525">
            <a:noFill/>
            <a:miter lim="800000"/>
            <a:headEnd/>
            <a:tailEnd/>
          </a:ln>
        </p:spPr>
        <p:txBody>
          <a:bodyPr anchor="ctr"/>
          <a:lstStyle/>
          <a:p>
            <a:r>
              <a:rPr lang="en-US" sz="2800" dirty="0">
                <a:latin typeface="+mj-lt"/>
                <a:cs typeface="Arial" pitchFamily="34" charset="0"/>
              </a:rPr>
              <a:t>Cost Report Context</a:t>
            </a:r>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body" idx="1"/>
          </p:nvPr>
        </p:nvSpPr>
        <p:spPr>
          <a:xfrm>
            <a:off x="914400" y="838200"/>
            <a:ext cx="7315200" cy="5029200"/>
          </a:xfrm>
        </p:spPr>
        <p:txBody>
          <a:bodyPr/>
          <a:lstStyle/>
          <a:p>
            <a:r>
              <a:rPr lang="en-US" dirty="0"/>
              <a:t>Double Counting</a:t>
            </a:r>
          </a:p>
          <a:p>
            <a:pPr lvl="1"/>
            <a:r>
              <a:rPr lang="en-US" dirty="0"/>
              <a:t>General Principle</a:t>
            </a:r>
          </a:p>
          <a:p>
            <a:pPr lvl="2"/>
            <a:r>
              <a:rPr lang="en-US" dirty="0"/>
              <a:t>Costs to “below the line” cost centers should not include typical administrative costs or plant operation costs as direct costs if they also have these costs allocated through the cost report</a:t>
            </a:r>
          </a:p>
          <a:p>
            <a:pPr lvl="3"/>
            <a:r>
              <a:rPr lang="en-US" dirty="0"/>
              <a:t>Common examples include electricity that is separately metered and business office operations</a:t>
            </a:r>
          </a:p>
          <a:p>
            <a:pPr lvl="1"/>
            <a:r>
              <a:rPr lang="en-US" dirty="0"/>
              <a:t>Opportunity</a:t>
            </a:r>
          </a:p>
          <a:p>
            <a:pPr lvl="2"/>
            <a:r>
              <a:rPr lang="en-US" dirty="0"/>
              <a:t>Hospitals should properly classify (or reclassify) expenses that will be allocated through the “step down” process to the overhead department to prevent double counting </a:t>
            </a:r>
          </a:p>
          <a:p>
            <a:pPr lvl="1"/>
            <a:r>
              <a:rPr lang="en-US" dirty="0"/>
              <a:t>Cost Report Impact</a:t>
            </a:r>
          </a:p>
          <a:p>
            <a:pPr lvl="2"/>
            <a:r>
              <a:rPr lang="en-US" dirty="0"/>
              <a:t>Worksheet A, Worksheet B</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914400" y="838200"/>
            <a:ext cx="7315200" cy="5029200"/>
          </a:xfrm>
        </p:spPr>
        <p:txBody>
          <a:bodyPr/>
          <a:lstStyle/>
          <a:p>
            <a:r>
              <a:rPr lang="en-US" dirty="0"/>
              <a:t>Double Counting (continued)</a:t>
            </a:r>
          </a:p>
        </p:txBody>
      </p:sp>
      <p:pic>
        <p:nvPicPr>
          <p:cNvPr id="34820" name="Picture 5"/>
          <p:cNvPicPr>
            <a:picLocks noChangeAspect="1" noChangeArrowheads="1"/>
          </p:cNvPicPr>
          <p:nvPr/>
        </p:nvPicPr>
        <p:blipFill>
          <a:blip r:embed="rId3" cstate="print"/>
          <a:srcRect/>
          <a:stretch>
            <a:fillRect/>
          </a:stretch>
        </p:blipFill>
        <p:spPr bwMode="auto">
          <a:xfrm>
            <a:off x="0" y="1662113"/>
            <a:ext cx="9036050" cy="3367087"/>
          </a:xfrm>
          <a:prstGeom prst="rect">
            <a:avLst/>
          </a:prstGeom>
          <a:noFill/>
          <a:ln w="9525">
            <a:noFill/>
            <a:miter lim="800000"/>
            <a:headEnd/>
            <a:tailEnd/>
          </a:ln>
        </p:spPr>
      </p:pic>
      <p:sp>
        <p:nvSpPr>
          <p:cNvPr id="34821" name="Oval 6"/>
          <p:cNvSpPr>
            <a:spLocks noChangeArrowheads="1"/>
          </p:cNvSpPr>
          <p:nvPr/>
        </p:nvSpPr>
        <p:spPr bwMode="auto">
          <a:xfrm>
            <a:off x="4114800" y="4267200"/>
            <a:ext cx="609600" cy="381000"/>
          </a:xfrm>
          <a:prstGeom prst="ellipse">
            <a:avLst/>
          </a:prstGeom>
          <a:noFill/>
          <a:ln w="28575">
            <a:solidFill>
              <a:srgbClr val="FF0000"/>
            </a:solidFill>
            <a:round/>
            <a:headEnd/>
            <a:tailEnd/>
          </a:ln>
        </p:spPr>
        <p:txBody>
          <a:bodyPr wrap="none" anchor="ctr"/>
          <a:lstStyle/>
          <a:p>
            <a:endParaRPr lang="en-US" dirty="0"/>
          </a:p>
        </p:txBody>
      </p:sp>
      <p:sp>
        <p:nvSpPr>
          <p:cNvPr id="34822" name="Oval 7"/>
          <p:cNvSpPr>
            <a:spLocks noChangeArrowheads="1"/>
          </p:cNvSpPr>
          <p:nvPr/>
        </p:nvSpPr>
        <p:spPr bwMode="auto">
          <a:xfrm>
            <a:off x="5105400" y="4267200"/>
            <a:ext cx="609600" cy="381000"/>
          </a:xfrm>
          <a:prstGeom prst="ellipse">
            <a:avLst/>
          </a:prstGeom>
          <a:noFill/>
          <a:ln w="28575">
            <a:solidFill>
              <a:srgbClr val="FF0000"/>
            </a:solidFill>
            <a:round/>
            <a:headEnd/>
            <a:tailEnd/>
          </a:ln>
        </p:spPr>
        <p:txBody>
          <a:bodyPr wrap="none" anchor="ctr"/>
          <a:lstStyle/>
          <a:p>
            <a:endParaRPr lang="en-US" dirty="0"/>
          </a:p>
        </p:txBody>
      </p:sp>
      <p:sp>
        <p:nvSpPr>
          <p:cNvPr id="8"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9"/>
          <p:cNvGrpSpPr>
            <a:grpSpLocks/>
          </p:cNvGrpSpPr>
          <p:nvPr/>
        </p:nvGrpSpPr>
        <p:grpSpPr bwMode="auto">
          <a:xfrm>
            <a:off x="152400" y="1600200"/>
            <a:ext cx="8839200" cy="3810000"/>
            <a:chOff x="930" y="882"/>
            <a:chExt cx="3900" cy="1692"/>
          </a:xfrm>
        </p:grpSpPr>
        <p:pic>
          <p:nvPicPr>
            <p:cNvPr id="35846" name="Picture 7"/>
            <p:cNvPicPr>
              <a:picLocks noChangeAspect="1" noChangeArrowheads="1"/>
            </p:cNvPicPr>
            <p:nvPr/>
          </p:nvPicPr>
          <p:blipFill>
            <a:blip r:embed="rId3" cstate="print"/>
            <a:srcRect/>
            <a:stretch>
              <a:fillRect/>
            </a:stretch>
          </p:blipFill>
          <p:spPr bwMode="auto">
            <a:xfrm>
              <a:off x="930" y="882"/>
              <a:ext cx="3900" cy="846"/>
            </a:xfrm>
            <a:prstGeom prst="rect">
              <a:avLst/>
            </a:prstGeom>
            <a:noFill/>
            <a:ln w="9525">
              <a:noFill/>
              <a:miter lim="800000"/>
              <a:headEnd/>
              <a:tailEnd/>
            </a:ln>
          </p:spPr>
        </p:pic>
        <p:pic>
          <p:nvPicPr>
            <p:cNvPr id="35847" name="Picture 8"/>
            <p:cNvPicPr>
              <a:picLocks noChangeAspect="1" noChangeArrowheads="1"/>
            </p:cNvPicPr>
            <p:nvPr/>
          </p:nvPicPr>
          <p:blipFill>
            <a:blip r:embed="rId4" cstate="print"/>
            <a:srcRect/>
            <a:stretch>
              <a:fillRect/>
            </a:stretch>
          </p:blipFill>
          <p:spPr bwMode="auto">
            <a:xfrm>
              <a:off x="936" y="1728"/>
              <a:ext cx="3480" cy="846"/>
            </a:xfrm>
            <a:prstGeom prst="rect">
              <a:avLst/>
            </a:prstGeom>
            <a:noFill/>
            <a:ln w="9525">
              <a:noFill/>
              <a:miter lim="800000"/>
              <a:headEnd/>
              <a:tailEnd/>
            </a:ln>
          </p:spPr>
        </p:pic>
      </p:grpSp>
      <p:sp>
        <p:nvSpPr>
          <p:cNvPr id="35843" name="Rectangle 2"/>
          <p:cNvSpPr>
            <a:spLocks noGrp="1" noChangeArrowheads="1"/>
          </p:cNvSpPr>
          <p:nvPr>
            <p:ph type="body" idx="1"/>
          </p:nvPr>
        </p:nvSpPr>
        <p:spPr>
          <a:xfrm>
            <a:off x="914400" y="838200"/>
            <a:ext cx="7315200" cy="5029200"/>
          </a:xfrm>
        </p:spPr>
        <p:txBody>
          <a:bodyPr/>
          <a:lstStyle/>
          <a:p>
            <a:r>
              <a:rPr lang="en-US" dirty="0"/>
              <a:t>Double Counting (continued)</a:t>
            </a:r>
          </a:p>
        </p:txBody>
      </p:sp>
      <p:sp>
        <p:nvSpPr>
          <p:cNvPr id="35845" name="Oval 5"/>
          <p:cNvSpPr>
            <a:spLocks noChangeArrowheads="1"/>
          </p:cNvSpPr>
          <p:nvPr/>
        </p:nvSpPr>
        <p:spPr bwMode="auto">
          <a:xfrm>
            <a:off x="6477000" y="4267200"/>
            <a:ext cx="609600" cy="381000"/>
          </a:xfrm>
          <a:prstGeom prst="ellipse">
            <a:avLst/>
          </a:prstGeom>
          <a:noFill/>
          <a:ln w="28575">
            <a:solidFill>
              <a:srgbClr val="FF0000"/>
            </a:solidFill>
            <a:round/>
            <a:headEnd/>
            <a:tailEnd/>
          </a:ln>
        </p:spPr>
        <p:txBody>
          <a:bodyPr wrap="none" anchor="ctr"/>
          <a:lstStyle/>
          <a:p>
            <a:endParaRPr lang="en-US" dirty="0"/>
          </a:p>
        </p:txBody>
      </p:sp>
      <p:sp>
        <p:nvSpPr>
          <p:cNvPr id="10"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2"/>
          <p:cNvGrpSpPr>
            <a:grpSpLocks/>
          </p:cNvGrpSpPr>
          <p:nvPr/>
        </p:nvGrpSpPr>
        <p:grpSpPr bwMode="auto">
          <a:xfrm>
            <a:off x="152400" y="1676400"/>
            <a:ext cx="8763000" cy="3505200"/>
            <a:chOff x="1560" y="1824"/>
            <a:chExt cx="4104" cy="1488"/>
          </a:xfrm>
        </p:grpSpPr>
        <p:pic>
          <p:nvPicPr>
            <p:cNvPr id="36871" name="Picture 8"/>
            <p:cNvPicPr>
              <a:picLocks noChangeAspect="1" noChangeArrowheads="1"/>
            </p:cNvPicPr>
            <p:nvPr/>
          </p:nvPicPr>
          <p:blipFill>
            <a:blip r:embed="rId3" cstate="print"/>
            <a:srcRect/>
            <a:stretch>
              <a:fillRect/>
            </a:stretch>
          </p:blipFill>
          <p:spPr bwMode="auto">
            <a:xfrm>
              <a:off x="1572" y="1923"/>
              <a:ext cx="2616" cy="474"/>
            </a:xfrm>
            <a:prstGeom prst="rect">
              <a:avLst/>
            </a:prstGeom>
            <a:noFill/>
            <a:ln w="9525">
              <a:noFill/>
              <a:miter lim="800000"/>
              <a:headEnd/>
              <a:tailEnd/>
            </a:ln>
          </p:spPr>
        </p:pic>
        <p:pic>
          <p:nvPicPr>
            <p:cNvPr id="36872" name="Picture 9"/>
            <p:cNvPicPr>
              <a:picLocks noChangeAspect="1" noChangeArrowheads="1"/>
            </p:cNvPicPr>
            <p:nvPr/>
          </p:nvPicPr>
          <p:blipFill>
            <a:blip r:embed="rId4" cstate="print"/>
            <a:srcRect/>
            <a:stretch>
              <a:fillRect/>
            </a:stretch>
          </p:blipFill>
          <p:spPr bwMode="auto">
            <a:xfrm>
              <a:off x="1560" y="2406"/>
              <a:ext cx="2640" cy="906"/>
            </a:xfrm>
            <a:prstGeom prst="rect">
              <a:avLst/>
            </a:prstGeom>
            <a:noFill/>
            <a:ln w="9525">
              <a:noFill/>
              <a:miter lim="800000"/>
              <a:headEnd/>
              <a:tailEnd/>
            </a:ln>
          </p:spPr>
        </p:pic>
        <p:pic>
          <p:nvPicPr>
            <p:cNvPr id="36873" name="Picture 10"/>
            <p:cNvPicPr>
              <a:picLocks noChangeAspect="1" noChangeArrowheads="1"/>
            </p:cNvPicPr>
            <p:nvPr/>
          </p:nvPicPr>
          <p:blipFill>
            <a:blip r:embed="rId5" cstate="print"/>
            <a:srcRect/>
            <a:stretch>
              <a:fillRect/>
            </a:stretch>
          </p:blipFill>
          <p:spPr bwMode="auto">
            <a:xfrm>
              <a:off x="4218" y="1824"/>
              <a:ext cx="1446" cy="558"/>
            </a:xfrm>
            <a:prstGeom prst="rect">
              <a:avLst/>
            </a:prstGeom>
            <a:noFill/>
            <a:ln w="9525">
              <a:noFill/>
              <a:miter lim="800000"/>
              <a:headEnd/>
              <a:tailEnd/>
            </a:ln>
          </p:spPr>
        </p:pic>
        <p:pic>
          <p:nvPicPr>
            <p:cNvPr id="36874" name="Picture 11"/>
            <p:cNvPicPr>
              <a:picLocks noChangeAspect="1" noChangeArrowheads="1"/>
            </p:cNvPicPr>
            <p:nvPr/>
          </p:nvPicPr>
          <p:blipFill>
            <a:blip r:embed="rId6" cstate="print"/>
            <a:srcRect/>
            <a:stretch>
              <a:fillRect/>
            </a:stretch>
          </p:blipFill>
          <p:spPr bwMode="auto">
            <a:xfrm>
              <a:off x="4224" y="2412"/>
              <a:ext cx="1392" cy="900"/>
            </a:xfrm>
            <a:prstGeom prst="rect">
              <a:avLst/>
            </a:prstGeom>
            <a:noFill/>
            <a:ln w="9525">
              <a:noFill/>
              <a:miter lim="800000"/>
              <a:headEnd/>
              <a:tailEnd/>
            </a:ln>
          </p:spPr>
        </p:pic>
      </p:grpSp>
      <p:sp>
        <p:nvSpPr>
          <p:cNvPr id="36867" name="Rectangle 5"/>
          <p:cNvSpPr>
            <a:spLocks noGrp="1" noChangeArrowheads="1"/>
          </p:cNvSpPr>
          <p:nvPr>
            <p:ph type="body" idx="1"/>
          </p:nvPr>
        </p:nvSpPr>
        <p:spPr>
          <a:xfrm>
            <a:off x="914400" y="838200"/>
            <a:ext cx="7315200" cy="5029200"/>
          </a:xfrm>
        </p:spPr>
        <p:txBody>
          <a:bodyPr/>
          <a:lstStyle/>
          <a:p>
            <a:r>
              <a:rPr lang="en-US" dirty="0"/>
              <a:t>Double Counting (continued)</a:t>
            </a:r>
          </a:p>
        </p:txBody>
      </p:sp>
      <p:sp>
        <p:nvSpPr>
          <p:cNvPr id="36869" name="Oval 7"/>
          <p:cNvSpPr>
            <a:spLocks noChangeArrowheads="1"/>
          </p:cNvSpPr>
          <p:nvPr/>
        </p:nvSpPr>
        <p:spPr bwMode="auto">
          <a:xfrm>
            <a:off x="3276600" y="3962400"/>
            <a:ext cx="609600" cy="381000"/>
          </a:xfrm>
          <a:prstGeom prst="ellipse">
            <a:avLst/>
          </a:prstGeom>
          <a:noFill/>
          <a:ln w="28575">
            <a:solidFill>
              <a:srgbClr val="FF0000"/>
            </a:solidFill>
            <a:round/>
            <a:headEnd/>
            <a:tailEnd/>
          </a:ln>
        </p:spPr>
        <p:txBody>
          <a:bodyPr wrap="none" anchor="ctr"/>
          <a:lstStyle/>
          <a:p>
            <a:endParaRPr lang="en-US" dirty="0"/>
          </a:p>
        </p:txBody>
      </p:sp>
      <p:sp>
        <p:nvSpPr>
          <p:cNvPr id="36870" name="Oval 13"/>
          <p:cNvSpPr>
            <a:spLocks noChangeArrowheads="1"/>
          </p:cNvSpPr>
          <p:nvPr/>
        </p:nvSpPr>
        <p:spPr bwMode="auto">
          <a:xfrm>
            <a:off x="7924800" y="3962400"/>
            <a:ext cx="914400" cy="381000"/>
          </a:xfrm>
          <a:prstGeom prst="ellipse">
            <a:avLst/>
          </a:prstGeom>
          <a:noFill/>
          <a:ln w="28575">
            <a:solidFill>
              <a:srgbClr val="FF0000"/>
            </a:solidFill>
            <a:round/>
            <a:headEnd/>
            <a:tailEnd/>
          </a:ln>
        </p:spPr>
        <p:txBody>
          <a:bodyPr wrap="none" anchor="ctr"/>
          <a:lstStyle/>
          <a:p>
            <a:endParaRPr lang="en-US" dirty="0"/>
          </a:p>
        </p:txBody>
      </p:sp>
      <p:sp>
        <p:nvSpPr>
          <p:cNvPr id="12"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p:cNvPicPr>
            <a:picLocks noChangeAspect="1" noChangeArrowheads="1"/>
          </p:cNvPicPr>
          <p:nvPr/>
        </p:nvPicPr>
        <p:blipFill>
          <a:blip r:embed="rId3" cstate="print"/>
          <a:srcRect/>
          <a:stretch>
            <a:fillRect/>
          </a:stretch>
        </p:blipFill>
        <p:spPr bwMode="auto">
          <a:xfrm>
            <a:off x="6576772" y="1219201"/>
            <a:ext cx="1650086" cy="5334000"/>
          </a:xfrm>
          <a:prstGeom prst="rect">
            <a:avLst/>
          </a:prstGeom>
          <a:noFill/>
          <a:ln w="9525">
            <a:noFill/>
            <a:miter lim="800000"/>
            <a:headEnd/>
            <a:tailEnd/>
          </a:ln>
        </p:spPr>
      </p:pic>
      <p:pic>
        <p:nvPicPr>
          <p:cNvPr id="124930" name="Picture 2"/>
          <p:cNvPicPr>
            <a:picLocks noChangeAspect="1" noChangeArrowheads="1"/>
          </p:cNvPicPr>
          <p:nvPr/>
        </p:nvPicPr>
        <p:blipFill>
          <a:blip r:embed="rId4" cstate="print"/>
          <a:srcRect/>
          <a:stretch>
            <a:fillRect/>
          </a:stretch>
        </p:blipFill>
        <p:spPr bwMode="auto">
          <a:xfrm>
            <a:off x="832704" y="1285875"/>
            <a:ext cx="5644296" cy="5495925"/>
          </a:xfrm>
          <a:prstGeom prst="rect">
            <a:avLst/>
          </a:prstGeom>
          <a:noFill/>
          <a:ln w="9525">
            <a:noFill/>
            <a:miter lim="800000"/>
            <a:headEnd/>
            <a:tailEnd/>
          </a:ln>
        </p:spPr>
      </p:pic>
      <p:sp>
        <p:nvSpPr>
          <p:cNvPr id="36867" name="Rectangle 5"/>
          <p:cNvSpPr>
            <a:spLocks noGrp="1" noChangeArrowheads="1"/>
          </p:cNvSpPr>
          <p:nvPr>
            <p:ph type="body" idx="1"/>
          </p:nvPr>
        </p:nvSpPr>
        <p:spPr>
          <a:xfrm>
            <a:off x="914400" y="838200"/>
            <a:ext cx="7315200" cy="5029200"/>
          </a:xfrm>
        </p:spPr>
        <p:txBody>
          <a:bodyPr/>
          <a:lstStyle/>
          <a:p>
            <a:r>
              <a:rPr lang="en-US" dirty="0"/>
              <a:t>Double Counting (continued)</a:t>
            </a:r>
          </a:p>
        </p:txBody>
      </p:sp>
      <p:sp>
        <p:nvSpPr>
          <p:cNvPr id="36869" name="Oval 7"/>
          <p:cNvSpPr>
            <a:spLocks noChangeArrowheads="1"/>
          </p:cNvSpPr>
          <p:nvPr/>
        </p:nvSpPr>
        <p:spPr bwMode="auto">
          <a:xfrm>
            <a:off x="4953000" y="6248400"/>
            <a:ext cx="609600" cy="381000"/>
          </a:xfrm>
          <a:prstGeom prst="ellipse">
            <a:avLst/>
          </a:prstGeom>
          <a:noFill/>
          <a:ln w="28575">
            <a:solidFill>
              <a:srgbClr val="FF0000"/>
            </a:solidFill>
            <a:round/>
            <a:headEnd/>
            <a:tailEnd/>
          </a:ln>
        </p:spPr>
        <p:txBody>
          <a:bodyPr wrap="none" anchor="ctr"/>
          <a:lstStyle/>
          <a:p>
            <a:endParaRPr lang="en-US" dirty="0"/>
          </a:p>
        </p:txBody>
      </p:sp>
      <p:sp>
        <p:nvSpPr>
          <p:cNvPr id="36870" name="Oval 13"/>
          <p:cNvSpPr>
            <a:spLocks noChangeArrowheads="1"/>
          </p:cNvSpPr>
          <p:nvPr/>
        </p:nvSpPr>
        <p:spPr bwMode="auto">
          <a:xfrm>
            <a:off x="3886200" y="6248400"/>
            <a:ext cx="914400" cy="381000"/>
          </a:xfrm>
          <a:prstGeom prst="ellipse">
            <a:avLst/>
          </a:prstGeom>
          <a:noFill/>
          <a:ln w="28575">
            <a:solidFill>
              <a:srgbClr val="FF0000"/>
            </a:solidFill>
            <a:round/>
            <a:headEnd/>
            <a:tailEnd/>
          </a:ln>
        </p:spPr>
        <p:txBody>
          <a:bodyPr wrap="none" anchor="ctr"/>
          <a:lstStyle/>
          <a:p>
            <a:endParaRPr lang="en-US" dirty="0"/>
          </a:p>
        </p:txBody>
      </p:sp>
      <p:sp>
        <p:nvSpPr>
          <p:cNvPr id="12"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124931" name="Picture 3"/>
          <p:cNvPicPr>
            <a:picLocks noChangeAspect="1" noChangeArrowheads="1"/>
          </p:cNvPicPr>
          <p:nvPr/>
        </p:nvPicPr>
        <p:blipFill>
          <a:blip r:embed="rId5" cstate="print"/>
          <a:srcRect/>
          <a:stretch>
            <a:fillRect/>
          </a:stretch>
        </p:blipFill>
        <p:spPr bwMode="auto">
          <a:xfrm>
            <a:off x="4557713" y="3427413"/>
            <a:ext cx="28575" cy="9525"/>
          </a:xfrm>
          <a:prstGeom prst="rect">
            <a:avLst/>
          </a:prstGeom>
          <a:noFill/>
          <a:ln w="9525">
            <a:noFill/>
            <a:miter lim="800000"/>
            <a:headEnd/>
            <a:tailEnd/>
          </a:ln>
          <a:effectLst/>
        </p:spPr>
      </p:pic>
      <p:pic>
        <p:nvPicPr>
          <p:cNvPr id="124933" name="Picture 5"/>
          <p:cNvPicPr>
            <a:picLocks noChangeAspect="1" noChangeArrowheads="1"/>
          </p:cNvPicPr>
          <p:nvPr/>
        </p:nvPicPr>
        <p:blipFill>
          <a:blip r:embed="rId6" cstate="print"/>
          <a:srcRect b="6579"/>
          <a:stretch>
            <a:fillRect/>
          </a:stretch>
        </p:blipFill>
        <p:spPr bwMode="auto">
          <a:xfrm>
            <a:off x="8239569" y="1219200"/>
            <a:ext cx="828231" cy="5410200"/>
          </a:xfrm>
          <a:prstGeom prst="rect">
            <a:avLst/>
          </a:prstGeom>
          <a:noFill/>
          <a:ln w="9525">
            <a:noFill/>
            <a:miter lim="800000"/>
            <a:headEnd/>
            <a:tailEnd/>
          </a:ln>
        </p:spPr>
      </p:pic>
      <p:sp>
        <p:nvSpPr>
          <p:cNvPr id="17" name="Text Box 15"/>
          <p:cNvSpPr txBox="1">
            <a:spLocks noChangeArrowheads="1"/>
          </p:cNvSpPr>
          <p:nvPr/>
        </p:nvSpPr>
        <p:spPr bwMode="auto">
          <a:xfrm>
            <a:off x="7162800" y="838200"/>
            <a:ext cx="1295400" cy="338554"/>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a:solidFill>
                  <a:srgbClr val="FF0000"/>
                </a:solidFill>
              </a:rPr>
              <a:t>Worksheet B</a:t>
            </a:r>
          </a:p>
        </p:txBody>
      </p:sp>
      <p:sp>
        <p:nvSpPr>
          <p:cNvPr id="18" name="Oval 7"/>
          <p:cNvSpPr>
            <a:spLocks noChangeArrowheads="1"/>
          </p:cNvSpPr>
          <p:nvPr/>
        </p:nvSpPr>
        <p:spPr bwMode="auto">
          <a:xfrm>
            <a:off x="6858000" y="6248400"/>
            <a:ext cx="2286000"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body" idx="1"/>
          </p:nvPr>
        </p:nvSpPr>
        <p:spPr>
          <a:xfrm>
            <a:off x="914400" y="838200"/>
            <a:ext cx="7315200" cy="5029200"/>
          </a:xfrm>
        </p:spPr>
        <p:txBody>
          <a:bodyPr/>
          <a:lstStyle/>
          <a:p>
            <a:pPr>
              <a:lnSpc>
                <a:spcPct val="90000"/>
              </a:lnSpc>
            </a:pPr>
            <a:r>
              <a:rPr lang="en-US" dirty="0"/>
              <a:t>RCC Inconsistencies</a:t>
            </a:r>
          </a:p>
          <a:p>
            <a:pPr lvl="1">
              <a:lnSpc>
                <a:spcPct val="90000"/>
              </a:lnSpc>
            </a:pPr>
            <a:r>
              <a:rPr lang="en-US" dirty="0"/>
              <a:t>General Principle</a:t>
            </a:r>
          </a:p>
          <a:p>
            <a:pPr lvl="2">
              <a:lnSpc>
                <a:spcPct val="90000"/>
              </a:lnSpc>
            </a:pPr>
            <a:r>
              <a:rPr lang="en-US" dirty="0"/>
              <a:t>Revenues and expenses must be in the same department to produce the correct RCC</a:t>
            </a:r>
          </a:p>
          <a:p>
            <a:pPr lvl="2">
              <a:lnSpc>
                <a:spcPct val="90000"/>
              </a:lnSpc>
            </a:pPr>
            <a:r>
              <a:rPr lang="en-US" dirty="0"/>
              <a:t>Unreasonable values result from:</a:t>
            </a:r>
          </a:p>
          <a:p>
            <a:pPr lvl="3">
              <a:lnSpc>
                <a:spcPct val="90000"/>
              </a:lnSpc>
            </a:pPr>
            <a:r>
              <a:rPr lang="en-US" dirty="0"/>
              <a:t>Charges in different department</a:t>
            </a:r>
          </a:p>
          <a:p>
            <a:pPr lvl="3">
              <a:lnSpc>
                <a:spcPct val="90000"/>
              </a:lnSpc>
            </a:pPr>
            <a:r>
              <a:rPr lang="en-US" dirty="0"/>
              <a:t>Inadequate charge capture</a:t>
            </a:r>
          </a:p>
          <a:p>
            <a:pPr lvl="3">
              <a:lnSpc>
                <a:spcPct val="90000"/>
              </a:lnSpc>
            </a:pPr>
            <a:r>
              <a:rPr lang="en-US" dirty="0"/>
              <a:t>Inappropriate allocation of overhead (e.g., within radiology)</a:t>
            </a:r>
          </a:p>
          <a:p>
            <a:pPr lvl="3">
              <a:lnSpc>
                <a:spcPct val="90000"/>
              </a:lnSpc>
            </a:pPr>
            <a:r>
              <a:rPr lang="en-US" dirty="0"/>
              <a:t>No reclassification of staff costs</a:t>
            </a:r>
          </a:p>
          <a:p>
            <a:pPr lvl="3">
              <a:lnSpc>
                <a:spcPct val="90000"/>
              </a:lnSpc>
            </a:pPr>
            <a:endParaRPr lang="en-US" dirty="0"/>
          </a:p>
          <a:p>
            <a:pPr lvl="3">
              <a:lnSpc>
                <a:spcPct val="90000"/>
              </a:lnSpc>
            </a:pPr>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p:cNvPicPr>
            <a:picLocks noChangeAspect="1" noChangeArrowheads="1"/>
          </p:cNvPicPr>
          <p:nvPr/>
        </p:nvPicPr>
        <p:blipFill>
          <a:blip r:embed="rId3" cstate="print"/>
          <a:srcRect/>
          <a:stretch>
            <a:fillRect/>
          </a:stretch>
        </p:blipFill>
        <p:spPr bwMode="auto">
          <a:xfrm>
            <a:off x="0" y="1295400"/>
            <a:ext cx="9136063" cy="4467225"/>
          </a:xfrm>
          <a:prstGeom prst="rect">
            <a:avLst/>
          </a:prstGeom>
          <a:noFill/>
          <a:ln w="9525">
            <a:noFill/>
            <a:miter lim="800000"/>
            <a:headEnd/>
            <a:tailEnd/>
          </a:ln>
        </p:spPr>
      </p:pic>
      <p:sp>
        <p:nvSpPr>
          <p:cNvPr id="38915" name="Line 6"/>
          <p:cNvSpPr>
            <a:spLocks noChangeShapeType="1"/>
          </p:cNvSpPr>
          <p:nvPr/>
        </p:nvSpPr>
        <p:spPr bwMode="auto">
          <a:xfrm flipH="1">
            <a:off x="6553200" y="3886200"/>
            <a:ext cx="609600" cy="0"/>
          </a:xfrm>
          <a:prstGeom prst="line">
            <a:avLst/>
          </a:prstGeom>
          <a:noFill/>
          <a:ln w="63500">
            <a:solidFill>
              <a:srgbClr val="FF0000"/>
            </a:solidFill>
            <a:round/>
            <a:headEnd/>
            <a:tailEnd type="triangle" w="med" len="med"/>
          </a:ln>
        </p:spPr>
        <p:txBody>
          <a:bodyPr/>
          <a:lstStyle/>
          <a:p>
            <a:endParaRPr lang="en-US" dirty="0"/>
          </a:p>
        </p:txBody>
      </p:sp>
      <p:sp>
        <p:nvSpPr>
          <p:cNvPr id="38916" name="Line 7"/>
          <p:cNvSpPr>
            <a:spLocks noChangeShapeType="1"/>
          </p:cNvSpPr>
          <p:nvPr/>
        </p:nvSpPr>
        <p:spPr bwMode="auto">
          <a:xfrm flipH="1">
            <a:off x="6553200" y="3733800"/>
            <a:ext cx="609600" cy="0"/>
          </a:xfrm>
          <a:prstGeom prst="line">
            <a:avLst/>
          </a:prstGeom>
          <a:noFill/>
          <a:ln w="63500">
            <a:solidFill>
              <a:srgbClr val="FF0000"/>
            </a:solidFill>
            <a:round/>
            <a:headEnd/>
            <a:tailEnd type="triangle" w="med" len="med"/>
          </a:ln>
        </p:spPr>
        <p:txBody>
          <a:bodyPr/>
          <a:lstStyle/>
          <a:p>
            <a:endParaRPr lang="en-US" dirty="0"/>
          </a:p>
        </p:txBody>
      </p:sp>
      <p:sp>
        <p:nvSpPr>
          <p:cNvPr id="38917" name="Line 6"/>
          <p:cNvSpPr>
            <a:spLocks noChangeShapeType="1"/>
          </p:cNvSpPr>
          <p:nvPr/>
        </p:nvSpPr>
        <p:spPr bwMode="auto">
          <a:xfrm flipH="1">
            <a:off x="6553200" y="4038600"/>
            <a:ext cx="609600" cy="0"/>
          </a:xfrm>
          <a:prstGeom prst="line">
            <a:avLst/>
          </a:prstGeom>
          <a:noFill/>
          <a:ln w="63500">
            <a:solidFill>
              <a:srgbClr val="FF0000"/>
            </a:solidFill>
            <a:round/>
            <a:headEnd/>
            <a:tailEnd type="triangle" w="med" len="med"/>
          </a:ln>
        </p:spPr>
        <p:txBody>
          <a:bodyPr/>
          <a:lstStyle/>
          <a:p>
            <a:endParaRPr lang="en-US" dirty="0"/>
          </a:p>
        </p:txBody>
      </p:sp>
      <p:sp>
        <p:nvSpPr>
          <p:cNvPr id="7"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0" name="Rectangle 6"/>
          <p:cNvSpPr txBox="1">
            <a:spLocks noChangeArrowheads="1"/>
          </p:cNvSpPr>
          <p:nvPr/>
        </p:nvSpPr>
        <p:spPr bwMode="auto">
          <a:xfrm>
            <a:off x="914400" y="8382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90513" marR="0" lvl="0" indent="-290513"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Arial" pitchFamily="34" charset="0"/>
                <a:ea typeface="+mn-ea"/>
                <a:cs typeface="Arial" pitchFamily="34" charset="0"/>
              </a:rPr>
              <a:t>RCC Inconsistencies (continued)</a:t>
            </a:r>
          </a:p>
          <a:p>
            <a:pPr marL="1379538" marR="0" lvl="3" indent="-234950" algn="l" defTabSz="914400" rtl="0" eaLnBrk="0" fontAlgn="base" latinLnBrk="0" hangingPunct="0">
              <a:lnSpc>
                <a:spcPct val="9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Arial" pitchFamily="34" charset="0"/>
              <a:cs typeface="Arial" pitchFamily="34" charset="0"/>
            </a:endParaRPr>
          </a:p>
          <a:p>
            <a:pPr marL="1379538" marR="0" lvl="3" indent="-234950" algn="l" defTabSz="914400" rtl="0" eaLnBrk="0" fontAlgn="base" latinLnBrk="0" hangingPunct="0">
              <a:lnSpc>
                <a:spcPct val="9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14400" y="838200"/>
            <a:ext cx="7315200" cy="5029200"/>
          </a:xfrm>
        </p:spPr>
        <p:txBody>
          <a:bodyPr/>
          <a:lstStyle/>
          <a:p>
            <a:pPr>
              <a:lnSpc>
                <a:spcPct val="90000"/>
              </a:lnSpc>
            </a:pPr>
            <a:r>
              <a:rPr lang="en-US" dirty="0"/>
              <a:t>RCC Inconsistencies (continued)</a:t>
            </a:r>
          </a:p>
          <a:p>
            <a:pPr lvl="1">
              <a:lnSpc>
                <a:spcPct val="90000"/>
              </a:lnSpc>
            </a:pPr>
            <a:r>
              <a:rPr lang="en-US" dirty="0"/>
              <a:t>Opportunities</a:t>
            </a:r>
          </a:p>
          <a:p>
            <a:pPr lvl="2">
              <a:lnSpc>
                <a:spcPct val="90000"/>
              </a:lnSpc>
            </a:pPr>
            <a:r>
              <a:rPr lang="en-US" dirty="0"/>
              <a:t>Evaluate RCCs against “critical values” typical to small, rural hospitals:</a:t>
            </a:r>
          </a:p>
          <a:p>
            <a:pPr lvl="3">
              <a:lnSpc>
                <a:spcPct val="90000"/>
              </a:lnSpc>
            </a:pPr>
            <a:r>
              <a:rPr lang="en-US" dirty="0"/>
              <a:t>Operating Room: 0.6 – 0.8</a:t>
            </a:r>
          </a:p>
          <a:p>
            <a:pPr lvl="3">
              <a:lnSpc>
                <a:spcPct val="90000"/>
              </a:lnSpc>
            </a:pPr>
            <a:r>
              <a:rPr lang="en-US" dirty="0"/>
              <a:t>Radiology and Lab: 0.2 - 0.4</a:t>
            </a:r>
          </a:p>
          <a:p>
            <a:pPr lvl="3">
              <a:lnSpc>
                <a:spcPct val="90000"/>
              </a:lnSpc>
            </a:pPr>
            <a:r>
              <a:rPr lang="en-US" dirty="0"/>
              <a:t>Physical Therapy: 0.5 – 0.75</a:t>
            </a:r>
          </a:p>
          <a:p>
            <a:pPr lvl="3">
              <a:lnSpc>
                <a:spcPct val="90000"/>
              </a:lnSpc>
            </a:pPr>
            <a:r>
              <a:rPr lang="en-US" dirty="0"/>
              <a:t>ER: 0.75 – 1.25</a:t>
            </a:r>
          </a:p>
          <a:p>
            <a:pPr lvl="4">
              <a:lnSpc>
                <a:spcPct val="90000"/>
              </a:lnSpc>
            </a:pPr>
            <a:r>
              <a:rPr lang="en-US" dirty="0"/>
              <a:t>Professional fees excluded from Charges</a:t>
            </a:r>
          </a:p>
          <a:p>
            <a:pPr lvl="2">
              <a:lnSpc>
                <a:spcPct val="90000"/>
              </a:lnSpc>
            </a:pPr>
            <a:r>
              <a:rPr lang="en-US" dirty="0"/>
              <a:t>Evaluate charge master</a:t>
            </a:r>
          </a:p>
          <a:p>
            <a:pPr lvl="3">
              <a:lnSpc>
                <a:spcPct val="90000"/>
              </a:lnSpc>
            </a:pPr>
            <a:r>
              <a:rPr lang="en-US" dirty="0"/>
              <a:t>Formal external charge master review</a:t>
            </a:r>
          </a:p>
          <a:p>
            <a:pPr lvl="3">
              <a:lnSpc>
                <a:spcPct val="90000"/>
              </a:lnSpc>
            </a:pPr>
            <a:r>
              <a:rPr lang="en-US" dirty="0"/>
              <a:t>Blue Cross fee schedule inflated by ???%</a:t>
            </a:r>
          </a:p>
          <a:p>
            <a:pPr lvl="3">
              <a:lnSpc>
                <a:spcPct val="90000"/>
              </a:lnSpc>
            </a:pPr>
            <a:r>
              <a:rPr lang="en-US" dirty="0"/>
              <a:t>Medicare APCs</a:t>
            </a:r>
          </a:p>
          <a:p>
            <a:pPr lvl="2">
              <a:lnSpc>
                <a:spcPct val="90000"/>
              </a:lnSpc>
            </a:pPr>
            <a:r>
              <a:rPr lang="en-US" dirty="0"/>
              <a:t>Grow patient volume by working with physicians</a:t>
            </a:r>
          </a:p>
          <a:p>
            <a:pPr lvl="2">
              <a:lnSpc>
                <a:spcPct val="90000"/>
              </a:lnSpc>
            </a:pPr>
            <a:r>
              <a:rPr lang="en-US" dirty="0"/>
              <a:t>Consider productivity incentives for physical therapists</a:t>
            </a:r>
          </a:p>
          <a:p>
            <a:pPr lvl="2">
              <a:lnSpc>
                <a:spcPct val="90000"/>
              </a:lnSpc>
            </a:pPr>
            <a:r>
              <a:rPr lang="en-US" dirty="0"/>
              <a:t>Reduce expenses</a:t>
            </a:r>
          </a:p>
          <a:p>
            <a:pPr lvl="3">
              <a:lnSpc>
                <a:spcPct val="90000"/>
              </a:lnSpc>
            </a:pPr>
            <a:r>
              <a:rPr lang="en-US" dirty="0"/>
              <a:t>Purchasing organizations, networks, etc.  </a:t>
            </a:r>
          </a:p>
          <a:p>
            <a:pPr lvl="3">
              <a:lnSpc>
                <a:spcPct val="90000"/>
              </a:lnSpc>
            </a:pPr>
            <a:endParaRPr lang="en-US" dirty="0"/>
          </a:p>
          <a:p>
            <a:pPr lvl="3">
              <a:lnSpc>
                <a:spcPct val="90000"/>
              </a:lnSpc>
            </a:pPr>
            <a:endParaRPr lang="en-US" sz="1400" dirty="0"/>
          </a:p>
          <a:p>
            <a:pPr lvl="3">
              <a:lnSpc>
                <a:spcPct val="90000"/>
              </a:lnSpc>
            </a:pPr>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body" idx="1"/>
          </p:nvPr>
        </p:nvSpPr>
        <p:spPr>
          <a:xfrm>
            <a:off x="914400" y="838200"/>
            <a:ext cx="7315200" cy="5029200"/>
          </a:xfrm>
        </p:spPr>
        <p:txBody>
          <a:bodyPr/>
          <a:lstStyle/>
          <a:p>
            <a:pPr marL="231775" indent="-231775">
              <a:lnSpc>
                <a:spcPct val="90000"/>
              </a:lnSpc>
            </a:pPr>
            <a:r>
              <a:rPr lang="en-US" dirty="0"/>
              <a:t>Statistical Allocation of Costs</a:t>
            </a:r>
          </a:p>
          <a:p>
            <a:pPr lvl="1">
              <a:lnSpc>
                <a:spcPct val="90000"/>
              </a:lnSpc>
            </a:pPr>
            <a:r>
              <a:rPr lang="en-US" dirty="0"/>
              <a:t>General Principle</a:t>
            </a:r>
          </a:p>
          <a:p>
            <a:pPr lvl="2">
              <a:lnSpc>
                <a:spcPct val="90000"/>
              </a:lnSpc>
            </a:pPr>
            <a:r>
              <a:rPr lang="en-US" dirty="0"/>
              <a:t>Accurate cost allocations of non-revenue producing cost centers, based on statistical data, are essential in determining “reasonable costs” of patient care</a:t>
            </a:r>
          </a:p>
          <a:p>
            <a:pPr lvl="1">
              <a:lnSpc>
                <a:spcPct val="90000"/>
              </a:lnSpc>
            </a:pPr>
            <a:r>
              <a:rPr lang="en-US" dirty="0"/>
              <a:t>Opportunity</a:t>
            </a:r>
          </a:p>
          <a:p>
            <a:pPr lvl="2">
              <a:lnSpc>
                <a:spcPct val="90000"/>
              </a:lnSpc>
            </a:pPr>
            <a:r>
              <a:rPr lang="en-US" dirty="0"/>
              <a:t>Hospitals that have errors in statistical data may misrepresent reasonable costs on a departmental basis</a:t>
            </a:r>
          </a:p>
          <a:p>
            <a:pPr lvl="3">
              <a:lnSpc>
                <a:spcPct val="90000"/>
              </a:lnSpc>
            </a:pPr>
            <a:r>
              <a:rPr lang="en-US" dirty="0"/>
              <a:t>Inappropriate costs allocated to “below the line” or low “cost-based” departments have direct negative financial impact</a:t>
            </a:r>
          </a:p>
          <a:p>
            <a:pPr lvl="2">
              <a:lnSpc>
                <a:spcPct val="90000"/>
              </a:lnSpc>
            </a:pPr>
            <a:r>
              <a:rPr lang="en-US" dirty="0"/>
              <a:t>Changing Statistical Bases</a:t>
            </a:r>
          </a:p>
          <a:p>
            <a:pPr lvl="3">
              <a:lnSpc>
                <a:spcPct val="90000"/>
              </a:lnSpc>
            </a:pPr>
            <a:r>
              <a:rPr lang="en-US" dirty="0"/>
              <a:t>Must request a change no later than 90 days before the end of the cost reporting period. </a:t>
            </a:r>
          </a:p>
          <a:p>
            <a:pPr lvl="4">
              <a:lnSpc>
                <a:spcPct val="90000"/>
              </a:lnSpc>
            </a:pPr>
            <a:r>
              <a:rPr lang="en-US" dirty="0"/>
              <a:t>The change must demonstrate that a more accurate allocation results</a:t>
            </a:r>
          </a:p>
          <a:p>
            <a:pPr lvl="3">
              <a:lnSpc>
                <a:spcPct val="90000"/>
              </a:lnSpc>
            </a:pPr>
            <a:r>
              <a:rPr lang="en-US" dirty="0"/>
              <a:t>The FI has 60 days to make a decision and notify the provider otherwise the change is accepted</a:t>
            </a:r>
          </a:p>
          <a:p>
            <a:pPr lvl="1">
              <a:lnSpc>
                <a:spcPct val="90000"/>
              </a:lnSpc>
            </a:pPr>
            <a:r>
              <a:rPr lang="en-US" dirty="0"/>
              <a:t>Cost Report Impact</a:t>
            </a:r>
          </a:p>
          <a:p>
            <a:pPr lvl="2">
              <a:lnSpc>
                <a:spcPct val="90000"/>
              </a:lnSpc>
            </a:pPr>
            <a:r>
              <a:rPr lang="en-US" dirty="0"/>
              <a:t>Worksheet B-1; Worksheet B, Part I</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8600" y="1219200"/>
            <a:ext cx="8686800" cy="5372100"/>
            <a:chOff x="228600" y="1104900"/>
            <a:chExt cx="8686800" cy="5372100"/>
          </a:xfrm>
        </p:grpSpPr>
        <p:pic>
          <p:nvPicPr>
            <p:cNvPr id="41986" name="Picture 10"/>
            <p:cNvPicPr>
              <a:picLocks noChangeAspect="1" noChangeArrowheads="1"/>
            </p:cNvPicPr>
            <p:nvPr/>
          </p:nvPicPr>
          <p:blipFill>
            <a:blip r:embed="rId3" cstate="print"/>
            <a:srcRect/>
            <a:stretch>
              <a:fillRect/>
            </a:stretch>
          </p:blipFill>
          <p:spPr bwMode="auto">
            <a:xfrm>
              <a:off x="228600" y="1123950"/>
              <a:ext cx="3133725" cy="5353050"/>
            </a:xfrm>
            <a:prstGeom prst="rect">
              <a:avLst/>
            </a:prstGeom>
            <a:noFill/>
            <a:ln w="9525">
              <a:noFill/>
              <a:miter lim="800000"/>
              <a:headEnd/>
              <a:tailEnd/>
            </a:ln>
          </p:spPr>
        </p:pic>
        <p:pic>
          <p:nvPicPr>
            <p:cNvPr id="41987" name="Picture 11"/>
            <p:cNvPicPr>
              <a:picLocks noChangeAspect="1" noChangeArrowheads="1"/>
            </p:cNvPicPr>
            <p:nvPr/>
          </p:nvPicPr>
          <p:blipFill>
            <a:blip r:embed="rId4" cstate="print"/>
            <a:srcRect/>
            <a:stretch>
              <a:fillRect/>
            </a:stretch>
          </p:blipFill>
          <p:spPr bwMode="auto">
            <a:xfrm>
              <a:off x="3276600" y="1143000"/>
              <a:ext cx="2695575" cy="5324475"/>
            </a:xfrm>
            <a:prstGeom prst="rect">
              <a:avLst/>
            </a:prstGeom>
            <a:noFill/>
            <a:ln w="9525">
              <a:noFill/>
              <a:miter lim="800000"/>
              <a:headEnd/>
              <a:tailEnd/>
            </a:ln>
          </p:spPr>
        </p:pic>
        <p:pic>
          <p:nvPicPr>
            <p:cNvPr id="41988" name="Picture 12"/>
            <p:cNvPicPr>
              <a:picLocks noChangeAspect="1" noChangeArrowheads="1"/>
            </p:cNvPicPr>
            <p:nvPr/>
          </p:nvPicPr>
          <p:blipFill>
            <a:blip r:embed="rId5" cstate="print"/>
            <a:srcRect/>
            <a:stretch>
              <a:fillRect/>
            </a:stretch>
          </p:blipFill>
          <p:spPr bwMode="auto">
            <a:xfrm>
              <a:off x="5905500" y="1114425"/>
              <a:ext cx="876300" cy="5362575"/>
            </a:xfrm>
            <a:prstGeom prst="rect">
              <a:avLst/>
            </a:prstGeom>
            <a:noFill/>
            <a:ln w="9525">
              <a:noFill/>
              <a:miter lim="800000"/>
              <a:headEnd/>
              <a:tailEnd/>
            </a:ln>
          </p:spPr>
        </p:pic>
        <p:pic>
          <p:nvPicPr>
            <p:cNvPr id="41989" name="Picture 13"/>
            <p:cNvPicPr>
              <a:picLocks noChangeAspect="1" noChangeArrowheads="1"/>
            </p:cNvPicPr>
            <p:nvPr/>
          </p:nvPicPr>
          <p:blipFill>
            <a:blip r:embed="rId6" cstate="print"/>
            <a:srcRect/>
            <a:stretch>
              <a:fillRect/>
            </a:stretch>
          </p:blipFill>
          <p:spPr bwMode="auto">
            <a:xfrm>
              <a:off x="6877050" y="1104900"/>
              <a:ext cx="895350" cy="5372100"/>
            </a:xfrm>
            <a:prstGeom prst="rect">
              <a:avLst/>
            </a:prstGeom>
            <a:noFill/>
            <a:ln w="9525">
              <a:noFill/>
              <a:miter lim="800000"/>
              <a:headEnd/>
              <a:tailEnd/>
            </a:ln>
          </p:spPr>
        </p:pic>
        <p:pic>
          <p:nvPicPr>
            <p:cNvPr id="41990" name="Picture 14"/>
            <p:cNvPicPr>
              <a:picLocks noChangeAspect="1" noChangeArrowheads="1"/>
            </p:cNvPicPr>
            <p:nvPr/>
          </p:nvPicPr>
          <p:blipFill>
            <a:blip r:embed="rId7" cstate="print"/>
            <a:srcRect/>
            <a:stretch>
              <a:fillRect/>
            </a:stretch>
          </p:blipFill>
          <p:spPr bwMode="auto">
            <a:xfrm>
              <a:off x="7924800" y="1114425"/>
              <a:ext cx="942975" cy="5362575"/>
            </a:xfrm>
            <a:prstGeom prst="rect">
              <a:avLst/>
            </a:prstGeom>
            <a:noFill/>
            <a:ln w="9525">
              <a:noFill/>
              <a:miter lim="800000"/>
              <a:headEnd/>
              <a:tailEnd/>
            </a:ln>
          </p:spPr>
        </p:pic>
        <p:sp>
          <p:nvSpPr>
            <p:cNvPr id="41991" name="Oval 6"/>
            <p:cNvSpPr>
              <a:spLocks noChangeArrowheads="1"/>
            </p:cNvSpPr>
            <p:nvPr/>
          </p:nvSpPr>
          <p:spPr bwMode="auto">
            <a:xfrm>
              <a:off x="3429000" y="5867400"/>
              <a:ext cx="5486400" cy="381000"/>
            </a:xfrm>
            <a:prstGeom prst="ellipse">
              <a:avLst/>
            </a:prstGeom>
            <a:noFill/>
            <a:ln w="28575">
              <a:solidFill>
                <a:srgbClr val="FF0000"/>
              </a:solidFill>
              <a:round/>
              <a:headEnd/>
              <a:tailEnd/>
            </a:ln>
          </p:spPr>
          <p:txBody>
            <a:bodyPr wrap="none" anchor="ctr"/>
            <a:lstStyle/>
            <a:p>
              <a:endParaRPr lang="en-US" dirty="0"/>
            </a:p>
          </p:txBody>
        </p:sp>
      </p:grpSp>
      <p:sp>
        <p:nvSpPr>
          <p:cNvPr id="9"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1" name="Rectangle 7"/>
          <p:cNvSpPr txBox="1">
            <a:spLocks noChangeArrowheads="1"/>
          </p:cNvSpPr>
          <p:nvPr/>
        </p:nvSpPr>
        <p:spPr bwMode="auto">
          <a:xfrm>
            <a:off x="914400" y="8382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tx1"/>
                </a:solidFill>
                <a:effectLst/>
                <a:uLnTx/>
                <a:uFillTx/>
                <a:latin typeface="+mn-lt"/>
                <a:ea typeface="+mn-ea"/>
                <a:cs typeface="Arial" pitchFamily="34" charset="0"/>
              </a:rPr>
              <a:t>Statistical Allocation of Costs (continued)</a:t>
            </a: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914400" y="1605424"/>
            <a:ext cx="4572000" cy="2631490"/>
          </a:xfrm>
          <a:prstGeom prst="rect">
            <a:avLst/>
          </a:prstGeom>
        </p:spPr>
        <p:txBody>
          <a:bodyPr>
            <a:spAutoFit/>
          </a:bodyPr>
          <a:lstStyle/>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Objectives</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a:t>
            </a:r>
          </a:p>
          <a:p>
            <a:pPr marL="747712" lvl="1" indent="-342900">
              <a:spcAft>
                <a:spcPct val="10000"/>
              </a:spcAft>
              <a:buFont typeface="Arial" panose="020B0604020202020204" pitchFamily="34" charset="0"/>
              <a:buChar char="•"/>
            </a:pPr>
            <a:r>
              <a:rPr lang="en-US" sz="2400" b="1" kern="0" dirty="0">
                <a:solidFill>
                  <a:schemeClr val="accent2"/>
                </a:solidFill>
                <a:latin typeface="Calibri"/>
                <a:cs typeface="Arial" pitchFamily="34" charset="0"/>
              </a:rPr>
              <a:t>Structure and Logic</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Common Errors in Cost Reports</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View from the Top</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Reports for Decision Making</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Summary/Discussion</a:t>
            </a:r>
            <a:endParaRPr lang="en-US" sz="2600" kern="0" dirty="0">
              <a:solidFill>
                <a:schemeClr val="bg1"/>
              </a:solidFill>
              <a:latin typeface="Calibri"/>
              <a:cs typeface="Arial" pitchFamily="34" charset="0"/>
            </a:endParaRPr>
          </a:p>
        </p:txBody>
      </p:sp>
    </p:spTree>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067800" cy="6814892"/>
          </a:xfrm>
          <a:prstGeom prst="rect">
            <a:avLst/>
          </a:prstGeom>
          <a:solidFill>
            <a:schemeClr val="bg1"/>
          </a:solidFill>
          <a:ln w="9525">
            <a:noFill/>
            <a:miter lim="800000"/>
            <a:headEnd/>
            <a:tailEnd/>
          </a:ln>
        </p:spPr>
        <p:txBody>
          <a:bodyPr wrap="none" anchor="ctr"/>
          <a:lstStyle/>
          <a:p>
            <a:endParaRPr lang="en-US" dirty="0"/>
          </a:p>
        </p:txBody>
      </p:sp>
      <p:grpSp>
        <p:nvGrpSpPr>
          <p:cNvPr id="43011" name="Group 8"/>
          <p:cNvGrpSpPr>
            <a:grpSpLocks/>
          </p:cNvGrpSpPr>
          <p:nvPr/>
        </p:nvGrpSpPr>
        <p:grpSpPr bwMode="auto">
          <a:xfrm>
            <a:off x="609600" y="381000"/>
            <a:ext cx="8382000" cy="6455410"/>
            <a:chOff x="609600" y="838200"/>
            <a:chExt cx="7115175" cy="5715000"/>
          </a:xfrm>
        </p:grpSpPr>
        <p:pic>
          <p:nvPicPr>
            <p:cNvPr id="43013" name="Picture 9"/>
            <p:cNvPicPr>
              <a:picLocks noChangeAspect="1" noChangeArrowheads="1"/>
            </p:cNvPicPr>
            <p:nvPr/>
          </p:nvPicPr>
          <p:blipFill>
            <a:blip r:embed="rId3" cstate="print"/>
            <a:srcRect/>
            <a:stretch>
              <a:fillRect/>
            </a:stretch>
          </p:blipFill>
          <p:spPr bwMode="auto">
            <a:xfrm>
              <a:off x="609600" y="838200"/>
              <a:ext cx="2066925" cy="5695950"/>
            </a:xfrm>
            <a:prstGeom prst="rect">
              <a:avLst/>
            </a:prstGeom>
            <a:noFill/>
            <a:ln w="9525">
              <a:noFill/>
              <a:miter lim="800000"/>
              <a:headEnd/>
              <a:tailEnd/>
            </a:ln>
          </p:spPr>
        </p:pic>
        <p:pic>
          <p:nvPicPr>
            <p:cNvPr id="43014" name="Picture 10"/>
            <p:cNvPicPr>
              <a:picLocks noChangeAspect="1" noChangeArrowheads="1"/>
            </p:cNvPicPr>
            <p:nvPr/>
          </p:nvPicPr>
          <p:blipFill>
            <a:blip r:embed="rId4" cstate="print"/>
            <a:srcRect/>
            <a:stretch>
              <a:fillRect/>
            </a:stretch>
          </p:blipFill>
          <p:spPr bwMode="auto">
            <a:xfrm>
              <a:off x="2590800" y="876300"/>
              <a:ext cx="2495550" cy="5676900"/>
            </a:xfrm>
            <a:prstGeom prst="rect">
              <a:avLst/>
            </a:prstGeom>
            <a:noFill/>
            <a:ln w="9525">
              <a:noFill/>
              <a:miter lim="800000"/>
              <a:headEnd/>
              <a:tailEnd/>
            </a:ln>
          </p:spPr>
        </p:pic>
        <p:pic>
          <p:nvPicPr>
            <p:cNvPr id="43015" name="Picture 11"/>
            <p:cNvPicPr>
              <a:picLocks noChangeAspect="1" noChangeArrowheads="1"/>
            </p:cNvPicPr>
            <p:nvPr/>
          </p:nvPicPr>
          <p:blipFill>
            <a:blip r:embed="rId5" cstate="print"/>
            <a:srcRect/>
            <a:stretch>
              <a:fillRect/>
            </a:stretch>
          </p:blipFill>
          <p:spPr bwMode="auto">
            <a:xfrm>
              <a:off x="5181600" y="904875"/>
              <a:ext cx="2543175" cy="5648325"/>
            </a:xfrm>
            <a:prstGeom prst="rect">
              <a:avLst/>
            </a:prstGeom>
            <a:noFill/>
            <a:ln w="9525">
              <a:noFill/>
              <a:miter lim="800000"/>
              <a:headEnd/>
              <a:tailEnd/>
            </a:ln>
          </p:spPr>
        </p:pic>
      </p:grpSp>
      <p:sp>
        <p:nvSpPr>
          <p:cNvPr id="43012" name="Oval 6"/>
          <p:cNvSpPr>
            <a:spLocks noChangeArrowheads="1"/>
          </p:cNvSpPr>
          <p:nvPr/>
        </p:nvSpPr>
        <p:spPr bwMode="auto">
          <a:xfrm>
            <a:off x="3124200" y="6172200"/>
            <a:ext cx="6019800"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28600" y="228600"/>
            <a:ext cx="8497094" cy="6553200"/>
          </a:xfrm>
          <a:prstGeom prst="rect">
            <a:avLst/>
          </a:prstGeom>
          <a:solidFill>
            <a:schemeClr val="bg1"/>
          </a:solidFill>
          <a:ln w="9525">
            <a:noFill/>
            <a:miter lim="800000"/>
            <a:headEnd/>
            <a:tailEnd/>
          </a:ln>
        </p:spPr>
        <p:txBody>
          <a:bodyPr wrap="none" anchor="ctr"/>
          <a:lstStyle/>
          <a:p>
            <a:endParaRPr lang="en-US" dirty="0"/>
          </a:p>
        </p:txBody>
      </p:sp>
      <p:pic>
        <p:nvPicPr>
          <p:cNvPr id="44035" name="Picture 6"/>
          <p:cNvPicPr>
            <a:picLocks noChangeAspect="1" noChangeArrowheads="1"/>
          </p:cNvPicPr>
          <p:nvPr/>
        </p:nvPicPr>
        <p:blipFill>
          <a:blip r:embed="rId3" cstate="print"/>
          <a:srcRect r="488"/>
          <a:stretch>
            <a:fillRect/>
          </a:stretch>
        </p:blipFill>
        <p:spPr bwMode="auto">
          <a:xfrm>
            <a:off x="76200" y="0"/>
            <a:ext cx="6553200" cy="6858000"/>
          </a:xfrm>
          <a:prstGeom prst="rect">
            <a:avLst/>
          </a:prstGeom>
          <a:noFill/>
          <a:ln w="9525">
            <a:noFill/>
            <a:miter lim="800000"/>
            <a:headEnd/>
            <a:tailEnd/>
          </a:ln>
        </p:spPr>
      </p:pic>
      <p:pic>
        <p:nvPicPr>
          <p:cNvPr id="44036" name="Picture 8"/>
          <p:cNvPicPr>
            <a:picLocks noChangeAspect="1" noChangeArrowheads="1"/>
          </p:cNvPicPr>
          <p:nvPr/>
        </p:nvPicPr>
        <p:blipFill>
          <a:blip r:embed="rId4" cstate="print"/>
          <a:srcRect/>
          <a:stretch>
            <a:fillRect/>
          </a:stretch>
        </p:blipFill>
        <p:spPr bwMode="auto">
          <a:xfrm>
            <a:off x="6783389" y="14288"/>
            <a:ext cx="1459142" cy="6843712"/>
          </a:xfrm>
          <a:prstGeom prst="rect">
            <a:avLst/>
          </a:prstGeom>
          <a:noFill/>
          <a:ln w="9525">
            <a:noFill/>
            <a:miter lim="800000"/>
            <a:headEnd/>
            <a:tailEnd/>
          </a:ln>
        </p:spPr>
      </p:pic>
      <p:pic>
        <p:nvPicPr>
          <p:cNvPr id="44037" name="Picture 9"/>
          <p:cNvPicPr>
            <a:picLocks noChangeAspect="1" noChangeArrowheads="1"/>
          </p:cNvPicPr>
          <p:nvPr/>
        </p:nvPicPr>
        <p:blipFill>
          <a:blip r:embed="rId5" cstate="print"/>
          <a:srcRect/>
          <a:stretch>
            <a:fillRect/>
          </a:stretch>
        </p:blipFill>
        <p:spPr bwMode="auto">
          <a:xfrm>
            <a:off x="8383588" y="0"/>
            <a:ext cx="684212" cy="6858000"/>
          </a:xfrm>
          <a:prstGeom prst="rect">
            <a:avLst/>
          </a:prstGeom>
          <a:noFill/>
          <a:ln w="9525">
            <a:noFill/>
            <a:miter lim="800000"/>
            <a:headEnd/>
            <a:tailEnd/>
          </a:ln>
        </p:spPr>
      </p:pic>
      <p:sp>
        <p:nvSpPr>
          <p:cNvPr id="44038" name="Oval 4"/>
          <p:cNvSpPr>
            <a:spLocks noChangeArrowheads="1"/>
          </p:cNvSpPr>
          <p:nvPr/>
        </p:nvSpPr>
        <p:spPr bwMode="auto">
          <a:xfrm>
            <a:off x="2819400" y="5105400"/>
            <a:ext cx="6248400" cy="381000"/>
          </a:xfrm>
          <a:prstGeom prst="ellipse">
            <a:avLst/>
          </a:prstGeom>
          <a:noFill/>
          <a:ln w="28575">
            <a:solidFill>
              <a:srgbClr val="FF0000"/>
            </a:solidFill>
            <a:round/>
            <a:headEnd/>
            <a:tailEnd/>
          </a:ln>
        </p:spPr>
        <p:txBody>
          <a:bodyPr wrap="none" anchor="ctr"/>
          <a:lstStyle/>
          <a:p>
            <a:endParaRPr lang="en-US" dirty="0"/>
          </a:p>
        </p:txBody>
      </p:sp>
      <p:sp>
        <p:nvSpPr>
          <p:cNvPr id="44039" name="Oval 10"/>
          <p:cNvSpPr>
            <a:spLocks noChangeArrowheads="1"/>
          </p:cNvSpPr>
          <p:nvPr/>
        </p:nvSpPr>
        <p:spPr bwMode="auto">
          <a:xfrm>
            <a:off x="2830286" y="3200400"/>
            <a:ext cx="6324600" cy="4572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95244" y="66675"/>
            <a:ext cx="8646337" cy="6562725"/>
          </a:xfrm>
          <a:prstGeom prst="rect">
            <a:avLst/>
          </a:prstGeom>
          <a:solidFill>
            <a:schemeClr val="bg1"/>
          </a:solidFill>
          <a:ln w="9525">
            <a:noFill/>
            <a:miter lim="800000"/>
            <a:headEnd/>
            <a:tailEnd/>
          </a:ln>
        </p:spPr>
        <p:txBody>
          <a:bodyPr wrap="none" anchor="ctr"/>
          <a:lstStyle/>
          <a:p>
            <a:endParaRPr lang="en-US" dirty="0"/>
          </a:p>
        </p:txBody>
      </p:sp>
      <p:pic>
        <p:nvPicPr>
          <p:cNvPr id="45059" name="Picture 8"/>
          <p:cNvPicPr>
            <a:picLocks noChangeAspect="1" noChangeArrowheads="1"/>
          </p:cNvPicPr>
          <p:nvPr/>
        </p:nvPicPr>
        <p:blipFill>
          <a:blip r:embed="rId3" cstate="print"/>
          <a:srcRect/>
          <a:stretch>
            <a:fillRect/>
          </a:stretch>
        </p:blipFill>
        <p:spPr bwMode="auto">
          <a:xfrm>
            <a:off x="0" y="2"/>
            <a:ext cx="3174195" cy="6858000"/>
          </a:xfrm>
          <a:prstGeom prst="rect">
            <a:avLst/>
          </a:prstGeom>
          <a:noFill/>
          <a:ln w="9525">
            <a:noFill/>
            <a:miter lim="800000"/>
            <a:headEnd/>
            <a:tailEnd/>
          </a:ln>
        </p:spPr>
      </p:pic>
      <p:pic>
        <p:nvPicPr>
          <p:cNvPr id="45060" name="Picture 9"/>
          <p:cNvPicPr>
            <a:picLocks noChangeAspect="1" noChangeArrowheads="1"/>
          </p:cNvPicPr>
          <p:nvPr/>
        </p:nvPicPr>
        <p:blipFill>
          <a:blip r:embed="rId4" cstate="print"/>
          <a:srcRect/>
          <a:stretch>
            <a:fillRect/>
          </a:stretch>
        </p:blipFill>
        <p:spPr bwMode="auto">
          <a:xfrm>
            <a:off x="3155950" y="66674"/>
            <a:ext cx="3474024" cy="6791325"/>
          </a:xfrm>
          <a:prstGeom prst="rect">
            <a:avLst/>
          </a:prstGeom>
          <a:noFill/>
          <a:ln w="9525">
            <a:noFill/>
            <a:miter lim="800000"/>
            <a:headEnd/>
            <a:tailEnd/>
          </a:ln>
        </p:spPr>
      </p:pic>
      <p:pic>
        <p:nvPicPr>
          <p:cNvPr id="45061" name="Picture 10"/>
          <p:cNvPicPr>
            <a:picLocks noChangeAspect="1" noChangeArrowheads="1"/>
          </p:cNvPicPr>
          <p:nvPr/>
        </p:nvPicPr>
        <p:blipFill>
          <a:blip r:embed="rId5" cstate="print"/>
          <a:srcRect/>
          <a:stretch>
            <a:fillRect/>
          </a:stretch>
        </p:blipFill>
        <p:spPr bwMode="auto">
          <a:xfrm>
            <a:off x="6629400" y="1"/>
            <a:ext cx="1771039" cy="6858000"/>
          </a:xfrm>
          <a:prstGeom prst="rect">
            <a:avLst/>
          </a:prstGeom>
          <a:noFill/>
          <a:ln w="9525">
            <a:noFill/>
            <a:miter lim="800000"/>
            <a:headEnd/>
            <a:tailEnd/>
          </a:ln>
        </p:spPr>
      </p:pic>
      <p:pic>
        <p:nvPicPr>
          <p:cNvPr id="45062" name="Picture 11"/>
          <p:cNvPicPr>
            <a:picLocks noChangeAspect="1" noChangeArrowheads="1"/>
          </p:cNvPicPr>
          <p:nvPr/>
        </p:nvPicPr>
        <p:blipFill>
          <a:blip r:embed="rId6" cstate="print"/>
          <a:srcRect/>
          <a:stretch>
            <a:fillRect/>
          </a:stretch>
        </p:blipFill>
        <p:spPr bwMode="auto">
          <a:xfrm>
            <a:off x="8382001" y="0"/>
            <a:ext cx="899502" cy="6857999"/>
          </a:xfrm>
          <a:prstGeom prst="rect">
            <a:avLst/>
          </a:prstGeom>
          <a:noFill/>
          <a:ln w="9525">
            <a:noFill/>
            <a:miter lim="800000"/>
            <a:headEnd/>
            <a:tailEnd/>
          </a:ln>
        </p:spPr>
      </p:pic>
      <p:sp>
        <p:nvSpPr>
          <p:cNvPr id="45063" name="Oval 7"/>
          <p:cNvSpPr>
            <a:spLocks noChangeArrowheads="1"/>
          </p:cNvSpPr>
          <p:nvPr/>
        </p:nvSpPr>
        <p:spPr bwMode="auto">
          <a:xfrm>
            <a:off x="2280557" y="3124200"/>
            <a:ext cx="6863443" cy="381000"/>
          </a:xfrm>
          <a:prstGeom prst="ellipse">
            <a:avLst/>
          </a:prstGeom>
          <a:noFill/>
          <a:ln w="28575">
            <a:solidFill>
              <a:srgbClr val="FF0000"/>
            </a:solidFill>
            <a:round/>
            <a:headEnd/>
            <a:tailEnd/>
          </a:ln>
        </p:spPr>
        <p:txBody>
          <a:bodyPr wrap="none" anchor="ctr"/>
          <a:lstStyle/>
          <a:p>
            <a:endParaRPr lang="en-US" dirty="0"/>
          </a:p>
        </p:txBody>
      </p:sp>
      <p:sp>
        <p:nvSpPr>
          <p:cNvPr id="45064" name="Oval 6"/>
          <p:cNvSpPr>
            <a:spLocks noChangeArrowheads="1"/>
          </p:cNvSpPr>
          <p:nvPr/>
        </p:nvSpPr>
        <p:spPr bwMode="auto">
          <a:xfrm>
            <a:off x="2318657" y="5105400"/>
            <a:ext cx="6901543"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152400" y="44820"/>
            <a:ext cx="8153400" cy="6660780"/>
            <a:chOff x="-66675" y="22225"/>
            <a:chExt cx="8439150" cy="7095755"/>
          </a:xfrm>
        </p:grpSpPr>
        <p:pic>
          <p:nvPicPr>
            <p:cNvPr id="8" name="Picture 5"/>
            <p:cNvPicPr>
              <a:picLocks noChangeAspect="1" noChangeArrowheads="1"/>
            </p:cNvPicPr>
            <p:nvPr/>
          </p:nvPicPr>
          <p:blipFill>
            <a:blip cstate="print"/>
            <a:srcRect/>
            <a:stretch>
              <a:fillRect/>
            </a:stretch>
          </p:blipFill>
          <p:spPr bwMode="auto">
            <a:xfrm>
              <a:off x="-66675" y="22225"/>
              <a:ext cx="7991475" cy="7048500"/>
            </a:xfrm>
            <a:prstGeom prst="rect">
              <a:avLst/>
            </a:prstGeom>
            <a:noFill/>
            <a:ln w="9525">
              <a:noFill/>
              <a:miter lim="800000"/>
              <a:headEnd/>
              <a:tailEnd/>
            </a:ln>
            <a:effectLst/>
          </p:spPr>
        </p:pic>
        <p:pic>
          <p:nvPicPr>
            <p:cNvPr id="9" name="Picture 6"/>
            <p:cNvPicPr>
              <a:picLocks noChangeAspect="1" noChangeArrowheads="1"/>
            </p:cNvPicPr>
            <p:nvPr/>
          </p:nvPicPr>
          <p:blipFill>
            <a:blip r:embed="rId3" cstate="print"/>
            <a:srcRect/>
            <a:stretch>
              <a:fillRect/>
            </a:stretch>
          </p:blipFill>
          <p:spPr bwMode="auto">
            <a:xfrm>
              <a:off x="6600825" y="698130"/>
              <a:ext cx="866775" cy="6419850"/>
            </a:xfrm>
            <a:prstGeom prst="rect">
              <a:avLst/>
            </a:prstGeom>
            <a:noFill/>
            <a:ln w="9525">
              <a:noFill/>
              <a:miter lim="800000"/>
              <a:headEnd/>
              <a:tailEnd/>
            </a:ln>
            <a:effectLst/>
          </p:spPr>
        </p:pic>
        <p:pic>
          <p:nvPicPr>
            <p:cNvPr id="10" name="Picture 7"/>
            <p:cNvPicPr>
              <a:picLocks noChangeAspect="1" noChangeArrowheads="1"/>
            </p:cNvPicPr>
            <p:nvPr/>
          </p:nvPicPr>
          <p:blipFill>
            <a:blip cstate="print"/>
            <a:srcRect/>
            <a:stretch>
              <a:fillRect/>
            </a:stretch>
          </p:blipFill>
          <p:spPr bwMode="auto">
            <a:xfrm>
              <a:off x="7467600" y="721660"/>
              <a:ext cx="904875" cy="6362700"/>
            </a:xfrm>
            <a:prstGeom prst="rect">
              <a:avLst/>
            </a:prstGeom>
            <a:noFill/>
            <a:ln w="9525">
              <a:noFill/>
              <a:miter lim="800000"/>
              <a:headEnd/>
              <a:tailEnd/>
            </a:ln>
            <a:effectLst/>
          </p:spPr>
        </p:pic>
      </p:grpSp>
      <p:sp>
        <p:nvSpPr>
          <p:cNvPr id="44039" name="Oval 10"/>
          <p:cNvSpPr>
            <a:spLocks noChangeArrowheads="1"/>
          </p:cNvSpPr>
          <p:nvPr/>
        </p:nvSpPr>
        <p:spPr bwMode="auto">
          <a:xfrm>
            <a:off x="2438400" y="3352800"/>
            <a:ext cx="6324600"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p:cNvGrpSpPr/>
          <p:nvPr/>
        </p:nvGrpSpPr>
        <p:grpSpPr>
          <a:xfrm>
            <a:off x="533400" y="138112"/>
            <a:ext cx="7696200" cy="6567488"/>
            <a:chOff x="47625" y="-166688"/>
            <a:chExt cx="8410575" cy="7191376"/>
          </a:xfrm>
        </p:grpSpPr>
        <p:pic>
          <p:nvPicPr>
            <p:cNvPr id="22530" name="Picture 2"/>
            <p:cNvPicPr>
              <a:picLocks noChangeAspect="1" noChangeArrowheads="1"/>
            </p:cNvPicPr>
            <p:nvPr/>
          </p:nvPicPr>
          <p:blipFill>
            <a:blip r:embed="rId3" cstate="print"/>
            <a:srcRect/>
            <a:stretch>
              <a:fillRect/>
            </a:stretch>
          </p:blipFill>
          <p:spPr bwMode="auto">
            <a:xfrm>
              <a:off x="47625" y="-166688"/>
              <a:ext cx="7572375" cy="7191376"/>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cstate="print"/>
            <a:srcRect/>
            <a:stretch>
              <a:fillRect/>
            </a:stretch>
          </p:blipFill>
          <p:spPr bwMode="auto">
            <a:xfrm>
              <a:off x="6697210" y="857250"/>
              <a:ext cx="904875" cy="615315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5" cstate="print"/>
            <a:srcRect/>
            <a:stretch>
              <a:fillRect/>
            </a:stretch>
          </p:blipFill>
          <p:spPr bwMode="auto">
            <a:xfrm>
              <a:off x="6715125" y="457200"/>
              <a:ext cx="828675" cy="266700"/>
            </a:xfrm>
            <a:prstGeom prst="rect">
              <a:avLst/>
            </a:prstGeom>
            <a:noFill/>
            <a:ln w="9525">
              <a:noFill/>
              <a:miter lim="800000"/>
              <a:headEnd/>
              <a:tailEnd/>
            </a:ln>
          </p:spPr>
        </p:pic>
        <p:pic>
          <p:nvPicPr>
            <p:cNvPr id="22533" name="Picture 5"/>
            <p:cNvPicPr>
              <a:picLocks noChangeAspect="1" noChangeArrowheads="1"/>
            </p:cNvPicPr>
            <p:nvPr/>
          </p:nvPicPr>
          <p:blipFill>
            <a:blip r:embed="rId6" cstate="print"/>
            <a:srcRect/>
            <a:stretch>
              <a:fillRect/>
            </a:stretch>
          </p:blipFill>
          <p:spPr bwMode="auto">
            <a:xfrm>
              <a:off x="7581900" y="742950"/>
              <a:ext cx="876300" cy="6267450"/>
            </a:xfrm>
            <a:prstGeom prst="rect">
              <a:avLst/>
            </a:prstGeom>
            <a:noFill/>
            <a:ln w="9525">
              <a:noFill/>
              <a:miter lim="800000"/>
              <a:headEnd/>
              <a:tailEnd/>
            </a:ln>
          </p:spPr>
        </p:pic>
      </p:grpSp>
      <p:sp>
        <p:nvSpPr>
          <p:cNvPr id="44039" name="Oval 10"/>
          <p:cNvSpPr>
            <a:spLocks noChangeArrowheads="1"/>
          </p:cNvSpPr>
          <p:nvPr/>
        </p:nvSpPr>
        <p:spPr bwMode="auto">
          <a:xfrm>
            <a:off x="2438400" y="3429000"/>
            <a:ext cx="6248400"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Picture 10"/>
          <p:cNvPicPr>
            <a:picLocks noChangeAspect="1" noChangeArrowheads="1"/>
          </p:cNvPicPr>
          <p:nvPr/>
        </p:nvPicPr>
        <p:blipFill rotWithShape="1">
          <a:blip r:embed="rId3" cstate="print"/>
          <a:srcRect r="3131"/>
          <a:stretch/>
        </p:blipFill>
        <p:spPr bwMode="auto">
          <a:xfrm>
            <a:off x="198293" y="533399"/>
            <a:ext cx="8899813" cy="5438775"/>
          </a:xfrm>
          <a:prstGeom prst="rect">
            <a:avLst/>
          </a:prstGeom>
          <a:noFill/>
          <a:ln w="9525">
            <a:noFill/>
            <a:miter lim="800000"/>
            <a:headEnd/>
            <a:tailEnd/>
          </a:ln>
        </p:spPr>
      </p:pic>
      <p:sp>
        <p:nvSpPr>
          <p:cNvPr id="46084" name="Oval 7"/>
          <p:cNvSpPr>
            <a:spLocks noChangeArrowheads="1"/>
          </p:cNvSpPr>
          <p:nvPr/>
        </p:nvSpPr>
        <p:spPr bwMode="auto">
          <a:xfrm>
            <a:off x="3124200" y="304800"/>
            <a:ext cx="1524000" cy="64008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Picture 5"/>
          <p:cNvPicPr>
            <a:picLocks noChangeAspect="1" noChangeArrowheads="1"/>
          </p:cNvPicPr>
          <p:nvPr/>
        </p:nvPicPr>
        <p:blipFill>
          <a:blip r:embed="rId3" cstate="print"/>
          <a:srcRect/>
          <a:stretch>
            <a:fillRect/>
          </a:stretch>
        </p:blipFill>
        <p:spPr bwMode="auto">
          <a:xfrm>
            <a:off x="228600" y="381000"/>
            <a:ext cx="8677274" cy="5683513"/>
          </a:xfrm>
          <a:prstGeom prst="rect">
            <a:avLst/>
          </a:prstGeom>
          <a:noFill/>
          <a:ln w="9525">
            <a:noFill/>
            <a:miter lim="800000"/>
            <a:headEnd/>
            <a:tailEnd/>
          </a:ln>
        </p:spPr>
      </p:pic>
      <p:sp>
        <p:nvSpPr>
          <p:cNvPr id="47108" name="Oval 4"/>
          <p:cNvSpPr>
            <a:spLocks noChangeArrowheads="1"/>
          </p:cNvSpPr>
          <p:nvPr/>
        </p:nvSpPr>
        <p:spPr bwMode="auto">
          <a:xfrm>
            <a:off x="3429000" y="304800"/>
            <a:ext cx="1524000" cy="65532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body" idx="1"/>
          </p:nvPr>
        </p:nvSpPr>
        <p:spPr>
          <a:xfrm>
            <a:off x="914400" y="838200"/>
            <a:ext cx="7315200" cy="5105400"/>
          </a:xfrm>
        </p:spPr>
        <p:txBody>
          <a:bodyPr/>
          <a:lstStyle/>
          <a:p>
            <a:r>
              <a:rPr lang="en-US" dirty="0"/>
              <a:t>Physician Stand-by/On Call Costs in ED</a:t>
            </a:r>
          </a:p>
          <a:p>
            <a:pPr lvl="1"/>
            <a:r>
              <a:rPr lang="en-US" dirty="0"/>
              <a:t>General Principle – Stand by (On site)</a:t>
            </a:r>
          </a:p>
          <a:p>
            <a:pPr lvl="2"/>
            <a:r>
              <a:rPr lang="en-US" dirty="0"/>
              <a:t>Provider Reimbursement Manual 2109:  “When ED physicians are compensated on an hourly or salary basis, or under a minimum guarantee arrangement, providers may include a reasonable amount in allowable costs for ED physician availability services…”</a:t>
            </a:r>
          </a:p>
          <a:p>
            <a:pPr lvl="2">
              <a:buNone/>
            </a:pPr>
            <a:endParaRPr lang="en-US" dirty="0"/>
          </a:p>
          <a:p>
            <a:pPr lvl="2"/>
            <a:r>
              <a:rPr lang="en-US" dirty="0"/>
              <a:t>Certain Requirements</a:t>
            </a:r>
          </a:p>
          <a:p>
            <a:pPr lvl="3"/>
            <a:r>
              <a:rPr lang="en-US" dirty="0"/>
              <a:t>No feasible alternative to obtaining physician coverage</a:t>
            </a:r>
          </a:p>
          <a:p>
            <a:pPr lvl="3"/>
            <a:r>
              <a:rPr lang="en-US" dirty="0"/>
              <a:t>Immediate response to life-threatening emergencies</a:t>
            </a:r>
          </a:p>
          <a:p>
            <a:pPr lvl="3"/>
            <a:r>
              <a:rPr lang="en-US" dirty="0"/>
              <a:t>Documentation</a:t>
            </a:r>
          </a:p>
          <a:p>
            <a:pPr lvl="3"/>
            <a:r>
              <a:rPr lang="en-US" dirty="0"/>
              <a:t>Subject to RCE limits</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14400" y="914400"/>
            <a:ext cx="7315200" cy="5715000"/>
          </a:xfrm>
        </p:spPr>
        <p:txBody>
          <a:bodyPr/>
          <a:lstStyle/>
          <a:p>
            <a:pPr>
              <a:lnSpc>
                <a:spcPct val="90000"/>
              </a:lnSpc>
            </a:pPr>
            <a:r>
              <a:rPr lang="en-US" dirty="0"/>
              <a:t>Physician Stand-by/On Call Costs in ED (continued)</a:t>
            </a:r>
          </a:p>
          <a:p>
            <a:pPr lvl="1">
              <a:lnSpc>
                <a:spcPct val="90000"/>
              </a:lnSpc>
            </a:pPr>
            <a:r>
              <a:rPr lang="en-US" dirty="0"/>
              <a:t>On-Call (Not on Site)</a:t>
            </a:r>
          </a:p>
          <a:p>
            <a:pPr lvl="2">
              <a:lnSpc>
                <a:spcPct val="90000"/>
              </a:lnSpc>
            </a:pPr>
            <a:r>
              <a:rPr lang="en-US" dirty="0"/>
              <a:t>Available to CAHs only</a:t>
            </a:r>
          </a:p>
          <a:p>
            <a:pPr lvl="2">
              <a:lnSpc>
                <a:spcPct val="90000"/>
              </a:lnSpc>
            </a:pPr>
            <a:r>
              <a:rPr lang="en-US" dirty="0"/>
              <a:t>Immediately available by phone, radio with 30 minute response time</a:t>
            </a:r>
          </a:p>
          <a:p>
            <a:pPr lvl="2">
              <a:lnSpc>
                <a:spcPct val="90000"/>
              </a:lnSpc>
            </a:pPr>
            <a:r>
              <a:rPr lang="en-US" dirty="0"/>
              <a:t>Written contract</a:t>
            </a:r>
          </a:p>
          <a:p>
            <a:pPr lvl="1">
              <a:lnSpc>
                <a:spcPct val="90000"/>
              </a:lnSpc>
            </a:pPr>
            <a:r>
              <a:rPr lang="en-US" dirty="0"/>
              <a:t>Physician Time Studies</a:t>
            </a:r>
          </a:p>
          <a:p>
            <a:pPr lvl="2">
              <a:lnSpc>
                <a:spcPct val="90000"/>
              </a:lnSpc>
            </a:pPr>
            <a:r>
              <a:rPr lang="en-US" dirty="0"/>
              <a:t>Minimal accepted</a:t>
            </a:r>
          </a:p>
          <a:p>
            <a:pPr lvl="3">
              <a:lnSpc>
                <a:spcPct val="90000"/>
              </a:lnSpc>
            </a:pPr>
            <a:r>
              <a:rPr lang="en-US" dirty="0"/>
              <a:t>FI approval</a:t>
            </a:r>
          </a:p>
          <a:p>
            <a:pPr lvl="3">
              <a:lnSpc>
                <a:spcPct val="90000"/>
              </a:lnSpc>
            </a:pPr>
            <a:r>
              <a:rPr lang="en-US" dirty="0"/>
              <a:t>One full week per month with rotating weeks</a:t>
            </a:r>
          </a:p>
          <a:p>
            <a:pPr lvl="3">
              <a:lnSpc>
                <a:spcPct val="90000"/>
              </a:lnSpc>
            </a:pPr>
            <a:r>
              <a:rPr lang="en-US" dirty="0"/>
              <a:t>Must be provider specific</a:t>
            </a:r>
          </a:p>
          <a:p>
            <a:pPr lvl="1">
              <a:lnSpc>
                <a:spcPct val="90000"/>
              </a:lnSpc>
            </a:pPr>
            <a:r>
              <a:rPr lang="en-US" dirty="0"/>
              <a:t>Opportunity</a:t>
            </a:r>
          </a:p>
          <a:p>
            <a:pPr lvl="2">
              <a:lnSpc>
                <a:spcPct val="90000"/>
              </a:lnSpc>
            </a:pPr>
            <a:r>
              <a:rPr lang="en-US" dirty="0"/>
              <a:t>CAHs are often able to record a portion of ED physicians salary on the cost report</a:t>
            </a:r>
          </a:p>
          <a:p>
            <a:pPr lvl="1">
              <a:lnSpc>
                <a:spcPct val="90000"/>
              </a:lnSpc>
            </a:pPr>
            <a:r>
              <a:rPr lang="en-US" dirty="0"/>
              <a:t>Cost Report Impact</a:t>
            </a:r>
          </a:p>
          <a:p>
            <a:pPr lvl="2">
              <a:lnSpc>
                <a:spcPct val="90000"/>
              </a:lnSpc>
            </a:pPr>
            <a:r>
              <a:rPr lang="en-US" dirty="0"/>
              <a:t>Worksheet A-8 </a:t>
            </a:r>
          </a:p>
          <a:p>
            <a:pPr lvl="2">
              <a:lnSpc>
                <a:spcPct val="90000"/>
              </a:lnSpc>
            </a:pPr>
            <a:r>
              <a:rPr lang="en-US" dirty="0"/>
              <a:t>Worksheet A-8/2</a:t>
            </a:r>
            <a:endParaRPr lang="en-US" sz="1400"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639"/>
          <a:stretch/>
        </p:blipFill>
        <p:spPr>
          <a:xfrm>
            <a:off x="467359" y="712020"/>
            <a:ext cx="7914641" cy="6145980"/>
          </a:xfrm>
          <a:prstGeom prst="rect">
            <a:avLst/>
          </a:prstGeom>
        </p:spPr>
      </p:pic>
      <p:sp>
        <p:nvSpPr>
          <p:cNvPr id="1027" name="Oval 3"/>
          <p:cNvSpPr>
            <a:spLocks noChangeArrowheads="1"/>
          </p:cNvSpPr>
          <p:nvPr/>
        </p:nvSpPr>
        <p:spPr bwMode="auto">
          <a:xfrm>
            <a:off x="3657600" y="5638800"/>
            <a:ext cx="990600" cy="609600"/>
          </a:xfrm>
          <a:prstGeom prst="ellipse">
            <a:avLst/>
          </a:prstGeom>
          <a:noFill/>
          <a:ln w="28575">
            <a:solidFill>
              <a:srgbClr val="FF0000"/>
            </a:solidFill>
            <a:round/>
            <a:headEnd/>
            <a:tailEnd/>
          </a:ln>
        </p:spPr>
        <p:txBody>
          <a:bodyPr wrap="none" anchor="ctr"/>
          <a:lstStyle/>
          <a:p>
            <a:endParaRPr lang="en-US" dirty="0"/>
          </a:p>
        </p:txBody>
      </p:sp>
      <p:sp>
        <p:nvSpPr>
          <p:cNvPr id="5"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6" name="TextBox 5"/>
          <p:cNvSpPr txBox="1"/>
          <p:nvPr/>
        </p:nvSpPr>
        <p:spPr>
          <a:xfrm>
            <a:off x="4648200" y="685800"/>
            <a:ext cx="1371600" cy="381000"/>
          </a:xfrm>
          <a:prstGeom prst="rect">
            <a:avLst/>
          </a:prstGeom>
          <a:solidFill>
            <a:srgbClr val="C0504D"/>
          </a:solidFill>
        </p:spPr>
        <p:txBody>
          <a:bodyPr wrap="squar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914400" y="838200"/>
            <a:ext cx="7315200" cy="5715000"/>
          </a:xfrm>
        </p:spPr>
        <p:txBody>
          <a:bodyPr/>
          <a:lstStyle/>
          <a:p>
            <a:pPr>
              <a:spcBef>
                <a:spcPct val="0"/>
              </a:spcBef>
              <a:spcAft>
                <a:spcPct val="10000"/>
              </a:spcAft>
            </a:pPr>
            <a:r>
              <a:rPr lang="en-US" dirty="0"/>
              <a:t>Section 1861(v)(1)(A)</a:t>
            </a:r>
          </a:p>
          <a:p>
            <a:pPr marL="739775" lvl="1" indent="-334963">
              <a:spcBef>
                <a:spcPct val="0"/>
              </a:spcBef>
              <a:spcAft>
                <a:spcPct val="10000"/>
              </a:spcAft>
            </a:pPr>
            <a:r>
              <a:rPr lang="en-US" i="1" dirty="0"/>
              <a:t>“…providers of service participating in the Medicare program are required to submit annual information to achieve settlement of costs for health care services…” </a:t>
            </a:r>
            <a:endParaRPr lang="en-US" sz="1900" dirty="0"/>
          </a:p>
          <a:p>
            <a:pPr>
              <a:spcBef>
                <a:spcPct val="0"/>
              </a:spcBef>
              <a:spcAft>
                <a:spcPct val="10000"/>
              </a:spcAft>
            </a:pPr>
            <a:endParaRPr lang="en-US" dirty="0"/>
          </a:p>
          <a:p>
            <a:pPr>
              <a:spcBef>
                <a:spcPct val="0"/>
              </a:spcBef>
              <a:spcAft>
                <a:spcPct val="10000"/>
              </a:spcAft>
            </a:pPr>
            <a:r>
              <a:rPr lang="en-US" dirty="0"/>
              <a:t>Determination of Medicare (“Program”) costs for reimbursement purposes</a:t>
            </a:r>
          </a:p>
          <a:p>
            <a:pPr marL="739775" lvl="1" indent="-334963">
              <a:spcBef>
                <a:spcPct val="0"/>
              </a:spcBef>
              <a:spcAft>
                <a:spcPct val="10000"/>
              </a:spcAft>
              <a:buFontTx/>
              <a:buAutoNum type="arabicPeriod"/>
            </a:pPr>
            <a:r>
              <a:rPr lang="en-US" dirty="0"/>
              <a:t>Accumulate statistics required for payment purposes</a:t>
            </a:r>
          </a:p>
          <a:p>
            <a:pPr marL="739775" lvl="1" indent="-334963">
              <a:spcBef>
                <a:spcPct val="0"/>
              </a:spcBef>
              <a:spcAft>
                <a:spcPct val="10000"/>
              </a:spcAft>
              <a:buFontTx/>
              <a:buAutoNum type="arabicPeriod"/>
            </a:pPr>
            <a:endParaRPr lang="en-US" dirty="0"/>
          </a:p>
          <a:p>
            <a:pPr marL="739775" lvl="1" indent="-334963">
              <a:spcBef>
                <a:spcPct val="0"/>
              </a:spcBef>
              <a:spcAft>
                <a:spcPct val="10000"/>
              </a:spcAft>
              <a:buFontTx/>
              <a:buAutoNum type="arabicPeriod"/>
            </a:pPr>
            <a:r>
              <a:rPr lang="en-US" dirty="0"/>
              <a:t>Direct costs +/- reclassifications and adjustments = net expenses for allocation</a:t>
            </a:r>
          </a:p>
          <a:p>
            <a:pPr marL="739775" lvl="1" indent="-334963">
              <a:spcBef>
                <a:spcPct val="0"/>
              </a:spcBef>
              <a:spcAft>
                <a:spcPct val="10000"/>
              </a:spcAft>
              <a:buFontTx/>
              <a:buAutoNum type="arabicPeriod"/>
            </a:pPr>
            <a:endParaRPr lang="en-US" dirty="0"/>
          </a:p>
          <a:p>
            <a:pPr marL="739775" lvl="1" indent="-334963">
              <a:spcBef>
                <a:spcPct val="0"/>
              </a:spcBef>
              <a:spcAft>
                <a:spcPct val="10000"/>
              </a:spcAft>
              <a:buFontTx/>
              <a:buAutoNum type="arabicPeriod"/>
            </a:pPr>
            <a:r>
              <a:rPr lang="en-US" dirty="0"/>
              <a:t>Overhead expenses are allocated to revenue-producing areas (step down) to equal fully allocated department costs</a:t>
            </a:r>
          </a:p>
          <a:p>
            <a:pPr marL="739775" lvl="1" indent="-334963">
              <a:spcBef>
                <a:spcPct val="0"/>
              </a:spcBef>
              <a:spcAft>
                <a:spcPct val="10000"/>
              </a:spcAft>
              <a:buFontTx/>
              <a:buAutoNum type="arabicPeriod"/>
            </a:pPr>
            <a:endParaRPr lang="en-US" i="1"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1853318"/>
            <a:ext cx="9067800" cy="2718682"/>
          </a:xfrm>
          <a:prstGeom prst="rect">
            <a:avLst/>
          </a:prstGeom>
        </p:spPr>
      </p:pic>
      <p:sp>
        <p:nvSpPr>
          <p:cNvPr id="58370" name="Rectangle 2"/>
          <p:cNvSpPr>
            <a:spLocks noGrp="1" noChangeArrowheads="1"/>
          </p:cNvSpPr>
          <p:nvPr>
            <p:ph type="body" idx="1"/>
          </p:nvPr>
        </p:nvSpPr>
        <p:spPr>
          <a:xfrm>
            <a:off x="914400" y="838200"/>
            <a:ext cx="7772400" cy="5562600"/>
          </a:xfrm>
        </p:spPr>
        <p:txBody>
          <a:bodyPr/>
          <a:lstStyle/>
          <a:p>
            <a:pPr>
              <a:lnSpc>
                <a:spcPct val="90000"/>
              </a:lnSpc>
            </a:pPr>
            <a:r>
              <a:rPr lang="en-US" dirty="0"/>
              <a:t>Physician Stand-by/On Call Costs in ED (continued)</a:t>
            </a:r>
          </a:p>
          <a:p>
            <a:pPr lvl="1">
              <a:lnSpc>
                <a:spcPct val="90000"/>
              </a:lnSpc>
            </a:pPr>
            <a:r>
              <a:rPr lang="en-US" dirty="0"/>
              <a:t>Worksheet A-8/2</a:t>
            </a:r>
          </a:p>
          <a:p>
            <a:pPr lvl="2">
              <a:lnSpc>
                <a:spcPct val="90000"/>
              </a:lnSpc>
            </a:pPr>
            <a:r>
              <a:rPr lang="en-US" dirty="0"/>
              <a:t>ER with 8,500 visits per year</a:t>
            </a:r>
          </a:p>
          <a:p>
            <a:pPr lvl="2">
              <a:lnSpc>
                <a:spcPct val="90000"/>
              </a:lnSpc>
            </a:pPr>
            <a:endParaRPr lang="en-US" dirty="0"/>
          </a:p>
          <a:p>
            <a:pPr lvl="2">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2">
              <a:lnSpc>
                <a:spcPct val="90000"/>
              </a:lnSpc>
            </a:pPr>
            <a:endParaRPr lang="en-US" dirty="0"/>
          </a:p>
          <a:p>
            <a:pPr lvl="2">
              <a:lnSpc>
                <a:spcPct val="90000"/>
              </a:lnSpc>
            </a:pPr>
            <a:endParaRPr lang="en-US" dirty="0"/>
          </a:p>
          <a:p>
            <a:pPr lvl="2">
              <a:lnSpc>
                <a:spcPct val="90000"/>
              </a:lnSpc>
            </a:pPr>
            <a:r>
              <a:rPr lang="en-US" dirty="0"/>
              <a:t>So what’s the problem???</a:t>
            </a:r>
          </a:p>
          <a:p>
            <a:pPr lvl="3">
              <a:lnSpc>
                <a:spcPct val="90000"/>
              </a:lnSpc>
            </a:pPr>
            <a:r>
              <a:rPr lang="en-US" dirty="0"/>
              <a:t>$1,243K/$1,735K = 72% professional time</a:t>
            </a:r>
          </a:p>
          <a:p>
            <a:pPr lvl="3">
              <a:lnSpc>
                <a:spcPct val="90000"/>
              </a:lnSpc>
            </a:pPr>
            <a:r>
              <a:rPr lang="en-US" dirty="0"/>
              <a:t>72% X 8,760 Annual Hours = 6,280 professional hours</a:t>
            </a:r>
          </a:p>
          <a:p>
            <a:pPr lvl="3">
              <a:lnSpc>
                <a:spcPct val="90000"/>
              </a:lnSpc>
            </a:pPr>
            <a:r>
              <a:rPr lang="en-US" dirty="0"/>
              <a:t>6,280 hours / 8,500 ER Visits = .74 hours per visit (44 minutes)</a:t>
            </a:r>
          </a:p>
          <a:p>
            <a:pPr lvl="2">
              <a:lnSpc>
                <a:spcPct val="90000"/>
              </a:lnSpc>
            </a:pPr>
            <a:endParaRPr lang="en-US" dirty="0"/>
          </a:p>
          <a:p>
            <a:pPr lvl="3">
              <a:lnSpc>
                <a:spcPct val="90000"/>
              </a:lnSpc>
            </a:pPr>
            <a:endParaRPr lang="en-US" sz="1400" dirty="0"/>
          </a:p>
        </p:txBody>
      </p:sp>
      <p:sp>
        <p:nvSpPr>
          <p:cNvPr id="7"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9" name="Oval 3"/>
          <p:cNvSpPr>
            <a:spLocks noChangeArrowheads="1"/>
          </p:cNvSpPr>
          <p:nvPr/>
        </p:nvSpPr>
        <p:spPr bwMode="auto">
          <a:xfrm>
            <a:off x="3733800" y="3657600"/>
            <a:ext cx="2057400" cy="381000"/>
          </a:xfrm>
          <a:prstGeom prst="ellipse">
            <a:avLst/>
          </a:prstGeom>
          <a:noFill/>
          <a:ln w="28575">
            <a:solidFill>
              <a:srgbClr val="FF0000"/>
            </a:solidFill>
            <a:round/>
            <a:headEnd/>
            <a:tailEnd/>
          </a:ln>
        </p:spPr>
        <p:txBody>
          <a:bodyPr wrap="none" anchor="ctr"/>
          <a:lstStyle/>
          <a:p>
            <a:endParaRPr lang="en-US" dirty="0"/>
          </a:p>
        </p:txBody>
      </p:sp>
      <p:sp>
        <p:nvSpPr>
          <p:cNvPr id="8" name="TextBox 7"/>
          <p:cNvSpPr txBox="1"/>
          <p:nvPr/>
        </p:nvSpPr>
        <p:spPr>
          <a:xfrm>
            <a:off x="4953000" y="1828800"/>
            <a:ext cx="1600200" cy="381000"/>
          </a:xfrm>
          <a:prstGeom prst="rect">
            <a:avLst/>
          </a:prstGeom>
          <a:solidFill>
            <a:srgbClr val="C0504D"/>
          </a:solidFill>
        </p:spPr>
        <p:txBody>
          <a:bodyPr wrap="square" rtlCol="0">
            <a:spAutoFit/>
          </a:bodyPr>
          <a:lstStyle/>
          <a:p>
            <a:endParaRPr lang="en-US" dirty="0"/>
          </a:p>
        </p:txBody>
      </p:sp>
    </p:spTree>
  </p:cSld>
  <p:clrMapOvr>
    <a:masterClrMapping/>
  </p:clrMapOvr>
  <p:transition>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cstate="print"/>
          <a:srcRect/>
          <a:stretch>
            <a:fillRect/>
          </a:stretch>
        </p:blipFill>
        <p:spPr bwMode="auto">
          <a:xfrm>
            <a:off x="1033463" y="1524000"/>
            <a:ext cx="7077075" cy="1857375"/>
          </a:xfrm>
          <a:prstGeom prst="rect">
            <a:avLst/>
          </a:prstGeom>
          <a:noFill/>
          <a:ln w="9525">
            <a:noFill/>
            <a:miter lim="800000"/>
            <a:headEnd/>
            <a:tailEnd/>
          </a:ln>
          <a:effectLst/>
        </p:spPr>
      </p:pic>
      <p:sp>
        <p:nvSpPr>
          <p:cNvPr id="58370" name="Rectangle 2"/>
          <p:cNvSpPr>
            <a:spLocks noGrp="1" noChangeArrowheads="1"/>
          </p:cNvSpPr>
          <p:nvPr>
            <p:ph type="body" idx="1"/>
          </p:nvPr>
        </p:nvSpPr>
        <p:spPr>
          <a:xfrm>
            <a:off x="914400" y="838200"/>
            <a:ext cx="8382000" cy="5562600"/>
          </a:xfrm>
        </p:spPr>
        <p:txBody>
          <a:bodyPr/>
          <a:lstStyle/>
          <a:p>
            <a:pPr>
              <a:lnSpc>
                <a:spcPct val="90000"/>
              </a:lnSpc>
            </a:pPr>
            <a:r>
              <a:rPr lang="en-US" dirty="0"/>
              <a:t>Physician Stand-by/On Call Costs in ED (continued)</a:t>
            </a:r>
          </a:p>
          <a:p>
            <a:pPr lvl="1">
              <a:lnSpc>
                <a:spcPct val="90000"/>
              </a:lnSpc>
            </a:pPr>
            <a:r>
              <a:rPr lang="en-US" dirty="0"/>
              <a:t>And what about mid-levels in ER??</a:t>
            </a:r>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2">
              <a:lnSpc>
                <a:spcPct val="90000"/>
              </a:lnSpc>
            </a:pPr>
            <a:r>
              <a:rPr lang="en-US" dirty="0"/>
              <a:t>Depends on your FI?? (PRRB Decision D9, Case 07-1153, 2/25/2009)</a:t>
            </a:r>
          </a:p>
          <a:p>
            <a:pPr lvl="3">
              <a:lnSpc>
                <a:spcPct val="90000"/>
              </a:lnSpc>
            </a:pPr>
            <a:r>
              <a:rPr lang="en-US" dirty="0">
                <a:solidFill>
                  <a:srgbClr val="000000"/>
                </a:solidFill>
              </a:rPr>
              <a:t>The Intermediary contends that the pertinent statute, 42 U.S.C. § 1395x(v)(1)(A), indicates that not all standby costs are necessary in the efficient delivery of health care services. In the context of the statute, the Secretary promulgated 42 C.F.R. §413.5 and§413.9 and CMS Pub. 15-1 §2102.1, allowing standby costs in certain circumstances which include costs associated with unoccupied beds and the allocation of costs between certified and non-certified beds (CMS Pub. 15-1 §2342), and assets that have been retired but held for emergency use (CMS Pub. 15-1 §130).</a:t>
            </a:r>
            <a:r>
              <a:rPr lang="en-US" sz="600" b="1" i="1" dirty="0">
                <a:solidFill>
                  <a:srgbClr val="FF0000"/>
                </a:solidFill>
              </a:rPr>
              <a:t>4 </a:t>
            </a:r>
            <a:r>
              <a:rPr lang="en-US" b="1" i="1" dirty="0">
                <a:solidFill>
                  <a:srgbClr val="FF0000"/>
                </a:solidFill>
              </a:rPr>
              <a:t>With respect to CAHs, 42 C.F.R.§413.70(b)(4) allows standby costs associated with emergency room physicians and midlevel practitioners which does not include CRNAs.</a:t>
            </a:r>
            <a:r>
              <a:rPr lang="en-US" dirty="0">
                <a:solidFill>
                  <a:srgbClr val="000000"/>
                </a:solidFill>
              </a:rPr>
              <a:t> The Intermediary argues that "CRNA's standby cost is not covered by the instructions, and as a result [Medicare] does not recognize it as the normal standby cost under §413.9."</a:t>
            </a:r>
            <a:endParaRPr lang="en-US" dirty="0"/>
          </a:p>
          <a:p>
            <a:pPr lvl="2">
              <a:lnSpc>
                <a:spcPct val="90000"/>
              </a:lnSpc>
            </a:pPr>
            <a:endParaRPr lang="en-US" dirty="0"/>
          </a:p>
          <a:p>
            <a:pPr lvl="2">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sz="1400" dirty="0"/>
          </a:p>
        </p:txBody>
      </p:sp>
      <p:sp>
        <p:nvSpPr>
          <p:cNvPr id="7"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9" name="Oval 3"/>
          <p:cNvSpPr>
            <a:spLocks noChangeArrowheads="1"/>
          </p:cNvSpPr>
          <p:nvPr/>
        </p:nvSpPr>
        <p:spPr bwMode="auto">
          <a:xfrm>
            <a:off x="2057400" y="2743200"/>
            <a:ext cx="2590800"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71" y="1600200"/>
            <a:ext cx="9090629" cy="2679700"/>
          </a:xfrm>
          <a:prstGeom prst="rect">
            <a:avLst/>
          </a:prstGeom>
        </p:spPr>
      </p:pic>
      <p:sp>
        <p:nvSpPr>
          <p:cNvPr id="58370" name="Rectangle 2"/>
          <p:cNvSpPr>
            <a:spLocks noGrp="1" noChangeArrowheads="1"/>
          </p:cNvSpPr>
          <p:nvPr>
            <p:ph type="body" idx="1"/>
          </p:nvPr>
        </p:nvSpPr>
        <p:spPr>
          <a:xfrm>
            <a:off x="914400" y="838200"/>
            <a:ext cx="8382000" cy="5562600"/>
          </a:xfrm>
        </p:spPr>
        <p:txBody>
          <a:bodyPr/>
          <a:lstStyle/>
          <a:p>
            <a:pPr>
              <a:lnSpc>
                <a:spcPct val="90000"/>
              </a:lnSpc>
            </a:pPr>
            <a:r>
              <a:rPr lang="en-US" dirty="0"/>
              <a:t>Physician Stand-by/On Call Costs in ED (continued)</a:t>
            </a:r>
          </a:p>
          <a:p>
            <a:pPr lvl="1">
              <a:lnSpc>
                <a:spcPct val="90000"/>
              </a:lnSpc>
            </a:pPr>
            <a:r>
              <a:rPr lang="en-US" dirty="0"/>
              <a:t>ER physicians billing for professional services</a:t>
            </a:r>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r>
              <a:rPr lang="en-US" dirty="0"/>
              <a:t>Standby time or “Total Remuneration” subject to time studies??</a:t>
            </a:r>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2">
              <a:lnSpc>
                <a:spcPct val="90000"/>
              </a:lnSpc>
            </a:pPr>
            <a:endParaRPr lang="en-US" dirty="0"/>
          </a:p>
          <a:p>
            <a:pPr lvl="2">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dirty="0"/>
          </a:p>
          <a:p>
            <a:pPr lvl="3">
              <a:lnSpc>
                <a:spcPct val="90000"/>
              </a:lnSpc>
            </a:pPr>
            <a:endParaRPr lang="en-US" sz="1400" dirty="0"/>
          </a:p>
        </p:txBody>
      </p:sp>
      <p:sp>
        <p:nvSpPr>
          <p:cNvPr id="7"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9" name="Oval 3"/>
          <p:cNvSpPr>
            <a:spLocks noChangeArrowheads="1"/>
          </p:cNvSpPr>
          <p:nvPr/>
        </p:nvSpPr>
        <p:spPr bwMode="auto">
          <a:xfrm>
            <a:off x="3886200" y="3124200"/>
            <a:ext cx="2743200" cy="381000"/>
          </a:xfrm>
          <a:prstGeom prst="ellipse">
            <a:avLst/>
          </a:prstGeom>
          <a:noFill/>
          <a:ln w="28575">
            <a:solidFill>
              <a:srgbClr val="FF0000"/>
            </a:solidFill>
            <a:round/>
            <a:headEnd/>
            <a:tailEnd/>
          </a:ln>
        </p:spPr>
        <p:txBody>
          <a:bodyPr wrap="none" anchor="ctr"/>
          <a:lstStyle/>
          <a:p>
            <a:endParaRPr lang="en-US" dirty="0"/>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914400" y="762000"/>
            <a:ext cx="7391400" cy="5715000"/>
          </a:xfrm>
        </p:spPr>
        <p:txBody>
          <a:bodyPr/>
          <a:lstStyle/>
          <a:p>
            <a:r>
              <a:rPr lang="en-US" dirty="0"/>
              <a:t>Physician Stand-by/On Call Costs in ED – Best Practice</a:t>
            </a:r>
            <a:br>
              <a:rPr lang="en-US" dirty="0"/>
            </a:br>
            <a:endParaRPr lang="en-US" dirty="0"/>
          </a:p>
        </p:txBody>
      </p:sp>
      <p:pic>
        <p:nvPicPr>
          <p:cNvPr id="74754" name="Picture 2"/>
          <p:cNvPicPr>
            <a:picLocks noChangeAspect="1" noChangeArrowheads="1"/>
          </p:cNvPicPr>
          <p:nvPr/>
        </p:nvPicPr>
        <p:blipFill>
          <a:blip r:embed="rId3" cstate="print"/>
          <a:srcRect/>
          <a:stretch>
            <a:fillRect/>
          </a:stretch>
        </p:blipFill>
        <p:spPr bwMode="auto">
          <a:xfrm>
            <a:off x="1118459" y="1142999"/>
            <a:ext cx="7492141" cy="5667003"/>
          </a:xfrm>
          <a:prstGeom prst="rect">
            <a:avLst/>
          </a:prstGeom>
          <a:noFill/>
          <a:ln w="9525">
            <a:noFill/>
            <a:miter lim="800000"/>
            <a:headEnd/>
            <a:tailEnd/>
          </a:ln>
          <a:effectLst/>
        </p:spPr>
      </p:pic>
      <p:sp>
        <p:nvSpPr>
          <p:cNvPr id="5"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914400" y="762000"/>
            <a:ext cx="8077200" cy="5715000"/>
          </a:xfrm>
        </p:spPr>
        <p:txBody>
          <a:bodyPr/>
          <a:lstStyle/>
          <a:p>
            <a:r>
              <a:rPr lang="en-US" dirty="0"/>
              <a:t>Physician Stand-by/On Call Costs in ED – Best Practice</a:t>
            </a:r>
            <a:br>
              <a:rPr lang="en-US" dirty="0"/>
            </a:br>
            <a:endParaRPr lang="en-US" dirty="0"/>
          </a:p>
        </p:txBody>
      </p:sp>
      <p:pic>
        <p:nvPicPr>
          <p:cNvPr id="75778" name="Picture 2"/>
          <p:cNvPicPr>
            <a:picLocks noChangeAspect="1" noChangeArrowheads="1"/>
          </p:cNvPicPr>
          <p:nvPr/>
        </p:nvPicPr>
        <p:blipFill>
          <a:blip r:embed="rId3" cstate="print"/>
          <a:srcRect/>
          <a:stretch>
            <a:fillRect/>
          </a:stretch>
        </p:blipFill>
        <p:spPr bwMode="auto">
          <a:xfrm>
            <a:off x="914400" y="1589314"/>
            <a:ext cx="7620000" cy="4354286"/>
          </a:xfrm>
          <a:prstGeom prst="rect">
            <a:avLst/>
          </a:prstGeom>
          <a:noFill/>
          <a:ln w="9525">
            <a:noFill/>
            <a:miter lim="800000"/>
            <a:headEnd/>
            <a:tailEnd/>
          </a:ln>
          <a:effectLst/>
        </p:spPr>
      </p:pic>
      <p:sp>
        <p:nvSpPr>
          <p:cNvPr id="7"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914400" y="762000"/>
            <a:ext cx="7391400" cy="5715000"/>
          </a:xfrm>
        </p:spPr>
        <p:txBody>
          <a:bodyPr/>
          <a:lstStyle/>
          <a:p>
            <a:r>
              <a:rPr lang="en-US" dirty="0"/>
              <a:t>Physician Stand-by/On Call Costs in ED – Best Practice</a:t>
            </a:r>
            <a:br>
              <a:rPr lang="en-US" dirty="0"/>
            </a:br>
            <a:endParaRPr lang="en-US" dirty="0"/>
          </a:p>
        </p:txBody>
      </p:sp>
      <p:pic>
        <p:nvPicPr>
          <p:cNvPr id="76802" name="Picture 2"/>
          <p:cNvPicPr>
            <a:picLocks noChangeAspect="1" noChangeArrowheads="1"/>
          </p:cNvPicPr>
          <p:nvPr/>
        </p:nvPicPr>
        <p:blipFill>
          <a:blip r:embed="rId3" cstate="print"/>
          <a:srcRect/>
          <a:stretch>
            <a:fillRect/>
          </a:stretch>
        </p:blipFill>
        <p:spPr bwMode="auto">
          <a:xfrm>
            <a:off x="2209800" y="1295400"/>
            <a:ext cx="4267200" cy="5086502"/>
          </a:xfrm>
          <a:prstGeom prst="rect">
            <a:avLst/>
          </a:prstGeom>
          <a:noFill/>
          <a:ln w="9525">
            <a:noFill/>
            <a:miter lim="800000"/>
            <a:headEnd/>
            <a:tailEnd/>
          </a:ln>
          <a:effectLst/>
        </p:spPr>
      </p:pic>
      <p:sp>
        <p:nvSpPr>
          <p:cNvPr id="7" name="Oval 3"/>
          <p:cNvSpPr>
            <a:spLocks noChangeArrowheads="1"/>
          </p:cNvSpPr>
          <p:nvPr/>
        </p:nvSpPr>
        <p:spPr bwMode="auto">
          <a:xfrm>
            <a:off x="5486400" y="6096000"/>
            <a:ext cx="914400" cy="381000"/>
          </a:xfrm>
          <a:prstGeom prst="ellipse">
            <a:avLst/>
          </a:prstGeom>
          <a:noFill/>
          <a:ln w="28575">
            <a:solidFill>
              <a:srgbClr val="FF0000"/>
            </a:solidFill>
            <a:round/>
            <a:headEnd/>
            <a:tailEnd/>
          </a:ln>
        </p:spPr>
        <p:txBody>
          <a:bodyPr wrap="none" anchor="ctr"/>
          <a:lstStyle/>
          <a:p>
            <a:endParaRPr lang="en-US" dirty="0"/>
          </a:p>
        </p:txBody>
      </p:sp>
      <p:sp>
        <p:nvSpPr>
          <p:cNvPr id="9"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body" idx="1"/>
          </p:nvPr>
        </p:nvSpPr>
        <p:spPr>
          <a:xfrm>
            <a:off x="914400" y="762000"/>
            <a:ext cx="7391400" cy="5029200"/>
          </a:xfrm>
        </p:spPr>
        <p:txBody>
          <a:bodyPr/>
          <a:lstStyle/>
          <a:p>
            <a:pPr marL="231775" indent="-231775">
              <a:spcBef>
                <a:spcPct val="0"/>
              </a:spcBef>
              <a:spcAft>
                <a:spcPct val="10000"/>
              </a:spcAft>
            </a:pPr>
            <a:r>
              <a:rPr lang="en-US" dirty="0"/>
              <a:t>Related Party Cost Allocations</a:t>
            </a:r>
          </a:p>
          <a:p>
            <a:pPr lvl="1">
              <a:spcBef>
                <a:spcPct val="0"/>
              </a:spcBef>
              <a:spcAft>
                <a:spcPct val="10000"/>
              </a:spcAft>
            </a:pPr>
            <a:r>
              <a:rPr lang="en-US" dirty="0"/>
              <a:t>General Principle</a:t>
            </a:r>
          </a:p>
          <a:p>
            <a:pPr lvl="2"/>
            <a:r>
              <a:rPr lang="en-US" dirty="0">
                <a:latin typeface="Times New Roman"/>
              </a:rPr>
              <a:t>Cost applicable to home office costs, services, facilities, and supplies furnished to you by organizations related to you by common ownership or control are includable in your allowable cost at the cost to the related organizations.</a:t>
            </a:r>
          </a:p>
          <a:p>
            <a:pPr marL="566738" lvl="1" indent="-220663"/>
            <a:r>
              <a:rPr lang="en-US" dirty="0"/>
              <a:t>Opportunity</a:t>
            </a:r>
          </a:p>
          <a:p>
            <a:pPr marL="855663" lvl="2" indent="-174625"/>
            <a:r>
              <a:rPr lang="en-US" dirty="0"/>
              <a:t>Significant variation in treatment of related party costs throughout the industry</a:t>
            </a:r>
          </a:p>
          <a:p>
            <a:pPr marL="566738" lvl="1" indent="-220663"/>
            <a:r>
              <a:rPr lang="en-US" dirty="0"/>
              <a:t>Cost Report Impact</a:t>
            </a:r>
          </a:p>
          <a:p>
            <a:pPr marL="855663" lvl="2" indent="-174625"/>
            <a:r>
              <a:rPr lang="en-US" dirty="0"/>
              <a:t>Worksheets A-8/1</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cSld>
  <p:clrMapOvr>
    <a:masterClrMapping/>
  </p:clrMapOvr>
  <p:transition>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r="570" b="-7701"/>
          <a:stretch/>
        </p:blipFill>
        <p:spPr>
          <a:xfrm>
            <a:off x="-47954" y="1812981"/>
            <a:ext cx="9125497" cy="3063819"/>
          </a:xfrm>
          <a:prstGeom prst="rect">
            <a:avLst/>
          </a:prstGeom>
        </p:spPr>
      </p:pic>
      <p:sp>
        <p:nvSpPr>
          <p:cNvPr id="59394" name="Rectangle 6"/>
          <p:cNvSpPr>
            <a:spLocks noGrp="1" noChangeArrowheads="1"/>
          </p:cNvSpPr>
          <p:nvPr>
            <p:ph type="body" idx="1"/>
          </p:nvPr>
        </p:nvSpPr>
        <p:spPr>
          <a:xfrm>
            <a:off x="914400" y="762000"/>
            <a:ext cx="7391400" cy="5029200"/>
          </a:xfrm>
        </p:spPr>
        <p:txBody>
          <a:bodyPr/>
          <a:lstStyle/>
          <a:p>
            <a:pPr marL="231775" indent="-231775">
              <a:spcBef>
                <a:spcPct val="0"/>
              </a:spcBef>
              <a:spcAft>
                <a:spcPct val="10000"/>
              </a:spcAft>
            </a:pPr>
            <a:r>
              <a:rPr lang="en-US" dirty="0"/>
              <a:t>Related Party Cost Allocations (continued)</a:t>
            </a:r>
          </a:p>
          <a:p>
            <a:pPr lvl="1">
              <a:spcBef>
                <a:spcPct val="0"/>
              </a:spcBef>
              <a:spcAft>
                <a:spcPct val="10000"/>
              </a:spcAft>
            </a:pPr>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8" name="Text Box 15"/>
          <p:cNvSpPr txBox="1">
            <a:spLocks noChangeArrowheads="1"/>
          </p:cNvSpPr>
          <p:nvPr/>
        </p:nvSpPr>
        <p:spPr bwMode="auto">
          <a:xfrm>
            <a:off x="76200" y="1447800"/>
            <a:ext cx="2743200" cy="338554"/>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a:solidFill>
                  <a:srgbClr val="FF0000"/>
                </a:solidFill>
              </a:rPr>
              <a:t>Example A (6 months only)</a:t>
            </a:r>
          </a:p>
        </p:txBody>
      </p:sp>
      <p:sp>
        <p:nvSpPr>
          <p:cNvPr id="14" name="Oval 3"/>
          <p:cNvSpPr>
            <a:spLocks noChangeArrowheads="1"/>
          </p:cNvSpPr>
          <p:nvPr/>
        </p:nvSpPr>
        <p:spPr bwMode="auto">
          <a:xfrm>
            <a:off x="5715000" y="3657600"/>
            <a:ext cx="1981200" cy="304800"/>
          </a:xfrm>
          <a:prstGeom prst="ellipse">
            <a:avLst/>
          </a:prstGeom>
          <a:noFill/>
          <a:ln w="28575">
            <a:solidFill>
              <a:srgbClr val="FF0000"/>
            </a:solidFill>
            <a:round/>
            <a:headEnd/>
            <a:tailEnd/>
          </a:ln>
        </p:spPr>
        <p:txBody>
          <a:bodyPr wrap="none" anchor="ctr"/>
          <a:lstStyle/>
          <a:p>
            <a:endParaRPr lang="en-US" dirty="0"/>
          </a:p>
        </p:txBody>
      </p:sp>
      <p:sp>
        <p:nvSpPr>
          <p:cNvPr id="5" name="TextBox 4"/>
          <p:cNvSpPr txBox="1"/>
          <p:nvPr/>
        </p:nvSpPr>
        <p:spPr>
          <a:xfrm>
            <a:off x="3276600" y="3200400"/>
            <a:ext cx="1219200" cy="400110"/>
          </a:xfrm>
          <a:prstGeom prst="rect">
            <a:avLst/>
          </a:prstGeom>
          <a:solidFill>
            <a:srgbClr val="C0504D"/>
          </a:solidFill>
        </p:spPr>
        <p:txBody>
          <a:bodyPr wrap="square" rtlCol="0">
            <a:spAutoFit/>
          </a:bodyPr>
          <a:lstStyle/>
          <a:p>
            <a:endParaRPr lang="en-US" dirty="0"/>
          </a:p>
        </p:txBody>
      </p:sp>
    </p:spTree>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body" idx="1"/>
          </p:nvPr>
        </p:nvSpPr>
        <p:spPr>
          <a:xfrm>
            <a:off x="914400" y="762000"/>
            <a:ext cx="7391400" cy="5029200"/>
          </a:xfrm>
        </p:spPr>
        <p:txBody>
          <a:bodyPr/>
          <a:lstStyle/>
          <a:p>
            <a:pPr marL="231775" indent="-231775">
              <a:spcBef>
                <a:spcPct val="0"/>
              </a:spcBef>
              <a:spcAft>
                <a:spcPct val="10000"/>
              </a:spcAft>
            </a:pPr>
            <a:r>
              <a:rPr lang="en-US" dirty="0"/>
              <a:t>Related Party Cost Allocations (continued)</a:t>
            </a:r>
          </a:p>
          <a:p>
            <a:pPr lvl="1">
              <a:spcBef>
                <a:spcPct val="0"/>
              </a:spcBef>
              <a:spcAft>
                <a:spcPct val="10000"/>
              </a:spcAft>
            </a:pPr>
            <a:endParaRPr lang="en-US"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9" name="Text Box 15"/>
          <p:cNvSpPr txBox="1">
            <a:spLocks noChangeArrowheads="1"/>
          </p:cNvSpPr>
          <p:nvPr/>
        </p:nvSpPr>
        <p:spPr bwMode="auto">
          <a:xfrm>
            <a:off x="76200" y="1295400"/>
            <a:ext cx="1295400" cy="338554"/>
          </a:xfrm>
          <a:prstGeom prst="rect">
            <a:avLst/>
          </a:prstGeom>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a:solidFill>
                  <a:srgbClr val="FF0000"/>
                </a:solidFill>
              </a:rPr>
              <a:t>Example B</a:t>
            </a:r>
          </a:p>
        </p:txBody>
      </p:sp>
      <p:sp>
        <p:nvSpPr>
          <p:cNvPr id="11" name="Oval 3"/>
          <p:cNvSpPr>
            <a:spLocks noChangeArrowheads="1"/>
          </p:cNvSpPr>
          <p:nvPr/>
        </p:nvSpPr>
        <p:spPr bwMode="auto">
          <a:xfrm>
            <a:off x="6705600" y="5943600"/>
            <a:ext cx="1981200" cy="381000"/>
          </a:xfrm>
          <a:prstGeom prst="ellipse">
            <a:avLst/>
          </a:prstGeom>
          <a:noFill/>
          <a:ln w="28575">
            <a:solidFill>
              <a:srgbClr val="FF0000"/>
            </a:solidFill>
            <a:round/>
            <a:headEnd/>
            <a:tailEnd/>
          </a:ln>
        </p:spPr>
        <p:txBody>
          <a:bodyPr wrap="none" anchor="ctr"/>
          <a:lstStyle/>
          <a:p>
            <a:endParaRPr lang="en-US" dirty="0"/>
          </a:p>
        </p:txBody>
      </p:sp>
      <p:pic>
        <p:nvPicPr>
          <p:cNvPr id="4" name="Picture 3"/>
          <p:cNvPicPr>
            <a:picLocks noChangeAspect="1"/>
          </p:cNvPicPr>
          <p:nvPr/>
        </p:nvPicPr>
        <p:blipFill rotWithShape="1">
          <a:blip r:embed="rId3"/>
          <a:srcRect r="1158" b="9238"/>
          <a:stretch/>
        </p:blipFill>
        <p:spPr>
          <a:xfrm>
            <a:off x="162786" y="1676400"/>
            <a:ext cx="8828814" cy="4495800"/>
          </a:xfrm>
          <a:prstGeom prst="rect">
            <a:avLst/>
          </a:prstGeom>
        </p:spPr>
      </p:pic>
      <p:sp>
        <p:nvSpPr>
          <p:cNvPr id="10" name="TextBox 9"/>
          <p:cNvSpPr txBox="1"/>
          <p:nvPr/>
        </p:nvSpPr>
        <p:spPr>
          <a:xfrm>
            <a:off x="5029200" y="1600200"/>
            <a:ext cx="1371600" cy="381000"/>
          </a:xfrm>
          <a:prstGeom prst="rect">
            <a:avLst/>
          </a:prstGeom>
          <a:solidFill>
            <a:srgbClr val="C0504D"/>
          </a:solidFill>
        </p:spPr>
        <p:txBody>
          <a:bodyPr wrap="square" rtlCol="0">
            <a:spAutoFit/>
          </a:bodyPr>
          <a:lstStyle/>
          <a:p>
            <a:endParaRPr lang="en-US" dirty="0"/>
          </a:p>
        </p:txBody>
      </p:sp>
    </p:spTree>
    <p:extLst>
      <p:ext uri="{BB962C8B-B14F-4D97-AF65-F5344CB8AC3E}">
        <p14:creationId xmlns:p14="http://schemas.microsoft.com/office/powerpoint/2010/main" val="1042207572"/>
      </p:ext>
    </p:extLst>
  </p:cSld>
  <p:clrMapOvr>
    <a:masterClrMapping/>
  </p:clrMapOvr>
  <p:transition>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body" idx="1"/>
          </p:nvPr>
        </p:nvSpPr>
        <p:spPr>
          <a:xfrm>
            <a:off x="914400" y="838200"/>
            <a:ext cx="7315200" cy="5029200"/>
          </a:xfrm>
        </p:spPr>
        <p:txBody>
          <a:bodyPr/>
          <a:lstStyle/>
          <a:p>
            <a:pPr marL="231775" indent="-231775"/>
            <a:r>
              <a:rPr lang="en-US" dirty="0"/>
              <a:t>LDRP Allocations</a:t>
            </a:r>
          </a:p>
          <a:p>
            <a:pPr marL="566738" lvl="1" indent="-220663"/>
            <a:r>
              <a:rPr lang="en-US" dirty="0"/>
              <a:t>General Principles</a:t>
            </a:r>
          </a:p>
          <a:p>
            <a:pPr marL="855663" lvl="2" indent="-174625"/>
            <a:r>
              <a:rPr lang="en-US" dirty="0"/>
              <a:t>Proposed FY 2004 Inpatient PPS Update (May 19, 2003) </a:t>
            </a:r>
          </a:p>
          <a:p>
            <a:pPr marL="1146175" lvl="3" indent="-176213"/>
            <a:r>
              <a:rPr lang="en-US" i="1" dirty="0"/>
              <a:t>In order </a:t>
            </a:r>
            <a:r>
              <a:rPr lang="en-US" b="1" i="1" dirty="0"/>
              <a:t>to</a:t>
            </a:r>
            <a:r>
              <a:rPr lang="en-US" i="1" dirty="0"/>
              <a:t> appropriately track the days and costs of LDRP rooms, it is </a:t>
            </a:r>
            <a:r>
              <a:rPr lang="en-US" b="1" i="1" dirty="0"/>
              <a:t>necessary</a:t>
            </a:r>
            <a:r>
              <a:rPr lang="en-US" i="1" dirty="0"/>
              <a:t> to apportion them between the labor and delivery ancillary cost center and the routine adults and pediatrics cost center. This is done by determining the proportion of the patient's stay in the LDRP room that the </a:t>
            </a:r>
            <a:r>
              <a:rPr lang="en-US" b="1" i="1" dirty="0"/>
              <a:t>patient</a:t>
            </a:r>
            <a:r>
              <a:rPr lang="en-US" i="1" dirty="0"/>
              <a:t> was receiving ancillary services (labor and delivery) as opposed to routine adult and pediatric services (recovery and postpartum). </a:t>
            </a:r>
          </a:p>
          <a:p>
            <a:pPr marL="566738" lvl="1" indent="-220663"/>
            <a:r>
              <a:rPr lang="en-US" dirty="0"/>
              <a:t>Opportunity</a:t>
            </a:r>
          </a:p>
          <a:p>
            <a:pPr marL="855663" lvl="2" indent="-174625"/>
            <a:r>
              <a:rPr lang="en-US" dirty="0"/>
              <a:t>Ensure that direct costs and square footage on the cost report are accurately allocated between Acute and Ancillary</a:t>
            </a:r>
          </a:p>
          <a:p>
            <a:pPr marL="1146175" lvl="3" indent="-176213"/>
            <a:r>
              <a:rPr lang="en-US" i="1" dirty="0"/>
              <a:t>“the hospital could calculate an average percentage of time patients receive ancillary services, as opposed to routine inpatient care during a typical month, to apply the rest of the year” </a:t>
            </a:r>
          </a:p>
          <a:p>
            <a:pPr marL="566738" lvl="1" indent="-220663"/>
            <a:r>
              <a:rPr lang="en-US" dirty="0"/>
              <a:t>Cost Report Impact</a:t>
            </a:r>
          </a:p>
          <a:p>
            <a:pPr marL="855663" lvl="2" indent="-174625"/>
            <a:r>
              <a:rPr lang="en-US" dirty="0"/>
              <a:t>Worksheets A, B, B-1</a:t>
            </a:r>
          </a:p>
        </p:txBody>
      </p:sp>
      <p:sp>
        <p:nvSpPr>
          <p:cNvPr id="8"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extLst>
      <p:ext uri="{BB962C8B-B14F-4D97-AF65-F5344CB8AC3E}">
        <p14:creationId xmlns:p14="http://schemas.microsoft.com/office/powerpoint/2010/main" val="582738766"/>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914400" y="838200"/>
            <a:ext cx="7315200" cy="5715000"/>
          </a:xfrm>
        </p:spPr>
        <p:txBody>
          <a:bodyPr/>
          <a:lstStyle/>
          <a:p>
            <a:pPr>
              <a:lnSpc>
                <a:spcPct val="90000"/>
              </a:lnSpc>
              <a:spcBef>
                <a:spcPct val="0"/>
              </a:spcBef>
              <a:spcAft>
                <a:spcPct val="10000"/>
              </a:spcAft>
            </a:pPr>
            <a:r>
              <a:rPr lang="en-US" dirty="0"/>
              <a:t>Determination of Medicare (“Program”) costs for reimbursement purposes (continued)</a:t>
            </a:r>
          </a:p>
          <a:p>
            <a:pPr>
              <a:lnSpc>
                <a:spcPct val="90000"/>
              </a:lnSpc>
              <a:spcBef>
                <a:spcPct val="0"/>
              </a:spcBef>
              <a:spcAft>
                <a:spcPct val="10000"/>
              </a:spcAft>
            </a:pPr>
            <a:endParaRPr lang="en-US" dirty="0"/>
          </a:p>
          <a:p>
            <a:pPr marL="739775" lvl="1" indent="-334963">
              <a:lnSpc>
                <a:spcPct val="90000"/>
              </a:lnSpc>
              <a:spcBef>
                <a:spcPct val="0"/>
              </a:spcBef>
              <a:spcAft>
                <a:spcPct val="10000"/>
              </a:spcAft>
              <a:buFontTx/>
              <a:buAutoNum type="arabicPeriod" startAt="4"/>
            </a:pPr>
            <a:r>
              <a:rPr lang="en-US" dirty="0"/>
              <a:t>Inpatient and swing payment basis</a:t>
            </a:r>
          </a:p>
          <a:p>
            <a:pPr marL="1146175" lvl="2" indent="-292100">
              <a:lnSpc>
                <a:spcPct val="90000"/>
              </a:lnSpc>
              <a:spcBef>
                <a:spcPct val="0"/>
              </a:spcBef>
              <a:spcAft>
                <a:spcPct val="10000"/>
              </a:spcAft>
              <a:buFontTx/>
              <a:buAutoNum type="alphaLcParenR"/>
            </a:pPr>
            <a:r>
              <a:rPr lang="en-US" dirty="0"/>
              <a:t>Average cost per day = routine costs/total days</a:t>
            </a:r>
          </a:p>
          <a:p>
            <a:pPr marL="1146175" lvl="2" indent="-292100">
              <a:lnSpc>
                <a:spcPct val="90000"/>
              </a:lnSpc>
              <a:spcBef>
                <a:spcPct val="0"/>
              </a:spcBef>
              <a:spcAft>
                <a:spcPct val="10000"/>
              </a:spcAft>
              <a:buFontTx/>
              <a:buAutoNum type="alphaLcParenR"/>
            </a:pPr>
            <a:r>
              <a:rPr lang="en-US" dirty="0"/>
              <a:t>Program costs = Program days * Avg. cost per day</a:t>
            </a:r>
          </a:p>
          <a:p>
            <a:pPr marL="1146175" lvl="2" indent="-292100">
              <a:lnSpc>
                <a:spcPct val="90000"/>
              </a:lnSpc>
              <a:spcBef>
                <a:spcPct val="0"/>
              </a:spcBef>
              <a:spcAft>
                <a:spcPct val="10000"/>
              </a:spcAft>
              <a:buFontTx/>
              <a:buAutoNum type="alphaLcParenR"/>
            </a:pPr>
            <a:endParaRPr lang="en-US" dirty="0"/>
          </a:p>
          <a:p>
            <a:pPr marL="739775" lvl="1" indent="-334963">
              <a:lnSpc>
                <a:spcPct val="90000"/>
              </a:lnSpc>
              <a:spcBef>
                <a:spcPct val="0"/>
              </a:spcBef>
              <a:spcAft>
                <a:spcPct val="10000"/>
              </a:spcAft>
              <a:buFontTx/>
              <a:buAutoNum type="arabicPeriod" startAt="4"/>
            </a:pPr>
            <a:r>
              <a:rPr lang="en-US" dirty="0"/>
              <a:t>Inpatient ancillary and outpatient:</a:t>
            </a:r>
          </a:p>
          <a:p>
            <a:pPr marL="1146175" lvl="2" indent="-292100">
              <a:lnSpc>
                <a:spcPct val="90000"/>
              </a:lnSpc>
              <a:spcBef>
                <a:spcPct val="0"/>
              </a:spcBef>
              <a:spcAft>
                <a:spcPct val="10000"/>
              </a:spcAft>
              <a:buFontTx/>
              <a:buAutoNum type="alphaLcParenR"/>
            </a:pPr>
            <a:r>
              <a:rPr lang="en-US" dirty="0"/>
              <a:t>Ratio of Cost to Charges (RCC) = Total Costs/Total Charges</a:t>
            </a:r>
          </a:p>
          <a:p>
            <a:pPr marL="1146175" lvl="2" indent="-292100">
              <a:lnSpc>
                <a:spcPct val="90000"/>
              </a:lnSpc>
              <a:spcBef>
                <a:spcPct val="0"/>
              </a:spcBef>
              <a:spcAft>
                <a:spcPct val="10000"/>
              </a:spcAft>
              <a:buFontTx/>
              <a:buAutoNum type="alphaLcParenR"/>
            </a:pPr>
            <a:r>
              <a:rPr lang="en-US" dirty="0"/>
              <a:t>Program Costs = Program Charges X RCC</a:t>
            </a:r>
          </a:p>
          <a:p>
            <a:pPr marL="1146175" lvl="2" indent="-292100">
              <a:lnSpc>
                <a:spcPct val="90000"/>
              </a:lnSpc>
              <a:spcBef>
                <a:spcPct val="0"/>
              </a:spcBef>
              <a:spcAft>
                <a:spcPct val="10000"/>
              </a:spcAft>
              <a:buFontTx/>
              <a:buAutoNum type="alphaLcParenR"/>
            </a:pPr>
            <a:endParaRPr lang="en-US" dirty="0"/>
          </a:p>
          <a:p>
            <a:pPr marL="739775" lvl="1" indent="-334963">
              <a:lnSpc>
                <a:spcPct val="90000"/>
              </a:lnSpc>
              <a:spcBef>
                <a:spcPct val="0"/>
              </a:spcBef>
              <a:spcAft>
                <a:spcPct val="10000"/>
              </a:spcAft>
              <a:buFontTx/>
              <a:buAutoNum type="arabicPeriod" startAt="4"/>
            </a:pPr>
            <a:r>
              <a:rPr lang="en-US" dirty="0"/>
              <a:t>Settlement = Program Costs – Deductibles &amp; Coinsurance – Interim Payments</a:t>
            </a:r>
          </a:p>
          <a:p>
            <a:pPr marL="739775" lvl="1" indent="-334963">
              <a:lnSpc>
                <a:spcPct val="90000"/>
              </a:lnSpc>
              <a:spcBef>
                <a:spcPct val="0"/>
              </a:spcBef>
              <a:spcAft>
                <a:spcPct val="10000"/>
              </a:spcAft>
              <a:buFontTx/>
              <a:buAutoNum type="arabicPeriod" startAt="4"/>
            </a:pPr>
            <a:endParaRPr lang="en-US" i="1" dirty="0"/>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34653" b="-1744"/>
          <a:stretch/>
        </p:blipFill>
        <p:spPr>
          <a:xfrm>
            <a:off x="6629400" y="2222499"/>
            <a:ext cx="2514600" cy="3165757"/>
          </a:xfrm>
          <a:prstGeom prst="rect">
            <a:avLst/>
          </a:prstGeom>
        </p:spPr>
      </p:pic>
      <p:sp>
        <p:nvSpPr>
          <p:cNvPr id="53252" name="Rectangle 10"/>
          <p:cNvSpPr>
            <a:spLocks noChangeArrowheads="1"/>
          </p:cNvSpPr>
          <p:nvPr/>
        </p:nvSpPr>
        <p:spPr bwMode="auto">
          <a:xfrm>
            <a:off x="0" y="1219200"/>
            <a:ext cx="2667000" cy="152400"/>
          </a:xfrm>
          <a:prstGeom prst="rect">
            <a:avLst/>
          </a:prstGeom>
          <a:solidFill>
            <a:schemeClr val="bg1"/>
          </a:solidFill>
          <a:ln w="9525">
            <a:noFill/>
            <a:miter lim="800000"/>
            <a:headEnd/>
            <a:tailEnd/>
          </a:ln>
        </p:spPr>
        <p:txBody>
          <a:bodyPr wrap="none" anchor="ctr"/>
          <a:lstStyle/>
          <a:p>
            <a:pPr algn="ctr"/>
            <a:endParaRPr lang="en-US">
              <a:solidFill>
                <a:schemeClr val="bg1"/>
              </a:solidFill>
            </a:endParaRPr>
          </a:p>
        </p:txBody>
      </p:sp>
      <p:sp>
        <p:nvSpPr>
          <p:cNvPr id="53253" name="Oval 11"/>
          <p:cNvSpPr>
            <a:spLocks noChangeArrowheads="1"/>
          </p:cNvSpPr>
          <p:nvPr/>
        </p:nvSpPr>
        <p:spPr bwMode="auto">
          <a:xfrm>
            <a:off x="2971800" y="5029200"/>
            <a:ext cx="914400" cy="304800"/>
          </a:xfrm>
          <a:prstGeom prst="ellipse">
            <a:avLst/>
          </a:prstGeom>
          <a:noFill/>
          <a:ln w="28575">
            <a:solidFill>
              <a:srgbClr val="FF0000"/>
            </a:solidFill>
            <a:round/>
            <a:headEnd/>
            <a:tailEnd/>
          </a:ln>
        </p:spPr>
        <p:txBody>
          <a:bodyPr wrap="none" anchor="ctr"/>
          <a:lstStyle/>
          <a:p>
            <a:endParaRPr lang="en-US"/>
          </a:p>
        </p:txBody>
      </p:sp>
      <p:sp>
        <p:nvSpPr>
          <p:cNvPr id="53254" name="Oval 12"/>
          <p:cNvSpPr>
            <a:spLocks noChangeArrowheads="1"/>
          </p:cNvSpPr>
          <p:nvPr/>
        </p:nvSpPr>
        <p:spPr bwMode="auto">
          <a:xfrm>
            <a:off x="6781800" y="5029200"/>
            <a:ext cx="914400" cy="304800"/>
          </a:xfrm>
          <a:prstGeom prst="ellipse">
            <a:avLst/>
          </a:prstGeom>
          <a:noFill/>
          <a:ln w="28575">
            <a:solidFill>
              <a:srgbClr val="FF0000"/>
            </a:solidFill>
            <a:round/>
            <a:headEnd/>
            <a:tailEnd/>
          </a:ln>
        </p:spPr>
        <p:txBody>
          <a:bodyPr wrap="none" anchor="ctr"/>
          <a:lstStyle/>
          <a:p>
            <a:endParaRPr lang="en-US"/>
          </a:p>
        </p:txBody>
      </p:sp>
      <p:sp>
        <p:nvSpPr>
          <p:cNvPr id="10"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2" name="Picture 1"/>
          <p:cNvPicPr>
            <a:picLocks noChangeAspect="1"/>
          </p:cNvPicPr>
          <p:nvPr/>
        </p:nvPicPr>
        <p:blipFill>
          <a:blip r:embed="rId4"/>
          <a:stretch>
            <a:fillRect/>
          </a:stretch>
        </p:blipFill>
        <p:spPr>
          <a:xfrm>
            <a:off x="0" y="1587500"/>
            <a:ext cx="6565900" cy="3683000"/>
          </a:xfrm>
          <a:prstGeom prst="rect">
            <a:avLst/>
          </a:prstGeom>
        </p:spPr>
      </p:pic>
      <p:sp>
        <p:nvSpPr>
          <p:cNvPr id="12" name="Oval 12"/>
          <p:cNvSpPr>
            <a:spLocks noChangeArrowheads="1"/>
          </p:cNvSpPr>
          <p:nvPr/>
        </p:nvSpPr>
        <p:spPr bwMode="auto">
          <a:xfrm>
            <a:off x="8229600" y="5029200"/>
            <a:ext cx="914400" cy="304800"/>
          </a:xfrm>
          <a:prstGeom prst="ellipse">
            <a:avLst/>
          </a:prstGeom>
          <a:noFill/>
          <a:ln w="28575">
            <a:solidFill>
              <a:srgbClr val="FF0000"/>
            </a:solidFill>
            <a:round/>
            <a:headEnd/>
            <a:tailEnd/>
          </a:ln>
        </p:spPr>
        <p:txBody>
          <a:bodyPr wrap="none" anchor="ctr"/>
          <a:lstStyle/>
          <a:p>
            <a:endParaRPr lang="en-US"/>
          </a:p>
        </p:txBody>
      </p:sp>
      <p:sp>
        <p:nvSpPr>
          <p:cNvPr id="13" name="Rectangle 6"/>
          <p:cNvSpPr txBox="1">
            <a:spLocks noChangeArrowheads="1"/>
          </p:cNvSpPr>
          <p:nvPr/>
        </p:nvSpPr>
        <p:spPr bwMode="auto">
          <a:xfrm>
            <a:off x="914400" y="8382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Arial" pitchFamily="34" charset="0"/>
              </a:defRPr>
            </a:lvl1pPr>
            <a:lvl2pPr marL="747712" indent="-3429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Arial" pitchFamily="34" charset="0"/>
              </a:defRPr>
            </a:lvl2pPr>
            <a:lvl3pPr marL="1082675" indent="-285750" algn="l" rtl="0" eaLnBrk="0" fontAlgn="base" hangingPunct="0">
              <a:spcBef>
                <a:spcPct val="20000"/>
              </a:spcBef>
              <a:spcAft>
                <a:spcPct val="0"/>
              </a:spcAft>
              <a:buFont typeface="Arial" panose="020B0604020202020204" pitchFamily="34" charset="0"/>
              <a:buChar char="•"/>
              <a:defRPr>
                <a:solidFill>
                  <a:schemeClr val="tx1"/>
                </a:solidFill>
                <a:latin typeface="+mn-lt"/>
                <a:cs typeface="Arial" pitchFamily="34" charset="0"/>
              </a:defRPr>
            </a:lvl3pPr>
            <a:lvl4pPr marL="143033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4pPr>
            <a:lvl5pPr marL="177958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5pPr>
            <a:lvl6pPr marL="2170113" indent="-219075" algn="l" rtl="0" eaLnBrk="0" fontAlgn="base" hangingPunct="0">
              <a:spcBef>
                <a:spcPct val="20000"/>
              </a:spcBef>
              <a:spcAft>
                <a:spcPct val="0"/>
              </a:spcAft>
              <a:buChar char="»"/>
              <a:defRPr sz="1600">
                <a:solidFill>
                  <a:schemeClr val="tx1"/>
                </a:solidFill>
                <a:latin typeface="+mn-lt"/>
              </a:defRPr>
            </a:lvl6pPr>
            <a:lvl7pPr marL="2627313" indent="-219075" algn="l" rtl="0" eaLnBrk="0" fontAlgn="base" hangingPunct="0">
              <a:spcBef>
                <a:spcPct val="20000"/>
              </a:spcBef>
              <a:spcAft>
                <a:spcPct val="0"/>
              </a:spcAft>
              <a:buChar char="»"/>
              <a:defRPr sz="1600">
                <a:solidFill>
                  <a:schemeClr val="tx1"/>
                </a:solidFill>
                <a:latin typeface="+mn-lt"/>
              </a:defRPr>
            </a:lvl7pPr>
            <a:lvl8pPr marL="3084513" indent="-219075" algn="l" rtl="0" eaLnBrk="0" fontAlgn="base" hangingPunct="0">
              <a:spcBef>
                <a:spcPct val="20000"/>
              </a:spcBef>
              <a:spcAft>
                <a:spcPct val="0"/>
              </a:spcAft>
              <a:buChar char="»"/>
              <a:defRPr sz="1600">
                <a:solidFill>
                  <a:schemeClr val="tx1"/>
                </a:solidFill>
                <a:latin typeface="+mn-lt"/>
              </a:defRPr>
            </a:lvl8pPr>
            <a:lvl9pPr marL="3541713" indent="-219075" algn="l" rtl="0" eaLnBrk="0" fontAlgn="base" hangingPunct="0">
              <a:spcBef>
                <a:spcPct val="20000"/>
              </a:spcBef>
              <a:spcAft>
                <a:spcPct val="0"/>
              </a:spcAft>
              <a:buChar char="»"/>
              <a:defRPr sz="1600">
                <a:solidFill>
                  <a:schemeClr val="tx1"/>
                </a:solidFill>
                <a:latin typeface="+mn-lt"/>
              </a:defRPr>
            </a:lvl9pPr>
          </a:lstStyle>
          <a:p>
            <a:pPr marL="231775" indent="-231775"/>
            <a:r>
              <a:rPr lang="en-US" dirty="0"/>
              <a:t>LDRP Allocations (continued)</a:t>
            </a:r>
          </a:p>
        </p:txBody>
      </p:sp>
    </p:spTree>
    <p:extLst>
      <p:ext uri="{BB962C8B-B14F-4D97-AF65-F5344CB8AC3E}">
        <p14:creationId xmlns:p14="http://schemas.microsoft.com/office/powerpoint/2010/main" val="3367854479"/>
      </p:ext>
    </p:extLst>
  </p:cSld>
  <p:clrMapOvr>
    <a:masterClrMapping/>
  </p:clrMapOvr>
  <p:transition>
    <p:zoom dir="in"/>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5" name="Rectangle 6"/>
          <p:cNvSpPr txBox="1">
            <a:spLocks noChangeArrowheads="1"/>
          </p:cNvSpPr>
          <p:nvPr/>
        </p:nvSpPr>
        <p:spPr bwMode="auto">
          <a:xfrm>
            <a:off x="914400" y="8382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Arial" pitchFamily="34" charset="0"/>
              </a:defRPr>
            </a:lvl1pPr>
            <a:lvl2pPr marL="747712" indent="-3429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Arial" pitchFamily="34" charset="0"/>
              </a:defRPr>
            </a:lvl2pPr>
            <a:lvl3pPr marL="1082675" indent="-285750" algn="l" rtl="0" eaLnBrk="0" fontAlgn="base" hangingPunct="0">
              <a:spcBef>
                <a:spcPct val="20000"/>
              </a:spcBef>
              <a:spcAft>
                <a:spcPct val="0"/>
              </a:spcAft>
              <a:buFont typeface="Arial" panose="020B0604020202020204" pitchFamily="34" charset="0"/>
              <a:buChar char="•"/>
              <a:defRPr>
                <a:solidFill>
                  <a:schemeClr val="tx1"/>
                </a:solidFill>
                <a:latin typeface="+mn-lt"/>
                <a:cs typeface="Arial" pitchFamily="34" charset="0"/>
              </a:defRPr>
            </a:lvl3pPr>
            <a:lvl4pPr marL="143033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4pPr>
            <a:lvl5pPr marL="177958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5pPr>
            <a:lvl6pPr marL="2170113" indent="-219075" algn="l" rtl="0" eaLnBrk="0" fontAlgn="base" hangingPunct="0">
              <a:spcBef>
                <a:spcPct val="20000"/>
              </a:spcBef>
              <a:spcAft>
                <a:spcPct val="0"/>
              </a:spcAft>
              <a:buChar char="»"/>
              <a:defRPr sz="1600">
                <a:solidFill>
                  <a:schemeClr val="tx1"/>
                </a:solidFill>
                <a:latin typeface="+mn-lt"/>
              </a:defRPr>
            </a:lvl6pPr>
            <a:lvl7pPr marL="2627313" indent="-219075" algn="l" rtl="0" eaLnBrk="0" fontAlgn="base" hangingPunct="0">
              <a:spcBef>
                <a:spcPct val="20000"/>
              </a:spcBef>
              <a:spcAft>
                <a:spcPct val="0"/>
              </a:spcAft>
              <a:buChar char="»"/>
              <a:defRPr sz="1600">
                <a:solidFill>
                  <a:schemeClr val="tx1"/>
                </a:solidFill>
                <a:latin typeface="+mn-lt"/>
              </a:defRPr>
            </a:lvl7pPr>
            <a:lvl8pPr marL="3084513" indent="-219075" algn="l" rtl="0" eaLnBrk="0" fontAlgn="base" hangingPunct="0">
              <a:spcBef>
                <a:spcPct val="20000"/>
              </a:spcBef>
              <a:spcAft>
                <a:spcPct val="0"/>
              </a:spcAft>
              <a:buChar char="»"/>
              <a:defRPr sz="1600">
                <a:solidFill>
                  <a:schemeClr val="tx1"/>
                </a:solidFill>
                <a:latin typeface="+mn-lt"/>
              </a:defRPr>
            </a:lvl8pPr>
            <a:lvl9pPr marL="3541713" indent="-219075" algn="l" rtl="0" eaLnBrk="0" fontAlgn="base" hangingPunct="0">
              <a:spcBef>
                <a:spcPct val="20000"/>
              </a:spcBef>
              <a:spcAft>
                <a:spcPct val="0"/>
              </a:spcAft>
              <a:buChar char="»"/>
              <a:defRPr sz="1600">
                <a:solidFill>
                  <a:schemeClr val="tx1"/>
                </a:solidFill>
                <a:latin typeface="+mn-lt"/>
              </a:defRPr>
            </a:lvl9pPr>
          </a:lstStyle>
          <a:p>
            <a:pPr marL="231775" indent="-231775"/>
            <a:r>
              <a:rPr lang="en-US" dirty="0"/>
              <a:t>LDRP Allocations (continued)</a:t>
            </a:r>
          </a:p>
        </p:txBody>
      </p:sp>
      <p:grpSp>
        <p:nvGrpSpPr>
          <p:cNvPr id="6" name="Group 5"/>
          <p:cNvGrpSpPr/>
          <p:nvPr/>
        </p:nvGrpSpPr>
        <p:grpSpPr>
          <a:xfrm>
            <a:off x="0" y="1447800"/>
            <a:ext cx="9144000" cy="3657600"/>
            <a:chOff x="-177800" y="1358900"/>
            <a:chExt cx="9321800" cy="3683000"/>
          </a:xfrm>
        </p:grpSpPr>
        <p:pic>
          <p:nvPicPr>
            <p:cNvPr id="3" name="Picture 2"/>
            <p:cNvPicPr>
              <a:picLocks noChangeAspect="1"/>
            </p:cNvPicPr>
            <p:nvPr/>
          </p:nvPicPr>
          <p:blipFill>
            <a:blip r:embed="rId3"/>
            <a:stretch>
              <a:fillRect/>
            </a:stretch>
          </p:blipFill>
          <p:spPr>
            <a:xfrm>
              <a:off x="-177800" y="1358900"/>
              <a:ext cx="5816600" cy="3670300"/>
            </a:xfrm>
            <a:prstGeom prst="rect">
              <a:avLst/>
            </a:prstGeom>
          </p:spPr>
        </p:pic>
        <p:pic>
          <p:nvPicPr>
            <p:cNvPr id="4" name="Picture 3"/>
            <p:cNvPicPr>
              <a:picLocks noChangeAspect="1"/>
            </p:cNvPicPr>
            <p:nvPr/>
          </p:nvPicPr>
          <p:blipFill>
            <a:blip r:embed="rId4"/>
            <a:stretch>
              <a:fillRect/>
            </a:stretch>
          </p:blipFill>
          <p:spPr>
            <a:xfrm>
              <a:off x="5486400" y="2209800"/>
              <a:ext cx="3060700" cy="2832100"/>
            </a:xfrm>
            <a:prstGeom prst="rect">
              <a:avLst/>
            </a:prstGeom>
          </p:spPr>
        </p:pic>
        <p:pic>
          <p:nvPicPr>
            <p:cNvPr id="5" name="Picture 4"/>
            <p:cNvPicPr>
              <a:picLocks noChangeAspect="1"/>
            </p:cNvPicPr>
            <p:nvPr/>
          </p:nvPicPr>
          <p:blipFill>
            <a:blip r:embed="rId5"/>
            <a:stretch>
              <a:fillRect/>
            </a:stretch>
          </p:blipFill>
          <p:spPr>
            <a:xfrm>
              <a:off x="8382000" y="1905000"/>
              <a:ext cx="762000" cy="3086100"/>
            </a:xfrm>
            <a:prstGeom prst="rect">
              <a:avLst/>
            </a:prstGeom>
          </p:spPr>
        </p:pic>
      </p:grpSp>
      <p:sp>
        <p:nvSpPr>
          <p:cNvPr id="20" name="Oval 12"/>
          <p:cNvSpPr>
            <a:spLocks noChangeArrowheads="1"/>
          </p:cNvSpPr>
          <p:nvPr/>
        </p:nvSpPr>
        <p:spPr bwMode="auto">
          <a:xfrm>
            <a:off x="7924800" y="4876800"/>
            <a:ext cx="1371600" cy="304800"/>
          </a:xfrm>
          <a:prstGeom prst="ellipse">
            <a:avLst/>
          </a:prstGeom>
          <a:noFill/>
          <a:ln w="28575">
            <a:solidFill>
              <a:srgbClr val="FF0000"/>
            </a:solidFill>
            <a:round/>
            <a:headEnd/>
            <a:tailEnd/>
          </a:ln>
        </p:spPr>
        <p:txBody>
          <a:bodyPr wrap="none" anchor="ctr"/>
          <a:lstStyle/>
          <a:p>
            <a:endParaRPr lang="en-US"/>
          </a:p>
        </p:txBody>
      </p:sp>
      <p:sp>
        <p:nvSpPr>
          <p:cNvPr id="21" name="Oval 12"/>
          <p:cNvSpPr>
            <a:spLocks noChangeArrowheads="1"/>
          </p:cNvSpPr>
          <p:nvPr/>
        </p:nvSpPr>
        <p:spPr bwMode="auto">
          <a:xfrm>
            <a:off x="6324600" y="4876800"/>
            <a:ext cx="914400" cy="304800"/>
          </a:xfrm>
          <a:prstGeom prst="ellipse">
            <a:avLst/>
          </a:prstGeom>
          <a:noFill/>
          <a:ln w="28575">
            <a:solidFill>
              <a:srgbClr val="FF0000"/>
            </a:solidFill>
            <a:round/>
            <a:headEnd/>
            <a:tailEnd/>
          </a:ln>
        </p:spPr>
        <p:txBody>
          <a:bodyPr wrap="none" anchor="ctr"/>
          <a:lstStyle/>
          <a:p>
            <a:endParaRPr lang="en-US"/>
          </a:p>
        </p:txBody>
      </p:sp>
      <p:sp>
        <p:nvSpPr>
          <p:cNvPr id="22" name="Oval 12"/>
          <p:cNvSpPr>
            <a:spLocks noChangeArrowheads="1"/>
          </p:cNvSpPr>
          <p:nvPr/>
        </p:nvSpPr>
        <p:spPr bwMode="auto">
          <a:xfrm>
            <a:off x="3505200" y="4876800"/>
            <a:ext cx="914400" cy="304800"/>
          </a:xfrm>
          <a:prstGeom prst="ellipse">
            <a:avLst/>
          </a:prstGeom>
          <a:noFill/>
          <a:ln w="2857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851671468"/>
      </p:ext>
    </p:extLst>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body" idx="1"/>
          </p:nvPr>
        </p:nvSpPr>
        <p:spPr>
          <a:xfrm>
            <a:off x="914400" y="762000"/>
            <a:ext cx="7696200" cy="5029200"/>
          </a:xfrm>
        </p:spPr>
        <p:txBody>
          <a:bodyPr/>
          <a:lstStyle/>
          <a:p>
            <a:pPr marL="231775" indent="-231775">
              <a:spcBef>
                <a:spcPct val="0"/>
              </a:spcBef>
              <a:spcAft>
                <a:spcPct val="10000"/>
              </a:spcAft>
            </a:pPr>
            <a:r>
              <a:rPr lang="en-US" dirty="0"/>
              <a:t>Administration and General Cost Allocations - Subscripting</a:t>
            </a:r>
          </a:p>
          <a:p>
            <a:pPr lvl="1">
              <a:spcBef>
                <a:spcPct val="0"/>
              </a:spcBef>
              <a:spcAft>
                <a:spcPct val="10000"/>
              </a:spcAft>
            </a:pPr>
            <a:r>
              <a:rPr lang="en-US" dirty="0"/>
              <a:t>General Principle</a:t>
            </a:r>
          </a:p>
          <a:p>
            <a:pPr lvl="2"/>
            <a:r>
              <a:rPr lang="en-US" dirty="0">
                <a:latin typeface="Times New Roman"/>
              </a:rPr>
              <a:t>If subscripting A&amp;G costs improves accuracy of cost report, hospitals can elect a methodology that breaks down total A&amp;G into multiple cost centers</a:t>
            </a:r>
          </a:p>
          <a:p>
            <a:pPr marL="566738" lvl="1" indent="-220663"/>
            <a:r>
              <a:rPr lang="en-US" dirty="0"/>
              <a:t>Opportunity</a:t>
            </a:r>
          </a:p>
          <a:p>
            <a:pPr marL="855663" lvl="2" indent="-174625"/>
            <a:r>
              <a:rPr lang="en-US" dirty="0"/>
              <a:t>For CAHs with multiple “below the line” cost centers, subscripting A&amp;G often improves accuracy of cost report and reduces costs being allocated to non cost-based departments</a:t>
            </a:r>
          </a:p>
          <a:p>
            <a:pPr marL="566738" lvl="1" indent="-220663"/>
            <a:r>
              <a:rPr lang="en-US" dirty="0"/>
              <a:t>Cost Report Impact</a:t>
            </a:r>
          </a:p>
          <a:p>
            <a:pPr marL="855663" lvl="2" indent="-174625"/>
            <a:r>
              <a:rPr lang="en-US" dirty="0"/>
              <a:t>Worksheets A and B</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Tree>
    <p:extLst>
      <p:ext uri="{BB962C8B-B14F-4D97-AF65-F5344CB8AC3E}">
        <p14:creationId xmlns:p14="http://schemas.microsoft.com/office/powerpoint/2010/main" val="1864875184"/>
      </p:ext>
    </p:extLst>
  </p:cSld>
  <p:clrMapOvr>
    <a:masterClrMapping/>
  </p:clrMapOvr>
  <p:transition>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sp>
        <p:nvSpPr>
          <p:cNvPr id="15" name="Rectangle 6"/>
          <p:cNvSpPr txBox="1">
            <a:spLocks noChangeArrowheads="1"/>
          </p:cNvSpPr>
          <p:nvPr/>
        </p:nvSpPr>
        <p:spPr bwMode="auto">
          <a:xfrm>
            <a:off x="914400" y="838200"/>
            <a:ext cx="6086209"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Arial" pitchFamily="34" charset="0"/>
              </a:defRPr>
            </a:lvl1pPr>
            <a:lvl2pPr marL="747712" indent="-34290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Arial" pitchFamily="34" charset="0"/>
              </a:defRPr>
            </a:lvl2pPr>
            <a:lvl3pPr marL="1082675" indent="-285750" algn="l" rtl="0" eaLnBrk="0" fontAlgn="base" hangingPunct="0">
              <a:spcBef>
                <a:spcPct val="20000"/>
              </a:spcBef>
              <a:spcAft>
                <a:spcPct val="0"/>
              </a:spcAft>
              <a:buFont typeface="Arial" panose="020B0604020202020204" pitchFamily="34" charset="0"/>
              <a:buChar char="•"/>
              <a:defRPr>
                <a:solidFill>
                  <a:schemeClr val="tx1"/>
                </a:solidFill>
                <a:latin typeface="+mn-lt"/>
                <a:cs typeface="Arial" pitchFamily="34" charset="0"/>
              </a:defRPr>
            </a:lvl3pPr>
            <a:lvl4pPr marL="143033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4pPr>
            <a:lvl5pPr marL="1779588" indent="-285750" algn="l" rtl="0" eaLnBrk="0" fontAlgn="base" hangingPunct="0">
              <a:spcBef>
                <a:spcPct val="20000"/>
              </a:spcBef>
              <a:spcAft>
                <a:spcPct val="0"/>
              </a:spcAft>
              <a:buFont typeface="Arial" panose="020B0604020202020204" pitchFamily="34" charset="0"/>
              <a:buChar char="•"/>
              <a:defRPr sz="1600">
                <a:solidFill>
                  <a:schemeClr val="tx1"/>
                </a:solidFill>
                <a:latin typeface="+mn-lt"/>
                <a:cs typeface="Arial" pitchFamily="34" charset="0"/>
              </a:defRPr>
            </a:lvl5pPr>
            <a:lvl6pPr marL="2170113" indent="-219075" algn="l" rtl="0" eaLnBrk="0" fontAlgn="base" hangingPunct="0">
              <a:spcBef>
                <a:spcPct val="20000"/>
              </a:spcBef>
              <a:spcAft>
                <a:spcPct val="0"/>
              </a:spcAft>
              <a:buChar char="»"/>
              <a:defRPr sz="1600">
                <a:solidFill>
                  <a:schemeClr val="tx1"/>
                </a:solidFill>
                <a:latin typeface="+mn-lt"/>
              </a:defRPr>
            </a:lvl6pPr>
            <a:lvl7pPr marL="2627313" indent="-219075" algn="l" rtl="0" eaLnBrk="0" fontAlgn="base" hangingPunct="0">
              <a:spcBef>
                <a:spcPct val="20000"/>
              </a:spcBef>
              <a:spcAft>
                <a:spcPct val="0"/>
              </a:spcAft>
              <a:buChar char="»"/>
              <a:defRPr sz="1600">
                <a:solidFill>
                  <a:schemeClr val="tx1"/>
                </a:solidFill>
                <a:latin typeface="+mn-lt"/>
              </a:defRPr>
            </a:lvl7pPr>
            <a:lvl8pPr marL="3084513" indent="-219075" algn="l" rtl="0" eaLnBrk="0" fontAlgn="base" hangingPunct="0">
              <a:spcBef>
                <a:spcPct val="20000"/>
              </a:spcBef>
              <a:spcAft>
                <a:spcPct val="0"/>
              </a:spcAft>
              <a:buChar char="»"/>
              <a:defRPr sz="1600">
                <a:solidFill>
                  <a:schemeClr val="tx1"/>
                </a:solidFill>
                <a:latin typeface="+mn-lt"/>
              </a:defRPr>
            </a:lvl8pPr>
            <a:lvl9pPr marL="3541713" indent="-219075" algn="l" rtl="0" eaLnBrk="0" fontAlgn="base" hangingPunct="0">
              <a:spcBef>
                <a:spcPct val="20000"/>
              </a:spcBef>
              <a:spcAft>
                <a:spcPct val="0"/>
              </a:spcAft>
              <a:buChar char="»"/>
              <a:defRPr sz="1600">
                <a:solidFill>
                  <a:schemeClr val="tx1"/>
                </a:solidFill>
                <a:latin typeface="+mn-lt"/>
              </a:defRPr>
            </a:lvl9pPr>
          </a:lstStyle>
          <a:p>
            <a:pPr marL="231775" indent="-231775"/>
            <a:r>
              <a:rPr lang="en-US" dirty="0"/>
              <a:t>A&amp;G Allocations – subscripting A&amp;G</a:t>
            </a:r>
          </a:p>
        </p:txBody>
      </p:sp>
      <p:sp>
        <p:nvSpPr>
          <p:cNvPr id="22" name="Oval 12"/>
          <p:cNvSpPr>
            <a:spLocks noChangeArrowheads="1"/>
          </p:cNvSpPr>
          <p:nvPr/>
        </p:nvSpPr>
        <p:spPr bwMode="auto">
          <a:xfrm>
            <a:off x="3505200" y="4876800"/>
            <a:ext cx="914400" cy="304800"/>
          </a:xfrm>
          <a:prstGeom prst="ellipse">
            <a:avLst/>
          </a:prstGeom>
          <a:noFill/>
          <a:ln w="28575">
            <a:solidFill>
              <a:srgbClr val="FF0000"/>
            </a:solidFill>
            <a:round/>
            <a:headEnd/>
            <a:tailEnd/>
          </a:ln>
        </p:spPr>
        <p:txBody>
          <a:bodyPr wrap="none" anchor="ctr"/>
          <a:lstStyle/>
          <a:p>
            <a:endParaRPr lang="en-US"/>
          </a:p>
        </p:txBody>
      </p:sp>
      <p:pic>
        <p:nvPicPr>
          <p:cNvPr id="7" name="Picture 6">
            <a:extLst>
              <a:ext uri="{FF2B5EF4-FFF2-40B4-BE49-F238E27FC236}">
                <a16:creationId xmlns:a16="http://schemas.microsoft.com/office/drawing/2014/main" id="{2DA4311E-75C1-1043-8C79-8CE70DD56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219200"/>
            <a:ext cx="4867009" cy="5638800"/>
          </a:xfrm>
          <a:prstGeom prst="rect">
            <a:avLst/>
          </a:prstGeom>
        </p:spPr>
      </p:pic>
      <p:sp>
        <p:nvSpPr>
          <p:cNvPr id="20" name="Oval 12"/>
          <p:cNvSpPr>
            <a:spLocks noChangeArrowheads="1"/>
          </p:cNvSpPr>
          <p:nvPr/>
        </p:nvSpPr>
        <p:spPr bwMode="auto">
          <a:xfrm>
            <a:off x="2133600" y="2895600"/>
            <a:ext cx="5105400" cy="304800"/>
          </a:xfrm>
          <a:prstGeom prst="ellipse">
            <a:avLst/>
          </a:prstGeom>
          <a:noFill/>
          <a:ln w="2857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443047458"/>
      </p:ext>
    </p:extLst>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3" name="Picture 2">
            <a:extLst>
              <a:ext uri="{FF2B5EF4-FFF2-40B4-BE49-F238E27FC236}">
                <a16:creationId xmlns:a16="http://schemas.microsoft.com/office/drawing/2014/main" id="{46005039-690C-3745-A5FD-2414E6D6A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639" y="661416"/>
            <a:ext cx="5399004" cy="6196584"/>
          </a:xfrm>
          <a:prstGeom prst="rect">
            <a:avLst/>
          </a:prstGeom>
        </p:spPr>
      </p:pic>
      <p:sp>
        <p:nvSpPr>
          <p:cNvPr id="20" name="Oval 12"/>
          <p:cNvSpPr>
            <a:spLocks noChangeArrowheads="1"/>
          </p:cNvSpPr>
          <p:nvPr/>
        </p:nvSpPr>
        <p:spPr bwMode="auto">
          <a:xfrm>
            <a:off x="5562600" y="2057400"/>
            <a:ext cx="838200" cy="4800600"/>
          </a:xfrm>
          <a:prstGeom prst="ellipse">
            <a:avLst/>
          </a:prstGeom>
          <a:noFill/>
          <a:ln w="2857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254775781"/>
      </p:ext>
    </p:extLst>
  </p:cSld>
  <p:clrMapOvr>
    <a:masterClrMapping/>
  </p:clrMapOvr>
  <p:transition>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3" name="Picture 2">
            <a:extLst>
              <a:ext uri="{FF2B5EF4-FFF2-40B4-BE49-F238E27FC236}">
                <a16:creationId xmlns:a16="http://schemas.microsoft.com/office/drawing/2014/main" id="{E38D71A0-A672-3D43-95F3-534E0153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661850"/>
            <a:ext cx="5289395" cy="6196149"/>
          </a:xfrm>
          <a:prstGeom prst="rect">
            <a:avLst/>
          </a:prstGeom>
        </p:spPr>
      </p:pic>
      <p:sp>
        <p:nvSpPr>
          <p:cNvPr id="20" name="Oval 12"/>
          <p:cNvSpPr>
            <a:spLocks noChangeArrowheads="1"/>
          </p:cNvSpPr>
          <p:nvPr/>
        </p:nvSpPr>
        <p:spPr bwMode="auto">
          <a:xfrm>
            <a:off x="1981201" y="2362200"/>
            <a:ext cx="5638800" cy="609600"/>
          </a:xfrm>
          <a:prstGeom prst="ellipse">
            <a:avLst/>
          </a:prstGeom>
          <a:noFill/>
          <a:ln w="2857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3593587271"/>
      </p:ext>
    </p:extLst>
  </p:cSld>
  <p:clrMapOvr>
    <a:masterClrMapping/>
  </p:clrMapOvr>
  <p:transition>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4" name="Picture 3">
            <a:extLst>
              <a:ext uri="{FF2B5EF4-FFF2-40B4-BE49-F238E27FC236}">
                <a16:creationId xmlns:a16="http://schemas.microsoft.com/office/drawing/2014/main" id="{83BD5E42-2891-2D43-8E2F-BA827FE1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09600"/>
            <a:ext cx="5318886" cy="6248400"/>
          </a:xfrm>
          <a:prstGeom prst="rect">
            <a:avLst/>
          </a:prstGeom>
        </p:spPr>
      </p:pic>
      <p:sp>
        <p:nvSpPr>
          <p:cNvPr id="20" name="Oval 12"/>
          <p:cNvSpPr>
            <a:spLocks noChangeArrowheads="1"/>
          </p:cNvSpPr>
          <p:nvPr/>
        </p:nvSpPr>
        <p:spPr bwMode="auto">
          <a:xfrm>
            <a:off x="3657600" y="609600"/>
            <a:ext cx="3566286" cy="6248400"/>
          </a:xfrm>
          <a:prstGeom prst="ellipse">
            <a:avLst/>
          </a:prstGeom>
          <a:noFill/>
          <a:ln w="2857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968226684"/>
      </p:ext>
    </p:extLst>
  </p:cSld>
  <p:clrMapOvr>
    <a:masterClrMapping/>
  </p:clrMapOvr>
  <p:transition>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Cost Reporting Errors</a:t>
            </a:r>
          </a:p>
        </p:txBody>
      </p:sp>
      <p:pic>
        <p:nvPicPr>
          <p:cNvPr id="3" name="Picture 2">
            <a:extLst>
              <a:ext uri="{FF2B5EF4-FFF2-40B4-BE49-F238E27FC236}">
                <a16:creationId xmlns:a16="http://schemas.microsoft.com/office/drawing/2014/main" id="{2A67D75D-AD99-BA4E-97AF-056BD3705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176" y="762000"/>
            <a:ext cx="5291026" cy="6096000"/>
          </a:xfrm>
          <a:prstGeom prst="rect">
            <a:avLst/>
          </a:prstGeom>
        </p:spPr>
      </p:pic>
      <p:sp>
        <p:nvSpPr>
          <p:cNvPr id="20" name="Oval 12"/>
          <p:cNvSpPr>
            <a:spLocks noChangeArrowheads="1"/>
          </p:cNvSpPr>
          <p:nvPr/>
        </p:nvSpPr>
        <p:spPr bwMode="auto">
          <a:xfrm>
            <a:off x="3962400" y="762000"/>
            <a:ext cx="914400" cy="6096000"/>
          </a:xfrm>
          <a:prstGeom prst="ellipse">
            <a:avLst/>
          </a:prstGeom>
          <a:noFill/>
          <a:ln w="2857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2781005879"/>
      </p:ext>
    </p:extLst>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914400" y="1610648"/>
            <a:ext cx="4572000" cy="2631490"/>
          </a:xfrm>
          <a:prstGeom prst="rect">
            <a:avLst/>
          </a:prstGeom>
        </p:spPr>
        <p:txBody>
          <a:bodyPr>
            <a:spAutoFit/>
          </a:bodyPr>
          <a:lstStyle/>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Objectives</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Structure and Logic</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Common Errors in Cost Reports</a:t>
            </a:r>
          </a:p>
          <a:p>
            <a:pPr marL="747712" lvl="1" indent="-342900">
              <a:spcAft>
                <a:spcPct val="10000"/>
              </a:spcAft>
              <a:buFont typeface="Arial" panose="020B0604020202020204" pitchFamily="34" charset="0"/>
              <a:buChar char="•"/>
            </a:pPr>
            <a:r>
              <a:rPr lang="en-US" sz="2400" b="1" kern="0" dirty="0">
                <a:solidFill>
                  <a:schemeClr val="accent2"/>
                </a:solidFill>
                <a:latin typeface="Calibri"/>
                <a:cs typeface="Arial" pitchFamily="34" charset="0"/>
              </a:rPr>
              <a:t>View from the Top</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Reports for Decision Making</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Summary/Discussion</a:t>
            </a:r>
            <a:endParaRPr lang="en-US" sz="2600" kern="0" dirty="0">
              <a:solidFill>
                <a:schemeClr val="bg1"/>
              </a:solidFill>
              <a:latin typeface="Calibri"/>
              <a:cs typeface="Arial" pitchFamily="34" charset="0"/>
            </a:endParaRPr>
          </a:p>
        </p:txBody>
      </p:sp>
    </p:spTree>
  </p:cSld>
  <p:clrMapOvr>
    <a:masterClrMapping/>
  </p:clrMapOvr>
  <p:transition>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914400" y="838200"/>
            <a:ext cx="8077200" cy="5029200"/>
          </a:xfrm>
        </p:spPr>
        <p:txBody>
          <a:bodyPr/>
          <a:lstStyle/>
          <a:p>
            <a:pPr>
              <a:spcBef>
                <a:spcPct val="0"/>
              </a:spcBef>
              <a:spcAft>
                <a:spcPct val="10000"/>
              </a:spcAft>
            </a:pPr>
            <a:r>
              <a:rPr lang="en-US" dirty="0"/>
              <a:t>Understand logic and key components of cost reporting opens up opportunities to improve direct cost-based reimbursement</a:t>
            </a:r>
          </a:p>
          <a:p>
            <a:pPr lvl="1">
              <a:spcBef>
                <a:spcPct val="0"/>
              </a:spcBef>
              <a:spcAft>
                <a:spcPct val="10000"/>
              </a:spcAft>
            </a:pPr>
            <a:r>
              <a:rPr lang="en-US" dirty="0"/>
              <a:t>Questions to ask in preparing cost reports:</a:t>
            </a:r>
          </a:p>
          <a:p>
            <a:pPr lvl="2">
              <a:spcBef>
                <a:spcPct val="0"/>
              </a:spcBef>
              <a:spcAft>
                <a:spcPct val="10000"/>
              </a:spcAft>
            </a:pPr>
            <a:r>
              <a:rPr lang="en-US" b="1" i="1" dirty="0"/>
              <a:t>S-3: Are SB days on S-3, line 3 are 100% Medicare (Title XVIII and MA)</a:t>
            </a:r>
          </a:p>
          <a:p>
            <a:pPr lvl="2">
              <a:spcBef>
                <a:spcPct val="0"/>
              </a:spcBef>
              <a:spcAft>
                <a:spcPct val="10000"/>
              </a:spcAft>
            </a:pPr>
            <a:r>
              <a:rPr lang="en-US" dirty="0"/>
              <a:t>S-3: Is observation bed statistic is listed on S-3? Is observation accumulated by hour?</a:t>
            </a:r>
          </a:p>
          <a:p>
            <a:pPr lvl="2">
              <a:spcBef>
                <a:spcPct val="0"/>
              </a:spcBef>
              <a:spcAft>
                <a:spcPct val="10000"/>
              </a:spcAft>
            </a:pPr>
            <a:r>
              <a:rPr lang="en-US" dirty="0"/>
              <a:t>A: Are all plant operations and administration and general costs properly classified to an overhead department?</a:t>
            </a:r>
          </a:p>
          <a:p>
            <a:pPr lvl="3">
              <a:spcBef>
                <a:spcPct val="0"/>
              </a:spcBef>
              <a:spcAft>
                <a:spcPct val="10000"/>
              </a:spcAft>
            </a:pPr>
            <a:r>
              <a:rPr lang="en-US" dirty="0"/>
              <a:t>Do any below-the-line departments include costs that should be reclassified to admin and general (e.g., business office services) or plant operations (e.g., utilities)?</a:t>
            </a:r>
          </a:p>
          <a:p>
            <a:pPr lvl="2">
              <a:spcBef>
                <a:spcPct val="0"/>
              </a:spcBef>
              <a:spcAft>
                <a:spcPct val="10000"/>
              </a:spcAft>
            </a:pPr>
            <a:r>
              <a:rPr lang="en-US" dirty="0"/>
              <a:t>A-8-2: Is standby cost listed under provider component? Is percentage of total reasonable with understanding of ER operation?</a:t>
            </a:r>
          </a:p>
          <a:p>
            <a:pPr lvl="2">
              <a:spcBef>
                <a:spcPct val="0"/>
              </a:spcBef>
              <a:spcAft>
                <a:spcPct val="10000"/>
              </a:spcAft>
            </a:pPr>
            <a:r>
              <a:rPr lang="en-US" dirty="0"/>
              <a:t>B-1: Has statistical basis been updated to reflect current year facility changes?</a:t>
            </a:r>
          </a:p>
          <a:p>
            <a:pPr lvl="2">
              <a:spcBef>
                <a:spcPct val="0"/>
              </a:spcBef>
              <a:spcAft>
                <a:spcPct val="10000"/>
              </a:spcAft>
            </a:pPr>
            <a:r>
              <a:rPr lang="en-US" dirty="0"/>
              <a:t>B-1 Does the selected statistic result in reasonable allocation (e.g., Medical Records based on charges vs. time spent)?</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View from the Top</a:t>
            </a: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Grp="1" noChangeArrowheads="1"/>
          </p:cNvSpPr>
          <p:nvPr>
            <p:ph type="body" idx="1"/>
          </p:nvPr>
        </p:nvSpPr>
        <p:spPr>
          <a:xfrm>
            <a:off x="914400" y="685800"/>
            <a:ext cx="7239000" cy="5562600"/>
          </a:xfrm>
        </p:spPr>
        <p:txBody>
          <a:bodyPr/>
          <a:lstStyle/>
          <a:p>
            <a:pPr>
              <a:lnSpc>
                <a:spcPct val="90000"/>
              </a:lnSpc>
            </a:pPr>
            <a:r>
              <a:rPr lang="en-US" dirty="0"/>
              <a:t>S-3 Complex Statistical Data (p 3-5)</a:t>
            </a:r>
          </a:p>
          <a:p>
            <a:pPr lvl="1">
              <a:lnSpc>
                <a:spcPct val="90000"/>
              </a:lnSpc>
            </a:pPr>
            <a:r>
              <a:rPr lang="en-US" dirty="0"/>
              <a:t>Purpose: Statistics on beds, acute days, discharges</a:t>
            </a:r>
          </a:p>
          <a:p>
            <a:pPr lvl="1">
              <a:lnSpc>
                <a:spcPct val="90000"/>
              </a:lnSpc>
            </a:pPr>
            <a:endParaRPr lang="en-US"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a:p>
            <a:pPr lvl="1">
              <a:lnSpc>
                <a:spcPct val="90000"/>
              </a:lnSpc>
            </a:pPr>
            <a:endParaRPr lang="en-US" sz="1800" dirty="0"/>
          </a:p>
        </p:txBody>
      </p:sp>
      <p:sp>
        <p:nvSpPr>
          <p:cNvPr id="12"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
        <p:nvSpPr>
          <p:cNvPr id="13" name="Rectangle 12"/>
          <p:cNvSpPr>
            <a:spLocks noChangeArrowheads="1"/>
          </p:cNvSpPr>
          <p:nvPr/>
        </p:nvSpPr>
        <p:spPr bwMode="auto">
          <a:xfrm>
            <a:off x="1981200" y="6457890"/>
            <a:ext cx="5257800" cy="400110"/>
          </a:xfrm>
          <a:prstGeom prst="rect">
            <a:avLst/>
          </a:prstGeom>
          <a:solidFill>
            <a:srgbClr val="00CC99"/>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marL="119063" lvl="1">
              <a:spcBef>
                <a:spcPts val="600"/>
              </a:spcBef>
              <a:tabLst>
                <a:tab pos="1262063" algn="l"/>
              </a:tabLst>
            </a:pPr>
            <a:r>
              <a:rPr lang="en-US" dirty="0">
                <a:cs typeface="Arial" pitchFamily="34" charset="0"/>
              </a:rPr>
              <a:t>Title XVIII = Medicare; Title XIX = Medicaid</a:t>
            </a:r>
          </a:p>
        </p:txBody>
      </p:sp>
      <p:grpSp>
        <p:nvGrpSpPr>
          <p:cNvPr id="7" name="Group 6"/>
          <p:cNvGrpSpPr/>
          <p:nvPr/>
        </p:nvGrpSpPr>
        <p:grpSpPr>
          <a:xfrm>
            <a:off x="76200" y="1447800"/>
            <a:ext cx="8763000" cy="4800600"/>
            <a:chOff x="152400" y="1612900"/>
            <a:chExt cx="8064500" cy="4406900"/>
          </a:xfrm>
        </p:grpSpPr>
        <p:pic>
          <p:nvPicPr>
            <p:cNvPr id="5" name="Picture 4"/>
            <p:cNvPicPr>
              <a:picLocks noChangeAspect="1"/>
            </p:cNvPicPr>
            <p:nvPr/>
          </p:nvPicPr>
          <p:blipFill>
            <a:blip r:embed="rId3"/>
            <a:stretch>
              <a:fillRect/>
            </a:stretch>
          </p:blipFill>
          <p:spPr>
            <a:xfrm>
              <a:off x="5943600" y="1651000"/>
              <a:ext cx="2273300" cy="4368800"/>
            </a:xfrm>
            <a:prstGeom prst="rect">
              <a:avLst/>
            </a:prstGeom>
          </p:spPr>
        </p:pic>
        <p:sp>
          <p:nvSpPr>
            <p:cNvPr id="9223" name="Line 13"/>
            <p:cNvSpPr>
              <a:spLocks noChangeShapeType="1"/>
            </p:cNvSpPr>
            <p:nvPr/>
          </p:nvSpPr>
          <p:spPr bwMode="auto">
            <a:xfrm flipH="1">
              <a:off x="5867400" y="2286000"/>
              <a:ext cx="533400" cy="0"/>
            </a:xfrm>
            <a:prstGeom prst="line">
              <a:avLst/>
            </a:prstGeom>
            <a:noFill/>
            <a:ln w="63500">
              <a:solidFill>
                <a:srgbClr val="FF0000"/>
              </a:solidFill>
              <a:round/>
              <a:headEnd type="triangle" w="med" len="med"/>
              <a:tailEnd/>
            </a:ln>
          </p:spPr>
          <p:txBody>
            <a:bodyPr/>
            <a:lstStyle/>
            <a:p>
              <a:endParaRPr lang="en-US" dirty="0"/>
            </a:p>
          </p:txBody>
        </p:sp>
        <p:sp>
          <p:nvSpPr>
            <p:cNvPr id="9224" name="Text Box 14"/>
            <p:cNvSpPr txBox="1">
              <a:spLocks noChangeArrowheads="1"/>
            </p:cNvSpPr>
            <p:nvPr/>
          </p:nvSpPr>
          <p:spPr bwMode="auto">
            <a:xfrm>
              <a:off x="5835650" y="2362200"/>
              <a:ext cx="646331" cy="369332"/>
            </a:xfrm>
            <a:prstGeom prst="rect">
              <a:avLst/>
            </a:prstGeom>
            <a:noFill/>
            <a:ln w="9525">
              <a:noFill/>
              <a:miter lim="800000"/>
              <a:headEnd/>
              <a:tailEnd/>
            </a:ln>
          </p:spPr>
          <p:txBody>
            <a:bodyPr wrap="none">
              <a:spAutoFit/>
            </a:bodyPr>
            <a:lstStyle/>
            <a:p>
              <a:r>
                <a:rPr lang="en-US" sz="1800" b="1" dirty="0">
                  <a:solidFill>
                    <a:srgbClr val="FF0000"/>
                  </a:solidFill>
                </a:rPr>
                <a:t>51%</a:t>
              </a:r>
            </a:p>
          </p:txBody>
        </p:sp>
        <p:sp>
          <p:nvSpPr>
            <p:cNvPr id="9225" name="Line 15"/>
            <p:cNvSpPr>
              <a:spLocks noChangeShapeType="1"/>
            </p:cNvSpPr>
            <p:nvPr/>
          </p:nvSpPr>
          <p:spPr bwMode="auto">
            <a:xfrm flipH="1">
              <a:off x="7391400" y="2286000"/>
              <a:ext cx="533400" cy="0"/>
            </a:xfrm>
            <a:prstGeom prst="line">
              <a:avLst/>
            </a:prstGeom>
            <a:noFill/>
            <a:ln w="63500">
              <a:solidFill>
                <a:srgbClr val="FF0000"/>
              </a:solidFill>
              <a:round/>
              <a:headEnd type="triangle" w="med" len="med"/>
              <a:tailEnd/>
            </a:ln>
          </p:spPr>
          <p:txBody>
            <a:bodyPr/>
            <a:lstStyle/>
            <a:p>
              <a:endParaRPr lang="en-US" dirty="0"/>
            </a:p>
          </p:txBody>
        </p:sp>
        <p:sp>
          <p:nvSpPr>
            <p:cNvPr id="9226" name="Text Box 16"/>
            <p:cNvSpPr txBox="1">
              <a:spLocks noChangeArrowheads="1"/>
            </p:cNvSpPr>
            <p:nvPr/>
          </p:nvSpPr>
          <p:spPr bwMode="auto">
            <a:xfrm>
              <a:off x="7315200" y="2376488"/>
              <a:ext cx="755650" cy="366712"/>
            </a:xfrm>
            <a:prstGeom prst="rect">
              <a:avLst/>
            </a:prstGeom>
            <a:noFill/>
            <a:ln w="9525">
              <a:noFill/>
              <a:miter lim="800000"/>
              <a:headEnd/>
              <a:tailEnd/>
            </a:ln>
          </p:spPr>
          <p:txBody>
            <a:bodyPr wrap="none">
              <a:spAutoFit/>
            </a:bodyPr>
            <a:lstStyle/>
            <a:p>
              <a:r>
                <a:rPr lang="en-US" sz="1800" b="1" dirty="0">
                  <a:solidFill>
                    <a:srgbClr val="FF0000"/>
                  </a:solidFill>
                </a:rPr>
                <a:t>100%</a:t>
              </a:r>
            </a:p>
          </p:txBody>
        </p:sp>
        <p:pic>
          <p:nvPicPr>
            <p:cNvPr id="4" name="Picture 3"/>
            <p:cNvPicPr>
              <a:picLocks noChangeAspect="1"/>
            </p:cNvPicPr>
            <p:nvPr/>
          </p:nvPicPr>
          <p:blipFill>
            <a:blip r:embed="rId4"/>
            <a:stretch>
              <a:fillRect/>
            </a:stretch>
          </p:blipFill>
          <p:spPr>
            <a:xfrm>
              <a:off x="152400" y="1612900"/>
              <a:ext cx="5816600" cy="4279900"/>
            </a:xfrm>
            <a:prstGeom prst="rect">
              <a:avLst/>
            </a:prstGeom>
          </p:spPr>
        </p:pic>
      </p:grpSp>
    </p:spTree>
  </p:cSld>
  <p:clrMapOvr>
    <a:masterClrMapping/>
  </p:clrMapOvr>
  <p:transition>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914400" y="838200"/>
            <a:ext cx="7467600" cy="5029200"/>
          </a:xfrm>
        </p:spPr>
        <p:txBody>
          <a:bodyPr/>
          <a:lstStyle/>
          <a:p>
            <a:pPr>
              <a:spcBef>
                <a:spcPct val="0"/>
              </a:spcBef>
              <a:spcAft>
                <a:spcPct val="10000"/>
              </a:spcAft>
            </a:pPr>
            <a:r>
              <a:rPr lang="en-US" dirty="0"/>
              <a:t>Understand logic and key components (continued)</a:t>
            </a:r>
          </a:p>
          <a:p>
            <a:pPr lvl="1">
              <a:spcBef>
                <a:spcPct val="0"/>
              </a:spcBef>
              <a:spcAft>
                <a:spcPct val="10000"/>
              </a:spcAft>
            </a:pPr>
            <a:r>
              <a:rPr lang="en-US" dirty="0"/>
              <a:t>Questions to ask (continued)</a:t>
            </a:r>
          </a:p>
          <a:p>
            <a:pPr lvl="2">
              <a:spcBef>
                <a:spcPct val="0"/>
              </a:spcBef>
              <a:spcAft>
                <a:spcPct val="10000"/>
              </a:spcAft>
            </a:pPr>
            <a:r>
              <a:rPr lang="en-US" dirty="0"/>
              <a:t>B, Part I: Are below-the-line cost allocations reasonable?</a:t>
            </a:r>
          </a:p>
          <a:p>
            <a:pPr lvl="2">
              <a:spcBef>
                <a:spcPct val="0"/>
              </a:spcBef>
              <a:spcAft>
                <a:spcPct val="10000"/>
              </a:spcAft>
            </a:pPr>
            <a:r>
              <a:rPr lang="en-US" dirty="0"/>
              <a:t>C, Part I: Are there any costs or charges allocated to 0 RCC lines? </a:t>
            </a:r>
          </a:p>
          <a:p>
            <a:pPr lvl="2">
              <a:spcBef>
                <a:spcPct val="0"/>
              </a:spcBef>
              <a:spcAft>
                <a:spcPct val="10000"/>
              </a:spcAft>
            </a:pPr>
            <a:r>
              <a:rPr lang="en-US" dirty="0"/>
              <a:t>Are RCCs within ‘critical values’ range? For Ancillary RCCs greater than 1, evaluate charge level and/or charge capture. </a:t>
            </a:r>
          </a:p>
          <a:p>
            <a:pPr lvl="2">
              <a:spcBef>
                <a:spcPct val="0"/>
              </a:spcBef>
              <a:spcAft>
                <a:spcPct val="10000"/>
              </a:spcAft>
            </a:pPr>
            <a:r>
              <a:rPr lang="en-US" dirty="0"/>
              <a:t>D-1: Validate reasonableness of per diem by calculating Medicare inpatient costs. If questions, check ancillary charges on D-3.</a:t>
            </a:r>
          </a:p>
          <a:p>
            <a:pPr lvl="2">
              <a:spcBef>
                <a:spcPct val="0"/>
              </a:spcBef>
              <a:spcAft>
                <a:spcPct val="10000"/>
              </a:spcAft>
            </a:pPr>
            <a:r>
              <a:rPr lang="en-US" dirty="0"/>
              <a:t>E, Part B, E-2, and E-3: Are Medicare bad debts being claimed? Is settlement amount reasonable given changes in volume and/or expenses? </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View from the Top</a:t>
            </a:r>
          </a:p>
        </p:txBody>
      </p:sp>
    </p:spTree>
  </p:cSld>
  <p:clrMapOvr>
    <a:masterClrMapping/>
  </p:clrMapOvr>
  <p:transition>
    <p:zoom dir="in"/>
  </p:transition>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914400" y="1605424"/>
            <a:ext cx="5638800" cy="2665345"/>
          </a:xfrm>
          <a:prstGeom prst="rect">
            <a:avLst/>
          </a:prstGeom>
        </p:spPr>
        <p:txBody>
          <a:bodyPr wrap="square">
            <a:spAutoFit/>
          </a:bodyPr>
          <a:lstStyle/>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Objectives</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Structure and Logic</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Common Errors in Cost Reports</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View from the Top</a:t>
            </a:r>
          </a:p>
          <a:p>
            <a:pPr marL="342900" lvl="0" indent="-342900">
              <a:spcAft>
                <a:spcPct val="10000"/>
              </a:spcAft>
              <a:buFont typeface="Arial" panose="020B0604020202020204" pitchFamily="34" charset="0"/>
              <a:buChar char="•"/>
            </a:pPr>
            <a:r>
              <a:rPr lang="en-US" sz="2800" b="1" kern="0" dirty="0">
                <a:solidFill>
                  <a:schemeClr val="accent2"/>
                </a:solidFill>
                <a:latin typeface="Calibri"/>
                <a:cs typeface="Arial" pitchFamily="34" charset="0"/>
              </a:rPr>
              <a:t>Cost Reports for Decision Making</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Summary/Discussion</a:t>
            </a:r>
            <a:endParaRPr lang="en-US" sz="2600" kern="0" dirty="0">
              <a:solidFill>
                <a:schemeClr val="bg1"/>
              </a:solidFill>
              <a:latin typeface="Calibri"/>
              <a:cs typeface="Arial" pitchFamily="34" charset="0"/>
            </a:endParaRPr>
          </a:p>
        </p:txBody>
      </p:sp>
    </p:spTree>
  </p:cSld>
  <p:clrMapOvr>
    <a:masterClrMapping/>
  </p:clrMapOvr>
  <p:transition>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914400" y="838200"/>
            <a:ext cx="7315200" cy="5029200"/>
          </a:xfrm>
        </p:spPr>
        <p:txBody>
          <a:bodyPr/>
          <a:lstStyle/>
          <a:p>
            <a:pPr marL="342900" lvl="1">
              <a:spcBef>
                <a:spcPct val="0"/>
              </a:spcBef>
              <a:spcAft>
                <a:spcPct val="10000"/>
              </a:spcAft>
            </a:pPr>
            <a:r>
              <a:rPr lang="en-US" sz="2400" dirty="0">
                <a:ea typeface="+mn-ea"/>
              </a:rPr>
              <a:t>Begins with defining “profitability”</a:t>
            </a:r>
          </a:p>
          <a:p>
            <a:pPr lvl="1">
              <a:lnSpc>
                <a:spcPct val="90000"/>
              </a:lnSpc>
            </a:pPr>
            <a:r>
              <a:rPr lang="en-US" dirty="0"/>
              <a:t>Net Revenue less:</a:t>
            </a:r>
          </a:p>
          <a:p>
            <a:pPr lvl="2">
              <a:spcBef>
                <a:spcPct val="0"/>
              </a:spcBef>
              <a:spcAft>
                <a:spcPct val="10000"/>
              </a:spcAft>
            </a:pPr>
            <a:r>
              <a:rPr lang="en-US" dirty="0"/>
              <a:t>Fully Allocated Costs (FAC)??</a:t>
            </a:r>
          </a:p>
          <a:p>
            <a:pPr lvl="2">
              <a:spcBef>
                <a:spcPct val="0"/>
              </a:spcBef>
              <a:spcAft>
                <a:spcPct val="10000"/>
              </a:spcAft>
            </a:pPr>
            <a:r>
              <a:rPr lang="en-US" dirty="0"/>
              <a:t>Variable Costs??</a:t>
            </a:r>
          </a:p>
          <a:p>
            <a:pPr lvl="2">
              <a:spcBef>
                <a:spcPct val="0"/>
              </a:spcBef>
              <a:spcAft>
                <a:spcPct val="10000"/>
              </a:spcAft>
            </a:pPr>
            <a:r>
              <a:rPr lang="en-US" dirty="0"/>
              <a:t>Incremental Costs??</a:t>
            </a:r>
          </a:p>
          <a:p>
            <a:pPr marL="342900" lvl="1">
              <a:spcBef>
                <a:spcPct val="0"/>
              </a:spcBef>
              <a:spcAft>
                <a:spcPct val="10000"/>
              </a:spcAft>
            </a:pPr>
            <a:r>
              <a:rPr lang="en-US" sz="2400" dirty="0">
                <a:ea typeface="+mn-ea"/>
              </a:rPr>
              <a:t>What are we evaluating?</a:t>
            </a:r>
          </a:p>
          <a:p>
            <a:pPr lvl="1">
              <a:lnSpc>
                <a:spcPct val="90000"/>
              </a:lnSpc>
            </a:pPr>
            <a:r>
              <a:rPr lang="en-US" dirty="0"/>
              <a:t>Distinct part unit</a:t>
            </a:r>
          </a:p>
          <a:p>
            <a:pPr lvl="2">
              <a:spcBef>
                <a:spcPct val="0"/>
              </a:spcBef>
              <a:spcAft>
                <a:spcPct val="10000"/>
              </a:spcAft>
            </a:pPr>
            <a:r>
              <a:rPr lang="en-US" dirty="0"/>
              <a:t>E.g., nursing home; psych unit; home health, ambulance, etc.</a:t>
            </a:r>
          </a:p>
          <a:p>
            <a:pPr lvl="1">
              <a:lnSpc>
                <a:spcPct val="90000"/>
              </a:lnSpc>
            </a:pPr>
            <a:r>
              <a:rPr lang="en-US" dirty="0"/>
              <a:t>Department or service of hospital</a:t>
            </a:r>
          </a:p>
          <a:p>
            <a:pPr lvl="2">
              <a:spcBef>
                <a:spcPct val="0"/>
              </a:spcBef>
              <a:spcAft>
                <a:spcPct val="10000"/>
              </a:spcAft>
            </a:pPr>
            <a:r>
              <a:rPr lang="en-US" dirty="0"/>
              <a:t>E.g., Laboratory, nursing unit, cardiac rehab</a:t>
            </a:r>
          </a:p>
          <a:p>
            <a:pPr lvl="1">
              <a:lnSpc>
                <a:spcPct val="90000"/>
              </a:lnSpc>
            </a:pPr>
            <a:r>
              <a:rPr lang="en-US" dirty="0"/>
              <a:t>Unit volume</a:t>
            </a:r>
          </a:p>
          <a:p>
            <a:pPr lvl="2">
              <a:spcBef>
                <a:spcPct val="0"/>
              </a:spcBef>
              <a:spcAft>
                <a:spcPct val="10000"/>
              </a:spcAft>
            </a:pPr>
            <a:r>
              <a:rPr lang="en-US" dirty="0"/>
              <a:t>Do we want to provide this additional unit of service and at what price?</a:t>
            </a:r>
          </a:p>
          <a:p>
            <a:pPr lvl="2">
              <a:spcBef>
                <a:spcPct val="0"/>
              </a:spcBef>
              <a:spcAft>
                <a:spcPct val="10000"/>
              </a:spcAft>
            </a:pPr>
            <a:r>
              <a:rPr lang="en-US" dirty="0"/>
              <a:t>E.g., Laboratory test</a:t>
            </a:r>
          </a:p>
          <a:p>
            <a:pPr marL="342900" lvl="1">
              <a:spcBef>
                <a:spcPct val="0"/>
              </a:spcBef>
              <a:spcAft>
                <a:spcPct val="10000"/>
              </a:spcAft>
            </a:pPr>
            <a:r>
              <a:rPr lang="en-US" sz="2400" dirty="0">
                <a:ea typeface="+mn-ea"/>
              </a:rPr>
              <a:t>Does it matter how we define profitability?</a:t>
            </a:r>
          </a:p>
        </p:txBody>
      </p:sp>
      <p:sp>
        <p:nvSpPr>
          <p:cNvPr id="6" name="Rectangle 9"/>
          <p:cNvSpPr>
            <a:spLocks noChangeArrowheads="1"/>
          </p:cNvSpPr>
          <p:nvPr/>
        </p:nvSpPr>
        <p:spPr bwMode="auto">
          <a:xfrm>
            <a:off x="914400" y="228600"/>
            <a:ext cx="6705600" cy="457200"/>
          </a:xfrm>
          <a:prstGeom prst="rect">
            <a:avLst/>
          </a:prstGeom>
          <a:noFill/>
          <a:ln w="9525">
            <a:noFill/>
            <a:miter lim="800000"/>
            <a:headEnd/>
            <a:tailEnd/>
          </a:ln>
        </p:spPr>
        <p:txBody>
          <a:bodyPr/>
          <a:lstStyle/>
          <a:p>
            <a:r>
              <a:rPr lang="en-US" sz="2400" dirty="0">
                <a:latin typeface="+mj-lt"/>
                <a:cs typeface="Arial" pitchFamily="34" charset="0"/>
              </a:rPr>
              <a:t>Cost Reports for Evaluating Hospital Operations</a:t>
            </a:r>
          </a:p>
        </p:txBody>
      </p:sp>
    </p:spTree>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14400" y="838200"/>
            <a:ext cx="7315200" cy="5638800"/>
          </a:xfrm>
        </p:spPr>
        <p:txBody>
          <a:bodyPr/>
          <a:lstStyle/>
          <a:p>
            <a:pPr>
              <a:spcBef>
                <a:spcPct val="0"/>
              </a:spcBef>
              <a:spcAft>
                <a:spcPct val="10000"/>
              </a:spcAft>
            </a:pPr>
            <a:r>
              <a:rPr lang="en-US" sz="2000" dirty="0"/>
              <a:t>DPU – Home Health FAC and Variable Cost Example</a:t>
            </a:r>
          </a:p>
          <a:p>
            <a:pPr>
              <a:spcBef>
                <a:spcPct val="0"/>
              </a:spcBef>
              <a:spcAft>
                <a:spcPct val="10000"/>
              </a:spcAft>
              <a:buNone/>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a:spcBef>
                <a:spcPct val="0"/>
              </a:spcBef>
              <a:spcAft>
                <a:spcPct val="10000"/>
              </a:spcAft>
            </a:pPr>
            <a:endParaRPr lang="en-US" sz="2000" dirty="0"/>
          </a:p>
          <a:p>
            <a:pPr lvl="1">
              <a:spcBef>
                <a:spcPct val="0"/>
              </a:spcBef>
              <a:spcAft>
                <a:spcPct val="10000"/>
              </a:spcAft>
            </a:pPr>
            <a:r>
              <a:rPr lang="en-US" sz="1800" dirty="0"/>
              <a:t>HH Unit incurs losses on both FAC and Variable Cost basis</a:t>
            </a:r>
          </a:p>
          <a:p>
            <a:pPr lvl="2">
              <a:spcBef>
                <a:spcPct val="0"/>
              </a:spcBef>
              <a:spcAft>
                <a:spcPct val="10000"/>
              </a:spcAft>
            </a:pPr>
            <a:r>
              <a:rPr lang="en-US" sz="1600" dirty="0"/>
              <a:t>Must be targeted for improvement and mission support</a:t>
            </a:r>
          </a:p>
        </p:txBody>
      </p:sp>
      <p:pic>
        <p:nvPicPr>
          <p:cNvPr id="64522" name="Picture 12"/>
          <p:cNvPicPr>
            <a:picLocks noChangeAspect="1" noChangeArrowheads="1"/>
          </p:cNvPicPr>
          <p:nvPr/>
        </p:nvPicPr>
        <p:blipFill>
          <a:blip r:embed="rId3" cstate="print"/>
          <a:srcRect l="847" t="4111"/>
          <a:stretch>
            <a:fillRect/>
          </a:stretch>
        </p:blipFill>
        <p:spPr bwMode="auto">
          <a:xfrm>
            <a:off x="2057400" y="1286933"/>
            <a:ext cx="5105400" cy="4538134"/>
          </a:xfrm>
          <a:prstGeom prst="rect">
            <a:avLst/>
          </a:prstGeom>
          <a:noFill/>
          <a:ln w="12700">
            <a:solidFill>
              <a:schemeClr val="tx1"/>
            </a:solidFill>
            <a:miter lim="800000"/>
            <a:headEnd/>
            <a:tailEnd/>
          </a:ln>
        </p:spPr>
      </p:pic>
      <p:sp>
        <p:nvSpPr>
          <p:cNvPr id="64517" name="Text Box 6"/>
          <p:cNvSpPr txBox="1">
            <a:spLocks noChangeArrowheads="1"/>
          </p:cNvSpPr>
          <p:nvPr/>
        </p:nvSpPr>
        <p:spPr bwMode="auto">
          <a:xfrm>
            <a:off x="762000" y="2362200"/>
            <a:ext cx="1295400" cy="300037"/>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A</a:t>
            </a:r>
          </a:p>
        </p:txBody>
      </p:sp>
      <p:sp>
        <p:nvSpPr>
          <p:cNvPr id="64518" name="Text Box 7"/>
          <p:cNvSpPr txBox="1">
            <a:spLocks noChangeArrowheads="1"/>
          </p:cNvSpPr>
          <p:nvPr/>
        </p:nvSpPr>
        <p:spPr bwMode="auto">
          <a:xfrm>
            <a:off x="685800" y="3352800"/>
            <a:ext cx="12954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B</a:t>
            </a:r>
          </a:p>
        </p:txBody>
      </p:sp>
      <p:sp>
        <p:nvSpPr>
          <p:cNvPr id="64519" name="Text Box 8"/>
          <p:cNvSpPr txBox="1">
            <a:spLocks noChangeArrowheads="1"/>
          </p:cNvSpPr>
          <p:nvPr/>
        </p:nvSpPr>
        <p:spPr bwMode="auto">
          <a:xfrm>
            <a:off x="3886200" y="4419600"/>
            <a:ext cx="685800" cy="300037"/>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FAC</a:t>
            </a:r>
          </a:p>
        </p:txBody>
      </p:sp>
      <p:sp>
        <p:nvSpPr>
          <p:cNvPr id="64520" name="Text Box 9"/>
          <p:cNvSpPr txBox="1">
            <a:spLocks noChangeArrowheads="1"/>
          </p:cNvSpPr>
          <p:nvPr/>
        </p:nvSpPr>
        <p:spPr bwMode="auto">
          <a:xfrm>
            <a:off x="7239000" y="4348163"/>
            <a:ext cx="1524000" cy="300037"/>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Variable Costs</a:t>
            </a:r>
          </a:p>
        </p:txBody>
      </p:sp>
      <p:sp>
        <p:nvSpPr>
          <p:cNvPr id="64521" name="Text Box 10"/>
          <p:cNvSpPr txBox="1">
            <a:spLocks noChangeArrowheads="1"/>
          </p:cNvSpPr>
          <p:nvPr/>
        </p:nvSpPr>
        <p:spPr bwMode="auto">
          <a:xfrm>
            <a:off x="7239000" y="4953000"/>
            <a:ext cx="15240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Variable Costs?</a:t>
            </a:r>
          </a:p>
        </p:txBody>
      </p:sp>
      <p:sp>
        <p:nvSpPr>
          <p:cNvPr id="10" name="Rectangle 9"/>
          <p:cNvSpPr>
            <a:spLocks noChangeArrowheads="1"/>
          </p:cNvSpPr>
          <p:nvPr/>
        </p:nvSpPr>
        <p:spPr bwMode="auto">
          <a:xfrm>
            <a:off x="914400" y="228600"/>
            <a:ext cx="6705600" cy="457200"/>
          </a:xfrm>
          <a:prstGeom prst="rect">
            <a:avLst/>
          </a:prstGeom>
          <a:noFill/>
          <a:ln w="9525">
            <a:noFill/>
            <a:miter lim="800000"/>
            <a:headEnd/>
            <a:tailEnd/>
          </a:ln>
        </p:spPr>
        <p:txBody>
          <a:bodyPr/>
          <a:lstStyle/>
          <a:p>
            <a:r>
              <a:rPr lang="en-US" sz="2400" dirty="0">
                <a:latin typeface="+mj-lt"/>
                <a:cs typeface="Arial" pitchFamily="34" charset="0"/>
              </a:rPr>
              <a:t>Cost Reports for Evaluating Hospital Operations</a:t>
            </a:r>
          </a:p>
        </p:txBody>
      </p:sp>
    </p:spTree>
  </p:cSld>
  <p:clrMapOvr>
    <a:masterClrMapping/>
  </p:clrMapOvr>
  <p:transition>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body" idx="1"/>
          </p:nvPr>
        </p:nvSpPr>
        <p:spPr>
          <a:xfrm>
            <a:off x="914400" y="838200"/>
            <a:ext cx="7315200" cy="5867400"/>
          </a:xfrm>
        </p:spPr>
        <p:txBody>
          <a:bodyPr/>
          <a:lstStyle/>
          <a:p>
            <a:pPr>
              <a:lnSpc>
                <a:spcPct val="90000"/>
              </a:lnSpc>
              <a:spcBef>
                <a:spcPct val="0"/>
              </a:spcBef>
              <a:spcAft>
                <a:spcPct val="10000"/>
              </a:spcAft>
            </a:pPr>
            <a:r>
              <a:rPr lang="en-US" sz="2000" dirty="0"/>
              <a:t>DPU – Ambulance Variable Cost Example</a:t>
            </a:r>
          </a:p>
          <a:p>
            <a:pPr>
              <a:lnSpc>
                <a:spcPct val="90000"/>
              </a:lnSpc>
              <a:spcBef>
                <a:spcPct val="0"/>
              </a:spcBef>
              <a:spcAft>
                <a:spcPct val="10000"/>
              </a:spcAft>
              <a:buNone/>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buNone/>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a:lnSpc>
                <a:spcPct val="90000"/>
              </a:lnSpc>
              <a:spcBef>
                <a:spcPct val="0"/>
              </a:spcBef>
              <a:spcAft>
                <a:spcPct val="10000"/>
              </a:spcAft>
            </a:pPr>
            <a:endParaRPr lang="en-US" sz="2000" dirty="0"/>
          </a:p>
          <a:p>
            <a:pPr lvl="1">
              <a:lnSpc>
                <a:spcPct val="90000"/>
              </a:lnSpc>
              <a:spcBef>
                <a:spcPct val="0"/>
              </a:spcBef>
              <a:spcAft>
                <a:spcPct val="10000"/>
              </a:spcAft>
            </a:pPr>
            <a:endParaRPr lang="en-US" sz="1800" dirty="0"/>
          </a:p>
          <a:p>
            <a:pPr lvl="1">
              <a:lnSpc>
                <a:spcPct val="90000"/>
              </a:lnSpc>
              <a:spcBef>
                <a:spcPct val="0"/>
              </a:spcBef>
              <a:spcAft>
                <a:spcPct val="10000"/>
              </a:spcAft>
            </a:pPr>
            <a:endParaRPr lang="en-US" sz="1800" dirty="0"/>
          </a:p>
          <a:p>
            <a:pPr lvl="1">
              <a:lnSpc>
                <a:spcPct val="90000"/>
              </a:lnSpc>
              <a:spcBef>
                <a:spcPct val="0"/>
              </a:spcBef>
              <a:spcAft>
                <a:spcPct val="10000"/>
              </a:spcAft>
            </a:pPr>
            <a:endParaRPr lang="en-US" sz="1800" dirty="0"/>
          </a:p>
          <a:p>
            <a:pPr lvl="1">
              <a:lnSpc>
                <a:spcPct val="90000"/>
              </a:lnSpc>
              <a:spcBef>
                <a:spcPct val="0"/>
              </a:spcBef>
              <a:spcAft>
                <a:spcPct val="10000"/>
              </a:spcAft>
            </a:pPr>
            <a:endParaRPr lang="en-US" sz="1800" dirty="0"/>
          </a:p>
          <a:p>
            <a:pPr lvl="1">
              <a:lnSpc>
                <a:spcPct val="90000"/>
              </a:lnSpc>
              <a:spcBef>
                <a:spcPct val="0"/>
              </a:spcBef>
              <a:spcAft>
                <a:spcPct val="10000"/>
              </a:spcAft>
            </a:pPr>
            <a:r>
              <a:rPr lang="en-US" sz="1800" dirty="0"/>
              <a:t>Ambulance essentially breaks even</a:t>
            </a:r>
          </a:p>
        </p:txBody>
      </p:sp>
      <p:grpSp>
        <p:nvGrpSpPr>
          <p:cNvPr id="13" name="Group 12"/>
          <p:cNvGrpSpPr/>
          <p:nvPr/>
        </p:nvGrpSpPr>
        <p:grpSpPr>
          <a:xfrm>
            <a:off x="987425" y="1219200"/>
            <a:ext cx="7242175" cy="4921250"/>
            <a:chOff x="1901825" y="1447800"/>
            <a:chExt cx="7242175" cy="4921250"/>
          </a:xfrm>
        </p:grpSpPr>
        <p:pic>
          <p:nvPicPr>
            <p:cNvPr id="65538" name="Picture 11"/>
            <p:cNvPicPr>
              <a:picLocks noChangeAspect="1" noChangeArrowheads="1"/>
            </p:cNvPicPr>
            <p:nvPr/>
          </p:nvPicPr>
          <p:blipFill>
            <a:blip r:embed="rId3" cstate="print"/>
            <a:srcRect/>
            <a:stretch>
              <a:fillRect/>
            </a:stretch>
          </p:blipFill>
          <p:spPr bwMode="auto">
            <a:xfrm>
              <a:off x="1901825" y="1447800"/>
              <a:ext cx="6099175" cy="4921250"/>
            </a:xfrm>
            <a:prstGeom prst="rect">
              <a:avLst/>
            </a:prstGeom>
            <a:noFill/>
            <a:ln w="9525">
              <a:noFill/>
              <a:miter lim="800000"/>
              <a:headEnd/>
              <a:tailEnd/>
            </a:ln>
          </p:spPr>
        </p:pic>
        <p:sp>
          <p:nvSpPr>
            <p:cNvPr id="65542" name="Text Box 5"/>
            <p:cNvSpPr txBox="1">
              <a:spLocks noChangeArrowheads="1"/>
            </p:cNvSpPr>
            <p:nvPr/>
          </p:nvSpPr>
          <p:spPr bwMode="auto">
            <a:xfrm>
              <a:off x="8153400" y="3505200"/>
              <a:ext cx="7620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A</a:t>
              </a:r>
            </a:p>
          </p:txBody>
        </p:sp>
        <p:sp>
          <p:nvSpPr>
            <p:cNvPr id="65544" name="Text Box 7"/>
            <p:cNvSpPr txBox="1">
              <a:spLocks noChangeArrowheads="1"/>
            </p:cNvSpPr>
            <p:nvPr/>
          </p:nvSpPr>
          <p:spPr bwMode="auto">
            <a:xfrm>
              <a:off x="3886200" y="5410200"/>
              <a:ext cx="6858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FAC</a:t>
              </a:r>
            </a:p>
          </p:txBody>
        </p:sp>
        <p:sp>
          <p:nvSpPr>
            <p:cNvPr id="65545" name="Text Box 8"/>
            <p:cNvSpPr txBox="1">
              <a:spLocks noChangeArrowheads="1"/>
            </p:cNvSpPr>
            <p:nvPr/>
          </p:nvSpPr>
          <p:spPr bwMode="auto">
            <a:xfrm>
              <a:off x="8077200" y="4495800"/>
              <a:ext cx="1066800" cy="495300"/>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Variable Costs</a:t>
              </a:r>
            </a:p>
          </p:txBody>
        </p:sp>
        <p:sp>
          <p:nvSpPr>
            <p:cNvPr id="65546" name="Text Box 9"/>
            <p:cNvSpPr txBox="1">
              <a:spLocks noChangeArrowheads="1"/>
            </p:cNvSpPr>
            <p:nvPr/>
          </p:nvSpPr>
          <p:spPr bwMode="auto">
            <a:xfrm>
              <a:off x="8077200" y="5638800"/>
              <a:ext cx="1066800" cy="495300"/>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Variable Costs?</a:t>
              </a:r>
            </a:p>
          </p:txBody>
        </p:sp>
      </p:grpSp>
      <p:sp>
        <p:nvSpPr>
          <p:cNvPr id="65543" name="Text Box 6"/>
          <p:cNvSpPr txBox="1">
            <a:spLocks noChangeArrowheads="1"/>
          </p:cNvSpPr>
          <p:nvPr/>
        </p:nvSpPr>
        <p:spPr bwMode="auto">
          <a:xfrm>
            <a:off x="2971800" y="3581400"/>
            <a:ext cx="838200" cy="300037"/>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B</a:t>
            </a:r>
          </a:p>
        </p:txBody>
      </p:sp>
      <p:sp>
        <p:nvSpPr>
          <p:cNvPr id="11" name="Rectangle 9"/>
          <p:cNvSpPr>
            <a:spLocks noChangeArrowheads="1"/>
          </p:cNvSpPr>
          <p:nvPr/>
        </p:nvSpPr>
        <p:spPr bwMode="auto">
          <a:xfrm>
            <a:off x="914400" y="228600"/>
            <a:ext cx="6705600" cy="457200"/>
          </a:xfrm>
          <a:prstGeom prst="rect">
            <a:avLst/>
          </a:prstGeom>
          <a:noFill/>
          <a:ln w="9525">
            <a:noFill/>
            <a:miter lim="800000"/>
            <a:headEnd/>
            <a:tailEnd/>
          </a:ln>
        </p:spPr>
        <p:txBody>
          <a:bodyPr/>
          <a:lstStyle/>
          <a:p>
            <a:r>
              <a:rPr lang="en-US" sz="2400" dirty="0">
                <a:latin typeface="+mj-lt"/>
                <a:cs typeface="Arial" pitchFamily="34" charset="0"/>
              </a:rPr>
              <a:t>Cost Reports for Evaluating Hospital Operations</a:t>
            </a:r>
          </a:p>
        </p:txBody>
      </p:sp>
    </p:spTree>
  </p:cSld>
  <p:clrMapOvr>
    <a:masterClrMapping/>
  </p:clrMapOvr>
  <p:transition>
    <p:zoom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2"/>
          <p:cNvPicPr>
            <a:picLocks noChangeAspect="1" noChangeArrowheads="1"/>
          </p:cNvPicPr>
          <p:nvPr/>
        </p:nvPicPr>
        <p:blipFill>
          <a:blip r:embed="rId3" cstate="print"/>
          <a:srcRect/>
          <a:stretch>
            <a:fillRect/>
          </a:stretch>
        </p:blipFill>
        <p:spPr bwMode="auto">
          <a:xfrm>
            <a:off x="3657600" y="1295400"/>
            <a:ext cx="4883150" cy="5486400"/>
          </a:xfrm>
          <a:prstGeom prst="rect">
            <a:avLst/>
          </a:prstGeom>
          <a:noFill/>
          <a:ln w="9525">
            <a:noFill/>
            <a:miter lim="800000"/>
            <a:headEnd/>
            <a:tailEnd/>
          </a:ln>
        </p:spPr>
      </p:pic>
      <p:sp>
        <p:nvSpPr>
          <p:cNvPr id="66563" name="Rectangle 3"/>
          <p:cNvSpPr>
            <a:spLocks noGrp="1" noChangeArrowheads="1"/>
          </p:cNvSpPr>
          <p:nvPr>
            <p:ph type="body" idx="1"/>
          </p:nvPr>
        </p:nvSpPr>
        <p:spPr>
          <a:xfrm>
            <a:off x="914400" y="838200"/>
            <a:ext cx="7315200" cy="533400"/>
          </a:xfrm>
        </p:spPr>
        <p:txBody>
          <a:bodyPr/>
          <a:lstStyle/>
          <a:p>
            <a:pPr marL="174625" indent="-174625">
              <a:spcBef>
                <a:spcPct val="0"/>
              </a:spcBef>
              <a:spcAft>
                <a:spcPct val="10000"/>
              </a:spcAft>
            </a:pPr>
            <a:r>
              <a:rPr lang="en-US" sz="2000" dirty="0"/>
              <a:t>Units of Service – Reference Lab Incremental Cost Example</a:t>
            </a:r>
          </a:p>
          <a:p>
            <a:pPr marL="174625" indent="-174625">
              <a:spcBef>
                <a:spcPct val="0"/>
              </a:spcBef>
              <a:spcAft>
                <a:spcPct val="10000"/>
              </a:spcAft>
            </a:pPr>
            <a:endParaRPr lang="en-US" sz="2000"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p:txBody>
      </p:sp>
      <p:sp>
        <p:nvSpPr>
          <p:cNvPr id="66566" name="Text Box 7"/>
          <p:cNvSpPr txBox="1">
            <a:spLocks noChangeArrowheads="1"/>
          </p:cNvSpPr>
          <p:nvPr/>
        </p:nvSpPr>
        <p:spPr bwMode="auto">
          <a:xfrm>
            <a:off x="5873750" y="2286000"/>
            <a:ext cx="22098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B – Variable Costs</a:t>
            </a:r>
          </a:p>
        </p:txBody>
      </p:sp>
      <p:sp>
        <p:nvSpPr>
          <p:cNvPr id="66567" name="Text Box 11"/>
          <p:cNvSpPr txBox="1">
            <a:spLocks noChangeArrowheads="1"/>
          </p:cNvSpPr>
          <p:nvPr/>
        </p:nvSpPr>
        <p:spPr bwMode="auto">
          <a:xfrm>
            <a:off x="3816350" y="1524000"/>
            <a:ext cx="12192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D Prt V</a:t>
            </a:r>
          </a:p>
        </p:txBody>
      </p:sp>
      <p:sp>
        <p:nvSpPr>
          <p:cNvPr id="66568" name="Rectangle 13"/>
          <p:cNvSpPr>
            <a:spLocks noChangeArrowheads="1"/>
          </p:cNvSpPr>
          <p:nvPr/>
        </p:nvSpPr>
        <p:spPr bwMode="auto">
          <a:xfrm>
            <a:off x="5815743" y="5257800"/>
            <a:ext cx="1982914" cy="294183"/>
          </a:xfrm>
          <a:prstGeom prst="rect">
            <a:avLst/>
          </a:prstGeom>
          <a:noFill/>
          <a:ln w="12700">
            <a:solidFill>
              <a:srgbClr val="FF0000"/>
            </a:solidFill>
            <a:miter lim="800000"/>
            <a:headEnd/>
            <a:tailEnd/>
          </a:ln>
        </p:spPr>
        <p:txBody>
          <a:bodyPr wrap="none">
            <a:spAutoFit/>
          </a:bodyPr>
          <a:lstStyle/>
          <a:p>
            <a:pPr algn="ctr">
              <a:lnSpc>
                <a:spcPct val="80000"/>
              </a:lnSpc>
            </a:pPr>
            <a:r>
              <a:rPr lang="en-US" sz="1600" dirty="0">
                <a:solidFill>
                  <a:srgbClr val="FF0000"/>
                </a:solidFill>
                <a:latin typeface="+mn-lt"/>
              </a:rPr>
              <a:t>WS B – Variable Costs</a:t>
            </a:r>
          </a:p>
        </p:txBody>
      </p:sp>
      <p:sp>
        <p:nvSpPr>
          <p:cNvPr id="66569" name="Rectangle 14"/>
          <p:cNvSpPr>
            <a:spLocks noChangeArrowheads="1"/>
          </p:cNvSpPr>
          <p:nvPr/>
        </p:nvSpPr>
        <p:spPr bwMode="auto">
          <a:xfrm>
            <a:off x="914400" y="1219200"/>
            <a:ext cx="2560320" cy="5181600"/>
          </a:xfrm>
          <a:prstGeom prst="rect">
            <a:avLst/>
          </a:prstGeom>
          <a:noFill/>
          <a:ln w="9525">
            <a:noFill/>
            <a:miter lim="800000"/>
            <a:headEnd/>
            <a:tailEnd/>
          </a:ln>
        </p:spPr>
        <p:txBody>
          <a:bodyPr/>
          <a:lstStyle/>
          <a:p>
            <a:pPr marL="400050" lvl="1" indent="-285750">
              <a:spcAft>
                <a:spcPct val="10000"/>
              </a:spcAft>
              <a:buFont typeface="Arial" panose="020B0604020202020204" pitchFamily="34" charset="0"/>
              <a:buChar char="•"/>
              <a:tabLst>
                <a:tab pos="406400" algn="l"/>
              </a:tabLst>
            </a:pPr>
            <a:r>
              <a:rPr lang="en-US" sz="1800" dirty="0">
                <a:latin typeface="+mn-lt"/>
              </a:rPr>
              <a:t>Costs</a:t>
            </a:r>
          </a:p>
          <a:p>
            <a:pPr marL="746125" lvl="2" indent="-285750">
              <a:spcAft>
                <a:spcPct val="10000"/>
              </a:spcAft>
              <a:buFont typeface="Arial" panose="020B0604020202020204" pitchFamily="34" charset="0"/>
              <a:buChar char="•"/>
              <a:tabLst>
                <a:tab pos="406400" algn="l"/>
              </a:tabLst>
            </a:pPr>
            <a:r>
              <a:rPr lang="en-US" sz="1600" dirty="0">
                <a:latin typeface="+mn-lt"/>
              </a:rPr>
              <a:t>Variable costs $1.75/test (assumed)</a:t>
            </a:r>
          </a:p>
          <a:p>
            <a:pPr marL="746125" lvl="2" indent="-285750">
              <a:spcAft>
                <a:spcPct val="10000"/>
              </a:spcAft>
              <a:buFont typeface="Arial" panose="020B0604020202020204" pitchFamily="34" charset="0"/>
              <a:buChar char="•"/>
              <a:tabLst>
                <a:tab pos="406400" algn="l"/>
              </a:tabLst>
            </a:pPr>
            <a:r>
              <a:rPr lang="en-US" sz="1600" dirty="0">
                <a:latin typeface="+mn-lt"/>
              </a:rPr>
              <a:t>Fixed costs remain constant</a:t>
            </a:r>
          </a:p>
          <a:p>
            <a:pPr marL="400050" lvl="1" indent="-285750">
              <a:spcAft>
                <a:spcPct val="10000"/>
              </a:spcAft>
              <a:buFont typeface="Arial" panose="020B0604020202020204" pitchFamily="34" charset="0"/>
              <a:buChar char="•"/>
              <a:tabLst>
                <a:tab pos="406400" algn="l"/>
              </a:tabLst>
            </a:pPr>
            <a:r>
              <a:rPr lang="en-US" sz="1800" dirty="0">
                <a:latin typeface="+mn-lt"/>
              </a:rPr>
              <a:t>Change</a:t>
            </a:r>
          </a:p>
          <a:p>
            <a:pPr marL="746125" lvl="2" indent="-285750">
              <a:spcAft>
                <a:spcPct val="10000"/>
              </a:spcAft>
              <a:buFont typeface="Arial" panose="020B0604020202020204" pitchFamily="34" charset="0"/>
              <a:buChar char="•"/>
              <a:tabLst>
                <a:tab pos="406400" algn="l"/>
              </a:tabLst>
            </a:pPr>
            <a:r>
              <a:rPr lang="en-US" sz="1600" dirty="0">
                <a:latin typeface="+mn-lt"/>
              </a:rPr>
              <a:t>250 new reference lab type tests</a:t>
            </a:r>
          </a:p>
          <a:p>
            <a:pPr marL="1023937" lvl="3" indent="-285750">
              <a:spcAft>
                <a:spcPct val="10000"/>
              </a:spcAft>
              <a:buFont typeface="Arial" panose="020B0604020202020204" pitchFamily="34" charset="0"/>
              <a:buChar char="•"/>
              <a:tabLst>
                <a:tab pos="406400" algn="l"/>
              </a:tabLst>
            </a:pPr>
            <a:r>
              <a:rPr lang="en-US" sz="1400" dirty="0">
                <a:latin typeface="+mn-lt"/>
              </a:rPr>
              <a:t>Assume 9.25/test</a:t>
            </a:r>
          </a:p>
          <a:p>
            <a:pPr marL="400050" lvl="1" indent="-285750">
              <a:spcAft>
                <a:spcPct val="10000"/>
              </a:spcAft>
              <a:buFont typeface="Arial" panose="020B0604020202020204" pitchFamily="34" charset="0"/>
              <a:buChar char="•"/>
              <a:tabLst>
                <a:tab pos="406400" algn="l"/>
              </a:tabLst>
            </a:pPr>
            <a:r>
              <a:rPr lang="en-US" sz="1800" dirty="0">
                <a:latin typeface="+mn-lt"/>
              </a:rPr>
              <a:t>Outcome</a:t>
            </a:r>
          </a:p>
          <a:p>
            <a:pPr marL="746125" lvl="2" indent="-285750">
              <a:spcAft>
                <a:spcPct val="10000"/>
              </a:spcAft>
              <a:buFont typeface="Arial" panose="020B0604020202020204" pitchFamily="34" charset="0"/>
              <a:buChar char="•"/>
              <a:tabLst>
                <a:tab pos="406400" algn="l"/>
              </a:tabLst>
            </a:pPr>
            <a:r>
              <a:rPr lang="en-US" sz="1600" dirty="0">
                <a:latin typeface="+mn-lt"/>
              </a:rPr>
              <a:t>Medicare Revenue declines</a:t>
            </a:r>
          </a:p>
          <a:p>
            <a:pPr marL="746125" lvl="2" indent="-285750">
              <a:spcAft>
                <a:spcPct val="10000"/>
              </a:spcAft>
              <a:buFont typeface="Arial" panose="020B0604020202020204" pitchFamily="34" charset="0"/>
              <a:buChar char="•"/>
              <a:tabLst>
                <a:tab pos="406400" algn="l"/>
              </a:tabLst>
            </a:pPr>
            <a:r>
              <a:rPr lang="en-US" sz="1600" dirty="0">
                <a:latin typeface="+mn-lt"/>
              </a:rPr>
              <a:t>Incremental “low” paying commercial volume generates positive contribution margin</a:t>
            </a:r>
          </a:p>
          <a:p>
            <a:pPr marL="746125" lvl="2" indent="-285750">
              <a:spcAft>
                <a:spcPct val="10000"/>
              </a:spcAft>
              <a:buFont typeface="Arial" panose="020B0604020202020204" pitchFamily="34" charset="0"/>
              <a:buChar char="•"/>
              <a:tabLst>
                <a:tab pos="406400" algn="l"/>
              </a:tabLst>
            </a:pPr>
            <a:r>
              <a:rPr lang="en-US" sz="1600" dirty="0">
                <a:latin typeface="+mn-lt"/>
              </a:rPr>
              <a:t>What should we do??</a:t>
            </a:r>
          </a:p>
          <a:p>
            <a:pPr marL="346075" lvl="1" indent="-231775">
              <a:spcAft>
                <a:spcPct val="10000"/>
              </a:spcAft>
              <a:buFontTx/>
              <a:buChar char="–"/>
              <a:tabLst>
                <a:tab pos="406400" algn="l"/>
              </a:tabLst>
            </a:pPr>
            <a:endParaRPr lang="en-US" sz="1800" dirty="0"/>
          </a:p>
        </p:txBody>
      </p:sp>
      <p:sp>
        <p:nvSpPr>
          <p:cNvPr id="9" name="Rectangle 9"/>
          <p:cNvSpPr>
            <a:spLocks noChangeArrowheads="1"/>
          </p:cNvSpPr>
          <p:nvPr/>
        </p:nvSpPr>
        <p:spPr bwMode="auto">
          <a:xfrm>
            <a:off x="914400" y="228600"/>
            <a:ext cx="6705600" cy="457200"/>
          </a:xfrm>
          <a:prstGeom prst="rect">
            <a:avLst/>
          </a:prstGeom>
          <a:noFill/>
          <a:ln w="9525">
            <a:noFill/>
            <a:miter lim="800000"/>
            <a:headEnd/>
            <a:tailEnd/>
          </a:ln>
        </p:spPr>
        <p:txBody>
          <a:bodyPr/>
          <a:lstStyle/>
          <a:p>
            <a:r>
              <a:rPr lang="en-US" sz="2400" dirty="0">
                <a:latin typeface="+mj-lt"/>
                <a:cs typeface="Arial" pitchFamily="34" charset="0"/>
              </a:rPr>
              <a:t>Cost Reports for Evaluating Hospital Operations</a:t>
            </a:r>
          </a:p>
        </p:txBody>
      </p:sp>
    </p:spTree>
  </p:cSld>
  <p:clrMapOvr>
    <a:masterClrMapping/>
  </p:clrMapOvr>
  <p:transition>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
          <p:cNvPicPr>
            <a:picLocks noChangeAspect="1" noChangeArrowheads="1"/>
          </p:cNvPicPr>
          <p:nvPr/>
        </p:nvPicPr>
        <p:blipFill>
          <a:blip r:embed="rId3" cstate="print"/>
          <a:srcRect/>
          <a:stretch>
            <a:fillRect/>
          </a:stretch>
        </p:blipFill>
        <p:spPr bwMode="auto">
          <a:xfrm>
            <a:off x="914400" y="1447800"/>
            <a:ext cx="7315200" cy="4165600"/>
          </a:xfrm>
          <a:prstGeom prst="rect">
            <a:avLst/>
          </a:prstGeom>
          <a:noFill/>
          <a:ln w="9525">
            <a:noFill/>
            <a:miter lim="800000"/>
            <a:headEnd/>
            <a:tailEnd/>
          </a:ln>
        </p:spPr>
      </p:pic>
      <p:sp>
        <p:nvSpPr>
          <p:cNvPr id="67587" name="Rectangle 3"/>
          <p:cNvSpPr>
            <a:spLocks noGrp="1" noChangeArrowheads="1"/>
          </p:cNvSpPr>
          <p:nvPr>
            <p:ph type="body" idx="1"/>
          </p:nvPr>
        </p:nvSpPr>
        <p:spPr>
          <a:xfrm>
            <a:off x="914400" y="838200"/>
            <a:ext cx="7315200" cy="533400"/>
          </a:xfrm>
        </p:spPr>
        <p:txBody>
          <a:bodyPr/>
          <a:lstStyle/>
          <a:p>
            <a:pPr marL="174625" indent="-174625">
              <a:spcBef>
                <a:spcPct val="0"/>
              </a:spcBef>
              <a:spcAft>
                <a:spcPct val="10000"/>
              </a:spcAft>
            </a:pPr>
            <a:r>
              <a:rPr lang="en-US" sz="2000" dirty="0"/>
              <a:t>Units of Service – Swing Bed Volume Example</a:t>
            </a:r>
            <a:endParaRPr lang="en-US" dirty="0"/>
          </a:p>
        </p:txBody>
      </p:sp>
      <p:sp>
        <p:nvSpPr>
          <p:cNvPr id="67590" name="Text Box 6"/>
          <p:cNvSpPr txBox="1">
            <a:spLocks noChangeArrowheads="1"/>
          </p:cNvSpPr>
          <p:nvPr/>
        </p:nvSpPr>
        <p:spPr bwMode="auto">
          <a:xfrm>
            <a:off x="4572000" y="3352800"/>
            <a:ext cx="3276600" cy="300038"/>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$250/Day acute; $150/day SB</a:t>
            </a:r>
          </a:p>
        </p:txBody>
      </p:sp>
      <p:sp>
        <p:nvSpPr>
          <p:cNvPr id="67591" name="Text Box 7"/>
          <p:cNvSpPr txBox="1">
            <a:spLocks noChangeArrowheads="1"/>
          </p:cNvSpPr>
          <p:nvPr/>
        </p:nvSpPr>
        <p:spPr bwMode="auto">
          <a:xfrm>
            <a:off x="2514600" y="2171700"/>
            <a:ext cx="685800" cy="495300"/>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S-3</a:t>
            </a:r>
          </a:p>
        </p:txBody>
      </p:sp>
      <p:sp>
        <p:nvSpPr>
          <p:cNvPr id="67592" name="Rectangle 8"/>
          <p:cNvSpPr>
            <a:spLocks noChangeArrowheads="1"/>
          </p:cNvSpPr>
          <p:nvPr/>
        </p:nvSpPr>
        <p:spPr bwMode="auto">
          <a:xfrm>
            <a:off x="4572000" y="3048000"/>
            <a:ext cx="3352800" cy="338554"/>
          </a:xfrm>
          <a:prstGeom prst="rect">
            <a:avLst/>
          </a:prstGeom>
          <a:noFill/>
          <a:ln w="12700">
            <a:solidFill>
              <a:srgbClr val="FF0000"/>
            </a:solidFill>
            <a:miter lim="800000"/>
            <a:headEnd/>
            <a:tailEnd/>
          </a:ln>
        </p:spPr>
        <p:txBody>
          <a:bodyPr>
            <a:spAutoFit/>
          </a:bodyPr>
          <a:lstStyle/>
          <a:p>
            <a:r>
              <a:rPr lang="en-US" sz="1600" dirty="0">
                <a:solidFill>
                  <a:srgbClr val="FF0000"/>
                </a:solidFill>
                <a:latin typeface="+mn-lt"/>
              </a:rPr>
              <a:t>WS B + WS C, IP Charges*RCC – VC</a:t>
            </a:r>
          </a:p>
        </p:txBody>
      </p:sp>
      <p:sp>
        <p:nvSpPr>
          <p:cNvPr id="67593" name="Rectangle 9"/>
          <p:cNvSpPr>
            <a:spLocks noChangeArrowheads="1"/>
          </p:cNvSpPr>
          <p:nvPr/>
        </p:nvSpPr>
        <p:spPr bwMode="auto">
          <a:xfrm>
            <a:off x="914400" y="5638800"/>
            <a:ext cx="7391400" cy="1219200"/>
          </a:xfrm>
          <a:prstGeom prst="rect">
            <a:avLst/>
          </a:prstGeom>
          <a:noFill/>
          <a:ln w="9525">
            <a:noFill/>
            <a:miter lim="800000"/>
            <a:headEnd/>
            <a:tailEnd/>
          </a:ln>
        </p:spPr>
        <p:txBody>
          <a:bodyPr/>
          <a:lstStyle/>
          <a:p>
            <a:pPr marL="400050" lvl="1" indent="-285750">
              <a:spcAft>
                <a:spcPct val="10000"/>
              </a:spcAft>
              <a:buFont typeface="Arial" panose="020B0604020202020204" pitchFamily="34" charset="0"/>
              <a:buChar char="•"/>
              <a:tabLst>
                <a:tab pos="406400" algn="l"/>
              </a:tabLst>
            </a:pPr>
            <a:r>
              <a:rPr lang="en-US" sz="1800" dirty="0">
                <a:latin typeface="+mn-lt"/>
              </a:rPr>
              <a:t>Change:</a:t>
            </a:r>
          </a:p>
          <a:p>
            <a:pPr marL="746125" lvl="2" indent="-285750">
              <a:spcAft>
                <a:spcPct val="10000"/>
              </a:spcAft>
              <a:buFont typeface="Arial" panose="020B0604020202020204" pitchFamily="34" charset="0"/>
              <a:buChar char="•"/>
              <a:tabLst>
                <a:tab pos="406400" algn="l"/>
              </a:tabLst>
            </a:pPr>
            <a:r>
              <a:rPr lang="en-US" sz="1600" dirty="0">
                <a:latin typeface="+mn-lt"/>
              </a:rPr>
              <a:t>Grow swing bed volume to ADC of 4</a:t>
            </a:r>
          </a:p>
          <a:p>
            <a:pPr marL="746125" lvl="2" indent="-285750">
              <a:spcAft>
                <a:spcPct val="10000"/>
              </a:spcAft>
              <a:buFont typeface="Arial" panose="020B0604020202020204" pitchFamily="34" charset="0"/>
              <a:buChar char="•"/>
              <a:tabLst>
                <a:tab pos="406400" algn="l"/>
              </a:tabLst>
            </a:pPr>
            <a:r>
              <a:rPr lang="en-US" sz="1600" dirty="0">
                <a:latin typeface="+mn-lt"/>
              </a:rPr>
              <a:t>Variable costs = $150/day</a:t>
            </a:r>
          </a:p>
          <a:p>
            <a:pPr marL="746125" lvl="2" indent="-285750">
              <a:spcAft>
                <a:spcPct val="10000"/>
              </a:spcAft>
              <a:buFont typeface="Arial" panose="020B0604020202020204" pitchFamily="34" charset="0"/>
              <a:buChar char="•"/>
              <a:tabLst>
                <a:tab pos="406400" algn="l"/>
              </a:tabLst>
            </a:pPr>
            <a:r>
              <a:rPr lang="en-US" sz="1600" dirty="0">
                <a:latin typeface="+mn-lt"/>
              </a:rPr>
              <a:t>Fixed costs remain constant</a:t>
            </a:r>
          </a:p>
        </p:txBody>
      </p:sp>
      <p:sp>
        <p:nvSpPr>
          <p:cNvPr id="9" name="Rectangle 9"/>
          <p:cNvSpPr>
            <a:spLocks noChangeArrowheads="1"/>
          </p:cNvSpPr>
          <p:nvPr/>
        </p:nvSpPr>
        <p:spPr bwMode="auto">
          <a:xfrm>
            <a:off x="914400" y="228600"/>
            <a:ext cx="6705600" cy="457200"/>
          </a:xfrm>
          <a:prstGeom prst="rect">
            <a:avLst/>
          </a:prstGeom>
          <a:noFill/>
          <a:ln w="9525">
            <a:noFill/>
            <a:miter lim="800000"/>
            <a:headEnd/>
            <a:tailEnd/>
          </a:ln>
        </p:spPr>
        <p:txBody>
          <a:bodyPr/>
          <a:lstStyle/>
          <a:p>
            <a:r>
              <a:rPr lang="en-US" sz="2400" dirty="0">
                <a:latin typeface="+mj-lt"/>
                <a:cs typeface="Arial" pitchFamily="34" charset="0"/>
              </a:rPr>
              <a:t>Cost Reports for Evaluating Hospital Operations</a:t>
            </a:r>
          </a:p>
        </p:txBody>
      </p:sp>
    </p:spTree>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
          <p:cNvPicPr>
            <a:picLocks noChangeAspect="1" noChangeArrowheads="1"/>
          </p:cNvPicPr>
          <p:nvPr/>
        </p:nvPicPr>
        <p:blipFill>
          <a:blip r:embed="rId3" cstate="print"/>
          <a:srcRect/>
          <a:stretch>
            <a:fillRect/>
          </a:stretch>
        </p:blipFill>
        <p:spPr bwMode="auto">
          <a:xfrm>
            <a:off x="1066800" y="1495425"/>
            <a:ext cx="7010400" cy="3673475"/>
          </a:xfrm>
          <a:prstGeom prst="rect">
            <a:avLst/>
          </a:prstGeom>
          <a:noFill/>
          <a:ln w="9525">
            <a:noFill/>
            <a:miter lim="800000"/>
            <a:headEnd/>
            <a:tailEnd/>
          </a:ln>
        </p:spPr>
      </p:pic>
      <p:sp>
        <p:nvSpPr>
          <p:cNvPr id="68611" name="Rectangle 3"/>
          <p:cNvSpPr>
            <a:spLocks noGrp="1" noChangeArrowheads="1"/>
          </p:cNvSpPr>
          <p:nvPr>
            <p:ph type="body" idx="1"/>
          </p:nvPr>
        </p:nvSpPr>
        <p:spPr>
          <a:xfrm>
            <a:off x="914400" y="838200"/>
            <a:ext cx="7315200" cy="533400"/>
          </a:xfrm>
        </p:spPr>
        <p:txBody>
          <a:bodyPr/>
          <a:lstStyle/>
          <a:p>
            <a:pPr marL="174625" indent="-174625">
              <a:spcBef>
                <a:spcPct val="0"/>
              </a:spcBef>
              <a:spcAft>
                <a:spcPct val="10000"/>
              </a:spcAft>
            </a:pPr>
            <a:r>
              <a:rPr lang="en-US" sz="2000" dirty="0"/>
              <a:t>Units of Service – Swing Bed Volume Example (continued)</a:t>
            </a:r>
            <a:endParaRPr lang="en-US" dirty="0"/>
          </a:p>
        </p:txBody>
      </p:sp>
      <p:sp>
        <p:nvSpPr>
          <p:cNvPr id="68614" name="Text Box 6"/>
          <p:cNvSpPr txBox="1">
            <a:spLocks noChangeArrowheads="1"/>
          </p:cNvSpPr>
          <p:nvPr/>
        </p:nvSpPr>
        <p:spPr bwMode="auto">
          <a:xfrm>
            <a:off x="4572000" y="3205163"/>
            <a:ext cx="3276600" cy="300037"/>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$250/Day acute; $150/day SB</a:t>
            </a:r>
          </a:p>
        </p:txBody>
      </p:sp>
      <p:sp>
        <p:nvSpPr>
          <p:cNvPr id="68615" name="Text Box 7"/>
          <p:cNvSpPr txBox="1">
            <a:spLocks noChangeArrowheads="1"/>
          </p:cNvSpPr>
          <p:nvPr/>
        </p:nvSpPr>
        <p:spPr bwMode="auto">
          <a:xfrm>
            <a:off x="2438400" y="2171700"/>
            <a:ext cx="685800" cy="495300"/>
          </a:xfrm>
          <a:prstGeom prst="rect">
            <a:avLst/>
          </a:prstGeom>
          <a:noFill/>
          <a:ln w="12700">
            <a:solidFill>
              <a:srgbClr val="FF0000"/>
            </a:solidFill>
            <a:miter lim="800000"/>
            <a:headEnd/>
            <a:tailEnd/>
          </a:ln>
        </p:spPr>
        <p:txBody>
          <a:bodyPr>
            <a:spAutoFit/>
          </a:bodyPr>
          <a:lstStyle/>
          <a:p>
            <a:pPr algn="ctr">
              <a:lnSpc>
                <a:spcPct val="80000"/>
              </a:lnSpc>
            </a:pPr>
            <a:r>
              <a:rPr lang="en-US" sz="1600" dirty="0">
                <a:solidFill>
                  <a:srgbClr val="FF0000"/>
                </a:solidFill>
                <a:latin typeface="+mn-lt"/>
              </a:rPr>
              <a:t>WS S-3</a:t>
            </a:r>
          </a:p>
        </p:txBody>
      </p:sp>
      <p:sp>
        <p:nvSpPr>
          <p:cNvPr id="68616" name="Rectangle 9"/>
          <p:cNvSpPr>
            <a:spLocks noChangeArrowheads="1"/>
          </p:cNvSpPr>
          <p:nvPr/>
        </p:nvSpPr>
        <p:spPr bwMode="auto">
          <a:xfrm>
            <a:off x="914400" y="5334000"/>
            <a:ext cx="7086600" cy="1219200"/>
          </a:xfrm>
          <a:prstGeom prst="rect">
            <a:avLst/>
          </a:prstGeom>
          <a:noFill/>
          <a:ln w="9525">
            <a:noFill/>
            <a:miter lim="800000"/>
            <a:headEnd/>
            <a:tailEnd/>
          </a:ln>
        </p:spPr>
        <p:txBody>
          <a:bodyPr/>
          <a:lstStyle/>
          <a:p>
            <a:pPr marL="400050" lvl="1" indent="-285750">
              <a:spcAft>
                <a:spcPct val="10000"/>
              </a:spcAft>
              <a:buFont typeface="Arial" panose="020B0604020202020204" pitchFamily="34" charset="0"/>
              <a:buChar char="•"/>
              <a:tabLst>
                <a:tab pos="406400" algn="l"/>
              </a:tabLst>
            </a:pPr>
            <a:r>
              <a:rPr lang="en-US" sz="1800" dirty="0">
                <a:latin typeface="+mn-lt"/>
              </a:rPr>
              <a:t>Outcome:</a:t>
            </a:r>
          </a:p>
          <a:p>
            <a:pPr marL="746125" lvl="2" indent="-285750">
              <a:spcAft>
                <a:spcPct val="10000"/>
              </a:spcAft>
              <a:buFont typeface="Arial" panose="020B0604020202020204" pitchFamily="34" charset="0"/>
              <a:buChar char="•"/>
              <a:tabLst>
                <a:tab pos="406400" algn="l"/>
              </a:tabLst>
            </a:pPr>
            <a:r>
              <a:rPr lang="en-US" sz="1600" dirty="0">
                <a:latin typeface="+mn-lt"/>
              </a:rPr>
              <a:t>Increased swing bed volume results in $208K increase in margin</a:t>
            </a:r>
          </a:p>
        </p:txBody>
      </p:sp>
      <p:sp>
        <p:nvSpPr>
          <p:cNvPr id="8" name="Rectangle 9"/>
          <p:cNvSpPr>
            <a:spLocks noChangeArrowheads="1"/>
          </p:cNvSpPr>
          <p:nvPr/>
        </p:nvSpPr>
        <p:spPr bwMode="auto">
          <a:xfrm>
            <a:off x="914400" y="228600"/>
            <a:ext cx="6705600" cy="457200"/>
          </a:xfrm>
          <a:prstGeom prst="rect">
            <a:avLst/>
          </a:prstGeom>
          <a:noFill/>
          <a:ln w="9525">
            <a:noFill/>
            <a:miter lim="800000"/>
            <a:headEnd/>
            <a:tailEnd/>
          </a:ln>
        </p:spPr>
        <p:txBody>
          <a:bodyPr/>
          <a:lstStyle/>
          <a:p>
            <a:r>
              <a:rPr lang="en-US" sz="2400" dirty="0">
                <a:latin typeface="+mj-lt"/>
                <a:cs typeface="Arial" pitchFamily="34" charset="0"/>
              </a:rPr>
              <a:t>Cost Reports for Evaluating Hospital Operations</a:t>
            </a:r>
          </a:p>
        </p:txBody>
      </p:sp>
    </p:spTree>
  </p:cSld>
  <p:clrMapOvr>
    <a:masterClrMapping/>
  </p:clrMapOvr>
  <p:transition>
    <p:zoom dir="in"/>
  </p:transition>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914400" y="1605424"/>
            <a:ext cx="4572000" cy="2656112"/>
          </a:xfrm>
          <a:prstGeom prst="rect">
            <a:avLst/>
          </a:prstGeom>
        </p:spPr>
        <p:txBody>
          <a:bodyPr>
            <a:spAutoFit/>
          </a:bodyPr>
          <a:lstStyle/>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Objectives</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Structure and Logic</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Common Errors in Cost Reports</a:t>
            </a:r>
          </a:p>
          <a:p>
            <a:pPr marL="747712" lvl="1" indent="-342900">
              <a:spcAft>
                <a:spcPct val="10000"/>
              </a:spcAft>
              <a:buFont typeface="Arial" panose="020B0604020202020204" pitchFamily="34" charset="0"/>
              <a:buChar char="•"/>
            </a:pPr>
            <a:r>
              <a:rPr lang="en-US" kern="0" dirty="0">
                <a:solidFill>
                  <a:schemeClr val="bg1"/>
                </a:solidFill>
                <a:latin typeface="Calibri"/>
                <a:cs typeface="Arial" pitchFamily="34" charset="0"/>
              </a:rPr>
              <a:t>View from the Top</a:t>
            </a:r>
          </a:p>
          <a:p>
            <a:pPr marL="342900" lvl="0" indent="-342900">
              <a:spcAft>
                <a:spcPct val="10000"/>
              </a:spcAft>
              <a:buFont typeface="Arial" panose="020B0604020202020204" pitchFamily="34" charset="0"/>
              <a:buChar char="•"/>
            </a:pPr>
            <a:r>
              <a:rPr lang="en-US" sz="2200" kern="0" dirty="0">
                <a:solidFill>
                  <a:schemeClr val="bg1"/>
                </a:solidFill>
                <a:latin typeface="Calibri"/>
                <a:cs typeface="Arial" pitchFamily="34" charset="0"/>
              </a:rPr>
              <a:t>Cost Reports for Decision Making</a:t>
            </a:r>
          </a:p>
          <a:p>
            <a:pPr marL="342900" lvl="0" indent="-342900">
              <a:spcAft>
                <a:spcPct val="10000"/>
              </a:spcAft>
              <a:buFont typeface="Arial" panose="020B0604020202020204" pitchFamily="34" charset="0"/>
              <a:buChar char="•"/>
            </a:pPr>
            <a:r>
              <a:rPr lang="en-US" sz="2800" b="1" kern="0" dirty="0">
                <a:solidFill>
                  <a:schemeClr val="accent2"/>
                </a:solidFill>
                <a:latin typeface="Calibri"/>
                <a:cs typeface="Arial" pitchFamily="34" charset="0"/>
              </a:rPr>
              <a:t>Summary/Discussion</a:t>
            </a:r>
            <a:endParaRPr lang="en-US" sz="3200" b="1" kern="0" dirty="0">
              <a:solidFill>
                <a:schemeClr val="accent2"/>
              </a:solidFill>
              <a:latin typeface="Calibri"/>
              <a:cs typeface="Arial" pitchFamily="34" charset="0"/>
            </a:endParaRPr>
          </a:p>
        </p:txBody>
      </p:sp>
    </p:spTree>
  </p:cSld>
  <p:clrMapOvr>
    <a:masterClrMapping/>
  </p:clrMapOvr>
  <p:transition>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914400" y="838200"/>
            <a:ext cx="7315200" cy="5791200"/>
          </a:xfrm>
        </p:spPr>
        <p:txBody>
          <a:bodyPr/>
          <a:lstStyle/>
          <a:p>
            <a:pPr marL="342900" lvl="1">
              <a:spcBef>
                <a:spcPct val="0"/>
              </a:spcBef>
              <a:spcAft>
                <a:spcPct val="10000"/>
              </a:spcAft>
            </a:pPr>
            <a:r>
              <a:rPr lang="en-US" sz="2400" dirty="0">
                <a:ea typeface="+mn-ea"/>
              </a:rPr>
              <a:t>Fully Allocated Costs</a:t>
            </a:r>
          </a:p>
          <a:p>
            <a:pPr lvl="1">
              <a:spcBef>
                <a:spcPct val="0"/>
              </a:spcBef>
              <a:spcAft>
                <a:spcPct val="10000"/>
              </a:spcAft>
            </a:pPr>
            <a:r>
              <a:rPr lang="en-US" dirty="0"/>
              <a:t>Readily available in cost report</a:t>
            </a:r>
          </a:p>
          <a:p>
            <a:pPr lvl="1">
              <a:spcBef>
                <a:spcPct val="0"/>
              </a:spcBef>
              <a:spcAft>
                <a:spcPct val="10000"/>
              </a:spcAft>
            </a:pPr>
            <a:r>
              <a:rPr lang="en-US" dirty="0"/>
              <a:t>Dangerous when used for decision making</a:t>
            </a:r>
          </a:p>
          <a:p>
            <a:pPr lvl="2">
              <a:spcBef>
                <a:spcPct val="0"/>
              </a:spcBef>
              <a:spcAft>
                <a:spcPct val="10000"/>
              </a:spcAft>
            </a:pPr>
            <a:r>
              <a:rPr lang="en-US" dirty="0"/>
              <a:t>Do not evaluate contribution towards CAH overhead</a:t>
            </a:r>
          </a:p>
          <a:p>
            <a:pPr marL="342900" lvl="1">
              <a:spcBef>
                <a:spcPct val="0"/>
              </a:spcBef>
              <a:spcAft>
                <a:spcPct val="10000"/>
              </a:spcAft>
            </a:pPr>
            <a:r>
              <a:rPr lang="en-US" sz="2400" dirty="0">
                <a:ea typeface="+mn-ea"/>
              </a:rPr>
              <a:t>Variable Costs</a:t>
            </a:r>
          </a:p>
          <a:p>
            <a:pPr lvl="1">
              <a:spcBef>
                <a:spcPct val="0"/>
              </a:spcBef>
              <a:spcAft>
                <a:spcPct val="10000"/>
              </a:spcAft>
            </a:pPr>
            <a:r>
              <a:rPr lang="en-US" dirty="0"/>
              <a:t>More difficult to determine from the cost report</a:t>
            </a:r>
          </a:p>
          <a:p>
            <a:pPr lvl="1">
              <a:spcBef>
                <a:spcPct val="0"/>
              </a:spcBef>
              <a:spcAft>
                <a:spcPct val="10000"/>
              </a:spcAft>
            </a:pPr>
            <a:r>
              <a:rPr lang="en-US" dirty="0"/>
              <a:t>Includes lost cost-based revenue from fixed allocated costs</a:t>
            </a:r>
          </a:p>
          <a:p>
            <a:pPr lvl="1">
              <a:spcBef>
                <a:spcPct val="0"/>
              </a:spcBef>
              <a:spcAft>
                <a:spcPct val="10000"/>
              </a:spcAft>
            </a:pPr>
            <a:r>
              <a:rPr lang="en-US" dirty="0"/>
              <a:t>Much better measure of department profitability</a:t>
            </a:r>
          </a:p>
          <a:p>
            <a:pPr lvl="1">
              <a:spcBef>
                <a:spcPct val="0"/>
              </a:spcBef>
              <a:spcAft>
                <a:spcPct val="10000"/>
              </a:spcAft>
            </a:pPr>
            <a:r>
              <a:rPr lang="en-US" dirty="0"/>
              <a:t>Proxy for incremental or marginal costs</a:t>
            </a:r>
          </a:p>
          <a:p>
            <a:pPr lvl="1">
              <a:spcBef>
                <a:spcPct val="0"/>
              </a:spcBef>
              <a:spcAft>
                <a:spcPct val="10000"/>
              </a:spcAft>
            </a:pPr>
            <a:r>
              <a:rPr lang="en-US" dirty="0"/>
              <a:t>Necessary for unit, department, or unit of service to cover variable costs or recognize mission support</a:t>
            </a:r>
          </a:p>
          <a:p>
            <a:pPr>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a:p>
            <a:pPr marL="174625" indent="-174625">
              <a:spcBef>
                <a:spcPct val="0"/>
              </a:spcBef>
              <a:spcAft>
                <a:spcPct val="10000"/>
              </a:spcAft>
            </a:pPr>
            <a:endParaRPr lang="en-US" dirty="0"/>
          </a:p>
        </p:txBody>
      </p:sp>
      <p:sp>
        <p:nvSpPr>
          <p:cNvPr id="6" name="Rectangle 9"/>
          <p:cNvSpPr>
            <a:spLocks noChangeArrowheads="1"/>
          </p:cNvSpPr>
          <p:nvPr/>
        </p:nvSpPr>
        <p:spPr bwMode="auto">
          <a:xfrm>
            <a:off x="914400" y="152400"/>
            <a:ext cx="6019800" cy="457200"/>
          </a:xfrm>
          <a:prstGeom prst="rect">
            <a:avLst/>
          </a:prstGeom>
          <a:noFill/>
          <a:ln w="9525">
            <a:noFill/>
            <a:miter lim="800000"/>
            <a:headEnd/>
            <a:tailEnd/>
          </a:ln>
        </p:spPr>
        <p:txBody>
          <a:bodyPr/>
          <a:lstStyle/>
          <a:p>
            <a:r>
              <a:rPr lang="en-US" sz="2800" dirty="0">
                <a:latin typeface="+mj-lt"/>
                <a:cs typeface="Arial" pitchFamily="34" charset="0"/>
              </a:rPr>
              <a:t>Summary</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idx="1"/>
          </p:nvPr>
        </p:nvSpPr>
        <p:spPr>
          <a:xfrm>
            <a:off x="914400" y="838200"/>
            <a:ext cx="7318375" cy="5638800"/>
          </a:xfrm>
        </p:spPr>
        <p:txBody>
          <a:bodyPr/>
          <a:lstStyle/>
          <a:p>
            <a:r>
              <a:rPr lang="en-US" dirty="0"/>
              <a:t>Worksheet A: Departmental Expenses (</a:t>
            </a:r>
            <a:r>
              <a:rPr lang="en-US" dirty="0" err="1"/>
              <a:t>pp</a:t>
            </a:r>
            <a:r>
              <a:rPr lang="en-US" dirty="0"/>
              <a:t> 8-9)</a:t>
            </a:r>
          </a:p>
          <a:p>
            <a:pPr lvl="1"/>
            <a:r>
              <a:rPr lang="en-US" dirty="0"/>
              <a:t>Attribute direct expenses (salary and non-salary) to departments</a:t>
            </a:r>
          </a:p>
          <a:p>
            <a:pPr lvl="2"/>
            <a:r>
              <a:rPr lang="en-US" dirty="0"/>
              <a:t>Medicare allows for most accurate methodology </a:t>
            </a:r>
          </a:p>
          <a:p>
            <a:pPr lvl="2"/>
            <a:r>
              <a:rPr lang="en-US" dirty="0"/>
              <a:t>For non-cost based departments, GL detail to review appropriateness of overhead allocations is critical  </a:t>
            </a:r>
          </a:p>
          <a:p>
            <a:pPr lvl="1"/>
            <a:r>
              <a:rPr lang="en-US" dirty="0"/>
              <a:t>Reclassifications and adjustments to comply with Medicare cost finding principles and program requirements</a:t>
            </a:r>
          </a:p>
          <a:p>
            <a:pPr lvl="2"/>
            <a:r>
              <a:rPr lang="en-US" dirty="0"/>
              <a:t>A-6  Reclassifications between departments (</a:t>
            </a:r>
            <a:r>
              <a:rPr lang="en-US" dirty="0" err="1"/>
              <a:t>pp</a:t>
            </a:r>
            <a:r>
              <a:rPr lang="en-US" dirty="0"/>
              <a:t> 10-13)</a:t>
            </a:r>
          </a:p>
          <a:p>
            <a:pPr lvl="3"/>
            <a:r>
              <a:rPr lang="en-US" dirty="0"/>
              <a:t>Match revenue with expenses</a:t>
            </a:r>
          </a:p>
          <a:p>
            <a:pPr lvl="2"/>
            <a:r>
              <a:rPr lang="en-US" dirty="0"/>
              <a:t>A-8  Adjustments</a:t>
            </a:r>
          </a:p>
          <a:p>
            <a:pPr lvl="3"/>
            <a:r>
              <a:rPr lang="en-US" dirty="0"/>
              <a:t>A-8 Expenses not related to patient care (</a:t>
            </a:r>
            <a:r>
              <a:rPr lang="en-US" dirty="0" err="1"/>
              <a:t>pp</a:t>
            </a:r>
            <a:r>
              <a:rPr lang="en-US" dirty="0"/>
              <a:t> 14-15)</a:t>
            </a:r>
          </a:p>
          <a:p>
            <a:pPr lvl="3"/>
            <a:r>
              <a:rPr lang="en-US" dirty="0"/>
              <a:t>A-8/1 Home Office Adjustment </a:t>
            </a:r>
          </a:p>
          <a:p>
            <a:pPr lvl="3"/>
            <a:r>
              <a:rPr lang="en-US" dirty="0"/>
              <a:t>A-8/2 Provider-based physician adjustment (</a:t>
            </a:r>
            <a:r>
              <a:rPr lang="en-US" dirty="0" err="1"/>
              <a:t>pp</a:t>
            </a:r>
            <a:r>
              <a:rPr lang="en-US" dirty="0"/>
              <a:t> 16)</a:t>
            </a:r>
          </a:p>
          <a:p>
            <a:pPr lvl="3"/>
            <a:r>
              <a:rPr lang="en-US" dirty="0"/>
              <a:t>A-8/3 Reasonable Cost for Therapy Provided by Outside Suppliers (17-18)</a:t>
            </a:r>
          </a:p>
        </p:txBody>
      </p:sp>
      <p:sp>
        <p:nvSpPr>
          <p:cNvPr id="6" name="Rectangle 9"/>
          <p:cNvSpPr>
            <a:spLocks noChangeArrowheads="1"/>
          </p:cNvSpPr>
          <p:nvPr/>
        </p:nvSpPr>
        <p:spPr bwMode="auto">
          <a:xfrm>
            <a:off x="914400" y="152400"/>
            <a:ext cx="5334000" cy="457200"/>
          </a:xfrm>
          <a:prstGeom prst="rect">
            <a:avLst/>
          </a:prstGeom>
          <a:noFill/>
          <a:ln w="9525">
            <a:noFill/>
            <a:miter lim="800000"/>
            <a:headEnd/>
            <a:tailEnd/>
          </a:ln>
        </p:spPr>
        <p:txBody>
          <a:bodyPr/>
          <a:lstStyle/>
          <a:p>
            <a:r>
              <a:rPr lang="en-US" sz="2800" dirty="0">
                <a:latin typeface="+mj-lt"/>
                <a:cs typeface="Arial" pitchFamily="34" charset="0"/>
              </a:rPr>
              <a:t>Structure and Logic</a:t>
            </a:r>
          </a:p>
        </p:txBody>
      </p:sp>
    </p:spTree>
  </p:cSld>
  <p:clrMapOvr>
    <a:masterClrMapping/>
  </p:clrMapOvr>
  <p:transition>
    <p:zoom dir="in"/>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914400" y="838200"/>
            <a:ext cx="7315200" cy="5638800"/>
          </a:xfrm>
        </p:spPr>
        <p:txBody>
          <a:bodyPr/>
          <a:lstStyle/>
          <a:p>
            <a:pPr marL="342900" lvl="1">
              <a:spcBef>
                <a:spcPct val="0"/>
              </a:spcBef>
              <a:spcAft>
                <a:spcPct val="10000"/>
              </a:spcAft>
            </a:pPr>
            <a:r>
              <a:rPr lang="en-US" sz="2400" dirty="0">
                <a:ea typeface="+mn-ea"/>
              </a:rPr>
              <a:t>Key takeaways</a:t>
            </a:r>
          </a:p>
          <a:p>
            <a:pPr lvl="1">
              <a:spcBef>
                <a:spcPct val="0"/>
              </a:spcBef>
              <a:spcAft>
                <a:spcPct val="10000"/>
              </a:spcAft>
            </a:pPr>
            <a:r>
              <a:rPr lang="en-US" dirty="0"/>
              <a:t>The “tail” of cost report must not wag the “dog” of operations</a:t>
            </a:r>
          </a:p>
          <a:p>
            <a:pPr lvl="2">
              <a:spcBef>
                <a:spcPct val="0"/>
              </a:spcBef>
              <a:spcAft>
                <a:spcPct val="10000"/>
              </a:spcAft>
            </a:pPr>
            <a:r>
              <a:rPr lang="en-US" dirty="0"/>
              <a:t>Cost Report should be an input to decision making</a:t>
            </a:r>
          </a:p>
          <a:p>
            <a:pPr marL="1314450" lvl="3"/>
            <a:r>
              <a:rPr lang="en-US" dirty="0"/>
              <a:t>Better stated by Wisconsin CFO</a:t>
            </a:r>
          </a:p>
          <a:p>
            <a:pPr marL="1314450" lvl="3"/>
            <a:endParaRPr lang="en-US" dirty="0"/>
          </a:p>
          <a:p>
            <a:pPr marL="285750" lvl="4" algn="ctr"/>
            <a:r>
              <a:rPr lang="en-US" b="1" i="1" dirty="0">
                <a:solidFill>
                  <a:schemeClr val="accent1"/>
                </a:solidFill>
              </a:rPr>
              <a:t>“Quality and service drive growth and finances – patient safety, quality improvement, customer service”</a:t>
            </a:r>
          </a:p>
          <a:p>
            <a:pPr marL="1662112" lvl="4"/>
            <a:endParaRPr lang="en-US" b="1" i="1" dirty="0">
              <a:solidFill>
                <a:schemeClr val="accent1"/>
              </a:solidFill>
            </a:endParaRPr>
          </a:p>
          <a:p>
            <a:pPr lvl="1">
              <a:spcBef>
                <a:spcPct val="0"/>
              </a:spcBef>
              <a:spcAft>
                <a:spcPct val="10000"/>
              </a:spcAft>
            </a:pPr>
            <a:r>
              <a:rPr lang="en-US" dirty="0"/>
              <a:t>Accurate cost reports are important so that Medicare and Medicaid reimbursement is based on true costs</a:t>
            </a:r>
          </a:p>
          <a:p>
            <a:pPr lvl="1">
              <a:spcBef>
                <a:spcPct val="0"/>
              </a:spcBef>
              <a:spcAft>
                <a:spcPct val="10000"/>
              </a:spcAft>
            </a:pPr>
            <a:r>
              <a:rPr lang="en-US" dirty="0"/>
              <a:t>Important learning from others’ errors in cost report filings</a:t>
            </a:r>
          </a:p>
          <a:p>
            <a:pPr lvl="1">
              <a:spcBef>
                <a:spcPct val="0"/>
              </a:spcBef>
              <a:spcAft>
                <a:spcPct val="10000"/>
              </a:spcAft>
            </a:pPr>
            <a:r>
              <a:rPr lang="en-US" dirty="0"/>
              <a:t>Understand difference between fully allocated costs and variable costs and their appropriate use in evaluating organizational performance</a:t>
            </a:r>
          </a:p>
          <a:p>
            <a:pPr marL="508000" lvl="1" indent="-219075"/>
            <a:endParaRPr lang="en-US" b="1" i="1" dirty="0"/>
          </a:p>
          <a:p>
            <a:pPr marL="508000" lvl="1" indent="-219075"/>
            <a:endParaRPr lang="en-US" dirty="0"/>
          </a:p>
        </p:txBody>
      </p:sp>
      <p:sp>
        <p:nvSpPr>
          <p:cNvPr id="5" name="Rectangle 9"/>
          <p:cNvSpPr>
            <a:spLocks noChangeArrowheads="1"/>
          </p:cNvSpPr>
          <p:nvPr/>
        </p:nvSpPr>
        <p:spPr bwMode="auto">
          <a:xfrm>
            <a:off x="914400" y="152400"/>
            <a:ext cx="6019800" cy="457200"/>
          </a:xfrm>
          <a:prstGeom prst="rect">
            <a:avLst/>
          </a:prstGeom>
          <a:noFill/>
          <a:ln w="9525">
            <a:noFill/>
            <a:miter lim="800000"/>
            <a:headEnd/>
            <a:tailEnd/>
          </a:ln>
        </p:spPr>
        <p:txBody>
          <a:bodyPr/>
          <a:lstStyle/>
          <a:p>
            <a:r>
              <a:rPr lang="en-US" sz="2800" dirty="0">
                <a:latin typeface="+mj-lt"/>
                <a:cs typeface="Arial" pitchFamily="34" charset="0"/>
              </a:rPr>
              <a:t>Summary</a:t>
            </a:r>
          </a:p>
        </p:txBody>
      </p:sp>
    </p:spTree>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762000" y="2438400"/>
            <a:ext cx="7620000" cy="1143000"/>
          </a:xfrm>
        </p:spPr>
        <p:txBody>
          <a:bodyPr/>
          <a:lstStyle/>
          <a:p>
            <a:pPr algn="ctr">
              <a:spcBef>
                <a:spcPct val="0"/>
              </a:spcBef>
              <a:spcAft>
                <a:spcPts val="1200"/>
              </a:spcAft>
              <a:buFontTx/>
              <a:buNone/>
            </a:pPr>
            <a:r>
              <a:rPr lang="en-US" sz="3600" dirty="0">
                <a:solidFill>
                  <a:schemeClr val="bg1"/>
                </a:solidFill>
              </a:rPr>
              <a:t>Thanks for listening!</a:t>
            </a:r>
            <a:r>
              <a:rPr lang="en-US" dirty="0">
                <a:solidFill>
                  <a:schemeClr val="bg1"/>
                </a:solidFill>
              </a:rPr>
              <a:t> </a:t>
            </a:r>
          </a:p>
          <a:p>
            <a:endParaRPr lang="en-US" dirty="0"/>
          </a:p>
        </p:txBody>
      </p:sp>
      <p:sp>
        <p:nvSpPr>
          <p:cNvPr id="71683" name="Rectangle 3"/>
          <p:cNvSpPr>
            <a:spLocks noChangeArrowheads="1"/>
          </p:cNvSpPr>
          <p:nvPr/>
        </p:nvSpPr>
        <p:spPr bwMode="auto">
          <a:xfrm>
            <a:off x="762000" y="5334000"/>
            <a:ext cx="7620000" cy="892552"/>
          </a:xfrm>
          <a:prstGeom prst="rect">
            <a:avLst/>
          </a:prstGeom>
          <a:noFill/>
          <a:ln w="9525">
            <a:noFill/>
            <a:miter lim="800000"/>
            <a:headEnd/>
            <a:tailEnd/>
          </a:ln>
        </p:spPr>
        <p:txBody>
          <a:bodyPr>
            <a:spAutoFit/>
          </a:bodyPr>
          <a:lstStyle/>
          <a:p>
            <a:pPr algn="ctr">
              <a:spcBef>
                <a:spcPct val="20000"/>
              </a:spcBef>
            </a:pPr>
            <a:r>
              <a:rPr lang="en-US" sz="2800" dirty="0">
                <a:solidFill>
                  <a:schemeClr val="bg1"/>
                </a:solidFill>
                <a:latin typeface="+mn-lt"/>
              </a:rPr>
              <a:t>Eric Shell, CPA, MBA</a:t>
            </a:r>
          </a:p>
          <a:p>
            <a:pPr algn="ctr">
              <a:spcBef>
                <a:spcPct val="20000"/>
              </a:spcBef>
            </a:pPr>
            <a:r>
              <a:rPr lang="en-US" dirty="0">
                <a:solidFill>
                  <a:schemeClr val="bg1"/>
                </a:solidFill>
                <a:latin typeface="+mn-lt"/>
              </a:rPr>
              <a:t>eshell@stroudwater.com</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99114">
                        <a14:foregroundMark x1="23544" y1="55556" x2="23544" y2="55556"/>
                        <a14:foregroundMark x1="31772" y1="60256" x2="31772" y2="60256"/>
                        <a14:foregroundMark x1="37468" y1="58120" x2="37468" y2="58120"/>
                        <a14:foregroundMark x1="41013" y1="70940" x2="41013" y2="70940"/>
                        <a14:foregroundMark x1="50380" y1="59402" x2="50380" y2="59402"/>
                        <a14:foregroundMark x1="54684" y1="58120" x2="54684" y2="58120"/>
                        <a14:foregroundMark x1="59747" y1="57265" x2="59747" y2="57265"/>
                        <a14:foregroundMark x1="68354" y1="56410" x2="68354" y2="56410"/>
                        <a14:foregroundMark x1="74684" y1="55556" x2="74684" y2="55556"/>
                        <a14:foregroundMark x1="80127" y1="56410" x2="80127" y2="56410"/>
                        <a14:foregroundMark x1="85696" y1="56410" x2="85696" y2="56410"/>
                        <a14:foregroundMark x1="13544" y1="72650" x2="13544" y2="72650"/>
                        <a14:foregroundMark x1="16835" y1="75641" x2="16835" y2="75641"/>
                        <a14:foregroundMark x1="15316" y1="73077" x2="15316" y2="73077"/>
                        <a14:foregroundMark x1="63671" y1="70940" x2="63671" y2="70940"/>
                        <a14:backgroundMark x1="6962" y1="23077" x2="6962" y2="23077"/>
                        <a14:backgroundMark x1="6962" y1="58974" x2="6962" y2="58974"/>
                        <a14:backgroundMark x1="11772" y1="29915" x2="11772" y2="29915"/>
                        <a14:backgroundMark x1="17468" y1="31197" x2="17468" y2="31197"/>
                        <a14:backgroundMark x1="14937" y1="4701" x2="48101" y2="2991"/>
                        <a14:backgroundMark x1="28101" y1="38889" x2="61772" y2="29915"/>
                        <a14:backgroundMark x1="44937" y1="91026" x2="76456" y2="80769"/>
                        <a14:backgroundMark x1="42532" y1="66239" x2="42532" y2="66239"/>
                        <a14:backgroundMark x1="48861" y1="67949" x2="48861" y2="67949"/>
                        <a14:backgroundMark x1="56076" y1="67094" x2="56076" y2="67094"/>
                        <a14:backgroundMark x1="54937" y1="66239" x2="54937" y2="66239"/>
                        <a14:backgroundMark x1="63544" y1="62393" x2="63544" y2="62393"/>
                        <a14:backgroundMark x1="80000" y1="68803" x2="80000" y2="68803"/>
                        <a14:backgroundMark x1="84810" y1="62393" x2="84810" y2="62393"/>
                        <a14:backgroundMark x1="36329" y1="72650" x2="36329" y2="72650"/>
                        <a14:backgroundMark x1="36329" y1="61966" x2="36329" y2="61966"/>
                        <a14:backgroundMark x1="12152" y1="73077" x2="12152" y2="73077"/>
                      </a14:backgroundRemoval>
                    </a14:imgEffect>
                  </a14:imgLayer>
                </a14:imgProps>
              </a:ext>
              <a:ext uri="{28A0092B-C50C-407E-A947-70E740481C1C}">
                <a14:useLocalDpi xmlns:a14="http://schemas.microsoft.com/office/drawing/2010/main" val="0"/>
              </a:ext>
            </a:extLst>
          </a:blip>
          <a:stretch>
            <a:fillRect/>
          </a:stretch>
        </p:blipFill>
        <p:spPr>
          <a:xfrm>
            <a:off x="1760914" y="3733800"/>
            <a:ext cx="5556858" cy="1426346"/>
          </a:xfrm>
          <a:prstGeom prst="rect">
            <a:avLst/>
          </a:prstGeom>
        </p:spPr>
      </p:pic>
    </p:spTree>
  </p:cSld>
  <p:clrMapOvr>
    <a:masterClrMapping/>
  </p:clrMapOvr>
  <p:transition>
    <p:zoom dir="in"/>
  </p:transition>
</p:sld>
</file>

<file path=ppt/theme/theme1.xml><?xml version="1.0" encoding="utf-8"?>
<a:theme xmlns:a="http://schemas.openxmlformats.org/drawingml/2006/main" name="mapprnt">
  <a:themeElements>
    <a:clrScheme name="Stroudwater colors">
      <a:dk1>
        <a:sysClr val="windowText" lastClr="000000"/>
      </a:dk1>
      <a:lt1>
        <a:sysClr val="window" lastClr="FFFFFF"/>
      </a:lt1>
      <a:dk2>
        <a:srgbClr val="4E5B6F"/>
      </a:dk2>
      <a:lt2>
        <a:srgbClr val="D6ECFF"/>
      </a:lt2>
      <a:accent1>
        <a:srgbClr val="005B99"/>
      </a:accent1>
      <a:accent2>
        <a:srgbClr val="FF6600"/>
      </a:accent2>
      <a:accent3>
        <a:srgbClr val="6D6E70"/>
      </a:accent3>
      <a:accent4>
        <a:srgbClr val="C00000"/>
      </a:accent4>
      <a:accent5>
        <a:srgbClr val="425EA9"/>
      </a:accent5>
      <a:accent6>
        <a:srgbClr val="47596C"/>
      </a:accent6>
      <a:hlink>
        <a:srgbClr val="007DEA"/>
      </a:hlink>
      <a:folHlink>
        <a:srgbClr val="003E75"/>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pr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ppr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ppr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ppr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ppr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ppr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ppr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71143-CFE8-42B9-8371-810E283B62FB}"/>
</file>

<file path=customXml/itemProps2.xml><?xml version="1.0" encoding="utf-8"?>
<ds:datastoreItem xmlns:ds="http://schemas.openxmlformats.org/officeDocument/2006/customXml" ds:itemID="{14D7EF2A-C847-4177-A43C-C940A3C106AD}"/>
</file>

<file path=docProps/app.xml><?xml version="1.0" encoding="utf-8"?>
<Properties xmlns="http://schemas.openxmlformats.org/officeDocument/2006/extended-properties" xmlns:vt="http://schemas.openxmlformats.org/officeDocument/2006/docPropsVTypes">
  <Template>C:\Program Files\Microsoft Office\Templates\PresentationPro\mapprnt.pot</Template>
  <TotalTime>34597</TotalTime>
  <Words>3775</Words>
  <Application>Microsoft Macintosh PowerPoint</Application>
  <PresentationFormat>On-screen Show (4:3)</PresentationFormat>
  <Paragraphs>734</Paragraphs>
  <Slides>91</Slides>
  <Notes>90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Times New Roman</vt:lpstr>
      <vt:lpstr>Trebuchet MS</vt:lpstr>
      <vt:lpstr>Verdana</vt:lpstr>
      <vt:lpstr>mapprnt</vt:lpstr>
      <vt:lpstr>WVHA Small Rural Hospital  Leadership and Management Team Seminar Series Cost Reports for Decision Makers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Stroudwater Associates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PI Strategies -  3-26-03</dc:title>
  <dc:creator>Eric Shell</dc:creator>
  <cp:lastModifiedBy>Microsoft Office User</cp:lastModifiedBy>
  <cp:revision>505</cp:revision>
  <cp:lastPrinted>2001-02-27T14:59:53Z</cp:lastPrinted>
  <dcterms:created xsi:type="dcterms:W3CDTF">1999-04-08T23:25:03Z</dcterms:created>
  <dcterms:modified xsi:type="dcterms:W3CDTF">2018-05-14T12:44:05Z</dcterms:modified>
</cp:coreProperties>
</file>