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notesMasterIdLst>
    <p:notesMasterId r:id="rId58"/>
  </p:notesMasterIdLst>
  <p:handoutMasterIdLst>
    <p:handoutMasterId r:id="rId59"/>
  </p:handoutMasterIdLst>
  <p:sldIdLst>
    <p:sldId id="2011" r:id="rId2"/>
    <p:sldId id="1861" r:id="rId3"/>
    <p:sldId id="2012" r:id="rId4"/>
    <p:sldId id="1956" r:id="rId5"/>
    <p:sldId id="1901" r:id="rId6"/>
    <p:sldId id="1911" r:id="rId7"/>
    <p:sldId id="1913" r:id="rId8"/>
    <p:sldId id="1906" r:id="rId9"/>
    <p:sldId id="1902" r:id="rId10"/>
    <p:sldId id="1905" r:id="rId11"/>
    <p:sldId id="1923" r:id="rId12"/>
    <p:sldId id="1914" r:id="rId13"/>
    <p:sldId id="1915" r:id="rId14"/>
    <p:sldId id="1903" r:id="rId15"/>
    <p:sldId id="1907" r:id="rId16"/>
    <p:sldId id="1904" r:id="rId17"/>
    <p:sldId id="1908" r:id="rId18"/>
    <p:sldId id="1909" r:id="rId19"/>
    <p:sldId id="1910" r:id="rId20"/>
    <p:sldId id="2014" r:id="rId21"/>
    <p:sldId id="1916" r:id="rId22"/>
    <p:sldId id="1928" r:id="rId23"/>
    <p:sldId id="1924" r:id="rId24"/>
    <p:sldId id="1925" r:id="rId25"/>
    <p:sldId id="1927" r:id="rId26"/>
    <p:sldId id="2013" r:id="rId27"/>
    <p:sldId id="2026" r:id="rId28"/>
    <p:sldId id="2015" r:id="rId29"/>
    <p:sldId id="1970" r:id="rId30"/>
    <p:sldId id="2024" r:id="rId31"/>
    <p:sldId id="2027" r:id="rId32"/>
    <p:sldId id="3477" r:id="rId33"/>
    <p:sldId id="3478" r:id="rId34"/>
    <p:sldId id="2028" r:id="rId35"/>
    <p:sldId id="2029" r:id="rId36"/>
    <p:sldId id="3479" r:id="rId37"/>
    <p:sldId id="3480" r:id="rId38"/>
    <p:sldId id="2046" r:id="rId39"/>
    <p:sldId id="2047" r:id="rId40"/>
    <p:sldId id="2048" r:id="rId41"/>
    <p:sldId id="3481" r:id="rId42"/>
    <p:sldId id="3482" r:id="rId43"/>
    <p:sldId id="3483" r:id="rId44"/>
    <p:sldId id="3484" r:id="rId45"/>
    <p:sldId id="3485" r:id="rId46"/>
    <p:sldId id="3487" r:id="rId47"/>
    <p:sldId id="3488" r:id="rId48"/>
    <p:sldId id="3593" r:id="rId49"/>
    <p:sldId id="3516" r:id="rId50"/>
    <p:sldId id="3518" r:id="rId51"/>
    <p:sldId id="3486" r:id="rId52"/>
    <p:sldId id="3594" r:id="rId53"/>
    <p:sldId id="3596" r:id="rId54"/>
    <p:sldId id="3595" r:id="rId55"/>
    <p:sldId id="1981" r:id="rId56"/>
    <p:sldId id="1912" r:id="rId5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Guyot" initials="MG" lastIdx="2" clrIdx="0"/>
  <p:cmAuthor id="1" name="Hillary Zipper" initials="HZ"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200"/>
    <a:srgbClr val="F28E2B"/>
    <a:srgbClr val="CBC06E"/>
    <a:srgbClr val="E7F1F5"/>
    <a:srgbClr val="1EE303"/>
    <a:srgbClr val="005B99"/>
    <a:srgbClr val="E09D53"/>
    <a:srgbClr val="98B764"/>
    <a:srgbClr val="3E8BB1"/>
    <a:srgbClr val="197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6" autoAdjust="0"/>
    <p:restoredTop sz="94343" autoAdjust="0"/>
  </p:normalViewPr>
  <p:slideViewPr>
    <p:cSldViewPr>
      <p:cViewPr varScale="1">
        <p:scale>
          <a:sx n="110" d="100"/>
          <a:sy n="110" d="100"/>
        </p:scale>
        <p:origin x="1626" y="108"/>
      </p:cViewPr>
      <p:guideLst>
        <p:guide orient="horz" pos="624"/>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6645" tIns="48323" rIns="96645" bIns="48323" rtlCol="0"/>
          <a:lstStyle>
            <a:lvl1pPr algn="l">
              <a:defRPr sz="1100"/>
            </a:lvl1pPr>
          </a:lstStyle>
          <a:p>
            <a:endParaRPr lang="en-US" dirty="0"/>
          </a:p>
        </p:txBody>
      </p:sp>
      <p:sp>
        <p:nvSpPr>
          <p:cNvPr id="3" name="Date Placeholder 2"/>
          <p:cNvSpPr>
            <a:spLocks noGrp="1"/>
          </p:cNvSpPr>
          <p:nvPr>
            <p:ph type="dt" sz="quarter" idx="1"/>
          </p:nvPr>
        </p:nvSpPr>
        <p:spPr>
          <a:xfrm>
            <a:off x="4143587" y="0"/>
            <a:ext cx="3169920" cy="479892"/>
          </a:xfrm>
          <a:prstGeom prst="rect">
            <a:avLst/>
          </a:prstGeom>
        </p:spPr>
        <p:txBody>
          <a:bodyPr vert="horz" lIns="96645" tIns="48323" rIns="96645" bIns="48323" rtlCol="0"/>
          <a:lstStyle>
            <a:lvl1pPr algn="r">
              <a:defRPr sz="1100"/>
            </a:lvl1pPr>
          </a:lstStyle>
          <a:p>
            <a:fld id="{D7684E86-29BF-4E96-BDE0-279EAB2DA1AA}" type="datetimeFigureOut">
              <a:rPr lang="en-US" smtClean="0"/>
              <a:t>7/23/2019</a:t>
            </a:fld>
            <a:endParaRPr lang="en-US" dirty="0"/>
          </a:p>
        </p:txBody>
      </p:sp>
      <p:sp>
        <p:nvSpPr>
          <p:cNvPr id="4" name="Footer Placeholder 3"/>
          <p:cNvSpPr>
            <a:spLocks noGrp="1"/>
          </p:cNvSpPr>
          <p:nvPr>
            <p:ph type="ftr" sz="quarter" idx="2"/>
          </p:nvPr>
        </p:nvSpPr>
        <p:spPr>
          <a:xfrm>
            <a:off x="0" y="9119625"/>
            <a:ext cx="3169920" cy="479892"/>
          </a:xfrm>
          <a:prstGeom prst="rect">
            <a:avLst/>
          </a:prstGeom>
        </p:spPr>
        <p:txBody>
          <a:bodyPr vert="horz" lIns="96645" tIns="48323" rIns="96645" bIns="48323"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6645" tIns="48323" rIns="96645" bIns="48323" rtlCol="0" anchor="b"/>
          <a:lstStyle>
            <a:lvl1pPr algn="r">
              <a:defRPr sz="1100"/>
            </a:lvl1pPr>
          </a:lstStyle>
          <a:p>
            <a:fld id="{912978F9-7115-4969-B500-AB79F290A01D}" type="slidenum">
              <a:rPr lang="en-US" smtClean="0"/>
              <a:t>‹#›</a:t>
            </a:fld>
            <a:endParaRPr lang="en-US" dirty="0"/>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eaLnBrk="1" hangingPunct="1">
              <a:defRPr sz="11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eaLnBrk="1" hangingPunct="1">
              <a:defRPr sz="11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eaLnBrk="1" hangingPunct="1">
              <a:defRPr sz="11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3"/>
            <a:ext cx="3169920" cy="48006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eaLnBrk="1" hangingPunct="1">
              <a:defRPr sz="11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387953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7364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3752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0D19122-8408-42A1-9C07-E70CC8D18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3113" indent="-296863">
              <a:spcBef>
                <a:spcPct val="30000"/>
              </a:spcBef>
              <a:defRPr sz="1200">
                <a:solidFill>
                  <a:schemeClr val="tx1"/>
                </a:solidFill>
                <a:latin typeface="Arial" panose="020B0604020202020204" pitchFamily="34" charset="0"/>
              </a:defRPr>
            </a:lvl2pPr>
            <a:lvl3pPr marL="1189038" indent="-236538">
              <a:spcBef>
                <a:spcPct val="30000"/>
              </a:spcBef>
              <a:defRPr sz="1200">
                <a:solidFill>
                  <a:schemeClr val="tx1"/>
                </a:solidFill>
                <a:latin typeface="Arial" panose="020B0604020202020204" pitchFamily="34" charset="0"/>
              </a:defRPr>
            </a:lvl3pPr>
            <a:lvl4pPr marL="1663700" indent="-236538">
              <a:spcBef>
                <a:spcPct val="30000"/>
              </a:spcBef>
              <a:defRPr sz="1200">
                <a:solidFill>
                  <a:schemeClr val="tx1"/>
                </a:solidFill>
                <a:latin typeface="Arial" panose="020B0604020202020204" pitchFamily="34" charset="0"/>
              </a:defRPr>
            </a:lvl4pPr>
            <a:lvl5pPr marL="2139950" indent="-236538">
              <a:spcBef>
                <a:spcPct val="30000"/>
              </a:spcBef>
              <a:defRPr sz="1200">
                <a:solidFill>
                  <a:schemeClr val="tx1"/>
                </a:solidFill>
                <a:latin typeface="Arial" panose="020B0604020202020204" pitchFamily="34" charset="0"/>
              </a:defRPr>
            </a:lvl5pPr>
            <a:lvl6pPr marL="2597150" indent="-236538" eaLnBrk="0" fontAlgn="base" hangingPunct="0">
              <a:spcBef>
                <a:spcPct val="30000"/>
              </a:spcBef>
              <a:spcAft>
                <a:spcPct val="0"/>
              </a:spcAft>
              <a:defRPr sz="1200">
                <a:solidFill>
                  <a:schemeClr val="tx1"/>
                </a:solidFill>
                <a:latin typeface="Arial" panose="020B0604020202020204" pitchFamily="34" charset="0"/>
              </a:defRPr>
            </a:lvl6pPr>
            <a:lvl7pPr marL="3054350" indent="-236538" eaLnBrk="0" fontAlgn="base" hangingPunct="0">
              <a:spcBef>
                <a:spcPct val="30000"/>
              </a:spcBef>
              <a:spcAft>
                <a:spcPct val="0"/>
              </a:spcAft>
              <a:defRPr sz="1200">
                <a:solidFill>
                  <a:schemeClr val="tx1"/>
                </a:solidFill>
                <a:latin typeface="Arial" panose="020B0604020202020204" pitchFamily="34" charset="0"/>
              </a:defRPr>
            </a:lvl7pPr>
            <a:lvl8pPr marL="3511550" indent="-236538" eaLnBrk="0" fontAlgn="base" hangingPunct="0">
              <a:spcBef>
                <a:spcPct val="30000"/>
              </a:spcBef>
              <a:spcAft>
                <a:spcPct val="0"/>
              </a:spcAft>
              <a:defRPr sz="1200">
                <a:solidFill>
                  <a:schemeClr val="tx1"/>
                </a:solidFill>
                <a:latin typeface="Arial" panose="020B0604020202020204" pitchFamily="34" charset="0"/>
              </a:defRPr>
            </a:lvl8pPr>
            <a:lvl9pPr marL="3968750"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00DDC-3C6C-4FD2-B256-54E0711D5B52}" type="slidenum">
              <a:rPr lang="en-US" altLang="en-US" smtClean="0"/>
              <a:pPr>
                <a:spcBef>
                  <a:spcPct val="0"/>
                </a:spcBef>
              </a:pPr>
              <a:t>38</a:t>
            </a:fld>
            <a:endParaRPr lang="en-US" altLang="en-US"/>
          </a:p>
        </p:txBody>
      </p:sp>
      <p:sp>
        <p:nvSpPr>
          <p:cNvPr id="67587" name="Rectangle 2">
            <a:extLst>
              <a:ext uri="{FF2B5EF4-FFF2-40B4-BE49-F238E27FC236}">
                <a16:creationId xmlns:a16="http://schemas.microsoft.com/office/drawing/2014/main" id="{8882A8FA-CF2D-4DAF-8120-91E371EAC6F0}"/>
              </a:ext>
            </a:extLst>
          </p:cNvPr>
          <p:cNvSpPr>
            <a:spLocks noGrp="1" noRot="1" noChangeAspect="1" noChangeArrowheads="1" noTextEdit="1"/>
          </p:cNvSpPr>
          <p:nvPr>
            <p:ph type="sldImg"/>
          </p:nvPr>
        </p:nvSpPr>
        <p:spPr>
          <a:xfrm>
            <a:off x="1260475" y="719138"/>
            <a:ext cx="4795838" cy="3595687"/>
          </a:xfrm>
          <a:ln/>
        </p:spPr>
      </p:sp>
      <p:sp>
        <p:nvSpPr>
          <p:cNvPr id="67588" name="Rectangle 3">
            <a:extLst>
              <a:ext uri="{FF2B5EF4-FFF2-40B4-BE49-F238E27FC236}">
                <a16:creationId xmlns:a16="http://schemas.microsoft.com/office/drawing/2014/main" id="{C2F5A371-5CE3-45FC-809A-1E2BCF25A92E}"/>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6516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DBD2D1B-D628-44E6-AC87-987D40603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3113" indent="-296863">
              <a:spcBef>
                <a:spcPct val="30000"/>
              </a:spcBef>
              <a:defRPr sz="1200">
                <a:solidFill>
                  <a:schemeClr val="tx1"/>
                </a:solidFill>
                <a:latin typeface="Arial" panose="020B0604020202020204" pitchFamily="34" charset="0"/>
              </a:defRPr>
            </a:lvl2pPr>
            <a:lvl3pPr marL="1189038" indent="-236538">
              <a:spcBef>
                <a:spcPct val="30000"/>
              </a:spcBef>
              <a:defRPr sz="1200">
                <a:solidFill>
                  <a:schemeClr val="tx1"/>
                </a:solidFill>
                <a:latin typeface="Arial" panose="020B0604020202020204" pitchFamily="34" charset="0"/>
              </a:defRPr>
            </a:lvl3pPr>
            <a:lvl4pPr marL="1663700" indent="-236538">
              <a:spcBef>
                <a:spcPct val="30000"/>
              </a:spcBef>
              <a:defRPr sz="1200">
                <a:solidFill>
                  <a:schemeClr val="tx1"/>
                </a:solidFill>
                <a:latin typeface="Arial" panose="020B0604020202020204" pitchFamily="34" charset="0"/>
              </a:defRPr>
            </a:lvl4pPr>
            <a:lvl5pPr marL="2139950" indent="-236538">
              <a:spcBef>
                <a:spcPct val="30000"/>
              </a:spcBef>
              <a:defRPr sz="1200">
                <a:solidFill>
                  <a:schemeClr val="tx1"/>
                </a:solidFill>
                <a:latin typeface="Arial" panose="020B0604020202020204" pitchFamily="34" charset="0"/>
              </a:defRPr>
            </a:lvl5pPr>
            <a:lvl6pPr marL="2597150" indent="-236538" eaLnBrk="0" fontAlgn="base" hangingPunct="0">
              <a:spcBef>
                <a:spcPct val="30000"/>
              </a:spcBef>
              <a:spcAft>
                <a:spcPct val="0"/>
              </a:spcAft>
              <a:defRPr sz="1200">
                <a:solidFill>
                  <a:schemeClr val="tx1"/>
                </a:solidFill>
                <a:latin typeface="Arial" panose="020B0604020202020204" pitchFamily="34" charset="0"/>
              </a:defRPr>
            </a:lvl6pPr>
            <a:lvl7pPr marL="3054350" indent="-236538" eaLnBrk="0" fontAlgn="base" hangingPunct="0">
              <a:spcBef>
                <a:spcPct val="30000"/>
              </a:spcBef>
              <a:spcAft>
                <a:spcPct val="0"/>
              </a:spcAft>
              <a:defRPr sz="1200">
                <a:solidFill>
                  <a:schemeClr val="tx1"/>
                </a:solidFill>
                <a:latin typeface="Arial" panose="020B0604020202020204" pitchFamily="34" charset="0"/>
              </a:defRPr>
            </a:lvl7pPr>
            <a:lvl8pPr marL="3511550" indent="-236538" eaLnBrk="0" fontAlgn="base" hangingPunct="0">
              <a:spcBef>
                <a:spcPct val="30000"/>
              </a:spcBef>
              <a:spcAft>
                <a:spcPct val="0"/>
              </a:spcAft>
              <a:defRPr sz="1200">
                <a:solidFill>
                  <a:schemeClr val="tx1"/>
                </a:solidFill>
                <a:latin typeface="Arial" panose="020B0604020202020204" pitchFamily="34" charset="0"/>
              </a:defRPr>
            </a:lvl8pPr>
            <a:lvl9pPr marL="3968750"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19604-B1F2-46CA-A9FF-D8F66D362451}" type="slidenum">
              <a:rPr lang="en-US" altLang="en-US" smtClean="0"/>
              <a:pPr>
                <a:spcBef>
                  <a:spcPct val="0"/>
                </a:spcBef>
              </a:pPr>
              <a:t>39</a:t>
            </a:fld>
            <a:endParaRPr lang="en-US" altLang="en-US"/>
          </a:p>
        </p:txBody>
      </p:sp>
      <p:sp>
        <p:nvSpPr>
          <p:cNvPr id="69635" name="Rectangle 2">
            <a:extLst>
              <a:ext uri="{FF2B5EF4-FFF2-40B4-BE49-F238E27FC236}">
                <a16:creationId xmlns:a16="http://schemas.microsoft.com/office/drawing/2014/main" id="{0B7942BD-BA1F-4D5F-8C8D-8C396490DCDE}"/>
              </a:ext>
            </a:extLst>
          </p:cNvPr>
          <p:cNvSpPr>
            <a:spLocks noGrp="1" noRot="1" noChangeAspect="1" noChangeArrowheads="1" noTextEdit="1"/>
          </p:cNvSpPr>
          <p:nvPr>
            <p:ph type="sldImg"/>
          </p:nvPr>
        </p:nvSpPr>
        <p:spPr>
          <a:xfrm>
            <a:off x="1260475" y="719138"/>
            <a:ext cx="4795838" cy="3595687"/>
          </a:xfrm>
          <a:ln/>
        </p:spPr>
      </p:sp>
      <p:sp>
        <p:nvSpPr>
          <p:cNvPr id="69636" name="Rectangle 3">
            <a:extLst>
              <a:ext uri="{FF2B5EF4-FFF2-40B4-BE49-F238E27FC236}">
                <a16:creationId xmlns:a16="http://schemas.microsoft.com/office/drawing/2014/main" id="{9E0C401A-4DCD-4BF6-8401-F42B54CE6D63}"/>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3694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D91D1D0-C09E-43DC-9AA0-FDBF658B9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3113" indent="-296863">
              <a:spcBef>
                <a:spcPct val="30000"/>
              </a:spcBef>
              <a:defRPr sz="1200">
                <a:solidFill>
                  <a:schemeClr val="tx1"/>
                </a:solidFill>
                <a:latin typeface="Arial" panose="020B0604020202020204" pitchFamily="34" charset="0"/>
              </a:defRPr>
            </a:lvl2pPr>
            <a:lvl3pPr marL="1189038" indent="-236538">
              <a:spcBef>
                <a:spcPct val="30000"/>
              </a:spcBef>
              <a:defRPr sz="1200">
                <a:solidFill>
                  <a:schemeClr val="tx1"/>
                </a:solidFill>
                <a:latin typeface="Arial" panose="020B0604020202020204" pitchFamily="34" charset="0"/>
              </a:defRPr>
            </a:lvl3pPr>
            <a:lvl4pPr marL="1663700" indent="-236538">
              <a:spcBef>
                <a:spcPct val="30000"/>
              </a:spcBef>
              <a:defRPr sz="1200">
                <a:solidFill>
                  <a:schemeClr val="tx1"/>
                </a:solidFill>
                <a:latin typeface="Arial" panose="020B0604020202020204" pitchFamily="34" charset="0"/>
              </a:defRPr>
            </a:lvl4pPr>
            <a:lvl5pPr marL="2139950" indent="-236538">
              <a:spcBef>
                <a:spcPct val="30000"/>
              </a:spcBef>
              <a:defRPr sz="1200">
                <a:solidFill>
                  <a:schemeClr val="tx1"/>
                </a:solidFill>
                <a:latin typeface="Arial" panose="020B0604020202020204" pitchFamily="34" charset="0"/>
              </a:defRPr>
            </a:lvl5pPr>
            <a:lvl6pPr marL="2597150" indent="-236538" eaLnBrk="0" fontAlgn="base" hangingPunct="0">
              <a:spcBef>
                <a:spcPct val="30000"/>
              </a:spcBef>
              <a:spcAft>
                <a:spcPct val="0"/>
              </a:spcAft>
              <a:defRPr sz="1200">
                <a:solidFill>
                  <a:schemeClr val="tx1"/>
                </a:solidFill>
                <a:latin typeface="Arial" panose="020B0604020202020204" pitchFamily="34" charset="0"/>
              </a:defRPr>
            </a:lvl6pPr>
            <a:lvl7pPr marL="3054350" indent="-236538" eaLnBrk="0" fontAlgn="base" hangingPunct="0">
              <a:spcBef>
                <a:spcPct val="30000"/>
              </a:spcBef>
              <a:spcAft>
                <a:spcPct val="0"/>
              </a:spcAft>
              <a:defRPr sz="1200">
                <a:solidFill>
                  <a:schemeClr val="tx1"/>
                </a:solidFill>
                <a:latin typeface="Arial" panose="020B0604020202020204" pitchFamily="34" charset="0"/>
              </a:defRPr>
            </a:lvl7pPr>
            <a:lvl8pPr marL="3511550" indent="-236538" eaLnBrk="0" fontAlgn="base" hangingPunct="0">
              <a:spcBef>
                <a:spcPct val="30000"/>
              </a:spcBef>
              <a:spcAft>
                <a:spcPct val="0"/>
              </a:spcAft>
              <a:defRPr sz="1200">
                <a:solidFill>
                  <a:schemeClr val="tx1"/>
                </a:solidFill>
                <a:latin typeface="Arial" panose="020B0604020202020204" pitchFamily="34" charset="0"/>
              </a:defRPr>
            </a:lvl8pPr>
            <a:lvl9pPr marL="3968750"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6BC448-4DC2-4168-AB2F-9288D937869D}" type="slidenum">
              <a:rPr lang="en-US" altLang="en-US" smtClean="0"/>
              <a:pPr>
                <a:spcBef>
                  <a:spcPct val="0"/>
                </a:spcBef>
              </a:pPr>
              <a:t>40</a:t>
            </a:fld>
            <a:endParaRPr lang="en-US" altLang="en-US"/>
          </a:p>
        </p:txBody>
      </p:sp>
      <p:sp>
        <p:nvSpPr>
          <p:cNvPr id="71683" name="Rectangle 2">
            <a:extLst>
              <a:ext uri="{FF2B5EF4-FFF2-40B4-BE49-F238E27FC236}">
                <a16:creationId xmlns:a16="http://schemas.microsoft.com/office/drawing/2014/main" id="{2747827C-BDD2-4D51-B497-D402AC8DA4B0}"/>
              </a:ext>
            </a:extLst>
          </p:cNvPr>
          <p:cNvSpPr>
            <a:spLocks noGrp="1" noRot="1" noChangeAspect="1" noChangeArrowheads="1" noTextEdit="1"/>
          </p:cNvSpPr>
          <p:nvPr>
            <p:ph type="sldImg"/>
          </p:nvPr>
        </p:nvSpPr>
        <p:spPr>
          <a:xfrm>
            <a:off x="1260475" y="719138"/>
            <a:ext cx="4795838" cy="3595687"/>
          </a:xfrm>
          <a:ln/>
        </p:spPr>
      </p:sp>
      <p:sp>
        <p:nvSpPr>
          <p:cNvPr id="71684" name="Rectangle 3">
            <a:extLst>
              <a:ext uri="{FF2B5EF4-FFF2-40B4-BE49-F238E27FC236}">
                <a16:creationId xmlns:a16="http://schemas.microsoft.com/office/drawing/2014/main" id="{1735A08D-9B65-4249-A355-C9F84B6C3D72}"/>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6670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186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9206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7143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331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8731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862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1156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0133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02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01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771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7389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0226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6696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06598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3853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55597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154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9472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0265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27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3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1395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259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BC2A6F-4A46-4D33-80A7-0499155B88CE}" type="slidenum">
              <a:rPr lang="en-US" smtClean="0"/>
              <a:pPr>
                <a:defRPr/>
              </a:pPr>
              <a:t>‹#›</a:t>
            </a:fld>
            <a:endParaRPr lang="en-US" dirty="0"/>
          </a:p>
        </p:txBody>
      </p:sp>
    </p:spTree>
    <p:extLst>
      <p:ext uri="{BB962C8B-B14F-4D97-AF65-F5344CB8AC3E}">
        <p14:creationId xmlns:p14="http://schemas.microsoft.com/office/powerpoint/2010/main" val="35790559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72374"/>
            <a:ext cx="6400800" cy="4572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FE3580-C414-4D58-866C-8F6D6B316618}" type="slidenum">
              <a:rPr lang="en-US" smtClean="0"/>
              <a:pPr>
                <a:defRPr/>
              </a:pPr>
              <a:t>‹#›</a:t>
            </a:fld>
            <a:endParaRPr lang="en-US" dirty="0"/>
          </a:p>
        </p:txBody>
      </p:sp>
    </p:spTree>
    <p:extLst>
      <p:ext uri="{BB962C8B-B14F-4D97-AF65-F5344CB8AC3E}">
        <p14:creationId xmlns:p14="http://schemas.microsoft.com/office/powerpoint/2010/main" val="33712018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B353A7-DCBA-4206-B0C8-4A71069C7AD9}" type="slidenum">
              <a:rPr lang="en-US" smtClean="0"/>
              <a:pPr>
                <a:defRPr/>
              </a:pPr>
              <a:t>‹#›</a:t>
            </a:fld>
            <a:endParaRPr lang="en-US" dirty="0"/>
          </a:p>
        </p:txBody>
      </p:sp>
    </p:spTree>
    <p:extLst>
      <p:ext uri="{BB962C8B-B14F-4D97-AF65-F5344CB8AC3E}">
        <p14:creationId xmlns:p14="http://schemas.microsoft.com/office/powerpoint/2010/main" val="1916885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dirty="0"/>
          </a:p>
        </p:txBody>
      </p:sp>
    </p:spTree>
    <p:extLst>
      <p:ext uri="{BB962C8B-B14F-4D97-AF65-F5344CB8AC3E}">
        <p14:creationId xmlns:p14="http://schemas.microsoft.com/office/powerpoint/2010/main" val="3490728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DB23D8-D88F-4FF9-8FC5-CF72CE79B248}" type="slidenum">
              <a:rPr lang="en-US" smtClean="0"/>
              <a:pPr>
                <a:defRPr/>
              </a:pPr>
              <a:t>‹#›</a:t>
            </a:fld>
            <a:endParaRPr lang="en-US" dirty="0"/>
          </a:p>
        </p:txBody>
      </p:sp>
    </p:spTree>
    <p:extLst>
      <p:ext uri="{BB962C8B-B14F-4D97-AF65-F5344CB8AC3E}">
        <p14:creationId xmlns:p14="http://schemas.microsoft.com/office/powerpoint/2010/main" val="13255902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267FF6-9F8E-4DE5-A399-8714E8A7166D}" type="slidenum">
              <a:rPr lang="en-US" smtClean="0"/>
              <a:pPr>
                <a:defRPr/>
              </a:pPr>
              <a:t>‹#›</a:t>
            </a:fld>
            <a:endParaRPr lang="en-US" dirty="0"/>
          </a:p>
        </p:txBody>
      </p:sp>
    </p:spTree>
    <p:extLst>
      <p:ext uri="{BB962C8B-B14F-4D97-AF65-F5344CB8AC3E}">
        <p14:creationId xmlns:p14="http://schemas.microsoft.com/office/powerpoint/2010/main" val="13037662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D5B720-AC2F-4736-B461-39A789051B3C}" type="slidenum">
              <a:rPr lang="en-US" smtClean="0"/>
              <a:pPr>
                <a:defRPr/>
              </a:pPr>
              <a:t>‹#›</a:t>
            </a:fld>
            <a:endParaRPr lang="en-US" dirty="0"/>
          </a:p>
        </p:txBody>
      </p:sp>
    </p:spTree>
    <p:extLst>
      <p:ext uri="{BB962C8B-B14F-4D97-AF65-F5344CB8AC3E}">
        <p14:creationId xmlns:p14="http://schemas.microsoft.com/office/powerpoint/2010/main" val="40372718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D0C97C5-3088-4546-BD00-040891703F2F}" type="slidenum">
              <a:rPr lang="en-US" smtClean="0"/>
              <a:pPr>
                <a:defRPr/>
              </a:pPr>
              <a:t>‹#›</a:t>
            </a:fld>
            <a:endParaRPr lang="en-US" dirty="0"/>
          </a:p>
        </p:txBody>
      </p:sp>
    </p:spTree>
    <p:extLst>
      <p:ext uri="{BB962C8B-B14F-4D97-AF65-F5344CB8AC3E}">
        <p14:creationId xmlns:p14="http://schemas.microsoft.com/office/powerpoint/2010/main" val="8982609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89EE24-D388-43FA-B214-3FEF3392103F}" type="slidenum">
              <a:rPr lang="en-US" smtClean="0"/>
              <a:pPr>
                <a:defRPr/>
              </a:pPr>
              <a:t>‹#›</a:t>
            </a:fld>
            <a:endParaRPr lang="en-US" dirty="0"/>
          </a:p>
        </p:txBody>
      </p:sp>
    </p:spTree>
    <p:extLst>
      <p:ext uri="{BB962C8B-B14F-4D97-AF65-F5344CB8AC3E}">
        <p14:creationId xmlns:p14="http://schemas.microsoft.com/office/powerpoint/2010/main" val="22062864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92C473-2133-4DE8-8B75-D58D4772F8E9}" type="slidenum">
              <a:rPr lang="en-US" smtClean="0"/>
              <a:pPr>
                <a:defRPr/>
              </a:pPr>
              <a:t>‹#›</a:t>
            </a:fld>
            <a:endParaRPr lang="en-US" dirty="0"/>
          </a:p>
        </p:txBody>
      </p:sp>
    </p:spTree>
    <p:extLst>
      <p:ext uri="{BB962C8B-B14F-4D97-AF65-F5344CB8AC3E}">
        <p14:creationId xmlns:p14="http://schemas.microsoft.com/office/powerpoint/2010/main" val="19390568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3D5F4D-FF71-4744-A65A-BDEE6D1218D7}" type="slidenum">
              <a:rPr lang="en-US" smtClean="0"/>
              <a:pPr>
                <a:defRPr/>
              </a:pPr>
              <a:t>‹#›</a:t>
            </a:fld>
            <a:endParaRPr lang="en-US" dirty="0"/>
          </a:p>
        </p:txBody>
      </p:sp>
    </p:spTree>
    <p:extLst>
      <p:ext uri="{BB962C8B-B14F-4D97-AF65-F5344CB8AC3E}">
        <p14:creationId xmlns:p14="http://schemas.microsoft.com/office/powerpoint/2010/main" val="5473038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3F524A-EC83-4F2C-9746-C5602FB4669B}" type="slidenum">
              <a:rPr lang="en-US" smtClean="0"/>
              <a:pPr>
                <a:defRPr/>
              </a:pPr>
              <a:t>‹#›</a:t>
            </a:fld>
            <a:endParaRPr lang="en-US" dirty="0"/>
          </a:p>
        </p:txBody>
      </p:sp>
    </p:spTree>
    <p:extLst>
      <p:ext uri="{BB962C8B-B14F-4D97-AF65-F5344CB8AC3E}">
        <p14:creationId xmlns:p14="http://schemas.microsoft.com/office/powerpoint/2010/main" val="10802474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4572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914399" y="1417637"/>
            <a:ext cx="729573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FF01E5-F213-4A2D-82AC-DA78EA58C084}" type="slidenum">
              <a:rPr lang="en-US" smtClean="0"/>
              <a:pPr>
                <a:defRPr/>
              </a:pPr>
              <a:t>‹#›</a:t>
            </a:fld>
            <a:endParaRPr lang="en-US" dirty="0"/>
          </a:p>
        </p:txBody>
      </p:sp>
      <p:sp>
        <p:nvSpPr>
          <p:cNvPr id="1033" name="Slide Number Placeholder 3"/>
          <p:cNvSpPr txBox="1">
            <a:spLocks/>
          </p:cNvSpPr>
          <p:nvPr/>
        </p:nvSpPr>
        <p:spPr bwMode="auto">
          <a:xfrm>
            <a:off x="8610600" y="6492875"/>
            <a:ext cx="533400" cy="365125"/>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200" b="0" smtClean="0">
                <a:solidFill>
                  <a:schemeClr val="bg1"/>
                </a:solidFill>
                <a:latin typeface="+mj-lt"/>
                <a:cs typeface="Arial" charset="0"/>
              </a:rPr>
              <a:pPr fontAlgn="base">
                <a:spcBef>
                  <a:spcPct val="0"/>
                </a:spcBef>
                <a:spcAft>
                  <a:spcPct val="0"/>
                </a:spcAft>
                <a:defRPr/>
              </a:pPr>
              <a:t>‹#›</a:t>
            </a:fld>
            <a:endParaRPr lang="en-US" sz="1400" b="0" dirty="0">
              <a:solidFill>
                <a:schemeClr val="bg1"/>
              </a:solidFill>
              <a:latin typeface="+mj-lt"/>
              <a:cs typeface="Arial" charset="0"/>
            </a:endParaRPr>
          </a:p>
        </p:txBody>
      </p:sp>
      <p:cxnSp>
        <p:nvCxnSpPr>
          <p:cNvPr id="14" name="Straight Connector 13"/>
          <p:cNvCxnSpPr/>
          <p:nvPr/>
        </p:nvCxnSpPr>
        <p:spPr>
          <a:xfrm>
            <a:off x="0" y="914400"/>
            <a:ext cx="7543800" cy="0"/>
          </a:xfrm>
          <a:prstGeom prst="line">
            <a:avLst/>
          </a:prstGeom>
          <a:noFill/>
          <a:ln w="9525" cap="flat" cmpd="sng" algn="ctr">
            <a:solidFill>
              <a:srgbClr val="005B99"/>
            </a:solidFill>
            <a:prstDash val="solid"/>
          </a:ln>
          <a:effectLst/>
        </p:spPr>
      </p:cxn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00" y="670560"/>
            <a:ext cx="1449237" cy="320040"/>
          </a:xfrm>
          <a:prstGeom prst="rect">
            <a:avLst/>
          </a:prstGeom>
        </p:spPr>
      </p:pic>
      <p:cxnSp>
        <p:nvCxnSpPr>
          <p:cNvPr id="10" name="Straight Connector 9"/>
          <p:cNvCxnSpPr/>
          <p:nvPr userDrawn="1"/>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00" y="670560"/>
            <a:ext cx="1449237" cy="320040"/>
          </a:xfrm>
          <a:prstGeom prst="rect">
            <a:avLst/>
          </a:prstGeom>
        </p:spPr>
      </p:pic>
    </p:spTree>
    <p:extLst>
      <p:ext uri="{BB962C8B-B14F-4D97-AF65-F5344CB8AC3E}">
        <p14:creationId xmlns:p14="http://schemas.microsoft.com/office/powerpoint/2010/main" val="200671729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hf hdr="0" ftr="0" dt="0"/>
  <p:txStyles>
    <p:title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p:titleStyle>
    <p:bodyStyle>
      <a:lvl1pPr marL="342900" indent="-3429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1pPr>
      <a:lvl2pPr marL="742950" indent="-28575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hyperlink" Target="mailto:pknowlton@stroudwater.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maryguyotconsulting@gmail.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3170099"/>
          </a:xfrm>
          <a:prstGeom prst="rect">
            <a:avLst/>
          </a:prstGeom>
          <a:noFill/>
        </p:spPr>
        <p:txBody>
          <a:bodyPr wrap="square" rtlCol="0">
            <a:spAutoFit/>
          </a:bodyPr>
          <a:lstStyle/>
          <a:p>
            <a:pPr algn="ctr">
              <a:tabLst>
                <a:tab pos="1255713" algn="l"/>
              </a:tabLst>
            </a:pPr>
            <a:r>
              <a:rPr lang="en-US" sz="3200" b="1" dirty="0">
                <a:solidFill>
                  <a:schemeClr val="tx2"/>
                </a:solidFill>
              </a:rPr>
              <a:t>CAH Swing Bed PI/QI Project </a:t>
            </a:r>
          </a:p>
          <a:p>
            <a:pPr algn="ctr">
              <a:tabLst>
                <a:tab pos="1255713" algn="l"/>
              </a:tabLst>
            </a:pPr>
            <a:r>
              <a:rPr lang="en-US" sz="3200" b="1" dirty="0">
                <a:solidFill>
                  <a:schemeClr val="tx2"/>
                </a:solidFill>
              </a:rPr>
              <a:t> </a:t>
            </a:r>
            <a:r>
              <a:rPr lang="en-US" sz="2800" b="1" dirty="0">
                <a:solidFill>
                  <a:schemeClr val="tx2"/>
                </a:solidFill>
              </a:rPr>
              <a:t>Outcome Management Qtr. 2 of 2019</a:t>
            </a:r>
          </a:p>
          <a:p>
            <a:pPr algn="ctr">
              <a:tabLst>
                <a:tab pos="1255713" algn="l"/>
              </a:tabLst>
            </a:pPr>
            <a:endParaRPr lang="en-US" sz="3200" b="1" dirty="0">
              <a:solidFill>
                <a:schemeClr val="tx2"/>
              </a:solidFill>
            </a:endParaRPr>
          </a:p>
          <a:p>
            <a:pPr algn="ctr"/>
            <a:endParaRPr lang="en-US" sz="2800" b="1" dirty="0">
              <a:solidFill>
                <a:srgbClr val="800080"/>
              </a:solidFill>
            </a:endParaRPr>
          </a:p>
          <a:p>
            <a:pPr algn="r"/>
            <a:endParaRPr lang="en-US" sz="2400" b="1" dirty="0">
              <a:solidFill>
                <a:srgbClr val="FF0000"/>
              </a:solidFill>
            </a:endParaRPr>
          </a:p>
          <a:p>
            <a:pPr algn="r"/>
            <a:r>
              <a:rPr lang="en-US" sz="2400" b="1" dirty="0">
                <a:solidFill>
                  <a:srgbClr val="C00000"/>
                </a:solidFill>
              </a:rPr>
              <a:t> July 17, 2019 </a:t>
            </a:r>
          </a:p>
          <a:p>
            <a:pPr algn="ctr"/>
            <a:r>
              <a:rPr lang="en-US" sz="2800" b="1" dirty="0">
                <a:solidFill>
                  <a:srgbClr val="800080"/>
                </a:solidFill>
              </a:rPr>
              <a:t>					</a:t>
            </a:r>
            <a:endParaRPr lang="en-US" sz="2400" dirty="0"/>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F75523D-06A0-4A44-854D-BA88E0E3675D}"/>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8211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0E3CC-3CF7-4658-B84C-9031DD8ACF11}"/>
              </a:ext>
            </a:extLst>
          </p:cNvPr>
          <p:cNvPicPr>
            <a:picLocks noChangeAspect="1"/>
          </p:cNvPicPr>
          <p:nvPr/>
        </p:nvPicPr>
        <p:blipFill>
          <a:blip r:embed="rId2"/>
          <a:stretch>
            <a:fillRect/>
          </a:stretch>
        </p:blipFill>
        <p:spPr>
          <a:xfrm>
            <a:off x="0" y="990600"/>
            <a:ext cx="9147086" cy="5882889"/>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Percent of Total by Primary Medical Condition</a:t>
            </a:r>
          </a:p>
        </p:txBody>
      </p:sp>
      <p:sp>
        <p:nvSpPr>
          <p:cNvPr id="9" name="TextBox 8"/>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0" name="Rounded Rectangle 9"/>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spTree>
    <p:extLst>
      <p:ext uri="{BB962C8B-B14F-4D97-AF65-F5344CB8AC3E}">
        <p14:creationId xmlns:p14="http://schemas.microsoft.com/office/powerpoint/2010/main" val="41306193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FA3F3-A153-4CF5-9B64-5F1B78FF2AA2}"/>
              </a:ext>
            </a:extLst>
          </p:cNvPr>
          <p:cNvPicPr>
            <a:picLocks noChangeAspect="1"/>
          </p:cNvPicPr>
          <p:nvPr/>
        </p:nvPicPr>
        <p:blipFill>
          <a:blip r:embed="rId2"/>
          <a:stretch>
            <a:fillRect/>
          </a:stretch>
        </p:blipFill>
        <p:spPr>
          <a:xfrm>
            <a:off x="134453" y="990600"/>
            <a:ext cx="847614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Average BIMS Score</a:t>
            </a:r>
          </a:p>
        </p:txBody>
      </p:sp>
      <p:grpSp>
        <p:nvGrpSpPr>
          <p:cNvPr id="9" name="Group 8"/>
          <p:cNvGrpSpPr/>
          <p:nvPr/>
        </p:nvGrpSpPr>
        <p:grpSpPr>
          <a:xfrm>
            <a:off x="6477000" y="76200"/>
            <a:ext cx="1728187" cy="725480"/>
            <a:chOff x="5181600" y="3449838"/>
            <a:chExt cx="1728187" cy="725480"/>
          </a:xfrm>
        </p:grpSpPr>
        <p:sp>
          <p:nvSpPr>
            <p:cNvPr id="10" name="Rectangle 9"/>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10" idx="0"/>
              <a:endCxn id="10"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13" name="TextBox 12"/>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14" name="TextBox 13"/>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15" name="TextBox 14"/>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6" name="Rounded Rectangle 15"/>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spTree>
    <p:extLst>
      <p:ext uri="{BB962C8B-B14F-4D97-AF65-F5344CB8AC3E}">
        <p14:creationId xmlns:p14="http://schemas.microsoft.com/office/powerpoint/2010/main" val="29392383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F223E-C9F9-4396-81C6-B3B1B722BB90}"/>
              </a:ext>
            </a:extLst>
          </p:cNvPr>
          <p:cNvPicPr>
            <a:picLocks noChangeAspect="1"/>
          </p:cNvPicPr>
          <p:nvPr/>
        </p:nvPicPr>
        <p:blipFill>
          <a:blip r:embed="rId2"/>
          <a:stretch>
            <a:fillRect/>
          </a:stretch>
        </p:blipFill>
        <p:spPr>
          <a:xfrm>
            <a:off x="1" y="990600"/>
            <a:ext cx="890311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Performance Improvement Score for Self-Care</a:t>
            </a:r>
          </a:p>
        </p:txBody>
      </p:sp>
      <p:grpSp>
        <p:nvGrpSpPr>
          <p:cNvPr id="11" name="Group 10"/>
          <p:cNvGrpSpPr/>
          <p:nvPr/>
        </p:nvGrpSpPr>
        <p:grpSpPr>
          <a:xfrm>
            <a:off x="7314446" y="76200"/>
            <a:ext cx="1728187" cy="725480"/>
            <a:chOff x="5181600" y="3449838"/>
            <a:chExt cx="1728187" cy="725480"/>
          </a:xfrm>
        </p:grpSpPr>
        <p:sp>
          <p:nvSpPr>
            <p:cNvPr id="12" name="Rectangle 11"/>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2" idx="0"/>
              <a:endCxn id="12"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2" name="TextBox 21"/>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3" name="TextBox 22"/>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24" name="Rounded Rectangle 23"/>
          <p:cNvSpPr/>
          <p:nvPr/>
        </p:nvSpPr>
        <p:spPr>
          <a:xfrm>
            <a:off x="5011271" y="990600"/>
            <a:ext cx="4132729"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have been removed</a:t>
            </a:r>
          </a:p>
        </p:txBody>
      </p:sp>
      <p:sp>
        <p:nvSpPr>
          <p:cNvPr id="13" name="TextBox 12"/>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Tree>
    <p:extLst>
      <p:ext uri="{BB962C8B-B14F-4D97-AF65-F5344CB8AC3E}">
        <p14:creationId xmlns:p14="http://schemas.microsoft.com/office/powerpoint/2010/main" val="17432841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6D161-487F-43BD-9CB8-FC8EC980AB21}"/>
              </a:ext>
            </a:extLst>
          </p:cNvPr>
          <p:cNvPicPr>
            <a:picLocks noChangeAspect="1"/>
          </p:cNvPicPr>
          <p:nvPr/>
        </p:nvPicPr>
        <p:blipFill>
          <a:blip r:embed="rId2"/>
          <a:stretch>
            <a:fillRect/>
          </a:stretch>
        </p:blipFill>
        <p:spPr>
          <a:xfrm>
            <a:off x="1" y="990600"/>
            <a:ext cx="890311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Performance Improvement Score for Mobility</a:t>
            </a:r>
          </a:p>
        </p:txBody>
      </p:sp>
      <p:grpSp>
        <p:nvGrpSpPr>
          <p:cNvPr id="11" name="Group 10"/>
          <p:cNvGrpSpPr/>
          <p:nvPr/>
        </p:nvGrpSpPr>
        <p:grpSpPr>
          <a:xfrm>
            <a:off x="7322835" y="76200"/>
            <a:ext cx="1728187" cy="725480"/>
            <a:chOff x="5181600" y="3449838"/>
            <a:chExt cx="1728187" cy="725480"/>
          </a:xfrm>
        </p:grpSpPr>
        <p:sp>
          <p:nvSpPr>
            <p:cNvPr id="12" name="Rectangle 11"/>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2" idx="0"/>
              <a:endCxn id="12"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2" name="TextBox 21"/>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3" name="TextBox 22"/>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24" name="Rounded Rectangle 23"/>
          <p:cNvSpPr/>
          <p:nvPr/>
        </p:nvSpPr>
        <p:spPr>
          <a:xfrm>
            <a:off x="5011271" y="990600"/>
            <a:ext cx="4132729"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have been removed</a:t>
            </a:r>
          </a:p>
        </p:txBody>
      </p:sp>
      <p:sp>
        <p:nvSpPr>
          <p:cNvPr id="13" name="TextBox 12"/>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Tree>
    <p:extLst>
      <p:ext uri="{BB962C8B-B14F-4D97-AF65-F5344CB8AC3E}">
        <p14:creationId xmlns:p14="http://schemas.microsoft.com/office/powerpoint/2010/main" val="21389716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96897A-E837-48A8-8532-E6396E086BCC}"/>
              </a:ext>
            </a:extLst>
          </p:cNvPr>
          <p:cNvPicPr>
            <a:picLocks noChangeAspect="1"/>
          </p:cNvPicPr>
          <p:nvPr/>
        </p:nvPicPr>
        <p:blipFill>
          <a:blip r:embed="rId2"/>
          <a:stretch>
            <a:fillRect/>
          </a:stretch>
        </p:blipFill>
        <p:spPr>
          <a:xfrm>
            <a:off x="0" y="990600"/>
            <a:ext cx="9144000" cy="5619531"/>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Percent of Total by Discharge Disposition</a:t>
            </a:r>
          </a:p>
        </p:txBody>
      </p:sp>
      <p:sp>
        <p:nvSpPr>
          <p:cNvPr id="8" name="TextBox 7"/>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0" name="Rounded Rectangle 9"/>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spTree>
    <p:extLst>
      <p:ext uri="{BB962C8B-B14F-4D97-AF65-F5344CB8AC3E}">
        <p14:creationId xmlns:p14="http://schemas.microsoft.com/office/powerpoint/2010/main" val="45462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B8CE3-0F0D-43BF-A7AF-DB2F79E8EC33}"/>
              </a:ext>
            </a:extLst>
          </p:cNvPr>
          <p:cNvPicPr>
            <a:picLocks noChangeAspect="1"/>
          </p:cNvPicPr>
          <p:nvPr/>
        </p:nvPicPr>
        <p:blipFill rotWithShape="1">
          <a:blip r:embed="rId2"/>
          <a:srcRect r="31667"/>
          <a:stretch/>
        </p:blipFill>
        <p:spPr>
          <a:xfrm>
            <a:off x="-2" y="990600"/>
            <a:ext cx="7674003" cy="5882889"/>
          </a:xfrm>
          <a:prstGeom prst="rect">
            <a:avLst/>
          </a:prstGeom>
        </p:spPr>
      </p:pic>
      <p:sp>
        <p:nvSpPr>
          <p:cNvPr id="4" name="Title 3"/>
          <p:cNvSpPr>
            <a:spLocks noGrp="1"/>
          </p:cNvSpPr>
          <p:nvPr>
            <p:ph type="title"/>
          </p:nvPr>
        </p:nvSpPr>
        <p:spPr>
          <a:xfrm>
            <a:off x="457200" y="152400"/>
            <a:ext cx="5867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Percent of Total by 30 Day Follow Up</a:t>
            </a:r>
          </a:p>
        </p:txBody>
      </p:sp>
      <p:sp>
        <p:nvSpPr>
          <p:cNvPr id="6" name="Rounded Rectangle 5"/>
          <p:cNvSpPr/>
          <p:nvPr/>
        </p:nvSpPr>
        <p:spPr>
          <a:xfrm>
            <a:off x="5011271" y="1066800"/>
            <a:ext cx="4132729"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have been removed</a:t>
            </a:r>
          </a:p>
        </p:txBody>
      </p:sp>
      <p:sp>
        <p:nvSpPr>
          <p:cNvPr id="7" name="TextBox 6"/>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pic>
        <p:nvPicPr>
          <p:cNvPr id="10" name="Picture 9"/>
          <p:cNvPicPr>
            <a:picLocks noChangeAspect="1"/>
          </p:cNvPicPr>
          <p:nvPr/>
        </p:nvPicPr>
        <p:blipFill>
          <a:blip r:embed="rId3"/>
          <a:stretch>
            <a:fillRect/>
          </a:stretch>
        </p:blipFill>
        <p:spPr>
          <a:xfrm>
            <a:off x="5943600" y="0"/>
            <a:ext cx="3194178" cy="1053612"/>
          </a:xfrm>
          <a:prstGeom prst="rect">
            <a:avLst/>
          </a:prstGeom>
        </p:spPr>
      </p:pic>
    </p:spTree>
    <p:extLst>
      <p:ext uri="{BB962C8B-B14F-4D97-AF65-F5344CB8AC3E}">
        <p14:creationId xmlns:p14="http://schemas.microsoft.com/office/powerpoint/2010/main" val="15464126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Percent of Total by Residence Pre-Acute Admission</a:t>
            </a:r>
          </a:p>
        </p:txBody>
      </p:sp>
      <p:sp>
        <p:nvSpPr>
          <p:cNvPr id="7" name="TextBox 6"/>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0" name="Rounded Rectangle 9"/>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3" name="Picture 2">
            <a:extLst>
              <a:ext uri="{FF2B5EF4-FFF2-40B4-BE49-F238E27FC236}">
                <a16:creationId xmlns:a16="http://schemas.microsoft.com/office/drawing/2014/main" id="{F5D43BE1-E562-44DF-ABAF-6AF36833A3C7}"/>
              </a:ext>
            </a:extLst>
          </p:cNvPr>
          <p:cNvPicPr>
            <a:picLocks noChangeAspect="1"/>
          </p:cNvPicPr>
          <p:nvPr/>
        </p:nvPicPr>
        <p:blipFill>
          <a:blip r:embed="rId2"/>
          <a:stretch>
            <a:fillRect/>
          </a:stretch>
        </p:blipFill>
        <p:spPr>
          <a:xfrm>
            <a:off x="0" y="990600"/>
            <a:ext cx="9144000" cy="5619531"/>
          </a:xfrm>
          <a:prstGeom prst="rect">
            <a:avLst/>
          </a:prstGeom>
        </p:spPr>
      </p:pic>
    </p:spTree>
    <p:extLst>
      <p:ext uri="{BB962C8B-B14F-4D97-AF65-F5344CB8AC3E}">
        <p14:creationId xmlns:p14="http://schemas.microsoft.com/office/powerpoint/2010/main" val="167588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217164-093A-4258-B59D-D251038F0498}"/>
              </a:ext>
            </a:extLst>
          </p:cNvPr>
          <p:cNvPicPr>
            <a:picLocks noChangeAspect="1"/>
          </p:cNvPicPr>
          <p:nvPr/>
        </p:nvPicPr>
        <p:blipFill>
          <a:blip r:embed="rId2"/>
          <a:stretch>
            <a:fillRect/>
          </a:stretch>
        </p:blipFill>
        <p:spPr>
          <a:xfrm>
            <a:off x="1" y="990600"/>
            <a:ext cx="890311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Number of Readmits to Acute</a:t>
            </a:r>
          </a:p>
        </p:txBody>
      </p:sp>
      <p:grpSp>
        <p:nvGrpSpPr>
          <p:cNvPr id="14" name="Group 13"/>
          <p:cNvGrpSpPr/>
          <p:nvPr/>
        </p:nvGrpSpPr>
        <p:grpSpPr>
          <a:xfrm>
            <a:off x="6044213" y="76200"/>
            <a:ext cx="1728187" cy="725480"/>
            <a:chOff x="5181600" y="3449838"/>
            <a:chExt cx="1728187" cy="725480"/>
          </a:xfrm>
        </p:grpSpPr>
        <p:sp>
          <p:nvSpPr>
            <p:cNvPr id="15" name="Rectangle 14"/>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a:endCxn id="15"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18" name="TextBox 17"/>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19" name="TextBox 18"/>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22" name="TextBox 21"/>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23" name="Rounded Rectangle 22"/>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24" name="Picture 23"/>
          <p:cNvPicPr>
            <a:picLocks noChangeAspect="1"/>
          </p:cNvPicPr>
          <p:nvPr/>
        </p:nvPicPr>
        <p:blipFill>
          <a:blip r:embed="rId3"/>
          <a:stretch>
            <a:fillRect/>
          </a:stretch>
        </p:blipFill>
        <p:spPr>
          <a:xfrm>
            <a:off x="8153524" y="9590"/>
            <a:ext cx="990476" cy="523810"/>
          </a:xfrm>
          <a:prstGeom prst="rect">
            <a:avLst/>
          </a:prstGeom>
        </p:spPr>
      </p:pic>
    </p:spTree>
    <p:extLst>
      <p:ext uri="{BB962C8B-B14F-4D97-AF65-F5344CB8AC3E}">
        <p14:creationId xmlns:p14="http://schemas.microsoft.com/office/powerpoint/2010/main" val="17762588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46D2F-30AC-41AC-802B-F9E5ED435ED6}"/>
              </a:ext>
            </a:extLst>
          </p:cNvPr>
          <p:cNvPicPr>
            <a:picLocks noChangeAspect="1"/>
          </p:cNvPicPr>
          <p:nvPr/>
        </p:nvPicPr>
        <p:blipFill>
          <a:blip r:embed="rId2"/>
          <a:stretch>
            <a:fillRect/>
          </a:stretch>
        </p:blipFill>
        <p:spPr>
          <a:xfrm>
            <a:off x="1" y="990600"/>
            <a:ext cx="890311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Number of Readmits to SB/SNF</a:t>
            </a:r>
          </a:p>
        </p:txBody>
      </p:sp>
      <p:grpSp>
        <p:nvGrpSpPr>
          <p:cNvPr id="11" name="Group 10"/>
          <p:cNvGrpSpPr/>
          <p:nvPr/>
        </p:nvGrpSpPr>
        <p:grpSpPr>
          <a:xfrm>
            <a:off x="6044213" y="76200"/>
            <a:ext cx="1728187" cy="725480"/>
            <a:chOff x="5181600" y="3449838"/>
            <a:chExt cx="1728187" cy="725480"/>
          </a:xfrm>
        </p:grpSpPr>
        <p:sp>
          <p:nvSpPr>
            <p:cNvPr id="12" name="Rectangle 11"/>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2" idx="0"/>
              <a:endCxn id="12"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2" name="TextBox 21"/>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3" name="TextBox 22"/>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14" name="TextBox 13"/>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5" name="Rounded Rectangle 14"/>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16" name="Picture 15"/>
          <p:cNvPicPr>
            <a:picLocks noChangeAspect="1"/>
          </p:cNvPicPr>
          <p:nvPr/>
        </p:nvPicPr>
        <p:blipFill>
          <a:blip r:embed="rId3"/>
          <a:stretch>
            <a:fillRect/>
          </a:stretch>
        </p:blipFill>
        <p:spPr>
          <a:xfrm>
            <a:off x="8153524" y="0"/>
            <a:ext cx="990476" cy="523810"/>
          </a:xfrm>
          <a:prstGeom prst="rect">
            <a:avLst/>
          </a:prstGeom>
        </p:spPr>
      </p:pic>
    </p:spTree>
    <p:extLst>
      <p:ext uri="{BB962C8B-B14F-4D97-AF65-F5344CB8AC3E}">
        <p14:creationId xmlns:p14="http://schemas.microsoft.com/office/powerpoint/2010/main" val="10880875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CA5D6-EC87-477B-B893-76DC4929DC27}"/>
              </a:ext>
            </a:extLst>
          </p:cNvPr>
          <p:cNvPicPr>
            <a:picLocks noChangeAspect="1"/>
          </p:cNvPicPr>
          <p:nvPr/>
        </p:nvPicPr>
        <p:blipFill>
          <a:blip r:embed="rId2"/>
          <a:stretch>
            <a:fillRect/>
          </a:stretch>
        </p:blipFill>
        <p:spPr>
          <a:xfrm>
            <a:off x="1" y="990600"/>
            <a:ext cx="890311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Number of Revisits to ED or Observation</a:t>
            </a:r>
          </a:p>
        </p:txBody>
      </p:sp>
      <p:grpSp>
        <p:nvGrpSpPr>
          <p:cNvPr id="11" name="Group 10"/>
          <p:cNvGrpSpPr/>
          <p:nvPr/>
        </p:nvGrpSpPr>
        <p:grpSpPr>
          <a:xfrm>
            <a:off x="6044213" y="76200"/>
            <a:ext cx="1728187" cy="725480"/>
            <a:chOff x="5181600" y="3449838"/>
            <a:chExt cx="1728187" cy="725480"/>
          </a:xfrm>
        </p:grpSpPr>
        <p:sp>
          <p:nvSpPr>
            <p:cNvPr id="12" name="Rectangle 11"/>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2" idx="0"/>
              <a:endCxn id="12"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2" name="TextBox 21"/>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3" name="TextBox 22"/>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14" name="TextBox 13"/>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5" name="Rounded Rectangle 14"/>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16" name="Picture 15"/>
          <p:cNvPicPr>
            <a:picLocks noChangeAspect="1"/>
          </p:cNvPicPr>
          <p:nvPr/>
        </p:nvPicPr>
        <p:blipFill>
          <a:blip r:embed="rId3"/>
          <a:stretch>
            <a:fillRect/>
          </a:stretch>
        </p:blipFill>
        <p:spPr>
          <a:xfrm>
            <a:off x="8153524" y="0"/>
            <a:ext cx="990476" cy="523810"/>
          </a:xfrm>
          <a:prstGeom prst="rect">
            <a:avLst/>
          </a:prstGeom>
        </p:spPr>
      </p:pic>
    </p:spTree>
    <p:extLst>
      <p:ext uri="{BB962C8B-B14F-4D97-AF65-F5344CB8AC3E}">
        <p14:creationId xmlns:p14="http://schemas.microsoft.com/office/powerpoint/2010/main" val="19196134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8486"/>
            <a:ext cx="8458200" cy="5078313"/>
          </a:xfrm>
          <a:prstGeom prst="rect">
            <a:avLst/>
          </a:prstGeom>
          <a:noFill/>
        </p:spPr>
        <p:txBody>
          <a:bodyPr wrap="square" rtlCol="0">
            <a:spAutoFit/>
          </a:bodyPr>
          <a:lstStyle/>
          <a:p>
            <a:r>
              <a:rPr lang="en-US" b="1" dirty="0"/>
              <a:t>9:00 - 9:15	Welcome &amp; Intro</a:t>
            </a:r>
            <a:endParaRPr lang="en-US" dirty="0"/>
          </a:p>
          <a:p>
            <a:r>
              <a:rPr lang="en-US" b="1" dirty="0"/>
              <a:t>			</a:t>
            </a:r>
            <a:endParaRPr lang="en-US" dirty="0"/>
          </a:p>
          <a:p>
            <a:r>
              <a:rPr lang="en-US" b="1" dirty="0"/>
              <a:t>9:15 – 10:00	Review &amp; Discussion of Data from the Stroudwater Portal</a:t>
            </a:r>
            <a:endParaRPr lang="en-US" dirty="0"/>
          </a:p>
          <a:p>
            <a:r>
              <a:rPr lang="en-US" b="1" dirty="0"/>
              <a:t> </a:t>
            </a:r>
            <a:endParaRPr lang="en-US" dirty="0"/>
          </a:p>
          <a:p>
            <a:r>
              <a:rPr lang="en-US" b="1" dirty="0"/>
              <a:t>10:00 – 10:15	Break</a:t>
            </a:r>
            <a:endParaRPr lang="en-US" dirty="0"/>
          </a:p>
          <a:p>
            <a:r>
              <a:rPr lang="en-US" b="1" dirty="0"/>
              <a:t> </a:t>
            </a:r>
            <a:endParaRPr lang="en-US" dirty="0"/>
          </a:p>
          <a:p>
            <a:r>
              <a:rPr lang="en-US" b="1" dirty="0"/>
              <a:t>10:15 - 11:00	Continue Review and Discussion of the data</a:t>
            </a:r>
            <a:endParaRPr lang="en-US" dirty="0"/>
          </a:p>
          <a:p>
            <a:r>
              <a:rPr lang="en-US" b="1" dirty="0"/>
              <a:t> </a:t>
            </a:r>
            <a:endParaRPr lang="en-US" dirty="0"/>
          </a:p>
          <a:p>
            <a:r>
              <a:rPr lang="en-US" b="1" dirty="0"/>
              <a:t>11:00 – 11:45	Last quarters Action Plan Status Reporting by hospital</a:t>
            </a:r>
            <a:endParaRPr lang="en-US" dirty="0"/>
          </a:p>
          <a:p>
            <a:r>
              <a:rPr lang="en-US" b="1" dirty="0"/>
              <a:t> </a:t>
            </a:r>
            <a:endParaRPr lang="en-US" dirty="0"/>
          </a:p>
          <a:p>
            <a:r>
              <a:rPr lang="en-US" b="1" dirty="0"/>
              <a:t>11:45 - 12:45	Networking Lunch</a:t>
            </a:r>
            <a:endParaRPr lang="en-US" dirty="0"/>
          </a:p>
          <a:p>
            <a:r>
              <a:rPr lang="en-US" b="1" dirty="0"/>
              <a:t> </a:t>
            </a:r>
            <a:endParaRPr lang="en-US" dirty="0"/>
          </a:p>
          <a:p>
            <a:r>
              <a:rPr lang="en-US" b="1" dirty="0"/>
              <a:t>12:45 – 1:45 	What is happening in the SB PPS world? Should we make 			changes?  </a:t>
            </a:r>
            <a:endParaRPr lang="en-US" dirty="0"/>
          </a:p>
          <a:p>
            <a:r>
              <a:rPr lang="en-US" b="1" dirty="0"/>
              <a:t> 	</a:t>
            </a:r>
            <a:endParaRPr lang="en-US" dirty="0"/>
          </a:p>
          <a:p>
            <a:r>
              <a:rPr lang="en-US" b="1" dirty="0"/>
              <a:t>1:45 – 2:20	Action Planning for next Qtr. </a:t>
            </a:r>
            <a:endParaRPr lang="en-US" dirty="0"/>
          </a:p>
          <a:p>
            <a:r>
              <a:rPr lang="en-US" b="1" dirty="0"/>
              <a:t> </a:t>
            </a:r>
            <a:endParaRPr lang="en-US" dirty="0"/>
          </a:p>
          <a:p>
            <a:r>
              <a:rPr lang="en-US" b="1" dirty="0"/>
              <a:t>2:20 - 2:30	Q&amp;A  - Next Step  </a:t>
            </a:r>
            <a:endParaRPr lang="en-US" dirty="0"/>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Agenda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
        <p:nvSpPr>
          <p:cNvPr id="2" name="Rectangle 1">
            <a:extLst>
              <a:ext uri="{FF2B5EF4-FFF2-40B4-BE49-F238E27FC236}">
                <a16:creationId xmlns:a16="http://schemas.microsoft.com/office/drawing/2014/main" id="{F736684D-25D2-43DC-88A6-2DDF67D5F959}"/>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947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46BA78-FDA3-4A64-A748-6C8BF6B9396D}"/>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14EF6E-C80F-4B62-8D7B-2EC49A2BA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447800"/>
            <a:ext cx="5752723" cy="4648200"/>
          </a:xfrm>
          <a:prstGeom prst="rect">
            <a:avLst/>
          </a:prstGeom>
        </p:spPr>
      </p:pic>
    </p:spTree>
    <p:extLst>
      <p:ext uri="{BB962C8B-B14F-4D97-AF65-F5344CB8AC3E}">
        <p14:creationId xmlns:p14="http://schemas.microsoft.com/office/powerpoint/2010/main" val="28830971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4A226E-7817-4915-82DA-8C3CBD46904C}"/>
              </a:ext>
            </a:extLst>
          </p:cNvPr>
          <p:cNvPicPr>
            <a:picLocks noChangeAspect="1"/>
          </p:cNvPicPr>
          <p:nvPr/>
        </p:nvPicPr>
        <p:blipFill>
          <a:blip r:embed="rId2"/>
          <a:stretch>
            <a:fillRect/>
          </a:stretch>
        </p:blipFill>
        <p:spPr>
          <a:xfrm>
            <a:off x="152400" y="990604"/>
            <a:ext cx="8285333" cy="5902000"/>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State Comparison for the last 12 months </a:t>
            </a:r>
            <a:br>
              <a:rPr lang="en-US" sz="2000" b="1" dirty="0">
                <a:solidFill>
                  <a:srgbClr val="C00000"/>
                </a:solidFill>
                <a:latin typeface="Verdana" panose="020B0604030504040204" pitchFamily="34" charset="0"/>
              </a:rPr>
            </a:br>
            <a:r>
              <a:rPr lang="en-US" sz="2000" b="1" dirty="0">
                <a:solidFill>
                  <a:srgbClr val="C00000"/>
                </a:solidFill>
                <a:latin typeface="Verdana" panose="020B0604030504040204" pitchFamily="34" charset="0"/>
              </a:rPr>
              <a:t>(7/2018-6/2019)</a:t>
            </a:r>
          </a:p>
        </p:txBody>
      </p:sp>
      <p:sp>
        <p:nvSpPr>
          <p:cNvPr id="5" name="TextBox 4"/>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sp>
        <p:nvSpPr>
          <p:cNvPr id="6" name="Rounded Rectangle 5"/>
          <p:cNvSpPr/>
          <p:nvPr/>
        </p:nvSpPr>
        <p:spPr>
          <a:xfrm>
            <a:off x="3048000" y="641757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spTree>
    <p:extLst>
      <p:ext uri="{BB962C8B-B14F-4D97-AF65-F5344CB8AC3E}">
        <p14:creationId xmlns:p14="http://schemas.microsoft.com/office/powerpoint/2010/main" val="12706663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State Comparison for the last 12 months </a:t>
            </a:r>
            <a:br>
              <a:rPr lang="en-US" sz="2000" b="1" dirty="0">
                <a:solidFill>
                  <a:srgbClr val="C00000"/>
                </a:solidFill>
                <a:latin typeface="Verdana" panose="020B0604030504040204" pitchFamily="34" charset="0"/>
              </a:rPr>
            </a:br>
            <a:r>
              <a:rPr lang="en-US" sz="2000" b="1" dirty="0">
                <a:solidFill>
                  <a:srgbClr val="C00000"/>
                </a:solidFill>
                <a:latin typeface="Verdana" panose="020B0604030504040204" pitchFamily="34" charset="0"/>
              </a:rPr>
              <a:t>(7/2018-6/2019)</a:t>
            </a:r>
            <a:endParaRPr lang="en-US" sz="1000" b="1" dirty="0">
              <a:solidFill>
                <a:srgbClr val="C00000"/>
              </a:solidFill>
              <a:latin typeface="Verdana" panose="020B0604030504040204" pitchFamily="34" charset="0"/>
            </a:endParaRPr>
          </a:p>
        </p:txBody>
      </p:sp>
      <p:sp>
        <p:nvSpPr>
          <p:cNvPr id="5" name="TextBox 4"/>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sp>
        <p:nvSpPr>
          <p:cNvPr id="6" name="Rounded Rectangle 5"/>
          <p:cNvSpPr/>
          <p:nvPr/>
        </p:nvSpPr>
        <p:spPr>
          <a:xfrm>
            <a:off x="2057400" y="6172200"/>
            <a:ext cx="50292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have been removed for PI scores</a:t>
            </a:r>
          </a:p>
        </p:txBody>
      </p:sp>
      <p:pic>
        <p:nvPicPr>
          <p:cNvPr id="9" name="Picture 8">
            <a:extLst>
              <a:ext uri="{FF2B5EF4-FFF2-40B4-BE49-F238E27FC236}">
                <a16:creationId xmlns:a16="http://schemas.microsoft.com/office/drawing/2014/main" id="{2FCA6A06-5E65-4833-B2AB-A8D794FA2A5B}"/>
              </a:ext>
            </a:extLst>
          </p:cNvPr>
          <p:cNvPicPr>
            <a:picLocks noChangeAspect="1"/>
          </p:cNvPicPr>
          <p:nvPr/>
        </p:nvPicPr>
        <p:blipFill rotWithShape="1">
          <a:blip r:embed="rId2"/>
          <a:srcRect t="9979" r="13333" b="14427"/>
          <a:stretch/>
        </p:blipFill>
        <p:spPr>
          <a:xfrm>
            <a:off x="0" y="1142992"/>
            <a:ext cx="9144000" cy="4484081"/>
          </a:xfrm>
          <a:prstGeom prst="rect">
            <a:avLst/>
          </a:prstGeom>
        </p:spPr>
      </p:pic>
    </p:spTree>
    <p:extLst>
      <p:ext uri="{BB962C8B-B14F-4D97-AF65-F5344CB8AC3E}">
        <p14:creationId xmlns:p14="http://schemas.microsoft.com/office/powerpoint/2010/main" val="27658694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State Comparison for the last 12 months </a:t>
            </a:r>
            <a:br>
              <a:rPr lang="en-US" sz="2000" b="1" dirty="0">
                <a:solidFill>
                  <a:srgbClr val="C00000"/>
                </a:solidFill>
                <a:latin typeface="Verdana" panose="020B0604030504040204" pitchFamily="34" charset="0"/>
              </a:rPr>
            </a:br>
            <a:r>
              <a:rPr lang="en-US" sz="2000" b="1" dirty="0">
                <a:solidFill>
                  <a:srgbClr val="C00000"/>
                </a:solidFill>
                <a:latin typeface="Verdana" panose="020B0604030504040204" pitchFamily="34" charset="0"/>
              </a:rPr>
              <a:t>(7/2018-6/2019)- Reason for Admission </a:t>
            </a:r>
            <a:r>
              <a:rPr lang="en-US" sz="1000" b="1" dirty="0">
                <a:solidFill>
                  <a:srgbClr val="C00000"/>
                </a:solidFill>
                <a:latin typeface="Verdana" panose="020B0604030504040204" pitchFamily="34" charset="0"/>
              </a:rPr>
              <a:t>(count of records)</a:t>
            </a:r>
          </a:p>
        </p:txBody>
      </p:sp>
      <p:sp>
        <p:nvSpPr>
          <p:cNvPr id="5" name="TextBox 4"/>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sp>
        <p:nvSpPr>
          <p:cNvPr id="10" name="Rounded Rectangle 9"/>
          <p:cNvSpPr/>
          <p:nvPr/>
        </p:nvSpPr>
        <p:spPr>
          <a:xfrm>
            <a:off x="3048000" y="641757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3" name="Picture 2">
            <a:extLst>
              <a:ext uri="{FF2B5EF4-FFF2-40B4-BE49-F238E27FC236}">
                <a16:creationId xmlns:a16="http://schemas.microsoft.com/office/drawing/2014/main" id="{CCFE6988-1079-4072-A50F-D65CD9201E24}"/>
              </a:ext>
            </a:extLst>
          </p:cNvPr>
          <p:cNvPicPr>
            <a:picLocks noChangeAspect="1"/>
          </p:cNvPicPr>
          <p:nvPr/>
        </p:nvPicPr>
        <p:blipFill>
          <a:blip r:embed="rId2"/>
          <a:stretch>
            <a:fillRect/>
          </a:stretch>
        </p:blipFill>
        <p:spPr>
          <a:xfrm>
            <a:off x="0" y="990600"/>
            <a:ext cx="9144000" cy="5151657"/>
          </a:xfrm>
          <a:prstGeom prst="rect">
            <a:avLst/>
          </a:prstGeom>
        </p:spPr>
      </p:pic>
    </p:spTree>
    <p:extLst>
      <p:ext uri="{BB962C8B-B14F-4D97-AF65-F5344CB8AC3E}">
        <p14:creationId xmlns:p14="http://schemas.microsoft.com/office/powerpoint/2010/main" val="3482856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94757-76EF-4C77-A4E9-BB03CAAFC829}"/>
              </a:ext>
            </a:extLst>
          </p:cNvPr>
          <p:cNvPicPr>
            <a:picLocks noChangeAspect="1"/>
          </p:cNvPicPr>
          <p:nvPr/>
        </p:nvPicPr>
        <p:blipFill>
          <a:blip r:embed="rId2"/>
          <a:stretch>
            <a:fillRect/>
          </a:stretch>
        </p:blipFill>
        <p:spPr>
          <a:xfrm>
            <a:off x="0" y="990600"/>
            <a:ext cx="9144000" cy="5166015"/>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State Comparison for the last 12 months </a:t>
            </a:r>
            <a:br>
              <a:rPr lang="en-US" sz="2000" b="1" dirty="0">
                <a:solidFill>
                  <a:srgbClr val="C00000"/>
                </a:solidFill>
                <a:latin typeface="Verdana" panose="020B0604030504040204" pitchFamily="34" charset="0"/>
              </a:rPr>
            </a:br>
            <a:r>
              <a:rPr lang="en-US" sz="2000" b="1" dirty="0">
                <a:solidFill>
                  <a:srgbClr val="C00000"/>
                </a:solidFill>
                <a:latin typeface="Verdana" panose="020B0604030504040204" pitchFamily="34" charset="0"/>
              </a:rPr>
              <a:t>(7/2018-6/2019)- PI Self Care by Primary Condition</a:t>
            </a:r>
          </a:p>
        </p:txBody>
      </p:sp>
      <p:sp>
        <p:nvSpPr>
          <p:cNvPr id="5" name="TextBox 4"/>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sp>
        <p:nvSpPr>
          <p:cNvPr id="7" name="Rounded Rectangle 6"/>
          <p:cNvSpPr/>
          <p:nvPr/>
        </p:nvSpPr>
        <p:spPr>
          <a:xfrm>
            <a:off x="2057400" y="6400800"/>
            <a:ext cx="50292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have been removed for PI scores</a:t>
            </a:r>
          </a:p>
        </p:txBody>
      </p:sp>
    </p:spTree>
    <p:extLst>
      <p:ext uri="{BB962C8B-B14F-4D97-AF65-F5344CB8AC3E}">
        <p14:creationId xmlns:p14="http://schemas.microsoft.com/office/powerpoint/2010/main" val="17551587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5F0568-AEDC-4B01-A4DA-85BE3BAB9859}"/>
              </a:ext>
            </a:extLst>
          </p:cNvPr>
          <p:cNvPicPr>
            <a:picLocks noChangeAspect="1"/>
          </p:cNvPicPr>
          <p:nvPr/>
        </p:nvPicPr>
        <p:blipFill>
          <a:blip r:embed="rId2"/>
          <a:stretch>
            <a:fillRect/>
          </a:stretch>
        </p:blipFill>
        <p:spPr>
          <a:xfrm>
            <a:off x="0" y="990600"/>
            <a:ext cx="9144000" cy="5178020"/>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State Comparison for the last 12 months </a:t>
            </a:r>
            <a:br>
              <a:rPr lang="en-US" sz="2000" b="1" dirty="0">
                <a:solidFill>
                  <a:srgbClr val="C00000"/>
                </a:solidFill>
                <a:latin typeface="Verdana" panose="020B0604030504040204" pitchFamily="34" charset="0"/>
              </a:rPr>
            </a:br>
            <a:r>
              <a:rPr lang="en-US" sz="2000" b="1" dirty="0">
                <a:solidFill>
                  <a:srgbClr val="C00000"/>
                </a:solidFill>
                <a:latin typeface="Verdana" panose="020B0604030504040204" pitchFamily="34" charset="0"/>
              </a:rPr>
              <a:t>(7/2018-6/2019)- PI Mobility by Primary Condition</a:t>
            </a:r>
          </a:p>
        </p:txBody>
      </p:sp>
      <p:sp>
        <p:nvSpPr>
          <p:cNvPr id="5" name="TextBox 4"/>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sp>
        <p:nvSpPr>
          <p:cNvPr id="7" name="Rounded Rectangle 6"/>
          <p:cNvSpPr/>
          <p:nvPr/>
        </p:nvSpPr>
        <p:spPr>
          <a:xfrm>
            <a:off x="2057400" y="6400800"/>
            <a:ext cx="50292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have been removed for PI scores</a:t>
            </a:r>
          </a:p>
        </p:txBody>
      </p:sp>
    </p:spTree>
    <p:extLst>
      <p:ext uri="{BB962C8B-B14F-4D97-AF65-F5344CB8AC3E}">
        <p14:creationId xmlns:p14="http://schemas.microsoft.com/office/powerpoint/2010/main" val="42850458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1981200"/>
            <a:ext cx="2286000" cy="3139321"/>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q"/>
            </a:pPr>
            <a:r>
              <a:rPr lang="en-US" sz="2000" b="1" dirty="0">
                <a:solidFill>
                  <a:srgbClr val="C00000"/>
                </a:solidFill>
              </a:rPr>
              <a:t>What questions should we be asking when doing data review which would lead to an action plan?   </a:t>
            </a:r>
          </a:p>
          <a:p>
            <a:pPr marL="285750" indent="-285750">
              <a:buFont typeface="Wingdings" panose="05000000000000000000" pitchFamily="2" charset="2"/>
              <a:buChar char="q"/>
            </a:pPr>
            <a:endParaRPr lang="en-US" dirty="0"/>
          </a:p>
        </p:txBody>
      </p:sp>
      <p:sp>
        <p:nvSpPr>
          <p:cNvPr id="5" name="Title 7"/>
          <p:cNvSpPr txBox="1">
            <a:spLocks/>
          </p:cNvSpPr>
          <p:nvPr/>
        </p:nvSpPr>
        <p:spPr>
          <a:xfrm>
            <a:off x="304800" y="304800"/>
            <a:ext cx="8610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Data Review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26</a:t>
            </a:fld>
            <a:endParaRPr lang="en-US" dirty="0"/>
          </a:p>
        </p:txBody>
      </p:sp>
      <p:sp>
        <p:nvSpPr>
          <p:cNvPr id="6" name="Rectangle 5">
            <a:extLst>
              <a:ext uri="{FF2B5EF4-FFF2-40B4-BE49-F238E27FC236}">
                <a16:creationId xmlns:a16="http://schemas.microsoft.com/office/drawing/2014/main" id="{71DD5356-338B-4427-AFB9-0D5BF135E49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icture of STOP">
            <a:extLst>
              <a:ext uri="{FF2B5EF4-FFF2-40B4-BE49-F238E27FC236}">
                <a16:creationId xmlns:a16="http://schemas.microsoft.com/office/drawing/2014/main" id="{CEA50C21-9DF0-4252-8082-414AD3D94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760686"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54EFD32-EEEB-4A62-9411-6E4966E2E6EE}"/>
              </a:ext>
            </a:extLst>
          </p:cNvPr>
          <p:cNvSpPr/>
          <p:nvPr/>
        </p:nvSpPr>
        <p:spPr>
          <a:xfrm>
            <a:off x="3901076" y="5478961"/>
            <a:ext cx="2286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 need a scribe please</a:t>
            </a:r>
          </a:p>
        </p:txBody>
      </p:sp>
    </p:spTree>
    <p:extLst>
      <p:ext uri="{BB962C8B-B14F-4D97-AF65-F5344CB8AC3E}">
        <p14:creationId xmlns:p14="http://schemas.microsoft.com/office/powerpoint/2010/main" val="2508241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8458200" cy="7017306"/>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dirty="0"/>
              <a:t>Do we have any opportunities to increase utilization?</a:t>
            </a:r>
          </a:p>
          <a:p>
            <a:pPr marL="285750" indent="-285750">
              <a:buClr>
                <a:srgbClr val="C00000"/>
              </a:buClr>
              <a:buFont typeface="Wingdings" panose="05000000000000000000" pitchFamily="2" charset="2"/>
              <a:buChar char="q"/>
            </a:pPr>
            <a:r>
              <a:rPr lang="en-US" dirty="0"/>
              <a:t>Is the LOS appropriate for the condition?</a:t>
            </a:r>
          </a:p>
          <a:p>
            <a:pPr marL="285750" indent="-285750">
              <a:buClr>
                <a:srgbClr val="C00000"/>
              </a:buClr>
              <a:buFont typeface="Wingdings" panose="05000000000000000000" pitchFamily="2" charset="2"/>
              <a:buChar char="q"/>
            </a:pPr>
            <a:r>
              <a:rPr lang="en-US" dirty="0"/>
              <a:t>Who is performing the BIMS assessment? Do we know it’s done correctly?</a:t>
            </a:r>
          </a:p>
          <a:p>
            <a:pPr marL="285750" indent="-285750">
              <a:buClr>
                <a:srgbClr val="C00000"/>
              </a:buClr>
              <a:buFont typeface="Wingdings" panose="05000000000000000000" pitchFamily="2" charset="2"/>
              <a:buChar char="q"/>
            </a:pPr>
            <a:r>
              <a:rPr lang="en-US" dirty="0"/>
              <a:t>What is our discharge planning process?</a:t>
            </a:r>
          </a:p>
          <a:p>
            <a:pPr marL="285750" indent="-285750">
              <a:buClr>
                <a:srgbClr val="C00000"/>
              </a:buClr>
              <a:buFont typeface="Wingdings" panose="05000000000000000000" pitchFamily="2" charset="2"/>
              <a:buChar char="q"/>
            </a:pPr>
            <a:r>
              <a:rPr lang="en-US" dirty="0"/>
              <a:t>What is the process to determine the Primary Medical Condition/Reason for SB Admission?  </a:t>
            </a:r>
          </a:p>
          <a:p>
            <a:pPr marL="285750" indent="-285750">
              <a:buClr>
                <a:srgbClr val="C00000"/>
              </a:buClr>
              <a:buFont typeface="Wingdings" panose="05000000000000000000" pitchFamily="2" charset="2"/>
              <a:buChar char="q"/>
            </a:pPr>
            <a:r>
              <a:rPr lang="en-US" dirty="0"/>
              <a:t>How is the prior (pre-acute admission) level of function and devices used determined?</a:t>
            </a:r>
          </a:p>
          <a:p>
            <a:pPr marL="285750" indent="-285750">
              <a:buClr>
                <a:srgbClr val="C00000"/>
              </a:buClr>
              <a:buFont typeface="Wingdings" panose="05000000000000000000" pitchFamily="2" charset="2"/>
              <a:buChar char="q"/>
            </a:pPr>
            <a:r>
              <a:rPr lang="en-US" dirty="0"/>
              <a:t>What other quality measures to we have and where do we stand (wound development, falls, medication errors…)</a:t>
            </a:r>
          </a:p>
          <a:p>
            <a:pPr marL="285750" indent="-285750">
              <a:buClr>
                <a:srgbClr val="C00000"/>
              </a:buClr>
              <a:buFont typeface="Wingdings" panose="05000000000000000000" pitchFamily="2" charset="2"/>
              <a:buChar char="q"/>
            </a:pPr>
            <a:r>
              <a:rPr lang="en-US" dirty="0"/>
              <a:t>How do we determine co-morbidities? What is the documentation for such?</a:t>
            </a:r>
          </a:p>
          <a:p>
            <a:pPr marL="285750" indent="-285750">
              <a:buClr>
                <a:srgbClr val="C00000"/>
              </a:buClr>
              <a:buFont typeface="Wingdings" panose="05000000000000000000" pitchFamily="2" charset="2"/>
              <a:buChar char="q"/>
            </a:pPr>
            <a:r>
              <a:rPr lang="en-US" dirty="0"/>
              <a:t>How many patients do we have falling in the exception list and what is our most frequent reason for such?</a:t>
            </a:r>
          </a:p>
          <a:p>
            <a:pPr marL="285750" indent="-285750">
              <a:buClr>
                <a:srgbClr val="C00000"/>
              </a:buClr>
              <a:buFont typeface="Wingdings" panose="05000000000000000000" pitchFamily="2" charset="2"/>
              <a:buChar char="q"/>
            </a:pPr>
            <a:r>
              <a:rPr lang="en-US" dirty="0"/>
              <a:t>What is our process to </a:t>
            </a:r>
          </a:p>
          <a:p>
            <a:pPr>
              <a:buClr>
                <a:srgbClr val="C00000"/>
              </a:buClr>
            </a:pPr>
            <a:r>
              <a:rPr lang="en-US" dirty="0"/>
              <a:t>     determine function?</a:t>
            </a:r>
          </a:p>
          <a:p>
            <a:pPr marL="285750" indent="-285750">
              <a:buClr>
                <a:srgbClr val="C00000"/>
              </a:buClr>
              <a:buFont typeface="Wingdings" panose="05000000000000000000" pitchFamily="2" charset="2"/>
              <a:buChar char="q"/>
            </a:pPr>
            <a:r>
              <a:rPr lang="en-US" dirty="0"/>
              <a:t>What is our process to </a:t>
            </a:r>
          </a:p>
          <a:p>
            <a:pPr>
              <a:buClr>
                <a:srgbClr val="C00000"/>
              </a:buClr>
            </a:pPr>
            <a:r>
              <a:rPr lang="en-US" dirty="0"/>
              <a:t>     determine goals &amp; D/C disp.?</a:t>
            </a:r>
          </a:p>
          <a:p>
            <a:pPr marL="285750" indent="-285750">
              <a:buClr>
                <a:srgbClr val="C00000"/>
              </a:buClr>
              <a:buFont typeface="Wingdings" panose="05000000000000000000" pitchFamily="2" charset="2"/>
              <a:buChar char="q"/>
            </a:pPr>
            <a:r>
              <a:rPr lang="en-US" dirty="0"/>
              <a:t>Any f/up post discharge?</a:t>
            </a:r>
          </a:p>
          <a:p>
            <a:pPr marL="285750" indent="-285750">
              <a:buClr>
                <a:srgbClr val="C00000"/>
              </a:buClr>
              <a:buFont typeface="Wingdings" panose="05000000000000000000" pitchFamily="2" charset="2"/>
              <a:buChar char="q"/>
            </a:pPr>
            <a:r>
              <a:rPr lang="en-US" dirty="0"/>
              <a:t>What is our process for post</a:t>
            </a:r>
          </a:p>
          <a:p>
            <a:pPr>
              <a:buClr>
                <a:srgbClr val="C00000"/>
              </a:buClr>
            </a:pPr>
            <a:r>
              <a:rPr lang="en-US" dirty="0"/>
              <a:t>    discharge follow-up? </a:t>
            </a:r>
          </a:p>
          <a:p>
            <a:pPr marL="285750" indent="-285750">
              <a:buClr>
                <a:srgbClr val="C00000"/>
              </a:buClr>
              <a:buFont typeface="Wingdings" panose="05000000000000000000" pitchFamily="2" charset="2"/>
              <a:buChar char="q"/>
            </a:pPr>
            <a:r>
              <a:rPr lang="en-US" dirty="0"/>
              <a:t>Other??</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endParaRPr lang="en-US" dirty="0"/>
          </a:p>
        </p:txBody>
      </p:sp>
      <p:sp>
        <p:nvSpPr>
          <p:cNvPr id="5" name="Title 7"/>
          <p:cNvSpPr txBox="1">
            <a:spLocks/>
          </p:cNvSpPr>
          <p:nvPr/>
        </p:nvSpPr>
        <p:spPr>
          <a:xfrm>
            <a:off x="304800" y="304800"/>
            <a:ext cx="8610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What Questions Should We Be Asking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27</a:t>
            </a:fld>
            <a:endParaRPr lang="en-US" dirty="0"/>
          </a:p>
        </p:txBody>
      </p:sp>
      <p:sp>
        <p:nvSpPr>
          <p:cNvPr id="6" name="Rectangle 5">
            <a:extLst>
              <a:ext uri="{FF2B5EF4-FFF2-40B4-BE49-F238E27FC236}">
                <a16:creationId xmlns:a16="http://schemas.microsoft.com/office/drawing/2014/main" id="{71DD5356-338B-4427-AFB9-0D5BF135E49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427ADED-E24D-4D31-AB1E-9656A845C193}"/>
              </a:ext>
            </a:extLst>
          </p:cNvPr>
          <p:cNvPicPr>
            <a:picLocks noChangeAspect="1"/>
          </p:cNvPicPr>
          <p:nvPr/>
        </p:nvPicPr>
        <p:blipFill>
          <a:blip r:embed="rId2"/>
          <a:stretch>
            <a:fillRect/>
          </a:stretch>
        </p:blipFill>
        <p:spPr>
          <a:xfrm>
            <a:off x="3886200" y="4624034"/>
            <a:ext cx="4633390" cy="2097441"/>
          </a:xfrm>
          <a:prstGeom prst="rect">
            <a:avLst/>
          </a:prstGeom>
        </p:spPr>
      </p:pic>
    </p:spTree>
    <p:extLst>
      <p:ext uri="{BB962C8B-B14F-4D97-AF65-F5344CB8AC3E}">
        <p14:creationId xmlns:p14="http://schemas.microsoft.com/office/powerpoint/2010/main" val="29371956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2FB5DB-58C0-4449-809D-0AD429ACB37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lnSpc>
                <a:spcPct val="100000"/>
              </a:lnSpc>
              <a:spcBef>
                <a:spcPts val="0"/>
              </a:spcBef>
              <a:buClr>
                <a:srgbClr val="C00000"/>
              </a:buClr>
              <a:buFont typeface="Wingdings" panose="05000000000000000000" pitchFamily="2" charset="2"/>
              <a:buChar char="q"/>
            </a:pPr>
            <a:r>
              <a:rPr lang="en-US" b="1" dirty="0"/>
              <a:t> </a:t>
            </a:r>
            <a:r>
              <a:rPr lang="en-US" sz="2200" b="1" dirty="0"/>
              <a:t>Boone Memorial Hospital</a:t>
            </a:r>
          </a:p>
          <a:p>
            <a:pPr>
              <a:lnSpc>
                <a:spcPct val="100000"/>
              </a:lnSpc>
              <a:spcBef>
                <a:spcPts val="0"/>
              </a:spcBef>
              <a:buClr>
                <a:srgbClr val="C00000"/>
              </a:buClr>
              <a:buFont typeface="Wingdings" panose="05000000000000000000" pitchFamily="2" charset="2"/>
              <a:buChar char="q"/>
            </a:pPr>
            <a:r>
              <a:rPr lang="en-US" sz="2200" b="1" dirty="0"/>
              <a:t> Braxton County Memorial Hospital </a:t>
            </a:r>
          </a:p>
          <a:p>
            <a:pPr>
              <a:lnSpc>
                <a:spcPct val="100000"/>
              </a:lnSpc>
              <a:spcBef>
                <a:spcPts val="0"/>
              </a:spcBef>
              <a:buClr>
                <a:srgbClr val="C00000"/>
              </a:buClr>
              <a:buFont typeface="Wingdings" panose="05000000000000000000" pitchFamily="2" charset="2"/>
              <a:buChar char="q"/>
            </a:pPr>
            <a:r>
              <a:rPr lang="en-US" sz="2200" b="1" dirty="0"/>
              <a:t> Broaddus Hospital</a:t>
            </a:r>
          </a:p>
          <a:p>
            <a:pPr>
              <a:lnSpc>
                <a:spcPct val="100000"/>
              </a:lnSpc>
              <a:spcBef>
                <a:spcPts val="0"/>
              </a:spcBef>
              <a:buClr>
                <a:srgbClr val="C00000"/>
              </a:buClr>
              <a:buFont typeface="Wingdings" panose="05000000000000000000" pitchFamily="2" charset="2"/>
              <a:buChar char="q"/>
            </a:pPr>
            <a:r>
              <a:rPr lang="en-US" sz="2200" b="1" dirty="0"/>
              <a:t> Grant Memorial Hospital</a:t>
            </a:r>
          </a:p>
          <a:p>
            <a:pPr>
              <a:lnSpc>
                <a:spcPct val="100000"/>
              </a:lnSpc>
              <a:spcBef>
                <a:spcPts val="0"/>
              </a:spcBef>
              <a:buClr>
                <a:srgbClr val="C00000"/>
              </a:buClr>
              <a:buFont typeface="Wingdings" panose="05000000000000000000" pitchFamily="2" charset="2"/>
              <a:buChar char="q"/>
            </a:pPr>
            <a:r>
              <a:rPr lang="en-US" sz="2200" b="1" dirty="0"/>
              <a:t> Hampshire Memorial Hospital</a:t>
            </a:r>
          </a:p>
          <a:p>
            <a:pPr>
              <a:lnSpc>
                <a:spcPct val="100000"/>
              </a:lnSpc>
              <a:spcBef>
                <a:spcPts val="0"/>
              </a:spcBef>
              <a:buClr>
                <a:srgbClr val="C00000"/>
              </a:buClr>
              <a:buFont typeface="Wingdings" panose="05000000000000000000" pitchFamily="2" charset="2"/>
              <a:buChar char="q"/>
            </a:pPr>
            <a:r>
              <a:rPr lang="en-US" sz="2200" b="1" dirty="0"/>
              <a:t> Jackson General Hospital</a:t>
            </a:r>
          </a:p>
          <a:p>
            <a:pPr>
              <a:lnSpc>
                <a:spcPct val="100000"/>
              </a:lnSpc>
              <a:spcBef>
                <a:spcPts val="0"/>
              </a:spcBef>
              <a:buClr>
                <a:srgbClr val="C00000"/>
              </a:buClr>
              <a:buFont typeface="Wingdings" panose="05000000000000000000" pitchFamily="2" charset="2"/>
              <a:buChar char="q"/>
            </a:pPr>
            <a:r>
              <a:rPr lang="en-US" sz="2200" b="1" dirty="0"/>
              <a:t> Minnie Hamilton Health System  </a:t>
            </a:r>
          </a:p>
          <a:p>
            <a:pPr>
              <a:lnSpc>
                <a:spcPct val="100000"/>
              </a:lnSpc>
              <a:spcBef>
                <a:spcPts val="0"/>
              </a:spcBef>
              <a:buClr>
                <a:srgbClr val="C00000"/>
              </a:buClr>
              <a:buFont typeface="Wingdings" panose="05000000000000000000" pitchFamily="2" charset="2"/>
              <a:buChar char="q"/>
            </a:pPr>
            <a:r>
              <a:rPr lang="en-US" sz="2200" b="1" dirty="0"/>
              <a:t> Montgomery General Hospital  </a:t>
            </a:r>
          </a:p>
          <a:p>
            <a:pPr>
              <a:lnSpc>
                <a:spcPct val="100000"/>
              </a:lnSpc>
              <a:spcBef>
                <a:spcPts val="0"/>
              </a:spcBef>
              <a:buClr>
                <a:srgbClr val="C00000"/>
              </a:buClr>
              <a:buFont typeface="Wingdings" panose="05000000000000000000" pitchFamily="2" charset="2"/>
              <a:buChar char="q"/>
            </a:pPr>
            <a:r>
              <a:rPr lang="en-US" sz="2200" b="1" dirty="0"/>
              <a:t> Plateau Medical Center  </a:t>
            </a:r>
          </a:p>
          <a:p>
            <a:pPr>
              <a:lnSpc>
                <a:spcPct val="100000"/>
              </a:lnSpc>
              <a:spcBef>
                <a:spcPts val="0"/>
              </a:spcBef>
              <a:buClr>
                <a:srgbClr val="C00000"/>
              </a:buClr>
              <a:buFont typeface="Wingdings" panose="05000000000000000000" pitchFamily="2" charset="2"/>
              <a:buChar char="q"/>
            </a:pPr>
            <a:r>
              <a:rPr lang="en-US" sz="2200" b="1" dirty="0"/>
              <a:t> Pocahontas Memorial Hospital  </a:t>
            </a:r>
          </a:p>
          <a:p>
            <a:pPr>
              <a:lnSpc>
                <a:spcPct val="100000"/>
              </a:lnSpc>
              <a:spcBef>
                <a:spcPts val="0"/>
              </a:spcBef>
              <a:buClr>
                <a:srgbClr val="C00000"/>
              </a:buClr>
              <a:buFont typeface="Wingdings" panose="05000000000000000000" pitchFamily="2" charset="2"/>
              <a:buChar char="q"/>
            </a:pPr>
            <a:r>
              <a:rPr lang="en-US" sz="2200" b="1" dirty="0"/>
              <a:t> Preston Memorial Hospital  </a:t>
            </a:r>
          </a:p>
          <a:p>
            <a:pPr>
              <a:lnSpc>
                <a:spcPct val="100000"/>
              </a:lnSpc>
              <a:spcBef>
                <a:spcPts val="0"/>
              </a:spcBef>
              <a:buClr>
                <a:srgbClr val="C00000"/>
              </a:buClr>
              <a:buFont typeface="Wingdings" panose="05000000000000000000" pitchFamily="2" charset="2"/>
              <a:buChar char="q"/>
            </a:pPr>
            <a:r>
              <a:rPr lang="en-US" sz="2200" b="1" dirty="0"/>
              <a:t> Roane General Hospital  </a:t>
            </a:r>
          </a:p>
          <a:p>
            <a:pPr>
              <a:lnSpc>
                <a:spcPct val="100000"/>
              </a:lnSpc>
              <a:spcBef>
                <a:spcPts val="0"/>
              </a:spcBef>
              <a:buClr>
                <a:srgbClr val="C00000"/>
              </a:buClr>
              <a:buFont typeface="Wingdings" panose="05000000000000000000" pitchFamily="2" charset="2"/>
              <a:buChar char="q"/>
            </a:pPr>
            <a:r>
              <a:rPr lang="en-US" sz="2200" b="1" dirty="0"/>
              <a:t> St. Joseph Hospital  </a:t>
            </a:r>
          </a:p>
          <a:p>
            <a:pPr>
              <a:lnSpc>
                <a:spcPct val="100000"/>
              </a:lnSpc>
              <a:spcBef>
                <a:spcPts val="0"/>
              </a:spcBef>
              <a:buClr>
                <a:srgbClr val="C00000"/>
              </a:buClr>
              <a:buFont typeface="Wingdings" panose="05000000000000000000" pitchFamily="2" charset="2"/>
              <a:buChar char="q"/>
            </a:pPr>
            <a:r>
              <a:rPr lang="en-US" sz="2200" b="1" dirty="0"/>
              <a:t> War Memorial Hospital  </a:t>
            </a:r>
          </a:p>
          <a:p>
            <a:pPr>
              <a:lnSpc>
                <a:spcPct val="100000"/>
              </a:lnSpc>
              <a:spcBef>
                <a:spcPts val="0"/>
              </a:spcBef>
              <a:buClr>
                <a:srgbClr val="C00000"/>
              </a:buClr>
              <a:buFont typeface="Wingdings" panose="05000000000000000000" pitchFamily="2" charset="2"/>
              <a:buChar char="q"/>
            </a:pPr>
            <a:r>
              <a:rPr lang="en-US" sz="2200" b="1" dirty="0"/>
              <a:t> Webster County Memorial Hospital  </a:t>
            </a:r>
          </a:p>
          <a:p>
            <a:pPr>
              <a:lnSpc>
                <a:spcPct val="100000"/>
              </a:lnSpc>
              <a:spcBef>
                <a:spcPts val="0"/>
              </a:spcBef>
              <a:buClr>
                <a:srgbClr val="C00000"/>
              </a:buClr>
              <a:buFont typeface="Wingdings" panose="05000000000000000000" pitchFamily="2" charset="2"/>
              <a:buChar char="q"/>
            </a:pPr>
            <a:r>
              <a:rPr lang="en-US" sz="2200" b="1" dirty="0"/>
              <a:t> WVU Medicine – Jefferson</a:t>
            </a:r>
          </a:p>
          <a:p>
            <a:pPr>
              <a:lnSpc>
                <a:spcPct val="100000"/>
              </a:lnSpc>
              <a:spcBef>
                <a:spcPts val="0"/>
              </a:spcBef>
              <a:buClr>
                <a:srgbClr val="C00000"/>
              </a:buClr>
              <a:buFont typeface="Wingdings" panose="05000000000000000000" pitchFamily="2" charset="2"/>
              <a:buChar char="q"/>
            </a:pPr>
            <a:r>
              <a:rPr lang="en-US" sz="2200" b="1" dirty="0"/>
              <a:t> WVU Medicine Potomac Valley Hospital  </a:t>
            </a:r>
          </a:p>
          <a:p>
            <a:pPr marL="0" indent="0">
              <a:lnSpc>
                <a:spcPct val="100000"/>
              </a:lnSpc>
              <a:spcBef>
                <a:spcPts val="0"/>
              </a:spcBef>
              <a:buClr>
                <a:srgbClr val="C00000"/>
              </a:buClr>
              <a:buNone/>
            </a:pPr>
            <a:endParaRPr lang="en-US" sz="2400" b="1" dirty="0"/>
          </a:p>
          <a:p>
            <a:pPr>
              <a:lnSpc>
                <a:spcPct val="100000"/>
              </a:lnSpc>
              <a:spcBef>
                <a:spcPts val="0"/>
              </a:spcBef>
              <a:buClr>
                <a:srgbClr val="C00000"/>
              </a:buClr>
              <a:buFont typeface="Wingdings" panose="05000000000000000000" pitchFamily="2" charset="2"/>
              <a:buChar char="q"/>
            </a:pPr>
            <a:endParaRPr lang="en-US" sz="2400" b="1" dirty="0"/>
          </a:p>
          <a:p>
            <a:pPr>
              <a:lnSpc>
                <a:spcPct val="100000"/>
              </a:lnSpc>
              <a:spcBef>
                <a:spcPts val="0"/>
              </a:spcBef>
              <a:buClr>
                <a:srgbClr val="C00000"/>
              </a:buClr>
              <a:buFont typeface="Wingdings" panose="05000000000000000000" pitchFamily="2" charset="2"/>
              <a:buChar char="q"/>
            </a:pPr>
            <a:endParaRPr lang="en-US" sz="2400" b="1" dirty="0"/>
          </a:p>
          <a:p>
            <a:pPr>
              <a:lnSpc>
                <a:spcPct val="100000"/>
              </a:lnSpc>
              <a:spcBef>
                <a:spcPts val="0"/>
              </a:spcBef>
              <a:buClr>
                <a:srgbClr val="C00000"/>
              </a:buClr>
              <a:buFont typeface="Wingdings" panose="05000000000000000000" pitchFamily="2" charset="2"/>
              <a:buChar char="q"/>
            </a:pPr>
            <a:endParaRPr lang="en-US" sz="2400" b="1" dirty="0"/>
          </a:p>
          <a:p>
            <a:pPr marL="854075" indent="-22860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
        <p:nvSpPr>
          <p:cNvPr id="4" name="Rectangle 3">
            <a:extLst>
              <a:ext uri="{FF2B5EF4-FFF2-40B4-BE49-F238E27FC236}">
                <a16:creationId xmlns:a16="http://schemas.microsoft.com/office/drawing/2014/main" id="{1CB95EA6-EB6C-4CC4-BFB7-612A87CCBCF7}"/>
              </a:ext>
            </a:extLst>
          </p:cNvPr>
          <p:cNvSpPr/>
          <p:nvPr/>
        </p:nvSpPr>
        <p:spPr>
          <a:xfrm>
            <a:off x="5867400" y="1828800"/>
            <a:ext cx="2438400" cy="411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Last quarters Action Plan Status Reporting by hospital</a:t>
            </a:r>
          </a:p>
        </p:txBody>
      </p:sp>
      <p:sp>
        <p:nvSpPr>
          <p:cNvPr id="5" name="Title 7">
            <a:extLst>
              <a:ext uri="{FF2B5EF4-FFF2-40B4-BE49-F238E27FC236}">
                <a16:creationId xmlns:a16="http://schemas.microsoft.com/office/drawing/2014/main" id="{15FE95EB-91D1-402E-BC4E-05D642195EFD}"/>
              </a:ext>
            </a:extLst>
          </p:cNvPr>
          <p:cNvSpPr txBox="1">
            <a:spLocks/>
          </p:cNvSpPr>
          <p:nvPr/>
        </p:nvSpPr>
        <p:spPr>
          <a:xfrm>
            <a:off x="381000" y="304800"/>
            <a:ext cx="76200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Action Plan Status   </a:t>
            </a:r>
          </a:p>
        </p:txBody>
      </p:sp>
      <p:sp>
        <p:nvSpPr>
          <p:cNvPr id="6" name="Rectangle 5">
            <a:extLst>
              <a:ext uri="{FF2B5EF4-FFF2-40B4-BE49-F238E27FC236}">
                <a16:creationId xmlns:a16="http://schemas.microsoft.com/office/drawing/2014/main" id="{58501AC3-7E19-4E53-AA8A-A471372E6A66}"/>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6510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pic>
        <p:nvPicPr>
          <p:cNvPr id="5" name="Picture 4">
            <a:extLst>
              <a:ext uri="{FF2B5EF4-FFF2-40B4-BE49-F238E27FC236}">
                <a16:creationId xmlns:a16="http://schemas.microsoft.com/office/drawing/2014/main" id="{9515E83A-6CC3-4825-8141-A72612CCE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0" y="3409949"/>
            <a:ext cx="5562600" cy="3128963"/>
          </a:xfrm>
          <a:prstGeom prst="rect">
            <a:avLst/>
          </a:prstGeom>
        </p:spPr>
      </p:pic>
      <p:sp>
        <p:nvSpPr>
          <p:cNvPr id="6" name="Rectangle 5">
            <a:extLst>
              <a:ext uri="{FF2B5EF4-FFF2-40B4-BE49-F238E27FC236}">
                <a16:creationId xmlns:a16="http://schemas.microsoft.com/office/drawing/2014/main" id="{A4D2F737-8027-4CCA-8563-CA10F04D1AF3}"/>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21D7C5-5A58-4B45-B6BD-A9D1F72D5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49" y="990600"/>
            <a:ext cx="5019675" cy="2362200"/>
          </a:xfrm>
          <a:prstGeom prst="rect">
            <a:avLst/>
          </a:prstGeom>
        </p:spPr>
      </p:pic>
    </p:spTree>
    <p:extLst>
      <p:ext uri="{BB962C8B-B14F-4D97-AF65-F5344CB8AC3E}">
        <p14:creationId xmlns:p14="http://schemas.microsoft.com/office/powerpoint/2010/main" val="29754493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Welcome &amp; Intro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3</a:t>
            </a:fld>
            <a:endParaRPr lang="en-US" dirty="0"/>
          </a:p>
        </p:txBody>
      </p:sp>
      <p:sp>
        <p:nvSpPr>
          <p:cNvPr id="2" name="Rectangle 1">
            <a:extLst>
              <a:ext uri="{FF2B5EF4-FFF2-40B4-BE49-F238E27FC236}">
                <a16:creationId xmlns:a16="http://schemas.microsoft.com/office/drawing/2014/main" id="{C627C2AC-A72A-465D-BCBC-BD1465E513B7}"/>
              </a:ext>
            </a:extLst>
          </p:cNvPr>
          <p:cNvSpPr/>
          <p:nvPr/>
        </p:nvSpPr>
        <p:spPr>
          <a:xfrm>
            <a:off x="1371600" y="1143000"/>
            <a:ext cx="6400800" cy="487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800" dirty="0">
                <a:highlight>
                  <a:srgbClr val="000080"/>
                </a:highlight>
              </a:rPr>
              <a:t>Name - Hospital</a:t>
            </a:r>
          </a:p>
          <a:p>
            <a:pPr marL="342900" indent="-342900">
              <a:buFont typeface="+mj-lt"/>
              <a:buAutoNum type="arabicPeriod"/>
            </a:pPr>
            <a:endParaRPr lang="en-US" sz="2800" dirty="0">
              <a:highlight>
                <a:srgbClr val="000080"/>
              </a:highlight>
            </a:endParaRPr>
          </a:p>
          <a:p>
            <a:pPr marL="342900" indent="-342900">
              <a:buFont typeface="+mj-lt"/>
              <a:buAutoNum type="arabicPeriod"/>
            </a:pPr>
            <a:r>
              <a:rPr lang="en-US" sz="2800" dirty="0">
                <a:highlight>
                  <a:srgbClr val="000080"/>
                </a:highlight>
              </a:rPr>
              <a:t>Title</a:t>
            </a:r>
          </a:p>
          <a:p>
            <a:pPr marL="342900" indent="-342900">
              <a:buFont typeface="+mj-lt"/>
              <a:buAutoNum type="arabicPeriod"/>
            </a:pPr>
            <a:endParaRPr lang="en-US" sz="2800" dirty="0">
              <a:highlight>
                <a:srgbClr val="000080"/>
              </a:highlight>
            </a:endParaRPr>
          </a:p>
          <a:p>
            <a:pPr marL="342900" indent="-342900">
              <a:buFont typeface="+mj-lt"/>
              <a:buAutoNum type="arabicPeriod"/>
            </a:pPr>
            <a:r>
              <a:rPr lang="en-US" sz="2800" dirty="0">
                <a:highlight>
                  <a:srgbClr val="000080"/>
                </a:highlight>
              </a:rPr>
              <a:t>Did you participate in the data review with the team to </a:t>
            </a:r>
            <a:r>
              <a:rPr lang="en-US" sz="2800" dirty="0" err="1">
                <a:highlight>
                  <a:srgbClr val="000080"/>
                </a:highlight>
              </a:rPr>
              <a:t>prepade</a:t>
            </a:r>
            <a:r>
              <a:rPr lang="en-US" sz="2800" dirty="0">
                <a:highlight>
                  <a:srgbClr val="000080"/>
                </a:highlight>
              </a:rPr>
              <a:t> for today?</a:t>
            </a:r>
          </a:p>
          <a:p>
            <a:pPr marL="342900" indent="-342900">
              <a:buFont typeface="+mj-lt"/>
              <a:buAutoNum type="arabicPeriod"/>
            </a:pPr>
            <a:endParaRPr lang="en-US" sz="2800" dirty="0">
              <a:highlight>
                <a:srgbClr val="000080"/>
              </a:highlight>
            </a:endParaRPr>
          </a:p>
          <a:p>
            <a:pPr marL="342900" indent="-342900">
              <a:buFont typeface="+mj-lt"/>
              <a:buAutoNum type="arabicPeriod"/>
            </a:pPr>
            <a:r>
              <a:rPr lang="en-US" sz="2800" dirty="0">
                <a:highlight>
                  <a:srgbClr val="000080"/>
                </a:highlight>
              </a:rPr>
              <a:t>On a 1:10 (10 being the best) where do you feel your SB program is at?</a:t>
            </a:r>
          </a:p>
          <a:p>
            <a:pPr marL="342900" indent="-342900">
              <a:buFont typeface="+mj-lt"/>
              <a:buAutoNum type="arabicPeriod"/>
            </a:pPr>
            <a:endParaRPr lang="en-US" sz="2800" dirty="0">
              <a:highlight>
                <a:srgbClr val="000080"/>
              </a:highlight>
            </a:endParaRPr>
          </a:p>
          <a:p>
            <a:pPr marL="342900" indent="-342900">
              <a:buFont typeface="+mj-lt"/>
              <a:buAutoNum type="arabicPeriod"/>
            </a:pPr>
            <a:r>
              <a:rPr lang="en-US" sz="2800" dirty="0">
                <a:highlight>
                  <a:srgbClr val="000080"/>
                </a:highlight>
              </a:rPr>
              <a:t>Why?</a:t>
            </a:r>
          </a:p>
        </p:txBody>
      </p:sp>
      <p:sp>
        <p:nvSpPr>
          <p:cNvPr id="6" name="Rectangle 5">
            <a:extLst>
              <a:ext uri="{FF2B5EF4-FFF2-40B4-BE49-F238E27FC236}">
                <a16:creationId xmlns:a16="http://schemas.microsoft.com/office/drawing/2014/main" id="{FCF712E8-5628-422C-9360-816433A71D5E}"/>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0040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 Where is CMS at with SNFs &amp; PPS SBs</a:t>
            </a:r>
          </a:p>
        </p:txBody>
      </p:sp>
      <p:sp>
        <p:nvSpPr>
          <p:cNvPr id="5" name="Rectangle 2"/>
          <p:cNvSpPr txBox="1">
            <a:spLocks noChangeArrowheads="1"/>
          </p:cNvSpPr>
          <p:nvPr/>
        </p:nvSpPr>
        <p:spPr bwMode="auto">
          <a:xfrm>
            <a:off x="533400" y="1066800"/>
            <a:ext cx="769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7338" indent="-287338">
              <a:lnSpc>
                <a:spcPct val="100000"/>
              </a:lnSpc>
              <a:spcBef>
                <a:spcPts val="0"/>
              </a:spcBef>
              <a:buClr>
                <a:srgbClr val="C00000"/>
              </a:buClr>
              <a:buFont typeface="Wingdings" panose="05000000000000000000" pitchFamily="2" charset="2"/>
              <a:buChar char="q"/>
            </a:pPr>
            <a:r>
              <a:rPr lang="en-US" dirty="0"/>
              <a:t>Going from RUG Payment System to Patient Driven Payment Model (PDPM) – this will not affect how CAHs are paid – CAHs will continue being paid under cost-base reimbursement</a:t>
            </a:r>
          </a:p>
          <a:p>
            <a:pPr marL="463550" indent="-463550">
              <a:lnSpc>
                <a:spcPct val="100000"/>
              </a:lnSpc>
              <a:spcBef>
                <a:spcPts val="0"/>
              </a:spcBef>
              <a:buClr>
                <a:srgbClr val="C00000"/>
              </a:buClr>
              <a:buFont typeface="Wingdings" panose="05000000000000000000" pitchFamily="2" charset="2"/>
              <a:buChar char="q"/>
            </a:pPr>
            <a:endParaRPr lang="en-US" sz="1050" dirty="0"/>
          </a:p>
          <a:p>
            <a:pPr eaLnBrk="1" hangingPunct="1">
              <a:lnSpc>
                <a:spcPct val="80000"/>
              </a:lnSpc>
              <a:spcBef>
                <a:spcPct val="15000"/>
              </a:spcBef>
              <a:buClr>
                <a:srgbClr val="C00000"/>
              </a:buClr>
              <a:buFont typeface="Wingdings" panose="05000000000000000000" pitchFamily="2" charset="2"/>
              <a:buChar char="q"/>
              <a:defRPr/>
            </a:pPr>
            <a:r>
              <a:rPr lang="en-US" dirty="0"/>
              <a:t>Definition: PDPM (Patient Driven Payment Model) is:</a:t>
            </a:r>
          </a:p>
          <a:p>
            <a:pPr marL="690563" lvl="1" indent="-339725" eaLnBrk="1" hangingPunct="1">
              <a:lnSpc>
                <a:spcPct val="80000"/>
              </a:lnSpc>
              <a:spcBef>
                <a:spcPct val="15000"/>
              </a:spcBef>
              <a:buClr>
                <a:srgbClr val="C00000"/>
              </a:buClr>
              <a:buFont typeface="Arial" panose="020B0604020202020204" pitchFamily="34" charset="0"/>
              <a:buChar char="•"/>
              <a:defRPr/>
            </a:pPr>
            <a:r>
              <a:rPr lang="en-US" dirty="0">
                <a:solidFill>
                  <a:srgbClr val="C00000"/>
                </a:solidFill>
              </a:rPr>
              <a:t>A new case mix </a:t>
            </a:r>
            <a:r>
              <a:rPr lang="en-US" dirty="0"/>
              <a:t>classification system for PPS SB/SNF patients in a Medicare Part A covered stay </a:t>
            </a:r>
          </a:p>
          <a:p>
            <a:pPr marL="690563" lvl="1" indent="-339725" eaLnBrk="1" hangingPunct="1">
              <a:lnSpc>
                <a:spcPct val="80000"/>
              </a:lnSpc>
              <a:spcBef>
                <a:spcPct val="15000"/>
              </a:spcBef>
              <a:buClr>
                <a:srgbClr val="C00000"/>
              </a:buClr>
              <a:buFont typeface="Arial" panose="020B0604020202020204" pitchFamily="34" charset="0"/>
              <a:buChar char="•"/>
              <a:defRPr/>
            </a:pPr>
            <a:r>
              <a:rPr lang="en-US" dirty="0">
                <a:solidFill>
                  <a:srgbClr val="C00000"/>
                </a:solidFill>
              </a:rPr>
              <a:t>Effective beginning October 1, 2019</a:t>
            </a:r>
            <a:r>
              <a:rPr lang="en-US" dirty="0"/>
              <a:t>, PDPM will replace the current case-mix classification system, the Resource Utilization Group, Version IV (RUG-IV). </a:t>
            </a:r>
          </a:p>
          <a:p>
            <a:pPr eaLnBrk="1" hangingPunct="1">
              <a:lnSpc>
                <a:spcPct val="80000"/>
              </a:lnSpc>
              <a:spcBef>
                <a:spcPct val="15000"/>
              </a:spcBef>
              <a:buClr>
                <a:srgbClr val="C00000"/>
              </a:buClr>
              <a:buFont typeface="Wingdings" panose="05000000000000000000" pitchFamily="2" charset="2"/>
              <a:buChar char="q"/>
              <a:defRPr/>
            </a:pPr>
            <a:endParaRPr lang="en-US" sz="1800" dirty="0"/>
          </a:p>
          <a:p>
            <a:pPr eaLnBrk="1" hangingPunct="1">
              <a:lnSpc>
                <a:spcPct val="80000"/>
              </a:lnSpc>
              <a:spcBef>
                <a:spcPct val="15000"/>
              </a:spcBef>
              <a:buClr>
                <a:srgbClr val="C00000"/>
              </a:buClr>
              <a:buFont typeface="Wingdings" panose="05000000000000000000" pitchFamily="2" charset="2"/>
              <a:buChar char="q"/>
              <a:defRPr/>
            </a:pPr>
            <a:r>
              <a:rPr lang="en-US" dirty="0">
                <a:solidFill>
                  <a:srgbClr val="C00000"/>
                </a:solidFill>
              </a:rPr>
              <a:t>Issues with the current case-mix model (RUG-IV) </a:t>
            </a:r>
            <a:r>
              <a:rPr lang="en-US" dirty="0"/>
              <a:t>have been identified by CMS, the Office of Inspector General (OIG), the Medicare Payment Advisory Commission (MedPAC), the media, and others:</a:t>
            </a:r>
          </a:p>
          <a:p>
            <a:pPr marL="693738" lvl="1" indent="-342900" eaLnBrk="1" hangingPunct="1">
              <a:lnSpc>
                <a:spcPct val="80000"/>
              </a:lnSpc>
              <a:spcBef>
                <a:spcPct val="15000"/>
              </a:spcBef>
              <a:buClr>
                <a:schemeClr val="accent2"/>
              </a:buClr>
              <a:buFont typeface="Arial" panose="020B0604020202020204" pitchFamily="34" charset="0"/>
              <a:buChar char="•"/>
              <a:defRPr/>
            </a:pPr>
            <a:r>
              <a:rPr lang="en-US" dirty="0"/>
              <a:t>Therapy payments under the PPS SB/SNF are based primarily on the amount of therapy provided to a patient, regardless of the patient’s unique characteristics, needs, or goals</a:t>
            </a:r>
          </a:p>
          <a:p>
            <a:pPr marL="1031875" lvl="2" indent="-342900" eaLnBrk="1" hangingPunct="1">
              <a:lnSpc>
                <a:spcPct val="80000"/>
              </a:lnSpc>
              <a:spcBef>
                <a:spcPct val="15000"/>
              </a:spcBef>
              <a:buClr>
                <a:srgbClr val="C00000"/>
              </a:buClr>
              <a:buFont typeface="Arial" panose="020B0604020202020204" pitchFamily="34" charset="0"/>
              <a:buChar char="•"/>
              <a:defRPr/>
            </a:pPr>
            <a:r>
              <a:rPr lang="en-US" dirty="0"/>
              <a:t>Creates provider advantage</a:t>
            </a:r>
          </a:p>
          <a:p>
            <a:pPr marL="1031875" lvl="2" indent="-342900" eaLnBrk="1" hangingPunct="1">
              <a:lnSpc>
                <a:spcPct val="80000"/>
              </a:lnSpc>
              <a:spcBef>
                <a:spcPct val="15000"/>
              </a:spcBef>
              <a:buClr>
                <a:srgbClr val="C00000"/>
              </a:buClr>
              <a:buFont typeface="Arial" panose="020B0604020202020204" pitchFamily="34" charset="0"/>
              <a:buChar char="•"/>
              <a:defRPr/>
            </a:pPr>
            <a:r>
              <a:rPr lang="en-US" dirty="0"/>
              <a:t>Payment inequities for different patient types</a:t>
            </a:r>
          </a:p>
          <a:p>
            <a:pPr marL="1031875" lvl="2" indent="-342900" eaLnBrk="1" hangingPunct="1">
              <a:lnSpc>
                <a:spcPct val="80000"/>
              </a:lnSpc>
              <a:spcBef>
                <a:spcPct val="15000"/>
              </a:spcBef>
              <a:buClr>
                <a:srgbClr val="C00000"/>
              </a:buClr>
              <a:buFont typeface="Arial" panose="020B0604020202020204" pitchFamily="34" charset="0"/>
              <a:buChar char="•"/>
              <a:defRPr/>
            </a:pPr>
            <a:r>
              <a:rPr lang="en-US" dirty="0"/>
              <a:t>Patient selection being driven by payment due to disincentives to admit patient with low therapy needs</a:t>
            </a:r>
          </a:p>
          <a:p>
            <a:pPr marL="1031875" lvl="2" indent="-342900" eaLnBrk="1" hangingPunct="1">
              <a:lnSpc>
                <a:spcPct val="80000"/>
              </a:lnSpc>
              <a:spcBef>
                <a:spcPct val="15000"/>
              </a:spcBef>
              <a:buClr>
                <a:srgbClr val="C00000"/>
              </a:buClr>
              <a:buFont typeface="Arial" panose="020B0604020202020204" pitchFamily="34" charset="0"/>
              <a:buChar char="•"/>
              <a:defRPr/>
            </a:pPr>
            <a:r>
              <a:rPr lang="en-US" dirty="0"/>
              <a:t>Concerns about overutilization of therapy</a:t>
            </a:r>
          </a:p>
          <a:p>
            <a:pPr marL="350838" lvl="1" indent="0" eaLnBrk="1" hangingPunct="1">
              <a:lnSpc>
                <a:spcPct val="80000"/>
              </a:lnSpc>
              <a:spcBef>
                <a:spcPct val="15000"/>
              </a:spcBef>
              <a:buClr>
                <a:schemeClr val="accent2"/>
              </a:buClr>
              <a:buFontTx/>
              <a:buNone/>
              <a:defRPr/>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4396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 Where is CMS at with SNFs &amp; PPS SBs</a:t>
            </a:r>
          </a:p>
        </p:txBody>
      </p:sp>
      <p:sp>
        <p:nvSpPr>
          <p:cNvPr id="5" name="Rectangle 2"/>
          <p:cNvSpPr txBox="1">
            <a:spLocks noChangeArrowheads="1"/>
          </p:cNvSpPr>
          <p:nvPr/>
        </p:nvSpPr>
        <p:spPr bwMode="auto">
          <a:xfrm>
            <a:off x="609600" y="1219200"/>
            <a:ext cx="815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ct val="15000"/>
              </a:spcBef>
              <a:buClr>
                <a:srgbClr val="C00000"/>
              </a:buClr>
              <a:buFont typeface="Wingdings" panose="05000000000000000000" pitchFamily="2" charset="2"/>
              <a:buChar char="q"/>
              <a:defRPr/>
            </a:pPr>
            <a:r>
              <a:rPr lang="en-US" dirty="0"/>
              <a:t>It is anticipated that PDPM, effective October 1, 2019, </a:t>
            </a:r>
            <a:r>
              <a:rPr lang="en-US" dirty="0">
                <a:solidFill>
                  <a:srgbClr val="C00000"/>
                </a:solidFill>
              </a:rPr>
              <a:t>will improve payments </a:t>
            </a:r>
            <a:r>
              <a:rPr lang="en-US" dirty="0"/>
              <a:t>made under the PPS SB/SNF in the following ways:</a:t>
            </a:r>
          </a:p>
          <a:p>
            <a:pPr marL="693738" lvl="1" indent="-342900" eaLnBrk="1" hangingPunct="1">
              <a:lnSpc>
                <a:spcPct val="80000"/>
              </a:lnSpc>
              <a:spcBef>
                <a:spcPct val="15000"/>
              </a:spcBef>
              <a:buClr>
                <a:srgbClr val="C00000"/>
              </a:buClr>
              <a:buFont typeface="Arial" panose="020B0604020202020204" pitchFamily="34" charset="0"/>
              <a:buChar char="•"/>
              <a:defRPr/>
            </a:pPr>
            <a:r>
              <a:rPr lang="en-US" dirty="0"/>
              <a:t>Improves payment accuracy and appropriateness by focusing on the patient, rather than the volume of services provided</a:t>
            </a:r>
          </a:p>
          <a:p>
            <a:pPr marL="693738" lvl="1" indent="-342900" eaLnBrk="1" hangingPunct="1">
              <a:lnSpc>
                <a:spcPct val="80000"/>
              </a:lnSpc>
              <a:spcBef>
                <a:spcPct val="15000"/>
              </a:spcBef>
              <a:buClr>
                <a:srgbClr val="C00000"/>
              </a:buClr>
              <a:buFont typeface="Arial" panose="020B0604020202020204" pitchFamily="34" charset="0"/>
              <a:buChar char="•"/>
              <a:defRPr/>
            </a:pPr>
            <a:r>
              <a:rPr lang="en-US" dirty="0"/>
              <a:t>Significantly reduces administrative burden on providers (much less MDSs to complete)</a:t>
            </a:r>
          </a:p>
          <a:p>
            <a:pPr marL="693738" lvl="1" indent="-342900" eaLnBrk="1" hangingPunct="1">
              <a:lnSpc>
                <a:spcPct val="80000"/>
              </a:lnSpc>
              <a:spcBef>
                <a:spcPct val="15000"/>
              </a:spcBef>
              <a:buClr>
                <a:srgbClr val="C00000"/>
              </a:buClr>
              <a:buFont typeface="Arial" panose="020B0604020202020204" pitchFamily="34" charset="0"/>
              <a:buChar char="•"/>
              <a:defRPr/>
            </a:pPr>
            <a:r>
              <a:rPr lang="en-US" dirty="0"/>
              <a:t>Improves PPS SB/SNF payments to currently underserved beneficiaries without increasing total Medicare payments </a:t>
            </a:r>
          </a:p>
          <a:p>
            <a:pPr marL="693738" lvl="1" indent="-342900" eaLnBrk="1" hangingPunct="1">
              <a:lnSpc>
                <a:spcPct val="80000"/>
              </a:lnSpc>
              <a:spcBef>
                <a:spcPct val="15000"/>
              </a:spcBef>
              <a:buClr>
                <a:srgbClr val="C00000"/>
              </a:buClr>
              <a:buFont typeface="Arial" panose="020B0604020202020204" pitchFamily="34" charset="0"/>
              <a:buChar char="•"/>
              <a:defRPr/>
            </a:pPr>
            <a:endParaRPr lang="en-US" dirty="0"/>
          </a:p>
          <a:p>
            <a:pPr marL="400050" indent="-400050" eaLnBrk="1" hangingPunct="1">
              <a:lnSpc>
                <a:spcPct val="80000"/>
              </a:lnSpc>
              <a:spcBef>
                <a:spcPct val="15000"/>
              </a:spcBef>
              <a:buClr>
                <a:srgbClr val="C00000"/>
              </a:buClr>
              <a:buFont typeface="Wingdings" panose="05000000000000000000" pitchFamily="2" charset="2"/>
              <a:buChar char="q"/>
              <a:defRPr/>
            </a:pPr>
            <a:r>
              <a:rPr lang="en-US" dirty="0"/>
              <a:t>Payment will still be determined from the MDS and as before, MDS still will not apply to CAHs (for now at least) since CAH payments are based on cost</a:t>
            </a:r>
          </a:p>
          <a:p>
            <a:pPr marL="400050" indent="-400050" eaLnBrk="1" hangingPunct="1">
              <a:lnSpc>
                <a:spcPct val="80000"/>
              </a:lnSpc>
              <a:spcBef>
                <a:spcPct val="15000"/>
              </a:spcBef>
              <a:buClr>
                <a:srgbClr val="C00000"/>
              </a:buClr>
              <a:buFont typeface="Wingdings" panose="05000000000000000000" pitchFamily="2" charset="2"/>
              <a:buChar char="q"/>
              <a:defRPr/>
            </a:pPr>
            <a:endParaRPr lang="en-US" dirty="0"/>
          </a:p>
          <a:p>
            <a:pPr marL="400050" indent="-400050" eaLnBrk="1" hangingPunct="1">
              <a:lnSpc>
                <a:spcPct val="80000"/>
              </a:lnSpc>
              <a:spcBef>
                <a:spcPct val="15000"/>
              </a:spcBef>
              <a:buClr>
                <a:srgbClr val="C00000"/>
              </a:buClr>
              <a:buFont typeface="Wingdings" panose="05000000000000000000" pitchFamily="2" charset="2"/>
              <a:buChar char="q"/>
              <a:defRPr/>
            </a:pPr>
            <a:r>
              <a:rPr lang="en-US" dirty="0"/>
              <a:t>Important for CAHs to understand since your “competition” (SNFs or PPS SB) may change who they admit to their programs </a:t>
            </a:r>
          </a:p>
          <a:p>
            <a:pPr marL="400050" indent="-400050" eaLnBrk="1" hangingPunct="1">
              <a:lnSpc>
                <a:spcPct val="80000"/>
              </a:lnSpc>
              <a:spcBef>
                <a:spcPct val="15000"/>
              </a:spcBef>
              <a:buClr>
                <a:srgbClr val="C00000"/>
              </a:buClr>
              <a:buFont typeface="Wingdings" panose="05000000000000000000" pitchFamily="2" charset="2"/>
              <a:buChar char="q"/>
              <a:defRPr/>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493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3F147481-1181-4A7F-A888-25A7D5113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4275"/>
            <a:ext cx="91440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9277FD98-CF5E-4E86-BD3E-B61E30ADA5AE}"/>
              </a:ext>
            </a:extLst>
          </p:cNvPr>
          <p:cNvSpPr>
            <a:spLocks noChangeArrowheads="1"/>
          </p:cNvSpPr>
          <p:nvPr/>
        </p:nvSpPr>
        <p:spPr bwMode="auto">
          <a:xfrm>
            <a:off x="152400" y="457200"/>
            <a:ext cx="8839200" cy="3810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har char="•"/>
              <a:defRPr sz="2000">
                <a:solidFill>
                  <a:schemeClr val="tx1"/>
                </a:solidFill>
                <a:latin typeface="Times New Roman" panose="02020603050405020304" pitchFamily="18" charset="0"/>
              </a:defRPr>
            </a:lvl1pPr>
            <a:lvl2pPr marL="742950" indent="-285750">
              <a:lnSpc>
                <a:spcPct val="90000"/>
              </a:lnSpc>
              <a:spcBef>
                <a:spcPct val="30000"/>
              </a:spcBef>
              <a:buChar char="–"/>
              <a:defRPr>
                <a:solidFill>
                  <a:schemeClr val="tx1"/>
                </a:solidFill>
                <a:latin typeface="Times New Roman" panose="02020603050405020304" pitchFamily="18" charset="0"/>
              </a:defRPr>
            </a:lvl2pPr>
            <a:lvl3pPr marL="1143000" indent="-228600">
              <a:lnSpc>
                <a:spcPct val="90000"/>
              </a:lnSpc>
              <a:spcBef>
                <a:spcPct val="30000"/>
              </a:spcBef>
              <a:buChar char="•"/>
              <a:defRPr sz="1600">
                <a:solidFill>
                  <a:schemeClr val="tx1"/>
                </a:solidFill>
                <a:latin typeface="Times New Roman" panose="02020603050405020304" pitchFamily="18" charset="0"/>
              </a:defRPr>
            </a:lvl3pPr>
            <a:lvl4pPr marL="1600200" indent="-228600">
              <a:lnSpc>
                <a:spcPct val="90000"/>
              </a:lnSpc>
              <a:spcBef>
                <a:spcPct val="30000"/>
              </a:spcBef>
              <a:buChar char="–"/>
              <a:defRPr sz="1400">
                <a:solidFill>
                  <a:schemeClr val="tx1"/>
                </a:solidFill>
                <a:latin typeface="Times New Roman" panose="02020603050405020304" pitchFamily="18" charset="0"/>
              </a:defRPr>
            </a:lvl4pPr>
            <a:lvl5pPr marL="2057400" indent="-228600">
              <a:lnSpc>
                <a:spcPct val="90000"/>
              </a:lnSpc>
              <a:spcBef>
                <a:spcPct val="30000"/>
              </a:spcBef>
              <a:buFont typeface="Wingdings" panose="05000000000000000000" pitchFamily="2" charset="2"/>
              <a:buChar char="Ø"/>
              <a:defRPr sz="1400">
                <a:solidFill>
                  <a:schemeClr val="tx1"/>
                </a:solidFill>
                <a:latin typeface="Times New Roman" panose="02020603050405020304" pitchFamily="18" charset="0"/>
              </a:defRPr>
            </a:lvl5pPr>
            <a:lvl6pPr marL="25146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6pPr>
            <a:lvl7pPr marL="29718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7pPr>
            <a:lvl8pPr marL="34290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8pPr>
            <a:lvl9pPr marL="38862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9pPr>
          </a:lstStyle>
          <a:p>
            <a:pPr algn="ctr">
              <a:lnSpc>
                <a:spcPct val="100000"/>
              </a:lnSpc>
              <a:spcBef>
                <a:spcPct val="0"/>
              </a:spcBef>
              <a:buFontTx/>
              <a:buNone/>
            </a:pPr>
            <a:r>
              <a:rPr lang="en-US" altLang="en-US" sz="2400" b="1" baseline="0">
                <a:solidFill>
                  <a:schemeClr val="bg1"/>
                </a:solidFill>
                <a:latin typeface="Verdana" panose="020B0604030504040204" pitchFamily="34" charset="0"/>
              </a:rPr>
              <a:t>PDPM vs RUG IV Classification Methodology</a:t>
            </a:r>
          </a:p>
        </p:txBody>
      </p:sp>
      <p:sp>
        <p:nvSpPr>
          <p:cNvPr id="4" name="Rectangle 3">
            <a:extLst>
              <a:ext uri="{FF2B5EF4-FFF2-40B4-BE49-F238E27FC236}">
                <a16:creationId xmlns:a16="http://schemas.microsoft.com/office/drawing/2014/main" id="{FCC88B2F-3F49-4451-96E5-B202CE3D8F65}"/>
              </a:ext>
            </a:extLst>
          </p:cNvPr>
          <p:cNvSpPr/>
          <p:nvPr/>
        </p:nvSpPr>
        <p:spPr>
          <a:xfrm>
            <a:off x="7543800" y="838200"/>
            <a:ext cx="1447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3228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1694B68C-EA14-499C-8C7E-C59E4F698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4913"/>
            <a:ext cx="91440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C21B5598-A785-4FBB-A28F-EDDCB4C88655}"/>
              </a:ext>
            </a:extLst>
          </p:cNvPr>
          <p:cNvSpPr>
            <a:spLocks noChangeArrowheads="1"/>
          </p:cNvSpPr>
          <p:nvPr/>
        </p:nvSpPr>
        <p:spPr bwMode="auto">
          <a:xfrm>
            <a:off x="152400" y="457200"/>
            <a:ext cx="8839200" cy="3810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30000"/>
              </a:spcBef>
              <a:buChar char="•"/>
              <a:defRPr sz="2000">
                <a:solidFill>
                  <a:schemeClr val="tx1"/>
                </a:solidFill>
                <a:latin typeface="Times New Roman" panose="02020603050405020304" pitchFamily="18" charset="0"/>
              </a:defRPr>
            </a:lvl1pPr>
            <a:lvl2pPr marL="742950" indent="-285750">
              <a:lnSpc>
                <a:spcPct val="90000"/>
              </a:lnSpc>
              <a:spcBef>
                <a:spcPct val="30000"/>
              </a:spcBef>
              <a:buChar char="–"/>
              <a:defRPr>
                <a:solidFill>
                  <a:schemeClr val="tx1"/>
                </a:solidFill>
                <a:latin typeface="Times New Roman" panose="02020603050405020304" pitchFamily="18" charset="0"/>
              </a:defRPr>
            </a:lvl2pPr>
            <a:lvl3pPr marL="1143000" indent="-228600">
              <a:lnSpc>
                <a:spcPct val="90000"/>
              </a:lnSpc>
              <a:spcBef>
                <a:spcPct val="30000"/>
              </a:spcBef>
              <a:buChar char="•"/>
              <a:defRPr sz="1600">
                <a:solidFill>
                  <a:schemeClr val="tx1"/>
                </a:solidFill>
                <a:latin typeface="Times New Roman" panose="02020603050405020304" pitchFamily="18" charset="0"/>
              </a:defRPr>
            </a:lvl3pPr>
            <a:lvl4pPr marL="1600200" indent="-228600">
              <a:lnSpc>
                <a:spcPct val="90000"/>
              </a:lnSpc>
              <a:spcBef>
                <a:spcPct val="30000"/>
              </a:spcBef>
              <a:buChar char="–"/>
              <a:defRPr sz="1400">
                <a:solidFill>
                  <a:schemeClr val="tx1"/>
                </a:solidFill>
                <a:latin typeface="Times New Roman" panose="02020603050405020304" pitchFamily="18" charset="0"/>
              </a:defRPr>
            </a:lvl4pPr>
            <a:lvl5pPr marL="2057400" indent="-228600">
              <a:lnSpc>
                <a:spcPct val="90000"/>
              </a:lnSpc>
              <a:spcBef>
                <a:spcPct val="30000"/>
              </a:spcBef>
              <a:buFont typeface="Wingdings" panose="05000000000000000000" pitchFamily="2" charset="2"/>
              <a:buChar char="Ø"/>
              <a:defRPr sz="1400">
                <a:solidFill>
                  <a:schemeClr val="tx1"/>
                </a:solidFill>
                <a:latin typeface="Times New Roman" panose="02020603050405020304" pitchFamily="18" charset="0"/>
              </a:defRPr>
            </a:lvl5pPr>
            <a:lvl6pPr marL="25146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6pPr>
            <a:lvl7pPr marL="29718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7pPr>
            <a:lvl8pPr marL="34290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8pPr>
            <a:lvl9pPr marL="38862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9pPr>
          </a:lstStyle>
          <a:p>
            <a:pPr algn="ctr">
              <a:lnSpc>
                <a:spcPct val="100000"/>
              </a:lnSpc>
              <a:spcBef>
                <a:spcPct val="0"/>
              </a:spcBef>
              <a:buFontTx/>
              <a:buNone/>
            </a:pPr>
            <a:r>
              <a:rPr lang="en-US" altLang="en-US" sz="2400" b="1" baseline="0">
                <a:solidFill>
                  <a:schemeClr val="bg1"/>
                </a:solidFill>
                <a:latin typeface="Verdana" panose="020B0604030504040204" pitchFamily="34" charset="0"/>
              </a:rPr>
              <a:t>PDPM vs RUG IV Classification Methodology</a:t>
            </a:r>
          </a:p>
        </p:txBody>
      </p:sp>
      <p:cxnSp>
        <p:nvCxnSpPr>
          <p:cNvPr id="25604" name="Straight Connector 2">
            <a:extLst>
              <a:ext uri="{FF2B5EF4-FFF2-40B4-BE49-F238E27FC236}">
                <a16:creationId xmlns:a16="http://schemas.microsoft.com/office/drawing/2014/main" id="{57BDF272-3CDE-4B4D-A842-82D3AB303F35}"/>
              </a:ext>
            </a:extLst>
          </p:cNvPr>
          <p:cNvCxnSpPr>
            <a:cxnSpLocks noChangeShapeType="1"/>
          </p:cNvCxnSpPr>
          <p:nvPr/>
        </p:nvCxnSpPr>
        <p:spPr bwMode="auto">
          <a:xfrm>
            <a:off x="1600200" y="2514600"/>
            <a:ext cx="3962400" cy="0"/>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5" name="Rectangle 4">
            <a:extLst>
              <a:ext uri="{FF2B5EF4-FFF2-40B4-BE49-F238E27FC236}">
                <a16:creationId xmlns:a16="http://schemas.microsoft.com/office/drawing/2014/main" id="{592F3555-F08A-4030-A87B-23ACB4011E8E}"/>
              </a:ext>
            </a:extLst>
          </p:cNvPr>
          <p:cNvSpPr/>
          <p:nvPr/>
        </p:nvSpPr>
        <p:spPr>
          <a:xfrm>
            <a:off x="7620000" y="838200"/>
            <a:ext cx="1447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7371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 Where is CMS at with SNFs &amp; PPS SBs</a:t>
            </a:r>
          </a:p>
        </p:txBody>
      </p:sp>
      <p:sp>
        <p:nvSpPr>
          <p:cNvPr id="5" name="Rectangle 2"/>
          <p:cNvSpPr txBox="1">
            <a:spLocks noChangeArrowheads="1"/>
          </p:cNvSpPr>
          <p:nvPr/>
        </p:nvSpPr>
        <p:spPr bwMode="auto">
          <a:xfrm>
            <a:off x="228600" y="10668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solidFill>
                  <a:srgbClr val="C00000"/>
                </a:solidFill>
              </a:rPr>
              <a:t>Under the PDPM:</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solidFill>
                <a:srgbClr val="C00000"/>
              </a:solidFill>
            </a:endParaRP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solidFill>
                  <a:srgbClr val="C00000"/>
                </a:solidFill>
              </a:rPr>
              <a:t>Six payment components </a:t>
            </a:r>
            <a:r>
              <a:rPr lang="en-US" dirty="0">
                <a:solidFill>
                  <a:srgbClr val="090807"/>
                </a:solidFill>
              </a:rPr>
              <a:t>are utilized to derive payment</a:t>
            </a:r>
          </a:p>
          <a:p>
            <a:pPr marL="690563" lvl="1" indent="-339725" eaLnBrk="1" hangingPunct="1">
              <a:lnSpc>
                <a:spcPct val="80000"/>
              </a:lnSpc>
              <a:spcBef>
                <a:spcPts val="0"/>
              </a:spcBef>
              <a:buClr>
                <a:srgbClr val="C00000"/>
              </a:buClr>
              <a:buFont typeface="Arial" panose="020B0604020202020204" pitchFamily="34" charset="0"/>
              <a:buChar char="•"/>
              <a:defRPr/>
            </a:pPr>
            <a:endParaRPr lang="en-US" dirty="0">
              <a:solidFill>
                <a:srgbClr val="C00000"/>
              </a:solidFill>
            </a:endParaRP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solidFill>
                  <a:srgbClr val="C00000"/>
                </a:solidFill>
              </a:rPr>
              <a:t>Uses clinically relevant factors, rather than volume-based service </a:t>
            </a:r>
            <a:r>
              <a:rPr lang="en-US" dirty="0">
                <a:solidFill>
                  <a:srgbClr val="090807"/>
                </a:solidFill>
              </a:rPr>
              <a:t>for determining Medicare payment</a:t>
            </a:r>
          </a:p>
          <a:p>
            <a:pPr marL="1028700" lvl="2" indent="-339725" eaLnBrk="1" hangingPunct="1">
              <a:lnSpc>
                <a:spcPct val="80000"/>
              </a:lnSpc>
              <a:spcBef>
                <a:spcPct val="15000"/>
              </a:spcBef>
              <a:buClr>
                <a:schemeClr val="accent2"/>
              </a:buClr>
            </a:pPr>
            <a:r>
              <a:rPr lang="en-US" altLang="en-US" dirty="0">
                <a:solidFill>
                  <a:srgbClr val="C00000"/>
                </a:solidFill>
              </a:rPr>
              <a:t>Five of the components are case-mix adjusted to cover utilization </a:t>
            </a:r>
            <a:r>
              <a:rPr lang="en-US" altLang="en-US" dirty="0"/>
              <a:t>of PPS SB/SNF resources that vary </a:t>
            </a:r>
            <a:r>
              <a:rPr lang="en-US" altLang="en-US" dirty="0">
                <a:solidFill>
                  <a:srgbClr val="C00000"/>
                </a:solidFill>
              </a:rPr>
              <a:t>according to patient characteristics</a:t>
            </a:r>
            <a:r>
              <a:rPr lang="en-US" altLang="en-US" dirty="0"/>
              <a:t>. </a:t>
            </a:r>
          </a:p>
          <a:p>
            <a:pPr marL="1028700" lvl="2" indent="-339725" eaLnBrk="1" hangingPunct="1">
              <a:lnSpc>
                <a:spcPct val="80000"/>
              </a:lnSpc>
              <a:spcBef>
                <a:spcPct val="15000"/>
              </a:spcBef>
              <a:buClr>
                <a:schemeClr val="accent2"/>
              </a:buClr>
            </a:pPr>
            <a:endParaRPr lang="en-US" altLang="en-US" dirty="0"/>
          </a:p>
          <a:p>
            <a:pPr marL="1028700" lvl="2" indent="-339725" eaLnBrk="1" hangingPunct="1">
              <a:lnSpc>
                <a:spcPct val="80000"/>
              </a:lnSpc>
              <a:spcBef>
                <a:spcPct val="15000"/>
              </a:spcBef>
              <a:buClr>
                <a:schemeClr val="accent2"/>
              </a:buClr>
            </a:pPr>
            <a:r>
              <a:rPr lang="en-US" altLang="en-US" dirty="0"/>
              <a:t>An </a:t>
            </a:r>
            <a:r>
              <a:rPr lang="en-US" altLang="en-US" dirty="0">
                <a:solidFill>
                  <a:srgbClr val="C00000"/>
                </a:solidFill>
              </a:rPr>
              <a:t>additional non-case-mix adjusted component </a:t>
            </a:r>
            <a:r>
              <a:rPr lang="en-US" altLang="en-US" dirty="0"/>
              <a:t>to address utilization of PPS SB/SNF </a:t>
            </a:r>
            <a:r>
              <a:rPr lang="en-US" altLang="en-US" dirty="0">
                <a:solidFill>
                  <a:srgbClr val="C00000"/>
                </a:solidFill>
              </a:rPr>
              <a:t>resources that do not vary by patient. </a:t>
            </a:r>
          </a:p>
          <a:p>
            <a:pPr marL="350838" lvl="1" indent="0" eaLnBrk="1" hangingPunct="1">
              <a:lnSpc>
                <a:spcPct val="80000"/>
              </a:lnSpc>
              <a:spcBef>
                <a:spcPts val="0"/>
              </a:spcBef>
              <a:buClr>
                <a:srgbClr val="C00000"/>
              </a:buClr>
              <a:buNone/>
              <a:defRPr/>
            </a:pPr>
            <a:endParaRPr lang="en-US" dirty="0">
              <a:solidFill>
                <a:srgbClr val="090807"/>
              </a:solidFill>
            </a:endParaRP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solidFill>
                  <a:srgbClr val="090807"/>
                </a:solidFill>
              </a:rPr>
              <a:t>Patient characteristics are used to assign patients into </a:t>
            </a:r>
            <a:r>
              <a:rPr lang="en-US" dirty="0">
                <a:solidFill>
                  <a:srgbClr val="C00000"/>
                </a:solidFill>
              </a:rPr>
              <a:t>CMGs </a:t>
            </a:r>
            <a:r>
              <a:rPr lang="en-US" dirty="0">
                <a:solidFill>
                  <a:srgbClr val="090807"/>
                </a:solidFill>
              </a:rPr>
              <a:t>across the payment components to derive payment </a:t>
            </a:r>
          </a:p>
          <a:p>
            <a:pPr marL="690563" lvl="1" indent="-339725" eaLnBrk="1" hangingPunct="1">
              <a:lnSpc>
                <a:spcPct val="80000"/>
              </a:lnSpc>
              <a:spcBef>
                <a:spcPts val="0"/>
              </a:spcBef>
              <a:buClr>
                <a:srgbClr val="C00000"/>
              </a:buClr>
              <a:buFont typeface="Arial" panose="020B0604020202020204" pitchFamily="34" charset="0"/>
              <a:buChar char="•"/>
              <a:defRPr/>
            </a:pPr>
            <a:endParaRPr lang="en-US" dirty="0">
              <a:solidFill>
                <a:srgbClr val="C00000"/>
              </a:solidFill>
            </a:endParaRP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solidFill>
                  <a:srgbClr val="C00000"/>
                </a:solidFill>
              </a:rPr>
              <a:t>Designed</a:t>
            </a:r>
            <a:r>
              <a:rPr lang="en-US" dirty="0"/>
              <a:t> to “shift care from therapy to other forms of care as other categories are underutilized” </a:t>
            </a:r>
            <a:endParaRPr lang="en-US" dirty="0">
              <a:solidFill>
                <a:srgbClr val="090807"/>
              </a:solidFill>
            </a:endParaRPr>
          </a:p>
          <a:p>
            <a:pPr marL="690563" lvl="1" indent="-339725" eaLnBrk="1" hangingPunct="1">
              <a:lnSpc>
                <a:spcPct val="80000"/>
              </a:lnSpc>
              <a:spcBef>
                <a:spcPts val="0"/>
              </a:spcBef>
              <a:buClr>
                <a:srgbClr val="C00000"/>
              </a:buClr>
              <a:buFont typeface="Arial" panose="020B0604020202020204" pitchFamily="34" charset="0"/>
              <a:buChar char="•"/>
              <a:defRPr/>
            </a:pPr>
            <a:endParaRPr lang="en-US" dirty="0">
              <a:solidFill>
                <a:srgbClr val="C00000"/>
              </a:solidFill>
            </a:endParaRP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solidFill>
                  <a:srgbClr val="C00000"/>
                </a:solidFill>
              </a:rPr>
              <a:t>Adjusts per diem payments to reflect varying costs throughout the stay</a:t>
            </a:r>
          </a:p>
          <a:p>
            <a:pPr marL="400050" indent="-400050" eaLnBrk="1" hangingPunct="1">
              <a:lnSpc>
                <a:spcPct val="80000"/>
              </a:lnSpc>
              <a:spcBef>
                <a:spcPct val="15000"/>
              </a:spcBef>
              <a:buClr>
                <a:srgbClr val="C00000"/>
              </a:buClr>
              <a:buFont typeface="Wingdings" panose="05000000000000000000" pitchFamily="2" charset="2"/>
              <a:buChar char="q"/>
              <a:defRPr/>
            </a:pPr>
            <a:endParaRPr lang="en-US" b="1" dirty="0">
              <a:solidFill>
                <a:srgbClr val="090807"/>
              </a:solidFill>
            </a:endParaRP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6118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 Where is CMS at with SNFs &amp; PPS SBs</a:t>
            </a:r>
          </a:p>
        </p:txBody>
      </p:sp>
      <p:sp>
        <p:nvSpPr>
          <p:cNvPr id="5" name="Rectangle 2"/>
          <p:cNvSpPr txBox="1">
            <a:spLocks noChangeArrowheads="1"/>
          </p:cNvSpPr>
          <p:nvPr/>
        </p:nvSpPr>
        <p:spPr bwMode="auto">
          <a:xfrm>
            <a:off x="228600" y="10668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solidFill>
                  <a:srgbClr val="C00000"/>
                </a:solidFill>
              </a:rPr>
              <a:t>PDPM’s 5 clinically related components (from the MDS sections) are: </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solidFill>
                <a:srgbClr val="C00000"/>
              </a:solidFill>
            </a:endParaRP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58E81DE0-9BA9-41A2-B033-3D0F910D6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93900"/>
            <a:ext cx="7472363" cy="47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EB48EFE5-7C85-45DC-A561-8B45E6881F75}"/>
              </a:ext>
            </a:extLst>
          </p:cNvPr>
          <p:cNvSpPr>
            <a:spLocks noChangeArrowheads="1"/>
          </p:cNvSpPr>
          <p:nvPr/>
        </p:nvSpPr>
        <p:spPr bwMode="auto">
          <a:xfrm>
            <a:off x="695283" y="6165850"/>
            <a:ext cx="7467600" cy="381000"/>
          </a:xfrm>
          <a:prstGeom prst="rect">
            <a:avLst/>
          </a:prstGeom>
          <a:solidFill>
            <a:srgbClr val="92D050"/>
          </a:solidFill>
          <a:ln w="9525" algn="ctr">
            <a:solidFill>
              <a:schemeClr val="tx1"/>
            </a:solidFill>
            <a:round/>
            <a:headEnd/>
            <a:tailEnd/>
          </a:ln>
        </p:spPr>
        <p:txBody>
          <a:bodyPr/>
          <a:lstStyle>
            <a:lvl1pPr>
              <a:defRPr baseline="-25000">
                <a:solidFill>
                  <a:schemeClr val="tx1"/>
                </a:solidFill>
                <a:latin typeface="Arial" panose="020B0604020202020204" pitchFamily="34" charset="0"/>
                <a:cs typeface="Arial" panose="020B0604020202020204" pitchFamily="34" charset="0"/>
              </a:defRPr>
            </a:lvl1pPr>
            <a:lvl2pPr marL="742950" indent="-285750">
              <a:defRPr baseline="-25000">
                <a:solidFill>
                  <a:schemeClr val="tx1"/>
                </a:solidFill>
                <a:latin typeface="Arial" panose="020B0604020202020204" pitchFamily="34" charset="0"/>
                <a:cs typeface="Arial" panose="020B0604020202020204" pitchFamily="34" charset="0"/>
              </a:defRPr>
            </a:lvl2pPr>
            <a:lvl3pPr marL="1143000" indent="-228600">
              <a:defRPr baseline="-25000">
                <a:solidFill>
                  <a:schemeClr val="tx1"/>
                </a:solidFill>
                <a:latin typeface="Arial" panose="020B0604020202020204" pitchFamily="34" charset="0"/>
                <a:cs typeface="Arial" panose="020B0604020202020204" pitchFamily="34" charset="0"/>
              </a:defRPr>
            </a:lvl3pPr>
            <a:lvl4pPr marL="1600200" indent="-228600">
              <a:defRPr baseline="-25000">
                <a:solidFill>
                  <a:schemeClr val="tx1"/>
                </a:solidFill>
                <a:latin typeface="Arial" panose="020B0604020202020204" pitchFamily="34" charset="0"/>
                <a:cs typeface="Arial" panose="020B0604020202020204" pitchFamily="34" charset="0"/>
              </a:defRPr>
            </a:lvl4pPr>
            <a:lvl5pPr marL="2057400" indent="-22860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pPr eaLnBrk="1" hangingPunct="1"/>
            <a:r>
              <a:rPr lang="en-US" altLang="en-US"/>
              <a:t>PT, OT and SLP components are calculated regardless of whether the patient is receiving therapy or not. </a:t>
            </a:r>
          </a:p>
        </p:txBody>
      </p:sp>
      <p:cxnSp>
        <p:nvCxnSpPr>
          <p:cNvPr id="9" name="Straight Arrow Connector 8">
            <a:extLst>
              <a:ext uri="{FF2B5EF4-FFF2-40B4-BE49-F238E27FC236}">
                <a16:creationId xmlns:a16="http://schemas.microsoft.com/office/drawing/2014/main" id="{04C5076A-CE96-412C-A30D-F3B430416A34}"/>
              </a:ext>
            </a:extLst>
          </p:cNvPr>
          <p:cNvCxnSpPr>
            <a:cxnSpLocks/>
          </p:cNvCxnSpPr>
          <p:nvPr/>
        </p:nvCxnSpPr>
        <p:spPr>
          <a:xfrm flipH="1">
            <a:off x="7891441" y="4800600"/>
            <a:ext cx="947759" cy="14636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D63F8D-A0EB-4CE1-BE7B-BACD795677E1}"/>
              </a:ext>
            </a:extLst>
          </p:cNvPr>
          <p:cNvSpPr/>
          <p:nvPr/>
        </p:nvSpPr>
        <p:spPr bwMode="auto">
          <a:xfrm>
            <a:off x="457200" y="5715000"/>
            <a:ext cx="1295400" cy="457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defRPr/>
            </a:pPr>
            <a:r>
              <a:rPr lang="en-US" sz="1400" dirty="0">
                <a:solidFill>
                  <a:schemeClr val="bg1"/>
                </a:solidFill>
                <a:latin typeface="Arial" charset="0"/>
              </a:rPr>
              <a:t>(Non-Therapy Ancillary)</a:t>
            </a:r>
            <a:endParaRPr lang="en-US" dirty="0">
              <a:solidFill>
                <a:schemeClr val="bg1"/>
              </a:solidFill>
              <a:latin typeface="Arial" charset="0"/>
            </a:endParaRPr>
          </a:p>
        </p:txBody>
      </p:sp>
    </p:spTree>
    <p:extLst>
      <p:ext uri="{BB962C8B-B14F-4D97-AF65-F5344CB8AC3E}">
        <p14:creationId xmlns:p14="http://schemas.microsoft.com/office/powerpoint/2010/main" val="34015721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
        <p:nvSpPr>
          <p:cNvPr id="5" name="Rectangle 2"/>
          <p:cNvSpPr txBox="1">
            <a:spLocks noChangeArrowheads="1"/>
          </p:cNvSpPr>
          <p:nvPr/>
        </p:nvSpPr>
        <p:spPr bwMode="auto">
          <a:xfrm>
            <a:off x="228600" y="10668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CMS was going to ask about patient’s residence prior to the IP admission that preceded the SNF/SB stay but they opted to only ask as before which is where they were admitted from – this may change again by Oct. 1, 2019</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I plan to recommend that we continue with this and maybe add where they were admitted from </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solidFill>
                <a:srgbClr val="C00000"/>
              </a:solidFill>
            </a:endParaRP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37A9C8-08F3-4EEE-8B92-77EC21157352}"/>
              </a:ext>
            </a:extLst>
          </p:cNvPr>
          <p:cNvPicPr>
            <a:picLocks noChangeAspect="1"/>
          </p:cNvPicPr>
          <p:nvPr/>
        </p:nvPicPr>
        <p:blipFill>
          <a:blip r:embed="rId3"/>
          <a:stretch>
            <a:fillRect/>
          </a:stretch>
        </p:blipFill>
        <p:spPr>
          <a:xfrm>
            <a:off x="609600" y="2667000"/>
            <a:ext cx="5088698" cy="3810000"/>
          </a:xfrm>
          <a:prstGeom prst="rect">
            <a:avLst/>
          </a:prstGeom>
        </p:spPr>
      </p:pic>
      <p:sp>
        <p:nvSpPr>
          <p:cNvPr id="12" name="Rectangle 11">
            <a:extLst>
              <a:ext uri="{FF2B5EF4-FFF2-40B4-BE49-F238E27FC236}">
                <a16:creationId xmlns:a16="http://schemas.microsoft.com/office/drawing/2014/main" id="{94F8E685-51A3-44E1-9C06-5264514DD6BB}"/>
              </a:ext>
            </a:extLst>
          </p:cNvPr>
          <p:cNvSpPr/>
          <p:nvPr/>
        </p:nvSpPr>
        <p:spPr>
          <a:xfrm>
            <a:off x="6781800" y="28194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Comments?</a:t>
            </a:r>
          </a:p>
        </p:txBody>
      </p:sp>
    </p:spTree>
    <p:extLst>
      <p:ext uri="{BB962C8B-B14F-4D97-AF65-F5344CB8AC3E}">
        <p14:creationId xmlns:p14="http://schemas.microsoft.com/office/powerpoint/2010/main" val="17281095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066800"/>
            <a:ext cx="3276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Any recommendation to Stroudwater regarding payor choices?</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CMS will keep the same choices for primary medical conditions – but have added primary </a:t>
            </a:r>
          </a:p>
          <a:p>
            <a:pPr marL="339725" indent="-339725" eaLnBrk="1" hangingPunct="1">
              <a:lnSpc>
                <a:spcPct val="80000"/>
              </a:lnSpc>
              <a:spcBef>
                <a:spcPts val="0"/>
              </a:spcBef>
              <a:buClr>
                <a:srgbClr val="C00000"/>
              </a:buClr>
              <a:buNone/>
              <a:defRPr/>
            </a:pPr>
            <a:r>
              <a:rPr lang="en-US" dirty="0"/>
              <a:t>      ICD-10  - purpose is for    payment – not needed </a:t>
            </a:r>
          </a:p>
          <a:p>
            <a:pPr marL="339725" indent="-339725" eaLnBrk="1" hangingPunct="1">
              <a:lnSpc>
                <a:spcPct val="80000"/>
              </a:lnSpc>
              <a:spcBef>
                <a:spcPts val="0"/>
              </a:spcBef>
              <a:buClr>
                <a:srgbClr val="C00000"/>
              </a:buClr>
              <a:buNone/>
              <a:defRPr/>
            </a:pPr>
            <a:r>
              <a:rPr lang="en-US" dirty="0"/>
              <a:t>      for PI/QI </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solidFill>
                <a:srgbClr val="C00000"/>
              </a:solidFill>
            </a:endParaRP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8191BD52-B667-4000-91F6-1E4C423AC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335" y="1143000"/>
            <a:ext cx="2790825" cy="214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a:extLst>
              <a:ext uri="{FF2B5EF4-FFF2-40B4-BE49-F238E27FC236}">
                <a16:creationId xmlns:a16="http://schemas.microsoft.com/office/drawing/2014/main" id="{7881DB43-BC89-494B-A287-A704C617E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21844"/>
            <a:ext cx="5811550" cy="25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a:extLst>
              <a:ext uri="{FF2B5EF4-FFF2-40B4-BE49-F238E27FC236}">
                <a16:creationId xmlns:a16="http://schemas.microsoft.com/office/drawing/2014/main" id="{78C44773-96F5-4CEA-B1E7-9375CB1C8923}"/>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37795160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a:extLst>
              <a:ext uri="{FF2B5EF4-FFF2-40B4-BE49-F238E27FC236}">
                <a16:creationId xmlns:a16="http://schemas.microsoft.com/office/drawing/2014/main" id="{9E3510F3-21FB-400D-80F1-0956AED919E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cs typeface="Arial" panose="020B0604020202020204" pitchFamily="34" charset="0"/>
              </a:defRPr>
            </a:lvl1pPr>
            <a:lvl2pPr marL="742950" indent="-285750">
              <a:defRPr baseline="-25000">
                <a:solidFill>
                  <a:schemeClr val="tx1"/>
                </a:solidFill>
                <a:latin typeface="Arial" panose="020B0604020202020204" pitchFamily="34" charset="0"/>
                <a:cs typeface="Arial" panose="020B0604020202020204" pitchFamily="34" charset="0"/>
              </a:defRPr>
            </a:lvl2pPr>
            <a:lvl3pPr marL="1143000" indent="-228600">
              <a:defRPr baseline="-25000">
                <a:solidFill>
                  <a:schemeClr val="tx1"/>
                </a:solidFill>
                <a:latin typeface="Arial" panose="020B0604020202020204" pitchFamily="34" charset="0"/>
                <a:cs typeface="Arial" panose="020B0604020202020204" pitchFamily="34" charset="0"/>
              </a:defRPr>
            </a:lvl3pPr>
            <a:lvl4pPr marL="1600200" indent="-228600">
              <a:defRPr baseline="-25000">
                <a:solidFill>
                  <a:schemeClr val="tx1"/>
                </a:solidFill>
                <a:latin typeface="Arial" panose="020B0604020202020204" pitchFamily="34" charset="0"/>
                <a:cs typeface="Arial" panose="020B0604020202020204" pitchFamily="34" charset="0"/>
              </a:defRPr>
            </a:lvl4pPr>
            <a:lvl5pPr marL="2057400" indent="-22860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fld id="{0BA02FFE-2F4E-4B35-BF41-1DCA72F091BB}" type="slidenum">
              <a:rPr lang="en-US" altLang="en-US"/>
              <a:pPr/>
              <a:t>38</a:t>
            </a:fld>
            <a:endParaRPr lang="en-US" altLang="en-US"/>
          </a:p>
        </p:txBody>
      </p:sp>
      <p:sp>
        <p:nvSpPr>
          <p:cNvPr id="8" name="TextBox 7">
            <a:extLst>
              <a:ext uri="{FF2B5EF4-FFF2-40B4-BE49-F238E27FC236}">
                <a16:creationId xmlns:a16="http://schemas.microsoft.com/office/drawing/2014/main" id="{D07B06AA-1893-496A-82F7-62CBCC4E324E}"/>
              </a:ext>
            </a:extLst>
          </p:cNvPr>
          <p:cNvSpPr txBox="1"/>
          <p:nvPr/>
        </p:nvSpPr>
        <p:spPr>
          <a:xfrm>
            <a:off x="304800" y="914400"/>
            <a:ext cx="8458200" cy="5970588"/>
          </a:xfrm>
          <a:prstGeom prst="rect">
            <a:avLst/>
          </a:prstGeom>
          <a:noFill/>
        </p:spPr>
        <p:txBody>
          <a:bodyPr>
            <a:spAutoFit/>
          </a:bodyPr>
          <a:lstStyle/>
          <a:p>
            <a:pPr marL="347663" lvl="1" indent="-347663" eaLnBrk="1" hangingPunct="1">
              <a:buClr>
                <a:srgbClr val="C00000"/>
              </a:buClr>
              <a:buFont typeface="Wingdings" panose="05000000000000000000" pitchFamily="2" charset="2"/>
              <a:buChar char="v"/>
              <a:defRPr/>
            </a:pPr>
            <a:r>
              <a:rPr lang="en-US" sz="2000" b="1" baseline="0" dirty="0">
                <a:solidFill>
                  <a:srgbClr val="C00000"/>
                </a:solidFill>
                <a:latin typeface="+mj-lt"/>
                <a:cs typeface="+mn-cs"/>
              </a:rPr>
              <a:t>Medical Condition/Reason – Definitions</a:t>
            </a:r>
          </a:p>
          <a:p>
            <a:pPr marL="285750" indent="-285750">
              <a:buClr>
                <a:srgbClr val="C00000"/>
              </a:buClr>
              <a:buFont typeface="Wingdings" panose="05000000000000000000" pitchFamily="2" charset="2"/>
              <a:buChar char="v"/>
              <a:defRPr/>
            </a:pPr>
            <a:endParaRPr lang="en-US" b="1" dirty="0">
              <a:solidFill>
                <a:srgbClr val="C00000"/>
              </a:solidFill>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01, Stroke</a:t>
            </a:r>
            <a:r>
              <a:rPr lang="en-US" baseline="0" dirty="0">
                <a:latin typeface="+mj-lt"/>
                <a:cs typeface="+mn-cs"/>
              </a:rPr>
              <a:t>  = if the patient’s primary medical condition category is due to stroke. Examples include ischemic stroke, subarachnoid hemorrhage, cerebral vascular accident (CVA), and other cerebrovascular disease.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02, Non - Traumatic Brain Dysfunction </a:t>
            </a:r>
            <a:r>
              <a:rPr lang="en-US" baseline="0" dirty="0">
                <a:latin typeface="+mj-lt"/>
                <a:cs typeface="+mn-cs"/>
              </a:rPr>
              <a:t>= if the patient’s primary medical condition category is non-traumatic brain dysfunction. Examples include Alzheimer’s disease, dementia with or without behavioral disturbance, malignant neoplasm of brain, and anoxic brain damage.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03, Traumatic Brain Dysfunction</a:t>
            </a:r>
            <a:r>
              <a:rPr lang="en-US" baseline="0" dirty="0">
                <a:latin typeface="+mj-lt"/>
                <a:cs typeface="+mn-cs"/>
              </a:rPr>
              <a:t> = if the patient’s primary medical condition category is traumatic brain dysfunction. Examples include traumatic brain injury, severe concussion, and cerebral laceration and contusion.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04, Non - Traumatic Spinal Cord Dysfunction </a:t>
            </a:r>
            <a:r>
              <a:rPr lang="en-US" baseline="0" dirty="0">
                <a:latin typeface="+mj-lt"/>
                <a:cs typeface="+mn-cs"/>
              </a:rPr>
              <a:t>= if the patient’s primary medical condition category is non-traumatic spinal cord injury. Examples include spondylosis with myelopathy, transverse myelitis, spinal cord lesion due to spinal stenosis, and spinal cord lesion due to dissection of aorta. </a:t>
            </a:r>
          </a:p>
          <a:p>
            <a:pPr marL="347663" lvl="1" indent="-347663" eaLnBrk="1" hangingPunct="1">
              <a:buClr>
                <a:srgbClr val="C00000"/>
              </a:buClr>
              <a:buFont typeface="Arial" pitchFamily="34" charset="0"/>
              <a:buChar char="•"/>
              <a:defRPr/>
            </a:pPr>
            <a:endParaRPr lang="en-US" sz="1600" baseline="0" dirty="0">
              <a:latin typeface="+mj-lt"/>
              <a:cs typeface="+mn-cs"/>
            </a:endParaRPr>
          </a:p>
          <a:p>
            <a:pPr marL="347663" lvl="1" indent="-347663" eaLnBrk="1" hangingPunct="1">
              <a:buClr>
                <a:srgbClr val="C00000"/>
              </a:buClr>
              <a:buFont typeface="Arial" pitchFamily="34" charset="0"/>
              <a:buChar char="•"/>
              <a:defRPr/>
            </a:pPr>
            <a:endParaRPr lang="en-US" sz="1600" baseline="0" dirty="0">
              <a:latin typeface="+mj-lt"/>
              <a:cs typeface="+mn-cs"/>
            </a:endParaRPr>
          </a:p>
          <a:p>
            <a:pPr>
              <a:buClr>
                <a:srgbClr val="C00000"/>
              </a:buClr>
              <a:defRPr/>
            </a:pPr>
            <a:endParaRPr lang="en-US" dirty="0"/>
          </a:p>
        </p:txBody>
      </p:sp>
      <p:sp>
        <p:nvSpPr>
          <p:cNvPr id="7" name="Title 3">
            <a:extLst>
              <a:ext uri="{FF2B5EF4-FFF2-40B4-BE49-F238E27FC236}">
                <a16:creationId xmlns:a16="http://schemas.microsoft.com/office/drawing/2014/main" id="{66DB9477-B13C-4863-B64A-2ECBBEAE57E4}"/>
              </a:ext>
            </a:extLst>
          </p:cNvPr>
          <p:cNvSpPr>
            <a:spLocks noGrp="1"/>
          </p:cNvSpPr>
          <p:nvPr>
            <p:ph type="title"/>
          </p:nvPr>
        </p:nvSpPr>
        <p:spPr>
          <a:xfrm>
            <a:off x="228600" y="304800"/>
            <a:ext cx="8686800" cy="381000"/>
          </a:xfrm>
        </p:spPr>
        <p:txBody>
          <a:bodyPr/>
          <a:lstStyle/>
          <a:p>
            <a:r>
              <a:rPr lang="en-US" sz="2400" b="1" dirty="0">
                <a:solidFill>
                  <a:srgbClr val="C00000"/>
                </a:solidFill>
              </a:rPr>
              <a:t> No Changes in Medical Condition Definition for Admission </a:t>
            </a:r>
          </a:p>
        </p:txBody>
      </p:sp>
      <p:sp>
        <p:nvSpPr>
          <p:cNvPr id="9" name="Rectangle 8">
            <a:extLst>
              <a:ext uri="{FF2B5EF4-FFF2-40B4-BE49-F238E27FC236}">
                <a16:creationId xmlns:a16="http://schemas.microsoft.com/office/drawing/2014/main" id="{1C37D01D-0244-42C8-8515-2EBF29193149}"/>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2870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a:extLst>
              <a:ext uri="{FF2B5EF4-FFF2-40B4-BE49-F238E27FC236}">
                <a16:creationId xmlns:a16="http://schemas.microsoft.com/office/drawing/2014/main" id="{485EA20C-862E-482E-9415-B178DA52539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cs typeface="Arial" panose="020B0604020202020204" pitchFamily="34" charset="0"/>
              </a:defRPr>
            </a:lvl1pPr>
            <a:lvl2pPr marL="742950" indent="-285750">
              <a:defRPr baseline="-25000">
                <a:solidFill>
                  <a:schemeClr val="tx1"/>
                </a:solidFill>
                <a:latin typeface="Arial" panose="020B0604020202020204" pitchFamily="34" charset="0"/>
                <a:cs typeface="Arial" panose="020B0604020202020204" pitchFamily="34" charset="0"/>
              </a:defRPr>
            </a:lvl2pPr>
            <a:lvl3pPr marL="1143000" indent="-228600">
              <a:defRPr baseline="-25000">
                <a:solidFill>
                  <a:schemeClr val="tx1"/>
                </a:solidFill>
                <a:latin typeface="Arial" panose="020B0604020202020204" pitchFamily="34" charset="0"/>
                <a:cs typeface="Arial" panose="020B0604020202020204" pitchFamily="34" charset="0"/>
              </a:defRPr>
            </a:lvl3pPr>
            <a:lvl4pPr marL="1600200" indent="-228600">
              <a:defRPr baseline="-25000">
                <a:solidFill>
                  <a:schemeClr val="tx1"/>
                </a:solidFill>
                <a:latin typeface="Arial" panose="020B0604020202020204" pitchFamily="34" charset="0"/>
                <a:cs typeface="Arial" panose="020B0604020202020204" pitchFamily="34" charset="0"/>
              </a:defRPr>
            </a:lvl4pPr>
            <a:lvl5pPr marL="2057400" indent="-22860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fld id="{217CEEAB-51AB-471D-88E8-B366176C9AEA}" type="slidenum">
              <a:rPr lang="en-US" altLang="en-US"/>
              <a:pPr/>
              <a:t>39</a:t>
            </a:fld>
            <a:endParaRPr lang="en-US" altLang="en-US"/>
          </a:p>
        </p:txBody>
      </p:sp>
      <p:sp>
        <p:nvSpPr>
          <p:cNvPr id="8" name="TextBox 7">
            <a:extLst>
              <a:ext uri="{FF2B5EF4-FFF2-40B4-BE49-F238E27FC236}">
                <a16:creationId xmlns:a16="http://schemas.microsoft.com/office/drawing/2014/main" id="{43177246-7C85-4561-ADDD-0783F3CD1B0E}"/>
              </a:ext>
            </a:extLst>
          </p:cNvPr>
          <p:cNvSpPr txBox="1"/>
          <p:nvPr/>
        </p:nvSpPr>
        <p:spPr>
          <a:xfrm>
            <a:off x="304800" y="914400"/>
            <a:ext cx="8458200" cy="6073775"/>
          </a:xfrm>
          <a:prstGeom prst="rect">
            <a:avLst/>
          </a:prstGeom>
          <a:noFill/>
        </p:spPr>
        <p:txBody>
          <a:bodyPr>
            <a:spAutoFit/>
          </a:bodyPr>
          <a:lstStyle/>
          <a:p>
            <a:pPr marL="347663" lvl="1" indent="-347663" eaLnBrk="1" hangingPunct="1">
              <a:buClr>
                <a:srgbClr val="C00000"/>
              </a:buClr>
              <a:buFont typeface="Arial" pitchFamily="34" charset="0"/>
              <a:buChar char="•"/>
              <a:defRPr/>
            </a:pPr>
            <a:r>
              <a:rPr lang="en-US" sz="2000" b="1" baseline="0" dirty="0">
                <a:solidFill>
                  <a:srgbClr val="C00000"/>
                </a:solidFill>
                <a:latin typeface="+mj-lt"/>
                <a:cs typeface="+mn-cs"/>
              </a:rPr>
              <a:t>Medical Condition/Reason – Definitions (cont’)</a:t>
            </a:r>
          </a:p>
          <a:p>
            <a:pPr marL="347663" lvl="1" indent="-347663" eaLnBrk="1" hangingPunct="1">
              <a:buClr>
                <a:srgbClr val="C00000"/>
              </a:buClr>
              <a:buFont typeface="Arial" pitchFamily="34" charset="0"/>
              <a:buChar char="•"/>
              <a:defRPr/>
            </a:pPr>
            <a:endParaRPr lang="en-US" sz="1600" b="1" baseline="0" dirty="0">
              <a:solidFill>
                <a:srgbClr val="C00000"/>
              </a:solidFill>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rPr>
              <a:t>Code 05, Traumatic Spinal Cord Dysfunction </a:t>
            </a:r>
            <a:r>
              <a:rPr lang="en-US" baseline="0" dirty="0"/>
              <a:t>=  if the patient’s primary medical condition category is due to traumatic spinal cord dysfunction. Examples include paraplegia and quadriplegia following trauma. </a:t>
            </a:r>
          </a:p>
          <a:p>
            <a:pPr marL="0" lvl="1" eaLnBrk="1" hangingPunct="1">
              <a:buClr>
                <a:srgbClr val="C00000"/>
              </a:buClr>
              <a:defRPr/>
            </a:pPr>
            <a:endParaRPr lang="en-US" b="1" baseline="0" dirty="0">
              <a:solidFill>
                <a:srgbClr val="C00000"/>
              </a:solidFill>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06, Progressive Neurological Conditions </a:t>
            </a:r>
            <a:r>
              <a:rPr lang="en-US" baseline="0" dirty="0">
                <a:latin typeface="+mj-lt"/>
                <a:cs typeface="+mn-cs"/>
              </a:rPr>
              <a:t>= if the patient’s primary medical condition category is a progressive neurological condition. Examples include multiple sclerosis and Parkinson’s disease.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990000"/>
                </a:solidFill>
                <a:latin typeface="+mj-lt"/>
                <a:cs typeface="+mn-cs"/>
              </a:rPr>
              <a:t>Code 07, Other Neurological Conditions</a:t>
            </a:r>
            <a:r>
              <a:rPr lang="en-US" baseline="0" dirty="0">
                <a:latin typeface="+mj-lt"/>
                <a:cs typeface="+mn-cs"/>
              </a:rPr>
              <a:t> = if the patient’s primary medical condition category is other neurological condition. Examples include cerebral palsy, polyneuropathy, and myasthenia gravis.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990000"/>
                </a:solidFill>
                <a:latin typeface="+mj-lt"/>
                <a:cs typeface="+mn-cs"/>
              </a:rPr>
              <a:t>Code 08, Amputation</a:t>
            </a:r>
            <a:r>
              <a:rPr lang="en-US" baseline="0" dirty="0">
                <a:latin typeface="+mj-lt"/>
                <a:cs typeface="+mn-cs"/>
              </a:rPr>
              <a:t> = if the patient’s primary medical condition category is an amputation. An example is acquired absence of limb.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990000"/>
                </a:solidFill>
                <a:latin typeface="+mj-lt"/>
                <a:cs typeface="+mn-cs"/>
              </a:rPr>
              <a:t>Code 09, Hip and Knee Replacement </a:t>
            </a:r>
            <a:r>
              <a:rPr lang="en-US" baseline="0" dirty="0">
                <a:latin typeface="+mj-lt"/>
                <a:cs typeface="+mn-cs"/>
              </a:rPr>
              <a:t>= if the patient’s primary medical condition category is due to a hip or knee replacement. An example is total knee replacement. If hip replacement is secondary to hip fracture, code as fracture. </a:t>
            </a:r>
          </a:p>
          <a:p>
            <a:pPr marL="347663" lvl="1" indent="-347663" eaLnBrk="1" hangingPunct="1">
              <a:buClr>
                <a:srgbClr val="C00000"/>
              </a:buClr>
              <a:buFont typeface="Arial" pitchFamily="34" charset="0"/>
              <a:buChar char="•"/>
              <a:defRPr/>
            </a:pPr>
            <a:endParaRPr lang="en-US" baseline="0" dirty="0">
              <a:latin typeface="+mj-lt"/>
              <a:cs typeface="+mn-cs"/>
            </a:endParaRPr>
          </a:p>
          <a:p>
            <a:pPr marL="285750" indent="-285750">
              <a:buClr>
                <a:srgbClr val="C00000"/>
              </a:buClr>
              <a:buFont typeface="Wingdings" panose="05000000000000000000" pitchFamily="2" charset="2"/>
              <a:buChar char="v"/>
              <a:defRPr/>
            </a:pPr>
            <a:endParaRPr lang="en-US" sz="1600" b="1" dirty="0">
              <a:solidFill>
                <a:srgbClr val="C00000"/>
              </a:solidFill>
            </a:endParaRPr>
          </a:p>
        </p:txBody>
      </p:sp>
      <p:sp>
        <p:nvSpPr>
          <p:cNvPr id="68612" name="Title 3">
            <a:extLst>
              <a:ext uri="{FF2B5EF4-FFF2-40B4-BE49-F238E27FC236}">
                <a16:creationId xmlns:a16="http://schemas.microsoft.com/office/drawing/2014/main" id="{88A3E04C-1C9A-4DA8-B0DE-3E1061B39FD0}"/>
              </a:ext>
            </a:extLst>
          </p:cNvPr>
          <p:cNvSpPr>
            <a:spLocks noGrp="1" noChangeArrowheads="1"/>
          </p:cNvSpPr>
          <p:nvPr>
            <p:ph type="title"/>
          </p:nvPr>
        </p:nvSpPr>
        <p:spPr bwMode="auto">
          <a:xfrm>
            <a:off x="457200" y="3048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chemeClr val="bg1"/>
                </a:solidFill>
                <a:latin typeface="Arial" panose="020B0604020202020204" pitchFamily="34" charset="0"/>
              </a:rPr>
              <a:t>Section I : Active Diagnosis</a:t>
            </a:r>
            <a:endParaRPr lang="en-US" altLang="en-US" sz="3200"/>
          </a:p>
        </p:txBody>
      </p:sp>
      <p:sp>
        <p:nvSpPr>
          <p:cNvPr id="5" name="Rectangle 4">
            <a:extLst>
              <a:ext uri="{FF2B5EF4-FFF2-40B4-BE49-F238E27FC236}">
                <a16:creationId xmlns:a16="http://schemas.microsoft.com/office/drawing/2014/main" id="{35168ED3-E0AC-48A0-BD7C-4DB443C4117D}"/>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1039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br>
              <a:rPr lang="en-US" sz="2400" b="1" dirty="0">
                <a:solidFill>
                  <a:srgbClr val="C00000"/>
                </a:solidFill>
              </a:rPr>
            </a:br>
            <a:r>
              <a:rPr lang="en-US" sz="2400" b="1" dirty="0">
                <a:solidFill>
                  <a:srgbClr val="C00000"/>
                </a:solidFill>
              </a:rPr>
              <a:t>Data Outcome &amp; Benchmarking </a:t>
            </a:r>
            <a:br>
              <a:rPr lang="en-US" sz="2400" b="1" dirty="0">
                <a:solidFill>
                  <a:srgbClr val="C00000"/>
                </a:solidFill>
              </a:rPr>
            </a:br>
            <a:r>
              <a:rPr lang="en-US" b="1" dirty="0">
                <a:solidFill>
                  <a:srgbClr val="C00000"/>
                </a:solidFill>
              </a:rPr>
              <a:t>  </a:t>
            </a: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32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
        <p:nvSpPr>
          <p:cNvPr id="6" name="Content Placeholder 2"/>
          <p:cNvSpPr>
            <a:spLocks noGrp="1"/>
          </p:cNvSpPr>
          <p:nvPr>
            <p:ph idx="1"/>
          </p:nvPr>
        </p:nvSpPr>
        <p:spPr>
          <a:xfrm>
            <a:off x="5105400" y="1338470"/>
            <a:ext cx="3581400" cy="2590800"/>
          </a:xfrm>
        </p:spPr>
        <p:txBody>
          <a:bodyPr>
            <a:normAutofit/>
          </a:bodyPr>
          <a:lstStyle/>
          <a:p>
            <a:endParaRPr lang="en-US" sz="3600" dirty="0">
              <a:latin typeface="+mn-lt"/>
            </a:endParaRPr>
          </a:p>
          <a:p>
            <a:endParaRPr lang="en-US" sz="2000" dirty="0">
              <a:latin typeface="+mn-lt"/>
            </a:endParaRPr>
          </a:p>
        </p:txBody>
      </p:sp>
      <p:pic>
        <p:nvPicPr>
          <p:cNvPr id="7" name="Picture 6">
            <a:extLst>
              <a:ext uri="{FF2B5EF4-FFF2-40B4-BE49-F238E27FC236}">
                <a16:creationId xmlns:a16="http://schemas.microsoft.com/office/drawing/2014/main" id="{A97D9436-7B1D-46D9-AA3F-CC1CF0429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97" y="1935004"/>
            <a:ext cx="7083203" cy="3475196"/>
          </a:xfrm>
          <a:prstGeom prst="rect">
            <a:avLst/>
          </a:prstGeom>
        </p:spPr>
      </p:pic>
      <p:sp>
        <p:nvSpPr>
          <p:cNvPr id="10" name="TextBox 9">
            <a:extLst>
              <a:ext uri="{FF2B5EF4-FFF2-40B4-BE49-F238E27FC236}">
                <a16:creationId xmlns:a16="http://schemas.microsoft.com/office/drawing/2014/main" id="{229F8EBB-0308-4AC7-89B1-E20B516AD09A}"/>
              </a:ext>
            </a:extLst>
          </p:cNvPr>
          <p:cNvSpPr txBox="1"/>
          <p:nvPr/>
        </p:nvSpPr>
        <p:spPr>
          <a:xfrm>
            <a:off x="838200" y="5648980"/>
            <a:ext cx="7428637" cy="523220"/>
          </a:xfrm>
          <a:prstGeom prst="rect">
            <a:avLst/>
          </a:prstGeom>
          <a:noFill/>
          <a:ln w="38100">
            <a:solidFill>
              <a:srgbClr val="C00000"/>
            </a:solidFill>
          </a:ln>
        </p:spPr>
        <p:txBody>
          <a:bodyPr wrap="none" rtlCol="0">
            <a:spAutoFit/>
          </a:bodyPr>
          <a:lstStyle/>
          <a:p>
            <a:r>
              <a:rPr lang="en-US" sz="2800" dirty="0"/>
              <a:t>Review + Open Discussion re: Data Outcome</a:t>
            </a:r>
          </a:p>
        </p:txBody>
      </p:sp>
      <p:sp>
        <p:nvSpPr>
          <p:cNvPr id="8" name="TextBox 7">
            <a:extLst>
              <a:ext uri="{FF2B5EF4-FFF2-40B4-BE49-F238E27FC236}">
                <a16:creationId xmlns:a16="http://schemas.microsoft.com/office/drawing/2014/main" id="{53D39D51-F549-4AFC-AB86-8A946A576BA4}"/>
              </a:ext>
            </a:extLst>
          </p:cNvPr>
          <p:cNvSpPr txBox="1"/>
          <p:nvPr/>
        </p:nvSpPr>
        <p:spPr>
          <a:xfrm>
            <a:off x="879883" y="1143000"/>
            <a:ext cx="7121117" cy="400110"/>
          </a:xfrm>
          <a:prstGeom prst="rect">
            <a:avLst/>
          </a:prstGeom>
          <a:noFill/>
          <a:ln w="38100">
            <a:solidFill>
              <a:srgbClr val="1EE303"/>
            </a:solidFill>
          </a:ln>
        </p:spPr>
        <p:txBody>
          <a:bodyPr wrap="none" rtlCol="0">
            <a:spAutoFit/>
          </a:bodyPr>
          <a:lstStyle/>
          <a:p>
            <a:r>
              <a:rPr lang="en-US" sz="2000" b="1" dirty="0"/>
              <a:t>Includes comparison between the 1</a:t>
            </a:r>
            <a:r>
              <a:rPr lang="en-US" sz="2000" b="1" baseline="30000" dirty="0"/>
              <a:t>st</a:t>
            </a:r>
            <a:r>
              <a:rPr lang="en-US" sz="2000" b="1" dirty="0"/>
              <a:t> and 2</a:t>
            </a:r>
            <a:r>
              <a:rPr lang="en-US" sz="2000" b="1" baseline="30000" dirty="0"/>
              <a:t>nd</a:t>
            </a:r>
            <a:r>
              <a:rPr lang="en-US" sz="2000" b="1" dirty="0"/>
              <a:t> Qtr. of 2019</a:t>
            </a:r>
          </a:p>
        </p:txBody>
      </p:sp>
      <p:sp>
        <p:nvSpPr>
          <p:cNvPr id="9" name="Rectangle 8">
            <a:extLst>
              <a:ext uri="{FF2B5EF4-FFF2-40B4-BE49-F238E27FC236}">
                <a16:creationId xmlns:a16="http://schemas.microsoft.com/office/drawing/2014/main" id="{0F9B8442-CF72-44F9-9D79-9786164ABE99}"/>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7598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a:extLst>
              <a:ext uri="{FF2B5EF4-FFF2-40B4-BE49-F238E27FC236}">
                <a16:creationId xmlns:a16="http://schemas.microsoft.com/office/drawing/2014/main" id="{995C10AF-58B1-4C20-9363-045C3C48905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cs typeface="Arial" panose="020B0604020202020204" pitchFamily="34" charset="0"/>
              </a:defRPr>
            </a:lvl1pPr>
            <a:lvl2pPr marL="742950" indent="-285750">
              <a:defRPr baseline="-25000">
                <a:solidFill>
                  <a:schemeClr val="tx1"/>
                </a:solidFill>
                <a:latin typeface="Arial" panose="020B0604020202020204" pitchFamily="34" charset="0"/>
                <a:cs typeface="Arial" panose="020B0604020202020204" pitchFamily="34" charset="0"/>
              </a:defRPr>
            </a:lvl2pPr>
            <a:lvl3pPr marL="1143000" indent="-228600">
              <a:defRPr baseline="-25000">
                <a:solidFill>
                  <a:schemeClr val="tx1"/>
                </a:solidFill>
                <a:latin typeface="Arial" panose="020B0604020202020204" pitchFamily="34" charset="0"/>
                <a:cs typeface="Arial" panose="020B0604020202020204" pitchFamily="34" charset="0"/>
              </a:defRPr>
            </a:lvl3pPr>
            <a:lvl4pPr marL="1600200" indent="-228600">
              <a:defRPr baseline="-25000">
                <a:solidFill>
                  <a:schemeClr val="tx1"/>
                </a:solidFill>
                <a:latin typeface="Arial" panose="020B0604020202020204" pitchFamily="34" charset="0"/>
                <a:cs typeface="Arial" panose="020B0604020202020204" pitchFamily="34" charset="0"/>
              </a:defRPr>
            </a:lvl4pPr>
            <a:lvl5pPr marL="2057400" indent="-22860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fld id="{920C52A8-0B3A-4FDF-A5FF-0A7F6F621060}" type="slidenum">
              <a:rPr lang="en-US" altLang="en-US"/>
              <a:pPr/>
              <a:t>40</a:t>
            </a:fld>
            <a:endParaRPr lang="en-US" altLang="en-US"/>
          </a:p>
        </p:txBody>
      </p:sp>
      <p:sp>
        <p:nvSpPr>
          <p:cNvPr id="8" name="TextBox 7">
            <a:extLst>
              <a:ext uri="{FF2B5EF4-FFF2-40B4-BE49-F238E27FC236}">
                <a16:creationId xmlns:a16="http://schemas.microsoft.com/office/drawing/2014/main" id="{01F9C556-6AFF-43DD-AB7B-107435E5559A}"/>
              </a:ext>
            </a:extLst>
          </p:cNvPr>
          <p:cNvSpPr txBox="1"/>
          <p:nvPr/>
        </p:nvSpPr>
        <p:spPr>
          <a:xfrm>
            <a:off x="304800" y="914400"/>
            <a:ext cx="8458200" cy="5581650"/>
          </a:xfrm>
          <a:prstGeom prst="rect">
            <a:avLst/>
          </a:prstGeom>
          <a:noFill/>
        </p:spPr>
        <p:txBody>
          <a:bodyPr>
            <a:spAutoFit/>
          </a:bodyPr>
          <a:lstStyle/>
          <a:p>
            <a:pPr marL="347663" lvl="1" indent="-347663" eaLnBrk="1" hangingPunct="1">
              <a:buClr>
                <a:srgbClr val="C00000"/>
              </a:buClr>
              <a:buFont typeface="Arial" pitchFamily="34" charset="0"/>
              <a:buChar char="•"/>
              <a:defRPr/>
            </a:pPr>
            <a:r>
              <a:rPr lang="en-US" sz="2000" b="1" baseline="0" dirty="0">
                <a:solidFill>
                  <a:srgbClr val="C00000"/>
                </a:solidFill>
                <a:latin typeface="+mj-lt"/>
                <a:cs typeface="+mn-cs"/>
              </a:rPr>
              <a:t>Medical Condition/Reason – Definitions (cont’)</a:t>
            </a:r>
          </a:p>
          <a:p>
            <a:pPr marL="347663" lvl="1" indent="-347663" eaLnBrk="1" hangingPunct="1">
              <a:buClr>
                <a:srgbClr val="C00000"/>
              </a:buClr>
              <a:buFont typeface="Arial" pitchFamily="34" charset="0"/>
              <a:buChar char="•"/>
              <a:defRPr/>
            </a:pPr>
            <a:endParaRPr lang="en-US" sz="2000" b="1" baseline="0" dirty="0">
              <a:solidFill>
                <a:srgbClr val="C00000"/>
              </a:solidFill>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rPr>
              <a:t>Code 10, Fractures and Other Multiple Trauma </a:t>
            </a:r>
            <a:r>
              <a:rPr lang="en-US" baseline="0" dirty="0"/>
              <a:t>, if the patient’s primary medical condition category is fractures and other multiple trauma. Examples include hip fracture, pelvic fracture, and fracture of tibia and fibula. </a:t>
            </a:r>
            <a:endParaRPr lang="en-US" b="1" baseline="0" dirty="0">
              <a:solidFill>
                <a:srgbClr val="C00000"/>
              </a:solidFill>
              <a:latin typeface="+mj-lt"/>
              <a:cs typeface="+mn-cs"/>
            </a:endParaRPr>
          </a:p>
          <a:p>
            <a:pPr marL="347663" lvl="1" indent="-347663" eaLnBrk="1" hangingPunct="1">
              <a:buClr>
                <a:srgbClr val="C00000"/>
              </a:buClr>
              <a:buFont typeface="Arial" pitchFamily="34" charset="0"/>
              <a:buChar char="•"/>
              <a:defRPr/>
            </a:pPr>
            <a:endParaRPr lang="en-US" b="1" baseline="0" dirty="0">
              <a:solidFill>
                <a:srgbClr val="C00000"/>
              </a:solidFill>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11, Other Orthopedic Conditions </a:t>
            </a:r>
            <a:r>
              <a:rPr lang="en-US" baseline="0" dirty="0">
                <a:latin typeface="+mj-lt"/>
                <a:cs typeface="+mn-cs"/>
              </a:rPr>
              <a:t>= if the patient’s primary medical condition category is other orthopedic condition. An example is unspecified disorders of joint.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12, Debility, Cardiorespiratory </a:t>
            </a:r>
            <a:r>
              <a:rPr lang="en-US" baseline="0" dirty="0">
                <a:latin typeface="+mj-lt"/>
                <a:cs typeface="+mn-cs"/>
              </a:rPr>
              <a:t>Conditions = if the patient’s primary medical condition category is debility or a cardiorespiratory condition. Examples include chronic obstructive pulmonary disease (COPD), asthma, and other malaise and fatigue. </a:t>
            </a:r>
          </a:p>
          <a:p>
            <a:pPr marL="347663" lvl="1" indent="-347663" eaLnBrk="1" hangingPunct="1">
              <a:buClr>
                <a:srgbClr val="C00000"/>
              </a:buClr>
              <a:buFont typeface="Arial" pitchFamily="34" charset="0"/>
              <a:buChar char="•"/>
              <a:defRPr/>
            </a:pPr>
            <a:endParaRPr lang="en-US" baseline="0" dirty="0">
              <a:latin typeface="+mj-lt"/>
              <a:cs typeface="+mn-cs"/>
            </a:endParaRPr>
          </a:p>
          <a:p>
            <a:pPr marL="347663" lvl="1" indent="-347663" eaLnBrk="1" hangingPunct="1">
              <a:buClr>
                <a:srgbClr val="C00000"/>
              </a:buClr>
              <a:buFont typeface="Arial" pitchFamily="34" charset="0"/>
              <a:buChar char="•"/>
              <a:defRPr/>
            </a:pPr>
            <a:r>
              <a:rPr lang="en-US" b="1" baseline="0" dirty="0">
                <a:solidFill>
                  <a:srgbClr val="C00000"/>
                </a:solidFill>
                <a:latin typeface="+mj-lt"/>
                <a:cs typeface="+mn-cs"/>
              </a:rPr>
              <a:t>Code 13, Medically Complex Conditions </a:t>
            </a:r>
            <a:r>
              <a:rPr lang="en-US" baseline="0" dirty="0">
                <a:latin typeface="+mj-lt"/>
                <a:cs typeface="+mn-cs"/>
              </a:rPr>
              <a:t>= if the patient’s primary medical condition category is a medically complex condition. Examples include diabetes, pneumonia, chronic kidney disease, open wounds, pressure ulcer/injury, infection, and disorders of fluid, electrolyte, and acid-base balance.</a:t>
            </a:r>
          </a:p>
          <a:p>
            <a:pPr marL="347663" lvl="1" indent="-347663" eaLnBrk="1" hangingPunct="1">
              <a:buClr>
                <a:srgbClr val="C00000"/>
              </a:buClr>
              <a:buFont typeface="Arial" pitchFamily="34" charset="0"/>
              <a:buChar char="•"/>
              <a:defRPr/>
            </a:pPr>
            <a:endParaRPr lang="en-US" b="1" baseline="0" dirty="0">
              <a:solidFill>
                <a:srgbClr val="C00000"/>
              </a:solidFill>
              <a:latin typeface="+mj-lt"/>
              <a:cs typeface="+mn-cs"/>
            </a:endParaRPr>
          </a:p>
          <a:p>
            <a:pPr marL="285750" indent="-285750">
              <a:buClr>
                <a:srgbClr val="C00000"/>
              </a:buClr>
              <a:buFont typeface="Wingdings" panose="05000000000000000000" pitchFamily="2" charset="2"/>
              <a:buChar char="v"/>
              <a:defRPr/>
            </a:pPr>
            <a:endParaRPr lang="en-US" sz="1600" b="1" dirty="0">
              <a:solidFill>
                <a:srgbClr val="C00000"/>
              </a:solidFill>
            </a:endParaRPr>
          </a:p>
        </p:txBody>
      </p:sp>
      <p:sp>
        <p:nvSpPr>
          <p:cNvPr id="70660" name="Title 3">
            <a:extLst>
              <a:ext uri="{FF2B5EF4-FFF2-40B4-BE49-F238E27FC236}">
                <a16:creationId xmlns:a16="http://schemas.microsoft.com/office/drawing/2014/main" id="{55CA570C-C483-4F1B-80DF-F94999BB51E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chemeClr val="bg1"/>
                </a:solidFill>
                <a:latin typeface="Arial" panose="020B0604020202020204" pitchFamily="34" charset="0"/>
              </a:rPr>
              <a:t>Section I : Active Diagnosis</a:t>
            </a:r>
            <a:endParaRPr lang="en-US" altLang="en-US" sz="3200"/>
          </a:p>
        </p:txBody>
      </p:sp>
      <p:sp>
        <p:nvSpPr>
          <p:cNvPr id="5" name="Rectangle 4">
            <a:extLst>
              <a:ext uri="{FF2B5EF4-FFF2-40B4-BE49-F238E27FC236}">
                <a16:creationId xmlns:a16="http://schemas.microsoft.com/office/drawing/2014/main" id="{48228489-64AD-4AFE-BFF3-AE588022C25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7850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0668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CMS had suggested they would look at surgery for past 100 days as below</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New MDS asks it as follows – no longer within 100 days – just during acute stay</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If not used as a risk adjustment </a:t>
            </a:r>
          </a:p>
          <a:p>
            <a:pPr marL="0" indent="0" eaLnBrk="1" hangingPunct="1">
              <a:lnSpc>
                <a:spcPct val="80000"/>
              </a:lnSpc>
              <a:spcBef>
                <a:spcPts val="0"/>
              </a:spcBef>
              <a:buClr>
                <a:srgbClr val="C00000"/>
              </a:buClr>
              <a:buNone/>
              <a:defRPr/>
            </a:pPr>
            <a:r>
              <a:rPr lang="en-US" dirty="0"/>
              <a:t>      indicator, is there benefit in collecting </a:t>
            </a:r>
          </a:p>
          <a:p>
            <a:pPr marL="0" indent="0" eaLnBrk="1" hangingPunct="1">
              <a:lnSpc>
                <a:spcPct val="80000"/>
              </a:lnSpc>
              <a:spcBef>
                <a:spcPts val="0"/>
              </a:spcBef>
              <a:buClr>
                <a:srgbClr val="C00000"/>
              </a:buClr>
              <a:buNone/>
              <a:defRPr/>
            </a:pPr>
            <a:r>
              <a:rPr lang="en-US" dirty="0"/>
              <a:t>      and tracking this?</a:t>
            </a:r>
          </a:p>
          <a:p>
            <a:pPr marL="0" indent="0" eaLnBrk="1" hangingPunct="1">
              <a:lnSpc>
                <a:spcPct val="80000"/>
              </a:lnSpc>
              <a:spcBef>
                <a:spcPts val="0"/>
              </a:spcBef>
              <a:buClr>
                <a:srgbClr val="C00000"/>
              </a:buClr>
              <a:buNone/>
              <a:defRPr/>
            </a:pPr>
            <a:endParaRPr lang="en-US" dirty="0"/>
          </a:p>
          <a:p>
            <a:pPr eaLnBrk="1" hangingPunct="1">
              <a:lnSpc>
                <a:spcPct val="80000"/>
              </a:lnSpc>
              <a:spcBef>
                <a:spcPts val="0"/>
              </a:spcBef>
              <a:buClr>
                <a:srgbClr val="C00000"/>
              </a:buClr>
              <a:buFont typeface="Wingdings" panose="05000000000000000000" pitchFamily="2" charset="2"/>
              <a:buChar char="q"/>
              <a:defRPr/>
            </a:pPr>
            <a:r>
              <a:rPr lang="en-US" dirty="0"/>
              <a:t>  Or, do we want to add this as a </a:t>
            </a:r>
          </a:p>
          <a:p>
            <a:pPr marL="0" indent="0" eaLnBrk="1" hangingPunct="1">
              <a:lnSpc>
                <a:spcPct val="80000"/>
              </a:lnSpc>
              <a:spcBef>
                <a:spcPts val="0"/>
              </a:spcBef>
              <a:buClr>
                <a:srgbClr val="C00000"/>
              </a:buClr>
              <a:buNone/>
              <a:defRPr/>
            </a:pPr>
            <a:r>
              <a:rPr lang="en-US" dirty="0"/>
              <a:t>      comparison between programs?</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solidFill>
                <a:srgbClr val="C00000"/>
              </a:solidFill>
            </a:endParaRP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solidFill>
                <a:srgbClr val="C00000"/>
              </a:solidFill>
            </a:endParaRP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F3862504-E713-49B4-B0A5-D491B712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4" y="1447800"/>
            <a:ext cx="7946571" cy="112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67516A99-9A1A-4C2E-ACF2-037BD8EC8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 y="3441700"/>
            <a:ext cx="7848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9CD25A75-5F2C-45E6-9404-F44436385825}"/>
              </a:ext>
            </a:extLst>
          </p:cNvPr>
          <p:cNvSpPr>
            <a:spLocks noChangeArrowheads="1"/>
          </p:cNvSpPr>
          <p:nvPr/>
        </p:nvSpPr>
        <p:spPr bwMode="auto">
          <a:xfrm>
            <a:off x="4724400" y="4038600"/>
            <a:ext cx="3733800" cy="2286000"/>
          </a:xfrm>
          <a:prstGeom prst="rect">
            <a:avLst/>
          </a:prstGeom>
          <a:solidFill>
            <a:srgbClr val="66CCFF"/>
          </a:solidFill>
          <a:ln w="9525" algn="ctr">
            <a:solidFill>
              <a:schemeClr val="tx1"/>
            </a:solidFill>
            <a:round/>
            <a:headEnd/>
            <a:tailEnd/>
          </a:ln>
        </p:spPr>
        <p:txBody>
          <a:bodyPr/>
          <a:lstStyle>
            <a:lvl1pPr>
              <a:defRPr baseline="-25000">
                <a:solidFill>
                  <a:schemeClr val="tx1"/>
                </a:solidFill>
                <a:latin typeface="Arial" panose="020B0604020202020204" pitchFamily="34" charset="0"/>
                <a:cs typeface="Arial" panose="020B0604020202020204" pitchFamily="34" charset="0"/>
              </a:defRPr>
            </a:lvl1pPr>
            <a:lvl2pPr marL="742950" indent="-285750">
              <a:defRPr baseline="-25000">
                <a:solidFill>
                  <a:schemeClr val="tx1"/>
                </a:solidFill>
                <a:latin typeface="Arial" panose="020B0604020202020204" pitchFamily="34" charset="0"/>
                <a:cs typeface="Arial" panose="020B0604020202020204" pitchFamily="34" charset="0"/>
              </a:defRPr>
            </a:lvl2pPr>
            <a:lvl3pPr marL="1143000" indent="-228600">
              <a:defRPr baseline="-25000">
                <a:solidFill>
                  <a:schemeClr val="tx1"/>
                </a:solidFill>
                <a:latin typeface="Arial" panose="020B0604020202020204" pitchFamily="34" charset="0"/>
                <a:cs typeface="Arial" panose="020B0604020202020204" pitchFamily="34" charset="0"/>
              </a:defRPr>
            </a:lvl3pPr>
            <a:lvl4pPr marL="1600200" indent="-228600">
              <a:defRPr baseline="-25000">
                <a:solidFill>
                  <a:schemeClr val="tx1"/>
                </a:solidFill>
                <a:latin typeface="Arial" panose="020B0604020202020204" pitchFamily="34" charset="0"/>
                <a:cs typeface="Arial" panose="020B0604020202020204" pitchFamily="34" charset="0"/>
              </a:defRPr>
            </a:lvl4pPr>
            <a:lvl5pPr marL="2057400" indent="-22860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pPr eaLnBrk="1" hangingPunct="1"/>
            <a:r>
              <a:rPr lang="en-US" altLang="en-US" sz="2000"/>
              <a:t>Generally, major surgery refers to a procedure that meets the following criteria: </a:t>
            </a:r>
          </a:p>
          <a:p>
            <a:pPr eaLnBrk="1" hangingPunct="1"/>
            <a:endParaRPr lang="en-US" altLang="en-US" sz="2000" b="1">
              <a:solidFill>
                <a:srgbClr val="C00000"/>
              </a:solidFill>
            </a:endParaRPr>
          </a:p>
          <a:p>
            <a:pPr eaLnBrk="1" hangingPunct="1"/>
            <a:r>
              <a:rPr lang="en-US" altLang="en-US" sz="2000" b="1">
                <a:solidFill>
                  <a:srgbClr val="C00000"/>
                </a:solidFill>
              </a:rPr>
              <a:t>1. </a:t>
            </a:r>
            <a:r>
              <a:rPr lang="en-US" altLang="en-US" sz="2000"/>
              <a:t>the patient was an inpatient in an acute care hospital for at least one day in the 30 days prior to admission to SB/SNF, and </a:t>
            </a:r>
          </a:p>
          <a:p>
            <a:pPr eaLnBrk="1" hangingPunct="1"/>
            <a:endParaRPr lang="en-US" altLang="en-US" sz="2000" b="1">
              <a:solidFill>
                <a:srgbClr val="C00000"/>
              </a:solidFill>
            </a:endParaRPr>
          </a:p>
          <a:p>
            <a:pPr eaLnBrk="1" hangingPunct="1"/>
            <a:r>
              <a:rPr lang="en-US" altLang="en-US" sz="2000" b="1">
                <a:solidFill>
                  <a:srgbClr val="C00000"/>
                </a:solidFill>
              </a:rPr>
              <a:t>2. </a:t>
            </a:r>
            <a:r>
              <a:rPr lang="en-US" altLang="en-US" sz="2000"/>
              <a:t>the surgery carried some degree of risk to the patient’s life or the potential for severe disability. </a:t>
            </a:r>
          </a:p>
        </p:txBody>
      </p:sp>
      <p:sp>
        <p:nvSpPr>
          <p:cNvPr id="13" name="Title 3">
            <a:extLst>
              <a:ext uri="{FF2B5EF4-FFF2-40B4-BE49-F238E27FC236}">
                <a16:creationId xmlns:a16="http://schemas.microsoft.com/office/drawing/2014/main" id="{62C9F313-2DD0-4E76-AB7C-F3E52029D66A}"/>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1191017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539875"/>
            <a:ext cx="29718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CMS had added the following for payment purpose also – are to be checked if there are still needs while in SNF/SB</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Do we want more specificity as this to compare between programs?</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a:extLst>
              <a:ext uri="{FF2B5EF4-FFF2-40B4-BE49-F238E27FC236}">
                <a16:creationId xmlns:a16="http://schemas.microsoft.com/office/drawing/2014/main" id="{101AE73E-2F55-470C-9B21-9BC29E333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587" y="1148079"/>
            <a:ext cx="5590814" cy="557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3">
            <a:extLst>
              <a:ext uri="{FF2B5EF4-FFF2-40B4-BE49-F238E27FC236}">
                <a16:creationId xmlns:a16="http://schemas.microsoft.com/office/drawing/2014/main" id="{FD453650-62DD-4986-BC88-0BE59D4C5B06}"/>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28772220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If CMS does indeed use this info for risk adjustment, then we will keep for sure – would there be interest in comparing this info? </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F7D0A999-BD1C-44C4-BB1B-3FD552F0B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81376"/>
            <a:ext cx="6515100" cy="299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1A77FF37-F74C-4509-BCEF-5B35F8520D2A}"/>
              </a:ext>
            </a:extLst>
          </p:cNvPr>
          <p:cNvPicPr>
            <a:picLocks noChangeAspect="1"/>
          </p:cNvPicPr>
          <p:nvPr/>
        </p:nvPicPr>
        <p:blipFill>
          <a:blip r:embed="rId4"/>
          <a:stretch>
            <a:fillRect/>
          </a:stretch>
        </p:blipFill>
        <p:spPr>
          <a:xfrm>
            <a:off x="609600" y="4572000"/>
            <a:ext cx="7696200" cy="2181913"/>
          </a:xfrm>
          <a:prstGeom prst="rect">
            <a:avLst/>
          </a:prstGeom>
        </p:spPr>
      </p:pic>
      <p:sp>
        <p:nvSpPr>
          <p:cNvPr id="12" name="Rectangle 1">
            <a:extLst>
              <a:ext uri="{FF2B5EF4-FFF2-40B4-BE49-F238E27FC236}">
                <a16:creationId xmlns:a16="http://schemas.microsoft.com/office/drawing/2014/main" id="{43082F9B-F046-4D03-BB1E-D7B640E349E9}"/>
              </a:ext>
            </a:extLst>
          </p:cNvPr>
          <p:cNvSpPr>
            <a:spLocks noChangeArrowheads="1"/>
          </p:cNvSpPr>
          <p:nvPr/>
        </p:nvSpPr>
        <p:spPr bwMode="auto">
          <a:xfrm>
            <a:off x="3124200" y="6218237"/>
            <a:ext cx="5162550" cy="487363"/>
          </a:xfrm>
          <a:prstGeom prst="rect">
            <a:avLst/>
          </a:prstGeom>
          <a:solidFill>
            <a:schemeClr val="accent1"/>
          </a:solidFill>
          <a:ln w="9525" algn="ctr">
            <a:solidFill>
              <a:schemeClr val="tx1"/>
            </a:solidFill>
            <a:round/>
            <a:headEnd/>
            <a:tailEnd/>
          </a:ln>
        </p:spPr>
        <p:txBody>
          <a:bodyPr/>
          <a:lstStyle>
            <a:lvl1pPr>
              <a:defRPr baseline="-25000">
                <a:solidFill>
                  <a:schemeClr val="tx1"/>
                </a:solidFill>
                <a:latin typeface="Arial" panose="020B0604020202020204" pitchFamily="34" charset="0"/>
                <a:cs typeface="Arial" panose="020B0604020202020204" pitchFamily="34" charset="0"/>
              </a:defRPr>
            </a:lvl1pPr>
            <a:lvl2pPr marL="742950" indent="-285750">
              <a:defRPr baseline="-25000">
                <a:solidFill>
                  <a:schemeClr val="tx1"/>
                </a:solidFill>
                <a:latin typeface="Arial" panose="020B0604020202020204" pitchFamily="34" charset="0"/>
                <a:cs typeface="Arial" panose="020B0604020202020204" pitchFamily="34" charset="0"/>
              </a:defRPr>
            </a:lvl2pPr>
            <a:lvl3pPr marL="1143000" indent="-228600">
              <a:defRPr baseline="-25000">
                <a:solidFill>
                  <a:schemeClr val="tx1"/>
                </a:solidFill>
                <a:latin typeface="Arial" panose="020B0604020202020204" pitchFamily="34" charset="0"/>
                <a:cs typeface="Arial" panose="020B0604020202020204" pitchFamily="34" charset="0"/>
              </a:defRPr>
            </a:lvl3pPr>
            <a:lvl4pPr marL="1600200" indent="-228600">
              <a:defRPr baseline="-25000">
                <a:solidFill>
                  <a:schemeClr val="tx1"/>
                </a:solidFill>
                <a:latin typeface="Arial" panose="020B0604020202020204" pitchFamily="34" charset="0"/>
                <a:cs typeface="Arial" panose="020B0604020202020204" pitchFamily="34" charset="0"/>
              </a:defRPr>
            </a:lvl4pPr>
            <a:lvl5pPr marL="2057400" indent="-22860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1"/>
                </a:solidFill>
              </a:rPr>
              <a:t>Note: Cane is not to be marked “D” Walker. If that is all they use, it would be marked “Z” None of the above</a:t>
            </a:r>
          </a:p>
        </p:txBody>
      </p:sp>
      <p:cxnSp>
        <p:nvCxnSpPr>
          <p:cNvPr id="13" name="Straight Arrow Connector 12">
            <a:extLst>
              <a:ext uri="{FF2B5EF4-FFF2-40B4-BE49-F238E27FC236}">
                <a16:creationId xmlns:a16="http://schemas.microsoft.com/office/drawing/2014/main" id="{13A4C2ED-E59F-4D09-A7CA-171CDA27943A}"/>
              </a:ext>
            </a:extLst>
          </p:cNvPr>
          <p:cNvCxnSpPr/>
          <p:nvPr/>
        </p:nvCxnSpPr>
        <p:spPr>
          <a:xfrm flipH="1" flipV="1">
            <a:off x="2057400" y="6096000"/>
            <a:ext cx="1066800"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77305A29-BAA7-4D09-BD20-1A15549D58A5}"/>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7378291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Ulcers will no longer be a measure for QRP – should we remove?</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Or do we want to change this and add at the beginning “Admitted for wound management – Yes of No”?  Would we want to track and compare to better determine opportunities for SB utilization?</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If so, are there other specific diagnosis / services we would want to add?</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If BIMS is not used for Risk Adjustment, is that a helpful measure?</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A73DA1B0-276B-4EE9-AEFB-13D1F2A1F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71366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3">
            <a:extLst>
              <a:ext uri="{FF2B5EF4-FFF2-40B4-BE49-F238E27FC236}">
                <a16:creationId xmlns:a16="http://schemas.microsoft.com/office/drawing/2014/main" id="{05913ED8-E1C3-48DF-9462-420B2C8CE481}"/>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38587817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46150"/>
            <a:ext cx="83058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If not part of risk adjustment, is there benefit in tracking?:</a:t>
            </a: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t>Falls (QI monitor)</a:t>
            </a: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t>Understand/Understood</a:t>
            </a: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t>Bowel/Bladder Incontinence</a:t>
            </a:r>
          </a:p>
          <a:p>
            <a:pPr marL="690563" lvl="1" indent="-339725" eaLnBrk="1" hangingPunct="1">
              <a:lnSpc>
                <a:spcPct val="80000"/>
              </a:lnSpc>
              <a:spcBef>
                <a:spcPts val="0"/>
              </a:spcBef>
              <a:buClr>
                <a:srgbClr val="C00000"/>
              </a:buClr>
              <a:buFont typeface="Arial" panose="020B0604020202020204" pitchFamily="34" charset="0"/>
              <a:buChar char="•"/>
              <a:defRPr/>
            </a:pPr>
            <a:r>
              <a:rPr lang="en-US" dirty="0"/>
              <a:t>TPN / Tube Feeding (unless for more specific reason for admission)? </a:t>
            </a:r>
          </a:p>
          <a:p>
            <a:pPr marL="690563" lvl="1" indent="-339725" eaLnBrk="1" hangingPunct="1">
              <a:lnSpc>
                <a:spcPct val="80000"/>
              </a:lnSpc>
              <a:spcBef>
                <a:spcPts val="0"/>
              </a:spcBef>
              <a:buClr>
                <a:srgbClr val="C00000"/>
              </a:buClr>
              <a:buFont typeface="Arial" panose="020B0604020202020204" pitchFamily="34" charset="0"/>
              <a:buChar char="•"/>
              <a:defRPr/>
            </a:pPr>
            <a:endParaRPr lang="en-US" dirty="0"/>
          </a:p>
          <a:p>
            <a:pPr eaLnBrk="1" hangingPunct="1">
              <a:lnSpc>
                <a:spcPct val="80000"/>
              </a:lnSpc>
              <a:spcBef>
                <a:spcPts val="0"/>
              </a:spcBef>
              <a:buClr>
                <a:srgbClr val="C00000"/>
              </a:buClr>
              <a:buFont typeface="Wingdings" panose="05000000000000000000" pitchFamily="2" charset="2"/>
              <a:buChar char="q"/>
              <a:defRPr/>
            </a:pPr>
            <a:r>
              <a:rPr lang="en-US" dirty="0"/>
              <a:t>  CMS added below – do we want to track to determine frequency?</a:t>
            </a:r>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eaLnBrk="1" hangingPunct="1">
              <a:lnSpc>
                <a:spcPct val="80000"/>
              </a:lnSpc>
              <a:spcBef>
                <a:spcPts val="0"/>
              </a:spcBef>
              <a:buClr>
                <a:srgbClr val="C00000"/>
              </a:buClr>
              <a:buFont typeface="Wingdings" panose="05000000000000000000" pitchFamily="2" charset="2"/>
              <a:buChar char="q"/>
              <a:defRPr/>
            </a:pPr>
            <a:endParaRPr lang="en-US" dirty="0"/>
          </a:p>
          <a:p>
            <a:pPr marL="287338" indent="-287338" eaLnBrk="1" hangingPunct="1">
              <a:lnSpc>
                <a:spcPct val="80000"/>
              </a:lnSpc>
              <a:spcBef>
                <a:spcPts val="0"/>
              </a:spcBef>
              <a:buClr>
                <a:srgbClr val="C00000"/>
              </a:buClr>
              <a:buFont typeface="Wingdings" panose="05000000000000000000" pitchFamily="2" charset="2"/>
              <a:buChar char="q"/>
              <a:defRPr/>
            </a:pPr>
            <a:r>
              <a:rPr lang="en-US" dirty="0"/>
              <a:t>Do we want to track and compare use of PT, OT and SLP? If so, just by   discipline or days or minutes by discipline?</a:t>
            </a:r>
          </a:p>
          <a:p>
            <a:pPr marL="287338" indent="-287338" eaLnBrk="1" hangingPunct="1">
              <a:lnSpc>
                <a:spcPct val="80000"/>
              </a:lnSpc>
              <a:spcBef>
                <a:spcPts val="0"/>
              </a:spcBef>
              <a:buClr>
                <a:srgbClr val="C00000"/>
              </a:buClr>
              <a:buFont typeface="Wingdings" panose="05000000000000000000" pitchFamily="2" charset="2"/>
              <a:buChar char="q"/>
              <a:defRPr/>
            </a:pPr>
            <a:endParaRPr lang="en-US" dirty="0"/>
          </a:p>
          <a:p>
            <a:pPr marL="287338" indent="-287338" eaLnBrk="1" hangingPunct="1">
              <a:lnSpc>
                <a:spcPct val="80000"/>
              </a:lnSpc>
              <a:spcBef>
                <a:spcPts val="0"/>
              </a:spcBef>
              <a:buClr>
                <a:srgbClr val="C00000"/>
              </a:buClr>
              <a:buFont typeface="Wingdings" panose="05000000000000000000" pitchFamily="2" charset="2"/>
              <a:buChar char="q"/>
              <a:defRPr/>
            </a:pPr>
            <a:r>
              <a:rPr lang="en-US" dirty="0"/>
              <a:t>Do we want to add patient’s perception of pain management? </a:t>
            </a:r>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45</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
            <a:extLst>
              <a:ext uri="{FF2B5EF4-FFF2-40B4-BE49-F238E27FC236}">
                <a16:creationId xmlns:a16="http://schemas.microsoft.com/office/drawing/2014/main" id="{195C2EA9-C22D-4D79-88EC-D3C9302C32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887" y="2667000"/>
            <a:ext cx="6996113" cy="2657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F7BB4FDE-C77C-452D-9776-DA8E577B922F}"/>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16526948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46150"/>
            <a:ext cx="586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This is what we presently have for comorbidities</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46</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943B29-6751-40B6-811E-2F84EF0EA33B}"/>
              </a:ext>
            </a:extLst>
          </p:cNvPr>
          <p:cNvPicPr>
            <a:picLocks noChangeAspect="1"/>
          </p:cNvPicPr>
          <p:nvPr/>
        </p:nvPicPr>
        <p:blipFill>
          <a:blip r:embed="rId3"/>
          <a:stretch>
            <a:fillRect/>
          </a:stretch>
        </p:blipFill>
        <p:spPr>
          <a:xfrm>
            <a:off x="4930639" y="1263650"/>
            <a:ext cx="4175261" cy="4908550"/>
          </a:xfrm>
          <a:prstGeom prst="rect">
            <a:avLst/>
          </a:prstGeom>
          <a:ln>
            <a:solidFill>
              <a:srgbClr val="C00000"/>
            </a:solidFill>
          </a:ln>
        </p:spPr>
      </p:pic>
      <p:pic>
        <p:nvPicPr>
          <p:cNvPr id="6" name="Picture 5">
            <a:extLst>
              <a:ext uri="{FF2B5EF4-FFF2-40B4-BE49-F238E27FC236}">
                <a16:creationId xmlns:a16="http://schemas.microsoft.com/office/drawing/2014/main" id="{80A091BB-9080-4134-BF56-DF539FFFDEAC}"/>
              </a:ext>
            </a:extLst>
          </p:cNvPr>
          <p:cNvPicPr>
            <a:picLocks noChangeAspect="1"/>
          </p:cNvPicPr>
          <p:nvPr/>
        </p:nvPicPr>
        <p:blipFill>
          <a:blip r:embed="rId4"/>
          <a:stretch>
            <a:fillRect/>
          </a:stretch>
        </p:blipFill>
        <p:spPr>
          <a:xfrm>
            <a:off x="95905" y="4841276"/>
            <a:ext cx="5238095" cy="1790476"/>
          </a:xfrm>
          <a:prstGeom prst="rect">
            <a:avLst/>
          </a:prstGeom>
          <a:ln>
            <a:solidFill>
              <a:srgbClr val="C00000"/>
            </a:solidFill>
          </a:ln>
        </p:spPr>
      </p:pic>
      <p:pic>
        <p:nvPicPr>
          <p:cNvPr id="9" name="Picture 2">
            <a:extLst>
              <a:ext uri="{FF2B5EF4-FFF2-40B4-BE49-F238E27FC236}">
                <a16:creationId xmlns:a16="http://schemas.microsoft.com/office/drawing/2014/main" id="{460CF93F-5C59-4A08-ADCA-4E31A0C3C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05" y="1282700"/>
            <a:ext cx="4808553" cy="35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a:extLst>
              <a:ext uri="{FF2B5EF4-FFF2-40B4-BE49-F238E27FC236}">
                <a16:creationId xmlns:a16="http://schemas.microsoft.com/office/drawing/2014/main" id="{BC805705-B4C7-4446-9C00-25B612559938}"/>
              </a:ext>
            </a:extLst>
          </p:cNvPr>
          <p:cNvSpPr/>
          <p:nvPr/>
        </p:nvSpPr>
        <p:spPr>
          <a:xfrm>
            <a:off x="3429000" y="269875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a:t>
            </a:r>
          </a:p>
        </p:txBody>
      </p:sp>
      <p:sp>
        <p:nvSpPr>
          <p:cNvPr id="11" name="Oval 10">
            <a:extLst>
              <a:ext uri="{FF2B5EF4-FFF2-40B4-BE49-F238E27FC236}">
                <a16:creationId xmlns:a16="http://schemas.microsoft.com/office/drawing/2014/main" id="{F75FCE28-6D41-4D7E-8683-40E25D7EE68F}"/>
              </a:ext>
            </a:extLst>
          </p:cNvPr>
          <p:cNvSpPr/>
          <p:nvPr/>
        </p:nvSpPr>
        <p:spPr>
          <a:xfrm>
            <a:off x="6629400" y="53340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MDS for Oct 1, 2019</a:t>
            </a:r>
          </a:p>
        </p:txBody>
      </p:sp>
      <p:cxnSp>
        <p:nvCxnSpPr>
          <p:cNvPr id="13" name="Straight Arrow Connector 12">
            <a:extLst>
              <a:ext uri="{FF2B5EF4-FFF2-40B4-BE49-F238E27FC236}">
                <a16:creationId xmlns:a16="http://schemas.microsoft.com/office/drawing/2014/main" id="{07329530-87EA-4E9C-B7DD-040A58C8FC76}"/>
              </a:ext>
            </a:extLst>
          </p:cNvPr>
          <p:cNvCxnSpPr/>
          <p:nvPr/>
        </p:nvCxnSpPr>
        <p:spPr>
          <a:xfrm flipH="1">
            <a:off x="7848600" y="3352800"/>
            <a:ext cx="838200" cy="2133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AF0DBE-EB00-41E3-9D2A-DF95060A7B0A}"/>
              </a:ext>
            </a:extLst>
          </p:cNvPr>
          <p:cNvCxnSpPr/>
          <p:nvPr/>
        </p:nvCxnSpPr>
        <p:spPr>
          <a:xfrm flipH="1" flipV="1">
            <a:off x="4930639" y="6096000"/>
            <a:ext cx="1774961" cy="76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67FBDC5-76BE-4FAA-BC3D-1A17244DC61F}"/>
              </a:ext>
            </a:extLst>
          </p:cNvPr>
          <p:cNvSpPr/>
          <p:nvPr/>
        </p:nvSpPr>
        <p:spPr>
          <a:xfrm>
            <a:off x="5638800" y="6324600"/>
            <a:ext cx="2667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Unsure if this will change</a:t>
            </a:r>
          </a:p>
        </p:txBody>
      </p:sp>
      <p:sp>
        <p:nvSpPr>
          <p:cNvPr id="20" name="Title 3">
            <a:extLst>
              <a:ext uri="{FF2B5EF4-FFF2-40B4-BE49-F238E27FC236}">
                <a16:creationId xmlns:a16="http://schemas.microsoft.com/office/drawing/2014/main" id="{0C35AB2E-16DB-4459-9E5B-15DADEC6F18E}"/>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17134236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022350"/>
            <a:ext cx="75438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This is the list of exceptions what we presently have for PI/QI – will probably not change – but ?? not receiving therapy… let’s discuss</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Would there be interest in comparing this info between programs?  </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47</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DBE79CB2-0433-49A7-8C22-A17AA429C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32" y="1781835"/>
            <a:ext cx="7129568" cy="370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3">
            <a:extLst>
              <a:ext uri="{FF2B5EF4-FFF2-40B4-BE49-F238E27FC236}">
                <a16:creationId xmlns:a16="http://schemas.microsoft.com/office/drawing/2014/main" id="{04EF7EBF-D81B-4AB6-A129-80AE5ABB5050}"/>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6587392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EF7242B-0581-4350-8819-09E9DC4B8CDA}"/>
              </a:ext>
            </a:extLst>
          </p:cNvPr>
          <p:cNvSpPr>
            <a:spLocks noGrp="1" noChangeArrowheads="1"/>
          </p:cNvSpPr>
          <p:nvPr>
            <p:ph idx="1"/>
          </p:nvPr>
        </p:nvSpPr>
        <p:spPr>
          <a:xfrm>
            <a:off x="304800" y="1066800"/>
            <a:ext cx="8610600" cy="5562600"/>
          </a:xfrm>
        </p:spPr>
        <p:txBody>
          <a:bodyPr/>
          <a:lstStyle/>
          <a:p>
            <a:pPr>
              <a:lnSpc>
                <a:spcPct val="80000"/>
              </a:lnSpc>
              <a:spcBef>
                <a:spcPts val="0"/>
              </a:spcBef>
              <a:buClr>
                <a:srgbClr val="C00000"/>
              </a:buClr>
              <a:buFont typeface="Wingdings" panose="05000000000000000000" pitchFamily="2" charset="2"/>
              <a:buChar char="q"/>
              <a:defRPr/>
            </a:pPr>
            <a:r>
              <a:rPr lang="en-US" sz="1700" dirty="0"/>
              <a:t>No change in Functional Mobility sections but the following was reinforced or clarified:</a:t>
            </a:r>
          </a:p>
          <a:p>
            <a:pPr eaLnBrk="1" hangingPunct="1">
              <a:lnSpc>
                <a:spcPct val="80000"/>
              </a:lnSpc>
              <a:spcBef>
                <a:spcPts val="0"/>
              </a:spcBef>
              <a:buClr>
                <a:srgbClr val="C00000"/>
              </a:buClr>
              <a:buFont typeface="Wingdings" panose="05000000000000000000" pitchFamily="2" charset="2"/>
              <a:buChar char="q"/>
              <a:defRPr/>
            </a:pPr>
            <a:endParaRPr lang="en-US" sz="1700" dirty="0"/>
          </a:p>
          <a:p>
            <a:pPr>
              <a:lnSpc>
                <a:spcPct val="80000"/>
              </a:lnSpc>
              <a:spcBef>
                <a:spcPts val="0"/>
              </a:spcBef>
              <a:buClr>
                <a:srgbClr val="C00000"/>
              </a:buClr>
              <a:buFont typeface="Wingdings" panose="05000000000000000000" pitchFamily="2" charset="2"/>
              <a:buChar char="q"/>
              <a:defRPr/>
            </a:pPr>
            <a:r>
              <a:rPr lang="en-US" sz="1700" dirty="0"/>
              <a:t>Requires a team approach - This </a:t>
            </a:r>
            <a:r>
              <a:rPr lang="en-US" sz="1700" dirty="0">
                <a:solidFill>
                  <a:srgbClr val="C00000"/>
                </a:solidFill>
              </a:rPr>
              <a:t>should not be a therapy only </a:t>
            </a:r>
            <a:r>
              <a:rPr lang="en-US" sz="1700" dirty="0"/>
              <a:t>assessment – </a:t>
            </a:r>
            <a:r>
              <a:rPr lang="en-US" sz="1700" u="sng" dirty="0"/>
              <a:t>should be what patient’s usual performance is since admission – not just what they did with therapy</a:t>
            </a:r>
            <a:endParaRPr lang="en-US" sz="1700" dirty="0"/>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r>
              <a:rPr lang="en-US" sz="1700" dirty="0"/>
              <a:t>Must be completed within 3 days of admission (date of admission + 2 days)</a:t>
            </a:r>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r>
              <a:rPr lang="en-US" sz="1700" dirty="0"/>
              <a:t>The admission functional assessment, when possible, should be conducted </a:t>
            </a:r>
            <a:r>
              <a:rPr lang="en-US" sz="1700" b="1" dirty="0"/>
              <a:t>prior to the person benefitting from treatment </a:t>
            </a:r>
            <a:r>
              <a:rPr lang="en-US" sz="1700" dirty="0"/>
              <a:t>interventions </a:t>
            </a:r>
            <a:r>
              <a:rPr lang="en-US" sz="1700" i="1" u="sng" dirty="0"/>
              <a:t>in order to determine a true baseline </a:t>
            </a:r>
            <a:r>
              <a:rPr lang="en-US" sz="1700" dirty="0"/>
              <a:t>functional status on admission.</a:t>
            </a:r>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r>
              <a:rPr lang="en-US" sz="1700" dirty="0"/>
              <a:t>Treatment should not be withheld in order to conduct the functional assessment</a:t>
            </a:r>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r>
              <a:rPr lang="en-US" sz="1700" dirty="0"/>
              <a:t>Activities may be completed </a:t>
            </a:r>
            <a:r>
              <a:rPr lang="en-US" sz="1700" b="1" dirty="0"/>
              <a:t>with (if they usually use a device or safer attempted with a device) or without assistive device(s)</a:t>
            </a:r>
            <a:r>
              <a:rPr lang="en-US" sz="1700" dirty="0"/>
              <a:t>. Coding is not based on devices</a:t>
            </a:r>
          </a:p>
          <a:p>
            <a:pPr>
              <a:lnSpc>
                <a:spcPct val="80000"/>
              </a:lnSpc>
              <a:spcBef>
                <a:spcPts val="0"/>
              </a:spcBef>
              <a:buClr>
                <a:srgbClr val="C00000"/>
              </a:buClr>
              <a:buFont typeface="Wingdings" panose="05000000000000000000" pitchFamily="2" charset="2"/>
              <a:buChar char="q"/>
              <a:defRPr/>
            </a:pPr>
            <a:endParaRPr lang="en-US" sz="1700" dirty="0"/>
          </a:p>
          <a:p>
            <a:pPr>
              <a:lnSpc>
                <a:spcPct val="80000"/>
              </a:lnSpc>
              <a:spcBef>
                <a:spcPts val="0"/>
              </a:spcBef>
              <a:buClr>
                <a:srgbClr val="C00000"/>
              </a:buClr>
              <a:buFont typeface="Wingdings" panose="05000000000000000000" pitchFamily="2" charset="2"/>
              <a:buChar char="q"/>
              <a:defRPr/>
            </a:pPr>
            <a:r>
              <a:rPr lang="en-US" sz="1700" dirty="0"/>
              <a:t>Patients with cognitive impairments/limitations may need physical and/or verbal assistance when completing an activity. Code based on the patient’s need for assistance to perform the activity safely (for example, choking risk due to rate of eating, amount of food placed into mouth, risk of falling). These are at the very lease not independent – will be coded a 5 (supervision/set up) or lower</a:t>
            </a:r>
          </a:p>
          <a:p>
            <a:pPr>
              <a:lnSpc>
                <a:spcPct val="80000"/>
              </a:lnSpc>
              <a:spcBef>
                <a:spcPts val="0"/>
              </a:spcBef>
              <a:buClr>
                <a:srgbClr val="C00000"/>
              </a:buClr>
              <a:buFont typeface="Wingdings" panose="05000000000000000000" pitchFamily="2" charset="2"/>
              <a:buChar char="q"/>
              <a:defRPr/>
            </a:pPr>
            <a:endParaRPr lang="en-US" sz="1700" dirty="0"/>
          </a:p>
          <a:p>
            <a:pPr>
              <a:lnSpc>
                <a:spcPct val="80000"/>
              </a:lnSpc>
              <a:spcBef>
                <a:spcPts val="0"/>
              </a:spcBef>
              <a:buClr>
                <a:srgbClr val="C00000"/>
              </a:buClr>
              <a:buFont typeface="Wingdings" panose="05000000000000000000" pitchFamily="2" charset="2"/>
              <a:buChar char="q"/>
              <a:defRPr/>
            </a:pPr>
            <a:r>
              <a:rPr lang="en-US" sz="1700" dirty="0"/>
              <a:t>If the patient performs the activity more than once during the assessment period and the patient’s performance varies, coding should be based on the </a:t>
            </a:r>
            <a:r>
              <a:rPr lang="en-US" sz="1700" u="sng" dirty="0"/>
              <a:t>patient’s “usual performance,”</a:t>
            </a:r>
            <a:r>
              <a:rPr lang="en-US" sz="1700" dirty="0"/>
              <a:t>  not the most independent or dependent performance over the assessment period. </a:t>
            </a:r>
          </a:p>
          <a:p>
            <a:pPr>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endParaRPr lang="en-US" sz="1700" dirty="0"/>
          </a:p>
          <a:p>
            <a:pPr eaLnBrk="1" hangingPunct="1">
              <a:lnSpc>
                <a:spcPct val="80000"/>
              </a:lnSpc>
              <a:spcBef>
                <a:spcPts val="0"/>
              </a:spcBef>
              <a:buClr>
                <a:srgbClr val="C00000"/>
              </a:buClr>
              <a:buFont typeface="Wingdings" panose="05000000000000000000" pitchFamily="2" charset="2"/>
              <a:buChar char="q"/>
              <a:defRPr/>
            </a:pPr>
            <a:endParaRPr lang="en-US" sz="1700" dirty="0"/>
          </a:p>
          <a:p>
            <a:pPr marL="287338" indent="-287338" eaLnBrk="1" hangingPunct="1">
              <a:lnSpc>
                <a:spcPct val="80000"/>
              </a:lnSpc>
              <a:spcBef>
                <a:spcPts val="0"/>
              </a:spcBef>
              <a:buClr>
                <a:schemeClr val="accent2"/>
              </a:buClr>
              <a:buFont typeface="Wingdings" panose="05000000000000000000" pitchFamily="2" charset="2"/>
              <a:buChar char="q"/>
              <a:defRPr/>
            </a:pPr>
            <a:endParaRPr lang="en-US" sz="1700" dirty="0"/>
          </a:p>
          <a:p>
            <a:pPr marL="0" indent="0" eaLnBrk="1" hangingPunct="1">
              <a:lnSpc>
                <a:spcPct val="80000"/>
              </a:lnSpc>
              <a:spcBef>
                <a:spcPct val="15000"/>
              </a:spcBef>
              <a:buClr>
                <a:schemeClr val="accent2"/>
              </a:buClr>
              <a:buFontTx/>
              <a:buNone/>
              <a:defRPr/>
            </a:pPr>
            <a:endParaRPr lang="en-US" b="1" dirty="0"/>
          </a:p>
        </p:txBody>
      </p:sp>
      <p:sp>
        <p:nvSpPr>
          <p:cNvPr id="4" name="Title 3">
            <a:extLst>
              <a:ext uri="{FF2B5EF4-FFF2-40B4-BE49-F238E27FC236}">
                <a16:creationId xmlns:a16="http://schemas.microsoft.com/office/drawing/2014/main" id="{A651BBB5-0C16-4AA1-82B0-A864E12C503A}"/>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
        <p:nvSpPr>
          <p:cNvPr id="6" name="Rectangle 5">
            <a:extLst>
              <a:ext uri="{FF2B5EF4-FFF2-40B4-BE49-F238E27FC236}">
                <a16:creationId xmlns:a16="http://schemas.microsoft.com/office/drawing/2014/main" id="{87744B1B-C2C1-43FE-8C4B-78254A005FA5}"/>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5738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EF7242B-0581-4350-8819-09E9DC4B8CDA}"/>
              </a:ext>
            </a:extLst>
          </p:cNvPr>
          <p:cNvSpPr>
            <a:spLocks noGrp="1" noChangeArrowheads="1"/>
          </p:cNvSpPr>
          <p:nvPr>
            <p:ph idx="1"/>
          </p:nvPr>
        </p:nvSpPr>
        <p:spPr>
          <a:xfrm>
            <a:off x="304800" y="990600"/>
            <a:ext cx="8534400" cy="5791200"/>
          </a:xfrm>
        </p:spPr>
        <p:txBody>
          <a:bodyPr/>
          <a:lstStyle/>
          <a:p>
            <a:pPr eaLnBrk="1" hangingPunct="1">
              <a:lnSpc>
                <a:spcPct val="80000"/>
              </a:lnSpc>
              <a:spcBef>
                <a:spcPts val="0"/>
              </a:spcBef>
              <a:buClr>
                <a:srgbClr val="C00000"/>
              </a:buClr>
              <a:buFont typeface="Wingdings" panose="05000000000000000000" pitchFamily="2" charset="2"/>
              <a:buChar char="q"/>
              <a:defRPr/>
            </a:pPr>
            <a:r>
              <a:rPr lang="en-US" sz="1800" dirty="0"/>
              <a:t>Assess the patient’s self-care status based on:</a:t>
            </a:r>
          </a:p>
          <a:p>
            <a:pPr marL="912813" lvl="1">
              <a:lnSpc>
                <a:spcPct val="100000"/>
              </a:lnSpc>
              <a:spcBef>
                <a:spcPts val="0"/>
              </a:spcBef>
              <a:buClr>
                <a:srgbClr val="C00000"/>
              </a:buClr>
              <a:defRPr/>
            </a:pPr>
            <a:r>
              <a:rPr lang="en-US" sz="1600" dirty="0"/>
              <a:t>direct observation, </a:t>
            </a:r>
          </a:p>
          <a:p>
            <a:pPr marL="912813" lvl="1">
              <a:lnSpc>
                <a:spcPct val="100000"/>
              </a:lnSpc>
              <a:spcBef>
                <a:spcPts val="0"/>
              </a:spcBef>
              <a:buClr>
                <a:srgbClr val="C00000"/>
              </a:buClr>
              <a:defRPr/>
            </a:pPr>
            <a:r>
              <a:rPr lang="en-US" sz="1600" dirty="0"/>
              <a:t>the patient’s self-report, </a:t>
            </a:r>
          </a:p>
          <a:p>
            <a:pPr marL="912813" lvl="1">
              <a:lnSpc>
                <a:spcPct val="100000"/>
              </a:lnSpc>
              <a:spcBef>
                <a:spcPts val="0"/>
              </a:spcBef>
              <a:buClr>
                <a:srgbClr val="C00000"/>
              </a:buClr>
              <a:defRPr/>
            </a:pPr>
            <a:r>
              <a:rPr lang="en-US" sz="1600" dirty="0"/>
              <a:t>family reports, and </a:t>
            </a:r>
          </a:p>
          <a:p>
            <a:pPr marL="912813" lvl="1">
              <a:lnSpc>
                <a:spcPct val="100000"/>
              </a:lnSpc>
              <a:spcBef>
                <a:spcPts val="0"/>
              </a:spcBef>
              <a:buClr>
                <a:srgbClr val="C00000"/>
              </a:buClr>
              <a:defRPr/>
            </a:pPr>
            <a:r>
              <a:rPr lang="en-US" sz="1600" dirty="0"/>
              <a:t>direct care staff reports </a:t>
            </a:r>
            <a:r>
              <a:rPr lang="en-US" sz="1600" b="1" i="1" u="sng" dirty="0"/>
              <a:t>documented</a:t>
            </a:r>
            <a:r>
              <a:rPr lang="en-US" sz="1600" dirty="0"/>
              <a:t> in the patient’s medical record during the assessment period</a:t>
            </a:r>
            <a:endParaRPr lang="en-US" sz="1800" dirty="0"/>
          </a:p>
          <a:p>
            <a:pPr>
              <a:lnSpc>
                <a:spcPct val="100000"/>
              </a:lnSpc>
              <a:spcBef>
                <a:spcPts val="0"/>
              </a:spcBef>
              <a:buClr>
                <a:srgbClr val="C00000"/>
              </a:buClr>
              <a:buFont typeface="Wingdings" panose="05000000000000000000" pitchFamily="2" charset="2"/>
              <a:buChar char="q"/>
              <a:defRPr/>
            </a:pPr>
            <a:endParaRPr lang="en-US" sz="1800" dirty="0"/>
          </a:p>
          <a:p>
            <a:pPr>
              <a:lnSpc>
                <a:spcPct val="100000"/>
              </a:lnSpc>
              <a:spcBef>
                <a:spcPts val="0"/>
              </a:spcBef>
              <a:buClr>
                <a:srgbClr val="C00000"/>
              </a:buClr>
              <a:buFont typeface="Wingdings" panose="05000000000000000000" pitchFamily="2" charset="2"/>
              <a:buChar char="q"/>
              <a:defRPr/>
            </a:pPr>
            <a:r>
              <a:rPr lang="en-US" sz="1800" dirty="0"/>
              <a:t>Discussion at May 2019 Section GG Training in Kansas City – If facility does not have 12 steps, but have a 4-step training step device, could use it and have the patient climb the step unit three times –not in the early release of the manual</a:t>
            </a:r>
            <a:endParaRPr lang="en-US" sz="1800" u="sng" dirty="0"/>
          </a:p>
          <a:p>
            <a:pPr marL="287338" indent="-287338">
              <a:spcBef>
                <a:spcPts val="0"/>
              </a:spcBef>
              <a:buClr>
                <a:schemeClr val="accent2"/>
              </a:buClr>
              <a:buFont typeface="Wingdings" panose="05000000000000000000" pitchFamily="2" charset="2"/>
              <a:buChar char="q"/>
              <a:defRPr/>
            </a:pPr>
            <a:endParaRPr lang="en-US" sz="1800" dirty="0">
              <a:solidFill>
                <a:srgbClr val="C00000"/>
              </a:solidFill>
            </a:endParaRPr>
          </a:p>
          <a:p>
            <a:pPr marL="287338" indent="-287338">
              <a:spcBef>
                <a:spcPts val="0"/>
              </a:spcBef>
              <a:buClr>
                <a:srgbClr val="C00000"/>
              </a:buClr>
              <a:buFont typeface="Wingdings" panose="05000000000000000000" pitchFamily="2" charset="2"/>
              <a:buChar char="q"/>
              <a:defRPr/>
            </a:pPr>
            <a:r>
              <a:rPr lang="en-US" sz="1800" dirty="0"/>
              <a:t>Read the description of the items to be coded very carefully – do not read into it more than its asking – Must be able to perform </a:t>
            </a:r>
            <a:r>
              <a:rPr lang="en-US" sz="1800" b="1" i="1" u="sng" dirty="0"/>
              <a:t>all aspects </a:t>
            </a:r>
            <a:r>
              <a:rPr lang="en-US" sz="1800" dirty="0"/>
              <a:t>of the described items to be considered Independent. </a:t>
            </a:r>
          </a:p>
          <a:p>
            <a:pPr marL="287338" indent="-287338">
              <a:spcBef>
                <a:spcPts val="0"/>
              </a:spcBef>
              <a:buClr>
                <a:srgbClr val="C00000"/>
              </a:buClr>
              <a:buFont typeface="Wingdings" panose="05000000000000000000" pitchFamily="2" charset="2"/>
              <a:buChar char="q"/>
              <a:defRPr/>
            </a:pPr>
            <a:endParaRPr lang="en-US" sz="1800" dirty="0"/>
          </a:p>
          <a:p>
            <a:pPr marL="287338" indent="-287338">
              <a:spcBef>
                <a:spcPts val="0"/>
              </a:spcBef>
              <a:buClr>
                <a:srgbClr val="C00000"/>
              </a:buClr>
              <a:buFont typeface="Wingdings" panose="05000000000000000000" pitchFamily="2" charset="2"/>
              <a:buChar char="q"/>
              <a:defRPr/>
            </a:pPr>
            <a:r>
              <a:rPr lang="en-US" sz="1800" dirty="0"/>
              <a:t>Carefully read the coding key descriptions and choose what best fits the patient – always look at the descriptions before and after the one you think it is to make sure you have the correct one</a:t>
            </a:r>
          </a:p>
          <a:p>
            <a:pPr marL="287338" indent="-287338">
              <a:spcBef>
                <a:spcPts val="0"/>
              </a:spcBef>
              <a:buClr>
                <a:srgbClr val="C00000"/>
              </a:buClr>
              <a:buFont typeface="Wingdings" panose="05000000000000000000" pitchFamily="2" charset="2"/>
              <a:buChar char="q"/>
              <a:defRPr/>
            </a:pPr>
            <a:endParaRPr lang="en-US" sz="1800" dirty="0"/>
          </a:p>
          <a:p>
            <a:pPr marL="287338" indent="-287338">
              <a:spcBef>
                <a:spcPts val="0"/>
              </a:spcBef>
              <a:buClr>
                <a:srgbClr val="C00000"/>
              </a:buClr>
              <a:buFont typeface="Wingdings" panose="05000000000000000000" pitchFamily="2" charset="2"/>
              <a:buChar char="q"/>
              <a:defRPr/>
            </a:pPr>
            <a:r>
              <a:rPr lang="en-US" sz="1800" dirty="0"/>
              <a:t>All assessment items must be attempted to be coded – otherwise a reason for no attempt must be coded  (see slides on “Exceptions”)</a:t>
            </a:r>
          </a:p>
          <a:p>
            <a:pPr>
              <a:lnSpc>
                <a:spcPct val="100000"/>
              </a:lnSpc>
              <a:spcBef>
                <a:spcPts val="0"/>
              </a:spcBef>
              <a:buClr>
                <a:srgbClr val="C00000"/>
              </a:buClr>
              <a:buFont typeface="Wingdings" panose="05000000000000000000" pitchFamily="2" charset="2"/>
              <a:buChar char="q"/>
              <a:defRPr/>
            </a:pPr>
            <a:endParaRPr lang="en-US" sz="1800" dirty="0"/>
          </a:p>
          <a:p>
            <a:pPr>
              <a:lnSpc>
                <a:spcPct val="100000"/>
              </a:lnSpc>
              <a:spcBef>
                <a:spcPts val="0"/>
              </a:spcBef>
              <a:buClr>
                <a:srgbClr val="C00000"/>
              </a:buClr>
              <a:buFont typeface="Wingdings" panose="05000000000000000000" pitchFamily="2" charset="2"/>
              <a:buChar char="q"/>
              <a:defRPr/>
            </a:pPr>
            <a:endParaRPr lang="en-US" sz="1800" dirty="0"/>
          </a:p>
          <a:p>
            <a:pPr eaLnBrk="1" hangingPunct="1">
              <a:lnSpc>
                <a:spcPct val="80000"/>
              </a:lnSpc>
              <a:spcBef>
                <a:spcPct val="15000"/>
              </a:spcBef>
              <a:buClr>
                <a:schemeClr val="accent2"/>
              </a:buClr>
              <a:buFont typeface="Wingdings" panose="05000000000000000000" pitchFamily="2" charset="2"/>
              <a:buChar char="q"/>
              <a:defRPr/>
            </a:pPr>
            <a:endParaRPr lang="en-US" dirty="0"/>
          </a:p>
          <a:p>
            <a:pPr marL="339725" indent="-339725" eaLnBrk="1" hangingPunct="1">
              <a:lnSpc>
                <a:spcPct val="80000"/>
              </a:lnSpc>
              <a:spcBef>
                <a:spcPct val="15000"/>
              </a:spcBef>
              <a:buClr>
                <a:schemeClr val="accent2"/>
              </a:buClr>
              <a:buFont typeface="Wingdings" panose="05000000000000000000" pitchFamily="2" charset="2"/>
              <a:buChar char="q"/>
              <a:defRPr/>
            </a:pPr>
            <a:endParaRPr lang="en-US" b="1" dirty="0"/>
          </a:p>
        </p:txBody>
      </p:sp>
      <p:sp>
        <p:nvSpPr>
          <p:cNvPr id="4" name="Title 3">
            <a:extLst>
              <a:ext uri="{FF2B5EF4-FFF2-40B4-BE49-F238E27FC236}">
                <a16:creationId xmlns:a16="http://schemas.microsoft.com/office/drawing/2014/main" id="{57F7E644-5B44-4D25-B9CF-36E3DB3BA2D3}"/>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
        <p:nvSpPr>
          <p:cNvPr id="6" name="Rectangle 5">
            <a:extLst>
              <a:ext uri="{FF2B5EF4-FFF2-40B4-BE49-F238E27FC236}">
                <a16:creationId xmlns:a16="http://schemas.microsoft.com/office/drawing/2014/main" id="{67D8A5FA-427E-4A30-9834-AD32EE86E222}"/>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1396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185 Hospitals Participating in Swing Bed Pilot</a:t>
            </a:r>
          </a:p>
        </p:txBody>
      </p:sp>
      <p:sp>
        <p:nvSpPr>
          <p:cNvPr id="7" name="TextBox 6"/>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pic>
        <p:nvPicPr>
          <p:cNvPr id="6" name="Picture 5">
            <a:extLst>
              <a:ext uri="{FF2B5EF4-FFF2-40B4-BE49-F238E27FC236}">
                <a16:creationId xmlns:a16="http://schemas.microsoft.com/office/drawing/2014/main" id="{E728D548-880F-4CCD-9EC9-75F8D298B0B0}"/>
              </a:ext>
            </a:extLst>
          </p:cNvPr>
          <p:cNvPicPr>
            <a:picLocks noChangeAspect="1"/>
          </p:cNvPicPr>
          <p:nvPr/>
        </p:nvPicPr>
        <p:blipFill>
          <a:blip r:embed="rId2"/>
          <a:stretch>
            <a:fillRect/>
          </a:stretch>
        </p:blipFill>
        <p:spPr>
          <a:xfrm>
            <a:off x="0" y="1031210"/>
            <a:ext cx="9144000" cy="5140990"/>
          </a:xfrm>
          <a:prstGeom prst="rect">
            <a:avLst/>
          </a:prstGeom>
        </p:spPr>
      </p:pic>
      <p:sp>
        <p:nvSpPr>
          <p:cNvPr id="2" name="Oval 1">
            <a:extLst>
              <a:ext uri="{FF2B5EF4-FFF2-40B4-BE49-F238E27FC236}">
                <a16:creationId xmlns:a16="http://schemas.microsoft.com/office/drawing/2014/main" id="{1F60674F-5209-483D-81DA-497219FAE822}"/>
              </a:ext>
            </a:extLst>
          </p:cNvPr>
          <p:cNvSpPr/>
          <p:nvPr/>
        </p:nvSpPr>
        <p:spPr>
          <a:xfrm>
            <a:off x="152400" y="4648200"/>
            <a:ext cx="2362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Now up to 209 hospitals in 21 State – Stroudwater’s goal is 300 by the end of the year</a:t>
            </a:r>
          </a:p>
        </p:txBody>
      </p:sp>
    </p:spTree>
    <p:extLst>
      <p:ext uri="{BB962C8B-B14F-4D97-AF65-F5344CB8AC3E}">
        <p14:creationId xmlns:p14="http://schemas.microsoft.com/office/powerpoint/2010/main" val="30777396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EF7242B-0581-4350-8819-09E9DC4B8CDA}"/>
              </a:ext>
            </a:extLst>
          </p:cNvPr>
          <p:cNvSpPr>
            <a:spLocks noGrp="1" noChangeArrowheads="1"/>
          </p:cNvSpPr>
          <p:nvPr>
            <p:ph idx="1"/>
          </p:nvPr>
        </p:nvSpPr>
        <p:spPr>
          <a:xfrm>
            <a:off x="228600" y="914400"/>
            <a:ext cx="8686800" cy="5791200"/>
          </a:xfrm>
        </p:spPr>
        <p:txBody>
          <a:bodyPr/>
          <a:lstStyle/>
          <a:p>
            <a:pPr eaLnBrk="1" hangingPunct="1">
              <a:spcBef>
                <a:spcPts val="0"/>
              </a:spcBef>
              <a:buClr>
                <a:srgbClr val="C00000"/>
              </a:buClr>
              <a:buFont typeface="Wingdings" panose="05000000000000000000" pitchFamily="2" charset="2"/>
              <a:buChar char="q"/>
              <a:defRPr/>
            </a:pPr>
            <a:r>
              <a:rPr lang="en-US" sz="1800" dirty="0"/>
              <a:t>Same items will be tested on </a:t>
            </a:r>
            <a:r>
              <a:rPr lang="en-US" sz="1800" b="1" u="sng" dirty="0"/>
              <a:t>discharge</a:t>
            </a:r>
            <a:r>
              <a:rPr lang="en-US" sz="1800" b="1" dirty="0"/>
              <a:t> </a:t>
            </a:r>
            <a:r>
              <a:rPr lang="en-US" sz="1800" dirty="0"/>
              <a:t>but naturally no goal setting at discharge</a:t>
            </a:r>
            <a:r>
              <a:rPr lang="en-US" sz="1800" b="1" u="sng" dirty="0"/>
              <a:t> </a:t>
            </a:r>
          </a:p>
          <a:p>
            <a:pPr eaLnBrk="1" hangingPunct="1">
              <a:spcBef>
                <a:spcPts val="0"/>
              </a:spcBef>
              <a:buClr>
                <a:srgbClr val="C00000"/>
              </a:buClr>
              <a:buFont typeface="Wingdings" panose="05000000000000000000" pitchFamily="2" charset="2"/>
              <a:buChar char="q"/>
              <a:defRPr/>
            </a:pPr>
            <a:endParaRPr lang="en-US" sz="1800" b="1" u="sng" dirty="0"/>
          </a:p>
          <a:p>
            <a:pPr eaLnBrk="1" hangingPunct="1">
              <a:spcBef>
                <a:spcPts val="0"/>
              </a:spcBef>
              <a:buClr>
                <a:srgbClr val="C00000"/>
              </a:buClr>
              <a:buFont typeface="Wingdings" panose="05000000000000000000" pitchFamily="2" charset="2"/>
              <a:buChar char="q"/>
              <a:defRPr/>
            </a:pPr>
            <a:r>
              <a:rPr lang="en-US" sz="1800" dirty="0"/>
              <a:t>Must be completed within 3 calendar days of discharge including the day of discharge</a:t>
            </a:r>
          </a:p>
          <a:p>
            <a:pPr lvl="1">
              <a:spcBef>
                <a:spcPts val="0"/>
              </a:spcBef>
              <a:buClr>
                <a:srgbClr val="C00000"/>
              </a:buClr>
              <a:defRPr/>
            </a:pPr>
            <a:r>
              <a:rPr lang="en-US" sz="1800" dirty="0"/>
              <a:t>For the Discharge assessment, code the patient’s discharge functional status, based on a clinical assessment of the </a:t>
            </a:r>
            <a:r>
              <a:rPr lang="en-US" sz="1800" b="1" i="1" u="sng" dirty="0"/>
              <a:t>patient’s performance that occurs as close to the time of the patient’s discharge as possible </a:t>
            </a:r>
            <a:r>
              <a:rPr lang="en-US" sz="1800" dirty="0"/>
              <a:t>to capture all areas of improvement possible </a:t>
            </a:r>
          </a:p>
          <a:p>
            <a:pPr lvl="1">
              <a:spcBef>
                <a:spcPts val="0"/>
              </a:spcBef>
              <a:buClr>
                <a:srgbClr val="C00000"/>
              </a:buClr>
              <a:buFont typeface="Wingdings" panose="05000000000000000000" pitchFamily="2" charset="2"/>
              <a:buChar char="q"/>
              <a:defRPr/>
            </a:pPr>
            <a:endParaRPr lang="en-US" dirty="0"/>
          </a:p>
          <a:p>
            <a:pPr>
              <a:spcBef>
                <a:spcPts val="0"/>
              </a:spcBef>
              <a:buClr>
                <a:srgbClr val="C00000"/>
              </a:buClr>
              <a:buFont typeface="Wingdings" panose="05000000000000000000" pitchFamily="2" charset="2"/>
              <a:buChar char="q"/>
              <a:defRPr/>
            </a:pPr>
            <a:r>
              <a:rPr lang="en-US" sz="1800" dirty="0"/>
              <a:t>Same coding principles apply to discharge assessments as it did for the admission assessment and again, all assessment items must be attempted to be coded – otherwise a reason for no attempt must be coded</a:t>
            </a:r>
          </a:p>
          <a:p>
            <a:pPr>
              <a:spcBef>
                <a:spcPts val="0"/>
              </a:spcBef>
              <a:buClr>
                <a:srgbClr val="C00000"/>
              </a:buClr>
              <a:buFont typeface="Wingdings" panose="05000000000000000000" pitchFamily="2" charset="2"/>
              <a:buChar char="q"/>
              <a:defRPr/>
            </a:pPr>
            <a:endParaRPr lang="en-US" sz="1800" dirty="0"/>
          </a:p>
          <a:p>
            <a:pPr>
              <a:spcBef>
                <a:spcPts val="0"/>
              </a:spcBef>
              <a:buClr>
                <a:srgbClr val="C00000"/>
              </a:buClr>
              <a:buFont typeface="Wingdings" panose="05000000000000000000" pitchFamily="2" charset="2"/>
              <a:buChar char="q"/>
              <a:defRPr/>
            </a:pPr>
            <a:r>
              <a:rPr lang="en-US" sz="1800" dirty="0"/>
              <a:t>Patients should be allowed to perform activities as independently as possible for both admission and discharge, as long as they are safe for both admission &amp; discharge assessments.</a:t>
            </a:r>
          </a:p>
          <a:p>
            <a:pPr>
              <a:spcBef>
                <a:spcPts val="0"/>
              </a:spcBef>
              <a:buClr>
                <a:srgbClr val="C00000"/>
              </a:buClr>
              <a:buFont typeface="Wingdings" panose="05000000000000000000" pitchFamily="2" charset="2"/>
              <a:buChar char="q"/>
              <a:defRPr/>
            </a:pPr>
            <a:endParaRPr lang="en-US" sz="1800" dirty="0"/>
          </a:p>
          <a:p>
            <a:pPr>
              <a:spcBef>
                <a:spcPts val="0"/>
              </a:spcBef>
              <a:buClr>
                <a:srgbClr val="C00000"/>
              </a:buClr>
              <a:buFont typeface="Wingdings" panose="05000000000000000000" pitchFamily="2" charset="2"/>
              <a:buChar char="q"/>
              <a:defRPr/>
            </a:pPr>
            <a:r>
              <a:rPr lang="en-US" sz="1800" dirty="0"/>
              <a:t>If helper assistance is required because the patient’s performance is unsafe or of poor quality, score according to the amount of assistance provided. Only use the “activity not attempted codes” if the activity did not occur; that is, the patient did not perform the activity and a helper did not perform that activity for the patient</a:t>
            </a:r>
          </a:p>
          <a:p>
            <a:pPr marL="0" indent="0">
              <a:spcBef>
                <a:spcPts val="0"/>
              </a:spcBef>
              <a:buClr>
                <a:schemeClr val="accent2"/>
              </a:buClr>
              <a:buFontTx/>
              <a:buNone/>
              <a:defRPr/>
            </a:pPr>
            <a:endParaRPr lang="en-US" sz="1800" dirty="0"/>
          </a:p>
          <a:p>
            <a:pPr marL="339725" indent="-339725" eaLnBrk="1" hangingPunct="1">
              <a:lnSpc>
                <a:spcPct val="80000"/>
              </a:lnSpc>
              <a:spcBef>
                <a:spcPct val="15000"/>
              </a:spcBef>
              <a:buClr>
                <a:schemeClr val="accent2"/>
              </a:buClr>
              <a:buFont typeface="Wingdings" panose="05000000000000000000" pitchFamily="2" charset="2"/>
              <a:buChar char="q"/>
              <a:defRPr/>
            </a:pPr>
            <a:endParaRPr lang="en-US" b="1" dirty="0"/>
          </a:p>
        </p:txBody>
      </p:sp>
      <p:sp>
        <p:nvSpPr>
          <p:cNvPr id="4" name="Title 3">
            <a:extLst>
              <a:ext uri="{FF2B5EF4-FFF2-40B4-BE49-F238E27FC236}">
                <a16:creationId xmlns:a16="http://schemas.microsoft.com/office/drawing/2014/main" id="{CA998797-1449-4F01-86FA-DE34DCC61354}"/>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
        <p:nvSpPr>
          <p:cNvPr id="6" name="Rectangle 5">
            <a:extLst>
              <a:ext uri="{FF2B5EF4-FFF2-40B4-BE49-F238E27FC236}">
                <a16:creationId xmlns:a16="http://schemas.microsoft.com/office/drawing/2014/main" id="{0B7DA7C3-66E5-43AF-AE73-08ECE70782DA}"/>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7960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602377"/>
            <a:ext cx="3733800" cy="472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9725" indent="-339725" eaLnBrk="1" hangingPunct="1">
              <a:lnSpc>
                <a:spcPct val="80000"/>
              </a:lnSpc>
              <a:spcBef>
                <a:spcPts val="0"/>
              </a:spcBef>
              <a:buClr>
                <a:srgbClr val="C00000"/>
              </a:buClr>
              <a:buFont typeface="Wingdings" panose="05000000000000000000" pitchFamily="2" charset="2"/>
              <a:buChar char="q"/>
              <a:defRPr/>
            </a:pPr>
            <a:r>
              <a:rPr lang="en-US" dirty="0"/>
              <a:t>Function scores are determined as follows in this chart – step 1</a:t>
            </a:r>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dirty="0"/>
              <a:t>Should we add goal setting</a:t>
            </a:r>
          </a:p>
          <a:p>
            <a:pPr marL="0" indent="0" eaLnBrk="1" hangingPunct="1">
              <a:lnSpc>
                <a:spcPct val="80000"/>
              </a:lnSpc>
              <a:spcBef>
                <a:spcPts val="0"/>
              </a:spcBef>
              <a:buClr>
                <a:srgbClr val="C00000"/>
              </a:buClr>
              <a:buNone/>
              <a:defRPr/>
            </a:pPr>
            <a:r>
              <a:rPr lang="en-US" dirty="0"/>
              <a:t>      to our measures? </a:t>
            </a:r>
          </a:p>
          <a:p>
            <a:pPr marL="0" indent="0" eaLnBrk="1" hangingPunct="1">
              <a:lnSpc>
                <a:spcPct val="80000"/>
              </a:lnSpc>
              <a:spcBef>
                <a:spcPts val="0"/>
              </a:spcBef>
              <a:buClr>
                <a:srgbClr val="C00000"/>
              </a:buClr>
              <a:buNone/>
              <a:defRPr/>
            </a:pPr>
            <a:endParaRPr lang="en-US" altLang="en-US" dirty="0">
              <a:solidFill>
                <a:srgbClr val="C00000"/>
              </a:solidFill>
            </a:endParaRPr>
          </a:p>
          <a:p>
            <a:pPr marL="339725" indent="-339725" eaLnBrk="1" hangingPunct="1">
              <a:lnSpc>
                <a:spcPct val="80000"/>
              </a:lnSpc>
              <a:spcBef>
                <a:spcPts val="0"/>
              </a:spcBef>
              <a:buClr>
                <a:srgbClr val="C00000"/>
              </a:buClr>
              <a:buFont typeface="Wingdings" panose="05000000000000000000" pitchFamily="2" charset="2"/>
              <a:buChar char="q"/>
              <a:defRPr/>
            </a:pPr>
            <a:endParaRPr lang="en-US" alt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altLang="en-US" dirty="0"/>
          </a:p>
          <a:p>
            <a:pPr marL="339725" indent="-339725" eaLnBrk="1" hangingPunct="1">
              <a:lnSpc>
                <a:spcPct val="80000"/>
              </a:lnSpc>
              <a:spcBef>
                <a:spcPts val="0"/>
              </a:spcBef>
              <a:buClr>
                <a:srgbClr val="C00000"/>
              </a:buClr>
              <a:buFont typeface="Wingdings" panose="05000000000000000000" pitchFamily="2" charset="2"/>
              <a:buChar char="q"/>
              <a:defRPr/>
            </a:pPr>
            <a:r>
              <a:rPr lang="en-US" altLang="en-US" dirty="0"/>
              <a:t>Patients who are coded as unable to walk the 10 Ft receive the same score as dependent patients for that and all other “walk” activities to match with clinical expectations</a:t>
            </a:r>
          </a:p>
          <a:p>
            <a:pPr marL="0" indent="0" eaLnBrk="1" hangingPunct="1">
              <a:lnSpc>
                <a:spcPct val="80000"/>
              </a:lnSpc>
              <a:spcBef>
                <a:spcPts val="0"/>
              </a:spcBef>
              <a:buClr>
                <a:srgbClr val="C00000"/>
              </a:buClr>
              <a:buNone/>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339725" indent="-339725" eaLnBrk="1" hangingPunct="1">
              <a:lnSpc>
                <a:spcPct val="80000"/>
              </a:lnSpc>
              <a:spcBef>
                <a:spcPts val="0"/>
              </a:spcBef>
              <a:buClr>
                <a:srgbClr val="C00000"/>
              </a:buClr>
              <a:buFont typeface="Wingdings" panose="05000000000000000000" pitchFamily="2" charset="2"/>
              <a:buChar char="q"/>
              <a:defRPr/>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51</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a:extLst>
              <a:ext uri="{FF2B5EF4-FFF2-40B4-BE49-F238E27FC236}">
                <a16:creationId xmlns:a16="http://schemas.microsoft.com/office/drawing/2014/main" id="{10E63728-5133-4733-A60B-160BF05F7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011" y="1027066"/>
            <a:ext cx="52578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8991191-2DFA-403B-AC1D-31D5D9EB5FE6}"/>
              </a:ext>
            </a:extLst>
          </p:cNvPr>
          <p:cNvSpPr/>
          <p:nvPr/>
        </p:nvSpPr>
        <p:spPr>
          <a:xfrm>
            <a:off x="3962400" y="1145177"/>
            <a:ext cx="3200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CF2182-B6FD-4840-9A1C-40945D8A3837}"/>
              </a:ext>
            </a:extLst>
          </p:cNvPr>
          <p:cNvSpPr/>
          <p:nvPr/>
        </p:nvSpPr>
        <p:spPr>
          <a:xfrm>
            <a:off x="4114800" y="3805191"/>
            <a:ext cx="347689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B5AC02E-A1BD-4549-9A51-15E2F33B8315}"/>
              </a:ext>
            </a:extLst>
          </p:cNvPr>
          <p:cNvCxnSpPr/>
          <p:nvPr/>
        </p:nvCxnSpPr>
        <p:spPr>
          <a:xfrm>
            <a:off x="2209800" y="2209800"/>
            <a:ext cx="1637211" cy="685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709953-FE96-44DE-B415-E351BFC3462F}"/>
              </a:ext>
            </a:extLst>
          </p:cNvPr>
          <p:cNvCxnSpPr>
            <a:cxnSpLocks/>
          </p:cNvCxnSpPr>
          <p:nvPr/>
        </p:nvCxnSpPr>
        <p:spPr>
          <a:xfrm>
            <a:off x="2209800" y="2322784"/>
            <a:ext cx="1752600" cy="20748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785A028-0A03-4C8B-9875-0B390426CDAE}"/>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30447487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006475"/>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r>
              <a:rPr lang="en-US" altLang="en-US" sz="1800" dirty="0"/>
              <a:t>Step 2 - measures functional areas with more than one item. This results in    substantial overlap between the two bed mobility items, the three transfer items, and the two walking items</a:t>
            </a:r>
          </a:p>
          <a:p>
            <a:pPr marL="690563" lvl="1" indent="-339725" eaLnBrk="1" hangingPunct="1">
              <a:lnSpc>
                <a:spcPct val="80000"/>
              </a:lnSpc>
              <a:spcBef>
                <a:spcPct val="0"/>
              </a:spcBef>
              <a:buClr>
                <a:srgbClr val="C00000"/>
              </a:buClr>
              <a:buFont typeface="Arial" panose="020B0604020202020204" pitchFamily="34" charset="0"/>
              <a:buChar char="•"/>
              <a:tabLst>
                <a:tab pos="339725" algn="l"/>
                <a:tab pos="914400" algn="l"/>
              </a:tabLst>
              <a:defRPr/>
            </a:pPr>
            <a:r>
              <a:rPr lang="en-US" altLang="en-US" sz="1600" dirty="0"/>
              <a:t>To adjust for this overlap, they calculate an average score for these related items.  </a:t>
            </a:r>
          </a:p>
          <a:p>
            <a:pPr marL="690563" lvl="1" indent="-339725" eaLnBrk="1" hangingPunct="1">
              <a:lnSpc>
                <a:spcPct val="80000"/>
              </a:lnSpc>
              <a:spcBef>
                <a:spcPct val="0"/>
              </a:spcBef>
              <a:buClr>
                <a:srgbClr val="C00000"/>
              </a:buClr>
              <a:buFont typeface="Arial" panose="020B0604020202020204" pitchFamily="34" charset="0"/>
              <a:buChar char="•"/>
              <a:tabLst>
                <a:tab pos="339725" algn="l"/>
                <a:tab pos="914400" algn="l"/>
              </a:tabLst>
              <a:defRPr/>
            </a:pPr>
            <a:r>
              <a:rPr lang="en-US" altLang="en-US" sz="1600" dirty="0"/>
              <a:t>That is, they average the scores for the two bed mobility items, the three transfer items, and the two walking items. </a:t>
            </a:r>
          </a:p>
          <a:p>
            <a:pPr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sz="1800"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r>
              <a:rPr lang="en-US" altLang="en-US" sz="1800" dirty="0"/>
              <a:t>The average bed mobility, transfer, and walking scores are then summed with the scores for eating, oral hygiene, and toileting hygiene, resulting in equal weighting of the six activities</a:t>
            </a:r>
          </a:p>
          <a:p>
            <a:pPr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sz="1800" dirty="0"/>
          </a:p>
          <a:p>
            <a:pPr marL="0" indent="0" eaLnBrk="1" hangingPunct="1">
              <a:lnSpc>
                <a:spcPct val="80000"/>
              </a:lnSpc>
              <a:spcBef>
                <a:spcPct val="0"/>
              </a:spcBef>
              <a:buClr>
                <a:srgbClr val="C00000"/>
              </a:buClr>
              <a:buFont typeface="Wingdings" panose="05000000000000000000" pitchFamily="2" charset="2"/>
              <a:buChar char="q"/>
              <a:tabLst>
                <a:tab pos="112713" algn="l"/>
                <a:tab pos="339725" algn="l"/>
                <a:tab pos="914400" algn="l"/>
              </a:tabLst>
              <a:defRPr/>
            </a:pPr>
            <a:r>
              <a:rPr lang="en-US" altLang="en-US" sz="1800" dirty="0"/>
              <a:t>  This scoring algorithm </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produces a function score </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that ranges from 0 to 24</a:t>
            </a:r>
          </a:p>
          <a:p>
            <a:pPr marL="0" indent="0" eaLnBrk="1" hangingPunct="1">
              <a:lnSpc>
                <a:spcPct val="80000"/>
              </a:lnSpc>
              <a:spcBef>
                <a:spcPct val="0"/>
              </a:spcBef>
              <a:buClr>
                <a:srgbClr val="C00000"/>
              </a:buClr>
              <a:buNone/>
              <a:tabLst>
                <a:tab pos="112713" algn="l"/>
                <a:tab pos="339725" algn="l"/>
                <a:tab pos="914400" algn="l"/>
              </a:tabLst>
              <a:defRPr/>
            </a:pPr>
            <a:endParaRPr lang="en-US" altLang="en-US" sz="1800" dirty="0"/>
          </a:p>
          <a:p>
            <a:pPr eaLnBrk="1" hangingPunct="1">
              <a:lnSpc>
                <a:spcPct val="80000"/>
              </a:lnSpc>
              <a:spcBef>
                <a:spcPct val="0"/>
              </a:spcBef>
              <a:buClr>
                <a:srgbClr val="C00000"/>
              </a:buClr>
              <a:buFont typeface="Wingdings" panose="05000000000000000000" pitchFamily="2" charset="2"/>
              <a:buChar char="q"/>
              <a:tabLst>
                <a:tab pos="112713" algn="l"/>
                <a:tab pos="339725" algn="l"/>
                <a:tab pos="914400" algn="l"/>
              </a:tabLst>
              <a:defRPr/>
            </a:pPr>
            <a:r>
              <a:rPr lang="en-US" altLang="en-US" sz="1800" dirty="0"/>
              <a:t>  We will review the QRP </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before we finalize how we</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will compare</a:t>
            </a:r>
          </a:p>
          <a:p>
            <a:pPr marL="0" indent="0" eaLnBrk="1" hangingPunct="1">
              <a:lnSpc>
                <a:spcPct val="80000"/>
              </a:lnSpc>
              <a:spcBef>
                <a:spcPct val="0"/>
              </a:spcBef>
              <a:buClr>
                <a:srgbClr val="C00000"/>
              </a:buClr>
              <a:buNone/>
              <a:tabLst>
                <a:tab pos="112713" algn="l"/>
                <a:tab pos="339725" algn="l"/>
                <a:tab pos="914400" algn="l"/>
              </a:tabLst>
              <a:defRPr/>
            </a:pPr>
            <a:endParaRPr lang="en-US" altLang="en-US" sz="1800" dirty="0"/>
          </a:p>
          <a:p>
            <a:pPr eaLnBrk="1" hangingPunct="1">
              <a:lnSpc>
                <a:spcPct val="80000"/>
              </a:lnSpc>
              <a:spcBef>
                <a:spcPct val="0"/>
              </a:spcBef>
              <a:buClr>
                <a:srgbClr val="C00000"/>
              </a:buClr>
              <a:buFont typeface="Wingdings" panose="05000000000000000000" pitchFamily="2" charset="2"/>
              <a:buChar char="q"/>
              <a:tabLst>
                <a:tab pos="112713" algn="l"/>
                <a:tab pos="339725" algn="l"/>
                <a:tab pos="914400" algn="l"/>
              </a:tabLst>
              <a:defRPr/>
            </a:pPr>
            <a:r>
              <a:rPr lang="en-US" altLang="en-US" sz="1800" dirty="0"/>
              <a:t>  FYI – Under PPS, CMS pays more</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for patients moderate score.</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Believe there is less therapy </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needs with high score (closer</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to Independent or low scores</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(closer to dependent)   </a:t>
            </a:r>
          </a:p>
          <a:p>
            <a:pPr marL="0" indent="0" eaLnBrk="1" hangingPunct="1">
              <a:lnSpc>
                <a:spcPct val="80000"/>
              </a:lnSpc>
              <a:spcBef>
                <a:spcPct val="0"/>
              </a:spcBef>
              <a:buClr>
                <a:srgbClr val="C00000"/>
              </a:buClr>
              <a:buNone/>
              <a:tabLst>
                <a:tab pos="112713" algn="l"/>
                <a:tab pos="339725" algn="l"/>
                <a:tab pos="914400" algn="l"/>
              </a:tabLst>
              <a:defRPr/>
            </a:pPr>
            <a:r>
              <a:rPr lang="en-US" altLang="en-US" sz="1800" dirty="0"/>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52</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CF2182-B6FD-4840-9A1C-40945D8A3837}"/>
              </a:ext>
            </a:extLst>
          </p:cNvPr>
          <p:cNvSpPr/>
          <p:nvPr/>
        </p:nvSpPr>
        <p:spPr>
          <a:xfrm>
            <a:off x="4114800" y="3805191"/>
            <a:ext cx="347689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a:extLst>
              <a:ext uri="{FF2B5EF4-FFF2-40B4-BE49-F238E27FC236}">
                <a16:creationId xmlns:a16="http://schemas.microsoft.com/office/drawing/2014/main" id="{4F401626-D8EC-4AFE-BDDB-0234CA784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3082587"/>
            <a:ext cx="5295900" cy="32737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Title 3">
            <a:extLst>
              <a:ext uri="{FF2B5EF4-FFF2-40B4-BE49-F238E27FC236}">
                <a16:creationId xmlns:a16="http://schemas.microsoft.com/office/drawing/2014/main" id="{D9491628-A664-40CC-8430-EC5F0FC5A684}"/>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38462680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006475"/>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r>
              <a:rPr lang="en-US" altLang="en-US" dirty="0"/>
              <a:t>One of the new QI/Measure is related to Medication Regimen Review</a:t>
            </a:r>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r>
              <a:rPr lang="en-US" altLang="en-US" dirty="0"/>
              <a:t> Should we add QI as CMS does for SNFs and PPS SBs? </a:t>
            </a:r>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53</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CF2182-B6FD-4840-9A1C-40945D8A3837}"/>
              </a:ext>
            </a:extLst>
          </p:cNvPr>
          <p:cNvSpPr/>
          <p:nvPr/>
        </p:nvSpPr>
        <p:spPr>
          <a:xfrm>
            <a:off x="4114800" y="3805191"/>
            <a:ext cx="347689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D9491628-A664-40CC-8430-EC5F0FC5A684}"/>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pic>
        <p:nvPicPr>
          <p:cNvPr id="3" name="Picture 2">
            <a:extLst>
              <a:ext uri="{FF2B5EF4-FFF2-40B4-BE49-F238E27FC236}">
                <a16:creationId xmlns:a16="http://schemas.microsoft.com/office/drawing/2014/main" id="{E4F2BF6A-4C17-4863-94AE-62137EFDEDDF}"/>
              </a:ext>
            </a:extLst>
          </p:cNvPr>
          <p:cNvPicPr>
            <a:picLocks noChangeAspect="1"/>
          </p:cNvPicPr>
          <p:nvPr/>
        </p:nvPicPr>
        <p:blipFill>
          <a:blip r:embed="rId3"/>
          <a:stretch>
            <a:fillRect/>
          </a:stretch>
        </p:blipFill>
        <p:spPr>
          <a:xfrm>
            <a:off x="592182" y="1535252"/>
            <a:ext cx="8305801" cy="3189148"/>
          </a:xfrm>
          <a:prstGeom prst="rect">
            <a:avLst/>
          </a:prstGeom>
        </p:spPr>
      </p:pic>
    </p:spTree>
    <p:extLst>
      <p:ext uri="{BB962C8B-B14F-4D97-AF65-F5344CB8AC3E}">
        <p14:creationId xmlns:p14="http://schemas.microsoft.com/office/powerpoint/2010/main" val="9534671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1006475"/>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r>
              <a:rPr lang="en-US" altLang="en-US" dirty="0"/>
              <a:t>Any recommended changes for follow-up calls?</a:t>
            </a:r>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sz="1800" dirty="0"/>
          </a:p>
          <a:p>
            <a:pPr marL="287338" indent="-287338" eaLnBrk="1" hangingPunct="1">
              <a:lnSpc>
                <a:spcPct val="80000"/>
              </a:lnSpc>
              <a:spcBef>
                <a:spcPct val="0"/>
              </a:spcBef>
              <a:buClr>
                <a:srgbClr val="C00000"/>
              </a:buClr>
              <a:buFont typeface="Wingdings" panose="05000000000000000000" pitchFamily="2" charset="2"/>
              <a:buChar char="q"/>
              <a:tabLst>
                <a:tab pos="339725" algn="l"/>
                <a:tab pos="914400" algn="l"/>
              </a:tabLst>
              <a:defRPr/>
            </a:pPr>
            <a:endParaRPr lang="en-US" alt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54</a:t>
            </a:fld>
            <a:endParaRPr lang="en-US" dirty="0"/>
          </a:p>
        </p:txBody>
      </p:sp>
      <p:sp>
        <p:nvSpPr>
          <p:cNvPr id="7" name="Rectangle 6">
            <a:extLst>
              <a:ext uri="{FF2B5EF4-FFF2-40B4-BE49-F238E27FC236}">
                <a16:creationId xmlns:a16="http://schemas.microsoft.com/office/drawing/2014/main" id="{98DDE5C0-B589-4496-AC76-C34903328471}"/>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CF2182-B6FD-4840-9A1C-40945D8A3837}"/>
              </a:ext>
            </a:extLst>
          </p:cNvPr>
          <p:cNvSpPr/>
          <p:nvPr/>
        </p:nvSpPr>
        <p:spPr>
          <a:xfrm>
            <a:off x="4114800" y="3805191"/>
            <a:ext cx="347689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529262-D5BC-48F0-AB38-4A4FCB1F592D}"/>
              </a:ext>
            </a:extLst>
          </p:cNvPr>
          <p:cNvPicPr>
            <a:picLocks noChangeAspect="1"/>
          </p:cNvPicPr>
          <p:nvPr/>
        </p:nvPicPr>
        <p:blipFill>
          <a:blip r:embed="rId3"/>
          <a:stretch>
            <a:fillRect/>
          </a:stretch>
        </p:blipFill>
        <p:spPr>
          <a:xfrm>
            <a:off x="133793" y="1532127"/>
            <a:ext cx="3746964" cy="2658873"/>
          </a:xfrm>
          <a:prstGeom prst="rect">
            <a:avLst/>
          </a:prstGeom>
        </p:spPr>
      </p:pic>
      <p:pic>
        <p:nvPicPr>
          <p:cNvPr id="9" name="Picture 2">
            <a:extLst>
              <a:ext uri="{FF2B5EF4-FFF2-40B4-BE49-F238E27FC236}">
                <a16:creationId xmlns:a16="http://schemas.microsoft.com/office/drawing/2014/main" id="{F1AA6426-38B0-4BFD-B301-2BB2BCED9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261" y="2415055"/>
            <a:ext cx="4968139" cy="368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3">
            <a:extLst>
              <a:ext uri="{FF2B5EF4-FFF2-40B4-BE49-F238E27FC236}">
                <a16:creationId xmlns:a16="http://schemas.microsoft.com/office/drawing/2014/main" id="{433E9F7D-B54E-48CA-9D19-09956D42D8E0}"/>
              </a:ext>
            </a:extLst>
          </p:cNvPr>
          <p:cNvSpPr>
            <a:spLocks noGrp="1"/>
          </p:cNvSpPr>
          <p:nvPr>
            <p:ph type="title"/>
          </p:nvPr>
        </p:nvSpPr>
        <p:spPr>
          <a:xfrm>
            <a:off x="228600" y="304800"/>
            <a:ext cx="8686800" cy="381000"/>
          </a:xfrm>
        </p:spPr>
        <p:txBody>
          <a:bodyPr/>
          <a:lstStyle/>
          <a:p>
            <a:r>
              <a:rPr lang="en-US" sz="2400" b="1" dirty="0">
                <a:solidFill>
                  <a:srgbClr val="C00000"/>
                </a:solidFill>
              </a:rPr>
              <a:t> CMS changes in the MDS – Should we make changes?</a:t>
            </a:r>
          </a:p>
        </p:txBody>
      </p:sp>
    </p:spTree>
    <p:extLst>
      <p:ext uri="{BB962C8B-B14F-4D97-AF65-F5344CB8AC3E}">
        <p14:creationId xmlns:p14="http://schemas.microsoft.com/office/powerpoint/2010/main" val="42103451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55</a:t>
            </a:fld>
            <a:endParaRPr lang="en-US" dirty="0"/>
          </a:p>
        </p:txBody>
      </p:sp>
      <p:sp>
        <p:nvSpPr>
          <p:cNvPr id="7" name="Title 3">
            <a:extLst>
              <a:ext uri="{FF2B5EF4-FFF2-40B4-BE49-F238E27FC236}">
                <a16:creationId xmlns:a16="http://schemas.microsoft.com/office/drawing/2014/main" id="{8539B495-DFFB-4FA0-9FB5-D2319F0C6C9E}"/>
              </a:ext>
            </a:extLst>
          </p:cNvPr>
          <p:cNvSpPr>
            <a:spLocks noGrp="1"/>
          </p:cNvSpPr>
          <p:nvPr>
            <p:ph type="title"/>
          </p:nvPr>
        </p:nvSpPr>
        <p:spPr>
          <a:xfrm>
            <a:off x="228600" y="304800"/>
            <a:ext cx="8686800" cy="381000"/>
          </a:xfrm>
        </p:spPr>
        <p:txBody>
          <a:bodyPr/>
          <a:lstStyle/>
          <a:p>
            <a:pPr algn="ctr"/>
            <a:r>
              <a:rPr lang="en-US" sz="2400" b="1" dirty="0">
                <a:solidFill>
                  <a:srgbClr val="C00000"/>
                </a:solidFill>
              </a:rPr>
              <a:t>Next Step &amp; THANK YOU!</a:t>
            </a:r>
          </a:p>
        </p:txBody>
      </p:sp>
      <p:sp>
        <p:nvSpPr>
          <p:cNvPr id="4" name="Rectangle 3">
            <a:extLst>
              <a:ext uri="{FF2B5EF4-FFF2-40B4-BE49-F238E27FC236}">
                <a16:creationId xmlns:a16="http://schemas.microsoft.com/office/drawing/2014/main" id="{224C6CC7-2910-4545-B779-E01DF4472C28}"/>
              </a:ext>
            </a:extLst>
          </p:cNvPr>
          <p:cNvSpPr/>
          <p:nvPr/>
        </p:nvSpPr>
        <p:spPr>
          <a:xfrm>
            <a:off x="486697" y="1126920"/>
            <a:ext cx="8229600" cy="5562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000" dirty="0">
                <a:solidFill>
                  <a:schemeClr val="tx1"/>
                </a:solidFill>
              </a:rPr>
              <a:t>Working on your 0pportunities for improvement</a:t>
            </a:r>
          </a:p>
          <a:p>
            <a:pPr marL="342900" indent="-342900">
              <a:buFont typeface="+mj-lt"/>
              <a:buAutoNum type="arabicParenR"/>
            </a:pPr>
            <a:r>
              <a:rPr lang="en-US" sz="2000" dirty="0">
                <a:solidFill>
                  <a:schemeClr val="tx1"/>
                </a:solidFill>
              </a:rPr>
              <a:t>Email Paula Knowlton from Stroudwater at </a:t>
            </a:r>
            <a:r>
              <a:rPr lang="en-US" sz="2000" dirty="0">
                <a:solidFill>
                  <a:schemeClr val="tx1"/>
                </a:solidFill>
                <a:hlinkClick r:id="rId3"/>
              </a:rPr>
              <a:t>pknowlton@stroudwater.com</a:t>
            </a:r>
            <a:r>
              <a:rPr lang="en-US" sz="2000" dirty="0">
                <a:solidFill>
                  <a:schemeClr val="tx1"/>
                </a:solidFill>
              </a:rPr>
              <a:t> for any technical questions (add a person with access to data, data entry issues, pulling reports together…) – please cc me and Dianna</a:t>
            </a:r>
          </a:p>
          <a:p>
            <a:pPr marL="342900" indent="-342900">
              <a:buFont typeface="+mj-lt"/>
              <a:buAutoNum type="arabicParenR"/>
            </a:pPr>
            <a:r>
              <a:rPr lang="en-US" sz="2000" dirty="0">
                <a:solidFill>
                  <a:schemeClr val="tx1"/>
                </a:solidFill>
              </a:rPr>
              <a:t>Write to me </a:t>
            </a:r>
            <a:r>
              <a:rPr lang="en-US" sz="2000" dirty="0">
                <a:solidFill>
                  <a:schemeClr val="tx1"/>
                </a:solidFill>
                <a:hlinkClick r:id="rId4"/>
              </a:rPr>
              <a:t>maryguyotconsulting@gmail.com</a:t>
            </a:r>
            <a:r>
              <a:rPr lang="en-US" sz="2000" dirty="0">
                <a:solidFill>
                  <a:schemeClr val="tx1"/>
                </a:solidFill>
              </a:rPr>
              <a:t> with clinical questions or to share what you would like the web-based tool to be able to do</a:t>
            </a:r>
          </a:p>
          <a:p>
            <a:pPr marL="342900" indent="-342900">
              <a:buFont typeface="+mj-lt"/>
              <a:buAutoNum type="arabicParenR"/>
            </a:pPr>
            <a:r>
              <a:rPr lang="en-US" sz="2000" dirty="0">
                <a:solidFill>
                  <a:schemeClr val="tx1"/>
                </a:solidFill>
              </a:rPr>
              <a:t>Writing to Paula or I, PLEASE clarify which hospital you are asking about especially if from same system (email name is not always sufficient!!)</a:t>
            </a:r>
          </a:p>
          <a:p>
            <a:pPr marL="342900" indent="-342900">
              <a:buFont typeface="+mj-lt"/>
              <a:buAutoNum type="arabicParenR"/>
            </a:pPr>
            <a:r>
              <a:rPr lang="en-US" sz="2000" dirty="0">
                <a:solidFill>
                  <a:schemeClr val="tx1"/>
                </a:solidFill>
              </a:rPr>
              <a:t>Share the measure or process you have committed to improve with your team and agree on an action plan to do so </a:t>
            </a:r>
          </a:p>
          <a:p>
            <a:pPr marL="342900" indent="-342900">
              <a:buFont typeface="+mj-lt"/>
              <a:buAutoNum type="arabicParenR"/>
            </a:pPr>
            <a:r>
              <a:rPr lang="en-US" sz="2000" dirty="0">
                <a:solidFill>
                  <a:schemeClr val="tx1"/>
                </a:solidFill>
              </a:rPr>
              <a:t>Come prepared to share what you worked on and outcome</a:t>
            </a:r>
          </a:p>
          <a:p>
            <a:pPr marL="342900" indent="-342900">
              <a:buFont typeface="+mj-lt"/>
              <a:buAutoNum type="arabicParenR"/>
            </a:pPr>
            <a:r>
              <a:rPr lang="en-US" sz="2000" dirty="0">
                <a:solidFill>
                  <a:schemeClr val="tx1"/>
                </a:solidFill>
              </a:rPr>
              <a:t>Enter data for all July, August &amp; September discharges by Oct. 5th </a:t>
            </a:r>
          </a:p>
          <a:p>
            <a:pPr marL="342900" indent="-342900">
              <a:buFont typeface="+mj-lt"/>
              <a:buAutoNum type="arabicParenR"/>
            </a:pPr>
            <a:r>
              <a:rPr lang="en-US" sz="2000" dirty="0">
                <a:solidFill>
                  <a:schemeClr val="tx1"/>
                </a:solidFill>
              </a:rPr>
              <a:t>Enter 30-day follow-up data entry for all patients who have been discharged for 30 to 33 days by Oct 5</a:t>
            </a:r>
            <a:r>
              <a:rPr lang="en-US" sz="2000" baseline="30000" dirty="0">
                <a:solidFill>
                  <a:schemeClr val="tx1"/>
                </a:solidFill>
              </a:rPr>
              <a:t>th     </a:t>
            </a:r>
            <a:r>
              <a:rPr lang="en-US" sz="2000" dirty="0">
                <a:solidFill>
                  <a:schemeClr val="tx1"/>
                </a:solidFill>
              </a:rPr>
              <a:t>   </a:t>
            </a:r>
          </a:p>
          <a:p>
            <a:pPr marL="342900" indent="-342900">
              <a:buFont typeface="+mj-lt"/>
              <a:buAutoNum type="arabicParenR"/>
            </a:pPr>
            <a:r>
              <a:rPr lang="en-US" sz="2000" b="1" dirty="0">
                <a:solidFill>
                  <a:srgbClr val="C00000"/>
                </a:solidFill>
              </a:rPr>
              <a:t>Goal is for me to work with Stroudwater to have updated tool effective Oct 1 with all new hospitals trained </a:t>
            </a:r>
          </a:p>
          <a:p>
            <a:pPr marL="342900" indent="-342900">
              <a:buFont typeface="+mj-lt"/>
              <a:buAutoNum type="arabicParenR"/>
            </a:pPr>
            <a:r>
              <a:rPr lang="en-US" sz="2000" b="1" dirty="0">
                <a:solidFill>
                  <a:srgbClr val="C00000"/>
                </a:solidFill>
              </a:rPr>
              <a:t>Mark Your Calendars – October 31</a:t>
            </a:r>
            <a:r>
              <a:rPr lang="en-US" sz="2000" b="1" baseline="30000" dirty="0">
                <a:solidFill>
                  <a:srgbClr val="C00000"/>
                </a:solidFill>
              </a:rPr>
              <a:t>st</a:t>
            </a:r>
            <a:r>
              <a:rPr lang="en-US" sz="2000" b="1" dirty="0">
                <a:solidFill>
                  <a:srgbClr val="C00000"/>
                </a:solidFill>
              </a:rPr>
              <a:t> (on-site or webinar) </a:t>
            </a:r>
          </a:p>
          <a:p>
            <a:pPr marL="342900" indent="-342900">
              <a:buFont typeface="+mj-lt"/>
              <a:buAutoNum type="arabicParenR"/>
            </a:pPr>
            <a:r>
              <a:rPr lang="en-US" sz="2000" b="1" dirty="0">
                <a:solidFill>
                  <a:srgbClr val="C00000"/>
                </a:solidFill>
              </a:rPr>
              <a:t> Oct plan is to offer training re:  updated tool + discuss SB utilization  </a:t>
            </a:r>
          </a:p>
        </p:txBody>
      </p:sp>
      <p:sp>
        <p:nvSpPr>
          <p:cNvPr id="5" name="Rectangle 4">
            <a:extLst>
              <a:ext uri="{FF2B5EF4-FFF2-40B4-BE49-F238E27FC236}">
                <a16:creationId xmlns:a16="http://schemas.microsoft.com/office/drawing/2014/main" id="{90EFE431-85F4-4517-9E24-6CB130DBB988}"/>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872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56</a:t>
            </a:fld>
            <a:endParaRPr lang="en-US" dirty="0"/>
          </a:p>
        </p:txBody>
      </p:sp>
      <p:pic>
        <p:nvPicPr>
          <p:cNvPr id="4" name="Picture 3">
            <a:extLst>
              <a:ext uri="{FF2B5EF4-FFF2-40B4-BE49-F238E27FC236}">
                <a16:creationId xmlns:a16="http://schemas.microsoft.com/office/drawing/2014/main" id="{048B937D-CADA-4869-934A-67D6B671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7800"/>
            <a:ext cx="6375654" cy="4961598"/>
          </a:xfrm>
          <a:prstGeom prst="rect">
            <a:avLst/>
          </a:prstGeom>
        </p:spPr>
      </p:pic>
      <p:sp>
        <p:nvSpPr>
          <p:cNvPr id="7" name="Title 3">
            <a:extLst>
              <a:ext uri="{FF2B5EF4-FFF2-40B4-BE49-F238E27FC236}">
                <a16:creationId xmlns:a16="http://schemas.microsoft.com/office/drawing/2014/main" id="{8539B495-DFFB-4FA0-9FB5-D2319F0C6C9E}"/>
              </a:ext>
            </a:extLst>
          </p:cNvPr>
          <p:cNvSpPr>
            <a:spLocks noGrp="1"/>
          </p:cNvSpPr>
          <p:nvPr>
            <p:ph type="title"/>
          </p:nvPr>
        </p:nvSpPr>
        <p:spPr>
          <a:xfrm>
            <a:off x="228600" y="304800"/>
            <a:ext cx="8686800" cy="381000"/>
          </a:xfrm>
        </p:spPr>
        <p:txBody>
          <a:bodyPr/>
          <a:lstStyle/>
          <a:p>
            <a:r>
              <a:rPr lang="en-US" sz="2400" b="1" dirty="0">
                <a:solidFill>
                  <a:srgbClr val="C00000"/>
                </a:solidFill>
              </a:rPr>
              <a:t>Remaining Questions?</a:t>
            </a:r>
          </a:p>
        </p:txBody>
      </p:sp>
      <p:sp>
        <p:nvSpPr>
          <p:cNvPr id="5" name="Rectangle 4">
            <a:extLst>
              <a:ext uri="{FF2B5EF4-FFF2-40B4-BE49-F238E27FC236}">
                <a16:creationId xmlns:a16="http://schemas.microsoft.com/office/drawing/2014/main" id="{2D000139-CDAF-4EA1-9933-D9AC66F7F88D}"/>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6629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20CC4-5C10-43BE-92D7-66FB5B2081B3}"/>
              </a:ext>
            </a:extLst>
          </p:cNvPr>
          <p:cNvPicPr>
            <a:picLocks noChangeAspect="1"/>
          </p:cNvPicPr>
          <p:nvPr/>
        </p:nvPicPr>
        <p:blipFill>
          <a:blip r:embed="rId2"/>
          <a:stretch>
            <a:fillRect/>
          </a:stretch>
        </p:blipFill>
        <p:spPr>
          <a:xfrm>
            <a:off x="88483" y="990600"/>
            <a:ext cx="8903117" cy="5874792"/>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Swing Bed Discharges by Hospital</a:t>
            </a:r>
          </a:p>
        </p:txBody>
      </p:sp>
      <p:sp>
        <p:nvSpPr>
          <p:cNvPr id="12" name="TextBox 11"/>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grpSp>
        <p:nvGrpSpPr>
          <p:cNvPr id="14" name="Group 13"/>
          <p:cNvGrpSpPr/>
          <p:nvPr/>
        </p:nvGrpSpPr>
        <p:grpSpPr>
          <a:xfrm>
            <a:off x="6044213" y="76200"/>
            <a:ext cx="1728187" cy="725480"/>
            <a:chOff x="5181600" y="3449838"/>
            <a:chExt cx="1728187" cy="725480"/>
          </a:xfrm>
        </p:grpSpPr>
        <p:sp>
          <p:nvSpPr>
            <p:cNvPr id="15" name="Rectangle 14"/>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a:endCxn id="15"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18" name="TextBox 17"/>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19" name="TextBox 18"/>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8" name="Rounded Rectangle 7"/>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11" name="Picture 10"/>
          <p:cNvPicPr>
            <a:picLocks noChangeAspect="1"/>
          </p:cNvPicPr>
          <p:nvPr/>
        </p:nvPicPr>
        <p:blipFill>
          <a:blip r:embed="rId3"/>
          <a:stretch>
            <a:fillRect/>
          </a:stretch>
        </p:blipFill>
        <p:spPr>
          <a:xfrm>
            <a:off x="8153524" y="0"/>
            <a:ext cx="990476" cy="523810"/>
          </a:xfrm>
          <a:prstGeom prst="rect">
            <a:avLst/>
          </a:prstGeom>
        </p:spPr>
      </p:pic>
    </p:spTree>
    <p:extLst>
      <p:ext uri="{BB962C8B-B14F-4D97-AF65-F5344CB8AC3E}">
        <p14:creationId xmlns:p14="http://schemas.microsoft.com/office/powerpoint/2010/main" val="5119188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SB Average Length of Stay (ALOS)</a:t>
            </a:r>
          </a:p>
        </p:txBody>
      </p:sp>
      <p:grpSp>
        <p:nvGrpSpPr>
          <p:cNvPr id="11" name="Group 10"/>
          <p:cNvGrpSpPr/>
          <p:nvPr/>
        </p:nvGrpSpPr>
        <p:grpSpPr>
          <a:xfrm>
            <a:off x="6044213" y="76200"/>
            <a:ext cx="1728187" cy="725480"/>
            <a:chOff x="5181600" y="3449838"/>
            <a:chExt cx="1728187" cy="725480"/>
          </a:xfrm>
        </p:grpSpPr>
        <p:sp>
          <p:nvSpPr>
            <p:cNvPr id="12" name="Rectangle 11"/>
            <p:cNvSpPr/>
            <p:nvPr/>
          </p:nvSpPr>
          <p:spPr>
            <a:xfrm>
              <a:off x="5486400" y="3657600"/>
              <a:ext cx="1066800" cy="304800"/>
            </a:xfrm>
            <a:prstGeom prst="rect">
              <a:avLst/>
            </a:prstGeom>
            <a:solidFill>
              <a:srgbClr val="CBC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2" idx="0"/>
              <a:endCxn id="12"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2" name="TextBox 21"/>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3" name="TextBox 22"/>
            <p:cNvSpPr txBox="1"/>
            <p:nvPr/>
          </p:nvSpPr>
          <p:spPr>
            <a:xfrm>
              <a:off x="5740167" y="3449838"/>
              <a:ext cx="562975" cy="230832"/>
            </a:xfrm>
            <a:prstGeom prst="rect">
              <a:avLst/>
            </a:prstGeom>
            <a:noFill/>
          </p:spPr>
          <p:txBody>
            <a:bodyPr wrap="none" rtlCol="0">
              <a:spAutoFit/>
            </a:bodyPr>
            <a:lstStyle/>
            <a:p>
              <a:r>
                <a:rPr lang="en-US" sz="900" dirty="0"/>
                <a:t>median</a:t>
              </a:r>
            </a:p>
          </p:txBody>
        </p:sp>
      </p:grpSp>
      <p:sp>
        <p:nvSpPr>
          <p:cNvPr id="13" name="TextBox 12"/>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5" name="Rounded Rectangle 14"/>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pic>
        <p:nvPicPr>
          <p:cNvPr id="16" name="Picture 15"/>
          <p:cNvPicPr>
            <a:picLocks noChangeAspect="1"/>
          </p:cNvPicPr>
          <p:nvPr/>
        </p:nvPicPr>
        <p:blipFill>
          <a:blip r:embed="rId2"/>
          <a:stretch>
            <a:fillRect/>
          </a:stretch>
        </p:blipFill>
        <p:spPr>
          <a:xfrm>
            <a:off x="8153524" y="0"/>
            <a:ext cx="990476" cy="523810"/>
          </a:xfrm>
          <a:prstGeom prst="rect">
            <a:avLst/>
          </a:prstGeom>
        </p:spPr>
      </p:pic>
      <p:pic>
        <p:nvPicPr>
          <p:cNvPr id="3" name="Picture 2">
            <a:extLst>
              <a:ext uri="{FF2B5EF4-FFF2-40B4-BE49-F238E27FC236}">
                <a16:creationId xmlns:a16="http://schemas.microsoft.com/office/drawing/2014/main" id="{62729913-063D-46BD-8B96-4E7591BC74B2}"/>
              </a:ext>
            </a:extLst>
          </p:cNvPr>
          <p:cNvPicPr>
            <a:picLocks noChangeAspect="1"/>
          </p:cNvPicPr>
          <p:nvPr/>
        </p:nvPicPr>
        <p:blipFill>
          <a:blip r:embed="rId3"/>
          <a:stretch>
            <a:fillRect/>
          </a:stretch>
        </p:blipFill>
        <p:spPr>
          <a:xfrm>
            <a:off x="88483" y="990600"/>
            <a:ext cx="8903117" cy="5874792"/>
          </a:xfrm>
          <a:prstGeom prst="rect">
            <a:avLst/>
          </a:prstGeom>
        </p:spPr>
      </p:pic>
    </p:spTree>
    <p:extLst>
      <p:ext uri="{BB962C8B-B14F-4D97-AF65-F5344CB8AC3E}">
        <p14:creationId xmlns:p14="http://schemas.microsoft.com/office/powerpoint/2010/main" val="9445485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34218-21CB-4BE9-98E3-4504E457EFC2}"/>
              </a:ext>
            </a:extLst>
          </p:cNvPr>
          <p:cNvPicPr>
            <a:picLocks noChangeAspect="1"/>
          </p:cNvPicPr>
          <p:nvPr/>
        </p:nvPicPr>
        <p:blipFill>
          <a:blip r:embed="rId2"/>
          <a:stretch>
            <a:fillRect/>
          </a:stretch>
        </p:blipFill>
        <p:spPr>
          <a:xfrm>
            <a:off x="1" y="990601"/>
            <a:ext cx="9015051" cy="5882889"/>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Percent of Total by Primary Payer</a:t>
            </a:r>
          </a:p>
        </p:txBody>
      </p:sp>
      <p:sp>
        <p:nvSpPr>
          <p:cNvPr id="9" name="TextBox 8"/>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1" name="Rounded Rectangle 10"/>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spTree>
    <p:extLst>
      <p:ext uri="{BB962C8B-B14F-4D97-AF65-F5344CB8AC3E}">
        <p14:creationId xmlns:p14="http://schemas.microsoft.com/office/powerpoint/2010/main" val="8083973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72FFA-9A5A-4B39-A39B-3CA6363FFF41}"/>
              </a:ext>
            </a:extLst>
          </p:cNvPr>
          <p:cNvPicPr>
            <a:picLocks noChangeAspect="1"/>
          </p:cNvPicPr>
          <p:nvPr/>
        </p:nvPicPr>
        <p:blipFill>
          <a:blip r:embed="rId2"/>
          <a:stretch>
            <a:fillRect/>
          </a:stretch>
        </p:blipFill>
        <p:spPr>
          <a:xfrm>
            <a:off x="0" y="990601"/>
            <a:ext cx="8743646" cy="5882889"/>
          </a:xfrm>
          <a:prstGeom prst="rect">
            <a:avLst/>
          </a:prstGeom>
        </p:spPr>
      </p:pic>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Percent of Total by Age Group</a:t>
            </a:r>
          </a:p>
        </p:txBody>
      </p:sp>
      <p:sp>
        <p:nvSpPr>
          <p:cNvPr id="9" name="TextBox 8"/>
          <p:cNvSpPr txBox="1"/>
          <p:nvPr/>
        </p:nvSpPr>
        <p:spPr>
          <a:xfrm>
            <a:off x="1" y="0"/>
            <a:ext cx="3657600" cy="246221"/>
          </a:xfrm>
          <a:prstGeom prst="rect">
            <a:avLst/>
          </a:prstGeom>
          <a:noFill/>
        </p:spPr>
        <p:txBody>
          <a:bodyPr wrap="square" rtlCol="0">
            <a:spAutoFit/>
          </a:bodyPr>
          <a:lstStyle/>
          <a:p>
            <a:pPr algn="ctr"/>
            <a:r>
              <a:rPr lang="en-US" sz="1000" dirty="0"/>
              <a:t>Source: Stroudwater Swing Bed Portal 4/1/2018 to 7/8/2019</a:t>
            </a:r>
          </a:p>
        </p:txBody>
      </p:sp>
      <p:sp>
        <p:nvSpPr>
          <p:cNvPr id="10" name="Rounded Rectangle 9"/>
          <p:cNvSpPr/>
          <p:nvPr/>
        </p:nvSpPr>
        <p:spPr>
          <a:xfrm>
            <a:off x="6096000" y="991528"/>
            <a:ext cx="3048000" cy="228600"/>
          </a:xfrm>
          <a:prstGeom prst="roundRect">
            <a:avLst/>
          </a:prstGeom>
          <a:solidFill>
            <a:srgbClr val="C8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excluded records added</a:t>
            </a:r>
          </a:p>
        </p:txBody>
      </p:sp>
    </p:spTree>
    <p:extLst>
      <p:ext uri="{BB962C8B-B14F-4D97-AF65-F5344CB8AC3E}">
        <p14:creationId xmlns:p14="http://schemas.microsoft.com/office/powerpoint/2010/main" val="24942930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theme/theme1.xml><?xml version="1.0" encoding="utf-8"?>
<a:theme xmlns:a="http://schemas.openxmlformats.org/drawingml/2006/main" name="Stroudwater presentations">
  <a:themeElements>
    <a:clrScheme name="Stroudwater colors">
      <a:dk1>
        <a:sysClr val="windowText" lastClr="000000"/>
      </a:dk1>
      <a:lt1>
        <a:sysClr val="window" lastClr="FFFFFF"/>
      </a:lt1>
      <a:dk2>
        <a:srgbClr val="44546A"/>
      </a:dk2>
      <a:lt2>
        <a:srgbClr val="E7E6E6"/>
      </a:lt2>
      <a:accent1>
        <a:srgbClr val="005B99"/>
      </a:accent1>
      <a:accent2>
        <a:srgbClr val="FF6600"/>
      </a:accent2>
      <a:accent3>
        <a:srgbClr val="6D6E70"/>
      </a:accent3>
      <a:accent4>
        <a:srgbClr val="0097FE"/>
      </a:accent4>
      <a:accent5>
        <a:srgbClr val="FF964F"/>
      </a:accent5>
      <a:accent6>
        <a:srgbClr val="44546A"/>
      </a:accent6>
      <a:hlink>
        <a:srgbClr val="0563C1"/>
      </a:hlink>
      <a:folHlink>
        <a:srgbClr val="7030A0"/>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oudwater presentations" id="{3BC0243A-783B-4EC1-849C-FC725CF56C98}" vid="{0A079EC5-8ED2-47F6-BE8B-186DC6D4E2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A1715-D034-4671-B71A-113212CD736A}"/>
</file>

<file path=customXml/itemProps2.xml><?xml version="1.0" encoding="utf-8"?>
<ds:datastoreItem xmlns:ds="http://schemas.openxmlformats.org/officeDocument/2006/customXml" ds:itemID="{B6C7BE7C-81CD-4815-A402-2D299B311D35}"/>
</file>

<file path=docProps/app.xml><?xml version="1.0" encoding="utf-8"?>
<Properties xmlns="http://schemas.openxmlformats.org/officeDocument/2006/extended-properties" xmlns:vt="http://schemas.openxmlformats.org/officeDocument/2006/docPropsVTypes">
  <Template>Stroudwater presentations</Template>
  <TotalTime>56834</TotalTime>
  <Words>3684</Words>
  <Application>Microsoft Office PowerPoint</Application>
  <PresentationFormat>On-screen Show (4:3)</PresentationFormat>
  <Paragraphs>605</Paragraphs>
  <Slides>56</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Times New Roman</vt:lpstr>
      <vt:lpstr>Trebuchet MS</vt:lpstr>
      <vt:lpstr>Verdana</vt:lpstr>
      <vt:lpstr>Wingdings</vt:lpstr>
      <vt:lpstr>Stroudwater presentations</vt:lpstr>
      <vt:lpstr>PowerPoint Presentation</vt:lpstr>
      <vt:lpstr>PowerPoint Presentation</vt:lpstr>
      <vt:lpstr>PowerPoint Presentation</vt:lpstr>
      <vt:lpstr> Data Outcome &amp; Benchmarking    </vt:lpstr>
      <vt:lpstr>185 Hospitals Participating in Swing Bed Pilot</vt:lpstr>
      <vt:lpstr>Swing Bed Discharges by Hospital</vt:lpstr>
      <vt:lpstr>SB Average Length of Stay (ALOS)</vt:lpstr>
      <vt:lpstr>Percent of Total by Primary Payer</vt:lpstr>
      <vt:lpstr>Percent of Total by Age Group</vt:lpstr>
      <vt:lpstr>Percent of Total by Primary Medical Condition</vt:lpstr>
      <vt:lpstr>Average BIMS Score</vt:lpstr>
      <vt:lpstr>Performance Improvement Score for Self-Care</vt:lpstr>
      <vt:lpstr>Performance Improvement Score for Mobility</vt:lpstr>
      <vt:lpstr>Percent of Total by Discharge Disposition</vt:lpstr>
      <vt:lpstr>Percent of Total by 30 Day Follow Up</vt:lpstr>
      <vt:lpstr>Percent of Total by Residence Pre-Acute Admission</vt:lpstr>
      <vt:lpstr>Number of Readmits to Acute</vt:lpstr>
      <vt:lpstr>Number of Readmits to SB/SNF</vt:lpstr>
      <vt:lpstr>Number of Revisits to ED or Observation</vt:lpstr>
      <vt:lpstr>PowerPoint Presentation</vt:lpstr>
      <vt:lpstr>State Comparison for the last 12 months  (7/2018-6/2019)</vt:lpstr>
      <vt:lpstr>State Comparison for the last 12 months  (7/2018-6/2019)</vt:lpstr>
      <vt:lpstr>State Comparison for the last 12 months  (7/2018-6/2019)- Reason for Admission (count of records)</vt:lpstr>
      <vt:lpstr>State Comparison for the last 12 months  (7/2018-6/2019)- PI Self Care by Primary Condition</vt:lpstr>
      <vt:lpstr>State Comparison for the last 12 months  (7/2018-6/2019)- PI Mobility by Primary Condition</vt:lpstr>
      <vt:lpstr>PowerPoint Presentation</vt:lpstr>
      <vt:lpstr>PowerPoint Presentation</vt:lpstr>
      <vt:lpstr>PowerPoint Presentation</vt:lpstr>
      <vt:lpstr>PowerPoint Presentation</vt:lpstr>
      <vt:lpstr> Where is CMS at with SNFs &amp; PPS SBs</vt:lpstr>
      <vt:lpstr> Where is CMS at with SNFs &amp; PPS SBs</vt:lpstr>
      <vt:lpstr>PowerPoint Presentation</vt:lpstr>
      <vt:lpstr>PowerPoint Presentation</vt:lpstr>
      <vt:lpstr> Where is CMS at with SNFs &amp; PPS SBs</vt:lpstr>
      <vt:lpstr> Where is CMS at with SNFs &amp; PPS SBs</vt:lpstr>
      <vt:lpstr> CMS changes in the MDS – Should we make changes?</vt:lpstr>
      <vt:lpstr> CMS changes in the MDS – Should we make changes?</vt:lpstr>
      <vt:lpstr> No Changes in Medical Condition Definition for Admission </vt:lpstr>
      <vt:lpstr>Section I : Active Diagnosis</vt:lpstr>
      <vt:lpstr>Section I : Active Diagnosis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 CMS changes in the MDS – Should we make changes?</vt:lpstr>
      <vt:lpstr>Next Step &amp; THANK YOU!</vt:lpstr>
      <vt:lpstr>Remaining Questions?</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MBQIP Idaho</dc:title>
  <dc:creator>GLathrop@stroudwater.com</dc:creator>
  <cp:lastModifiedBy>Mary Guyot</cp:lastModifiedBy>
  <cp:revision>3237</cp:revision>
  <cp:lastPrinted>2016-04-27T19:19:45Z</cp:lastPrinted>
  <dcterms:created xsi:type="dcterms:W3CDTF">2004-07-11T19:29:50Z</dcterms:created>
  <dcterms:modified xsi:type="dcterms:W3CDTF">2019-07-23T14:17:54Z</dcterms:modified>
</cp:coreProperties>
</file>