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9" r:id="rId4"/>
    <p:sldMasterId id="2147483934" r:id="rId5"/>
    <p:sldMasterId id="2147483952" r:id="rId6"/>
  </p:sldMasterIdLst>
  <p:sldIdLst>
    <p:sldId id="270" r:id="rId7"/>
    <p:sldId id="276" r:id="rId8"/>
    <p:sldId id="257" r:id="rId9"/>
    <p:sldId id="292" r:id="rId10"/>
    <p:sldId id="266" r:id="rId11"/>
    <p:sldId id="259" r:id="rId12"/>
    <p:sldId id="260" r:id="rId13"/>
    <p:sldId id="284" r:id="rId14"/>
    <p:sldId id="290" r:id="rId15"/>
    <p:sldId id="291" r:id="rId16"/>
    <p:sldId id="296" r:id="rId17"/>
    <p:sldId id="295" r:id="rId18"/>
    <p:sldId id="258" r:id="rId19"/>
    <p:sldId id="261" r:id="rId20"/>
    <p:sldId id="288" r:id="rId21"/>
    <p:sldId id="283" r:id="rId22"/>
    <p:sldId id="289" r:id="rId23"/>
    <p:sldId id="285" r:id="rId24"/>
    <p:sldId id="287" r:id="rId25"/>
    <p:sldId id="286" r:id="rId26"/>
    <p:sldId id="293" r:id="rId27"/>
    <p:sldId id="294" r:id="rId28"/>
    <p:sldId id="298" r:id="rId29"/>
    <p:sldId id="297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674E8-6FCB-48EC-B745-36CF3CA0A14F}" v="24" dt="2025-12-15T17:12:02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3288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48606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35194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</p:spTree>
    <p:extLst>
      <p:ext uri="{BB962C8B-B14F-4D97-AF65-F5344CB8AC3E}">
        <p14:creationId xmlns:p14="http://schemas.microsoft.com/office/powerpoint/2010/main" val="17821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9EBB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8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900"/>
          </a:xfrm>
          <a:prstGeom prst="rect">
            <a:avLst/>
          </a:prstGeom>
          <a:solidFill>
            <a:srgbClr val="B3D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900"/>
          </a:xfrm>
          <a:prstGeom prst="rect">
            <a:avLst/>
          </a:prstGeom>
          <a:solidFill>
            <a:srgbClr val="A2C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900"/>
          </a:xfrm>
          <a:prstGeom prst="rect">
            <a:avLst/>
          </a:prstGeom>
          <a:solidFill>
            <a:srgbClr val="BAE0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2585EB-CFE5-4088-A27C-4399ACEC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58" y="5532895"/>
            <a:ext cx="2434695" cy="1148235"/>
          </a:xfrm>
          <a:prstGeom prst="rect">
            <a:avLst/>
          </a:prstGeom>
        </p:spPr>
      </p:pic>
      <p:sp>
        <p:nvSpPr>
          <p:cNvPr id="10" name="Google Shape;30;p4">
            <a:extLst>
              <a:ext uri="{FF2B5EF4-FFF2-40B4-BE49-F238E27FC236}">
                <a16:creationId xmlns:a16="http://schemas.microsoft.com/office/drawing/2014/main" id="{4855D0C8-245D-4847-B1CD-93ADB4CBCE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1575225"/>
            <a:ext cx="26096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97ABBC"/>
                </a:solidFill>
              </a:rPr>
              <a:t>“</a:t>
            </a:r>
            <a:endParaRPr sz="9600" b="1" dirty="0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900"/>
          </a:xfrm>
          <a:prstGeom prst="rect">
            <a:avLst/>
          </a:prstGeom>
          <a:solidFill>
            <a:srgbClr val="A2C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900"/>
          </a:xfrm>
          <a:prstGeom prst="rect">
            <a:avLst/>
          </a:prstGeom>
          <a:solidFill>
            <a:srgbClr val="9EBB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900"/>
          </a:xfrm>
          <a:prstGeom prst="rect">
            <a:avLst/>
          </a:prstGeom>
          <a:solidFill>
            <a:srgbClr val="BAE0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900"/>
          </a:xfrm>
          <a:prstGeom prst="rect">
            <a:avLst/>
          </a:prstGeom>
          <a:solidFill>
            <a:srgbClr val="B3D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66FF3-485D-4887-9CB1-40560D15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627" y="5748795"/>
            <a:ext cx="1715632" cy="8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64101" y="4672668"/>
            <a:ext cx="4924131" cy="176663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Additional presentation details, like date, location, names, etc.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64101" y="4001129"/>
            <a:ext cx="10463799" cy="324087"/>
          </a:xfrm>
        </p:spPr>
        <p:txBody>
          <a:bodyPr anchor="b"/>
          <a:lstStyle>
            <a:lvl1pPr marL="0" indent="0">
              <a:buNone/>
              <a:defRPr sz="2000" b="1" i="0" cap="all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cs typeface="Helvetica Neue"/>
              </a:defRPr>
            </a:lvl1pPr>
            <a:lvl2pPr>
              <a:defRPr sz="1200" b="1" i="0">
                <a:latin typeface="Helvetica Neue"/>
                <a:cs typeface="Helvetica Neue"/>
              </a:defRPr>
            </a:lvl2pPr>
            <a:lvl3pPr>
              <a:defRPr sz="1200" b="1" i="0">
                <a:latin typeface="Helvetica Neue"/>
                <a:cs typeface="Helvetica Neue"/>
              </a:defRPr>
            </a:lvl3pPr>
            <a:lvl4pPr>
              <a:defRPr sz="1200" b="1" i="0">
                <a:latin typeface="Helvetica Neue"/>
                <a:cs typeface="Helvetica Neue"/>
              </a:defRPr>
            </a:lvl4pPr>
            <a:lvl5pPr>
              <a:defRPr sz="120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SUBTITLE (ALL CAPS)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64100" y="2759492"/>
            <a:ext cx="10433051" cy="123139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27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64101" y="3373676"/>
            <a:ext cx="4924131" cy="1766631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007A3D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Additional presentation details, like date, location, names, etc.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64100" y="1323481"/>
            <a:ext cx="10463800" cy="0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4100" y="3120342"/>
            <a:ext cx="10463800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64103" y="958754"/>
            <a:ext cx="10463799" cy="324087"/>
          </a:xfrm>
        </p:spPr>
        <p:txBody>
          <a:bodyPr/>
          <a:lstStyle>
            <a:lvl1pPr marL="0" indent="0">
              <a:buNone/>
              <a:defRPr sz="2000" b="1" i="0" cap="all" baseline="0">
                <a:solidFill>
                  <a:schemeClr val="tx2"/>
                </a:solidFill>
                <a:latin typeface="+mj-lt"/>
                <a:cs typeface="Helvetica Neue"/>
              </a:defRPr>
            </a:lvl1pPr>
            <a:lvl2pPr>
              <a:defRPr sz="1200" b="1" i="0">
                <a:latin typeface="Helvetica Neue"/>
                <a:cs typeface="Helvetica Neue"/>
              </a:defRPr>
            </a:lvl2pPr>
            <a:lvl3pPr>
              <a:defRPr sz="1200" b="1" i="0">
                <a:latin typeface="Helvetica Neue"/>
                <a:cs typeface="Helvetica Neue"/>
              </a:defRPr>
            </a:lvl3pPr>
            <a:lvl4pPr>
              <a:defRPr sz="1200" b="1" i="0">
                <a:latin typeface="Helvetica Neue"/>
                <a:cs typeface="Helvetica Neue"/>
              </a:defRPr>
            </a:lvl4pPr>
            <a:lvl5pPr>
              <a:defRPr sz="120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SUBTITLE (ALL CAPS)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15" y="5613402"/>
            <a:ext cx="2561884" cy="7731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300" y="1460500"/>
            <a:ext cx="10433051" cy="1544638"/>
          </a:xfrm>
        </p:spPr>
        <p:txBody>
          <a:bodyPr anchor="ctr"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35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only-blank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45919" y="3307319"/>
            <a:ext cx="5120640" cy="1788440"/>
          </a:xfrm>
        </p:spPr>
        <p:txBody>
          <a:bodyPr anchor="t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Additional section details.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100" y="1393381"/>
            <a:ext cx="10535419" cy="1075340"/>
          </a:xfrm>
        </p:spPr>
        <p:txBody>
          <a:bodyPr anchor="ctr"/>
          <a:lstStyle>
            <a:lvl1pPr>
              <a:lnSpc>
                <a:spcPct val="100000"/>
              </a:lnSpc>
              <a:defRPr b="1" baseline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645919" y="2803137"/>
            <a:ext cx="9753600" cy="444560"/>
          </a:xfrm>
        </p:spPr>
        <p:txBody>
          <a:bodyPr anchor="t"/>
          <a:lstStyle>
            <a:lvl1pPr marL="0" indent="0">
              <a:buNone/>
              <a:defRPr sz="2000" i="0" baseline="0">
                <a:solidFill>
                  <a:srgbClr val="007A3D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Section Subtitle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64100" y="1323481"/>
            <a:ext cx="10463800" cy="0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4100" y="2530699"/>
            <a:ext cx="10463800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15" y="5613402"/>
            <a:ext cx="2561884" cy="7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1718" y="929011"/>
            <a:ext cx="8698537" cy="444560"/>
          </a:xfrm>
        </p:spPr>
        <p:txBody>
          <a:bodyPr anchor="t"/>
          <a:lstStyle>
            <a:lvl1pPr marL="0" indent="0" eaLnBrk="1" latinLnBrk="0" hangingPunct="1">
              <a:buNone/>
              <a:defRPr sz="2400" b="0" i="0" baseline="0">
                <a:solidFill>
                  <a:srgbClr val="007A3D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38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45067" y="1317888"/>
            <a:ext cx="10797117" cy="4655400"/>
          </a:xfrm>
        </p:spPr>
        <p:txBody>
          <a:bodyPr/>
          <a:lstStyle>
            <a:lvl4pPr>
              <a:buClr>
                <a:schemeClr val="accent5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63825" y="6080760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1717" y="6080760"/>
            <a:ext cx="5843752" cy="320040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marL="168275" indent="-168275" algn="l" defTabSz="9144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defRPr sz="8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600">
                <a:solidFill>
                  <a:schemeClr val="tx1"/>
                </a:solidFill>
              </a:defRPr>
            </a:lvl2pPr>
            <a:lvl3pPr>
              <a:buNone/>
              <a:defRPr sz="600">
                <a:solidFill>
                  <a:schemeClr val="tx1"/>
                </a:solidFill>
              </a:defRPr>
            </a:lvl3pPr>
            <a:lvl4pPr>
              <a:buNone/>
              <a:defRPr sz="600">
                <a:solidFill>
                  <a:schemeClr val="tx1"/>
                </a:solidFill>
              </a:defRPr>
            </a:lvl4pPr>
            <a:lvl5pPr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</p:spTree>
    <p:extLst>
      <p:ext uri="{BB962C8B-B14F-4D97-AF65-F5344CB8AC3E}">
        <p14:creationId xmlns:p14="http://schemas.microsoft.com/office/powerpoint/2010/main" val="5621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2884" y="1294014"/>
            <a:ext cx="5304367" cy="4681250"/>
          </a:xfrm>
        </p:spPr>
        <p:txBody>
          <a:bodyPr/>
          <a:lstStyle>
            <a:lvl4pPr>
              <a:buClr>
                <a:schemeClr val="accent5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266918" y="1303914"/>
            <a:ext cx="5304367" cy="4681250"/>
          </a:xfrm>
        </p:spPr>
        <p:txBody>
          <a:bodyPr/>
          <a:lstStyle>
            <a:lvl4pPr>
              <a:buClr>
                <a:schemeClr val="accent5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63825" y="6080760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1718" y="6080760"/>
            <a:ext cx="5488516" cy="320040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marL="168275" indent="-168275" algn="l" defTabSz="9144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defRPr sz="8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600">
                <a:solidFill>
                  <a:schemeClr val="tx1"/>
                </a:solidFill>
              </a:defRPr>
            </a:lvl2pPr>
            <a:lvl3pPr>
              <a:buNone/>
              <a:defRPr sz="600">
                <a:solidFill>
                  <a:schemeClr val="tx1"/>
                </a:solidFill>
              </a:defRPr>
            </a:lvl3pPr>
            <a:lvl4pPr>
              <a:buNone/>
              <a:defRPr sz="600">
                <a:solidFill>
                  <a:schemeClr val="tx1"/>
                </a:solidFill>
              </a:defRPr>
            </a:lvl4pPr>
            <a:lvl5pPr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</p:spTree>
    <p:extLst>
      <p:ext uri="{BB962C8B-B14F-4D97-AF65-F5344CB8AC3E}">
        <p14:creationId xmlns:p14="http://schemas.microsoft.com/office/powerpoint/2010/main" val="10283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133" y="1318525"/>
            <a:ext cx="10957984" cy="45953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4658" y="6080760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</p:spTree>
    <p:extLst>
      <p:ext uri="{BB962C8B-B14F-4D97-AF65-F5344CB8AC3E}">
        <p14:creationId xmlns:p14="http://schemas.microsoft.com/office/powerpoint/2010/main" val="30507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96385" y="1329688"/>
            <a:ext cx="10799233" cy="46910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0313" y="6057010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</p:spTree>
    <p:extLst>
      <p:ext uri="{BB962C8B-B14F-4D97-AF65-F5344CB8AC3E}">
        <p14:creationId xmlns:p14="http://schemas.microsoft.com/office/powerpoint/2010/main" val="9842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75" y="4975750"/>
            <a:ext cx="1929144" cy="58216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1" y="6303869"/>
            <a:ext cx="10251540" cy="382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gray">
          <a:xfrm>
            <a:off x="1553670" y="5557919"/>
            <a:ext cx="9294421" cy="724129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sz="1400" dirty="0">
                <a:solidFill>
                  <a:srgbClr val="0054A0"/>
                </a:solidFill>
                <a:latin typeface="+mn-lt"/>
              </a:rPr>
              <a:t>PERSHING</a:t>
            </a:r>
            <a:r>
              <a:rPr lang="en-US" sz="1400" baseline="0" dirty="0">
                <a:solidFill>
                  <a:srgbClr val="0054A0"/>
                </a:solidFill>
                <a:latin typeface="+mn-lt"/>
              </a:rPr>
              <a:t> YOAKLEY &amp; ASSOCIATES, P.C.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54A0"/>
                </a:solidFill>
              </a:rPr>
              <a:t>800.270.9629   |  www.pyapc.com</a:t>
            </a:r>
          </a:p>
          <a:p>
            <a:pPr algn="ctr">
              <a:spcBef>
                <a:spcPts val="400"/>
              </a:spcBef>
            </a:pPr>
            <a:r>
              <a:rPr lang="en-US" sz="1400" baseline="0" dirty="0">
                <a:solidFill>
                  <a:srgbClr val="0054A0"/>
                </a:solidFill>
                <a:latin typeface="+mn-lt"/>
              </a:rPr>
              <a:t>  </a:t>
            </a:r>
            <a:endParaRPr lang="en-US" sz="1400" dirty="0">
              <a:solidFill>
                <a:srgbClr val="0054A0"/>
              </a:solidFill>
              <a:latin typeface="+mn-lt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3288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48606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35194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</p:spTree>
    <p:extLst>
      <p:ext uri="{BB962C8B-B14F-4D97-AF65-F5344CB8AC3E}">
        <p14:creationId xmlns:p14="http://schemas.microsoft.com/office/powerpoint/2010/main" val="17336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27CFF4-F780-4DEA-9A83-84DBE5C4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D086F-61B2-4F09-868B-82F55D7943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89600" y="4724400"/>
            <a:ext cx="101600" cy="46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6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4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3665-8392-4D70-AF61-8A9172E72C5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C823-A2EB-46BD-A883-B8D76406E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6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3665-8392-4D70-AF61-8A9172E72C5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C823-A2EB-46BD-A883-B8D76406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9CE8-B26B-88C6-8AB4-08E2E08A2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BD8F1-7394-1007-05C7-68825C5AD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81BFA-A3AD-677B-317F-660067AD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22858-1634-0067-4CC0-9C204FB7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EB67F-9D25-C177-2811-E3E12AEA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C408-F86A-314F-2A65-547FEE32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90E8-3A05-7CF9-ABAE-D044AA19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056DF-C801-71BD-23C1-56272C68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0B519-A9A7-F745-D1BA-47DA4E78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B8DF-F022-E109-3C6A-9B5FDF8E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A003-CC2C-E46C-A797-17435421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D824F-D696-3412-2178-3F543B240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FB800-8D72-5437-B35D-A39D4E09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5A920-CBE7-461D-C4E8-23F16576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5FC34-B5F3-0183-3DF1-EEEEC392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5F69-71B4-367D-8E3F-3AC0F22E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F585-1DE6-AE02-164F-4C124389A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4DCA1-D9D8-04CF-6AB2-30AAC8592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97146-3B8A-1759-10F7-C00FCD54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D5FF2-84C3-BCE3-3430-925925EA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E095C-F3B2-05A5-7EC2-E1EB3C2E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E00C-50ED-0EBA-1E4F-94C8C9B0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7C309-D05D-B8F1-EE87-F51BB5451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312B2-4CF5-703C-7729-3CA9D4CF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7A338-12F8-ECB7-F124-985B67FDE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8CDEA-4D9B-041B-F685-0044C94F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48AE6-A253-46D1-ED3E-008D118E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50701-BE62-8AF5-08A3-FF8DF146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58899-92E9-97E9-7B8B-005AEA4B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080E-FE2D-005E-00A8-5C9B5CCF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881BB-021A-320F-3DEE-B6E31CB5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664F7-575E-F777-C73B-2DABA600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5415-6824-32DC-527C-89F62B6C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7723E-FC5B-DB34-3B6F-2D926D1B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73F8C-6986-3CC8-A864-15C92652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90E5C-308D-801D-BC89-C0A630B3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88FF-7275-665C-83EF-BFF455AE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9674-0AA9-4587-DA5D-8122A01E1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3E1FE-D3A7-2246-28E1-27A5BB735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A3741-5B35-1A82-0A74-012265D4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57391-6DAD-5723-1E47-9EB8F134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6FEBC-293C-3A2B-91BA-A47D27DE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F995-1F28-EE6A-1949-546E5EDB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DFB8F-74D1-116A-0108-5AC15EB4C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573D1-7314-7DF1-6E9E-2D025E101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AEC3E-C4B1-77F8-D6BB-8C28FC84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0E8E2-15F1-9F7D-543B-B0826C6D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8F66-1DB9-74D7-D791-4699A50F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53CD-2064-5CF1-1FA2-C8050BD9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A0A3D-38C5-051C-EC2F-D6E78BD80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FD86-E76F-455B-698A-677EF2A4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660E-FCBF-6CF3-CDE2-339E288B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D1413-83D5-98EC-BAD8-083F67EF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650C2-7AE6-4879-230C-CF7A52BF5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2DB82-70BB-D688-3C84-DF68C042B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D7AA8-95A4-8018-B607-DDD83088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01558-CAF1-FB96-DFA4-D0FEDAEC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7CA-DA3E-3438-AB49-9F289A2B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7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11717" y="219622"/>
            <a:ext cx="10966448" cy="653881"/>
          </a:xfrm>
          <a:prstGeom prst="rect">
            <a:avLst/>
          </a:prstGeom>
        </p:spPr>
        <p:txBody>
          <a:bodyPr vert="horz" tIns="0" bIns="0" anchor="b">
            <a:noAutofit/>
          </a:bodyPr>
          <a:lstStyle/>
          <a:p>
            <a:r>
              <a:rPr lang="en-US" dirty="0"/>
              <a:t>Title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1717" y="1024128"/>
            <a:ext cx="10972800" cy="52852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r>
              <a:rPr lang="en-US" dirty="0"/>
              <a:t>Bulleted text</a:t>
            </a:r>
            <a:br>
              <a:rPr lang="en-US" dirty="0"/>
            </a:br>
            <a:r>
              <a:rPr lang="en-US" dirty="0"/>
              <a:t>Five bullet levels are built in (hit Enter then Tab to get to the next bullet level)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1717" y="889302"/>
            <a:ext cx="8922427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1718" y="6488381"/>
            <a:ext cx="10966449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24" y="310896"/>
            <a:ext cx="1929144" cy="582168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10468292" y="6476716"/>
            <a:ext cx="1227667" cy="238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t>Page </a:t>
            </a:r>
            <a:fld id="{707ABFD6-16EE-4A59-B0D5-57631FBBF6EC}" type="slidenum">
              <a:rPr lang="en-US" sz="1000" i="0" kern="1200" smtClean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28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200" b="0" i="0" kern="1200" baseline="0">
          <a:solidFill>
            <a:schemeClr val="tx2"/>
          </a:solidFill>
          <a:latin typeface="+mj-lt"/>
          <a:ea typeface="+mj-ea"/>
          <a:cs typeface="Helvetica Neue Light"/>
        </a:defRPr>
      </a:lvl1pPr>
    </p:titleStyle>
    <p:bodyStyle>
      <a:lvl1pPr marL="231775" indent="-231775" algn="l" rtl="0" eaLnBrk="1" latinLnBrk="0" hangingPunct="1">
        <a:spcBef>
          <a:spcPts val="600"/>
        </a:spcBef>
        <a:buClr>
          <a:srgbClr val="0054A0"/>
        </a:buClr>
        <a:buSzPct val="100000"/>
        <a:buFont typeface="Wingdings" panose="05000000000000000000" pitchFamily="2" charset="2"/>
        <a:buChar char="§"/>
        <a:defRPr kumimoji="0" sz="2400" b="0" i="0" kern="1200">
          <a:solidFill>
            <a:schemeClr val="tx1"/>
          </a:solidFill>
          <a:latin typeface="+mn-lt"/>
          <a:ea typeface="+mn-ea"/>
          <a:cs typeface="Helvetica Neue"/>
        </a:defRPr>
      </a:lvl1pPr>
      <a:lvl2pPr marL="628650" indent="-282575" algn="l" rtl="0" eaLnBrk="1" latinLnBrk="0" hangingPunct="1">
        <a:spcBef>
          <a:spcPts val="600"/>
        </a:spcBef>
        <a:buClr>
          <a:srgbClr val="007A3D"/>
        </a:buClr>
        <a:buSzPct val="100000"/>
        <a:buFont typeface="Wingdings" panose="05000000000000000000" pitchFamily="2" charset="2"/>
        <a:buChar char="§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2pPr>
      <a:lvl3pPr marL="973138" indent="-227013" algn="l" rtl="0" eaLnBrk="1" latinLnBrk="0" hangingPunct="1">
        <a:spcBef>
          <a:spcPts val="600"/>
        </a:spcBef>
        <a:buClr>
          <a:schemeClr val="accent6"/>
        </a:buClr>
        <a:buSzPct val="100000"/>
        <a:buFont typeface="Wingdings" panose="05000000000000000000" pitchFamily="2" charset="2"/>
        <a:buChar char="§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3pPr>
      <a:lvl4pPr marL="1374775" indent="-292100" algn="l" rtl="0" eaLnBrk="1" latinLnBrk="0" hangingPunct="1">
        <a:spcBef>
          <a:spcPts val="600"/>
        </a:spcBef>
        <a:buClr>
          <a:srgbClr val="56AA1C"/>
        </a:buClr>
        <a:buSzPct val="100000"/>
        <a:buFont typeface="Wingdings" panose="05000000000000000000" pitchFamily="2" charset="2"/>
        <a:buChar char="§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4pPr>
      <a:lvl5pPr marL="1711325" indent="-227013" algn="l" rtl="0" eaLnBrk="1" latinLnBrk="0" hangingPunct="1">
        <a:spcBef>
          <a:spcPts val="600"/>
        </a:spcBef>
        <a:buClr>
          <a:schemeClr val="accent3"/>
        </a:buClr>
        <a:buSzPct val="100000"/>
        <a:buFont typeface="Wingdings" panose="05000000000000000000" pitchFamily="2" charset="2"/>
        <a:buChar char="§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76FD0-DE71-2A80-9D8F-9BCC49C7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08F6B-C909-A94A-6696-065AB37B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7AA1-BE6E-241E-661D-BEBF487E3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333AB-AEA9-FFA5-2F8C-5F6AC01AE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2EB8D-35D2-062D-2211-5B8A9AB8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7C96262-D1CD-7E64-0033-B27F4BF35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" y="762982"/>
            <a:ext cx="3619582" cy="2101996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E0828-E8F9-498D-B336-5650B176D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603" y="3517597"/>
            <a:ext cx="9613393" cy="1713305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Diagnostic Stewardship</a:t>
            </a:r>
            <a:br>
              <a:rPr lang="en-US" sz="4000" dirty="0"/>
            </a:br>
            <a:br>
              <a:rPr lang="en-US" sz="4000" dirty="0"/>
            </a:br>
            <a:r>
              <a:rPr lang="en-US" sz="2700" i="1" dirty="0"/>
              <a:t>Strengthening Stewardship Through Diagnostic Excellence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A362F-0125-407C-BB59-41373D87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980" y="5576103"/>
            <a:ext cx="3653633" cy="433798"/>
          </a:xfrm>
        </p:spPr>
        <p:txBody>
          <a:bodyPr anchor="t">
            <a:normAutofit/>
          </a:bodyPr>
          <a:lstStyle/>
          <a:p>
            <a:pPr algn="l"/>
            <a:r>
              <a:rPr lang="en-US" sz="1900" i="1" dirty="0"/>
              <a:t>Keegan Mason &amp; Associates, LLC</a:t>
            </a:r>
          </a:p>
        </p:txBody>
      </p:sp>
    </p:spTree>
    <p:extLst>
      <p:ext uri="{BB962C8B-B14F-4D97-AF65-F5344CB8AC3E}">
        <p14:creationId xmlns:p14="http://schemas.microsoft.com/office/powerpoint/2010/main" val="24791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1D639-8805-C8AA-A8DF-9C41793A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B18B-D1CA-CF43-DB43-8B658323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365125"/>
            <a:ext cx="11286309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Pertinent Recent Literature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953FD2-491D-2F65-1B36-310C714C2E08}"/>
              </a:ext>
            </a:extLst>
          </p:cNvPr>
          <p:cNvSpPr/>
          <p:nvPr/>
        </p:nvSpPr>
        <p:spPr>
          <a:xfrm>
            <a:off x="4458308" y="6239196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D9D4-E6C7-DF4F-D5FB-8FF034F9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82" y="2300438"/>
            <a:ext cx="11326968" cy="25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1B9BF-6770-A6FD-9573-EEC0C7904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C876-96D5-DD04-0FBC-5B4BB929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365125"/>
            <a:ext cx="11286309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Pertinent Recent Literature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9EC90-13A9-0989-7B90-E2E93AA57D3C}"/>
              </a:ext>
            </a:extLst>
          </p:cNvPr>
          <p:cNvSpPr/>
          <p:nvPr/>
        </p:nvSpPr>
        <p:spPr>
          <a:xfrm>
            <a:off x="4458308" y="6239196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492CE27E-B67A-4204-6B5F-F68C1EFD6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97" y="2061713"/>
            <a:ext cx="9734946" cy="33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0FCE-3EC4-ECA5-2214-B57C6EF0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ECBA-6994-43F6-3369-C84EEA7E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365125"/>
            <a:ext cx="11286309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Pertinent Recent Literature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D6ACA-1A88-FBF2-5C15-0F87C071A4E9}"/>
              </a:ext>
            </a:extLst>
          </p:cNvPr>
          <p:cNvSpPr/>
          <p:nvPr/>
        </p:nvSpPr>
        <p:spPr>
          <a:xfrm>
            <a:off x="4458308" y="6239196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A close-up of a medical document&#10;&#10;AI-generated content may be incorrect.">
            <a:extLst>
              <a:ext uri="{FF2B5EF4-FFF2-40B4-BE49-F238E27FC236}">
                <a16:creationId xmlns:a16="http://schemas.microsoft.com/office/drawing/2014/main" id="{78C7632E-B085-F187-052B-B40F15869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54" y="2537844"/>
            <a:ext cx="6261753" cy="3701352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4F1DE4D-011C-6B76-A17E-6E82ABF1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42" y="1680550"/>
            <a:ext cx="6636091" cy="8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9480-8E4A-4E01-BFF4-9B73C2A1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Microbiome Considerations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3918-CF20-4D18-A704-F200F938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532"/>
            <a:ext cx="6960083" cy="3617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genitourinary flora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vaginal flora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Atrophic vaginitis flora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 increases risk of UTI’s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38DA3-D615-4205-89CA-611EAC8F0647}"/>
              </a:ext>
            </a:extLst>
          </p:cNvPr>
          <p:cNvSpPr/>
          <p:nvPr/>
        </p:nvSpPr>
        <p:spPr>
          <a:xfrm>
            <a:off x="4458308" y="6206439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B53AD1-E5C4-632E-AA82-098817CB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80" y="1578634"/>
            <a:ext cx="5281510" cy="42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E3CC-8CC4-4EC6-B3CA-E5D13F88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Urinalysis and Urine Cultures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B327-4ADE-4723-BD76-EDFF66F30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44" y="1691121"/>
            <a:ext cx="7943943" cy="41392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urinalysis (UA) (optional) and urine culture when patient has symptoms of UTI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urine cultures are collected matters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send urine cultures for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Cloudy or foul-smelling urine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Routinely on admission or preop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Routinely before or after a catheter change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part of a fever work up if there are no signs or symptoms localizing to the urinary tract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test of cure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5F6C89-BDAA-4B50-8DBD-A3E45AB74E1E}"/>
              </a:ext>
            </a:extLst>
          </p:cNvPr>
          <p:cNvSpPr/>
          <p:nvPr/>
        </p:nvSpPr>
        <p:spPr>
          <a:xfrm>
            <a:off x="4458308" y="6192553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Image of a urine specimen collection cup">
            <a:extLst>
              <a:ext uri="{FF2B5EF4-FFF2-40B4-BE49-F238E27FC236}">
                <a16:creationId xmlns:a16="http://schemas.microsoft.com/office/drawing/2014/main" id="{68143B1B-EC67-4A0E-A194-E773E6D72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31" y="2080839"/>
            <a:ext cx="2247524" cy="30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7C618-4191-BCAB-D57F-EB8CD4954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EF26-69B2-BF18-B984-336CFA49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18255"/>
            <a:ext cx="12044516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Mental Status Changes and Asymptomatic Bacteriuria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7BF410-F4C2-3ADF-1850-D501C3C30D50}"/>
              </a:ext>
            </a:extLst>
          </p:cNvPr>
          <p:cNvSpPr/>
          <p:nvPr/>
        </p:nvSpPr>
        <p:spPr>
          <a:xfrm>
            <a:off x="4458308" y="6192553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D5C480-F773-B0C9-0BD7-E4642809F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3818"/>
            <a:ext cx="5581074" cy="4833145"/>
          </a:xfrm>
        </p:spPr>
        <p:txBody>
          <a:bodyPr>
            <a:normAutofit lnSpcReduction="10000"/>
          </a:bodyPr>
          <a:lstStyle/>
          <a:p>
            <a:pPr>
              <a:spcBef>
                <a:spcPts val="1059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Bacteriuria and delirium are each independently common in the elderly.</a:t>
            </a:r>
            <a:endParaRPr lang="en-US" sz="28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59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 patients with a symptomatic UTI may present with delirium, falls, or confusion, these symptoms are unlikely to be the result of a UTI in the absence of urinary symptoms. </a:t>
            </a:r>
          </a:p>
          <a:p>
            <a:pPr>
              <a:spcBef>
                <a:spcPts val="1059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patient has signs of systemic infection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delirium, empiric antibiotic therapy is likely warranted.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088EEE-7076-92A5-1633-93629C5B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06" y="1750142"/>
            <a:ext cx="4520165" cy="38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6CE0-2BFC-3BB3-55FD-86AF8368D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EC39-6487-1347-1F25-0642311C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5127"/>
            <a:ext cx="10676467" cy="13083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Important Considerations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6F0F-77DD-1F67-0214-8E4400EF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8401"/>
            <a:ext cx="9633616" cy="4002502"/>
          </a:xfrm>
        </p:spPr>
        <p:txBody>
          <a:bodyPr>
            <a:normAutofit/>
          </a:bodyPr>
          <a:lstStyle/>
          <a:p>
            <a:pPr marL="0" marR="0"/>
            <a:endParaRPr lang="en-US" sz="3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/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Atrophic Vaginitis</a:t>
            </a:r>
          </a:p>
          <a:p>
            <a:pPr marL="0" marR="0"/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LTC McGeer Criteria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/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#1 use of antibiotics in LTC is suspected UTI</a:t>
            </a:r>
          </a:p>
          <a:p>
            <a:pPr marL="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check a U/A or urine culture for cure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Indwelling catheter colonization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71300-4E1E-6F94-6DE3-E89EE0C59295}"/>
              </a:ext>
            </a:extLst>
          </p:cNvPr>
          <p:cNvSpPr/>
          <p:nvPr/>
        </p:nvSpPr>
        <p:spPr>
          <a:xfrm>
            <a:off x="4458308" y="6196209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CF4FBA75-F66B-BF9D-2BC6-F69D1A74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190" y="1267097"/>
            <a:ext cx="3580035" cy="47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A4EA1-50EC-AE42-DD7E-0AADD2C5A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7F3B-2D51-F85D-E512-6CC5711A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5127"/>
            <a:ext cx="10676467" cy="13083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Recurrent UTI’s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60334-4266-52CA-926E-331687DB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8401"/>
            <a:ext cx="6750883" cy="4002502"/>
          </a:xfrm>
        </p:spPr>
        <p:txBody>
          <a:bodyPr>
            <a:normAutofit/>
          </a:bodyPr>
          <a:lstStyle/>
          <a:p>
            <a:pPr marL="0" marR="0"/>
            <a:endParaRPr lang="en-US" sz="3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catheter acquired urin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culture</a:t>
            </a: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Adequate fluid intake</a:t>
            </a:r>
          </a:p>
          <a:p>
            <a:pPr>
              <a:lnSpc>
                <a:spcPct val="100000"/>
              </a:lnSpc>
            </a:pPr>
            <a:r>
              <a:rPr lang="en-US" dirty="0"/>
              <a:t>Assess and treat for atrophic vaginitis</a:t>
            </a:r>
          </a:p>
          <a:p>
            <a:pPr>
              <a:lnSpc>
                <a:spcPct val="100000"/>
              </a:lnSpc>
            </a:pPr>
            <a:r>
              <a:rPr lang="en-US" dirty="0"/>
              <a:t>Cranberry juice </a:t>
            </a:r>
          </a:p>
          <a:p>
            <a:pPr>
              <a:lnSpc>
                <a:spcPct val="100000"/>
              </a:lnSpc>
            </a:pPr>
            <a:r>
              <a:rPr lang="en-US" dirty="0"/>
              <a:t>Lactobacillus containing probiotic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1B14A-E652-8B26-08B5-569D61AA6C1A}"/>
              </a:ext>
            </a:extLst>
          </p:cNvPr>
          <p:cNvSpPr/>
          <p:nvPr/>
        </p:nvSpPr>
        <p:spPr>
          <a:xfrm>
            <a:off x="4458308" y="6196209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966662-A110-F5B9-352E-7C5F6771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16" y="2892610"/>
            <a:ext cx="3890039" cy="26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DA58-5CB4-0A17-6914-6175F3F5B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25A6-5692-BBBC-0571-E0182E61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365125"/>
            <a:ext cx="1152760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Urine Culture Results and Sensitivities in Rural Areas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7F9D-09B7-56CF-12D9-5C2B172A8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7750"/>
            <a:ext cx="7326235" cy="4471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of positive urine cultures are E. coli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Sensitivities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Nitrofurantoin 98%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Keflex 95%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TMP/SMP 95%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8F0AFE-3516-5488-2DEC-1A71E4844F47}"/>
              </a:ext>
            </a:extLst>
          </p:cNvPr>
          <p:cNvSpPr/>
          <p:nvPr/>
        </p:nvSpPr>
        <p:spPr>
          <a:xfrm>
            <a:off x="4458308" y="6192553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A close-up of a bottle of pills&#10;&#10;Description automatically generated">
            <a:extLst>
              <a:ext uri="{FF2B5EF4-FFF2-40B4-BE49-F238E27FC236}">
                <a16:creationId xmlns:a16="http://schemas.microsoft.com/office/drawing/2014/main" id="{07C0B65A-215D-B49F-9AA0-2992DEE5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977" y="2588550"/>
            <a:ext cx="4236576" cy="317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D948-239F-14C9-A0EA-99BFEF4B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6C75-604A-8879-F9F5-C16C047E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9760"/>
            <a:ext cx="107442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Uncomplicated Cystitis Treatment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7FF8-2C9A-FFCB-2DB5-D060E133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3" y="4791564"/>
            <a:ext cx="6009793" cy="4825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Most patients can be treated for 3–5 days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F28E0-7765-8B38-2257-03C41A3EF341}"/>
              </a:ext>
            </a:extLst>
          </p:cNvPr>
          <p:cNvSpPr/>
          <p:nvPr/>
        </p:nvSpPr>
        <p:spPr>
          <a:xfrm>
            <a:off x="4458308" y="6408908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graphicFrame>
        <p:nvGraphicFramePr>
          <p:cNvPr id="14" name="Table 13" descr="Table showing the recommended uncomplicated cystitis treatment duration for different drugs ">
            <a:extLst>
              <a:ext uri="{FF2B5EF4-FFF2-40B4-BE49-F238E27FC236}">
                <a16:creationId xmlns:a16="http://schemas.microsoft.com/office/drawing/2014/main" id="{9D36A9DF-062C-61D3-EA7A-4984AE184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63316"/>
              </p:ext>
            </p:extLst>
          </p:nvPr>
        </p:nvGraphicFramePr>
        <p:xfrm>
          <a:off x="2802193" y="1700981"/>
          <a:ext cx="5909187" cy="29209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4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830">
                <a:tc>
                  <a:txBody>
                    <a:bodyPr/>
                    <a:lstStyle/>
                    <a:p>
                      <a:r>
                        <a:rPr lang="en-US" sz="2400" dirty="0"/>
                        <a:t>Drug </a:t>
                      </a:r>
                      <a:endParaRPr lang="en-US" sz="2400" b="1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7D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Duration Studied</a:t>
                      </a:r>
                      <a:endParaRPr lang="en-US" sz="2400" b="1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3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Nitrofurantoin</a:t>
                      </a:r>
                      <a:endParaRPr lang="en-US" sz="2400" b="1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 days </a:t>
                      </a:r>
                      <a:endParaRPr lang="en-US" sz="2400" b="1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30">
                <a:tc>
                  <a:txBody>
                    <a:bodyPr/>
                    <a:lstStyle/>
                    <a:p>
                      <a:r>
                        <a:rPr lang="en-US" sz="2400" b="1" dirty="0"/>
                        <a:t>TMP/SMX</a:t>
                      </a:r>
                      <a:endParaRPr lang="en-US" sz="2400" b="1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 days</a:t>
                      </a:r>
                      <a:endParaRPr lang="en-US" sz="2400" b="1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830">
                <a:tc>
                  <a:txBody>
                    <a:bodyPr/>
                    <a:lstStyle/>
                    <a:p>
                      <a:r>
                        <a:rPr lang="en-US" sz="2400" dirty="0"/>
                        <a:t>Cephalexin</a:t>
                      </a:r>
                      <a:endParaRPr lang="en-US" sz="2400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 days</a:t>
                      </a:r>
                      <a:r>
                        <a:rPr lang="en-US" sz="2400" baseline="0" dirty="0"/>
                        <a:t> </a:t>
                      </a:r>
                      <a:endParaRPr lang="en-US" sz="2400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30">
                <a:tc>
                  <a:txBody>
                    <a:bodyPr/>
                    <a:lstStyle/>
                    <a:p>
                      <a:r>
                        <a:rPr lang="en-US" sz="2400" dirty="0"/>
                        <a:t>Cefpodoxime </a:t>
                      </a:r>
                      <a:endParaRPr lang="en-US" sz="2400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days </a:t>
                      </a:r>
                      <a:endParaRPr lang="en-US" sz="2400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30">
                <a:tc>
                  <a:txBody>
                    <a:bodyPr/>
                    <a:lstStyle/>
                    <a:p>
                      <a:r>
                        <a:rPr lang="en-US" sz="2400" dirty="0"/>
                        <a:t>Cefdinir</a:t>
                      </a:r>
                      <a:r>
                        <a:rPr lang="en-US" sz="2400" baseline="0" dirty="0"/>
                        <a:t> </a:t>
                      </a:r>
                      <a:endParaRPr lang="en-US" sz="2400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days</a:t>
                      </a:r>
                      <a:r>
                        <a:rPr lang="en-US" sz="2400" baseline="0" dirty="0"/>
                        <a:t> </a:t>
                      </a:r>
                      <a:endParaRPr lang="en-US" sz="2400" dirty="0">
                        <a:solidFill>
                          <a:srgbClr val="002C7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A155C01-E7B1-C1C2-22FB-8435B4BA009C}"/>
              </a:ext>
            </a:extLst>
          </p:cNvPr>
          <p:cNvSpPr txBox="1"/>
          <p:nvPr/>
        </p:nvSpPr>
        <p:spPr>
          <a:xfrm>
            <a:off x="1990088" y="5525892"/>
            <a:ext cx="801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 up treatment options: Ciprofloxacin and Fosfomycin</a:t>
            </a:r>
          </a:p>
        </p:txBody>
      </p:sp>
    </p:spTree>
    <p:extLst>
      <p:ext uri="{BB962C8B-B14F-4D97-AF65-F5344CB8AC3E}">
        <p14:creationId xmlns:p14="http://schemas.microsoft.com/office/powerpoint/2010/main" val="36893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Consulting Team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6473" y="4930374"/>
            <a:ext cx="2533794" cy="6096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eaLnBrk="1" latinLnBrk="0" hangingPunct="1">
              <a:spcBef>
                <a:spcPts val="600"/>
              </a:spcBef>
              <a:buClr>
                <a:srgbClr val="0054A0"/>
              </a:buClr>
              <a:buSzPct val="100000"/>
              <a:buFont typeface="Wingdings" panose="05000000000000000000" pitchFamily="2" charset="2"/>
              <a:buChar char="§"/>
              <a:defRPr kumimoji="0" sz="24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1pPr>
            <a:lvl2pPr marL="628650" indent="-282575" algn="l" rtl="0" eaLnBrk="1" latinLnBrk="0" hangingPunct="1">
              <a:spcBef>
                <a:spcPts val="600"/>
              </a:spcBef>
              <a:buClr>
                <a:srgbClr val="007A3D"/>
              </a:buClr>
              <a:buSzPct val="100000"/>
              <a:buFont typeface="Wingdings" panose="05000000000000000000" pitchFamily="2" charset="2"/>
              <a:buChar char="§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2pPr>
            <a:lvl3pPr marL="973138" indent="-227013" algn="l" rtl="0" eaLnBrk="1" latinLnBrk="0" hangingPunct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3pPr>
            <a:lvl4pPr marL="1374775" indent="-292100" algn="l" rtl="0" eaLnBrk="1" latinLnBrk="0" hangingPunct="1">
              <a:spcBef>
                <a:spcPts val="600"/>
              </a:spcBef>
              <a:buClr>
                <a:srgbClr val="56AA1C"/>
              </a:buClr>
              <a:buSzPct val="100000"/>
              <a:buFont typeface="Wingdings" panose="05000000000000000000" pitchFamily="2" charset="2"/>
              <a:buChar char="§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4pPr>
            <a:lvl5pPr marL="1711325" indent="-227013" algn="l" rtl="0" eaLnBrk="1" latinLnBrk="0" hangingPunct="1">
              <a:spcBef>
                <a:spcPts val="6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cap="all" dirty="0"/>
              <a:t>James m. </a:t>
            </a:r>
            <a:r>
              <a:rPr lang="en-US" sz="1800" cap="all" dirty="0" err="1"/>
              <a:t>keegan</a:t>
            </a:r>
            <a:r>
              <a:rPr lang="en-US" sz="1800" cap="all" dirty="0"/>
              <a:t>, MD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22477" y="4946710"/>
            <a:ext cx="36689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cap="all" dirty="0">
                <a:latin typeface="+mn-lt"/>
              </a:rPr>
              <a:t>Randee Mason, RN, BSN, CPHQ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7002" y="5562132"/>
            <a:ext cx="397570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73" y="2170469"/>
            <a:ext cx="2329132" cy="2329132"/>
          </a:xfrm>
          <a:prstGeom prst="rect">
            <a:avLst/>
          </a:prstGeom>
        </p:spPr>
      </p:pic>
      <p:pic>
        <p:nvPicPr>
          <p:cNvPr id="11" name="Picture 10" descr="A person in a blue jacket&#10;&#10;Description automatically generated">
            <a:extLst>
              <a:ext uri="{FF2B5EF4-FFF2-40B4-BE49-F238E27FC236}">
                <a16:creationId xmlns:a16="http://schemas.microsoft.com/office/drawing/2014/main" id="{FE680A5D-A535-8822-4205-76CEEAFE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247" y="1913643"/>
            <a:ext cx="1973052" cy="26310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D5A203-CFC4-5DCE-E9B0-BACED77AEFCC}"/>
              </a:ext>
            </a:extLst>
          </p:cNvPr>
          <p:cNvSpPr txBox="1"/>
          <p:nvPr/>
        </p:nvSpPr>
        <p:spPr>
          <a:xfrm>
            <a:off x="4077551" y="6090106"/>
            <a:ext cx="36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3D47B-EEA9-64D6-F783-FF3842C5F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0666-10B3-D00F-7B65-2795F42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5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Take Home Messages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AC0F-2C18-AC1A-4899-2F40DBAE9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78999"/>
            <a:ext cx="8859957" cy="4355851"/>
          </a:xfrm>
        </p:spPr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urine cultures only when you suspect UTIs based on clinical symptoms.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Asymptomatic bacteriuria is common and should not be treated in the vast majority of patients.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appropriate durations of therapy for cystitis,  pyelonephritis, and complicated urinary tract infections.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uncomplicated cystitis this is generally 3</a:t>
            </a:r>
            <a:r>
              <a:rPr lang="en-US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days.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56E39-1F87-C4DA-42C5-B480C65BC0CA}"/>
              </a:ext>
            </a:extLst>
          </p:cNvPr>
          <p:cNvSpPr/>
          <p:nvPr/>
        </p:nvSpPr>
        <p:spPr>
          <a:xfrm>
            <a:off x="4458308" y="6192553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</p:spTree>
    <p:extLst>
      <p:ext uri="{BB962C8B-B14F-4D97-AF65-F5344CB8AC3E}">
        <p14:creationId xmlns:p14="http://schemas.microsoft.com/office/powerpoint/2010/main" val="29131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5345B-F999-8FD4-0108-86039A16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12A0-7FEA-26DE-99F2-781A09B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365125"/>
            <a:ext cx="11286309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Pertinent Recent Literature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18270-0C1A-A7E6-8644-D3205156324C}"/>
              </a:ext>
            </a:extLst>
          </p:cNvPr>
          <p:cNvSpPr/>
          <p:nvPr/>
        </p:nvSpPr>
        <p:spPr>
          <a:xfrm>
            <a:off x="4458308" y="6239196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A close-up of a paper&#10;&#10;AI-generated content may be incorrect.">
            <a:extLst>
              <a:ext uri="{FF2B5EF4-FFF2-40B4-BE49-F238E27FC236}">
                <a16:creationId xmlns:a16="http://schemas.microsoft.com/office/drawing/2014/main" id="{C8B1AE57-B168-DDB4-FA67-85C410C6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05" y="2267217"/>
            <a:ext cx="4544174" cy="3775796"/>
          </a:xfrm>
          <a:prstGeom prst="rect">
            <a:avLst/>
          </a:prstGeom>
        </p:spPr>
      </p:pic>
      <p:pic>
        <p:nvPicPr>
          <p:cNvPr id="7" name="Picture 6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4131633-847A-7000-BAB4-923D452FE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734" y="1486800"/>
            <a:ext cx="4330923" cy="8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30932-0FD4-21AE-E48F-EDA02520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8C9D-1A54-6152-30E7-BB156F19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365125"/>
            <a:ext cx="11286309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Pertinent Recent Literature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494C4-C1D2-6662-A0C8-043BABFB6FDD}"/>
              </a:ext>
            </a:extLst>
          </p:cNvPr>
          <p:cNvSpPr/>
          <p:nvPr/>
        </p:nvSpPr>
        <p:spPr>
          <a:xfrm>
            <a:off x="4458308" y="6239196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424D4B6-E35C-D7B9-364C-27CCF695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04" y="1959991"/>
            <a:ext cx="10352493" cy="35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67006-C59A-79EE-3207-1E6102CC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D7183-9C79-24C4-96F1-5ABDF136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56501"/>
            <a:ext cx="10676467" cy="1308397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Testing to diagnosis Clostridioides difficile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7A09-2DAB-3446-0048-300A3EC32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86" y="1764672"/>
            <a:ext cx="9959038" cy="4331762"/>
          </a:xfrm>
        </p:spPr>
        <p:txBody>
          <a:bodyPr>
            <a:normAutofit/>
          </a:bodyPr>
          <a:lstStyle/>
          <a:p>
            <a:pPr marL="0" marR="0"/>
            <a:r>
              <a:rPr lang="en-US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 Stewardship recommendations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test if greater than 3 stools in less than 24 hours with patient not receiving laxatives.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test if patient receiving laxatives.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test formed or soft stool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recheck test within 7 days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test for cure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test asymptomatic patients.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20FFF-1588-DD7B-F662-D59A2CF61E59}"/>
              </a:ext>
            </a:extLst>
          </p:cNvPr>
          <p:cNvSpPr/>
          <p:nvPr/>
        </p:nvSpPr>
        <p:spPr>
          <a:xfrm>
            <a:off x="4458308" y="6196209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496C454-0D2D-D2C3-92D7-55AA62AB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27" y="3297221"/>
            <a:ext cx="4290362" cy="24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9E0B4-472F-66D4-0E79-40797766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E66D-2098-21A7-96A8-1CA88BC8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365125"/>
            <a:ext cx="11286309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Whooping Cough/Pertussis treatment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in the 1700’s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8E4293-B3E3-C031-1593-EC6797DBF255}"/>
              </a:ext>
            </a:extLst>
          </p:cNvPr>
          <p:cNvSpPr/>
          <p:nvPr/>
        </p:nvSpPr>
        <p:spPr>
          <a:xfrm>
            <a:off x="4458308" y="6239196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9" name="Picture 8" descr="A painting of a donkey and two people&#10;&#10;AI-generated content may be incorrect.">
            <a:extLst>
              <a:ext uri="{FF2B5EF4-FFF2-40B4-BE49-F238E27FC236}">
                <a16:creationId xmlns:a16="http://schemas.microsoft.com/office/drawing/2014/main" id="{B945FF10-4DC7-3510-44CB-09ED3C97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63" y="1755866"/>
            <a:ext cx="4534133" cy="44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A8178-68F8-AF8A-8EA5-A23757EFB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2B3C-108E-037C-445D-2BAEC3D6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Questions and Discussion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D9B1-FB51-86D1-4E19-7F1D0E5E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213" y="2418735"/>
            <a:ext cx="7354750" cy="272509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M. Keegan, MD</a:t>
            </a: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jkeegan@keeganmasonllc.com</a:t>
            </a:r>
          </a:p>
          <a:p>
            <a:pPr marL="114300" indent="0" algn="ctr">
              <a:lnSpc>
                <a:spcPct val="110000"/>
              </a:lnSpc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Randee Mason, RN, BSN, CPHQ</a:t>
            </a: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rmason@keeganmasonllc.com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7BD1D-911D-6492-3560-FDA2A0D036D6}"/>
              </a:ext>
            </a:extLst>
          </p:cNvPr>
          <p:cNvSpPr/>
          <p:nvPr/>
        </p:nvSpPr>
        <p:spPr>
          <a:xfrm>
            <a:off x="4458308" y="6192553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</p:spTree>
    <p:extLst>
      <p:ext uri="{BB962C8B-B14F-4D97-AF65-F5344CB8AC3E}">
        <p14:creationId xmlns:p14="http://schemas.microsoft.com/office/powerpoint/2010/main" val="26326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601C-D514-41B1-97DB-891388EE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Antibiotic Stewardship includes Diagnostic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A541-F134-45BF-A80B-2A363BF5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209"/>
            <a:ext cx="8596668" cy="4340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Result leads to action or treatment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Inclined to use Order Sets or Protocols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Assessment/Critical Thinking Opportunity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examples</a:t>
            </a: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035842-852B-42A3-9E9E-D43C3E1643F7}"/>
              </a:ext>
            </a:extLst>
          </p:cNvPr>
          <p:cNvSpPr/>
          <p:nvPr/>
        </p:nvSpPr>
        <p:spPr>
          <a:xfrm>
            <a:off x="4336196" y="6221709"/>
            <a:ext cx="3615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</p:spTree>
    <p:extLst>
      <p:ext uri="{BB962C8B-B14F-4D97-AF65-F5344CB8AC3E}">
        <p14:creationId xmlns:p14="http://schemas.microsoft.com/office/powerpoint/2010/main" val="24553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7B398-8A9C-7ABC-7531-F5AC4D3D2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0415-331D-B019-564B-780033E7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 Stewardship for HAI Prevention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BA70-4AE7-3B88-C82D-554A330D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03" y="1790299"/>
            <a:ext cx="7927284" cy="404010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Decreased CAUTI by 37% </a:t>
            </a:r>
          </a:p>
          <a:p>
            <a:pPr marL="457200" lvl="1" indent="0">
              <a:buNone/>
            </a:pPr>
            <a:r>
              <a:rPr lang="en-US" sz="2800" dirty="0"/>
              <a:t>   Decreased antibiotic use 40-60%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Decreased C. Difficile by 31-58% </a:t>
            </a:r>
          </a:p>
          <a:p>
            <a:pPr marL="457200" lvl="1" indent="0">
              <a:buNone/>
            </a:pPr>
            <a:r>
              <a:rPr lang="en-US" sz="2800" dirty="0"/>
              <a:t>   Decreased antibiotic use 15-27%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Decreased CLABSI by 36% </a:t>
            </a:r>
          </a:p>
          <a:p>
            <a:pPr marL="457200" lvl="1" indent="0">
              <a:buNone/>
            </a:pPr>
            <a:r>
              <a:rPr lang="en-US" sz="2800" dirty="0"/>
              <a:t>   Decreased antibiotic use 8-13%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BD861-6315-69E1-3667-5CC48B6ECF5D}"/>
              </a:ext>
            </a:extLst>
          </p:cNvPr>
          <p:cNvSpPr/>
          <p:nvPr/>
        </p:nvSpPr>
        <p:spPr>
          <a:xfrm>
            <a:off x="4458308" y="6192553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Image of a urine specimen collection cup">
            <a:extLst>
              <a:ext uri="{FF2B5EF4-FFF2-40B4-BE49-F238E27FC236}">
                <a16:creationId xmlns:a16="http://schemas.microsoft.com/office/drawing/2014/main" id="{9F0E5845-1392-A686-93F0-2C0DAA1D6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31" y="2080839"/>
            <a:ext cx="2247524" cy="30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78E9-5D69-430A-A01E-77AFE4E6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29" y="452723"/>
            <a:ext cx="9579705" cy="8846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Asymptomatic Bacteriuria (ASB)</a:t>
            </a:r>
            <a:endParaRPr lang="en-US" sz="49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DDDA-A03E-41EB-8DFA-3D6F7EEB5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34" y="1337386"/>
            <a:ext cx="9865673" cy="8846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ASB is </a:t>
            </a:r>
            <a:r>
              <a:rPr lang="en-US" b="1" dirty="0">
                <a:solidFill>
                  <a:srgbClr val="007DA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3664D-5A1E-4938-BC72-FE11E6D48F01}"/>
              </a:ext>
            </a:extLst>
          </p:cNvPr>
          <p:cNvSpPr/>
          <p:nvPr/>
        </p:nvSpPr>
        <p:spPr>
          <a:xfrm>
            <a:off x="4458308" y="6220611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graphicFrame>
        <p:nvGraphicFramePr>
          <p:cNvPr id="5" name="Group 98" descr="Table showing the prevalence of asymptomatic bacteriuria in different populations">
            <a:extLst>
              <a:ext uri="{FF2B5EF4-FFF2-40B4-BE49-F238E27FC236}">
                <a16:creationId xmlns:a16="http://schemas.microsoft.com/office/drawing/2014/main" id="{8F7715FA-432E-ECEA-B175-ED9216088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11290"/>
              </p:ext>
            </p:extLst>
          </p:nvPr>
        </p:nvGraphicFramePr>
        <p:xfrm>
          <a:off x="1705510" y="1972638"/>
          <a:ext cx="8537824" cy="4116666"/>
        </p:xfrm>
        <a:graphic>
          <a:graphicData uri="http://schemas.openxmlformats.org/drawingml/2006/table">
            <a:tbl>
              <a:tblPr firstRow="1">
                <a:effectLst/>
                <a:tableStyleId>{FABFCF23-3B69-468F-B69F-88F6DE6A72F2}</a:tableStyleId>
              </a:tblPr>
              <a:tblGrid>
                <a:gridCol w="589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Population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Prevalence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Healthy premenopausal women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–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Women 65–90 years old</a:t>
                      </a:r>
                      <a:endParaRPr lang="en-US" sz="2000" dirty="0">
                        <a:solidFill>
                          <a:srgbClr val="002C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11–16%</a:t>
                      </a:r>
                      <a:endParaRPr lang="en-US" sz="2000" dirty="0">
                        <a:solidFill>
                          <a:srgbClr val="002C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Female long-term care residents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r>
                        <a:rPr lang="en-US" sz="2000" dirty="0">
                          <a:effectLst/>
                        </a:rPr>
                        <a:t>–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463061"/>
                  </a:ext>
                </a:extLst>
              </a:tr>
              <a:tr h="4546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Male long-term care residents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lang="en-US" sz="2000" dirty="0">
                          <a:effectLst/>
                        </a:rPr>
                        <a:t>–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810129"/>
                  </a:ext>
                </a:extLst>
              </a:tr>
              <a:tr h="4546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Women with diabetes</a:t>
                      </a:r>
                      <a:endParaRPr kumimoji="0" lang="en-US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lang="en-US" sz="2000" dirty="0">
                          <a:effectLst/>
                        </a:rPr>
                        <a:t>–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Men with 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–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0770270"/>
                  </a:ext>
                </a:extLst>
              </a:tr>
              <a:tr h="4546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People receiving hemodialysis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People with indwelling urinary catheters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 90%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63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1DFF-087C-4F5E-AFA8-B5A1C1B5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1" y="365125"/>
            <a:ext cx="11537879" cy="1325563"/>
          </a:xfrm>
        </p:spPr>
        <p:txBody>
          <a:bodyPr>
            <a:noAutofit/>
          </a:bodyPr>
          <a:lstStyle/>
          <a:p>
            <a:br>
              <a:rPr lang="en-US" sz="4800" b="1" dirty="0"/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Treatment of ASB Is Not Beneficial And May Cause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Harm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A9E9-AD30-446D-B7AB-F62AA84B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17" y="1458930"/>
            <a:ext cx="10631382" cy="44178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ASB does not require treatment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Randomized controlled trials have not shown that antibiotic treatment of ASB reduces subsequent risk of UTI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 of ASB is associated with: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Avoidable antibiotic-associated adverse events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increased risk of subsequent UTIs that may be increasingly difficult to treat due to the development of antibiotic resistance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ED7E30-90CC-48FF-9FCF-50D2F464EB82}"/>
              </a:ext>
            </a:extLst>
          </p:cNvPr>
          <p:cNvSpPr/>
          <p:nvPr/>
        </p:nvSpPr>
        <p:spPr>
          <a:xfrm>
            <a:off x="4458308" y="6195321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</p:spTree>
    <p:extLst>
      <p:ext uri="{BB962C8B-B14F-4D97-AF65-F5344CB8AC3E}">
        <p14:creationId xmlns:p14="http://schemas.microsoft.com/office/powerpoint/2010/main" val="5385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D66C-EEE7-4A2A-8CA7-0D2095F4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65127"/>
            <a:ext cx="11576277" cy="1308397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When is Screening/Treating for ASB indicated?</a:t>
            </a:r>
            <a:endParaRPr lang="en-US" sz="4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A709-C8D4-481F-A089-06E3848E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9038"/>
            <a:ext cx="9234417" cy="41999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 recommend screening and treating for ASB in two situations:</a:t>
            </a:r>
          </a:p>
          <a:p>
            <a:pPr marL="90657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in pregnancy 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prevent pyelonephritis, preterm labor, and low birth-weight infants </a:t>
            </a:r>
          </a:p>
          <a:p>
            <a:pPr marL="90657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Impending urologic procedure in which mucosal bleeding is expected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prevent urosepsis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4D111-459C-4121-8BC6-8D4227135BBE}"/>
              </a:ext>
            </a:extLst>
          </p:cNvPr>
          <p:cNvSpPr/>
          <p:nvPr/>
        </p:nvSpPr>
        <p:spPr>
          <a:xfrm>
            <a:off x="4458308" y="6196209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5" name="Picture 4" descr="Image of a positive pregnancy test">
            <a:extLst>
              <a:ext uri="{FF2B5EF4-FFF2-40B4-BE49-F238E27FC236}">
                <a16:creationId xmlns:a16="http://schemas.microsoft.com/office/drawing/2014/main" id="{5A8AAC2A-CEBB-802A-2DF9-49F45057A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b="52606"/>
          <a:stretch/>
        </p:blipFill>
        <p:spPr>
          <a:xfrm>
            <a:off x="5294541" y="5025156"/>
            <a:ext cx="5733278" cy="11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E6043-5D0A-97A0-A002-B936B8895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F18F-9229-66A3-2CC2-99AD1745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29" y="268057"/>
            <a:ext cx="9579705" cy="8846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Asymptomatic Pyuria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7A82D-1AEA-E246-A4B3-69DFB8D4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34" y="1171781"/>
            <a:ext cx="9865673" cy="884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Pyuria is also </a:t>
            </a:r>
            <a:r>
              <a:rPr lang="en-US" b="1" dirty="0">
                <a:solidFill>
                  <a:srgbClr val="007DA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79BBC-4FC9-39E7-EC9B-C6E1FCE64897}"/>
              </a:ext>
            </a:extLst>
          </p:cNvPr>
          <p:cNvSpPr/>
          <p:nvPr/>
        </p:nvSpPr>
        <p:spPr>
          <a:xfrm>
            <a:off x="4458308" y="6220611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graphicFrame>
        <p:nvGraphicFramePr>
          <p:cNvPr id="5" name="Group 98" descr="Table showing the prevalence of asymptomatic bacteriuria in different populations">
            <a:extLst>
              <a:ext uri="{FF2B5EF4-FFF2-40B4-BE49-F238E27FC236}">
                <a16:creationId xmlns:a16="http://schemas.microsoft.com/office/drawing/2014/main" id="{2BA79384-AE97-A43C-3536-F48D28B8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53736"/>
              </p:ext>
            </p:extLst>
          </p:nvPr>
        </p:nvGraphicFramePr>
        <p:xfrm>
          <a:off x="1469205" y="1696078"/>
          <a:ext cx="6935056" cy="3179318"/>
        </p:xfrm>
        <a:graphic>
          <a:graphicData uri="http://schemas.openxmlformats.org/drawingml/2006/table">
            <a:tbl>
              <a:tblPr firstRow="1">
                <a:effectLst/>
                <a:tableStyleId>{FABFCF23-3B69-468F-B69F-88F6DE6A72F2}</a:tableStyleId>
              </a:tblPr>
              <a:tblGrid>
                <a:gridCol w="4786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5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Population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Prevalence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Young women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Pregnant women </a:t>
                      </a:r>
                      <a:endParaRPr lang="en-US" sz="2000" dirty="0">
                        <a:solidFill>
                          <a:srgbClr val="002C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30-70%</a:t>
                      </a:r>
                      <a:endParaRPr lang="en-US" sz="2000" dirty="0">
                        <a:solidFill>
                          <a:srgbClr val="002C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Diabetic Women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463061"/>
                  </a:ext>
                </a:extLst>
              </a:tr>
              <a:tr h="345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Elderly institutionalized patients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810129"/>
                  </a:ext>
                </a:extLst>
              </a:tr>
              <a:tr h="345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Dialysis Patients</a:t>
                      </a:r>
                      <a:endParaRPr kumimoji="0" lang="en-US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Patients with short term catheters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–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0770270"/>
                  </a:ext>
                </a:extLst>
              </a:tr>
              <a:tr h="345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Patients with long term catheters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54B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8EB13C-EE93-1EA1-C8A9-76938DECE30E}"/>
              </a:ext>
            </a:extLst>
          </p:cNvPr>
          <p:cNvSpPr txBox="1"/>
          <p:nvPr/>
        </p:nvSpPr>
        <p:spPr>
          <a:xfrm>
            <a:off x="896173" y="4932166"/>
            <a:ext cx="98656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Pyuria in patients with Asymptomatic Bacteriuria is not an indication for antibiotic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cause of pyuria to consider: sexually transmitted infections and interstitial nephritis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4954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953A2-0F75-2A3A-A9BF-950A2D31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BF49-AD16-0C92-E627-C775A088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365125"/>
            <a:ext cx="11286309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Pertinent Recent Literature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8A042-B5AA-2CDF-3057-0725BB17F901}"/>
              </a:ext>
            </a:extLst>
          </p:cNvPr>
          <p:cNvSpPr/>
          <p:nvPr/>
        </p:nvSpPr>
        <p:spPr>
          <a:xfrm>
            <a:off x="4458308" y="6239196"/>
            <a:ext cx="327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Keegan Mason &amp; Associates,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DA5B9-ACA3-5D24-6B64-5266EC4B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84" y="2042307"/>
            <a:ext cx="9923647" cy="33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tibiotic Stewardship October 2022 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ption1">
  <a:themeElements>
    <a:clrScheme name="PYACustomColors">
      <a:dk1>
        <a:srgbClr val="595959"/>
      </a:dk1>
      <a:lt1>
        <a:sysClr val="window" lastClr="FFFFFF"/>
      </a:lt1>
      <a:dk2>
        <a:srgbClr val="0054A0"/>
      </a:dk2>
      <a:lt2>
        <a:srgbClr val="BCBCBC"/>
      </a:lt2>
      <a:accent1>
        <a:srgbClr val="98A4AE"/>
      </a:accent1>
      <a:accent2>
        <a:srgbClr val="0054A0"/>
      </a:accent2>
      <a:accent3>
        <a:srgbClr val="007A3D"/>
      </a:accent3>
      <a:accent4>
        <a:srgbClr val="00BCE2"/>
      </a:accent4>
      <a:accent5>
        <a:srgbClr val="F1C400"/>
      </a:accent5>
      <a:accent6>
        <a:srgbClr val="F28311"/>
      </a:accent6>
      <a:hlink>
        <a:srgbClr val="0054A0"/>
      </a:hlink>
      <a:folHlink>
        <a:srgbClr val="00BC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defTabSz="1463675">
          <a:defRPr sz="1400" dirty="0" smtClean="0">
            <a:latin typeface="+mn-lt"/>
          </a:defRPr>
        </a:defPPr>
      </a:lstStyle>
    </a:spDef>
    <a:lnDef>
      <a:spPr bwMode="gray">
        <a:solidFill>
          <a:schemeClr val="accent1"/>
        </a:solidFill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gray">
        <a:noFill/>
      </a:spPr>
      <a:bodyPr wrap="square" lIns="45720" rIns="45720" rtlCol="0">
        <a:noAutofit/>
      </a:bodyPr>
      <a:lstStyle>
        <a:defPPr algn="l">
          <a:spcBef>
            <a:spcPts val="400"/>
          </a:spcBef>
          <a:defRPr sz="14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06bad71-9c9e-41ba-85e1-4dfe0f2f20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2D19DBCEFCD4FB673057A2F8D39B7" ma:contentTypeVersion="16" ma:contentTypeDescription="Create a new document." ma:contentTypeScope="" ma:versionID="1ae876e26b35d6cd10571ad73fca8cb1">
  <xsd:schema xmlns:xsd="http://www.w3.org/2001/XMLSchema" xmlns:xs="http://www.w3.org/2001/XMLSchema" xmlns:p="http://schemas.microsoft.com/office/2006/metadata/properties" xmlns:ns3="806bad71-9c9e-41ba-85e1-4dfe0f2f20a5" xmlns:ns4="6505d31d-ae96-4b0c-a7d3-330cc862dbe0" targetNamespace="http://schemas.microsoft.com/office/2006/metadata/properties" ma:root="true" ma:fieldsID="f37f460508ee46a540ce345cd7fe9208" ns3:_="" ns4:_="">
    <xsd:import namespace="806bad71-9c9e-41ba-85e1-4dfe0f2f20a5"/>
    <xsd:import namespace="6505d31d-ae96-4b0c-a7d3-330cc862db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bad71-9c9e-41ba-85e1-4dfe0f2f2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5d31d-ae96-4b0c-a7d3-330cc862dbe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58E78C-23AC-437B-8A8C-48284F71AEC4}">
  <ds:schemaRefs>
    <ds:schemaRef ds:uri="http://purl.org/dc/dcmitype/"/>
    <ds:schemaRef ds:uri="806bad71-9c9e-41ba-85e1-4dfe0f2f20a5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505d31d-ae96-4b0c-a7d3-330cc862dbe0"/>
  </ds:schemaRefs>
</ds:datastoreItem>
</file>

<file path=customXml/itemProps2.xml><?xml version="1.0" encoding="utf-8"?>
<ds:datastoreItem xmlns:ds="http://schemas.openxmlformats.org/officeDocument/2006/customXml" ds:itemID="{6720CC72-0833-4A5C-B81C-4D4E6ACC5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C95A6-29F4-47C4-B3E8-DD7A0A1B3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6bad71-9c9e-41ba-85e1-4dfe0f2f20a5"/>
    <ds:schemaRef ds:uri="6505d31d-ae96-4b0c-a7d3-330cc862d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Antibiotic Stewardship October 2022 </Template>
  <TotalTime>47329</TotalTime>
  <Words>942</Words>
  <Application>Microsoft Office PowerPoint</Application>
  <PresentationFormat>Widescreen</PresentationFormat>
  <Paragraphs>183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Helvetica Neue</vt:lpstr>
      <vt:lpstr>Wingdings</vt:lpstr>
      <vt:lpstr>Antibiotic Stewardship October 2022 </vt:lpstr>
      <vt:lpstr>Option1</vt:lpstr>
      <vt:lpstr>Office Theme</vt:lpstr>
      <vt:lpstr>  Diagnostic Stewardship  Strengthening Stewardship Through Diagnostic Excellence </vt:lpstr>
      <vt:lpstr>Consulting Team </vt:lpstr>
      <vt:lpstr>Antibiotic Stewardship includes Diagnostic Stewardship</vt:lpstr>
      <vt:lpstr>Diagnostic Stewardship for HAI Prevention</vt:lpstr>
      <vt:lpstr>Asymptomatic Bacteriuria (ASB)</vt:lpstr>
      <vt:lpstr> Treatment of ASB Is Not Beneficial And May Cause Harm </vt:lpstr>
      <vt:lpstr>When is Screening/Treating for ASB indicated?</vt:lpstr>
      <vt:lpstr>Asymptomatic Pyuria</vt:lpstr>
      <vt:lpstr> Pertinent Recent Literature</vt:lpstr>
      <vt:lpstr> Pertinent Recent Literature</vt:lpstr>
      <vt:lpstr> Pertinent Recent Literature</vt:lpstr>
      <vt:lpstr> Pertinent Recent Literature</vt:lpstr>
      <vt:lpstr>Microbiome Considerations</vt:lpstr>
      <vt:lpstr>Urinalysis and Urine Cultures</vt:lpstr>
      <vt:lpstr>Mental Status Changes and Asymptomatic Bacteriuria</vt:lpstr>
      <vt:lpstr>Important Considerations</vt:lpstr>
      <vt:lpstr>Recurrent UTI’s</vt:lpstr>
      <vt:lpstr>Urine Culture Results and Sensitivities in Rural Areas</vt:lpstr>
      <vt:lpstr>Uncomplicated Cystitis Treatment</vt:lpstr>
      <vt:lpstr>Take Home Messages</vt:lpstr>
      <vt:lpstr> Pertinent Recent Literature</vt:lpstr>
      <vt:lpstr> Pertinent Recent Literature</vt:lpstr>
      <vt:lpstr>Testing to diagnosis Clostridioides difficile</vt:lpstr>
      <vt:lpstr> Whooping Cough/Pertussis treatment  in the 1700’s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Bugs and Drugs</dc:title>
  <dc:creator>Randee Mason</dc:creator>
  <cp:lastModifiedBy>Randee Mason</cp:lastModifiedBy>
  <cp:revision>48</cp:revision>
  <dcterms:created xsi:type="dcterms:W3CDTF">2017-11-27T20:43:19Z</dcterms:created>
  <dcterms:modified xsi:type="dcterms:W3CDTF">2025-12-17T17:02:51Z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0x0101009C32D19DBCEFCD4FB673057A2F8D39B7</vt:lpwstr>
  </property>
</Properties>
</file>