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4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webextensions/taskpanes.xml" ContentType="application/vnd.ms-office.webextensiontaskpane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webextensions/webextension1.xml" ContentType="application/vnd.ms-office.webextension+xml"/>
  <Override PartName="/ppt/theme/theme2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72" r:id="rId2"/>
    <p:sldId id="260" r:id="rId3"/>
    <p:sldId id="271" r:id="rId4"/>
    <p:sldId id="261" r:id="rId5"/>
    <p:sldId id="263" r:id="rId6"/>
    <p:sldId id="267" r:id="rId7"/>
    <p:sldId id="264" r:id="rId8"/>
    <p:sldId id="304" r:id="rId9"/>
    <p:sldId id="262" r:id="rId10"/>
    <p:sldId id="268" r:id="rId11"/>
    <p:sldId id="305" r:id="rId12"/>
    <p:sldId id="306" r:id="rId13"/>
    <p:sldId id="274" r:id="rId14"/>
    <p:sldId id="269" r:id="rId15"/>
    <p:sldId id="273" r:id="rId16"/>
    <p:sldId id="265" r:id="rId17"/>
    <p:sldId id="266" r:id="rId18"/>
    <p:sldId id="296" r:id="rId19"/>
    <p:sldId id="295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7" r:id="rId41"/>
    <p:sldId id="298" r:id="rId42"/>
    <p:sldId id="299" r:id="rId43"/>
    <p:sldId id="301" r:id="rId44"/>
    <p:sldId id="300" r:id="rId45"/>
    <p:sldId id="302" r:id="rId46"/>
    <p:sldId id="303" r:id="rId47"/>
    <p:sldId id="27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5BF96-EB3E-4778-B542-52E116DFA9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90E5DC-2424-497D-B841-D9F4CB76B8D6}">
      <dgm:prSet/>
      <dgm:spPr/>
      <dgm:t>
        <a:bodyPr/>
        <a:lstStyle/>
        <a:p>
          <a:r>
            <a:rPr lang="en-US"/>
            <a:t>Describe strategies for improving patient understanding of medications</a:t>
          </a:r>
        </a:p>
      </dgm:t>
    </dgm:pt>
    <dgm:pt modelId="{C5D79FB8-9397-40F2-9D96-B6066E52E560}" type="parTrans" cxnId="{8F42ABD5-BBF9-4EAA-BBE1-603304233721}">
      <dgm:prSet/>
      <dgm:spPr/>
      <dgm:t>
        <a:bodyPr/>
        <a:lstStyle/>
        <a:p>
          <a:endParaRPr lang="en-US"/>
        </a:p>
      </dgm:t>
    </dgm:pt>
    <dgm:pt modelId="{0A2B6FBE-4394-465D-9DA2-D8940A6544E5}" type="sibTrans" cxnId="{8F42ABD5-BBF9-4EAA-BBE1-603304233721}">
      <dgm:prSet/>
      <dgm:spPr/>
      <dgm:t>
        <a:bodyPr/>
        <a:lstStyle/>
        <a:p>
          <a:endParaRPr lang="en-US"/>
        </a:p>
      </dgm:t>
    </dgm:pt>
    <dgm:pt modelId="{D61EC407-F768-45F1-9536-B40F976D4DED}">
      <dgm:prSet/>
      <dgm:spPr/>
      <dgm:t>
        <a:bodyPr/>
        <a:lstStyle/>
        <a:p>
          <a:r>
            <a:rPr lang="en-US"/>
            <a:t>Discuss strategies for impacting patient ability to understand his/her responsibilities upon transition to home or other setting</a:t>
          </a:r>
        </a:p>
      </dgm:t>
    </dgm:pt>
    <dgm:pt modelId="{43D03B12-17AE-45EB-96E0-77ADAAD8A80D}" type="parTrans" cxnId="{34AE482C-7E06-447D-9A35-12948B646812}">
      <dgm:prSet/>
      <dgm:spPr/>
      <dgm:t>
        <a:bodyPr/>
        <a:lstStyle/>
        <a:p>
          <a:endParaRPr lang="en-US"/>
        </a:p>
      </dgm:t>
    </dgm:pt>
    <dgm:pt modelId="{0559E43D-0622-40E7-885A-E50822AC34F7}" type="sibTrans" cxnId="{34AE482C-7E06-447D-9A35-12948B646812}">
      <dgm:prSet/>
      <dgm:spPr/>
      <dgm:t>
        <a:bodyPr/>
        <a:lstStyle/>
        <a:p>
          <a:endParaRPr lang="en-US"/>
        </a:p>
      </dgm:t>
    </dgm:pt>
    <dgm:pt modelId="{6BE05EC7-4B3C-4078-A9C5-081BCCBE6C77}">
      <dgm:prSet/>
      <dgm:spPr/>
      <dgm:t>
        <a:bodyPr/>
        <a:lstStyle/>
        <a:p>
          <a:r>
            <a:rPr lang="en-US"/>
            <a:t>Describe strategies for demonstrating that staff considered patient and family preferences regarding care needs upon transition to home or other setting</a:t>
          </a:r>
        </a:p>
      </dgm:t>
    </dgm:pt>
    <dgm:pt modelId="{5979F63D-3FBD-471E-8C50-E9C258F4426F}" type="parTrans" cxnId="{64AF5B4C-7B8D-410E-ABE0-50D11D73457B}">
      <dgm:prSet/>
      <dgm:spPr/>
      <dgm:t>
        <a:bodyPr/>
        <a:lstStyle/>
        <a:p>
          <a:endParaRPr lang="en-US"/>
        </a:p>
      </dgm:t>
    </dgm:pt>
    <dgm:pt modelId="{E14080CA-FFB9-4C8A-847B-8DB4D642AE59}" type="sibTrans" cxnId="{64AF5B4C-7B8D-410E-ABE0-50D11D73457B}">
      <dgm:prSet/>
      <dgm:spPr/>
      <dgm:t>
        <a:bodyPr/>
        <a:lstStyle/>
        <a:p>
          <a:endParaRPr lang="en-US"/>
        </a:p>
      </dgm:t>
    </dgm:pt>
    <dgm:pt modelId="{284D8D62-71A1-40A7-BB8C-A4D3D520474D}" type="pres">
      <dgm:prSet presAssocID="{0745BF96-EB3E-4778-B542-52E116DFA9B7}" presName="root" presStyleCnt="0">
        <dgm:presLayoutVars>
          <dgm:dir/>
          <dgm:resizeHandles val="exact"/>
        </dgm:presLayoutVars>
      </dgm:prSet>
      <dgm:spPr/>
    </dgm:pt>
    <dgm:pt modelId="{B4A525A0-DDBA-4324-80F8-94CC2282E97F}" type="pres">
      <dgm:prSet presAssocID="{E590E5DC-2424-497D-B841-D9F4CB76B8D6}" presName="compNode" presStyleCnt="0"/>
      <dgm:spPr/>
    </dgm:pt>
    <dgm:pt modelId="{8BF320FC-3F2C-46D4-B154-6FEAC4AFE152}" type="pres">
      <dgm:prSet presAssocID="{E590E5DC-2424-497D-B841-D9F4CB76B8D6}" presName="bgRect" presStyleLbl="bgShp" presStyleIdx="0" presStyleCnt="3"/>
      <dgm:spPr/>
    </dgm:pt>
    <dgm:pt modelId="{A0399F7E-7D73-467A-A25E-37C8EE7A939D}" type="pres">
      <dgm:prSet presAssocID="{E590E5DC-2424-497D-B841-D9F4CB76B8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823FA5C-BC55-46A5-961E-F9163A232F9E}" type="pres">
      <dgm:prSet presAssocID="{E590E5DC-2424-497D-B841-D9F4CB76B8D6}" presName="spaceRect" presStyleCnt="0"/>
      <dgm:spPr/>
    </dgm:pt>
    <dgm:pt modelId="{12854294-D686-4381-A695-4666C873473C}" type="pres">
      <dgm:prSet presAssocID="{E590E5DC-2424-497D-B841-D9F4CB76B8D6}" presName="parTx" presStyleLbl="revTx" presStyleIdx="0" presStyleCnt="3">
        <dgm:presLayoutVars>
          <dgm:chMax val="0"/>
          <dgm:chPref val="0"/>
        </dgm:presLayoutVars>
      </dgm:prSet>
      <dgm:spPr/>
    </dgm:pt>
    <dgm:pt modelId="{EB0EC778-6F9A-46FA-BF29-F52E95ABA163}" type="pres">
      <dgm:prSet presAssocID="{0A2B6FBE-4394-465D-9DA2-D8940A6544E5}" presName="sibTrans" presStyleCnt="0"/>
      <dgm:spPr/>
    </dgm:pt>
    <dgm:pt modelId="{37976E12-8585-4853-A5B5-66EA556BD3F2}" type="pres">
      <dgm:prSet presAssocID="{D61EC407-F768-45F1-9536-B40F976D4DED}" presName="compNode" presStyleCnt="0"/>
      <dgm:spPr/>
    </dgm:pt>
    <dgm:pt modelId="{5726BF2A-0C7F-4896-B488-4C898D83273B}" type="pres">
      <dgm:prSet presAssocID="{D61EC407-F768-45F1-9536-B40F976D4DED}" presName="bgRect" presStyleLbl="bgShp" presStyleIdx="1" presStyleCnt="3"/>
      <dgm:spPr/>
    </dgm:pt>
    <dgm:pt modelId="{56366F35-7671-439E-A4D8-AA04CD86D310}" type="pres">
      <dgm:prSet presAssocID="{D61EC407-F768-45F1-9536-B40F976D4D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6B6BA1E-C98E-4111-99C2-7CE291658363}" type="pres">
      <dgm:prSet presAssocID="{D61EC407-F768-45F1-9536-B40F976D4DED}" presName="spaceRect" presStyleCnt="0"/>
      <dgm:spPr/>
    </dgm:pt>
    <dgm:pt modelId="{B1BB1824-CC08-40D9-8B44-F012235817D8}" type="pres">
      <dgm:prSet presAssocID="{D61EC407-F768-45F1-9536-B40F976D4DED}" presName="parTx" presStyleLbl="revTx" presStyleIdx="1" presStyleCnt="3">
        <dgm:presLayoutVars>
          <dgm:chMax val="0"/>
          <dgm:chPref val="0"/>
        </dgm:presLayoutVars>
      </dgm:prSet>
      <dgm:spPr/>
    </dgm:pt>
    <dgm:pt modelId="{4797BCA0-D75D-4AEB-8947-B856034E2F9B}" type="pres">
      <dgm:prSet presAssocID="{0559E43D-0622-40E7-885A-E50822AC34F7}" presName="sibTrans" presStyleCnt="0"/>
      <dgm:spPr/>
    </dgm:pt>
    <dgm:pt modelId="{1F159E15-97DE-4702-A3A3-934F31B1FC60}" type="pres">
      <dgm:prSet presAssocID="{6BE05EC7-4B3C-4078-A9C5-081BCCBE6C77}" presName="compNode" presStyleCnt="0"/>
      <dgm:spPr/>
    </dgm:pt>
    <dgm:pt modelId="{BBCC92E3-847A-4E71-A504-1AD35BFC8B46}" type="pres">
      <dgm:prSet presAssocID="{6BE05EC7-4B3C-4078-A9C5-081BCCBE6C77}" presName="bgRect" presStyleLbl="bgShp" presStyleIdx="2" presStyleCnt="3"/>
      <dgm:spPr/>
    </dgm:pt>
    <dgm:pt modelId="{938AAC68-147D-486D-89FF-F71171DFA380}" type="pres">
      <dgm:prSet presAssocID="{6BE05EC7-4B3C-4078-A9C5-081BCCBE6C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18F7336-D5DB-4283-9A66-FBB83CCEEDEF}" type="pres">
      <dgm:prSet presAssocID="{6BE05EC7-4B3C-4078-A9C5-081BCCBE6C77}" presName="spaceRect" presStyleCnt="0"/>
      <dgm:spPr/>
    </dgm:pt>
    <dgm:pt modelId="{A2DBD2F9-E8F8-493C-A67A-536C09F1BCF5}" type="pres">
      <dgm:prSet presAssocID="{6BE05EC7-4B3C-4078-A9C5-081BCCBE6C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AE482C-7E06-447D-9A35-12948B646812}" srcId="{0745BF96-EB3E-4778-B542-52E116DFA9B7}" destId="{D61EC407-F768-45F1-9536-B40F976D4DED}" srcOrd="1" destOrd="0" parTransId="{43D03B12-17AE-45EB-96E0-77ADAAD8A80D}" sibTransId="{0559E43D-0622-40E7-885A-E50822AC34F7}"/>
    <dgm:cxn modelId="{7F8A6C2E-23CF-4A9A-8EC7-D3C4F8C9054A}" type="presOf" srcId="{0745BF96-EB3E-4778-B542-52E116DFA9B7}" destId="{284D8D62-71A1-40A7-BB8C-A4D3D520474D}" srcOrd="0" destOrd="0" presId="urn:microsoft.com/office/officeart/2018/2/layout/IconVerticalSolidList"/>
    <dgm:cxn modelId="{1543FF3B-B6C4-42CF-98E7-BB582DE86D08}" type="presOf" srcId="{E590E5DC-2424-497D-B841-D9F4CB76B8D6}" destId="{12854294-D686-4381-A695-4666C873473C}" srcOrd="0" destOrd="0" presId="urn:microsoft.com/office/officeart/2018/2/layout/IconVerticalSolidList"/>
    <dgm:cxn modelId="{7C719740-A611-47C8-B02F-4A8ED83515AF}" type="presOf" srcId="{6BE05EC7-4B3C-4078-A9C5-081BCCBE6C77}" destId="{A2DBD2F9-E8F8-493C-A67A-536C09F1BCF5}" srcOrd="0" destOrd="0" presId="urn:microsoft.com/office/officeart/2018/2/layout/IconVerticalSolidList"/>
    <dgm:cxn modelId="{64AF5B4C-7B8D-410E-ABE0-50D11D73457B}" srcId="{0745BF96-EB3E-4778-B542-52E116DFA9B7}" destId="{6BE05EC7-4B3C-4078-A9C5-081BCCBE6C77}" srcOrd="2" destOrd="0" parTransId="{5979F63D-3FBD-471E-8C50-E9C258F4426F}" sibTransId="{E14080CA-FFB9-4C8A-847B-8DB4D642AE59}"/>
    <dgm:cxn modelId="{E45DC6A6-CADD-4A34-A525-209F0B4431D1}" type="presOf" srcId="{D61EC407-F768-45F1-9536-B40F976D4DED}" destId="{B1BB1824-CC08-40D9-8B44-F012235817D8}" srcOrd="0" destOrd="0" presId="urn:microsoft.com/office/officeart/2018/2/layout/IconVerticalSolidList"/>
    <dgm:cxn modelId="{8F42ABD5-BBF9-4EAA-BBE1-603304233721}" srcId="{0745BF96-EB3E-4778-B542-52E116DFA9B7}" destId="{E590E5DC-2424-497D-B841-D9F4CB76B8D6}" srcOrd="0" destOrd="0" parTransId="{C5D79FB8-9397-40F2-9D96-B6066E52E560}" sibTransId="{0A2B6FBE-4394-465D-9DA2-D8940A6544E5}"/>
    <dgm:cxn modelId="{CD3EB95E-807A-45BC-A7C8-03AF5BA4AEC4}" type="presParOf" srcId="{284D8D62-71A1-40A7-BB8C-A4D3D520474D}" destId="{B4A525A0-DDBA-4324-80F8-94CC2282E97F}" srcOrd="0" destOrd="0" presId="urn:microsoft.com/office/officeart/2018/2/layout/IconVerticalSolidList"/>
    <dgm:cxn modelId="{60269684-5BA7-440F-996D-D60ECA785319}" type="presParOf" srcId="{B4A525A0-DDBA-4324-80F8-94CC2282E97F}" destId="{8BF320FC-3F2C-46D4-B154-6FEAC4AFE152}" srcOrd="0" destOrd="0" presId="urn:microsoft.com/office/officeart/2018/2/layout/IconVerticalSolidList"/>
    <dgm:cxn modelId="{4948C161-ACCE-490D-8462-03663CE311FA}" type="presParOf" srcId="{B4A525A0-DDBA-4324-80F8-94CC2282E97F}" destId="{A0399F7E-7D73-467A-A25E-37C8EE7A939D}" srcOrd="1" destOrd="0" presId="urn:microsoft.com/office/officeart/2018/2/layout/IconVerticalSolidList"/>
    <dgm:cxn modelId="{D95AC337-C714-4572-94F6-A9C155210414}" type="presParOf" srcId="{B4A525A0-DDBA-4324-80F8-94CC2282E97F}" destId="{7823FA5C-BC55-46A5-961E-F9163A232F9E}" srcOrd="2" destOrd="0" presId="urn:microsoft.com/office/officeart/2018/2/layout/IconVerticalSolidList"/>
    <dgm:cxn modelId="{E062361C-8250-43E8-96C6-27E799218CE6}" type="presParOf" srcId="{B4A525A0-DDBA-4324-80F8-94CC2282E97F}" destId="{12854294-D686-4381-A695-4666C873473C}" srcOrd="3" destOrd="0" presId="urn:microsoft.com/office/officeart/2018/2/layout/IconVerticalSolidList"/>
    <dgm:cxn modelId="{694462A1-C19B-411C-97C3-2E716522FA48}" type="presParOf" srcId="{284D8D62-71A1-40A7-BB8C-A4D3D520474D}" destId="{EB0EC778-6F9A-46FA-BF29-F52E95ABA163}" srcOrd="1" destOrd="0" presId="urn:microsoft.com/office/officeart/2018/2/layout/IconVerticalSolidList"/>
    <dgm:cxn modelId="{FED600BD-1007-4A8A-AEEC-B922AF06DA21}" type="presParOf" srcId="{284D8D62-71A1-40A7-BB8C-A4D3D520474D}" destId="{37976E12-8585-4853-A5B5-66EA556BD3F2}" srcOrd="2" destOrd="0" presId="urn:microsoft.com/office/officeart/2018/2/layout/IconVerticalSolidList"/>
    <dgm:cxn modelId="{85E5CE37-6A2D-482F-BB3E-71CB62E346EB}" type="presParOf" srcId="{37976E12-8585-4853-A5B5-66EA556BD3F2}" destId="{5726BF2A-0C7F-4896-B488-4C898D83273B}" srcOrd="0" destOrd="0" presId="urn:microsoft.com/office/officeart/2018/2/layout/IconVerticalSolidList"/>
    <dgm:cxn modelId="{CCDDCB70-1FC6-4ABD-B8CD-7BBBDA833567}" type="presParOf" srcId="{37976E12-8585-4853-A5B5-66EA556BD3F2}" destId="{56366F35-7671-439E-A4D8-AA04CD86D310}" srcOrd="1" destOrd="0" presId="urn:microsoft.com/office/officeart/2018/2/layout/IconVerticalSolidList"/>
    <dgm:cxn modelId="{03C25029-25F0-4FC8-AD35-F99D28423111}" type="presParOf" srcId="{37976E12-8585-4853-A5B5-66EA556BD3F2}" destId="{F6B6BA1E-C98E-4111-99C2-7CE291658363}" srcOrd="2" destOrd="0" presId="urn:microsoft.com/office/officeart/2018/2/layout/IconVerticalSolidList"/>
    <dgm:cxn modelId="{2440C846-AB23-445F-B22D-76F7E84E4A17}" type="presParOf" srcId="{37976E12-8585-4853-A5B5-66EA556BD3F2}" destId="{B1BB1824-CC08-40D9-8B44-F012235817D8}" srcOrd="3" destOrd="0" presId="urn:microsoft.com/office/officeart/2018/2/layout/IconVerticalSolidList"/>
    <dgm:cxn modelId="{77413810-75FB-4B49-8880-73C831D07104}" type="presParOf" srcId="{284D8D62-71A1-40A7-BB8C-A4D3D520474D}" destId="{4797BCA0-D75D-4AEB-8947-B856034E2F9B}" srcOrd="3" destOrd="0" presId="urn:microsoft.com/office/officeart/2018/2/layout/IconVerticalSolidList"/>
    <dgm:cxn modelId="{60E48A08-8D6B-4270-8D61-EA826200D40B}" type="presParOf" srcId="{284D8D62-71A1-40A7-BB8C-A4D3D520474D}" destId="{1F159E15-97DE-4702-A3A3-934F31B1FC60}" srcOrd="4" destOrd="0" presId="urn:microsoft.com/office/officeart/2018/2/layout/IconVerticalSolidList"/>
    <dgm:cxn modelId="{A1FD8700-3FCB-40C4-94CC-392011629976}" type="presParOf" srcId="{1F159E15-97DE-4702-A3A3-934F31B1FC60}" destId="{BBCC92E3-847A-4E71-A504-1AD35BFC8B46}" srcOrd="0" destOrd="0" presId="urn:microsoft.com/office/officeart/2018/2/layout/IconVerticalSolidList"/>
    <dgm:cxn modelId="{855F7804-D0F3-4229-B155-CF8FC5FAF4A5}" type="presParOf" srcId="{1F159E15-97DE-4702-A3A3-934F31B1FC60}" destId="{938AAC68-147D-486D-89FF-F71171DFA380}" srcOrd="1" destOrd="0" presId="urn:microsoft.com/office/officeart/2018/2/layout/IconVerticalSolidList"/>
    <dgm:cxn modelId="{A133FF9E-FDE7-4E5B-B9CB-A575A22DA86E}" type="presParOf" srcId="{1F159E15-97DE-4702-A3A3-934F31B1FC60}" destId="{F18F7336-D5DB-4283-9A66-FBB83CCEEDEF}" srcOrd="2" destOrd="0" presId="urn:microsoft.com/office/officeart/2018/2/layout/IconVerticalSolidList"/>
    <dgm:cxn modelId="{776B19BE-0DD8-41B5-9E74-163B4A727142}" type="presParOf" srcId="{1F159E15-97DE-4702-A3A3-934F31B1FC60}" destId="{A2DBD2F9-E8F8-493C-A67A-536C09F1BC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56971B-1134-4BC4-870F-0755EF26795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A65CE7B-3EEC-4958-B885-9F69203F817E}">
      <dgm:prSet/>
      <dgm:spPr/>
      <dgm:t>
        <a:bodyPr/>
        <a:lstStyle/>
        <a:p>
          <a:r>
            <a:rPr lang="en-US" dirty="0"/>
            <a:t>During this hospital stay, staff took </a:t>
          </a:r>
          <a:r>
            <a:rPr lang="en-US" u="sng" dirty="0"/>
            <a:t>my</a:t>
          </a:r>
          <a:r>
            <a:rPr lang="en-US" dirty="0"/>
            <a:t> </a:t>
          </a:r>
          <a:r>
            <a:rPr lang="en-US" u="sng" dirty="0"/>
            <a:t>preferences</a:t>
          </a:r>
          <a:r>
            <a:rPr lang="en-US" dirty="0"/>
            <a:t> and those of my family or caregiver into account in deciding what my health care needs would be when I left</a:t>
          </a:r>
        </a:p>
      </dgm:t>
    </dgm:pt>
    <dgm:pt modelId="{33EF87DF-5368-4BB2-BA26-8956C4D9FB45}" type="parTrans" cxnId="{1A29C26E-EB87-4DDB-82D3-16F95DDCC10F}">
      <dgm:prSet/>
      <dgm:spPr/>
      <dgm:t>
        <a:bodyPr/>
        <a:lstStyle/>
        <a:p>
          <a:endParaRPr lang="en-US"/>
        </a:p>
      </dgm:t>
    </dgm:pt>
    <dgm:pt modelId="{A6E61DF2-2E23-4DF3-9137-D8A1389D92D6}" type="sibTrans" cxnId="{1A29C26E-EB87-4DDB-82D3-16F95DDCC10F}">
      <dgm:prSet/>
      <dgm:spPr/>
      <dgm:t>
        <a:bodyPr/>
        <a:lstStyle/>
        <a:p>
          <a:endParaRPr lang="en-US"/>
        </a:p>
      </dgm:t>
    </dgm:pt>
    <dgm:pt modelId="{65B47D17-2A12-42A4-A6E5-D50208289EAC}">
      <dgm:prSet/>
      <dgm:spPr/>
      <dgm:t>
        <a:bodyPr/>
        <a:lstStyle/>
        <a:p>
          <a:r>
            <a:rPr lang="en-US" dirty="0"/>
            <a:t>When I left the hospital, </a:t>
          </a:r>
          <a:r>
            <a:rPr lang="en-US" u="sng" dirty="0"/>
            <a:t>I had </a:t>
          </a:r>
          <a:r>
            <a:rPr lang="en-US" dirty="0"/>
            <a:t>a good understanding of the things </a:t>
          </a:r>
          <a:r>
            <a:rPr lang="en-US" u="sng" dirty="0"/>
            <a:t>I was</a:t>
          </a:r>
          <a:r>
            <a:rPr lang="en-US" dirty="0"/>
            <a:t> responsible for in managing my health</a:t>
          </a:r>
        </a:p>
      </dgm:t>
    </dgm:pt>
    <dgm:pt modelId="{29238CD5-BB3E-46E0-B516-945544BCB50B}" type="parTrans" cxnId="{E8521A26-F2CD-4DEE-8A31-F44E0C83BD14}">
      <dgm:prSet/>
      <dgm:spPr/>
      <dgm:t>
        <a:bodyPr/>
        <a:lstStyle/>
        <a:p>
          <a:endParaRPr lang="en-US"/>
        </a:p>
      </dgm:t>
    </dgm:pt>
    <dgm:pt modelId="{48670FDF-F9EE-4D9F-BEC8-B1B361474E8C}" type="sibTrans" cxnId="{E8521A26-F2CD-4DEE-8A31-F44E0C83BD14}">
      <dgm:prSet/>
      <dgm:spPr/>
      <dgm:t>
        <a:bodyPr/>
        <a:lstStyle/>
        <a:p>
          <a:endParaRPr lang="en-US"/>
        </a:p>
      </dgm:t>
    </dgm:pt>
    <dgm:pt modelId="{5E00DF66-1550-4906-AF22-B72BC74ABCAC}">
      <dgm:prSet/>
      <dgm:spPr/>
      <dgm:t>
        <a:bodyPr/>
        <a:lstStyle/>
        <a:p>
          <a:r>
            <a:rPr lang="en-US" dirty="0"/>
            <a:t>When I left the hospital, </a:t>
          </a:r>
          <a:r>
            <a:rPr lang="en-US" u="sng" dirty="0"/>
            <a:t>I clearly understood</a:t>
          </a:r>
          <a:r>
            <a:rPr lang="en-US" dirty="0"/>
            <a:t> the purpose for taking each of my medications</a:t>
          </a:r>
        </a:p>
      </dgm:t>
    </dgm:pt>
    <dgm:pt modelId="{46BB8479-2966-4254-8527-1ACBD1A0335A}" type="parTrans" cxnId="{75B14042-787E-40AD-8A71-A2911901F4D9}">
      <dgm:prSet/>
      <dgm:spPr/>
      <dgm:t>
        <a:bodyPr/>
        <a:lstStyle/>
        <a:p>
          <a:endParaRPr lang="en-US"/>
        </a:p>
      </dgm:t>
    </dgm:pt>
    <dgm:pt modelId="{8A751BB0-E485-4C8C-866D-B9B97360254F}" type="sibTrans" cxnId="{75B14042-787E-40AD-8A71-A2911901F4D9}">
      <dgm:prSet/>
      <dgm:spPr/>
      <dgm:t>
        <a:bodyPr/>
        <a:lstStyle/>
        <a:p>
          <a:endParaRPr lang="en-US"/>
        </a:p>
      </dgm:t>
    </dgm:pt>
    <dgm:pt modelId="{437A3B4C-D829-4F7D-9595-CF1FB5FB8895}" type="pres">
      <dgm:prSet presAssocID="{2256971B-1134-4BC4-870F-0755EF267955}" presName="linear" presStyleCnt="0">
        <dgm:presLayoutVars>
          <dgm:animLvl val="lvl"/>
          <dgm:resizeHandles val="exact"/>
        </dgm:presLayoutVars>
      </dgm:prSet>
      <dgm:spPr/>
    </dgm:pt>
    <dgm:pt modelId="{CF37D3DC-C2DA-4BAE-A110-3C78C7B3F578}" type="pres">
      <dgm:prSet presAssocID="{CA65CE7B-3EEC-4958-B885-9F69203F81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F64CCF-F4D4-497B-88F9-EB38F0A8236F}" type="pres">
      <dgm:prSet presAssocID="{A6E61DF2-2E23-4DF3-9137-D8A1389D92D6}" presName="spacer" presStyleCnt="0"/>
      <dgm:spPr/>
    </dgm:pt>
    <dgm:pt modelId="{1F2EFA0A-5A5B-4F4C-9119-43A6308B58DB}" type="pres">
      <dgm:prSet presAssocID="{65B47D17-2A12-42A4-A6E5-D50208289EA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4792483-7A2E-45BD-82DA-DD99A5AA282E}" type="pres">
      <dgm:prSet presAssocID="{48670FDF-F9EE-4D9F-BEC8-B1B361474E8C}" presName="spacer" presStyleCnt="0"/>
      <dgm:spPr/>
    </dgm:pt>
    <dgm:pt modelId="{17630B64-9D63-4F90-8B78-1E044B510082}" type="pres">
      <dgm:prSet presAssocID="{5E00DF66-1550-4906-AF22-B72BC74ABC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8521A26-F2CD-4DEE-8A31-F44E0C83BD14}" srcId="{2256971B-1134-4BC4-870F-0755EF267955}" destId="{65B47D17-2A12-42A4-A6E5-D50208289EAC}" srcOrd="1" destOrd="0" parTransId="{29238CD5-BB3E-46E0-B516-945544BCB50B}" sibTransId="{48670FDF-F9EE-4D9F-BEC8-B1B361474E8C}"/>
    <dgm:cxn modelId="{0514C338-55F0-4DBD-8501-EDD0D4BCAC84}" type="presOf" srcId="{CA65CE7B-3EEC-4958-B885-9F69203F817E}" destId="{CF37D3DC-C2DA-4BAE-A110-3C78C7B3F578}" srcOrd="0" destOrd="0" presId="urn:microsoft.com/office/officeart/2005/8/layout/vList2"/>
    <dgm:cxn modelId="{75B14042-787E-40AD-8A71-A2911901F4D9}" srcId="{2256971B-1134-4BC4-870F-0755EF267955}" destId="{5E00DF66-1550-4906-AF22-B72BC74ABCAC}" srcOrd="2" destOrd="0" parTransId="{46BB8479-2966-4254-8527-1ACBD1A0335A}" sibTransId="{8A751BB0-E485-4C8C-866D-B9B97360254F}"/>
    <dgm:cxn modelId="{A712E46D-D361-4B7F-A62F-788164B7B159}" type="presOf" srcId="{65B47D17-2A12-42A4-A6E5-D50208289EAC}" destId="{1F2EFA0A-5A5B-4F4C-9119-43A6308B58DB}" srcOrd="0" destOrd="0" presId="urn:microsoft.com/office/officeart/2005/8/layout/vList2"/>
    <dgm:cxn modelId="{1A29C26E-EB87-4DDB-82D3-16F95DDCC10F}" srcId="{2256971B-1134-4BC4-870F-0755EF267955}" destId="{CA65CE7B-3EEC-4958-B885-9F69203F817E}" srcOrd="0" destOrd="0" parTransId="{33EF87DF-5368-4BB2-BA26-8956C4D9FB45}" sibTransId="{A6E61DF2-2E23-4DF3-9137-D8A1389D92D6}"/>
    <dgm:cxn modelId="{E7EE3D70-10FE-4CE5-8BAD-46BFA7422345}" type="presOf" srcId="{2256971B-1134-4BC4-870F-0755EF267955}" destId="{437A3B4C-D829-4F7D-9595-CF1FB5FB8895}" srcOrd="0" destOrd="0" presId="urn:microsoft.com/office/officeart/2005/8/layout/vList2"/>
    <dgm:cxn modelId="{1F01359B-3314-4C9B-B2B5-55D3C9E86097}" type="presOf" srcId="{5E00DF66-1550-4906-AF22-B72BC74ABCAC}" destId="{17630B64-9D63-4F90-8B78-1E044B510082}" srcOrd="0" destOrd="0" presId="urn:microsoft.com/office/officeart/2005/8/layout/vList2"/>
    <dgm:cxn modelId="{4BDE25B1-6D28-4646-8AD0-8DF6B1C8CD18}" type="presParOf" srcId="{437A3B4C-D829-4F7D-9595-CF1FB5FB8895}" destId="{CF37D3DC-C2DA-4BAE-A110-3C78C7B3F578}" srcOrd="0" destOrd="0" presId="urn:microsoft.com/office/officeart/2005/8/layout/vList2"/>
    <dgm:cxn modelId="{B8EDCCF6-F70B-4962-8288-A922FE3CD334}" type="presParOf" srcId="{437A3B4C-D829-4F7D-9595-CF1FB5FB8895}" destId="{4BF64CCF-F4D4-497B-88F9-EB38F0A8236F}" srcOrd="1" destOrd="0" presId="urn:microsoft.com/office/officeart/2005/8/layout/vList2"/>
    <dgm:cxn modelId="{C5E2074A-A3CD-4849-ABEB-BF114073DFAD}" type="presParOf" srcId="{437A3B4C-D829-4F7D-9595-CF1FB5FB8895}" destId="{1F2EFA0A-5A5B-4F4C-9119-43A6308B58DB}" srcOrd="2" destOrd="0" presId="urn:microsoft.com/office/officeart/2005/8/layout/vList2"/>
    <dgm:cxn modelId="{007A7B42-ACD1-43E5-A8BF-E440EC138557}" type="presParOf" srcId="{437A3B4C-D829-4F7D-9595-CF1FB5FB8895}" destId="{84792483-7A2E-45BD-82DA-DD99A5AA282E}" srcOrd="3" destOrd="0" presId="urn:microsoft.com/office/officeart/2005/8/layout/vList2"/>
    <dgm:cxn modelId="{EE01FC46-4B34-4998-86F0-8A203EC5F441}" type="presParOf" srcId="{437A3B4C-D829-4F7D-9595-CF1FB5FB8895}" destId="{17630B64-9D63-4F90-8B78-1E044B5100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45BF96-EB3E-4778-B542-52E116DFA9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590E5DC-2424-497D-B841-D9F4CB76B8D6}">
      <dgm:prSet/>
      <dgm:spPr/>
      <dgm:t>
        <a:bodyPr/>
        <a:lstStyle/>
        <a:p>
          <a:r>
            <a:rPr lang="en-US"/>
            <a:t>Describe strategies for improving patient understanding of medications</a:t>
          </a:r>
        </a:p>
      </dgm:t>
    </dgm:pt>
    <dgm:pt modelId="{C5D79FB8-9397-40F2-9D96-B6066E52E560}" type="parTrans" cxnId="{8F42ABD5-BBF9-4EAA-BBE1-603304233721}">
      <dgm:prSet/>
      <dgm:spPr/>
      <dgm:t>
        <a:bodyPr/>
        <a:lstStyle/>
        <a:p>
          <a:endParaRPr lang="en-US"/>
        </a:p>
      </dgm:t>
    </dgm:pt>
    <dgm:pt modelId="{0A2B6FBE-4394-465D-9DA2-D8940A6544E5}" type="sibTrans" cxnId="{8F42ABD5-BBF9-4EAA-BBE1-603304233721}">
      <dgm:prSet/>
      <dgm:spPr/>
      <dgm:t>
        <a:bodyPr/>
        <a:lstStyle/>
        <a:p>
          <a:endParaRPr lang="en-US"/>
        </a:p>
      </dgm:t>
    </dgm:pt>
    <dgm:pt modelId="{D61EC407-F768-45F1-9536-B40F976D4DED}">
      <dgm:prSet/>
      <dgm:spPr/>
      <dgm:t>
        <a:bodyPr/>
        <a:lstStyle/>
        <a:p>
          <a:r>
            <a:rPr lang="en-US"/>
            <a:t>Discuss strategies for impacting patient ability to understand his/her responsibilities upon transition to home or other setting</a:t>
          </a:r>
        </a:p>
      </dgm:t>
    </dgm:pt>
    <dgm:pt modelId="{43D03B12-17AE-45EB-96E0-77ADAAD8A80D}" type="parTrans" cxnId="{34AE482C-7E06-447D-9A35-12948B646812}">
      <dgm:prSet/>
      <dgm:spPr/>
      <dgm:t>
        <a:bodyPr/>
        <a:lstStyle/>
        <a:p>
          <a:endParaRPr lang="en-US"/>
        </a:p>
      </dgm:t>
    </dgm:pt>
    <dgm:pt modelId="{0559E43D-0622-40E7-885A-E50822AC34F7}" type="sibTrans" cxnId="{34AE482C-7E06-447D-9A35-12948B646812}">
      <dgm:prSet/>
      <dgm:spPr/>
      <dgm:t>
        <a:bodyPr/>
        <a:lstStyle/>
        <a:p>
          <a:endParaRPr lang="en-US"/>
        </a:p>
      </dgm:t>
    </dgm:pt>
    <dgm:pt modelId="{6BE05EC7-4B3C-4078-A9C5-081BCCBE6C77}">
      <dgm:prSet/>
      <dgm:spPr/>
      <dgm:t>
        <a:bodyPr/>
        <a:lstStyle/>
        <a:p>
          <a:r>
            <a:rPr lang="en-US"/>
            <a:t>Describe strategies for demonstrating that staff considered patient and family preferences regarding care needs upon transition to home or other setting</a:t>
          </a:r>
        </a:p>
      </dgm:t>
    </dgm:pt>
    <dgm:pt modelId="{5979F63D-3FBD-471E-8C50-E9C258F4426F}" type="parTrans" cxnId="{64AF5B4C-7B8D-410E-ABE0-50D11D73457B}">
      <dgm:prSet/>
      <dgm:spPr/>
      <dgm:t>
        <a:bodyPr/>
        <a:lstStyle/>
        <a:p>
          <a:endParaRPr lang="en-US"/>
        </a:p>
      </dgm:t>
    </dgm:pt>
    <dgm:pt modelId="{E14080CA-FFB9-4C8A-847B-8DB4D642AE59}" type="sibTrans" cxnId="{64AF5B4C-7B8D-410E-ABE0-50D11D73457B}">
      <dgm:prSet/>
      <dgm:spPr/>
      <dgm:t>
        <a:bodyPr/>
        <a:lstStyle/>
        <a:p>
          <a:endParaRPr lang="en-US"/>
        </a:p>
      </dgm:t>
    </dgm:pt>
    <dgm:pt modelId="{284D8D62-71A1-40A7-BB8C-A4D3D520474D}" type="pres">
      <dgm:prSet presAssocID="{0745BF96-EB3E-4778-B542-52E116DFA9B7}" presName="root" presStyleCnt="0">
        <dgm:presLayoutVars>
          <dgm:dir/>
          <dgm:resizeHandles val="exact"/>
        </dgm:presLayoutVars>
      </dgm:prSet>
      <dgm:spPr/>
    </dgm:pt>
    <dgm:pt modelId="{B4A525A0-DDBA-4324-80F8-94CC2282E97F}" type="pres">
      <dgm:prSet presAssocID="{E590E5DC-2424-497D-B841-D9F4CB76B8D6}" presName="compNode" presStyleCnt="0"/>
      <dgm:spPr/>
    </dgm:pt>
    <dgm:pt modelId="{8BF320FC-3F2C-46D4-B154-6FEAC4AFE152}" type="pres">
      <dgm:prSet presAssocID="{E590E5DC-2424-497D-B841-D9F4CB76B8D6}" presName="bgRect" presStyleLbl="bgShp" presStyleIdx="0" presStyleCnt="3"/>
      <dgm:spPr/>
    </dgm:pt>
    <dgm:pt modelId="{A0399F7E-7D73-467A-A25E-37C8EE7A939D}" type="pres">
      <dgm:prSet presAssocID="{E590E5DC-2424-497D-B841-D9F4CB76B8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7823FA5C-BC55-46A5-961E-F9163A232F9E}" type="pres">
      <dgm:prSet presAssocID="{E590E5DC-2424-497D-B841-D9F4CB76B8D6}" presName="spaceRect" presStyleCnt="0"/>
      <dgm:spPr/>
    </dgm:pt>
    <dgm:pt modelId="{12854294-D686-4381-A695-4666C873473C}" type="pres">
      <dgm:prSet presAssocID="{E590E5DC-2424-497D-B841-D9F4CB76B8D6}" presName="parTx" presStyleLbl="revTx" presStyleIdx="0" presStyleCnt="3">
        <dgm:presLayoutVars>
          <dgm:chMax val="0"/>
          <dgm:chPref val="0"/>
        </dgm:presLayoutVars>
      </dgm:prSet>
      <dgm:spPr/>
    </dgm:pt>
    <dgm:pt modelId="{EB0EC778-6F9A-46FA-BF29-F52E95ABA163}" type="pres">
      <dgm:prSet presAssocID="{0A2B6FBE-4394-465D-9DA2-D8940A6544E5}" presName="sibTrans" presStyleCnt="0"/>
      <dgm:spPr/>
    </dgm:pt>
    <dgm:pt modelId="{37976E12-8585-4853-A5B5-66EA556BD3F2}" type="pres">
      <dgm:prSet presAssocID="{D61EC407-F768-45F1-9536-B40F976D4DED}" presName="compNode" presStyleCnt="0"/>
      <dgm:spPr/>
    </dgm:pt>
    <dgm:pt modelId="{5726BF2A-0C7F-4896-B488-4C898D83273B}" type="pres">
      <dgm:prSet presAssocID="{D61EC407-F768-45F1-9536-B40F976D4DED}" presName="bgRect" presStyleLbl="bgShp" presStyleIdx="1" presStyleCnt="3"/>
      <dgm:spPr/>
    </dgm:pt>
    <dgm:pt modelId="{56366F35-7671-439E-A4D8-AA04CD86D310}" type="pres">
      <dgm:prSet presAssocID="{D61EC407-F768-45F1-9536-B40F976D4D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F6B6BA1E-C98E-4111-99C2-7CE291658363}" type="pres">
      <dgm:prSet presAssocID="{D61EC407-F768-45F1-9536-B40F976D4DED}" presName="spaceRect" presStyleCnt="0"/>
      <dgm:spPr/>
    </dgm:pt>
    <dgm:pt modelId="{B1BB1824-CC08-40D9-8B44-F012235817D8}" type="pres">
      <dgm:prSet presAssocID="{D61EC407-F768-45F1-9536-B40F976D4DED}" presName="parTx" presStyleLbl="revTx" presStyleIdx="1" presStyleCnt="3">
        <dgm:presLayoutVars>
          <dgm:chMax val="0"/>
          <dgm:chPref val="0"/>
        </dgm:presLayoutVars>
      </dgm:prSet>
      <dgm:spPr/>
    </dgm:pt>
    <dgm:pt modelId="{4797BCA0-D75D-4AEB-8947-B856034E2F9B}" type="pres">
      <dgm:prSet presAssocID="{0559E43D-0622-40E7-885A-E50822AC34F7}" presName="sibTrans" presStyleCnt="0"/>
      <dgm:spPr/>
    </dgm:pt>
    <dgm:pt modelId="{1F159E15-97DE-4702-A3A3-934F31B1FC60}" type="pres">
      <dgm:prSet presAssocID="{6BE05EC7-4B3C-4078-A9C5-081BCCBE6C77}" presName="compNode" presStyleCnt="0"/>
      <dgm:spPr/>
    </dgm:pt>
    <dgm:pt modelId="{BBCC92E3-847A-4E71-A504-1AD35BFC8B46}" type="pres">
      <dgm:prSet presAssocID="{6BE05EC7-4B3C-4078-A9C5-081BCCBE6C77}" presName="bgRect" presStyleLbl="bgShp" presStyleIdx="2" presStyleCnt="3"/>
      <dgm:spPr/>
    </dgm:pt>
    <dgm:pt modelId="{938AAC68-147D-486D-89FF-F71171DFA380}" type="pres">
      <dgm:prSet presAssocID="{6BE05EC7-4B3C-4078-A9C5-081BCCBE6C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18F7336-D5DB-4283-9A66-FBB83CCEEDEF}" type="pres">
      <dgm:prSet presAssocID="{6BE05EC7-4B3C-4078-A9C5-081BCCBE6C77}" presName="spaceRect" presStyleCnt="0"/>
      <dgm:spPr/>
    </dgm:pt>
    <dgm:pt modelId="{A2DBD2F9-E8F8-493C-A67A-536C09F1BCF5}" type="pres">
      <dgm:prSet presAssocID="{6BE05EC7-4B3C-4078-A9C5-081BCCBE6C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4AE482C-7E06-447D-9A35-12948B646812}" srcId="{0745BF96-EB3E-4778-B542-52E116DFA9B7}" destId="{D61EC407-F768-45F1-9536-B40F976D4DED}" srcOrd="1" destOrd="0" parTransId="{43D03B12-17AE-45EB-96E0-77ADAAD8A80D}" sibTransId="{0559E43D-0622-40E7-885A-E50822AC34F7}"/>
    <dgm:cxn modelId="{7F8A6C2E-23CF-4A9A-8EC7-D3C4F8C9054A}" type="presOf" srcId="{0745BF96-EB3E-4778-B542-52E116DFA9B7}" destId="{284D8D62-71A1-40A7-BB8C-A4D3D520474D}" srcOrd="0" destOrd="0" presId="urn:microsoft.com/office/officeart/2018/2/layout/IconVerticalSolidList"/>
    <dgm:cxn modelId="{1543FF3B-B6C4-42CF-98E7-BB582DE86D08}" type="presOf" srcId="{E590E5DC-2424-497D-B841-D9F4CB76B8D6}" destId="{12854294-D686-4381-A695-4666C873473C}" srcOrd="0" destOrd="0" presId="urn:microsoft.com/office/officeart/2018/2/layout/IconVerticalSolidList"/>
    <dgm:cxn modelId="{7C719740-A611-47C8-B02F-4A8ED83515AF}" type="presOf" srcId="{6BE05EC7-4B3C-4078-A9C5-081BCCBE6C77}" destId="{A2DBD2F9-E8F8-493C-A67A-536C09F1BCF5}" srcOrd="0" destOrd="0" presId="urn:microsoft.com/office/officeart/2018/2/layout/IconVerticalSolidList"/>
    <dgm:cxn modelId="{64AF5B4C-7B8D-410E-ABE0-50D11D73457B}" srcId="{0745BF96-EB3E-4778-B542-52E116DFA9B7}" destId="{6BE05EC7-4B3C-4078-A9C5-081BCCBE6C77}" srcOrd="2" destOrd="0" parTransId="{5979F63D-3FBD-471E-8C50-E9C258F4426F}" sibTransId="{E14080CA-FFB9-4C8A-847B-8DB4D642AE59}"/>
    <dgm:cxn modelId="{E45DC6A6-CADD-4A34-A525-209F0B4431D1}" type="presOf" srcId="{D61EC407-F768-45F1-9536-B40F976D4DED}" destId="{B1BB1824-CC08-40D9-8B44-F012235817D8}" srcOrd="0" destOrd="0" presId="urn:microsoft.com/office/officeart/2018/2/layout/IconVerticalSolidList"/>
    <dgm:cxn modelId="{8F42ABD5-BBF9-4EAA-BBE1-603304233721}" srcId="{0745BF96-EB3E-4778-B542-52E116DFA9B7}" destId="{E590E5DC-2424-497D-B841-D9F4CB76B8D6}" srcOrd="0" destOrd="0" parTransId="{C5D79FB8-9397-40F2-9D96-B6066E52E560}" sibTransId="{0A2B6FBE-4394-465D-9DA2-D8940A6544E5}"/>
    <dgm:cxn modelId="{CD3EB95E-807A-45BC-A7C8-03AF5BA4AEC4}" type="presParOf" srcId="{284D8D62-71A1-40A7-BB8C-A4D3D520474D}" destId="{B4A525A0-DDBA-4324-80F8-94CC2282E97F}" srcOrd="0" destOrd="0" presId="urn:microsoft.com/office/officeart/2018/2/layout/IconVerticalSolidList"/>
    <dgm:cxn modelId="{60269684-5BA7-440F-996D-D60ECA785319}" type="presParOf" srcId="{B4A525A0-DDBA-4324-80F8-94CC2282E97F}" destId="{8BF320FC-3F2C-46D4-B154-6FEAC4AFE152}" srcOrd="0" destOrd="0" presId="urn:microsoft.com/office/officeart/2018/2/layout/IconVerticalSolidList"/>
    <dgm:cxn modelId="{4948C161-ACCE-490D-8462-03663CE311FA}" type="presParOf" srcId="{B4A525A0-DDBA-4324-80F8-94CC2282E97F}" destId="{A0399F7E-7D73-467A-A25E-37C8EE7A939D}" srcOrd="1" destOrd="0" presId="urn:microsoft.com/office/officeart/2018/2/layout/IconVerticalSolidList"/>
    <dgm:cxn modelId="{D95AC337-C714-4572-94F6-A9C155210414}" type="presParOf" srcId="{B4A525A0-DDBA-4324-80F8-94CC2282E97F}" destId="{7823FA5C-BC55-46A5-961E-F9163A232F9E}" srcOrd="2" destOrd="0" presId="urn:microsoft.com/office/officeart/2018/2/layout/IconVerticalSolidList"/>
    <dgm:cxn modelId="{E062361C-8250-43E8-96C6-27E799218CE6}" type="presParOf" srcId="{B4A525A0-DDBA-4324-80F8-94CC2282E97F}" destId="{12854294-D686-4381-A695-4666C873473C}" srcOrd="3" destOrd="0" presId="urn:microsoft.com/office/officeart/2018/2/layout/IconVerticalSolidList"/>
    <dgm:cxn modelId="{694462A1-C19B-411C-97C3-2E716522FA48}" type="presParOf" srcId="{284D8D62-71A1-40A7-BB8C-A4D3D520474D}" destId="{EB0EC778-6F9A-46FA-BF29-F52E95ABA163}" srcOrd="1" destOrd="0" presId="urn:microsoft.com/office/officeart/2018/2/layout/IconVerticalSolidList"/>
    <dgm:cxn modelId="{FED600BD-1007-4A8A-AEEC-B922AF06DA21}" type="presParOf" srcId="{284D8D62-71A1-40A7-BB8C-A4D3D520474D}" destId="{37976E12-8585-4853-A5B5-66EA556BD3F2}" srcOrd="2" destOrd="0" presId="urn:microsoft.com/office/officeart/2018/2/layout/IconVerticalSolidList"/>
    <dgm:cxn modelId="{85E5CE37-6A2D-482F-BB3E-71CB62E346EB}" type="presParOf" srcId="{37976E12-8585-4853-A5B5-66EA556BD3F2}" destId="{5726BF2A-0C7F-4896-B488-4C898D83273B}" srcOrd="0" destOrd="0" presId="urn:microsoft.com/office/officeart/2018/2/layout/IconVerticalSolidList"/>
    <dgm:cxn modelId="{CCDDCB70-1FC6-4ABD-B8CD-7BBBDA833567}" type="presParOf" srcId="{37976E12-8585-4853-A5B5-66EA556BD3F2}" destId="{56366F35-7671-439E-A4D8-AA04CD86D310}" srcOrd="1" destOrd="0" presId="urn:microsoft.com/office/officeart/2018/2/layout/IconVerticalSolidList"/>
    <dgm:cxn modelId="{03C25029-25F0-4FC8-AD35-F99D28423111}" type="presParOf" srcId="{37976E12-8585-4853-A5B5-66EA556BD3F2}" destId="{F6B6BA1E-C98E-4111-99C2-7CE291658363}" srcOrd="2" destOrd="0" presId="urn:microsoft.com/office/officeart/2018/2/layout/IconVerticalSolidList"/>
    <dgm:cxn modelId="{2440C846-AB23-445F-B22D-76F7E84E4A17}" type="presParOf" srcId="{37976E12-8585-4853-A5B5-66EA556BD3F2}" destId="{B1BB1824-CC08-40D9-8B44-F012235817D8}" srcOrd="3" destOrd="0" presId="urn:microsoft.com/office/officeart/2018/2/layout/IconVerticalSolidList"/>
    <dgm:cxn modelId="{77413810-75FB-4B49-8880-73C831D07104}" type="presParOf" srcId="{284D8D62-71A1-40A7-BB8C-A4D3D520474D}" destId="{4797BCA0-D75D-4AEB-8947-B856034E2F9B}" srcOrd="3" destOrd="0" presId="urn:microsoft.com/office/officeart/2018/2/layout/IconVerticalSolidList"/>
    <dgm:cxn modelId="{60E48A08-8D6B-4270-8D61-EA826200D40B}" type="presParOf" srcId="{284D8D62-71A1-40A7-BB8C-A4D3D520474D}" destId="{1F159E15-97DE-4702-A3A3-934F31B1FC60}" srcOrd="4" destOrd="0" presId="urn:microsoft.com/office/officeart/2018/2/layout/IconVerticalSolidList"/>
    <dgm:cxn modelId="{A1FD8700-3FCB-40C4-94CC-392011629976}" type="presParOf" srcId="{1F159E15-97DE-4702-A3A3-934F31B1FC60}" destId="{BBCC92E3-847A-4E71-A504-1AD35BFC8B46}" srcOrd="0" destOrd="0" presId="urn:microsoft.com/office/officeart/2018/2/layout/IconVerticalSolidList"/>
    <dgm:cxn modelId="{855F7804-D0F3-4229-B155-CF8FC5FAF4A5}" type="presParOf" srcId="{1F159E15-97DE-4702-A3A3-934F31B1FC60}" destId="{938AAC68-147D-486D-89FF-F71171DFA380}" srcOrd="1" destOrd="0" presId="urn:microsoft.com/office/officeart/2018/2/layout/IconVerticalSolidList"/>
    <dgm:cxn modelId="{A133FF9E-FDE7-4E5B-B9CB-A575A22DA86E}" type="presParOf" srcId="{1F159E15-97DE-4702-A3A3-934F31B1FC60}" destId="{F18F7336-D5DB-4283-9A66-FBB83CCEEDEF}" srcOrd="2" destOrd="0" presId="urn:microsoft.com/office/officeart/2018/2/layout/IconVerticalSolidList"/>
    <dgm:cxn modelId="{776B19BE-0DD8-41B5-9E74-163B4A727142}" type="presParOf" srcId="{1F159E15-97DE-4702-A3A3-934F31B1FC60}" destId="{A2DBD2F9-E8F8-493C-A67A-536C09F1BCF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20FC-3F2C-46D4-B154-6FEAC4AFE15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99F7E-7D73-467A-A25E-37C8EE7A939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4294-D686-4381-A695-4666C873473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strategies for improving patient understanding of medications</a:t>
          </a:r>
        </a:p>
      </dsp:txBody>
      <dsp:txXfrm>
        <a:off x="1435590" y="531"/>
        <a:ext cx="9080009" cy="1242935"/>
      </dsp:txXfrm>
    </dsp:sp>
    <dsp:sp modelId="{5726BF2A-0C7F-4896-B488-4C898D83273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66F35-7671-439E-A4D8-AA04CD86D31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B1824-CC08-40D9-8B44-F012235817D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Discuss strategies for impacting patient ability to understand his/her responsibilities upon transition to home or other setting</a:t>
          </a:r>
        </a:p>
      </dsp:txBody>
      <dsp:txXfrm>
        <a:off x="1435590" y="1554201"/>
        <a:ext cx="9080009" cy="1242935"/>
      </dsp:txXfrm>
    </dsp:sp>
    <dsp:sp modelId="{BBCC92E3-847A-4E71-A504-1AD35BFC8B4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AAC68-147D-486D-89FF-F71171DFA38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D2F9-E8F8-493C-A67A-536C09F1BCF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strategies for demonstrating that staff considered patient and family preferences regarding care needs upon transition to home or other setting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7D3DC-C2DA-4BAE-A110-3C78C7B3F578}">
      <dsp:nvSpPr>
        <dsp:cNvPr id="0" name=""/>
        <dsp:cNvSpPr/>
      </dsp:nvSpPr>
      <dsp:spPr>
        <a:xfrm>
          <a:off x="0" y="84402"/>
          <a:ext cx="6513603" cy="18556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During this hospital stay, staff took </a:t>
          </a:r>
          <a:r>
            <a:rPr lang="en-US" sz="2600" u="sng" kern="1200" dirty="0"/>
            <a:t>my</a:t>
          </a:r>
          <a:r>
            <a:rPr lang="en-US" sz="2600" kern="1200" dirty="0"/>
            <a:t> </a:t>
          </a:r>
          <a:r>
            <a:rPr lang="en-US" sz="2600" u="sng" kern="1200" dirty="0"/>
            <a:t>preferences</a:t>
          </a:r>
          <a:r>
            <a:rPr lang="en-US" sz="2600" kern="1200" dirty="0"/>
            <a:t> and those of my family or caregiver into account in deciding what my health care needs would be when I left</a:t>
          </a:r>
        </a:p>
      </dsp:txBody>
      <dsp:txXfrm>
        <a:off x="90584" y="174986"/>
        <a:ext cx="6332435" cy="1674452"/>
      </dsp:txXfrm>
    </dsp:sp>
    <dsp:sp modelId="{1F2EFA0A-5A5B-4F4C-9119-43A6308B58DB}">
      <dsp:nvSpPr>
        <dsp:cNvPr id="0" name=""/>
        <dsp:cNvSpPr/>
      </dsp:nvSpPr>
      <dsp:spPr>
        <a:xfrm>
          <a:off x="0" y="2014902"/>
          <a:ext cx="6513603" cy="18556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When I left the hospital, </a:t>
          </a:r>
          <a:r>
            <a:rPr lang="en-US" sz="2600" u="sng" kern="1200" dirty="0"/>
            <a:t>I had </a:t>
          </a:r>
          <a:r>
            <a:rPr lang="en-US" sz="2600" kern="1200" dirty="0"/>
            <a:t>a good understanding of the things </a:t>
          </a:r>
          <a:r>
            <a:rPr lang="en-US" sz="2600" u="sng" kern="1200" dirty="0"/>
            <a:t>I was</a:t>
          </a:r>
          <a:r>
            <a:rPr lang="en-US" sz="2600" kern="1200" dirty="0"/>
            <a:t> responsible for in managing my health</a:t>
          </a:r>
        </a:p>
      </dsp:txBody>
      <dsp:txXfrm>
        <a:off x="90584" y="2105486"/>
        <a:ext cx="6332435" cy="1674452"/>
      </dsp:txXfrm>
    </dsp:sp>
    <dsp:sp modelId="{17630B64-9D63-4F90-8B78-1E044B510082}">
      <dsp:nvSpPr>
        <dsp:cNvPr id="0" name=""/>
        <dsp:cNvSpPr/>
      </dsp:nvSpPr>
      <dsp:spPr>
        <a:xfrm>
          <a:off x="0" y="3945403"/>
          <a:ext cx="6513603" cy="18556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When I left the hospital, </a:t>
          </a:r>
          <a:r>
            <a:rPr lang="en-US" sz="2600" u="sng" kern="1200" dirty="0"/>
            <a:t>I clearly understood</a:t>
          </a:r>
          <a:r>
            <a:rPr lang="en-US" sz="2600" kern="1200" dirty="0"/>
            <a:t> the purpose for taking each of my medications</a:t>
          </a:r>
        </a:p>
      </dsp:txBody>
      <dsp:txXfrm>
        <a:off x="90584" y="4035987"/>
        <a:ext cx="6332435" cy="1674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320FC-3F2C-46D4-B154-6FEAC4AFE15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99F7E-7D73-467A-A25E-37C8EE7A939D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54294-D686-4381-A695-4666C873473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strategies for improving patient understanding of medications</a:t>
          </a:r>
        </a:p>
      </dsp:txBody>
      <dsp:txXfrm>
        <a:off x="1435590" y="531"/>
        <a:ext cx="9080009" cy="1242935"/>
      </dsp:txXfrm>
    </dsp:sp>
    <dsp:sp modelId="{5726BF2A-0C7F-4896-B488-4C898D83273B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66F35-7671-439E-A4D8-AA04CD86D31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B1824-CC08-40D9-8B44-F012235817D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Discuss strategies for impacting patient ability to understand his/her responsibilities upon transition to home or other setting</a:t>
          </a:r>
        </a:p>
      </dsp:txBody>
      <dsp:txXfrm>
        <a:off x="1435590" y="1554201"/>
        <a:ext cx="9080009" cy="1242935"/>
      </dsp:txXfrm>
    </dsp:sp>
    <dsp:sp modelId="{BBCC92E3-847A-4E71-A504-1AD35BFC8B46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AAC68-147D-486D-89FF-F71171DFA380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BD2F9-E8F8-493C-A67A-536C09F1BCF5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Describe strategies for demonstrating that staff considered patient and family preferences regarding care needs upon transition to home or other setting</a:t>
          </a:r>
        </a:p>
      </dsp:txBody>
      <dsp:txXfrm>
        <a:off x="1435590" y="3107870"/>
        <a:ext cx="90800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3516-1737-46B7-968F-68526D66B2E8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92A93-B5F6-4F26-893A-1D9E6E27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9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34A73-D223-4DFB-9BF3-A2CD0FF867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24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66EE-7FBE-41B9-A639-7ECC2C63D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F5342-7DB9-4E07-9120-E409C6D5B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40E2A-B6BF-4359-A30B-F5846651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D6094-CAB5-4713-AA78-CE73D535D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AFE61-6406-4E38-BC8A-9F2024D12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2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2F857-3C23-4C0F-9CE5-63F4822B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A86F0-8DF9-44F1-B0D1-BB03095C4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9C54-B168-48A1-9F17-EAED3DD3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807BA-C8D7-4E45-9A43-285D1289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67EFE-29B0-456D-984F-DD66F24A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8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1CBAD8-AF57-4E99-86FF-BDFA133C9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3280F-F590-4F35-89A5-55AB7CF31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F77F6-AB4E-49A3-A528-F2AC88A8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9AF89-A774-4E9C-9A55-72CF0665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BCA1C-6330-439C-99C9-089C36DC4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824A2-818C-41D0-A653-FE6EAB1C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5633-A796-4184-83A4-A565CBE08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3EAE5-70A6-4490-B2ED-1C5491A5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DC33F-CC62-4931-9C83-4DB44776F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EC93-10ED-44D1-BD97-947E5A83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3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FEE4-1137-4477-8AF0-D400F937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7C6C0-F007-4D87-B7A0-33D8432F6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31C4D-3A9D-4E9E-992E-2BB4011AA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6AD5-124D-445C-92B2-436F639EB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3A3EC-F224-4EB9-A858-47A7F4401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4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DDEEA-C6CC-4E73-905A-2ADE46DBB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2092-415A-4D52-865A-4B1A96245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6F2605-FF6E-4957-9058-93ABEEA90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FDCEA-6DDA-4516-AE37-3E3BDFD3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2EFC0-B17D-4E57-8DD9-DE83D3D2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2A7AF-8C6F-4695-A2DB-98DAAC8A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56C2-1D27-4CE3-A4C0-B3492D94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842CC-6C34-4022-AFB7-46AAC10B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BD049-D0E7-4698-A7FF-34E3F9197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3198B-DBCE-47F0-9224-56A2FE7A71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5F3E9-26EF-42AD-BBB0-435E3E859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27FE6-9936-4535-A14D-5296B5009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C70BE-E4DB-48A9-A341-7A7018B3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A06E14-672E-44A6-A8B1-47B9201CF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2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0A77-1A1B-46DE-ACB3-64DA8837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B0937-53D1-43B8-9CAA-1007CAA49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89063-3B7D-4482-A1A1-EB7AAC75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8B0C2-1A04-48D5-B4F9-6856B52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6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B0AF1-04A7-43DC-8387-AFC4AC55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06A7-0982-49CD-AD7A-AC8D8503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BCF7A-D2E5-4B25-B9BF-94873C43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7F89-56E6-4C63-921D-D1B76D73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06121-0122-4762-B802-9E07A8180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450EF-84EF-4D16-92D9-947227207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D050-1D0E-487C-974D-D6879832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5A564-F5BC-4934-9D51-48BC8E0B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28272-D12F-4D15-9231-7AA81390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C4E36-C212-4848-B33F-F954BCE0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ABE487-E474-4B93-B95A-FF615BA26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9AA73-6785-44F2-A78A-AC47C9946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A65785-7687-4EFE-9DB6-080D4CA3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5077D-2130-4D31-B6EE-4645B11D9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C5528-1D81-48E4-AB89-616FED45E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3CD0C9-8B5E-4D21-8D8B-ED9ABEAC2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198EF-E2CF-4DDD-929F-B89FDF608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61C00-5ABF-4D01-9F3E-3F5FCF124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B13B9-8B51-477C-A253-2160B46FECC6}" type="datetimeFigureOut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9672B-F3BB-41E9-92EC-B9137BE4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0539C-753D-44F9-A3EB-DA0634775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EFF67-D608-40ED-A8CF-BA5E21E98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RK7SSB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A sign on a wooden surface&#10;&#10;Description generated with high confidence">
            <a:extLst>
              <a:ext uri="{FF2B5EF4-FFF2-40B4-BE49-F238E27FC236}">
                <a16:creationId xmlns:a16="http://schemas.microsoft.com/office/drawing/2014/main" id="{829D1AD2-C8FC-4CE8-B3AE-E51453F5A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39" b="14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57FA0-7F17-4D14-A02D-93F4490E4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will get started at 1:00pm EST</a:t>
            </a:r>
          </a:p>
        </p:txBody>
      </p:sp>
    </p:spTree>
    <p:extLst>
      <p:ext uri="{BB962C8B-B14F-4D97-AF65-F5344CB8AC3E}">
        <p14:creationId xmlns:p14="http://schemas.microsoft.com/office/powerpoint/2010/main" val="1615499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13985C1-6401-4956-9264-16C44639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en-US" sz="4100" dirty="0"/>
              <a:t>HCAHPS Composite 7 Care Transitions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F55FA-46D2-4D9D-B3DB-5DAACCB51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Subtitle 2">
            <a:extLst>
              <a:ext uri="{FF2B5EF4-FFF2-40B4-BE49-F238E27FC236}">
                <a16:creationId xmlns:a16="http://schemas.microsoft.com/office/drawing/2014/main" id="{98968E82-85EE-4081-8D0B-F5B36FB89F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609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25A-2425-4D97-85AA-F9B61182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DF86-9018-422E-980B-3EF8917CB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three questions in Composite 7 do you score the LOWEST (WORST) in?</a:t>
            </a:r>
          </a:p>
          <a:p>
            <a:pPr lvl="1"/>
            <a:r>
              <a:rPr lang="en-US" dirty="0"/>
              <a:t>Considering patient preferences</a:t>
            </a:r>
          </a:p>
          <a:p>
            <a:pPr lvl="1"/>
            <a:r>
              <a:rPr lang="en-US" dirty="0"/>
              <a:t>Patient responsibility post discharge</a:t>
            </a:r>
          </a:p>
          <a:p>
            <a:pPr lvl="1"/>
            <a:r>
              <a:rPr lang="en-US" dirty="0"/>
              <a:t>Understanding medications</a:t>
            </a:r>
          </a:p>
          <a:p>
            <a:pPr lvl="1"/>
            <a:r>
              <a:rPr lang="en-US" dirty="0"/>
              <a:t>No difference in scores</a:t>
            </a:r>
          </a:p>
          <a:p>
            <a:pPr lvl="1"/>
            <a:r>
              <a:rPr lang="en-US" dirty="0"/>
              <a:t>I don’t know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1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9A25A-2425-4D97-85AA-F9B61182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DF86-9018-422E-980B-3EF8917CB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three questions in Composite 7 do you score the HIGHEST (BEST) in?</a:t>
            </a:r>
          </a:p>
          <a:p>
            <a:pPr lvl="1"/>
            <a:r>
              <a:rPr lang="en-US" dirty="0"/>
              <a:t>Considering patient preferences</a:t>
            </a:r>
          </a:p>
          <a:p>
            <a:pPr lvl="1"/>
            <a:r>
              <a:rPr lang="en-US" dirty="0"/>
              <a:t>Patient responsibility post discharge</a:t>
            </a:r>
          </a:p>
          <a:p>
            <a:pPr lvl="1"/>
            <a:r>
              <a:rPr lang="en-US" dirty="0"/>
              <a:t>Understanding medications</a:t>
            </a:r>
          </a:p>
          <a:p>
            <a:pPr lvl="1"/>
            <a:r>
              <a:rPr lang="en-US" dirty="0"/>
              <a:t>No difference in scores</a:t>
            </a:r>
          </a:p>
          <a:p>
            <a:pPr lvl="1"/>
            <a:r>
              <a:rPr lang="en-US" dirty="0"/>
              <a:t>I don’t know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92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Owner\AppData\Local\Microsoft\Windows\Temporary Internet Files\Content.IE5\KV690T1R\MP900427670[1].jpg">
            <a:extLst>
              <a:ext uri="{FF2B5EF4-FFF2-40B4-BE49-F238E27FC236}">
                <a16:creationId xmlns:a16="http://schemas.microsoft.com/office/drawing/2014/main" id="{27EC416F-F289-4C48-ADE0-780542930E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5782E-627F-488A-88C1-DF790D79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Our Journey So Far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789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AB876-B904-4B2B-8F91-0B362D0B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January 28, 2020 B.C.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FE7F396-3A09-47F1-912F-4C035FA6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7632" y="2926522"/>
            <a:ext cx="3997637" cy="29982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27CDC5D-D30B-4BFF-9667-5A2423E54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8918" y="2926521"/>
            <a:ext cx="3997637" cy="29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9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necklace&#10;&#10;Description automatically generated">
            <a:extLst>
              <a:ext uri="{FF2B5EF4-FFF2-40B4-BE49-F238E27FC236}">
                <a16:creationId xmlns:a16="http://schemas.microsoft.com/office/drawing/2014/main" id="{45E9A1FE-B64A-41C9-AB22-EF8233DBC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 b="27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871AE3-8348-4D63-851E-C3173C7C4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April 23, 2020: We shared some small tests of change… </a:t>
            </a:r>
          </a:p>
        </p:txBody>
      </p:sp>
    </p:spTree>
    <p:extLst>
      <p:ext uri="{BB962C8B-B14F-4D97-AF65-F5344CB8AC3E}">
        <p14:creationId xmlns:p14="http://schemas.microsoft.com/office/powerpoint/2010/main" val="3755806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010C92-B09F-4225-AC2B-7EDA40F97F7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382392" y="141936"/>
            <a:ext cx="5032466" cy="6631726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F34373A-67FB-4E67-AB5E-2F2BAF0E9EF9}"/>
              </a:ext>
            </a:extLst>
          </p:cNvPr>
          <p:cNvCxnSpPr>
            <a:cxnSpLocks/>
          </p:cNvCxnSpPr>
          <p:nvPr/>
        </p:nvCxnSpPr>
        <p:spPr>
          <a:xfrm>
            <a:off x="1393794" y="1251751"/>
            <a:ext cx="2805344" cy="1509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990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2CB06-1678-4B92-9C63-2B91017F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444" y="152400"/>
            <a:ext cx="8487870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82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98777-65E4-43F2-8D49-46371B43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Are you ready to sprint? </a:t>
            </a:r>
          </a:p>
        </p:txBody>
      </p:sp>
      <p:pic>
        <p:nvPicPr>
          <p:cNvPr id="1026" name="Picture 2" descr="Drawing Sport Women - Free image on Pixabay">
            <a:extLst>
              <a:ext uri="{FF2B5EF4-FFF2-40B4-BE49-F238E27FC236}">
                <a16:creationId xmlns:a16="http://schemas.microsoft.com/office/drawing/2014/main" id="{EFDC2467-4F21-49F5-86BB-534C83FD0F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0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2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44C7B-73A6-4C47-9F1F-C506E6993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Hospital Round Table Discussion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22724-9738-467D-866A-47D15375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4691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451F8A-FC3C-452B-BF9F-3C94448F9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D1EAA-E125-4A6A-B32F-1402F8B9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591B88-19F4-4D30-9373-ABF6377EAC23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84C22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84C22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026" name="Picture 2" descr="Image result for microphone flat icon">
            <a:extLst>
              <a:ext uri="{FF2B5EF4-FFF2-40B4-BE49-F238E27FC236}">
                <a16:creationId xmlns:a16="http://schemas.microsoft.com/office/drawing/2014/main" id="{E3DC5CFA-E69E-44F1-B8D6-DA61904D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11" y="16058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2666A-9BDB-4B38-9EF4-9ADADF7DD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175" y="1743942"/>
            <a:ext cx="2466618" cy="18811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3235C1-1200-4407-8D17-16612053C2E1}"/>
              </a:ext>
            </a:extLst>
          </p:cNvPr>
          <p:cNvSpPr txBox="1"/>
          <p:nvPr/>
        </p:nvSpPr>
        <p:spPr>
          <a:xfrm>
            <a:off x="754979" y="3948787"/>
            <a:ext cx="255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All lines are UNMUTED upon entry, </a:t>
            </a: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you can MUTE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yourself as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6A00C-0898-4CF0-BFEB-A5107B466ACB}"/>
              </a:ext>
            </a:extLst>
          </p:cNvPr>
          <p:cNvSpPr txBox="1"/>
          <p:nvPr/>
        </p:nvSpPr>
        <p:spPr>
          <a:xfrm>
            <a:off x="4067175" y="3948787"/>
            <a:ext cx="214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Click “chat” to open the chat box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DCC7D2-B475-4BA5-91F6-59B385A01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14" y="6041362"/>
            <a:ext cx="9134476" cy="631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CE1F53-C6A8-42A6-B752-FA975640A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261" y="1605828"/>
            <a:ext cx="1956433" cy="18811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F37270-F246-4876-B66B-1E62B42DEB30}"/>
              </a:ext>
            </a:extLst>
          </p:cNvPr>
          <p:cNvSpPr txBox="1"/>
          <p:nvPr/>
        </p:nvSpPr>
        <p:spPr>
          <a:xfrm>
            <a:off x="6732101" y="3948787"/>
            <a:ext cx="279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Session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is being recorded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342156-D51C-4AE4-88C7-A7F6B16C23B5}"/>
              </a:ext>
            </a:extLst>
          </p:cNvPr>
          <p:cNvSpPr/>
          <p:nvPr/>
        </p:nvSpPr>
        <p:spPr>
          <a:xfrm>
            <a:off x="572914" y="6041363"/>
            <a:ext cx="741536" cy="6667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FAD909-3D22-4C32-9A4B-01E0723F04A6}"/>
              </a:ext>
            </a:extLst>
          </p:cNvPr>
          <p:cNvSpPr/>
          <p:nvPr/>
        </p:nvSpPr>
        <p:spPr>
          <a:xfrm>
            <a:off x="7941892" y="6076975"/>
            <a:ext cx="741537" cy="6200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04E27-0127-4FFC-8226-3804D72BE3DE}"/>
              </a:ext>
            </a:extLst>
          </p:cNvPr>
          <p:cNvSpPr/>
          <p:nvPr/>
        </p:nvSpPr>
        <p:spPr>
          <a:xfrm>
            <a:off x="8700804" y="6079781"/>
            <a:ext cx="1006585" cy="617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44C0AEE-C869-4F99-A2C7-62A6DA6FDFAA}"/>
              </a:ext>
            </a:extLst>
          </p:cNvPr>
          <p:cNvSpPr/>
          <p:nvPr/>
        </p:nvSpPr>
        <p:spPr>
          <a:xfrm rot="757142">
            <a:off x="9387839" y="885490"/>
            <a:ext cx="2541228" cy="188118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Would love to see you on </a:t>
            </a:r>
            <a:r>
              <a:rPr lang="en-US">
                <a:solidFill>
                  <a:prstClr val="white"/>
                </a:solidFill>
                <a:latin typeface="Trebuchet MS" panose="020B0603020202020204"/>
              </a:rPr>
              <a:t>video – please turn on your camera!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68F855-E42E-4B39-A16B-C6B9FCF66BE8}"/>
              </a:ext>
            </a:extLst>
          </p:cNvPr>
          <p:cNvSpPr txBox="1"/>
          <p:nvPr/>
        </p:nvSpPr>
        <p:spPr>
          <a:xfrm>
            <a:off x="1562101" y="6041360"/>
            <a:ext cx="922510" cy="666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5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03785C-6E05-439B-B9F8-1171AAAF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/>
              <a:t>Boone Memorial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1BFA4-D966-4377-89AF-C8AD9D35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Block Arc 2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250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7705D-7D85-4184-B428-DA53C5AC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Broaddus Hospital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EC232-F074-4787-B10F-7E4673E5B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845155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4A2D4-CE97-49AF-979E-1AD62221B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Grafton City Hospital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818D9-4469-4DC6-BE14-05550EC4B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248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FD6FF-DC94-4E4C-B4CA-3D9919E30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Grant Memorial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3A772-7248-42D1-AEB2-CC99FC37C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8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2CA78-2010-4E2C-B75B-D07CDAE7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Hampshire Memorial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79F5-DB41-465C-8805-BFDED6F3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8820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8BE60-0AB2-422B-8B39-2D7F5683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Minnie Hamilton Health System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AD7F-6966-4449-A9A7-266D4F36F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53046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0985C-7BFC-45B6-AA94-B757837F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 Health Preston Memorial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C5B6-DA13-4387-82F5-9154F9AE9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607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2E800-2FE6-4CC7-8B8D-8A7B93C02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Montgomery General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0D8CD-0CE0-4E73-A939-0040377BB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22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3CDB3-6986-47B5-9C11-B29D7A8BB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Plateau Medical Center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61ADF-BE03-4ADD-807C-52F80EE95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20282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3BFDD0-2D5F-422D-BD6A-F61189E60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Pocahontas Memorial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0FF9C-EF73-45EE-8454-E7C0F6A45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1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BA4D1-4D8C-4B15-AF1F-261329E59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 dirty="0"/>
              <a:t>MBQIP Summer 2020 Meeting Part Two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1F7A52-07E2-402C-AA89-668BBEFC4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dirty="0"/>
              <a:t>Barbara DeBaun, MSN, RN, CIC</a:t>
            </a:r>
          </a:p>
          <a:p>
            <a:r>
              <a:rPr lang="en-US" dirty="0"/>
              <a:t>Cynosure Health</a:t>
            </a:r>
          </a:p>
          <a:p>
            <a:r>
              <a:rPr lang="en-US" dirty="0"/>
              <a:t>West Virginia</a:t>
            </a:r>
          </a:p>
          <a:p>
            <a:r>
              <a:rPr lang="en-US" dirty="0"/>
              <a:t>July 15, 2020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4818" name="Picture 2" descr="Beach Umbrella Sun - Free vector graphic on Pixabay">
            <a:extLst>
              <a:ext uri="{FF2B5EF4-FFF2-40B4-BE49-F238E27FC236}">
                <a16:creationId xmlns:a16="http://schemas.microsoft.com/office/drawing/2014/main" id="{D607340D-B17D-4069-8500-477AC7B90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r="-1" b="24666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05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CE43F-9E1F-467F-B9E7-23DE03ADF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Roane General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DC5D6-EDC5-4F68-80C1-4C7712BF6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45331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EEFCC-F7EB-4693-AB88-8A2985F6A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Sistersville General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1AA5-A808-4D47-B06E-18451CD56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6F3CC7-0BE4-4E16-A4CE-3273D3BA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WVU Medicine – Braxton County Memorial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7756-B365-4662-B342-C7031185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090774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697AFC-5B64-4C44-B19A-78E2F0D2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WVU Medicine – Jackson General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BB105-AEEF-4276-9214-51AA27B9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08959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92AFA-47BD-4C64-94F3-B825F141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WVU Medicine – Jefferson Memorial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2FCB0-D058-4D87-AD28-B7ADC3FA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465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F4FEE-50F2-4368-86A0-6E1615AFA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WVU Medicine – Potomac Valley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AAFF-63F8-4062-98F2-6C7FEA4A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9546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2E9B15-D144-4451-A2AA-DF778853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WVU Medicine – St. Joseph’s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3C7F-5FD3-4D5A-A6DC-F560B023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7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F0175-E057-4914-A5EF-67B2ABE6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WVU Medicine – Summersville Regional Medical Center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59D83-A997-485A-94C0-FF506A63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Which survey question is dragging you down the most?</a:t>
            </a:r>
          </a:p>
          <a:p>
            <a:pPr lvl="1"/>
            <a:r>
              <a:rPr lang="en-US" dirty="0"/>
              <a:t>During this hospital stay, staff took </a:t>
            </a:r>
            <a:r>
              <a:rPr lang="en-US" u="sng" dirty="0"/>
              <a:t>my</a:t>
            </a:r>
            <a:r>
              <a:rPr lang="en-US" dirty="0"/>
              <a:t> </a:t>
            </a:r>
            <a:r>
              <a:rPr lang="en-US" u="sng" dirty="0"/>
              <a:t>preferences</a:t>
            </a:r>
            <a:r>
              <a:rPr lang="en-US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had </a:t>
            </a:r>
            <a:r>
              <a:rPr lang="en-US" dirty="0"/>
              <a:t>a good understanding of the things </a:t>
            </a:r>
            <a:r>
              <a:rPr lang="en-US" u="sng" dirty="0"/>
              <a:t>I was</a:t>
            </a:r>
            <a:r>
              <a:rPr lang="en-US" dirty="0"/>
              <a:t> responsible for in managing my health</a:t>
            </a:r>
          </a:p>
          <a:p>
            <a:pPr lvl="1"/>
            <a:r>
              <a:rPr lang="en-US" dirty="0"/>
              <a:t>When I left the hospital, </a:t>
            </a:r>
            <a:r>
              <a:rPr lang="en-US" u="sng" dirty="0"/>
              <a:t>I clearly understood</a:t>
            </a:r>
            <a:r>
              <a:rPr lang="en-US" dirty="0"/>
              <a:t> the purpose for taking each of my medications</a:t>
            </a:r>
          </a:p>
          <a:p>
            <a:r>
              <a:rPr lang="en-US" sz="2400" dirty="0"/>
              <a:t>Share one or two of your small tests of change </a:t>
            </a:r>
          </a:p>
          <a:p>
            <a:r>
              <a:rPr lang="en-US" sz="2400" dirty="0"/>
              <a:t>What did you learn?</a:t>
            </a:r>
          </a:p>
          <a:p>
            <a:r>
              <a:rPr lang="en-US" sz="2400" dirty="0"/>
              <a:t>Any tools, tips, tricks to share? 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03164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5AE58A-2818-4932-957F-861A57B4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War Memorial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F9333-E67F-4CA5-A585-4DBC9D11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50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57324-7602-4271-9D00-7C13C3E6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Webster Memorial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6487E-A42F-4468-BE5A-F1D68F220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sz="2000" dirty="0"/>
              <a:t>Which survey question is dragging you down the most?</a:t>
            </a:r>
          </a:p>
          <a:p>
            <a:pPr lvl="1"/>
            <a:r>
              <a:rPr lang="en-US" sz="2000" dirty="0"/>
              <a:t>During this hospital stay, staff took </a:t>
            </a:r>
            <a:r>
              <a:rPr lang="en-US" sz="2000" u="sng" dirty="0"/>
              <a:t>my</a:t>
            </a:r>
            <a:r>
              <a:rPr lang="en-US" sz="2000" dirty="0"/>
              <a:t> </a:t>
            </a:r>
            <a:r>
              <a:rPr lang="en-US" sz="2000" u="sng" dirty="0"/>
              <a:t>preferences</a:t>
            </a:r>
            <a:r>
              <a:rPr lang="en-US" sz="2000" dirty="0"/>
              <a:t> and those of my family or caregiver into account in deciding what my health care needs would be when I left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had </a:t>
            </a:r>
            <a:r>
              <a:rPr lang="en-US" sz="2000" dirty="0"/>
              <a:t>a good understanding of the things </a:t>
            </a:r>
            <a:r>
              <a:rPr lang="en-US" sz="2000" u="sng" dirty="0"/>
              <a:t>I was</a:t>
            </a:r>
            <a:r>
              <a:rPr lang="en-US" sz="2000" dirty="0"/>
              <a:t> responsible for in managing my health</a:t>
            </a:r>
          </a:p>
          <a:p>
            <a:pPr lvl="1"/>
            <a:r>
              <a:rPr lang="en-US" sz="2000" dirty="0"/>
              <a:t>When I left the hospital, </a:t>
            </a:r>
            <a:r>
              <a:rPr lang="en-US" sz="2000" u="sng" dirty="0"/>
              <a:t>I clearly understood</a:t>
            </a:r>
            <a:r>
              <a:rPr lang="en-US" sz="2000" dirty="0"/>
              <a:t> the purpose for taking each of my medications</a:t>
            </a:r>
          </a:p>
          <a:p>
            <a:r>
              <a:rPr lang="en-US" sz="2000" dirty="0"/>
              <a:t>Share one or two of your small tests of change </a:t>
            </a:r>
          </a:p>
          <a:p>
            <a:r>
              <a:rPr lang="en-US" sz="2000" dirty="0"/>
              <a:t>What did you learn?</a:t>
            </a:r>
          </a:p>
          <a:p>
            <a:r>
              <a:rPr lang="en-US" sz="2000" dirty="0"/>
              <a:t>Any tools, tips, tricks to share? </a:t>
            </a:r>
          </a:p>
          <a:p>
            <a:endParaRPr lang="en-US" sz="13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87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09E4B-DA31-094A-81B8-982B54F2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/>
              <a:t>BRN Contact Hours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C34A-30BB-5648-8477-C4E00A71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b="1"/>
              <a:t>To earn 2.0 BRN contact hours for attending today’s webinar:</a:t>
            </a:r>
          </a:p>
          <a:p>
            <a:pPr lvl="1"/>
            <a:r>
              <a:rPr lang="en-US" dirty="0"/>
              <a:t>Complete and submit the post webinar Survey Monkey. A link to the survey will be sent via email after the webinar concludes. </a:t>
            </a:r>
          </a:p>
          <a:p>
            <a:pPr lvl="1"/>
            <a:r>
              <a:rPr lang="en-US" dirty="0"/>
              <a:t>You must participate on the webinar for at least 100 minutes. </a:t>
            </a:r>
          </a:p>
          <a:p>
            <a:pPr lvl="1"/>
            <a:r>
              <a:rPr lang="en-US" dirty="0"/>
              <a:t>Certificates will be issued via email within one week after submitting the survey. </a:t>
            </a:r>
          </a:p>
          <a:p>
            <a:pPr lvl="1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Placeholder 14">
            <a:extLst>
              <a:ext uri="{FF2B5EF4-FFF2-40B4-BE49-F238E27FC236}">
                <a16:creationId xmlns:a16="http://schemas.microsoft.com/office/drawing/2014/main" id="{3E977728-7B94-40A8-B200-F73759713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96"/>
          <a:stretch/>
        </p:blipFill>
        <p:spPr>
          <a:xfrm>
            <a:off x="7678967" y="1075239"/>
            <a:ext cx="4201611" cy="420161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dog lying on a bed&#10;&#10;Description automatically generated">
            <a:extLst>
              <a:ext uri="{FF2B5EF4-FFF2-40B4-BE49-F238E27FC236}">
                <a16:creationId xmlns:a16="http://schemas.microsoft.com/office/drawing/2014/main" id="{3BF9847C-93C7-4AA6-8DDD-1C60282DF4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8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0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FEFE7B-7258-4B53-B576-B6186ADE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Post-sprint recovery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7388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581E-A3A5-4B9D-9998-1D9B149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Let’s Revisit Learning Objectives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CB298F-1CD0-49D1-BB1B-124FDAE840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105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E47F8-2A27-4488-BB90-0BDDC078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What will YOU test next?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Footsteps Steps Icon - Free vector graphic on Pixabay">
            <a:extLst>
              <a:ext uri="{FF2B5EF4-FFF2-40B4-BE49-F238E27FC236}">
                <a16:creationId xmlns:a16="http://schemas.microsoft.com/office/drawing/2014/main" id="{8158E228-AD9D-4BC5-BA8A-BCBD6E0C43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 r="1" b="7139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965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495F0-4BE1-4356-BB32-BE2568E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7F8C-CF13-45DA-8C9C-F85852BD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US" sz="4800" dirty="0"/>
              <a:t>What will you test next?</a:t>
            </a:r>
          </a:p>
          <a:p>
            <a:r>
              <a:rPr lang="en-US" sz="4800" dirty="0"/>
              <a:t>How will you know if it is helping?</a:t>
            </a:r>
          </a:p>
          <a:p>
            <a:r>
              <a:rPr lang="en-US" sz="4800" dirty="0"/>
              <a:t>How will you plan your next STOC?</a:t>
            </a:r>
          </a:p>
          <a:p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1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1E5EA5-2B28-49CA-ACE9-03185E5AE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Send your plan for next steps to Dianna </a:t>
            </a:r>
          </a:p>
        </p:txBody>
      </p:sp>
    </p:spTree>
    <p:extLst>
      <p:ext uri="{BB962C8B-B14F-4D97-AF65-F5344CB8AC3E}">
        <p14:creationId xmlns:p14="http://schemas.microsoft.com/office/powerpoint/2010/main" val="24493231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0F09C-8CC5-4A74-A11C-02AF0CC8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Closing comments and next steps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Content Placeholder 4" descr="A picture containing sitting, fruit, table, group&#10;&#10;Description automatically generated">
            <a:extLst>
              <a:ext uri="{FF2B5EF4-FFF2-40B4-BE49-F238E27FC236}">
                <a16:creationId xmlns:a16="http://schemas.microsoft.com/office/drawing/2014/main" id="{5828E17F-E33D-4C35-8769-B8F100386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" b="2120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56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9E4B-DA31-094A-81B8-982B54F25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US"/>
              <a:t>BRN Contact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1C34A-30BB-5648-8477-C4E00A713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b="1"/>
              <a:t>To earn 2.0 BRN contact hours for attending today’s webinar:</a:t>
            </a:r>
          </a:p>
          <a:p>
            <a:pPr lvl="1"/>
            <a:r>
              <a:rPr lang="en-US" dirty="0"/>
              <a:t>Complete and submit the post webinar Survey Monkey. A link to the survey will be sent via email after the webinar concludes. </a:t>
            </a:r>
          </a:p>
          <a:p>
            <a:pPr lvl="1"/>
            <a:r>
              <a:rPr lang="en-US" dirty="0"/>
              <a:t>You must participate on the webinar for at least 100 minutes. </a:t>
            </a:r>
          </a:p>
          <a:p>
            <a:pPr lvl="1"/>
            <a:r>
              <a:rPr lang="en-US" dirty="0"/>
              <a:t>Certificates will be issued via email within one week after submitting the survey. </a:t>
            </a:r>
          </a:p>
          <a:p>
            <a:pPr lvl="1"/>
            <a:endParaRPr lang="en-US" dirty="0"/>
          </a:p>
        </p:txBody>
      </p:sp>
      <p:pic>
        <p:nvPicPr>
          <p:cNvPr id="4" name="Picture Placeholder 14">
            <a:extLst>
              <a:ext uri="{FF2B5EF4-FFF2-40B4-BE49-F238E27FC236}">
                <a16:creationId xmlns:a16="http://schemas.microsoft.com/office/drawing/2014/main" id="{3E977728-7B94-40A8-B200-F737597130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496"/>
          <a:stretch/>
        </p:blipFill>
        <p:spPr>
          <a:xfrm>
            <a:off x="7678967" y="1075239"/>
            <a:ext cx="4201611" cy="420161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24824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84DC2-AEDD-4FD4-BF4A-595658BF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Please complete the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58D0-97F4-4177-89B3-71A7E66C3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782320"/>
            <a:ext cx="7644627" cy="13294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3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https://www.surveymonkey.com/r/RK7SSBG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3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38C0-1181-4B06-AD3A-DA9401CFC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79538"/>
            <a:ext cx="7467600" cy="23251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/>
              <a:t>Welcome from Dianna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EA0DEB-983C-4A94-9B9A-51E32098C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103120" cy="6858000"/>
          </a:xfrm>
          <a:prstGeom prst="rect">
            <a:avLst/>
          </a:prstGeom>
          <a:solidFill>
            <a:srgbClr val="60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197AD2-3004-4188-A389-E9EAC108A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917129"/>
            <a:ext cx="1920240" cy="1920240"/>
          </a:xfrm>
          <a:prstGeom prst="ellipse">
            <a:avLst/>
          </a:prstGeom>
          <a:solidFill>
            <a:srgbClr val="FFFFFF"/>
          </a:solidFill>
          <a:ln w="19050">
            <a:solidFill>
              <a:srgbClr val="605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man&#10;&#10;Description automatically generated">
            <a:extLst>
              <a:ext uri="{FF2B5EF4-FFF2-40B4-BE49-F238E27FC236}">
                <a16:creationId xmlns:a16="http://schemas.microsoft.com/office/drawing/2014/main" id="{A80D4D8A-7AC7-4B79-BA39-7BE6B4E18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r="18154" b="1"/>
          <a:stretch/>
        </p:blipFill>
        <p:spPr>
          <a:xfrm>
            <a:off x="5229361" y="1010610"/>
            <a:ext cx="1733278" cy="1733278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82D0C51-DE81-4DC1-8D2D-1A3EE14E6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605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6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450CF7-64F7-4E7B-8EE2-F9FAE25DB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Expectations </a:t>
            </a:r>
          </a:p>
        </p:txBody>
      </p:sp>
      <p:sp>
        <p:nvSpPr>
          <p:cNvPr id="30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701E3-BA93-4483-8627-14AC0F4FD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4400" b="1" dirty="0"/>
              <a:t>Each CAH to review HCAHPS scores and establish a goal of increasing our statewide care transition score by 5% 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73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39E93DA-BA0C-4FFD-8859-C0D19FF5C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21361-B5CB-48CC-96B9-B8A21370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1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Kick it back to Barb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9184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269325"/>
            <a:ext cx="6116779" cy="62062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ree Images : grass, structure, game, sports equipment, match ...">
            <a:extLst>
              <a:ext uri="{FF2B5EF4-FFF2-40B4-BE49-F238E27FC236}">
                <a16:creationId xmlns:a16="http://schemas.microsoft.com/office/drawing/2014/main" id="{FC60A5E4-5354-445B-BF40-402AE7A177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r="15440" b="1"/>
          <a:stretch/>
        </p:blipFill>
        <p:spPr bwMode="auto">
          <a:xfrm>
            <a:off x="942597" y="556118"/>
            <a:ext cx="5608830" cy="563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67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5D366-650D-4677-A8E6-23CEB126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24846-5D48-4137-BB10-C4FAE287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best describes my ability to focus on MBQIP improvement work during the pandemic:</a:t>
            </a:r>
          </a:p>
          <a:p>
            <a:pPr lvl="1"/>
            <a:r>
              <a:rPr lang="en-US" dirty="0"/>
              <a:t>I have not had a problem at all</a:t>
            </a:r>
          </a:p>
          <a:p>
            <a:pPr lvl="1"/>
            <a:r>
              <a:rPr lang="en-US" dirty="0"/>
              <a:t>I am keeping up pretty well</a:t>
            </a:r>
          </a:p>
          <a:p>
            <a:pPr lvl="1"/>
            <a:r>
              <a:rPr lang="en-US" dirty="0"/>
              <a:t>I am struggling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5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D581E-A3A5-4B9D-9998-1D9B149E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Objectives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CB298F-1CD0-49D1-BB1B-124FDAE84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7127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841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4F9113F-DEA3-42A2-9E7A-5B0F5B56F3C0}">
  <we:reference id="6840ae38-9964-42ce-b92a-060f297338f1" version="1.0.0.1" store="EXCatalog" storeType="EXCatalog"/>
  <we:alternateReferences>
    <we:reference id="WA104381335" version="1.0.0.1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84FAE5FC4C3A49B918943099FF2D37" ma:contentTypeVersion="18" ma:contentTypeDescription="Create a new document." ma:contentTypeScope="" ma:versionID="2ca73fc241d5211209e59ce41ef05215">
  <xsd:schema xmlns:xsd="http://www.w3.org/2001/XMLSchema" xmlns:xs="http://www.w3.org/2001/XMLSchema" xmlns:p="http://schemas.microsoft.com/office/2006/metadata/properties" xmlns:ns2="55ca0338-3464-458c-8d8c-befa0d25d337" xmlns:ns3="16c272d2-2932-4024-9014-5baf0e569aad" targetNamespace="http://schemas.microsoft.com/office/2006/metadata/properties" ma:root="true" ma:fieldsID="c05c722d8272b636273a9bdf3d61c05a" ns2:_="" ns3:_="">
    <xsd:import namespace="55ca0338-3464-458c-8d8c-befa0d25d337"/>
    <xsd:import namespace="16c272d2-2932-4024-9014-5baf0e56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ca0338-3464-458c-8d8c-befa0d25d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5d773ad-95d2-4bdd-8790-289d27a7ac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272d2-2932-4024-9014-5baf0e56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44ee96-c1c0-41e0-bacd-fbbfd7a7b2b1}" ma:internalName="TaxCatchAll" ma:showField="CatchAllData" ma:web="16c272d2-2932-4024-9014-5baf0e569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D1FFCB-7E6D-4B23-A11C-3B9C0CEE0984}"/>
</file>

<file path=customXml/itemProps2.xml><?xml version="1.0" encoding="utf-8"?>
<ds:datastoreItem xmlns:ds="http://schemas.openxmlformats.org/officeDocument/2006/customXml" ds:itemID="{5541EBE6-1B7E-44AD-961C-6CCC5CE72F48}"/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2840</Words>
  <Application>Microsoft Office PowerPoint</Application>
  <PresentationFormat>Widescreen</PresentationFormat>
  <Paragraphs>241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Trebuchet MS</vt:lpstr>
      <vt:lpstr>Office Theme</vt:lpstr>
      <vt:lpstr>We will get started at 1:00pm EST</vt:lpstr>
      <vt:lpstr>Using Zoom</vt:lpstr>
      <vt:lpstr>MBQIP Summer 2020 Meeting Part Two</vt:lpstr>
      <vt:lpstr>BRN Contact Hours</vt:lpstr>
      <vt:lpstr>Welcome from Dianna</vt:lpstr>
      <vt:lpstr>Expectations </vt:lpstr>
      <vt:lpstr>Kick it back to Barb</vt:lpstr>
      <vt:lpstr>Polling Question</vt:lpstr>
      <vt:lpstr>Learning Objectives </vt:lpstr>
      <vt:lpstr>HCAHPS Composite 7 Care Transitions </vt:lpstr>
      <vt:lpstr>Polling Question</vt:lpstr>
      <vt:lpstr>Polling Question</vt:lpstr>
      <vt:lpstr>Our Journey So Far</vt:lpstr>
      <vt:lpstr>January 28, 2020 B.C.</vt:lpstr>
      <vt:lpstr>April 23, 2020: We shared some small tests of change… </vt:lpstr>
      <vt:lpstr>PowerPoint Presentation</vt:lpstr>
      <vt:lpstr>PowerPoint Presentation</vt:lpstr>
      <vt:lpstr>Are you ready to sprint? </vt:lpstr>
      <vt:lpstr>Hospital Round Table Discussion</vt:lpstr>
      <vt:lpstr>Boone Memorial</vt:lpstr>
      <vt:lpstr>Broaddus Hospital</vt:lpstr>
      <vt:lpstr>Grafton City Hospital</vt:lpstr>
      <vt:lpstr>Grant Memorial</vt:lpstr>
      <vt:lpstr>Hampshire Memorial</vt:lpstr>
      <vt:lpstr>Minnie Hamilton Health System</vt:lpstr>
      <vt:lpstr>Mon Health Preston Memorial</vt:lpstr>
      <vt:lpstr>Montgomery General</vt:lpstr>
      <vt:lpstr>Plateau Medical Center</vt:lpstr>
      <vt:lpstr>Pocahontas Memorial</vt:lpstr>
      <vt:lpstr>Roane General</vt:lpstr>
      <vt:lpstr>Sistersville General</vt:lpstr>
      <vt:lpstr>WVU Medicine – Braxton County Memorial</vt:lpstr>
      <vt:lpstr>WVU Medicine – Jackson General</vt:lpstr>
      <vt:lpstr>WVU Medicine – Jefferson Memorial</vt:lpstr>
      <vt:lpstr>WVU Medicine – Potomac Valley</vt:lpstr>
      <vt:lpstr>WVU Medicine – St. Joseph’s</vt:lpstr>
      <vt:lpstr>WVU Medicine – Summersville Regional Medical Center</vt:lpstr>
      <vt:lpstr>War Memorial</vt:lpstr>
      <vt:lpstr>Webster Memorial</vt:lpstr>
      <vt:lpstr>Post-sprint recovery</vt:lpstr>
      <vt:lpstr>Let’s Revisit Learning Objectives </vt:lpstr>
      <vt:lpstr>What will YOU test next? </vt:lpstr>
      <vt:lpstr>Questions</vt:lpstr>
      <vt:lpstr>Send your plan for next steps to Dianna </vt:lpstr>
      <vt:lpstr>Closing comments and next steps</vt:lpstr>
      <vt:lpstr>BRN Contact Hours</vt:lpstr>
      <vt:lpstr>Please complete the survey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 DeBaun</dc:creator>
  <cp:lastModifiedBy>Barb DeBaun</cp:lastModifiedBy>
  <cp:revision>17</cp:revision>
  <dcterms:created xsi:type="dcterms:W3CDTF">2020-07-09T22:53:07Z</dcterms:created>
  <dcterms:modified xsi:type="dcterms:W3CDTF">2020-07-13T22:54:20Z</dcterms:modified>
</cp:coreProperties>
</file>