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59" r:id="rId4"/>
    <p:sldId id="257" r:id="rId5"/>
    <p:sldId id="260" r:id="rId6"/>
    <p:sldId id="1425" r:id="rId7"/>
    <p:sldId id="1475" r:id="rId8"/>
    <p:sldId id="1476" r:id="rId9"/>
    <p:sldId id="265" r:id="rId10"/>
    <p:sldId id="264" r:id="rId11"/>
    <p:sldId id="1477" r:id="rId12"/>
    <p:sldId id="14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6971B-1134-4BC4-870F-0755EF2679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65CE7B-3EEC-4958-B885-9F69203F817E}">
      <dgm:prSet/>
      <dgm:spPr/>
      <dgm:t>
        <a:bodyPr/>
        <a:lstStyle/>
        <a:p>
          <a:r>
            <a:rPr lang="en-US"/>
            <a:t>During this hospital stay, staff took </a:t>
          </a:r>
          <a:r>
            <a:rPr lang="en-US" u="sng"/>
            <a:t>my</a:t>
          </a:r>
          <a:r>
            <a:rPr lang="en-US"/>
            <a:t> </a:t>
          </a:r>
          <a:r>
            <a:rPr lang="en-US" u="sng"/>
            <a:t>preferences</a:t>
          </a:r>
          <a:r>
            <a:rPr lang="en-US"/>
            <a:t> and those of my family or caregiver into account in deciding what my health care needs would be when I left</a:t>
          </a:r>
        </a:p>
      </dgm:t>
    </dgm:pt>
    <dgm:pt modelId="{33EF87DF-5368-4BB2-BA26-8956C4D9FB45}" type="parTrans" cxnId="{1A29C26E-EB87-4DDB-82D3-16F95DDCC10F}">
      <dgm:prSet/>
      <dgm:spPr/>
      <dgm:t>
        <a:bodyPr/>
        <a:lstStyle/>
        <a:p>
          <a:endParaRPr lang="en-US"/>
        </a:p>
      </dgm:t>
    </dgm:pt>
    <dgm:pt modelId="{A6E61DF2-2E23-4DF3-9137-D8A1389D92D6}" type="sibTrans" cxnId="{1A29C26E-EB87-4DDB-82D3-16F95DDCC10F}">
      <dgm:prSet/>
      <dgm:spPr/>
      <dgm:t>
        <a:bodyPr/>
        <a:lstStyle/>
        <a:p>
          <a:endParaRPr lang="en-US"/>
        </a:p>
      </dgm:t>
    </dgm:pt>
    <dgm:pt modelId="{65B47D17-2A12-42A4-A6E5-D50208289EAC}">
      <dgm:prSet/>
      <dgm:spPr/>
      <dgm:t>
        <a:bodyPr/>
        <a:lstStyle/>
        <a:p>
          <a:r>
            <a:rPr lang="en-US"/>
            <a:t>When I left the hospital, </a:t>
          </a:r>
          <a:r>
            <a:rPr lang="en-US" u="sng"/>
            <a:t>I had </a:t>
          </a:r>
          <a:r>
            <a:rPr lang="en-US"/>
            <a:t>a good understanding of the things </a:t>
          </a:r>
          <a:r>
            <a:rPr lang="en-US" u="sng"/>
            <a:t>I was</a:t>
          </a:r>
          <a:r>
            <a:rPr lang="en-US"/>
            <a:t> responsible for in managing my health</a:t>
          </a:r>
        </a:p>
      </dgm:t>
    </dgm:pt>
    <dgm:pt modelId="{29238CD5-BB3E-46E0-B516-945544BCB50B}" type="parTrans" cxnId="{E8521A26-F2CD-4DEE-8A31-F44E0C83BD14}">
      <dgm:prSet/>
      <dgm:spPr/>
      <dgm:t>
        <a:bodyPr/>
        <a:lstStyle/>
        <a:p>
          <a:endParaRPr lang="en-US"/>
        </a:p>
      </dgm:t>
    </dgm:pt>
    <dgm:pt modelId="{48670FDF-F9EE-4D9F-BEC8-B1B361474E8C}" type="sibTrans" cxnId="{E8521A26-F2CD-4DEE-8A31-F44E0C83BD14}">
      <dgm:prSet/>
      <dgm:spPr/>
      <dgm:t>
        <a:bodyPr/>
        <a:lstStyle/>
        <a:p>
          <a:endParaRPr lang="en-US"/>
        </a:p>
      </dgm:t>
    </dgm:pt>
    <dgm:pt modelId="{5E00DF66-1550-4906-AF22-B72BC74ABCAC}">
      <dgm:prSet/>
      <dgm:spPr/>
      <dgm:t>
        <a:bodyPr/>
        <a:lstStyle/>
        <a:p>
          <a:r>
            <a:rPr lang="en-US"/>
            <a:t>When I left the hospital, </a:t>
          </a:r>
          <a:r>
            <a:rPr lang="en-US" u="sng"/>
            <a:t>I clearly understood</a:t>
          </a:r>
          <a:r>
            <a:rPr lang="en-US"/>
            <a:t> the purpose for taking each of my medications</a:t>
          </a:r>
        </a:p>
      </dgm:t>
    </dgm:pt>
    <dgm:pt modelId="{46BB8479-2966-4254-8527-1ACBD1A0335A}" type="parTrans" cxnId="{75B14042-787E-40AD-8A71-A2911901F4D9}">
      <dgm:prSet/>
      <dgm:spPr/>
      <dgm:t>
        <a:bodyPr/>
        <a:lstStyle/>
        <a:p>
          <a:endParaRPr lang="en-US"/>
        </a:p>
      </dgm:t>
    </dgm:pt>
    <dgm:pt modelId="{8A751BB0-E485-4C8C-866D-B9B97360254F}" type="sibTrans" cxnId="{75B14042-787E-40AD-8A71-A2911901F4D9}">
      <dgm:prSet/>
      <dgm:spPr/>
      <dgm:t>
        <a:bodyPr/>
        <a:lstStyle/>
        <a:p>
          <a:endParaRPr lang="en-US"/>
        </a:p>
      </dgm:t>
    </dgm:pt>
    <dgm:pt modelId="{437A3B4C-D829-4F7D-9595-CF1FB5FB8895}" type="pres">
      <dgm:prSet presAssocID="{2256971B-1134-4BC4-870F-0755EF267955}" presName="linear" presStyleCnt="0">
        <dgm:presLayoutVars>
          <dgm:animLvl val="lvl"/>
          <dgm:resizeHandles val="exact"/>
        </dgm:presLayoutVars>
      </dgm:prSet>
      <dgm:spPr/>
    </dgm:pt>
    <dgm:pt modelId="{CF37D3DC-C2DA-4BAE-A110-3C78C7B3F578}" type="pres">
      <dgm:prSet presAssocID="{CA65CE7B-3EEC-4958-B885-9F69203F81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F64CCF-F4D4-497B-88F9-EB38F0A8236F}" type="pres">
      <dgm:prSet presAssocID="{A6E61DF2-2E23-4DF3-9137-D8A1389D92D6}" presName="spacer" presStyleCnt="0"/>
      <dgm:spPr/>
    </dgm:pt>
    <dgm:pt modelId="{1F2EFA0A-5A5B-4F4C-9119-43A6308B58DB}" type="pres">
      <dgm:prSet presAssocID="{65B47D17-2A12-42A4-A6E5-D50208289E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792483-7A2E-45BD-82DA-DD99A5AA282E}" type="pres">
      <dgm:prSet presAssocID="{48670FDF-F9EE-4D9F-BEC8-B1B361474E8C}" presName="spacer" presStyleCnt="0"/>
      <dgm:spPr/>
    </dgm:pt>
    <dgm:pt modelId="{17630B64-9D63-4F90-8B78-1E044B510082}" type="pres">
      <dgm:prSet presAssocID="{5E00DF66-1550-4906-AF22-B72BC74ABC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521A26-F2CD-4DEE-8A31-F44E0C83BD14}" srcId="{2256971B-1134-4BC4-870F-0755EF267955}" destId="{65B47D17-2A12-42A4-A6E5-D50208289EAC}" srcOrd="1" destOrd="0" parTransId="{29238CD5-BB3E-46E0-B516-945544BCB50B}" sibTransId="{48670FDF-F9EE-4D9F-BEC8-B1B361474E8C}"/>
    <dgm:cxn modelId="{0514C338-55F0-4DBD-8501-EDD0D4BCAC84}" type="presOf" srcId="{CA65CE7B-3EEC-4958-B885-9F69203F817E}" destId="{CF37D3DC-C2DA-4BAE-A110-3C78C7B3F578}" srcOrd="0" destOrd="0" presId="urn:microsoft.com/office/officeart/2005/8/layout/vList2"/>
    <dgm:cxn modelId="{75B14042-787E-40AD-8A71-A2911901F4D9}" srcId="{2256971B-1134-4BC4-870F-0755EF267955}" destId="{5E00DF66-1550-4906-AF22-B72BC74ABCAC}" srcOrd="2" destOrd="0" parTransId="{46BB8479-2966-4254-8527-1ACBD1A0335A}" sibTransId="{8A751BB0-E485-4C8C-866D-B9B97360254F}"/>
    <dgm:cxn modelId="{A712E46D-D361-4B7F-A62F-788164B7B159}" type="presOf" srcId="{65B47D17-2A12-42A4-A6E5-D50208289EAC}" destId="{1F2EFA0A-5A5B-4F4C-9119-43A6308B58DB}" srcOrd="0" destOrd="0" presId="urn:microsoft.com/office/officeart/2005/8/layout/vList2"/>
    <dgm:cxn modelId="{1A29C26E-EB87-4DDB-82D3-16F95DDCC10F}" srcId="{2256971B-1134-4BC4-870F-0755EF267955}" destId="{CA65CE7B-3EEC-4958-B885-9F69203F817E}" srcOrd="0" destOrd="0" parTransId="{33EF87DF-5368-4BB2-BA26-8956C4D9FB45}" sibTransId="{A6E61DF2-2E23-4DF3-9137-D8A1389D92D6}"/>
    <dgm:cxn modelId="{E7EE3D70-10FE-4CE5-8BAD-46BFA7422345}" type="presOf" srcId="{2256971B-1134-4BC4-870F-0755EF267955}" destId="{437A3B4C-D829-4F7D-9595-CF1FB5FB8895}" srcOrd="0" destOrd="0" presId="urn:microsoft.com/office/officeart/2005/8/layout/vList2"/>
    <dgm:cxn modelId="{1F01359B-3314-4C9B-B2B5-55D3C9E86097}" type="presOf" srcId="{5E00DF66-1550-4906-AF22-B72BC74ABCAC}" destId="{17630B64-9D63-4F90-8B78-1E044B510082}" srcOrd="0" destOrd="0" presId="urn:microsoft.com/office/officeart/2005/8/layout/vList2"/>
    <dgm:cxn modelId="{4BDE25B1-6D28-4646-8AD0-8DF6B1C8CD18}" type="presParOf" srcId="{437A3B4C-D829-4F7D-9595-CF1FB5FB8895}" destId="{CF37D3DC-C2DA-4BAE-A110-3C78C7B3F578}" srcOrd="0" destOrd="0" presId="urn:microsoft.com/office/officeart/2005/8/layout/vList2"/>
    <dgm:cxn modelId="{B8EDCCF6-F70B-4962-8288-A922FE3CD334}" type="presParOf" srcId="{437A3B4C-D829-4F7D-9595-CF1FB5FB8895}" destId="{4BF64CCF-F4D4-497B-88F9-EB38F0A8236F}" srcOrd="1" destOrd="0" presId="urn:microsoft.com/office/officeart/2005/8/layout/vList2"/>
    <dgm:cxn modelId="{C5E2074A-A3CD-4849-ABEB-BF114073DFAD}" type="presParOf" srcId="{437A3B4C-D829-4F7D-9595-CF1FB5FB8895}" destId="{1F2EFA0A-5A5B-4F4C-9119-43A6308B58DB}" srcOrd="2" destOrd="0" presId="urn:microsoft.com/office/officeart/2005/8/layout/vList2"/>
    <dgm:cxn modelId="{007A7B42-ACD1-43E5-A8BF-E440EC138557}" type="presParOf" srcId="{437A3B4C-D829-4F7D-9595-CF1FB5FB8895}" destId="{84792483-7A2E-45BD-82DA-DD99A5AA282E}" srcOrd="3" destOrd="0" presId="urn:microsoft.com/office/officeart/2005/8/layout/vList2"/>
    <dgm:cxn modelId="{EE01FC46-4B34-4998-86F0-8A203EC5F441}" type="presParOf" srcId="{437A3B4C-D829-4F7D-9595-CF1FB5FB8895}" destId="{17630B64-9D63-4F90-8B78-1E044B5100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7D3DC-C2DA-4BAE-A110-3C78C7B3F578}">
      <dsp:nvSpPr>
        <dsp:cNvPr id="0" name=""/>
        <dsp:cNvSpPr/>
      </dsp:nvSpPr>
      <dsp:spPr>
        <a:xfrm>
          <a:off x="0" y="84402"/>
          <a:ext cx="6513603" cy="1855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During this hospital stay, staff took </a:t>
          </a:r>
          <a:r>
            <a:rPr lang="en-US" sz="2600" u="sng" kern="1200"/>
            <a:t>my</a:t>
          </a:r>
          <a:r>
            <a:rPr lang="en-US" sz="2600" kern="1200"/>
            <a:t> </a:t>
          </a:r>
          <a:r>
            <a:rPr lang="en-US" sz="2600" u="sng" kern="1200"/>
            <a:t>preferences</a:t>
          </a:r>
          <a:r>
            <a:rPr lang="en-US" sz="2600" kern="1200"/>
            <a:t> and those of my family or caregiver into account in deciding what my health care needs would be when I left</a:t>
          </a:r>
        </a:p>
      </dsp:txBody>
      <dsp:txXfrm>
        <a:off x="90584" y="174986"/>
        <a:ext cx="6332435" cy="1674452"/>
      </dsp:txXfrm>
    </dsp:sp>
    <dsp:sp modelId="{1F2EFA0A-5A5B-4F4C-9119-43A6308B58DB}">
      <dsp:nvSpPr>
        <dsp:cNvPr id="0" name=""/>
        <dsp:cNvSpPr/>
      </dsp:nvSpPr>
      <dsp:spPr>
        <a:xfrm>
          <a:off x="0" y="2014902"/>
          <a:ext cx="6513603" cy="18556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When I left the hospital, </a:t>
          </a:r>
          <a:r>
            <a:rPr lang="en-US" sz="2600" u="sng" kern="1200"/>
            <a:t>I had </a:t>
          </a:r>
          <a:r>
            <a:rPr lang="en-US" sz="2600" kern="1200"/>
            <a:t>a good understanding of the things </a:t>
          </a:r>
          <a:r>
            <a:rPr lang="en-US" sz="2600" u="sng" kern="1200"/>
            <a:t>I was</a:t>
          </a:r>
          <a:r>
            <a:rPr lang="en-US" sz="2600" kern="1200"/>
            <a:t> responsible for in managing my health</a:t>
          </a:r>
        </a:p>
      </dsp:txBody>
      <dsp:txXfrm>
        <a:off x="90584" y="2105486"/>
        <a:ext cx="6332435" cy="1674452"/>
      </dsp:txXfrm>
    </dsp:sp>
    <dsp:sp modelId="{17630B64-9D63-4F90-8B78-1E044B510082}">
      <dsp:nvSpPr>
        <dsp:cNvPr id="0" name=""/>
        <dsp:cNvSpPr/>
      </dsp:nvSpPr>
      <dsp:spPr>
        <a:xfrm>
          <a:off x="0" y="3945403"/>
          <a:ext cx="6513603" cy="1855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When I left the hospital, </a:t>
          </a:r>
          <a:r>
            <a:rPr lang="en-US" sz="2600" u="sng" kern="1200"/>
            <a:t>I clearly understood</a:t>
          </a:r>
          <a:r>
            <a:rPr lang="en-US" sz="2600" kern="1200"/>
            <a:t> the purpose for taking each of my medications</a:t>
          </a:r>
        </a:p>
      </dsp:txBody>
      <dsp:txXfrm>
        <a:off x="90584" y="4035987"/>
        <a:ext cx="6332435" cy="1674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3775-DF44-4389-9DA0-01C93CAF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A143F-8A60-4D6D-8FAB-A06AD3C43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1312-CC76-466A-AA8F-DF97C81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6E389-020F-4E75-9C85-CED11B6B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B608-83C9-433D-B001-CBC52E24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8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6D80-9F4B-476E-B037-70EF4B53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2DE6E-4770-442F-933F-9325A44E1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FF6FA-3DC4-43B6-8343-7F5273F5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D93C-EDFE-425A-955E-12DEDA9B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60A4-FFCB-4D22-B2F3-AFF89D74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61D14-26AB-4888-B9E1-75EA6B14B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C5475-3820-4E9E-9D9F-490A22DEF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5B34-79B9-4174-8344-0637FC90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D59BC-EE61-49B6-8DB3-D89EB152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DB42F-5114-4EE4-BD7C-F508574A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52B3-C759-4B05-940C-44B98D7A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8D2A-30B5-40EE-92CC-02EAF4776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7CF3B-7F99-48AD-A4E1-BFBAE0BE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F099E-E889-4459-BBC2-160C4017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4C97A-4FA5-4A60-8A9B-417AF02A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4233-839A-426A-A34A-A7FEE71E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9E5CA-63DB-4992-867B-BB572D1B5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30CDE-7062-40D2-8AC0-557E9D6A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6B32D-9222-4F40-A247-7C547440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9508-C96F-418C-972E-BB04A0CF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54A8-0CA0-474E-9DC6-F713C9E1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26291-F13B-4911-AD71-353198850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23698-E87D-4AF2-9CDD-9AF447EA5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B7F53-BBA3-4B0F-B783-D3E67325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E28FB-514E-473C-AD88-6A695568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F4964-E8F5-41E4-8522-DF84B3F0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0900-B9F4-4861-BC21-C91A4D35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A5CB9-A077-4934-A216-337BA078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CAF81-101E-4E2F-835E-4D57F02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84AC8-E860-4C49-BFF6-FD8CD368B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0EB35-195A-4A72-86A1-11B2C6953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EA35E-C378-42DE-A33C-5BBDA5E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F16B9-E4FF-4AB8-9767-A81E7D84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AED22-DDBC-4208-A10C-02BF363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68DC-A409-4457-AC12-FB772B70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BAF77-49FE-4134-8967-E9DD15B0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AB3E9-76AC-46A8-843B-5269486F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BB6B-1969-40A4-88CB-97D581B1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F1315-229C-4D59-BAE5-71A173E7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A8EE6-DA92-45E5-99DF-C416CCBD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3E091-8B5F-4403-82F6-D8214956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648E-40F2-454E-8769-1913EC87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043A1-B93D-4042-9DFD-65144E4C7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D7DDC-9E54-4AAF-9BFB-941ED6940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A1BEB-FA85-4B5A-91A7-06DAA777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0AF9-D134-41EE-ACEC-80277EB5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76016-458F-41C1-9332-228C3886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1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F89B-AC0F-4C72-91C9-16BF91AB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0799-BDDD-43C4-A47E-3C1F82C64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5B8EC-96AE-439C-9A20-52F2C7367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B4C7E-2F0C-4B5B-8651-6EC1AA51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0C8E-5963-48B8-BE79-4188AD51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DBE9F-E4AB-41AE-9B36-9C3F42A9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723A7-77E5-40C5-A2CD-A2A2CB39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2B453-F14B-4665-9D8E-893C74928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0DC1-8B1A-459E-AB69-88C0D6738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79B8-564C-42D3-A970-50F3BB56AFE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F221-15F3-4349-9577-CB33529F5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E6008-87EE-41A4-99AC-E4C266188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C3F7-8886-459E-A062-7C92F2F40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EAABA-33D3-4D72-A1B7-DB2A8B21B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8" y="4525347"/>
            <a:ext cx="7477588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Office Hours for W VA MBQIP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7B4F4-C2CF-4C7F-A9F4-F454CB446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7" y="4525347"/>
            <a:ext cx="4068811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Barbara DeBaun, MSN, RN, CIC</a:t>
            </a:r>
          </a:p>
          <a:p>
            <a:pPr algn="l"/>
            <a:r>
              <a:rPr lang="en-US" sz="2000" dirty="0"/>
              <a:t>Improvement Advisor Cynosure Health</a:t>
            </a:r>
          </a:p>
          <a:p>
            <a:pPr algn="l"/>
            <a:r>
              <a:rPr lang="en-US" sz="2000" dirty="0"/>
              <a:t>February 19, 2020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4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CB03A-802A-472A-8A58-5551E07C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700" dirty="0">
                <a:solidFill>
                  <a:schemeClr val="accent1"/>
                </a:solidFill>
              </a:rPr>
              <a:t>  INTERVENTIONS</a:t>
            </a:r>
            <a:br>
              <a:rPr lang="en-US" sz="3700" dirty="0">
                <a:solidFill>
                  <a:schemeClr val="accent1"/>
                </a:solidFill>
              </a:rPr>
            </a:br>
            <a:r>
              <a:rPr lang="en-US" sz="3700" dirty="0">
                <a:solidFill>
                  <a:schemeClr val="accent1"/>
                </a:solidFill>
              </a:rPr>
              <a:t>	Scripting: “Reminds” patient/families of the “Right” answers!</a:t>
            </a:r>
            <a:br>
              <a:rPr lang="en-US" sz="3700" dirty="0">
                <a:solidFill>
                  <a:schemeClr val="accent1"/>
                </a:solidFill>
              </a:rPr>
            </a:br>
            <a:r>
              <a:rPr lang="en-US" sz="3700" dirty="0">
                <a:solidFill>
                  <a:schemeClr val="accent1"/>
                </a:solidFill>
              </a:rPr>
              <a:t>	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33330-44CE-41A6-AED8-DECD54EF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459396"/>
            <a:ext cx="6571265" cy="5574083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000" u="sng" dirty="0"/>
              <a:t>PREFERENCES</a:t>
            </a:r>
          </a:p>
          <a:p>
            <a:pPr marL="0" indent="0">
              <a:buNone/>
            </a:pPr>
            <a:r>
              <a:rPr lang="en-US" sz="2000" dirty="0"/>
              <a:t>	Do you have a “PREFERENCE” in home health 	providers?</a:t>
            </a:r>
          </a:p>
          <a:p>
            <a:pPr marL="0" indent="0">
              <a:buNone/>
            </a:pPr>
            <a:r>
              <a:rPr lang="en-US" sz="2000" dirty="0"/>
              <a:t>	Do you have a “PREFERENCE” in which pharmacy you 	use?</a:t>
            </a:r>
          </a:p>
          <a:p>
            <a:pPr marL="0" indent="0">
              <a:buNone/>
            </a:pPr>
            <a:r>
              <a:rPr lang="en-US" sz="2000" dirty="0"/>
              <a:t>	Do you have a “PREFERENCE” in times or days we can 	schedule your follow-up visit?</a:t>
            </a:r>
          </a:p>
          <a:p>
            <a:pPr marL="0" indent="0">
              <a:buNone/>
            </a:pPr>
            <a:r>
              <a:rPr lang="en-US" sz="2000" dirty="0"/>
              <a:t>	Do you have a “PREFERENCE” when we call to check on you 	after you are discharged? </a:t>
            </a:r>
          </a:p>
          <a:p>
            <a:r>
              <a:rPr lang="en-US" sz="2000" u="sng" dirty="0"/>
              <a:t>RESPONSIBILITIES</a:t>
            </a:r>
          </a:p>
          <a:p>
            <a:pPr marL="0" indent="0">
              <a:buNone/>
            </a:pPr>
            <a:r>
              <a:rPr lang="en-US" sz="2000" dirty="0"/>
              <a:t>	You are “RESPONSIBLE” for taking your medicines and 	following up with your doctor as scheduled</a:t>
            </a:r>
          </a:p>
          <a:p>
            <a:r>
              <a:rPr lang="en-US" sz="2000" u="sng" dirty="0"/>
              <a:t>MEDICATION UNDERSTANDING</a:t>
            </a:r>
          </a:p>
          <a:p>
            <a:pPr marL="0" indent="0">
              <a:buNone/>
            </a:pPr>
            <a:r>
              <a:rPr lang="en-US" sz="2000" dirty="0"/>
              <a:t>	ALWAYS provide the name, dose, purpose and side 	effects of each medication every single time!</a:t>
            </a:r>
          </a:p>
          <a:p>
            <a:pPr marL="0" indent="0">
              <a:buNone/>
            </a:pPr>
            <a:r>
              <a:rPr lang="en-US" sz="2000" dirty="0"/>
              <a:t>I want to go over your medications again so when you get home you will “UNDERSTAND THE PURPOSE FOR TAKING EACH MEDICATION”. </a:t>
            </a:r>
          </a:p>
          <a:p>
            <a:pPr marL="0" indent="0">
              <a:buNone/>
            </a:pPr>
            <a:r>
              <a:rPr lang="en-US" sz="2000" dirty="0"/>
              <a:t>Pharmacy will also speak with you about your medications before you are discharged</a:t>
            </a:r>
          </a:p>
          <a:p>
            <a:pPr marL="0" indent="0">
              <a:buNone/>
            </a:pPr>
            <a:r>
              <a:rPr lang="en-US" sz="1500" dirty="0"/>
              <a:t>														           	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B8D44-9323-4673-8302-8A0D7632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3BDE9-860B-42E8-A630-045F96F5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This is what we agreed 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01E3-BA93-4483-8627-14AC0F4F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Each CAH is expected to review HCAHPS scores and establish a goal of increasing our statewide care transition score by 5% 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necklace&#10;&#10;Description automatically generated">
            <a:extLst>
              <a:ext uri="{FF2B5EF4-FFF2-40B4-BE49-F238E27FC236}">
                <a16:creationId xmlns:a16="http://schemas.microsoft.com/office/drawing/2014/main" id="{45E9A1FE-B64A-41C9-AB22-EF8233DBC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 b="27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71AE3-8348-4D63-851E-C3173C7C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It’s your time to share…what small test of change have you explored?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sign on a wooden surface&#10;&#10;Description generated with high confidence">
            <a:extLst>
              <a:ext uri="{FF2B5EF4-FFF2-40B4-BE49-F238E27FC236}">
                <a16:creationId xmlns:a16="http://schemas.microsoft.com/office/drawing/2014/main" id="{829D1AD2-C8FC-4CE8-B3AE-E51453F5A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39" b="14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57FA0-7F17-4D14-A02D-93F4490E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will get started at 1:30pm 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0977-57C3-4A9B-B986-B90DF1D4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Hi, I’m Barb…today’s facilitator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person smiling for the camera&#10;&#10;Description automatically generated">
            <a:extLst>
              <a:ext uri="{FF2B5EF4-FFF2-40B4-BE49-F238E27FC236}">
                <a16:creationId xmlns:a16="http://schemas.microsoft.com/office/drawing/2014/main" id="{DE610BE5-38E5-4787-AD98-0A81EDBE5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b="343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8524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8E10-7489-43E6-B441-DFE1EADD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Office Hour Introduction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wooden door&#10;&#10;Description automatically generated">
            <a:extLst>
              <a:ext uri="{FF2B5EF4-FFF2-40B4-BE49-F238E27FC236}">
                <a16:creationId xmlns:a16="http://schemas.microsoft.com/office/drawing/2014/main" id="{A45390B9-E30D-4EDC-990A-A15B90052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-1" b="1815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548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82F26-1276-45B3-8DAA-A17E1E05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Our recent gathering in Bridgeport</a:t>
            </a:r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2371B27-7E5C-4034-80DE-3558BDFA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25" y="3259138"/>
            <a:ext cx="3165475" cy="2414588"/>
          </a:xfr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5D038BD-3E74-4ED1-B875-F3E4298C9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3259138"/>
            <a:ext cx="2887663" cy="2414588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47C0B39-5130-4466-96DD-0DA586DBF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3259138"/>
            <a:ext cx="3816350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4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075A-8E71-4718-8843-D219B879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of the State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C9647-9A02-45BD-8349-B0585A3FC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28244"/>
            <a:ext cx="7188199" cy="47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F77B3-537B-4796-98AE-6E21867B0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271500"/>
            <a:ext cx="5107816" cy="6462675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3F92556-F003-4280-BEEB-7350BD9BCDE6}"/>
              </a:ext>
            </a:extLst>
          </p:cNvPr>
          <p:cNvSpPr/>
          <p:nvPr/>
        </p:nvSpPr>
        <p:spPr>
          <a:xfrm rot="4033983">
            <a:off x="8584706" y="1447060"/>
            <a:ext cx="1677880" cy="1990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Owner\AppData\Local\Microsoft\Windows\Temporary Internet Files\Content.IE5\KV690T1R\MP900427670[1].jpg">
            <a:extLst>
              <a:ext uri="{FF2B5EF4-FFF2-40B4-BE49-F238E27FC236}">
                <a16:creationId xmlns:a16="http://schemas.microsoft.com/office/drawing/2014/main" id="{27EC416F-F289-4C48-ADE0-780542930E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5782E-627F-488A-88C1-DF790D79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Transitions of Care </a:t>
            </a:r>
          </a:p>
        </p:txBody>
      </p:sp>
    </p:spTree>
    <p:extLst>
      <p:ext uri="{BB962C8B-B14F-4D97-AF65-F5344CB8AC3E}">
        <p14:creationId xmlns:p14="http://schemas.microsoft.com/office/powerpoint/2010/main" val="3110789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3985C1-6401-4956-9264-16C44639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Understanding your care when you left the hospital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F55FA-46D2-4D9D-B3DB-5DAACCB5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Subtitle 2">
            <a:extLst>
              <a:ext uri="{FF2B5EF4-FFF2-40B4-BE49-F238E27FC236}">
                <a16:creationId xmlns:a16="http://schemas.microsoft.com/office/drawing/2014/main" id="{98968E82-85EE-4081-8D0B-F5B36FB89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06095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09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73598A-5C25-4F5A-99DB-A54696367BD4}"/>
</file>

<file path=customXml/itemProps2.xml><?xml version="1.0" encoding="utf-8"?>
<ds:datastoreItem xmlns:ds="http://schemas.openxmlformats.org/officeDocument/2006/customXml" ds:itemID="{B49ACD29-3BBF-422A-81D2-A61B23CBDD2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362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Office Hours for W VA MBQIP Discussion</vt:lpstr>
      <vt:lpstr>We will get started at 1:30pm EST</vt:lpstr>
      <vt:lpstr>Hi, I’m Barb…today’s facilitator</vt:lpstr>
      <vt:lpstr>Office Hour Introduction</vt:lpstr>
      <vt:lpstr>Our recent gathering in Bridgeport</vt:lpstr>
      <vt:lpstr>State of the State</vt:lpstr>
      <vt:lpstr>PowerPoint Presentation</vt:lpstr>
      <vt:lpstr>Transitions of Care </vt:lpstr>
      <vt:lpstr>Understanding your care when you left the hospital</vt:lpstr>
      <vt:lpstr>  INTERVENTIONS  Scripting: “Reminds” patient/families of the “Right” answers!  </vt:lpstr>
      <vt:lpstr>This is what we agreed to</vt:lpstr>
      <vt:lpstr>It’s your time to share…what small test of change have you explored?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Hours for W VA MBQIP Discussion</dc:title>
  <dc:creator>Barb DeBaun</dc:creator>
  <cp:lastModifiedBy>Barb DeBaun</cp:lastModifiedBy>
  <cp:revision>2</cp:revision>
  <dcterms:created xsi:type="dcterms:W3CDTF">2020-02-19T01:49:26Z</dcterms:created>
  <dcterms:modified xsi:type="dcterms:W3CDTF">2020-02-19T01:52:52Z</dcterms:modified>
</cp:coreProperties>
</file>