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2" r:id="rId1"/>
  </p:sldMasterIdLst>
  <p:notesMasterIdLst>
    <p:notesMasterId r:id="rId12"/>
  </p:notesMasterIdLst>
  <p:handoutMasterIdLst>
    <p:handoutMasterId r:id="rId13"/>
  </p:handoutMasterIdLst>
  <p:sldIdLst>
    <p:sldId id="2011" r:id="rId2"/>
    <p:sldId id="3667" r:id="rId3"/>
    <p:sldId id="3676" r:id="rId4"/>
    <p:sldId id="3677" r:id="rId5"/>
    <p:sldId id="3678" r:id="rId6"/>
    <p:sldId id="3683" r:id="rId7"/>
    <p:sldId id="3679" r:id="rId8"/>
    <p:sldId id="3680" r:id="rId9"/>
    <p:sldId id="3681" r:id="rId10"/>
    <p:sldId id="3682" r:id="rId1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Guyot" initials="MG" lastIdx="2" clrIdx="0"/>
  <p:cmAuthor id="1" name="Hillary Zipper" initials="HZ"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200"/>
    <a:srgbClr val="F28E2B"/>
    <a:srgbClr val="CBC06E"/>
    <a:srgbClr val="E7F1F5"/>
    <a:srgbClr val="1EE303"/>
    <a:srgbClr val="005B99"/>
    <a:srgbClr val="E09D53"/>
    <a:srgbClr val="98B764"/>
    <a:srgbClr val="3E8BB1"/>
    <a:srgbClr val="197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6" autoAdjust="0"/>
    <p:restoredTop sz="94343" autoAdjust="0"/>
  </p:normalViewPr>
  <p:slideViewPr>
    <p:cSldViewPr>
      <p:cViewPr varScale="1">
        <p:scale>
          <a:sx n="110" d="100"/>
          <a:sy n="110" d="100"/>
        </p:scale>
        <p:origin x="1626" y="108"/>
      </p:cViewPr>
      <p:guideLst>
        <p:guide orient="horz" pos="624"/>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6645" tIns="48323" rIns="96645" bIns="48323" rtlCol="0"/>
          <a:lstStyle>
            <a:lvl1pPr algn="l">
              <a:defRPr sz="1100"/>
            </a:lvl1pPr>
          </a:lstStyle>
          <a:p>
            <a:endParaRPr lang="en-US" dirty="0"/>
          </a:p>
        </p:txBody>
      </p:sp>
      <p:sp>
        <p:nvSpPr>
          <p:cNvPr id="3" name="Date Placeholder 2"/>
          <p:cNvSpPr>
            <a:spLocks noGrp="1"/>
          </p:cNvSpPr>
          <p:nvPr>
            <p:ph type="dt" sz="quarter" idx="1"/>
          </p:nvPr>
        </p:nvSpPr>
        <p:spPr>
          <a:xfrm>
            <a:off x="4143587" y="0"/>
            <a:ext cx="3169920" cy="479892"/>
          </a:xfrm>
          <a:prstGeom prst="rect">
            <a:avLst/>
          </a:prstGeom>
        </p:spPr>
        <p:txBody>
          <a:bodyPr vert="horz" lIns="96645" tIns="48323" rIns="96645" bIns="48323" rtlCol="0"/>
          <a:lstStyle>
            <a:lvl1pPr algn="r">
              <a:defRPr sz="1100"/>
            </a:lvl1pPr>
          </a:lstStyle>
          <a:p>
            <a:fld id="{D7684E86-29BF-4E96-BDE0-279EAB2DA1AA}" type="datetimeFigureOut">
              <a:rPr lang="en-US" smtClean="0"/>
              <a:t>8/5/2020</a:t>
            </a:fld>
            <a:endParaRPr lang="en-US" dirty="0"/>
          </a:p>
        </p:txBody>
      </p:sp>
      <p:sp>
        <p:nvSpPr>
          <p:cNvPr id="4" name="Footer Placeholder 3"/>
          <p:cNvSpPr>
            <a:spLocks noGrp="1"/>
          </p:cNvSpPr>
          <p:nvPr>
            <p:ph type="ftr" sz="quarter" idx="2"/>
          </p:nvPr>
        </p:nvSpPr>
        <p:spPr>
          <a:xfrm>
            <a:off x="0" y="9119625"/>
            <a:ext cx="3169920" cy="479892"/>
          </a:xfrm>
          <a:prstGeom prst="rect">
            <a:avLst/>
          </a:prstGeom>
        </p:spPr>
        <p:txBody>
          <a:bodyPr vert="horz" lIns="96645" tIns="48323" rIns="96645" bIns="48323" rtlCol="0" anchor="b"/>
          <a:lstStyle>
            <a:lvl1pPr algn="l">
              <a:defRPr sz="1100"/>
            </a:lvl1pPr>
          </a:lstStyle>
          <a:p>
            <a:endParaRPr lang="en-US" dirty="0"/>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6645" tIns="48323" rIns="96645" bIns="48323" rtlCol="0" anchor="b"/>
          <a:lstStyle>
            <a:lvl1pPr algn="r">
              <a:defRPr sz="1100"/>
            </a:lvl1pPr>
          </a:lstStyle>
          <a:p>
            <a:fld id="{912978F9-7115-4969-B500-AB79F290A01D}" type="slidenum">
              <a:rPr lang="en-US" smtClean="0"/>
              <a:t>‹#›</a:t>
            </a:fld>
            <a:endParaRPr lang="en-US" dirty="0"/>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eaLnBrk="1" hangingPunct="1">
              <a:defRPr sz="11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lvl1pPr algn="r" eaLnBrk="1" hangingPunct="1">
              <a:defRPr sz="11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6645" tIns="48323" rIns="96645" bIns="483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eaLnBrk="1" hangingPunct="1">
              <a:defRPr sz="11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3"/>
            <a:ext cx="3169920" cy="480060"/>
          </a:xfrm>
          <a:prstGeom prst="rect">
            <a:avLst/>
          </a:prstGeom>
          <a:noFill/>
          <a:ln w="9525">
            <a:noFill/>
            <a:miter lim="800000"/>
            <a:headEnd/>
            <a:tailEnd/>
          </a:ln>
          <a:effectLst/>
        </p:spPr>
        <p:txBody>
          <a:bodyPr vert="horz" wrap="square" lIns="96645" tIns="48323" rIns="96645" bIns="48323" numCol="1" anchor="b" anchorCtr="0" compatLnSpc="1">
            <a:prstTxWarp prst="textNoShape">
              <a:avLst/>
            </a:prstTxWarp>
          </a:bodyPr>
          <a:lstStyle>
            <a:lvl1pPr algn="r" eaLnBrk="1" hangingPunct="1">
              <a:defRPr sz="11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317263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BC2A6F-4A46-4D33-80A7-0499155B88CE}" type="slidenum">
              <a:rPr lang="en-US" smtClean="0"/>
              <a:pPr>
                <a:defRPr/>
              </a:pPr>
              <a:t>‹#›</a:t>
            </a:fld>
            <a:endParaRPr lang="en-US" dirty="0"/>
          </a:p>
        </p:txBody>
      </p:sp>
    </p:spTree>
    <p:extLst>
      <p:ext uri="{BB962C8B-B14F-4D97-AF65-F5344CB8AC3E}">
        <p14:creationId xmlns:p14="http://schemas.microsoft.com/office/powerpoint/2010/main" val="35790559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72374"/>
            <a:ext cx="6400800" cy="4572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FE3580-C414-4D58-866C-8F6D6B316618}" type="slidenum">
              <a:rPr lang="en-US" smtClean="0"/>
              <a:pPr>
                <a:defRPr/>
              </a:pPr>
              <a:t>‹#›</a:t>
            </a:fld>
            <a:endParaRPr lang="en-US" dirty="0"/>
          </a:p>
        </p:txBody>
      </p:sp>
    </p:spTree>
    <p:extLst>
      <p:ext uri="{BB962C8B-B14F-4D97-AF65-F5344CB8AC3E}">
        <p14:creationId xmlns:p14="http://schemas.microsoft.com/office/powerpoint/2010/main" val="33712018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B353A7-DCBA-4206-B0C8-4A71069C7AD9}" type="slidenum">
              <a:rPr lang="en-US" smtClean="0"/>
              <a:pPr>
                <a:defRPr/>
              </a:pPr>
              <a:t>‹#›</a:t>
            </a:fld>
            <a:endParaRPr lang="en-US" dirty="0"/>
          </a:p>
        </p:txBody>
      </p:sp>
    </p:spTree>
    <p:extLst>
      <p:ext uri="{BB962C8B-B14F-4D97-AF65-F5344CB8AC3E}">
        <p14:creationId xmlns:p14="http://schemas.microsoft.com/office/powerpoint/2010/main" val="19168853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Date Placeholder 2"/>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dirty="0">
                <a:latin typeface="+mn-lt"/>
              </a:defRPr>
            </a:lvl1pPr>
          </a:lstStyle>
          <a:p>
            <a:pPr>
              <a:defRPr/>
            </a:pPr>
            <a:endParaRPr lang="en-US" dirty="0"/>
          </a:p>
        </p:txBody>
      </p:sp>
      <p:sp>
        <p:nvSpPr>
          <p:cNvPr id="4" name="Footer Placeholder 3"/>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en-US" dirty="0"/>
          </a:p>
        </p:txBody>
      </p:sp>
    </p:spTree>
    <p:extLst>
      <p:ext uri="{BB962C8B-B14F-4D97-AF65-F5344CB8AC3E}">
        <p14:creationId xmlns:p14="http://schemas.microsoft.com/office/powerpoint/2010/main" val="3490728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DB23D8-D88F-4FF9-8FC5-CF72CE79B248}" type="slidenum">
              <a:rPr lang="en-US" smtClean="0"/>
              <a:pPr>
                <a:defRPr/>
              </a:pPr>
              <a:t>‹#›</a:t>
            </a:fld>
            <a:endParaRPr lang="en-US" dirty="0"/>
          </a:p>
        </p:txBody>
      </p:sp>
    </p:spTree>
    <p:extLst>
      <p:ext uri="{BB962C8B-B14F-4D97-AF65-F5344CB8AC3E}">
        <p14:creationId xmlns:p14="http://schemas.microsoft.com/office/powerpoint/2010/main" val="13255902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267FF6-9F8E-4DE5-A399-8714E8A7166D}" type="slidenum">
              <a:rPr lang="en-US" smtClean="0"/>
              <a:pPr>
                <a:defRPr/>
              </a:pPr>
              <a:t>‹#›</a:t>
            </a:fld>
            <a:endParaRPr lang="en-US" dirty="0"/>
          </a:p>
        </p:txBody>
      </p:sp>
    </p:spTree>
    <p:extLst>
      <p:ext uri="{BB962C8B-B14F-4D97-AF65-F5344CB8AC3E}">
        <p14:creationId xmlns:p14="http://schemas.microsoft.com/office/powerpoint/2010/main" val="13037662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D5B720-AC2F-4736-B461-39A789051B3C}" type="slidenum">
              <a:rPr lang="en-US" smtClean="0"/>
              <a:pPr>
                <a:defRPr/>
              </a:pPr>
              <a:t>‹#›</a:t>
            </a:fld>
            <a:endParaRPr lang="en-US" dirty="0"/>
          </a:p>
        </p:txBody>
      </p:sp>
    </p:spTree>
    <p:extLst>
      <p:ext uri="{BB962C8B-B14F-4D97-AF65-F5344CB8AC3E}">
        <p14:creationId xmlns:p14="http://schemas.microsoft.com/office/powerpoint/2010/main" val="40372718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D0C97C5-3088-4546-BD00-040891703F2F}" type="slidenum">
              <a:rPr lang="en-US" smtClean="0"/>
              <a:pPr>
                <a:defRPr/>
              </a:pPr>
              <a:t>‹#›</a:t>
            </a:fld>
            <a:endParaRPr lang="en-US" dirty="0"/>
          </a:p>
        </p:txBody>
      </p:sp>
    </p:spTree>
    <p:extLst>
      <p:ext uri="{BB962C8B-B14F-4D97-AF65-F5344CB8AC3E}">
        <p14:creationId xmlns:p14="http://schemas.microsoft.com/office/powerpoint/2010/main" val="8982609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589EE24-D388-43FA-B214-3FEF3392103F}" type="slidenum">
              <a:rPr lang="en-US" smtClean="0"/>
              <a:pPr>
                <a:defRPr/>
              </a:pPr>
              <a:t>‹#›</a:t>
            </a:fld>
            <a:endParaRPr lang="en-US" dirty="0"/>
          </a:p>
        </p:txBody>
      </p:sp>
    </p:spTree>
    <p:extLst>
      <p:ext uri="{BB962C8B-B14F-4D97-AF65-F5344CB8AC3E}">
        <p14:creationId xmlns:p14="http://schemas.microsoft.com/office/powerpoint/2010/main" val="22062864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D92C473-2133-4DE8-8B75-D58D4772F8E9}" type="slidenum">
              <a:rPr lang="en-US" smtClean="0"/>
              <a:pPr>
                <a:defRPr/>
              </a:pPr>
              <a:t>‹#›</a:t>
            </a:fld>
            <a:endParaRPr lang="en-US" dirty="0"/>
          </a:p>
        </p:txBody>
      </p:sp>
    </p:spTree>
    <p:extLst>
      <p:ext uri="{BB962C8B-B14F-4D97-AF65-F5344CB8AC3E}">
        <p14:creationId xmlns:p14="http://schemas.microsoft.com/office/powerpoint/2010/main" val="19390568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3D5F4D-FF71-4744-A65A-BDEE6D1218D7}" type="slidenum">
              <a:rPr lang="en-US" smtClean="0"/>
              <a:pPr>
                <a:defRPr/>
              </a:pPr>
              <a:t>‹#›</a:t>
            </a:fld>
            <a:endParaRPr lang="en-US" dirty="0"/>
          </a:p>
        </p:txBody>
      </p:sp>
    </p:spTree>
    <p:extLst>
      <p:ext uri="{BB962C8B-B14F-4D97-AF65-F5344CB8AC3E}">
        <p14:creationId xmlns:p14="http://schemas.microsoft.com/office/powerpoint/2010/main" val="5473038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3F524A-EC83-4F2C-9746-C5602FB4669B}" type="slidenum">
              <a:rPr lang="en-US" smtClean="0"/>
              <a:pPr>
                <a:defRPr/>
              </a:pPr>
              <a:t>‹#›</a:t>
            </a:fld>
            <a:endParaRPr lang="en-US" dirty="0"/>
          </a:p>
        </p:txBody>
      </p:sp>
    </p:spTree>
    <p:extLst>
      <p:ext uri="{BB962C8B-B14F-4D97-AF65-F5344CB8AC3E}">
        <p14:creationId xmlns:p14="http://schemas.microsoft.com/office/powerpoint/2010/main" val="10802474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4572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914399" y="1417637"/>
            <a:ext cx="729573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1FF01E5-F213-4A2D-82AC-DA78EA58C084}" type="slidenum">
              <a:rPr lang="en-US" smtClean="0"/>
              <a:pPr>
                <a:defRPr/>
              </a:pPr>
              <a:t>‹#›</a:t>
            </a:fld>
            <a:endParaRPr lang="en-US" dirty="0"/>
          </a:p>
        </p:txBody>
      </p:sp>
      <p:sp>
        <p:nvSpPr>
          <p:cNvPr id="1033" name="Slide Number Placeholder 3"/>
          <p:cNvSpPr txBox="1">
            <a:spLocks/>
          </p:cNvSpPr>
          <p:nvPr/>
        </p:nvSpPr>
        <p:spPr bwMode="auto">
          <a:xfrm>
            <a:off x="8610600" y="6492875"/>
            <a:ext cx="533400" cy="365125"/>
          </a:xfrm>
          <a:prstGeom prst="rect">
            <a:avLst/>
          </a:prstGeom>
          <a:noFill/>
          <a:ln>
            <a:noFill/>
          </a:ln>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2FAF52-A8C0-428D-B0BB-FA81FD3C01EA}" type="slidenum">
              <a:rPr lang="en-US" sz="1200" b="0" smtClean="0">
                <a:solidFill>
                  <a:schemeClr val="bg1"/>
                </a:solidFill>
                <a:latin typeface="+mj-lt"/>
                <a:cs typeface="Arial" charset="0"/>
              </a:rPr>
              <a:pPr fontAlgn="base">
                <a:spcBef>
                  <a:spcPct val="0"/>
                </a:spcBef>
                <a:spcAft>
                  <a:spcPct val="0"/>
                </a:spcAft>
                <a:defRPr/>
              </a:pPr>
              <a:t>‹#›</a:t>
            </a:fld>
            <a:endParaRPr lang="en-US" sz="1400" b="0" dirty="0">
              <a:solidFill>
                <a:schemeClr val="bg1"/>
              </a:solidFill>
              <a:latin typeface="+mj-lt"/>
              <a:cs typeface="Arial" charset="0"/>
            </a:endParaRPr>
          </a:p>
        </p:txBody>
      </p:sp>
      <p:cxnSp>
        <p:nvCxnSpPr>
          <p:cNvPr id="14" name="Straight Connector 13"/>
          <p:cNvCxnSpPr/>
          <p:nvPr/>
        </p:nvCxnSpPr>
        <p:spPr>
          <a:xfrm>
            <a:off x="0" y="914400"/>
            <a:ext cx="7543800" cy="0"/>
          </a:xfrm>
          <a:prstGeom prst="line">
            <a:avLst/>
          </a:prstGeom>
          <a:noFill/>
          <a:ln w="9525" cap="flat" cmpd="sng" algn="ctr">
            <a:solidFill>
              <a:srgbClr val="005B99"/>
            </a:solidFill>
            <a:prstDash val="solid"/>
          </a:ln>
          <a:effectLst/>
        </p:spPr>
      </p:cxn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0000" y="670560"/>
            <a:ext cx="1449237" cy="320040"/>
          </a:xfrm>
          <a:prstGeom prst="rect">
            <a:avLst/>
          </a:prstGeom>
        </p:spPr>
      </p:pic>
      <p:cxnSp>
        <p:nvCxnSpPr>
          <p:cNvPr id="10" name="Straight Connector 9"/>
          <p:cNvCxnSpPr/>
          <p:nvPr userDrawn="1"/>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00" y="670560"/>
            <a:ext cx="1449237" cy="320040"/>
          </a:xfrm>
          <a:prstGeom prst="rect">
            <a:avLst/>
          </a:prstGeom>
        </p:spPr>
      </p:pic>
    </p:spTree>
    <p:extLst>
      <p:ext uri="{BB962C8B-B14F-4D97-AF65-F5344CB8AC3E}">
        <p14:creationId xmlns:p14="http://schemas.microsoft.com/office/powerpoint/2010/main" val="200671729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hf hdr="0" ftr="0" dt="0"/>
  <p:txStyles>
    <p:titleStyle>
      <a:lvl1pPr algn="l" rtl="0" eaLnBrk="1" fontAlgn="base" hangingPunct="1">
        <a:spcBef>
          <a:spcPct val="0"/>
        </a:spcBef>
        <a:spcAft>
          <a:spcPct val="0"/>
        </a:spcAft>
        <a:defRPr sz="2800" kern="1200">
          <a:solidFill>
            <a:schemeClr val="tx1"/>
          </a:solidFill>
          <a:latin typeface="+mj-lt"/>
          <a:ea typeface="Verdana" pitchFamily="34" charset="0"/>
          <a:cs typeface="Verdana" pitchFamily="34" charset="0"/>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p:titleStyle>
    <p:bodyStyle>
      <a:lvl1pPr marL="342900" indent="-3429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1pPr>
      <a:lvl2pPr marL="742950" indent="-28575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ClrTx/>
        <a:buFont typeface="Arial" pitchFamily="34" charset="0"/>
        <a:buChar char="•"/>
        <a:defRPr sz="18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2677656"/>
          </a:xfrm>
          <a:prstGeom prst="rect">
            <a:avLst/>
          </a:prstGeom>
          <a:noFill/>
        </p:spPr>
        <p:txBody>
          <a:bodyPr wrap="square" rtlCol="0">
            <a:spAutoFit/>
          </a:bodyPr>
          <a:lstStyle/>
          <a:p>
            <a:pPr algn="ctr">
              <a:tabLst>
                <a:tab pos="1255713" algn="l"/>
              </a:tabLst>
            </a:pPr>
            <a:r>
              <a:rPr lang="en-US" sz="3200" b="1" dirty="0">
                <a:solidFill>
                  <a:schemeClr val="tx2"/>
                </a:solidFill>
              </a:rPr>
              <a:t>CAH Swing Bed PI/QI Project </a:t>
            </a:r>
          </a:p>
          <a:p>
            <a:pPr algn="ctr">
              <a:tabLst>
                <a:tab pos="1255713" algn="l"/>
              </a:tabLst>
            </a:pPr>
            <a:r>
              <a:rPr lang="en-US" sz="3200" b="1" dirty="0">
                <a:solidFill>
                  <a:schemeClr val="tx2"/>
                </a:solidFill>
              </a:rPr>
              <a:t> </a:t>
            </a:r>
            <a:r>
              <a:rPr lang="en-US" sz="2800" b="1" dirty="0">
                <a:solidFill>
                  <a:schemeClr val="tx2"/>
                </a:solidFill>
              </a:rPr>
              <a:t>Upcoming Changes for 10/1/2020</a:t>
            </a:r>
            <a:endParaRPr lang="en-US" sz="2400" b="1" dirty="0">
              <a:solidFill>
                <a:schemeClr val="tx2"/>
              </a:solidFill>
            </a:endParaRPr>
          </a:p>
          <a:p>
            <a:pPr algn="ctr">
              <a:tabLst>
                <a:tab pos="1255713" algn="l"/>
              </a:tabLst>
            </a:pPr>
            <a:r>
              <a:rPr lang="en-US" sz="2800" b="1" dirty="0">
                <a:solidFill>
                  <a:schemeClr val="tx2"/>
                </a:solidFill>
              </a:rPr>
              <a:t>(Webinar) </a:t>
            </a:r>
          </a:p>
          <a:p>
            <a:pPr algn="r"/>
            <a:endParaRPr lang="en-US" sz="2400" b="1" dirty="0">
              <a:solidFill>
                <a:srgbClr val="FF0000"/>
              </a:solidFill>
            </a:endParaRPr>
          </a:p>
          <a:p>
            <a:pPr algn="r"/>
            <a:r>
              <a:rPr lang="en-US" sz="2400" b="1" dirty="0">
                <a:solidFill>
                  <a:srgbClr val="C00000"/>
                </a:solidFill>
              </a:rPr>
              <a:t> August 5, 2020 </a:t>
            </a:r>
          </a:p>
          <a:p>
            <a:pPr algn="ctr"/>
            <a:r>
              <a:rPr lang="en-US" sz="2800" b="1" dirty="0">
                <a:solidFill>
                  <a:srgbClr val="800080"/>
                </a:solidFill>
              </a:rPr>
              <a:t>					</a:t>
            </a:r>
            <a:endParaRPr lang="en-US" sz="2400" dirty="0"/>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F75523D-06A0-4A44-854D-BA88E0E3675D}"/>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1629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Next Step</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14CA979-29AE-45F7-8559-CD49FE356061}"/>
              </a:ext>
            </a:extLst>
          </p:cNvPr>
          <p:cNvPicPr>
            <a:picLocks noChangeAspect="1"/>
          </p:cNvPicPr>
          <p:nvPr/>
        </p:nvPicPr>
        <p:blipFill>
          <a:blip r:embed="rId2"/>
          <a:stretch>
            <a:fillRect/>
          </a:stretch>
        </p:blipFill>
        <p:spPr>
          <a:xfrm>
            <a:off x="1985810" y="4254595"/>
            <a:ext cx="4795990" cy="2527205"/>
          </a:xfrm>
          <a:prstGeom prst="rect">
            <a:avLst/>
          </a:prstGeom>
        </p:spPr>
      </p:pic>
      <p:sp>
        <p:nvSpPr>
          <p:cNvPr id="3" name="TextBox 2">
            <a:extLst>
              <a:ext uri="{FF2B5EF4-FFF2-40B4-BE49-F238E27FC236}">
                <a16:creationId xmlns:a16="http://schemas.microsoft.com/office/drawing/2014/main" id="{C939A23B-C5BD-46A2-8901-A1F154E3EEA9}"/>
              </a:ext>
            </a:extLst>
          </p:cNvPr>
          <p:cNvSpPr txBox="1"/>
          <p:nvPr/>
        </p:nvSpPr>
        <p:spPr>
          <a:xfrm>
            <a:off x="457200" y="990600"/>
            <a:ext cx="8001000" cy="3447098"/>
          </a:xfrm>
          <a:prstGeom prst="rect">
            <a:avLst/>
          </a:prstGeom>
          <a:noFill/>
        </p:spPr>
        <p:txBody>
          <a:bodyPr wrap="square" rtlCol="0">
            <a:spAutoFit/>
          </a:bodyPr>
          <a:lstStyle/>
          <a:p>
            <a:pPr marL="342900" indent="-342900">
              <a:buClr>
                <a:srgbClr val="C00000"/>
              </a:buClr>
              <a:buFont typeface="+mj-lt"/>
              <a:buAutoNum type="arabicParenR"/>
            </a:pPr>
            <a:r>
              <a:rPr lang="en-US" sz="2000" dirty="0"/>
              <a:t>Input from the volunteer hospitals regarding the Option 1 &amp; 2 forms by Tuesday August 11</a:t>
            </a:r>
          </a:p>
          <a:p>
            <a:pPr marL="342900" indent="-342900">
              <a:buClr>
                <a:srgbClr val="C00000"/>
              </a:buClr>
              <a:buFont typeface="+mj-lt"/>
              <a:buAutoNum type="arabicParenR"/>
            </a:pPr>
            <a:endParaRPr lang="en-US" sz="2000" dirty="0"/>
          </a:p>
          <a:p>
            <a:pPr marL="342900" indent="-342900">
              <a:buClr>
                <a:srgbClr val="C00000"/>
              </a:buClr>
              <a:buFont typeface="+mj-lt"/>
              <a:buAutoNum type="arabicParenR"/>
            </a:pPr>
            <a:r>
              <a:rPr lang="en-US" sz="2000" dirty="0"/>
              <a:t>Final version developed (if any changes) and returned to you(those who participate in the review) for a final look by Friday August 14</a:t>
            </a:r>
          </a:p>
          <a:p>
            <a:pPr marL="342900" indent="-342900">
              <a:buClr>
                <a:srgbClr val="C00000"/>
              </a:buClr>
              <a:buFont typeface="+mj-lt"/>
              <a:buAutoNum type="arabicParenR"/>
            </a:pPr>
            <a:endParaRPr lang="en-US" sz="2000" dirty="0"/>
          </a:p>
          <a:p>
            <a:pPr marL="342900" indent="-342900">
              <a:buClr>
                <a:srgbClr val="C00000"/>
              </a:buClr>
              <a:buFont typeface="+mj-lt"/>
              <a:buAutoNum type="arabicParenR"/>
            </a:pPr>
            <a:r>
              <a:rPr lang="en-US" sz="2000" dirty="0"/>
              <a:t>CAHs to choose which options they plan to use by August 31</a:t>
            </a:r>
          </a:p>
          <a:p>
            <a:pPr marL="342900" indent="-342900">
              <a:buClr>
                <a:srgbClr val="C00000"/>
              </a:buClr>
              <a:buFont typeface="+mj-lt"/>
              <a:buAutoNum type="arabicParenR"/>
            </a:pPr>
            <a:endParaRPr lang="en-US" sz="2000" dirty="0"/>
          </a:p>
          <a:p>
            <a:pPr marL="342900" indent="-342900">
              <a:buClr>
                <a:srgbClr val="C00000"/>
              </a:buClr>
              <a:buFont typeface="+mj-lt"/>
              <a:buAutoNum type="arabicParenR"/>
            </a:pPr>
            <a:r>
              <a:rPr lang="en-US" sz="2000" dirty="0"/>
              <a:t>Training in September (DTBD) for the SB teams</a:t>
            </a:r>
          </a:p>
          <a:p>
            <a:pPr marL="342900" indent="-342900">
              <a:buClr>
                <a:srgbClr val="C00000"/>
              </a:buClr>
              <a:buFont typeface="+mj-lt"/>
              <a:buAutoNum type="arabicParenR"/>
            </a:pPr>
            <a:endParaRPr lang="en-US" dirty="0"/>
          </a:p>
        </p:txBody>
      </p:sp>
    </p:spTree>
    <p:extLst>
      <p:ext uri="{BB962C8B-B14F-4D97-AF65-F5344CB8AC3E}">
        <p14:creationId xmlns:p14="http://schemas.microsoft.com/office/powerpoint/2010/main" val="31277322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26488"/>
            <a:ext cx="8458200" cy="1292662"/>
          </a:xfrm>
          <a:prstGeom prst="rect">
            <a:avLst/>
          </a:prstGeom>
          <a:noFill/>
        </p:spPr>
        <p:txBody>
          <a:bodyPr wrap="square" rtlCol="0">
            <a:spAutoFit/>
          </a:bodyPr>
          <a:lstStyle/>
          <a:p>
            <a:r>
              <a:rPr lang="en-US" sz="2400" b="1" dirty="0"/>
              <a:t> </a:t>
            </a:r>
            <a:endParaRPr lang="en-US" sz="2400" dirty="0"/>
          </a:p>
          <a:p>
            <a:endParaRPr lang="en-US" dirty="0"/>
          </a:p>
          <a:p>
            <a:r>
              <a:rPr lang="en-US" b="1" dirty="0"/>
              <a:t> </a:t>
            </a:r>
            <a:endParaRPr lang="en-US" dirty="0"/>
          </a:p>
          <a:p>
            <a:endParaRPr lang="en-US" dirty="0"/>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Agenda (</a:t>
            </a:r>
            <a:r>
              <a:rPr lang="en-US" sz="2200" b="1" dirty="0"/>
              <a:t>12:45 PM to 1:45 PM</a:t>
            </a:r>
            <a:r>
              <a:rPr lang="en-US" sz="2200" b="1" dirty="0">
                <a:solidFill>
                  <a:srgbClr val="C00000"/>
                </a:solidFill>
              </a:rPr>
              <a:t>)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
        <p:nvSpPr>
          <p:cNvPr id="2" name="Rectangle 1">
            <a:extLst>
              <a:ext uri="{FF2B5EF4-FFF2-40B4-BE49-F238E27FC236}">
                <a16:creationId xmlns:a16="http://schemas.microsoft.com/office/drawing/2014/main" id="{F736684D-25D2-43DC-88A6-2DDF67D5F959}"/>
              </a:ext>
            </a:extLst>
          </p:cNvPr>
          <p:cNvSpPr/>
          <p:nvPr/>
        </p:nvSpPr>
        <p:spPr>
          <a:xfrm>
            <a:off x="7620000" y="6858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F90ADA-CFFB-4C16-960A-BAC4A23D1AD4}"/>
              </a:ext>
            </a:extLst>
          </p:cNvPr>
          <p:cNvSpPr/>
          <p:nvPr/>
        </p:nvSpPr>
        <p:spPr>
          <a:xfrm>
            <a:off x="228600" y="1219200"/>
            <a:ext cx="8534400" cy="5257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q"/>
            </a:pPr>
            <a:r>
              <a:rPr lang="en-US" sz="2400" b="1" dirty="0">
                <a:highlight>
                  <a:srgbClr val="000000"/>
                </a:highlight>
              </a:rPr>
              <a:t>Why Update?</a:t>
            </a:r>
          </a:p>
          <a:p>
            <a:endParaRPr lang="en-US" sz="2400" b="1" dirty="0">
              <a:highlight>
                <a:srgbClr val="000000"/>
              </a:highlight>
            </a:endParaRPr>
          </a:p>
          <a:p>
            <a:pPr marL="342900" indent="-342900">
              <a:buFont typeface="Wingdings" panose="05000000000000000000" pitchFamily="2" charset="2"/>
              <a:buChar char="q"/>
            </a:pPr>
            <a:r>
              <a:rPr lang="en-US" sz="2400" b="1" dirty="0">
                <a:highlight>
                  <a:srgbClr val="000000"/>
                </a:highlight>
              </a:rPr>
              <a:t>Project Name Change</a:t>
            </a:r>
            <a:endParaRPr lang="en-US" sz="2400" dirty="0">
              <a:highlight>
                <a:srgbClr val="000000"/>
              </a:highlight>
            </a:endParaRPr>
          </a:p>
          <a:p>
            <a:r>
              <a:rPr lang="en-US" sz="2400" b="1" dirty="0">
                <a:highlight>
                  <a:srgbClr val="000000"/>
                </a:highlight>
              </a:rPr>
              <a:t> </a:t>
            </a:r>
            <a:endParaRPr lang="en-US" sz="2400" dirty="0">
              <a:highlight>
                <a:srgbClr val="000000"/>
              </a:highlight>
            </a:endParaRPr>
          </a:p>
          <a:p>
            <a:pPr marL="342900" indent="-342900">
              <a:buFont typeface="Wingdings" panose="05000000000000000000" pitchFamily="2" charset="2"/>
              <a:buChar char="q"/>
            </a:pPr>
            <a:r>
              <a:rPr lang="en-US" sz="2400" b="1" dirty="0">
                <a:highlight>
                  <a:srgbClr val="000000"/>
                </a:highlight>
              </a:rPr>
              <a:t>Overview of the 2 options</a:t>
            </a:r>
            <a:r>
              <a:rPr lang="en-US" sz="2400" dirty="0">
                <a:highlight>
                  <a:srgbClr val="000000"/>
                </a:highlight>
              </a:rPr>
              <a:t> </a:t>
            </a:r>
          </a:p>
          <a:p>
            <a:r>
              <a:rPr lang="en-US" sz="2400" b="1" dirty="0">
                <a:highlight>
                  <a:srgbClr val="000000"/>
                </a:highlight>
              </a:rPr>
              <a:t> </a:t>
            </a:r>
            <a:endParaRPr lang="en-US" sz="2400" dirty="0">
              <a:highlight>
                <a:srgbClr val="000000"/>
              </a:highlight>
            </a:endParaRPr>
          </a:p>
          <a:p>
            <a:pPr marL="342900" indent="-342900">
              <a:buFont typeface="Wingdings" panose="05000000000000000000" pitchFamily="2" charset="2"/>
              <a:buChar char="q"/>
            </a:pPr>
            <a:r>
              <a:rPr lang="en-US" sz="2400" b="1" dirty="0">
                <a:highlight>
                  <a:srgbClr val="000000"/>
                </a:highlight>
              </a:rPr>
              <a:t>Looking for Volunteers for a Deep Review of the Forms for Data Collection</a:t>
            </a:r>
          </a:p>
          <a:p>
            <a:r>
              <a:rPr lang="en-US" sz="2400" b="1" dirty="0">
                <a:highlight>
                  <a:srgbClr val="000000"/>
                </a:highlight>
              </a:rPr>
              <a:t>		</a:t>
            </a:r>
          </a:p>
          <a:p>
            <a:pPr marL="342900" indent="-342900">
              <a:buFont typeface="Wingdings" panose="05000000000000000000" pitchFamily="2" charset="2"/>
              <a:buChar char="q"/>
            </a:pPr>
            <a:r>
              <a:rPr lang="en-US" sz="2400" b="1" dirty="0">
                <a:highlight>
                  <a:srgbClr val="000000"/>
                </a:highlight>
              </a:rPr>
              <a:t>Next step for Updated SB Team &amp; Staff Training</a:t>
            </a:r>
          </a:p>
          <a:p>
            <a:endParaRPr lang="en-US" sz="2400" b="1" dirty="0">
              <a:highlight>
                <a:srgbClr val="000000"/>
              </a:highlight>
            </a:endParaRPr>
          </a:p>
          <a:p>
            <a:pPr marL="342900" indent="-342900">
              <a:buFont typeface="Wingdings" panose="05000000000000000000" pitchFamily="2" charset="2"/>
              <a:buChar char="q"/>
            </a:pPr>
            <a:r>
              <a:rPr lang="en-US" sz="2400" b="1" dirty="0">
                <a:highlight>
                  <a:srgbClr val="000000"/>
                </a:highlight>
              </a:rPr>
              <a:t>Internal Reporting from the Portal  </a:t>
            </a:r>
          </a:p>
        </p:txBody>
      </p:sp>
    </p:spTree>
    <p:extLst>
      <p:ext uri="{BB962C8B-B14F-4D97-AF65-F5344CB8AC3E}">
        <p14:creationId xmlns:p14="http://schemas.microsoft.com/office/powerpoint/2010/main" val="7758372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Why Change</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381000" y="1180505"/>
            <a:ext cx="8458200" cy="5016758"/>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dirty="0"/>
              <a:t>Any good PI program continuously looks for improvement</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We are not even as stringent as the SNFs and Rural PPS SB</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Presently, you should be using the Stroudwater Portal for </a:t>
            </a:r>
          </a:p>
          <a:p>
            <a:pPr marL="742950" lvl="1" indent="-285750">
              <a:buClr>
                <a:srgbClr val="C00000"/>
              </a:buClr>
              <a:buFont typeface="Arial" panose="020B0604020202020204" pitchFamily="34" charset="0"/>
              <a:buChar char="•"/>
            </a:pPr>
            <a:r>
              <a:rPr lang="en-US" sz="1600" dirty="0"/>
              <a:t>A breakdown on utilization to a certain level </a:t>
            </a:r>
          </a:p>
          <a:p>
            <a:pPr marL="742950" lvl="1" indent="-285750">
              <a:buClr>
                <a:srgbClr val="C00000"/>
              </a:buClr>
              <a:buFont typeface="Arial" panose="020B0604020202020204" pitchFamily="34" charset="0"/>
              <a:buChar char="•"/>
            </a:pPr>
            <a:r>
              <a:rPr lang="en-US" sz="1600" dirty="0"/>
              <a:t>Functional Self-Care &amp; Mobility tracking</a:t>
            </a:r>
          </a:p>
          <a:p>
            <a:pPr marL="742950" lvl="1" indent="-285750">
              <a:buClr>
                <a:srgbClr val="C00000"/>
              </a:buClr>
              <a:buFont typeface="Arial" panose="020B0604020202020204" pitchFamily="34" charset="0"/>
              <a:buChar char="•"/>
            </a:pPr>
            <a:r>
              <a:rPr lang="en-US" sz="1600" dirty="0"/>
              <a:t>Discharge to Community </a:t>
            </a:r>
          </a:p>
          <a:p>
            <a:pPr marL="742950" lvl="1" indent="-285750">
              <a:buClr>
                <a:srgbClr val="C00000"/>
              </a:buClr>
              <a:buFont typeface="Arial" panose="020B0604020202020204" pitchFamily="34" charset="0"/>
              <a:buChar char="•"/>
            </a:pPr>
            <a:r>
              <a:rPr lang="en-US" sz="1600" dirty="0"/>
              <a:t>Readmits within 30 days</a:t>
            </a:r>
          </a:p>
          <a:p>
            <a:pPr marL="742950" lvl="1" indent="-285750">
              <a:buClr>
                <a:srgbClr val="C00000"/>
              </a:buClr>
              <a:buFont typeface="Arial" panose="020B0604020202020204" pitchFamily="34" charset="0"/>
              <a:buChar char="•"/>
            </a:pPr>
            <a:endParaRPr lang="en-US" sz="1600" dirty="0"/>
          </a:p>
          <a:p>
            <a:pPr marL="285750" indent="-285750">
              <a:buClr>
                <a:srgbClr val="C00000"/>
              </a:buClr>
              <a:buFont typeface="Wingdings" panose="05000000000000000000" pitchFamily="2" charset="2"/>
              <a:buChar char="q"/>
            </a:pPr>
            <a:r>
              <a:rPr lang="en-US" sz="1600" dirty="0"/>
              <a:t>But we cannot use the tool for the other quality measures you should be tracking such as: Falls, Medication Errors, Nosocomial Infections… so you have to combine 2+ reports for your hospital SB PI report</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And there are many more other measures that are crucial to track, not only because CMS tracks it in SNF but also because it’s the right thing to do</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Lastly, we presently track cases by admitting diagnosis/conditions using the CMS 1-13 list but is that sufficient? Should we not have more data on the types of programs we offer in order to identify opportunities and use the data to promote our programs  </a:t>
            </a:r>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6660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What Are the Changes Effective Oct. 1</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381000" y="990600"/>
            <a:ext cx="8458200" cy="5755422"/>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dirty="0"/>
              <a:t>There will be a name change from PI/QI to CAH SB QAPI Program which reflects CMS’s wording</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There will be 2 options for data tracking, reporting &amp; benchmarking</a:t>
            </a:r>
          </a:p>
          <a:p>
            <a:pPr marL="285750" indent="-285750">
              <a:buClr>
                <a:srgbClr val="C00000"/>
              </a:buClr>
              <a:buFont typeface="Wingdings" panose="05000000000000000000" pitchFamily="2" charset="2"/>
              <a:buChar char="q"/>
            </a:pPr>
            <a:endParaRPr lang="en-US" sz="1600" dirty="0"/>
          </a:p>
          <a:p>
            <a:pPr marL="742950" lvl="1" indent="-285750">
              <a:buClr>
                <a:srgbClr val="C00000"/>
              </a:buClr>
              <a:buFont typeface="Arial" panose="020B0604020202020204" pitchFamily="34" charset="0"/>
              <a:buChar char="•"/>
            </a:pPr>
            <a:r>
              <a:rPr lang="en-US" sz="1600" dirty="0"/>
              <a:t>Option 1: CAH SB QAPI Minimum Data Abstraction Form</a:t>
            </a:r>
          </a:p>
          <a:p>
            <a:pPr marL="742950" lvl="1" indent="-285750">
              <a:buClr>
                <a:srgbClr val="C00000"/>
              </a:buClr>
              <a:buFont typeface="Arial" panose="020B0604020202020204" pitchFamily="34" charset="0"/>
              <a:buChar char="•"/>
            </a:pPr>
            <a:r>
              <a:rPr lang="en-US" sz="1600" dirty="0"/>
              <a:t>Option 2: CAH QAPI Comprehensive Data Abstraction Form </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b="1" dirty="0">
                <a:solidFill>
                  <a:srgbClr val="C00000"/>
                </a:solidFill>
              </a:rPr>
              <a:t>Option 1: CAH SB QAPI Minimum Data Abstraction Form </a:t>
            </a:r>
          </a:p>
          <a:p>
            <a:pPr marL="742950" lvl="1" indent="-285750">
              <a:buClr>
                <a:srgbClr val="C00000"/>
              </a:buClr>
              <a:buFont typeface="Arial" panose="020B0604020202020204" pitchFamily="34" charset="0"/>
              <a:buChar char="•"/>
            </a:pPr>
            <a:r>
              <a:rPr lang="en-US" sz="1600" dirty="0"/>
              <a:t>Has almost the same info except:</a:t>
            </a:r>
          </a:p>
          <a:p>
            <a:pPr marL="1200150" lvl="2" indent="-285750">
              <a:buClr>
                <a:srgbClr val="C00000"/>
              </a:buClr>
              <a:buFont typeface="Arial" panose="020B0604020202020204" pitchFamily="34" charset="0"/>
              <a:buChar char="•"/>
            </a:pPr>
            <a:r>
              <a:rPr lang="en-US" sz="1600" dirty="0"/>
              <a:t>Admitting to SB from will be where they came immediately from vs where from before the acute phase as the most recent MDS does</a:t>
            </a:r>
          </a:p>
          <a:p>
            <a:pPr marL="1200150" lvl="2" indent="-285750">
              <a:buClr>
                <a:srgbClr val="C00000"/>
              </a:buClr>
              <a:buFont typeface="Arial" panose="020B0604020202020204" pitchFamily="34" charset="0"/>
              <a:buChar char="•"/>
            </a:pPr>
            <a:r>
              <a:rPr lang="en-US" sz="1600" dirty="0"/>
              <a:t>“Other” will be removed from the Primary Medical Condition Category as per CMS for SNFs</a:t>
            </a:r>
          </a:p>
          <a:p>
            <a:pPr marL="1200150" lvl="2" indent="-285750">
              <a:buClr>
                <a:srgbClr val="C00000"/>
              </a:buClr>
              <a:buFont typeface="Arial" panose="020B0604020202020204" pitchFamily="34" charset="0"/>
              <a:buChar char="•"/>
            </a:pPr>
            <a:r>
              <a:rPr lang="en-US" sz="1600" dirty="0"/>
              <a:t>All risk adjusters will remain the same except BIMS will be removed</a:t>
            </a:r>
          </a:p>
          <a:p>
            <a:pPr marL="1200150" lvl="2" indent="-285750">
              <a:buClr>
                <a:srgbClr val="C00000"/>
              </a:buClr>
              <a:buFont typeface="Arial" panose="020B0604020202020204" pitchFamily="34" charset="0"/>
              <a:buChar char="•"/>
            </a:pPr>
            <a:r>
              <a:rPr lang="en-US" sz="1600" dirty="0"/>
              <a:t>We have added a short section 3: Therapy Utilization with yes/no answers only. This should help administration and therapy director to tract utilization in a limited fashion and we will be able to benchmark utilization </a:t>
            </a:r>
          </a:p>
          <a:p>
            <a:pPr marL="1200150" lvl="2" indent="-285750">
              <a:buClr>
                <a:srgbClr val="C00000"/>
              </a:buClr>
              <a:buFont typeface="Arial" panose="020B0604020202020204" pitchFamily="34" charset="0"/>
              <a:buChar char="•"/>
            </a:pPr>
            <a:r>
              <a:rPr lang="en-US" sz="1600" dirty="0"/>
              <a:t>Exclusions were clarified by having you choose one vs all that apply along with some rewording to make it easier to track and benchmark</a:t>
            </a:r>
          </a:p>
          <a:p>
            <a:pPr marL="1200150" lvl="2" indent="-285750">
              <a:buClr>
                <a:srgbClr val="C00000"/>
              </a:buClr>
              <a:buFont typeface="Arial" panose="020B0604020202020204" pitchFamily="34" charset="0"/>
              <a:buChar char="•"/>
            </a:pPr>
            <a:r>
              <a:rPr lang="en-US" sz="1600" dirty="0"/>
              <a:t>Discharge Disposition will now contain more choices such as “new” or “return to NH, SNF and planned or unplanned return to acute (IPPS or CAH)</a:t>
            </a:r>
          </a:p>
          <a:p>
            <a:pPr marL="1200150" lvl="2" indent="-285750">
              <a:buClr>
                <a:srgbClr val="C00000"/>
              </a:buClr>
              <a:buFont typeface="Arial" panose="020B0604020202020204" pitchFamily="34" charset="0"/>
              <a:buChar char="•"/>
            </a:pPr>
            <a:r>
              <a:rPr lang="en-US" sz="1600" dirty="0"/>
              <a:t>30-day post-discharge follow-up choices as been simplified yet more specific</a:t>
            </a:r>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6044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What Are the Changes Effective Oct. 1 (cont’)</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381000" y="990600"/>
            <a:ext cx="8458200" cy="5262979"/>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b="1" dirty="0">
                <a:solidFill>
                  <a:srgbClr val="C00000"/>
                </a:solidFill>
              </a:rPr>
              <a:t>Option 2: CAH SB QAPI Comprehensive Data Abstraction Form </a:t>
            </a:r>
          </a:p>
          <a:p>
            <a:pPr marL="285750" indent="-285750">
              <a:buClr>
                <a:srgbClr val="C00000"/>
              </a:buClr>
              <a:buFont typeface="Wingdings" panose="05000000000000000000" pitchFamily="2" charset="2"/>
              <a:buChar char="q"/>
            </a:pPr>
            <a:endParaRPr lang="en-US" sz="1600" b="1" dirty="0">
              <a:solidFill>
                <a:srgbClr val="C00000"/>
              </a:solidFill>
            </a:endParaRPr>
          </a:p>
          <a:p>
            <a:pPr marL="285750" indent="-285750">
              <a:buClr>
                <a:srgbClr val="C00000"/>
              </a:buClr>
              <a:buFont typeface="Wingdings" panose="05000000000000000000" pitchFamily="2" charset="2"/>
              <a:buChar char="q"/>
            </a:pPr>
            <a:r>
              <a:rPr lang="en-US" sz="1600" dirty="0"/>
              <a:t>We have added a section called: Swing Bed Programming. </a:t>
            </a:r>
          </a:p>
          <a:p>
            <a:pPr marL="742950" lvl="1" indent="-285750">
              <a:buClr>
                <a:srgbClr val="C00000"/>
              </a:buClr>
              <a:buFont typeface="Arial" panose="020B0604020202020204" pitchFamily="34" charset="0"/>
              <a:buChar char="•"/>
            </a:pPr>
            <a:r>
              <a:rPr lang="en-US" sz="1600" dirty="0"/>
              <a:t>This consists of a list of 18 SB Medical &amp; Physical Rehab Programs to which you will be provided with a definition for each program</a:t>
            </a:r>
          </a:p>
          <a:p>
            <a:pPr marL="742950" lvl="1" indent="-285750">
              <a:buClr>
                <a:srgbClr val="C00000"/>
              </a:buClr>
              <a:buFont typeface="Arial" panose="020B0604020202020204" pitchFamily="34" charset="0"/>
              <a:buChar char="•"/>
            </a:pPr>
            <a:r>
              <a:rPr lang="en-US" sz="1600" dirty="0"/>
              <a:t>Will allow you to be more specific as to the types of programs you offer</a:t>
            </a:r>
          </a:p>
          <a:p>
            <a:pPr marL="742950" lvl="1" indent="-285750">
              <a:buClr>
                <a:srgbClr val="C00000"/>
              </a:buClr>
              <a:buFont typeface="Arial" panose="020B0604020202020204" pitchFamily="34" charset="0"/>
              <a:buChar char="•"/>
            </a:pPr>
            <a:r>
              <a:rPr lang="en-US" sz="1600" dirty="0"/>
              <a:t>You will be able to determine which programs you do better at and what opportunities may exists</a:t>
            </a:r>
          </a:p>
          <a:p>
            <a:pPr marL="742950" lvl="1" indent="-285750">
              <a:buClr>
                <a:srgbClr val="C00000"/>
              </a:buClr>
              <a:buFont typeface="Arial" panose="020B0604020202020204" pitchFamily="34" charset="0"/>
              <a:buChar char="•"/>
            </a:pPr>
            <a:r>
              <a:rPr lang="en-US" sz="1600" dirty="0"/>
              <a:t>Will assist you with promotion of the types of patients you can admit by being more specific</a:t>
            </a:r>
          </a:p>
          <a:p>
            <a:pPr lvl="1">
              <a:buClr>
                <a:srgbClr val="C00000"/>
              </a:buClr>
            </a:pPr>
            <a:endParaRPr lang="en-US" sz="1600" dirty="0"/>
          </a:p>
          <a:p>
            <a:pPr marL="285750" indent="-285750">
              <a:buClr>
                <a:srgbClr val="C00000"/>
              </a:buClr>
              <a:buFont typeface="Wingdings" panose="05000000000000000000" pitchFamily="2" charset="2"/>
              <a:buChar char="q"/>
            </a:pPr>
            <a:r>
              <a:rPr lang="en-US" sz="1600" dirty="0"/>
              <a:t>Will also have the same changes as in Option 1 but with additional data abstraction which will better mirror other quality measures CMS tracks in a SNF and will allow you to have access to a report that contains almost every items that should be tracked in a SB program such as yes or no to the following:</a:t>
            </a:r>
          </a:p>
          <a:p>
            <a:pPr marL="742950" lvl="1" indent="-285750">
              <a:buClr>
                <a:srgbClr val="C00000"/>
              </a:buClr>
              <a:buFont typeface="Arial" panose="020B0604020202020204" pitchFamily="34" charset="0"/>
              <a:buChar char="•"/>
            </a:pPr>
            <a:r>
              <a:rPr lang="en-US" sz="1600" dirty="0"/>
              <a:t>Development of new pressure ulcer(s) during the stay</a:t>
            </a:r>
          </a:p>
          <a:p>
            <a:pPr marL="742950" lvl="1" indent="-285750">
              <a:buClr>
                <a:srgbClr val="C00000"/>
              </a:buClr>
              <a:buFont typeface="Arial" panose="020B0604020202020204" pitchFamily="34" charset="0"/>
              <a:buChar char="•"/>
            </a:pPr>
            <a:r>
              <a:rPr lang="en-US" sz="1600" dirty="0"/>
              <a:t>Falls during the program and type</a:t>
            </a:r>
          </a:p>
          <a:p>
            <a:pPr marL="742950" lvl="1" indent="-285750">
              <a:buClr>
                <a:srgbClr val="C00000"/>
              </a:buClr>
              <a:buFont typeface="Arial" panose="020B0604020202020204" pitchFamily="34" charset="0"/>
              <a:buChar char="•"/>
            </a:pPr>
            <a:r>
              <a:rPr lang="en-US" sz="1600" dirty="0"/>
              <a:t>Nosocomial infection  </a:t>
            </a:r>
          </a:p>
          <a:p>
            <a:pPr marL="742950" lvl="1" indent="-285750">
              <a:buClr>
                <a:srgbClr val="C00000"/>
              </a:buClr>
              <a:buFont typeface="Arial" panose="020B0604020202020204" pitchFamily="34" charset="0"/>
              <a:buChar char="•"/>
            </a:pPr>
            <a:r>
              <a:rPr lang="en-US" sz="1600" dirty="0"/>
              <a:t>Vaccines</a:t>
            </a:r>
          </a:p>
          <a:p>
            <a:pPr marL="742950" lvl="1" indent="-285750">
              <a:buClr>
                <a:srgbClr val="C00000"/>
              </a:buClr>
              <a:buFont typeface="Arial" panose="020B0604020202020204" pitchFamily="34" charset="0"/>
              <a:buChar char="•"/>
            </a:pPr>
            <a:r>
              <a:rPr lang="en-US" sz="1600" dirty="0"/>
              <a:t>Medication reconciliation on admission and again on discharge</a:t>
            </a:r>
          </a:p>
          <a:p>
            <a:pPr>
              <a:buClr>
                <a:srgbClr val="C00000"/>
              </a:buClr>
            </a:pPr>
            <a:endParaRPr lang="en-US" sz="1600" dirty="0"/>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9450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What Are the Changes Effective Oct. 1 (cont’)</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381000" y="990600"/>
            <a:ext cx="8458200" cy="5016758"/>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b="1" dirty="0">
                <a:solidFill>
                  <a:srgbClr val="C00000"/>
                </a:solidFill>
              </a:rPr>
              <a:t>Option 2: CAH SB QAPI Comprehensive Data Abstraction Form </a:t>
            </a:r>
          </a:p>
          <a:p>
            <a:pPr marL="285750" indent="-285750">
              <a:buClr>
                <a:srgbClr val="C00000"/>
              </a:buClr>
              <a:buFont typeface="Wingdings" panose="05000000000000000000" pitchFamily="2" charset="2"/>
              <a:buChar char="q"/>
            </a:pPr>
            <a:endParaRPr lang="en-US" sz="1600" b="1" dirty="0">
              <a:solidFill>
                <a:srgbClr val="C00000"/>
              </a:solidFill>
            </a:endParaRPr>
          </a:p>
          <a:p>
            <a:pPr marL="285750" indent="-285750">
              <a:buClr>
                <a:srgbClr val="C00000"/>
              </a:buClr>
              <a:buFont typeface="Wingdings" panose="05000000000000000000" pitchFamily="2" charset="2"/>
              <a:buChar char="q"/>
            </a:pPr>
            <a:r>
              <a:rPr lang="en-US" sz="1600" dirty="0"/>
              <a:t>Functional Abilities at the Start of the Swing Bed Stay now will have a goal component for the items you plan to work on as do SNFs</a:t>
            </a:r>
          </a:p>
          <a:p>
            <a:pPr marL="742950" lvl="1" indent="-285750">
              <a:buClr>
                <a:srgbClr val="C00000"/>
              </a:buClr>
              <a:buFont typeface="Arial" panose="020B0604020202020204" pitchFamily="34" charset="0"/>
              <a:buChar char="•"/>
            </a:pPr>
            <a:r>
              <a:rPr lang="en-US" sz="1600" dirty="0"/>
              <a:t>This will make it easier for the entire team including bedside staff to be on the same page</a:t>
            </a:r>
          </a:p>
          <a:p>
            <a:pPr marL="742950" lvl="1" indent="-285750">
              <a:buClr>
                <a:srgbClr val="C00000"/>
              </a:buClr>
              <a:buFont typeface="Arial" panose="020B0604020202020204" pitchFamily="34" charset="0"/>
              <a:buChar char="•"/>
            </a:pPr>
            <a:r>
              <a:rPr lang="en-US" sz="1600" dirty="0"/>
              <a:t>Will allow you to assess how good you are at determining appropriate discharge goals as well as to determine the discharge dates</a:t>
            </a:r>
          </a:p>
          <a:p>
            <a:pPr marL="742950" lvl="1" indent="-285750">
              <a:buClr>
                <a:srgbClr val="C00000"/>
              </a:buClr>
              <a:buFont typeface="Arial" panose="020B0604020202020204" pitchFamily="34" charset="0"/>
              <a:buChar char="•"/>
            </a:pPr>
            <a:r>
              <a:rPr lang="en-US" sz="1600" dirty="0"/>
              <a:t>Also allows you to assess your program and give you hard data to promote such as patients in the debility group improve on average by X points based on the skills you were working on      </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The option 2 will also track if you did Clinical Post‐Discharge Follow‐up w/in 24-72 hours</a:t>
            </a:r>
          </a:p>
          <a:p>
            <a:pPr marL="285750" indent="-285750">
              <a:buClr>
                <a:srgbClr val="C00000"/>
              </a:buClr>
              <a:buFont typeface="Wingdings" panose="05000000000000000000" pitchFamily="2" charset="2"/>
              <a:buChar char="q"/>
            </a:pPr>
            <a:endParaRPr lang="en-US" sz="1600" dirty="0"/>
          </a:p>
          <a:p>
            <a:pPr marL="285750" indent="-285750">
              <a:buClr>
                <a:srgbClr val="C00000"/>
              </a:buClr>
              <a:buFont typeface="Wingdings" panose="05000000000000000000" pitchFamily="2" charset="2"/>
              <a:buChar char="q"/>
            </a:pPr>
            <a:r>
              <a:rPr lang="en-US" sz="1600" dirty="0"/>
              <a:t>The only other documentation for your SB program PI that is recommended but not part of this are your internal analysis of the following:</a:t>
            </a:r>
          </a:p>
          <a:p>
            <a:pPr marL="742950" lvl="1" indent="-285750">
              <a:buClr>
                <a:srgbClr val="C00000"/>
              </a:buClr>
              <a:buFont typeface="Arial" panose="020B0604020202020204" pitchFamily="34" charset="0"/>
              <a:buChar char="•"/>
            </a:pPr>
            <a:r>
              <a:rPr lang="en-US" sz="1600" dirty="0"/>
              <a:t>Reviews of LAMA and unexpected deaths during the program or w/in 30 days post discharge, </a:t>
            </a:r>
          </a:p>
          <a:p>
            <a:pPr marL="742950" lvl="1" indent="-285750">
              <a:buClr>
                <a:srgbClr val="C00000"/>
              </a:buClr>
              <a:buFont typeface="Arial" panose="020B0604020202020204" pitchFamily="34" charset="0"/>
              <a:buChar char="•"/>
            </a:pPr>
            <a:r>
              <a:rPr lang="en-US" sz="1600" dirty="0"/>
              <a:t>Outcome of the 24-72 hr. follow-up</a:t>
            </a:r>
          </a:p>
          <a:p>
            <a:pPr marL="742950" lvl="1" indent="-285750">
              <a:buClr>
                <a:srgbClr val="C00000"/>
              </a:buClr>
              <a:buFont typeface="Arial" panose="020B0604020202020204" pitchFamily="34" charset="0"/>
              <a:buChar char="•"/>
            </a:pPr>
            <a:r>
              <a:rPr lang="en-US" sz="1600" dirty="0"/>
              <a:t>Reviews of return to acute during the program or within 30 days post discharge,</a:t>
            </a:r>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626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Quick Review of the forms</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80B5E9E-4305-46D4-9DFB-D9ED50206084}"/>
              </a:ext>
            </a:extLst>
          </p:cNvPr>
          <p:cNvPicPr>
            <a:picLocks noChangeAspect="1"/>
          </p:cNvPicPr>
          <p:nvPr/>
        </p:nvPicPr>
        <p:blipFill>
          <a:blip r:embed="rId2"/>
          <a:stretch>
            <a:fillRect/>
          </a:stretch>
        </p:blipFill>
        <p:spPr>
          <a:xfrm>
            <a:off x="38100" y="3276600"/>
            <a:ext cx="9144000" cy="2012984"/>
          </a:xfrm>
          <a:prstGeom prst="rect">
            <a:avLst/>
          </a:prstGeom>
        </p:spPr>
      </p:pic>
      <p:pic>
        <p:nvPicPr>
          <p:cNvPr id="3" name="Picture 2">
            <a:extLst>
              <a:ext uri="{FF2B5EF4-FFF2-40B4-BE49-F238E27FC236}">
                <a16:creationId xmlns:a16="http://schemas.microsoft.com/office/drawing/2014/main" id="{53DA373B-45DA-404A-BA4B-07A269ABB3C0}"/>
              </a:ext>
            </a:extLst>
          </p:cNvPr>
          <p:cNvPicPr>
            <a:picLocks noChangeAspect="1"/>
          </p:cNvPicPr>
          <p:nvPr/>
        </p:nvPicPr>
        <p:blipFill>
          <a:blip r:embed="rId3"/>
          <a:stretch>
            <a:fillRect/>
          </a:stretch>
        </p:blipFill>
        <p:spPr>
          <a:xfrm>
            <a:off x="19594" y="1143000"/>
            <a:ext cx="9144000" cy="1958876"/>
          </a:xfrm>
          <a:prstGeom prst="rect">
            <a:avLst/>
          </a:prstGeom>
        </p:spPr>
      </p:pic>
      <p:pic>
        <p:nvPicPr>
          <p:cNvPr id="5" name="Picture 4">
            <a:extLst>
              <a:ext uri="{FF2B5EF4-FFF2-40B4-BE49-F238E27FC236}">
                <a16:creationId xmlns:a16="http://schemas.microsoft.com/office/drawing/2014/main" id="{A2EC8B2A-535A-4976-9710-22F748E58F7D}"/>
              </a:ext>
            </a:extLst>
          </p:cNvPr>
          <p:cNvPicPr>
            <a:picLocks noChangeAspect="1"/>
          </p:cNvPicPr>
          <p:nvPr/>
        </p:nvPicPr>
        <p:blipFill>
          <a:blip r:embed="rId4"/>
          <a:stretch>
            <a:fillRect/>
          </a:stretch>
        </p:blipFill>
        <p:spPr>
          <a:xfrm>
            <a:off x="457200" y="6156349"/>
            <a:ext cx="4955268" cy="365125"/>
          </a:xfrm>
          <a:prstGeom prst="rect">
            <a:avLst/>
          </a:prstGeom>
        </p:spPr>
      </p:pic>
      <p:sp>
        <p:nvSpPr>
          <p:cNvPr id="8" name="TextBox 7">
            <a:extLst>
              <a:ext uri="{FF2B5EF4-FFF2-40B4-BE49-F238E27FC236}">
                <a16:creationId xmlns:a16="http://schemas.microsoft.com/office/drawing/2014/main" id="{0BEE56DF-309B-4245-8A36-25C1ACCB7621}"/>
              </a:ext>
            </a:extLst>
          </p:cNvPr>
          <p:cNvSpPr txBox="1"/>
          <p:nvPr/>
        </p:nvSpPr>
        <p:spPr>
          <a:xfrm>
            <a:off x="152400" y="5530334"/>
            <a:ext cx="5686172" cy="369332"/>
          </a:xfrm>
          <a:prstGeom prst="rect">
            <a:avLst/>
          </a:prstGeom>
          <a:noFill/>
        </p:spPr>
        <p:txBody>
          <a:bodyPr wrap="none" rtlCol="0">
            <a:spAutoFit/>
          </a:bodyPr>
          <a:lstStyle/>
          <a:p>
            <a:r>
              <a:rPr lang="en-US" b="1" dirty="0"/>
              <a:t>See attachment for CAH SB Programs Description</a:t>
            </a:r>
          </a:p>
        </p:txBody>
      </p:sp>
    </p:spTree>
    <p:extLst>
      <p:ext uri="{BB962C8B-B14F-4D97-AF65-F5344CB8AC3E}">
        <p14:creationId xmlns:p14="http://schemas.microsoft.com/office/powerpoint/2010/main" val="2233551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Volunteers Needed</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381000" y="990600"/>
            <a:ext cx="8458200" cy="584775"/>
          </a:xfrm>
          <a:prstGeom prst="rect">
            <a:avLst/>
          </a:prstGeom>
          <a:noFill/>
        </p:spPr>
        <p:txBody>
          <a:bodyPr wrap="square" rtlCol="0">
            <a:spAutoFit/>
          </a:bodyPr>
          <a:lstStyle/>
          <a:p>
            <a:pPr marL="285750" indent="-285750">
              <a:buClr>
                <a:srgbClr val="C00000"/>
              </a:buClr>
              <a:buFont typeface="Wingdings" panose="05000000000000000000" pitchFamily="2" charset="2"/>
              <a:buChar char="q"/>
            </a:pPr>
            <a:r>
              <a:rPr lang="en-US" sz="1600" dirty="0"/>
              <a:t>Option 2: CAH SB QAPI Comprehensive Data Abstraction Form </a:t>
            </a:r>
          </a:p>
          <a:p>
            <a:pPr marL="285750" indent="-285750">
              <a:buClr>
                <a:srgbClr val="C00000"/>
              </a:buClr>
              <a:buFont typeface="Wingdings" panose="05000000000000000000" pitchFamily="2" charset="2"/>
              <a:buChar char="q"/>
            </a:pPr>
            <a:endParaRPr lang="en-US" sz="1600" dirty="0"/>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B5756B1-98F2-4A2D-BEC5-A9DF6160F70C}"/>
              </a:ext>
            </a:extLst>
          </p:cNvPr>
          <p:cNvPicPr>
            <a:picLocks noChangeAspect="1"/>
          </p:cNvPicPr>
          <p:nvPr/>
        </p:nvPicPr>
        <p:blipFill>
          <a:blip r:embed="rId2"/>
          <a:stretch>
            <a:fillRect/>
          </a:stretch>
        </p:blipFill>
        <p:spPr>
          <a:xfrm>
            <a:off x="19619" y="1"/>
            <a:ext cx="9104762" cy="6858000"/>
          </a:xfrm>
          <a:prstGeom prst="rect">
            <a:avLst/>
          </a:prstGeom>
        </p:spPr>
      </p:pic>
    </p:spTree>
    <p:extLst>
      <p:ext uri="{BB962C8B-B14F-4D97-AF65-F5344CB8AC3E}">
        <p14:creationId xmlns:p14="http://schemas.microsoft.com/office/powerpoint/2010/main" val="24967271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772400" cy="609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000" b="1" dirty="0">
                <a:solidFill>
                  <a:srgbClr val="C00000"/>
                </a:solidFill>
                <a:latin typeface="Verdana" panose="020B0604030504040204" pitchFamily="34" charset="0"/>
              </a:rPr>
              <a:t>Stroudwater QAPI Project Action Plan</a:t>
            </a:r>
          </a:p>
        </p:txBody>
      </p:sp>
      <p:sp>
        <p:nvSpPr>
          <p:cNvPr id="7" name="Slide Number Placeholder 6">
            <a:extLst>
              <a:ext uri="{FF2B5EF4-FFF2-40B4-BE49-F238E27FC236}">
                <a16:creationId xmlns:a16="http://schemas.microsoft.com/office/drawing/2014/main" id="{022325A7-D1DE-498A-BDB0-6794759469AB}"/>
              </a:ext>
            </a:extLst>
          </p:cNvPr>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
        <p:nvSpPr>
          <p:cNvPr id="20" name="TextBox 19">
            <a:extLst>
              <a:ext uri="{FF2B5EF4-FFF2-40B4-BE49-F238E27FC236}">
                <a16:creationId xmlns:a16="http://schemas.microsoft.com/office/drawing/2014/main" id="{6DEFECF8-426B-4D7E-ACE0-00F6FF4D3A00}"/>
              </a:ext>
            </a:extLst>
          </p:cNvPr>
          <p:cNvSpPr txBox="1"/>
          <p:nvPr/>
        </p:nvSpPr>
        <p:spPr>
          <a:xfrm>
            <a:off x="228600" y="1119455"/>
            <a:ext cx="8763000" cy="5586145"/>
          </a:xfrm>
          <a:prstGeom prst="rect">
            <a:avLst/>
          </a:prstGeom>
          <a:noFill/>
        </p:spPr>
        <p:txBody>
          <a:bodyPr wrap="square" rtlCol="0">
            <a:spAutoFit/>
          </a:bodyPr>
          <a:lstStyle/>
          <a:p>
            <a:pPr marL="342900" indent="-342900">
              <a:buClr>
                <a:srgbClr val="C00000"/>
              </a:buClr>
              <a:buFont typeface="+mj-lt"/>
              <a:buAutoNum type="arabicParenR"/>
            </a:pPr>
            <a:r>
              <a:rPr lang="en-US" sz="1700" dirty="0"/>
              <a:t>Stroudwater to finalize the forms after your input and set up the portal</a:t>
            </a:r>
          </a:p>
          <a:p>
            <a:pPr marL="342900" indent="-342900">
              <a:buClr>
                <a:srgbClr val="C00000"/>
              </a:buClr>
              <a:buFont typeface="+mj-lt"/>
              <a:buAutoNum type="arabicParenR"/>
            </a:pPr>
            <a:endParaRPr lang="en-US" sz="1700" dirty="0"/>
          </a:p>
          <a:p>
            <a:pPr marL="342900" indent="-342900">
              <a:buClr>
                <a:srgbClr val="C00000"/>
              </a:buClr>
              <a:buFont typeface="+mj-lt"/>
              <a:buAutoNum type="arabicParenR"/>
            </a:pPr>
            <a:r>
              <a:rPr lang="en-US" sz="1700" dirty="0"/>
              <a:t>Hospitals to choose which options they plan to use</a:t>
            </a:r>
          </a:p>
          <a:p>
            <a:pPr marL="342900" indent="-342900">
              <a:buClr>
                <a:srgbClr val="C00000"/>
              </a:buClr>
              <a:buFont typeface="+mj-lt"/>
              <a:buAutoNum type="arabicParenR"/>
            </a:pPr>
            <a:endParaRPr lang="en-US" sz="1700" dirty="0"/>
          </a:p>
          <a:p>
            <a:pPr marL="342900" indent="-342900">
              <a:buClr>
                <a:srgbClr val="C00000"/>
              </a:buClr>
              <a:buFont typeface="+mj-lt"/>
              <a:buAutoNum type="arabicParenR"/>
            </a:pPr>
            <a:r>
              <a:rPr lang="en-US" sz="1700" dirty="0"/>
              <a:t>One to 2 webinars for the SB Teams based on the chosen option </a:t>
            </a:r>
          </a:p>
          <a:p>
            <a:pPr marL="342900" indent="-342900">
              <a:buClr>
                <a:srgbClr val="C00000"/>
              </a:buClr>
              <a:buFont typeface="+mj-lt"/>
              <a:buAutoNum type="arabicParenR"/>
            </a:pPr>
            <a:endParaRPr lang="en-US" sz="1700" dirty="0"/>
          </a:p>
          <a:p>
            <a:pPr marL="342900" indent="-342900">
              <a:buClr>
                <a:srgbClr val="C00000"/>
              </a:buClr>
              <a:buFont typeface="+mj-lt"/>
              <a:buAutoNum type="arabicParenR"/>
            </a:pPr>
            <a:r>
              <a:rPr lang="en-US" sz="1700" dirty="0"/>
              <a:t>Develop a monthly report for internal review with the touch of a button </a:t>
            </a:r>
          </a:p>
          <a:p>
            <a:pPr marL="800100" lvl="1" indent="-342900">
              <a:buClr>
                <a:srgbClr val="C00000"/>
              </a:buClr>
              <a:buFont typeface="Arial" panose="020B0604020202020204" pitchFamily="34" charset="0"/>
              <a:buChar char="•"/>
            </a:pPr>
            <a:r>
              <a:rPr lang="en-US" sz="1700" dirty="0"/>
              <a:t>Volunteers will again be recruited to identify what the reports should look like by the 1</a:t>
            </a:r>
            <a:r>
              <a:rPr lang="en-US" sz="1700" baseline="30000" dirty="0"/>
              <a:t>st</a:t>
            </a:r>
            <a:r>
              <a:rPr lang="en-US" sz="1700" dirty="0"/>
              <a:t> week of Sept. – the goal for completion for your access is for November 1 </a:t>
            </a:r>
          </a:p>
          <a:p>
            <a:pPr marL="800100" lvl="1" indent="-342900">
              <a:buClr>
                <a:srgbClr val="C00000"/>
              </a:buClr>
              <a:buFont typeface="Arial" panose="020B0604020202020204" pitchFamily="34" charset="0"/>
              <a:buChar char="•"/>
            </a:pPr>
            <a:endParaRPr lang="en-US" sz="1700" dirty="0"/>
          </a:p>
          <a:p>
            <a:pPr marL="457200" indent="-457200">
              <a:buClr>
                <a:srgbClr val="C00000"/>
              </a:buClr>
              <a:buFont typeface="+mj-lt"/>
              <a:buAutoNum type="arabicParenR"/>
            </a:pPr>
            <a:r>
              <a:rPr lang="en-US" sz="1700" dirty="0"/>
              <a:t>Develop a quarterly QAPI report for the referral sources for their post-acute patient choice letter</a:t>
            </a:r>
          </a:p>
          <a:p>
            <a:pPr marL="801688" lvl="1" indent="-344488">
              <a:buClr>
                <a:srgbClr val="C00000"/>
              </a:buClr>
              <a:buFont typeface="Arial" panose="020B0604020202020204" pitchFamily="34" charset="0"/>
              <a:buChar char="•"/>
            </a:pPr>
            <a:r>
              <a:rPr lang="en-US" sz="1700" dirty="0"/>
              <a:t>Once again, volunteers will be recruited to identify what the reports should look like – the goal for completion is December 18</a:t>
            </a:r>
          </a:p>
          <a:p>
            <a:pPr marL="801688" lvl="1" indent="-344488">
              <a:buClr>
                <a:srgbClr val="C00000"/>
              </a:buClr>
              <a:buFont typeface="Arial" panose="020B0604020202020204" pitchFamily="34" charset="0"/>
              <a:buChar char="•"/>
            </a:pPr>
            <a:r>
              <a:rPr lang="en-US" sz="1700" dirty="0"/>
              <a:t>Explain to hospitals how to pull their reports (DTBD) </a:t>
            </a:r>
          </a:p>
          <a:p>
            <a:pPr marL="801688" lvl="1" indent="-344488">
              <a:buClr>
                <a:srgbClr val="C00000"/>
              </a:buClr>
              <a:buFont typeface="Arial" panose="020B0604020202020204" pitchFamily="34" charset="0"/>
              <a:buChar char="•"/>
            </a:pPr>
            <a:endParaRPr lang="en-US" sz="1700" dirty="0"/>
          </a:p>
          <a:p>
            <a:pPr marL="457200" indent="-457200">
              <a:buClr>
                <a:srgbClr val="C00000"/>
              </a:buClr>
              <a:buFont typeface="+mj-lt"/>
              <a:buAutoNum type="arabicParenR"/>
            </a:pPr>
            <a:r>
              <a:rPr lang="en-US" sz="1700" dirty="0"/>
              <a:t>Long range goal – hopefully  by the end of January 2021, we would have some type of badge (vs Star) rating program which hospitals using Option 2 could apply for based on a review from The Compliance Team (Independent reviewers) after training regarding expectations </a:t>
            </a:r>
            <a:r>
              <a:rPr lang="en-US" sz="1700" dirty="0" err="1"/>
              <a:t>etc</a:t>
            </a:r>
            <a:r>
              <a:rPr lang="en-US" sz="1700" dirty="0"/>
              <a:t> – this would be on a volunteer basis when you feel ready to apply.  Successful surveys would give you Bragging Rights!   </a:t>
            </a:r>
          </a:p>
        </p:txBody>
      </p:sp>
      <p:sp>
        <p:nvSpPr>
          <p:cNvPr id="6" name="Rectangle 5">
            <a:extLst>
              <a:ext uri="{FF2B5EF4-FFF2-40B4-BE49-F238E27FC236}">
                <a16:creationId xmlns:a16="http://schemas.microsoft.com/office/drawing/2014/main" id="{B7BCC895-78B4-4094-A249-733DB27C5399}"/>
              </a:ext>
            </a:extLst>
          </p:cNvPr>
          <p:cNvSpPr/>
          <p:nvPr/>
        </p:nvSpPr>
        <p:spPr>
          <a:xfrm>
            <a:off x="7620000" y="685800"/>
            <a:ext cx="1447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4569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theme/theme1.xml><?xml version="1.0" encoding="utf-8"?>
<a:theme xmlns:a="http://schemas.openxmlformats.org/drawingml/2006/main" name="Stroudwater presentations">
  <a:themeElements>
    <a:clrScheme name="Stroudwater colors">
      <a:dk1>
        <a:sysClr val="windowText" lastClr="000000"/>
      </a:dk1>
      <a:lt1>
        <a:sysClr val="window" lastClr="FFFFFF"/>
      </a:lt1>
      <a:dk2>
        <a:srgbClr val="44546A"/>
      </a:dk2>
      <a:lt2>
        <a:srgbClr val="E7E6E6"/>
      </a:lt2>
      <a:accent1>
        <a:srgbClr val="005B99"/>
      </a:accent1>
      <a:accent2>
        <a:srgbClr val="FF6600"/>
      </a:accent2>
      <a:accent3>
        <a:srgbClr val="6D6E70"/>
      </a:accent3>
      <a:accent4>
        <a:srgbClr val="0097FE"/>
      </a:accent4>
      <a:accent5>
        <a:srgbClr val="FF964F"/>
      </a:accent5>
      <a:accent6>
        <a:srgbClr val="44546A"/>
      </a:accent6>
      <a:hlink>
        <a:srgbClr val="0563C1"/>
      </a:hlink>
      <a:folHlink>
        <a:srgbClr val="7030A0"/>
      </a:folHlink>
    </a:clrScheme>
    <a:fontScheme name="Stroudwater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roudwater presentations" id="{3BC0243A-783B-4EC1-849C-FC725CF56C98}" vid="{0A079EC5-8ED2-47F6-BE8B-186DC6D4E2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E1B38E-D13F-447B-BB32-71C23BB7EA18}"/>
</file>

<file path=customXml/itemProps2.xml><?xml version="1.0" encoding="utf-8"?>
<ds:datastoreItem xmlns:ds="http://schemas.openxmlformats.org/officeDocument/2006/customXml" ds:itemID="{734A66F6-D905-4E84-906E-88563A27E15D}"/>
</file>

<file path=docProps/app.xml><?xml version="1.0" encoding="utf-8"?>
<Properties xmlns="http://schemas.openxmlformats.org/officeDocument/2006/extended-properties" xmlns:vt="http://schemas.openxmlformats.org/officeDocument/2006/docPropsVTypes">
  <Template>Stroudwater presentations</Template>
  <TotalTime>64518</TotalTime>
  <Words>1205</Words>
  <Application>Microsoft Office PowerPoint</Application>
  <PresentationFormat>On-screen Show (4:3)</PresentationFormat>
  <Paragraphs>125</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Trebuchet MS</vt:lpstr>
      <vt:lpstr>Verdana</vt:lpstr>
      <vt:lpstr>Wingdings</vt:lpstr>
      <vt:lpstr>Stroudwater presentations</vt:lpstr>
      <vt:lpstr>PowerPoint Presentation</vt:lpstr>
      <vt:lpstr>PowerPoint Presentation</vt:lpstr>
      <vt:lpstr>Why Change</vt:lpstr>
      <vt:lpstr>What Are the Changes Effective Oct. 1</vt:lpstr>
      <vt:lpstr>What Are the Changes Effective Oct. 1 (cont’)</vt:lpstr>
      <vt:lpstr>What Are the Changes Effective Oct. 1 (cont’)</vt:lpstr>
      <vt:lpstr>Quick Review of the forms</vt:lpstr>
      <vt:lpstr>Volunteers Needed</vt:lpstr>
      <vt:lpstr>Stroudwater QAPI Project Action Plan</vt:lpstr>
      <vt:lpstr>Next Step</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MBQIP Idaho</dc:title>
  <dc:creator>GLathrop@stroudwater.com</dc:creator>
  <cp:lastModifiedBy>Mary</cp:lastModifiedBy>
  <cp:revision>3264</cp:revision>
  <cp:lastPrinted>2016-04-27T19:19:45Z</cp:lastPrinted>
  <dcterms:created xsi:type="dcterms:W3CDTF">2004-07-11T19:29:50Z</dcterms:created>
  <dcterms:modified xsi:type="dcterms:W3CDTF">2020-08-05T15:30:47Z</dcterms:modified>
</cp:coreProperties>
</file>