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entation.xml" ContentType="application/vnd.openxmlformats-officedocument.presentationml.presentation.main+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49"/>
  </p:notesMasterIdLst>
  <p:handoutMasterIdLst>
    <p:handoutMasterId r:id="rId50"/>
  </p:handoutMasterIdLst>
  <p:sldIdLst>
    <p:sldId id="1584" r:id="rId2"/>
    <p:sldId id="1861" r:id="rId3"/>
    <p:sldId id="1957" r:id="rId4"/>
    <p:sldId id="1814" r:id="rId5"/>
    <p:sldId id="1959" r:id="rId6"/>
    <p:sldId id="1909" r:id="rId7"/>
    <p:sldId id="1962" r:id="rId8"/>
    <p:sldId id="1910" r:id="rId9"/>
    <p:sldId id="1911" r:id="rId10"/>
    <p:sldId id="1912" r:id="rId11"/>
    <p:sldId id="1915" r:id="rId12"/>
    <p:sldId id="1913" r:id="rId13"/>
    <p:sldId id="1914" r:id="rId14"/>
    <p:sldId id="1917" r:id="rId15"/>
    <p:sldId id="1918" r:id="rId16"/>
    <p:sldId id="1919" r:id="rId17"/>
    <p:sldId id="1922" r:id="rId18"/>
    <p:sldId id="1923" r:id="rId19"/>
    <p:sldId id="1975" r:id="rId20"/>
    <p:sldId id="1958" r:id="rId21"/>
    <p:sldId id="1976" r:id="rId22"/>
    <p:sldId id="1977" r:id="rId23"/>
    <p:sldId id="1960" r:id="rId24"/>
    <p:sldId id="1961" r:id="rId25"/>
    <p:sldId id="1963" r:id="rId26"/>
    <p:sldId id="1966" r:id="rId27"/>
    <p:sldId id="1967" r:id="rId28"/>
    <p:sldId id="1968" r:id="rId29"/>
    <p:sldId id="1969" r:id="rId30"/>
    <p:sldId id="1965" r:id="rId31"/>
    <p:sldId id="1970" r:id="rId32"/>
    <p:sldId id="1974" r:id="rId33"/>
    <p:sldId id="1972" r:id="rId34"/>
    <p:sldId id="1973" r:id="rId35"/>
    <p:sldId id="1971" r:id="rId36"/>
    <p:sldId id="1941" r:id="rId37"/>
    <p:sldId id="1934" r:id="rId38"/>
    <p:sldId id="1978" r:id="rId39"/>
    <p:sldId id="1979" r:id="rId40"/>
    <p:sldId id="1980" r:id="rId41"/>
    <p:sldId id="1942" r:id="rId42"/>
    <p:sldId id="1944" r:id="rId43"/>
    <p:sldId id="1943" r:id="rId44"/>
    <p:sldId id="1945" r:id="rId45"/>
    <p:sldId id="1953" r:id="rId46"/>
    <p:sldId id="1920" r:id="rId47"/>
    <p:sldId id="1981" r:id="rId4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E303"/>
    <a:srgbClr val="CC0000"/>
    <a:srgbClr val="800080"/>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073" autoAdjust="0"/>
  </p:normalViewPr>
  <p:slideViewPr>
    <p:cSldViewPr>
      <p:cViewPr varScale="1">
        <p:scale>
          <a:sx n="110" d="100"/>
          <a:sy n="110" d="100"/>
        </p:scale>
        <p:origin x="1602" y="108"/>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4/28/2020</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259253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01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4204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744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0444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7094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08456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876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586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39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89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779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12702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6445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5973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3753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72859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1312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0328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504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9296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313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0790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78445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8313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8965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94002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36282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58384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72070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6811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2081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69975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0857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96308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41389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2973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9053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10348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4626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2679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4895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047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09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8882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tprogress.com/physical-therapy-documentation-phras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9NO3-pncAhVohuAKHT3UAwkQjRx6BAgBEAU&amp;url=http://new.wial-usa.org/blog/action-learning/wial-usa-seattle-chapter--april-meeting&amp;psig=AOvVaw2TBthIlIkRss6NlLeQbq1K&amp;ust=153149844426285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9NO3-pncAhVohuAKHT3UAwkQjRx6BAgBEAU&amp;url=http://new.wial-usa.org/blog/action-learning/wial-usa-seattle-chapter--april-meeting&amp;psig=AOvVaw2TBthIlIkRss6NlLeQbq1K&amp;ust=153149844426285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2554545"/>
          </a:xfrm>
          <a:prstGeom prst="rect">
            <a:avLst/>
          </a:prstGeom>
          <a:noFill/>
        </p:spPr>
        <p:txBody>
          <a:bodyPr wrap="square" rtlCol="0">
            <a:spAutoFit/>
          </a:bodyPr>
          <a:lstStyle/>
          <a:p>
            <a:pPr algn="ctr">
              <a:tabLst>
                <a:tab pos="1255713" algn="l"/>
              </a:tabLst>
            </a:pPr>
            <a:r>
              <a:rPr lang="en-US" sz="2800" b="1" dirty="0"/>
              <a:t>CAH Swing Bed Program</a:t>
            </a:r>
          </a:p>
          <a:p>
            <a:pPr algn="ctr">
              <a:tabLst>
                <a:tab pos="1255713" algn="l"/>
              </a:tabLst>
            </a:pPr>
            <a:r>
              <a:rPr lang="en-US" sz="2800" b="1" dirty="0"/>
              <a:t>Documentation Guideline Webinar </a:t>
            </a:r>
            <a:endParaRPr lang="en-US" sz="4800" b="1" dirty="0">
              <a:solidFill>
                <a:schemeClr val="tx2"/>
              </a:solidFill>
            </a:endParaRPr>
          </a:p>
          <a:p>
            <a:pPr algn="ctr"/>
            <a:endParaRPr lang="en-US" sz="2800" b="1" dirty="0">
              <a:solidFill>
                <a:srgbClr val="800080"/>
              </a:solidFill>
            </a:endParaRPr>
          </a:p>
          <a:p>
            <a:pPr algn="r"/>
            <a:endParaRPr lang="en-US" sz="2400" b="1" dirty="0">
              <a:solidFill>
                <a:srgbClr val="FF0000"/>
              </a:solidFill>
            </a:endParaRPr>
          </a:p>
          <a:p>
            <a:pPr algn="r"/>
            <a:r>
              <a:rPr lang="en-US" sz="2400" b="1" dirty="0">
                <a:solidFill>
                  <a:srgbClr val="FF0000"/>
                </a:solidFill>
              </a:rPr>
              <a:t>April 29, 2020 </a:t>
            </a:r>
          </a:p>
          <a:p>
            <a:pPr algn="ctr"/>
            <a:r>
              <a:rPr lang="en-US" sz="2800" b="1" dirty="0">
                <a:solidFill>
                  <a:srgbClr val="800080"/>
                </a:solidFill>
              </a:rPr>
              <a:t>						</a:t>
            </a:r>
            <a:r>
              <a:rPr lang="en-US" sz="2000" dirty="0"/>
              <a:t> </a:t>
            </a:r>
            <a:endParaRPr lang="en-US" sz="2400" dirty="0"/>
          </a:p>
        </p:txBody>
      </p:sp>
      <p:sp>
        <p:nvSpPr>
          <p:cNvPr id="6" name="Rectangle 19">
            <a:extLst>
              <a:ext uri="{FF2B5EF4-FFF2-40B4-BE49-F238E27FC236}">
                <a16:creationId xmlns:a16="http://schemas.microsoft.com/office/drawing/2014/main" id="{3C008337-88DF-49A6-9193-FD94F81D13C2}"/>
              </a:ext>
            </a:extLst>
          </p:cNvPr>
          <p:cNvSpPr txBox="1">
            <a:spLocks noGrp="1" noChangeArrowheads="1"/>
          </p:cNvSpPr>
          <p:nvPr>
            <p:ph type="subTitle" idx="1"/>
          </p:nvPr>
        </p:nvSpPr>
        <p:spPr>
          <a:xfrm>
            <a:off x="4449763" y="5691188"/>
            <a:ext cx="4389437" cy="938212"/>
          </a:xfrm>
        </p:spPr>
        <p:txBody>
          <a:bodyPr rtlCol="0">
            <a:normAutofit fontScale="92500"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altLang="en-US" dirty="0">
                <a:solidFill>
                  <a:schemeClr val="tx1"/>
                </a:solidFill>
              </a:rPr>
              <a:t>Mary Guyot Consulting </a:t>
            </a:r>
            <a:endParaRPr lang="en-US" altLang="en-US" u="sng" dirty="0">
              <a:solidFill>
                <a:srgbClr val="0033CC"/>
              </a:solidFill>
            </a:endParaRPr>
          </a:p>
          <a:p>
            <a:pPr fontAlgn="auto">
              <a:spcAft>
                <a:spcPts val="0"/>
              </a:spcAft>
              <a:defRPr/>
            </a:pPr>
            <a:r>
              <a:rPr lang="en-US" altLang="en-US" dirty="0">
                <a:solidFill>
                  <a:schemeClr val="tx1"/>
                </a:solidFill>
              </a:rPr>
              <a:t>207-650-5830 (cell/text)</a:t>
            </a:r>
          </a:p>
          <a:p>
            <a:pPr fontAlgn="auto">
              <a:spcAft>
                <a:spcPts val="0"/>
              </a:spcAft>
              <a:defRPr/>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defRPr/>
            </a:pPr>
            <a:endParaRPr lang="en-US" altLang="en-US" dirty="0">
              <a:solidFill>
                <a:schemeClr val="tx1"/>
              </a:solidFill>
            </a:endParaRPr>
          </a:p>
        </p:txBody>
      </p:sp>
      <p:pic>
        <p:nvPicPr>
          <p:cNvPr id="7" name="Picture 2">
            <a:extLst>
              <a:ext uri="{FF2B5EF4-FFF2-40B4-BE49-F238E27FC236}">
                <a16:creationId xmlns:a16="http://schemas.microsoft.com/office/drawing/2014/main" id="{F025B471-2A0E-4F39-8761-BDAB35CADB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3400" y="1127125"/>
            <a:ext cx="8001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solidFill>
                  <a:srgbClr val="C00000"/>
                </a:solidFill>
              </a:rPr>
              <a:t>Nursing skilled </a:t>
            </a:r>
            <a:r>
              <a:rPr lang="en-US" dirty="0"/>
              <a:t>needs may be </a:t>
            </a:r>
            <a:r>
              <a:rPr lang="en-US" dirty="0">
                <a:solidFill>
                  <a:srgbClr val="C00000"/>
                </a:solidFill>
              </a:rPr>
              <a:t>direct, indirect or nursing rehab </a:t>
            </a:r>
            <a:r>
              <a:rPr lang="en-US" dirty="0"/>
              <a:t>(restorative) </a:t>
            </a:r>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r>
              <a:rPr lang="en-US" sz="2000" dirty="0"/>
              <a:t>Nursing services are considered skilled when they are so </a:t>
            </a:r>
            <a:r>
              <a:rPr lang="en-US" sz="2000" dirty="0">
                <a:solidFill>
                  <a:srgbClr val="C00000"/>
                </a:solidFill>
              </a:rPr>
              <a:t>inherently complex that they can be safely and effectively performed only by</a:t>
            </a:r>
            <a:r>
              <a:rPr lang="en-US" sz="2000" dirty="0"/>
              <a:t>, or under the supervision of, a registered nurse or, when provided by regulation, a licensed practical (vocational) nurse </a:t>
            </a:r>
          </a:p>
          <a:p>
            <a:pPr marL="285750" indent="-285750">
              <a:spcBef>
                <a:spcPts val="0"/>
              </a:spcBef>
              <a:buFont typeface="Arial" panose="020B0604020202020204" pitchFamily="34" charset="0"/>
              <a:buChar char="•"/>
            </a:pPr>
            <a:endParaRPr lang="en-US" sz="2400" dirty="0"/>
          </a:p>
          <a:p>
            <a:pPr marL="636588" lvl="1" indent="-285750">
              <a:spcBef>
                <a:spcPts val="0"/>
              </a:spcBef>
              <a:buFont typeface="Arial" panose="020B0604020202020204" pitchFamily="34" charset="0"/>
              <a:buChar char="•"/>
            </a:pPr>
            <a:r>
              <a:rPr lang="en-US" sz="2000" dirty="0"/>
              <a:t>Must have </a:t>
            </a:r>
            <a:r>
              <a:rPr lang="en-US" sz="2000" dirty="0">
                <a:solidFill>
                  <a:srgbClr val="C00000"/>
                </a:solidFill>
              </a:rPr>
              <a:t>individualized assessment </a:t>
            </a:r>
            <a:r>
              <a:rPr lang="en-US" sz="2000" dirty="0"/>
              <a:t>of the patient’s clinical condition showing that </a:t>
            </a:r>
            <a:r>
              <a:rPr lang="en-US" sz="2000" dirty="0">
                <a:solidFill>
                  <a:srgbClr val="C00000"/>
                </a:solidFill>
              </a:rPr>
              <a:t>specialized judgment, knowledge, and skills </a:t>
            </a:r>
            <a:r>
              <a:rPr lang="en-US" sz="2000" dirty="0"/>
              <a:t>of an RN or LPN/LVN (when provided by regulation) are necessary </a:t>
            </a:r>
          </a:p>
          <a:p>
            <a:pPr marL="636588" lvl="1" indent="-285750">
              <a:spcBef>
                <a:spcPts val="0"/>
              </a:spcBef>
              <a:buFont typeface="Arial" panose="020B0604020202020204" pitchFamily="34" charset="0"/>
              <a:buChar char="•"/>
            </a:pPr>
            <a:endParaRPr lang="en-US" sz="2000" dirty="0"/>
          </a:p>
          <a:p>
            <a:pPr marL="636588" lvl="1" indent="-285750">
              <a:spcBef>
                <a:spcPts val="0"/>
              </a:spcBef>
              <a:buFont typeface="Arial" panose="020B0604020202020204" pitchFamily="34" charset="0"/>
              <a:buChar char="•"/>
            </a:pPr>
            <a:r>
              <a:rPr lang="en-US" sz="2000" dirty="0"/>
              <a:t>There must be </a:t>
            </a:r>
            <a:r>
              <a:rPr lang="en-US" sz="2000" dirty="0">
                <a:solidFill>
                  <a:srgbClr val="C00000"/>
                </a:solidFill>
              </a:rPr>
              <a:t>documentation</a:t>
            </a:r>
            <a:r>
              <a:rPr lang="en-US" sz="2000" dirty="0"/>
              <a:t> that shows the need for an RN or LPN based on regulation </a:t>
            </a:r>
            <a:r>
              <a:rPr lang="en-US" sz="2000" dirty="0">
                <a:solidFill>
                  <a:srgbClr val="C00000"/>
                </a:solidFill>
              </a:rPr>
              <a:t>to support what the skill is, why, assessment, outcome </a:t>
            </a:r>
            <a:r>
              <a:rPr lang="en-US" sz="2000" dirty="0" err="1"/>
              <a:t>etc</a:t>
            </a:r>
            <a:r>
              <a:rPr lang="en-US" sz="2000" dirty="0"/>
              <a:t>… (documentation to be discussed later)</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Tree>
    <p:extLst>
      <p:ext uri="{BB962C8B-B14F-4D97-AF65-F5344CB8AC3E}">
        <p14:creationId xmlns:p14="http://schemas.microsoft.com/office/powerpoint/2010/main" val="194378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90600"/>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Nursing skilled needs may be direct, indirect or nursing rehab (restorative) </a:t>
            </a:r>
          </a:p>
          <a:p>
            <a:pPr marL="636588" lvl="1" indent="-285750">
              <a:spcBef>
                <a:spcPts val="0"/>
              </a:spcBef>
              <a:buFont typeface="Arial" panose="020B0604020202020204" pitchFamily="34" charset="0"/>
              <a:buChar char="•"/>
            </a:pPr>
            <a:r>
              <a:rPr lang="en-US" b="1" u="sng" dirty="0"/>
              <a:t>Examples of </a:t>
            </a:r>
            <a:r>
              <a:rPr lang="en-US" b="1" u="sng" dirty="0">
                <a:solidFill>
                  <a:srgbClr val="C00000"/>
                </a:solidFill>
              </a:rPr>
              <a:t>direct</a:t>
            </a:r>
            <a:r>
              <a:rPr lang="en-US" b="1" u="sng" dirty="0"/>
              <a:t> nursing skills </a:t>
            </a:r>
            <a:r>
              <a:rPr lang="en-US" dirty="0"/>
              <a:t>are:</a:t>
            </a:r>
          </a:p>
          <a:p>
            <a:pPr marL="974725" lvl="2" indent="-285750">
              <a:spcBef>
                <a:spcPts val="0"/>
              </a:spcBef>
              <a:buFont typeface="Arial" panose="020B0604020202020204" pitchFamily="34" charset="0"/>
              <a:buChar char="•"/>
            </a:pPr>
            <a:r>
              <a:rPr lang="en-US" sz="1800" dirty="0"/>
              <a:t>Daily IV or IM injections and IV feeding </a:t>
            </a:r>
          </a:p>
          <a:p>
            <a:pPr marL="974725" lvl="2" indent="-285750">
              <a:spcBef>
                <a:spcPts val="0"/>
              </a:spcBef>
              <a:buFont typeface="Arial" panose="020B0604020202020204" pitchFamily="34" charset="0"/>
              <a:buChar char="•"/>
            </a:pPr>
            <a:r>
              <a:rPr lang="en-US" sz="1800" dirty="0"/>
              <a:t>Enteral feeding with ≥ 26% of calories and ≥ 501 ml fluid per day </a:t>
            </a:r>
          </a:p>
          <a:p>
            <a:pPr marL="1312863" lvl="3" indent="-285750">
              <a:spcBef>
                <a:spcPts val="0"/>
              </a:spcBef>
              <a:buFont typeface="Arial" panose="020B0604020202020204" pitchFamily="34" charset="0"/>
              <a:buChar char="•"/>
            </a:pPr>
            <a:r>
              <a:rPr lang="en-US" sz="1800" dirty="0"/>
              <a:t>New G/J tube are considered skilled for the full 100 days if needed  </a:t>
            </a:r>
            <a:r>
              <a:rPr lang="en-US" sz="1800" b="1" i="1" u="sng" dirty="0"/>
              <a:t>(let’s discuss)</a:t>
            </a:r>
          </a:p>
          <a:p>
            <a:pPr marL="974725" lvl="2" indent="-285750">
              <a:spcBef>
                <a:spcPts val="0"/>
              </a:spcBef>
              <a:buFont typeface="Arial" panose="020B0604020202020204" pitchFamily="34" charset="0"/>
              <a:buChar char="•"/>
            </a:pPr>
            <a:r>
              <a:rPr lang="en-US" sz="1800" dirty="0"/>
              <a:t>Nasopharyngeal and tracheostomy suctioning – Not oral suctioning </a:t>
            </a:r>
          </a:p>
          <a:p>
            <a:pPr marL="974725" lvl="2" indent="-285750">
              <a:spcBef>
                <a:spcPts val="0"/>
              </a:spcBef>
              <a:buFont typeface="Arial" panose="020B0604020202020204" pitchFamily="34" charset="0"/>
              <a:buChar char="•"/>
            </a:pPr>
            <a:r>
              <a:rPr lang="en-US" sz="1800" dirty="0"/>
              <a:t>Insertion, sterile irrigation and replacement of suprapubic catheters – Not routine maintenance of stable indwelling bladder catheters</a:t>
            </a:r>
          </a:p>
          <a:p>
            <a:pPr marL="974725" lvl="2" indent="-285750">
              <a:spcBef>
                <a:spcPts val="0"/>
              </a:spcBef>
              <a:buFont typeface="Arial" panose="020B0604020202020204" pitchFamily="34" charset="0"/>
              <a:buChar char="•"/>
            </a:pPr>
            <a:r>
              <a:rPr lang="en-US" sz="1800" dirty="0"/>
              <a:t>Dressing change with prescription medication and aseptic techniques –Not changes of dressings for uninfected postoperative or chronic conditions</a:t>
            </a:r>
          </a:p>
          <a:p>
            <a:pPr marL="974725" lvl="2" indent="-285750">
              <a:spcBef>
                <a:spcPts val="0"/>
              </a:spcBef>
              <a:buFont typeface="Arial" panose="020B0604020202020204" pitchFamily="34" charset="0"/>
              <a:buChar char="•"/>
            </a:pPr>
            <a:r>
              <a:rPr lang="en-US" sz="1800" dirty="0"/>
              <a:t>Treatment of decubitus ulcers, of a severity rated at Stage 3 or worse, or a widespread skin disorder </a:t>
            </a:r>
          </a:p>
          <a:p>
            <a:pPr marL="974725" lvl="2" indent="-285750">
              <a:spcBef>
                <a:spcPts val="0"/>
              </a:spcBef>
              <a:buFont typeface="Arial" panose="020B0604020202020204" pitchFamily="34" charset="0"/>
              <a:buChar char="•"/>
            </a:pPr>
            <a:r>
              <a:rPr lang="en-US" sz="1800" dirty="0"/>
              <a:t>Care of a colostomy during the early post-operative period in the presence of associated complications</a:t>
            </a:r>
          </a:p>
          <a:p>
            <a:pPr marL="974725" lvl="2" indent="-285750">
              <a:spcBef>
                <a:spcPts val="0"/>
              </a:spcBef>
              <a:buFont typeface="Arial" panose="020B0604020202020204" pitchFamily="34" charset="0"/>
              <a:buChar char="•"/>
            </a:pPr>
            <a:r>
              <a:rPr lang="en-US" sz="1800" dirty="0"/>
              <a:t>Initial phases of O2 administration </a:t>
            </a:r>
          </a:p>
          <a:p>
            <a:pPr marL="974725" lvl="2" indent="-285750">
              <a:spcBef>
                <a:spcPts val="0"/>
              </a:spcBef>
              <a:buFont typeface="Arial" panose="020B0604020202020204" pitchFamily="34" charset="0"/>
              <a:buChar char="•"/>
            </a:pPr>
            <a:r>
              <a:rPr lang="en-US" sz="1800" dirty="0"/>
              <a:t>New RT treatment provided by RT or nursing until acute phase is managed or on a maintenance program</a:t>
            </a:r>
          </a:p>
          <a:p>
            <a:pPr marL="974725" lvl="2" indent="-285750">
              <a:spcBef>
                <a:spcPts val="0"/>
              </a:spcBef>
              <a:buFont typeface="Arial" panose="020B0604020202020204" pitchFamily="34" charset="0"/>
              <a:buChar char="•"/>
            </a:pPr>
            <a:r>
              <a:rPr lang="en-US" sz="1800" dirty="0"/>
              <a:t>Heat treatments ordered by the physician as part of active treatment which require observation by nurses to adequately evaluate the patient’s progress</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
        <p:nvSpPr>
          <p:cNvPr id="3" name="Oval 2">
            <a:extLst>
              <a:ext uri="{FF2B5EF4-FFF2-40B4-BE49-F238E27FC236}">
                <a16:creationId xmlns:a16="http://schemas.microsoft.com/office/drawing/2014/main" id="{DDD5F69B-386B-47A1-B6B8-87482731517E}"/>
              </a:ext>
            </a:extLst>
          </p:cNvPr>
          <p:cNvSpPr/>
          <p:nvPr/>
        </p:nvSpPr>
        <p:spPr>
          <a:xfrm>
            <a:off x="7518400" y="64655"/>
            <a:ext cx="12192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a:t>
            </a:r>
          </a:p>
        </p:txBody>
      </p:sp>
    </p:spTree>
    <p:extLst>
      <p:ext uri="{BB962C8B-B14F-4D97-AF65-F5344CB8AC3E}">
        <p14:creationId xmlns:p14="http://schemas.microsoft.com/office/powerpoint/2010/main" val="191755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90600"/>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t>Nursing skilled needs (cont’) </a:t>
            </a:r>
          </a:p>
          <a:p>
            <a:pPr marL="0" indent="0">
              <a:spcBef>
                <a:spcPts val="0"/>
              </a:spcBef>
              <a:buNone/>
            </a:pPr>
            <a:r>
              <a:rPr lang="en-US" dirty="0"/>
              <a:t> </a:t>
            </a:r>
          </a:p>
          <a:p>
            <a:pPr marL="636588" lvl="1" indent="-285750">
              <a:spcBef>
                <a:spcPts val="0"/>
              </a:spcBef>
              <a:buFont typeface="Arial" panose="020B0604020202020204" pitchFamily="34" charset="0"/>
              <a:buChar char="•"/>
            </a:pPr>
            <a:r>
              <a:rPr lang="en-US" sz="2000" b="1" u="sng" dirty="0"/>
              <a:t>Examples of </a:t>
            </a:r>
            <a:r>
              <a:rPr lang="en-US" sz="2000" b="1" u="sng" dirty="0">
                <a:solidFill>
                  <a:srgbClr val="C00000"/>
                </a:solidFill>
              </a:rPr>
              <a:t>direct</a:t>
            </a:r>
            <a:r>
              <a:rPr lang="en-US" sz="2000" b="1" u="sng" dirty="0"/>
              <a:t> nursing skills</a:t>
            </a:r>
            <a:r>
              <a:rPr lang="en-US" sz="2000" dirty="0"/>
              <a:t> are: (cont’)</a:t>
            </a:r>
          </a:p>
          <a:p>
            <a:pPr marL="974725" lvl="2" indent="-285750">
              <a:spcBef>
                <a:spcPts val="0"/>
              </a:spcBef>
              <a:buFont typeface="Arial" panose="020B0604020202020204" pitchFamily="34" charset="0"/>
              <a:buChar char="•"/>
            </a:pPr>
            <a:r>
              <a:rPr lang="en-US" sz="2000" dirty="0"/>
              <a:t>Skilled nursing rehab/restorative  on at least 6 days/week usually as a maintenance program</a:t>
            </a:r>
          </a:p>
          <a:p>
            <a:pPr marL="1312863" lvl="3" indent="-285750">
              <a:spcBef>
                <a:spcPts val="0"/>
              </a:spcBef>
              <a:buFont typeface="Arial" panose="020B0604020202020204" pitchFamily="34" charset="0"/>
              <a:buChar char="•"/>
            </a:pPr>
            <a:r>
              <a:rPr lang="en-US" sz="2000" dirty="0"/>
              <a:t>Range of motion (passive) or (active)</a:t>
            </a:r>
          </a:p>
          <a:p>
            <a:pPr marL="1312863" lvl="3" indent="-285750">
              <a:spcBef>
                <a:spcPts val="0"/>
              </a:spcBef>
              <a:buFont typeface="Arial" panose="020B0604020202020204" pitchFamily="34" charset="0"/>
              <a:buChar char="•"/>
            </a:pPr>
            <a:r>
              <a:rPr lang="en-US" sz="2000" dirty="0"/>
              <a:t>Splint or brace assistance</a:t>
            </a:r>
          </a:p>
          <a:p>
            <a:pPr marL="1312863" lvl="3" indent="-285750">
              <a:spcBef>
                <a:spcPts val="0"/>
              </a:spcBef>
              <a:buFont typeface="Arial" panose="020B0604020202020204" pitchFamily="34" charset="0"/>
              <a:buChar char="•"/>
            </a:pPr>
            <a:r>
              <a:rPr lang="en-US" sz="2000" dirty="0"/>
              <a:t>Bed mobility</a:t>
            </a:r>
          </a:p>
          <a:p>
            <a:pPr marL="1312863" lvl="3" indent="-285750">
              <a:spcBef>
                <a:spcPts val="0"/>
              </a:spcBef>
              <a:buFont typeface="Arial" panose="020B0604020202020204" pitchFamily="34" charset="0"/>
              <a:buChar char="•"/>
            </a:pPr>
            <a:r>
              <a:rPr lang="en-US" sz="2000" dirty="0"/>
              <a:t>Transfer</a:t>
            </a:r>
          </a:p>
          <a:p>
            <a:pPr marL="1312863" lvl="3" indent="-285750">
              <a:spcBef>
                <a:spcPts val="0"/>
              </a:spcBef>
              <a:buFont typeface="Arial" panose="020B0604020202020204" pitchFamily="34" charset="0"/>
              <a:buChar char="•"/>
            </a:pPr>
            <a:r>
              <a:rPr lang="en-US" sz="2000" dirty="0"/>
              <a:t>Walking</a:t>
            </a:r>
          </a:p>
          <a:p>
            <a:pPr marL="1312863" lvl="3" indent="-285750">
              <a:spcBef>
                <a:spcPts val="0"/>
              </a:spcBef>
              <a:buFont typeface="Arial" panose="020B0604020202020204" pitchFamily="34" charset="0"/>
              <a:buChar char="•"/>
            </a:pPr>
            <a:r>
              <a:rPr lang="en-US" sz="2000" dirty="0"/>
              <a:t>Dressing and/or grooming</a:t>
            </a:r>
          </a:p>
          <a:p>
            <a:pPr marL="1312863" lvl="3" indent="-285750">
              <a:spcBef>
                <a:spcPts val="0"/>
              </a:spcBef>
              <a:buFont typeface="Arial" panose="020B0604020202020204" pitchFamily="34" charset="0"/>
              <a:buChar char="•"/>
            </a:pPr>
            <a:r>
              <a:rPr lang="en-US" sz="2000" dirty="0"/>
              <a:t>Eating and/or swallowing</a:t>
            </a:r>
          </a:p>
          <a:p>
            <a:pPr marL="1312863" lvl="3" indent="-285750">
              <a:spcBef>
                <a:spcPts val="0"/>
              </a:spcBef>
              <a:buFont typeface="Arial" panose="020B0604020202020204" pitchFamily="34" charset="0"/>
              <a:buChar char="•"/>
            </a:pPr>
            <a:r>
              <a:rPr lang="en-US" sz="2000" dirty="0"/>
              <a:t>Amputation/prostheses care</a:t>
            </a:r>
          </a:p>
          <a:p>
            <a:pPr marL="1312863" lvl="3" indent="-285750">
              <a:spcBef>
                <a:spcPts val="0"/>
              </a:spcBef>
              <a:buFont typeface="Arial" panose="020B0604020202020204" pitchFamily="34" charset="0"/>
              <a:buChar char="•"/>
            </a:pPr>
            <a:r>
              <a:rPr lang="en-US" sz="2000" dirty="0"/>
              <a:t>Communication</a:t>
            </a:r>
          </a:p>
          <a:p>
            <a:pPr marL="974725" lvl="2" indent="-285750">
              <a:spcBef>
                <a:spcPts val="0"/>
              </a:spcBef>
              <a:buFont typeface="Arial" panose="020B0604020202020204" pitchFamily="34" charset="0"/>
              <a:buChar char="•"/>
            </a:pPr>
            <a:r>
              <a:rPr lang="en-US" sz="2000" dirty="0">
                <a:solidFill>
                  <a:srgbClr val="C00000"/>
                </a:solidFill>
              </a:rPr>
              <a:t>To count as a skilled need, there needs to be an assessment, improvement goal, treatment plan (what and frequency), documentation of the rehab activities with outcome…, weekly reassessment </a:t>
            </a:r>
          </a:p>
          <a:p>
            <a:pPr marL="1312863" lvl="3" indent="-285750">
              <a:spcBef>
                <a:spcPts val="0"/>
              </a:spcBef>
              <a:buFont typeface="Arial" panose="020B0604020202020204" pitchFamily="34" charset="0"/>
              <a:buChar char="•"/>
            </a:pPr>
            <a:r>
              <a:rPr lang="en-US" sz="1800" dirty="0"/>
              <a:t>Staff  providing the activities must have </a:t>
            </a:r>
            <a:r>
              <a:rPr lang="en-US" sz="1800" dirty="0">
                <a:solidFill>
                  <a:srgbClr val="C00000"/>
                </a:solidFill>
              </a:rPr>
              <a:t>documented competencies</a:t>
            </a:r>
            <a:r>
              <a:rPr lang="en-US" sz="1800" dirty="0"/>
              <a:t> in  providing these services with the intent to restore the patient’s capabilities</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
        <p:nvSpPr>
          <p:cNvPr id="7" name="Oval 6">
            <a:extLst>
              <a:ext uri="{FF2B5EF4-FFF2-40B4-BE49-F238E27FC236}">
                <a16:creationId xmlns:a16="http://schemas.microsoft.com/office/drawing/2014/main" id="{E45F3C25-ADF7-4E37-B555-81A62E878161}"/>
              </a:ext>
            </a:extLst>
          </p:cNvPr>
          <p:cNvSpPr/>
          <p:nvPr/>
        </p:nvSpPr>
        <p:spPr>
          <a:xfrm>
            <a:off x="7518400" y="64655"/>
            <a:ext cx="12192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a:t>
            </a:r>
          </a:p>
        </p:txBody>
      </p:sp>
    </p:spTree>
    <p:extLst>
      <p:ext uri="{BB962C8B-B14F-4D97-AF65-F5344CB8AC3E}">
        <p14:creationId xmlns:p14="http://schemas.microsoft.com/office/powerpoint/2010/main" val="251127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1127125"/>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t>Nursing skilled needs (cont’)  </a:t>
            </a:r>
          </a:p>
          <a:p>
            <a:pPr marL="636588" lvl="1" indent="-285750">
              <a:spcBef>
                <a:spcPts val="0"/>
              </a:spcBef>
              <a:buFont typeface="Arial" panose="020B0604020202020204" pitchFamily="34" charset="0"/>
              <a:buChar char="•"/>
            </a:pPr>
            <a:endParaRPr lang="en-US" b="1" u="sng" dirty="0"/>
          </a:p>
          <a:p>
            <a:pPr marL="636588" lvl="1" indent="-285750">
              <a:spcBef>
                <a:spcPts val="0"/>
              </a:spcBef>
              <a:buFont typeface="Arial" panose="020B0604020202020204" pitchFamily="34" charset="0"/>
              <a:buChar char="•"/>
            </a:pPr>
            <a:r>
              <a:rPr lang="en-US" b="1" u="sng" dirty="0"/>
              <a:t>Examples of </a:t>
            </a:r>
            <a:r>
              <a:rPr lang="en-US" b="1" u="sng" dirty="0">
                <a:solidFill>
                  <a:srgbClr val="C00000"/>
                </a:solidFill>
              </a:rPr>
              <a:t>indirect </a:t>
            </a:r>
            <a:r>
              <a:rPr lang="en-US" b="1" u="sng" dirty="0"/>
              <a:t>skills </a:t>
            </a:r>
            <a:r>
              <a:rPr lang="en-US" dirty="0"/>
              <a:t>are: </a:t>
            </a:r>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r>
              <a:rPr lang="en-US" sz="2000" dirty="0"/>
              <a:t>If the documentation of the patient’s overall condition substantiates a finding that the patient’s medical needs and safety can be addressed only if the total care, skilled or not, is planned and managed by skilled nursing personnel, it is appropriate to infer that skilled management is being provided, but </a:t>
            </a:r>
            <a:r>
              <a:rPr lang="en-US" sz="2000" dirty="0">
                <a:solidFill>
                  <a:srgbClr val="C00000"/>
                </a:solidFill>
              </a:rPr>
              <a:t>only if the record as a whole clearly establishes that there was a likely potential for serious complications without skilled management  </a:t>
            </a:r>
            <a:r>
              <a:rPr lang="en-US" sz="2000" dirty="0"/>
              <a:t>   (Ch. 8 MBPM 30.2.3.1)</a:t>
            </a:r>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
        <p:nvSpPr>
          <p:cNvPr id="7" name="Oval 6">
            <a:extLst>
              <a:ext uri="{FF2B5EF4-FFF2-40B4-BE49-F238E27FC236}">
                <a16:creationId xmlns:a16="http://schemas.microsoft.com/office/drawing/2014/main" id="{CF5E5AF4-A5E3-4F95-AA4B-4AE90322B5A8}"/>
              </a:ext>
            </a:extLst>
          </p:cNvPr>
          <p:cNvSpPr/>
          <p:nvPr/>
        </p:nvSpPr>
        <p:spPr>
          <a:xfrm>
            <a:off x="5486400" y="2133600"/>
            <a:ext cx="13462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Indirect</a:t>
            </a:r>
          </a:p>
        </p:txBody>
      </p:sp>
      <p:sp>
        <p:nvSpPr>
          <p:cNvPr id="3" name="Rectangle: Rounded Corners 2">
            <a:extLst>
              <a:ext uri="{FF2B5EF4-FFF2-40B4-BE49-F238E27FC236}">
                <a16:creationId xmlns:a16="http://schemas.microsoft.com/office/drawing/2014/main" id="{281220EA-E804-48C3-AFBA-2E0E4F3F99EB}"/>
              </a:ext>
            </a:extLst>
          </p:cNvPr>
          <p:cNvSpPr/>
          <p:nvPr/>
        </p:nvSpPr>
        <p:spPr>
          <a:xfrm>
            <a:off x="990600" y="2133600"/>
            <a:ext cx="3276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 &amp; Evaluation </a:t>
            </a:r>
          </a:p>
          <a:p>
            <a:pPr algn="ctr"/>
            <a:r>
              <a:rPr lang="en-US" dirty="0"/>
              <a:t>of Care Plan</a:t>
            </a:r>
          </a:p>
        </p:txBody>
      </p:sp>
    </p:spTree>
    <p:extLst>
      <p:ext uri="{BB962C8B-B14F-4D97-AF65-F5344CB8AC3E}">
        <p14:creationId xmlns:p14="http://schemas.microsoft.com/office/powerpoint/2010/main" val="28689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14400"/>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b="1" u="sng" dirty="0"/>
              <a:t>Examples of </a:t>
            </a:r>
            <a:r>
              <a:rPr lang="en-US" b="1" u="sng" dirty="0">
                <a:solidFill>
                  <a:srgbClr val="C00000"/>
                </a:solidFill>
              </a:rPr>
              <a:t>indirect </a:t>
            </a:r>
            <a:r>
              <a:rPr lang="en-US" b="1" u="sng" dirty="0"/>
              <a:t>skills </a:t>
            </a:r>
            <a:r>
              <a:rPr lang="en-US" dirty="0"/>
              <a:t>are: </a:t>
            </a:r>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r>
              <a:rPr lang="en-US" dirty="0"/>
              <a:t>May be coverable when </a:t>
            </a:r>
            <a:r>
              <a:rPr lang="en-US" dirty="0">
                <a:solidFill>
                  <a:srgbClr val="C00000"/>
                </a:solidFill>
              </a:rPr>
              <a:t>likelihood of adverse change </a:t>
            </a:r>
            <a:r>
              <a:rPr lang="en-US" dirty="0"/>
              <a:t>in condition </a:t>
            </a:r>
            <a:r>
              <a:rPr lang="en-US" dirty="0">
                <a:solidFill>
                  <a:srgbClr val="C00000"/>
                </a:solidFill>
              </a:rPr>
              <a:t>require skilled nursing personnel to identify and evaluate the need for treatment modification or initiation of additional medical procedures </a:t>
            </a:r>
            <a:r>
              <a:rPr lang="en-US" dirty="0"/>
              <a:t>until treatment regimen is stable</a:t>
            </a:r>
          </a:p>
          <a:p>
            <a:pPr marL="974725" lvl="2" indent="-285750">
              <a:spcBef>
                <a:spcPts val="0"/>
              </a:spcBef>
              <a:buFont typeface="Arial" panose="020B0604020202020204" pitchFamily="34" charset="0"/>
              <a:buChar char="•"/>
            </a:pPr>
            <a:r>
              <a:rPr lang="en-US" sz="1800" dirty="0"/>
              <a:t>Requires documentation of </a:t>
            </a:r>
            <a:r>
              <a:rPr lang="en-US" sz="1800" dirty="0">
                <a:solidFill>
                  <a:srgbClr val="C00000"/>
                </a:solidFill>
              </a:rPr>
              <a:t>what is to be observed</a:t>
            </a:r>
          </a:p>
          <a:p>
            <a:pPr marL="974725" lvl="2" indent="-285750">
              <a:spcBef>
                <a:spcPts val="0"/>
              </a:spcBef>
              <a:buFont typeface="Arial" panose="020B0604020202020204" pitchFamily="34" charset="0"/>
              <a:buChar char="•"/>
            </a:pPr>
            <a:r>
              <a:rPr lang="en-US" sz="1800" dirty="0"/>
              <a:t>Patient’s condition is unstable for medical  reasons – </a:t>
            </a:r>
            <a:r>
              <a:rPr lang="en-US" sz="1800" dirty="0">
                <a:solidFill>
                  <a:srgbClr val="C00000"/>
                </a:solidFill>
              </a:rPr>
              <a:t>Risk for occurrence of acute problem </a:t>
            </a:r>
            <a:r>
              <a:rPr lang="en-US" sz="1800" dirty="0"/>
              <a:t>– Skills of a licensed nurse are required on a daily basis to identify potential worsening of medical issues and to prevent return to acute. </a:t>
            </a:r>
            <a:r>
              <a:rPr lang="en-US" sz="1800" dirty="0">
                <a:solidFill>
                  <a:srgbClr val="C00000"/>
                </a:solidFill>
              </a:rPr>
              <a:t>Examples:</a:t>
            </a:r>
            <a:r>
              <a:rPr lang="en-US" sz="1800" dirty="0"/>
              <a:t> COPD, CHF, recent MI, medication changes, complications of pneumonia, immobility, post CABG surgery</a:t>
            </a:r>
          </a:p>
          <a:p>
            <a:pPr marL="974725" lvl="2" indent="-285750">
              <a:spcBef>
                <a:spcPts val="0"/>
              </a:spcBef>
              <a:buFont typeface="Arial" panose="020B0604020202020204" pitchFamily="34" charset="0"/>
              <a:buChar char="•"/>
            </a:pPr>
            <a:r>
              <a:rPr lang="en-US" sz="1800" dirty="0">
                <a:solidFill>
                  <a:srgbClr val="C00000"/>
                </a:solidFill>
              </a:rPr>
              <a:t>Support why they need an IP program </a:t>
            </a:r>
            <a:r>
              <a:rPr lang="en-US" sz="1800" dirty="0"/>
              <a:t>vs just getting therapy they could receive on an OP basis</a:t>
            </a:r>
          </a:p>
          <a:p>
            <a:pPr marL="350838" lvl="1" indent="0">
              <a:spcBef>
                <a:spcPts val="0"/>
              </a:spcBef>
              <a:buNone/>
            </a:pPr>
            <a:endParaRPr lang="en-US" dirty="0"/>
          </a:p>
          <a:p>
            <a:pPr marL="636588" lvl="1" indent="-285750">
              <a:spcBef>
                <a:spcPts val="0"/>
              </a:spcBef>
              <a:buFont typeface="Arial" panose="020B0604020202020204" pitchFamily="34" charset="0"/>
              <a:buChar char="•"/>
            </a:pPr>
            <a:r>
              <a:rPr lang="en-US" dirty="0"/>
              <a:t>May be coverable when likelihood of adverse change in condition </a:t>
            </a:r>
            <a:r>
              <a:rPr lang="en-US" dirty="0">
                <a:solidFill>
                  <a:srgbClr val="C00000"/>
                </a:solidFill>
              </a:rPr>
              <a:t>require skilled nursing </a:t>
            </a:r>
            <a:r>
              <a:rPr lang="en-US" dirty="0"/>
              <a:t>personnel to identify and </a:t>
            </a:r>
            <a:r>
              <a:rPr lang="en-US" dirty="0">
                <a:solidFill>
                  <a:srgbClr val="C00000"/>
                </a:solidFill>
              </a:rPr>
              <a:t>evaluate the need for treatment modification or initiation of additional medical procedures </a:t>
            </a:r>
            <a:r>
              <a:rPr lang="en-US" dirty="0"/>
              <a:t>until treatment regimen is stable</a:t>
            </a:r>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r>
              <a:rPr lang="en-US" dirty="0"/>
              <a:t>The fact that the patient </a:t>
            </a:r>
            <a:r>
              <a:rPr lang="en-US" dirty="0">
                <a:solidFill>
                  <a:srgbClr val="C00000"/>
                </a:solidFill>
              </a:rPr>
              <a:t>did not develop an acute episode or complications</a:t>
            </a:r>
            <a:r>
              <a:rPr lang="en-US" dirty="0"/>
              <a:t> does not mean that the stay will be denied as long as there was a </a:t>
            </a:r>
            <a:r>
              <a:rPr lang="en-US" dirty="0">
                <a:solidFill>
                  <a:srgbClr val="C00000"/>
                </a:solidFill>
              </a:rPr>
              <a:t>reasonable probability that it might have occurred</a:t>
            </a:r>
          </a:p>
          <a:p>
            <a:pPr marL="350838" lvl="1" indent="0">
              <a:spcBef>
                <a:spcPts val="0"/>
              </a:spcBef>
              <a:buNone/>
            </a:pPr>
            <a:endParaRPr lang="en-US" dirty="0"/>
          </a:p>
          <a:p>
            <a:pPr marL="636588" lvl="1" indent="-285750">
              <a:spcBef>
                <a:spcPts val="0"/>
              </a:spcBef>
              <a:buFont typeface="Arial" panose="020B0604020202020204" pitchFamily="34" charset="0"/>
              <a:buChar char="•"/>
            </a:pPr>
            <a:endParaRPr lang="en-US" sz="1600" dirty="0"/>
          </a:p>
          <a:p>
            <a:pPr marL="636588" lvl="1" indent="-285750">
              <a:spcBef>
                <a:spcPts val="0"/>
              </a:spcBef>
              <a:buFont typeface="Arial" panose="020B0604020202020204" pitchFamily="34" charset="0"/>
              <a:buChar char="•"/>
            </a:pPr>
            <a:endParaRPr lang="en-US" sz="1600" dirty="0"/>
          </a:p>
          <a:p>
            <a:pPr marL="974725" lvl="2" indent="-285750">
              <a:spcBef>
                <a:spcPts val="0"/>
              </a:spcBef>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
        <p:nvSpPr>
          <p:cNvPr id="7" name="Oval 6">
            <a:extLst>
              <a:ext uri="{FF2B5EF4-FFF2-40B4-BE49-F238E27FC236}">
                <a16:creationId xmlns:a16="http://schemas.microsoft.com/office/drawing/2014/main" id="{CF5E5AF4-A5E3-4F95-AA4B-4AE90322B5A8}"/>
              </a:ext>
            </a:extLst>
          </p:cNvPr>
          <p:cNvSpPr/>
          <p:nvPr/>
        </p:nvSpPr>
        <p:spPr>
          <a:xfrm>
            <a:off x="7493000" y="685800"/>
            <a:ext cx="13462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Indirect</a:t>
            </a:r>
          </a:p>
        </p:txBody>
      </p:sp>
      <p:sp>
        <p:nvSpPr>
          <p:cNvPr id="3" name="Rectangle: Rounded Corners 2">
            <a:extLst>
              <a:ext uri="{FF2B5EF4-FFF2-40B4-BE49-F238E27FC236}">
                <a16:creationId xmlns:a16="http://schemas.microsoft.com/office/drawing/2014/main" id="{281220EA-E804-48C3-AFBA-2E0E4F3F99EB}"/>
              </a:ext>
            </a:extLst>
          </p:cNvPr>
          <p:cNvSpPr/>
          <p:nvPr/>
        </p:nvSpPr>
        <p:spPr>
          <a:xfrm>
            <a:off x="4114800" y="750455"/>
            <a:ext cx="3276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Observation and Assessment of Patient’s Condition </a:t>
            </a:r>
          </a:p>
        </p:txBody>
      </p:sp>
    </p:spTree>
    <p:extLst>
      <p:ext uri="{BB962C8B-B14F-4D97-AF65-F5344CB8AC3E}">
        <p14:creationId xmlns:p14="http://schemas.microsoft.com/office/powerpoint/2010/main" val="44249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14400"/>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b="1" u="sng" dirty="0"/>
              <a:t>Examples of </a:t>
            </a:r>
            <a:r>
              <a:rPr lang="en-US" b="1" u="sng" dirty="0">
                <a:solidFill>
                  <a:srgbClr val="C00000"/>
                </a:solidFill>
              </a:rPr>
              <a:t>indirect </a:t>
            </a:r>
            <a:r>
              <a:rPr lang="en-US" b="1" u="sng" dirty="0"/>
              <a:t>skills </a:t>
            </a:r>
            <a:r>
              <a:rPr lang="en-US" dirty="0"/>
              <a:t>are: </a:t>
            </a:r>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r>
              <a:rPr lang="en-US" sz="2000" dirty="0"/>
              <a:t>Teaching and training activities, which require skilled nursing or skilled rehabilitation personnel to </a:t>
            </a:r>
            <a:r>
              <a:rPr lang="en-US" sz="2000" dirty="0">
                <a:solidFill>
                  <a:srgbClr val="C00000"/>
                </a:solidFill>
              </a:rPr>
              <a:t>teach a patient how to manage their treatment regimen would constitute skilled services</a:t>
            </a:r>
          </a:p>
          <a:p>
            <a:pPr marL="636588" lvl="1" indent="-285750">
              <a:spcBef>
                <a:spcPts val="0"/>
              </a:spcBef>
              <a:buFont typeface="Arial" panose="020B0604020202020204" pitchFamily="34" charset="0"/>
              <a:buChar char="•"/>
            </a:pPr>
            <a:endParaRPr lang="en-US" sz="2000" dirty="0"/>
          </a:p>
          <a:p>
            <a:pPr marL="636588" lvl="1" indent="-285750">
              <a:spcBef>
                <a:spcPts val="0"/>
              </a:spcBef>
              <a:buFont typeface="Arial" panose="020B0604020202020204" pitchFamily="34" charset="0"/>
              <a:buChar char="•"/>
            </a:pPr>
            <a:r>
              <a:rPr lang="en-US" sz="2000" dirty="0">
                <a:solidFill>
                  <a:srgbClr val="C00000"/>
                </a:solidFill>
              </a:rPr>
              <a:t>Examples: </a:t>
            </a:r>
            <a:r>
              <a:rPr lang="en-US" sz="2000" dirty="0"/>
              <a:t>Teaching the patient how to:</a:t>
            </a:r>
          </a:p>
          <a:p>
            <a:pPr marL="974725" lvl="2" indent="-285750">
              <a:spcBef>
                <a:spcPts val="0"/>
              </a:spcBef>
              <a:buFont typeface="Arial" panose="020B0604020202020204" pitchFamily="34" charset="0"/>
              <a:buChar char="•"/>
            </a:pPr>
            <a:r>
              <a:rPr lang="en-US" sz="1800" dirty="0"/>
              <a:t>Self administer: </a:t>
            </a:r>
          </a:p>
          <a:p>
            <a:pPr marL="1312863" lvl="3" indent="-285750">
              <a:spcBef>
                <a:spcPts val="0"/>
              </a:spcBef>
              <a:buFont typeface="Arial" panose="020B0604020202020204" pitchFamily="34" charset="0"/>
              <a:buChar char="•"/>
            </a:pPr>
            <a:r>
              <a:rPr lang="en-US" sz="1600" dirty="0"/>
              <a:t>Injectable meds or a complex range of meds </a:t>
            </a:r>
          </a:p>
          <a:p>
            <a:pPr marL="1312863" lvl="3" indent="-285750">
              <a:spcBef>
                <a:spcPts val="0"/>
              </a:spcBef>
              <a:buFont typeface="Arial" panose="020B0604020202020204" pitchFamily="34" charset="0"/>
              <a:buChar char="•"/>
            </a:pPr>
            <a:r>
              <a:rPr lang="en-US" sz="1600" dirty="0"/>
              <a:t>Medical gases </a:t>
            </a:r>
          </a:p>
          <a:p>
            <a:pPr marL="1312863" lvl="3" indent="-285750">
              <a:spcBef>
                <a:spcPts val="0"/>
              </a:spcBef>
              <a:buFont typeface="Arial" panose="020B0604020202020204" pitchFamily="34" charset="0"/>
              <a:buChar char="•"/>
            </a:pPr>
            <a:r>
              <a:rPr lang="en-US" sz="1600" dirty="0"/>
              <a:t>Enteral feedings - G-tube feedings, flushes </a:t>
            </a:r>
          </a:p>
          <a:p>
            <a:pPr marL="974725" lvl="2" indent="-285750">
              <a:spcBef>
                <a:spcPts val="0"/>
              </a:spcBef>
              <a:buFont typeface="Arial" panose="020B0604020202020204" pitchFamily="34" charset="0"/>
              <a:buChar char="•"/>
            </a:pPr>
            <a:r>
              <a:rPr lang="en-US" sz="1800" dirty="0"/>
              <a:t>Care for:</a:t>
            </a:r>
          </a:p>
          <a:p>
            <a:pPr marL="1312863" lvl="3" indent="-285750">
              <a:spcBef>
                <a:spcPts val="0"/>
              </a:spcBef>
              <a:buFont typeface="Arial" panose="020B0604020202020204" pitchFamily="34" charset="0"/>
              <a:buChar char="•"/>
            </a:pPr>
            <a:r>
              <a:rPr lang="en-US" sz="1600" dirty="0"/>
              <a:t>Ostomy - Recent colostomy or ileostomy </a:t>
            </a:r>
          </a:p>
          <a:p>
            <a:pPr marL="1312863" lvl="3" indent="-285750">
              <a:spcBef>
                <a:spcPts val="0"/>
              </a:spcBef>
              <a:buFont typeface="Arial" panose="020B0604020202020204" pitchFamily="34" charset="0"/>
              <a:buChar char="•"/>
            </a:pPr>
            <a:r>
              <a:rPr lang="en-US" sz="1600" dirty="0"/>
              <a:t>Central venous lines  management</a:t>
            </a:r>
          </a:p>
          <a:p>
            <a:pPr marL="1312863" lvl="3" indent="-285750">
              <a:spcBef>
                <a:spcPts val="0"/>
              </a:spcBef>
              <a:buFont typeface="Arial" panose="020B0604020202020204" pitchFamily="34" charset="0"/>
              <a:buChar char="•"/>
            </a:pPr>
            <a:r>
              <a:rPr lang="en-US" sz="1600" dirty="0"/>
              <a:t>Prosthesis (includes gait training)</a:t>
            </a:r>
          </a:p>
          <a:p>
            <a:pPr marL="974725" lvl="2" indent="-285750">
              <a:spcBef>
                <a:spcPts val="0"/>
              </a:spcBef>
              <a:buFont typeface="Arial" panose="020B0604020202020204" pitchFamily="34" charset="0"/>
              <a:buChar char="•"/>
            </a:pPr>
            <a:r>
              <a:rPr lang="en-US" sz="1800" dirty="0"/>
              <a:t>Self-catheterization </a:t>
            </a:r>
          </a:p>
          <a:p>
            <a:pPr marL="974725" lvl="2" indent="-285750">
              <a:spcBef>
                <a:spcPts val="0"/>
              </a:spcBef>
              <a:buFont typeface="Arial" panose="020B0604020202020204" pitchFamily="34" charset="0"/>
              <a:buChar char="•"/>
            </a:pPr>
            <a:r>
              <a:rPr lang="en-US" sz="1800" dirty="0"/>
              <a:t>Use and care of braces, splints, and orthotics and any associated skin care </a:t>
            </a:r>
          </a:p>
          <a:p>
            <a:pPr marL="974725" lvl="2" indent="-285750">
              <a:spcBef>
                <a:spcPts val="0"/>
              </a:spcBef>
              <a:buFont typeface="Arial" panose="020B0604020202020204" pitchFamily="34" charset="0"/>
              <a:buChar char="•"/>
            </a:pPr>
            <a:r>
              <a:rPr lang="en-US" sz="1800" dirty="0"/>
              <a:t>Proper care of any specialized treatments or dressings</a:t>
            </a:r>
          </a:p>
          <a:p>
            <a:pPr marL="974725" lvl="2" indent="-285750">
              <a:spcBef>
                <a:spcPts val="0"/>
              </a:spcBef>
              <a:buFont typeface="Arial" panose="020B0604020202020204" pitchFamily="34" charset="0"/>
              <a:buChar char="•"/>
            </a:pPr>
            <a:r>
              <a:rPr lang="en-US" sz="1800" dirty="0"/>
              <a:t>New diabetic care: glucose monitoring, S&amp;S of hyper &amp; hypoglycemia, insulin, foot care, what to report when and to whom</a:t>
            </a:r>
          </a:p>
          <a:p>
            <a:pPr marL="974725" lvl="2" indent="-285750">
              <a:spcBef>
                <a:spcPts val="0"/>
              </a:spcBef>
              <a:buFont typeface="Arial" panose="020B0604020202020204" pitchFamily="34" charset="0"/>
              <a:buChar char="•"/>
            </a:pPr>
            <a:r>
              <a:rPr lang="en-US" sz="1800" dirty="0"/>
              <a:t>How to become more independent in self care and mobility</a:t>
            </a:r>
          </a:p>
          <a:p>
            <a:pPr marL="974725" lvl="2" indent="-285750">
              <a:spcBef>
                <a:spcPts val="0"/>
              </a:spcBef>
              <a:buFont typeface="Arial" panose="020B0604020202020204" pitchFamily="34" charset="0"/>
              <a:buChar char="•"/>
            </a:pPr>
            <a:endParaRPr lang="en-US" sz="1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
        <p:nvSpPr>
          <p:cNvPr id="7" name="Oval 6">
            <a:extLst>
              <a:ext uri="{FF2B5EF4-FFF2-40B4-BE49-F238E27FC236}">
                <a16:creationId xmlns:a16="http://schemas.microsoft.com/office/drawing/2014/main" id="{CF5E5AF4-A5E3-4F95-AA4B-4AE90322B5A8}"/>
              </a:ext>
            </a:extLst>
          </p:cNvPr>
          <p:cNvSpPr/>
          <p:nvPr/>
        </p:nvSpPr>
        <p:spPr>
          <a:xfrm>
            <a:off x="7391400" y="64655"/>
            <a:ext cx="13462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Indirect</a:t>
            </a:r>
          </a:p>
        </p:txBody>
      </p:sp>
      <p:sp>
        <p:nvSpPr>
          <p:cNvPr id="3" name="Rectangle: Rounded Corners 2">
            <a:extLst>
              <a:ext uri="{FF2B5EF4-FFF2-40B4-BE49-F238E27FC236}">
                <a16:creationId xmlns:a16="http://schemas.microsoft.com/office/drawing/2014/main" id="{281220EA-E804-48C3-AFBA-2E0E4F3F99EB}"/>
              </a:ext>
            </a:extLst>
          </p:cNvPr>
          <p:cNvSpPr/>
          <p:nvPr/>
        </p:nvSpPr>
        <p:spPr>
          <a:xfrm>
            <a:off x="4114800" y="750455"/>
            <a:ext cx="3276600" cy="697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Teaching and Training </a:t>
            </a:r>
            <a:endParaRPr lang="en-US" dirty="0"/>
          </a:p>
        </p:txBody>
      </p:sp>
      <p:sp>
        <p:nvSpPr>
          <p:cNvPr id="8" name="Rectangle 7">
            <a:extLst>
              <a:ext uri="{FF2B5EF4-FFF2-40B4-BE49-F238E27FC236}">
                <a16:creationId xmlns:a16="http://schemas.microsoft.com/office/drawing/2014/main" id="{B303A4E4-EEA4-461E-BFC7-81E26805F88A}"/>
              </a:ext>
            </a:extLst>
          </p:cNvPr>
          <p:cNvSpPr/>
          <p:nvPr/>
        </p:nvSpPr>
        <p:spPr>
          <a:xfrm>
            <a:off x="5461000" y="2590800"/>
            <a:ext cx="3454400" cy="2514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Ideal to have the basics of: </a:t>
            </a:r>
          </a:p>
          <a:p>
            <a:pPr marL="342900" indent="-342900">
              <a:buFont typeface="+mj-lt"/>
              <a:buAutoNum type="arabicParenR"/>
            </a:pPr>
            <a:r>
              <a:rPr lang="en-US" b="1" dirty="0">
                <a:solidFill>
                  <a:schemeClr val="tx1"/>
                </a:solidFill>
              </a:rPr>
              <a:t>Care planned education needs</a:t>
            </a:r>
          </a:p>
          <a:p>
            <a:pPr marL="342900" indent="-342900">
              <a:buFont typeface="+mj-lt"/>
              <a:buAutoNum type="arabicParenR"/>
            </a:pPr>
            <a:r>
              <a:rPr lang="en-US" b="1" dirty="0">
                <a:solidFill>
                  <a:schemeClr val="tx1"/>
                </a:solidFill>
              </a:rPr>
              <a:t>What is to be covered for each topic (stop light instructions)</a:t>
            </a:r>
          </a:p>
          <a:p>
            <a:pPr marL="342900" indent="-342900">
              <a:buFont typeface="+mj-lt"/>
              <a:buAutoNum type="arabicParenR"/>
            </a:pPr>
            <a:r>
              <a:rPr lang="en-US" b="1" dirty="0">
                <a:solidFill>
                  <a:schemeClr val="tx1"/>
                </a:solidFill>
              </a:rPr>
              <a:t>When done, patient/family response &amp; continued needs</a:t>
            </a:r>
          </a:p>
          <a:p>
            <a:pPr marL="342900" indent="-342900">
              <a:buFont typeface="+mj-lt"/>
              <a:buAutoNum type="arabicParenR"/>
            </a:pPr>
            <a:r>
              <a:rPr lang="en-US" b="1" dirty="0">
                <a:solidFill>
                  <a:schemeClr val="tx1"/>
                </a:solidFill>
              </a:rPr>
              <a:t>Ideally on an interdisciplinary Patient Education form where all staff document</a:t>
            </a:r>
          </a:p>
        </p:txBody>
      </p:sp>
    </p:spTree>
    <p:extLst>
      <p:ext uri="{BB962C8B-B14F-4D97-AF65-F5344CB8AC3E}">
        <p14:creationId xmlns:p14="http://schemas.microsoft.com/office/powerpoint/2010/main" val="364836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14400"/>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b="1" u="sng" dirty="0">
                <a:solidFill>
                  <a:srgbClr val="C00000"/>
                </a:solidFill>
              </a:rPr>
              <a:t>Therapy</a:t>
            </a:r>
            <a:r>
              <a:rPr lang="en-US" b="1" u="sng" dirty="0"/>
              <a:t> skilled rehab on a daily basis</a:t>
            </a:r>
          </a:p>
          <a:p>
            <a:pPr marL="285750" indent="-285750">
              <a:spcBef>
                <a:spcPts val="0"/>
              </a:spcBef>
              <a:buFont typeface="Arial" panose="020B0604020202020204" pitchFamily="34" charset="0"/>
              <a:buChar char="•"/>
            </a:pPr>
            <a:endParaRPr lang="en-US" sz="1400" b="1" u="sng" dirty="0"/>
          </a:p>
          <a:p>
            <a:pPr marL="636588" lvl="1" indent="-285750">
              <a:spcBef>
                <a:spcPts val="0"/>
              </a:spcBef>
              <a:buFont typeface="Arial" panose="020B0604020202020204" pitchFamily="34" charset="0"/>
              <a:buChar char="•"/>
            </a:pPr>
            <a:r>
              <a:rPr lang="en-US" dirty="0"/>
              <a:t>Therapy services are considered skilled when they are so inherently complex that they can be safely and effectively performed only by, or under the supervision of, a qualified therapist (42CFR §409.32)</a:t>
            </a:r>
          </a:p>
          <a:p>
            <a:pPr marL="636588" lvl="1" indent="-285750">
              <a:spcBef>
                <a:spcPts val="0"/>
              </a:spcBef>
              <a:buFont typeface="Arial" panose="020B0604020202020204" pitchFamily="34" charset="0"/>
              <a:buChar char="•"/>
            </a:pPr>
            <a:r>
              <a:rPr lang="en-US" dirty="0"/>
              <a:t>Services must meet standard of medical practice (amount and type)</a:t>
            </a:r>
          </a:p>
          <a:p>
            <a:pPr marL="636588" lvl="1" indent="-285750">
              <a:spcBef>
                <a:spcPts val="0"/>
              </a:spcBef>
              <a:buFont typeface="Arial" panose="020B0604020202020204" pitchFamily="34" charset="0"/>
              <a:buChar char="•"/>
            </a:pPr>
            <a:r>
              <a:rPr lang="en-US" dirty="0"/>
              <a:t>The services must be considered reasonable, effective treatments for the patient’s  condition and require the skills of a therapist</a:t>
            </a:r>
          </a:p>
          <a:p>
            <a:pPr marL="974725" lvl="2" indent="-285750">
              <a:spcBef>
                <a:spcPts val="0"/>
              </a:spcBef>
              <a:buFont typeface="Arial" panose="020B0604020202020204" pitchFamily="34" charset="0"/>
              <a:buChar char="•"/>
            </a:pPr>
            <a:r>
              <a:rPr lang="en-US" sz="1800" b="1" dirty="0">
                <a:solidFill>
                  <a:srgbClr val="C00000"/>
                </a:solidFill>
              </a:rPr>
              <a:t>If the service can be safely and effectively carried out by non-skilled personnel without the supervision of qualified professionals, IT IS NOT SKILLED </a:t>
            </a:r>
          </a:p>
          <a:p>
            <a:pPr marL="636588" lvl="1" indent="-285750">
              <a:spcBef>
                <a:spcPts val="0"/>
              </a:spcBef>
              <a:buFont typeface="Arial" panose="020B0604020202020204" pitchFamily="34" charset="0"/>
              <a:buChar char="•"/>
            </a:pPr>
            <a:r>
              <a:rPr lang="en-US" dirty="0"/>
              <a:t>Be provided with the expectation that the </a:t>
            </a:r>
            <a:r>
              <a:rPr lang="en-US" dirty="0">
                <a:solidFill>
                  <a:srgbClr val="C00000"/>
                </a:solidFill>
              </a:rPr>
              <a:t>patient’s condition will measurably improve</a:t>
            </a:r>
            <a:r>
              <a:rPr lang="en-US" dirty="0"/>
              <a:t> in </a:t>
            </a:r>
            <a:r>
              <a:rPr lang="en-US" dirty="0">
                <a:solidFill>
                  <a:srgbClr val="C00000"/>
                </a:solidFill>
              </a:rPr>
              <a:t>a generally predictable timeframe </a:t>
            </a:r>
            <a:r>
              <a:rPr lang="en-US" dirty="0"/>
              <a:t>(except for </a:t>
            </a:r>
            <a:r>
              <a:rPr lang="en-US" dirty="0">
                <a:solidFill>
                  <a:srgbClr val="C00000"/>
                </a:solidFill>
              </a:rPr>
              <a:t>comfort care</a:t>
            </a:r>
            <a:r>
              <a:rPr lang="en-US" dirty="0"/>
              <a:t> as discussed earlier) </a:t>
            </a:r>
            <a:r>
              <a:rPr lang="en-US" b="1" dirty="0">
                <a:solidFill>
                  <a:srgbClr val="C00000"/>
                </a:solidFill>
              </a:rPr>
              <a:t>Or</a:t>
            </a:r>
            <a:r>
              <a:rPr lang="en-US" dirty="0"/>
              <a:t> to establish a safe and effective </a:t>
            </a:r>
            <a:r>
              <a:rPr lang="en-US" dirty="0">
                <a:solidFill>
                  <a:srgbClr val="C00000"/>
                </a:solidFill>
              </a:rPr>
              <a:t>maintenance program for discharge to community </a:t>
            </a:r>
          </a:p>
          <a:p>
            <a:pPr marL="636588" lvl="1" indent="-285750">
              <a:spcBef>
                <a:spcPts val="0"/>
              </a:spcBef>
              <a:buFont typeface="Arial" panose="020B0604020202020204" pitchFamily="34" charset="0"/>
              <a:buChar char="•"/>
            </a:pPr>
            <a:r>
              <a:rPr lang="en-US" dirty="0"/>
              <a:t>Therapy skilled rehab must include the following:</a:t>
            </a:r>
          </a:p>
          <a:p>
            <a:pPr marL="974725" lvl="2" indent="-285750">
              <a:spcBef>
                <a:spcPts val="0"/>
              </a:spcBef>
              <a:buFont typeface="Arial" panose="020B0604020202020204" pitchFamily="34" charset="0"/>
              <a:buChar char="•"/>
            </a:pPr>
            <a:r>
              <a:rPr lang="en-US" sz="1800" dirty="0"/>
              <a:t>Based on </a:t>
            </a:r>
            <a:r>
              <a:rPr lang="en-US" sz="1800" dirty="0">
                <a:solidFill>
                  <a:srgbClr val="C00000"/>
                </a:solidFill>
              </a:rPr>
              <a:t>initial evaluation</a:t>
            </a:r>
          </a:p>
          <a:p>
            <a:pPr marL="974725" lvl="2" indent="-285750">
              <a:spcBef>
                <a:spcPts val="0"/>
              </a:spcBef>
              <a:buFont typeface="Arial" panose="020B0604020202020204" pitchFamily="34" charset="0"/>
              <a:buChar char="•"/>
            </a:pPr>
            <a:r>
              <a:rPr lang="en-US" sz="1800" dirty="0"/>
              <a:t>Related to </a:t>
            </a:r>
            <a:r>
              <a:rPr lang="en-US" sz="1800" dirty="0">
                <a:solidFill>
                  <a:srgbClr val="C00000"/>
                </a:solidFill>
              </a:rPr>
              <a:t>active written treatment plan</a:t>
            </a:r>
            <a:r>
              <a:rPr lang="en-US" sz="1800" dirty="0"/>
              <a:t> based on documented reasons for such (</a:t>
            </a:r>
            <a:r>
              <a:rPr lang="en-US" sz="1800" dirty="0">
                <a:solidFill>
                  <a:srgbClr val="C00000"/>
                </a:solidFill>
              </a:rPr>
              <a:t>why is it a need for this patient</a:t>
            </a:r>
            <a:r>
              <a:rPr lang="en-US" sz="1800" dirty="0"/>
              <a:t>)</a:t>
            </a:r>
          </a:p>
          <a:p>
            <a:pPr marL="974725" lvl="2" indent="-285750">
              <a:spcBef>
                <a:spcPts val="0"/>
              </a:spcBef>
              <a:buFont typeface="Arial" panose="020B0604020202020204" pitchFamily="34" charset="0"/>
              <a:buChar char="•"/>
            </a:pPr>
            <a:r>
              <a:rPr lang="en-US" sz="1800" dirty="0">
                <a:solidFill>
                  <a:srgbClr val="C00000"/>
                </a:solidFill>
              </a:rPr>
              <a:t>Documentation should support</a:t>
            </a:r>
            <a:r>
              <a:rPr lang="en-US" sz="1800" dirty="0"/>
              <a:t> the need for an IP program</a:t>
            </a:r>
          </a:p>
          <a:p>
            <a:pPr marL="974725" lvl="2" indent="-285750">
              <a:spcBef>
                <a:spcPts val="0"/>
              </a:spcBef>
              <a:buFont typeface="Arial" panose="020B0604020202020204" pitchFamily="34" charset="0"/>
              <a:buChar char="•"/>
            </a:pPr>
            <a:r>
              <a:rPr lang="en-US" sz="1800" dirty="0"/>
              <a:t>Performed by a qualified therapist</a:t>
            </a:r>
          </a:p>
          <a:p>
            <a:pPr marL="974725" lvl="2" indent="-285750">
              <a:spcBef>
                <a:spcPts val="0"/>
              </a:spcBef>
              <a:buFont typeface="Arial" panose="020B0604020202020204" pitchFamily="34" charset="0"/>
              <a:buChar char="•"/>
            </a:pPr>
            <a:r>
              <a:rPr lang="en-US" sz="1800" dirty="0"/>
              <a:t>Physician’s </a:t>
            </a:r>
            <a:r>
              <a:rPr lang="en-US" sz="1800" dirty="0">
                <a:solidFill>
                  <a:srgbClr val="C00000"/>
                </a:solidFill>
              </a:rPr>
              <a:t>order and approved treatment plan</a:t>
            </a:r>
            <a:r>
              <a:rPr lang="en-US" sz="1800" dirty="0"/>
              <a:t> (discuss clarification order or  signed treatment plan)</a:t>
            </a:r>
          </a:p>
          <a:p>
            <a:pPr marL="974725" lvl="2" indent="-285750">
              <a:spcBef>
                <a:spcPts val="0"/>
              </a:spcBef>
              <a:buFont typeface="Arial" panose="020B0604020202020204" pitchFamily="34" charset="0"/>
              <a:buChar char="•"/>
            </a:pPr>
            <a:endParaRPr lang="en-US" sz="1800" dirty="0"/>
          </a:p>
          <a:p>
            <a:pPr marL="688975" lvl="2" indent="0">
              <a:spcBef>
                <a:spcPts val="0"/>
              </a:spcBef>
              <a:buNone/>
            </a:pPr>
            <a:endParaRPr lang="en-US" sz="1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Tree>
    <p:extLst>
      <p:ext uri="{BB962C8B-B14F-4D97-AF65-F5344CB8AC3E}">
        <p14:creationId xmlns:p14="http://schemas.microsoft.com/office/powerpoint/2010/main" val="389554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144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Administration of routine oral medications, eye drops, and ointments (the fact that patients cannot be relied upon to take such medications themselves or that State law requires all medications to be dispensed by a nurse to institutional patients would not change this service to a skilled service);</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General maintenance care of colostomy and ileostomy;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Routine services to maintain satisfactory functioning of indwelling bladder catheters (this would include emptying and cleaning containers and clamping the tubing);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Changes of dressings for uninfected post-operative or chronic conditions;</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Prophylactic and palliative skin care, including bathing and application of creams, or treatment of minor skin problems;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Routine care of the incontinent patient, including use of diapers and protective sheets;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General maintenance care in connection with a plaster cast (skilled supervision or observation may be required where the patient has a preexisting skin or circulatory condition or requires adjustment of traction);</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Routine care in connection with braces and similar devices; </a:t>
            </a:r>
          </a:p>
          <a:p>
            <a:pPr marL="285750" indent="-285750">
              <a:spcBef>
                <a:spcPts val="0"/>
              </a:spcBef>
              <a:buFont typeface="Arial" panose="020B0604020202020204" pitchFamily="34" charset="0"/>
              <a:buChar char="•"/>
            </a:pPr>
            <a:endParaRPr lang="en-US" sz="1800" dirty="0"/>
          </a:p>
          <a:p>
            <a:pPr marL="688975" lvl="2" indent="0">
              <a:spcBef>
                <a:spcPts val="0"/>
              </a:spcBef>
              <a:buNone/>
            </a:pPr>
            <a:endParaRPr lang="en-US" sz="1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Non-Skilled Care Needs (examples)</a:t>
            </a:r>
          </a:p>
        </p:txBody>
      </p:sp>
      <p:sp>
        <p:nvSpPr>
          <p:cNvPr id="3" name="Rectangle 2">
            <a:extLst>
              <a:ext uri="{FF2B5EF4-FFF2-40B4-BE49-F238E27FC236}">
                <a16:creationId xmlns:a16="http://schemas.microsoft.com/office/drawing/2014/main" id="{146ED300-7A35-4062-837A-88BFD73AC34F}"/>
              </a:ext>
            </a:extLst>
          </p:cNvPr>
          <p:cNvSpPr/>
          <p:nvPr/>
        </p:nvSpPr>
        <p:spPr>
          <a:xfrm>
            <a:off x="5791200" y="0"/>
            <a:ext cx="3200400" cy="8223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Does not mean this is not done but there have to be other skilled needs for the patient to be here </a:t>
            </a:r>
          </a:p>
        </p:txBody>
      </p:sp>
    </p:spTree>
    <p:extLst>
      <p:ext uri="{BB962C8B-B14F-4D97-AF65-F5344CB8AC3E}">
        <p14:creationId xmlns:p14="http://schemas.microsoft.com/office/powerpoint/2010/main" val="249609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14400"/>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Use of heat as a palliative and comfort measure, such as whirlpool or steam pack;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Routine administration of medical gases after a regimen of therapy has been established (i.e., </a:t>
            </a:r>
            <a:r>
              <a:rPr lang="en-US" sz="1800" dirty="0">
                <a:solidFill>
                  <a:srgbClr val="C00000"/>
                </a:solidFill>
              </a:rPr>
              <a:t>administration of medical gases after the patient has been taught how to institute therapy or the treatment becomes routine</a:t>
            </a:r>
            <a:r>
              <a:rPr lang="en-US" sz="1800" dirty="0"/>
              <a:t>);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Assistance in dressing, eating, and going to the toilet; </a:t>
            </a:r>
            <a:r>
              <a:rPr lang="en-US" sz="1800" dirty="0">
                <a:solidFill>
                  <a:srgbClr val="C00000"/>
                </a:solidFill>
              </a:rPr>
              <a:t>(unless training the patient to become more independent with ADLs)</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Periodic turning and positioning in bed; and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General </a:t>
            </a:r>
            <a:r>
              <a:rPr lang="en-US" sz="1800" dirty="0">
                <a:solidFill>
                  <a:srgbClr val="C00000"/>
                </a:solidFill>
              </a:rPr>
              <a:t>supervision of exercises, which have been taught to the patient and the performance of repetitious exercises </a:t>
            </a:r>
            <a:r>
              <a:rPr lang="en-US" sz="1800" dirty="0"/>
              <a:t>that do not require skilled rehabilitation personnel for their performance.  </a:t>
            </a:r>
          </a:p>
          <a:p>
            <a:pPr marL="636588" lvl="1" indent="-285750">
              <a:spcBef>
                <a:spcPts val="0"/>
              </a:spcBef>
              <a:buFont typeface="Arial" panose="020B0604020202020204" pitchFamily="34" charset="0"/>
              <a:buChar char="•"/>
            </a:pPr>
            <a:r>
              <a:rPr lang="en-US" dirty="0"/>
              <a:t>This includes the actual carrying out of maintenance programs where the performances of </a:t>
            </a:r>
            <a:r>
              <a:rPr lang="en-US" dirty="0">
                <a:solidFill>
                  <a:srgbClr val="C00000"/>
                </a:solidFill>
              </a:rPr>
              <a:t>repetitive exercises that may be required to maintain function </a:t>
            </a:r>
            <a:r>
              <a:rPr lang="en-US" dirty="0"/>
              <a:t>do not necessitate a need for the involvement and services of skilled rehabilitation personnel.  </a:t>
            </a:r>
          </a:p>
          <a:p>
            <a:pPr marL="636588" lvl="1" indent="-285750">
              <a:spcBef>
                <a:spcPts val="0"/>
              </a:spcBef>
              <a:buFont typeface="Arial" panose="020B0604020202020204" pitchFamily="34" charset="0"/>
              <a:buChar char="•"/>
            </a:pPr>
            <a:r>
              <a:rPr lang="en-US" dirty="0"/>
              <a:t>It also includes the carrying out of </a:t>
            </a:r>
            <a:r>
              <a:rPr lang="en-US" dirty="0">
                <a:solidFill>
                  <a:srgbClr val="C00000"/>
                </a:solidFill>
              </a:rPr>
              <a:t>repetitive exercises to improve gait, maintain strength or endurance</a:t>
            </a:r>
            <a:r>
              <a:rPr lang="en-US" dirty="0"/>
              <a:t>; </a:t>
            </a:r>
            <a:r>
              <a:rPr lang="en-US" dirty="0">
                <a:solidFill>
                  <a:srgbClr val="C00000"/>
                </a:solidFill>
              </a:rPr>
              <a:t>passive exercises to maintain range of motion in paralyzed extremities which are not related to a specific loss of function</a:t>
            </a:r>
            <a:r>
              <a:rPr lang="en-US" dirty="0"/>
              <a:t>; and </a:t>
            </a:r>
            <a:r>
              <a:rPr lang="en-US" dirty="0">
                <a:solidFill>
                  <a:srgbClr val="C00000"/>
                </a:solidFill>
              </a:rPr>
              <a:t>assistive walking</a:t>
            </a:r>
            <a:r>
              <a:rPr lang="en-US" dirty="0"/>
              <a:t>.  (See Medicare Benefit Policy Manual, Chapter 1, “Inpatient Hospital Services.”)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sz="1400" b="1" u="sng" dirty="0"/>
          </a:p>
          <a:p>
            <a:pPr marL="688975" lvl="2" indent="0">
              <a:spcBef>
                <a:spcPts val="0"/>
              </a:spcBef>
              <a:buNone/>
            </a:pPr>
            <a:endParaRPr lang="en-US" sz="1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Non-Skilled Care Needs (examples)</a:t>
            </a:r>
          </a:p>
        </p:txBody>
      </p:sp>
    </p:spTree>
    <p:extLst>
      <p:ext uri="{BB962C8B-B14F-4D97-AF65-F5344CB8AC3E}">
        <p14:creationId xmlns:p14="http://schemas.microsoft.com/office/powerpoint/2010/main" val="324953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pic>
        <p:nvPicPr>
          <p:cNvPr id="3" name="Picture 2">
            <a:extLst>
              <a:ext uri="{FF2B5EF4-FFF2-40B4-BE49-F238E27FC236}">
                <a16:creationId xmlns:a16="http://schemas.microsoft.com/office/drawing/2014/main" id="{DBCD015B-1CD3-4D86-8031-1DC47606713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184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76265"/>
            <a:ext cx="7772400" cy="5570756"/>
          </a:xfrm>
          <a:prstGeom prst="rect">
            <a:avLst/>
          </a:prstGeom>
          <a:noFill/>
        </p:spPr>
        <p:txBody>
          <a:bodyPr wrap="square" rtlCol="0">
            <a:spAutoFit/>
          </a:bodyPr>
          <a:lstStyle/>
          <a:p>
            <a:pPr marL="342900" lvl="0" indent="-342900">
              <a:buClr>
                <a:srgbClr val="C00000"/>
              </a:buClr>
              <a:buFontTx/>
              <a:buAutoNum type="arabicPeriod"/>
            </a:pPr>
            <a:endParaRPr lang="en-US" sz="2400" dirty="0"/>
          </a:p>
          <a:p>
            <a:pPr marL="342900" lvl="0" indent="-342900">
              <a:buClr>
                <a:srgbClr val="C00000"/>
              </a:buClr>
              <a:buFontTx/>
              <a:buAutoNum type="arabicPeriod"/>
            </a:pPr>
            <a:r>
              <a:rPr lang="en-US" sz="2400" dirty="0"/>
              <a:t>Identify Medicare Eligibility &amp; Basic Documentation Requirements for skilled care</a:t>
            </a:r>
          </a:p>
          <a:p>
            <a:pPr marL="342900" lvl="0" indent="-342900">
              <a:buClr>
                <a:srgbClr val="C00000"/>
              </a:buClr>
              <a:buFontTx/>
              <a:buAutoNum type="arabicPeriod"/>
            </a:pPr>
            <a:endParaRPr lang="en-US" sz="2400" dirty="0"/>
          </a:p>
          <a:p>
            <a:pPr marL="342900" lvl="0" indent="-342900">
              <a:buClr>
                <a:srgbClr val="C00000"/>
              </a:buClr>
              <a:buFontTx/>
              <a:buAutoNum type="arabicPeriod"/>
            </a:pPr>
            <a:r>
              <a:rPr lang="en-US" sz="2400" dirty="0"/>
              <a:t>Recollect and discuss acceptable admission criteria for skilled care   </a:t>
            </a:r>
          </a:p>
          <a:p>
            <a:pPr marL="342900" lvl="0" indent="-342900">
              <a:buClr>
                <a:srgbClr val="C00000"/>
              </a:buClr>
              <a:buFontTx/>
              <a:buAutoNum type="arabicPeriod"/>
            </a:pPr>
            <a:endParaRPr lang="en-US" sz="2400" dirty="0"/>
          </a:p>
          <a:p>
            <a:pPr marL="342900" indent="-342900">
              <a:buClr>
                <a:srgbClr val="C00000"/>
              </a:buClr>
              <a:buFontTx/>
              <a:buAutoNum type="arabicPeriod"/>
            </a:pPr>
            <a:r>
              <a:rPr lang="en-US" sz="2400" dirty="0"/>
              <a:t>Discuss best practice in day-to-day documentation</a:t>
            </a:r>
          </a:p>
          <a:p>
            <a:pPr marL="342900" lvl="0" indent="-342900">
              <a:buClr>
                <a:srgbClr val="C00000"/>
              </a:buClr>
              <a:buAutoNum type="arabicPeriod"/>
            </a:pPr>
            <a:endParaRPr lang="en-US" sz="2400" dirty="0"/>
          </a:p>
          <a:p>
            <a:pPr marL="342900" lvl="0" indent="-342900">
              <a:buClr>
                <a:srgbClr val="C00000"/>
              </a:buClr>
              <a:buAutoNum type="arabicPeriod"/>
            </a:pPr>
            <a:r>
              <a:rPr lang="en-US" sz="2400" dirty="0"/>
              <a:t>Determine opportunities for improvement in your EMR system </a:t>
            </a:r>
          </a:p>
          <a:p>
            <a:pPr marL="342900" lvl="0" indent="-342900">
              <a:buClr>
                <a:srgbClr val="C00000"/>
              </a:buClr>
              <a:buAutoNum type="arabicPeriod"/>
            </a:pPr>
            <a:endParaRPr lang="en-US" sz="2400" dirty="0"/>
          </a:p>
          <a:p>
            <a:pPr marL="342900" lvl="0" indent="-342900">
              <a:buClr>
                <a:srgbClr val="C00000"/>
              </a:buClr>
              <a:buAutoNum type="arabicPeriod"/>
            </a:pPr>
            <a:endParaRPr lang="en-US" sz="2400" dirty="0"/>
          </a:p>
          <a:p>
            <a:pPr marL="342900" lvl="0" indent="-342900">
              <a:buClr>
                <a:srgbClr val="C00000"/>
              </a:buClr>
              <a:buAutoNum type="arabicPeriod"/>
            </a:pPr>
            <a:endParaRPr lang="en-US" sz="2400" dirty="0"/>
          </a:p>
          <a:p>
            <a:pPr marL="463550" indent="-463550" defTabSz="693738">
              <a:buClr>
                <a:srgbClr val="C00000"/>
              </a:buClr>
              <a:buFont typeface="+mj-lt"/>
              <a:buAutoNum type="arabicParenR"/>
            </a:pPr>
            <a:endParaRPr lang="en-US" sz="2000" dirty="0"/>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Objectives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Tree>
    <p:extLst>
      <p:ext uri="{BB962C8B-B14F-4D97-AF65-F5344CB8AC3E}">
        <p14:creationId xmlns:p14="http://schemas.microsoft.com/office/powerpoint/2010/main" val="69891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14399"/>
            <a:ext cx="84582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latin typeface="Verdana" pitchFamily="34" charset="0"/>
              </a:rPr>
              <a:t>Services provided and the patient’s response </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Assessment of patient’s condition and needs</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Interventions to meet needs </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Person-centered and comprehensive care plan </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Effectiveness of treatment, education, training and services/interventions </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Administration of medications and treatments </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Interactions with patient, families, physicians and other healthcare personnel (document when you reach now to notify or discuss issues)</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Supports Reimbursement from Medicare, Medicare Advantage and other third-party payors as well as QIOs and RAC reviews</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Supports what surveyors review  </a:t>
            </a:r>
          </a:p>
          <a:p>
            <a:pPr marL="285750" indent="-285750">
              <a:spcBef>
                <a:spcPts val="0"/>
              </a:spcBef>
              <a:buFont typeface="Arial" panose="020B0604020202020204" pitchFamily="34" charset="0"/>
              <a:buChar char="•"/>
            </a:pPr>
            <a:endParaRPr lang="en-US" sz="1800" dirty="0">
              <a:latin typeface="Verdana" pitchFamily="34" charset="0"/>
            </a:endParaRPr>
          </a:p>
          <a:p>
            <a:pPr marL="285750" indent="-285750">
              <a:spcBef>
                <a:spcPts val="0"/>
              </a:spcBef>
              <a:buFont typeface="Arial" panose="020B0604020202020204" pitchFamily="34" charset="0"/>
              <a:buChar char="•"/>
            </a:pPr>
            <a:r>
              <a:rPr lang="en-US" sz="1800" dirty="0">
                <a:latin typeface="Verdana" pitchFamily="34" charset="0"/>
              </a:rPr>
              <a:t>Quality measures</a:t>
            </a:r>
          </a:p>
          <a:p>
            <a:pPr marL="285750" indent="-285750">
              <a:spcBef>
                <a:spcPts val="0"/>
              </a:spcBef>
              <a:buFont typeface="Arial" panose="020B0604020202020204" pitchFamily="34" charset="0"/>
              <a:buChar cha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What Does Document Represent? </a:t>
            </a:r>
          </a:p>
        </p:txBody>
      </p:sp>
    </p:spTree>
    <p:extLst>
      <p:ext uri="{BB962C8B-B14F-4D97-AF65-F5344CB8AC3E}">
        <p14:creationId xmlns:p14="http://schemas.microsoft.com/office/powerpoint/2010/main" val="411477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11430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latin typeface="Verdana" pitchFamily="34" charset="0"/>
              </a:rPr>
              <a:t>Provider(s) and Consulting Specialists  </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Care Manager / Discharge Planner (to be covered on the 5/14/2020 webinar re: Discharge Planning</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Nursing</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Therapy (if applicable)</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Nutrition / Dietician</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Resp. Therapy (if applicable)</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Social Worker (if applicable)</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r>
              <a:rPr lang="en-US" dirty="0">
                <a:latin typeface="Verdana" pitchFamily="34" charset="0"/>
              </a:rPr>
              <a:t>Pharmacist, Health Educator etc.. as applicable</a:t>
            </a:r>
          </a:p>
          <a:p>
            <a:pPr marL="285750" indent="-285750">
              <a:spcBef>
                <a:spcPts val="0"/>
              </a:spcBef>
              <a:buFont typeface="Arial" panose="020B0604020202020204" pitchFamily="34" charset="0"/>
              <a:buChar char="•"/>
            </a:pPr>
            <a:endParaRPr lang="en-US" dirty="0">
              <a:latin typeface="Verdana" pitchFamily="34" charset="0"/>
            </a:endParaRPr>
          </a:p>
          <a:p>
            <a:pPr marL="285750" indent="-285750">
              <a:spcBef>
                <a:spcPts val="0"/>
              </a:spcBef>
              <a:buFont typeface="Arial" panose="020B0604020202020204" pitchFamily="34" charset="0"/>
              <a:buChar char="•"/>
            </a:pPr>
            <a:endParaRPr lang="en-US" dirty="0">
              <a:latin typeface="Verdana" pitchFamily="34" charset="0"/>
            </a:endParaRPr>
          </a:p>
          <a:p>
            <a:pPr marL="0" indent="0" eaLnBrk="1" hangingPunct="1">
              <a:spcBef>
                <a:spcPct val="0"/>
              </a:spcBef>
              <a:buNone/>
            </a:pPr>
            <a:r>
              <a:rPr lang="en-US" b="1" dirty="0">
                <a:solidFill>
                  <a:srgbClr val="C00000"/>
                </a:solidFill>
                <a:latin typeface="Verdana" pitchFamily="34" charset="0"/>
                <a:ea typeface="+mj-ea"/>
                <a:cs typeface="+mj-cs"/>
              </a:rPr>
              <a:t>What should documentation contain?</a:t>
            </a:r>
          </a:p>
          <a:p>
            <a:pPr marL="285750" indent="-285750">
              <a:spcBef>
                <a:spcPts val="0"/>
              </a:spcBef>
              <a:buFont typeface="Arial" panose="020B0604020202020204" pitchFamily="34" charset="0"/>
              <a:buChar cha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Who Should Document? </a:t>
            </a:r>
          </a:p>
        </p:txBody>
      </p:sp>
    </p:spTree>
    <p:extLst>
      <p:ext uri="{BB962C8B-B14F-4D97-AF65-F5344CB8AC3E}">
        <p14:creationId xmlns:p14="http://schemas.microsoft.com/office/powerpoint/2010/main" val="159433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Regulatory Language –F842 </a:t>
            </a:r>
          </a:p>
        </p:txBody>
      </p:sp>
      <p:pic>
        <p:nvPicPr>
          <p:cNvPr id="3" name="Picture 2">
            <a:extLst>
              <a:ext uri="{FF2B5EF4-FFF2-40B4-BE49-F238E27FC236}">
                <a16:creationId xmlns:a16="http://schemas.microsoft.com/office/drawing/2014/main" id="{E7656A1C-7682-451B-B0E8-CBDB505AB51A}"/>
              </a:ext>
            </a:extLst>
          </p:cNvPr>
          <p:cNvPicPr>
            <a:picLocks noChangeAspect="1"/>
          </p:cNvPicPr>
          <p:nvPr/>
        </p:nvPicPr>
        <p:blipFill>
          <a:blip r:embed="rId3"/>
          <a:stretch>
            <a:fillRect/>
          </a:stretch>
        </p:blipFill>
        <p:spPr>
          <a:xfrm>
            <a:off x="1143000" y="1037771"/>
            <a:ext cx="6519400" cy="5529323"/>
          </a:xfrm>
          <a:prstGeom prst="rect">
            <a:avLst/>
          </a:prstGeom>
        </p:spPr>
      </p:pic>
    </p:spTree>
    <p:extLst>
      <p:ext uri="{BB962C8B-B14F-4D97-AF65-F5344CB8AC3E}">
        <p14:creationId xmlns:p14="http://schemas.microsoft.com/office/powerpoint/2010/main" val="208474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990600"/>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indent="-285750">
              <a:lnSpc>
                <a:spcPct val="100000"/>
              </a:lnSpc>
              <a:spcBef>
                <a:spcPts val="0"/>
              </a:spcBef>
              <a:buClr>
                <a:srgbClr val="C00000"/>
              </a:buClr>
              <a:buFont typeface="Arial" panose="020B0604020202020204" pitchFamily="34" charset="0"/>
              <a:buChar char="•"/>
            </a:pPr>
            <a:r>
              <a:rPr lang="en-US" sz="1600" dirty="0"/>
              <a:t>MD/DO to write a </a:t>
            </a:r>
            <a:r>
              <a:rPr lang="en-US" sz="1600" dirty="0">
                <a:solidFill>
                  <a:srgbClr val="C00000"/>
                </a:solidFill>
              </a:rPr>
              <a:t>discharge order from acute and admission orders to SB and all other orders included in the treatment plan</a:t>
            </a:r>
            <a:r>
              <a:rPr lang="en-US" sz="1600" dirty="0"/>
              <a:t> – may not have the nurse write the medication orders based on acute list</a:t>
            </a:r>
          </a:p>
          <a:p>
            <a:pPr marL="274320" indent="-285750">
              <a:lnSpc>
                <a:spcPct val="100000"/>
              </a:lnSpc>
              <a:spcBef>
                <a:spcPts val="0"/>
              </a:spcBef>
              <a:buClr>
                <a:srgbClr val="C00000"/>
              </a:buClr>
              <a:buFont typeface="Arial" panose="020B0604020202020204" pitchFamily="34" charset="0"/>
              <a:buChar char="•"/>
            </a:pPr>
            <a:endParaRPr lang="en-US" sz="1600" dirty="0"/>
          </a:p>
          <a:p>
            <a:pPr marL="274320" indent="-285750">
              <a:lnSpc>
                <a:spcPct val="100000"/>
              </a:lnSpc>
              <a:spcBef>
                <a:spcPts val="0"/>
              </a:spcBef>
              <a:buClr>
                <a:srgbClr val="C00000"/>
              </a:buClr>
              <a:buFont typeface="Arial" panose="020B0604020202020204" pitchFamily="34" charset="0"/>
              <a:buChar char="•"/>
            </a:pPr>
            <a:r>
              <a:rPr lang="en-US" sz="1600" dirty="0"/>
              <a:t>MD/DO to complete </a:t>
            </a:r>
            <a:r>
              <a:rPr lang="en-US" sz="1600" dirty="0">
                <a:solidFill>
                  <a:srgbClr val="C00000"/>
                </a:solidFill>
              </a:rPr>
              <a:t>admission H&amp;P and treatment plan </a:t>
            </a:r>
            <a:r>
              <a:rPr lang="en-US" sz="1600" dirty="0"/>
              <a:t>ensuring </a:t>
            </a:r>
            <a:r>
              <a:rPr lang="en-US" sz="1600" dirty="0">
                <a:solidFill>
                  <a:srgbClr val="C00000"/>
                </a:solidFill>
              </a:rPr>
              <a:t>documentation to support medical necessity for an IP program within 24-48hrs </a:t>
            </a:r>
            <a:r>
              <a:rPr lang="en-US" sz="1600" dirty="0"/>
              <a:t>based on hospital’s medical regulations</a:t>
            </a:r>
          </a:p>
          <a:p>
            <a:pPr marL="274320" indent="-285750">
              <a:lnSpc>
                <a:spcPct val="100000"/>
              </a:lnSpc>
              <a:spcBef>
                <a:spcPts val="0"/>
              </a:spcBef>
              <a:buClr>
                <a:srgbClr val="C00000"/>
              </a:buClr>
              <a:buFont typeface="Arial" panose="020B0604020202020204" pitchFamily="34" charset="0"/>
              <a:buChar char="•"/>
            </a:pPr>
            <a:endParaRPr lang="en-US" sz="1600" dirty="0"/>
          </a:p>
          <a:p>
            <a:pPr marL="274320" indent="-285750">
              <a:lnSpc>
                <a:spcPct val="100000"/>
              </a:lnSpc>
              <a:spcBef>
                <a:spcPts val="0"/>
              </a:spcBef>
              <a:buClr>
                <a:srgbClr val="C00000"/>
              </a:buClr>
              <a:buFont typeface="Arial" panose="020B0604020202020204" pitchFamily="34" charset="0"/>
              <a:buChar char="•"/>
            </a:pPr>
            <a:r>
              <a:rPr lang="en-US" sz="1600" dirty="0"/>
              <a:t>May use the H&amp;P from acute but must have an initial progress note stating that the H&amp;P was reviewed and current  or the H&amp;P and the Discharge Summary from acute are used  to demonstrate the patient’s condition update and treatment plan</a:t>
            </a:r>
          </a:p>
          <a:p>
            <a:pPr marL="274320" indent="-285750">
              <a:lnSpc>
                <a:spcPct val="100000"/>
              </a:lnSpc>
              <a:spcBef>
                <a:spcPts val="0"/>
              </a:spcBef>
              <a:buClr>
                <a:srgbClr val="C00000"/>
              </a:buClr>
              <a:buFont typeface="Arial" panose="020B0604020202020204" pitchFamily="34" charset="0"/>
              <a:buChar char="•"/>
            </a:pPr>
            <a:endParaRPr lang="en-US" sz="1600" dirty="0"/>
          </a:p>
          <a:p>
            <a:pPr marL="274320" indent="-285750">
              <a:lnSpc>
                <a:spcPct val="100000"/>
              </a:lnSpc>
              <a:spcBef>
                <a:spcPts val="0"/>
              </a:spcBef>
              <a:buClr>
                <a:srgbClr val="C00000"/>
              </a:buClr>
              <a:buFont typeface="Arial" panose="020B0604020202020204" pitchFamily="34" charset="0"/>
              <a:buChar char="•"/>
            </a:pPr>
            <a:r>
              <a:rPr lang="en-US" sz="1600" dirty="0"/>
              <a:t>Initial progress note should have an updated picture of the patient and why does he/she need  IP skilled care (if discharge summary is not complete)</a:t>
            </a:r>
          </a:p>
          <a:p>
            <a:pPr marL="274320" indent="-285750">
              <a:lnSpc>
                <a:spcPct val="100000"/>
              </a:lnSpc>
              <a:spcBef>
                <a:spcPts val="0"/>
              </a:spcBef>
              <a:buClr>
                <a:srgbClr val="C00000"/>
              </a:buClr>
              <a:buFont typeface="Arial" panose="020B0604020202020204" pitchFamily="34" charset="0"/>
              <a:buChar char="•"/>
            </a:pPr>
            <a:endParaRPr lang="en-US" sz="1600" dirty="0"/>
          </a:p>
          <a:p>
            <a:pPr marL="274320" indent="-285750">
              <a:lnSpc>
                <a:spcPct val="100000"/>
              </a:lnSpc>
              <a:spcBef>
                <a:spcPts val="0"/>
              </a:spcBef>
              <a:buClr>
                <a:srgbClr val="C00000"/>
              </a:buClr>
              <a:buFont typeface="Arial" panose="020B0604020202020204" pitchFamily="34" charset="0"/>
              <a:buChar char="•"/>
            </a:pPr>
            <a:r>
              <a:rPr lang="en-US" sz="1600" dirty="0"/>
              <a:t>For those participating in MDS or the SB PI/QI project, it is important to have </a:t>
            </a:r>
            <a:r>
              <a:rPr lang="en-US" sz="1600" dirty="0">
                <a:solidFill>
                  <a:srgbClr val="C00000"/>
                </a:solidFill>
              </a:rPr>
              <a:t>physician documentation that supports the admission medical condition grouping as well as any and all comorbidities</a:t>
            </a:r>
          </a:p>
          <a:p>
            <a:pPr marL="274320" indent="-285750">
              <a:lnSpc>
                <a:spcPct val="100000"/>
              </a:lnSpc>
              <a:spcBef>
                <a:spcPts val="0"/>
              </a:spcBef>
              <a:buClr>
                <a:srgbClr val="C00000"/>
              </a:buClr>
              <a:buFont typeface="Arial" panose="020B0604020202020204" pitchFamily="34" charset="0"/>
              <a:buChar char="•"/>
            </a:pPr>
            <a:endParaRPr lang="en-US" sz="1600" dirty="0"/>
          </a:p>
          <a:p>
            <a:pPr marL="274320" indent="-285750">
              <a:lnSpc>
                <a:spcPct val="100000"/>
              </a:lnSpc>
              <a:spcBef>
                <a:spcPts val="0"/>
              </a:spcBef>
              <a:buClr>
                <a:srgbClr val="C00000"/>
              </a:buClr>
              <a:buFont typeface="Arial" panose="020B0604020202020204" pitchFamily="34" charset="0"/>
              <a:buChar char="•"/>
            </a:pPr>
            <a:r>
              <a:rPr lang="en-US" sz="1600" dirty="0"/>
              <a:t>And like in acute care, coders need documentation to </a:t>
            </a:r>
            <a:r>
              <a:rPr lang="en-US" sz="1600" dirty="0">
                <a:solidFill>
                  <a:srgbClr val="C00000"/>
                </a:solidFill>
              </a:rPr>
              <a:t>support all diagnosis for the chart closing and for billing (UB-04)</a:t>
            </a:r>
          </a:p>
          <a:p>
            <a:pPr marL="274320" indent="-285750">
              <a:lnSpc>
                <a:spcPct val="100000"/>
              </a:lnSpc>
              <a:spcBef>
                <a:spcPts val="0"/>
              </a:spcBef>
              <a:buClr>
                <a:srgbClr val="C00000"/>
              </a:buClr>
              <a:buFont typeface="Arial" panose="020B0604020202020204" pitchFamily="34" charset="0"/>
              <a:buChar char="•"/>
            </a:pPr>
            <a:endParaRPr lang="en-US" sz="1600" dirty="0"/>
          </a:p>
          <a:p>
            <a:pPr marL="274320" indent="-285750">
              <a:lnSpc>
                <a:spcPct val="100000"/>
              </a:lnSpc>
              <a:spcBef>
                <a:spcPts val="0"/>
              </a:spcBef>
              <a:buClr>
                <a:srgbClr val="C00000"/>
              </a:buClr>
              <a:buFont typeface="Arial" panose="020B0604020202020204" pitchFamily="34" charset="0"/>
              <a:buChar char="•"/>
            </a:pPr>
            <a:r>
              <a:rPr lang="en-US" sz="1600" dirty="0"/>
              <a:t>Documentation </a:t>
            </a:r>
            <a:r>
              <a:rPr lang="en-US" sz="1600" dirty="0">
                <a:solidFill>
                  <a:srgbClr val="C00000"/>
                </a:solidFill>
              </a:rPr>
              <a:t>needs to be more specific if the skilled need is related to  management &amp; evaluation for care plan or observation &amp; assessment of patient’s condition</a:t>
            </a:r>
          </a:p>
          <a:p>
            <a:pPr marL="274320" indent="-285750">
              <a:lnSpc>
                <a:spcPct val="100000"/>
              </a:lnSpc>
              <a:spcBef>
                <a:spcPts val="0"/>
              </a:spcBef>
              <a:buClr>
                <a:srgbClr val="C00000"/>
              </a:buClr>
              <a:buFont typeface="Arial" panose="020B0604020202020204" pitchFamily="34" charset="0"/>
              <a:buChar char="•"/>
            </a:pPr>
            <a:endParaRPr lang="en-US" sz="1600" dirty="0"/>
          </a:p>
          <a:p>
            <a:pPr marL="454025" lvl="1" indent="0">
              <a:lnSpc>
                <a:spcPct val="100000"/>
              </a:lnSpc>
              <a:spcBef>
                <a:spcPts val="0"/>
              </a:spcBef>
              <a:buClr>
                <a:srgbClr val="C00000"/>
              </a:buClr>
              <a:buNone/>
            </a:pPr>
            <a:endParaRPr lang="en-US" sz="1600" dirty="0"/>
          </a:p>
          <a:p>
            <a:pPr marL="739775" indent="-285750">
              <a:spcBef>
                <a:spcPts val="0"/>
              </a:spcBef>
              <a:buFont typeface="Arial" panose="020B0604020202020204" pitchFamily="34" charset="0"/>
              <a:buChar char="•"/>
            </a:pPr>
            <a:endParaRPr lang="en-US" sz="1600" dirty="0"/>
          </a:p>
          <a:p>
            <a:pPr marL="285750" indent="-285750">
              <a:spcBef>
                <a:spcPts val="0"/>
              </a:spcBef>
              <a:buFont typeface="Arial" panose="020B0604020202020204" pitchFamily="34" charset="0"/>
              <a:buChar cha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Provider Documentation</a:t>
            </a:r>
          </a:p>
        </p:txBody>
      </p:sp>
    </p:spTree>
    <p:extLst>
      <p:ext uri="{BB962C8B-B14F-4D97-AF65-F5344CB8AC3E}">
        <p14:creationId xmlns:p14="http://schemas.microsoft.com/office/powerpoint/2010/main" val="748619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Arial" panose="020B0604020202020204" pitchFamily="34" charset="0"/>
              <a:buChar char="•"/>
            </a:pPr>
            <a:r>
              <a:rPr lang="en-US" sz="1600" dirty="0">
                <a:solidFill>
                  <a:srgbClr val="C00000"/>
                </a:solidFill>
              </a:rPr>
              <a:t>All other visits in a SB may be completed and documented by a NP </a:t>
            </a:r>
            <a:r>
              <a:rPr lang="en-US" sz="1600" dirty="0"/>
              <a:t>if allowed by your State and the hospital’s regulation – this includes documentation to support recerts or continued need for IP skilled care</a:t>
            </a:r>
          </a:p>
          <a:p>
            <a:pPr marL="274320" lvl="1" indent="-285750">
              <a:lnSpc>
                <a:spcPct val="100000"/>
              </a:lnSpc>
              <a:spcBef>
                <a:spcPts val="0"/>
              </a:spcBef>
              <a:buClr>
                <a:srgbClr val="C00000"/>
              </a:buClr>
              <a:buFont typeface="Arial" panose="020B0604020202020204" pitchFamily="34" charset="0"/>
              <a:buChar char="•"/>
            </a:pPr>
            <a:endParaRPr lang="en-US" sz="1600" dirty="0"/>
          </a:p>
          <a:p>
            <a:pPr marL="274320" lvl="1" indent="-285750">
              <a:lnSpc>
                <a:spcPct val="100000"/>
              </a:lnSpc>
              <a:spcBef>
                <a:spcPts val="0"/>
              </a:spcBef>
              <a:buClr>
                <a:srgbClr val="C00000"/>
              </a:buClr>
              <a:buFont typeface="Arial" panose="020B0604020202020204" pitchFamily="34" charset="0"/>
              <a:buChar char="•"/>
            </a:pPr>
            <a:r>
              <a:rPr lang="en-US" sz="1600" dirty="0">
                <a:solidFill>
                  <a:srgbClr val="C00000"/>
                </a:solidFill>
              </a:rPr>
              <a:t>All therapy (PT/OT/SLP) must be ordered by the provider and the treatment plan or clarification orders must be co-signed</a:t>
            </a:r>
          </a:p>
          <a:p>
            <a:pPr marL="274320" lvl="1" indent="-285750">
              <a:lnSpc>
                <a:spcPct val="100000"/>
              </a:lnSpc>
              <a:spcBef>
                <a:spcPts val="0"/>
              </a:spcBef>
              <a:buClr>
                <a:srgbClr val="C00000"/>
              </a:buClr>
              <a:buFont typeface="Arial" panose="020B0604020202020204" pitchFamily="34" charset="0"/>
              <a:buChar char="•"/>
            </a:pPr>
            <a:endParaRPr lang="en-US" sz="1600" dirty="0"/>
          </a:p>
          <a:p>
            <a:pPr marL="274320" lvl="1" indent="-285750">
              <a:lnSpc>
                <a:spcPct val="100000"/>
              </a:lnSpc>
              <a:spcBef>
                <a:spcPts val="0"/>
              </a:spcBef>
              <a:buClr>
                <a:srgbClr val="C00000"/>
              </a:buClr>
              <a:buFont typeface="Arial" panose="020B0604020202020204" pitchFamily="34" charset="0"/>
              <a:buChar char="•"/>
            </a:pPr>
            <a:r>
              <a:rPr lang="en-US" sz="1600" dirty="0">
                <a:solidFill>
                  <a:srgbClr val="C00000"/>
                </a:solidFill>
              </a:rPr>
              <a:t>MD/DO or NP examines the patient on a PRN basis </a:t>
            </a:r>
            <a:r>
              <a:rPr lang="en-US" sz="1600" dirty="0"/>
              <a:t>thereafter but recommended no less than weekly to ensure he/she is aware of the patient status and continues to support the skilled needs as demonstrated thru documentation</a:t>
            </a:r>
          </a:p>
          <a:p>
            <a:pPr marL="612457" lvl="2" indent="-285750">
              <a:lnSpc>
                <a:spcPct val="100000"/>
              </a:lnSpc>
              <a:spcBef>
                <a:spcPts val="0"/>
              </a:spcBef>
              <a:buClr>
                <a:srgbClr val="C00000"/>
              </a:buClr>
              <a:buFont typeface="Arial" panose="020B0604020202020204" pitchFamily="34" charset="0"/>
              <a:buChar char="•"/>
            </a:pPr>
            <a:r>
              <a:rPr lang="en-US" dirty="0">
                <a:solidFill>
                  <a:srgbClr val="C00000"/>
                </a:solidFill>
              </a:rPr>
              <a:t>Documentation  of the exam and findings is required in order to bill for the visit</a:t>
            </a:r>
          </a:p>
          <a:p>
            <a:pPr marL="274320" lvl="1" indent="-285750">
              <a:lnSpc>
                <a:spcPct val="100000"/>
              </a:lnSpc>
              <a:spcBef>
                <a:spcPts val="0"/>
              </a:spcBef>
              <a:buClr>
                <a:srgbClr val="C00000"/>
              </a:buClr>
              <a:buFont typeface="Arial" panose="020B0604020202020204" pitchFamily="34" charset="0"/>
              <a:buChar char="•"/>
            </a:pPr>
            <a:endParaRPr lang="en-US" sz="1600" dirty="0"/>
          </a:p>
          <a:p>
            <a:pPr marL="274320" lvl="1" indent="-285750">
              <a:lnSpc>
                <a:spcPct val="100000"/>
              </a:lnSpc>
              <a:spcBef>
                <a:spcPts val="0"/>
              </a:spcBef>
              <a:buClr>
                <a:srgbClr val="C00000"/>
              </a:buClr>
              <a:buFont typeface="Arial" panose="020B0604020202020204" pitchFamily="34" charset="0"/>
              <a:buChar char="•"/>
            </a:pPr>
            <a:r>
              <a:rPr lang="en-US" sz="1600" dirty="0"/>
              <a:t>An order is documented for a </a:t>
            </a:r>
            <a:r>
              <a:rPr lang="en-US" sz="1600" dirty="0">
                <a:solidFill>
                  <a:srgbClr val="C00000"/>
                </a:solidFill>
              </a:rPr>
              <a:t>consulting specialist</a:t>
            </a:r>
          </a:p>
          <a:p>
            <a:pPr marL="274320" lvl="1" indent="-285750">
              <a:lnSpc>
                <a:spcPct val="100000"/>
              </a:lnSpc>
              <a:spcBef>
                <a:spcPts val="0"/>
              </a:spcBef>
              <a:buClr>
                <a:srgbClr val="C00000"/>
              </a:buClr>
              <a:buFont typeface="Arial" panose="020B0604020202020204" pitchFamily="34" charset="0"/>
              <a:buChar char="•"/>
            </a:pPr>
            <a:endParaRPr lang="en-US" sz="1600" dirty="0"/>
          </a:p>
          <a:p>
            <a:pPr marL="274320" lvl="1" indent="-285750">
              <a:lnSpc>
                <a:spcPct val="100000"/>
              </a:lnSpc>
              <a:spcBef>
                <a:spcPts val="0"/>
              </a:spcBef>
              <a:buClr>
                <a:srgbClr val="C00000"/>
              </a:buClr>
              <a:buFont typeface="Arial" panose="020B0604020202020204" pitchFamily="34" charset="0"/>
              <a:buChar char="•"/>
            </a:pPr>
            <a:r>
              <a:rPr lang="en-US" sz="1600" dirty="0"/>
              <a:t>The </a:t>
            </a:r>
            <a:r>
              <a:rPr lang="en-US" sz="1600" dirty="0">
                <a:solidFill>
                  <a:srgbClr val="C00000"/>
                </a:solidFill>
              </a:rPr>
              <a:t>consulting specialist documents</a:t>
            </a:r>
            <a:r>
              <a:rPr lang="en-US" sz="1600" dirty="0"/>
              <a:t> his/her assessment, findings and recommendations and whether a follow-up is recommended or not</a:t>
            </a:r>
          </a:p>
          <a:p>
            <a:pPr marL="274320" lvl="1" indent="-285750">
              <a:lnSpc>
                <a:spcPct val="100000"/>
              </a:lnSpc>
              <a:spcBef>
                <a:spcPts val="0"/>
              </a:spcBef>
              <a:buClr>
                <a:srgbClr val="C00000"/>
              </a:buClr>
              <a:buFont typeface="Arial" panose="020B0604020202020204" pitchFamily="34" charset="0"/>
              <a:buChar char="•"/>
            </a:pPr>
            <a:endParaRPr lang="en-US" sz="1600" dirty="0"/>
          </a:p>
          <a:p>
            <a:pPr marL="274320" lvl="1" indent="-285750">
              <a:lnSpc>
                <a:spcPct val="100000"/>
              </a:lnSpc>
              <a:spcBef>
                <a:spcPts val="0"/>
              </a:spcBef>
              <a:buClr>
                <a:srgbClr val="C00000"/>
              </a:buClr>
              <a:buFont typeface="Arial" panose="020B0604020202020204" pitchFamily="34" charset="0"/>
              <a:buChar char="•"/>
            </a:pPr>
            <a:r>
              <a:rPr lang="en-US" sz="1600" dirty="0"/>
              <a:t>A </a:t>
            </a:r>
            <a:r>
              <a:rPr lang="en-US" sz="1600" dirty="0">
                <a:solidFill>
                  <a:srgbClr val="C00000"/>
                </a:solidFill>
              </a:rPr>
              <a:t>medication reconciliation and discharge summary from SB is also required </a:t>
            </a:r>
          </a:p>
          <a:p>
            <a:pPr marL="739775" lvl="1" indent="-285750">
              <a:lnSpc>
                <a:spcPct val="100000"/>
              </a:lnSpc>
              <a:spcBef>
                <a:spcPts val="0"/>
              </a:spcBef>
              <a:buClr>
                <a:srgbClr val="C00000"/>
              </a:buClr>
              <a:buFont typeface="Arial" panose="020B0604020202020204" pitchFamily="34" charset="0"/>
              <a:buChar char="•"/>
            </a:pPr>
            <a:endParaRPr lang="en-US" sz="2000" dirty="0"/>
          </a:p>
          <a:p>
            <a:pPr marL="446087" indent="-342900">
              <a:lnSpc>
                <a:spcPct val="100000"/>
              </a:lnSpc>
              <a:spcBef>
                <a:spcPts val="0"/>
              </a:spcBef>
              <a:buClr>
                <a:srgbClr val="C00000"/>
              </a:buClr>
              <a:buFont typeface="Wingdings" panose="05000000000000000000" pitchFamily="2" charset="2"/>
              <a:buChar char="q"/>
            </a:pPr>
            <a:r>
              <a:rPr lang="en-US" sz="2200" dirty="0"/>
              <a:t>See 6 documents of physician E&amp;M documentation (attached)</a:t>
            </a:r>
          </a:p>
          <a:p>
            <a:pPr marL="739775" lvl="1" indent="-285750">
              <a:lnSpc>
                <a:spcPct val="100000"/>
              </a:lnSpc>
              <a:spcBef>
                <a:spcPts val="0"/>
              </a:spcBef>
              <a:buClr>
                <a:srgbClr val="C00000"/>
              </a:buClr>
              <a:buFont typeface="Arial" panose="020B0604020202020204" pitchFamily="34" charset="0"/>
              <a:buChar char="•"/>
            </a:pPr>
            <a:endParaRPr lang="en-US" sz="2000" dirty="0"/>
          </a:p>
          <a:p>
            <a:pPr marL="739775" lvl="1" indent="-285750">
              <a:lnSpc>
                <a:spcPct val="100000"/>
              </a:lnSpc>
              <a:spcBef>
                <a:spcPts val="0"/>
              </a:spcBef>
              <a:buClr>
                <a:srgbClr val="C00000"/>
              </a:buClr>
              <a:buFont typeface="Arial" panose="020B0604020202020204" pitchFamily="34" charset="0"/>
              <a:buChar cha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Provider Documentation (cont’)  </a:t>
            </a:r>
          </a:p>
        </p:txBody>
      </p:sp>
    </p:spTree>
    <p:extLst>
      <p:ext uri="{BB962C8B-B14F-4D97-AF65-F5344CB8AC3E}">
        <p14:creationId xmlns:p14="http://schemas.microsoft.com/office/powerpoint/2010/main" val="343439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906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dirty="0">
                <a:latin typeface="Verdana" pitchFamily="34" charset="0"/>
              </a:rPr>
              <a:t>The medical record must document as appropriate: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The history and physical exam</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Detailed rationale explaining the need for skilled care</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Complexity of the service to be performed</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The skilled services provided </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The patient’s response to the skilled services </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Plans for future care  </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Any other pertinent characteristics of the patient </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dirty="0">
                <a:latin typeface="Verdana" pitchFamily="34" charset="0"/>
              </a:rPr>
              <a:t>Goals of Skilled Documentation:</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Substantiate daily skilled care</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Record treatments, therapies and patient response</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Communicate between disciplines and facilitate continuity of care</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3098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Example</a:t>
            </a:r>
          </a:p>
          <a:p>
            <a:pPr marL="612457" lvl="2" indent="-285750">
              <a:lnSpc>
                <a:spcPct val="100000"/>
              </a:lnSpc>
              <a:spcBef>
                <a:spcPts val="0"/>
              </a:spcBef>
              <a:buClr>
                <a:srgbClr val="C00000"/>
              </a:buClr>
              <a:buFont typeface="Arial" panose="020B0604020202020204" pitchFamily="34" charset="0"/>
              <a:buChar char="•"/>
            </a:pPr>
            <a:r>
              <a:rPr lang="en-US" sz="1800" dirty="0">
                <a:latin typeface="Verdana" pitchFamily="34" charset="0"/>
              </a:rPr>
              <a:t>Patient admitted for wound care</a:t>
            </a:r>
          </a:p>
          <a:p>
            <a:pPr marL="612457" lvl="2" indent="-285750">
              <a:lnSpc>
                <a:spcPct val="100000"/>
              </a:lnSpc>
              <a:spcBef>
                <a:spcPts val="0"/>
              </a:spcBef>
              <a:buClr>
                <a:srgbClr val="C00000"/>
              </a:buClr>
              <a:buFont typeface="Arial" panose="020B0604020202020204" pitchFamily="34" charset="0"/>
              <a:buChar char="•"/>
            </a:pPr>
            <a:endParaRPr lang="en-US" sz="1800"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sz="1800" dirty="0">
                <a:solidFill>
                  <a:srgbClr val="C00000"/>
                </a:solidFill>
                <a:latin typeface="Verdana" pitchFamily="34" charset="0"/>
              </a:rPr>
              <a:t>Whirlpool baths </a:t>
            </a:r>
            <a:r>
              <a:rPr lang="en-US" sz="1800" dirty="0">
                <a:latin typeface="Verdana" pitchFamily="34" charset="0"/>
              </a:rPr>
              <a:t>do not ordinarily require the skills of a qualified physical therapist. However, the skills, knowledge, and judgment of a qualified physical therapist might be required where the patient’s condition is complicated by </a:t>
            </a:r>
            <a:r>
              <a:rPr lang="en-US" sz="1800" dirty="0">
                <a:solidFill>
                  <a:srgbClr val="C00000"/>
                </a:solidFill>
                <a:latin typeface="Verdana" pitchFamily="34" charset="0"/>
              </a:rPr>
              <a:t>circulatory deficiency, areas of desensitization, or open wounds</a:t>
            </a:r>
            <a:r>
              <a:rPr lang="en-US" sz="1800" dirty="0">
                <a:latin typeface="Verdana" pitchFamily="34" charset="0"/>
              </a:rPr>
              <a:t>. The </a:t>
            </a:r>
            <a:r>
              <a:rPr lang="en-US" sz="1800" dirty="0">
                <a:solidFill>
                  <a:srgbClr val="C00000"/>
                </a:solidFill>
                <a:latin typeface="Verdana" pitchFamily="34" charset="0"/>
              </a:rPr>
              <a:t>documentation needs to support the severity of the circulatory condition </a:t>
            </a:r>
            <a:r>
              <a:rPr lang="en-US" sz="1800" dirty="0">
                <a:latin typeface="Verdana" pitchFamily="34" charset="0"/>
              </a:rPr>
              <a:t>that requires skilled care. </a:t>
            </a:r>
          </a:p>
          <a:p>
            <a:pPr marL="612457" lvl="2" indent="-285750">
              <a:lnSpc>
                <a:spcPct val="100000"/>
              </a:lnSpc>
              <a:spcBef>
                <a:spcPts val="0"/>
              </a:spcBef>
              <a:buClr>
                <a:srgbClr val="C00000"/>
              </a:buClr>
              <a:buFont typeface="Arial" panose="020B0604020202020204" pitchFamily="34" charset="0"/>
              <a:buChar char="•"/>
            </a:pPr>
            <a:endParaRPr lang="en-US" sz="1800" dirty="0">
              <a:solidFill>
                <a:srgbClr val="C00000"/>
              </a:solidFill>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sz="1800" dirty="0">
                <a:solidFill>
                  <a:srgbClr val="C00000"/>
                </a:solidFill>
                <a:latin typeface="Verdana" pitchFamily="34" charset="0"/>
              </a:rPr>
              <a:t>So, who is responsible to document assessments based on the skilled need?</a:t>
            </a:r>
          </a:p>
          <a:p>
            <a:pPr marL="950595" lvl="3" indent="-285750">
              <a:lnSpc>
                <a:spcPct val="100000"/>
              </a:lnSpc>
              <a:spcBef>
                <a:spcPts val="0"/>
              </a:spcBef>
              <a:buClr>
                <a:srgbClr val="C00000"/>
              </a:buClr>
              <a:buFont typeface="Arial" panose="020B0604020202020204" pitchFamily="34" charset="0"/>
              <a:buChar char="•"/>
            </a:pPr>
            <a:r>
              <a:rPr lang="en-US" sz="1800" dirty="0">
                <a:solidFill>
                  <a:srgbClr val="C00000"/>
                </a:solidFill>
                <a:latin typeface="Verdana" pitchFamily="34" charset="0"/>
              </a:rPr>
              <a:t>Both </a:t>
            </a:r>
            <a:r>
              <a:rPr lang="en-US" sz="1800" dirty="0">
                <a:latin typeface="Verdana" pitchFamily="34" charset="0"/>
              </a:rPr>
              <a:t>PT and nursing documentation is imperative as well as dietician if applicable</a:t>
            </a:r>
          </a:p>
          <a:p>
            <a:pPr marL="950595" lvl="3" indent="-285750">
              <a:lnSpc>
                <a:spcPct val="100000"/>
              </a:lnSpc>
              <a:spcBef>
                <a:spcPts val="0"/>
              </a:spcBef>
              <a:buClr>
                <a:srgbClr val="C00000"/>
              </a:buClr>
              <a:buFont typeface="Arial" panose="020B0604020202020204" pitchFamily="34" charset="0"/>
              <a:buChar char="•"/>
            </a:pPr>
            <a:r>
              <a:rPr lang="en-US" sz="1800" dirty="0">
                <a:solidFill>
                  <a:srgbClr val="C00000"/>
                </a:solidFill>
                <a:latin typeface="Verdana" pitchFamily="34" charset="0"/>
              </a:rPr>
              <a:t>PT</a:t>
            </a:r>
            <a:r>
              <a:rPr lang="en-US" sz="1800" dirty="0">
                <a:latin typeface="Verdana" pitchFamily="34" charset="0"/>
              </a:rPr>
              <a:t> needs to document the wound assessment and why the need for whirlpool as well as the treatment and outcome</a:t>
            </a:r>
          </a:p>
          <a:p>
            <a:pPr marL="950595" lvl="3" indent="-285750">
              <a:lnSpc>
                <a:spcPct val="100000"/>
              </a:lnSpc>
              <a:spcBef>
                <a:spcPts val="0"/>
              </a:spcBef>
              <a:buClr>
                <a:srgbClr val="C00000"/>
              </a:buClr>
              <a:buFont typeface="Arial" panose="020B0604020202020204" pitchFamily="34" charset="0"/>
              <a:buChar char="•"/>
            </a:pPr>
            <a:r>
              <a:rPr lang="en-US" sz="1800" dirty="0">
                <a:solidFill>
                  <a:srgbClr val="C00000"/>
                </a:solidFill>
                <a:latin typeface="Verdana" pitchFamily="34" charset="0"/>
              </a:rPr>
              <a:t>Nursing assessment of the circulation and wound status </a:t>
            </a:r>
            <a:r>
              <a:rPr lang="en-US" sz="1800" dirty="0">
                <a:latin typeface="Verdana" pitchFamily="34" charset="0"/>
              </a:rPr>
              <a:t>is an important part of the patient’s skilled care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336705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sz="1600" dirty="0">
                <a:latin typeface="Verdana" pitchFamily="34" charset="0"/>
              </a:rPr>
              <a:t>Always document objectively </a:t>
            </a:r>
          </a:p>
          <a:p>
            <a:pPr marL="612457" lvl="2" indent="-285750">
              <a:lnSpc>
                <a:spcPct val="100000"/>
              </a:lnSpc>
              <a:spcBef>
                <a:spcPts val="0"/>
              </a:spcBef>
              <a:buClr>
                <a:srgbClr val="C00000"/>
              </a:buClr>
              <a:buFont typeface="Arial" panose="020B0604020202020204" pitchFamily="34" charset="0"/>
              <a:buChar char="•"/>
            </a:pPr>
            <a:r>
              <a:rPr lang="en-US" sz="1800" dirty="0">
                <a:solidFill>
                  <a:srgbClr val="C00000"/>
                </a:solidFill>
                <a:latin typeface="Verdana" pitchFamily="34" charset="0"/>
              </a:rPr>
              <a:t>Avoid terms such as</a:t>
            </a:r>
            <a:r>
              <a:rPr lang="en-US" sz="1800" dirty="0">
                <a:latin typeface="Verdana" pitchFamily="34" charset="0"/>
              </a:rPr>
              <a:t>: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“normal’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“good”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“had a good night/day”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“appears”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“seems”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“generalized weakness”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“voiced no complaints”</a:t>
            </a:r>
          </a:p>
          <a:p>
            <a:pPr marL="950595" lvl="3" indent="-285750">
              <a:lnSpc>
                <a:spcPct val="100000"/>
              </a:lnSpc>
              <a:spcBef>
                <a:spcPts val="0"/>
              </a:spcBef>
              <a:buClr>
                <a:srgbClr val="C00000"/>
              </a:buClr>
              <a:buFont typeface="Arial" panose="020B0604020202020204" pitchFamily="34" charset="0"/>
              <a:buChar char="•"/>
            </a:pPr>
            <a:endParaRPr lang="en-US" sz="1600"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sz="1600" dirty="0">
                <a:solidFill>
                  <a:srgbClr val="C00000"/>
                </a:solidFill>
                <a:latin typeface="Verdana" pitchFamily="34" charset="0"/>
              </a:rPr>
              <a:t>Do not use any unapproved abbreviation </a:t>
            </a:r>
            <a:r>
              <a:rPr lang="en-US" sz="1600" dirty="0">
                <a:latin typeface="Verdana" pitchFamily="34" charset="0"/>
              </a:rPr>
              <a:t>– recommend you keep a laminated list of approved therapy abbreviations readily available to make it easier for the nursing staff to read therapy notes</a:t>
            </a:r>
          </a:p>
          <a:p>
            <a:pPr marL="274320" lvl="1" indent="-285750">
              <a:lnSpc>
                <a:spcPct val="100000"/>
              </a:lnSpc>
              <a:spcBef>
                <a:spcPts val="0"/>
              </a:spcBef>
              <a:buClr>
                <a:srgbClr val="C00000"/>
              </a:buClr>
              <a:buFont typeface="Wingdings" panose="05000000000000000000" pitchFamily="2" charset="2"/>
              <a:buChar char="q"/>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sz="1600" dirty="0">
                <a:solidFill>
                  <a:srgbClr val="C00000"/>
                </a:solidFill>
                <a:latin typeface="Verdana" pitchFamily="34" charset="0"/>
              </a:rPr>
              <a:t>Stay away from terminology that</a:t>
            </a:r>
            <a:r>
              <a:rPr lang="en-US" sz="1600" dirty="0">
                <a:latin typeface="Verdana" pitchFamily="34" charset="0"/>
              </a:rPr>
              <a:t> does not sufficiently describe the reaction of the patient to his/her skilled care such as:</a:t>
            </a:r>
          </a:p>
          <a:p>
            <a:pPr marL="612457" lvl="2" indent="-285750">
              <a:lnSpc>
                <a:spcPct val="100000"/>
              </a:lnSpc>
              <a:spcBef>
                <a:spcPts val="0"/>
              </a:spcBef>
              <a:buClr>
                <a:srgbClr val="C00000"/>
              </a:buClr>
              <a:buFont typeface="Wingdings" panose="05000000000000000000" pitchFamily="2" charset="2"/>
              <a:buChar char="q"/>
            </a:pPr>
            <a:r>
              <a:rPr lang="en-US" sz="1400" dirty="0">
                <a:solidFill>
                  <a:srgbClr val="C00000"/>
                </a:solidFill>
                <a:latin typeface="Verdana" pitchFamily="34" charset="0"/>
              </a:rPr>
              <a:t>This type of documentation does not provide a clear picture of the results of the treatment, nor the “next steps” that are planned. </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Tolerated treatment well (better example would be: pain was managed thru knee rehab today – continue providing pain med 1 </a:t>
            </a:r>
            <a:r>
              <a:rPr lang="en-US" dirty="0" err="1">
                <a:latin typeface="Verdana" pitchFamily="34" charset="0"/>
              </a:rPr>
              <a:t>hr</a:t>
            </a:r>
            <a:r>
              <a:rPr lang="en-US" dirty="0">
                <a:latin typeface="Verdana" pitchFamily="34" charset="0"/>
              </a:rPr>
              <a:t> prior to therapy)</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Continue with POC (better example - no noted cardiac arrythmia today – will continue observation for such based-on patient S&amp;S and telemetry monitoring)</a:t>
            </a: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Remains stable (no S&amp;S of post-op complication today)</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0" lvl="1" indent="0">
              <a:lnSpc>
                <a:spcPct val="100000"/>
              </a:lnSpc>
              <a:spcBef>
                <a:spcPts val="0"/>
              </a:spcBef>
              <a:buClr>
                <a:srgbClr val="C00000"/>
              </a:buClr>
              <a:buNone/>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endParaRPr lang="en-US"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273110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45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If you document information such as: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“wound healing” or “condition improved” be sure to state facts that support your documentation.</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Give exact measurements and state the observations supporting the opinion “As evidenced by…” </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Conflicting documentation between nursing and therapy </a:t>
            </a:r>
            <a:r>
              <a:rPr lang="en-US" dirty="0">
                <a:latin typeface="Verdana" pitchFamily="34" charset="0"/>
              </a:rPr>
              <a:t>can become an issue and may lead to payor denial</a:t>
            </a:r>
          </a:p>
          <a:p>
            <a:pPr marL="274320" lvl="1" indent="-285750">
              <a:lnSpc>
                <a:spcPct val="100000"/>
              </a:lnSpc>
              <a:spcBef>
                <a:spcPts val="0"/>
              </a:spcBef>
              <a:buClr>
                <a:srgbClr val="C00000"/>
              </a:buClr>
              <a:buFont typeface="Wingdings" panose="05000000000000000000" pitchFamily="2" charset="2"/>
              <a:buChar char="q"/>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Example</a:t>
            </a:r>
            <a:r>
              <a:rPr lang="en-US" dirty="0">
                <a:latin typeface="Verdana" pitchFamily="34" charset="0"/>
              </a:rPr>
              <a:t>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PT – patient’s ambulation much improved from 2 days ago – now ambulating 50 feet with contact guard vs 20 feet max assist.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OT – patient was able to wash hair and upper body independently in shower today</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Nursing - patient unable to walk – w/c used for mobility. Total care provided by nurse aide this AM</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solidFill>
                  <a:srgbClr val="C00000"/>
                </a:solidFill>
                <a:latin typeface="Verdana" pitchFamily="34" charset="0"/>
              </a:rPr>
              <a:t>There naturally are reasons for differences </a:t>
            </a:r>
            <a:r>
              <a:rPr lang="en-US" dirty="0">
                <a:latin typeface="Verdana" pitchFamily="34" charset="0"/>
              </a:rPr>
              <a:t>in the level of assistance based on time of the day, tiredness, new medical condition, sundowning issues </a:t>
            </a:r>
            <a:r>
              <a:rPr lang="en-US" dirty="0" err="1">
                <a:latin typeface="Verdana" pitchFamily="34" charset="0"/>
              </a:rPr>
              <a:t>etc</a:t>
            </a:r>
            <a:r>
              <a:rPr lang="en-US" dirty="0">
                <a:latin typeface="Verdana" pitchFamily="34" charset="0"/>
              </a:rPr>
              <a:t> but should not be to the extent of the above statement unless followed by “why” the difference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267497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144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dirty="0">
                <a:latin typeface="Verdana" pitchFamily="34" charset="0"/>
              </a:rPr>
              <a:t>For patients receiving therapy, it is </a:t>
            </a:r>
            <a:r>
              <a:rPr lang="en-US" dirty="0">
                <a:solidFill>
                  <a:srgbClr val="C00000"/>
                </a:solidFill>
                <a:latin typeface="Verdana" pitchFamily="34" charset="0"/>
              </a:rPr>
              <a:t>imperative that the nursing and therapy documentation support each other</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dirty="0">
                <a:solidFill>
                  <a:srgbClr val="C00000"/>
                </a:solidFill>
                <a:latin typeface="Verdana" pitchFamily="34" charset="0"/>
              </a:rPr>
              <a:t>Nursing must be aware of the functional goals</a:t>
            </a:r>
            <a:r>
              <a:rPr lang="en-US" dirty="0">
                <a:latin typeface="Verdana" pitchFamily="34" charset="0"/>
              </a:rPr>
              <a:t> in order to be able to document their observation about the functional abilities as well as their tolerance to such based on medical issues when it pertains</a:t>
            </a:r>
          </a:p>
          <a:p>
            <a:pPr marL="950595" lvl="3" indent="-285750">
              <a:lnSpc>
                <a:spcPct val="100000"/>
              </a:lnSpc>
              <a:spcBef>
                <a:spcPts val="0"/>
              </a:spcBef>
              <a:buClr>
                <a:srgbClr val="C00000"/>
              </a:buClr>
              <a:buFont typeface="Arial" panose="020B0604020202020204" pitchFamily="34" charset="0"/>
              <a:buChar char="•"/>
            </a:pPr>
            <a:endParaRPr lang="en-US" sz="1600" dirty="0">
              <a:latin typeface="Verdana" pitchFamily="34" charset="0"/>
            </a:endParaRP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How is the patient doing and tolerating when turning in bed, when getting in &amp; out of bed for any reason, walking to and from bathroom, walking in the hallway, getting dressed and undressed, brushing teeth, bathing skills, toileting skills, eating food and drinking fluids </a:t>
            </a:r>
          </a:p>
          <a:p>
            <a:pPr marL="950595" lvl="3"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How much assistance do they need?</a:t>
            </a:r>
          </a:p>
          <a:p>
            <a:pPr marL="950595" lvl="3"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Can they carry over what they worked on in therapy (for instance, if they learned how to use a reacher vs bending, are they following that when not in therapy  </a:t>
            </a:r>
          </a:p>
          <a:p>
            <a:pPr marL="950595" lvl="3"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950595" lvl="3" indent="-285750">
              <a:lnSpc>
                <a:spcPct val="100000"/>
              </a:lnSpc>
              <a:spcBef>
                <a:spcPts val="0"/>
              </a:spcBef>
              <a:buClr>
                <a:srgbClr val="C00000"/>
              </a:buClr>
              <a:buFont typeface="Arial" panose="020B0604020202020204" pitchFamily="34" charset="0"/>
              <a:buChar char="•"/>
            </a:pPr>
            <a:r>
              <a:rPr lang="en-US" dirty="0">
                <a:latin typeface="Verdana" pitchFamily="34" charset="0"/>
              </a:rPr>
              <a:t>Add tolerance as it applies such as regarding shortness of breath and to what level. Can they carry a conversation, do they need to rest </a:t>
            </a:r>
            <a:r>
              <a:rPr lang="en-US" dirty="0" err="1">
                <a:latin typeface="Verdana" pitchFamily="34" charset="0"/>
              </a:rPr>
              <a:t>etc</a:t>
            </a:r>
            <a:r>
              <a:rPr lang="en-US" dirty="0">
                <a:latin typeface="Verdana" pitchFamily="34" charset="0"/>
              </a:rPr>
              <a:t>, head of bed needing to be at x degree up to breath better…</a:t>
            </a:r>
          </a:p>
          <a:p>
            <a:pPr marL="950595" lvl="3"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331470" lvl="1" indent="-34290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One should be able to determine the activity level 1-6 for self-care and mobility when reviewing the documentation</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A check off sheet unless very detailed is not sufficient without supportive documentation  </a:t>
            </a:r>
            <a:r>
              <a:rPr lang="en-US" sz="1800" dirty="0">
                <a:latin typeface="Verdana" pitchFamily="34" charset="0"/>
              </a:rPr>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465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Disclaimer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
        <p:nvSpPr>
          <p:cNvPr id="6" name="Rectangle 2">
            <a:extLst>
              <a:ext uri="{FF2B5EF4-FFF2-40B4-BE49-F238E27FC236}">
                <a16:creationId xmlns:a16="http://schemas.microsoft.com/office/drawing/2014/main" id="{6468E267-7D7C-464B-B86D-46A99183C6B1}"/>
              </a:ext>
            </a:extLst>
          </p:cNvPr>
          <p:cNvSpPr txBox="1">
            <a:spLocks noChangeArrowheads="1"/>
          </p:cNvSpPr>
          <p:nvPr/>
        </p:nvSpPr>
        <p:spPr>
          <a:xfrm>
            <a:off x="304800" y="990600"/>
            <a:ext cx="8686800"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10000"/>
              </a:spcBef>
              <a:spcAft>
                <a:spcPts val="0"/>
              </a:spcAft>
              <a:buClr>
                <a:srgbClr val="990000"/>
              </a:buClr>
              <a:buFont typeface="Wingdings" panose="05000000000000000000" pitchFamily="2" charset="2"/>
              <a:buChar char="q"/>
              <a:tabLst>
                <a:tab pos="1028700" algn="l"/>
              </a:tabLst>
            </a:pPr>
            <a:r>
              <a:rPr lang="en-US" altLang="en-US" sz="2000" b="1" dirty="0"/>
              <a:t>This information was prepared with the best of intention using CMS such as State Operations Manual, Claims Processing Manual, Medicare Benefit Policy Manual and other resources for regulations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participants to review the specific statutes, regulations and other interpretive materials for a full and accurate statement of their contents. </a:t>
            </a:r>
            <a:endParaRPr lang="en-US" altLang="en-US" sz="2000" b="1" dirty="0">
              <a:solidFill>
                <a:srgbClr val="A50021"/>
              </a:solidFill>
            </a:endParaRPr>
          </a:p>
        </p:txBody>
      </p:sp>
    </p:spTree>
    <p:extLst>
      <p:ext uri="{BB962C8B-B14F-4D97-AF65-F5344CB8AC3E}">
        <p14:creationId xmlns:p14="http://schemas.microsoft.com/office/powerpoint/2010/main" val="3145509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906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sz="1600" dirty="0">
                <a:solidFill>
                  <a:srgbClr val="C00000"/>
                </a:solidFill>
                <a:latin typeface="Verdana" pitchFamily="34" charset="0"/>
              </a:rPr>
              <a:t>Requires Critical Thinking </a:t>
            </a:r>
          </a:p>
          <a:p>
            <a:pPr marL="612457" lvl="2" indent="-285750">
              <a:lnSpc>
                <a:spcPct val="100000"/>
              </a:lnSpc>
              <a:spcBef>
                <a:spcPts val="0"/>
              </a:spcBef>
              <a:buClr>
                <a:srgbClr val="C00000"/>
              </a:buClr>
              <a:buFont typeface="Arial" panose="020B0604020202020204" pitchFamily="34" charset="0"/>
              <a:buChar char="•"/>
            </a:pPr>
            <a:r>
              <a:rPr lang="en-US" sz="1400" dirty="0">
                <a:latin typeface="Verdana" pitchFamily="34" charset="0"/>
              </a:rPr>
              <a:t>Nurses and therapists must use critical thinking every single day – </a:t>
            </a:r>
            <a:r>
              <a:rPr lang="en-US" sz="1400" dirty="0">
                <a:solidFill>
                  <a:srgbClr val="C00000"/>
                </a:solidFill>
                <a:latin typeface="Verdana" pitchFamily="34" charset="0"/>
              </a:rPr>
              <a:t>should not depend on who is working </a:t>
            </a:r>
          </a:p>
          <a:p>
            <a:pPr marL="612457" lvl="2" indent="-285750">
              <a:lnSpc>
                <a:spcPct val="100000"/>
              </a:lnSpc>
              <a:spcBef>
                <a:spcPts val="0"/>
              </a:spcBef>
              <a:buClr>
                <a:srgbClr val="C00000"/>
              </a:buClr>
              <a:buFont typeface="Arial" panose="020B0604020202020204" pitchFamily="34" charset="0"/>
              <a:buChar char="•"/>
            </a:pPr>
            <a:endParaRPr lang="en-US" sz="1400" dirty="0">
              <a:latin typeface="Verdana" pitchFamily="34" charset="0"/>
            </a:endParaRPr>
          </a:p>
          <a:p>
            <a:pPr marL="612457" lvl="2" indent="-285750">
              <a:lnSpc>
                <a:spcPct val="100000"/>
              </a:lnSpc>
              <a:spcBef>
                <a:spcPts val="0"/>
              </a:spcBef>
              <a:buClr>
                <a:srgbClr val="C00000"/>
              </a:buClr>
              <a:buFont typeface="Arial" panose="020B0604020202020204" pitchFamily="34" charset="0"/>
              <a:buChar char="•"/>
            </a:pPr>
            <a:r>
              <a:rPr lang="en-US" sz="1400" dirty="0">
                <a:solidFill>
                  <a:srgbClr val="C00000"/>
                </a:solidFill>
                <a:latin typeface="Verdana" pitchFamily="34" charset="0"/>
              </a:rPr>
              <a:t>Consists of </a:t>
            </a:r>
            <a:r>
              <a:rPr lang="en-US" sz="1400" dirty="0">
                <a:latin typeface="Verdana" pitchFamily="34" charset="0"/>
              </a:rPr>
              <a:t>careful, deliberate determination of what course of action is appropriate, using evidence-based interventions that are grounded in current standards of practice. </a:t>
            </a:r>
          </a:p>
          <a:p>
            <a:pPr marL="612457" lvl="2" indent="-285750">
              <a:lnSpc>
                <a:spcPct val="100000"/>
              </a:lnSpc>
              <a:spcBef>
                <a:spcPts val="0"/>
              </a:spcBef>
              <a:buClr>
                <a:srgbClr val="C00000"/>
              </a:buClr>
              <a:buFont typeface="Arial" panose="020B0604020202020204" pitchFamily="34" charset="0"/>
              <a:buChar char="•"/>
            </a:pPr>
            <a:endParaRPr lang="en-US" sz="1600"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sz="1600" dirty="0">
                <a:solidFill>
                  <a:srgbClr val="C00000"/>
                </a:solidFill>
                <a:latin typeface="Verdana" pitchFamily="34" charset="0"/>
              </a:rPr>
              <a:t>Requires Skilled Staff Process 101</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Assessment of the patient’s condition, what is causing the findings, and/or risk factors</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Analysis of potential outcomes or consequences</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Diagnosis – start with the medical diagnosis and apply a rehab and nursing diagnosis as applicable</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Determine plan of action</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Implement the plan</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Evaluate the patient’s response to the action or plan</a:t>
            </a:r>
          </a:p>
          <a:p>
            <a:pPr marL="612457" lvl="2" indent="-28575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sz="1600" dirty="0">
                <a:solidFill>
                  <a:srgbClr val="C00000"/>
                </a:solidFill>
                <a:latin typeface="Verdana" pitchFamily="34" charset="0"/>
              </a:rPr>
              <a:t>Documentation 101 - The clinical record must contain: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Usual &amp; unusual findings and occurrences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Detailed descriptions of changes in condition based on assessments (observation, auscultation, palpation, inspection, percussion..)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Action – what did you do with the findings - Evidence of physician and responsible party notification </a:t>
            </a:r>
          </a:p>
          <a:p>
            <a:pPr marL="612457" lvl="2" indent="-285750">
              <a:lnSpc>
                <a:spcPct val="100000"/>
              </a:lnSpc>
              <a:spcBef>
                <a:spcPts val="0"/>
              </a:spcBef>
              <a:buClr>
                <a:srgbClr val="C00000"/>
              </a:buClr>
              <a:buFont typeface="Arial" panose="020B0604020202020204" pitchFamily="34" charset="0"/>
              <a:buChar char="•"/>
            </a:pPr>
            <a:r>
              <a:rPr lang="en-US" dirty="0">
                <a:latin typeface="Verdana" pitchFamily="34" charset="0"/>
              </a:rPr>
              <a:t>Proof of care provided – how did the patient react and outcome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208368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9906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74320" lvl="1" indent="-285750">
              <a:lnSpc>
                <a:spcPct val="100000"/>
              </a:lnSpc>
              <a:spcBef>
                <a:spcPts val="0"/>
              </a:spcBef>
              <a:buClr>
                <a:srgbClr val="C00000"/>
              </a:buClr>
              <a:buFont typeface="Wingdings" panose="05000000000000000000" pitchFamily="2" charset="2"/>
              <a:buChar char="q"/>
            </a:pPr>
            <a:r>
              <a:rPr lang="en-US" sz="2000" dirty="0">
                <a:solidFill>
                  <a:srgbClr val="C00000"/>
                </a:solidFill>
              </a:rPr>
              <a:t>Therapist rehab diagnosis:</a:t>
            </a:r>
          </a:p>
          <a:p>
            <a:pPr marL="612457" lvl="2" indent="-285750">
              <a:lnSpc>
                <a:spcPct val="100000"/>
              </a:lnSpc>
              <a:spcBef>
                <a:spcPts val="0"/>
              </a:spcBef>
              <a:buClr>
                <a:srgbClr val="C00000"/>
              </a:buClr>
              <a:buFont typeface="Arial" panose="020B0604020202020204" pitchFamily="34" charset="0"/>
              <a:buChar char="•"/>
            </a:pPr>
            <a:r>
              <a:rPr lang="en-US" sz="2000" dirty="0"/>
              <a:t>Requires application of a process of clinical reasoning which results in the </a:t>
            </a:r>
            <a:r>
              <a:rPr lang="en-US" sz="2000" dirty="0">
                <a:solidFill>
                  <a:srgbClr val="C00000"/>
                </a:solidFill>
              </a:rPr>
              <a:t>identification of existing or potential impairments</a:t>
            </a:r>
            <a:r>
              <a:rPr lang="en-US" sz="2000" dirty="0"/>
              <a:t>, </a:t>
            </a:r>
            <a:r>
              <a:rPr lang="en-US" sz="2000" dirty="0">
                <a:solidFill>
                  <a:srgbClr val="C00000"/>
                </a:solidFill>
              </a:rPr>
              <a:t>limitations in activities and restrictions in participation and of factors influencing functioning positively or negatively.</a:t>
            </a:r>
            <a:endParaRPr lang="en-US" sz="1800" dirty="0">
              <a:solidFill>
                <a:srgbClr val="C00000"/>
              </a:solidFill>
            </a:endParaRPr>
          </a:p>
          <a:p>
            <a:pPr marL="274320" lvl="1" indent="-285750">
              <a:lnSpc>
                <a:spcPct val="100000"/>
              </a:lnSpc>
              <a:spcBef>
                <a:spcPts val="0"/>
              </a:spcBef>
              <a:buClr>
                <a:srgbClr val="C00000"/>
              </a:buClr>
              <a:buFont typeface="Wingdings" panose="05000000000000000000" pitchFamily="2" charset="2"/>
              <a:buChar char="q"/>
            </a:pPr>
            <a:endParaRPr lang="en-US" dirty="0">
              <a:latin typeface="Verdana" pitchFamily="34" charset="0"/>
            </a:endParaRPr>
          </a:p>
          <a:p>
            <a:pPr marL="274320" lvl="1" indent="-285750">
              <a:lnSpc>
                <a:spcPct val="100000"/>
              </a:lnSpc>
              <a:spcBef>
                <a:spcPts val="0"/>
              </a:spcBef>
              <a:buClr>
                <a:srgbClr val="C00000"/>
              </a:buClr>
              <a:buFont typeface="Wingdings" panose="05000000000000000000" pitchFamily="2" charset="2"/>
              <a:buChar char="q"/>
            </a:pPr>
            <a:r>
              <a:rPr lang="en-US" sz="2000" dirty="0">
                <a:solidFill>
                  <a:srgbClr val="C00000"/>
                </a:solidFill>
              </a:rPr>
              <a:t>Example</a:t>
            </a:r>
            <a:r>
              <a:rPr lang="en-US" sz="2000" dirty="0"/>
              <a:t>: A 75-year-old patient was discharged from acute care due to a CVA with right sided dominant hemiplegia following an acute embolic stroke in the left MCA. His principle diagnosis for the admission to SB could be something like: Hemiparesis following cerebral infarction affecting right dominant side. (169.351)</a:t>
            </a:r>
          </a:p>
          <a:p>
            <a:pPr marL="612457" lvl="2" indent="-285750">
              <a:lnSpc>
                <a:spcPct val="100000"/>
              </a:lnSpc>
              <a:spcBef>
                <a:spcPts val="0"/>
              </a:spcBef>
              <a:buClr>
                <a:srgbClr val="C00000"/>
              </a:buClr>
              <a:buFont typeface="Arial" panose="020B0604020202020204" pitchFamily="34" charset="0"/>
              <a:buChar char="•"/>
            </a:pPr>
            <a:r>
              <a:rPr lang="en-US" sz="2000" dirty="0"/>
              <a:t>Therapist assessments, and treatment plans should be related to the consequences  of that diagnosis by documenting findings, what can and can’t he do to be as functional as possible based on his pre-hospital level of independence. The treatment plan must document the how and why based on discharge goals </a:t>
            </a:r>
          </a:p>
          <a:p>
            <a:pPr marL="612457" lvl="2" indent="-285750">
              <a:lnSpc>
                <a:spcPct val="100000"/>
              </a:lnSpc>
              <a:spcBef>
                <a:spcPts val="0"/>
              </a:spcBef>
              <a:buClr>
                <a:srgbClr val="C00000"/>
              </a:buClr>
              <a:buFont typeface="Arial" panose="020B0604020202020204" pitchFamily="34" charset="0"/>
              <a:buChar char="•"/>
            </a:pPr>
            <a:endParaRPr lang="en-US" sz="2000" dirty="0"/>
          </a:p>
          <a:p>
            <a:pPr marL="331470" lvl="1" indent="-342900">
              <a:lnSpc>
                <a:spcPct val="100000"/>
              </a:lnSpc>
              <a:spcBef>
                <a:spcPts val="0"/>
              </a:spcBef>
              <a:buClr>
                <a:srgbClr val="C00000"/>
              </a:buClr>
              <a:buFont typeface="Wingdings" panose="05000000000000000000" pitchFamily="2" charset="2"/>
              <a:buChar char="q"/>
            </a:pPr>
            <a:r>
              <a:rPr lang="en-US" sz="2000" dirty="0"/>
              <a:t>As you are aware, </a:t>
            </a:r>
            <a:r>
              <a:rPr lang="en-US" sz="2000" dirty="0">
                <a:solidFill>
                  <a:srgbClr val="C00000"/>
                </a:solidFill>
              </a:rPr>
              <a:t>many MAs and private payors are basing their approval or continued support </a:t>
            </a:r>
            <a:r>
              <a:rPr lang="en-US" sz="2000" dirty="0"/>
              <a:t>for skilled care based on therapy documentation</a:t>
            </a:r>
          </a:p>
          <a:p>
            <a:pPr marL="274320" lvl="1" indent="-285750">
              <a:lnSpc>
                <a:spcPct val="100000"/>
              </a:lnSpc>
              <a:spcBef>
                <a:spcPts val="0"/>
              </a:spcBef>
              <a:buClr>
                <a:srgbClr val="C00000"/>
              </a:buClr>
              <a:buFont typeface="Wingdings" panose="05000000000000000000" pitchFamily="2" charset="2"/>
              <a:buChar char="q"/>
            </a:pPr>
            <a:endParaRPr lang="en-US" sz="16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126210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9906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31470" lvl="1" indent="-34290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Setting goals:</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Must be clearly written</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Specific and measurable</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Estimated time required</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Why is the goal important </a:t>
            </a:r>
          </a:p>
          <a:p>
            <a:pPr marL="669607" lvl="2" indent="-34290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331470" lvl="1" indent="-34290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Payors like to read the following:</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Clearly delineated, measurable, time-framed goals that relate to function </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Description of movement or activity </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Connect to specific function deficit or symptom</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Measurable &amp; time-framed (What does patient need to be doing before discharge?) </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Identify who will accomplish the goal </a:t>
            </a:r>
          </a:p>
          <a:p>
            <a:pPr marL="669607" lvl="2" indent="-34290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331470" lvl="1" indent="-342900">
              <a:lnSpc>
                <a:spcPct val="100000"/>
              </a:lnSpc>
              <a:spcBef>
                <a:spcPts val="0"/>
              </a:spcBef>
              <a:buClr>
                <a:srgbClr val="C00000"/>
              </a:buClr>
              <a:buFont typeface="Wingdings" panose="05000000000000000000" pitchFamily="2" charset="2"/>
              <a:buChar char="q"/>
            </a:pPr>
            <a:r>
              <a:rPr lang="en-US" dirty="0">
                <a:solidFill>
                  <a:srgbClr val="C00000"/>
                </a:solidFill>
                <a:latin typeface="Verdana" pitchFamily="34" charset="0"/>
              </a:rPr>
              <a:t>Example</a:t>
            </a: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“Patient will be able to transfer out of bed without transfer board providing more than ½ of the effort with his wife’s assistance within 7 days in order to go home while no weight bearing” </a:t>
            </a:r>
          </a:p>
          <a:p>
            <a:pPr marL="669607" lvl="2" indent="-342900">
              <a:lnSpc>
                <a:spcPct val="100000"/>
              </a:lnSpc>
              <a:spcBef>
                <a:spcPts val="0"/>
              </a:spcBef>
              <a:buClr>
                <a:srgbClr val="C00000"/>
              </a:buClr>
              <a:buFont typeface="Arial" panose="020B0604020202020204" pitchFamily="34" charset="0"/>
              <a:buChar char="•"/>
            </a:pPr>
            <a:endParaRPr lang="en-US" dirty="0">
              <a:latin typeface="Verdana" pitchFamily="34" charset="0"/>
            </a:endParaRPr>
          </a:p>
          <a:p>
            <a:pPr marL="669607" lvl="2" indent="-342900">
              <a:lnSpc>
                <a:spcPct val="100000"/>
              </a:lnSpc>
              <a:spcBef>
                <a:spcPts val="0"/>
              </a:spcBef>
              <a:buClr>
                <a:srgbClr val="C00000"/>
              </a:buClr>
              <a:buFont typeface="Arial" panose="020B0604020202020204" pitchFamily="34" charset="0"/>
              <a:buChar char="•"/>
            </a:pPr>
            <a:r>
              <a:rPr lang="en-US" dirty="0">
                <a:latin typeface="Verdana" pitchFamily="34" charset="0"/>
              </a:rPr>
              <a:t>In other words&gt;</a:t>
            </a:r>
          </a:p>
          <a:p>
            <a:pPr marL="1007745" lvl="3" indent="-342900">
              <a:lnSpc>
                <a:spcPct val="100000"/>
              </a:lnSpc>
              <a:spcBef>
                <a:spcPts val="0"/>
              </a:spcBef>
              <a:buClr>
                <a:srgbClr val="C00000"/>
              </a:buClr>
              <a:buFont typeface="Arial" panose="020B0604020202020204" pitchFamily="34" charset="0"/>
              <a:buChar char="•"/>
            </a:pPr>
            <a:r>
              <a:rPr lang="en-US" sz="1600" dirty="0">
                <a:latin typeface="Verdana" pitchFamily="34" charset="0"/>
              </a:rPr>
              <a:t>What will they be able to do that they can’t now</a:t>
            </a:r>
          </a:p>
          <a:p>
            <a:pPr marL="1007745" lvl="3" indent="-342900">
              <a:lnSpc>
                <a:spcPct val="100000"/>
              </a:lnSpc>
              <a:spcBef>
                <a:spcPts val="0"/>
              </a:spcBef>
              <a:buClr>
                <a:srgbClr val="C00000"/>
              </a:buClr>
              <a:buFont typeface="Arial" panose="020B0604020202020204" pitchFamily="34" charset="0"/>
              <a:buChar char="•"/>
            </a:pPr>
            <a:r>
              <a:rPr lang="en-US" sz="1600" dirty="0">
                <a:latin typeface="Verdana" pitchFamily="34" charset="0"/>
              </a:rPr>
              <a:t>How much assistance will they need</a:t>
            </a:r>
          </a:p>
          <a:p>
            <a:pPr marL="1007745" lvl="3" indent="-342900">
              <a:lnSpc>
                <a:spcPct val="100000"/>
              </a:lnSpc>
              <a:spcBef>
                <a:spcPts val="0"/>
              </a:spcBef>
              <a:buClr>
                <a:srgbClr val="C00000"/>
              </a:buClr>
              <a:buFont typeface="Arial" panose="020B0604020202020204" pitchFamily="34" charset="0"/>
              <a:buChar char="•"/>
            </a:pPr>
            <a:r>
              <a:rPr lang="en-US" sz="1600" dirty="0">
                <a:latin typeface="Verdana" pitchFamily="34" charset="0"/>
              </a:rPr>
              <a:t>How will we know when the goal is met (return-demonstration)</a:t>
            </a:r>
          </a:p>
          <a:p>
            <a:pPr marL="1007745" lvl="3" indent="-342900">
              <a:lnSpc>
                <a:spcPct val="100000"/>
              </a:lnSpc>
              <a:spcBef>
                <a:spcPts val="0"/>
              </a:spcBef>
              <a:buClr>
                <a:srgbClr val="C00000"/>
              </a:buClr>
              <a:buFont typeface="Arial" panose="020B0604020202020204" pitchFamily="34" charset="0"/>
              <a:buChar char="•"/>
            </a:pPr>
            <a:endParaRPr lang="en-US" sz="16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122335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9906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buClr>
                <a:srgbClr val="C00000"/>
              </a:buClr>
              <a:buFont typeface="Wingdings" panose="05000000000000000000" pitchFamily="2" charset="2"/>
              <a:buChar char="q"/>
            </a:pPr>
            <a:r>
              <a:rPr lang="en-US" dirty="0"/>
              <a:t> Physical Therapy Documentation Example Phrases – </a:t>
            </a:r>
            <a:r>
              <a:rPr lang="en-US" dirty="0" err="1"/>
              <a:t>PTProgress</a:t>
            </a:r>
            <a:endParaRPr lang="en-US" dirty="0"/>
          </a:p>
          <a:p>
            <a:pPr marL="0" indent="0">
              <a:spcBef>
                <a:spcPts val="0"/>
              </a:spcBef>
              <a:buNone/>
            </a:pPr>
            <a:r>
              <a:rPr lang="en-US" dirty="0"/>
              <a:t>     </a:t>
            </a:r>
            <a:r>
              <a:rPr lang="en-US" dirty="0">
                <a:hlinkClick r:id="rId3"/>
              </a:rPr>
              <a:t>https://www.ptprogress.com/physical-therapy-documentation-phrases/</a:t>
            </a:r>
            <a:endParaRPr lang="en-US" dirty="0"/>
          </a:p>
          <a:p>
            <a:pPr marL="0" indent="0">
              <a:spcBef>
                <a:spcPts val="0"/>
              </a:spcBef>
              <a:buNone/>
            </a:pPr>
            <a:endParaRPr lang="en-US" dirty="0"/>
          </a:p>
          <a:p>
            <a:pPr>
              <a:spcBef>
                <a:spcPts val="0"/>
              </a:spcBef>
            </a:pPr>
            <a:r>
              <a:rPr lang="en-US" b="1" dirty="0"/>
              <a:t>Neuromuscular Re-Ed Documentation Examples</a:t>
            </a:r>
            <a:endParaRPr lang="en-US" dirty="0"/>
          </a:p>
          <a:p>
            <a:r>
              <a:rPr lang="en-US" dirty="0"/>
              <a:t>The following examples highlight treatments performed (in bold) and provide sample physical therapy documentation phrases that appropriately identify the skill involved in performing the treatment. These sample phrases may be used in the objective area (observational) or even the assessment (interpretation and judgment) section. </a:t>
            </a:r>
          </a:p>
          <a:p>
            <a:r>
              <a:rPr lang="en-US" b="1" dirty="0"/>
              <a:t>Quad set sequencing</a:t>
            </a:r>
            <a:endParaRPr lang="en-US" dirty="0"/>
          </a:p>
          <a:p>
            <a:r>
              <a:rPr lang="en-US" dirty="0"/>
              <a:t>“The patient demonstrates lack of quad muscle recruitment. Instructed patient in co-contraction of quads to improve motor recruitment in order to achieve greater knee extension. </a:t>
            </a:r>
          </a:p>
          <a:p>
            <a:r>
              <a:rPr lang="en-US" b="1" dirty="0"/>
              <a:t>Glute set sequencing with bridging</a:t>
            </a:r>
            <a:endParaRPr lang="en-US" dirty="0"/>
          </a:p>
          <a:p>
            <a:r>
              <a:rPr lang="en-US" dirty="0"/>
              <a:t>“Poor recruitment of glutes is a major factor in the patient’s lack of hip stability.  Our focus was on glute activation prior to hip extension.”</a:t>
            </a:r>
          </a:p>
          <a:p>
            <a:pPr marL="274320" lvl="1" indent="-285750">
              <a:lnSpc>
                <a:spcPct val="100000"/>
              </a:lnSpc>
              <a:spcBef>
                <a:spcPts val="0"/>
              </a:spcBef>
              <a:buClr>
                <a:srgbClr val="C00000"/>
              </a:buClr>
              <a:buFont typeface="Wingdings" panose="05000000000000000000" pitchFamily="2" charset="2"/>
              <a:buChar char="q"/>
            </a:pPr>
            <a:endParaRPr lang="en-US" sz="16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233165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9906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buClr>
                <a:srgbClr val="C00000"/>
              </a:buClr>
              <a:buFont typeface="Wingdings" panose="05000000000000000000" pitchFamily="2" charset="2"/>
              <a:buChar char="q"/>
            </a:pPr>
            <a:r>
              <a:rPr lang="en-US" dirty="0"/>
              <a:t> Physical Therapy Documentation Example Phrases – cont’</a:t>
            </a:r>
          </a:p>
          <a:p>
            <a:endParaRPr lang="en-US" b="1" dirty="0"/>
          </a:p>
          <a:p>
            <a:r>
              <a:rPr lang="en-US" b="1" dirty="0"/>
              <a:t>Abdominal contraction prior to squatting (timing)</a:t>
            </a:r>
            <a:endParaRPr lang="en-US" dirty="0"/>
          </a:p>
          <a:p>
            <a:r>
              <a:rPr lang="en-US" dirty="0"/>
              <a:t>“A change in sequencing of abdominal recruitment prior to squatting improved lumbar posture and reduced pain.”</a:t>
            </a:r>
          </a:p>
          <a:p>
            <a:r>
              <a:rPr lang="en-US" b="1" dirty="0"/>
              <a:t>Partial squatting on balance board</a:t>
            </a:r>
            <a:endParaRPr lang="en-US" sz="1800" b="1" dirty="0"/>
          </a:p>
          <a:p>
            <a:r>
              <a:rPr lang="en-US" sz="2000" dirty="0"/>
              <a:t>“The patient was challenged with achieving proper squat technique due to balance deficits.  Progress further with removal of hand hold assist.</a:t>
            </a:r>
          </a:p>
          <a:p>
            <a:r>
              <a:rPr lang="en-US" b="1" dirty="0"/>
              <a:t>Single leg stance for balance</a:t>
            </a:r>
            <a:endParaRPr lang="en-US" dirty="0"/>
          </a:p>
          <a:p>
            <a:r>
              <a:rPr lang="en-US" dirty="0"/>
              <a:t>“The patient lacks balance and stability required to stand on single leg. This task is useful for meeting goals of independent dressing.”</a:t>
            </a:r>
          </a:p>
          <a:p>
            <a:r>
              <a:rPr lang="en-US" b="1" dirty="0"/>
              <a:t>Serratus punches in supine or into ball</a:t>
            </a:r>
            <a:endParaRPr lang="en-US" dirty="0"/>
          </a:p>
          <a:p>
            <a:r>
              <a:rPr lang="en-US" dirty="0"/>
              <a:t>“The patient demonstrates poor scapular upward rotation with reaching.  Improving serratus activation through protraction will aid in upward rotation of scapulae.”</a:t>
            </a:r>
          </a:p>
          <a:p>
            <a:pPr marL="274320" lvl="1" indent="-285750">
              <a:lnSpc>
                <a:spcPct val="100000"/>
              </a:lnSpc>
              <a:spcBef>
                <a:spcPts val="0"/>
              </a:spcBef>
              <a:buClr>
                <a:srgbClr val="C00000"/>
              </a:buClr>
              <a:buFont typeface="Wingdings" panose="05000000000000000000" pitchFamily="2" charset="2"/>
              <a:buChar char="q"/>
            </a:pPr>
            <a:endParaRPr lang="en-US" sz="2000" dirty="0"/>
          </a:p>
          <a:p>
            <a:pPr marL="274320" lvl="1" indent="-285750">
              <a:lnSpc>
                <a:spcPct val="100000"/>
              </a:lnSpc>
              <a:spcBef>
                <a:spcPts val="0"/>
              </a:spcBef>
              <a:buClr>
                <a:srgbClr val="C00000"/>
              </a:buClr>
              <a:buFont typeface="Wingdings" panose="05000000000000000000" pitchFamily="2" charset="2"/>
              <a:buChar char="q"/>
            </a:pPr>
            <a:endParaRPr lang="en-US" sz="16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3843899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74725"/>
            <a:ext cx="85344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r>
              <a:rPr lang="en-US" sz="1600" dirty="0">
                <a:solidFill>
                  <a:srgbClr val="C00000"/>
                </a:solidFill>
              </a:rPr>
              <a:t>GAIT training or ambulation? </a:t>
            </a:r>
            <a:r>
              <a:rPr lang="en-US" sz="1600" dirty="0"/>
              <a:t>One of the most frequent procedures in rehabilitation is not always documented adequately. </a:t>
            </a:r>
          </a:p>
          <a:p>
            <a:r>
              <a:rPr lang="en-US" sz="1600" dirty="0"/>
              <a:t>PTs and PTAs providing services under Medicare need to document clearly that they are providing the skilled service of gait training. </a:t>
            </a:r>
          </a:p>
          <a:p>
            <a:r>
              <a:rPr lang="en-US" sz="1600" i="1" dirty="0">
                <a:solidFill>
                  <a:srgbClr val="C00000"/>
                </a:solidFill>
              </a:rPr>
              <a:t>Gait</a:t>
            </a:r>
            <a:r>
              <a:rPr lang="en-US" sz="1600" dirty="0">
                <a:solidFill>
                  <a:srgbClr val="C00000"/>
                </a:solidFill>
              </a:rPr>
              <a:t> is defined as "the manner in which a person walks, characterized by rhythm, cadence, step, stride and speed.“</a:t>
            </a:r>
          </a:p>
          <a:p>
            <a:r>
              <a:rPr lang="en-US" sz="1600" i="1" dirty="0"/>
              <a:t>Taber's Cyclopedic Medical Dictionary</a:t>
            </a:r>
            <a:r>
              <a:rPr lang="en-US" sz="1600" dirty="0"/>
              <a:t> states that gait is "the manner of walking: specific examples are ataxic, cerebellar, double step, drag-to, equine, festinating, gluteal, </a:t>
            </a:r>
            <a:r>
              <a:rPr lang="en-US" sz="1600" dirty="0" err="1"/>
              <a:t>helicopod</a:t>
            </a:r>
            <a:r>
              <a:rPr lang="en-US" sz="1600" dirty="0"/>
              <a:t>, hemiplegic, scissor, spastic, steppage, swing-through, swing-to, tabetic, three-point, </a:t>
            </a:r>
            <a:r>
              <a:rPr lang="en-US" sz="1600" dirty="0" err="1"/>
              <a:t>twopoint</a:t>
            </a:r>
            <a:r>
              <a:rPr lang="en-US" sz="1600" dirty="0"/>
              <a:t>, waddling.“</a:t>
            </a:r>
          </a:p>
          <a:p>
            <a:r>
              <a:rPr lang="en-US" sz="1600" dirty="0">
                <a:solidFill>
                  <a:srgbClr val="C00000"/>
                </a:solidFill>
              </a:rPr>
              <a:t>Ambulant is "able to walk, not confined to bed</a:t>
            </a:r>
            <a:r>
              <a:rPr lang="en-US" sz="1600" dirty="0"/>
              <a:t>." </a:t>
            </a:r>
          </a:p>
          <a:p>
            <a:r>
              <a:rPr lang="en-US" sz="1600" dirty="0">
                <a:solidFill>
                  <a:srgbClr val="C00000"/>
                </a:solidFill>
              </a:rPr>
              <a:t>Both </a:t>
            </a:r>
            <a:r>
              <a:rPr lang="en-US" sz="1600" dirty="0"/>
              <a:t>above definitions indicate that gait refers to the </a:t>
            </a:r>
            <a:r>
              <a:rPr lang="en-US" sz="1600" i="1" dirty="0"/>
              <a:t>manner</a:t>
            </a:r>
            <a:r>
              <a:rPr lang="en-US" sz="1600" dirty="0"/>
              <a:t> of walking whereas ambulation simply indicates the </a:t>
            </a:r>
            <a:r>
              <a:rPr lang="en-US" sz="1600" i="1" dirty="0"/>
              <a:t>ability</a:t>
            </a:r>
            <a:r>
              <a:rPr lang="en-US" sz="1600" dirty="0"/>
              <a:t> to walk.</a:t>
            </a:r>
          </a:p>
          <a:p>
            <a:r>
              <a:rPr lang="en-US" sz="1600" dirty="0"/>
              <a:t>Gait training, therefore, requires assessment of the manner of walking and instruction, with or without exercises, to improve or correct the manner of walking. Documentation of this process would generally demonstrate that a skilled </a:t>
            </a:r>
          </a:p>
          <a:p>
            <a:r>
              <a:rPr lang="en-US" sz="1600" dirty="0">
                <a:solidFill>
                  <a:srgbClr val="C00000"/>
                </a:solidFill>
              </a:rPr>
              <a:t>Nursing or rehab techs can ambulate a patient </a:t>
            </a:r>
            <a:r>
              <a:rPr lang="en-US" sz="1600" dirty="0"/>
              <a:t>and report their observation such as balance, trips on feet, walker, difficulty to turn corners </a:t>
            </a:r>
            <a:r>
              <a:rPr lang="en-US" sz="1600" dirty="0" err="1"/>
              <a:t>etc</a:t>
            </a:r>
            <a:r>
              <a:rPr lang="en-US" sz="1600" dirty="0"/>
              <a:t>…which can support the need for continued gait training from therapy</a:t>
            </a:r>
          </a:p>
          <a:p>
            <a:r>
              <a:rPr lang="en-US" sz="1600" dirty="0">
                <a:solidFill>
                  <a:srgbClr val="C00000"/>
                </a:solidFill>
              </a:rPr>
              <a:t>If ambulating just for the purpose of getting stronger and being more tolerant of distance, is not indicative of a skilled need!!</a:t>
            </a:r>
          </a:p>
          <a:p>
            <a:r>
              <a:rPr lang="en-US" sz="1600" dirty="0">
                <a:solidFill>
                  <a:srgbClr val="C00000"/>
                </a:solidFill>
              </a:rPr>
              <a:t>Ambulation by nursing can be part of the plan while  PT is working on  other skilled exercise program to help the patient get stronger with goal to ambulate x feet  independently before returning home where he resides alone</a:t>
            </a:r>
          </a:p>
          <a:p>
            <a:pPr marL="274320" lvl="1" indent="-285750">
              <a:lnSpc>
                <a:spcPct val="100000"/>
              </a:lnSpc>
              <a:spcBef>
                <a:spcPts val="0"/>
              </a:spcBef>
              <a:buClr>
                <a:srgbClr val="C00000"/>
              </a:buClr>
              <a:buFont typeface="Wingdings" panose="05000000000000000000" pitchFamily="2" charset="2"/>
              <a:buChar char="q"/>
            </a:pPr>
            <a:endParaRPr lang="en-US" sz="16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Staff Skilled Documentation (General)   </a:t>
            </a:r>
          </a:p>
        </p:txBody>
      </p:sp>
    </p:spTree>
    <p:extLst>
      <p:ext uri="{BB962C8B-B14F-4D97-AF65-F5344CB8AC3E}">
        <p14:creationId xmlns:p14="http://schemas.microsoft.com/office/powerpoint/2010/main" val="72489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Documentation to Prevent Denials (cont’)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42900" y="10668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r>
              <a:rPr lang="en-US" sz="2400" dirty="0"/>
              <a:t>Rehab documentation example:</a:t>
            </a:r>
          </a:p>
          <a:p>
            <a:pPr lvl="1"/>
            <a:r>
              <a:rPr lang="en-US" sz="2000" dirty="0"/>
              <a:t>Not enough to state that the patient walked 50 feet with a walker with minimal assist 2 days ago and is walking 75 feet today. </a:t>
            </a:r>
          </a:p>
          <a:p>
            <a:pPr lvl="2"/>
            <a:r>
              <a:rPr lang="en-US" sz="2000" dirty="0"/>
              <a:t>Gaining endurance is rarely a skilled service – more of a nursing skilled need</a:t>
            </a:r>
          </a:p>
          <a:p>
            <a:pPr lvl="1"/>
            <a:r>
              <a:rPr lang="en-US" sz="2000" dirty="0"/>
              <a:t>The “skilled” part that is missing from the above note is what the therapist did to gain that improvement. </a:t>
            </a:r>
          </a:p>
          <a:p>
            <a:pPr lvl="1"/>
            <a:r>
              <a:rPr lang="en-US" sz="2000" dirty="0"/>
              <a:t>The correct documentation would read “Patient walked 75 feet with a walker and minimal assist of one person. During the walk the patient required verbal cues for proper hand placement, weight bearing was manually facilitated through the patient's right upper extremity by the therapist in order to promote proprioception and decrease neglect on the affected side.” </a:t>
            </a:r>
          </a:p>
          <a:p>
            <a:pPr lvl="2"/>
            <a:r>
              <a:rPr lang="en-US" sz="2000" dirty="0"/>
              <a:t>In other words, it's less important what the patient did; it's more important to document what the therapist did  to support the treatment </a:t>
            </a:r>
          </a:p>
          <a:p>
            <a:pPr marL="285750" indent="-285750">
              <a:spcBef>
                <a:spcPts val="0"/>
              </a:spcBef>
              <a:buFont typeface="Arial" panose="020B0604020202020204" pitchFamily="34" charset="0"/>
              <a:buChar char="•"/>
            </a:pPr>
            <a:endParaRPr lang="en-US" sz="2400" dirty="0"/>
          </a:p>
          <a:p>
            <a:pPr marL="0" indent="0">
              <a:spcBef>
                <a:spcPts val="0"/>
              </a:spcBef>
              <a:buNone/>
            </a:pPr>
            <a:endParaRPr lang="en-US" sz="2400"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877992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Documentation to Prevent Denials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04800" y="914399"/>
            <a:ext cx="8610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t>Reviewing a chart for medical necessity to meet skilled needs, one would look for evidence of what would qualify the patients as having skilled needs:</a:t>
            </a:r>
          </a:p>
          <a:p>
            <a:pPr marL="636588" lvl="1" indent="-285750">
              <a:spcBef>
                <a:spcPts val="0"/>
              </a:spcBef>
              <a:buFont typeface="Arial" panose="020B0604020202020204" pitchFamily="34" charset="0"/>
              <a:buChar char="•"/>
            </a:pPr>
            <a:r>
              <a:rPr lang="en-US" sz="1600" dirty="0"/>
              <a:t>Medical instability or the probability of change in the patient’s condition</a:t>
            </a:r>
          </a:p>
          <a:p>
            <a:pPr marL="636588" lvl="1" indent="-285750">
              <a:spcBef>
                <a:spcPts val="0"/>
              </a:spcBef>
              <a:buFont typeface="Arial" panose="020B0604020202020204" pitchFamily="34" charset="0"/>
              <a:buChar char="•"/>
            </a:pPr>
            <a:r>
              <a:rPr lang="en-US" sz="1600" dirty="0"/>
              <a:t>Evidence of risks/potential complications requiring careful supervision</a:t>
            </a:r>
          </a:p>
          <a:p>
            <a:pPr marL="636588" lvl="1" indent="-285750">
              <a:spcBef>
                <a:spcPts val="0"/>
              </a:spcBef>
              <a:buFont typeface="Arial" panose="020B0604020202020204" pitchFamily="34" charset="0"/>
              <a:buChar char="•"/>
            </a:pPr>
            <a:r>
              <a:rPr lang="en-US" sz="1600" dirty="0"/>
              <a:t>Evidence that skilled licensed personnel are assessing/supervising care</a:t>
            </a:r>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r>
              <a:rPr lang="en-US" dirty="0"/>
              <a:t>Skilled Decisions</a:t>
            </a:r>
          </a:p>
          <a:p>
            <a:pPr marL="636588" lvl="1" indent="-285750">
              <a:spcBef>
                <a:spcPts val="0"/>
              </a:spcBef>
              <a:buFont typeface="Arial" panose="020B0604020202020204" pitchFamily="34" charset="0"/>
              <a:buChar char="•"/>
            </a:pPr>
            <a:r>
              <a:rPr lang="en-US" sz="1600" dirty="0"/>
              <a:t>What are the skilled needs?</a:t>
            </a:r>
          </a:p>
          <a:p>
            <a:pPr marL="636588" lvl="1" indent="-285750">
              <a:spcBef>
                <a:spcPts val="0"/>
              </a:spcBef>
              <a:buFont typeface="Arial" panose="020B0604020202020204" pitchFamily="34" charset="0"/>
              <a:buChar char="•"/>
            </a:pPr>
            <a:r>
              <a:rPr lang="en-US" sz="1600" dirty="0"/>
              <a:t>Is the documentation sufficient to support skilled need as an inpatient as a practical matter?</a:t>
            </a:r>
          </a:p>
          <a:p>
            <a:pPr marL="636588" lvl="1" indent="-285750">
              <a:spcBef>
                <a:spcPts val="0"/>
              </a:spcBef>
              <a:buFont typeface="Arial" panose="020B0604020202020204" pitchFamily="34" charset="0"/>
              <a:buChar char="•"/>
            </a:pPr>
            <a:r>
              <a:rPr lang="en-US" sz="1600" dirty="0"/>
              <a:t>Is there daily charting?</a:t>
            </a:r>
          </a:p>
          <a:p>
            <a:pPr marL="636588" lvl="1" indent="-285750">
              <a:spcBef>
                <a:spcPts val="0"/>
              </a:spcBef>
              <a:buFont typeface="Arial" panose="020B0604020202020204" pitchFamily="34" charset="0"/>
              <a:buChar char="•"/>
            </a:pPr>
            <a:r>
              <a:rPr lang="en-US" sz="1600" dirty="0"/>
              <a:t>Does charting mostly consist of a check off form with no documentation of what made the staff quantify the measure/assessment. It must be qualified also. </a:t>
            </a:r>
          </a:p>
          <a:p>
            <a:pPr marL="974725" lvl="2" indent="-285750">
              <a:spcBef>
                <a:spcPts val="0"/>
              </a:spcBef>
              <a:buFont typeface="Arial" panose="020B0604020202020204" pitchFamily="34" charset="0"/>
              <a:buChar char="•"/>
            </a:pPr>
            <a:r>
              <a:rPr lang="en-US" dirty="0"/>
              <a:t>Discussion of what could be used in EMR system (see later slides)</a:t>
            </a:r>
          </a:p>
          <a:p>
            <a:pPr marL="636588" lvl="1" indent="-285750">
              <a:spcBef>
                <a:spcPts val="0"/>
              </a:spcBef>
              <a:buFont typeface="Arial" panose="020B0604020202020204" pitchFamily="34" charset="0"/>
              <a:buChar char="•"/>
            </a:pPr>
            <a:r>
              <a:rPr lang="en-US" sz="1600" dirty="0"/>
              <a:t>Is there documentation indicating indirect skilled services that may have been captured to support the IP program</a:t>
            </a:r>
          </a:p>
          <a:p>
            <a:pPr marL="636588" lvl="1"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r>
              <a:rPr lang="en-US" dirty="0"/>
              <a:t>Where do we document  </a:t>
            </a:r>
          </a:p>
          <a:p>
            <a:pPr marL="636588" lvl="1" indent="-285750">
              <a:spcBef>
                <a:spcPts val="0"/>
              </a:spcBef>
              <a:buFont typeface="Arial" panose="020B0604020202020204" pitchFamily="34" charset="0"/>
              <a:buChar char="•"/>
            </a:pPr>
            <a:r>
              <a:rPr lang="en-US" sz="1600" dirty="0"/>
              <a:t>Example 1: Patient requires total assist x 1 nurse for eating related to enteral feeding. </a:t>
            </a:r>
          </a:p>
          <a:p>
            <a:pPr marL="636588" lvl="1" indent="-285750">
              <a:spcBef>
                <a:spcPts val="0"/>
              </a:spcBef>
              <a:buFont typeface="Arial" panose="020B0604020202020204" pitchFamily="34" charset="0"/>
              <a:buChar char="•"/>
            </a:pPr>
            <a:r>
              <a:rPr lang="en-US" sz="1600" dirty="0"/>
              <a:t>Example 2: Most ADLs  require substantial/max assist requiring more than ½ of effort from the staff member except with bed mobility which is  dependent related to two needed to boost her up in bed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Food for thought: should our EMR have the description of the different levels followed by requiring ……. % effort from the staff member related to: ……..  </a:t>
            </a:r>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80281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Is your EMR System Working for You?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04800" y="990599"/>
            <a:ext cx="85344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Is your EMR system conducive to full functional assessments by nursing?</a:t>
            </a:r>
          </a:p>
          <a:p>
            <a:pPr marL="285750" indent="-285750">
              <a:spcBef>
                <a:spcPts val="0"/>
              </a:spcBef>
              <a:buFont typeface="Arial" panose="020B0604020202020204" pitchFamily="34" charset="0"/>
              <a:buChar char="•"/>
            </a:pPr>
            <a:r>
              <a:rPr lang="en-US" sz="1800" dirty="0"/>
              <a:t>Remember that whether a hospital participates in the PI/QI project or not, we need to add documentation regarding function </a:t>
            </a:r>
          </a:p>
          <a:p>
            <a:pPr marL="285750" indent="-285750">
              <a:spcBef>
                <a:spcPts val="0"/>
              </a:spcBef>
              <a:buFont typeface="Arial" panose="020B0604020202020204" pitchFamily="34" charset="0"/>
              <a:buChar char="•"/>
            </a:pPr>
            <a:r>
              <a:rPr lang="en-US" sz="1800" dirty="0"/>
              <a:t>Codes should be there to refer to at all times</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AB69F55-2E96-476E-A6D5-8101DAC81F62}"/>
              </a:ext>
            </a:extLst>
          </p:cNvPr>
          <p:cNvPicPr>
            <a:picLocks noChangeAspect="1"/>
          </p:cNvPicPr>
          <p:nvPr/>
        </p:nvPicPr>
        <p:blipFill>
          <a:blip r:embed="rId3"/>
          <a:stretch>
            <a:fillRect/>
          </a:stretch>
        </p:blipFill>
        <p:spPr>
          <a:xfrm>
            <a:off x="685800" y="2222955"/>
            <a:ext cx="7176700" cy="4330245"/>
          </a:xfrm>
          <a:prstGeom prst="rect">
            <a:avLst/>
          </a:prstGeom>
          <a:ln w="12700">
            <a:solidFill>
              <a:schemeClr val="tx1"/>
            </a:solidFill>
          </a:ln>
        </p:spPr>
      </p:pic>
    </p:spTree>
    <p:extLst>
      <p:ext uri="{BB962C8B-B14F-4D97-AF65-F5344CB8AC3E}">
        <p14:creationId xmlns:p14="http://schemas.microsoft.com/office/powerpoint/2010/main" val="344969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Is your EMR System Working for You?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04800" y="990599"/>
            <a:ext cx="8077200" cy="5730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Could we have the list of items and description as below with a space for each item on the right to give it a level for each shift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When we click to add the level, if its not “6”, there would be a drop down to explain why you consider the patient a 5 or less on your shift </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2B7AB8D-90D1-4B40-909C-EDEAF4B6EEE4}"/>
              </a:ext>
            </a:extLst>
          </p:cNvPr>
          <p:cNvPicPr>
            <a:picLocks noChangeAspect="1"/>
          </p:cNvPicPr>
          <p:nvPr/>
        </p:nvPicPr>
        <p:blipFill>
          <a:blip r:embed="rId3"/>
          <a:stretch>
            <a:fillRect/>
          </a:stretch>
        </p:blipFill>
        <p:spPr>
          <a:xfrm>
            <a:off x="631836" y="1676400"/>
            <a:ext cx="6911964" cy="4008717"/>
          </a:xfrm>
          <a:prstGeom prst="rect">
            <a:avLst/>
          </a:prstGeom>
          <a:ln>
            <a:solidFill>
              <a:schemeClr val="tx1"/>
            </a:solidFill>
          </a:ln>
        </p:spPr>
      </p:pic>
    </p:spTree>
    <p:extLst>
      <p:ext uri="{BB962C8B-B14F-4D97-AF65-F5344CB8AC3E}">
        <p14:creationId xmlns:p14="http://schemas.microsoft.com/office/powerpoint/2010/main" val="18907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990599"/>
            <a:ext cx="84582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lvl="0">
              <a:spcBef>
                <a:spcPts val="0"/>
              </a:spcBef>
              <a:buClr>
                <a:srgbClr val="C00000"/>
              </a:buClr>
              <a:buFont typeface="Wingdings" panose="05000000000000000000" pitchFamily="2" charset="2"/>
              <a:buChar char="q"/>
            </a:pPr>
            <a:r>
              <a:rPr lang="en-US" sz="1800" dirty="0">
                <a:solidFill>
                  <a:srgbClr val="C00000"/>
                </a:solidFill>
                <a:latin typeface="Verdana" pitchFamily="34" charset="0"/>
              </a:rPr>
              <a:t>Letter of Certification </a:t>
            </a:r>
            <a:r>
              <a:rPr lang="en-US" sz="1800" dirty="0">
                <a:latin typeface="Verdana" pitchFamily="34" charset="0"/>
              </a:rPr>
              <a:t>for provision of swing bed services from Medicare</a:t>
            </a:r>
          </a:p>
          <a:p>
            <a:pPr lvl="0">
              <a:spcBef>
                <a:spcPts val="0"/>
              </a:spcBef>
              <a:buClr>
                <a:srgbClr val="C00000"/>
              </a:buClr>
              <a:buFont typeface="Wingdings" panose="05000000000000000000" pitchFamily="2" charset="2"/>
              <a:buChar char="q"/>
            </a:pPr>
            <a:endParaRPr lang="en-US" sz="1800" dirty="0">
              <a:latin typeface="Verdana" pitchFamily="34" charset="0"/>
            </a:endParaRPr>
          </a:p>
          <a:p>
            <a:pPr lvl="0">
              <a:spcBef>
                <a:spcPts val="0"/>
              </a:spcBef>
              <a:buClr>
                <a:srgbClr val="C00000"/>
              </a:buClr>
              <a:buFont typeface="Wingdings" panose="05000000000000000000" pitchFamily="2" charset="2"/>
              <a:buChar char="q"/>
            </a:pPr>
            <a:r>
              <a:rPr lang="en-US" sz="1800" dirty="0">
                <a:latin typeface="Verdana" pitchFamily="34" charset="0"/>
              </a:rPr>
              <a:t>Be able to demonstrate the </a:t>
            </a:r>
            <a:r>
              <a:rPr lang="en-US" sz="1800" dirty="0">
                <a:solidFill>
                  <a:srgbClr val="C00000"/>
                </a:solidFill>
                <a:latin typeface="Verdana" pitchFamily="34" charset="0"/>
              </a:rPr>
              <a:t>3 midnight stay </a:t>
            </a:r>
            <a:r>
              <a:rPr lang="en-US" sz="1800" dirty="0">
                <a:latin typeface="Verdana" pitchFamily="34" charset="0"/>
              </a:rPr>
              <a:t>in an acute bed of a hospital (</a:t>
            </a:r>
            <a:r>
              <a:rPr lang="en-US" sz="1800" dirty="0">
                <a:solidFill>
                  <a:srgbClr val="C00000"/>
                </a:solidFill>
                <a:latin typeface="Verdana" pitchFamily="34" charset="0"/>
              </a:rPr>
              <a:t>Observation days do not count</a:t>
            </a:r>
            <a:r>
              <a:rPr lang="en-US" sz="1800" dirty="0">
                <a:latin typeface="Verdana" pitchFamily="34" charset="0"/>
              </a:rPr>
              <a:t>)</a:t>
            </a:r>
          </a:p>
          <a:p>
            <a:pPr lvl="0">
              <a:spcBef>
                <a:spcPts val="0"/>
              </a:spcBef>
              <a:buClr>
                <a:srgbClr val="C00000"/>
              </a:buClr>
              <a:buFont typeface="Wingdings" panose="05000000000000000000" pitchFamily="2" charset="2"/>
              <a:buChar char="q"/>
            </a:pPr>
            <a:endParaRPr lang="en-US" sz="1800" dirty="0">
              <a:latin typeface="Verdana" pitchFamily="34" charset="0"/>
            </a:endParaRPr>
          </a:p>
          <a:p>
            <a:pPr lvl="0">
              <a:spcBef>
                <a:spcPts val="0"/>
              </a:spcBef>
              <a:buClr>
                <a:srgbClr val="C00000"/>
              </a:buClr>
              <a:buFont typeface="Wingdings" panose="05000000000000000000" pitchFamily="2" charset="2"/>
              <a:buChar char="q"/>
            </a:pPr>
            <a:r>
              <a:rPr lang="en-US" sz="1800" dirty="0">
                <a:latin typeface="Verdana" pitchFamily="34" charset="0"/>
              </a:rPr>
              <a:t>Skilled stay must be </a:t>
            </a:r>
            <a:r>
              <a:rPr lang="en-US" sz="1800" dirty="0">
                <a:solidFill>
                  <a:srgbClr val="C00000"/>
                </a:solidFill>
                <a:latin typeface="Verdana" pitchFamily="34" charset="0"/>
              </a:rPr>
              <a:t>initiated within 30 days </a:t>
            </a:r>
            <a:r>
              <a:rPr lang="en-US" sz="1800" dirty="0">
                <a:latin typeface="Verdana" pitchFamily="34" charset="0"/>
              </a:rPr>
              <a:t>of the acute hospitalization unless there is documentation of medical appropriateness / physician hold delay such as in a non-weight bearing ortho patient</a:t>
            </a:r>
          </a:p>
          <a:p>
            <a:pPr lvl="0">
              <a:spcBef>
                <a:spcPts val="0"/>
              </a:spcBef>
              <a:buClr>
                <a:srgbClr val="C00000"/>
              </a:buClr>
              <a:buFont typeface="Wingdings" panose="05000000000000000000" pitchFamily="2" charset="2"/>
              <a:buChar char="q"/>
            </a:pPr>
            <a:endParaRPr lang="en-US" sz="1800" dirty="0">
              <a:latin typeface="Verdana" pitchFamily="34" charset="0"/>
            </a:endParaRPr>
          </a:p>
          <a:p>
            <a:pPr lvl="0">
              <a:spcBef>
                <a:spcPts val="0"/>
              </a:spcBef>
              <a:buClr>
                <a:srgbClr val="C00000"/>
              </a:buClr>
              <a:buFont typeface="Wingdings" panose="05000000000000000000" pitchFamily="2" charset="2"/>
              <a:buChar char="q"/>
            </a:pPr>
            <a:r>
              <a:rPr lang="en-US" sz="1800" dirty="0">
                <a:latin typeface="Verdana" pitchFamily="34" charset="0"/>
              </a:rPr>
              <a:t>Must have documented </a:t>
            </a:r>
            <a:r>
              <a:rPr lang="en-US" sz="1800" dirty="0">
                <a:solidFill>
                  <a:srgbClr val="C00000"/>
                </a:solidFill>
                <a:latin typeface="Verdana" pitchFamily="34" charset="0"/>
              </a:rPr>
              <a:t>skilled needs which are related to</a:t>
            </a:r>
            <a:r>
              <a:rPr lang="en-US" sz="1800" dirty="0">
                <a:latin typeface="Verdana" pitchFamily="34" charset="0"/>
              </a:rPr>
              <a:t> the acute stay</a:t>
            </a:r>
          </a:p>
          <a:p>
            <a:pPr marL="636588" lvl="1" indent="-285750">
              <a:spcBef>
                <a:spcPts val="0"/>
              </a:spcBef>
              <a:buClr>
                <a:srgbClr val="C00000"/>
              </a:buClr>
              <a:buFont typeface="Arial" panose="020B0604020202020204" pitchFamily="34" charset="0"/>
              <a:buChar char="•"/>
            </a:pPr>
            <a:r>
              <a:rPr lang="en-US" sz="1600" dirty="0">
                <a:solidFill>
                  <a:srgbClr val="C00000"/>
                </a:solidFill>
                <a:latin typeface="Verdana" pitchFamily="34" charset="0"/>
              </a:rPr>
              <a:t>Diagnosis and prognosis do NOT determine what is skilled care—it is the care of the patient (service provided) that is the deciding factor</a:t>
            </a:r>
          </a:p>
          <a:p>
            <a:pPr lvl="0">
              <a:spcBef>
                <a:spcPts val="0"/>
              </a:spcBef>
              <a:buClr>
                <a:srgbClr val="C00000"/>
              </a:buClr>
              <a:buFont typeface="Wingdings" panose="05000000000000000000" pitchFamily="2" charset="2"/>
              <a:buChar char="q"/>
            </a:pPr>
            <a:endParaRPr lang="en-US" sz="1800" dirty="0">
              <a:latin typeface="Verdana" pitchFamily="34" charset="0"/>
            </a:endParaRPr>
          </a:p>
          <a:p>
            <a:pPr lvl="0">
              <a:spcBef>
                <a:spcPts val="0"/>
              </a:spcBef>
              <a:buClr>
                <a:srgbClr val="C00000"/>
              </a:buClr>
              <a:buFont typeface="Wingdings" panose="05000000000000000000" pitchFamily="2" charset="2"/>
              <a:buChar char="q"/>
            </a:pPr>
            <a:r>
              <a:rPr lang="en-US" sz="1800" dirty="0">
                <a:latin typeface="Verdana" pitchFamily="34" charset="0"/>
              </a:rPr>
              <a:t>The facility </a:t>
            </a:r>
            <a:r>
              <a:rPr lang="en-US" sz="1800" dirty="0">
                <a:solidFill>
                  <a:srgbClr val="C00000"/>
                </a:solidFill>
                <a:latin typeface="Verdana" pitchFamily="34" charset="0"/>
              </a:rPr>
              <a:t>must maintain clinical records </a:t>
            </a:r>
            <a:r>
              <a:rPr lang="en-US" sz="1800" dirty="0">
                <a:latin typeface="Verdana" pitchFamily="34" charset="0"/>
              </a:rPr>
              <a:t>on each patient in accordance with accepted professional standards and practices that are:</a:t>
            </a:r>
          </a:p>
          <a:p>
            <a:pPr marL="636588" lvl="1" indent="-285750">
              <a:spcBef>
                <a:spcPts val="0"/>
              </a:spcBef>
              <a:buClr>
                <a:srgbClr val="C00000"/>
              </a:buClr>
              <a:buFont typeface="Arial" panose="020B0604020202020204" pitchFamily="34" charset="0"/>
              <a:buChar char="•"/>
            </a:pPr>
            <a:r>
              <a:rPr lang="en-US" sz="1600" dirty="0">
                <a:latin typeface="Verdana" pitchFamily="34" charset="0"/>
              </a:rPr>
              <a:t>Complete </a:t>
            </a:r>
          </a:p>
          <a:p>
            <a:pPr marL="636588" lvl="1" indent="-285750">
              <a:spcBef>
                <a:spcPts val="0"/>
              </a:spcBef>
              <a:buClr>
                <a:srgbClr val="C00000"/>
              </a:buClr>
              <a:buFont typeface="Arial" panose="020B0604020202020204" pitchFamily="34" charset="0"/>
              <a:buChar char="•"/>
            </a:pPr>
            <a:r>
              <a:rPr lang="en-US" sz="1600" dirty="0">
                <a:latin typeface="Verdana" pitchFamily="34" charset="0"/>
              </a:rPr>
              <a:t>Accurately documented </a:t>
            </a:r>
          </a:p>
          <a:p>
            <a:pPr marL="636588" lvl="1" indent="-285750">
              <a:spcBef>
                <a:spcPts val="0"/>
              </a:spcBef>
              <a:buClr>
                <a:srgbClr val="C00000"/>
              </a:buClr>
              <a:buFont typeface="Arial" panose="020B0604020202020204" pitchFamily="34" charset="0"/>
              <a:buChar char="•"/>
            </a:pPr>
            <a:r>
              <a:rPr lang="en-US" sz="1600" dirty="0">
                <a:latin typeface="Verdana" pitchFamily="34" charset="0"/>
              </a:rPr>
              <a:t>Readily accessible </a:t>
            </a:r>
          </a:p>
          <a:p>
            <a:pPr marL="636588" lvl="1" indent="-285750">
              <a:spcBef>
                <a:spcPts val="0"/>
              </a:spcBef>
              <a:buClr>
                <a:srgbClr val="C00000"/>
              </a:buClr>
              <a:buFont typeface="Arial" panose="020B0604020202020204" pitchFamily="34" charset="0"/>
              <a:buChar char="•"/>
            </a:pPr>
            <a:r>
              <a:rPr lang="en-US" sz="1600" dirty="0">
                <a:latin typeface="Verdana" pitchFamily="34" charset="0"/>
              </a:rPr>
              <a:t>Systematically organized </a:t>
            </a:r>
            <a:endParaRPr lang="en-US" sz="20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Medicare Eligibility &amp; Basic Documentation Requirements </a:t>
            </a:r>
          </a:p>
        </p:txBody>
      </p:sp>
    </p:spTree>
    <p:extLst>
      <p:ext uri="{BB962C8B-B14F-4D97-AF65-F5344CB8AC3E}">
        <p14:creationId xmlns:p14="http://schemas.microsoft.com/office/powerpoint/2010/main" val="39073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40</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Is your EMR System Working for You?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04800" y="1041943"/>
            <a:ext cx="8077200" cy="56795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List of items and description (cont’)</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Remove “car transfer”</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Replace the 3 “walk” item and change to 1 box for “Ambulation”</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1D26A2A6-DB7F-48C4-A555-12BFD3F60E13}"/>
              </a:ext>
            </a:extLst>
          </p:cNvPr>
          <p:cNvPicPr>
            <a:picLocks noChangeAspect="1"/>
          </p:cNvPicPr>
          <p:nvPr/>
        </p:nvPicPr>
        <p:blipFill>
          <a:blip r:embed="rId3"/>
          <a:stretch>
            <a:fillRect/>
          </a:stretch>
        </p:blipFill>
        <p:spPr>
          <a:xfrm>
            <a:off x="762000" y="2514600"/>
            <a:ext cx="6765558" cy="4038599"/>
          </a:xfrm>
          <a:prstGeom prst="rect">
            <a:avLst/>
          </a:prstGeom>
          <a:ln>
            <a:solidFill>
              <a:schemeClr val="tx1"/>
            </a:solidFill>
          </a:ln>
        </p:spPr>
      </p:pic>
    </p:spTree>
    <p:extLst>
      <p:ext uri="{BB962C8B-B14F-4D97-AF65-F5344CB8AC3E}">
        <p14:creationId xmlns:p14="http://schemas.microsoft.com/office/powerpoint/2010/main" val="3890352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Is your EMR System Working for You?</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42900" y="990599"/>
            <a:ext cx="84582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t>Is your EMR system also conducive to full clinical assessments and outcome documentation? </a:t>
            </a:r>
          </a:p>
          <a:p>
            <a:pPr marL="28575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r>
              <a:rPr lang="en-US" dirty="0"/>
              <a:t>Don’t assume that another professional will come to the same conclusion as you did when reading the chart</a:t>
            </a:r>
          </a:p>
          <a:p>
            <a:pPr marL="0" indent="0">
              <a:spcBef>
                <a:spcPts val="0"/>
              </a:spcBef>
              <a:buNone/>
            </a:pPr>
            <a:endParaRPr lang="en-US" dirty="0"/>
          </a:p>
          <a:p>
            <a:pPr marL="285750" indent="-285750">
              <a:spcBef>
                <a:spcPts val="0"/>
              </a:spcBef>
              <a:buFont typeface="Arial" panose="020B0604020202020204" pitchFamily="34" charset="0"/>
              <a:buChar char="•"/>
            </a:pPr>
            <a:r>
              <a:rPr lang="en-US" dirty="0"/>
              <a:t>Can we identify the following?</a:t>
            </a:r>
          </a:p>
          <a:p>
            <a:pPr marL="636588" lvl="1" indent="-285750">
              <a:spcBef>
                <a:spcPts val="0"/>
              </a:spcBef>
              <a:buFont typeface="Arial" panose="020B0604020202020204" pitchFamily="34" charset="0"/>
              <a:buChar char="•"/>
            </a:pPr>
            <a:r>
              <a:rPr lang="en-US" sz="1600" dirty="0"/>
              <a:t>What is the patient at risk for? </a:t>
            </a:r>
          </a:p>
          <a:p>
            <a:pPr marL="636588" lvl="1" indent="-285750">
              <a:spcBef>
                <a:spcPts val="0"/>
              </a:spcBef>
              <a:buFont typeface="Arial" panose="020B0604020202020204" pitchFamily="34" charset="0"/>
              <a:buChar char="•"/>
            </a:pPr>
            <a:r>
              <a:rPr lang="en-US" sz="1600" dirty="0"/>
              <a:t>Are the skilled monitoring or treatment on a daily basis? </a:t>
            </a:r>
          </a:p>
          <a:p>
            <a:pPr marL="636588" lvl="1" indent="-285750">
              <a:spcBef>
                <a:spcPts val="0"/>
              </a:spcBef>
              <a:buFont typeface="Arial" panose="020B0604020202020204" pitchFamily="34" charset="0"/>
              <a:buChar char="•"/>
            </a:pPr>
            <a:r>
              <a:rPr lang="en-US" sz="1600" dirty="0"/>
              <a:t>Why is the patient not medically stable?  </a:t>
            </a:r>
          </a:p>
          <a:p>
            <a:pPr marL="636588" lvl="1" indent="-285750">
              <a:spcBef>
                <a:spcPts val="0"/>
              </a:spcBef>
              <a:buFont typeface="Arial" panose="020B0604020202020204" pitchFamily="34" charset="0"/>
              <a:buChar char="•"/>
            </a:pPr>
            <a:r>
              <a:rPr lang="en-US" sz="1600" dirty="0"/>
              <a:t>What are the potential complications that require on-going observation and assessment?</a:t>
            </a:r>
          </a:p>
          <a:p>
            <a:pPr marL="636588" lvl="1" indent="-285750">
              <a:spcBef>
                <a:spcPts val="0"/>
              </a:spcBef>
              <a:buFont typeface="Arial" panose="020B0604020202020204" pitchFamily="34" charset="0"/>
              <a:buChar char="•"/>
            </a:pPr>
            <a:r>
              <a:rPr lang="en-US" sz="1600" dirty="0">
                <a:solidFill>
                  <a:srgbClr val="C00000"/>
                </a:solidFill>
              </a:rPr>
              <a:t>If therapy is on an IP due to being unsafe ambulating at home – does nursing documentation support the unsteadiness, lack of safety awareness based on……</a:t>
            </a:r>
          </a:p>
          <a:p>
            <a:pPr marL="636588" lvl="1" indent="-285750">
              <a:spcBef>
                <a:spcPts val="0"/>
              </a:spcBef>
              <a:buFont typeface="Arial" panose="020B0604020202020204" pitchFamily="34" charset="0"/>
              <a:buChar char="•"/>
            </a:pPr>
            <a:endParaRPr lang="en-US" sz="1600" dirty="0">
              <a:solidFill>
                <a:srgbClr val="C00000"/>
              </a:solidFill>
            </a:endParaRPr>
          </a:p>
          <a:p>
            <a:pPr marL="285750" indent="-285750">
              <a:spcBef>
                <a:spcPts val="0"/>
              </a:spcBef>
              <a:buFont typeface="Arial" panose="020B0604020202020204" pitchFamily="34" charset="0"/>
              <a:buChar char="•"/>
            </a:pPr>
            <a:r>
              <a:rPr lang="en-US" dirty="0"/>
              <a:t>We need </a:t>
            </a:r>
            <a:r>
              <a:rPr lang="en-US" dirty="0">
                <a:solidFill>
                  <a:srgbClr val="C00000"/>
                </a:solidFill>
              </a:rPr>
              <a:t>to document the connection for the reader</a:t>
            </a:r>
          </a:p>
          <a:p>
            <a:pPr marL="636588" lvl="1" indent="-285750">
              <a:spcBef>
                <a:spcPts val="0"/>
              </a:spcBef>
              <a:buFont typeface="Arial" panose="020B0604020202020204" pitchFamily="34" charset="0"/>
              <a:buChar char="•"/>
            </a:pPr>
            <a:r>
              <a:rPr lang="en-US" sz="1600" dirty="0">
                <a:solidFill>
                  <a:srgbClr val="C00000"/>
                </a:solidFill>
              </a:rPr>
              <a:t>Example:</a:t>
            </a:r>
            <a:r>
              <a:rPr lang="en-US" sz="1600" dirty="0"/>
              <a:t> – “Patient has diabetes , documented circulation issues and wears pressure stockings. He has developed open area on side of foot” This is not sufficient documentation</a:t>
            </a:r>
          </a:p>
          <a:p>
            <a:pPr marL="636588" lvl="1" indent="-285750">
              <a:spcBef>
                <a:spcPts val="0"/>
              </a:spcBef>
              <a:buFont typeface="Arial" panose="020B0604020202020204" pitchFamily="34" charset="0"/>
              <a:buChar char="•"/>
            </a:pPr>
            <a:r>
              <a:rPr lang="en-US" sz="1600" dirty="0"/>
              <a:t>Requires critical thinking to determine if its vascular,  due to pressure,  or to his diabetes? Or, is it a skin tear from knocking the foot on the WC? – Close the loop:  Finish the investigation and chart the results.  Ask physician to assess as needed </a:t>
            </a:r>
          </a:p>
          <a:p>
            <a:pPr marL="285750" indent="-285750">
              <a:spcBef>
                <a:spcPts val="0"/>
              </a:spcBef>
              <a:buFont typeface="Arial" panose="020B0604020202020204" pitchFamily="34" charset="0"/>
              <a:buChar char="•"/>
            </a:pPr>
            <a:endParaRPr lang="en-US" sz="1800" dirty="0">
              <a:solidFill>
                <a:srgbClr val="C00000"/>
              </a:solidFill>
            </a:endParaRPr>
          </a:p>
          <a:p>
            <a:pPr marL="0" indent="0">
              <a:spcBef>
                <a:spcPts val="0"/>
              </a:spcBef>
              <a:buNone/>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endParaRPr lang="en-US" sz="1800" dirty="0"/>
          </a:p>
          <a:p>
            <a:pPr marL="636588" lvl="1"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17704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Is your EMR System Working for You?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228600" y="1066800"/>
            <a:ext cx="8572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t>EMR system (cont’)  </a:t>
            </a:r>
          </a:p>
          <a:p>
            <a:pPr marL="636588" lvl="1" indent="-285750">
              <a:spcBef>
                <a:spcPts val="0"/>
              </a:spcBef>
              <a:buFont typeface="Arial" panose="020B0604020202020204" pitchFamily="34" charset="0"/>
              <a:buChar char="•"/>
            </a:pPr>
            <a:r>
              <a:rPr lang="en-US" dirty="0">
                <a:solidFill>
                  <a:srgbClr val="C00000"/>
                </a:solidFill>
              </a:rPr>
              <a:t>Example</a:t>
            </a:r>
            <a:r>
              <a:rPr lang="en-US" dirty="0"/>
              <a:t>: Patient has a new g-tube. PEG site is dry, clean, free of odor and enteral formula is running freely. No signs and symptoms of infection noted at insertion site. HOB elevated between 30 to 45 degrees while pump is on and for one hour following. No signs of increased coughing/aspiration noted. Lungs clear to auscultation to all lobes </a:t>
            </a:r>
          </a:p>
          <a:p>
            <a:pPr marL="636588" lvl="1" indent="-285750">
              <a:spcBef>
                <a:spcPts val="0"/>
              </a:spcBef>
              <a:buFont typeface="Arial" panose="020B0604020202020204" pitchFamily="34" charset="0"/>
              <a:buChar char="•"/>
            </a:pPr>
            <a:r>
              <a:rPr lang="en-US" dirty="0"/>
              <a:t>The above documentation demonstrate a skilled nurse who understands what to assess and how it correlates</a:t>
            </a:r>
          </a:p>
          <a:p>
            <a:pPr marL="636588" lvl="1" indent="-285750">
              <a:spcBef>
                <a:spcPts val="0"/>
              </a:spcBef>
              <a:buFont typeface="Arial" panose="020B0604020202020204" pitchFamily="34" charset="0"/>
              <a:buChar char="•"/>
            </a:pPr>
            <a:r>
              <a:rPr lang="en-US" dirty="0"/>
              <a:t>Do we have a comprehensive system’s review where the norm, WNL is described to be checked off but and the nurse clicks on the item to described anything not WNL as different examples provided to be added at the time of the system review and/or added at anytime during the shift.  </a:t>
            </a:r>
            <a:r>
              <a:rPr lang="en-US" dirty="0">
                <a:solidFill>
                  <a:srgbClr val="C00000"/>
                </a:solidFill>
              </a:rPr>
              <a:t>(let’s discuss this concept) </a:t>
            </a:r>
          </a:p>
          <a:p>
            <a:pPr marL="636588" lvl="1" indent="-285750">
              <a:spcBef>
                <a:spcPts val="0"/>
              </a:spcBef>
              <a:buFont typeface="Arial" panose="020B0604020202020204" pitchFamily="34" charset="0"/>
              <a:buChar char="•"/>
            </a:pPr>
            <a:endParaRPr lang="en-US" sz="2000" dirty="0"/>
          </a:p>
          <a:p>
            <a:pPr marL="285750" indent="-285750">
              <a:spcBef>
                <a:spcPts val="0"/>
              </a:spcBef>
              <a:buFont typeface="Arial" panose="020B0604020202020204" pitchFamily="34" charset="0"/>
              <a:buChar char="•"/>
            </a:pPr>
            <a:r>
              <a:rPr lang="en-US" dirty="0">
                <a:solidFill>
                  <a:srgbClr val="C00000"/>
                </a:solidFill>
              </a:rPr>
              <a:t>Thinking out of the box - Where could we document the following? </a:t>
            </a:r>
          </a:p>
          <a:p>
            <a:pPr marL="636588" lvl="1" indent="-285750">
              <a:spcBef>
                <a:spcPts val="0"/>
              </a:spcBef>
              <a:buFont typeface="Arial" panose="020B0604020202020204" pitchFamily="34" charset="0"/>
              <a:buChar char="•"/>
            </a:pPr>
            <a:r>
              <a:rPr lang="en-US" dirty="0">
                <a:solidFill>
                  <a:srgbClr val="C00000"/>
                </a:solidFill>
              </a:rPr>
              <a:t>Example </a:t>
            </a:r>
            <a:r>
              <a:rPr lang="en-US" dirty="0"/>
              <a:t>for patient skilled for nursing observation, assessment and management of BS management. On insulin to scale to regulate BS. Maintained BS at …. with x units of insulin. No additional units or interventions needed. No complaints of hyper or hypoglycemia. States “he had a good day” </a:t>
            </a:r>
          </a:p>
          <a:p>
            <a:pPr marL="636588" lvl="1" indent="-285750">
              <a:spcBef>
                <a:spcPts val="0"/>
              </a:spcBef>
              <a:buFont typeface="Arial" panose="020B0604020202020204" pitchFamily="34" charset="0"/>
              <a:buChar char="•"/>
            </a:pPr>
            <a:r>
              <a:rPr lang="en-US" dirty="0"/>
              <a:t>Should we have a space to identify skilled needs and we would document based on that – some EMR call it “problem list” – nursing can change everyday, story difficult to follow…. Could we call it “Clinical Skilled Needs” and nursing would have to document on such every shift? </a:t>
            </a:r>
          </a:p>
          <a:p>
            <a:pPr marL="636588" lvl="1"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879550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Is your EMR System Working for You?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04800" y="9906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dirty="0"/>
              <a:t>Pitfalls of EMR is that nurses mostly check boxes, do not qualify why they checked, do not show critical thinking, copy and paste </a:t>
            </a:r>
            <a:r>
              <a:rPr lang="en-US" dirty="0" err="1"/>
              <a:t>etc</a:t>
            </a:r>
            <a:r>
              <a:rPr lang="en-US" dirty="0"/>
              <a:t>….</a:t>
            </a:r>
          </a:p>
          <a:p>
            <a:pPr marL="0" indent="0">
              <a:spcBef>
                <a:spcPts val="0"/>
              </a:spcBef>
              <a:buNone/>
            </a:pPr>
            <a:endParaRPr lang="en-US" dirty="0"/>
          </a:p>
          <a:p>
            <a:pPr marL="285750" indent="-285750">
              <a:spcBef>
                <a:spcPts val="0"/>
              </a:spcBef>
              <a:buFont typeface="Arial" panose="020B0604020202020204" pitchFamily="34" charset="0"/>
              <a:buChar char="•"/>
            </a:pPr>
            <a:r>
              <a:rPr lang="en-US" dirty="0"/>
              <a:t>Regardless of your system, it must:</a:t>
            </a:r>
          </a:p>
          <a:p>
            <a:pPr marL="636588" lvl="1" indent="-285750">
              <a:spcBef>
                <a:spcPts val="0"/>
              </a:spcBef>
              <a:buFont typeface="Arial" panose="020B0604020202020204" pitchFamily="34" charset="0"/>
              <a:buChar char="•"/>
            </a:pPr>
            <a:r>
              <a:rPr lang="en-US" dirty="0"/>
              <a:t>“Paint a picture” of the patient and their ability</a:t>
            </a:r>
          </a:p>
          <a:p>
            <a:pPr marL="636588" lvl="1" indent="-285750">
              <a:spcBef>
                <a:spcPts val="0"/>
              </a:spcBef>
              <a:buFont typeface="Arial" panose="020B0604020202020204" pitchFamily="34" charset="0"/>
              <a:buChar char="•"/>
            </a:pPr>
            <a:r>
              <a:rPr lang="en-US" dirty="0"/>
              <a:t>Must reflect the skilled service provided </a:t>
            </a:r>
          </a:p>
          <a:p>
            <a:pPr marL="636588" lvl="1" indent="-285750">
              <a:spcBef>
                <a:spcPts val="0"/>
              </a:spcBef>
              <a:buFont typeface="Arial" panose="020B0604020202020204" pitchFamily="34" charset="0"/>
              <a:buChar char="•"/>
            </a:pPr>
            <a:r>
              <a:rPr lang="en-US" dirty="0"/>
              <a:t>Assessment of acute medical conditions  (what)</a:t>
            </a:r>
          </a:p>
          <a:p>
            <a:pPr marL="636588" lvl="1" indent="-285750">
              <a:spcBef>
                <a:spcPts val="0"/>
              </a:spcBef>
              <a:buFont typeface="Arial" panose="020B0604020202020204" pitchFamily="34" charset="0"/>
              <a:buChar char="•"/>
            </a:pPr>
            <a:r>
              <a:rPr lang="en-US" dirty="0"/>
              <a:t>Spell out your findings – demonstrate critical thinking</a:t>
            </a:r>
          </a:p>
          <a:p>
            <a:pPr marL="636588" lvl="1" indent="-285750">
              <a:spcBef>
                <a:spcPts val="0"/>
              </a:spcBef>
              <a:buFont typeface="Arial" panose="020B0604020202020204" pitchFamily="34" charset="0"/>
              <a:buChar char="•"/>
            </a:pPr>
            <a:r>
              <a:rPr lang="en-US" dirty="0"/>
              <a:t>Description of delivered services and patient’s response, tolerance, discomfort, side effects noted</a:t>
            </a:r>
          </a:p>
          <a:p>
            <a:pPr marL="636588" lvl="1" indent="-285750">
              <a:spcBef>
                <a:spcPts val="0"/>
              </a:spcBef>
              <a:buFont typeface="Arial" panose="020B0604020202020204" pitchFamily="34" charset="0"/>
              <a:buChar char="•"/>
            </a:pPr>
            <a:r>
              <a:rPr lang="en-US" dirty="0"/>
              <a:t>Teaching and training  provided</a:t>
            </a:r>
          </a:p>
          <a:p>
            <a:pPr marL="636588" lvl="1" indent="-285750">
              <a:spcBef>
                <a:spcPts val="0"/>
              </a:spcBef>
              <a:buFont typeface="Arial" panose="020B0604020202020204" pitchFamily="34" charset="0"/>
              <a:buChar char="•"/>
            </a:pPr>
            <a:r>
              <a:rPr lang="en-US" dirty="0"/>
              <a:t>Describe need for change of treatment or physician notification if applicable</a:t>
            </a:r>
          </a:p>
          <a:p>
            <a:pPr marL="636588" lvl="1" indent="-285750">
              <a:spcBef>
                <a:spcPts val="0"/>
              </a:spcBef>
              <a:buFont typeface="Arial" panose="020B0604020202020204" pitchFamily="34" charset="0"/>
              <a:buChar char="•"/>
            </a:pPr>
            <a:r>
              <a:rPr lang="en-US" dirty="0"/>
              <a:t>Detail what physician/NPP ordered if applicable and</a:t>
            </a:r>
          </a:p>
          <a:p>
            <a:pPr marL="636588" lvl="1" indent="-285750">
              <a:spcBef>
                <a:spcPts val="0"/>
              </a:spcBef>
              <a:buFont typeface="Arial" panose="020B0604020202020204" pitchFamily="34" charset="0"/>
              <a:buChar char="•"/>
            </a:pPr>
            <a:r>
              <a:rPr lang="en-US" dirty="0"/>
              <a:t>Patient’s response to change(s) </a:t>
            </a:r>
          </a:p>
          <a:p>
            <a:pPr marL="636588" lvl="1"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endParaRPr lang="en-US" dirty="0"/>
          </a:p>
          <a:p>
            <a:pPr marL="636588" lvl="1"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4037889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 Denial Reasons from Various Regions/States  </a:t>
            </a:r>
            <a:br>
              <a:rPr lang="en-US" dirty="0"/>
            </a:br>
            <a:br>
              <a:rPr lang="en-US" dirty="0"/>
            </a:br>
            <a:br>
              <a:rPr lang="en-US" dirty="0"/>
            </a:br>
            <a:endParaRPr lang="en-US" b="1" dirty="0">
              <a:solidFill>
                <a:srgbClr val="C00000"/>
              </a:solidFill>
            </a:endParaRPr>
          </a:p>
        </p:txBody>
      </p:sp>
      <p:sp>
        <p:nvSpPr>
          <p:cNvPr id="5" name="Rectangle 2"/>
          <p:cNvSpPr txBox="1">
            <a:spLocks noChangeArrowheads="1"/>
          </p:cNvSpPr>
          <p:nvPr/>
        </p:nvSpPr>
        <p:spPr bwMode="auto">
          <a:xfrm>
            <a:off x="342900" y="9906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indent="-285750">
              <a:spcBef>
                <a:spcPts val="0"/>
              </a:spcBef>
              <a:buFont typeface="Arial" panose="020B0604020202020204" pitchFamily="34" charset="0"/>
              <a:buChar char="•"/>
            </a:pPr>
            <a:r>
              <a:rPr lang="en-US" sz="1800" dirty="0"/>
              <a:t>Provider did not document medical necessity for what skill needs and why on an IP basis</a:t>
            </a:r>
          </a:p>
          <a:p>
            <a:pPr marL="285750" indent="-285750">
              <a:spcBef>
                <a:spcPts val="0"/>
              </a:spcBef>
              <a:buFont typeface="Arial" panose="020B0604020202020204" pitchFamily="34" charset="0"/>
              <a:buChar char="•"/>
            </a:pPr>
            <a:r>
              <a:rPr lang="en-US" sz="1800" dirty="0"/>
              <a:t>No therapy assessment and treatment plan</a:t>
            </a:r>
          </a:p>
          <a:p>
            <a:pPr marL="285750" indent="-285750">
              <a:spcBef>
                <a:spcPts val="0"/>
              </a:spcBef>
              <a:buFont typeface="Arial" panose="020B0604020202020204" pitchFamily="34" charset="0"/>
              <a:buChar char="•"/>
            </a:pPr>
            <a:r>
              <a:rPr lang="en-US" sz="1800" dirty="0"/>
              <a:t>Assessment did not document the prior level of care compared to the present status</a:t>
            </a:r>
          </a:p>
          <a:p>
            <a:pPr marL="285750" indent="-285750">
              <a:spcBef>
                <a:spcPts val="0"/>
              </a:spcBef>
              <a:buFont typeface="Arial" panose="020B0604020202020204" pitchFamily="34" charset="0"/>
              <a:buChar char="•"/>
            </a:pPr>
            <a:r>
              <a:rPr lang="en-US" sz="1800" dirty="0"/>
              <a:t>Poorly written goals (not functional) – does not describe what will the patient be able to do in functional, measurable terms, why/purpose/intent </a:t>
            </a:r>
          </a:p>
          <a:p>
            <a:pPr marL="285750" indent="-285750">
              <a:spcBef>
                <a:spcPts val="0"/>
              </a:spcBef>
              <a:buFont typeface="Arial" panose="020B0604020202020204" pitchFamily="34" charset="0"/>
              <a:buChar char="•"/>
            </a:pPr>
            <a:r>
              <a:rPr lang="en-US" sz="1800" dirty="0"/>
              <a:t>Notes did not indicate a valid expectation of improvement when therapies were initiated or the reasoning for the maintenance program</a:t>
            </a:r>
          </a:p>
          <a:p>
            <a:pPr marL="285750" indent="-285750">
              <a:spcBef>
                <a:spcPts val="0"/>
              </a:spcBef>
              <a:buFont typeface="Arial" panose="020B0604020202020204" pitchFamily="34" charset="0"/>
              <a:buChar char="•"/>
            </a:pPr>
            <a:r>
              <a:rPr lang="en-US" sz="1800" dirty="0"/>
              <a:t>Documentation did not support medical necessity for the rehab skilled needs</a:t>
            </a:r>
          </a:p>
          <a:p>
            <a:pPr marL="285750" indent="-285750">
              <a:spcBef>
                <a:spcPts val="0"/>
              </a:spcBef>
              <a:buFont typeface="Arial" panose="020B0604020202020204" pitchFamily="34" charset="0"/>
              <a:buChar char="•"/>
            </a:pPr>
            <a:r>
              <a:rPr lang="en-US" sz="1800" dirty="0"/>
              <a:t>Therapy plan not signed by the provider and no clarification order</a:t>
            </a:r>
          </a:p>
          <a:p>
            <a:pPr marL="285750" indent="-285750">
              <a:spcBef>
                <a:spcPts val="0"/>
              </a:spcBef>
              <a:buFont typeface="Arial" panose="020B0604020202020204" pitchFamily="34" charset="0"/>
              <a:buChar char="•"/>
            </a:pPr>
            <a:r>
              <a:rPr lang="en-US" sz="1800" dirty="0"/>
              <a:t>No support for services provided (why)</a:t>
            </a:r>
          </a:p>
          <a:p>
            <a:pPr marL="285750" indent="-285750">
              <a:spcBef>
                <a:spcPts val="0"/>
              </a:spcBef>
              <a:buFont typeface="Arial" panose="020B0604020202020204" pitchFamily="34" charset="0"/>
              <a:buChar char="•"/>
            </a:pPr>
            <a:r>
              <a:rPr lang="en-US" sz="1800" dirty="0"/>
              <a:t>LOS not per standard for the skilled rehab</a:t>
            </a:r>
          </a:p>
          <a:p>
            <a:pPr marL="285750" indent="-285750">
              <a:spcBef>
                <a:spcPts val="0"/>
              </a:spcBef>
              <a:buFont typeface="Arial" panose="020B0604020202020204" pitchFamily="34" charset="0"/>
              <a:buChar char="•"/>
            </a:pPr>
            <a:r>
              <a:rPr lang="en-US" sz="1800" dirty="0"/>
              <a:t>Therapy only documented what the patient did and not what they were taught to accomplish the task hence making it an unskilled service </a:t>
            </a:r>
          </a:p>
          <a:p>
            <a:pPr marL="285750" indent="-285750">
              <a:spcBef>
                <a:spcPts val="0"/>
              </a:spcBef>
              <a:buFont typeface="Arial" panose="020B0604020202020204" pitchFamily="34" charset="0"/>
              <a:buChar char="•"/>
            </a:pPr>
            <a:r>
              <a:rPr lang="en-US" sz="1800" dirty="0"/>
              <a:t>Services not requiring a Licensed nurse, PT, OT or SLP (could be provided by a trained nursing or rehab assistant or trained family member)</a:t>
            </a:r>
          </a:p>
          <a:p>
            <a:pPr marL="285750" indent="-285750">
              <a:spcBef>
                <a:spcPts val="0"/>
              </a:spcBef>
              <a:buFont typeface="Arial" panose="020B0604020202020204" pitchFamily="34" charset="0"/>
              <a:buChar char="•"/>
            </a:pPr>
            <a:r>
              <a:rPr lang="en-US" sz="1800" dirty="0"/>
              <a:t>Conflicting information between IDT and nursing, therapy and nursing in the way its written</a:t>
            </a:r>
          </a:p>
          <a:p>
            <a:pPr marL="285750" indent="-285750">
              <a:spcBef>
                <a:spcPts val="0"/>
              </a:spcBef>
              <a:buFont typeface="Arial" panose="020B0604020202020204" pitchFamily="34" charset="0"/>
              <a:buChar char="•"/>
            </a:pPr>
            <a:r>
              <a:rPr lang="en-US" sz="1800" dirty="0"/>
              <a:t>Missing daily documentation </a:t>
            </a:r>
          </a:p>
          <a:p>
            <a:pPr marL="285750" indent="-285750">
              <a:spcBef>
                <a:spcPts val="0"/>
              </a:spcBef>
              <a:buFont typeface="Arial" panose="020B0604020202020204" pitchFamily="34" charset="0"/>
              <a:buChar char="•"/>
            </a:pPr>
            <a:r>
              <a:rPr lang="en-US" sz="1800" dirty="0"/>
              <a:t>Nursing documentation not supporting the daily skilled need  </a:t>
            </a:r>
          </a:p>
          <a:p>
            <a:pPr marL="285750" indent="-285750">
              <a:spcBef>
                <a:spcPts val="0"/>
              </a:spcBef>
              <a:buFont typeface="Arial" panose="020B0604020202020204" pitchFamily="34" charset="0"/>
              <a:buChar char="•"/>
            </a:pPr>
            <a:r>
              <a:rPr lang="en-US" sz="1800" dirty="0"/>
              <a:t>No supporting rehab diagnosis on the UB-04</a:t>
            </a:r>
          </a:p>
          <a:p>
            <a:pPr marL="0" indent="0">
              <a:spcBef>
                <a:spcPts val="0"/>
              </a:spcBef>
              <a:buNone/>
            </a:pPr>
            <a:endParaRPr lang="en-US" sz="1800" dirty="0"/>
          </a:p>
          <a:p>
            <a:pPr marL="636588" lvl="1" indent="-285750">
              <a:spcBef>
                <a:spcPts val="0"/>
              </a:spcBef>
              <a:buFont typeface="Arial" panose="020B0604020202020204" pitchFamily="34" charset="0"/>
              <a:buChar char="•"/>
            </a:pPr>
            <a:endParaRPr lang="en-US" sz="1600" dirty="0"/>
          </a:p>
          <a:p>
            <a:pPr marL="285750" indent="-285750">
              <a:spcBef>
                <a:spcPts val="0"/>
              </a:spcBef>
              <a:buFont typeface="Arial" panose="020B0604020202020204" pitchFamily="34" charset="0"/>
              <a:buChar char="•"/>
            </a:pPr>
            <a:endParaRPr lang="en-US" sz="1800" dirty="0"/>
          </a:p>
          <a:p>
            <a:pPr marL="636588" lvl="1"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742287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45</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Final Questions Regarding Any Components</a:t>
            </a:r>
            <a:br>
              <a:rPr lang="en-US" dirty="0">
                <a:solidFill>
                  <a:srgbClr val="C00000"/>
                </a:solidFill>
              </a:rPr>
            </a:br>
            <a:endParaRPr lang="en-US" b="1" dirty="0">
              <a:solidFill>
                <a:srgbClr val="C00000"/>
              </a:solidFill>
            </a:endParaRPr>
          </a:p>
        </p:txBody>
      </p:sp>
      <p:pic>
        <p:nvPicPr>
          <p:cNvPr id="5" name="Picture 4">
            <a:extLst>
              <a:ext uri="{FF2B5EF4-FFF2-40B4-BE49-F238E27FC236}">
                <a16:creationId xmlns:a16="http://schemas.microsoft.com/office/drawing/2014/main" id="{4549B7C7-89BC-4C01-A4C2-5CE3E6F1E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572000"/>
          </a:xfrm>
          <a:prstGeom prst="rect">
            <a:avLst/>
          </a:prstGeom>
        </p:spPr>
      </p:pic>
      <p:sp>
        <p:nvSpPr>
          <p:cNvPr id="3" name="Rectangle 2">
            <a:extLst>
              <a:ext uri="{FF2B5EF4-FFF2-40B4-BE49-F238E27FC236}">
                <a16:creationId xmlns:a16="http://schemas.microsoft.com/office/drawing/2014/main" id="{76409615-6431-4710-83CE-AD517B71411A}"/>
              </a:ext>
            </a:extLst>
          </p:cNvPr>
          <p:cNvSpPr/>
          <p:nvPr/>
        </p:nvSpPr>
        <p:spPr>
          <a:xfrm>
            <a:off x="685800" y="5867400"/>
            <a:ext cx="754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 Easy Task – Good Luck </a:t>
            </a:r>
          </a:p>
        </p:txBody>
      </p:sp>
    </p:spTree>
    <p:extLst>
      <p:ext uri="{BB962C8B-B14F-4D97-AF65-F5344CB8AC3E}">
        <p14:creationId xmlns:p14="http://schemas.microsoft.com/office/powerpoint/2010/main" val="2047005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46</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Next Step </a:t>
            </a:r>
          </a:p>
        </p:txBody>
      </p:sp>
      <p:sp>
        <p:nvSpPr>
          <p:cNvPr id="3" name="AutoShape 2" descr="Image result for picture of question">
            <a:hlinkClick r:id="rId3"/>
            <a:extLst>
              <a:ext uri="{FF2B5EF4-FFF2-40B4-BE49-F238E27FC236}">
                <a16:creationId xmlns:a16="http://schemas.microsoft.com/office/drawing/2014/main" id="{C97C09DD-78AF-4054-9C8F-4BFD0A33DA3C}"/>
              </a:ext>
            </a:extLst>
          </p:cNvPr>
          <p:cNvSpPr>
            <a:spLocks noChangeAspect="1" noChangeArrowheads="1"/>
          </p:cNvSpPr>
          <p:nvPr/>
        </p:nvSpPr>
        <p:spPr bwMode="auto">
          <a:xfrm>
            <a:off x="3462338" y="2395538"/>
            <a:ext cx="22193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Rounded Corners 8">
            <a:extLst>
              <a:ext uri="{FF2B5EF4-FFF2-40B4-BE49-F238E27FC236}">
                <a16:creationId xmlns:a16="http://schemas.microsoft.com/office/drawing/2014/main" id="{8859BA93-CC22-4C60-8D31-3F4FCE1C8132}"/>
              </a:ext>
            </a:extLst>
          </p:cNvPr>
          <p:cNvSpPr/>
          <p:nvPr/>
        </p:nvSpPr>
        <p:spPr>
          <a:xfrm>
            <a:off x="533400" y="1143000"/>
            <a:ext cx="76962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C00000"/>
              </a:buClr>
              <a:buFont typeface="Wingdings" panose="05000000000000000000" pitchFamily="2" charset="2"/>
              <a:buChar char="q"/>
            </a:pPr>
            <a:endParaRPr lang="en-US" sz="2000" dirty="0">
              <a:solidFill>
                <a:schemeClr val="tx1"/>
              </a:solidFill>
            </a:endParaRPr>
          </a:p>
          <a:p>
            <a:pPr marL="342900" indent="-342900">
              <a:buClr>
                <a:srgbClr val="C00000"/>
              </a:buClr>
              <a:buFont typeface="Wingdings" panose="05000000000000000000" pitchFamily="2" charset="2"/>
              <a:buChar char="q"/>
            </a:pPr>
            <a:r>
              <a:rPr lang="en-US" sz="2400" dirty="0">
                <a:solidFill>
                  <a:schemeClr val="tx1"/>
                </a:solidFill>
              </a:rPr>
              <a:t>Recommendations:</a:t>
            </a:r>
          </a:p>
          <a:p>
            <a:pPr marL="800100" lvl="1" indent="-342900">
              <a:buClr>
                <a:srgbClr val="C00000"/>
              </a:buClr>
              <a:buFont typeface="Arial" panose="020B0604020202020204" pitchFamily="34" charset="0"/>
              <a:buChar char="•"/>
            </a:pPr>
            <a:r>
              <a:rPr lang="en-US" sz="2000" dirty="0">
                <a:solidFill>
                  <a:schemeClr val="tx1"/>
                </a:solidFill>
              </a:rPr>
              <a:t>Complete chart reviews to highlight opportunities</a:t>
            </a:r>
          </a:p>
          <a:p>
            <a:pPr marL="800100" lvl="1" indent="-342900">
              <a:buClr>
                <a:srgbClr val="C00000"/>
              </a:buClr>
              <a:buFont typeface="Arial" panose="020B0604020202020204" pitchFamily="34" charset="0"/>
              <a:buChar char="•"/>
            </a:pPr>
            <a:r>
              <a:rPr lang="en-US" sz="2000" dirty="0">
                <a:solidFill>
                  <a:schemeClr val="tx1"/>
                </a:solidFill>
              </a:rPr>
              <a:t>Review these slides and chart review findings with staff for their input</a:t>
            </a:r>
          </a:p>
          <a:p>
            <a:pPr marL="800100" lvl="1" indent="-342900">
              <a:buClr>
                <a:srgbClr val="C00000"/>
              </a:buClr>
              <a:buFont typeface="Arial" panose="020B0604020202020204" pitchFamily="34" charset="0"/>
              <a:buChar char="•"/>
            </a:pPr>
            <a:r>
              <a:rPr lang="en-US" sz="2000" dirty="0">
                <a:solidFill>
                  <a:schemeClr val="tx1"/>
                </a:solidFill>
              </a:rPr>
              <a:t>Create a documentation team to review your EMR system – could anything be improved to augment the value of what is documented by education or changing the forms</a:t>
            </a:r>
          </a:p>
          <a:p>
            <a:pPr marL="800100" lvl="1" indent="-342900">
              <a:buClr>
                <a:srgbClr val="C00000"/>
              </a:buClr>
              <a:buFont typeface="Arial" panose="020B0604020202020204" pitchFamily="34" charset="0"/>
              <a:buChar char="•"/>
            </a:pPr>
            <a:r>
              <a:rPr lang="en-US" sz="2000" dirty="0">
                <a:solidFill>
                  <a:schemeClr val="tx1"/>
                </a:solidFill>
              </a:rPr>
              <a:t>Consider being willing to present your EMR documentation forms if you like what you have or agreed to work on improvement (what?) at one of our meetings/webinar</a:t>
            </a:r>
          </a:p>
          <a:p>
            <a:pPr algn="ctr"/>
            <a:endParaRPr lang="en-US" sz="2000" dirty="0">
              <a:solidFill>
                <a:schemeClr val="tx1"/>
              </a:solidFill>
            </a:endParaRPr>
          </a:p>
        </p:txBody>
      </p:sp>
      <p:sp>
        <p:nvSpPr>
          <p:cNvPr id="7" name="Rectangle: Rounded Corners 6">
            <a:extLst>
              <a:ext uri="{FF2B5EF4-FFF2-40B4-BE49-F238E27FC236}">
                <a16:creationId xmlns:a16="http://schemas.microsoft.com/office/drawing/2014/main" id="{E97F3015-B512-4D0E-8A71-834EF9C760A3}"/>
              </a:ext>
            </a:extLst>
          </p:cNvPr>
          <p:cNvSpPr/>
          <p:nvPr/>
        </p:nvSpPr>
        <p:spPr>
          <a:xfrm>
            <a:off x="685800" y="4495800"/>
            <a:ext cx="7696200" cy="1676400"/>
          </a:xfrm>
          <a:prstGeom prst="roundRect">
            <a:avLst/>
          </a:prstGeom>
          <a:solidFill>
            <a:srgbClr val="1EE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C00000"/>
              </a:buClr>
              <a:buFont typeface="Wingdings" panose="05000000000000000000" pitchFamily="2" charset="2"/>
              <a:buChar char="q"/>
            </a:pPr>
            <a:r>
              <a:rPr lang="en-US" sz="2400" dirty="0">
                <a:solidFill>
                  <a:schemeClr val="tx1"/>
                </a:solidFill>
              </a:rPr>
              <a:t>Next webinar (mark your calendars) </a:t>
            </a:r>
          </a:p>
          <a:p>
            <a:pPr marL="800100" lvl="1" indent="-342900">
              <a:buClr>
                <a:srgbClr val="C00000"/>
              </a:buClr>
              <a:buFont typeface="Arial" panose="020B0604020202020204" pitchFamily="34" charset="0"/>
              <a:buChar char="•"/>
            </a:pPr>
            <a:r>
              <a:rPr lang="en-US" sz="2000" dirty="0">
                <a:solidFill>
                  <a:schemeClr val="tx1"/>
                </a:solidFill>
              </a:rPr>
              <a:t>Date: Thursday May 22, 2020</a:t>
            </a:r>
          </a:p>
          <a:p>
            <a:pPr marL="800100" lvl="1" indent="-342900">
              <a:buClr>
                <a:srgbClr val="C00000"/>
              </a:buClr>
              <a:buFont typeface="Arial" panose="020B0604020202020204" pitchFamily="34" charset="0"/>
              <a:buChar char="•"/>
            </a:pPr>
            <a:r>
              <a:rPr lang="en-US" sz="2000" dirty="0">
                <a:solidFill>
                  <a:schemeClr val="tx1"/>
                </a:solidFill>
              </a:rPr>
              <a:t>Time: 1:00 pm EDT</a:t>
            </a:r>
          </a:p>
          <a:p>
            <a:pPr marL="800100" lvl="1" indent="-342900">
              <a:buClr>
                <a:srgbClr val="C00000"/>
              </a:buClr>
              <a:buFont typeface="Arial" panose="020B0604020202020204" pitchFamily="34" charset="0"/>
              <a:buChar char="•"/>
            </a:pPr>
            <a:r>
              <a:rPr lang="en-US" sz="2000" dirty="0">
                <a:solidFill>
                  <a:schemeClr val="tx1"/>
                </a:solidFill>
              </a:rPr>
              <a:t>Topic: Care Management / Discharge Planning Processes </a:t>
            </a:r>
          </a:p>
        </p:txBody>
      </p:sp>
    </p:spTree>
    <p:extLst>
      <p:ext uri="{BB962C8B-B14F-4D97-AF65-F5344CB8AC3E}">
        <p14:creationId xmlns:p14="http://schemas.microsoft.com/office/powerpoint/2010/main" val="2276994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47</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Stay Well !! </a:t>
            </a:r>
          </a:p>
        </p:txBody>
      </p:sp>
      <p:sp>
        <p:nvSpPr>
          <p:cNvPr id="3" name="AutoShape 2" descr="Image result for picture of question">
            <a:hlinkClick r:id="rId3"/>
            <a:extLst>
              <a:ext uri="{FF2B5EF4-FFF2-40B4-BE49-F238E27FC236}">
                <a16:creationId xmlns:a16="http://schemas.microsoft.com/office/drawing/2014/main" id="{C97C09DD-78AF-4054-9C8F-4BFD0A33DA3C}"/>
              </a:ext>
            </a:extLst>
          </p:cNvPr>
          <p:cNvSpPr>
            <a:spLocks noChangeAspect="1" noChangeArrowheads="1"/>
          </p:cNvSpPr>
          <p:nvPr/>
        </p:nvSpPr>
        <p:spPr bwMode="auto">
          <a:xfrm>
            <a:off x="3462338" y="2395538"/>
            <a:ext cx="22193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icture containing food, drawing&#10;&#10;Description automatically generated">
            <a:extLst>
              <a:ext uri="{FF2B5EF4-FFF2-40B4-BE49-F238E27FC236}">
                <a16:creationId xmlns:a16="http://schemas.microsoft.com/office/drawing/2014/main" id="{6829C7A0-FA01-4CEC-A2BA-1D5244018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63"/>
            <a:ext cx="9144000" cy="8001000"/>
          </a:xfrm>
          <a:prstGeom prst="rect">
            <a:avLst/>
          </a:prstGeom>
        </p:spPr>
      </p:pic>
    </p:spTree>
    <p:extLst>
      <p:ext uri="{BB962C8B-B14F-4D97-AF65-F5344CB8AC3E}">
        <p14:creationId xmlns:p14="http://schemas.microsoft.com/office/powerpoint/2010/main" val="214108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11430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7338" indent="-287338">
              <a:spcBef>
                <a:spcPts val="0"/>
              </a:spcBef>
              <a:buClr>
                <a:srgbClr val="C00000"/>
              </a:buClr>
              <a:buFont typeface="Wingdings" panose="05000000000000000000" pitchFamily="2" charset="2"/>
              <a:buChar char="q"/>
            </a:pPr>
            <a:r>
              <a:rPr lang="en-US" sz="1800" dirty="0">
                <a:solidFill>
                  <a:srgbClr val="C00000"/>
                </a:solidFill>
                <a:latin typeface="Verdana" pitchFamily="34" charset="0"/>
              </a:rPr>
              <a:t>Cert/Recert for each admission </a:t>
            </a:r>
            <a:r>
              <a:rPr lang="en-US" sz="1800" dirty="0">
                <a:latin typeface="Verdana" pitchFamily="34" charset="0"/>
              </a:rPr>
              <a:t>– There are no requirements to use a cert/recert form but QIOs state that regardless, the provider must include such in his/her documentation.</a:t>
            </a:r>
          </a:p>
          <a:p>
            <a:pPr marL="563562" lvl="2" indent="-225425">
              <a:spcBef>
                <a:spcPts val="0"/>
              </a:spcBef>
              <a:buClr>
                <a:srgbClr val="C00000"/>
              </a:buClr>
              <a:buFont typeface="Wingdings" panose="05000000000000000000" pitchFamily="2" charset="2"/>
              <a:buChar char="q"/>
            </a:pPr>
            <a:endParaRPr lang="en-US" dirty="0">
              <a:latin typeface="Verdana" pitchFamily="34" charset="0"/>
            </a:endParaRPr>
          </a:p>
          <a:p>
            <a:pPr marL="623887" lvl="2" indent="-285750">
              <a:spcBef>
                <a:spcPts val="0"/>
              </a:spcBef>
              <a:buClr>
                <a:srgbClr val="C00000"/>
              </a:buClr>
              <a:buFont typeface="Arial" panose="020B0604020202020204" pitchFamily="34" charset="0"/>
              <a:buChar char="•"/>
            </a:pPr>
            <a:r>
              <a:rPr lang="en-US" dirty="0">
                <a:latin typeface="Verdana" pitchFamily="34" charset="0"/>
              </a:rPr>
              <a:t>Remember that a </a:t>
            </a:r>
            <a:r>
              <a:rPr lang="en-US" dirty="0">
                <a:solidFill>
                  <a:srgbClr val="C00000"/>
                </a:solidFill>
                <a:latin typeface="Verdana" pitchFamily="34" charset="0"/>
              </a:rPr>
              <a:t>pre-typed note</a:t>
            </a:r>
            <a:r>
              <a:rPr lang="en-US" dirty="0">
                <a:latin typeface="Verdana" pitchFamily="34" charset="0"/>
              </a:rPr>
              <a:t> stating “I certify that…” is not sufficient. </a:t>
            </a:r>
            <a:r>
              <a:rPr lang="en-US" dirty="0">
                <a:solidFill>
                  <a:srgbClr val="C00000"/>
                </a:solidFill>
                <a:latin typeface="Verdana" pitchFamily="34" charset="0"/>
              </a:rPr>
              <a:t>Admission H&amp;P, progress notes etc.. must support </a:t>
            </a:r>
            <a:r>
              <a:rPr lang="en-US" dirty="0">
                <a:latin typeface="Verdana" pitchFamily="34" charset="0"/>
              </a:rPr>
              <a:t>why they believe this patient needs an IP skilled care program</a:t>
            </a:r>
          </a:p>
          <a:p>
            <a:pPr marL="623887" lvl="2" indent="-285750">
              <a:spcBef>
                <a:spcPts val="0"/>
              </a:spcBef>
              <a:buClr>
                <a:srgbClr val="C00000"/>
              </a:buClr>
              <a:buFont typeface="Arial" panose="020B0604020202020204" pitchFamily="34" charset="0"/>
              <a:buChar char="•"/>
            </a:pPr>
            <a:endParaRPr lang="en-US" dirty="0">
              <a:latin typeface="Verdana" pitchFamily="34" charset="0"/>
            </a:endParaRPr>
          </a:p>
          <a:p>
            <a:pPr marL="623887" lvl="2" indent="-285750">
              <a:spcBef>
                <a:spcPts val="0"/>
              </a:spcBef>
              <a:buClr>
                <a:srgbClr val="C00000"/>
              </a:buClr>
              <a:buFont typeface="Arial" panose="020B0604020202020204" pitchFamily="34" charset="0"/>
              <a:buChar char="•"/>
            </a:pPr>
            <a:r>
              <a:rPr lang="en-US" dirty="0">
                <a:solidFill>
                  <a:srgbClr val="C00000"/>
                </a:solidFill>
                <a:latin typeface="Verdana" pitchFamily="34" charset="0"/>
              </a:rPr>
              <a:t>On-going provider progress notes must support why the patient needs to remain in the program and the projected timeframe </a:t>
            </a:r>
            <a:r>
              <a:rPr lang="en-US" dirty="0">
                <a:latin typeface="Verdana" pitchFamily="34" charset="0"/>
              </a:rPr>
              <a:t>– important that provider discuss the status of the patient with the team both for medical and functional updates related to skilled needs during their visit</a:t>
            </a:r>
          </a:p>
          <a:p>
            <a:pPr marL="623887" lvl="2" indent="-285750">
              <a:spcBef>
                <a:spcPts val="0"/>
              </a:spcBef>
              <a:buClr>
                <a:srgbClr val="C00000"/>
              </a:buClr>
              <a:buFont typeface="Arial" panose="020B0604020202020204" pitchFamily="34" charset="0"/>
              <a:buChar char="•"/>
            </a:pPr>
            <a:endParaRPr lang="en-US" dirty="0">
              <a:latin typeface="Verdana" pitchFamily="34" charset="0"/>
            </a:endParaRPr>
          </a:p>
          <a:p>
            <a:pPr marL="623887" lvl="2" indent="-285750">
              <a:spcBef>
                <a:spcPts val="0"/>
              </a:spcBef>
              <a:buClr>
                <a:srgbClr val="C00000"/>
              </a:buClr>
              <a:buFont typeface="Arial" panose="020B0604020202020204" pitchFamily="34" charset="0"/>
              <a:buChar char="•"/>
            </a:pPr>
            <a:r>
              <a:rPr lang="en-US" dirty="0">
                <a:latin typeface="Verdana" pitchFamily="34" charset="0"/>
              </a:rPr>
              <a:t>Both admission and on-going documentation should be self-explanatory</a:t>
            </a:r>
          </a:p>
          <a:p>
            <a:pPr marL="623887" lvl="2" indent="-285750">
              <a:spcBef>
                <a:spcPts val="0"/>
              </a:spcBef>
              <a:buClr>
                <a:srgbClr val="C00000"/>
              </a:buClr>
              <a:buFont typeface="Arial" panose="020B0604020202020204" pitchFamily="34" charset="0"/>
              <a:buChar char="•"/>
            </a:pPr>
            <a:endParaRPr lang="en-US" dirty="0">
              <a:latin typeface="Verdana" pitchFamily="34" charset="0"/>
            </a:endParaRPr>
          </a:p>
          <a:p>
            <a:pPr marL="285750" lvl="1" indent="-285750">
              <a:spcBef>
                <a:spcPts val="0"/>
              </a:spcBef>
              <a:buClr>
                <a:srgbClr val="C00000"/>
              </a:buClr>
              <a:buFont typeface="Wingdings" panose="05000000000000000000" pitchFamily="2" charset="2"/>
              <a:buChar char="q"/>
            </a:pPr>
            <a:r>
              <a:rPr lang="en-US" dirty="0">
                <a:solidFill>
                  <a:srgbClr val="C00000"/>
                </a:solidFill>
                <a:latin typeface="Verdana" pitchFamily="34" charset="0"/>
              </a:rPr>
              <a:t>Diagnosis and comorbidities must have a direct relationship to the patient’s current functional status, cognitive status, mood or behavior, medical treatments, nursing monitoring, or risk of death  </a:t>
            </a:r>
          </a:p>
          <a:p>
            <a:pPr marL="225425" lvl="1" indent="-225425">
              <a:spcBef>
                <a:spcPts val="0"/>
              </a:spcBef>
              <a:buClr>
                <a:srgbClr val="C00000"/>
              </a:buClr>
              <a:buFont typeface="Wingdings" panose="05000000000000000000" pitchFamily="2" charset="2"/>
              <a:buChar char="q"/>
            </a:pPr>
            <a:endParaRPr lang="en-US" dirty="0">
              <a:latin typeface="Verdana" pitchFamily="34" charset="0"/>
            </a:endParaRPr>
          </a:p>
          <a:p>
            <a:pPr marL="287338" indent="-287338">
              <a:spcBef>
                <a:spcPts val="0"/>
              </a:spcBef>
              <a:buClr>
                <a:srgbClr val="C00000"/>
              </a:buClr>
              <a:buFont typeface="Wingdings" panose="05000000000000000000" pitchFamily="2" charset="2"/>
              <a:buChar char="q"/>
            </a:pPr>
            <a:r>
              <a:rPr lang="en-US" sz="1800" dirty="0">
                <a:latin typeface="Verdana" pitchFamily="34" charset="0"/>
              </a:rPr>
              <a:t>The </a:t>
            </a:r>
            <a:r>
              <a:rPr lang="en-US" sz="1800" dirty="0">
                <a:solidFill>
                  <a:srgbClr val="C00000"/>
                </a:solidFill>
                <a:latin typeface="Verdana" pitchFamily="34" charset="0"/>
              </a:rPr>
              <a:t>chart may be in the same record but </a:t>
            </a:r>
            <a:r>
              <a:rPr lang="en-US" sz="1800" dirty="0">
                <a:latin typeface="Verdana" pitchFamily="34" charset="0"/>
              </a:rPr>
              <a:t>clearly identified as a new SB stay – regardless, billing will need a new account # though same medical record #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Medicare Eligibility &amp; Basic Documentation Requirements   </a:t>
            </a:r>
          </a:p>
        </p:txBody>
      </p:sp>
    </p:spTree>
    <p:extLst>
      <p:ext uri="{BB962C8B-B14F-4D97-AF65-F5344CB8AC3E}">
        <p14:creationId xmlns:p14="http://schemas.microsoft.com/office/powerpoint/2010/main" val="423637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9144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7338" lvl="0" indent="-287338">
              <a:lnSpc>
                <a:spcPct val="100000"/>
              </a:lnSpc>
              <a:spcBef>
                <a:spcPts val="0"/>
              </a:spcBef>
              <a:buClr>
                <a:srgbClr val="C00000"/>
              </a:buClr>
              <a:buFont typeface="Wingdings" panose="05000000000000000000" pitchFamily="2" charset="2"/>
              <a:buChar char="q"/>
            </a:pPr>
            <a:r>
              <a:rPr lang="en-US" dirty="0"/>
              <a:t>Rendered for a condition for which the patient was receiving inpatient hospital services </a:t>
            </a:r>
          </a:p>
          <a:p>
            <a:pPr marL="693738" lvl="1" indent="-342900">
              <a:lnSpc>
                <a:spcPct val="100000"/>
              </a:lnSpc>
              <a:spcBef>
                <a:spcPts val="0"/>
              </a:spcBef>
              <a:buClr>
                <a:srgbClr val="C00000"/>
              </a:buClr>
              <a:buFont typeface="Arial" panose="020B0604020202020204" pitchFamily="34" charset="0"/>
              <a:buChar char="•"/>
            </a:pPr>
            <a:r>
              <a:rPr lang="en-US" sz="2000" dirty="0"/>
              <a:t>Can be what the patient was </a:t>
            </a:r>
            <a:r>
              <a:rPr lang="en-US" sz="2000" dirty="0">
                <a:solidFill>
                  <a:srgbClr val="C00000"/>
                </a:solidFill>
              </a:rPr>
              <a:t>admitted to acute for or developed or worsened  while an inpatient </a:t>
            </a:r>
            <a:r>
              <a:rPr lang="en-US" sz="2000" dirty="0"/>
              <a:t> (</a:t>
            </a:r>
            <a:r>
              <a:rPr lang="en-US" sz="2000" dirty="0">
                <a:solidFill>
                  <a:srgbClr val="C00000"/>
                </a:solidFill>
              </a:rPr>
              <a:t>example</a:t>
            </a:r>
            <a:r>
              <a:rPr lang="en-US" sz="2000" dirty="0"/>
              <a:t> – patient was admitted to acute with COPD and it is identified that his Parkinson has worsen and is interfering  with his participation with ADLs. He will need skilled rehab to learn/relearn how to perform ADL effectively. and safely to remain/regain independence)</a:t>
            </a:r>
          </a:p>
          <a:p>
            <a:pPr lvl="0">
              <a:lnSpc>
                <a:spcPct val="100000"/>
              </a:lnSpc>
              <a:spcBef>
                <a:spcPts val="0"/>
              </a:spcBef>
              <a:buClr>
                <a:srgbClr val="C00000"/>
              </a:buClr>
              <a:buFont typeface="Wingdings" panose="05000000000000000000" pitchFamily="2" charset="2"/>
              <a:buChar char="q"/>
            </a:pPr>
            <a:endParaRPr lang="en-US" dirty="0"/>
          </a:p>
          <a:p>
            <a:pPr marL="287338" indent="-287338">
              <a:lnSpc>
                <a:spcPct val="100000"/>
              </a:lnSpc>
              <a:spcBef>
                <a:spcPts val="0"/>
              </a:spcBef>
              <a:buClr>
                <a:srgbClr val="C00000"/>
              </a:buClr>
              <a:buFont typeface="Wingdings" panose="05000000000000000000" pitchFamily="2" charset="2"/>
              <a:buChar char="q"/>
            </a:pPr>
            <a:r>
              <a:rPr lang="en-US" dirty="0"/>
              <a:t>Service must be so </a:t>
            </a:r>
            <a:r>
              <a:rPr lang="en-US" dirty="0">
                <a:solidFill>
                  <a:srgbClr val="C00000"/>
                </a:solidFill>
              </a:rPr>
              <a:t>inherently complex </a:t>
            </a:r>
            <a:r>
              <a:rPr lang="en-US" dirty="0"/>
              <a:t>of a service prescribed for a beneficiary that it </a:t>
            </a:r>
            <a:r>
              <a:rPr lang="en-US" dirty="0">
                <a:solidFill>
                  <a:srgbClr val="C00000"/>
                </a:solidFill>
              </a:rPr>
              <a:t>can be performed safely and/or effectively only by or under the general supervision of skilled nursing or skilled rehabilitation personnel;</a:t>
            </a:r>
            <a:r>
              <a:rPr lang="en-US" dirty="0"/>
              <a:t> then the </a:t>
            </a:r>
            <a:r>
              <a:rPr lang="en-US" dirty="0">
                <a:solidFill>
                  <a:srgbClr val="C00000"/>
                </a:solidFill>
              </a:rPr>
              <a:t>documentation must reflect potential medical complications </a:t>
            </a:r>
            <a:r>
              <a:rPr lang="en-US" dirty="0"/>
              <a:t>that require the provision of the services by skilled personnel</a:t>
            </a:r>
          </a:p>
          <a:p>
            <a:pPr>
              <a:lnSpc>
                <a:spcPct val="100000"/>
              </a:lnSpc>
              <a:spcBef>
                <a:spcPts val="0"/>
              </a:spcBef>
              <a:buClr>
                <a:srgbClr val="C00000"/>
              </a:buClr>
              <a:buFont typeface="Wingdings" panose="05000000000000000000" pitchFamily="2" charset="2"/>
              <a:buChar char="q"/>
            </a:pPr>
            <a:endParaRPr lang="en-US" dirty="0"/>
          </a:p>
          <a:p>
            <a:pPr>
              <a:lnSpc>
                <a:spcPct val="100000"/>
              </a:lnSpc>
              <a:spcBef>
                <a:spcPts val="0"/>
              </a:spcBef>
              <a:buClr>
                <a:srgbClr val="C00000"/>
              </a:buClr>
              <a:buFont typeface="Wingdings" panose="05000000000000000000" pitchFamily="2" charset="2"/>
              <a:buChar char="q"/>
            </a:pPr>
            <a:r>
              <a:rPr lang="en-US" dirty="0"/>
              <a:t> The patient requires skilled services on a daily basis </a:t>
            </a:r>
          </a:p>
          <a:p>
            <a:pPr marL="636588" lvl="1" indent="-285750">
              <a:lnSpc>
                <a:spcPct val="100000"/>
              </a:lnSpc>
              <a:spcBef>
                <a:spcPts val="0"/>
              </a:spcBef>
              <a:buClr>
                <a:srgbClr val="C00000"/>
              </a:buClr>
              <a:buFont typeface="Arial" panose="020B0604020202020204" pitchFamily="34" charset="0"/>
              <a:buChar char="•"/>
            </a:pPr>
            <a:r>
              <a:rPr lang="en-US" dirty="0"/>
              <a:t>Nursing: 7 days a week </a:t>
            </a:r>
          </a:p>
          <a:p>
            <a:pPr marL="636588" lvl="1" indent="-285750">
              <a:lnSpc>
                <a:spcPct val="100000"/>
              </a:lnSpc>
              <a:spcBef>
                <a:spcPts val="0"/>
              </a:spcBef>
              <a:buClr>
                <a:srgbClr val="C00000"/>
              </a:buClr>
              <a:buFont typeface="Arial" panose="020B0604020202020204" pitchFamily="34" charset="0"/>
              <a:buChar char="•"/>
            </a:pPr>
            <a:r>
              <a:rPr lang="en-US" dirty="0"/>
              <a:t>Rehabilitation:  at or &gt;5 days a week (</a:t>
            </a:r>
            <a:r>
              <a:rPr lang="en-US" dirty="0">
                <a:solidFill>
                  <a:srgbClr val="C00000"/>
                </a:solidFill>
              </a:rPr>
              <a:t>can be less if nursing 7 days/</a:t>
            </a:r>
            <a:r>
              <a:rPr lang="en-US" dirty="0" err="1">
                <a:solidFill>
                  <a:srgbClr val="C00000"/>
                </a:solidFill>
              </a:rPr>
              <a:t>wk</a:t>
            </a:r>
            <a:r>
              <a:rPr lang="en-US" dirty="0">
                <a:solidFill>
                  <a:srgbClr val="C00000"/>
                </a:solidFill>
              </a:rPr>
              <a:t> but better be well documented why he needs daily nursing – otherwise  could be home with HH)</a:t>
            </a:r>
            <a:r>
              <a:rPr lang="en-US" dirty="0"/>
              <a:t> </a:t>
            </a:r>
          </a:p>
          <a:p>
            <a:pPr marL="285750" lvl="0" indent="-285750">
              <a:spcBef>
                <a:spcPts val="0"/>
              </a:spcBef>
              <a:buFont typeface="Arial" panose="020B0604020202020204" pitchFamily="34" charset="0"/>
              <a:buChar char="•"/>
            </a:pPr>
            <a:endParaRPr lang="en-US" dirty="0"/>
          </a:p>
          <a:p>
            <a:pPr marL="512763" indent="-512763" eaLnBrk="1" hangingPunct="1">
              <a:spcBef>
                <a:spcPct val="20000"/>
              </a:spcBef>
              <a:buClr>
                <a:srgbClr val="C00000"/>
              </a:buClr>
              <a:buFont typeface="Wingdings" panose="05000000000000000000" pitchFamily="2" charset="2"/>
              <a:buChar char="q"/>
              <a:defRP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a:t>
            </a:r>
          </a:p>
        </p:txBody>
      </p:sp>
    </p:spTree>
    <p:extLst>
      <p:ext uri="{BB962C8B-B14F-4D97-AF65-F5344CB8AC3E}">
        <p14:creationId xmlns:p14="http://schemas.microsoft.com/office/powerpoint/2010/main" val="390158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14400"/>
            <a:ext cx="861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5750" lvl="0" indent="-285750">
              <a:spcBef>
                <a:spcPts val="0"/>
              </a:spcBef>
              <a:buFont typeface="Arial" panose="020B0604020202020204" pitchFamily="34" charset="0"/>
              <a:buChar char="•"/>
            </a:pPr>
            <a:endParaRPr lang="en-US" sz="1800" dirty="0"/>
          </a:p>
          <a:p>
            <a:pPr marL="339725" lvl="0" indent="-339725">
              <a:lnSpc>
                <a:spcPct val="100000"/>
              </a:lnSpc>
              <a:spcBef>
                <a:spcPts val="0"/>
              </a:spcBef>
              <a:buClr>
                <a:srgbClr val="C00000"/>
              </a:buClr>
              <a:buFont typeface="Wingdings" panose="05000000000000000000" pitchFamily="2" charset="2"/>
              <a:buChar char="q"/>
            </a:pPr>
            <a:r>
              <a:rPr lang="en-US" dirty="0"/>
              <a:t>As a </a:t>
            </a:r>
            <a:r>
              <a:rPr lang="en-US" dirty="0">
                <a:solidFill>
                  <a:srgbClr val="C00000"/>
                </a:solidFill>
              </a:rPr>
              <a:t>practical matter daily services is best provided in an IP skilled care program and the documentation reflects such</a:t>
            </a:r>
          </a:p>
          <a:p>
            <a:pPr marL="285750" lvl="1" indent="-285750">
              <a:lnSpc>
                <a:spcPct val="100000"/>
              </a:lnSpc>
              <a:spcBef>
                <a:spcPts val="0"/>
              </a:spcBef>
              <a:buFont typeface="Arial" panose="020B0604020202020204" pitchFamily="34" charset="0"/>
              <a:buChar char="•"/>
            </a:pPr>
            <a:endParaRPr lang="en-US" sz="2000" dirty="0">
              <a:solidFill>
                <a:srgbClr val="C00000"/>
              </a:solidFill>
            </a:endParaRPr>
          </a:p>
          <a:p>
            <a:pPr marL="623887" lvl="2" indent="-285750">
              <a:lnSpc>
                <a:spcPct val="100000"/>
              </a:lnSpc>
              <a:spcBef>
                <a:spcPts val="0"/>
              </a:spcBef>
              <a:buClr>
                <a:srgbClr val="C00000"/>
              </a:buClr>
              <a:buFont typeface="Arial" panose="020B0604020202020204" pitchFamily="34" charset="0"/>
              <a:buChar char="•"/>
            </a:pPr>
            <a:r>
              <a:rPr lang="en-US" sz="2000" dirty="0">
                <a:solidFill>
                  <a:srgbClr val="C00000"/>
                </a:solidFill>
              </a:rPr>
              <a:t>Daily</a:t>
            </a:r>
            <a:r>
              <a:rPr lang="en-US" sz="2000" dirty="0"/>
              <a:t> skilled services not available on an outpatient basis in the area in which the individual resides </a:t>
            </a:r>
          </a:p>
          <a:p>
            <a:pPr marL="623887" lvl="2" indent="-285750">
              <a:lnSpc>
                <a:spcPct val="100000"/>
              </a:lnSpc>
              <a:spcBef>
                <a:spcPts val="0"/>
              </a:spcBef>
              <a:buClr>
                <a:srgbClr val="C00000"/>
              </a:buClr>
              <a:buFont typeface="Arial" panose="020B0604020202020204" pitchFamily="34" charset="0"/>
              <a:buChar char="•"/>
            </a:pPr>
            <a:r>
              <a:rPr lang="en-US" sz="2000" dirty="0"/>
              <a:t>The </a:t>
            </a:r>
            <a:r>
              <a:rPr lang="en-US" sz="2000" dirty="0">
                <a:solidFill>
                  <a:srgbClr val="C00000"/>
                </a:solidFill>
              </a:rPr>
              <a:t>intensity</a:t>
            </a:r>
            <a:r>
              <a:rPr lang="en-US" sz="2000" dirty="0"/>
              <a:t> </a:t>
            </a:r>
            <a:r>
              <a:rPr lang="en-US" sz="2000" dirty="0">
                <a:solidFill>
                  <a:srgbClr val="C00000"/>
                </a:solidFill>
              </a:rPr>
              <a:t>of the therapy </a:t>
            </a:r>
            <a:r>
              <a:rPr lang="en-US" sz="2000" dirty="0"/>
              <a:t>is more than available thru OP or HH</a:t>
            </a:r>
          </a:p>
          <a:p>
            <a:pPr marL="623887" lvl="2" indent="-285750">
              <a:lnSpc>
                <a:spcPct val="100000"/>
              </a:lnSpc>
              <a:spcBef>
                <a:spcPts val="0"/>
              </a:spcBef>
              <a:buClr>
                <a:srgbClr val="C00000"/>
              </a:buClr>
              <a:buFont typeface="Arial" panose="020B0604020202020204" pitchFamily="34" charset="0"/>
              <a:buChar char="•"/>
            </a:pPr>
            <a:r>
              <a:rPr lang="en-US" sz="2000" dirty="0"/>
              <a:t>The </a:t>
            </a:r>
            <a:r>
              <a:rPr lang="en-US" sz="2000" dirty="0">
                <a:solidFill>
                  <a:srgbClr val="C00000"/>
                </a:solidFill>
              </a:rPr>
              <a:t>medical complexity </a:t>
            </a:r>
            <a:r>
              <a:rPr lang="en-US" sz="2000" dirty="0"/>
              <a:t>of the patient  is more than could be cared for at home</a:t>
            </a:r>
          </a:p>
          <a:p>
            <a:pPr marL="623887" lvl="2" indent="-285750">
              <a:lnSpc>
                <a:spcPct val="100000"/>
              </a:lnSpc>
              <a:spcBef>
                <a:spcPts val="0"/>
              </a:spcBef>
              <a:buClr>
                <a:srgbClr val="C00000"/>
              </a:buClr>
              <a:buFont typeface="Arial" panose="020B0604020202020204" pitchFamily="34" charset="0"/>
              <a:buChar char="•"/>
            </a:pPr>
            <a:r>
              <a:rPr lang="en-US" sz="2000" dirty="0"/>
              <a:t>Less than the 24 hour/day care would impose </a:t>
            </a:r>
            <a:r>
              <a:rPr lang="en-US" sz="2000" dirty="0">
                <a:solidFill>
                  <a:srgbClr val="C00000"/>
                </a:solidFill>
              </a:rPr>
              <a:t>safety risks or an adverse impact</a:t>
            </a:r>
            <a:r>
              <a:rPr lang="en-US" sz="2000" dirty="0"/>
              <a:t> on the patient’s medical condition.</a:t>
            </a:r>
          </a:p>
          <a:p>
            <a:pPr marL="623887" lvl="2" indent="-285750">
              <a:lnSpc>
                <a:spcPct val="100000"/>
              </a:lnSpc>
              <a:spcBef>
                <a:spcPts val="0"/>
              </a:spcBef>
              <a:buClr>
                <a:srgbClr val="C00000"/>
              </a:buClr>
              <a:buFont typeface="Arial" panose="020B0604020202020204" pitchFamily="34" charset="0"/>
              <a:buChar char="•"/>
            </a:pPr>
            <a:r>
              <a:rPr lang="en-US" sz="2000" dirty="0"/>
              <a:t>When considering economy and efficiency, the daily skilled services can be provided only on an inpatient basis in a SB/SNF </a:t>
            </a:r>
          </a:p>
          <a:p>
            <a:pPr marL="962025" lvl="3" indent="-285750">
              <a:lnSpc>
                <a:spcPct val="100000"/>
              </a:lnSpc>
              <a:spcBef>
                <a:spcPts val="0"/>
              </a:spcBef>
              <a:buClr>
                <a:srgbClr val="C00000"/>
              </a:buClr>
              <a:buFont typeface="Arial" panose="020B0604020202020204" pitchFamily="34" charset="0"/>
              <a:buChar char="•"/>
            </a:pPr>
            <a:r>
              <a:rPr lang="en-US" sz="1800" dirty="0">
                <a:solidFill>
                  <a:srgbClr val="C00000"/>
                </a:solidFill>
              </a:rPr>
              <a:t>Transportation</a:t>
            </a:r>
            <a:r>
              <a:rPr lang="en-US" sz="1800" dirty="0"/>
              <a:t> to the closest facility would be: – An excessive physical hardship; – Less economical; or – Less efficient or effective than an inpatient institutional setting </a:t>
            </a:r>
          </a:p>
          <a:p>
            <a:pPr marL="962025" lvl="3" indent="-285750">
              <a:lnSpc>
                <a:spcPct val="100000"/>
              </a:lnSpc>
              <a:spcBef>
                <a:spcPts val="0"/>
              </a:spcBef>
              <a:buClr>
                <a:srgbClr val="C00000"/>
              </a:buClr>
              <a:buFont typeface="Arial" panose="020B0604020202020204" pitchFamily="34" charset="0"/>
              <a:buChar char="•"/>
            </a:pPr>
            <a:r>
              <a:rPr lang="en-US" sz="1800" dirty="0">
                <a:solidFill>
                  <a:srgbClr val="C00000"/>
                </a:solidFill>
              </a:rPr>
              <a:t>Lack of appropriate support at home</a:t>
            </a:r>
          </a:p>
          <a:p>
            <a:pPr marL="962025" lvl="3" indent="-285750">
              <a:lnSpc>
                <a:spcPct val="100000"/>
              </a:lnSpc>
              <a:spcBef>
                <a:spcPts val="0"/>
              </a:spcBef>
              <a:buClr>
                <a:srgbClr val="C00000"/>
              </a:buClr>
              <a:buFont typeface="Arial" panose="020B0604020202020204" pitchFamily="34" charset="0"/>
              <a:buChar char="•"/>
            </a:pPr>
            <a:r>
              <a:rPr lang="en-US" sz="1800" dirty="0">
                <a:solidFill>
                  <a:srgbClr val="C00000"/>
                </a:solidFill>
              </a:rPr>
              <a:t>Unsafe environment </a:t>
            </a:r>
            <a:r>
              <a:rPr lang="en-US" sz="1800" dirty="0"/>
              <a:t>at home (cleanliness, high incidence of infection, drug use </a:t>
            </a:r>
            <a:r>
              <a:rPr lang="en-US" sz="1800" dirty="0" err="1"/>
              <a:t>etc</a:t>
            </a:r>
            <a:r>
              <a:rPr lang="en-US" sz="1800" dirty="0"/>
              <a:t>…)</a:t>
            </a:r>
          </a:p>
          <a:p>
            <a:pPr marL="0" lvl="1" indent="0">
              <a:lnSpc>
                <a:spcPct val="100000"/>
              </a:lnSpc>
              <a:spcBef>
                <a:spcPts val="0"/>
              </a:spcBef>
              <a:buNone/>
            </a:pPr>
            <a:endParaRPr lang="en-US" sz="2000" dirty="0"/>
          </a:p>
          <a:p>
            <a:pPr marL="512763" indent="-512763" eaLnBrk="1" hangingPunct="1">
              <a:spcBef>
                <a:spcPct val="20000"/>
              </a:spcBef>
              <a:buClr>
                <a:srgbClr val="C00000"/>
              </a:buClr>
              <a:buFont typeface="Wingdings" panose="05000000000000000000" pitchFamily="2" charset="2"/>
              <a:buChar char="q"/>
              <a:defRP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Tree>
    <p:extLst>
      <p:ext uri="{BB962C8B-B14F-4D97-AF65-F5344CB8AC3E}">
        <p14:creationId xmlns:p14="http://schemas.microsoft.com/office/powerpoint/2010/main" val="143873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90600"/>
            <a:ext cx="84582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spcBef>
                <a:spcPts val="0"/>
              </a:spcBef>
              <a:buClr>
                <a:srgbClr val="C00000"/>
              </a:buClr>
              <a:buFont typeface="Wingdings" panose="05000000000000000000" pitchFamily="2" charset="2"/>
              <a:buChar char="q"/>
            </a:pPr>
            <a:r>
              <a:rPr lang="en-US" dirty="0">
                <a:solidFill>
                  <a:srgbClr val="C00000"/>
                </a:solidFill>
              </a:rPr>
              <a:t> Examples: </a:t>
            </a:r>
            <a:r>
              <a:rPr lang="en-US" dirty="0"/>
              <a:t>As a practical matter the patient requires an IP program</a:t>
            </a:r>
          </a:p>
          <a:p>
            <a:pPr marL="636588" lvl="1" indent="-285750">
              <a:spcBef>
                <a:spcPts val="0"/>
              </a:spcBef>
              <a:buClr>
                <a:srgbClr val="C00000"/>
              </a:buClr>
              <a:buFont typeface="Arial" panose="020B0604020202020204" pitchFamily="34" charset="0"/>
              <a:buChar char="•"/>
            </a:pPr>
            <a:r>
              <a:rPr lang="en-US" sz="1600" dirty="0"/>
              <a:t>A patient needs skilled PT and can walk only with supervision but, has a reasonable potential to learn to walk independently. Physical therapy is available on a home care basis, but the patient would be at risk for further injury from falling, dehydration, or malnutrition because there was insufficient supervision and assistance at home – </a:t>
            </a:r>
            <a:r>
              <a:rPr lang="en-US" sz="1600" u="sng" dirty="0"/>
              <a:t>This </a:t>
            </a:r>
            <a:r>
              <a:rPr lang="en-US" sz="1600" b="1" i="1" u="sng" dirty="0">
                <a:solidFill>
                  <a:srgbClr val="C00000"/>
                </a:solidFill>
              </a:rPr>
              <a:t>passes</a:t>
            </a:r>
            <a:r>
              <a:rPr lang="en-US" sz="1600" b="1" i="1" u="sng" dirty="0"/>
              <a:t> </a:t>
            </a:r>
            <a:r>
              <a:rPr lang="en-US" sz="1600" u="sng" dirty="0"/>
              <a:t>the “practical matter test”</a:t>
            </a:r>
            <a:r>
              <a:rPr lang="en-US" sz="1600" dirty="0"/>
              <a:t> as PT can be provided effectively only in the inpatient setting</a:t>
            </a:r>
          </a:p>
          <a:p>
            <a:pPr marL="636588" lvl="1" indent="-285750">
              <a:spcBef>
                <a:spcPts val="0"/>
              </a:spcBef>
              <a:buClr>
                <a:srgbClr val="C00000"/>
              </a:buClr>
              <a:buFont typeface="Arial" panose="020B0604020202020204" pitchFamily="34" charset="0"/>
              <a:buChar char="•"/>
            </a:pPr>
            <a:endParaRPr lang="en-US" sz="1600" dirty="0"/>
          </a:p>
          <a:p>
            <a:pPr marL="636588" lvl="1" indent="-285750">
              <a:spcBef>
                <a:spcPts val="0"/>
              </a:spcBef>
              <a:buClr>
                <a:srgbClr val="C00000"/>
              </a:buClr>
              <a:buFont typeface="Arial" panose="020B0604020202020204" pitchFamily="34" charset="0"/>
              <a:buChar char="•"/>
            </a:pPr>
            <a:r>
              <a:rPr lang="en-US" sz="1600" dirty="0"/>
              <a:t>Patient admitted to the SB/SNF for BID IV antibiotics every 12 hours. After his morning infusion, he drove himself to his house to care for the cat and pay his bills. He returned in the evening just in time for his PM infusion then spent his time at the entrance of the hospital with his friends. – </a:t>
            </a:r>
            <a:r>
              <a:rPr lang="en-US" sz="1600" u="sng" dirty="0"/>
              <a:t>This </a:t>
            </a:r>
            <a:r>
              <a:rPr lang="en-US" sz="1600" b="1" u="sng" dirty="0">
                <a:solidFill>
                  <a:srgbClr val="C00000"/>
                </a:solidFill>
              </a:rPr>
              <a:t>does not pass </a:t>
            </a:r>
            <a:r>
              <a:rPr lang="en-US" sz="1600" u="sng" dirty="0"/>
              <a:t>the “practical matter test” </a:t>
            </a:r>
            <a:r>
              <a:rPr lang="en-US" sz="1600" dirty="0"/>
              <a:t>as IVs could be provided using home health care</a:t>
            </a:r>
          </a:p>
          <a:p>
            <a:pPr marL="285750" lvl="0" indent="-285750">
              <a:spcBef>
                <a:spcPts val="0"/>
              </a:spcBef>
              <a:buFont typeface="Arial" panose="020B0604020202020204" pitchFamily="34" charset="0"/>
              <a:buChar char="•"/>
            </a:pPr>
            <a:endParaRPr lang="en-US" dirty="0"/>
          </a:p>
          <a:p>
            <a:pPr marL="287338" lvl="0" indent="-287338">
              <a:spcBef>
                <a:spcPts val="0"/>
              </a:spcBef>
              <a:buClr>
                <a:srgbClr val="C00000"/>
              </a:buClr>
              <a:buFont typeface="Wingdings" panose="05000000000000000000" pitchFamily="2" charset="2"/>
              <a:buChar char="q"/>
            </a:pPr>
            <a:r>
              <a:rPr lang="en-US" dirty="0">
                <a:solidFill>
                  <a:srgbClr val="C00000"/>
                </a:solidFill>
              </a:rPr>
              <a:t>Diagnosis alone should never</a:t>
            </a:r>
            <a:r>
              <a:rPr lang="en-US" dirty="0"/>
              <a:t> be the sole factor in deciding that a service is or is not skilled (for instance, post major surgery patients may not all have skilled needs on an IP basis)  </a:t>
            </a:r>
          </a:p>
          <a:p>
            <a:pPr marL="287338" lvl="0" indent="-287338">
              <a:spcBef>
                <a:spcPts val="0"/>
              </a:spcBef>
              <a:buClr>
                <a:srgbClr val="C00000"/>
              </a:buClr>
              <a:buFont typeface="Wingdings" panose="05000000000000000000" pitchFamily="2" charset="2"/>
              <a:buChar char="q"/>
            </a:pPr>
            <a:endParaRPr lang="en-US" dirty="0">
              <a:solidFill>
                <a:srgbClr val="C00000"/>
              </a:solidFill>
            </a:endParaRPr>
          </a:p>
          <a:p>
            <a:pPr marL="287338" lvl="0" indent="-287338">
              <a:spcBef>
                <a:spcPts val="0"/>
              </a:spcBef>
              <a:buClr>
                <a:srgbClr val="C00000"/>
              </a:buClr>
              <a:buFont typeface="Wingdings" panose="05000000000000000000" pitchFamily="2" charset="2"/>
              <a:buChar char="q"/>
            </a:pPr>
            <a:r>
              <a:rPr lang="en-US" dirty="0">
                <a:solidFill>
                  <a:srgbClr val="C00000"/>
                </a:solidFill>
              </a:rPr>
              <a:t>Prognosis alone should never</a:t>
            </a:r>
            <a:r>
              <a:rPr lang="en-US" dirty="0"/>
              <a:t> be the sole factor in deciding that a service is or is not skilled hospitalization</a:t>
            </a:r>
          </a:p>
          <a:p>
            <a:pPr marL="636588" lvl="1" indent="-285750">
              <a:spcBef>
                <a:spcPts val="0"/>
              </a:spcBef>
              <a:buClr>
                <a:srgbClr val="C00000"/>
              </a:buClr>
              <a:buFont typeface="Arial" panose="020B0604020202020204" pitchFamily="34" charset="0"/>
              <a:buChar char="•"/>
            </a:pPr>
            <a:r>
              <a:rPr lang="en-US" sz="2000" dirty="0"/>
              <a:t>Even if full recovery or medical improvement is not possible, a patient may need skilled services to prevent further deterioration or preserve current capabilities such in the case or a short-term end-of-life admission</a:t>
            </a:r>
          </a:p>
          <a:p>
            <a:pPr marL="0" lvl="0" indent="0">
              <a:spcBef>
                <a:spcPts val="0"/>
              </a:spcBef>
              <a:buNone/>
            </a:pPr>
            <a:endParaRPr lang="en-US" dirty="0"/>
          </a:p>
          <a:p>
            <a:pPr marL="512763" indent="-512763" eaLnBrk="1" hangingPunct="1">
              <a:spcBef>
                <a:spcPct val="20000"/>
              </a:spcBef>
              <a:buClr>
                <a:srgbClr val="C00000"/>
              </a:buClr>
              <a:buFont typeface="Wingdings" panose="05000000000000000000" pitchFamily="2" charset="2"/>
              <a:buChar char="q"/>
              <a:defRP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Tree>
    <p:extLst>
      <p:ext uri="{BB962C8B-B14F-4D97-AF65-F5344CB8AC3E}">
        <p14:creationId xmlns:p14="http://schemas.microsoft.com/office/powerpoint/2010/main" val="35552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990600"/>
            <a:ext cx="8458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spcBef>
                <a:spcPts val="0"/>
              </a:spcBef>
              <a:buClr>
                <a:srgbClr val="C00000"/>
              </a:buClr>
              <a:buFont typeface="Wingdings" panose="05000000000000000000" pitchFamily="2" charset="2"/>
              <a:buChar char="q"/>
            </a:pPr>
            <a:r>
              <a:rPr lang="en-US" dirty="0">
                <a:solidFill>
                  <a:srgbClr val="C00000"/>
                </a:solidFill>
              </a:rPr>
              <a:t> Services must be reasonable and necessary</a:t>
            </a:r>
          </a:p>
          <a:p>
            <a:pPr marL="636588" lvl="1" indent="-285750">
              <a:spcBef>
                <a:spcPts val="0"/>
              </a:spcBef>
              <a:buClr>
                <a:srgbClr val="C00000"/>
              </a:buClr>
              <a:buFont typeface="Arial" panose="020B0604020202020204" pitchFamily="34" charset="0"/>
              <a:buChar char="•"/>
            </a:pPr>
            <a:r>
              <a:rPr lang="en-US" dirty="0"/>
              <a:t>Consistent with the nature and severity of the individual’s illness or injury</a:t>
            </a:r>
          </a:p>
          <a:p>
            <a:pPr marL="636588" lvl="1" indent="-285750">
              <a:spcBef>
                <a:spcPts val="0"/>
              </a:spcBef>
              <a:buClr>
                <a:srgbClr val="C00000"/>
              </a:buClr>
              <a:buFont typeface="Arial" panose="020B0604020202020204" pitchFamily="34" charset="0"/>
              <a:buChar char="•"/>
            </a:pPr>
            <a:r>
              <a:rPr lang="en-US" dirty="0"/>
              <a:t>Within accepted standards of medical practice</a:t>
            </a:r>
          </a:p>
          <a:p>
            <a:pPr marL="636588" lvl="1" indent="-285750">
              <a:spcBef>
                <a:spcPts val="0"/>
              </a:spcBef>
              <a:buClr>
                <a:srgbClr val="C00000"/>
              </a:buClr>
              <a:buFont typeface="Arial" panose="020B0604020202020204" pitchFamily="34" charset="0"/>
              <a:buChar char="•"/>
            </a:pPr>
            <a:r>
              <a:rPr lang="en-US" dirty="0"/>
              <a:t>Anticipated length of stay must be reasonable in terms of duration and quantity</a:t>
            </a:r>
          </a:p>
          <a:p>
            <a:pPr marL="636588" lvl="1" indent="-285750">
              <a:spcBef>
                <a:spcPts val="0"/>
              </a:spcBef>
              <a:buClr>
                <a:srgbClr val="C00000"/>
              </a:buClr>
              <a:buFont typeface="Arial" panose="020B0604020202020204" pitchFamily="34" charset="0"/>
              <a:buChar char="•"/>
            </a:pPr>
            <a:r>
              <a:rPr lang="en-US" dirty="0"/>
              <a:t>Appropriate per level of caregiver</a:t>
            </a:r>
          </a:p>
          <a:p>
            <a:pPr marL="636588" lvl="1" indent="-285750">
              <a:spcBef>
                <a:spcPts val="0"/>
              </a:spcBef>
              <a:buClr>
                <a:srgbClr val="C00000"/>
              </a:buClr>
              <a:buFont typeface="Arial" panose="020B0604020202020204" pitchFamily="34" charset="0"/>
              <a:buChar char="•"/>
            </a:pPr>
            <a:r>
              <a:rPr lang="en-US" dirty="0"/>
              <a:t>Appropriate intensity of services </a:t>
            </a:r>
          </a:p>
          <a:p>
            <a:pPr marL="636588" lvl="1" indent="-285750">
              <a:spcBef>
                <a:spcPts val="0"/>
              </a:spcBef>
              <a:buClr>
                <a:srgbClr val="C00000"/>
              </a:buClr>
              <a:buFont typeface="Arial" panose="020B0604020202020204" pitchFamily="34" charset="0"/>
              <a:buChar char="•"/>
            </a:pPr>
            <a:r>
              <a:rPr lang="en-US" dirty="0"/>
              <a:t>Skilled rehab requires the skills of a therapist, - services which can be safely and effectively carried out by non-skilled personnel without the supervision of qualified professionals  is not a skilled need</a:t>
            </a:r>
          </a:p>
          <a:p>
            <a:pPr marL="636588" lvl="1" indent="-285750">
              <a:spcBef>
                <a:spcPts val="0"/>
              </a:spcBef>
              <a:buClr>
                <a:srgbClr val="C00000"/>
              </a:buClr>
              <a:buFont typeface="Arial" panose="020B0604020202020204" pitchFamily="34" charset="0"/>
              <a:buChar char="•"/>
            </a:pPr>
            <a:r>
              <a:rPr lang="en-US" dirty="0"/>
              <a:t>The documentation must also show that the services are appropriate in terms of duration and quantity, and that the services promote the documented therapeutic goals.</a:t>
            </a:r>
          </a:p>
          <a:p>
            <a:pPr marL="636588" lvl="1" indent="-285750">
              <a:spcBef>
                <a:spcPts val="0"/>
              </a:spcBef>
              <a:buFont typeface="Arial" panose="020B0604020202020204" pitchFamily="34" charset="0"/>
              <a:buChar char="•"/>
            </a:pPr>
            <a:endParaRPr lang="en-US" dirty="0"/>
          </a:p>
          <a:p>
            <a:pPr>
              <a:spcBef>
                <a:spcPts val="0"/>
              </a:spcBef>
              <a:buClr>
                <a:srgbClr val="C00000"/>
              </a:buClr>
              <a:buFont typeface="Wingdings" panose="05000000000000000000" pitchFamily="2" charset="2"/>
              <a:buChar char="q"/>
            </a:pPr>
            <a:r>
              <a:rPr lang="en-US" dirty="0"/>
              <a:t> Skilled therapy </a:t>
            </a:r>
            <a:r>
              <a:rPr lang="en-US" dirty="0">
                <a:solidFill>
                  <a:srgbClr val="C00000"/>
                </a:solidFill>
              </a:rPr>
              <a:t>can be offered even for chronic or terminal illness </a:t>
            </a:r>
            <a:r>
              <a:rPr lang="en-US" dirty="0"/>
              <a:t>for:</a:t>
            </a:r>
          </a:p>
          <a:p>
            <a:pPr marL="636588" lvl="1" indent="-285750">
              <a:spcBef>
                <a:spcPts val="0"/>
              </a:spcBef>
              <a:buClr>
                <a:srgbClr val="C00000"/>
              </a:buClr>
              <a:buFont typeface="Arial" panose="020B0604020202020204" pitchFamily="34" charset="0"/>
              <a:buChar char="•"/>
            </a:pPr>
            <a:r>
              <a:rPr lang="en-US" dirty="0"/>
              <a:t>Self-care, mobility, safety dependence</a:t>
            </a:r>
          </a:p>
          <a:p>
            <a:pPr marL="636588" lvl="1" indent="-285750">
              <a:spcBef>
                <a:spcPts val="0"/>
              </a:spcBef>
              <a:buClr>
                <a:srgbClr val="C00000"/>
              </a:buClr>
              <a:buFont typeface="Arial" panose="020B0604020202020204" pitchFamily="34" charset="0"/>
              <a:buChar char="•"/>
            </a:pPr>
            <a:r>
              <a:rPr lang="en-US" dirty="0"/>
              <a:t>Need for assistive equipment</a:t>
            </a:r>
          </a:p>
          <a:p>
            <a:pPr marL="636588" lvl="1" indent="-285750">
              <a:spcBef>
                <a:spcPts val="0"/>
              </a:spcBef>
              <a:buClr>
                <a:srgbClr val="C00000"/>
              </a:buClr>
              <a:buFont typeface="Arial" panose="020B0604020202020204" pitchFamily="34" charset="0"/>
              <a:buChar char="•"/>
            </a:pPr>
            <a:r>
              <a:rPr lang="en-US" dirty="0"/>
              <a:t>In other words, a patient on comfort care does not necessarily mean no therapy</a:t>
            </a:r>
          </a:p>
          <a:p>
            <a:pPr marL="636588" lvl="1" indent="-285750">
              <a:spcBef>
                <a:spcPts val="0"/>
              </a:spcBef>
              <a:buFont typeface="Arial" panose="020B0604020202020204" pitchFamily="34" charset="0"/>
              <a:buChar char="•"/>
            </a:pPr>
            <a:endParaRPr lang="en-US" dirty="0"/>
          </a:p>
          <a:p>
            <a:pPr marL="287338" indent="-287338">
              <a:spcBef>
                <a:spcPts val="0"/>
              </a:spcBef>
              <a:buClr>
                <a:srgbClr val="C00000"/>
              </a:buClr>
              <a:buFont typeface="Wingdings" panose="05000000000000000000" pitchFamily="2" charset="2"/>
              <a:buChar char="q"/>
            </a:pPr>
            <a:r>
              <a:rPr lang="en-US" dirty="0">
                <a:solidFill>
                  <a:srgbClr val="C00000"/>
                </a:solidFill>
              </a:rPr>
              <a:t>Skilled need </a:t>
            </a:r>
            <a:r>
              <a:rPr lang="en-US" i="1" u="sng" dirty="0">
                <a:solidFill>
                  <a:srgbClr val="C00000"/>
                </a:solidFill>
              </a:rPr>
              <a:t>is not determined by the diagnosis or condition</a:t>
            </a:r>
            <a:r>
              <a:rPr lang="en-US" dirty="0"/>
              <a:t>, it’s what you are doing about it that determines skilled level of care</a:t>
            </a:r>
          </a:p>
          <a:p>
            <a:pPr marL="512763" indent="-512763" eaLnBrk="1" hangingPunct="1">
              <a:spcBef>
                <a:spcPct val="20000"/>
              </a:spcBef>
              <a:buClr>
                <a:srgbClr val="C00000"/>
              </a:buClr>
              <a:buFont typeface="Wingdings" panose="05000000000000000000" pitchFamily="2" charset="2"/>
              <a:buChar char="q"/>
              <a:defRPr/>
            </a:pPr>
            <a:endParaRPr lang="en-US" sz="2800" dirty="0">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
        <p:nvSpPr>
          <p:cNvPr id="6" name="Title 3"/>
          <p:cNvSpPr>
            <a:spLocks noGrp="1"/>
          </p:cNvSpPr>
          <p:nvPr>
            <p:ph type="title"/>
          </p:nvPr>
        </p:nvSpPr>
        <p:spPr>
          <a:xfrm>
            <a:off x="228600" y="304800"/>
            <a:ext cx="8686800" cy="381000"/>
          </a:xfrm>
        </p:spPr>
        <p:txBody>
          <a:bodyPr/>
          <a:lstStyle/>
          <a:p>
            <a:r>
              <a:rPr lang="en-US" b="1" dirty="0">
                <a:solidFill>
                  <a:srgbClr val="C00000"/>
                </a:solidFill>
              </a:rPr>
              <a:t>Skilled Care Admission Criteria (cont’)</a:t>
            </a:r>
          </a:p>
        </p:txBody>
      </p:sp>
    </p:spTree>
    <p:extLst>
      <p:ext uri="{BB962C8B-B14F-4D97-AF65-F5344CB8AC3E}">
        <p14:creationId xmlns:p14="http://schemas.microsoft.com/office/powerpoint/2010/main" val="335062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8C10F-5AC9-40FE-B03B-ED15F877EC5B}"/>
</file>

<file path=customXml/itemProps2.xml><?xml version="1.0" encoding="utf-8"?>
<ds:datastoreItem xmlns:ds="http://schemas.openxmlformats.org/officeDocument/2006/customXml" ds:itemID="{329A4CE1-8D3D-4156-90DA-1687FB8B3A32}"/>
</file>

<file path=docProps/app.xml><?xml version="1.0" encoding="utf-8"?>
<Properties xmlns="http://schemas.openxmlformats.org/officeDocument/2006/extended-properties" xmlns:vt="http://schemas.openxmlformats.org/officeDocument/2006/docPropsVTypes">
  <Template/>
  <TotalTime>61320</TotalTime>
  <Words>6976</Words>
  <Application>Microsoft Office PowerPoint</Application>
  <PresentationFormat>On-screen Show (4:3)</PresentationFormat>
  <Paragraphs>723</Paragraphs>
  <Slides>47</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Verdana</vt:lpstr>
      <vt:lpstr>Wingdings</vt:lpstr>
      <vt:lpstr>Office Theme</vt:lpstr>
      <vt:lpstr>PowerPoint Presentation</vt:lpstr>
      <vt:lpstr>PowerPoint Presentation</vt:lpstr>
      <vt:lpstr>Disclaimer </vt:lpstr>
      <vt:lpstr>Medicare Eligibility &amp; Basic Documentation Requirements </vt:lpstr>
      <vt:lpstr>Medicare Eligibility &amp; Basic Documentation Requirements   </vt:lpstr>
      <vt:lpstr>Skilled Care Admission Criteria</vt:lpstr>
      <vt:lpstr>Skilled Care Admission Criteria (cont’)</vt:lpstr>
      <vt:lpstr>Skilled Care Admission Criteria (cont’)</vt:lpstr>
      <vt:lpstr>Skilled Care Admission Criteria (cont’)</vt:lpstr>
      <vt:lpstr>Skilled Care Admission Criteria (cont’)</vt:lpstr>
      <vt:lpstr>Skilled Care Admission Criteria (cont’)</vt:lpstr>
      <vt:lpstr>Skilled Care Admission Criteria (cont’)</vt:lpstr>
      <vt:lpstr>Skilled Care Admission Criteria (cont’)</vt:lpstr>
      <vt:lpstr>Skilled Care Admission Criteria (cont’)</vt:lpstr>
      <vt:lpstr>Skilled Care Admission Criteria (cont’)</vt:lpstr>
      <vt:lpstr>Skilled Care Admission Criteria (cont’)</vt:lpstr>
      <vt:lpstr>Non-Skilled Care Needs (examples)</vt:lpstr>
      <vt:lpstr>Non-Skilled Care Needs (examples)</vt:lpstr>
      <vt:lpstr>PowerPoint Presentation</vt:lpstr>
      <vt:lpstr>What Does Document Represent? </vt:lpstr>
      <vt:lpstr>Who Should Document? </vt:lpstr>
      <vt:lpstr>Regulatory Language –F842 </vt:lpstr>
      <vt:lpstr>Provider Documentation</vt:lpstr>
      <vt:lpstr>Provider Documentation (cont’)  </vt:lpstr>
      <vt:lpstr>Staff Skilled Documentation (General)  </vt:lpstr>
      <vt:lpstr>Staff Skilled Documentation (General)  </vt:lpstr>
      <vt:lpstr>Staff Skilled Documentation (General)  </vt:lpstr>
      <vt:lpstr>Staff Skilled Documentation (General)  </vt:lpstr>
      <vt:lpstr>Staff Skilled Documentation (General)  </vt:lpstr>
      <vt:lpstr>Staff Skilled Documentation (General)   </vt:lpstr>
      <vt:lpstr>Staff Skilled Documentation (General)   </vt:lpstr>
      <vt:lpstr>Staff Skilled Documentation (General)   </vt:lpstr>
      <vt:lpstr>Staff Skilled Documentation (General)   </vt:lpstr>
      <vt:lpstr>Staff Skilled Documentation (General)   </vt:lpstr>
      <vt:lpstr>Staff Skilled Documentation (General)   </vt:lpstr>
      <vt:lpstr>Skilled Documentation to Prevent Denials (cont’)    </vt:lpstr>
      <vt:lpstr>Skilled Documentation to Prevent Denials    </vt:lpstr>
      <vt:lpstr>Is your EMR System Working for You?    </vt:lpstr>
      <vt:lpstr>Is your EMR System Working for You?    </vt:lpstr>
      <vt:lpstr>Is your EMR System Working for You?    </vt:lpstr>
      <vt:lpstr>Is your EMR System Working for You?   </vt:lpstr>
      <vt:lpstr>Is your EMR System Working for You?     </vt:lpstr>
      <vt:lpstr>Is your EMR System Working for You?    </vt:lpstr>
      <vt:lpstr> Denial Reasons from Various Regions/States     </vt:lpstr>
      <vt:lpstr>Final Questions Regarding Any Components </vt:lpstr>
      <vt:lpstr>Next Step </vt:lpstr>
      <vt:lpstr>Stay Well !! </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Mary</cp:lastModifiedBy>
  <cp:revision>3205</cp:revision>
  <cp:lastPrinted>2016-03-31T20:05:51Z</cp:lastPrinted>
  <dcterms:created xsi:type="dcterms:W3CDTF">2004-07-11T19:29:50Z</dcterms:created>
  <dcterms:modified xsi:type="dcterms:W3CDTF">2020-04-28T15:44:39Z</dcterms:modified>
</cp:coreProperties>
</file>