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43"/>
  </p:notesMasterIdLst>
  <p:handoutMasterIdLst>
    <p:handoutMasterId r:id="rId44"/>
  </p:handoutMasterIdLst>
  <p:sldIdLst>
    <p:sldId id="2011" r:id="rId2"/>
    <p:sldId id="3667" r:id="rId3"/>
    <p:sldId id="1901" r:id="rId4"/>
    <p:sldId id="1911" r:id="rId5"/>
    <p:sldId id="3675" r:id="rId6"/>
    <p:sldId id="1932" r:id="rId7"/>
    <p:sldId id="3676" r:id="rId8"/>
    <p:sldId id="1913" r:id="rId9"/>
    <p:sldId id="3677" r:id="rId10"/>
    <p:sldId id="1906" r:id="rId11"/>
    <p:sldId id="3678" r:id="rId12"/>
    <p:sldId id="1902" r:id="rId13"/>
    <p:sldId id="1905" r:id="rId14"/>
    <p:sldId id="3679" r:id="rId15"/>
    <p:sldId id="1933" r:id="rId16"/>
    <p:sldId id="3698" r:id="rId17"/>
    <p:sldId id="1923" r:id="rId18"/>
    <p:sldId id="1939" r:id="rId19"/>
    <p:sldId id="3682" r:id="rId20"/>
    <p:sldId id="3699" r:id="rId21"/>
    <p:sldId id="1914" r:id="rId22"/>
    <p:sldId id="1937" r:id="rId23"/>
    <p:sldId id="3683" r:id="rId24"/>
    <p:sldId id="1915" r:id="rId25"/>
    <p:sldId id="1938" r:id="rId26"/>
    <p:sldId id="3700" r:id="rId27"/>
    <p:sldId id="1904" r:id="rId28"/>
    <p:sldId id="3701" r:id="rId29"/>
    <p:sldId id="1903" r:id="rId30"/>
    <p:sldId id="3702" r:id="rId31"/>
    <p:sldId id="1907" r:id="rId32"/>
    <p:sldId id="1908" r:id="rId33"/>
    <p:sldId id="1909" r:id="rId34"/>
    <p:sldId id="1910" r:id="rId35"/>
    <p:sldId id="3684" r:id="rId36"/>
    <p:sldId id="1916" r:id="rId37"/>
    <p:sldId id="1928" r:id="rId38"/>
    <p:sldId id="1924" r:id="rId39"/>
    <p:sldId id="1925" r:id="rId40"/>
    <p:sldId id="1927" r:id="rId41"/>
    <p:sldId id="3666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Guyot" initials="MG" lastIdx="2" clrIdx="0"/>
  <p:cmAuthor id="1" name="Hillary Zipper" initials="HZ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2B"/>
    <a:srgbClr val="C85200"/>
    <a:srgbClr val="CBC06E"/>
    <a:srgbClr val="E7F1F5"/>
    <a:srgbClr val="1EE303"/>
    <a:srgbClr val="005B99"/>
    <a:srgbClr val="E09D53"/>
    <a:srgbClr val="98B764"/>
    <a:srgbClr val="3E8BB1"/>
    <a:srgbClr val="19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notesViewPr>
    <p:cSldViewPr showGuides="1">
      <p:cViewPr varScale="1">
        <p:scale>
          <a:sx n="65" d="100"/>
          <a:sy n="65" d="100"/>
        </p:scale>
        <p:origin x="-3115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100"/>
            </a:lvl1pPr>
          </a:lstStyle>
          <a:p>
            <a:fld id="{D7684E86-29BF-4E96-BDE0-279EAB2DA1A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100"/>
            </a:lvl1pPr>
          </a:lstStyle>
          <a:p>
            <a:fld id="{912978F9-7115-4969-B500-AB79F290A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7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369CFF23-FB89-402D-B871-CA55ED681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FF23-FB89-402D-B871-CA55ED681A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A6F-4A46-4D33-80A7-0499155B8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2374"/>
            <a:ext cx="6400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3580-C414-4D58-866C-8F6D6B3166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53A7-DCBA-4206-B0C8-4A71069C7A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7FF6-9F8E-4DE5-A399-8714E8A71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B720-AC2F-4736-B461-39A789051B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97C5-3088-4546-BD00-04089170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EE24-D388-43FA-B214-3FEF33921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5F4D-FF71-4744-A65A-BDEE6D121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524A-EC83-4F2C-9746-C5602FB466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399" y="1417637"/>
            <a:ext cx="72957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F01E5-F213-4A2D-82AC-DA78EA58C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Slide Number Placeholder 3"/>
          <p:cNvSpPr txBox="1">
            <a:spLocks/>
          </p:cNvSpPr>
          <p:nvPr/>
        </p:nvSpPr>
        <p:spPr bwMode="auto">
          <a:xfrm>
            <a:off x="8610600" y="649287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FAF52-A8C0-428D-B0BB-FA81FD3C01EA}" type="slidenum">
              <a:rPr lang="en-US" sz="1200" b="0" smtClean="0">
                <a:solidFill>
                  <a:schemeClr val="bg1"/>
                </a:solidFill>
                <a:latin typeface="+mj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14400"/>
            <a:ext cx="7543800" cy="0"/>
          </a:xfrm>
          <a:prstGeom prst="line">
            <a:avLst/>
          </a:prstGeom>
          <a:noFill/>
          <a:ln w="9525" cap="flat" cmpd="sng" algn="ctr">
            <a:solidFill>
              <a:srgbClr val="005B99"/>
            </a:solidFill>
            <a:prstDash val="soli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14400"/>
            <a:ext cx="7543800" cy="0"/>
          </a:xfrm>
          <a:prstGeom prst="line">
            <a:avLst/>
          </a:prstGeom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guyotconsulti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95400" y="864275"/>
            <a:ext cx="6629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b="1" i="1" dirty="0">
              <a:solidFill>
                <a:srgbClr val="666699"/>
              </a:solidFill>
            </a:endParaRPr>
          </a:p>
          <a:p>
            <a:pPr algn="ctr"/>
            <a:br>
              <a:rPr lang="en-US" sz="3200" b="1" i="1" dirty="0"/>
            </a:b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95107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CAH Swing Bed PI/QI Project </a:t>
            </a:r>
          </a:p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Outcome Management Qtr. 2 of 2020</a:t>
            </a:r>
          </a:p>
          <a:p>
            <a:pPr algn="ctr">
              <a:tabLst>
                <a:tab pos="1255713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(Webinar) </a:t>
            </a:r>
          </a:p>
          <a:p>
            <a:pPr algn="r"/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 July 29, 2020 </a:t>
            </a:r>
          </a:p>
          <a:p>
            <a:pPr algn="ctr"/>
            <a:r>
              <a:rPr lang="en-US" sz="2800" b="1" dirty="0">
                <a:solidFill>
                  <a:srgbClr val="800080"/>
                </a:solidFill>
              </a:rPr>
              <a:t>					</a:t>
            </a:r>
            <a:endParaRPr lang="en-US" sz="2400" dirty="0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>
          <a:xfrm>
            <a:off x="4876800" y="5486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Mary Guyot Consulting </a:t>
            </a:r>
            <a:endParaRPr lang="en-US" altLang="en-US" u="sng" dirty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207-650-5830 (cell/text)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maryguyotconsulting@gmail.com</a:t>
            </a:r>
            <a:endParaRPr lang="en-US" alt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12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5523D-06A0-4A44-854D-BA88E0E3675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03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3EA1A-012E-4DC6-968D-907B1E56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1028485"/>
            <a:ext cx="7315200" cy="56771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Payer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1EED-106B-4372-883E-9BCE49A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Payer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1EED-106B-4372-883E-9BCE49A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8B0F2-E25C-4F1D-9DA9-5AED8ECA75AA}"/>
              </a:ext>
            </a:extLst>
          </p:cNvPr>
          <p:cNvSpPr txBox="1"/>
          <p:nvPr/>
        </p:nvSpPr>
        <p:spPr>
          <a:xfrm>
            <a:off x="381000" y="1170087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Montgomery and Jackson are with 23 and 22 cases paid by MA over the past 3 quarters</a:t>
            </a:r>
            <a:r>
              <a:rPr lang="en-US" dirty="0"/>
              <a:t>.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Are MAs more prevalent in your area?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Are they still paying cost?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Are you doing anything special to have more MA patients?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Montgomery – are your longer LOS for both Medicare &amp; MA?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Jackson – do you feel your shorter LOS are due to MA?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Grafton – did you really have a Medicaid patient?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If so, how did they pay?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War – what was your “Other” payor?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rgbClr val="C00000"/>
              </a:buClr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lvl="1">
              <a:buClr>
                <a:srgbClr val="C00000"/>
              </a:buClr>
            </a:pPr>
            <a:r>
              <a:rPr lang="en-US" sz="1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A555B-6B97-4F30-8D8B-A5CE85971FDD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55FC5-C285-41D7-906F-3736645B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3" y="1066808"/>
            <a:ext cx="7040880" cy="56918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08149-FBEE-45C5-9195-1B986597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44B3DC-F26C-46CF-84E9-D5343CDB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6" y="1066801"/>
            <a:ext cx="7132320" cy="55351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Medical Condition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636C9-49DC-4E12-B0FA-28A12749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Medical Condition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1EED-106B-4372-883E-9BCE49A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8B0F2-E25C-4F1D-9DA9-5AED8ECA75AA}"/>
              </a:ext>
            </a:extLst>
          </p:cNvPr>
          <p:cNvSpPr txBox="1"/>
          <p:nvPr/>
        </p:nvSpPr>
        <p:spPr>
          <a:xfrm>
            <a:off x="381000" y="1142047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Sorry that the form and </a:t>
            </a:r>
            <a:r>
              <a:rPr lang="en-US" dirty="0">
                <a:solidFill>
                  <a:srgbClr val="C00000"/>
                </a:solidFill>
              </a:rPr>
              <a:t>portal still have a choice of “Other”</a:t>
            </a:r>
            <a:r>
              <a:rPr lang="en-US" dirty="0"/>
              <a:t> for the time being.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The admitting diagnosis grouping should be determined/agreed to at the initial IDT meeting following the description of 1-13 groups </a:t>
            </a:r>
            <a:r>
              <a:rPr lang="en-US" dirty="0"/>
              <a:t>– remember that this is not necessarily based on the acute admitting diagnosis – it </a:t>
            </a:r>
            <a:r>
              <a:rPr lang="en-US" dirty="0">
                <a:solidFill>
                  <a:srgbClr val="C00000"/>
                </a:solidFill>
              </a:rPr>
              <a:t>must be based on what the skills are based on what grouping.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Based on this process, there should never be an “Other” used by error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War</a:t>
            </a:r>
            <a:r>
              <a:rPr lang="en-US" dirty="0"/>
              <a:t> – you are the only one with an “Other” this past quarter – what was it?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Minnie Hamilton, Jefferson, St. Joseph &amp; War  had a higher % in the  Ortho group in Q2 vs Q1.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Elective surgery restarted?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More patient and docs willing to keep surgical patients in the hospital?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More specifics on developing specific medical &amp; physical rehab programs to be discussed further during our next webinar 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97A87-3F83-43F3-8964-18240520A0C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A89BA-6B15-4E92-ADEC-68B61FC0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5"/>
            <a:ext cx="8321040" cy="57654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ALOS by Primary Medical Condition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C1AE0-A41A-4085-BC86-568BBC0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ALOS by Primary Medical Condition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1EED-106B-4372-883E-9BCE49A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97A87-3F83-43F3-8964-18240520A0C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F7EB3-E2B9-4E5C-ACDE-1A96BDAC5D61}"/>
              </a:ext>
            </a:extLst>
          </p:cNvPr>
          <p:cNvSpPr txBox="1"/>
          <p:nvPr/>
        </p:nvSpPr>
        <p:spPr>
          <a:xfrm>
            <a:off x="304800" y="1321217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The way to look at ALOS is to look at differences between groups – are there opportunities for improvement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If longer, can we explain why?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Did we have a complicated patient or 2 that distorted the ALOS in that group?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If shorter, how are we doing in function improvement in that group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Again and most important, </a:t>
            </a:r>
            <a:r>
              <a:rPr lang="en-US" dirty="0">
                <a:solidFill>
                  <a:srgbClr val="C00000"/>
                </a:solidFill>
              </a:rPr>
              <a:t>do we have documentation to explain the longer or short LOS?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Any of the CAHs do a </a:t>
            </a:r>
            <a:r>
              <a:rPr lang="en-US" dirty="0">
                <a:solidFill>
                  <a:srgbClr val="C00000"/>
                </a:solidFill>
              </a:rPr>
              <a:t>Chart Review </a:t>
            </a:r>
            <a:r>
              <a:rPr lang="en-US" dirty="0"/>
              <a:t>as part of your performance improvement program?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If so, tell us more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80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Average BIMS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0" name="Rectangle 9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5C2BB-2AC5-4E2F-B418-3424B360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2F531-DFFA-4F88-A15B-B7386C53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658"/>
            <a:ext cx="9144000" cy="4604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D9F59A-5BD4-4CE6-97A7-F3005EE47A6B}"/>
              </a:ext>
            </a:extLst>
          </p:cNvPr>
          <p:cNvSpPr/>
          <p:nvPr/>
        </p:nvSpPr>
        <p:spPr>
          <a:xfrm>
            <a:off x="337072" y="5731341"/>
            <a:ext cx="8425928" cy="6250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 you know, this will no longer be part of the program in Oct.  So, I will not report next qtr. But feel free to continue this practice</a:t>
            </a:r>
          </a:p>
        </p:txBody>
      </p:sp>
    </p:spTree>
    <p:extLst>
      <p:ext uri="{BB962C8B-B14F-4D97-AF65-F5344CB8AC3E}">
        <p14:creationId xmlns:p14="http://schemas.microsoft.com/office/powerpoint/2010/main" val="29392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4B3A91-177C-4C9F-AEB0-3C2EBB52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61" y="560857"/>
            <a:ext cx="7863840" cy="56648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Exclusions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0" name="Rectangle 9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AC13C-1EC7-4D48-A2B3-E0FBD67F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D3374-A661-4908-9DD2-494A5FCA3AE0}"/>
              </a:ext>
            </a:extLst>
          </p:cNvPr>
          <p:cNvSpPr txBox="1"/>
          <p:nvPr/>
        </p:nvSpPr>
        <p:spPr>
          <a:xfrm>
            <a:off x="1764427" y="5679562"/>
            <a:ext cx="733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+mn-lt"/>
              </a:rPr>
              <a:t>Exc</a:t>
            </a:r>
            <a:r>
              <a:rPr lang="en-US" sz="1000" dirty="0">
                <a:latin typeface="+mn-lt"/>
              </a:rPr>
              <a:t> Medical Conditions: </a:t>
            </a:r>
            <a:r>
              <a:rPr lang="it-IT" sz="1000" b="0" i="0" u="none" strike="noStrike" baseline="0" dirty="0">
                <a:latin typeface="+mn-lt"/>
              </a:rPr>
              <a:t>coma/persistent vegetative state; complete tetraplegia; </a:t>
            </a:r>
            <a:r>
              <a:rPr lang="en-US" sz="1000" b="0" i="0" u="none" strike="noStrike" baseline="0" dirty="0">
                <a:latin typeface="+mn-lt"/>
              </a:rPr>
              <a:t>locked‐in syndrome; severe anoxic brain damage, cerebral edema, or compression of brain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3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Exclusions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AC13C-1EC7-4D48-A2B3-E0FBD67F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6C291-F47E-43BF-8FF9-9283889D10D6}"/>
              </a:ext>
            </a:extLst>
          </p:cNvPr>
          <p:cNvSpPr txBox="1"/>
          <p:nvPr/>
        </p:nvSpPr>
        <p:spPr>
          <a:xfrm>
            <a:off x="304800" y="990600"/>
            <a:ext cx="8458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Over this past quarter (Q2) there were: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4 deaths (Q2) during the program vs 8 in Q1 and 9 in Q4 of 2019 but also lower census overall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Any unexpected deaths? – Any preventable deaths with better assessments?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Were they admitted for hospice?</a:t>
            </a:r>
          </a:p>
          <a:p>
            <a:pPr>
              <a:buClr>
                <a:srgbClr val="C00000"/>
              </a:buClr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5 patients </a:t>
            </a:r>
            <a:r>
              <a:rPr lang="en-US" sz="1400" dirty="0"/>
              <a:t>were discharged to </a:t>
            </a:r>
            <a:r>
              <a:rPr lang="en-US" sz="1400" dirty="0">
                <a:solidFill>
                  <a:srgbClr val="C00000"/>
                </a:solidFill>
              </a:rPr>
              <a:t>Hospice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2 CAHs had 8 patients who were excluded because they were independent on admission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Grant had 7 of those – please share what they were admitted for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Again, may be very appropriate and a great way to increase utilization but do make sure you have good documentation as to why they still required an IP program as a practical matter</a:t>
            </a:r>
          </a:p>
          <a:p>
            <a:pPr lvl="1">
              <a:buClr>
                <a:srgbClr val="C00000"/>
              </a:buClr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4 hospitals had a total of 8 pts with less than 3 MN stays: Broadus, Hampshire, Jefferson &amp; Sistersville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Please answer the following: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Was this planned such as medical management for a new drug, other treatment?? – good to meet more patients and providers needs and increases utilization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Were they unexpected and if so, why?</a:t>
            </a:r>
          </a:p>
          <a:p>
            <a:pPr lvl="2">
              <a:buClr>
                <a:srgbClr val="C00000"/>
              </a:buClr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This version does say “check all that applies” which confuses things so, next version will have you choose 1 only and the wording will be “Planned Short Medical Management for Less than 3 days (3 midnights)” to better differentiate the reason for short stay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ADBC00-8DA7-4208-AEF7-F0AAE41F7CAF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26488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1:00 – 2:20 </a:t>
            </a:r>
            <a:r>
              <a:rPr lang="en-US" sz="2400" dirty="0"/>
              <a:t>	Data analysis &amp; benchmarking</a:t>
            </a:r>
          </a:p>
          <a:p>
            <a:r>
              <a:rPr lang="en-US" sz="2400" dirty="0"/>
              <a:t>		Hospital input from their review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2:20 – 2:30	</a:t>
            </a:r>
            <a:r>
              <a:rPr lang="en-US" sz="2400" dirty="0"/>
              <a:t>Next Step     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Agenda (</a:t>
            </a:r>
            <a:r>
              <a:rPr lang="en-US" sz="2200" b="1" dirty="0"/>
              <a:t>1:00 PM to 2:30 PM</a:t>
            </a:r>
            <a:r>
              <a:rPr lang="en-US" sz="2200" b="1" dirty="0">
                <a:solidFill>
                  <a:srgbClr val="C00000"/>
                </a:solidFill>
              </a:rPr>
              <a:t>)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6684D-25D2-43DC-88A6-2DDF67D5F95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Exclusions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AC13C-1EC7-4D48-A2B3-E0FBD67F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6C291-F47E-43BF-8FF9-9283889D10D6}"/>
              </a:ext>
            </a:extLst>
          </p:cNvPr>
          <p:cNvSpPr txBox="1"/>
          <p:nvPr/>
        </p:nvSpPr>
        <p:spPr>
          <a:xfrm>
            <a:off x="381000" y="1161395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Minnie Hamilton had 1 patient who LAMA </a:t>
            </a:r>
            <a:r>
              <a:rPr lang="en-US" sz="1400" dirty="0"/>
              <a:t>– could it have been prevented?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Grant – you had 2 excluded due to their medical conditions such as coma</a:t>
            </a:r>
            <a:r>
              <a:rPr lang="en-US" sz="1400" dirty="0"/>
              <a:t>, locked syndrome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Out of curiosity, what were the discharge goals?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9 hospitals had a total of 26 patients returned to acute – the highest # for these past 3 qtrs.!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Montgomery (5)</a:t>
            </a:r>
            <a:r>
              <a:rPr lang="en-US" sz="1400" dirty="0"/>
              <a:t> – also had a higher # than usual under Medically Complex – was that a stretch for the staff?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Pocahontas (4) </a:t>
            </a:r>
            <a:r>
              <a:rPr lang="en-US" sz="1400" dirty="0"/>
              <a:t>– higher # in the neuro group – was that new to you?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Roane (4)</a:t>
            </a:r>
            <a:r>
              <a:rPr lang="en-US" sz="1400" dirty="0"/>
              <a:t> –  pretty even distribution in medical groupings - what were the issues?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No PT/OT exclusion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Grant</a:t>
            </a:r>
            <a:r>
              <a:rPr lang="en-US" sz="1400" dirty="0"/>
              <a:t> – all received therapy – what was different this quarter?.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Jefferson had 4 </a:t>
            </a:r>
            <a:r>
              <a:rPr lang="en-US" sz="1400" dirty="0"/>
              <a:t>– what were their diagnosis – thinking out of the box in admitting different types of patients?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ADBC00-8DA7-4208-AEF7-F0AAE41F7CAF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Self-Care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2EE4B-3820-4784-8982-1E33CFE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AF099-157F-40FD-8612-FDD116C8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319"/>
            <a:ext cx="9144000" cy="47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971CA-B892-49BE-A960-C33BB16D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" y="1047586"/>
            <a:ext cx="8321040" cy="55676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Self-Care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by Primary Medical 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AAC3E-8217-40FC-B04F-33FEA4BB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167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Scores (Self-Care)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2EE4B-3820-4784-8982-1E33CFE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859A-05C9-4E3D-A463-10D45BA70365}"/>
              </a:ext>
            </a:extLst>
          </p:cNvPr>
          <p:cNvSpPr txBox="1"/>
          <p:nvPr/>
        </p:nvSpPr>
        <p:spPr>
          <a:xfrm>
            <a:off x="228600" y="990600"/>
            <a:ext cx="8763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/>
              <a:t>The </a:t>
            </a:r>
            <a:r>
              <a:rPr lang="en-US" sz="1500" dirty="0">
                <a:solidFill>
                  <a:srgbClr val="C00000"/>
                </a:solidFill>
              </a:rPr>
              <a:t>Median improvement score for self-care decreased by 1.6 pts – went from 9.3 in Q1 down to 7.7 in Q2 but remains slightly higher than national average over the 3 last qtrs. (7.4)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Every CAH had a decrease in Self-Care in Q2 except </a:t>
            </a:r>
            <a:r>
              <a:rPr lang="en-US" sz="1500" dirty="0">
                <a:solidFill>
                  <a:srgbClr val="C00000"/>
                </a:solidFill>
              </a:rPr>
              <a:t>War, Broadus &amp; Jefferson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Boone</a:t>
            </a:r>
            <a:r>
              <a:rPr lang="en-US" sz="1500" dirty="0"/>
              <a:t> – was your data all in? You only had 1 exclusion so there should be Functional PI data for all but 1 case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Grant &amp; Potomac </a:t>
            </a:r>
            <a:r>
              <a:rPr lang="en-US" sz="1500" dirty="0"/>
              <a:t>– why is there a minus in improvement on the previous slide – have you checked that out?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C00000"/>
                </a:solidFill>
              </a:rPr>
              <a:t>8 hospitals are still at or above the median for self-care improvement score – Congrats</a:t>
            </a:r>
            <a:r>
              <a:rPr lang="en-US" sz="1500" dirty="0"/>
              <a:t>!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St Joseph (14.8), Montgomery (10.9) &amp; Pocahontas (10.1) – what do you attribute higher #s above 10 to?</a:t>
            </a:r>
          </a:p>
          <a:p>
            <a:pPr>
              <a:buClr>
                <a:srgbClr val="C00000"/>
              </a:buClr>
            </a:pPr>
            <a:endParaRPr lang="en-US" sz="15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C00000"/>
                </a:solidFill>
              </a:rPr>
              <a:t>4 hospitals have PI Self-Care score of 4 or below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Grant (4), Grafton (2.7), Potomac (1.2) &amp; Boone (0.8)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Any input on what is not working? Have you checked these possible issues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Compare the scores with ALOS,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Check it different by primary medical conditions,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What were their scores on admission – what was the room for improvement,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How much therapy (days, amount of time …) by discipline are they getting,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What is your nursing staff participation in day-to-day ADLs, ambulation, transfers </a:t>
            </a:r>
            <a:r>
              <a:rPr lang="en-US" sz="1500" dirty="0" err="1"/>
              <a:t>etc</a:t>
            </a:r>
            <a:r>
              <a:rPr lang="en-US" sz="1500" dirty="0"/>
              <a:t>…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Is it a certain type of patients that are keeping your scores down,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How do you differ between self-care vs mobility improvement,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What are our processes for mobility improvement vs self-care,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Has everybody (nursing and therapy) been trained to scoring functionality?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Is a team process used to agree on the admission and discharge scores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3A34B-54F3-4E65-A9D4-BB0D2ABC76B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Mobility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22835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F7081-E033-4B2D-B1C0-8B8559CB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79BE4-3506-4BDC-82C0-DDB1E68A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18"/>
            <a:ext cx="9144000" cy="47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7649F-949B-483E-A4B2-FF8D7CAB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" y="1035873"/>
            <a:ext cx="8503920" cy="57644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Mobility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by Primary Medical 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0537D-27F6-4790-B599-214C812B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167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Scores (Mobility)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2EE4B-3820-4784-8982-1E33CFE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859A-05C9-4E3D-A463-10D45BA70365}"/>
              </a:ext>
            </a:extLst>
          </p:cNvPr>
          <p:cNvSpPr txBox="1"/>
          <p:nvPr/>
        </p:nvSpPr>
        <p:spPr>
          <a:xfrm>
            <a:off x="381000" y="1165116"/>
            <a:ext cx="8420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/>
              <a:t>The </a:t>
            </a:r>
            <a:r>
              <a:rPr lang="en-US" sz="1500" dirty="0">
                <a:solidFill>
                  <a:srgbClr val="C00000"/>
                </a:solidFill>
              </a:rPr>
              <a:t>Median improvement score for Mobility decreased by 1.8 pts – went from 20.5 in Q1 down to 18.7 in Q2 – slightly less than the national median for the last 3 qtrs. (19.5)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6 of the 15 CAHs had an increase in Mobility in Q2!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Jackson, War, Jefferson, Minnie, Sistersville, Grafton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St. Joseph, Jackson, Broadus &amp; War all had a score of 25 or above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Any special processes?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C00000"/>
                </a:solidFill>
              </a:rPr>
              <a:t>Broadus – your Mobility PI scores in Ortho has seen great improvement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Q4 2019 (13.6)   Q1 2020 (35.1)   Q2 (53.3) – attributed to what?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C00000"/>
                </a:solidFill>
              </a:rPr>
              <a:t>Jackson – Mobility PI score in the Medically Complex group went from 10 in Q1 to 30.3 in Q2!!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Why such an improvement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C00000"/>
                </a:solidFill>
              </a:rPr>
              <a:t>Same 4 hospitals have lowest scores in Mobility as they did in Self-Care (less than 15)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Grant (13.6), Grafton (9.7), Potomac (7.8) &amp; Boone (4.7)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Any input on what is not working?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Requires same analysis as for Self-Care.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3A34B-54F3-4E65-A9D4-BB0D2ABC76B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09F1A-78EE-4B96-93E9-FDADE3F7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0" y="1066804"/>
            <a:ext cx="7589520" cy="57672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Residence Pre-Acute 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0D90A-E2A6-4F1B-B50B-80E1ACF1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167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Residence Pre-Acute Admission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2EE4B-3820-4784-8982-1E33CFE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859A-05C9-4E3D-A463-10D45BA70365}"/>
              </a:ext>
            </a:extLst>
          </p:cNvPr>
          <p:cNvSpPr txBox="1"/>
          <p:nvPr/>
        </p:nvSpPr>
        <p:spPr>
          <a:xfrm>
            <a:off x="381000" y="1083201"/>
            <a:ext cx="8229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Grafton (4) and Hampshire (2) </a:t>
            </a:r>
            <a:r>
              <a:rPr lang="en-US" sz="1600" dirty="0"/>
              <a:t>– have you noticed that you have a larger # of patients who were in a NH before being admitted to acute and then your SB?</a:t>
            </a:r>
          </a:p>
          <a:p>
            <a:pPr>
              <a:buClr>
                <a:srgbClr val="C00000"/>
              </a:buClr>
            </a:pP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Do those patients return to the NH?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Have you noticed if your self-care and mobility PI are lower for those patients?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What is your LOS for those patients vs those going home?</a:t>
            </a:r>
          </a:p>
          <a:p>
            <a:pPr lvl="1">
              <a:buClr>
                <a:srgbClr val="C00000"/>
              </a:buClr>
            </a:pP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What is the reason they go to your SB before returning to SNF?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Grafton &amp; Grant </a:t>
            </a:r>
            <a:r>
              <a:rPr lang="en-US" sz="1600" dirty="0"/>
              <a:t>- What is the “Other” for the originating place?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3A34B-54F3-4E65-A9D4-BB0D2ABC76B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0451D-7F31-4171-938A-5EC54671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2" y="990600"/>
            <a:ext cx="6858000" cy="57658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Discharge Disposition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23C32-B66F-494E-8E08-A55E6DE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154 Hospitals Participating in Swing Bed PI/QI Project for Q4 2019 and Q1 &amp; Q2 2020 (Comparison Group Size)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7847C-08EA-4739-8DC1-871530EF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B97A7-7825-4497-8887-4464248F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2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167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Discharge Disposition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2EE4B-3820-4784-8982-1E33CFE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859A-05C9-4E3D-A463-10D45BA70365}"/>
              </a:ext>
            </a:extLst>
          </p:cNvPr>
          <p:cNvSpPr txBox="1"/>
          <p:nvPr/>
        </p:nvSpPr>
        <p:spPr>
          <a:xfrm>
            <a:off x="381000" y="9906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Confusing data – does not jive with Exclusions – can we figure out issues?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3A34B-54F3-4E65-A9D4-BB0D2ABC76BA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A960BF-F1F5-4B64-BDA0-AB4F513E1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78498"/>
              </p:ext>
            </p:extLst>
          </p:nvPr>
        </p:nvGraphicFramePr>
        <p:xfrm>
          <a:off x="762000" y="1347279"/>
          <a:ext cx="7467599" cy="551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071">
                  <a:extLst>
                    <a:ext uri="{9D8B030D-6E8A-4147-A177-3AD203B41FA5}">
                      <a16:colId xmlns:a16="http://schemas.microsoft.com/office/drawing/2014/main" val="2533635081"/>
                    </a:ext>
                  </a:extLst>
                </a:gridCol>
                <a:gridCol w="2558929">
                  <a:extLst>
                    <a:ext uri="{9D8B030D-6E8A-4147-A177-3AD203B41FA5}">
                      <a16:colId xmlns:a16="http://schemas.microsoft.com/office/drawing/2014/main" val="639379846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457479722"/>
                    </a:ext>
                  </a:extLst>
                </a:gridCol>
              </a:tblGrid>
              <a:tr h="3893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D/C Disposition Other Than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Exclusions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49871"/>
                  </a:ext>
                </a:extLst>
              </a:tr>
              <a:tr h="320583">
                <a:tc>
                  <a:txBody>
                    <a:bodyPr/>
                    <a:lstStyle/>
                    <a:p>
                      <a:r>
                        <a:rPr lang="en-US" sz="1200" dirty="0"/>
                        <a:t>Boone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to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58036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Broadus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 acute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to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70551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Grafton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 death + 2 Hospice + 1 acute + 3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death + 1 Hospice + 0 to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9166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death + 1 Hospice + 1 acute + 1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deaths + 0 Hospice + 0 acute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0461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76989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Minnie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 + 3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34453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Montgomery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death + 1 acute + 2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death + 5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671849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Roane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acute + 2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1185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Jefferson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acute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3547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Potomac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deaths + 2 acute + 1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 deaths + 0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84127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St Joseph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 + 2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89465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acute + 3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acute + 1 Hospice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095973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Hampshire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 + 3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acute + 1 Hospice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66190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r>
                        <a:rPr lang="en-US" sz="1200" dirty="0"/>
                        <a:t>Pocahontas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acute + 1 Hospice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27021"/>
                  </a:ext>
                </a:extLst>
              </a:tr>
              <a:tr h="389395">
                <a:tc>
                  <a:txBody>
                    <a:bodyPr/>
                    <a:lstStyle/>
                    <a:p>
                      <a:r>
                        <a:rPr lang="en-US" sz="1200" dirty="0"/>
                        <a:t>Sistersville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5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E0E5D2-C522-497F-8DE8-D1CD4D66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8972"/>
            <a:ext cx="7132320" cy="56505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30 Day Follow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9482" y="6629401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05635" y="6405482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CCAAA-ED76-4037-BD63-6DBD3A72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&amp; Percent of Readmits to Acute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from 30-day Follow Up Call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15200" y="76988"/>
            <a:ext cx="1728187" cy="60960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298E9-5EC8-4684-A98C-A229435B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1B3D5-E28F-4BB5-AA58-590F107C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600"/>
            <a:ext cx="9144000" cy="47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&amp; Percent of Readmits to SB/SNF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from 30-day Follow Up Call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1800" y="9446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D9AF0-6DF8-462D-8A2A-53BE17BF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85216-843B-47CB-81AC-7168E4BC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696"/>
            <a:ext cx="9144000" cy="44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&amp; Percent of Revisits to ED or Observation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from 30-day Follow Up Call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67600" y="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56D3-60FB-4F06-A73F-AD8F9214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E6D3E-9540-4B10-A0FC-C58600B8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160"/>
            <a:ext cx="9144000" cy="47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30 Day Follow 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CCAAA-ED76-4037-BD63-6DBD3A72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8DBAC-0AFE-4908-9162-41FFA233C34B}"/>
              </a:ext>
            </a:extLst>
          </p:cNvPr>
          <p:cNvSpPr txBox="1"/>
          <p:nvPr/>
        </p:nvSpPr>
        <p:spPr>
          <a:xfrm>
            <a:off x="228600" y="914400"/>
            <a:ext cx="8686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No attempts </a:t>
            </a:r>
            <a:r>
              <a:rPr lang="en-US" sz="1400" dirty="0"/>
              <a:t>– Hampshire (3) Roane (1) Potomac (1) War (1)  - Cause? Oversight, No time, No call info? Good job Potomac – went from 4 no attempt in Q1 down to 1 in Q2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Attempts made x 3 with no response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Grafton</a:t>
            </a:r>
            <a:r>
              <a:rPr lang="en-US" sz="1200" dirty="0"/>
              <a:t> (Q4-0, Q1-6, Q2-8) and </a:t>
            </a:r>
            <a:r>
              <a:rPr lang="en-US" sz="1200" dirty="0">
                <a:solidFill>
                  <a:srgbClr val="C00000"/>
                </a:solidFill>
              </a:rPr>
              <a:t>War</a:t>
            </a:r>
            <a:r>
              <a:rPr lang="en-US" sz="1200" dirty="0"/>
              <a:t> (Q4-9, Q1-9, Q2-8)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Have you tried to figure out why so many are not being reached such as: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Are they told to expect a call within 24 to 72 </a:t>
            </a:r>
            <a:r>
              <a:rPr lang="en-US" sz="1200" dirty="0" err="1"/>
              <a:t>hrs</a:t>
            </a:r>
            <a:r>
              <a:rPr lang="en-US" sz="1200" dirty="0"/>
              <a:t> for a clinical follow-up and the 30-day follow-up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Do we tell them that we are doing this to improve our program and patient’s outcome?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Do we tell them we will be asking if they had to be readmitted anywhere or used ED and why?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Do we recheck the # to call – maybe obtain 2 tel. #s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Do we write the calls on their discharge instructions?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Do we remind them that billers do not call, only nursing so not be afraid to call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Great improvement for </a:t>
            </a:r>
            <a:r>
              <a:rPr lang="en-US" sz="1200" dirty="0">
                <a:solidFill>
                  <a:srgbClr val="C00000"/>
                </a:solidFill>
              </a:rPr>
              <a:t>Montgomery </a:t>
            </a:r>
            <a:r>
              <a:rPr lang="en-US" sz="1200" dirty="0"/>
              <a:t>(Q4-7, Q1-3, Q2) and </a:t>
            </a:r>
            <a:r>
              <a:rPr lang="en-US" sz="1200" dirty="0">
                <a:solidFill>
                  <a:srgbClr val="C00000"/>
                </a:solidFill>
              </a:rPr>
              <a:t>Roane</a:t>
            </a:r>
            <a:r>
              <a:rPr lang="en-US" sz="1200" dirty="0"/>
              <a:t> (Q4-6, Q1-4, Q1-1)!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What are you doing differently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C00000"/>
                </a:solidFill>
              </a:rPr>
              <a:t>Deaths</a:t>
            </a:r>
            <a:r>
              <a:rPr lang="en-US" sz="1200" dirty="0"/>
              <a:t> - 8 CAHs with 13 deaths in this last </a:t>
            </a:r>
            <a:r>
              <a:rPr lang="en-US" sz="1200" dirty="0" err="1"/>
              <a:t>qtr</a:t>
            </a:r>
            <a:r>
              <a:rPr lang="en-US" sz="1200" dirty="0"/>
              <a:t> – expected??  Are all deaths reviewed?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War – you had 7 deaths in Q1 and 0 in Q2 – any special reason for such an improvement?</a:t>
            </a:r>
            <a:endParaRPr lang="en-US" sz="1200" dirty="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C00000"/>
                </a:solidFill>
              </a:rPr>
              <a:t>Acute, ED or SB/SNF services w/in 30 days post discharge </a:t>
            </a:r>
            <a:r>
              <a:rPr lang="en-US" sz="1200" dirty="0"/>
              <a:t>- Broadus, Minnie Hamilton &amp; Jefferson – all above 40%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What did your follow-up reveal?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Are all your readmits or re-visits reviewed for opportunities?</a:t>
            </a:r>
          </a:p>
          <a:p>
            <a:pPr>
              <a:buClr>
                <a:srgbClr val="C00000"/>
              </a:buClr>
            </a:pPr>
            <a:endParaRPr lang="en-US" sz="12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C00000"/>
                </a:solidFill>
              </a:rPr>
              <a:t>When reviewing readmits/re-visits </a:t>
            </a:r>
            <a:r>
              <a:rPr lang="en-US" sz="1200" dirty="0"/>
              <a:t>– look at % - is it going up or down in line with utilization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Are there more readmits/revisits based on LOS, medical condition group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Could we have done anything to prevent this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Did we provide meaningful </a:t>
            </a:r>
            <a:r>
              <a:rPr lang="en-US" sz="1200" dirty="0" err="1"/>
              <a:t>pt</a:t>
            </a:r>
            <a:r>
              <a:rPr lang="en-US" sz="1200" dirty="0"/>
              <a:t>/family education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Did we do an appropriate medication reconciliation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Did we have clear d/c instructions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Had we done a thorough 24-72 </a:t>
            </a:r>
            <a:r>
              <a:rPr lang="en-US" sz="1200" dirty="0" err="1"/>
              <a:t>hr</a:t>
            </a:r>
            <a:r>
              <a:rPr lang="en-US" sz="1200" dirty="0"/>
              <a:t> post d/c clinical call? Did we respond to potential issues – most important to prevent readmissions!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40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(October 2019 through June 2020)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8447" y="6598716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1757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6535-DE96-42D8-BAE6-BE1DCA76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FA951-5DB8-433F-A43F-A6B38C867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0" y="1447793"/>
            <a:ext cx="9144000" cy="52019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763A15-03A9-46D6-8B4E-7787599003F0}"/>
              </a:ext>
            </a:extLst>
          </p:cNvPr>
          <p:cNvSpPr/>
          <p:nvPr/>
        </p:nvSpPr>
        <p:spPr>
          <a:xfrm>
            <a:off x="2133600" y="1249034"/>
            <a:ext cx="1828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C7B3DA-9027-465A-888F-8DD89C54E53E}"/>
              </a:ext>
            </a:extLst>
          </p:cNvPr>
          <p:cNvSpPr/>
          <p:nvPr/>
        </p:nvSpPr>
        <p:spPr>
          <a:xfrm>
            <a:off x="1676400" y="1252582"/>
            <a:ext cx="1981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4DB917-4ECF-41CB-B18E-1CAA3E6C4158}"/>
              </a:ext>
            </a:extLst>
          </p:cNvPr>
          <p:cNvSpPr/>
          <p:nvPr/>
        </p:nvSpPr>
        <p:spPr>
          <a:xfrm>
            <a:off x="5334000" y="1295400"/>
            <a:ext cx="1981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3C084-71C1-4D65-B5FF-45812D68A852}"/>
              </a:ext>
            </a:extLst>
          </p:cNvPr>
          <p:cNvSpPr/>
          <p:nvPr/>
        </p:nvSpPr>
        <p:spPr>
          <a:xfrm>
            <a:off x="7315200" y="1357131"/>
            <a:ext cx="1828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FB0C0-2FEC-490C-9FB6-5F585EA39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0" y="1447793"/>
            <a:ext cx="9144000" cy="52019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(October 2019 through June 2020)</a:t>
            </a:r>
            <a:endParaRPr lang="en-US" sz="1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DBF09-D439-4EF6-9E74-696190C8E05E}"/>
              </a:ext>
            </a:extLst>
          </p:cNvPr>
          <p:cNvSpPr txBox="1"/>
          <p:nvPr/>
        </p:nvSpPr>
        <p:spPr>
          <a:xfrm>
            <a:off x="304800" y="11430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30-day Follow Up Calls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10FB-49F6-4694-82C9-4A662FA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45110-929E-4029-B0EF-87D8A42C865A}"/>
              </a:ext>
            </a:extLst>
          </p:cNvPr>
          <p:cNvSpPr/>
          <p:nvPr/>
        </p:nvSpPr>
        <p:spPr>
          <a:xfrm>
            <a:off x="55919" y="1447792"/>
            <a:ext cx="1828800" cy="337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D069A4-03CD-4BA6-9C32-77049E0AA24D}"/>
              </a:ext>
            </a:extLst>
          </p:cNvPr>
          <p:cNvSpPr/>
          <p:nvPr/>
        </p:nvSpPr>
        <p:spPr>
          <a:xfrm>
            <a:off x="5334000" y="1295400"/>
            <a:ext cx="1981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ACE549-4E06-47A8-9993-A04975D67F70}"/>
              </a:ext>
            </a:extLst>
          </p:cNvPr>
          <p:cNvSpPr/>
          <p:nvPr/>
        </p:nvSpPr>
        <p:spPr>
          <a:xfrm>
            <a:off x="7280780" y="1284337"/>
            <a:ext cx="1981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06F66A-AFEA-4A4B-8ADB-0935EA9B9DC7}"/>
              </a:ext>
            </a:extLst>
          </p:cNvPr>
          <p:cNvSpPr/>
          <p:nvPr/>
        </p:nvSpPr>
        <p:spPr>
          <a:xfrm>
            <a:off x="3698163" y="1225826"/>
            <a:ext cx="1981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ED378-2CDC-4365-B67F-5ADCC760DF57}"/>
              </a:ext>
            </a:extLst>
          </p:cNvPr>
          <p:cNvSpPr/>
          <p:nvPr/>
        </p:nvSpPr>
        <p:spPr>
          <a:xfrm>
            <a:off x="1905000" y="1447800"/>
            <a:ext cx="1981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7D898-084F-4E45-997F-EEF20D561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0" y="1447793"/>
            <a:ext cx="9144000" cy="52019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(October 2019 through June 2020) - Reason for Admission 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</a:rPr>
              <a:t>(count of records)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1757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3F0C4-080C-4508-BDA4-93F45A1C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19DB7-2EE7-4E56-AD62-AE6D268B7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0" y="1447793"/>
            <a:ext cx="9144000" cy="52019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(October 2019 through June 2020)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PI </a:t>
            </a:r>
            <a:r>
              <a:rPr lang="en-US" sz="2000" b="1" i="1" u="sng" dirty="0">
                <a:solidFill>
                  <a:srgbClr val="C00000"/>
                </a:solidFill>
                <a:latin typeface="Verdana" panose="020B0604030504040204" pitchFamily="34" charset="0"/>
              </a:rPr>
              <a:t>Self-Care 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A5ED-A027-41EB-8CD2-3692BAF1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613C9-798A-41F2-B8DB-EBA7A18AEFA0}"/>
              </a:ext>
            </a:extLst>
          </p:cNvPr>
          <p:cNvSpPr/>
          <p:nvPr/>
        </p:nvSpPr>
        <p:spPr>
          <a:xfrm>
            <a:off x="2612010" y="1676400"/>
            <a:ext cx="1981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83B816-AA57-4EA9-9601-B401A6E0AF0B}"/>
              </a:ext>
            </a:extLst>
          </p:cNvPr>
          <p:cNvSpPr/>
          <p:nvPr/>
        </p:nvSpPr>
        <p:spPr>
          <a:xfrm>
            <a:off x="4887405" y="1676400"/>
            <a:ext cx="1981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C50603-92DE-4754-B780-4B2EEDF47C24}"/>
              </a:ext>
            </a:extLst>
          </p:cNvPr>
          <p:cNvSpPr/>
          <p:nvPr/>
        </p:nvSpPr>
        <p:spPr>
          <a:xfrm>
            <a:off x="7091313" y="1676400"/>
            <a:ext cx="1828800" cy="337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A1391E-1606-4CC1-AB72-4D64303193A1}"/>
              </a:ext>
            </a:extLst>
          </p:cNvPr>
          <p:cNvSpPr/>
          <p:nvPr/>
        </p:nvSpPr>
        <p:spPr>
          <a:xfrm>
            <a:off x="381000" y="1676400"/>
            <a:ext cx="1981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Total Swing 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Bed Discharges by Hospital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25A7-D1DE-498A-BDB0-6794759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60CC9-9DE0-41C1-BA61-59BAD63E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611"/>
            <a:ext cx="9144000" cy="50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87301-0C96-4772-8DC7-652B9D0A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0" y="1447793"/>
            <a:ext cx="9144000" cy="52019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(October 2019 through June 2020)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PI </a:t>
            </a:r>
            <a:r>
              <a:rPr lang="en-US" sz="2000" b="1" i="1" u="sng" dirty="0">
                <a:solidFill>
                  <a:srgbClr val="C00000"/>
                </a:solidFill>
                <a:latin typeface="Verdana" panose="020B0604030504040204" pitchFamily="34" charset="0"/>
              </a:rPr>
              <a:t>Mobility 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5176-803D-4D1F-A3BD-C9DBD98D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7274CA-A9D3-4598-AB65-BB09B1CC3EFA}"/>
              </a:ext>
            </a:extLst>
          </p:cNvPr>
          <p:cNvSpPr/>
          <p:nvPr/>
        </p:nvSpPr>
        <p:spPr>
          <a:xfrm>
            <a:off x="533400" y="1676400"/>
            <a:ext cx="1828800" cy="337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3B1EE5-6A46-47E6-95FD-0390339BF106}"/>
              </a:ext>
            </a:extLst>
          </p:cNvPr>
          <p:cNvSpPr/>
          <p:nvPr/>
        </p:nvSpPr>
        <p:spPr>
          <a:xfrm>
            <a:off x="7086600" y="1676400"/>
            <a:ext cx="1828800" cy="337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DE267E-698B-4C8F-800F-1B7D0E679D2E}"/>
              </a:ext>
            </a:extLst>
          </p:cNvPr>
          <p:cNvSpPr/>
          <p:nvPr/>
        </p:nvSpPr>
        <p:spPr>
          <a:xfrm>
            <a:off x="2612010" y="1676400"/>
            <a:ext cx="1981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6A73CB-797C-4CFE-94A8-5D7DE0840FF0}"/>
              </a:ext>
            </a:extLst>
          </p:cNvPr>
          <p:cNvSpPr/>
          <p:nvPr/>
        </p:nvSpPr>
        <p:spPr>
          <a:xfrm>
            <a:off x="4800602" y="1676400"/>
            <a:ext cx="1981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46BA78-FDA3-4A64-A748-6C8BF6B9396D}"/>
              </a:ext>
            </a:extLst>
          </p:cNvPr>
          <p:cNvSpPr/>
          <p:nvPr/>
        </p:nvSpPr>
        <p:spPr>
          <a:xfrm>
            <a:off x="7620000" y="701674"/>
            <a:ext cx="1447800" cy="2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9F35B-03D7-44B8-B092-1E9047BF4584}"/>
              </a:ext>
            </a:extLst>
          </p:cNvPr>
          <p:cNvSpPr txBox="1"/>
          <p:nvPr/>
        </p:nvSpPr>
        <p:spPr>
          <a:xfrm>
            <a:off x="304800" y="228600"/>
            <a:ext cx="3658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Next Conference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730ED-E8CA-4C5A-96AD-CE80E17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7D4BD-4FFC-4813-BB81-9B94C51E7652}"/>
              </a:ext>
            </a:extLst>
          </p:cNvPr>
          <p:cNvSpPr/>
          <p:nvPr/>
        </p:nvSpPr>
        <p:spPr>
          <a:xfrm>
            <a:off x="381000" y="990600"/>
            <a:ext cx="8534400" cy="2470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highlight>
                  <a:srgbClr val="000000"/>
                </a:highlight>
              </a:rPr>
              <a:t>Date:		Wednesday August 5, 2020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 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Time:		1:00 PM to 2:00 PM 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 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Topic:		Overview of Updates to the Project    				effective 10/1/2020</a:t>
            </a:r>
            <a:endParaRPr lang="en-US" sz="1400" b="1" dirty="0"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6B1FA-154A-4187-BC5A-9209F1407267}"/>
              </a:ext>
            </a:extLst>
          </p:cNvPr>
          <p:cNvSpPr/>
          <p:nvPr/>
        </p:nvSpPr>
        <p:spPr>
          <a:xfrm>
            <a:off x="352720" y="3577406"/>
            <a:ext cx="8534400" cy="32805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highlight>
                  <a:srgbClr val="000000"/>
                </a:highlight>
              </a:rPr>
              <a:t>Agenda	Why Update</a:t>
            </a:r>
            <a:endParaRPr lang="en-US" sz="2400" dirty="0">
              <a:highlight>
                <a:srgbClr val="000000"/>
              </a:highlight>
            </a:endParaRPr>
          </a:p>
          <a:p>
            <a:r>
              <a:rPr lang="en-US" sz="2400" b="1" dirty="0">
                <a:highlight>
                  <a:srgbClr val="000000"/>
                </a:highlight>
              </a:rPr>
              <a:t> </a:t>
            </a:r>
            <a:endParaRPr lang="en-US" sz="2400" dirty="0">
              <a:highlight>
                <a:srgbClr val="000000"/>
              </a:highlight>
            </a:endParaRPr>
          </a:p>
          <a:p>
            <a:r>
              <a:rPr lang="en-US" sz="2400" b="1" dirty="0">
                <a:highlight>
                  <a:srgbClr val="000000"/>
                </a:highlight>
              </a:rPr>
              <a:t>		Overview of the 2 options</a:t>
            </a:r>
            <a:r>
              <a:rPr lang="en-US" sz="2400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 </a:t>
            </a:r>
            <a:endParaRPr lang="en-US" sz="2400" dirty="0">
              <a:highlight>
                <a:srgbClr val="000000"/>
              </a:highlight>
            </a:endParaRPr>
          </a:p>
          <a:p>
            <a:r>
              <a:rPr lang="en-US" sz="2400" b="1" dirty="0">
                <a:highlight>
                  <a:srgbClr val="000000"/>
                </a:highlight>
              </a:rPr>
              <a:t>		Looking for volunteers for a deep review of the 			forms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		</a:t>
            </a:r>
          </a:p>
          <a:p>
            <a:r>
              <a:rPr lang="en-US" sz="2400" b="1" dirty="0">
                <a:highlight>
                  <a:srgbClr val="000000"/>
                </a:highlight>
              </a:rPr>
              <a:t>		Next step for updated training</a:t>
            </a:r>
            <a:endParaRPr lang="en-US" sz="1400" dirty="0">
              <a:highlight>
                <a:srgbClr val="0000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986EF1-025B-47DC-AA62-2307EC9E21A9}"/>
              </a:ext>
            </a:extLst>
          </p:cNvPr>
          <p:cNvSpPr/>
          <p:nvPr/>
        </p:nvSpPr>
        <p:spPr>
          <a:xfrm>
            <a:off x="5562600" y="2971800"/>
            <a:ext cx="3352800" cy="2209800"/>
          </a:xfrm>
          <a:prstGeom prst="ellipse">
            <a:avLst/>
          </a:prstGeom>
          <a:solidFill>
            <a:srgbClr val="F28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 that at the very least the hospital PI Director &amp; SB Coordinator participate in this call but all are invited.</a:t>
            </a:r>
          </a:p>
        </p:txBody>
      </p:sp>
    </p:spTree>
    <p:extLst>
      <p:ext uri="{BB962C8B-B14F-4D97-AF65-F5344CB8AC3E}">
        <p14:creationId xmlns:p14="http://schemas.microsoft.com/office/powerpoint/2010/main" val="961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Total Swing 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Bed Discharges by Hospital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25A7-D1DE-498A-BDB0-6794759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FECF8-426B-4D7E-ACE0-00F6FF4D3A00}"/>
              </a:ext>
            </a:extLst>
          </p:cNvPr>
          <p:cNvSpPr txBox="1"/>
          <p:nvPr/>
        </p:nvSpPr>
        <p:spPr>
          <a:xfrm>
            <a:off x="381000" y="9144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Total CAH discharges went down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Q4 2020 had a </a:t>
            </a:r>
            <a:r>
              <a:rPr lang="en-US" sz="1400" dirty="0">
                <a:solidFill>
                  <a:srgbClr val="C00000"/>
                </a:solidFill>
              </a:rPr>
              <a:t>Median of 27 down to 24 in Q1 2020 and now 19 in Q2</a:t>
            </a:r>
            <a:r>
              <a:rPr lang="en-US" sz="1400" dirty="0"/>
              <a:t>, 2020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WV (based on the 15 hospitals w/data) had </a:t>
            </a:r>
            <a:r>
              <a:rPr lang="en-US" sz="1400" dirty="0">
                <a:solidFill>
                  <a:srgbClr val="C00000"/>
                </a:solidFill>
              </a:rPr>
              <a:t>364 discharges in Q4 2020, 366 in Q1 2020 and down to 303 in Q2 2020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Though the # of D/Cs were better for 8 hospitals in Q1 of 2020 vs Q4 2020, the % decrease between Q2 2020 vs Q4 2020 was 16.8%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Based on all 15 hospitals, the </a:t>
            </a:r>
            <a:r>
              <a:rPr lang="en-US" sz="1400" dirty="0">
                <a:solidFill>
                  <a:srgbClr val="C00000"/>
                </a:solidFill>
              </a:rPr>
              <a:t>average # of D/Cs per day was 3.96 in Q4 2020, 4.02 in Q1 2020 and decreased to an average per diem of 3.33 in Q2 2020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Is the decrease all due to COVID-19? How?  </a:t>
            </a:r>
          </a:p>
          <a:p>
            <a:pPr>
              <a:buClr>
                <a:srgbClr val="C00000"/>
              </a:buClr>
            </a:pPr>
            <a:endParaRPr lang="en-US" sz="1400" dirty="0">
              <a:highlight>
                <a:srgbClr val="FFFF00"/>
              </a:highlight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3 hospitals had an upward trajectory for the 3 quarters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Grant Memorial </a:t>
            </a:r>
            <a:r>
              <a:rPr lang="en-US" sz="1400" dirty="0"/>
              <a:t>(31-37-39) !!!!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What prevented a decrease in utilization?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Pocahontas </a:t>
            </a:r>
            <a:r>
              <a:rPr lang="en-US" sz="1400" dirty="0"/>
              <a:t>(12-16-22) and </a:t>
            </a:r>
            <a:r>
              <a:rPr lang="en-US" sz="1400" dirty="0">
                <a:solidFill>
                  <a:srgbClr val="C00000"/>
                </a:solidFill>
              </a:rPr>
              <a:t>Minnie Hamilton </a:t>
            </a:r>
            <a:r>
              <a:rPr lang="en-US" sz="1400" dirty="0"/>
              <a:t>(9-13-14)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Are you doing anything new to increase utilization?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4 CAHs with highest total census </a:t>
            </a:r>
            <a:r>
              <a:rPr lang="en-US" sz="1400" dirty="0"/>
              <a:t>(over all 3 quarters) of 85 or greater are as follows: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War  (109)	Grant (107)       Roane (97)      Hampshire (88)      and Jackson at 87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What do you attribute the higher # of overall discharges to?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Jefferson – how do you explain the difference between the 3 qtrs.? (10-5-20)! – How did you manage going up from 5 to 20 over the last 2 qtrs. given COVID-19?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The more programs we have to promote, the better chances we have for more admissions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More on this topic during our next webinar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CC895-78B4-4094-A249-733DB27C5399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01A28-299B-456F-8492-904AD521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8" y="1074730"/>
            <a:ext cx="9144000" cy="55295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Number of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048000" y="6431653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B8A90-C2BC-4E6E-AB03-B7F60B2F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Number of Days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25A7-D1DE-498A-BDB0-6794759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FECF8-426B-4D7E-ACE0-00F6FF4D3A00}"/>
              </a:ext>
            </a:extLst>
          </p:cNvPr>
          <p:cNvSpPr txBox="1"/>
          <p:nvPr/>
        </p:nvSpPr>
        <p:spPr>
          <a:xfrm>
            <a:off x="381000" y="1170087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WV </a:t>
            </a:r>
            <a:r>
              <a:rPr lang="en-US" sz="1400" dirty="0">
                <a:solidFill>
                  <a:srgbClr val="C00000"/>
                </a:solidFill>
              </a:rPr>
              <a:t>median # of days </a:t>
            </a:r>
            <a:r>
              <a:rPr lang="en-US" sz="1400" dirty="0"/>
              <a:t>over the 3 qtrs. has taken a hit was 376 - 319 - 248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7 CAHs had over 1000 days </a:t>
            </a:r>
            <a:r>
              <a:rPr lang="en-US" sz="1400" dirty="0"/>
              <a:t>over the last 3 qtrs.: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Montgomery (1537)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What do you attribute your larger # of days though average # of discharges (79)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Roane (1411)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War (1382)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Broadus (1145)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Hampshire (1138)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Boone (1134)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Jackson (1021)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Important to recognize that # of admissions by itself does not tell the full financial story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Financially, days trumps admissions with cost-based payors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Lower workload with less admissions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May have high admission rate with low # of days if under managed care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The more programs we have to promote, the better chances we have for more days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Has any of the CAHs admitted to SB due to COVID-19?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Would like to hear your experiences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C00000"/>
              </a:buClr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1AA9E-F5C6-4C15-B706-8B2118571E2F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Average Length of Stay (ALOS)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10/1/2019 to 6/30/2020 pulled on 7/14/2020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9EAEC-73B8-4658-8A07-CCEB725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D03C8-406D-42E4-B5FC-C052254E9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566"/>
            <a:ext cx="9144000" cy="51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Average Length of Stay (ALOS)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25A7-D1DE-498A-BDB0-6794759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FECF8-426B-4D7E-ACE0-00F6FF4D3A00}"/>
              </a:ext>
            </a:extLst>
          </p:cNvPr>
          <p:cNvSpPr txBox="1"/>
          <p:nvPr/>
        </p:nvSpPr>
        <p:spPr>
          <a:xfrm>
            <a:off x="304800" y="9906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SB </a:t>
            </a:r>
            <a:r>
              <a:rPr lang="en-US" sz="1400" dirty="0">
                <a:solidFill>
                  <a:srgbClr val="C00000"/>
                </a:solidFill>
              </a:rPr>
              <a:t>ALOS Median remained pretty much the same Q4-13.3, Q1-13.6 but went down to 12.6 for Q2, 2020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Montgomery – what is the reason for longer ALOS in Q2 (26.3)?  </a:t>
            </a:r>
            <a:r>
              <a:rPr lang="en-US" sz="1400" dirty="0"/>
              <a:t>Did your chart review identify good documentation to support such?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Most CAHs experienced a lower ALOS this past quarter – any reason why?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Grant, Jefferson &amp; Sistersville – why continued lower ALOS  9.8, 7.6  &amp; 6.5 respectively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In reviewing your LOSs, important to compare based on: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Medical condition group – are we limiting who we accept for admission too much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Age group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Payor (managed care) 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Functional Improvement (did we use the time needed – do we set patient goals too low)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For instance, if you have lower LOS and lower PI, could that be improved with working with them a bit longer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If you have longer LOS and yet poor PI – could something have been done differently or was it the patient’s make up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Longer LOS are great for finance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Long LOS may improve functional outcome scores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Long LOS may deter Managed Care companies, bundled payment </a:t>
            </a:r>
            <a:r>
              <a:rPr lang="en-US" sz="1400" dirty="0" err="1"/>
              <a:t>etc</a:t>
            </a:r>
            <a:r>
              <a:rPr lang="en-US" sz="1400" dirty="0"/>
              <a:t>…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In any case, let’s make sure the documentation supports the LOS be it very long or very short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A2B27-A675-4E0E-B110-A2F240F606AD}"/>
              </a:ext>
            </a:extLst>
          </p:cNvPr>
          <p:cNvSpPr/>
          <p:nvPr/>
        </p:nvSpPr>
        <p:spPr>
          <a:xfrm>
            <a:off x="7620000" y="685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Stroudwater presentations">
  <a:themeElements>
    <a:clrScheme name="Stroudwate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99"/>
      </a:accent1>
      <a:accent2>
        <a:srgbClr val="FF6600"/>
      </a:accent2>
      <a:accent3>
        <a:srgbClr val="6D6E70"/>
      </a:accent3>
      <a:accent4>
        <a:srgbClr val="0097FE"/>
      </a:accent4>
      <a:accent5>
        <a:srgbClr val="FF964F"/>
      </a:accent5>
      <a:accent6>
        <a:srgbClr val="44546A"/>
      </a:accent6>
      <a:hlink>
        <a:srgbClr val="0563C1"/>
      </a:hlink>
      <a:folHlink>
        <a:srgbClr val="7030A0"/>
      </a:folHlink>
    </a:clrScheme>
    <a:fontScheme name="Stroudwater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udwater presentations" id="{3BC0243A-783B-4EC1-849C-FC725CF56C98}" vid="{0A079EC5-8ED2-47F6-BE8B-186DC6D4E2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44127-FF5D-4EF2-85F1-6DED9E268193}"/>
</file>

<file path=customXml/itemProps2.xml><?xml version="1.0" encoding="utf-8"?>
<ds:datastoreItem xmlns:ds="http://schemas.openxmlformats.org/officeDocument/2006/customXml" ds:itemID="{C18E6DA6-41B8-464D-BCB4-D97EEF6B7CC2}"/>
</file>

<file path=docProps/app.xml><?xml version="1.0" encoding="utf-8"?>
<Properties xmlns="http://schemas.openxmlformats.org/officeDocument/2006/extended-properties" xmlns:vt="http://schemas.openxmlformats.org/officeDocument/2006/docPropsVTypes">
  <Template>Stroudwater presentations</Template>
  <TotalTime>64657</TotalTime>
  <Words>3595</Words>
  <Application>Microsoft Office PowerPoint</Application>
  <PresentationFormat>On-screen Show (4:3)</PresentationFormat>
  <Paragraphs>459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Trebuchet MS</vt:lpstr>
      <vt:lpstr>Verdana</vt:lpstr>
      <vt:lpstr>Wingdings</vt:lpstr>
      <vt:lpstr>Stroudwater presentations</vt:lpstr>
      <vt:lpstr>PowerPoint Presentation</vt:lpstr>
      <vt:lpstr>PowerPoint Presentation</vt:lpstr>
      <vt:lpstr>154 Hospitals Participating in Swing Bed PI/QI Project for Q4 2019 and Q1 &amp; Q2 2020 (Comparison Group Size)</vt:lpstr>
      <vt:lpstr>Total Swing Bed Discharges by Hospital</vt:lpstr>
      <vt:lpstr>Total Swing Bed Discharges by Hospital</vt:lpstr>
      <vt:lpstr>SB Number of Days</vt:lpstr>
      <vt:lpstr>SB Number of Days</vt:lpstr>
      <vt:lpstr>SB Average Length of Stay (ALOS)</vt:lpstr>
      <vt:lpstr>SB Average Length of Stay (ALOS)</vt:lpstr>
      <vt:lpstr>Percent of Total by Primary Payer</vt:lpstr>
      <vt:lpstr>Percent of Total by Primary Payer</vt:lpstr>
      <vt:lpstr>Percent of Total by Age Group</vt:lpstr>
      <vt:lpstr>Percent of Total by Primary Medical Condition</vt:lpstr>
      <vt:lpstr>Percent of Total by Primary Medical Condition</vt:lpstr>
      <vt:lpstr>ALOS by Primary Medical Condition</vt:lpstr>
      <vt:lpstr>ALOS by Primary Medical Condition</vt:lpstr>
      <vt:lpstr>Average BIMS Score</vt:lpstr>
      <vt:lpstr>Number of Exclusions</vt:lpstr>
      <vt:lpstr>Number of Exclusions</vt:lpstr>
      <vt:lpstr>Number of Exclusions</vt:lpstr>
      <vt:lpstr>Performance Improvement Score for Self-Care</vt:lpstr>
      <vt:lpstr>Performance Improvement Score for Self-Care by Primary Medical Condition</vt:lpstr>
      <vt:lpstr>Performance Improvement Scores (Self-Care)</vt:lpstr>
      <vt:lpstr>Performance Improvement Score for Mobility</vt:lpstr>
      <vt:lpstr>Performance Improvement Score for Mobility by Primary Medical Condition</vt:lpstr>
      <vt:lpstr>Performance Improvement Scores (Mobility)</vt:lpstr>
      <vt:lpstr>Percent of Total by Residence Pre-Acute Admission</vt:lpstr>
      <vt:lpstr>Percent of Total by Residence Pre-Acute Admission</vt:lpstr>
      <vt:lpstr>Percent of Total by Discharge Disposition</vt:lpstr>
      <vt:lpstr>Percent of Total by Discharge Disposition</vt:lpstr>
      <vt:lpstr>Percent of Total by 30 Day Follow Up</vt:lpstr>
      <vt:lpstr>Number &amp; Percent of Readmits to Acute  from 30-day Follow Up Call</vt:lpstr>
      <vt:lpstr>Number &amp; Percent of Readmits to SB/SNF from 30-day Follow Up Call</vt:lpstr>
      <vt:lpstr>Number &amp; Percent of Revisits to ED or Observation from 30-day Follow Up Call</vt:lpstr>
      <vt:lpstr>30 Day Follow Up</vt:lpstr>
      <vt:lpstr>State Comparison (October 2019 through June 2020)</vt:lpstr>
      <vt:lpstr>State Comparison (October 2019 through June 2020)</vt:lpstr>
      <vt:lpstr>State Comparison (October 2019 through June 2020) - Reason for Admission (count of records)</vt:lpstr>
      <vt:lpstr>State Comparison (October 2019 through June 2020) PI Self-Care by Primary Condition</vt:lpstr>
      <vt:lpstr>State Comparison (October 2019 through June 2020) PI Mobility by Primary Condition</vt:lpstr>
      <vt:lpstr>PowerPoint Presentation</vt:lpstr>
    </vt:vector>
  </TitlesOfParts>
  <Company>Stroudwater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MBQIP Idaho</dc:title>
  <dc:creator>GLathrop@stroudwater.com</dc:creator>
  <cp:lastModifiedBy>Mary</cp:lastModifiedBy>
  <cp:revision>3294</cp:revision>
  <cp:lastPrinted>2016-04-27T19:19:45Z</cp:lastPrinted>
  <dcterms:created xsi:type="dcterms:W3CDTF">2004-07-11T19:29:50Z</dcterms:created>
  <dcterms:modified xsi:type="dcterms:W3CDTF">2020-07-29T19:37:56Z</dcterms:modified>
</cp:coreProperties>
</file>