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3"/>
  </p:notesMasterIdLst>
  <p:sldIdLst>
    <p:sldId id="3825" r:id="rId5"/>
    <p:sldId id="3838" r:id="rId6"/>
    <p:sldId id="3837" r:id="rId7"/>
    <p:sldId id="3839" r:id="rId8"/>
    <p:sldId id="3840" r:id="rId9"/>
    <p:sldId id="3841" r:id="rId10"/>
    <p:sldId id="3842" r:id="rId11"/>
    <p:sldId id="3843" r:id="rId12"/>
    <p:sldId id="3845" r:id="rId13"/>
    <p:sldId id="3846" r:id="rId14"/>
    <p:sldId id="3847" r:id="rId15"/>
    <p:sldId id="3848" r:id="rId16"/>
    <p:sldId id="3844" r:id="rId17"/>
    <p:sldId id="3849" r:id="rId18"/>
    <p:sldId id="3850" r:id="rId19"/>
    <p:sldId id="3852" r:id="rId20"/>
    <p:sldId id="3851" r:id="rId21"/>
    <p:sldId id="38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2" autoAdjust="0"/>
    <p:restoredTop sz="94660"/>
  </p:normalViewPr>
  <p:slideViewPr>
    <p:cSldViewPr snapToGrid="0">
      <p:cViewPr>
        <p:scale>
          <a:sx n="107" d="100"/>
          <a:sy n="107" d="100"/>
        </p:scale>
        <p:origin x="486" y="114"/>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endParaRPr lang="en-US" dirty="0"/>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endParaRPr lang="en-US" dirty="0"/>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ryguyotconsult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5066584" y="2540445"/>
            <a:ext cx="7333129" cy="2386584"/>
          </a:xfrm>
        </p:spPr>
        <p:txBody>
          <a:bodyPr>
            <a:normAutofit/>
          </a:bodyPr>
          <a:lstStyle/>
          <a:p>
            <a:pPr algn="l">
              <a:tabLst>
                <a:tab pos="1658938" algn="l"/>
              </a:tabLst>
            </a:pPr>
            <a:r>
              <a:rPr lang="en-US" sz="4000" dirty="0">
                <a:solidFill>
                  <a:srgbClr val="FFFFFF"/>
                </a:solidFill>
              </a:rPr>
              <a:t>Swing Bed Program Management</a:t>
            </a:r>
            <a:br>
              <a:rPr lang="en-US" sz="4000" dirty="0">
                <a:solidFill>
                  <a:srgbClr val="FFFFFF"/>
                </a:solidFill>
              </a:rPr>
            </a:br>
            <a:r>
              <a:rPr lang="en-US" sz="4000" dirty="0">
                <a:solidFill>
                  <a:srgbClr val="FFFFFF"/>
                </a:solidFill>
              </a:rPr>
              <a:t>Self Assessment Outcome  					 December 6, 2022</a:t>
            </a:r>
            <a:endParaRPr lang="en-US" sz="4000" dirty="0"/>
          </a:p>
        </p:txBody>
      </p:sp>
      <p:sp>
        <p:nvSpPr>
          <p:cNvPr id="6" name="Subtitle 4">
            <a:extLst>
              <a:ext uri="{FF2B5EF4-FFF2-40B4-BE49-F238E27FC236}">
                <a16:creationId xmlns:a16="http://schemas.microsoft.com/office/drawing/2014/main" id="{51858830-CF51-88A2-E962-BB2AE1BA35F5}"/>
              </a:ext>
            </a:extLst>
          </p:cNvPr>
          <p:cNvSpPr>
            <a:spLocks noGrp="1"/>
          </p:cNvSpPr>
          <p:nvPr>
            <p:ph type="subTitle" idx="1"/>
          </p:nvPr>
        </p:nvSpPr>
        <p:spPr>
          <a:xfrm>
            <a:off x="2723609" y="5202238"/>
            <a:ext cx="9144000" cy="1655762"/>
          </a:xfrm>
        </p:spPr>
        <p:txBody>
          <a:bodyPr>
            <a:normAutofit/>
          </a:bodyPr>
          <a:lstStyle/>
          <a:p>
            <a:r>
              <a:rPr lang="en-US" sz="2000" dirty="0"/>
              <a:t> </a:t>
            </a:r>
          </a:p>
          <a:p>
            <a:r>
              <a:rPr lang="en-US" sz="2000" dirty="0"/>
              <a:t>Mary Guyot Consulting</a:t>
            </a:r>
          </a:p>
          <a:p>
            <a:r>
              <a:rPr lang="en-US" sz="2000" dirty="0">
                <a:hlinkClick r:id="rId2">
                  <a:extLst>
                    <a:ext uri="{A12FA001-AC4F-418D-AE19-62706E023703}">
                      <ahyp:hlinkClr xmlns:ahyp="http://schemas.microsoft.com/office/drawing/2018/hyperlinkcolor" val="tx"/>
                    </a:ext>
                  </a:extLst>
                </a:hlinkClick>
              </a:rPr>
              <a:t>maryguyotconsulting@gmail.com</a:t>
            </a:r>
            <a:endParaRPr lang="en-US" sz="2000" dirty="0"/>
          </a:p>
          <a:p>
            <a:r>
              <a:rPr lang="en-US" sz="2000" dirty="0"/>
              <a:t>(207) 650-5830 (cell/text)</a:t>
            </a:r>
          </a:p>
        </p:txBody>
      </p:sp>
      <p:pic>
        <p:nvPicPr>
          <p:cNvPr id="7" name="Picture 6">
            <a:extLst>
              <a:ext uri="{FF2B5EF4-FFF2-40B4-BE49-F238E27FC236}">
                <a16:creationId xmlns:a16="http://schemas.microsoft.com/office/drawing/2014/main" id="{7D2C72B7-F93B-80EA-6D86-A21D8691F042}"/>
              </a:ext>
            </a:extLst>
          </p:cNvPr>
          <p:cNvPicPr>
            <a:picLocks noChangeAspect="1"/>
          </p:cNvPicPr>
          <p:nvPr/>
        </p:nvPicPr>
        <p:blipFill>
          <a:blip r:embed="rId3"/>
          <a:stretch>
            <a:fillRect/>
          </a:stretch>
        </p:blipFill>
        <p:spPr>
          <a:xfrm>
            <a:off x="171991" y="6021718"/>
            <a:ext cx="3578662" cy="731583"/>
          </a:xfrm>
          <a:prstGeom prst="rect">
            <a:avLst/>
          </a:prstGeom>
        </p:spPr>
      </p:pic>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7238999" y="878063"/>
            <a:ext cx="4542573"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If not the business office, registration clerk or nursing assigned to complete the admission paperwork, who is responsible?   </a:t>
            </a:r>
          </a:p>
        </p:txBody>
      </p:sp>
      <p:sp>
        <p:nvSpPr>
          <p:cNvPr id="5" name="TextBox 4">
            <a:extLst>
              <a:ext uri="{FF2B5EF4-FFF2-40B4-BE49-F238E27FC236}">
                <a16:creationId xmlns:a16="http://schemas.microsoft.com/office/drawing/2014/main" id="{5DA818F4-74E3-63D6-D1F1-6D82F26DD243}"/>
              </a:ext>
            </a:extLst>
          </p:cNvPr>
          <p:cNvSpPr txBox="1"/>
          <p:nvPr/>
        </p:nvSpPr>
        <p:spPr>
          <a:xfrm>
            <a:off x="7238999" y="2096831"/>
            <a:ext cx="4605328" cy="1815882"/>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Minnie Hamilton, Jackson, Jefferson, Preston, Roane, St. Joseph, Broadus, Hampshire &amp; Webster</a:t>
            </a:r>
            <a:r>
              <a:rPr lang="en-US" sz="1600" dirty="0"/>
              <a:t> you answered YES that you do bedside registration for clinical permission to care, and financial responsibility as needed. Please tell us more.</a:t>
            </a:r>
          </a:p>
        </p:txBody>
      </p:sp>
      <p:sp>
        <p:nvSpPr>
          <p:cNvPr id="7" name="TextBox 6">
            <a:extLst>
              <a:ext uri="{FF2B5EF4-FFF2-40B4-BE49-F238E27FC236}">
                <a16:creationId xmlns:a16="http://schemas.microsoft.com/office/drawing/2014/main" id="{7A170482-8C97-E426-FFE0-D96DECFC7027}"/>
              </a:ext>
            </a:extLst>
          </p:cNvPr>
          <p:cNvSpPr txBox="1"/>
          <p:nvPr/>
        </p:nvSpPr>
        <p:spPr>
          <a:xfrm>
            <a:off x="7301753" y="4165035"/>
            <a:ext cx="4542574"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8" name="Picture 7">
            <a:extLst>
              <a:ext uri="{FF2B5EF4-FFF2-40B4-BE49-F238E27FC236}">
                <a16:creationId xmlns:a16="http://schemas.microsoft.com/office/drawing/2014/main" id="{B5A05AAF-EEAE-AC1D-3895-49F91A1D1FAB}"/>
              </a:ext>
            </a:extLst>
          </p:cNvPr>
          <p:cNvPicPr>
            <a:picLocks noChangeAspect="1"/>
          </p:cNvPicPr>
          <p:nvPr/>
        </p:nvPicPr>
        <p:blipFill>
          <a:blip r:embed="rId2"/>
          <a:stretch>
            <a:fillRect/>
          </a:stretch>
        </p:blipFill>
        <p:spPr>
          <a:xfrm>
            <a:off x="347673" y="457571"/>
            <a:ext cx="6780952" cy="5942857"/>
          </a:xfrm>
          <a:prstGeom prst="rect">
            <a:avLst/>
          </a:prstGeom>
          <a:ln>
            <a:solidFill>
              <a:schemeClr val="accent2"/>
            </a:solidFill>
          </a:ln>
        </p:spPr>
      </p:pic>
    </p:spTree>
    <p:extLst>
      <p:ext uri="{BB962C8B-B14F-4D97-AF65-F5344CB8AC3E}">
        <p14:creationId xmlns:p14="http://schemas.microsoft.com/office/powerpoint/2010/main" val="120452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7476565" y="845948"/>
            <a:ext cx="4305007"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Kudos for those of you who comply with those Medicare requirement regardless of the day they are admitted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Content, sample and process </a:t>
            </a:r>
            <a:r>
              <a:rPr lang="en-US" sz="1600" dirty="0" err="1"/>
              <a:t>wiill</a:t>
            </a:r>
            <a:r>
              <a:rPr lang="en-US" sz="1600" dirty="0"/>
              <a:t> be further discussed during the upcoming SB training.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Kudos on Q19 – 20 – 21 for all having:</a:t>
            </a:r>
          </a:p>
          <a:p>
            <a:pPr marL="742950" lvl="1" indent="-285750">
              <a:buFont typeface="Arial" panose="020B0604020202020204" pitchFamily="34" charset="0"/>
              <a:buChar char="•"/>
            </a:pPr>
            <a:r>
              <a:rPr lang="en-US" sz="1600" dirty="0"/>
              <a:t>a new nursing assessment on admission regardless of being admitted from your CAH or not</a:t>
            </a:r>
          </a:p>
          <a:p>
            <a:pPr marL="742950" lvl="1" indent="-285750">
              <a:buFont typeface="Arial" panose="020B0604020202020204" pitchFamily="34" charset="0"/>
              <a:buChar char="•"/>
            </a:pPr>
            <a:r>
              <a:rPr lang="en-US" sz="1600" dirty="0"/>
              <a:t>a process for thorough medication reconciliation  </a:t>
            </a:r>
          </a:p>
          <a:p>
            <a:pPr marL="742950" lvl="1" indent="-285750">
              <a:buFont typeface="Arial" panose="020B0604020202020204" pitchFamily="34" charset="0"/>
              <a:buChar char="•"/>
            </a:pPr>
            <a:r>
              <a:rPr lang="en-US" sz="1600" dirty="0"/>
              <a:t>A process for care planning on admission and on-going </a:t>
            </a:r>
          </a:p>
        </p:txBody>
      </p:sp>
      <p:pic>
        <p:nvPicPr>
          <p:cNvPr id="6" name="Picture 5">
            <a:extLst>
              <a:ext uri="{FF2B5EF4-FFF2-40B4-BE49-F238E27FC236}">
                <a16:creationId xmlns:a16="http://schemas.microsoft.com/office/drawing/2014/main" id="{F480F267-6081-9AAA-8894-519BBF6D7891}"/>
              </a:ext>
            </a:extLst>
          </p:cNvPr>
          <p:cNvPicPr>
            <a:picLocks noChangeAspect="1"/>
          </p:cNvPicPr>
          <p:nvPr/>
        </p:nvPicPr>
        <p:blipFill>
          <a:blip r:embed="rId2"/>
          <a:stretch>
            <a:fillRect/>
          </a:stretch>
        </p:blipFill>
        <p:spPr>
          <a:xfrm>
            <a:off x="410428" y="176619"/>
            <a:ext cx="6904762" cy="6504762"/>
          </a:xfrm>
          <a:prstGeom prst="rect">
            <a:avLst/>
          </a:prstGeom>
          <a:ln>
            <a:solidFill>
              <a:schemeClr val="accent2"/>
            </a:solidFill>
          </a:ln>
        </p:spPr>
      </p:pic>
    </p:spTree>
    <p:extLst>
      <p:ext uri="{BB962C8B-B14F-4D97-AF65-F5344CB8AC3E}">
        <p14:creationId xmlns:p14="http://schemas.microsoft.com/office/powerpoint/2010/main" val="49187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7382434" y="596517"/>
            <a:ext cx="4542573" cy="3077766"/>
          </a:xfrm>
          <a:prstGeom prst="rect">
            <a:avLst/>
          </a:prstGeom>
          <a:noFill/>
        </p:spPr>
        <p:txBody>
          <a:bodyPr wrap="square" rtlCol="0">
            <a:spAutoFit/>
          </a:bodyPr>
          <a:lstStyle/>
          <a:p>
            <a:pPr marL="285750" indent="-285750">
              <a:buFont typeface="Arial" panose="020B0604020202020204" pitchFamily="34" charset="0"/>
              <a:buChar char="•"/>
            </a:pPr>
            <a:r>
              <a:rPr lang="en-US" sz="1600" dirty="0"/>
              <a:t>There were no “Nos” but many had comments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Know that if the patient is only admitted for therapy, they need to start within the next day if not the day of admission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There has to be nursing skill needs if therapy does not start right off.</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Bares discussion</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7A170482-8C97-E426-FFE0-D96DECFC7027}"/>
              </a:ext>
            </a:extLst>
          </p:cNvPr>
          <p:cNvSpPr txBox="1"/>
          <p:nvPr/>
        </p:nvSpPr>
        <p:spPr>
          <a:xfrm>
            <a:off x="7477664" y="4903810"/>
            <a:ext cx="4542574"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8" name="Picture 7">
            <a:extLst>
              <a:ext uri="{FF2B5EF4-FFF2-40B4-BE49-F238E27FC236}">
                <a16:creationId xmlns:a16="http://schemas.microsoft.com/office/drawing/2014/main" id="{DF1357CF-3541-8A00-D92B-82C401C278EF}"/>
              </a:ext>
            </a:extLst>
          </p:cNvPr>
          <p:cNvPicPr>
            <a:picLocks noChangeAspect="1"/>
          </p:cNvPicPr>
          <p:nvPr/>
        </p:nvPicPr>
        <p:blipFill>
          <a:blip r:embed="rId2"/>
          <a:stretch>
            <a:fillRect/>
          </a:stretch>
        </p:blipFill>
        <p:spPr>
          <a:xfrm>
            <a:off x="410428" y="143714"/>
            <a:ext cx="6761905" cy="6714286"/>
          </a:xfrm>
          <a:prstGeom prst="rect">
            <a:avLst/>
          </a:prstGeom>
          <a:ln>
            <a:solidFill>
              <a:schemeClr val="accent2"/>
            </a:solidFill>
          </a:ln>
        </p:spPr>
      </p:pic>
      <p:cxnSp>
        <p:nvCxnSpPr>
          <p:cNvPr id="10" name="Straight Arrow Connector 9">
            <a:extLst>
              <a:ext uri="{FF2B5EF4-FFF2-40B4-BE49-F238E27FC236}">
                <a16:creationId xmlns:a16="http://schemas.microsoft.com/office/drawing/2014/main" id="{98CF0ED0-61E2-B1C2-70C3-88CB8AC4AF6D}"/>
              </a:ext>
            </a:extLst>
          </p:cNvPr>
          <p:cNvCxnSpPr>
            <a:cxnSpLocks/>
          </p:cNvCxnSpPr>
          <p:nvPr/>
        </p:nvCxnSpPr>
        <p:spPr>
          <a:xfrm flipH="1">
            <a:off x="5552902" y="1039091"/>
            <a:ext cx="2019993" cy="38404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9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13</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5DA818F4-74E3-63D6-D1F1-6D82F26DD243}"/>
              </a:ext>
            </a:extLst>
          </p:cNvPr>
          <p:cNvSpPr txBox="1"/>
          <p:nvPr/>
        </p:nvSpPr>
        <p:spPr>
          <a:xfrm>
            <a:off x="7492208" y="1056890"/>
            <a:ext cx="4114801" cy="3785652"/>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Minnie Hamilton</a:t>
            </a:r>
            <a:r>
              <a:rPr lang="en-US" sz="1600" dirty="0"/>
              <a:t>: no communication board or not used as intended?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chemeClr val="accent1"/>
                </a:solidFill>
              </a:rPr>
              <a:t>St. Joseph </a:t>
            </a:r>
            <a:r>
              <a:rPr lang="en-US" sz="1600" dirty="0"/>
              <a:t>– only room for names or the rest is not used?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all who said yes, any interest in sharing a picture of what you use with all the CAHs?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Anybody feel that you truly have a good communication board and have a process in place, and it's adhered to? Can you share please. </a:t>
            </a:r>
          </a:p>
          <a:p>
            <a:pPr marL="285750" indent="-285750">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7A170482-8C97-E426-FFE0-D96DECFC7027}"/>
              </a:ext>
            </a:extLst>
          </p:cNvPr>
          <p:cNvSpPr txBox="1"/>
          <p:nvPr/>
        </p:nvSpPr>
        <p:spPr>
          <a:xfrm>
            <a:off x="7492209" y="5266214"/>
            <a:ext cx="4114800"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 from any of the CAHs?</a:t>
            </a:r>
          </a:p>
        </p:txBody>
      </p:sp>
      <p:pic>
        <p:nvPicPr>
          <p:cNvPr id="6" name="Picture 5">
            <a:extLst>
              <a:ext uri="{FF2B5EF4-FFF2-40B4-BE49-F238E27FC236}">
                <a16:creationId xmlns:a16="http://schemas.microsoft.com/office/drawing/2014/main" id="{8F99FE96-BA1B-0EAD-4279-60BEDE1C5F1D}"/>
              </a:ext>
            </a:extLst>
          </p:cNvPr>
          <p:cNvPicPr>
            <a:picLocks noChangeAspect="1"/>
          </p:cNvPicPr>
          <p:nvPr/>
        </p:nvPicPr>
        <p:blipFill>
          <a:blip r:embed="rId2"/>
          <a:stretch>
            <a:fillRect/>
          </a:stretch>
        </p:blipFill>
        <p:spPr>
          <a:xfrm>
            <a:off x="322111" y="607531"/>
            <a:ext cx="6809524" cy="5228571"/>
          </a:xfrm>
          <a:prstGeom prst="rect">
            <a:avLst/>
          </a:prstGeom>
          <a:ln>
            <a:solidFill>
              <a:schemeClr val="accent2"/>
            </a:solidFill>
          </a:ln>
        </p:spPr>
      </p:pic>
    </p:spTree>
    <p:extLst>
      <p:ext uri="{BB962C8B-B14F-4D97-AF65-F5344CB8AC3E}">
        <p14:creationId xmlns:p14="http://schemas.microsoft.com/office/powerpoint/2010/main" val="230449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14</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5DA818F4-74E3-63D6-D1F1-6D82F26DD243}"/>
              </a:ext>
            </a:extLst>
          </p:cNvPr>
          <p:cNvSpPr txBox="1"/>
          <p:nvPr/>
        </p:nvSpPr>
        <p:spPr>
          <a:xfrm>
            <a:off x="7180810" y="789843"/>
            <a:ext cx="4605328" cy="1323439"/>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Jackson, Roane, Boone, Broadus, Memorial</a:t>
            </a:r>
          </a:p>
          <a:p>
            <a:pPr marL="285750" indent="-285750">
              <a:buFont typeface="Arial" panose="020B0604020202020204" pitchFamily="34" charset="0"/>
              <a:buChar char="•"/>
            </a:pPr>
            <a:r>
              <a:rPr lang="en-US" sz="1600" dirty="0"/>
              <a:t>How do you agree on self-care and mobility status for patients with therapy?</a:t>
            </a:r>
          </a:p>
          <a:p>
            <a:endParaRPr lang="en-US" sz="1600" dirty="0"/>
          </a:p>
        </p:txBody>
      </p:sp>
      <p:sp>
        <p:nvSpPr>
          <p:cNvPr id="7" name="TextBox 6">
            <a:extLst>
              <a:ext uri="{FF2B5EF4-FFF2-40B4-BE49-F238E27FC236}">
                <a16:creationId xmlns:a16="http://schemas.microsoft.com/office/drawing/2014/main" id="{7A170482-8C97-E426-FFE0-D96DECFC7027}"/>
              </a:ext>
            </a:extLst>
          </p:cNvPr>
          <p:cNvSpPr txBox="1"/>
          <p:nvPr/>
        </p:nvSpPr>
        <p:spPr>
          <a:xfrm>
            <a:off x="7238019" y="3576308"/>
            <a:ext cx="4542574"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10" name="Picture 9">
            <a:extLst>
              <a:ext uri="{FF2B5EF4-FFF2-40B4-BE49-F238E27FC236}">
                <a16:creationId xmlns:a16="http://schemas.microsoft.com/office/drawing/2014/main" id="{A8033533-4D36-0FD0-30BE-A6AC46A86131}"/>
              </a:ext>
            </a:extLst>
          </p:cNvPr>
          <p:cNvPicPr>
            <a:picLocks noChangeAspect="1"/>
          </p:cNvPicPr>
          <p:nvPr/>
        </p:nvPicPr>
        <p:blipFill>
          <a:blip r:embed="rId2"/>
          <a:stretch>
            <a:fillRect/>
          </a:stretch>
        </p:blipFill>
        <p:spPr>
          <a:xfrm>
            <a:off x="347673" y="327943"/>
            <a:ext cx="6665700" cy="5537801"/>
          </a:xfrm>
          <a:prstGeom prst="rect">
            <a:avLst/>
          </a:prstGeom>
          <a:ln>
            <a:solidFill>
              <a:schemeClr val="accent2"/>
            </a:solidFill>
          </a:ln>
        </p:spPr>
      </p:pic>
      <p:sp>
        <p:nvSpPr>
          <p:cNvPr id="11" name="TextBox 10">
            <a:extLst>
              <a:ext uri="{FF2B5EF4-FFF2-40B4-BE49-F238E27FC236}">
                <a16:creationId xmlns:a16="http://schemas.microsoft.com/office/drawing/2014/main" id="{172A1BF0-1D1A-D0CF-8AC1-BAB3DEEFD0BA}"/>
              </a:ext>
            </a:extLst>
          </p:cNvPr>
          <p:cNvSpPr txBox="1"/>
          <p:nvPr/>
        </p:nvSpPr>
        <p:spPr>
          <a:xfrm>
            <a:off x="7238019" y="2358363"/>
            <a:ext cx="4542574" cy="861774"/>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Which of you feel you have a good process to agree on self-care and mobility score and would like to share? </a:t>
            </a:r>
          </a:p>
        </p:txBody>
      </p:sp>
    </p:spTree>
    <p:extLst>
      <p:ext uri="{BB962C8B-B14F-4D97-AF65-F5344CB8AC3E}">
        <p14:creationId xmlns:p14="http://schemas.microsoft.com/office/powerpoint/2010/main" val="161416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6804168" y="523291"/>
            <a:ext cx="4956823"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CMS expects wound assessments on admission and at least weekly thereafter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Stagging is a requirement, and they define such in the MDS manual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Some of you have such completed by your NP and others have access to a wound specialist at least for more complicated cases. </a:t>
            </a:r>
          </a:p>
          <a:p>
            <a:pPr marL="285750" indent="-285750">
              <a:buFont typeface="Arial" panose="020B0604020202020204" pitchFamily="34" charset="0"/>
              <a:buChar char="•"/>
            </a:pPr>
            <a:r>
              <a:rPr lang="en-US" sz="1600" dirty="0"/>
              <a:t>It is not recommended that staging be done by all staff</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recommendation is that you identify at least 2 nurses for 7-day coverage and provide them with training for consistency based on CMS definition   </a:t>
            </a:r>
          </a:p>
        </p:txBody>
      </p:sp>
      <p:sp>
        <p:nvSpPr>
          <p:cNvPr id="5" name="TextBox 4">
            <a:extLst>
              <a:ext uri="{FF2B5EF4-FFF2-40B4-BE49-F238E27FC236}">
                <a16:creationId xmlns:a16="http://schemas.microsoft.com/office/drawing/2014/main" id="{5DA818F4-74E3-63D6-D1F1-6D82F26DD243}"/>
              </a:ext>
            </a:extLst>
          </p:cNvPr>
          <p:cNvSpPr txBox="1"/>
          <p:nvPr/>
        </p:nvSpPr>
        <p:spPr>
          <a:xfrm>
            <a:off x="7011293" y="4658588"/>
            <a:ext cx="4605328" cy="1077218"/>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Can anyone share how you have provided training and what is your process to ensure consistency – a wound nurse specialist is not a requirement</a:t>
            </a:r>
          </a:p>
        </p:txBody>
      </p:sp>
      <p:sp>
        <p:nvSpPr>
          <p:cNvPr id="7" name="TextBox 6">
            <a:extLst>
              <a:ext uri="{FF2B5EF4-FFF2-40B4-BE49-F238E27FC236}">
                <a16:creationId xmlns:a16="http://schemas.microsoft.com/office/drawing/2014/main" id="{7A170482-8C97-E426-FFE0-D96DECFC7027}"/>
              </a:ext>
            </a:extLst>
          </p:cNvPr>
          <p:cNvSpPr txBox="1"/>
          <p:nvPr/>
        </p:nvSpPr>
        <p:spPr>
          <a:xfrm>
            <a:off x="7011293" y="5942654"/>
            <a:ext cx="4542574"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6" name="Picture 5">
            <a:extLst>
              <a:ext uri="{FF2B5EF4-FFF2-40B4-BE49-F238E27FC236}">
                <a16:creationId xmlns:a16="http://schemas.microsoft.com/office/drawing/2014/main" id="{39B9C5A3-4B5C-9260-0F02-5E038B897BEE}"/>
              </a:ext>
            </a:extLst>
          </p:cNvPr>
          <p:cNvPicPr>
            <a:picLocks noChangeAspect="1"/>
          </p:cNvPicPr>
          <p:nvPr/>
        </p:nvPicPr>
        <p:blipFill>
          <a:blip r:embed="rId2"/>
          <a:stretch>
            <a:fillRect/>
          </a:stretch>
        </p:blipFill>
        <p:spPr>
          <a:xfrm>
            <a:off x="438544" y="243285"/>
            <a:ext cx="6285714" cy="6371429"/>
          </a:xfrm>
          <a:prstGeom prst="rect">
            <a:avLst/>
          </a:prstGeom>
          <a:ln>
            <a:solidFill>
              <a:schemeClr val="accent2"/>
            </a:solidFill>
          </a:ln>
        </p:spPr>
      </p:pic>
    </p:spTree>
    <p:extLst>
      <p:ext uri="{BB962C8B-B14F-4D97-AF65-F5344CB8AC3E}">
        <p14:creationId xmlns:p14="http://schemas.microsoft.com/office/powerpoint/2010/main" val="125185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6765256" y="716053"/>
            <a:ext cx="4956823"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Both of these best practices distinguishes skill rehab from acute care.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They are both very important to have the team, including the patient and family to be  on the same page.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Can make a big difference in the patient outcome.</a:t>
            </a:r>
          </a:p>
        </p:txBody>
      </p:sp>
      <p:sp>
        <p:nvSpPr>
          <p:cNvPr id="5" name="TextBox 4">
            <a:extLst>
              <a:ext uri="{FF2B5EF4-FFF2-40B4-BE49-F238E27FC236}">
                <a16:creationId xmlns:a16="http://schemas.microsoft.com/office/drawing/2014/main" id="{5DA818F4-74E3-63D6-D1F1-6D82F26DD243}"/>
              </a:ext>
            </a:extLst>
          </p:cNvPr>
          <p:cNvSpPr txBox="1"/>
          <p:nvPr/>
        </p:nvSpPr>
        <p:spPr>
          <a:xfrm>
            <a:off x="6765256" y="3525022"/>
            <a:ext cx="4605328"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This will be discussed in further details during the upcoming SB training series.</a:t>
            </a:r>
          </a:p>
        </p:txBody>
      </p:sp>
      <p:sp>
        <p:nvSpPr>
          <p:cNvPr id="7" name="TextBox 6">
            <a:extLst>
              <a:ext uri="{FF2B5EF4-FFF2-40B4-BE49-F238E27FC236}">
                <a16:creationId xmlns:a16="http://schemas.microsoft.com/office/drawing/2014/main" id="{7A170482-8C97-E426-FFE0-D96DECFC7027}"/>
              </a:ext>
            </a:extLst>
          </p:cNvPr>
          <p:cNvSpPr txBox="1"/>
          <p:nvPr/>
        </p:nvSpPr>
        <p:spPr>
          <a:xfrm>
            <a:off x="6796633" y="4451752"/>
            <a:ext cx="4542574"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8" name="Picture 7">
            <a:extLst>
              <a:ext uri="{FF2B5EF4-FFF2-40B4-BE49-F238E27FC236}">
                <a16:creationId xmlns:a16="http://schemas.microsoft.com/office/drawing/2014/main" id="{541D786D-22E1-4F10-8813-ADC570019D7E}"/>
              </a:ext>
            </a:extLst>
          </p:cNvPr>
          <p:cNvPicPr>
            <a:picLocks noChangeAspect="1"/>
          </p:cNvPicPr>
          <p:nvPr/>
        </p:nvPicPr>
        <p:blipFill>
          <a:blip r:embed="rId2"/>
          <a:stretch>
            <a:fillRect/>
          </a:stretch>
        </p:blipFill>
        <p:spPr>
          <a:xfrm>
            <a:off x="301218" y="160069"/>
            <a:ext cx="5782558" cy="3140083"/>
          </a:xfrm>
          <a:prstGeom prst="rect">
            <a:avLst/>
          </a:prstGeom>
          <a:ln>
            <a:solidFill>
              <a:schemeClr val="accent2"/>
            </a:solidFill>
          </a:ln>
        </p:spPr>
      </p:pic>
      <p:pic>
        <p:nvPicPr>
          <p:cNvPr id="10" name="Picture 9">
            <a:extLst>
              <a:ext uri="{FF2B5EF4-FFF2-40B4-BE49-F238E27FC236}">
                <a16:creationId xmlns:a16="http://schemas.microsoft.com/office/drawing/2014/main" id="{9D922A81-5DA5-2C1C-446D-8F66C1E62147}"/>
              </a:ext>
            </a:extLst>
          </p:cNvPr>
          <p:cNvPicPr>
            <a:picLocks noChangeAspect="1"/>
          </p:cNvPicPr>
          <p:nvPr/>
        </p:nvPicPr>
        <p:blipFill>
          <a:blip r:embed="rId3"/>
          <a:stretch>
            <a:fillRect/>
          </a:stretch>
        </p:blipFill>
        <p:spPr>
          <a:xfrm>
            <a:off x="359407" y="3738289"/>
            <a:ext cx="5741551" cy="2983186"/>
          </a:xfrm>
          <a:prstGeom prst="rect">
            <a:avLst/>
          </a:prstGeom>
          <a:ln>
            <a:solidFill>
              <a:schemeClr val="accent2"/>
            </a:solidFill>
          </a:ln>
        </p:spPr>
      </p:pic>
    </p:spTree>
    <p:extLst>
      <p:ext uri="{BB962C8B-B14F-4D97-AF65-F5344CB8AC3E}">
        <p14:creationId xmlns:p14="http://schemas.microsoft.com/office/powerpoint/2010/main" val="203096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17</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5DA818F4-74E3-63D6-D1F1-6D82F26DD243}"/>
              </a:ext>
            </a:extLst>
          </p:cNvPr>
          <p:cNvSpPr txBox="1"/>
          <p:nvPr/>
        </p:nvSpPr>
        <p:spPr>
          <a:xfrm>
            <a:off x="6904616" y="2658780"/>
            <a:ext cx="4605328" cy="1077218"/>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Minnie Hamilton, Jackson, Pocahontas,  &amp; Sistersville – </a:t>
            </a:r>
            <a:r>
              <a:rPr lang="en-US" sz="1600" dirty="0"/>
              <a:t>all answered YES </a:t>
            </a:r>
          </a:p>
          <a:p>
            <a:pPr marL="285750" indent="-285750">
              <a:buFont typeface="Arial" panose="020B0604020202020204" pitchFamily="34" charset="0"/>
              <a:buChar char="•"/>
            </a:pPr>
            <a:r>
              <a:rPr lang="en-US" sz="1600" dirty="0"/>
              <a:t>Please share your process – what works, what are the challenges?</a:t>
            </a:r>
          </a:p>
        </p:txBody>
      </p:sp>
      <p:sp>
        <p:nvSpPr>
          <p:cNvPr id="7" name="TextBox 6">
            <a:extLst>
              <a:ext uri="{FF2B5EF4-FFF2-40B4-BE49-F238E27FC236}">
                <a16:creationId xmlns:a16="http://schemas.microsoft.com/office/drawing/2014/main" id="{7A170482-8C97-E426-FFE0-D96DECFC7027}"/>
              </a:ext>
            </a:extLst>
          </p:cNvPr>
          <p:cNvSpPr txBox="1"/>
          <p:nvPr/>
        </p:nvSpPr>
        <p:spPr>
          <a:xfrm>
            <a:off x="6904616" y="4394005"/>
            <a:ext cx="4542574"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6" name="Picture 5">
            <a:extLst>
              <a:ext uri="{FF2B5EF4-FFF2-40B4-BE49-F238E27FC236}">
                <a16:creationId xmlns:a16="http://schemas.microsoft.com/office/drawing/2014/main" id="{C3D25A28-3E41-A5F1-97C6-4828A34F626E}"/>
              </a:ext>
            </a:extLst>
          </p:cNvPr>
          <p:cNvPicPr>
            <a:picLocks noChangeAspect="1"/>
          </p:cNvPicPr>
          <p:nvPr/>
        </p:nvPicPr>
        <p:blipFill>
          <a:blip r:embed="rId2"/>
          <a:stretch>
            <a:fillRect/>
          </a:stretch>
        </p:blipFill>
        <p:spPr>
          <a:xfrm>
            <a:off x="256235" y="330571"/>
            <a:ext cx="6417696" cy="5691508"/>
          </a:xfrm>
          <a:prstGeom prst="rect">
            <a:avLst/>
          </a:prstGeom>
        </p:spPr>
      </p:pic>
      <p:sp>
        <p:nvSpPr>
          <p:cNvPr id="8" name="TextBox 7">
            <a:extLst>
              <a:ext uri="{FF2B5EF4-FFF2-40B4-BE49-F238E27FC236}">
                <a16:creationId xmlns:a16="http://schemas.microsoft.com/office/drawing/2014/main" id="{31E8BAE4-6976-4D7D-C8A9-4FA8A3D8366F}"/>
              </a:ext>
            </a:extLst>
          </p:cNvPr>
          <p:cNvSpPr txBox="1"/>
          <p:nvPr/>
        </p:nvSpPr>
        <p:spPr>
          <a:xfrm>
            <a:off x="6796633" y="659307"/>
            <a:ext cx="4956823"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Bedside IDT meetings with invitation to S/O is not a regulation but a nice approach to involve the patient and families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Admittedly, this is very difficult and even more so in an Acute care unit.  </a:t>
            </a:r>
          </a:p>
        </p:txBody>
      </p:sp>
    </p:spTree>
    <p:extLst>
      <p:ext uri="{BB962C8B-B14F-4D97-AF65-F5344CB8AC3E}">
        <p14:creationId xmlns:p14="http://schemas.microsoft.com/office/powerpoint/2010/main" val="281393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FDC3-102C-9399-EAF6-83B2CA4725FB}"/>
              </a:ext>
            </a:extLst>
          </p:cNvPr>
          <p:cNvSpPr>
            <a:spLocks noGrp="1"/>
          </p:cNvSpPr>
          <p:nvPr>
            <p:ph type="title"/>
          </p:nvPr>
        </p:nvSpPr>
        <p:spPr/>
        <p:txBody>
          <a:bodyPr/>
          <a:lstStyle/>
          <a:p>
            <a:r>
              <a:rPr lang="en-US" dirty="0"/>
              <a:t>Next Step</a:t>
            </a:r>
            <a:br>
              <a:rPr lang="en-US" dirty="0"/>
            </a:br>
            <a:endParaRPr lang="en-US" dirty="0"/>
          </a:p>
        </p:txBody>
      </p:sp>
      <p:sp>
        <p:nvSpPr>
          <p:cNvPr id="3" name="Content Placeholder 2">
            <a:extLst>
              <a:ext uri="{FF2B5EF4-FFF2-40B4-BE49-F238E27FC236}">
                <a16:creationId xmlns:a16="http://schemas.microsoft.com/office/drawing/2014/main" id="{910C5B0D-B5E0-50AA-7055-C911D3F1C429}"/>
              </a:ext>
            </a:extLst>
          </p:cNvPr>
          <p:cNvSpPr>
            <a:spLocks noGrp="1"/>
          </p:cNvSpPr>
          <p:nvPr>
            <p:ph idx="1"/>
          </p:nvPr>
        </p:nvSpPr>
        <p:spPr>
          <a:xfrm>
            <a:off x="5250382" y="523701"/>
            <a:ext cx="6275295" cy="5810597"/>
          </a:xfrm>
        </p:spPr>
        <p:txBody>
          <a:bodyPr>
            <a:normAutofit fontScale="92500" lnSpcReduction="10000"/>
          </a:bodyPr>
          <a:lstStyle/>
          <a:p>
            <a:pPr marL="514350" indent="-514350">
              <a:buFont typeface="+mj-lt"/>
              <a:buAutoNum type="arabicParenR"/>
            </a:pPr>
            <a:endParaRPr lang="en-US" sz="2400" dirty="0"/>
          </a:p>
          <a:p>
            <a:pPr marL="514350" indent="-514350">
              <a:buFont typeface="+mj-lt"/>
              <a:buAutoNum type="arabicParenR"/>
            </a:pPr>
            <a:r>
              <a:rPr lang="en-US" sz="2400" dirty="0"/>
              <a:t>Calling it quits for today</a:t>
            </a:r>
          </a:p>
          <a:p>
            <a:pPr marL="514350" indent="-514350">
              <a:buFont typeface="+mj-lt"/>
              <a:buAutoNum type="arabicParenR"/>
            </a:pPr>
            <a:endParaRPr lang="en-US" sz="2400" dirty="0"/>
          </a:p>
          <a:p>
            <a:pPr marL="514350" indent="-514350">
              <a:buFont typeface="+mj-lt"/>
              <a:buAutoNum type="arabicParenR"/>
            </a:pPr>
            <a:r>
              <a:rPr lang="en-US" sz="2400" dirty="0"/>
              <a:t>Thank you for sharing today and asking questions</a:t>
            </a:r>
          </a:p>
          <a:p>
            <a:pPr marL="514350" indent="-514350">
              <a:buFont typeface="+mj-lt"/>
              <a:buAutoNum type="arabicParenR"/>
            </a:pPr>
            <a:endParaRPr lang="en-US" sz="2400" dirty="0"/>
          </a:p>
          <a:p>
            <a:pPr marL="514350" indent="-514350">
              <a:buFont typeface="+mj-lt"/>
              <a:buAutoNum type="arabicParenR"/>
            </a:pPr>
            <a:r>
              <a:rPr lang="en-US" sz="2400" dirty="0"/>
              <a:t>Next Zoom meeting is scheduled for </a:t>
            </a:r>
          </a:p>
          <a:p>
            <a:pPr marL="914400" lvl="1" indent="-223838"/>
            <a:r>
              <a:rPr lang="en-US" sz="2000" dirty="0"/>
              <a:t>Date: Friday December 9, 2022 </a:t>
            </a:r>
          </a:p>
          <a:p>
            <a:pPr marL="914400" lvl="1" indent="-223838"/>
            <a:r>
              <a:rPr lang="en-US" sz="2000" dirty="0"/>
              <a:t>Time: 1:00 – 2:30 PM ET</a:t>
            </a:r>
          </a:p>
          <a:p>
            <a:pPr marL="914400" lvl="1" indent="-223838"/>
            <a:r>
              <a:rPr lang="en-US" sz="2000" dirty="0"/>
              <a:t>Look for zoom link to be emailed to you</a:t>
            </a:r>
          </a:p>
          <a:p>
            <a:pPr marL="515938" indent="-515938">
              <a:buFont typeface="+mj-lt"/>
              <a:buAutoNum type="arabicParenR"/>
            </a:pPr>
            <a:endParaRPr lang="en-US" sz="2400" dirty="0"/>
          </a:p>
          <a:p>
            <a:pPr marL="515938" indent="-515938">
              <a:buFont typeface="+mj-lt"/>
              <a:buAutoNum type="arabicParenR"/>
            </a:pPr>
            <a:r>
              <a:rPr lang="en-US" sz="2400" dirty="0"/>
              <a:t>But I am looking for recommendations on how we will accomplish reviewing all of these “best” practices (we are only up to Q33 of 106 with only one more session) – and we need to start the SB Training in January. </a:t>
            </a:r>
          </a:p>
          <a:p>
            <a:pPr marL="515938" indent="-515938">
              <a:buFont typeface="+mj-lt"/>
              <a:buAutoNum type="arabicParenR"/>
            </a:pPr>
            <a:endParaRPr lang="en-US" sz="2400" dirty="0"/>
          </a:p>
          <a:p>
            <a:pPr marL="457200" lvl="1" indent="0">
              <a:buNone/>
            </a:pPr>
            <a:endParaRPr lang="en-US" sz="2000" dirty="0"/>
          </a:p>
        </p:txBody>
      </p:sp>
      <p:sp>
        <p:nvSpPr>
          <p:cNvPr id="5" name="Footer Placeholder 4">
            <a:extLst>
              <a:ext uri="{FF2B5EF4-FFF2-40B4-BE49-F238E27FC236}">
                <a16:creationId xmlns:a16="http://schemas.microsoft.com/office/drawing/2014/main" id="{6EA23FBD-CC41-A63A-91E3-DB09E9F8BC1B}"/>
              </a:ext>
            </a:extLst>
          </p:cNvPr>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4A6AC88-8C09-E70B-9F71-8D17A6AC89E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81733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2EA5EF-1FF1-7178-434C-00D19B8DB51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a:t>
            </a:fld>
            <a:endParaRPr lang="en-US" dirty="0">
              <a:solidFill>
                <a:prstClr val="black">
                  <a:tint val="75000"/>
                </a:prstClr>
              </a:solidFill>
            </a:endParaRPr>
          </a:p>
        </p:txBody>
      </p:sp>
      <p:sp>
        <p:nvSpPr>
          <p:cNvPr id="5" name="Title 4">
            <a:extLst>
              <a:ext uri="{FF2B5EF4-FFF2-40B4-BE49-F238E27FC236}">
                <a16:creationId xmlns:a16="http://schemas.microsoft.com/office/drawing/2014/main" id="{0F4333C1-B779-5DAD-25B9-41E76DFF0271}"/>
              </a:ext>
            </a:extLst>
          </p:cNvPr>
          <p:cNvSpPr>
            <a:spLocks noGrp="1"/>
          </p:cNvSpPr>
          <p:nvPr>
            <p:ph type="title"/>
          </p:nvPr>
        </p:nvSpPr>
        <p:spPr/>
        <p:txBody>
          <a:bodyPr/>
          <a:lstStyle/>
          <a:p>
            <a:r>
              <a:rPr lang="en-US" dirty="0"/>
              <a:t>Disclaimer</a:t>
            </a:r>
          </a:p>
        </p:txBody>
      </p:sp>
      <p:sp>
        <p:nvSpPr>
          <p:cNvPr id="6" name="TextBox 5">
            <a:extLst>
              <a:ext uri="{FF2B5EF4-FFF2-40B4-BE49-F238E27FC236}">
                <a16:creationId xmlns:a16="http://schemas.microsoft.com/office/drawing/2014/main" id="{BBF4B5BD-13D0-CD55-1539-4DE61D1458EF}"/>
              </a:ext>
            </a:extLst>
          </p:cNvPr>
          <p:cNvSpPr txBox="1"/>
          <p:nvPr/>
        </p:nvSpPr>
        <p:spPr>
          <a:xfrm>
            <a:off x="934570" y="1344706"/>
            <a:ext cx="10322859" cy="4955203"/>
          </a:xfrm>
          <a:prstGeom prst="rect">
            <a:avLst/>
          </a:prstGeom>
          <a:noFill/>
        </p:spPr>
        <p:txBody>
          <a:bodyPr wrap="square" rtlCol="0">
            <a:spAutoFit/>
          </a:bodyPr>
          <a:lstStyle/>
          <a:p>
            <a:pPr marL="285750" indent="-285750">
              <a:buFont typeface="Arial" panose="020B0604020202020204" pitchFamily="34" charset="0"/>
              <a:buChar char="•"/>
            </a:pPr>
            <a:r>
              <a:rPr lang="en-US" sz="1600" dirty="0"/>
              <a:t>These “best practices” are based on this consultant’s 30 yrs. of experience with for profit companies and work with hospitals who specifically wanted to improve every aspect of their SB programs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Some of these “best practices” may be more difficult given the SB rehab is offered in an acute care unit but it should not stop us to strive to make these happen.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Yes, it is more difficult to work with nurses that have both acute care patients and rehab patients especially if not trained in rehab!</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Yes, it is more difficult to work with therapists who are also charged to offer acute therapy and grow the OP business!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Yes, it is more difficult to manage a SB program without the administration team support who do not understand </a:t>
            </a:r>
            <a:r>
              <a:rPr lang="en-US" dirty="0"/>
              <a:t>the difference between acute care and SB rehab!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Regardless, it is our role to offer the most effective skill rehab program possible for our community residents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It’s the right thing to do!</a:t>
            </a:r>
          </a:p>
        </p:txBody>
      </p:sp>
    </p:spTree>
    <p:extLst>
      <p:ext uri="{BB962C8B-B14F-4D97-AF65-F5344CB8AC3E}">
        <p14:creationId xmlns:p14="http://schemas.microsoft.com/office/powerpoint/2010/main" val="234070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CB06E919-3A50-AF55-CD24-95C425601001}"/>
              </a:ext>
            </a:extLst>
          </p:cNvPr>
          <p:cNvPicPr>
            <a:picLocks noChangeAspect="1"/>
          </p:cNvPicPr>
          <p:nvPr/>
        </p:nvPicPr>
        <p:blipFill>
          <a:blip r:embed="rId2"/>
          <a:stretch>
            <a:fillRect/>
          </a:stretch>
        </p:blipFill>
        <p:spPr>
          <a:xfrm>
            <a:off x="577354" y="0"/>
            <a:ext cx="6657164" cy="6621942"/>
          </a:xfrm>
          <a:prstGeom prst="rect">
            <a:avLst/>
          </a:prstGeom>
          <a:ln>
            <a:solidFill>
              <a:schemeClr val="accent2"/>
            </a:solidFill>
          </a:ln>
        </p:spPr>
      </p:pic>
      <p:sp>
        <p:nvSpPr>
          <p:cNvPr id="2" name="TextBox 1">
            <a:extLst>
              <a:ext uri="{FF2B5EF4-FFF2-40B4-BE49-F238E27FC236}">
                <a16:creationId xmlns:a16="http://schemas.microsoft.com/office/drawing/2014/main" id="{19748EBF-3BB6-E48C-7744-84720E1D2DF7}"/>
              </a:ext>
            </a:extLst>
          </p:cNvPr>
          <p:cNvSpPr txBox="1"/>
          <p:nvPr/>
        </p:nvSpPr>
        <p:spPr>
          <a:xfrm>
            <a:off x="7463116" y="589254"/>
            <a:ext cx="4338918"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Crucial for referral sources to easily reach you – asking them to leave a message does not tell them when you will get back to them – if they have choices for SB/SNF, they may move on.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Best way to increase referrals is to be very responsive to the referring sources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they only use fax or emails or special referral system, then those must be monitored at all times.   </a:t>
            </a:r>
          </a:p>
        </p:txBody>
      </p:sp>
      <p:sp>
        <p:nvSpPr>
          <p:cNvPr id="5" name="TextBox 4">
            <a:extLst>
              <a:ext uri="{FF2B5EF4-FFF2-40B4-BE49-F238E27FC236}">
                <a16:creationId xmlns:a16="http://schemas.microsoft.com/office/drawing/2014/main" id="{5DA818F4-74E3-63D6-D1F1-6D82F26DD243}"/>
              </a:ext>
            </a:extLst>
          </p:cNvPr>
          <p:cNvSpPr txBox="1"/>
          <p:nvPr/>
        </p:nvSpPr>
        <p:spPr>
          <a:xfrm>
            <a:off x="7530352" y="4237301"/>
            <a:ext cx="4204447" cy="1323439"/>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War </a:t>
            </a:r>
            <a:r>
              <a:rPr lang="en-US" sz="1600" dirty="0"/>
              <a:t>– please tell us about the portable phone system you have</a:t>
            </a:r>
          </a:p>
          <a:p>
            <a:pPr marL="285750" indent="-285750">
              <a:buFont typeface="Arial" panose="020B0604020202020204" pitchFamily="34" charset="0"/>
              <a:buChar char="•"/>
            </a:pPr>
            <a:r>
              <a:rPr lang="en-US" sz="1600" b="1" dirty="0">
                <a:solidFill>
                  <a:srgbClr val="FF0000"/>
                </a:solidFill>
              </a:rPr>
              <a:t>Minnie Hamilton </a:t>
            </a:r>
            <a:r>
              <a:rPr lang="en-US" sz="1600" dirty="0"/>
              <a:t>– tell us about referral system which loads to your email and linked to your cell tel.</a:t>
            </a:r>
          </a:p>
        </p:txBody>
      </p:sp>
      <p:sp>
        <p:nvSpPr>
          <p:cNvPr id="7" name="TextBox 6">
            <a:extLst>
              <a:ext uri="{FF2B5EF4-FFF2-40B4-BE49-F238E27FC236}">
                <a16:creationId xmlns:a16="http://schemas.microsoft.com/office/drawing/2014/main" id="{7A170482-8C97-E426-FFE0-D96DECFC7027}"/>
              </a:ext>
            </a:extLst>
          </p:cNvPr>
          <p:cNvSpPr txBox="1"/>
          <p:nvPr/>
        </p:nvSpPr>
        <p:spPr>
          <a:xfrm>
            <a:off x="7530352" y="5892895"/>
            <a:ext cx="4204447" cy="338554"/>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 from others?</a:t>
            </a:r>
          </a:p>
        </p:txBody>
      </p:sp>
    </p:spTree>
    <p:extLst>
      <p:ext uri="{BB962C8B-B14F-4D97-AF65-F5344CB8AC3E}">
        <p14:creationId xmlns:p14="http://schemas.microsoft.com/office/powerpoint/2010/main" val="407013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7691716" y="636494"/>
            <a:ext cx="411480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Missing a pre-cert can be very costly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Time is of essence to not lose the referral    </a:t>
            </a:r>
          </a:p>
        </p:txBody>
      </p:sp>
      <p:sp>
        <p:nvSpPr>
          <p:cNvPr id="5" name="TextBox 4">
            <a:extLst>
              <a:ext uri="{FF2B5EF4-FFF2-40B4-BE49-F238E27FC236}">
                <a16:creationId xmlns:a16="http://schemas.microsoft.com/office/drawing/2014/main" id="{5DA818F4-74E3-63D6-D1F1-6D82F26DD243}"/>
              </a:ext>
            </a:extLst>
          </p:cNvPr>
          <p:cNvSpPr txBox="1"/>
          <p:nvPr/>
        </p:nvSpPr>
        <p:spPr>
          <a:xfrm>
            <a:off x="7691716" y="2119963"/>
            <a:ext cx="4114801" cy="3046988"/>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Please comment further</a:t>
            </a:r>
          </a:p>
          <a:p>
            <a:pPr marL="285750" indent="-285750">
              <a:buFont typeface="Arial" panose="020B0604020202020204" pitchFamily="34" charset="0"/>
              <a:buChar char="•"/>
            </a:pPr>
            <a:r>
              <a:rPr lang="en-US" sz="1600" b="1" dirty="0">
                <a:solidFill>
                  <a:srgbClr val="FF0000"/>
                </a:solidFill>
              </a:rPr>
              <a:t>Jefferson</a:t>
            </a:r>
            <a:r>
              <a:rPr lang="en-US" sz="1600" dirty="0"/>
              <a:t>: “This is limited because the person to review the certs is not in our facility. They are notified at the time of referral, but we get it in an email chain response.”</a:t>
            </a:r>
          </a:p>
          <a:p>
            <a:pPr marL="285750" indent="-285750">
              <a:buFont typeface="Arial" panose="020B0604020202020204" pitchFamily="34" charset="0"/>
              <a:buChar char="•"/>
            </a:pPr>
            <a:r>
              <a:rPr lang="en-US" sz="1600" b="1" dirty="0">
                <a:solidFill>
                  <a:srgbClr val="FF0000"/>
                </a:solidFill>
              </a:rPr>
              <a:t>Roane</a:t>
            </a:r>
            <a:r>
              <a:rPr lang="en-US" sz="1600" dirty="0"/>
              <a:t>: No outlined process. Once accepted nurse case manager then starts the auth process.</a:t>
            </a:r>
          </a:p>
          <a:p>
            <a:pPr marL="285750" indent="-285750">
              <a:buFont typeface="Arial" panose="020B0604020202020204" pitchFamily="34" charset="0"/>
              <a:buChar char="•"/>
            </a:pPr>
            <a:r>
              <a:rPr lang="en-US" sz="1600" b="1" dirty="0">
                <a:solidFill>
                  <a:srgbClr val="FF0000"/>
                </a:solidFill>
              </a:rPr>
              <a:t>Webster</a:t>
            </a:r>
            <a:r>
              <a:rPr lang="en-US" sz="1600" dirty="0"/>
              <a:t>: We have a process, but it still does not seem to get pre-certs approvals in a timely manner</a:t>
            </a:r>
          </a:p>
        </p:txBody>
      </p:sp>
      <p:sp>
        <p:nvSpPr>
          <p:cNvPr id="7" name="TextBox 6">
            <a:extLst>
              <a:ext uri="{FF2B5EF4-FFF2-40B4-BE49-F238E27FC236}">
                <a16:creationId xmlns:a16="http://schemas.microsoft.com/office/drawing/2014/main" id="{7A170482-8C97-E426-FFE0-D96DECFC7027}"/>
              </a:ext>
            </a:extLst>
          </p:cNvPr>
          <p:cNvSpPr txBox="1"/>
          <p:nvPr/>
        </p:nvSpPr>
        <p:spPr>
          <a:xfrm>
            <a:off x="7691717" y="5542033"/>
            <a:ext cx="4114800"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11" name="Picture 10">
            <a:extLst>
              <a:ext uri="{FF2B5EF4-FFF2-40B4-BE49-F238E27FC236}">
                <a16:creationId xmlns:a16="http://schemas.microsoft.com/office/drawing/2014/main" id="{1A8FB0CC-53B4-B2DC-735A-89700D46F859}"/>
              </a:ext>
            </a:extLst>
          </p:cNvPr>
          <p:cNvPicPr>
            <a:picLocks noChangeAspect="1"/>
          </p:cNvPicPr>
          <p:nvPr/>
        </p:nvPicPr>
        <p:blipFill>
          <a:blip r:embed="rId2"/>
          <a:stretch>
            <a:fillRect/>
          </a:stretch>
        </p:blipFill>
        <p:spPr>
          <a:xfrm>
            <a:off x="88403" y="218028"/>
            <a:ext cx="7443194" cy="6198914"/>
          </a:xfrm>
          <a:prstGeom prst="rect">
            <a:avLst/>
          </a:prstGeom>
          <a:ln>
            <a:solidFill>
              <a:schemeClr val="accent2">
                <a:lumMod val="60000"/>
                <a:lumOff val="40000"/>
              </a:schemeClr>
            </a:solidFill>
          </a:ln>
        </p:spPr>
      </p:pic>
    </p:spTree>
    <p:extLst>
      <p:ext uri="{BB962C8B-B14F-4D97-AF65-F5344CB8AC3E}">
        <p14:creationId xmlns:p14="http://schemas.microsoft.com/office/powerpoint/2010/main" val="392016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7691716" y="636494"/>
            <a:ext cx="411480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Requiring a team to make the decision regardless of the case often causes unnecessary delays for clinical approval</a:t>
            </a:r>
          </a:p>
        </p:txBody>
      </p:sp>
      <p:sp>
        <p:nvSpPr>
          <p:cNvPr id="5" name="TextBox 4">
            <a:extLst>
              <a:ext uri="{FF2B5EF4-FFF2-40B4-BE49-F238E27FC236}">
                <a16:creationId xmlns:a16="http://schemas.microsoft.com/office/drawing/2014/main" id="{5DA818F4-74E3-63D6-D1F1-6D82F26DD243}"/>
              </a:ext>
            </a:extLst>
          </p:cNvPr>
          <p:cNvSpPr txBox="1"/>
          <p:nvPr/>
        </p:nvSpPr>
        <p:spPr>
          <a:xfrm>
            <a:off x="7691715" y="1998500"/>
            <a:ext cx="4114801" cy="2800767"/>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All: </a:t>
            </a:r>
            <a:r>
              <a:rPr lang="en-US" sz="1600" dirty="0"/>
              <a:t>Who can quickly tell us your process for internal approval</a:t>
            </a:r>
          </a:p>
          <a:p>
            <a:pPr marL="285750" indent="-285750">
              <a:buFont typeface="Arial" panose="020B0604020202020204" pitchFamily="34" charset="0"/>
              <a:buChar char="•"/>
            </a:pPr>
            <a:endParaRPr lang="en-US" sz="1600" b="1" dirty="0">
              <a:solidFill>
                <a:srgbClr val="FF0000"/>
              </a:solidFill>
            </a:endParaRPr>
          </a:p>
          <a:p>
            <a:pPr marL="285750" indent="-285750">
              <a:buFont typeface="Arial" panose="020B0604020202020204" pitchFamily="34" charset="0"/>
              <a:buChar char="•"/>
            </a:pPr>
            <a:r>
              <a:rPr lang="en-US" sz="1600" b="1" dirty="0">
                <a:solidFill>
                  <a:srgbClr val="FF0000"/>
                </a:solidFill>
              </a:rPr>
              <a:t>Broaddus &amp; Webster</a:t>
            </a:r>
            <a:r>
              <a:rPr lang="en-US" sz="1600" dirty="0"/>
              <a:t>: what is your process if the SB Coordinator cannot approve?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chemeClr val="accent1"/>
                </a:solidFill>
              </a:rPr>
              <a:t>Jackson, Grafton, St. Joseph </a:t>
            </a:r>
            <a:r>
              <a:rPr lang="en-US" sz="1600" dirty="0"/>
              <a:t>stated limited access to the physician at times in Q7. Has that stopped you from getting the patient?</a:t>
            </a:r>
          </a:p>
        </p:txBody>
      </p:sp>
      <p:sp>
        <p:nvSpPr>
          <p:cNvPr id="7" name="TextBox 6">
            <a:extLst>
              <a:ext uri="{FF2B5EF4-FFF2-40B4-BE49-F238E27FC236}">
                <a16:creationId xmlns:a16="http://schemas.microsoft.com/office/drawing/2014/main" id="{7A170482-8C97-E426-FFE0-D96DECFC7027}"/>
              </a:ext>
            </a:extLst>
          </p:cNvPr>
          <p:cNvSpPr txBox="1"/>
          <p:nvPr/>
        </p:nvSpPr>
        <p:spPr>
          <a:xfrm>
            <a:off x="7691716" y="5119620"/>
            <a:ext cx="4114800" cy="830997"/>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other  question/comments/suggestions from any of the CAHs?</a:t>
            </a:r>
          </a:p>
        </p:txBody>
      </p:sp>
      <p:pic>
        <p:nvPicPr>
          <p:cNvPr id="6" name="Picture 5">
            <a:extLst>
              <a:ext uri="{FF2B5EF4-FFF2-40B4-BE49-F238E27FC236}">
                <a16:creationId xmlns:a16="http://schemas.microsoft.com/office/drawing/2014/main" id="{57907A81-411C-03C8-F7A5-8C0DE62BCE8F}"/>
              </a:ext>
            </a:extLst>
          </p:cNvPr>
          <p:cNvPicPr>
            <a:picLocks noChangeAspect="1"/>
          </p:cNvPicPr>
          <p:nvPr/>
        </p:nvPicPr>
        <p:blipFill>
          <a:blip r:embed="rId2"/>
          <a:stretch>
            <a:fillRect/>
          </a:stretch>
        </p:blipFill>
        <p:spPr>
          <a:xfrm>
            <a:off x="496292" y="496441"/>
            <a:ext cx="6914286" cy="5923809"/>
          </a:xfrm>
          <a:prstGeom prst="rect">
            <a:avLst/>
          </a:prstGeom>
          <a:ln>
            <a:solidFill>
              <a:schemeClr val="accent2"/>
            </a:solidFill>
          </a:ln>
        </p:spPr>
      </p:pic>
    </p:spTree>
    <p:extLst>
      <p:ext uri="{BB962C8B-B14F-4D97-AF65-F5344CB8AC3E}">
        <p14:creationId xmlns:p14="http://schemas.microsoft.com/office/powerpoint/2010/main" val="247258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7566210" y="600996"/>
            <a:ext cx="411480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It is a requirement to have the referring and accepting physician be able to discuss the referral as needed. </a:t>
            </a:r>
          </a:p>
        </p:txBody>
      </p:sp>
      <p:sp>
        <p:nvSpPr>
          <p:cNvPr id="5" name="TextBox 4">
            <a:extLst>
              <a:ext uri="{FF2B5EF4-FFF2-40B4-BE49-F238E27FC236}">
                <a16:creationId xmlns:a16="http://schemas.microsoft.com/office/drawing/2014/main" id="{5DA818F4-74E3-63D6-D1F1-6D82F26DD243}"/>
              </a:ext>
            </a:extLst>
          </p:cNvPr>
          <p:cNvSpPr txBox="1"/>
          <p:nvPr/>
        </p:nvSpPr>
        <p:spPr>
          <a:xfrm>
            <a:off x="7691715" y="1713753"/>
            <a:ext cx="4114801" cy="1077218"/>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Roane. St Joseph &amp; Webster</a:t>
            </a:r>
            <a:r>
              <a:rPr lang="en-US" sz="1600" dirty="0"/>
              <a:t>: you answered No – is it because you have no process, or somebody does not allow this to happen? </a:t>
            </a:r>
          </a:p>
        </p:txBody>
      </p:sp>
      <p:sp>
        <p:nvSpPr>
          <p:cNvPr id="7" name="TextBox 6">
            <a:extLst>
              <a:ext uri="{FF2B5EF4-FFF2-40B4-BE49-F238E27FC236}">
                <a16:creationId xmlns:a16="http://schemas.microsoft.com/office/drawing/2014/main" id="{7A170482-8C97-E426-FFE0-D96DECFC7027}"/>
              </a:ext>
            </a:extLst>
          </p:cNvPr>
          <p:cNvSpPr txBox="1"/>
          <p:nvPr/>
        </p:nvSpPr>
        <p:spPr>
          <a:xfrm>
            <a:off x="7691716" y="3222711"/>
            <a:ext cx="4114800"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10" name="Picture 9">
            <a:extLst>
              <a:ext uri="{FF2B5EF4-FFF2-40B4-BE49-F238E27FC236}">
                <a16:creationId xmlns:a16="http://schemas.microsoft.com/office/drawing/2014/main" id="{EC3CC84D-D7C0-3895-99B6-DB00F5A8036C}"/>
              </a:ext>
            </a:extLst>
          </p:cNvPr>
          <p:cNvPicPr>
            <a:picLocks noChangeAspect="1"/>
          </p:cNvPicPr>
          <p:nvPr/>
        </p:nvPicPr>
        <p:blipFill>
          <a:blip r:embed="rId2"/>
          <a:stretch>
            <a:fillRect/>
          </a:stretch>
        </p:blipFill>
        <p:spPr>
          <a:xfrm>
            <a:off x="385483" y="415217"/>
            <a:ext cx="6752381" cy="5095238"/>
          </a:xfrm>
          <a:prstGeom prst="rect">
            <a:avLst/>
          </a:prstGeom>
          <a:ln>
            <a:solidFill>
              <a:schemeClr val="accent2"/>
            </a:solidFill>
          </a:ln>
        </p:spPr>
      </p:pic>
    </p:spTree>
    <p:extLst>
      <p:ext uri="{BB962C8B-B14F-4D97-AF65-F5344CB8AC3E}">
        <p14:creationId xmlns:p14="http://schemas.microsoft.com/office/powerpoint/2010/main" val="147100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6974542" y="637107"/>
            <a:ext cx="4831974"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It is important and courteous to let the referring hospital know ASAP as to whether we will clinically accept the patient or deny.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40% said this does not occur. Based on responses, it appears that the issue is more with the 1 hr. requirement and yes, that is flexible based on the case </a:t>
            </a:r>
          </a:p>
        </p:txBody>
      </p:sp>
      <p:sp>
        <p:nvSpPr>
          <p:cNvPr id="5" name="TextBox 4">
            <a:extLst>
              <a:ext uri="{FF2B5EF4-FFF2-40B4-BE49-F238E27FC236}">
                <a16:creationId xmlns:a16="http://schemas.microsoft.com/office/drawing/2014/main" id="{5DA818F4-74E3-63D6-D1F1-6D82F26DD243}"/>
              </a:ext>
            </a:extLst>
          </p:cNvPr>
          <p:cNvSpPr txBox="1"/>
          <p:nvPr/>
        </p:nvSpPr>
        <p:spPr>
          <a:xfrm>
            <a:off x="7028332" y="3429000"/>
            <a:ext cx="4583411" cy="1815882"/>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Jackson, Roane, Hampshire, Boone, St Joseph &amp; Webster</a:t>
            </a:r>
            <a:r>
              <a:rPr lang="en-US" sz="1600" dirty="0"/>
              <a:t>: you answered No with no comment – is it because you do not call back until you have both clinical and financial approval or did it have to do with the 1 hr. timing, have no process, or somebody does not allow this to happen? </a:t>
            </a:r>
          </a:p>
        </p:txBody>
      </p:sp>
      <p:sp>
        <p:nvSpPr>
          <p:cNvPr id="7" name="TextBox 6">
            <a:extLst>
              <a:ext uri="{FF2B5EF4-FFF2-40B4-BE49-F238E27FC236}">
                <a16:creationId xmlns:a16="http://schemas.microsoft.com/office/drawing/2014/main" id="{7A170482-8C97-E426-FFE0-D96DECFC7027}"/>
              </a:ext>
            </a:extLst>
          </p:cNvPr>
          <p:cNvSpPr txBox="1"/>
          <p:nvPr/>
        </p:nvSpPr>
        <p:spPr>
          <a:xfrm>
            <a:off x="6974541" y="5615582"/>
            <a:ext cx="4664093"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6" name="Picture 5">
            <a:extLst>
              <a:ext uri="{FF2B5EF4-FFF2-40B4-BE49-F238E27FC236}">
                <a16:creationId xmlns:a16="http://schemas.microsoft.com/office/drawing/2014/main" id="{95866A93-9167-A09C-7DDB-F3873A326554}"/>
              </a:ext>
            </a:extLst>
          </p:cNvPr>
          <p:cNvPicPr>
            <a:picLocks noChangeAspect="1"/>
          </p:cNvPicPr>
          <p:nvPr/>
        </p:nvPicPr>
        <p:blipFill>
          <a:blip r:embed="rId2"/>
          <a:stretch>
            <a:fillRect/>
          </a:stretch>
        </p:blipFill>
        <p:spPr>
          <a:xfrm>
            <a:off x="532636" y="205036"/>
            <a:ext cx="6097529" cy="6667313"/>
          </a:xfrm>
          <a:prstGeom prst="rect">
            <a:avLst/>
          </a:prstGeom>
          <a:ln>
            <a:solidFill>
              <a:schemeClr val="accent2"/>
            </a:solidFill>
          </a:ln>
        </p:spPr>
      </p:pic>
    </p:spTree>
    <p:extLst>
      <p:ext uri="{BB962C8B-B14F-4D97-AF65-F5344CB8AC3E}">
        <p14:creationId xmlns:p14="http://schemas.microsoft.com/office/powerpoint/2010/main" val="345013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7238999" y="514254"/>
            <a:ext cx="4114801"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66.67 CAHs do not have a practice to call the family in advance of the transfer as part of the pre-admission acceptance process as needed if the discharge plan is not clear.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practice of calling the family often prevents discharge issues </a:t>
            </a:r>
          </a:p>
        </p:txBody>
      </p:sp>
      <p:sp>
        <p:nvSpPr>
          <p:cNvPr id="5" name="TextBox 4">
            <a:extLst>
              <a:ext uri="{FF2B5EF4-FFF2-40B4-BE49-F238E27FC236}">
                <a16:creationId xmlns:a16="http://schemas.microsoft.com/office/drawing/2014/main" id="{5DA818F4-74E3-63D6-D1F1-6D82F26DD243}"/>
              </a:ext>
            </a:extLst>
          </p:cNvPr>
          <p:cNvSpPr txBox="1"/>
          <p:nvPr/>
        </p:nvSpPr>
        <p:spPr>
          <a:xfrm>
            <a:off x="7337611" y="2860557"/>
            <a:ext cx="4666130" cy="830997"/>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Jackson, Grant, Pocahontas, Preston, &amp; Roane </a:t>
            </a:r>
            <a:r>
              <a:rPr lang="en-US" sz="1600" dirty="0"/>
              <a:t>: you answered YES – kudos. Tell us more about your process</a:t>
            </a:r>
          </a:p>
        </p:txBody>
      </p:sp>
      <p:sp>
        <p:nvSpPr>
          <p:cNvPr id="7" name="TextBox 6">
            <a:extLst>
              <a:ext uri="{FF2B5EF4-FFF2-40B4-BE49-F238E27FC236}">
                <a16:creationId xmlns:a16="http://schemas.microsoft.com/office/drawing/2014/main" id="{7A170482-8C97-E426-FFE0-D96DECFC7027}"/>
              </a:ext>
            </a:extLst>
          </p:cNvPr>
          <p:cNvSpPr txBox="1"/>
          <p:nvPr/>
        </p:nvSpPr>
        <p:spPr>
          <a:xfrm>
            <a:off x="7337611" y="5800654"/>
            <a:ext cx="4737848"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8" name="Picture 7">
            <a:extLst>
              <a:ext uri="{FF2B5EF4-FFF2-40B4-BE49-F238E27FC236}">
                <a16:creationId xmlns:a16="http://schemas.microsoft.com/office/drawing/2014/main" id="{E630399E-89CA-7D4D-66BA-CE016A4BE171}"/>
              </a:ext>
            </a:extLst>
          </p:cNvPr>
          <p:cNvPicPr>
            <a:picLocks noChangeAspect="1"/>
          </p:cNvPicPr>
          <p:nvPr/>
        </p:nvPicPr>
        <p:blipFill>
          <a:blip r:embed="rId2"/>
          <a:stretch>
            <a:fillRect/>
          </a:stretch>
        </p:blipFill>
        <p:spPr>
          <a:xfrm>
            <a:off x="385483" y="437749"/>
            <a:ext cx="6847619" cy="5200000"/>
          </a:xfrm>
          <a:prstGeom prst="rect">
            <a:avLst/>
          </a:prstGeom>
          <a:ln>
            <a:solidFill>
              <a:schemeClr val="accent2"/>
            </a:solidFill>
          </a:ln>
        </p:spPr>
      </p:pic>
      <p:sp>
        <p:nvSpPr>
          <p:cNvPr id="10" name="TextBox 9">
            <a:extLst>
              <a:ext uri="{FF2B5EF4-FFF2-40B4-BE49-F238E27FC236}">
                <a16:creationId xmlns:a16="http://schemas.microsoft.com/office/drawing/2014/main" id="{36357E60-06F1-306D-CF96-CF99F6032E41}"/>
              </a:ext>
            </a:extLst>
          </p:cNvPr>
          <p:cNvSpPr txBox="1"/>
          <p:nvPr/>
        </p:nvSpPr>
        <p:spPr>
          <a:xfrm>
            <a:off x="7301752" y="4151615"/>
            <a:ext cx="4737848" cy="1323439"/>
          </a:xfrm>
          <a:prstGeom prst="rect">
            <a:avLst/>
          </a:prstGeom>
          <a:noFill/>
          <a:ln>
            <a:solidFill>
              <a:srgbClr val="FF0000"/>
            </a:solidFill>
          </a:ln>
        </p:spPr>
        <p:txBody>
          <a:bodyPr wrap="square" rtlCol="0">
            <a:spAutoFit/>
          </a:bodyPr>
          <a:lstStyle>
            <a:defPPr>
              <a:defRPr lang="en-US"/>
            </a:defPPr>
            <a:lvl1pPr marL="285750" indent="-285750">
              <a:buFont typeface="Arial" panose="020B0604020202020204" pitchFamily="34" charset="0"/>
              <a:buChar char="•"/>
              <a:defRPr sz="1600" b="1">
                <a:solidFill>
                  <a:srgbClr val="FF0000"/>
                </a:solidFill>
              </a:defRPr>
            </a:lvl1pPr>
          </a:lstStyle>
          <a:p>
            <a:r>
              <a:rPr lang="en-US" b="0" dirty="0">
                <a:solidFill>
                  <a:schemeClr val="tx1"/>
                </a:solidFill>
              </a:rPr>
              <a:t>On Q13 it asked whether you explain expectations of SB while still in acute – </a:t>
            </a:r>
            <a:r>
              <a:rPr lang="en-US" dirty="0"/>
              <a:t>Roane, </a:t>
            </a:r>
            <a:r>
              <a:rPr lang="en-US" b="0" dirty="0">
                <a:solidFill>
                  <a:schemeClr val="tx1"/>
                </a:solidFill>
              </a:rPr>
              <a:t>you noted that the SB program is discussed but need to provide more detailed information on expectations.  Tell us more.</a:t>
            </a:r>
          </a:p>
        </p:txBody>
      </p:sp>
    </p:spTree>
    <p:extLst>
      <p:ext uri="{BB962C8B-B14F-4D97-AF65-F5344CB8AC3E}">
        <p14:creationId xmlns:p14="http://schemas.microsoft.com/office/powerpoint/2010/main" val="229374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235F6-0421-25EC-5A17-32AEB48F7E5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19748EBF-3BB6-E48C-7744-84720E1D2DF7}"/>
              </a:ext>
            </a:extLst>
          </p:cNvPr>
          <p:cNvSpPr txBox="1"/>
          <p:nvPr/>
        </p:nvSpPr>
        <p:spPr>
          <a:xfrm>
            <a:off x="7301751" y="423811"/>
            <a:ext cx="4542573"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 1 complaint I used to get from nurses of hospitals I consulted with was the lack of communication regarding new admissions.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As we know, strong communication is key to preventing issues – we cannot rely on word of mouth.  </a:t>
            </a:r>
          </a:p>
        </p:txBody>
      </p:sp>
      <p:sp>
        <p:nvSpPr>
          <p:cNvPr id="5" name="TextBox 4">
            <a:extLst>
              <a:ext uri="{FF2B5EF4-FFF2-40B4-BE49-F238E27FC236}">
                <a16:creationId xmlns:a16="http://schemas.microsoft.com/office/drawing/2014/main" id="{5DA818F4-74E3-63D6-D1F1-6D82F26DD243}"/>
              </a:ext>
            </a:extLst>
          </p:cNvPr>
          <p:cNvSpPr txBox="1"/>
          <p:nvPr/>
        </p:nvSpPr>
        <p:spPr>
          <a:xfrm>
            <a:off x="7301752" y="2564912"/>
            <a:ext cx="4542573" cy="2800767"/>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b="1" dirty="0">
                <a:solidFill>
                  <a:srgbClr val="FF0000"/>
                </a:solidFill>
              </a:rPr>
              <a:t>Grant, Jefferson, Sistersville, Grafton, War, Boone &amp; Hampshire</a:t>
            </a:r>
            <a:r>
              <a:rPr lang="en-US" sz="1600" dirty="0"/>
              <a:t> you answered YES you have a tool– kudos. Tell us more a bit more but mostly would you agree to send your tool to me and I will add mine to be sent out to all?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Q15 – asks for whether we share the tool with nursing and therapy, but do we also tell them when to expect a patient?</a:t>
            </a:r>
          </a:p>
          <a:p>
            <a:pPr marL="285750" indent="-285750">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7A170482-8C97-E426-FFE0-D96DECFC7027}"/>
              </a:ext>
            </a:extLst>
          </p:cNvPr>
          <p:cNvSpPr txBox="1"/>
          <p:nvPr/>
        </p:nvSpPr>
        <p:spPr>
          <a:xfrm>
            <a:off x="7301752" y="5626133"/>
            <a:ext cx="4542574"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t>Any question/comments/suggestions from any of the CAHs?</a:t>
            </a:r>
          </a:p>
        </p:txBody>
      </p:sp>
      <p:pic>
        <p:nvPicPr>
          <p:cNvPr id="6" name="Picture 5">
            <a:extLst>
              <a:ext uri="{FF2B5EF4-FFF2-40B4-BE49-F238E27FC236}">
                <a16:creationId xmlns:a16="http://schemas.microsoft.com/office/drawing/2014/main" id="{A20C7367-468B-F001-851C-DD951DB0E740}"/>
              </a:ext>
            </a:extLst>
          </p:cNvPr>
          <p:cNvPicPr>
            <a:picLocks noChangeAspect="1"/>
          </p:cNvPicPr>
          <p:nvPr/>
        </p:nvPicPr>
        <p:blipFill>
          <a:blip r:embed="rId2"/>
          <a:stretch>
            <a:fillRect/>
          </a:stretch>
        </p:blipFill>
        <p:spPr>
          <a:xfrm>
            <a:off x="410428" y="227220"/>
            <a:ext cx="6828571" cy="5828571"/>
          </a:xfrm>
          <a:prstGeom prst="rect">
            <a:avLst/>
          </a:prstGeom>
          <a:ln>
            <a:solidFill>
              <a:schemeClr val="accent2"/>
            </a:solidFill>
          </a:ln>
        </p:spPr>
      </p:pic>
    </p:spTree>
    <p:extLst>
      <p:ext uri="{BB962C8B-B14F-4D97-AF65-F5344CB8AC3E}">
        <p14:creationId xmlns:p14="http://schemas.microsoft.com/office/powerpoint/2010/main" val="3702441907"/>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5ca0338-3464-458c-8d8c-befa0d25d337" xsi:nil="true"/>
    <TaxCatchAll xmlns="16c272d2-2932-4024-9014-5baf0e569aad" xsi:nil="true"/>
    <lcf76f155ced4ddcb4097134ff3c332f xmlns="55ca0338-3464-458c-8d8c-befa0d25d3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87D62E9-63CE-4438-B85D-9ADEB390056B}"/>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{BAF7F5DE-F967-48CF-B678-3BB5927DD730}tf78504181_win32</Template>
  <TotalTime>10042</TotalTime>
  <Words>1695</Words>
  <Application>Microsoft Office PowerPoint</Application>
  <PresentationFormat>Widescreen</PresentationFormat>
  <Paragraphs>146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 LT Pro</vt:lpstr>
      <vt:lpstr>Calibri</vt:lpstr>
      <vt:lpstr>Tw Cen MT</vt:lpstr>
      <vt:lpstr>ShapesVTI</vt:lpstr>
      <vt:lpstr>Swing Bed Program Management Self Assessment Outcome        December 6, 2022</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Swing Bed Program Management Self Assessment Outcome Overview</dc:title>
  <dc:creator>Mary Guyot</dc:creator>
  <cp:lastModifiedBy>Mary Guyot</cp:lastModifiedBy>
  <cp:revision>7</cp:revision>
  <dcterms:created xsi:type="dcterms:W3CDTF">2022-11-04T20:26:12Z</dcterms:created>
  <dcterms:modified xsi:type="dcterms:W3CDTF">2022-12-03T05:34:35Z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