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107"/>
  </p:notesMasterIdLst>
  <p:sldIdLst>
    <p:sldId id="257" r:id="rId2"/>
    <p:sldId id="3755" r:id="rId3"/>
    <p:sldId id="458" r:id="rId4"/>
    <p:sldId id="478" r:id="rId5"/>
    <p:sldId id="479" r:id="rId6"/>
    <p:sldId id="480" r:id="rId7"/>
    <p:sldId id="3727" r:id="rId8"/>
    <p:sldId id="3754" r:id="rId9"/>
    <p:sldId id="3811" r:id="rId10"/>
    <p:sldId id="3756" r:id="rId11"/>
    <p:sldId id="3757" r:id="rId12"/>
    <p:sldId id="3758" r:id="rId13"/>
    <p:sldId id="1945" r:id="rId14"/>
    <p:sldId id="3812" r:id="rId15"/>
    <p:sldId id="1946" r:id="rId16"/>
    <p:sldId id="1947" r:id="rId17"/>
    <p:sldId id="1949" r:id="rId18"/>
    <p:sldId id="1950" r:id="rId19"/>
    <p:sldId id="1951" r:id="rId20"/>
    <p:sldId id="1952" r:id="rId21"/>
    <p:sldId id="1948" r:id="rId22"/>
    <p:sldId id="3714" r:id="rId23"/>
    <p:sldId id="3715" r:id="rId24"/>
    <p:sldId id="1954" r:id="rId25"/>
    <p:sldId id="1953" r:id="rId26"/>
    <p:sldId id="3311" r:id="rId27"/>
    <p:sldId id="3312" r:id="rId28"/>
    <p:sldId id="3770" r:id="rId29"/>
    <p:sldId id="3720" r:id="rId30"/>
    <p:sldId id="3721" r:id="rId31"/>
    <p:sldId id="1955" r:id="rId32"/>
    <p:sldId id="3723" r:id="rId33"/>
    <p:sldId id="3813" r:id="rId34"/>
    <p:sldId id="1956" r:id="rId35"/>
    <p:sldId id="3771" r:id="rId36"/>
    <p:sldId id="1957" r:id="rId37"/>
    <p:sldId id="1958" r:id="rId38"/>
    <p:sldId id="3690" r:id="rId39"/>
    <p:sldId id="3713" r:id="rId40"/>
    <p:sldId id="3711" r:id="rId41"/>
    <p:sldId id="3814" r:id="rId42"/>
    <p:sldId id="1960" r:id="rId43"/>
    <p:sldId id="3799" r:id="rId44"/>
    <p:sldId id="1961" r:id="rId45"/>
    <p:sldId id="3774" r:id="rId46"/>
    <p:sldId id="3735" r:id="rId47"/>
    <p:sldId id="3768" r:id="rId48"/>
    <p:sldId id="2007" r:id="rId49"/>
    <p:sldId id="3728" r:id="rId50"/>
    <p:sldId id="3729" r:id="rId51"/>
    <p:sldId id="2003" r:id="rId52"/>
    <p:sldId id="3736" r:id="rId53"/>
    <p:sldId id="3737" r:id="rId54"/>
    <p:sldId id="3738" r:id="rId55"/>
    <p:sldId id="3739" r:id="rId56"/>
    <p:sldId id="3740" r:id="rId57"/>
    <p:sldId id="3741" r:id="rId58"/>
    <p:sldId id="2004" r:id="rId59"/>
    <p:sldId id="3742" r:id="rId60"/>
    <p:sldId id="3743" r:id="rId61"/>
    <p:sldId id="3731" r:id="rId62"/>
    <p:sldId id="3732" r:id="rId63"/>
    <p:sldId id="2010" r:id="rId64"/>
    <p:sldId id="3733" r:id="rId65"/>
    <p:sldId id="3734" r:id="rId66"/>
    <p:sldId id="3748" r:id="rId67"/>
    <p:sldId id="3820" r:id="rId68"/>
    <p:sldId id="3749" r:id="rId69"/>
    <p:sldId id="3801" r:id="rId70"/>
    <p:sldId id="3750" r:id="rId71"/>
    <p:sldId id="3800" r:id="rId72"/>
    <p:sldId id="3745" r:id="rId73"/>
    <p:sldId id="3747" r:id="rId74"/>
    <p:sldId id="309" r:id="rId75"/>
    <p:sldId id="3815" r:id="rId76"/>
    <p:sldId id="3726" r:id="rId77"/>
    <p:sldId id="3792" r:id="rId78"/>
    <p:sldId id="3793" r:id="rId79"/>
    <p:sldId id="3794" r:id="rId80"/>
    <p:sldId id="3816" r:id="rId81"/>
    <p:sldId id="3795" r:id="rId82"/>
    <p:sldId id="3796" r:id="rId83"/>
    <p:sldId id="3797" r:id="rId84"/>
    <p:sldId id="3760" r:id="rId85"/>
    <p:sldId id="3761" r:id="rId86"/>
    <p:sldId id="3798" r:id="rId87"/>
    <p:sldId id="3762" r:id="rId88"/>
    <p:sldId id="3763" r:id="rId89"/>
    <p:sldId id="3764" r:id="rId90"/>
    <p:sldId id="3765" r:id="rId91"/>
    <p:sldId id="3802" r:id="rId92"/>
    <p:sldId id="3803" r:id="rId93"/>
    <p:sldId id="3804" r:id="rId94"/>
    <p:sldId id="3805" r:id="rId95"/>
    <p:sldId id="3806" r:id="rId96"/>
    <p:sldId id="3807" r:id="rId97"/>
    <p:sldId id="3817" r:id="rId98"/>
    <p:sldId id="3808" r:id="rId99"/>
    <p:sldId id="3809" r:id="rId100"/>
    <p:sldId id="3810" r:id="rId101"/>
    <p:sldId id="3818" r:id="rId102"/>
    <p:sldId id="3752" r:id="rId103"/>
    <p:sldId id="3819" r:id="rId104"/>
    <p:sldId id="3821" r:id="rId105"/>
    <p:sldId id="3686" r:id="rId10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en Meisterling" initials="KM" lastIdx="23" clrIdx="0">
    <p:extLst>
      <p:ext uri="{19B8F6BF-5375-455C-9EA6-DF929625EA0E}">
        <p15:presenceInfo xmlns:p15="http://schemas.microsoft.com/office/powerpoint/2012/main" userId="01f8608e17f0e498" providerId="Windows Live"/>
      </p:ext>
    </p:extLst>
  </p:cmAuthor>
  <p:cmAuthor id="2" name="Mary Guyot" initials="MG" lastIdx="27" clrIdx="1">
    <p:extLst>
      <p:ext uri="{19B8F6BF-5375-455C-9EA6-DF929625EA0E}">
        <p15:presenceInfo xmlns:p15="http://schemas.microsoft.com/office/powerpoint/2012/main" userId="4a0edd994a99b7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9202"/>
    <a:srgbClr val="0066A0"/>
    <a:srgbClr val="44546A"/>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192" autoAdjust="0"/>
  </p:normalViewPr>
  <p:slideViewPr>
    <p:cSldViewPr snapToGrid="0">
      <p:cViewPr varScale="1">
        <p:scale>
          <a:sx n="107" d="100"/>
          <a:sy n="107" d="100"/>
        </p:scale>
        <p:origin x="6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CEA7BF4-46DB-46AC-9769-D7E21EC4D00C}" type="datetimeFigureOut">
              <a:rPr lang="en-US" smtClean="0"/>
              <a:t>10/24/2022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B1A99CD-D0F3-4BA5-AFF8-DB00C4F0AEAC}" type="slidenum">
              <a:rPr lang="en-US" smtClean="0"/>
              <a:t>‹#›</a:t>
            </a:fld>
            <a:endParaRPr lang="en-US" dirty="0"/>
          </a:p>
        </p:txBody>
      </p:sp>
    </p:spTree>
    <p:extLst>
      <p:ext uri="{BB962C8B-B14F-4D97-AF65-F5344CB8AC3E}">
        <p14:creationId xmlns:p14="http://schemas.microsoft.com/office/powerpoint/2010/main" val="1127148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A99CD-D0F3-4BA5-AFF8-DB00C4F0AEAC}" type="slidenum">
              <a:rPr lang="en-US" smtClean="0"/>
              <a:t>1</a:t>
            </a:fld>
            <a:endParaRPr lang="en-US" dirty="0"/>
          </a:p>
        </p:txBody>
      </p:sp>
    </p:spTree>
    <p:extLst>
      <p:ext uri="{BB962C8B-B14F-4D97-AF65-F5344CB8AC3E}">
        <p14:creationId xmlns:p14="http://schemas.microsoft.com/office/powerpoint/2010/main" val="4148566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50</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32468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51</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613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52</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5764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53</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14433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54</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07307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55</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28165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56</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68168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57</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27369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58</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26912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59</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0027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F83C3FC-7116-55B1-77BA-E8B4C7A914A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056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60</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55161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61</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90154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62</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36595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63</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6824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64</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77897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65</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03808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66</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40202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68</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31638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70</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2980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72</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019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Image Placeholder 1">
            <a:extLst>
              <a:ext uri="{FF2B5EF4-FFF2-40B4-BE49-F238E27FC236}">
                <a16:creationId xmlns:a16="http://schemas.microsoft.com/office/drawing/2014/main" id="{B1B8ADC7-F874-4BD6-B2D4-83EFB34269CA}"/>
              </a:ext>
            </a:extLst>
          </p:cNvPr>
          <p:cNvSpPr>
            <a:spLocks noGrp="1" noRot="1" noChangeAspect="1" noChangeArrowheads="1" noTextEdit="1"/>
          </p:cNvSpPr>
          <p:nvPr>
            <p:ph type="sldImg"/>
          </p:nvPr>
        </p:nvSpPr>
        <p:spPr>
          <a:ln/>
        </p:spPr>
      </p:sp>
      <p:sp>
        <p:nvSpPr>
          <p:cNvPr id="504835" name="Notes Placeholder 2">
            <a:extLst>
              <a:ext uri="{FF2B5EF4-FFF2-40B4-BE49-F238E27FC236}">
                <a16:creationId xmlns:a16="http://schemas.microsoft.com/office/drawing/2014/main" id="{9D4489DF-A2EF-433D-9EFF-03B87B74A9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4836" name="Slide Number Placeholder 3">
            <a:extLst>
              <a:ext uri="{FF2B5EF4-FFF2-40B4-BE49-F238E27FC236}">
                <a16:creationId xmlns:a16="http://schemas.microsoft.com/office/drawing/2014/main" id="{13D3E069-FB00-41A1-8FB3-293D5030E4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6125" indent="-285750">
              <a:spcBef>
                <a:spcPct val="30000"/>
              </a:spcBef>
              <a:defRPr sz="1200">
                <a:solidFill>
                  <a:schemeClr val="tx1"/>
                </a:solidFill>
                <a:latin typeface="Arial" panose="020B0604020202020204" pitchFamily="34" charset="0"/>
              </a:defRPr>
            </a:lvl2pPr>
            <a:lvl3pPr marL="1147763" indent="-228600">
              <a:spcBef>
                <a:spcPct val="30000"/>
              </a:spcBef>
              <a:defRPr sz="1200">
                <a:solidFill>
                  <a:schemeClr val="tx1"/>
                </a:solidFill>
                <a:latin typeface="Arial" panose="020B0604020202020204" pitchFamily="34" charset="0"/>
              </a:defRPr>
            </a:lvl3pPr>
            <a:lvl4pPr marL="1606550" indent="-228600">
              <a:spcBef>
                <a:spcPct val="30000"/>
              </a:spcBef>
              <a:defRPr sz="1200">
                <a:solidFill>
                  <a:schemeClr val="tx1"/>
                </a:solidFill>
                <a:latin typeface="Arial" panose="020B0604020202020204" pitchFamily="34" charset="0"/>
              </a:defRPr>
            </a:lvl4pPr>
            <a:lvl5pPr marL="2065338" indent="-228600">
              <a:spcBef>
                <a:spcPct val="30000"/>
              </a:spcBef>
              <a:defRPr sz="1200">
                <a:solidFill>
                  <a:schemeClr val="tx1"/>
                </a:solidFill>
                <a:latin typeface="Arial" panose="020B0604020202020204" pitchFamily="34" charset="0"/>
              </a:defRPr>
            </a:lvl5pPr>
            <a:lvl6pPr marL="2522538" indent="-228600" eaLnBrk="0" fontAlgn="base" hangingPunct="0">
              <a:spcBef>
                <a:spcPct val="30000"/>
              </a:spcBef>
              <a:spcAft>
                <a:spcPct val="0"/>
              </a:spcAft>
              <a:defRPr sz="1200">
                <a:solidFill>
                  <a:schemeClr val="tx1"/>
                </a:solidFill>
                <a:latin typeface="Arial" panose="020B0604020202020204" pitchFamily="34" charset="0"/>
              </a:defRPr>
            </a:lvl6pPr>
            <a:lvl7pPr marL="2979738" indent="-228600" eaLnBrk="0" fontAlgn="base" hangingPunct="0">
              <a:spcBef>
                <a:spcPct val="30000"/>
              </a:spcBef>
              <a:spcAft>
                <a:spcPct val="0"/>
              </a:spcAft>
              <a:defRPr sz="1200">
                <a:solidFill>
                  <a:schemeClr val="tx1"/>
                </a:solidFill>
                <a:latin typeface="Arial" panose="020B0604020202020204" pitchFamily="34" charset="0"/>
              </a:defRPr>
            </a:lvl7pPr>
            <a:lvl8pPr marL="3436938" indent="-228600" eaLnBrk="0" fontAlgn="base" hangingPunct="0">
              <a:spcBef>
                <a:spcPct val="30000"/>
              </a:spcBef>
              <a:spcAft>
                <a:spcPct val="0"/>
              </a:spcAft>
              <a:defRPr sz="1200">
                <a:solidFill>
                  <a:schemeClr val="tx1"/>
                </a:solidFill>
                <a:latin typeface="Arial" panose="020B0604020202020204" pitchFamily="34" charset="0"/>
              </a:defRPr>
            </a:lvl8pPr>
            <a:lvl9pPr marL="3894138"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10B905-533D-457C-BB60-DAFFCDF3AC05}" type="slidenum">
              <a:rPr lang="en-US" altLang="en-US" smtClean="0"/>
              <a:pPr>
                <a:spcBef>
                  <a:spcPct val="0"/>
                </a:spcBef>
              </a:pPr>
              <a:t>26</a:t>
            </a:fld>
            <a:endParaRPr lang="en-US" altLang="en-US"/>
          </a:p>
        </p:txBody>
      </p:sp>
    </p:spTree>
    <p:extLst>
      <p:ext uri="{BB962C8B-B14F-4D97-AF65-F5344CB8AC3E}">
        <p14:creationId xmlns:p14="http://schemas.microsoft.com/office/powerpoint/2010/main" val="1279733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73</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1198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Image Placeholder 1">
            <a:extLst>
              <a:ext uri="{FF2B5EF4-FFF2-40B4-BE49-F238E27FC236}">
                <a16:creationId xmlns:a16="http://schemas.microsoft.com/office/drawing/2014/main" id="{0C7774B6-F591-4125-83F4-930837E4DE94}"/>
              </a:ext>
            </a:extLst>
          </p:cNvPr>
          <p:cNvSpPr>
            <a:spLocks noGrp="1" noRot="1" noChangeAspect="1" noChangeArrowheads="1" noTextEdit="1"/>
          </p:cNvSpPr>
          <p:nvPr>
            <p:ph type="sldImg"/>
          </p:nvPr>
        </p:nvSpPr>
        <p:spPr>
          <a:ln/>
        </p:spPr>
      </p:sp>
      <p:sp>
        <p:nvSpPr>
          <p:cNvPr id="506883" name="Notes Placeholder 2">
            <a:extLst>
              <a:ext uri="{FF2B5EF4-FFF2-40B4-BE49-F238E27FC236}">
                <a16:creationId xmlns:a16="http://schemas.microsoft.com/office/drawing/2014/main" id="{B257625E-F7F6-474E-93BC-81BD2EF8F3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6884" name="Slide Number Placeholder 3">
            <a:extLst>
              <a:ext uri="{FF2B5EF4-FFF2-40B4-BE49-F238E27FC236}">
                <a16:creationId xmlns:a16="http://schemas.microsoft.com/office/drawing/2014/main" id="{48288EB9-B6C0-45A2-8BCE-E360F505B5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6125" indent="-285750">
              <a:spcBef>
                <a:spcPct val="30000"/>
              </a:spcBef>
              <a:defRPr sz="1200">
                <a:solidFill>
                  <a:schemeClr val="tx1"/>
                </a:solidFill>
                <a:latin typeface="Arial" panose="020B0604020202020204" pitchFamily="34" charset="0"/>
              </a:defRPr>
            </a:lvl2pPr>
            <a:lvl3pPr marL="1147763" indent="-228600">
              <a:spcBef>
                <a:spcPct val="30000"/>
              </a:spcBef>
              <a:defRPr sz="1200">
                <a:solidFill>
                  <a:schemeClr val="tx1"/>
                </a:solidFill>
                <a:latin typeface="Arial" panose="020B0604020202020204" pitchFamily="34" charset="0"/>
              </a:defRPr>
            </a:lvl3pPr>
            <a:lvl4pPr marL="1606550" indent="-228600">
              <a:spcBef>
                <a:spcPct val="30000"/>
              </a:spcBef>
              <a:defRPr sz="1200">
                <a:solidFill>
                  <a:schemeClr val="tx1"/>
                </a:solidFill>
                <a:latin typeface="Arial" panose="020B0604020202020204" pitchFamily="34" charset="0"/>
              </a:defRPr>
            </a:lvl4pPr>
            <a:lvl5pPr marL="2065338" indent="-228600">
              <a:spcBef>
                <a:spcPct val="30000"/>
              </a:spcBef>
              <a:defRPr sz="1200">
                <a:solidFill>
                  <a:schemeClr val="tx1"/>
                </a:solidFill>
                <a:latin typeface="Arial" panose="020B0604020202020204" pitchFamily="34" charset="0"/>
              </a:defRPr>
            </a:lvl5pPr>
            <a:lvl6pPr marL="2522538" indent="-228600" eaLnBrk="0" fontAlgn="base" hangingPunct="0">
              <a:spcBef>
                <a:spcPct val="30000"/>
              </a:spcBef>
              <a:spcAft>
                <a:spcPct val="0"/>
              </a:spcAft>
              <a:defRPr sz="1200">
                <a:solidFill>
                  <a:schemeClr val="tx1"/>
                </a:solidFill>
                <a:latin typeface="Arial" panose="020B0604020202020204" pitchFamily="34" charset="0"/>
              </a:defRPr>
            </a:lvl6pPr>
            <a:lvl7pPr marL="2979738" indent="-228600" eaLnBrk="0" fontAlgn="base" hangingPunct="0">
              <a:spcBef>
                <a:spcPct val="30000"/>
              </a:spcBef>
              <a:spcAft>
                <a:spcPct val="0"/>
              </a:spcAft>
              <a:defRPr sz="1200">
                <a:solidFill>
                  <a:schemeClr val="tx1"/>
                </a:solidFill>
                <a:latin typeface="Arial" panose="020B0604020202020204" pitchFamily="34" charset="0"/>
              </a:defRPr>
            </a:lvl7pPr>
            <a:lvl8pPr marL="3436938" indent="-228600" eaLnBrk="0" fontAlgn="base" hangingPunct="0">
              <a:spcBef>
                <a:spcPct val="30000"/>
              </a:spcBef>
              <a:spcAft>
                <a:spcPct val="0"/>
              </a:spcAft>
              <a:defRPr sz="1200">
                <a:solidFill>
                  <a:schemeClr val="tx1"/>
                </a:solidFill>
                <a:latin typeface="Arial" panose="020B0604020202020204" pitchFamily="34" charset="0"/>
              </a:defRPr>
            </a:lvl8pPr>
            <a:lvl9pPr marL="3894138"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D960D6-71C9-4F70-B48C-22AFC7182602}" type="slidenum">
              <a:rPr lang="en-US" altLang="en-US" smtClean="0"/>
              <a:pPr>
                <a:spcBef>
                  <a:spcPct val="0"/>
                </a:spcBef>
              </a:pPr>
              <a:t>27</a:t>
            </a:fld>
            <a:endParaRPr lang="en-US" altLang="en-US"/>
          </a:p>
        </p:txBody>
      </p:sp>
    </p:spTree>
    <p:extLst>
      <p:ext uri="{BB962C8B-B14F-4D97-AF65-F5344CB8AC3E}">
        <p14:creationId xmlns:p14="http://schemas.microsoft.com/office/powerpoint/2010/main" val="363722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Image Placeholder 1">
            <a:extLst>
              <a:ext uri="{FF2B5EF4-FFF2-40B4-BE49-F238E27FC236}">
                <a16:creationId xmlns:a16="http://schemas.microsoft.com/office/drawing/2014/main" id="{0C7774B6-F591-4125-83F4-930837E4DE94}"/>
              </a:ext>
            </a:extLst>
          </p:cNvPr>
          <p:cNvSpPr>
            <a:spLocks noGrp="1" noRot="1" noChangeAspect="1" noChangeArrowheads="1" noTextEdit="1"/>
          </p:cNvSpPr>
          <p:nvPr>
            <p:ph type="sldImg"/>
          </p:nvPr>
        </p:nvSpPr>
        <p:spPr>
          <a:ln/>
        </p:spPr>
      </p:sp>
      <p:sp>
        <p:nvSpPr>
          <p:cNvPr id="506883" name="Notes Placeholder 2">
            <a:extLst>
              <a:ext uri="{FF2B5EF4-FFF2-40B4-BE49-F238E27FC236}">
                <a16:creationId xmlns:a16="http://schemas.microsoft.com/office/drawing/2014/main" id="{B257625E-F7F6-474E-93BC-81BD2EF8F3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6884" name="Slide Number Placeholder 3">
            <a:extLst>
              <a:ext uri="{FF2B5EF4-FFF2-40B4-BE49-F238E27FC236}">
                <a16:creationId xmlns:a16="http://schemas.microsoft.com/office/drawing/2014/main" id="{48288EB9-B6C0-45A2-8BCE-E360F505B5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6125" indent="-285750">
              <a:spcBef>
                <a:spcPct val="30000"/>
              </a:spcBef>
              <a:defRPr sz="1200">
                <a:solidFill>
                  <a:schemeClr val="tx1"/>
                </a:solidFill>
                <a:latin typeface="Arial" panose="020B0604020202020204" pitchFamily="34" charset="0"/>
              </a:defRPr>
            </a:lvl2pPr>
            <a:lvl3pPr marL="1147763" indent="-228600">
              <a:spcBef>
                <a:spcPct val="30000"/>
              </a:spcBef>
              <a:defRPr sz="1200">
                <a:solidFill>
                  <a:schemeClr val="tx1"/>
                </a:solidFill>
                <a:latin typeface="Arial" panose="020B0604020202020204" pitchFamily="34" charset="0"/>
              </a:defRPr>
            </a:lvl3pPr>
            <a:lvl4pPr marL="1606550" indent="-228600">
              <a:spcBef>
                <a:spcPct val="30000"/>
              </a:spcBef>
              <a:defRPr sz="1200">
                <a:solidFill>
                  <a:schemeClr val="tx1"/>
                </a:solidFill>
                <a:latin typeface="Arial" panose="020B0604020202020204" pitchFamily="34" charset="0"/>
              </a:defRPr>
            </a:lvl4pPr>
            <a:lvl5pPr marL="2065338" indent="-228600">
              <a:spcBef>
                <a:spcPct val="30000"/>
              </a:spcBef>
              <a:defRPr sz="1200">
                <a:solidFill>
                  <a:schemeClr val="tx1"/>
                </a:solidFill>
                <a:latin typeface="Arial" panose="020B0604020202020204" pitchFamily="34" charset="0"/>
              </a:defRPr>
            </a:lvl5pPr>
            <a:lvl6pPr marL="2522538" indent="-228600" eaLnBrk="0" fontAlgn="base" hangingPunct="0">
              <a:spcBef>
                <a:spcPct val="30000"/>
              </a:spcBef>
              <a:spcAft>
                <a:spcPct val="0"/>
              </a:spcAft>
              <a:defRPr sz="1200">
                <a:solidFill>
                  <a:schemeClr val="tx1"/>
                </a:solidFill>
                <a:latin typeface="Arial" panose="020B0604020202020204" pitchFamily="34" charset="0"/>
              </a:defRPr>
            </a:lvl6pPr>
            <a:lvl7pPr marL="2979738" indent="-228600" eaLnBrk="0" fontAlgn="base" hangingPunct="0">
              <a:spcBef>
                <a:spcPct val="30000"/>
              </a:spcBef>
              <a:spcAft>
                <a:spcPct val="0"/>
              </a:spcAft>
              <a:defRPr sz="1200">
                <a:solidFill>
                  <a:schemeClr val="tx1"/>
                </a:solidFill>
                <a:latin typeface="Arial" panose="020B0604020202020204" pitchFamily="34" charset="0"/>
              </a:defRPr>
            </a:lvl7pPr>
            <a:lvl8pPr marL="3436938" indent="-228600" eaLnBrk="0" fontAlgn="base" hangingPunct="0">
              <a:spcBef>
                <a:spcPct val="30000"/>
              </a:spcBef>
              <a:spcAft>
                <a:spcPct val="0"/>
              </a:spcAft>
              <a:defRPr sz="1200">
                <a:solidFill>
                  <a:schemeClr val="tx1"/>
                </a:solidFill>
                <a:latin typeface="Arial" panose="020B0604020202020204" pitchFamily="34" charset="0"/>
              </a:defRPr>
            </a:lvl8pPr>
            <a:lvl9pPr marL="3894138"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D960D6-71C9-4F70-B48C-22AFC7182602}" type="slidenum">
              <a:rPr lang="en-US" altLang="en-US" smtClean="0"/>
              <a:pPr>
                <a:spcBef>
                  <a:spcPct val="0"/>
                </a:spcBef>
              </a:pPr>
              <a:t>28</a:t>
            </a:fld>
            <a:endParaRPr lang="en-US" altLang="en-US"/>
          </a:p>
        </p:txBody>
      </p:sp>
    </p:spTree>
    <p:extLst>
      <p:ext uri="{BB962C8B-B14F-4D97-AF65-F5344CB8AC3E}">
        <p14:creationId xmlns:p14="http://schemas.microsoft.com/office/powerpoint/2010/main" val="298996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45</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3014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46</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4737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48</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1151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49</a:t>
            </a:fld>
            <a:endParaRPr lang="en-US" altLang="en-US"/>
          </a:p>
        </p:txBody>
      </p:sp>
      <p:sp>
        <p:nvSpPr>
          <p:cNvPr id="555011" name="Rectangle 2"/>
          <p:cNvSpPr>
            <a:spLocks noGrp="1" noRot="1" noChangeAspect="1" noChangeArrowheads="1" noTextEdit="1"/>
          </p:cNvSpPr>
          <p:nvPr>
            <p:ph type="sldImg"/>
          </p:nvPr>
        </p:nvSpPr>
        <p:spPr>
          <a:xfrm>
            <a:off x="463550" y="719138"/>
            <a:ext cx="638968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52389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49E2C6-CF52-214A-B44C-25FB89A1036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t="7765" b="7765"/>
          <a:stretch/>
        </p:blipFill>
        <p:spPr>
          <a:xfrm>
            <a:off x="-17500" y="-26033"/>
            <a:ext cx="12256392" cy="6910537"/>
          </a:xfrm>
          <a:prstGeom prst="rect">
            <a:avLst/>
          </a:prstGeom>
        </p:spPr>
      </p:pic>
      <p:sp>
        <p:nvSpPr>
          <p:cNvPr id="2" name="Title 1"/>
          <p:cNvSpPr>
            <a:spLocks noGrp="1"/>
          </p:cNvSpPr>
          <p:nvPr>
            <p:ph type="ctrTitle" hasCustomPrompt="1"/>
          </p:nvPr>
        </p:nvSpPr>
        <p:spPr>
          <a:xfrm>
            <a:off x="0" y="1122363"/>
            <a:ext cx="12256392" cy="2387600"/>
          </a:xfrm>
        </p:spPr>
        <p:txBody>
          <a:bodyPr anchor="b"/>
          <a:lstStyle>
            <a:lvl1pPr algn="ctr">
              <a:defRPr sz="6000">
                <a:solidFill>
                  <a:schemeClr val="bg1"/>
                </a:solidFill>
              </a:defRPr>
            </a:lvl1pPr>
          </a:lstStyle>
          <a:p>
            <a:r>
              <a:rPr lang="en-US" dirty="0"/>
              <a:t>Master Presentation Name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CONSULTANT NAME</a:t>
            </a:r>
          </a:p>
          <a:p>
            <a:r>
              <a:rPr lang="en-US" dirty="0"/>
              <a:t>DATE</a:t>
            </a:r>
          </a:p>
        </p:txBody>
      </p:sp>
      <p:pic>
        <p:nvPicPr>
          <p:cNvPr id="11" name="Picture 10">
            <a:extLst>
              <a:ext uri="{FF2B5EF4-FFF2-40B4-BE49-F238E27FC236}">
                <a16:creationId xmlns:a16="http://schemas.microsoft.com/office/drawing/2014/main" id="{4D651C53-82B6-874A-9554-A9A980D447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566424" y="5735637"/>
            <a:ext cx="4412853" cy="926154"/>
          </a:xfrm>
          <a:prstGeom prst="rect">
            <a:avLst/>
          </a:prstGeom>
        </p:spPr>
      </p:pic>
    </p:spTree>
    <p:extLst>
      <p:ext uri="{BB962C8B-B14F-4D97-AF65-F5344CB8AC3E}">
        <p14:creationId xmlns:p14="http://schemas.microsoft.com/office/powerpoint/2010/main" val="379500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026769" y="6356352"/>
            <a:ext cx="2743200" cy="365125"/>
          </a:xfrm>
          <a:prstGeom prst="rect">
            <a:avLst/>
          </a:prstGeom>
        </p:spPr>
        <p:txBody>
          <a:bodyPr/>
          <a:lstStyle>
            <a:lvl1pPr>
              <a:defRPr b="0" i="0">
                <a:solidFill>
                  <a:schemeClr val="bg1"/>
                </a:solidFill>
                <a:latin typeface="Montserrat" pitchFamily="2" charset="77"/>
              </a:defRPr>
            </a:lvl1pPr>
          </a:lstStyle>
          <a:p>
            <a:endParaRPr lang="en-US" dirty="0"/>
          </a:p>
        </p:txBody>
      </p:sp>
      <p:sp>
        <p:nvSpPr>
          <p:cNvPr id="9" name="Rectangle 8">
            <a:extLst>
              <a:ext uri="{FF2B5EF4-FFF2-40B4-BE49-F238E27FC236}">
                <a16:creationId xmlns:a16="http://schemas.microsoft.com/office/drawing/2014/main" id="{81D91863-F502-7F4A-9E92-AB6277143671}"/>
              </a:ext>
            </a:extLst>
          </p:cNvPr>
          <p:cNvSpPr/>
          <p:nvPr userDrawn="1"/>
        </p:nvSpPr>
        <p:spPr>
          <a:xfrm>
            <a:off x="-70339" y="-260716"/>
            <a:ext cx="12332677" cy="7192107"/>
          </a:xfrm>
          <a:prstGeom prst="rect">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picture containing drawing&#10;&#10;Description automatically generated">
            <a:extLst>
              <a:ext uri="{FF2B5EF4-FFF2-40B4-BE49-F238E27FC236}">
                <a16:creationId xmlns:a16="http://schemas.microsoft.com/office/drawing/2014/main" id="{7937543B-876C-FB4F-81BC-C36FDBC570E5}"/>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194544" y="-1508762"/>
            <a:ext cx="5959289" cy="9217729"/>
          </a:xfrm>
          <a:prstGeom prst="rect">
            <a:avLst/>
          </a:prstGeom>
        </p:spPr>
      </p:pic>
      <p:pic>
        <p:nvPicPr>
          <p:cNvPr id="8" name="Picture 7">
            <a:extLst>
              <a:ext uri="{FF2B5EF4-FFF2-40B4-BE49-F238E27FC236}">
                <a16:creationId xmlns:a16="http://schemas.microsoft.com/office/drawing/2014/main" id="{61DBF1F5-3BDB-EC4A-965C-9E314BB7A7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78280" y="6191044"/>
            <a:ext cx="2416357" cy="502731"/>
          </a:xfrm>
          <a:prstGeom prst="rect">
            <a:avLst/>
          </a:prstGeom>
        </p:spPr>
      </p:pic>
    </p:spTree>
    <p:extLst>
      <p:ext uri="{BB962C8B-B14F-4D97-AF65-F5344CB8AC3E}">
        <p14:creationId xmlns:p14="http://schemas.microsoft.com/office/powerpoint/2010/main" val="409972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A6D5B0-1030-7142-B131-1ED7E976C7E5}"/>
              </a:ext>
            </a:extLst>
          </p:cNvPr>
          <p:cNvSpPr>
            <a:spLocks noGrp="1"/>
          </p:cNvSpPr>
          <p:nvPr>
            <p:ph type="sldNum" sz="quarter" idx="10"/>
          </p:nvPr>
        </p:nvSpPr>
        <p:spPr/>
        <p:txBody>
          <a:bodyPr/>
          <a:lstStyle/>
          <a:p>
            <a:fld id="{0C4D3072-55D1-454B-BEA1-4FCB63513747}" type="slidenum">
              <a:rPr lang="en-US" smtClean="0"/>
              <a:pPr/>
              <a:t>‹#›</a:t>
            </a:fld>
            <a:endParaRPr lang="en-US" dirty="0"/>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0347DF81-B2A4-0343-9F4E-32FA234E26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125" t="7613" r="15100" b="16980"/>
          <a:stretch/>
        </p:blipFill>
        <p:spPr>
          <a:xfrm>
            <a:off x="1007900" y="1717015"/>
            <a:ext cx="10176200" cy="3423969"/>
          </a:xfrm>
          <a:prstGeom prst="rect">
            <a:avLst/>
          </a:prstGeom>
        </p:spPr>
      </p:pic>
      <p:sp>
        <p:nvSpPr>
          <p:cNvPr id="9" name="Title 1">
            <a:extLst>
              <a:ext uri="{FF2B5EF4-FFF2-40B4-BE49-F238E27FC236}">
                <a16:creationId xmlns:a16="http://schemas.microsoft.com/office/drawing/2014/main" id="{9FA3C75F-0625-0046-B363-909C6AD97300}"/>
              </a:ext>
            </a:extLst>
          </p:cNvPr>
          <p:cNvSpPr>
            <a:spLocks noGrp="1"/>
          </p:cNvSpPr>
          <p:nvPr>
            <p:ph type="title"/>
          </p:nvPr>
        </p:nvSpPr>
        <p:spPr>
          <a:xfrm>
            <a:off x="838200" y="249871"/>
            <a:ext cx="10515600" cy="660110"/>
          </a:xfrm>
        </p:spPr>
        <p:txBody>
          <a:bodyPr/>
          <a:lstStyle>
            <a:lvl1pPr>
              <a:defRPr b="1" i="0">
                <a:solidFill>
                  <a:srgbClr val="0066A0"/>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15558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9871"/>
            <a:ext cx="10515600" cy="660110"/>
          </a:xfrm>
        </p:spPr>
        <p:txBody>
          <a:bodyPr/>
          <a:lstStyle>
            <a:lvl1pPr>
              <a:defRPr b="1" i="0">
                <a:solidFill>
                  <a:srgbClr val="0066A0"/>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838200" y="997528"/>
            <a:ext cx="10515600" cy="4958372"/>
          </a:xfrm>
        </p:spPr>
        <p:txBody>
          <a:bodyPr/>
          <a:lstStyle>
            <a:lvl1pPr marL="228600" indent="-228600">
              <a:buFontTx/>
              <a:buBlip>
                <a:blip r:embed="rId2"/>
              </a:buBlip>
              <a:defRPr>
                <a:latin typeface="+mn-lt"/>
                <a:cs typeface="Arial" panose="020B0604020202020204" pitchFamily="34" charset="0"/>
              </a:defRPr>
            </a:lvl1pPr>
            <a:lvl2pPr marL="685800" indent="-228600">
              <a:buFontTx/>
              <a:buBlip>
                <a:blip r:embed="rId2"/>
              </a:buBlip>
              <a:defRPr>
                <a:latin typeface="+mn-lt"/>
                <a:cs typeface="Arial" panose="020B0604020202020204" pitchFamily="34" charset="0"/>
              </a:defRPr>
            </a:lvl2pPr>
            <a:lvl3pPr marL="1143000" indent="-228600">
              <a:buFontTx/>
              <a:buBlip>
                <a:blip r:embed="rId2"/>
              </a:buBlip>
              <a:defRPr>
                <a:latin typeface="+mn-lt"/>
                <a:cs typeface="Arial" panose="020B0604020202020204" pitchFamily="34" charset="0"/>
              </a:defRPr>
            </a:lvl3pPr>
            <a:lvl4pPr marL="1600200" indent="-228600">
              <a:buFontTx/>
              <a:buBlip>
                <a:blip r:embed="rId2"/>
              </a:buBlip>
              <a:defRPr>
                <a:latin typeface="+mn-lt"/>
                <a:cs typeface="Arial" panose="020B0604020202020204" pitchFamily="34" charset="0"/>
              </a:defRPr>
            </a:lvl4pPr>
            <a:lvl5pPr marL="2057400" indent="-228600">
              <a:buFontTx/>
              <a:buBlip>
                <a:blip r:embed="rId2"/>
              </a:buBlip>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2EA6D5B0-1030-7142-B131-1ED7E976C7E5}"/>
              </a:ext>
            </a:extLst>
          </p:cNvPr>
          <p:cNvSpPr>
            <a:spLocks noGrp="1"/>
          </p:cNvSpPr>
          <p:nvPr>
            <p:ph type="sldNum" sz="quarter" idx="10"/>
          </p:nvPr>
        </p:nvSpPr>
        <p:spPr/>
        <p:txBody>
          <a:bodyPr/>
          <a:lstStyle/>
          <a:p>
            <a:fld id="{0C4D3072-55D1-454B-BEA1-4FCB63513747}" type="slidenum">
              <a:rPr lang="en-US" smtClean="0"/>
              <a:pPr/>
              <a:t>‹#›</a:t>
            </a:fld>
            <a:endParaRPr lang="en-US" dirty="0"/>
          </a:p>
        </p:txBody>
      </p:sp>
    </p:spTree>
    <p:extLst>
      <p:ext uri="{BB962C8B-B14F-4D97-AF65-F5344CB8AC3E}">
        <p14:creationId xmlns:p14="http://schemas.microsoft.com/office/powerpoint/2010/main" val="239156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DBE390-3CB9-754F-B1A2-3A1AF7A193C6}"/>
              </a:ext>
            </a:extLst>
          </p:cNvPr>
          <p:cNvSpPr/>
          <p:nvPr userDrawn="1"/>
        </p:nvSpPr>
        <p:spPr>
          <a:xfrm>
            <a:off x="-70339" y="-271487"/>
            <a:ext cx="12332677" cy="6531138"/>
          </a:xfrm>
          <a:prstGeom prst="rect">
            <a:avLst/>
          </a:prstGeom>
          <a:solidFill>
            <a:srgbClr val="006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265741"/>
            <a:ext cx="10515600" cy="660110"/>
          </a:xfrm>
        </p:spPr>
        <p:txBody>
          <a:bodyPr/>
          <a:lstStyle>
            <a:lvl1pPr>
              <a:defRPr b="1" i="0">
                <a:solidFill>
                  <a:schemeClr val="bg1"/>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838200" y="1022550"/>
            <a:ext cx="10515600" cy="4933349"/>
          </a:xfrm>
        </p:spPr>
        <p:txBody>
          <a:bodyPr/>
          <a:lstStyle>
            <a:lvl1pPr marL="228600" indent="-228600">
              <a:buFontTx/>
              <a:buBlip>
                <a:blip r:embed="rId2"/>
              </a:buBlip>
              <a:defRPr>
                <a:solidFill>
                  <a:schemeClr val="bg1"/>
                </a:solidFill>
                <a:latin typeface="+mn-lt"/>
                <a:cs typeface="Arial" panose="020B0604020202020204" pitchFamily="34" charset="0"/>
              </a:defRPr>
            </a:lvl1pPr>
            <a:lvl2pPr marL="685800" indent="-228600">
              <a:buFontTx/>
              <a:buBlip>
                <a:blip r:embed="rId2"/>
              </a:buBlip>
              <a:defRPr>
                <a:solidFill>
                  <a:schemeClr val="bg1"/>
                </a:solidFill>
                <a:latin typeface="+mn-lt"/>
                <a:cs typeface="Arial" panose="020B0604020202020204" pitchFamily="34" charset="0"/>
              </a:defRPr>
            </a:lvl2pPr>
            <a:lvl3pPr marL="1143000" indent="-228600">
              <a:buFontTx/>
              <a:buBlip>
                <a:blip r:embed="rId2"/>
              </a:buBlip>
              <a:defRPr>
                <a:solidFill>
                  <a:schemeClr val="bg1"/>
                </a:solidFill>
                <a:latin typeface="+mn-lt"/>
                <a:cs typeface="Arial" panose="020B0604020202020204" pitchFamily="34" charset="0"/>
              </a:defRPr>
            </a:lvl3pPr>
            <a:lvl4pPr marL="1600200" indent="-228600">
              <a:buFontTx/>
              <a:buBlip>
                <a:blip r:embed="rId2"/>
              </a:buBlip>
              <a:defRPr>
                <a:solidFill>
                  <a:schemeClr val="bg1"/>
                </a:solidFill>
                <a:latin typeface="+mn-lt"/>
                <a:cs typeface="Arial" panose="020B0604020202020204" pitchFamily="34" charset="0"/>
              </a:defRPr>
            </a:lvl4pPr>
            <a:lvl5pPr marL="2057400" indent="-228600">
              <a:buFontTx/>
              <a:buBlip>
                <a:blip r:embed="rId2"/>
              </a:buBlip>
              <a:defRPr>
                <a:solidFill>
                  <a:schemeClr val="bg1"/>
                </a:solidFill>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2EA6D5B0-1030-7142-B131-1ED7E976C7E5}"/>
              </a:ext>
            </a:extLst>
          </p:cNvPr>
          <p:cNvSpPr>
            <a:spLocks noGrp="1"/>
          </p:cNvSpPr>
          <p:nvPr>
            <p:ph type="sldNum" sz="quarter" idx="10"/>
          </p:nvPr>
        </p:nvSpPr>
        <p:spPr/>
        <p:txBody>
          <a:bodyPr/>
          <a:lstStyle/>
          <a:p>
            <a:fld id="{0C4D3072-55D1-454B-BEA1-4FCB63513747}" type="slidenum">
              <a:rPr lang="en-US" smtClean="0"/>
              <a:pPr/>
              <a:t>‹#›</a:t>
            </a:fld>
            <a:endParaRPr lang="en-US" dirty="0"/>
          </a:p>
        </p:txBody>
      </p:sp>
    </p:spTree>
    <p:extLst>
      <p:ext uri="{BB962C8B-B14F-4D97-AF65-F5344CB8AC3E}">
        <p14:creationId xmlns:p14="http://schemas.microsoft.com/office/powerpoint/2010/main" val="2163053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35A56-259C-8547-A2B9-DD252163E5B8}"/>
              </a:ext>
            </a:extLst>
          </p:cNvPr>
          <p:cNvSpPr/>
          <p:nvPr userDrawn="1"/>
        </p:nvSpPr>
        <p:spPr>
          <a:xfrm>
            <a:off x="-32953" y="6257906"/>
            <a:ext cx="12266141" cy="633046"/>
          </a:xfrm>
          <a:prstGeom prst="rect">
            <a:avLst/>
          </a:prstGeom>
          <a:solidFill>
            <a:srgbClr val="1D4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49813"/>
            <a:ext cx="10515600" cy="660110"/>
          </a:xfrm>
        </p:spPr>
        <p:txBody>
          <a:bodyPr/>
          <a:lstStyle>
            <a:lvl1pPr>
              <a:defRPr b="1" i="0">
                <a:solidFill>
                  <a:srgbClr val="1D435F"/>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838200" y="1008368"/>
            <a:ext cx="10515600" cy="4947532"/>
          </a:xfrm>
        </p:spPr>
        <p:txBody>
          <a:bodyPr/>
          <a:lstStyle>
            <a:lvl1pPr marL="228600" indent="-228600">
              <a:buFontTx/>
              <a:buBlip>
                <a:blip r:embed="rId2"/>
              </a:buBlip>
              <a:defRPr>
                <a:latin typeface="+mn-lt"/>
                <a:cs typeface="Arial" panose="020B0604020202020204" pitchFamily="34" charset="0"/>
              </a:defRPr>
            </a:lvl1pPr>
            <a:lvl2pPr marL="685800" indent="-228600">
              <a:buFontTx/>
              <a:buBlip>
                <a:blip r:embed="rId2"/>
              </a:buBlip>
              <a:defRPr>
                <a:latin typeface="+mn-lt"/>
                <a:cs typeface="Arial" panose="020B0604020202020204" pitchFamily="34" charset="0"/>
              </a:defRPr>
            </a:lvl2pPr>
            <a:lvl3pPr marL="1143000" indent="-228600">
              <a:buFontTx/>
              <a:buBlip>
                <a:blip r:embed="rId2"/>
              </a:buBlip>
              <a:defRPr>
                <a:latin typeface="+mn-lt"/>
                <a:cs typeface="Arial" panose="020B0604020202020204" pitchFamily="34" charset="0"/>
              </a:defRPr>
            </a:lvl3pPr>
            <a:lvl4pPr marL="1600200" indent="-228600">
              <a:buFontTx/>
              <a:buBlip>
                <a:blip r:embed="rId2"/>
              </a:buBlip>
              <a:defRPr>
                <a:latin typeface="+mn-lt"/>
                <a:cs typeface="Arial" panose="020B0604020202020204" pitchFamily="34" charset="0"/>
              </a:defRPr>
            </a:lvl4pPr>
            <a:lvl5pPr marL="2057400" indent="-228600">
              <a:buFontTx/>
              <a:buBlip>
                <a:blip r:embed="rId2"/>
              </a:buBlip>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2EA6D5B0-1030-7142-B131-1ED7E976C7E5}"/>
              </a:ext>
            </a:extLst>
          </p:cNvPr>
          <p:cNvSpPr>
            <a:spLocks noGrp="1"/>
          </p:cNvSpPr>
          <p:nvPr>
            <p:ph type="sldNum" sz="quarter" idx="10"/>
          </p:nvPr>
        </p:nvSpPr>
        <p:spPr/>
        <p:txBody>
          <a:bodyPr/>
          <a:lstStyle/>
          <a:p>
            <a:fld id="{0C4D3072-55D1-454B-BEA1-4FCB63513747}" type="slidenum">
              <a:rPr lang="en-US" smtClean="0"/>
              <a:pPr/>
              <a:t>‹#›</a:t>
            </a:fld>
            <a:endParaRPr lang="en-US" dirty="0"/>
          </a:p>
        </p:txBody>
      </p:sp>
      <p:pic>
        <p:nvPicPr>
          <p:cNvPr id="8" name="Picture 7">
            <a:extLst>
              <a:ext uri="{FF2B5EF4-FFF2-40B4-BE49-F238E27FC236}">
                <a16:creationId xmlns:a16="http://schemas.microsoft.com/office/drawing/2014/main" id="{BDF7191C-9ACB-8343-95F7-DB62F172EA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90793" y="6356350"/>
            <a:ext cx="1997406" cy="415567"/>
          </a:xfrm>
          <a:prstGeom prst="rect">
            <a:avLst/>
          </a:prstGeom>
        </p:spPr>
      </p:pic>
    </p:spTree>
    <p:extLst>
      <p:ext uri="{BB962C8B-B14F-4D97-AF65-F5344CB8AC3E}">
        <p14:creationId xmlns:p14="http://schemas.microsoft.com/office/powerpoint/2010/main" val="2716411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DBE390-3CB9-754F-B1A2-3A1AF7A193C6}"/>
              </a:ext>
            </a:extLst>
          </p:cNvPr>
          <p:cNvSpPr/>
          <p:nvPr userDrawn="1"/>
        </p:nvSpPr>
        <p:spPr>
          <a:xfrm>
            <a:off x="-70339" y="-158757"/>
            <a:ext cx="12332677" cy="7175514"/>
          </a:xfrm>
          <a:prstGeom prst="rect">
            <a:avLst/>
          </a:prstGeom>
          <a:solidFill>
            <a:srgbClr val="1D4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435F"/>
              </a:solidFill>
              <a:latin typeface="+mj-lt"/>
            </a:endParaRPr>
          </a:p>
        </p:txBody>
      </p:sp>
      <p:sp>
        <p:nvSpPr>
          <p:cNvPr id="2" name="Title 1"/>
          <p:cNvSpPr>
            <a:spLocks noGrp="1"/>
          </p:cNvSpPr>
          <p:nvPr>
            <p:ph type="title"/>
          </p:nvPr>
        </p:nvSpPr>
        <p:spPr>
          <a:xfrm>
            <a:off x="838199" y="257805"/>
            <a:ext cx="10515600" cy="660110"/>
          </a:xfrm>
        </p:spPr>
        <p:txBody>
          <a:bodyPr/>
          <a:lstStyle>
            <a:lvl1pPr>
              <a:defRPr b="1" i="0">
                <a:solidFill>
                  <a:schemeClr val="bg1"/>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838200" y="1021278"/>
            <a:ext cx="10515600" cy="4934621"/>
          </a:xfrm>
        </p:spPr>
        <p:txBody>
          <a:bodyPr/>
          <a:lstStyle>
            <a:lvl1pPr marL="228600" indent="-228600">
              <a:buFontTx/>
              <a:buBlip>
                <a:blip r:embed="rId2"/>
              </a:buBlip>
              <a:defRPr>
                <a:solidFill>
                  <a:schemeClr val="bg1"/>
                </a:solidFill>
                <a:latin typeface="+mn-lt"/>
                <a:cs typeface="Arial" panose="020B0604020202020204" pitchFamily="34" charset="0"/>
              </a:defRPr>
            </a:lvl1pPr>
            <a:lvl2pPr marL="685800" indent="-228600">
              <a:buFontTx/>
              <a:buBlip>
                <a:blip r:embed="rId2"/>
              </a:buBlip>
              <a:defRPr>
                <a:solidFill>
                  <a:schemeClr val="bg1"/>
                </a:solidFill>
                <a:latin typeface="+mn-lt"/>
                <a:cs typeface="Arial" panose="020B0604020202020204" pitchFamily="34" charset="0"/>
              </a:defRPr>
            </a:lvl2pPr>
            <a:lvl3pPr marL="1143000" indent="-228600">
              <a:buFontTx/>
              <a:buBlip>
                <a:blip r:embed="rId2"/>
              </a:buBlip>
              <a:defRPr>
                <a:solidFill>
                  <a:schemeClr val="bg1"/>
                </a:solidFill>
                <a:latin typeface="+mn-lt"/>
                <a:cs typeface="Arial" panose="020B0604020202020204" pitchFamily="34" charset="0"/>
              </a:defRPr>
            </a:lvl3pPr>
            <a:lvl4pPr marL="1600200" indent="-228600">
              <a:buFontTx/>
              <a:buBlip>
                <a:blip r:embed="rId2"/>
              </a:buBlip>
              <a:defRPr>
                <a:solidFill>
                  <a:schemeClr val="bg1"/>
                </a:solidFill>
                <a:latin typeface="+mn-lt"/>
                <a:cs typeface="Arial" panose="020B0604020202020204" pitchFamily="34" charset="0"/>
              </a:defRPr>
            </a:lvl4pPr>
            <a:lvl5pPr marL="2057400" indent="-228600">
              <a:buFontTx/>
              <a:buBlip>
                <a:blip r:embed="rId2"/>
              </a:buBlip>
              <a:defRPr>
                <a:solidFill>
                  <a:schemeClr val="bg1"/>
                </a:solidFill>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2EA6D5B0-1030-7142-B131-1ED7E976C7E5}"/>
              </a:ext>
            </a:extLst>
          </p:cNvPr>
          <p:cNvSpPr>
            <a:spLocks noGrp="1"/>
          </p:cNvSpPr>
          <p:nvPr>
            <p:ph type="sldNum" sz="quarter" idx="10"/>
          </p:nvPr>
        </p:nvSpPr>
        <p:spPr/>
        <p:txBody>
          <a:bodyPr/>
          <a:lstStyle/>
          <a:p>
            <a:fld id="{0C4D3072-55D1-454B-BEA1-4FCB63513747}" type="slidenum">
              <a:rPr lang="en-US" smtClean="0"/>
              <a:pPr/>
              <a:t>‹#›</a:t>
            </a:fld>
            <a:endParaRPr lang="en-US" dirty="0"/>
          </a:p>
        </p:txBody>
      </p:sp>
      <p:pic>
        <p:nvPicPr>
          <p:cNvPr id="7" name="Picture 6">
            <a:extLst>
              <a:ext uri="{FF2B5EF4-FFF2-40B4-BE49-F238E27FC236}">
                <a16:creationId xmlns:a16="http://schemas.microsoft.com/office/drawing/2014/main" id="{9B086A9B-7001-B742-BA35-CB7B4CCDF7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90793" y="6356350"/>
            <a:ext cx="1997406" cy="415567"/>
          </a:xfrm>
          <a:prstGeom prst="rect">
            <a:avLst/>
          </a:prstGeom>
        </p:spPr>
      </p:pic>
    </p:spTree>
    <p:extLst>
      <p:ext uri="{BB962C8B-B14F-4D97-AF65-F5344CB8AC3E}">
        <p14:creationId xmlns:p14="http://schemas.microsoft.com/office/powerpoint/2010/main" val="58234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35A56-259C-8547-A2B9-DD252163E5B8}"/>
              </a:ext>
            </a:extLst>
          </p:cNvPr>
          <p:cNvSpPr/>
          <p:nvPr userDrawn="1"/>
        </p:nvSpPr>
        <p:spPr>
          <a:xfrm>
            <a:off x="-32953" y="6257906"/>
            <a:ext cx="12266141" cy="633046"/>
          </a:xfrm>
          <a:prstGeom prst="rect">
            <a:avLst/>
          </a:prstGeom>
          <a:solidFill>
            <a:srgbClr val="5B9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DC4"/>
              </a:solidFill>
            </a:endParaRPr>
          </a:p>
        </p:txBody>
      </p:sp>
      <p:sp>
        <p:nvSpPr>
          <p:cNvPr id="2" name="Title 1"/>
          <p:cNvSpPr>
            <a:spLocks noGrp="1"/>
          </p:cNvSpPr>
          <p:nvPr>
            <p:ph type="title"/>
          </p:nvPr>
        </p:nvSpPr>
        <p:spPr>
          <a:xfrm>
            <a:off x="838200" y="250989"/>
            <a:ext cx="10515600" cy="660110"/>
          </a:xfrm>
        </p:spPr>
        <p:txBody>
          <a:bodyPr/>
          <a:lstStyle>
            <a:lvl1pPr>
              <a:defRPr b="1" i="0">
                <a:solidFill>
                  <a:srgbClr val="5B9DC4"/>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838200" y="1009544"/>
            <a:ext cx="10515600" cy="4946356"/>
          </a:xfrm>
        </p:spPr>
        <p:txBody>
          <a:bodyPr/>
          <a:lstStyle>
            <a:lvl1pPr marL="228600" indent="-228600">
              <a:buFontTx/>
              <a:buBlip>
                <a:blip r:embed="rId2"/>
              </a:buBlip>
              <a:defRPr>
                <a:latin typeface="+mn-lt"/>
                <a:cs typeface="Arial" panose="020B0604020202020204" pitchFamily="34" charset="0"/>
              </a:defRPr>
            </a:lvl1pPr>
            <a:lvl2pPr marL="685800" indent="-228600">
              <a:buFontTx/>
              <a:buBlip>
                <a:blip r:embed="rId2"/>
              </a:buBlip>
              <a:defRPr>
                <a:latin typeface="+mn-lt"/>
                <a:cs typeface="Arial" panose="020B0604020202020204" pitchFamily="34" charset="0"/>
              </a:defRPr>
            </a:lvl2pPr>
            <a:lvl3pPr marL="1143000" indent="-228600">
              <a:buFontTx/>
              <a:buBlip>
                <a:blip r:embed="rId2"/>
              </a:buBlip>
              <a:defRPr>
                <a:latin typeface="+mn-lt"/>
                <a:cs typeface="Arial" panose="020B0604020202020204" pitchFamily="34" charset="0"/>
              </a:defRPr>
            </a:lvl3pPr>
            <a:lvl4pPr marL="1600200" indent="-228600">
              <a:buFontTx/>
              <a:buBlip>
                <a:blip r:embed="rId2"/>
              </a:buBlip>
              <a:defRPr>
                <a:latin typeface="+mn-lt"/>
                <a:cs typeface="Arial" panose="020B0604020202020204" pitchFamily="34" charset="0"/>
              </a:defRPr>
            </a:lvl4pPr>
            <a:lvl5pPr marL="2057400" indent="-228600">
              <a:buFontTx/>
              <a:buBlip>
                <a:blip r:embed="rId2"/>
              </a:buBlip>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2EA6D5B0-1030-7142-B131-1ED7E976C7E5}"/>
              </a:ext>
            </a:extLst>
          </p:cNvPr>
          <p:cNvSpPr>
            <a:spLocks noGrp="1"/>
          </p:cNvSpPr>
          <p:nvPr>
            <p:ph type="sldNum" sz="quarter" idx="10"/>
          </p:nvPr>
        </p:nvSpPr>
        <p:spPr/>
        <p:txBody>
          <a:bodyPr/>
          <a:lstStyle/>
          <a:p>
            <a:fld id="{0C4D3072-55D1-454B-BEA1-4FCB63513747}" type="slidenum">
              <a:rPr lang="en-US" smtClean="0"/>
              <a:pPr/>
              <a:t>‹#›</a:t>
            </a:fld>
            <a:endParaRPr lang="en-US" dirty="0"/>
          </a:p>
        </p:txBody>
      </p:sp>
      <p:pic>
        <p:nvPicPr>
          <p:cNvPr id="8" name="Picture 7">
            <a:extLst>
              <a:ext uri="{FF2B5EF4-FFF2-40B4-BE49-F238E27FC236}">
                <a16:creationId xmlns:a16="http://schemas.microsoft.com/office/drawing/2014/main" id="{653040DD-84CC-AC41-AF12-D102A3F488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90793" y="6356350"/>
            <a:ext cx="1997406" cy="415567"/>
          </a:xfrm>
          <a:prstGeom prst="rect">
            <a:avLst/>
          </a:prstGeom>
        </p:spPr>
      </p:pic>
    </p:spTree>
    <p:extLst>
      <p:ext uri="{BB962C8B-B14F-4D97-AF65-F5344CB8AC3E}">
        <p14:creationId xmlns:p14="http://schemas.microsoft.com/office/powerpoint/2010/main" val="2002742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35A56-259C-8547-A2B9-DD252163E5B8}"/>
              </a:ext>
            </a:extLst>
          </p:cNvPr>
          <p:cNvSpPr/>
          <p:nvPr userDrawn="1"/>
        </p:nvSpPr>
        <p:spPr>
          <a:xfrm>
            <a:off x="-32953" y="6257906"/>
            <a:ext cx="12266141" cy="6330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DC4"/>
              </a:solidFill>
            </a:endParaRPr>
          </a:p>
        </p:txBody>
      </p:sp>
      <p:sp>
        <p:nvSpPr>
          <p:cNvPr id="2" name="Title 1"/>
          <p:cNvSpPr>
            <a:spLocks noGrp="1"/>
          </p:cNvSpPr>
          <p:nvPr>
            <p:ph type="title"/>
          </p:nvPr>
        </p:nvSpPr>
        <p:spPr>
          <a:xfrm>
            <a:off x="838200" y="250989"/>
            <a:ext cx="10515600" cy="660110"/>
          </a:xfrm>
        </p:spPr>
        <p:txBody>
          <a:bodyPr/>
          <a:lstStyle>
            <a:lvl1pPr>
              <a:defRPr b="1" i="0">
                <a:solidFill>
                  <a:srgbClr val="5B9DC4"/>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838200" y="1009544"/>
            <a:ext cx="10515600" cy="4946356"/>
          </a:xfrm>
        </p:spPr>
        <p:txBody>
          <a:bodyPr/>
          <a:lstStyle>
            <a:lvl1pPr marL="228600" indent="-228600">
              <a:buFontTx/>
              <a:buBlip>
                <a:blip r:embed="rId2"/>
              </a:buBlip>
              <a:defRPr>
                <a:latin typeface="+mn-lt"/>
                <a:cs typeface="Arial" panose="020B0604020202020204" pitchFamily="34" charset="0"/>
              </a:defRPr>
            </a:lvl1pPr>
            <a:lvl2pPr marL="685800" indent="-228600">
              <a:buFontTx/>
              <a:buBlip>
                <a:blip r:embed="rId2"/>
              </a:buBlip>
              <a:defRPr>
                <a:latin typeface="+mn-lt"/>
                <a:cs typeface="Arial" panose="020B0604020202020204" pitchFamily="34" charset="0"/>
              </a:defRPr>
            </a:lvl2pPr>
            <a:lvl3pPr marL="1143000" indent="-228600">
              <a:buFontTx/>
              <a:buBlip>
                <a:blip r:embed="rId2"/>
              </a:buBlip>
              <a:defRPr>
                <a:latin typeface="+mn-lt"/>
                <a:cs typeface="Arial" panose="020B0604020202020204" pitchFamily="34" charset="0"/>
              </a:defRPr>
            </a:lvl3pPr>
            <a:lvl4pPr marL="1600200" indent="-228600">
              <a:buFontTx/>
              <a:buBlip>
                <a:blip r:embed="rId2"/>
              </a:buBlip>
              <a:defRPr>
                <a:latin typeface="+mn-lt"/>
                <a:cs typeface="Arial" panose="020B0604020202020204" pitchFamily="34" charset="0"/>
              </a:defRPr>
            </a:lvl4pPr>
            <a:lvl5pPr marL="2057400" indent="-228600">
              <a:buFontTx/>
              <a:buBlip>
                <a:blip r:embed="rId2"/>
              </a:buBlip>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2EA6D5B0-1030-7142-B131-1ED7E976C7E5}"/>
              </a:ext>
            </a:extLst>
          </p:cNvPr>
          <p:cNvSpPr>
            <a:spLocks noGrp="1"/>
          </p:cNvSpPr>
          <p:nvPr>
            <p:ph type="sldNum" sz="quarter" idx="10"/>
          </p:nvPr>
        </p:nvSpPr>
        <p:spPr/>
        <p:txBody>
          <a:bodyPr/>
          <a:lstStyle/>
          <a:p>
            <a:fld id="{0C4D3072-55D1-454B-BEA1-4FCB63513747}" type="slidenum">
              <a:rPr lang="en-US" smtClean="0"/>
              <a:pPr/>
              <a:t>‹#›</a:t>
            </a:fld>
            <a:endParaRPr lang="en-US" dirty="0"/>
          </a:p>
        </p:txBody>
      </p:sp>
      <p:pic>
        <p:nvPicPr>
          <p:cNvPr id="8" name="Picture 7">
            <a:extLst>
              <a:ext uri="{FF2B5EF4-FFF2-40B4-BE49-F238E27FC236}">
                <a16:creationId xmlns:a16="http://schemas.microsoft.com/office/drawing/2014/main" id="{653040DD-84CC-AC41-AF12-D102A3F488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90793" y="6356350"/>
            <a:ext cx="1997406" cy="415567"/>
          </a:xfrm>
          <a:prstGeom prst="rect">
            <a:avLst/>
          </a:prstGeom>
        </p:spPr>
      </p:pic>
    </p:spTree>
    <p:extLst>
      <p:ext uri="{BB962C8B-B14F-4D97-AF65-F5344CB8AC3E}">
        <p14:creationId xmlns:p14="http://schemas.microsoft.com/office/powerpoint/2010/main" val="1111306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838200" y="1033154"/>
            <a:ext cx="6714506" cy="5143810"/>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700CE9E-D94A-034E-9404-F65D380F2A66}"/>
              </a:ext>
            </a:extLst>
          </p:cNvPr>
          <p:cNvSpPr>
            <a:spLocks noGrp="1"/>
          </p:cNvSpPr>
          <p:nvPr>
            <p:ph type="sldNum" sz="quarter" idx="10"/>
          </p:nvPr>
        </p:nvSpPr>
        <p:spPr/>
        <p:txBody>
          <a:bodyPr/>
          <a:lstStyle/>
          <a:p>
            <a:fld id="{0C4D3072-55D1-454B-BEA1-4FCB63513747}" type="slidenum">
              <a:rPr lang="en-US" smtClean="0"/>
              <a:pPr/>
              <a:t>‹#›</a:t>
            </a:fld>
            <a:endParaRPr lang="en-US" dirty="0"/>
          </a:p>
        </p:txBody>
      </p:sp>
      <p:sp>
        <p:nvSpPr>
          <p:cNvPr id="7" name="Picture Placeholder 6">
            <a:extLst>
              <a:ext uri="{FF2B5EF4-FFF2-40B4-BE49-F238E27FC236}">
                <a16:creationId xmlns:a16="http://schemas.microsoft.com/office/drawing/2014/main" id="{4661690D-B3EE-1E4D-89C1-404412C604A5}"/>
              </a:ext>
            </a:extLst>
          </p:cNvPr>
          <p:cNvSpPr>
            <a:spLocks noGrp="1"/>
          </p:cNvSpPr>
          <p:nvPr>
            <p:ph type="pic" sz="quarter" idx="11"/>
          </p:nvPr>
        </p:nvSpPr>
        <p:spPr>
          <a:xfrm>
            <a:off x="7876375" y="314643"/>
            <a:ext cx="3030171" cy="5862320"/>
          </a:xfrm>
          <a:custGeom>
            <a:avLst/>
            <a:gdLst>
              <a:gd name="connsiteX0" fmla="*/ 1407421 w 2781435"/>
              <a:gd name="connsiteY0" fmla="*/ 0 h 5381103"/>
              <a:gd name="connsiteX1" fmla="*/ 1431151 w 2781435"/>
              <a:gd name="connsiteY1" fmla="*/ 668835 h 5381103"/>
              <a:gd name="connsiteX2" fmla="*/ 1529644 w 2781435"/>
              <a:gd name="connsiteY2" fmla="*/ 716864 h 5381103"/>
              <a:gd name="connsiteX3" fmla="*/ 1549520 w 2781435"/>
              <a:gd name="connsiteY3" fmla="*/ 908298 h 5381103"/>
              <a:gd name="connsiteX4" fmla="*/ 1508645 w 2781435"/>
              <a:gd name="connsiteY4" fmla="*/ 977429 h 5381103"/>
              <a:gd name="connsiteX5" fmla="*/ 1547352 w 2781435"/>
              <a:gd name="connsiteY5" fmla="*/ 1018103 h 5381103"/>
              <a:gd name="connsiteX6" fmla="*/ 1505874 w 2781435"/>
              <a:gd name="connsiteY6" fmla="*/ 1045675 h 5381103"/>
              <a:gd name="connsiteX7" fmla="*/ 1556346 w 2781435"/>
              <a:gd name="connsiteY7" fmla="*/ 1122964 h 5381103"/>
              <a:gd name="connsiteX8" fmla="*/ 1598907 w 2781435"/>
              <a:gd name="connsiteY8" fmla="*/ 1132489 h 5381103"/>
              <a:gd name="connsiteX9" fmla="*/ 1603284 w 2781435"/>
              <a:gd name="connsiteY9" fmla="*/ 1204312 h 5381103"/>
              <a:gd name="connsiteX10" fmla="*/ 2218218 w 2781435"/>
              <a:gd name="connsiteY10" fmla="*/ 1619415 h 5381103"/>
              <a:gd name="connsiteX11" fmla="*/ 2269773 w 2781435"/>
              <a:gd name="connsiteY11" fmla="*/ 1617767 h 5381103"/>
              <a:gd name="connsiteX12" fmla="*/ 2304385 w 2781435"/>
              <a:gd name="connsiteY12" fmla="*/ 1687902 h 5381103"/>
              <a:gd name="connsiteX13" fmla="*/ 2233596 w 2781435"/>
              <a:gd name="connsiteY13" fmla="*/ 1762097 h 5381103"/>
              <a:gd name="connsiteX14" fmla="*/ 2234680 w 2781435"/>
              <a:gd name="connsiteY14" fmla="*/ 1778173 h 5381103"/>
              <a:gd name="connsiteX15" fmla="*/ 2234680 w 2781435"/>
              <a:gd name="connsiteY15" fmla="*/ 2533220 h 5381103"/>
              <a:gd name="connsiteX16" fmla="*/ 2271018 w 2781435"/>
              <a:gd name="connsiteY16" fmla="*/ 2542504 h 5381103"/>
              <a:gd name="connsiteX17" fmla="*/ 2488644 w 2781435"/>
              <a:gd name="connsiteY17" fmla="*/ 2658659 h 5381103"/>
              <a:gd name="connsiteX18" fmla="*/ 2488644 w 2781435"/>
              <a:gd name="connsiteY18" fmla="*/ 2663563 h 5381103"/>
              <a:gd name="connsiteX19" fmla="*/ 2471097 w 2781435"/>
              <a:gd name="connsiteY19" fmla="*/ 3156517 h 5381103"/>
              <a:gd name="connsiteX20" fmla="*/ 2494225 w 2781435"/>
              <a:gd name="connsiteY20" fmla="*/ 3179025 h 5381103"/>
              <a:gd name="connsiteX21" fmla="*/ 2505789 w 2781435"/>
              <a:gd name="connsiteY21" fmla="*/ 3237986 h 5381103"/>
              <a:gd name="connsiteX22" fmla="*/ 2503862 w 2781435"/>
              <a:gd name="connsiteY22" fmla="*/ 3246829 h 5381103"/>
              <a:gd name="connsiteX23" fmla="*/ 2499846 w 2781435"/>
              <a:gd name="connsiteY23" fmla="*/ 3297792 h 5381103"/>
              <a:gd name="connsiteX24" fmla="*/ 2499846 w 2781435"/>
              <a:gd name="connsiteY24" fmla="*/ 3692156 h 5381103"/>
              <a:gd name="connsiteX25" fmla="*/ 2652666 w 2781435"/>
              <a:gd name="connsiteY25" fmla="*/ 3733553 h 5381103"/>
              <a:gd name="connsiteX26" fmla="*/ 2717472 w 2781435"/>
              <a:gd name="connsiteY26" fmla="*/ 3790063 h 5381103"/>
              <a:gd name="connsiteX27" fmla="*/ 2723736 w 2781435"/>
              <a:gd name="connsiteY27" fmla="*/ 3797418 h 5381103"/>
              <a:gd name="connsiteX28" fmla="*/ 2723375 w 2781435"/>
              <a:gd name="connsiteY28" fmla="*/ 3807024 h 5381103"/>
              <a:gd name="connsiteX29" fmla="*/ 2694786 w 2781435"/>
              <a:gd name="connsiteY29" fmla="*/ 4257456 h 5381103"/>
              <a:gd name="connsiteX30" fmla="*/ 2709482 w 2781435"/>
              <a:gd name="connsiteY30" fmla="*/ 4295277 h 5381103"/>
              <a:gd name="connsiteX31" fmla="*/ 2721086 w 2781435"/>
              <a:gd name="connsiteY31" fmla="*/ 4302310 h 5381103"/>
              <a:gd name="connsiteX32" fmla="*/ 2752364 w 2781435"/>
              <a:gd name="connsiteY32" fmla="*/ 4327832 h 5381103"/>
              <a:gd name="connsiteX33" fmla="*/ 2767221 w 2781435"/>
              <a:gd name="connsiteY33" fmla="*/ 4345757 h 5381103"/>
              <a:gd name="connsiteX34" fmla="*/ 2775251 w 2781435"/>
              <a:gd name="connsiteY34" fmla="*/ 4358941 h 5381103"/>
              <a:gd name="connsiteX35" fmla="*/ 2781435 w 2781435"/>
              <a:gd name="connsiteY35" fmla="*/ 4381448 h 5381103"/>
              <a:gd name="connsiteX36" fmla="*/ 2738271 w 2781435"/>
              <a:gd name="connsiteY36" fmla="*/ 4429879 h 5381103"/>
              <a:gd name="connsiteX37" fmla="*/ 2738673 w 2781435"/>
              <a:gd name="connsiteY37" fmla="*/ 4434863 h 5381103"/>
              <a:gd name="connsiteX38" fmla="*/ 2738391 w 2781435"/>
              <a:gd name="connsiteY38" fmla="*/ 4443183 h 5381103"/>
              <a:gd name="connsiteX39" fmla="*/ 2737388 w 2781435"/>
              <a:gd name="connsiteY39" fmla="*/ 4447885 h 5381103"/>
              <a:gd name="connsiteX40" fmla="*/ 2733372 w 2781435"/>
              <a:gd name="connsiteY40" fmla="*/ 4457491 h 5381103"/>
              <a:gd name="connsiteX41" fmla="*/ 2732128 w 2781435"/>
              <a:gd name="connsiteY41" fmla="*/ 4458858 h 5381103"/>
              <a:gd name="connsiteX42" fmla="*/ 2624118 w 2781435"/>
              <a:gd name="connsiteY42" fmla="*/ 4524532 h 5381103"/>
              <a:gd name="connsiteX43" fmla="*/ 2491374 w 2781435"/>
              <a:gd name="connsiteY43" fmla="*/ 4559539 h 5381103"/>
              <a:gd name="connsiteX44" fmla="*/ 2479329 w 2781435"/>
              <a:gd name="connsiteY44" fmla="*/ 4559539 h 5381103"/>
              <a:gd name="connsiteX45" fmla="*/ 2471579 w 2781435"/>
              <a:gd name="connsiteY45" fmla="*/ 4556766 h 5381103"/>
              <a:gd name="connsiteX46" fmla="*/ 2471579 w 2781435"/>
              <a:gd name="connsiteY46" fmla="*/ 4565206 h 5381103"/>
              <a:gd name="connsiteX47" fmla="*/ 2473506 w 2781435"/>
              <a:gd name="connsiteY47" fmla="*/ 4583775 h 5381103"/>
              <a:gd name="connsiteX48" fmla="*/ 2473868 w 2781435"/>
              <a:gd name="connsiteY48" fmla="*/ 4619425 h 5381103"/>
              <a:gd name="connsiteX49" fmla="*/ 2453792 w 2781435"/>
              <a:gd name="connsiteY49" fmla="*/ 4645751 h 5381103"/>
              <a:gd name="connsiteX50" fmla="*/ 2448210 w 2781435"/>
              <a:gd name="connsiteY50" fmla="*/ 4650694 h 5381103"/>
              <a:gd name="connsiteX51" fmla="*/ 2444557 w 2781435"/>
              <a:gd name="connsiteY51" fmla="*/ 4670268 h 5381103"/>
              <a:gd name="connsiteX52" fmla="*/ 2443031 w 2781435"/>
              <a:gd name="connsiteY52" fmla="*/ 4676417 h 5381103"/>
              <a:gd name="connsiteX53" fmla="*/ 2423878 w 2781435"/>
              <a:gd name="connsiteY53" fmla="*/ 4702220 h 5381103"/>
              <a:gd name="connsiteX54" fmla="*/ 2414241 w 2781435"/>
              <a:gd name="connsiteY54" fmla="*/ 4710580 h 5381103"/>
              <a:gd name="connsiteX55" fmla="*/ 2491896 w 2781435"/>
              <a:gd name="connsiteY55" fmla="*/ 5375115 h 5381103"/>
              <a:gd name="connsiteX56" fmla="*/ 2442710 w 2781435"/>
              <a:gd name="connsiteY56" fmla="*/ 5381103 h 5381103"/>
              <a:gd name="connsiteX57" fmla="*/ 338404 w 2781435"/>
              <a:gd name="connsiteY57" fmla="*/ 5366554 h 5381103"/>
              <a:gd name="connsiteX58" fmla="*/ 289217 w 2781435"/>
              <a:gd name="connsiteY58" fmla="*/ 5360525 h 5381103"/>
              <a:gd name="connsiteX59" fmla="*/ 366872 w 2781435"/>
              <a:gd name="connsiteY59" fmla="*/ 4696031 h 5381103"/>
              <a:gd name="connsiteX60" fmla="*/ 357235 w 2781435"/>
              <a:gd name="connsiteY60" fmla="*/ 4687631 h 5381103"/>
              <a:gd name="connsiteX61" fmla="*/ 338083 w 2781435"/>
              <a:gd name="connsiteY61" fmla="*/ 4661867 h 5381103"/>
              <a:gd name="connsiteX62" fmla="*/ 336557 w 2781435"/>
              <a:gd name="connsiteY62" fmla="*/ 4655638 h 5381103"/>
              <a:gd name="connsiteX63" fmla="*/ 332903 w 2781435"/>
              <a:gd name="connsiteY63" fmla="*/ 4636225 h 5381103"/>
              <a:gd name="connsiteX64" fmla="*/ 327322 w 2781435"/>
              <a:gd name="connsiteY64" fmla="*/ 4631402 h 5381103"/>
              <a:gd name="connsiteX65" fmla="*/ 307246 w 2781435"/>
              <a:gd name="connsiteY65" fmla="*/ 4605197 h 5381103"/>
              <a:gd name="connsiteX66" fmla="*/ 307607 w 2781435"/>
              <a:gd name="connsiteY66" fmla="*/ 4569426 h 5381103"/>
              <a:gd name="connsiteX67" fmla="*/ 309534 w 2781435"/>
              <a:gd name="connsiteY67" fmla="*/ 4550857 h 5381103"/>
              <a:gd name="connsiteX68" fmla="*/ 309534 w 2781435"/>
              <a:gd name="connsiteY68" fmla="*/ 4542417 h 5381103"/>
              <a:gd name="connsiteX69" fmla="*/ 301785 w 2781435"/>
              <a:gd name="connsiteY69" fmla="*/ 4545190 h 5381103"/>
              <a:gd name="connsiteX70" fmla="*/ 289498 w 2781435"/>
              <a:gd name="connsiteY70" fmla="*/ 4545190 h 5381103"/>
              <a:gd name="connsiteX71" fmla="*/ 156995 w 2781435"/>
              <a:gd name="connsiteY71" fmla="*/ 4510223 h 5381103"/>
              <a:gd name="connsiteX72" fmla="*/ 42842 w 2781435"/>
              <a:gd name="connsiteY72" fmla="*/ 4428995 h 5381103"/>
              <a:gd name="connsiteX73" fmla="*/ 42561 w 2781435"/>
              <a:gd name="connsiteY73" fmla="*/ 4420555 h 5381103"/>
              <a:gd name="connsiteX74" fmla="*/ 42963 w 2781435"/>
              <a:gd name="connsiteY74" fmla="*/ 4415571 h 5381103"/>
              <a:gd name="connsiteX75" fmla="*/ 0 w 2781435"/>
              <a:gd name="connsiteY75" fmla="*/ 4367019 h 5381103"/>
              <a:gd name="connsiteX76" fmla="*/ 28949 w 2781435"/>
              <a:gd name="connsiteY76" fmla="*/ 4313443 h 5381103"/>
              <a:gd name="connsiteX77" fmla="*/ 60228 w 2781435"/>
              <a:gd name="connsiteY77" fmla="*/ 4287881 h 5381103"/>
              <a:gd name="connsiteX78" fmla="*/ 69704 w 2781435"/>
              <a:gd name="connsiteY78" fmla="*/ 4277874 h 5381103"/>
              <a:gd name="connsiteX79" fmla="*/ 57578 w 2781435"/>
              <a:gd name="connsiteY79" fmla="*/ 3792555 h 5381103"/>
              <a:gd name="connsiteX80" fmla="*/ 57337 w 2781435"/>
              <a:gd name="connsiteY80" fmla="*/ 3782949 h 5381103"/>
              <a:gd name="connsiteX81" fmla="*/ 63641 w 2781435"/>
              <a:gd name="connsiteY81" fmla="*/ 3775634 h 5381103"/>
              <a:gd name="connsiteX82" fmla="*/ 128447 w 2781435"/>
              <a:gd name="connsiteY82" fmla="*/ 3719084 h 5381103"/>
              <a:gd name="connsiteX83" fmla="*/ 287531 w 2781435"/>
              <a:gd name="connsiteY83" fmla="*/ 3676280 h 5381103"/>
              <a:gd name="connsiteX84" fmla="*/ 287531 w 2781435"/>
              <a:gd name="connsiteY84" fmla="*/ 3289553 h 5381103"/>
              <a:gd name="connsiteX85" fmla="*/ 290783 w 2781435"/>
              <a:gd name="connsiteY85" fmla="*/ 3289553 h 5381103"/>
              <a:gd name="connsiteX86" fmla="*/ 287611 w 2781435"/>
              <a:gd name="connsiteY86" fmla="*/ 3280429 h 5381103"/>
              <a:gd name="connsiteX87" fmla="*/ 287611 w 2781435"/>
              <a:gd name="connsiteY87" fmla="*/ 3280108 h 5381103"/>
              <a:gd name="connsiteX88" fmla="*/ 283917 w 2781435"/>
              <a:gd name="connsiteY88" fmla="*/ 3263106 h 5381103"/>
              <a:gd name="connsiteX89" fmla="*/ 286848 w 2781435"/>
              <a:gd name="connsiteY89" fmla="*/ 3164716 h 5381103"/>
              <a:gd name="connsiteX90" fmla="*/ 310177 w 2781435"/>
              <a:gd name="connsiteY90" fmla="*/ 3141968 h 5381103"/>
              <a:gd name="connsiteX91" fmla="*/ 301423 w 2781435"/>
              <a:gd name="connsiteY91" fmla="*/ 2655645 h 5381103"/>
              <a:gd name="connsiteX92" fmla="*/ 300821 w 2781435"/>
              <a:gd name="connsiteY92" fmla="*/ 2649254 h 5381103"/>
              <a:gd name="connsiteX93" fmla="*/ 433565 w 2781435"/>
              <a:gd name="connsiteY93" fmla="*/ 2560832 h 5381103"/>
              <a:gd name="connsiteX94" fmla="*/ 521619 w 2781435"/>
              <a:gd name="connsiteY94" fmla="*/ 2537038 h 5381103"/>
              <a:gd name="connsiteX95" fmla="*/ 523587 w 2781435"/>
              <a:gd name="connsiteY95" fmla="*/ 1758238 h 5381103"/>
              <a:gd name="connsiteX96" fmla="*/ 474199 w 2781435"/>
              <a:gd name="connsiteY96" fmla="*/ 1697267 h 5381103"/>
              <a:gd name="connsiteX97" fmla="*/ 503350 w 2781435"/>
              <a:gd name="connsiteY97" fmla="*/ 1663988 h 5381103"/>
              <a:gd name="connsiteX98" fmla="*/ 566028 w 2781435"/>
              <a:gd name="connsiteY98" fmla="*/ 1614833 h 5381103"/>
              <a:gd name="connsiteX99" fmla="*/ 623887 w 2781435"/>
              <a:gd name="connsiteY99" fmla="*/ 1601731 h 5381103"/>
              <a:gd name="connsiteX100" fmla="*/ 1209068 w 2781435"/>
              <a:gd name="connsiteY100" fmla="*/ 1202464 h 5381103"/>
              <a:gd name="connsiteX101" fmla="*/ 1223242 w 2781435"/>
              <a:gd name="connsiteY101" fmla="*/ 1134137 h 5381103"/>
              <a:gd name="connsiteX102" fmla="*/ 1278331 w 2781435"/>
              <a:gd name="connsiteY102" fmla="*/ 1121879 h 5381103"/>
              <a:gd name="connsiteX103" fmla="*/ 1304510 w 2781435"/>
              <a:gd name="connsiteY103" fmla="*/ 1046840 h 5381103"/>
              <a:gd name="connsiteX104" fmla="*/ 1268373 w 2781435"/>
              <a:gd name="connsiteY104" fmla="*/ 1017862 h 5381103"/>
              <a:gd name="connsiteX105" fmla="*/ 1312019 w 2781435"/>
              <a:gd name="connsiteY105" fmla="*/ 977670 h 5381103"/>
              <a:gd name="connsiteX106" fmla="*/ 1251429 w 2781435"/>
              <a:gd name="connsiteY106" fmla="*/ 895759 h 5381103"/>
              <a:gd name="connsiteX107" fmla="*/ 1294271 w 2781435"/>
              <a:gd name="connsiteY107" fmla="*/ 716864 h 5381103"/>
              <a:gd name="connsiteX108" fmla="*/ 1376945 w 2781435"/>
              <a:gd name="connsiteY108" fmla="*/ 667428 h 5381103"/>
              <a:gd name="connsiteX109" fmla="*/ 1407421 w 2781435"/>
              <a:gd name="connsiteY109" fmla="*/ 0 h 538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81435" h="5381103">
                <a:moveTo>
                  <a:pt x="1407421" y="0"/>
                </a:moveTo>
                <a:cubicBezTo>
                  <a:pt x="1408625" y="34404"/>
                  <a:pt x="1429304" y="640700"/>
                  <a:pt x="1431151" y="668835"/>
                </a:cubicBezTo>
                <a:cubicBezTo>
                  <a:pt x="1433038" y="696125"/>
                  <a:pt x="1490335" y="684670"/>
                  <a:pt x="1529644" y="716864"/>
                </a:cubicBezTo>
                <a:cubicBezTo>
                  <a:pt x="1563172" y="744195"/>
                  <a:pt x="1559638" y="867343"/>
                  <a:pt x="1549520" y="908298"/>
                </a:cubicBezTo>
                <a:cubicBezTo>
                  <a:pt x="1541489" y="941899"/>
                  <a:pt x="1518442" y="953112"/>
                  <a:pt x="1508645" y="977429"/>
                </a:cubicBezTo>
                <a:cubicBezTo>
                  <a:pt x="1508645" y="977429"/>
                  <a:pt x="1550644" y="986391"/>
                  <a:pt x="1547352" y="1018103"/>
                </a:cubicBezTo>
                <a:cubicBezTo>
                  <a:pt x="1545746" y="1031447"/>
                  <a:pt x="1505874" y="1045675"/>
                  <a:pt x="1505874" y="1045675"/>
                </a:cubicBezTo>
                <a:cubicBezTo>
                  <a:pt x="1505874" y="1045675"/>
                  <a:pt x="1534262" y="1100014"/>
                  <a:pt x="1556346" y="1122964"/>
                </a:cubicBezTo>
                <a:cubicBezTo>
                  <a:pt x="1566464" y="1133574"/>
                  <a:pt x="1582846" y="1116935"/>
                  <a:pt x="1598907" y="1132489"/>
                </a:cubicBezTo>
                <a:cubicBezTo>
                  <a:pt x="1612840" y="1145873"/>
                  <a:pt x="1579554" y="1172681"/>
                  <a:pt x="1603284" y="1204312"/>
                </a:cubicBezTo>
                <a:cubicBezTo>
                  <a:pt x="1622356" y="1229714"/>
                  <a:pt x="2218218" y="1619415"/>
                  <a:pt x="2218218" y="1619415"/>
                </a:cubicBezTo>
                <a:cubicBezTo>
                  <a:pt x="2218218" y="1619415"/>
                  <a:pt x="2253110" y="1606313"/>
                  <a:pt x="2269773" y="1617767"/>
                </a:cubicBezTo>
                <a:cubicBezTo>
                  <a:pt x="2286436" y="1629222"/>
                  <a:pt x="2310689" y="1672629"/>
                  <a:pt x="2304385" y="1687902"/>
                </a:cubicBezTo>
                <a:cubicBezTo>
                  <a:pt x="2299888" y="1698754"/>
                  <a:pt x="2257125" y="1739911"/>
                  <a:pt x="2233596" y="1762097"/>
                </a:cubicBezTo>
                <a:cubicBezTo>
                  <a:pt x="2234929" y="1767345"/>
                  <a:pt x="2235297" y="1772793"/>
                  <a:pt x="2234680" y="1778173"/>
                </a:cubicBezTo>
                <a:lnTo>
                  <a:pt x="2234680" y="2533220"/>
                </a:lnTo>
                <a:cubicBezTo>
                  <a:pt x="2247154" y="2536275"/>
                  <a:pt x="2259267" y="2539369"/>
                  <a:pt x="2271018" y="2542504"/>
                </a:cubicBezTo>
                <a:cubicBezTo>
                  <a:pt x="2402276" y="2577271"/>
                  <a:pt x="2488443" y="2618668"/>
                  <a:pt x="2488644" y="2658659"/>
                </a:cubicBezTo>
                <a:lnTo>
                  <a:pt x="2488644" y="2663563"/>
                </a:lnTo>
                <a:cubicBezTo>
                  <a:pt x="2480854" y="2725699"/>
                  <a:pt x="2472583" y="3088512"/>
                  <a:pt x="2471097" y="3156517"/>
                </a:cubicBezTo>
                <a:cubicBezTo>
                  <a:pt x="2477200" y="3162345"/>
                  <a:pt x="2486114" y="3170906"/>
                  <a:pt x="2494225" y="3179025"/>
                </a:cubicBezTo>
                <a:cubicBezTo>
                  <a:pt x="2515425" y="3200166"/>
                  <a:pt x="2510487" y="3219538"/>
                  <a:pt x="2505789" y="3237986"/>
                </a:cubicBezTo>
                <a:cubicBezTo>
                  <a:pt x="2504966" y="3240891"/>
                  <a:pt x="2504322" y="3243844"/>
                  <a:pt x="2503862" y="3246829"/>
                </a:cubicBezTo>
                <a:cubicBezTo>
                  <a:pt x="2502536" y="3263468"/>
                  <a:pt x="2505548" y="3285413"/>
                  <a:pt x="2499846" y="3297792"/>
                </a:cubicBezTo>
                <a:lnTo>
                  <a:pt x="2499846" y="3692156"/>
                </a:lnTo>
                <a:cubicBezTo>
                  <a:pt x="2573566" y="3709157"/>
                  <a:pt x="2639215" y="3726239"/>
                  <a:pt x="2652666" y="3733553"/>
                </a:cubicBezTo>
                <a:cubicBezTo>
                  <a:pt x="2685270" y="3751318"/>
                  <a:pt x="2717392" y="3789822"/>
                  <a:pt x="2717472" y="3790063"/>
                </a:cubicBezTo>
                <a:lnTo>
                  <a:pt x="2723736" y="3797418"/>
                </a:lnTo>
                <a:lnTo>
                  <a:pt x="2723375" y="3807024"/>
                </a:lnTo>
                <a:cubicBezTo>
                  <a:pt x="2723375" y="3808190"/>
                  <a:pt x="2697757" y="4147129"/>
                  <a:pt x="2694786" y="4257456"/>
                </a:cubicBezTo>
                <a:cubicBezTo>
                  <a:pt x="2700907" y="4269552"/>
                  <a:pt x="2705829" y="4282220"/>
                  <a:pt x="2709482" y="4295277"/>
                </a:cubicBezTo>
                <a:cubicBezTo>
                  <a:pt x="2713015" y="4288605"/>
                  <a:pt x="2716950" y="4289248"/>
                  <a:pt x="2721086" y="4302310"/>
                </a:cubicBezTo>
                <a:cubicBezTo>
                  <a:pt x="2732476" y="4309561"/>
                  <a:pt x="2742974" y="4318126"/>
                  <a:pt x="2752364" y="4327832"/>
                </a:cubicBezTo>
                <a:cubicBezTo>
                  <a:pt x="2757759" y="4333426"/>
                  <a:pt x="2762725" y="4339418"/>
                  <a:pt x="2767221" y="4345757"/>
                </a:cubicBezTo>
                <a:cubicBezTo>
                  <a:pt x="2770748" y="4349573"/>
                  <a:pt x="2773478" y="4354054"/>
                  <a:pt x="2775251" y="4358941"/>
                </a:cubicBezTo>
                <a:cubicBezTo>
                  <a:pt x="2778995" y="4365875"/>
                  <a:pt x="2781110" y="4373572"/>
                  <a:pt x="2781435" y="4381448"/>
                </a:cubicBezTo>
                <a:cubicBezTo>
                  <a:pt x="2781234" y="4407292"/>
                  <a:pt x="2756460" y="4422323"/>
                  <a:pt x="2738271" y="4429879"/>
                </a:cubicBezTo>
                <a:lnTo>
                  <a:pt x="2738673" y="4434863"/>
                </a:lnTo>
                <a:cubicBezTo>
                  <a:pt x="2738856" y="4437639"/>
                  <a:pt x="2738762" y="4440426"/>
                  <a:pt x="2738391" y="4443183"/>
                </a:cubicBezTo>
                <a:cubicBezTo>
                  <a:pt x="2738157" y="4444770"/>
                  <a:pt x="2737822" y="4446341"/>
                  <a:pt x="2737388" y="4447885"/>
                </a:cubicBezTo>
                <a:cubicBezTo>
                  <a:pt x="2736624" y="4451299"/>
                  <a:pt x="2735265" y="4454551"/>
                  <a:pt x="2733372" y="4457491"/>
                </a:cubicBezTo>
                <a:cubicBezTo>
                  <a:pt x="2733020" y="4458000"/>
                  <a:pt x="2732601" y="4458459"/>
                  <a:pt x="2732128" y="4458858"/>
                </a:cubicBezTo>
                <a:cubicBezTo>
                  <a:pt x="2716067" y="4484179"/>
                  <a:pt x="2671899" y="4507089"/>
                  <a:pt x="2624118" y="4524532"/>
                </a:cubicBezTo>
                <a:cubicBezTo>
                  <a:pt x="2572201" y="4543462"/>
                  <a:pt x="2514582" y="4557650"/>
                  <a:pt x="2491374" y="4559539"/>
                </a:cubicBezTo>
                <a:cubicBezTo>
                  <a:pt x="2487369" y="4559940"/>
                  <a:pt x="2483334" y="4559940"/>
                  <a:pt x="2479329" y="4559539"/>
                </a:cubicBezTo>
                <a:cubicBezTo>
                  <a:pt x="2472784" y="4558614"/>
                  <a:pt x="2472984" y="4555520"/>
                  <a:pt x="2471579" y="4556766"/>
                </a:cubicBezTo>
                <a:cubicBezTo>
                  <a:pt x="2470174" y="4558011"/>
                  <a:pt x="2472663" y="4558816"/>
                  <a:pt x="2471579" y="4565206"/>
                </a:cubicBezTo>
                <a:cubicBezTo>
                  <a:pt x="2470792" y="4571461"/>
                  <a:pt x="2471451" y="4577815"/>
                  <a:pt x="2473506" y="4583775"/>
                </a:cubicBezTo>
                <a:cubicBezTo>
                  <a:pt x="2476638" y="4595189"/>
                  <a:pt x="2479369" y="4604956"/>
                  <a:pt x="2473868" y="4619425"/>
                </a:cubicBezTo>
                <a:cubicBezTo>
                  <a:pt x="2469628" y="4629828"/>
                  <a:pt x="2462699" y="4638915"/>
                  <a:pt x="2453792" y="4645751"/>
                </a:cubicBezTo>
                <a:lnTo>
                  <a:pt x="2448210" y="4650694"/>
                </a:lnTo>
                <a:cubicBezTo>
                  <a:pt x="2447439" y="4657294"/>
                  <a:pt x="2446218" y="4663834"/>
                  <a:pt x="2444557" y="4670268"/>
                </a:cubicBezTo>
                <a:lnTo>
                  <a:pt x="2443031" y="4676417"/>
                </a:lnTo>
                <a:cubicBezTo>
                  <a:pt x="2439497" y="4691851"/>
                  <a:pt x="2433274" y="4695991"/>
                  <a:pt x="2423878" y="4702220"/>
                </a:cubicBezTo>
                <a:cubicBezTo>
                  <a:pt x="2420242" y="4704475"/>
                  <a:pt x="2416988" y="4707298"/>
                  <a:pt x="2414241" y="4710580"/>
                </a:cubicBezTo>
                <a:cubicBezTo>
                  <a:pt x="2409383" y="4718860"/>
                  <a:pt x="2491655" y="5373265"/>
                  <a:pt x="2491896" y="5375115"/>
                </a:cubicBezTo>
                <a:lnTo>
                  <a:pt x="2442710" y="5381103"/>
                </a:lnTo>
                <a:lnTo>
                  <a:pt x="338404" y="5366554"/>
                </a:lnTo>
                <a:lnTo>
                  <a:pt x="289217" y="5360525"/>
                </a:lnTo>
                <a:cubicBezTo>
                  <a:pt x="289458" y="5358676"/>
                  <a:pt x="372011" y="4702100"/>
                  <a:pt x="366872" y="4696031"/>
                </a:cubicBezTo>
                <a:cubicBezTo>
                  <a:pt x="364117" y="4692745"/>
                  <a:pt x="360865" y="4689911"/>
                  <a:pt x="357235" y="4687631"/>
                </a:cubicBezTo>
                <a:cubicBezTo>
                  <a:pt x="347799" y="4681361"/>
                  <a:pt x="341576" y="4677181"/>
                  <a:pt x="338083" y="4661867"/>
                </a:cubicBezTo>
                <a:lnTo>
                  <a:pt x="336557" y="4655638"/>
                </a:lnTo>
                <a:cubicBezTo>
                  <a:pt x="334890" y="4649260"/>
                  <a:pt x="333670" y="4642773"/>
                  <a:pt x="332903" y="4636225"/>
                </a:cubicBezTo>
                <a:lnTo>
                  <a:pt x="327322" y="4631402"/>
                </a:lnTo>
                <a:cubicBezTo>
                  <a:pt x="318441" y="4624589"/>
                  <a:pt x="311515" y="4615550"/>
                  <a:pt x="307246" y="4605197"/>
                </a:cubicBezTo>
                <a:cubicBezTo>
                  <a:pt x="301745" y="4590567"/>
                  <a:pt x="304475" y="4580801"/>
                  <a:pt x="307607" y="4569426"/>
                </a:cubicBezTo>
                <a:cubicBezTo>
                  <a:pt x="309662" y="4563466"/>
                  <a:pt x="310321" y="4557113"/>
                  <a:pt x="309534" y="4550857"/>
                </a:cubicBezTo>
                <a:cubicBezTo>
                  <a:pt x="308450" y="4544467"/>
                  <a:pt x="311140" y="4543583"/>
                  <a:pt x="309534" y="4542417"/>
                </a:cubicBezTo>
                <a:cubicBezTo>
                  <a:pt x="307928" y="4541252"/>
                  <a:pt x="308249" y="4544306"/>
                  <a:pt x="301785" y="4545190"/>
                </a:cubicBezTo>
                <a:cubicBezTo>
                  <a:pt x="297701" y="4545620"/>
                  <a:pt x="293583" y="4545620"/>
                  <a:pt x="289498" y="4545190"/>
                </a:cubicBezTo>
                <a:cubicBezTo>
                  <a:pt x="266290" y="4543341"/>
                  <a:pt x="208712" y="4529114"/>
                  <a:pt x="156995" y="4510223"/>
                </a:cubicBezTo>
                <a:cubicBezTo>
                  <a:pt x="99618" y="4489324"/>
                  <a:pt x="47259" y="4460386"/>
                  <a:pt x="42842" y="4428995"/>
                </a:cubicBezTo>
                <a:cubicBezTo>
                  <a:pt x="42473" y="4426198"/>
                  <a:pt x="42379" y="4423371"/>
                  <a:pt x="42561" y="4420555"/>
                </a:cubicBezTo>
                <a:lnTo>
                  <a:pt x="42963" y="4415571"/>
                </a:lnTo>
                <a:cubicBezTo>
                  <a:pt x="24774" y="4408015"/>
                  <a:pt x="0" y="4392943"/>
                  <a:pt x="0" y="4367019"/>
                </a:cubicBezTo>
                <a:cubicBezTo>
                  <a:pt x="0" y="4350219"/>
                  <a:pt x="12969" y="4330002"/>
                  <a:pt x="28949" y="4313443"/>
                </a:cubicBezTo>
                <a:cubicBezTo>
                  <a:pt x="38337" y="4303723"/>
                  <a:pt x="48836" y="4295144"/>
                  <a:pt x="60228" y="4287881"/>
                </a:cubicBezTo>
                <a:cubicBezTo>
                  <a:pt x="63561" y="4277432"/>
                  <a:pt x="66733" y="4274940"/>
                  <a:pt x="69704" y="4277874"/>
                </a:cubicBezTo>
                <a:lnTo>
                  <a:pt x="57578" y="3792555"/>
                </a:lnTo>
                <a:lnTo>
                  <a:pt x="57337" y="3782949"/>
                </a:lnTo>
                <a:lnTo>
                  <a:pt x="63641" y="3775634"/>
                </a:lnTo>
                <a:cubicBezTo>
                  <a:pt x="63641" y="3775634"/>
                  <a:pt x="95763" y="3736688"/>
                  <a:pt x="128447" y="3719084"/>
                </a:cubicBezTo>
                <a:cubicBezTo>
                  <a:pt x="142300" y="3711568"/>
                  <a:pt x="211281" y="3693723"/>
                  <a:pt x="287531" y="3676280"/>
                </a:cubicBezTo>
                <a:lnTo>
                  <a:pt x="287531" y="3289553"/>
                </a:lnTo>
                <a:lnTo>
                  <a:pt x="290783" y="3289553"/>
                </a:lnTo>
                <a:cubicBezTo>
                  <a:pt x="289010" y="3286810"/>
                  <a:pt x="287923" y="3283681"/>
                  <a:pt x="287611" y="3280429"/>
                </a:cubicBezTo>
                <a:lnTo>
                  <a:pt x="287611" y="3280108"/>
                </a:lnTo>
                <a:cubicBezTo>
                  <a:pt x="287611" y="3278138"/>
                  <a:pt x="285884" y="3271346"/>
                  <a:pt x="283917" y="3263106"/>
                </a:cubicBezTo>
                <a:cubicBezTo>
                  <a:pt x="276690" y="3232158"/>
                  <a:pt x="265768" y="3185857"/>
                  <a:pt x="286848" y="3164716"/>
                </a:cubicBezTo>
                <a:cubicBezTo>
                  <a:pt x="295240" y="3156236"/>
                  <a:pt x="304033" y="3147795"/>
                  <a:pt x="310177" y="3141968"/>
                </a:cubicBezTo>
                <a:cubicBezTo>
                  <a:pt x="310177" y="3074405"/>
                  <a:pt x="309976" y="2706287"/>
                  <a:pt x="301423" y="2655645"/>
                </a:cubicBezTo>
                <a:cubicBezTo>
                  <a:pt x="301060" y="2653533"/>
                  <a:pt x="300859" y="2651397"/>
                  <a:pt x="300821" y="2649254"/>
                </a:cubicBezTo>
                <a:cubicBezTo>
                  <a:pt x="300821" y="2616216"/>
                  <a:pt x="350931" y="2586113"/>
                  <a:pt x="433565" y="2560832"/>
                </a:cubicBezTo>
                <a:cubicBezTo>
                  <a:pt x="459543" y="2552793"/>
                  <a:pt x="489136" y="2544755"/>
                  <a:pt x="521619" y="2537038"/>
                </a:cubicBezTo>
                <a:lnTo>
                  <a:pt x="523587" y="1758238"/>
                </a:lnTo>
                <a:cubicBezTo>
                  <a:pt x="505036" y="1745658"/>
                  <a:pt x="471830" y="1719774"/>
                  <a:pt x="474199" y="1697267"/>
                </a:cubicBezTo>
                <a:cubicBezTo>
                  <a:pt x="475484" y="1685209"/>
                  <a:pt x="485683" y="1673956"/>
                  <a:pt x="503350" y="1663988"/>
                </a:cubicBezTo>
                <a:cubicBezTo>
                  <a:pt x="514713" y="1649599"/>
                  <a:pt x="534307" y="1635452"/>
                  <a:pt x="566028" y="1614833"/>
                </a:cubicBezTo>
                <a:cubicBezTo>
                  <a:pt x="588714" y="1600083"/>
                  <a:pt x="613247" y="1608041"/>
                  <a:pt x="623887" y="1601731"/>
                </a:cubicBezTo>
                <a:cubicBezTo>
                  <a:pt x="634528" y="1595420"/>
                  <a:pt x="1177990" y="1226780"/>
                  <a:pt x="1209068" y="1202464"/>
                </a:cubicBezTo>
                <a:cubicBezTo>
                  <a:pt x="1240146" y="1178147"/>
                  <a:pt x="1214770" y="1157730"/>
                  <a:pt x="1223242" y="1134137"/>
                </a:cubicBezTo>
                <a:cubicBezTo>
                  <a:pt x="1231714" y="1110544"/>
                  <a:pt x="1258415" y="1140126"/>
                  <a:pt x="1278331" y="1121879"/>
                </a:cubicBezTo>
                <a:cubicBezTo>
                  <a:pt x="1298246" y="1103631"/>
                  <a:pt x="1304510" y="1046840"/>
                  <a:pt x="1304510" y="1046840"/>
                </a:cubicBezTo>
                <a:cubicBezTo>
                  <a:pt x="1304510" y="1046840"/>
                  <a:pt x="1270702" y="1052025"/>
                  <a:pt x="1268373" y="1017862"/>
                </a:cubicBezTo>
                <a:cubicBezTo>
                  <a:pt x="1266044" y="983699"/>
                  <a:pt x="1317720" y="996319"/>
                  <a:pt x="1312019" y="977670"/>
                </a:cubicBezTo>
                <a:cubicBezTo>
                  <a:pt x="1306317" y="959021"/>
                  <a:pt x="1259379" y="940010"/>
                  <a:pt x="1251429" y="895759"/>
                </a:cubicBezTo>
                <a:cubicBezTo>
                  <a:pt x="1243479" y="851507"/>
                  <a:pt x="1251188" y="747048"/>
                  <a:pt x="1294271" y="716864"/>
                </a:cubicBezTo>
                <a:cubicBezTo>
                  <a:pt x="1337355" y="686680"/>
                  <a:pt x="1376945" y="697210"/>
                  <a:pt x="1376945" y="667428"/>
                </a:cubicBezTo>
                <a:cubicBezTo>
                  <a:pt x="1376945" y="637646"/>
                  <a:pt x="1405774" y="34444"/>
                  <a:pt x="1407421" y="0"/>
                </a:cubicBezTo>
                <a:close/>
              </a:path>
            </a:pathLst>
          </a:custGeom>
        </p:spPr>
        <p:txBody>
          <a:bodyPr wrap="square">
            <a:noAutofit/>
          </a:bodyPr>
          <a:lstStyle>
            <a:lvl1pPr marL="0" indent="0">
              <a:buNone/>
              <a:defRPr/>
            </a:lvl1pPr>
          </a:lstStyle>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84832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838200" y="1033154"/>
            <a:ext cx="5181600" cy="5143810"/>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33154"/>
            <a:ext cx="5181600" cy="5143810"/>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700CE9E-D94A-034E-9404-F65D380F2A66}"/>
              </a:ext>
            </a:extLst>
          </p:cNvPr>
          <p:cNvSpPr>
            <a:spLocks noGrp="1"/>
          </p:cNvSpPr>
          <p:nvPr>
            <p:ph type="sldNum" sz="quarter" idx="10"/>
          </p:nvPr>
        </p:nvSpPr>
        <p:spPr/>
        <p:txBody>
          <a:bodyPr/>
          <a:lstStyle/>
          <a:p>
            <a:fld id="{0C4D3072-55D1-454B-BEA1-4FCB63513747}" type="slidenum">
              <a:rPr lang="en-US" smtClean="0"/>
              <a:pPr/>
              <a:t>‹#›</a:t>
            </a:fld>
            <a:endParaRPr lang="en-US" dirty="0"/>
          </a:p>
        </p:txBody>
      </p:sp>
    </p:spTree>
    <p:extLst>
      <p:ext uri="{BB962C8B-B14F-4D97-AF65-F5344CB8AC3E}">
        <p14:creationId xmlns:p14="http://schemas.microsoft.com/office/powerpoint/2010/main" val="43148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e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49E2C6-CF52-214A-B44C-25FB89A10368}"/>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t="7765" b="7765"/>
          <a:stretch/>
        </p:blipFill>
        <p:spPr>
          <a:xfrm>
            <a:off x="-17500" y="-26033"/>
            <a:ext cx="12256392" cy="6910537"/>
          </a:xfrm>
          <a:prstGeom prst="rect">
            <a:avLst/>
          </a:prstGeom>
        </p:spPr>
      </p:pic>
      <p:sp>
        <p:nvSpPr>
          <p:cNvPr id="2" name="Title 1"/>
          <p:cNvSpPr>
            <a:spLocks noGrp="1"/>
          </p:cNvSpPr>
          <p:nvPr>
            <p:ph type="ctrTitle" hasCustomPrompt="1"/>
          </p:nvPr>
        </p:nvSpPr>
        <p:spPr>
          <a:xfrm>
            <a:off x="0" y="2337757"/>
            <a:ext cx="12256392" cy="1172205"/>
          </a:xfrm>
        </p:spPr>
        <p:txBody>
          <a:bodyPr anchor="b"/>
          <a:lstStyle>
            <a:lvl1pPr algn="ctr">
              <a:defRPr sz="6000">
                <a:solidFill>
                  <a:schemeClr val="accent3">
                    <a:lumMod val="50000"/>
                  </a:schemeClr>
                </a:solidFill>
              </a:defRPr>
            </a:lvl1pPr>
          </a:lstStyle>
          <a:p>
            <a:r>
              <a:rPr lang="en-US" dirty="0"/>
              <a:t>MASTER PRESENTATION NAME</a:t>
            </a:r>
          </a:p>
        </p:txBody>
      </p:sp>
      <p:pic>
        <p:nvPicPr>
          <p:cNvPr id="11" name="Picture 10">
            <a:extLst>
              <a:ext uri="{FF2B5EF4-FFF2-40B4-BE49-F238E27FC236}">
                <a16:creationId xmlns:a16="http://schemas.microsoft.com/office/drawing/2014/main" id="{4D651C53-82B6-874A-9554-A9A980D447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715742" y="5931846"/>
            <a:ext cx="4412853" cy="926154"/>
          </a:xfrm>
          <a:prstGeom prst="rect">
            <a:avLst/>
          </a:prstGeom>
        </p:spPr>
      </p:pic>
      <p:sp>
        <p:nvSpPr>
          <p:cNvPr id="5" name="Content Placeholder 4">
            <a:extLst>
              <a:ext uri="{FF2B5EF4-FFF2-40B4-BE49-F238E27FC236}">
                <a16:creationId xmlns:a16="http://schemas.microsoft.com/office/drawing/2014/main" id="{0BB38882-E3CA-44D8-8CFA-E32051A1E062}"/>
              </a:ext>
            </a:extLst>
          </p:cNvPr>
          <p:cNvSpPr>
            <a:spLocks noGrp="1"/>
          </p:cNvSpPr>
          <p:nvPr>
            <p:ph sz="quarter" idx="10" hasCustomPrompt="1"/>
          </p:nvPr>
        </p:nvSpPr>
        <p:spPr>
          <a:xfrm>
            <a:off x="1793875" y="3692525"/>
            <a:ext cx="8256588" cy="925513"/>
          </a:xfrm>
        </p:spPr>
        <p:txBody>
          <a:bodyPr>
            <a:normAutofit/>
          </a:bodyPr>
          <a:lstStyle>
            <a:lvl1pPr marL="0" indent="0" algn="ctr">
              <a:buNone/>
              <a:defRPr sz="3600" b="1">
                <a:solidFill>
                  <a:schemeClr val="accent1">
                    <a:lumMod val="75000"/>
                  </a:schemeClr>
                </a:solidFill>
                <a:latin typeface="+mj-lt"/>
              </a:defRPr>
            </a:lvl1pPr>
          </a:lstStyle>
          <a:p>
            <a:pPr lvl="0"/>
            <a:r>
              <a:rPr lang="en-US" dirty="0">
                <a:latin typeface="+mj-lt"/>
              </a:rPr>
              <a:t>CLIENT NAME</a:t>
            </a:r>
            <a:endParaRPr lang="en-US" dirty="0"/>
          </a:p>
        </p:txBody>
      </p:sp>
    </p:spTree>
    <p:extLst>
      <p:ext uri="{BB962C8B-B14F-4D97-AF65-F5344CB8AC3E}">
        <p14:creationId xmlns:p14="http://schemas.microsoft.com/office/powerpoint/2010/main" val="3070408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820000"/>
                </a:solidFill>
              </a:defRPr>
            </a:lvl1pPr>
          </a:lstStyle>
          <a:p>
            <a:r>
              <a:rPr lang="en-US" dirty="0"/>
              <a:t>Click to edit Master title style</a:t>
            </a:r>
          </a:p>
        </p:txBody>
      </p:sp>
      <p:sp>
        <p:nvSpPr>
          <p:cNvPr id="3" name="Content Placeholder 2"/>
          <p:cNvSpPr>
            <a:spLocks noGrp="1"/>
          </p:cNvSpPr>
          <p:nvPr>
            <p:ph sz="half" idx="1"/>
          </p:nvPr>
        </p:nvSpPr>
        <p:spPr>
          <a:xfrm>
            <a:off x="838200" y="1013154"/>
            <a:ext cx="5181600" cy="5163810"/>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3154"/>
            <a:ext cx="5181600" cy="5163810"/>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700CE9E-D94A-034E-9404-F65D380F2A66}"/>
              </a:ext>
            </a:extLst>
          </p:cNvPr>
          <p:cNvSpPr>
            <a:spLocks noGrp="1"/>
          </p:cNvSpPr>
          <p:nvPr>
            <p:ph type="sldNum" sz="quarter" idx="10"/>
          </p:nvPr>
        </p:nvSpPr>
        <p:spPr/>
        <p:txBody>
          <a:bodyPr/>
          <a:lstStyle/>
          <a:p>
            <a:fld id="{0C4D3072-55D1-454B-BEA1-4FCB63513747}" type="slidenum">
              <a:rPr lang="en-US" smtClean="0"/>
              <a:pPr/>
              <a:t>‹#›</a:t>
            </a:fld>
            <a:endParaRPr lang="en-US" dirty="0"/>
          </a:p>
        </p:txBody>
      </p:sp>
      <p:sp>
        <p:nvSpPr>
          <p:cNvPr id="7" name="Rectangle 6">
            <a:extLst>
              <a:ext uri="{FF2B5EF4-FFF2-40B4-BE49-F238E27FC236}">
                <a16:creationId xmlns:a16="http://schemas.microsoft.com/office/drawing/2014/main" id="{E79D5D08-E5F5-184B-8305-57517BDC9019}"/>
              </a:ext>
            </a:extLst>
          </p:cNvPr>
          <p:cNvSpPr/>
          <p:nvPr userDrawn="1"/>
        </p:nvSpPr>
        <p:spPr>
          <a:xfrm>
            <a:off x="-32953" y="6257906"/>
            <a:ext cx="12266141" cy="633046"/>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4B1C2CF-FE43-7342-9136-5287938D7E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90793" y="6356350"/>
            <a:ext cx="1997406" cy="415567"/>
          </a:xfrm>
          <a:prstGeom prst="rect">
            <a:avLst/>
          </a:prstGeom>
        </p:spPr>
      </p:pic>
    </p:spTree>
    <p:extLst>
      <p:ext uri="{BB962C8B-B14F-4D97-AF65-F5344CB8AC3E}">
        <p14:creationId xmlns:p14="http://schemas.microsoft.com/office/powerpoint/2010/main" val="38357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1D435F"/>
                </a:solidFill>
              </a:defRPr>
            </a:lvl1pPr>
          </a:lstStyle>
          <a:p>
            <a:r>
              <a:rPr lang="en-US" dirty="0"/>
              <a:t>Click to edit Master title style</a:t>
            </a:r>
          </a:p>
        </p:txBody>
      </p:sp>
      <p:sp>
        <p:nvSpPr>
          <p:cNvPr id="3" name="Content Placeholder 2"/>
          <p:cNvSpPr>
            <a:spLocks noGrp="1"/>
          </p:cNvSpPr>
          <p:nvPr>
            <p:ph sz="half" idx="1"/>
          </p:nvPr>
        </p:nvSpPr>
        <p:spPr>
          <a:xfrm>
            <a:off x="838200" y="1013154"/>
            <a:ext cx="5181600" cy="5163810"/>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3154"/>
            <a:ext cx="5181600" cy="5163810"/>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700CE9E-D94A-034E-9404-F65D380F2A66}"/>
              </a:ext>
            </a:extLst>
          </p:cNvPr>
          <p:cNvSpPr>
            <a:spLocks noGrp="1"/>
          </p:cNvSpPr>
          <p:nvPr>
            <p:ph type="sldNum" sz="quarter" idx="10"/>
          </p:nvPr>
        </p:nvSpPr>
        <p:spPr/>
        <p:txBody>
          <a:bodyPr/>
          <a:lstStyle/>
          <a:p>
            <a:fld id="{0C4D3072-55D1-454B-BEA1-4FCB63513747}" type="slidenum">
              <a:rPr lang="en-US" smtClean="0"/>
              <a:pPr/>
              <a:t>‹#›</a:t>
            </a:fld>
            <a:endParaRPr lang="en-US" dirty="0"/>
          </a:p>
        </p:txBody>
      </p:sp>
      <p:sp>
        <p:nvSpPr>
          <p:cNvPr id="7" name="Rectangle 6">
            <a:extLst>
              <a:ext uri="{FF2B5EF4-FFF2-40B4-BE49-F238E27FC236}">
                <a16:creationId xmlns:a16="http://schemas.microsoft.com/office/drawing/2014/main" id="{E79D5D08-E5F5-184B-8305-57517BDC9019}"/>
              </a:ext>
            </a:extLst>
          </p:cNvPr>
          <p:cNvSpPr/>
          <p:nvPr userDrawn="1"/>
        </p:nvSpPr>
        <p:spPr>
          <a:xfrm>
            <a:off x="-32953" y="6257906"/>
            <a:ext cx="12266141" cy="633046"/>
          </a:xfrm>
          <a:prstGeom prst="rect">
            <a:avLst/>
          </a:prstGeom>
          <a:solidFill>
            <a:srgbClr val="1D4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D23CC34-D3F3-174E-B0B1-4EC2B72F8F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90793" y="6356350"/>
            <a:ext cx="1997406" cy="415567"/>
          </a:xfrm>
          <a:prstGeom prst="rect">
            <a:avLst/>
          </a:prstGeom>
        </p:spPr>
      </p:pic>
    </p:spTree>
    <p:extLst>
      <p:ext uri="{BB962C8B-B14F-4D97-AF65-F5344CB8AC3E}">
        <p14:creationId xmlns:p14="http://schemas.microsoft.com/office/powerpoint/2010/main" val="346587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016978"/>
            <a:ext cx="5157787" cy="509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1628610"/>
            <a:ext cx="5157787" cy="45610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016978"/>
            <a:ext cx="5183188" cy="509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1" y="1628610"/>
            <a:ext cx="5183188" cy="45610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91787FC1-AFC2-BA43-8F8B-FB39BF98AE26}"/>
              </a:ext>
            </a:extLst>
          </p:cNvPr>
          <p:cNvSpPr>
            <a:spLocks noGrp="1"/>
          </p:cNvSpPr>
          <p:nvPr>
            <p:ph type="title"/>
          </p:nvPr>
        </p:nvSpPr>
        <p:spPr>
          <a:xfrm>
            <a:off x="838200" y="254599"/>
            <a:ext cx="10515600" cy="660110"/>
          </a:xfrm>
        </p:spPr>
        <p:txBody>
          <a:bodyPr>
            <a:normAutofit/>
          </a:bodyPr>
          <a:lstStyle>
            <a:lvl1pPr>
              <a:defRPr sz="3600"/>
            </a:lvl1pPr>
          </a:lstStyle>
          <a:p>
            <a:r>
              <a:rPr lang="en-US" dirty="0"/>
              <a:t>Click to edit Master title style</a:t>
            </a:r>
          </a:p>
        </p:txBody>
      </p:sp>
      <p:sp>
        <p:nvSpPr>
          <p:cNvPr id="2" name="Slide Number Placeholder 1">
            <a:extLst>
              <a:ext uri="{FF2B5EF4-FFF2-40B4-BE49-F238E27FC236}">
                <a16:creationId xmlns:a16="http://schemas.microsoft.com/office/drawing/2014/main" id="{4EB7C9F4-BFFB-134B-8E6E-344BFE5BD1F3}"/>
              </a:ext>
            </a:extLst>
          </p:cNvPr>
          <p:cNvSpPr>
            <a:spLocks noGrp="1"/>
          </p:cNvSpPr>
          <p:nvPr>
            <p:ph type="sldNum" sz="quarter" idx="10"/>
          </p:nvPr>
        </p:nvSpPr>
        <p:spPr/>
        <p:txBody>
          <a:bodyPr/>
          <a:lstStyle/>
          <a:p>
            <a:fld id="{0C4D3072-55D1-454B-BEA1-4FCB63513747}" type="slidenum">
              <a:rPr lang="en-US" smtClean="0"/>
              <a:pPr/>
              <a:t>‹#›</a:t>
            </a:fld>
            <a:endParaRPr lang="en-US" dirty="0"/>
          </a:p>
        </p:txBody>
      </p:sp>
    </p:spTree>
    <p:extLst>
      <p:ext uri="{BB962C8B-B14F-4D97-AF65-F5344CB8AC3E}">
        <p14:creationId xmlns:p14="http://schemas.microsoft.com/office/powerpoint/2010/main" val="2196296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4EE45C-5FAE-674D-8509-41E3B44689F0}"/>
              </a:ext>
            </a:extLst>
          </p:cNvPr>
          <p:cNvSpPr>
            <a:spLocks noGrp="1"/>
          </p:cNvSpPr>
          <p:nvPr>
            <p:ph type="title"/>
          </p:nvPr>
        </p:nvSpPr>
        <p:spPr>
          <a:xfrm>
            <a:off x="838200" y="254599"/>
            <a:ext cx="10515600" cy="660110"/>
          </a:xfrm>
        </p:spPr>
        <p:txBody>
          <a:bodyPr>
            <a:normAutofit/>
          </a:bodyPr>
          <a:lstStyle>
            <a:lvl1pPr>
              <a:defRPr sz="3600"/>
            </a:lvl1pPr>
          </a:lstStyle>
          <a:p>
            <a:r>
              <a:rPr lang="en-US" dirty="0"/>
              <a:t>Click to edit Master title style</a:t>
            </a:r>
          </a:p>
        </p:txBody>
      </p:sp>
      <p:sp>
        <p:nvSpPr>
          <p:cNvPr id="2" name="Slide Number Placeholder 1">
            <a:extLst>
              <a:ext uri="{FF2B5EF4-FFF2-40B4-BE49-F238E27FC236}">
                <a16:creationId xmlns:a16="http://schemas.microsoft.com/office/drawing/2014/main" id="{992C091F-CE42-C949-8724-4C2A83FA2731}"/>
              </a:ext>
            </a:extLst>
          </p:cNvPr>
          <p:cNvSpPr>
            <a:spLocks noGrp="1"/>
          </p:cNvSpPr>
          <p:nvPr>
            <p:ph type="sldNum" sz="quarter" idx="10"/>
          </p:nvPr>
        </p:nvSpPr>
        <p:spPr/>
        <p:txBody>
          <a:bodyPr/>
          <a:lstStyle/>
          <a:p>
            <a:fld id="{0C4D3072-55D1-454B-BEA1-4FCB63513747}" type="slidenum">
              <a:rPr lang="en-US" smtClean="0"/>
              <a:pPr/>
              <a:t>‹#›</a:t>
            </a:fld>
            <a:endParaRPr lang="en-US" dirty="0"/>
          </a:p>
        </p:txBody>
      </p:sp>
    </p:spTree>
    <p:extLst>
      <p:ext uri="{BB962C8B-B14F-4D97-AF65-F5344CB8AC3E}">
        <p14:creationId xmlns:p14="http://schemas.microsoft.com/office/powerpoint/2010/main" val="2214596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4EE45C-5FAE-674D-8509-41E3B44689F0}"/>
              </a:ext>
            </a:extLst>
          </p:cNvPr>
          <p:cNvSpPr>
            <a:spLocks noGrp="1"/>
          </p:cNvSpPr>
          <p:nvPr>
            <p:ph type="title"/>
          </p:nvPr>
        </p:nvSpPr>
        <p:spPr>
          <a:xfrm>
            <a:off x="838200" y="254599"/>
            <a:ext cx="10515600" cy="660110"/>
          </a:xfrm>
        </p:spPr>
        <p:txBody>
          <a:bodyPr>
            <a:normAutofit/>
          </a:bodyPr>
          <a:lstStyle>
            <a:lvl1pPr>
              <a:defRPr sz="3600">
                <a:solidFill>
                  <a:srgbClr val="D39202"/>
                </a:solidFill>
              </a:defRPr>
            </a:lvl1pPr>
          </a:lstStyle>
          <a:p>
            <a:r>
              <a:rPr lang="en-US" dirty="0"/>
              <a:t>Click to edit Master title style</a:t>
            </a:r>
          </a:p>
        </p:txBody>
      </p:sp>
      <p:sp>
        <p:nvSpPr>
          <p:cNvPr id="2" name="Slide Number Placeholder 1">
            <a:extLst>
              <a:ext uri="{FF2B5EF4-FFF2-40B4-BE49-F238E27FC236}">
                <a16:creationId xmlns:a16="http://schemas.microsoft.com/office/drawing/2014/main" id="{992C091F-CE42-C949-8724-4C2A83FA2731}"/>
              </a:ext>
            </a:extLst>
          </p:cNvPr>
          <p:cNvSpPr>
            <a:spLocks noGrp="1"/>
          </p:cNvSpPr>
          <p:nvPr>
            <p:ph type="sldNum" sz="quarter" idx="10"/>
          </p:nvPr>
        </p:nvSpPr>
        <p:spPr/>
        <p:txBody>
          <a:bodyPr/>
          <a:lstStyle/>
          <a:p>
            <a:fld id="{0C4D3072-55D1-454B-BEA1-4FCB63513747}" type="slidenum">
              <a:rPr lang="en-US" smtClean="0"/>
              <a:pPr/>
              <a:t>‹#›</a:t>
            </a:fld>
            <a:endParaRPr lang="en-US" dirty="0"/>
          </a:p>
        </p:txBody>
      </p:sp>
      <p:sp>
        <p:nvSpPr>
          <p:cNvPr id="4" name="Rectangle 3">
            <a:extLst>
              <a:ext uri="{FF2B5EF4-FFF2-40B4-BE49-F238E27FC236}">
                <a16:creationId xmlns:a16="http://schemas.microsoft.com/office/drawing/2014/main" id="{A05346EC-F674-0641-9B6C-D4E6EBE53045}"/>
              </a:ext>
            </a:extLst>
          </p:cNvPr>
          <p:cNvSpPr/>
          <p:nvPr userDrawn="1"/>
        </p:nvSpPr>
        <p:spPr>
          <a:xfrm>
            <a:off x="-32953" y="6257906"/>
            <a:ext cx="12266141" cy="633046"/>
          </a:xfrm>
          <a:prstGeom prst="rect">
            <a:avLst/>
          </a:prstGeom>
          <a:solidFill>
            <a:srgbClr val="D39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99EEAD7-22BB-B242-81BE-AC6666FC8D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0793" y="6356350"/>
            <a:ext cx="1997406" cy="415567"/>
          </a:xfrm>
          <a:prstGeom prst="rect">
            <a:avLst/>
          </a:prstGeom>
        </p:spPr>
      </p:pic>
    </p:spTree>
    <p:extLst>
      <p:ext uri="{BB962C8B-B14F-4D97-AF65-F5344CB8AC3E}">
        <p14:creationId xmlns:p14="http://schemas.microsoft.com/office/powerpoint/2010/main" val="3568280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35A56-259C-8547-A2B9-DD252163E5B8}"/>
              </a:ext>
            </a:extLst>
          </p:cNvPr>
          <p:cNvSpPr/>
          <p:nvPr userDrawn="1"/>
        </p:nvSpPr>
        <p:spPr>
          <a:xfrm>
            <a:off x="-32953" y="6257906"/>
            <a:ext cx="12266141" cy="6330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1" i="0">
                <a:solidFill>
                  <a:srgbClr val="1D435F"/>
                </a:solidFill>
                <a:latin typeface="Montserrat" pitchFamily="2" charset="77"/>
                <a:cs typeface="Arial" panose="020B060402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2EA6D5B0-1030-7142-B131-1ED7E976C7E5}"/>
              </a:ext>
            </a:extLst>
          </p:cNvPr>
          <p:cNvSpPr>
            <a:spLocks noGrp="1"/>
          </p:cNvSpPr>
          <p:nvPr>
            <p:ph type="sldNum" sz="quarter" idx="10"/>
          </p:nvPr>
        </p:nvSpPr>
        <p:spPr/>
        <p:txBody>
          <a:bodyPr/>
          <a:lstStyle/>
          <a:p>
            <a:fld id="{0C4D3072-55D1-454B-BEA1-4FCB63513747}" type="slidenum">
              <a:rPr lang="en-US" smtClean="0"/>
              <a:pPr/>
              <a:t>‹#›</a:t>
            </a:fld>
            <a:endParaRPr lang="en-US" dirty="0"/>
          </a:p>
        </p:txBody>
      </p:sp>
      <p:pic>
        <p:nvPicPr>
          <p:cNvPr id="8" name="Picture 7">
            <a:extLst>
              <a:ext uri="{FF2B5EF4-FFF2-40B4-BE49-F238E27FC236}">
                <a16:creationId xmlns:a16="http://schemas.microsoft.com/office/drawing/2014/main" id="{6555E079-17C8-1541-BD57-FCCDD00098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0793" y="6356350"/>
            <a:ext cx="1997406" cy="415567"/>
          </a:xfrm>
          <a:prstGeom prst="rect">
            <a:avLst/>
          </a:prstGeom>
        </p:spPr>
      </p:pic>
    </p:spTree>
    <p:extLst>
      <p:ext uri="{BB962C8B-B14F-4D97-AF65-F5344CB8AC3E}">
        <p14:creationId xmlns:p14="http://schemas.microsoft.com/office/powerpoint/2010/main" val="863281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42E647-0521-A742-A4F9-0330389FE4B6}"/>
              </a:ext>
            </a:extLst>
          </p:cNvPr>
          <p:cNvSpPr>
            <a:spLocks noGrp="1"/>
          </p:cNvSpPr>
          <p:nvPr>
            <p:ph type="sldNum" sz="quarter" idx="10"/>
          </p:nvPr>
        </p:nvSpPr>
        <p:spPr/>
        <p:txBody>
          <a:bodyPr/>
          <a:lstStyle/>
          <a:p>
            <a:fld id="{0C4D3072-55D1-454B-BEA1-4FCB63513747}" type="slidenum">
              <a:rPr lang="en-US" smtClean="0"/>
              <a:pPr/>
              <a:t>‹#›</a:t>
            </a:fld>
            <a:endParaRPr lang="en-US" dirty="0"/>
          </a:p>
        </p:txBody>
      </p:sp>
      <p:sp>
        <p:nvSpPr>
          <p:cNvPr id="21" name="Picture Placeholder 20">
            <a:extLst>
              <a:ext uri="{FF2B5EF4-FFF2-40B4-BE49-F238E27FC236}">
                <a16:creationId xmlns:a16="http://schemas.microsoft.com/office/drawing/2014/main" id="{23F06E21-ADB1-FA4A-B30F-07E69504525A}"/>
              </a:ext>
            </a:extLst>
          </p:cNvPr>
          <p:cNvSpPr>
            <a:spLocks noGrp="1"/>
          </p:cNvSpPr>
          <p:nvPr>
            <p:ph type="pic" sz="quarter" idx="11"/>
          </p:nvPr>
        </p:nvSpPr>
        <p:spPr>
          <a:xfrm>
            <a:off x="8200723" y="67377"/>
            <a:ext cx="3843737" cy="6208295"/>
          </a:xfrm>
          <a:custGeom>
            <a:avLst/>
            <a:gdLst>
              <a:gd name="connsiteX0" fmla="*/ 1407421 w 2781435"/>
              <a:gd name="connsiteY0" fmla="*/ 0 h 5381103"/>
              <a:gd name="connsiteX1" fmla="*/ 1431151 w 2781435"/>
              <a:gd name="connsiteY1" fmla="*/ 668835 h 5381103"/>
              <a:gd name="connsiteX2" fmla="*/ 1529644 w 2781435"/>
              <a:gd name="connsiteY2" fmla="*/ 716864 h 5381103"/>
              <a:gd name="connsiteX3" fmla="*/ 1549520 w 2781435"/>
              <a:gd name="connsiteY3" fmla="*/ 908298 h 5381103"/>
              <a:gd name="connsiteX4" fmla="*/ 1508645 w 2781435"/>
              <a:gd name="connsiteY4" fmla="*/ 977429 h 5381103"/>
              <a:gd name="connsiteX5" fmla="*/ 1547352 w 2781435"/>
              <a:gd name="connsiteY5" fmla="*/ 1018103 h 5381103"/>
              <a:gd name="connsiteX6" fmla="*/ 1505874 w 2781435"/>
              <a:gd name="connsiteY6" fmla="*/ 1045675 h 5381103"/>
              <a:gd name="connsiteX7" fmla="*/ 1556346 w 2781435"/>
              <a:gd name="connsiteY7" fmla="*/ 1122964 h 5381103"/>
              <a:gd name="connsiteX8" fmla="*/ 1598907 w 2781435"/>
              <a:gd name="connsiteY8" fmla="*/ 1132489 h 5381103"/>
              <a:gd name="connsiteX9" fmla="*/ 1603284 w 2781435"/>
              <a:gd name="connsiteY9" fmla="*/ 1204312 h 5381103"/>
              <a:gd name="connsiteX10" fmla="*/ 2218218 w 2781435"/>
              <a:gd name="connsiteY10" fmla="*/ 1619415 h 5381103"/>
              <a:gd name="connsiteX11" fmla="*/ 2269773 w 2781435"/>
              <a:gd name="connsiteY11" fmla="*/ 1617767 h 5381103"/>
              <a:gd name="connsiteX12" fmla="*/ 2304385 w 2781435"/>
              <a:gd name="connsiteY12" fmla="*/ 1687902 h 5381103"/>
              <a:gd name="connsiteX13" fmla="*/ 2233596 w 2781435"/>
              <a:gd name="connsiteY13" fmla="*/ 1762097 h 5381103"/>
              <a:gd name="connsiteX14" fmla="*/ 2234680 w 2781435"/>
              <a:gd name="connsiteY14" fmla="*/ 1778173 h 5381103"/>
              <a:gd name="connsiteX15" fmla="*/ 2234680 w 2781435"/>
              <a:gd name="connsiteY15" fmla="*/ 2533220 h 5381103"/>
              <a:gd name="connsiteX16" fmla="*/ 2271018 w 2781435"/>
              <a:gd name="connsiteY16" fmla="*/ 2542504 h 5381103"/>
              <a:gd name="connsiteX17" fmla="*/ 2488644 w 2781435"/>
              <a:gd name="connsiteY17" fmla="*/ 2658659 h 5381103"/>
              <a:gd name="connsiteX18" fmla="*/ 2488644 w 2781435"/>
              <a:gd name="connsiteY18" fmla="*/ 2663563 h 5381103"/>
              <a:gd name="connsiteX19" fmla="*/ 2471097 w 2781435"/>
              <a:gd name="connsiteY19" fmla="*/ 3156517 h 5381103"/>
              <a:gd name="connsiteX20" fmla="*/ 2494225 w 2781435"/>
              <a:gd name="connsiteY20" fmla="*/ 3179025 h 5381103"/>
              <a:gd name="connsiteX21" fmla="*/ 2505789 w 2781435"/>
              <a:gd name="connsiteY21" fmla="*/ 3237986 h 5381103"/>
              <a:gd name="connsiteX22" fmla="*/ 2503862 w 2781435"/>
              <a:gd name="connsiteY22" fmla="*/ 3246829 h 5381103"/>
              <a:gd name="connsiteX23" fmla="*/ 2499846 w 2781435"/>
              <a:gd name="connsiteY23" fmla="*/ 3297792 h 5381103"/>
              <a:gd name="connsiteX24" fmla="*/ 2499846 w 2781435"/>
              <a:gd name="connsiteY24" fmla="*/ 3692156 h 5381103"/>
              <a:gd name="connsiteX25" fmla="*/ 2652666 w 2781435"/>
              <a:gd name="connsiteY25" fmla="*/ 3733553 h 5381103"/>
              <a:gd name="connsiteX26" fmla="*/ 2717472 w 2781435"/>
              <a:gd name="connsiteY26" fmla="*/ 3790063 h 5381103"/>
              <a:gd name="connsiteX27" fmla="*/ 2723736 w 2781435"/>
              <a:gd name="connsiteY27" fmla="*/ 3797418 h 5381103"/>
              <a:gd name="connsiteX28" fmla="*/ 2723375 w 2781435"/>
              <a:gd name="connsiteY28" fmla="*/ 3807024 h 5381103"/>
              <a:gd name="connsiteX29" fmla="*/ 2694786 w 2781435"/>
              <a:gd name="connsiteY29" fmla="*/ 4257456 h 5381103"/>
              <a:gd name="connsiteX30" fmla="*/ 2709482 w 2781435"/>
              <a:gd name="connsiteY30" fmla="*/ 4295277 h 5381103"/>
              <a:gd name="connsiteX31" fmla="*/ 2721086 w 2781435"/>
              <a:gd name="connsiteY31" fmla="*/ 4302310 h 5381103"/>
              <a:gd name="connsiteX32" fmla="*/ 2752364 w 2781435"/>
              <a:gd name="connsiteY32" fmla="*/ 4327832 h 5381103"/>
              <a:gd name="connsiteX33" fmla="*/ 2767221 w 2781435"/>
              <a:gd name="connsiteY33" fmla="*/ 4345757 h 5381103"/>
              <a:gd name="connsiteX34" fmla="*/ 2775251 w 2781435"/>
              <a:gd name="connsiteY34" fmla="*/ 4358941 h 5381103"/>
              <a:gd name="connsiteX35" fmla="*/ 2781435 w 2781435"/>
              <a:gd name="connsiteY35" fmla="*/ 4381448 h 5381103"/>
              <a:gd name="connsiteX36" fmla="*/ 2738271 w 2781435"/>
              <a:gd name="connsiteY36" fmla="*/ 4429879 h 5381103"/>
              <a:gd name="connsiteX37" fmla="*/ 2738673 w 2781435"/>
              <a:gd name="connsiteY37" fmla="*/ 4434863 h 5381103"/>
              <a:gd name="connsiteX38" fmla="*/ 2738391 w 2781435"/>
              <a:gd name="connsiteY38" fmla="*/ 4443183 h 5381103"/>
              <a:gd name="connsiteX39" fmla="*/ 2737388 w 2781435"/>
              <a:gd name="connsiteY39" fmla="*/ 4447885 h 5381103"/>
              <a:gd name="connsiteX40" fmla="*/ 2733372 w 2781435"/>
              <a:gd name="connsiteY40" fmla="*/ 4457491 h 5381103"/>
              <a:gd name="connsiteX41" fmla="*/ 2732128 w 2781435"/>
              <a:gd name="connsiteY41" fmla="*/ 4458858 h 5381103"/>
              <a:gd name="connsiteX42" fmla="*/ 2624118 w 2781435"/>
              <a:gd name="connsiteY42" fmla="*/ 4524532 h 5381103"/>
              <a:gd name="connsiteX43" fmla="*/ 2491374 w 2781435"/>
              <a:gd name="connsiteY43" fmla="*/ 4559539 h 5381103"/>
              <a:gd name="connsiteX44" fmla="*/ 2479329 w 2781435"/>
              <a:gd name="connsiteY44" fmla="*/ 4559539 h 5381103"/>
              <a:gd name="connsiteX45" fmla="*/ 2471579 w 2781435"/>
              <a:gd name="connsiteY45" fmla="*/ 4556766 h 5381103"/>
              <a:gd name="connsiteX46" fmla="*/ 2471579 w 2781435"/>
              <a:gd name="connsiteY46" fmla="*/ 4565206 h 5381103"/>
              <a:gd name="connsiteX47" fmla="*/ 2473506 w 2781435"/>
              <a:gd name="connsiteY47" fmla="*/ 4583775 h 5381103"/>
              <a:gd name="connsiteX48" fmla="*/ 2473868 w 2781435"/>
              <a:gd name="connsiteY48" fmla="*/ 4619425 h 5381103"/>
              <a:gd name="connsiteX49" fmla="*/ 2453792 w 2781435"/>
              <a:gd name="connsiteY49" fmla="*/ 4645751 h 5381103"/>
              <a:gd name="connsiteX50" fmla="*/ 2448210 w 2781435"/>
              <a:gd name="connsiteY50" fmla="*/ 4650694 h 5381103"/>
              <a:gd name="connsiteX51" fmla="*/ 2444557 w 2781435"/>
              <a:gd name="connsiteY51" fmla="*/ 4670268 h 5381103"/>
              <a:gd name="connsiteX52" fmla="*/ 2443031 w 2781435"/>
              <a:gd name="connsiteY52" fmla="*/ 4676417 h 5381103"/>
              <a:gd name="connsiteX53" fmla="*/ 2423878 w 2781435"/>
              <a:gd name="connsiteY53" fmla="*/ 4702220 h 5381103"/>
              <a:gd name="connsiteX54" fmla="*/ 2414241 w 2781435"/>
              <a:gd name="connsiteY54" fmla="*/ 4710580 h 5381103"/>
              <a:gd name="connsiteX55" fmla="*/ 2491896 w 2781435"/>
              <a:gd name="connsiteY55" fmla="*/ 5375115 h 5381103"/>
              <a:gd name="connsiteX56" fmla="*/ 2442710 w 2781435"/>
              <a:gd name="connsiteY56" fmla="*/ 5381103 h 5381103"/>
              <a:gd name="connsiteX57" fmla="*/ 338404 w 2781435"/>
              <a:gd name="connsiteY57" fmla="*/ 5366554 h 5381103"/>
              <a:gd name="connsiteX58" fmla="*/ 289217 w 2781435"/>
              <a:gd name="connsiteY58" fmla="*/ 5360525 h 5381103"/>
              <a:gd name="connsiteX59" fmla="*/ 366872 w 2781435"/>
              <a:gd name="connsiteY59" fmla="*/ 4696031 h 5381103"/>
              <a:gd name="connsiteX60" fmla="*/ 357235 w 2781435"/>
              <a:gd name="connsiteY60" fmla="*/ 4687631 h 5381103"/>
              <a:gd name="connsiteX61" fmla="*/ 338083 w 2781435"/>
              <a:gd name="connsiteY61" fmla="*/ 4661867 h 5381103"/>
              <a:gd name="connsiteX62" fmla="*/ 336557 w 2781435"/>
              <a:gd name="connsiteY62" fmla="*/ 4655638 h 5381103"/>
              <a:gd name="connsiteX63" fmla="*/ 332903 w 2781435"/>
              <a:gd name="connsiteY63" fmla="*/ 4636225 h 5381103"/>
              <a:gd name="connsiteX64" fmla="*/ 327322 w 2781435"/>
              <a:gd name="connsiteY64" fmla="*/ 4631402 h 5381103"/>
              <a:gd name="connsiteX65" fmla="*/ 307246 w 2781435"/>
              <a:gd name="connsiteY65" fmla="*/ 4605197 h 5381103"/>
              <a:gd name="connsiteX66" fmla="*/ 307607 w 2781435"/>
              <a:gd name="connsiteY66" fmla="*/ 4569426 h 5381103"/>
              <a:gd name="connsiteX67" fmla="*/ 309534 w 2781435"/>
              <a:gd name="connsiteY67" fmla="*/ 4550857 h 5381103"/>
              <a:gd name="connsiteX68" fmla="*/ 309534 w 2781435"/>
              <a:gd name="connsiteY68" fmla="*/ 4542417 h 5381103"/>
              <a:gd name="connsiteX69" fmla="*/ 301785 w 2781435"/>
              <a:gd name="connsiteY69" fmla="*/ 4545190 h 5381103"/>
              <a:gd name="connsiteX70" fmla="*/ 289498 w 2781435"/>
              <a:gd name="connsiteY70" fmla="*/ 4545190 h 5381103"/>
              <a:gd name="connsiteX71" fmla="*/ 156995 w 2781435"/>
              <a:gd name="connsiteY71" fmla="*/ 4510223 h 5381103"/>
              <a:gd name="connsiteX72" fmla="*/ 42842 w 2781435"/>
              <a:gd name="connsiteY72" fmla="*/ 4428995 h 5381103"/>
              <a:gd name="connsiteX73" fmla="*/ 42561 w 2781435"/>
              <a:gd name="connsiteY73" fmla="*/ 4420555 h 5381103"/>
              <a:gd name="connsiteX74" fmla="*/ 42963 w 2781435"/>
              <a:gd name="connsiteY74" fmla="*/ 4415571 h 5381103"/>
              <a:gd name="connsiteX75" fmla="*/ 0 w 2781435"/>
              <a:gd name="connsiteY75" fmla="*/ 4367019 h 5381103"/>
              <a:gd name="connsiteX76" fmla="*/ 28949 w 2781435"/>
              <a:gd name="connsiteY76" fmla="*/ 4313443 h 5381103"/>
              <a:gd name="connsiteX77" fmla="*/ 60228 w 2781435"/>
              <a:gd name="connsiteY77" fmla="*/ 4287881 h 5381103"/>
              <a:gd name="connsiteX78" fmla="*/ 69704 w 2781435"/>
              <a:gd name="connsiteY78" fmla="*/ 4277874 h 5381103"/>
              <a:gd name="connsiteX79" fmla="*/ 57578 w 2781435"/>
              <a:gd name="connsiteY79" fmla="*/ 3792555 h 5381103"/>
              <a:gd name="connsiteX80" fmla="*/ 57337 w 2781435"/>
              <a:gd name="connsiteY80" fmla="*/ 3782949 h 5381103"/>
              <a:gd name="connsiteX81" fmla="*/ 63641 w 2781435"/>
              <a:gd name="connsiteY81" fmla="*/ 3775634 h 5381103"/>
              <a:gd name="connsiteX82" fmla="*/ 128447 w 2781435"/>
              <a:gd name="connsiteY82" fmla="*/ 3719084 h 5381103"/>
              <a:gd name="connsiteX83" fmla="*/ 287531 w 2781435"/>
              <a:gd name="connsiteY83" fmla="*/ 3676280 h 5381103"/>
              <a:gd name="connsiteX84" fmla="*/ 287531 w 2781435"/>
              <a:gd name="connsiteY84" fmla="*/ 3289553 h 5381103"/>
              <a:gd name="connsiteX85" fmla="*/ 290783 w 2781435"/>
              <a:gd name="connsiteY85" fmla="*/ 3289553 h 5381103"/>
              <a:gd name="connsiteX86" fmla="*/ 287611 w 2781435"/>
              <a:gd name="connsiteY86" fmla="*/ 3280429 h 5381103"/>
              <a:gd name="connsiteX87" fmla="*/ 287611 w 2781435"/>
              <a:gd name="connsiteY87" fmla="*/ 3280108 h 5381103"/>
              <a:gd name="connsiteX88" fmla="*/ 283917 w 2781435"/>
              <a:gd name="connsiteY88" fmla="*/ 3263106 h 5381103"/>
              <a:gd name="connsiteX89" fmla="*/ 286848 w 2781435"/>
              <a:gd name="connsiteY89" fmla="*/ 3164716 h 5381103"/>
              <a:gd name="connsiteX90" fmla="*/ 310177 w 2781435"/>
              <a:gd name="connsiteY90" fmla="*/ 3141968 h 5381103"/>
              <a:gd name="connsiteX91" fmla="*/ 301423 w 2781435"/>
              <a:gd name="connsiteY91" fmla="*/ 2655645 h 5381103"/>
              <a:gd name="connsiteX92" fmla="*/ 300821 w 2781435"/>
              <a:gd name="connsiteY92" fmla="*/ 2649254 h 5381103"/>
              <a:gd name="connsiteX93" fmla="*/ 433565 w 2781435"/>
              <a:gd name="connsiteY93" fmla="*/ 2560832 h 5381103"/>
              <a:gd name="connsiteX94" fmla="*/ 521619 w 2781435"/>
              <a:gd name="connsiteY94" fmla="*/ 2537038 h 5381103"/>
              <a:gd name="connsiteX95" fmla="*/ 523587 w 2781435"/>
              <a:gd name="connsiteY95" fmla="*/ 1758238 h 5381103"/>
              <a:gd name="connsiteX96" fmla="*/ 474199 w 2781435"/>
              <a:gd name="connsiteY96" fmla="*/ 1697267 h 5381103"/>
              <a:gd name="connsiteX97" fmla="*/ 503350 w 2781435"/>
              <a:gd name="connsiteY97" fmla="*/ 1663988 h 5381103"/>
              <a:gd name="connsiteX98" fmla="*/ 566028 w 2781435"/>
              <a:gd name="connsiteY98" fmla="*/ 1614833 h 5381103"/>
              <a:gd name="connsiteX99" fmla="*/ 623887 w 2781435"/>
              <a:gd name="connsiteY99" fmla="*/ 1601731 h 5381103"/>
              <a:gd name="connsiteX100" fmla="*/ 1209068 w 2781435"/>
              <a:gd name="connsiteY100" fmla="*/ 1202464 h 5381103"/>
              <a:gd name="connsiteX101" fmla="*/ 1223242 w 2781435"/>
              <a:gd name="connsiteY101" fmla="*/ 1134137 h 5381103"/>
              <a:gd name="connsiteX102" fmla="*/ 1278331 w 2781435"/>
              <a:gd name="connsiteY102" fmla="*/ 1121879 h 5381103"/>
              <a:gd name="connsiteX103" fmla="*/ 1304510 w 2781435"/>
              <a:gd name="connsiteY103" fmla="*/ 1046840 h 5381103"/>
              <a:gd name="connsiteX104" fmla="*/ 1268373 w 2781435"/>
              <a:gd name="connsiteY104" fmla="*/ 1017862 h 5381103"/>
              <a:gd name="connsiteX105" fmla="*/ 1312019 w 2781435"/>
              <a:gd name="connsiteY105" fmla="*/ 977670 h 5381103"/>
              <a:gd name="connsiteX106" fmla="*/ 1251429 w 2781435"/>
              <a:gd name="connsiteY106" fmla="*/ 895759 h 5381103"/>
              <a:gd name="connsiteX107" fmla="*/ 1294271 w 2781435"/>
              <a:gd name="connsiteY107" fmla="*/ 716864 h 5381103"/>
              <a:gd name="connsiteX108" fmla="*/ 1376945 w 2781435"/>
              <a:gd name="connsiteY108" fmla="*/ 667428 h 5381103"/>
              <a:gd name="connsiteX109" fmla="*/ 1407421 w 2781435"/>
              <a:gd name="connsiteY109" fmla="*/ 0 h 538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81435" h="5381103">
                <a:moveTo>
                  <a:pt x="1407421" y="0"/>
                </a:moveTo>
                <a:cubicBezTo>
                  <a:pt x="1408625" y="34404"/>
                  <a:pt x="1429304" y="640700"/>
                  <a:pt x="1431151" y="668835"/>
                </a:cubicBezTo>
                <a:cubicBezTo>
                  <a:pt x="1433038" y="696125"/>
                  <a:pt x="1490335" y="684670"/>
                  <a:pt x="1529644" y="716864"/>
                </a:cubicBezTo>
                <a:cubicBezTo>
                  <a:pt x="1563172" y="744195"/>
                  <a:pt x="1559638" y="867343"/>
                  <a:pt x="1549520" y="908298"/>
                </a:cubicBezTo>
                <a:cubicBezTo>
                  <a:pt x="1541489" y="941899"/>
                  <a:pt x="1518442" y="953112"/>
                  <a:pt x="1508645" y="977429"/>
                </a:cubicBezTo>
                <a:cubicBezTo>
                  <a:pt x="1508645" y="977429"/>
                  <a:pt x="1550644" y="986391"/>
                  <a:pt x="1547352" y="1018103"/>
                </a:cubicBezTo>
                <a:cubicBezTo>
                  <a:pt x="1545746" y="1031447"/>
                  <a:pt x="1505874" y="1045675"/>
                  <a:pt x="1505874" y="1045675"/>
                </a:cubicBezTo>
                <a:cubicBezTo>
                  <a:pt x="1505874" y="1045675"/>
                  <a:pt x="1534262" y="1100014"/>
                  <a:pt x="1556346" y="1122964"/>
                </a:cubicBezTo>
                <a:cubicBezTo>
                  <a:pt x="1566464" y="1133574"/>
                  <a:pt x="1582846" y="1116935"/>
                  <a:pt x="1598907" y="1132489"/>
                </a:cubicBezTo>
                <a:cubicBezTo>
                  <a:pt x="1612840" y="1145873"/>
                  <a:pt x="1579554" y="1172681"/>
                  <a:pt x="1603284" y="1204312"/>
                </a:cubicBezTo>
                <a:cubicBezTo>
                  <a:pt x="1622356" y="1229714"/>
                  <a:pt x="2218218" y="1619415"/>
                  <a:pt x="2218218" y="1619415"/>
                </a:cubicBezTo>
                <a:cubicBezTo>
                  <a:pt x="2218218" y="1619415"/>
                  <a:pt x="2253110" y="1606313"/>
                  <a:pt x="2269773" y="1617767"/>
                </a:cubicBezTo>
                <a:cubicBezTo>
                  <a:pt x="2286436" y="1629222"/>
                  <a:pt x="2310689" y="1672629"/>
                  <a:pt x="2304385" y="1687902"/>
                </a:cubicBezTo>
                <a:cubicBezTo>
                  <a:pt x="2299888" y="1698754"/>
                  <a:pt x="2257125" y="1739911"/>
                  <a:pt x="2233596" y="1762097"/>
                </a:cubicBezTo>
                <a:cubicBezTo>
                  <a:pt x="2234929" y="1767345"/>
                  <a:pt x="2235297" y="1772793"/>
                  <a:pt x="2234680" y="1778173"/>
                </a:cubicBezTo>
                <a:lnTo>
                  <a:pt x="2234680" y="2533220"/>
                </a:lnTo>
                <a:cubicBezTo>
                  <a:pt x="2247154" y="2536275"/>
                  <a:pt x="2259267" y="2539369"/>
                  <a:pt x="2271018" y="2542504"/>
                </a:cubicBezTo>
                <a:cubicBezTo>
                  <a:pt x="2402276" y="2577271"/>
                  <a:pt x="2488443" y="2618668"/>
                  <a:pt x="2488644" y="2658659"/>
                </a:cubicBezTo>
                <a:lnTo>
                  <a:pt x="2488644" y="2663563"/>
                </a:lnTo>
                <a:cubicBezTo>
                  <a:pt x="2480854" y="2725699"/>
                  <a:pt x="2472583" y="3088512"/>
                  <a:pt x="2471097" y="3156517"/>
                </a:cubicBezTo>
                <a:cubicBezTo>
                  <a:pt x="2477200" y="3162345"/>
                  <a:pt x="2486114" y="3170906"/>
                  <a:pt x="2494225" y="3179025"/>
                </a:cubicBezTo>
                <a:cubicBezTo>
                  <a:pt x="2515425" y="3200166"/>
                  <a:pt x="2510487" y="3219538"/>
                  <a:pt x="2505789" y="3237986"/>
                </a:cubicBezTo>
                <a:cubicBezTo>
                  <a:pt x="2504966" y="3240891"/>
                  <a:pt x="2504322" y="3243844"/>
                  <a:pt x="2503862" y="3246829"/>
                </a:cubicBezTo>
                <a:cubicBezTo>
                  <a:pt x="2502536" y="3263468"/>
                  <a:pt x="2505548" y="3285413"/>
                  <a:pt x="2499846" y="3297792"/>
                </a:cubicBezTo>
                <a:lnTo>
                  <a:pt x="2499846" y="3692156"/>
                </a:lnTo>
                <a:cubicBezTo>
                  <a:pt x="2573566" y="3709157"/>
                  <a:pt x="2639215" y="3726239"/>
                  <a:pt x="2652666" y="3733553"/>
                </a:cubicBezTo>
                <a:cubicBezTo>
                  <a:pt x="2685270" y="3751318"/>
                  <a:pt x="2717392" y="3789822"/>
                  <a:pt x="2717472" y="3790063"/>
                </a:cubicBezTo>
                <a:lnTo>
                  <a:pt x="2723736" y="3797418"/>
                </a:lnTo>
                <a:lnTo>
                  <a:pt x="2723375" y="3807024"/>
                </a:lnTo>
                <a:cubicBezTo>
                  <a:pt x="2723375" y="3808190"/>
                  <a:pt x="2697757" y="4147129"/>
                  <a:pt x="2694786" y="4257456"/>
                </a:cubicBezTo>
                <a:cubicBezTo>
                  <a:pt x="2700907" y="4269552"/>
                  <a:pt x="2705829" y="4282220"/>
                  <a:pt x="2709482" y="4295277"/>
                </a:cubicBezTo>
                <a:cubicBezTo>
                  <a:pt x="2713015" y="4288605"/>
                  <a:pt x="2716950" y="4289248"/>
                  <a:pt x="2721086" y="4302310"/>
                </a:cubicBezTo>
                <a:cubicBezTo>
                  <a:pt x="2732476" y="4309561"/>
                  <a:pt x="2742974" y="4318126"/>
                  <a:pt x="2752364" y="4327832"/>
                </a:cubicBezTo>
                <a:cubicBezTo>
                  <a:pt x="2757759" y="4333426"/>
                  <a:pt x="2762725" y="4339418"/>
                  <a:pt x="2767221" y="4345757"/>
                </a:cubicBezTo>
                <a:cubicBezTo>
                  <a:pt x="2770748" y="4349573"/>
                  <a:pt x="2773478" y="4354054"/>
                  <a:pt x="2775251" y="4358941"/>
                </a:cubicBezTo>
                <a:cubicBezTo>
                  <a:pt x="2778995" y="4365875"/>
                  <a:pt x="2781110" y="4373572"/>
                  <a:pt x="2781435" y="4381448"/>
                </a:cubicBezTo>
                <a:cubicBezTo>
                  <a:pt x="2781234" y="4407292"/>
                  <a:pt x="2756460" y="4422323"/>
                  <a:pt x="2738271" y="4429879"/>
                </a:cubicBezTo>
                <a:lnTo>
                  <a:pt x="2738673" y="4434863"/>
                </a:lnTo>
                <a:cubicBezTo>
                  <a:pt x="2738856" y="4437639"/>
                  <a:pt x="2738762" y="4440426"/>
                  <a:pt x="2738391" y="4443183"/>
                </a:cubicBezTo>
                <a:cubicBezTo>
                  <a:pt x="2738157" y="4444770"/>
                  <a:pt x="2737822" y="4446341"/>
                  <a:pt x="2737388" y="4447885"/>
                </a:cubicBezTo>
                <a:cubicBezTo>
                  <a:pt x="2736624" y="4451299"/>
                  <a:pt x="2735265" y="4454551"/>
                  <a:pt x="2733372" y="4457491"/>
                </a:cubicBezTo>
                <a:cubicBezTo>
                  <a:pt x="2733020" y="4458000"/>
                  <a:pt x="2732601" y="4458459"/>
                  <a:pt x="2732128" y="4458858"/>
                </a:cubicBezTo>
                <a:cubicBezTo>
                  <a:pt x="2716067" y="4484179"/>
                  <a:pt x="2671899" y="4507089"/>
                  <a:pt x="2624118" y="4524532"/>
                </a:cubicBezTo>
                <a:cubicBezTo>
                  <a:pt x="2572201" y="4543462"/>
                  <a:pt x="2514582" y="4557650"/>
                  <a:pt x="2491374" y="4559539"/>
                </a:cubicBezTo>
                <a:cubicBezTo>
                  <a:pt x="2487369" y="4559940"/>
                  <a:pt x="2483334" y="4559940"/>
                  <a:pt x="2479329" y="4559539"/>
                </a:cubicBezTo>
                <a:cubicBezTo>
                  <a:pt x="2472784" y="4558614"/>
                  <a:pt x="2472984" y="4555520"/>
                  <a:pt x="2471579" y="4556766"/>
                </a:cubicBezTo>
                <a:cubicBezTo>
                  <a:pt x="2470174" y="4558011"/>
                  <a:pt x="2472663" y="4558816"/>
                  <a:pt x="2471579" y="4565206"/>
                </a:cubicBezTo>
                <a:cubicBezTo>
                  <a:pt x="2470792" y="4571461"/>
                  <a:pt x="2471451" y="4577815"/>
                  <a:pt x="2473506" y="4583775"/>
                </a:cubicBezTo>
                <a:cubicBezTo>
                  <a:pt x="2476638" y="4595189"/>
                  <a:pt x="2479369" y="4604956"/>
                  <a:pt x="2473868" y="4619425"/>
                </a:cubicBezTo>
                <a:cubicBezTo>
                  <a:pt x="2469628" y="4629828"/>
                  <a:pt x="2462699" y="4638915"/>
                  <a:pt x="2453792" y="4645751"/>
                </a:cubicBezTo>
                <a:lnTo>
                  <a:pt x="2448210" y="4650694"/>
                </a:lnTo>
                <a:cubicBezTo>
                  <a:pt x="2447439" y="4657294"/>
                  <a:pt x="2446218" y="4663834"/>
                  <a:pt x="2444557" y="4670268"/>
                </a:cubicBezTo>
                <a:lnTo>
                  <a:pt x="2443031" y="4676417"/>
                </a:lnTo>
                <a:cubicBezTo>
                  <a:pt x="2439497" y="4691851"/>
                  <a:pt x="2433274" y="4695991"/>
                  <a:pt x="2423878" y="4702220"/>
                </a:cubicBezTo>
                <a:cubicBezTo>
                  <a:pt x="2420242" y="4704475"/>
                  <a:pt x="2416988" y="4707298"/>
                  <a:pt x="2414241" y="4710580"/>
                </a:cubicBezTo>
                <a:cubicBezTo>
                  <a:pt x="2409383" y="4718860"/>
                  <a:pt x="2491655" y="5373265"/>
                  <a:pt x="2491896" y="5375115"/>
                </a:cubicBezTo>
                <a:lnTo>
                  <a:pt x="2442710" y="5381103"/>
                </a:lnTo>
                <a:lnTo>
                  <a:pt x="338404" y="5366554"/>
                </a:lnTo>
                <a:lnTo>
                  <a:pt x="289217" y="5360525"/>
                </a:lnTo>
                <a:cubicBezTo>
                  <a:pt x="289458" y="5358676"/>
                  <a:pt x="372011" y="4702100"/>
                  <a:pt x="366872" y="4696031"/>
                </a:cubicBezTo>
                <a:cubicBezTo>
                  <a:pt x="364117" y="4692745"/>
                  <a:pt x="360865" y="4689911"/>
                  <a:pt x="357235" y="4687631"/>
                </a:cubicBezTo>
                <a:cubicBezTo>
                  <a:pt x="347799" y="4681361"/>
                  <a:pt x="341576" y="4677181"/>
                  <a:pt x="338083" y="4661867"/>
                </a:cubicBezTo>
                <a:lnTo>
                  <a:pt x="336557" y="4655638"/>
                </a:lnTo>
                <a:cubicBezTo>
                  <a:pt x="334890" y="4649260"/>
                  <a:pt x="333670" y="4642773"/>
                  <a:pt x="332903" y="4636225"/>
                </a:cubicBezTo>
                <a:lnTo>
                  <a:pt x="327322" y="4631402"/>
                </a:lnTo>
                <a:cubicBezTo>
                  <a:pt x="318441" y="4624589"/>
                  <a:pt x="311515" y="4615550"/>
                  <a:pt x="307246" y="4605197"/>
                </a:cubicBezTo>
                <a:cubicBezTo>
                  <a:pt x="301745" y="4590567"/>
                  <a:pt x="304475" y="4580801"/>
                  <a:pt x="307607" y="4569426"/>
                </a:cubicBezTo>
                <a:cubicBezTo>
                  <a:pt x="309662" y="4563466"/>
                  <a:pt x="310321" y="4557113"/>
                  <a:pt x="309534" y="4550857"/>
                </a:cubicBezTo>
                <a:cubicBezTo>
                  <a:pt x="308450" y="4544467"/>
                  <a:pt x="311140" y="4543583"/>
                  <a:pt x="309534" y="4542417"/>
                </a:cubicBezTo>
                <a:cubicBezTo>
                  <a:pt x="307928" y="4541252"/>
                  <a:pt x="308249" y="4544306"/>
                  <a:pt x="301785" y="4545190"/>
                </a:cubicBezTo>
                <a:cubicBezTo>
                  <a:pt x="297701" y="4545620"/>
                  <a:pt x="293583" y="4545620"/>
                  <a:pt x="289498" y="4545190"/>
                </a:cubicBezTo>
                <a:cubicBezTo>
                  <a:pt x="266290" y="4543341"/>
                  <a:pt x="208712" y="4529114"/>
                  <a:pt x="156995" y="4510223"/>
                </a:cubicBezTo>
                <a:cubicBezTo>
                  <a:pt x="99618" y="4489324"/>
                  <a:pt x="47259" y="4460386"/>
                  <a:pt x="42842" y="4428995"/>
                </a:cubicBezTo>
                <a:cubicBezTo>
                  <a:pt x="42473" y="4426198"/>
                  <a:pt x="42379" y="4423371"/>
                  <a:pt x="42561" y="4420555"/>
                </a:cubicBezTo>
                <a:lnTo>
                  <a:pt x="42963" y="4415571"/>
                </a:lnTo>
                <a:cubicBezTo>
                  <a:pt x="24774" y="4408015"/>
                  <a:pt x="0" y="4392943"/>
                  <a:pt x="0" y="4367019"/>
                </a:cubicBezTo>
                <a:cubicBezTo>
                  <a:pt x="0" y="4350219"/>
                  <a:pt x="12969" y="4330002"/>
                  <a:pt x="28949" y="4313443"/>
                </a:cubicBezTo>
                <a:cubicBezTo>
                  <a:pt x="38337" y="4303723"/>
                  <a:pt x="48836" y="4295144"/>
                  <a:pt x="60228" y="4287881"/>
                </a:cubicBezTo>
                <a:cubicBezTo>
                  <a:pt x="63561" y="4277432"/>
                  <a:pt x="66733" y="4274940"/>
                  <a:pt x="69704" y="4277874"/>
                </a:cubicBezTo>
                <a:lnTo>
                  <a:pt x="57578" y="3792555"/>
                </a:lnTo>
                <a:lnTo>
                  <a:pt x="57337" y="3782949"/>
                </a:lnTo>
                <a:lnTo>
                  <a:pt x="63641" y="3775634"/>
                </a:lnTo>
                <a:cubicBezTo>
                  <a:pt x="63641" y="3775634"/>
                  <a:pt x="95763" y="3736688"/>
                  <a:pt x="128447" y="3719084"/>
                </a:cubicBezTo>
                <a:cubicBezTo>
                  <a:pt x="142300" y="3711568"/>
                  <a:pt x="211281" y="3693723"/>
                  <a:pt x="287531" y="3676280"/>
                </a:cubicBezTo>
                <a:lnTo>
                  <a:pt x="287531" y="3289553"/>
                </a:lnTo>
                <a:lnTo>
                  <a:pt x="290783" y="3289553"/>
                </a:lnTo>
                <a:cubicBezTo>
                  <a:pt x="289010" y="3286810"/>
                  <a:pt x="287923" y="3283681"/>
                  <a:pt x="287611" y="3280429"/>
                </a:cubicBezTo>
                <a:lnTo>
                  <a:pt x="287611" y="3280108"/>
                </a:lnTo>
                <a:cubicBezTo>
                  <a:pt x="287611" y="3278138"/>
                  <a:pt x="285884" y="3271346"/>
                  <a:pt x="283917" y="3263106"/>
                </a:cubicBezTo>
                <a:cubicBezTo>
                  <a:pt x="276690" y="3232158"/>
                  <a:pt x="265768" y="3185857"/>
                  <a:pt x="286848" y="3164716"/>
                </a:cubicBezTo>
                <a:cubicBezTo>
                  <a:pt x="295240" y="3156236"/>
                  <a:pt x="304033" y="3147795"/>
                  <a:pt x="310177" y="3141968"/>
                </a:cubicBezTo>
                <a:cubicBezTo>
                  <a:pt x="310177" y="3074405"/>
                  <a:pt x="309976" y="2706287"/>
                  <a:pt x="301423" y="2655645"/>
                </a:cubicBezTo>
                <a:cubicBezTo>
                  <a:pt x="301060" y="2653533"/>
                  <a:pt x="300859" y="2651397"/>
                  <a:pt x="300821" y="2649254"/>
                </a:cubicBezTo>
                <a:cubicBezTo>
                  <a:pt x="300821" y="2616216"/>
                  <a:pt x="350931" y="2586113"/>
                  <a:pt x="433565" y="2560832"/>
                </a:cubicBezTo>
                <a:cubicBezTo>
                  <a:pt x="459543" y="2552793"/>
                  <a:pt x="489136" y="2544755"/>
                  <a:pt x="521619" y="2537038"/>
                </a:cubicBezTo>
                <a:lnTo>
                  <a:pt x="523587" y="1758238"/>
                </a:lnTo>
                <a:cubicBezTo>
                  <a:pt x="505036" y="1745658"/>
                  <a:pt x="471830" y="1719774"/>
                  <a:pt x="474199" y="1697267"/>
                </a:cubicBezTo>
                <a:cubicBezTo>
                  <a:pt x="475484" y="1685209"/>
                  <a:pt x="485683" y="1673956"/>
                  <a:pt x="503350" y="1663988"/>
                </a:cubicBezTo>
                <a:cubicBezTo>
                  <a:pt x="514713" y="1649599"/>
                  <a:pt x="534307" y="1635452"/>
                  <a:pt x="566028" y="1614833"/>
                </a:cubicBezTo>
                <a:cubicBezTo>
                  <a:pt x="588714" y="1600083"/>
                  <a:pt x="613247" y="1608041"/>
                  <a:pt x="623887" y="1601731"/>
                </a:cubicBezTo>
                <a:cubicBezTo>
                  <a:pt x="634528" y="1595420"/>
                  <a:pt x="1177990" y="1226780"/>
                  <a:pt x="1209068" y="1202464"/>
                </a:cubicBezTo>
                <a:cubicBezTo>
                  <a:pt x="1240146" y="1178147"/>
                  <a:pt x="1214770" y="1157730"/>
                  <a:pt x="1223242" y="1134137"/>
                </a:cubicBezTo>
                <a:cubicBezTo>
                  <a:pt x="1231714" y="1110544"/>
                  <a:pt x="1258415" y="1140126"/>
                  <a:pt x="1278331" y="1121879"/>
                </a:cubicBezTo>
                <a:cubicBezTo>
                  <a:pt x="1298246" y="1103631"/>
                  <a:pt x="1304510" y="1046840"/>
                  <a:pt x="1304510" y="1046840"/>
                </a:cubicBezTo>
                <a:cubicBezTo>
                  <a:pt x="1304510" y="1046840"/>
                  <a:pt x="1270702" y="1052025"/>
                  <a:pt x="1268373" y="1017862"/>
                </a:cubicBezTo>
                <a:cubicBezTo>
                  <a:pt x="1266044" y="983699"/>
                  <a:pt x="1317720" y="996319"/>
                  <a:pt x="1312019" y="977670"/>
                </a:cubicBezTo>
                <a:cubicBezTo>
                  <a:pt x="1306317" y="959021"/>
                  <a:pt x="1259379" y="940010"/>
                  <a:pt x="1251429" y="895759"/>
                </a:cubicBezTo>
                <a:cubicBezTo>
                  <a:pt x="1243479" y="851507"/>
                  <a:pt x="1251188" y="747048"/>
                  <a:pt x="1294271" y="716864"/>
                </a:cubicBezTo>
                <a:cubicBezTo>
                  <a:pt x="1337355" y="686680"/>
                  <a:pt x="1376945" y="697210"/>
                  <a:pt x="1376945" y="667428"/>
                </a:cubicBezTo>
                <a:cubicBezTo>
                  <a:pt x="1376945" y="637646"/>
                  <a:pt x="1405774" y="34444"/>
                  <a:pt x="1407421" y="0"/>
                </a:cubicBezTo>
                <a:close/>
              </a:path>
            </a:pathLst>
          </a:custGeom>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415257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5">
            <a:extLst>
              <a:ext uri="{FF2B5EF4-FFF2-40B4-BE49-F238E27FC236}">
                <a16:creationId xmlns:a16="http://schemas.microsoft.com/office/drawing/2014/main" id="{5C8BD345-4C9C-CC4B-AE78-F5BAD23EC5BA}"/>
              </a:ext>
            </a:extLst>
          </p:cNvPr>
          <p:cNvSpPr>
            <a:spLocks noGrp="1"/>
          </p:cNvSpPr>
          <p:nvPr>
            <p:ph type="sldNum" sz="quarter" idx="10"/>
          </p:nvPr>
        </p:nvSpPr>
        <p:spPr/>
        <p:txBody>
          <a:bodyPr/>
          <a:lstStyle/>
          <a:p>
            <a:fld id="{0C4D3072-55D1-454B-BEA1-4FCB63513747}" type="slidenum">
              <a:rPr lang="en-US" smtClean="0"/>
              <a:pPr/>
              <a:t>‹#›</a:t>
            </a:fld>
            <a:endParaRPr lang="en-US" dirty="0"/>
          </a:p>
        </p:txBody>
      </p:sp>
    </p:spTree>
    <p:extLst>
      <p:ext uri="{BB962C8B-B14F-4D97-AF65-F5344CB8AC3E}">
        <p14:creationId xmlns:p14="http://schemas.microsoft.com/office/powerpoint/2010/main" val="2072794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5">
            <a:extLst>
              <a:ext uri="{FF2B5EF4-FFF2-40B4-BE49-F238E27FC236}">
                <a16:creationId xmlns:a16="http://schemas.microsoft.com/office/drawing/2014/main" id="{63A5E99E-6C30-3D49-B147-8A1A32297078}"/>
              </a:ext>
            </a:extLst>
          </p:cNvPr>
          <p:cNvSpPr>
            <a:spLocks noGrp="1"/>
          </p:cNvSpPr>
          <p:nvPr>
            <p:ph type="sldNum" sz="quarter" idx="10"/>
          </p:nvPr>
        </p:nvSpPr>
        <p:spPr/>
        <p:txBody>
          <a:bodyPr/>
          <a:lstStyle/>
          <a:p>
            <a:fld id="{0C4D3072-55D1-454B-BEA1-4FCB63513747}" type="slidenum">
              <a:rPr lang="en-US" smtClean="0"/>
              <a:pPr/>
              <a:t>‹#›</a:t>
            </a:fld>
            <a:endParaRPr lang="en-US" dirty="0"/>
          </a:p>
        </p:txBody>
      </p:sp>
    </p:spTree>
    <p:extLst>
      <p:ext uri="{BB962C8B-B14F-4D97-AF65-F5344CB8AC3E}">
        <p14:creationId xmlns:p14="http://schemas.microsoft.com/office/powerpoint/2010/main" val="2363146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2FA431E6-E3C2-E141-92C1-6E624A7C909D}"/>
              </a:ext>
            </a:extLst>
          </p:cNvPr>
          <p:cNvSpPr>
            <a:spLocks noGrp="1"/>
          </p:cNvSpPr>
          <p:nvPr>
            <p:ph type="sldNum" sz="quarter" idx="10"/>
          </p:nvPr>
        </p:nvSpPr>
        <p:spPr/>
        <p:txBody>
          <a:bodyPr/>
          <a:lstStyle/>
          <a:p>
            <a:fld id="{0C4D3072-55D1-454B-BEA1-4FCB63513747}" type="slidenum">
              <a:rPr lang="en-US" smtClean="0"/>
              <a:pPr/>
              <a:t>‹#›</a:t>
            </a:fld>
            <a:endParaRPr lang="en-US" dirty="0"/>
          </a:p>
        </p:txBody>
      </p:sp>
    </p:spTree>
    <p:extLst>
      <p:ext uri="{BB962C8B-B14F-4D97-AF65-F5344CB8AC3E}">
        <p14:creationId xmlns:p14="http://schemas.microsoft.com/office/powerpoint/2010/main" val="278297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03B7-28CE-4478-8DA2-B289B71A0CB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521C85-8101-4684-BC97-1D9076E503E4}"/>
              </a:ext>
            </a:extLst>
          </p:cNvPr>
          <p:cNvSpPr>
            <a:spLocks noGrp="1"/>
          </p:cNvSpPr>
          <p:nvPr>
            <p:ph type="sldNum" sz="quarter" idx="10"/>
          </p:nvPr>
        </p:nvSpPr>
        <p:spPr/>
        <p:txBody>
          <a:bodyPr/>
          <a:lstStyle/>
          <a:p>
            <a:fld id="{0C4D3072-55D1-454B-BEA1-4FCB63513747}" type="slidenum">
              <a:rPr lang="en-US" smtClean="0"/>
              <a:pPr/>
              <a:t>‹#›</a:t>
            </a:fld>
            <a:endParaRPr lang="en-US" dirty="0"/>
          </a:p>
        </p:txBody>
      </p:sp>
      <p:sp>
        <p:nvSpPr>
          <p:cNvPr id="5" name="Content Placeholder 4">
            <a:extLst>
              <a:ext uri="{FF2B5EF4-FFF2-40B4-BE49-F238E27FC236}">
                <a16:creationId xmlns:a16="http://schemas.microsoft.com/office/drawing/2014/main" id="{F2856C5E-9B54-4041-9B76-4374C5707DFE}"/>
              </a:ext>
            </a:extLst>
          </p:cNvPr>
          <p:cNvSpPr>
            <a:spLocks noGrp="1"/>
          </p:cNvSpPr>
          <p:nvPr>
            <p:ph sz="quarter" idx="11"/>
          </p:nvPr>
        </p:nvSpPr>
        <p:spPr>
          <a:xfrm>
            <a:off x="838200" y="1112838"/>
            <a:ext cx="10515600" cy="499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4475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1BEEDAFE-45D8-5F40-B932-2E55F8AF21BA}"/>
              </a:ext>
            </a:extLst>
          </p:cNvPr>
          <p:cNvSpPr>
            <a:spLocks noGrp="1"/>
          </p:cNvSpPr>
          <p:nvPr>
            <p:ph type="sldNum" sz="quarter" idx="10"/>
          </p:nvPr>
        </p:nvSpPr>
        <p:spPr/>
        <p:txBody>
          <a:bodyPr/>
          <a:lstStyle/>
          <a:p>
            <a:fld id="{0C4D3072-55D1-454B-BEA1-4FCB63513747}" type="slidenum">
              <a:rPr lang="en-US" smtClean="0"/>
              <a:pPr/>
              <a:t>‹#›</a:t>
            </a:fld>
            <a:endParaRPr lang="en-US" dirty="0"/>
          </a:p>
        </p:txBody>
      </p:sp>
    </p:spTree>
    <p:extLst>
      <p:ext uri="{BB962C8B-B14F-4D97-AF65-F5344CB8AC3E}">
        <p14:creationId xmlns:p14="http://schemas.microsoft.com/office/powerpoint/2010/main" val="480878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A6D5B0-1030-7142-B131-1ED7E976C7E5}"/>
              </a:ext>
            </a:extLst>
          </p:cNvPr>
          <p:cNvSpPr>
            <a:spLocks noGrp="1"/>
          </p:cNvSpPr>
          <p:nvPr>
            <p:ph type="sldNum" sz="quarter" idx="10"/>
          </p:nvPr>
        </p:nvSpPr>
        <p:spPr/>
        <p:txBody>
          <a:bodyPr/>
          <a:lstStyle/>
          <a:p>
            <a:fld id="{0C4D3072-55D1-454B-BEA1-4FCB63513747}" type="slidenum">
              <a:rPr lang="en-US" smtClean="0"/>
              <a:pPr/>
              <a:t>‹#›</a:t>
            </a:fld>
            <a:endParaRPr lang="en-US" dirty="0"/>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0347DF81-B2A4-0343-9F4E-32FA234E26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125" t="7613" r="15100" b="16980"/>
          <a:stretch/>
        </p:blipFill>
        <p:spPr>
          <a:xfrm>
            <a:off x="1007900" y="1717015"/>
            <a:ext cx="10176200" cy="3423969"/>
          </a:xfrm>
          <a:prstGeom prst="rect">
            <a:avLst/>
          </a:prstGeom>
        </p:spPr>
      </p:pic>
      <p:sp>
        <p:nvSpPr>
          <p:cNvPr id="9" name="Title 1">
            <a:extLst>
              <a:ext uri="{FF2B5EF4-FFF2-40B4-BE49-F238E27FC236}">
                <a16:creationId xmlns:a16="http://schemas.microsoft.com/office/drawing/2014/main" id="{9FA3C75F-0625-0046-B363-909C6AD97300}"/>
              </a:ext>
            </a:extLst>
          </p:cNvPr>
          <p:cNvSpPr>
            <a:spLocks noGrp="1"/>
          </p:cNvSpPr>
          <p:nvPr>
            <p:ph type="title"/>
          </p:nvPr>
        </p:nvSpPr>
        <p:spPr>
          <a:xfrm>
            <a:off x="838200" y="249871"/>
            <a:ext cx="10515600" cy="660110"/>
          </a:xfrm>
        </p:spPr>
        <p:txBody>
          <a:bodyPr/>
          <a:lstStyle>
            <a:lvl1pPr>
              <a:defRPr b="1" i="0">
                <a:solidFill>
                  <a:srgbClr val="0066A0"/>
                </a:solidFill>
                <a:latin typeface="Montserrat" pitchFamily="2" charset="77"/>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31541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4EE45C-5FAE-674D-8509-41E3B44689F0}"/>
              </a:ext>
            </a:extLst>
          </p:cNvPr>
          <p:cNvSpPr>
            <a:spLocks noGrp="1"/>
          </p:cNvSpPr>
          <p:nvPr>
            <p:ph type="title"/>
          </p:nvPr>
        </p:nvSpPr>
        <p:spPr>
          <a:xfrm>
            <a:off x="838200" y="254599"/>
            <a:ext cx="10515600" cy="660110"/>
          </a:xfrm>
        </p:spPr>
        <p:txBody>
          <a:bodyPr>
            <a:normAutofit/>
          </a:bodyPr>
          <a:lstStyle>
            <a:lvl1pPr>
              <a:defRPr sz="3600">
                <a:solidFill>
                  <a:srgbClr val="D39202"/>
                </a:solidFill>
              </a:defRPr>
            </a:lvl1pPr>
          </a:lstStyle>
          <a:p>
            <a:r>
              <a:rPr lang="en-US" dirty="0"/>
              <a:t>Click to edit Master title style</a:t>
            </a:r>
          </a:p>
        </p:txBody>
      </p:sp>
      <p:sp>
        <p:nvSpPr>
          <p:cNvPr id="2" name="Slide Number Placeholder 1">
            <a:extLst>
              <a:ext uri="{FF2B5EF4-FFF2-40B4-BE49-F238E27FC236}">
                <a16:creationId xmlns:a16="http://schemas.microsoft.com/office/drawing/2014/main" id="{992C091F-CE42-C949-8724-4C2A83FA2731}"/>
              </a:ext>
            </a:extLst>
          </p:cNvPr>
          <p:cNvSpPr>
            <a:spLocks noGrp="1"/>
          </p:cNvSpPr>
          <p:nvPr>
            <p:ph type="sldNum" sz="quarter" idx="10"/>
          </p:nvPr>
        </p:nvSpPr>
        <p:spPr/>
        <p:txBody>
          <a:bodyPr/>
          <a:lstStyle/>
          <a:p>
            <a:fld id="{0C4D3072-55D1-454B-BEA1-4FCB63513747}" type="slidenum">
              <a:rPr lang="en-US" smtClean="0"/>
              <a:pPr/>
              <a:t>‹#›</a:t>
            </a:fld>
            <a:endParaRPr lang="en-US" dirty="0"/>
          </a:p>
        </p:txBody>
      </p:sp>
      <p:sp>
        <p:nvSpPr>
          <p:cNvPr id="4" name="Rectangle 3">
            <a:extLst>
              <a:ext uri="{FF2B5EF4-FFF2-40B4-BE49-F238E27FC236}">
                <a16:creationId xmlns:a16="http://schemas.microsoft.com/office/drawing/2014/main" id="{A05346EC-F674-0641-9B6C-D4E6EBE53045}"/>
              </a:ext>
            </a:extLst>
          </p:cNvPr>
          <p:cNvSpPr/>
          <p:nvPr userDrawn="1"/>
        </p:nvSpPr>
        <p:spPr>
          <a:xfrm>
            <a:off x="-32953" y="6257906"/>
            <a:ext cx="12266141" cy="633046"/>
          </a:xfrm>
          <a:prstGeom prst="rect">
            <a:avLst/>
          </a:prstGeom>
          <a:solidFill>
            <a:srgbClr val="D39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99EEAD7-22BB-B242-81BE-AC6666FC8D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0793" y="6356350"/>
            <a:ext cx="1997406" cy="415567"/>
          </a:xfrm>
          <a:prstGeom prst="rect">
            <a:avLst/>
          </a:prstGeom>
        </p:spPr>
      </p:pic>
    </p:spTree>
    <p:extLst>
      <p:ext uri="{BB962C8B-B14F-4D97-AF65-F5344CB8AC3E}">
        <p14:creationId xmlns:p14="http://schemas.microsoft.com/office/powerpoint/2010/main" val="2937758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35A56-259C-8547-A2B9-DD252163E5B8}"/>
              </a:ext>
            </a:extLst>
          </p:cNvPr>
          <p:cNvSpPr/>
          <p:nvPr userDrawn="1"/>
        </p:nvSpPr>
        <p:spPr>
          <a:xfrm>
            <a:off x="-32953" y="6257906"/>
            <a:ext cx="12266141" cy="633046"/>
          </a:xfrm>
          <a:prstGeom prst="rect">
            <a:avLst/>
          </a:prstGeom>
          <a:solidFill>
            <a:srgbClr val="1D4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1" i="0">
                <a:solidFill>
                  <a:srgbClr val="1D435F"/>
                </a:solidFill>
                <a:latin typeface="Montserrat" pitchFamily="2" charset="77"/>
                <a:cs typeface="Arial" panose="020B060402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2EA6D5B0-1030-7142-B131-1ED7E976C7E5}"/>
              </a:ext>
            </a:extLst>
          </p:cNvPr>
          <p:cNvSpPr>
            <a:spLocks noGrp="1"/>
          </p:cNvSpPr>
          <p:nvPr>
            <p:ph type="sldNum" sz="quarter" idx="10"/>
          </p:nvPr>
        </p:nvSpPr>
        <p:spPr/>
        <p:txBody>
          <a:bodyPr/>
          <a:lstStyle/>
          <a:p>
            <a:fld id="{0C4D3072-55D1-454B-BEA1-4FCB63513747}" type="slidenum">
              <a:rPr lang="en-US" smtClean="0"/>
              <a:pPr/>
              <a:t>‹#›</a:t>
            </a:fld>
            <a:endParaRPr lang="en-US" dirty="0"/>
          </a:p>
        </p:txBody>
      </p:sp>
      <p:pic>
        <p:nvPicPr>
          <p:cNvPr id="8" name="Picture 7">
            <a:extLst>
              <a:ext uri="{FF2B5EF4-FFF2-40B4-BE49-F238E27FC236}">
                <a16:creationId xmlns:a16="http://schemas.microsoft.com/office/drawing/2014/main" id="{6555E079-17C8-1541-BD57-FCCDD00098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0793" y="6356350"/>
            <a:ext cx="1997406" cy="415567"/>
          </a:xfrm>
          <a:prstGeom prst="rect">
            <a:avLst/>
          </a:prstGeom>
        </p:spPr>
      </p:pic>
    </p:spTree>
    <p:extLst>
      <p:ext uri="{BB962C8B-B14F-4D97-AF65-F5344CB8AC3E}">
        <p14:creationId xmlns:p14="http://schemas.microsoft.com/office/powerpoint/2010/main" val="834976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42E647-0521-A742-A4F9-0330389FE4B6}"/>
              </a:ext>
            </a:extLst>
          </p:cNvPr>
          <p:cNvSpPr>
            <a:spLocks noGrp="1"/>
          </p:cNvSpPr>
          <p:nvPr>
            <p:ph type="sldNum" sz="quarter" idx="10"/>
          </p:nvPr>
        </p:nvSpPr>
        <p:spPr/>
        <p:txBody>
          <a:bodyPr/>
          <a:lstStyle/>
          <a:p>
            <a:fld id="{0C4D3072-55D1-454B-BEA1-4FCB63513747}" type="slidenum">
              <a:rPr lang="en-US" smtClean="0"/>
              <a:pPr/>
              <a:t>‹#›</a:t>
            </a:fld>
            <a:endParaRPr lang="en-US" dirty="0"/>
          </a:p>
        </p:txBody>
      </p:sp>
      <p:sp>
        <p:nvSpPr>
          <p:cNvPr id="21" name="Picture Placeholder 20">
            <a:extLst>
              <a:ext uri="{FF2B5EF4-FFF2-40B4-BE49-F238E27FC236}">
                <a16:creationId xmlns:a16="http://schemas.microsoft.com/office/drawing/2014/main" id="{23F06E21-ADB1-FA4A-B30F-07E69504525A}"/>
              </a:ext>
            </a:extLst>
          </p:cNvPr>
          <p:cNvSpPr>
            <a:spLocks noGrp="1"/>
          </p:cNvSpPr>
          <p:nvPr>
            <p:ph type="pic" sz="quarter" idx="11"/>
          </p:nvPr>
        </p:nvSpPr>
        <p:spPr>
          <a:xfrm>
            <a:off x="7374835" y="-1473414"/>
            <a:ext cx="4669626" cy="9034091"/>
          </a:xfrm>
          <a:custGeom>
            <a:avLst/>
            <a:gdLst>
              <a:gd name="connsiteX0" fmla="*/ 1407421 w 2781435"/>
              <a:gd name="connsiteY0" fmla="*/ 0 h 5381103"/>
              <a:gd name="connsiteX1" fmla="*/ 1431151 w 2781435"/>
              <a:gd name="connsiteY1" fmla="*/ 668835 h 5381103"/>
              <a:gd name="connsiteX2" fmla="*/ 1529644 w 2781435"/>
              <a:gd name="connsiteY2" fmla="*/ 716864 h 5381103"/>
              <a:gd name="connsiteX3" fmla="*/ 1549520 w 2781435"/>
              <a:gd name="connsiteY3" fmla="*/ 908298 h 5381103"/>
              <a:gd name="connsiteX4" fmla="*/ 1508645 w 2781435"/>
              <a:gd name="connsiteY4" fmla="*/ 977429 h 5381103"/>
              <a:gd name="connsiteX5" fmla="*/ 1547352 w 2781435"/>
              <a:gd name="connsiteY5" fmla="*/ 1018103 h 5381103"/>
              <a:gd name="connsiteX6" fmla="*/ 1505874 w 2781435"/>
              <a:gd name="connsiteY6" fmla="*/ 1045675 h 5381103"/>
              <a:gd name="connsiteX7" fmla="*/ 1556346 w 2781435"/>
              <a:gd name="connsiteY7" fmla="*/ 1122964 h 5381103"/>
              <a:gd name="connsiteX8" fmla="*/ 1598907 w 2781435"/>
              <a:gd name="connsiteY8" fmla="*/ 1132489 h 5381103"/>
              <a:gd name="connsiteX9" fmla="*/ 1603284 w 2781435"/>
              <a:gd name="connsiteY9" fmla="*/ 1204312 h 5381103"/>
              <a:gd name="connsiteX10" fmla="*/ 2218218 w 2781435"/>
              <a:gd name="connsiteY10" fmla="*/ 1619415 h 5381103"/>
              <a:gd name="connsiteX11" fmla="*/ 2269773 w 2781435"/>
              <a:gd name="connsiteY11" fmla="*/ 1617767 h 5381103"/>
              <a:gd name="connsiteX12" fmla="*/ 2304385 w 2781435"/>
              <a:gd name="connsiteY12" fmla="*/ 1687902 h 5381103"/>
              <a:gd name="connsiteX13" fmla="*/ 2233596 w 2781435"/>
              <a:gd name="connsiteY13" fmla="*/ 1762097 h 5381103"/>
              <a:gd name="connsiteX14" fmla="*/ 2234680 w 2781435"/>
              <a:gd name="connsiteY14" fmla="*/ 1778173 h 5381103"/>
              <a:gd name="connsiteX15" fmla="*/ 2234680 w 2781435"/>
              <a:gd name="connsiteY15" fmla="*/ 2533220 h 5381103"/>
              <a:gd name="connsiteX16" fmla="*/ 2271018 w 2781435"/>
              <a:gd name="connsiteY16" fmla="*/ 2542504 h 5381103"/>
              <a:gd name="connsiteX17" fmla="*/ 2488644 w 2781435"/>
              <a:gd name="connsiteY17" fmla="*/ 2658659 h 5381103"/>
              <a:gd name="connsiteX18" fmla="*/ 2488644 w 2781435"/>
              <a:gd name="connsiteY18" fmla="*/ 2663563 h 5381103"/>
              <a:gd name="connsiteX19" fmla="*/ 2471097 w 2781435"/>
              <a:gd name="connsiteY19" fmla="*/ 3156517 h 5381103"/>
              <a:gd name="connsiteX20" fmla="*/ 2494225 w 2781435"/>
              <a:gd name="connsiteY20" fmla="*/ 3179025 h 5381103"/>
              <a:gd name="connsiteX21" fmla="*/ 2505789 w 2781435"/>
              <a:gd name="connsiteY21" fmla="*/ 3237986 h 5381103"/>
              <a:gd name="connsiteX22" fmla="*/ 2503862 w 2781435"/>
              <a:gd name="connsiteY22" fmla="*/ 3246829 h 5381103"/>
              <a:gd name="connsiteX23" fmla="*/ 2499846 w 2781435"/>
              <a:gd name="connsiteY23" fmla="*/ 3297792 h 5381103"/>
              <a:gd name="connsiteX24" fmla="*/ 2499846 w 2781435"/>
              <a:gd name="connsiteY24" fmla="*/ 3692156 h 5381103"/>
              <a:gd name="connsiteX25" fmla="*/ 2652666 w 2781435"/>
              <a:gd name="connsiteY25" fmla="*/ 3733553 h 5381103"/>
              <a:gd name="connsiteX26" fmla="*/ 2717472 w 2781435"/>
              <a:gd name="connsiteY26" fmla="*/ 3790063 h 5381103"/>
              <a:gd name="connsiteX27" fmla="*/ 2723736 w 2781435"/>
              <a:gd name="connsiteY27" fmla="*/ 3797418 h 5381103"/>
              <a:gd name="connsiteX28" fmla="*/ 2723375 w 2781435"/>
              <a:gd name="connsiteY28" fmla="*/ 3807024 h 5381103"/>
              <a:gd name="connsiteX29" fmla="*/ 2694786 w 2781435"/>
              <a:gd name="connsiteY29" fmla="*/ 4257456 h 5381103"/>
              <a:gd name="connsiteX30" fmla="*/ 2709482 w 2781435"/>
              <a:gd name="connsiteY30" fmla="*/ 4295277 h 5381103"/>
              <a:gd name="connsiteX31" fmla="*/ 2721086 w 2781435"/>
              <a:gd name="connsiteY31" fmla="*/ 4302310 h 5381103"/>
              <a:gd name="connsiteX32" fmla="*/ 2752364 w 2781435"/>
              <a:gd name="connsiteY32" fmla="*/ 4327832 h 5381103"/>
              <a:gd name="connsiteX33" fmla="*/ 2767221 w 2781435"/>
              <a:gd name="connsiteY33" fmla="*/ 4345757 h 5381103"/>
              <a:gd name="connsiteX34" fmla="*/ 2775251 w 2781435"/>
              <a:gd name="connsiteY34" fmla="*/ 4358941 h 5381103"/>
              <a:gd name="connsiteX35" fmla="*/ 2781435 w 2781435"/>
              <a:gd name="connsiteY35" fmla="*/ 4381448 h 5381103"/>
              <a:gd name="connsiteX36" fmla="*/ 2738271 w 2781435"/>
              <a:gd name="connsiteY36" fmla="*/ 4429879 h 5381103"/>
              <a:gd name="connsiteX37" fmla="*/ 2738673 w 2781435"/>
              <a:gd name="connsiteY37" fmla="*/ 4434863 h 5381103"/>
              <a:gd name="connsiteX38" fmla="*/ 2738391 w 2781435"/>
              <a:gd name="connsiteY38" fmla="*/ 4443183 h 5381103"/>
              <a:gd name="connsiteX39" fmla="*/ 2737388 w 2781435"/>
              <a:gd name="connsiteY39" fmla="*/ 4447885 h 5381103"/>
              <a:gd name="connsiteX40" fmla="*/ 2733372 w 2781435"/>
              <a:gd name="connsiteY40" fmla="*/ 4457491 h 5381103"/>
              <a:gd name="connsiteX41" fmla="*/ 2732128 w 2781435"/>
              <a:gd name="connsiteY41" fmla="*/ 4458858 h 5381103"/>
              <a:gd name="connsiteX42" fmla="*/ 2624118 w 2781435"/>
              <a:gd name="connsiteY42" fmla="*/ 4524532 h 5381103"/>
              <a:gd name="connsiteX43" fmla="*/ 2491374 w 2781435"/>
              <a:gd name="connsiteY43" fmla="*/ 4559539 h 5381103"/>
              <a:gd name="connsiteX44" fmla="*/ 2479329 w 2781435"/>
              <a:gd name="connsiteY44" fmla="*/ 4559539 h 5381103"/>
              <a:gd name="connsiteX45" fmla="*/ 2471579 w 2781435"/>
              <a:gd name="connsiteY45" fmla="*/ 4556766 h 5381103"/>
              <a:gd name="connsiteX46" fmla="*/ 2471579 w 2781435"/>
              <a:gd name="connsiteY46" fmla="*/ 4565206 h 5381103"/>
              <a:gd name="connsiteX47" fmla="*/ 2473506 w 2781435"/>
              <a:gd name="connsiteY47" fmla="*/ 4583775 h 5381103"/>
              <a:gd name="connsiteX48" fmla="*/ 2473868 w 2781435"/>
              <a:gd name="connsiteY48" fmla="*/ 4619425 h 5381103"/>
              <a:gd name="connsiteX49" fmla="*/ 2453792 w 2781435"/>
              <a:gd name="connsiteY49" fmla="*/ 4645751 h 5381103"/>
              <a:gd name="connsiteX50" fmla="*/ 2448210 w 2781435"/>
              <a:gd name="connsiteY50" fmla="*/ 4650694 h 5381103"/>
              <a:gd name="connsiteX51" fmla="*/ 2444557 w 2781435"/>
              <a:gd name="connsiteY51" fmla="*/ 4670268 h 5381103"/>
              <a:gd name="connsiteX52" fmla="*/ 2443031 w 2781435"/>
              <a:gd name="connsiteY52" fmla="*/ 4676417 h 5381103"/>
              <a:gd name="connsiteX53" fmla="*/ 2423878 w 2781435"/>
              <a:gd name="connsiteY53" fmla="*/ 4702220 h 5381103"/>
              <a:gd name="connsiteX54" fmla="*/ 2414241 w 2781435"/>
              <a:gd name="connsiteY54" fmla="*/ 4710580 h 5381103"/>
              <a:gd name="connsiteX55" fmla="*/ 2491896 w 2781435"/>
              <a:gd name="connsiteY55" fmla="*/ 5375115 h 5381103"/>
              <a:gd name="connsiteX56" fmla="*/ 2442710 w 2781435"/>
              <a:gd name="connsiteY56" fmla="*/ 5381103 h 5381103"/>
              <a:gd name="connsiteX57" fmla="*/ 338404 w 2781435"/>
              <a:gd name="connsiteY57" fmla="*/ 5366554 h 5381103"/>
              <a:gd name="connsiteX58" fmla="*/ 289217 w 2781435"/>
              <a:gd name="connsiteY58" fmla="*/ 5360525 h 5381103"/>
              <a:gd name="connsiteX59" fmla="*/ 366872 w 2781435"/>
              <a:gd name="connsiteY59" fmla="*/ 4696031 h 5381103"/>
              <a:gd name="connsiteX60" fmla="*/ 357235 w 2781435"/>
              <a:gd name="connsiteY60" fmla="*/ 4687631 h 5381103"/>
              <a:gd name="connsiteX61" fmla="*/ 338083 w 2781435"/>
              <a:gd name="connsiteY61" fmla="*/ 4661867 h 5381103"/>
              <a:gd name="connsiteX62" fmla="*/ 336557 w 2781435"/>
              <a:gd name="connsiteY62" fmla="*/ 4655638 h 5381103"/>
              <a:gd name="connsiteX63" fmla="*/ 332903 w 2781435"/>
              <a:gd name="connsiteY63" fmla="*/ 4636225 h 5381103"/>
              <a:gd name="connsiteX64" fmla="*/ 327322 w 2781435"/>
              <a:gd name="connsiteY64" fmla="*/ 4631402 h 5381103"/>
              <a:gd name="connsiteX65" fmla="*/ 307246 w 2781435"/>
              <a:gd name="connsiteY65" fmla="*/ 4605197 h 5381103"/>
              <a:gd name="connsiteX66" fmla="*/ 307607 w 2781435"/>
              <a:gd name="connsiteY66" fmla="*/ 4569426 h 5381103"/>
              <a:gd name="connsiteX67" fmla="*/ 309534 w 2781435"/>
              <a:gd name="connsiteY67" fmla="*/ 4550857 h 5381103"/>
              <a:gd name="connsiteX68" fmla="*/ 309534 w 2781435"/>
              <a:gd name="connsiteY68" fmla="*/ 4542417 h 5381103"/>
              <a:gd name="connsiteX69" fmla="*/ 301785 w 2781435"/>
              <a:gd name="connsiteY69" fmla="*/ 4545190 h 5381103"/>
              <a:gd name="connsiteX70" fmla="*/ 289498 w 2781435"/>
              <a:gd name="connsiteY70" fmla="*/ 4545190 h 5381103"/>
              <a:gd name="connsiteX71" fmla="*/ 156995 w 2781435"/>
              <a:gd name="connsiteY71" fmla="*/ 4510223 h 5381103"/>
              <a:gd name="connsiteX72" fmla="*/ 42842 w 2781435"/>
              <a:gd name="connsiteY72" fmla="*/ 4428995 h 5381103"/>
              <a:gd name="connsiteX73" fmla="*/ 42561 w 2781435"/>
              <a:gd name="connsiteY73" fmla="*/ 4420555 h 5381103"/>
              <a:gd name="connsiteX74" fmla="*/ 42963 w 2781435"/>
              <a:gd name="connsiteY74" fmla="*/ 4415571 h 5381103"/>
              <a:gd name="connsiteX75" fmla="*/ 0 w 2781435"/>
              <a:gd name="connsiteY75" fmla="*/ 4367019 h 5381103"/>
              <a:gd name="connsiteX76" fmla="*/ 28949 w 2781435"/>
              <a:gd name="connsiteY76" fmla="*/ 4313443 h 5381103"/>
              <a:gd name="connsiteX77" fmla="*/ 60228 w 2781435"/>
              <a:gd name="connsiteY77" fmla="*/ 4287881 h 5381103"/>
              <a:gd name="connsiteX78" fmla="*/ 69704 w 2781435"/>
              <a:gd name="connsiteY78" fmla="*/ 4277874 h 5381103"/>
              <a:gd name="connsiteX79" fmla="*/ 57578 w 2781435"/>
              <a:gd name="connsiteY79" fmla="*/ 3792555 h 5381103"/>
              <a:gd name="connsiteX80" fmla="*/ 57337 w 2781435"/>
              <a:gd name="connsiteY80" fmla="*/ 3782949 h 5381103"/>
              <a:gd name="connsiteX81" fmla="*/ 63641 w 2781435"/>
              <a:gd name="connsiteY81" fmla="*/ 3775634 h 5381103"/>
              <a:gd name="connsiteX82" fmla="*/ 128447 w 2781435"/>
              <a:gd name="connsiteY82" fmla="*/ 3719084 h 5381103"/>
              <a:gd name="connsiteX83" fmla="*/ 287531 w 2781435"/>
              <a:gd name="connsiteY83" fmla="*/ 3676280 h 5381103"/>
              <a:gd name="connsiteX84" fmla="*/ 287531 w 2781435"/>
              <a:gd name="connsiteY84" fmla="*/ 3289553 h 5381103"/>
              <a:gd name="connsiteX85" fmla="*/ 290783 w 2781435"/>
              <a:gd name="connsiteY85" fmla="*/ 3289553 h 5381103"/>
              <a:gd name="connsiteX86" fmla="*/ 287611 w 2781435"/>
              <a:gd name="connsiteY86" fmla="*/ 3280429 h 5381103"/>
              <a:gd name="connsiteX87" fmla="*/ 287611 w 2781435"/>
              <a:gd name="connsiteY87" fmla="*/ 3280108 h 5381103"/>
              <a:gd name="connsiteX88" fmla="*/ 283917 w 2781435"/>
              <a:gd name="connsiteY88" fmla="*/ 3263106 h 5381103"/>
              <a:gd name="connsiteX89" fmla="*/ 286848 w 2781435"/>
              <a:gd name="connsiteY89" fmla="*/ 3164716 h 5381103"/>
              <a:gd name="connsiteX90" fmla="*/ 310177 w 2781435"/>
              <a:gd name="connsiteY90" fmla="*/ 3141968 h 5381103"/>
              <a:gd name="connsiteX91" fmla="*/ 301423 w 2781435"/>
              <a:gd name="connsiteY91" fmla="*/ 2655645 h 5381103"/>
              <a:gd name="connsiteX92" fmla="*/ 300821 w 2781435"/>
              <a:gd name="connsiteY92" fmla="*/ 2649254 h 5381103"/>
              <a:gd name="connsiteX93" fmla="*/ 433565 w 2781435"/>
              <a:gd name="connsiteY93" fmla="*/ 2560832 h 5381103"/>
              <a:gd name="connsiteX94" fmla="*/ 521619 w 2781435"/>
              <a:gd name="connsiteY94" fmla="*/ 2537038 h 5381103"/>
              <a:gd name="connsiteX95" fmla="*/ 523587 w 2781435"/>
              <a:gd name="connsiteY95" fmla="*/ 1758238 h 5381103"/>
              <a:gd name="connsiteX96" fmla="*/ 474199 w 2781435"/>
              <a:gd name="connsiteY96" fmla="*/ 1697267 h 5381103"/>
              <a:gd name="connsiteX97" fmla="*/ 503350 w 2781435"/>
              <a:gd name="connsiteY97" fmla="*/ 1663988 h 5381103"/>
              <a:gd name="connsiteX98" fmla="*/ 566028 w 2781435"/>
              <a:gd name="connsiteY98" fmla="*/ 1614833 h 5381103"/>
              <a:gd name="connsiteX99" fmla="*/ 623887 w 2781435"/>
              <a:gd name="connsiteY99" fmla="*/ 1601731 h 5381103"/>
              <a:gd name="connsiteX100" fmla="*/ 1209068 w 2781435"/>
              <a:gd name="connsiteY100" fmla="*/ 1202464 h 5381103"/>
              <a:gd name="connsiteX101" fmla="*/ 1223242 w 2781435"/>
              <a:gd name="connsiteY101" fmla="*/ 1134137 h 5381103"/>
              <a:gd name="connsiteX102" fmla="*/ 1278331 w 2781435"/>
              <a:gd name="connsiteY102" fmla="*/ 1121879 h 5381103"/>
              <a:gd name="connsiteX103" fmla="*/ 1304510 w 2781435"/>
              <a:gd name="connsiteY103" fmla="*/ 1046840 h 5381103"/>
              <a:gd name="connsiteX104" fmla="*/ 1268373 w 2781435"/>
              <a:gd name="connsiteY104" fmla="*/ 1017862 h 5381103"/>
              <a:gd name="connsiteX105" fmla="*/ 1312019 w 2781435"/>
              <a:gd name="connsiteY105" fmla="*/ 977670 h 5381103"/>
              <a:gd name="connsiteX106" fmla="*/ 1251429 w 2781435"/>
              <a:gd name="connsiteY106" fmla="*/ 895759 h 5381103"/>
              <a:gd name="connsiteX107" fmla="*/ 1294271 w 2781435"/>
              <a:gd name="connsiteY107" fmla="*/ 716864 h 5381103"/>
              <a:gd name="connsiteX108" fmla="*/ 1376945 w 2781435"/>
              <a:gd name="connsiteY108" fmla="*/ 667428 h 5381103"/>
              <a:gd name="connsiteX109" fmla="*/ 1407421 w 2781435"/>
              <a:gd name="connsiteY109" fmla="*/ 0 h 538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81435" h="5381103">
                <a:moveTo>
                  <a:pt x="1407421" y="0"/>
                </a:moveTo>
                <a:cubicBezTo>
                  <a:pt x="1408625" y="34404"/>
                  <a:pt x="1429304" y="640700"/>
                  <a:pt x="1431151" y="668835"/>
                </a:cubicBezTo>
                <a:cubicBezTo>
                  <a:pt x="1433038" y="696125"/>
                  <a:pt x="1490335" y="684670"/>
                  <a:pt x="1529644" y="716864"/>
                </a:cubicBezTo>
                <a:cubicBezTo>
                  <a:pt x="1563172" y="744195"/>
                  <a:pt x="1559638" y="867343"/>
                  <a:pt x="1549520" y="908298"/>
                </a:cubicBezTo>
                <a:cubicBezTo>
                  <a:pt x="1541489" y="941899"/>
                  <a:pt x="1518442" y="953112"/>
                  <a:pt x="1508645" y="977429"/>
                </a:cubicBezTo>
                <a:cubicBezTo>
                  <a:pt x="1508645" y="977429"/>
                  <a:pt x="1550644" y="986391"/>
                  <a:pt x="1547352" y="1018103"/>
                </a:cubicBezTo>
                <a:cubicBezTo>
                  <a:pt x="1545746" y="1031447"/>
                  <a:pt x="1505874" y="1045675"/>
                  <a:pt x="1505874" y="1045675"/>
                </a:cubicBezTo>
                <a:cubicBezTo>
                  <a:pt x="1505874" y="1045675"/>
                  <a:pt x="1534262" y="1100014"/>
                  <a:pt x="1556346" y="1122964"/>
                </a:cubicBezTo>
                <a:cubicBezTo>
                  <a:pt x="1566464" y="1133574"/>
                  <a:pt x="1582846" y="1116935"/>
                  <a:pt x="1598907" y="1132489"/>
                </a:cubicBezTo>
                <a:cubicBezTo>
                  <a:pt x="1612840" y="1145873"/>
                  <a:pt x="1579554" y="1172681"/>
                  <a:pt x="1603284" y="1204312"/>
                </a:cubicBezTo>
                <a:cubicBezTo>
                  <a:pt x="1622356" y="1229714"/>
                  <a:pt x="2218218" y="1619415"/>
                  <a:pt x="2218218" y="1619415"/>
                </a:cubicBezTo>
                <a:cubicBezTo>
                  <a:pt x="2218218" y="1619415"/>
                  <a:pt x="2253110" y="1606313"/>
                  <a:pt x="2269773" y="1617767"/>
                </a:cubicBezTo>
                <a:cubicBezTo>
                  <a:pt x="2286436" y="1629222"/>
                  <a:pt x="2310689" y="1672629"/>
                  <a:pt x="2304385" y="1687902"/>
                </a:cubicBezTo>
                <a:cubicBezTo>
                  <a:pt x="2299888" y="1698754"/>
                  <a:pt x="2257125" y="1739911"/>
                  <a:pt x="2233596" y="1762097"/>
                </a:cubicBezTo>
                <a:cubicBezTo>
                  <a:pt x="2234929" y="1767345"/>
                  <a:pt x="2235297" y="1772793"/>
                  <a:pt x="2234680" y="1778173"/>
                </a:cubicBezTo>
                <a:lnTo>
                  <a:pt x="2234680" y="2533220"/>
                </a:lnTo>
                <a:cubicBezTo>
                  <a:pt x="2247154" y="2536275"/>
                  <a:pt x="2259267" y="2539369"/>
                  <a:pt x="2271018" y="2542504"/>
                </a:cubicBezTo>
                <a:cubicBezTo>
                  <a:pt x="2402276" y="2577271"/>
                  <a:pt x="2488443" y="2618668"/>
                  <a:pt x="2488644" y="2658659"/>
                </a:cubicBezTo>
                <a:lnTo>
                  <a:pt x="2488644" y="2663563"/>
                </a:lnTo>
                <a:cubicBezTo>
                  <a:pt x="2480854" y="2725699"/>
                  <a:pt x="2472583" y="3088512"/>
                  <a:pt x="2471097" y="3156517"/>
                </a:cubicBezTo>
                <a:cubicBezTo>
                  <a:pt x="2477200" y="3162345"/>
                  <a:pt x="2486114" y="3170906"/>
                  <a:pt x="2494225" y="3179025"/>
                </a:cubicBezTo>
                <a:cubicBezTo>
                  <a:pt x="2515425" y="3200166"/>
                  <a:pt x="2510487" y="3219538"/>
                  <a:pt x="2505789" y="3237986"/>
                </a:cubicBezTo>
                <a:cubicBezTo>
                  <a:pt x="2504966" y="3240891"/>
                  <a:pt x="2504322" y="3243844"/>
                  <a:pt x="2503862" y="3246829"/>
                </a:cubicBezTo>
                <a:cubicBezTo>
                  <a:pt x="2502536" y="3263468"/>
                  <a:pt x="2505548" y="3285413"/>
                  <a:pt x="2499846" y="3297792"/>
                </a:cubicBezTo>
                <a:lnTo>
                  <a:pt x="2499846" y="3692156"/>
                </a:lnTo>
                <a:cubicBezTo>
                  <a:pt x="2573566" y="3709157"/>
                  <a:pt x="2639215" y="3726239"/>
                  <a:pt x="2652666" y="3733553"/>
                </a:cubicBezTo>
                <a:cubicBezTo>
                  <a:pt x="2685270" y="3751318"/>
                  <a:pt x="2717392" y="3789822"/>
                  <a:pt x="2717472" y="3790063"/>
                </a:cubicBezTo>
                <a:lnTo>
                  <a:pt x="2723736" y="3797418"/>
                </a:lnTo>
                <a:lnTo>
                  <a:pt x="2723375" y="3807024"/>
                </a:lnTo>
                <a:cubicBezTo>
                  <a:pt x="2723375" y="3808190"/>
                  <a:pt x="2697757" y="4147129"/>
                  <a:pt x="2694786" y="4257456"/>
                </a:cubicBezTo>
                <a:cubicBezTo>
                  <a:pt x="2700907" y="4269552"/>
                  <a:pt x="2705829" y="4282220"/>
                  <a:pt x="2709482" y="4295277"/>
                </a:cubicBezTo>
                <a:cubicBezTo>
                  <a:pt x="2713015" y="4288605"/>
                  <a:pt x="2716950" y="4289248"/>
                  <a:pt x="2721086" y="4302310"/>
                </a:cubicBezTo>
                <a:cubicBezTo>
                  <a:pt x="2732476" y="4309561"/>
                  <a:pt x="2742974" y="4318126"/>
                  <a:pt x="2752364" y="4327832"/>
                </a:cubicBezTo>
                <a:cubicBezTo>
                  <a:pt x="2757759" y="4333426"/>
                  <a:pt x="2762725" y="4339418"/>
                  <a:pt x="2767221" y="4345757"/>
                </a:cubicBezTo>
                <a:cubicBezTo>
                  <a:pt x="2770748" y="4349573"/>
                  <a:pt x="2773478" y="4354054"/>
                  <a:pt x="2775251" y="4358941"/>
                </a:cubicBezTo>
                <a:cubicBezTo>
                  <a:pt x="2778995" y="4365875"/>
                  <a:pt x="2781110" y="4373572"/>
                  <a:pt x="2781435" y="4381448"/>
                </a:cubicBezTo>
                <a:cubicBezTo>
                  <a:pt x="2781234" y="4407292"/>
                  <a:pt x="2756460" y="4422323"/>
                  <a:pt x="2738271" y="4429879"/>
                </a:cubicBezTo>
                <a:lnTo>
                  <a:pt x="2738673" y="4434863"/>
                </a:lnTo>
                <a:cubicBezTo>
                  <a:pt x="2738856" y="4437639"/>
                  <a:pt x="2738762" y="4440426"/>
                  <a:pt x="2738391" y="4443183"/>
                </a:cubicBezTo>
                <a:cubicBezTo>
                  <a:pt x="2738157" y="4444770"/>
                  <a:pt x="2737822" y="4446341"/>
                  <a:pt x="2737388" y="4447885"/>
                </a:cubicBezTo>
                <a:cubicBezTo>
                  <a:pt x="2736624" y="4451299"/>
                  <a:pt x="2735265" y="4454551"/>
                  <a:pt x="2733372" y="4457491"/>
                </a:cubicBezTo>
                <a:cubicBezTo>
                  <a:pt x="2733020" y="4458000"/>
                  <a:pt x="2732601" y="4458459"/>
                  <a:pt x="2732128" y="4458858"/>
                </a:cubicBezTo>
                <a:cubicBezTo>
                  <a:pt x="2716067" y="4484179"/>
                  <a:pt x="2671899" y="4507089"/>
                  <a:pt x="2624118" y="4524532"/>
                </a:cubicBezTo>
                <a:cubicBezTo>
                  <a:pt x="2572201" y="4543462"/>
                  <a:pt x="2514582" y="4557650"/>
                  <a:pt x="2491374" y="4559539"/>
                </a:cubicBezTo>
                <a:cubicBezTo>
                  <a:pt x="2487369" y="4559940"/>
                  <a:pt x="2483334" y="4559940"/>
                  <a:pt x="2479329" y="4559539"/>
                </a:cubicBezTo>
                <a:cubicBezTo>
                  <a:pt x="2472784" y="4558614"/>
                  <a:pt x="2472984" y="4555520"/>
                  <a:pt x="2471579" y="4556766"/>
                </a:cubicBezTo>
                <a:cubicBezTo>
                  <a:pt x="2470174" y="4558011"/>
                  <a:pt x="2472663" y="4558816"/>
                  <a:pt x="2471579" y="4565206"/>
                </a:cubicBezTo>
                <a:cubicBezTo>
                  <a:pt x="2470792" y="4571461"/>
                  <a:pt x="2471451" y="4577815"/>
                  <a:pt x="2473506" y="4583775"/>
                </a:cubicBezTo>
                <a:cubicBezTo>
                  <a:pt x="2476638" y="4595189"/>
                  <a:pt x="2479369" y="4604956"/>
                  <a:pt x="2473868" y="4619425"/>
                </a:cubicBezTo>
                <a:cubicBezTo>
                  <a:pt x="2469628" y="4629828"/>
                  <a:pt x="2462699" y="4638915"/>
                  <a:pt x="2453792" y="4645751"/>
                </a:cubicBezTo>
                <a:lnTo>
                  <a:pt x="2448210" y="4650694"/>
                </a:lnTo>
                <a:cubicBezTo>
                  <a:pt x="2447439" y="4657294"/>
                  <a:pt x="2446218" y="4663834"/>
                  <a:pt x="2444557" y="4670268"/>
                </a:cubicBezTo>
                <a:lnTo>
                  <a:pt x="2443031" y="4676417"/>
                </a:lnTo>
                <a:cubicBezTo>
                  <a:pt x="2439497" y="4691851"/>
                  <a:pt x="2433274" y="4695991"/>
                  <a:pt x="2423878" y="4702220"/>
                </a:cubicBezTo>
                <a:cubicBezTo>
                  <a:pt x="2420242" y="4704475"/>
                  <a:pt x="2416988" y="4707298"/>
                  <a:pt x="2414241" y="4710580"/>
                </a:cubicBezTo>
                <a:cubicBezTo>
                  <a:pt x="2409383" y="4718860"/>
                  <a:pt x="2491655" y="5373265"/>
                  <a:pt x="2491896" y="5375115"/>
                </a:cubicBezTo>
                <a:lnTo>
                  <a:pt x="2442710" y="5381103"/>
                </a:lnTo>
                <a:lnTo>
                  <a:pt x="338404" y="5366554"/>
                </a:lnTo>
                <a:lnTo>
                  <a:pt x="289217" y="5360525"/>
                </a:lnTo>
                <a:cubicBezTo>
                  <a:pt x="289458" y="5358676"/>
                  <a:pt x="372011" y="4702100"/>
                  <a:pt x="366872" y="4696031"/>
                </a:cubicBezTo>
                <a:cubicBezTo>
                  <a:pt x="364117" y="4692745"/>
                  <a:pt x="360865" y="4689911"/>
                  <a:pt x="357235" y="4687631"/>
                </a:cubicBezTo>
                <a:cubicBezTo>
                  <a:pt x="347799" y="4681361"/>
                  <a:pt x="341576" y="4677181"/>
                  <a:pt x="338083" y="4661867"/>
                </a:cubicBezTo>
                <a:lnTo>
                  <a:pt x="336557" y="4655638"/>
                </a:lnTo>
                <a:cubicBezTo>
                  <a:pt x="334890" y="4649260"/>
                  <a:pt x="333670" y="4642773"/>
                  <a:pt x="332903" y="4636225"/>
                </a:cubicBezTo>
                <a:lnTo>
                  <a:pt x="327322" y="4631402"/>
                </a:lnTo>
                <a:cubicBezTo>
                  <a:pt x="318441" y="4624589"/>
                  <a:pt x="311515" y="4615550"/>
                  <a:pt x="307246" y="4605197"/>
                </a:cubicBezTo>
                <a:cubicBezTo>
                  <a:pt x="301745" y="4590567"/>
                  <a:pt x="304475" y="4580801"/>
                  <a:pt x="307607" y="4569426"/>
                </a:cubicBezTo>
                <a:cubicBezTo>
                  <a:pt x="309662" y="4563466"/>
                  <a:pt x="310321" y="4557113"/>
                  <a:pt x="309534" y="4550857"/>
                </a:cubicBezTo>
                <a:cubicBezTo>
                  <a:pt x="308450" y="4544467"/>
                  <a:pt x="311140" y="4543583"/>
                  <a:pt x="309534" y="4542417"/>
                </a:cubicBezTo>
                <a:cubicBezTo>
                  <a:pt x="307928" y="4541252"/>
                  <a:pt x="308249" y="4544306"/>
                  <a:pt x="301785" y="4545190"/>
                </a:cubicBezTo>
                <a:cubicBezTo>
                  <a:pt x="297701" y="4545620"/>
                  <a:pt x="293583" y="4545620"/>
                  <a:pt x="289498" y="4545190"/>
                </a:cubicBezTo>
                <a:cubicBezTo>
                  <a:pt x="266290" y="4543341"/>
                  <a:pt x="208712" y="4529114"/>
                  <a:pt x="156995" y="4510223"/>
                </a:cubicBezTo>
                <a:cubicBezTo>
                  <a:pt x="99618" y="4489324"/>
                  <a:pt x="47259" y="4460386"/>
                  <a:pt x="42842" y="4428995"/>
                </a:cubicBezTo>
                <a:cubicBezTo>
                  <a:pt x="42473" y="4426198"/>
                  <a:pt x="42379" y="4423371"/>
                  <a:pt x="42561" y="4420555"/>
                </a:cubicBezTo>
                <a:lnTo>
                  <a:pt x="42963" y="4415571"/>
                </a:lnTo>
                <a:cubicBezTo>
                  <a:pt x="24774" y="4408015"/>
                  <a:pt x="0" y="4392943"/>
                  <a:pt x="0" y="4367019"/>
                </a:cubicBezTo>
                <a:cubicBezTo>
                  <a:pt x="0" y="4350219"/>
                  <a:pt x="12969" y="4330002"/>
                  <a:pt x="28949" y="4313443"/>
                </a:cubicBezTo>
                <a:cubicBezTo>
                  <a:pt x="38337" y="4303723"/>
                  <a:pt x="48836" y="4295144"/>
                  <a:pt x="60228" y="4287881"/>
                </a:cubicBezTo>
                <a:cubicBezTo>
                  <a:pt x="63561" y="4277432"/>
                  <a:pt x="66733" y="4274940"/>
                  <a:pt x="69704" y="4277874"/>
                </a:cubicBezTo>
                <a:lnTo>
                  <a:pt x="57578" y="3792555"/>
                </a:lnTo>
                <a:lnTo>
                  <a:pt x="57337" y="3782949"/>
                </a:lnTo>
                <a:lnTo>
                  <a:pt x="63641" y="3775634"/>
                </a:lnTo>
                <a:cubicBezTo>
                  <a:pt x="63641" y="3775634"/>
                  <a:pt x="95763" y="3736688"/>
                  <a:pt x="128447" y="3719084"/>
                </a:cubicBezTo>
                <a:cubicBezTo>
                  <a:pt x="142300" y="3711568"/>
                  <a:pt x="211281" y="3693723"/>
                  <a:pt x="287531" y="3676280"/>
                </a:cubicBezTo>
                <a:lnTo>
                  <a:pt x="287531" y="3289553"/>
                </a:lnTo>
                <a:lnTo>
                  <a:pt x="290783" y="3289553"/>
                </a:lnTo>
                <a:cubicBezTo>
                  <a:pt x="289010" y="3286810"/>
                  <a:pt x="287923" y="3283681"/>
                  <a:pt x="287611" y="3280429"/>
                </a:cubicBezTo>
                <a:lnTo>
                  <a:pt x="287611" y="3280108"/>
                </a:lnTo>
                <a:cubicBezTo>
                  <a:pt x="287611" y="3278138"/>
                  <a:pt x="285884" y="3271346"/>
                  <a:pt x="283917" y="3263106"/>
                </a:cubicBezTo>
                <a:cubicBezTo>
                  <a:pt x="276690" y="3232158"/>
                  <a:pt x="265768" y="3185857"/>
                  <a:pt x="286848" y="3164716"/>
                </a:cubicBezTo>
                <a:cubicBezTo>
                  <a:pt x="295240" y="3156236"/>
                  <a:pt x="304033" y="3147795"/>
                  <a:pt x="310177" y="3141968"/>
                </a:cubicBezTo>
                <a:cubicBezTo>
                  <a:pt x="310177" y="3074405"/>
                  <a:pt x="309976" y="2706287"/>
                  <a:pt x="301423" y="2655645"/>
                </a:cubicBezTo>
                <a:cubicBezTo>
                  <a:pt x="301060" y="2653533"/>
                  <a:pt x="300859" y="2651397"/>
                  <a:pt x="300821" y="2649254"/>
                </a:cubicBezTo>
                <a:cubicBezTo>
                  <a:pt x="300821" y="2616216"/>
                  <a:pt x="350931" y="2586113"/>
                  <a:pt x="433565" y="2560832"/>
                </a:cubicBezTo>
                <a:cubicBezTo>
                  <a:pt x="459543" y="2552793"/>
                  <a:pt x="489136" y="2544755"/>
                  <a:pt x="521619" y="2537038"/>
                </a:cubicBezTo>
                <a:lnTo>
                  <a:pt x="523587" y="1758238"/>
                </a:lnTo>
                <a:cubicBezTo>
                  <a:pt x="505036" y="1745658"/>
                  <a:pt x="471830" y="1719774"/>
                  <a:pt x="474199" y="1697267"/>
                </a:cubicBezTo>
                <a:cubicBezTo>
                  <a:pt x="475484" y="1685209"/>
                  <a:pt x="485683" y="1673956"/>
                  <a:pt x="503350" y="1663988"/>
                </a:cubicBezTo>
                <a:cubicBezTo>
                  <a:pt x="514713" y="1649599"/>
                  <a:pt x="534307" y="1635452"/>
                  <a:pt x="566028" y="1614833"/>
                </a:cubicBezTo>
                <a:cubicBezTo>
                  <a:pt x="588714" y="1600083"/>
                  <a:pt x="613247" y="1608041"/>
                  <a:pt x="623887" y="1601731"/>
                </a:cubicBezTo>
                <a:cubicBezTo>
                  <a:pt x="634528" y="1595420"/>
                  <a:pt x="1177990" y="1226780"/>
                  <a:pt x="1209068" y="1202464"/>
                </a:cubicBezTo>
                <a:cubicBezTo>
                  <a:pt x="1240146" y="1178147"/>
                  <a:pt x="1214770" y="1157730"/>
                  <a:pt x="1223242" y="1134137"/>
                </a:cubicBezTo>
                <a:cubicBezTo>
                  <a:pt x="1231714" y="1110544"/>
                  <a:pt x="1258415" y="1140126"/>
                  <a:pt x="1278331" y="1121879"/>
                </a:cubicBezTo>
                <a:cubicBezTo>
                  <a:pt x="1298246" y="1103631"/>
                  <a:pt x="1304510" y="1046840"/>
                  <a:pt x="1304510" y="1046840"/>
                </a:cubicBezTo>
                <a:cubicBezTo>
                  <a:pt x="1304510" y="1046840"/>
                  <a:pt x="1270702" y="1052025"/>
                  <a:pt x="1268373" y="1017862"/>
                </a:cubicBezTo>
                <a:cubicBezTo>
                  <a:pt x="1266044" y="983699"/>
                  <a:pt x="1317720" y="996319"/>
                  <a:pt x="1312019" y="977670"/>
                </a:cubicBezTo>
                <a:cubicBezTo>
                  <a:pt x="1306317" y="959021"/>
                  <a:pt x="1259379" y="940010"/>
                  <a:pt x="1251429" y="895759"/>
                </a:cubicBezTo>
                <a:cubicBezTo>
                  <a:pt x="1243479" y="851507"/>
                  <a:pt x="1251188" y="747048"/>
                  <a:pt x="1294271" y="716864"/>
                </a:cubicBezTo>
                <a:cubicBezTo>
                  <a:pt x="1337355" y="686680"/>
                  <a:pt x="1376945" y="697210"/>
                  <a:pt x="1376945" y="667428"/>
                </a:cubicBezTo>
                <a:cubicBezTo>
                  <a:pt x="1376945" y="637646"/>
                  <a:pt x="1405774" y="34444"/>
                  <a:pt x="1407421" y="0"/>
                </a:cubicBezTo>
                <a:close/>
              </a:path>
            </a:pathLst>
          </a:custGeom>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72766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026769" y="6356352"/>
            <a:ext cx="2743200" cy="365125"/>
          </a:xfrm>
          <a:prstGeom prst="rect">
            <a:avLst/>
          </a:prstGeom>
        </p:spPr>
        <p:txBody>
          <a:bodyPr/>
          <a:lstStyle>
            <a:lvl1pPr>
              <a:defRPr b="0" i="0">
                <a:solidFill>
                  <a:schemeClr val="bg1"/>
                </a:solidFill>
                <a:latin typeface="Montserrat" pitchFamily="2" charset="77"/>
              </a:defRPr>
            </a:lvl1pPr>
          </a:lstStyle>
          <a:p>
            <a:endParaRPr lang="en-US" dirty="0"/>
          </a:p>
        </p:txBody>
      </p:sp>
      <p:sp>
        <p:nvSpPr>
          <p:cNvPr id="9" name="Rectangle 8">
            <a:extLst>
              <a:ext uri="{FF2B5EF4-FFF2-40B4-BE49-F238E27FC236}">
                <a16:creationId xmlns:a16="http://schemas.microsoft.com/office/drawing/2014/main" id="{81D91863-F502-7F4A-9E92-AB6277143671}"/>
              </a:ext>
            </a:extLst>
          </p:cNvPr>
          <p:cNvSpPr/>
          <p:nvPr userDrawn="1"/>
        </p:nvSpPr>
        <p:spPr>
          <a:xfrm>
            <a:off x="-70339" y="-271488"/>
            <a:ext cx="12332677" cy="7192107"/>
          </a:xfrm>
          <a:prstGeom prst="rect">
            <a:avLst/>
          </a:prstGeom>
          <a:solidFill>
            <a:srgbClr val="006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drawing&#10;&#10;Description automatically generated">
            <a:extLst>
              <a:ext uri="{FF2B5EF4-FFF2-40B4-BE49-F238E27FC236}">
                <a16:creationId xmlns:a16="http://schemas.microsoft.com/office/drawing/2014/main" id="{A7C2D861-4F17-FD46-8F75-BC2D45BD1A89}"/>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194544" y="-1514899"/>
            <a:ext cx="5959289" cy="9217729"/>
          </a:xfrm>
          <a:prstGeom prst="rect">
            <a:avLst/>
          </a:prstGeom>
        </p:spPr>
      </p:pic>
      <p:sp>
        <p:nvSpPr>
          <p:cNvPr id="2" name="Title 1"/>
          <p:cNvSpPr>
            <a:spLocks noGrp="1"/>
          </p:cNvSpPr>
          <p:nvPr>
            <p:ph type="ctrTitle" hasCustomPrompt="1"/>
          </p:nvPr>
        </p:nvSpPr>
        <p:spPr>
          <a:xfrm>
            <a:off x="1899138" y="4360244"/>
            <a:ext cx="10363200" cy="1267004"/>
          </a:xfrm>
        </p:spPr>
        <p:txBody>
          <a:bodyPr anchor="b">
            <a:normAutofit/>
          </a:bodyPr>
          <a:lstStyle>
            <a:lvl1pPr algn="r">
              <a:defRPr sz="6600">
                <a:solidFill>
                  <a:schemeClr val="bg1"/>
                </a:solidFill>
              </a:defRPr>
            </a:lvl1pPr>
          </a:lstStyle>
          <a:p>
            <a:r>
              <a:rPr lang="en-US" dirty="0"/>
              <a:t>SECTION HEADER</a:t>
            </a:r>
          </a:p>
        </p:txBody>
      </p:sp>
      <p:pic>
        <p:nvPicPr>
          <p:cNvPr id="11" name="Picture 10">
            <a:extLst>
              <a:ext uri="{FF2B5EF4-FFF2-40B4-BE49-F238E27FC236}">
                <a16:creationId xmlns:a16="http://schemas.microsoft.com/office/drawing/2014/main" id="{4D651C53-82B6-874A-9554-A9A980D447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78280" y="6191044"/>
            <a:ext cx="2416357" cy="502731"/>
          </a:xfrm>
          <a:prstGeom prst="rect">
            <a:avLst/>
          </a:prstGeom>
        </p:spPr>
      </p:pic>
    </p:spTree>
    <p:extLst>
      <p:ext uri="{BB962C8B-B14F-4D97-AF65-F5344CB8AC3E}">
        <p14:creationId xmlns:p14="http://schemas.microsoft.com/office/powerpoint/2010/main" val="267337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026769" y="6356352"/>
            <a:ext cx="2743200" cy="365125"/>
          </a:xfrm>
          <a:prstGeom prst="rect">
            <a:avLst/>
          </a:prstGeom>
        </p:spPr>
        <p:txBody>
          <a:bodyPr/>
          <a:lstStyle>
            <a:lvl1pPr>
              <a:defRPr b="0" i="0">
                <a:solidFill>
                  <a:schemeClr val="bg1"/>
                </a:solidFill>
                <a:latin typeface="Montserrat" pitchFamily="2" charset="77"/>
              </a:defRPr>
            </a:lvl1pPr>
          </a:lstStyle>
          <a:p>
            <a:endParaRPr lang="en-US" dirty="0"/>
          </a:p>
        </p:txBody>
      </p:sp>
      <p:sp>
        <p:nvSpPr>
          <p:cNvPr id="9" name="Rectangle 8">
            <a:extLst>
              <a:ext uri="{FF2B5EF4-FFF2-40B4-BE49-F238E27FC236}">
                <a16:creationId xmlns:a16="http://schemas.microsoft.com/office/drawing/2014/main" id="{81D91863-F502-7F4A-9E92-AB6277143671}"/>
              </a:ext>
            </a:extLst>
          </p:cNvPr>
          <p:cNvSpPr/>
          <p:nvPr userDrawn="1"/>
        </p:nvSpPr>
        <p:spPr>
          <a:xfrm>
            <a:off x="-70339" y="-271488"/>
            <a:ext cx="12332677" cy="7192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drawing&#10;&#10;Description automatically generated">
            <a:extLst>
              <a:ext uri="{FF2B5EF4-FFF2-40B4-BE49-F238E27FC236}">
                <a16:creationId xmlns:a16="http://schemas.microsoft.com/office/drawing/2014/main" id="{A7C2D861-4F17-FD46-8F75-BC2D45BD1A89}"/>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194544" y="-1514899"/>
            <a:ext cx="5959289" cy="9217729"/>
          </a:xfrm>
          <a:prstGeom prst="rect">
            <a:avLst/>
          </a:prstGeom>
        </p:spPr>
      </p:pic>
      <p:sp>
        <p:nvSpPr>
          <p:cNvPr id="2" name="Title 1"/>
          <p:cNvSpPr>
            <a:spLocks noGrp="1"/>
          </p:cNvSpPr>
          <p:nvPr>
            <p:ph type="ctrTitle" hasCustomPrompt="1"/>
          </p:nvPr>
        </p:nvSpPr>
        <p:spPr>
          <a:xfrm>
            <a:off x="1899138" y="4360244"/>
            <a:ext cx="10363200" cy="1267004"/>
          </a:xfrm>
        </p:spPr>
        <p:txBody>
          <a:bodyPr anchor="b">
            <a:normAutofit/>
          </a:bodyPr>
          <a:lstStyle>
            <a:lvl1pPr algn="r">
              <a:defRPr sz="6600">
                <a:solidFill>
                  <a:schemeClr val="bg1"/>
                </a:solidFill>
              </a:defRPr>
            </a:lvl1pPr>
          </a:lstStyle>
          <a:p>
            <a:r>
              <a:rPr lang="en-US" dirty="0"/>
              <a:t>SECTION HEADER</a:t>
            </a:r>
          </a:p>
        </p:txBody>
      </p:sp>
      <p:pic>
        <p:nvPicPr>
          <p:cNvPr id="11" name="Picture 10">
            <a:extLst>
              <a:ext uri="{FF2B5EF4-FFF2-40B4-BE49-F238E27FC236}">
                <a16:creationId xmlns:a16="http://schemas.microsoft.com/office/drawing/2014/main" id="{4D651C53-82B6-874A-9554-A9A980D447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78280" y="6191044"/>
            <a:ext cx="2416357" cy="502731"/>
          </a:xfrm>
          <a:prstGeom prst="rect">
            <a:avLst/>
          </a:prstGeom>
        </p:spPr>
      </p:pic>
    </p:spTree>
    <p:extLst>
      <p:ext uri="{BB962C8B-B14F-4D97-AF65-F5344CB8AC3E}">
        <p14:creationId xmlns:p14="http://schemas.microsoft.com/office/powerpoint/2010/main" val="237979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026769" y="6356352"/>
            <a:ext cx="2743200" cy="365125"/>
          </a:xfrm>
          <a:prstGeom prst="rect">
            <a:avLst/>
          </a:prstGeom>
        </p:spPr>
        <p:txBody>
          <a:bodyPr/>
          <a:lstStyle>
            <a:lvl1pPr>
              <a:defRPr b="0" i="0">
                <a:solidFill>
                  <a:schemeClr val="bg1"/>
                </a:solidFill>
                <a:latin typeface="Montserrat" pitchFamily="2" charset="77"/>
              </a:defRPr>
            </a:lvl1pPr>
          </a:lstStyle>
          <a:p>
            <a:endParaRPr lang="en-US" dirty="0"/>
          </a:p>
        </p:txBody>
      </p:sp>
      <p:sp>
        <p:nvSpPr>
          <p:cNvPr id="9" name="Rectangle 8">
            <a:extLst>
              <a:ext uri="{FF2B5EF4-FFF2-40B4-BE49-F238E27FC236}">
                <a16:creationId xmlns:a16="http://schemas.microsoft.com/office/drawing/2014/main" id="{81D91863-F502-7F4A-9E92-AB6277143671}"/>
              </a:ext>
            </a:extLst>
          </p:cNvPr>
          <p:cNvSpPr/>
          <p:nvPr userDrawn="1"/>
        </p:nvSpPr>
        <p:spPr>
          <a:xfrm>
            <a:off x="-70339" y="-271488"/>
            <a:ext cx="12332677" cy="71921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899138" y="4360244"/>
            <a:ext cx="10363200" cy="1267004"/>
          </a:xfrm>
        </p:spPr>
        <p:txBody>
          <a:bodyPr anchor="b">
            <a:normAutofit/>
          </a:bodyPr>
          <a:lstStyle>
            <a:lvl1pPr algn="r">
              <a:defRPr sz="6600">
                <a:solidFill>
                  <a:schemeClr val="bg1"/>
                </a:solidFill>
              </a:defRPr>
            </a:lvl1pPr>
          </a:lstStyle>
          <a:p>
            <a:r>
              <a:rPr lang="en-US" dirty="0"/>
              <a:t>SECTION HEADER</a:t>
            </a:r>
          </a:p>
        </p:txBody>
      </p:sp>
      <p:pic>
        <p:nvPicPr>
          <p:cNvPr id="11" name="Picture 10">
            <a:extLst>
              <a:ext uri="{FF2B5EF4-FFF2-40B4-BE49-F238E27FC236}">
                <a16:creationId xmlns:a16="http://schemas.microsoft.com/office/drawing/2014/main" id="{4D651C53-82B6-874A-9554-A9A980D447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78280" y="6191044"/>
            <a:ext cx="2416357" cy="502731"/>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896DCE16-6215-45AD-8922-6A753E204AAF}"/>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2194544" y="-1514899"/>
            <a:ext cx="5959289" cy="9217729"/>
          </a:xfrm>
          <a:prstGeom prst="rect">
            <a:avLst/>
          </a:prstGeom>
        </p:spPr>
      </p:pic>
    </p:spTree>
    <p:extLst>
      <p:ext uri="{BB962C8B-B14F-4D97-AF65-F5344CB8AC3E}">
        <p14:creationId xmlns:p14="http://schemas.microsoft.com/office/powerpoint/2010/main" val="316646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026769" y="6356352"/>
            <a:ext cx="2743200" cy="365125"/>
          </a:xfrm>
          <a:prstGeom prst="rect">
            <a:avLst/>
          </a:prstGeom>
        </p:spPr>
        <p:txBody>
          <a:bodyPr/>
          <a:lstStyle>
            <a:lvl1pPr>
              <a:defRPr b="0" i="0">
                <a:solidFill>
                  <a:schemeClr val="bg1"/>
                </a:solidFill>
                <a:latin typeface="Montserrat" pitchFamily="2" charset="77"/>
              </a:defRPr>
            </a:lvl1pPr>
          </a:lstStyle>
          <a:p>
            <a:endParaRPr lang="en-US" dirty="0"/>
          </a:p>
        </p:txBody>
      </p:sp>
      <p:sp>
        <p:nvSpPr>
          <p:cNvPr id="9" name="Rectangle 8">
            <a:extLst>
              <a:ext uri="{FF2B5EF4-FFF2-40B4-BE49-F238E27FC236}">
                <a16:creationId xmlns:a16="http://schemas.microsoft.com/office/drawing/2014/main" id="{81D91863-F502-7F4A-9E92-AB6277143671}"/>
              </a:ext>
            </a:extLst>
          </p:cNvPr>
          <p:cNvSpPr/>
          <p:nvPr userDrawn="1"/>
        </p:nvSpPr>
        <p:spPr>
          <a:xfrm>
            <a:off x="-70339" y="-260716"/>
            <a:ext cx="12332677" cy="7192107"/>
          </a:xfrm>
          <a:prstGeom prst="rect">
            <a:avLst/>
          </a:prstGeom>
          <a:solidFill>
            <a:srgbClr val="1D43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picture containing drawing&#10;&#10;Description automatically generated">
            <a:extLst>
              <a:ext uri="{FF2B5EF4-FFF2-40B4-BE49-F238E27FC236}">
                <a16:creationId xmlns:a16="http://schemas.microsoft.com/office/drawing/2014/main" id="{5F3C29A3-346C-C747-B25F-FBB8DB4570DF}"/>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194544" y="-1514899"/>
            <a:ext cx="5959289" cy="9217729"/>
          </a:xfrm>
          <a:prstGeom prst="rect">
            <a:avLst/>
          </a:prstGeom>
        </p:spPr>
      </p:pic>
      <p:pic>
        <p:nvPicPr>
          <p:cNvPr id="8" name="Picture 7">
            <a:extLst>
              <a:ext uri="{FF2B5EF4-FFF2-40B4-BE49-F238E27FC236}">
                <a16:creationId xmlns:a16="http://schemas.microsoft.com/office/drawing/2014/main" id="{9C8000E6-0F72-AD47-9DC0-295B3F93060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78280" y="6191044"/>
            <a:ext cx="2416357" cy="502731"/>
          </a:xfrm>
          <a:prstGeom prst="rect">
            <a:avLst/>
          </a:prstGeom>
        </p:spPr>
      </p:pic>
    </p:spTree>
    <p:extLst>
      <p:ext uri="{BB962C8B-B14F-4D97-AF65-F5344CB8AC3E}">
        <p14:creationId xmlns:p14="http://schemas.microsoft.com/office/powerpoint/2010/main" val="232240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026769" y="6356352"/>
            <a:ext cx="2743200" cy="365125"/>
          </a:xfrm>
          <a:prstGeom prst="rect">
            <a:avLst/>
          </a:prstGeom>
        </p:spPr>
        <p:txBody>
          <a:bodyPr/>
          <a:lstStyle>
            <a:lvl1pPr>
              <a:defRPr b="0" i="0">
                <a:solidFill>
                  <a:schemeClr val="bg1"/>
                </a:solidFill>
                <a:latin typeface="Montserrat" pitchFamily="2" charset="77"/>
              </a:defRPr>
            </a:lvl1pPr>
          </a:lstStyle>
          <a:p>
            <a:endParaRPr lang="en-US" dirty="0"/>
          </a:p>
        </p:txBody>
      </p:sp>
      <p:sp>
        <p:nvSpPr>
          <p:cNvPr id="9" name="Rectangle 8">
            <a:extLst>
              <a:ext uri="{FF2B5EF4-FFF2-40B4-BE49-F238E27FC236}">
                <a16:creationId xmlns:a16="http://schemas.microsoft.com/office/drawing/2014/main" id="{81D91863-F502-7F4A-9E92-AB6277143671}"/>
              </a:ext>
            </a:extLst>
          </p:cNvPr>
          <p:cNvSpPr/>
          <p:nvPr userDrawn="1"/>
        </p:nvSpPr>
        <p:spPr>
          <a:xfrm>
            <a:off x="-70339" y="-260716"/>
            <a:ext cx="12332677" cy="7192107"/>
          </a:xfrm>
          <a:prstGeom prst="rect">
            <a:avLst/>
          </a:prstGeom>
          <a:solidFill>
            <a:srgbClr val="5B9D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picture containing drawing&#10;&#10;Description automatically generated">
            <a:extLst>
              <a:ext uri="{FF2B5EF4-FFF2-40B4-BE49-F238E27FC236}">
                <a16:creationId xmlns:a16="http://schemas.microsoft.com/office/drawing/2014/main" id="{B8992827-A282-CC4E-A497-CDB36B8325F5}"/>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222536" y="-1508762"/>
            <a:ext cx="5959289" cy="9217729"/>
          </a:xfrm>
          <a:prstGeom prst="rect">
            <a:avLst/>
          </a:prstGeom>
        </p:spPr>
      </p:pic>
      <p:pic>
        <p:nvPicPr>
          <p:cNvPr id="8" name="Picture 7">
            <a:extLst>
              <a:ext uri="{FF2B5EF4-FFF2-40B4-BE49-F238E27FC236}">
                <a16:creationId xmlns:a16="http://schemas.microsoft.com/office/drawing/2014/main" id="{331A4F7B-DD4F-9E41-8E25-9AB2B9C80C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78280" y="6191044"/>
            <a:ext cx="2416357" cy="502731"/>
          </a:xfrm>
          <a:prstGeom prst="rect">
            <a:avLst/>
          </a:prstGeom>
        </p:spPr>
      </p:pic>
    </p:spTree>
    <p:extLst>
      <p:ext uri="{BB962C8B-B14F-4D97-AF65-F5344CB8AC3E}">
        <p14:creationId xmlns:p14="http://schemas.microsoft.com/office/powerpoint/2010/main" val="235456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026769" y="6356352"/>
            <a:ext cx="2743200" cy="365125"/>
          </a:xfrm>
          <a:prstGeom prst="rect">
            <a:avLst/>
          </a:prstGeom>
        </p:spPr>
        <p:txBody>
          <a:bodyPr/>
          <a:lstStyle>
            <a:lvl1pPr>
              <a:defRPr b="0" i="0">
                <a:solidFill>
                  <a:schemeClr val="bg1"/>
                </a:solidFill>
                <a:latin typeface="Montserrat" pitchFamily="2" charset="77"/>
              </a:defRPr>
            </a:lvl1pPr>
          </a:lstStyle>
          <a:p>
            <a:endParaRPr lang="en-US" dirty="0"/>
          </a:p>
        </p:txBody>
      </p:sp>
      <p:sp>
        <p:nvSpPr>
          <p:cNvPr id="9" name="Rectangle 8">
            <a:extLst>
              <a:ext uri="{FF2B5EF4-FFF2-40B4-BE49-F238E27FC236}">
                <a16:creationId xmlns:a16="http://schemas.microsoft.com/office/drawing/2014/main" id="{81D91863-F502-7F4A-9E92-AB6277143671}"/>
              </a:ext>
            </a:extLst>
          </p:cNvPr>
          <p:cNvSpPr/>
          <p:nvPr userDrawn="1"/>
        </p:nvSpPr>
        <p:spPr>
          <a:xfrm>
            <a:off x="-70339" y="-260716"/>
            <a:ext cx="12332677" cy="7192107"/>
          </a:xfrm>
          <a:prstGeom prst="rect">
            <a:avLst/>
          </a:prstGeom>
          <a:solidFill>
            <a:srgbClr val="D392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picture containing drawing&#10;&#10;Description automatically generated">
            <a:extLst>
              <a:ext uri="{FF2B5EF4-FFF2-40B4-BE49-F238E27FC236}">
                <a16:creationId xmlns:a16="http://schemas.microsoft.com/office/drawing/2014/main" id="{08D53A19-A80C-BB49-8B25-6E01610155D5}"/>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194544" y="-1508762"/>
            <a:ext cx="5959289" cy="9217729"/>
          </a:xfrm>
          <a:prstGeom prst="rect">
            <a:avLst/>
          </a:prstGeom>
        </p:spPr>
      </p:pic>
      <p:pic>
        <p:nvPicPr>
          <p:cNvPr id="8" name="Picture 7">
            <a:extLst>
              <a:ext uri="{FF2B5EF4-FFF2-40B4-BE49-F238E27FC236}">
                <a16:creationId xmlns:a16="http://schemas.microsoft.com/office/drawing/2014/main" id="{E57DC341-7F57-7943-B274-F1ADA69FBD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78280" y="6191044"/>
            <a:ext cx="2416357" cy="502731"/>
          </a:xfrm>
          <a:prstGeom prst="rect">
            <a:avLst/>
          </a:prstGeom>
        </p:spPr>
      </p:pic>
    </p:spTree>
    <p:extLst>
      <p:ext uri="{BB962C8B-B14F-4D97-AF65-F5344CB8AC3E}">
        <p14:creationId xmlns:p14="http://schemas.microsoft.com/office/powerpoint/2010/main" val="325173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2C33EB-58CA-F94B-ACBC-85D4AAD5764C}"/>
              </a:ext>
            </a:extLst>
          </p:cNvPr>
          <p:cNvSpPr/>
          <p:nvPr userDrawn="1"/>
        </p:nvSpPr>
        <p:spPr>
          <a:xfrm>
            <a:off x="0" y="6257906"/>
            <a:ext cx="12192000" cy="600094"/>
          </a:xfrm>
          <a:prstGeom prst="rect">
            <a:avLst/>
          </a:prstGeom>
          <a:solidFill>
            <a:srgbClr val="006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254599"/>
            <a:ext cx="10515600" cy="66011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013153"/>
            <a:ext cx="10515600" cy="494274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83338A87-6987-0844-803A-C2AAD9DE2F18}"/>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p:blipFill>
        <p:spPr>
          <a:xfrm>
            <a:off x="390793" y="6356350"/>
            <a:ext cx="1997406" cy="415567"/>
          </a:xfrm>
          <a:prstGeom prst="rect">
            <a:avLst/>
          </a:prstGeom>
        </p:spPr>
      </p:pic>
      <p:sp>
        <p:nvSpPr>
          <p:cNvPr id="8" name="Slide Number Placeholder 7">
            <a:extLst>
              <a:ext uri="{FF2B5EF4-FFF2-40B4-BE49-F238E27FC236}">
                <a16:creationId xmlns:a16="http://schemas.microsoft.com/office/drawing/2014/main" id="{69018D98-5EFD-0044-977C-539034E84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C4D3072-55D1-454B-BEA1-4FCB63513747}" type="slidenum">
              <a:rPr lang="en-US" smtClean="0"/>
              <a:pPr/>
              <a:t>‹#›</a:t>
            </a:fld>
            <a:endParaRPr lang="en-US" dirty="0"/>
          </a:p>
        </p:txBody>
      </p:sp>
    </p:spTree>
    <p:extLst>
      <p:ext uri="{BB962C8B-B14F-4D97-AF65-F5344CB8AC3E}">
        <p14:creationId xmlns:p14="http://schemas.microsoft.com/office/powerpoint/2010/main" val="3730904051"/>
      </p:ext>
    </p:extLst>
  </p:cSld>
  <p:clrMap bg1="lt1" tx1="dk1" bg2="lt2" tx2="dk2" accent1="accent1" accent2="accent2" accent3="accent3" accent4="accent4" accent5="accent5" accent6="accent6" hlink="hlink" folHlink="folHlink"/>
  <p:sldLayoutIdLst>
    <p:sldLayoutId id="2147483669" r:id="rId1"/>
    <p:sldLayoutId id="2147483707" r:id="rId2"/>
    <p:sldLayoutId id="2147483703" r:id="rId3"/>
    <p:sldLayoutId id="2147483667" r:id="rId4"/>
    <p:sldLayoutId id="2147483705" r:id="rId5"/>
    <p:sldLayoutId id="2147483706"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70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661" r:id="rId31"/>
    <p:sldLayoutId id="2147483663" r:id="rId32"/>
    <p:sldLayoutId id="2147483664" r:id="rId33"/>
    <p:sldLayoutId id="2147483665" r:id="rId34"/>
  </p:sldLayoutIdLst>
  <p:hf hdr="0" ftr="0" dt="0"/>
  <p:txStyles>
    <p:titleStyle>
      <a:lvl1pPr algn="l" defTabSz="914400" rtl="0" eaLnBrk="1" latinLnBrk="0" hangingPunct="1">
        <a:lnSpc>
          <a:spcPct val="90000"/>
        </a:lnSpc>
        <a:spcBef>
          <a:spcPct val="0"/>
        </a:spcBef>
        <a:buNone/>
        <a:defRPr sz="3600" b="1" i="0" kern="1200">
          <a:solidFill>
            <a:srgbClr val="0066A0"/>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37"/>
        </a:buBlip>
        <a:defRPr sz="20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37"/>
        </a:buBlip>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37"/>
        </a:buBlip>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37"/>
        </a:buBlip>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37"/>
        </a:buBlip>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guyotconsulting@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2" Type="http://schemas.openxmlformats.org/officeDocument/2006/relationships/hyperlink" Target="mailto:pknowlton@stroudwater.com" TargetMode="Externa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hyperlink" Target="http://www.cdc.gov/flu/weekly/usmap.htm" TargetMode="External"/><Relationship Id="rId2" Type="http://schemas.openxmlformats.org/officeDocument/2006/relationships/hyperlink" Target="http://www.cdc.gov/flu/weekly/fluactivitysurv.htm" TargetMode="Externa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hyperlink" Target="https://www.cdc.gov/vaccines/schedules/hcp/index.html" TargetMode="External"/><Relationship Id="rId2" Type="http://schemas.openxmlformats.org/officeDocument/2006/relationships/hyperlink" Target="https://www.cdc.gov/vaccines/vpd/pneumo/downloads/pneumo-vaccinetiming.pdf" TargetMode="External"/><Relationship Id="rId1" Type="http://schemas.openxmlformats.org/officeDocument/2006/relationships/slideLayout" Target="../slideLayouts/slideLayout12.xml"/><Relationship Id="rId5" Type="http://schemas.openxmlformats.org/officeDocument/2006/relationships/hyperlink" Target="https://www.cdc.gov/pneumococcal/vaccination.html" TargetMode="External"/><Relationship Id="rId4" Type="http://schemas.openxmlformats.org/officeDocument/2006/relationships/hyperlink" Target="http://www.cdc.gov/vaccines/hcp/acip-recs/index.html"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hyperlink" Target="mailto:pknowlton@stroudwater.com" TargetMode="Externa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9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5280502-A9E5-473A-B727-E5BBDA69F0E4}"/>
              </a:ext>
            </a:extLst>
          </p:cNvPr>
          <p:cNvSpPr>
            <a:spLocks noGrp="1"/>
          </p:cNvSpPr>
          <p:nvPr>
            <p:ph type="ctrTitle"/>
          </p:nvPr>
        </p:nvSpPr>
        <p:spPr>
          <a:xfrm>
            <a:off x="78377" y="239487"/>
            <a:ext cx="12256392" cy="3016476"/>
          </a:xfrm>
        </p:spPr>
        <p:txBody>
          <a:bodyPr>
            <a:normAutofit/>
          </a:bodyPr>
          <a:lstStyle/>
          <a:p>
            <a:pPr>
              <a:tabLst>
                <a:tab pos="1255713" algn="l"/>
              </a:tabLst>
            </a:pPr>
            <a:r>
              <a:rPr lang="en-US" sz="5300" b="1" dirty="0">
                <a:solidFill>
                  <a:srgbClr val="C00000"/>
                </a:solidFill>
              </a:rPr>
              <a:t>CAH Swing Bed QAPI 101</a:t>
            </a:r>
            <a:r>
              <a:rPr lang="en-US" sz="4400" b="1" dirty="0">
                <a:solidFill>
                  <a:schemeClr val="tx2"/>
                </a:solidFill>
              </a:rPr>
              <a:t>  </a:t>
            </a:r>
            <a:br>
              <a:rPr lang="en-US" sz="4400" b="1" dirty="0">
                <a:solidFill>
                  <a:schemeClr val="tx2"/>
                </a:solidFill>
              </a:rPr>
            </a:br>
            <a:endParaRPr lang="en-US" sz="4800" dirty="0"/>
          </a:p>
        </p:txBody>
      </p:sp>
      <p:sp>
        <p:nvSpPr>
          <p:cNvPr id="9" name="Subtitle 4">
            <a:extLst>
              <a:ext uri="{FF2B5EF4-FFF2-40B4-BE49-F238E27FC236}">
                <a16:creationId xmlns:a16="http://schemas.microsoft.com/office/drawing/2014/main" id="{40CBD633-1C55-4252-A9C5-748037E23B98}"/>
              </a:ext>
            </a:extLst>
          </p:cNvPr>
          <p:cNvSpPr>
            <a:spLocks noGrp="1"/>
          </p:cNvSpPr>
          <p:nvPr>
            <p:ph type="subTitle" idx="1"/>
          </p:nvPr>
        </p:nvSpPr>
        <p:spPr>
          <a:xfrm>
            <a:off x="1524000" y="3602038"/>
            <a:ext cx="9144000" cy="1655762"/>
          </a:xfrm>
        </p:spPr>
        <p:txBody>
          <a:bodyPr>
            <a:normAutofit lnSpcReduction="10000"/>
          </a:bodyPr>
          <a:lstStyle/>
          <a:p>
            <a:r>
              <a:rPr lang="en-US" dirty="0"/>
              <a:t>Mary Guyot </a:t>
            </a:r>
          </a:p>
          <a:p>
            <a:r>
              <a:rPr lang="en-US" dirty="0"/>
              <a:t>Mary Guyot Consulting</a:t>
            </a:r>
          </a:p>
          <a:p>
            <a:r>
              <a:rPr lang="en-US" dirty="0">
                <a:hlinkClick r:id="rId3"/>
              </a:rPr>
              <a:t>maryguyotconsulting@gmail.com</a:t>
            </a:r>
            <a:endParaRPr lang="en-US" dirty="0"/>
          </a:p>
          <a:p>
            <a:r>
              <a:rPr lang="en-US" dirty="0"/>
              <a:t>(207) 650-5830 (cell/text)</a:t>
            </a:r>
          </a:p>
        </p:txBody>
      </p:sp>
      <p:pic>
        <p:nvPicPr>
          <p:cNvPr id="2" name="Picture 1">
            <a:extLst>
              <a:ext uri="{FF2B5EF4-FFF2-40B4-BE49-F238E27FC236}">
                <a16:creationId xmlns:a16="http://schemas.microsoft.com/office/drawing/2014/main" id="{62439D4B-5E34-CD02-32A4-7D89169ADCAC}"/>
              </a:ext>
            </a:extLst>
          </p:cNvPr>
          <p:cNvPicPr>
            <a:picLocks noChangeAspect="1"/>
          </p:cNvPicPr>
          <p:nvPr/>
        </p:nvPicPr>
        <p:blipFill>
          <a:blip r:embed="rId4"/>
          <a:stretch>
            <a:fillRect/>
          </a:stretch>
        </p:blipFill>
        <p:spPr>
          <a:xfrm>
            <a:off x="171991" y="6021718"/>
            <a:ext cx="3578662" cy="731583"/>
          </a:xfrm>
          <a:prstGeom prst="rect">
            <a:avLst/>
          </a:prstGeom>
        </p:spPr>
      </p:pic>
    </p:spTree>
    <p:extLst>
      <p:ext uri="{BB962C8B-B14F-4D97-AF65-F5344CB8AC3E}">
        <p14:creationId xmlns:p14="http://schemas.microsoft.com/office/powerpoint/2010/main" val="3168582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7332-7ABF-938C-EFAC-65FB2A71A959}"/>
              </a:ext>
            </a:extLst>
          </p:cNvPr>
          <p:cNvSpPr>
            <a:spLocks noGrp="1"/>
          </p:cNvSpPr>
          <p:nvPr>
            <p:ph type="title"/>
          </p:nvPr>
        </p:nvSpPr>
        <p:spPr>
          <a:xfrm>
            <a:off x="838200" y="254599"/>
            <a:ext cx="10515600" cy="660110"/>
          </a:xfrm>
        </p:spPr>
        <p:txBody>
          <a:bodyPr vert="horz" lIns="91440" tIns="45720" rIns="91440" bIns="45720" rtlCol="0" anchor="ctr">
            <a:normAutofit/>
          </a:bodyPr>
          <a:lstStyle/>
          <a:p>
            <a:r>
              <a:rPr lang="en-US" sz="2400" dirty="0"/>
              <a:t>Patient Identification (Parts A-B-C)</a:t>
            </a:r>
          </a:p>
        </p:txBody>
      </p:sp>
      <p:sp>
        <p:nvSpPr>
          <p:cNvPr id="8" name="TextBox 7">
            <a:extLst>
              <a:ext uri="{FF2B5EF4-FFF2-40B4-BE49-F238E27FC236}">
                <a16:creationId xmlns:a16="http://schemas.microsoft.com/office/drawing/2014/main" id="{93307B52-9646-3324-33A7-A9502CCF9AAE}"/>
              </a:ext>
            </a:extLst>
          </p:cNvPr>
          <p:cNvSpPr txBox="1"/>
          <p:nvPr/>
        </p:nvSpPr>
        <p:spPr>
          <a:xfrm>
            <a:off x="674570" y="994653"/>
            <a:ext cx="5181600" cy="5143810"/>
          </a:xfrm>
          <a:prstGeom prst="rect">
            <a:avLst/>
          </a:prstGeom>
        </p:spPr>
        <p:txBody>
          <a:bodyPr vert="horz" lIns="91440" tIns="45720" rIns="91440" bIns="45720" rtlCol="0">
            <a:normAutofit/>
          </a:bodyPr>
          <a:lstStyle/>
          <a:p>
            <a:pPr marL="342900" indent="-228600">
              <a:lnSpc>
                <a:spcPct val="90000"/>
              </a:lnSpc>
              <a:spcAft>
                <a:spcPts val="600"/>
              </a:spcAft>
              <a:buBlip>
                <a:blip r:embed="rId2"/>
              </a:buBlip>
            </a:pPr>
            <a:r>
              <a:rPr lang="en-US" sz="2000" b="1" dirty="0">
                <a:cs typeface="Arial" panose="020B0604020202020204" pitchFamily="34" charset="0"/>
              </a:rPr>
              <a:t>Unique Identifier #: </a:t>
            </a:r>
            <a:r>
              <a:rPr lang="en-US" sz="2000" dirty="0">
                <a:cs typeface="Arial" panose="020B0604020202020204" pitchFamily="34" charset="0"/>
              </a:rPr>
              <a:t>anything works as long as you remember the system you use so that  you may be able to refer back to the medical record – Many choose to use the patient’s account #. </a:t>
            </a:r>
            <a:r>
              <a:rPr lang="en-US" sz="2000" dirty="0">
                <a:highlight>
                  <a:srgbClr val="FFFF00"/>
                </a:highlight>
                <a:cs typeface="Arial" panose="020B0604020202020204" pitchFamily="34" charset="0"/>
              </a:rPr>
              <a:t>NEVER use the Patient’s Medical Record #</a:t>
            </a:r>
          </a:p>
          <a:p>
            <a:pPr marL="342900" indent="-228600">
              <a:lnSpc>
                <a:spcPct val="90000"/>
              </a:lnSpc>
              <a:spcAft>
                <a:spcPts val="600"/>
              </a:spcAft>
              <a:buBlip>
                <a:blip r:embed="rId2"/>
              </a:buBlip>
            </a:pPr>
            <a:endParaRPr lang="en-US" sz="2000" dirty="0">
              <a:cs typeface="Arial" panose="020B0604020202020204" pitchFamily="34" charset="0"/>
            </a:endParaRPr>
          </a:p>
          <a:p>
            <a:pPr marL="342900" indent="-228600">
              <a:lnSpc>
                <a:spcPct val="90000"/>
              </a:lnSpc>
              <a:spcAft>
                <a:spcPts val="600"/>
              </a:spcAft>
              <a:buBlip>
                <a:blip r:embed="rId2"/>
              </a:buBlip>
            </a:pPr>
            <a:r>
              <a:rPr lang="en-US" sz="2000" b="1" dirty="0">
                <a:cs typeface="Arial" panose="020B0604020202020204" pitchFamily="34" charset="0"/>
              </a:rPr>
              <a:t>Admission Date</a:t>
            </a:r>
            <a:r>
              <a:rPr lang="en-US" sz="2000" dirty="0">
                <a:cs typeface="Arial" panose="020B0604020202020204" pitchFamily="34" charset="0"/>
              </a:rPr>
              <a:t>: </a:t>
            </a:r>
            <a:r>
              <a:rPr lang="en-US" sz="2000" dirty="0">
                <a:highlight>
                  <a:srgbClr val="FFFF00"/>
                </a:highlight>
                <a:cs typeface="Arial" panose="020B0604020202020204" pitchFamily="34" charset="0"/>
              </a:rPr>
              <a:t>This is much improved but please </a:t>
            </a:r>
            <a:r>
              <a:rPr lang="en-US" sz="2000" dirty="0">
                <a:cs typeface="Arial" panose="020B0604020202020204" pitchFamily="34" charset="0"/>
              </a:rPr>
              <a:t>double-check that you entered the month and year correctly – we have records of patients discharged before they were admitted!!</a:t>
            </a:r>
          </a:p>
          <a:p>
            <a:pPr marL="342900" indent="-228600">
              <a:lnSpc>
                <a:spcPct val="90000"/>
              </a:lnSpc>
              <a:spcAft>
                <a:spcPts val="600"/>
              </a:spcAft>
              <a:buBlip>
                <a:blip r:embed="rId2"/>
              </a:buBlip>
            </a:pPr>
            <a:endParaRPr lang="en-US" sz="2000" dirty="0">
              <a:cs typeface="Arial" panose="020B0604020202020204" pitchFamily="34" charset="0"/>
            </a:endParaRPr>
          </a:p>
          <a:p>
            <a:pPr marL="342900" indent="-228600">
              <a:lnSpc>
                <a:spcPct val="90000"/>
              </a:lnSpc>
              <a:spcAft>
                <a:spcPts val="600"/>
              </a:spcAft>
              <a:buBlip>
                <a:blip r:embed="rId2"/>
              </a:buBlip>
            </a:pPr>
            <a:r>
              <a:rPr lang="en-US" sz="2000" b="1" dirty="0">
                <a:highlight>
                  <a:srgbClr val="FFFF00"/>
                </a:highlight>
                <a:cs typeface="Arial" panose="020B0604020202020204" pitchFamily="34" charset="0"/>
              </a:rPr>
              <a:t>DOB</a:t>
            </a:r>
            <a:r>
              <a:rPr lang="en-US" sz="2000" dirty="0">
                <a:highlight>
                  <a:srgbClr val="FFFF00"/>
                </a:highlight>
                <a:cs typeface="Arial" panose="020B0604020202020204" pitchFamily="34" charset="0"/>
              </a:rPr>
              <a:t>: Please double-check the year </a:t>
            </a:r>
            <a:r>
              <a:rPr lang="en-US" sz="2000" dirty="0">
                <a:cs typeface="Arial" panose="020B0604020202020204" pitchFamily="34" charset="0"/>
              </a:rPr>
              <a:t>– based on wrong input, we have had records of young children and “ancient” patients!!  </a:t>
            </a:r>
          </a:p>
        </p:txBody>
      </p:sp>
      <p:pic>
        <p:nvPicPr>
          <p:cNvPr id="7" name="Content Placeholder 6">
            <a:extLst>
              <a:ext uri="{FF2B5EF4-FFF2-40B4-BE49-F238E27FC236}">
                <a16:creationId xmlns:a16="http://schemas.microsoft.com/office/drawing/2014/main" id="{68CE9800-B853-8198-DDC4-D015525A21F4}"/>
              </a:ext>
            </a:extLst>
          </p:cNvPr>
          <p:cNvPicPr>
            <a:picLocks noGrp="1" noChangeAspect="1"/>
          </p:cNvPicPr>
          <p:nvPr>
            <p:ph sz="half" idx="2"/>
          </p:nvPr>
        </p:nvPicPr>
        <p:blipFill>
          <a:blip r:embed="rId3"/>
          <a:stretch>
            <a:fillRect/>
          </a:stretch>
        </p:blipFill>
        <p:spPr>
          <a:xfrm>
            <a:off x="6172202" y="1933994"/>
            <a:ext cx="5672822" cy="1829484"/>
          </a:xfrm>
          <a:prstGeom prst="rect">
            <a:avLst/>
          </a:prstGeom>
          <a:noFill/>
          <a:ln>
            <a:solidFill>
              <a:schemeClr val="tx1"/>
            </a:solidFill>
          </a:ln>
        </p:spPr>
      </p:pic>
      <p:sp>
        <p:nvSpPr>
          <p:cNvPr id="4" name="Slide Number Placeholder 3">
            <a:extLst>
              <a:ext uri="{FF2B5EF4-FFF2-40B4-BE49-F238E27FC236}">
                <a16:creationId xmlns:a16="http://schemas.microsoft.com/office/drawing/2014/main" id="{1878487F-AF34-BB8D-82FB-C462209167C5}"/>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0C4D3072-55D1-454B-BEA1-4FCB63513747}" type="slidenum">
              <a:rPr lang="en-US" smtClean="0"/>
              <a:pPr>
                <a:spcAft>
                  <a:spcPts val="600"/>
                </a:spcAft>
              </a:pPr>
              <a:t>10</a:t>
            </a:fld>
            <a:endParaRPr lang="en-US"/>
          </a:p>
        </p:txBody>
      </p:sp>
      <p:sp>
        <p:nvSpPr>
          <p:cNvPr id="9" name="Oval 8">
            <a:extLst>
              <a:ext uri="{FF2B5EF4-FFF2-40B4-BE49-F238E27FC236}">
                <a16:creationId xmlns:a16="http://schemas.microsoft.com/office/drawing/2014/main" id="{9A9FC846-D220-6F7B-60EF-54659F9CB353}"/>
              </a:ext>
            </a:extLst>
          </p:cNvPr>
          <p:cNvSpPr/>
          <p:nvPr/>
        </p:nvSpPr>
        <p:spPr>
          <a:xfrm>
            <a:off x="9904395" y="4013735"/>
            <a:ext cx="1501541"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a:t>
            </a:r>
          </a:p>
          <a:p>
            <a:pPr algn="ctr"/>
            <a:r>
              <a:rPr lang="en-US" dirty="0"/>
              <a:t>Adjuster</a:t>
            </a:r>
          </a:p>
        </p:txBody>
      </p:sp>
      <p:cxnSp>
        <p:nvCxnSpPr>
          <p:cNvPr id="11" name="Straight Arrow Connector 10">
            <a:extLst>
              <a:ext uri="{FF2B5EF4-FFF2-40B4-BE49-F238E27FC236}">
                <a16:creationId xmlns:a16="http://schemas.microsoft.com/office/drawing/2014/main" id="{0997C167-DFDC-820B-D0E4-FB21D0EC704E}"/>
              </a:ext>
            </a:extLst>
          </p:cNvPr>
          <p:cNvCxnSpPr/>
          <p:nvPr/>
        </p:nvCxnSpPr>
        <p:spPr>
          <a:xfrm flipH="1" flipV="1">
            <a:off x="10068025" y="3566558"/>
            <a:ext cx="105878" cy="48567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5996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54CD-7FF1-A957-9B2A-C371BD90C7DF}"/>
              </a:ext>
            </a:extLst>
          </p:cNvPr>
          <p:cNvSpPr>
            <a:spLocks noGrp="1"/>
          </p:cNvSpPr>
          <p:nvPr>
            <p:ph type="title"/>
          </p:nvPr>
        </p:nvSpPr>
        <p:spPr/>
        <p:txBody>
          <a:bodyPr>
            <a:normAutofit/>
          </a:bodyPr>
          <a:lstStyle/>
          <a:p>
            <a:r>
              <a:rPr lang="en-US" sz="2400" dirty="0"/>
              <a:t>Concurrent Coding Steps (cont’)</a:t>
            </a:r>
          </a:p>
        </p:txBody>
      </p:sp>
      <p:sp>
        <p:nvSpPr>
          <p:cNvPr id="3" name="Slide Number Placeholder 2">
            <a:extLst>
              <a:ext uri="{FF2B5EF4-FFF2-40B4-BE49-F238E27FC236}">
                <a16:creationId xmlns:a16="http://schemas.microsoft.com/office/drawing/2014/main" id="{66596838-1AC0-5C39-D7AE-30CB84BE04E8}"/>
              </a:ext>
            </a:extLst>
          </p:cNvPr>
          <p:cNvSpPr>
            <a:spLocks noGrp="1"/>
          </p:cNvSpPr>
          <p:nvPr>
            <p:ph type="sldNum" sz="quarter" idx="10"/>
          </p:nvPr>
        </p:nvSpPr>
        <p:spPr/>
        <p:txBody>
          <a:bodyPr/>
          <a:lstStyle/>
          <a:p>
            <a:fld id="{0C4D3072-55D1-454B-BEA1-4FCB63513747}" type="slidenum">
              <a:rPr lang="en-US" smtClean="0"/>
              <a:pPr/>
              <a:t>100</a:t>
            </a:fld>
            <a:endParaRPr lang="en-US" dirty="0"/>
          </a:p>
        </p:txBody>
      </p:sp>
      <p:sp>
        <p:nvSpPr>
          <p:cNvPr id="4" name="Content Placeholder 3">
            <a:extLst>
              <a:ext uri="{FF2B5EF4-FFF2-40B4-BE49-F238E27FC236}">
                <a16:creationId xmlns:a16="http://schemas.microsoft.com/office/drawing/2014/main" id="{3B6AC0F1-B74F-D1A8-3554-6814190B32A1}"/>
              </a:ext>
            </a:extLst>
          </p:cNvPr>
          <p:cNvSpPr>
            <a:spLocks noGrp="1"/>
          </p:cNvSpPr>
          <p:nvPr>
            <p:ph sz="quarter" idx="11"/>
          </p:nvPr>
        </p:nvSpPr>
        <p:spPr>
          <a:xfrm>
            <a:off x="838200" y="914709"/>
            <a:ext cx="10515600" cy="4999037"/>
          </a:xfrm>
        </p:spPr>
        <p:txBody>
          <a:bodyPr>
            <a:normAutofit fontScale="92500"/>
          </a:bodyPr>
          <a:lstStyle/>
          <a:p>
            <a:pPr marL="342900" indent="-342900">
              <a:lnSpc>
                <a:spcPct val="107000"/>
              </a:lnSpc>
              <a:spcBef>
                <a:spcPts val="0"/>
              </a:spcBef>
              <a:buFont typeface="+mj-lt"/>
              <a:buAutoNum type="arabicParenR" startAt="6"/>
            </a:pPr>
            <a:r>
              <a:rPr lang="en-US" sz="1600" dirty="0">
                <a:latin typeface="Calibri" panose="020F0502020204030204" pitchFamily="34" charset="0"/>
                <a:cs typeface="Times New Roman" panose="02020603050405020304" pitchFamily="18" charset="0"/>
              </a:rPr>
              <a:t>Day of Discharge</a:t>
            </a:r>
          </a:p>
          <a:p>
            <a:pPr marL="742950" marR="0" lvl="1" indent="-285750">
              <a:lnSpc>
                <a:spcPct val="107000"/>
              </a:lnSpc>
              <a:spcBef>
                <a:spcPts val="0"/>
              </a:spcBef>
              <a:spcAft>
                <a:spcPts val="0"/>
              </a:spcAft>
              <a:buFont typeface="+mj-lt"/>
              <a:buAutoNum type="alphaLcPeriod"/>
            </a:pPr>
            <a:r>
              <a:rPr lang="en-US" sz="1600" dirty="0" err="1">
                <a:latin typeface="Calibri" panose="020F0502020204030204" pitchFamily="34" charset="0"/>
                <a:cs typeface="Times New Roman" panose="02020603050405020304" pitchFamily="18" charset="0"/>
              </a:rPr>
              <a:t>CMgr</a:t>
            </a:r>
            <a:r>
              <a:rPr lang="en-US" sz="1600" dirty="0">
                <a:latin typeface="Calibri" panose="020F0502020204030204" pitchFamily="34" charset="0"/>
                <a:cs typeface="Times New Roman" panose="02020603050405020304" pitchFamily="18" charset="0"/>
              </a:rPr>
              <a:t>, Therapy and </a:t>
            </a:r>
            <a:r>
              <a:rPr lang="en-US" sz="1600" dirty="0" err="1">
                <a:latin typeface="Calibri" panose="020F0502020204030204" pitchFamily="34" charset="0"/>
                <a:cs typeface="Times New Roman" panose="02020603050405020304" pitchFamily="18" charset="0"/>
              </a:rPr>
              <a:t>Nurs</a:t>
            </a:r>
            <a:r>
              <a:rPr lang="en-US" sz="1600" dirty="0">
                <a:latin typeface="Calibri" panose="020F0502020204030204" pitchFamily="34" charset="0"/>
                <a:cs typeface="Times New Roman" panose="02020603050405020304" pitchFamily="18" charset="0"/>
              </a:rPr>
              <a:t>. to discuss and complete Section 3 and Section 6 </a:t>
            </a:r>
          </a:p>
          <a:p>
            <a:pPr marL="742950" marR="0" lvl="1" indent="-285750">
              <a:lnSpc>
                <a:spcPct val="107000"/>
              </a:lnSpc>
              <a:spcBef>
                <a:spcPts val="0"/>
              </a:spcBef>
              <a:spcAft>
                <a:spcPts val="0"/>
              </a:spcAft>
              <a:buFont typeface="+mj-lt"/>
              <a:buAutoNum type="alphaLcPeriod"/>
            </a:pPr>
            <a:r>
              <a:rPr lang="en-US" sz="1600" dirty="0" err="1">
                <a:latin typeface="Calibri" panose="020F0502020204030204" pitchFamily="34" charset="0"/>
                <a:cs typeface="Times New Roman" panose="02020603050405020304" pitchFamily="18" charset="0"/>
              </a:rPr>
              <a:t>CMgr</a:t>
            </a:r>
            <a:r>
              <a:rPr lang="en-US" sz="1600" dirty="0">
                <a:latin typeface="Calibri" panose="020F0502020204030204" pitchFamily="34" charset="0"/>
                <a:cs typeface="Times New Roman" panose="02020603050405020304" pitchFamily="18" charset="0"/>
              </a:rPr>
              <a:t>/</a:t>
            </a:r>
            <a:r>
              <a:rPr lang="en-US" sz="1600" dirty="0" err="1">
                <a:latin typeface="Calibri" panose="020F0502020204030204" pitchFamily="34" charset="0"/>
                <a:cs typeface="Times New Roman" panose="02020603050405020304" pitchFamily="18" charset="0"/>
              </a:rPr>
              <a:t>Nurs</a:t>
            </a:r>
            <a:r>
              <a:rPr lang="en-US" sz="1600" dirty="0">
                <a:latin typeface="Calibri" panose="020F0502020204030204" pitchFamily="34" charset="0"/>
                <a:cs typeface="Times New Roman" panose="02020603050405020304" pitchFamily="18" charset="0"/>
              </a:rPr>
              <a:t>. to complete Section 2 E and H, review Section J for additional documentation of comorbidities and Section 8 A-B-C</a:t>
            </a:r>
          </a:p>
          <a:p>
            <a:pPr marL="742950" marR="0" lvl="1" indent="-285750">
              <a:lnSpc>
                <a:spcPct val="107000"/>
              </a:lnSpc>
              <a:spcBef>
                <a:spcPts val="0"/>
              </a:spcBef>
              <a:spcAft>
                <a:spcPts val="0"/>
              </a:spcAft>
              <a:buFont typeface="+mj-lt"/>
              <a:buAutoNum type="alphaLcPeriod"/>
            </a:pPr>
            <a:r>
              <a:rPr lang="en-US" sz="1600" dirty="0" err="1">
                <a:latin typeface="Calibri" panose="020F0502020204030204" pitchFamily="34" charset="0"/>
                <a:cs typeface="Times New Roman" panose="02020603050405020304" pitchFamily="18" charset="0"/>
              </a:rPr>
              <a:t>CMgr</a:t>
            </a:r>
            <a:r>
              <a:rPr lang="en-US" sz="1600" dirty="0">
                <a:latin typeface="Calibri" panose="020F0502020204030204" pitchFamily="34" charset="0"/>
                <a:cs typeface="Times New Roman" panose="02020603050405020304" pitchFamily="18" charset="0"/>
              </a:rPr>
              <a:t> completes Section 4 and Section 7 A-B </a:t>
            </a:r>
          </a:p>
          <a:p>
            <a:pPr marL="742950" marR="0" lvl="1" indent="-285750">
              <a:lnSpc>
                <a:spcPct val="107000"/>
              </a:lnSpc>
              <a:spcBef>
                <a:spcPts val="0"/>
              </a:spcBef>
              <a:spcAft>
                <a:spcPts val="0"/>
              </a:spcAft>
              <a:buFont typeface="+mj-lt"/>
              <a:buAutoNum type="alphaLcPeriod"/>
            </a:pPr>
            <a:r>
              <a:rPr lang="en-US" sz="1600" dirty="0" err="1">
                <a:latin typeface="Calibri" panose="020F0502020204030204" pitchFamily="34" charset="0"/>
                <a:cs typeface="Times New Roman" panose="02020603050405020304" pitchFamily="18" charset="0"/>
              </a:rPr>
              <a:t>CMgr</a:t>
            </a:r>
            <a:r>
              <a:rPr lang="en-US" sz="1600" dirty="0">
                <a:latin typeface="Calibri" panose="020F0502020204030204" pitchFamily="34" charset="0"/>
                <a:cs typeface="Times New Roman" panose="02020603050405020304" pitchFamily="18" charset="0"/>
              </a:rPr>
              <a:t> marks calendar for preferred call back w/in 72 </a:t>
            </a:r>
            <a:r>
              <a:rPr lang="en-US" sz="1600" dirty="0" err="1">
                <a:latin typeface="Calibri" panose="020F0502020204030204" pitchFamily="34" charset="0"/>
                <a:cs typeface="Times New Roman" panose="02020603050405020304" pitchFamily="18" charset="0"/>
              </a:rPr>
              <a:t>hrs</a:t>
            </a:r>
            <a:r>
              <a:rPr lang="en-US" sz="1600" dirty="0">
                <a:latin typeface="Calibri" panose="020F0502020204030204" pitchFamily="34" charset="0"/>
                <a:cs typeface="Times New Roman" panose="02020603050405020304" pitchFamily="18" charset="0"/>
              </a:rPr>
              <a:t> post D/C and sends info to the caller if other than her/himself</a:t>
            </a:r>
          </a:p>
          <a:p>
            <a:pPr marL="742950" marR="0" lvl="1" indent="-285750">
              <a:lnSpc>
                <a:spcPct val="107000"/>
              </a:lnSpc>
              <a:spcBef>
                <a:spcPts val="0"/>
              </a:spcBef>
              <a:spcAft>
                <a:spcPts val="0"/>
              </a:spcAft>
              <a:buFont typeface="+mj-lt"/>
              <a:buAutoNum type="alphaLcPeriod"/>
            </a:pPr>
            <a:endParaRPr lang="en-US" sz="1600" dirty="0">
              <a:latin typeface="Calibri" panose="020F0502020204030204" pitchFamily="34" charset="0"/>
              <a:cs typeface="Times New Roman" panose="02020603050405020304" pitchFamily="18" charset="0"/>
            </a:endParaRPr>
          </a:p>
          <a:p>
            <a:pPr marL="285750" indent="-285750">
              <a:lnSpc>
                <a:spcPct val="107000"/>
              </a:lnSpc>
              <a:spcBef>
                <a:spcPts val="0"/>
              </a:spcBef>
              <a:buFont typeface="+mj-lt"/>
              <a:buAutoNum type="arabicParenR" startAt="6"/>
            </a:pPr>
            <a:r>
              <a:rPr lang="en-US" sz="1600" dirty="0">
                <a:latin typeface="Calibri" panose="020F0502020204030204" pitchFamily="34" charset="0"/>
                <a:cs typeface="Times New Roman" panose="02020603050405020304" pitchFamily="18" charset="0"/>
              </a:rPr>
              <a:t>Day 1 post D/C – </a:t>
            </a:r>
            <a:r>
              <a:rPr lang="en-US" sz="1600" dirty="0" err="1">
                <a:latin typeface="Calibri" panose="020F0502020204030204" pitchFamily="34" charset="0"/>
                <a:cs typeface="Times New Roman" panose="02020603050405020304" pitchFamily="18" charset="0"/>
              </a:rPr>
              <a:t>CMgr</a:t>
            </a:r>
            <a:r>
              <a:rPr lang="en-US" sz="1600" dirty="0">
                <a:latin typeface="Calibri" panose="020F0502020204030204" pitchFamily="34" charset="0"/>
                <a:cs typeface="Times New Roman" panose="02020603050405020304" pitchFamily="18" charset="0"/>
              </a:rPr>
              <a:t>./</a:t>
            </a:r>
            <a:r>
              <a:rPr lang="en-US" sz="1600" dirty="0" err="1">
                <a:latin typeface="Calibri" panose="020F0502020204030204" pitchFamily="34" charset="0"/>
                <a:cs typeface="Times New Roman" panose="02020603050405020304" pitchFamily="18" charset="0"/>
              </a:rPr>
              <a:t>Nurs</a:t>
            </a:r>
            <a:r>
              <a:rPr lang="en-US" sz="1600" dirty="0">
                <a:latin typeface="Calibri" panose="020F0502020204030204" pitchFamily="34" charset="0"/>
                <a:cs typeface="Times New Roman" panose="02020603050405020304" pitchFamily="18" charset="0"/>
              </a:rPr>
              <a:t>. review the chart to complete Section 8 D and E</a:t>
            </a:r>
          </a:p>
          <a:p>
            <a:pPr marL="285750" indent="-285750">
              <a:lnSpc>
                <a:spcPct val="107000"/>
              </a:lnSpc>
              <a:spcBef>
                <a:spcPts val="0"/>
              </a:spcBef>
              <a:buFont typeface="+mj-lt"/>
              <a:buAutoNum type="arabicParenR" startAt="6"/>
            </a:pPr>
            <a:endParaRPr lang="en-US" sz="1600" dirty="0">
              <a:latin typeface="Calibri" panose="020F0502020204030204" pitchFamily="34" charset="0"/>
              <a:cs typeface="Times New Roman" panose="02020603050405020304" pitchFamily="18" charset="0"/>
            </a:endParaRPr>
          </a:p>
          <a:p>
            <a:pPr marL="285750" indent="-285750">
              <a:lnSpc>
                <a:spcPct val="107000"/>
              </a:lnSpc>
              <a:spcBef>
                <a:spcPts val="0"/>
              </a:spcBef>
              <a:buFont typeface="+mj-lt"/>
              <a:buAutoNum type="arabicParenR" startAt="6"/>
            </a:pPr>
            <a:r>
              <a:rPr lang="en-US" sz="1600" dirty="0">
                <a:latin typeface="Calibri" panose="020F0502020204030204" pitchFamily="34" charset="0"/>
                <a:cs typeface="Times New Roman" panose="02020603050405020304" pitchFamily="18" charset="0"/>
              </a:rPr>
              <a:t>Day 2 or 3 (Preferably w/in 24-72 hrs.) – follow-up call is made by Care </a:t>
            </a:r>
            <a:r>
              <a:rPr lang="en-US" sz="1600" dirty="0" err="1">
                <a:latin typeface="Calibri" panose="020F0502020204030204" pitchFamily="34" charset="0"/>
                <a:cs typeface="Times New Roman" panose="02020603050405020304" pitchFamily="18" charset="0"/>
              </a:rPr>
              <a:t>Mgr</a:t>
            </a:r>
            <a:r>
              <a:rPr lang="en-US" sz="1600" dirty="0">
                <a:latin typeface="Calibri" panose="020F0502020204030204" pitchFamily="34" charset="0"/>
                <a:cs typeface="Times New Roman" panose="02020603050405020304" pitchFamily="18" charset="0"/>
              </a:rPr>
              <a:t> or designee and complete Section 7 C</a:t>
            </a:r>
          </a:p>
          <a:p>
            <a:pPr marL="285750" indent="-285750">
              <a:lnSpc>
                <a:spcPct val="107000"/>
              </a:lnSpc>
              <a:spcBef>
                <a:spcPts val="0"/>
              </a:spcBef>
              <a:buFont typeface="+mj-lt"/>
              <a:buAutoNum type="arabicParenR" startAt="6"/>
            </a:pPr>
            <a:endParaRPr lang="en-US" sz="1600" dirty="0">
              <a:latin typeface="Calibri" panose="020F0502020204030204" pitchFamily="34" charset="0"/>
              <a:cs typeface="Times New Roman" panose="02020603050405020304" pitchFamily="18" charset="0"/>
            </a:endParaRPr>
          </a:p>
          <a:p>
            <a:pPr marL="285750" indent="-285750">
              <a:lnSpc>
                <a:spcPct val="107000"/>
              </a:lnSpc>
              <a:spcBef>
                <a:spcPts val="0"/>
              </a:spcBef>
              <a:buFont typeface="+mj-lt"/>
              <a:buAutoNum type="arabicParenR" startAt="6"/>
            </a:pPr>
            <a:r>
              <a:rPr lang="en-US" sz="1600" dirty="0">
                <a:latin typeface="Calibri" panose="020F0502020204030204" pitchFamily="34" charset="0"/>
                <a:cs typeface="Times New Roman" panose="02020603050405020304" pitchFamily="18" charset="0"/>
              </a:rPr>
              <a:t>Preferably between day 31 to 33 post discharge, Care Manager or designee makes the 30-day post SB discharge call and completes Section 7 D </a:t>
            </a:r>
          </a:p>
          <a:p>
            <a:pPr marL="285750" indent="-285750">
              <a:lnSpc>
                <a:spcPct val="107000"/>
              </a:lnSpc>
              <a:spcBef>
                <a:spcPts val="0"/>
              </a:spcBef>
              <a:buFont typeface="+mj-lt"/>
              <a:buAutoNum type="arabicParenR" startAt="6"/>
            </a:pPr>
            <a:endParaRPr lang="en-US" sz="1600" dirty="0">
              <a:latin typeface="Calibri" panose="020F0502020204030204" pitchFamily="34" charset="0"/>
              <a:cs typeface="Times New Roman" panose="02020603050405020304" pitchFamily="18" charset="0"/>
            </a:endParaRPr>
          </a:p>
          <a:p>
            <a:pPr marL="285750" indent="-285750">
              <a:lnSpc>
                <a:spcPct val="107000"/>
              </a:lnSpc>
              <a:spcBef>
                <a:spcPts val="0"/>
              </a:spcBef>
              <a:buFont typeface="+mj-lt"/>
              <a:buAutoNum type="arabicParenR" startAt="6"/>
            </a:pPr>
            <a:r>
              <a:rPr lang="en-US" sz="1600" dirty="0">
                <a:latin typeface="Calibri" panose="020F0502020204030204" pitchFamily="34" charset="0"/>
                <a:cs typeface="Times New Roman" panose="02020603050405020304" pitchFamily="18" charset="0"/>
              </a:rPr>
              <a:t>Within 1 week post SB discharge, the data from the completed form is entered in the Stroudwater portal (does not require clinical staff to enter data – identify a clerical staff member registered with Stroudwater as long as trained and report back when completed) – File paper form in case of need.</a:t>
            </a:r>
          </a:p>
          <a:p>
            <a:pPr marL="285750" indent="-285750">
              <a:lnSpc>
                <a:spcPct val="107000"/>
              </a:lnSpc>
              <a:spcBef>
                <a:spcPts val="0"/>
              </a:spcBef>
              <a:buFont typeface="+mj-lt"/>
              <a:buAutoNum type="arabicParenR" startAt="6"/>
            </a:pPr>
            <a:endParaRPr lang="en-US" sz="1600" dirty="0">
              <a:latin typeface="Calibri" panose="020F0502020204030204" pitchFamily="34" charset="0"/>
              <a:cs typeface="Times New Roman" panose="02020603050405020304" pitchFamily="18" charset="0"/>
            </a:endParaRPr>
          </a:p>
          <a:p>
            <a:pPr marL="0" indent="0">
              <a:lnSpc>
                <a:spcPct val="107000"/>
              </a:lnSpc>
              <a:spcBef>
                <a:spcPts val="0"/>
              </a:spcBef>
              <a:buNone/>
            </a:pPr>
            <a:r>
              <a:rPr lang="en-US" sz="1600" dirty="0">
                <a:highlight>
                  <a:srgbClr val="FFFF00"/>
                </a:highlight>
                <a:latin typeface="Calibri" panose="020F0502020204030204" pitchFamily="34" charset="0"/>
                <a:cs typeface="Times New Roman" panose="02020603050405020304" pitchFamily="18" charset="0"/>
              </a:rPr>
              <a:t>NOTE: </a:t>
            </a:r>
            <a:r>
              <a:rPr lang="en-US" sz="1600" dirty="0">
                <a:latin typeface="Calibri" panose="020F0502020204030204" pitchFamily="34" charset="0"/>
                <a:cs typeface="Times New Roman" panose="02020603050405020304" pitchFamily="18" charset="0"/>
              </a:rPr>
              <a:t>Do reach out to Paula Knowlton (</a:t>
            </a:r>
            <a:r>
              <a:rPr lang="en-US" sz="1600" dirty="0">
                <a:latin typeface="Calibri" panose="020F0502020204030204" pitchFamily="34" charset="0"/>
                <a:cs typeface="Times New Roman" panose="02020603050405020304" pitchFamily="18" charset="0"/>
                <a:hlinkClick r:id="rId2"/>
              </a:rPr>
              <a:t>pknowlton@stroudwater.com</a:t>
            </a:r>
            <a:r>
              <a:rPr lang="en-US" sz="1600" dirty="0">
                <a:latin typeface="Calibri" panose="020F0502020204030204" pitchFamily="34" charset="0"/>
                <a:cs typeface="Times New Roman" panose="02020603050405020304" pitchFamily="18" charset="0"/>
              </a:rPr>
              <a:t>) to inform her if you have staff who need to learn how to enter data in the portal and pull reports as well as notify her if you had staff with access that are no longer on those positions. 	</a:t>
            </a:r>
          </a:p>
        </p:txBody>
      </p:sp>
    </p:spTree>
    <p:extLst>
      <p:ext uri="{BB962C8B-B14F-4D97-AF65-F5344CB8AC3E}">
        <p14:creationId xmlns:p14="http://schemas.microsoft.com/office/powerpoint/2010/main" val="16058286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CE56-FB90-4B97-47EE-D628A5838C03}"/>
              </a:ext>
            </a:extLst>
          </p:cNvPr>
          <p:cNvSpPr>
            <a:spLocks noGrp="1"/>
          </p:cNvSpPr>
          <p:nvPr>
            <p:ph type="title"/>
          </p:nvPr>
        </p:nvSpPr>
        <p:spPr>
          <a:xfrm>
            <a:off x="838199" y="265741"/>
            <a:ext cx="10515600" cy="660110"/>
          </a:xfrm>
        </p:spPr>
        <p:txBody>
          <a:bodyPr anchor="ctr">
            <a:normAutofit/>
          </a:bodyPr>
          <a:lstStyle/>
          <a:p>
            <a:r>
              <a:rPr lang="en-US"/>
              <a:t>Where to From Here?</a:t>
            </a:r>
          </a:p>
        </p:txBody>
      </p:sp>
      <p:pic>
        <p:nvPicPr>
          <p:cNvPr id="4098" name="Picture 2" descr="See the source image">
            <a:extLst>
              <a:ext uri="{FF2B5EF4-FFF2-40B4-BE49-F238E27FC236}">
                <a16:creationId xmlns:a16="http://schemas.microsoft.com/office/drawing/2014/main" id="{EAD3DA3B-523A-D26E-DB86-ED857AAC49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00607" y="1022550"/>
            <a:ext cx="7390785" cy="4933349"/>
          </a:xfrm>
          <a:prstGeom prst="rect">
            <a:avLst/>
          </a:prstGeom>
          <a:solidFill>
            <a:srgbClr val="FFFFFF"/>
          </a:solidFill>
        </p:spPr>
      </p:pic>
      <p:sp>
        <p:nvSpPr>
          <p:cNvPr id="3" name="Slide Number Placeholder 2">
            <a:extLst>
              <a:ext uri="{FF2B5EF4-FFF2-40B4-BE49-F238E27FC236}">
                <a16:creationId xmlns:a16="http://schemas.microsoft.com/office/drawing/2014/main" id="{5E255C17-66A7-9062-49FB-6158D0A0F7E8}"/>
              </a:ext>
            </a:extLst>
          </p:cNvPr>
          <p:cNvSpPr>
            <a:spLocks noGrp="1"/>
          </p:cNvSpPr>
          <p:nvPr>
            <p:ph type="sldNum" sz="quarter" idx="10"/>
          </p:nvPr>
        </p:nvSpPr>
        <p:spPr>
          <a:xfrm>
            <a:off x="8610600" y="6356350"/>
            <a:ext cx="2743200" cy="365125"/>
          </a:xfrm>
        </p:spPr>
        <p:txBody>
          <a:bodyPr anchor="ctr">
            <a:normAutofit/>
          </a:bodyPr>
          <a:lstStyle/>
          <a:p>
            <a:pPr>
              <a:spcAft>
                <a:spcPts val="600"/>
              </a:spcAft>
            </a:pPr>
            <a:fld id="{0C4D3072-55D1-454B-BEA1-4FCB63513747}" type="slidenum">
              <a:rPr lang="en-US" smtClean="0"/>
              <a:pPr>
                <a:spcAft>
                  <a:spcPts val="600"/>
                </a:spcAft>
              </a:pPr>
              <a:t>101</a:t>
            </a:fld>
            <a:endParaRPr lang="en-US"/>
          </a:p>
        </p:txBody>
      </p:sp>
    </p:spTree>
    <p:extLst>
      <p:ext uri="{BB962C8B-B14F-4D97-AF65-F5344CB8AC3E}">
        <p14:creationId xmlns:p14="http://schemas.microsoft.com/office/powerpoint/2010/main" val="23657768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55F80-6E9B-417A-954C-4D0714943BF2}"/>
              </a:ext>
            </a:extLst>
          </p:cNvPr>
          <p:cNvSpPr>
            <a:spLocks noGrp="1"/>
          </p:cNvSpPr>
          <p:nvPr>
            <p:ph type="sldNum" sz="quarter" idx="10"/>
          </p:nvPr>
        </p:nvSpPr>
        <p:spPr/>
        <p:txBody>
          <a:bodyPr/>
          <a:lstStyle/>
          <a:p>
            <a:fld id="{0C4D3072-55D1-454B-BEA1-4FCB63513747}" type="slidenum">
              <a:rPr lang="en-US" smtClean="0"/>
              <a:pPr/>
              <a:t>102</a:t>
            </a:fld>
            <a:endParaRPr lang="en-US" dirty="0"/>
          </a:p>
        </p:txBody>
      </p:sp>
      <p:sp>
        <p:nvSpPr>
          <p:cNvPr id="4" name="Title 1">
            <a:extLst>
              <a:ext uri="{FF2B5EF4-FFF2-40B4-BE49-F238E27FC236}">
                <a16:creationId xmlns:a16="http://schemas.microsoft.com/office/drawing/2014/main" id="{25AED1F7-E41D-368E-640D-4645ECA5277F}"/>
              </a:ext>
            </a:extLst>
          </p:cNvPr>
          <p:cNvSpPr>
            <a:spLocks noGrp="1"/>
          </p:cNvSpPr>
          <p:nvPr>
            <p:ph type="title"/>
          </p:nvPr>
        </p:nvSpPr>
        <p:spPr>
          <a:xfrm>
            <a:off x="442602" y="157396"/>
            <a:ext cx="5813196" cy="660110"/>
          </a:xfrm>
        </p:spPr>
        <p:txBody>
          <a:bodyPr>
            <a:noAutofit/>
          </a:bodyPr>
          <a:lstStyle/>
          <a:p>
            <a:r>
              <a:rPr lang="en-US" sz="2400" dirty="0"/>
              <a:t> In Closing…</a:t>
            </a:r>
          </a:p>
        </p:txBody>
      </p:sp>
      <p:sp>
        <p:nvSpPr>
          <p:cNvPr id="5" name="TextBox 4">
            <a:extLst>
              <a:ext uri="{FF2B5EF4-FFF2-40B4-BE49-F238E27FC236}">
                <a16:creationId xmlns:a16="http://schemas.microsoft.com/office/drawing/2014/main" id="{EF708787-CB42-9527-B720-A81F51E5520A}"/>
              </a:ext>
            </a:extLst>
          </p:cNvPr>
          <p:cNvSpPr txBox="1"/>
          <p:nvPr/>
        </p:nvSpPr>
        <p:spPr>
          <a:xfrm>
            <a:off x="667480" y="535166"/>
            <a:ext cx="11123410" cy="6186309"/>
          </a:xfrm>
          <a:prstGeom prst="rect">
            <a:avLst/>
          </a:prstGeom>
          <a:noFill/>
          <a:ln>
            <a:noFill/>
          </a:ln>
        </p:spPr>
        <p:txBody>
          <a:bodyPr wrap="square" rtlCol="0">
            <a:spAutoFit/>
          </a:bodyPr>
          <a:lstStyle/>
          <a:p>
            <a:pPr marL="285750" indent="-285750">
              <a:buClr>
                <a:srgbClr val="C00000"/>
              </a:buClr>
              <a:buFont typeface="Wingdings" panose="05000000000000000000" pitchFamily="2" charset="2"/>
              <a:buChar char="q"/>
            </a:pPr>
            <a:r>
              <a:rPr lang="en-US" sz="2000" dirty="0"/>
              <a:t> </a:t>
            </a:r>
            <a:r>
              <a:rPr lang="en-US" sz="2800" dirty="0"/>
              <a:t> </a:t>
            </a:r>
            <a:r>
              <a:rPr lang="en-US" sz="1600" dirty="0"/>
              <a:t>Do caregivers (nursing &amp; therapy) require orientation to coding? Do you need training material?</a:t>
            </a:r>
          </a:p>
          <a:p>
            <a:pPr>
              <a:buClr>
                <a:srgbClr val="C00000"/>
              </a:buClr>
            </a:pPr>
            <a:endParaRPr lang="en-US" sz="1600" dirty="0"/>
          </a:p>
          <a:p>
            <a:pPr marL="396875" indent="-396875">
              <a:buClr>
                <a:srgbClr val="C00000"/>
              </a:buClr>
              <a:buFont typeface="Wingdings" panose="05000000000000000000" pitchFamily="2" charset="2"/>
              <a:buChar char="q"/>
            </a:pPr>
            <a:r>
              <a:rPr lang="en-US" sz="1600" dirty="0"/>
              <a:t>How do we make sure we code based on an around the clock picture?</a:t>
            </a:r>
          </a:p>
          <a:p>
            <a:pPr marL="396875" indent="-396875">
              <a:buClr>
                <a:srgbClr val="C00000"/>
              </a:buClr>
              <a:buFont typeface="Wingdings" panose="05000000000000000000" pitchFamily="2" charset="2"/>
              <a:buChar char="q"/>
            </a:pPr>
            <a:endParaRPr lang="en-US" sz="1600" dirty="0"/>
          </a:p>
          <a:p>
            <a:pPr marL="396875" indent="-396875">
              <a:buClr>
                <a:srgbClr val="C00000"/>
              </a:buClr>
              <a:buFont typeface="Wingdings" panose="05000000000000000000" pitchFamily="2" charset="2"/>
              <a:buChar char="q"/>
            </a:pPr>
            <a:r>
              <a:rPr lang="en-US" sz="1600" dirty="0"/>
              <a:t>Does therapy assess every item unless the patient truly meets exclusion on admission? </a:t>
            </a:r>
          </a:p>
          <a:p>
            <a:pPr marL="396875" indent="-396875">
              <a:buClr>
                <a:srgbClr val="C00000"/>
              </a:buClr>
              <a:buFont typeface="Wingdings" panose="05000000000000000000" pitchFamily="2" charset="2"/>
              <a:buChar char="q"/>
            </a:pPr>
            <a:endParaRPr lang="en-US" sz="1600" dirty="0"/>
          </a:p>
          <a:p>
            <a:pPr marL="396875" indent="-396875">
              <a:buClr>
                <a:srgbClr val="C00000"/>
              </a:buClr>
              <a:buFont typeface="Wingdings" panose="05000000000000000000" pitchFamily="2" charset="2"/>
              <a:buChar char="q"/>
            </a:pPr>
            <a:r>
              <a:rPr lang="en-US" sz="1600" dirty="0"/>
              <a:t>Do we have a good process to identify all risk-adjusters?</a:t>
            </a:r>
          </a:p>
          <a:p>
            <a:pPr marL="396875" indent="-396875">
              <a:buClr>
                <a:srgbClr val="C00000"/>
              </a:buClr>
              <a:buFont typeface="Wingdings" panose="05000000000000000000" pitchFamily="2" charset="2"/>
              <a:buChar char="q"/>
            </a:pPr>
            <a:endParaRPr lang="en-US" sz="1600" dirty="0"/>
          </a:p>
          <a:p>
            <a:pPr marL="396875" indent="-396875">
              <a:buClr>
                <a:srgbClr val="C00000"/>
              </a:buClr>
              <a:buFont typeface="Wingdings" panose="05000000000000000000" pitchFamily="2" charset="2"/>
              <a:buChar char="q"/>
            </a:pPr>
            <a:r>
              <a:rPr lang="en-US" sz="1600" dirty="0"/>
              <a:t>Should we track our coding and goal status on a weekly basis?</a:t>
            </a:r>
          </a:p>
          <a:p>
            <a:pPr marL="396875" indent="-396875">
              <a:buClr>
                <a:srgbClr val="C00000"/>
              </a:buClr>
              <a:buFont typeface="Wingdings" panose="05000000000000000000" pitchFamily="2" charset="2"/>
              <a:buChar char="q"/>
            </a:pPr>
            <a:endParaRPr lang="en-US" sz="1600" dirty="0"/>
          </a:p>
          <a:p>
            <a:pPr marL="396875" indent="-396875">
              <a:buClr>
                <a:srgbClr val="C00000"/>
              </a:buClr>
              <a:buFont typeface="Wingdings" panose="05000000000000000000" pitchFamily="2" charset="2"/>
              <a:buChar char="q"/>
            </a:pPr>
            <a:r>
              <a:rPr lang="en-US" sz="1600" dirty="0"/>
              <a:t>Do we discharge if our scores are still low, and patient still has potential to improve?  </a:t>
            </a:r>
          </a:p>
          <a:p>
            <a:pPr marL="396875" indent="-396875">
              <a:buClr>
                <a:srgbClr val="C00000"/>
              </a:buClr>
              <a:buFont typeface="Wingdings" panose="05000000000000000000" pitchFamily="2" charset="2"/>
              <a:buChar char="q"/>
            </a:pPr>
            <a:endParaRPr lang="en-US" sz="1600" dirty="0"/>
          </a:p>
          <a:p>
            <a:pPr marL="396875" indent="-396875">
              <a:buClr>
                <a:srgbClr val="C00000"/>
              </a:buClr>
              <a:buFont typeface="Wingdings" panose="05000000000000000000" pitchFamily="2" charset="2"/>
              <a:buChar char="q"/>
            </a:pPr>
            <a:r>
              <a:rPr lang="en-US" sz="1600" dirty="0"/>
              <a:t>Does therapy assess every item on discharge with few exceptions?</a:t>
            </a:r>
          </a:p>
          <a:p>
            <a:pPr marL="396875" indent="-396875">
              <a:buClr>
                <a:srgbClr val="C00000"/>
              </a:buClr>
              <a:buFont typeface="Wingdings" panose="05000000000000000000" pitchFamily="2" charset="2"/>
              <a:buChar char="q"/>
            </a:pPr>
            <a:endParaRPr lang="en-US" sz="1600" dirty="0"/>
          </a:p>
          <a:p>
            <a:pPr marL="396875" indent="-396875">
              <a:buClr>
                <a:srgbClr val="C00000"/>
              </a:buClr>
              <a:buFont typeface="Wingdings" panose="05000000000000000000" pitchFamily="2" charset="2"/>
              <a:buChar char="q"/>
            </a:pPr>
            <a:r>
              <a:rPr lang="en-US" sz="1600" dirty="0"/>
              <a:t>Do we feel good about our goal setting process for optimum outcome?</a:t>
            </a:r>
          </a:p>
          <a:p>
            <a:pPr marL="396875" indent="-396875">
              <a:buClr>
                <a:srgbClr val="C00000"/>
              </a:buClr>
              <a:buFont typeface="Wingdings" panose="05000000000000000000" pitchFamily="2" charset="2"/>
              <a:buChar char="q"/>
            </a:pPr>
            <a:endParaRPr lang="en-US" sz="1600" dirty="0"/>
          </a:p>
          <a:p>
            <a:pPr marL="396875" indent="-396875">
              <a:buClr>
                <a:srgbClr val="C00000"/>
              </a:buClr>
              <a:buFont typeface="Wingdings" panose="05000000000000000000" pitchFamily="2" charset="2"/>
              <a:buChar char="q"/>
            </a:pPr>
            <a:r>
              <a:rPr lang="en-US" sz="1600" dirty="0"/>
              <a:t>Do patients, nurses and family know what the discharge goals are ? </a:t>
            </a:r>
          </a:p>
          <a:p>
            <a:pPr marL="396875" indent="-396875">
              <a:buClr>
                <a:srgbClr val="C00000"/>
              </a:buClr>
              <a:buFont typeface="Wingdings" panose="05000000000000000000" pitchFamily="2" charset="2"/>
              <a:buChar char="q"/>
            </a:pPr>
            <a:endParaRPr lang="en-US" sz="1600" dirty="0"/>
          </a:p>
          <a:p>
            <a:pPr marL="396875" indent="-396875">
              <a:buClr>
                <a:srgbClr val="C00000"/>
              </a:buClr>
              <a:buFont typeface="Wingdings" panose="05000000000000000000" pitchFamily="2" charset="2"/>
              <a:buChar char="q"/>
            </a:pPr>
            <a:r>
              <a:rPr lang="en-US" sz="1600" dirty="0"/>
              <a:t>Should we revisit concurrent coding for timely data and reports</a:t>
            </a:r>
          </a:p>
          <a:p>
            <a:pPr marL="396875" indent="-396875">
              <a:buClr>
                <a:srgbClr val="C00000"/>
              </a:buClr>
              <a:buFont typeface="Wingdings" panose="05000000000000000000" pitchFamily="2" charset="2"/>
              <a:buChar char="q"/>
            </a:pPr>
            <a:endParaRPr lang="en-US" sz="1600" dirty="0"/>
          </a:p>
          <a:p>
            <a:pPr marL="396875" indent="-396875">
              <a:buClr>
                <a:srgbClr val="C00000"/>
              </a:buClr>
              <a:buFont typeface="Wingdings" panose="05000000000000000000" pitchFamily="2" charset="2"/>
              <a:buChar char="q"/>
            </a:pPr>
            <a:r>
              <a:rPr lang="en-US" sz="1600" dirty="0"/>
              <a:t>Make all attempts to review these slides with you team then email me with any questions the team may have (maryguyotconsulting@gmail.com)</a:t>
            </a:r>
          </a:p>
          <a:p>
            <a:pPr marL="396875" indent="-396875">
              <a:buClr>
                <a:srgbClr val="C00000"/>
              </a:buClr>
              <a:buFont typeface="Wingdings" panose="05000000000000000000" pitchFamily="2" charset="2"/>
              <a:buChar char="q"/>
            </a:pPr>
            <a:endParaRPr lang="en-US" dirty="0"/>
          </a:p>
          <a:p>
            <a:pPr marL="396875" indent="-396875">
              <a:buClr>
                <a:srgbClr val="C00000"/>
              </a:buClr>
              <a:buFont typeface="Wingdings" panose="05000000000000000000" pitchFamily="2" charset="2"/>
              <a:buChar char="q"/>
            </a:pPr>
            <a:endParaRPr lang="en-US" sz="1400" dirty="0"/>
          </a:p>
        </p:txBody>
      </p:sp>
      <p:sp>
        <p:nvSpPr>
          <p:cNvPr id="2" name="Rectangle 1">
            <a:extLst>
              <a:ext uri="{FF2B5EF4-FFF2-40B4-BE49-F238E27FC236}">
                <a16:creationId xmlns:a16="http://schemas.microsoft.com/office/drawing/2014/main" id="{57700A5C-88B3-7B3D-DC41-82EA602A20C2}"/>
              </a:ext>
            </a:extLst>
          </p:cNvPr>
          <p:cNvSpPr/>
          <p:nvPr/>
        </p:nvSpPr>
        <p:spPr>
          <a:xfrm>
            <a:off x="282804" y="6356350"/>
            <a:ext cx="2267356"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20D8CBE-545C-09C9-2C8C-07537BA7EA38}"/>
              </a:ext>
            </a:extLst>
          </p:cNvPr>
          <p:cNvSpPr/>
          <p:nvPr/>
        </p:nvSpPr>
        <p:spPr>
          <a:xfrm>
            <a:off x="8785409" y="1828799"/>
            <a:ext cx="2662520" cy="3612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You will be receiving a hard copy of these slides along with tools  created to help you train staff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will also be receiving a link to the recording of today.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Please file to be accessed later  as needed</a:t>
            </a:r>
          </a:p>
        </p:txBody>
      </p:sp>
    </p:spTree>
    <p:extLst>
      <p:ext uri="{BB962C8B-B14F-4D97-AF65-F5344CB8AC3E}">
        <p14:creationId xmlns:p14="http://schemas.microsoft.com/office/powerpoint/2010/main" val="8431255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55F80-6E9B-417A-954C-4D0714943BF2}"/>
              </a:ext>
            </a:extLst>
          </p:cNvPr>
          <p:cNvSpPr>
            <a:spLocks noGrp="1"/>
          </p:cNvSpPr>
          <p:nvPr>
            <p:ph type="sldNum" sz="quarter" idx="10"/>
          </p:nvPr>
        </p:nvSpPr>
        <p:spPr/>
        <p:txBody>
          <a:bodyPr/>
          <a:lstStyle/>
          <a:p>
            <a:fld id="{0C4D3072-55D1-454B-BEA1-4FCB63513747}" type="slidenum">
              <a:rPr lang="en-US" smtClean="0"/>
              <a:pPr/>
              <a:t>103</a:t>
            </a:fld>
            <a:endParaRPr lang="en-US" dirty="0"/>
          </a:p>
        </p:txBody>
      </p:sp>
      <p:sp>
        <p:nvSpPr>
          <p:cNvPr id="4" name="Title 1">
            <a:extLst>
              <a:ext uri="{FF2B5EF4-FFF2-40B4-BE49-F238E27FC236}">
                <a16:creationId xmlns:a16="http://schemas.microsoft.com/office/drawing/2014/main" id="{25AED1F7-E41D-368E-640D-4645ECA5277F}"/>
              </a:ext>
            </a:extLst>
          </p:cNvPr>
          <p:cNvSpPr>
            <a:spLocks noGrp="1"/>
          </p:cNvSpPr>
          <p:nvPr>
            <p:ph type="title"/>
          </p:nvPr>
        </p:nvSpPr>
        <p:spPr>
          <a:xfrm>
            <a:off x="442602" y="154158"/>
            <a:ext cx="5813196" cy="660110"/>
          </a:xfrm>
        </p:spPr>
        <p:txBody>
          <a:bodyPr>
            <a:noAutofit/>
          </a:bodyPr>
          <a:lstStyle/>
          <a:p>
            <a:r>
              <a:rPr lang="en-US" sz="2400" dirty="0"/>
              <a:t> SB Projects – Mark your calendars!</a:t>
            </a:r>
          </a:p>
        </p:txBody>
      </p:sp>
      <p:sp>
        <p:nvSpPr>
          <p:cNvPr id="5" name="TextBox 4">
            <a:extLst>
              <a:ext uri="{FF2B5EF4-FFF2-40B4-BE49-F238E27FC236}">
                <a16:creationId xmlns:a16="http://schemas.microsoft.com/office/drawing/2014/main" id="{EF708787-CB42-9527-B720-A81F51E5520A}"/>
              </a:ext>
            </a:extLst>
          </p:cNvPr>
          <p:cNvSpPr txBox="1"/>
          <p:nvPr/>
        </p:nvSpPr>
        <p:spPr>
          <a:xfrm>
            <a:off x="625988" y="962176"/>
            <a:ext cx="11123410" cy="4708981"/>
          </a:xfrm>
          <a:prstGeom prst="rect">
            <a:avLst/>
          </a:prstGeom>
          <a:noFill/>
          <a:ln>
            <a:solidFill>
              <a:schemeClr val="accent1"/>
            </a:solidFill>
          </a:ln>
        </p:spPr>
        <p:txBody>
          <a:bodyPr wrap="square" rtlCol="0">
            <a:spAutoFit/>
          </a:bodyPr>
          <a:lstStyle/>
          <a:p>
            <a:pPr marL="285750" indent="-285750">
              <a:buClr>
                <a:srgbClr val="C00000"/>
              </a:buClr>
              <a:buFont typeface="Wingdings" panose="05000000000000000000" pitchFamily="2" charset="2"/>
              <a:buChar char="q"/>
            </a:pPr>
            <a:r>
              <a:rPr lang="en-US" sz="2000" dirty="0"/>
              <a:t>Flex PI Project – ALL expected Action Plans &amp; Lessons Learned were tuned in. </a:t>
            </a:r>
            <a:endParaRPr lang="en-US" sz="2000" dirty="0">
              <a:highlight>
                <a:srgbClr val="FFFF00"/>
              </a:highlight>
            </a:endParaRPr>
          </a:p>
          <a:p>
            <a:pPr marL="742950" lvl="1" indent="-285750">
              <a:buClr>
                <a:srgbClr val="C00000"/>
              </a:buClr>
              <a:buFont typeface="Arial" panose="020B0604020202020204" pitchFamily="34" charset="0"/>
              <a:buChar char="•"/>
            </a:pPr>
            <a:r>
              <a:rPr lang="en-US" sz="2000" dirty="0"/>
              <a:t>Very good interventions and great lessons learned  - even for those of you who had turnover in the team</a:t>
            </a:r>
          </a:p>
          <a:p>
            <a:pPr marL="742950" lvl="1" indent="-285750">
              <a:buClr>
                <a:srgbClr val="C00000"/>
              </a:buClr>
              <a:buFont typeface="Arial" panose="020B0604020202020204" pitchFamily="34" charset="0"/>
              <a:buChar char="•"/>
            </a:pPr>
            <a:r>
              <a:rPr lang="en-US" sz="2000" dirty="0"/>
              <a:t>The WV Poster Report for the SORH is close to completed – once its approved by the SORH, we will send it to the key contacts of every CAH</a:t>
            </a:r>
          </a:p>
          <a:p>
            <a:pPr marL="742950" lvl="1" indent="-285750">
              <a:buClr>
                <a:srgbClr val="C00000"/>
              </a:buClr>
              <a:buFont typeface="Arial" panose="020B0604020202020204" pitchFamily="34" charset="0"/>
              <a:buChar char="•"/>
            </a:pPr>
            <a:r>
              <a:rPr lang="en-US" sz="2000" dirty="0"/>
              <a:t>Expect a 3 question Yes/No satisfaction survey regarding the process whether you feel your program is or will be improved because you participated in the project.  </a:t>
            </a:r>
          </a:p>
          <a:p>
            <a:pPr marL="742950" lvl="1" indent="-285750">
              <a:buClr>
                <a:srgbClr val="C00000"/>
              </a:buClr>
              <a:buFont typeface="Arial" panose="020B0604020202020204" pitchFamily="34" charset="0"/>
              <a:buChar char="•"/>
            </a:pPr>
            <a:endParaRPr lang="en-US" sz="2000" dirty="0"/>
          </a:p>
          <a:p>
            <a:pPr marL="285750" indent="-285750">
              <a:buClr>
                <a:srgbClr val="C00000"/>
              </a:buClr>
              <a:buFont typeface="Wingdings" panose="05000000000000000000" pitchFamily="2" charset="2"/>
              <a:buChar char="q"/>
            </a:pPr>
            <a:r>
              <a:rPr lang="en-US" sz="2000" dirty="0"/>
              <a:t>SB Training: From Soup to Nuts:  key contacts will receive a SurveyMonkey next week to assess your education needs – this will be used to develop a SB training series for Nov and Dec. – May extend to January based on available time</a:t>
            </a:r>
          </a:p>
          <a:p>
            <a:pPr marL="285750" indent="-285750">
              <a:buClr>
                <a:srgbClr val="C00000"/>
              </a:buClr>
              <a:buFont typeface="Wingdings" panose="05000000000000000000" pitchFamily="2" charset="2"/>
              <a:buChar char="q"/>
            </a:pPr>
            <a:endParaRPr lang="en-US" sz="2000" dirty="0"/>
          </a:p>
          <a:p>
            <a:pPr marL="285750" indent="-285750">
              <a:buClr>
                <a:srgbClr val="C00000"/>
              </a:buClr>
              <a:buFont typeface="Wingdings" panose="05000000000000000000" pitchFamily="2" charset="2"/>
              <a:buChar char="q"/>
            </a:pPr>
            <a:r>
              <a:rPr lang="en-US" sz="2000" dirty="0"/>
              <a:t>SB Program Management Self-Assessment Project – key contacts for this project will be sent an </a:t>
            </a:r>
            <a:r>
              <a:rPr lang="en-US" sz="2000" dirty="0" err="1"/>
              <a:t>nvite</a:t>
            </a:r>
            <a:r>
              <a:rPr lang="en-US" sz="2000" dirty="0"/>
              <a:t> for a few Zoom Meetings in early November to review the outcome of the survey and sharing of what different CAHs have put in place </a:t>
            </a:r>
          </a:p>
        </p:txBody>
      </p:sp>
      <p:sp>
        <p:nvSpPr>
          <p:cNvPr id="2" name="Rectangle 1">
            <a:extLst>
              <a:ext uri="{FF2B5EF4-FFF2-40B4-BE49-F238E27FC236}">
                <a16:creationId xmlns:a16="http://schemas.microsoft.com/office/drawing/2014/main" id="{57700A5C-88B3-7B3D-DC41-82EA602A20C2}"/>
              </a:ext>
            </a:extLst>
          </p:cNvPr>
          <p:cNvSpPr/>
          <p:nvPr/>
        </p:nvSpPr>
        <p:spPr>
          <a:xfrm>
            <a:off x="282804" y="6356350"/>
            <a:ext cx="2267356"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8486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55F80-6E9B-417A-954C-4D0714943BF2}"/>
              </a:ext>
            </a:extLst>
          </p:cNvPr>
          <p:cNvSpPr>
            <a:spLocks noGrp="1"/>
          </p:cNvSpPr>
          <p:nvPr>
            <p:ph type="sldNum" sz="quarter" idx="10"/>
          </p:nvPr>
        </p:nvSpPr>
        <p:spPr/>
        <p:txBody>
          <a:bodyPr/>
          <a:lstStyle/>
          <a:p>
            <a:fld id="{0C4D3072-55D1-454B-BEA1-4FCB63513747}" type="slidenum">
              <a:rPr lang="en-US" smtClean="0"/>
              <a:pPr/>
              <a:t>104</a:t>
            </a:fld>
            <a:endParaRPr lang="en-US" dirty="0"/>
          </a:p>
        </p:txBody>
      </p:sp>
      <p:sp>
        <p:nvSpPr>
          <p:cNvPr id="4" name="Title 1">
            <a:extLst>
              <a:ext uri="{FF2B5EF4-FFF2-40B4-BE49-F238E27FC236}">
                <a16:creationId xmlns:a16="http://schemas.microsoft.com/office/drawing/2014/main" id="{25AED1F7-E41D-368E-640D-4645ECA5277F}"/>
              </a:ext>
            </a:extLst>
          </p:cNvPr>
          <p:cNvSpPr>
            <a:spLocks noGrp="1"/>
          </p:cNvSpPr>
          <p:nvPr>
            <p:ph type="title"/>
          </p:nvPr>
        </p:nvSpPr>
        <p:spPr>
          <a:xfrm>
            <a:off x="442602" y="154158"/>
            <a:ext cx="7078786" cy="660110"/>
          </a:xfrm>
        </p:spPr>
        <p:txBody>
          <a:bodyPr>
            <a:noAutofit/>
          </a:bodyPr>
          <a:lstStyle/>
          <a:p>
            <a:r>
              <a:rPr lang="en-US" sz="2400" dirty="0"/>
              <a:t> SB Projects – Mark your calendars! (cont’)</a:t>
            </a:r>
          </a:p>
        </p:txBody>
      </p:sp>
      <p:sp>
        <p:nvSpPr>
          <p:cNvPr id="5" name="TextBox 4">
            <a:extLst>
              <a:ext uri="{FF2B5EF4-FFF2-40B4-BE49-F238E27FC236}">
                <a16:creationId xmlns:a16="http://schemas.microsoft.com/office/drawing/2014/main" id="{EF708787-CB42-9527-B720-A81F51E5520A}"/>
              </a:ext>
            </a:extLst>
          </p:cNvPr>
          <p:cNvSpPr txBox="1"/>
          <p:nvPr/>
        </p:nvSpPr>
        <p:spPr>
          <a:xfrm>
            <a:off x="625988" y="666340"/>
            <a:ext cx="11123410" cy="6432530"/>
          </a:xfrm>
          <a:prstGeom prst="rect">
            <a:avLst/>
          </a:prstGeom>
          <a:noFill/>
          <a:ln>
            <a:solidFill>
              <a:schemeClr val="accent1"/>
            </a:solidFill>
          </a:ln>
        </p:spPr>
        <p:txBody>
          <a:bodyPr wrap="square" rtlCol="0">
            <a:spAutoFit/>
          </a:bodyPr>
          <a:lstStyle/>
          <a:p>
            <a:pPr marL="285750" indent="-285750">
              <a:buClr>
                <a:srgbClr val="C00000"/>
              </a:buClr>
              <a:buFont typeface="Wingdings" panose="05000000000000000000" pitchFamily="2" charset="2"/>
              <a:buChar char="q"/>
            </a:pPr>
            <a:r>
              <a:rPr lang="en-US" sz="2000" dirty="0"/>
              <a:t>QAPI Project – all 20 CAHs + Bath from VA have agreed to participate in 2022-2023 project which the SORH and WVHA/HEF will continue to support!</a:t>
            </a:r>
          </a:p>
          <a:p>
            <a:pPr marL="742950" lvl="1" indent="-285750">
              <a:buClr>
                <a:srgbClr val="C00000"/>
              </a:buClr>
              <a:buFont typeface="Arial" panose="020B0604020202020204" pitchFamily="34" charset="0"/>
              <a:buChar char="•"/>
            </a:pPr>
            <a:r>
              <a:rPr lang="en-US" sz="2000" dirty="0"/>
              <a:t>There will be an opportunity to introduce your new consultant: Christy Bishop, BSN from Stroudwater Associates who will continue the QAPI project as my replacement – plans are to introduce her at one of the above Zoom Mtg. </a:t>
            </a:r>
          </a:p>
          <a:p>
            <a:pPr marL="742950" lvl="1" indent="-285750">
              <a:buClr>
                <a:srgbClr val="C00000"/>
              </a:buClr>
              <a:buFont typeface="Arial" panose="020B0604020202020204" pitchFamily="34" charset="0"/>
              <a:buChar char="•"/>
            </a:pPr>
            <a:r>
              <a:rPr lang="en-US" sz="2000" dirty="0"/>
              <a:t>Continue entering data on a monthly basis- all Q3 data (July/Aug/Sept) including the 30-day follow-up should have been in by Oct 7</a:t>
            </a:r>
          </a:p>
          <a:p>
            <a:pPr marL="742950" lvl="1" indent="-285750">
              <a:buClr>
                <a:srgbClr val="C00000"/>
              </a:buClr>
              <a:buFont typeface="Arial" panose="020B0604020202020204" pitchFamily="34" charset="0"/>
              <a:buChar char="•"/>
            </a:pPr>
            <a:r>
              <a:rPr lang="en-US" sz="2000" dirty="0"/>
              <a:t>Data for discharge in the month of October should be in by Nov. 5 (except the 30-day post discharge follow-up)</a:t>
            </a:r>
          </a:p>
          <a:p>
            <a:pPr marL="742950" lvl="1" indent="-285750">
              <a:buClr>
                <a:srgbClr val="C00000"/>
              </a:buClr>
              <a:buFont typeface="Arial" panose="020B0604020202020204" pitchFamily="34" charset="0"/>
              <a:buChar char="•"/>
            </a:pPr>
            <a:r>
              <a:rPr lang="en-US" sz="2000" dirty="0"/>
              <a:t>Next in-person meeting with Christy is on November 30, 2022 in Bridgeport -   more info will follow </a:t>
            </a:r>
          </a:p>
          <a:p>
            <a:pPr marL="742950" lvl="1" indent="-285750">
              <a:buClr>
                <a:srgbClr val="C00000"/>
              </a:buClr>
              <a:buFont typeface="Arial" panose="020B0604020202020204" pitchFamily="34" charset="0"/>
              <a:buChar char="•"/>
            </a:pPr>
            <a:r>
              <a:rPr lang="en-US" sz="2000" dirty="0"/>
              <a:t>Other QAPI mtgs will be:</a:t>
            </a:r>
          </a:p>
          <a:p>
            <a:pPr marL="1200150" lvl="2" indent="-285750">
              <a:buClr>
                <a:srgbClr val="C00000"/>
              </a:buClr>
              <a:buFont typeface="Arial" panose="020B0604020202020204" pitchFamily="34" charset="0"/>
              <a:buChar char="•"/>
            </a:pPr>
            <a:r>
              <a:rPr lang="en-US" sz="2000" dirty="0"/>
              <a:t>Feb 17, 2023, via Zoom, </a:t>
            </a:r>
          </a:p>
          <a:p>
            <a:pPr marL="1200150" lvl="2" indent="-285750">
              <a:buClr>
                <a:srgbClr val="C00000"/>
              </a:buClr>
              <a:buFont typeface="Arial" panose="020B0604020202020204" pitchFamily="34" charset="0"/>
              <a:buChar char="•"/>
            </a:pPr>
            <a:r>
              <a:rPr lang="en-US" sz="2000" dirty="0"/>
              <a:t>May 19, 2023, in Bridgeport and </a:t>
            </a:r>
          </a:p>
          <a:p>
            <a:pPr marL="1200150" lvl="2" indent="-285750">
              <a:buClr>
                <a:srgbClr val="C00000"/>
              </a:buClr>
              <a:buFont typeface="Arial" panose="020B0604020202020204" pitchFamily="34" charset="0"/>
              <a:buChar char="•"/>
            </a:pPr>
            <a:r>
              <a:rPr lang="en-US" sz="2000" dirty="0"/>
              <a:t>Aug 23, 2023, in Bridgeport</a:t>
            </a:r>
          </a:p>
          <a:p>
            <a:pPr marL="285750" indent="-285750">
              <a:buClr>
                <a:srgbClr val="C00000"/>
              </a:buClr>
              <a:buFont typeface="Arial" panose="020B0604020202020204" pitchFamily="34" charset="0"/>
              <a:buChar char="•"/>
            </a:pPr>
            <a:endParaRPr lang="en-US" sz="2000" dirty="0"/>
          </a:p>
          <a:p>
            <a:pPr marL="342900" indent="-342900">
              <a:buClr>
                <a:srgbClr val="C00000"/>
              </a:buClr>
              <a:buFont typeface="Wingdings" panose="05000000000000000000" pitchFamily="2" charset="2"/>
              <a:buChar char="v"/>
            </a:pPr>
            <a:r>
              <a:rPr lang="en-US" sz="2000" dirty="0"/>
              <a:t>It was a pleasure working with you all on this project. I learned something new yet again this past year. As stated during the August meeting, I will be retiring from working in WV after we finish the next 2 project from the previous slide. </a:t>
            </a:r>
          </a:p>
          <a:p>
            <a:pPr>
              <a:buClr>
                <a:srgbClr val="C00000"/>
              </a:buClr>
            </a:pPr>
            <a:endParaRPr lang="en-US" sz="2000" dirty="0"/>
          </a:p>
          <a:p>
            <a:pPr marL="396875" indent="-396875">
              <a:buClr>
                <a:srgbClr val="C00000"/>
              </a:buClr>
              <a:buFont typeface="Wingdings" panose="05000000000000000000" pitchFamily="2" charset="2"/>
              <a:buChar char="q"/>
            </a:pPr>
            <a:endParaRPr lang="en-US" dirty="0"/>
          </a:p>
          <a:p>
            <a:pPr marL="396875" indent="-396875">
              <a:buClr>
                <a:srgbClr val="C00000"/>
              </a:buClr>
              <a:buFont typeface="Wingdings" panose="05000000000000000000" pitchFamily="2" charset="2"/>
              <a:buChar char="q"/>
            </a:pPr>
            <a:endParaRPr lang="en-US" sz="1400" dirty="0"/>
          </a:p>
        </p:txBody>
      </p:sp>
      <p:sp>
        <p:nvSpPr>
          <p:cNvPr id="2" name="Rectangle 1">
            <a:extLst>
              <a:ext uri="{FF2B5EF4-FFF2-40B4-BE49-F238E27FC236}">
                <a16:creationId xmlns:a16="http://schemas.microsoft.com/office/drawing/2014/main" id="{57700A5C-88B3-7B3D-DC41-82EA602A20C2}"/>
              </a:ext>
            </a:extLst>
          </p:cNvPr>
          <p:cNvSpPr/>
          <p:nvPr/>
        </p:nvSpPr>
        <p:spPr>
          <a:xfrm>
            <a:off x="282804" y="6356350"/>
            <a:ext cx="2267356"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083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105</a:t>
            </a:fld>
            <a:endParaRPr lang="en-US" dirty="0"/>
          </a:p>
        </p:txBody>
      </p:sp>
      <p:sp>
        <p:nvSpPr>
          <p:cNvPr id="20" name="TextBox 19">
            <a:extLst>
              <a:ext uri="{FF2B5EF4-FFF2-40B4-BE49-F238E27FC236}">
                <a16:creationId xmlns:a16="http://schemas.microsoft.com/office/drawing/2014/main" id="{6DEFECF8-426B-4D7E-ACE0-00F6FF4D3A00}"/>
              </a:ext>
            </a:extLst>
          </p:cNvPr>
          <p:cNvSpPr txBox="1"/>
          <p:nvPr/>
        </p:nvSpPr>
        <p:spPr>
          <a:xfrm>
            <a:off x="1981200" y="990601"/>
            <a:ext cx="8001000" cy="984885"/>
          </a:xfrm>
          <a:prstGeom prst="rect">
            <a:avLst/>
          </a:prstGeom>
          <a:noFill/>
        </p:spPr>
        <p:txBody>
          <a:bodyPr wrap="square" rtlCol="0">
            <a:spAutoFit/>
          </a:bodyPr>
          <a:lstStyle/>
          <a:p>
            <a:pPr marL="342900" indent="-342900">
              <a:buClr>
                <a:srgbClr val="C00000"/>
              </a:buClr>
              <a:buFont typeface="+mj-lt"/>
              <a:buAutoNum type="arabicParenR"/>
            </a:pPr>
            <a:endParaRPr lang="en-US" sz="2000" dirty="0"/>
          </a:p>
          <a:p>
            <a:pPr marL="342900" indent="-342900">
              <a:buClr>
                <a:srgbClr val="C00000"/>
              </a:buClr>
              <a:buFont typeface="+mj-lt"/>
              <a:buAutoNum type="arabicParenR"/>
            </a:pPr>
            <a:endParaRPr lang="en-US" sz="2000" dirty="0"/>
          </a:p>
          <a:p>
            <a:pPr marL="342900" indent="-342900">
              <a:buClr>
                <a:srgbClr val="C00000"/>
              </a:buClr>
              <a:buFont typeface="+mj-lt"/>
              <a:buAutoNum type="arabicParenR"/>
            </a:pPr>
            <a:endParaRPr lang="en-US" dirty="0"/>
          </a:p>
        </p:txBody>
      </p:sp>
      <p:pic>
        <p:nvPicPr>
          <p:cNvPr id="2" name="Picture 1">
            <a:extLst>
              <a:ext uri="{FF2B5EF4-FFF2-40B4-BE49-F238E27FC236}">
                <a16:creationId xmlns:a16="http://schemas.microsoft.com/office/drawing/2014/main" id="{E6D1BFC6-213B-4B3A-A214-50E1E88A928C}"/>
              </a:ext>
            </a:extLst>
          </p:cNvPr>
          <p:cNvPicPr>
            <a:picLocks noChangeAspect="1"/>
          </p:cNvPicPr>
          <p:nvPr/>
        </p:nvPicPr>
        <p:blipFill>
          <a:blip r:embed="rId2"/>
          <a:stretch>
            <a:fillRect/>
          </a:stretch>
        </p:blipFill>
        <p:spPr>
          <a:xfrm>
            <a:off x="1441768" y="736847"/>
            <a:ext cx="8472007" cy="4900473"/>
          </a:xfrm>
          <a:prstGeom prst="rect">
            <a:avLst/>
          </a:prstGeom>
        </p:spPr>
      </p:pic>
    </p:spTree>
    <p:extLst>
      <p:ext uri="{BB962C8B-B14F-4D97-AF65-F5344CB8AC3E}">
        <p14:creationId xmlns:p14="http://schemas.microsoft.com/office/powerpoint/2010/main" val="32137015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7332-7ABF-938C-EFAC-65FB2A71A959}"/>
              </a:ext>
            </a:extLst>
          </p:cNvPr>
          <p:cNvSpPr>
            <a:spLocks noGrp="1"/>
          </p:cNvSpPr>
          <p:nvPr>
            <p:ph type="title"/>
          </p:nvPr>
        </p:nvSpPr>
        <p:spPr>
          <a:xfrm>
            <a:off x="420950" y="280032"/>
            <a:ext cx="10515600" cy="660110"/>
          </a:xfrm>
        </p:spPr>
        <p:txBody>
          <a:bodyPr vert="horz" lIns="91440" tIns="45720" rIns="91440" bIns="45720" rtlCol="0" anchor="ctr">
            <a:normAutofit/>
          </a:bodyPr>
          <a:lstStyle/>
          <a:p>
            <a:r>
              <a:rPr lang="en-US" sz="2400" dirty="0"/>
              <a:t>Admitted to Swing Bed From… (Part D 1)</a:t>
            </a:r>
          </a:p>
        </p:txBody>
      </p:sp>
      <p:sp>
        <p:nvSpPr>
          <p:cNvPr id="4" name="Slide Number Placeholder 3">
            <a:extLst>
              <a:ext uri="{FF2B5EF4-FFF2-40B4-BE49-F238E27FC236}">
                <a16:creationId xmlns:a16="http://schemas.microsoft.com/office/drawing/2014/main" id="{1878487F-AF34-BB8D-82FB-C462209167C5}"/>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0C4D3072-55D1-454B-BEA1-4FCB63513747}" type="slidenum">
              <a:rPr lang="en-US" smtClean="0"/>
              <a:pPr>
                <a:spcAft>
                  <a:spcPts val="600"/>
                </a:spcAft>
              </a:pPr>
              <a:t>11</a:t>
            </a:fld>
            <a:endParaRPr lang="en-US"/>
          </a:p>
        </p:txBody>
      </p:sp>
      <p:pic>
        <p:nvPicPr>
          <p:cNvPr id="6" name="Picture 5">
            <a:extLst>
              <a:ext uri="{FF2B5EF4-FFF2-40B4-BE49-F238E27FC236}">
                <a16:creationId xmlns:a16="http://schemas.microsoft.com/office/drawing/2014/main" id="{606D1539-8988-EBCB-8C39-9B7A24C19247}"/>
              </a:ext>
            </a:extLst>
          </p:cNvPr>
          <p:cNvPicPr>
            <a:picLocks noChangeAspect="1"/>
          </p:cNvPicPr>
          <p:nvPr/>
        </p:nvPicPr>
        <p:blipFill>
          <a:blip r:embed="rId2"/>
          <a:stretch>
            <a:fillRect/>
          </a:stretch>
        </p:blipFill>
        <p:spPr>
          <a:xfrm>
            <a:off x="398951" y="1052959"/>
            <a:ext cx="6228119" cy="4341796"/>
          </a:xfrm>
          <a:prstGeom prst="rect">
            <a:avLst/>
          </a:prstGeom>
        </p:spPr>
      </p:pic>
      <p:sp>
        <p:nvSpPr>
          <p:cNvPr id="13" name="Rectangle 12">
            <a:extLst>
              <a:ext uri="{FF2B5EF4-FFF2-40B4-BE49-F238E27FC236}">
                <a16:creationId xmlns:a16="http://schemas.microsoft.com/office/drawing/2014/main" id="{A2A4FB3E-BAC8-989D-E765-D0FC8826551E}"/>
              </a:ext>
            </a:extLst>
          </p:cNvPr>
          <p:cNvSpPr/>
          <p:nvPr/>
        </p:nvSpPr>
        <p:spPr>
          <a:xfrm>
            <a:off x="6685051" y="3027970"/>
            <a:ext cx="2477474" cy="16220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Note</a:t>
            </a:r>
            <a:r>
              <a:rPr lang="en-US" dirty="0">
                <a:solidFill>
                  <a:schemeClr val="tx1"/>
                </a:solidFill>
              </a:rPr>
              <a:t>: Do make sure you know if they came from (02) LTC or from their short-term SNF (03)</a:t>
            </a:r>
          </a:p>
        </p:txBody>
      </p:sp>
      <p:sp>
        <p:nvSpPr>
          <p:cNvPr id="15" name="Rectangle 14">
            <a:extLst>
              <a:ext uri="{FF2B5EF4-FFF2-40B4-BE49-F238E27FC236}">
                <a16:creationId xmlns:a16="http://schemas.microsoft.com/office/drawing/2014/main" id="{E8C0B922-A0D3-513D-5845-7E544B809841}"/>
              </a:ext>
            </a:extLst>
          </p:cNvPr>
          <p:cNvSpPr/>
          <p:nvPr/>
        </p:nvSpPr>
        <p:spPr>
          <a:xfrm>
            <a:off x="9362841" y="2793523"/>
            <a:ext cx="2057400" cy="2057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Tracking this info </a:t>
            </a:r>
            <a:r>
              <a:rPr lang="en-US" dirty="0">
                <a:solidFill>
                  <a:schemeClr val="tx1"/>
                </a:solidFill>
              </a:rPr>
              <a:t>can also help you to see if your marketing efforts beyond referring hospitals are working.</a:t>
            </a:r>
          </a:p>
        </p:txBody>
      </p:sp>
      <p:sp>
        <p:nvSpPr>
          <p:cNvPr id="17" name="TextBox 16">
            <a:extLst>
              <a:ext uri="{FF2B5EF4-FFF2-40B4-BE49-F238E27FC236}">
                <a16:creationId xmlns:a16="http://schemas.microsoft.com/office/drawing/2014/main" id="{309565B6-2ED6-EEF4-F7E7-E5C4066D5164}"/>
              </a:ext>
            </a:extLst>
          </p:cNvPr>
          <p:cNvSpPr txBox="1"/>
          <p:nvPr/>
        </p:nvSpPr>
        <p:spPr>
          <a:xfrm>
            <a:off x="6768489" y="1141265"/>
            <a:ext cx="3481633" cy="1908215"/>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C00000"/>
                </a:solidFill>
              </a:rPr>
              <a:t>Admitted to SB From? </a:t>
            </a:r>
            <a:r>
              <a:rPr lang="en-US" sz="2000" dirty="0"/>
              <a:t>This asks where the patient was </a:t>
            </a:r>
            <a:r>
              <a:rPr lang="en-US" sz="2000" dirty="0">
                <a:highlight>
                  <a:srgbClr val="FFFF00"/>
                </a:highlight>
              </a:rPr>
              <a:t>immediately before being admitted to SB </a:t>
            </a:r>
            <a:r>
              <a:rPr lang="en-US" sz="2000" dirty="0"/>
              <a:t>to be in line with the MDS</a:t>
            </a:r>
          </a:p>
          <a:p>
            <a:endParaRPr lang="en-US" dirty="0"/>
          </a:p>
        </p:txBody>
      </p:sp>
      <p:cxnSp>
        <p:nvCxnSpPr>
          <p:cNvPr id="18" name="Straight Connector 17">
            <a:extLst>
              <a:ext uri="{FF2B5EF4-FFF2-40B4-BE49-F238E27FC236}">
                <a16:creationId xmlns:a16="http://schemas.microsoft.com/office/drawing/2014/main" id="{BC121A67-0B77-0221-81EB-D88927AA6FD7}"/>
              </a:ext>
            </a:extLst>
          </p:cNvPr>
          <p:cNvCxnSpPr>
            <a:cxnSpLocks/>
          </p:cNvCxnSpPr>
          <p:nvPr/>
        </p:nvCxnSpPr>
        <p:spPr>
          <a:xfrm>
            <a:off x="1231707" y="1907610"/>
            <a:ext cx="123628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376742-93DB-2C95-0798-22258CD11E94}"/>
              </a:ext>
            </a:extLst>
          </p:cNvPr>
          <p:cNvCxnSpPr>
            <a:cxnSpLocks/>
          </p:cNvCxnSpPr>
          <p:nvPr/>
        </p:nvCxnSpPr>
        <p:spPr>
          <a:xfrm>
            <a:off x="2646948" y="3064042"/>
            <a:ext cx="25410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1E739A5-EC4A-FA2F-B894-192B2D0D1BAC}"/>
              </a:ext>
            </a:extLst>
          </p:cNvPr>
          <p:cNvCxnSpPr>
            <a:cxnSpLocks/>
          </p:cNvCxnSpPr>
          <p:nvPr/>
        </p:nvCxnSpPr>
        <p:spPr>
          <a:xfrm>
            <a:off x="1768059" y="4649998"/>
            <a:ext cx="172974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EF3B822-0A3B-F769-C5A2-D2A9E84A0B20}"/>
              </a:ext>
            </a:extLst>
          </p:cNvPr>
          <p:cNvSpPr/>
          <p:nvPr/>
        </p:nvSpPr>
        <p:spPr>
          <a:xfrm>
            <a:off x="7153593" y="4957065"/>
            <a:ext cx="4266648" cy="6465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Not to be confused with Long-Term Care</a:t>
            </a:r>
          </a:p>
        </p:txBody>
      </p:sp>
      <p:cxnSp>
        <p:nvCxnSpPr>
          <p:cNvPr id="26" name="Straight Arrow Connector 25">
            <a:extLst>
              <a:ext uri="{FF2B5EF4-FFF2-40B4-BE49-F238E27FC236}">
                <a16:creationId xmlns:a16="http://schemas.microsoft.com/office/drawing/2014/main" id="{6392DDBE-643D-9FE2-4B3B-DE7645F989CC}"/>
              </a:ext>
            </a:extLst>
          </p:cNvPr>
          <p:cNvCxnSpPr>
            <a:cxnSpLocks/>
            <a:stCxn id="24" idx="1"/>
          </p:cNvCxnSpPr>
          <p:nvPr/>
        </p:nvCxnSpPr>
        <p:spPr>
          <a:xfrm flipH="1" flipV="1">
            <a:off x="3916485" y="4219593"/>
            <a:ext cx="3237108" cy="10607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45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7332-7ABF-938C-EFAC-65FB2A71A959}"/>
              </a:ext>
            </a:extLst>
          </p:cNvPr>
          <p:cNvSpPr>
            <a:spLocks noGrp="1"/>
          </p:cNvSpPr>
          <p:nvPr>
            <p:ph type="title"/>
          </p:nvPr>
        </p:nvSpPr>
        <p:spPr>
          <a:xfrm>
            <a:off x="975360" y="310924"/>
            <a:ext cx="10515600" cy="660110"/>
          </a:xfrm>
        </p:spPr>
        <p:txBody>
          <a:bodyPr vert="horz" lIns="91440" tIns="45720" rIns="91440" bIns="45720" rtlCol="0" anchor="ctr">
            <a:normAutofit/>
          </a:bodyPr>
          <a:lstStyle/>
          <a:p>
            <a:r>
              <a:rPr lang="en-US" sz="2400" dirty="0"/>
              <a:t>Admitted to Acute From… (Part D 2)</a:t>
            </a:r>
          </a:p>
        </p:txBody>
      </p:sp>
      <p:sp>
        <p:nvSpPr>
          <p:cNvPr id="4" name="Slide Number Placeholder 3">
            <a:extLst>
              <a:ext uri="{FF2B5EF4-FFF2-40B4-BE49-F238E27FC236}">
                <a16:creationId xmlns:a16="http://schemas.microsoft.com/office/drawing/2014/main" id="{1878487F-AF34-BB8D-82FB-C462209167C5}"/>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0C4D3072-55D1-454B-BEA1-4FCB63513747}" type="slidenum">
              <a:rPr lang="en-US" smtClean="0"/>
              <a:pPr>
                <a:spcAft>
                  <a:spcPts val="600"/>
                </a:spcAft>
              </a:pPr>
              <a:t>12</a:t>
            </a:fld>
            <a:endParaRPr lang="en-US"/>
          </a:p>
        </p:txBody>
      </p:sp>
      <p:pic>
        <p:nvPicPr>
          <p:cNvPr id="3" name="Picture 2">
            <a:extLst>
              <a:ext uri="{FF2B5EF4-FFF2-40B4-BE49-F238E27FC236}">
                <a16:creationId xmlns:a16="http://schemas.microsoft.com/office/drawing/2014/main" id="{EF3DC71B-F1CD-E721-19EE-1E7B564C26E8}"/>
              </a:ext>
            </a:extLst>
          </p:cNvPr>
          <p:cNvPicPr>
            <a:picLocks noChangeAspect="1"/>
          </p:cNvPicPr>
          <p:nvPr/>
        </p:nvPicPr>
        <p:blipFill>
          <a:blip r:embed="rId2"/>
          <a:stretch>
            <a:fillRect/>
          </a:stretch>
        </p:blipFill>
        <p:spPr>
          <a:xfrm>
            <a:off x="975360" y="1151823"/>
            <a:ext cx="3703113" cy="2209800"/>
          </a:xfrm>
          <a:prstGeom prst="rect">
            <a:avLst/>
          </a:prstGeom>
          <a:ln w="3175">
            <a:solidFill>
              <a:schemeClr val="tx1"/>
            </a:solidFill>
          </a:ln>
        </p:spPr>
      </p:pic>
      <p:sp>
        <p:nvSpPr>
          <p:cNvPr id="5" name="TextBox 4">
            <a:extLst>
              <a:ext uri="{FF2B5EF4-FFF2-40B4-BE49-F238E27FC236}">
                <a16:creationId xmlns:a16="http://schemas.microsoft.com/office/drawing/2014/main" id="{6B627E46-D2C0-4915-216B-2487B2A11074}"/>
              </a:ext>
            </a:extLst>
          </p:cNvPr>
          <p:cNvSpPr txBox="1"/>
          <p:nvPr/>
        </p:nvSpPr>
        <p:spPr>
          <a:xfrm>
            <a:off x="975360" y="3598737"/>
            <a:ext cx="8046644" cy="2246769"/>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b="1" dirty="0">
                <a:solidFill>
                  <a:srgbClr val="C00000"/>
                </a:solidFill>
              </a:rPr>
              <a:t>Where was the patient before the acute admission?</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dirty="0"/>
              <a:t>This allows to better compare discharge disposition with pre-hospitalization for Home and NH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Programs wanted to know of those who were discharged to a NH – was this where they came from in the first place. Now you can report on that.</a:t>
            </a:r>
          </a:p>
        </p:txBody>
      </p:sp>
    </p:spTree>
    <p:extLst>
      <p:ext uri="{BB962C8B-B14F-4D97-AF65-F5344CB8AC3E}">
        <p14:creationId xmlns:p14="http://schemas.microsoft.com/office/powerpoint/2010/main" val="1056881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53" y="312990"/>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Payors (Part E) </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13</a:t>
            </a:fld>
            <a:endParaRPr lang="en-US" dirty="0"/>
          </a:p>
        </p:txBody>
      </p:sp>
      <p:pic>
        <p:nvPicPr>
          <p:cNvPr id="10" name="Picture 9">
            <a:extLst>
              <a:ext uri="{FF2B5EF4-FFF2-40B4-BE49-F238E27FC236}">
                <a16:creationId xmlns:a16="http://schemas.microsoft.com/office/drawing/2014/main" id="{FEB311AF-30A8-45FE-93A5-EDFB00D7869B}"/>
              </a:ext>
            </a:extLst>
          </p:cNvPr>
          <p:cNvPicPr>
            <a:picLocks noChangeAspect="1"/>
          </p:cNvPicPr>
          <p:nvPr/>
        </p:nvPicPr>
        <p:blipFill>
          <a:blip r:embed="rId2"/>
          <a:stretch>
            <a:fillRect/>
          </a:stretch>
        </p:blipFill>
        <p:spPr>
          <a:xfrm>
            <a:off x="823233" y="1390554"/>
            <a:ext cx="3949549" cy="3915863"/>
          </a:xfrm>
          <a:prstGeom prst="rect">
            <a:avLst/>
          </a:prstGeom>
          <a:ln>
            <a:solidFill>
              <a:schemeClr val="tx1"/>
            </a:solidFill>
          </a:ln>
        </p:spPr>
      </p:pic>
      <p:sp>
        <p:nvSpPr>
          <p:cNvPr id="11" name="TextBox 10">
            <a:extLst>
              <a:ext uri="{FF2B5EF4-FFF2-40B4-BE49-F238E27FC236}">
                <a16:creationId xmlns:a16="http://schemas.microsoft.com/office/drawing/2014/main" id="{02678A96-F875-4910-9DEA-A05945C1FBEC}"/>
              </a:ext>
            </a:extLst>
          </p:cNvPr>
          <p:cNvSpPr txBox="1"/>
          <p:nvPr/>
        </p:nvSpPr>
        <p:spPr>
          <a:xfrm>
            <a:off x="4987379" y="920621"/>
            <a:ext cx="6493843" cy="5016758"/>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000" dirty="0"/>
              <a:t>Should be self-explanatory – </a:t>
            </a:r>
            <a:r>
              <a:rPr lang="en-US" sz="2000" dirty="0">
                <a:solidFill>
                  <a:srgbClr val="C00000"/>
                </a:solidFill>
              </a:rPr>
              <a:t>do not assume</a:t>
            </a:r>
            <a:r>
              <a:rPr lang="en-US" sz="2000" dirty="0"/>
              <a:t>, </a:t>
            </a:r>
            <a:r>
              <a:rPr lang="en-US" sz="2000" dirty="0">
                <a:solidFill>
                  <a:srgbClr val="C00000"/>
                </a:solidFill>
              </a:rPr>
              <a:t>should match what is reported on the claims form (UB-04) </a:t>
            </a:r>
          </a:p>
          <a:p>
            <a:pPr marL="285750" indent="-285750">
              <a:buFont typeface="Arial" panose="020B0604020202020204" pitchFamily="34" charset="0"/>
              <a:buChar char="•"/>
            </a:pPr>
            <a:endParaRPr lang="en-US" sz="2000" dirty="0">
              <a:solidFill>
                <a:srgbClr val="C00000"/>
              </a:solidFill>
            </a:endParaRPr>
          </a:p>
          <a:p>
            <a:pPr marL="285750" indent="-285750">
              <a:buFont typeface="Arial" panose="020B0604020202020204" pitchFamily="34" charset="0"/>
              <a:buChar char="•"/>
            </a:pPr>
            <a:r>
              <a:rPr lang="en-US" sz="2000" dirty="0"/>
              <a:t>We have been noticing Medicaid as a payor which was a concern since they usually do not pay for SB unless you are also licensed as a LTC provider. But it is getting more common in certain areas that there is Medicaid/Manage Care and they indeed pay for SB.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you have </a:t>
            </a:r>
            <a:r>
              <a:rPr lang="en-US" sz="2000" b="1" dirty="0">
                <a:solidFill>
                  <a:srgbClr val="C00000"/>
                </a:solidFill>
              </a:rPr>
              <a:t>Medicaid/Manage Care </a:t>
            </a:r>
            <a:r>
              <a:rPr lang="en-US" sz="2000" dirty="0"/>
              <a:t>(regardless of what they call themselves), do make sure you know how they pay:  cost-based or per diem contract not unlike some Medicare Advantage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Regardless of straight Medicaid or Medicaid/Manage Care – check the Medicaid </a:t>
            </a:r>
            <a:endParaRPr lang="en-US" sz="2400" dirty="0"/>
          </a:p>
        </p:txBody>
      </p:sp>
    </p:spTree>
    <p:extLst>
      <p:ext uri="{BB962C8B-B14F-4D97-AF65-F5344CB8AC3E}">
        <p14:creationId xmlns:p14="http://schemas.microsoft.com/office/powerpoint/2010/main" val="2124527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648F-F25F-1AC9-3F7F-19F0F1A1851A}"/>
              </a:ext>
            </a:extLst>
          </p:cNvPr>
          <p:cNvSpPr>
            <a:spLocks noGrp="1"/>
          </p:cNvSpPr>
          <p:nvPr>
            <p:ph type="title"/>
          </p:nvPr>
        </p:nvSpPr>
        <p:spPr/>
        <p:txBody>
          <a:bodyPr>
            <a:normAutofit/>
          </a:bodyPr>
          <a:lstStyle/>
          <a:p>
            <a:r>
              <a:rPr lang="en-US" sz="2400" dirty="0"/>
              <a:t>Section 2: Risk-Adjustment Elements</a:t>
            </a:r>
          </a:p>
        </p:txBody>
      </p:sp>
      <p:sp>
        <p:nvSpPr>
          <p:cNvPr id="3" name="Slide Number Placeholder 2">
            <a:extLst>
              <a:ext uri="{FF2B5EF4-FFF2-40B4-BE49-F238E27FC236}">
                <a16:creationId xmlns:a16="http://schemas.microsoft.com/office/drawing/2014/main" id="{3A862B2D-649B-51EB-C774-FD70256CCD9C}"/>
              </a:ext>
            </a:extLst>
          </p:cNvPr>
          <p:cNvSpPr>
            <a:spLocks noGrp="1"/>
          </p:cNvSpPr>
          <p:nvPr>
            <p:ph type="sldNum" sz="quarter" idx="10"/>
          </p:nvPr>
        </p:nvSpPr>
        <p:spPr/>
        <p:txBody>
          <a:bodyPr/>
          <a:lstStyle/>
          <a:p>
            <a:fld id="{0C4D3072-55D1-454B-BEA1-4FCB63513747}" type="slidenum">
              <a:rPr lang="en-US" smtClean="0"/>
              <a:pPr/>
              <a:t>14</a:t>
            </a:fld>
            <a:endParaRPr lang="en-US" dirty="0"/>
          </a:p>
        </p:txBody>
      </p:sp>
      <p:pic>
        <p:nvPicPr>
          <p:cNvPr id="1026" name="Picture 2" descr="See the source image">
            <a:extLst>
              <a:ext uri="{FF2B5EF4-FFF2-40B4-BE49-F238E27FC236}">
                <a16:creationId xmlns:a16="http://schemas.microsoft.com/office/drawing/2014/main" id="{4642E6BB-6519-CE4E-44CD-09DFFBBE74BA}"/>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3057525" y="1147762"/>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3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3610" y="103867"/>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Risk Adjusters (Overview)</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15</a:t>
            </a:fld>
            <a:endParaRPr lang="en-US" dirty="0"/>
          </a:p>
        </p:txBody>
      </p:sp>
      <p:sp>
        <p:nvSpPr>
          <p:cNvPr id="8" name="TextBox 7">
            <a:extLst>
              <a:ext uri="{FF2B5EF4-FFF2-40B4-BE49-F238E27FC236}">
                <a16:creationId xmlns:a16="http://schemas.microsoft.com/office/drawing/2014/main" id="{CE88012C-BA55-4358-BD01-445D4F0B629E}"/>
              </a:ext>
            </a:extLst>
          </p:cNvPr>
          <p:cNvSpPr txBox="1"/>
          <p:nvPr/>
        </p:nvSpPr>
        <p:spPr>
          <a:xfrm>
            <a:off x="613610" y="604527"/>
            <a:ext cx="11117179" cy="5724644"/>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t>Risk adjustment </a:t>
            </a:r>
            <a:r>
              <a:rPr lang="en-US" dirty="0">
                <a:solidFill>
                  <a:srgbClr val="FF0000"/>
                </a:solidFill>
              </a:rPr>
              <a:t>promotes fair and accurate comparison </a:t>
            </a:r>
            <a:r>
              <a:rPr lang="en-US" dirty="0"/>
              <a:t>of healthcare outcomes across patients and providers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Using risk adjusters (RA) </a:t>
            </a:r>
            <a:r>
              <a:rPr lang="en-US" dirty="0">
                <a:solidFill>
                  <a:srgbClr val="FF0000"/>
                </a:solidFill>
              </a:rPr>
              <a:t>allows us to better benchmark</a:t>
            </a:r>
            <a:r>
              <a:rPr lang="en-US" dirty="0"/>
              <a:t>. As we all know, a patient with a severe stroke should not be compared with a pneumonia patient unless its risk-adjusted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this project, Stroudwater uses risk adjusters </a:t>
            </a:r>
            <a:r>
              <a:rPr lang="en-US" dirty="0">
                <a:solidFill>
                  <a:srgbClr val="FF0000"/>
                </a:solidFill>
              </a:rPr>
              <a:t>for mainly self-care and mobility measure</a:t>
            </a:r>
            <a:r>
              <a:rPr lang="en-US" dirty="0"/>
              <a:t>s.</a:t>
            </a:r>
          </a:p>
          <a:p>
            <a:endParaRPr lang="en-US" dirty="0"/>
          </a:p>
          <a:p>
            <a:pPr marL="285750" indent="-285750">
              <a:buFont typeface="Arial" panose="020B0604020202020204" pitchFamily="34" charset="0"/>
              <a:buChar char="•"/>
            </a:pPr>
            <a:r>
              <a:rPr lang="en-US" dirty="0">
                <a:solidFill>
                  <a:srgbClr val="FF0000"/>
                </a:solidFill>
              </a:rPr>
              <a:t>Risk adjusters </a:t>
            </a:r>
            <a:r>
              <a:rPr lang="en-US" dirty="0"/>
              <a:t>used for this project are as follows: (other than age, they are found in Section2)</a:t>
            </a:r>
          </a:p>
          <a:p>
            <a:pPr marL="742950" lvl="1" indent="-285750">
              <a:buFont typeface="Courier New" panose="02070309020205020404" pitchFamily="49" charset="0"/>
              <a:buChar char="o"/>
            </a:pPr>
            <a:r>
              <a:rPr lang="en-US" dirty="0"/>
              <a:t>Age</a:t>
            </a:r>
          </a:p>
          <a:p>
            <a:pPr marL="742950" lvl="1" indent="-285750">
              <a:buFont typeface="Courier New" panose="02070309020205020404" pitchFamily="49" charset="0"/>
              <a:buChar char="o"/>
            </a:pPr>
            <a:r>
              <a:rPr lang="en-US" dirty="0"/>
              <a:t>Major surgery within the last 100 days</a:t>
            </a:r>
          </a:p>
          <a:p>
            <a:pPr marL="742950" lvl="1" indent="-285750">
              <a:buFont typeface="Courier New" panose="02070309020205020404" pitchFamily="49" charset="0"/>
              <a:buChar char="o"/>
            </a:pPr>
            <a:r>
              <a:rPr lang="en-US" dirty="0"/>
              <a:t>Prior functioning</a:t>
            </a:r>
          </a:p>
          <a:p>
            <a:pPr marL="742950" lvl="1" indent="-285750">
              <a:buFont typeface="Courier New" panose="02070309020205020404" pitchFamily="49" charset="0"/>
              <a:buChar char="o"/>
            </a:pPr>
            <a:r>
              <a:rPr lang="en-US" dirty="0"/>
              <a:t>B&amp;B continence</a:t>
            </a:r>
          </a:p>
          <a:p>
            <a:pPr marL="742950" lvl="1" indent="-285750">
              <a:buFont typeface="Courier New" panose="02070309020205020404" pitchFamily="49" charset="0"/>
              <a:buChar char="o"/>
            </a:pPr>
            <a:r>
              <a:rPr lang="en-US" dirty="0"/>
              <a:t>Pressure ulcers</a:t>
            </a:r>
          </a:p>
          <a:p>
            <a:pPr marL="742950" lvl="1" indent="-285750">
              <a:buFont typeface="Courier New" panose="02070309020205020404" pitchFamily="49" charset="0"/>
              <a:buChar char="o"/>
            </a:pPr>
            <a:r>
              <a:rPr lang="en-US" dirty="0"/>
              <a:t>Fall history</a:t>
            </a:r>
          </a:p>
          <a:p>
            <a:pPr marL="742950" lvl="1" indent="-285750">
              <a:buFont typeface="Courier New" panose="02070309020205020404" pitchFamily="49" charset="0"/>
              <a:buChar char="o"/>
            </a:pPr>
            <a:r>
              <a:rPr lang="en-US" dirty="0"/>
              <a:t>TPN/Tube feeding</a:t>
            </a:r>
          </a:p>
          <a:p>
            <a:pPr marL="742950" lvl="1" indent="-285750">
              <a:buFont typeface="Courier New" panose="02070309020205020404" pitchFamily="49" charset="0"/>
              <a:buChar char="o"/>
            </a:pPr>
            <a:r>
              <a:rPr lang="en-US" dirty="0"/>
              <a:t>Patient communication</a:t>
            </a:r>
          </a:p>
          <a:p>
            <a:pPr marL="742950" lvl="1" indent="-285750">
              <a:buFont typeface="Courier New" panose="02070309020205020404" pitchFamily="49" charset="0"/>
              <a:buChar char="o"/>
            </a:pPr>
            <a:r>
              <a:rPr lang="en-US" dirty="0"/>
              <a:t>Comorbidities</a:t>
            </a:r>
          </a:p>
          <a:p>
            <a:pPr marL="742950" lvl="1" indent="-285750">
              <a:buFont typeface="Courier New" panose="02070309020205020404" pitchFamily="49" charset="0"/>
              <a:buChar char="o"/>
            </a:pPr>
            <a:endParaRPr lang="en-US" dirty="0"/>
          </a:p>
          <a:p>
            <a:pPr marL="285750" indent="-285750">
              <a:buFont typeface="Arial" panose="020B0604020202020204" pitchFamily="34" charset="0"/>
              <a:buChar char="•"/>
            </a:pPr>
            <a:r>
              <a:rPr lang="en-US" dirty="0"/>
              <a:t>Code appropriately to </a:t>
            </a:r>
            <a:r>
              <a:rPr lang="en-US" dirty="0">
                <a:solidFill>
                  <a:srgbClr val="FF0000"/>
                </a:solidFill>
              </a:rPr>
              <a:t>ensure accurate outcome based on risk adjusters</a:t>
            </a:r>
          </a:p>
          <a:p>
            <a:pPr marL="742950" lvl="1" indent="-285750">
              <a:buFont typeface="Courier New" panose="02070309020205020404" pitchFamily="49" charset="0"/>
              <a:buChar char="o"/>
            </a:pPr>
            <a:r>
              <a:rPr lang="en-US" dirty="0"/>
              <a:t>Non-identified risk-adjuster will most likely give you lower Functional Improvement Scores</a:t>
            </a:r>
          </a:p>
        </p:txBody>
      </p:sp>
      <p:sp>
        <p:nvSpPr>
          <p:cNvPr id="2" name="Rectangle 1">
            <a:extLst>
              <a:ext uri="{FF2B5EF4-FFF2-40B4-BE49-F238E27FC236}">
                <a16:creationId xmlns:a16="http://schemas.microsoft.com/office/drawing/2014/main" id="{141C78F0-D4A4-73B2-2863-B17168005341}"/>
              </a:ext>
            </a:extLst>
          </p:cNvPr>
          <p:cNvSpPr/>
          <p:nvPr/>
        </p:nvSpPr>
        <p:spPr>
          <a:xfrm>
            <a:off x="6386010" y="3034048"/>
            <a:ext cx="4093028" cy="22860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buClr>
                <a:srgbClr val="C00000"/>
              </a:buClr>
              <a:buFont typeface="Arial" panose="020B0604020202020204" pitchFamily="34" charset="0"/>
              <a:buChar char="•"/>
            </a:pPr>
            <a:r>
              <a:rPr lang="en-US" sz="1800" b="1" dirty="0">
                <a:solidFill>
                  <a:schemeClr val="tx1"/>
                </a:solidFill>
              </a:rPr>
              <a:t>NOTE</a:t>
            </a:r>
            <a:r>
              <a:rPr lang="en-US" sz="1800" dirty="0">
                <a:solidFill>
                  <a:schemeClr val="tx1"/>
                </a:solidFill>
              </a:rPr>
              <a:t>: </a:t>
            </a:r>
            <a:r>
              <a:rPr lang="en-US" sz="1600" dirty="0">
                <a:solidFill>
                  <a:schemeClr val="tx1"/>
                </a:solidFill>
              </a:rPr>
              <a:t>CMS also uses BIMS to benchmark, but we found, based on the pilot project, that the risk adjuster for BIMs was not worth the effort and staff time to continue the BIMS assessment for CAH swing bed programs. You may feel free to continue the BIMS assessment in your programs, but it will not be entered in the portal</a:t>
            </a:r>
          </a:p>
        </p:txBody>
      </p:sp>
    </p:spTree>
    <p:extLst>
      <p:ext uri="{BB962C8B-B14F-4D97-AF65-F5344CB8AC3E}">
        <p14:creationId xmlns:p14="http://schemas.microsoft.com/office/powerpoint/2010/main" val="42021816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8664" y="106171"/>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Primary</a:t>
            </a:r>
            <a:r>
              <a:rPr lang="en-US" sz="2000" dirty="0">
                <a:solidFill>
                  <a:srgbClr val="C00000"/>
                </a:solidFill>
                <a:latin typeface="Verdana" panose="020B0604030504040204" pitchFamily="34" charset="0"/>
              </a:rPr>
              <a:t> </a:t>
            </a:r>
            <a:r>
              <a:rPr lang="en-US" sz="2400" dirty="0"/>
              <a:t>Medical Condition (Part A) </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16</a:t>
            </a:fld>
            <a:endParaRPr lang="en-US" dirty="0"/>
          </a:p>
        </p:txBody>
      </p:sp>
      <p:pic>
        <p:nvPicPr>
          <p:cNvPr id="7" name="Picture 6">
            <a:extLst>
              <a:ext uri="{FF2B5EF4-FFF2-40B4-BE49-F238E27FC236}">
                <a16:creationId xmlns:a16="http://schemas.microsoft.com/office/drawing/2014/main" id="{C41DD8AF-814D-489D-A432-454EDAA3612A}"/>
              </a:ext>
            </a:extLst>
          </p:cNvPr>
          <p:cNvPicPr>
            <a:picLocks noChangeAspect="1"/>
          </p:cNvPicPr>
          <p:nvPr/>
        </p:nvPicPr>
        <p:blipFill>
          <a:blip r:embed="rId2"/>
          <a:stretch>
            <a:fillRect/>
          </a:stretch>
        </p:blipFill>
        <p:spPr>
          <a:xfrm>
            <a:off x="898665" y="707482"/>
            <a:ext cx="5730735" cy="2885074"/>
          </a:xfrm>
          <a:prstGeom prst="rect">
            <a:avLst/>
          </a:prstGeom>
          <a:ln>
            <a:solidFill>
              <a:schemeClr val="accent1"/>
            </a:solidFill>
          </a:ln>
        </p:spPr>
      </p:pic>
      <p:sp>
        <p:nvSpPr>
          <p:cNvPr id="9" name="TextBox 8">
            <a:extLst>
              <a:ext uri="{FF2B5EF4-FFF2-40B4-BE49-F238E27FC236}">
                <a16:creationId xmlns:a16="http://schemas.microsoft.com/office/drawing/2014/main" id="{17D2396C-298F-4A48-958C-2A8A21EAC8D3}"/>
              </a:ext>
            </a:extLst>
          </p:cNvPr>
          <p:cNvSpPr txBox="1"/>
          <p:nvPr/>
        </p:nvSpPr>
        <p:spPr>
          <a:xfrm>
            <a:off x="898664" y="3645812"/>
            <a:ext cx="10863407" cy="224676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1400" dirty="0"/>
              <a:t>The patient may have different issues that fall into more than 1 choice hence why you must concentrate on the </a:t>
            </a:r>
            <a:r>
              <a:rPr lang="en-US" sz="1400" b="1" dirty="0">
                <a:solidFill>
                  <a:srgbClr val="FF0000"/>
                </a:solidFill>
              </a:rPr>
              <a:t>primary admitting diagnosis </a:t>
            </a:r>
            <a:r>
              <a:rPr lang="en-US" sz="1400" dirty="0"/>
              <a:t>with skill care needs for which you are admitting the patient. </a:t>
            </a:r>
            <a:r>
              <a:rPr lang="en-US" sz="1400" dirty="0">
                <a:solidFill>
                  <a:srgbClr val="FF0000"/>
                </a:solidFill>
              </a:rPr>
              <a:t>For instance</a:t>
            </a:r>
            <a:r>
              <a:rPr lang="en-US" sz="1400" dirty="0"/>
              <a:t>, a patient may be admitted for post-hip replacement and have COPD. This would be coded as (09) Hip &amp; Knee Replacement and not (12) Debility, Cardiorespiratory Conditions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This should be </a:t>
            </a:r>
            <a:r>
              <a:rPr lang="en-US" sz="1400" dirty="0">
                <a:solidFill>
                  <a:srgbClr val="FF0000"/>
                </a:solidFill>
              </a:rPr>
              <a:t>discussed with the provider and the team </a:t>
            </a:r>
            <a:r>
              <a:rPr lang="en-US" sz="1400" dirty="0"/>
              <a:t>during the initial IDT meeting at the time you are discussing the skilled needs The providers documentation should support the primary medical condition. This cannot be decided by the team only.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a:t>
            </a:r>
            <a:r>
              <a:rPr lang="en-US" sz="1400" dirty="0">
                <a:solidFill>
                  <a:srgbClr val="FF0000"/>
                </a:solidFill>
              </a:rPr>
              <a:t>primary diagnosis from the HIM coder should be on the same vein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Remember that the </a:t>
            </a:r>
            <a:r>
              <a:rPr lang="en-US" sz="1400" dirty="0">
                <a:solidFill>
                  <a:srgbClr val="FF0000"/>
                </a:solidFill>
              </a:rPr>
              <a:t>skill needs should be shared with patient/family and all staff to improve communication and ensure pertinent documentation  </a:t>
            </a:r>
            <a:endParaRPr lang="en-US" sz="1600" dirty="0">
              <a:solidFill>
                <a:srgbClr val="FF0000"/>
              </a:solidFill>
            </a:endParaRPr>
          </a:p>
        </p:txBody>
      </p:sp>
      <p:cxnSp>
        <p:nvCxnSpPr>
          <p:cNvPr id="10" name="Straight Connector 9">
            <a:extLst>
              <a:ext uri="{FF2B5EF4-FFF2-40B4-BE49-F238E27FC236}">
                <a16:creationId xmlns:a16="http://schemas.microsoft.com/office/drawing/2014/main" id="{523B2740-3542-468F-9940-B5BBD7485DDB}"/>
              </a:ext>
            </a:extLst>
          </p:cNvPr>
          <p:cNvCxnSpPr>
            <a:cxnSpLocks/>
          </p:cNvCxnSpPr>
          <p:nvPr/>
        </p:nvCxnSpPr>
        <p:spPr>
          <a:xfrm>
            <a:off x="4639377" y="1315453"/>
            <a:ext cx="182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C65BD48-2FCA-4170-8DC0-C5269E66B270}"/>
              </a:ext>
            </a:extLst>
          </p:cNvPr>
          <p:cNvCxnSpPr/>
          <p:nvPr/>
        </p:nvCxnSpPr>
        <p:spPr>
          <a:xfrm flipH="1">
            <a:off x="6248400" y="500563"/>
            <a:ext cx="762000" cy="609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55C1599-93F4-75C2-ED9C-B0DF08368E6F}"/>
              </a:ext>
            </a:extLst>
          </p:cNvPr>
          <p:cNvSpPr/>
          <p:nvPr/>
        </p:nvSpPr>
        <p:spPr>
          <a:xfrm>
            <a:off x="7931216" y="1110163"/>
            <a:ext cx="1713297" cy="1989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CMS’ definition of each of the 13 Primary Medical Condition on the next 2 slides.</a:t>
            </a:r>
          </a:p>
        </p:txBody>
      </p:sp>
      <p:sp>
        <p:nvSpPr>
          <p:cNvPr id="3" name="Oval 2">
            <a:extLst>
              <a:ext uri="{FF2B5EF4-FFF2-40B4-BE49-F238E27FC236}">
                <a16:creationId xmlns:a16="http://schemas.microsoft.com/office/drawing/2014/main" id="{D8906950-07BD-8F3B-C717-AF9A0FF1B9BB}"/>
              </a:ext>
            </a:extLst>
          </p:cNvPr>
          <p:cNvSpPr/>
          <p:nvPr/>
        </p:nvSpPr>
        <p:spPr>
          <a:xfrm>
            <a:off x="4860758" y="2117558"/>
            <a:ext cx="1501541"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a:t>
            </a:r>
          </a:p>
          <a:p>
            <a:pPr algn="ctr"/>
            <a:r>
              <a:rPr lang="en-US" dirty="0"/>
              <a:t>Adjuster</a:t>
            </a:r>
          </a:p>
        </p:txBody>
      </p:sp>
    </p:spTree>
    <p:extLst>
      <p:ext uri="{BB962C8B-B14F-4D97-AF65-F5344CB8AC3E}">
        <p14:creationId xmlns:p14="http://schemas.microsoft.com/office/powerpoint/2010/main" val="2099076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103" y="147092"/>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Primary Medical Condition Definitions</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17</a:t>
            </a:fld>
            <a:endParaRPr lang="en-US" dirty="0"/>
          </a:p>
        </p:txBody>
      </p:sp>
      <p:sp>
        <p:nvSpPr>
          <p:cNvPr id="9" name="TextBox 8">
            <a:extLst>
              <a:ext uri="{FF2B5EF4-FFF2-40B4-BE49-F238E27FC236}">
                <a16:creationId xmlns:a16="http://schemas.microsoft.com/office/drawing/2014/main" id="{A7BE2E05-FAE7-4990-802D-25CC7769D237}"/>
              </a:ext>
            </a:extLst>
          </p:cNvPr>
          <p:cNvSpPr txBox="1"/>
          <p:nvPr/>
        </p:nvSpPr>
        <p:spPr>
          <a:xfrm>
            <a:off x="761196" y="927685"/>
            <a:ext cx="10625489" cy="5478423"/>
          </a:xfrm>
          <a:prstGeom prst="rect">
            <a:avLst/>
          </a:prstGeom>
          <a:noFill/>
        </p:spPr>
        <p:txBody>
          <a:bodyPr wrap="square">
            <a:spAutoFit/>
          </a:bodyPr>
          <a:lstStyle/>
          <a:p>
            <a:pPr marL="347663" lvl="1" indent="-347663">
              <a:buClr>
                <a:srgbClr val="C00000"/>
              </a:buClr>
              <a:buFont typeface="Arial" pitchFamily="34" charset="0"/>
              <a:buChar char="•"/>
              <a:defRPr/>
            </a:pPr>
            <a:r>
              <a:rPr lang="en-US" sz="1600" b="1" dirty="0">
                <a:solidFill>
                  <a:srgbClr val="C00000"/>
                </a:solidFill>
                <a:highlight>
                  <a:srgbClr val="FFFF00"/>
                </a:highlight>
                <a:latin typeface="+mj-lt"/>
              </a:rPr>
              <a:t>Code 01, Stroke</a:t>
            </a:r>
            <a:r>
              <a:rPr lang="en-US" sz="1600" dirty="0">
                <a:highlight>
                  <a:srgbClr val="FFFF00"/>
                </a:highlight>
                <a:latin typeface="+mj-lt"/>
              </a:rPr>
              <a:t>  </a:t>
            </a:r>
            <a:r>
              <a:rPr lang="en-US" sz="1600" dirty="0">
                <a:latin typeface="+mj-lt"/>
              </a:rPr>
              <a:t>= if the patient’s primary medical condition category is due to stroke. Examples include ischemic stroke, subarachnoid hemorrhage, cerebral vascular accident (CVA), and other cerebrovascular disease. </a:t>
            </a:r>
          </a:p>
          <a:p>
            <a:pPr marL="347663" lvl="1" indent="-347663">
              <a:buClr>
                <a:srgbClr val="C00000"/>
              </a:buClr>
              <a:buFont typeface="Arial" pitchFamily="34" charset="0"/>
              <a:buChar char="•"/>
              <a:defRPr/>
            </a:pPr>
            <a:endParaRPr lang="en-US" sz="1600" dirty="0">
              <a:latin typeface="+mj-lt"/>
            </a:endParaRPr>
          </a:p>
          <a:p>
            <a:pPr marL="347663" lvl="1" indent="-347663">
              <a:buClr>
                <a:srgbClr val="C00000"/>
              </a:buClr>
              <a:buFont typeface="Arial" pitchFamily="34" charset="0"/>
              <a:buChar char="•"/>
              <a:defRPr/>
            </a:pPr>
            <a:r>
              <a:rPr lang="en-US" sz="1600" b="1" dirty="0">
                <a:solidFill>
                  <a:srgbClr val="C00000"/>
                </a:solidFill>
                <a:highlight>
                  <a:srgbClr val="FFFF00"/>
                </a:highlight>
                <a:latin typeface="+mj-lt"/>
              </a:rPr>
              <a:t>Code 02, Non - Traumatic Brain Dysfunction </a:t>
            </a:r>
            <a:r>
              <a:rPr lang="en-US" sz="1600" dirty="0">
                <a:latin typeface="+mj-lt"/>
              </a:rPr>
              <a:t>= if the patient’s primary medical condition category is non-traumatic brain dysfunction. Examples include Alzheimer’s disease, dementia with or without behavioral disturbance, malignant neoplasm of brain, and anoxic brain damage. </a:t>
            </a:r>
          </a:p>
          <a:p>
            <a:pPr marL="347663" lvl="1" indent="-347663">
              <a:buClr>
                <a:srgbClr val="C00000"/>
              </a:buClr>
              <a:buFont typeface="Arial" pitchFamily="34" charset="0"/>
              <a:buChar char="•"/>
              <a:defRPr/>
            </a:pPr>
            <a:endParaRPr lang="en-US" sz="1600" dirty="0">
              <a:latin typeface="+mj-lt"/>
            </a:endParaRPr>
          </a:p>
          <a:p>
            <a:pPr marL="347663" lvl="1" indent="-347663">
              <a:buClr>
                <a:srgbClr val="C00000"/>
              </a:buClr>
              <a:buFont typeface="Arial" pitchFamily="34" charset="0"/>
              <a:buChar char="•"/>
              <a:defRPr/>
            </a:pPr>
            <a:r>
              <a:rPr lang="en-US" sz="1600" b="1" dirty="0">
                <a:solidFill>
                  <a:srgbClr val="C00000"/>
                </a:solidFill>
                <a:highlight>
                  <a:srgbClr val="FFFF00"/>
                </a:highlight>
                <a:latin typeface="+mj-lt"/>
              </a:rPr>
              <a:t>Code 03, Traumatic Brain Dysfunction</a:t>
            </a:r>
            <a:r>
              <a:rPr lang="en-US" sz="1600" dirty="0">
                <a:highlight>
                  <a:srgbClr val="FFFF00"/>
                </a:highlight>
                <a:latin typeface="+mj-lt"/>
              </a:rPr>
              <a:t> </a:t>
            </a:r>
            <a:r>
              <a:rPr lang="en-US" sz="1600" dirty="0">
                <a:latin typeface="+mj-lt"/>
              </a:rPr>
              <a:t>= if the patient’s primary medical condition category is traumatic brain dysfunction. Examples include traumatic brain injury, severe concussion, and cerebral laceration and contusion. </a:t>
            </a:r>
          </a:p>
          <a:p>
            <a:pPr marL="347663" lvl="1" indent="-347663">
              <a:buClr>
                <a:srgbClr val="C00000"/>
              </a:buClr>
              <a:buFont typeface="Arial" pitchFamily="34" charset="0"/>
              <a:buChar char="•"/>
              <a:defRPr/>
            </a:pPr>
            <a:endParaRPr lang="en-US" sz="1600" dirty="0">
              <a:latin typeface="+mj-lt"/>
            </a:endParaRPr>
          </a:p>
          <a:p>
            <a:pPr marL="347663" lvl="1" indent="-347663">
              <a:buClr>
                <a:srgbClr val="C00000"/>
              </a:buClr>
              <a:buFont typeface="Arial" pitchFamily="34" charset="0"/>
              <a:buChar char="•"/>
              <a:defRPr/>
            </a:pPr>
            <a:r>
              <a:rPr lang="en-US" sz="1600" b="1" dirty="0">
                <a:solidFill>
                  <a:srgbClr val="C00000"/>
                </a:solidFill>
                <a:highlight>
                  <a:srgbClr val="FFFF00"/>
                </a:highlight>
                <a:latin typeface="+mj-lt"/>
              </a:rPr>
              <a:t>Code 04, Non - Traumatic Spinal Cord Dysfunction </a:t>
            </a:r>
            <a:r>
              <a:rPr lang="en-US" sz="1600" dirty="0">
                <a:latin typeface="+mj-lt"/>
              </a:rPr>
              <a:t>= if the patient’s primary medical condition category is non-traumatic spinal cord injury. Examples include spondylosis with myelopathy, transverse myelitis, spinal cord lesion due to spinal stenosis, and spinal cord lesion due to dissection of aorta. </a:t>
            </a:r>
          </a:p>
          <a:p>
            <a:pPr marL="347663" lvl="1" indent="-347663">
              <a:buClr>
                <a:srgbClr val="C00000"/>
              </a:buClr>
              <a:buFont typeface="Arial" pitchFamily="34" charset="0"/>
              <a:buChar char="•"/>
              <a:defRPr/>
            </a:pPr>
            <a:endParaRPr lang="en-US" sz="1600" dirty="0">
              <a:latin typeface="+mj-lt"/>
            </a:endParaRPr>
          </a:p>
          <a:p>
            <a:pPr marL="347663" lvl="1" indent="-347663">
              <a:buClr>
                <a:srgbClr val="C00000"/>
              </a:buClr>
              <a:buFont typeface="Arial" pitchFamily="34" charset="0"/>
              <a:buChar char="•"/>
              <a:defRPr/>
            </a:pPr>
            <a:r>
              <a:rPr lang="en-US" sz="1600" b="1" dirty="0">
                <a:solidFill>
                  <a:srgbClr val="C00000"/>
                </a:solidFill>
                <a:highlight>
                  <a:srgbClr val="FFFF00"/>
                </a:highlight>
              </a:rPr>
              <a:t>Code 05, Traumatic Spinal Cord Dysfunction </a:t>
            </a:r>
            <a:r>
              <a:rPr lang="en-US" sz="1600" dirty="0"/>
              <a:t>=  if the patient’s primary medical condition category is due to traumatic spinal cord dysfunction. Examples include paraplegia and quadriplegia following trauma. </a:t>
            </a:r>
          </a:p>
          <a:p>
            <a:pPr marL="0" lvl="1">
              <a:buClr>
                <a:srgbClr val="C00000"/>
              </a:buClr>
              <a:defRPr/>
            </a:pPr>
            <a:endParaRPr lang="en-US" sz="1600" b="1" dirty="0">
              <a:solidFill>
                <a:srgbClr val="C00000"/>
              </a:solidFill>
              <a:latin typeface="+mj-lt"/>
            </a:endParaRPr>
          </a:p>
          <a:p>
            <a:pPr marL="347663" lvl="1" indent="-347663">
              <a:buClr>
                <a:srgbClr val="C00000"/>
              </a:buClr>
              <a:buFont typeface="Arial" pitchFamily="34" charset="0"/>
              <a:buChar char="•"/>
              <a:defRPr/>
            </a:pPr>
            <a:r>
              <a:rPr lang="en-US" sz="1600" b="1" dirty="0">
                <a:solidFill>
                  <a:srgbClr val="C00000"/>
                </a:solidFill>
                <a:highlight>
                  <a:srgbClr val="FFFF00"/>
                </a:highlight>
                <a:latin typeface="+mj-lt"/>
              </a:rPr>
              <a:t>Code 06, Progressive Neurological Conditions </a:t>
            </a:r>
            <a:r>
              <a:rPr lang="en-US" sz="1600" dirty="0">
                <a:latin typeface="+mj-lt"/>
              </a:rPr>
              <a:t>= if the patient’s primary medical condition category is a progressive neurological condition. Examples include multiple sclerosis and Parkinson’s disease. </a:t>
            </a:r>
          </a:p>
          <a:p>
            <a:pPr marL="347663" lvl="1" indent="-347663">
              <a:buClr>
                <a:srgbClr val="C00000"/>
              </a:buClr>
              <a:buFont typeface="Arial" pitchFamily="34" charset="0"/>
              <a:buChar char="•"/>
              <a:defRPr/>
            </a:pPr>
            <a:endParaRPr lang="en-US" sz="1400" dirty="0">
              <a:latin typeface="+mj-lt"/>
            </a:endParaRPr>
          </a:p>
        </p:txBody>
      </p:sp>
    </p:spTree>
    <p:extLst>
      <p:ext uri="{BB962C8B-B14F-4D97-AF65-F5344CB8AC3E}">
        <p14:creationId xmlns:p14="http://schemas.microsoft.com/office/powerpoint/2010/main" val="18525025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7305" y="63064"/>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Primary Medical Condition Definitions (cont’)</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18</a:t>
            </a:fld>
            <a:endParaRPr lang="en-US" dirty="0"/>
          </a:p>
        </p:txBody>
      </p:sp>
      <p:sp>
        <p:nvSpPr>
          <p:cNvPr id="5" name="TextBox 4">
            <a:extLst>
              <a:ext uri="{FF2B5EF4-FFF2-40B4-BE49-F238E27FC236}">
                <a16:creationId xmlns:a16="http://schemas.microsoft.com/office/drawing/2014/main" id="{429D1D00-F368-45E6-9B53-511AA180BF9D}"/>
              </a:ext>
            </a:extLst>
          </p:cNvPr>
          <p:cNvSpPr txBox="1"/>
          <p:nvPr/>
        </p:nvSpPr>
        <p:spPr>
          <a:xfrm>
            <a:off x="560672" y="843677"/>
            <a:ext cx="11223056" cy="5170646"/>
          </a:xfrm>
          <a:prstGeom prst="rect">
            <a:avLst/>
          </a:prstGeom>
          <a:noFill/>
        </p:spPr>
        <p:txBody>
          <a:bodyPr wrap="square">
            <a:spAutoFit/>
          </a:bodyPr>
          <a:lstStyle/>
          <a:p>
            <a:pPr marL="347663" lvl="1" indent="-347663">
              <a:buClr>
                <a:srgbClr val="C00000"/>
              </a:buClr>
              <a:buFont typeface="Arial" pitchFamily="34" charset="0"/>
              <a:buChar char="•"/>
              <a:defRPr/>
            </a:pPr>
            <a:r>
              <a:rPr lang="en-US" sz="1500" b="1" dirty="0">
                <a:solidFill>
                  <a:srgbClr val="990000"/>
                </a:solidFill>
                <a:highlight>
                  <a:srgbClr val="FFFF00"/>
                </a:highlight>
                <a:latin typeface="+mj-lt"/>
              </a:rPr>
              <a:t>Code 07, Other Neurological Conditions</a:t>
            </a:r>
            <a:r>
              <a:rPr lang="en-US" sz="1500" dirty="0">
                <a:highlight>
                  <a:srgbClr val="FFFF00"/>
                </a:highlight>
                <a:latin typeface="+mj-lt"/>
              </a:rPr>
              <a:t> </a:t>
            </a:r>
            <a:r>
              <a:rPr lang="en-US" sz="1500" dirty="0">
                <a:latin typeface="+mj-lt"/>
              </a:rPr>
              <a:t>= if the patient’s primary medical condition category is other neurological condition. Examples include cerebral palsy, polyneuropathy, and myasthenia gravis. </a:t>
            </a:r>
          </a:p>
          <a:p>
            <a:pPr marL="347663" lvl="1" indent="-347663">
              <a:buClr>
                <a:srgbClr val="C00000"/>
              </a:buClr>
              <a:buFont typeface="Arial" pitchFamily="34" charset="0"/>
              <a:buChar char="•"/>
              <a:defRPr/>
            </a:pPr>
            <a:endParaRPr lang="en-US" sz="1500" dirty="0">
              <a:latin typeface="+mj-lt"/>
            </a:endParaRPr>
          </a:p>
          <a:p>
            <a:pPr marL="347663" lvl="1" indent="-347663">
              <a:buClr>
                <a:srgbClr val="C00000"/>
              </a:buClr>
              <a:buFont typeface="Arial" pitchFamily="34" charset="0"/>
              <a:buChar char="•"/>
              <a:defRPr/>
            </a:pPr>
            <a:r>
              <a:rPr lang="en-US" sz="1500" b="1" dirty="0">
                <a:solidFill>
                  <a:srgbClr val="990000"/>
                </a:solidFill>
                <a:highlight>
                  <a:srgbClr val="FFFF00"/>
                </a:highlight>
                <a:latin typeface="+mj-lt"/>
              </a:rPr>
              <a:t>Code 08, Amputation</a:t>
            </a:r>
            <a:r>
              <a:rPr lang="en-US" sz="1500" dirty="0">
                <a:highlight>
                  <a:srgbClr val="FFFF00"/>
                </a:highlight>
                <a:latin typeface="+mj-lt"/>
              </a:rPr>
              <a:t> </a:t>
            </a:r>
            <a:r>
              <a:rPr lang="en-US" sz="1500" dirty="0">
                <a:latin typeface="+mj-lt"/>
              </a:rPr>
              <a:t>= if the patient’s primary medical condition category is an amputation. An example is acquired absence of limb, toes </a:t>
            </a:r>
          </a:p>
          <a:p>
            <a:pPr marL="347663" lvl="1" indent="-347663">
              <a:buClr>
                <a:srgbClr val="C00000"/>
              </a:buClr>
              <a:buFont typeface="Arial" pitchFamily="34" charset="0"/>
              <a:buChar char="•"/>
              <a:defRPr/>
            </a:pPr>
            <a:endParaRPr lang="en-US" sz="1500" dirty="0">
              <a:latin typeface="+mj-lt"/>
            </a:endParaRPr>
          </a:p>
          <a:p>
            <a:pPr marL="347663" lvl="1" indent="-347663">
              <a:buClr>
                <a:srgbClr val="C00000"/>
              </a:buClr>
              <a:buFont typeface="Arial" pitchFamily="34" charset="0"/>
              <a:buChar char="•"/>
              <a:defRPr/>
            </a:pPr>
            <a:r>
              <a:rPr lang="en-US" sz="1500" b="1" dirty="0">
                <a:solidFill>
                  <a:srgbClr val="990000"/>
                </a:solidFill>
                <a:highlight>
                  <a:srgbClr val="FFFF00"/>
                </a:highlight>
                <a:latin typeface="+mj-lt"/>
              </a:rPr>
              <a:t>Code 09, Hip and Knee Replacement </a:t>
            </a:r>
            <a:r>
              <a:rPr lang="en-US" sz="1500" dirty="0">
                <a:latin typeface="+mj-lt"/>
              </a:rPr>
              <a:t>= if the patient’s primary medical condition category is due to a hip or knee replacement. An example is total knee replacement. If hip replacement is secondary to hip fracture, code as fracture. </a:t>
            </a:r>
          </a:p>
          <a:p>
            <a:pPr marL="347663" lvl="1" indent="-347663">
              <a:buClr>
                <a:srgbClr val="C00000"/>
              </a:buClr>
              <a:buFont typeface="Arial" pitchFamily="34" charset="0"/>
              <a:buChar char="•"/>
              <a:defRPr/>
            </a:pPr>
            <a:endParaRPr lang="en-US" sz="1500" dirty="0">
              <a:latin typeface="+mj-lt"/>
            </a:endParaRPr>
          </a:p>
          <a:p>
            <a:pPr marL="347663" lvl="1" indent="-347663">
              <a:buClr>
                <a:srgbClr val="C00000"/>
              </a:buClr>
              <a:buFont typeface="Arial" pitchFamily="34" charset="0"/>
              <a:buChar char="•"/>
              <a:defRPr/>
            </a:pPr>
            <a:r>
              <a:rPr lang="en-US" sz="1500" b="1" dirty="0">
                <a:solidFill>
                  <a:srgbClr val="C00000"/>
                </a:solidFill>
                <a:highlight>
                  <a:srgbClr val="FFFF00"/>
                </a:highlight>
              </a:rPr>
              <a:t>Code 10, Fractures and Other Multiple Trauma </a:t>
            </a:r>
            <a:r>
              <a:rPr lang="en-US" sz="1500" dirty="0"/>
              <a:t>, if the patient’s primary medical condition category is fractures and other multiple trauma. Examples include hip fracture, pelvic fracture, and fracture of tibia and fibula. </a:t>
            </a:r>
            <a:endParaRPr lang="en-US" sz="1500" b="1" dirty="0">
              <a:solidFill>
                <a:srgbClr val="C00000"/>
              </a:solidFill>
              <a:latin typeface="+mj-lt"/>
            </a:endParaRPr>
          </a:p>
          <a:p>
            <a:pPr marL="347663" lvl="1" indent="-347663">
              <a:buClr>
                <a:srgbClr val="C00000"/>
              </a:buClr>
              <a:buFont typeface="Arial" pitchFamily="34" charset="0"/>
              <a:buChar char="•"/>
              <a:defRPr/>
            </a:pPr>
            <a:endParaRPr lang="en-US" sz="1500" b="1" dirty="0">
              <a:solidFill>
                <a:srgbClr val="C00000"/>
              </a:solidFill>
              <a:latin typeface="+mj-lt"/>
            </a:endParaRPr>
          </a:p>
          <a:p>
            <a:pPr marL="347663" lvl="1" indent="-347663">
              <a:buClr>
                <a:srgbClr val="C00000"/>
              </a:buClr>
              <a:buFont typeface="Arial" pitchFamily="34" charset="0"/>
              <a:buChar char="•"/>
              <a:defRPr/>
            </a:pPr>
            <a:r>
              <a:rPr lang="en-US" sz="1500" b="1" dirty="0">
                <a:solidFill>
                  <a:srgbClr val="C00000"/>
                </a:solidFill>
                <a:highlight>
                  <a:srgbClr val="FFFF00"/>
                </a:highlight>
                <a:latin typeface="+mj-lt"/>
              </a:rPr>
              <a:t>Code 11, Other Orthopedic Conditions </a:t>
            </a:r>
            <a:r>
              <a:rPr lang="en-US" sz="1500" dirty="0">
                <a:latin typeface="+mj-lt"/>
              </a:rPr>
              <a:t>= if the patient’s primary medical condition category is other orthopedic condition. An example is unspecified disorders of joint. </a:t>
            </a:r>
          </a:p>
          <a:p>
            <a:pPr marL="347663" lvl="1" indent="-347663">
              <a:buClr>
                <a:srgbClr val="C00000"/>
              </a:buClr>
              <a:buFont typeface="Arial" pitchFamily="34" charset="0"/>
              <a:buChar char="•"/>
              <a:defRPr/>
            </a:pPr>
            <a:endParaRPr lang="en-US" sz="1500" dirty="0">
              <a:latin typeface="+mj-lt"/>
            </a:endParaRPr>
          </a:p>
          <a:p>
            <a:pPr marL="347663" lvl="1" indent="-347663">
              <a:buClr>
                <a:srgbClr val="C00000"/>
              </a:buClr>
              <a:buFont typeface="Arial" pitchFamily="34" charset="0"/>
              <a:buChar char="•"/>
              <a:defRPr/>
            </a:pPr>
            <a:r>
              <a:rPr lang="en-US" sz="1500" b="1" dirty="0">
                <a:solidFill>
                  <a:srgbClr val="C00000"/>
                </a:solidFill>
                <a:highlight>
                  <a:srgbClr val="FFFF00"/>
                </a:highlight>
                <a:latin typeface="+mj-lt"/>
              </a:rPr>
              <a:t>Code 12, Debility, Cardiorespiratory Conditions</a:t>
            </a:r>
            <a:r>
              <a:rPr lang="en-US" sz="1500" dirty="0">
                <a:highlight>
                  <a:srgbClr val="FFFF00"/>
                </a:highlight>
                <a:latin typeface="+mj-lt"/>
              </a:rPr>
              <a:t> </a:t>
            </a:r>
            <a:r>
              <a:rPr lang="en-US" sz="1500" dirty="0">
                <a:latin typeface="+mj-lt"/>
              </a:rPr>
              <a:t>= if the patient’s primary medical condition category is debility or a cardiorespiratory condition. Examples include chronic obstructive pulmonary disease (COPD), asthma, and other malaise and fatigue. </a:t>
            </a:r>
          </a:p>
          <a:p>
            <a:pPr marL="347663" lvl="1" indent="-347663">
              <a:buClr>
                <a:srgbClr val="C00000"/>
              </a:buClr>
              <a:buFont typeface="Arial" pitchFamily="34" charset="0"/>
              <a:buChar char="•"/>
              <a:defRPr/>
            </a:pPr>
            <a:endParaRPr lang="en-US" sz="1500" dirty="0">
              <a:latin typeface="+mj-lt"/>
            </a:endParaRPr>
          </a:p>
          <a:p>
            <a:pPr marL="347663" lvl="1" indent="-347663">
              <a:buClr>
                <a:srgbClr val="C00000"/>
              </a:buClr>
              <a:buFont typeface="Arial" pitchFamily="34" charset="0"/>
              <a:buChar char="•"/>
              <a:defRPr/>
            </a:pPr>
            <a:r>
              <a:rPr lang="en-US" sz="1500" b="1" dirty="0">
                <a:solidFill>
                  <a:srgbClr val="C00000"/>
                </a:solidFill>
                <a:highlight>
                  <a:srgbClr val="FFFF00"/>
                </a:highlight>
                <a:latin typeface="+mj-lt"/>
              </a:rPr>
              <a:t>Code 13, Medically Complex Conditions </a:t>
            </a:r>
            <a:r>
              <a:rPr lang="en-US" sz="1500" dirty="0">
                <a:latin typeface="+mj-lt"/>
              </a:rPr>
              <a:t>= if the patient’s primary medical condition category is a medically complex condition. Examples include diabetes, pneumonia, chronic kidney disease, open wounds, pressure ulcer/injury, infection, and disorders of fluid, electrolyte, and acid-base balance.</a:t>
            </a:r>
          </a:p>
        </p:txBody>
      </p:sp>
    </p:spTree>
    <p:extLst>
      <p:ext uri="{BB962C8B-B14F-4D97-AF65-F5344CB8AC3E}">
        <p14:creationId xmlns:p14="http://schemas.microsoft.com/office/powerpoint/2010/main" val="6019794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389" y="184535"/>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Primary Medical Condition Coding Examples</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19</a:t>
            </a:fld>
            <a:endParaRPr lang="en-US" dirty="0"/>
          </a:p>
        </p:txBody>
      </p:sp>
      <p:sp>
        <p:nvSpPr>
          <p:cNvPr id="7" name="TextBox 6">
            <a:extLst>
              <a:ext uri="{FF2B5EF4-FFF2-40B4-BE49-F238E27FC236}">
                <a16:creationId xmlns:a16="http://schemas.microsoft.com/office/drawing/2014/main" id="{AA121B17-0695-4E40-AC1E-16A2A917F42A}"/>
              </a:ext>
            </a:extLst>
          </p:cNvPr>
          <p:cNvSpPr txBox="1"/>
          <p:nvPr/>
        </p:nvSpPr>
        <p:spPr>
          <a:xfrm>
            <a:off x="529389" y="885524"/>
            <a:ext cx="10924673" cy="5178341"/>
          </a:xfrm>
          <a:prstGeom prst="rect">
            <a:avLst/>
          </a:prstGeom>
          <a:noFill/>
        </p:spPr>
        <p:txBody>
          <a:bodyPr wrap="square">
            <a:spAutoFit/>
          </a:bodyPr>
          <a:lstStyle/>
          <a:p>
            <a:pPr>
              <a:buClr>
                <a:srgbClr val="C00000"/>
              </a:buClr>
              <a:defRPr/>
            </a:pPr>
            <a:r>
              <a:rPr lang="en-US" sz="1600" b="1" dirty="0">
                <a:solidFill>
                  <a:srgbClr val="FF0000"/>
                </a:solidFill>
              </a:rPr>
              <a:t>Example #1</a:t>
            </a:r>
            <a:r>
              <a:rPr lang="en-US" sz="1600" dirty="0">
                <a:solidFill>
                  <a:srgbClr val="FF0000"/>
                </a:solidFill>
              </a:rPr>
              <a:t>:</a:t>
            </a:r>
            <a:r>
              <a:rPr lang="en-US" sz="1600" dirty="0"/>
              <a:t> Ms. K is a 67-year-old female with a history of Alzheimer’s dementia and diabetes who is admitted after a stroke. The diagnosis of stroke, as well as the history of Alzheimer’s dementia and diabetes, is documented in Ms. K’s history and physical by the admitting physician. </a:t>
            </a:r>
          </a:p>
          <a:p>
            <a:pPr>
              <a:buClr>
                <a:srgbClr val="C00000"/>
              </a:buClr>
              <a:defRPr/>
            </a:pPr>
            <a:endParaRPr lang="en-US" sz="1600" dirty="0"/>
          </a:p>
          <a:p>
            <a:pPr marL="457200" indent="-457200">
              <a:buClr>
                <a:srgbClr val="C00000"/>
              </a:buClr>
              <a:buFont typeface="Arial" panose="020B0604020202020204" pitchFamily="34" charset="0"/>
              <a:buChar char="•"/>
              <a:defRPr/>
            </a:pPr>
            <a:r>
              <a:rPr lang="en-US" sz="1600" b="1" dirty="0"/>
              <a:t>Coding:</a:t>
            </a:r>
            <a:r>
              <a:rPr lang="en-US" sz="1600" dirty="0"/>
              <a:t> Section 2 A (part 1) would be coded 01, Stroke</a:t>
            </a:r>
          </a:p>
          <a:p>
            <a:pPr>
              <a:buClr>
                <a:srgbClr val="C00000"/>
              </a:buClr>
              <a:defRPr/>
            </a:pPr>
            <a:endParaRPr lang="en-US" sz="1600" dirty="0"/>
          </a:p>
          <a:p>
            <a:pPr marL="457200" indent="-457200">
              <a:buClr>
                <a:srgbClr val="C00000"/>
              </a:buClr>
              <a:buFont typeface="Arial" panose="020B0604020202020204" pitchFamily="34" charset="0"/>
              <a:buChar char="•"/>
              <a:defRPr/>
            </a:pPr>
            <a:r>
              <a:rPr lang="en-US" sz="1600" b="1" dirty="0"/>
              <a:t>Rationale:</a:t>
            </a:r>
            <a:r>
              <a:rPr lang="en-US" sz="1600" dirty="0"/>
              <a:t> The physician’s history and physical documents the diagnosis stroke as the reason for Ms. K’s admission</a:t>
            </a:r>
          </a:p>
          <a:p>
            <a:pPr marL="457200" indent="-457200">
              <a:buClr>
                <a:srgbClr val="C00000"/>
              </a:buClr>
              <a:buFont typeface="Arial" panose="020B0604020202020204" pitchFamily="34" charset="0"/>
              <a:buChar char="•"/>
              <a:defRPr/>
            </a:pPr>
            <a:endParaRPr lang="en-US" sz="1600" dirty="0"/>
          </a:p>
          <a:p>
            <a:pPr>
              <a:buClr>
                <a:srgbClr val="C00000"/>
              </a:buClr>
              <a:defRPr/>
            </a:pPr>
            <a:r>
              <a:rPr lang="en-US" sz="1600" b="1" dirty="0">
                <a:solidFill>
                  <a:srgbClr val="C00000"/>
                </a:solidFill>
              </a:rPr>
              <a:t>***********************************************************************************************************</a:t>
            </a:r>
          </a:p>
          <a:p>
            <a:pPr marL="457200" indent="-457200">
              <a:buClr>
                <a:srgbClr val="C00000"/>
              </a:buClr>
              <a:buFont typeface="Arial" panose="020B0604020202020204" pitchFamily="34" charset="0"/>
              <a:buChar char="•"/>
              <a:defRPr/>
            </a:pPr>
            <a:endParaRPr lang="en-US" sz="1600" b="1" dirty="0">
              <a:solidFill>
                <a:srgbClr val="C00000"/>
              </a:solidFill>
            </a:endParaRPr>
          </a:p>
          <a:p>
            <a:pPr>
              <a:buClr>
                <a:srgbClr val="C00000"/>
              </a:buClr>
              <a:defRPr/>
            </a:pPr>
            <a:r>
              <a:rPr lang="en-US" sz="1600" b="1" dirty="0">
                <a:solidFill>
                  <a:srgbClr val="FF0000"/>
                </a:solidFill>
              </a:rPr>
              <a:t>Example #2:</a:t>
            </a:r>
            <a:r>
              <a:rPr lang="en-US" sz="1600" b="1" dirty="0"/>
              <a:t> </a:t>
            </a:r>
            <a:r>
              <a:rPr lang="en-US" sz="1600" dirty="0"/>
              <a:t>Mrs. E is an 82-year-old female who was hospitalized for a hip fracture with subsequent total hip replacement and is admitted for rehabilitation. The admitting physician documents Mrs. E’s primary medical condition as total hip replacement (THR) in her medical record. The hip fracture resulting in the total hip replacement is also documented in the medical record in the discharge summary from the acute care hospital. </a:t>
            </a:r>
          </a:p>
          <a:p>
            <a:pPr>
              <a:buClr>
                <a:srgbClr val="C00000"/>
              </a:buClr>
              <a:defRPr/>
            </a:pPr>
            <a:endParaRPr lang="en-US" sz="1600" b="1" dirty="0"/>
          </a:p>
          <a:p>
            <a:pPr marL="342900" indent="-342900">
              <a:buClr>
                <a:srgbClr val="C00000"/>
              </a:buClr>
              <a:buFont typeface="Arial" panose="020B0604020202020204" pitchFamily="34" charset="0"/>
              <a:buChar char="•"/>
              <a:defRPr/>
            </a:pPr>
            <a:r>
              <a:rPr lang="en-US" sz="1600" b="1" dirty="0"/>
              <a:t>Coding: </a:t>
            </a:r>
            <a:r>
              <a:rPr lang="en-US" sz="1600" dirty="0"/>
              <a:t>Section 2 A (part 1) would be coded 10, Fractures and Other Multiple Trauma. </a:t>
            </a:r>
          </a:p>
          <a:p>
            <a:pPr>
              <a:buClr>
                <a:srgbClr val="C00000"/>
              </a:buClr>
              <a:defRPr/>
            </a:pPr>
            <a:endParaRPr lang="en-US" sz="1600" b="1" dirty="0"/>
          </a:p>
          <a:p>
            <a:pPr marL="342900" indent="-342900">
              <a:buClr>
                <a:srgbClr val="C00000"/>
              </a:buClr>
              <a:buFont typeface="Arial" panose="020B0604020202020204" pitchFamily="34" charset="0"/>
              <a:buChar char="•"/>
              <a:defRPr/>
            </a:pPr>
            <a:r>
              <a:rPr lang="en-US" sz="1600" b="1" dirty="0"/>
              <a:t>Rationale: </a:t>
            </a:r>
            <a:r>
              <a:rPr lang="en-US" sz="1600" dirty="0"/>
              <a:t>Medical record documentation demonstrates that Mrs. E had a total hip replacement due to a hip fracture and required rehabilitation. Because she was admitted for rehabilitation as a result of the hip fracture and total hip replacement, Mrs. E’s primary medical condition category is 10, Fractures and Other Multiple Trauma. </a:t>
            </a:r>
          </a:p>
          <a:p>
            <a:pPr>
              <a:buClr>
                <a:srgbClr val="C00000"/>
              </a:buClr>
              <a:defRPr/>
            </a:pPr>
            <a:endParaRPr lang="en-US" sz="1050" b="1" dirty="0">
              <a:solidFill>
                <a:srgbClr val="C00000"/>
              </a:solidFill>
            </a:endParaRPr>
          </a:p>
        </p:txBody>
      </p:sp>
    </p:spTree>
    <p:extLst>
      <p:ext uri="{BB962C8B-B14F-4D97-AF65-F5344CB8AC3E}">
        <p14:creationId xmlns:p14="http://schemas.microsoft.com/office/powerpoint/2010/main" val="32005723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8FEA-8C34-7248-4C70-82876D4D648B}"/>
              </a:ext>
            </a:extLst>
          </p:cNvPr>
          <p:cNvSpPr>
            <a:spLocks noGrp="1"/>
          </p:cNvSpPr>
          <p:nvPr>
            <p:ph type="title"/>
          </p:nvPr>
        </p:nvSpPr>
        <p:spPr/>
        <p:txBody>
          <a:bodyPr/>
          <a:lstStyle/>
          <a:p>
            <a:r>
              <a:rPr lang="en-US" dirty="0"/>
              <a:t> Thank You!</a:t>
            </a:r>
          </a:p>
        </p:txBody>
      </p:sp>
      <p:sp>
        <p:nvSpPr>
          <p:cNvPr id="3" name="Slide Number Placeholder 2">
            <a:extLst>
              <a:ext uri="{FF2B5EF4-FFF2-40B4-BE49-F238E27FC236}">
                <a16:creationId xmlns:a16="http://schemas.microsoft.com/office/drawing/2014/main" id="{00942E55-2C4B-64E3-596C-3AC5FC36C1BE}"/>
              </a:ext>
            </a:extLst>
          </p:cNvPr>
          <p:cNvSpPr>
            <a:spLocks noGrp="1"/>
          </p:cNvSpPr>
          <p:nvPr>
            <p:ph type="sldNum" sz="quarter" idx="10"/>
          </p:nvPr>
        </p:nvSpPr>
        <p:spPr/>
        <p:txBody>
          <a:bodyPr/>
          <a:lstStyle/>
          <a:p>
            <a:fld id="{0C4D3072-55D1-454B-BEA1-4FCB63513747}" type="slidenum">
              <a:rPr lang="en-US" smtClean="0"/>
              <a:pPr/>
              <a:t>2</a:t>
            </a:fld>
            <a:endParaRPr lang="en-US" dirty="0"/>
          </a:p>
        </p:txBody>
      </p:sp>
      <p:sp>
        <p:nvSpPr>
          <p:cNvPr id="4" name="Content Placeholder 3">
            <a:extLst>
              <a:ext uri="{FF2B5EF4-FFF2-40B4-BE49-F238E27FC236}">
                <a16:creationId xmlns:a16="http://schemas.microsoft.com/office/drawing/2014/main" id="{34AED358-7D96-BF64-04E9-86CF7CDDDC61}"/>
              </a:ext>
            </a:extLst>
          </p:cNvPr>
          <p:cNvSpPr>
            <a:spLocks noGrp="1"/>
          </p:cNvSpPr>
          <p:nvPr>
            <p:ph sz="quarter" idx="11"/>
          </p:nvPr>
        </p:nvSpPr>
        <p:spPr/>
        <p:txBody>
          <a:bodyPr>
            <a:normAutofit fontScale="92500" lnSpcReduction="10000"/>
          </a:bodyPr>
          <a:lstStyle/>
          <a:p>
            <a:r>
              <a:rPr lang="en-US" dirty="0"/>
              <a:t>Participating in the WV CAH Network QAPI  Project is </a:t>
            </a:r>
            <a:r>
              <a:rPr lang="en-US" dirty="0">
                <a:solidFill>
                  <a:srgbClr val="FF0000"/>
                </a:solidFill>
              </a:rPr>
              <a:t>not mandatory</a:t>
            </a:r>
            <a:r>
              <a:rPr lang="en-US" dirty="0"/>
              <a:t>., but hopefully helpful for your CAH PI  program </a:t>
            </a:r>
          </a:p>
          <a:p>
            <a:endParaRPr lang="en-US" sz="2000" dirty="0"/>
          </a:p>
          <a:p>
            <a:r>
              <a:rPr lang="en-US" sz="2000" dirty="0"/>
              <a:t>The Swing Bed QAPI Project consists of </a:t>
            </a:r>
            <a:r>
              <a:rPr lang="en-US" sz="2000" dirty="0">
                <a:solidFill>
                  <a:srgbClr val="FF0000"/>
                </a:solidFill>
              </a:rPr>
              <a:t>collecting data to determine opportunities for improvement </a:t>
            </a:r>
            <a:r>
              <a:rPr lang="en-US" sz="2000" dirty="0"/>
              <a:t>in your SB program</a:t>
            </a:r>
          </a:p>
          <a:p>
            <a:pPr marL="0" indent="0">
              <a:buNone/>
            </a:pPr>
            <a:endParaRPr lang="en-US" dirty="0"/>
          </a:p>
          <a:p>
            <a:r>
              <a:rPr lang="en-US" dirty="0"/>
              <a:t>W</a:t>
            </a:r>
            <a:r>
              <a:rPr lang="en-US" sz="2000" dirty="0"/>
              <a:t>e </a:t>
            </a:r>
            <a:r>
              <a:rPr lang="en-US" sz="2000" dirty="0">
                <a:solidFill>
                  <a:srgbClr val="FF0000"/>
                </a:solidFill>
              </a:rPr>
              <a:t>applaud</a:t>
            </a:r>
            <a:r>
              <a:rPr lang="en-US" sz="2000" dirty="0"/>
              <a:t> you for trying to not only offer SB for a financial reason but also wanting to ensure you have a quality program which you can improve on and promote internally and externally </a:t>
            </a:r>
          </a:p>
          <a:p>
            <a:endParaRPr lang="en-US" dirty="0"/>
          </a:p>
          <a:p>
            <a:r>
              <a:rPr lang="en-US" dirty="0"/>
              <a:t>Thank you for your participation in this webinar today as </a:t>
            </a:r>
            <a:r>
              <a:rPr lang="en-US" dirty="0">
                <a:solidFill>
                  <a:srgbClr val="FF0000"/>
                </a:solidFill>
              </a:rPr>
              <a:t>part of your orientation to this project or as a refresher </a:t>
            </a:r>
          </a:p>
          <a:p>
            <a:endParaRPr lang="en-US" dirty="0"/>
          </a:p>
          <a:p>
            <a:r>
              <a:rPr lang="en-US" dirty="0"/>
              <a:t>The </a:t>
            </a:r>
            <a:r>
              <a:rPr lang="en-US" dirty="0">
                <a:solidFill>
                  <a:srgbClr val="FF0000"/>
                </a:solidFill>
              </a:rPr>
              <a:t>goal for today </a:t>
            </a:r>
            <a:r>
              <a:rPr lang="en-US" dirty="0"/>
              <a:t>is to ensure that every participating CAH starts on the same page for QAPI 2022-2023</a:t>
            </a:r>
          </a:p>
          <a:p>
            <a:pPr lvl="1">
              <a:buFont typeface="Arial" panose="020B0604020202020204" pitchFamily="34" charset="0"/>
              <a:buChar char="•"/>
            </a:pPr>
            <a:r>
              <a:rPr lang="en-US" dirty="0"/>
              <a:t>There will be an emphasis on common misunderstanding, entry errors etc and how outcomes may be negatively impacted</a:t>
            </a:r>
          </a:p>
          <a:p>
            <a:endParaRPr lang="en-US" dirty="0"/>
          </a:p>
        </p:txBody>
      </p:sp>
    </p:spTree>
    <p:extLst>
      <p:ext uri="{BB962C8B-B14F-4D97-AF65-F5344CB8AC3E}">
        <p14:creationId xmlns:p14="http://schemas.microsoft.com/office/powerpoint/2010/main" val="792776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4039" y="136525"/>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Primary Medical Condition Examples (cont’)</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20</a:t>
            </a:fld>
            <a:endParaRPr lang="en-US" dirty="0"/>
          </a:p>
        </p:txBody>
      </p:sp>
      <p:sp>
        <p:nvSpPr>
          <p:cNvPr id="5" name="TextBox 4">
            <a:extLst>
              <a:ext uri="{FF2B5EF4-FFF2-40B4-BE49-F238E27FC236}">
                <a16:creationId xmlns:a16="http://schemas.microsoft.com/office/drawing/2014/main" id="{C0AE13C4-1209-4546-90B5-C57FF0C5A083}"/>
              </a:ext>
            </a:extLst>
          </p:cNvPr>
          <p:cNvSpPr txBox="1"/>
          <p:nvPr/>
        </p:nvSpPr>
        <p:spPr>
          <a:xfrm>
            <a:off x="532598" y="695667"/>
            <a:ext cx="11126804" cy="5509200"/>
          </a:xfrm>
          <a:prstGeom prst="rect">
            <a:avLst/>
          </a:prstGeom>
          <a:noFill/>
        </p:spPr>
        <p:txBody>
          <a:bodyPr wrap="square">
            <a:spAutoFit/>
          </a:bodyPr>
          <a:lstStyle/>
          <a:p>
            <a:pPr>
              <a:buClr>
                <a:srgbClr val="C00000"/>
              </a:buClr>
              <a:defRPr/>
            </a:pPr>
            <a:r>
              <a:rPr lang="en-US" sz="1600" b="1" dirty="0">
                <a:solidFill>
                  <a:srgbClr val="FF0000"/>
                </a:solidFill>
              </a:rPr>
              <a:t>Example #3: </a:t>
            </a:r>
            <a:r>
              <a:rPr lang="en-US" sz="1600" dirty="0"/>
              <a:t>Mrs. H is a 78-year-old female with a history of hypertension and a hip replacement 2 years ago. She was admitted to an extended hospitalization for idiopathic pancreatitis. She had a central line placed during the hospitalization so she could receive TPN. She also received regular blood glucose monitoring and treatment with insulin when she became hyperglycemic. During her SNF stay, she is being transitioned from being NPO and receiving her nutrition parenterally to being able to tolerate oral nutrition. The hospital discharge diagnoses of idiopathic pancreatitis, hypertension, and malnutrition were incorporated into Mrs. H’s SNF medical record. </a:t>
            </a:r>
          </a:p>
          <a:p>
            <a:pPr marL="342900" indent="-342900">
              <a:buClr>
                <a:srgbClr val="C00000"/>
              </a:buClr>
              <a:buFont typeface="Arial" panose="020B0604020202020204" pitchFamily="34" charset="0"/>
              <a:buChar char="•"/>
              <a:defRPr/>
            </a:pPr>
            <a:endParaRPr lang="en-US" sz="1600" dirty="0"/>
          </a:p>
          <a:p>
            <a:pPr marL="342900" indent="-342900">
              <a:buClr>
                <a:srgbClr val="C00000"/>
              </a:buClr>
              <a:buFont typeface="Arial" panose="020B0604020202020204" pitchFamily="34" charset="0"/>
              <a:buChar char="•"/>
              <a:defRPr/>
            </a:pPr>
            <a:r>
              <a:rPr lang="en-US" sz="1600" b="1" dirty="0"/>
              <a:t>Coding:</a:t>
            </a:r>
            <a:r>
              <a:rPr lang="en-US" sz="1600" dirty="0"/>
              <a:t> Section 2 A (part 1) would be coded 13, Medically Complex Conditions. </a:t>
            </a:r>
          </a:p>
          <a:p>
            <a:pPr>
              <a:buClr>
                <a:srgbClr val="C00000"/>
              </a:buClr>
              <a:defRPr/>
            </a:pPr>
            <a:endParaRPr lang="en-US" sz="1600" dirty="0"/>
          </a:p>
          <a:p>
            <a:pPr marL="342900" indent="-342900">
              <a:buClr>
                <a:srgbClr val="C00000"/>
              </a:buClr>
              <a:buFont typeface="Arial" panose="020B0604020202020204" pitchFamily="34" charset="0"/>
              <a:buChar char="•"/>
              <a:defRPr/>
            </a:pPr>
            <a:r>
              <a:rPr lang="en-US" sz="1600" b="1" dirty="0"/>
              <a:t>Rationale:</a:t>
            </a:r>
            <a:r>
              <a:rPr lang="en-US" sz="1600" dirty="0"/>
              <a:t> Mrs. H had hospital care for pancreatitis immediately prior to her SNF stay. Her principal diagnosis of pancreatitis was included in the summary from the hospital. All other items are treatments due to pancreatitis</a:t>
            </a:r>
          </a:p>
          <a:p>
            <a:pPr marL="342900" indent="-342900">
              <a:buClr>
                <a:srgbClr val="C00000"/>
              </a:buClr>
              <a:buFont typeface="Arial" panose="020B0604020202020204" pitchFamily="34" charset="0"/>
              <a:buChar char="•"/>
              <a:defRPr/>
            </a:pPr>
            <a:endParaRPr lang="en-US" sz="1600" b="1" dirty="0">
              <a:solidFill>
                <a:srgbClr val="C00000"/>
              </a:solidFill>
            </a:endParaRPr>
          </a:p>
          <a:p>
            <a:pPr>
              <a:buClr>
                <a:srgbClr val="C00000"/>
              </a:buClr>
              <a:defRPr/>
            </a:pPr>
            <a:r>
              <a:rPr lang="en-US" sz="1600" b="1" dirty="0">
                <a:solidFill>
                  <a:srgbClr val="C00000"/>
                </a:solidFill>
              </a:rPr>
              <a:t>*************************************************************************************************************</a:t>
            </a:r>
          </a:p>
          <a:p>
            <a:pPr>
              <a:buClr>
                <a:srgbClr val="C00000"/>
              </a:buClr>
              <a:defRPr/>
            </a:pPr>
            <a:endParaRPr lang="en-US" sz="1600" b="1" dirty="0">
              <a:solidFill>
                <a:srgbClr val="C00000"/>
              </a:solidFill>
            </a:endParaRPr>
          </a:p>
          <a:p>
            <a:pPr>
              <a:buClr>
                <a:srgbClr val="C00000"/>
              </a:buClr>
              <a:defRPr/>
            </a:pPr>
            <a:r>
              <a:rPr lang="en-US" sz="1600" b="1" dirty="0">
                <a:solidFill>
                  <a:srgbClr val="FF0000"/>
                </a:solidFill>
              </a:rPr>
              <a:t>Example# 4:</a:t>
            </a:r>
            <a:r>
              <a:rPr lang="en-US" sz="1600" b="1" dirty="0"/>
              <a:t> </a:t>
            </a:r>
            <a:r>
              <a:rPr lang="en-US" sz="1600" dirty="0"/>
              <a:t>Mr. J is a 85 </a:t>
            </a:r>
            <a:r>
              <a:rPr lang="en-US" sz="1600" dirty="0" err="1"/>
              <a:t>y.o</a:t>
            </a:r>
            <a:r>
              <a:rPr lang="en-US" sz="1600" dirty="0"/>
              <a:t>. male with history of cardiovascular disease but well managed. He was admitted for a hip replacement with the plan for a short SB stay for rehab to allow for a safe return home. He lives alone and has 8 steps to his front door. While in acute care post surgery, he developed  a mild stroke which made rehab a bit more challenging. He was transferred to SB for rehab of both post-ortho and stroke. The provider’s notes simply refers to the SB admission post hip replacement and stroke. The team does not know what to choose for a primary medical condition.</a:t>
            </a:r>
          </a:p>
          <a:p>
            <a:pPr>
              <a:buClr>
                <a:srgbClr val="C00000"/>
              </a:buClr>
              <a:defRPr/>
            </a:pPr>
            <a:endParaRPr lang="en-US" sz="1600" dirty="0"/>
          </a:p>
          <a:p>
            <a:pPr>
              <a:buClr>
                <a:srgbClr val="C00000"/>
              </a:buClr>
              <a:defRPr/>
            </a:pPr>
            <a:r>
              <a:rPr lang="en-US" sz="1600" dirty="0"/>
              <a:t>My response: Discuss with physician for the need to identify a primary since the coders will also need such. Not seeing the patient, it appears that the hip replacement is more of an issue since he had a mild stroke. On the other hand, if the stoke was extensive and key aspect of the rehab, I probably would choose Stroke as primary as would the coder and post hip as secondary for SB. </a:t>
            </a:r>
          </a:p>
        </p:txBody>
      </p:sp>
    </p:spTree>
    <p:extLst>
      <p:ext uri="{BB962C8B-B14F-4D97-AF65-F5344CB8AC3E}">
        <p14:creationId xmlns:p14="http://schemas.microsoft.com/office/powerpoint/2010/main" val="1403106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8331" y="264748"/>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Major Surgery (Part B)</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21</a:t>
            </a:fld>
            <a:endParaRPr lang="en-US" dirty="0"/>
          </a:p>
        </p:txBody>
      </p:sp>
      <p:sp>
        <p:nvSpPr>
          <p:cNvPr id="8" name="TextBox 7">
            <a:extLst>
              <a:ext uri="{FF2B5EF4-FFF2-40B4-BE49-F238E27FC236}">
                <a16:creationId xmlns:a16="http://schemas.microsoft.com/office/drawing/2014/main" id="{CE88012C-BA55-4358-BD01-445D4F0B629E}"/>
              </a:ext>
            </a:extLst>
          </p:cNvPr>
          <p:cNvSpPr txBox="1"/>
          <p:nvPr/>
        </p:nvSpPr>
        <p:spPr>
          <a:xfrm>
            <a:off x="648331" y="2667001"/>
            <a:ext cx="10439971" cy="3693319"/>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t>Major surgery may have occurred anytime in the </a:t>
            </a:r>
            <a:r>
              <a:rPr lang="en-US" dirty="0">
                <a:solidFill>
                  <a:srgbClr val="FF0000"/>
                </a:solidFill>
              </a:rPr>
              <a:t>past 100 days up until their admission to swing bed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Includes</a:t>
            </a:r>
            <a:r>
              <a:rPr lang="en-US" dirty="0"/>
              <a:t> major surgery while the patient was in acute care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CMS has a very limited definition for major surgery:</a:t>
            </a:r>
          </a:p>
          <a:p>
            <a:pPr marL="638176" lvl="1" indent="-287338">
              <a:buFont typeface="Arial" panose="020B0604020202020204" pitchFamily="34" charset="0"/>
              <a:buChar char="•"/>
              <a:defRPr/>
            </a:pPr>
            <a:r>
              <a:rPr lang="en-US" altLang="en-US" dirty="0">
                <a:solidFill>
                  <a:srgbClr val="090807"/>
                </a:solidFill>
              </a:rPr>
              <a:t>Required at least </a:t>
            </a:r>
            <a:r>
              <a:rPr lang="en-US" altLang="en-US" dirty="0">
                <a:solidFill>
                  <a:srgbClr val="FF0000"/>
                </a:solidFill>
              </a:rPr>
              <a:t>1 overnight stay in the hospital </a:t>
            </a:r>
            <a:r>
              <a:rPr lang="en-US" altLang="en-US" dirty="0">
                <a:solidFill>
                  <a:srgbClr val="090807"/>
                </a:solidFill>
              </a:rPr>
              <a:t>– one would assume that it could be as an IP or OP overnight stay since for example, hip surgeries are now frequently an overnight stay only, yet, has some </a:t>
            </a:r>
            <a:r>
              <a:rPr lang="en-US" altLang="en-US" dirty="0">
                <a:solidFill>
                  <a:srgbClr val="FF0000"/>
                </a:solidFill>
              </a:rPr>
              <a:t>degree of risk to the patient</a:t>
            </a:r>
          </a:p>
          <a:p>
            <a:pPr marL="638176" lvl="1" indent="-287338">
              <a:buFont typeface="Arial" panose="020B0604020202020204" pitchFamily="34" charset="0"/>
              <a:buChar char="•"/>
              <a:defRPr/>
            </a:pPr>
            <a:r>
              <a:rPr lang="en-US" altLang="en-US" dirty="0">
                <a:solidFill>
                  <a:srgbClr val="090807"/>
                </a:solidFill>
              </a:rPr>
              <a:t>The surgery carried some degree of risk to the patient’s life or the potential for severe disability</a:t>
            </a:r>
          </a:p>
          <a:p>
            <a:pPr marL="638176" lvl="1" indent="-287338">
              <a:buFont typeface="Arial" panose="020B0604020202020204" pitchFamily="34" charset="0"/>
              <a:buChar char="•"/>
              <a:defRPr/>
            </a:pPr>
            <a:endParaRPr lang="en-US" altLang="en-US" dirty="0">
              <a:solidFill>
                <a:srgbClr val="090807"/>
              </a:solidFill>
            </a:endParaRPr>
          </a:p>
          <a:p>
            <a:pPr marL="280988" indent="-280988">
              <a:buFont typeface="Arial" panose="020B0604020202020204" pitchFamily="34" charset="0"/>
              <a:buChar char="•"/>
              <a:defRPr/>
            </a:pPr>
            <a:r>
              <a:rPr lang="en-US" altLang="en-US" dirty="0">
                <a:solidFill>
                  <a:srgbClr val="090807"/>
                </a:solidFill>
              </a:rPr>
              <a:t>Recommend you </a:t>
            </a:r>
            <a:r>
              <a:rPr lang="en-US" altLang="en-US" dirty="0">
                <a:solidFill>
                  <a:srgbClr val="FF0000"/>
                </a:solidFill>
              </a:rPr>
              <a:t>discuss with the PCP and HIM Coder </a:t>
            </a:r>
            <a:r>
              <a:rPr lang="en-US" altLang="en-US" dirty="0">
                <a:solidFill>
                  <a:srgbClr val="090807"/>
                </a:solidFill>
              </a:rPr>
              <a:t>if you have difficulty deciding on whether a surgery is considered major or not</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FEE3D81F-A373-40E3-833D-AA2C8E8B1F40}"/>
              </a:ext>
            </a:extLst>
          </p:cNvPr>
          <p:cNvPicPr>
            <a:picLocks noChangeAspect="1"/>
          </p:cNvPicPr>
          <p:nvPr/>
        </p:nvPicPr>
        <p:blipFill>
          <a:blip r:embed="rId2"/>
          <a:stretch>
            <a:fillRect/>
          </a:stretch>
        </p:blipFill>
        <p:spPr>
          <a:xfrm>
            <a:off x="648332" y="1013665"/>
            <a:ext cx="8679491" cy="1348535"/>
          </a:xfrm>
          <a:prstGeom prst="rect">
            <a:avLst/>
          </a:prstGeom>
          <a:ln>
            <a:solidFill>
              <a:schemeClr val="tx2"/>
            </a:solidFill>
          </a:ln>
        </p:spPr>
      </p:pic>
      <p:cxnSp>
        <p:nvCxnSpPr>
          <p:cNvPr id="11" name="Straight Connector 10">
            <a:extLst>
              <a:ext uri="{FF2B5EF4-FFF2-40B4-BE49-F238E27FC236}">
                <a16:creationId xmlns:a16="http://schemas.microsoft.com/office/drawing/2014/main" id="{94E4DE4B-320F-49B6-B77E-FEC609FA631D}"/>
              </a:ext>
            </a:extLst>
          </p:cNvPr>
          <p:cNvCxnSpPr>
            <a:cxnSpLocks/>
          </p:cNvCxnSpPr>
          <p:nvPr/>
        </p:nvCxnSpPr>
        <p:spPr>
          <a:xfrm>
            <a:off x="1740372" y="1725630"/>
            <a:ext cx="2133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D0C3156-33AB-4B2C-980B-68463083FCA5}"/>
              </a:ext>
            </a:extLst>
          </p:cNvPr>
          <p:cNvCxnSpPr/>
          <p:nvPr/>
        </p:nvCxnSpPr>
        <p:spPr>
          <a:xfrm flipH="1">
            <a:off x="6615764" y="583033"/>
            <a:ext cx="762000" cy="609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B8D7450-8AD1-43A4-A3A0-3BACAA5261BB}"/>
              </a:ext>
            </a:extLst>
          </p:cNvPr>
          <p:cNvCxnSpPr>
            <a:cxnSpLocks/>
          </p:cNvCxnSpPr>
          <p:nvPr/>
        </p:nvCxnSpPr>
        <p:spPr>
          <a:xfrm flipH="1" flipV="1">
            <a:off x="3873972" y="1837177"/>
            <a:ext cx="990601" cy="2170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0495D52A-8A4E-3BFE-8C50-E09F77E8F424}"/>
              </a:ext>
            </a:extLst>
          </p:cNvPr>
          <p:cNvSpPr/>
          <p:nvPr/>
        </p:nvSpPr>
        <p:spPr>
          <a:xfrm>
            <a:off x="6118459" y="1725630"/>
            <a:ext cx="1501541"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a:t>
            </a:r>
          </a:p>
          <a:p>
            <a:pPr algn="ctr"/>
            <a:r>
              <a:rPr lang="en-US" dirty="0"/>
              <a:t>Adjuster-</a:t>
            </a:r>
          </a:p>
        </p:txBody>
      </p:sp>
    </p:spTree>
    <p:extLst>
      <p:ext uri="{BB962C8B-B14F-4D97-AF65-F5344CB8AC3E}">
        <p14:creationId xmlns:p14="http://schemas.microsoft.com/office/powerpoint/2010/main" val="41379554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381" y="181169"/>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Prior Functioning (Part C)</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22</a:t>
            </a:fld>
            <a:endParaRPr lang="en-US" dirty="0"/>
          </a:p>
        </p:txBody>
      </p:sp>
      <p:sp>
        <p:nvSpPr>
          <p:cNvPr id="10" name="TextBox 9">
            <a:extLst>
              <a:ext uri="{FF2B5EF4-FFF2-40B4-BE49-F238E27FC236}">
                <a16:creationId xmlns:a16="http://schemas.microsoft.com/office/drawing/2014/main" id="{D683D8DE-36FD-4E39-A81B-721EC27FEC8E}"/>
              </a:ext>
            </a:extLst>
          </p:cNvPr>
          <p:cNvSpPr txBox="1"/>
          <p:nvPr/>
        </p:nvSpPr>
        <p:spPr>
          <a:xfrm>
            <a:off x="368969" y="3944791"/>
            <a:ext cx="11056592" cy="2215991"/>
          </a:xfrm>
          <a:prstGeom prst="rect">
            <a:avLst/>
          </a:prstGeom>
          <a:noFill/>
          <a:ln>
            <a:noFill/>
          </a:ln>
        </p:spPr>
        <p:txBody>
          <a:bodyPr wrap="square" rtlCol="0">
            <a:spAutoFit/>
          </a:bodyPr>
          <a:lstStyle/>
          <a:p>
            <a:pPr marL="231775" indent="-231775">
              <a:buClr>
                <a:srgbClr val="C00000"/>
              </a:buClr>
              <a:buFont typeface="Wingdings" panose="05000000000000000000" pitchFamily="2" charset="2"/>
              <a:buChar char="q"/>
            </a:pPr>
            <a:r>
              <a:rPr lang="en-US" sz="1400" b="1" dirty="0">
                <a:solidFill>
                  <a:srgbClr val="C00000"/>
                </a:solidFill>
              </a:rPr>
              <a:t>This could be completed by the care manager at the time of the admission </a:t>
            </a:r>
            <a:r>
              <a:rPr lang="en-US" sz="1400" b="1" dirty="0" err="1">
                <a:solidFill>
                  <a:srgbClr val="C00000"/>
                </a:solidFill>
              </a:rPr>
              <a:t>nterview</a:t>
            </a:r>
            <a:r>
              <a:rPr lang="en-US" sz="1400" b="1" dirty="0">
                <a:solidFill>
                  <a:srgbClr val="C00000"/>
                </a:solidFill>
              </a:rPr>
              <a:t> or by the therapist if involved – should be reviewed during the 1</a:t>
            </a:r>
            <a:r>
              <a:rPr lang="en-US" sz="1400" b="1" baseline="30000" dirty="0">
                <a:solidFill>
                  <a:srgbClr val="C00000"/>
                </a:solidFill>
              </a:rPr>
              <a:t>st </a:t>
            </a:r>
          </a:p>
          <a:p>
            <a:pPr>
              <a:buClr>
                <a:srgbClr val="C00000"/>
              </a:buClr>
            </a:pPr>
            <a:r>
              <a:rPr lang="en-US" sz="1400" b="1" baseline="30000" dirty="0">
                <a:solidFill>
                  <a:srgbClr val="C00000"/>
                </a:solidFill>
              </a:rPr>
              <a:t>         </a:t>
            </a:r>
            <a:r>
              <a:rPr lang="en-US" sz="1400" b="1" dirty="0">
                <a:solidFill>
                  <a:srgbClr val="C00000"/>
                </a:solidFill>
              </a:rPr>
              <a:t>IDT meeting</a:t>
            </a:r>
          </a:p>
          <a:p>
            <a:pPr marL="171450" lvl="1"/>
            <a:endParaRPr lang="en-US" altLang="en-US" sz="1200" dirty="0"/>
          </a:p>
          <a:p>
            <a:pPr marL="171450" lvl="1"/>
            <a:r>
              <a:rPr lang="en-US" altLang="en-US" sz="1200" dirty="0"/>
              <a:t>(3) Independent – </a:t>
            </a:r>
            <a:r>
              <a:rPr lang="en-US" altLang="en-US" sz="1200" b="1" dirty="0">
                <a:solidFill>
                  <a:srgbClr val="FF0000"/>
                </a:solidFill>
              </a:rPr>
              <a:t>NO Assistance</a:t>
            </a:r>
            <a:r>
              <a:rPr lang="en-US" altLang="en-US" sz="1200" dirty="0">
                <a:solidFill>
                  <a:srgbClr val="FF0000"/>
                </a:solidFill>
              </a:rPr>
              <a:t> </a:t>
            </a:r>
            <a:r>
              <a:rPr lang="en-US" altLang="en-US" sz="1200" dirty="0"/>
              <a:t>from a helper what-so-ever</a:t>
            </a:r>
          </a:p>
          <a:p>
            <a:pPr marL="171450" lvl="1"/>
            <a:r>
              <a:rPr lang="en-US" altLang="en-US" sz="1200" dirty="0"/>
              <a:t>(2) Needed </a:t>
            </a:r>
            <a:r>
              <a:rPr lang="en-US" altLang="en-US" sz="1200" b="1" dirty="0">
                <a:solidFill>
                  <a:srgbClr val="FF0000"/>
                </a:solidFill>
              </a:rPr>
              <a:t>some help </a:t>
            </a:r>
            <a:r>
              <a:rPr lang="en-US" altLang="en-US" sz="1200" dirty="0"/>
              <a:t>– in any amount - </a:t>
            </a:r>
            <a:r>
              <a:rPr lang="en-US" altLang="en-US" sz="1200" b="1" dirty="0"/>
              <a:t>(amount of help needed is not taken into account – just whether they need a helper or not)</a:t>
            </a:r>
            <a:endParaRPr lang="en-US" altLang="en-US" sz="1200" dirty="0"/>
          </a:p>
          <a:p>
            <a:pPr marL="171450" lvl="1"/>
            <a:r>
              <a:rPr lang="en-US" altLang="en-US" sz="1200" dirty="0"/>
              <a:t>(1) Dependent </a:t>
            </a:r>
            <a:r>
              <a:rPr lang="en-US" altLang="en-US" sz="1200" dirty="0">
                <a:solidFill>
                  <a:srgbClr val="FF0000"/>
                </a:solidFill>
              </a:rPr>
              <a:t>– </a:t>
            </a:r>
            <a:r>
              <a:rPr lang="en-US" altLang="en-US" sz="1200" b="1" dirty="0">
                <a:solidFill>
                  <a:srgbClr val="FF0000"/>
                </a:solidFill>
              </a:rPr>
              <a:t>a helper is a must </a:t>
            </a:r>
            <a:r>
              <a:rPr lang="en-US" altLang="en-US" sz="1200" b="1" dirty="0"/>
              <a:t>– </a:t>
            </a:r>
            <a:r>
              <a:rPr lang="en-US" altLang="en-US" sz="1200" dirty="0"/>
              <a:t>w/out the helper, the activity would not occur</a:t>
            </a:r>
          </a:p>
          <a:p>
            <a:pPr marL="171450" lvl="1"/>
            <a:r>
              <a:rPr lang="en-US" altLang="en-US" sz="1200" dirty="0"/>
              <a:t>(8) Unknown – </a:t>
            </a:r>
            <a:r>
              <a:rPr lang="en-US" altLang="en-US" sz="1200" b="1" dirty="0">
                <a:solidFill>
                  <a:srgbClr val="FF0000"/>
                </a:solidFill>
              </a:rPr>
              <a:t>only to be used if </a:t>
            </a:r>
            <a:r>
              <a:rPr lang="en-US" altLang="en-US" sz="1200" dirty="0"/>
              <a:t>the patient cannot say and there are no family/friends… who can inform us and the medical record does not have the information </a:t>
            </a:r>
          </a:p>
          <a:p>
            <a:pPr marL="171450" lvl="1"/>
            <a:r>
              <a:rPr lang="en-US" altLang="en-US" sz="1200" b="1" dirty="0"/>
              <a:t>(9) </a:t>
            </a:r>
            <a:r>
              <a:rPr lang="en-US" altLang="en-US" sz="1200" b="1" dirty="0">
                <a:solidFill>
                  <a:srgbClr val="FF0000"/>
                </a:solidFill>
              </a:rPr>
              <a:t>Not applicable</a:t>
            </a:r>
            <a:r>
              <a:rPr lang="en-US" altLang="en-US" sz="1200" b="1" dirty="0"/>
              <a:t> </a:t>
            </a:r>
            <a:r>
              <a:rPr lang="en-US" altLang="en-US" sz="1200" dirty="0"/>
              <a:t>– one would expect that you would have a code 1, 2 or 3 for (A) self-care because that is a must but feasible that you would have N/A for ambulation and stairs if the patient does not do that. Same goes for functional cognition – </a:t>
            </a:r>
            <a:r>
              <a:rPr lang="en-US" altLang="en-US" sz="1200" b="1" dirty="0">
                <a:solidFill>
                  <a:srgbClr val="C00000"/>
                </a:solidFill>
              </a:rPr>
              <a:t>so, If the patient was unable to do the everyday activity prior to admission to acute, code as 9, Not Applicable</a:t>
            </a:r>
          </a:p>
          <a:p>
            <a:pPr marL="742950" lvl="1" indent="-285750">
              <a:buFont typeface="Arial" panose="020B0604020202020204" pitchFamily="34" charset="0"/>
              <a:buChar char="•"/>
            </a:pPr>
            <a:endParaRPr lang="en-US" sz="1400" dirty="0"/>
          </a:p>
        </p:txBody>
      </p:sp>
      <p:pic>
        <p:nvPicPr>
          <p:cNvPr id="3" name="Picture 2">
            <a:extLst>
              <a:ext uri="{FF2B5EF4-FFF2-40B4-BE49-F238E27FC236}">
                <a16:creationId xmlns:a16="http://schemas.microsoft.com/office/drawing/2014/main" id="{E639BA8F-D9E7-4F52-8025-C7AC84294185}"/>
              </a:ext>
            </a:extLst>
          </p:cNvPr>
          <p:cNvPicPr>
            <a:picLocks noChangeAspect="1"/>
          </p:cNvPicPr>
          <p:nvPr/>
        </p:nvPicPr>
        <p:blipFill>
          <a:blip r:embed="rId2"/>
          <a:stretch>
            <a:fillRect/>
          </a:stretch>
        </p:blipFill>
        <p:spPr>
          <a:xfrm>
            <a:off x="472381" y="752964"/>
            <a:ext cx="6809524" cy="3104762"/>
          </a:xfrm>
          <a:prstGeom prst="rect">
            <a:avLst/>
          </a:prstGeom>
          <a:ln>
            <a:solidFill>
              <a:schemeClr val="accent1"/>
            </a:solidFill>
          </a:ln>
        </p:spPr>
      </p:pic>
      <p:cxnSp>
        <p:nvCxnSpPr>
          <p:cNvPr id="8" name="Straight Connector 7">
            <a:extLst>
              <a:ext uri="{FF2B5EF4-FFF2-40B4-BE49-F238E27FC236}">
                <a16:creationId xmlns:a16="http://schemas.microsoft.com/office/drawing/2014/main" id="{407F7B59-1877-4A72-8938-DEE8B4980854}"/>
              </a:ext>
            </a:extLst>
          </p:cNvPr>
          <p:cNvCxnSpPr>
            <a:cxnSpLocks/>
          </p:cNvCxnSpPr>
          <p:nvPr/>
        </p:nvCxnSpPr>
        <p:spPr>
          <a:xfrm>
            <a:off x="4213460" y="1224012"/>
            <a:ext cx="304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2A2BC2-E8DB-4709-803D-428F40972DD5}"/>
              </a:ext>
            </a:extLst>
          </p:cNvPr>
          <p:cNvCxnSpPr>
            <a:cxnSpLocks/>
          </p:cNvCxnSpPr>
          <p:nvPr/>
        </p:nvCxnSpPr>
        <p:spPr>
          <a:xfrm>
            <a:off x="5537736" y="2589998"/>
            <a:ext cx="1219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F06CA0-407C-4B9E-9113-A0AFDB12F439}"/>
              </a:ext>
            </a:extLst>
          </p:cNvPr>
          <p:cNvCxnSpPr>
            <a:cxnSpLocks/>
          </p:cNvCxnSpPr>
          <p:nvPr/>
        </p:nvCxnSpPr>
        <p:spPr>
          <a:xfrm>
            <a:off x="5310739" y="2877152"/>
            <a:ext cx="1676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1E62ED-518B-46CF-86B8-994CB259223D}"/>
              </a:ext>
            </a:extLst>
          </p:cNvPr>
          <p:cNvCxnSpPr>
            <a:cxnSpLocks/>
          </p:cNvCxnSpPr>
          <p:nvPr/>
        </p:nvCxnSpPr>
        <p:spPr>
          <a:xfrm>
            <a:off x="4507832" y="3218046"/>
            <a:ext cx="2514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C26FEC-7A1F-4909-B43A-B56E57ECD5FE}"/>
              </a:ext>
            </a:extLst>
          </p:cNvPr>
          <p:cNvCxnSpPr>
            <a:cxnSpLocks/>
          </p:cNvCxnSpPr>
          <p:nvPr/>
        </p:nvCxnSpPr>
        <p:spPr>
          <a:xfrm>
            <a:off x="5134850" y="3620703"/>
            <a:ext cx="4550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18B3D01-F9EB-47B5-8CB1-A7145B93F8A4}"/>
              </a:ext>
            </a:extLst>
          </p:cNvPr>
          <p:cNvCxnSpPr>
            <a:cxnSpLocks/>
          </p:cNvCxnSpPr>
          <p:nvPr/>
        </p:nvCxnSpPr>
        <p:spPr>
          <a:xfrm>
            <a:off x="3593433" y="3857726"/>
            <a:ext cx="3276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DC9353-9545-48C1-89D6-762E0ED40B93}"/>
              </a:ext>
            </a:extLst>
          </p:cNvPr>
          <p:cNvCxnSpPr>
            <a:cxnSpLocks/>
          </p:cNvCxnSpPr>
          <p:nvPr/>
        </p:nvCxnSpPr>
        <p:spPr>
          <a:xfrm>
            <a:off x="5791200" y="3620703"/>
            <a:ext cx="119593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C98F01C-4685-4B62-A7FD-097F8EE7FBAD}"/>
              </a:ext>
            </a:extLst>
          </p:cNvPr>
          <p:cNvCxnSpPr>
            <a:cxnSpLocks/>
          </p:cNvCxnSpPr>
          <p:nvPr/>
        </p:nvCxnSpPr>
        <p:spPr>
          <a:xfrm>
            <a:off x="5346032" y="1942699"/>
            <a:ext cx="1676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3C947F-E8A2-4B67-8FFF-8D4427D1C7F3}"/>
              </a:ext>
            </a:extLst>
          </p:cNvPr>
          <p:cNvCxnSpPr>
            <a:cxnSpLocks/>
          </p:cNvCxnSpPr>
          <p:nvPr/>
        </p:nvCxnSpPr>
        <p:spPr>
          <a:xfrm>
            <a:off x="3632736" y="2229050"/>
            <a:ext cx="1905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4F7AFF6-8068-4F10-885C-A3579CFE1899}"/>
              </a:ext>
            </a:extLst>
          </p:cNvPr>
          <p:cNvSpPr/>
          <p:nvPr/>
        </p:nvSpPr>
        <p:spPr>
          <a:xfrm>
            <a:off x="7525002" y="752964"/>
            <a:ext cx="2903229" cy="2708434"/>
          </a:xfrm>
          <a:prstGeom prst="rect">
            <a:avLst/>
          </a:prstGeom>
          <a:solidFill>
            <a:schemeClr val="accent1">
              <a:lumMod val="20000"/>
              <a:lumOff val="80000"/>
            </a:schemeClr>
          </a:solidFill>
        </p:spPr>
        <p:txBody>
          <a:bodyPr wrap="square">
            <a:spAutoFit/>
          </a:bodyPr>
          <a:lstStyle/>
          <a:p>
            <a:pPr marL="285750" indent="-285750" eaLnBrk="1" hangingPunct="1">
              <a:buFont typeface="Arial" panose="020B0604020202020204" pitchFamily="34" charset="0"/>
              <a:buChar char="•"/>
              <a:defRPr/>
            </a:pPr>
            <a:r>
              <a:rPr lang="en-US" sz="1400" dirty="0">
                <a:latin typeface="+mj-lt"/>
              </a:rPr>
              <a:t>Ask the patient or his or her family and review the patient’s medical records describing the patient’s </a:t>
            </a:r>
            <a:r>
              <a:rPr lang="en-US" sz="1400" dirty="0">
                <a:solidFill>
                  <a:srgbClr val="FF0000"/>
                </a:solidFill>
                <a:latin typeface="+mj-lt"/>
              </a:rPr>
              <a:t>prior functioning with everyday activities</a:t>
            </a:r>
            <a:r>
              <a:rPr lang="en-US" sz="1600" b="1" dirty="0">
                <a:solidFill>
                  <a:srgbClr val="FF0000"/>
                </a:solidFill>
                <a:latin typeface="+mj-lt"/>
              </a:rPr>
              <a:t> </a:t>
            </a:r>
            <a:r>
              <a:rPr lang="en-US" sz="1400" dirty="0">
                <a:solidFill>
                  <a:srgbClr val="FF0000"/>
                </a:solidFill>
                <a:latin typeface="+mj-lt"/>
              </a:rPr>
              <a:t>before they got sick even if they were sick for 3 weeks before admission to acute</a:t>
            </a:r>
            <a:r>
              <a:rPr lang="en-US" sz="1400" dirty="0">
                <a:latin typeface="+mj-lt"/>
              </a:rPr>
              <a:t>. </a:t>
            </a:r>
          </a:p>
          <a:p>
            <a:pPr marL="285750" indent="-285750" eaLnBrk="1" hangingPunct="1">
              <a:buFont typeface="Arial" panose="020B0604020202020204" pitchFamily="34" charset="0"/>
              <a:buChar char="•"/>
              <a:defRPr/>
            </a:pPr>
            <a:endParaRPr lang="en-US" sz="1400" dirty="0">
              <a:latin typeface="+mj-lt"/>
            </a:endParaRPr>
          </a:p>
          <a:p>
            <a:pPr marL="285750" indent="-285750" eaLnBrk="1" hangingPunct="1">
              <a:buFont typeface="Arial" panose="020B0604020202020204" pitchFamily="34" charset="0"/>
              <a:buChar char="•"/>
              <a:defRPr/>
            </a:pPr>
            <a:r>
              <a:rPr lang="en-US" sz="1400" dirty="0">
                <a:latin typeface="+mj-lt"/>
              </a:rPr>
              <a:t>Do not just use “yes” ‘No” questions</a:t>
            </a:r>
          </a:p>
        </p:txBody>
      </p:sp>
      <p:cxnSp>
        <p:nvCxnSpPr>
          <p:cNvPr id="16" name="Straight Connector 15">
            <a:extLst>
              <a:ext uri="{FF2B5EF4-FFF2-40B4-BE49-F238E27FC236}">
                <a16:creationId xmlns:a16="http://schemas.microsoft.com/office/drawing/2014/main" id="{E88B7FDB-4E94-4238-B858-2C8E0EBE542A}"/>
              </a:ext>
            </a:extLst>
          </p:cNvPr>
          <p:cNvCxnSpPr>
            <a:cxnSpLocks/>
          </p:cNvCxnSpPr>
          <p:nvPr/>
        </p:nvCxnSpPr>
        <p:spPr>
          <a:xfrm>
            <a:off x="975360" y="1224012"/>
            <a:ext cx="1371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A2D4097-5EB6-2B10-BEB2-C2DF2B86653E}"/>
              </a:ext>
            </a:extLst>
          </p:cNvPr>
          <p:cNvSpPr/>
          <p:nvPr/>
        </p:nvSpPr>
        <p:spPr>
          <a:xfrm>
            <a:off x="10442260" y="1390945"/>
            <a:ext cx="1501541"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a:t>
            </a:r>
          </a:p>
          <a:p>
            <a:pPr algn="ctr"/>
            <a:r>
              <a:rPr lang="en-US" dirty="0"/>
              <a:t>Adjuster</a:t>
            </a:r>
          </a:p>
        </p:txBody>
      </p:sp>
    </p:spTree>
    <p:extLst>
      <p:ext uri="{BB962C8B-B14F-4D97-AF65-F5344CB8AC3E}">
        <p14:creationId xmlns:p14="http://schemas.microsoft.com/office/powerpoint/2010/main" val="15419916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6229"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Prior Device Use (Part D)</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23</a:t>
            </a:fld>
            <a:endParaRPr lang="en-US" dirty="0"/>
          </a:p>
        </p:txBody>
      </p:sp>
      <p:sp>
        <p:nvSpPr>
          <p:cNvPr id="10" name="TextBox 9">
            <a:extLst>
              <a:ext uri="{FF2B5EF4-FFF2-40B4-BE49-F238E27FC236}">
                <a16:creationId xmlns:a16="http://schemas.microsoft.com/office/drawing/2014/main" id="{D683D8DE-36FD-4E39-A81B-721EC27FEC8E}"/>
              </a:ext>
            </a:extLst>
          </p:cNvPr>
          <p:cNvSpPr txBox="1"/>
          <p:nvPr/>
        </p:nvSpPr>
        <p:spPr>
          <a:xfrm>
            <a:off x="1096229" y="3195102"/>
            <a:ext cx="8236131" cy="3046988"/>
          </a:xfrm>
          <a:prstGeom prst="rect">
            <a:avLst/>
          </a:prstGeom>
          <a:noFill/>
          <a:ln>
            <a:noFill/>
          </a:ln>
        </p:spPr>
        <p:txBody>
          <a:bodyPr wrap="square" rtlCol="0">
            <a:spAutoFit/>
          </a:bodyPr>
          <a:lstStyle/>
          <a:p>
            <a:pPr marL="174625" indent="-174625">
              <a:buFont typeface="Arial" panose="020B0604020202020204" pitchFamily="34" charset="0"/>
              <a:buChar char="•"/>
            </a:pPr>
            <a:r>
              <a:rPr lang="en-US" sz="1600" dirty="0">
                <a:solidFill>
                  <a:srgbClr val="FF0000"/>
                </a:solidFill>
              </a:rPr>
              <a:t>Does not apply to </a:t>
            </a:r>
            <a:r>
              <a:rPr lang="en-US" sz="1600" dirty="0"/>
              <a:t>devices given to them during the acute hospitalization</a:t>
            </a:r>
          </a:p>
          <a:p>
            <a:pPr marL="174625" indent="-174625">
              <a:buFont typeface="Arial" panose="020B0604020202020204" pitchFamily="34" charset="0"/>
              <a:buChar char="•"/>
            </a:pPr>
            <a:endParaRPr lang="en-US" altLang="en-US" sz="1600" dirty="0"/>
          </a:p>
          <a:p>
            <a:pPr marL="631825" lvl="1" indent="-174625">
              <a:buFont typeface="Arial" panose="020B0604020202020204" pitchFamily="34" charset="0"/>
              <a:buChar char="•"/>
            </a:pPr>
            <a:r>
              <a:rPr lang="en-US" altLang="en-US" sz="1600" dirty="0"/>
              <a:t>If patient was not using a device prior to acute hospitalization but was given a walker or w/c during the acute stay for his/her ambulation – the answer would be “Z” none of the above</a:t>
            </a:r>
          </a:p>
          <a:p>
            <a:pPr marL="174625" indent="-174625">
              <a:buFont typeface="Arial" panose="020B0604020202020204" pitchFamily="34" charset="0"/>
              <a:buChar char="•"/>
            </a:pPr>
            <a:endParaRPr lang="en-US" altLang="en-US" sz="1600" dirty="0"/>
          </a:p>
          <a:p>
            <a:pPr marL="174625" indent="-174625">
              <a:buFont typeface="Arial" panose="020B0604020202020204" pitchFamily="34" charset="0"/>
              <a:buChar char="•"/>
            </a:pPr>
            <a:r>
              <a:rPr lang="en-US" altLang="en-US" sz="1600" dirty="0">
                <a:solidFill>
                  <a:srgbClr val="FF0000"/>
                </a:solidFill>
              </a:rPr>
              <a:t>Ensure that the device is required for their mobility </a:t>
            </a:r>
            <a:r>
              <a:rPr lang="en-US" altLang="en-US" sz="1600" dirty="0"/>
              <a:t>– for instance, if husband had a chair lift before passing and wife now uses it because its easier though not required to go from sit-to-stand, “C” Mechanical Lift would not be checked off</a:t>
            </a:r>
          </a:p>
          <a:p>
            <a:pPr marL="174625" indent="-174625">
              <a:buFont typeface="Arial" panose="020B0604020202020204" pitchFamily="34" charset="0"/>
              <a:buChar char="•"/>
            </a:pPr>
            <a:endParaRPr lang="en-US" altLang="en-US" sz="1600" dirty="0"/>
          </a:p>
          <a:p>
            <a:pPr marL="174625" indent="-174625">
              <a:buFont typeface="Arial" panose="020B0604020202020204" pitchFamily="34" charset="0"/>
              <a:buChar char="•"/>
            </a:pPr>
            <a:r>
              <a:rPr lang="en-US" altLang="en-US" sz="1600" dirty="0"/>
              <a:t>If the patient was using a </a:t>
            </a:r>
            <a:r>
              <a:rPr lang="en-US" altLang="en-US" sz="1600" dirty="0">
                <a:solidFill>
                  <a:srgbClr val="FF0000"/>
                </a:solidFill>
              </a:rPr>
              <a:t>walking cane, then check “Z” – none of the above</a:t>
            </a:r>
          </a:p>
          <a:p>
            <a:r>
              <a:rPr lang="en-US" sz="1600" dirty="0">
                <a:solidFill>
                  <a:srgbClr val="FF0000"/>
                </a:solidFill>
              </a:rPr>
              <a:t>  </a:t>
            </a:r>
          </a:p>
        </p:txBody>
      </p:sp>
      <p:cxnSp>
        <p:nvCxnSpPr>
          <p:cNvPr id="11" name="Straight Connector 10">
            <a:extLst>
              <a:ext uri="{FF2B5EF4-FFF2-40B4-BE49-F238E27FC236}">
                <a16:creationId xmlns:a16="http://schemas.microsoft.com/office/drawing/2014/main" id="{92F06CA0-407C-4B9E-9113-A0AFDB12F439}"/>
              </a:ext>
            </a:extLst>
          </p:cNvPr>
          <p:cNvCxnSpPr>
            <a:cxnSpLocks/>
          </p:cNvCxnSpPr>
          <p:nvPr/>
        </p:nvCxnSpPr>
        <p:spPr>
          <a:xfrm>
            <a:off x="5105400" y="2819400"/>
            <a:ext cx="1676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4F7AFF6-8068-4F10-885C-A3579CFE1899}"/>
              </a:ext>
            </a:extLst>
          </p:cNvPr>
          <p:cNvSpPr/>
          <p:nvPr/>
        </p:nvSpPr>
        <p:spPr>
          <a:xfrm>
            <a:off x="8164629" y="1070610"/>
            <a:ext cx="2221029" cy="1815882"/>
          </a:xfrm>
          <a:prstGeom prst="rect">
            <a:avLst/>
          </a:prstGeom>
          <a:solidFill>
            <a:schemeClr val="accent1">
              <a:lumMod val="20000"/>
              <a:lumOff val="80000"/>
            </a:schemeClr>
          </a:solidFill>
        </p:spPr>
        <p:txBody>
          <a:bodyPr wrap="square">
            <a:spAutoFit/>
          </a:bodyPr>
          <a:lstStyle/>
          <a:p>
            <a:pPr marL="285750" indent="-285750" eaLnBrk="1" hangingPunct="1">
              <a:buFont typeface="Arial" panose="020B0604020202020204" pitchFamily="34" charset="0"/>
              <a:buChar char="•"/>
              <a:defRPr/>
            </a:pPr>
            <a:r>
              <a:rPr lang="en-US" sz="1400" dirty="0">
                <a:latin typeface="+mj-lt"/>
              </a:rPr>
              <a:t>Ask the patient or his/her family and review the patient’s medical records</a:t>
            </a:r>
          </a:p>
          <a:p>
            <a:pPr marL="285750" indent="-285750" eaLnBrk="1" hangingPunct="1">
              <a:buFont typeface="Arial" panose="020B0604020202020204" pitchFamily="34" charset="0"/>
              <a:buChar char="•"/>
              <a:defRPr/>
            </a:pPr>
            <a:endParaRPr lang="en-US" sz="1400" b="1" dirty="0">
              <a:latin typeface="+mj-lt"/>
            </a:endParaRPr>
          </a:p>
          <a:p>
            <a:pPr marL="285750" indent="-285750" eaLnBrk="1" hangingPunct="1">
              <a:buFont typeface="Arial" panose="020B0604020202020204" pitchFamily="34" charset="0"/>
              <a:buChar char="•"/>
              <a:defRPr/>
            </a:pPr>
            <a:r>
              <a:rPr lang="en-US" sz="1400" dirty="0">
                <a:latin typeface="+mj-lt"/>
              </a:rPr>
              <a:t>Have them explain why they use the device</a:t>
            </a:r>
            <a:endParaRPr lang="en-US" sz="1600" dirty="0">
              <a:latin typeface="+mj-lt"/>
            </a:endParaRPr>
          </a:p>
        </p:txBody>
      </p:sp>
      <p:pic>
        <p:nvPicPr>
          <p:cNvPr id="2" name="Picture 1">
            <a:extLst>
              <a:ext uri="{FF2B5EF4-FFF2-40B4-BE49-F238E27FC236}">
                <a16:creationId xmlns:a16="http://schemas.microsoft.com/office/drawing/2014/main" id="{B210478A-199A-4855-8D83-DD0840739E6C}"/>
              </a:ext>
            </a:extLst>
          </p:cNvPr>
          <p:cNvPicPr>
            <a:picLocks noChangeAspect="1"/>
          </p:cNvPicPr>
          <p:nvPr/>
        </p:nvPicPr>
        <p:blipFill>
          <a:blip r:embed="rId2"/>
          <a:stretch>
            <a:fillRect/>
          </a:stretch>
        </p:blipFill>
        <p:spPr>
          <a:xfrm>
            <a:off x="1096229" y="910888"/>
            <a:ext cx="6828571" cy="2104762"/>
          </a:xfrm>
          <a:prstGeom prst="rect">
            <a:avLst/>
          </a:prstGeom>
          <a:ln>
            <a:solidFill>
              <a:schemeClr val="accent1"/>
            </a:solidFill>
          </a:ln>
        </p:spPr>
      </p:pic>
      <p:sp>
        <p:nvSpPr>
          <p:cNvPr id="5" name="Rectangle 4">
            <a:extLst>
              <a:ext uri="{FF2B5EF4-FFF2-40B4-BE49-F238E27FC236}">
                <a16:creationId xmlns:a16="http://schemas.microsoft.com/office/drawing/2014/main" id="{D8C1FBC3-1CB5-4620-B79F-FA199E4BA3D4}"/>
              </a:ext>
            </a:extLst>
          </p:cNvPr>
          <p:cNvSpPr/>
          <p:nvPr/>
        </p:nvSpPr>
        <p:spPr>
          <a:xfrm>
            <a:off x="3304541" y="2236603"/>
            <a:ext cx="3477259" cy="2349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Walker of any type – does not include canes </a:t>
            </a:r>
          </a:p>
        </p:txBody>
      </p:sp>
      <p:cxnSp>
        <p:nvCxnSpPr>
          <p:cNvPr id="22" name="Straight Connector 21">
            <a:extLst>
              <a:ext uri="{FF2B5EF4-FFF2-40B4-BE49-F238E27FC236}">
                <a16:creationId xmlns:a16="http://schemas.microsoft.com/office/drawing/2014/main" id="{E51F9499-92B1-4C3E-9632-E1DD10435F8A}"/>
              </a:ext>
            </a:extLst>
          </p:cNvPr>
          <p:cNvCxnSpPr>
            <a:cxnSpLocks/>
          </p:cNvCxnSpPr>
          <p:nvPr/>
        </p:nvCxnSpPr>
        <p:spPr>
          <a:xfrm>
            <a:off x="3477929" y="1208055"/>
            <a:ext cx="365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3320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9549" y="85027"/>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r>
              <a:rPr lang="en-US" sz="2400" dirty="0"/>
              <a:t>Bladder &amp; Bowel Continence (Part E)/ Pressure Ulcer (Part F)</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24</a:t>
            </a:fld>
            <a:endParaRPr lang="en-US" dirty="0"/>
          </a:p>
        </p:txBody>
      </p:sp>
      <p:pic>
        <p:nvPicPr>
          <p:cNvPr id="3" name="Picture 2">
            <a:extLst>
              <a:ext uri="{FF2B5EF4-FFF2-40B4-BE49-F238E27FC236}">
                <a16:creationId xmlns:a16="http://schemas.microsoft.com/office/drawing/2014/main" id="{391D9D2F-75A6-4CA3-85ED-B083FAA9E5C5}"/>
              </a:ext>
            </a:extLst>
          </p:cNvPr>
          <p:cNvPicPr>
            <a:picLocks noChangeAspect="1"/>
          </p:cNvPicPr>
          <p:nvPr/>
        </p:nvPicPr>
        <p:blipFill>
          <a:blip r:embed="rId2"/>
          <a:stretch>
            <a:fillRect/>
          </a:stretch>
        </p:blipFill>
        <p:spPr>
          <a:xfrm>
            <a:off x="1259549" y="649939"/>
            <a:ext cx="6436651" cy="3742239"/>
          </a:xfrm>
          <a:prstGeom prst="rect">
            <a:avLst/>
          </a:prstGeom>
          <a:ln>
            <a:solidFill>
              <a:schemeClr val="accent1"/>
            </a:solidFill>
          </a:ln>
        </p:spPr>
      </p:pic>
      <p:cxnSp>
        <p:nvCxnSpPr>
          <p:cNvPr id="9" name="Straight Arrow Connector 8">
            <a:extLst>
              <a:ext uri="{FF2B5EF4-FFF2-40B4-BE49-F238E27FC236}">
                <a16:creationId xmlns:a16="http://schemas.microsoft.com/office/drawing/2014/main" id="{062ED250-0CF9-46FA-A42E-F20DB4FE12D4}"/>
              </a:ext>
            </a:extLst>
          </p:cNvPr>
          <p:cNvCxnSpPr>
            <a:cxnSpLocks/>
          </p:cNvCxnSpPr>
          <p:nvPr/>
        </p:nvCxnSpPr>
        <p:spPr>
          <a:xfrm flipH="1">
            <a:off x="3543300" y="878290"/>
            <a:ext cx="1143000" cy="4132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4FDC7FB-3415-41E0-99D7-4CFD4DBA86FC}"/>
              </a:ext>
            </a:extLst>
          </p:cNvPr>
          <p:cNvCxnSpPr>
            <a:cxnSpLocks/>
          </p:cNvCxnSpPr>
          <p:nvPr/>
        </p:nvCxnSpPr>
        <p:spPr>
          <a:xfrm flipH="1">
            <a:off x="3619500" y="2759639"/>
            <a:ext cx="1066800" cy="3355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B573791-54A7-48A7-A0B8-5359684CBE79}"/>
              </a:ext>
            </a:extLst>
          </p:cNvPr>
          <p:cNvSpPr txBox="1"/>
          <p:nvPr/>
        </p:nvSpPr>
        <p:spPr>
          <a:xfrm>
            <a:off x="8077200" y="1613118"/>
            <a:ext cx="1676400" cy="2000548"/>
          </a:xfrm>
          <a:prstGeom prst="rect">
            <a:avLst/>
          </a:prstGeom>
          <a:solidFill>
            <a:schemeClr val="accent4">
              <a:lumMod val="20000"/>
              <a:lumOff val="80000"/>
            </a:schemeClr>
          </a:solidFill>
          <a:ln>
            <a:solidFill>
              <a:schemeClr val="accent1"/>
            </a:solidFill>
          </a:ln>
        </p:spPr>
        <p:txBody>
          <a:bodyPr wrap="square" rtlCol="0">
            <a:spAutoFit/>
          </a:bodyPr>
          <a:lstStyle/>
          <a:p>
            <a:pPr marL="174625" indent="-174625">
              <a:buFont typeface="Arial" panose="020B0604020202020204" pitchFamily="34" charset="0"/>
              <a:buChar char="•"/>
            </a:pPr>
            <a:endParaRPr lang="en-US" sz="1400" dirty="0"/>
          </a:p>
          <a:p>
            <a:pPr marL="174625" indent="-174625">
              <a:buFont typeface="Arial" panose="020B0604020202020204" pitchFamily="34" charset="0"/>
              <a:buChar char="•"/>
            </a:pPr>
            <a:r>
              <a:rPr lang="en-US" sz="1600" dirty="0"/>
              <a:t>Do read the definitions carefully in order to assign the proper code</a:t>
            </a:r>
          </a:p>
          <a:p>
            <a:pPr marL="174625" indent="-174625">
              <a:buFont typeface="Arial" panose="020B0604020202020204" pitchFamily="34" charset="0"/>
              <a:buChar char="•"/>
            </a:pPr>
            <a:endParaRPr lang="en-US" altLang="en-US" sz="1600" dirty="0"/>
          </a:p>
          <a:p>
            <a:pPr marL="742950" lvl="1" indent="-285750">
              <a:buFont typeface="Arial" panose="020B0604020202020204" pitchFamily="34" charset="0"/>
              <a:buChar char="•"/>
            </a:pPr>
            <a:endParaRPr lang="en-US" sz="1400" dirty="0"/>
          </a:p>
        </p:txBody>
      </p:sp>
      <p:pic>
        <p:nvPicPr>
          <p:cNvPr id="15" name="Picture 14">
            <a:extLst>
              <a:ext uri="{FF2B5EF4-FFF2-40B4-BE49-F238E27FC236}">
                <a16:creationId xmlns:a16="http://schemas.microsoft.com/office/drawing/2014/main" id="{30E93EFD-6475-432C-B4CB-2D8093332293}"/>
              </a:ext>
            </a:extLst>
          </p:cNvPr>
          <p:cNvPicPr>
            <a:picLocks noChangeAspect="1"/>
          </p:cNvPicPr>
          <p:nvPr/>
        </p:nvPicPr>
        <p:blipFill>
          <a:blip r:embed="rId3"/>
          <a:stretch>
            <a:fillRect/>
          </a:stretch>
        </p:blipFill>
        <p:spPr>
          <a:xfrm>
            <a:off x="1259549" y="4498563"/>
            <a:ext cx="3709453" cy="1700166"/>
          </a:xfrm>
          <a:prstGeom prst="rect">
            <a:avLst/>
          </a:prstGeom>
          <a:ln>
            <a:solidFill>
              <a:schemeClr val="accent1"/>
            </a:solidFill>
          </a:ln>
        </p:spPr>
      </p:pic>
      <p:sp>
        <p:nvSpPr>
          <p:cNvPr id="16" name="TextBox 15">
            <a:extLst>
              <a:ext uri="{FF2B5EF4-FFF2-40B4-BE49-F238E27FC236}">
                <a16:creationId xmlns:a16="http://schemas.microsoft.com/office/drawing/2014/main" id="{0738F06B-9E2C-4CD4-B3E8-BAC6C9A2EF58}"/>
              </a:ext>
            </a:extLst>
          </p:cNvPr>
          <p:cNvSpPr txBox="1"/>
          <p:nvPr/>
        </p:nvSpPr>
        <p:spPr>
          <a:xfrm>
            <a:off x="5410201" y="5040869"/>
            <a:ext cx="3428715" cy="338554"/>
          </a:xfrm>
          <a:prstGeom prst="rect">
            <a:avLst/>
          </a:prstGeom>
          <a:solidFill>
            <a:schemeClr val="accent4">
              <a:lumMod val="20000"/>
              <a:lumOff val="80000"/>
            </a:schemeClr>
          </a:solidFill>
          <a:ln>
            <a:noFill/>
          </a:ln>
        </p:spPr>
        <p:txBody>
          <a:bodyPr wrap="square" rtlCol="0">
            <a:spAutoFit/>
          </a:bodyPr>
          <a:lstStyle/>
          <a:p>
            <a:pPr marL="174625" indent="-174625">
              <a:buFont typeface="Arial" panose="020B0604020202020204" pitchFamily="34" charset="0"/>
              <a:buChar char="•"/>
            </a:pPr>
            <a:r>
              <a:rPr lang="en-US" sz="1600" dirty="0"/>
              <a:t>Tracked to serves as a risk factor only </a:t>
            </a:r>
          </a:p>
        </p:txBody>
      </p:sp>
      <p:sp>
        <p:nvSpPr>
          <p:cNvPr id="2" name="Oval 1">
            <a:extLst>
              <a:ext uri="{FF2B5EF4-FFF2-40B4-BE49-F238E27FC236}">
                <a16:creationId xmlns:a16="http://schemas.microsoft.com/office/drawing/2014/main" id="{A8E8607F-8D5C-BE0F-8F6E-79E426F9BA91}"/>
              </a:ext>
            </a:extLst>
          </p:cNvPr>
          <p:cNvSpPr/>
          <p:nvPr/>
        </p:nvSpPr>
        <p:spPr>
          <a:xfrm>
            <a:off x="9833810" y="3698809"/>
            <a:ext cx="1501541"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Both are Risk</a:t>
            </a:r>
          </a:p>
          <a:p>
            <a:pPr algn="ctr"/>
            <a:r>
              <a:rPr lang="en-US" dirty="0"/>
              <a:t>Adjuster</a:t>
            </a:r>
          </a:p>
        </p:txBody>
      </p:sp>
      <p:cxnSp>
        <p:nvCxnSpPr>
          <p:cNvPr id="8" name="Straight Connector 7">
            <a:extLst>
              <a:ext uri="{FF2B5EF4-FFF2-40B4-BE49-F238E27FC236}">
                <a16:creationId xmlns:a16="http://schemas.microsoft.com/office/drawing/2014/main" id="{91E85117-3F58-FEBA-4857-E1A1CC7B6F4B}"/>
              </a:ext>
            </a:extLst>
          </p:cNvPr>
          <p:cNvCxnSpPr>
            <a:cxnSpLocks/>
          </p:cNvCxnSpPr>
          <p:nvPr/>
        </p:nvCxnSpPr>
        <p:spPr>
          <a:xfrm>
            <a:off x="1259549" y="4721276"/>
            <a:ext cx="365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0455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9711" y="157640"/>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Fall History (Part G)  </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25</a:t>
            </a:fld>
            <a:endParaRPr lang="en-US" dirty="0"/>
          </a:p>
        </p:txBody>
      </p:sp>
      <p:pic>
        <p:nvPicPr>
          <p:cNvPr id="7" name="Picture 6">
            <a:extLst>
              <a:ext uri="{FF2B5EF4-FFF2-40B4-BE49-F238E27FC236}">
                <a16:creationId xmlns:a16="http://schemas.microsoft.com/office/drawing/2014/main" id="{3385593A-6147-4B35-AE46-2C598E646D9D}"/>
              </a:ext>
            </a:extLst>
          </p:cNvPr>
          <p:cNvPicPr>
            <a:picLocks noChangeAspect="1"/>
          </p:cNvPicPr>
          <p:nvPr/>
        </p:nvPicPr>
        <p:blipFill>
          <a:blip r:embed="rId2"/>
          <a:stretch>
            <a:fillRect/>
          </a:stretch>
        </p:blipFill>
        <p:spPr>
          <a:xfrm>
            <a:off x="1179711" y="847023"/>
            <a:ext cx="6802906" cy="1722624"/>
          </a:xfrm>
          <a:prstGeom prst="rect">
            <a:avLst/>
          </a:prstGeom>
          <a:ln>
            <a:solidFill>
              <a:schemeClr val="accent1"/>
            </a:solidFill>
          </a:ln>
        </p:spPr>
      </p:pic>
      <p:sp>
        <p:nvSpPr>
          <p:cNvPr id="12" name="TextBox 11">
            <a:extLst>
              <a:ext uri="{FF2B5EF4-FFF2-40B4-BE49-F238E27FC236}">
                <a16:creationId xmlns:a16="http://schemas.microsoft.com/office/drawing/2014/main" id="{B5A21AD8-BBDB-4EA1-90A4-BD85CC812D11}"/>
              </a:ext>
            </a:extLst>
          </p:cNvPr>
          <p:cNvSpPr txBox="1"/>
          <p:nvPr/>
        </p:nvSpPr>
        <p:spPr>
          <a:xfrm>
            <a:off x="1087654" y="2588141"/>
            <a:ext cx="10202780" cy="3754874"/>
          </a:xfrm>
          <a:prstGeom prst="rect">
            <a:avLst/>
          </a:prstGeom>
          <a:noFill/>
          <a:ln>
            <a:noFill/>
          </a:ln>
        </p:spPr>
        <p:txBody>
          <a:bodyPr wrap="square" rtlCol="0">
            <a:spAutoFit/>
          </a:bodyPr>
          <a:lstStyle/>
          <a:p>
            <a:pPr eaLnBrk="1" hangingPunct="1">
              <a:defRPr/>
            </a:pPr>
            <a:r>
              <a:rPr lang="en-US" sz="1400" b="1" dirty="0">
                <a:solidFill>
                  <a:srgbClr val="C00000"/>
                </a:solidFill>
                <a:latin typeface="+mj-lt"/>
              </a:rPr>
              <a:t>DEFINITIONS for Falls</a:t>
            </a:r>
          </a:p>
          <a:p>
            <a:pPr eaLnBrk="1" hangingPunct="1">
              <a:defRPr/>
            </a:pPr>
            <a:endParaRPr lang="en-US" sz="1400" b="1" dirty="0">
              <a:solidFill>
                <a:srgbClr val="990000"/>
              </a:solidFill>
              <a:latin typeface="+mj-lt"/>
            </a:endParaRPr>
          </a:p>
          <a:p>
            <a:pPr marL="285750" indent="-285750">
              <a:buFont typeface="Arial" panose="020B0604020202020204" pitchFamily="34" charset="0"/>
              <a:buChar char="•"/>
              <a:defRPr/>
            </a:pPr>
            <a:r>
              <a:rPr lang="en-US" sz="1400" b="1" dirty="0">
                <a:solidFill>
                  <a:srgbClr val="C00000"/>
                </a:solidFill>
              </a:rPr>
              <a:t>FALL</a:t>
            </a:r>
            <a:r>
              <a:rPr lang="en-US" sz="1400" dirty="0"/>
              <a:t> - Unintentional change in position coming to rest on the ground, floor or onto the next lower surface (e.g., onto a bed, chair, or bedside mat). </a:t>
            </a:r>
          </a:p>
          <a:p>
            <a:pPr marL="285750" indent="-285750">
              <a:buFont typeface="Arial" panose="020B0604020202020204" pitchFamily="34" charset="0"/>
              <a:buChar char="•"/>
              <a:defRPr/>
            </a:pPr>
            <a:endParaRPr lang="en-US" sz="1400" dirty="0"/>
          </a:p>
          <a:p>
            <a:pPr marL="285750" indent="-285750">
              <a:buFont typeface="Arial" panose="020B0604020202020204" pitchFamily="34" charset="0"/>
              <a:buChar char="•"/>
              <a:defRPr/>
            </a:pPr>
            <a:r>
              <a:rPr lang="en-US" sz="1400" dirty="0"/>
              <a:t>The fall may be witnessed, reported by the patient or an observer or identified when a patient is found on the floor or ground.</a:t>
            </a:r>
          </a:p>
          <a:p>
            <a:pPr marL="285750" indent="-285750">
              <a:buFont typeface="Arial" panose="020B0604020202020204" pitchFamily="34" charset="0"/>
              <a:buChar char="•"/>
              <a:defRPr/>
            </a:pPr>
            <a:endParaRPr lang="en-US" sz="1400" dirty="0"/>
          </a:p>
          <a:p>
            <a:pPr marL="285750" indent="-285750">
              <a:buFont typeface="Arial" panose="020B0604020202020204" pitchFamily="34" charset="0"/>
              <a:buChar char="•"/>
              <a:defRPr/>
            </a:pPr>
            <a:r>
              <a:rPr lang="en-US" sz="1400" dirty="0"/>
              <a:t>Falls include any fall, no matter whether it occurred at home, while out in the community, in an acute hospital or a nursing home. </a:t>
            </a:r>
          </a:p>
          <a:p>
            <a:pPr marL="285750" indent="-285750">
              <a:buFont typeface="Arial" panose="020B0604020202020204" pitchFamily="34" charset="0"/>
              <a:buChar char="•"/>
              <a:defRPr/>
            </a:pPr>
            <a:endParaRPr lang="en-US" sz="1400" dirty="0"/>
          </a:p>
          <a:p>
            <a:pPr marL="285750" indent="-285750">
              <a:buFont typeface="Arial" panose="020B0604020202020204" pitchFamily="34" charset="0"/>
              <a:buChar char="•"/>
              <a:defRPr/>
            </a:pPr>
            <a:r>
              <a:rPr lang="en-US" sz="1400" dirty="0"/>
              <a:t>Falls are not a result of an overwhelming external force (e.g., a patient pushes another patient).</a:t>
            </a:r>
          </a:p>
          <a:p>
            <a:pPr marL="285750" indent="-285750">
              <a:buFont typeface="Arial" panose="020B0604020202020204" pitchFamily="34" charset="0"/>
              <a:buChar char="•"/>
              <a:defRPr/>
            </a:pPr>
            <a:endParaRPr lang="en-US" sz="1400" dirty="0"/>
          </a:p>
          <a:p>
            <a:pPr marL="285750" indent="-285750">
              <a:buFont typeface="Arial" panose="020B0604020202020204" pitchFamily="34" charset="0"/>
              <a:buChar char="•"/>
              <a:defRPr/>
            </a:pPr>
            <a:r>
              <a:rPr lang="en-US" sz="1400" dirty="0"/>
              <a:t>An intercepted fall occurs when the patient would have fallen if he or she had not caught him/herself or had not been intercepted by another person –this is still considered a fall.</a:t>
            </a:r>
          </a:p>
          <a:p>
            <a:pPr marL="285750" indent="-285750">
              <a:buFont typeface="Arial" panose="020B0604020202020204" pitchFamily="34" charset="0"/>
              <a:buChar char="•"/>
              <a:defRPr/>
            </a:pPr>
            <a:endParaRPr lang="en-US" sz="1400" dirty="0"/>
          </a:p>
          <a:p>
            <a:pPr marL="285750" indent="-285750">
              <a:buFont typeface="Arial" panose="020B0604020202020204" pitchFamily="34" charset="0"/>
              <a:buChar char="•"/>
              <a:defRPr/>
            </a:pPr>
            <a:r>
              <a:rPr lang="en-US" sz="1400" dirty="0"/>
              <a:t>Note: CMS understands that challenging a patient’s balance and training him/her to recover from a loss of balance is an intentional therapeutic intervention and does not consider anticipated losses of balance that occur during supervised therapeutic interventions as intercepted falls.</a:t>
            </a:r>
          </a:p>
        </p:txBody>
      </p:sp>
      <p:cxnSp>
        <p:nvCxnSpPr>
          <p:cNvPr id="14" name="Straight Connector 13">
            <a:extLst>
              <a:ext uri="{FF2B5EF4-FFF2-40B4-BE49-F238E27FC236}">
                <a16:creationId xmlns:a16="http://schemas.microsoft.com/office/drawing/2014/main" id="{F6331259-CBB1-4918-B336-E609829527B4}"/>
              </a:ext>
            </a:extLst>
          </p:cNvPr>
          <p:cNvCxnSpPr>
            <a:cxnSpLocks/>
          </p:cNvCxnSpPr>
          <p:nvPr/>
        </p:nvCxnSpPr>
        <p:spPr>
          <a:xfrm>
            <a:off x="4191000" y="1618648"/>
            <a:ext cx="365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93E59573-BF92-7574-38C8-361601C8CAD7}"/>
              </a:ext>
            </a:extLst>
          </p:cNvPr>
          <p:cNvSpPr/>
          <p:nvPr/>
        </p:nvSpPr>
        <p:spPr>
          <a:xfrm>
            <a:off x="8686800" y="1219200"/>
            <a:ext cx="1501541"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Both are Risk</a:t>
            </a:r>
          </a:p>
          <a:p>
            <a:pPr algn="ctr"/>
            <a:r>
              <a:rPr lang="en-US" dirty="0"/>
              <a:t>Adjuster</a:t>
            </a:r>
          </a:p>
        </p:txBody>
      </p:sp>
    </p:spTree>
    <p:extLst>
      <p:ext uri="{BB962C8B-B14F-4D97-AF65-F5344CB8AC3E}">
        <p14:creationId xmlns:p14="http://schemas.microsoft.com/office/powerpoint/2010/main" val="33715716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4">
            <a:extLst>
              <a:ext uri="{FF2B5EF4-FFF2-40B4-BE49-F238E27FC236}">
                <a16:creationId xmlns:a16="http://schemas.microsoft.com/office/drawing/2014/main" id="{09DBDFDF-0588-4107-83B1-4545C4E97885}"/>
              </a:ext>
            </a:extLst>
          </p:cNvPr>
          <p:cNvSpPr>
            <a:spLocks noChangeArrowheads="1"/>
          </p:cNvSpPr>
          <p:nvPr/>
        </p:nvSpPr>
        <p:spPr bwMode="auto">
          <a:xfrm>
            <a:off x="1676400" y="228601"/>
            <a:ext cx="883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har char="•"/>
              <a:defRPr sz="2000">
                <a:solidFill>
                  <a:schemeClr val="tx1"/>
                </a:solidFill>
                <a:latin typeface="Times New Roman" panose="02020603050405020304" pitchFamily="18" charset="0"/>
              </a:defRPr>
            </a:lvl1pPr>
            <a:lvl2pPr marL="742950" indent="-285750">
              <a:lnSpc>
                <a:spcPct val="90000"/>
              </a:lnSpc>
              <a:spcBef>
                <a:spcPct val="30000"/>
              </a:spcBef>
              <a:buChar char="–"/>
              <a:defRPr>
                <a:solidFill>
                  <a:schemeClr val="tx1"/>
                </a:solidFill>
                <a:latin typeface="Times New Roman" panose="02020603050405020304" pitchFamily="18" charset="0"/>
              </a:defRPr>
            </a:lvl2pPr>
            <a:lvl3pPr marL="1143000" indent="-228600">
              <a:lnSpc>
                <a:spcPct val="90000"/>
              </a:lnSpc>
              <a:spcBef>
                <a:spcPct val="30000"/>
              </a:spcBef>
              <a:buChar char="•"/>
              <a:defRPr sz="1600">
                <a:solidFill>
                  <a:schemeClr val="tx1"/>
                </a:solidFill>
                <a:latin typeface="Times New Roman" panose="02020603050405020304" pitchFamily="18" charset="0"/>
              </a:defRPr>
            </a:lvl3pPr>
            <a:lvl4pPr marL="1600200" indent="-228600">
              <a:lnSpc>
                <a:spcPct val="90000"/>
              </a:lnSpc>
              <a:spcBef>
                <a:spcPct val="30000"/>
              </a:spcBef>
              <a:buChar char="–"/>
              <a:defRPr sz="1400">
                <a:solidFill>
                  <a:schemeClr val="tx1"/>
                </a:solidFill>
                <a:latin typeface="Times New Roman" panose="02020603050405020304" pitchFamily="18" charset="0"/>
              </a:defRPr>
            </a:lvl4pPr>
            <a:lvl5pPr marL="2057400" indent="-228600">
              <a:lnSpc>
                <a:spcPct val="90000"/>
              </a:lnSpc>
              <a:spcBef>
                <a:spcPct val="30000"/>
              </a:spcBef>
              <a:buFont typeface="Wingdings" panose="05000000000000000000" pitchFamily="2" charset="2"/>
              <a:buChar char="Ø"/>
              <a:defRPr sz="1400">
                <a:solidFill>
                  <a:schemeClr val="tx1"/>
                </a:solidFill>
                <a:latin typeface="Times New Roman" panose="02020603050405020304" pitchFamily="18" charset="0"/>
              </a:defRPr>
            </a:lvl5pPr>
            <a:lvl6pPr marL="25146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6pPr>
            <a:lvl7pPr marL="29718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7pPr>
            <a:lvl8pPr marL="34290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8pPr>
            <a:lvl9pPr marL="38862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9pPr>
          </a:lstStyle>
          <a:p>
            <a:pPr algn="ctr" eaLnBrk="1" hangingPunct="1">
              <a:lnSpc>
                <a:spcPct val="100000"/>
              </a:lnSpc>
              <a:spcBef>
                <a:spcPct val="0"/>
              </a:spcBef>
              <a:buFontTx/>
              <a:buNone/>
            </a:pPr>
            <a:r>
              <a:rPr lang="en-US" altLang="en-US" sz="4400" b="1" dirty="0">
                <a:solidFill>
                  <a:schemeClr val="bg1"/>
                </a:solidFill>
                <a:latin typeface="Arial" panose="020B0604020202020204" pitchFamily="34" charset="0"/>
              </a:rPr>
              <a:t>Section J : Health Conditions</a:t>
            </a:r>
          </a:p>
        </p:txBody>
      </p:sp>
      <p:sp>
        <p:nvSpPr>
          <p:cNvPr id="4" name="Rectangle 3">
            <a:extLst>
              <a:ext uri="{FF2B5EF4-FFF2-40B4-BE49-F238E27FC236}">
                <a16:creationId xmlns:a16="http://schemas.microsoft.com/office/drawing/2014/main" id="{974A7AA9-E1CD-409C-B299-601B5D7BD88C}"/>
              </a:ext>
            </a:extLst>
          </p:cNvPr>
          <p:cNvSpPr/>
          <p:nvPr/>
        </p:nvSpPr>
        <p:spPr>
          <a:xfrm>
            <a:off x="689009" y="835216"/>
            <a:ext cx="10356782" cy="5539978"/>
          </a:xfrm>
          <a:prstGeom prst="rect">
            <a:avLst/>
          </a:prstGeom>
        </p:spPr>
        <p:txBody>
          <a:bodyPr wrap="square">
            <a:spAutoFit/>
          </a:bodyPr>
          <a:lstStyle/>
          <a:p>
            <a:pPr marL="342900" indent="-342900">
              <a:buClr>
                <a:srgbClr val="C00000"/>
              </a:buClr>
              <a:buFont typeface="+mj-lt"/>
              <a:buAutoNum type="arabicPeriod"/>
              <a:defRPr/>
            </a:pPr>
            <a:r>
              <a:rPr lang="en-US" dirty="0"/>
              <a:t>On admission interview, Mrs. J. is asked about falls and says she has "not really fallen." However, she goes on to say that when she went shopping with her daughter about 2 weeks ago, her walker got tangled with the shopping cart and she slipped down to the floor. </a:t>
            </a:r>
          </a:p>
          <a:p>
            <a:pPr marL="800100" lvl="1" indent="-342900">
              <a:buClr>
                <a:srgbClr val="C00000"/>
              </a:buClr>
              <a:buFont typeface="Arial" panose="020B0604020202020204" pitchFamily="34" charset="0"/>
              <a:buChar char="•"/>
              <a:defRPr/>
            </a:pPr>
            <a:r>
              <a:rPr lang="en-US" b="1" dirty="0"/>
              <a:t>Coding</a:t>
            </a:r>
            <a:r>
              <a:rPr lang="en-US" dirty="0"/>
              <a:t>: Code 1, Yes. </a:t>
            </a:r>
          </a:p>
          <a:p>
            <a:pPr marL="800100" lvl="1" indent="-342900">
              <a:buClr>
                <a:srgbClr val="C00000"/>
              </a:buClr>
              <a:buFont typeface="Arial" panose="020B0604020202020204" pitchFamily="34" charset="0"/>
              <a:buChar char="•"/>
              <a:defRPr/>
            </a:pPr>
            <a:r>
              <a:rPr lang="en-US" b="1" dirty="0"/>
              <a:t>Rationale</a:t>
            </a:r>
            <a:r>
              <a:rPr lang="en-US" dirty="0"/>
              <a:t>: Falls caused by slipping meet the definition of falls. </a:t>
            </a:r>
          </a:p>
          <a:p>
            <a:pPr marL="800100" lvl="1" indent="-342900">
              <a:buClr>
                <a:srgbClr val="C00000"/>
              </a:buClr>
              <a:buFont typeface="+mj-lt"/>
              <a:buAutoNum type="arabicPeriod"/>
              <a:defRPr/>
            </a:pPr>
            <a:endParaRPr lang="en-US" dirty="0">
              <a:latin typeface="+mj-lt"/>
            </a:endParaRPr>
          </a:p>
          <a:p>
            <a:pPr marL="342900" indent="-342900">
              <a:buClr>
                <a:srgbClr val="C00000"/>
              </a:buClr>
              <a:buFont typeface="+mj-lt"/>
              <a:buAutoNum type="arabicPeriod"/>
              <a:defRPr/>
            </a:pPr>
            <a:r>
              <a:rPr lang="en-US" dirty="0"/>
              <a:t>On admission interview a patient denies a history of falling. However, her daughter says that she found her mother on the floor near her toilet twice about 3-4 months ago. </a:t>
            </a:r>
          </a:p>
          <a:p>
            <a:pPr marL="800100" lvl="1" indent="-342900">
              <a:buClr>
                <a:srgbClr val="C00000"/>
              </a:buClr>
              <a:buFont typeface="Arial" panose="020B0604020202020204" pitchFamily="34" charset="0"/>
              <a:buChar char="•"/>
              <a:defRPr/>
            </a:pPr>
            <a:r>
              <a:rPr lang="en-US" b="1" dirty="0"/>
              <a:t>Coding</a:t>
            </a:r>
            <a:r>
              <a:rPr lang="en-US" dirty="0"/>
              <a:t>: Code 0, No </a:t>
            </a:r>
          </a:p>
          <a:p>
            <a:pPr marL="800100" lvl="1" indent="-342900">
              <a:buClr>
                <a:srgbClr val="C00000"/>
              </a:buClr>
              <a:buFont typeface="Arial" panose="020B0604020202020204" pitchFamily="34" charset="0"/>
              <a:buChar char="•"/>
              <a:defRPr/>
            </a:pPr>
            <a:r>
              <a:rPr lang="en-US" b="1" dirty="0"/>
              <a:t>Rationale</a:t>
            </a:r>
            <a:r>
              <a:rPr lang="en-US" dirty="0"/>
              <a:t>: If the individual is found on the floor, a fall is assumed to have occurred but, this was more than 1 month ago</a:t>
            </a:r>
          </a:p>
          <a:p>
            <a:pPr marL="800100" lvl="1" indent="-342900">
              <a:buClr>
                <a:srgbClr val="C00000"/>
              </a:buClr>
              <a:buFont typeface="+mj-lt"/>
              <a:buAutoNum type="arabicPeriod"/>
              <a:defRPr/>
            </a:pPr>
            <a:endParaRPr lang="en-US" dirty="0">
              <a:latin typeface="+mj-lt"/>
            </a:endParaRPr>
          </a:p>
          <a:p>
            <a:pPr marL="342900" indent="-342900">
              <a:buClr>
                <a:srgbClr val="C00000"/>
              </a:buClr>
              <a:buFont typeface="+mj-lt"/>
              <a:buAutoNum type="arabicPeriod"/>
              <a:defRPr/>
            </a:pPr>
            <a:r>
              <a:rPr lang="en-US" dirty="0"/>
              <a:t>On admission interview, Mr. M. and his family deny any history of falling. However, nursing notes in the transferring hospital record document that Mr. M. repeatedly tried to get out of bed unassisted at night to go to the bathroom and was found on a mat placed at his bedside to prevent injury the week prior to the transfer to SB .</a:t>
            </a:r>
          </a:p>
          <a:p>
            <a:pPr marL="800100" lvl="1" indent="-342900">
              <a:buClr>
                <a:srgbClr val="C00000"/>
              </a:buClr>
              <a:buFont typeface="Arial" panose="020B0604020202020204" pitchFamily="34" charset="0"/>
              <a:buChar char="•"/>
              <a:defRPr/>
            </a:pPr>
            <a:r>
              <a:rPr lang="en-US" b="1" dirty="0"/>
              <a:t>Coding</a:t>
            </a:r>
            <a:r>
              <a:rPr lang="en-US" dirty="0"/>
              <a:t>: Coded 1, Yes</a:t>
            </a:r>
          </a:p>
          <a:p>
            <a:pPr marL="800100" lvl="1" indent="-342900">
              <a:buClr>
                <a:srgbClr val="C00000"/>
              </a:buClr>
              <a:buFont typeface="Arial" panose="020B0604020202020204" pitchFamily="34" charset="0"/>
              <a:buChar char="•"/>
              <a:defRPr/>
            </a:pPr>
            <a:r>
              <a:rPr lang="en-US" b="1" dirty="0"/>
              <a:t>Rationale</a:t>
            </a:r>
            <a:r>
              <a:rPr lang="en-US" dirty="0"/>
              <a:t>: Medical records from an outside facility document that Mr. M. was found on a mat on the floor. This is defined as a fall</a:t>
            </a:r>
          </a:p>
          <a:p>
            <a:pPr marL="800100" lvl="1" indent="-342900">
              <a:buFont typeface="Arial" panose="020B0604020202020204" pitchFamily="34" charset="0"/>
              <a:buChar char="•"/>
              <a:defRPr/>
            </a:pPr>
            <a:endParaRPr lang="en-US" sz="1200" dirty="0"/>
          </a:p>
        </p:txBody>
      </p:sp>
      <p:sp>
        <p:nvSpPr>
          <p:cNvPr id="5" name="Title 3">
            <a:extLst>
              <a:ext uri="{FF2B5EF4-FFF2-40B4-BE49-F238E27FC236}">
                <a16:creationId xmlns:a16="http://schemas.microsoft.com/office/drawing/2014/main" id="{C32DDE3C-5CCF-4F1A-910D-8C786AAF140A}"/>
              </a:ext>
            </a:extLst>
          </p:cNvPr>
          <p:cNvSpPr>
            <a:spLocks noGrp="1"/>
          </p:cNvSpPr>
          <p:nvPr>
            <p:ph type="title"/>
          </p:nvPr>
        </p:nvSpPr>
        <p:spPr>
          <a:xfrm>
            <a:off x="764959" y="178006"/>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Fall Coding Examples</a:t>
            </a:r>
          </a:p>
        </p:txBody>
      </p:sp>
    </p:spTree>
    <p:extLst>
      <p:ext uri="{BB962C8B-B14F-4D97-AF65-F5344CB8AC3E}">
        <p14:creationId xmlns:p14="http://schemas.microsoft.com/office/powerpoint/2010/main" val="2940779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4">
            <a:extLst>
              <a:ext uri="{FF2B5EF4-FFF2-40B4-BE49-F238E27FC236}">
                <a16:creationId xmlns:a16="http://schemas.microsoft.com/office/drawing/2014/main" id="{48C86B35-64E2-4F11-9439-95C31CF77B8D}"/>
              </a:ext>
            </a:extLst>
          </p:cNvPr>
          <p:cNvSpPr>
            <a:spLocks noChangeArrowheads="1"/>
          </p:cNvSpPr>
          <p:nvPr/>
        </p:nvSpPr>
        <p:spPr bwMode="auto">
          <a:xfrm>
            <a:off x="741145" y="228601"/>
            <a:ext cx="97744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Char char="•"/>
              <a:defRPr sz="2000">
                <a:solidFill>
                  <a:schemeClr val="tx1"/>
                </a:solidFill>
                <a:latin typeface="Times New Roman" panose="02020603050405020304" pitchFamily="18" charset="0"/>
              </a:defRPr>
            </a:lvl1pPr>
            <a:lvl2pPr marL="742950" indent="-285750">
              <a:lnSpc>
                <a:spcPct val="90000"/>
              </a:lnSpc>
              <a:spcBef>
                <a:spcPct val="30000"/>
              </a:spcBef>
              <a:buChar char="–"/>
              <a:defRPr>
                <a:solidFill>
                  <a:schemeClr val="tx1"/>
                </a:solidFill>
                <a:latin typeface="Times New Roman" panose="02020603050405020304" pitchFamily="18" charset="0"/>
              </a:defRPr>
            </a:lvl2pPr>
            <a:lvl3pPr marL="1143000" indent="-228600">
              <a:lnSpc>
                <a:spcPct val="90000"/>
              </a:lnSpc>
              <a:spcBef>
                <a:spcPct val="30000"/>
              </a:spcBef>
              <a:buChar char="•"/>
              <a:defRPr sz="1600">
                <a:solidFill>
                  <a:schemeClr val="tx1"/>
                </a:solidFill>
                <a:latin typeface="Times New Roman" panose="02020603050405020304" pitchFamily="18" charset="0"/>
              </a:defRPr>
            </a:lvl3pPr>
            <a:lvl4pPr marL="1600200" indent="-228600">
              <a:lnSpc>
                <a:spcPct val="90000"/>
              </a:lnSpc>
              <a:spcBef>
                <a:spcPct val="30000"/>
              </a:spcBef>
              <a:buChar char="–"/>
              <a:defRPr sz="1400">
                <a:solidFill>
                  <a:schemeClr val="tx1"/>
                </a:solidFill>
                <a:latin typeface="Times New Roman" panose="02020603050405020304" pitchFamily="18" charset="0"/>
              </a:defRPr>
            </a:lvl4pPr>
            <a:lvl5pPr marL="2057400" indent="-228600">
              <a:lnSpc>
                <a:spcPct val="90000"/>
              </a:lnSpc>
              <a:spcBef>
                <a:spcPct val="30000"/>
              </a:spcBef>
              <a:buFont typeface="Wingdings" panose="05000000000000000000" pitchFamily="2" charset="2"/>
              <a:buChar char="Ø"/>
              <a:defRPr sz="1400">
                <a:solidFill>
                  <a:schemeClr val="tx1"/>
                </a:solidFill>
                <a:latin typeface="Times New Roman" panose="02020603050405020304" pitchFamily="18" charset="0"/>
              </a:defRPr>
            </a:lvl5pPr>
            <a:lvl6pPr marL="25146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6pPr>
            <a:lvl7pPr marL="29718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7pPr>
            <a:lvl8pPr marL="34290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8pPr>
            <a:lvl9pPr marL="38862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9pPr>
          </a:lstStyle>
          <a:p>
            <a:pPr algn="ctr" eaLnBrk="1" hangingPunct="1">
              <a:lnSpc>
                <a:spcPct val="100000"/>
              </a:lnSpc>
              <a:spcBef>
                <a:spcPct val="0"/>
              </a:spcBef>
              <a:buFontTx/>
              <a:buNone/>
            </a:pPr>
            <a:r>
              <a:rPr lang="en-US" altLang="en-US" sz="4400" b="1" dirty="0">
                <a:solidFill>
                  <a:schemeClr val="bg1"/>
                </a:solidFill>
                <a:latin typeface="Arial" panose="020B0604020202020204" pitchFamily="34" charset="0"/>
              </a:rPr>
              <a:t>Section(cont’) J : Health Conditions</a:t>
            </a:r>
          </a:p>
        </p:txBody>
      </p:sp>
      <p:sp>
        <p:nvSpPr>
          <p:cNvPr id="4" name="Rectangle 3">
            <a:extLst>
              <a:ext uri="{FF2B5EF4-FFF2-40B4-BE49-F238E27FC236}">
                <a16:creationId xmlns:a16="http://schemas.microsoft.com/office/drawing/2014/main" id="{0004D736-E883-4B52-AF03-E2876495B71F}"/>
              </a:ext>
            </a:extLst>
          </p:cNvPr>
          <p:cNvSpPr/>
          <p:nvPr/>
        </p:nvSpPr>
        <p:spPr>
          <a:xfrm>
            <a:off x="741145" y="1074242"/>
            <a:ext cx="10433785" cy="4524315"/>
          </a:xfrm>
          <a:prstGeom prst="rect">
            <a:avLst/>
          </a:prstGeom>
        </p:spPr>
        <p:txBody>
          <a:bodyPr wrap="square">
            <a:spAutoFit/>
          </a:bodyPr>
          <a:lstStyle/>
          <a:p>
            <a:pPr marL="342900" indent="-342900">
              <a:buClr>
                <a:srgbClr val="C00000"/>
              </a:buClr>
              <a:buFont typeface="+mj-lt"/>
              <a:buAutoNum type="arabicPeriod" startAt="4"/>
              <a:defRPr/>
            </a:pPr>
            <a:r>
              <a:rPr lang="en-US" dirty="0"/>
              <a:t>Medical records note that Miss K. had hip surgery 5 months prior to admission to the nursing home and before being admitting to acute then SB.  Miss K.’s daughter says the surgery was needed to fix a broken hip due to a fall. </a:t>
            </a:r>
          </a:p>
          <a:p>
            <a:pPr marL="800100" lvl="1" indent="-342900">
              <a:buClr>
                <a:srgbClr val="C00000"/>
              </a:buClr>
              <a:buFont typeface="Arial" panose="020B0604020202020204" pitchFamily="34" charset="0"/>
              <a:buChar char="•"/>
              <a:defRPr/>
            </a:pPr>
            <a:r>
              <a:rPr lang="en-US" b="1" dirty="0"/>
              <a:t>Coding: </a:t>
            </a:r>
            <a:r>
              <a:rPr lang="en-US" dirty="0"/>
              <a:t>Code 0, No </a:t>
            </a:r>
          </a:p>
          <a:p>
            <a:pPr marL="800100" lvl="1" indent="-342900">
              <a:buClr>
                <a:srgbClr val="C00000"/>
              </a:buClr>
              <a:buFont typeface="Arial" panose="020B0604020202020204" pitchFamily="34" charset="0"/>
              <a:buChar char="•"/>
              <a:defRPr/>
            </a:pPr>
            <a:r>
              <a:rPr lang="en-US" b="1" dirty="0"/>
              <a:t>Rationale: </a:t>
            </a:r>
            <a:r>
              <a:rPr lang="en-US" dirty="0"/>
              <a:t>Miss K. had a fall related fracture, but it was 5 months prior to admission (earlier that in the past month) </a:t>
            </a:r>
          </a:p>
          <a:p>
            <a:pPr marL="342900" indent="-342900">
              <a:buClr>
                <a:srgbClr val="C00000"/>
              </a:buClr>
              <a:buFont typeface="+mj-lt"/>
              <a:buAutoNum type="arabicPeriod" startAt="4"/>
              <a:defRPr/>
            </a:pPr>
            <a:endParaRPr lang="en-US" b="1" dirty="0"/>
          </a:p>
          <a:p>
            <a:pPr marL="342900" indent="-342900">
              <a:buClr>
                <a:srgbClr val="C00000"/>
              </a:buClr>
              <a:buFont typeface="+mj-lt"/>
              <a:buAutoNum type="arabicPeriod" startAt="4"/>
              <a:defRPr/>
            </a:pPr>
            <a:r>
              <a:rPr lang="en-US" dirty="0"/>
              <a:t>Mr. O.’s hospital transfer record includes a history of osteoporosis and vertebral compression fractures. The record does not mention falls, and Mr. O. denies any history of falling. </a:t>
            </a:r>
          </a:p>
          <a:p>
            <a:pPr marL="800100" lvl="1" indent="-342900">
              <a:buClr>
                <a:srgbClr val="C00000"/>
              </a:buClr>
              <a:buFont typeface="Arial" panose="020B0604020202020204" pitchFamily="34" charset="0"/>
              <a:buChar char="•"/>
              <a:defRPr/>
            </a:pPr>
            <a:r>
              <a:rPr lang="en-US" b="1" dirty="0"/>
              <a:t>Coding: </a:t>
            </a:r>
            <a:r>
              <a:rPr lang="en-US" dirty="0"/>
              <a:t>Coded 0, No</a:t>
            </a:r>
          </a:p>
          <a:p>
            <a:pPr marL="800100" lvl="1" indent="-342900">
              <a:buClr>
                <a:srgbClr val="C00000"/>
              </a:buClr>
              <a:buFont typeface="Arial" panose="020B0604020202020204" pitchFamily="34" charset="0"/>
              <a:buChar char="•"/>
              <a:defRPr/>
            </a:pPr>
            <a:r>
              <a:rPr lang="en-US" b="1" dirty="0"/>
              <a:t>Rationale: </a:t>
            </a:r>
            <a:r>
              <a:rPr lang="en-US" dirty="0"/>
              <a:t>The fractures were not related to a fall</a:t>
            </a:r>
          </a:p>
          <a:p>
            <a:pPr marL="342900" indent="-342900">
              <a:buClr>
                <a:srgbClr val="C00000"/>
              </a:buClr>
              <a:buFont typeface="+mj-lt"/>
              <a:buAutoNum type="arabicPeriod" startAt="4"/>
              <a:defRPr/>
            </a:pPr>
            <a:endParaRPr lang="en-US" b="1" dirty="0"/>
          </a:p>
          <a:p>
            <a:pPr marL="342900" indent="-342900">
              <a:buClr>
                <a:srgbClr val="C00000"/>
              </a:buClr>
              <a:buFont typeface="+mj-lt"/>
              <a:buAutoNum type="arabicPeriod" startAt="4"/>
              <a:defRPr/>
            </a:pPr>
            <a:r>
              <a:rPr lang="en-US" dirty="0"/>
              <a:t>Ms. P. has a history of a “</a:t>
            </a:r>
            <a:r>
              <a:rPr lang="en-US" dirty="0" err="1"/>
              <a:t>Colles</a:t>
            </a:r>
            <a:r>
              <a:rPr lang="en-US" dirty="0"/>
              <a:t>’ fracture” of her left wrist about 3 weeks before the SB admission. Her son recalls that the fracture occurred when Ms. P. tripped on a rug and fell forward on her outstretched hands. </a:t>
            </a:r>
          </a:p>
          <a:p>
            <a:pPr marL="800100" lvl="1" indent="-342900">
              <a:buClr>
                <a:srgbClr val="C00000"/>
              </a:buClr>
              <a:buFont typeface="Arial" panose="020B0604020202020204" pitchFamily="34" charset="0"/>
              <a:buChar char="•"/>
              <a:defRPr/>
            </a:pPr>
            <a:r>
              <a:rPr lang="en-US" b="1" dirty="0"/>
              <a:t>Coding: </a:t>
            </a:r>
            <a:r>
              <a:rPr lang="en-US" dirty="0"/>
              <a:t>Code 1, yes</a:t>
            </a:r>
            <a:endParaRPr lang="en-US" b="1" dirty="0"/>
          </a:p>
          <a:p>
            <a:pPr marL="800100" lvl="1" indent="-342900">
              <a:buFont typeface="Arial" panose="020B0604020202020204" pitchFamily="34" charset="0"/>
              <a:buChar char="•"/>
              <a:defRPr/>
            </a:pPr>
            <a:r>
              <a:rPr lang="en-US" b="1" dirty="0"/>
              <a:t>Rationale: </a:t>
            </a:r>
            <a:r>
              <a:rPr lang="en-US" dirty="0"/>
              <a:t>Ms. P. had a fall-related fracture less than 1 month prior to entry. </a:t>
            </a:r>
            <a:endParaRPr lang="en-US" sz="1100" dirty="0"/>
          </a:p>
        </p:txBody>
      </p:sp>
      <p:sp>
        <p:nvSpPr>
          <p:cNvPr id="5" name="Title 3">
            <a:extLst>
              <a:ext uri="{FF2B5EF4-FFF2-40B4-BE49-F238E27FC236}">
                <a16:creationId xmlns:a16="http://schemas.microsoft.com/office/drawing/2014/main" id="{AA2623AE-572A-4A18-881D-234CAF88D643}"/>
              </a:ext>
            </a:extLst>
          </p:cNvPr>
          <p:cNvSpPr>
            <a:spLocks noGrp="1"/>
          </p:cNvSpPr>
          <p:nvPr>
            <p:ph type="title"/>
          </p:nvPr>
        </p:nvSpPr>
        <p:spPr>
          <a:xfrm>
            <a:off x="741145" y="228601"/>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Fall Coding Examples (cont’)</a:t>
            </a:r>
          </a:p>
        </p:txBody>
      </p:sp>
    </p:spTree>
    <p:extLst>
      <p:ext uri="{BB962C8B-B14F-4D97-AF65-F5344CB8AC3E}">
        <p14:creationId xmlns:p14="http://schemas.microsoft.com/office/powerpoint/2010/main" val="13670687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4">
            <a:extLst>
              <a:ext uri="{FF2B5EF4-FFF2-40B4-BE49-F238E27FC236}">
                <a16:creationId xmlns:a16="http://schemas.microsoft.com/office/drawing/2014/main" id="{48C86B35-64E2-4F11-9439-95C31CF77B8D}"/>
              </a:ext>
            </a:extLst>
          </p:cNvPr>
          <p:cNvSpPr>
            <a:spLocks noChangeArrowheads="1"/>
          </p:cNvSpPr>
          <p:nvPr/>
        </p:nvSpPr>
        <p:spPr bwMode="auto">
          <a:xfrm>
            <a:off x="1676400" y="228601"/>
            <a:ext cx="883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har char="•"/>
              <a:defRPr sz="2000">
                <a:solidFill>
                  <a:schemeClr val="tx1"/>
                </a:solidFill>
                <a:latin typeface="Times New Roman" panose="02020603050405020304" pitchFamily="18" charset="0"/>
              </a:defRPr>
            </a:lvl1pPr>
            <a:lvl2pPr marL="742950" indent="-285750">
              <a:lnSpc>
                <a:spcPct val="90000"/>
              </a:lnSpc>
              <a:spcBef>
                <a:spcPct val="30000"/>
              </a:spcBef>
              <a:buChar char="–"/>
              <a:defRPr>
                <a:solidFill>
                  <a:schemeClr val="tx1"/>
                </a:solidFill>
                <a:latin typeface="Times New Roman" panose="02020603050405020304" pitchFamily="18" charset="0"/>
              </a:defRPr>
            </a:lvl2pPr>
            <a:lvl3pPr marL="1143000" indent="-228600">
              <a:lnSpc>
                <a:spcPct val="90000"/>
              </a:lnSpc>
              <a:spcBef>
                <a:spcPct val="30000"/>
              </a:spcBef>
              <a:buChar char="•"/>
              <a:defRPr sz="1600">
                <a:solidFill>
                  <a:schemeClr val="tx1"/>
                </a:solidFill>
                <a:latin typeface="Times New Roman" panose="02020603050405020304" pitchFamily="18" charset="0"/>
              </a:defRPr>
            </a:lvl3pPr>
            <a:lvl4pPr marL="1600200" indent="-228600">
              <a:lnSpc>
                <a:spcPct val="90000"/>
              </a:lnSpc>
              <a:spcBef>
                <a:spcPct val="30000"/>
              </a:spcBef>
              <a:buChar char="–"/>
              <a:defRPr sz="1400">
                <a:solidFill>
                  <a:schemeClr val="tx1"/>
                </a:solidFill>
                <a:latin typeface="Times New Roman" panose="02020603050405020304" pitchFamily="18" charset="0"/>
              </a:defRPr>
            </a:lvl4pPr>
            <a:lvl5pPr marL="2057400" indent="-228600">
              <a:lnSpc>
                <a:spcPct val="90000"/>
              </a:lnSpc>
              <a:spcBef>
                <a:spcPct val="30000"/>
              </a:spcBef>
              <a:buFont typeface="Wingdings" panose="05000000000000000000" pitchFamily="2" charset="2"/>
              <a:buChar char="Ø"/>
              <a:defRPr sz="1400">
                <a:solidFill>
                  <a:schemeClr val="tx1"/>
                </a:solidFill>
                <a:latin typeface="Times New Roman" panose="02020603050405020304" pitchFamily="18" charset="0"/>
              </a:defRPr>
            </a:lvl5pPr>
            <a:lvl6pPr marL="25146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6pPr>
            <a:lvl7pPr marL="29718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7pPr>
            <a:lvl8pPr marL="34290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8pPr>
            <a:lvl9pPr marL="3886200" indent="-228600" eaLnBrk="0" fontAlgn="base" hangingPunct="0">
              <a:lnSpc>
                <a:spcPct val="90000"/>
              </a:lnSpc>
              <a:spcBef>
                <a:spcPct val="30000"/>
              </a:spcBef>
              <a:spcAft>
                <a:spcPct val="0"/>
              </a:spcAft>
              <a:buFont typeface="Wingdings" panose="05000000000000000000" pitchFamily="2" charset="2"/>
              <a:buChar char="Ø"/>
              <a:defRPr sz="1400">
                <a:solidFill>
                  <a:schemeClr val="tx1"/>
                </a:solidFill>
                <a:latin typeface="Times New Roman" panose="02020603050405020304" pitchFamily="18" charset="0"/>
              </a:defRPr>
            </a:lvl9pPr>
          </a:lstStyle>
          <a:p>
            <a:pPr algn="ctr" eaLnBrk="1" hangingPunct="1">
              <a:lnSpc>
                <a:spcPct val="100000"/>
              </a:lnSpc>
              <a:spcBef>
                <a:spcPct val="0"/>
              </a:spcBef>
              <a:buFontTx/>
              <a:buNone/>
            </a:pPr>
            <a:r>
              <a:rPr lang="en-US" altLang="en-US" sz="4400" b="1" dirty="0">
                <a:solidFill>
                  <a:schemeClr val="bg1"/>
                </a:solidFill>
                <a:latin typeface="Arial" panose="020B0604020202020204" pitchFamily="34" charset="0"/>
              </a:rPr>
              <a:t>Section J : Health Conditions</a:t>
            </a:r>
          </a:p>
        </p:txBody>
      </p:sp>
      <p:sp>
        <p:nvSpPr>
          <p:cNvPr id="5" name="Title 3">
            <a:extLst>
              <a:ext uri="{FF2B5EF4-FFF2-40B4-BE49-F238E27FC236}">
                <a16:creationId xmlns:a16="http://schemas.microsoft.com/office/drawing/2014/main" id="{AA2623AE-572A-4A18-881D-234CAF88D643}"/>
              </a:ext>
            </a:extLst>
          </p:cNvPr>
          <p:cNvSpPr>
            <a:spLocks noGrp="1"/>
          </p:cNvSpPr>
          <p:nvPr>
            <p:ph type="title"/>
          </p:nvPr>
        </p:nvSpPr>
        <p:spPr>
          <a:xfrm>
            <a:off x="977997" y="149185"/>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r>
              <a:rPr lang="en-US" sz="2400" dirty="0"/>
              <a:t>TPN / Tube Feeding (Part H) / Communication (Part I)</a:t>
            </a:r>
          </a:p>
        </p:txBody>
      </p:sp>
      <p:pic>
        <p:nvPicPr>
          <p:cNvPr id="3" name="Picture 2">
            <a:extLst>
              <a:ext uri="{FF2B5EF4-FFF2-40B4-BE49-F238E27FC236}">
                <a16:creationId xmlns:a16="http://schemas.microsoft.com/office/drawing/2014/main" id="{A0C7FDEB-30C9-4E2F-A7DF-44B81C0090BA}"/>
              </a:ext>
            </a:extLst>
          </p:cNvPr>
          <p:cNvPicPr>
            <a:picLocks noChangeAspect="1"/>
          </p:cNvPicPr>
          <p:nvPr/>
        </p:nvPicPr>
        <p:blipFill>
          <a:blip r:embed="rId3"/>
          <a:stretch>
            <a:fillRect/>
          </a:stretch>
        </p:blipFill>
        <p:spPr>
          <a:xfrm>
            <a:off x="977997" y="814382"/>
            <a:ext cx="8037486" cy="1540375"/>
          </a:xfrm>
          <a:prstGeom prst="rect">
            <a:avLst/>
          </a:prstGeom>
          <a:ln>
            <a:solidFill>
              <a:schemeClr val="accent1"/>
            </a:solidFill>
          </a:ln>
        </p:spPr>
      </p:pic>
      <p:sp>
        <p:nvSpPr>
          <p:cNvPr id="7" name="TextBox 6">
            <a:extLst>
              <a:ext uri="{FF2B5EF4-FFF2-40B4-BE49-F238E27FC236}">
                <a16:creationId xmlns:a16="http://schemas.microsoft.com/office/drawing/2014/main" id="{0C7D8E7D-9786-4A33-BBA6-5980BF532C0D}"/>
              </a:ext>
            </a:extLst>
          </p:cNvPr>
          <p:cNvSpPr txBox="1"/>
          <p:nvPr/>
        </p:nvSpPr>
        <p:spPr>
          <a:xfrm>
            <a:off x="9447195" y="838201"/>
            <a:ext cx="1637774" cy="1384995"/>
          </a:xfrm>
          <a:prstGeom prst="rect">
            <a:avLst/>
          </a:prstGeom>
          <a:solidFill>
            <a:schemeClr val="accent4">
              <a:lumMod val="20000"/>
              <a:lumOff val="80000"/>
            </a:schemeClr>
          </a:solidFill>
          <a:ln>
            <a:solidFill>
              <a:schemeClr val="accent1"/>
            </a:solidFill>
          </a:ln>
        </p:spPr>
        <p:txBody>
          <a:bodyPr wrap="square" rtlCol="0">
            <a:spAutoFit/>
          </a:bodyPr>
          <a:lstStyle/>
          <a:p>
            <a:pPr marL="174625" indent="-174625">
              <a:buFont typeface="Arial" panose="020B0604020202020204" pitchFamily="34" charset="0"/>
              <a:buChar char="•"/>
            </a:pPr>
            <a:r>
              <a:rPr lang="en-US" sz="1400" b="1" dirty="0">
                <a:solidFill>
                  <a:srgbClr val="C00000"/>
                </a:solidFill>
              </a:rPr>
              <a:t>Do not count if </a:t>
            </a:r>
            <a:r>
              <a:rPr lang="en-US" sz="1400" dirty="0"/>
              <a:t>they had such in acute but discontinued before being admitted to SB </a:t>
            </a:r>
          </a:p>
        </p:txBody>
      </p:sp>
      <p:cxnSp>
        <p:nvCxnSpPr>
          <p:cNvPr id="8" name="Straight Connector 7">
            <a:extLst>
              <a:ext uri="{FF2B5EF4-FFF2-40B4-BE49-F238E27FC236}">
                <a16:creationId xmlns:a16="http://schemas.microsoft.com/office/drawing/2014/main" id="{7473A3A7-550E-4B00-A54E-24642848750C}"/>
              </a:ext>
            </a:extLst>
          </p:cNvPr>
          <p:cNvCxnSpPr>
            <a:cxnSpLocks/>
          </p:cNvCxnSpPr>
          <p:nvPr/>
        </p:nvCxnSpPr>
        <p:spPr>
          <a:xfrm>
            <a:off x="3929744" y="1013282"/>
            <a:ext cx="1066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B3ADC51-E11B-410D-92AF-5BE35043A675}"/>
              </a:ext>
            </a:extLst>
          </p:cNvPr>
          <p:cNvPicPr>
            <a:picLocks noChangeAspect="1"/>
          </p:cNvPicPr>
          <p:nvPr/>
        </p:nvPicPr>
        <p:blipFill>
          <a:blip r:embed="rId4"/>
          <a:stretch>
            <a:fillRect/>
          </a:stretch>
        </p:blipFill>
        <p:spPr>
          <a:xfrm>
            <a:off x="952509" y="2407139"/>
            <a:ext cx="7266207" cy="3644861"/>
          </a:xfrm>
          <a:prstGeom prst="rect">
            <a:avLst/>
          </a:prstGeom>
          <a:ln>
            <a:solidFill>
              <a:schemeClr val="accent1"/>
            </a:solidFill>
          </a:ln>
        </p:spPr>
      </p:pic>
      <p:cxnSp>
        <p:nvCxnSpPr>
          <p:cNvPr id="12" name="Straight Arrow Connector 11">
            <a:extLst>
              <a:ext uri="{FF2B5EF4-FFF2-40B4-BE49-F238E27FC236}">
                <a16:creationId xmlns:a16="http://schemas.microsoft.com/office/drawing/2014/main" id="{C31B26D9-E987-4640-9CFC-2852DC2DDB9C}"/>
              </a:ext>
            </a:extLst>
          </p:cNvPr>
          <p:cNvCxnSpPr>
            <a:cxnSpLocks/>
          </p:cNvCxnSpPr>
          <p:nvPr/>
        </p:nvCxnSpPr>
        <p:spPr>
          <a:xfrm flipH="1">
            <a:off x="6283321" y="2254738"/>
            <a:ext cx="952500" cy="685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6890F30-F930-4FBB-A6B4-D413F6D0DF11}"/>
              </a:ext>
            </a:extLst>
          </p:cNvPr>
          <p:cNvSpPr txBox="1"/>
          <p:nvPr/>
        </p:nvSpPr>
        <p:spPr>
          <a:xfrm>
            <a:off x="8488680" y="3004572"/>
            <a:ext cx="2111828" cy="2677656"/>
          </a:xfrm>
          <a:prstGeom prst="rect">
            <a:avLst/>
          </a:prstGeom>
          <a:solidFill>
            <a:schemeClr val="accent4">
              <a:lumMod val="20000"/>
              <a:lumOff val="80000"/>
            </a:schemeClr>
          </a:solidFill>
          <a:ln>
            <a:solidFill>
              <a:schemeClr val="accent1"/>
            </a:solidFill>
          </a:ln>
        </p:spPr>
        <p:txBody>
          <a:bodyPr wrap="square" rtlCol="0">
            <a:spAutoFit/>
          </a:bodyPr>
          <a:lstStyle/>
          <a:p>
            <a:pPr marL="174625" indent="-174625">
              <a:buFont typeface="Arial" panose="020B0604020202020204" pitchFamily="34" charset="0"/>
              <a:buChar char="•"/>
            </a:pPr>
            <a:r>
              <a:rPr lang="en-US" sz="1400" dirty="0"/>
              <a:t>Consider discussing as a team during the first IDT meeting to determent what best fits the patient</a:t>
            </a:r>
          </a:p>
          <a:p>
            <a:pPr marL="174625" indent="-174625">
              <a:buFont typeface="Arial" panose="020B0604020202020204" pitchFamily="34" charset="0"/>
              <a:buChar char="•"/>
            </a:pPr>
            <a:endParaRPr lang="en-US" sz="1400" dirty="0"/>
          </a:p>
          <a:p>
            <a:pPr marL="174625" indent="-174625">
              <a:buFont typeface="Arial" panose="020B0604020202020204" pitchFamily="34" charset="0"/>
              <a:buChar char="•"/>
            </a:pPr>
            <a:r>
              <a:rPr lang="en-US" sz="1400" dirty="0"/>
              <a:t>See next 2 slides on tips for assessment</a:t>
            </a:r>
          </a:p>
          <a:p>
            <a:pPr marL="174625" indent="-174625">
              <a:buFont typeface="Arial" panose="020B0604020202020204" pitchFamily="34" charset="0"/>
              <a:buChar char="•"/>
            </a:pPr>
            <a:endParaRPr lang="en-US" sz="1400" dirty="0"/>
          </a:p>
          <a:p>
            <a:pPr marL="174625" indent="-174625">
              <a:buFont typeface="Arial" panose="020B0604020202020204" pitchFamily="34" charset="0"/>
              <a:buChar char="•"/>
            </a:pPr>
            <a:r>
              <a:rPr lang="en-US" sz="1400" dirty="0">
                <a:solidFill>
                  <a:srgbClr val="C00000"/>
                </a:solidFill>
              </a:rPr>
              <a:t>Documentation should support findings</a:t>
            </a:r>
          </a:p>
          <a:p>
            <a:pPr marL="174625" indent="-174625">
              <a:buFont typeface="Arial" panose="020B0604020202020204" pitchFamily="34" charset="0"/>
              <a:buChar char="•"/>
            </a:pPr>
            <a:endParaRPr lang="en-US" sz="1400" dirty="0"/>
          </a:p>
        </p:txBody>
      </p:sp>
      <p:sp>
        <p:nvSpPr>
          <p:cNvPr id="2" name="Oval 1">
            <a:extLst>
              <a:ext uri="{FF2B5EF4-FFF2-40B4-BE49-F238E27FC236}">
                <a16:creationId xmlns:a16="http://schemas.microsoft.com/office/drawing/2014/main" id="{94A59C36-F87B-5CE4-2F8C-5268730D444F}"/>
              </a:ext>
            </a:extLst>
          </p:cNvPr>
          <p:cNvSpPr/>
          <p:nvPr/>
        </p:nvSpPr>
        <p:spPr>
          <a:xfrm>
            <a:off x="10690459" y="2354757"/>
            <a:ext cx="1501541"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Both are Risk</a:t>
            </a:r>
          </a:p>
          <a:p>
            <a:pPr algn="ctr"/>
            <a:r>
              <a:rPr lang="en-US" dirty="0"/>
              <a:t>Adjuster</a:t>
            </a:r>
          </a:p>
        </p:txBody>
      </p:sp>
      <p:cxnSp>
        <p:nvCxnSpPr>
          <p:cNvPr id="4" name="Straight Connector 3">
            <a:extLst>
              <a:ext uri="{FF2B5EF4-FFF2-40B4-BE49-F238E27FC236}">
                <a16:creationId xmlns:a16="http://schemas.microsoft.com/office/drawing/2014/main" id="{2F615C47-B01E-83D4-EC6C-9C4C51304C38}"/>
              </a:ext>
            </a:extLst>
          </p:cNvPr>
          <p:cNvCxnSpPr>
            <a:cxnSpLocks/>
          </p:cNvCxnSpPr>
          <p:nvPr/>
        </p:nvCxnSpPr>
        <p:spPr>
          <a:xfrm>
            <a:off x="2743200" y="3196613"/>
            <a:ext cx="13282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BCCDFFA-EE51-1256-3D05-9B1F6DFB05F0}"/>
              </a:ext>
            </a:extLst>
          </p:cNvPr>
          <p:cNvCxnSpPr>
            <a:cxnSpLocks/>
          </p:cNvCxnSpPr>
          <p:nvPr/>
        </p:nvCxnSpPr>
        <p:spPr>
          <a:xfrm>
            <a:off x="2686050" y="4946806"/>
            <a:ext cx="169608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5ACDFE8-314E-67D9-F99F-3721242CA63A}"/>
              </a:ext>
            </a:extLst>
          </p:cNvPr>
          <p:cNvCxnSpPr>
            <a:cxnSpLocks/>
          </p:cNvCxnSpPr>
          <p:nvPr/>
        </p:nvCxnSpPr>
        <p:spPr>
          <a:xfrm>
            <a:off x="4657023" y="3186409"/>
            <a:ext cx="2215415" cy="1020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854E0F2-C647-B2AE-AA80-DA429EFC9958}"/>
              </a:ext>
            </a:extLst>
          </p:cNvPr>
          <p:cNvCxnSpPr>
            <a:cxnSpLocks/>
          </p:cNvCxnSpPr>
          <p:nvPr/>
        </p:nvCxnSpPr>
        <p:spPr>
          <a:xfrm>
            <a:off x="7235821" y="2811957"/>
            <a:ext cx="1191487" cy="133991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F145C91-13F9-1B72-949E-35662BAB70C4}"/>
              </a:ext>
            </a:extLst>
          </p:cNvPr>
          <p:cNvCxnSpPr>
            <a:cxnSpLocks/>
          </p:cNvCxnSpPr>
          <p:nvPr/>
        </p:nvCxnSpPr>
        <p:spPr>
          <a:xfrm flipV="1">
            <a:off x="6011428" y="4300151"/>
            <a:ext cx="2415880" cy="25241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0921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29</a:t>
            </a:fld>
            <a:endParaRPr lang="en-US" dirty="0"/>
          </a:p>
        </p:txBody>
      </p:sp>
      <p:sp>
        <p:nvSpPr>
          <p:cNvPr id="2" name="TextBox 1">
            <a:extLst>
              <a:ext uri="{FF2B5EF4-FFF2-40B4-BE49-F238E27FC236}">
                <a16:creationId xmlns:a16="http://schemas.microsoft.com/office/drawing/2014/main" id="{7F8A7F86-821B-48D7-9061-9933E56A2A62}"/>
              </a:ext>
            </a:extLst>
          </p:cNvPr>
          <p:cNvSpPr txBox="1"/>
          <p:nvPr/>
        </p:nvSpPr>
        <p:spPr>
          <a:xfrm>
            <a:off x="729647" y="869494"/>
            <a:ext cx="10522285" cy="2308324"/>
          </a:xfrm>
          <a:prstGeom prst="rect">
            <a:avLst/>
          </a:prstGeom>
          <a:noFill/>
          <a:ln>
            <a:solidFill>
              <a:schemeClr val="accent1"/>
            </a:solidFill>
          </a:ln>
        </p:spPr>
        <p:txBody>
          <a:bodyPr wrap="square">
            <a:spAutoFit/>
          </a:bodyPr>
          <a:lstStyle/>
          <a:p>
            <a:pPr marL="177800" indent="-177800">
              <a:buClr>
                <a:srgbClr val="990000"/>
              </a:buClr>
              <a:buFont typeface="Arial" pitchFamily="34" charset="0"/>
              <a:buChar char="•"/>
              <a:defRPr/>
            </a:pPr>
            <a:r>
              <a:rPr lang="en-US" sz="1600" b="1" dirty="0">
                <a:solidFill>
                  <a:srgbClr val="C00000"/>
                </a:solidFill>
              </a:rPr>
              <a:t>MAKES SELF UNDERSTOOD </a:t>
            </a:r>
            <a:r>
              <a:rPr lang="en-US" sz="1600" dirty="0"/>
              <a:t>- Able to express or communicate requests, needs, opinions, and to conduct social conversation in his or her primary language, whether in speech, writing, sign language, gestures, or a combination of these. Deficits in the ability to make one’s self understood (expressive communication deficits) can include reduced voice volume and difficulty in producing sounds, or difficulty in finding the right word, making sentences, writing, and/or gesturing </a:t>
            </a:r>
          </a:p>
          <a:p>
            <a:pPr marL="177800" indent="-177800">
              <a:buClr>
                <a:srgbClr val="990000"/>
              </a:buClr>
              <a:buFont typeface="Arial" pitchFamily="34" charset="0"/>
              <a:buChar char="•"/>
              <a:defRPr/>
            </a:pPr>
            <a:endParaRPr lang="en-US" sz="1600" dirty="0"/>
          </a:p>
          <a:p>
            <a:pPr marL="177800" indent="-177800">
              <a:buClr>
                <a:srgbClr val="990000"/>
              </a:buClr>
              <a:buFont typeface="Arial" pitchFamily="34" charset="0"/>
              <a:buChar char="•"/>
              <a:defRPr/>
            </a:pPr>
            <a:r>
              <a:rPr lang="en-US" sz="1600" dirty="0"/>
              <a:t>Problems making self understood can be very frustrating for the patient and can contribute to social isolation and mood and behavior disorders.</a:t>
            </a:r>
          </a:p>
          <a:p>
            <a:pPr marL="177800" indent="-177800">
              <a:buClr>
                <a:srgbClr val="990000"/>
              </a:buClr>
              <a:buFont typeface="Arial" pitchFamily="34" charset="0"/>
              <a:buChar char="•"/>
              <a:defRPr/>
            </a:pPr>
            <a:endParaRPr lang="en-US" sz="1600" dirty="0"/>
          </a:p>
          <a:p>
            <a:pPr marL="177800" indent="-177800">
              <a:buClr>
                <a:srgbClr val="990000"/>
              </a:buClr>
              <a:buFont typeface="Arial" pitchFamily="34" charset="0"/>
              <a:buChar char="•"/>
              <a:defRPr/>
            </a:pPr>
            <a:r>
              <a:rPr lang="en-US" sz="1600" dirty="0"/>
              <a:t>Unaddressed communication problems can be inappropriately mistaken for confusion or cognitive impairment. </a:t>
            </a:r>
          </a:p>
        </p:txBody>
      </p:sp>
      <p:sp>
        <p:nvSpPr>
          <p:cNvPr id="19" name="TextBox 18">
            <a:extLst>
              <a:ext uri="{FF2B5EF4-FFF2-40B4-BE49-F238E27FC236}">
                <a16:creationId xmlns:a16="http://schemas.microsoft.com/office/drawing/2014/main" id="{ABF30417-2B19-4CCE-B09C-41741872F823}"/>
              </a:ext>
            </a:extLst>
          </p:cNvPr>
          <p:cNvSpPr txBox="1"/>
          <p:nvPr/>
        </p:nvSpPr>
        <p:spPr>
          <a:xfrm>
            <a:off x="729646" y="3314181"/>
            <a:ext cx="10522285" cy="2246769"/>
          </a:xfrm>
          <a:prstGeom prst="rect">
            <a:avLst/>
          </a:prstGeom>
          <a:noFill/>
        </p:spPr>
        <p:txBody>
          <a:bodyPr wrap="square">
            <a:spAutoFit/>
          </a:bodyPr>
          <a:lstStyle/>
          <a:p>
            <a:pPr marL="228600" indent="-228600">
              <a:buClr>
                <a:srgbClr val="990000"/>
              </a:buClr>
              <a:defRPr/>
            </a:pPr>
            <a:r>
              <a:rPr lang="en-US" sz="1400" b="1" dirty="0"/>
              <a:t>Steps for Assessment </a:t>
            </a:r>
          </a:p>
          <a:p>
            <a:pPr marL="228600" indent="-228600">
              <a:buClr>
                <a:srgbClr val="990000"/>
              </a:buClr>
              <a:defRPr/>
            </a:pPr>
            <a:endParaRPr lang="en-US" sz="1400" dirty="0"/>
          </a:p>
          <a:p>
            <a:pPr marL="342900" indent="-342900">
              <a:buClr>
                <a:srgbClr val="990000"/>
              </a:buClr>
              <a:buFontTx/>
              <a:buAutoNum type="arabicPeriod"/>
              <a:defRPr/>
            </a:pPr>
            <a:r>
              <a:rPr lang="en-US" sz="1400" dirty="0"/>
              <a:t>Assess using the patient’s preferred language or method of communication.  </a:t>
            </a:r>
          </a:p>
          <a:p>
            <a:pPr marL="342900" indent="-342900">
              <a:buClr>
                <a:srgbClr val="990000"/>
              </a:buClr>
              <a:buFontTx/>
              <a:buAutoNum type="arabicPeriod"/>
              <a:defRPr/>
            </a:pPr>
            <a:endParaRPr lang="en-US" sz="1400" dirty="0"/>
          </a:p>
          <a:p>
            <a:pPr marL="342900" indent="-342900">
              <a:buClr>
                <a:srgbClr val="990000"/>
              </a:buClr>
              <a:buFontTx/>
              <a:buAutoNum type="arabicPeriod"/>
              <a:defRPr/>
            </a:pPr>
            <a:r>
              <a:rPr lang="en-US" sz="1400" dirty="0"/>
              <a:t>Interact with the patient. Be sure he or she can hear you or have access to his or her preferred method for communication. If the patient seems unable to communicate, offer alternatives such as writing, pointing, sign language, or using cue cards. </a:t>
            </a:r>
          </a:p>
          <a:p>
            <a:pPr marL="342900" indent="-342900">
              <a:buClr>
                <a:srgbClr val="990000"/>
              </a:buClr>
              <a:buFontTx/>
              <a:buAutoNum type="arabicPeriod"/>
              <a:defRPr/>
            </a:pPr>
            <a:endParaRPr lang="en-US" sz="1400" dirty="0"/>
          </a:p>
          <a:p>
            <a:pPr marL="342900" indent="-342900">
              <a:buClr>
                <a:srgbClr val="990000"/>
              </a:buClr>
              <a:buFontTx/>
              <a:buAutoNum type="arabicPeriod"/>
              <a:defRPr/>
            </a:pPr>
            <a:r>
              <a:rPr lang="en-US" sz="1400" dirty="0"/>
              <a:t>Observe his or her interactions with others in different settings and circumstances.</a:t>
            </a:r>
          </a:p>
          <a:p>
            <a:pPr marL="342900" indent="-342900">
              <a:buClr>
                <a:srgbClr val="990000"/>
              </a:buClr>
              <a:buFontTx/>
              <a:buAutoNum type="arabicPeriod"/>
              <a:defRPr/>
            </a:pPr>
            <a:endParaRPr lang="en-US" sz="1400" dirty="0"/>
          </a:p>
          <a:p>
            <a:pPr marL="342900" indent="-342900">
              <a:buClr>
                <a:srgbClr val="990000"/>
              </a:buClr>
              <a:buFontTx/>
              <a:buAutoNum type="arabicPeriod"/>
              <a:defRPr/>
            </a:pPr>
            <a:r>
              <a:rPr lang="en-US" sz="1400" dirty="0"/>
              <a:t>Consult with the primary nursing staff (over all shifts) and the patient’s family and speech-language pathologist if involved</a:t>
            </a:r>
          </a:p>
        </p:txBody>
      </p:sp>
      <p:cxnSp>
        <p:nvCxnSpPr>
          <p:cNvPr id="8" name="Straight Connector 7">
            <a:extLst>
              <a:ext uri="{FF2B5EF4-FFF2-40B4-BE49-F238E27FC236}">
                <a16:creationId xmlns:a16="http://schemas.microsoft.com/office/drawing/2014/main" id="{9300A70E-B694-43FB-A556-FFD83D6B29D9}"/>
              </a:ext>
            </a:extLst>
          </p:cNvPr>
          <p:cNvCxnSpPr>
            <a:cxnSpLocks/>
          </p:cNvCxnSpPr>
          <p:nvPr/>
        </p:nvCxnSpPr>
        <p:spPr>
          <a:xfrm>
            <a:off x="1596190" y="4653815"/>
            <a:ext cx="724942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7CF469-34B3-4287-9CA6-1CE23BD3E3DA}"/>
              </a:ext>
            </a:extLst>
          </p:cNvPr>
          <p:cNvCxnSpPr>
            <a:cxnSpLocks/>
          </p:cNvCxnSpPr>
          <p:nvPr/>
        </p:nvCxnSpPr>
        <p:spPr>
          <a:xfrm>
            <a:off x="1596190" y="5560950"/>
            <a:ext cx="3429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itle 3">
            <a:extLst>
              <a:ext uri="{FF2B5EF4-FFF2-40B4-BE49-F238E27FC236}">
                <a16:creationId xmlns:a16="http://schemas.microsoft.com/office/drawing/2014/main" id="{52282B41-CB52-4DD0-88E5-DA5D6AE67474}"/>
              </a:ext>
            </a:extLst>
          </p:cNvPr>
          <p:cNvSpPr>
            <a:spLocks noGrp="1"/>
          </p:cNvSpPr>
          <p:nvPr>
            <p:ph type="title"/>
          </p:nvPr>
        </p:nvSpPr>
        <p:spPr>
          <a:xfrm>
            <a:off x="729646" y="111127"/>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200" dirty="0"/>
              <a:t>Communication (Makes self Understood)</a:t>
            </a:r>
          </a:p>
        </p:txBody>
      </p:sp>
    </p:spTree>
    <p:extLst>
      <p:ext uri="{BB962C8B-B14F-4D97-AF65-F5344CB8AC3E}">
        <p14:creationId xmlns:p14="http://schemas.microsoft.com/office/powerpoint/2010/main" val="13741518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55F80-6E9B-417A-954C-4D0714943BF2}"/>
              </a:ext>
            </a:extLst>
          </p:cNvPr>
          <p:cNvSpPr>
            <a:spLocks noGrp="1"/>
          </p:cNvSpPr>
          <p:nvPr>
            <p:ph type="sldNum" sz="quarter" idx="10"/>
          </p:nvPr>
        </p:nvSpPr>
        <p:spPr/>
        <p:txBody>
          <a:bodyPr/>
          <a:lstStyle/>
          <a:p>
            <a:fld id="{0C4D3072-55D1-454B-BEA1-4FCB63513747}" type="slidenum">
              <a:rPr lang="en-US" smtClean="0"/>
              <a:pPr/>
              <a:t>3</a:t>
            </a:fld>
            <a:endParaRPr lang="en-US" dirty="0"/>
          </a:p>
        </p:txBody>
      </p:sp>
      <p:sp>
        <p:nvSpPr>
          <p:cNvPr id="4" name="Title 1">
            <a:extLst>
              <a:ext uri="{FF2B5EF4-FFF2-40B4-BE49-F238E27FC236}">
                <a16:creationId xmlns:a16="http://schemas.microsoft.com/office/drawing/2014/main" id="{25AED1F7-E41D-368E-640D-4645ECA5277F}"/>
              </a:ext>
            </a:extLst>
          </p:cNvPr>
          <p:cNvSpPr>
            <a:spLocks noGrp="1"/>
          </p:cNvSpPr>
          <p:nvPr>
            <p:ph type="title"/>
          </p:nvPr>
        </p:nvSpPr>
        <p:spPr>
          <a:xfrm>
            <a:off x="282804" y="254599"/>
            <a:ext cx="5813196" cy="660110"/>
          </a:xfrm>
        </p:spPr>
        <p:txBody>
          <a:bodyPr>
            <a:noAutofit/>
          </a:bodyPr>
          <a:lstStyle/>
          <a:p>
            <a:r>
              <a:rPr lang="en-US" sz="2400" dirty="0"/>
              <a:t> Today’s Plan</a:t>
            </a:r>
          </a:p>
        </p:txBody>
      </p:sp>
      <p:sp>
        <p:nvSpPr>
          <p:cNvPr id="5" name="TextBox 4">
            <a:extLst>
              <a:ext uri="{FF2B5EF4-FFF2-40B4-BE49-F238E27FC236}">
                <a16:creationId xmlns:a16="http://schemas.microsoft.com/office/drawing/2014/main" id="{EF708787-CB42-9527-B720-A81F51E5520A}"/>
              </a:ext>
            </a:extLst>
          </p:cNvPr>
          <p:cNvSpPr txBox="1"/>
          <p:nvPr/>
        </p:nvSpPr>
        <p:spPr>
          <a:xfrm>
            <a:off x="744078" y="914709"/>
            <a:ext cx="7210018" cy="5693866"/>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000" b="1" dirty="0"/>
              <a:t>Review of what QAPI is and its purpose</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QAPI Measures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5 Key PI Benchmarked Measures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Data Collection Form Coding / Overview</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Self-Care &amp; Mobility Scoring </a:t>
            </a:r>
          </a:p>
          <a:p>
            <a:pPr marL="742950" lvl="1" indent="-285750">
              <a:buFont typeface="Arial" panose="020B0604020202020204" pitchFamily="34" charset="0"/>
              <a:buChar char="•"/>
            </a:pPr>
            <a:r>
              <a:rPr lang="en-US" sz="2000" b="1" dirty="0"/>
              <a:t>Improvement &amp; Risk-Adjusted Scores</a:t>
            </a:r>
          </a:p>
          <a:p>
            <a:pPr marL="742950" lvl="1" indent="-285750">
              <a:buFont typeface="Arial" panose="020B0604020202020204" pitchFamily="34" charset="0"/>
              <a:buChar char="•"/>
            </a:pPr>
            <a:r>
              <a:rPr lang="en-US" sz="2000" b="1" dirty="0"/>
              <a:t>Goal Setting</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PI Measure Definitions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Data Form Concurrent Coding </a:t>
            </a:r>
            <a:r>
              <a:rPr lang="en-US" sz="2000" dirty="0"/>
              <a:t>Management </a:t>
            </a:r>
            <a:r>
              <a:rPr lang="en-US" sz="2000" b="1" dirty="0"/>
              <a:t>Processes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Next Step</a:t>
            </a:r>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3068990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30</a:t>
            </a:fld>
            <a:endParaRPr lang="en-US" dirty="0"/>
          </a:p>
        </p:txBody>
      </p:sp>
      <p:sp>
        <p:nvSpPr>
          <p:cNvPr id="3" name="TextBox 2">
            <a:extLst>
              <a:ext uri="{FF2B5EF4-FFF2-40B4-BE49-F238E27FC236}">
                <a16:creationId xmlns:a16="http://schemas.microsoft.com/office/drawing/2014/main" id="{4FBF3DC2-EA14-449B-8DB9-61C7F96AA0E1}"/>
              </a:ext>
            </a:extLst>
          </p:cNvPr>
          <p:cNvSpPr txBox="1"/>
          <p:nvPr/>
        </p:nvSpPr>
        <p:spPr>
          <a:xfrm>
            <a:off x="1015999" y="799356"/>
            <a:ext cx="10149305" cy="2308324"/>
          </a:xfrm>
          <a:prstGeom prst="rect">
            <a:avLst/>
          </a:prstGeom>
          <a:noFill/>
          <a:ln>
            <a:solidFill>
              <a:schemeClr val="accent1"/>
            </a:solidFill>
          </a:ln>
        </p:spPr>
        <p:txBody>
          <a:bodyPr wrap="square">
            <a:spAutoFit/>
          </a:bodyPr>
          <a:lstStyle/>
          <a:p>
            <a:pPr marL="228600" indent="-228600">
              <a:buClr>
                <a:srgbClr val="990000"/>
              </a:buClr>
              <a:buFont typeface="Arial" pitchFamily="34" charset="0"/>
              <a:buChar char="•"/>
              <a:defRPr/>
            </a:pPr>
            <a:r>
              <a:rPr lang="en-US" sz="1600" b="1" dirty="0">
                <a:solidFill>
                  <a:srgbClr val="C00000"/>
                </a:solidFill>
              </a:rPr>
              <a:t>ABILITY TO UNDERSTAND OTHERS </a:t>
            </a:r>
            <a:r>
              <a:rPr lang="en-US" sz="1600" dirty="0"/>
              <a:t>- Comprehension of direct person-to-person communication whether spoken, written, or in sign language or Braille. Includes the patient’s ability to process and understand language. Deficits in one’s ability to understand (receptive communication deficits) can involve declines in hearing, comprehension (spoken or written) or recognition of facial expressions.</a:t>
            </a:r>
          </a:p>
          <a:p>
            <a:pPr marL="228600" indent="-228600">
              <a:buClr>
                <a:srgbClr val="990000"/>
              </a:buClr>
              <a:buFont typeface="Arial" pitchFamily="34" charset="0"/>
              <a:buChar char="•"/>
              <a:defRPr/>
            </a:pPr>
            <a:endParaRPr lang="en-US" sz="1600" dirty="0"/>
          </a:p>
          <a:p>
            <a:pPr marL="228600" indent="-228600">
              <a:buClr>
                <a:srgbClr val="990000"/>
              </a:buClr>
              <a:buFont typeface="Arial" pitchFamily="34" charset="0"/>
              <a:buChar char="•"/>
              <a:defRPr/>
            </a:pPr>
            <a:r>
              <a:rPr lang="en-US" sz="1600" dirty="0"/>
              <a:t>Inability to understand direct person-to-person communication </a:t>
            </a:r>
          </a:p>
          <a:p>
            <a:pPr marL="228600" indent="-228600">
              <a:buClr>
                <a:srgbClr val="990000"/>
              </a:buClr>
              <a:buFont typeface="Arial" pitchFamily="34" charset="0"/>
              <a:buChar char="•"/>
              <a:defRPr/>
            </a:pPr>
            <a:endParaRPr lang="en-US" sz="1600" dirty="0"/>
          </a:p>
          <a:p>
            <a:pPr marL="685800" lvl="1" indent="-228600">
              <a:buClr>
                <a:srgbClr val="990000"/>
              </a:buClr>
              <a:buFont typeface="Arial" pitchFamily="34" charset="0"/>
              <a:buChar char="•"/>
              <a:defRPr/>
            </a:pPr>
            <a:r>
              <a:rPr lang="en-US" sz="1600" dirty="0"/>
              <a:t>Can severely limit association with others</a:t>
            </a:r>
          </a:p>
          <a:p>
            <a:pPr marL="685800" lvl="1" indent="-228600">
              <a:buClr>
                <a:srgbClr val="990000"/>
              </a:buClr>
              <a:buFont typeface="Arial" pitchFamily="34" charset="0"/>
              <a:buChar char="•"/>
              <a:defRPr/>
            </a:pPr>
            <a:r>
              <a:rPr lang="en-US" sz="1600" dirty="0"/>
              <a:t>Can inhibit the individual’s ability to follow instructions that can affect health and safety</a:t>
            </a:r>
          </a:p>
        </p:txBody>
      </p:sp>
      <p:sp>
        <p:nvSpPr>
          <p:cNvPr id="10" name="TextBox 9">
            <a:extLst>
              <a:ext uri="{FF2B5EF4-FFF2-40B4-BE49-F238E27FC236}">
                <a16:creationId xmlns:a16="http://schemas.microsoft.com/office/drawing/2014/main" id="{1D9793C5-ECB2-423E-B3FB-13E0543DABC8}"/>
              </a:ext>
            </a:extLst>
          </p:cNvPr>
          <p:cNvSpPr txBox="1"/>
          <p:nvPr/>
        </p:nvSpPr>
        <p:spPr>
          <a:xfrm>
            <a:off x="1015998" y="3145036"/>
            <a:ext cx="10149305" cy="3447098"/>
          </a:xfrm>
          <a:prstGeom prst="rect">
            <a:avLst/>
          </a:prstGeom>
          <a:noFill/>
        </p:spPr>
        <p:txBody>
          <a:bodyPr wrap="square">
            <a:spAutoFit/>
          </a:bodyPr>
          <a:lstStyle/>
          <a:p>
            <a:pPr marL="228600" indent="-228600">
              <a:buClr>
                <a:srgbClr val="990000"/>
              </a:buClr>
              <a:defRPr/>
            </a:pPr>
            <a:r>
              <a:rPr lang="en-US" sz="1400" b="1" dirty="0"/>
              <a:t>Steps for Assessment </a:t>
            </a:r>
          </a:p>
          <a:p>
            <a:pPr marL="228600" indent="-228600">
              <a:buClr>
                <a:srgbClr val="990000"/>
              </a:buClr>
              <a:defRPr/>
            </a:pPr>
            <a:endParaRPr lang="en-US" sz="1400" dirty="0"/>
          </a:p>
          <a:p>
            <a:pPr marL="342900" indent="-342900">
              <a:buClr>
                <a:srgbClr val="990000"/>
              </a:buClr>
              <a:buFont typeface="+mj-lt"/>
              <a:buAutoNum type="arabicPeriod"/>
              <a:defRPr/>
            </a:pPr>
            <a:r>
              <a:rPr lang="en-US" sz="1600" dirty="0"/>
              <a:t>Assess in the patient’s preferred language or preferred method of communication</a:t>
            </a:r>
          </a:p>
          <a:p>
            <a:pPr marL="342900" indent="-342900">
              <a:buClr>
                <a:srgbClr val="990000"/>
              </a:buClr>
              <a:buFont typeface="+mj-lt"/>
              <a:buAutoNum type="arabicPeriod"/>
              <a:defRPr/>
            </a:pPr>
            <a:endParaRPr lang="en-US" sz="1600" dirty="0"/>
          </a:p>
          <a:p>
            <a:pPr marL="342900" indent="-342900">
              <a:buClr>
                <a:srgbClr val="990000"/>
              </a:buClr>
              <a:buFont typeface="+mj-lt"/>
              <a:buAutoNum type="arabicPeriod"/>
              <a:defRPr/>
            </a:pPr>
            <a:r>
              <a:rPr lang="en-US" sz="1600" dirty="0">
                <a:highlight>
                  <a:srgbClr val="FFFF00"/>
                </a:highlight>
              </a:rPr>
              <a:t>If the patient uses a hearing aid, hearing device or other communications enhancement device, the patient should use that device during the evaluation of the patient’s understanding of person-to-person communication</a:t>
            </a:r>
            <a:r>
              <a:rPr lang="en-US" sz="1600" dirty="0"/>
              <a:t>.</a:t>
            </a:r>
          </a:p>
          <a:p>
            <a:pPr marL="342900" indent="-342900">
              <a:buClr>
                <a:srgbClr val="990000"/>
              </a:buClr>
              <a:buFont typeface="+mj-lt"/>
              <a:buAutoNum type="arabicPeriod"/>
              <a:defRPr/>
            </a:pPr>
            <a:endParaRPr lang="en-US" sz="1600" dirty="0"/>
          </a:p>
          <a:p>
            <a:pPr marL="342900" indent="-342900">
              <a:buClr>
                <a:srgbClr val="990000"/>
              </a:buClr>
              <a:buFont typeface="+mj-lt"/>
              <a:buAutoNum type="arabicPeriod"/>
              <a:defRPr/>
            </a:pPr>
            <a:r>
              <a:rPr lang="en-US" sz="1600" dirty="0"/>
              <a:t>Interact with the patient and observe his or her understanding of other’s communication.</a:t>
            </a:r>
          </a:p>
          <a:p>
            <a:pPr marL="342900" indent="-342900">
              <a:buClr>
                <a:srgbClr val="990000"/>
              </a:buClr>
              <a:buFont typeface="+mj-lt"/>
              <a:buAutoNum type="arabicPeriod"/>
              <a:defRPr/>
            </a:pPr>
            <a:endParaRPr lang="en-US" sz="1600" dirty="0"/>
          </a:p>
          <a:p>
            <a:pPr marL="342900" indent="-342900">
              <a:buClr>
                <a:srgbClr val="990000"/>
              </a:buClr>
              <a:buFont typeface="+mj-lt"/>
              <a:buAutoNum type="arabicPeriod"/>
              <a:defRPr/>
            </a:pPr>
            <a:r>
              <a:rPr lang="en-US" sz="1600" dirty="0"/>
              <a:t>Consult with direct care staff over all shifts, if possible, the patient’s family, and speech-language pathologist (if involved in care).</a:t>
            </a:r>
          </a:p>
          <a:p>
            <a:pPr marL="342900" indent="-342900">
              <a:buClr>
                <a:srgbClr val="990000"/>
              </a:buClr>
              <a:buFont typeface="+mj-lt"/>
              <a:buAutoNum type="arabicPeriod"/>
              <a:defRPr/>
            </a:pPr>
            <a:endParaRPr lang="en-US" sz="1600" dirty="0"/>
          </a:p>
          <a:p>
            <a:pPr marL="342900" indent="-342900">
              <a:buClr>
                <a:srgbClr val="990000"/>
              </a:buClr>
              <a:buFont typeface="+mj-lt"/>
              <a:buAutoNum type="arabicPeriod"/>
              <a:defRPr/>
            </a:pPr>
            <a:r>
              <a:rPr lang="en-US" sz="1600" dirty="0"/>
              <a:t>Review the medical record for indications of how well the patient understands others.</a:t>
            </a:r>
          </a:p>
          <a:p>
            <a:pPr marL="228600" indent="-228600">
              <a:buClr>
                <a:srgbClr val="990000"/>
              </a:buClr>
              <a:defRPr/>
            </a:pPr>
            <a:endParaRPr lang="en-US" sz="1400" dirty="0"/>
          </a:p>
        </p:txBody>
      </p:sp>
      <p:sp>
        <p:nvSpPr>
          <p:cNvPr id="5" name="Title 3">
            <a:extLst>
              <a:ext uri="{FF2B5EF4-FFF2-40B4-BE49-F238E27FC236}">
                <a16:creationId xmlns:a16="http://schemas.microsoft.com/office/drawing/2014/main" id="{07285A8D-5439-4924-8050-8C1F5D819862}"/>
              </a:ext>
            </a:extLst>
          </p:cNvPr>
          <p:cNvSpPr>
            <a:spLocks noGrp="1"/>
          </p:cNvSpPr>
          <p:nvPr>
            <p:ph type="title"/>
          </p:nvPr>
        </p:nvSpPr>
        <p:spPr>
          <a:xfrm>
            <a:off x="1015998" y="60415"/>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200" dirty="0"/>
              <a:t>Communication (Ability to Understand Others)</a:t>
            </a:r>
          </a:p>
        </p:txBody>
      </p:sp>
    </p:spTree>
    <p:extLst>
      <p:ext uri="{BB962C8B-B14F-4D97-AF65-F5344CB8AC3E}">
        <p14:creationId xmlns:p14="http://schemas.microsoft.com/office/powerpoint/2010/main" val="2066313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9621" y="75563"/>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200" dirty="0"/>
              <a:t>Comorbidities (Part J)</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31</a:t>
            </a:fld>
            <a:endParaRPr lang="en-US" dirty="0"/>
          </a:p>
        </p:txBody>
      </p:sp>
      <p:pic>
        <p:nvPicPr>
          <p:cNvPr id="5" name="Picture 4">
            <a:extLst>
              <a:ext uri="{FF2B5EF4-FFF2-40B4-BE49-F238E27FC236}">
                <a16:creationId xmlns:a16="http://schemas.microsoft.com/office/drawing/2014/main" id="{8B1E39EF-8B59-4568-A017-5A9C3FB0BEC5}"/>
              </a:ext>
            </a:extLst>
          </p:cNvPr>
          <p:cNvPicPr>
            <a:picLocks noChangeAspect="1"/>
          </p:cNvPicPr>
          <p:nvPr/>
        </p:nvPicPr>
        <p:blipFill>
          <a:blip r:embed="rId2"/>
          <a:stretch>
            <a:fillRect/>
          </a:stretch>
        </p:blipFill>
        <p:spPr>
          <a:xfrm>
            <a:off x="6075145" y="358810"/>
            <a:ext cx="4829607" cy="5814027"/>
          </a:xfrm>
          <a:prstGeom prst="rect">
            <a:avLst/>
          </a:prstGeom>
          <a:ln>
            <a:solidFill>
              <a:schemeClr val="accent1"/>
            </a:solidFill>
          </a:ln>
        </p:spPr>
      </p:pic>
      <p:cxnSp>
        <p:nvCxnSpPr>
          <p:cNvPr id="8" name="Straight Arrow Connector 7">
            <a:extLst>
              <a:ext uri="{FF2B5EF4-FFF2-40B4-BE49-F238E27FC236}">
                <a16:creationId xmlns:a16="http://schemas.microsoft.com/office/drawing/2014/main" id="{6CB77F2E-432A-43DF-A070-3B69A79F8FE8}"/>
              </a:ext>
            </a:extLst>
          </p:cNvPr>
          <p:cNvCxnSpPr>
            <a:cxnSpLocks/>
          </p:cNvCxnSpPr>
          <p:nvPr/>
        </p:nvCxnSpPr>
        <p:spPr>
          <a:xfrm flipH="1">
            <a:off x="3201204" y="1588168"/>
            <a:ext cx="1062788" cy="3697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EB2CDAB-0027-4994-A29C-2609BCEAE3DD}"/>
              </a:ext>
            </a:extLst>
          </p:cNvPr>
          <p:cNvSpPr txBox="1"/>
          <p:nvPr/>
        </p:nvSpPr>
        <p:spPr>
          <a:xfrm>
            <a:off x="584735" y="662484"/>
            <a:ext cx="5431054" cy="5693866"/>
          </a:xfrm>
          <a:prstGeom prst="rect">
            <a:avLst/>
          </a:prstGeom>
          <a:noFill/>
          <a:ln>
            <a:noFill/>
          </a:ln>
        </p:spPr>
        <p:txBody>
          <a:bodyPr wrap="square" rtlCol="0">
            <a:spAutoFit/>
          </a:bodyPr>
          <a:lstStyle/>
          <a:p>
            <a:pPr marL="174625" indent="-174625">
              <a:buFont typeface="Arial" panose="020B0604020202020204" pitchFamily="34" charset="0"/>
              <a:buChar char="•"/>
            </a:pPr>
            <a:r>
              <a:rPr lang="en-US" sz="1400" dirty="0"/>
              <a:t>This list is based on what CMS considers potentially impacting outcomes hence why they are used as risk adjusters. It does not contain all possible comorbidities – only those proven to impact outcomes</a:t>
            </a:r>
          </a:p>
          <a:p>
            <a:pPr marL="174625" indent="-174625">
              <a:buFont typeface="Arial" panose="020B0604020202020204" pitchFamily="34" charset="0"/>
              <a:buChar char="•"/>
            </a:pPr>
            <a:endParaRPr lang="en-US" sz="1400" dirty="0"/>
          </a:p>
          <a:p>
            <a:pPr marL="174625" indent="-174625">
              <a:buFont typeface="Arial" panose="020B0604020202020204" pitchFamily="34" charset="0"/>
              <a:buChar char="•"/>
            </a:pPr>
            <a:r>
              <a:rPr lang="en-US" altLang="en-US" sz="1400" b="1" i="1" u="sng" dirty="0">
                <a:solidFill>
                  <a:srgbClr val="FF0000"/>
                </a:solidFill>
              </a:rPr>
              <a:t>ACTIVE</a:t>
            </a:r>
            <a:r>
              <a:rPr lang="en-US" altLang="en-US" sz="1400" b="1" dirty="0">
                <a:solidFill>
                  <a:srgbClr val="FF0000"/>
                </a:solidFill>
              </a:rPr>
              <a:t> diagnosis/comorbidity = </a:t>
            </a:r>
          </a:p>
          <a:p>
            <a:pPr marL="174625"/>
            <a:r>
              <a:rPr lang="en-US" sz="1400" dirty="0"/>
              <a:t>Physician-documented diagnoses that have a direct relationship to the patient’s current functional status, cognitive status, mood or behavior, medical treatments, nursing monitoring, or risk of death during their stay </a:t>
            </a:r>
          </a:p>
          <a:p>
            <a:pPr marL="174625" indent="-174625">
              <a:buFont typeface="Arial" panose="020B0604020202020204" pitchFamily="34" charset="0"/>
              <a:buChar char="•"/>
            </a:pPr>
            <a:endParaRPr lang="en-US" altLang="en-US" sz="1400" dirty="0"/>
          </a:p>
          <a:p>
            <a:pPr marL="174625" indent="-174625">
              <a:buFont typeface="Arial" panose="020B0604020202020204" pitchFamily="34" charset="0"/>
              <a:buChar char="•"/>
            </a:pPr>
            <a:r>
              <a:rPr lang="en-US" altLang="en-US" sz="1400" dirty="0"/>
              <a:t>Must be supported in the providers documentation along with what makes them “Active” in H&amp;P, progress notes, orders </a:t>
            </a:r>
            <a:r>
              <a:rPr lang="en-US" altLang="en-US" sz="1400" dirty="0" err="1"/>
              <a:t>etc</a:t>
            </a:r>
            <a:r>
              <a:rPr lang="en-US" altLang="en-US" sz="1400" dirty="0"/>
              <a:t>…</a:t>
            </a:r>
          </a:p>
          <a:p>
            <a:pPr marL="174625" indent="-174625">
              <a:buFont typeface="Arial" panose="020B0604020202020204" pitchFamily="34" charset="0"/>
              <a:buChar char="•"/>
            </a:pPr>
            <a:endParaRPr lang="en-US" altLang="en-US" sz="1400" dirty="0"/>
          </a:p>
          <a:p>
            <a:pPr marL="174625" indent="-174625">
              <a:buFont typeface="Arial" panose="020B0604020202020204" pitchFamily="34" charset="0"/>
              <a:buChar char="•"/>
            </a:pPr>
            <a:r>
              <a:rPr lang="en-US" altLang="en-US" sz="1400" dirty="0">
                <a:highlight>
                  <a:srgbClr val="FFFF00"/>
                </a:highlight>
              </a:rPr>
              <a:t>Consists of diagnosis remaining active in SB since admission</a:t>
            </a:r>
          </a:p>
          <a:p>
            <a:pPr marL="174625" indent="-174625">
              <a:buFont typeface="Arial" panose="020B0604020202020204" pitchFamily="34" charset="0"/>
              <a:buChar char="•"/>
            </a:pPr>
            <a:endParaRPr lang="en-US" altLang="en-US" sz="1400" dirty="0"/>
          </a:p>
          <a:p>
            <a:pPr marL="174625" indent="-174625">
              <a:buFont typeface="Arial" panose="020B0604020202020204" pitchFamily="34" charset="0"/>
              <a:buChar char="•"/>
            </a:pPr>
            <a:r>
              <a:rPr lang="en-US" altLang="en-US" sz="1400" dirty="0"/>
              <a:t>Essential that diagnoses communicated verbally are documented in the medical record by the physician to ensure follow‐up</a:t>
            </a:r>
          </a:p>
          <a:p>
            <a:pPr marL="174625" indent="-174625">
              <a:buFont typeface="Arial" panose="020B0604020202020204" pitchFamily="34" charset="0"/>
              <a:buChar char="•"/>
            </a:pPr>
            <a:endParaRPr lang="en-US" altLang="en-US" sz="1400" dirty="0"/>
          </a:p>
          <a:p>
            <a:pPr marL="174625" indent="-174625">
              <a:buFont typeface="Arial" panose="020B0604020202020204" pitchFamily="34" charset="0"/>
              <a:buChar char="•"/>
            </a:pPr>
            <a:r>
              <a:rPr lang="en-US" altLang="en-US" sz="1400" dirty="0">
                <a:solidFill>
                  <a:srgbClr val="C00000"/>
                </a:solidFill>
              </a:rPr>
              <a:t>This is not the primary admitting condition/ diagnosis but rather a cause of such or a sequela. For instance, patient in acute being treated for cancer and now too debilitated to go home w/out rehab. Primary Condition would be #11 (Debility) and you would check of cancer on this list</a:t>
            </a:r>
          </a:p>
          <a:p>
            <a:endParaRPr lang="en-US" altLang="en-US" sz="1400" dirty="0"/>
          </a:p>
        </p:txBody>
      </p:sp>
      <p:sp>
        <p:nvSpPr>
          <p:cNvPr id="3" name="Oval 2">
            <a:extLst>
              <a:ext uri="{FF2B5EF4-FFF2-40B4-BE49-F238E27FC236}">
                <a16:creationId xmlns:a16="http://schemas.microsoft.com/office/drawing/2014/main" id="{134CCF72-4EE0-F0B5-61DE-D73C4900617C}"/>
              </a:ext>
            </a:extLst>
          </p:cNvPr>
          <p:cNvSpPr/>
          <p:nvPr/>
        </p:nvSpPr>
        <p:spPr>
          <a:xfrm>
            <a:off x="10213337" y="1957884"/>
            <a:ext cx="1501541"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a:t>
            </a:r>
          </a:p>
          <a:p>
            <a:pPr algn="ctr"/>
            <a:r>
              <a:rPr lang="en-US" dirty="0"/>
              <a:t>Adjusters</a:t>
            </a:r>
          </a:p>
        </p:txBody>
      </p:sp>
    </p:spTree>
    <p:extLst>
      <p:ext uri="{BB962C8B-B14F-4D97-AF65-F5344CB8AC3E}">
        <p14:creationId xmlns:p14="http://schemas.microsoft.com/office/powerpoint/2010/main" val="24580219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32</a:t>
            </a:fld>
            <a:endParaRPr lang="en-US" dirty="0"/>
          </a:p>
        </p:txBody>
      </p:sp>
      <p:sp>
        <p:nvSpPr>
          <p:cNvPr id="5" name="TextBox 4">
            <a:extLst>
              <a:ext uri="{FF2B5EF4-FFF2-40B4-BE49-F238E27FC236}">
                <a16:creationId xmlns:a16="http://schemas.microsoft.com/office/drawing/2014/main" id="{8B1316D0-C842-435E-A58E-DF14F55D97D4}"/>
              </a:ext>
            </a:extLst>
          </p:cNvPr>
          <p:cNvSpPr txBox="1"/>
          <p:nvPr/>
        </p:nvSpPr>
        <p:spPr>
          <a:xfrm>
            <a:off x="702644" y="835794"/>
            <a:ext cx="10876547" cy="5427896"/>
          </a:xfrm>
          <a:prstGeom prst="rect">
            <a:avLst/>
          </a:prstGeom>
          <a:noFill/>
          <a:ln>
            <a:noFill/>
          </a:ln>
        </p:spPr>
        <p:txBody>
          <a:bodyPr wrap="square" rtlCol="0">
            <a:spAutoFit/>
          </a:bodyPr>
          <a:lstStyle/>
          <a:p>
            <a:pPr marL="174625" indent="-174625">
              <a:buFont typeface="Arial" panose="020B0604020202020204" pitchFamily="34" charset="0"/>
              <a:buChar char="•"/>
            </a:pPr>
            <a:r>
              <a:rPr lang="en-US" altLang="en-US" sz="1600" dirty="0">
                <a:solidFill>
                  <a:srgbClr val="FF0000"/>
                </a:solidFill>
              </a:rPr>
              <a:t>Diagnostic information, including  past history obtained from family members and close contacts</a:t>
            </a:r>
            <a:r>
              <a:rPr lang="en-US" altLang="en-US" sz="1600" dirty="0"/>
              <a:t>, must also be documented in     the medical record by the physician to ensure validity and follow‐up and must be active during the SB stay to be checked of</a:t>
            </a:r>
          </a:p>
          <a:p>
            <a:pPr marL="174625" indent="-174625">
              <a:buFont typeface="Arial" panose="020B0604020202020204" pitchFamily="34" charset="0"/>
              <a:buChar char="•"/>
            </a:pPr>
            <a:endParaRPr lang="en-US" altLang="en-US" sz="1600" dirty="0"/>
          </a:p>
          <a:p>
            <a:pPr marL="174625" indent="-174625">
              <a:buFont typeface="Arial" panose="020B0604020202020204" pitchFamily="34" charset="0"/>
              <a:buChar char="•"/>
            </a:pPr>
            <a:r>
              <a:rPr lang="en-US" altLang="en-US" sz="1600" dirty="0">
                <a:solidFill>
                  <a:srgbClr val="FF0000"/>
                </a:solidFill>
              </a:rPr>
              <a:t>DO NOT</a:t>
            </a:r>
            <a:r>
              <a:rPr lang="en-US" altLang="en-US" sz="1600" dirty="0"/>
              <a:t> code from symptoms listed in licensed nursing notes</a:t>
            </a:r>
          </a:p>
          <a:p>
            <a:pPr marL="174625" indent="-174625">
              <a:buFont typeface="Arial" panose="020B0604020202020204" pitchFamily="34" charset="0"/>
              <a:buChar char="•"/>
            </a:pPr>
            <a:endParaRPr lang="en-US" altLang="en-US" sz="1600" dirty="0"/>
          </a:p>
          <a:p>
            <a:pPr marL="174625" indent="-174625">
              <a:buFont typeface="Arial" panose="020B0604020202020204" pitchFamily="34" charset="0"/>
              <a:buChar char="•"/>
            </a:pPr>
            <a:r>
              <a:rPr lang="en-US" altLang="en-US" sz="1600" dirty="0">
                <a:solidFill>
                  <a:srgbClr val="FF0000"/>
                </a:solidFill>
              </a:rPr>
              <a:t>DO NOT </a:t>
            </a:r>
            <a:r>
              <a:rPr lang="en-US" altLang="en-US" sz="1600" dirty="0"/>
              <a:t>code diagnoses added by therapists unless signed by the physician</a:t>
            </a:r>
          </a:p>
          <a:p>
            <a:pPr marL="174625" indent="-174625">
              <a:buFont typeface="Arial" panose="020B0604020202020204" pitchFamily="34" charset="0"/>
              <a:buChar char="•"/>
            </a:pPr>
            <a:endParaRPr lang="en-US" altLang="en-US" sz="1600" dirty="0"/>
          </a:p>
          <a:p>
            <a:pPr marL="174625" indent="-174625">
              <a:buFont typeface="Arial" panose="020B0604020202020204" pitchFamily="34" charset="0"/>
              <a:buChar char="•"/>
            </a:pPr>
            <a:r>
              <a:rPr lang="en-US" altLang="en-US" sz="1600" dirty="0">
                <a:solidFill>
                  <a:srgbClr val="FF0000"/>
                </a:solidFill>
              </a:rPr>
              <a:t>DO NOT </a:t>
            </a:r>
            <a:r>
              <a:rPr lang="en-US" altLang="en-US" sz="1600" dirty="0"/>
              <a:t>guess/assume or estimate what you think the physician meant without asking the physician for clarification</a:t>
            </a:r>
          </a:p>
          <a:p>
            <a:pPr marL="174625" indent="-174625">
              <a:buFont typeface="Arial" panose="020B0604020202020204" pitchFamily="34" charset="0"/>
              <a:buChar char="•"/>
            </a:pPr>
            <a:endParaRPr lang="en-US" altLang="en-US" sz="1600" dirty="0"/>
          </a:p>
          <a:p>
            <a:pPr marL="174625" indent="-174625">
              <a:buFont typeface="Arial" panose="020B0604020202020204" pitchFamily="34" charset="0"/>
              <a:buChar char="•"/>
            </a:pPr>
            <a:r>
              <a:rPr lang="en-US" altLang="en-US" sz="1600" dirty="0"/>
              <a:t>As for all diagnosis, the </a:t>
            </a:r>
            <a:r>
              <a:rPr lang="en-US" altLang="en-US" sz="1600" dirty="0">
                <a:solidFill>
                  <a:srgbClr val="FF0000"/>
                </a:solidFill>
              </a:rPr>
              <a:t>HIM coder should be able to assist as needed </a:t>
            </a:r>
          </a:p>
          <a:p>
            <a:pPr marL="174625" indent="-174625">
              <a:buFont typeface="Arial" panose="020B0604020202020204" pitchFamily="34" charset="0"/>
              <a:buChar char="•"/>
            </a:pPr>
            <a:endParaRPr lang="en-US" altLang="en-US" sz="1600" dirty="0"/>
          </a:p>
          <a:p>
            <a:pPr marL="174625" indent="-174625">
              <a:buFont typeface="Arial" panose="020B0604020202020204" pitchFamily="34" charset="0"/>
              <a:buChar char="•"/>
            </a:pPr>
            <a:r>
              <a:rPr lang="en-US" altLang="en-US" sz="1600" dirty="0">
                <a:solidFill>
                  <a:srgbClr val="FF0000"/>
                </a:solidFill>
              </a:rPr>
              <a:t>Diagnosis are made by Physicians </a:t>
            </a:r>
            <a:r>
              <a:rPr lang="en-US" altLang="en-US" sz="1600" dirty="0">
                <a:solidFill>
                  <a:srgbClr val="090807"/>
                </a:solidFill>
              </a:rPr>
              <a:t>(Attending physician, covering physicians, Radiologists, Specialists, etc.) • Nurse Practitioners • Clinical Nurse Specialists • Physician Assistants</a:t>
            </a:r>
          </a:p>
          <a:p>
            <a:pPr marL="174625" indent="-174625">
              <a:buFont typeface="Arial" panose="020B0604020202020204" pitchFamily="34" charset="0"/>
              <a:buChar char="•"/>
            </a:pPr>
            <a:endParaRPr lang="en-US" altLang="en-US" sz="1600" dirty="0">
              <a:solidFill>
                <a:srgbClr val="090807"/>
              </a:solidFill>
            </a:endParaRPr>
          </a:p>
          <a:p>
            <a:pPr marL="174625" indent="-174625">
              <a:buFont typeface="Arial" panose="020B0604020202020204" pitchFamily="34" charset="0"/>
              <a:buChar char="•"/>
            </a:pPr>
            <a:r>
              <a:rPr lang="en-US" altLang="en-US" sz="1600" dirty="0">
                <a:solidFill>
                  <a:srgbClr val="FF0000"/>
                </a:solidFill>
              </a:rPr>
              <a:t>Diagnosis may be found in</a:t>
            </a:r>
          </a:p>
          <a:p>
            <a:pPr marL="690563" lvl="1" indent="-339725">
              <a:lnSpc>
                <a:spcPct val="80000"/>
              </a:lnSpc>
              <a:spcBef>
                <a:spcPct val="15000"/>
              </a:spcBef>
              <a:buFont typeface="Arial" panose="020B0604020202020204" pitchFamily="34" charset="0"/>
              <a:buChar char="•"/>
              <a:defRPr/>
            </a:pPr>
            <a:r>
              <a:rPr lang="en-US" altLang="en-US" sz="1600" dirty="0">
                <a:solidFill>
                  <a:srgbClr val="090807"/>
                </a:solidFill>
              </a:rPr>
              <a:t>History and Physicals (hospitals and SB)</a:t>
            </a:r>
          </a:p>
          <a:p>
            <a:pPr marL="690563" lvl="1" indent="-339725">
              <a:lnSpc>
                <a:spcPct val="80000"/>
              </a:lnSpc>
              <a:spcBef>
                <a:spcPct val="15000"/>
              </a:spcBef>
              <a:buFont typeface="Arial" panose="020B0604020202020204" pitchFamily="34" charset="0"/>
              <a:buChar char="•"/>
              <a:defRPr/>
            </a:pPr>
            <a:r>
              <a:rPr lang="en-US" altLang="en-US" sz="1600" dirty="0">
                <a:solidFill>
                  <a:srgbClr val="090807"/>
                </a:solidFill>
              </a:rPr>
              <a:t>ER records and other hospital records such as Observation prior to admission</a:t>
            </a:r>
          </a:p>
          <a:p>
            <a:pPr marL="690563" lvl="1" indent="-339725">
              <a:lnSpc>
                <a:spcPct val="80000"/>
              </a:lnSpc>
              <a:spcBef>
                <a:spcPct val="15000"/>
              </a:spcBef>
              <a:buFont typeface="Arial" panose="020B0604020202020204" pitchFamily="34" charset="0"/>
              <a:buChar char="•"/>
              <a:defRPr/>
            </a:pPr>
            <a:r>
              <a:rPr lang="en-US" altLang="en-US" sz="1600" dirty="0">
                <a:solidFill>
                  <a:srgbClr val="090807"/>
                </a:solidFill>
              </a:rPr>
              <a:t>Discharge summaries </a:t>
            </a:r>
          </a:p>
          <a:p>
            <a:pPr marL="690563" lvl="1" indent="-339725">
              <a:lnSpc>
                <a:spcPct val="80000"/>
              </a:lnSpc>
              <a:spcBef>
                <a:spcPct val="15000"/>
              </a:spcBef>
              <a:buFont typeface="Arial" panose="020B0604020202020204" pitchFamily="34" charset="0"/>
              <a:buChar char="•"/>
              <a:defRPr/>
            </a:pPr>
            <a:r>
              <a:rPr lang="en-US" altLang="en-US" sz="1600" dirty="0">
                <a:solidFill>
                  <a:srgbClr val="090807"/>
                </a:solidFill>
              </a:rPr>
              <a:t>X-ray and Lab reports</a:t>
            </a:r>
          </a:p>
          <a:p>
            <a:pPr marL="690563" lvl="1" indent="-339725">
              <a:lnSpc>
                <a:spcPct val="80000"/>
              </a:lnSpc>
              <a:spcBef>
                <a:spcPct val="15000"/>
              </a:spcBef>
              <a:buFont typeface="Arial" panose="020B0604020202020204" pitchFamily="34" charset="0"/>
              <a:buChar char="•"/>
              <a:defRPr/>
            </a:pPr>
            <a:r>
              <a:rPr lang="en-US" altLang="en-US" sz="1600" dirty="0">
                <a:solidFill>
                  <a:srgbClr val="090807"/>
                </a:solidFill>
              </a:rPr>
              <a:t>Surgical reports</a:t>
            </a:r>
          </a:p>
          <a:p>
            <a:pPr marL="690563" lvl="1" indent="-339725">
              <a:lnSpc>
                <a:spcPct val="80000"/>
              </a:lnSpc>
              <a:spcBef>
                <a:spcPct val="15000"/>
              </a:spcBef>
              <a:buFont typeface="Arial" panose="020B0604020202020204" pitchFamily="34" charset="0"/>
              <a:buChar char="•"/>
              <a:defRPr/>
            </a:pPr>
            <a:r>
              <a:rPr lang="en-US" altLang="en-US" sz="1600" dirty="0">
                <a:solidFill>
                  <a:srgbClr val="090807"/>
                </a:solidFill>
              </a:rPr>
              <a:t>Physician progress notes</a:t>
            </a:r>
          </a:p>
          <a:p>
            <a:pPr marL="690563" lvl="1" indent="-339725">
              <a:lnSpc>
                <a:spcPct val="80000"/>
              </a:lnSpc>
              <a:spcBef>
                <a:spcPct val="15000"/>
              </a:spcBef>
              <a:buFont typeface="Arial" panose="020B0604020202020204" pitchFamily="34" charset="0"/>
              <a:buChar char="•"/>
              <a:defRPr/>
            </a:pPr>
            <a:r>
              <a:rPr lang="en-US" altLang="en-US" sz="1600" dirty="0">
                <a:solidFill>
                  <a:srgbClr val="090807"/>
                </a:solidFill>
              </a:rPr>
              <a:t>Transfer records</a:t>
            </a:r>
            <a:endParaRPr lang="en-US" altLang="en-US" sz="1400" dirty="0">
              <a:solidFill>
                <a:srgbClr val="090807"/>
              </a:solidFill>
            </a:endParaRPr>
          </a:p>
        </p:txBody>
      </p:sp>
      <p:sp>
        <p:nvSpPr>
          <p:cNvPr id="4" name="Title 3">
            <a:extLst>
              <a:ext uri="{FF2B5EF4-FFF2-40B4-BE49-F238E27FC236}">
                <a16:creationId xmlns:a16="http://schemas.microsoft.com/office/drawing/2014/main" id="{8C73A09F-CD85-45D9-8F1B-11D0644E7977}"/>
              </a:ext>
            </a:extLst>
          </p:cNvPr>
          <p:cNvSpPr>
            <a:spLocks noGrp="1"/>
          </p:cNvSpPr>
          <p:nvPr>
            <p:ph type="title"/>
          </p:nvPr>
        </p:nvSpPr>
        <p:spPr>
          <a:xfrm>
            <a:off x="702644" y="136525"/>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200" dirty="0"/>
              <a:t>Comorbidities (cont’)</a:t>
            </a:r>
          </a:p>
        </p:txBody>
      </p:sp>
    </p:spTree>
    <p:extLst>
      <p:ext uri="{BB962C8B-B14F-4D97-AF65-F5344CB8AC3E}">
        <p14:creationId xmlns:p14="http://schemas.microsoft.com/office/powerpoint/2010/main" val="42185352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D588-6F2D-9927-CFF7-E1A6607DB1A8}"/>
              </a:ext>
            </a:extLst>
          </p:cNvPr>
          <p:cNvSpPr>
            <a:spLocks noGrp="1"/>
          </p:cNvSpPr>
          <p:nvPr>
            <p:ph type="title"/>
          </p:nvPr>
        </p:nvSpPr>
        <p:spPr/>
        <p:txBody>
          <a:bodyPr>
            <a:normAutofit/>
          </a:bodyPr>
          <a:lstStyle/>
          <a:p>
            <a:r>
              <a:rPr lang="en-US" sz="2400" dirty="0"/>
              <a:t>Section 3: Therapy Utilization &amp; SB Programming</a:t>
            </a:r>
          </a:p>
        </p:txBody>
      </p:sp>
      <p:sp>
        <p:nvSpPr>
          <p:cNvPr id="3" name="Slide Number Placeholder 2">
            <a:extLst>
              <a:ext uri="{FF2B5EF4-FFF2-40B4-BE49-F238E27FC236}">
                <a16:creationId xmlns:a16="http://schemas.microsoft.com/office/drawing/2014/main" id="{3FCEB5EC-CBBF-0860-AB6B-332AB21C94CD}"/>
              </a:ext>
            </a:extLst>
          </p:cNvPr>
          <p:cNvSpPr>
            <a:spLocks noGrp="1"/>
          </p:cNvSpPr>
          <p:nvPr>
            <p:ph type="sldNum" sz="quarter" idx="10"/>
          </p:nvPr>
        </p:nvSpPr>
        <p:spPr/>
        <p:txBody>
          <a:bodyPr/>
          <a:lstStyle/>
          <a:p>
            <a:fld id="{0C4D3072-55D1-454B-BEA1-4FCB63513747}" type="slidenum">
              <a:rPr lang="en-US" smtClean="0"/>
              <a:pPr/>
              <a:t>33</a:t>
            </a:fld>
            <a:endParaRPr lang="en-US" dirty="0"/>
          </a:p>
        </p:txBody>
      </p:sp>
      <p:pic>
        <p:nvPicPr>
          <p:cNvPr id="9" name="Content Placeholder 8">
            <a:extLst>
              <a:ext uri="{FF2B5EF4-FFF2-40B4-BE49-F238E27FC236}">
                <a16:creationId xmlns:a16="http://schemas.microsoft.com/office/drawing/2014/main" id="{FDA2F4AA-AC23-108B-0538-CB6B1B57DEE4}"/>
              </a:ext>
            </a:extLst>
          </p:cNvPr>
          <p:cNvPicPr>
            <a:picLocks noGrp="1" noChangeAspect="1"/>
          </p:cNvPicPr>
          <p:nvPr>
            <p:ph sz="quarter" idx="11"/>
          </p:nvPr>
        </p:nvPicPr>
        <p:blipFill>
          <a:blip r:embed="rId2"/>
          <a:stretch>
            <a:fillRect/>
          </a:stretch>
        </p:blipFill>
        <p:spPr>
          <a:xfrm>
            <a:off x="2763332" y="1071649"/>
            <a:ext cx="6253443" cy="4999037"/>
          </a:xfrm>
        </p:spPr>
      </p:pic>
    </p:spTree>
    <p:extLst>
      <p:ext uri="{BB962C8B-B14F-4D97-AF65-F5344CB8AC3E}">
        <p14:creationId xmlns:p14="http://schemas.microsoft.com/office/powerpoint/2010/main" val="595799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379510-C774-4CFC-B683-64201F4FDE2F}"/>
              </a:ext>
            </a:extLst>
          </p:cNvPr>
          <p:cNvSpPr txBox="1"/>
          <p:nvPr/>
        </p:nvSpPr>
        <p:spPr>
          <a:xfrm>
            <a:off x="759694" y="3297639"/>
            <a:ext cx="10672611" cy="2554545"/>
          </a:xfrm>
          <a:prstGeom prst="rect">
            <a:avLst/>
          </a:prstGeom>
          <a:noFill/>
          <a:ln>
            <a:noFill/>
          </a:ln>
        </p:spPr>
        <p:txBody>
          <a:bodyPr wrap="square" rtlCol="0">
            <a:spAutoFit/>
          </a:bodyPr>
          <a:lstStyle/>
          <a:p>
            <a:pPr marL="174625" indent="-174625">
              <a:buFont typeface="Arial" panose="020B0604020202020204" pitchFamily="34" charset="0"/>
              <a:buChar char="•"/>
            </a:pPr>
            <a:r>
              <a:rPr lang="en-US" altLang="en-US" sz="1600" dirty="0"/>
              <a:t>This section is to help management understand therapy utilization at a basic level. Ideally, we would track minutes as per CMS </a:t>
            </a:r>
          </a:p>
          <a:p>
            <a:pPr marL="174625" indent="-174625">
              <a:buFont typeface="Arial" panose="020B0604020202020204" pitchFamily="34" charset="0"/>
              <a:buChar char="•"/>
            </a:pPr>
            <a:endParaRPr lang="en-US" altLang="en-US" sz="1600" dirty="0"/>
          </a:p>
          <a:p>
            <a:pPr marL="174625" indent="-174625">
              <a:buFont typeface="Arial" panose="020B0604020202020204" pitchFamily="34" charset="0"/>
              <a:buChar char="•"/>
            </a:pPr>
            <a:r>
              <a:rPr lang="en-US" altLang="en-US" sz="1600" dirty="0"/>
              <a:t>Only intended for patients receiving multiple days of therapy</a:t>
            </a:r>
          </a:p>
          <a:p>
            <a:pPr marL="174625" indent="-174625">
              <a:buFont typeface="Arial" panose="020B0604020202020204" pitchFamily="34" charset="0"/>
              <a:buChar char="•"/>
            </a:pPr>
            <a:endParaRPr lang="en-US" altLang="en-US" sz="1600" dirty="0"/>
          </a:p>
          <a:p>
            <a:pPr marL="174625" indent="-174625">
              <a:buFont typeface="Arial" panose="020B0604020202020204" pitchFamily="34" charset="0"/>
              <a:buChar char="•"/>
            </a:pPr>
            <a:r>
              <a:rPr lang="en-US" altLang="en-US" sz="1600" dirty="0">
                <a:solidFill>
                  <a:srgbClr val="C00000"/>
                </a:solidFill>
              </a:rPr>
              <a:t>Scenario:</a:t>
            </a:r>
            <a:r>
              <a:rPr lang="en-US" altLang="en-US" sz="1600" dirty="0"/>
              <a:t> </a:t>
            </a:r>
            <a:r>
              <a:rPr lang="en-US" sz="1600" dirty="0"/>
              <a:t>– patient is skilled for nursing 7 days per week but also receives therapy 3 x/wk. This would count as a yes even though it would not serve as an admission skill since therapy is not provided at least 5 days/week</a:t>
            </a:r>
          </a:p>
          <a:p>
            <a:endParaRPr lang="en-US" altLang="en-US" sz="1600" dirty="0"/>
          </a:p>
          <a:p>
            <a:pPr marL="174625" indent="-174625">
              <a:buFont typeface="Arial" panose="020B0604020202020204" pitchFamily="34" charset="0"/>
              <a:buChar char="•"/>
            </a:pPr>
            <a:r>
              <a:rPr lang="en-US" altLang="en-US" sz="1600" dirty="0"/>
              <a:t>Allows you to look at self-care &amp; mobility outcome status based on therapy disciplines involved</a:t>
            </a:r>
          </a:p>
          <a:p>
            <a:pPr marL="174625" indent="-174625">
              <a:buFont typeface="Arial" panose="020B0604020202020204" pitchFamily="34" charset="0"/>
              <a:buChar char="•"/>
            </a:pPr>
            <a:endParaRPr lang="en-US" altLang="en-US" sz="1600" dirty="0"/>
          </a:p>
          <a:p>
            <a:pPr marL="174625" indent="-174625">
              <a:buFont typeface="Arial" panose="020B0604020202020204" pitchFamily="34" charset="0"/>
              <a:buChar char="•"/>
            </a:pPr>
            <a:r>
              <a:rPr lang="en-US" altLang="en-US" sz="1600" dirty="0"/>
              <a:t>Allows benchmarking for therapy utilization with other networks and project participants</a:t>
            </a:r>
          </a:p>
        </p:txBody>
      </p:sp>
      <p:sp>
        <p:nvSpPr>
          <p:cNvPr id="4" name="Title 3"/>
          <p:cNvSpPr>
            <a:spLocks noGrp="1"/>
          </p:cNvSpPr>
          <p:nvPr>
            <p:ph type="title"/>
          </p:nvPr>
        </p:nvSpPr>
        <p:spPr>
          <a:xfrm>
            <a:off x="838200" y="120799"/>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Therapy Utilization </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34</a:t>
            </a:fld>
            <a:endParaRPr lang="en-US" dirty="0"/>
          </a:p>
        </p:txBody>
      </p:sp>
      <p:pic>
        <p:nvPicPr>
          <p:cNvPr id="3" name="Picture 2">
            <a:extLst>
              <a:ext uri="{FF2B5EF4-FFF2-40B4-BE49-F238E27FC236}">
                <a16:creationId xmlns:a16="http://schemas.microsoft.com/office/drawing/2014/main" id="{66074B3B-1DA4-417B-9388-589CAEED7A6D}"/>
              </a:ext>
            </a:extLst>
          </p:cNvPr>
          <p:cNvPicPr>
            <a:picLocks noChangeAspect="1"/>
          </p:cNvPicPr>
          <p:nvPr/>
        </p:nvPicPr>
        <p:blipFill>
          <a:blip r:embed="rId2"/>
          <a:stretch>
            <a:fillRect/>
          </a:stretch>
        </p:blipFill>
        <p:spPr>
          <a:xfrm>
            <a:off x="899647" y="777149"/>
            <a:ext cx="5353050" cy="2426989"/>
          </a:xfrm>
          <a:prstGeom prst="rect">
            <a:avLst/>
          </a:prstGeom>
          <a:ln>
            <a:solidFill>
              <a:schemeClr val="accent1"/>
            </a:solidFill>
          </a:ln>
        </p:spPr>
      </p:pic>
      <p:cxnSp>
        <p:nvCxnSpPr>
          <p:cNvPr id="9" name="Straight Arrow Connector 8">
            <a:extLst>
              <a:ext uri="{FF2B5EF4-FFF2-40B4-BE49-F238E27FC236}">
                <a16:creationId xmlns:a16="http://schemas.microsoft.com/office/drawing/2014/main" id="{F953125F-EC71-4A2B-B4BC-9D9E9D554CA7}"/>
              </a:ext>
            </a:extLst>
          </p:cNvPr>
          <p:cNvCxnSpPr>
            <a:cxnSpLocks/>
          </p:cNvCxnSpPr>
          <p:nvPr/>
        </p:nvCxnSpPr>
        <p:spPr>
          <a:xfrm flipH="1">
            <a:off x="4522872" y="1247317"/>
            <a:ext cx="1053550" cy="342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443801F-B7B7-4488-9DF4-580B01CB1D5A}"/>
              </a:ext>
            </a:extLst>
          </p:cNvPr>
          <p:cNvCxnSpPr>
            <a:cxnSpLocks/>
          </p:cNvCxnSpPr>
          <p:nvPr/>
        </p:nvCxnSpPr>
        <p:spPr>
          <a:xfrm flipH="1">
            <a:off x="4352925" y="2075378"/>
            <a:ext cx="1352550" cy="65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851A1C2-A125-7689-6254-8E56E20D73F1}"/>
              </a:ext>
            </a:extLst>
          </p:cNvPr>
          <p:cNvSpPr txBox="1"/>
          <p:nvPr/>
        </p:nvSpPr>
        <p:spPr>
          <a:xfrm>
            <a:off x="6833135" y="798787"/>
            <a:ext cx="3301465" cy="2031325"/>
          </a:xfrm>
          <a:prstGeom prst="rect">
            <a:avLst/>
          </a:prstGeom>
          <a:solidFill>
            <a:schemeClr val="accent4">
              <a:lumMod val="20000"/>
              <a:lumOff val="80000"/>
            </a:schemeClr>
          </a:solidFill>
          <a:ln>
            <a:solidFill>
              <a:schemeClr val="accent1"/>
            </a:solidFill>
          </a:ln>
        </p:spPr>
        <p:txBody>
          <a:bodyPr wrap="square" rtlCol="0">
            <a:spAutoFit/>
          </a:bodyPr>
          <a:lstStyle/>
          <a:p>
            <a:pPr marL="174625" indent="-174625">
              <a:buFont typeface="Arial" panose="020B0604020202020204" pitchFamily="34" charset="0"/>
              <a:buChar char="•"/>
            </a:pPr>
            <a:r>
              <a:rPr lang="en-US" sz="1400" b="1" dirty="0"/>
              <a:t>Check “yes” </a:t>
            </a:r>
            <a:r>
              <a:rPr lang="en-US" sz="1400" dirty="0"/>
              <a:t>regardless of frequency but there </a:t>
            </a:r>
            <a:r>
              <a:rPr lang="en-US" sz="1400" dirty="0">
                <a:solidFill>
                  <a:srgbClr val="FF0000"/>
                </a:solidFill>
              </a:rPr>
              <a:t>must be documented evaluation prior to treating </a:t>
            </a:r>
          </a:p>
          <a:p>
            <a:pPr marL="174625" indent="-174625">
              <a:buFont typeface="Arial" panose="020B0604020202020204" pitchFamily="34" charset="0"/>
              <a:buChar char="•"/>
            </a:pPr>
            <a:endParaRPr lang="en-US" sz="1400" b="1" dirty="0"/>
          </a:p>
          <a:p>
            <a:pPr marL="174625" indent="-174625">
              <a:buFont typeface="Arial" panose="020B0604020202020204" pitchFamily="34" charset="0"/>
              <a:buChar char="•"/>
            </a:pPr>
            <a:r>
              <a:rPr lang="en-US" sz="1400" b="1" dirty="0"/>
              <a:t>Check “no” if </a:t>
            </a:r>
            <a:r>
              <a:rPr lang="en-US" sz="1400" dirty="0"/>
              <a:t>only included a one time visit for evaluation and development of a nursing management plan when skilled rehab interventions are not necessarily warranted</a:t>
            </a:r>
          </a:p>
        </p:txBody>
      </p:sp>
      <p:cxnSp>
        <p:nvCxnSpPr>
          <p:cNvPr id="7" name="Straight Connector 6">
            <a:extLst>
              <a:ext uri="{FF2B5EF4-FFF2-40B4-BE49-F238E27FC236}">
                <a16:creationId xmlns:a16="http://schemas.microsoft.com/office/drawing/2014/main" id="{63486A1A-AE46-4BB9-7CE4-742A837A2B5F}"/>
              </a:ext>
            </a:extLst>
          </p:cNvPr>
          <p:cNvCxnSpPr/>
          <p:nvPr/>
        </p:nvCxnSpPr>
        <p:spPr>
          <a:xfrm>
            <a:off x="1853514" y="1087395"/>
            <a:ext cx="118624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4994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2619" y="124769"/>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Clinical Programs  </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35</a:t>
            </a:fld>
            <a:endParaRPr lang="en-US" dirty="0"/>
          </a:p>
        </p:txBody>
      </p:sp>
      <p:pic>
        <p:nvPicPr>
          <p:cNvPr id="5" name="Picture 4">
            <a:extLst>
              <a:ext uri="{FF2B5EF4-FFF2-40B4-BE49-F238E27FC236}">
                <a16:creationId xmlns:a16="http://schemas.microsoft.com/office/drawing/2014/main" id="{DE688AB6-3F0C-4633-A9F5-F8C7A0670F7D}"/>
              </a:ext>
            </a:extLst>
          </p:cNvPr>
          <p:cNvPicPr>
            <a:picLocks noChangeAspect="1"/>
          </p:cNvPicPr>
          <p:nvPr/>
        </p:nvPicPr>
        <p:blipFill>
          <a:blip r:embed="rId2"/>
          <a:stretch>
            <a:fillRect/>
          </a:stretch>
        </p:blipFill>
        <p:spPr>
          <a:xfrm>
            <a:off x="684998" y="839002"/>
            <a:ext cx="7184196" cy="4502916"/>
          </a:xfrm>
          <a:prstGeom prst="rect">
            <a:avLst/>
          </a:prstGeom>
          <a:ln>
            <a:solidFill>
              <a:schemeClr val="accent1"/>
            </a:solidFill>
          </a:ln>
        </p:spPr>
      </p:pic>
      <p:sp>
        <p:nvSpPr>
          <p:cNvPr id="2" name="TextBox 1">
            <a:extLst>
              <a:ext uri="{FF2B5EF4-FFF2-40B4-BE49-F238E27FC236}">
                <a16:creationId xmlns:a16="http://schemas.microsoft.com/office/drawing/2014/main" id="{6527F3C9-153D-7C40-E4A1-1057DF4209B6}"/>
              </a:ext>
            </a:extLst>
          </p:cNvPr>
          <p:cNvSpPr txBox="1"/>
          <p:nvPr/>
        </p:nvSpPr>
        <p:spPr>
          <a:xfrm>
            <a:off x="8205537" y="1105301"/>
            <a:ext cx="3301465" cy="3970318"/>
          </a:xfrm>
          <a:prstGeom prst="rect">
            <a:avLst/>
          </a:prstGeom>
          <a:solidFill>
            <a:schemeClr val="accent4">
              <a:lumMod val="20000"/>
              <a:lumOff val="80000"/>
            </a:schemeClr>
          </a:solidFill>
          <a:ln>
            <a:solidFill>
              <a:schemeClr val="accent1"/>
            </a:solidFill>
          </a:ln>
        </p:spPr>
        <p:txBody>
          <a:bodyPr wrap="square" rtlCol="0">
            <a:spAutoFit/>
          </a:bodyPr>
          <a:lstStyle/>
          <a:p>
            <a:pPr marL="285750" indent="-285750">
              <a:buFont typeface="Arial" panose="020B0604020202020204" pitchFamily="34" charset="0"/>
              <a:buChar char="•"/>
            </a:pPr>
            <a:r>
              <a:rPr lang="en-US" sz="1400" dirty="0"/>
              <a:t>See next 2 slides for definitions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solidFill>
                  <a:srgbClr val="FF0000"/>
                </a:solidFill>
              </a:rPr>
              <a:t>Coding this section should be a team approach </a:t>
            </a:r>
            <a:r>
              <a:rPr lang="en-US" sz="1400" dirty="0"/>
              <a:t>such as the initial IDT meeting</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solidFill>
                  <a:srgbClr val="FF0000"/>
                </a:solidFill>
              </a:rPr>
              <a:t>This list should help you better identify </a:t>
            </a:r>
            <a:r>
              <a:rPr lang="en-US" sz="1400" dirty="0"/>
              <a:t>the type of patients you may admit or what opportunities do you have to increase your services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Can be used to </a:t>
            </a:r>
            <a:r>
              <a:rPr lang="en-US" sz="1400" dirty="0">
                <a:solidFill>
                  <a:srgbClr val="FF0000"/>
                </a:solidFill>
              </a:rPr>
              <a:t>promote your services</a:t>
            </a:r>
          </a:p>
          <a:p>
            <a:endParaRPr lang="en-US" sz="1400" dirty="0">
              <a:solidFill>
                <a:srgbClr val="FF0000"/>
              </a:solidFill>
            </a:endParaRPr>
          </a:p>
          <a:p>
            <a:pPr marL="285750" indent="-285750">
              <a:buFont typeface="Arial" panose="020B0604020202020204" pitchFamily="34" charset="0"/>
              <a:buChar char="•"/>
            </a:pPr>
            <a:r>
              <a:rPr lang="en-US" sz="1400" dirty="0">
                <a:solidFill>
                  <a:srgbClr val="FF0000"/>
                </a:solidFill>
              </a:rPr>
              <a:t>The choice of the program is based on the major reason you are admitting the patient for – what are the treatments or skills needs related to?</a:t>
            </a:r>
          </a:p>
          <a:p>
            <a:pPr marL="285750" indent="-285750">
              <a:buFont typeface="Arial" panose="020B0604020202020204" pitchFamily="34" charset="0"/>
              <a:buChar char="•"/>
            </a:pPr>
            <a:endParaRPr lang="en-US" sz="1400" dirty="0"/>
          </a:p>
        </p:txBody>
      </p:sp>
      <p:cxnSp>
        <p:nvCxnSpPr>
          <p:cNvPr id="3" name="Straight Connector 2">
            <a:extLst>
              <a:ext uri="{FF2B5EF4-FFF2-40B4-BE49-F238E27FC236}">
                <a16:creationId xmlns:a16="http://schemas.microsoft.com/office/drawing/2014/main" id="{FF875A73-7080-DDE5-7539-C63E2EC886FF}"/>
              </a:ext>
            </a:extLst>
          </p:cNvPr>
          <p:cNvCxnSpPr>
            <a:cxnSpLocks/>
          </p:cNvCxnSpPr>
          <p:nvPr/>
        </p:nvCxnSpPr>
        <p:spPr>
          <a:xfrm>
            <a:off x="2990336" y="1186249"/>
            <a:ext cx="169699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9763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36</a:t>
            </a:fld>
            <a:endParaRPr lang="en-US" dirty="0"/>
          </a:p>
        </p:txBody>
      </p:sp>
      <p:pic>
        <p:nvPicPr>
          <p:cNvPr id="7" name="Picture 6">
            <a:extLst>
              <a:ext uri="{FF2B5EF4-FFF2-40B4-BE49-F238E27FC236}">
                <a16:creationId xmlns:a16="http://schemas.microsoft.com/office/drawing/2014/main" id="{D1A59932-7FB2-4F8C-84FD-18E9676F6AD3}"/>
              </a:ext>
            </a:extLst>
          </p:cNvPr>
          <p:cNvPicPr>
            <a:picLocks noChangeAspect="1"/>
          </p:cNvPicPr>
          <p:nvPr/>
        </p:nvPicPr>
        <p:blipFill>
          <a:blip r:embed="rId2"/>
          <a:stretch>
            <a:fillRect/>
          </a:stretch>
        </p:blipFill>
        <p:spPr>
          <a:xfrm>
            <a:off x="745096" y="683394"/>
            <a:ext cx="9723170" cy="3050407"/>
          </a:xfrm>
          <a:prstGeom prst="rect">
            <a:avLst/>
          </a:prstGeom>
          <a:ln>
            <a:solidFill>
              <a:schemeClr val="accent1"/>
            </a:solidFill>
          </a:ln>
        </p:spPr>
      </p:pic>
      <p:pic>
        <p:nvPicPr>
          <p:cNvPr id="8" name="Picture 7">
            <a:extLst>
              <a:ext uri="{FF2B5EF4-FFF2-40B4-BE49-F238E27FC236}">
                <a16:creationId xmlns:a16="http://schemas.microsoft.com/office/drawing/2014/main" id="{980C4BA5-CC4A-422E-A3C3-9E3C6308E345}"/>
              </a:ext>
            </a:extLst>
          </p:cNvPr>
          <p:cNvPicPr>
            <a:picLocks noChangeAspect="1"/>
          </p:cNvPicPr>
          <p:nvPr/>
        </p:nvPicPr>
        <p:blipFill>
          <a:blip r:embed="rId3"/>
          <a:stretch>
            <a:fillRect/>
          </a:stretch>
        </p:blipFill>
        <p:spPr>
          <a:xfrm>
            <a:off x="754332" y="3757411"/>
            <a:ext cx="9723169" cy="2502222"/>
          </a:xfrm>
          <a:prstGeom prst="rect">
            <a:avLst/>
          </a:prstGeom>
        </p:spPr>
      </p:pic>
      <p:sp>
        <p:nvSpPr>
          <p:cNvPr id="9" name="Title 3">
            <a:extLst>
              <a:ext uri="{FF2B5EF4-FFF2-40B4-BE49-F238E27FC236}">
                <a16:creationId xmlns:a16="http://schemas.microsoft.com/office/drawing/2014/main" id="{9CD2900A-D9E3-458B-A6C4-7ABCBF32BC74}"/>
              </a:ext>
            </a:extLst>
          </p:cNvPr>
          <p:cNvSpPr>
            <a:spLocks noGrp="1"/>
          </p:cNvSpPr>
          <p:nvPr>
            <p:ph type="title"/>
          </p:nvPr>
        </p:nvSpPr>
        <p:spPr>
          <a:xfrm>
            <a:off x="745096" y="108293"/>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Clinical Programs Definitions </a:t>
            </a:r>
          </a:p>
        </p:txBody>
      </p:sp>
    </p:spTree>
    <p:extLst>
      <p:ext uri="{BB962C8B-B14F-4D97-AF65-F5344CB8AC3E}">
        <p14:creationId xmlns:p14="http://schemas.microsoft.com/office/powerpoint/2010/main" val="6355058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37</a:t>
            </a:fld>
            <a:endParaRPr lang="en-US" dirty="0"/>
          </a:p>
        </p:txBody>
      </p:sp>
      <p:pic>
        <p:nvPicPr>
          <p:cNvPr id="9" name="Picture 8">
            <a:extLst>
              <a:ext uri="{FF2B5EF4-FFF2-40B4-BE49-F238E27FC236}">
                <a16:creationId xmlns:a16="http://schemas.microsoft.com/office/drawing/2014/main" id="{D1642DB6-99B2-497F-91D2-53B54AD52A5B}"/>
              </a:ext>
            </a:extLst>
          </p:cNvPr>
          <p:cNvPicPr>
            <a:picLocks noChangeAspect="1"/>
          </p:cNvPicPr>
          <p:nvPr/>
        </p:nvPicPr>
        <p:blipFill>
          <a:blip r:embed="rId2"/>
          <a:stretch>
            <a:fillRect/>
          </a:stretch>
        </p:blipFill>
        <p:spPr>
          <a:xfrm>
            <a:off x="648707" y="875899"/>
            <a:ext cx="9790693" cy="3044827"/>
          </a:xfrm>
          <a:prstGeom prst="rect">
            <a:avLst/>
          </a:prstGeom>
          <a:ln>
            <a:solidFill>
              <a:schemeClr val="accent1"/>
            </a:solidFill>
          </a:ln>
        </p:spPr>
      </p:pic>
      <p:sp>
        <p:nvSpPr>
          <p:cNvPr id="10" name="TextBox 9">
            <a:extLst>
              <a:ext uri="{FF2B5EF4-FFF2-40B4-BE49-F238E27FC236}">
                <a16:creationId xmlns:a16="http://schemas.microsoft.com/office/drawing/2014/main" id="{41D03790-6F4B-43C6-A32B-6AE992995D42}"/>
              </a:ext>
            </a:extLst>
          </p:cNvPr>
          <p:cNvSpPr txBox="1"/>
          <p:nvPr/>
        </p:nvSpPr>
        <p:spPr>
          <a:xfrm>
            <a:off x="639884" y="3920726"/>
            <a:ext cx="9799516" cy="2492990"/>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dirty="0">
                <a:solidFill>
                  <a:srgbClr val="FF0000"/>
                </a:solidFill>
              </a:rPr>
              <a:t>Having a good understanding of potential Clinical Programs is a must:</a:t>
            </a:r>
          </a:p>
          <a:p>
            <a:pPr marL="285750" indent="-285750">
              <a:buFont typeface="Arial" panose="020B0604020202020204" pitchFamily="34" charset="0"/>
              <a:buChar char="•"/>
            </a:pPr>
            <a:endParaRPr lang="en-US" sz="1600" dirty="0">
              <a:solidFill>
                <a:srgbClr val="FF0000"/>
              </a:solidFill>
            </a:endParaRPr>
          </a:p>
          <a:p>
            <a:pPr marL="742950" lvl="1" indent="-285750">
              <a:buFont typeface="Arial" panose="020B0604020202020204" pitchFamily="34" charset="0"/>
              <a:buChar char="•"/>
            </a:pPr>
            <a:r>
              <a:rPr lang="en-US" sz="1600" dirty="0"/>
              <a:t>to be better able to describe the types of patients you can or want to accept in your program,</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to better meet the service area residents’ needs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to promote your program (part of your marketing plan)</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to increase utilization</a:t>
            </a:r>
          </a:p>
          <a:p>
            <a:pPr marL="285750" indent="-285750">
              <a:buFont typeface="Arial" panose="020B0604020202020204" pitchFamily="34" charset="0"/>
              <a:buChar char="•"/>
            </a:pPr>
            <a:endParaRPr lang="en-US" sz="1200" dirty="0"/>
          </a:p>
        </p:txBody>
      </p:sp>
      <p:sp>
        <p:nvSpPr>
          <p:cNvPr id="7" name="Title 3">
            <a:extLst>
              <a:ext uri="{FF2B5EF4-FFF2-40B4-BE49-F238E27FC236}">
                <a16:creationId xmlns:a16="http://schemas.microsoft.com/office/drawing/2014/main" id="{F22293F6-894D-4C39-850A-7568755FD262}"/>
              </a:ext>
            </a:extLst>
          </p:cNvPr>
          <p:cNvSpPr>
            <a:spLocks noGrp="1"/>
          </p:cNvSpPr>
          <p:nvPr>
            <p:ph type="title"/>
          </p:nvPr>
        </p:nvSpPr>
        <p:spPr>
          <a:xfrm>
            <a:off x="648707" y="136525"/>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Clinical Programs Definitions (cont’)  </a:t>
            </a:r>
          </a:p>
        </p:txBody>
      </p:sp>
    </p:spTree>
    <p:extLst>
      <p:ext uri="{BB962C8B-B14F-4D97-AF65-F5344CB8AC3E}">
        <p14:creationId xmlns:p14="http://schemas.microsoft.com/office/powerpoint/2010/main" val="31524440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38</a:t>
            </a:fld>
            <a:endParaRPr lang="en-US" dirty="0"/>
          </a:p>
        </p:txBody>
      </p:sp>
      <p:sp>
        <p:nvSpPr>
          <p:cNvPr id="10" name="TextBox 9">
            <a:extLst>
              <a:ext uri="{FF2B5EF4-FFF2-40B4-BE49-F238E27FC236}">
                <a16:creationId xmlns:a16="http://schemas.microsoft.com/office/drawing/2014/main" id="{D683D8DE-36FD-4E39-A81B-721EC27FEC8E}"/>
              </a:ext>
            </a:extLst>
          </p:cNvPr>
          <p:cNvSpPr txBox="1"/>
          <p:nvPr/>
        </p:nvSpPr>
        <p:spPr>
          <a:xfrm>
            <a:off x="853440" y="1017872"/>
            <a:ext cx="9695848" cy="3785652"/>
          </a:xfrm>
          <a:prstGeom prst="rect">
            <a:avLst/>
          </a:prstGeom>
          <a:noFill/>
          <a:ln>
            <a:solidFill>
              <a:schemeClr val="accent1"/>
            </a:solidFill>
          </a:ln>
        </p:spPr>
        <p:txBody>
          <a:bodyPr wrap="square" rtlCol="0">
            <a:spAutoFit/>
          </a:bodyPr>
          <a:lstStyle/>
          <a:p>
            <a:r>
              <a:rPr lang="en-US" sz="2000" b="1" dirty="0">
                <a:solidFill>
                  <a:srgbClr val="FF0000"/>
                </a:solidFill>
              </a:rPr>
              <a:t>Q:</a:t>
            </a:r>
            <a:r>
              <a:rPr lang="en-US" sz="2000" b="1" dirty="0"/>
              <a:t> </a:t>
            </a:r>
            <a:r>
              <a:rPr lang="en-US" sz="2000" dirty="0"/>
              <a:t>There may be times that multiple choices would be appropriate, and we would have to have some guidelines for consistent selection of a single program description versus an option to select multiple programs that could be running concurrently.                                                              </a:t>
            </a:r>
          </a:p>
          <a:p>
            <a:endParaRPr lang="en-US" sz="2000" dirty="0"/>
          </a:p>
          <a:p>
            <a:r>
              <a:rPr lang="en-US" sz="2000" b="1" dirty="0">
                <a:solidFill>
                  <a:srgbClr val="FF0000"/>
                </a:solidFill>
              </a:rPr>
              <a:t>Example # 1</a:t>
            </a:r>
            <a:r>
              <a:rPr lang="en-US" sz="2000" dirty="0">
                <a:solidFill>
                  <a:srgbClr val="FF0000"/>
                </a:solidFill>
              </a:rPr>
              <a:t>:</a:t>
            </a:r>
            <a:r>
              <a:rPr lang="en-US" sz="2000" dirty="0"/>
              <a:t> A patient was admitted to swing bed with a full thickness diabetic foot ulcer S/P resection of a metatarsal that required 6 weeks of IV antibiotics, wound care, and PT/OT for training for mobility and ADLs with non-weightbearing precautions to the extremity. Could it not be wound care, long-term IV antibiotics, and orthopedic?</a:t>
            </a:r>
          </a:p>
          <a:p>
            <a:endParaRPr lang="en-US" sz="2000" dirty="0"/>
          </a:p>
          <a:p>
            <a:r>
              <a:rPr lang="en-US" sz="2000" b="1" dirty="0">
                <a:solidFill>
                  <a:srgbClr val="FF0000"/>
                </a:solidFill>
              </a:rPr>
              <a:t>A</a:t>
            </a:r>
            <a:r>
              <a:rPr lang="en-US" sz="2000" dirty="0">
                <a:solidFill>
                  <a:srgbClr val="FF0000"/>
                </a:solidFill>
              </a:rPr>
              <a:t>: </a:t>
            </a:r>
            <a:r>
              <a:rPr lang="en-US" sz="2000" dirty="0"/>
              <a:t>The program would be # 10 “Ortho Rehabilitation”. In this case, the IV antibiotic and therapy are treatments related to his Orthopedic surgery </a:t>
            </a:r>
          </a:p>
        </p:txBody>
      </p:sp>
      <p:sp>
        <p:nvSpPr>
          <p:cNvPr id="4" name="Title 3">
            <a:extLst>
              <a:ext uri="{FF2B5EF4-FFF2-40B4-BE49-F238E27FC236}">
                <a16:creationId xmlns:a16="http://schemas.microsoft.com/office/drawing/2014/main" id="{ABA095C0-5410-48FD-939A-D873EC977588}"/>
              </a:ext>
            </a:extLst>
          </p:cNvPr>
          <p:cNvSpPr>
            <a:spLocks noGrp="1"/>
          </p:cNvSpPr>
          <p:nvPr>
            <p:ph type="title"/>
          </p:nvPr>
        </p:nvSpPr>
        <p:spPr>
          <a:xfrm>
            <a:off x="779300" y="212125"/>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Clinical Programs Examples  </a:t>
            </a:r>
          </a:p>
        </p:txBody>
      </p:sp>
    </p:spTree>
    <p:extLst>
      <p:ext uri="{BB962C8B-B14F-4D97-AF65-F5344CB8AC3E}">
        <p14:creationId xmlns:p14="http://schemas.microsoft.com/office/powerpoint/2010/main" val="3377053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39</a:t>
            </a:fld>
            <a:endParaRPr lang="en-US" dirty="0"/>
          </a:p>
        </p:txBody>
      </p:sp>
      <p:sp>
        <p:nvSpPr>
          <p:cNvPr id="10" name="TextBox 9">
            <a:extLst>
              <a:ext uri="{FF2B5EF4-FFF2-40B4-BE49-F238E27FC236}">
                <a16:creationId xmlns:a16="http://schemas.microsoft.com/office/drawing/2014/main" id="{D683D8DE-36FD-4E39-A81B-721EC27FEC8E}"/>
              </a:ext>
            </a:extLst>
          </p:cNvPr>
          <p:cNvSpPr txBox="1"/>
          <p:nvPr/>
        </p:nvSpPr>
        <p:spPr>
          <a:xfrm>
            <a:off x="853440" y="991031"/>
            <a:ext cx="10196362" cy="2215991"/>
          </a:xfrm>
          <a:prstGeom prst="rect">
            <a:avLst/>
          </a:prstGeom>
          <a:noFill/>
          <a:ln>
            <a:solidFill>
              <a:schemeClr val="accent1"/>
            </a:solidFill>
          </a:ln>
        </p:spPr>
        <p:txBody>
          <a:bodyPr wrap="square" rtlCol="0">
            <a:spAutoFit/>
          </a:bodyPr>
          <a:lstStyle/>
          <a:p>
            <a:r>
              <a:rPr lang="en-US" b="1" dirty="0">
                <a:solidFill>
                  <a:srgbClr val="FF0000"/>
                </a:solidFill>
              </a:rPr>
              <a:t>Example #2</a:t>
            </a:r>
            <a:r>
              <a:rPr lang="en-US" dirty="0"/>
              <a:t>: A</a:t>
            </a:r>
            <a:r>
              <a:rPr lang="en-US" sz="2000" dirty="0">
                <a:latin typeface="Calibri" panose="020F0502020204030204" pitchFamily="34" charset="0"/>
                <a:ea typeface="Calibri" panose="020F0502020204030204" pitchFamily="34" charset="0"/>
                <a:cs typeface="Times New Roman" panose="02020603050405020304" pitchFamily="18" charset="0"/>
              </a:rPr>
              <a:t> patient was admitted with an acute compression fracture and requiring short-term pain management while also requiring rehabilitation to learn strategies for spinal protection and/or use of a spinal orthotic while performing basic mobility and ADLs. Could it not be short term pain management and orthopedic rehabilitation?</a:t>
            </a:r>
          </a:p>
          <a:p>
            <a:endParaRPr lang="en-US" dirty="0"/>
          </a:p>
          <a:p>
            <a:r>
              <a:rPr lang="en-US" sz="2000" b="1" dirty="0">
                <a:solidFill>
                  <a:srgbClr val="FF0000"/>
                </a:solidFill>
                <a:latin typeface="Calibri" panose="020F0502020204030204" pitchFamily="34" charset="0"/>
                <a:cs typeface="Times New Roman" panose="02020603050405020304" pitchFamily="18" charset="0"/>
              </a:rPr>
              <a:t>A</a:t>
            </a:r>
            <a:r>
              <a:rPr lang="en-US" sz="2000" dirty="0">
                <a:solidFill>
                  <a:srgbClr val="FF0000"/>
                </a:solidFill>
                <a:latin typeface="Calibri" panose="020F0502020204030204" pitchFamily="34" charset="0"/>
                <a:cs typeface="Times New Roman" panose="02020603050405020304" pitchFamily="18" charset="0"/>
              </a:rPr>
              <a:t>: </a:t>
            </a:r>
            <a:r>
              <a:rPr lang="en-US" sz="2000" dirty="0">
                <a:latin typeface="Calibri" panose="020F0502020204030204" pitchFamily="34" charset="0"/>
                <a:cs typeface="Times New Roman" panose="02020603050405020304" pitchFamily="18" charset="0"/>
              </a:rPr>
              <a:t>The program would be # 10 “Orthopedic Rehab”. Again, in this case, the therapy and pain management are treatments to deal with his acute compression fracture  </a:t>
            </a:r>
          </a:p>
        </p:txBody>
      </p:sp>
      <p:sp>
        <p:nvSpPr>
          <p:cNvPr id="2" name="TextBox 1">
            <a:extLst>
              <a:ext uri="{FF2B5EF4-FFF2-40B4-BE49-F238E27FC236}">
                <a16:creationId xmlns:a16="http://schemas.microsoft.com/office/drawing/2014/main" id="{5DA156B5-76E2-4983-8DF7-D27EF55AEFE8}"/>
              </a:ext>
            </a:extLst>
          </p:cNvPr>
          <p:cNvSpPr txBox="1"/>
          <p:nvPr/>
        </p:nvSpPr>
        <p:spPr>
          <a:xfrm>
            <a:off x="853440" y="3560546"/>
            <a:ext cx="10196361" cy="1938992"/>
          </a:xfrm>
          <a:prstGeom prst="rect">
            <a:avLst/>
          </a:prstGeom>
          <a:noFill/>
          <a:ln>
            <a:solidFill>
              <a:schemeClr val="accent1"/>
            </a:solidFill>
          </a:ln>
        </p:spPr>
        <p:txBody>
          <a:bodyPr wrap="square" rtlCol="0">
            <a:spAutoFit/>
          </a:bodyPr>
          <a:lstStyle/>
          <a:p>
            <a:r>
              <a:rPr lang="en-US" sz="2000" b="1" dirty="0">
                <a:solidFill>
                  <a:srgbClr val="FF0000"/>
                </a:solidFill>
              </a:rPr>
              <a:t>Example #3</a:t>
            </a:r>
            <a:r>
              <a:rPr lang="en-US" sz="2000" dirty="0">
                <a:solidFill>
                  <a:srgbClr val="FF0000"/>
                </a:solidFill>
              </a:rPr>
              <a:t>: </a:t>
            </a:r>
            <a:r>
              <a:rPr lang="en-US" sz="2000" dirty="0"/>
              <a:t>A </a:t>
            </a:r>
            <a:r>
              <a:rPr lang="en-US" sz="2000" dirty="0">
                <a:latin typeface="Calibri" panose="020F0502020204030204" pitchFamily="34" charset="0"/>
                <a:ea typeface="Calibri" panose="020F0502020204030204" pitchFamily="34" charset="0"/>
                <a:cs typeface="Times New Roman" panose="02020603050405020304" pitchFamily="18" charset="0"/>
              </a:rPr>
              <a:t>patient was admitted with complicated GI condition, warranting TPN for several weeks while also requiring rehabilitation due to extended hospital course. Could it not be short-term nutritional support and general malaise and/or debility?</a:t>
            </a:r>
          </a:p>
          <a:p>
            <a:r>
              <a:rPr lang="en-US" sz="2000" dirty="0"/>
              <a:t> </a:t>
            </a:r>
          </a:p>
          <a:p>
            <a:r>
              <a:rPr lang="en-US" sz="2000" b="1" dirty="0">
                <a:solidFill>
                  <a:srgbClr val="FF0000"/>
                </a:solidFill>
                <a:latin typeface="Calibri" panose="020F0502020204030204" pitchFamily="34" charset="0"/>
                <a:cs typeface="Times New Roman" panose="02020603050405020304" pitchFamily="18" charset="0"/>
              </a:rPr>
              <a:t>A: </a:t>
            </a:r>
            <a:r>
              <a:rPr lang="en-US" sz="2000" dirty="0">
                <a:latin typeface="Calibri" panose="020F0502020204030204" pitchFamily="34" charset="0"/>
                <a:cs typeface="Times New Roman" panose="02020603050405020304" pitchFamily="18" charset="0"/>
              </a:rPr>
              <a:t>The program would be #14 “Short-Term Nutritional Support”.  This is the primary reason he is admitted to SB. He is secondarily debilitated, and we are looking for the primary reason for SB. </a:t>
            </a:r>
          </a:p>
        </p:txBody>
      </p:sp>
      <p:sp>
        <p:nvSpPr>
          <p:cNvPr id="5" name="Title 3">
            <a:extLst>
              <a:ext uri="{FF2B5EF4-FFF2-40B4-BE49-F238E27FC236}">
                <a16:creationId xmlns:a16="http://schemas.microsoft.com/office/drawing/2014/main" id="{05CC1535-52E1-4771-9FBC-61DCFD5ADB34}"/>
              </a:ext>
            </a:extLst>
          </p:cNvPr>
          <p:cNvSpPr>
            <a:spLocks noGrp="1"/>
          </p:cNvSpPr>
          <p:nvPr>
            <p:ph type="title"/>
          </p:nvPr>
        </p:nvSpPr>
        <p:spPr>
          <a:xfrm>
            <a:off x="853440" y="257825"/>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200" dirty="0"/>
              <a:t>Clinical Programs Examples (cont’) </a:t>
            </a:r>
          </a:p>
        </p:txBody>
      </p:sp>
    </p:spTree>
    <p:extLst>
      <p:ext uri="{BB962C8B-B14F-4D97-AF65-F5344CB8AC3E}">
        <p14:creationId xmlns:p14="http://schemas.microsoft.com/office/powerpoint/2010/main" val="27553139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55F80-6E9B-417A-954C-4D0714943BF2}"/>
              </a:ext>
            </a:extLst>
          </p:cNvPr>
          <p:cNvSpPr>
            <a:spLocks noGrp="1"/>
          </p:cNvSpPr>
          <p:nvPr>
            <p:ph type="sldNum" sz="quarter" idx="10"/>
          </p:nvPr>
        </p:nvSpPr>
        <p:spPr/>
        <p:txBody>
          <a:bodyPr/>
          <a:lstStyle/>
          <a:p>
            <a:fld id="{0C4D3072-55D1-454B-BEA1-4FCB63513747}" type="slidenum">
              <a:rPr lang="en-US" smtClean="0"/>
              <a:pPr/>
              <a:t>4</a:t>
            </a:fld>
            <a:endParaRPr lang="en-US" dirty="0"/>
          </a:p>
        </p:txBody>
      </p:sp>
      <p:sp>
        <p:nvSpPr>
          <p:cNvPr id="4" name="Title 1">
            <a:extLst>
              <a:ext uri="{FF2B5EF4-FFF2-40B4-BE49-F238E27FC236}">
                <a16:creationId xmlns:a16="http://schemas.microsoft.com/office/drawing/2014/main" id="{25AED1F7-E41D-368E-640D-4645ECA5277F}"/>
              </a:ext>
            </a:extLst>
          </p:cNvPr>
          <p:cNvSpPr>
            <a:spLocks noGrp="1"/>
          </p:cNvSpPr>
          <p:nvPr>
            <p:ph type="title"/>
          </p:nvPr>
        </p:nvSpPr>
        <p:spPr>
          <a:xfrm>
            <a:off x="282804" y="254599"/>
            <a:ext cx="5813196" cy="660110"/>
          </a:xfrm>
        </p:spPr>
        <p:txBody>
          <a:bodyPr>
            <a:noAutofit/>
          </a:bodyPr>
          <a:lstStyle/>
          <a:p>
            <a:r>
              <a:rPr lang="en-US" sz="2400" dirty="0"/>
              <a:t> QAPI Definition &amp; Purpose</a:t>
            </a:r>
          </a:p>
        </p:txBody>
      </p:sp>
      <p:sp>
        <p:nvSpPr>
          <p:cNvPr id="5" name="TextBox 4">
            <a:extLst>
              <a:ext uri="{FF2B5EF4-FFF2-40B4-BE49-F238E27FC236}">
                <a16:creationId xmlns:a16="http://schemas.microsoft.com/office/drawing/2014/main" id="{EF708787-CB42-9527-B720-A81F51E5520A}"/>
              </a:ext>
            </a:extLst>
          </p:cNvPr>
          <p:cNvSpPr txBox="1"/>
          <p:nvPr/>
        </p:nvSpPr>
        <p:spPr>
          <a:xfrm>
            <a:off x="415885" y="733226"/>
            <a:ext cx="7943329" cy="5632311"/>
          </a:xfrm>
          <a:prstGeom prst="rect">
            <a:avLst/>
          </a:prstGeom>
          <a:noFill/>
          <a:ln>
            <a:solidFill>
              <a:schemeClr val="accent1"/>
            </a:solidFill>
          </a:ln>
        </p:spPr>
        <p:txBody>
          <a:bodyPr wrap="square" rtlCol="0">
            <a:spAutoFit/>
          </a:bodyPr>
          <a:lstStyle/>
          <a:p>
            <a:pPr marL="285750" indent="-285750">
              <a:buClr>
                <a:srgbClr val="C00000"/>
              </a:buClr>
              <a:buFont typeface="Wingdings" panose="05000000000000000000" pitchFamily="2" charset="2"/>
              <a:buChar char="q"/>
            </a:pPr>
            <a:r>
              <a:rPr lang="en-US" dirty="0"/>
              <a:t>Any good PI program continuously looks for improvement in their process both in what and how we measure to determine outcomes</a:t>
            </a:r>
          </a:p>
          <a:p>
            <a:pPr marL="285750" indent="-285750">
              <a:buClr>
                <a:srgbClr val="C00000"/>
              </a:buClr>
              <a:buFont typeface="Wingdings" panose="05000000000000000000" pitchFamily="2" charset="2"/>
              <a:buChar char="q"/>
            </a:pPr>
            <a:endParaRPr lang="en-US" dirty="0"/>
          </a:p>
          <a:p>
            <a:pPr marL="285750" indent="-285750">
              <a:buClr>
                <a:srgbClr val="C00000"/>
              </a:buClr>
              <a:buFont typeface="Wingdings" panose="05000000000000000000" pitchFamily="2" charset="2"/>
              <a:buChar char="q"/>
            </a:pPr>
            <a:r>
              <a:rPr lang="en-US" dirty="0"/>
              <a:t>Having quality measures assigned to a swing bed program should be no different than any other services the hospital offers such as Surgery, Lab, Radiology, Rehab, Dialysis etc…</a:t>
            </a:r>
          </a:p>
          <a:p>
            <a:pPr marL="285750" indent="-285750">
              <a:buClr>
                <a:srgbClr val="C00000"/>
              </a:buClr>
              <a:buFont typeface="Wingdings" panose="05000000000000000000" pitchFamily="2" charset="2"/>
              <a:buChar char="q"/>
            </a:pPr>
            <a:endParaRPr lang="en-US" dirty="0"/>
          </a:p>
          <a:p>
            <a:pPr marL="285750" indent="-285750">
              <a:buClr>
                <a:srgbClr val="C00000"/>
              </a:buClr>
              <a:buFont typeface="Wingdings" panose="05000000000000000000" pitchFamily="2" charset="2"/>
              <a:buChar char="q"/>
            </a:pPr>
            <a:r>
              <a:rPr lang="en-US" dirty="0"/>
              <a:t>SNF have QAPI using the MDS documentation and can promote their programs thru NH Star Rating in NH Compare but CAH SB had nothing of the kind</a:t>
            </a:r>
          </a:p>
          <a:p>
            <a:pPr marL="285750" indent="-285750">
              <a:buClr>
                <a:srgbClr val="C00000"/>
              </a:buClr>
              <a:buFont typeface="Wingdings" panose="05000000000000000000" pitchFamily="2" charset="2"/>
              <a:buChar char="q"/>
            </a:pPr>
            <a:endParaRPr lang="en-US" dirty="0"/>
          </a:p>
          <a:p>
            <a:pPr marL="285750" indent="-285750">
              <a:buClr>
                <a:srgbClr val="C00000"/>
              </a:buClr>
              <a:buFont typeface="Wingdings" panose="05000000000000000000" pitchFamily="2" charset="2"/>
              <a:buChar char="q"/>
            </a:pPr>
            <a:r>
              <a:rPr lang="en-US" dirty="0"/>
              <a:t>With Stroudwater, we created a data collection tool and an on-line portal to enter the data including  risk-adjusted functional measures based on CMS methodology </a:t>
            </a:r>
          </a:p>
          <a:p>
            <a:pPr marL="285750" indent="-285750">
              <a:buClr>
                <a:srgbClr val="C00000"/>
              </a:buClr>
              <a:buFont typeface="Wingdings" panose="05000000000000000000" pitchFamily="2" charset="2"/>
              <a:buChar char="q"/>
            </a:pPr>
            <a:endParaRPr lang="en-US" dirty="0"/>
          </a:p>
          <a:p>
            <a:pPr marL="285750" indent="-285750">
              <a:buClr>
                <a:srgbClr val="C00000"/>
              </a:buClr>
              <a:buFont typeface="Wingdings" panose="05000000000000000000" pitchFamily="2" charset="2"/>
              <a:buChar char="q"/>
            </a:pPr>
            <a:r>
              <a:rPr lang="en-US" dirty="0"/>
              <a:t> The goal of QAPI is to : </a:t>
            </a:r>
          </a:p>
          <a:p>
            <a:pPr marL="742950" lvl="1" indent="-285750">
              <a:buClr>
                <a:srgbClr val="C00000"/>
              </a:buClr>
              <a:buFont typeface="Arial" panose="020B0604020202020204" pitchFamily="34" charset="0"/>
              <a:buChar char="•"/>
            </a:pPr>
            <a:r>
              <a:rPr lang="en-US" dirty="0"/>
              <a:t>Quantify our own program’s quality </a:t>
            </a:r>
          </a:p>
          <a:p>
            <a:pPr marL="742950" lvl="1" indent="-285750">
              <a:buClr>
                <a:srgbClr val="C00000"/>
              </a:buClr>
              <a:buFont typeface="Arial" panose="020B0604020202020204" pitchFamily="34" charset="0"/>
              <a:buChar char="•"/>
            </a:pPr>
            <a:r>
              <a:rPr lang="en-US" dirty="0"/>
              <a:t>Benchmark with other CAHs and SNFs </a:t>
            </a:r>
          </a:p>
          <a:p>
            <a:pPr marL="742950" lvl="1" indent="-285750">
              <a:buClr>
                <a:srgbClr val="C00000"/>
              </a:buClr>
              <a:buFont typeface="Arial" panose="020B0604020202020204" pitchFamily="34" charset="0"/>
              <a:buChar char="•"/>
            </a:pPr>
            <a:r>
              <a:rPr lang="en-US" dirty="0"/>
              <a:t>Use the data to promote our programs and</a:t>
            </a:r>
          </a:p>
          <a:p>
            <a:pPr marL="742950" lvl="1" indent="-285750">
              <a:buClr>
                <a:srgbClr val="C00000"/>
              </a:buClr>
              <a:buFont typeface="Arial" panose="020B0604020202020204" pitchFamily="34" charset="0"/>
              <a:buChar char="•"/>
            </a:pPr>
            <a:r>
              <a:rPr lang="en-US" dirty="0"/>
              <a:t>Provide quality measure data to referring sources when they refer a patient for skill rehab as required  by CMS   </a:t>
            </a:r>
          </a:p>
        </p:txBody>
      </p:sp>
      <p:pic>
        <p:nvPicPr>
          <p:cNvPr id="8" name="Picture 7">
            <a:extLst>
              <a:ext uri="{FF2B5EF4-FFF2-40B4-BE49-F238E27FC236}">
                <a16:creationId xmlns:a16="http://schemas.microsoft.com/office/drawing/2014/main" id="{3CDBF7A0-F527-52A0-8B2B-548EA7CAC358}"/>
              </a:ext>
            </a:extLst>
          </p:cNvPr>
          <p:cNvPicPr>
            <a:picLocks noChangeAspect="1"/>
          </p:cNvPicPr>
          <p:nvPr/>
        </p:nvPicPr>
        <p:blipFill>
          <a:blip r:embed="rId2"/>
          <a:stretch>
            <a:fillRect/>
          </a:stretch>
        </p:blipFill>
        <p:spPr>
          <a:xfrm>
            <a:off x="8610599" y="1018649"/>
            <a:ext cx="3301133" cy="2410351"/>
          </a:xfrm>
          <a:prstGeom prst="rect">
            <a:avLst/>
          </a:prstGeom>
        </p:spPr>
      </p:pic>
      <p:sp>
        <p:nvSpPr>
          <p:cNvPr id="6" name="Rectangle 5">
            <a:extLst>
              <a:ext uri="{FF2B5EF4-FFF2-40B4-BE49-F238E27FC236}">
                <a16:creationId xmlns:a16="http://schemas.microsoft.com/office/drawing/2014/main" id="{8A5CF274-CFAD-8687-73BD-22CC7D175DFA}"/>
              </a:ext>
            </a:extLst>
          </p:cNvPr>
          <p:cNvSpPr/>
          <p:nvPr/>
        </p:nvSpPr>
        <p:spPr>
          <a:xfrm>
            <a:off x="8840737" y="3764132"/>
            <a:ext cx="2840855" cy="18887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1"/>
                </a:solidFill>
              </a:rPr>
              <a:t>WV CAH Network meets on a quarterly basis  for an on-site meeting or Zoom meeting to review the benchmarked data and discuss best practice</a:t>
            </a:r>
          </a:p>
        </p:txBody>
      </p:sp>
    </p:spTree>
    <p:extLst>
      <p:ext uri="{BB962C8B-B14F-4D97-AF65-F5344CB8AC3E}">
        <p14:creationId xmlns:p14="http://schemas.microsoft.com/office/powerpoint/2010/main" val="3948273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40</a:t>
            </a:fld>
            <a:endParaRPr lang="en-US" dirty="0"/>
          </a:p>
        </p:txBody>
      </p:sp>
      <p:sp>
        <p:nvSpPr>
          <p:cNvPr id="10" name="TextBox 9">
            <a:extLst>
              <a:ext uri="{FF2B5EF4-FFF2-40B4-BE49-F238E27FC236}">
                <a16:creationId xmlns:a16="http://schemas.microsoft.com/office/drawing/2014/main" id="{D683D8DE-36FD-4E39-A81B-721EC27FEC8E}"/>
              </a:ext>
            </a:extLst>
          </p:cNvPr>
          <p:cNvSpPr txBox="1"/>
          <p:nvPr/>
        </p:nvSpPr>
        <p:spPr>
          <a:xfrm>
            <a:off x="1105300" y="841670"/>
            <a:ext cx="10550894" cy="5340180"/>
          </a:xfrm>
          <a:prstGeom prst="rect">
            <a:avLst/>
          </a:prstGeom>
          <a:noFill/>
          <a:ln>
            <a:solidFill>
              <a:schemeClr val="accent1"/>
            </a:solidFill>
          </a:ln>
        </p:spPr>
        <p:txBody>
          <a:bodyPr wrap="square" rtlCol="0">
            <a:spAutoFit/>
          </a:bodyPr>
          <a:lstStyle/>
          <a:p>
            <a:r>
              <a:rPr lang="en-US" b="1" dirty="0">
                <a:solidFill>
                  <a:srgbClr val="C00000"/>
                </a:solidFill>
              </a:rPr>
              <a:t>Q</a:t>
            </a:r>
            <a:r>
              <a:rPr lang="en-US" b="1" dirty="0"/>
              <a:t>: </a:t>
            </a:r>
            <a:r>
              <a:rPr lang="en-US" sz="1600" dirty="0">
                <a:solidFill>
                  <a:srgbClr val="FF0000"/>
                </a:solidFill>
              </a:rPr>
              <a:t>Can you please give examples of how Section 2 A (part 1) and (part 2) may differ</a:t>
            </a:r>
          </a:p>
          <a:p>
            <a:endParaRPr lang="en-US" sz="1600" b="1" dirty="0"/>
          </a:p>
          <a:p>
            <a:pPr marL="342900" indent="-342900">
              <a:lnSpc>
                <a:spcPct val="80000"/>
              </a:lnSpc>
              <a:spcBef>
                <a:spcPct val="15000"/>
              </a:spcBef>
              <a:buFont typeface="+mj-lt"/>
              <a:buAutoNum type="arabicParenR"/>
              <a:defRPr/>
            </a:pPr>
            <a:r>
              <a:rPr lang="en-US" sz="1600" b="1" dirty="0">
                <a:solidFill>
                  <a:srgbClr val="FF0000"/>
                </a:solidFill>
              </a:rPr>
              <a:t>Example #1</a:t>
            </a:r>
            <a:r>
              <a:rPr lang="en-US" sz="1600" dirty="0">
                <a:solidFill>
                  <a:srgbClr val="FF0000"/>
                </a:solidFill>
              </a:rPr>
              <a:t>:</a:t>
            </a:r>
            <a:r>
              <a:rPr lang="en-US" sz="1600" dirty="0"/>
              <a:t> </a:t>
            </a:r>
            <a:r>
              <a:rPr lang="en-US" altLang="en-US" sz="1600" dirty="0"/>
              <a:t>Mrs. V was hospitalized for gram-negative pneumonia. Since this was her second episode of pneumonia in the past six months, a diagnostic bronchoscopy was performed while in the hospital. She also has Parkinson’s disease and rheumatoid arthritis. She was discharged to a SNF for continuing care. </a:t>
            </a:r>
          </a:p>
          <a:p>
            <a:pPr marL="800100" lvl="1" indent="-342900">
              <a:lnSpc>
                <a:spcPct val="80000"/>
              </a:lnSpc>
              <a:spcBef>
                <a:spcPct val="15000"/>
              </a:spcBef>
              <a:buFont typeface="+mj-lt"/>
              <a:buAutoNum type="arabicParenR"/>
              <a:defRPr/>
            </a:pPr>
            <a:endParaRPr lang="en-US" altLang="en-US" sz="1600" b="1" dirty="0"/>
          </a:p>
          <a:p>
            <a:pPr marL="687388" lvl="1" indent="-347663">
              <a:lnSpc>
                <a:spcPct val="80000"/>
              </a:lnSpc>
              <a:spcBef>
                <a:spcPct val="15000"/>
              </a:spcBef>
              <a:buFont typeface="Arial" panose="020B0604020202020204" pitchFamily="34" charset="0"/>
              <a:buChar char="•"/>
              <a:defRPr/>
            </a:pPr>
            <a:r>
              <a:rPr lang="en-US" altLang="en-US" sz="1600" b="1" dirty="0"/>
              <a:t>Coding</a:t>
            </a:r>
            <a:r>
              <a:rPr lang="en-US" altLang="en-US" sz="1600" dirty="0"/>
              <a:t>: Section A (part 1) is coded as 13, Medically Complex Conditions</a:t>
            </a:r>
          </a:p>
          <a:p>
            <a:pPr marL="339725" lvl="1">
              <a:lnSpc>
                <a:spcPct val="80000"/>
              </a:lnSpc>
              <a:spcBef>
                <a:spcPct val="15000"/>
              </a:spcBef>
              <a:defRPr/>
            </a:pPr>
            <a:r>
              <a:rPr lang="en-US" altLang="en-US" sz="1600" dirty="0"/>
              <a:t>		       (part 2) is coded as 04 – Pneumonia Management &amp; Rehab</a:t>
            </a:r>
          </a:p>
          <a:p>
            <a:pPr marL="342900" indent="-342900">
              <a:lnSpc>
                <a:spcPct val="80000"/>
              </a:lnSpc>
              <a:spcBef>
                <a:spcPct val="15000"/>
              </a:spcBef>
              <a:buFont typeface="+mj-lt"/>
              <a:buAutoNum type="arabicParenR"/>
              <a:defRPr/>
            </a:pPr>
            <a:endParaRPr lang="en-US" altLang="en-US" dirty="0"/>
          </a:p>
          <a:p>
            <a:pPr marL="342900" indent="-342900">
              <a:lnSpc>
                <a:spcPct val="80000"/>
              </a:lnSpc>
              <a:spcBef>
                <a:spcPct val="15000"/>
              </a:spcBef>
              <a:buFont typeface="+mj-lt"/>
              <a:buAutoNum type="arabicParenR"/>
              <a:defRPr/>
            </a:pPr>
            <a:r>
              <a:rPr lang="en-US" altLang="en-US" sz="1600" b="1" dirty="0">
                <a:solidFill>
                  <a:srgbClr val="FF0000"/>
                </a:solidFill>
              </a:rPr>
              <a:t>Example #2</a:t>
            </a:r>
            <a:r>
              <a:rPr lang="en-US" altLang="en-US" sz="1600" b="1" dirty="0"/>
              <a:t>: </a:t>
            </a:r>
            <a:r>
              <a:rPr lang="en-US" altLang="en-US" sz="1600" dirty="0"/>
              <a:t>Mrs. O, a diabetic, was hospitalized for sepsis from an infection that developed after outpatient bunion surgery. A central line was placed to administer antibiotics. She was discharged to a SNF for continued antibiotic treatment and monitoring. </a:t>
            </a:r>
          </a:p>
          <a:p>
            <a:pPr marL="693738" lvl="1" indent="-342900">
              <a:lnSpc>
                <a:spcPct val="80000"/>
              </a:lnSpc>
              <a:spcBef>
                <a:spcPct val="15000"/>
              </a:spcBef>
              <a:buFont typeface="+mj-lt"/>
              <a:buAutoNum type="arabicParenR"/>
              <a:defRPr/>
            </a:pPr>
            <a:endParaRPr lang="en-US" altLang="en-US" sz="1600" dirty="0"/>
          </a:p>
          <a:p>
            <a:pPr marL="687388" lvl="1" indent="-347663">
              <a:lnSpc>
                <a:spcPct val="80000"/>
              </a:lnSpc>
              <a:spcBef>
                <a:spcPct val="15000"/>
              </a:spcBef>
              <a:buFont typeface="Arial" panose="020B0604020202020204" pitchFamily="34" charset="0"/>
              <a:buChar char="•"/>
              <a:defRPr/>
            </a:pPr>
            <a:r>
              <a:rPr lang="en-US" altLang="en-US" sz="1600" b="1" dirty="0"/>
              <a:t>Coding: </a:t>
            </a:r>
            <a:r>
              <a:rPr lang="en-US" altLang="en-US" sz="1600" dirty="0"/>
              <a:t>Section A (part 1) is coded as 13, Medically Complex Conditions</a:t>
            </a:r>
          </a:p>
          <a:p>
            <a:pPr marL="350838" lvl="1">
              <a:lnSpc>
                <a:spcPct val="80000"/>
              </a:lnSpc>
              <a:spcBef>
                <a:spcPct val="15000"/>
              </a:spcBef>
              <a:defRPr/>
            </a:pPr>
            <a:r>
              <a:rPr lang="en-US" altLang="en-US" sz="1600" dirty="0"/>
              <a:t>		       (part 2) is coded as 07, Long-Term IV Antibiotic </a:t>
            </a:r>
          </a:p>
          <a:p>
            <a:pPr marL="693738" lvl="1" indent="-342900">
              <a:lnSpc>
                <a:spcPct val="80000"/>
              </a:lnSpc>
              <a:spcBef>
                <a:spcPct val="15000"/>
              </a:spcBef>
              <a:buFont typeface="+mj-lt"/>
              <a:buAutoNum type="arabicParenR"/>
              <a:defRPr/>
            </a:pPr>
            <a:endParaRPr lang="en-US" altLang="en-US" sz="1600" dirty="0"/>
          </a:p>
          <a:p>
            <a:pPr marL="693738" lvl="1" indent="-342900">
              <a:lnSpc>
                <a:spcPct val="80000"/>
              </a:lnSpc>
              <a:spcBef>
                <a:spcPct val="15000"/>
              </a:spcBef>
              <a:buFont typeface="+mj-lt"/>
              <a:buAutoNum type="arabicParenR"/>
              <a:defRPr/>
            </a:pPr>
            <a:endParaRPr lang="en-US" altLang="en-US" sz="1600" dirty="0"/>
          </a:p>
          <a:p>
            <a:pPr marL="342900" indent="-342900">
              <a:lnSpc>
                <a:spcPct val="80000"/>
              </a:lnSpc>
              <a:spcBef>
                <a:spcPct val="15000"/>
              </a:spcBef>
              <a:buFont typeface="+mj-lt"/>
              <a:buAutoNum type="arabicParenR"/>
              <a:defRPr/>
            </a:pPr>
            <a:r>
              <a:rPr lang="en-US" altLang="en-US" sz="1600" b="1" dirty="0">
                <a:solidFill>
                  <a:srgbClr val="FF0000"/>
                </a:solidFill>
              </a:rPr>
              <a:t>Example #3:</a:t>
            </a:r>
            <a:r>
              <a:rPr lang="en-US" altLang="en-US" sz="1600" b="1" dirty="0"/>
              <a:t> </a:t>
            </a:r>
            <a:r>
              <a:rPr lang="en-US" altLang="en-US" sz="1600" dirty="0"/>
              <a:t>Mrs. H was hospitalized for severe back pain from a compression fracture of a lumbar vertebral body, which was caused by her age-related osteoporosis. She was treated with a kyphoplasty that relieved her pain. She was transferred to SB after discharge because of her mild dementia and need to regulate her anticoagulant treatment for atrial fibrillation. </a:t>
            </a:r>
          </a:p>
          <a:p>
            <a:pPr marL="800100" lvl="1" indent="-342900">
              <a:lnSpc>
                <a:spcPct val="80000"/>
              </a:lnSpc>
              <a:spcBef>
                <a:spcPct val="15000"/>
              </a:spcBef>
              <a:buFont typeface="+mj-lt"/>
              <a:buAutoNum type="arabicParenR"/>
              <a:defRPr/>
            </a:pPr>
            <a:endParaRPr lang="en-US" altLang="en-US" sz="1600" dirty="0"/>
          </a:p>
          <a:p>
            <a:pPr marL="687388" lvl="1" indent="-347663">
              <a:lnSpc>
                <a:spcPct val="80000"/>
              </a:lnSpc>
              <a:spcBef>
                <a:spcPct val="15000"/>
              </a:spcBef>
              <a:buFont typeface="Arial" panose="020B0604020202020204" pitchFamily="34" charset="0"/>
              <a:buChar char="•"/>
              <a:defRPr/>
            </a:pPr>
            <a:r>
              <a:rPr lang="en-US" altLang="en-US" sz="1600" b="1" dirty="0"/>
              <a:t>Coding:</a:t>
            </a:r>
            <a:r>
              <a:rPr lang="en-US" altLang="en-US" sz="1600" dirty="0"/>
              <a:t> Section A (part 1) is coded 10, Fractures and Other Multiple Trauma</a:t>
            </a:r>
          </a:p>
          <a:p>
            <a:pPr lvl="1" eaLnBrk="1" hangingPunct="1">
              <a:lnSpc>
                <a:spcPct val="80000"/>
              </a:lnSpc>
              <a:spcBef>
                <a:spcPct val="15000"/>
              </a:spcBef>
              <a:defRPr/>
            </a:pPr>
            <a:r>
              <a:rPr lang="en-US" sz="1600" dirty="0"/>
              <a:t>                                   (part 2) is coded as 05, Short-term Medical Management</a:t>
            </a:r>
            <a:endParaRPr lang="en-US" dirty="0"/>
          </a:p>
        </p:txBody>
      </p:sp>
      <p:sp>
        <p:nvSpPr>
          <p:cNvPr id="4" name="Title 3">
            <a:extLst>
              <a:ext uri="{FF2B5EF4-FFF2-40B4-BE49-F238E27FC236}">
                <a16:creationId xmlns:a16="http://schemas.microsoft.com/office/drawing/2014/main" id="{601C5077-D81C-4BB6-AA29-D53EAC0ED6FD}"/>
              </a:ext>
            </a:extLst>
          </p:cNvPr>
          <p:cNvSpPr>
            <a:spLocks noGrp="1"/>
          </p:cNvSpPr>
          <p:nvPr>
            <p:ph type="title"/>
          </p:nvPr>
        </p:nvSpPr>
        <p:spPr>
          <a:xfrm>
            <a:off x="1105300" y="144820"/>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Clinical Program Examples (cont’) </a:t>
            </a:r>
          </a:p>
        </p:txBody>
      </p:sp>
    </p:spTree>
    <p:extLst>
      <p:ext uri="{BB962C8B-B14F-4D97-AF65-F5344CB8AC3E}">
        <p14:creationId xmlns:p14="http://schemas.microsoft.com/office/powerpoint/2010/main" val="37216925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F00A-01FA-14E3-CFE2-C7B102DEE5B5}"/>
              </a:ext>
            </a:extLst>
          </p:cNvPr>
          <p:cNvSpPr>
            <a:spLocks noGrp="1"/>
          </p:cNvSpPr>
          <p:nvPr>
            <p:ph type="title"/>
          </p:nvPr>
        </p:nvSpPr>
        <p:spPr/>
        <p:txBody>
          <a:bodyPr>
            <a:normAutofit/>
          </a:bodyPr>
          <a:lstStyle/>
          <a:p>
            <a:r>
              <a:rPr lang="en-US" sz="2400" dirty="0"/>
              <a:t>Section 4: Exclusions</a:t>
            </a:r>
          </a:p>
        </p:txBody>
      </p:sp>
      <p:sp>
        <p:nvSpPr>
          <p:cNvPr id="3" name="Slide Number Placeholder 2">
            <a:extLst>
              <a:ext uri="{FF2B5EF4-FFF2-40B4-BE49-F238E27FC236}">
                <a16:creationId xmlns:a16="http://schemas.microsoft.com/office/drawing/2014/main" id="{BA2D9D6B-6197-19A1-AB73-9EF25D57C696}"/>
              </a:ext>
            </a:extLst>
          </p:cNvPr>
          <p:cNvSpPr>
            <a:spLocks noGrp="1"/>
          </p:cNvSpPr>
          <p:nvPr>
            <p:ph type="sldNum" sz="quarter" idx="10"/>
          </p:nvPr>
        </p:nvSpPr>
        <p:spPr/>
        <p:txBody>
          <a:bodyPr/>
          <a:lstStyle/>
          <a:p>
            <a:fld id="{0C4D3072-55D1-454B-BEA1-4FCB63513747}" type="slidenum">
              <a:rPr lang="en-US" smtClean="0"/>
              <a:pPr/>
              <a:t>41</a:t>
            </a:fld>
            <a:endParaRPr lang="en-US" dirty="0"/>
          </a:p>
        </p:txBody>
      </p:sp>
      <p:pic>
        <p:nvPicPr>
          <p:cNvPr id="6" name="Content Placeholder 5">
            <a:extLst>
              <a:ext uri="{FF2B5EF4-FFF2-40B4-BE49-F238E27FC236}">
                <a16:creationId xmlns:a16="http://schemas.microsoft.com/office/drawing/2014/main" id="{0F6C85AF-148D-197B-2BE9-4E30A188A4F4}"/>
              </a:ext>
            </a:extLst>
          </p:cNvPr>
          <p:cNvPicPr>
            <a:picLocks noGrp="1" noChangeAspect="1"/>
          </p:cNvPicPr>
          <p:nvPr>
            <p:ph sz="quarter" idx="11"/>
          </p:nvPr>
        </p:nvPicPr>
        <p:blipFill>
          <a:blip r:embed="rId2"/>
          <a:stretch>
            <a:fillRect/>
          </a:stretch>
        </p:blipFill>
        <p:spPr>
          <a:xfrm>
            <a:off x="2174788" y="1407051"/>
            <a:ext cx="7304933" cy="4046398"/>
          </a:xfrm>
        </p:spPr>
      </p:pic>
    </p:spTree>
    <p:extLst>
      <p:ext uri="{BB962C8B-B14F-4D97-AF65-F5344CB8AC3E}">
        <p14:creationId xmlns:p14="http://schemas.microsoft.com/office/powerpoint/2010/main" val="3386485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2908" y="121691"/>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Exclusions</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42</a:t>
            </a:fld>
            <a:endParaRPr lang="en-US" dirty="0"/>
          </a:p>
        </p:txBody>
      </p:sp>
      <p:sp>
        <p:nvSpPr>
          <p:cNvPr id="8" name="TextBox 7">
            <a:extLst>
              <a:ext uri="{FF2B5EF4-FFF2-40B4-BE49-F238E27FC236}">
                <a16:creationId xmlns:a16="http://schemas.microsoft.com/office/drawing/2014/main" id="{B2C5A212-2D98-42E5-BB44-085A55659F42}"/>
              </a:ext>
            </a:extLst>
          </p:cNvPr>
          <p:cNvSpPr txBox="1"/>
          <p:nvPr/>
        </p:nvSpPr>
        <p:spPr>
          <a:xfrm>
            <a:off x="981494" y="5087864"/>
            <a:ext cx="10801050" cy="954107"/>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b="1" dirty="0">
                <a:solidFill>
                  <a:srgbClr val="FF0000"/>
                </a:solidFill>
              </a:rPr>
              <a:t>For instance</a:t>
            </a:r>
            <a:r>
              <a:rPr lang="en-US" sz="1400" dirty="0"/>
              <a:t>, an independent patient who leaves AMA – you would want to choose 02 because that is more crucial for your hospital to track </a:t>
            </a:r>
          </a:p>
          <a:p>
            <a:pPr marL="285750" indent="-285750">
              <a:buFont typeface="Arial" panose="020B0604020202020204" pitchFamily="34" charset="0"/>
              <a:buChar char="•"/>
            </a:pPr>
            <a:r>
              <a:rPr lang="en-US" sz="1400" dirty="0"/>
              <a:t>A planned short stay (05) who was readmitted to acute (02) – choose 02</a:t>
            </a:r>
          </a:p>
          <a:p>
            <a:pPr marL="285750" indent="-285750">
              <a:buFont typeface="Arial" panose="020B0604020202020204" pitchFamily="34" charset="0"/>
              <a:buChar char="•"/>
            </a:pPr>
            <a:r>
              <a:rPr lang="en-US" sz="1400" dirty="0"/>
              <a:t>A patient not receiving therapy (09) who died while in SB (01) – choose 01</a:t>
            </a:r>
          </a:p>
          <a:p>
            <a:pPr marL="285750" indent="-285750">
              <a:buFont typeface="Arial" panose="020B0604020202020204" pitchFamily="34" charset="0"/>
              <a:buChar char="•"/>
            </a:pPr>
            <a:r>
              <a:rPr lang="en-US" sz="1400" dirty="0"/>
              <a:t>A 21 y.o. patient (08) with no therapy (09)  – I would choose 09 because age groups are tracked elsewhere </a:t>
            </a:r>
          </a:p>
        </p:txBody>
      </p:sp>
      <p:pic>
        <p:nvPicPr>
          <p:cNvPr id="3" name="Picture 2">
            <a:extLst>
              <a:ext uri="{FF2B5EF4-FFF2-40B4-BE49-F238E27FC236}">
                <a16:creationId xmlns:a16="http://schemas.microsoft.com/office/drawing/2014/main" id="{C044F7B4-6CF9-49F8-AF0B-C6B9C4D8EE26}"/>
              </a:ext>
            </a:extLst>
          </p:cNvPr>
          <p:cNvPicPr>
            <a:picLocks noChangeAspect="1"/>
          </p:cNvPicPr>
          <p:nvPr/>
        </p:nvPicPr>
        <p:blipFill>
          <a:blip r:embed="rId2"/>
          <a:stretch>
            <a:fillRect/>
          </a:stretch>
        </p:blipFill>
        <p:spPr>
          <a:xfrm>
            <a:off x="1041763" y="731291"/>
            <a:ext cx="6527074" cy="4181812"/>
          </a:xfrm>
          <a:prstGeom prst="rect">
            <a:avLst/>
          </a:prstGeom>
        </p:spPr>
      </p:pic>
      <p:cxnSp>
        <p:nvCxnSpPr>
          <p:cNvPr id="10" name="Straight Connector 9">
            <a:extLst>
              <a:ext uri="{FF2B5EF4-FFF2-40B4-BE49-F238E27FC236}">
                <a16:creationId xmlns:a16="http://schemas.microsoft.com/office/drawing/2014/main" id="{9469E088-2D77-49ED-8E96-BE4A8AF1861E}"/>
              </a:ext>
            </a:extLst>
          </p:cNvPr>
          <p:cNvCxnSpPr>
            <a:cxnSpLocks/>
          </p:cNvCxnSpPr>
          <p:nvPr/>
        </p:nvCxnSpPr>
        <p:spPr>
          <a:xfrm>
            <a:off x="5239265" y="3548449"/>
            <a:ext cx="17641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483197F-68F3-4C0E-AF92-EEBC014FD73B}"/>
              </a:ext>
            </a:extLst>
          </p:cNvPr>
          <p:cNvCxnSpPr>
            <a:cxnSpLocks/>
          </p:cNvCxnSpPr>
          <p:nvPr/>
        </p:nvCxnSpPr>
        <p:spPr>
          <a:xfrm flipH="1">
            <a:off x="7125739" y="4430585"/>
            <a:ext cx="952500" cy="685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86E4FA-C751-AEF5-C984-C5EDA4FA57A3}"/>
              </a:ext>
            </a:extLst>
          </p:cNvPr>
          <p:cNvSpPr txBox="1"/>
          <p:nvPr/>
        </p:nvSpPr>
        <p:spPr>
          <a:xfrm>
            <a:off x="7635141" y="404175"/>
            <a:ext cx="4308285" cy="4401205"/>
          </a:xfrm>
          <a:prstGeom prst="rect">
            <a:avLst/>
          </a:prstGeom>
          <a:solidFill>
            <a:schemeClr val="accent1">
              <a:lumMod val="20000"/>
              <a:lumOff val="80000"/>
            </a:schemeClr>
          </a:solidFill>
          <a:ln>
            <a:solidFill>
              <a:schemeClr val="accent1"/>
            </a:solidFill>
          </a:ln>
        </p:spPr>
        <p:txBody>
          <a:bodyPr wrap="square" rtlCol="0">
            <a:spAutoFit/>
          </a:bodyPr>
          <a:lstStyle/>
          <a:p>
            <a:pPr marL="285750" indent="-285750">
              <a:buFont typeface="Arial" panose="020B0604020202020204" pitchFamily="34" charset="0"/>
              <a:buChar char="•"/>
            </a:pPr>
            <a:r>
              <a:rPr lang="en-US" sz="1400" dirty="0">
                <a:solidFill>
                  <a:srgbClr val="FF0000"/>
                </a:solidFill>
              </a:rPr>
              <a:t>Patients who fall into  one of 9 potential exclusions are not included in the  Self-Care &amp; Mobility scoring!</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Choose the one most appropriate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highlight>
                  <a:srgbClr val="FFFF00"/>
                </a:highlight>
              </a:rPr>
              <a:t>If the patient fell into an exclusion from the beginning, then there is no need to complete Self-Care &amp; Mobility Assessment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highlight>
                  <a:srgbClr val="FFFF00"/>
                </a:highlight>
              </a:rPr>
              <a:t>If they did not fall into an exclusion, complete admitting Self-Care &amp; Mobility – and then if they fall into an exclusion such as LAMA, return to acute etc.. – then there is no need to complete the D/C Self-Care and Mobility assessments</a:t>
            </a:r>
          </a:p>
          <a:p>
            <a:endParaRPr lang="en-US" sz="1400" dirty="0"/>
          </a:p>
          <a:p>
            <a:pPr marL="285750" indent="-285750">
              <a:buFont typeface="Arial" panose="020B0604020202020204" pitchFamily="34" charset="0"/>
              <a:buChar char="•"/>
            </a:pPr>
            <a:r>
              <a:rPr lang="en-US" sz="1400" dirty="0"/>
              <a:t>Allows quantifying reasons for exclusions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solidFill>
                  <a:srgbClr val="FF0000"/>
                </a:solidFill>
              </a:rPr>
              <a:t>When choosing one only when multiple would apply</a:t>
            </a:r>
            <a:r>
              <a:rPr lang="en-US" sz="1400" dirty="0"/>
              <a:t>, put your data analysis hat on and think of what data would be more pertinent for program management</a:t>
            </a:r>
          </a:p>
        </p:txBody>
      </p:sp>
    </p:spTree>
    <p:extLst>
      <p:ext uri="{BB962C8B-B14F-4D97-AF65-F5344CB8AC3E}">
        <p14:creationId xmlns:p14="http://schemas.microsoft.com/office/powerpoint/2010/main" val="23622385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9DF3-69BF-0A6E-A5E1-0ADE0B49BBFC}"/>
              </a:ext>
            </a:extLst>
          </p:cNvPr>
          <p:cNvSpPr>
            <a:spLocks noGrp="1"/>
          </p:cNvSpPr>
          <p:nvPr>
            <p:ph type="title"/>
          </p:nvPr>
        </p:nvSpPr>
        <p:spPr>
          <a:xfrm>
            <a:off x="838200" y="249871"/>
            <a:ext cx="10515600" cy="660110"/>
          </a:xfrm>
        </p:spPr>
        <p:txBody>
          <a:bodyPr anchor="ctr">
            <a:normAutofit/>
          </a:bodyPr>
          <a:lstStyle/>
          <a:p>
            <a:r>
              <a:rPr lang="en-US" sz="2400" dirty="0"/>
              <a:t>Section 5 &amp; 6: Functional Activity Assessments</a:t>
            </a:r>
          </a:p>
        </p:txBody>
      </p:sp>
      <p:pic>
        <p:nvPicPr>
          <p:cNvPr id="5" name="Content Placeholder 4">
            <a:extLst>
              <a:ext uri="{FF2B5EF4-FFF2-40B4-BE49-F238E27FC236}">
                <a16:creationId xmlns:a16="http://schemas.microsoft.com/office/drawing/2014/main" id="{30822692-D56B-B32F-9FF4-058D1D10E767}"/>
              </a:ext>
            </a:extLst>
          </p:cNvPr>
          <p:cNvPicPr>
            <a:picLocks noGrp="1" noChangeAspect="1"/>
          </p:cNvPicPr>
          <p:nvPr>
            <p:ph idx="1"/>
          </p:nvPr>
        </p:nvPicPr>
        <p:blipFill>
          <a:blip r:embed="rId2"/>
          <a:stretch>
            <a:fillRect/>
          </a:stretch>
        </p:blipFill>
        <p:spPr>
          <a:xfrm>
            <a:off x="1765543" y="997528"/>
            <a:ext cx="8660914" cy="4958372"/>
          </a:xfrm>
          <a:prstGeom prst="rect">
            <a:avLst/>
          </a:prstGeom>
          <a:noFill/>
        </p:spPr>
      </p:pic>
      <p:sp>
        <p:nvSpPr>
          <p:cNvPr id="3" name="Slide Number Placeholder 2">
            <a:extLst>
              <a:ext uri="{FF2B5EF4-FFF2-40B4-BE49-F238E27FC236}">
                <a16:creationId xmlns:a16="http://schemas.microsoft.com/office/drawing/2014/main" id="{3759B74A-898E-3200-382B-BD2D117C9087}"/>
              </a:ext>
            </a:extLst>
          </p:cNvPr>
          <p:cNvSpPr>
            <a:spLocks noGrp="1"/>
          </p:cNvSpPr>
          <p:nvPr>
            <p:ph type="sldNum" sz="quarter" idx="10"/>
          </p:nvPr>
        </p:nvSpPr>
        <p:spPr>
          <a:xfrm>
            <a:off x="8610600" y="6356350"/>
            <a:ext cx="2743200" cy="365125"/>
          </a:xfrm>
        </p:spPr>
        <p:txBody>
          <a:bodyPr anchor="ctr">
            <a:normAutofit/>
          </a:bodyPr>
          <a:lstStyle/>
          <a:p>
            <a:pPr>
              <a:spcAft>
                <a:spcPts val="600"/>
              </a:spcAft>
            </a:pPr>
            <a:fld id="{0C4D3072-55D1-454B-BEA1-4FCB63513747}" type="slidenum">
              <a:rPr lang="en-US" smtClean="0"/>
              <a:pPr>
                <a:spcAft>
                  <a:spcPts val="600"/>
                </a:spcAft>
              </a:pPr>
              <a:t>43</a:t>
            </a:fld>
            <a:endParaRPr lang="en-US"/>
          </a:p>
        </p:txBody>
      </p:sp>
    </p:spTree>
    <p:extLst>
      <p:ext uri="{BB962C8B-B14F-4D97-AF65-F5344CB8AC3E}">
        <p14:creationId xmlns:p14="http://schemas.microsoft.com/office/powerpoint/2010/main" val="1453803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5182" y="152400"/>
            <a:ext cx="83820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Section 5: Self-Care &amp; Mobility </a:t>
            </a:r>
          </a:p>
        </p:txBody>
      </p:sp>
      <p:sp>
        <p:nvSpPr>
          <p:cNvPr id="6" name="Slide Number Placeholder 5">
            <a:extLst>
              <a:ext uri="{FF2B5EF4-FFF2-40B4-BE49-F238E27FC236}">
                <a16:creationId xmlns:a16="http://schemas.microsoft.com/office/drawing/2014/main" id="{1047847C-08EA-4739-8DC1-871530EFFAB3}"/>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44</a:t>
            </a:fld>
            <a:endParaRPr lang="en-US" dirty="0"/>
          </a:p>
        </p:txBody>
      </p:sp>
      <p:pic>
        <p:nvPicPr>
          <p:cNvPr id="3" name="Picture 2">
            <a:extLst>
              <a:ext uri="{FF2B5EF4-FFF2-40B4-BE49-F238E27FC236}">
                <a16:creationId xmlns:a16="http://schemas.microsoft.com/office/drawing/2014/main" id="{2E03047B-F740-4AED-B0FA-BB13AA827529}"/>
              </a:ext>
            </a:extLst>
          </p:cNvPr>
          <p:cNvPicPr>
            <a:picLocks noChangeAspect="1"/>
          </p:cNvPicPr>
          <p:nvPr/>
        </p:nvPicPr>
        <p:blipFill>
          <a:blip r:embed="rId2"/>
          <a:stretch>
            <a:fillRect/>
          </a:stretch>
        </p:blipFill>
        <p:spPr>
          <a:xfrm>
            <a:off x="475182" y="762000"/>
            <a:ext cx="7835591" cy="5399314"/>
          </a:xfrm>
          <a:prstGeom prst="rect">
            <a:avLst/>
          </a:prstGeom>
          <a:ln>
            <a:solidFill>
              <a:schemeClr val="accent1"/>
            </a:solidFill>
          </a:ln>
        </p:spPr>
      </p:pic>
      <p:sp>
        <p:nvSpPr>
          <p:cNvPr id="9" name="TextBox 8">
            <a:extLst>
              <a:ext uri="{FF2B5EF4-FFF2-40B4-BE49-F238E27FC236}">
                <a16:creationId xmlns:a16="http://schemas.microsoft.com/office/drawing/2014/main" id="{44E87C29-28BD-4381-9532-C6BFEFB0A738}"/>
              </a:ext>
            </a:extLst>
          </p:cNvPr>
          <p:cNvSpPr txBox="1"/>
          <p:nvPr/>
        </p:nvSpPr>
        <p:spPr>
          <a:xfrm>
            <a:off x="8501743" y="1305342"/>
            <a:ext cx="3069771" cy="3600986"/>
          </a:xfrm>
          <a:prstGeom prst="rect">
            <a:avLst/>
          </a:prstGeom>
          <a:solidFill>
            <a:schemeClr val="accent1">
              <a:lumMod val="20000"/>
              <a:lumOff val="80000"/>
            </a:schemeClr>
          </a:solidFill>
          <a:ln>
            <a:noFill/>
          </a:ln>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b="1" dirty="0">
                <a:solidFill>
                  <a:srgbClr val="FF0000"/>
                </a:solidFill>
              </a:rPr>
              <a:t>Remember </a:t>
            </a:r>
            <a:r>
              <a:rPr lang="en-US" sz="2400" dirty="0"/>
              <a:t>that documentation must support the level chosen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form by itself is not sufficient for documentation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394043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511629" y="685800"/>
            <a:ext cx="10918371" cy="5486400"/>
          </a:xfrm>
        </p:spPr>
        <p:txBody>
          <a:bodyPr>
            <a:normAutofit lnSpcReduction="10000"/>
          </a:bodyPr>
          <a:lstStyle/>
          <a:p>
            <a:pPr marL="339725" indent="-339725">
              <a:lnSpc>
                <a:spcPct val="100000"/>
              </a:lnSpc>
              <a:buClr>
                <a:srgbClr val="C00000"/>
              </a:buClr>
              <a:buFont typeface="Wingdings" panose="05000000000000000000" pitchFamily="2" charset="2"/>
              <a:buChar char="q"/>
            </a:pPr>
            <a:r>
              <a:rPr lang="en-US" sz="1400" dirty="0">
                <a:latin typeface="Arial" charset="0"/>
                <a:cs typeface="+mn-cs"/>
              </a:rPr>
              <a:t>When coding the patient’s usual performance, </a:t>
            </a:r>
            <a:r>
              <a:rPr lang="en-US" sz="1400" b="1" dirty="0">
                <a:solidFill>
                  <a:srgbClr val="FF0000"/>
                </a:solidFill>
                <a:latin typeface="Arial" charset="0"/>
                <a:cs typeface="+mn-cs"/>
              </a:rPr>
              <a:t>“effort” refers to the type and amount of assistance the helper provides </a:t>
            </a:r>
            <a:r>
              <a:rPr lang="en-US" sz="1400" dirty="0">
                <a:latin typeface="Arial" charset="0"/>
                <a:cs typeface="+mn-cs"/>
              </a:rPr>
              <a:t>in order for the activity to be completed. The 6-point rating scale definitions include the following types of assistance: setup/cleanup, touching assistance, verbal cueing, and lifting assistance.</a:t>
            </a:r>
          </a:p>
          <a:p>
            <a:pPr marL="339725" indent="-339725">
              <a:lnSpc>
                <a:spcPct val="100000"/>
              </a:lnSpc>
              <a:buClr>
                <a:srgbClr val="C00000"/>
              </a:buClr>
              <a:buFont typeface="Wingdings" panose="05000000000000000000" pitchFamily="2" charset="2"/>
              <a:buChar char="q"/>
            </a:pPr>
            <a:endParaRPr lang="en-US" sz="1400" dirty="0">
              <a:latin typeface="Arial" charset="0"/>
              <a:cs typeface="+mn-cs"/>
            </a:endParaRPr>
          </a:p>
          <a:p>
            <a:pPr>
              <a:lnSpc>
                <a:spcPct val="100000"/>
              </a:lnSpc>
              <a:buClr>
                <a:srgbClr val="C00000"/>
              </a:buClr>
            </a:pPr>
            <a:r>
              <a:rPr lang="en-US" sz="1400" dirty="0">
                <a:highlight>
                  <a:srgbClr val="FFFF00"/>
                </a:highlight>
                <a:latin typeface="Arial" charset="0"/>
                <a:cs typeface="+mn-cs"/>
              </a:rPr>
              <a:t>06 - Independent </a:t>
            </a:r>
            <a:r>
              <a:rPr lang="en-US" sz="1400" dirty="0">
                <a:latin typeface="Arial" charset="0"/>
                <a:cs typeface="+mn-cs"/>
              </a:rPr>
              <a:t>‐ Patient completes the activity by him/herself with </a:t>
            </a:r>
            <a:r>
              <a:rPr lang="en-US" sz="1400" dirty="0">
                <a:highlight>
                  <a:srgbClr val="FFFF00"/>
                </a:highlight>
                <a:latin typeface="Arial" charset="0"/>
                <a:cs typeface="+mn-cs"/>
              </a:rPr>
              <a:t>no assistance from a helper</a:t>
            </a:r>
          </a:p>
          <a:p>
            <a:pPr marL="339725" indent="-339725">
              <a:lnSpc>
                <a:spcPct val="100000"/>
              </a:lnSpc>
              <a:buClr>
                <a:srgbClr val="C00000"/>
              </a:buClr>
              <a:buFont typeface="Wingdings" panose="05000000000000000000" pitchFamily="2" charset="2"/>
              <a:buChar char="q"/>
            </a:pPr>
            <a:endParaRPr lang="en-US" sz="1400" dirty="0">
              <a:latin typeface="Arial" charset="0"/>
              <a:cs typeface="+mn-cs"/>
            </a:endParaRPr>
          </a:p>
          <a:p>
            <a:pPr>
              <a:lnSpc>
                <a:spcPct val="100000"/>
              </a:lnSpc>
              <a:buClr>
                <a:srgbClr val="C00000"/>
              </a:buClr>
            </a:pPr>
            <a:r>
              <a:rPr lang="en-US" sz="1400" dirty="0">
                <a:highlight>
                  <a:srgbClr val="FFFF00"/>
                </a:highlight>
                <a:latin typeface="Arial" charset="0"/>
                <a:cs typeface="+mn-cs"/>
              </a:rPr>
              <a:t>05 - Setup or clean‐up assistance </a:t>
            </a:r>
            <a:r>
              <a:rPr lang="en-US" sz="1400" dirty="0">
                <a:latin typeface="Arial" charset="0"/>
                <a:cs typeface="+mn-cs"/>
              </a:rPr>
              <a:t>‐ </a:t>
            </a:r>
            <a:r>
              <a:rPr lang="en-US" sz="1400" dirty="0">
                <a:highlight>
                  <a:srgbClr val="FFFF00"/>
                </a:highlight>
                <a:latin typeface="Arial" charset="0"/>
                <a:cs typeface="+mn-cs"/>
              </a:rPr>
              <a:t>Helper sets up or cleans up</a:t>
            </a:r>
            <a:r>
              <a:rPr lang="en-US" sz="1400" dirty="0">
                <a:latin typeface="Arial" charset="0"/>
                <a:cs typeface="+mn-cs"/>
              </a:rPr>
              <a:t>; patient completes activity. Helper assists only prior to or following the activity</a:t>
            </a:r>
          </a:p>
          <a:p>
            <a:pPr>
              <a:lnSpc>
                <a:spcPct val="100000"/>
              </a:lnSpc>
              <a:buClr>
                <a:srgbClr val="C00000"/>
              </a:buClr>
            </a:pPr>
            <a:endParaRPr lang="en-US" sz="1400" dirty="0">
              <a:latin typeface="Arial" charset="0"/>
              <a:cs typeface="+mn-cs"/>
            </a:endParaRPr>
          </a:p>
          <a:p>
            <a:pPr>
              <a:lnSpc>
                <a:spcPct val="100000"/>
              </a:lnSpc>
              <a:buClr>
                <a:srgbClr val="C00000"/>
              </a:buClr>
            </a:pPr>
            <a:r>
              <a:rPr lang="en-US" sz="1400" dirty="0">
                <a:highlight>
                  <a:srgbClr val="FFFF00"/>
                </a:highlight>
                <a:latin typeface="Arial" charset="0"/>
                <a:cs typeface="+mn-cs"/>
              </a:rPr>
              <a:t>04 - Supervision or touching assistance </a:t>
            </a:r>
            <a:r>
              <a:rPr lang="en-US" sz="1400" dirty="0">
                <a:latin typeface="Arial" charset="0"/>
                <a:cs typeface="+mn-cs"/>
              </a:rPr>
              <a:t>‐ </a:t>
            </a:r>
            <a:r>
              <a:rPr lang="en-US" sz="1400" dirty="0">
                <a:highlight>
                  <a:srgbClr val="FFFF00"/>
                </a:highlight>
                <a:latin typeface="Arial" charset="0"/>
                <a:cs typeface="+mn-cs"/>
              </a:rPr>
              <a:t>Helper provides verbal cues and/or touching/steadying and/or contact guard assistance</a:t>
            </a:r>
            <a:r>
              <a:rPr lang="en-US" sz="1400" dirty="0">
                <a:latin typeface="Arial" charset="0"/>
                <a:cs typeface="+mn-cs"/>
              </a:rPr>
              <a:t> as patient completes activity. Assistance may be provided throughout the activity or intermittently</a:t>
            </a:r>
          </a:p>
          <a:p>
            <a:pPr>
              <a:lnSpc>
                <a:spcPct val="100000"/>
              </a:lnSpc>
              <a:buClr>
                <a:srgbClr val="C00000"/>
              </a:buClr>
            </a:pPr>
            <a:endParaRPr lang="en-US" sz="1400" dirty="0">
              <a:latin typeface="Arial" charset="0"/>
              <a:cs typeface="+mn-cs"/>
            </a:endParaRPr>
          </a:p>
          <a:p>
            <a:pPr>
              <a:lnSpc>
                <a:spcPct val="100000"/>
              </a:lnSpc>
              <a:buClr>
                <a:srgbClr val="C00000"/>
              </a:buClr>
            </a:pPr>
            <a:r>
              <a:rPr lang="en-US" sz="1400" dirty="0">
                <a:highlight>
                  <a:srgbClr val="FFFF00"/>
                </a:highlight>
                <a:latin typeface="Arial" charset="0"/>
                <a:cs typeface="+mn-cs"/>
              </a:rPr>
              <a:t>03 - Partial/moderate assistance</a:t>
            </a:r>
            <a:r>
              <a:rPr lang="en-US" sz="1400" dirty="0">
                <a:latin typeface="Arial" charset="0"/>
                <a:cs typeface="+mn-cs"/>
              </a:rPr>
              <a:t> ‐ Helper does LESS THAN HALF the effort. </a:t>
            </a:r>
            <a:r>
              <a:rPr lang="en-US" sz="1400" dirty="0">
                <a:highlight>
                  <a:srgbClr val="FFFF00"/>
                </a:highlight>
                <a:latin typeface="Arial" charset="0"/>
                <a:cs typeface="+mn-cs"/>
              </a:rPr>
              <a:t>Helper lifts, holds, or supports trunk or limbs, but provides less than half the effort</a:t>
            </a:r>
          </a:p>
          <a:p>
            <a:pPr>
              <a:lnSpc>
                <a:spcPct val="100000"/>
              </a:lnSpc>
              <a:buClr>
                <a:srgbClr val="C00000"/>
              </a:buClr>
            </a:pPr>
            <a:endParaRPr lang="en-US" sz="1400" dirty="0">
              <a:latin typeface="Arial" charset="0"/>
              <a:cs typeface="+mn-cs"/>
            </a:endParaRPr>
          </a:p>
          <a:p>
            <a:pPr>
              <a:lnSpc>
                <a:spcPct val="100000"/>
              </a:lnSpc>
              <a:buClr>
                <a:srgbClr val="C00000"/>
              </a:buClr>
            </a:pPr>
            <a:r>
              <a:rPr lang="en-US" sz="1400" dirty="0">
                <a:highlight>
                  <a:srgbClr val="FFFF00"/>
                </a:highlight>
                <a:latin typeface="Arial" charset="0"/>
                <a:cs typeface="+mn-cs"/>
              </a:rPr>
              <a:t>02 - Substantial/maximal assistance </a:t>
            </a:r>
            <a:r>
              <a:rPr lang="en-US" sz="1400" dirty="0">
                <a:latin typeface="Arial" charset="0"/>
                <a:cs typeface="+mn-cs"/>
              </a:rPr>
              <a:t>‐ Helper does MORE THAN HALF the effort. </a:t>
            </a:r>
            <a:r>
              <a:rPr lang="en-US" sz="1400" dirty="0">
                <a:highlight>
                  <a:srgbClr val="FFFF00"/>
                </a:highlight>
                <a:latin typeface="Arial" charset="0"/>
                <a:cs typeface="+mn-cs"/>
              </a:rPr>
              <a:t>Helper lifts or holds trunk or limbs and provides more than half the effort</a:t>
            </a:r>
          </a:p>
          <a:p>
            <a:pPr>
              <a:lnSpc>
                <a:spcPct val="100000"/>
              </a:lnSpc>
              <a:buClr>
                <a:srgbClr val="C00000"/>
              </a:buClr>
            </a:pPr>
            <a:endParaRPr lang="en-US" sz="1400" dirty="0">
              <a:latin typeface="Arial" charset="0"/>
              <a:cs typeface="+mn-cs"/>
            </a:endParaRPr>
          </a:p>
          <a:p>
            <a:pPr>
              <a:lnSpc>
                <a:spcPct val="100000"/>
              </a:lnSpc>
              <a:buClr>
                <a:srgbClr val="C00000"/>
              </a:buClr>
            </a:pPr>
            <a:r>
              <a:rPr lang="en-US" sz="1400" dirty="0">
                <a:highlight>
                  <a:srgbClr val="FFFF00"/>
                </a:highlight>
                <a:latin typeface="Arial" charset="0"/>
                <a:cs typeface="+mn-cs"/>
              </a:rPr>
              <a:t>01 - Dependent </a:t>
            </a:r>
            <a:r>
              <a:rPr lang="en-US" sz="1400" dirty="0">
                <a:latin typeface="Arial" charset="0"/>
                <a:cs typeface="+mn-cs"/>
              </a:rPr>
              <a:t>‐ </a:t>
            </a:r>
            <a:r>
              <a:rPr lang="en-US" sz="1400" dirty="0">
                <a:highlight>
                  <a:srgbClr val="FFFF00"/>
                </a:highlight>
                <a:latin typeface="Arial" charset="0"/>
                <a:cs typeface="+mn-cs"/>
              </a:rPr>
              <a:t>Helper does ALL of the effort</a:t>
            </a:r>
            <a:r>
              <a:rPr lang="en-US" sz="1400" dirty="0">
                <a:latin typeface="Arial" charset="0"/>
                <a:cs typeface="+mn-cs"/>
              </a:rPr>
              <a:t>. Patient does none of the effort to complete the activity. </a:t>
            </a:r>
            <a:r>
              <a:rPr lang="en-US" sz="1400" dirty="0">
                <a:highlight>
                  <a:srgbClr val="FFFF00"/>
                </a:highlight>
                <a:latin typeface="Arial" charset="0"/>
                <a:cs typeface="+mn-cs"/>
              </a:rPr>
              <a:t>Or, the assistance of 2 or more </a:t>
            </a:r>
            <a:r>
              <a:rPr lang="en-US" sz="1400" dirty="0">
                <a:latin typeface="Arial" charset="0"/>
                <a:cs typeface="+mn-cs"/>
              </a:rPr>
              <a:t>helpers is required for the patient to complete the activity	</a:t>
            </a:r>
          </a:p>
          <a:p>
            <a:pPr>
              <a:lnSpc>
                <a:spcPct val="100000"/>
              </a:lnSpc>
              <a:spcBef>
                <a:spcPts val="0"/>
              </a:spcBef>
              <a:buClr>
                <a:schemeClr val="accent2"/>
              </a:buClr>
              <a:buFont typeface="Wingdings" panose="05000000000000000000" pitchFamily="2" charset="2"/>
              <a:buChar char="q"/>
            </a:pPr>
            <a:endParaRPr lang="en-US" sz="1800" dirty="0"/>
          </a:p>
          <a:p>
            <a:pPr marL="969963" lvl="1" indent="-342900">
              <a:lnSpc>
                <a:spcPct val="100000"/>
              </a:lnSpc>
              <a:spcBef>
                <a:spcPts val="0"/>
              </a:spcBef>
              <a:buClr>
                <a:schemeClr val="accent2"/>
              </a:buClr>
              <a:buFont typeface="Arial" panose="020B0604020202020204" pitchFamily="34" charset="0"/>
              <a:buChar char="•"/>
            </a:pPr>
            <a:endParaRPr lang="en-US" dirty="0"/>
          </a:p>
          <a:p>
            <a:pPr marL="969963" lvl="1" indent="-969963">
              <a:lnSpc>
                <a:spcPct val="100000"/>
              </a:lnSpc>
              <a:spcBef>
                <a:spcPts val="0"/>
              </a:spcBef>
              <a:buClr>
                <a:schemeClr val="accent2"/>
              </a:buClr>
              <a:buFont typeface="Wingdings" panose="05000000000000000000" pitchFamily="2" charset="2"/>
              <a:buChar char="q"/>
            </a:pPr>
            <a:endParaRPr lang="en-US" dirty="0"/>
          </a:p>
          <a:p>
            <a:pPr marL="339725" indent="-339725">
              <a:buClr>
                <a:schemeClr val="accent2"/>
              </a:buClr>
              <a:buFont typeface="Wingdings" panose="05000000000000000000" pitchFamily="2" charset="2"/>
              <a:buChar char="q"/>
            </a:pPr>
            <a:endParaRPr lang="en-US" sz="1800" dirty="0"/>
          </a:p>
          <a:p>
            <a:pPr marL="339725" indent="-339725">
              <a:buClr>
                <a:schemeClr val="accent2"/>
              </a:buClr>
              <a:buFont typeface="Wingdings" panose="05000000000000000000" pitchFamily="2" charset="2"/>
              <a:buChar char="q"/>
            </a:pPr>
            <a:endParaRPr lang="en-US" sz="1800" dirty="0"/>
          </a:p>
          <a:p>
            <a:pPr marL="339725" indent="-339725">
              <a:buClr>
                <a:schemeClr val="accent2"/>
              </a:buClr>
              <a:buFont typeface="Wingdings" panose="05000000000000000000" pitchFamily="2" charset="2"/>
              <a:buChar char="q"/>
            </a:pPr>
            <a:endParaRPr lang="en-US" sz="1800" dirty="0"/>
          </a:p>
          <a:p>
            <a:pPr marL="463550" indent="-409575">
              <a:lnSpc>
                <a:spcPct val="100000"/>
              </a:lnSpc>
              <a:spcBef>
                <a:spcPts val="0"/>
              </a:spcBef>
              <a:buClr>
                <a:srgbClr val="C00000"/>
              </a:buClr>
              <a:buFont typeface="+mj-lt"/>
              <a:buAutoNum type="arabicPeriod" startAt="7"/>
            </a:pPr>
            <a:endParaRPr lang="en-US" sz="1800"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45</a:t>
            </a:fld>
            <a:endParaRPr lang="en-US" dirty="0"/>
          </a:p>
        </p:txBody>
      </p:sp>
      <p:sp>
        <p:nvSpPr>
          <p:cNvPr id="7" name="Title 3">
            <a:extLst>
              <a:ext uri="{FF2B5EF4-FFF2-40B4-BE49-F238E27FC236}">
                <a16:creationId xmlns:a16="http://schemas.microsoft.com/office/drawing/2014/main" id="{ED2D9358-6B3A-42C1-8A3A-2FA85FE2BA54}"/>
              </a:ext>
            </a:extLst>
          </p:cNvPr>
          <p:cNvSpPr>
            <a:spLocks noGrp="1"/>
          </p:cNvSpPr>
          <p:nvPr>
            <p:ph type="title"/>
          </p:nvPr>
        </p:nvSpPr>
        <p:spPr>
          <a:xfrm>
            <a:off x="511629" y="762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Function Levels</a:t>
            </a:r>
          </a:p>
        </p:txBody>
      </p:sp>
    </p:spTree>
    <p:extLst>
      <p:ext uri="{BB962C8B-B14F-4D97-AF65-F5344CB8AC3E}">
        <p14:creationId xmlns:p14="http://schemas.microsoft.com/office/powerpoint/2010/main" val="23154786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546100" y="814749"/>
            <a:ext cx="10642600" cy="5724163"/>
          </a:xfrm>
        </p:spPr>
        <p:txBody>
          <a:bodyPr>
            <a:normAutofit/>
          </a:bodyPr>
          <a:lstStyle/>
          <a:p>
            <a:pPr marL="463550" indent="-463550">
              <a:lnSpc>
                <a:spcPct val="100000"/>
              </a:lnSpc>
              <a:spcBef>
                <a:spcPts val="0"/>
              </a:spcBef>
              <a:buClr>
                <a:srgbClr val="C00000"/>
              </a:buClr>
              <a:buFont typeface="Wingdings" panose="05000000000000000000" pitchFamily="2" charset="2"/>
              <a:buChar char="q"/>
            </a:pPr>
            <a:r>
              <a:rPr lang="en-US" sz="1400" b="1" dirty="0">
                <a:solidFill>
                  <a:srgbClr val="C00000"/>
                </a:solidFill>
                <a:latin typeface="Arial" charset="0"/>
                <a:cs typeface="+mn-cs"/>
              </a:rPr>
              <a:t>All functions must be attempted unless there is a reason why not as follows</a:t>
            </a:r>
            <a:r>
              <a:rPr lang="en-US" sz="1400" dirty="0">
                <a:latin typeface="Arial" charset="0"/>
                <a:cs typeface="+mn-cs"/>
              </a:rPr>
              <a:t>: </a:t>
            </a:r>
          </a:p>
          <a:p>
            <a:pPr marL="461963" indent="0">
              <a:lnSpc>
                <a:spcPct val="100000"/>
              </a:lnSpc>
              <a:spcBef>
                <a:spcPts val="0"/>
              </a:spcBef>
              <a:buClr>
                <a:schemeClr val="accent2"/>
              </a:buClr>
              <a:buNone/>
            </a:pPr>
            <a:r>
              <a:rPr lang="en-US" sz="1400" b="1" dirty="0">
                <a:solidFill>
                  <a:srgbClr val="C00000"/>
                </a:solidFill>
                <a:latin typeface="Arial" charset="0"/>
                <a:cs typeface="+mn-cs"/>
              </a:rPr>
              <a:t>Note</a:t>
            </a:r>
            <a:r>
              <a:rPr lang="en-US" sz="1400" dirty="0">
                <a:latin typeface="Arial" charset="0"/>
                <a:cs typeface="+mn-cs"/>
              </a:rPr>
              <a:t>: It is expected that the documentation in the chart supports reasons for not assessing all items. So, when using any of these exception codes, there should be documentation to back up the reason for not assessing</a:t>
            </a:r>
          </a:p>
          <a:p>
            <a:pPr marL="461963" indent="0">
              <a:lnSpc>
                <a:spcPct val="100000"/>
              </a:lnSpc>
              <a:spcBef>
                <a:spcPts val="0"/>
              </a:spcBef>
              <a:buClr>
                <a:schemeClr val="accent2"/>
              </a:buClr>
              <a:buNone/>
            </a:pPr>
            <a:endParaRPr lang="en-US" sz="1400" b="1" u="sng" dirty="0">
              <a:solidFill>
                <a:srgbClr val="C00000"/>
              </a:solidFill>
            </a:endParaRPr>
          </a:p>
          <a:p>
            <a:pPr marL="814388" lvl="1" indent="-300038">
              <a:lnSpc>
                <a:spcPct val="100000"/>
              </a:lnSpc>
              <a:spcBef>
                <a:spcPts val="0"/>
              </a:spcBef>
              <a:buClr>
                <a:srgbClr val="C00000"/>
              </a:buClr>
            </a:pPr>
            <a:r>
              <a:rPr lang="en-US" sz="1400" b="1" dirty="0">
                <a:highlight>
                  <a:srgbClr val="FFFF00"/>
                </a:highlight>
              </a:rPr>
              <a:t>07 </a:t>
            </a:r>
            <a:r>
              <a:rPr lang="en-US" sz="1400" dirty="0">
                <a:highlight>
                  <a:srgbClr val="FFFF00"/>
                </a:highlight>
              </a:rPr>
              <a:t>- </a:t>
            </a:r>
            <a:r>
              <a:rPr lang="en-US" sz="1400" b="1" dirty="0">
                <a:highlight>
                  <a:srgbClr val="FFFF00"/>
                </a:highlight>
              </a:rPr>
              <a:t>Patient refused </a:t>
            </a:r>
            <a:r>
              <a:rPr lang="en-US" sz="1400" dirty="0"/>
              <a:t>– do all possible to convince them to participate and you cannot infer thru clinical data and observation/interviews. </a:t>
            </a:r>
            <a:r>
              <a:rPr lang="en-US" sz="1400" b="1" dirty="0">
                <a:highlight>
                  <a:srgbClr val="FFFF00"/>
                </a:highlight>
              </a:rPr>
              <a:t>Note:</a:t>
            </a:r>
            <a:r>
              <a:rPr lang="en-US" sz="1400" dirty="0">
                <a:highlight>
                  <a:srgbClr val="FFFF00"/>
                </a:highlight>
              </a:rPr>
              <a:t> If the patient is refusing because he/she is afraid or doubting their ability, they should be scored as Dependent</a:t>
            </a:r>
            <a:endParaRPr lang="en-US" sz="1200" dirty="0">
              <a:highlight>
                <a:srgbClr val="FFFF00"/>
              </a:highlight>
            </a:endParaRPr>
          </a:p>
          <a:p>
            <a:pPr marL="814388" lvl="1" indent="-300038">
              <a:lnSpc>
                <a:spcPct val="100000"/>
              </a:lnSpc>
              <a:spcBef>
                <a:spcPts val="0"/>
              </a:spcBef>
              <a:buClr>
                <a:srgbClr val="C00000"/>
              </a:buClr>
            </a:pPr>
            <a:endParaRPr lang="en-US" sz="1400" dirty="0"/>
          </a:p>
          <a:p>
            <a:pPr marL="814388" lvl="1" indent="-300038">
              <a:lnSpc>
                <a:spcPct val="100000"/>
              </a:lnSpc>
              <a:spcBef>
                <a:spcPts val="0"/>
              </a:spcBef>
              <a:buClr>
                <a:srgbClr val="C00000"/>
              </a:buClr>
            </a:pPr>
            <a:r>
              <a:rPr lang="en-US" sz="1400" b="1" dirty="0">
                <a:highlight>
                  <a:srgbClr val="FFFF00"/>
                </a:highlight>
              </a:rPr>
              <a:t>09</a:t>
            </a:r>
            <a:r>
              <a:rPr lang="en-US" sz="1400" dirty="0">
                <a:highlight>
                  <a:srgbClr val="FFFF00"/>
                </a:highlight>
              </a:rPr>
              <a:t> - </a:t>
            </a:r>
            <a:r>
              <a:rPr lang="en-US" sz="1400" b="1" dirty="0">
                <a:highlight>
                  <a:srgbClr val="FFFF00"/>
                </a:highlight>
              </a:rPr>
              <a:t>Not applicable </a:t>
            </a:r>
            <a:r>
              <a:rPr lang="en-US" sz="1400" dirty="0"/>
              <a:t>‐ </a:t>
            </a:r>
            <a:r>
              <a:rPr lang="en-US" sz="1400" b="1" dirty="0"/>
              <a:t>Not attempted </a:t>
            </a:r>
            <a:r>
              <a:rPr lang="en-US" sz="1400" dirty="0"/>
              <a:t>and </a:t>
            </a:r>
            <a:r>
              <a:rPr lang="en-US" sz="1400" b="1" dirty="0"/>
              <a:t>the patient did not perform this activity prior to the current illness</a:t>
            </a:r>
            <a:r>
              <a:rPr lang="en-US" sz="1400" dirty="0"/>
              <a:t>, exacerbation, or injury – for instance, if patient was not doing stairs before such as bed/chair ridden at home then its NA If patient does not ambulate or uses w/c in community then the walking scores are NA </a:t>
            </a:r>
            <a:r>
              <a:rPr lang="en-US" sz="1400" dirty="0" err="1"/>
              <a:t>etc</a:t>
            </a:r>
            <a:r>
              <a:rPr lang="en-US" sz="1400" dirty="0"/>
              <a:t>… Should only be used if the patient will not ever attempt this activity ever again (now or in the future). </a:t>
            </a:r>
          </a:p>
          <a:p>
            <a:pPr marL="814388" lvl="1" indent="-300038">
              <a:lnSpc>
                <a:spcPct val="100000"/>
              </a:lnSpc>
              <a:spcBef>
                <a:spcPts val="0"/>
              </a:spcBef>
              <a:buClr>
                <a:srgbClr val="C00000"/>
              </a:buClr>
            </a:pPr>
            <a:endParaRPr lang="en-US" sz="1400" dirty="0"/>
          </a:p>
          <a:p>
            <a:pPr marL="814388" lvl="1" indent="-300038">
              <a:lnSpc>
                <a:spcPct val="100000"/>
              </a:lnSpc>
              <a:spcBef>
                <a:spcPts val="0"/>
              </a:spcBef>
              <a:buClr>
                <a:srgbClr val="C00000"/>
              </a:buClr>
            </a:pPr>
            <a:r>
              <a:rPr lang="en-US" sz="1400" dirty="0"/>
              <a:t>This should not be used because it was not attempted or because its not directly part of the plan of care. </a:t>
            </a:r>
            <a:r>
              <a:rPr lang="en-US" sz="1200" dirty="0"/>
              <a:t>Do not code 09 as N/A if the patient is not walking now, but therapy and nursing have goals for the patient to walk prior to        discharge. Instead  code it as 88 (not attempted due to medical condition or safety concerns) </a:t>
            </a:r>
          </a:p>
          <a:p>
            <a:pPr marL="814388" lvl="1" indent="-300038">
              <a:lnSpc>
                <a:spcPct val="100000"/>
              </a:lnSpc>
              <a:spcBef>
                <a:spcPts val="0"/>
              </a:spcBef>
              <a:buClr>
                <a:srgbClr val="C00000"/>
              </a:buClr>
            </a:pPr>
            <a:endParaRPr lang="en-US" sz="1400" dirty="0"/>
          </a:p>
          <a:p>
            <a:pPr marL="814388" lvl="1" indent="-300038">
              <a:lnSpc>
                <a:spcPct val="100000"/>
              </a:lnSpc>
              <a:spcBef>
                <a:spcPts val="0"/>
              </a:spcBef>
              <a:buClr>
                <a:srgbClr val="C00000"/>
              </a:buClr>
            </a:pPr>
            <a:r>
              <a:rPr lang="en-US" sz="1400" b="1" dirty="0">
                <a:highlight>
                  <a:srgbClr val="FFFF00"/>
                </a:highlight>
              </a:rPr>
              <a:t>10</a:t>
            </a:r>
            <a:r>
              <a:rPr lang="en-US" sz="1400" dirty="0">
                <a:highlight>
                  <a:srgbClr val="FFFF00"/>
                </a:highlight>
              </a:rPr>
              <a:t> - </a:t>
            </a:r>
            <a:r>
              <a:rPr lang="en-US" sz="1400" b="1" dirty="0">
                <a:highlight>
                  <a:srgbClr val="FFFF00"/>
                </a:highlight>
              </a:rPr>
              <a:t>Not attempted due to environmental limitations </a:t>
            </a:r>
            <a:r>
              <a:rPr lang="en-US" sz="1400" dirty="0"/>
              <a:t>(e.g., lack of equipment, weather constraints) – for example, there are no 12-step stairs in the hospital (gym or stairs between hospital floors </a:t>
            </a:r>
            <a:r>
              <a:rPr lang="en-US" sz="1400" dirty="0" err="1"/>
              <a:t>etc</a:t>
            </a:r>
            <a:r>
              <a:rPr lang="en-US" sz="1400" dirty="0"/>
              <a:t>… Remember that if the weather is not good to test outdoors on day 1, do not use “not attempted due to environmental limitations” unless the weather does not change for all 3 days</a:t>
            </a:r>
          </a:p>
          <a:p>
            <a:pPr marL="814388" lvl="1" indent="-300038">
              <a:lnSpc>
                <a:spcPct val="100000"/>
              </a:lnSpc>
              <a:spcBef>
                <a:spcPts val="0"/>
              </a:spcBef>
              <a:buClr>
                <a:srgbClr val="C00000"/>
              </a:buClr>
            </a:pPr>
            <a:endParaRPr lang="en-US" sz="1400" dirty="0"/>
          </a:p>
          <a:p>
            <a:pPr marL="814388" lvl="1" indent="-300038">
              <a:lnSpc>
                <a:spcPct val="100000"/>
              </a:lnSpc>
              <a:spcBef>
                <a:spcPts val="0"/>
              </a:spcBef>
              <a:buClr>
                <a:srgbClr val="C00000"/>
              </a:buClr>
            </a:pPr>
            <a:r>
              <a:rPr lang="en-US" sz="1400" b="1" dirty="0">
                <a:highlight>
                  <a:srgbClr val="FFFF00"/>
                </a:highlight>
              </a:rPr>
              <a:t>88</a:t>
            </a:r>
            <a:r>
              <a:rPr lang="en-US" sz="1400" dirty="0">
                <a:highlight>
                  <a:srgbClr val="FFFF00"/>
                </a:highlight>
              </a:rPr>
              <a:t> - </a:t>
            </a:r>
            <a:r>
              <a:rPr lang="en-US" sz="1400" b="1" dirty="0">
                <a:highlight>
                  <a:srgbClr val="FFFF00"/>
                </a:highlight>
              </a:rPr>
              <a:t>Not attempted due to medical condition or safety concerns</a:t>
            </a:r>
            <a:r>
              <a:rPr lang="en-US" sz="1400" b="1" dirty="0"/>
              <a:t> – </a:t>
            </a:r>
            <a:r>
              <a:rPr lang="en-US" sz="1400" dirty="0"/>
              <a:t>for instance you may not be able to assess stairs within the 1</a:t>
            </a:r>
            <a:r>
              <a:rPr lang="en-US" sz="1400" baseline="30000" dirty="0"/>
              <a:t>st</a:t>
            </a:r>
            <a:r>
              <a:rPr lang="en-US" sz="1400" dirty="0"/>
              <a:t> 3 days for post stroke, or maybe their medical issues are still not sufficiently stable to attempt some of the testing such as a patient w/DVT to LLE on bedrest and unable to safely attempt transfer and ambulation</a:t>
            </a:r>
            <a:endParaRPr lang="en-US" sz="1400" b="1" dirty="0"/>
          </a:p>
          <a:p>
            <a:pPr marL="747713" indent="-285750">
              <a:lnSpc>
                <a:spcPct val="100000"/>
              </a:lnSpc>
              <a:spcBef>
                <a:spcPts val="0"/>
              </a:spcBef>
              <a:buClr>
                <a:srgbClr val="C00000"/>
              </a:buClr>
            </a:pPr>
            <a:endParaRPr lang="en-US" sz="1400" b="1" u="sng" dirty="0">
              <a:solidFill>
                <a:srgbClr val="C00000"/>
              </a:solidFill>
            </a:endParaRPr>
          </a:p>
          <a:p>
            <a:pPr marL="814388" lvl="1" indent="-463550">
              <a:lnSpc>
                <a:spcPct val="100000"/>
              </a:lnSpc>
              <a:spcBef>
                <a:spcPts val="0"/>
              </a:spcBef>
              <a:buClr>
                <a:srgbClr val="C00000"/>
              </a:buClr>
              <a:buFont typeface="Arial" panose="020B0604020202020204" pitchFamily="34" charset="0"/>
              <a:buChar char="•"/>
            </a:pPr>
            <a:endParaRPr lang="en-US" sz="1200" b="1" dirty="0"/>
          </a:p>
          <a:p>
            <a:pPr marL="287338" indent="-287338">
              <a:lnSpc>
                <a:spcPct val="100000"/>
              </a:lnSpc>
              <a:spcBef>
                <a:spcPts val="0"/>
              </a:spcBef>
              <a:buClr>
                <a:schemeClr val="accent2"/>
              </a:buClr>
              <a:buFont typeface="Wingdings" panose="05000000000000000000" pitchFamily="2" charset="2"/>
              <a:buChar char="q"/>
            </a:pPr>
            <a:endParaRPr lang="en-US" sz="1400" b="1" dirty="0">
              <a:solidFill>
                <a:srgbClr val="C00000"/>
              </a:solidFill>
            </a:endParaRP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46</a:t>
            </a:fld>
            <a:endParaRPr lang="en-US" dirty="0"/>
          </a:p>
        </p:txBody>
      </p:sp>
      <p:sp>
        <p:nvSpPr>
          <p:cNvPr id="5" name="Title 3">
            <a:extLst>
              <a:ext uri="{FF2B5EF4-FFF2-40B4-BE49-F238E27FC236}">
                <a16:creationId xmlns:a16="http://schemas.microsoft.com/office/drawing/2014/main" id="{70DDCC38-0740-4864-BCF4-7B59284C4164}"/>
              </a:ext>
            </a:extLst>
          </p:cNvPr>
          <p:cNvSpPr>
            <a:spLocks noGrp="1"/>
          </p:cNvSpPr>
          <p:nvPr>
            <p:ph type="title"/>
          </p:nvPr>
        </p:nvSpPr>
        <p:spPr>
          <a:xfrm>
            <a:off x="1752600" y="381000"/>
            <a:ext cx="8686800" cy="381000"/>
          </a:xfrm>
        </p:spPr>
        <p:txBody>
          <a:bodyPr>
            <a:normAutofit fontScale="90000"/>
          </a:bodyPr>
          <a:lstStyle/>
          <a:p>
            <a:r>
              <a:rPr lang="en-US" sz="2400" dirty="0">
                <a:solidFill>
                  <a:schemeClr val="bg1"/>
                </a:solidFill>
                <a:latin typeface="Verdana" panose="020B0604030504040204" pitchFamily="34" charset="0"/>
                <a:ea typeface="+mn-ea"/>
              </a:rPr>
              <a:t>Coding Self-Care &amp; Mobility Exceptions </a:t>
            </a:r>
          </a:p>
        </p:txBody>
      </p:sp>
      <p:sp>
        <p:nvSpPr>
          <p:cNvPr id="6" name="Title 3">
            <a:extLst>
              <a:ext uri="{FF2B5EF4-FFF2-40B4-BE49-F238E27FC236}">
                <a16:creationId xmlns:a16="http://schemas.microsoft.com/office/drawing/2014/main" id="{81D4BFC6-92D8-49B8-ADAD-5E0BDF3E1196}"/>
              </a:ext>
            </a:extLst>
          </p:cNvPr>
          <p:cNvSpPr txBox="1">
            <a:spLocks/>
          </p:cNvSpPr>
          <p:nvPr/>
        </p:nvSpPr>
        <p:spPr bwMode="auto">
          <a:xfrm>
            <a:off x="546100" y="76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2000">
                <a:solidFill>
                  <a:schemeClr val="tx1"/>
                </a:solidFill>
                <a:latin typeface="Arial" charset="0"/>
              </a:defRPr>
            </a:lvl2pPr>
            <a:lvl3pPr algn="l" rtl="0" eaLnBrk="1" fontAlgn="base" hangingPunct="1">
              <a:spcBef>
                <a:spcPct val="0"/>
              </a:spcBef>
              <a:spcAft>
                <a:spcPct val="0"/>
              </a:spcAft>
              <a:defRPr sz="2000">
                <a:solidFill>
                  <a:schemeClr val="tx1"/>
                </a:solidFill>
                <a:latin typeface="Arial" charset="0"/>
              </a:defRPr>
            </a:lvl3pPr>
            <a:lvl4pPr algn="l" rtl="0" eaLnBrk="1" fontAlgn="base" hangingPunct="1">
              <a:spcBef>
                <a:spcPct val="0"/>
              </a:spcBef>
              <a:spcAft>
                <a:spcPct val="0"/>
              </a:spcAft>
              <a:defRPr sz="2000">
                <a:solidFill>
                  <a:schemeClr val="tx1"/>
                </a:solidFill>
                <a:latin typeface="Arial" charset="0"/>
              </a:defRPr>
            </a:lvl4pPr>
            <a:lvl5pPr algn="l" rtl="0" eaLnBrk="1" fontAlgn="base" hangingPunct="1">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a:lstStyle>
          <a:p>
            <a:pPr>
              <a:lnSpc>
                <a:spcPct val="90000"/>
              </a:lnSpc>
            </a:pPr>
            <a:r>
              <a:rPr lang="en-US" sz="2400" b="1" dirty="0">
                <a:solidFill>
                  <a:srgbClr val="0066A0"/>
                </a:solidFill>
                <a:ea typeface="+mj-ea"/>
                <a:cs typeface="Arial" panose="020B0604020202020204" pitchFamily="34" charset="0"/>
              </a:rPr>
              <a:t>Exception Codes for Functional Assessment</a:t>
            </a:r>
          </a:p>
        </p:txBody>
      </p:sp>
    </p:spTree>
    <p:extLst>
      <p:ext uri="{BB962C8B-B14F-4D97-AF65-F5344CB8AC3E}">
        <p14:creationId xmlns:p14="http://schemas.microsoft.com/office/powerpoint/2010/main" val="143983266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4659" y="108293"/>
            <a:ext cx="88392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Self-Care &amp; Mobility Assessments </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47</a:t>
            </a:fld>
            <a:endParaRPr lang="en-US" dirty="0"/>
          </a:p>
        </p:txBody>
      </p:sp>
      <p:sp>
        <p:nvSpPr>
          <p:cNvPr id="5" name="TextBox 4">
            <a:extLst>
              <a:ext uri="{FF2B5EF4-FFF2-40B4-BE49-F238E27FC236}">
                <a16:creationId xmlns:a16="http://schemas.microsoft.com/office/drawing/2014/main" id="{8B1316D0-C842-435E-A58E-DF14F55D97D4}"/>
              </a:ext>
            </a:extLst>
          </p:cNvPr>
          <p:cNvSpPr txBox="1"/>
          <p:nvPr/>
        </p:nvSpPr>
        <p:spPr>
          <a:xfrm>
            <a:off x="6346371" y="5021744"/>
            <a:ext cx="5170715" cy="707886"/>
          </a:xfrm>
          <a:prstGeom prst="rect">
            <a:avLst/>
          </a:prstGeom>
          <a:noFill/>
          <a:ln>
            <a:solidFill>
              <a:schemeClr val="accent1"/>
            </a:solidFill>
          </a:ln>
        </p:spPr>
        <p:txBody>
          <a:bodyPr wrap="square" rtlCol="0">
            <a:spAutoFit/>
          </a:bodyPr>
          <a:lstStyle/>
          <a:p>
            <a:pPr marL="174625" indent="-174625">
              <a:buFont typeface="Arial" panose="020B0604020202020204" pitchFamily="34" charset="0"/>
              <a:buChar char="•"/>
            </a:pPr>
            <a:r>
              <a:rPr lang="en-US" altLang="en-US" sz="2000" b="1" dirty="0">
                <a:solidFill>
                  <a:srgbClr val="FF0000"/>
                </a:solidFill>
              </a:rPr>
              <a:t>Section 5   - Same information is assessed on admission &amp; discharge</a:t>
            </a:r>
            <a:r>
              <a:rPr lang="en-US" altLang="en-US" sz="2000" b="1" dirty="0">
                <a:solidFill>
                  <a:srgbClr val="FF0000"/>
                </a:solidFill>
                <a:highlight>
                  <a:srgbClr val="FFFF00"/>
                </a:highlight>
              </a:rPr>
              <a:t> </a:t>
            </a:r>
          </a:p>
        </p:txBody>
      </p:sp>
      <p:pic>
        <p:nvPicPr>
          <p:cNvPr id="2" name="Picture 1">
            <a:extLst>
              <a:ext uri="{FF2B5EF4-FFF2-40B4-BE49-F238E27FC236}">
                <a16:creationId xmlns:a16="http://schemas.microsoft.com/office/drawing/2014/main" id="{83757BB2-26BA-4899-AAD0-30BE45D9CD36}"/>
              </a:ext>
            </a:extLst>
          </p:cNvPr>
          <p:cNvPicPr>
            <a:picLocks noChangeAspect="1"/>
          </p:cNvPicPr>
          <p:nvPr/>
        </p:nvPicPr>
        <p:blipFill>
          <a:blip r:embed="rId2"/>
          <a:stretch>
            <a:fillRect/>
          </a:stretch>
        </p:blipFill>
        <p:spPr>
          <a:xfrm>
            <a:off x="885275" y="702828"/>
            <a:ext cx="4488497" cy="2728550"/>
          </a:xfrm>
          <a:prstGeom prst="rect">
            <a:avLst/>
          </a:prstGeom>
          <a:ln>
            <a:solidFill>
              <a:srgbClr val="0070C0"/>
            </a:solidFill>
          </a:ln>
        </p:spPr>
      </p:pic>
      <p:pic>
        <p:nvPicPr>
          <p:cNvPr id="9" name="Picture 8">
            <a:extLst>
              <a:ext uri="{FF2B5EF4-FFF2-40B4-BE49-F238E27FC236}">
                <a16:creationId xmlns:a16="http://schemas.microsoft.com/office/drawing/2014/main" id="{8E0EFDD3-2E1A-47A5-AAB9-A9653F7D09B6}"/>
              </a:ext>
            </a:extLst>
          </p:cNvPr>
          <p:cNvPicPr>
            <a:picLocks noChangeAspect="1"/>
          </p:cNvPicPr>
          <p:nvPr/>
        </p:nvPicPr>
        <p:blipFill>
          <a:blip r:embed="rId3"/>
          <a:stretch>
            <a:fillRect/>
          </a:stretch>
        </p:blipFill>
        <p:spPr>
          <a:xfrm>
            <a:off x="2150427" y="3427465"/>
            <a:ext cx="4106210" cy="2593091"/>
          </a:xfrm>
          <a:prstGeom prst="rect">
            <a:avLst/>
          </a:prstGeom>
          <a:ln>
            <a:solidFill>
              <a:srgbClr val="0070C0"/>
            </a:solidFill>
          </a:ln>
        </p:spPr>
      </p:pic>
      <p:pic>
        <p:nvPicPr>
          <p:cNvPr id="6" name="Picture 5">
            <a:extLst>
              <a:ext uri="{FF2B5EF4-FFF2-40B4-BE49-F238E27FC236}">
                <a16:creationId xmlns:a16="http://schemas.microsoft.com/office/drawing/2014/main" id="{37050BD4-375E-4AF6-9F96-6CDA14BFA275}"/>
              </a:ext>
            </a:extLst>
          </p:cNvPr>
          <p:cNvPicPr>
            <a:picLocks noChangeAspect="1"/>
          </p:cNvPicPr>
          <p:nvPr/>
        </p:nvPicPr>
        <p:blipFill>
          <a:blip r:embed="rId4"/>
          <a:stretch>
            <a:fillRect/>
          </a:stretch>
        </p:blipFill>
        <p:spPr>
          <a:xfrm>
            <a:off x="6346371" y="874621"/>
            <a:ext cx="5288160" cy="3353107"/>
          </a:xfrm>
          <a:prstGeom prst="rect">
            <a:avLst/>
          </a:prstGeom>
          <a:ln>
            <a:solidFill>
              <a:srgbClr val="0070C0"/>
            </a:solidFill>
          </a:ln>
        </p:spPr>
      </p:pic>
    </p:spTree>
    <p:extLst>
      <p:ext uri="{BB962C8B-B14F-4D97-AF65-F5344CB8AC3E}">
        <p14:creationId xmlns:p14="http://schemas.microsoft.com/office/powerpoint/2010/main" val="4827852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48</a:t>
            </a:fld>
            <a:endParaRPr lang="en-US" dirty="0"/>
          </a:p>
        </p:txBody>
      </p:sp>
      <p:sp>
        <p:nvSpPr>
          <p:cNvPr id="5" name="Title 3">
            <a:extLst>
              <a:ext uri="{FF2B5EF4-FFF2-40B4-BE49-F238E27FC236}">
                <a16:creationId xmlns:a16="http://schemas.microsoft.com/office/drawing/2014/main" id="{8CFBC3D1-E112-4A2D-996C-1567C98C7D8D}"/>
              </a:ext>
            </a:extLst>
          </p:cNvPr>
          <p:cNvSpPr>
            <a:spLocks noGrp="1"/>
          </p:cNvSpPr>
          <p:nvPr>
            <p:ph type="title"/>
          </p:nvPr>
        </p:nvSpPr>
        <p:spPr>
          <a:xfrm>
            <a:off x="751840" y="36576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Basic Guidelines in Coding Section 5 &amp; 6</a:t>
            </a:r>
          </a:p>
        </p:txBody>
      </p:sp>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751840" y="975360"/>
            <a:ext cx="10505440" cy="5334000"/>
          </a:xfrm>
        </p:spPr>
        <p:txBody>
          <a:bodyPr>
            <a:normAutofit/>
          </a:bodyPr>
          <a:lstStyle/>
          <a:p>
            <a:pPr marL="339725" indent="-339725">
              <a:lnSpc>
                <a:spcPct val="100000"/>
              </a:lnSpc>
              <a:spcBef>
                <a:spcPts val="0"/>
              </a:spcBef>
              <a:buClr>
                <a:srgbClr val="C00000"/>
              </a:buClr>
              <a:buFont typeface="Wingdings" panose="05000000000000000000" pitchFamily="2" charset="2"/>
              <a:buChar char="q"/>
            </a:pPr>
            <a:r>
              <a:rPr lang="en-US" sz="1600" dirty="0">
                <a:solidFill>
                  <a:srgbClr val="FF0000"/>
                </a:solidFill>
                <a:latin typeface="Cambria" panose="02040503050406030204" pitchFamily="18" charset="0"/>
                <a:ea typeface="Cambria" panose="02040503050406030204" pitchFamily="18" charset="0"/>
                <a:cs typeface="+mn-cs"/>
              </a:rPr>
              <a:t>Admission assessment </a:t>
            </a:r>
            <a:r>
              <a:rPr lang="en-US" sz="1600" dirty="0">
                <a:latin typeface="Cambria" panose="02040503050406030204" pitchFamily="18" charset="0"/>
                <a:ea typeface="Cambria" panose="02040503050406030204" pitchFamily="18" charset="0"/>
                <a:cs typeface="+mn-cs"/>
              </a:rPr>
              <a:t>must be completed within 3 calendar days of admission (including the day of admission)</a:t>
            </a:r>
          </a:p>
          <a:p>
            <a:pPr marL="339725" indent="-339725">
              <a:lnSpc>
                <a:spcPct val="100000"/>
              </a:lnSpc>
              <a:spcBef>
                <a:spcPts val="0"/>
              </a:spcBef>
              <a:buClr>
                <a:srgbClr val="C00000"/>
              </a:buClr>
              <a:buFont typeface="Wingdings" panose="05000000000000000000" pitchFamily="2" charset="2"/>
              <a:buChar char="q"/>
            </a:pPr>
            <a:endParaRPr lang="en-US" sz="1600" dirty="0">
              <a:latin typeface="Cambria" panose="02040503050406030204" pitchFamily="18" charset="0"/>
              <a:ea typeface="Cambria" panose="02040503050406030204" pitchFamily="18" charset="0"/>
              <a:cs typeface="+mn-cs"/>
            </a:endParaRPr>
          </a:p>
          <a:p>
            <a:pPr marL="339725" indent="-339725">
              <a:lnSpc>
                <a:spcPct val="100000"/>
              </a:lnSpc>
              <a:spcBef>
                <a:spcPts val="0"/>
              </a:spcBef>
              <a:buClr>
                <a:srgbClr val="C00000"/>
              </a:buClr>
              <a:buFont typeface="Wingdings" panose="05000000000000000000" pitchFamily="2" charset="2"/>
              <a:buChar char="q"/>
            </a:pPr>
            <a:r>
              <a:rPr lang="en-US" sz="1600" dirty="0">
                <a:latin typeface="Cambria" panose="02040503050406030204" pitchFamily="18" charset="0"/>
                <a:ea typeface="Cambria" panose="02040503050406030204" pitchFamily="18" charset="0"/>
                <a:cs typeface="+mn-cs"/>
              </a:rPr>
              <a:t>Coding on admission </a:t>
            </a:r>
            <a:r>
              <a:rPr lang="en-US" sz="1600" dirty="0">
                <a:solidFill>
                  <a:srgbClr val="FF0000"/>
                </a:solidFill>
                <a:latin typeface="Cambria" panose="02040503050406030204" pitchFamily="18" charset="0"/>
                <a:ea typeface="Cambria" panose="02040503050406030204" pitchFamily="18" charset="0"/>
                <a:cs typeface="+mn-cs"/>
              </a:rPr>
              <a:t>should reflect the person’s baseline admission functional status </a:t>
            </a:r>
            <a:r>
              <a:rPr lang="en-US" sz="1600" dirty="0">
                <a:latin typeface="Cambria" panose="02040503050406030204" pitchFamily="18" charset="0"/>
                <a:ea typeface="Cambria" panose="02040503050406030204" pitchFamily="18" charset="0"/>
                <a:cs typeface="+mn-cs"/>
              </a:rPr>
              <a:t>and is based on clinical assessment</a:t>
            </a:r>
          </a:p>
          <a:p>
            <a:pPr marL="339725" indent="-339725">
              <a:lnSpc>
                <a:spcPct val="100000"/>
              </a:lnSpc>
              <a:spcBef>
                <a:spcPts val="0"/>
              </a:spcBef>
              <a:buClr>
                <a:srgbClr val="C00000"/>
              </a:buClr>
              <a:buFont typeface="Wingdings" panose="05000000000000000000" pitchFamily="2" charset="2"/>
              <a:buChar char="q"/>
            </a:pPr>
            <a:endParaRPr lang="en-US" sz="1600" dirty="0">
              <a:latin typeface="Cambria" panose="02040503050406030204" pitchFamily="18" charset="0"/>
              <a:ea typeface="Cambria" panose="02040503050406030204" pitchFamily="18" charset="0"/>
              <a:cs typeface="+mn-cs"/>
            </a:endParaRPr>
          </a:p>
          <a:p>
            <a:pPr marL="339725" indent="-339725">
              <a:lnSpc>
                <a:spcPct val="100000"/>
              </a:lnSpc>
              <a:spcBef>
                <a:spcPts val="0"/>
              </a:spcBef>
              <a:buClr>
                <a:srgbClr val="C00000"/>
              </a:buClr>
              <a:buFont typeface="Wingdings" panose="05000000000000000000" pitchFamily="2" charset="2"/>
              <a:buChar char="q"/>
            </a:pPr>
            <a:r>
              <a:rPr lang="en-US" sz="1600" dirty="0">
                <a:latin typeface="Cambria" panose="02040503050406030204" pitchFamily="18" charset="0"/>
                <a:ea typeface="Cambria" panose="02040503050406030204" pitchFamily="18" charset="0"/>
                <a:cs typeface="+mn-cs"/>
              </a:rPr>
              <a:t>The admission functional assessment, when possible, should be conducted </a:t>
            </a:r>
            <a:r>
              <a:rPr lang="en-US" sz="1600" dirty="0">
                <a:solidFill>
                  <a:srgbClr val="FF0000"/>
                </a:solidFill>
                <a:latin typeface="Cambria" panose="02040503050406030204" pitchFamily="18" charset="0"/>
                <a:ea typeface="Cambria" panose="02040503050406030204" pitchFamily="18" charset="0"/>
                <a:cs typeface="+mn-cs"/>
              </a:rPr>
              <a:t>prior to the person benefiting from treatment interventions</a:t>
            </a:r>
            <a:r>
              <a:rPr lang="en-US" sz="1600" dirty="0">
                <a:latin typeface="Cambria" panose="02040503050406030204" pitchFamily="18" charset="0"/>
                <a:ea typeface="Cambria" panose="02040503050406030204" pitchFamily="18" charset="0"/>
                <a:cs typeface="+mn-cs"/>
              </a:rPr>
              <a:t> in order to determine a true baseline </a:t>
            </a:r>
          </a:p>
          <a:p>
            <a:pPr marL="339725" indent="-339725">
              <a:lnSpc>
                <a:spcPct val="100000"/>
              </a:lnSpc>
              <a:spcBef>
                <a:spcPts val="0"/>
              </a:spcBef>
              <a:buClr>
                <a:srgbClr val="C00000"/>
              </a:buClr>
              <a:buFont typeface="Wingdings" panose="05000000000000000000" pitchFamily="2" charset="2"/>
              <a:buChar char="q"/>
            </a:pPr>
            <a:endParaRPr lang="en-US" sz="1600" dirty="0">
              <a:latin typeface="Cambria" panose="02040503050406030204" pitchFamily="18" charset="0"/>
              <a:ea typeface="Cambria" panose="02040503050406030204" pitchFamily="18" charset="0"/>
              <a:cs typeface="+mn-cs"/>
            </a:endParaRPr>
          </a:p>
          <a:p>
            <a:pPr marL="339725" indent="-339725">
              <a:lnSpc>
                <a:spcPct val="100000"/>
              </a:lnSpc>
              <a:spcBef>
                <a:spcPts val="0"/>
              </a:spcBef>
              <a:buClr>
                <a:srgbClr val="C00000"/>
              </a:buClr>
              <a:buFont typeface="Wingdings" panose="05000000000000000000" pitchFamily="2" charset="2"/>
              <a:buChar char="q"/>
            </a:pPr>
            <a:r>
              <a:rPr lang="en-US" sz="1600" dirty="0">
                <a:solidFill>
                  <a:srgbClr val="FF0000"/>
                </a:solidFill>
                <a:latin typeface="Cambria" panose="02040503050406030204" pitchFamily="18" charset="0"/>
                <a:ea typeface="Cambria" panose="02040503050406030204" pitchFamily="18" charset="0"/>
                <a:cs typeface="+mn-cs"/>
              </a:rPr>
              <a:t>Not all items have to be assessed in one sitting </a:t>
            </a:r>
            <a:r>
              <a:rPr lang="en-US" sz="1600" dirty="0">
                <a:latin typeface="Cambria" panose="02040503050406030204" pitchFamily="18" charset="0"/>
                <a:ea typeface="Cambria" panose="02040503050406030204" pitchFamily="18" charset="0"/>
                <a:cs typeface="+mn-cs"/>
              </a:rPr>
              <a:t>– some you may have to delay due to the patient’s condition and/or weather… hence the 3 days</a:t>
            </a:r>
          </a:p>
          <a:p>
            <a:pPr marL="339725" indent="-339725">
              <a:lnSpc>
                <a:spcPct val="100000"/>
              </a:lnSpc>
              <a:spcBef>
                <a:spcPts val="0"/>
              </a:spcBef>
              <a:buClr>
                <a:srgbClr val="C00000"/>
              </a:buClr>
              <a:buFont typeface="Wingdings" panose="05000000000000000000" pitchFamily="2" charset="2"/>
              <a:buChar char="q"/>
            </a:pPr>
            <a:endParaRPr lang="en-US" sz="1600" dirty="0">
              <a:latin typeface="Cambria" panose="02040503050406030204" pitchFamily="18" charset="0"/>
              <a:ea typeface="Cambria" panose="02040503050406030204" pitchFamily="18" charset="0"/>
              <a:cs typeface="+mn-cs"/>
            </a:endParaRPr>
          </a:p>
          <a:p>
            <a:pPr marL="339725" indent="-339725">
              <a:lnSpc>
                <a:spcPct val="100000"/>
              </a:lnSpc>
              <a:spcBef>
                <a:spcPts val="0"/>
              </a:spcBef>
              <a:buClr>
                <a:srgbClr val="C00000"/>
              </a:buClr>
              <a:buFont typeface="Wingdings" panose="05000000000000000000" pitchFamily="2" charset="2"/>
              <a:buChar char="q"/>
            </a:pPr>
            <a:r>
              <a:rPr lang="en-US" sz="1600" dirty="0">
                <a:solidFill>
                  <a:srgbClr val="FF0000"/>
                </a:solidFill>
                <a:latin typeface="Cambria" panose="02040503050406030204" pitchFamily="18" charset="0"/>
                <a:ea typeface="Cambria" panose="02040503050406030204" pitchFamily="18" charset="0"/>
                <a:cs typeface="+mn-cs"/>
              </a:rPr>
              <a:t>Treatment should not be withheld </a:t>
            </a:r>
            <a:r>
              <a:rPr lang="en-US" sz="1600" dirty="0">
                <a:latin typeface="Cambria" panose="02040503050406030204" pitchFamily="18" charset="0"/>
                <a:ea typeface="Cambria" panose="02040503050406030204" pitchFamily="18" charset="0"/>
                <a:cs typeface="+mn-cs"/>
              </a:rPr>
              <a:t>in order to conduct the functional assessment</a:t>
            </a:r>
          </a:p>
          <a:p>
            <a:pPr marL="339725" indent="-339725">
              <a:lnSpc>
                <a:spcPct val="100000"/>
              </a:lnSpc>
              <a:spcBef>
                <a:spcPts val="0"/>
              </a:spcBef>
              <a:buClr>
                <a:srgbClr val="C00000"/>
              </a:buClr>
              <a:buFont typeface="Wingdings" panose="05000000000000000000" pitchFamily="2" charset="2"/>
              <a:buChar char="q"/>
            </a:pPr>
            <a:endParaRPr lang="en-US" sz="1600" dirty="0">
              <a:latin typeface="Cambria" panose="02040503050406030204" pitchFamily="18" charset="0"/>
              <a:ea typeface="Cambria" panose="02040503050406030204" pitchFamily="18" charset="0"/>
              <a:cs typeface="+mn-cs"/>
            </a:endParaRPr>
          </a:p>
          <a:p>
            <a:pPr marL="339725" indent="-339725">
              <a:lnSpc>
                <a:spcPct val="100000"/>
              </a:lnSpc>
              <a:spcBef>
                <a:spcPts val="0"/>
              </a:spcBef>
              <a:buClr>
                <a:srgbClr val="C00000"/>
              </a:buClr>
              <a:buFont typeface="Wingdings" panose="05000000000000000000" pitchFamily="2" charset="2"/>
              <a:buChar char="q"/>
            </a:pPr>
            <a:r>
              <a:rPr lang="en-US" sz="1600" dirty="0">
                <a:latin typeface="Cambria" panose="02040503050406030204" pitchFamily="18" charset="0"/>
                <a:ea typeface="Cambria" panose="02040503050406030204" pitchFamily="18" charset="0"/>
                <a:cs typeface="+mn-cs"/>
              </a:rPr>
              <a:t>Activities may be completed with (if they usually use a device or safer attempted with a device or without assistive device(s)). </a:t>
            </a:r>
            <a:r>
              <a:rPr lang="en-US" sz="1600" dirty="0">
                <a:solidFill>
                  <a:srgbClr val="FF0000"/>
                </a:solidFill>
                <a:latin typeface="Cambria" panose="02040503050406030204" pitchFamily="18" charset="0"/>
                <a:ea typeface="Cambria" panose="02040503050406030204" pitchFamily="18" charset="0"/>
                <a:cs typeface="+mn-cs"/>
              </a:rPr>
              <a:t>Coding is not based on devices used</a:t>
            </a:r>
          </a:p>
          <a:p>
            <a:pPr marL="339725" indent="-339725">
              <a:lnSpc>
                <a:spcPct val="100000"/>
              </a:lnSpc>
              <a:spcBef>
                <a:spcPts val="0"/>
              </a:spcBef>
              <a:buClr>
                <a:srgbClr val="C00000"/>
              </a:buClr>
              <a:buFont typeface="Wingdings" panose="05000000000000000000" pitchFamily="2" charset="2"/>
              <a:buChar char="q"/>
            </a:pPr>
            <a:endParaRPr lang="en-US" sz="1600" dirty="0">
              <a:solidFill>
                <a:srgbClr val="FF0000"/>
              </a:solidFill>
              <a:latin typeface="Cambria" panose="02040503050406030204" pitchFamily="18" charset="0"/>
              <a:ea typeface="Cambria" panose="02040503050406030204" pitchFamily="18" charset="0"/>
              <a:cs typeface="+mn-cs"/>
            </a:endParaRPr>
          </a:p>
          <a:p>
            <a:pPr marL="339725" indent="-339725">
              <a:lnSpc>
                <a:spcPct val="100000"/>
              </a:lnSpc>
              <a:spcBef>
                <a:spcPts val="0"/>
              </a:spcBef>
              <a:buClr>
                <a:srgbClr val="C00000"/>
              </a:buClr>
              <a:buFont typeface="Wingdings" panose="05000000000000000000" pitchFamily="2" charset="2"/>
              <a:buChar char="q"/>
            </a:pPr>
            <a:r>
              <a:rPr lang="en-US" sz="1600" dirty="0">
                <a:solidFill>
                  <a:srgbClr val="FF0000"/>
                </a:solidFill>
                <a:latin typeface="Cambria" panose="02040503050406030204" pitchFamily="18" charset="0"/>
                <a:ea typeface="Cambria" panose="02040503050406030204" pitchFamily="18" charset="0"/>
                <a:cs typeface="+mn-cs"/>
              </a:rPr>
              <a:t>Patients with cognitive impairments/limitations </a:t>
            </a:r>
            <a:r>
              <a:rPr lang="en-US" sz="1600" dirty="0">
                <a:latin typeface="Cambria" panose="02040503050406030204" pitchFamily="18" charset="0"/>
                <a:ea typeface="Cambria" panose="02040503050406030204" pitchFamily="18" charset="0"/>
                <a:cs typeface="+mn-cs"/>
              </a:rPr>
              <a:t>may need physical and/or verbal assistance when completing an activity. Code based on the patient’s need for assistance to perform the activity safely (for example, choking risk due to rate of eating, amount of food placed into mouth, risk of falling). These are at the very lease not independent – will be coded a 5 (supervision/set up) or lower</a:t>
            </a:r>
          </a:p>
        </p:txBody>
      </p:sp>
    </p:spTree>
    <p:extLst>
      <p:ext uri="{BB962C8B-B14F-4D97-AF65-F5344CB8AC3E}">
        <p14:creationId xmlns:p14="http://schemas.microsoft.com/office/powerpoint/2010/main" val="8553689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314960" y="934720"/>
            <a:ext cx="11269981" cy="5604192"/>
          </a:xfrm>
        </p:spPr>
        <p:txBody>
          <a:bodyPr>
            <a:normAutofit/>
          </a:bodyPr>
          <a:lstStyle/>
          <a:p>
            <a:pPr marL="339725" indent="-339725">
              <a:lnSpc>
                <a:spcPct val="100000"/>
              </a:lnSpc>
              <a:spcBef>
                <a:spcPts val="0"/>
              </a:spcBef>
              <a:buClr>
                <a:srgbClr val="C00000"/>
              </a:buClr>
              <a:buFont typeface="Wingdings" panose="05000000000000000000" pitchFamily="2" charset="2"/>
              <a:buChar char="q"/>
            </a:pPr>
            <a:r>
              <a:rPr lang="en-US" sz="1600" dirty="0">
                <a:latin typeface="Cambria" panose="02040503050406030204" pitchFamily="18" charset="0"/>
                <a:ea typeface="Cambria" panose="02040503050406030204" pitchFamily="18" charset="0"/>
                <a:cs typeface="+mn-cs"/>
              </a:rPr>
              <a:t>If the patient performs the activity more than once during the assessment period and the patient’s performance varies, </a:t>
            </a:r>
            <a:r>
              <a:rPr lang="en-US" sz="1600" dirty="0">
                <a:solidFill>
                  <a:srgbClr val="FF0000"/>
                </a:solidFill>
                <a:latin typeface="Cambria" panose="02040503050406030204" pitchFamily="18" charset="0"/>
                <a:ea typeface="Cambria" panose="02040503050406030204" pitchFamily="18" charset="0"/>
                <a:cs typeface="+mn-cs"/>
              </a:rPr>
              <a:t>coding should be based on the patient’s “usual performance,” </a:t>
            </a:r>
            <a:r>
              <a:rPr lang="en-US" sz="1600" dirty="0">
                <a:latin typeface="Cambria" panose="02040503050406030204" pitchFamily="18" charset="0"/>
                <a:ea typeface="Cambria" panose="02040503050406030204" pitchFamily="18" charset="0"/>
                <a:cs typeface="+mn-cs"/>
              </a:rPr>
              <a:t>which is identified as the patient’s usual activity/performance for any of the Self-Care or Mobility activities, not the most independent or dependent performance over the assessment period</a:t>
            </a:r>
          </a:p>
          <a:p>
            <a:pPr marL="339725" indent="-339725">
              <a:lnSpc>
                <a:spcPct val="100000"/>
              </a:lnSpc>
              <a:spcBef>
                <a:spcPts val="0"/>
              </a:spcBef>
              <a:buClr>
                <a:srgbClr val="C00000"/>
              </a:buClr>
              <a:buFont typeface="Wingdings" panose="05000000000000000000" pitchFamily="2" charset="2"/>
              <a:buChar char="q"/>
            </a:pPr>
            <a:endParaRPr lang="en-US" sz="1600" dirty="0">
              <a:latin typeface="Cambria" panose="02040503050406030204" pitchFamily="18" charset="0"/>
              <a:ea typeface="Cambria" panose="02040503050406030204" pitchFamily="18" charset="0"/>
              <a:cs typeface="+mn-cs"/>
            </a:endParaRPr>
          </a:p>
          <a:p>
            <a:pPr marL="339725" indent="-339725">
              <a:lnSpc>
                <a:spcPct val="100000"/>
              </a:lnSpc>
              <a:spcBef>
                <a:spcPts val="0"/>
              </a:spcBef>
              <a:buClr>
                <a:srgbClr val="C00000"/>
              </a:buClr>
              <a:buFont typeface="Wingdings" panose="05000000000000000000" pitchFamily="2" charset="2"/>
              <a:buChar char="q"/>
            </a:pPr>
            <a:r>
              <a:rPr lang="en-US" sz="1600" dirty="0">
                <a:latin typeface="Cambria" panose="02040503050406030204" pitchFamily="18" charset="0"/>
                <a:ea typeface="Cambria" panose="02040503050406030204" pitchFamily="18" charset="0"/>
                <a:cs typeface="+mn-cs"/>
              </a:rPr>
              <a:t>The team may need to use the entire </a:t>
            </a:r>
            <a:r>
              <a:rPr lang="en-US" sz="1600" dirty="0">
                <a:solidFill>
                  <a:srgbClr val="FF0000"/>
                </a:solidFill>
                <a:latin typeface="Cambria" panose="02040503050406030204" pitchFamily="18" charset="0"/>
                <a:ea typeface="Cambria" panose="02040503050406030204" pitchFamily="18" charset="0"/>
                <a:cs typeface="+mn-cs"/>
              </a:rPr>
              <a:t>3-day assessment period </a:t>
            </a:r>
            <a:r>
              <a:rPr lang="en-US" sz="1600" dirty="0">
                <a:latin typeface="Cambria" panose="02040503050406030204" pitchFamily="18" charset="0"/>
                <a:ea typeface="Cambria" panose="02040503050406030204" pitchFamily="18" charset="0"/>
                <a:cs typeface="+mn-cs"/>
              </a:rPr>
              <a:t>to obtain the patient’s usual performance for all measures </a:t>
            </a:r>
            <a:r>
              <a:rPr lang="en-US" sz="1600" dirty="0" err="1">
                <a:latin typeface="Cambria" panose="02040503050406030204" pitchFamily="18" charset="0"/>
                <a:ea typeface="Cambria" panose="02040503050406030204" pitchFamily="18" charset="0"/>
                <a:cs typeface="+mn-cs"/>
              </a:rPr>
              <a:t>ie</a:t>
            </a:r>
            <a:r>
              <a:rPr lang="en-US" sz="1600" dirty="0">
                <a:latin typeface="Cambria" panose="02040503050406030204" pitchFamily="18" charset="0"/>
                <a:ea typeface="Cambria" panose="02040503050406030204" pitchFamily="18" charset="0"/>
                <a:cs typeface="+mn-cs"/>
              </a:rPr>
              <a:t>: patient too tired to complete the assessment on day 1 or weather is bad, and you do not have a car simulator…</a:t>
            </a:r>
          </a:p>
          <a:p>
            <a:pPr marL="339725" indent="-339725">
              <a:lnSpc>
                <a:spcPct val="100000"/>
              </a:lnSpc>
              <a:spcBef>
                <a:spcPts val="0"/>
              </a:spcBef>
              <a:buClr>
                <a:srgbClr val="C00000"/>
              </a:buClr>
              <a:buFont typeface="Wingdings" panose="05000000000000000000" pitchFamily="2" charset="2"/>
              <a:buChar char="q"/>
            </a:pPr>
            <a:endParaRPr lang="en-US" sz="1600" dirty="0">
              <a:latin typeface="Cambria" panose="02040503050406030204" pitchFamily="18" charset="0"/>
              <a:ea typeface="Cambria" panose="02040503050406030204" pitchFamily="18" charset="0"/>
              <a:cs typeface="+mn-cs"/>
            </a:endParaRPr>
          </a:p>
          <a:p>
            <a:pPr marL="339725" indent="-339725">
              <a:lnSpc>
                <a:spcPct val="100000"/>
              </a:lnSpc>
              <a:spcBef>
                <a:spcPts val="0"/>
              </a:spcBef>
              <a:buClr>
                <a:srgbClr val="C00000"/>
              </a:buClr>
              <a:buFont typeface="Wingdings" panose="05000000000000000000" pitchFamily="2" charset="2"/>
              <a:buChar char="q"/>
            </a:pPr>
            <a:r>
              <a:rPr lang="en-US" sz="1600" dirty="0">
                <a:latin typeface="Cambria" panose="02040503050406030204" pitchFamily="18" charset="0"/>
                <a:ea typeface="Cambria" panose="02040503050406030204" pitchFamily="18" charset="0"/>
                <a:cs typeface="+mn-cs"/>
              </a:rPr>
              <a:t>Assess the </a:t>
            </a:r>
            <a:r>
              <a:rPr lang="en-US" sz="1600" dirty="0">
                <a:solidFill>
                  <a:srgbClr val="FF0000"/>
                </a:solidFill>
                <a:latin typeface="Cambria" panose="02040503050406030204" pitchFamily="18" charset="0"/>
                <a:ea typeface="Cambria" panose="02040503050406030204" pitchFamily="18" charset="0"/>
                <a:cs typeface="+mn-cs"/>
              </a:rPr>
              <a:t>patient’s self-care status based on:</a:t>
            </a:r>
          </a:p>
          <a:p>
            <a:pPr marL="796925" lvl="4" indent="-339725">
              <a:lnSpc>
                <a:spcPct val="100000"/>
              </a:lnSpc>
              <a:spcBef>
                <a:spcPts val="0"/>
              </a:spcBef>
              <a:buClr>
                <a:srgbClr val="C00000"/>
              </a:buClr>
              <a:buFont typeface="Arial" panose="020B0604020202020204" pitchFamily="34" charset="0"/>
              <a:buChar char="•"/>
            </a:pPr>
            <a:r>
              <a:rPr lang="en-US" sz="1600" dirty="0">
                <a:latin typeface="Cambria" panose="02040503050406030204" pitchFamily="18" charset="0"/>
                <a:ea typeface="Cambria" panose="02040503050406030204" pitchFamily="18" charset="0"/>
                <a:cs typeface="+mn-cs"/>
              </a:rPr>
              <a:t>direct observation, </a:t>
            </a:r>
          </a:p>
          <a:p>
            <a:pPr marL="796925" lvl="4" indent="-339725">
              <a:lnSpc>
                <a:spcPct val="100000"/>
              </a:lnSpc>
              <a:spcBef>
                <a:spcPts val="0"/>
              </a:spcBef>
              <a:buClr>
                <a:srgbClr val="C00000"/>
              </a:buClr>
              <a:buFont typeface="Arial" panose="020B0604020202020204" pitchFamily="34" charset="0"/>
              <a:buChar char="•"/>
            </a:pPr>
            <a:r>
              <a:rPr lang="en-US" sz="1600" dirty="0">
                <a:latin typeface="Cambria" panose="02040503050406030204" pitchFamily="18" charset="0"/>
                <a:ea typeface="Cambria" panose="02040503050406030204" pitchFamily="18" charset="0"/>
                <a:cs typeface="+mn-cs"/>
              </a:rPr>
              <a:t>the patient’s self-report, </a:t>
            </a:r>
          </a:p>
          <a:p>
            <a:pPr marL="796925" lvl="4" indent="-339725">
              <a:lnSpc>
                <a:spcPct val="100000"/>
              </a:lnSpc>
              <a:spcBef>
                <a:spcPts val="0"/>
              </a:spcBef>
              <a:buClr>
                <a:srgbClr val="C00000"/>
              </a:buClr>
              <a:buFont typeface="Arial" panose="020B0604020202020204" pitchFamily="34" charset="0"/>
              <a:buChar char="•"/>
            </a:pPr>
            <a:r>
              <a:rPr lang="en-US" sz="1600" dirty="0">
                <a:latin typeface="Cambria" panose="02040503050406030204" pitchFamily="18" charset="0"/>
                <a:ea typeface="Cambria" panose="02040503050406030204" pitchFamily="18" charset="0"/>
                <a:cs typeface="+mn-cs"/>
              </a:rPr>
              <a:t>family reports, and </a:t>
            </a:r>
          </a:p>
          <a:p>
            <a:pPr marL="796925" lvl="4" indent="-339725">
              <a:lnSpc>
                <a:spcPct val="100000"/>
              </a:lnSpc>
              <a:spcBef>
                <a:spcPts val="0"/>
              </a:spcBef>
              <a:buClr>
                <a:srgbClr val="C00000"/>
              </a:buClr>
              <a:buFont typeface="Arial" panose="020B0604020202020204" pitchFamily="34" charset="0"/>
              <a:buChar char="•"/>
            </a:pPr>
            <a:r>
              <a:rPr lang="en-US" sz="1600" dirty="0">
                <a:latin typeface="Cambria" panose="02040503050406030204" pitchFamily="18" charset="0"/>
                <a:ea typeface="Cambria" panose="02040503050406030204" pitchFamily="18" charset="0"/>
                <a:cs typeface="+mn-cs"/>
              </a:rPr>
              <a:t>direct care staff reports documented in the patient’s medical record during the assessment period</a:t>
            </a:r>
          </a:p>
          <a:p>
            <a:pPr marL="339725" indent="-339725">
              <a:lnSpc>
                <a:spcPct val="100000"/>
              </a:lnSpc>
              <a:spcBef>
                <a:spcPts val="0"/>
              </a:spcBef>
              <a:buClr>
                <a:srgbClr val="C00000"/>
              </a:buClr>
              <a:buFont typeface="Wingdings" panose="05000000000000000000" pitchFamily="2" charset="2"/>
              <a:buChar char="q"/>
            </a:pPr>
            <a:endParaRPr lang="en-US" sz="1600" dirty="0">
              <a:latin typeface="Cambria" panose="02040503050406030204" pitchFamily="18" charset="0"/>
              <a:ea typeface="Cambria" panose="02040503050406030204" pitchFamily="18" charset="0"/>
              <a:cs typeface="+mn-cs"/>
            </a:endParaRPr>
          </a:p>
          <a:p>
            <a:pPr marL="339725" indent="-339725">
              <a:lnSpc>
                <a:spcPct val="100000"/>
              </a:lnSpc>
              <a:spcBef>
                <a:spcPts val="0"/>
              </a:spcBef>
              <a:buClr>
                <a:srgbClr val="C00000"/>
              </a:buClr>
              <a:buFont typeface="Wingdings" panose="05000000000000000000" pitchFamily="2" charset="2"/>
              <a:buChar char="q"/>
            </a:pPr>
            <a:r>
              <a:rPr lang="en-US" sz="1600" dirty="0">
                <a:highlight>
                  <a:srgbClr val="FFFF00"/>
                </a:highlight>
                <a:latin typeface="Cambria" panose="02040503050406030204" pitchFamily="18" charset="0"/>
                <a:ea typeface="Cambria" panose="02040503050406030204" pitchFamily="18" charset="0"/>
                <a:cs typeface="+mn-cs"/>
              </a:rPr>
              <a:t>CMS anticipates that an interdisciplinary team of qualified clinicians is involved in assessing the patient during the three-day assessment period </a:t>
            </a:r>
          </a:p>
          <a:p>
            <a:pPr marL="339725" lvl="1" indent="-339725">
              <a:lnSpc>
                <a:spcPct val="100000"/>
              </a:lnSpc>
              <a:spcBef>
                <a:spcPts val="0"/>
              </a:spcBef>
              <a:buClr>
                <a:srgbClr val="C00000"/>
              </a:buClr>
              <a:buFont typeface="Wingdings" panose="05000000000000000000" pitchFamily="2" charset="2"/>
              <a:buChar char="q"/>
              <a:defRPr/>
            </a:pPr>
            <a:endParaRPr lang="en-US" sz="1600" dirty="0">
              <a:latin typeface="Cambria" panose="02040503050406030204" pitchFamily="18" charset="0"/>
              <a:ea typeface="Cambria" panose="02040503050406030204" pitchFamily="18" charset="0"/>
              <a:cs typeface="+mn-cs"/>
            </a:endParaRPr>
          </a:p>
          <a:p>
            <a:pPr marL="339725" lvl="1" indent="-339725">
              <a:lnSpc>
                <a:spcPct val="100000"/>
              </a:lnSpc>
              <a:spcBef>
                <a:spcPts val="0"/>
              </a:spcBef>
              <a:buClr>
                <a:srgbClr val="C00000"/>
              </a:buClr>
              <a:buFont typeface="Wingdings" panose="05000000000000000000" pitchFamily="2" charset="2"/>
              <a:buChar char="q"/>
              <a:defRPr/>
            </a:pPr>
            <a:r>
              <a:rPr lang="en-US" sz="1600" dirty="0">
                <a:latin typeface="Cambria" panose="02040503050406030204" pitchFamily="18" charset="0"/>
                <a:ea typeface="Cambria" panose="02040503050406030204" pitchFamily="18" charset="0"/>
                <a:cs typeface="+mn-cs"/>
              </a:rPr>
              <a:t>CMS defines “Qualified Clinician” as Healthcare professionals practicing within their scope of practice and consistent with Federal, State, local law and regulations”</a:t>
            </a:r>
          </a:p>
          <a:p>
            <a:pPr marL="796925" lvl="2" indent="-339725">
              <a:lnSpc>
                <a:spcPct val="100000"/>
              </a:lnSpc>
              <a:spcBef>
                <a:spcPts val="0"/>
              </a:spcBef>
              <a:buClr>
                <a:srgbClr val="C00000"/>
              </a:buClr>
              <a:buFont typeface="Arial" panose="020B0604020202020204" pitchFamily="34" charset="0"/>
              <a:buChar char="•"/>
              <a:defRPr/>
            </a:pPr>
            <a:r>
              <a:rPr lang="en-US" sz="1600" dirty="0">
                <a:solidFill>
                  <a:srgbClr val="FF0000"/>
                </a:solidFill>
                <a:latin typeface="Cambria" panose="02040503050406030204" pitchFamily="18" charset="0"/>
                <a:ea typeface="Cambria" panose="02040503050406030204" pitchFamily="18" charset="0"/>
                <a:cs typeface="+mn-cs"/>
              </a:rPr>
              <a:t>So, a PTA or COTA may not assess but can contribute their observation etc same as a CAN/PCA would</a:t>
            </a:r>
            <a:endParaRPr lang="en-US" sz="1800" dirty="0">
              <a:solidFill>
                <a:srgbClr val="FF0000"/>
              </a:solidFill>
            </a:endParaRP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49</a:t>
            </a:fld>
            <a:endParaRPr lang="en-US" dirty="0"/>
          </a:p>
        </p:txBody>
      </p:sp>
      <p:sp>
        <p:nvSpPr>
          <p:cNvPr id="4" name="Title 3">
            <a:extLst>
              <a:ext uri="{FF2B5EF4-FFF2-40B4-BE49-F238E27FC236}">
                <a16:creationId xmlns:a16="http://schemas.microsoft.com/office/drawing/2014/main" id="{7BCC9ADA-AE90-8289-9968-C766B1D0F08B}"/>
              </a:ext>
            </a:extLst>
          </p:cNvPr>
          <p:cNvSpPr>
            <a:spLocks noGrp="1"/>
          </p:cNvSpPr>
          <p:nvPr>
            <p:ph type="title"/>
          </p:nvPr>
        </p:nvSpPr>
        <p:spPr>
          <a:xfrm>
            <a:off x="389375" y="260093"/>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Basic Guidelines in Coding Section 5 &amp; 6 (cont’)</a:t>
            </a:r>
          </a:p>
        </p:txBody>
      </p:sp>
    </p:spTree>
    <p:extLst>
      <p:ext uri="{BB962C8B-B14F-4D97-AF65-F5344CB8AC3E}">
        <p14:creationId xmlns:p14="http://schemas.microsoft.com/office/powerpoint/2010/main" val="25899785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55F80-6E9B-417A-954C-4D0714943BF2}"/>
              </a:ext>
            </a:extLst>
          </p:cNvPr>
          <p:cNvSpPr>
            <a:spLocks noGrp="1"/>
          </p:cNvSpPr>
          <p:nvPr>
            <p:ph type="sldNum" sz="quarter" idx="10"/>
          </p:nvPr>
        </p:nvSpPr>
        <p:spPr/>
        <p:txBody>
          <a:bodyPr/>
          <a:lstStyle/>
          <a:p>
            <a:fld id="{0C4D3072-55D1-454B-BEA1-4FCB63513747}" type="slidenum">
              <a:rPr lang="en-US" smtClean="0"/>
              <a:pPr/>
              <a:t>5</a:t>
            </a:fld>
            <a:endParaRPr lang="en-US" dirty="0"/>
          </a:p>
        </p:txBody>
      </p:sp>
      <p:sp>
        <p:nvSpPr>
          <p:cNvPr id="4" name="Title 1">
            <a:extLst>
              <a:ext uri="{FF2B5EF4-FFF2-40B4-BE49-F238E27FC236}">
                <a16:creationId xmlns:a16="http://schemas.microsoft.com/office/drawing/2014/main" id="{25AED1F7-E41D-368E-640D-4645ECA5277F}"/>
              </a:ext>
            </a:extLst>
          </p:cNvPr>
          <p:cNvSpPr>
            <a:spLocks noGrp="1"/>
          </p:cNvSpPr>
          <p:nvPr>
            <p:ph type="title"/>
          </p:nvPr>
        </p:nvSpPr>
        <p:spPr>
          <a:xfrm>
            <a:off x="282804" y="254599"/>
            <a:ext cx="5813196" cy="660110"/>
          </a:xfrm>
        </p:spPr>
        <p:txBody>
          <a:bodyPr>
            <a:noAutofit/>
          </a:bodyPr>
          <a:lstStyle/>
          <a:p>
            <a:r>
              <a:rPr lang="en-US" sz="2400" dirty="0"/>
              <a:t> QAPI Benchmarked Measures</a:t>
            </a:r>
          </a:p>
        </p:txBody>
      </p:sp>
      <p:sp>
        <p:nvSpPr>
          <p:cNvPr id="5" name="TextBox 4">
            <a:extLst>
              <a:ext uri="{FF2B5EF4-FFF2-40B4-BE49-F238E27FC236}">
                <a16:creationId xmlns:a16="http://schemas.microsoft.com/office/drawing/2014/main" id="{EF708787-CB42-9527-B720-A81F51E5520A}"/>
              </a:ext>
            </a:extLst>
          </p:cNvPr>
          <p:cNvSpPr txBox="1"/>
          <p:nvPr/>
        </p:nvSpPr>
        <p:spPr>
          <a:xfrm>
            <a:off x="447935" y="797510"/>
            <a:ext cx="11296129" cy="5262979"/>
          </a:xfrm>
          <a:prstGeom prst="rect">
            <a:avLst/>
          </a:prstGeom>
          <a:noFill/>
          <a:ln>
            <a:solidFill>
              <a:schemeClr val="accent1"/>
            </a:solidFill>
          </a:ln>
        </p:spPr>
        <p:txBody>
          <a:bodyPr wrap="square" rtlCol="0">
            <a:spAutoFit/>
          </a:bodyPr>
          <a:lstStyle/>
          <a:p>
            <a:pPr marL="285750" indent="-285750">
              <a:buClr>
                <a:srgbClr val="C00000"/>
              </a:buClr>
              <a:buFont typeface="Wingdings" panose="05000000000000000000" pitchFamily="2" charset="2"/>
              <a:buChar char="q"/>
            </a:pPr>
            <a:r>
              <a:rPr lang="en-US" sz="1400" dirty="0"/>
              <a:t>Utilization</a:t>
            </a:r>
          </a:p>
          <a:p>
            <a:pPr marL="285750" indent="-285750">
              <a:buClr>
                <a:srgbClr val="C00000"/>
              </a:buClr>
              <a:buFont typeface="Wingdings" panose="05000000000000000000" pitchFamily="2" charset="2"/>
              <a:buChar char="q"/>
            </a:pPr>
            <a:r>
              <a:rPr lang="en-US" sz="1400" dirty="0"/>
              <a:t>Average Length of Stay (ALOS)</a:t>
            </a:r>
          </a:p>
          <a:p>
            <a:pPr marL="285750" indent="-285750">
              <a:buClr>
                <a:srgbClr val="C00000"/>
              </a:buClr>
              <a:buFont typeface="Wingdings" panose="05000000000000000000" pitchFamily="2" charset="2"/>
              <a:buChar char="q"/>
            </a:pPr>
            <a:r>
              <a:rPr lang="en-US" sz="1400" dirty="0"/>
              <a:t>Average Daily Census  (ADC)</a:t>
            </a:r>
          </a:p>
          <a:p>
            <a:pPr marL="285750" indent="-285750">
              <a:buClr>
                <a:srgbClr val="C00000"/>
              </a:buClr>
              <a:buFont typeface="Wingdings" panose="05000000000000000000" pitchFamily="2" charset="2"/>
              <a:buChar char="q"/>
            </a:pPr>
            <a:r>
              <a:rPr lang="en-US" sz="1400" dirty="0"/>
              <a:t>Entered to SB from?</a:t>
            </a:r>
          </a:p>
          <a:p>
            <a:pPr marL="285750" indent="-285750">
              <a:buClr>
                <a:srgbClr val="C00000"/>
              </a:buClr>
              <a:buFont typeface="Wingdings" panose="05000000000000000000" pitchFamily="2" charset="2"/>
              <a:buChar char="q"/>
            </a:pPr>
            <a:r>
              <a:rPr lang="en-US" sz="1400" dirty="0"/>
              <a:t>Payor</a:t>
            </a:r>
          </a:p>
          <a:p>
            <a:pPr marL="285750" indent="-285750">
              <a:buClr>
                <a:srgbClr val="C00000"/>
              </a:buClr>
              <a:buFont typeface="Wingdings" panose="05000000000000000000" pitchFamily="2" charset="2"/>
              <a:buChar char="q"/>
            </a:pPr>
            <a:r>
              <a:rPr lang="en-US" sz="1400" dirty="0"/>
              <a:t>Age group</a:t>
            </a:r>
          </a:p>
          <a:p>
            <a:pPr marL="285750" indent="-285750">
              <a:buClr>
                <a:srgbClr val="C00000"/>
              </a:buClr>
              <a:buFont typeface="Wingdings" panose="05000000000000000000" pitchFamily="2" charset="2"/>
              <a:buChar char="q"/>
              <a:tabLst>
                <a:tab pos="284163" algn="l"/>
              </a:tabLst>
            </a:pPr>
            <a:r>
              <a:rPr lang="en-US" sz="1400" dirty="0"/>
              <a:t>Primary Medical Condition and ALOS based on CMS list of 13 groups</a:t>
            </a:r>
          </a:p>
          <a:p>
            <a:pPr marL="285750" indent="-285750">
              <a:buClr>
                <a:srgbClr val="C00000"/>
              </a:buClr>
              <a:buFont typeface="Wingdings" panose="05000000000000000000" pitchFamily="2" charset="2"/>
              <a:buChar char="q"/>
            </a:pPr>
            <a:r>
              <a:rPr lang="en-US" sz="1400" dirty="0"/>
              <a:t>Clinical program and ALOS  (from a list of 18)</a:t>
            </a:r>
          </a:p>
          <a:p>
            <a:pPr marL="285750" indent="-285750">
              <a:buClr>
                <a:srgbClr val="C00000"/>
              </a:buClr>
              <a:buFont typeface="Wingdings" panose="05000000000000000000" pitchFamily="2" charset="2"/>
              <a:buChar char="q"/>
            </a:pPr>
            <a:r>
              <a:rPr lang="en-US" sz="1400" dirty="0"/>
              <a:t>Therapy utilization (% and by discipline)</a:t>
            </a:r>
          </a:p>
          <a:p>
            <a:pPr marL="285750" indent="-285750">
              <a:buClr>
                <a:srgbClr val="C00000"/>
              </a:buClr>
              <a:buFont typeface="Wingdings" panose="05000000000000000000" pitchFamily="2" charset="2"/>
              <a:buChar char="q"/>
            </a:pPr>
            <a:r>
              <a:rPr lang="en-US" sz="1400" dirty="0"/>
              <a:t># and type of excluded patients from the Functional Measures</a:t>
            </a:r>
          </a:p>
          <a:p>
            <a:pPr marL="742950" lvl="1" indent="-285750">
              <a:buClr>
                <a:srgbClr val="C00000"/>
              </a:buClr>
              <a:buFont typeface="Arial" panose="020B0604020202020204" pitchFamily="34" charset="0"/>
              <a:buChar char="•"/>
            </a:pPr>
            <a:r>
              <a:rPr lang="en-US" sz="1400" dirty="0"/>
              <a:t>Return to acute, Left Against Medical Advice (LAMA), Functionally Independent on Admission, Comatose, Received no therapy (except wound care), Death. D/C to Hospice, Planned 3 day or less Admission, Younger that 21 </a:t>
            </a:r>
            <a:r>
              <a:rPr lang="en-US" sz="1400" dirty="0" err="1"/>
              <a:t>y.o</a:t>
            </a:r>
            <a:r>
              <a:rPr lang="en-US" sz="1400" dirty="0"/>
              <a:t>.</a:t>
            </a:r>
          </a:p>
          <a:p>
            <a:pPr marL="285750" indent="-285750">
              <a:buClr>
                <a:srgbClr val="C00000"/>
              </a:buClr>
              <a:buFont typeface="Wingdings" panose="05000000000000000000" pitchFamily="2" charset="2"/>
              <a:buChar char="q"/>
            </a:pPr>
            <a:r>
              <a:rPr lang="en-US" sz="1400" dirty="0"/>
              <a:t>Self-Care: Raw score and Risk-Adjusted score </a:t>
            </a:r>
          </a:p>
          <a:p>
            <a:pPr marL="285750" indent="-285750">
              <a:buClr>
                <a:srgbClr val="C00000"/>
              </a:buClr>
              <a:buFont typeface="Wingdings" panose="05000000000000000000" pitchFamily="2" charset="2"/>
              <a:buChar char="q"/>
            </a:pPr>
            <a:r>
              <a:rPr lang="en-US" sz="1400" dirty="0"/>
              <a:t>Mobility Raw score and Risk-Adjusted score</a:t>
            </a:r>
          </a:p>
          <a:p>
            <a:pPr marL="285750" indent="-285750">
              <a:buClr>
                <a:srgbClr val="C00000"/>
              </a:buClr>
              <a:buFont typeface="Wingdings" panose="05000000000000000000" pitchFamily="2" charset="2"/>
              <a:buChar char="q"/>
            </a:pPr>
            <a:r>
              <a:rPr lang="en-US" sz="1400" dirty="0"/>
              <a:t>% of functional Goals Met</a:t>
            </a:r>
          </a:p>
          <a:p>
            <a:pPr marL="285750" indent="-285750">
              <a:buClr>
                <a:srgbClr val="C00000"/>
              </a:buClr>
              <a:buFont typeface="Wingdings" panose="05000000000000000000" pitchFamily="2" charset="2"/>
              <a:buChar char="q"/>
            </a:pPr>
            <a:r>
              <a:rPr lang="en-US" sz="1400" dirty="0"/>
              <a:t>Discharge by Discharge Disposition</a:t>
            </a:r>
          </a:p>
          <a:p>
            <a:pPr marL="285750" indent="-285750">
              <a:buClr>
                <a:srgbClr val="C00000"/>
              </a:buClr>
              <a:buFont typeface="Wingdings" panose="05000000000000000000" pitchFamily="2" charset="2"/>
              <a:buChar char="q"/>
            </a:pPr>
            <a:r>
              <a:rPr lang="en-US" sz="1400" dirty="0"/>
              <a:t>% of Clinical Post-Discharge  Follow-Up</a:t>
            </a:r>
          </a:p>
          <a:p>
            <a:pPr marL="285750" indent="-285750">
              <a:buClr>
                <a:srgbClr val="C00000"/>
              </a:buClr>
              <a:buFont typeface="Wingdings" panose="05000000000000000000" pitchFamily="2" charset="2"/>
              <a:buChar char="q"/>
            </a:pPr>
            <a:r>
              <a:rPr lang="en-US" sz="1400" dirty="0"/>
              <a:t>30-Day Post-Discharge Follow-Up - % return to acute, unexpected ED visit</a:t>
            </a:r>
          </a:p>
          <a:p>
            <a:pPr marL="285750" indent="-285750">
              <a:buClr>
                <a:srgbClr val="C00000"/>
              </a:buClr>
              <a:buFont typeface="Wingdings" panose="05000000000000000000" pitchFamily="2" charset="2"/>
              <a:buChar char="q"/>
            </a:pPr>
            <a:r>
              <a:rPr lang="en-US" sz="1400" dirty="0"/>
              <a:t>Fall-Rate</a:t>
            </a:r>
          </a:p>
          <a:p>
            <a:pPr marL="285750" indent="-285750">
              <a:buClr>
                <a:srgbClr val="C00000"/>
              </a:buClr>
              <a:buFont typeface="Wingdings" panose="05000000000000000000" pitchFamily="2" charset="2"/>
              <a:buChar char="q"/>
            </a:pPr>
            <a:r>
              <a:rPr lang="en-US" sz="1400" dirty="0"/>
              <a:t>Medication Reconciliation</a:t>
            </a:r>
          </a:p>
          <a:p>
            <a:pPr marL="285750" indent="-285750">
              <a:buClr>
                <a:srgbClr val="C00000"/>
              </a:buClr>
              <a:buFont typeface="Wingdings" panose="05000000000000000000" pitchFamily="2" charset="2"/>
              <a:buChar char="q"/>
            </a:pPr>
            <a:r>
              <a:rPr lang="en-US" sz="1400" dirty="0"/>
              <a:t>Influenza Vaccine</a:t>
            </a:r>
          </a:p>
          <a:p>
            <a:pPr marL="285750" indent="-285750">
              <a:buClr>
                <a:srgbClr val="C00000"/>
              </a:buClr>
              <a:buFont typeface="Wingdings" panose="05000000000000000000" pitchFamily="2" charset="2"/>
              <a:buChar char="q"/>
            </a:pPr>
            <a:r>
              <a:rPr lang="en-US" sz="1400" dirty="0"/>
              <a:t>Pneumococcal Vaccine</a:t>
            </a:r>
          </a:p>
          <a:p>
            <a:pPr marL="285750" indent="-285750">
              <a:buClr>
                <a:srgbClr val="C00000"/>
              </a:buClr>
              <a:buFont typeface="Wingdings" panose="05000000000000000000" pitchFamily="2" charset="2"/>
              <a:buChar char="q"/>
            </a:pPr>
            <a:r>
              <a:rPr lang="en-US" sz="1400" dirty="0"/>
              <a:t>Acquired Pressures Ulcers/Injury</a:t>
            </a:r>
          </a:p>
          <a:p>
            <a:pPr marL="285750" indent="-285750">
              <a:buClr>
                <a:srgbClr val="C00000"/>
              </a:buClr>
              <a:buFont typeface="Wingdings" panose="05000000000000000000" pitchFamily="2" charset="2"/>
              <a:buChar char="q"/>
            </a:pPr>
            <a:r>
              <a:rPr lang="en-US" sz="1400" dirty="0"/>
              <a:t>Nosocomial Infection </a:t>
            </a:r>
          </a:p>
        </p:txBody>
      </p:sp>
      <p:sp>
        <p:nvSpPr>
          <p:cNvPr id="2" name="Rectangle 1">
            <a:extLst>
              <a:ext uri="{FF2B5EF4-FFF2-40B4-BE49-F238E27FC236}">
                <a16:creationId xmlns:a16="http://schemas.microsoft.com/office/drawing/2014/main" id="{57700A5C-88B3-7B3D-DC41-82EA602A20C2}"/>
              </a:ext>
            </a:extLst>
          </p:cNvPr>
          <p:cNvSpPr/>
          <p:nvPr/>
        </p:nvSpPr>
        <p:spPr>
          <a:xfrm>
            <a:off x="282804" y="6356350"/>
            <a:ext cx="2267356"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732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365760" y="947420"/>
            <a:ext cx="11267440" cy="4963160"/>
          </a:xfrm>
        </p:spPr>
        <p:txBody>
          <a:bodyPr>
            <a:normAutofit lnSpcReduction="10000"/>
          </a:bodyPr>
          <a:lstStyle/>
          <a:p>
            <a:pPr marL="339725" indent="-339725">
              <a:lnSpc>
                <a:spcPct val="110000"/>
              </a:lnSpc>
              <a:spcBef>
                <a:spcPts val="0"/>
              </a:spcBef>
              <a:buClr>
                <a:srgbClr val="C00000"/>
              </a:buClr>
              <a:buFont typeface="Wingdings" panose="05000000000000000000" pitchFamily="2" charset="2"/>
              <a:buChar char="q"/>
            </a:pPr>
            <a:r>
              <a:rPr lang="en-US" sz="1600" dirty="0">
                <a:highlight>
                  <a:srgbClr val="FFFF00"/>
                </a:highlight>
                <a:latin typeface="Cambria" panose="02040503050406030204" pitchFamily="18" charset="0"/>
                <a:ea typeface="Cambria" panose="02040503050406030204" pitchFamily="18" charset="0"/>
                <a:cs typeface="+mn-cs"/>
              </a:rPr>
              <a:t>This should not be a therapy only assessment – should be what the patient’s usual performance is since admission  on all shifts – not just what they did with therapy</a:t>
            </a:r>
          </a:p>
          <a:p>
            <a:pPr marL="339725" indent="-339725">
              <a:lnSpc>
                <a:spcPct val="110000"/>
              </a:lnSpc>
              <a:spcBef>
                <a:spcPts val="0"/>
              </a:spcBef>
              <a:buClr>
                <a:srgbClr val="C00000"/>
              </a:buClr>
              <a:buFont typeface="Wingdings" panose="05000000000000000000" pitchFamily="2" charset="2"/>
              <a:buChar char="q"/>
            </a:pPr>
            <a:endParaRPr lang="en-US" sz="1600" dirty="0">
              <a:latin typeface="Cambria" panose="02040503050406030204" pitchFamily="18" charset="0"/>
              <a:ea typeface="Cambria" panose="02040503050406030204" pitchFamily="18" charset="0"/>
              <a:cs typeface="+mn-cs"/>
            </a:endParaRPr>
          </a:p>
          <a:p>
            <a:pPr marL="339725" indent="-339725">
              <a:lnSpc>
                <a:spcPct val="110000"/>
              </a:lnSpc>
              <a:spcBef>
                <a:spcPts val="0"/>
              </a:spcBef>
              <a:buClr>
                <a:srgbClr val="C00000"/>
              </a:buClr>
              <a:buFont typeface="Wingdings" panose="05000000000000000000" pitchFamily="2" charset="2"/>
              <a:buChar char="q"/>
            </a:pPr>
            <a:r>
              <a:rPr lang="en-US" sz="1600" dirty="0">
                <a:solidFill>
                  <a:srgbClr val="FF0000"/>
                </a:solidFill>
                <a:latin typeface="Cambria" panose="02040503050406030204" pitchFamily="18" charset="0"/>
                <a:ea typeface="Cambria" panose="02040503050406030204" pitchFamily="18" charset="0"/>
                <a:cs typeface="+mn-cs"/>
              </a:rPr>
              <a:t>Ideally this is a stand-up meeting </a:t>
            </a:r>
            <a:r>
              <a:rPr lang="en-US" sz="1600" dirty="0">
                <a:latin typeface="Cambria" panose="02040503050406030204" pitchFamily="18" charset="0"/>
                <a:ea typeface="Cambria" panose="02040503050406030204" pitchFamily="18" charset="0"/>
                <a:cs typeface="+mn-cs"/>
              </a:rPr>
              <a:t>the day after all admission assessments have been completed - with SB Coordinator, nursing and therapy rep that know the patients at which time each item is discussed, and levels agreed to. Night shift should include patient’s functional status at the morning report to get the full picture</a:t>
            </a:r>
          </a:p>
          <a:p>
            <a:pPr marL="339725" indent="-339725">
              <a:lnSpc>
                <a:spcPct val="110000"/>
              </a:lnSpc>
              <a:spcBef>
                <a:spcPts val="0"/>
              </a:spcBef>
              <a:buClr>
                <a:srgbClr val="C00000"/>
              </a:buClr>
              <a:buFont typeface="Wingdings" panose="05000000000000000000" pitchFamily="2" charset="2"/>
              <a:buChar char="q"/>
            </a:pPr>
            <a:endParaRPr lang="en-US" sz="1600" dirty="0">
              <a:latin typeface="Cambria" panose="02040503050406030204" pitchFamily="18" charset="0"/>
              <a:ea typeface="Cambria" panose="02040503050406030204" pitchFamily="18" charset="0"/>
              <a:cs typeface="+mn-cs"/>
            </a:endParaRPr>
          </a:p>
          <a:p>
            <a:pPr marL="339725" indent="-339725">
              <a:lnSpc>
                <a:spcPct val="110000"/>
              </a:lnSpc>
              <a:spcBef>
                <a:spcPts val="0"/>
              </a:spcBef>
              <a:buClr>
                <a:srgbClr val="C00000"/>
              </a:buClr>
              <a:buFont typeface="Wingdings" panose="05000000000000000000" pitchFamily="2" charset="2"/>
              <a:buChar char="q"/>
            </a:pPr>
            <a:r>
              <a:rPr lang="en-US" sz="1600" dirty="0">
                <a:solidFill>
                  <a:srgbClr val="FF0000"/>
                </a:solidFill>
                <a:latin typeface="Cambria" panose="02040503050406030204" pitchFamily="18" charset="0"/>
                <a:ea typeface="Cambria" panose="02040503050406030204" pitchFamily="18" charset="0"/>
                <a:cs typeface="+mn-cs"/>
              </a:rPr>
              <a:t>Read the description </a:t>
            </a:r>
            <a:r>
              <a:rPr lang="en-US" sz="1600" dirty="0">
                <a:latin typeface="Cambria" panose="02040503050406030204" pitchFamily="18" charset="0"/>
                <a:ea typeface="Cambria" panose="02040503050406030204" pitchFamily="18" charset="0"/>
                <a:cs typeface="+mn-cs"/>
              </a:rPr>
              <a:t>of the items to be coded very carefully – do not read into it more than its asking (see later examples) – </a:t>
            </a:r>
            <a:r>
              <a:rPr lang="en-US" sz="1600" dirty="0">
                <a:solidFill>
                  <a:srgbClr val="FF0000"/>
                </a:solidFill>
                <a:latin typeface="Cambria" panose="02040503050406030204" pitchFamily="18" charset="0"/>
                <a:ea typeface="Cambria" panose="02040503050406030204" pitchFamily="18" charset="0"/>
                <a:cs typeface="+mn-cs"/>
              </a:rPr>
              <a:t>Must be able to perform </a:t>
            </a:r>
            <a:r>
              <a:rPr lang="en-US" sz="1600" b="1" dirty="0">
                <a:solidFill>
                  <a:srgbClr val="FF0000"/>
                </a:solidFill>
                <a:latin typeface="Cambria" panose="02040503050406030204" pitchFamily="18" charset="0"/>
                <a:ea typeface="Cambria" panose="02040503050406030204" pitchFamily="18" charset="0"/>
                <a:cs typeface="+mn-cs"/>
              </a:rPr>
              <a:t>all aspects </a:t>
            </a:r>
            <a:r>
              <a:rPr lang="en-US" sz="1600" dirty="0">
                <a:solidFill>
                  <a:srgbClr val="FF0000"/>
                </a:solidFill>
                <a:latin typeface="Cambria" panose="02040503050406030204" pitchFamily="18" charset="0"/>
                <a:ea typeface="Cambria" panose="02040503050406030204" pitchFamily="18" charset="0"/>
                <a:cs typeface="+mn-cs"/>
              </a:rPr>
              <a:t>of the described items to be considered Independent</a:t>
            </a:r>
          </a:p>
          <a:p>
            <a:pPr marL="339725" indent="-339725">
              <a:lnSpc>
                <a:spcPct val="110000"/>
              </a:lnSpc>
              <a:spcBef>
                <a:spcPts val="0"/>
              </a:spcBef>
              <a:buClr>
                <a:srgbClr val="C00000"/>
              </a:buClr>
              <a:buFont typeface="Wingdings" panose="05000000000000000000" pitchFamily="2" charset="2"/>
              <a:buChar char="q"/>
            </a:pPr>
            <a:endParaRPr lang="en-US" sz="1600" dirty="0">
              <a:solidFill>
                <a:srgbClr val="FF0000"/>
              </a:solidFill>
              <a:latin typeface="Cambria" panose="02040503050406030204" pitchFamily="18" charset="0"/>
              <a:ea typeface="Cambria" panose="02040503050406030204" pitchFamily="18" charset="0"/>
              <a:cs typeface="+mn-cs"/>
            </a:endParaRPr>
          </a:p>
          <a:p>
            <a:pPr marL="339725" indent="-339725">
              <a:lnSpc>
                <a:spcPct val="110000"/>
              </a:lnSpc>
              <a:spcBef>
                <a:spcPts val="0"/>
              </a:spcBef>
              <a:buClr>
                <a:srgbClr val="C00000"/>
              </a:buClr>
              <a:buFont typeface="Wingdings" panose="05000000000000000000" pitchFamily="2" charset="2"/>
              <a:buChar char="q"/>
            </a:pPr>
            <a:r>
              <a:rPr lang="en-US" sz="1600" dirty="0">
                <a:solidFill>
                  <a:srgbClr val="FF0000"/>
                </a:solidFill>
                <a:latin typeface="Cambria" panose="02040503050406030204" pitchFamily="18" charset="0"/>
                <a:ea typeface="Cambria" panose="02040503050406030204" pitchFamily="18" charset="0"/>
                <a:cs typeface="+mn-cs"/>
              </a:rPr>
              <a:t>Carefully read the coding key descriptions </a:t>
            </a:r>
            <a:r>
              <a:rPr lang="en-US" sz="1600" dirty="0">
                <a:latin typeface="Cambria" panose="02040503050406030204" pitchFamily="18" charset="0"/>
                <a:ea typeface="Cambria" panose="02040503050406030204" pitchFamily="18" charset="0"/>
                <a:cs typeface="+mn-cs"/>
              </a:rPr>
              <a:t>and choose what best fits the patient – always look at the descriptions before and after the one you think it is to make sure you have the correct one – </a:t>
            </a:r>
            <a:r>
              <a:rPr lang="en-US" sz="1600" dirty="0">
                <a:solidFill>
                  <a:srgbClr val="FF0000"/>
                </a:solidFill>
                <a:latin typeface="Cambria" panose="02040503050406030204" pitchFamily="18" charset="0"/>
                <a:ea typeface="Cambria" panose="02040503050406030204" pitchFamily="18" charset="0"/>
                <a:cs typeface="+mn-cs"/>
              </a:rPr>
              <a:t>If you can read, you should be able to do this  as long as you are oriented to the basic </a:t>
            </a:r>
            <a:r>
              <a:rPr lang="en-US" sz="1600" dirty="0" err="1">
                <a:solidFill>
                  <a:srgbClr val="FF0000"/>
                </a:solidFill>
                <a:latin typeface="Cambria" panose="02040503050406030204" pitchFamily="18" charset="0"/>
                <a:ea typeface="Cambria" panose="02040503050406030204" pitchFamily="18" charset="0"/>
                <a:cs typeface="+mn-cs"/>
              </a:rPr>
              <a:t>guidelins</a:t>
            </a:r>
            <a:endParaRPr lang="en-US" sz="1600" dirty="0">
              <a:solidFill>
                <a:srgbClr val="FF0000"/>
              </a:solidFill>
              <a:latin typeface="Cambria" panose="02040503050406030204" pitchFamily="18" charset="0"/>
              <a:ea typeface="Cambria" panose="02040503050406030204" pitchFamily="18" charset="0"/>
              <a:cs typeface="+mn-cs"/>
            </a:endParaRPr>
          </a:p>
          <a:p>
            <a:pPr marL="339725" indent="-339725">
              <a:lnSpc>
                <a:spcPct val="110000"/>
              </a:lnSpc>
              <a:spcBef>
                <a:spcPts val="0"/>
              </a:spcBef>
              <a:buClr>
                <a:srgbClr val="C00000"/>
              </a:buClr>
              <a:buFont typeface="Wingdings" panose="05000000000000000000" pitchFamily="2" charset="2"/>
              <a:buChar char="q"/>
            </a:pPr>
            <a:endParaRPr lang="en-US" sz="1600" dirty="0">
              <a:latin typeface="Cambria" panose="02040503050406030204" pitchFamily="18" charset="0"/>
              <a:ea typeface="Cambria" panose="02040503050406030204" pitchFamily="18" charset="0"/>
              <a:cs typeface="+mn-cs"/>
            </a:endParaRPr>
          </a:p>
          <a:p>
            <a:pPr marL="339725" indent="-339725">
              <a:lnSpc>
                <a:spcPct val="110000"/>
              </a:lnSpc>
              <a:spcBef>
                <a:spcPts val="0"/>
              </a:spcBef>
              <a:buClr>
                <a:srgbClr val="C00000"/>
              </a:buClr>
              <a:buFont typeface="Wingdings" panose="05000000000000000000" pitchFamily="2" charset="2"/>
              <a:buChar char="q"/>
            </a:pPr>
            <a:r>
              <a:rPr lang="en-US" sz="1600" b="1" dirty="0">
                <a:solidFill>
                  <a:srgbClr val="FF0000"/>
                </a:solidFill>
                <a:latin typeface="Cambria" panose="02040503050406030204" pitchFamily="18" charset="0"/>
                <a:ea typeface="Cambria" panose="02040503050406030204" pitchFamily="18" charset="0"/>
                <a:cs typeface="+mn-cs"/>
              </a:rPr>
              <a:t>All assessment items must be attempted to be coded </a:t>
            </a:r>
            <a:r>
              <a:rPr lang="en-US" sz="1600" dirty="0">
                <a:latin typeface="Cambria" panose="02040503050406030204" pitchFamily="18" charset="0"/>
                <a:ea typeface="Cambria" panose="02040503050406030204" pitchFamily="18" charset="0"/>
                <a:cs typeface="+mn-cs"/>
              </a:rPr>
              <a:t>– otherwise a reason for no attempt must be coded  (see slides on “Exceptions” for this section) – later, we will share the impact of using “exceptions”</a:t>
            </a:r>
          </a:p>
          <a:p>
            <a:pPr marL="339725" indent="-339725">
              <a:lnSpc>
                <a:spcPct val="110000"/>
              </a:lnSpc>
              <a:spcBef>
                <a:spcPts val="0"/>
              </a:spcBef>
              <a:buClr>
                <a:srgbClr val="C00000"/>
              </a:buClr>
              <a:buFont typeface="Wingdings" panose="05000000000000000000" pitchFamily="2" charset="2"/>
              <a:buChar char="q"/>
            </a:pPr>
            <a:endParaRPr lang="en-US" sz="1600" dirty="0">
              <a:latin typeface="Cambria" panose="02040503050406030204" pitchFamily="18" charset="0"/>
              <a:ea typeface="Cambria" panose="02040503050406030204" pitchFamily="18" charset="0"/>
              <a:cs typeface="+mn-cs"/>
            </a:endParaRPr>
          </a:p>
          <a:p>
            <a:pPr marL="339725" indent="-339725">
              <a:lnSpc>
                <a:spcPct val="110000"/>
              </a:lnSpc>
              <a:spcBef>
                <a:spcPts val="0"/>
              </a:spcBef>
              <a:buClr>
                <a:srgbClr val="C00000"/>
              </a:buClr>
              <a:buFont typeface="Wingdings" panose="05000000000000000000" pitchFamily="2" charset="2"/>
              <a:buChar char="q"/>
            </a:pPr>
            <a:r>
              <a:rPr lang="en-US" sz="1600" dirty="0">
                <a:latin typeface="Cambria" panose="02040503050406030204" pitchFamily="18" charset="0"/>
                <a:ea typeface="Cambria" panose="02040503050406030204" pitchFamily="18" charset="0"/>
                <a:cs typeface="+mn-cs"/>
              </a:rPr>
              <a:t>See </a:t>
            </a:r>
            <a:r>
              <a:rPr lang="en-US" sz="1600" dirty="0">
                <a:solidFill>
                  <a:srgbClr val="FF0000"/>
                </a:solidFill>
                <a:latin typeface="Cambria" panose="02040503050406030204" pitchFamily="18" charset="0"/>
                <a:ea typeface="Cambria" panose="02040503050406030204" pitchFamily="18" charset="0"/>
                <a:cs typeface="+mn-cs"/>
              </a:rPr>
              <a:t>attachments for Coding Examples, Probing Question Examples </a:t>
            </a:r>
            <a:r>
              <a:rPr lang="en-US" sz="1600" dirty="0">
                <a:latin typeface="Cambria" panose="02040503050406030204" pitchFamily="18" charset="0"/>
                <a:ea typeface="Cambria" panose="02040503050406030204" pitchFamily="18" charset="0"/>
                <a:cs typeface="+mn-cs"/>
              </a:rPr>
              <a:t>etc… This should be used when helping nursing to determine the level (will be provided with these slides)</a:t>
            </a:r>
            <a:endParaRPr lang="en-US"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50</a:t>
            </a:fld>
            <a:endParaRPr lang="en-US" dirty="0"/>
          </a:p>
        </p:txBody>
      </p:sp>
      <p:sp>
        <p:nvSpPr>
          <p:cNvPr id="4" name="Title 3">
            <a:extLst>
              <a:ext uri="{FF2B5EF4-FFF2-40B4-BE49-F238E27FC236}">
                <a16:creationId xmlns:a16="http://schemas.microsoft.com/office/drawing/2014/main" id="{D78EF71A-1037-EF25-6BC8-B383E33A7B0F}"/>
              </a:ext>
            </a:extLst>
          </p:cNvPr>
          <p:cNvSpPr>
            <a:spLocks noGrp="1"/>
          </p:cNvSpPr>
          <p:nvPr>
            <p:ph type="title"/>
          </p:nvPr>
        </p:nvSpPr>
        <p:spPr>
          <a:xfrm>
            <a:off x="365760" y="268605"/>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Basic Guidelines in Coding Section 5 &amp; 6 (cont’)</a:t>
            </a:r>
          </a:p>
        </p:txBody>
      </p:sp>
    </p:spTree>
    <p:extLst>
      <p:ext uri="{BB962C8B-B14F-4D97-AF65-F5344CB8AC3E}">
        <p14:creationId xmlns:p14="http://schemas.microsoft.com/office/powerpoint/2010/main" val="1361921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381000"/>
            <a:ext cx="8686800" cy="381000"/>
          </a:xfrm>
        </p:spPr>
        <p:txBody>
          <a:bodyPr>
            <a:normAutofit fontScale="90000"/>
          </a:bodyPr>
          <a:lstStyle/>
          <a:p>
            <a:r>
              <a:rPr lang="en-US" sz="2400" dirty="0">
                <a:solidFill>
                  <a:schemeClr val="bg1"/>
                </a:solidFill>
                <a:latin typeface="Verdana" panose="020B0604030504040204" pitchFamily="34" charset="0"/>
                <a:ea typeface="+mn-ea"/>
              </a:rPr>
              <a:t>Self Care &amp; Mobility Items To Be Coded</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51</a:t>
            </a:fld>
            <a:endParaRPr lang="en-US" dirty="0"/>
          </a:p>
        </p:txBody>
      </p:sp>
      <p:cxnSp>
        <p:nvCxnSpPr>
          <p:cNvPr id="8" name="Straight Connector 7">
            <a:extLst>
              <a:ext uri="{FF2B5EF4-FFF2-40B4-BE49-F238E27FC236}">
                <a16:creationId xmlns:a16="http://schemas.microsoft.com/office/drawing/2014/main" id="{31695843-B242-4699-BA66-1CEEEEF2C111}"/>
              </a:ext>
            </a:extLst>
          </p:cNvPr>
          <p:cNvCxnSpPr>
            <a:cxnSpLocks/>
          </p:cNvCxnSpPr>
          <p:nvPr/>
        </p:nvCxnSpPr>
        <p:spPr>
          <a:xfrm>
            <a:off x="3276600" y="1752600"/>
            <a:ext cx="2819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A49F8C6-D978-4C18-8049-803960F9F786}"/>
              </a:ext>
            </a:extLst>
          </p:cNvPr>
          <p:cNvCxnSpPr/>
          <p:nvPr/>
        </p:nvCxnSpPr>
        <p:spPr>
          <a:xfrm>
            <a:off x="4114800" y="3048000"/>
            <a:ext cx="5715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ED44F4-6050-43FF-B2E0-40DE2C3E4B12}"/>
              </a:ext>
            </a:extLst>
          </p:cNvPr>
          <p:cNvCxnSpPr>
            <a:cxnSpLocks/>
          </p:cNvCxnSpPr>
          <p:nvPr/>
        </p:nvCxnSpPr>
        <p:spPr>
          <a:xfrm>
            <a:off x="8839200" y="3429000"/>
            <a:ext cx="1371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96949C-8900-489C-8DCE-1F0C54AB2CD5}"/>
              </a:ext>
            </a:extLst>
          </p:cNvPr>
          <p:cNvCxnSpPr>
            <a:cxnSpLocks/>
          </p:cNvCxnSpPr>
          <p:nvPr/>
        </p:nvCxnSpPr>
        <p:spPr>
          <a:xfrm>
            <a:off x="2819400" y="3657600"/>
            <a:ext cx="914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C7555F-14D1-4474-82AF-329A47240ED9}"/>
              </a:ext>
            </a:extLst>
          </p:cNvPr>
          <p:cNvCxnSpPr>
            <a:cxnSpLocks/>
          </p:cNvCxnSpPr>
          <p:nvPr/>
        </p:nvCxnSpPr>
        <p:spPr>
          <a:xfrm>
            <a:off x="3886200" y="3657600"/>
            <a:ext cx="3352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721BB71-0E0D-4648-8122-125E03B74A00}"/>
              </a:ext>
            </a:extLst>
          </p:cNvPr>
          <p:cNvCxnSpPr>
            <a:cxnSpLocks/>
          </p:cNvCxnSpPr>
          <p:nvPr/>
        </p:nvCxnSpPr>
        <p:spPr>
          <a:xfrm>
            <a:off x="7772400" y="4191000"/>
            <a:ext cx="1295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68849F-5BBA-498C-A20F-773000B401D4}"/>
              </a:ext>
            </a:extLst>
          </p:cNvPr>
          <p:cNvCxnSpPr>
            <a:cxnSpLocks/>
          </p:cNvCxnSpPr>
          <p:nvPr/>
        </p:nvCxnSpPr>
        <p:spPr>
          <a:xfrm>
            <a:off x="9144000" y="47244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F75F1E-B4CE-4E4B-AC27-9392B91C1047}"/>
              </a:ext>
            </a:extLst>
          </p:cNvPr>
          <p:cNvCxnSpPr>
            <a:cxnSpLocks/>
          </p:cNvCxnSpPr>
          <p:nvPr/>
        </p:nvCxnSpPr>
        <p:spPr>
          <a:xfrm>
            <a:off x="2819400" y="4953000"/>
            <a:ext cx="76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F644CF-81C5-4A03-BEE7-CFF2C150EBB6}"/>
              </a:ext>
            </a:extLst>
          </p:cNvPr>
          <p:cNvCxnSpPr>
            <a:cxnSpLocks/>
          </p:cNvCxnSpPr>
          <p:nvPr/>
        </p:nvCxnSpPr>
        <p:spPr>
          <a:xfrm>
            <a:off x="4800600" y="5562600"/>
            <a:ext cx="1295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1CF3E32-A55B-4607-B52F-2632828EE418}"/>
              </a:ext>
            </a:extLst>
          </p:cNvPr>
          <p:cNvCxnSpPr>
            <a:cxnSpLocks/>
          </p:cNvCxnSpPr>
          <p:nvPr/>
        </p:nvCxnSpPr>
        <p:spPr>
          <a:xfrm>
            <a:off x="3962400" y="2133600"/>
            <a:ext cx="3124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95C9B82-B3D3-4549-982E-90AF2E256D97}"/>
              </a:ext>
            </a:extLst>
          </p:cNvPr>
          <p:cNvPicPr>
            <a:picLocks noChangeAspect="1"/>
          </p:cNvPicPr>
          <p:nvPr/>
        </p:nvPicPr>
        <p:blipFill>
          <a:blip r:embed="rId3"/>
          <a:stretch>
            <a:fillRect/>
          </a:stretch>
        </p:blipFill>
        <p:spPr>
          <a:xfrm>
            <a:off x="766292" y="869949"/>
            <a:ext cx="10284859" cy="5181599"/>
          </a:xfrm>
          <a:prstGeom prst="rect">
            <a:avLst/>
          </a:prstGeom>
          <a:ln w="3175">
            <a:solidFill>
              <a:schemeClr val="tx1"/>
            </a:solidFill>
          </a:ln>
        </p:spPr>
      </p:pic>
      <p:sp>
        <p:nvSpPr>
          <p:cNvPr id="3" name="Title 3">
            <a:extLst>
              <a:ext uri="{FF2B5EF4-FFF2-40B4-BE49-F238E27FC236}">
                <a16:creationId xmlns:a16="http://schemas.microsoft.com/office/drawing/2014/main" id="{24A916CE-A1BA-A72B-BD75-52508680BBC9}"/>
              </a:ext>
            </a:extLst>
          </p:cNvPr>
          <p:cNvSpPr txBox="1">
            <a:spLocks/>
          </p:cNvSpPr>
          <p:nvPr/>
        </p:nvSpPr>
        <p:spPr bwMode="auto">
          <a:xfrm>
            <a:off x="766292" y="166826"/>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2000">
                <a:solidFill>
                  <a:schemeClr val="tx1"/>
                </a:solidFill>
                <a:latin typeface="Arial" charset="0"/>
              </a:defRPr>
            </a:lvl2pPr>
            <a:lvl3pPr algn="l" rtl="0" eaLnBrk="1" fontAlgn="base" hangingPunct="1">
              <a:spcBef>
                <a:spcPct val="0"/>
              </a:spcBef>
              <a:spcAft>
                <a:spcPct val="0"/>
              </a:spcAft>
              <a:defRPr sz="2000">
                <a:solidFill>
                  <a:schemeClr val="tx1"/>
                </a:solidFill>
                <a:latin typeface="Arial" charset="0"/>
              </a:defRPr>
            </a:lvl3pPr>
            <a:lvl4pPr algn="l" rtl="0" eaLnBrk="1" fontAlgn="base" hangingPunct="1">
              <a:spcBef>
                <a:spcPct val="0"/>
              </a:spcBef>
              <a:spcAft>
                <a:spcPct val="0"/>
              </a:spcAft>
              <a:defRPr sz="2000">
                <a:solidFill>
                  <a:schemeClr val="tx1"/>
                </a:solidFill>
                <a:latin typeface="Arial" charset="0"/>
              </a:defRPr>
            </a:lvl4pPr>
            <a:lvl5pPr algn="l" rtl="0" eaLnBrk="1" fontAlgn="base" hangingPunct="1">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a:lstStyle>
          <a:p>
            <a:pPr>
              <a:lnSpc>
                <a:spcPct val="90000"/>
              </a:lnSpc>
            </a:pPr>
            <a:r>
              <a:rPr lang="en-US" sz="2400" b="1" dirty="0">
                <a:solidFill>
                  <a:srgbClr val="0066A0"/>
                </a:solidFill>
                <a:ea typeface="+mj-ea"/>
                <a:cs typeface="Arial" panose="020B0604020202020204" pitchFamily="34" charset="0"/>
              </a:rPr>
              <a:t>Self-Care Items</a:t>
            </a:r>
          </a:p>
        </p:txBody>
      </p:sp>
    </p:spTree>
    <p:extLst>
      <p:ext uri="{BB962C8B-B14F-4D97-AF65-F5344CB8AC3E}">
        <p14:creationId xmlns:p14="http://schemas.microsoft.com/office/powerpoint/2010/main" val="25579443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640080" y="448310"/>
            <a:ext cx="9763760" cy="5908040"/>
          </a:xfrm>
        </p:spPr>
        <p:txBody>
          <a:bodyPr/>
          <a:lstStyle/>
          <a:p>
            <a:pPr marL="339725" indent="-339725">
              <a:lnSpc>
                <a:spcPct val="100000"/>
              </a:lnSpc>
              <a:buClr>
                <a:srgbClr val="C00000"/>
              </a:buClr>
              <a:buFont typeface="Wingdings" panose="05000000000000000000" pitchFamily="2" charset="2"/>
              <a:buChar char="q"/>
            </a:pPr>
            <a:r>
              <a:rPr lang="en-US" sz="1800" b="1" dirty="0">
                <a:solidFill>
                  <a:srgbClr val="C00000"/>
                </a:solidFill>
              </a:rPr>
              <a:t>EATING:</a:t>
            </a:r>
          </a:p>
          <a:p>
            <a:pPr marL="690563" lvl="1" indent="-339725">
              <a:lnSpc>
                <a:spcPct val="100000"/>
              </a:lnSpc>
              <a:spcBef>
                <a:spcPts val="0"/>
              </a:spcBef>
              <a:buClr>
                <a:srgbClr val="C00000"/>
              </a:buClr>
              <a:buFont typeface="Arial" panose="020B0604020202020204" pitchFamily="34" charset="0"/>
              <a:buChar char="•"/>
            </a:pPr>
            <a:endParaRPr lang="en-US" sz="1800" dirty="0"/>
          </a:p>
          <a:p>
            <a:pPr marL="690563" lvl="1" indent="-339725">
              <a:lnSpc>
                <a:spcPct val="100000"/>
              </a:lnSpc>
              <a:spcBef>
                <a:spcPts val="0"/>
              </a:spcBef>
              <a:buClr>
                <a:srgbClr val="C00000"/>
              </a:buClr>
              <a:buFont typeface="Arial" panose="020B0604020202020204" pitchFamily="34" charset="0"/>
              <a:buChar char="•"/>
            </a:pPr>
            <a:r>
              <a:rPr lang="en-US" sz="1800" dirty="0"/>
              <a:t>Assess eating and drinking by mouth only</a:t>
            </a:r>
          </a:p>
          <a:p>
            <a:pPr marL="690563" lvl="1" indent="-339725">
              <a:lnSpc>
                <a:spcPct val="100000"/>
              </a:lnSpc>
              <a:spcBef>
                <a:spcPts val="0"/>
              </a:spcBef>
              <a:buClr>
                <a:srgbClr val="C00000"/>
              </a:buClr>
              <a:buFont typeface="Arial" panose="020B0604020202020204" pitchFamily="34" charset="0"/>
              <a:buChar char="•"/>
            </a:pPr>
            <a:endParaRPr lang="en-US" sz="1800" dirty="0"/>
          </a:p>
          <a:p>
            <a:pPr marL="690563" lvl="1" indent="-339725">
              <a:lnSpc>
                <a:spcPct val="100000"/>
              </a:lnSpc>
              <a:spcBef>
                <a:spcPts val="0"/>
              </a:spcBef>
              <a:buClr>
                <a:srgbClr val="C00000"/>
              </a:buClr>
              <a:buFont typeface="Arial" panose="020B0604020202020204" pitchFamily="34" charset="0"/>
              <a:buChar char="•"/>
            </a:pPr>
            <a:r>
              <a:rPr lang="en-US" sz="1800" dirty="0"/>
              <a:t>Assistance with tube feedings or TPN is not considered when coding Eating</a:t>
            </a:r>
          </a:p>
          <a:p>
            <a:pPr marL="690563" lvl="1" indent="-339725">
              <a:lnSpc>
                <a:spcPct val="100000"/>
              </a:lnSpc>
              <a:spcBef>
                <a:spcPts val="0"/>
              </a:spcBef>
              <a:buClr>
                <a:srgbClr val="C00000"/>
              </a:buClr>
              <a:buFont typeface="Arial" panose="020B0604020202020204" pitchFamily="34" charset="0"/>
              <a:buChar char="•"/>
            </a:pPr>
            <a:endParaRPr lang="en-US" sz="1800" dirty="0"/>
          </a:p>
          <a:p>
            <a:pPr marL="690563" lvl="1" indent="-339725">
              <a:lnSpc>
                <a:spcPct val="100000"/>
              </a:lnSpc>
              <a:spcBef>
                <a:spcPts val="0"/>
              </a:spcBef>
              <a:buClr>
                <a:srgbClr val="C00000"/>
              </a:buClr>
              <a:buFont typeface="Arial" panose="020B0604020202020204" pitchFamily="34" charset="0"/>
              <a:buChar char="•"/>
            </a:pPr>
            <a:r>
              <a:rPr lang="en-US" sz="1800" dirty="0"/>
              <a:t>If the patient does not eat or drink by mouth and relies solely on nutrition and liquids through tube feedings or TPN because of a new (recent-onset) medical condition but with plans to discontinue at some point, code as 88, Not attempted due to medical condition or safety concerns </a:t>
            </a:r>
          </a:p>
          <a:p>
            <a:pPr marL="690563" lvl="1" indent="-339725">
              <a:lnSpc>
                <a:spcPct val="100000"/>
              </a:lnSpc>
              <a:spcBef>
                <a:spcPts val="0"/>
              </a:spcBef>
              <a:buClr>
                <a:srgbClr val="C00000"/>
              </a:buClr>
              <a:buFont typeface="Arial" panose="020B0604020202020204" pitchFamily="34" charset="0"/>
              <a:buChar char="•"/>
            </a:pPr>
            <a:endParaRPr lang="en-US" sz="1800" dirty="0"/>
          </a:p>
          <a:p>
            <a:pPr marL="690563" lvl="1" indent="-339725">
              <a:lnSpc>
                <a:spcPct val="100000"/>
              </a:lnSpc>
              <a:spcBef>
                <a:spcPts val="0"/>
              </a:spcBef>
              <a:buClr>
                <a:srgbClr val="C00000"/>
              </a:buClr>
              <a:buFont typeface="Arial" panose="020B0604020202020204" pitchFamily="34" charset="0"/>
              <a:buChar char="•"/>
            </a:pPr>
            <a:r>
              <a:rPr lang="en-US" sz="1800" dirty="0"/>
              <a:t>If the patient did not eat or drink by mouth prior to the current illness, injury, or exacerbation, code eating as 09, Not applicable</a:t>
            </a:r>
          </a:p>
          <a:p>
            <a:pPr marL="690563" lvl="1" indent="-339725">
              <a:lnSpc>
                <a:spcPct val="100000"/>
              </a:lnSpc>
              <a:spcBef>
                <a:spcPts val="0"/>
              </a:spcBef>
              <a:buClr>
                <a:srgbClr val="C00000"/>
              </a:buClr>
              <a:buFont typeface="Arial" panose="020B0604020202020204" pitchFamily="34" charset="0"/>
              <a:buChar char="•"/>
            </a:pPr>
            <a:endParaRPr lang="en-US" sz="1800" dirty="0"/>
          </a:p>
          <a:p>
            <a:pPr marL="690563" lvl="1" indent="-339725">
              <a:lnSpc>
                <a:spcPct val="100000"/>
              </a:lnSpc>
              <a:spcBef>
                <a:spcPts val="0"/>
              </a:spcBef>
              <a:buClr>
                <a:srgbClr val="C00000"/>
              </a:buClr>
              <a:buFont typeface="Arial" panose="020B0604020202020204" pitchFamily="34" charset="0"/>
              <a:buChar char="•"/>
            </a:pPr>
            <a:r>
              <a:rPr lang="en-US" sz="1800" dirty="0"/>
              <a:t>For patients who have a combination of oral and tube feeding, eating should be coded on the amount of assistance the patient requires to eat and drink by mouth </a:t>
            </a:r>
          </a:p>
          <a:p>
            <a:pPr marL="690563" lvl="1" indent="-339725">
              <a:lnSpc>
                <a:spcPct val="100000"/>
              </a:lnSpc>
              <a:spcBef>
                <a:spcPts val="0"/>
              </a:spcBef>
              <a:buClr>
                <a:srgbClr val="C00000"/>
              </a:buClr>
              <a:buFont typeface="Arial" panose="020B0604020202020204" pitchFamily="34" charset="0"/>
              <a:buChar char="•"/>
            </a:pPr>
            <a:endParaRPr lang="en-US" sz="1800" dirty="0"/>
          </a:p>
          <a:p>
            <a:pPr marL="690563" lvl="1" indent="-339725">
              <a:lnSpc>
                <a:spcPct val="100000"/>
              </a:lnSpc>
              <a:spcBef>
                <a:spcPts val="0"/>
              </a:spcBef>
              <a:buClr>
                <a:srgbClr val="C00000"/>
              </a:buClr>
              <a:buFont typeface="Arial" panose="020B0604020202020204" pitchFamily="34" charset="0"/>
              <a:buChar char="•"/>
            </a:pPr>
            <a:r>
              <a:rPr lang="en-US" sz="1800" dirty="0"/>
              <a:t>If the patient eats finger foods with his or her hands, code based upon the amount of assistance provided</a:t>
            </a:r>
          </a:p>
          <a:p>
            <a:pPr marL="339725" indent="-339725">
              <a:buClr>
                <a:schemeClr val="accent2"/>
              </a:buClr>
              <a:buFont typeface="Wingdings" panose="05000000000000000000" pitchFamily="2" charset="2"/>
              <a:buChar char="q"/>
            </a:pPr>
            <a:endParaRPr lang="en-US" sz="1800" dirty="0"/>
          </a:p>
          <a:p>
            <a:pPr marL="463550" indent="-409575">
              <a:lnSpc>
                <a:spcPct val="100000"/>
              </a:lnSpc>
              <a:spcBef>
                <a:spcPts val="0"/>
              </a:spcBef>
              <a:buClr>
                <a:srgbClr val="C00000"/>
              </a:buClr>
              <a:buFont typeface="+mj-lt"/>
              <a:buAutoNum type="arabicPeriod" startAt="7"/>
            </a:pPr>
            <a:endParaRPr lang="en-US" sz="1800"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52</a:t>
            </a:fld>
            <a:endParaRPr lang="en-US" dirty="0"/>
          </a:p>
        </p:txBody>
      </p:sp>
    </p:spTree>
    <p:extLst>
      <p:ext uri="{BB962C8B-B14F-4D97-AF65-F5344CB8AC3E}">
        <p14:creationId xmlns:p14="http://schemas.microsoft.com/office/powerpoint/2010/main" val="28519959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53</a:t>
            </a:fld>
            <a:endParaRPr lang="en-US" dirty="0"/>
          </a:p>
        </p:txBody>
      </p:sp>
      <p:sp>
        <p:nvSpPr>
          <p:cNvPr id="5" name="Title 3">
            <a:extLst>
              <a:ext uri="{FF2B5EF4-FFF2-40B4-BE49-F238E27FC236}">
                <a16:creationId xmlns:a16="http://schemas.microsoft.com/office/drawing/2014/main" id="{70DDCC38-0740-4864-BCF4-7B59284C4164}"/>
              </a:ext>
            </a:extLst>
          </p:cNvPr>
          <p:cNvSpPr>
            <a:spLocks noGrp="1"/>
          </p:cNvSpPr>
          <p:nvPr>
            <p:ph type="title"/>
          </p:nvPr>
        </p:nvSpPr>
        <p:spPr>
          <a:xfrm>
            <a:off x="1752600" y="381000"/>
            <a:ext cx="8686800" cy="381000"/>
          </a:xfrm>
        </p:spPr>
        <p:txBody>
          <a:bodyPr>
            <a:normAutofit fontScale="90000"/>
          </a:bodyPr>
          <a:lstStyle/>
          <a:p>
            <a:r>
              <a:rPr lang="en-US" sz="2400" dirty="0">
                <a:solidFill>
                  <a:schemeClr val="bg1"/>
                </a:solidFill>
                <a:latin typeface="Verdana" panose="020B0604030504040204" pitchFamily="34" charset="0"/>
                <a:ea typeface="+mn-ea"/>
              </a:rPr>
              <a:t>Coding Tips </a:t>
            </a:r>
          </a:p>
        </p:txBody>
      </p:sp>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487680" y="571500"/>
            <a:ext cx="10693400" cy="5486400"/>
          </a:xfrm>
        </p:spPr>
        <p:txBody>
          <a:bodyPr/>
          <a:lstStyle/>
          <a:p>
            <a:pPr marL="339725" indent="-339725">
              <a:buClr>
                <a:srgbClr val="C00000"/>
              </a:buClr>
              <a:buFont typeface="Wingdings" panose="05000000000000000000" pitchFamily="2" charset="2"/>
              <a:buChar char="q"/>
            </a:pPr>
            <a:r>
              <a:rPr lang="en-US" sz="1800" b="1" dirty="0">
                <a:solidFill>
                  <a:srgbClr val="C00000"/>
                </a:solidFill>
              </a:rPr>
              <a:t>TOILETING HYGIENE:</a:t>
            </a:r>
          </a:p>
          <a:p>
            <a:pPr marL="690563" lvl="1" indent="-290513">
              <a:lnSpc>
                <a:spcPct val="100000"/>
              </a:lnSpc>
              <a:spcBef>
                <a:spcPts val="0"/>
              </a:spcBef>
              <a:buClr>
                <a:srgbClr val="C00000"/>
              </a:buClr>
              <a:buFont typeface="Arial" panose="020B0604020202020204" pitchFamily="34" charset="0"/>
              <a:buChar char="•"/>
            </a:pPr>
            <a:endParaRPr lang="en-US" sz="1600" dirty="0"/>
          </a:p>
          <a:p>
            <a:pPr marL="690563" lvl="1" indent="-290513">
              <a:lnSpc>
                <a:spcPct val="100000"/>
              </a:lnSpc>
              <a:spcBef>
                <a:spcPts val="0"/>
              </a:spcBef>
              <a:buClr>
                <a:srgbClr val="C00000"/>
              </a:buClr>
              <a:buFont typeface="Arial" panose="020B0604020202020204" pitchFamily="34" charset="0"/>
              <a:buChar char="•"/>
            </a:pPr>
            <a:r>
              <a:rPr lang="en-US" dirty="0"/>
              <a:t>This item pertains to both voiding and/or having a bowel movement</a:t>
            </a:r>
          </a:p>
          <a:p>
            <a:pPr marL="690563" lvl="1" indent="-290513">
              <a:lnSpc>
                <a:spcPct val="100000"/>
              </a:lnSpc>
              <a:spcBef>
                <a:spcPts val="0"/>
              </a:spcBef>
              <a:buClr>
                <a:srgbClr val="C00000"/>
              </a:buClr>
              <a:buFont typeface="Arial" panose="020B0604020202020204" pitchFamily="34" charset="0"/>
              <a:buChar char="•"/>
            </a:pPr>
            <a:endParaRPr lang="en-US" dirty="0"/>
          </a:p>
          <a:p>
            <a:pPr marL="690563" lvl="1" indent="-290513">
              <a:lnSpc>
                <a:spcPct val="100000"/>
              </a:lnSpc>
              <a:spcBef>
                <a:spcPts val="0"/>
              </a:spcBef>
              <a:buClr>
                <a:srgbClr val="C00000"/>
              </a:buClr>
              <a:buFont typeface="Arial" panose="020B0604020202020204" pitchFamily="34" charset="0"/>
              <a:buChar char="•"/>
            </a:pPr>
            <a:r>
              <a:rPr lang="en-US" dirty="0"/>
              <a:t>Toileting hygiene includes managing undergarments, clothing, and incontinence products and performing perineal cleansing before and after voiding or having a bowel movement</a:t>
            </a:r>
          </a:p>
          <a:p>
            <a:pPr marL="690563" lvl="1" indent="-290513">
              <a:lnSpc>
                <a:spcPct val="100000"/>
              </a:lnSpc>
              <a:spcBef>
                <a:spcPts val="0"/>
              </a:spcBef>
              <a:buClr>
                <a:srgbClr val="C00000"/>
              </a:buClr>
              <a:buFont typeface="Arial" panose="020B0604020202020204" pitchFamily="34" charset="0"/>
              <a:buChar char="•"/>
            </a:pPr>
            <a:endParaRPr lang="en-US" dirty="0"/>
          </a:p>
          <a:p>
            <a:pPr marL="690563" lvl="1" indent="-290513">
              <a:lnSpc>
                <a:spcPct val="100000"/>
              </a:lnSpc>
              <a:spcBef>
                <a:spcPts val="0"/>
              </a:spcBef>
              <a:buClr>
                <a:srgbClr val="C00000"/>
              </a:buClr>
              <a:buFont typeface="Arial" panose="020B0604020202020204" pitchFamily="34" charset="0"/>
              <a:buChar char="•"/>
            </a:pPr>
            <a:r>
              <a:rPr lang="en-US" dirty="0"/>
              <a:t>Hygiene tasks can take place before and after use of the toilet, commode, bedpan, or urinal</a:t>
            </a:r>
          </a:p>
          <a:p>
            <a:pPr marL="690563" lvl="1" indent="-290513">
              <a:lnSpc>
                <a:spcPct val="100000"/>
              </a:lnSpc>
              <a:spcBef>
                <a:spcPts val="0"/>
              </a:spcBef>
              <a:buClr>
                <a:srgbClr val="C00000"/>
              </a:buClr>
              <a:buFont typeface="Arial" panose="020B0604020202020204" pitchFamily="34" charset="0"/>
              <a:buChar char="•"/>
            </a:pPr>
            <a:endParaRPr lang="en-US" dirty="0"/>
          </a:p>
          <a:p>
            <a:pPr marL="690563" lvl="1" indent="-290513">
              <a:lnSpc>
                <a:spcPct val="100000"/>
              </a:lnSpc>
              <a:spcBef>
                <a:spcPts val="0"/>
              </a:spcBef>
              <a:buClr>
                <a:srgbClr val="C00000"/>
              </a:buClr>
              <a:buFont typeface="Arial" panose="020B0604020202020204" pitchFamily="34" charset="0"/>
              <a:buChar char="•"/>
            </a:pPr>
            <a:r>
              <a:rPr lang="en-US" dirty="0"/>
              <a:t>If the patient does not usually use undergarments, then assess the patient’s need for assistance to manage lower-body clothing and perineal hygiene</a:t>
            </a:r>
          </a:p>
          <a:p>
            <a:pPr marL="690563" lvl="1" indent="-290513">
              <a:lnSpc>
                <a:spcPct val="100000"/>
              </a:lnSpc>
              <a:spcBef>
                <a:spcPts val="0"/>
              </a:spcBef>
              <a:buClr>
                <a:srgbClr val="C00000"/>
              </a:buClr>
              <a:buFont typeface="Arial" panose="020B0604020202020204" pitchFamily="34" charset="0"/>
              <a:buChar char="•"/>
            </a:pPr>
            <a:endParaRPr lang="en-US" dirty="0"/>
          </a:p>
          <a:p>
            <a:pPr marL="690563" lvl="1" indent="-290513">
              <a:lnSpc>
                <a:spcPct val="100000"/>
              </a:lnSpc>
              <a:spcBef>
                <a:spcPts val="0"/>
              </a:spcBef>
              <a:buClr>
                <a:srgbClr val="C00000"/>
              </a:buClr>
              <a:buFont typeface="Arial" panose="020B0604020202020204" pitchFamily="34" charset="0"/>
              <a:buChar char="•"/>
            </a:pPr>
            <a:r>
              <a:rPr lang="en-US" dirty="0"/>
              <a:t>If the patient has indwelling catheter or does not urinate due to dialysis and has bowel movements, code the toileting hygiene based on the assistance needed by the patient when moving his or her bowels</a:t>
            </a:r>
          </a:p>
          <a:p>
            <a:pPr marL="690563" lvl="1" indent="-290513">
              <a:lnSpc>
                <a:spcPct val="100000"/>
              </a:lnSpc>
              <a:spcBef>
                <a:spcPts val="0"/>
              </a:spcBef>
              <a:buClr>
                <a:srgbClr val="C00000"/>
              </a:buClr>
              <a:buFont typeface="Arial" panose="020B0604020202020204" pitchFamily="34" charset="0"/>
              <a:buChar char="•"/>
            </a:pPr>
            <a:endParaRPr lang="en-US" dirty="0"/>
          </a:p>
          <a:p>
            <a:pPr marL="690563" lvl="1" indent="-290513">
              <a:lnSpc>
                <a:spcPct val="100000"/>
              </a:lnSpc>
              <a:spcBef>
                <a:spcPts val="0"/>
              </a:spcBef>
              <a:buClr>
                <a:srgbClr val="C00000"/>
              </a:buClr>
              <a:buFont typeface="Arial" panose="020B0604020202020204" pitchFamily="34" charset="0"/>
              <a:buChar char="•"/>
            </a:pPr>
            <a:r>
              <a:rPr lang="en-US" dirty="0"/>
              <a:t>If the patient completes a bladder or bowel in bed, code Toileting hygiene based on the patient’s need for assistance in managing clothing and perineal cleansing</a:t>
            </a:r>
          </a:p>
          <a:p>
            <a:pPr marL="690563" lvl="1" indent="-339725">
              <a:lnSpc>
                <a:spcPct val="100000"/>
              </a:lnSpc>
              <a:buClr>
                <a:schemeClr val="accent2"/>
              </a:buClr>
              <a:buFont typeface="Arial" panose="020B0604020202020204" pitchFamily="34" charset="0"/>
              <a:buChar char="•"/>
            </a:pPr>
            <a:endParaRPr lang="en-US" sz="1600" dirty="0"/>
          </a:p>
          <a:p>
            <a:pPr marL="690563" lvl="1" indent="-339725">
              <a:lnSpc>
                <a:spcPct val="100000"/>
              </a:lnSpc>
              <a:buClr>
                <a:schemeClr val="accent2"/>
              </a:buClr>
              <a:buFont typeface="Arial" panose="020B0604020202020204" pitchFamily="34" charset="0"/>
              <a:buChar char="•"/>
            </a:pPr>
            <a:endParaRPr lang="en-US" sz="1600" dirty="0"/>
          </a:p>
          <a:p>
            <a:pPr marL="969963" lvl="1" indent="-342900">
              <a:lnSpc>
                <a:spcPct val="100000"/>
              </a:lnSpc>
              <a:spcBef>
                <a:spcPts val="0"/>
              </a:spcBef>
              <a:buClr>
                <a:schemeClr val="accent2"/>
              </a:buClr>
              <a:buFont typeface="Arial" panose="020B0604020202020204" pitchFamily="34" charset="0"/>
              <a:buChar char="•"/>
            </a:pPr>
            <a:endParaRPr lang="en-US" dirty="0"/>
          </a:p>
          <a:p>
            <a:pPr marL="969963" lvl="1" indent="-969963">
              <a:lnSpc>
                <a:spcPct val="100000"/>
              </a:lnSpc>
              <a:spcBef>
                <a:spcPts val="0"/>
              </a:spcBef>
              <a:buClr>
                <a:schemeClr val="accent2"/>
              </a:buClr>
              <a:buFont typeface="Wingdings" panose="05000000000000000000" pitchFamily="2" charset="2"/>
              <a:buChar char="q"/>
            </a:pPr>
            <a:endParaRPr lang="en-US" dirty="0"/>
          </a:p>
          <a:p>
            <a:pPr marL="339725" indent="-339725">
              <a:buClr>
                <a:schemeClr val="accent2"/>
              </a:buClr>
              <a:buFont typeface="Wingdings" panose="05000000000000000000" pitchFamily="2" charset="2"/>
              <a:buChar char="q"/>
            </a:pPr>
            <a:endParaRPr lang="en-US" sz="1800" dirty="0"/>
          </a:p>
          <a:p>
            <a:pPr marL="339725" indent="-339725">
              <a:buClr>
                <a:schemeClr val="accent2"/>
              </a:buClr>
              <a:buFont typeface="Wingdings" panose="05000000000000000000" pitchFamily="2" charset="2"/>
              <a:buChar char="q"/>
            </a:pPr>
            <a:endParaRPr lang="en-US" sz="1800" dirty="0"/>
          </a:p>
          <a:p>
            <a:pPr marL="339725" indent="-339725">
              <a:buClr>
                <a:schemeClr val="accent2"/>
              </a:buClr>
              <a:buFont typeface="Wingdings" panose="05000000000000000000" pitchFamily="2" charset="2"/>
              <a:buChar char="q"/>
            </a:pPr>
            <a:endParaRPr lang="en-US" sz="1800" dirty="0"/>
          </a:p>
          <a:p>
            <a:pPr marL="463550" indent="-409575">
              <a:lnSpc>
                <a:spcPct val="100000"/>
              </a:lnSpc>
              <a:spcBef>
                <a:spcPts val="0"/>
              </a:spcBef>
              <a:buClr>
                <a:srgbClr val="C00000"/>
              </a:buClr>
              <a:buFont typeface="+mj-lt"/>
              <a:buAutoNum type="arabicPeriod" startAt="7"/>
            </a:pPr>
            <a:endParaRPr lang="en-US" sz="1800"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dirty="0"/>
          </a:p>
        </p:txBody>
      </p:sp>
    </p:spTree>
    <p:extLst>
      <p:ext uri="{BB962C8B-B14F-4D97-AF65-F5344CB8AC3E}">
        <p14:creationId xmlns:p14="http://schemas.microsoft.com/office/powerpoint/2010/main" val="34977581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599440" y="629920"/>
            <a:ext cx="10474960" cy="5847080"/>
          </a:xfrm>
        </p:spPr>
        <p:txBody>
          <a:bodyPr/>
          <a:lstStyle/>
          <a:p>
            <a:pPr marL="339725" indent="-339725">
              <a:lnSpc>
                <a:spcPct val="100000"/>
              </a:lnSpc>
              <a:buClr>
                <a:srgbClr val="C00000"/>
              </a:buClr>
              <a:buFont typeface="Wingdings" panose="05000000000000000000" pitchFamily="2" charset="2"/>
              <a:buChar char="q"/>
            </a:pPr>
            <a:r>
              <a:rPr lang="en-US" sz="1800" b="1" dirty="0">
                <a:solidFill>
                  <a:srgbClr val="C00000"/>
                </a:solidFill>
              </a:rPr>
              <a:t>SHOWER / BATH:</a:t>
            </a:r>
          </a:p>
          <a:p>
            <a:pPr marL="687388" indent="-287338">
              <a:lnSpc>
                <a:spcPct val="100000"/>
              </a:lnSpc>
              <a:spcBef>
                <a:spcPts val="0"/>
              </a:spcBef>
              <a:buClr>
                <a:srgbClr val="C00000"/>
              </a:buClr>
              <a:buFont typeface="Arial" panose="020B0604020202020204" pitchFamily="34" charset="0"/>
              <a:buChar char="•"/>
            </a:pPr>
            <a:endParaRPr lang="en-US" sz="1800" dirty="0"/>
          </a:p>
          <a:p>
            <a:pPr marL="687388" indent="-287338">
              <a:lnSpc>
                <a:spcPct val="100000"/>
              </a:lnSpc>
              <a:spcBef>
                <a:spcPts val="0"/>
              </a:spcBef>
              <a:buClr>
                <a:srgbClr val="C00000"/>
              </a:buClr>
              <a:buFont typeface="Arial" panose="020B0604020202020204" pitchFamily="34" charset="0"/>
              <a:buChar char="•"/>
            </a:pPr>
            <a:r>
              <a:rPr lang="en-US" dirty="0"/>
              <a:t>Assessment can take place in a shower or bath, at a sink, or at the bedside (i.e., full body sponge bath)</a:t>
            </a:r>
          </a:p>
          <a:p>
            <a:pPr marL="687388" indent="-287338">
              <a:lnSpc>
                <a:spcPct val="100000"/>
              </a:lnSpc>
              <a:spcBef>
                <a:spcPts val="0"/>
              </a:spcBef>
              <a:buClr>
                <a:srgbClr val="C00000"/>
              </a:buClr>
              <a:buFont typeface="Arial" panose="020B0604020202020204" pitchFamily="34" charset="0"/>
              <a:buChar char="•"/>
            </a:pPr>
            <a:endParaRPr lang="en-US" dirty="0"/>
          </a:p>
          <a:p>
            <a:pPr marL="687388" indent="-287338">
              <a:lnSpc>
                <a:spcPct val="100000"/>
              </a:lnSpc>
              <a:spcBef>
                <a:spcPts val="0"/>
              </a:spcBef>
              <a:buClr>
                <a:srgbClr val="C00000"/>
              </a:buClr>
              <a:buFont typeface="Arial" panose="020B0604020202020204" pitchFamily="34" charset="0"/>
              <a:buChar char="•"/>
            </a:pPr>
            <a:r>
              <a:rPr lang="en-US" dirty="0"/>
              <a:t>Shower/bathe self includes the ability to wash, rinse, and dry the face, upper and lower body, perineal area, and feet. Do not include washing, rinsing, and drying the patient’s back or hair. </a:t>
            </a:r>
          </a:p>
          <a:p>
            <a:pPr marL="687388" indent="-287338">
              <a:lnSpc>
                <a:spcPct val="100000"/>
              </a:lnSpc>
              <a:spcBef>
                <a:spcPts val="0"/>
              </a:spcBef>
              <a:buClr>
                <a:srgbClr val="C00000"/>
              </a:buClr>
              <a:buFont typeface="Arial" panose="020B0604020202020204" pitchFamily="34" charset="0"/>
              <a:buChar char="•"/>
            </a:pPr>
            <a:endParaRPr lang="en-US" dirty="0"/>
          </a:p>
          <a:p>
            <a:pPr marL="687388" indent="-287338">
              <a:lnSpc>
                <a:spcPct val="100000"/>
              </a:lnSpc>
              <a:spcBef>
                <a:spcPts val="0"/>
              </a:spcBef>
              <a:buClr>
                <a:srgbClr val="C00000"/>
              </a:buClr>
              <a:buFont typeface="Arial" panose="020B0604020202020204" pitchFamily="34" charset="0"/>
              <a:buChar char="•"/>
            </a:pPr>
            <a:r>
              <a:rPr lang="en-US" dirty="0"/>
              <a:t>Shower/bathe self does not include transferring in/out of a tub/shower.</a:t>
            </a:r>
          </a:p>
          <a:p>
            <a:pPr marL="687388" indent="-287338">
              <a:lnSpc>
                <a:spcPct val="100000"/>
              </a:lnSpc>
              <a:spcBef>
                <a:spcPts val="0"/>
              </a:spcBef>
              <a:buClr>
                <a:srgbClr val="C00000"/>
              </a:buClr>
              <a:buFont typeface="Arial" panose="020B0604020202020204" pitchFamily="34" charset="0"/>
              <a:buChar char="•"/>
            </a:pPr>
            <a:endParaRPr lang="en-US" dirty="0"/>
          </a:p>
          <a:p>
            <a:pPr marL="687388" indent="-287338">
              <a:lnSpc>
                <a:spcPct val="100000"/>
              </a:lnSpc>
              <a:spcBef>
                <a:spcPts val="0"/>
              </a:spcBef>
              <a:buClr>
                <a:srgbClr val="C00000"/>
              </a:buClr>
              <a:buFont typeface="Arial" panose="020B0604020202020204" pitchFamily="34" charset="0"/>
              <a:buChar char="•"/>
            </a:pPr>
            <a:r>
              <a:rPr lang="en-US" dirty="0"/>
              <a:t>If the patient bathes himself or herself and a helper sets up materials for bathing/showering, then code as 05, Setup or clean-up assistance. </a:t>
            </a:r>
          </a:p>
          <a:p>
            <a:pPr marL="687388" indent="-287338">
              <a:lnSpc>
                <a:spcPct val="100000"/>
              </a:lnSpc>
              <a:spcBef>
                <a:spcPts val="0"/>
              </a:spcBef>
              <a:buClr>
                <a:srgbClr val="C00000"/>
              </a:buClr>
              <a:buFont typeface="Arial" panose="020B0604020202020204" pitchFamily="34" charset="0"/>
              <a:buChar char="•"/>
            </a:pPr>
            <a:endParaRPr lang="en-US" dirty="0"/>
          </a:p>
          <a:p>
            <a:pPr marL="687388" indent="-287338">
              <a:lnSpc>
                <a:spcPct val="100000"/>
              </a:lnSpc>
              <a:spcBef>
                <a:spcPts val="0"/>
              </a:spcBef>
              <a:buClr>
                <a:srgbClr val="C00000"/>
              </a:buClr>
              <a:buFont typeface="Arial" panose="020B0604020202020204" pitchFamily="34" charset="0"/>
              <a:buChar char="•"/>
            </a:pPr>
            <a:r>
              <a:rPr lang="en-US" dirty="0"/>
              <a:t>If the patient cannot bathe his or her entire body because of a medical condition, then code Shower/bathe self based on the amount of assistance needed to complete the activity </a:t>
            </a:r>
            <a:endParaRPr lang="en-US" sz="2800" dirty="0"/>
          </a:p>
          <a:p>
            <a:pPr marL="969963" lvl="1" indent="-969963">
              <a:lnSpc>
                <a:spcPct val="100000"/>
              </a:lnSpc>
              <a:spcBef>
                <a:spcPts val="0"/>
              </a:spcBef>
              <a:buClr>
                <a:schemeClr val="accent2"/>
              </a:buClr>
              <a:buFont typeface="Wingdings" panose="05000000000000000000" pitchFamily="2" charset="2"/>
              <a:buChar char="q"/>
            </a:pPr>
            <a:endParaRPr lang="en-US" sz="2800" dirty="0"/>
          </a:p>
          <a:p>
            <a:pPr marL="339725" indent="-339725">
              <a:buClr>
                <a:schemeClr val="accent2"/>
              </a:buClr>
              <a:buFont typeface="Wingdings" panose="05000000000000000000" pitchFamily="2" charset="2"/>
              <a:buChar char="q"/>
            </a:pPr>
            <a:endParaRPr lang="en-US" sz="1800" dirty="0"/>
          </a:p>
          <a:p>
            <a:pPr marL="339725" indent="-339725">
              <a:buClr>
                <a:schemeClr val="accent2"/>
              </a:buClr>
              <a:buFont typeface="Wingdings" panose="05000000000000000000" pitchFamily="2" charset="2"/>
              <a:buChar char="q"/>
            </a:pPr>
            <a:endParaRPr lang="en-US" sz="1800" dirty="0"/>
          </a:p>
          <a:p>
            <a:pPr marL="339725" indent="-339725">
              <a:buClr>
                <a:schemeClr val="accent2"/>
              </a:buClr>
              <a:buFont typeface="Wingdings" panose="05000000000000000000" pitchFamily="2" charset="2"/>
              <a:buChar char="q"/>
            </a:pPr>
            <a:endParaRPr lang="en-US" sz="1800" dirty="0"/>
          </a:p>
          <a:p>
            <a:pPr marL="463550" indent="-409575">
              <a:lnSpc>
                <a:spcPct val="100000"/>
              </a:lnSpc>
              <a:spcBef>
                <a:spcPts val="0"/>
              </a:spcBef>
              <a:buClr>
                <a:srgbClr val="C00000"/>
              </a:buClr>
              <a:buFont typeface="+mj-lt"/>
              <a:buAutoNum type="arabicPeriod" startAt="7"/>
            </a:pPr>
            <a:endParaRPr lang="en-US" sz="1800"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54</a:t>
            </a:fld>
            <a:endParaRPr lang="en-US" dirty="0"/>
          </a:p>
        </p:txBody>
      </p:sp>
      <p:sp>
        <p:nvSpPr>
          <p:cNvPr id="5" name="Title 3">
            <a:extLst>
              <a:ext uri="{FF2B5EF4-FFF2-40B4-BE49-F238E27FC236}">
                <a16:creationId xmlns:a16="http://schemas.microsoft.com/office/drawing/2014/main" id="{70DDCC38-0740-4864-BCF4-7B59284C4164}"/>
              </a:ext>
            </a:extLst>
          </p:cNvPr>
          <p:cNvSpPr>
            <a:spLocks noGrp="1"/>
          </p:cNvSpPr>
          <p:nvPr>
            <p:ph type="title"/>
          </p:nvPr>
        </p:nvSpPr>
        <p:spPr>
          <a:xfrm>
            <a:off x="1752600" y="381000"/>
            <a:ext cx="8686800" cy="381000"/>
          </a:xfrm>
        </p:spPr>
        <p:txBody>
          <a:bodyPr>
            <a:normAutofit fontScale="90000"/>
          </a:bodyPr>
          <a:lstStyle/>
          <a:p>
            <a:r>
              <a:rPr lang="en-US" sz="2400" dirty="0">
                <a:solidFill>
                  <a:schemeClr val="bg1"/>
                </a:solidFill>
                <a:latin typeface="Verdana" panose="020B0604030504040204" pitchFamily="34" charset="0"/>
                <a:ea typeface="+mn-ea"/>
              </a:rPr>
              <a:t>Coding Tips </a:t>
            </a:r>
          </a:p>
        </p:txBody>
      </p:sp>
    </p:spTree>
    <p:extLst>
      <p:ext uri="{BB962C8B-B14F-4D97-AF65-F5344CB8AC3E}">
        <p14:creationId xmlns:p14="http://schemas.microsoft.com/office/powerpoint/2010/main" val="31828468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701040" y="675640"/>
            <a:ext cx="10622280" cy="5486400"/>
          </a:xfrm>
        </p:spPr>
        <p:txBody>
          <a:bodyPr>
            <a:normAutofit lnSpcReduction="10000"/>
          </a:bodyPr>
          <a:lstStyle/>
          <a:p>
            <a:pPr marL="339725" indent="-339725">
              <a:lnSpc>
                <a:spcPct val="100000"/>
              </a:lnSpc>
              <a:buClr>
                <a:srgbClr val="C00000"/>
              </a:buClr>
              <a:buFont typeface="Wingdings" panose="05000000000000000000" pitchFamily="2" charset="2"/>
              <a:buChar char="q"/>
            </a:pPr>
            <a:r>
              <a:rPr lang="en-US" sz="1800" b="1" dirty="0">
                <a:solidFill>
                  <a:srgbClr val="C00000"/>
                </a:solidFill>
              </a:rPr>
              <a:t>UPPER &amp; LOWER BODY DRESSING:</a:t>
            </a:r>
          </a:p>
          <a:p>
            <a:pPr marL="687388" indent="-287338">
              <a:lnSpc>
                <a:spcPct val="100000"/>
              </a:lnSpc>
              <a:spcBef>
                <a:spcPts val="0"/>
              </a:spcBef>
              <a:buClr>
                <a:srgbClr val="C00000"/>
              </a:buClr>
              <a:buFont typeface="Arial" panose="020B0604020202020204" pitchFamily="34" charset="0"/>
              <a:buChar char="•"/>
            </a:pPr>
            <a:endParaRPr lang="en-US" sz="1600" dirty="0"/>
          </a:p>
          <a:p>
            <a:pPr marL="687388" indent="-287338">
              <a:lnSpc>
                <a:spcPct val="100000"/>
              </a:lnSpc>
              <a:spcBef>
                <a:spcPts val="0"/>
              </a:spcBef>
              <a:buClr>
                <a:srgbClr val="C00000"/>
              </a:buClr>
              <a:buFont typeface="Arial" panose="020B0604020202020204" pitchFamily="34" charset="0"/>
              <a:buChar char="•"/>
            </a:pPr>
            <a:r>
              <a:rPr lang="en-US" dirty="0"/>
              <a:t>The following items are considered a piece of clothing when coding the dressing items:</a:t>
            </a:r>
          </a:p>
          <a:p>
            <a:pPr marL="1038226" lvl="1" indent="-287338">
              <a:lnSpc>
                <a:spcPct val="100000"/>
              </a:lnSpc>
              <a:spcBef>
                <a:spcPts val="0"/>
              </a:spcBef>
              <a:buClr>
                <a:srgbClr val="C00000"/>
              </a:buClr>
              <a:buFont typeface="Arial" panose="020B0604020202020204" pitchFamily="34" charset="0"/>
              <a:buChar char="•"/>
            </a:pPr>
            <a:endParaRPr lang="en-US" b="1" dirty="0"/>
          </a:p>
          <a:p>
            <a:pPr marL="1038226" lvl="1" indent="-287338">
              <a:lnSpc>
                <a:spcPct val="100000"/>
              </a:lnSpc>
              <a:spcBef>
                <a:spcPts val="0"/>
              </a:spcBef>
              <a:buClr>
                <a:srgbClr val="C00000"/>
              </a:buClr>
              <a:buFont typeface="Arial" panose="020B0604020202020204" pitchFamily="34" charset="0"/>
              <a:buChar char="•"/>
            </a:pPr>
            <a:r>
              <a:rPr lang="en-US" b="1" dirty="0"/>
              <a:t>Other upper body dressing examples</a:t>
            </a:r>
            <a:r>
              <a:rPr lang="en-US" dirty="0"/>
              <a:t>: thoracic-lumbar-sacrum orthosis (TLSO), abdominal binder, back brace, stump sock/shrinker, upper body support device, neck support, hand or arm prosthetic/orthotic.</a:t>
            </a:r>
          </a:p>
          <a:p>
            <a:pPr marL="1038226" lvl="1" indent="-287338">
              <a:spcBef>
                <a:spcPts val="0"/>
              </a:spcBef>
              <a:buClr>
                <a:srgbClr val="C00000"/>
              </a:buClr>
            </a:pPr>
            <a:endParaRPr lang="en-US" b="1" dirty="0"/>
          </a:p>
          <a:p>
            <a:pPr marL="1038226" lvl="1" indent="-287338">
              <a:spcBef>
                <a:spcPts val="0"/>
              </a:spcBef>
              <a:buClr>
                <a:srgbClr val="C00000"/>
              </a:buClr>
            </a:pPr>
            <a:r>
              <a:rPr lang="en-US" b="1" dirty="0"/>
              <a:t>Other lower body dressing examples</a:t>
            </a:r>
            <a:r>
              <a:rPr lang="en-US" dirty="0"/>
              <a:t>: knee brace, elastic bandage, stump sock/shrinker, lower-limb prosthesis. o Footwear examples: ankle-foot orthosis (AFO), elastic bandages, foot orthotics, orthopedic walking boots, compression stockings (considered footwear because of dressing don/doff over foot).   </a:t>
            </a:r>
          </a:p>
          <a:p>
            <a:pPr marL="400050" indent="0">
              <a:lnSpc>
                <a:spcPct val="100000"/>
              </a:lnSpc>
              <a:spcBef>
                <a:spcPts val="0"/>
              </a:spcBef>
              <a:buClr>
                <a:srgbClr val="C00000"/>
              </a:buClr>
              <a:buNone/>
            </a:pPr>
            <a:endParaRPr lang="en-US" dirty="0"/>
          </a:p>
          <a:p>
            <a:pPr marL="687388" indent="-287338">
              <a:lnSpc>
                <a:spcPct val="100000"/>
              </a:lnSpc>
              <a:spcBef>
                <a:spcPts val="0"/>
              </a:spcBef>
              <a:buClr>
                <a:srgbClr val="C00000"/>
              </a:buClr>
              <a:buFont typeface="Arial" panose="020B0604020202020204" pitchFamily="34" charset="0"/>
              <a:buChar char="•"/>
            </a:pPr>
            <a:r>
              <a:rPr lang="en-US" dirty="0"/>
              <a:t>For both upper &amp; lower - If donning and doffing an elastic bandage, elastic stockings, or an orthosis or prosthesis occurs while the patient is dressing/undressing, then count the elastic bandage/elastic stocking/orthotic/prosthesis as a piece of clothing when determining the amount of assistance the patient needs when coding the dressing item</a:t>
            </a:r>
          </a:p>
          <a:p>
            <a:pPr marL="638176" indent="-287338">
              <a:spcBef>
                <a:spcPts val="0"/>
              </a:spcBef>
              <a:buClr>
                <a:srgbClr val="C00000"/>
              </a:buClr>
            </a:pPr>
            <a:endParaRPr lang="en-US" dirty="0"/>
          </a:p>
          <a:p>
            <a:pPr marL="750888" lvl="1" indent="0">
              <a:lnSpc>
                <a:spcPct val="100000"/>
              </a:lnSpc>
              <a:spcBef>
                <a:spcPts val="0"/>
              </a:spcBef>
              <a:buClr>
                <a:schemeClr val="accent2"/>
              </a:buClr>
              <a:buNone/>
            </a:pPr>
            <a:endParaRPr lang="en-US" dirty="0"/>
          </a:p>
          <a:p>
            <a:pPr marL="350838" lvl="1" indent="0">
              <a:lnSpc>
                <a:spcPct val="100000"/>
              </a:lnSpc>
              <a:buClr>
                <a:schemeClr val="accent2"/>
              </a:buClr>
              <a:buNone/>
            </a:pPr>
            <a:r>
              <a:rPr lang="en-US" dirty="0"/>
              <a:t> </a:t>
            </a:r>
            <a:endParaRPr lang="en-US" sz="1600" dirty="0"/>
          </a:p>
          <a:p>
            <a:pPr marL="463550" indent="-409575">
              <a:lnSpc>
                <a:spcPct val="100000"/>
              </a:lnSpc>
              <a:spcBef>
                <a:spcPts val="0"/>
              </a:spcBef>
              <a:buClr>
                <a:srgbClr val="C00000"/>
              </a:buClr>
              <a:buFont typeface="Arial" panose="020B0604020202020204" pitchFamily="34" charset="0"/>
              <a:buChar char="•"/>
            </a:pPr>
            <a:endParaRPr lang="en-US" sz="1600" dirty="0"/>
          </a:p>
          <a:p>
            <a:pPr marL="690563" lvl="1" indent="-339725">
              <a:lnSpc>
                <a:spcPct val="100000"/>
              </a:lnSpc>
              <a:buClr>
                <a:schemeClr val="accent2"/>
              </a:buClr>
              <a:buFont typeface="Arial" panose="020B0604020202020204" pitchFamily="34" charset="0"/>
              <a:buChar char="•"/>
            </a:pPr>
            <a:endParaRPr lang="en-US" sz="1600" dirty="0"/>
          </a:p>
          <a:p>
            <a:pPr marL="690563" lvl="1" indent="-339725">
              <a:lnSpc>
                <a:spcPct val="100000"/>
              </a:lnSpc>
              <a:buClr>
                <a:schemeClr val="accent2"/>
              </a:buClr>
              <a:buFont typeface="Arial" panose="020B0604020202020204" pitchFamily="34" charset="0"/>
              <a:buChar char="•"/>
            </a:pPr>
            <a:endParaRPr lang="en-US" sz="1600" dirty="0"/>
          </a:p>
          <a:p>
            <a:pPr marL="969963" lvl="1" indent="-342900">
              <a:lnSpc>
                <a:spcPct val="100000"/>
              </a:lnSpc>
              <a:spcBef>
                <a:spcPts val="0"/>
              </a:spcBef>
              <a:buClr>
                <a:schemeClr val="accent2"/>
              </a:buClr>
              <a:buFont typeface="Arial" panose="020B0604020202020204" pitchFamily="34" charset="0"/>
              <a:buChar char="•"/>
            </a:pPr>
            <a:endParaRPr lang="en-US" dirty="0"/>
          </a:p>
          <a:p>
            <a:pPr marL="969963" lvl="1" indent="-969963">
              <a:lnSpc>
                <a:spcPct val="100000"/>
              </a:lnSpc>
              <a:spcBef>
                <a:spcPts val="0"/>
              </a:spcBef>
              <a:buClr>
                <a:schemeClr val="accent2"/>
              </a:buClr>
              <a:buFont typeface="Wingdings" panose="05000000000000000000" pitchFamily="2" charset="2"/>
              <a:buChar char="q"/>
            </a:pPr>
            <a:endParaRPr lang="en-US" dirty="0"/>
          </a:p>
          <a:p>
            <a:pPr marL="339725" indent="-339725">
              <a:buClr>
                <a:schemeClr val="accent2"/>
              </a:buClr>
              <a:buFont typeface="Wingdings" panose="05000000000000000000" pitchFamily="2" charset="2"/>
              <a:buChar char="q"/>
            </a:pPr>
            <a:endParaRPr lang="en-US" sz="1800" dirty="0"/>
          </a:p>
          <a:p>
            <a:pPr marL="339725" indent="-339725">
              <a:buClr>
                <a:schemeClr val="accent2"/>
              </a:buClr>
              <a:buFont typeface="Wingdings" panose="05000000000000000000" pitchFamily="2" charset="2"/>
              <a:buChar char="q"/>
            </a:pPr>
            <a:endParaRPr lang="en-US" sz="1800" dirty="0"/>
          </a:p>
          <a:p>
            <a:pPr marL="339725" indent="-339725">
              <a:buClr>
                <a:schemeClr val="accent2"/>
              </a:buClr>
              <a:buFont typeface="Wingdings" panose="05000000000000000000" pitchFamily="2" charset="2"/>
              <a:buChar char="q"/>
            </a:pPr>
            <a:endParaRPr lang="en-US" sz="1800" dirty="0"/>
          </a:p>
          <a:p>
            <a:pPr marL="463550" indent="-409575">
              <a:lnSpc>
                <a:spcPct val="100000"/>
              </a:lnSpc>
              <a:spcBef>
                <a:spcPts val="0"/>
              </a:spcBef>
              <a:buClr>
                <a:srgbClr val="C00000"/>
              </a:buClr>
              <a:buFont typeface="+mj-lt"/>
              <a:buAutoNum type="arabicPeriod" startAt="7"/>
            </a:pPr>
            <a:endParaRPr lang="en-US" sz="1800"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55</a:t>
            </a:fld>
            <a:endParaRPr lang="en-US" dirty="0"/>
          </a:p>
        </p:txBody>
      </p:sp>
      <p:sp>
        <p:nvSpPr>
          <p:cNvPr id="5" name="Title 3">
            <a:extLst>
              <a:ext uri="{FF2B5EF4-FFF2-40B4-BE49-F238E27FC236}">
                <a16:creationId xmlns:a16="http://schemas.microsoft.com/office/drawing/2014/main" id="{70DDCC38-0740-4864-BCF4-7B59284C4164}"/>
              </a:ext>
            </a:extLst>
          </p:cNvPr>
          <p:cNvSpPr>
            <a:spLocks noGrp="1"/>
          </p:cNvSpPr>
          <p:nvPr>
            <p:ph type="title"/>
          </p:nvPr>
        </p:nvSpPr>
        <p:spPr>
          <a:xfrm>
            <a:off x="1752600" y="381000"/>
            <a:ext cx="8686800" cy="381000"/>
          </a:xfrm>
        </p:spPr>
        <p:txBody>
          <a:bodyPr>
            <a:normAutofit fontScale="90000"/>
          </a:bodyPr>
          <a:lstStyle/>
          <a:p>
            <a:r>
              <a:rPr lang="en-US" sz="2400" dirty="0">
                <a:solidFill>
                  <a:schemeClr val="bg1"/>
                </a:solidFill>
                <a:latin typeface="Verdana" panose="020B0604030504040204" pitchFamily="34" charset="0"/>
                <a:ea typeface="+mn-ea"/>
              </a:rPr>
              <a:t>Coding Tips </a:t>
            </a:r>
          </a:p>
        </p:txBody>
      </p:sp>
    </p:spTree>
    <p:extLst>
      <p:ext uri="{BB962C8B-B14F-4D97-AF65-F5344CB8AC3E}">
        <p14:creationId xmlns:p14="http://schemas.microsoft.com/office/powerpoint/2010/main" val="26651121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436880" y="466725"/>
            <a:ext cx="10899140" cy="5486400"/>
          </a:xfrm>
        </p:spPr>
        <p:txBody>
          <a:bodyPr>
            <a:normAutofit fontScale="62500" lnSpcReduction="20000"/>
          </a:bodyPr>
          <a:lstStyle/>
          <a:p>
            <a:pPr marL="339725" indent="-339725">
              <a:lnSpc>
                <a:spcPct val="100000"/>
              </a:lnSpc>
              <a:buClr>
                <a:srgbClr val="C00000"/>
              </a:buClr>
              <a:buFont typeface="Wingdings" panose="05000000000000000000" pitchFamily="2" charset="2"/>
              <a:buChar char="q"/>
            </a:pPr>
            <a:r>
              <a:rPr lang="en-US" sz="2900" b="1" dirty="0">
                <a:solidFill>
                  <a:srgbClr val="C00000"/>
                </a:solidFill>
              </a:rPr>
              <a:t>UPPER BODY DRESSING:</a:t>
            </a:r>
          </a:p>
          <a:p>
            <a:pPr marL="687388" indent="-287338">
              <a:lnSpc>
                <a:spcPct val="100000"/>
              </a:lnSpc>
              <a:spcBef>
                <a:spcPts val="0"/>
              </a:spcBef>
              <a:buClr>
                <a:srgbClr val="C00000"/>
              </a:buClr>
              <a:buFont typeface="Arial" panose="020B0604020202020204" pitchFamily="34" charset="0"/>
              <a:buChar char="•"/>
            </a:pPr>
            <a:endParaRPr lang="en-US" sz="2300" dirty="0"/>
          </a:p>
          <a:p>
            <a:pPr marL="687388" indent="-287338">
              <a:lnSpc>
                <a:spcPct val="100000"/>
              </a:lnSpc>
              <a:spcBef>
                <a:spcPts val="0"/>
              </a:spcBef>
              <a:buClr>
                <a:srgbClr val="C00000"/>
              </a:buClr>
              <a:buFont typeface="Arial" panose="020B0604020202020204" pitchFamily="34" charset="0"/>
              <a:buChar char="•"/>
            </a:pPr>
            <a:r>
              <a:rPr lang="en-US" sz="3200" dirty="0"/>
              <a:t>Includes bra, undershirt, button-down  shirt, pullover shirt, dresses, sweatshirt, sweater, nightgown </a:t>
            </a:r>
            <a:r>
              <a:rPr lang="en-US" sz="3200" b="1" u="sng" dirty="0">
                <a:solidFill>
                  <a:srgbClr val="C00000"/>
                </a:solidFill>
              </a:rPr>
              <a:t>(NOT hospital gown), </a:t>
            </a:r>
            <a:r>
              <a:rPr lang="en-US" sz="3200" dirty="0"/>
              <a:t>and pajama top</a:t>
            </a:r>
          </a:p>
          <a:p>
            <a:pPr marL="687388" indent="-287338">
              <a:lnSpc>
                <a:spcPct val="100000"/>
              </a:lnSpc>
              <a:spcBef>
                <a:spcPts val="0"/>
              </a:spcBef>
              <a:buClr>
                <a:srgbClr val="C00000"/>
              </a:buClr>
              <a:buFont typeface="Arial" panose="020B0604020202020204" pitchFamily="34" charset="0"/>
              <a:buChar char="•"/>
            </a:pPr>
            <a:endParaRPr lang="en-US" sz="3200" dirty="0"/>
          </a:p>
          <a:p>
            <a:pPr marL="687388" indent="-287338">
              <a:lnSpc>
                <a:spcPct val="100000"/>
              </a:lnSpc>
              <a:spcBef>
                <a:spcPts val="0"/>
              </a:spcBef>
              <a:buClr>
                <a:srgbClr val="C00000"/>
              </a:buClr>
              <a:buFont typeface="Arial" panose="020B0604020202020204" pitchFamily="34" charset="0"/>
              <a:buChar char="•"/>
            </a:pPr>
            <a:r>
              <a:rPr lang="en-US" sz="3200" dirty="0"/>
              <a:t>If the patient dresses himself or herself and a helper retrieves or puts away the patient’s clothing, then code 05, Setup or clean-up assistance.</a:t>
            </a:r>
          </a:p>
          <a:p>
            <a:pPr marL="687388" indent="-287338">
              <a:lnSpc>
                <a:spcPct val="100000"/>
              </a:lnSpc>
              <a:spcBef>
                <a:spcPts val="0"/>
              </a:spcBef>
              <a:buClr>
                <a:srgbClr val="C00000"/>
              </a:buClr>
              <a:buFont typeface="Arial" panose="020B0604020202020204" pitchFamily="34" charset="0"/>
              <a:buChar char="•"/>
            </a:pPr>
            <a:endParaRPr lang="en-US" sz="3200" dirty="0"/>
          </a:p>
          <a:p>
            <a:pPr marL="687388" indent="-287338">
              <a:lnSpc>
                <a:spcPct val="100000"/>
              </a:lnSpc>
              <a:spcBef>
                <a:spcPts val="0"/>
              </a:spcBef>
              <a:buClr>
                <a:srgbClr val="C00000"/>
              </a:buClr>
              <a:buFont typeface="Arial" panose="020B0604020202020204" pitchFamily="34" charset="0"/>
              <a:buChar char="•"/>
            </a:pPr>
            <a:r>
              <a:rPr lang="en-US" sz="3200" dirty="0"/>
              <a:t>Helper assistance with buttons and/or fasteners is considered touching assistance = 04</a:t>
            </a:r>
          </a:p>
          <a:p>
            <a:pPr marL="687388" indent="-287338">
              <a:lnSpc>
                <a:spcPct val="100000"/>
              </a:lnSpc>
              <a:spcBef>
                <a:spcPts val="0"/>
              </a:spcBef>
              <a:buClr>
                <a:schemeClr val="accent2"/>
              </a:buClr>
              <a:buFont typeface="Arial" panose="020B0604020202020204" pitchFamily="34" charset="0"/>
              <a:buChar char="•"/>
            </a:pPr>
            <a:endParaRPr lang="en-US" sz="2300" dirty="0"/>
          </a:p>
          <a:p>
            <a:pPr marL="339725" indent="-339725">
              <a:lnSpc>
                <a:spcPct val="100000"/>
              </a:lnSpc>
              <a:buClr>
                <a:srgbClr val="C00000"/>
              </a:buClr>
              <a:buFont typeface="Wingdings" panose="05000000000000000000" pitchFamily="2" charset="2"/>
              <a:buChar char="q"/>
            </a:pPr>
            <a:r>
              <a:rPr lang="en-US" sz="2900" b="1" dirty="0">
                <a:solidFill>
                  <a:srgbClr val="C00000"/>
                </a:solidFill>
              </a:rPr>
              <a:t>LOWER BODY DRESSING:</a:t>
            </a:r>
          </a:p>
          <a:p>
            <a:pPr marL="0" indent="0">
              <a:lnSpc>
                <a:spcPct val="100000"/>
              </a:lnSpc>
              <a:buClr>
                <a:schemeClr val="accent2"/>
              </a:buClr>
              <a:buNone/>
            </a:pPr>
            <a:endParaRPr lang="en-US" sz="3100" b="1" dirty="0">
              <a:solidFill>
                <a:srgbClr val="C00000"/>
              </a:solidFill>
            </a:endParaRPr>
          </a:p>
          <a:p>
            <a:pPr marL="687388" indent="-287338">
              <a:lnSpc>
                <a:spcPct val="100000"/>
              </a:lnSpc>
              <a:spcBef>
                <a:spcPts val="0"/>
              </a:spcBef>
              <a:buClr>
                <a:srgbClr val="C00000"/>
              </a:buClr>
              <a:buFont typeface="Arial" panose="020B0604020202020204" pitchFamily="34" charset="0"/>
              <a:buChar char="•"/>
            </a:pPr>
            <a:r>
              <a:rPr lang="en-US" sz="3200" dirty="0"/>
              <a:t>Helper assistance with buttons and/or fasteners, buckling the belt, attaching the suspenders to the pants are all considered touching assistance = 04</a:t>
            </a:r>
          </a:p>
          <a:p>
            <a:pPr marL="1038226" lvl="1" indent="-287338">
              <a:lnSpc>
                <a:spcPct val="100000"/>
              </a:lnSpc>
              <a:spcBef>
                <a:spcPts val="0"/>
              </a:spcBef>
              <a:buClr>
                <a:srgbClr val="C00000"/>
              </a:buClr>
              <a:buFont typeface="Arial" panose="020B0604020202020204" pitchFamily="34" charset="0"/>
              <a:buChar char="•"/>
            </a:pPr>
            <a:r>
              <a:rPr lang="en-US" sz="3200" dirty="0"/>
              <a:t>Includes underwear, incontinence brief, slacks, short, capri pants, pajama bottoms, and skirts</a:t>
            </a:r>
          </a:p>
          <a:p>
            <a:pPr marL="1025525" lvl="2" indent="-287338">
              <a:lnSpc>
                <a:spcPct val="100000"/>
              </a:lnSpc>
              <a:spcBef>
                <a:spcPts val="0"/>
              </a:spcBef>
              <a:buClr>
                <a:srgbClr val="C00000"/>
              </a:buClr>
              <a:buFont typeface="Arial" panose="020B0604020202020204" pitchFamily="34" charset="0"/>
              <a:buChar char="•"/>
            </a:pPr>
            <a:endParaRPr lang="en-US" sz="3200" dirty="0"/>
          </a:p>
          <a:p>
            <a:pPr marL="1025525" lvl="2" indent="-287338">
              <a:lnSpc>
                <a:spcPct val="100000"/>
              </a:lnSpc>
              <a:spcBef>
                <a:spcPts val="0"/>
              </a:spcBef>
              <a:buClr>
                <a:srgbClr val="C00000"/>
              </a:buClr>
              <a:buFont typeface="Arial" panose="020B0604020202020204" pitchFamily="34" charset="0"/>
              <a:buChar char="•"/>
            </a:pPr>
            <a:r>
              <a:rPr lang="en-US" sz="3200" dirty="0"/>
              <a:t>Other examples: knee brace, elastic bandage, stump sock/shrinker, lower-limb prosthesis </a:t>
            </a:r>
          </a:p>
          <a:p>
            <a:pPr marL="463550" indent="-409575">
              <a:lnSpc>
                <a:spcPct val="100000"/>
              </a:lnSpc>
              <a:spcBef>
                <a:spcPts val="0"/>
              </a:spcBef>
              <a:buClr>
                <a:srgbClr val="C00000"/>
              </a:buClr>
              <a:buFont typeface="Arial" panose="020B0604020202020204" pitchFamily="34" charset="0"/>
              <a:buChar char="•"/>
            </a:pPr>
            <a:endParaRPr lang="en-US" sz="3100" dirty="0"/>
          </a:p>
          <a:p>
            <a:pPr marL="687388" indent="-287338">
              <a:lnSpc>
                <a:spcPct val="100000"/>
              </a:lnSpc>
              <a:spcBef>
                <a:spcPts val="0"/>
              </a:spcBef>
              <a:buClr>
                <a:schemeClr val="accent2"/>
              </a:buClr>
              <a:buFont typeface="Arial" panose="020B0604020202020204" pitchFamily="34" charset="0"/>
              <a:buChar char="•"/>
            </a:pPr>
            <a:endParaRPr lang="en-US" sz="1600" dirty="0"/>
          </a:p>
          <a:p>
            <a:pPr marL="400050" indent="0">
              <a:lnSpc>
                <a:spcPct val="100000"/>
              </a:lnSpc>
              <a:spcBef>
                <a:spcPts val="0"/>
              </a:spcBef>
              <a:buClr>
                <a:schemeClr val="accent2"/>
              </a:buClr>
              <a:buNone/>
            </a:pPr>
            <a:r>
              <a:rPr lang="en-US" sz="1400" dirty="0"/>
              <a:t> </a:t>
            </a:r>
          </a:p>
          <a:p>
            <a:pPr marL="750888" lvl="1" indent="0">
              <a:lnSpc>
                <a:spcPct val="100000"/>
              </a:lnSpc>
              <a:spcBef>
                <a:spcPts val="0"/>
              </a:spcBef>
              <a:buClr>
                <a:schemeClr val="accent2"/>
              </a:buClr>
              <a:buNone/>
            </a:pPr>
            <a:endParaRPr lang="en-US" dirty="0"/>
          </a:p>
          <a:p>
            <a:pPr marL="350838" lvl="1" indent="0">
              <a:lnSpc>
                <a:spcPct val="100000"/>
              </a:lnSpc>
              <a:buClr>
                <a:schemeClr val="accent2"/>
              </a:buClr>
              <a:buNone/>
            </a:pPr>
            <a:r>
              <a:rPr lang="en-US" dirty="0"/>
              <a:t> </a:t>
            </a:r>
            <a:endParaRPr lang="en-US" sz="1600" dirty="0"/>
          </a:p>
          <a:p>
            <a:pPr marL="463550" indent="-409575">
              <a:lnSpc>
                <a:spcPct val="100000"/>
              </a:lnSpc>
              <a:spcBef>
                <a:spcPts val="0"/>
              </a:spcBef>
              <a:buClr>
                <a:srgbClr val="C00000"/>
              </a:buClr>
              <a:buFont typeface="Arial" panose="020B0604020202020204" pitchFamily="34" charset="0"/>
              <a:buChar char="•"/>
            </a:pPr>
            <a:endParaRPr lang="en-US" sz="1600" dirty="0"/>
          </a:p>
          <a:p>
            <a:pPr marL="690563" lvl="1" indent="-339725">
              <a:lnSpc>
                <a:spcPct val="100000"/>
              </a:lnSpc>
              <a:buClr>
                <a:schemeClr val="accent2"/>
              </a:buClr>
              <a:buFont typeface="Arial" panose="020B0604020202020204" pitchFamily="34" charset="0"/>
              <a:buChar char="•"/>
            </a:pPr>
            <a:endParaRPr lang="en-US" sz="1600" dirty="0"/>
          </a:p>
          <a:p>
            <a:pPr marL="690563" lvl="1" indent="-339725">
              <a:lnSpc>
                <a:spcPct val="100000"/>
              </a:lnSpc>
              <a:buClr>
                <a:schemeClr val="accent2"/>
              </a:buClr>
              <a:buFont typeface="Arial" panose="020B0604020202020204" pitchFamily="34" charset="0"/>
              <a:buChar char="•"/>
            </a:pPr>
            <a:endParaRPr lang="en-US" sz="1600" dirty="0"/>
          </a:p>
          <a:p>
            <a:pPr marL="969963" lvl="1" indent="-342900">
              <a:lnSpc>
                <a:spcPct val="100000"/>
              </a:lnSpc>
              <a:spcBef>
                <a:spcPts val="0"/>
              </a:spcBef>
              <a:buClr>
                <a:schemeClr val="accent2"/>
              </a:buClr>
              <a:buFont typeface="Arial" panose="020B0604020202020204" pitchFamily="34" charset="0"/>
              <a:buChar char="•"/>
            </a:pPr>
            <a:endParaRPr lang="en-US" dirty="0"/>
          </a:p>
          <a:p>
            <a:pPr marL="969963" lvl="1" indent="-969963">
              <a:lnSpc>
                <a:spcPct val="100000"/>
              </a:lnSpc>
              <a:spcBef>
                <a:spcPts val="0"/>
              </a:spcBef>
              <a:buClr>
                <a:schemeClr val="accent2"/>
              </a:buClr>
              <a:buFont typeface="Wingdings" panose="05000000000000000000" pitchFamily="2" charset="2"/>
              <a:buChar char="q"/>
            </a:pPr>
            <a:endParaRPr lang="en-US" dirty="0"/>
          </a:p>
          <a:p>
            <a:pPr marL="339725" indent="-339725">
              <a:buClr>
                <a:schemeClr val="accent2"/>
              </a:buClr>
              <a:buFont typeface="Wingdings" panose="05000000000000000000" pitchFamily="2" charset="2"/>
              <a:buChar char="q"/>
            </a:pPr>
            <a:endParaRPr lang="en-US" sz="1800" dirty="0"/>
          </a:p>
          <a:p>
            <a:pPr marL="339725" indent="-339725">
              <a:buClr>
                <a:schemeClr val="accent2"/>
              </a:buClr>
              <a:buFont typeface="Wingdings" panose="05000000000000000000" pitchFamily="2" charset="2"/>
              <a:buChar char="q"/>
            </a:pPr>
            <a:endParaRPr lang="en-US" sz="1800" dirty="0"/>
          </a:p>
          <a:p>
            <a:pPr marL="339725" indent="-339725">
              <a:buClr>
                <a:schemeClr val="accent2"/>
              </a:buClr>
              <a:buFont typeface="Wingdings" panose="05000000000000000000" pitchFamily="2" charset="2"/>
              <a:buChar char="q"/>
            </a:pPr>
            <a:endParaRPr lang="en-US" sz="1800" dirty="0"/>
          </a:p>
          <a:p>
            <a:pPr marL="463550" indent="-409575">
              <a:lnSpc>
                <a:spcPct val="100000"/>
              </a:lnSpc>
              <a:spcBef>
                <a:spcPts val="0"/>
              </a:spcBef>
              <a:buClr>
                <a:srgbClr val="C00000"/>
              </a:buClr>
              <a:buFont typeface="+mj-lt"/>
              <a:buAutoNum type="arabicPeriod" startAt="7"/>
            </a:pPr>
            <a:endParaRPr lang="en-US" sz="1800"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56</a:t>
            </a:fld>
            <a:endParaRPr lang="en-US" dirty="0"/>
          </a:p>
        </p:txBody>
      </p:sp>
    </p:spTree>
    <p:extLst>
      <p:ext uri="{BB962C8B-B14F-4D97-AF65-F5344CB8AC3E}">
        <p14:creationId xmlns:p14="http://schemas.microsoft.com/office/powerpoint/2010/main" val="42638577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467360" y="624840"/>
            <a:ext cx="10957560" cy="5486400"/>
          </a:xfrm>
        </p:spPr>
        <p:txBody>
          <a:bodyPr/>
          <a:lstStyle/>
          <a:p>
            <a:pPr marL="339725" indent="-339725">
              <a:buClr>
                <a:srgbClr val="C00000"/>
              </a:buClr>
              <a:buFont typeface="Wingdings" panose="05000000000000000000" pitchFamily="2" charset="2"/>
              <a:buChar char="q"/>
            </a:pPr>
            <a:r>
              <a:rPr lang="en-US" sz="1800" b="1" dirty="0">
                <a:solidFill>
                  <a:srgbClr val="C00000"/>
                </a:solidFill>
              </a:rPr>
              <a:t>PUTTING ON / TAKING OFF FOOTWEAR:</a:t>
            </a:r>
          </a:p>
          <a:p>
            <a:pPr marL="687388" indent="-287338">
              <a:lnSpc>
                <a:spcPct val="100000"/>
              </a:lnSpc>
              <a:spcBef>
                <a:spcPts val="0"/>
              </a:spcBef>
              <a:buClr>
                <a:schemeClr val="accent2"/>
              </a:buClr>
              <a:buFont typeface="Arial" panose="020B0604020202020204" pitchFamily="34" charset="0"/>
              <a:buChar char="•"/>
            </a:pPr>
            <a:endParaRPr lang="en-US" dirty="0"/>
          </a:p>
          <a:p>
            <a:pPr marL="814388" lvl="1" indent="-409575">
              <a:lnSpc>
                <a:spcPct val="100000"/>
              </a:lnSpc>
              <a:spcBef>
                <a:spcPts val="0"/>
              </a:spcBef>
              <a:buClr>
                <a:srgbClr val="C00000"/>
              </a:buClr>
              <a:buFont typeface="Arial" panose="020B0604020202020204" pitchFamily="34" charset="0"/>
              <a:buChar char="•"/>
            </a:pPr>
            <a:r>
              <a:rPr lang="en-US" sz="1800" dirty="0">
                <a:solidFill>
                  <a:srgbClr val="FF0000"/>
                </a:solidFill>
              </a:rPr>
              <a:t>Includes socks, shoes, boots, and running shoes</a:t>
            </a:r>
          </a:p>
          <a:p>
            <a:pPr marL="1152525" lvl="2" indent="-298450">
              <a:lnSpc>
                <a:spcPct val="100000"/>
              </a:lnSpc>
              <a:spcBef>
                <a:spcPts val="0"/>
              </a:spcBef>
              <a:buClr>
                <a:srgbClr val="C00000"/>
              </a:buClr>
              <a:buFont typeface="Arial" panose="020B0604020202020204" pitchFamily="34" charset="0"/>
              <a:buChar char="•"/>
            </a:pPr>
            <a:r>
              <a:rPr lang="en-US" sz="1800" dirty="0">
                <a:solidFill>
                  <a:srgbClr val="FF0000"/>
                </a:solidFill>
              </a:rPr>
              <a:t>Other examples:</a:t>
            </a:r>
            <a:r>
              <a:rPr lang="en-US" sz="1800" dirty="0"/>
              <a:t> ankle-foot orthosis (AFO), elastic bandages, foot orthotics, orthopedic walking shoes, compression stocking (on and off over foot) </a:t>
            </a:r>
          </a:p>
          <a:p>
            <a:pPr marL="1152525" lvl="2" indent="-298450">
              <a:lnSpc>
                <a:spcPct val="100000"/>
              </a:lnSpc>
              <a:spcBef>
                <a:spcPts val="0"/>
              </a:spcBef>
              <a:buClr>
                <a:srgbClr val="C00000"/>
              </a:buClr>
              <a:buFont typeface="Arial" panose="020B0604020202020204" pitchFamily="34" charset="0"/>
              <a:buChar char="•"/>
            </a:pPr>
            <a:endParaRPr lang="en-US" sz="1800" b="1" dirty="0"/>
          </a:p>
          <a:p>
            <a:pPr marL="814388" lvl="1" indent="-409575">
              <a:lnSpc>
                <a:spcPct val="100000"/>
              </a:lnSpc>
              <a:spcBef>
                <a:spcPts val="0"/>
              </a:spcBef>
              <a:buClr>
                <a:srgbClr val="C00000"/>
              </a:buClr>
              <a:buFont typeface="Arial" panose="020B0604020202020204" pitchFamily="34" charset="0"/>
              <a:buChar char="•"/>
            </a:pPr>
            <a:r>
              <a:rPr lang="en-US" sz="1800" b="1" dirty="0">
                <a:solidFill>
                  <a:srgbClr val="FF0000"/>
                </a:solidFill>
              </a:rPr>
              <a:t>For patients with bilateral lower extremity amputations </a:t>
            </a:r>
            <a:r>
              <a:rPr lang="en-US" sz="1800" dirty="0"/>
              <a:t>with or without use of prostheses, the activity of putting on/taking off footwear may not occur. </a:t>
            </a:r>
          </a:p>
          <a:p>
            <a:pPr marL="814388" lvl="1" indent="-409575">
              <a:lnSpc>
                <a:spcPct val="100000"/>
              </a:lnSpc>
              <a:spcBef>
                <a:spcPts val="0"/>
              </a:spcBef>
              <a:buClr>
                <a:srgbClr val="C00000"/>
              </a:buClr>
              <a:buFont typeface="Arial" panose="020B0604020202020204" pitchFamily="34" charset="0"/>
              <a:buChar char="•"/>
            </a:pPr>
            <a:endParaRPr lang="en-US" sz="1800" dirty="0"/>
          </a:p>
          <a:p>
            <a:pPr marL="814388" lvl="1" indent="-409575">
              <a:lnSpc>
                <a:spcPct val="100000"/>
              </a:lnSpc>
              <a:spcBef>
                <a:spcPts val="0"/>
              </a:spcBef>
              <a:buClr>
                <a:srgbClr val="C00000"/>
              </a:buClr>
              <a:buFont typeface="Arial" panose="020B0604020202020204" pitchFamily="34" charset="0"/>
              <a:buChar char="•"/>
            </a:pPr>
            <a:r>
              <a:rPr lang="en-US" sz="1800" dirty="0"/>
              <a:t>For example, the socks and shoes may be attached to the prosthesis associated with the upper or lower leg</a:t>
            </a:r>
          </a:p>
          <a:p>
            <a:pPr marL="1152525" lvl="2" indent="-298450">
              <a:lnSpc>
                <a:spcPct val="100000"/>
              </a:lnSpc>
              <a:spcBef>
                <a:spcPts val="0"/>
              </a:spcBef>
              <a:buClr>
                <a:srgbClr val="C00000"/>
              </a:buClr>
              <a:buFont typeface="Arial" panose="020B0604020202020204" pitchFamily="34" charset="0"/>
              <a:buChar char="•"/>
            </a:pPr>
            <a:r>
              <a:rPr lang="en-US" sz="1800" dirty="0"/>
              <a:t>If the patient performed the activity of putting on/taking off footwear immediately prior to the current illness, exacerbation, or injury, code as 88, Not attempted due to medical condition or safety concerns.</a:t>
            </a:r>
          </a:p>
          <a:p>
            <a:pPr marL="1152525" lvl="2" indent="-298450">
              <a:lnSpc>
                <a:spcPct val="100000"/>
              </a:lnSpc>
              <a:spcBef>
                <a:spcPts val="0"/>
              </a:spcBef>
              <a:buClr>
                <a:srgbClr val="C00000"/>
              </a:buClr>
              <a:buFont typeface="Arial" panose="020B0604020202020204" pitchFamily="34" charset="0"/>
              <a:buChar char="•"/>
            </a:pPr>
            <a:endParaRPr lang="en-US" sz="1800" dirty="0"/>
          </a:p>
          <a:p>
            <a:pPr marL="1152525" lvl="2" indent="-298450">
              <a:lnSpc>
                <a:spcPct val="100000"/>
              </a:lnSpc>
              <a:spcBef>
                <a:spcPts val="0"/>
              </a:spcBef>
              <a:buClr>
                <a:srgbClr val="C00000"/>
              </a:buClr>
              <a:buFont typeface="Arial" panose="020B0604020202020204" pitchFamily="34" charset="0"/>
              <a:buChar char="•"/>
            </a:pPr>
            <a:r>
              <a:rPr lang="en-US" sz="1800" dirty="0"/>
              <a:t>If the patient did not perform the activity of putting on/taking off footwear immediately prior to the current illness, exacerbation, or injury because the patient had bilateral lower-extremity amputations and the activity of putting on/taking off footwear was not performed during the assessment period, code as 09, Not applicable </a:t>
            </a:r>
          </a:p>
          <a:p>
            <a:pPr marL="687388" indent="-287338">
              <a:lnSpc>
                <a:spcPct val="100000"/>
              </a:lnSpc>
              <a:spcBef>
                <a:spcPts val="0"/>
              </a:spcBef>
              <a:buClr>
                <a:schemeClr val="accent2"/>
              </a:buClr>
              <a:buFont typeface="Arial" panose="020B0604020202020204" pitchFamily="34" charset="0"/>
              <a:buChar char="•"/>
            </a:pPr>
            <a:endParaRPr lang="en-US" sz="2400" dirty="0"/>
          </a:p>
          <a:p>
            <a:pPr marL="690563" lvl="1" indent="-339725">
              <a:lnSpc>
                <a:spcPct val="100000"/>
              </a:lnSpc>
              <a:buClr>
                <a:schemeClr val="accent2"/>
              </a:buClr>
              <a:buFont typeface="Arial" panose="020B0604020202020204" pitchFamily="34" charset="0"/>
              <a:buChar char="•"/>
            </a:pPr>
            <a:endParaRPr lang="en-US" dirty="0"/>
          </a:p>
          <a:p>
            <a:pPr marL="690563" lvl="1" indent="-339725">
              <a:lnSpc>
                <a:spcPct val="100000"/>
              </a:lnSpc>
              <a:buClr>
                <a:schemeClr val="accent2"/>
              </a:buClr>
              <a:buFont typeface="Arial" panose="020B0604020202020204" pitchFamily="34" charset="0"/>
              <a:buChar char="•"/>
            </a:pPr>
            <a:endParaRPr lang="en-US" sz="1800" dirty="0"/>
          </a:p>
          <a:p>
            <a:pPr marL="969963" lvl="1" indent="-342900">
              <a:lnSpc>
                <a:spcPct val="100000"/>
              </a:lnSpc>
              <a:spcBef>
                <a:spcPts val="0"/>
              </a:spcBef>
              <a:buClr>
                <a:schemeClr val="accent2"/>
              </a:buClr>
              <a:buFont typeface="Arial" panose="020B0604020202020204" pitchFamily="34" charset="0"/>
              <a:buChar char="•"/>
            </a:pPr>
            <a:endParaRPr lang="en-US" sz="2400" dirty="0"/>
          </a:p>
          <a:p>
            <a:pPr marL="969963" lvl="1" indent="-969963">
              <a:lnSpc>
                <a:spcPct val="100000"/>
              </a:lnSpc>
              <a:spcBef>
                <a:spcPts val="0"/>
              </a:spcBef>
              <a:buClr>
                <a:schemeClr val="accent2"/>
              </a:buClr>
              <a:buFont typeface="Wingdings" panose="05000000000000000000" pitchFamily="2" charset="2"/>
              <a:buChar char="q"/>
            </a:pPr>
            <a:endParaRPr lang="en-US" dirty="0"/>
          </a:p>
          <a:p>
            <a:pPr marL="339725" indent="-339725">
              <a:buClr>
                <a:schemeClr val="accent2"/>
              </a:buClr>
              <a:buFont typeface="Wingdings" panose="05000000000000000000" pitchFamily="2" charset="2"/>
              <a:buChar char="q"/>
            </a:pPr>
            <a:endParaRPr lang="en-US" sz="1800" dirty="0"/>
          </a:p>
          <a:p>
            <a:pPr marL="339725" indent="-339725">
              <a:buClr>
                <a:schemeClr val="accent2"/>
              </a:buClr>
              <a:buFont typeface="Wingdings" panose="05000000000000000000" pitchFamily="2" charset="2"/>
              <a:buChar char="q"/>
            </a:pPr>
            <a:endParaRPr lang="en-US" sz="1800" dirty="0"/>
          </a:p>
          <a:p>
            <a:pPr marL="339725" indent="-339725">
              <a:buClr>
                <a:schemeClr val="accent2"/>
              </a:buClr>
              <a:buFont typeface="Wingdings" panose="05000000000000000000" pitchFamily="2" charset="2"/>
              <a:buChar char="q"/>
            </a:pPr>
            <a:endParaRPr lang="en-US" sz="1800" dirty="0"/>
          </a:p>
          <a:p>
            <a:pPr marL="463550" indent="-409575">
              <a:lnSpc>
                <a:spcPct val="100000"/>
              </a:lnSpc>
              <a:spcBef>
                <a:spcPts val="0"/>
              </a:spcBef>
              <a:buClr>
                <a:srgbClr val="C00000"/>
              </a:buClr>
              <a:buFont typeface="+mj-lt"/>
              <a:buAutoNum type="arabicPeriod" startAt="7"/>
            </a:pPr>
            <a:endParaRPr lang="en-US" sz="1800"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57</a:t>
            </a:fld>
            <a:endParaRPr lang="en-US" dirty="0"/>
          </a:p>
        </p:txBody>
      </p:sp>
      <p:sp>
        <p:nvSpPr>
          <p:cNvPr id="5" name="Title 3">
            <a:extLst>
              <a:ext uri="{FF2B5EF4-FFF2-40B4-BE49-F238E27FC236}">
                <a16:creationId xmlns:a16="http://schemas.microsoft.com/office/drawing/2014/main" id="{70DDCC38-0740-4864-BCF4-7B59284C4164}"/>
              </a:ext>
            </a:extLst>
          </p:cNvPr>
          <p:cNvSpPr>
            <a:spLocks noGrp="1"/>
          </p:cNvSpPr>
          <p:nvPr>
            <p:ph type="title"/>
          </p:nvPr>
        </p:nvSpPr>
        <p:spPr>
          <a:xfrm>
            <a:off x="1752600" y="381000"/>
            <a:ext cx="8686800" cy="381000"/>
          </a:xfrm>
        </p:spPr>
        <p:txBody>
          <a:bodyPr>
            <a:normAutofit fontScale="90000"/>
          </a:bodyPr>
          <a:lstStyle/>
          <a:p>
            <a:r>
              <a:rPr lang="en-US" sz="2400" dirty="0">
                <a:solidFill>
                  <a:schemeClr val="bg1"/>
                </a:solidFill>
                <a:latin typeface="Verdana" panose="020B0604030504040204" pitchFamily="34" charset="0"/>
                <a:ea typeface="+mn-ea"/>
              </a:rPr>
              <a:t>Coding Tips </a:t>
            </a:r>
          </a:p>
        </p:txBody>
      </p:sp>
    </p:spTree>
    <p:extLst>
      <p:ext uri="{BB962C8B-B14F-4D97-AF65-F5344CB8AC3E}">
        <p14:creationId xmlns:p14="http://schemas.microsoft.com/office/powerpoint/2010/main" val="36151701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48E064-F906-420E-9F07-4E32AB978E5A}"/>
              </a:ext>
            </a:extLst>
          </p:cNvPr>
          <p:cNvPicPr>
            <a:picLocks noChangeAspect="1"/>
          </p:cNvPicPr>
          <p:nvPr/>
        </p:nvPicPr>
        <p:blipFill>
          <a:blip r:embed="rId3"/>
          <a:stretch>
            <a:fillRect/>
          </a:stretch>
        </p:blipFill>
        <p:spPr>
          <a:xfrm>
            <a:off x="1544010" y="819532"/>
            <a:ext cx="8331265" cy="5276468"/>
          </a:xfrm>
          <a:prstGeom prst="rect">
            <a:avLst/>
          </a:prstGeom>
        </p:spPr>
      </p:pic>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58</a:t>
            </a:fld>
            <a:endParaRPr lang="en-US" dirty="0"/>
          </a:p>
        </p:txBody>
      </p:sp>
      <p:cxnSp>
        <p:nvCxnSpPr>
          <p:cNvPr id="6" name="Straight Connector 5">
            <a:extLst>
              <a:ext uri="{FF2B5EF4-FFF2-40B4-BE49-F238E27FC236}">
                <a16:creationId xmlns:a16="http://schemas.microsoft.com/office/drawing/2014/main" id="{7842DCC0-0A58-4B4C-B40F-F4741CFFD28D}"/>
              </a:ext>
            </a:extLst>
          </p:cNvPr>
          <p:cNvCxnSpPr>
            <a:cxnSpLocks/>
          </p:cNvCxnSpPr>
          <p:nvPr/>
        </p:nvCxnSpPr>
        <p:spPr>
          <a:xfrm>
            <a:off x="2817180" y="3185160"/>
            <a:ext cx="76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08C66A0-EA65-4055-86ED-6F24471430D2}"/>
              </a:ext>
            </a:extLst>
          </p:cNvPr>
          <p:cNvCxnSpPr>
            <a:cxnSpLocks/>
          </p:cNvCxnSpPr>
          <p:nvPr/>
        </p:nvCxnSpPr>
        <p:spPr>
          <a:xfrm>
            <a:off x="7021240" y="3185160"/>
            <a:ext cx="24682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EBF485-DEEC-4046-888D-910F4D00AF64}"/>
              </a:ext>
            </a:extLst>
          </p:cNvPr>
          <p:cNvCxnSpPr>
            <a:cxnSpLocks/>
          </p:cNvCxnSpPr>
          <p:nvPr/>
        </p:nvCxnSpPr>
        <p:spPr>
          <a:xfrm>
            <a:off x="5334000" y="3789680"/>
            <a:ext cx="2514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AF7931A-DE7B-4073-8DDD-9A68E261E516}"/>
              </a:ext>
            </a:extLst>
          </p:cNvPr>
          <p:cNvCxnSpPr>
            <a:cxnSpLocks/>
          </p:cNvCxnSpPr>
          <p:nvPr/>
        </p:nvCxnSpPr>
        <p:spPr>
          <a:xfrm>
            <a:off x="4800600" y="318516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1F9040-07CE-478E-82FD-6810A81578B0}"/>
              </a:ext>
            </a:extLst>
          </p:cNvPr>
          <p:cNvCxnSpPr>
            <a:cxnSpLocks/>
          </p:cNvCxnSpPr>
          <p:nvPr/>
        </p:nvCxnSpPr>
        <p:spPr>
          <a:xfrm>
            <a:off x="8236975" y="4554343"/>
            <a:ext cx="1638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2CD7143-EF6F-4EFF-9C3E-70F3E50DA77F}"/>
              </a:ext>
            </a:extLst>
          </p:cNvPr>
          <p:cNvSpPr/>
          <p:nvPr/>
        </p:nvSpPr>
        <p:spPr>
          <a:xfrm>
            <a:off x="8236975" y="2068772"/>
            <a:ext cx="3392773" cy="353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Lying flat on bed at level  normal for that pt.</a:t>
            </a:r>
            <a:endParaRPr lang="en-US" sz="1600" b="1" dirty="0">
              <a:solidFill>
                <a:schemeClr val="bg1"/>
              </a:solidFill>
            </a:endParaRPr>
          </a:p>
        </p:txBody>
      </p:sp>
      <p:cxnSp>
        <p:nvCxnSpPr>
          <p:cNvPr id="12" name="Straight Connector 11">
            <a:extLst>
              <a:ext uri="{FF2B5EF4-FFF2-40B4-BE49-F238E27FC236}">
                <a16:creationId xmlns:a16="http://schemas.microsoft.com/office/drawing/2014/main" id="{61AAFBED-C9F6-4058-AB41-335D41608F1F}"/>
              </a:ext>
            </a:extLst>
          </p:cNvPr>
          <p:cNvCxnSpPr>
            <a:cxnSpLocks/>
          </p:cNvCxnSpPr>
          <p:nvPr/>
        </p:nvCxnSpPr>
        <p:spPr>
          <a:xfrm>
            <a:off x="4267200" y="5106880"/>
            <a:ext cx="3352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DEDEC2-37A6-4719-99C3-E52B9608C20D}"/>
              </a:ext>
            </a:extLst>
          </p:cNvPr>
          <p:cNvCxnSpPr>
            <a:cxnSpLocks/>
          </p:cNvCxnSpPr>
          <p:nvPr/>
        </p:nvCxnSpPr>
        <p:spPr>
          <a:xfrm>
            <a:off x="6096000" y="1833880"/>
            <a:ext cx="4023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6E59DB-0EE1-4C56-A34D-E43CE1F86524}"/>
              </a:ext>
            </a:extLst>
          </p:cNvPr>
          <p:cNvCxnSpPr>
            <a:cxnSpLocks/>
          </p:cNvCxnSpPr>
          <p:nvPr/>
        </p:nvCxnSpPr>
        <p:spPr>
          <a:xfrm>
            <a:off x="6259830" y="2738120"/>
            <a:ext cx="3695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3CCE176-73CA-4F1D-99B0-9AB7F9EE48AC}"/>
              </a:ext>
            </a:extLst>
          </p:cNvPr>
          <p:cNvSpPr/>
          <p:nvPr/>
        </p:nvSpPr>
        <p:spPr>
          <a:xfrm>
            <a:off x="7387628" y="2786380"/>
            <a:ext cx="3051772"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Flat on floor or on stool if bed cannot be adjusted</a:t>
            </a:r>
            <a:endParaRPr lang="en-US" sz="1200" b="1" dirty="0">
              <a:solidFill>
                <a:schemeClr val="bg1"/>
              </a:solidFill>
            </a:endParaRPr>
          </a:p>
        </p:txBody>
      </p:sp>
      <p:cxnSp>
        <p:nvCxnSpPr>
          <p:cNvPr id="19" name="Straight Connector 18">
            <a:extLst>
              <a:ext uri="{FF2B5EF4-FFF2-40B4-BE49-F238E27FC236}">
                <a16:creationId xmlns:a16="http://schemas.microsoft.com/office/drawing/2014/main" id="{CC0FAABE-A8A9-4CE0-A87E-F6F6299B4974}"/>
              </a:ext>
            </a:extLst>
          </p:cNvPr>
          <p:cNvCxnSpPr>
            <a:cxnSpLocks/>
          </p:cNvCxnSpPr>
          <p:nvPr/>
        </p:nvCxnSpPr>
        <p:spPr>
          <a:xfrm>
            <a:off x="4800600" y="4163183"/>
            <a:ext cx="24682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C01A5C-D26F-4672-A8BE-63677F88BE9A}"/>
              </a:ext>
            </a:extLst>
          </p:cNvPr>
          <p:cNvCxnSpPr>
            <a:cxnSpLocks/>
          </p:cNvCxnSpPr>
          <p:nvPr/>
        </p:nvCxnSpPr>
        <p:spPr>
          <a:xfrm>
            <a:off x="2675878" y="4805779"/>
            <a:ext cx="2362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36F6A25-F355-46FC-AB90-6E1F01DF859C}"/>
              </a:ext>
            </a:extLst>
          </p:cNvPr>
          <p:cNvCxnSpPr>
            <a:cxnSpLocks/>
          </p:cNvCxnSpPr>
          <p:nvPr/>
        </p:nvCxnSpPr>
        <p:spPr>
          <a:xfrm>
            <a:off x="3543300" y="5541146"/>
            <a:ext cx="1447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1C67FE-3F6C-4968-AA6D-8BF285CC238F}"/>
              </a:ext>
            </a:extLst>
          </p:cNvPr>
          <p:cNvCxnSpPr>
            <a:cxnSpLocks/>
          </p:cNvCxnSpPr>
          <p:nvPr/>
        </p:nvCxnSpPr>
        <p:spPr>
          <a:xfrm>
            <a:off x="4267200" y="5980591"/>
            <a:ext cx="3352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itle 3">
            <a:extLst>
              <a:ext uri="{FF2B5EF4-FFF2-40B4-BE49-F238E27FC236}">
                <a16:creationId xmlns:a16="http://schemas.microsoft.com/office/drawing/2014/main" id="{5252B473-C69C-4116-86C2-466D32087578}"/>
              </a:ext>
            </a:extLst>
          </p:cNvPr>
          <p:cNvSpPr>
            <a:spLocks noGrp="1"/>
          </p:cNvSpPr>
          <p:nvPr>
            <p:ph type="title"/>
          </p:nvPr>
        </p:nvSpPr>
        <p:spPr>
          <a:xfrm>
            <a:off x="1752600" y="381000"/>
            <a:ext cx="8686800" cy="381000"/>
          </a:xfrm>
        </p:spPr>
        <p:txBody>
          <a:bodyPr>
            <a:normAutofit fontScale="90000"/>
          </a:bodyPr>
          <a:lstStyle/>
          <a:p>
            <a:r>
              <a:rPr lang="en-US" sz="2400" dirty="0">
                <a:solidFill>
                  <a:schemeClr val="bg1"/>
                </a:solidFill>
                <a:latin typeface="Verdana" panose="020B0604030504040204" pitchFamily="34" charset="0"/>
                <a:ea typeface="+mn-ea"/>
              </a:rPr>
              <a:t>Self Care &amp; Mobility Items To Be Coded (cont’)</a:t>
            </a:r>
          </a:p>
        </p:txBody>
      </p:sp>
      <p:sp>
        <p:nvSpPr>
          <p:cNvPr id="5" name="Title 3">
            <a:extLst>
              <a:ext uri="{FF2B5EF4-FFF2-40B4-BE49-F238E27FC236}">
                <a16:creationId xmlns:a16="http://schemas.microsoft.com/office/drawing/2014/main" id="{9D04D123-E64B-47C4-87E4-36585D5ECF62}"/>
              </a:ext>
            </a:extLst>
          </p:cNvPr>
          <p:cNvSpPr txBox="1">
            <a:spLocks/>
          </p:cNvSpPr>
          <p:nvPr/>
        </p:nvSpPr>
        <p:spPr bwMode="auto">
          <a:xfrm>
            <a:off x="1447800" y="157481"/>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2000">
                <a:solidFill>
                  <a:schemeClr val="tx1"/>
                </a:solidFill>
                <a:latin typeface="Arial" charset="0"/>
              </a:defRPr>
            </a:lvl2pPr>
            <a:lvl3pPr algn="l" rtl="0" eaLnBrk="1" fontAlgn="base" hangingPunct="1">
              <a:spcBef>
                <a:spcPct val="0"/>
              </a:spcBef>
              <a:spcAft>
                <a:spcPct val="0"/>
              </a:spcAft>
              <a:defRPr sz="2000">
                <a:solidFill>
                  <a:schemeClr val="tx1"/>
                </a:solidFill>
                <a:latin typeface="Arial" charset="0"/>
              </a:defRPr>
            </a:lvl3pPr>
            <a:lvl4pPr algn="l" rtl="0" eaLnBrk="1" fontAlgn="base" hangingPunct="1">
              <a:spcBef>
                <a:spcPct val="0"/>
              </a:spcBef>
              <a:spcAft>
                <a:spcPct val="0"/>
              </a:spcAft>
              <a:defRPr sz="2000">
                <a:solidFill>
                  <a:schemeClr val="tx1"/>
                </a:solidFill>
                <a:latin typeface="Arial" charset="0"/>
              </a:defRPr>
            </a:lvl4pPr>
            <a:lvl5pPr algn="l" rtl="0" eaLnBrk="1" fontAlgn="base" hangingPunct="1">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a:lstStyle>
          <a:p>
            <a:pPr>
              <a:lnSpc>
                <a:spcPct val="90000"/>
              </a:lnSpc>
            </a:pPr>
            <a:r>
              <a:rPr lang="en-US" sz="2400" b="1" dirty="0">
                <a:solidFill>
                  <a:srgbClr val="0066A0"/>
                </a:solidFill>
                <a:ea typeface="+mj-ea"/>
                <a:cs typeface="Arial" panose="020B0604020202020204" pitchFamily="34" charset="0"/>
              </a:rPr>
              <a:t>Mobility Items</a:t>
            </a:r>
          </a:p>
        </p:txBody>
      </p:sp>
    </p:spTree>
    <p:extLst>
      <p:ext uri="{BB962C8B-B14F-4D97-AF65-F5344CB8AC3E}">
        <p14:creationId xmlns:p14="http://schemas.microsoft.com/office/powerpoint/2010/main" val="23018726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659765" y="525462"/>
            <a:ext cx="10434320" cy="5807075"/>
          </a:xfrm>
        </p:spPr>
        <p:txBody>
          <a:bodyPr/>
          <a:lstStyle/>
          <a:p>
            <a:pPr marL="339725" indent="-339725">
              <a:lnSpc>
                <a:spcPct val="100000"/>
              </a:lnSpc>
              <a:buClr>
                <a:srgbClr val="C00000"/>
              </a:buClr>
              <a:buFont typeface="Wingdings" panose="05000000000000000000" pitchFamily="2" charset="2"/>
              <a:buChar char="q"/>
            </a:pPr>
            <a:r>
              <a:rPr lang="en-US" sz="1800" b="1" dirty="0">
                <a:solidFill>
                  <a:srgbClr val="C00000"/>
                </a:solidFill>
              </a:rPr>
              <a:t>ROLLING LEFT TO RIGHT:</a:t>
            </a:r>
          </a:p>
          <a:p>
            <a:pPr marL="627063" lvl="1" indent="-222250">
              <a:lnSpc>
                <a:spcPct val="100000"/>
              </a:lnSpc>
              <a:spcBef>
                <a:spcPts val="0"/>
              </a:spcBef>
              <a:buClr>
                <a:srgbClr val="C00000"/>
              </a:buClr>
              <a:buFont typeface="Arial" panose="020B0604020202020204" pitchFamily="34" charset="0"/>
              <a:buChar char="•"/>
            </a:pPr>
            <a:r>
              <a:rPr lang="en-US" sz="1800" dirty="0"/>
              <a:t>Patient demonstrates being able to lie on back and turn left, return to back and turn to right then return to the back – must be able to do both w/out assistance – if he can do 1 side but not the other, level at how much assistance did you have to give for the other side</a:t>
            </a:r>
          </a:p>
          <a:p>
            <a:pPr marL="627063" lvl="1" indent="-222250">
              <a:lnSpc>
                <a:spcPct val="100000"/>
              </a:lnSpc>
              <a:spcBef>
                <a:spcPts val="0"/>
              </a:spcBef>
              <a:buClr>
                <a:srgbClr val="C00000"/>
              </a:buClr>
              <a:buFont typeface="Arial" panose="020B0604020202020204" pitchFamily="34" charset="0"/>
              <a:buChar char="•"/>
            </a:pPr>
            <a:r>
              <a:rPr lang="en-US" sz="1800" dirty="0"/>
              <a:t>If can go one side but not the other due to pain or tubes </a:t>
            </a:r>
            <a:r>
              <a:rPr lang="en-US" sz="1800" dirty="0" err="1"/>
              <a:t>etc</a:t>
            </a:r>
            <a:r>
              <a:rPr lang="en-US" sz="1800" dirty="0"/>
              <a:t> then put 88 </a:t>
            </a:r>
          </a:p>
          <a:p>
            <a:pPr>
              <a:lnSpc>
                <a:spcPct val="100000"/>
              </a:lnSpc>
              <a:spcBef>
                <a:spcPts val="0"/>
              </a:spcBef>
              <a:buClr>
                <a:schemeClr val="accent2"/>
              </a:buClr>
              <a:buFont typeface="Arial" panose="020B0604020202020204" pitchFamily="34" charset="0"/>
              <a:buChar char="•"/>
            </a:pPr>
            <a:endParaRPr lang="en-US" sz="1800" dirty="0"/>
          </a:p>
          <a:p>
            <a:pPr marL="339725" indent="-339725">
              <a:buClr>
                <a:srgbClr val="C00000"/>
              </a:buClr>
              <a:buFont typeface="Wingdings" panose="05000000000000000000" pitchFamily="2" charset="2"/>
              <a:buChar char="q"/>
            </a:pPr>
            <a:r>
              <a:rPr lang="en-US" sz="1800" b="1" dirty="0">
                <a:solidFill>
                  <a:srgbClr val="C00000"/>
                </a:solidFill>
              </a:rPr>
              <a:t>  SITTING TO LYING FLAT:</a:t>
            </a:r>
          </a:p>
          <a:p>
            <a:pPr marL="690563" lvl="1" indent="-339725">
              <a:lnSpc>
                <a:spcPct val="100000"/>
              </a:lnSpc>
              <a:spcBef>
                <a:spcPts val="0"/>
              </a:spcBef>
              <a:buClr>
                <a:srgbClr val="C00000"/>
              </a:buClr>
              <a:buFont typeface="Arial" panose="020B0604020202020204" pitchFamily="34" charset="0"/>
              <a:buChar char="•"/>
            </a:pPr>
            <a:r>
              <a:rPr lang="en-US" sz="1800" dirty="0"/>
              <a:t>Lying Flat = to what is usual for that patient – if they need bed up at 30 % due to breathing issues then that is “their flat” </a:t>
            </a:r>
          </a:p>
          <a:p>
            <a:pPr marL="690563" lvl="1" indent="-339725">
              <a:lnSpc>
                <a:spcPct val="100000"/>
              </a:lnSpc>
              <a:spcBef>
                <a:spcPts val="0"/>
              </a:spcBef>
              <a:buClr>
                <a:schemeClr val="accent2"/>
              </a:buClr>
              <a:buFont typeface="Arial" panose="020B0604020202020204" pitchFamily="34" charset="0"/>
              <a:buChar char="•"/>
            </a:pPr>
            <a:endParaRPr lang="en-US" sz="1800" dirty="0"/>
          </a:p>
          <a:p>
            <a:pPr>
              <a:lnSpc>
                <a:spcPct val="100000"/>
              </a:lnSpc>
              <a:spcBef>
                <a:spcPts val="0"/>
              </a:spcBef>
              <a:buClr>
                <a:schemeClr val="accent2"/>
              </a:buClr>
              <a:buFont typeface="Wingdings" panose="05000000000000000000" pitchFamily="2" charset="2"/>
              <a:buChar char="q"/>
            </a:pPr>
            <a:r>
              <a:rPr lang="en-US" sz="1800" b="1" dirty="0">
                <a:solidFill>
                  <a:srgbClr val="C00000"/>
                </a:solidFill>
              </a:rPr>
              <a:t>  LYING TO SITTING ON SIDE OF BED</a:t>
            </a:r>
          </a:p>
          <a:p>
            <a:pPr marL="690563" lvl="1" indent="-339725">
              <a:spcBef>
                <a:spcPts val="0"/>
              </a:spcBef>
              <a:buClr>
                <a:srgbClr val="C00000"/>
              </a:buClr>
            </a:pPr>
            <a:r>
              <a:rPr lang="en-US" sz="1800" dirty="0"/>
              <a:t>Lying to sitting on side of bed, indicates that the patient transitions from lying on his/her back to sitting on the side of the bed with feet flat on the floor and sitting upright on the bed without back support. </a:t>
            </a:r>
          </a:p>
          <a:p>
            <a:pPr marL="690563" lvl="1" indent="-339725">
              <a:spcBef>
                <a:spcPts val="0"/>
              </a:spcBef>
              <a:buClr>
                <a:srgbClr val="C00000"/>
              </a:buClr>
            </a:pPr>
            <a:r>
              <a:rPr lang="en-US" sz="1800" dirty="0"/>
              <a:t>The clinician is to assess the patient’s ability to perform each of the tasks within this activity and determine how much support the patient requires to complete the activity.</a:t>
            </a:r>
          </a:p>
          <a:p>
            <a:pPr marL="690563" lvl="1" indent="-339725">
              <a:spcBef>
                <a:spcPts val="0"/>
              </a:spcBef>
              <a:buClr>
                <a:srgbClr val="C00000"/>
              </a:buClr>
            </a:pPr>
            <a:r>
              <a:rPr lang="en-US" sz="1800" dirty="0"/>
              <a:t>Clinical judgment should be used to determine what is considered a “lying” position for that patient.</a:t>
            </a:r>
          </a:p>
          <a:p>
            <a:pPr marL="690563" lvl="1" indent="-339725">
              <a:spcBef>
                <a:spcPts val="0"/>
              </a:spcBef>
              <a:buClr>
                <a:srgbClr val="C00000"/>
              </a:buClr>
            </a:pPr>
            <a:r>
              <a:rPr lang="en-US" sz="1800" dirty="0"/>
              <a:t>If the patient’s feet do not reach the floor upon lying to sitting, the clinician will determine if a bed height adjustment or a foot stool is required to accommodate foot placement on the floor/footstool.</a:t>
            </a:r>
          </a:p>
          <a:p>
            <a:pPr marL="690563" lvl="1" indent="-339725">
              <a:spcBef>
                <a:spcPts val="0"/>
              </a:spcBef>
              <a:buClr>
                <a:srgbClr val="C00000"/>
              </a:buClr>
            </a:pPr>
            <a:r>
              <a:rPr lang="en-US" sz="1800" dirty="0"/>
              <a:t>Back support refers to an object or person providing support of the patient’s back.</a:t>
            </a:r>
          </a:p>
          <a:p>
            <a:pPr marL="404813" lvl="1" indent="0">
              <a:lnSpc>
                <a:spcPct val="100000"/>
              </a:lnSpc>
              <a:spcBef>
                <a:spcPts val="0"/>
              </a:spcBef>
              <a:buClr>
                <a:schemeClr val="accent2"/>
              </a:buClr>
              <a:buNone/>
            </a:pPr>
            <a:endParaRPr lang="en-US" sz="1600" dirty="0"/>
          </a:p>
          <a:p>
            <a:pPr marL="690563" lvl="1" indent="-339725">
              <a:lnSpc>
                <a:spcPct val="100000"/>
              </a:lnSpc>
              <a:buClr>
                <a:schemeClr val="accent2"/>
              </a:buClr>
              <a:buFont typeface="Arial" panose="020B0604020202020204" pitchFamily="34" charset="0"/>
              <a:buChar char="•"/>
            </a:pPr>
            <a:endParaRPr lang="en-US" sz="1600" dirty="0"/>
          </a:p>
          <a:p>
            <a:pPr marL="969963" lvl="1" indent="-342900">
              <a:lnSpc>
                <a:spcPct val="100000"/>
              </a:lnSpc>
              <a:spcBef>
                <a:spcPts val="0"/>
              </a:spcBef>
              <a:buClr>
                <a:schemeClr val="accent2"/>
              </a:buClr>
              <a:buFont typeface="Arial" panose="020B0604020202020204" pitchFamily="34" charset="0"/>
              <a:buChar char="•"/>
            </a:pPr>
            <a:endParaRPr lang="en-US" sz="1600" dirty="0"/>
          </a:p>
          <a:p>
            <a:pPr marL="969963" lvl="1" indent="-969963">
              <a:lnSpc>
                <a:spcPct val="100000"/>
              </a:lnSpc>
              <a:spcBef>
                <a:spcPts val="0"/>
              </a:spcBef>
              <a:buClr>
                <a:schemeClr val="accent2"/>
              </a:buClr>
              <a:buFont typeface="Wingdings" panose="05000000000000000000" pitchFamily="2" charset="2"/>
              <a:buChar char="q"/>
            </a:pPr>
            <a:endParaRPr lang="en-US" sz="1600" dirty="0"/>
          </a:p>
          <a:p>
            <a:pPr marL="339725" indent="-339725">
              <a:buClr>
                <a:schemeClr val="accent2"/>
              </a:buClr>
              <a:buFont typeface="Wingdings" panose="05000000000000000000" pitchFamily="2" charset="2"/>
              <a:buChar char="q"/>
            </a:pPr>
            <a:endParaRPr lang="en-US" sz="1600" dirty="0"/>
          </a:p>
          <a:p>
            <a:pPr marL="339725" indent="-339725">
              <a:buClr>
                <a:schemeClr val="accent2"/>
              </a:buClr>
              <a:buFont typeface="Wingdings" panose="05000000000000000000" pitchFamily="2" charset="2"/>
              <a:buChar char="q"/>
            </a:pPr>
            <a:endParaRPr lang="en-US" sz="1600" dirty="0"/>
          </a:p>
          <a:p>
            <a:pPr marL="339725" indent="-339725">
              <a:buClr>
                <a:schemeClr val="accent2"/>
              </a:buClr>
              <a:buFont typeface="Wingdings" panose="05000000000000000000" pitchFamily="2" charset="2"/>
              <a:buChar char="q"/>
            </a:pPr>
            <a:endParaRPr lang="en-US" sz="1800" dirty="0"/>
          </a:p>
          <a:p>
            <a:pPr marL="463550" indent="-409575">
              <a:lnSpc>
                <a:spcPct val="100000"/>
              </a:lnSpc>
              <a:spcBef>
                <a:spcPts val="0"/>
              </a:spcBef>
              <a:buClr>
                <a:srgbClr val="C00000"/>
              </a:buClr>
              <a:buFont typeface="+mj-lt"/>
              <a:buAutoNum type="arabicPeriod" startAt="7"/>
            </a:pPr>
            <a:endParaRPr lang="en-US" sz="1800"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sz="1800" b="1" dirty="0"/>
          </a:p>
          <a:p>
            <a:pPr marL="339725" indent="-339725">
              <a:buClr>
                <a:schemeClr val="accent2"/>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59</a:t>
            </a:fld>
            <a:endParaRPr lang="en-US" dirty="0"/>
          </a:p>
        </p:txBody>
      </p:sp>
    </p:spTree>
    <p:extLst>
      <p:ext uri="{BB962C8B-B14F-4D97-AF65-F5344CB8AC3E}">
        <p14:creationId xmlns:p14="http://schemas.microsoft.com/office/powerpoint/2010/main" val="37120726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55F80-6E9B-417A-954C-4D0714943BF2}"/>
              </a:ext>
            </a:extLst>
          </p:cNvPr>
          <p:cNvSpPr>
            <a:spLocks noGrp="1"/>
          </p:cNvSpPr>
          <p:nvPr>
            <p:ph type="sldNum" sz="quarter" idx="10"/>
          </p:nvPr>
        </p:nvSpPr>
        <p:spPr/>
        <p:txBody>
          <a:bodyPr/>
          <a:lstStyle/>
          <a:p>
            <a:fld id="{0C4D3072-55D1-454B-BEA1-4FCB63513747}" type="slidenum">
              <a:rPr lang="en-US" smtClean="0"/>
              <a:pPr/>
              <a:t>6</a:t>
            </a:fld>
            <a:endParaRPr lang="en-US" dirty="0"/>
          </a:p>
        </p:txBody>
      </p:sp>
      <p:sp>
        <p:nvSpPr>
          <p:cNvPr id="4" name="Title 1">
            <a:extLst>
              <a:ext uri="{FF2B5EF4-FFF2-40B4-BE49-F238E27FC236}">
                <a16:creationId xmlns:a16="http://schemas.microsoft.com/office/drawing/2014/main" id="{25AED1F7-E41D-368E-640D-4645ECA5277F}"/>
              </a:ext>
            </a:extLst>
          </p:cNvPr>
          <p:cNvSpPr>
            <a:spLocks noGrp="1"/>
          </p:cNvSpPr>
          <p:nvPr>
            <p:ph type="title"/>
          </p:nvPr>
        </p:nvSpPr>
        <p:spPr>
          <a:xfrm>
            <a:off x="282804" y="254599"/>
            <a:ext cx="5813196" cy="660110"/>
          </a:xfrm>
        </p:spPr>
        <p:txBody>
          <a:bodyPr>
            <a:noAutofit/>
          </a:bodyPr>
          <a:lstStyle/>
          <a:p>
            <a:r>
              <a:rPr lang="en-US" sz="2400" dirty="0"/>
              <a:t> QAPI 5 Key Benchmarked Measures</a:t>
            </a:r>
          </a:p>
        </p:txBody>
      </p:sp>
      <p:sp>
        <p:nvSpPr>
          <p:cNvPr id="5" name="TextBox 4">
            <a:extLst>
              <a:ext uri="{FF2B5EF4-FFF2-40B4-BE49-F238E27FC236}">
                <a16:creationId xmlns:a16="http://schemas.microsoft.com/office/drawing/2014/main" id="{EF708787-CB42-9527-B720-A81F51E5520A}"/>
              </a:ext>
            </a:extLst>
          </p:cNvPr>
          <p:cNvSpPr txBox="1"/>
          <p:nvPr/>
        </p:nvSpPr>
        <p:spPr>
          <a:xfrm>
            <a:off x="448831" y="1087429"/>
            <a:ext cx="7648690" cy="4185761"/>
          </a:xfrm>
          <a:prstGeom prst="rect">
            <a:avLst/>
          </a:prstGeom>
          <a:noFill/>
          <a:ln>
            <a:solidFill>
              <a:schemeClr val="accent1"/>
            </a:solidFill>
          </a:ln>
        </p:spPr>
        <p:txBody>
          <a:bodyPr wrap="square" rtlCol="0">
            <a:spAutoFit/>
          </a:bodyPr>
          <a:lstStyle/>
          <a:p>
            <a:pPr marL="285750" indent="-285750">
              <a:buClr>
                <a:srgbClr val="C00000"/>
              </a:buClr>
              <a:buFont typeface="Wingdings" panose="05000000000000000000" pitchFamily="2" charset="2"/>
              <a:buChar char="q"/>
            </a:pPr>
            <a:r>
              <a:rPr lang="en-US" sz="2800" dirty="0"/>
              <a:t> Return to Acute during the SB stay</a:t>
            </a:r>
          </a:p>
          <a:p>
            <a:pPr marL="285750" indent="-285750">
              <a:buClr>
                <a:srgbClr val="C00000"/>
              </a:buClr>
              <a:buFont typeface="Wingdings" panose="05000000000000000000" pitchFamily="2" charset="2"/>
              <a:buChar char="q"/>
            </a:pPr>
            <a:endParaRPr lang="en-US" sz="2800" dirty="0"/>
          </a:p>
          <a:p>
            <a:pPr marL="285750" indent="-285750">
              <a:buClr>
                <a:srgbClr val="C00000"/>
              </a:buClr>
              <a:buFont typeface="Wingdings" panose="05000000000000000000" pitchFamily="2" charset="2"/>
              <a:buChar char="q"/>
            </a:pPr>
            <a:r>
              <a:rPr lang="en-US" sz="2800" dirty="0"/>
              <a:t> Self-Care Risk-Adjusted Score</a:t>
            </a:r>
          </a:p>
          <a:p>
            <a:pPr marL="285750" indent="-285750">
              <a:buClr>
                <a:srgbClr val="C00000"/>
              </a:buClr>
              <a:buFont typeface="Wingdings" panose="05000000000000000000" pitchFamily="2" charset="2"/>
              <a:buChar char="q"/>
            </a:pPr>
            <a:endParaRPr lang="en-US" sz="2800" dirty="0"/>
          </a:p>
          <a:p>
            <a:pPr marL="285750" indent="-285750">
              <a:buClr>
                <a:srgbClr val="C00000"/>
              </a:buClr>
              <a:buFont typeface="Wingdings" panose="05000000000000000000" pitchFamily="2" charset="2"/>
              <a:buChar char="q"/>
            </a:pPr>
            <a:r>
              <a:rPr lang="en-US" sz="2800" dirty="0"/>
              <a:t> Mobility Risk-Adjusted Score</a:t>
            </a:r>
          </a:p>
          <a:p>
            <a:pPr marL="285750" indent="-285750">
              <a:buClr>
                <a:srgbClr val="C00000"/>
              </a:buClr>
              <a:buFont typeface="Wingdings" panose="05000000000000000000" pitchFamily="2" charset="2"/>
              <a:buChar char="q"/>
            </a:pPr>
            <a:endParaRPr lang="en-US" sz="2800" dirty="0"/>
          </a:p>
          <a:p>
            <a:pPr marL="285750" indent="-285750">
              <a:buClr>
                <a:srgbClr val="C00000"/>
              </a:buClr>
              <a:buFont typeface="Wingdings" panose="05000000000000000000" pitchFamily="2" charset="2"/>
              <a:buChar char="q"/>
            </a:pPr>
            <a:r>
              <a:rPr lang="en-US" sz="2800" dirty="0"/>
              <a:t> Discharge to the Community</a:t>
            </a:r>
          </a:p>
          <a:p>
            <a:pPr>
              <a:buClr>
                <a:srgbClr val="C00000"/>
              </a:buClr>
            </a:pPr>
            <a:endParaRPr lang="en-US" sz="2800" dirty="0"/>
          </a:p>
          <a:p>
            <a:pPr marL="285750" indent="-285750">
              <a:buClr>
                <a:srgbClr val="C00000"/>
              </a:buClr>
              <a:buFont typeface="Wingdings" panose="05000000000000000000" pitchFamily="2" charset="2"/>
              <a:buChar char="q"/>
            </a:pPr>
            <a:r>
              <a:rPr lang="en-US" sz="2800" dirty="0"/>
              <a:t> Return to Acute within 30 days post SB Discharge</a:t>
            </a:r>
          </a:p>
          <a:p>
            <a:pPr marL="285750" indent="-285750">
              <a:buClr>
                <a:srgbClr val="C00000"/>
              </a:buClr>
              <a:buFont typeface="Wingdings" panose="05000000000000000000" pitchFamily="2" charset="2"/>
              <a:buChar char="q"/>
            </a:pPr>
            <a:endParaRPr lang="en-US" sz="1400" dirty="0"/>
          </a:p>
        </p:txBody>
      </p:sp>
      <p:sp>
        <p:nvSpPr>
          <p:cNvPr id="2" name="Rectangle 1">
            <a:extLst>
              <a:ext uri="{FF2B5EF4-FFF2-40B4-BE49-F238E27FC236}">
                <a16:creationId xmlns:a16="http://schemas.microsoft.com/office/drawing/2014/main" id="{57700A5C-88B3-7B3D-DC41-82EA602A20C2}"/>
              </a:ext>
            </a:extLst>
          </p:cNvPr>
          <p:cNvSpPr/>
          <p:nvPr/>
        </p:nvSpPr>
        <p:spPr>
          <a:xfrm>
            <a:off x="282804" y="6356350"/>
            <a:ext cx="2267356"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8678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840740" y="381000"/>
            <a:ext cx="10510520" cy="5807075"/>
          </a:xfrm>
        </p:spPr>
        <p:txBody>
          <a:bodyPr>
            <a:normAutofit lnSpcReduction="10000"/>
          </a:bodyPr>
          <a:lstStyle/>
          <a:p>
            <a:pPr marL="339725" indent="-339725">
              <a:buClr>
                <a:srgbClr val="C00000"/>
              </a:buClr>
              <a:buFont typeface="Wingdings" panose="05000000000000000000" pitchFamily="2" charset="2"/>
              <a:buChar char="q"/>
            </a:pPr>
            <a:r>
              <a:rPr lang="en-US" sz="1800" b="1" dirty="0">
                <a:solidFill>
                  <a:srgbClr val="C00000"/>
                </a:solidFill>
              </a:rPr>
              <a:t>CHAIR / BED-TO-CHAIR:</a:t>
            </a:r>
          </a:p>
          <a:p>
            <a:pPr marL="814388" lvl="1" indent="-239713">
              <a:lnSpc>
                <a:spcPct val="100000"/>
              </a:lnSpc>
              <a:spcBef>
                <a:spcPts val="0"/>
              </a:spcBef>
              <a:buClr>
                <a:srgbClr val="C00000"/>
              </a:buClr>
              <a:buFont typeface="Arial" panose="020B0604020202020204" pitchFamily="34" charset="0"/>
              <a:buChar char="•"/>
            </a:pPr>
            <a:r>
              <a:rPr lang="en-US" sz="1600" dirty="0"/>
              <a:t>Chair/bed-to-chair transfer, </a:t>
            </a:r>
            <a:r>
              <a:rPr lang="en-US" sz="1600" u="sng" dirty="0"/>
              <a:t>begins with the patient sitting in a chair or wheelchair or sitting upright at the edge of the bed and returning </a:t>
            </a:r>
            <a:r>
              <a:rPr lang="en-US" sz="1600" dirty="0"/>
              <a:t>to sitting in a chair or wheelchair or sitting upright at the edge of the bed.</a:t>
            </a:r>
          </a:p>
          <a:p>
            <a:pPr marL="814388" indent="-239713">
              <a:lnSpc>
                <a:spcPct val="100000"/>
              </a:lnSpc>
              <a:spcBef>
                <a:spcPts val="0"/>
              </a:spcBef>
              <a:buClr>
                <a:srgbClr val="C00000"/>
              </a:buClr>
              <a:buFont typeface="Arial" panose="020B0604020202020204" pitchFamily="34" charset="0"/>
              <a:buChar char="•"/>
            </a:pPr>
            <a:endParaRPr lang="en-US" sz="1600" dirty="0"/>
          </a:p>
          <a:p>
            <a:pPr marL="814388" lvl="1" indent="-239713">
              <a:lnSpc>
                <a:spcPct val="100000"/>
              </a:lnSpc>
              <a:spcBef>
                <a:spcPts val="0"/>
              </a:spcBef>
              <a:buClr>
                <a:srgbClr val="C00000"/>
              </a:buClr>
              <a:buFont typeface="Arial" panose="020B0604020202020204" pitchFamily="34" charset="0"/>
              <a:buChar char="•"/>
            </a:pPr>
            <a:r>
              <a:rPr lang="en-US" sz="1600" dirty="0"/>
              <a:t>The activities of “Sit to lying” and “Lying to sitting” on the side of the bed are two separate activities that are not assessed as part of “Chair/Bed-to-Chair”</a:t>
            </a:r>
          </a:p>
          <a:p>
            <a:pPr marL="814388" indent="-239713">
              <a:lnSpc>
                <a:spcPct val="100000"/>
              </a:lnSpc>
              <a:spcBef>
                <a:spcPts val="0"/>
              </a:spcBef>
              <a:buClr>
                <a:srgbClr val="C00000"/>
              </a:buClr>
              <a:buFont typeface="Arial" panose="020B0604020202020204" pitchFamily="34" charset="0"/>
              <a:buChar char="•"/>
            </a:pPr>
            <a:endParaRPr lang="en-US" sz="1600" dirty="0"/>
          </a:p>
          <a:p>
            <a:pPr marL="814388" lvl="1" indent="-239713">
              <a:lnSpc>
                <a:spcPct val="100000"/>
              </a:lnSpc>
              <a:spcBef>
                <a:spcPts val="0"/>
              </a:spcBef>
              <a:buClr>
                <a:srgbClr val="C00000"/>
              </a:buClr>
              <a:buFont typeface="Arial" panose="020B0604020202020204" pitchFamily="34" charset="0"/>
              <a:buChar char="•"/>
            </a:pPr>
            <a:r>
              <a:rPr lang="en-US" sz="1600" dirty="0"/>
              <a:t>If a </a:t>
            </a:r>
            <a:r>
              <a:rPr lang="en-US" sz="1600" u="sng" dirty="0"/>
              <a:t>mechanical lift is used to assist in transferring a patient for a chair/bed-to-chair transfer and two helpers </a:t>
            </a:r>
            <a:r>
              <a:rPr lang="en-US" sz="1600" dirty="0"/>
              <a:t>are needed to assist with a mechanical lift transfer, then Code 01 - Dependent, even if the patient assists with any part of the chair/bed-to-chair transfer by holding the railing </a:t>
            </a:r>
            <a:r>
              <a:rPr lang="en-US" sz="1600" dirty="0" err="1"/>
              <a:t>etc</a:t>
            </a:r>
            <a:r>
              <a:rPr lang="en-US" sz="1600" dirty="0"/>
              <a:t>….</a:t>
            </a:r>
          </a:p>
          <a:p>
            <a:pPr marL="814388" lvl="1" indent="-409575">
              <a:lnSpc>
                <a:spcPct val="100000"/>
              </a:lnSpc>
              <a:spcBef>
                <a:spcPts val="0"/>
              </a:spcBef>
              <a:buClr>
                <a:schemeClr val="accent2"/>
              </a:buClr>
              <a:buFont typeface="Arial" panose="020B0604020202020204" pitchFamily="34" charset="0"/>
              <a:buChar char="•"/>
            </a:pPr>
            <a:endParaRPr lang="en-US" sz="1800" dirty="0"/>
          </a:p>
          <a:p>
            <a:pPr marL="339725" indent="-339725">
              <a:lnSpc>
                <a:spcPct val="100000"/>
              </a:lnSpc>
              <a:buClr>
                <a:srgbClr val="C00000"/>
              </a:buClr>
              <a:buFont typeface="Wingdings" panose="05000000000000000000" pitchFamily="2" charset="2"/>
              <a:buChar char="q"/>
            </a:pPr>
            <a:r>
              <a:rPr lang="en-US" sz="1800" b="1" dirty="0">
                <a:solidFill>
                  <a:srgbClr val="C00000"/>
                </a:solidFill>
              </a:rPr>
              <a:t>CAR TRANSFERS</a:t>
            </a:r>
          </a:p>
          <a:p>
            <a:pPr marL="814388" lvl="1" indent="-239713">
              <a:spcBef>
                <a:spcPts val="0"/>
              </a:spcBef>
              <a:buClr>
                <a:srgbClr val="C00000"/>
              </a:buClr>
            </a:pPr>
            <a:r>
              <a:rPr lang="en-US" sz="1600" dirty="0"/>
              <a:t>The Car transfer item includes the patient’s ability to transfer in and out of the passenger seat of a car or car simulator</a:t>
            </a:r>
          </a:p>
          <a:p>
            <a:pPr marL="814388" lvl="1" indent="-239713">
              <a:spcBef>
                <a:spcPts val="0"/>
              </a:spcBef>
              <a:buClr>
                <a:srgbClr val="C00000"/>
              </a:buClr>
            </a:pPr>
            <a:r>
              <a:rPr lang="en-US" sz="1600" dirty="0"/>
              <a:t>For item regarding car transfer, use of an indoor car can be used to simulate outdoor car transfers. </a:t>
            </a:r>
          </a:p>
          <a:p>
            <a:pPr marL="814388" lvl="2" indent="-239713">
              <a:spcBef>
                <a:spcPts val="0"/>
              </a:spcBef>
              <a:buClr>
                <a:srgbClr val="C00000"/>
              </a:buClr>
            </a:pPr>
            <a:r>
              <a:rPr lang="en-US" sz="1600" dirty="0"/>
              <a:t>These half or full cars would need to have similar physical features of a real car for the purpose of simulating a car transfer, that is, a car seat within a car cabin.</a:t>
            </a:r>
          </a:p>
          <a:p>
            <a:pPr marL="814388" lvl="1" indent="-239713">
              <a:spcBef>
                <a:spcPts val="0"/>
              </a:spcBef>
              <a:buClr>
                <a:srgbClr val="C00000"/>
              </a:buClr>
            </a:pPr>
            <a:r>
              <a:rPr lang="en-US" sz="1600" dirty="0"/>
              <a:t>The Car transfer item does not include transfers into the driver’s seat, opening/closing the car door, fastening/unfastening the seat belt</a:t>
            </a:r>
          </a:p>
          <a:p>
            <a:pPr marL="814388" lvl="1" indent="-239713">
              <a:spcBef>
                <a:spcPts val="0"/>
              </a:spcBef>
              <a:buClr>
                <a:srgbClr val="C00000"/>
              </a:buClr>
            </a:pPr>
            <a:r>
              <a:rPr lang="en-US" sz="1600" dirty="0"/>
              <a:t>In the event of inclement weather or if an indoor car simulator or outdoor car is not available during the entire 3-day assessment period, then use code 10, Not attempted due to environmental limitations</a:t>
            </a:r>
          </a:p>
          <a:p>
            <a:pPr marL="814388" lvl="1" indent="-239713">
              <a:spcBef>
                <a:spcPts val="0"/>
              </a:spcBef>
              <a:buClr>
                <a:srgbClr val="C00000"/>
              </a:buClr>
            </a:pPr>
            <a:r>
              <a:rPr lang="en-US" sz="1600" dirty="0"/>
              <a:t>If at the time of the assessment the patient is unable to attempt car transfers and could not perform the car transfers prior to the current illness, exacerbation or injury, code 09, Not applicable. </a:t>
            </a:r>
          </a:p>
          <a:p>
            <a:pPr marL="1214438" lvl="2" indent="-239713">
              <a:spcBef>
                <a:spcPts val="0"/>
              </a:spcBef>
              <a:buClr>
                <a:srgbClr val="C00000"/>
              </a:buClr>
            </a:pPr>
            <a:r>
              <a:rPr lang="en-US" sz="1600" dirty="0"/>
              <a:t>But, if the patient could get in and out of a car prior to the hospitalization but unsafe to try now due to mobility limitation, then cade “88” - unsafe</a:t>
            </a:r>
          </a:p>
          <a:p>
            <a:pPr marL="814388" lvl="1" indent="-409575">
              <a:lnSpc>
                <a:spcPct val="100000"/>
              </a:lnSpc>
              <a:spcBef>
                <a:spcPts val="0"/>
              </a:spcBef>
              <a:buClr>
                <a:schemeClr val="accent2"/>
              </a:buClr>
              <a:buFont typeface="Arial" panose="020B0604020202020204" pitchFamily="34" charset="0"/>
              <a:buChar char="•"/>
            </a:pPr>
            <a:endParaRPr lang="en-US" sz="1600" b="1" dirty="0">
              <a:solidFill>
                <a:srgbClr val="C00000"/>
              </a:solidFill>
            </a:endParaRPr>
          </a:p>
          <a:p>
            <a:pPr marL="627063" lvl="1" indent="-222250">
              <a:lnSpc>
                <a:spcPct val="100000"/>
              </a:lnSpc>
              <a:spcBef>
                <a:spcPts val="0"/>
              </a:spcBef>
              <a:buClr>
                <a:schemeClr val="accent2"/>
              </a:buClr>
              <a:buFont typeface="Arial" panose="020B0604020202020204" pitchFamily="34" charset="0"/>
              <a:buChar char="•"/>
            </a:pPr>
            <a:endParaRPr lang="en-US" sz="1600" dirty="0"/>
          </a:p>
          <a:p>
            <a:pPr marL="969963" lvl="1" indent="-342900">
              <a:lnSpc>
                <a:spcPct val="100000"/>
              </a:lnSpc>
              <a:spcBef>
                <a:spcPts val="0"/>
              </a:spcBef>
              <a:buClr>
                <a:schemeClr val="accent2"/>
              </a:buClr>
              <a:buFont typeface="Arial" panose="020B0604020202020204" pitchFamily="34" charset="0"/>
              <a:buChar char="•"/>
            </a:pPr>
            <a:endParaRPr lang="en-US" sz="1600" dirty="0"/>
          </a:p>
          <a:p>
            <a:pPr marL="969963" lvl="1" indent="-969963">
              <a:lnSpc>
                <a:spcPct val="100000"/>
              </a:lnSpc>
              <a:spcBef>
                <a:spcPts val="0"/>
              </a:spcBef>
              <a:buClr>
                <a:schemeClr val="accent2"/>
              </a:buClr>
              <a:buFont typeface="Wingdings" panose="05000000000000000000" pitchFamily="2" charset="2"/>
              <a:buChar char="q"/>
            </a:pPr>
            <a:endParaRPr lang="en-US" sz="1400" dirty="0"/>
          </a:p>
          <a:p>
            <a:pPr marL="339725" indent="-339725">
              <a:buClr>
                <a:schemeClr val="accent2"/>
              </a:buClr>
              <a:buFont typeface="Wingdings" panose="05000000000000000000" pitchFamily="2" charset="2"/>
              <a:buChar char="q"/>
            </a:pPr>
            <a:endParaRPr lang="en-US" sz="1400" dirty="0"/>
          </a:p>
          <a:p>
            <a:pPr marL="339725" indent="-339725">
              <a:buClr>
                <a:schemeClr val="accent2"/>
              </a:buClr>
              <a:buFont typeface="Wingdings" panose="05000000000000000000" pitchFamily="2" charset="2"/>
              <a:buChar char="q"/>
            </a:pPr>
            <a:endParaRPr lang="en-US" sz="1400" dirty="0"/>
          </a:p>
          <a:p>
            <a:pPr marL="339725" indent="-339725">
              <a:buClr>
                <a:schemeClr val="accent2"/>
              </a:buClr>
              <a:buFont typeface="Wingdings" panose="05000000000000000000" pitchFamily="2" charset="2"/>
              <a:buChar char="q"/>
            </a:pPr>
            <a:endParaRPr lang="en-US" sz="1400" dirty="0"/>
          </a:p>
          <a:p>
            <a:pPr marL="463550" indent="-409575">
              <a:lnSpc>
                <a:spcPct val="100000"/>
              </a:lnSpc>
              <a:spcBef>
                <a:spcPts val="0"/>
              </a:spcBef>
              <a:buClr>
                <a:srgbClr val="C00000"/>
              </a:buClr>
              <a:buFont typeface="+mj-lt"/>
              <a:buAutoNum type="arabicPeriod" startAt="7"/>
            </a:pPr>
            <a:endParaRPr lang="en-US" sz="1400" dirty="0"/>
          </a:p>
          <a:p>
            <a:pPr marL="339725" indent="-339725">
              <a:buClr>
                <a:schemeClr val="accent2"/>
              </a:buClr>
              <a:buFont typeface="Wingdings" panose="05000000000000000000" pitchFamily="2" charset="2"/>
              <a:buChar char="q"/>
            </a:pPr>
            <a:endParaRPr lang="en-US" sz="1400" b="1" dirty="0"/>
          </a:p>
          <a:p>
            <a:pPr marL="339725" indent="-339725">
              <a:buClr>
                <a:schemeClr val="accent2"/>
              </a:buClr>
              <a:buFont typeface="Wingdings" panose="05000000000000000000" pitchFamily="2" charset="2"/>
              <a:buChar char="q"/>
            </a:pPr>
            <a:endParaRPr lang="en-US" sz="1400" b="1" dirty="0"/>
          </a:p>
          <a:p>
            <a:pPr marL="339725" indent="-339725">
              <a:buClr>
                <a:schemeClr val="accent2"/>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60</a:t>
            </a:fld>
            <a:endParaRPr lang="en-US" dirty="0"/>
          </a:p>
        </p:txBody>
      </p:sp>
    </p:spTree>
    <p:extLst>
      <p:ext uri="{BB962C8B-B14F-4D97-AF65-F5344CB8AC3E}">
        <p14:creationId xmlns:p14="http://schemas.microsoft.com/office/powerpoint/2010/main" val="11607816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985520" y="669925"/>
            <a:ext cx="10439400" cy="5807075"/>
          </a:xfrm>
        </p:spPr>
        <p:txBody>
          <a:bodyPr/>
          <a:lstStyle/>
          <a:p>
            <a:pPr marL="339725" indent="-339725">
              <a:lnSpc>
                <a:spcPct val="100000"/>
              </a:lnSpc>
              <a:buClr>
                <a:srgbClr val="C00000"/>
              </a:buClr>
              <a:buFont typeface="Wingdings" panose="05000000000000000000" pitchFamily="2" charset="2"/>
              <a:buChar char="q"/>
            </a:pPr>
            <a:r>
              <a:rPr lang="en-US" sz="1800" b="1" dirty="0">
                <a:solidFill>
                  <a:srgbClr val="C00000"/>
                </a:solidFill>
              </a:rPr>
              <a:t>WALKING:</a:t>
            </a:r>
          </a:p>
          <a:p>
            <a:pPr marL="687388" lvl="1" indent="-287338">
              <a:lnSpc>
                <a:spcPct val="100000"/>
              </a:lnSpc>
              <a:spcBef>
                <a:spcPts val="0"/>
              </a:spcBef>
              <a:buClr>
                <a:schemeClr val="accent2"/>
              </a:buClr>
              <a:buFont typeface="Arial" panose="020B0604020202020204" pitchFamily="34" charset="0"/>
              <a:buChar char="•"/>
            </a:pPr>
            <a:endParaRPr lang="en-US" sz="1800" dirty="0"/>
          </a:p>
          <a:p>
            <a:pPr marL="687388" lvl="1" indent="-287338">
              <a:lnSpc>
                <a:spcPct val="100000"/>
              </a:lnSpc>
              <a:spcBef>
                <a:spcPts val="0"/>
              </a:spcBef>
              <a:buClr>
                <a:srgbClr val="C00000"/>
              </a:buClr>
              <a:buFont typeface="Arial" panose="020B0604020202020204" pitchFamily="34" charset="0"/>
              <a:buChar char="•"/>
            </a:pPr>
            <a:r>
              <a:rPr lang="en-US" sz="1800" dirty="0"/>
              <a:t>Walking activities do not need to occur during one session</a:t>
            </a:r>
          </a:p>
          <a:p>
            <a:pPr marL="687388" lvl="1" indent="-287338">
              <a:lnSpc>
                <a:spcPct val="100000"/>
              </a:lnSpc>
              <a:spcBef>
                <a:spcPts val="0"/>
              </a:spcBef>
              <a:buClr>
                <a:srgbClr val="C00000"/>
              </a:buClr>
              <a:buFont typeface="Arial" panose="020B0604020202020204" pitchFamily="34" charset="0"/>
              <a:buChar char="•"/>
            </a:pPr>
            <a:endParaRPr lang="en-US" sz="1800" dirty="0"/>
          </a:p>
          <a:p>
            <a:pPr marL="687388" lvl="1" indent="-287338">
              <a:lnSpc>
                <a:spcPct val="100000"/>
              </a:lnSpc>
              <a:spcBef>
                <a:spcPts val="0"/>
              </a:spcBef>
              <a:buClr>
                <a:srgbClr val="C00000"/>
              </a:buClr>
              <a:buFont typeface="Arial" panose="020B0604020202020204" pitchFamily="34" charset="0"/>
              <a:buChar char="•"/>
            </a:pPr>
            <a:r>
              <a:rPr lang="en-US" sz="1800" dirty="0"/>
              <a:t>Allowing a patient to rest between activities or completing activities at different times during the day or on different days may facilitate completion of the activities</a:t>
            </a:r>
          </a:p>
          <a:p>
            <a:pPr marL="687388" lvl="1" indent="-287338">
              <a:lnSpc>
                <a:spcPct val="100000"/>
              </a:lnSpc>
              <a:spcBef>
                <a:spcPts val="0"/>
              </a:spcBef>
              <a:buClr>
                <a:srgbClr val="C00000"/>
              </a:buClr>
              <a:buFont typeface="Arial" panose="020B0604020202020204" pitchFamily="34" charset="0"/>
              <a:buChar char="•"/>
            </a:pPr>
            <a:r>
              <a:rPr lang="en-US" sz="1800" dirty="0"/>
              <a:t>When coding walking items, do not consider the patient’s mobility performance when using parallel bars</a:t>
            </a:r>
          </a:p>
          <a:p>
            <a:pPr marL="1025525" lvl="2" indent="-287338">
              <a:lnSpc>
                <a:spcPct val="100000"/>
              </a:lnSpc>
              <a:spcBef>
                <a:spcPts val="0"/>
              </a:spcBef>
              <a:buClr>
                <a:srgbClr val="C00000"/>
              </a:buClr>
              <a:buFont typeface="Arial" panose="020B0604020202020204" pitchFamily="34" charset="0"/>
              <a:buChar char="•"/>
            </a:pPr>
            <a:r>
              <a:rPr lang="en-US" sz="1800" dirty="0"/>
              <a:t>Parallel bars are not a portable assistive device</a:t>
            </a:r>
          </a:p>
          <a:p>
            <a:pPr marL="1025525" lvl="2" indent="-287338">
              <a:lnSpc>
                <a:spcPct val="100000"/>
              </a:lnSpc>
              <a:spcBef>
                <a:spcPts val="0"/>
              </a:spcBef>
              <a:buClr>
                <a:srgbClr val="C00000"/>
              </a:buClr>
              <a:buFont typeface="Arial" panose="020B0604020202020204" pitchFamily="34" charset="0"/>
              <a:buChar char="•"/>
            </a:pPr>
            <a:endParaRPr lang="en-US" sz="1800" dirty="0"/>
          </a:p>
          <a:p>
            <a:pPr marL="687388" lvl="1" indent="-287338">
              <a:lnSpc>
                <a:spcPct val="100000"/>
              </a:lnSpc>
              <a:spcBef>
                <a:spcPts val="0"/>
              </a:spcBef>
              <a:buClr>
                <a:srgbClr val="C00000"/>
              </a:buClr>
              <a:buFont typeface="Arial" panose="020B0604020202020204" pitchFamily="34" charset="0"/>
              <a:buChar char="•"/>
            </a:pPr>
            <a:r>
              <a:rPr lang="en-US" sz="1800" dirty="0"/>
              <a:t>If safe, assess and code walking using a portable walking device when needed</a:t>
            </a:r>
          </a:p>
          <a:p>
            <a:pPr marL="687388" lvl="1" indent="-287338">
              <a:lnSpc>
                <a:spcPct val="100000"/>
              </a:lnSpc>
              <a:spcBef>
                <a:spcPts val="0"/>
              </a:spcBef>
              <a:buClr>
                <a:srgbClr val="C00000"/>
              </a:buClr>
              <a:buFont typeface="Arial" panose="020B0604020202020204" pitchFamily="34" charset="0"/>
              <a:buChar char="•"/>
            </a:pPr>
            <a:endParaRPr lang="en-US" sz="1800" dirty="0"/>
          </a:p>
          <a:p>
            <a:pPr marL="687388" lvl="1" indent="-287338">
              <a:lnSpc>
                <a:spcPct val="100000"/>
              </a:lnSpc>
              <a:spcBef>
                <a:spcPts val="0"/>
              </a:spcBef>
              <a:buClr>
                <a:srgbClr val="C00000"/>
              </a:buClr>
              <a:buFont typeface="Arial" panose="020B0604020202020204" pitchFamily="34" charset="0"/>
              <a:buChar char="•"/>
            </a:pPr>
            <a:r>
              <a:rPr lang="en-US" sz="1800" dirty="0"/>
              <a:t>The turns are 90-degree turns. </a:t>
            </a:r>
          </a:p>
          <a:p>
            <a:pPr marL="1027113" lvl="1" indent="-287338">
              <a:lnSpc>
                <a:spcPct val="100000"/>
              </a:lnSpc>
              <a:spcBef>
                <a:spcPts val="0"/>
              </a:spcBef>
              <a:buClr>
                <a:srgbClr val="C00000"/>
              </a:buClr>
              <a:buFont typeface="Arial" panose="020B0604020202020204" pitchFamily="34" charset="0"/>
              <a:buChar char="•"/>
            </a:pPr>
            <a:r>
              <a:rPr lang="en-US" sz="1800" dirty="0"/>
              <a:t>The turns may be in the same direction (two 90-degree turns to the right or two 90-degree turns to the left) or may be in different directions (one 90-degree turn to the left and one 90-degree turn to the right). </a:t>
            </a:r>
          </a:p>
          <a:p>
            <a:pPr marL="1027113" lvl="1" indent="-287338">
              <a:lnSpc>
                <a:spcPct val="100000"/>
              </a:lnSpc>
              <a:spcBef>
                <a:spcPts val="0"/>
              </a:spcBef>
              <a:buClr>
                <a:srgbClr val="C00000"/>
              </a:buClr>
              <a:buFont typeface="Arial" panose="020B0604020202020204" pitchFamily="34" charset="0"/>
              <a:buChar char="•"/>
            </a:pPr>
            <a:r>
              <a:rPr lang="en-US" sz="1800" dirty="0"/>
              <a:t>The 90-degree turn should occur at the person’s ability level and can include use of an assistive device (for example, cane). </a:t>
            </a:r>
          </a:p>
          <a:p>
            <a:pPr marL="814388" lvl="1" indent="-239713">
              <a:lnSpc>
                <a:spcPct val="100000"/>
              </a:lnSpc>
              <a:spcBef>
                <a:spcPts val="0"/>
              </a:spcBef>
              <a:buClr>
                <a:srgbClr val="C00000"/>
              </a:buClr>
              <a:buFont typeface="Arial" panose="020B0604020202020204" pitchFamily="34" charset="0"/>
              <a:buChar char="•"/>
            </a:pPr>
            <a:endParaRPr lang="en-US" sz="1800" dirty="0"/>
          </a:p>
          <a:p>
            <a:pPr marL="339725" indent="-339725">
              <a:buClr>
                <a:schemeClr val="accent2"/>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61</a:t>
            </a:fld>
            <a:endParaRPr lang="en-US" dirty="0"/>
          </a:p>
        </p:txBody>
      </p:sp>
      <p:sp>
        <p:nvSpPr>
          <p:cNvPr id="5" name="Title 3">
            <a:extLst>
              <a:ext uri="{FF2B5EF4-FFF2-40B4-BE49-F238E27FC236}">
                <a16:creationId xmlns:a16="http://schemas.microsoft.com/office/drawing/2014/main" id="{70DDCC38-0740-4864-BCF4-7B59284C4164}"/>
              </a:ext>
            </a:extLst>
          </p:cNvPr>
          <p:cNvSpPr>
            <a:spLocks noGrp="1"/>
          </p:cNvSpPr>
          <p:nvPr>
            <p:ph type="title"/>
          </p:nvPr>
        </p:nvSpPr>
        <p:spPr>
          <a:xfrm>
            <a:off x="1752600" y="381000"/>
            <a:ext cx="8686800" cy="381000"/>
          </a:xfrm>
        </p:spPr>
        <p:txBody>
          <a:bodyPr>
            <a:normAutofit fontScale="90000"/>
          </a:bodyPr>
          <a:lstStyle/>
          <a:p>
            <a:r>
              <a:rPr lang="en-US" sz="2400" dirty="0">
                <a:solidFill>
                  <a:schemeClr val="bg1"/>
                </a:solidFill>
                <a:latin typeface="Verdana" panose="020B0604030504040204" pitchFamily="34" charset="0"/>
                <a:ea typeface="+mn-ea"/>
              </a:rPr>
              <a:t>Coding Tips </a:t>
            </a:r>
          </a:p>
        </p:txBody>
      </p:sp>
    </p:spTree>
    <p:extLst>
      <p:ext uri="{BB962C8B-B14F-4D97-AF65-F5344CB8AC3E}">
        <p14:creationId xmlns:p14="http://schemas.microsoft.com/office/powerpoint/2010/main" val="19372214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596900" y="406399"/>
            <a:ext cx="10845800" cy="5334001"/>
          </a:xfrm>
        </p:spPr>
        <p:txBody>
          <a:bodyPr/>
          <a:lstStyle/>
          <a:p>
            <a:pPr marL="339725" indent="-339725">
              <a:buClr>
                <a:srgbClr val="C00000"/>
              </a:buClr>
              <a:buFont typeface="Wingdings" panose="05000000000000000000" pitchFamily="2" charset="2"/>
              <a:buChar char="q"/>
            </a:pPr>
            <a:r>
              <a:rPr lang="en-US" sz="1800" b="1" dirty="0">
                <a:solidFill>
                  <a:srgbClr val="C00000"/>
                </a:solidFill>
              </a:rPr>
              <a:t>WALKING 10 FEET :</a:t>
            </a:r>
          </a:p>
          <a:p>
            <a:pPr marL="687388" lvl="1" indent="-287338">
              <a:lnSpc>
                <a:spcPct val="100000"/>
              </a:lnSpc>
              <a:spcBef>
                <a:spcPts val="0"/>
              </a:spcBef>
              <a:buClr>
                <a:schemeClr val="accent2"/>
              </a:buClr>
              <a:buFont typeface="Arial" panose="020B0604020202020204" pitchFamily="34" charset="0"/>
              <a:buChar char="•"/>
            </a:pPr>
            <a:endParaRPr lang="en-US" sz="1800" dirty="0"/>
          </a:p>
          <a:p>
            <a:pPr marL="687388" lvl="1" indent="-287338">
              <a:lnSpc>
                <a:spcPct val="100000"/>
              </a:lnSpc>
              <a:spcBef>
                <a:spcPts val="0"/>
              </a:spcBef>
              <a:buClr>
                <a:srgbClr val="C00000"/>
              </a:buClr>
              <a:buFont typeface="Arial" panose="020B0604020202020204" pitchFamily="34" charset="0"/>
              <a:buChar char="•"/>
            </a:pPr>
            <a:r>
              <a:rPr lang="en-US" sz="1800" dirty="0"/>
              <a:t>Once standing, the ability to walk at least </a:t>
            </a:r>
            <a:r>
              <a:rPr lang="en-US" sz="1800" b="1" dirty="0">
                <a:solidFill>
                  <a:srgbClr val="C00000"/>
                </a:solidFill>
              </a:rPr>
              <a:t>10 feet in a room, corridor, or similar space</a:t>
            </a:r>
          </a:p>
          <a:p>
            <a:pPr marL="687388" lvl="1" indent="-287338">
              <a:lnSpc>
                <a:spcPct val="100000"/>
              </a:lnSpc>
              <a:spcBef>
                <a:spcPts val="0"/>
              </a:spcBef>
              <a:buClr>
                <a:srgbClr val="C00000"/>
              </a:buClr>
              <a:buFont typeface="Arial" panose="020B0604020202020204" pitchFamily="34" charset="0"/>
              <a:buChar char="•"/>
            </a:pPr>
            <a:r>
              <a:rPr lang="en-US" sz="1800" b="1" dirty="0">
                <a:solidFill>
                  <a:srgbClr val="C00000"/>
                </a:solidFill>
              </a:rPr>
              <a:t>Note: </a:t>
            </a:r>
            <a:r>
              <a:rPr lang="en-US" sz="1800" dirty="0"/>
              <a:t>Does the patient walk? Mr. Z currently does not walk, but a walking goal is clinically indicated. </a:t>
            </a:r>
          </a:p>
          <a:p>
            <a:pPr marL="687388" lvl="1" indent="-287338">
              <a:lnSpc>
                <a:spcPct val="100000"/>
              </a:lnSpc>
              <a:spcBef>
                <a:spcPts val="0"/>
              </a:spcBef>
              <a:buClr>
                <a:srgbClr val="C00000"/>
              </a:buClr>
              <a:buFont typeface="Arial" panose="020B0604020202020204" pitchFamily="34" charset="0"/>
              <a:buChar char="•"/>
            </a:pPr>
            <a:r>
              <a:rPr lang="en-US" sz="1800" dirty="0"/>
              <a:t>Coding: 88 due to clinically unsafe on admission </a:t>
            </a:r>
          </a:p>
          <a:p>
            <a:pPr marL="687388" lvl="1" indent="-287338">
              <a:lnSpc>
                <a:spcPct val="100000"/>
              </a:lnSpc>
              <a:spcBef>
                <a:spcPts val="0"/>
              </a:spcBef>
              <a:buClr>
                <a:srgbClr val="C00000"/>
              </a:buClr>
              <a:buFont typeface="Arial" panose="020B0604020202020204" pitchFamily="34" charset="0"/>
              <a:buChar char="•"/>
            </a:pPr>
            <a:r>
              <a:rPr lang="en-US" sz="1800" dirty="0"/>
              <a:t>But it would be 09 N/A if he did not walk prior to his acute admission stay. Same goes to walking 50 ft and 150 ft.</a:t>
            </a:r>
            <a:r>
              <a:rPr lang="en-US" sz="1800" b="1" dirty="0">
                <a:solidFill>
                  <a:srgbClr val="C00000"/>
                </a:solidFill>
              </a:rPr>
              <a:t> </a:t>
            </a:r>
          </a:p>
          <a:p>
            <a:pPr marL="687388" lvl="1" indent="-287338">
              <a:lnSpc>
                <a:spcPct val="100000"/>
              </a:lnSpc>
              <a:spcBef>
                <a:spcPts val="0"/>
              </a:spcBef>
              <a:buClr>
                <a:schemeClr val="accent2"/>
              </a:buClr>
              <a:buFont typeface="Arial" panose="020B0604020202020204" pitchFamily="34" charset="0"/>
              <a:buChar char="•"/>
            </a:pPr>
            <a:endParaRPr lang="en-US" sz="1800" dirty="0"/>
          </a:p>
          <a:p>
            <a:pPr marL="339725" indent="-339725">
              <a:buClr>
                <a:srgbClr val="C00000"/>
              </a:buClr>
              <a:buFont typeface="Wingdings" panose="05000000000000000000" pitchFamily="2" charset="2"/>
              <a:buChar char="q"/>
            </a:pPr>
            <a:r>
              <a:rPr lang="en-US" sz="1800" b="1" dirty="0">
                <a:solidFill>
                  <a:srgbClr val="C00000"/>
                </a:solidFill>
              </a:rPr>
              <a:t>WALKING 50 FEET W/2 TURNS:</a:t>
            </a:r>
          </a:p>
          <a:p>
            <a:pPr marL="339725" indent="-339725">
              <a:buClr>
                <a:srgbClr val="C00000"/>
              </a:buClr>
              <a:buFont typeface="Wingdings" panose="05000000000000000000" pitchFamily="2" charset="2"/>
              <a:buChar char="q"/>
            </a:pPr>
            <a:endParaRPr lang="en-US" sz="1800" b="1" dirty="0">
              <a:solidFill>
                <a:srgbClr val="C00000"/>
              </a:solidFill>
            </a:endParaRPr>
          </a:p>
          <a:p>
            <a:pPr marL="687388" lvl="1" indent="-287338">
              <a:spcBef>
                <a:spcPts val="0"/>
              </a:spcBef>
              <a:buClr>
                <a:srgbClr val="C00000"/>
              </a:buClr>
            </a:pPr>
            <a:r>
              <a:rPr lang="en-US" sz="1800" dirty="0"/>
              <a:t>Once standing, the ability to walk a total of at least 50 feet (1 way or go and return) and make two turns (left and right or 2 lefts and 2 rights)</a:t>
            </a:r>
          </a:p>
          <a:p>
            <a:pPr marL="690563" lvl="1" indent="-290513">
              <a:buClr>
                <a:schemeClr val="accent2"/>
              </a:buClr>
              <a:buFont typeface="Arial" panose="020B0604020202020204" pitchFamily="34" charset="0"/>
              <a:buChar char="•"/>
            </a:pPr>
            <a:endParaRPr lang="en-US" sz="1800" dirty="0"/>
          </a:p>
          <a:p>
            <a:pPr marL="339725" indent="-339725">
              <a:buClr>
                <a:srgbClr val="C00000"/>
              </a:buClr>
              <a:buFont typeface="Wingdings" panose="05000000000000000000" pitchFamily="2" charset="2"/>
              <a:buChar char="q"/>
            </a:pPr>
            <a:r>
              <a:rPr lang="en-US" sz="1800" b="1" dirty="0">
                <a:solidFill>
                  <a:srgbClr val="C00000"/>
                </a:solidFill>
              </a:rPr>
              <a:t> WALKING 150 FEET</a:t>
            </a:r>
          </a:p>
          <a:p>
            <a:pPr marL="339725" indent="-339725">
              <a:buClr>
                <a:srgbClr val="C00000"/>
              </a:buClr>
              <a:buFont typeface="Wingdings" panose="05000000000000000000" pitchFamily="2" charset="2"/>
              <a:buChar char="q"/>
            </a:pPr>
            <a:endParaRPr lang="en-US" sz="1800" b="1" dirty="0">
              <a:solidFill>
                <a:srgbClr val="C00000"/>
              </a:solidFill>
            </a:endParaRPr>
          </a:p>
          <a:p>
            <a:pPr marL="687388" lvl="1" indent="-287338">
              <a:spcBef>
                <a:spcPts val="0"/>
              </a:spcBef>
              <a:buClr>
                <a:srgbClr val="C00000"/>
              </a:buClr>
            </a:pPr>
            <a:r>
              <a:rPr lang="en-US" sz="1800" dirty="0"/>
              <a:t>Once standing, the ability to walk at least 150 feet in a corridor or similar space (again 1 way or go 75 FT and return)</a:t>
            </a:r>
          </a:p>
          <a:p>
            <a:pPr marL="690563" lvl="1" indent="-290513">
              <a:buClr>
                <a:schemeClr val="accent2"/>
              </a:buClr>
              <a:buFont typeface="Arial" panose="020B0604020202020204" pitchFamily="34" charset="0"/>
              <a:buChar char="•"/>
            </a:pPr>
            <a:endParaRPr lang="en-US" sz="1800" b="1" dirty="0">
              <a:solidFill>
                <a:srgbClr val="C00000"/>
              </a:solidFill>
            </a:endParaRPr>
          </a:p>
          <a:p>
            <a:pPr marL="690563" lvl="1" indent="-290513">
              <a:buClr>
                <a:schemeClr val="accent2"/>
              </a:buClr>
              <a:buFont typeface="Arial" panose="020B0604020202020204" pitchFamily="34" charset="0"/>
              <a:buChar char="•"/>
            </a:pPr>
            <a:endParaRPr lang="en-US" sz="1600" b="1" dirty="0">
              <a:solidFill>
                <a:srgbClr val="C00000"/>
              </a:solidFill>
            </a:endParaRPr>
          </a:p>
          <a:p>
            <a:pPr marL="690563" lvl="1" indent="-339725">
              <a:buClr>
                <a:schemeClr val="accent2"/>
              </a:buClr>
              <a:buFont typeface="Arial" panose="020B0604020202020204" pitchFamily="34" charset="0"/>
              <a:buChar char="•"/>
            </a:pPr>
            <a:endParaRPr lang="en-US" sz="1400" b="1" dirty="0">
              <a:solidFill>
                <a:srgbClr val="C00000"/>
              </a:solidFill>
            </a:endParaRP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62</a:t>
            </a:fld>
            <a:endParaRPr lang="en-US" dirty="0"/>
          </a:p>
        </p:txBody>
      </p:sp>
    </p:spTree>
    <p:extLst>
      <p:ext uri="{BB962C8B-B14F-4D97-AF65-F5344CB8AC3E}">
        <p14:creationId xmlns:p14="http://schemas.microsoft.com/office/powerpoint/2010/main" val="32886904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63</a:t>
            </a:fld>
            <a:endParaRPr lang="en-US" dirty="0"/>
          </a:p>
        </p:txBody>
      </p:sp>
      <p:pic>
        <p:nvPicPr>
          <p:cNvPr id="6" name="Picture 5">
            <a:extLst>
              <a:ext uri="{FF2B5EF4-FFF2-40B4-BE49-F238E27FC236}">
                <a16:creationId xmlns:a16="http://schemas.microsoft.com/office/drawing/2014/main" id="{623BD64C-693E-4146-861D-CD814178D955}"/>
              </a:ext>
            </a:extLst>
          </p:cNvPr>
          <p:cNvPicPr>
            <a:picLocks noChangeAspect="1"/>
          </p:cNvPicPr>
          <p:nvPr/>
        </p:nvPicPr>
        <p:blipFill>
          <a:blip r:embed="rId3"/>
          <a:stretch>
            <a:fillRect/>
          </a:stretch>
        </p:blipFill>
        <p:spPr>
          <a:xfrm>
            <a:off x="680125" y="880379"/>
            <a:ext cx="9895444" cy="5357592"/>
          </a:xfrm>
          <a:prstGeom prst="rect">
            <a:avLst/>
          </a:prstGeom>
        </p:spPr>
      </p:pic>
      <p:sp>
        <p:nvSpPr>
          <p:cNvPr id="8" name="Rectangle 7">
            <a:extLst>
              <a:ext uri="{FF2B5EF4-FFF2-40B4-BE49-F238E27FC236}">
                <a16:creationId xmlns:a16="http://schemas.microsoft.com/office/drawing/2014/main" id="{959A9CA1-D54D-4094-B8EE-507ACD9B5014}"/>
              </a:ext>
            </a:extLst>
          </p:cNvPr>
          <p:cNvSpPr/>
          <p:nvPr/>
        </p:nvSpPr>
        <p:spPr>
          <a:xfrm>
            <a:off x="4457700" y="3059097"/>
            <a:ext cx="419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Also applies to picking up from a wheelchair</a:t>
            </a:r>
          </a:p>
        </p:txBody>
      </p:sp>
      <p:sp>
        <p:nvSpPr>
          <p:cNvPr id="9" name="Title 3">
            <a:extLst>
              <a:ext uri="{FF2B5EF4-FFF2-40B4-BE49-F238E27FC236}">
                <a16:creationId xmlns:a16="http://schemas.microsoft.com/office/drawing/2014/main" id="{CDCC8327-A84E-4D2B-85F8-8674A31FF3FD}"/>
              </a:ext>
            </a:extLst>
          </p:cNvPr>
          <p:cNvSpPr>
            <a:spLocks noGrp="1"/>
          </p:cNvSpPr>
          <p:nvPr>
            <p:ph type="title"/>
          </p:nvPr>
        </p:nvSpPr>
        <p:spPr>
          <a:xfrm>
            <a:off x="1752600" y="381000"/>
            <a:ext cx="8686800" cy="381000"/>
          </a:xfrm>
        </p:spPr>
        <p:txBody>
          <a:bodyPr>
            <a:normAutofit fontScale="90000"/>
          </a:bodyPr>
          <a:lstStyle/>
          <a:p>
            <a:r>
              <a:rPr lang="en-US" sz="2400" dirty="0">
                <a:solidFill>
                  <a:schemeClr val="bg1"/>
                </a:solidFill>
                <a:latin typeface="Verdana" panose="020B0604030504040204" pitchFamily="34" charset="0"/>
                <a:ea typeface="+mn-ea"/>
              </a:rPr>
              <a:t>Mobility Items To Be Coded (cont’)</a:t>
            </a:r>
          </a:p>
        </p:txBody>
      </p:sp>
      <p:sp>
        <p:nvSpPr>
          <p:cNvPr id="3" name="Title 3">
            <a:extLst>
              <a:ext uri="{FF2B5EF4-FFF2-40B4-BE49-F238E27FC236}">
                <a16:creationId xmlns:a16="http://schemas.microsoft.com/office/drawing/2014/main" id="{ED67856D-17A0-944D-286F-1089AA839916}"/>
              </a:ext>
            </a:extLst>
          </p:cNvPr>
          <p:cNvSpPr txBox="1">
            <a:spLocks/>
          </p:cNvSpPr>
          <p:nvPr/>
        </p:nvSpPr>
        <p:spPr bwMode="auto">
          <a:xfrm>
            <a:off x="688172" y="21159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2000">
                <a:solidFill>
                  <a:schemeClr val="tx1"/>
                </a:solidFill>
                <a:latin typeface="Arial" charset="0"/>
              </a:defRPr>
            </a:lvl2pPr>
            <a:lvl3pPr algn="l" rtl="0" eaLnBrk="1" fontAlgn="base" hangingPunct="1">
              <a:spcBef>
                <a:spcPct val="0"/>
              </a:spcBef>
              <a:spcAft>
                <a:spcPct val="0"/>
              </a:spcAft>
              <a:defRPr sz="2000">
                <a:solidFill>
                  <a:schemeClr val="tx1"/>
                </a:solidFill>
                <a:latin typeface="Arial" charset="0"/>
              </a:defRPr>
            </a:lvl3pPr>
            <a:lvl4pPr algn="l" rtl="0" eaLnBrk="1" fontAlgn="base" hangingPunct="1">
              <a:spcBef>
                <a:spcPct val="0"/>
              </a:spcBef>
              <a:spcAft>
                <a:spcPct val="0"/>
              </a:spcAft>
              <a:defRPr sz="2000">
                <a:solidFill>
                  <a:schemeClr val="tx1"/>
                </a:solidFill>
                <a:latin typeface="Arial" charset="0"/>
              </a:defRPr>
            </a:lvl4pPr>
            <a:lvl5pPr algn="l" rtl="0" eaLnBrk="1" fontAlgn="base" hangingPunct="1">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a:lstStyle>
          <a:p>
            <a:pPr>
              <a:lnSpc>
                <a:spcPct val="90000"/>
              </a:lnSpc>
            </a:pPr>
            <a:r>
              <a:rPr lang="en-US" sz="2400" b="1" dirty="0">
                <a:solidFill>
                  <a:srgbClr val="0066A0"/>
                </a:solidFill>
                <a:ea typeface="+mj-ea"/>
                <a:cs typeface="Arial" panose="020B0604020202020204" pitchFamily="34" charset="0"/>
              </a:rPr>
              <a:t>Mobility Items (cont’)</a:t>
            </a:r>
          </a:p>
        </p:txBody>
      </p:sp>
    </p:spTree>
    <p:extLst>
      <p:ext uri="{BB962C8B-B14F-4D97-AF65-F5344CB8AC3E}">
        <p14:creationId xmlns:p14="http://schemas.microsoft.com/office/powerpoint/2010/main" val="18285800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925830" y="761999"/>
            <a:ext cx="10340340" cy="5334001"/>
          </a:xfrm>
        </p:spPr>
        <p:txBody>
          <a:bodyPr>
            <a:normAutofit fontScale="92500" lnSpcReduction="20000"/>
          </a:bodyPr>
          <a:lstStyle/>
          <a:p>
            <a:pPr marL="339725" indent="-339725">
              <a:lnSpc>
                <a:spcPct val="100000"/>
              </a:lnSpc>
              <a:buClr>
                <a:srgbClr val="C00000"/>
              </a:buClr>
              <a:buFont typeface="Wingdings" panose="05000000000000000000" pitchFamily="2" charset="2"/>
              <a:buChar char="q"/>
            </a:pPr>
            <a:r>
              <a:rPr lang="en-US" sz="1700" b="1" dirty="0">
                <a:solidFill>
                  <a:srgbClr val="C00000"/>
                </a:solidFill>
              </a:rPr>
              <a:t>WALKING 10 FEET ON UNEVEN SURFACES:</a:t>
            </a:r>
          </a:p>
          <a:p>
            <a:pPr marL="687388" lvl="1" indent="-287338">
              <a:lnSpc>
                <a:spcPct val="100000"/>
              </a:lnSpc>
              <a:spcBef>
                <a:spcPts val="0"/>
              </a:spcBef>
              <a:buClr>
                <a:schemeClr val="accent2"/>
              </a:buClr>
              <a:buFont typeface="Arial" panose="020B0604020202020204" pitchFamily="34" charset="0"/>
              <a:buChar char="•"/>
            </a:pPr>
            <a:r>
              <a:rPr lang="en-US" sz="1500" dirty="0"/>
              <a:t>The ability to walk 10 feet on uneven or sloping surfaces (indoor or outdoor), such as turf or gravel</a:t>
            </a:r>
          </a:p>
          <a:p>
            <a:pPr marL="687388" lvl="1" indent="-287338">
              <a:lnSpc>
                <a:spcPct val="100000"/>
              </a:lnSpc>
              <a:spcBef>
                <a:spcPts val="0"/>
              </a:spcBef>
              <a:buClr>
                <a:schemeClr val="accent2"/>
              </a:buClr>
              <a:buFont typeface="Arial" panose="020B0604020202020204" pitchFamily="34" charset="0"/>
              <a:buChar char="•"/>
            </a:pPr>
            <a:endParaRPr lang="en-US" sz="1500" dirty="0"/>
          </a:p>
          <a:p>
            <a:pPr marL="339725" indent="-339725">
              <a:buClr>
                <a:srgbClr val="C00000"/>
              </a:buClr>
              <a:buFont typeface="Wingdings" panose="05000000000000000000" pitchFamily="2" charset="2"/>
              <a:buChar char="q"/>
            </a:pPr>
            <a:r>
              <a:rPr lang="en-US" sz="1700" b="1" dirty="0">
                <a:solidFill>
                  <a:srgbClr val="C00000"/>
                </a:solidFill>
              </a:rPr>
              <a:t>1 STEP CURB:</a:t>
            </a:r>
          </a:p>
          <a:p>
            <a:pPr marL="690563" lvl="1" indent="-290513">
              <a:lnSpc>
                <a:spcPct val="100000"/>
              </a:lnSpc>
              <a:spcBef>
                <a:spcPts val="0"/>
              </a:spcBef>
              <a:buClr>
                <a:schemeClr val="accent2"/>
              </a:buClr>
              <a:buFont typeface="Arial" panose="020B0604020202020204" pitchFamily="34" charset="0"/>
              <a:buChar char="•"/>
            </a:pPr>
            <a:r>
              <a:rPr lang="en-US" sz="1500" dirty="0"/>
              <a:t>The ability to go up and down a curb and/or up and down one step</a:t>
            </a:r>
          </a:p>
          <a:p>
            <a:pPr marL="690563" lvl="1" indent="-290513">
              <a:lnSpc>
                <a:spcPct val="100000"/>
              </a:lnSpc>
              <a:spcBef>
                <a:spcPts val="0"/>
              </a:spcBef>
              <a:buClr>
                <a:schemeClr val="accent2"/>
              </a:buClr>
              <a:buFont typeface="Arial" panose="020B0604020202020204" pitchFamily="34" charset="0"/>
              <a:buChar char="•"/>
            </a:pPr>
            <a:endParaRPr lang="en-US" sz="1500" dirty="0"/>
          </a:p>
          <a:p>
            <a:pPr marL="339725" indent="-339725">
              <a:lnSpc>
                <a:spcPct val="100000"/>
              </a:lnSpc>
              <a:buClr>
                <a:srgbClr val="C00000"/>
              </a:buClr>
              <a:buFont typeface="Wingdings" panose="05000000000000000000" pitchFamily="2" charset="2"/>
              <a:buChar char="q"/>
            </a:pPr>
            <a:r>
              <a:rPr lang="en-US" sz="1700" dirty="0"/>
              <a:t> </a:t>
            </a:r>
            <a:r>
              <a:rPr lang="en-US" sz="1700" b="1" dirty="0">
                <a:solidFill>
                  <a:srgbClr val="C00000"/>
                </a:solidFill>
              </a:rPr>
              <a:t>4 STEPS:</a:t>
            </a:r>
          </a:p>
          <a:p>
            <a:pPr marL="690563" lvl="1" indent="-290513">
              <a:lnSpc>
                <a:spcPct val="100000"/>
              </a:lnSpc>
              <a:spcBef>
                <a:spcPts val="0"/>
              </a:spcBef>
              <a:buClr>
                <a:schemeClr val="accent2"/>
              </a:buClr>
              <a:buFont typeface="Arial" panose="020B0604020202020204" pitchFamily="34" charset="0"/>
              <a:buChar char="•"/>
            </a:pPr>
            <a:r>
              <a:rPr lang="en-US" sz="1500" dirty="0"/>
              <a:t>The ability to go up and down four steps with or without a rail</a:t>
            </a:r>
          </a:p>
          <a:p>
            <a:pPr marL="690563" lvl="1" indent="-290513">
              <a:lnSpc>
                <a:spcPct val="100000"/>
              </a:lnSpc>
              <a:spcBef>
                <a:spcPts val="0"/>
              </a:spcBef>
              <a:buClr>
                <a:schemeClr val="accent2"/>
              </a:buClr>
              <a:buFont typeface="Arial" panose="020B0604020202020204" pitchFamily="34" charset="0"/>
              <a:buChar char="•"/>
            </a:pPr>
            <a:endParaRPr lang="en-US" sz="1500" dirty="0"/>
          </a:p>
          <a:p>
            <a:pPr marL="339725" indent="-339725">
              <a:buClr>
                <a:srgbClr val="C00000"/>
              </a:buClr>
              <a:buFont typeface="Wingdings" panose="05000000000000000000" pitchFamily="2" charset="2"/>
              <a:buChar char="q"/>
            </a:pPr>
            <a:r>
              <a:rPr lang="en-US" sz="1500" dirty="0"/>
              <a:t> </a:t>
            </a:r>
            <a:r>
              <a:rPr lang="en-US" sz="1700" b="1" dirty="0">
                <a:solidFill>
                  <a:srgbClr val="C00000"/>
                </a:solidFill>
              </a:rPr>
              <a:t>12 STEPS:</a:t>
            </a:r>
          </a:p>
          <a:p>
            <a:pPr marL="690563" lvl="1" indent="-290513">
              <a:lnSpc>
                <a:spcPct val="100000"/>
              </a:lnSpc>
              <a:spcBef>
                <a:spcPts val="0"/>
              </a:spcBef>
              <a:buClr>
                <a:schemeClr val="accent2"/>
              </a:buClr>
              <a:buFont typeface="Arial" panose="020B0604020202020204" pitchFamily="34" charset="0"/>
              <a:buChar char="•"/>
            </a:pPr>
            <a:r>
              <a:rPr lang="en-US" sz="1500" dirty="0"/>
              <a:t>The ability to go up and down 12 steps with or without a rail – can be in the gym or hospital staircase or in the community if you are taking the patient out</a:t>
            </a:r>
          </a:p>
          <a:p>
            <a:pPr marL="690563" lvl="1" indent="-290513">
              <a:lnSpc>
                <a:spcPct val="100000"/>
              </a:lnSpc>
              <a:spcBef>
                <a:spcPts val="0"/>
              </a:spcBef>
              <a:buClr>
                <a:schemeClr val="accent2"/>
              </a:buClr>
              <a:buFont typeface="Arial" panose="020B0604020202020204" pitchFamily="34" charset="0"/>
              <a:buChar char="•"/>
            </a:pPr>
            <a:endParaRPr lang="en-US" sz="1500" dirty="0"/>
          </a:p>
          <a:p>
            <a:pPr marL="339725" indent="-339725">
              <a:lnSpc>
                <a:spcPct val="100000"/>
              </a:lnSpc>
              <a:buClr>
                <a:srgbClr val="C00000"/>
              </a:buClr>
              <a:buFont typeface="Wingdings" panose="05000000000000000000" pitchFamily="2" charset="2"/>
              <a:buChar char="q"/>
            </a:pPr>
            <a:r>
              <a:rPr lang="en-US" sz="1700" b="1" dirty="0">
                <a:solidFill>
                  <a:srgbClr val="C00000"/>
                </a:solidFill>
              </a:rPr>
              <a:t>PICKING UP AN OBJECT:</a:t>
            </a:r>
          </a:p>
          <a:p>
            <a:pPr marL="690563" lvl="1" indent="-290513">
              <a:buClr>
                <a:schemeClr val="accent2"/>
              </a:buClr>
              <a:buFont typeface="Arial" panose="020B0604020202020204" pitchFamily="34" charset="0"/>
              <a:buChar char="•"/>
            </a:pPr>
            <a:r>
              <a:rPr lang="en-US" sz="1500" dirty="0"/>
              <a:t>The ability to bend/stoop from a standing position to pick up a small object, such as a spoon, from the floor – </a:t>
            </a:r>
            <a:r>
              <a:rPr lang="en-US" sz="1500" u="sng" dirty="0"/>
              <a:t>may be picking object from a W/C if the patient is W/C bound </a:t>
            </a:r>
            <a:r>
              <a:rPr lang="en-US" sz="1500" dirty="0"/>
              <a:t>– remember that it is ok if they need a reacher to pick up the object – we are not measuring the need for device or not</a:t>
            </a:r>
          </a:p>
          <a:p>
            <a:pPr marL="690563" lvl="1" indent="-290513">
              <a:lnSpc>
                <a:spcPct val="100000"/>
              </a:lnSpc>
              <a:spcBef>
                <a:spcPts val="0"/>
              </a:spcBef>
              <a:buClr>
                <a:schemeClr val="accent2"/>
              </a:buClr>
              <a:buFont typeface="Arial" panose="020B0604020202020204" pitchFamily="34" charset="0"/>
              <a:buChar char="•"/>
            </a:pPr>
            <a:endParaRPr lang="en-US" sz="1500" dirty="0"/>
          </a:p>
          <a:p>
            <a:pPr marL="339725" indent="-339725">
              <a:buClr>
                <a:srgbClr val="C00000"/>
              </a:buClr>
              <a:buFont typeface="Wingdings" panose="05000000000000000000" pitchFamily="2" charset="2"/>
              <a:buChar char="q"/>
            </a:pPr>
            <a:r>
              <a:rPr lang="en-US" sz="1700" b="1" dirty="0">
                <a:solidFill>
                  <a:srgbClr val="C00000"/>
                </a:solidFill>
              </a:rPr>
              <a:t>WHEEL 50 FEET W/2 TURNS:</a:t>
            </a:r>
          </a:p>
          <a:p>
            <a:pPr marL="690563" lvl="1" indent="-290513">
              <a:buClr>
                <a:schemeClr val="accent2"/>
              </a:buClr>
              <a:buFont typeface="Arial" panose="020B0604020202020204" pitchFamily="34" charset="0"/>
              <a:buChar char="•"/>
            </a:pPr>
            <a:r>
              <a:rPr lang="en-US" sz="1500" dirty="0"/>
              <a:t>Once seated in wheelchair/scooter, the ability to wheel at least 50 feet and make two turns (see description of 90 degree turn on previous slide)</a:t>
            </a:r>
          </a:p>
          <a:p>
            <a:pPr marL="690563" lvl="1" indent="-290513">
              <a:buClr>
                <a:schemeClr val="accent2"/>
              </a:buClr>
              <a:buFont typeface="Arial" panose="020B0604020202020204" pitchFamily="34" charset="0"/>
              <a:buChar char="•"/>
            </a:pPr>
            <a:endParaRPr lang="en-US" sz="1500" dirty="0"/>
          </a:p>
          <a:p>
            <a:pPr marL="339725" indent="-339725">
              <a:buClr>
                <a:srgbClr val="C00000"/>
              </a:buClr>
              <a:buFont typeface="Wingdings" panose="05000000000000000000" pitchFamily="2" charset="2"/>
              <a:buChar char="q"/>
            </a:pPr>
            <a:r>
              <a:rPr lang="en-US" sz="1700" b="1" dirty="0">
                <a:solidFill>
                  <a:srgbClr val="C00000"/>
                </a:solidFill>
              </a:rPr>
              <a:t> WHEEL 150 FEET</a:t>
            </a:r>
          </a:p>
          <a:p>
            <a:pPr lvl="1" indent="-290513">
              <a:buClr>
                <a:schemeClr val="accent2"/>
              </a:buClr>
              <a:buFont typeface="Arial" panose="020B0604020202020204" pitchFamily="34" charset="0"/>
              <a:buChar char="•"/>
            </a:pPr>
            <a:r>
              <a:rPr lang="en-US" sz="1500" dirty="0"/>
              <a:t>Once seated in wheelchair/scooter, the ability to wheel at least 150 feet in a corridor or similar space</a:t>
            </a:r>
            <a:endParaRPr lang="en-US" sz="1500" b="1" dirty="0">
              <a:solidFill>
                <a:srgbClr val="C00000"/>
              </a:solidFill>
            </a:endParaRPr>
          </a:p>
          <a:p>
            <a:pPr marL="690563" lvl="1" indent="-290513">
              <a:buClr>
                <a:schemeClr val="accent2"/>
              </a:buClr>
              <a:buFont typeface="Arial" panose="020B0604020202020204" pitchFamily="34" charset="0"/>
              <a:buChar char="•"/>
            </a:pPr>
            <a:endParaRPr lang="en-US" sz="1400" b="1" dirty="0">
              <a:solidFill>
                <a:srgbClr val="C00000"/>
              </a:solidFill>
            </a:endParaRPr>
          </a:p>
          <a:p>
            <a:pPr marL="690563" lvl="1" indent="-290513">
              <a:buClr>
                <a:schemeClr val="accent2"/>
              </a:buClr>
              <a:buFont typeface="Arial" panose="020B0604020202020204" pitchFamily="34" charset="0"/>
              <a:buChar char="•"/>
            </a:pPr>
            <a:endParaRPr lang="en-US" sz="1600" b="1" dirty="0">
              <a:solidFill>
                <a:srgbClr val="C00000"/>
              </a:solidFill>
            </a:endParaRPr>
          </a:p>
          <a:p>
            <a:pPr marL="690563" lvl="1" indent="-290513">
              <a:buClr>
                <a:schemeClr val="accent2"/>
              </a:buClr>
              <a:buFont typeface="Arial" panose="020B0604020202020204" pitchFamily="34" charset="0"/>
              <a:buChar char="•"/>
            </a:pPr>
            <a:endParaRPr lang="en-US" sz="1600" b="1" dirty="0">
              <a:solidFill>
                <a:srgbClr val="C00000"/>
              </a:solidFill>
            </a:endParaRPr>
          </a:p>
          <a:p>
            <a:pPr marL="690563" lvl="1" indent="-339725">
              <a:buClr>
                <a:schemeClr val="accent2"/>
              </a:buClr>
              <a:buFont typeface="Arial" panose="020B0604020202020204" pitchFamily="34" charset="0"/>
              <a:buChar char="•"/>
            </a:pPr>
            <a:endParaRPr lang="en-US" sz="1400" b="1" dirty="0">
              <a:solidFill>
                <a:srgbClr val="C00000"/>
              </a:solidFill>
            </a:endParaRP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64</a:t>
            </a:fld>
            <a:endParaRPr lang="en-US" dirty="0"/>
          </a:p>
        </p:txBody>
      </p:sp>
      <p:cxnSp>
        <p:nvCxnSpPr>
          <p:cNvPr id="4" name="Straight Connector 3">
            <a:extLst>
              <a:ext uri="{FF2B5EF4-FFF2-40B4-BE49-F238E27FC236}">
                <a16:creationId xmlns:a16="http://schemas.microsoft.com/office/drawing/2014/main" id="{43C77DAC-4649-4AFE-8296-A3B64685504F}"/>
              </a:ext>
            </a:extLst>
          </p:cNvPr>
          <p:cNvCxnSpPr>
            <a:cxnSpLocks/>
          </p:cNvCxnSpPr>
          <p:nvPr/>
        </p:nvCxnSpPr>
        <p:spPr bwMode="auto">
          <a:xfrm>
            <a:off x="4702991" y="3175000"/>
            <a:ext cx="1524000" cy="0"/>
          </a:xfrm>
          <a:prstGeom prst="line">
            <a:avLst/>
          </a:prstGeom>
          <a:solidFill>
            <a:schemeClr val="accent1"/>
          </a:solidFill>
          <a:ln w="28575" cap="flat" cmpd="sng" algn="ctr">
            <a:solidFill>
              <a:srgbClr val="99000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635BCBC2-A4B1-4A8A-AA5A-DCADA12D86CA}"/>
              </a:ext>
            </a:extLst>
          </p:cNvPr>
          <p:cNvCxnSpPr>
            <a:cxnSpLocks/>
          </p:cNvCxnSpPr>
          <p:nvPr/>
        </p:nvCxnSpPr>
        <p:spPr bwMode="auto">
          <a:xfrm>
            <a:off x="4341223" y="2534920"/>
            <a:ext cx="1526177" cy="0"/>
          </a:xfrm>
          <a:prstGeom prst="line">
            <a:avLst/>
          </a:prstGeom>
          <a:solidFill>
            <a:schemeClr val="accent1"/>
          </a:solidFill>
          <a:ln w="28575" cap="flat" cmpd="sng" algn="ctr">
            <a:solidFill>
              <a:srgbClr val="99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0BE91CC7-A967-40B6-A4E3-98FBFBE757F9}"/>
              </a:ext>
            </a:extLst>
          </p:cNvPr>
          <p:cNvCxnSpPr>
            <a:cxnSpLocks/>
          </p:cNvCxnSpPr>
          <p:nvPr/>
        </p:nvCxnSpPr>
        <p:spPr bwMode="auto">
          <a:xfrm>
            <a:off x="3314700" y="1214120"/>
            <a:ext cx="5105400" cy="0"/>
          </a:xfrm>
          <a:prstGeom prst="line">
            <a:avLst/>
          </a:prstGeom>
          <a:solidFill>
            <a:schemeClr val="accent1"/>
          </a:solidFill>
          <a:ln w="28575" cap="flat" cmpd="sng" algn="ctr">
            <a:solidFill>
              <a:srgbClr val="99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0BF9D6DE-8EB2-49F3-A85F-4D1FD6C9B014}"/>
              </a:ext>
            </a:extLst>
          </p:cNvPr>
          <p:cNvCxnSpPr>
            <a:cxnSpLocks/>
          </p:cNvCxnSpPr>
          <p:nvPr/>
        </p:nvCxnSpPr>
        <p:spPr bwMode="auto">
          <a:xfrm>
            <a:off x="4038600" y="1849120"/>
            <a:ext cx="2057400" cy="0"/>
          </a:xfrm>
          <a:prstGeom prst="line">
            <a:avLst/>
          </a:prstGeom>
          <a:solidFill>
            <a:schemeClr val="accent1"/>
          </a:solidFill>
          <a:ln w="28575" cap="flat" cmpd="sng" algn="ctr">
            <a:solidFill>
              <a:srgbClr val="99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026A42A5-B770-418A-BB65-BCD132A390EF}"/>
              </a:ext>
            </a:extLst>
          </p:cNvPr>
          <p:cNvCxnSpPr>
            <a:cxnSpLocks/>
          </p:cNvCxnSpPr>
          <p:nvPr/>
        </p:nvCxnSpPr>
        <p:spPr bwMode="auto">
          <a:xfrm>
            <a:off x="5067300" y="5024120"/>
            <a:ext cx="3467100" cy="0"/>
          </a:xfrm>
          <a:prstGeom prst="line">
            <a:avLst/>
          </a:prstGeom>
          <a:solidFill>
            <a:schemeClr val="accent1"/>
          </a:solidFill>
          <a:ln w="28575" cap="flat" cmpd="sng" algn="ctr">
            <a:solidFill>
              <a:srgbClr val="990000"/>
            </a:solidFill>
            <a:prstDash val="solid"/>
            <a:round/>
            <a:headEnd type="none" w="med" len="med"/>
            <a:tailEnd type="none" w="med" len="med"/>
          </a:ln>
          <a:effectLst/>
        </p:spPr>
      </p:cxnSp>
    </p:spTree>
    <p:extLst>
      <p:ext uri="{BB962C8B-B14F-4D97-AF65-F5344CB8AC3E}">
        <p14:creationId xmlns:p14="http://schemas.microsoft.com/office/powerpoint/2010/main" val="32882973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682496" y="761999"/>
            <a:ext cx="10439400" cy="4822055"/>
          </a:xfrm>
        </p:spPr>
        <p:txBody>
          <a:bodyPr/>
          <a:lstStyle/>
          <a:p>
            <a:pPr>
              <a:lnSpc>
                <a:spcPct val="100000"/>
              </a:lnSpc>
              <a:spcBef>
                <a:spcPts val="0"/>
              </a:spcBef>
              <a:buClr>
                <a:srgbClr val="C00000"/>
              </a:buClr>
              <a:buFont typeface="Wingdings" panose="05000000000000000000" pitchFamily="2" charset="2"/>
              <a:buChar char="q"/>
            </a:pPr>
            <a:r>
              <a:rPr lang="en-US" sz="1800" dirty="0"/>
              <a:t>The </a:t>
            </a:r>
            <a:r>
              <a:rPr lang="en-US" sz="1800" b="1" i="1" u="sng" dirty="0">
                <a:solidFill>
                  <a:srgbClr val="C00000"/>
                </a:solidFill>
              </a:rPr>
              <a:t>intention of the wheelchair </a:t>
            </a:r>
            <a:r>
              <a:rPr lang="en-US" sz="1800" b="1" dirty="0"/>
              <a:t>items </a:t>
            </a:r>
            <a:r>
              <a:rPr lang="en-US" sz="1800" dirty="0"/>
              <a:t>is to assess the patient’s use of a wheelchair for self-mobilization at admission and discharge when appropriate.</a:t>
            </a:r>
          </a:p>
          <a:p>
            <a:pPr>
              <a:lnSpc>
                <a:spcPct val="100000"/>
              </a:lnSpc>
              <a:spcBef>
                <a:spcPts val="0"/>
              </a:spcBef>
              <a:buClr>
                <a:srgbClr val="C00000"/>
              </a:buClr>
              <a:buFont typeface="Wingdings" panose="05000000000000000000" pitchFamily="2" charset="2"/>
              <a:buChar char="q"/>
            </a:pPr>
            <a:endParaRPr lang="en-US" sz="1800" dirty="0"/>
          </a:p>
          <a:p>
            <a:pPr>
              <a:lnSpc>
                <a:spcPct val="100000"/>
              </a:lnSpc>
              <a:spcBef>
                <a:spcPts val="0"/>
              </a:spcBef>
              <a:buClr>
                <a:srgbClr val="C00000"/>
              </a:buClr>
              <a:buFont typeface="Wingdings" panose="05000000000000000000" pitchFamily="2" charset="2"/>
              <a:buChar char="q"/>
            </a:pPr>
            <a:r>
              <a:rPr lang="en-US" sz="1800" dirty="0"/>
              <a:t>The clinician uses clinical judgment to determine if the patient’s use of a wheelchair is appropriate for self-mobilization due to the patient’s medical condition or safety.</a:t>
            </a:r>
          </a:p>
          <a:p>
            <a:pPr>
              <a:lnSpc>
                <a:spcPct val="100000"/>
              </a:lnSpc>
              <a:spcBef>
                <a:spcPts val="0"/>
              </a:spcBef>
              <a:buClr>
                <a:srgbClr val="C00000"/>
              </a:buClr>
              <a:buFont typeface="Wingdings" panose="05000000000000000000" pitchFamily="2" charset="2"/>
              <a:buChar char="q"/>
            </a:pPr>
            <a:endParaRPr lang="en-US" sz="1800" dirty="0"/>
          </a:p>
          <a:p>
            <a:pPr>
              <a:lnSpc>
                <a:spcPct val="100000"/>
              </a:lnSpc>
              <a:spcBef>
                <a:spcPts val="0"/>
              </a:spcBef>
              <a:buClr>
                <a:srgbClr val="C00000"/>
              </a:buClr>
              <a:buFont typeface="Wingdings" panose="05000000000000000000" pitchFamily="2" charset="2"/>
              <a:buChar char="q"/>
            </a:pPr>
            <a:r>
              <a:rPr lang="en-US" sz="1800" dirty="0"/>
              <a:t>If the patient walks and is not learning how to mobilize in a wheelchair, and only uses a wheelchair for transport between locations within the facility, code the wheelchair/scooter gateway items at admission and/or discharge items as follows: Does the patient use a wheelchair/scooter = 0 for No. </a:t>
            </a:r>
          </a:p>
          <a:p>
            <a:pPr marL="681038" lvl="3" indent="-342900">
              <a:lnSpc>
                <a:spcPct val="100000"/>
              </a:lnSpc>
              <a:spcBef>
                <a:spcPts val="0"/>
              </a:spcBef>
              <a:buClr>
                <a:srgbClr val="C00000"/>
              </a:buClr>
            </a:pPr>
            <a:r>
              <a:rPr lang="en-US" sz="1800" dirty="0"/>
              <a:t>Answering the question in this way invokes a skip pattern which will skip all remaining wheelchair questions.</a:t>
            </a:r>
          </a:p>
          <a:p>
            <a:pPr marL="287338" lvl="1" indent="-287338">
              <a:lnSpc>
                <a:spcPct val="100000"/>
              </a:lnSpc>
              <a:spcBef>
                <a:spcPts val="0"/>
              </a:spcBef>
              <a:buClr>
                <a:srgbClr val="C00000"/>
              </a:buClr>
              <a:buFont typeface="Wingdings" panose="05000000000000000000" pitchFamily="2" charset="2"/>
              <a:buChar char="q"/>
            </a:pPr>
            <a:endParaRPr lang="en-US" sz="1800" dirty="0"/>
          </a:p>
          <a:p>
            <a:pPr>
              <a:lnSpc>
                <a:spcPct val="100000"/>
              </a:lnSpc>
              <a:spcBef>
                <a:spcPts val="0"/>
              </a:spcBef>
              <a:buClr>
                <a:srgbClr val="C00000"/>
              </a:buClr>
              <a:buFont typeface="Wingdings" panose="05000000000000000000" pitchFamily="2" charset="2"/>
              <a:buChar char="q"/>
            </a:pPr>
            <a:r>
              <a:rPr lang="en-US" sz="1800" dirty="0"/>
              <a:t>Otherwise said, only code wheelchair mobility based on an assessment of the patient’s need and ability to mobilize in the wheelchair.</a:t>
            </a:r>
          </a:p>
          <a:p>
            <a:pPr>
              <a:lnSpc>
                <a:spcPct val="100000"/>
              </a:lnSpc>
              <a:spcBef>
                <a:spcPts val="0"/>
              </a:spcBef>
              <a:buClr>
                <a:srgbClr val="C00000"/>
              </a:buClr>
              <a:buFont typeface="Wingdings" panose="05000000000000000000" pitchFamily="2" charset="2"/>
              <a:buChar char="q"/>
            </a:pPr>
            <a:endParaRPr lang="en-US" sz="1800" dirty="0"/>
          </a:p>
          <a:p>
            <a:pPr>
              <a:lnSpc>
                <a:spcPct val="100000"/>
              </a:lnSpc>
              <a:spcBef>
                <a:spcPts val="0"/>
              </a:spcBef>
              <a:buClr>
                <a:srgbClr val="C00000"/>
              </a:buClr>
              <a:buFont typeface="Wingdings" panose="05000000000000000000" pitchFamily="2" charset="2"/>
              <a:buChar char="q"/>
            </a:pPr>
            <a:r>
              <a:rPr lang="en-US" sz="1800" dirty="0"/>
              <a:t>Remember that it is very possible that the patient starts with a wheelchair but no longer is the case on discharge – only walking will apply at discharge. </a:t>
            </a:r>
            <a:endParaRPr lang="en-US" sz="1400" b="1" dirty="0">
              <a:solidFill>
                <a:srgbClr val="C00000"/>
              </a:solidFill>
            </a:endParaRP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65</a:t>
            </a:fld>
            <a:endParaRPr lang="en-US" dirty="0"/>
          </a:p>
        </p:txBody>
      </p:sp>
      <p:sp>
        <p:nvSpPr>
          <p:cNvPr id="5" name="Title 3">
            <a:extLst>
              <a:ext uri="{FF2B5EF4-FFF2-40B4-BE49-F238E27FC236}">
                <a16:creationId xmlns:a16="http://schemas.microsoft.com/office/drawing/2014/main" id="{70DDCC38-0740-4864-BCF4-7B59284C4164}"/>
              </a:ext>
            </a:extLst>
          </p:cNvPr>
          <p:cNvSpPr>
            <a:spLocks noGrp="1"/>
          </p:cNvSpPr>
          <p:nvPr>
            <p:ph type="title"/>
          </p:nvPr>
        </p:nvSpPr>
        <p:spPr>
          <a:xfrm>
            <a:off x="1752600" y="381000"/>
            <a:ext cx="8686800" cy="381000"/>
          </a:xfrm>
        </p:spPr>
        <p:txBody>
          <a:bodyPr>
            <a:normAutofit fontScale="90000"/>
          </a:bodyPr>
          <a:lstStyle/>
          <a:p>
            <a:r>
              <a:rPr lang="en-US" sz="2400" dirty="0">
                <a:solidFill>
                  <a:schemeClr val="bg1"/>
                </a:solidFill>
                <a:latin typeface="Verdana" panose="020B0604030504040204" pitchFamily="34" charset="0"/>
                <a:ea typeface="+mn-ea"/>
              </a:rPr>
              <a:t>Coding Tips </a:t>
            </a:r>
          </a:p>
        </p:txBody>
      </p:sp>
    </p:spTree>
    <p:extLst>
      <p:ext uri="{BB962C8B-B14F-4D97-AF65-F5344CB8AC3E}">
        <p14:creationId xmlns:p14="http://schemas.microsoft.com/office/powerpoint/2010/main" val="10015094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871220" y="786765"/>
            <a:ext cx="10449560" cy="5486400"/>
          </a:xfrm>
        </p:spPr>
        <p:txBody>
          <a:bodyPr/>
          <a:lstStyle/>
          <a:p>
            <a:pPr>
              <a:lnSpc>
                <a:spcPct val="100000"/>
              </a:lnSpc>
              <a:spcBef>
                <a:spcPts val="0"/>
              </a:spcBef>
              <a:buClr>
                <a:srgbClr val="C00000"/>
              </a:buClr>
              <a:buFont typeface="Wingdings" panose="05000000000000000000" pitchFamily="2" charset="2"/>
              <a:buChar char="q"/>
            </a:pPr>
            <a:r>
              <a:rPr lang="en-US" sz="1800" dirty="0"/>
              <a:t>Same items will be assessed on </a:t>
            </a:r>
            <a:r>
              <a:rPr lang="en-US" sz="1800" b="1" u="sng" dirty="0">
                <a:solidFill>
                  <a:srgbClr val="C00000"/>
                </a:solidFill>
              </a:rPr>
              <a:t>discharge except no goal setting</a:t>
            </a:r>
            <a:endParaRPr lang="en-US" sz="1800" dirty="0"/>
          </a:p>
          <a:p>
            <a:pPr>
              <a:lnSpc>
                <a:spcPct val="100000"/>
              </a:lnSpc>
              <a:spcBef>
                <a:spcPts val="0"/>
              </a:spcBef>
              <a:buClr>
                <a:srgbClr val="C00000"/>
              </a:buClr>
              <a:buFont typeface="Wingdings" panose="05000000000000000000" pitchFamily="2" charset="2"/>
              <a:buChar char="q"/>
            </a:pPr>
            <a:endParaRPr lang="en-US" sz="1800" dirty="0"/>
          </a:p>
          <a:p>
            <a:pPr>
              <a:lnSpc>
                <a:spcPct val="100000"/>
              </a:lnSpc>
              <a:spcBef>
                <a:spcPts val="0"/>
              </a:spcBef>
              <a:buClr>
                <a:srgbClr val="C00000"/>
              </a:buClr>
              <a:buFont typeface="Wingdings" panose="05000000000000000000" pitchFamily="2" charset="2"/>
              <a:buChar char="q"/>
            </a:pPr>
            <a:r>
              <a:rPr lang="en-US" sz="1800" dirty="0"/>
              <a:t>Must be completed within 3 calendar days of discharge including the day of discharge</a:t>
            </a:r>
          </a:p>
          <a:p>
            <a:pPr marL="342900" lvl="2" indent="-342900">
              <a:spcBef>
                <a:spcPts val="0"/>
              </a:spcBef>
              <a:buClr>
                <a:srgbClr val="C00000"/>
              </a:buClr>
              <a:buFont typeface="Wingdings" panose="05000000000000000000" pitchFamily="2" charset="2"/>
              <a:buChar char="q"/>
            </a:pPr>
            <a:endParaRPr lang="en-US" sz="1800" dirty="0"/>
          </a:p>
          <a:p>
            <a:pPr marL="342900" lvl="2" indent="-342900">
              <a:spcBef>
                <a:spcPts val="0"/>
              </a:spcBef>
              <a:buClr>
                <a:srgbClr val="C00000"/>
              </a:buClr>
              <a:buFont typeface="Wingdings" panose="05000000000000000000" pitchFamily="2" charset="2"/>
              <a:buChar char="q"/>
            </a:pPr>
            <a:r>
              <a:rPr lang="en-US" sz="1800" dirty="0"/>
              <a:t>For the Discharge assessment, code the patient’s discharge functional status, based on a clinical assessment of the patient’s performance that occurs as close to the time of the patient’s discharge as possible to capture all areas of improvement possible </a:t>
            </a:r>
          </a:p>
          <a:p>
            <a:pPr>
              <a:spcBef>
                <a:spcPts val="0"/>
              </a:spcBef>
              <a:buClr>
                <a:srgbClr val="C00000"/>
              </a:buClr>
              <a:buFont typeface="Wingdings" panose="05000000000000000000" pitchFamily="2" charset="2"/>
              <a:buChar char="q"/>
            </a:pPr>
            <a:endParaRPr lang="en-US" sz="1800" dirty="0"/>
          </a:p>
          <a:p>
            <a:pPr>
              <a:spcBef>
                <a:spcPts val="0"/>
              </a:spcBef>
              <a:buClr>
                <a:srgbClr val="C00000"/>
              </a:buClr>
              <a:buFont typeface="Wingdings" panose="05000000000000000000" pitchFamily="2" charset="2"/>
              <a:buChar char="q"/>
            </a:pPr>
            <a:r>
              <a:rPr lang="en-US" sz="1800" dirty="0">
                <a:highlight>
                  <a:srgbClr val="FFFF00"/>
                </a:highlight>
              </a:rPr>
              <a:t>Usually done the day prior or day of the discharge at a stand-up mtg </a:t>
            </a:r>
          </a:p>
          <a:p>
            <a:pPr>
              <a:spcBef>
                <a:spcPts val="0"/>
              </a:spcBef>
              <a:buClr>
                <a:srgbClr val="C00000"/>
              </a:buClr>
              <a:buFont typeface="Wingdings" panose="05000000000000000000" pitchFamily="2" charset="2"/>
              <a:buChar char="q"/>
            </a:pPr>
            <a:endParaRPr lang="en-US" sz="1800" dirty="0"/>
          </a:p>
          <a:p>
            <a:pPr>
              <a:spcBef>
                <a:spcPts val="0"/>
              </a:spcBef>
              <a:buClr>
                <a:srgbClr val="C00000"/>
              </a:buClr>
              <a:buFont typeface="Wingdings" panose="05000000000000000000" pitchFamily="2" charset="2"/>
              <a:buChar char="q"/>
            </a:pPr>
            <a:r>
              <a:rPr lang="en-US" sz="1800" dirty="0"/>
              <a:t>Same coding principles apply to discharge assessments </a:t>
            </a:r>
          </a:p>
          <a:p>
            <a:pPr>
              <a:spcBef>
                <a:spcPts val="0"/>
              </a:spcBef>
              <a:buClr>
                <a:srgbClr val="C00000"/>
              </a:buClr>
              <a:buFont typeface="Wingdings" panose="05000000000000000000" pitchFamily="2" charset="2"/>
              <a:buChar char="q"/>
            </a:pPr>
            <a:endParaRPr lang="en-US" sz="1800" dirty="0"/>
          </a:p>
          <a:p>
            <a:pPr>
              <a:spcBef>
                <a:spcPts val="0"/>
              </a:spcBef>
              <a:buClr>
                <a:srgbClr val="C00000"/>
              </a:buClr>
              <a:buFont typeface="Wingdings" panose="05000000000000000000" pitchFamily="2" charset="2"/>
              <a:buChar char="q"/>
            </a:pPr>
            <a:r>
              <a:rPr lang="en-US" sz="1800" dirty="0"/>
              <a:t>Again, all assessment items must be attempted to be coded – otherwise a reason for no attempt must be coded using the exception code list</a:t>
            </a:r>
          </a:p>
          <a:p>
            <a:pPr>
              <a:spcBef>
                <a:spcPts val="0"/>
              </a:spcBef>
              <a:buClr>
                <a:srgbClr val="C00000"/>
              </a:buClr>
              <a:buFont typeface="Wingdings" panose="05000000000000000000" pitchFamily="2" charset="2"/>
              <a:buChar char="q"/>
            </a:pPr>
            <a:endParaRPr lang="en-US" sz="1800" dirty="0"/>
          </a:p>
          <a:p>
            <a:pPr>
              <a:spcBef>
                <a:spcPts val="0"/>
              </a:spcBef>
              <a:buClr>
                <a:srgbClr val="C00000"/>
              </a:buClr>
              <a:buFont typeface="Wingdings" panose="05000000000000000000" pitchFamily="2" charset="2"/>
              <a:buChar char="q"/>
            </a:pPr>
            <a:r>
              <a:rPr lang="en-US" sz="1800" dirty="0"/>
              <a:t>Patients should be allowed to perform activities as independently as possible for both admission and discharge, as long as they are safe for both admission &amp; discharge assessments.</a:t>
            </a:r>
          </a:p>
          <a:p>
            <a:pPr>
              <a:spcBef>
                <a:spcPts val="0"/>
              </a:spcBef>
              <a:buClr>
                <a:srgbClr val="C00000"/>
              </a:buClr>
              <a:buFont typeface="Wingdings" panose="05000000000000000000" pitchFamily="2" charset="2"/>
              <a:buChar char="q"/>
            </a:pPr>
            <a:endParaRPr lang="en-US" sz="1800" dirty="0"/>
          </a:p>
          <a:p>
            <a:pPr>
              <a:spcBef>
                <a:spcPts val="0"/>
              </a:spcBef>
              <a:buClr>
                <a:srgbClr val="C00000"/>
              </a:buClr>
              <a:buFont typeface="Wingdings" panose="05000000000000000000" pitchFamily="2" charset="2"/>
              <a:buChar char="q"/>
            </a:pPr>
            <a:r>
              <a:rPr lang="en-US" sz="1800" dirty="0"/>
              <a:t>Remember that even if the patient was coded on admission as 07 (refused), 10 (environmental issue). 88 (medically unsafe) does not mean it is automatically the same at discharge – on the contrary, hopefully those reasons would not apply by discharge.</a:t>
            </a:r>
          </a:p>
          <a:p>
            <a:pPr marL="800100" lvl="1" indent="-285750">
              <a:lnSpc>
                <a:spcPct val="100000"/>
              </a:lnSpc>
              <a:spcBef>
                <a:spcPts val="0"/>
              </a:spcBef>
              <a:buClr>
                <a:schemeClr val="accent2"/>
              </a:buClr>
              <a:buFont typeface="Wingdings" panose="05000000000000000000" pitchFamily="2" charset="2"/>
              <a:buChar char="q"/>
            </a:pPr>
            <a:endParaRPr lang="en-US" sz="1800" dirty="0"/>
          </a:p>
          <a:p>
            <a:pPr marL="0" indent="0">
              <a:lnSpc>
                <a:spcPct val="100000"/>
              </a:lnSpc>
              <a:spcBef>
                <a:spcPts val="0"/>
              </a:spcBef>
              <a:buClr>
                <a:schemeClr val="accent2"/>
              </a:buClr>
              <a:buNone/>
            </a:pPr>
            <a:endParaRPr lang="en-US" b="1" u="sng" dirty="0">
              <a:solidFill>
                <a:srgbClr val="C00000"/>
              </a:solidFill>
            </a:endParaRPr>
          </a:p>
          <a:p>
            <a:pPr marL="814388" lvl="1" indent="-463550">
              <a:lnSpc>
                <a:spcPct val="100000"/>
              </a:lnSpc>
              <a:spcBef>
                <a:spcPts val="0"/>
              </a:spcBef>
              <a:buClr>
                <a:srgbClr val="C00000"/>
              </a:buClr>
              <a:buFont typeface="Arial" panose="020B0604020202020204" pitchFamily="34" charset="0"/>
              <a:buChar char="•"/>
            </a:pPr>
            <a:endParaRPr lang="en-US" sz="1400" b="1" dirty="0"/>
          </a:p>
          <a:p>
            <a:pPr marL="287338" indent="-287338">
              <a:lnSpc>
                <a:spcPct val="100000"/>
              </a:lnSpc>
              <a:spcBef>
                <a:spcPts val="0"/>
              </a:spcBef>
              <a:buClr>
                <a:schemeClr val="accent2"/>
              </a:buClr>
              <a:buFont typeface="Wingdings" panose="05000000000000000000" pitchFamily="2" charset="2"/>
              <a:buChar char="q"/>
            </a:pPr>
            <a:endParaRPr lang="en-US" sz="1400" b="1" dirty="0">
              <a:solidFill>
                <a:srgbClr val="C00000"/>
              </a:solidFill>
            </a:endParaRP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66</a:t>
            </a:fld>
            <a:endParaRPr lang="en-US" dirty="0"/>
          </a:p>
        </p:txBody>
      </p:sp>
      <p:sp>
        <p:nvSpPr>
          <p:cNvPr id="10" name="Title 3">
            <a:extLst>
              <a:ext uri="{FF2B5EF4-FFF2-40B4-BE49-F238E27FC236}">
                <a16:creationId xmlns:a16="http://schemas.microsoft.com/office/drawing/2014/main" id="{E0E36FE3-8E14-4AE4-BC7A-DC710C3E7E86}"/>
              </a:ext>
            </a:extLst>
          </p:cNvPr>
          <p:cNvSpPr>
            <a:spLocks noGrp="1"/>
          </p:cNvSpPr>
          <p:nvPr>
            <p:ph type="title"/>
          </p:nvPr>
        </p:nvSpPr>
        <p:spPr>
          <a:xfrm>
            <a:off x="1752600" y="381000"/>
            <a:ext cx="8686800" cy="381000"/>
          </a:xfrm>
        </p:spPr>
        <p:txBody>
          <a:bodyPr>
            <a:normAutofit fontScale="90000"/>
          </a:bodyPr>
          <a:lstStyle/>
          <a:p>
            <a:r>
              <a:rPr lang="en-US" sz="2400" dirty="0">
                <a:solidFill>
                  <a:schemeClr val="bg1"/>
                </a:solidFill>
                <a:latin typeface="Verdana" panose="020B0604030504040204" pitchFamily="34" charset="0"/>
                <a:ea typeface="+mn-ea"/>
              </a:rPr>
              <a:t>Self Care &amp; Mobility Coding on Discharge</a:t>
            </a:r>
          </a:p>
        </p:txBody>
      </p:sp>
      <p:sp>
        <p:nvSpPr>
          <p:cNvPr id="4" name="Title 3">
            <a:extLst>
              <a:ext uri="{FF2B5EF4-FFF2-40B4-BE49-F238E27FC236}">
                <a16:creationId xmlns:a16="http://schemas.microsoft.com/office/drawing/2014/main" id="{4A14D44C-D9FC-49D8-972D-5C855125C1DB}"/>
              </a:ext>
            </a:extLst>
          </p:cNvPr>
          <p:cNvSpPr txBox="1">
            <a:spLocks/>
          </p:cNvSpPr>
          <p:nvPr/>
        </p:nvSpPr>
        <p:spPr bwMode="auto">
          <a:xfrm>
            <a:off x="822960" y="17716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2000">
                <a:solidFill>
                  <a:schemeClr val="tx1"/>
                </a:solidFill>
                <a:latin typeface="Arial" charset="0"/>
              </a:defRPr>
            </a:lvl2pPr>
            <a:lvl3pPr algn="l" rtl="0" eaLnBrk="1" fontAlgn="base" hangingPunct="1">
              <a:spcBef>
                <a:spcPct val="0"/>
              </a:spcBef>
              <a:spcAft>
                <a:spcPct val="0"/>
              </a:spcAft>
              <a:defRPr sz="2000">
                <a:solidFill>
                  <a:schemeClr val="tx1"/>
                </a:solidFill>
                <a:latin typeface="Arial" charset="0"/>
              </a:defRPr>
            </a:lvl3pPr>
            <a:lvl4pPr algn="l" rtl="0" eaLnBrk="1" fontAlgn="base" hangingPunct="1">
              <a:spcBef>
                <a:spcPct val="0"/>
              </a:spcBef>
              <a:spcAft>
                <a:spcPct val="0"/>
              </a:spcAft>
              <a:defRPr sz="2000">
                <a:solidFill>
                  <a:schemeClr val="tx1"/>
                </a:solidFill>
                <a:latin typeface="Arial" charset="0"/>
              </a:defRPr>
            </a:lvl4pPr>
            <a:lvl5pPr algn="l" rtl="0" eaLnBrk="1" fontAlgn="base" hangingPunct="1">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a:lstStyle>
          <a:p>
            <a:r>
              <a:rPr lang="en-US" sz="2000" b="1" dirty="0">
                <a:solidFill>
                  <a:srgbClr val="C00000"/>
                </a:solidFill>
                <a:latin typeface="Verdana" panose="020B0604030504040204" pitchFamily="34" charset="0"/>
              </a:rPr>
              <a:t> </a:t>
            </a:r>
            <a:r>
              <a:rPr lang="en-US" sz="2400" b="1" dirty="0">
                <a:solidFill>
                  <a:srgbClr val="0066A0"/>
                </a:solidFill>
                <a:ea typeface="+mj-ea"/>
                <a:cs typeface="Arial" panose="020B0604020202020204" pitchFamily="34" charset="0"/>
              </a:rPr>
              <a:t>Discharge Functional Activity Assessment (Sect. 6)</a:t>
            </a:r>
          </a:p>
        </p:txBody>
      </p:sp>
    </p:spTree>
    <p:extLst>
      <p:ext uri="{BB962C8B-B14F-4D97-AF65-F5344CB8AC3E}">
        <p14:creationId xmlns:p14="http://schemas.microsoft.com/office/powerpoint/2010/main" val="35525254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1ABF-D147-9D32-FCD6-84DB9B77D19A}"/>
              </a:ext>
            </a:extLst>
          </p:cNvPr>
          <p:cNvSpPr>
            <a:spLocks noGrp="1"/>
          </p:cNvSpPr>
          <p:nvPr>
            <p:ph type="title"/>
          </p:nvPr>
        </p:nvSpPr>
        <p:spPr/>
        <p:txBody>
          <a:bodyPr/>
          <a:lstStyle/>
          <a:p>
            <a:r>
              <a:rPr lang="en-US" sz="2400" dirty="0"/>
              <a:t>Discharge Functional Activity Assessment (cont’)</a:t>
            </a:r>
          </a:p>
        </p:txBody>
      </p:sp>
      <p:sp>
        <p:nvSpPr>
          <p:cNvPr id="3" name="Slide Number Placeholder 2">
            <a:extLst>
              <a:ext uri="{FF2B5EF4-FFF2-40B4-BE49-F238E27FC236}">
                <a16:creationId xmlns:a16="http://schemas.microsoft.com/office/drawing/2014/main" id="{71F1E7EE-8DE7-B788-DD56-C779315E499B}"/>
              </a:ext>
            </a:extLst>
          </p:cNvPr>
          <p:cNvSpPr>
            <a:spLocks noGrp="1"/>
          </p:cNvSpPr>
          <p:nvPr>
            <p:ph type="sldNum" sz="quarter" idx="10"/>
          </p:nvPr>
        </p:nvSpPr>
        <p:spPr/>
        <p:txBody>
          <a:bodyPr/>
          <a:lstStyle/>
          <a:p>
            <a:fld id="{0C4D3072-55D1-454B-BEA1-4FCB63513747}" type="slidenum">
              <a:rPr lang="en-US" smtClean="0"/>
              <a:pPr/>
              <a:t>67</a:t>
            </a:fld>
            <a:endParaRPr lang="en-US" dirty="0"/>
          </a:p>
        </p:txBody>
      </p:sp>
      <p:sp>
        <p:nvSpPr>
          <p:cNvPr id="4" name="Content Placeholder 3">
            <a:extLst>
              <a:ext uri="{FF2B5EF4-FFF2-40B4-BE49-F238E27FC236}">
                <a16:creationId xmlns:a16="http://schemas.microsoft.com/office/drawing/2014/main" id="{702BCAAB-E6D9-B61E-D90F-AD4CEDB86C4A}"/>
              </a:ext>
            </a:extLst>
          </p:cNvPr>
          <p:cNvSpPr>
            <a:spLocks noGrp="1"/>
          </p:cNvSpPr>
          <p:nvPr>
            <p:ph sz="quarter" idx="11"/>
          </p:nvPr>
        </p:nvSpPr>
        <p:spPr>
          <a:xfrm>
            <a:off x="779755" y="929481"/>
            <a:ext cx="10889202" cy="4999037"/>
          </a:xfrm>
        </p:spPr>
        <p:txBody>
          <a:bodyPr>
            <a:normAutofit fontScale="25000" lnSpcReduction="20000"/>
          </a:bodyPr>
          <a:lstStyle/>
          <a:p>
            <a:pPr marL="0" indent="0">
              <a:lnSpc>
                <a:spcPct val="110000"/>
              </a:lnSpc>
              <a:spcBef>
                <a:spcPts val="0"/>
              </a:spcBef>
              <a:buClr>
                <a:srgbClr val="C00000"/>
              </a:buClr>
              <a:buNone/>
            </a:pPr>
            <a:r>
              <a:rPr lang="en-US" sz="6400" b="1" dirty="0">
                <a:solidFill>
                  <a:srgbClr val="FF0000"/>
                </a:solidFill>
              </a:rPr>
              <a:t>Q:</a:t>
            </a:r>
            <a:r>
              <a:rPr lang="en-US" sz="6400" dirty="0"/>
              <a:t> What if we had a patient who left against medical advice and over the weekend - how can we score the car transfer for instance? </a:t>
            </a:r>
          </a:p>
          <a:p>
            <a:pPr marL="0" indent="0">
              <a:lnSpc>
                <a:spcPct val="110000"/>
              </a:lnSpc>
              <a:spcBef>
                <a:spcPts val="0"/>
              </a:spcBef>
              <a:buClr>
                <a:srgbClr val="C00000"/>
              </a:buClr>
              <a:buNone/>
            </a:pPr>
            <a:r>
              <a:rPr lang="en-US" sz="6400" b="1" dirty="0">
                <a:solidFill>
                  <a:srgbClr val="FF0000"/>
                </a:solidFill>
              </a:rPr>
              <a:t>A:</a:t>
            </a:r>
            <a:r>
              <a:rPr lang="en-US" sz="6400" dirty="0"/>
              <a:t> When the patient leaves AMA or returns to acute unexpectedly or dies while on the unit - there is no need to complete a D/C functional assessment since they will be excluded from the Improvement &amp; Risk-Adjusted scores. </a:t>
            </a:r>
          </a:p>
          <a:p>
            <a:pPr marL="0" indent="0">
              <a:lnSpc>
                <a:spcPct val="110000"/>
              </a:lnSpc>
              <a:spcBef>
                <a:spcPts val="0"/>
              </a:spcBef>
              <a:buClr>
                <a:srgbClr val="C00000"/>
              </a:buClr>
              <a:buNone/>
            </a:pPr>
            <a:br>
              <a:rPr lang="en-US" sz="6400" dirty="0"/>
            </a:br>
            <a:r>
              <a:rPr lang="en-US" sz="6400" dirty="0"/>
              <a:t>Once you complete Section 4: Exclusions - remember that if they meet any reasons to exclude them, you do not have to score Self-Care &amp; Mobility on admission or discharge. You would skip to Section 7.</a:t>
            </a:r>
          </a:p>
          <a:p>
            <a:pPr marL="0" indent="0">
              <a:lnSpc>
                <a:spcPct val="110000"/>
              </a:lnSpc>
              <a:spcBef>
                <a:spcPts val="0"/>
              </a:spcBef>
              <a:buClr>
                <a:srgbClr val="C00000"/>
              </a:buClr>
              <a:buNone/>
            </a:pPr>
            <a:endParaRPr lang="en-US" sz="6400" dirty="0"/>
          </a:p>
          <a:p>
            <a:pPr marL="0" indent="0">
              <a:lnSpc>
                <a:spcPct val="110000"/>
              </a:lnSpc>
              <a:spcBef>
                <a:spcPts val="0"/>
              </a:spcBef>
              <a:buClr>
                <a:srgbClr val="C00000"/>
              </a:buClr>
              <a:buNone/>
            </a:pPr>
            <a:r>
              <a:rPr lang="en-US" sz="6400" dirty="0"/>
              <a:t>In the same vein, if they did not meet any exclusions and you do the admission functional assessment but then they leave AMA, return to acute or die, you do not have to complete the D/C Functional Assessment. You do have to go back to Section 4 and add the new exclusion. </a:t>
            </a:r>
          </a:p>
          <a:p>
            <a:pPr marL="0" indent="0">
              <a:lnSpc>
                <a:spcPct val="110000"/>
              </a:lnSpc>
              <a:spcBef>
                <a:spcPts val="0"/>
              </a:spcBef>
              <a:buClr>
                <a:srgbClr val="C00000"/>
              </a:buClr>
              <a:buNone/>
            </a:pPr>
            <a:endParaRPr lang="en-US" sz="6400" dirty="0"/>
          </a:p>
          <a:p>
            <a:pPr marL="0" indent="0">
              <a:lnSpc>
                <a:spcPct val="110000"/>
              </a:lnSpc>
              <a:spcBef>
                <a:spcPts val="0"/>
              </a:spcBef>
              <a:buClr>
                <a:srgbClr val="C00000"/>
              </a:buClr>
              <a:buNone/>
            </a:pPr>
            <a:r>
              <a:rPr lang="en-US" sz="6400" b="1" dirty="0">
                <a:solidFill>
                  <a:srgbClr val="FF0000"/>
                </a:solidFill>
              </a:rPr>
              <a:t>Q:</a:t>
            </a:r>
            <a:r>
              <a:rPr lang="en-US" sz="6400" dirty="0"/>
              <a:t> What if they go home as planned but they do not have a car and we do not have a car simulator, how do we test car transfer?</a:t>
            </a:r>
          </a:p>
          <a:p>
            <a:pPr marL="0" indent="0">
              <a:lnSpc>
                <a:spcPct val="110000"/>
              </a:lnSpc>
              <a:spcBef>
                <a:spcPts val="0"/>
              </a:spcBef>
              <a:buClr>
                <a:srgbClr val="C00000"/>
              </a:buClr>
              <a:buNone/>
            </a:pPr>
            <a:r>
              <a:rPr lang="en-US" sz="6400" b="1" dirty="0">
                <a:solidFill>
                  <a:srgbClr val="FF0000"/>
                </a:solidFill>
              </a:rPr>
              <a:t>A:</a:t>
            </a:r>
            <a:r>
              <a:rPr lang="en-US" sz="6400" dirty="0"/>
              <a:t> If no family is available, nothing stops a therapist from using their own car. </a:t>
            </a:r>
          </a:p>
          <a:p>
            <a:pPr marL="0" indent="0">
              <a:lnSpc>
                <a:spcPct val="110000"/>
              </a:lnSpc>
              <a:spcBef>
                <a:spcPts val="0"/>
              </a:spcBef>
              <a:buClr>
                <a:srgbClr val="C00000"/>
              </a:buClr>
              <a:buNone/>
            </a:pPr>
            <a:br>
              <a:rPr lang="en-US" sz="6400" dirty="0"/>
            </a:br>
            <a:r>
              <a:rPr lang="en-US" sz="6400" b="1" dirty="0">
                <a:solidFill>
                  <a:srgbClr val="FF0000"/>
                </a:solidFill>
              </a:rPr>
              <a:t>Q: </a:t>
            </a:r>
            <a:r>
              <a:rPr lang="en-US" sz="6400" dirty="0"/>
              <a:t>What if a patient is D/</a:t>
            </a:r>
            <a:r>
              <a:rPr lang="en-US" sz="6400" dirty="0" err="1"/>
              <a:t>C'ed</a:t>
            </a:r>
            <a:r>
              <a:rPr lang="en-US" sz="6400" dirty="0"/>
              <a:t> home via ambulance, do we have to test care transfer. </a:t>
            </a:r>
          </a:p>
          <a:p>
            <a:pPr marL="0" indent="0">
              <a:lnSpc>
                <a:spcPct val="110000"/>
              </a:lnSpc>
              <a:spcBef>
                <a:spcPts val="0"/>
              </a:spcBef>
              <a:buClr>
                <a:srgbClr val="C00000"/>
              </a:buClr>
              <a:buNone/>
            </a:pPr>
            <a:r>
              <a:rPr lang="en-US" sz="6400" b="1" dirty="0">
                <a:solidFill>
                  <a:srgbClr val="FF0000"/>
                </a:solidFill>
              </a:rPr>
              <a:t>A:</a:t>
            </a:r>
            <a:r>
              <a:rPr lang="en-US" sz="6400" dirty="0"/>
              <a:t> If the patient needs to know how to transfer once home and is going home by ambulance due to lack of other transportation, they should still be tested unless still totally unsafe in which case you would put 88 but you would have to be sure this patient is safe to be discharged to home. </a:t>
            </a:r>
          </a:p>
          <a:p>
            <a:pPr>
              <a:lnSpc>
                <a:spcPct val="110000"/>
              </a:lnSpc>
              <a:spcBef>
                <a:spcPts val="0"/>
              </a:spcBef>
              <a:buClr>
                <a:srgbClr val="C00000"/>
              </a:buClr>
              <a:buFont typeface="Wingdings" panose="05000000000000000000" pitchFamily="2" charset="2"/>
              <a:buChar char="q"/>
            </a:pPr>
            <a:endParaRPr lang="en-US" sz="6400" dirty="0"/>
          </a:p>
          <a:p>
            <a:pPr marL="0" indent="0">
              <a:lnSpc>
                <a:spcPct val="110000"/>
              </a:lnSpc>
              <a:spcBef>
                <a:spcPts val="0"/>
              </a:spcBef>
              <a:buClr>
                <a:srgbClr val="C00000"/>
              </a:buClr>
              <a:buNone/>
            </a:pPr>
            <a:r>
              <a:rPr lang="en-US" sz="6400" b="1" dirty="0">
                <a:solidFill>
                  <a:srgbClr val="FF0000"/>
                </a:solidFill>
              </a:rPr>
              <a:t>Do remember </a:t>
            </a:r>
            <a:r>
              <a:rPr lang="en-US" sz="6400" dirty="0"/>
              <a:t>that every time you do not test an item on D/C, you get a score of 1 - same as they were on admission and limiting your opportunities to demonstrate improvement as expected</a:t>
            </a:r>
          </a:p>
          <a:p>
            <a:endParaRPr lang="en-US" dirty="0"/>
          </a:p>
        </p:txBody>
      </p:sp>
    </p:spTree>
    <p:extLst>
      <p:ext uri="{BB962C8B-B14F-4D97-AF65-F5344CB8AC3E}">
        <p14:creationId xmlns:p14="http://schemas.microsoft.com/office/powerpoint/2010/main" val="19207647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1036320" y="1137920"/>
            <a:ext cx="10459720" cy="5039361"/>
          </a:xfrm>
        </p:spPr>
        <p:txBody>
          <a:bodyPr>
            <a:normAutofit/>
          </a:bodyPr>
          <a:lstStyle/>
          <a:p>
            <a:pPr marL="339725" indent="-339725">
              <a:lnSpc>
                <a:spcPct val="100000"/>
              </a:lnSpc>
              <a:buClr>
                <a:srgbClr val="C00000"/>
              </a:buClr>
              <a:buFont typeface="Wingdings" panose="05000000000000000000" pitchFamily="2" charset="2"/>
              <a:buChar char="q"/>
            </a:pPr>
            <a:endParaRPr lang="en-US" sz="1700" dirty="0"/>
          </a:p>
          <a:p>
            <a:pPr marL="339725" indent="-339725">
              <a:lnSpc>
                <a:spcPct val="100000"/>
              </a:lnSpc>
              <a:buClr>
                <a:srgbClr val="C00000"/>
              </a:buClr>
              <a:buFont typeface="Wingdings" panose="05000000000000000000" pitchFamily="2" charset="2"/>
              <a:buChar char="q"/>
            </a:pPr>
            <a:endParaRPr lang="en-US" sz="1700" dirty="0"/>
          </a:p>
          <a:p>
            <a:pPr marL="339725" indent="-339725">
              <a:lnSpc>
                <a:spcPct val="100000"/>
              </a:lnSpc>
              <a:buClr>
                <a:srgbClr val="C00000"/>
              </a:buClr>
              <a:buFont typeface="Wingdings" panose="05000000000000000000" pitchFamily="2" charset="2"/>
              <a:buChar char="q"/>
            </a:pPr>
            <a:endParaRPr lang="en-US" sz="1700" dirty="0"/>
          </a:p>
          <a:p>
            <a:pPr marL="339725" indent="-339725">
              <a:lnSpc>
                <a:spcPct val="100000"/>
              </a:lnSpc>
              <a:buClr>
                <a:srgbClr val="C00000"/>
              </a:buClr>
              <a:buFont typeface="Wingdings" panose="05000000000000000000" pitchFamily="2" charset="2"/>
              <a:buChar char="q"/>
            </a:pPr>
            <a:endParaRPr lang="en-US" sz="1700" dirty="0"/>
          </a:p>
          <a:p>
            <a:pPr marL="339725" indent="-339725">
              <a:lnSpc>
                <a:spcPct val="100000"/>
              </a:lnSpc>
              <a:buClr>
                <a:srgbClr val="C00000"/>
              </a:buClr>
              <a:buFont typeface="Wingdings" panose="05000000000000000000" pitchFamily="2" charset="2"/>
              <a:buChar char="q"/>
            </a:pPr>
            <a:endParaRPr lang="en-US" sz="1700" dirty="0"/>
          </a:p>
          <a:p>
            <a:pPr marL="339725" indent="-339725">
              <a:lnSpc>
                <a:spcPct val="100000"/>
              </a:lnSpc>
              <a:buClr>
                <a:srgbClr val="C00000"/>
              </a:buClr>
              <a:buFont typeface="Wingdings" panose="05000000000000000000" pitchFamily="2" charset="2"/>
              <a:buChar char="q"/>
            </a:pPr>
            <a:endParaRPr lang="en-US" sz="1700" dirty="0"/>
          </a:p>
          <a:p>
            <a:pPr marL="0" indent="0">
              <a:lnSpc>
                <a:spcPct val="100000"/>
              </a:lnSpc>
              <a:buClr>
                <a:srgbClr val="C00000"/>
              </a:buClr>
              <a:buNone/>
            </a:pPr>
            <a:endParaRPr lang="en-US" sz="1700" dirty="0"/>
          </a:p>
          <a:p>
            <a:pPr marL="339725" indent="-339725">
              <a:lnSpc>
                <a:spcPct val="100000"/>
              </a:lnSpc>
              <a:buClr>
                <a:srgbClr val="C00000"/>
              </a:buClr>
              <a:buFont typeface="Wingdings" panose="05000000000000000000" pitchFamily="2" charset="2"/>
              <a:buChar char="q"/>
            </a:pPr>
            <a:r>
              <a:rPr lang="en-US" sz="1700" dirty="0"/>
              <a:t>Exclusion codes are the same for the discharge as they were for admission</a:t>
            </a:r>
            <a:endParaRPr lang="en-US" sz="1900" dirty="0"/>
          </a:p>
          <a:p>
            <a:pPr marL="339725" indent="-339725">
              <a:lnSpc>
                <a:spcPct val="100000"/>
              </a:lnSpc>
              <a:buClr>
                <a:srgbClr val="C00000"/>
              </a:buClr>
              <a:buFont typeface="Wingdings" panose="05000000000000000000" pitchFamily="2" charset="2"/>
              <a:buChar char="q"/>
            </a:pPr>
            <a:r>
              <a:rPr lang="en-US" sz="1700" dirty="0">
                <a:highlight>
                  <a:srgbClr val="FFFF00"/>
                </a:highlight>
              </a:rPr>
              <a:t>Note that “dependent” and exclusion scores are all = 01</a:t>
            </a:r>
          </a:p>
          <a:p>
            <a:pPr marL="690563" lvl="1" indent="-339725">
              <a:lnSpc>
                <a:spcPct val="100000"/>
              </a:lnSpc>
              <a:buClr>
                <a:srgbClr val="C00000"/>
              </a:buClr>
              <a:buFont typeface="Arial" panose="020B0604020202020204" pitchFamily="34" charset="0"/>
              <a:buChar char="•"/>
            </a:pPr>
            <a:r>
              <a:rPr lang="en-US" sz="1900" dirty="0">
                <a:highlight>
                  <a:srgbClr val="FFFF00"/>
                </a:highlight>
              </a:rPr>
              <a:t>This has a potential of impacting your total improvement score</a:t>
            </a:r>
          </a:p>
          <a:p>
            <a:pPr marL="1090613" lvl="2" indent="-339725">
              <a:buClr>
                <a:srgbClr val="C00000"/>
              </a:buClr>
            </a:pPr>
            <a:r>
              <a:rPr lang="en-US" sz="1900" dirty="0"/>
              <a:t>Too many of these on admission wrongfully assigned may give you a false high improvement score</a:t>
            </a:r>
          </a:p>
          <a:p>
            <a:pPr marL="1090613" lvl="2" indent="-339725">
              <a:buClr>
                <a:srgbClr val="C00000"/>
              </a:buClr>
            </a:pPr>
            <a:r>
              <a:rPr lang="en-US" sz="1900" b="1" dirty="0">
                <a:solidFill>
                  <a:srgbClr val="C00000"/>
                </a:solidFill>
              </a:rPr>
              <a:t>Too many of these on discharge will give you a low improvement score</a:t>
            </a:r>
          </a:p>
          <a:p>
            <a:pPr marL="339725" indent="-339725">
              <a:lnSpc>
                <a:spcPct val="100000"/>
              </a:lnSpc>
              <a:spcBef>
                <a:spcPts val="0"/>
              </a:spcBef>
              <a:buClr>
                <a:schemeClr val="accent2"/>
              </a:buClr>
              <a:buFont typeface="Wingdings" panose="05000000000000000000" pitchFamily="2" charset="2"/>
              <a:buChar char="q"/>
            </a:pPr>
            <a:endParaRPr lang="en-US" sz="1700" dirty="0"/>
          </a:p>
          <a:p>
            <a:pPr marL="800100" lvl="1" indent="-285750">
              <a:lnSpc>
                <a:spcPct val="100000"/>
              </a:lnSpc>
              <a:spcBef>
                <a:spcPts val="0"/>
              </a:spcBef>
              <a:buClr>
                <a:schemeClr val="accent2"/>
              </a:buClr>
              <a:buFont typeface="Wingdings" panose="05000000000000000000" pitchFamily="2" charset="2"/>
              <a:buChar char="q"/>
            </a:pPr>
            <a:endParaRPr lang="en-US" sz="1600" dirty="0"/>
          </a:p>
          <a:p>
            <a:pPr>
              <a:lnSpc>
                <a:spcPct val="100000"/>
              </a:lnSpc>
              <a:spcBef>
                <a:spcPts val="0"/>
              </a:spcBef>
              <a:buClr>
                <a:schemeClr val="accent2"/>
              </a:buClr>
              <a:buFont typeface="Wingdings" panose="05000000000000000000" pitchFamily="2" charset="2"/>
              <a:buChar char="q"/>
            </a:pPr>
            <a:endParaRPr lang="en-US" sz="1800" dirty="0"/>
          </a:p>
          <a:p>
            <a:pPr>
              <a:lnSpc>
                <a:spcPct val="100000"/>
              </a:lnSpc>
              <a:spcBef>
                <a:spcPts val="0"/>
              </a:spcBef>
              <a:buClr>
                <a:schemeClr val="accent2"/>
              </a:buClr>
              <a:buFont typeface="Wingdings" panose="05000000000000000000" pitchFamily="2" charset="2"/>
              <a:buChar char="q"/>
            </a:pPr>
            <a:endParaRPr lang="en-US" sz="1600" b="1" u="sng" dirty="0">
              <a:solidFill>
                <a:srgbClr val="C00000"/>
              </a:solidFill>
            </a:endParaRPr>
          </a:p>
          <a:p>
            <a:pPr>
              <a:lnSpc>
                <a:spcPct val="100000"/>
              </a:lnSpc>
              <a:spcBef>
                <a:spcPts val="0"/>
              </a:spcBef>
              <a:buClr>
                <a:schemeClr val="accent2"/>
              </a:buClr>
              <a:buFont typeface="Wingdings" panose="05000000000000000000" pitchFamily="2" charset="2"/>
              <a:buChar char="q"/>
            </a:pPr>
            <a:endParaRPr lang="en-US" sz="1800" b="1" u="sng" dirty="0">
              <a:solidFill>
                <a:srgbClr val="C00000"/>
              </a:solidFill>
            </a:endParaRPr>
          </a:p>
          <a:p>
            <a:pPr marL="814388" lvl="1" indent="-463550">
              <a:lnSpc>
                <a:spcPct val="100000"/>
              </a:lnSpc>
              <a:spcBef>
                <a:spcPts val="0"/>
              </a:spcBef>
              <a:buClr>
                <a:srgbClr val="C00000"/>
              </a:buClr>
              <a:buFont typeface="Arial" panose="020B0604020202020204" pitchFamily="34" charset="0"/>
              <a:buChar char="•"/>
            </a:pPr>
            <a:endParaRPr lang="en-US" sz="1400" b="1" dirty="0"/>
          </a:p>
          <a:p>
            <a:pPr marL="287338" indent="-287338">
              <a:lnSpc>
                <a:spcPct val="100000"/>
              </a:lnSpc>
              <a:spcBef>
                <a:spcPts val="0"/>
              </a:spcBef>
              <a:buClr>
                <a:schemeClr val="accent2"/>
              </a:buClr>
              <a:buFont typeface="Wingdings" panose="05000000000000000000" pitchFamily="2" charset="2"/>
              <a:buChar char="q"/>
            </a:pPr>
            <a:endParaRPr lang="en-US" sz="1400" b="1" dirty="0">
              <a:solidFill>
                <a:srgbClr val="C00000"/>
              </a:solidFill>
            </a:endParaRP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68</a:t>
            </a:fld>
            <a:endParaRPr lang="en-US" dirty="0"/>
          </a:p>
        </p:txBody>
      </p:sp>
      <p:sp>
        <p:nvSpPr>
          <p:cNvPr id="10" name="Title 3">
            <a:extLst>
              <a:ext uri="{FF2B5EF4-FFF2-40B4-BE49-F238E27FC236}">
                <a16:creationId xmlns:a16="http://schemas.microsoft.com/office/drawing/2014/main" id="{E0E36FE3-8E14-4AE4-BC7A-DC710C3E7E86}"/>
              </a:ext>
            </a:extLst>
          </p:cNvPr>
          <p:cNvSpPr>
            <a:spLocks noGrp="1"/>
          </p:cNvSpPr>
          <p:nvPr>
            <p:ph type="title"/>
          </p:nvPr>
        </p:nvSpPr>
        <p:spPr>
          <a:xfrm>
            <a:off x="1752600" y="381000"/>
            <a:ext cx="8686800" cy="381000"/>
          </a:xfrm>
        </p:spPr>
        <p:txBody>
          <a:bodyPr>
            <a:normAutofit fontScale="90000"/>
          </a:bodyPr>
          <a:lstStyle/>
          <a:p>
            <a:r>
              <a:rPr lang="en-US" sz="2400" dirty="0">
                <a:solidFill>
                  <a:schemeClr val="bg1"/>
                </a:solidFill>
                <a:latin typeface="Verdana" panose="020B0604030504040204" pitchFamily="34" charset="0"/>
                <a:ea typeface="+mn-ea"/>
              </a:rPr>
              <a:t>Self Care &amp; Mobility Coding on Discharge</a:t>
            </a:r>
          </a:p>
        </p:txBody>
      </p:sp>
      <p:graphicFrame>
        <p:nvGraphicFramePr>
          <p:cNvPr id="4" name="Table 5">
            <a:extLst>
              <a:ext uri="{FF2B5EF4-FFF2-40B4-BE49-F238E27FC236}">
                <a16:creationId xmlns:a16="http://schemas.microsoft.com/office/drawing/2014/main" id="{DEEE6261-CB7C-4175-9367-4517C3F8DE32}"/>
              </a:ext>
            </a:extLst>
          </p:cNvPr>
          <p:cNvGraphicFramePr>
            <a:graphicFrameLocks noGrp="1"/>
          </p:cNvGraphicFramePr>
          <p:nvPr>
            <p:extLst>
              <p:ext uri="{D42A27DB-BD31-4B8C-83A1-F6EECF244321}">
                <p14:modId xmlns:p14="http://schemas.microsoft.com/office/powerpoint/2010/main" val="3350298140"/>
              </p:ext>
            </p:extLst>
          </p:nvPr>
        </p:nvGraphicFramePr>
        <p:xfrm>
          <a:off x="1036320" y="941069"/>
          <a:ext cx="5577840" cy="2834640"/>
        </p:xfrm>
        <a:graphic>
          <a:graphicData uri="http://schemas.openxmlformats.org/drawingml/2006/table">
            <a:tbl>
              <a:tblPr firstRow="1" bandRow="1">
                <a:tableStyleId>{5C22544A-7EE6-4342-B048-85BDC9FD1C3A}</a:tableStyleId>
              </a:tblPr>
              <a:tblGrid>
                <a:gridCol w="2872740">
                  <a:extLst>
                    <a:ext uri="{9D8B030D-6E8A-4147-A177-3AD203B41FA5}">
                      <a16:colId xmlns:a16="http://schemas.microsoft.com/office/drawing/2014/main" val="1412055398"/>
                    </a:ext>
                  </a:extLst>
                </a:gridCol>
                <a:gridCol w="2705100">
                  <a:extLst>
                    <a:ext uri="{9D8B030D-6E8A-4147-A177-3AD203B41FA5}">
                      <a16:colId xmlns:a16="http://schemas.microsoft.com/office/drawing/2014/main" val="2542956251"/>
                    </a:ext>
                  </a:extLst>
                </a:gridCol>
              </a:tblGrid>
              <a:tr h="0">
                <a:tc>
                  <a:txBody>
                    <a:bodyPr/>
                    <a:lstStyle/>
                    <a:p>
                      <a:pPr algn="ctr"/>
                      <a:r>
                        <a:rPr lang="en-US" dirty="0"/>
                        <a:t>Discharge Self-Care &amp; Mobility Coding </a:t>
                      </a:r>
                    </a:p>
                  </a:txBody>
                  <a:tcPr/>
                </a:tc>
                <a:tc>
                  <a:txBody>
                    <a:bodyPr/>
                    <a:lstStyle/>
                    <a:p>
                      <a:pPr algn="ctr"/>
                      <a:r>
                        <a:rPr lang="en-US" dirty="0"/>
                        <a:t>QRP Score</a:t>
                      </a:r>
                    </a:p>
                  </a:txBody>
                  <a:tcPr/>
                </a:tc>
                <a:extLst>
                  <a:ext uri="{0D108BD9-81ED-4DB2-BD59-A6C34878D82A}">
                    <a16:rowId xmlns:a16="http://schemas.microsoft.com/office/drawing/2014/main" val="2462422383"/>
                  </a:ext>
                </a:extLst>
              </a:tr>
              <a:tr h="275500">
                <a:tc>
                  <a:txBody>
                    <a:bodyPr/>
                    <a:lstStyle/>
                    <a:p>
                      <a:pPr algn="ctr"/>
                      <a:r>
                        <a:rPr lang="en-US" dirty="0"/>
                        <a:t>06</a:t>
                      </a:r>
                    </a:p>
                  </a:txBody>
                  <a:tcPr/>
                </a:tc>
                <a:tc>
                  <a:txBody>
                    <a:bodyPr/>
                    <a:lstStyle/>
                    <a:p>
                      <a:pPr algn="ctr"/>
                      <a:r>
                        <a:rPr lang="en-US" dirty="0"/>
                        <a:t>06</a:t>
                      </a:r>
                    </a:p>
                  </a:txBody>
                  <a:tcPr/>
                </a:tc>
                <a:extLst>
                  <a:ext uri="{0D108BD9-81ED-4DB2-BD59-A6C34878D82A}">
                    <a16:rowId xmlns:a16="http://schemas.microsoft.com/office/drawing/2014/main" val="3536923368"/>
                  </a:ext>
                </a:extLst>
              </a:tr>
              <a:tr h="275500">
                <a:tc>
                  <a:txBody>
                    <a:bodyPr/>
                    <a:lstStyle/>
                    <a:p>
                      <a:pPr algn="ctr"/>
                      <a:r>
                        <a:rPr lang="en-US" dirty="0"/>
                        <a:t>05</a:t>
                      </a:r>
                    </a:p>
                  </a:txBody>
                  <a:tcPr/>
                </a:tc>
                <a:tc>
                  <a:txBody>
                    <a:bodyPr/>
                    <a:lstStyle/>
                    <a:p>
                      <a:pPr algn="ctr"/>
                      <a:r>
                        <a:rPr lang="en-US" dirty="0"/>
                        <a:t>05</a:t>
                      </a:r>
                    </a:p>
                  </a:txBody>
                  <a:tcPr/>
                </a:tc>
                <a:extLst>
                  <a:ext uri="{0D108BD9-81ED-4DB2-BD59-A6C34878D82A}">
                    <a16:rowId xmlns:a16="http://schemas.microsoft.com/office/drawing/2014/main" val="584653879"/>
                  </a:ext>
                </a:extLst>
              </a:tr>
              <a:tr h="275500">
                <a:tc>
                  <a:txBody>
                    <a:bodyPr/>
                    <a:lstStyle/>
                    <a:p>
                      <a:pPr algn="ctr"/>
                      <a:r>
                        <a:rPr lang="en-US" dirty="0"/>
                        <a:t>04</a:t>
                      </a:r>
                    </a:p>
                  </a:txBody>
                  <a:tcPr/>
                </a:tc>
                <a:tc>
                  <a:txBody>
                    <a:bodyPr/>
                    <a:lstStyle/>
                    <a:p>
                      <a:pPr algn="ctr"/>
                      <a:r>
                        <a:rPr lang="en-US" dirty="0"/>
                        <a:t>04</a:t>
                      </a:r>
                    </a:p>
                  </a:txBody>
                  <a:tcPr/>
                </a:tc>
                <a:extLst>
                  <a:ext uri="{0D108BD9-81ED-4DB2-BD59-A6C34878D82A}">
                    <a16:rowId xmlns:a16="http://schemas.microsoft.com/office/drawing/2014/main" val="1773851359"/>
                  </a:ext>
                </a:extLst>
              </a:tr>
              <a:tr h="275500">
                <a:tc>
                  <a:txBody>
                    <a:bodyPr/>
                    <a:lstStyle/>
                    <a:p>
                      <a:pPr algn="ctr"/>
                      <a:r>
                        <a:rPr lang="en-US" dirty="0"/>
                        <a:t>03</a:t>
                      </a:r>
                    </a:p>
                  </a:txBody>
                  <a:tcPr/>
                </a:tc>
                <a:tc>
                  <a:txBody>
                    <a:bodyPr/>
                    <a:lstStyle/>
                    <a:p>
                      <a:pPr algn="ctr"/>
                      <a:r>
                        <a:rPr lang="en-US" dirty="0"/>
                        <a:t>03</a:t>
                      </a:r>
                    </a:p>
                  </a:txBody>
                  <a:tcPr/>
                </a:tc>
                <a:extLst>
                  <a:ext uri="{0D108BD9-81ED-4DB2-BD59-A6C34878D82A}">
                    <a16:rowId xmlns:a16="http://schemas.microsoft.com/office/drawing/2014/main" val="500867963"/>
                  </a:ext>
                </a:extLst>
              </a:tr>
              <a:tr h="275500">
                <a:tc>
                  <a:txBody>
                    <a:bodyPr/>
                    <a:lstStyle/>
                    <a:p>
                      <a:pPr algn="ctr"/>
                      <a:r>
                        <a:rPr lang="en-US" dirty="0"/>
                        <a:t>02</a:t>
                      </a:r>
                    </a:p>
                  </a:txBody>
                  <a:tcPr/>
                </a:tc>
                <a:tc>
                  <a:txBody>
                    <a:bodyPr/>
                    <a:lstStyle/>
                    <a:p>
                      <a:pPr algn="ctr"/>
                      <a:r>
                        <a:rPr lang="en-US" dirty="0"/>
                        <a:t>02</a:t>
                      </a:r>
                    </a:p>
                  </a:txBody>
                  <a:tcPr/>
                </a:tc>
                <a:extLst>
                  <a:ext uri="{0D108BD9-81ED-4DB2-BD59-A6C34878D82A}">
                    <a16:rowId xmlns:a16="http://schemas.microsoft.com/office/drawing/2014/main" val="1872054300"/>
                  </a:ext>
                </a:extLst>
              </a:tr>
              <a:tr h="275500">
                <a:tc>
                  <a:txBody>
                    <a:bodyPr/>
                    <a:lstStyle/>
                    <a:p>
                      <a:pPr algn="ctr"/>
                      <a:r>
                        <a:rPr lang="en-US" dirty="0"/>
                        <a:t>01, 07, 09, 10, 88, missing</a:t>
                      </a:r>
                    </a:p>
                  </a:txBody>
                  <a:tcPr/>
                </a:tc>
                <a:tc>
                  <a:txBody>
                    <a:bodyPr/>
                    <a:lstStyle/>
                    <a:p>
                      <a:pPr algn="ctr"/>
                      <a:r>
                        <a:rPr lang="en-US" dirty="0"/>
                        <a:t>01</a:t>
                      </a:r>
                    </a:p>
                  </a:txBody>
                  <a:tcPr/>
                </a:tc>
                <a:extLst>
                  <a:ext uri="{0D108BD9-81ED-4DB2-BD59-A6C34878D82A}">
                    <a16:rowId xmlns:a16="http://schemas.microsoft.com/office/drawing/2014/main" val="2187270503"/>
                  </a:ext>
                </a:extLst>
              </a:tr>
            </a:tbl>
          </a:graphicData>
        </a:graphic>
      </p:graphicFrame>
      <p:sp>
        <p:nvSpPr>
          <p:cNvPr id="3" name="Rectangle 2">
            <a:extLst>
              <a:ext uri="{FF2B5EF4-FFF2-40B4-BE49-F238E27FC236}">
                <a16:creationId xmlns:a16="http://schemas.microsoft.com/office/drawing/2014/main" id="{62A6F372-DA42-728F-EC87-DFF29D0DC73B}"/>
              </a:ext>
            </a:extLst>
          </p:cNvPr>
          <p:cNvSpPr/>
          <p:nvPr/>
        </p:nvSpPr>
        <p:spPr>
          <a:xfrm>
            <a:off x="7040880" y="786764"/>
            <a:ext cx="5019040" cy="31045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00000"/>
              </a:lnSpc>
              <a:spcBef>
                <a:spcPts val="0"/>
              </a:spcBef>
              <a:buClr>
                <a:srgbClr val="C00000"/>
              </a:buClr>
              <a:buFont typeface="Arial" panose="020B0604020202020204" pitchFamily="34" charset="0"/>
              <a:buChar char="•"/>
            </a:pPr>
            <a:r>
              <a:rPr lang="en-US" sz="1600" dirty="0">
                <a:solidFill>
                  <a:schemeClr val="tx1"/>
                </a:solidFill>
              </a:rPr>
              <a:t>The </a:t>
            </a:r>
            <a:r>
              <a:rPr lang="en-US" sz="1600" dirty="0">
                <a:solidFill>
                  <a:srgbClr val="FF0000"/>
                </a:solidFill>
              </a:rPr>
              <a:t>improvement score (raw score) </a:t>
            </a:r>
            <a:r>
              <a:rPr lang="en-US" sz="1600" dirty="0">
                <a:solidFill>
                  <a:schemeClr val="tx1"/>
                </a:solidFill>
              </a:rPr>
              <a:t>is the difference between the total admission assessment scores and the total discharge assessment scores </a:t>
            </a:r>
          </a:p>
          <a:p>
            <a:pPr marL="285750" indent="-285750" defTabSz="339725">
              <a:lnSpc>
                <a:spcPct val="100000"/>
              </a:lnSpc>
              <a:spcBef>
                <a:spcPts val="0"/>
              </a:spcBef>
              <a:buClr>
                <a:srgbClr val="C00000"/>
              </a:buClr>
              <a:buFont typeface="Arial" panose="020B0604020202020204" pitchFamily="34" charset="0"/>
              <a:buChar char="•"/>
            </a:pPr>
            <a:endParaRPr lang="en-US" sz="1600" dirty="0">
              <a:solidFill>
                <a:schemeClr val="tx1"/>
              </a:solidFill>
            </a:endParaRPr>
          </a:p>
          <a:p>
            <a:pPr marL="285750" indent="-285750" defTabSz="339725">
              <a:lnSpc>
                <a:spcPct val="100000"/>
              </a:lnSpc>
              <a:spcBef>
                <a:spcPts val="0"/>
              </a:spcBef>
              <a:buClr>
                <a:srgbClr val="C00000"/>
              </a:buClr>
              <a:buFont typeface="Arial" panose="020B0604020202020204" pitchFamily="34" charset="0"/>
              <a:buChar char="•"/>
            </a:pPr>
            <a:r>
              <a:rPr lang="en-US" sz="1600" dirty="0">
                <a:solidFill>
                  <a:srgbClr val="FF0000"/>
                </a:solidFill>
              </a:rPr>
              <a:t>The change in function score for Self-Care is </a:t>
            </a:r>
            <a:r>
              <a:rPr lang="en-US" sz="1600" dirty="0">
                <a:solidFill>
                  <a:schemeClr val="tx1"/>
                </a:solidFill>
              </a:rPr>
              <a:t>the difference between the total discharge self-care score (7-42) and the total admission self-care score (7-42) </a:t>
            </a:r>
          </a:p>
          <a:p>
            <a:pPr marL="285750" indent="-285750" defTabSz="339725">
              <a:lnSpc>
                <a:spcPct val="100000"/>
              </a:lnSpc>
              <a:spcBef>
                <a:spcPts val="0"/>
              </a:spcBef>
              <a:buClr>
                <a:srgbClr val="C00000"/>
              </a:buClr>
              <a:buFont typeface="Arial" panose="020B0604020202020204" pitchFamily="34" charset="0"/>
              <a:buChar char="•"/>
            </a:pPr>
            <a:endParaRPr lang="en-US" sz="1600" dirty="0">
              <a:solidFill>
                <a:schemeClr val="tx1"/>
              </a:solidFill>
            </a:endParaRPr>
          </a:p>
          <a:p>
            <a:pPr marL="285750" indent="-285750" defTabSz="339725">
              <a:lnSpc>
                <a:spcPct val="100000"/>
              </a:lnSpc>
              <a:spcBef>
                <a:spcPts val="0"/>
              </a:spcBef>
              <a:buClr>
                <a:srgbClr val="C00000"/>
              </a:buClr>
              <a:buFont typeface="Arial" panose="020B0604020202020204" pitchFamily="34" charset="0"/>
              <a:buChar char="•"/>
            </a:pPr>
            <a:r>
              <a:rPr lang="en-US" sz="1600" dirty="0">
                <a:solidFill>
                  <a:srgbClr val="FF0000"/>
                </a:solidFill>
              </a:rPr>
              <a:t>The change in Mobility function score is </a:t>
            </a:r>
            <a:r>
              <a:rPr lang="en-US" sz="1600" dirty="0">
                <a:solidFill>
                  <a:schemeClr val="tx1"/>
                </a:solidFill>
              </a:rPr>
              <a:t>the difference between the total discharge self-care score (15-90) and the total admission mobility score (15-90)</a:t>
            </a:r>
          </a:p>
        </p:txBody>
      </p:sp>
      <p:sp>
        <p:nvSpPr>
          <p:cNvPr id="5" name="Title 3">
            <a:extLst>
              <a:ext uri="{FF2B5EF4-FFF2-40B4-BE49-F238E27FC236}">
                <a16:creationId xmlns:a16="http://schemas.microsoft.com/office/drawing/2014/main" id="{FE4F082D-150D-44F7-2553-4D0F0D2DF1E7}"/>
              </a:ext>
            </a:extLst>
          </p:cNvPr>
          <p:cNvSpPr txBox="1">
            <a:spLocks/>
          </p:cNvSpPr>
          <p:nvPr/>
        </p:nvSpPr>
        <p:spPr bwMode="auto">
          <a:xfrm>
            <a:off x="822960" y="17716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2000">
                <a:solidFill>
                  <a:schemeClr val="tx1"/>
                </a:solidFill>
                <a:latin typeface="Arial" charset="0"/>
              </a:defRPr>
            </a:lvl2pPr>
            <a:lvl3pPr algn="l" rtl="0" eaLnBrk="1" fontAlgn="base" hangingPunct="1">
              <a:spcBef>
                <a:spcPct val="0"/>
              </a:spcBef>
              <a:spcAft>
                <a:spcPct val="0"/>
              </a:spcAft>
              <a:defRPr sz="2000">
                <a:solidFill>
                  <a:schemeClr val="tx1"/>
                </a:solidFill>
                <a:latin typeface="Arial" charset="0"/>
              </a:defRPr>
            </a:lvl3pPr>
            <a:lvl4pPr algn="l" rtl="0" eaLnBrk="1" fontAlgn="base" hangingPunct="1">
              <a:spcBef>
                <a:spcPct val="0"/>
              </a:spcBef>
              <a:spcAft>
                <a:spcPct val="0"/>
              </a:spcAft>
              <a:defRPr sz="2000">
                <a:solidFill>
                  <a:schemeClr val="tx1"/>
                </a:solidFill>
                <a:latin typeface="Arial" charset="0"/>
              </a:defRPr>
            </a:lvl4pPr>
            <a:lvl5pPr algn="l" rtl="0" eaLnBrk="1" fontAlgn="base" hangingPunct="1">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a:lstStyle>
          <a:p>
            <a:r>
              <a:rPr lang="en-US" sz="2000" b="1" dirty="0">
                <a:solidFill>
                  <a:srgbClr val="C00000"/>
                </a:solidFill>
                <a:latin typeface="Verdana" panose="020B0604030504040204" pitchFamily="34" charset="0"/>
              </a:rPr>
              <a:t> </a:t>
            </a:r>
            <a:r>
              <a:rPr lang="en-US" sz="2400" b="1" dirty="0">
                <a:solidFill>
                  <a:srgbClr val="0066A0"/>
                </a:solidFill>
                <a:ea typeface="+mj-ea"/>
                <a:cs typeface="Arial" panose="020B0604020202020204" pitchFamily="34" charset="0"/>
              </a:rPr>
              <a:t>Improvement Score  </a:t>
            </a:r>
          </a:p>
        </p:txBody>
      </p:sp>
    </p:spTree>
    <p:extLst>
      <p:ext uri="{BB962C8B-B14F-4D97-AF65-F5344CB8AC3E}">
        <p14:creationId xmlns:p14="http://schemas.microsoft.com/office/powerpoint/2010/main" val="27949961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5A7-7AC5-F23D-C580-6FCFD66DA324}"/>
              </a:ext>
            </a:extLst>
          </p:cNvPr>
          <p:cNvSpPr>
            <a:spLocks noGrp="1"/>
          </p:cNvSpPr>
          <p:nvPr>
            <p:ph type="title"/>
          </p:nvPr>
        </p:nvSpPr>
        <p:spPr/>
        <p:txBody>
          <a:bodyPr>
            <a:normAutofit/>
          </a:bodyPr>
          <a:lstStyle/>
          <a:p>
            <a:r>
              <a:rPr lang="en-US" sz="2400" dirty="0">
                <a:solidFill>
                  <a:srgbClr val="0066A0"/>
                </a:solidFill>
              </a:rPr>
              <a:t>Risk-Adjusted Score </a:t>
            </a:r>
          </a:p>
        </p:txBody>
      </p:sp>
      <p:sp>
        <p:nvSpPr>
          <p:cNvPr id="3" name="Content Placeholder 2">
            <a:extLst>
              <a:ext uri="{FF2B5EF4-FFF2-40B4-BE49-F238E27FC236}">
                <a16:creationId xmlns:a16="http://schemas.microsoft.com/office/drawing/2014/main" id="{9AC56732-5198-FDF6-8F62-9C65D76E8A40}"/>
              </a:ext>
            </a:extLst>
          </p:cNvPr>
          <p:cNvSpPr>
            <a:spLocks noGrp="1"/>
          </p:cNvSpPr>
          <p:nvPr>
            <p:ph idx="1"/>
          </p:nvPr>
        </p:nvSpPr>
        <p:spPr/>
        <p:txBody>
          <a:bodyPr/>
          <a:lstStyle/>
          <a:p>
            <a:pPr marL="285750" indent="-285750">
              <a:lnSpc>
                <a:spcPct val="100000"/>
              </a:lnSpc>
              <a:buFont typeface="Arial" panose="020B0604020202020204" pitchFamily="34" charset="0"/>
              <a:buChar char="•"/>
            </a:pPr>
            <a:r>
              <a:rPr lang="en-US" dirty="0"/>
              <a:t>As stated earlier, the raw scores are risk adjusted to </a:t>
            </a:r>
            <a:r>
              <a:rPr lang="en-US" sz="2000" dirty="0"/>
              <a:t>promote fair and accurate comparison of healthcare outcomes across patients and providers </a:t>
            </a:r>
          </a:p>
          <a:p>
            <a:pPr marL="0" indent="0">
              <a:lnSpc>
                <a:spcPct val="100000"/>
              </a:lnSpc>
              <a:buNone/>
            </a:pPr>
            <a:endParaRPr lang="en-US" sz="2000" dirty="0"/>
          </a:p>
          <a:p>
            <a:pPr marL="285750" indent="-285750">
              <a:lnSpc>
                <a:spcPct val="100000"/>
              </a:lnSpc>
              <a:buFont typeface="Arial" panose="020B0604020202020204" pitchFamily="34" charset="0"/>
              <a:buChar char="•"/>
            </a:pPr>
            <a:r>
              <a:rPr lang="en-US" sz="2000" dirty="0"/>
              <a:t>Using risk adjusters (RA) allows us to better benchmark. As we all know, a patient with a severe stroke should not be compared with a pneumonia patient </a:t>
            </a:r>
          </a:p>
          <a:p>
            <a:pPr>
              <a:lnSpc>
                <a:spcPct val="100000"/>
              </a:lnSpc>
            </a:pPr>
            <a:endParaRPr lang="en-US" dirty="0"/>
          </a:p>
          <a:p>
            <a:pPr>
              <a:lnSpc>
                <a:spcPct val="100000"/>
              </a:lnSpc>
              <a:buFont typeface="Arial" panose="020B0604020202020204" pitchFamily="34" charset="0"/>
              <a:buChar char="•"/>
            </a:pPr>
            <a:r>
              <a:rPr lang="en-US" dirty="0"/>
              <a:t>Risk Adjusters from Section 2 are applied to the raw scores of Section 5 (Functional Assessment) to equalize the playing field as CMS uses it for SNFs</a:t>
            </a:r>
          </a:p>
          <a:p>
            <a:pPr lvl="1">
              <a:lnSpc>
                <a:spcPct val="100000"/>
              </a:lnSpc>
              <a:buFont typeface="Arial" panose="020B0604020202020204" pitchFamily="34" charset="0"/>
              <a:buChar char="•"/>
            </a:pPr>
            <a:r>
              <a:rPr lang="en-US" dirty="0"/>
              <a:t>7 to 42 for Self-Care total of the 7 assessment items and </a:t>
            </a:r>
          </a:p>
          <a:p>
            <a:pPr lvl="1">
              <a:lnSpc>
                <a:spcPct val="100000"/>
              </a:lnSpc>
              <a:buFont typeface="Arial" panose="020B0604020202020204" pitchFamily="34" charset="0"/>
              <a:buChar char="•"/>
            </a:pPr>
            <a:r>
              <a:rPr lang="en-US" dirty="0"/>
              <a:t>15 to 90 for Mobility total of the 17 assessment items</a:t>
            </a:r>
          </a:p>
          <a:p>
            <a:pPr marL="0" indent="0">
              <a:lnSpc>
                <a:spcPct val="100000"/>
              </a:lnSpc>
              <a:buNone/>
            </a:pPr>
            <a:r>
              <a:rPr lang="en-US" dirty="0"/>
              <a:t> </a:t>
            </a:r>
          </a:p>
          <a:p>
            <a:pPr>
              <a:lnSpc>
                <a:spcPct val="100000"/>
              </a:lnSpc>
              <a:buFont typeface="Arial" panose="020B0604020202020204" pitchFamily="34" charset="0"/>
              <a:buChar char="•"/>
            </a:pPr>
            <a:r>
              <a:rPr lang="en-US" b="1" dirty="0">
                <a:solidFill>
                  <a:srgbClr val="FF0000"/>
                </a:solidFill>
              </a:rPr>
              <a:t>Percentage of patients that met or exceed the expected performance improvement score is what is considered the Risk-Adjusted score</a:t>
            </a:r>
            <a:r>
              <a:rPr lang="en-US" dirty="0"/>
              <a:t> based on research CMS had done</a:t>
            </a:r>
          </a:p>
          <a:p>
            <a:endParaRPr lang="en-US" dirty="0"/>
          </a:p>
        </p:txBody>
      </p:sp>
      <p:sp>
        <p:nvSpPr>
          <p:cNvPr id="4" name="Slide Number Placeholder 3">
            <a:extLst>
              <a:ext uri="{FF2B5EF4-FFF2-40B4-BE49-F238E27FC236}">
                <a16:creationId xmlns:a16="http://schemas.microsoft.com/office/drawing/2014/main" id="{E425E73E-B61F-AFEB-FB4F-812D6AF6C7DC}"/>
              </a:ext>
            </a:extLst>
          </p:cNvPr>
          <p:cNvSpPr>
            <a:spLocks noGrp="1"/>
          </p:cNvSpPr>
          <p:nvPr>
            <p:ph type="sldNum" sz="quarter" idx="10"/>
          </p:nvPr>
        </p:nvSpPr>
        <p:spPr/>
        <p:txBody>
          <a:bodyPr/>
          <a:lstStyle/>
          <a:p>
            <a:fld id="{0C4D3072-55D1-454B-BEA1-4FCB63513747}" type="slidenum">
              <a:rPr lang="en-US" smtClean="0"/>
              <a:pPr/>
              <a:t>69</a:t>
            </a:fld>
            <a:endParaRPr lang="en-US" dirty="0"/>
          </a:p>
        </p:txBody>
      </p:sp>
    </p:spTree>
    <p:extLst>
      <p:ext uri="{BB962C8B-B14F-4D97-AF65-F5344CB8AC3E}">
        <p14:creationId xmlns:p14="http://schemas.microsoft.com/office/powerpoint/2010/main" val="2683031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0C846-AEF5-4E28-9901-7C5439B56303}"/>
              </a:ext>
            </a:extLst>
          </p:cNvPr>
          <p:cNvPicPr>
            <a:picLocks noChangeAspect="1"/>
          </p:cNvPicPr>
          <p:nvPr/>
        </p:nvPicPr>
        <p:blipFill>
          <a:blip r:embed="rId3"/>
          <a:stretch>
            <a:fillRect/>
          </a:stretch>
        </p:blipFill>
        <p:spPr>
          <a:xfrm>
            <a:off x="2309011" y="1105518"/>
            <a:ext cx="6455728" cy="4416393"/>
          </a:xfrm>
          <a:prstGeom prst="rect">
            <a:avLst/>
          </a:prstGeom>
        </p:spPr>
      </p:pic>
      <p:sp>
        <p:nvSpPr>
          <p:cNvPr id="6" name="Title 3">
            <a:extLst>
              <a:ext uri="{FF2B5EF4-FFF2-40B4-BE49-F238E27FC236}">
                <a16:creationId xmlns:a16="http://schemas.microsoft.com/office/drawing/2014/main" id="{B98BDA5C-158E-4CDA-B5BB-8CE883F12FA4}"/>
              </a:ext>
            </a:extLst>
          </p:cNvPr>
          <p:cNvSpPr>
            <a:spLocks noGrp="1"/>
          </p:cNvSpPr>
          <p:nvPr>
            <p:ph type="title"/>
          </p:nvPr>
        </p:nvSpPr>
        <p:spPr>
          <a:xfrm>
            <a:off x="1650675" y="327586"/>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a:r>
              <a:rPr lang="en-US" sz="2400" dirty="0"/>
              <a:t>Data Collection Form &amp; Coding</a:t>
            </a:r>
          </a:p>
        </p:txBody>
      </p:sp>
    </p:spTree>
    <p:extLst>
      <p:ext uri="{BB962C8B-B14F-4D97-AF65-F5344CB8AC3E}">
        <p14:creationId xmlns:p14="http://schemas.microsoft.com/office/powerpoint/2010/main" val="2507957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914400" y="574358"/>
            <a:ext cx="10637521" cy="5730875"/>
          </a:xfrm>
        </p:spPr>
        <p:txBody>
          <a:bodyPr/>
          <a:lstStyle/>
          <a:p>
            <a:pPr marL="339725" indent="-339725">
              <a:lnSpc>
                <a:spcPct val="100000"/>
              </a:lnSpc>
              <a:buClr>
                <a:srgbClr val="C00000"/>
              </a:buClr>
              <a:buFont typeface="Wingdings" panose="05000000000000000000" pitchFamily="2" charset="2"/>
              <a:buChar char="q"/>
            </a:pPr>
            <a:r>
              <a:rPr lang="en-US" sz="1800" dirty="0"/>
              <a:t>First look at the scores themselves</a:t>
            </a:r>
          </a:p>
          <a:p>
            <a:pPr marL="690563" lvl="1" indent="-339725">
              <a:lnSpc>
                <a:spcPct val="100000"/>
              </a:lnSpc>
              <a:buClr>
                <a:srgbClr val="C00000"/>
              </a:buClr>
              <a:buFont typeface="Arial" panose="020B0604020202020204" pitchFamily="34" charset="0"/>
              <a:buChar char="•"/>
            </a:pPr>
            <a:r>
              <a:rPr lang="en-US" sz="1800" b="1" dirty="0">
                <a:solidFill>
                  <a:srgbClr val="C00000"/>
                </a:solidFill>
              </a:rPr>
              <a:t>Are the baseline admission scores too high? Potential reasons:</a:t>
            </a:r>
          </a:p>
          <a:p>
            <a:pPr marL="1028700" lvl="2" indent="-339725">
              <a:lnSpc>
                <a:spcPct val="100000"/>
              </a:lnSpc>
              <a:buClr>
                <a:srgbClr val="C00000"/>
              </a:buClr>
              <a:buFont typeface="Arial" panose="020B0604020202020204" pitchFamily="34" charset="0"/>
              <a:buChar char="•"/>
            </a:pPr>
            <a:r>
              <a:rPr lang="en-US" sz="1600" dirty="0"/>
              <a:t>Are we only admitting high functioning patients giving it less room for improvement</a:t>
            </a:r>
          </a:p>
          <a:p>
            <a:pPr marL="1028700" lvl="2" indent="-339725">
              <a:lnSpc>
                <a:spcPct val="100000"/>
              </a:lnSpc>
              <a:buClr>
                <a:srgbClr val="C00000"/>
              </a:buClr>
              <a:buFont typeface="Arial" panose="020B0604020202020204" pitchFamily="34" charset="0"/>
              <a:buChar char="•"/>
            </a:pPr>
            <a:r>
              <a:rPr lang="en-US" sz="1600" dirty="0"/>
              <a:t>Is Section 5 derived solely by rehab? </a:t>
            </a:r>
          </a:p>
          <a:p>
            <a:pPr marL="1028700" lvl="2" indent="-339725">
              <a:lnSpc>
                <a:spcPct val="100000"/>
              </a:lnSpc>
              <a:buClr>
                <a:srgbClr val="C00000"/>
              </a:buClr>
              <a:buFont typeface="Arial" panose="020B0604020202020204" pitchFamily="34" charset="0"/>
              <a:buChar char="•"/>
            </a:pPr>
            <a:r>
              <a:rPr lang="en-US" sz="1600" dirty="0"/>
              <a:t>Has our staff (therapy &amp; nursing) been trained using CMS’s expectation on how to measure such as we did today? </a:t>
            </a:r>
          </a:p>
          <a:p>
            <a:pPr marL="1028700" lvl="2" indent="-339725">
              <a:lnSpc>
                <a:spcPct val="100000"/>
              </a:lnSpc>
              <a:buClr>
                <a:srgbClr val="C00000"/>
              </a:buClr>
              <a:buFont typeface="Arial" panose="020B0604020202020204" pitchFamily="34" charset="0"/>
              <a:buChar char="•"/>
            </a:pPr>
            <a:r>
              <a:rPr lang="en-US" sz="1600" dirty="0"/>
              <a:t>Do the staff understand the language or continue using how we were trained before SB?</a:t>
            </a:r>
          </a:p>
          <a:p>
            <a:pPr marL="1028700" lvl="2" indent="-339725">
              <a:lnSpc>
                <a:spcPct val="100000"/>
              </a:lnSpc>
              <a:buClr>
                <a:srgbClr val="C00000"/>
              </a:buClr>
              <a:buFont typeface="Arial" panose="020B0604020202020204" pitchFamily="34" charset="0"/>
              <a:buChar char="•"/>
            </a:pPr>
            <a:r>
              <a:rPr lang="en-US" sz="1600" dirty="0"/>
              <a:t>Are we basing our scores on only one component of the measure vs scoring on the most affected component </a:t>
            </a:r>
          </a:p>
          <a:p>
            <a:pPr marL="1028700" lvl="2" indent="-339725">
              <a:lnSpc>
                <a:spcPct val="100000"/>
              </a:lnSpc>
              <a:buClr>
                <a:srgbClr val="C00000"/>
              </a:buClr>
              <a:buFont typeface="Arial" panose="020B0604020202020204" pitchFamily="34" charset="0"/>
              <a:buChar char="•"/>
            </a:pPr>
            <a:r>
              <a:rPr lang="en-US" sz="1600" dirty="0"/>
              <a:t>Are we assuming vs truly assessing specific items like eating, oral hygiene and rolling right and left </a:t>
            </a:r>
            <a:r>
              <a:rPr lang="en-US" sz="1600" dirty="0" err="1"/>
              <a:t>etc</a:t>
            </a:r>
            <a:endParaRPr lang="en-US" sz="1600" dirty="0"/>
          </a:p>
          <a:p>
            <a:pPr marL="690563" lvl="1" indent="-339725">
              <a:lnSpc>
                <a:spcPct val="100000"/>
              </a:lnSpc>
              <a:buClr>
                <a:srgbClr val="C00000"/>
              </a:buClr>
              <a:buFont typeface="Arial" panose="020B0604020202020204" pitchFamily="34" charset="0"/>
              <a:buChar char="•"/>
            </a:pPr>
            <a:r>
              <a:rPr lang="en-US" sz="1800" b="1" dirty="0">
                <a:solidFill>
                  <a:srgbClr val="C00000"/>
                </a:solidFill>
              </a:rPr>
              <a:t>Do the discharge performance scores seem too low, it might be due to:</a:t>
            </a:r>
          </a:p>
          <a:p>
            <a:pPr marL="1028700" lvl="2" indent="-339725">
              <a:lnSpc>
                <a:spcPct val="100000"/>
              </a:lnSpc>
              <a:buClr>
                <a:srgbClr val="C00000"/>
              </a:buClr>
              <a:buFont typeface="Arial" panose="020B0604020202020204" pitchFamily="34" charset="0"/>
              <a:buChar char="•"/>
            </a:pPr>
            <a:r>
              <a:rPr lang="en-US" sz="1600" dirty="0"/>
              <a:t>Do we take the time to set goals at the IDT meeting and share with all staff?</a:t>
            </a:r>
          </a:p>
          <a:p>
            <a:pPr marL="1028700" lvl="2" indent="-339725">
              <a:lnSpc>
                <a:spcPct val="100000"/>
              </a:lnSpc>
              <a:buClr>
                <a:srgbClr val="C00000"/>
              </a:buClr>
              <a:buFont typeface="Arial" panose="020B0604020202020204" pitchFamily="34" charset="0"/>
              <a:buChar char="•"/>
            </a:pPr>
            <a:r>
              <a:rPr lang="en-US" sz="1600" dirty="0"/>
              <a:t>Are Section 5 items addressed and discussed routinely during weekly rehab and IDT meetings?</a:t>
            </a:r>
          </a:p>
          <a:p>
            <a:pPr marL="1028700" lvl="2" indent="-339725">
              <a:lnSpc>
                <a:spcPct val="100000"/>
              </a:lnSpc>
              <a:buClr>
                <a:srgbClr val="C00000"/>
              </a:buClr>
              <a:buFont typeface="Arial" panose="020B0604020202020204" pitchFamily="34" charset="0"/>
              <a:buChar char="•"/>
            </a:pPr>
            <a:r>
              <a:rPr lang="en-US" sz="1600" dirty="0"/>
              <a:t>Is Section 5 performance a focus of the team</a:t>
            </a:r>
          </a:p>
          <a:p>
            <a:pPr marL="1028700" lvl="2" indent="-339725">
              <a:lnSpc>
                <a:spcPct val="100000"/>
              </a:lnSpc>
              <a:buClr>
                <a:srgbClr val="C00000"/>
              </a:buClr>
              <a:buFont typeface="Arial" panose="020B0604020202020204" pitchFamily="34" charset="0"/>
              <a:buChar char="•"/>
            </a:pPr>
            <a:r>
              <a:rPr lang="en-US" sz="1600" dirty="0"/>
              <a:t>Do we not treat using the rehab model? </a:t>
            </a:r>
          </a:p>
          <a:p>
            <a:pPr marL="1028700" lvl="2" indent="-339725">
              <a:lnSpc>
                <a:spcPct val="100000"/>
              </a:lnSpc>
              <a:buClr>
                <a:srgbClr val="C00000"/>
              </a:buClr>
              <a:buFont typeface="Arial" panose="020B0604020202020204" pitchFamily="34" charset="0"/>
              <a:buChar char="•"/>
            </a:pPr>
            <a:r>
              <a:rPr lang="en-US" sz="1600" dirty="0"/>
              <a:t>Are Section 5 items not assessed at discharge yielding a score of 1 for all unassessed items</a:t>
            </a:r>
          </a:p>
          <a:p>
            <a:pPr marL="1028700" lvl="2" indent="-339725">
              <a:lnSpc>
                <a:spcPct val="100000"/>
              </a:lnSpc>
              <a:buClr>
                <a:srgbClr val="C00000"/>
              </a:buClr>
              <a:buFont typeface="Arial" panose="020B0604020202020204" pitchFamily="34" charset="0"/>
              <a:buChar char="•"/>
            </a:pPr>
            <a:r>
              <a:rPr lang="en-US" sz="1600" dirty="0"/>
              <a:t>Are there too many items using the Exception scores – again assigning a score of 1</a:t>
            </a:r>
          </a:p>
          <a:p>
            <a:pPr marL="1028700" lvl="2" indent="-339725">
              <a:lnSpc>
                <a:spcPct val="100000"/>
              </a:lnSpc>
              <a:buClr>
                <a:srgbClr val="C00000"/>
              </a:buClr>
              <a:buFont typeface="Arial" panose="020B0604020202020204" pitchFamily="34" charset="0"/>
              <a:buChar char="•"/>
            </a:pPr>
            <a:r>
              <a:rPr lang="en-US" sz="1600" dirty="0"/>
              <a:t>Is Section 5 being written solely by nursing at discharge?</a:t>
            </a:r>
          </a:p>
          <a:p>
            <a:pPr marL="1028700" lvl="2" indent="-339725">
              <a:lnSpc>
                <a:spcPct val="100000"/>
              </a:lnSpc>
              <a:buClr>
                <a:srgbClr val="C00000"/>
              </a:buClr>
              <a:buFont typeface="Arial" panose="020B0604020202020204" pitchFamily="34" charset="0"/>
              <a:buChar char="•"/>
            </a:pPr>
            <a:r>
              <a:rPr lang="en-US" sz="1600" dirty="0"/>
              <a:t>Do we alt the program  before the patient is ready  </a:t>
            </a:r>
          </a:p>
          <a:p>
            <a:pPr marL="1028700" lvl="2" indent="-339725">
              <a:lnSpc>
                <a:spcPct val="100000"/>
              </a:lnSpc>
              <a:buClr>
                <a:srgbClr val="C00000"/>
              </a:buClr>
              <a:buFont typeface="Arial" panose="020B0604020202020204" pitchFamily="34" charset="0"/>
              <a:buChar char="•"/>
            </a:pPr>
            <a:r>
              <a:rPr lang="en-US" sz="1600" dirty="0"/>
              <a:t>Other…</a:t>
            </a:r>
          </a:p>
          <a:p>
            <a:pPr marL="287338" indent="-287338">
              <a:lnSpc>
                <a:spcPct val="100000"/>
              </a:lnSpc>
              <a:spcBef>
                <a:spcPts val="0"/>
              </a:spcBef>
              <a:buClr>
                <a:schemeClr val="accent2"/>
              </a:buClr>
              <a:buFont typeface="Wingdings" panose="05000000000000000000" pitchFamily="2" charset="2"/>
              <a:buChar char="q"/>
            </a:pPr>
            <a:endParaRPr lang="en-US" sz="1400" b="1" dirty="0">
              <a:solidFill>
                <a:srgbClr val="C00000"/>
              </a:solidFill>
            </a:endParaRP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70</a:t>
            </a:fld>
            <a:endParaRPr lang="en-US" dirty="0"/>
          </a:p>
        </p:txBody>
      </p:sp>
      <p:sp>
        <p:nvSpPr>
          <p:cNvPr id="10" name="Title 3">
            <a:extLst>
              <a:ext uri="{FF2B5EF4-FFF2-40B4-BE49-F238E27FC236}">
                <a16:creationId xmlns:a16="http://schemas.microsoft.com/office/drawing/2014/main" id="{E0E36FE3-8E14-4AE4-BC7A-DC710C3E7E86}"/>
              </a:ext>
            </a:extLst>
          </p:cNvPr>
          <p:cNvSpPr>
            <a:spLocks noGrp="1"/>
          </p:cNvSpPr>
          <p:nvPr>
            <p:ph type="title"/>
          </p:nvPr>
        </p:nvSpPr>
        <p:spPr>
          <a:xfrm>
            <a:off x="1752600" y="381000"/>
            <a:ext cx="8686800" cy="381000"/>
          </a:xfrm>
        </p:spPr>
        <p:txBody>
          <a:bodyPr>
            <a:normAutofit fontScale="90000"/>
          </a:bodyPr>
          <a:lstStyle/>
          <a:p>
            <a:r>
              <a:rPr lang="en-US" sz="2400" dirty="0">
                <a:solidFill>
                  <a:schemeClr val="bg1"/>
                </a:solidFill>
                <a:latin typeface="Verdana" panose="020B0604030504040204" pitchFamily="34" charset="0"/>
                <a:ea typeface="+mn-ea"/>
              </a:rPr>
              <a:t>Analyzing Outcomes </a:t>
            </a:r>
          </a:p>
        </p:txBody>
      </p:sp>
      <p:sp>
        <p:nvSpPr>
          <p:cNvPr id="4" name="Title 3">
            <a:extLst>
              <a:ext uri="{FF2B5EF4-FFF2-40B4-BE49-F238E27FC236}">
                <a16:creationId xmlns:a16="http://schemas.microsoft.com/office/drawing/2014/main" id="{7BFEB930-7806-406E-9861-76484A22ACB5}"/>
              </a:ext>
            </a:extLst>
          </p:cNvPr>
          <p:cNvSpPr txBox="1">
            <a:spLocks/>
          </p:cNvSpPr>
          <p:nvPr/>
        </p:nvSpPr>
        <p:spPr bwMode="auto">
          <a:xfrm>
            <a:off x="914400" y="76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2000">
                <a:solidFill>
                  <a:schemeClr val="tx1"/>
                </a:solidFill>
                <a:latin typeface="Arial" charset="0"/>
              </a:defRPr>
            </a:lvl2pPr>
            <a:lvl3pPr algn="l" rtl="0" eaLnBrk="1" fontAlgn="base" hangingPunct="1">
              <a:spcBef>
                <a:spcPct val="0"/>
              </a:spcBef>
              <a:spcAft>
                <a:spcPct val="0"/>
              </a:spcAft>
              <a:defRPr sz="2000">
                <a:solidFill>
                  <a:schemeClr val="tx1"/>
                </a:solidFill>
                <a:latin typeface="Arial" charset="0"/>
              </a:defRPr>
            </a:lvl3pPr>
            <a:lvl4pPr algn="l" rtl="0" eaLnBrk="1" fontAlgn="base" hangingPunct="1">
              <a:spcBef>
                <a:spcPct val="0"/>
              </a:spcBef>
              <a:spcAft>
                <a:spcPct val="0"/>
              </a:spcAft>
              <a:defRPr sz="2000">
                <a:solidFill>
                  <a:schemeClr val="tx1"/>
                </a:solidFill>
                <a:latin typeface="Arial" charset="0"/>
              </a:defRPr>
            </a:lvl4pPr>
            <a:lvl5pPr algn="l" rtl="0" eaLnBrk="1" fontAlgn="base" hangingPunct="1">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a:lstStyle>
          <a:p>
            <a:pPr>
              <a:lnSpc>
                <a:spcPct val="90000"/>
              </a:lnSpc>
            </a:pPr>
            <a:r>
              <a:rPr lang="en-US" sz="2400" b="1" dirty="0">
                <a:solidFill>
                  <a:srgbClr val="0066A0"/>
                </a:solidFill>
                <a:ea typeface="+mj-ea"/>
                <a:cs typeface="Arial" panose="020B0604020202020204" pitchFamily="34" charset="0"/>
              </a:rPr>
              <a:t>Analyzing Outcomes</a:t>
            </a:r>
          </a:p>
        </p:txBody>
      </p:sp>
    </p:spTree>
    <p:extLst>
      <p:ext uri="{BB962C8B-B14F-4D97-AF65-F5344CB8AC3E}">
        <p14:creationId xmlns:p14="http://schemas.microsoft.com/office/powerpoint/2010/main" val="26793851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3CE4-C57D-826B-182A-93E80AAFD32E}"/>
              </a:ext>
            </a:extLst>
          </p:cNvPr>
          <p:cNvSpPr>
            <a:spLocks noGrp="1"/>
          </p:cNvSpPr>
          <p:nvPr>
            <p:ph type="title"/>
          </p:nvPr>
        </p:nvSpPr>
        <p:spPr/>
        <p:txBody>
          <a:bodyPr>
            <a:normAutofit/>
          </a:bodyPr>
          <a:lstStyle/>
          <a:p>
            <a:pPr fontAlgn="base">
              <a:spcAft>
                <a:spcPct val="0"/>
              </a:spcAft>
            </a:pPr>
            <a:r>
              <a:rPr lang="en-US" sz="2400" dirty="0"/>
              <a:t>Goal Setting </a:t>
            </a:r>
          </a:p>
        </p:txBody>
      </p:sp>
      <p:sp>
        <p:nvSpPr>
          <p:cNvPr id="3" name="Slide Number Placeholder 2">
            <a:extLst>
              <a:ext uri="{FF2B5EF4-FFF2-40B4-BE49-F238E27FC236}">
                <a16:creationId xmlns:a16="http://schemas.microsoft.com/office/drawing/2014/main" id="{53A2A5C1-A2DD-4197-0830-A9698BD28B7A}"/>
              </a:ext>
            </a:extLst>
          </p:cNvPr>
          <p:cNvSpPr>
            <a:spLocks noGrp="1"/>
          </p:cNvSpPr>
          <p:nvPr>
            <p:ph type="sldNum" sz="quarter" idx="10"/>
          </p:nvPr>
        </p:nvSpPr>
        <p:spPr/>
        <p:txBody>
          <a:bodyPr/>
          <a:lstStyle/>
          <a:p>
            <a:fld id="{0C4D3072-55D1-454B-BEA1-4FCB63513747}" type="slidenum">
              <a:rPr lang="en-US" smtClean="0"/>
              <a:pPr/>
              <a:t>71</a:t>
            </a:fld>
            <a:endParaRPr lang="en-US" dirty="0"/>
          </a:p>
        </p:txBody>
      </p:sp>
      <p:pic>
        <p:nvPicPr>
          <p:cNvPr id="5" name="Picture 4">
            <a:extLst>
              <a:ext uri="{FF2B5EF4-FFF2-40B4-BE49-F238E27FC236}">
                <a16:creationId xmlns:a16="http://schemas.microsoft.com/office/drawing/2014/main" id="{77C33327-3E4B-346D-96B1-4C025A8A2C3B}"/>
              </a:ext>
            </a:extLst>
          </p:cNvPr>
          <p:cNvPicPr>
            <a:picLocks noChangeAspect="1"/>
          </p:cNvPicPr>
          <p:nvPr/>
        </p:nvPicPr>
        <p:blipFill>
          <a:blip r:embed="rId2"/>
          <a:stretch>
            <a:fillRect/>
          </a:stretch>
        </p:blipFill>
        <p:spPr>
          <a:xfrm>
            <a:off x="76200" y="964779"/>
            <a:ext cx="4419600" cy="2324595"/>
          </a:xfrm>
          <a:prstGeom prst="rect">
            <a:avLst/>
          </a:prstGeom>
          <a:ln>
            <a:solidFill>
              <a:srgbClr val="0070C0"/>
            </a:solidFill>
          </a:ln>
        </p:spPr>
      </p:pic>
      <p:pic>
        <p:nvPicPr>
          <p:cNvPr id="6" name="Picture 5">
            <a:extLst>
              <a:ext uri="{FF2B5EF4-FFF2-40B4-BE49-F238E27FC236}">
                <a16:creationId xmlns:a16="http://schemas.microsoft.com/office/drawing/2014/main" id="{28FE2506-A982-0422-41F2-98243F6720C3}"/>
              </a:ext>
            </a:extLst>
          </p:cNvPr>
          <p:cNvPicPr>
            <a:picLocks noChangeAspect="1"/>
          </p:cNvPicPr>
          <p:nvPr/>
        </p:nvPicPr>
        <p:blipFill>
          <a:blip r:embed="rId3"/>
          <a:stretch>
            <a:fillRect/>
          </a:stretch>
        </p:blipFill>
        <p:spPr>
          <a:xfrm>
            <a:off x="6908593" y="241973"/>
            <a:ext cx="4790647" cy="3095906"/>
          </a:xfrm>
          <a:prstGeom prst="rect">
            <a:avLst/>
          </a:prstGeom>
          <a:ln>
            <a:solidFill>
              <a:srgbClr val="0070C0"/>
            </a:solidFill>
          </a:ln>
        </p:spPr>
      </p:pic>
      <p:sp>
        <p:nvSpPr>
          <p:cNvPr id="8" name="Rectangle 7">
            <a:extLst>
              <a:ext uri="{FF2B5EF4-FFF2-40B4-BE49-F238E27FC236}">
                <a16:creationId xmlns:a16="http://schemas.microsoft.com/office/drawing/2014/main" id="{93D00B6C-4CDE-F46F-D979-BEA3BDAE944D}"/>
              </a:ext>
            </a:extLst>
          </p:cNvPr>
          <p:cNvSpPr/>
          <p:nvPr/>
        </p:nvSpPr>
        <p:spPr bwMode="auto">
          <a:xfrm>
            <a:off x="533400" y="964779"/>
            <a:ext cx="457200" cy="2324595"/>
          </a:xfrm>
          <a:prstGeom prst="rect">
            <a:avLst/>
          </a:prstGeom>
          <a:noFill/>
          <a:ln w="38100"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B940EDCC-FBA0-24C0-DD73-DD84FCBC7D4C}"/>
              </a:ext>
            </a:extLst>
          </p:cNvPr>
          <p:cNvSpPr/>
          <p:nvPr/>
        </p:nvSpPr>
        <p:spPr bwMode="auto">
          <a:xfrm>
            <a:off x="7505804" y="241973"/>
            <a:ext cx="457200" cy="3133631"/>
          </a:xfrm>
          <a:prstGeom prst="rect">
            <a:avLst/>
          </a:prstGeom>
          <a:noFill/>
          <a:ln w="38100"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70E41883-FC0E-FA69-70FE-57428371BF4B}"/>
              </a:ext>
            </a:extLst>
          </p:cNvPr>
          <p:cNvPicPr>
            <a:picLocks noChangeAspect="1"/>
          </p:cNvPicPr>
          <p:nvPr/>
        </p:nvPicPr>
        <p:blipFill>
          <a:blip r:embed="rId4"/>
          <a:stretch>
            <a:fillRect/>
          </a:stretch>
        </p:blipFill>
        <p:spPr>
          <a:xfrm>
            <a:off x="3172357" y="2982649"/>
            <a:ext cx="4790647" cy="3133631"/>
          </a:xfrm>
          <a:prstGeom prst="rect">
            <a:avLst/>
          </a:prstGeom>
          <a:ln>
            <a:solidFill>
              <a:srgbClr val="0070C0"/>
            </a:solidFill>
          </a:ln>
        </p:spPr>
      </p:pic>
      <p:sp>
        <p:nvSpPr>
          <p:cNvPr id="10" name="Rectangle 9">
            <a:extLst>
              <a:ext uri="{FF2B5EF4-FFF2-40B4-BE49-F238E27FC236}">
                <a16:creationId xmlns:a16="http://schemas.microsoft.com/office/drawing/2014/main" id="{440936C5-3308-E5DC-4E21-B7D26BCF7DB0}"/>
              </a:ext>
            </a:extLst>
          </p:cNvPr>
          <p:cNvSpPr/>
          <p:nvPr/>
        </p:nvSpPr>
        <p:spPr bwMode="auto">
          <a:xfrm>
            <a:off x="3769568" y="2982649"/>
            <a:ext cx="457200" cy="3095906"/>
          </a:xfrm>
          <a:prstGeom prst="rect">
            <a:avLst/>
          </a:prstGeom>
          <a:noFill/>
          <a:ln w="38100"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Tree>
    <p:extLst>
      <p:ext uri="{BB962C8B-B14F-4D97-AF65-F5344CB8AC3E}">
        <p14:creationId xmlns:p14="http://schemas.microsoft.com/office/powerpoint/2010/main" val="36494452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802640" y="808037"/>
            <a:ext cx="10784840" cy="5502275"/>
          </a:xfrm>
        </p:spPr>
        <p:txBody>
          <a:bodyPr>
            <a:normAutofit fontScale="92500" lnSpcReduction="10000"/>
          </a:bodyPr>
          <a:lstStyle/>
          <a:p>
            <a:pPr>
              <a:lnSpc>
                <a:spcPct val="100000"/>
              </a:lnSpc>
              <a:spcBef>
                <a:spcPts val="0"/>
              </a:spcBef>
              <a:buClr>
                <a:srgbClr val="C00000"/>
              </a:buClr>
              <a:buFont typeface="Wingdings" panose="05000000000000000000" pitchFamily="2" charset="2"/>
              <a:buChar char="q"/>
            </a:pPr>
            <a:r>
              <a:rPr lang="en-US" sz="1800" dirty="0"/>
              <a:t>Section GG is one of the MDS items from where functional outcomes are reported nationally </a:t>
            </a:r>
          </a:p>
          <a:p>
            <a:pPr marL="750888" lvl="1" indent="-288925">
              <a:lnSpc>
                <a:spcPct val="100000"/>
              </a:lnSpc>
              <a:spcBef>
                <a:spcPts val="0"/>
              </a:spcBef>
              <a:buClr>
                <a:srgbClr val="C00000"/>
              </a:buClr>
            </a:pPr>
            <a:r>
              <a:rPr lang="en-US" sz="1800" dirty="0"/>
              <a:t>Some call it a Therapy Report Card but should be an interdisciplinary score card</a:t>
            </a:r>
          </a:p>
          <a:p>
            <a:pPr marL="750888" lvl="1" indent="-288925">
              <a:lnSpc>
                <a:spcPct val="100000"/>
              </a:lnSpc>
              <a:spcBef>
                <a:spcPts val="0"/>
              </a:spcBef>
              <a:buClr>
                <a:srgbClr val="C00000"/>
              </a:buClr>
            </a:pPr>
            <a:r>
              <a:rPr lang="en-US" sz="1800" dirty="0"/>
              <a:t>Section GG is what Stroudwater is replicating for CAHs in Section 5</a:t>
            </a:r>
          </a:p>
          <a:p>
            <a:pPr>
              <a:lnSpc>
                <a:spcPct val="100000"/>
              </a:lnSpc>
              <a:spcBef>
                <a:spcPts val="0"/>
              </a:spcBef>
              <a:buClr>
                <a:srgbClr val="C00000"/>
              </a:buClr>
              <a:buFont typeface="Wingdings" panose="05000000000000000000" pitchFamily="2" charset="2"/>
              <a:buChar char="q"/>
            </a:pPr>
            <a:endParaRPr lang="en-US" sz="1800" dirty="0"/>
          </a:p>
          <a:p>
            <a:pPr>
              <a:lnSpc>
                <a:spcPct val="100000"/>
              </a:lnSpc>
              <a:spcBef>
                <a:spcPts val="0"/>
              </a:spcBef>
              <a:buClr>
                <a:srgbClr val="C00000"/>
              </a:buClr>
              <a:buFont typeface="Wingdings" panose="05000000000000000000" pitchFamily="2" charset="2"/>
              <a:buChar char="q"/>
            </a:pPr>
            <a:r>
              <a:rPr lang="en-US" sz="1800" dirty="0"/>
              <a:t>The focus of this quality measure is functional improvement for patients admitted to SB with an expectation of functional improvement due to skill services, including physical and occupational therapy. </a:t>
            </a:r>
          </a:p>
          <a:p>
            <a:pPr>
              <a:lnSpc>
                <a:spcPct val="100000"/>
              </a:lnSpc>
              <a:spcBef>
                <a:spcPts val="0"/>
              </a:spcBef>
              <a:buClr>
                <a:srgbClr val="C00000"/>
              </a:buClr>
              <a:buFont typeface="Wingdings" panose="05000000000000000000" pitchFamily="2" charset="2"/>
              <a:buChar char="q"/>
            </a:pPr>
            <a:endParaRPr lang="en-US" sz="1800" dirty="0"/>
          </a:p>
          <a:p>
            <a:pPr>
              <a:lnSpc>
                <a:spcPct val="100000"/>
              </a:lnSpc>
              <a:spcBef>
                <a:spcPts val="0"/>
              </a:spcBef>
              <a:buClr>
                <a:srgbClr val="C00000"/>
              </a:buClr>
              <a:buFont typeface="Wingdings" panose="05000000000000000000" pitchFamily="2" charset="2"/>
              <a:buChar char="q"/>
            </a:pPr>
            <a:r>
              <a:rPr lang="en-US" sz="1800" dirty="0"/>
              <a:t>Some skilled patients may receive skill care, but not physical or occupational therapy services, and these patients are excluded in the QRP measure calculation as they are in QAPI. </a:t>
            </a:r>
          </a:p>
          <a:p>
            <a:pPr>
              <a:lnSpc>
                <a:spcPct val="100000"/>
              </a:lnSpc>
              <a:spcBef>
                <a:spcPts val="0"/>
              </a:spcBef>
              <a:buClr>
                <a:srgbClr val="C00000"/>
              </a:buClr>
              <a:buFont typeface="Wingdings" panose="05000000000000000000" pitchFamily="2" charset="2"/>
              <a:buChar char="q"/>
            </a:pPr>
            <a:endParaRPr lang="en-US" sz="1800" dirty="0"/>
          </a:p>
          <a:p>
            <a:pPr>
              <a:lnSpc>
                <a:spcPct val="100000"/>
              </a:lnSpc>
              <a:spcBef>
                <a:spcPts val="0"/>
              </a:spcBef>
              <a:buClr>
                <a:srgbClr val="C00000"/>
              </a:buClr>
              <a:buFont typeface="Wingdings" panose="05000000000000000000" pitchFamily="2" charset="2"/>
              <a:buChar char="q"/>
            </a:pPr>
            <a:r>
              <a:rPr lang="en-US" sz="1800" dirty="0"/>
              <a:t>Setting realistic and aggressive discharge goals and tracking how we are doing on a daily/weekly basis to achieve the established care-planned Section 5 goals is the road to success</a:t>
            </a:r>
          </a:p>
          <a:p>
            <a:pPr>
              <a:lnSpc>
                <a:spcPct val="100000"/>
              </a:lnSpc>
              <a:spcBef>
                <a:spcPts val="0"/>
              </a:spcBef>
              <a:buClr>
                <a:srgbClr val="C00000"/>
              </a:buClr>
              <a:buFont typeface="Wingdings" panose="05000000000000000000" pitchFamily="2" charset="2"/>
              <a:buChar char="q"/>
            </a:pPr>
            <a:endParaRPr lang="en-US" sz="1800" dirty="0"/>
          </a:p>
          <a:p>
            <a:pPr marL="339725" indent="-339725">
              <a:lnSpc>
                <a:spcPct val="100000"/>
              </a:lnSpc>
              <a:buClr>
                <a:srgbClr val="C00000"/>
              </a:buClr>
              <a:buFont typeface="Wingdings" panose="05000000000000000000" pitchFamily="2" charset="2"/>
              <a:buChar char="q"/>
            </a:pPr>
            <a:r>
              <a:rPr lang="en-US" sz="1600" dirty="0"/>
              <a:t>Not all items require a goal – CMS states that at least 1 item must have a discharge goal otherwise subject to a penalty – we are following CMS’s direction</a:t>
            </a:r>
          </a:p>
          <a:p>
            <a:pPr marL="690563" lvl="1">
              <a:lnSpc>
                <a:spcPct val="100000"/>
              </a:lnSpc>
              <a:buClr>
                <a:srgbClr val="C00000"/>
              </a:buClr>
              <a:buFont typeface="Arial" panose="020B0604020202020204" pitchFamily="34" charset="0"/>
              <a:buChar char="•"/>
            </a:pPr>
            <a:r>
              <a:rPr lang="en-US" sz="1400" dirty="0"/>
              <a:t>Only stands to reason that most patients in skill care should have at least 1 self-care or mobility items to improve and usually at least a handful of items or more are applicable</a:t>
            </a:r>
          </a:p>
          <a:p>
            <a:pPr marL="690563" lvl="1">
              <a:lnSpc>
                <a:spcPct val="100000"/>
              </a:lnSpc>
              <a:buClr>
                <a:srgbClr val="C00000"/>
              </a:buClr>
              <a:buFont typeface="Arial" panose="020B0604020202020204" pitchFamily="34" charset="0"/>
              <a:buChar char="•"/>
            </a:pPr>
            <a:r>
              <a:rPr lang="en-US" sz="1400" dirty="0"/>
              <a:t>CMS does allow using a goal score the same as on admission because all you plan to do is maintain them at that level </a:t>
            </a:r>
          </a:p>
          <a:p>
            <a:pPr marL="690563" lvl="1">
              <a:lnSpc>
                <a:spcPct val="100000"/>
              </a:lnSpc>
              <a:buClr>
                <a:srgbClr val="C00000"/>
              </a:buClr>
              <a:buFont typeface="Arial" panose="020B0604020202020204" pitchFamily="34" charset="0"/>
              <a:buChar char="•"/>
            </a:pPr>
            <a:r>
              <a:rPr lang="en-US" sz="1400" dirty="0"/>
              <a:t>CMS goes on to say that at times, its even feasible that the goal would be lower than baseline because you expect the patient to become more dependent as time goes on – especially with worsening medical issues</a:t>
            </a:r>
          </a:p>
          <a:p>
            <a:pPr marL="690563" lvl="1">
              <a:lnSpc>
                <a:spcPct val="100000"/>
              </a:lnSpc>
              <a:buClr>
                <a:srgbClr val="C00000"/>
              </a:buClr>
              <a:buFont typeface="Arial" panose="020B0604020202020204" pitchFamily="34" charset="0"/>
              <a:buChar char="•"/>
            </a:pPr>
            <a:r>
              <a:rPr lang="en-US" sz="1400" dirty="0"/>
              <a:t>Exception scores can also be used when appropriate</a:t>
            </a:r>
          </a:p>
          <a:p>
            <a:pPr marL="690563" lvl="1">
              <a:lnSpc>
                <a:spcPct val="100000"/>
              </a:lnSpc>
              <a:buClr>
                <a:srgbClr val="C00000"/>
              </a:buClr>
              <a:buFont typeface="Arial" panose="020B0604020202020204" pitchFamily="34" charset="0"/>
              <a:buChar char="•"/>
            </a:pPr>
            <a:r>
              <a:rPr lang="en-US" sz="1400" dirty="0"/>
              <a:t>A dash is even acceptable if its not part of the treatment plan </a:t>
            </a:r>
          </a:p>
          <a:p>
            <a:pPr>
              <a:lnSpc>
                <a:spcPct val="100000"/>
              </a:lnSpc>
              <a:spcBef>
                <a:spcPts val="0"/>
              </a:spcBef>
              <a:buClr>
                <a:srgbClr val="C00000"/>
              </a:buClr>
              <a:buFont typeface="Wingdings" panose="05000000000000000000" pitchFamily="2" charset="2"/>
              <a:buChar char="q"/>
            </a:pPr>
            <a:endParaRPr lang="en-US" sz="1800" dirty="0"/>
          </a:p>
          <a:p>
            <a:pPr>
              <a:lnSpc>
                <a:spcPct val="100000"/>
              </a:lnSpc>
              <a:spcBef>
                <a:spcPts val="0"/>
              </a:spcBef>
              <a:buClr>
                <a:srgbClr val="C00000"/>
              </a:buClr>
              <a:buFont typeface="Wingdings" panose="05000000000000000000" pitchFamily="2" charset="2"/>
              <a:buChar char="q"/>
            </a:pPr>
            <a:endParaRPr lang="en-US" sz="1800" dirty="0"/>
          </a:p>
          <a:p>
            <a:pPr marL="750888" lvl="1">
              <a:lnSpc>
                <a:spcPct val="100000"/>
              </a:lnSpc>
              <a:spcBef>
                <a:spcPts val="0"/>
              </a:spcBef>
              <a:buClr>
                <a:schemeClr val="accent2"/>
              </a:buClr>
              <a:buFont typeface="Arial" panose="020B0604020202020204" pitchFamily="34" charset="0"/>
              <a:buChar char="•"/>
            </a:pPr>
            <a:endParaRPr lang="en-US" sz="1600" dirty="0"/>
          </a:p>
          <a:p>
            <a:pPr marL="460375" indent="-460375">
              <a:lnSpc>
                <a:spcPct val="100000"/>
              </a:lnSpc>
              <a:spcBef>
                <a:spcPts val="0"/>
              </a:spcBef>
              <a:buClr>
                <a:schemeClr val="accent2"/>
              </a:buClr>
              <a:buFont typeface="Wingdings" panose="05000000000000000000" pitchFamily="2" charset="2"/>
              <a:buChar char="q"/>
            </a:pPr>
            <a:endParaRPr lang="en-US" sz="1800" dirty="0"/>
          </a:p>
          <a:p>
            <a:pPr marL="400050" indent="-400050">
              <a:lnSpc>
                <a:spcPct val="100000"/>
              </a:lnSpc>
              <a:spcBef>
                <a:spcPts val="0"/>
              </a:spcBef>
              <a:buClr>
                <a:schemeClr val="accent2"/>
              </a:buClr>
              <a:buFont typeface="Wingdings" panose="05000000000000000000" pitchFamily="2" charset="2"/>
              <a:buChar char="q"/>
            </a:pPr>
            <a:endParaRPr lang="en-US" sz="1600" b="1" u="sng" dirty="0">
              <a:solidFill>
                <a:srgbClr val="C00000"/>
              </a:solidFill>
            </a:endParaRPr>
          </a:p>
          <a:p>
            <a:pPr marL="400050" indent="-400050">
              <a:lnSpc>
                <a:spcPct val="100000"/>
              </a:lnSpc>
              <a:spcBef>
                <a:spcPts val="0"/>
              </a:spcBef>
              <a:buClr>
                <a:schemeClr val="accent2"/>
              </a:buClr>
              <a:buFont typeface="Wingdings" panose="05000000000000000000" pitchFamily="2" charset="2"/>
              <a:buChar char="q"/>
            </a:pPr>
            <a:endParaRPr lang="en-US" sz="1800" b="1" u="sng" dirty="0">
              <a:solidFill>
                <a:srgbClr val="C00000"/>
              </a:solidFill>
            </a:endParaRPr>
          </a:p>
          <a:p>
            <a:pPr marL="814388" lvl="1" indent="-463550">
              <a:lnSpc>
                <a:spcPct val="100000"/>
              </a:lnSpc>
              <a:spcBef>
                <a:spcPts val="0"/>
              </a:spcBef>
              <a:buClr>
                <a:srgbClr val="C00000"/>
              </a:buClr>
              <a:buFont typeface="Arial" panose="020B0604020202020204" pitchFamily="34" charset="0"/>
              <a:buChar char="•"/>
            </a:pPr>
            <a:endParaRPr lang="en-US" sz="1400" b="1" dirty="0"/>
          </a:p>
          <a:p>
            <a:pPr marL="287338" indent="-287338">
              <a:lnSpc>
                <a:spcPct val="100000"/>
              </a:lnSpc>
              <a:spcBef>
                <a:spcPts val="0"/>
              </a:spcBef>
              <a:buClr>
                <a:schemeClr val="accent2"/>
              </a:buClr>
              <a:buFont typeface="Wingdings" panose="05000000000000000000" pitchFamily="2" charset="2"/>
              <a:buChar char="q"/>
            </a:pPr>
            <a:endParaRPr lang="en-US" sz="1400" b="1" dirty="0">
              <a:solidFill>
                <a:srgbClr val="C00000"/>
              </a:solidFill>
            </a:endParaRP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72</a:t>
            </a:fld>
            <a:endParaRPr lang="en-US" dirty="0"/>
          </a:p>
        </p:txBody>
      </p:sp>
      <p:sp>
        <p:nvSpPr>
          <p:cNvPr id="5" name="Title 3">
            <a:extLst>
              <a:ext uri="{FF2B5EF4-FFF2-40B4-BE49-F238E27FC236}">
                <a16:creationId xmlns:a16="http://schemas.microsoft.com/office/drawing/2014/main" id="{70DDCC38-0740-4864-BCF4-7B59284C4164}"/>
              </a:ext>
            </a:extLst>
          </p:cNvPr>
          <p:cNvSpPr>
            <a:spLocks noGrp="1"/>
          </p:cNvSpPr>
          <p:nvPr>
            <p:ph type="title"/>
          </p:nvPr>
        </p:nvSpPr>
        <p:spPr>
          <a:xfrm>
            <a:off x="1752600" y="381000"/>
            <a:ext cx="8686800" cy="381000"/>
          </a:xfrm>
        </p:spPr>
        <p:txBody>
          <a:bodyPr>
            <a:normAutofit fontScale="90000"/>
          </a:bodyPr>
          <a:lstStyle/>
          <a:p>
            <a:r>
              <a:rPr lang="en-US" altLang="en-US" sz="2400" dirty="0">
                <a:solidFill>
                  <a:schemeClr val="bg1"/>
                </a:solidFill>
                <a:latin typeface="Verdana" panose="020B0604030504040204" pitchFamily="34" charset="0"/>
              </a:rPr>
              <a:t>Impact of Section GG on Quality Outcome   </a:t>
            </a:r>
            <a:br>
              <a:rPr lang="en-US" altLang="en-US" sz="2400" dirty="0">
                <a:solidFill>
                  <a:schemeClr val="bg1"/>
                </a:solidFill>
                <a:latin typeface="Verdana" panose="020B0604030504040204" pitchFamily="34" charset="0"/>
              </a:rPr>
            </a:br>
            <a:endParaRPr lang="en-US" sz="2400" dirty="0">
              <a:solidFill>
                <a:schemeClr val="bg1"/>
              </a:solidFill>
              <a:latin typeface="Verdana" panose="020B0604030504040204" pitchFamily="34" charset="0"/>
              <a:ea typeface="+mn-ea"/>
            </a:endParaRPr>
          </a:p>
        </p:txBody>
      </p:sp>
      <p:sp>
        <p:nvSpPr>
          <p:cNvPr id="7" name="Title 3">
            <a:extLst>
              <a:ext uri="{FF2B5EF4-FFF2-40B4-BE49-F238E27FC236}">
                <a16:creationId xmlns:a16="http://schemas.microsoft.com/office/drawing/2014/main" id="{3BF02C30-DD35-47B8-89D8-E74DAD7CEF37}"/>
              </a:ext>
            </a:extLst>
          </p:cNvPr>
          <p:cNvSpPr txBox="1">
            <a:spLocks/>
          </p:cNvSpPr>
          <p:nvPr/>
        </p:nvSpPr>
        <p:spPr bwMode="auto">
          <a:xfrm>
            <a:off x="690880" y="238759"/>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2000">
                <a:solidFill>
                  <a:schemeClr val="tx1"/>
                </a:solidFill>
                <a:latin typeface="Arial" charset="0"/>
              </a:defRPr>
            </a:lvl2pPr>
            <a:lvl3pPr algn="l" rtl="0" eaLnBrk="1" fontAlgn="base" hangingPunct="1">
              <a:spcBef>
                <a:spcPct val="0"/>
              </a:spcBef>
              <a:spcAft>
                <a:spcPct val="0"/>
              </a:spcAft>
              <a:defRPr sz="2000">
                <a:solidFill>
                  <a:schemeClr val="tx1"/>
                </a:solidFill>
                <a:latin typeface="Arial" charset="0"/>
              </a:defRPr>
            </a:lvl3pPr>
            <a:lvl4pPr algn="l" rtl="0" eaLnBrk="1" fontAlgn="base" hangingPunct="1">
              <a:spcBef>
                <a:spcPct val="0"/>
              </a:spcBef>
              <a:spcAft>
                <a:spcPct val="0"/>
              </a:spcAft>
              <a:defRPr sz="2000">
                <a:solidFill>
                  <a:schemeClr val="tx1"/>
                </a:solidFill>
                <a:latin typeface="Arial" charset="0"/>
              </a:defRPr>
            </a:lvl4pPr>
            <a:lvl5pPr algn="l" rtl="0" eaLnBrk="1" fontAlgn="base" hangingPunct="1">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a:lstStyle>
          <a:p>
            <a:pPr>
              <a:lnSpc>
                <a:spcPct val="90000"/>
              </a:lnSpc>
            </a:pPr>
            <a:r>
              <a:rPr lang="en-US" sz="2400" b="1" dirty="0">
                <a:solidFill>
                  <a:srgbClr val="0066A0"/>
                </a:solidFill>
                <a:ea typeface="+mj-ea"/>
                <a:cs typeface="Arial" panose="020B0604020202020204" pitchFamily="34" charset="0"/>
              </a:rPr>
              <a:t>Setting Goals</a:t>
            </a:r>
          </a:p>
        </p:txBody>
      </p:sp>
    </p:spTree>
    <p:extLst>
      <p:ext uri="{BB962C8B-B14F-4D97-AF65-F5344CB8AC3E}">
        <p14:creationId xmlns:p14="http://schemas.microsoft.com/office/powerpoint/2010/main" val="1220013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00822DCB-096D-49FE-A62D-0E72D4CECB2F}"/>
              </a:ext>
            </a:extLst>
          </p:cNvPr>
          <p:cNvSpPr>
            <a:spLocks noGrp="1"/>
          </p:cNvSpPr>
          <p:nvPr>
            <p:ph idx="1"/>
          </p:nvPr>
        </p:nvSpPr>
        <p:spPr>
          <a:xfrm>
            <a:off x="657225" y="349882"/>
            <a:ext cx="10955655" cy="5807075"/>
          </a:xfrm>
        </p:spPr>
        <p:txBody>
          <a:bodyPr/>
          <a:lstStyle/>
          <a:p>
            <a:pPr>
              <a:lnSpc>
                <a:spcPct val="100000"/>
              </a:lnSpc>
              <a:buClr>
                <a:srgbClr val="C00000"/>
              </a:buClr>
              <a:buFont typeface="Wingdings" panose="05000000000000000000" pitchFamily="2" charset="2"/>
              <a:buChar char="q"/>
            </a:pPr>
            <a:r>
              <a:rPr lang="en-US" sz="1600" b="1" dirty="0">
                <a:solidFill>
                  <a:srgbClr val="C00000"/>
                </a:solidFill>
              </a:rPr>
              <a:t>Goals do not impact the outcome measurement methodology </a:t>
            </a:r>
            <a:r>
              <a:rPr lang="en-US" sz="1600" dirty="0"/>
              <a:t>– it serves as a tool to have everyone on board as to what we are working on functionally for each individual patient</a:t>
            </a:r>
          </a:p>
          <a:p>
            <a:pPr marL="747713" lvl="2" indent="-285750">
              <a:lnSpc>
                <a:spcPct val="100000"/>
              </a:lnSpc>
              <a:buClr>
                <a:srgbClr val="C00000"/>
              </a:buClr>
            </a:pPr>
            <a:r>
              <a:rPr lang="en-US" sz="1400" dirty="0"/>
              <a:t>Should improve direction and communication between all parties including the patient/family and staff</a:t>
            </a:r>
          </a:p>
          <a:p>
            <a:pPr marL="747713" lvl="2" indent="-285750">
              <a:lnSpc>
                <a:spcPct val="100000"/>
              </a:lnSpc>
              <a:spcBef>
                <a:spcPts val="0"/>
              </a:spcBef>
              <a:buClr>
                <a:srgbClr val="C00000"/>
              </a:buClr>
            </a:pPr>
            <a:r>
              <a:rPr lang="en-US" sz="1400" dirty="0"/>
              <a:t>Should improve nursing documentation by increasing observation, assessments and reporting on how the patients are doing towards those goals</a:t>
            </a:r>
          </a:p>
          <a:p>
            <a:pPr marL="747713" lvl="2" indent="-285750">
              <a:lnSpc>
                <a:spcPct val="100000"/>
              </a:lnSpc>
              <a:spcBef>
                <a:spcPts val="0"/>
              </a:spcBef>
              <a:buClr>
                <a:srgbClr val="C00000"/>
              </a:buClr>
            </a:pPr>
            <a:r>
              <a:rPr lang="en-US" sz="1400" dirty="0"/>
              <a:t>Shift reports should allude to not only clinical update, but also functional update based on goals</a:t>
            </a:r>
          </a:p>
          <a:p>
            <a:pPr marL="339725" lvl="1" indent="-339725">
              <a:lnSpc>
                <a:spcPct val="100000"/>
              </a:lnSpc>
              <a:spcBef>
                <a:spcPts val="0"/>
              </a:spcBef>
              <a:buClr>
                <a:srgbClr val="C00000"/>
              </a:buClr>
              <a:buFont typeface="Wingdings" panose="05000000000000000000" pitchFamily="2" charset="2"/>
              <a:buChar char="q"/>
            </a:pPr>
            <a:endParaRPr lang="en-US" sz="1600" dirty="0"/>
          </a:p>
          <a:p>
            <a:pPr marL="339725" lvl="1" indent="-339725">
              <a:lnSpc>
                <a:spcPct val="100000"/>
              </a:lnSpc>
              <a:spcBef>
                <a:spcPts val="0"/>
              </a:spcBef>
              <a:buClr>
                <a:srgbClr val="C00000"/>
              </a:buClr>
              <a:buFont typeface="Wingdings" panose="05000000000000000000" pitchFamily="2" charset="2"/>
              <a:buChar char="q"/>
            </a:pPr>
            <a:r>
              <a:rPr lang="en-US" sz="1600" dirty="0"/>
              <a:t>Goals should be set by day 3 which should coincide with your first IDT meeting</a:t>
            </a:r>
          </a:p>
          <a:p>
            <a:pPr marL="747712" lvl="2" indent="-285750">
              <a:lnSpc>
                <a:spcPct val="100000"/>
              </a:lnSpc>
              <a:spcBef>
                <a:spcPts val="0"/>
              </a:spcBef>
              <a:buClr>
                <a:srgbClr val="C00000"/>
              </a:buClr>
            </a:pPr>
            <a:r>
              <a:rPr lang="en-US" sz="1400" dirty="0"/>
              <a:t>Understandably, there will be other goals than function goals such as medical management of their condition </a:t>
            </a:r>
          </a:p>
          <a:p>
            <a:pPr marL="338138" lvl="1" indent="-338138">
              <a:lnSpc>
                <a:spcPct val="100000"/>
              </a:lnSpc>
              <a:spcBef>
                <a:spcPts val="0"/>
              </a:spcBef>
              <a:buClr>
                <a:srgbClr val="C00000"/>
              </a:buClr>
              <a:buFont typeface="Wingdings" panose="05000000000000000000" pitchFamily="2" charset="2"/>
              <a:buChar char="q"/>
            </a:pPr>
            <a:endParaRPr lang="en-US" sz="1600" dirty="0"/>
          </a:p>
          <a:p>
            <a:pPr marL="338138" lvl="1" indent="-338138">
              <a:lnSpc>
                <a:spcPct val="100000"/>
              </a:lnSpc>
              <a:spcBef>
                <a:spcPts val="0"/>
              </a:spcBef>
              <a:buClr>
                <a:srgbClr val="C00000"/>
              </a:buClr>
              <a:buFont typeface="Wingdings" panose="05000000000000000000" pitchFamily="2" charset="2"/>
              <a:buChar char="q"/>
            </a:pPr>
            <a:r>
              <a:rPr lang="en-US" sz="1600" dirty="0"/>
              <a:t>Treatment plan and all goals should be shared with the patient/family, all members of the IDT and bedside nursing staff</a:t>
            </a:r>
          </a:p>
          <a:p>
            <a:pPr marL="0" lvl="1" indent="0">
              <a:lnSpc>
                <a:spcPct val="100000"/>
              </a:lnSpc>
              <a:spcBef>
                <a:spcPts val="0"/>
              </a:spcBef>
              <a:buClr>
                <a:schemeClr val="accent2"/>
              </a:buClr>
              <a:buNone/>
            </a:pPr>
            <a:endParaRPr lang="en-US" dirty="0"/>
          </a:p>
          <a:p>
            <a:pPr marL="338138" lvl="1" indent="-338138">
              <a:lnSpc>
                <a:spcPct val="100000"/>
              </a:lnSpc>
              <a:spcBef>
                <a:spcPts val="0"/>
              </a:spcBef>
              <a:buClr>
                <a:schemeClr val="accent2"/>
              </a:buClr>
              <a:buFont typeface="Wingdings" panose="05000000000000000000" pitchFamily="2" charset="2"/>
              <a:buChar char="q"/>
            </a:pPr>
            <a:endParaRPr lang="en-US" dirty="0"/>
          </a:p>
          <a:p>
            <a:pPr marL="338138" lvl="1" indent="-338138">
              <a:lnSpc>
                <a:spcPct val="100000"/>
              </a:lnSpc>
              <a:spcBef>
                <a:spcPts val="0"/>
              </a:spcBef>
              <a:buClr>
                <a:schemeClr val="accent2"/>
              </a:buClr>
              <a:buFont typeface="Wingdings" panose="05000000000000000000" pitchFamily="2" charset="2"/>
              <a:buChar char="q"/>
            </a:pPr>
            <a:endParaRPr lang="en-US" dirty="0"/>
          </a:p>
          <a:p>
            <a:pPr>
              <a:lnSpc>
                <a:spcPct val="100000"/>
              </a:lnSpc>
              <a:spcBef>
                <a:spcPts val="0"/>
              </a:spcBef>
              <a:buClr>
                <a:schemeClr val="accent2"/>
              </a:buClr>
              <a:buFont typeface="Wingdings" panose="05000000000000000000" pitchFamily="2" charset="2"/>
              <a:buChar char="q"/>
            </a:pPr>
            <a:endParaRPr lang="en-US" sz="1800" dirty="0"/>
          </a:p>
          <a:p>
            <a:pPr>
              <a:lnSpc>
                <a:spcPct val="100000"/>
              </a:lnSpc>
              <a:spcBef>
                <a:spcPts val="0"/>
              </a:spcBef>
              <a:buClr>
                <a:schemeClr val="accent2"/>
              </a:buClr>
              <a:buFont typeface="Wingdings" panose="05000000000000000000" pitchFamily="2" charset="2"/>
              <a:buChar char="q"/>
            </a:pPr>
            <a:endParaRPr lang="en-US" sz="1600" b="1" u="sng" dirty="0">
              <a:solidFill>
                <a:srgbClr val="C00000"/>
              </a:solidFill>
            </a:endParaRPr>
          </a:p>
          <a:p>
            <a:pPr>
              <a:lnSpc>
                <a:spcPct val="100000"/>
              </a:lnSpc>
              <a:spcBef>
                <a:spcPts val="0"/>
              </a:spcBef>
              <a:buClr>
                <a:schemeClr val="accent2"/>
              </a:buClr>
              <a:buFont typeface="Wingdings" panose="05000000000000000000" pitchFamily="2" charset="2"/>
              <a:buChar char="q"/>
            </a:pPr>
            <a:endParaRPr lang="en-US" sz="1800" b="1" u="sng" dirty="0">
              <a:solidFill>
                <a:srgbClr val="C00000"/>
              </a:solidFill>
            </a:endParaRPr>
          </a:p>
          <a:p>
            <a:pPr marL="814388" lvl="1" indent="-463550">
              <a:lnSpc>
                <a:spcPct val="100000"/>
              </a:lnSpc>
              <a:spcBef>
                <a:spcPts val="0"/>
              </a:spcBef>
              <a:buClr>
                <a:srgbClr val="C00000"/>
              </a:buClr>
              <a:buFont typeface="Arial" panose="020B0604020202020204" pitchFamily="34" charset="0"/>
              <a:buChar char="•"/>
            </a:pPr>
            <a:endParaRPr lang="en-US" sz="1400" b="1" dirty="0"/>
          </a:p>
          <a:p>
            <a:pPr marL="287338" indent="-287338">
              <a:lnSpc>
                <a:spcPct val="100000"/>
              </a:lnSpc>
              <a:spcBef>
                <a:spcPts val="0"/>
              </a:spcBef>
              <a:buClr>
                <a:schemeClr val="accent2"/>
              </a:buClr>
              <a:buFont typeface="Wingdings" panose="05000000000000000000" pitchFamily="2" charset="2"/>
              <a:buChar char="q"/>
            </a:pPr>
            <a:endParaRPr lang="en-US" sz="1400" b="1" dirty="0">
              <a:solidFill>
                <a:srgbClr val="C00000"/>
              </a:solidFill>
            </a:endParaRP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73</a:t>
            </a:fld>
            <a:endParaRPr lang="en-US" dirty="0"/>
          </a:p>
        </p:txBody>
      </p:sp>
      <p:sp>
        <p:nvSpPr>
          <p:cNvPr id="5" name="Rectangle 4">
            <a:extLst>
              <a:ext uri="{FF2B5EF4-FFF2-40B4-BE49-F238E27FC236}">
                <a16:creationId xmlns:a16="http://schemas.microsoft.com/office/drawing/2014/main" id="{D6575494-71DD-456B-AA2F-499E691D6B90}"/>
              </a:ext>
            </a:extLst>
          </p:cNvPr>
          <p:cNvSpPr/>
          <p:nvPr/>
        </p:nvSpPr>
        <p:spPr bwMode="auto">
          <a:xfrm>
            <a:off x="657225" y="3429000"/>
            <a:ext cx="1737358" cy="19812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buClr>
                <a:schemeClr val="accent2"/>
              </a:buClr>
            </a:pPr>
            <a:r>
              <a:rPr lang="en-US" sz="1400" dirty="0"/>
              <a:t>The only way to determine how you are doing with outcomes is to pull your outcomes, review the trends and discuss results openly and collaboratively</a:t>
            </a:r>
          </a:p>
        </p:txBody>
      </p:sp>
      <p:sp>
        <p:nvSpPr>
          <p:cNvPr id="6" name="Oval 5">
            <a:extLst>
              <a:ext uri="{FF2B5EF4-FFF2-40B4-BE49-F238E27FC236}">
                <a16:creationId xmlns:a16="http://schemas.microsoft.com/office/drawing/2014/main" id="{30373679-EDF9-4950-BAD2-56D3F1FCA441}"/>
              </a:ext>
            </a:extLst>
          </p:cNvPr>
          <p:cNvSpPr/>
          <p:nvPr/>
        </p:nvSpPr>
        <p:spPr bwMode="auto">
          <a:xfrm>
            <a:off x="9504264" y="3688080"/>
            <a:ext cx="1127760" cy="1219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200" dirty="0">
                <a:solidFill>
                  <a:schemeClr val="bg1"/>
                </a:solidFill>
                <a:latin typeface="Arial" charset="0"/>
              </a:rPr>
              <a:t>Create the same for Mobility</a:t>
            </a:r>
            <a:endParaRPr lang="en-US" sz="1200" baseline="-25000" dirty="0">
              <a:solidFill>
                <a:schemeClr val="bg1"/>
              </a:solidFill>
              <a:latin typeface="Arial" charset="0"/>
            </a:endParaRPr>
          </a:p>
        </p:txBody>
      </p:sp>
      <p:pic>
        <p:nvPicPr>
          <p:cNvPr id="7" name="Picture 6">
            <a:extLst>
              <a:ext uri="{FF2B5EF4-FFF2-40B4-BE49-F238E27FC236}">
                <a16:creationId xmlns:a16="http://schemas.microsoft.com/office/drawing/2014/main" id="{BB27885C-9390-8CE7-E916-7599480D8564}"/>
              </a:ext>
            </a:extLst>
          </p:cNvPr>
          <p:cNvPicPr>
            <a:picLocks noChangeAspect="1"/>
          </p:cNvPicPr>
          <p:nvPr/>
        </p:nvPicPr>
        <p:blipFill>
          <a:blip r:embed="rId3"/>
          <a:stretch>
            <a:fillRect/>
          </a:stretch>
        </p:blipFill>
        <p:spPr>
          <a:xfrm>
            <a:off x="3011015" y="3162457"/>
            <a:ext cx="5942857" cy="2514286"/>
          </a:xfrm>
          <a:prstGeom prst="rect">
            <a:avLst/>
          </a:prstGeom>
        </p:spPr>
      </p:pic>
    </p:spTree>
    <p:extLst>
      <p:ext uri="{BB962C8B-B14F-4D97-AF65-F5344CB8AC3E}">
        <p14:creationId xmlns:p14="http://schemas.microsoft.com/office/powerpoint/2010/main" val="40034649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44A3-2AF7-4ABD-82A3-FBF0B8998E69}"/>
              </a:ext>
            </a:extLst>
          </p:cNvPr>
          <p:cNvSpPr>
            <a:spLocks noGrp="1"/>
          </p:cNvSpPr>
          <p:nvPr>
            <p:ph type="title"/>
          </p:nvPr>
        </p:nvSpPr>
        <p:spPr>
          <a:xfrm>
            <a:off x="406338" y="275922"/>
            <a:ext cx="6076308" cy="660110"/>
          </a:xfrm>
        </p:spPr>
        <p:txBody>
          <a:bodyPr>
            <a:normAutofit/>
          </a:bodyPr>
          <a:lstStyle/>
          <a:p>
            <a:pPr fontAlgn="base">
              <a:spcAft>
                <a:spcPct val="0"/>
              </a:spcAft>
            </a:pPr>
            <a:r>
              <a:rPr lang="en-US" sz="2400" dirty="0"/>
              <a:t>Percentage of Goals Met </a:t>
            </a:r>
          </a:p>
        </p:txBody>
      </p:sp>
      <p:sp>
        <p:nvSpPr>
          <p:cNvPr id="3" name="Slide Number Placeholder 2">
            <a:extLst>
              <a:ext uri="{FF2B5EF4-FFF2-40B4-BE49-F238E27FC236}">
                <a16:creationId xmlns:a16="http://schemas.microsoft.com/office/drawing/2014/main" id="{8D4FFF73-A9AB-4457-91B8-1915CBF5F4CD}"/>
              </a:ext>
            </a:extLst>
          </p:cNvPr>
          <p:cNvSpPr>
            <a:spLocks noGrp="1"/>
          </p:cNvSpPr>
          <p:nvPr>
            <p:ph type="sldNum" sz="quarter" idx="10"/>
          </p:nvPr>
        </p:nvSpPr>
        <p:spPr/>
        <p:txBody>
          <a:bodyPr/>
          <a:lstStyle/>
          <a:p>
            <a:fld id="{0C4D3072-55D1-454B-BEA1-4FCB63513747}" type="slidenum">
              <a:rPr lang="en-US" smtClean="0"/>
              <a:pPr/>
              <a:t>74</a:t>
            </a:fld>
            <a:endParaRPr lang="en-US" dirty="0"/>
          </a:p>
        </p:txBody>
      </p:sp>
      <p:sp>
        <p:nvSpPr>
          <p:cNvPr id="4" name="Content Placeholder 3">
            <a:extLst>
              <a:ext uri="{FF2B5EF4-FFF2-40B4-BE49-F238E27FC236}">
                <a16:creationId xmlns:a16="http://schemas.microsoft.com/office/drawing/2014/main" id="{1AE8B413-5E36-4387-A48B-DE6FD7F47A74}"/>
              </a:ext>
            </a:extLst>
          </p:cNvPr>
          <p:cNvSpPr>
            <a:spLocks noGrp="1"/>
          </p:cNvSpPr>
          <p:nvPr>
            <p:ph sz="quarter" idx="11"/>
          </p:nvPr>
        </p:nvSpPr>
        <p:spPr>
          <a:xfrm>
            <a:off x="295569" y="1037502"/>
            <a:ext cx="10890293" cy="5123601"/>
          </a:xfrm>
        </p:spPr>
        <p:txBody>
          <a:bodyPr>
            <a:normAutofit lnSpcReduction="10000"/>
          </a:bodyPr>
          <a:lstStyle/>
          <a:p>
            <a:pPr>
              <a:spcBef>
                <a:spcPts val="0"/>
              </a:spcBef>
              <a:buFont typeface="Arial" panose="020B0604020202020204" pitchFamily="34" charset="0"/>
              <a:buChar char="•"/>
            </a:pPr>
            <a:r>
              <a:rPr lang="en-US" b="1" dirty="0"/>
              <a:t>What its your process to set goals? </a:t>
            </a:r>
          </a:p>
          <a:p>
            <a:pPr lvl="1">
              <a:buFont typeface="Arial" panose="020B0604020202020204" pitchFamily="34" charset="0"/>
              <a:buChar char="•"/>
            </a:pPr>
            <a:r>
              <a:rPr lang="en-US" dirty="0"/>
              <a:t>Is it a team approach (nursing &amp; therapy)?</a:t>
            </a:r>
          </a:p>
          <a:p>
            <a:pPr lvl="1">
              <a:buFont typeface="Arial" panose="020B0604020202020204" pitchFamily="34" charset="0"/>
              <a:buChar char="•"/>
            </a:pPr>
            <a:endParaRPr lang="en-US" dirty="0"/>
          </a:p>
          <a:p>
            <a:pPr lvl="1">
              <a:buFont typeface="Arial" panose="020B0604020202020204" pitchFamily="34" charset="0"/>
              <a:buChar char="•"/>
            </a:pPr>
            <a:r>
              <a:rPr lang="en-US" dirty="0"/>
              <a:t>Do we base on a strong pre-admission status assessment?  And discharge disposition?</a:t>
            </a:r>
          </a:p>
          <a:p>
            <a:pPr lvl="1">
              <a:buFont typeface="Arial" panose="020B0604020202020204" pitchFamily="34" charset="0"/>
              <a:buChar char="•"/>
            </a:pPr>
            <a:endParaRPr lang="en-US" dirty="0"/>
          </a:p>
          <a:p>
            <a:pPr lvl="1">
              <a:buFont typeface="Arial" panose="020B0604020202020204" pitchFamily="34" charset="0"/>
              <a:buChar char="•"/>
            </a:pPr>
            <a:r>
              <a:rPr lang="en-US" dirty="0"/>
              <a:t>Are the care plans with patient specific interventions? </a:t>
            </a:r>
          </a:p>
          <a:p>
            <a:pPr lvl="1">
              <a:buFont typeface="Arial" panose="020B0604020202020204" pitchFamily="34" charset="0"/>
              <a:buChar char="•"/>
            </a:pPr>
            <a:endParaRPr lang="en-US" dirty="0"/>
          </a:p>
          <a:p>
            <a:pPr lvl="1">
              <a:buFont typeface="Arial" panose="020B0604020202020204" pitchFamily="34" charset="0"/>
              <a:buChar char="•"/>
            </a:pPr>
            <a:r>
              <a:rPr lang="en-US" dirty="0"/>
              <a:t>Are our LOS based on an ITD team approach?</a:t>
            </a:r>
          </a:p>
          <a:p>
            <a:pPr lvl="1">
              <a:buFont typeface="Arial" panose="020B0604020202020204" pitchFamily="34" charset="0"/>
              <a:buChar char="•"/>
            </a:pPr>
            <a:endParaRPr lang="en-US" dirty="0"/>
          </a:p>
          <a:p>
            <a:pPr lvl="1">
              <a:buFont typeface="Arial" panose="020B0604020202020204" pitchFamily="34" charset="0"/>
              <a:buChar char="•"/>
            </a:pPr>
            <a:r>
              <a:rPr lang="en-US" dirty="0"/>
              <a:t>Do we share goals with the patient, family and all unit staff caring for SB patients?</a:t>
            </a:r>
          </a:p>
          <a:p>
            <a:pPr lvl="1">
              <a:buFont typeface="Arial" panose="020B0604020202020204" pitchFamily="34" charset="0"/>
              <a:buChar char="•"/>
            </a:pPr>
            <a:endParaRPr lang="en-US" dirty="0"/>
          </a:p>
          <a:p>
            <a:pPr lvl="1">
              <a:buFont typeface="Arial" panose="020B0604020202020204" pitchFamily="34" charset="0"/>
              <a:buChar char="•"/>
            </a:pPr>
            <a:r>
              <a:rPr lang="en-US" dirty="0"/>
              <a:t>Do we review admission assessment score, compared to the day of IDT and to goal set on a weekly basis?</a:t>
            </a:r>
          </a:p>
          <a:p>
            <a:pPr lvl="1">
              <a:buFont typeface="Arial" panose="020B0604020202020204" pitchFamily="34" charset="0"/>
              <a:buChar char="•"/>
            </a:pPr>
            <a:endParaRPr lang="en-US" dirty="0"/>
          </a:p>
          <a:p>
            <a:pPr lvl="1">
              <a:buFont typeface="Arial" panose="020B0604020202020204" pitchFamily="34" charset="0"/>
              <a:buChar char="•"/>
            </a:pPr>
            <a:r>
              <a:rPr lang="en-US" dirty="0"/>
              <a:t>Do we set lower scores then we should be based on risk-adjusters or lack there of?  - do we set too low expectations for our patients (What if it was your mom you wanted to discharge to home. What would you want her to be able to accomplish?</a:t>
            </a:r>
            <a:endParaRPr lang="en-US" sz="3200" dirty="0"/>
          </a:p>
        </p:txBody>
      </p:sp>
    </p:spTree>
    <p:extLst>
      <p:ext uri="{BB962C8B-B14F-4D97-AF65-F5344CB8AC3E}">
        <p14:creationId xmlns:p14="http://schemas.microsoft.com/office/powerpoint/2010/main" val="17962570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5011-7AE9-4D29-D7CF-676877561FEA}"/>
              </a:ext>
            </a:extLst>
          </p:cNvPr>
          <p:cNvSpPr>
            <a:spLocks noGrp="1"/>
          </p:cNvSpPr>
          <p:nvPr>
            <p:ph type="title"/>
          </p:nvPr>
        </p:nvSpPr>
        <p:spPr/>
        <p:txBody>
          <a:bodyPr/>
          <a:lstStyle/>
          <a:p>
            <a:r>
              <a:rPr lang="en-US" sz="2400" dirty="0"/>
              <a:t>Section 7: Discharge Information &amp; Post Discharge Follow-Up</a:t>
            </a:r>
            <a:endParaRPr lang="en-US" dirty="0"/>
          </a:p>
        </p:txBody>
      </p:sp>
      <p:sp>
        <p:nvSpPr>
          <p:cNvPr id="3" name="Slide Number Placeholder 2">
            <a:extLst>
              <a:ext uri="{FF2B5EF4-FFF2-40B4-BE49-F238E27FC236}">
                <a16:creationId xmlns:a16="http://schemas.microsoft.com/office/drawing/2014/main" id="{63D1B2F4-A820-570C-3AE4-2F150E8E569B}"/>
              </a:ext>
            </a:extLst>
          </p:cNvPr>
          <p:cNvSpPr>
            <a:spLocks noGrp="1"/>
          </p:cNvSpPr>
          <p:nvPr>
            <p:ph type="sldNum" sz="quarter" idx="10"/>
          </p:nvPr>
        </p:nvSpPr>
        <p:spPr/>
        <p:txBody>
          <a:bodyPr/>
          <a:lstStyle/>
          <a:p>
            <a:fld id="{0C4D3072-55D1-454B-BEA1-4FCB63513747}" type="slidenum">
              <a:rPr lang="en-US" smtClean="0"/>
              <a:pPr/>
              <a:t>75</a:t>
            </a:fld>
            <a:endParaRPr lang="en-US" dirty="0"/>
          </a:p>
        </p:txBody>
      </p:sp>
      <p:pic>
        <p:nvPicPr>
          <p:cNvPr id="6" name="Content Placeholder 5">
            <a:extLst>
              <a:ext uri="{FF2B5EF4-FFF2-40B4-BE49-F238E27FC236}">
                <a16:creationId xmlns:a16="http://schemas.microsoft.com/office/drawing/2014/main" id="{BF7E440C-6CAC-6207-FEAF-8A8CFE2BB435}"/>
              </a:ext>
            </a:extLst>
          </p:cNvPr>
          <p:cNvPicPr>
            <a:picLocks noGrp="1" noChangeAspect="1"/>
          </p:cNvPicPr>
          <p:nvPr>
            <p:ph sz="quarter" idx="11"/>
          </p:nvPr>
        </p:nvPicPr>
        <p:blipFill>
          <a:blip r:embed="rId2"/>
          <a:stretch>
            <a:fillRect/>
          </a:stretch>
        </p:blipFill>
        <p:spPr>
          <a:xfrm>
            <a:off x="1047860" y="914709"/>
            <a:ext cx="5302337" cy="4999037"/>
          </a:xfrm>
        </p:spPr>
      </p:pic>
      <p:pic>
        <p:nvPicPr>
          <p:cNvPr id="2050" name="Picture 2" descr="See the source image">
            <a:extLst>
              <a:ext uri="{FF2B5EF4-FFF2-40B4-BE49-F238E27FC236}">
                <a16:creationId xmlns:a16="http://schemas.microsoft.com/office/drawing/2014/main" id="{056272FA-2463-2D18-2AF5-9AEA9869A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816" y="1533433"/>
            <a:ext cx="451485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4255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7741"/>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Section 7 (Part A – B): Discharge Information</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76</a:t>
            </a:fld>
            <a:endParaRPr lang="en-US" dirty="0"/>
          </a:p>
        </p:txBody>
      </p:sp>
      <p:sp>
        <p:nvSpPr>
          <p:cNvPr id="3" name="TextBox 2">
            <a:extLst>
              <a:ext uri="{FF2B5EF4-FFF2-40B4-BE49-F238E27FC236}">
                <a16:creationId xmlns:a16="http://schemas.microsoft.com/office/drawing/2014/main" id="{1ABB0756-DFC1-464B-816B-62DC86F5A2C5}"/>
              </a:ext>
            </a:extLst>
          </p:cNvPr>
          <p:cNvSpPr txBox="1"/>
          <p:nvPr/>
        </p:nvSpPr>
        <p:spPr>
          <a:xfrm>
            <a:off x="6434217" y="966033"/>
            <a:ext cx="4216153" cy="5016758"/>
          </a:xfrm>
          <a:prstGeom prst="rect">
            <a:avLst/>
          </a:prstGeom>
          <a:solidFill>
            <a:schemeClr val="accent1">
              <a:lumMod val="20000"/>
              <a:lumOff val="80000"/>
            </a:schemeClr>
          </a:solidFill>
          <a:ln>
            <a:solidFill>
              <a:schemeClr val="accent1"/>
            </a:solidFill>
          </a:ln>
        </p:spPr>
        <p:txBody>
          <a:bodyPr wrap="square" rtlCol="0">
            <a:spAutoFit/>
          </a:bodyPr>
          <a:lstStyle/>
          <a:p>
            <a:pPr marL="174625" indent="-174625">
              <a:buFont typeface="Arial" panose="020B0604020202020204" pitchFamily="34" charset="0"/>
              <a:buChar char="•"/>
            </a:pPr>
            <a:r>
              <a:rPr lang="en-US" sz="1600" b="1" dirty="0"/>
              <a:t>Section 7: Discharge Information</a:t>
            </a:r>
            <a:endParaRPr lang="en-US" sz="1600" dirty="0"/>
          </a:p>
          <a:p>
            <a:pPr marL="174625" indent="-174625">
              <a:buFont typeface="Arial" panose="020B0604020202020204" pitchFamily="34" charset="0"/>
              <a:buChar char="•"/>
            </a:pPr>
            <a:endParaRPr lang="en-US" sz="1600" dirty="0"/>
          </a:p>
          <a:p>
            <a:pPr marL="174625" indent="-174625">
              <a:buFont typeface="Arial" panose="020B0604020202020204" pitchFamily="34" charset="0"/>
              <a:buChar char="•"/>
            </a:pPr>
            <a:r>
              <a:rPr lang="en-US" sz="1600" dirty="0"/>
              <a:t>Please </a:t>
            </a:r>
            <a:r>
              <a:rPr lang="en-US" sz="1600" dirty="0">
                <a:solidFill>
                  <a:srgbClr val="C00000"/>
                </a:solidFill>
              </a:rPr>
              <a:t>double check </a:t>
            </a:r>
            <a:r>
              <a:rPr lang="en-US" sz="1600" dirty="0"/>
              <a:t>that you have the date correct – we have seen discharges before being admitted and others looked like they were in SB forever!</a:t>
            </a:r>
          </a:p>
          <a:p>
            <a:pPr marL="174625" indent="-174625">
              <a:buFont typeface="Arial" panose="020B0604020202020204" pitchFamily="34" charset="0"/>
              <a:buChar char="•"/>
            </a:pPr>
            <a:endParaRPr lang="en-US" sz="1600" dirty="0"/>
          </a:p>
          <a:p>
            <a:pPr marL="174625" indent="-174625">
              <a:buFont typeface="Arial" panose="020B0604020202020204" pitchFamily="34" charset="0"/>
              <a:buChar char="•"/>
            </a:pPr>
            <a:r>
              <a:rPr lang="en-US" sz="1600" dirty="0"/>
              <a:t>We have broken down </a:t>
            </a:r>
            <a:r>
              <a:rPr lang="en-US" sz="1600" dirty="0">
                <a:solidFill>
                  <a:srgbClr val="C00000"/>
                </a:solidFill>
              </a:rPr>
              <a:t>new and return </a:t>
            </a:r>
            <a:r>
              <a:rPr lang="en-US" sz="1600" dirty="0"/>
              <a:t>to NH and SNF</a:t>
            </a:r>
          </a:p>
          <a:p>
            <a:pPr marL="174625" indent="-174625">
              <a:buFont typeface="Arial" panose="020B0604020202020204" pitchFamily="34" charset="0"/>
              <a:buChar char="•"/>
            </a:pPr>
            <a:endParaRPr lang="en-US" sz="1600" dirty="0"/>
          </a:p>
          <a:p>
            <a:pPr marL="174625" indent="-174625">
              <a:buFont typeface="Arial" panose="020B0604020202020204" pitchFamily="34" charset="0"/>
              <a:buChar char="•"/>
            </a:pPr>
            <a:r>
              <a:rPr lang="en-US" sz="1600" dirty="0"/>
              <a:t>We broke down </a:t>
            </a:r>
            <a:r>
              <a:rPr lang="en-US" sz="1600" dirty="0">
                <a:solidFill>
                  <a:srgbClr val="C00000"/>
                </a:solidFill>
              </a:rPr>
              <a:t>planned and unplanned return</a:t>
            </a:r>
            <a:r>
              <a:rPr lang="en-US" sz="1600" dirty="0"/>
              <a:t> to acute directly from the SB stay</a:t>
            </a:r>
          </a:p>
          <a:p>
            <a:pPr marL="174625" indent="-174625">
              <a:buFont typeface="Arial" panose="020B0604020202020204" pitchFamily="34" charset="0"/>
              <a:buChar char="•"/>
            </a:pPr>
            <a:endParaRPr lang="en-US" sz="1600" dirty="0"/>
          </a:p>
          <a:p>
            <a:pPr marL="174625" indent="-174625">
              <a:buFont typeface="Arial" panose="020B0604020202020204" pitchFamily="34" charset="0"/>
              <a:buChar char="•"/>
            </a:pPr>
            <a:r>
              <a:rPr lang="en-US" sz="1600" dirty="0">
                <a:highlight>
                  <a:srgbClr val="FFFF00"/>
                </a:highlight>
              </a:rPr>
              <a:t>Please remember to go back and check your exclusion list when completing the discharge disposition section </a:t>
            </a:r>
            <a:r>
              <a:rPr lang="en-US" sz="1600" dirty="0"/>
              <a:t>– Return to acute, Discharged to Hospice and Deceased should be marked on the exclusion list as such to exclude those patients from the Functional measures PI determination</a:t>
            </a:r>
          </a:p>
        </p:txBody>
      </p:sp>
      <p:pic>
        <p:nvPicPr>
          <p:cNvPr id="5" name="Picture 4">
            <a:extLst>
              <a:ext uri="{FF2B5EF4-FFF2-40B4-BE49-F238E27FC236}">
                <a16:creationId xmlns:a16="http://schemas.microsoft.com/office/drawing/2014/main" id="{B5380CEF-7E0E-48CC-B263-B3418D04B7F3}"/>
              </a:ext>
            </a:extLst>
          </p:cNvPr>
          <p:cNvPicPr>
            <a:picLocks noChangeAspect="1"/>
          </p:cNvPicPr>
          <p:nvPr/>
        </p:nvPicPr>
        <p:blipFill>
          <a:blip r:embed="rId2"/>
          <a:stretch>
            <a:fillRect/>
          </a:stretch>
        </p:blipFill>
        <p:spPr>
          <a:xfrm>
            <a:off x="1041648" y="674506"/>
            <a:ext cx="4716137" cy="5600882"/>
          </a:xfrm>
          <a:prstGeom prst="rect">
            <a:avLst/>
          </a:prstGeom>
        </p:spPr>
      </p:pic>
      <p:cxnSp>
        <p:nvCxnSpPr>
          <p:cNvPr id="6" name="Straight Connector 5">
            <a:extLst>
              <a:ext uri="{FF2B5EF4-FFF2-40B4-BE49-F238E27FC236}">
                <a16:creationId xmlns:a16="http://schemas.microsoft.com/office/drawing/2014/main" id="{CAF5A7E3-DC21-6937-6E12-4EB01614AA12}"/>
              </a:ext>
            </a:extLst>
          </p:cNvPr>
          <p:cNvCxnSpPr>
            <a:cxnSpLocks/>
          </p:cNvCxnSpPr>
          <p:nvPr/>
        </p:nvCxnSpPr>
        <p:spPr>
          <a:xfrm>
            <a:off x="1691243" y="1925580"/>
            <a:ext cx="379515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1D89E6-ABD8-19B4-D118-F05C86793375}"/>
              </a:ext>
            </a:extLst>
          </p:cNvPr>
          <p:cNvCxnSpPr>
            <a:cxnSpLocks/>
          </p:cNvCxnSpPr>
          <p:nvPr/>
        </p:nvCxnSpPr>
        <p:spPr>
          <a:xfrm>
            <a:off x="1540372" y="2091854"/>
            <a:ext cx="248586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2125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4922" y="118870"/>
            <a:ext cx="82296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Section 7 (Part C) - Clinical Post-Discharge Follow-Up  </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77</a:t>
            </a:fld>
            <a:endParaRPr lang="en-US" dirty="0"/>
          </a:p>
        </p:txBody>
      </p:sp>
      <p:sp>
        <p:nvSpPr>
          <p:cNvPr id="3" name="TextBox 2">
            <a:extLst>
              <a:ext uri="{FF2B5EF4-FFF2-40B4-BE49-F238E27FC236}">
                <a16:creationId xmlns:a16="http://schemas.microsoft.com/office/drawing/2014/main" id="{1ABB0756-DFC1-464B-816B-62DC86F5A2C5}"/>
              </a:ext>
            </a:extLst>
          </p:cNvPr>
          <p:cNvSpPr txBox="1"/>
          <p:nvPr/>
        </p:nvSpPr>
        <p:spPr>
          <a:xfrm>
            <a:off x="829419" y="3088854"/>
            <a:ext cx="10768612" cy="3108543"/>
          </a:xfrm>
          <a:prstGeom prst="rect">
            <a:avLst/>
          </a:prstGeom>
          <a:noFill/>
          <a:ln>
            <a:solidFill>
              <a:schemeClr val="accent1"/>
            </a:solidFill>
          </a:ln>
        </p:spPr>
        <p:txBody>
          <a:bodyPr wrap="square" rtlCol="0">
            <a:spAutoFit/>
          </a:bodyPr>
          <a:lstStyle/>
          <a:p>
            <a:pPr marL="174625" indent="-174625">
              <a:buFont typeface="Arial" panose="020B0604020202020204" pitchFamily="34" charset="0"/>
              <a:buChar char="•"/>
            </a:pPr>
            <a:r>
              <a:rPr lang="en-US" sz="1400" dirty="0"/>
              <a:t>Ideally, the last IDT meeting includes a discussion as to when we should schedule a follow-up call (24-72 </a:t>
            </a:r>
            <a:r>
              <a:rPr lang="en-US" sz="1400" dirty="0" err="1"/>
              <a:t>hrs</a:t>
            </a:r>
            <a:r>
              <a:rPr lang="en-US" sz="1400" dirty="0"/>
              <a:t> based on condition, discharge disposition support available, concerns you may have etc…)</a:t>
            </a:r>
          </a:p>
          <a:p>
            <a:pPr marL="631825" lvl="1" indent="-174625">
              <a:buFont typeface="Arial" panose="020B0604020202020204" pitchFamily="34" charset="0"/>
              <a:buChar char="•"/>
            </a:pPr>
            <a:r>
              <a:rPr lang="en-US" sz="1400" dirty="0"/>
              <a:t>If the policy of the hospital is to follow-up on all discharges within a week, be sure to get their results and mark as done.</a:t>
            </a:r>
          </a:p>
          <a:p>
            <a:pPr marL="631825" lvl="1" indent="-174625">
              <a:buFont typeface="Arial" panose="020B0604020202020204" pitchFamily="34" charset="0"/>
              <a:buChar char="•"/>
            </a:pPr>
            <a:r>
              <a:rPr lang="en-US" sz="1400" dirty="0"/>
              <a:t>If you feel certain patients should be followed up sooner, please do so. It’s the right thing to do</a:t>
            </a:r>
          </a:p>
          <a:p>
            <a:pPr marL="174625" indent="-174625">
              <a:buFont typeface="Arial" panose="020B0604020202020204" pitchFamily="34" charset="0"/>
              <a:buChar char="•"/>
            </a:pPr>
            <a:endParaRPr lang="en-US" sz="1400" dirty="0"/>
          </a:p>
          <a:p>
            <a:pPr marL="174625" indent="-174625">
              <a:buFont typeface="Arial" panose="020B0604020202020204" pitchFamily="34" charset="0"/>
              <a:buChar char="•"/>
            </a:pPr>
            <a:r>
              <a:rPr lang="en-US" sz="1400" dirty="0"/>
              <a:t>Hospitals should have a set of specific questions including comments as in the descriptive box above </a:t>
            </a:r>
          </a:p>
          <a:p>
            <a:pPr marL="174625" indent="-174625">
              <a:buFont typeface="Arial" panose="020B0604020202020204" pitchFamily="34" charset="0"/>
              <a:buChar char="•"/>
            </a:pPr>
            <a:endParaRPr lang="en-US" sz="1400" dirty="0"/>
          </a:p>
          <a:p>
            <a:pPr marL="174625" indent="-174625">
              <a:buFont typeface="Arial" panose="020B0604020202020204" pitchFamily="34" charset="0"/>
              <a:buChar char="•"/>
            </a:pPr>
            <a:r>
              <a:rPr lang="en-US" sz="1400" dirty="0"/>
              <a:t>The caller should be trained in conducting these interviews </a:t>
            </a:r>
          </a:p>
          <a:p>
            <a:pPr marL="174625" indent="-174625">
              <a:buFont typeface="Arial" panose="020B0604020202020204" pitchFamily="34" charset="0"/>
              <a:buChar char="•"/>
            </a:pPr>
            <a:endParaRPr lang="en-US" sz="1400" dirty="0"/>
          </a:p>
          <a:p>
            <a:pPr marL="174625" indent="-174625">
              <a:buFont typeface="Arial" panose="020B0604020202020204" pitchFamily="34" charset="0"/>
              <a:buChar char="•"/>
            </a:pPr>
            <a:r>
              <a:rPr lang="en-US" sz="1400" dirty="0"/>
              <a:t>The patient should be notified at discharge to expect this call and the purpose – discuss a time better than others they can expect you – allows them to have meds in reach as well as instructions you provided </a:t>
            </a:r>
          </a:p>
          <a:p>
            <a:pPr marL="174625" indent="-174625">
              <a:buFont typeface="Arial" panose="020B0604020202020204" pitchFamily="34" charset="0"/>
              <a:buChar char="•"/>
            </a:pPr>
            <a:endParaRPr lang="en-US" sz="1400" dirty="0"/>
          </a:p>
          <a:p>
            <a:pPr marL="174625" indent="-174625">
              <a:buFont typeface="Arial" panose="020B0604020202020204" pitchFamily="34" charset="0"/>
              <a:buChar char="•"/>
            </a:pPr>
            <a:r>
              <a:rPr lang="en-US" sz="1400" dirty="0"/>
              <a:t>Over and above tracking calls, SB programs should track outcome of the calls to look for opportunity for improvement on their side and refer back to, when analyzing readmissions</a:t>
            </a:r>
          </a:p>
        </p:txBody>
      </p:sp>
      <p:sp>
        <p:nvSpPr>
          <p:cNvPr id="9" name="TextBox 8">
            <a:extLst>
              <a:ext uri="{FF2B5EF4-FFF2-40B4-BE49-F238E27FC236}">
                <a16:creationId xmlns:a16="http://schemas.microsoft.com/office/drawing/2014/main" id="{5B8A8EE9-CD05-4903-8CBC-CFC876ED8820}"/>
              </a:ext>
            </a:extLst>
          </p:cNvPr>
          <p:cNvSpPr txBox="1"/>
          <p:nvPr/>
        </p:nvSpPr>
        <p:spPr>
          <a:xfrm>
            <a:off x="6960834" y="667285"/>
            <a:ext cx="4127376" cy="738664"/>
          </a:xfrm>
          <a:prstGeom prst="rect">
            <a:avLst/>
          </a:prstGeom>
          <a:solidFill>
            <a:schemeClr val="accent1">
              <a:lumMod val="20000"/>
              <a:lumOff val="80000"/>
            </a:schemeClr>
          </a:solidFill>
          <a:ln>
            <a:solidFill>
              <a:schemeClr val="accent1"/>
            </a:solidFill>
          </a:ln>
        </p:spPr>
        <p:txBody>
          <a:bodyPr wrap="square" rtlCol="0">
            <a:spAutoFit/>
          </a:bodyPr>
          <a:lstStyle/>
          <a:p>
            <a:pPr marL="174625" indent="-174625">
              <a:buFont typeface="Arial" panose="020B0604020202020204" pitchFamily="34" charset="0"/>
              <a:buChar char="•"/>
            </a:pPr>
            <a:r>
              <a:rPr lang="en-US" sz="1400" dirty="0"/>
              <a:t>Post-discharge clinical follow-up calls w/in 24-72 hrs. based on conditions, needs etc,,, has shown to prevent readmissions</a:t>
            </a:r>
          </a:p>
        </p:txBody>
      </p:sp>
      <p:pic>
        <p:nvPicPr>
          <p:cNvPr id="6" name="Picture 5">
            <a:extLst>
              <a:ext uri="{FF2B5EF4-FFF2-40B4-BE49-F238E27FC236}">
                <a16:creationId xmlns:a16="http://schemas.microsoft.com/office/drawing/2014/main" id="{ECDF22C6-B07B-435C-B75A-9FA29C302784}"/>
              </a:ext>
            </a:extLst>
          </p:cNvPr>
          <p:cNvPicPr>
            <a:picLocks noChangeAspect="1"/>
          </p:cNvPicPr>
          <p:nvPr/>
        </p:nvPicPr>
        <p:blipFill>
          <a:blip r:embed="rId2"/>
          <a:stretch>
            <a:fillRect/>
          </a:stretch>
        </p:blipFill>
        <p:spPr>
          <a:xfrm>
            <a:off x="829419" y="630590"/>
            <a:ext cx="5952381" cy="2361905"/>
          </a:xfrm>
          <a:prstGeom prst="rect">
            <a:avLst/>
          </a:prstGeom>
          <a:ln>
            <a:solidFill>
              <a:schemeClr val="accent1"/>
            </a:solidFill>
          </a:ln>
        </p:spPr>
      </p:pic>
      <p:sp>
        <p:nvSpPr>
          <p:cNvPr id="13" name="Rectangle 12">
            <a:extLst>
              <a:ext uri="{FF2B5EF4-FFF2-40B4-BE49-F238E27FC236}">
                <a16:creationId xmlns:a16="http://schemas.microsoft.com/office/drawing/2014/main" id="{F8543875-AC41-4FBB-86A3-B55954DA1B4A}"/>
              </a:ext>
            </a:extLst>
          </p:cNvPr>
          <p:cNvSpPr/>
          <p:nvPr/>
        </p:nvSpPr>
        <p:spPr bwMode="auto">
          <a:xfrm>
            <a:off x="1393795" y="2215130"/>
            <a:ext cx="202706" cy="807902"/>
          </a:xfrm>
          <a:prstGeom prst="rect">
            <a:avLst/>
          </a:prstGeom>
          <a:noFill/>
          <a:ln w="38100"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aseline="-25000">
              <a:latin typeface="Arial" charset="0"/>
            </a:endParaRPr>
          </a:p>
        </p:txBody>
      </p:sp>
      <p:sp>
        <p:nvSpPr>
          <p:cNvPr id="14" name="TextBox 13">
            <a:extLst>
              <a:ext uri="{FF2B5EF4-FFF2-40B4-BE49-F238E27FC236}">
                <a16:creationId xmlns:a16="http://schemas.microsoft.com/office/drawing/2014/main" id="{2390CFED-6F09-4DB3-8FD8-6C518442B12D}"/>
              </a:ext>
            </a:extLst>
          </p:cNvPr>
          <p:cNvSpPr txBox="1"/>
          <p:nvPr/>
        </p:nvSpPr>
        <p:spPr>
          <a:xfrm>
            <a:off x="6960834" y="1516953"/>
            <a:ext cx="4127376" cy="738664"/>
          </a:xfrm>
          <a:prstGeom prst="rect">
            <a:avLst/>
          </a:prstGeom>
          <a:solidFill>
            <a:schemeClr val="accent1">
              <a:lumMod val="20000"/>
              <a:lumOff val="80000"/>
            </a:schemeClr>
          </a:solidFill>
          <a:ln>
            <a:solidFill>
              <a:schemeClr val="accent1"/>
            </a:solidFill>
          </a:ln>
        </p:spPr>
        <p:txBody>
          <a:bodyPr wrap="square" rtlCol="0">
            <a:spAutoFit/>
          </a:bodyPr>
          <a:lstStyle/>
          <a:p>
            <a:pPr marL="174625" indent="-174625">
              <a:buFont typeface="Arial" panose="020B0604020202020204" pitchFamily="34" charset="0"/>
              <a:buChar char="•"/>
            </a:pPr>
            <a:r>
              <a:rPr lang="en-US" sz="1400" dirty="0">
                <a:solidFill>
                  <a:srgbClr val="FF0000"/>
                </a:solidFill>
              </a:rPr>
              <a:t>Clinical follow-up calls are to be made for D/Cs to community, home w/HH, hospice and ID/DD facilities (Intellectual Disability Facilities)</a:t>
            </a:r>
          </a:p>
        </p:txBody>
      </p:sp>
      <p:sp>
        <p:nvSpPr>
          <p:cNvPr id="2" name="Rectangle 1">
            <a:extLst>
              <a:ext uri="{FF2B5EF4-FFF2-40B4-BE49-F238E27FC236}">
                <a16:creationId xmlns:a16="http://schemas.microsoft.com/office/drawing/2014/main" id="{91DADB2F-8545-6479-C37F-C11FD36BA875}"/>
              </a:ext>
            </a:extLst>
          </p:cNvPr>
          <p:cNvSpPr/>
          <p:nvPr/>
        </p:nvSpPr>
        <p:spPr>
          <a:xfrm>
            <a:off x="6960834" y="2411375"/>
            <a:ext cx="4127376" cy="6050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Font typeface="Arial" panose="020B0604020202020204" pitchFamily="34" charset="0"/>
              <a:buChar char="•"/>
            </a:pPr>
            <a:r>
              <a:rPr lang="en-US" sz="1400" dirty="0">
                <a:solidFill>
                  <a:schemeClr val="tx1"/>
                </a:solidFill>
              </a:rPr>
              <a:t>Note: #1) Attempt x 3 = 3 times, not 2 – if 2 attempts only then mark ( 0 ) no attempt</a:t>
            </a:r>
          </a:p>
        </p:txBody>
      </p:sp>
    </p:spTree>
    <p:extLst>
      <p:ext uri="{BB962C8B-B14F-4D97-AF65-F5344CB8AC3E}">
        <p14:creationId xmlns:p14="http://schemas.microsoft.com/office/powerpoint/2010/main" val="8184509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5338" y="198092"/>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Section 7 (Part D) Post-Discharge 30-Day Follow-Up </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78</a:t>
            </a:fld>
            <a:endParaRPr lang="en-US" dirty="0"/>
          </a:p>
        </p:txBody>
      </p:sp>
      <p:sp>
        <p:nvSpPr>
          <p:cNvPr id="9" name="TextBox 8">
            <a:extLst>
              <a:ext uri="{FF2B5EF4-FFF2-40B4-BE49-F238E27FC236}">
                <a16:creationId xmlns:a16="http://schemas.microsoft.com/office/drawing/2014/main" id="{5B8A8EE9-CD05-4903-8CBC-CFC876ED8820}"/>
              </a:ext>
            </a:extLst>
          </p:cNvPr>
          <p:cNvSpPr txBox="1"/>
          <p:nvPr/>
        </p:nvSpPr>
        <p:spPr>
          <a:xfrm>
            <a:off x="7078139" y="986376"/>
            <a:ext cx="3752618" cy="2862322"/>
          </a:xfrm>
          <a:prstGeom prst="rect">
            <a:avLst/>
          </a:prstGeom>
          <a:solidFill>
            <a:schemeClr val="accent1">
              <a:lumMod val="20000"/>
              <a:lumOff val="80000"/>
            </a:schemeClr>
          </a:solidFill>
          <a:ln>
            <a:solidFill>
              <a:schemeClr val="accent1"/>
            </a:solidFill>
          </a:ln>
        </p:spPr>
        <p:txBody>
          <a:bodyPr wrap="square" rtlCol="0">
            <a:spAutoFit/>
          </a:bodyPr>
          <a:lstStyle/>
          <a:p>
            <a:pPr marL="174625" indent="-174625">
              <a:buFont typeface="Arial" panose="020B0604020202020204" pitchFamily="34" charset="0"/>
              <a:buChar char="•"/>
            </a:pPr>
            <a:r>
              <a:rPr lang="en-US" dirty="0"/>
              <a:t>Patients should be told to expect this call – ask for a best # to call – any time of the day or day to not call…</a:t>
            </a:r>
          </a:p>
          <a:p>
            <a:pPr marL="174625" indent="-174625">
              <a:buFont typeface="Arial" panose="020B0604020202020204" pitchFamily="34" charset="0"/>
              <a:buChar char="•"/>
            </a:pPr>
            <a:endParaRPr lang="en-US" dirty="0"/>
          </a:p>
          <a:p>
            <a:pPr marL="174625" indent="-174625">
              <a:buFont typeface="Arial" panose="020B0604020202020204" pitchFamily="34" charset="0"/>
              <a:buChar char="•"/>
            </a:pPr>
            <a:r>
              <a:rPr lang="en-US" dirty="0"/>
              <a:t>Some add the Clinical Follow-up call to the D/C instructions</a:t>
            </a:r>
          </a:p>
          <a:p>
            <a:pPr marL="174625" indent="-174625">
              <a:buFont typeface="Arial" panose="020B0604020202020204" pitchFamily="34" charset="0"/>
              <a:buChar char="•"/>
            </a:pPr>
            <a:endParaRPr lang="en-US" dirty="0"/>
          </a:p>
          <a:p>
            <a:pPr marL="174625" indent="-174625">
              <a:buFont typeface="Arial" panose="020B0604020202020204" pitchFamily="34" charset="0"/>
              <a:buChar char="•"/>
            </a:pPr>
            <a:r>
              <a:rPr lang="en-US" b="1" dirty="0">
                <a:solidFill>
                  <a:srgbClr val="C00000"/>
                </a:solidFill>
              </a:rPr>
              <a:t>Note </a:t>
            </a:r>
            <a:r>
              <a:rPr lang="en-US" dirty="0"/>
              <a:t>If death within 30 days is applicable – do review if this was expected as part of your PI plan</a:t>
            </a:r>
          </a:p>
        </p:txBody>
      </p:sp>
      <p:sp>
        <p:nvSpPr>
          <p:cNvPr id="11" name="TextBox 10">
            <a:extLst>
              <a:ext uri="{FF2B5EF4-FFF2-40B4-BE49-F238E27FC236}">
                <a16:creationId xmlns:a16="http://schemas.microsoft.com/office/drawing/2014/main" id="{9091623B-3C35-46BD-854E-D52BEC789800}"/>
              </a:ext>
            </a:extLst>
          </p:cNvPr>
          <p:cNvSpPr txBox="1"/>
          <p:nvPr/>
        </p:nvSpPr>
        <p:spPr>
          <a:xfrm>
            <a:off x="918277" y="4109581"/>
            <a:ext cx="9912479" cy="2246769"/>
          </a:xfrm>
          <a:prstGeom prst="rect">
            <a:avLst/>
          </a:prstGeom>
          <a:noFill/>
          <a:ln>
            <a:solidFill>
              <a:schemeClr val="accent1"/>
            </a:solidFill>
          </a:ln>
        </p:spPr>
        <p:txBody>
          <a:bodyPr wrap="square" rtlCol="0">
            <a:spAutoFit/>
          </a:bodyPr>
          <a:lstStyle/>
          <a:p>
            <a:pPr marL="174625" indent="-174625">
              <a:buFont typeface="Arial" panose="020B0604020202020204" pitchFamily="34" charset="0"/>
              <a:buChar char="•"/>
            </a:pPr>
            <a:r>
              <a:rPr lang="en-US" sz="1400" b="1" dirty="0"/>
              <a:t>Planned return to acute </a:t>
            </a:r>
            <a:r>
              <a:rPr lang="en-US" sz="1400" dirty="0"/>
              <a:t>would be for instance – surgery scheduled in 3 weeks post discharge</a:t>
            </a:r>
          </a:p>
          <a:p>
            <a:pPr marL="174625" indent="-174625">
              <a:buFont typeface="Arial" panose="020B0604020202020204" pitchFamily="34" charset="0"/>
              <a:buChar char="•"/>
            </a:pPr>
            <a:endParaRPr lang="en-US" sz="1400" dirty="0"/>
          </a:p>
          <a:p>
            <a:pPr marL="174625" indent="-174625">
              <a:buFont typeface="Arial" panose="020B0604020202020204" pitchFamily="34" charset="0"/>
              <a:buChar char="•"/>
            </a:pPr>
            <a:r>
              <a:rPr lang="en-US" sz="1400" b="1" dirty="0"/>
              <a:t>Planned return to SB </a:t>
            </a:r>
            <a:r>
              <a:rPr lang="en-US" sz="1400" dirty="0"/>
              <a:t>could be the post hip surgery who came to SB for non-weight bearing transfer training etc.. Then discharged to home with a planned return to complete therapy when surgeon allows to be weight bearing</a:t>
            </a:r>
          </a:p>
          <a:p>
            <a:pPr marL="174625" indent="-174625">
              <a:buFont typeface="Arial" panose="020B0604020202020204" pitchFamily="34" charset="0"/>
              <a:buChar char="•"/>
            </a:pPr>
            <a:endParaRPr lang="en-US" sz="1400" dirty="0"/>
          </a:p>
          <a:p>
            <a:pPr marL="174625" indent="-174625">
              <a:buFont typeface="Arial" panose="020B0604020202020204" pitchFamily="34" charset="0"/>
              <a:buChar char="•"/>
            </a:pPr>
            <a:r>
              <a:rPr lang="en-US" sz="1400" b="1" dirty="0"/>
              <a:t>Return to acute: same or new condition</a:t>
            </a:r>
            <a:r>
              <a:rPr lang="en-US" sz="1400" dirty="0"/>
              <a:t>. CMS obtains this information for SNFs based on hospital claims. It is assumed that it is based on the primary diagnosis the patient had on the first admission compared to the primary diagnosis upon their return within 30 days – so, base your answer on what the patient/chart tells you compared to the primary diagnosis of the acute admission before they came to SB</a:t>
            </a:r>
          </a:p>
          <a:p>
            <a:pPr marL="631825" lvl="1" indent="-174625">
              <a:buFont typeface="Arial" panose="020B0604020202020204" pitchFamily="34" charset="0"/>
              <a:buChar char="•"/>
            </a:pPr>
            <a:endParaRPr lang="en-US" sz="1400" dirty="0"/>
          </a:p>
        </p:txBody>
      </p:sp>
      <p:pic>
        <p:nvPicPr>
          <p:cNvPr id="3" name="Picture 2">
            <a:extLst>
              <a:ext uri="{FF2B5EF4-FFF2-40B4-BE49-F238E27FC236}">
                <a16:creationId xmlns:a16="http://schemas.microsoft.com/office/drawing/2014/main" id="{4DC11D52-A572-4B26-83C8-5687CE6F8B7C}"/>
              </a:ext>
            </a:extLst>
          </p:cNvPr>
          <p:cNvPicPr>
            <a:picLocks noChangeAspect="1"/>
          </p:cNvPicPr>
          <p:nvPr/>
        </p:nvPicPr>
        <p:blipFill>
          <a:blip r:embed="rId2"/>
          <a:stretch>
            <a:fillRect/>
          </a:stretch>
        </p:blipFill>
        <p:spPr>
          <a:xfrm>
            <a:off x="918278" y="807692"/>
            <a:ext cx="5733233" cy="3219690"/>
          </a:xfrm>
          <a:prstGeom prst="rect">
            <a:avLst/>
          </a:prstGeom>
          <a:ln>
            <a:solidFill>
              <a:schemeClr val="accent1"/>
            </a:solidFill>
          </a:ln>
        </p:spPr>
      </p:pic>
    </p:spTree>
    <p:extLst>
      <p:ext uri="{BB962C8B-B14F-4D97-AF65-F5344CB8AC3E}">
        <p14:creationId xmlns:p14="http://schemas.microsoft.com/office/powerpoint/2010/main" val="33142804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79</a:t>
            </a:fld>
            <a:endParaRPr lang="en-US" dirty="0"/>
          </a:p>
        </p:txBody>
      </p:sp>
      <p:sp>
        <p:nvSpPr>
          <p:cNvPr id="3" name="TextBox 2">
            <a:extLst>
              <a:ext uri="{FF2B5EF4-FFF2-40B4-BE49-F238E27FC236}">
                <a16:creationId xmlns:a16="http://schemas.microsoft.com/office/drawing/2014/main" id="{1ABB0756-DFC1-464B-816B-62DC86F5A2C5}"/>
              </a:ext>
            </a:extLst>
          </p:cNvPr>
          <p:cNvSpPr txBox="1"/>
          <p:nvPr/>
        </p:nvSpPr>
        <p:spPr>
          <a:xfrm>
            <a:off x="1102311" y="876672"/>
            <a:ext cx="9941510" cy="4770537"/>
          </a:xfrm>
          <a:prstGeom prst="rect">
            <a:avLst/>
          </a:prstGeom>
          <a:noFill/>
          <a:ln>
            <a:solidFill>
              <a:schemeClr val="accent1"/>
            </a:solidFill>
          </a:ln>
        </p:spPr>
        <p:txBody>
          <a:bodyPr wrap="square" rtlCol="0">
            <a:spAutoFit/>
          </a:bodyPr>
          <a:lstStyle/>
          <a:p>
            <a:pPr marL="174625" indent="-174625">
              <a:buFont typeface="Arial" panose="020B0604020202020204" pitchFamily="34" charset="0"/>
              <a:buChar char="•"/>
            </a:pPr>
            <a:r>
              <a:rPr lang="en-US" sz="1600" b="1" dirty="0"/>
              <a:t>Visit to ED/Observation (same or new condition) </a:t>
            </a:r>
            <a:r>
              <a:rPr lang="en-US" sz="1600" dirty="0"/>
              <a:t>– Apply the same logic as above but based on the reason the patient was admitted to SB</a:t>
            </a:r>
          </a:p>
          <a:p>
            <a:pPr marL="174625" indent="-174625">
              <a:buFont typeface="Arial" panose="020B0604020202020204" pitchFamily="34" charset="0"/>
              <a:buChar char="•"/>
            </a:pPr>
            <a:endParaRPr lang="en-US" sz="1600" dirty="0"/>
          </a:p>
          <a:p>
            <a:pPr marL="631825" lvl="1" indent="-174625">
              <a:buFont typeface="Arial" panose="020B0604020202020204" pitchFamily="34" charset="0"/>
              <a:buChar char="•"/>
            </a:pPr>
            <a:r>
              <a:rPr lang="en-US" sz="1600" b="1" dirty="0">
                <a:solidFill>
                  <a:srgbClr val="FF0000"/>
                </a:solidFill>
              </a:rPr>
              <a:t>Example 1</a:t>
            </a:r>
            <a:r>
              <a:rPr lang="en-US" sz="1600" dirty="0"/>
              <a:t>:  a patient was hospitalized for a hip fracture and developed fluid overload post-operatively with exacerbation of CHF.  The patient is then transferred to swing bed for orthopedic rehab after compensating/stabilizing the CHF, and this remained stable throughout the swing bed stay. Two weeks following discharge from swing bed, the patient is evaluated in the emergency department for CHF.  Would this count as a “same condition” since CHF would be considered a secondary condition in this example?</a:t>
            </a:r>
          </a:p>
          <a:p>
            <a:pPr marL="631825" lvl="1" indent="-174625">
              <a:buFont typeface="Arial" panose="020B0604020202020204" pitchFamily="34" charset="0"/>
              <a:buChar char="•"/>
            </a:pPr>
            <a:r>
              <a:rPr lang="en-US" sz="1600" b="1" dirty="0"/>
              <a:t>A</a:t>
            </a:r>
            <a:r>
              <a:rPr lang="en-US" sz="1600" dirty="0"/>
              <a:t>: Until further clarification, we would say “New” condition since his primary diagnosis was related to his hip and not his CHF</a:t>
            </a:r>
          </a:p>
          <a:p>
            <a:pPr marL="631825" lvl="1" indent="-174625">
              <a:buFont typeface="Arial" panose="020B0604020202020204" pitchFamily="34" charset="0"/>
              <a:buChar char="•"/>
            </a:pPr>
            <a:endParaRPr lang="en-US" sz="1600" dirty="0"/>
          </a:p>
          <a:p>
            <a:pPr marL="631825" lvl="1" indent="-174625">
              <a:buFont typeface="Arial" panose="020B0604020202020204" pitchFamily="34" charset="0"/>
              <a:buChar char="•"/>
            </a:pPr>
            <a:r>
              <a:rPr lang="en-US" sz="1600" b="1" dirty="0">
                <a:solidFill>
                  <a:srgbClr val="FF0000"/>
                </a:solidFill>
              </a:rPr>
              <a:t>Example 2</a:t>
            </a:r>
            <a:r>
              <a:rPr lang="en-US" sz="1600" dirty="0"/>
              <a:t>: patient was admitted for surgery, tolerated well – would not have had the need to be transferred to SB except he had exacerbation of his CHF a few days before discharge and now was transferred to SB for CHF management. After 5 days, the patient is discharged home but returns to ED for CHF within 2-3 weeks</a:t>
            </a:r>
          </a:p>
          <a:p>
            <a:pPr marL="631825" lvl="1" indent="-174625">
              <a:buFont typeface="Arial" panose="020B0604020202020204" pitchFamily="34" charset="0"/>
              <a:buChar char="•"/>
            </a:pPr>
            <a:r>
              <a:rPr lang="en-US" sz="1600" b="1" dirty="0"/>
              <a:t>A</a:t>
            </a:r>
            <a:r>
              <a:rPr lang="en-US" sz="1600" dirty="0"/>
              <a:t>: Since the patient was admitted to SB for CHF, this would be coded as “same” condition </a:t>
            </a:r>
          </a:p>
          <a:p>
            <a:pPr marL="174625" indent="-174625">
              <a:buFont typeface="Arial" panose="020B0604020202020204" pitchFamily="34" charset="0"/>
              <a:buChar char="•"/>
            </a:pPr>
            <a:endParaRPr lang="en-US" sz="1600" dirty="0"/>
          </a:p>
          <a:p>
            <a:pPr marL="174625" indent="-174625">
              <a:buFont typeface="Arial" panose="020B0604020202020204" pitchFamily="34" charset="0"/>
              <a:buChar char="•"/>
            </a:pPr>
            <a:endParaRPr lang="en-US" sz="1600" dirty="0"/>
          </a:p>
          <a:p>
            <a:pPr marL="174625" indent="-174625">
              <a:buFont typeface="Arial" panose="020B0604020202020204" pitchFamily="34" charset="0"/>
              <a:buChar char="•"/>
            </a:pPr>
            <a:r>
              <a:rPr lang="en-US" sz="1600" b="1" dirty="0">
                <a:highlight>
                  <a:srgbClr val="FFFF00"/>
                </a:highlight>
              </a:rPr>
              <a:t>Note</a:t>
            </a:r>
            <a:r>
              <a:rPr lang="en-US" sz="1600" dirty="0">
                <a:highlight>
                  <a:srgbClr val="FFFF00"/>
                </a:highlight>
              </a:rPr>
              <a:t>: If the patient went to ED then admitted, do not check ED/Observation. Check the box for 04-05 or 06 – this will prevent double counting patients  - mark as a readmission to Acute</a:t>
            </a:r>
          </a:p>
        </p:txBody>
      </p:sp>
      <p:sp>
        <p:nvSpPr>
          <p:cNvPr id="4" name="Title 3">
            <a:extLst>
              <a:ext uri="{FF2B5EF4-FFF2-40B4-BE49-F238E27FC236}">
                <a16:creationId xmlns:a16="http://schemas.microsoft.com/office/drawing/2014/main" id="{A1C4ACD7-AC27-4124-8346-AB99169972D6}"/>
              </a:ext>
            </a:extLst>
          </p:cNvPr>
          <p:cNvSpPr>
            <a:spLocks noGrp="1"/>
          </p:cNvSpPr>
          <p:nvPr>
            <p:ph type="title"/>
          </p:nvPr>
        </p:nvSpPr>
        <p:spPr>
          <a:xfrm>
            <a:off x="1013534" y="267072"/>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Post-Discharge 30-Day Follow-Up Examples</a:t>
            </a:r>
          </a:p>
        </p:txBody>
      </p:sp>
    </p:spTree>
    <p:extLst>
      <p:ext uri="{BB962C8B-B14F-4D97-AF65-F5344CB8AC3E}">
        <p14:creationId xmlns:p14="http://schemas.microsoft.com/office/powerpoint/2010/main" val="12046256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7332-7ABF-938C-EFAC-65FB2A71A959}"/>
              </a:ext>
            </a:extLst>
          </p:cNvPr>
          <p:cNvSpPr>
            <a:spLocks noGrp="1"/>
          </p:cNvSpPr>
          <p:nvPr>
            <p:ph type="title"/>
          </p:nvPr>
        </p:nvSpPr>
        <p:spPr/>
        <p:txBody>
          <a:bodyPr>
            <a:normAutofit/>
          </a:bodyPr>
          <a:lstStyle/>
          <a:p>
            <a:r>
              <a:rPr lang="en-US" sz="2400" dirty="0">
                <a:solidFill>
                  <a:srgbClr val="0066A0"/>
                </a:solidFill>
              </a:rPr>
              <a:t>Overview</a:t>
            </a:r>
          </a:p>
        </p:txBody>
      </p:sp>
      <p:sp>
        <p:nvSpPr>
          <p:cNvPr id="3" name="Content Placeholder 2">
            <a:extLst>
              <a:ext uri="{FF2B5EF4-FFF2-40B4-BE49-F238E27FC236}">
                <a16:creationId xmlns:a16="http://schemas.microsoft.com/office/drawing/2014/main" id="{1F2B1B9A-5A88-BB58-DADF-4FBC6DD7C9CE}"/>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sz="2000" dirty="0"/>
              <a:t>We determine utilization and quality measures based on the data which in turn can be reported and </a:t>
            </a:r>
            <a:r>
              <a:rPr lang="en-US" sz="2000" dirty="0">
                <a:solidFill>
                  <a:srgbClr val="C00000"/>
                </a:solidFill>
              </a:rPr>
              <a:t>used to benchmark </a:t>
            </a:r>
            <a:r>
              <a:rPr lang="en-US" sz="2000" dirty="0"/>
              <a:t>yourself with past months/years and with other similar rural hospitals as well as SNFs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solidFill>
                  <a:srgbClr val="C00000"/>
                </a:solidFill>
              </a:rPr>
              <a:t>Data by itself without consistent coding processes, an accurate reflection of the patients, outcomes and improvement plans does not make for a quality program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solidFill>
                  <a:srgbClr val="C00000"/>
                </a:solidFill>
              </a:rPr>
              <a:t>Coding incorrectly not following criteria skews benchmarking data</a:t>
            </a:r>
          </a:p>
          <a:p>
            <a:pPr marL="285750" indent="-285750">
              <a:buFont typeface="Arial" panose="020B0604020202020204" pitchFamily="34" charset="0"/>
              <a:buChar char="•"/>
            </a:pPr>
            <a:endParaRPr lang="en-US" sz="2000" dirty="0">
              <a:solidFill>
                <a:srgbClr val="C00000"/>
              </a:solidFill>
            </a:endParaRPr>
          </a:p>
          <a:p>
            <a:pPr marL="285750" indent="-285750">
              <a:buFont typeface="Arial" panose="020B0604020202020204" pitchFamily="34" charset="0"/>
              <a:buChar char="•"/>
            </a:pPr>
            <a:r>
              <a:rPr lang="en-US" sz="2000" dirty="0">
                <a:solidFill>
                  <a:srgbClr val="C00000"/>
                </a:solidFill>
              </a:rPr>
              <a:t>To be meaningful</a:t>
            </a:r>
            <a:r>
              <a:rPr lang="en-US" sz="2000" dirty="0"/>
              <a:t>, we must first of all be on the same page for coding and take the time to analyze the data internally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These slides contain the training for all sections so please file it as UPDATED for you or new staff to refer to. Due to time constraints, we will skim over the areas where there no longer seems to be issues completing the form</a:t>
            </a:r>
          </a:p>
          <a:p>
            <a:pPr marL="742950" lvl="1" indent="-285750">
              <a:buFont typeface="Arial" panose="020B0604020202020204" pitchFamily="34" charset="0"/>
              <a:buChar char="•"/>
            </a:pPr>
            <a:r>
              <a:rPr lang="en-US" dirty="0"/>
              <a:t>It will require for you to go back, read and digest </a:t>
            </a:r>
          </a:p>
          <a:p>
            <a:endParaRPr lang="en-US" dirty="0"/>
          </a:p>
        </p:txBody>
      </p:sp>
      <p:sp>
        <p:nvSpPr>
          <p:cNvPr id="4" name="Slide Number Placeholder 3">
            <a:extLst>
              <a:ext uri="{FF2B5EF4-FFF2-40B4-BE49-F238E27FC236}">
                <a16:creationId xmlns:a16="http://schemas.microsoft.com/office/drawing/2014/main" id="{1878487F-AF34-BB8D-82FB-C462209167C5}"/>
              </a:ext>
            </a:extLst>
          </p:cNvPr>
          <p:cNvSpPr>
            <a:spLocks noGrp="1"/>
          </p:cNvSpPr>
          <p:nvPr>
            <p:ph type="sldNum" sz="quarter" idx="10"/>
          </p:nvPr>
        </p:nvSpPr>
        <p:spPr/>
        <p:txBody>
          <a:bodyPr/>
          <a:lstStyle/>
          <a:p>
            <a:fld id="{0C4D3072-55D1-454B-BEA1-4FCB63513747}" type="slidenum">
              <a:rPr lang="en-US" smtClean="0"/>
              <a:pPr/>
              <a:t>8</a:t>
            </a:fld>
            <a:endParaRPr lang="en-US" dirty="0"/>
          </a:p>
        </p:txBody>
      </p:sp>
    </p:spTree>
    <p:extLst>
      <p:ext uri="{BB962C8B-B14F-4D97-AF65-F5344CB8AC3E}">
        <p14:creationId xmlns:p14="http://schemas.microsoft.com/office/powerpoint/2010/main" val="33826473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2C58-9D12-3EF2-68B1-DAB13B6F8C41}"/>
              </a:ext>
            </a:extLst>
          </p:cNvPr>
          <p:cNvSpPr>
            <a:spLocks noGrp="1"/>
          </p:cNvSpPr>
          <p:nvPr>
            <p:ph type="title"/>
          </p:nvPr>
        </p:nvSpPr>
        <p:spPr/>
        <p:txBody>
          <a:bodyPr>
            <a:normAutofit/>
          </a:bodyPr>
          <a:lstStyle/>
          <a:p>
            <a:r>
              <a:rPr lang="en-US" sz="2400" dirty="0"/>
              <a:t>Section 8: Other Quality Measures </a:t>
            </a:r>
          </a:p>
        </p:txBody>
      </p:sp>
      <p:sp>
        <p:nvSpPr>
          <p:cNvPr id="3" name="Slide Number Placeholder 2">
            <a:extLst>
              <a:ext uri="{FF2B5EF4-FFF2-40B4-BE49-F238E27FC236}">
                <a16:creationId xmlns:a16="http://schemas.microsoft.com/office/drawing/2014/main" id="{183E7196-1388-AD1B-1FDD-E4633028C229}"/>
              </a:ext>
            </a:extLst>
          </p:cNvPr>
          <p:cNvSpPr>
            <a:spLocks noGrp="1"/>
          </p:cNvSpPr>
          <p:nvPr>
            <p:ph type="sldNum" sz="quarter" idx="10"/>
          </p:nvPr>
        </p:nvSpPr>
        <p:spPr/>
        <p:txBody>
          <a:bodyPr/>
          <a:lstStyle/>
          <a:p>
            <a:fld id="{0C4D3072-55D1-454B-BEA1-4FCB63513747}" type="slidenum">
              <a:rPr lang="en-US" smtClean="0"/>
              <a:pPr/>
              <a:t>80</a:t>
            </a:fld>
            <a:endParaRPr lang="en-US" dirty="0"/>
          </a:p>
        </p:txBody>
      </p:sp>
      <p:pic>
        <p:nvPicPr>
          <p:cNvPr id="3074" name="Picture 2" descr="See the source image">
            <a:extLst>
              <a:ext uri="{FF2B5EF4-FFF2-40B4-BE49-F238E27FC236}">
                <a16:creationId xmlns:a16="http://schemas.microsoft.com/office/drawing/2014/main" id="{B3BDA328-16CD-0495-A40A-97B20A303407}"/>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222181" y="1029809"/>
            <a:ext cx="6804734" cy="453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9120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2714" y="181515"/>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Other Quality Measures – (Part A – B – C) </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81</a:t>
            </a:fld>
            <a:endParaRPr lang="en-US" dirty="0"/>
          </a:p>
        </p:txBody>
      </p:sp>
      <p:pic>
        <p:nvPicPr>
          <p:cNvPr id="2" name="Picture 1">
            <a:extLst>
              <a:ext uri="{FF2B5EF4-FFF2-40B4-BE49-F238E27FC236}">
                <a16:creationId xmlns:a16="http://schemas.microsoft.com/office/drawing/2014/main" id="{ED2BDDBC-ABAA-4482-AA37-3EE1BD8B4EE0}"/>
              </a:ext>
            </a:extLst>
          </p:cNvPr>
          <p:cNvPicPr>
            <a:picLocks noChangeAspect="1"/>
          </p:cNvPicPr>
          <p:nvPr/>
        </p:nvPicPr>
        <p:blipFill>
          <a:blip r:embed="rId2"/>
          <a:stretch>
            <a:fillRect/>
          </a:stretch>
        </p:blipFill>
        <p:spPr>
          <a:xfrm>
            <a:off x="871492" y="679034"/>
            <a:ext cx="6876190" cy="4314286"/>
          </a:xfrm>
          <a:prstGeom prst="rect">
            <a:avLst/>
          </a:prstGeom>
        </p:spPr>
      </p:pic>
      <p:cxnSp>
        <p:nvCxnSpPr>
          <p:cNvPr id="8" name="Straight Connector 7">
            <a:extLst>
              <a:ext uri="{FF2B5EF4-FFF2-40B4-BE49-F238E27FC236}">
                <a16:creationId xmlns:a16="http://schemas.microsoft.com/office/drawing/2014/main" id="{CEE33B78-E3A9-4D4E-B5E4-9BB67879F382}"/>
              </a:ext>
            </a:extLst>
          </p:cNvPr>
          <p:cNvCxnSpPr>
            <a:cxnSpLocks/>
          </p:cNvCxnSpPr>
          <p:nvPr/>
        </p:nvCxnSpPr>
        <p:spPr>
          <a:xfrm>
            <a:off x="3505200" y="1553114"/>
            <a:ext cx="1371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B8ABBDE-3F09-4694-B370-CB7B7EA584D2}"/>
              </a:ext>
            </a:extLst>
          </p:cNvPr>
          <p:cNvSpPr/>
          <p:nvPr/>
        </p:nvSpPr>
        <p:spPr>
          <a:xfrm>
            <a:off x="6172200" y="4002659"/>
            <a:ext cx="3200400" cy="1169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Nosocomial infection determination is based on the hospital’s P&amp;Ps </a:t>
            </a:r>
          </a:p>
        </p:txBody>
      </p:sp>
      <p:sp>
        <p:nvSpPr>
          <p:cNvPr id="12" name="Rectangle 11">
            <a:extLst>
              <a:ext uri="{FF2B5EF4-FFF2-40B4-BE49-F238E27FC236}">
                <a16:creationId xmlns:a16="http://schemas.microsoft.com/office/drawing/2014/main" id="{5D99FE34-4000-4862-9FBA-F406B97C9423}"/>
              </a:ext>
            </a:extLst>
          </p:cNvPr>
          <p:cNvSpPr/>
          <p:nvPr/>
        </p:nvSpPr>
        <p:spPr>
          <a:xfrm>
            <a:off x="7962901" y="2387663"/>
            <a:ext cx="1600198" cy="1169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Every box needs to have a “0”, “1” or “2”</a:t>
            </a:r>
          </a:p>
        </p:txBody>
      </p:sp>
      <p:sp>
        <p:nvSpPr>
          <p:cNvPr id="13" name="Oval 12">
            <a:extLst>
              <a:ext uri="{FF2B5EF4-FFF2-40B4-BE49-F238E27FC236}">
                <a16:creationId xmlns:a16="http://schemas.microsoft.com/office/drawing/2014/main" id="{E9829E68-FB19-46A6-9A50-F205071385B7}"/>
              </a:ext>
            </a:extLst>
          </p:cNvPr>
          <p:cNvSpPr/>
          <p:nvPr/>
        </p:nvSpPr>
        <p:spPr>
          <a:xfrm>
            <a:off x="6172200" y="990600"/>
            <a:ext cx="2590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looking at new pressure ulcer/injury</a:t>
            </a:r>
          </a:p>
        </p:txBody>
      </p:sp>
      <p:sp>
        <p:nvSpPr>
          <p:cNvPr id="15" name="Rectangle 14">
            <a:extLst>
              <a:ext uri="{FF2B5EF4-FFF2-40B4-BE49-F238E27FC236}">
                <a16:creationId xmlns:a16="http://schemas.microsoft.com/office/drawing/2014/main" id="{6A557B3F-91EF-4C5E-AE66-84CA07A96984}"/>
              </a:ext>
            </a:extLst>
          </p:cNvPr>
          <p:cNvSpPr/>
          <p:nvPr/>
        </p:nvSpPr>
        <p:spPr>
          <a:xfrm>
            <a:off x="834500" y="5192805"/>
            <a:ext cx="8305800" cy="861774"/>
          </a:xfrm>
          <a:prstGeom prst="rect">
            <a:avLst/>
          </a:prstGeom>
        </p:spPr>
        <p:txBody>
          <a:bodyPr>
            <a:spAutoFit/>
          </a:bodyPr>
          <a:lstStyle/>
          <a:p>
            <a:pPr eaLnBrk="1" hangingPunct="1">
              <a:defRPr/>
            </a:pPr>
            <a:r>
              <a:rPr lang="en-US" sz="1600" b="1" dirty="0">
                <a:solidFill>
                  <a:srgbClr val="990000"/>
                </a:solidFill>
                <a:latin typeface="+mj-lt"/>
              </a:rPr>
              <a:t>DEFINITIONS </a:t>
            </a:r>
          </a:p>
          <a:p>
            <a:pPr eaLnBrk="1" hangingPunct="1">
              <a:defRPr/>
            </a:pPr>
            <a:endParaRPr lang="en-US" sz="1600" dirty="0">
              <a:latin typeface="+mj-lt"/>
            </a:endParaRPr>
          </a:p>
          <a:p>
            <a:pPr marL="174625" indent="-174625">
              <a:buFont typeface="Arial" panose="020B0604020202020204" pitchFamily="34" charset="0"/>
              <a:buChar char="•"/>
              <a:defRPr/>
            </a:pPr>
            <a:r>
              <a:rPr lang="en-US" b="1" dirty="0"/>
              <a:t>FALL </a:t>
            </a:r>
            <a:r>
              <a:rPr lang="en-US" dirty="0"/>
              <a:t>– see definition of Falls on next slides</a:t>
            </a:r>
          </a:p>
        </p:txBody>
      </p:sp>
      <p:cxnSp>
        <p:nvCxnSpPr>
          <p:cNvPr id="16" name="Straight Connector 15">
            <a:extLst>
              <a:ext uri="{FF2B5EF4-FFF2-40B4-BE49-F238E27FC236}">
                <a16:creationId xmlns:a16="http://schemas.microsoft.com/office/drawing/2014/main" id="{CF1B777E-A33D-4966-BA30-25E0D775B34B}"/>
              </a:ext>
            </a:extLst>
          </p:cNvPr>
          <p:cNvCxnSpPr>
            <a:cxnSpLocks/>
          </p:cNvCxnSpPr>
          <p:nvPr/>
        </p:nvCxnSpPr>
        <p:spPr>
          <a:xfrm>
            <a:off x="2133600" y="2667000"/>
            <a:ext cx="1371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1126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A5D5AB-6792-4BDD-9E96-9719316240D1}"/>
              </a:ext>
            </a:extLst>
          </p:cNvPr>
          <p:cNvSpPr/>
          <p:nvPr/>
        </p:nvSpPr>
        <p:spPr>
          <a:xfrm>
            <a:off x="8066306" y="1294049"/>
            <a:ext cx="2453733" cy="2308324"/>
          </a:xfrm>
          <a:prstGeom prst="rect">
            <a:avLst/>
          </a:prstGeom>
          <a:solidFill>
            <a:schemeClr val="accent1">
              <a:lumMod val="20000"/>
              <a:lumOff val="80000"/>
            </a:schemeClr>
          </a:solidFill>
          <a:ln>
            <a:solidFill>
              <a:schemeClr val="accent1"/>
            </a:solidFill>
          </a:ln>
        </p:spPr>
        <p:txBody>
          <a:bodyPr wrap="square">
            <a:spAutoFit/>
          </a:bodyPr>
          <a:lstStyle/>
          <a:p>
            <a:pPr eaLnBrk="1" hangingPunct="1">
              <a:defRPr/>
            </a:pPr>
            <a:r>
              <a:rPr lang="en-US" sz="1600" dirty="0">
                <a:latin typeface="+mj-lt"/>
              </a:rPr>
              <a:t>A full 8-character date is required. </a:t>
            </a:r>
          </a:p>
          <a:p>
            <a:pPr eaLnBrk="1" hangingPunct="1">
              <a:defRPr/>
            </a:pPr>
            <a:endParaRPr lang="en-US" sz="1600" dirty="0">
              <a:latin typeface="+mj-lt"/>
            </a:endParaRPr>
          </a:p>
          <a:p>
            <a:pPr eaLnBrk="1" hangingPunct="1">
              <a:defRPr/>
            </a:pPr>
            <a:r>
              <a:rPr lang="en-US" sz="1600" dirty="0">
                <a:highlight>
                  <a:srgbClr val="FFFF00"/>
                </a:highlight>
                <a:latin typeface="+mj-lt"/>
              </a:rPr>
              <a:t>If the date the influenza vaccine was received is unknown or not available, a single dash needs to be entered in the first box. </a:t>
            </a:r>
          </a:p>
        </p:txBody>
      </p:sp>
      <p:sp>
        <p:nvSpPr>
          <p:cNvPr id="4" name="Title 3"/>
          <p:cNvSpPr>
            <a:spLocks noGrp="1"/>
          </p:cNvSpPr>
          <p:nvPr>
            <p:ph type="title"/>
          </p:nvPr>
        </p:nvSpPr>
        <p:spPr>
          <a:xfrm>
            <a:off x="1040168" y="91215"/>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Section 8 (Part D) Influenza Vaccines </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82</a:t>
            </a:fld>
            <a:endParaRPr lang="en-US" dirty="0"/>
          </a:p>
        </p:txBody>
      </p:sp>
      <p:pic>
        <p:nvPicPr>
          <p:cNvPr id="3" name="Picture 2">
            <a:extLst>
              <a:ext uri="{FF2B5EF4-FFF2-40B4-BE49-F238E27FC236}">
                <a16:creationId xmlns:a16="http://schemas.microsoft.com/office/drawing/2014/main" id="{3E901F18-7338-4E59-8E3F-03872B718A37}"/>
              </a:ext>
            </a:extLst>
          </p:cNvPr>
          <p:cNvPicPr>
            <a:picLocks noChangeAspect="1"/>
          </p:cNvPicPr>
          <p:nvPr/>
        </p:nvPicPr>
        <p:blipFill>
          <a:blip r:embed="rId2"/>
          <a:stretch>
            <a:fillRect/>
          </a:stretch>
        </p:blipFill>
        <p:spPr>
          <a:xfrm>
            <a:off x="1040168" y="762000"/>
            <a:ext cx="6656772" cy="3483504"/>
          </a:xfrm>
          <a:prstGeom prst="rect">
            <a:avLst/>
          </a:prstGeom>
        </p:spPr>
      </p:pic>
      <p:sp>
        <p:nvSpPr>
          <p:cNvPr id="11" name="TextBox 10">
            <a:extLst>
              <a:ext uri="{FF2B5EF4-FFF2-40B4-BE49-F238E27FC236}">
                <a16:creationId xmlns:a16="http://schemas.microsoft.com/office/drawing/2014/main" id="{2FCD020B-97FB-419F-9FB7-33988B10B8DD}"/>
              </a:ext>
            </a:extLst>
          </p:cNvPr>
          <p:cNvSpPr txBox="1"/>
          <p:nvPr/>
        </p:nvSpPr>
        <p:spPr>
          <a:xfrm>
            <a:off x="1040168" y="4409789"/>
            <a:ext cx="8382000" cy="1569660"/>
          </a:xfrm>
          <a:prstGeom prst="rect">
            <a:avLst/>
          </a:prstGeom>
          <a:noFill/>
          <a:ln>
            <a:solidFill>
              <a:schemeClr val="accent1"/>
            </a:solidFill>
          </a:ln>
        </p:spPr>
        <p:txBody>
          <a:bodyPr wrap="square">
            <a:spAutoFit/>
          </a:bodyPr>
          <a:lstStyle/>
          <a:p>
            <a:pPr marL="285750" indent="-285750">
              <a:buClr>
                <a:srgbClr val="C00000"/>
              </a:buClr>
              <a:buFont typeface="Wingdings" panose="05000000000000000000" pitchFamily="2" charset="2"/>
              <a:buChar char="q"/>
            </a:pPr>
            <a:r>
              <a:rPr lang="en-US" sz="1600" dirty="0"/>
              <a:t>Influenza can occur at any time, but most influenza occurs from October through May. However, patients should be immunized as soon as the vaccine becomes available and continue until influenza is no longer circulating in your geographic area</a:t>
            </a:r>
          </a:p>
          <a:p>
            <a:pPr marL="285750" indent="-285750">
              <a:buClr>
                <a:srgbClr val="C00000"/>
              </a:buClr>
              <a:buFont typeface="Wingdings" panose="05000000000000000000" pitchFamily="2" charset="2"/>
              <a:buChar char="q"/>
            </a:pPr>
            <a:endParaRPr lang="en-US" sz="1600" dirty="0"/>
          </a:p>
          <a:p>
            <a:pPr marL="285750" indent="-285750">
              <a:buClr>
                <a:srgbClr val="C00000"/>
              </a:buClr>
              <a:buFont typeface="Wingdings" panose="05000000000000000000" pitchFamily="2" charset="2"/>
              <a:buChar char="q"/>
            </a:pPr>
            <a:r>
              <a:rPr lang="en-US" sz="1600" dirty="0"/>
              <a:t>Regardless of whether the patient was transferred from your own CAH or another hospital, it is important to check on the status of the patient’s vaccination</a:t>
            </a:r>
          </a:p>
        </p:txBody>
      </p:sp>
    </p:spTree>
    <p:extLst>
      <p:ext uri="{BB962C8B-B14F-4D97-AF65-F5344CB8AC3E}">
        <p14:creationId xmlns:p14="http://schemas.microsoft.com/office/powerpoint/2010/main" val="19254238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83</a:t>
            </a:fld>
            <a:endParaRPr lang="en-US" dirty="0"/>
          </a:p>
        </p:txBody>
      </p:sp>
      <p:sp>
        <p:nvSpPr>
          <p:cNvPr id="9" name="Rectangle 8">
            <a:extLst>
              <a:ext uri="{FF2B5EF4-FFF2-40B4-BE49-F238E27FC236}">
                <a16:creationId xmlns:a16="http://schemas.microsoft.com/office/drawing/2014/main" id="{7F9359F4-76B6-4693-9C2D-D36A7F9B8AE2}"/>
              </a:ext>
            </a:extLst>
          </p:cNvPr>
          <p:cNvSpPr/>
          <p:nvPr/>
        </p:nvSpPr>
        <p:spPr>
          <a:xfrm>
            <a:off x="1022412" y="783490"/>
            <a:ext cx="8458200" cy="5755422"/>
          </a:xfrm>
          <a:prstGeom prst="rect">
            <a:avLst/>
          </a:prstGeom>
        </p:spPr>
        <p:txBody>
          <a:bodyPr wrap="square">
            <a:spAutoFit/>
          </a:bodyPr>
          <a:lstStyle/>
          <a:p>
            <a:pPr eaLnBrk="1" hangingPunct="1">
              <a:defRPr/>
            </a:pPr>
            <a:r>
              <a:rPr lang="en-US" sz="2400" b="1" dirty="0">
                <a:solidFill>
                  <a:srgbClr val="C00000"/>
                </a:solidFill>
                <a:latin typeface="Times New Roman" panose="02020603050405020304" pitchFamily="18" charset="0"/>
                <a:cs typeface="Times New Roman" panose="02020603050405020304" pitchFamily="18" charset="0"/>
              </a:rPr>
              <a:t>Influenza Vaccine Coding Tips and Special Populations</a:t>
            </a:r>
          </a:p>
          <a:p>
            <a:pPr marL="574675" indent="-400050">
              <a:buClr>
                <a:srgbClr val="C00000"/>
              </a:buClr>
              <a:buFont typeface="Wingdings" panose="05000000000000000000" pitchFamily="2" charset="2"/>
              <a:buChar char="q"/>
              <a:defRPr/>
            </a:pPr>
            <a:endParaRPr lang="en-US" sz="1600" dirty="0"/>
          </a:p>
          <a:p>
            <a:pPr marL="574675" indent="-400050">
              <a:buClr>
                <a:srgbClr val="C00000"/>
              </a:buClr>
              <a:buFont typeface="Wingdings" panose="05000000000000000000" pitchFamily="2" charset="2"/>
              <a:buChar char="q"/>
              <a:defRPr/>
            </a:pPr>
            <a:r>
              <a:rPr lang="en-US" sz="1600" dirty="0"/>
              <a:t>Information about the current influenza season can be obtained by accessing the CDC Seasonal Influenza (Flu) website. This website provides information on influenza activity and has an interactive map that shows geographic spread of influenza: </a:t>
            </a:r>
          </a:p>
          <a:p>
            <a:pPr marL="1031875" lvl="1" indent="-400050">
              <a:buClr>
                <a:srgbClr val="C00000"/>
              </a:buClr>
              <a:buFont typeface="Arial" panose="020B0604020202020204" pitchFamily="34" charset="0"/>
              <a:buChar char="•"/>
              <a:defRPr/>
            </a:pPr>
            <a:r>
              <a:rPr lang="en-US" sz="1600" dirty="0">
                <a:latin typeface="+mj-lt"/>
                <a:hlinkClick r:id="rId2"/>
              </a:rPr>
              <a:t>http://www.cdc.gov/flu/weekly/fluactivitysurv.htm</a:t>
            </a:r>
            <a:endParaRPr lang="en-US" sz="1600" dirty="0">
              <a:latin typeface="+mj-lt"/>
            </a:endParaRPr>
          </a:p>
          <a:p>
            <a:pPr marL="1031875" lvl="1" indent="-400050">
              <a:buClr>
                <a:srgbClr val="C00000"/>
              </a:buClr>
              <a:buFont typeface="Arial" panose="020B0604020202020204" pitchFamily="34" charset="0"/>
              <a:buChar char="•"/>
              <a:defRPr/>
            </a:pPr>
            <a:endParaRPr lang="en-US" sz="1600" dirty="0">
              <a:latin typeface="+mj-lt"/>
            </a:endParaRPr>
          </a:p>
          <a:p>
            <a:pPr marL="1031875" lvl="1" indent="-400050">
              <a:buClr>
                <a:srgbClr val="C00000"/>
              </a:buClr>
              <a:buFont typeface="Arial" panose="020B0604020202020204" pitchFamily="34" charset="0"/>
              <a:buChar char="•"/>
              <a:defRPr/>
            </a:pPr>
            <a:r>
              <a:rPr lang="en-US" sz="1600" dirty="0">
                <a:latin typeface="+mj-lt"/>
                <a:hlinkClick r:id="rId3"/>
              </a:rPr>
              <a:t>http://www.cdc.gov/flu/weekly/usmap.htm</a:t>
            </a:r>
            <a:endParaRPr lang="en-US" sz="1600" dirty="0"/>
          </a:p>
          <a:p>
            <a:pPr marL="631825" lvl="1">
              <a:buClr>
                <a:srgbClr val="C00000"/>
              </a:buClr>
              <a:defRPr/>
            </a:pPr>
            <a:endParaRPr lang="en-US" sz="1600" dirty="0"/>
          </a:p>
          <a:p>
            <a:pPr marL="574675" indent="-400050">
              <a:buClr>
                <a:srgbClr val="C00000"/>
              </a:buClr>
              <a:buFont typeface="Wingdings" panose="05000000000000000000" pitchFamily="2" charset="2"/>
              <a:buChar char="q"/>
              <a:defRPr/>
            </a:pPr>
            <a:r>
              <a:rPr lang="en-US" sz="1600" dirty="0"/>
              <a:t>Facilities can also contact their local health department website for local influenza</a:t>
            </a:r>
          </a:p>
          <a:p>
            <a:pPr marL="574675" indent="-400050">
              <a:buClr>
                <a:srgbClr val="C00000"/>
              </a:buClr>
              <a:buFont typeface="Wingdings" panose="05000000000000000000" pitchFamily="2" charset="2"/>
              <a:buChar char="q"/>
              <a:defRPr/>
            </a:pPr>
            <a:endParaRPr lang="en-US" sz="1600" dirty="0"/>
          </a:p>
          <a:p>
            <a:pPr marL="574675" indent="-400050">
              <a:buClr>
                <a:srgbClr val="C00000"/>
              </a:buClr>
              <a:buFont typeface="Wingdings" panose="05000000000000000000" pitchFamily="2" charset="2"/>
              <a:buChar char="q"/>
              <a:defRPr/>
            </a:pPr>
            <a:r>
              <a:rPr lang="en-US" sz="1600" dirty="0"/>
              <a:t>The annual supply of inactivated influenza vaccine and the timing of its distribution cannot be guaranteed in any year. Therefore, in the event that a declared influenza vaccine shortage occurs in your geographical area, patients should still be vaccinated once the facility receives the influenza vaccine while the patient is still there – ideally, the PCP’s office would be notified that the vaccine was not available</a:t>
            </a:r>
          </a:p>
          <a:p>
            <a:pPr marL="574675" indent="-400050">
              <a:buClr>
                <a:srgbClr val="C00000"/>
              </a:buClr>
              <a:buFont typeface="Wingdings" panose="05000000000000000000" pitchFamily="2" charset="2"/>
              <a:buChar char="q"/>
              <a:defRPr/>
            </a:pPr>
            <a:endParaRPr lang="en-US" sz="1600" dirty="0"/>
          </a:p>
          <a:p>
            <a:pPr marL="574675" indent="-400050">
              <a:buClr>
                <a:srgbClr val="C00000"/>
              </a:buClr>
              <a:buFont typeface="Wingdings" panose="05000000000000000000" pitchFamily="2" charset="2"/>
              <a:buChar char="q"/>
              <a:defRPr/>
            </a:pPr>
            <a:r>
              <a:rPr lang="en-US" sz="1600" dirty="0"/>
              <a:t>A “high dose” inactivated influenza vaccine is available for people 65 years of age and older. Consult with the patient’s primary care physician (or nurse practitioner) to determine if this high dose is appropriate for the patient.</a:t>
            </a:r>
          </a:p>
          <a:p>
            <a:pPr marL="574675" indent="-400050">
              <a:buClr>
                <a:srgbClr val="C00000"/>
              </a:buClr>
              <a:buFont typeface="Wingdings" panose="05000000000000000000" pitchFamily="2" charset="2"/>
              <a:buChar char="q"/>
              <a:defRPr/>
            </a:pPr>
            <a:endParaRPr lang="en-US" sz="1600" dirty="0"/>
          </a:p>
          <a:p>
            <a:pPr marL="342900" indent="-342900">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4A6DB09B-2755-492F-ABE6-3F291119C840}"/>
              </a:ext>
            </a:extLst>
          </p:cNvPr>
          <p:cNvSpPr>
            <a:spLocks noGrp="1"/>
          </p:cNvSpPr>
          <p:nvPr>
            <p:ph type="title"/>
          </p:nvPr>
        </p:nvSpPr>
        <p:spPr>
          <a:xfrm>
            <a:off x="1022412" y="26781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Influenza Vaccines (cont’)</a:t>
            </a:r>
          </a:p>
        </p:txBody>
      </p:sp>
    </p:spTree>
    <p:extLst>
      <p:ext uri="{BB962C8B-B14F-4D97-AF65-F5344CB8AC3E}">
        <p14:creationId xmlns:p14="http://schemas.microsoft.com/office/powerpoint/2010/main" val="28887887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84</a:t>
            </a:fld>
            <a:endParaRPr lang="en-US" dirty="0"/>
          </a:p>
        </p:txBody>
      </p:sp>
      <p:sp>
        <p:nvSpPr>
          <p:cNvPr id="2" name="Rectangle 1">
            <a:extLst>
              <a:ext uri="{FF2B5EF4-FFF2-40B4-BE49-F238E27FC236}">
                <a16:creationId xmlns:a16="http://schemas.microsoft.com/office/drawing/2014/main" id="{81A12712-0E50-42A2-823D-A862D90AE285}"/>
              </a:ext>
            </a:extLst>
          </p:cNvPr>
          <p:cNvSpPr/>
          <p:nvPr/>
        </p:nvSpPr>
        <p:spPr>
          <a:xfrm>
            <a:off x="1066800" y="905232"/>
            <a:ext cx="8686800" cy="5047536"/>
          </a:xfrm>
          <a:prstGeom prst="rect">
            <a:avLst/>
          </a:prstGeom>
        </p:spPr>
        <p:txBody>
          <a:bodyPr wrap="square">
            <a:spAutoFit/>
          </a:bodyPr>
          <a:lstStyle/>
          <a:p>
            <a:pPr eaLnBrk="1" hangingPunct="1">
              <a:defRPr/>
            </a:pPr>
            <a:r>
              <a:rPr lang="en-US" sz="2800" b="1" dirty="0">
                <a:solidFill>
                  <a:srgbClr val="990000"/>
                </a:solidFill>
                <a:latin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cs typeface="Times New Roman" panose="02020603050405020304" pitchFamily="18" charset="0"/>
              </a:rPr>
              <a:t>Steps for Vaccination Assessment </a:t>
            </a:r>
          </a:p>
          <a:p>
            <a:pPr marL="457200" indent="-457200">
              <a:buFont typeface="Arial" panose="020B0604020202020204" pitchFamily="34" charset="0"/>
              <a:buChar char="•"/>
              <a:defRPr/>
            </a:pPr>
            <a:endParaRPr lang="en-US" sz="1400" dirty="0">
              <a:latin typeface="+mj-lt"/>
            </a:endParaRPr>
          </a:p>
          <a:p>
            <a:pPr marL="574675" indent="-400050">
              <a:buClr>
                <a:srgbClr val="C00000"/>
              </a:buClr>
              <a:buFont typeface="Wingdings" panose="05000000000000000000" pitchFamily="2" charset="2"/>
              <a:buChar char="q"/>
              <a:defRPr/>
            </a:pPr>
            <a:r>
              <a:rPr lang="en-US" sz="1400" dirty="0"/>
              <a:t>Review the patient’s medical record to determine whether an influenza vaccine was received while in the acute stay for this year’s influenza vaccination season. If vaccination status is unknown, proceed to the next step. </a:t>
            </a:r>
          </a:p>
          <a:p>
            <a:pPr marL="574675" indent="-400050">
              <a:buClr>
                <a:srgbClr val="C00000"/>
              </a:buClr>
              <a:buFont typeface="Wingdings" panose="05000000000000000000" pitchFamily="2" charset="2"/>
              <a:buChar char="q"/>
              <a:defRPr/>
            </a:pPr>
            <a:endParaRPr lang="en-US" sz="1400" dirty="0"/>
          </a:p>
          <a:p>
            <a:pPr marL="574675" indent="-400050">
              <a:buClr>
                <a:srgbClr val="C00000"/>
              </a:buClr>
              <a:buFont typeface="Wingdings" panose="05000000000000000000" pitchFamily="2" charset="2"/>
              <a:buChar char="q"/>
              <a:defRPr/>
            </a:pPr>
            <a:r>
              <a:rPr lang="en-US" sz="1400" dirty="0"/>
              <a:t>Ask the patient if he or she received an influenza vaccine outside of the facility for this year’s influenza vaccination season. – Recommend this being a question asked when transferring a patient to SB from another facility during the flu season – ask for copy of the record</a:t>
            </a:r>
          </a:p>
          <a:p>
            <a:pPr marL="574675" indent="-400050">
              <a:buClr>
                <a:srgbClr val="C00000"/>
              </a:buClr>
              <a:buFont typeface="Wingdings" panose="05000000000000000000" pitchFamily="2" charset="2"/>
              <a:buChar char="q"/>
              <a:defRPr/>
            </a:pPr>
            <a:endParaRPr lang="en-US" sz="1400" dirty="0"/>
          </a:p>
          <a:p>
            <a:pPr marL="574675" indent="-400050">
              <a:buClr>
                <a:srgbClr val="C00000"/>
              </a:buClr>
              <a:buFont typeface="Wingdings" panose="05000000000000000000" pitchFamily="2" charset="2"/>
              <a:buChar char="q"/>
              <a:defRPr/>
            </a:pPr>
            <a:r>
              <a:rPr lang="en-US" sz="1400" dirty="0"/>
              <a:t>If vaccination status is still unknown, proceed to the next step. </a:t>
            </a:r>
          </a:p>
          <a:p>
            <a:pPr marL="574675" indent="-400050">
              <a:buClr>
                <a:srgbClr val="C00000"/>
              </a:buClr>
              <a:buFont typeface="Wingdings" panose="05000000000000000000" pitchFamily="2" charset="2"/>
              <a:buChar char="q"/>
              <a:defRPr/>
            </a:pPr>
            <a:endParaRPr lang="en-US" sz="1400" dirty="0"/>
          </a:p>
          <a:p>
            <a:pPr marL="574675" indent="-400050">
              <a:buClr>
                <a:srgbClr val="C00000"/>
              </a:buClr>
              <a:buFont typeface="Wingdings" panose="05000000000000000000" pitchFamily="2" charset="2"/>
              <a:buChar char="q"/>
              <a:defRPr/>
            </a:pPr>
            <a:r>
              <a:rPr lang="en-US" sz="1400" dirty="0"/>
              <a:t>If the patient is unable to answer, then ask the same question of the responsible party/legal guardian and/or primary care physician. If influenza vaccination status is still unknown, proceed to the next step. </a:t>
            </a:r>
          </a:p>
          <a:p>
            <a:pPr marL="574675" indent="-400050">
              <a:buClr>
                <a:srgbClr val="C00000"/>
              </a:buClr>
              <a:buFont typeface="Wingdings" panose="05000000000000000000" pitchFamily="2" charset="2"/>
              <a:buChar char="q"/>
              <a:defRPr/>
            </a:pPr>
            <a:endParaRPr lang="en-US" sz="1400" dirty="0"/>
          </a:p>
          <a:p>
            <a:pPr marL="574675" indent="-400050">
              <a:buClr>
                <a:srgbClr val="C00000"/>
              </a:buClr>
              <a:buFont typeface="Wingdings" panose="05000000000000000000" pitchFamily="2" charset="2"/>
              <a:buChar char="q"/>
              <a:defRPr/>
            </a:pPr>
            <a:r>
              <a:rPr lang="en-US" sz="1400" dirty="0"/>
              <a:t>If influenza vaccination status cannot be determined, administer the influenza vaccine to the patient according to standards of clinical practice.  - Do check with the provider and hospital’s policy </a:t>
            </a:r>
          </a:p>
          <a:p>
            <a:pPr marL="574675" indent="-400050">
              <a:buClr>
                <a:srgbClr val="C00000"/>
              </a:buClr>
              <a:buFont typeface="Wingdings" panose="05000000000000000000" pitchFamily="2" charset="2"/>
              <a:buChar char="q"/>
              <a:defRPr/>
            </a:pPr>
            <a:endParaRPr lang="en-US" sz="1400" dirty="0"/>
          </a:p>
          <a:p>
            <a:pPr marL="574675" indent="-400050">
              <a:buClr>
                <a:srgbClr val="C00000"/>
              </a:buClr>
              <a:buFont typeface="Wingdings" panose="05000000000000000000" pitchFamily="2" charset="2"/>
              <a:buChar char="q"/>
              <a:defRPr/>
            </a:pPr>
            <a:r>
              <a:rPr lang="en-US" sz="1400" dirty="0"/>
              <a:t>Note: Code 3, Not eligible—medical contraindication: if influenza vaccine not received due to medical contraindications. Influenza vaccine is contraindicated for a patient with severe reaction (e.g., respiratory distress) to a previous dose of influenza vaccine or to a vaccine component. Precautions for influenza vaccine include moderate to severe acute illness with or without fever (influenza vaccine can be administered after the acute illness) and history of Guillain-Barré Syndrome within six weeks after previous influenza vaccination.</a:t>
            </a:r>
          </a:p>
        </p:txBody>
      </p:sp>
      <p:sp>
        <p:nvSpPr>
          <p:cNvPr id="4" name="Title 3">
            <a:extLst>
              <a:ext uri="{FF2B5EF4-FFF2-40B4-BE49-F238E27FC236}">
                <a16:creationId xmlns:a16="http://schemas.microsoft.com/office/drawing/2014/main" id="{002B9513-E728-462A-95E7-342B2A2F69AD}"/>
              </a:ext>
            </a:extLst>
          </p:cNvPr>
          <p:cNvSpPr>
            <a:spLocks noGrp="1"/>
          </p:cNvSpPr>
          <p:nvPr>
            <p:ph type="title"/>
          </p:nvPr>
        </p:nvSpPr>
        <p:spPr>
          <a:xfrm>
            <a:off x="1066800" y="294442"/>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Influenza Vaccines (cont’)</a:t>
            </a:r>
          </a:p>
        </p:txBody>
      </p:sp>
    </p:spTree>
    <p:extLst>
      <p:ext uri="{BB962C8B-B14F-4D97-AF65-F5344CB8AC3E}">
        <p14:creationId xmlns:p14="http://schemas.microsoft.com/office/powerpoint/2010/main" val="36351230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85</a:t>
            </a:fld>
            <a:endParaRPr lang="en-US" dirty="0"/>
          </a:p>
        </p:txBody>
      </p:sp>
      <p:sp>
        <p:nvSpPr>
          <p:cNvPr id="11" name="TextBox 10">
            <a:extLst>
              <a:ext uri="{FF2B5EF4-FFF2-40B4-BE49-F238E27FC236}">
                <a16:creationId xmlns:a16="http://schemas.microsoft.com/office/drawing/2014/main" id="{2FCD020B-97FB-419F-9FB7-33988B10B8DD}"/>
              </a:ext>
            </a:extLst>
          </p:cNvPr>
          <p:cNvSpPr txBox="1"/>
          <p:nvPr/>
        </p:nvSpPr>
        <p:spPr>
          <a:xfrm>
            <a:off x="1059402" y="2531427"/>
            <a:ext cx="8382000" cy="3139321"/>
          </a:xfrm>
          <a:prstGeom prst="rect">
            <a:avLst/>
          </a:prstGeom>
          <a:noFill/>
          <a:ln>
            <a:solidFill>
              <a:schemeClr val="accent1"/>
            </a:solidFill>
          </a:ln>
        </p:spPr>
        <p:txBody>
          <a:bodyPr wrap="square">
            <a:spAutoFit/>
          </a:bodyPr>
          <a:lstStyle/>
          <a:p>
            <a:pPr marL="285750" indent="-285750">
              <a:buClr>
                <a:srgbClr val="C00000"/>
              </a:buClr>
              <a:buFont typeface="Wingdings" panose="05000000000000000000" pitchFamily="2" charset="2"/>
              <a:buChar char="q"/>
              <a:defRPr/>
            </a:pPr>
            <a:r>
              <a:rPr lang="en-US" dirty="0"/>
              <a:t>If pneumococcal vaccination status cannot be determined, administer the recommended vaccine(s) to the patient, according to the standards of clinical practice</a:t>
            </a:r>
          </a:p>
          <a:p>
            <a:pPr marL="742950" lvl="1" indent="-285750">
              <a:buClr>
                <a:srgbClr val="C00000"/>
              </a:buClr>
              <a:buFont typeface="Arial" panose="020B0604020202020204" pitchFamily="34" charset="0"/>
              <a:buChar char="•"/>
              <a:defRPr/>
            </a:pPr>
            <a:endParaRPr lang="en-US" dirty="0"/>
          </a:p>
          <a:p>
            <a:pPr marL="742950" lvl="1" indent="-285750">
              <a:buClr>
                <a:srgbClr val="C00000"/>
              </a:buClr>
              <a:buFont typeface="Arial" panose="020B0604020202020204" pitchFamily="34" charset="0"/>
              <a:buChar char="•"/>
              <a:defRPr/>
            </a:pPr>
            <a:r>
              <a:rPr lang="en-US" dirty="0"/>
              <a:t>If the patient has had a severe allergic reaction to a pneumococcal vaccine or its components, the vaccine should not be administered.</a:t>
            </a:r>
          </a:p>
          <a:p>
            <a:pPr marL="742950" lvl="1" indent="-285750">
              <a:buClr>
                <a:srgbClr val="C00000"/>
              </a:buClr>
              <a:buFont typeface="Arial" panose="020B0604020202020204" pitchFamily="34" charset="0"/>
              <a:buChar char="•"/>
              <a:defRPr/>
            </a:pPr>
            <a:endParaRPr lang="en-US" dirty="0"/>
          </a:p>
          <a:p>
            <a:pPr marL="742950" lvl="1" indent="-285750">
              <a:buClr>
                <a:srgbClr val="C00000"/>
              </a:buClr>
              <a:buFont typeface="Arial" panose="020B0604020202020204" pitchFamily="34" charset="0"/>
              <a:buChar char="•"/>
              <a:defRPr/>
            </a:pPr>
            <a:r>
              <a:rPr lang="en-US" dirty="0"/>
              <a:t>If the patient has a moderate to severe acute illness, the vaccine should be administered after the illness.</a:t>
            </a:r>
          </a:p>
          <a:p>
            <a:pPr marL="742950" lvl="1" indent="-285750">
              <a:buClr>
                <a:srgbClr val="C00000"/>
              </a:buClr>
              <a:buFont typeface="Arial" panose="020B0604020202020204" pitchFamily="34" charset="0"/>
              <a:buChar char="•"/>
              <a:defRPr/>
            </a:pPr>
            <a:endParaRPr lang="en-US" dirty="0"/>
          </a:p>
          <a:p>
            <a:pPr marL="742950" lvl="1" indent="-285750">
              <a:buClr>
                <a:srgbClr val="C00000"/>
              </a:buClr>
              <a:buFont typeface="Arial" panose="020B0604020202020204" pitchFamily="34" charset="0"/>
              <a:buChar char="•"/>
              <a:defRPr/>
            </a:pPr>
            <a:r>
              <a:rPr lang="en-US" dirty="0"/>
              <a:t>If the patient has a minor illness (e.g., a cold) check with the patient’s physician before administering the vaccine</a:t>
            </a:r>
          </a:p>
        </p:txBody>
      </p:sp>
      <p:pic>
        <p:nvPicPr>
          <p:cNvPr id="2" name="Picture 1">
            <a:extLst>
              <a:ext uri="{FF2B5EF4-FFF2-40B4-BE49-F238E27FC236}">
                <a16:creationId xmlns:a16="http://schemas.microsoft.com/office/drawing/2014/main" id="{A4C1DF52-130D-472C-8D53-AF5460A3C73C}"/>
              </a:ext>
            </a:extLst>
          </p:cNvPr>
          <p:cNvPicPr>
            <a:picLocks noChangeAspect="1"/>
          </p:cNvPicPr>
          <p:nvPr/>
        </p:nvPicPr>
        <p:blipFill>
          <a:blip r:embed="rId2"/>
          <a:stretch>
            <a:fillRect/>
          </a:stretch>
        </p:blipFill>
        <p:spPr>
          <a:xfrm>
            <a:off x="1059402" y="835980"/>
            <a:ext cx="5180952" cy="1523810"/>
          </a:xfrm>
          <a:prstGeom prst="rect">
            <a:avLst/>
          </a:prstGeom>
          <a:ln>
            <a:solidFill>
              <a:schemeClr val="accent1"/>
            </a:solidFill>
          </a:ln>
        </p:spPr>
      </p:pic>
      <p:sp>
        <p:nvSpPr>
          <p:cNvPr id="8" name="Title 3">
            <a:extLst>
              <a:ext uri="{FF2B5EF4-FFF2-40B4-BE49-F238E27FC236}">
                <a16:creationId xmlns:a16="http://schemas.microsoft.com/office/drawing/2014/main" id="{7AA69F6A-8EB3-461A-8C58-0834C5B628C8}"/>
              </a:ext>
            </a:extLst>
          </p:cNvPr>
          <p:cNvSpPr>
            <a:spLocks noGrp="1"/>
          </p:cNvSpPr>
          <p:nvPr>
            <p:ph type="title"/>
          </p:nvPr>
        </p:nvSpPr>
        <p:spPr>
          <a:xfrm>
            <a:off x="914400" y="3048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Section 8 (Part D) Pneumococcal Vaccines </a:t>
            </a:r>
          </a:p>
        </p:txBody>
      </p:sp>
    </p:spTree>
    <p:extLst>
      <p:ext uri="{BB962C8B-B14F-4D97-AF65-F5344CB8AC3E}">
        <p14:creationId xmlns:p14="http://schemas.microsoft.com/office/powerpoint/2010/main" val="1453182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86</a:t>
            </a:fld>
            <a:endParaRPr lang="en-US" dirty="0"/>
          </a:p>
        </p:txBody>
      </p:sp>
      <p:sp>
        <p:nvSpPr>
          <p:cNvPr id="8" name="Rectangle 7">
            <a:extLst>
              <a:ext uri="{FF2B5EF4-FFF2-40B4-BE49-F238E27FC236}">
                <a16:creationId xmlns:a16="http://schemas.microsoft.com/office/drawing/2014/main" id="{767099D4-BC6C-4D47-8CEF-82F07129DD15}"/>
              </a:ext>
            </a:extLst>
          </p:cNvPr>
          <p:cNvSpPr/>
          <p:nvPr/>
        </p:nvSpPr>
        <p:spPr>
          <a:xfrm>
            <a:off x="1022412" y="908705"/>
            <a:ext cx="8534400" cy="5447645"/>
          </a:xfrm>
          <a:prstGeom prst="rect">
            <a:avLst/>
          </a:prstGeom>
        </p:spPr>
        <p:txBody>
          <a:bodyPr>
            <a:spAutoFit/>
          </a:bodyPr>
          <a:lstStyle/>
          <a:p>
            <a:pPr eaLnBrk="1" hangingPunct="1">
              <a:defRPr/>
            </a:pPr>
            <a:r>
              <a:rPr lang="en-US" sz="2000" b="1" dirty="0">
                <a:solidFill>
                  <a:srgbClr val="990000"/>
                </a:solidFill>
                <a:latin typeface="Arial" charset="0"/>
              </a:rPr>
              <a:t>Coding Tips</a:t>
            </a:r>
          </a:p>
          <a:p>
            <a:pPr marL="285750" indent="-285750">
              <a:buFont typeface="Arial" panose="020B0604020202020204" pitchFamily="34" charset="0"/>
              <a:buChar char="•"/>
              <a:defRPr/>
            </a:pPr>
            <a:endParaRPr lang="en-US" sz="2000" dirty="0">
              <a:latin typeface="Arial" charset="0"/>
            </a:endParaRPr>
          </a:p>
          <a:p>
            <a:pPr marL="574675" indent="-400050">
              <a:buClr>
                <a:srgbClr val="C00000"/>
              </a:buClr>
              <a:buFont typeface="Wingdings" panose="05000000000000000000" pitchFamily="2" charset="2"/>
              <a:buChar char="q"/>
              <a:defRPr/>
            </a:pPr>
            <a:r>
              <a:rPr lang="en-US" sz="1600" dirty="0"/>
              <a:t>Specific guidance about pneumococcal vaccine recommendations and timing for adults can be found at </a:t>
            </a:r>
          </a:p>
          <a:p>
            <a:pPr marL="1031875" lvl="1" indent="-400050">
              <a:buClr>
                <a:srgbClr val="C00000"/>
              </a:buClr>
              <a:buFont typeface="Arial" panose="020B0604020202020204" pitchFamily="34" charset="0"/>
              <a:buChar char="•"/>
              <a:defRPr/>
            </a:pPr>
            <a:r>
              <a:rPr lang="en-US" sz="1600" dirty="0">
                <a:latin typeface="Arial" charset="0"/>
                <a:hlinkClick r:id="rId2"/>
              </a:rPr>
              <a:t>https://www.cdc.gov/vaccines/vpd/pneumo/downloads/pneumo-vaccinetiming.pdf</a:t>
            </a:r>
            <a:endParaRPr lang="en-US" sz="1600" dirty="0"/>
          </a:p>
          <a:p>
            <a:pPr marL="574675" indent="-400050">
              <a:buClr>
                <a:srgbClr val="C00000"/>
              </a:buClr>
              <a:buFont typeface="Wingdings" panose="05000000000000000000" pitchFamily="2" charset="2"/>
              <a:buChar char="q"/>
              <a:defRPr/>
            </a:pPr>
            <a:endParaRPr lang="en-US" sz="1600" dirty="0"/>
          </a:p>
          <a:p>
            <a:pPr marL="574675" indent="-400050">
              <a:buClr>
                <a:srgbClr val="C00000"/>
              </a:buClr>
              <a:buFont typeface="Wingdings" panose="05000000000000000000" pitchFamily="2" charset="2"/>
              <a:buChar char="q"/>
              <a:defRPr/>
            </a:pPr>
            <a:r>
              <a:rPr lang="en-US" sz="1600" dirty="0"/>
              <a:t>“Up to date” in item O0300A means in accordance with current Advisory Committee on Immunization Practices (ACIP) recommendations. </a:t>
            </a:r>
          </a:p>
          <a:p>
            <a:pPr marL="574675" indent="-400050">
              <a:buClr>
                <a:srgbClr val="C00000"/>
              </a:buClr>
              <a:buFont typeface="Wingdings" panose="05000000000000000000" pitchFamily="2" charset="2"/>
              <a:buChar char="q"/>
              <a:defRPr/>
            </a:pPr>
            <a:endParaRPr lang="en-US" sz="1600" dirty="0"/>
          </a:p>
          <a:p>
            <a:pPr marL="574675" indent="-400050">
              <a:buClr>
                <a:srgbClr val="C00000"/>
              </a:buClr>
              <a:buFont typeface="Wingdings" panose="05000000000000000000" pitchFamily="2" charset="2"/>
              <a:buChar char="q"/>
              <a:defRPr/>
            </a:pPr>
            <a:r>
              <a:rPr lang="en-US" sz="1600" dirty="0"/>
              <a:t>For up-to-date information on timing and intervals between vaccines, please refer to ACIP vaccine recommendations available at  —</a:t>
            </a:r>
          </a:p>
          <a:p>
            <a:pPr marL="1031875" lvl="1" indent="-400050">
              <a:buClr>
                <a:srgbClr val="C00000"/>
              </a:buClr>
              <a:buFont typeface="Arial" panose="020B0604020202020204" pitchFamily="34" charset="0"/>
              <a:buChar char="•"/>
              <a:defRPr/>
            </a:pPr>
            <a:r>
              <a:rPr lang="en-US" sz="1600" dirty="0">
                <a:latin typeface="Arial" charset="0"/>
                <a:hlinkClick r:id="rId3"/>
              </a:rPr>
              <a:t>https://www.cdc.gov/vaccines/schedules/hcp/index.html</a:t>
            </a:r>
            <a:endParaRPr lang="en-US" sz="1600" dirty="0">
              <a:latin typeface="Arial" charset="0"/>
            </a:endParaRPr>
          </a:p>
          <a:p>
            <a:pPr marL="1031875" lvl="1" indent="-400050">
              <a:buClr>
                <a:srgbClr val="C00000"/>
              </a:buClr>
              <a:buFont typeface="Arial" panose="020B0604020202020204" pitchFamily="34" charset="0"/>
              <a:buChar char="•"/>
              <a:defRPr/>
            </a:pPr>
            <a:r>
              <a:rPr lang="en-US" sz="1600" dirty="0">
                <a:latin typeface="Arial" charset="0"/>
                <a:hlinkClick r:id="rId4"/>
              </a:rPr>
              <a:t>http://www.cdc.gov/vaccines/hcp/acip-recs/index.html</a:t>
            </a:r>
            <a:endParaRPr lang="en-US" sz="1600" dirty="0">
              <a:latin typeface="Arial" charset="0"/>
            </a:endParaRPr>
          </a:p>
          <a:p>
            <a:pPr marL="1031875" lvl="1" indent="-400050">
              <a:buClr>
                <a:srgbClr val="C00000"/>
              </a:buClr>
              <a:buFont typeface="Arial" panose="020B0604020202020204" pitchFamily="34" charset="0"/>
              <a:buChar char="•"/>
              <a:defRPr/>
            </a:pPr>
            <a:r>
              <a:rPr lang="en-US" sz="1600" dirty="0">
                <a:latin typeface="Arial" charset="0"/>
                <a:hlinkClick r:id="rId5"/>
              </a:rPr>
              <a:t>https://www.cdc.gov/pneumococcal/vaccination.html</a:t>
            </a:r>
            <a:endParaRPr lang="en-US" sz="1600" dirty="0">
              <a:hlinkClick r:id="rId4">
                <a:extLst>
                  <a:ext uri="{A12FA001-AC4F-418D-AE19-62706E023703}">
                    <ahyp:hlinkClr xmlns:ahyp="http://schemas.microsoft.com/office/drawing/2018/hyperlinkcolor" val="tx"/>
                  </a:ext>
                </a:extLst>
              </a:hlinkClick>
            </a:endParaRPr>
          </a:p>
          <a:p>
            <a:pPr marL="174625">
              <a:buClr>
                <a:srgbClr val="C00000"/>
              </a:buClr>
              <a:defRPr/>
            </a:pPr>
            <a:endParaRPr lang="en-US" sz="1600" dirty="0"/>
          </a:p>
          <a:p>
            <a:pPr marL="574675" indent="-400050">
              <a:buClr>
                <a:srgbClr val="C00000"/>
              </a:buClr>
              <a:buFont typeface="Wingdings" panose="05000000000000000000" pitchFamily="2" charset="2"/>
              <a:buChar char="q"/>
              <a:defRPr/>
            </a:pPr>
            <a:r>
              <a:rPr lang="en-US" sz="1600" dirty="0"/>
              <a:t>If a patient has received one or more pneumococcal vaccinations and is indicated to get an additional pneumococcal vaccination but is not yet eligible for the next vaccination because the recommended time interval between vaccines has not lapsed, O0300A is coded 1, yes, indicating the patient’s pneumococcal vaccination is up to date. </a:t>
            </a:r>
          </a:p>
          <a:p>
            <a:pPr eaLnBrk="1" hangingPunct="1">
              <a:defRPr/>
            </a:pPr>
            <a:endParaRPr lang="en-US" dirty="0">
              <a:latin typeface="Arial" charset="0"/>
            </a:endParaRPr>
          </a:p>
          <a:p>
            <a:pPr eaLnBrk="1" hangingPunct="1">
              <a:defRPr/>
            </a:pPr>
            <a:r>
              <a:rPr lang="en-US" dirty="0">
                <a:latin typeface="Arial" charset="0"/>
              </a:rPr>
              <a:t>  </a:t>
            </a:r>
          </a:p>
        </p:txBody>
      </p:sp>
      <p:sp>
        <p:nvSpPr>
          <p:cNvPr id="4" name="Title 3">
            <a:extLst>
              <a:ext uri="{FF2B5EF4-FFF2-40B4-BE49-F238E27FC236}">
                <a16:creationId xmlns:a16="http://schemas.microsoft.com/office/drawing/2014/main" id="{0C8F5195-0060-492B-ADB7-44E7960B6FCD}"/>
              </a:ext>
            </a:extLst>
          </p:cNvPr>
          <p:cNvSpPr>
            <a:spLocks noGrp="1"/>
          </p:cNvSpPr>
          <p:nvPr>
            <p:ph type="title"/>
          </p:nvPr>
        </p:nvSpPr>
        <p:spPr>
          <a:xfrm>
            <a:off x="1022412" y="253532"/>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Pneumococcal Vaccines (cont’) </a:t>
            </a:r>
          </a:p>
        </p:txBody>
      </p:sp>
    </p:spTree>
    <p:extLst>
      <p:ext uri="{BB962C8B-B14F-4D97-AF65-F5344CB8AC3E}">
        <p14:creationId xmlns:p14="http://schemas.microsoft.com/office/powerpoint/2010/main" val="6277313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87</a:t>
            </a:fld>
            <a:endParaRPr lang="en-US" dirty="0"/>
          </a:p>
        </p:txBody>
      </p:sp>
      <p:sp>
        <p:nvSpPr>
          <p:cNvPr id="2" name="Rectangle 1">
            <a:extLst>
              <a:ext uri="{FF2B5EF4-FFF2-40B4-BE49-F238E27FC236}">
                <a16:creationId xmlns:a16="http://schemas.microsoft.com/office/drawing/2014/main" id="{5999DB5A-497B-4DD3-B37D-444F87B63CFC}"/>
              </a:ext>
            </a:extLst>
          </p:cNvPr>
          <p:cNvSpPr/>
          <p:nvPr/>
        </p:nvSpPr>
        <p:spPr>
          <a:xfrm>
            <a:off x="1173332" y="927429"/>
            <a:ext cx="8716392" cy="4401205"/>
          </a:xfrm>
          <a:prstGeom prst="rect">
            <a:avLst/>
          </a:prstGeom>
        </p:spPr>
        <p:txBody>
          <a:bodyPr wrap="square">
            <a:spAutoFit/>
          </a:bodyPr>
          <a:lstStyle/>
          <a:p>
            <a:pPr eaLnBrk="1" hangingPunct="1">
              <a:defRPr/>
            </a:pPr>
            <a:r>
              <a:rPr lang="en-US" sz="2000" b="1" dirty="0">
                <a:solidFill>
                  <a:srgbClr val="990000"/>
                </a:solidFill>
              </a:rPr>
              <a:t>Examples for Pneumococcal Vaccination</a:t>
            </a:r>
          </a:p>
          <a:p>
            <a:pPr marL="342900" indent="-342900">
              <a:buFont typeface="+mj-lt"/>
              <a:buAutoNum type="arabicPeriod"/>
              <a:defRPr/>
            </a:pPr>
            <a:endParaRPr lang="en-US" sz="2000" dirty="0">
              <a:latin typeface="Arial" charset="0"/>
            </a:endParaRPr>
          </a:p>
          <a:p>
            <a:pPr marL="574675" indent="-400050">
              <a:buClr>
                <a:srgbClr val="C00000"/>
              </a:buClr>
              <a:buFont typeface="Wingdings" panose="05000000000000000000" pitchFamily="2" charset="2"/>
              <a:buChar char="q"/>
              <a:defRPr/>
            </a:pPr>
            <a:r>
              <a:rPr lang="en-US" sz="1600" b="1" dirty="0"/>
              <a:t>Example #1</a:t>
            </a:r>
            <a:r>
              <a:rPr lang="en-US" sz="1600" dirty="0"/>
              <a:t>: Mr. L., who is 72 years old, received the PCV13 pneumococcal vaccine at his physician’s office last year. He had previously been vaccinated with PPSV23 at age 66. </a:t>
            </a:r>
          </a:p>
          <a:p>
            <a:pPr marL="1031875" lvl="2" indent="-400050">
              <a:buClr>
                <a:srgbClr val="C00000"/>
              </a:buClr>
              <a:buFont typeface="Arial" panose="020B0604020202020204" pitchFamily="34" charset="0"/>
              <a:buChar char="•"/>
              <a:defRPr/>
            </a:pPr>
            <a:r>
              <a:rPr lang="en-US" sz="1600" b="1" dirty="0"/>
              <a:t>Coding</a:t>
            </a:r>
            <a:r>
              <a:rPr lang="en-US" sz="1600" dirty="0"/>
              <a:t>: code 1, yes;  </a:t>
            </a:r>
          </a:p>
          <a:p>
            <a:pPr marL="1031875" lvl="2" indent="-400050">
              <a:buClr>
                <a:srgbClr val="C00000"/>
              </a:buClr>
              <a:buFont typeface="Arial" panose="020B0604020202020204" pitchFamily="34" charset="0"/>
              <a:buChar char="•"/>
              <a:defRPr/>
            </a:pPr>
            <a:endParaRPr lang="en-US" sz="1600" b="1" dirty="0"/>
          </a:p>
          <a:p>
            <a:pPr marL="1031875" lvl="2" indent="-400050">
              <a:buClr>
                <a:srgbClr val="C00000"/>
              </a:buClr>
              <a:buFont typeface="Arial" panose="020B0604020202020204" pitchFamily="34" charset="0"/>
              <a:buChar char="•"/>
              <a:defRPr/>
            </a:pPr>
            <a:r>
              <a:rPr lang="en-US" sz="1600" b="1" dirty="0"/>
              <a:t>Rationale</a:t>
            </a:r>
            <a:r>
              <a:rPr lang="en-US" sz="1600" dirty="0"/>
              <a:t>: Mr. L, who is over 65 years old has received the recommended PCV13 and PPSV23 vaccines. </a:t>
            </a:r>
          </a:p>
          <a:p>
            <a:pPr marL="574675" indent="-400050">
              <a:buClr>
                <a:srgbClr val="C00000"/>
              </a:buClr>
              <a:buFont typeface="Wingdings" panose="05000000000000000000" pitchFamily="2" charset="2"/>
              <a:buChar char="q"/>
              <a:defRPr/>
            </a:pPr>
            <a:endParaRPr lang="en-US" sz="1600" dirty="0"/>
          </a:p>
          <a:p>
            <a:pPr marL="574675" indent="-400050">
              <a:buClr>
                <a:srgbClr val="C00000"/>
              </a:buClr>
              <a:buFont typeface="Wingdings" panose="05000000000000000000" pitchFamily="2" charset="2"/>
              <a:buChar char="q"/>
              <a:defRPr/>
            </a:pPr>
            <a:r>
              <a:rPr lang="en-US" sz="1600" b="1" dirty="0">
                <a:highlight>
                  <a:srgbClr val="FFFF00"/>
                </a:highlight>
              </a:rPr>
              <a:t>Example #2</a:t>
            </a:r>
            <a:r>
              <a:rPr lang="en-US" sz="1600" dirty="0">
                <a:highlight>
                  <a:srgbClr val="FFFF00"/>
                </a:highlight>
              </a:rPr>
              <a:t>: Mrs. B, who is 95 years old, has never received a pneumococcal vaccine. Her physician has an order stating that she is NOT to be immunized. </a:t>
            </a:r>
          </a:p>
          <a:p>
            <a:pPr marL="1031875" lvl="2" indent="-400050">
              <a:buClr>
                <a:srgbClr val="C00000"/>
              </a:buClr>
              <a:buFont typeface="Arial" panose="020B0604020202020204" pitchFamily="34" charset="0"/>
              <a:buChar char="•"/>
              <a:defRPr/>
            </a:pPr>
            <a:endParaRPr lang="en-US" sz="1600" dirty="0">
              <a:highlight>
                <a:srgbClr val="FFFF00"/>
              </a:highlight>
            </a:endParaRPr>
          </a:p>
          <a:p>
            <a:pPr marL="1031875" lvl="2" indent="-400050">
              <a:buClr>
                <a:srgbClr val="C00000"/>
              </a:buClr>
              <a:buFont typeface="Arial" panose="020B0604020202020204" pitchFamily="34" charset="0"/>
              <a:buChar char="•"/>
              <a:defRPr/>
            </a:pPr>
            <a:r>
              <a:rPr lang="en-US" sz="1600" b="1" dirty="0">
                <a:highlight>
                  <a:srgbClr val="FFFF00"/>
                </a:highlight>
              </a:rPr>
              <a:t>Coding:</a:t>
            </a:r>
            <a:r>
              <a:rPr lang="en-US" sz="1600" dirty="0">
                <a:highlight>
                  <a:srgbClr val="FFFF00"/>
                </a:highlight>
              </a:rPr>
              <a:t> code A - 0, no; and B would be coded 1, not eligible.</a:t>
            </a:r>
          </a:p>
          <a:p>
            <a:pPr marL="574675" lvl="1" indent="-400050">
              <a:buClr>
                <a:srgbClr val="C00000"/>
              </a:buClr>
              <a:buFont typeface="Wingdings" panose="05000000000000000000" pitchFamily="2" charset="2"/>
              <a:buChar char="q"/>
              <a:defRPr/>
            </a:pPr>
            <a:endParaRPr lang="en-US" sz="1600" dirty="0">
              <a:highlight>
                <a:srgbClr val="FFFF00"/>
              </a:highlight>
            </a:endParaRPr>
          </a:p>
          <a:p>
            <a:pPr marL="1031875" lvl="2" indent="-400050">
              <a:buClr>
                <a:srgbClr val="C00000"/>
              </a:buClr>
              <a:buFont typeface="Arial" panose="020B0604020202020204" pitchFamily="34" charset="0"/>
              <a:buChar char="•"/>
              <a:defRPr/>
            </a:pPr>
            <a:r>
              <a:rPr lang="en-US" sz="1600" b="1" dirty="0">
                <a:highlight>
                  <a:srgbClr val="FFFF00"/>
                </a:highlight>
              </a:rPr>
              <a:t>Rationale:</a:t>
            </a:r>
            <a:r>
              <a:rPr lang="en-US" sz="1600" dirty="0">
                <a:highlight>
                  <a:srgbClr val="FFFF00"/>
                </a:highlight>
              </a:rPr>
              <a:t> Mrs. B. has never received the pneumococcal vaccine; therefore, her vaccine is not up to date. Her physician has written an order for her not to receive a pneumococcal vaccine, thus she is not eligible for the vaccine.</a:t>
            </a:r>
          </a:p>
        </p:txBody>
      </p:sp>
      <p:sp>
        <p:nvSpPr>
          <p:cNvPr id="4" name="Title 3">
            <a:extLst>
              <a:ext uri="{FF2B5EF4-FFF2-40B4-BE49-F238E27FC236}">
                <a16:creationId xmlns:a16="http://schemas.microsoft.com/office/drawing/2014/main" id="{CBC709E0-F79A-462C-BE6E-9FFD75D1987D}"/>
              </a:ext>
            </a:extLst>
          </p:cNvPr>
          <p:cNvSpPr>
            <a:spLocks noGrp="1"/>
          </p:cNvSpPr>
          <p:nvPr>
            <p:ph type="title"/>
          </p:nvPr>
        </p:nvSpPr>
        <p:spPr>
          <a:xfrm>
            <a:off x="1173332" y="317829"/>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Pneumococcal Vaccines Examples </a:t>
            </a:r>
          </a:p>
        </p:txBody>
      </p:sp>
    </p:spTree>
    <p:extLst>
      <p:ext uri="{BB962C8B-B14F-4D97-AF65-F5344CB8AC3E}">
        <p14:creationId xmlns:p14="http://schemas.microsoft.com/office/powerpoint/2010/main" val="35155313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88</a:t>
            </a:fld>
            <a:endParaRPr lang="en-US" dirty="0"/>
          </a:p>
        </p:txBody>
      </p:sp>
      <p:sp>
        <p:nvSpPr>
          <p:cNvPr id="3" name="Rectangle 2">
            <a:extLst>
              <a:ext uri="{FF2B5EF4-FFF2-40B4-BE49-F238E27FC236}">
                <a16:creationId xmlns:a16="http://schemas.microsoft.com/office/drawing/2014/main" id="{97410417-60C4-4FFE-AB28-3E667AEF32F4}"/>
              </a:ext>
            </a:extLst>
          </p:cNvPr>
          <p:cNvSpPr/>
          <p:nvPr/>
        </p:nvSpPr>
        <p:spPr>
          <a:xfrm>
            <a:off x="791591" y="897572"/>
            <a:ext cx="9453239" cy="5016758"/>
          </a:xfrm>
          <a:prstGeom prst="rect">
            <a:avLst/>
          </a:prstGeom>
        </p:spPr>
        <p:txBody>
          <a:bodyPr wrap="square">
            <a:spAutoFit/>
          </a:bodyPr>
          <a:lstStyle/>
          <a:p>
            <a:pPr eaLnBrk="1" hangingPunct="1">
              <a:defRPr/>
            </a:pPr>
            <a:r>
              <a:rPr lang="en-US" b="1" dirty="0">
                <a:solidFill>
                  <a:srgbClr val="990000"/>
                </a:solidFill>
              </a:rPr>
              <a:t>Examples for Pneumococcal Vaccination</a:t>
            </a:r>
          </a:p>
          <a:p>
            <a:pPr marL="574675" indent="-400050">
              <a:buClr>
                <a:srgbClr val="C00000"/>
              </a:buClr>
              <a:buFont typeface="Wingdings" panose="05000000000000000000" pitchFamily="2" charset="2"/>
              <a:buChar char="q"/>
              <a:defRPr/>
            </a:pPr>
            <a:endParaRPr lang="en-US" sz="1400" b="1" dirty="0"/>
          </a:p>
          <a:p>
            <a:pPr marL="574675" indent="-400050">
              <a:buClr>
                <a:srgbClr val="C00000"/>
              </a:buClr>
              <a:buFont typeface="Wingdings" panose="05000000000000000000" pitchFamily="2" charset="2"/>
              <a:buChar char="q"/>
              <a:defRPr/>
            </a:pPr>
            <a:r>
              <a:rPr lang="en-US" sz="1600" b="1" dirty="0">
                <a:solidFill>
                  <a:srgbClr val="FF0000"/>
                </a:solidFill>
              </a:rPr>
              <a:t>Example #3</a:t>
            </a:r>
            <a:r>
              <a:rPr lang="en-US" sz="1600" dirty="0"/>
              <a:t>: Mrs. A, who has congestive heart failure, received PPSV23 vaccine at age 62 when she was hospitalized for a broken hip. She is now 78 years old and was admitted to SB one week ago for rehabilitation. She was offered and given PCV13 on admission. </a:t>
            </a:r>
          </a:p>
          <a:p>
            <a:pPr marL="1031875" lvl="2" indent="-400050">
              <a:buClr>
                <a:srgbClr val="C00000"/>
              </a:buClr>
              <a:buFont typeface="Arial" panose="020B0604020202020204" pitchFamily="34" charset="0"/>
              <a:buChar char="•"/>
              <a:defRPr/>
            </a:pPr>
            <a:r>
              <a:rPr lang="en-US" sz="1600" b="1" dirty="0"/>
              <a:t>Coding: </a:t>
            </a:r>
            <a:r>
              <a:rPr lang="en-US" sz="1600" dirty="0"/>
              <a:t>code A as 1, yes ; skip to next section</a:t>
            </a:r>
          </a:p>
          <a:p>
            <a:pPr marL="1031875" lvl="2" indent="-400050">
              <a:buClr>
                <a:srgbClr val="C00000"/>
              </a:buClr>
              <a:buFont typeface="Arial" panose="020B0604020202020204" pitchFamily="34" charset="0"/>
              <a:buChar char="•"/>
              <a:defRPr/>
            </a:pPr>
            <a:r>
              <a:rPr lang="en-US" sz="1600" b="1" dirty="0"/>
              <a:t>Rationale: </a:t>
            </a:r>
            <a:r>
              <a:rPr lang="en-US" sz="1600" dirty="0"/>
              <a:t>Mrs. A received PPSV23 before age 65 years because she has a chronic heart disease and received PCV13 at the Assisted Living she resides at because she is age 65 years or older. She should receive another dose of PPSV23 at least 1 year after PCV13 and 5 years after the last PPSV23 dose (i.e., Mrs. A should receive 1 dose of PPSV23 at age 79 years but is currently up to date because she must wait at least 1 year since she received PCV13). </a:t>
            </a:r>
          </a:p>
          <a:p>
            <a:pPr marL="1031875" lvl="2" indent="-400050">
              <a:buClr>
                <a:srgbClr val="C00000"/>
              </a:buClr>
              <a:buFont typeface="Arial" panose="020B0604020202020204" pitchFamily="34" charset="0"/>
              <a:buChar char="•"/>
              <a:defRPr/>
            </a:pPr>
            <a:endParaRPr lang="en-US" sz="1600" b="1" dirty="0"/>
          </a:p>
          <a:p>
            <a:pPr marL="574675" indent="-574675">
              <a:buClr>
                <a:srgbClr val="C00000"/>
              </a:buClr>
              <a:buFont typeface="Wingdings" panose="05000000000000000000" pitchFamily="2" charset="2"/>
              <a:buChar char="q"/>
              <a:defRPr/>
            </a:pPr>
            <a:r>
              <a:rPr lang="en-US" sz="1600" b="1" dirty="0">
                <a:solidFill>
                  <a:srgbClr val="FF0000"/>
                </a:solidFill>
              </a:rPr>
              <a:t>Example #4:</a:t>
            </a:r>
            <a:r>
              <a:rPr lang="en-US" sz="1600" dirty="0"/>
              <a:t> Mr. T., who has a long history of smoking cigarettes, received the pneumococcal vaccine at age 62 when he was living in a congregate care community. He is now 64 years old and is being admitted to SB for chemotherapy and strengthening. He has not been offered any additional pneumococcal vaccines. </a:t>
            </a:r>
          </a:p>
          <a:p>
            <a:pPr marL="1027113" lvl="1" indent="-400050">
              <a:buClr>
                <a:srgbClr val="C00000"/>
              </a:buClr>
              <a:buFont typeface="Arial" panose="020B0604020202020204" pitchFamily="34" charset="0"/>
              <a:buChar char="•"/>
              <a:defRPr/>
            </a:pPr>
            <a:r>
              <a:rPr lang="en-US" sz="1600" b="1" dirty="0"/>
              <a:t>Coding:</a:t>
            </a:r>
            <a:r>
              <a:rPr lang="en-US" sz="1600" dirty="0"/>
              <a:t> Code A as 0, no ; and B would be coded 3, Not offered . </a:t>
            </a:r>
          </a:p>
          <a:p>
            <a:pPr marL="1027113" lvl="1" indent="-400050">
              <a:buClr>
                <a:srgbClr val="C00000"/>
              </a:buClr>
              <a:buFont typeface="Arial" panose="020B0604020202020204" pitchFamily="34" charset="0"/>
              <a:buChar char="•"/>
              <a:defRPr/>
            </a:pPr>
            <a:r>
              <a:rPr lang="en-US" sz="1600" b="1" dirty="0"/>
              <a:t>Rationale:</a:t>
            </a:r>
            <a:r>
              <a:rPr lang="en-US" sz="1600" dirty="0"/>
              <a:t> Mr. T received 1 dose of PPSV23 vaccine prior to 65 years of age because he is a smoker. Because Mr. T is now immunocompromised, he should receive PCV13 for this indication. He will also need 1 dose of PPSV23 8 weeks after PCV13 and at least 5 years after his last dose of PPSV23 (i.e., Mr. T is eligible to receive PCV13 now and 1 dose of PPSV23 at age 67). </a:t>
            </a:r>
          </a:p>
        </p:txBody>
      </p:sp>
      <p:sp>
        <p:nvSpPr>
          <p:cNvPr id="4" name="Title 3">
            <a:extLst>
              <a:ext uri="{FF2B5EF4-FFF2-40B4-BE49-F238E27FC236}">
                <a16:creationId xmlns:a16="http://schemas.microsoft.com/office/drawing/2014/main" id="{E99753F8-756A-4ED4-B630-2E95B6613205}"/>
              </a:ext>
            </a:extLst>
          </p:cNvPr>
          <p:cNvSpPr>
            <a:spLocks noGrp="1"/>
          </p:cNvSpPr>
          <p:nvPr>
            <p:ph type="title"/>
          </p:nvPr>
        </p:nvSpPr>
        <p:spPr>
          <a:xfrm>
            <a:off x="702815" y="287972"/>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Pneumococcal Vaccines Examples (cont’) </a:t>
            </a:r>
          </a:p>
        </p:txBody>
      </p:sp>
    </p:spTree>
    <p:extLst>
      <p:ext uri="{BB962C8B-B14F-4D97-AF65-F5344CB8AC3E}">
        <p14:creationId xmlns:p14="http://schemas.microsoft.com/office/powerpoint/2010/main" val="29316616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2512" y="211319"/>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2400" dirty="0"/>
              <a:t>Section 8 (Part E) Medication Reconciliation </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89</a:t>
            </a:fld>
            <a:endParaRPr lang="en-US" dirty="0"/>
          </a:p>
        </p:txBody>
      </p:sp>
      <p:sp>
        <p:nvSpPr>
          <p:cNvPr id="3" name="Rectangle 2">
            <a:extLst>
              <a:ext uri="{FF2B5EF4-FFF2-40B4-BE49-F238E27FC236}">
                <a16:creationId xmlns:a16="http://schemas.microsoft.com/office/drawing/2014/main" id="{97410417-60C4-4FFE-AB28-3E667AEF32F4}"/>
              </a:ext>
            </a:extLst>
          </p:cNvPr>
          <p:cNvSpPr/>
          <p:nvPr/>
        </p:nvSpPr>
        <p:spPr>
          <a:xfrm>
            <a:off x="443884" y="3359702"/>
            <a:ext cx="11150353" cy="3077766"/>
          </a:xfrm>
          <a:prstGeom prst="rect">
            <a:avLst/>
          </a:prstGeom>
        </p:spPr>
        <p:txBody>
          <a:bodyPr wrap="square">
            <a:spAutoFit/>
          </a:bodyPr>
          <a:lstStyle/>
          <a:p>
            <a:pPr marL="574675" indent="-400050">
              <a:buClr>
                <a:srgbClr val="C00000"/>
              </a:buClr>
              <a:buFont typeface="Wingdings" panose="05000000000000000000" pitchFamily="2" charset="2"/>
              <a:buChar char="q"/>
              <a:defRPr/>
            </a:pPr>
            <a:r>
              <a:rPr lang="en-US" sz="1500" dirty="0"/>
              <a:t>A </a:t>
            </a:r>
            <a:r>
              <a:rPr lang="en-US" sz="1500" b="1" dirty="0"/>
              <a:t>Medication Reconciliation</a:t>
            </a:r>
            <a:r>
              <a:rPr lang="en-US" sz="1500" dirty="0"/>
              <a:t> is a component of the </a:t>
            </a:r>
            <a:r>
              <a:rPr lang="en-US" sz="1500" dirty="0">
                <a:solidFill>
                  <a:srgbClr val="C00000"/>
                </a:solidFill>
              </a:rPr>
              <a:t>DRUG REGIMEN REVIEW</a:t>
            </a:r>
          </a:p>
          <a:p>
            <a:pPr marL="574675" indent="-400050">
              <a:buClr>
                <a:srgbClr val="C00000"/>
              </a:buClr>
              <a:buFont typeface="Wingdings" panose="05000000000000000000" pitchFamily="2" charset="2"/>
              <a:buChar char="q"/>
              <a:defRPr/>
            </a:pPr>
            <a:endParaRPr lang="en-US" sz="1500" dirty="0">
              <a:solidFill>
                <a:srgbClr val="990000"/>
              </a:solidFill>
              <a:latin typeface="+mj-lt"/>
            </a:endParaRPr>
          </a:p>
          <a:p>
            <a:pPr marL="574675" indent="-400050">
              <a:buClr>
                <a:srgbClr val="C00000"/>
              </a:buClr>
              <a:buFont typeface="Wingdings" panose="05000000000000000000" pitchFamily="2" charset="2"/>
              <a:buChar char="q"/>
              <a:defRPr/>
            </a:pPr>
            <a:r>
              <a:rPr lang="en-US" sz="1500" dirty="0">
                <a:solidFill>
                  <a:srgbClr val="990000"/>
                </a:solidFill>
                <a:latin typeface="+mj-lt"/>
              </a:rPr>
              <a:t>Drug Regimen Review Definition </a:t>
            </a:r>
            <a:r>
              <a:rPr lang="en-US" sz="1500" dirty="0">
                <a:latin typeface="+mj-lt"/>
              </a:rPr>
              <a:t>- </a:t>
            </a:r>
            <a:r>
              <a:rPr lang="en-US" sz="1500" dirty="0"/>
              <a:t>A drug regimen review includes medication reconciliation, a review of all medications a patient is currently using, and a review of the drug regimen to identify, and if possible, prevent potential clinically significant medication adverse consequences. The drug regimen review includes all medications, prescribed and over the counter (OTC), nutritional supplements, vitamins, and homeopathic and herbal products, administered by any route. It also includes total parenteral nutrition (TPN) and oxygen. </a:t>
            </a:r>
          </a:p>
          <a:p>
            <a:pPr marL="1031875" lvl="1" indent="-400050">
              <a:buClr>
                <a:srgbClr val="C00000"/>
              </a:buClr>
              <a:buFont typeface="Arial" panose="020B0604020202020204" pitchFamily="34" charset="0"/>
              <a:buChar char="•"/>
              <a:defRPr/>
            </a:pPr>
            <a:r>
              <a:rPr lang="en-US" sz="1500" dirty="0"/>
              <a:t>Hopefully your pharmacist is completing and documenting the drug regimen review</a:t>
            </a:r>
          </a:p>
          <a:p>
            <a:pPr marL="1031875" lvl="1" indent="-400050">
              <a:buClr>
                <a:srgbClr val="C00000"/>
              </a:buClr>
              <a:buFont typeface="Arial" panose="020B0604020202020204" pitchFamily="34" charset="0"/>
              <a:buChar char="•"/>
              <a:defRPr/>
            </a:pPr>
            <a:r>
              <a:rPr lang="en-US" sz="1500" dirty="0"/>
              <a:t>If nursing is completing the medication reconciliation component, this is shared with the pharmacist and confirmed, updated if necessary </a:t>
            </a:r>
          </a:p>
          <a:p>
            <a:pPr marL="1031875" lvl="1" indent="-400050">
              <a:buClr>
                <a:srgbClr val="C00000"/>
              </a:buClr>
              <a:buFont typeface="Arial" panose="020B0604020202020204" pitchFamily="34" charset="0"/>
              <a:buChar char="•"/>
              <a:defRPr/>
            </a:pPr>
            <a:endParaRPr lang="en-US" sz="1500" dirty="0"/>
          </a:p>
          <a:p>
            <a:pPr marL="574675" indent="-400050">
              <a:buClr>
                <a:srgbClr val="C00000"/>
              </a:buClr>
              <a:buFont typeface="Wingdings" panose="05000000000000000000" pitchFamily="2" charset="2"/>
              <a:buChar char="q"/>
              <a:defRPr/>
            </a:pPr>
            <a:r>
              <a:rPr lang="en-US" sz="1500" dirty="0"/>
              <a:t>Best practice dictates that a comprehensive medication  reconciliation is completed and documented as well as passed on to the patient and next provider – this too should be documented</a:t>
            </a:r>
          </a:p>
          <a:p>
            <a:pPr marL="574675" indent="-400050">
              <a:buClr>
                <a:srgbClr val="C00000"/>
              </a:buClr>
              <a:buFont typeface="Wingdings" panose="05000000000000000000" pitchFamily="2" charset="2"/>
              <a:buChar char="q"/>
              <a:defRPr/>
            </a:pPr>
            <a:endParaRPr lang="en-US" sz="1400" b="1" dirty="0"/>
          </a:p>
        </p:txBody>
      </p:sp>
      <p:pic>
        <p:nvPicPr>
          <p:cNvPr id="2" name="Picture 1">
            <a:extLst>
              <a:ext uri="{FF2B5EF4-FFF2-40B4-BE49-F238E27FC236}">
                <a16:creationId xmlns:a16="http://schemas.microsoft.com/office/drawing/2014/main" id="{175B7F9B-6097-496D-AF6F-B55BD3EA4D1F}"/>
              </a:ext>
            </a:extLst>
          </p:cNvPr>
          <p:cNvPicPr>
            <a:picLocks noChangeAspect="1"/>
          </p:cNvPicPr>
          <p:nvPr/>
        </p:nvPicPr>
        <p:blipFill>
          <a:blip r:embed="rId2"/>
          <a:stretch>
            <a:fillRect/>
          </a:stretch>
        </p:blipFill>
        <p:spPr>
          <a:xfrm>
            <a:off x="742512" y="902559"/>
            <a:ext cx="5885714" cy="2457143"/>
          </a:xfrm>
          <a:prstGeom prst="rect">
            <a:avLst/>
          </a:prstGeom>
          <a:ln>
            <a:solidFill>
              <a:schemeClr val="accent1"/>
            </a:solidFill>
          </a:ln>
        </p:spPr>
      </p:pic>
      <p:sp>
        <p:nvSpPr>
          <p:cNvPr id="5" name="Rectangle 4">
            <a:extLst>
              <a:ext uri="{FF2B5EF4-FFF2-40B4-BE49-F238E27FC236}">
                <a16:creationId xmlns:a16="http://schemas.microsoft.com/office/drawing/2014/main" id="{2E9102F0-F698-472C-AE0E-0623DA80C4DC}"/>
              </a:ext>
            </a:extLst>
          </p:cNvPr>
          <p:cNvSpPr/>
          <p:nvPr/>
        </p:nvSpPr>
        <p:spPr>
          <a:xfrm>
            <a:off x="6926854" y="1175744"/>
            <a:ext cx="4030461" cy="2062103"/>
          </a:xfrm>
          <a:prstGeom prst="rect">
            <a:avLst/>
          </a:prstGeom>
          <a:solidFill>
            <a:schemeClr val="accent1">
              <a:lumMod val="20000"/>
              <a:lumOff val="80000"/>
            </a:schemeClr>
          </a:solidFill>
          <a:ln>
            <a:solidFill>
              <a:schemeClr val="accent1"/>
            </a:solidFill>
          </a:ln>
        </p:spPr>
        <p:txBody>
          <a:bodyPr wrap="square">
            <a:spAutoFit/>
          </a:bodyPr>
          <a:lstStyle/>
          <a:p>
            <a:pPr eaLnBrk="1" hangingPunct="1">
              <a:defRPr/>
            </a:pPr>
            <a:r>
              <a:rPr lang="en-US" sz="1600" dirty="0">
                <a:latin typeface="+mj-lt"/>
              </a:rPr>
              <a:t>Thorough Drug Regimen Review including Medication Reconciliation along with patient/family education and provision of tools for home administration could go a long way in preventing side effects and ED visit or readmissions due to issues caused by duplication or missed doses </a:t>
            </a:r>
          </a:p>
        </p:txBody>
      </p:sp>
    </p:spTree>
    <p:extLst>
      <p:ext uri="{BB962C8B-B14F-4D97-AF65-F5344CB8AC3E}">
        <p14:creationId xmlns:p14="http://schemas.microsoft.com/office/powerpoint/2010/main" val="758078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8B920-7D4A-EED6-4ECC-20B758A89298}"/>
              </a:ext>
            </a:extLst>
          </p:cNvPr>
          <p:cNvSpPr>
            <a:spLocks noGrp="1"/>
          </p:cNvSpPr>
          <p:nvPr>
            <p:ph type="title"/>
          </p:nvPr>
        </p:nvSpPr>
        <p:spPr/>
        <p:txBody>
          <a:bodyPr>
            <a:normAutofit/>
          </a:bodyPr>
          <a:lstStyle/>
          <a:p>
            <a:r>
              <a:rPr lang="en-US" sz="2400" dirty="0"/>
              <a:t>Section 1: Identification Information (A thru E)</a:t>
            </a:r>
          </a:p>
        </p:txBody>
      </p:sp>
      <p:sp>
        <p:nvSpPr>
          <p:cNvPr id="3" name="Slide Number Placeholder 2">
            <a:extLst>
              <a:ext uri="{FF2B5EF4-FFF2-40B4-BE49-F238E27FC236}">
                <a16:creationId xmlns:a16="http://schemas.microsoft.com/office/drawing/2014/main" id="{E812172B-34F8-D38E-DDC2-838D6A7DE30E}"/>
              </a:ext>
            </a:extLst>
          </p:cNvPr>
          <p:cNvSpPr>
            <a:spLocks noGrp="1"/>
          </p:cNvSpPr>
          <p:nvPr>
            <p:ph type="sldNum" sz="quarter" idx="10"/>
          </p:nvPr>
        </p:nvSpPr>
        <p:spPr/>
        <p:txBody>
          <a:bodyPr/>
          <a:lstStyle/>
          <a:p>
            <a:fld id="{0C4D3072-55D1-454B-BEA1-4FCB63513747}" type="slidenum">
              <a:rPr lang="en-US" smtClean="0"/>
              <a:pPr/>
              <a:t>9</a:t>
            </a:fld>
            <a:endParaRPr lang="en-US" dirty="0"/>
          </a:p>
        </p:txBody>
      </p:sp>
      <p:pic>
        <p:nvPicPr>
          <p:cNvPr id="6" name="Content Placeholder 5">
            <a:extLst>
              <a:ext uri="{FF2B5EF4-FFF2-40B4-BE49-F238E27FC236}">
                <a16:creationId xmlns:a16="http://schemas.microsoft.com/office/drawing/2014/main" id="{C83C5657-0F8D-E832-5437-FE7541E7A498}"/>
              </a:ext>
            </a:extLst>
          </p:cNvPr>
          <p:cNvPicPr>
            <a:picLocks noGrp="1" noChangeAspect="1"/>
          </p:cNvPicPr>
          <p:nvPr>
            <p:ph sz="quarter" idx="11"/>
          </p:nvPr>
        </p:nvPicPr>
        <p:blipFill>
          <a:blip r:embed="rId2"/>
          <a:stretch>
            <a:fillRect/>
          </a:stretch>
        </p:blipFill>
        <p:spPr>
          <a:xfrm>
            <a:off x="3445561" y="929481"/>
            <a:ext cx="4999037" cy="4999037"/>
          </a:xfrm>
        </p:spPr>
      </p:pic>
    </p:spTree>
    <p:extLst>
      <p:ext uri="{BB962C8B-B14F-4D97-AF65-F5344CB8AC3E}">
        <p14:creationId xmlns:p14="http://schemas.microsoft.com/office/powerpoint/2010/main" val="4250229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7153" y="275644"/>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2400" dirty="0"/>
              <a:t>CAH SB Program PI Plan </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DDB23D8-D88F-4FF9-8FC5-CF72CE79B248}" type="slidenum">
              <a:rPr lang="en-US" smtClean="0"/>
              <a:pPr>
                <a:defRPr/>
              </a:pPr>
              <a:t>90</a:t>
            </a:fld>
            <a:endParaRPr lang="en-US" dirty="0"/>
          </a:p>
        </p:txBody>
      </p:sp>
      <p:sp>
        <p:nvSpPr>
          <p:cNvPr id="3" name="Rectangle 2">
            <a:extLst>
              <a:ext uri="{FF2B5EF4-FFF2-40B4-BE49-F238E27FC236}">
                <a16:creationId xmlns:a16="http://schemas.microsoft.com/office/drawing/2014/main" id="{97410417-60C4-4FFE-AB28-3E667AEF32F4}"/>
              </a:ext>
            </a:extLst>
          </p:cNvPr>
          <p:cNvSpPr/>
          <p:nvPr/>
        </p:nvSpPr>
        <p:spPr>
          <a:xfrm>
            <a:off x="787153" y="768356"/>
            <a:ext cx="10617693" cy="5509200"/>
          </a:xfrm>
          <a:prstGeom prst="rect">
            <a:avLst/>
          </a:prstGeom>
        </p:spPr>
        <p:txBody>
          <a:bodyPr wrap="square">
            <a:spAutoFit/>
          </a:bodyPr>
          <a:lstStyle/>
          <a:p>
            <a:pPr marL="285750" indent="-285750">
              <a:buClr>
                <a:srgbClr val="C00000"/>
              </a:buClr>
              <a:buFont typeface="Wingdings" panose="05000000000000000000" pitchFamily="2" charset="2"/>
              <a:buChar char="q"/>
            </a:pPr>
            <a:r>
              <a:rPr lang="en-US" sz="1600" dirty="0"/>
              <a:t>The </a:t>
            </a:r>
            <a:r>
              <a:rPr lang="en-US" sz="1600" b="1" dirty="0">
                <a:solidFill>
                  <a:srgbClr val="FF0000"/>
                </a:solidFill>
              </a:rPr>
              <a:t>only other documentation for your SB program PI </a:t>
            </a:r>
            <a:r>
              <a:rPr lang="en-US" sz="1600" dirty="0"/>
              <a:t>that is recommended but not part of this project are your internal analysis of the following:</a:t>
            </a:r>
          </a:p>
          <a:p>
            <a:pPr marL="742950" lvl="1" indent="-285750">
              <a:buClr>
                <a:srgbClr val="C00000"/>
              </a:buClr>
              <a:buFont typeface="Arial" panose="020B0604020202020204" pitchFamily="34" charset="0"/>
              <a:buChar char="•"/>
            </a:pPr>
            <a:endParaRPr lang="en-US" sz="1600" dirty="0"/>
          </a:p>
          <a:p>
            <a:pPr marL="742950" lvl="1" indent="-285750">
              <a:buClr>
                <a:srgbClr val="C00000"/>
              </a:buClr>
              <a:buFont typeface="Arial" panose="020B0604020202020204" pitchFamily="34" charset="0"/>
              <a:buChar char="•"/>
            </a:pPr>
            <a:r>
              <a:rPr lang="en-US" sz="1600" dirty="0">
                <a:solidFill>
                  <a:srgbClr val="FF0000"/>
                </a:solidFill>
              </a:rPr>
              <a:t>Reviews of LAMA </a:t>
            </a:r>
            <a:r>
              <a:rPr lang="en-US" sz="1600" dirty="0"/>
              <a:t>and unexpected deaths during the program or w/in 30 days post discharge, </a:t>
            </a:r>
          </a:p>
          <a:p>
            <a:pPr marL="742950" lvl="1" indent="-285750">
              <a:buClr>
                <a:srgbClr val="C00000"/>
              </a:buClr>
              <a:buFont typeface="Arial" panose="020B0604020202020204" pitchFamily="34" charset="0"/>
              <a:buChar char="•"/>
            </a:pPr>
            <a:r>
              <a:rPr lang="en-US" sz="1600" dirty="0">
                <a:solidFill>
                  <a:srgbClr val="FF0000"/>
                </a:solidFill>
              </a:rPr>
              <a:t>Outcome of the Clinical follow-up</a:t>
            </a:r>
            <a:r>
              <a:rPr lang="en-US" sz="1600" dirty="0"/>
              <a:t> calls (based on questions asked),</a:t>
            </a:r>
          </a:p>
          <a:p>
            <a:pPr marL="742950" lvl="1" indent="-285750">
              <a:buClr>
                <a:srgbClr val="C00000"/>
              </a:buClr>
              <a:buFont typeface="Arial" panose="020B0604020202020204" pitchFamily="34" charset="0"/>
              <a:buChar char="•"/>
            </a:pPr>
            <a:r>
              <a:rPr lang="en-US" sz="1600" dirty="0"/>
              <a:t>Reviews of </a:t>
            </a:r>
            <a:r>
              <a:rPr lang="en-US" sz="1600" dirty="0">
                <a:solidFill>
                  <a:srgbClr val="FF0000"/>
                </a:solidFill>
              </a:rPr>
              <a:t>return to acute </a:t>
            </a:r>
            <a:r>
              <a:rPr lang="en-US" sz="1600" dirty="0"/>
              <a:t>during the program or within 30 days post discharge, and</a:t>
            </a:r>
          </a:p>
          <a:p>
            <a:pPr marL="742950" lvl="1" indent="-285750">
              <a:buClr>
                <a:srgbClr val="C00000"/>
              </a:buClr>
              <a:buFont typeface="Arial" panose="020B0604020202020204" pitchFamily="34" charset="0"/>
              <a:buChar char="•"/>
            </a:pPr>
            <a:r>
              <a:rPr lang="en-US" sz="1600" dirty="0"/>
              <a:t>Reviews of </a:t>
            </a:r>
            <a:r>
              <a:rPr lang="en-US" sz="1600" dirty="0">
                <a:solidFill>
                  <a:srgbClr val="FF0000"/>
                </a:solidFill>
              </a:rPr>
              <a:t>visits to ED/Observation </a:t>
            </a:r>
            <a:r>
              <a:rPr lang="en-US" sz="1600" dirty="0"/>
              <a:t>within 30 days post SB discharge</a:t>
            </a:r>
          </a:p>
          <a:p>
            <a:pPr marL="742950" lvl="1" indent="-285750">
              <a:buClr>
                <a:srgbClr val="C00000"/>
              </a:buClr>
              <a:buFont typeface="Arial" panose="020B0604020202020204" pitchFamily="34" charset="0"/>
              <a:buChar char="•"/>
            </a:pPr>
            <a:endParaRPr lang="en-US" sz="1600" dirty="0"/>
          </a:p>
          <a:p>
            <a:pPr marL="285750" indent="-285750">
              <a:buClr>
                <a:srgbClr val="C00000"/>
              </a:buClr>
              <a:buFont typeface="Wingdings" panose="05000000000000000000" pitchFamily="2" charset="2"/>
              <a:buChar char="q"/>
            </a:pPr>
            <a:r>
              <a:rPr lang="en-US" sz="1600" dirty="0"/>
              <a:t>Adding the above to your PI plan would render a </a:t>
            </a:r>
            <a:r>
              <a:rPr lang="en-US" sz="1600" dirty="0">
                <a:solidFill>
                  <a:srgbClr val="FF0000"/>
                </a:solidFill>
              </a:rPr>
              <a:t>comprehensive program</a:t>
            </a:r>
          </a:p>
          <a:p>
            <a:pPr marL="285750" indent="-285750">
              <a:buClr>
                <a:srgbClr val="C00000"/>
              </a:buClr>
              <a:buFont typeface="Wingdings" panose="05000000000000000000" pitchFamily="2" charset="2"/>
              <a:buChar char="q"/>
            </a:pPr>
            <a:endParaRPr lang="en-US" sz="1600" dirty="0"/>
          </a:p>
          <a:p>
            <a:pPr marL="285750" indent="-285750">
              <a:buClr>
                <a:srgbClr val="C00000"/>
              </a:buClr>
              <a:buFont typeface="Wingdings" panose="05000000000000000000" pitchFamily="2" charset="2"/>
              <a:buChar char="q"/>
            </a:pPr>
            <a:r>
              <a:rPr lang="en-US" sz="1600" dirty="0"/>
              <a:t>Your CAH PI Minutes would include:</a:t>
            </a:r>
          </a:p>
          <a:p>
            <a:pPr marL="742950" lvl="1" indent="-285750">
              <a:buClr>
                <a:srgbClr val="C00000"/>
              </a:buClr>
              <a:buFont typeface="Arial" panose="020B0604020202020204" pitchFamily="34" charset="0"/>
              <a:buChar char="•"/>
            </a:pPr>
            <a:endParaRPr lang="en-US" sz="1600" dirty="0"/>
          </a:p>
          <a:p>
            <a:pPr marL="742950" lvl="1" indent="-285750">
              <a:buClr>
                <a:srgbClr val="C00000"/>
              </a:buClr>
              <a:buFont typeface="Arial" panose="020B0604020202020204" pitchFamily="34" charset="0"/>
              <a:buChar char="•"/>
            </a:pPr>
            <a:r>
              <a:rPr lang="en-US" sz="1600" dirty="0"/>
              <a:t>QAPI reports from the portal, </a:t>
            </a:r>
          </a:p>
          <a:p>
            <a:pPr marL="742950" lvl="1" indent="-285750">
              <a:buClr>
                <a:srgbClr val="C00000"/>
              </a:buClr>
              <a:buFont typeface="Arial" panose="020B0604020202020204" pitchFamily="34" charset="0"/>
              <a:buChar char="•"/>
            </a:pPr>
            <a:r>
              <a:rPr lang="en-US" sz="1600" dirty="0"/>
              <a:t>Outcome from the above reviews if applicable</a:t>
            </a:r>
          </a:p>
          <a:p>
            <a:pPr marL="742950" lvl="1" indent="-285750">
              <a:buClr>
                <a:srgbClr val="C00000"/>
              </a:buClr>
              <a:buFont typeface="Arial" panose="020B0604020202020204" pitchFamily="34" charset="0"/>
              <a:buChar char="•"/>
            </a:pPr>
            <a:r>
              <a:rPr lang="en-US" sz="1600" dirty="0"/>
              <a:t>Analysis, plan and outcome of components in need of process improvement as applicable for:</a:t>
            </a:r>
          </a:p>
          <a:p>
            <a:pPr marL="1200150" lvl="2" indent="-285750">
              <a:buClr>
                <a:srgbClr val="C00000"/>
              </a:buClr>
              <a:buFont typeface="Arial" panose="020B0604020202020204" pitchFamily="34" charset="0"/>
              <a:buChar char="•"/>
            </a:pPr>
            <a:r>
              <a:rPr lang="en-US" sz="1600" dirty="0"/>
              <a:t>Return to Acute, D/C to Community, Readmission to acute within 30-days post D?C</a:t>
            </a:r>
          </a:p>
          <a:p>
            <a:pPr marL="1200150" lvl="2" indent="-285750">
              <a:buClr>
                <a:srgbClr val="C00000"/>
              </a:buClr>
              <a:buFont typeface="Arial" panose="020B0604020202020204" pitchFamily="34" charset="0"/>
              <a:buChar char="•"/>
            </a:pPr>
            <a:r>
              <a:rPr lang="en-US" sz="1600" dirty="0"/>
              <a:t>Goal setting</a:t>
            </a:r>
          </a:p>
          <a:p>
            <a:pPr marL="1200150" lvl="2" indent="-285750">
              <a:buClr>
                <a:srgbClr val="C00000"/>
              </a:buClr>
              <a:buFont typeface="Arial" panose="020B0604020202020204" pitchFamily="34" charset="0"/>
              <a:buChar char="•"/>
            </a:pPr>
            <a:r>
              <a:rPr lang="en-US" sz="1600" dirty="0"/>
              <a:t>Self-Care &amp; Mobility Functional outcome (Improvement and Risk-Adjusted)</a:t>
            </a:r>
          </a:p>
          <a:p>
            <a:pPr marL="1200150" lvl="2" indent="-285750">
              <a:buClr>
                <a:srgbClr val="C00000"/>
              </a:buClr>
              <a:buFont typeface="Arial" panose="020B0604020202020204" pitchFamily="34" charset="0"/>
              <a:buChar char="•"/>
            </a:pPr>
            <a:r>
              <a:rPr lang="en-US" sz="1600" dirty="0"/>
              <a:t>Others as applicable (falls, decubitus ulcer/injury, nosocomial infection, vaccination, medication reconciliation)</a:t>
            </a:r>
          </a:p>
          <a:p>
            <a:pPr marL="1200150" lvl="2" indent="-285750">
              <a:buClr>
                <a:srgbClr val="C00000"/>
              </a:buClr>
              <a:buFont typeface="Arial" panose="020B0604020202020204" pitchFamily="34" charset="0"/>
              <a:buChar char="•"/>
            </a:pPr>
            <a:endParaRPr lang="en-US" sz="1600" dirty="0"/>
          </a:p>
          <a:p>
            <a:pPr marL="285750" indent="-285750">
              <a:buClr>
                <a:srgbClr val="C00000"/>
              </a:buClr>
              <a:buFont typeface="Wingdings" panose="05000000000000000000" pitchFamily="2" charset="2"/>
              <a:buChar char="q"/>
            </a:pPr>
            <a:r>
              <a:rPr lang="en-US" sz="1600" b="1" dirty="0">
                <a:solidFill>
                  <a:srgbClr val="FF0000"/>
                </a:solidFill>
              </a:rPr>
              <a:t>Allows you a 5-key Quality measure report for the Choice Letter  - reach out to Paula Knowlton (</a:t>
            </a:r>
            <a:r>
              <a:rPr lang="en-US" sz="1600" b="1" dirty="0">
                <a:solidFill>
                  <a:srgbClr val="FF0000"/>
                </a:solidFill>
                <a:hlinkClick r:id="rId2"/>
              </a:rPr>
              <a:t>pknowlton@stroudwater.com</a:t>
            </a:r>
            <a:r>
              <a:rPr lang="en-US" sz="1600" b="1" dirty="0">
                <a:solidFill>
                  <a:srgbClr val="FF0000"/>
                </a:solidFill>
              </a:rPr>
              <a:t>) if you need  training/retraining on how  to pull this report</a:t>
            </a:r>
          </a:p>
        </p:txBody>
      </p:sp>
    </p:spTree>
    <p:extLst>
      <p:ext uri="{BB962C8B-B14F-4D97-AF65-F5344CB8AC3E}">
        <p14:creationId xmlns:p14="http://schemas.microsoft.com/office/powerpoint/2010/main" val="12489881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904D-7EA6-B1FF-5F70-6C46D2527662}"/>
              </a:ext>
            </a:extLst>
          </p:cNvPr>
          <p:cNvSpPr>
            <a:spLocks noGrp="1"/>
          </p:cNvSpPr>
          <p:nvPr>
            <p:ph type="title"/>
          </p:nvPr>
        </p:nvSpPr>
        <p:spPr/>
        <p:txBody>
          <a:bodyPr>
            <a:normAutofit/>
          </a:bodyPr>
          <a:lstStyle/>
          <a:p>
            <a:r>
              <a:rPr lang="en-US" sz="2400" dirty="0"/>
              <a:t>PI Measure Definitions</a:t>
            </a:r>
          </a:p>
        </p:txBody>
      </p:sp>
      <p:sp>
        <p:nvSpPr>
          <p:cNvPr id="3" name="Slide Number Placeholder 2">
            <a:extLst>
              <a:ext uri="{FF2B5EF4-FFF2-40B4-BE49-F238E27FC236}">
                <a16:creationId xmlns:a16="http://schemas.microsoft.com/office/drawing/2014/main" id="{7CBB2564-71B6-9608-C4AD-E39BD80FE88C}"/>
              </a:ext>
            </a:extLst>
          </p:cNvPr>
          <p:cNvSpPr>
            <a:spLocks noGrp="1"/>
          </p:cNvSpPr>
          <p:nvPr>
            <p:ph type="sldNum" sz="quarter" idx="10"/>
          </p:nvPr>
        </p:nvSpPr>
        <p:spPr/>
        <p:txBody>
          <a:bodyPr/>
          <a:lstStyle/>
          <a:p>
            <a:fld id="{0C4D3072-55D1-454B-BEA1-4FCB63513747}" type="slidenum">
              <a:rPr lang="en-US" smtClean="0"/>
              <a:pPr/>
              <a:t>91</a:t>
            </a:fld>
            <a:endParaRPr lang="en-US" dirty="0"/>
          </a:p>
        </p:txBody>
      </p:sp>
      <p:pic>
        <p:nvPicPr>
          <p:cNvPr id="1026" name="Picture 2" descr="See the source image">
            <a:extLst>
              <a:ext uri="{FF2B5EF4-FFF2-40B4-BE49-F238E27FC236}">
                <a16:creationId xmlns:a16="http://schemas.microsoft.com/office/drawing/2014/main" id="{7FD32AB7-EE05-89BB-53FB-798B0FB27D0A}"/>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7184953" y="1873189"/>
            <a:ext cx="3627922" cy="25129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1595A11-076C-208E-74BF-9C9FDB4DA676}"/>
              </a:ext>
            </a:extLst>
          </p:cNvPr>
          <p:cNvPicPr>
            <a:picLocks noChangeAspect="1"/>
          </p:cNvPicPr>
          <p:nvPr/>
        </p:nvPicPr>
        <p:blipFill>
          <a:blip r:embed="rId3"/>
          <a:stretch>
            <a:fillRect/>
          </a:stretch>
        </p:blipFill>
        <p:spPr>
          <a:xfrm>
            <a:off x="838200" y="1363033"/>
            <a:ext cx="6031770" cy="4131933"/>
          </a:xfrm>
          <a:prstGeom prst="rect">
            <a:avLst/>
          </a:prstGeom>
        </p:spPr>
      </p:pic>
    </p:spTree>
    <p:extLst>
      <p:ext uri="{BB962C8B-B14F-4D97-AF65-F5344CB8AC3E}">
        <p14:creationId xmlns:p14="http://schemas.microsoft.com/office/powerpoint/2010/main" val="38145881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7BFB-5613-456E-62E7-374D85E91260}"/>
              </a:ext>
            </a:extLst>
          </p:cNvPr>
          <p:cNvSpPr>
            <a:spLocks noGrp="1"/>
          </p:cNvSpPr>
          <p:nvPr>
            <p:ph type="title"/>
          </p:nvPr>
        </p:nvSpPr>
        <p:spPr/>
        <p:txBody>
          <a:bodyPr>
            <a:normAutofit/>
          </a:bodyPr>
          <a:lstStyle/>
          <a:p>
            <a:r>
              <a:rPr lang="en-US" sz="2400" dirty="0"/>
              <a:t>PI Measure Definitions</a:t>
            </a:r>
          </a:p>
        </p:txBody>
      </p:sp>
      <p:sp>
        <p:nvSpPr>
          <p:cNvPr id="3" name="Slide Number Placeholder 2">
            <a:extLst>
              <a:ext uri="{FF2B5EF4-FFF2-40B4-BE49-F238E27FC236}">
                <a16:creationId xmlns:a16="http://schemas.microsoft.com/office/drawing/2014/main" id="{53513C67-2448-8CD6-1BBF-B47E094C33A1}"/>
              </a:ext>
            </a:extLst>
          </p:cNvPr>
          <p:cNvSpPr>
            <a:spLocks noGrp="1"/>
          </p:cNvSpPr>
          <p:nvPr>
            <p:ph type="sldNum" sz="quarter" idx="10"/>
          </p:nvPr>
        </p:nvSpPr>
        <p:spPr/>
        <p:txBody>
          <a:bodyPr/>
          <a:lstStyle/>
          <a:p>
            <a:fld id="{0C4D3072-55D1-454B-BEA1-4FCB63513747}" type="slidenum">
              <a:rPr lang="en-US" smtClean="0"/>
              <a:pPr/>
              <a:t>92</a:t>
            </a:fld>
            <a:endParaRPr lang="en-US" dirty="0"/>
          </a:p>
        </p:txBody>
      </p:sp>
      <p:sp>
        <p:nvSpPr>
          <p:cNvPr id="4" name="Content Placeholder 3">
            <a:extLst>
              <a:ext uri="{FF2B5EF4-FFF2-40B4-BE49-F238E27FC236}">
                <a16:creationId xmlns:a16="http://schemas.microsoft.com/office/drawing/2014/main" id="{0753FEAD-29F7-5C6A-C697-1951C128830B}"/>
              </a:ext>
            </a:extLst>
          </p:cNvPr>
          <p:cNvSpPr>
            <a:spLocks noGrp="1"/>
          </p:cNvSpPr>
          <p:nvPr>
            <p:ph sz="quarter" idx="11"/>
          </p:nvPr>
        </p:nvSpPr>
        <p:spPr>
          <a:xfrm>
            <a:off x="838200" y="914709"/>
            <a:ext cx="10515600" cy="4999037"/>
          </a:xfrm>
        </p:spPr>
        <p:txBody>
          <a:bodyPr>
            <a:normAutofit/>
          </a:bodyPr>
          <a:lstStyle/>
          <a:p>
            <a:r>
              <a:rPr lang="en-US" dirty="0"/>
              <a:t># of Discharges = Total number of discharges includes the number of excluded patients </a:t>
            </a:r>
          </a:p>
          <a:p>
            <a:r>
              <a:rPr lang="en-US" dirty="0"/>
              <a:t># of SB Days = Total number of days where there are patients in swing bed for time period</a:t>
            </a:r>
          </a:p>
          <a:p>
            <a:r>
              <a:rPr lang="en-US" dirty="0"/>
              <a:t>Average Daily Census = Total swing bed days divided by calendar days in period</a:t>
            </a:r>
          </a:p>
          <a:p>
            <a:r>
              <a:rPr lang="en-US" dirty="0"/>
              <a:t>Average Length of Stay = LOS is calculated for each patient (discharge date – admission date) then is averaged over all patients for the ALOS</a:t>
            </a:r>
          </a:p>
          <a:p>
            <a:r>
              <a:rPr lang="en-US" dirty="0"/>
              <a:t>Discharged by Entered From = % of discharges by where the patients was immediately before their swing bed admission</a:t>
            </a:r>
          </a:p>
          <a:p>
            <a:r>
              <a:rPr lang="en-US" dirty="0"/>
              <a:t>Discharges by Primary Payor = % of discharges by the type of payor</a:t>
            </a:r>
          </a:p>
          <a:p>
            <a:r>
              <a:rPr lang="en-US" dirty="0"/>
              <a:t>Discharges by Age Grouping = % of discharges by age grouping</a:t>
            </a:r>
          </a:p>
          <a:p>
            <a:pPr lvl="1">
              <a:buFont typeface="Arial" panose="020B0604020202020204" pitchFamily="34" charset="0"/>
              <a:buChar char="•"/>
            </a:pPr>
            <a:r>
              <a:rPr lang="en-US" dirty="0"/>
              <a:t>Groups are: 1) Less than 50 y.o. 2) 50-64 3) 65-74 4) 75-84 and 5) 85 and above</a:t>
            </a:r>
          </a:p>
          <a:p>
            <a:r>
              <a:rPr lang="en-US" dirty="0"/>
              <a:t>Discharges by Primary Medical Group = % of discharges by Primary Medical Condition Groups (13 groups)</a:t>
            </a:r>
          </a:p>
          <a:p>
            <a:pPr lvl="1">
              <a:buFont typeface="Arial" panose="020B0604020202020204" pitchFamily="34" charset="0"/>
              <a:buChar char="•"/>
            </a:pPr>
            <a:r>
              <a:rPr lang="en-US" dirty="0"/>
              <a:t>The 13 groups were further grouped as follows: 1) Neuro Group (1-7), 2) Ortho Group (8-11), Debility/Cardiopulmonary Conditions and 4) Medically Complex Conditions</a:t>
            </a:r>
          </a:p>
          <a:p>
            <a:pPr marL="0" indent="0">
              <a:buNone/>
            </a:pPr>
            <a:endParaRPr lang="en-US" dirty="0"/>
          </a:p>
          <a:p>
            <a:endParaRPr lang="en-US" sz="2000" b="1" dirty="0"/>
          </a:p>
          <a:p>
            <a:endParaRPr lang="en-US" sz="2000" b="1" dirty="0"/>
          </a:p>
          <a:p>
            <a:endParaRPr lang="en-US" sz="2000" b="1" dirty="0"/>
          </a:p>
          <a:p>
            <a:endParaRPr lang="en-US" sz="2000" b="1" dirty="0"/>
          </a:p>
          <a:p>
            <a:endParaRPr lang="en-US" dirty="0"/>
          </a:p>
        </p:txBody>
      </p:sp>
    </p:spTree>
    <p:extLst>
      <p:ext uri="{BB962C8B-B14F-4D97-AF65-F5344CB8AC3E}">
        <p14:creationId xmlns:p14="http://schemas.microsoft.com/office/powerpoint/2010/main" val="42679373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7BFB-5613-456E-62E7-374D85E91260}"/>
              </a:ext>
            </a:extLst>
          </p:cNvPr>
          <p:cNvSpPr>
            <a:spLocks noGrp="1"/>
          </p:cNvSpPr>
          <p:nvPr>
            <p:ph type="title"/>
          </p:nvPr>
        </p:nvSpPr>
        <p:spPr/>
        <p:txBody>
          <a:bodyPr>
            <a:normAutofit/>
          </a:bodyPr>
          <a:lstStyle/>
          <a:p>
            <a:r>
              <a:rPr lang="en-US" sz="2400" dirty="0"/>
              <a:t>PI Measure Definitions (cont’)</a:t>
            </a:r>
          </a:p>
        </p:txBody>
      </p:sp>
      <p:sp>
        <p:nvSpPr>
          <p:cNvPr id="3" name="Slide Number Placeholder 2">
            <a:extLst>
              <a:ext uri="{FF2B5EF4-FFF2-40B4-BE49-F238E27FC236}">
                <a16:creationId xmlns:a16="http://schemas.microsoft.com/office/drawing/2014/main" id="{53513C67-2448-8CD6-1BBF-B47E094C33A1}"/>
              </a:ext>
            </a:extLst>
          </p:cNvPr>
          <p:cNvSpPr>
            <a:spLocks noGrp="1"/>
          </p:cNvSpPr>
          <p:nvPr>
            <p:ph type="sldNum" sz="quarter" idx="10"/>
          </p:nvPr>
        </p:nvSpPr>
        <p:spPr/>
        <p:txBody>
          <a:bodyPr/>
          <a:lstStyle/>
          <a:p>
            <a:fld id="{0C4D3072-55D1-454B-BEA1-4FCB63513747}" type="slidenum">
              <a:rPr lang="en-US" smtClean="0"/>
              <a:pPr/>
              <a:t>93</a:t>
            </a:fld>
            <a:endParaRPr lang="en-US" dirty="0"/>
          </a:p>
        </p:txBody>
      </p:sp>
      <p:sp>
        <p:nvSpPr>
          <p:cNvPr id="4" name="Content Placeholder 3">
            <a:extLst>
              <a:ext uri="{FF2B5EF4-FFF2-40B4-BE49-F238E27FC236}">
                <a16:creationId xmlns:a16="http://schemas.microsoft.com/office/drawing/2014/main" id="{0753FEAD-29F7-5C6A-C697-1951C128830B}"/>
              </a:ext>
            </a:extLst>
          </p:cNvPr>
          <p:cNvSpPr>
            <a:spLocks noGrp="1"/>
          </p:cNvSpPr>
          <p:nvPr>
            <p:ph sz="quarter" idx="11"/>
          </p:nvPr>
        </p:nvSpPr>
        <p:spPr>
          <a:xfrm>
            <a:off x="944732" y="914709"/>
            <a:ext cx="10515600" cy="4999037"/>
          </a:xfrm>
        </p:spPr>
        <p:txBody>
          <a:bodyPr>
            <a:normAutofit fontScale="92500"/>
          </a:bodyPr>
          <a:lstStyle/>
          <a:p>
            <a:pPr>
              <a:lnSpc>
                <a:spcPct val="100000"/>
              </a:lnSpc>
              <a:buFont typeface="Wingdings" panose="05000000000000000000" pitchFamily="2" charset="2"/>
              <a:buChar char="v"/>
            </a:pPr>
            <a:r>
              <a:rPr lang="en-US" dirty="0">
                <a:highlight>
                  <a:srgbClr val="FFFF00"/>
                </a:highlight>
              </a:rPr>
              <a:t>Note: Highlighted measure definitions </a:t>
            </a:r>
            <a:r>
              <a:rPr lang="en-US" dirty="0"/>
              <a:t>in the next few slides = 5 Key PI Measures which should be shared with referral care managers/discharge planners (be it from your own CAH or elsewhere) based on CMS requirement as well data to promote your program  </a:t>
            </a:r>
          </a:p>
          <a:p>
            <a:pPr marL="0" indent="0">
              <a:lnSpc>
                <a:spcPct val="100000"/>
              </a:lnSpc>
              <a:buNone/>
            </a:pPr>
            <a:r>
              <a:rPr lang="en-US" dirty="0"/>
              <a:t>***********************************************************************************</a:t>
            </a:r>
          </a:p>
          <a:p>
            <a:pPr>
              <a:lnSpc>
                <a:spcPct val="100000"/>
              </a:lnSpc>
            </a:pPr>
            <a:r>
              <a:rPr lang="en-US" dirty="0"/>
              <a:t>ALOS by Primary Medical Group = LOS is calculated for each patient (discharge date – admission date) for each Primary Medical Condition grouping, then is averaged for the ALOS for each grouping</a:t>
            </a:r>
          </a:p>
          <a:p>
            <a:pPr>
              <a:lnSpc>
                <a:spcPct val="100000"/>
              </a:lnSpc>
            </a:pPr>
            <a:r>
              <a:rPr lang="en-US" dirty="0"/>
              <a:t>Discharges by Clinical Programs = % of discharges by clinical program (18 programs)</a:t>
            </a:r>
          </a:p>
          <a:p>
            <a:pPr>
              <a:lnSpc>
                <a:spcPct val="100000"/>
              </a:lnSpc>
            </a:pPr>
            <a:r>
              <a:rPr lang="en-US" dirty="0"/>
              <a:t>ALOS by Clinical Programs = LOS is calculated for each patient (discharge date - admission date) for each specific Clinical Program the program admitted to, and then is averaged for the ALOS for each programs</a:t>
            </a:r>
          </a:p>
          <a:p>
            <a:pPr>
              <a:lnSpc>
                <a:spcPct val="100000"/>
              </a:lnSpc>
            </a:pPr>
            <a:r>
              <a:rPr lang="en-US" dirty="0"/>
              <a:t>Discharges by Therapy Received = % of total discharges that received therapy (any discipline)</a:t>
            </a:r>
          </a:p>
          <a:p>
            <a:pPr>
              <a:lnSpc>
                <a:spcPct val="100000"/>
              </a:lnSpc>
            </a:pPr>
            <a:r>
              <a:rPr lang="en-US" dirty="0"/>
              <a:t>Discharges by Type of Therapy Received -= % of discharges that received therapy by type of therapy</a:t>
            </a:r>
          </a:p>
          <a:p>
            <a:pPr>
              <a:lnSpc>
                <a:spcPct val="100000"/>
              </a:lnSpc>
            </a:pPr>
            <a:r>
              <a:rPr lang="en-US" dirty="0">
                <a:highlight>
                  <a:srgbClr val="FFFF00"/>
                </a:highlight>
              </a:rPr>
              <a:t>Exclusions (from the Functional Improvement Scores) = Total number of exclusions and why the patient was excluded – from this, amongst others, is where we report the </a:t>
            </a:r>
            <a:r>
              <a:rPr lang="en-US" b="1" dirty="0">
                <a:solidFill>
                  <a:srgbClr val="FF0000"/>
                </a:solidFill>
                <a:highlight>
                  <a:srgbClr val="FFFF00"/>
                </a:highlight>
              </a:rPr>
              <a:t>Return to Acute during the SB Stay</a:t>
            </a:r>
          </a:p>
          <a:p>
            <a:pPr>
              <a:lnSpc>
                <a:spcPct val="100000"/>
              </a:lnSpc>
            </a:pPr>
            <a:endParaRPr lang="en-US" b="1" dirty="0">
              <a:solidFill>
                <a:srgbClr val="FF0000"/>
              </a:solidFill>
            </a:endParaRPr>
          </a:p>
          <a:p>
            <a:pPr>
              <a:lnSpc>
                <a:spcPct val="100000"/>
              </a:lnSpc>
            </a:pPr>
            <a:endParaRPr lang="en-US" dirty="0"/>
          </a:p>
          <a:p>
            <a:pPr>
              <a:lnSpc>
                <a:spcPct val="100000"/>
              </a:lnSpc>
            </a:pPr>
            <a:endParaRPr lang="en-US" dirty="0"/>
          </a:p>
          <a:p>
            <a:endParaRPr lang="en-US" sz="2000" b="1" dirty="0"/>
          </a:p>
          <a:p>
            <a:endParaRPr lang="en-US" b="1" dirty="0"/>
          </a:p>
          <a:p>
            <a:endParaRPr lang="en-US" sz="2000" b="1" dirty="0"/>
          </a:p>
          <a:p>
            <a:endParaRPr lang="en-US" sz="2000" b="1" dirty="0"/>
          </a:p>
          <a:p>
            <a:endParaRPr lang="en-US" sz="2000" b="1" dirty="0"/>
          </a:p>
          <a:p>
            <a:endParaRPr lang="en-US" sz="2000" b="1" dirty="0"/>
          </a:p>
          <a:p>
            <a:endParaRPr lang="en-US" dirty="0"/>
          </a:p>
        </p:txBody>
      </p:sp>
    </p:spTree>
    <p:extLst>
      <p:ext uri="{BB962C8B-B14F-4D97-AF65-F5344CB8AC3E}">
        <p14:creationId xmlns:p14="http://schemas.microsoft.com/office/powerpoint/2010/main" val="2077446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7BFB-5613-456E-62E7-374D85E91260}"/>
              </a:ext>
            </a:extLst>
          </p:cNvPr>
          <p:cNvSpPr>
            <a:spLocks noGrp="1"/>
          </p:cNvSpPr>
          <p:nvPr>
            <p:ph type="title"/>
          </p:nvPr>
        </p:nvSpPr>
        <p:spPr>
          <a:xfrm>
            <a:off x="634013" y="254599"/>
            <a:ext cx="10515600" cy="660110"/>
          </a:xfrm>
        </p:spPr>
        <p:txBody>
          <a:bodyPr>
            <a:normAutofit/>
          </a:bodyPr>
          <a:lstStyle/>
          <a:p>
            <a:r>
              <a:rPr lang="en-US" sz="2400" dirty="0"/>
              <a:t>PI Measure Definitions (cont’)</a:t>
            </a:r>
          </a:p>
        </p:txBody>
      </p:sp>
      <p:sp>
        <p:nvSpPr>
          <p:cNvPr id="3" name="Slide Number Placeholder 2">
            <a:extLst>
              <a:ext uri="{FF2B5EF4-FFF2-40B4-BE49-F238E27FC236}">
                <a16:creationId xmlns:a16="http://schemas.microsoft.com/office/drawing/2014/main" id="{53513C67-2448-8CD6-1BBF-B47E094C33A1}"/>
              </a:ext>
            </a:extLst>
          </p:cNvPr>
          <p:cNvSpPr>
            <a:spLocks noGrp="1"/>
          </p:cNvSpPr>
          <p:nvPr>
            <p:ph type="sldNum" sz="quarter" idx="10"/>
          </p:nvPr>
        </p:nvSpPr>
        <p:spPr/>
        <p:txBody>
          <a:bodyPr/>
          <a:lstStyle/>
          <a:p>
            <a:fld id="{0C4D3072-55D1-454B-BEA1-4FCB63513747}" type="slidenum">
              <a:rPr lang="en-US" smtClean="0"/>
              <a:pPr/>
              <a:t>94</a:t>
            </a:fld>
            <a:endParaRPr lang="en-US" dirty="0"/>
          </a:p>
        </p:txBody>
      </p:sp>
      <p:sp>
        <p:nvSpPr>
          <p:cNvPr id="4" name="Content Placeholder 3">
            <a:extLst>
              <a:ext uri="{FF2B5EF4-FFF2-40B4-BE49-F238E27FC236}">
                <a16:creationId xmlns:a16="http://schemas.microsoft.com/office/drawing/2014/main" id="{0753FEAD-29F7-5C6A-C697-1951C128830B}"/>
              </a:ext>
            </a:extLst>
          </p:cNvPr>
          <p:cNvSpPr>
            <a:spLocks noGrp="1"/>
          </p:cNvSpPr>
          <p:nvPr>
            <p:ph sz="quarter" idx="11"/>
          </p:nvPr>
        </p:nvSpPr>
        <p:spPr>
          <a:xfrm>
            <a:off x="634013" y="1136011"/>
            <a:ext cx="10515600" cy="4999037"/>
          </a:xfrm>
        </p:spPr>
        <p:txBody>
          <a:bodyPr>
            <a:normAutofit fontScale="77500" lnSpcReduction="20000"/>
          </a:bodyPr>
          <a:lstStyle/>
          <a:p>
            <a:pPr>
              <a:lnSpc>
                <a:spcPct val="120000"/>
              </a:lnSpc>
            </a:pPr>
            <a:r>
              <a:rPr lang="en-US" sz="2100" dirty="0"/>
              <a:t>Performance Improvement Score for Self-Care = Score is the difference between admission and discharge scores for each activity summed for every patients and divided by number of discharges without excluded patients (not risk adjusted)</a:t>
            </a:r>
          </a:p>
          <a:p>
            <a:pPr>
              <a:lnSpc>
                <a:spcPct val="120000"/>
              </a:lnSpc>
            </a:pPr>
            <a:r>
              <a:rPr lang="en-US" sz="2100" dirty="0">
                <a:highlight>
                  <a:srgbClr val="FFFF00"/>
                </a:highlight>
              </a:rPr>
              <a:t>Performance Improvement Score for </a:t>
            </a:r>
            <a:r>
              <a:rPr lang="en-US" sz="2100" b="1" dirty="0">
                <a:solidFill>
                  <a:srgbClr val="FF0000"/>
                </a:solidFill>
                <a:highlight>
                  <a:srgbClr val="FFFF00"/>
                </a:highlight>
              </a:rPr>
              <a:t>Self-Care (Risk-Adjusted)</a:t>
            </a:r>
            <a:r>
              <a:rPr lang="en-US" sz="2100" dirty="0">
                <a:highlight>
                  <a:srgbClr val="FFFF00"/>
                </a:highlight>
              </a:rPr>
              <a:t> = Percentage of patients that met or exceed the expected performance improvement score</a:t>
            </a:r>
          </a:p>
          <a:p>
            <a:pPr>
              <a:lnSpc>
                <a:spcPct val="120000"/>
              </a:lnSpc>
            </a:pPr>
            <a:r>
              <a:rPr lang="en-US" sz="2100" dirty="0"/>
              <a:t>Self-Care Improvement Score by Clinical Programs = Score is the difference between admission and discharge scores for each activity summed and divided by number of discharges without excluded patients for each primary medical condition you admitted to</a:t>
            </a:r>
          </a:p>
          <a:p>
            <a:pPr>
              <a:lnSpc>
                <a:spcPct val="120000"/>
              </a:lnSpc>
            </a:pPr>
            <a:r>
              <a:rPr lang="en-US" sz="2100" dirty="0"/>
              <a:t>Self-Care Improvement Score by Clinical Programs (Risk-Adjusted) = Percentage of patients that met or exceeded the expected performance improvement score by Clinical Program</a:t>
            </a:r>
          </a:p>
          <a:p>
            <a:pPr>
              <a:lnSpc>
                <a:spcPct val="120000"/>
              </a:lnSpc>
            </a:pPr>
            <a:r>
              <a:rPr lang="en-US" sz="2100" dirty="0"/>
              <a:t>Performance Improvement Score for Mobility = Score is the difference between admission and discharge scores for each activity summed for every patients and divided by number of discharges without excluded patients (not risk adjusted)</a:t>
            </a:r>
          </a:p>
          <a:p>
            <a:pPr>
              <a:lnSpc>
                <a:spcPct val="120000"/>
              </a:lnSpc>
            </a:pPr>
            <a:r>
              <a:rPr lang="en-US" sz="2100" dirty="0">
                <a:highlight>
                  <a:srgbClr val="FFFF00"/>
                </a:highlight>
              </a:rPr>
              <a:t>Performance Improvement Score for </a:t>
            </a:r>
            <a:r>
              <a:rPr lang="en-US" sz="2100" b="1" dirty="0">
                <a:solidFill>
                  <a:srgbClr val="FF0000"/>
                </a:solidFill>
                <a:highlight>
                  <a:srgbClr val="FFFF00"/>
                </a:highlight>
              </a:rPr>
              <a:t>Mobility (Risk-Adjusted) </a:t>
            </a:r>
            <a:r>
              <a:rPr lang="en-US" sz="2100" dirty="0">
                <a:highlight>
                  <a:srgbClr val="FFFF00"/>
                </a:highlight>
              </a:rPr>
              <a:t>= Percentage of patients that met or exceed the expected performance improvement score</a:t>
            </a:r>
          </a:p>
          <a:p>
            <a:pPr>
              <a:lnSpc>
                <a:spcPct val="120000"/>
              </a:lnSpc>
            </a:pPr>
            <a:r>
              <a:rPr lang="en-US" sz="2100" dirty="0"/>
              <a:t>Mobility Improvement Score by Clinical Programs = Score is the difference between admission and discharge scores for each activity summed and divided by number of discharges without excluded patients for each primary medical condition you admitted to</a:t>
            </a:r>
          </a:p>
          <a:p>
            <a:pPr>
              <a:lnSpc>
                <a:spcPct val="120000"/>
              </a:lnSpc>
            </a:pPr>
            <a:endParaRPr lang="en-US" sz="2100" dirty="0"/>
          </a:p>
          <a:p>
            <a:endParaRPr lang="en-US" b="1" dirty="0"/>
          </a:p>
          <a:p>
            <a:endParaRPr lang="en-US" b="1" dirty="0"/>
          </a:p>
          <a:p>
            <a:endParaRPr lang="en-US" sz="2000" b="1" dirty="0"/>
          </a:p>
          <a:p>
            <a:endParaRPr lang="en-US" b="1" dirty="0"/>
          </a:p>
          <a:p>
            <a:endParaRPr lang="en-US" sz="2000" b="1" dirty="0"/>
          </a:p>
          <a:p>
            <a:endParaRPr lang="en-US" sz="2000" b="1" i="0" dirty="0">
              <a:effectLst/>
            </a:endParaRPr>
          </a:p>
          <a:p>
            <a:endParaRPr lang="en-US" sz="2000" b="1" dirty="0"/>
          </a:p>
          <a:p>
            <a:endParaRPr lang="en-US" b="1" dirty="0"/>
          </a:p>
          <a:p>
            <a:endParaRPr lang="en-US" sz="2000" b="1" dirty="0"/>
          </a:p>
          <a:p>
            <a:endParaRPr lang="en-US" sz="2000" b="1" dirty="0"/>
          </a:p>
          <a:p>
            <a:endParaRPr lang="en-US" sz="2000" b="1" dirty="0"/>
          </a:p>
          <a:p>
            <a:endParaRPr lang="en-US" sz="2000" b="1" dirty="0"/>
          </a:p>
          <a:p>
            <a:endParaRPr lang="en-US" dirty="0"/>
          </a:p>
        </p:txBody>
      </p:sp>
    </p:spTree>
    <p:extLst>
      <p:ext uri="{BB962C8B-B14F-4D97-AF65-F5344CB8AC3E}">
        <p14:creationId xmlns:p14="http://schemas.microsoft.com/office/powerpoint/2010/main" val="25660041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7BFB-5613-456E-62E7-374D85E91260}"/>
              </a:ext>
            </a:extLst>
          </p:cNvPr>
          <p:cNvSpPr>
            <a:spLocks noGrp="1"/>
          </p:cNvSpPr>
          <p:nvPr>
            <p:ph type="title"/>
          </p:nvPr>
        </p:nvSpPr>
        <p:spPr>
          <a:xfrm>
            <a:off x="696157" y="284144"/>
            <a:ext cx="10515600" cy="660110"/>
          </a:xfrm>
        </p:spPr>
        <p:txBody>
          <a:bodyPr>
            <a:normAutofit/>
          </a:bodyPr>
          <a:lstStyle/>
          <a:p>
            <a:r>
              <a:rPr lang="en-US" sz="2400" dirty="0"/>
              <a:t>PI Measure Definitions</a:t>
            </a:r>
          </a:p>
        </p:txBody>
      </p:sp>
      <p:sp>
        <p:nvSpPr>
          <p:cNvPr id="3" name="Slide Number Placeholder 2">
            <a:extLst>
              <a:ext uri="{FF2B5EF4-FFF2-40B4-BE49-F238E27FC236}">
                <a16:creationId xmlns:a16="http://schemas.microsoft.com/office/drawing/2014/main" id="{53513C67-2448-8CD6-1BBF-B47E094C33A1}"/>
              </a:ext>
            </a:extLst>
          </p:cNvPr>
          <p:cNvSpPr>
            <a:spLocks noGrp="1"/>
          </p:cNvSpPr>
          <p:nvPr>
            <p:ph type="sldNum" sz="quarter" idx="10"/>
          </p:nvPr>
        </p:nvSpPr>
        <p:spPr/>
        <p:txBody>
          <a:bodyPr/>
          <a:lstStyle/>
          <a:p>
            <a:fld id="{0C4D3072-55D1-454B-BEA1-4FCB63513747}" type="slidenum">
              <a:rPr lang="en-US" smtClean="0"/>
              <a:pPr/>
              <a:t>95</a:t>
            </a:fld>
            <a:endParaRPr lang="en-US" dirty="0"/>
          </a:p>
        </p:txBody>
      </p:sp>
      <p:sp>
        <p:nvSpPr>
          <p:cNvPr id="4" name="Content Placeholder 3">
            <a:extLst>
              <a:ext uri="{FF2B5EF4-FFF2-40B4-BE49-F238E27FC236}">
                <a16:creationId xmlns:a16="http://schemas.microsoft.com/office/drawing/2014/main" id="{0753FEAD-29F7-5C6A-C697-1951C128830B}"/>
              </a:ext>
            </a:extLst>
          </p:cNvPr>
          <p:cNvSpPr>
            <a:spLocks noGrp="1"/>
          </p:cNvSpPr>
          <p:nvPr>
            <p:ph sz="quarter" idx="11"/>
          </p:nvPr>
        </p:nvSpPr>
        <p:spPr>
          <a:xfrm>
            <a:off x="696157" y="914709"/>
            <a:ext cx="10515600" cy="4999037"/>
          </a:xfrm>
        </p:spPr>
        <p:txBody>
          <a:bodyPr>
            <a:normAutofit/>
          </a:bodyPr>
          <a:lstStyle/>
          <a:p>
            <a:pPr>
              <a:lnSpc>
                <a:spcPct val="110000"/>
              </a:lnSpc>
            </a:pPr>
            <a:r>
              <a:rPr lang="en-US" sz="1600" dirty="0"/>
              <a:t>Mobility Improvement Score by Clinical Programs (Risk-Adjusted) = Percentage of patients that met or exceeded the expected performance improvement score by Clinical Program</a:t>
            </a:r>
          </a:p>
          <a:p>
            <a:pPr>
              <a:lnSpc>
                <a:spcPct val="110000"/>
              </a:lnSpc>
            </a:pPr>
            <a:r>
              <a:rPr lang="en-US" sz="1600" dirty="0"/>
              <a:t>% of goals met = Goals are set for activities that the patient is working on improving. Percentage of total goals set divided by total goals met or exceeded x 100</a:t>
            </a:r>
          </a:p>
          <a:p>
            <a:pPr>
              <a:lnSpc>
                <a:spcPct val="110000"/>
              </a:lnSpc>
            </a:pPr>
            <a:r>
              <a:rPr lang="en-US" sz="1600" dirty="0">
                <a:highlight>
                  <a:srgbClr val="FFFF00"/>
                </a:highlight>
              </a:rPr>
              <a:t>Discharges by Discharge Disposition = % of all discharges by disposition category (important to know what each category includes) – from which % </a:t>
            </a:r>
            <a:r>
              <a:rPr lang="en-US" sz="1600" b="1" dirty="0">
                <a:solidFill>
                  <a:srgbClr val="FF0000"/>
                </a:solidFill>
                <a:highlight>
                  <a:srgbClr val="FFFF00"/>
                </a:highlight>
              </a:rPr>
              <a:t>D/C to Community </a:t>
            </a:r>
            <a:r>
              <a:rPr lang="en-US" sz="1600" dirty="0">
                <a:highlight>
                  <a:srgbClr val="FFFF00"/>
                </a:highlight>
              </a:rPr>
              <a:t>is calculated – Community = Home (private, boarding with family/friends, Boarding Home, Home with HH), Assisted Living, ID/DD Facility </a:t>
            </a:r>
          </a:p>
          <a:p>
            <a:pPr>
              <a:lnSpc>
                <a:spcPct val="110000"/>
              </a:lnSpc>
            </a:pPr>
            <a:r>
              <a:rPr lang="en-US" sz="1600" dirty="0"/>
              <a:t>Clinical Post-Discharge Follow-Up = % of all discharges who meet criteria for a clinical follow-up call (D/C to community, home w/HH, hospice and ID/DD) that received a clinical post-follow.</a:t>
            </a:r>
          </a:p>
          <a:p>
            <a:pPr>
              <a:lnSpc>
                <a:spcPct val="110000"/>
              </a:lnSpc>
            </a:pPr>
            <a:r>
              <a:rPr lang="en-US" sz="1600" dirty="0">
                <a:highlight>
                  <a:srgbClr val="FFFF00"/>
                </a:highlight>
              </a:rPr>
              <a:t>30-Day Post-Discharge Follow-Up =  % of all discharges that met the criteria to receive a 30-day post discharge call: Community, Home w/HH, ID/DD and Hospice from where % of </a:t>
            </a:r>
            <a:r>
              <a:rPr lang="en-US" sz="1600" b="1" dirty="0">
                <a:solidFill>
                  <a:srgbClr val="FF0000"/>
                </a:solidFill>
                <a:highlight>
                  <a:srgbClr val="FFFF00"/>
                </a:highlight>
              </a:rPr>
              <a:t>Unplanned Return to Acute within 30-days Post Discharge </a:t>
            </a:r>
            <a:r>
              <a:rPr lang="en-US" sz="1600" dirty="0">
                <a:highlight>
                  <a:srgbClr val="FFFF00"/>
                </a:highlight>
              </a:rPr>
              <a:t>is derived  </a:t>
            </a:r>
          </a:p>
          <a:p>
            <a:pPr>
              <a:lnSpc>
                <a:spcPct val="110000"/>
              </a:lnSpc>
            </a:pPr>
            <a:r>
              <a:rPr lang="en-US" sz="1600" dirty="0"/>
              <a:t>Falls Rate = (# of falls/number of days in period) * 1,000 - Thus, number of falls per 1,000 patient days</a:t>
            </a:r>
          </a:p>
          <a:p>
            <a:pPr>
              <a:lnSpc>
                <a:spcPct val="110000"/>
              </a:lnSpc>
            </a:pPr>
            <a:r>
              <a:rPr lang="en-US" sz="1600" dirty="0"/>
              <a:t>Medication Reconciliation = % of total discharges that had documented medications reconciliation on admission and at discharge</a:t>
            </a:r>
          </a:p>
          <a:p>
            <a:endParaRPr lang="en-US" b="1" dirty="0"/>
          </a:p>
          <a:p>
            <a:endParaRPr lang="en-US" b="1" dirty="0"/>
          </a:p>
          <a:p>
            <a:endParaRPr lang="en-US" b="1" dirty="0"/>
          </a:p>
          <a:p>
            <a:endParaRPr lang="en-US" sz="2000" b="1" dirty="0"/>
          </a:p>
          <a:p>
            <a:endParaRPr lang="en-US" b="1" dirty="0"/>
          </a:p>
          <a:p>
            <a:endParaRPr lang="en-US" sz="2000" b="1" dirty="0"/>
          </a:p>
          <a:p>
            <a:endParaRPr lang="en-US" sz="2000" b="1" i="0" dirty="0">
              <a:effectLst/>
            </a:endParaRPr>
          </a:p>
          <a:p>
            <a:endParaRPr lang="en-US" sz="2000" b="1" dirty="0"/>
          </a:p>
          <a:p>
            <a:endParaRPr lang="en-US" b="1" dirty="0"/>
          </a:p>
          <a:p>
            <a:endParaRPr lang="en-US" sz="2000" b="1" dirty="0"/>
          </a:p>
          <a:p>
            <a:endParaRPr lang="en-US" sz="2000" b="1" dirty="0"/>
          </a:p>
          <a:p>
            <a:endParaRPr lang="en-US" sz="2000" b="1" dirty="0"/>
          </a:p>
          <a:p>
            <a:endParaRPr lang="en-US" sz="2000" b="1" dirty="0"/>
          </a:p>
          <a:p>
            <a:endParaRPr lang="en-US" dirty="0"/>
          </a:p>
        </p:txBody>
      </p:sp>
    </p:spTree>
    <p:extLst>
      <p:ext uri="{BB962C8B-B14F-4D97-AF65-F5344CB8AC3E}">
        <p14:creationId xmlns:p14="http://schemas.microsoft.com/office/powerpoint/2010/main" val="31787015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7BFB-5613-456E-62E7-374D85E91260}"/>
              </a:ext>
            </a:extLst>
          </p:cNvPr>
          <p:cNvSpPr>
            <a:spLocks noGrp="1"/>
          </p:cNvSpPr>
          <p:nvPr>
            <p:ph type="title"/>
          </p:nvPr>
        </p:nvSpPr>
        <p:spPr>
          <a:xfrm>
            <a:off x="696157" y="254599"/>
            <a:ext cx="10515600" cy="660110"/>
          </a:xfrm>
        </p:spPr>
        <p:txBody>
          <a:bodyPr>
            <a:normAutofit/>
          </a:bodyPr>
          <a:lstStyle/>
          <a:p>
            <a:r>
              <a:rPr lang="en-US" sz="2400" dirty="0"/>
              <a:t>PI Measure Definitions</a:t>
            </a:r>
          </a:p>
        </p:txBody>
      </p:sp>
      <p:sp>
        <p:nvSpPr>
          <p:cNvPr id="3" name="Slide Number Placeholder 2">
            <a:extLst>
              <a:ext uri="{FF2B5EF4-FFF2-40B4-BE49-F238E27FC236}">
                <a16:creationId xmlns:a16="http://schemas.microsoft.com/office/drawing/2014/main" id="{53513C67-2448-8CD6-1BBF-B47E094C33A1}"/>
              </a:ext>
            </a:extLst>
          </p:cNvPr>
          <p:cNvSpPr>
            <a:spLocks noGrp="1"/>
          </p:cNvSpPr>
          <p:nvPr>
            <p:ph type="sldNum" sz="quarter" idx="10"/>
          </p:nvPr>
        </p:nvSpPr>
        <p:spPr/>
        <p:txBody>
          <a:bodyPr/>
          <a:lstStyle/>
          <a:p>
            <a:fld id="{0C4D3072-55D1-454B-BEA1-4FCB63513747}" type="slidenum">
              <a:rPr lang="en-US" smtClean="0"/>
              <a:pPr/>
              <a:t>96</a:t>
            </a:fld>
            <a:endParaRPr lang="en-US" dirty="0"/>
          </a:p>
        </p:txBody>
      </p:sp>
      <p:sp>
        <p:nvSpPr>
          <p:cNvPr id="4" name="Content Placeholder 3">
            <a:extLst>
              <a:ext uri="{FF2B5EF4-FFF2-40B4-BE49-F238E27FC236}">
                <a16:creationId xmlns:a16="http://schemas.microsoft.com/office/drawing/2014/main" id="{0753FEAD-29F7-5C6A-C697-1951C128830B}"/>
              </a:ext>
            </a:extLst>
          </p:cNvPr>
          <p:cNvSpPr>
            <a:spLocks noGrp="1"/>
          </p:cNvSpPr>
          <p:nvPr>
            <p:ph sz="quarter" idx="11"/>
          </p:nvPr>
        </p:nvSpPr>
        <p:spPr>
          <a:xfrm>
            <a:off x="696157" y="914709"/>
            <a:ext cx="10515600" cy="4999037"/>
          </a:xfrm>
        </p:spPr>
        <p:txBody>
          <a:bodyPr>
            <a:normAutofit/>
          </a:bodyPr>
          <a:lstStyle/>
          <a:p>
            <a:pPr>
              <a:lnSpc>
                <a:spcPct val="110000"/>
              </a:lnSpc>
            </a:pPr>
            <a:r>
              <a:rPr lang="en-US" sz="1600" dirty="0"/>
              <a:t>Acquired Pressures Ulcers/Injury = Rate of Pressure Ulcers/Injuries per 1,000 patient days</a:t>
            </a:r>
          </a:p>
          <a:p>
            <a:pPr>
              <a:lnSpc>
                <a:spcPct val="110000"/>
              </a:lnSpc>
            </a:pPr>
            <a:r>
              <a:rPr lang="en-US" sz="1600" dirty="0"/>
              <a:t>Nosocomial Infections = Rate of Nosocomial per 1,000 patient days</a:t>
            </a:r>
          </a:p>
          <a:p>
            <a:pPr>
              <a:lnSpc>
                <a:spcPct val="110000"/>
              </a:lnSpc>
            </a:pPr>
            <a:r>
              <a:rPr lang="en-US" sz="1600" dirty="0"/>
              <a:t>Influenza Vaccines = Percentage of patients that received vaccine, has an acceptable reasons for not receiving or it was not offered (be sure to review what is an acceptable reason in earlier slides)</a:t>
            </a:r>
          </a:p>
          <a:p>
            <a:pPr>
              <a:lnSpc>
                <a:spcPct val="110000"/>
              </a:lnSpc>
            </a:pPr>
            <a:r>
              <a:rPr lang="en-US" sz="1600" dirty="0"/>
              <a:t>Pneumococcal Vaccine = Percentage of patients that received vaccine, has an acceptable reasons for not receiving or it was not offered (be sure to review what is an acceptable reason in earlier slides)</a:t>
            </a:r>
          </a:p>
          <a:p>
            <a:pPr>
              <a:lnSpc>
                <a:spcPct val="110000"/>
              </a:lnSpc>
            </a:pPr>
            <a:endParaRPr lang="en-US" sz="1600" dirty="0"/>
          </a:p>
          <a:p>
            <a:endParaRPr lang="en-US" sz="2000" dirty="0"/>
          </a:p>
          <a:p>
            <a:endParaRPr lang="en-US" sz="2000" b="1" dirty="0"/>
          </a:p>
          <a:p>
            <a:endParaRPr lang="en-US" b="1" dirty="0"/>
          </a:p>
          <a:p>
            <a:endParaRPr lang="en-US" b="1" dirty="0"/>
          </a:p>
          <a:p>
            <a:endParaRPr lang="en-US" b="1" dirty="0"/>
          </a:p>
          <a:p>
            <a:endParaRPr lang="en-US" b="1" dirty="0"/>
          </a:p>
          <a:p>
            <a:endParaRPr lang="en-US" b="1" dirty="0"/>
          </a:p>
          <a:p>
            <a:endParaRPr lang="en-US" b="1" dirty="0"/>
          </a:p>
          <a:p>
            <a:endParaRPr lang="en-US" sz="2000" b="1" dirty="0"/>
          </a:p>
          <a:p>
            <a:endParaRPr lang="en-US" b="1" dirty="0"/>
          </a:p>
          <a:p>
            <a:endParaRPr lang="en-US" sz="2000" b="1" dirty="0"/>
          </a:p>
          <a:p>
            <a:endParaRPr lang="en-US" sz="2000" b="1" i="0" dirty="0">
              <a:effectLst/>
            </a:endParaRPr>
          </a:p>
          <a:p>
            <a:endParaRPr lang="en-US" sz="2000" b="1" dirty="0"/>
          </a:p>
          <a:p>
            <a:endParaRPr lang="en-US" b="1" dirty="0"/>
          </a:p>
          <a:p>
            <a:endParaRPr lang="en-US" sz="2000" b="1" dirty="0"/>
          </a:p>
          <a:p>
            <a:endParaRPr lang="en-US" sz="2000" b="1" dirty="0"/>
          </a:p>
          <a:p>
            <a:endParaRPr lang="en-US" sz="2000" b="1" dirty="0"/>
          </a:p>
          <a:p>
            <a:endParaRPr lang="en-US" sz="2000" b="1" dirty="0"/>
          </a:p>
          <a:p>
            <a:endParaRPr lang="en-US" dirty="0"/>
          </a:p>
        </p:txBody>
      </p:sp>
    </p:spTree>
    <p:extLst>
      <p:ext uri="{BB962C8B-B14F-4D97-AF65-F5344CB8AC3E}">
        <p14:creationId xmlns:p14="http://schemas.microsoft.com/office/powerpoint/2010/main" val="22021919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FE98-70F4-C3E6-53C3-526219E204FE}"/>
              </a:ext>
            </a:extLst>
          </p:cNvPr>
          <p:cNvSpPr>
            <a:spLocks noGrp="1"/>
          </p:cNvSpPr>
          <p:nvPr>
            <p:ph type="title"/>
          </p:nvPr>
        </p:nvSpPr>
        <p:spPr/>
        <p:txBody>
          <a:bodyPr>
            <a:normAutofit/>
          </a:bodyPr>
          <a:lstStyle/>
          <a:p>
            <a:r>
              <a:rPr lang="en-US" sz="2400" dirty="0"/>
              <a:t>Concurrent Coding Best Practice</a:t>
            </a:r>
          </a:p>
        </p:txBody>
      </p:sp>
      <p:sp>
        <p:nvSpPr>
          <p:cNvPr id="3" name="Slide Number Placeholder 2">
            <a:extLst>
              <a:ext uri="{FF2B5EF4-FFF2-40B4-BE49-F238E27FC236}">
                <a16:creationId xmlns:a16="http://schemas.microsoft.com/office/drawing/2014/main" id="{5FA7E417-DB2B-6C5C-DFE2-76CB3B66AF48}"/>
              </a:ext>
            </a:extLst>
          </p:cNvPr>
          <p:cNvSpPr>
            <a:spLocks noGrp="1"/>
          </p:cNvSpPr>
          <p:nvPr>
            <p:ph type="sldNum" sz="quarter" idx="10"/>
          </p:nvPr>
        </p:nvSpPr>
        <p:spPr/>
        <p:txBody>
          <a:bodyPr/>
          <a:lstStyle/>
          <a:p>
            <a:fld id="{0C4D3072-55D1-454B-BEA1-4FCB63513747}" type="slidenum">
              <a:rPr lang="en-US" smtClean="0"/>
              <a:pPr/>
              <a:t>97</a:t>
            </a:fld>
            <a:endParaRPr lang="en-US" dirty="0"/>
          </a:p>
        </p:txBody>
      </p:sp>
      <p:pic>
        <p:nvPicPr>
          <p:cNvPr id="6" name="Content Placeholder 5">
            <a:extLst>
              <a:ext uri="{FF2B5EF4-FFF2-40B4-BE49-F238E27FC236}">
                <a16:creationId xmlns:a16="http://schemas.microsoft.com/office/drawing/2014/main" id="{DEF6AC4F-11AC-CA30-B7B3-A167E076D7DE}"/>
              </a:ext>
            </a:extLst>
          </p:cNvPr>
          <p:cNvPicPr>
            <a:picLocks noGrp="1" noChangeAspect="1"/>
          </p:cNvPicPr>
          <p:nvPr>
            <p:ph sz="quarter" idx="11"/>
          </p:nvPr>
        </p:nvPicPr>
        <p:blipFill>
          <a:blip r:embed="rId2"/>
          <a:stretch>
            <a:fillRect/>
          </a:stretch>
        </p:blipFill>
        <p:spPr>
          <a:xfrm>
            <a:off x="971494" y="914709"/>
            <a:ext cx="2809524" cy="4971429"/>
          </a:xfrm>
        </p:spPr>
      </p:pic>
      <p:pic>
        <p:nvPicPr>
          <p:cNvPr id="8" name="Picture 7">
            <a:extLst>
              <a:ext uri="{FF2B5EF4-FFF2-40B4-BE49-F238E27FC236}">
                <a16:creationId xmlns:a16="http://schemas.microsoft.com/office/drawing/2014/main" id="{DBE31325-59BB-2CC4-7373-8E67E5AA8965}"/>
              </a:ext>
            </a:extLst>
          </p:cNvPr>
          <p:cNvPicPr>
            <a:picLocks noChangeAspect="1"/>
          </p:cNvPicPr>
          <p:nvPr/>
        </p:nvPicPr>
        <p:blipFill>
          <a:blip r:embed="rId3"/>
          <a:stretch>
            <a:fillRect/>
          </a:stretch>
        </p:blipFill>
        <p:spPr>
          <a:xfrm>
            <a:off x="4172505" y="805124"/>
            <a:ext cx="2474062" cy="5247751"/>
          </a:xfrm>
          <a:prstGeom prst="rect">
            <a:avLst/>
          </a:prstGeom>
        </p:spPr>
      </p:pic>
      <p:pic>
        <p:nvPicPr>
          <p:cNvPr id="10" name="Picture 9">
            <a:extLst>
              <a:ext uri="{FF2B5EF4-FFF2-40B4-BE49-F238E27FC236}">
                <a16:creationId xmlns:a16="http://schemas.microsoft.com/office/drawing/2014/main" id="{9055857B-4A2C-491E-2FC1-02CDA8F7A7E5}"/>
              </a:ext>
            </a:extLst>
          </p:cNvPr>
          <p:cNvPicPr>
            <a:picLocks noChangeAspect="1"/>
          </p:cNvPicPr>
          <p:nvPr/>
        </p:nvPicPr>
        <p:blipFill>
          <a:blip r:embed="rId4"/>
          <a:stretch>
            <a:fillRect/>
          </a:stretch>
        </p:blipFill>
        <p:spPr>
          <a:xfrm>
            <a:off x="7202908" y="267156"/>
            <a:ext cx="2417032" cy="5785719"/>
          </a:xfrm>
          <a:prstGeom prst="rect">
            <a:avLst/>
          </a:prstGeom>
        </p:spPr>
      </p:pic>
    </p:spTree>
    <p:extLst>
      <p:ext uri="{BB962C8B-B14F-4D97-AF65-F5344CB8AC3E}">
        <p14:creationId xmlns:p14="http://schemas.microsoft.com/office/powerpoint/2010/main" val="13606359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7BFB-5613-456E-62E7-374D85E91260}"/>
              </a:ext>
            </a:extLst>
          </p:cNvPr>
          <p:cNvSpPr>
            <a:spLocks noGrp="1"/>
          </p:cNvSpPr>
          <p:nvPr>
            <p:ph type="title"/>
          </p:nvPr>
        </p:nvSpPr>
        <p:spPr>
          <a:xfrm>
            <a:off x="809657" y="325620"/>
            <a:ext cx="10515600" cy="660110"/>
          </a:xfrm>
        </p:spPr>
        <p:txBody>
          <a:bodyPr>
            <a:normAutofit/>
          </a:bodyPr>
          <a:lstStyle/>
          <a:p>
            <a:r>
              <a:rPr lang="en-US" sz="2400" dirty="0"/>
              <a:t>Concurrent Coding Data Form Management</a:t>
            </a:r>
          </a:p>
        </p:txBody>
      </p:sp>
      <p:sp>
        <p:nvSpPr>
          <p:cNvPr id="3" name="Slide Number Placeholder 2">
            <a:extLst>
              <a:ext uri="{FF2B5EF4-FFF2-40B4-BE49-F238E27FC236}">
                <a16:creationId xmlns:a16="http://schemas.microsoft.com/office/drawing/2014/main" id="{53513C67-2448-8CD6-1BBF-B47E094C33A1}"/>
              </a:ext>
            </a:extLst>
          </p:cNvPr>
          <p:cNvSpPr>
            <a:spLocks noGrp="1"/>
          </p:cNvSpPr>
          <p:nvPr>
            <p:ph type="sldNum" sz="quarter" idx="10"/>
          </p:nvPr>
        </p:nvSpPr>
        <p:spPr/>
        <p:txBody>
          <a:bodyPr/>
          <a:lstStyle/>
          <a:p>
            <a:fld id="{0C4D3072-55D1-454B-BEA1-4FCB63513747}" type="slidenum">
              <a:rPr lang="en-US" smtClean="0"/>
              <a:pPr/>
              <a:t>98</a:t>
            </a:fld>
            <a:endParaRPr lang="en-US" dirty="0"/>
          </a:p>
        </p:txBody>
      </p:sp>
      <p:sp>
        <p:nvSpPr>
          <p:cNvPr id="4" name="Content Placeholder 3">
            <a:extLst>
              <a:ext uri="{FF2B5EF4-FFF2-40B4-BE49-F238E27FC236}">
                <a16:creationId xmlns:a16="http://schemas.microsoft.com/office/drawing/2014/main" id="{0753FEAD-29F7-5C6A-C697-1951C128830B}"/>
              </a:ext>
            </a:extLst>
          </p:cNvPr>
          <p:cNvSpPr>
            <a:spLocks noGrp="1"/>
          </p:cNvSpPr>
          <p:nvPr>
            <p:ph sz="quarter" idx="11"/>
          </p:nvPr>
        </p:nvSpPr>
        <p:spPr>
          <a:xfrm>
            <a:off x="713913" y="1273061"/>
            <a:ext cx="4958919" cy="3947010"/>
          </a:xfrm>
        </p:spPr>
        <p:txBody>
          <a:bodyPr>
            <a:normAutofit/>
          </a:bodyPr>
          <a:lstStyle/>
          <a:p>
            <a:pPr marR="0">
              <a:lnSpc>
                <a:spcPct val="107000"/>
              </a:lnSpc>
              <a:spcBef>
                <a:spcPts val="0"/>
              </a:spcBef>
              <a:spcAft>
                <a:spcPts val="80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using the Stroudwater’s Data Abstraction Form concurrent coding is the best practice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lieu of chart data abstraction at the end of each month or quarter. </a:t>
            </a:r>
          </a:p>
          <a:p>
            <a:pPr lvl="1">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Following this schedule will ensure that:</a:t>
            </a:r>
          </a:p>
          <a:p>
            <a:pPr lvl="2">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data is up to date on a monthly basis, </a:t>
            </a:r>
          </a:p>
          <a:p>
            <a:pPr lvl="2">
              <a:lnSpc>
                <a:spcPct val="107000"/>
              </a:lnSpc>
              <a:spcBef>
                <a:spcPts val="0"/>
              </a:spcBef>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It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give you an opportunity to look at your outcomes real time and </a:t>
            </a:r>
          </a:p>
          <a:p>
            <a:pPr lvl="2">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give you an opportunity to update your internal improvement plans</a:t>
            </a:r>
          </a:p>
          <a:p>
            <a:endParaRPr lang="en-US" b="1" dirty="0"/>
          </a:p>
          <a:p>
            <a:endParaRPr lang="en-US" b="1" dirty="0"/>
          </a:p>
          <a:p>
            <a:endParaRPr lang="en-US" b="1" dirty="0"/>
          </a:p>
          <a:p>
            <a:endParaRPr lang="en-US" b="1" dirty="0"/>
          </a:p>
          <a:p>
            <a:endParaRPr lang="en-US" b="1" dirty="0"/>
          </a:p>
          <a:p>
            <a:endParaRPr lang="en-US" sz="2000" b="1" dirty="0"/>
          </a:p>
          <a:p>
            <a:endParaRPr lang="en-US" b="1" dirty="0"/>
          </a:p>
          <a:p>
            <a:endParaRPr lang="en-US" sz="2000" b="1" dirty="0"/>
          </a:p>
          <a:p>
            <a:endParaRPr lang="en-US" sz="2000" b="1" i="0" dirty="0">
              <a:effectLst/>
            </a:endParaRPr>
          </a:p>
          <a:p>
            <a:endParaRPr lang="en-US" sz="2000" b="1" dirty="0"/>
          </a:p>
          <a:p>
            <a:endParaRPr lang="en-US" b="1" dirty="0"/>
          </a:p>
          <a:p>
            <a:endParaRPr lang="en-US" sz="2000" b="1" dirty="0"/>
          </a:p>
          <a:p>
            <a:endParaRPr lang="en-US" sz="2000" b="1" dirty="0"/>
          </a:p>
          <a:p>
            <a:endParaRPr lang="en-US" sz="2000" b="1" dirty="0"/>
          </a:p>
          <a:p>
            <a:endParaRPr lang="en-US" sz="2000" b="1" dirty="0"/>
          </a:p>
          <a:p>
            <a:endParaRPr lang="en-US" dirty="0"/>
          </a:p>
        </p:txBody>
      </p:sp>
      <p:pic>
        <p:nvPicPr>
          <p:cNvPr id="6" name="Picture 5">
            <a:extLst>
              <a:ext uri="{FF2B5EF4-FFF2-40B4-BE49-F238E27FC236}">
                <a16:creationId xmlns:a16="http://schemas.microsoft.com/office/drawing/2014/main" id="{C2C8914F-EC2F-4417-33A0-A0BC30E3D8DD}"/>
              </a:ext>
            </a:extLst>
          </p:cNvPr>
          <p:cNvPicPr>
            <a:picLocks noChangeAspect="1"/>
          </p:cNvPicPr>
          <p:nvPr/>
        </p:nvPicPr>
        <p:blipFill>
          <a:blip r:embed="rId2"/>
          <a:stretch>
            <a:fillRect/>
          </a:stretch>
        </p:blipFill>
        <p:spPr>
          <a:xfrm>
            <a:off x="6067457" y="1273060"/>
            <a:ext cx="5691448" cy="1768801"/>
          </a:xfrm>
          <a:prstGeom prst="rect">
            <a:avLst/>
          </a:prstGeom>
        </p:spPr>
      </p:pic>
    </p:spTree>
    <p:extLst>
      <p:ext uri="{BB962C8B-B14F-4D97-AF65-F5344CB8AC3E}">
        <p14:creationId xmlns:p14="http://schemas.microsoft.com/office/powerpoint/2010/main" val="25175255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54CD-7FF1-A957-9B2A-C371BD90C7DF}"/>
              </a:ext>
            </a:extLst>
          </p:cNvPr>
          <p:cNvSpPr>
            <a:spLocks noGrp="1"/>
          </p:cNvSpPr>
          <p:nvPr>
            <p:ph type="title"/>
          </p:nvPr>
        </p:nvSpPr>
        <p:spPr/>
        <p:txBody>
          <a:bodyPr>
            <a:normAutofit/>
          </a:bodyPr>
          <a:lstStyle/>
          <a:p>
            <a:r>
              <a:rPr lang="en-US" sz="2400" dirty="0"/>
              <a:t>Concurrent Coding Steps</a:t>
            </a:r>
          </a:p>
        </p:txBody>
      </p:sp>
      <p:sp>
        <p:nvSpPr>
          <p:cNvPr id="3" name="Slide Number Placeholder 2">
            <a:extLst>
              <a:ext uri="{FF2B5EF4-FFF2-40B4-BE49-F238E27FC236}">
                <a16:creationId xmlns:a16="http://schemas.microsoft.com/office/drawing/2014/main" id="{66596838-1AC0-5C39-D7AE-30CB84BE04E8}"/>
              </a:ext>
            </a:extLst>
          </p:cNvPr>
          <p:cNvSpPr>
            <a:spLocks noGrp="1"/>
          </p:cNvSpPr>
          <p:nvPr>
            <p:ph type="sldNum" sz="quarter" idx="10"/>
          </p:nvPr>
        </p:nvSpPr>
        <p:spPr/>
        <p:txBody>
          <a:bodyPr/>
          <a:lstStyle/>
          <a:p>
            <a:fld id="{0C4D3072-55D1-454B-BEA1-4FCB63513747}" type="slidenum">
              <a:rPr lang="en-US" smtClean="0"/>
              <a:pPr/>
              <a:t>99</a:t>
            </a:fld>
            <a:endParaRPr lang="en-US" dirty="0"/>
          </a:p>
        </p:txBody>
      </p:sp>
      <p:sp>
        <p:nvSpPr>
          <p:cNvPr id="4" name="Content Placeholder 3">
            <a:extLst>
              <a:ext uri="{FF2B5EF4-FFF2-40B4-BE49-F238E27FC236}">
                <a16:creationId xmlns:a16="http://schemas.microsoft.com/office/drawing/2014/main" id="{3B6AC0F1-B74F-D1A8-3554-6814190B32A1}"/>
              </a:ext>
            </a:extLst>
          </p:cNvPr>
          <p:cNvSpPr>
            <a:spLocks noGrp="1"/>
          </p:cNvSpPr>
          <p:nvPr>
            <p:ph sz="quarter" idx="11"/>
          </p:nvPr>
        </p:nvSpPr>
        <p:spPr>
          <a:xfrm>
            <a:off x="909221" y="914709"/>
            <a:ext cx="10515600" cy="4999037"/>
          </a:xfrm>
        </p:spPr>
        <p:txBody>
          <a:bodyPr>
            <a:normAutofit lnSpcReduction="10000"/>
          </a:bodyPr>
          <a:lstStyle/>
          <a:p>
            <a:pPr marR="0" lvl="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Care Manager/Discharge Planner to complete the following sections during the initial discharge planning assessment: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Section 1 A-B-C-D1-D2-E and Section 2 B-C-D-F-G-I</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mj-lt"/>
              <a:buAutoNum type="arabicParenR"/>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While Care Manager reviews the chart for provider documentation and in preparation for the initial ITD meeting, she/he completes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Section 2 A, 2 J and Section 3 (SB Programming) </a:t>
            </a:r>
            <a:r>
              <a:rPr lang="en-US" sz="1600" dirty="0">
                <a:effectLst/>
                <a:latin typeface="Calibri" panose="020F0502020204030204" pitchFamily="34" charset="0"/>
                <a:ea typeface="Calibri" panose="020F0502020204030204" pitchFamily="34" charset="0"/>
                <a:cs typeface="Times New Roman" panose="02020603050405020304" pitchFamily="18" charset="0"/>
              </a:rPr>
              <a:t>using definitions provided and discussion with the provider as necessary</a:t>
            </a:r>
          </a:p>
          <a:p>
            <a:pPr marR="0" lvl="0">
              <a:lnSpc>
                <a:spcPct val="107000"/>
              </a:lnSpc>
              <a:spcBef>
                <a:spcPts val="0"/>
              </a:spcBef>
              <a:spcAft>
                <a:spcPts val="0"/>
              </a:spcAft>
              <a:buFont typeface="+mj-lt"/>
              <a:buAutoNum type="arabicParen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Initial Stand-Up mtg after the Acute D/P mtg - for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CMgr</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Nurs</a:t>
            </a:r>
            <a:r>
              <a:rPr lang="en-US" sz="1600" dirty="0">
                <a:effectLst/>
                <a:latin typeface="Calibri" panose="020F0502020204030204" pitchFamily="34" charset="0"/>
                <a:ea typeface="Calibri" panose="020F0502020204030204" pitchFamily="34" charset="0"/>
                <a:cs typeface="Times New Roman" panose="02020603050405020304" pitchFamily="18" charset="0"/>
              </a:rPr>
              <a:t> with Therapy (usually the day after admission once all assessments are completed) to discuss and agree on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Section 5 A-B</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(Admission Performance)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mj-lt"/>
              <a:buAutoNum type="arabicParen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1</a:t>
            </a:r>
            <a:r>
              <a:rPr lang="en-US" sz="16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600" dirty="0">
                <a:effectLst/>
                <a:latin typeface="Calibri" panose="020F0502020204030204" pitchFamily="34" charset="0"/>
                <a:ea typeface="Calibri" panose="020F0502020204030204" pitchFamily="34" charset="0"/>
                <a:cs typeface="Times New Roman" panose="02020603050405020304" pitchFamily="18" charset="0"/>
              </a:rPr>
              <a:t> IDT mtg – on Day 3</a:t>
            </a:r>
          </a:p>
          <a:p>
            <a:pPr marL="742950" marR="0" lvl="1" indent="-285750">
              <a:lnSpc>
                <a:spcPct val="107000"/>
              </a:lnSpc>
              <a:spcBef>
                <a:spcPts val="0"/>
              </a:spcBef>
              <a:spcAft>
                <a:spcPts val="0"/>
              </a:spcAft>
              <a:buFont typeface="+mj-lt"/>
              <a:buAutoNum type="alpha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Care Manager to review data above obtained during the admission D/C planning assessment,</a:t>
            </a:r>
          </a:p>
          <a:p>
            <a:pPr marL="742950" marR="0" lvl="1" indent="-285750">
              <a:lnSpc>
                <a:spcPct val="107000"/>
              </a:lnSpc>
              <a:spcBef>
                <a:spcPts val="0"/>
              </a:spcBef>
              <a:spcAft>
                <a:spcPts val="0"/>
              </a:spcAft>
              <a:buFont typeface="+mj-lt"/>
              <a:buAutoNum type="alpha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Therapy, nursing, pharmacist, dietician, and RT to share synopsis of their assessments</a:t>
            </a:r>
          </a:p>
          <a:p>
            <a:pPr marL="742950" marR="0" lvl="1" indent="-285750">
              <a:lnSpc>
                <a:spcPct val="107000"/>
              </a:lnSpc>
              <a:spcBef>
                <a:spcPts val="0"/>
              </a:spcBef>
              <a:spcAft>
                <a:spcPts val="0"/>
              </a:spcAft>
              <a:buFont typeface="+mj-lt"/>
              <a:buAutoNum type="alpha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Agree on general overall D/C goals</a:t>
            </a:r>
          </a:p>
          <a:p>
            <a:pPr marL="742950" marR="0" lvl="1" indent="-285750">
              <a:lnSpc>
                <a:spcPct val="107000"/>
              </a:lnSpc>
              <a:spcBef>
                <a:spcPts val="0"/>
              </a:spcBef>
              <a:spcAft>
                <a:spcPts val="0"/>
              </a:spcAft>
              <a:buFont typeface="+mj-lt"/>
              <a:buAutoNum type="alpha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All other but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CMgr</a:t>
            </a:r>
            <a:r>
              <a:rPr lang="en-US" sz="1600" dirty="0">
                <a:effectLst/>
                <a:latin typeface="Calibri" panose="020F0502020204030204" pitchFamily="34" charset="0"/>
                <a:ea typeface="Calibri" panose="020F0502020204030204" pitchFamily="34" charset="0"/>
                <a:cs typeface="Times New Roman" panose="02020603050405020304" pitchFamily="18" charset="0"/>
              </a:rPr>
              <a:t>, nursing rep, and therapy may leave the IDT mtg. and the rest review functional admission score and agree on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Section 5 A-B (D/C functional goals)</a:t>
            </a:r>
          </a:p>
          <a:p>
            <a:pPr marL="742950" marR="0" lvl="1" indent="-285750">
              <a:lnSpc>
                <a:spcPct val="107000"/>
              </a:lnSpc>
              <a:spcBef>
                <a:spcPts val="0"/>
              </a:spcBef>
              <a:spcAft>
                <a:spcPts val="0"/>
              </a:spcAft>
              <a:buFont typeface="+mj-lt"/>
              <a:buAutoNum type="alphaLcPeriod"/>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buFont typeface="+mj-lt"/>
              <a:buAutoNum type="arabicParenR"/>
            </a:pPr>
            <a:r>
              <a:rPr lang="en-US" sz="1600" dirty="0">
                <a:latin typeface="Calibri" panose="020F0502020204030204" pitchFamily="34" charset="0"/>
                <a:cs typeface="Times New Roman" panose="02020603050405020304" pitchFamily="18" charset="0"/>
              </a:rPr>
              <a:t>Weekly IDT mtg 1 week from the initial mtg where amongst other items, the performance is discussed in relations to the D/C goals</a:t>
            </a:r>
          </a:p>
          <a:p>
            <a:pPr marL="285750" indent="-285750">
              <a:lnSpc>
                <a:spcPct val="107000"/>
              </a:lnSpc>
              <a:spcBef>
                <a:spcPts val="0"/>
              </a:spcBef>
              <a:buFont typeface="+mj-lt"/>
              <a:buAutoNum type="arabicParenR"/>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buFont typeface="+mj-lt"/>
              <a:buAutoNum type="arabicParenR"/>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3841514"/>
      </p:ext>
    </p:extLst>
  </p:cSld>
  <p:clrMapOvr>
    <a:masterClrMapping/>
  </p:clrMapOvr>
</p:sld>
</file>

<file path=ppt/theme/theme1.xml><?xml version="1.0" encoding="utf-8"?>
<a:theme xmlns:a="http://schemas.openxmlformats.org/drawingml/2006/main" name="1_Office Theme">
  <a:themeElements>
    <a:clrScheme name="Stroudwater colors">
      <a:dk1>
        <a:sysClr val="windowText" lastClr="000000"/>
      </a:dk1>
      <a:lt1>
        <a:sysClr val="window" lastClr="FFFFFF"/>
      </a:lt1>
      <a:dk2>
        <a:srgbClr val="44546A"/>
      </a:dk2>
      <a:lt2>
        <a:srgbClr val="E7E6E6"/>
      </a:lt2>
      <a:accent1>
        <a:srgbClr val="005B99"/>
      </a:accent1>
      <a:accent2>
        <a:srgbClr val="D39202"/>
      </a:accent2>
      <a:accent3>
        <a:srgbClr val="6D6E70"/>
      </a:accent3>
      <a:accent4>
        <a:srgbClr val="0097FE"/>
      </a:accent4>
      <a:accent5>
        <a:srgbClr val="FF964F"/>
      </a:accent5>
      <a:accent6>
        <a:srgbClr val="44546A"/>
      </a:accent6>
      <a:hlink>
        <a:srgbClr val="0563C1"/>
      </a:hlink>
      <a:folHlink>
        <a:srgbClr val="7030A0"/>
      </a:folHlink>
    </a:clrScheme>
    <a:fontScheme name="Stroudwater fonts">
      <a:majorFont>
        <a:latin typeface="Avenir Next LT Pro"/>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S PPT template.potx" id="{6EF9CD8A-3B8E-45E4-85E4-8820B444B3A3}" vid="{AB109FC5-9633-4B77-8DD4-ADC919F19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CDDF19-BD35-4956-BAED-9F97A41407A9}"/>
</file>

<file path=customXml/itemProps2.xml><?xml version="1.0" encoding="utf-8"?>
<ds:datastoreItem xmlns:ds="http://schemas.openxmlformats.org/officeDocument/2006/customXml" ds:itemID="{1BB42C7E-E7EA-4DF8-BBE5-9E8F2603A9F0}"/>
</file>

<file path=docProps/app.xml><?xml version="1.0" encoding="utf-8"?>
<Properties xmlns="http://schemas.openxmlformats.org/officeDocument/2006/extended-properties" xmlns:vt="http://schemas.openxmlformats.org/officeDocument/2006/docPropsVTypes">
  <Template/>
  <TotalTime>19821</TotalTime>
  <Words>16484</Words>
  <Application>Microsoft Office PowerPoint</Application>
  <PresentationFormat>Widescreen</PresentationFormat>
  <Paragraphs>1442</Paragraphs>
  <Slides>105</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105</vt:i4>
      </vt:variant>
    </vt:vector>
  </HeadingPairs>
  <TitlesOfParts>
    <vt:vector size="116" baseType="lpstr">
      <vt:lpstr>Arial</vt:lpstr>
      <vt:lpstr>Avenir Next LT Pro</vt:lpstr>
      <vt:lpstr>Calibri</vt:lpstr>
      <vt:lpstr>Calibri Light</vt:lpstr>
      <vt:lpstr>Cambria</vt:lpstr>
      <vt:lpstr>Courier New</vt:lpstr>
      <vt:lpstr>Montserrat</vt:lpstr>
      <vt:lpstr>Times New Roman</vt:lpstr>
      <vt:lpstr>Verdana</vt:lpstr>
      <vt:lpstr>Wingdings</vt:lpstr>
      <vt:lpstr>1_Office Theme</vt:lpstr>
      <vt:lpstr>CAH Swing Bed QAPI 101   </vt:lpstr>
      <vt:lpstr> Thank You!</vt:lpstr>
      <vt:lpstr> Today’s Plan</vt:lpstr>
      <vt:lpstr> QAPI Definition &amp; Purpose</vt:lpstr>
      <vt:lpstr> QAPI Benchmarked Measures</vt:lpstr>
      <vt:lpstr> QAPI 5 Key Benchmarked Measures</vt:lpstr>
      <vt:lpstr>Data Collection Form &amp; Coding</vt:lpstr>
      <vt:lpstr>Overview</vt:lpstr>
      <vt:lpstr>Section 1: Identification Information (A thru E)</vt:lpstr>
      <vt:lpstr>Patient Identification (Parts A-B-C)</vt:lpstr>
      <vt:lpstr>Admitted to Swing Bed From… (Part D 1)</vt:lpstr>
      <vt:lpstr>Admitted to Acute From… (Part D 2)</vt:lpstr>
      <vt:lpstr>Payors (Part E) </vt:lpstr>
      <vt:lpstr>Section 2: Risk-Adjustment Elements</vt:lpstr>
      <vt:lpstr>Risk Adjusters (Overview)</vt:lpstr>
      <vt:lpstr>Primary Medical Condition (Part A) </vt:lpstr>
      <vt:lpstr>Primary Medical Condition Definitions</vt:lpstr>
      <vt:lpstr>Primary Medical Condition Definitions (cont’)</vt:lpstr>
      <vt:lpstr>Primary Medical Condition Coding Examples</vt:lpstr>
      <vt:lpstr>Primary Medical Condition Examples (cont’)</vt:lpstr>
      <vt:lpstr>Major Surgery (Part B)</vt:lpstr>
      <vt:lpstr>Prior Functioning (Part C)</vt:lpstr>
      <vt:lpstr>Prior Device Use (Part D)</vt:lpstr>
      <vt:lpstr>Bladder &amp; Bowel Continence (Part E)/ Pressure Ulcer (Part F)</vt:lpstr>
      <vt:lpstr>Fall History (Part G)  </vt:lpstr>
      <vt:lpstr>Fall Coding Examples</vt:lpstr>
      <vt:lpstr>Fall Coding Examples (cont’)</vt:lpstr>
      <vt:lpstr>TPN / Tube Feeding (Part H) / Communication (Part I)</vt:lpstr>
      <vt:lpstr>Communication (Makes self Understood)</vt:lpstr>
      <vt:lpstr>Communication (Ability to Understand Others)</vt:lpstr>
      <vt:lpstr>Comorbidities (Part J)</vt:lpstr>
      <vt:lpstr>Comorbidities (cont’)</vt:lpstr>
      <vt:lpstr>Section 3: Therapy Utilization &amp; SB Programming</vt:lpstr>
      <vt:lpstr>Therapy Utilization </vt:lpstr>
      <vt:lpstr>Clinical Programs  </vt:lpstr>
      <vt:lpstr>Clinical Programs Definitions </vt:lpstr>
      <vt:lpstr>Clinical Programs Definitions (cont’)  </vt:lpstr>
      <vt:lpstr>Clinical Programs Examples  </vt:lpstr>
      <vt:lpstr>Clinical Programs Examples (cont’) </vt:lpstr>
      <vt:lpstr>Clinical Program Examples (cont’) </vt:lpstr>
      <vt:lpstr>Section 4: Exclusions</vt:lpstr>
      <vt:lpstr>Exclusions</vt:lpstr>
      <vt:lpstr>Section 5 &amp; 6: Functional Activity Assessments</vt:lpstr>
      <vt:lpstr>Section 5: Self-Care &amp; Mobility </vt:lpstr>
      <vt:lpstr>Function Levels</vt:lpstr>
      <vt:lpstr>Coding Self-Care &amp; Mobility Exceptions </vt:lpstr>
      <vt:lpstr>Self-Care &amp; Mobility Assessments </vt:lpstr>
      <vt:lpstr>Basic Guidelines in Coding Section 5 &amp; 6</vt:lpstr>
      <vt:lpstr>Basic Guidelines in Coding Section 5 &amp; 6 (cont’)</vt:lpstr>
      <vt:lpstr>Basic Guidelines in Coding Section 5 &amp; 6 (cont’)</vt:lpstr>
      <vt:lpstr>Self Care &amp; Mobility Items To Be Coded</vt:lpstr>
      <vt:lpstr>PowerPoint Presentation</vt:lpstr>
      <vt:lpstr>Coding Tips </vt:lpstr>
      <vt:lpstr>Coding Tips </vt:lpstr>
      <vt:lpstr>Coding Tips </vt:lpstr>
      <vt:lpstr>PowerPoint Presentation</vt:lpstr>
      <vt:lpstr>Coding Tips </vt:lpstr>
      <vt:lpstr>Self Care &amp; Mobility Items To Be Coded (cont’)</vt:lpstr>
      <vt:lpstr>PowerPoint Presentation</vt:lpstr>
      <vt:lpstr>PowerPoint Presentation</vt:lpstr>
      <vt:lpstr>Coding Tips </vt:lpstr>
      <vt:lpstr>PowerPoint Presentation</vt:lpstr>
      <vt:lpstr>Mobility Items To Be Coded (cont’)</vt:lpstr>
      <vt:lpstr>PowerPoint Presentation</vt:lpstr>
      <vt:lpstr>Coding Tips </vt:lpstr>
      <vt:lpstr>Self Care &amp; Mobility Coding on Discharge</vt:lpstr>
      <vt:lpstr>Discharge Functional Activity Assessment (cont’)</vt:lpstr>
      <vt:lpstr>Self Care &amp; Mobility Coding on Discharge</vt:lpstr>
      <vt:lpstr>Risk-Adjusted Score </vt:lpstr>
      <vt:lpstr>Analyzing Outcomes </vt:lpstr>
      <vt:lpstr>Goal Setting </vt:lpstr>
      <vt:lpstr>Impact of Section GG on Quality Outcome    </vt:lpstr>
      <vt:lpstr>PowerPoint Presentation</vt:lpstr>
      <vt:lpstr>Percentage of Goals Met </vt:lpstr>
      <vt:lpstr>Section 7: Discharge Information &amp; Post Discharge Follow-Up</vt:lpstr>
      <vt:lpstr>Section 7 (Part A – B): Discharge Information</vt:lpstr>
      <vt:lpstr>Section 7 (Part C) - Clinical Post-Discharge Follow-Up  </vt:lpstr>
      <vt:lpstr>Section 7 (Part D) Post-Discharge 30-Day Follow-Up </vt:lpstr>
      <vt:lpstr>Post-Discharge 30-Day Follow-Up Examples</vt:lpstr>
      <vt:lpstr>Section 8: Other Quality Measures </vt:lpstr>
      <vt:lpstr>Other Quality Measures – (Part A – B – C) </vt:lpstr>
      <vt:lpstr>Section 8 (Part D) Influenza Vaccines </vt:lpstr>
      <vt:lpstr>Influenza Vaccines (cont’)</vt:lpstr>
      <vt:lpstr>Influenza Vaccines (cont’)</vt:lpstr>
      <vt:lpstr>Section 8 (Part D) Pneumococcal Vaccines </vt:lpstr>
      <vt:lpstr>Pneumococcal Vaccines (cont’) </vt:lpstr>
      <vt:lpstr>Pneumococcal Vaccines Examples </vt:lpstr>
      <vt:lpstr>Pneumococcal Vaccines Examples (cont’) </vt:lpstr>
      <vt:lpstr>Section 8 (Part E) Medication Reconciliation </vt:lpstr>
      <vt:lpstr>CAH SB Program PI Plan </vt:lpstr>
      <vt:lpstr>PI Measure Definitions</vt:lpstr>
      <vt:lpstr>PI Measure Definitions</vt:lpstr>
      <vt:lpstr>PI Measure Definitions (cont’)</vt:lpstr>
      <vt:lpstr>PI Measure Definitions (cont’)</vt:lpstr>
      <vt:lpstr>PI Measure Definitions</vt:lpstr>
      <vt:lpstr>PI Measure Definitions</vt:lpstr>
      <vt:lpstr>Concurrent Coding Best Practice</vt:lpstr>
      <vt:lpstr>Concurrent Coding Data Form Management</vt:lpstr>
      <vt:lpstr>Concurrent Coding Steps</vt:lpstr>
      <vt:lpstr>Concurrent Coding Steps (cont’)</vt:lpstr>
      <vt:lpstr>Where to From Here?</vt:lpstr>
      <vt:lpstr> In Closing…</vt:lpstr>
      <vt:lpstr> SB Projects – Mark your calendars!</vt:lpstr>
      <vt:lpstr> SB Projects – Mark your calendars!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Hillary Zipper</dc:creator>
  <cp:lastModifiedBy>Mary Guyot</cp:lastModifiedBy>
  <cp:revision>114</cp:revision>
  <cp:lastPrinted>2021-09-15T15:09:36Z</cp:lastPrinted>
  <dcterms:created xsi:type="dcterms:W3CDTF">2021-05-20T18:49:51Z</dcterms:created>
  <dcterms:modified xsi:type="dcterms:W3CDTF">2022-10-25T04:45:26Z</dcterms:modified>
</cp:coreProperties>
</file>