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2" r:id="rId1"/>
  </p:sldMasterIdLst>
  <p:notesMasterIdLst>
    <p:notesMasterId r:id="rId40"/>
  </p:notesMasterIdLst>
  <p:handoutMasterIdLst>
    <p:handoutMasterId r:id="rId41"/>
  </p:handoutMasterIdLst>
  <p:sldIdLst>
    <p:sldId id="2011" r:id="rId2"/>
    <p:sldId id="1861" r:id="rId3"/>
    <p:sldId id="1956" r:id="rId4"/>
    <p:sldId id="1901" r:id="rId5"/>
    <p:sldId id="3652" r:id="rId6"/>
    <p:sldId id="3671" r:id="rId7"/>
    <p:sldId id="3653" r:id="rId8"/>
    <p:sldId id="3672" r:id="rId9"/>
    <p:sldId id="3654" r:id="rId10"/>
    <p:sldId id="3673" r:id="rId11"/>
    <p:sldId id="3655" r:id="rId12"/>
    <p:sldId id="3656" r:id="rId13"/>
    <p:sldId id="3674" r:id="rId14"/>
    <p:sldId id="3657" r:id="rId15"/>
    <p:sldId id="3675" r:id="rId16"/>
    <p:sldId id="3658" r:id="rId17"/>
    <p:sldId id="3676" r:id="rId18"/>
    <p:sldId id="3659" r:id="rId19"/>
    <p:sldId id="3677" r:id="rId20"/>
    <p:sldId id="3660" r:id="rId21"/>
    <p:sldId id="3678" r:id="rId22"/>
    <p:sldId id="3661" r:id="rId23"/>
    <p:sldId id="3679" r:id="rId24"/>
    <p:sldId id="3662" r:id="rId25"/>
    <p:sldId id="3663" r:id="rId26"/>
    <p:sldId id="3664" r:id="rId27"/>
    <p:sldId id="3665" r:id="rId28"/>
    <p:sldId id="3680" r:id="rId29"/>
    <p:sldId id="3666" r:id="rId30"/>
    <p:sldId id="3667" r:id="rId31"/>
    <p:sldId id="3668" r:id="rId32"/>
    <p:sldId id="3669" r:id="rId33"/>
    <p:sldId id="3670" r:id="rId34"/>
    <p:sldId id="3630" r:id="rId35"/>
    <p:sldId id="3631" r:id="rId36"/>
    <p:sldId id="3632" r:id="rId37"/>
    <p:sldId id="3651" r:id="rId38"/>
    <p:sldId id="3648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Guyot" initials="MG" lastIdx="2" clrIdx="0"/>
  <p:cmAuthor id="1" name="Hillary Zipper" initials="HZ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5"/>
    <a:srgbClr val="C85200"/>
    <a:srgbClr val="F28E2B"/>
    <a:srgbClr val="CBC06E"/>
    <a:srgbClr val="1EE303"/>
    <a:srgbClr val="005B99"/>
    <a:srgbClr val="E09D53"/>
    <a:srgbClr val="98B764"/>
    <a:srgbClr val="3E8BB1"/>
    <a:srgbClr val="197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6" autoAdjust="0"/>
    <p:restoredTop sz="94343" autoAdjust="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notesViewPr>
    <p:cSldViewPr showGuides="1">
      <p:cViewPr varScale="1">
        <p:scale>
          <a:sx n="65" d="100"/>
          <a:sy n="65" d="100"/>
        </p:scale>
        <p:origin x="-3115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100"/>
            </a:lvl1pPr>
          </a:lstStyle>
          <a:p>
            <a:fld id="{D7684E86-29BF-4E96-BDE0-279EAB2DA1AA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625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625"/>
            <a:ext cx="3169920" cy="479892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100"/>
            </a:lvl1pPr>
          </a:lstStyle>
          <a:p>
            <a:fld id="{912978F9-7115-4969-B500-AB79F290A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7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369CFF23-FB89-402D-B871-CA55ED681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8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9CFF23-FB89-402D-B871-CA55ED681A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3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2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0D19122-8408-42A1-9C07-E70CC8D18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9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71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43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15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87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B00DDC-3C6C-4FD2-B256-54E0711D5B52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882A8FA-CF2D-4DAF-8120-91E371EAC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2F5A371-5CE3-45FC-809A-1E2BCF25A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8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FDBD2D1B-D628-44E6-AC87-987D40603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9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71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43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15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87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419604-B1F2-46CA-A9FF-D8F66D362451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B7942BD-BA1F-4D5F-8C8D-8C396490D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E0C401A-4DCD-4BF6-8401-F42B54CE6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D91D1D0-C09E-43DC-9AA0-FDBF658B9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3113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90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99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71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43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115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875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BC448-4DC2-4168-AB2F-9288D937869D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47827C-BDD2-4D51-B497-D402AC8DA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735A08D-9B65-4249-A355-C9F84B6C3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3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37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03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73114" indent="-297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9406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65168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40930" indent="-2378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16693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92455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68217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43980" indent="-2378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A0A565A-BB3F-4B3F-B001-990E03C5A86B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38</a:t>
            </a:fld>
            <a:endParaRPr lang="en-US" altLang="en-US"/>
          </a:p>
        </p:txBody>
      </p:sp>
      <p:sp>
        <p:nvSpPr>
          <p:cNvPr id="555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9138"/>
            <a:ext cx="4795838" cy="3595687"/>
          </a:xfrm>
          <a:ln/>
        </p:spPr>
      </p:sp>
      <p:sp>
        <p:nvSpPr>
          <p:cNvPr id="555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60570"/>
            <a:ext cx="5366697" cy="43221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56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A6F-4A46-4D33-80A7-0499155B88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72374"/>
            <a:ext cx="64008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3580-C414-4D58-866C-8F6D6B3166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53A7-DCBA-4206-B0C8-4A71069C7A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7FF6-9F8E-4DE5-A399-8714E8A716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B720-AC2F-4736-B461-39A789051B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97C5-3088-4546-BD00-040891703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EE24-D388-43FA-B214-3FEF339210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D5F4D-FF71-4744-A65A-BDEE6D121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F524A-EC83-4F2C-9746-C5602FB466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399" y="1417637"/>
            <a:ext cx="72957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FF01E5-F213-4A2D-82AC-DA78EA58C0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Slide Number Placeholder 3"/>
          <p:cNvSpPr txBox="1">
            <a:spLocks/>
          </p:cNvSpPr>
          <p:nvPr/>
        </p:nvSpPr>
        <p:spPr bwMode="auto">
          <a:xfrm>
            <a:off x="8610600" y="6492875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FAF52-A8C0-428D-B0BB-FA81FD3C01EA}" type="slidenum">
              <a:rPr lang="en-US" sz="1200" b="0" smtClean="0">
                <a:solidFill>
                  <a:schemeClr val="bg1"/>
                </a:solidFill>
                <a:latin typeface="+mj-lt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14400"/>
            <a:ext cx="7543800" cy="0"/>
          </a:xfrm>
          <a:prstGeom prst="line">
            <a:avLst/>
          </a:prstGeom>
          <a:noFill/>
          <a:ln w="9525" cap="flat" cmpd="sng" algn="ctr">
            <a:solidFill>
              <a:srgbClr val="005B99"/>
            </a:solidFill>
            <a:prstDash val="solid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70560"/>
            <a:ext cx="1449237" cy="3200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914400"/>
            <a:ext cx="7543800" cy="0"/>
          </a:xfrm>
          <a:prstGeom prst="line">
            <a:avLst/>
          </a:prstGeom>
          <a:ln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70560"/>
            <a:ext cx="1449237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guyotconsulting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knowlton@stroudwater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yguyotconsulting@gmail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295400" y="864275"/>
            <a:ext cx="6629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400" b="1" i="1" dirty="0">
              <a:solidFill>
                <a:srgbClr val="666699"/>
              </a:solidFill>
            </a:endParaRPr>
          </a:p>
          <a:p>
            <a:pPr algn="ctr"/>
            <a:br>
              <a:rPr lang="en-US" sz="3200" b="1" i="1" dirty="0"/>
            </a:b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095107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255713" algn="l"/>
              </a:tabLst>
            </a:pPr>
            <a:r>
              <a:rPr lang="en-US" sz="3200" b="1" dirty="0">
                <a:solidFill>
                  <a:schemeClr val="tx2"/>
                </a:solidFill>
              </a:rPr>
              <a:t>CAH Swing Bed PI/QI Project </a:t>
            </a:r>
          </a:p>
          <a:p>
            <a:pPr algn="ctr">
              <a:tabLst>
                <a:tab pos="1255713" algn="l"/>
              </a:tabLst>
            </a:pP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Outcome Management Qtr. 3 of 2019</a:t>
            </a:r>
          </a:p>
          <a:p>
            <a:pPr algn="ctr">
              <a:tabLst>
                <a:tab pos="1255713" algn="l"/>
              </a:tabLst>
            </a:pPr>
            <a:endParaRPr lang="en-US" sz="3200" b="1" dirty="0">
              <a:solidFill>
                <a:schemeClr val="tx2"/>
              </a:solidFill>
            </a:endParaRPr>
          </a:p>
          <a:p>
            <a:pPr algn="ctr"/>
            <a:endParaRPr lang="en-US" sz="2800" b="1" dirty="0">
              <a:solidFill>
                <a:srgbClr val="800080"/>
              </a:solidFill>
            </a:endParaRP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Webinar</a:t>
            </a: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October 31, 2019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2800" b="1" dirty="0">
                <a:solidFill>
                  <a:srgbClr val="800080"/>
                </a:solidFill>
              </a:rPr>
              <a:t>					</a:t>
            </a:r>
            <a:endParaRPr lang="en-US" sz="2400" dirty="0"/>
          </a:p>
        </p:txBody>
      </p:sp>
      <p:sp>
        <p:nvSpPr>
          <p:cNvPr id="17" name="Rectangle 19"/>
          <p:cNvSpPr txBox="1">
            <a:spLocks noChangeArrowheads="1"/>
          </p:cNvSpPr>
          <p:nvPr/>
        </p:nvSpPr>
        <p:spPr>
          <a:xfrm>
            <a:off x="4876800" y="5486400"/>
            <a:ext cx="4114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Mary Guyot Consulting </a:t>
            </a:r>
            <a:endParaRPr lang="en-US" altLang="en-US" u="sng" dirty="0">
              <a:solidFill>
                <a:srgbClr val="0033CC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</a:rPr>
              <a:t>207-650-5830 (cell/text)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>
                <a:solidFill>
                  <a:schemeClr val="tx1"/>
                </a:solidFill>
                <a:hlinkClick r:id="rId3"/>
              </a:rPr>
              <a:t>maryguyotconsulting@gmail.com</a:t>
            </a:r>
            <a:endParaRPr lang="en-US" altLang="en-US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4800" cy="12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5523D-06A0-4A44-854D-BA88E0E3675D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107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E3E62-75D0-436C-8BE7-15A0830E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98B6B-E54F-4282-A0D2-05A83AB104CF}"/>
              </a:ext>
            </a:extLst>
          </p:cNvPr>
          <p:cNvSpPr txBox="1"/>
          <p:nvPr/>
        </p:nvSpPr>
        <p:spPr>
          <a:xfrm>
            <a:off x="685800" y="1143000"/>
            <a:ext cx="7391400" cy="526297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/>
              <a:t>All - Be ready to discuss who your Medicare Advantage and Commercial cases are and do they pay cost or a contracted per diem and if so, how much?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All - Who are your “Other” if you had any?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Grafton – you had a Medicaid ??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All - What is your hospital’s or system’s take on admitting from payors who do not pay cost like generic Medicare?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Pros &amp; Cons of taking non-cost payers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Con – loose $$ on every case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Pro </a:t>
            </a:r>
          </a:p>
          <a:p>
            <a:pPr marL="1089025" lvl="2" indent="-174625">
              <a:buFont typeface="Arial" panose="020B0604020202020204" pitchFamily="34" charset="0"/>
              <a:buChar char="•"/>
            </a:pPr>
            <a:r>
              <a:rPr lang="en-US" sz="1400" dirty="0"/>
              <a:t>dilutes your general cost/day with more total days</a:t>
            </a:r>
          </a:p>
          <a:p>
            <a:pPr marL="1089025" lvl="2" indent="-174625">
              <a:buFont typeface="Arial" panose="020B0604020202020204" pitchFamily="34" charset="0"/>
              <a:buChar char="•"/>
            </a:pPr>
            <a:r>
              <a:rPr lang="en-US" sz="1400" dirty="0"/>
              <a:t>Increase utilization (better than $0 revenue for the day</a:t>
            </a:r>
          </a:p>
          <a:p>
            <a:pPr marL="1089025" lvl="2" indent="-174625">
              <a:buFont typeface="Arial" panose="020B0604020202020204" pitchFamily="34" charset="0"/>
              <a:buChar char="•"/>
            </a:pPr>
            <a:r>
              <a:rPr lang="en-US" sz="1400" dirty="0"/>
              <a:t>Allows you to serve the referral sources equally regardless of generic Medicare, MA or commercial</a:t>
            </a:r>
          </a:p>
          <a:p>
            <a:pPr marL="1089025" lvl="2" indent="-174625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Minnie Hamilton – why the decrease in MA from 7 – 0 -3 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Why/how the increase for Montgomery (8-10-12), Roane (6-13-17), War Memorial (4-10-7) and St Joseph (4-7-5)?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Any attempts to identify referrals sources who pay cost?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658D4-A651-4BA4-93E3-12175BCCF398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Payer</a:t>
            </a:r>
            <a:endParaRPr lang="en-US" sz="2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67D1A9-3F04-4F3B-88BC-2B3FC4E0C0E7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Age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021FD-8F62-4740-82CC-07BE8934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3372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0FC69A-3D4A-43E7-B818-A61B9331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Medical Condition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F287B-5C88-4156-91D6-72661A33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0841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D84D41-AEC2-41AB-8ECF-939F8735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3B8C0-D106-4477-B685-5AEF501E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0669F33-1139-4031-A6CA-DF52B4B3D449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Medical Condition</a:t>
            </a:r>
            <a:endParaRPr lang="en-US" sz="2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27F91F-6A26-4E3E-880E-766F43A6676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5B54F-F49E-49C8-9922-5C87E50CD7E7}"/>
              </a:ext>
            </a:extLst>
          </p:cNvPr>
          <p:cNvSpPr txBox="1"/>
          <p:nvPr/>
        </p:nvSpPr>
        <p:spPr>
          <a:xfrm>
            <a:off x="762000" y="1447800"/>
            <a:ext cx="7162800" cy="320087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All who had “Other” as a classification, be prepared to discuss the patients you classified into “Other” – why did they not fit into the other 4 classification? Look their records up for the 3</a:t>
            </a:r>
            <a:r>
              <a:rPr lang="en-US" sz="1600" baseline="30000" dirty="0"/>
              <a:t>rd</a:t>
            </a:r>
            <a:r>
              <a:rPr lang="en-US" sz="1600" dirty="0"/>
              <a:t> quarter and have explanation and what you would change it to.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1600" dirty="0"/>
              <a:t>See slides # 34-35-36 for a reminder of definitions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1600" dirty="0"/>
              <a:t>Note: In PPS SB and SNFs there is no “other” classification – so I will be asking Stroudwater to change also.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1600" dirty="0"/>
          </a:p>
          <a:p>
            <a:endParaRPr lang="en-US" sz="1400" dirty="0"/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7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Average BIMS Score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0" name="Rectangle 9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9296EB0-76F6-42F7-AABB-68DC7C51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2759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A11E07-4ED8-43AA-8565-69EF162E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1A872-862D-44B6-A35A-768A0559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6F0E77-0E87-4B18-8E5F-1718D0BED741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Verdana" panose="020B0604030504040204" pitchFamily="34" charset="0"/>
              </a:rPr>
              <a:t>Average BIMS Score</a:t>
            </a:r>
            <a:endParaRPr lang="en-US" sz="2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97B01-BC80-42D2-AC18-ABEAA3B7F8D1}"/>
              </a:ext>
            </a:extLst>
          </p:cNvPr>
          <p:cNvSpPr txBox="1"/>
          <p:nvPr/>
        </p:nvSpPr>
        <p:spPr>
          <a:xfrm>
            <a:off x="663934" y="1295400"/>
            <a:ext cx="6934200" cy="227754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Who does the BIMS Assessments?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What is their training?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When is BIMS conducted? 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If the score is less than normal – is this care planned? Have we discussed with the physician and team?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604DA-8641-48DF-A595-9636CDA9A16D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Self-Care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4446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14600" y="64008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97FD5-B7CB-4D3C-B2E1-86087734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432"/>
            <a:ext cx="9144000" cy="45659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BD6A2F-E339-478B-B725-2E5E5114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Self-Care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C722B9-172C-4220-BC59-1E887BAD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2352381" cy="4542857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17F97-40A1-4577-B59A-AF81570382D1}"/>
              </a:ext>
            </a:extLst>
          </p:cNvPr>
          <p:cNvCxnSpPr/>
          <p:nvPr/>
        </p:nvCxnSpPr>
        <p:spPr>
          <a:xfrm flipV="1">
            <a:off x="2895600" y="2218491"/>
            <a:ext cx="1752600" cy="15153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9C365C-E708-4118-B527-D42DC3DA4F27}"/>
              </a:ext>
            </a:extLst>
          </p:cNvPr>
          <p:cNvSpPr/>
          <p:nvPr/>
        </p:nvSpPr>
        <p:spPr>
          <a:xfrm>
            <a:off x="4800600" y="1324543"/>
            <a:ext cx="4038600" cy="1972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All below Nat. Avg. of 7.7 – what is your process for assessments? 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Why do you think you are lower? 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What are your opportunities for improvement?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59A45-91F2-4001-B87C-1F198B71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094771"/>
            <a:ext cx="1923810" cy="99047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3E21FB-43A7-4E83-9632-06CF8518B94C}"/>
              </a:ext>
            </a:extLst>
          </p:cNvPr>
          <p:cNvCxnSpPr>
            <a:cxnSpLocks/>
          </p:cNvCxnSpPr>
          <p:nvPr/>
        </p:nvCxnSpPr>
        <p:spPr>
          <a:xfrm flipV="1">
            <a:off x="5181600" y="4732089"/>
            <a:ext cx="83820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9E8B71C-AE06-4BDA-BE5D-508969AD0043}"/>
              </a:ext>
            </a:extLst>
          </p:cNvPr>
          <p:cNvSpPr/>
          <p:nvPr/>
        </p:nvSpPr>
        <p:spPr>
          <a:xfrm>
            <a:off x="6210300" y="3859172"/>
            <a:ext cx="2019300" cy="1398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Why do you think you have more improvement?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EC178-5C1C-48AB-B30D-4187BC96CDAE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4BDE3E-2617-4EBF-B001-4E96B8BD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Mobility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22835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14600" y="6400800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758A7-5EB7-44EE-80D5-556A691D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1583"/>
            <a:ext cx="8982154" cy="53130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D4FBA-799B-4600-8E47-C5FF605C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17F97-40A1-4577-B59A-AF81570382D1}"/>
              </a:ext>
            </a:extLst>
          </p:cNvPr>
          <p:cNvCxnSpPr/>
          <p:nvPr/>
        </p:nvCxnSpPr>
        <p:spPr>
          <a:xfrm flipV="1">
            <a:off x="2895600" y="2218491"/>
            <a:ext cx="1752600" cy="15153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9C365C-E708-4118-B527-D42DC3DA4F27}"/>
              </a:ext>
            </a:extLst>
          </p:cNvPr>
          <p:cNvSpPr/>
          <p:nvPr/>
        </p:nvSpPr>
        <p:spPr>
          <a:xfrm>
            <a:off x="4800600" y="1324543"/>
            <a:ext cx="4038600" cy="1972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All below Nat. Avg. of 23.1 – what is your process for assessments? 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Why do you think you are lower? </a:t>
            </a:r>
          </a:p>
          <a:p>
            <a:pPr marL="342900" indent="-342900">
              <a:buFont typeface="+mj-lt"/>
              <a:buAutoNum type="arabicParenR"/>
            </a:pP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What are your opportunities for improvement?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3E21FB-43A7-4E83-9632-06CF8518B94C}"/>
              </a:ext>
            </a:extLst>
          </p:cNvPr>
          <p:cNvCxnSpPr>
            <a:cxnSpLocks/>
          </p:cNvCxnSpPr>
          <p:nvPr/>
        </p:nvCxnSpPr>
        <p:spPr>
          <a:xfrm flipV="1">
            <a:off x="5181600" y="4732089"/>
            <a:ext cx="83820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9E8B71C-AE06-4BDA-BE5D-508969AD0043}"/>
              </a:ext>
            </a:extLst>
          </p:cNvPr>
          <p:cNvSpPr/>
          <p:nvPr/>
        </p:nvSpPr>
        <p:spPr>
          <a:xfrm>
            <a:off x="6210300" y="3859172"/>
            <a:ext cx="2019300" cy="1398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n-US" dirty="0"/>
              <a:t>Why do you think you have more improvement?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EC178-5C1C-48AB-B30D-4187BC96CDAE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CA15D11-434C-4E32-B6D2-31FBA5A4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457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Performance Improvement Score for Mobility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EE4B1-61AD-4544-980D-05C702BD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9000"/>
            <a:ext cx="1906769" cy="4867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4CAD0-5A54-4A01-A9A6-D6FC3DDD9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493" y="4038600"/>
            <a:ext cx="1742857" cy="179047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B78F7C-7DEF-4E3C-8354-F991BFE9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18486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Since this is a webinar vs on-site – here is what we will do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arenR"/>
            </a:pPr>
            <a:endParaRPr lang="en-US" b="1" dirty="0"/>
          </a:p>
          <a:p>
            <a:pPr marL="342900" indent="-342900">
              <a:buFont typeface="+mj-lt"/>
              <a:buAutoNum type="arabicParenR"/>
            </a:pPr>
            <a:r>
              <a:rPr lang="en-US" b="1" dirty="0"/>
              <a:t>Review of Data from the Stroudwater Portal</a:t>
            </a:r>
          </a:p>
          <a:p>
            <a:pPr marL="342900" indent="-342900">
              <a:buFont typeface="+mj-lt"/>
              <a:buAutoNum type="arabicParenR"/>
            </a:pPr>
            <a:endParaRPr lang="en-US" b="1" dirty="0"/>
          </a:p>
          <a:p>
            <a:pPr marL="342900" indent="-342900">
              <a:buFont typeface="+mj-lt"/>
              <a:buAutoNum type="arabicParenR"/>
            </a:pPr>
            <a:r>
              <a:rPr lang="en-US" b="1" dirty="0"/>
              <a:t>Potential Opportunities for Improvement and Plans for Follow-Up (Includes notes of questions for your hospital to be able to discuss during individual conference calls I will be conducting within the next 2 weeks)</a:t>
            </a:r>
          </a:p>
          <a:p>
            <a:pPr marL="342900" indent="-342900">
              <a:buFont typeface="+mj-lt"/>
              <a:buAutoNum type="arabicParenR"/>
            </a:pPr>
            <a:endParaRPr lang="en-US" b="1" dirty="0"/>
          </a:p>
          <a:p>
            <a:pPr marL="342900" indent="-342900">
              <a:buFont typeface="+mj-lt"/>
              <a:buAutoNum type="arabicParenR"/>
            </a:pPr>
            <a:r>
              <a:rPr lang="en-US" b="1" dirty="0"/>
              <a:t>Next Step – be looking for an email from me to schedule a follow-up conference call with each hospitals – highly recommend that the conference call be attended by care management, therapy, DON or representative and hospital PI/QI. Marketing (if position exists) and CEO welcomed. 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arenR"/>
            </a:pPr>
            <a:endParaRPr lang="en-US" b="1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b="1" dirty="0"/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304800" y="304800"/>
            <a:ext cx="6705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Agenda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6684D-25D2-43DC-88A6-2DDF67D5F95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Discharge Disposition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4B115-04B1-4114-AD3B-DF2F0104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846"/>
            <a:ext cx="9144000" cy="48731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5D95B-4A0A-40C4-BD3F-EAB67A8D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3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Discharge Disposition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230F0-365A-463B-9410-A675974F5D2D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54273-7411-4F6B-AF2A-38C0074E231F}"/>
              </a:ext>
            </a:extLst>
          </p:cNvPr>
          <p:cNvSpPr txBox="1"/>
          <p:nvPr/>
        </p:nvSpPr>
        <p:spPr>
          <a:xfrm>
            <a:off x="2447730" y="1981200"/>
            <a:ext cx="6315270" cy="483209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Questions to be asked are:</a:t>
            </a:r>
          </a:p>
          <a:p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If very high, are we limiting who we admit?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Why is D/</a:t>
            </a:r>
            <a:r>
              <a:rPr lang="en-US" sz="1400" dirty="0" err="1"/>
              <a:t>Cing</a:t>
            </a:r>
            <a:r>
              <a:rPr lang="en-US" sz="1400" dirty="0"/>
              <a:t> to the community working for you?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Hampshire (80-87-90), War Memorial (76-88-89) -– what do you attribute the improvement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Every hospital had D/C to acute care – look up your D/Cs to acute and be ready to discuss – why were they transferred back? Could it have been prevented? …. Will be asking Stroudwater to add a “planned return to acute” to differentiate. 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All had D/C to NH – was that new or return to a NH? – Why could they not return to home if that is where they came from?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Also will be asking Stroudwater to have a choice of new to NH or returning to their NH bed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For those of you with patients who died during their SB stay – please review and be ready to discuss if anticipated or unexpected.  Could we have done anything differently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66E36-9704-4300-9F18-340A9A0C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1447800" cy="582832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52A13B87-03F5-4771-BDF1-4BB64C621CFA}"/>
              </a:ext>
            </a:extLst>
          </p:cNvPr>
          <p:cNvSpPr/>
          <p:nvPr/>
        </p:nvSpPr>
        <p:spPr>
          <a:xfrm>
            <a:off x="2330631" y="1219110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0D680F-3009-46F0-8AE8-23E67DC7CDCC}"/>
              </a:ext>
            </a:extLst>
          </p:cNvPr>
          <p:cNvSpPr/>
          <p:nvPr/>
        </p:nvSpPr>
        <p:spPr>
          <a:xfrm>
            <a:off x="2781300" y="1219200"/>
            <a:ext cx="59817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As remained at or above the 73.5% National median of D/C to the community through the first 3 qtrs. for 2019</a:t>
            </a: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D3692BB5-B07A-43AD-9B68-AE0C38270740}"/>
              </a:ext>
            </a:extLst>
          </p:cNvPr>
          <p:cNvSpPr/>
          <p:nvPr/>
        </p:nvSpPr>
        <p:spPr>
          <a:xfrm>
            <a:off x="533400" y="1288474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C71BF4D7-E063-4BCF-A40F-EEBE1DA885D0}"/>
              </a:ext>
            </a:extLst>
          </p:cNvPr>
          <p:cNvSpPr/>
          <p:nvPr/>
        </p:nvSpPr>
        <p:spPr>
          <a:xfrm>
            <a:off x="550398" y="1624149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6FADC8A5-547D-4B15-B438-E814476E9500}"/>
              </a:ext>
            </a:extLst>
          </p:cNvPr>
          <p:cNvSpPr/>
          <p:nvPr/>
        </p:nvSpPr>
        <p:spPr>
          <a:xfrm>
            <a:off x="529394" y="2586554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1640655A-B5D0-49FB-805C-2D2F418B8AAF}"/>
              </a:ext>
            </a:extLst>
          </p:cNvPr>
          <p:cNvSpPr/>
          <p:nvPr/>
        </p:nvSpPr>
        <p:spPr>
          <a:xfrm>
            <a:off x="488769" y="2984770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A32A449B-D6AB-4840-B014-244178A8F52F}"/>
              </a:ext>
            </a:extLst>
          </p:cNvPr>
          <p:cNvSpPr/>
          <p:nvPr/>
        </p:nvSpPr>
        <p:spPr>
          <a:xfrm>
            <a:off x="550398" y="4929453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F0C8288E-00D7-451A-921C-767E4B88577F}"/>
              </a:ext>
            </a:extLst>
          </p:cNvPr>
          <p:cNvSpPr/>
          <p:nvPr/>
        </p:nvSpPr>
        <p:spPr>
          <a:xfrm>
            <a:off x="495300" y="5596265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35F9206A-FD14-4244-8338-59AA0794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35F49A9-34D7-4596-AAEF-FDA1EC9451E4}"/>
              </a:ext>
            </a:extLst>
          </p:cNvPr>
          <p:cNvSpPr/>
          <p:nvPr/>
        </p:nvSpPr>
        <p:spPr>
          <a:xfrm>
            <a:off x="495300" y="2281755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CBC22F2-8E8C-43E9-8B91-1C3700969949}"/>
              </a:ext>
            </a:extLst>
          </p:cNvPr>
          <p:cNvSpPr/>
          <p:nvPr/>
        </p:nvSpPr>
        <p:spPr>
          <a:xfrm>
            <a:off x="495300" y="3289569"/>
            <a:ext cx="342900" cy="38099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30 Day Follow 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798" y="1395386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46951" y="1171467"/>
            <a:ext cx="4132729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64DEE-3C75-4DC4-A5E5-EDF21328B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00"/>
          <a:stretch/>
        </p:blipFill>
        <p:spPr>
          <a:xfrm>
            <a:off x="609600" y="1809534"/>
            <a:ext cx="7680960" cy="5035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2A5761-95EC-4BFE-98A4-7BC36C077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85" y="981606"/>
            <a:ext cx="3000375" cy="990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0A5CFD-1CEE-4EB0-A4F2-B316FDB8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30 Day Follow Up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76F01-AB88-4422-8FF9-11634464E33F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D45F6-1861-4480-834D-30689F6595C3}"/>
              </a:ext>
            </a:extLst>
          </p:cNvPr>
          <p:cNvSpPr txBox="1"/>
          <p:nvPr/>
        </p:nvSpPr>
        <p:spPr>
          <a:xfrm>
            <a:off x="647699" y="1371600"/>
            <a:ext cx="7505701" cy="255454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/>
              <a:t>I have requested Stroudwater to report “missing items” as overdue only going forward -  this includes those D/</a:t>
            </a:r>
            <a:r>
              <a:rPr lang="en-US" sz="1600" dirty="0" err="1"/>
              <a:t>Ced</a:t>
            </a:r>
            <a:r>
              <a:rPr lang="en-US" sz="1600" dirty="0"/>
              <a:t> but not yet due. 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Those with patients who deceased within 30 days post discharge – was that expected? Could anything have been done differently? 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What is your process for follow-up? Do you get more info than these questions? 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What are your opportunities for improvement?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69DE7-A156-4D5B-8415-94884843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Residence Pre-Acute Admission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812CF-3B7E-47A0-8D23-0383A5A0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407"/>
            <a:ext cx="9144000" cy="48731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1EE77-F9A6-46FA-98D4-6559CC80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Readmits to Acute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5" name="Rectangle 14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  <a:endCxn id="15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9D4A6-69C0-4A66-B623-6AB31B45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746"/>
            <a:ext cx="9144000" cy="466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1958D1-D5AC-42B5-B1A1-F2598DDB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Readmits to SB/SNF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711F0-7F0B-4562-BB77-C116280D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893"/>
            <a:ext cx="9144000" cy="46685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2C37E9-CC1E-4AB6-8FFC-DC665ADA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Revisits to ED or Observation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E47F1-D50F-457E-910A-2C23C8F26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17"/>
            <a:ext cx="9144000" cy="48735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A9CAC-2B3A-4860-A9CD-6962BB1B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Number of Readmits to Acute, SB &amp; ED/Observation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EB9B75-B730-44AD-9BC4-17DD72EA7DE1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55D26-503E-459E-867C-9C878B06F4D6}"/>
              </a:ext>
            </a:extLst>
          </p:cNvPr>
          <p:cNvSpPr txBox="1"/>
          <p:nvPr/>
        </p:nvSpPr>
        <p:spPr>
          <a:xfrm>
            <a:off x="469490" y="1600200"/>
            <a:ext cx="8153400" cy="329320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dirty="0"/>
              <a:t>Grant Memorial, Potomac, Jefferson, St. Joseph, Roane &amp; Broaddus all had readmits to acute within 30 days post SB D/C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War, Broaddus &amp; Boone had readmission to SB/SNF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Potomac, Grant, Broaddus, War Memorial &amp; Hampshire had ED/</a:t>
            </a:r>
            <a:r>
              <a:rPr lang="en-US" sz="1600" dirty="0" err="1"/>
              <a:t>Obs</a:t>
            </a:r>
            <a:r>
              <a:rPr lang="en-US" sz="1600" dirty="0"/>
              <a:t> revisits greater than the median of 2 for WV Network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342900" indent="-342900">
              <a:buFont typeface="+mj-lt"/>
              <a:buAutoNum type="arabicParenR"/>
            </a:pPr>
            <a:r>
              <a:rPr lang="en-US" sz="1600" dirty="0"/>
              <a:t>When reviewing each case, could we have done anything to prevent re-entry in the system?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1600" dirty="0"/>
              <a:t>Remember that every readmission to acute, SB and ED/Obs. increases the cost of care!!!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2908C-6B48-4613-BA02-132D2F66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(10/2018 to 9/2019)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8447" y="6598716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6417578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F4052-401A-4AD0-B9EB-7FAEFD809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9" r="29166" b="14427"/>
          <a:stretch/>
        </p:blipFill>
        <p:spPr>
          <a:xfrm>
            <a:off x="777240" y="1295400"/>
            <a:ext cx="7589520" cy="45537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5C2EA-A48C-4AE2-AEE2-0BF81C38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Data Outcome &amp; Benchmarking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914400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•"/>
              <a:tabLst>
                <a:tab pos="914400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252538" indent="-2238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–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603375" indent="-2365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5pPr>
            <a:lvl6pPr marL="20605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236538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14400" algn="l"/>
              </a:tabLs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990000"/>
              </a:buClr>
              <a:buNone/>
              <a:defRPr/>
            </a:pPr>
            <a:endParaRPr lang="en-US" sz="2200" kern="0" dirty="0">
              <a:latin typeface="Times New Roman"/>
            </a:endParaRP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05400" y="1338470"/>
            <a:ext cx="3581400" cy="2590800"/>
          </a:xfrm>
        </p:spPr>
        <p:txBody>
          <a:bodyPr>
            <a:normAutofit/>
          </a:bodyPr>
          <a:lstStyle/>
          <a:p>
            <a:endParaRPr lang="en-US" sz="36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D9436-7B1D-46D9-AA3F-CC1CF0429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7" y="1935004"/>
            <a:ext cx="7083203" cy="3475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9F8EBB-0308-4AC7-89B1-E20B516AD09A}"/>
              </a:ext>
            </a:extLst>
          </p:cNvPr>
          <p:cNvSpPr txBox="1"/>
          <p:nvPr/>
        </p:nvSpPr>
        <p:spPr>
          <a:xfrm>
            <a:off x="838200" y="5648980"/>
            <a:ext cx="7428637" cy="523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Review + Open Discussion re: Data Outcome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39D51-F549-4AFC-AB86-8A946A576BA4}"/>
              </a:ext>
            </a:extLst>
          </p:cNvPr>
          <p:cNvSpPr txBox="1"/>
          <p:nvPr/>
        </p:nvSpPr>
        <p:spPr>
          <a:xfrm>
            <a:off x="879883" y="1143000"/>
            <a:ext cx="7619650" cy="400110"/>
          </a:xfrm>
          <a:prstGeom prst="rect">
            <a:avLst/>
          </a:prstGeom>
          <a:noFill/>
          <a:ln w="38100">
            <a:solidFill>
              <a:srgbClr val="1EE3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Includes comparison between the 1</a:t>
            </a:r>
            <a:r>
              <a:rPr lang="en-US" sz="2000" b="1" baseline="30000" dirty="0"/>
              <a:t>st</a:t>
            </a:r>
            <a:r>
              <a:rPr lang="en-US" sz="2000" b="1" dirty="0"/>
              <a:t> , 2</a:t>
            </a:r>
            <a:r>
              <a:rPr lang="en-US" sz="2000" b="1" baseline="30000" dirty="0"/>
              <a:t>nd</a:t>
            </a:r>
            <a:r>
              <a:rPr lang="en-US" sz="2000" b="1" dirty="0"/>
              <a:t> and 3</a:t>
            </a:r>
            <a:r>
              <a:rPr lang="en-US" sz="2000" b="1" baseline="30000" dirty="0"/>
              <a:t>rd</a:t>
            </a:r>
            <a:r>
              <a:rPr lang="en-US" sz="2000" b="1" dirty="0"/>
              <a:t> Qtr. of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9B8442-CF72-44F9-9D79-9786164ABE9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(10/2018 to 9/2019)</a:t>
            </a:r>
            <a:endParaRPr lang="en-US" sz="1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7400" y="64008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737D3-3B72-4ADA-BAAE-B5A45E77D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 b="14427"/>
          <a:stretch/>
        </p:blipFill>
        <p:spPr>
          <a:xfrm>
            <a:off x="0" y="1447793"/>
            <a:ext cx="9144000" cy="4354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2D3F7-75B0-4817-8AE8-2A708A05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4A126F9-5F42-4157-A2CB-1B3014997B2B}"/>
              </a:ext>
            </a:extLst>
          </p:cNvPr>
          <p:cNvSpPr/>
          <p:nvPr/>
        </p:nvSpPr>
        <p:spPr>
          <a:xfrm>
            <a:off x="609600" y="5344881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(10/2018 to 9/2019)- Reason for Admission </a:t>
            </a:r>
            <a:r>
              <a:rPr lang="en-US" sz="1000" b="1" dirty="0">
                <a:solidFill>
                  <a:srgbClr val="C00000"/>
                </a:solidFill>
                <a:latin typeface="Verdana" panose="020B0604030504040204" pitchFamily="34" charset="0"/>
              </a:rPr>
              <a:t>(count of records)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6417578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C06AD-EDFA-4C3D-BC63-65E1A601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 b="14427"/>
          <a:stretch/>
        </p:blipFill>
        <p:spPr>
          <a:xfrm>
            <a:off x="0" y="1447792"/>
            <a:ext cx="9144000" cy="4354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07F68-EB27-45DA-90ED-968C63AA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(10/2018 to 9/2019)- PI Self Care by Primary Condition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64008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94E53-2467-40C6-BF58-DFF04C514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79" r="12500" b="15910"/>
          <a:stretch/>
        </p:blipFill>
        <p:spPr>
          <a:xfrm>
            <a:off x="0" y="1371592"/>
            <a:ext cx="9144000" cy="4354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CF01DA-6380-4662-B65C-4DF78099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State Comparison for the last 12 months </a:t>
            </a:r>
            <a:b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(10/2018-9/2019)- PI Mobility by Primary Condition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6400800"/>
            <a:ext cx="50292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have been removed for PI scores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E5DD6-FC39-4B58-9D86-2DA71326F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2" r="12500" b="15910"/>
          <a:stretch/>
        </p:blipFill>
        <p:spPr>
          <a:xfrm>
            <a:off x="0" y="1447799"/>
            <a:ext cx="9144000" cy="42672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F10DD-B08D-4B24-A6D1-045B65F3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7B06AA-1893-496A-82F7-62CBCC4E324E}"/>
              </a:ext>
            </a:extLst>
          </p:cNvPr>
          <p:cNvSpPr txBox="1"/>
          <p:nvPr/>
        </p:nvSpPr>
        <p:spPr>
          <a:xfrm>
            <a:off x="304800" y="914400"/>
            <a:ext cx="8458200" cy="597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lvl="1" indent="-347663" eaLnBrk="1" hangingPunct="1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b="1" baseline="0" dirty="0">
                <a:solidFill>
                  <a:srgbClr val="C00000"/>
                </a:solidFill>
                <a:latin typeface="+mj-lt"/>
                <a:cs typeface="+mn-cs"/>
              </a:rPr>
              <a:t>Medical Condition/Reason – Definitions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01, Stroke</a:t>
            </a:r>
            <a:r>
              <a:rPr lang="en-US" baseline="0" dirty="0">
                <a:latin typeface="+mj-lt"/>
                <a:cs typeface="+mn-cs"/>
              </a:rPr>
              <a:t>  = if the patient’s primary medical condition category is due to stroke. Examples include ischemic stroke, subarachnoid hemorrhage, cerebral vascular accident (CVA), and other cerebrovascular disease.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02, Non - Traumatic Brain Dysfunction </a:t>
            </a:r>
            <a:r>
              <a:rPr lang="en-US" baseline="0" dirty="0">
                <a:latin typeface="+mj-lt"/>
                <a:cs typeface="+mn-cs"/>
              </a:rPr>
              <a:t>= if the patient’s primary medical condition category is non-traumatic brain dysfunction. Examples include Alzheimer’s disease, dementia with or without behavioral disturbance, malignant neoplasm of brain, and anoxic brain damage.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03, Traumatic Brain Dysfunction</a:t>
            </a:r>
            <a:r>
              <a:rPr lang="en-US" baseline="0" dirty="0">
                <a:latin typeface="+mj-lt"/>
                <a:cs typeface="+mn-cs"/>
              </a:rPr>
              <a:t> = if the patient’s primary medical condition category is traumatic brain dysfunction. Examples include traumatic brain injury, severe concussion, and cerebral laceration and contusion.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04, Non - Traumatic Spinal Cord Dysfunction </a:t>
            </a:r>
            <a:r>
              <a:rPr lang="en-US" baseline="0" dirty="0">
                <a:latin typeface="+mj-lt"/>
                <a:cs typeface="+mn-cs"/>
              </a:rPr>
              <a:t>= if the patient’s primary medical condition category is non-traumatic spinal cord injury. Examples include spondylosis with myelopathy, transverse myelitis, spinal cord lesion due to spinal stenosis, and spinal cord lesion due to dissection of aorta.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sz="1600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sz="1600" baseline="0" dirty="0">
              <a:latin typeface="+mj-lt"/>
              <a:cs typeface="+mn-cs"/>
            </a:endParaRPr>
          </a:p>
          <a:p>
            <a:pPr>
              <a:buClr>
                <a:srgbClr val="C00000"/>
              </a:buClr>
              <a:defRPr/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6DB9477-B13C-4863-B64A-2ECBBEAE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 Medical Condition Definition for Admission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7D01D-0244-42C8-8515-2EBF2919314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4680C-93A5-406B-8E25-7C12B61B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177246-7C85-4561-ADDD-0783F3CD1B0E}"/>
              </a:ext>
            </a:extLst>
          </p:cNvPr>
          <p:cNvSpPr txBox="1"/>
          <p:nvPr/>
        </p:nvSpPr>
        <p:spPr>
          <a:xfrm>
            <a:off x="304800" y="914400"/>
            <a:ext cx="8458200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baseline="0" dirty="0">
                <a:solidFill>
                  <a:srgbClr val="C00000"/>
                </a:solidFill>
                <a:latin typeface="+mj-lt"/>
                <a:cs typeface="+mn-cs"/>
              </a:rPr>
              <a:t>Medical Condition/Reason – Definitions (cont’)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sz="1600" b="1" baseline="0" dirty="0">
              <a:solidFill>
                <a:srgbClr val="C00000"/>
              </a:solidFill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</a:rPr>
              <a:t>Code 05, Traumatic Spinal Cord Dysfunction </a:t>
            </a:r>
            <a:r>
              <a:rPr lang="en-US" baseline="0" dirty="0"/>
              <a:t>=  if the patient’s primary medical condition category is due to traumatic spinal cord dysfunction. Examples include paraplegia and quadriplegia following trauma. </a:t>
            </a:r>
          </a:p>
          <a:p>
            <a:pPr marL="0" lvl="1" eaLnBrk="1" hangingPunct="1">
              <a:buClr>
                <a:srgbClr val="C00000"/>
              </a:buClr>
              <a:defRPr/>
            </a:pPr>
            <a:endParaRPr lang="en-US" b="1" baseline="0" dirty="0">
              <a:solidFill>
                <a:srgbClr val="C00000"/>
              </a:solidFill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06, Progressive Neurological Conditions </a:t>
            </a:r>
            <a:r>
              <a:rPr lang="en-US" baseline="0" dirty="0">
                <a:latin typeface="+mj-lt"/>
                <a:cs typeface="+mn-cs"/>
              </a:rPr>
              <a:t>= if the patient’s primary medical condition category is a progressive neurological condition. Examples include multiple sclerosis and Parkinson’s disease.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07, Other Neurological Conditions</a:t>
            </a:r>
            <a:r>
              <a:rPr lang="en-US" baseline="0" dirty="0">
                <a:latin typeface="+mj-lt"/>
                <a:cs typeface="+mn-cs"/>
              </a:rPr>
              <a:t> = if the patient’s primary medical condition category is other neurological condition. Examples include cerebral palsy, polyneuropathy, and myasthenia gravis. </a:t>
            </a:r>
          </a:p>
          <a:p>
            <a:pPr marL="0" lvl="1" eaLnBrk="1" hangingPunct="1">
              <a:buClr>
                <a:srgbClr val="C00000"/>
              </a:buClr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08, Amputation</a:t>
            </a:r>
            <a:r>
              <a:rPr lang="en-US" baseline="0" dirty="0">
                <a:latin typeface="+mj-lt"/>
                <a:cs typeface="+mn-cs"/>
              </a:rPr>
              <a:t> = if the patient’s primary medical condition category is an amputation. An example is acquired absence of limb.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09, Hip and Knee Replacement </a:t>
            </a:r>
            <a:r>
              <a:rPr lang="en-US" baseline="0" dirty="0">
                <a:latin typeface="+mj-lt"/>
                <a:cs typeface="+mn-cs"/>
              </a:rPr>
              <a:t>= if the patient’s primary medical condition category is due to a hip or knee replacement. An example is total knee replacement. If hip replacement is secondary to hip fracture, code as fracture.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8612" name="Title 3">
            <a:extLst>
              <a:ext uri="{FF2B5EF4-FFF2-40B4-BE49-F238E27FC236}">
                <a16:creationId xmlns:a16="http://schemas.microsoft.com/office/drawing/2014/main" id="{88A3E04C-1C9A-4DA8-B0DE-3E1061B39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Section I : Active Diagnosis</a:t>
            </a:r>
            <a:endParaRPr lang="en-US" altLang="en-US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68ED3-E0AC-48A0-BD7C-4DB443C4117D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3A698-F760-4226-A46E-26BA23A5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F9C556-6AFF-43DD-AB7B-107435E5559A}"/>
              </a:ext>
            </a:extLst>
          </p:cNvPr>
          <p:cNvSpPr txBox="1"/>
          <p:nvPr/>
        </p:nvSpPr>
        <p:spPr>
          <a:xfrm>
            <a:off x="304800" y="914400"/>
            <a:ext cx="8458200" cy="621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b="1" baseline="0" dirty="0">
                <a:solidFill>
                  <a:srgbClr val="C00000"/>
                </a:solidFill>
                <a:latin typeface="+mj-lt"/>
                <a:cs typeface="+mn-cs"/>
              </a:rPr>
              <a:t>Medical Condition/Reason – Definitions (cont’)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sz="2000" b="1" baseline="0" dirty="0">
              <a:solidFill>
                <a:srgbClr val="C00000"/>
              </a:solidFill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</a:rPr>
              <a:t>Code 10, Fractures and Other Multiple Trauma </a:t>
            </a:r>
            <a:r>
              <a:rPr lang="en-US" baseline="0" dirty="0"/>
              <a:t>, if the patient’s primary medical condition category is fractures and other multiple trauma. Examples include hip fracture, pelvic fracture, and fracture of tibia and fibula. </a:t>
            </a:r>
            <a:endParaRPr lang="en-US" b="1" baseline="0" dirty="0">
              <a:solidFill>
                <a:srgbClr val="C00000"/>
              </a:solidFill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="1" baseline="0" dirty="0">
              <a:solidFill>
                <a:srgbClr val="C00000"/>
              </a:solidFill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11, Other Orthopedic Conditions </a:t>
            </a:r>
            <a:r>
              <a:rPr lang="en-US" baseline="0" dirty="0">
                <a:latin typeface="+mj-lt"/>
                <a:cs typeface="+mn-cs"/>
              </a:rPr>
              <a:t>= if the patient’s primary medical condition category is other orthopedic condition. An example is unspecified disorders of joint.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12, Debility, Cardiorespiratory </a:t>
            </a:r>
            <a:r>
              <a:rPr lang="en-US" baseline="0" dirty="0">
                <a:latin typeface="+mj-lt"/>
                <a:cs typeface="+mn-cs"/>
              </a:rPr>
              <a:t>Conditions = if the patient’s primary medical condition category is debility or a cardiorespiratory condition. Examples include chronic obstructive pulmonary disease (COPD), asthma, and other malaise and fatigue. </a:t>
            </a: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en-US" baseline="0" dirty="0">
              <a:latin typeface="+mj-lt"/>
              <a:cs typeface="+mn-cs"/>
            </a:endParaRPr>
          </a:p>
          <a:p>
            <a:pPr marL="347663" lvl="1" indent="-347663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b="1" baseline="0" dirty="0">
                <a:solidFill>
                  <a:srgbClr val="C00000"/>
                </a:solidFill>
                <a:latin typeface="+mj-lt"/>
                <a:cs typeface="+mn-cs"/>
              </a:rPr>
              <a:t>Code 13, Medically Complex Conditions </a:t>
            </a:r>
            <a:r>
              <a:rPr lang="en-US" baseline="0" dirty="0">
                <a:latin typeface="+mj-lt"/>
                <a:cs typeface="+mn-cs"/>
              </a:rPr>
              <a:t>= if the patient’s primary medical condition category is a medically complex condition. Examples include diabetes, pneumonia, chronic kidney disease, open wounds, pressure ulcer/injury, infection, and disorders of fluid, electrolyte, and acid-base balance.</a:t>
            </a:r>
          </a:p>
          <a:p>
            <a:pPr marL="0" lvl="1" eaLnBrk="1" hangingPunct="1">
              <a:buClr>
                <a:srgbClr val="C00000"/>
              </a:buClr>
              <a:defRPr/>
            </a:pPr>
            <a:endParaRPr lang="en-US" b="1" baseline="0" dirty="0">
              <a:solidFill>
                <a:srgbClr val="C00000"/>
              </a:solidFill>
              <a:latin typeface="+mj-lt"/>
              <a:cs typeface="+mn-cs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v"/>
              <a:defRPr/>
            </a:pP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0660" name="Title 3">
            <a:extLst>
              <a:ext uri="{FF2B5EF4-FFF2-40B4-BE49-F238E27FC236}">
                <a16:creationId xmlns:a16="http://schemas.microsoft.com/office/drawing/2014/main" id="{55CA570C-C483-4F1B-80DF-F94999BB5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Section I : Active Diagnosis</a:t>
            </a:r>
            <a:endParaRPr lang="en-US" altLang="en-US" sz="3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28489-64AD-4AFE-BFF3-AE588022C251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DBAC1-C245-4404-9491-B5D7215C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Next Step &amp; 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C6CC7-2910-4545-B779-E01DF4472C28}"/>
              </a:ext>
            </a:extLst>
          </p:cNvPr>
          <p:cNvSpPr/>
          <p:nvPr/>
        </p:nvSpPr>
        <p:spPr>
          <a:xfrm>
            <a:off x="609600" y="1066799"/>
            <a:ext cx="8229600" cy="57150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Pull a team together to review the questions I have for your hospital thru out and be ready to respond and discuss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Email Paula Knowlton from Stroudwater at </a:t>
            </a:r>
            <a:r>
              <a:rPr lang="en-US" sz="2000" dirty="0">
                <a:solidFill>
                  <a:schemeClr val="tx1"/>
                </a:solidFill>
                <a:hlinkClick r:id="rId3"/>
              </a:rPr>
              <a:t>pknowlton@stroudwater.com</a:t>
            </a:r>
            <a:r>
              <a:rPr lang="en-US" sz="2000" dirty="0">
                <a:solidFill>
                  <a:schemeClr val="tx1"/>
                </a:solidFill>
              </a:rPr>
              <a:t> for any technical questions about the Stroudwater portal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Does every hospital now have at least 2 people who can enter the data and run reports?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Write to me </a:t>
            </a:r>
            <a:r>
              <a:rPr lang="en-US" sz="2000" dirty="0">
                <a:solidFill>
                  <a:schemeClr val="tx1"/>
                </a:solidFill>
                <a:hlinkClick r:id="rId4"/>
              </a:rPr>
              <a:t>maryguyotconsulting@gmail.com</a:t>
            </a:r>
            <a:r>
              <a:rPr lang="en-US" sz="2000" dirty="0">
                <a:solidFill>
                  <a:schemeClr val="tx1"/>
                </a:solidFill>
              </a:rPr>
              <a:t> with clinical questions or to share what you would like the web-based tool to be able to do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Writing to Paula or I, PLEASE clarify which hospital you are asking about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Planning to schedule follow-up conference call the week of 11/11 so please prepare accordingly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I will send out different times to all participants – first-come-first-serve 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Enter data for all Oct., Nov. &amp; Dec discharges by Jan. 8, 2020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Enter 30-day follow-up data entry for all patients who have been discharged for 30 to 33 days by Jan 8, 2020</a:t>
            </a:r>
            <a:endParaRPr lang="en-US" sz="2000" baseline="30000" dirty="0">
              <a:solidFill>
                <a:schemeClr val="tx1"/>
              </a:solidFill>
            </a:endParaRPr>
          </a:p>
          <a:p>
            <a:pPr marL="400050" indent="-40005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Stroudwater may be setting up a webinar for Ira to present final data for the Pilot Project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 Mark Your Calendars – Next on-site meeting is for January 29, 2020 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94DEB-0E3A-4038-9C62-0C0E8A7AECC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B937D-CADA-4869-934A-67D6B671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375654" cy="496159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8539B495-DFFB-4FA0-9FB5-D2319F0C6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38100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00139-CDAF-4EA1-9933-D9AC66F7F88D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192 Hospitals Participating in Swing Bed Pilot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998F5-6B27-4D5E-B71E-425883A8F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" y="1107410"/>
            <a:ext cx="9047544" cy="52171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DDBE9-E4C8-4769-92C7-47982700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820C86-73BC-499E-A2A3-7BA6169A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4058"/>
            <a:ext cx="8763000" cy="58239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Swing Bed Discharges by Hospital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5" name="Rectangle 14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  <a:endCxn id="15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7A4DF-70DA-4D1E-8D65-44A06603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87257"/>
            <a:ext cx="7848600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/>
              <a:t>Be prepared to talk about the reasons for exclusions for this past qtr.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If no or low exclusions, does that mean that we mostly take patients who need therapy?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War Memorial – why the decrease in Qtr. 3?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Grant Memorial. Grafton, Pocahontas &amp; Minnie Hamilton – why the decrease in utilization for every quarter? 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Jefferson – why the increase compared to the 1</a:t>
            </a:r>
            <a:r>
              <a:rPr lang="en-US" sz="1400" baseline="30000" dirty="0"/>
              <a:t>st</a:t>
            </a:r>
            <a:r>
              <a:rPr lang="en-US" sz="1400" dirty="0"/>
              <a:t> qtr.?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Sistersville &amp; Braxton – any potential to further increase the census? 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Preston – why no data for the past 2 qtr. and Braxton for the past qtr.?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304800" y="304800"/>
            <a:ext cx="6705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</a:rPr>
              <a:t>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6684D-25D2-43DC-88A6-2DDF67D5F95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E168589-D694-49C2-88D1-08612F2940EA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Swing Bed Discharges by Hospital</a:t>
            </a:r>
          </a:p>
        </p:txBody>
      </p:sp>
    </p:spTree>
    <p:extLst>
      <p:ext uri="{BB962C8B-B14F-4D97-AF65-F5344CB8AC3E}">
        <p14:creationId xmlns:p14="http://schemas.microsoft.com/office/powerpoint/2010/main" val="3580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SB Average Length of Stay (ALOS)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44213" y="76200"/>
            <a:ext cx="1728187" cy="725480"/>
            <a:chOff x="5181600" y="3449838"/>
            <a:chExt cx="1728187" cy="725480"/>
          </a:xfrm>
        </p:grpSpPr>
        <p:sp>
          <p:nvSpPr>
            <p:cNvPr id="12" name="Rectangle 11"/>
            <p:cNvSpPr/>
            <p:nvPr/>
          </p:nvSpPr>
          <p:spPr>
            <a:xfrm>
              <a:off x="5486400" y="3657600"/>
              <a:ext cx="1066800" cy="304800"/>
            </a:xfrm>
            <a:prstGeom prst="rect">
              <a:avLst/>
            </a:prstGeom>
            <a:solidFill>
              <a:srgbClr val="CBC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2" idx="0"/>
              <a:endCxn id="12" idx="2"/>
            </p:cNvCxnSpPr>
            <p:nvPr/>
          </p:nvCxnSpPr>
          <p:spPr>
            <a:xfrm>
              <a:off x="6019800" y="3657600"/>
              <a:ext cx="0" cy="3048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019800" y="3926571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upper quartile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944486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lower quartile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40167" y="34498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median</a:t>
              </a: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899DC-14BE-476C-98B8-9DAC3AAD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74454"/>
            <a:ext cx="8915400" cy="532634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F2B9D-385E-4264-8250-236A48E8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1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72C045-C428-4778-9D6D-B6F12954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2C473-2133-4DE8-8B75-D58D4772F8E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820C927-6C30-45BC-8527-09686C9804B0}"/>
              </a:ext>
            </a:extLst>
          </p:cNvPr>
          <p:cNvSpPr txBox="1">
            <a:spLocks/>
          </p:cNvSpPr>
          <p:nvPr/>
        </p:nvSpPr>
        <p:spPr>
          <a:xfrm>
            <a:off x="4572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C00000"/>
                </a:solidFill>
                <a:latin typeface="Verdana" panose="020B0604030504040204" pitchFamily="34" charset="0"/>
              </a:rPr>
              <a:t>SB Average Length of Stay (ALOS)</a:t>
            </a:r>
            <a:endParaRPr lang="en-US" sz="2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E848B-15F3-4FB3-BE96-9553AA689D26}"/>
              </a:ext>
            </a:extLst>
          </p:cNvPr>
          <p:cNvSpPr txBox="1"/>
          <p:nvPr/>
        </p:nvSpPr>
        <p:spPr>
          <a:xfrm>
            <a:off x="533400" y="1219200"/>
            <a:ext cx="8001000" cy="50475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/>
              <a:t>The pilot project will report the ALOS as 12.5 days!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Pros &amp; Cons of longer or shorter LOS: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Longer = more days = increased revenue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But longer also increases cost per episode of care which is under scrutiny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Shorter days below Nat ALOS = decrease days and revenue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Are we limiting who we accept to our program?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Are we discharging before the patients have met sustainable goals – could they  have improved even more?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400" dirty="0"/>
              <a:t>What is the self-care and mobility score improvements?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Jackson at 25.8 – if your charts were to be reviewed, do you feel there is good documentation to support a longer LOS? What has changed going up from 13.2 ALOS?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Potomac – consistently lower at 9.7 – 10.1 – 10.7 – let’s just discuss to make sure you are where you need to be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Pocahontas – why down from 13.6 to 12.7 to 9.5?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  <a:p>
            <a:pPr marL="342900" indent="-342900">
              <a:buFont typeface="+mj-lt"/>
              <a:buAutoNum type="arabicParenR"/>
            </a:pPr>
            <a:r>
              <a:rPr lang="en-US" sz="1400" dirty="0"/>
              <a:t>Grant, Jefferson, Preston &amp; Braxton – all well below the ALOS – are you limiting the patients we take for those who are more functional? What kind of patients do you mostly admit? Do you feel you have a good system in place for discharges?  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3D76A-D093-4066-BEE4-10E8E83F39E9}"/>
              </a:ext>
            </a:extLst>
          </p:cNvPr>
          <p:cNvSpPr/>
          <p:nvPr/>
        </p:nvSpPr>
        <p:spPr>
          <a:xfrm>
            <a:off x="7620000" y="685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609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Percent of Total by Primary Payer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3624" y="6629400"/>
            <a:ext cx="5307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Source: Stroudwater Swing Bed Portal 4/1/2018 to 10/8/2019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0" y="6400800"/>
            <a:ext cx="3048000" cy="228600"/>
          </a:xfrm>
          <a:prstGeom prst="roundRect">
            <a:avLst/>
          </a:prstGeom>
          <a:solidFill>
            <a:srgbClr val="C8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excluded records added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8C36D-1321-4B5A-8CDE-494A3A15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40"/>
            <a:ext cx="9144000" cy="51514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0FCA4-0C3E-4CAB-91E0-99E1E378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B23D8-D88F-4FF9-8FC5-CF72CE79B2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theme/theme1.xml><?xml version="1.0" encoding="utf-8"?>
<a:theme xmlns:a="http://schemas.openxmlformats.org/drawingml/2006/main" name="Stroudwater presentations">
  <a:themeElements>
    <a:clrScheme name="Stroudwate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99"/>
      </a:accent1>
      <a:accent2>
        <a:srgbClr val="FF6600"/>
      </a:accent2>
      <a:accent3>
        <a:srgbClr val="6D6E70"/>
      </a:accent3>
      <a:accent4>
        <a:srgbClr val="0097FE"/>
      </a:accent4>
      <a:accent5>
        <a:srgbClr val="FF964F"/>
      </a:accent5>
      <a:accent6>
        <a:srgbClr val="44546A"/>
      </a:accent6>
      <a:hlink>
        <a:srgbClr val="0563C1"/>
      </a:hlink>
      <a:folHlink>
        <a:srgbClr val="7030A0"/>
      </a:folHlink>
    </a:clrScheme>
    <a:fontScheme name="Stroudwater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oudwater presentations" id="{3BC0243A-783B-4EC1-849C-FC725CF56C98}" vid="{0A079EC5-8ED2-47F6-BE8B-186DC6D4E2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F67471-1DB5-4BB1-8A19-6DB10D52A803}"/>
</file>

<file path=customXml/itemProps2.xml><?xml version="1.0" encoding="utf-8"?>
<ds:datastoreItem xmlns:ds="http://schemas.openxmlformats.org/officeDocument/2006/customXml" ds:itemID="{E9433BD8-09FB-4CAC-AB86-CD6016910382}"/>
</file>

<file path=docProps/app.xml><?xml version="1.0" encoding="utf-8"?>
<Properties xmlns="http://schemas.openxmlformats.org/officeDocument/2006/extended-properties" xmlns:vt="http://schemas.openxmlformats.org/officeDocument/2006/docPropsVTypes">
  <Template>Stroudwater presentations</Template>
  <TotalTime>57982</TotalTime>
  <Words>2482</Words>
  <Application>Microsoft Office PowerPoint</Application>
  <PresentationFormat>On-screen Show (4:3)</PresentationFormat>
  <Paragraphs>324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Verdana</vt:lpstr>
      <vt:lpstr>Wingdings</vt:lpstr>
      <vt:lpstr>Stroudwater presentations</vt:lpstr>
      <vt:lpstr>PowerPoint Presentation</vt:lpstr>
      <vt:lpstr>PowerPoint Presentation</vt:lpstr>
      <vt:lpstr> Data Outcome &amp; Benchmarking    </vt:lpstr>
      <vt:lpstr>192 Hospitals Participating in Swing Bed Pilot</vt:lpstr>
      <vt:lpstr>Swing Bed Discharges by Hospital</vt:lpstr>
      <vt:lpstr>PowerPoint Presentation</vt:lpstr>
      <vt:lpstr>SB Average Length of Stay (ALOS)</vt:lpstr>
      <vt:lpstr>PowerPoint Presentation</vt:lpstr>
      <vt:lpstr>Percent of Total by Primary Payer</vt:lpstr>
      <vt:lpstr>PowerPoint Presentation</vt:lpstr>
      <vt:lpstr>Percent of Total by Age Group</vt:lpstr>
      <vt:lpstr>Percent of Total by Primary Medical Condition</vt:lpstr>
      <vt:lpstr>PowerPoint Presentation</vt:lpstr>
      <vt:lpstr>Average BIMS Score</vt:lpstr>
      <vt:lpstr>PowerPoint Presentation</vt:lpstr>
      <vt:lpstr>Performance Improvement Score for Self-Care</vt:lpstr>
      <vt:lpstr>Performance Improvement Score for Self-Care</vt:lpstr>
      <vt:lpstr>Performance Improvement Score for Mobility</vt:lpstr>
      <vt:lpstr>Performance Improvement Score for Mobility</vt:lpstr>
      <vt:lpstr>Percent of Total by Discharge Disposition</vt:lpstr>
      <vt:lpstr>Percent of Total by Discharge Disposition</vt:lpstr>
      <vt:lpstr>Percent of Total by 30 Day Follow Up</vt:lpstr>
      <vt:lpstr>Percent of Total by 30 Day Follow Up</vt:lpstr>
      <vt:lpstr>Percent of Total by Residence Pre-Acute Admission</vt:lpstr>
      <vt:lpstr>Number of Readmits to Acute</vt:lpstr>
      <vt:lpstr>Number of Readmits to SB/SNF</vt:lpstr>
      <vt:lpstr>Number of Revisits to ED or Observation</vt:lpstr>
      <vt:lpstr>Number of Readmits to Acute, SB &amp; ED/Observation</vt:lpstr>
      <vt:lpstr>State Comparison for the last 12 months  (10/2018 to 9/2019)</vt:lpstr>
      <vt:lpstr>State Comparison for the last 12 months  (10/2018 to 9/2019)</vt:lpstr>
      <vt:lpstr>State Comparison for the last 12 months  (10/2018 to 9/2019)- Reason for Admission (count of records)</vt:lpstr>
      <vt:lpstr>State Comparison for the last 12 months  (10/2018 to 9/2019)- PI Self Care by Primary Condition</vt:lpstr>
      <vt:lpstr>State Comparison for the last 12 months  (10/2018-9/2019)- PI Mobility by Primary Condition</vt:lpstr>
      <vt:lpstr> Medical Condition Definition for Admission </vt:lpstr>
      <vt:lpstr>Section I : Active Diagnosis</vt:lpstr>
      <vt:lpstr>Section I : Active Diagnosis</vt:lpstr>
      <vt:lpstr>Next Step &amp; THANK YOU!</vt:lpstr>
      <vt:lpstr>Questions?</vt:lpstr>
    </vt:vector>
  </TitlesOfParts>
  <Company>Stroudwater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MBQIP Idaho</dc:title>
  <dc:creator>GLathrop@stroudwater.com</dc:creator>
  <cp:lastModifiedBy>Mary</cp:lastModifiedBy>
  <cp:revision>3304</cp:revision>
  <cp:lastPrinted>2016-04-27T19:19:45Z</cp:lastPrinted>
  <dcterms:created xsi:type="dcterms:W3CDTF">2004-07-11T19:29:50Z</dcterms:created>
  <dcterms:modified xsi:type="dcterms:W3CDTF">2019-10-31T18:15:27Z</dcterms:modified>
</cp:coreProperties>
</file>