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306" r:id="rId3"/>
    <p:sldId id="268" r:id="rId4"/>
    <p:sldId id="269" r:id="rId5"/>
    <p:sldId id="284" r:id="rId6"/>
    <p:sldId id="289" r:id="rId7"/>
    <p:sldId id="290" r:id="rId8"/>
    <p:sldId id="294" r:id="rId9"/>
    <p:sldId id="295" r:id="rId10"/>
    <p:sldId id="296" r:id="rId11"/>
    <p:sldId id="297" r:id="rId12"/>
    <p:sldId id="298" r:id="rId13"/>
    <p:sldId id="299" r:id="rId14"/>
    <p:sldId id="300" r:id="rId15"/>
    <p:sldId id="301" r:id="rId16"/>
    <p:sldId id="291" r:id="rId17"/>
    <p:sldId id="292" r:id="rId18"/>
    <p:sldId id="304" r:id="rId19"/>
    <p:sldId id="302" r:id="rId20"/>
    <p:sldId id="281" r:id="rId21"/>
    <p:sldId id="280" r:id="rId22"/>
    <p:sldId id="303" r:id="rId23"/>
    <p:sldId id="286" r:id="rId24"/>
    <p:sldId id="305" r:id="rId25"/>
    <p:sldId id="285" r:id="rId26"/>
    <p:sldId id="30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1C17"/>
    <a:srgbClr val="286D72"/>
    <a:srgbClr val="EF7C35"/>
    <a:srgbClr val="F5A777"/>
    <a:srgbClr val="F6B38A"/>
    <a:srgbClr val="49B7BF"/>
    <a:srgbClr val="BBE4E7"/>
    <a:srgbClr val="D95D11"/>
    <a:srgbClr val="C39A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609" autoAdjust="0"/>
  </p:normalViewPr>
  <p:slideViewPr>
    <p:cSldViewPr snapToGrid="0">
      <p:cViewPr varScale="1">
        <p:scale>
          <a:sx n="104" d="100"/>
          <a:sy n="104" d="100"/>
        </p:scale>
        <p:origin x="5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AAE31-6D9F-47DB-8753-9C14A3D02154}" type="doc">
      <dgm:prSet loTypeId="urn:microsoft.com/office/officeart/2016/7/layout/BasicLinearProcessNumbered" loCatId="process" qsTypeId="urn:microsoft.com/office/officeart/2005/8/quickstyle/simple1" qsCatId="simple" csTypeId="urn:microsoft.com/office/officeart/2005/8/colors/accent0_3" csCatId="mainScheme" phldr="1"/>
      <dgm:spPr/>
      <dgm:t>
        <a:bodyPr/>
        <a:lstStyle/>
        <a:p>
          <a:endParaRPr lang="en-US"/>
        </a:p>
      </dgm:t>
    </dgm:pt>
    <dgm:pt modelId="{F4B8E028-BCBC-413D-955D-DA432E8E8F38}">
      <dgm:prSet custT="1"/>
      <dgm:spPr/>
      <dgm:t>
        <a:bodyPr/>
        <a:lstStyle/>
        <a:p>
          <a:r>
            <a:rPr lang="en-US" sz="1400" dirty="0"/>
            <a:t>Plan, execute, evaluate, and report the findings and outcomes of a realistic medical surge exercise to improve the response readiness of health care partners in their jurisdiction. </a:t>
          </a:r>
        </a:p>
      </dgm:t>
    </dgm:pt>
    <dgm:pt modelId="{78E68624-C9EC-4410-A802-E8EC0CDD0FE2}" type="parTrans" cxnId="{AE8DD052-A9F8-4260-93AC-5B0715D6EAA1}">
      <dgm:prSet/>
      <dgm:spPr/>
      <dgm:t>
        <a:bodyPr/>
        <a:lstStyle/>
        <a:p>
          <a:endParaRPr lang="en-US"/>
        </a:p>
      </dgm:t>
    </dgm:pt>
    <dgm:pt modelId="{AB15FF90-B8A9-4BE5-9C84-B1632DA835B8}" type="sibTrans" cxnId="{AE8DD052-A9F8-4260-93AC-5B0715D6EAA1}">
      <dgm:prSet phldrT="1" phldr="0"/>
      <dgm:spPr/>
      <dgm:t>
        <a:bodyPr/>
        <a:lstStyle/>
        <a:p>
          <a:r>
            <a:rPr lang="en-US"/>
            <a:t>1</a:t>
          </a:r>
        </a:p>
      </dgm:t>
    </dgm:pt>
    <dgm:pt modelId="{A6829DDC-00F1-4852-9064-4E9999A0A8A0}">
      <dgm:prSet custT="1"/>
      <dgm:spPr/>
      <dgm:t>
        <a:bodyPr/>
        <a:lstStyle/>
        <a:p>
          <a:r>
            <a:rPr lang="en-US" sz="1400" dirty="0"/>
            <a:t>Document actions or activities to identify areas of improvement and develop meaningful corrective actions.  </a:t>
          </a:r>
        </a:p>
      </dgm:t>
    </dgm:pt>
    <dgm:pt modelId="{F6190AA4-2B78-4394-ACA1-3072C7C9A98E}" type="parTrans" cxnId="{FFFD7C0E-1135-41A5-BEC0-326469403905}">
      <dgm:prSet/>
      <dgm:spPr/>
      <dgm:t>
        <a:bodyPr/>
        <a:lstStyle/>
        <a:p>
          <a:endParaRPr lang="en-US"/>
        </a:p>
      </dgm:t>
    </dgm:pt>
    <dgm:pt modelId="{558A04E5-11CB-4B4C-BC3D-B21AF255CD4E}" type="sibTrans" cxnId="{FFFD7C0E-1135-41A5-BEC0-326469403905}">
      <dgm:prSet phldrT="2" phldr="0"/>
      <dgm:spPr/>
      <dgm:t>
        <a:bodyPr/>
        <a:lstStyle/>
        <a:p>
          <a:r>
            <a:rPr lang="en-US"/>
            <a:t>2</a:t>
          </a:r>
        </a:p>
      </dgm:t>
    </dgm:pt>
    <dgm:pt modelId="{AFA4A109-88A2-4816-A007-C53439DA5AC0}">
      <dgm:prSet custT="1"/>
      <dgm:spPr/>
      <dgm:t>
        <a:bodyPr/>
        <a:lstStyle/>
        <a:p>
          <a:r>
            <a:rPr lang="en-US" sz="1400" dirty="0"/>
            <a:t>Build new partnerships and strengthen existing ones with organizations across our health care response partners and emergency response communities to improve communication and coordination during future emergencies and disasters.</a:t>
          </a:r>
        </a:p>
      </dgm:t>
    </dgm:pt>
    <dgm:pt modelId="{CA5A4C32-AA99-47D6-941E-D51AAF8EB7BA}" type="parTrans" cxnId="{847DAD37-3A4E-45A9-9C7E-7685B22A80DD}">
      <dgm:prSet/>
      <dgm:spPr/>
      <dgm:t>
        <a:bodyPr/>
        <a:lstStyle/>
        <a:p>
          <a:endParaRPr lang="en-US"/>
        </a:p>
      </dgm:t>
    </dgm:pt>
    <dgm:pt modelId="{7577550B-A38C-4BB3-9A95-71A74F847236}" type="sibTrans" cxnId="{847DAD37-3A4E-45A9-9C7E-7685B22A80DD}">
      <dgm:prSet phldrT="3" phldr="0"/>
      <dgm:spPr/>
      <dgm:t>
        <a:bodyPr/>
        <a:lstStyle/>
        <a:p>
          <a:r>
            <a:rPr lang="en-US"/>
            <a:t>3</a:t>
          </a:r>
        </a:p>
      </dgm:t>
    </dgm:pt>
    <dgm:pt modelId="{A5BA3338-9E2D-478D-AD63-0D19E7F537A3}" type="pres">
      <dgm:prSet presAssocID="{747AAE31-6D9F-47DB-8753-9C14A3D02154}" presName="Name0" presStyleCnt="0">
        <dgm:presLayoutVars>
          <dgm:animLvl val="lvl"/>
          <dgm:resizeHandles val="exact"/>
        </dgm:presLayoutVars>
      </dgm:prSet>
      <dgm:spPr/>
    </dgm:pt>
    <dgm:pt modelId="{6DD5C787-1026-4F91-8ED1-7ED01A1A774A}" type="pres">
      <dgm:prSet presAssocID="{F4B8E028-BCBC-413D-955D-DA432E8E8F38}" presName="compositeNode" presStyleCnt="0">
        <dgm:presLayoutVars>
          <dgm:bulletEnabled val="1"/>
        </dgm:presLayoutVars>
      </dgm:prSet>
      <dgm:spPr/>
    </dgm:pt>
    <dgm:pt modelId="{995E90A7-F218-4977-B8E7-16E0512BC3D5}" type="pres">
      <dgm:prSet presAssocID="{F4B8E028-BCBC-413D-955D-DA432E8E8F38}" presName="bgRect" presStyleLbl="bgAccFollowNode1" presStyleIdx="0" presStyleCnt="3"/>
      <dgm:spPr/>
    </dgm:pt>
    <dgm:pt modelId="{4C456BA9-FBA6-4EBD-BF60-9C5DB98AFDAA}" type="pres">
      <dgm:prSet presAssocID="{AB15FF90-B8A9-4BE5-9C84-B1632DA835B8}" presName="sibTransNodeCircle" presStyleLbl="alignNode1" presStyleIdx="0" presStyleCnt="6">
        <dgm:presLayoutVars>
          <dgm:chMax val="0"/>
          <dgm:bulletEnabled/>
        </dgm:presLayoutVars>
      </dgm:prSet>
      <dgm:spPr/>
    </dgm:pt>
    <dgm:pt modelId="{D571CCFE-4388-47E2-979E-09BA42BAD54F}" type="pres">
      <dgm:prSet presAssocID="{F4B8E028-BCBC-413D-955D-DA432E8E8F38}" presName="bottomLine" presStyleLbl="alignNode1" presStyleIdx="1" presStyleCnt="6">
        <dgm:presLayoutVars/>
      </dgm:prSet>
      <dgm:spPr/>
    </dgm:pt>
    <dgm:pt modelId="{754BF7A4-C637-463C-9109-98AC94EEA8B5}" type="pres">
      <dgm:prSet presAssocID="{F4B8E028-BCBC-413D-955D-DA432E8E8F38}" presName="nodeText" presStyleLbl="bgAccFollowNode1" presStyleIdx="0" presStyleCnt="3">
        <dgm:presLayoutVars>
          <dgm:bulletEnabled val="1"/>
        </dgm:presLayoutVars>
      </dgm:prSet>
      <dgm:spPr/>
    </dgm:pt>
    <dgm:pt modelId="{23DA8756-D62E-4369-891A-210A4F8E1A77}" type="pres">
      <dgm:prSet presAssocID="{AB15FF90-B8A9-4BE5-9C84-B1632DA835B8}" presName="sibTrans" presStyleCnt="0"/>
      <dgm:spPr/>
    </dgm:pt>
    <dgm:pt modelId="{8A484952-7AA9-44A8-8191-6BFC918A65F5}" type="pres">
      <dgm:prSet presAssocID="{A6829DDC-00F1-4852-9064-4E9999A0A8A0}" presName="compositeNode" presStyleCnt="0">
        <dgm:presLayoutVars>
          <dgm:bulletEnabled val="1"/>
        </dgm:presLayoutVars>
      </dgm:prSet>
      <dgm:spPr/>
    </dgm:pt>
    <dgm:pt modelId="{76FA9BD8-714A-4275-BBC6-377D0EA736C5}" type="pres">
      <dgm:prSet presAssocID="{A6829DDC-00F1-4852-9064-4E9999A0A8A0}" presName="bgRect" presStyleLbl="bgAccFollowNode1" presStyleIdx="1" presStyleCnt="3"/>
      <dgm:spPr/>
    </dgm:pt>
    <dgm:pt modelId="{84BA2683-E11B-418B-8FDA-A6F3E2D7E500}" type="pres">
      <dgm:prSet presAssocID="{558A04E5-11CB-4B4C-BC3D-B21AF255CD4E}" presName="sibTransNodeCircle" presStyleLbl="alignNode1" presStyleIdx="2" presStyleCnt="6">
        <dgm:presLayoutVars>
          <dgm:chMax val="0"/>
          <dgm:bulletEnabled/>
        </dgm:presLayoutVars>
      </dgm:prSet>
      <dgm:spPr/>
    </dgm:pt>
    <dgm:pt modelId="{315638A7-3D95-4D18-A42C-C8EE045DE36D}" type="pres">
      <dgm:prSet presAssocID="{A6829DDC-00F1-4852-9064-4E9999A0A8A0}" presName="bottomLine" presStyleLbl="alignNode1" presStyleIdx="3" presStyleCnt="6">
        <dgm:presLayoutVars/>
      </dgm:prSet>
      <dgm:spPr/>
    </dgm:pt>
    <dgm:pt modelId="{E5FC7B01-9A8A-4B97-A41F-A9A178F1B15B}" type="pres">
      <dgm:prSet presAssocID="{A6829DDC-00F1-4852-9064-4E9999A0A8A0}" presName="nodeText" presStyleLbl="bgAccFollowNode1" presStyleIdx="1" presStyleCnt="3">
        <dgm:presLayoutVars>
          <dgm:bulletEnabled val="1"/>
        </dgm:presLayoutVars>
      </dgm:prSet>
      <dgm:spPr/>
    </dgm:pt>
    <dgm:pt modelId="{F0A6375B-9977-4209-9673-E2A3591987B6}" type="pres">
      <dgm:prSet presAssocID="{558A04E5-11CB-4B4C-BC3D-B21AF255CD4E}" presName="sibTrans" presStyleCnt="0"/>
      <dgm:spPr/>
    </dgm:pt>
    <dgm:pt modelId="{B9969F8D-40C7-4BB7-A5B9-89ED02D2B5C8}" type="pres">
      <dgm:prSet presAssocID="{AFA4A109-88A2-4816-A007-C53439DA5AC0}" presName="compositeNode" presStyleCnt="0">
        <dgm:presLayoutVars>
          <dgm:bulletEnabled val="1"/>
        </dgm:presLayoutVars>
      </dgm:prSet>
      <dgm:spPr/>
    </dgm:pt>
    <dgm:pt modelId="{8F8FC711-D5A1-4D23-95AC-9F80B3A6495D}" type="pres">
      <dgm:prSet presAssocID="{AFA4A109-88A2-4816-A007-C53439DA5AC0}" presName="bgRect" presStyleLbl="bgAccFollowNode1" presStyleIdx="2" presStyleCnt="3"/>
      <dgm:spPr/>
    </dgm:pt>
    <dgm:pt modelId="{45BCC6A8-2B0F-4AE8-AA89-232BCE679828}" type="pres">
      <dgm:prSet presAssocID="{7577550B-A38C-4BB3-9A95-71A74F847236}" presName="sibTransNodeCircle" presStyleLbl="alignNode1" presStyleIdx="4" presStyleCnt="6">
        <dgm:presLayoutVars>
          <dgm:chMax val="0"/>
          <dgm:bulletEnabled/>
        </dgm:presLayoutVars>
      </dgm:prSet>
      <dgm:spPr/>
    </dgm:pt>
    <dgm:pt modelId="{DB83FE78-9318-481F-B660-917482D3B2FA}" type="pres">
      <dgm:prSet presAssocID="{AFA4A109-88A2-4816-A007-C53439DA5AC0}" presName="bottomLine" presStyleLbl="alignNode1" presStyleIdx="5" presStyleCnt="6">
        <dgm:presLayoutVars/>
      </dgm:prSet>
      <dgm:spPr/>
    </dgm:pt>
    <dgm:pt modelId="{9C48299E-861F-4E70-8F80-98E7C1A9F67C}" type="pres">
      <dgm:prSet presAssocID="{AFA4A109-88A2-4816-A007-C53439DA5AC0}" presName="nodeText" presStyleLbl="bgAccFollowNode1" presStyleIdx="2" presStyleCnt="3">
        <dgm:presLayoutVars>
          <dgm:bulletEnabled val="1"/>
        </dgm:presLayoutVars>
      </dgm:prSet>
      <dgm:spPr/>
    </dgm:pt>
  </dgm:ptLst>
  <dgm:cxnLst>
    <dgm:cxn modelId="{FFFD7C0E-1135-41A5-BEC0-326469403905}" srcId="{747AAE31-6D9F-47DB-8753-9C14A3D02154}" destId="{A6829DDC-00F1-4852-9064-4E9999A0A8A0}" srcOrd="1" destOrd="0" parTransId="{F6190AA4-2B78-4394-ACA1-3072C7C9A98E}" sibTransId="{558A04E5-11CB-4B4C-BC3D-B21AF255CD4E}"/>
    <dgm:cxn modelId="{847DAD37-3A4E-45A9-9C7E-7685B22A80DD}" srcId="{747AAE31-6D9F-47DB-8753-9C14A3D02154}" destId="{AFA4A109-88A2-4816-A007-C53439DA5AC0}" srcOrd="2" destOrd="0" parTransId="{CA5A4C32-AA99-47D6-941E-D51AAF8EB7BA}" sibTransId="{7577550B-A38C-4BB3-9A95-71A74F847236}"/>
    <dgm:cxn modelId="{0BF16D3D-162C-4E4C-83AF-D23C987B7096}" type="presOf" srcId="{A6829DDC-00F1-4852-9064-4E9999A0A8A0}" destId="{E5FC7B01-9A8A-4B97-A41F-A9A178F1B15B}" srcOrd="1" destOrd="0" presId="urn:microsoft.com/office/officeart/2016/7/layout/BasicLinearProcessNumbered"/>
    <dgm:cxn modelId="{C4908A70-5419-4E53-8F94-F910612D2CCA}" type="presOf" srcId="{558A04E5-11CB-4B4C-BC3D-B21AF255CD4E}" destId="{84BA2683-E11B-418B-8FDA-A6F3E2D7E500}" srcOrd="0" destOrd="0" presId="urn:microsoft.com/office/officeart/2016/7/layout/BasicLinearProcessNumbered"/>
    <dgm:cxn modelId="{AE8DD052-A9F8-4260-93AC-5B0715D6EAA1}" srcId="{747AAE31-6D9F-47DB-8753-9C14A3D02154}" destId="{F4B8E028-BCBC-413D-955D-DA432E8E8F38}" srcOrd="0" destOrd="0" parTransId="{78E68624-C9EC-4410-A802-E8EC0CDD0FE2}" sibTransId="{AB15FF90-B8A9-4BE5-9C84-B1632DA835B8}"/>
    <dgm:cxn modelId="{996B447A-F674-4850-9BCF-33BDA7E41D32}" type="presOf" srcId="{A6829DDC-00F1-4852-9064-4E9999A0A8A0}" destId="{76FA9BD8-714A-4275-BBC6-377D0EA736C5}" srcOrd="0" destOrd="0" presId="urn:microsoft.com/office/officeart/2016/7/layout/BasicLinearProcessNumbered"/>
    <dgm:cxn modelId="{70CA177F-AC79-47DA-A6F6-B84AD2A0B813}" type="presOf" srcId="{F4B8E028-BCBC-413D-955D-DA432E8E8F38}" destId="{995E90A7-F218-4977-B8E7-16E0512BC3D5}" srcOrd="0" destOrd="0" presId="urn:microsoft.com/office/officeart/2016/7/layout/BasicLinearProcessNumbered"/>
    <dgm:cxn modelId="{AC972B9F-B3DF-4395-9CE6-E5F57E67B4E3}" type="presOf" srcId="{F4B8E028-BCBC-413D-955D-DA432E8E8F38}" destId="{754BF7A4-C637-463C-9109-98AC94EEA8B5}" srcOrd="1" destOrd="0" presId="urn:microsoft.com/office/officeart/2016/7/layout/BasicLinearProcessNumbered"/>
    <dgm:cxn modelId="{82204AA0-EBA7-423B-ADF5-BF7215749B79}" type="presOf" srcId="{AB15FF90-B8A9-4BE5-9C84-B1632DA835B8}" destId="{4C456BA9-FBA6-4EBD-BF60-9C5DB98AFDAA}" srcOrd="0" destOrd="0" presId="urn:microsoft.com/office/officeart/2016/7/layout/BasicLinearProcessNumbered"/>
    <dgm:cxn modelId="{3A3E49B5-065C-4944-A957-3130E57E5444}" type="presOf" srcId="{AFA4A109-88A2-4816-A007-C53439DA5AC0}" destId="{8F8FC711-D5A1-4D23-95AC-9F80B3A6495D}" srcOrd="0" destOrd="0" presId="urn:microsoft.com/office/officeart/2016/7/layout/BasicLinearProcessNumbered"/>
    <dgm:cxn modelId="{A3CEADBB-5A50-4552-8AB9-7D4BE9A2FBF7}" type="presOf" srcId="{7577550B-A38C-4BB3-9A95-71A74F847236}" destId="{45BCC6A8-2B0F-4AE8-AA89-232BCE679828}" srcOrd="0" destOrd="0" presId="urn:microsoft.com/office/officeart/2016/7/layout/BasicLinearProcessNumbered"/>
    <dgm:cxn modelId="{A75F2CCB-0FCE-406F-AF69-44E0B66B4AEC}" type="presOf" srcId="{AFA4A109-88A2-4816-A007-C53439DA5AC0}" destId="{9C48299E-861F-4E70-8F80-98E7C1A9F67C}" srcOrd="1" destOrd="0" presId="urn:microsoft.com/office/officeart/2016/7/layout/BasicLinearProcessNumbered"/>
    <dgm:cxn modelId="{3D065BCB-9245-4211-AC1A-333B7898845F}" type="presOf" srcId="{747AAE31-6D9F-47DB-8753-9C14A3D02154}" destId="{A5BA3338-9E2D-478D-AD63-0D19E7F537A3}" srcOrd="0" destOrd="0" presId="urn:microsoft.com/office/officeart/2016/7/layout/BasicLinearProcessNumbered"/>
    <dgm:cxn modelId="{381D7468-DA86-4ABA-9CED-5C9525212E8E}" type="presParOf" srcId="{A5BA3338-9E2D-478D-AD63-0D19E7F537A3}" destId="{6DD5C787-1026-4F91-8ED1-7ED01A1A774A}" srcOrd="0" destOrd="0" presId="urn:microsoft.com/office/officeart/2016/7/layout/BasicLinearProcessNumbered"/>
    <dgm:cxn modelId="{994C7AEA-0E9B-4F96-952E-0DD822C4B97A}" type="presParOf" srcId="{6DD5C787-1026-4F91-8ED1-7ED01A1A774A}" destId="{995E90A7-F218-4977-B8E7-16E0512BC3D5}" srcOrd="0" destOrd="0" presId="urn:microsoft.com/office/officeart/2016/7/layout/BasicLinearProcessNumbered"/>
    <dgm:cxn modelId="{020583DB-D8D9-4192-8D55-B9DFC19BB154}" type="presParOf" srcId="{6DD5C787-1026-4F91-8ED1-7ED01A1A774A}" destId="{4C456BA9-FBA6-4EBD-BF60-9C5DB98AFDAA}" srcOrd="1" destOrd="0" presId="urn:microsoft.com/office/officeart/2016/7/layout/BasicLinearProcessNumbered"/>
    <dgm:cxn modelId="{05D31486-DF48-473C-AAFA-C3763182499E}" type="presParOf" srcId="{6DD5C787-1026-4F91-8ED1-7ED01A1A774A}" destId="{D571CCFE-4388-47E2-979E-09BA42BAD54F}" srcOrd="2" destOrd="0" presId="urn:microsoft.com/office/officeart/2016/7/layout/BasicLinearProcessNumbered"/>
    <dgm:cxn modelId="{3D398D27-B8EC-41CF-A386-2EBCAA24016B}" type="presParOf" srcId="{6DD5C787-1026-4F91-8ED1-7ED01A1A774A}" destId="{754BF7A4-C637-463C-9109-98AC94EEA8B5}" srcOrd="3" destOrd="0" presId="urn:microsoft.com/office/officeart/2016/7/layout/BasicLinearProcessNumbered"/>
    <dgm:cxn modelId="{B0A7EB29-01D1-4901-AF64-2C6E44942CA0}" type="presParOf" srcId="{A5BA3338-9E2D-478D-AD63-0D19E7F537A3}" destId="{23DA8756-D62E-4369-891A-210A4F8E1A77}" srcOrd="1" destOrd="0" presId="urn:microsoft.com/office/officeart/2016/7/layout/BasicLinearProcessNumbered"/>
    <dgm:cxn modelId="{F02B3DD2-4F65-42F0-B828-DB03F0AB9C03}" type="presParOf" srcId="{A5BA3338-9E2D-478D-AD63-0D19E7F537A3}" destId="{8A484952-7AA9-44A8-8191-6BFC918A65F5}" srcOrd="2" destOrd="0" presId="urn:microsoft.com/office/officeart/2016/7/layout/BasicLinearProcessNumbered"/>
    <dgm:cxn modelId="{95428849-FFC3-4AD0-BC0A-5C7EE5238556}" type="presParOf" srcId="{8A484952-7AA9-44A8-8191-6BFC918A65F5}" destId="{76FA9BD8-714A-4275-BBC6-377D0EA736C5}" srcOrd="0" destOrd="0" presId="urn:microsoft.com/office/officeart/2016/7/layout/BasicLinearProcessNumbered"/>
    <dgm:cxn modelId="{49C4CCA6-CE0C-4CB2-A270-E63F1F7D5D7E}" type="presParOf" srcId="{8A484952-7AA9-44A8-8191-6BFC918A65F5}" destId="{84BA2683-E11B-418B-8FDA-A6F3E2D7E500}" srcOrd="1" destOrd="0" presId="urn:microsoft.com/office/officeart/2016/7/layout/BasicLinearProcessNumbered"/>
    <dgm:cxn modelId="{4CD8D4AA-2140-4B40-BC40-389774BB1DB2}" type="presParOf" srcId="{8A484952-7AA9-44A8-8191-6BFC918A65F5}" destId="{315638A7-3D95-4D18-A42C-C8EE045DE36D}" srcOrd="2" destOrd="0" presId="urn:microsoft.com/office/officeart/2016/7/layout/BasicLinearProcessNumbered"/>
    <dgm:cxn modelId="{1BEBC5DA-8E29-4974-9C31-0BBA935D17F5}" type="presParOf" srcId="{8A484952-7AA9-44A8-8191-6BFC918A65F5}" destId="{E5FC7B01-9A8A-4B97-A41F-A9A178F1B15B}" srcOrd="3" destOrd="0" presId="urn:microsoft.com/office/officeart/2016/7/layout/BasicLinearProcessNumbered"/>
    <dgm:cxn modelId="{346EED5B-ABD4-4D54-AE4F-BAD220676FDD}" type="presParOf" srcId="{A5BA3338-9E2D-478D-AD63-0D19E7F537A3}" destId="{F0A6375B-9977-4209-9673-E2A3591987B6}" srcOrd="3" destOrd="0" presId="urn:microsoft.com/office/officeart/2016/7/layout/BasicLinearProcessNumbered"/>
    <dgm:cxn modelId="{8EC8A87F-603A-4CD0-A45E-7B28E3141782}" type="presParOf" srcId="{A5BA3338-9E2D-478D-AD63-0D19E7F537A3}" destId="{B9969F8D-40C7-4BB7-A5B9-89ED02D2B5C8}" srcOrd="4" destOrd="0" presId="urn:microsoft.com/office/officeart/2016/7/layout/BasicLinearProcessNumbered"/>
    <dgm:cxn modelId="{2D6E199D-A5E2-49FA-B5F6-6E41EB64B548}" type="presParOf" srcId="{B9969F8D-40C7-4BB7-A5B9-89ED02D2B5C8}" destId="{8F8FC711-D5A1-4D23-95AC-9F80B3A6495D}" srcOrd="0" destOrd="0" presId="urn:microsoft.com/office/officeart/2016/7/layout/BasicLinearProcessNumbered"/>
    <dgm:cxn modelId="{7737715E-F8DF-4CBF-A0EC-9455CEF25B93}" type="presParOf" srcId="{B9969F8D-40C7-4BB7-A5B9-89ED02D2B5C8}" destId="{45BCC6A8-2B0F-4AE8-AA89-232BCE679828}" srcOrd="1" destOrd="0" presId="urn:microsoft.com/office/officeart/2016/7/layout/BasicLinearProcessNumbered"/>
    <dgm:cxn modelId="{9008ECA0-C351-432F-BC77-A0917577EAEA}" type="presParOf" srcId="{B9969F8D-40C7-4BB7-A5B9-89ED02D2B5C8}" destId="{DB83FE78-9318-481F-B660-917482D3B2FA}" srcOrd="2" destOrd="0" presId="urn:microsoft.com/office/officeart/2016/7/layout/BasicLinearProcessNumbered"/>
    <dgm:cxn modelId="{986D7B48-41CF-403E-A9A4-7F125A6603C6}" type="presParOf" srcId="{B9969F8D-40C7-4BB7-A5B9-89ED02D2B5C8}" destId="{9C48299E-861F-4E70-8F80-98E7C1A9F67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24FB2D-37C2-4493-9102-D606F411BF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A01C79-7368-4113-8CEE-381001362DE1}">
      <dgm:prSet custT="1"/>
      <dgm:spPr>
        <a:noFill/>
        <a:ln>
          <a:solidFill>
            <a:srgbClr val="C00000"/>
          </a:solidFill>
        </a:ln>
      </dgm:spPr>
      <dgm:t>
        <a:bodyPr/>
        <a:lstStyle/>
        <a:p>
          <a:r>
            <a:rPr lang="en-US" sz="1400" b="1" dirty="0"/>
            <a:t>LTC – Staffing and Resource Form</a:t>
          </a:r>
          <a:endParaRPr lang="en-US" sz="1400" dirty="0"/>
        </a:p>
      </dgm:t>
    </dgm:pt>
    <dgm:pt modelId="{25C9F51F-333E-4F55-A613-675E9880E74F}" type="parTrans" cxnId="{F4BC4FDE-28BA-4000-B4BE-07A1DA95B58F}">
      <dgm:prSet/>
      <dgm:spPr/>
      <dgm:t>
        <a:bodyPr/>
        <a:lstStyle/>
        <a:p>
          <a:endParaRPr lang="en-US"/>
        </a:p>
      </dgm:t>
    </dgm:pt>
    <dgm:pt modelId="{CC03710D-5D4C-4B5B-ABB1-0DBB9A19FB29}" type="sibTrans" cxnId="{F4BC4FDE-28BA-4000-B4BE-07A1DA95B58F}">
      <dgm:prSet/>
      <dgm:spPr/>
      <dgm:t>
        <a:bodyPr/>
        <a:lstStyle/>
        <a:p>
          <a:endParaRPr lang="en-US"/>
        </a:p>
      </dgm:t>
    </dgm:pt>
    <dgm:pt modelId="{0E01677D-AC35-40AE-8EB7-1759D676489E}">
      <dgm:prSet custT="1"/>
      <dgm:spPr>
        <a:noFill/>
        <a:ln>
          <a:solidFill>
            <a:srgbClr val="C00000"/>
          </a:solidFill>
        </a:ln>
      </dgm:spPr>
      <dgm:t>
        <a:bodyPr/>
        <a:lstStyle/>
        <a:p>
          <a:r>
            <a:rPr lang="en-US" sz="1400" b="1" dirty="0"/>
            <a:t>Primary Care – Staffing and Resource Form </a:t>
          </a:r>
          <a:endParaRPr lang="en-US" sz="1400" dirty="0"/>
        </a:p>
      </dgm:t>
    </dgm:pt>
    <dgm:pt modelId="{EC770F16-29F8-4E2F-8D3D-FB5C72BE0B5B}" type="parTrans" cxnId="{CF1D3A1C-E509-44F3-8BF5-A2BAD94FC94C}">
      <dgm:prSet/>
      <dgm:spPr/>
      <dgm:t>
        <a:bodyPr/>
        <a:lstStyle/>
        <a:p>
          <a:endParaRPr lang="en-US"/>
        </a:p>
      </dgm:t>
    </dgm:pt>
    <dgm:pt modelId="{D1E6501A-A765-4B20-A810-F4B9CED1CF89}" type="sibTrans" cxnId="{CF1D3A1C-E509-44F3-8BF5-A2BAD94FC94C}">
      <dgm:prSet/>
      <dgm:spPr/>
      <dgm:t>
        <a:bodyPr/>
        <a:lstStyle/>
        <a:p>
          <a:endParaRPr lang="en-US"/>
        </a:p>
      </dgm:t>
    </dgm:pt>
    <dgm:pt modelId="{FA8F8F51-3837-49F4-8EC9-18670A65039B}">
      <dgm:prSet custT="1"/>
      <dgm:spPr>
        <a:noFill/>
        <a:ln>
          <a:solidFill>
            <a:srgbClr val="C00000"/>
          </a:solidFill>
        </a:ln>
      </dgm:spPr>
      <dgm:t>
        <a:bodyPr/>
        <a:lstStyle/>
        <a:p>
          <a:r>
            <a:rPr lang="en-US" sz="1400" b="1" dirty="0"/>
            <a:t>Hospice - Resource and Support Form </a:t>
          </a:r>
          <a:endParaRPr lang="en-US" sz="1400" dirty="0"/>
        </a:p>
      </dgm:t>
    </dgm:pt>
    <dgm:pt modelId="{DCA59759-C166-47ED-9A06-6520696D652C}" type="parTrans" cxnId="{21F61EC8-5C41-429A-8821-55193F2AC483}">
      <dgm:prSet/>
      <dgm:spPr/>
      <dgm:t>
        <a:bodyPr/>
        <a:lstStyle/>
        <a:p>
          <a:endParaRPr lang="en-US"/>
        </a:p>
      </dgm:t>
    </dgm:pt>
    <dgm:pt modelId="{872F7C2F-8A0F-4971-93EA-E0A2F0B89046}" type="sibTrans" cxnId="{21F61EC8-5C41-429A-8821-55193F2AC483}">
      <dgm:prSet/>
      <dgm:spPr/>
      <dgm:t>
        <a:bodyPr/>
        <a:lstStyle/>
        <a:p>
          <a:endParaRPr lang="en-US"/>
        </a:p>
      </dgm:t>
    </dgm:pt>
    <dgm:pt modelId="{8DBEA887-AF62-4CAC-A20B-3FEB5268E654}">
      <dgm:prSet custT="1"/>
      <dgm:spPr>
        <a:noFill/>
        <a:ln>
          <a:solidFill>
            <a:srgbClr val="C00000"/>
          </a:solidFill>
        </a:ln>
      </dgm:spPr>
      <dgm:t>
        <a:bodyPr/>
        <a:lstStyle/>
        <a:p>
          <a:r>
            <a:rPr lang="en-US" sz="1400" b="1" dirty="0"/>
            <a:t>Emergency Management - Resource Form </a:t>
          </a:r>
          <a:endParaRPr lang="en-US" sz="1400" dirty="0"/>
        </a:p>
      </dgm:t>
    </dgm:pt>
    <dgm:pt modelId="{934E1CB1-3077-4676-83B4-61BF00D87C95}" type="parTrans" cxnId="{4CAA86C0-8940-48F7-8C8E-ED1183E10B3F}">
      <dgm:prSet/>
      <dgm:spPr/>
      <dgm:t>
        <a:bodyPr/>
        <a:lstStyle/>
        <a:p>
          <a:endParaRPr lang="en-US"/>
        </a:p>
      </dgm:t>
    </dgm:pt>
    <dgm:pt modelId="{EE69891C-49B1-483E-9FBA-1BD90F62A74A}" type="sibTrans" cxnId="{4CAA86C0-8940-48F7-8C8E-ED1183E10B3F}">
      <dgm:prSet/>
      <dgm:spPr/>
      <dgm:t>
        <a:bodyPr/>
        <a:lstStyle/>
        <a:p>
          <a:endParaRPr lang="en-US"/>
        </a:p>
      </dgm:t>
    </dgm:pt>
    <dgm:pt modelId="{21DFADBB-BB89-451E-859D-B2C970608894}">
      <dgm:prSet custT="1"/>
      <dgm:spPr>
        <a:noFill/>
        <a:ln>
          <a:solidFill>
            <a:srgbClr val="C00000"/>
          </a:solidFill>
        </a:ln>
      </dgm:spPr>
      <dgm:t>
        <a:bodyPr/>
        <a:lstStyle/>
        <a:p>
          <a:r>
            <a:rPr lang="en-US" sz="1400" b="1" dirty="0"/>
            <a:t>In Home Health Care – Staffing and Resource Form  </a:t>
          </a:r>
          <a:endParaRPr lang="en-US" sz="1400" dirty="0"/>
        </a:p>
      </dgm:t>
    </dgm:pt>
    <dgm:pt modelId="{55EF4597-9F0D-4849-A3D4-7B914ACD63B4}" type="parTrans" cxnId="{EBE3436C-7D7C-4851-B92F-3E1E448B981A}">
      <dgm:prSet/>
      <dgm:spPr/>
      <dgm:t>
        <a:bodyPr/>
        <a:lstStyle/>
        <a:p>
          <a:endParaRPr lang="en-US"/>
        </a:p>
      </dgm:t>
    </dgm:pt>
    <dgm:pt modelId="{6A433D3A-ECB7-499E-A6EE-B6B245FAE3FC}" type="sibTrans" cxnId="{EBE3436C-7D7C-4851-B92F-3E1E448B981A}">
      <dgm:prSet/>
      <dgm:spPr/>
      <dgm:t>
        <a:bodyPr/>
        <a:lstStyle/>
        <a:p>
          <a:endParaRPr lang="en-US"/>
        </a:p>
      </dgm:t>
    </dgm:pt>
    <dgm:pt modelId="{FD87BEBE-AB57-497A-981E-ED82472A5DC4}" type="pres">
      <dgm:prSet presAssocID="{9124FB2D-37C2-4493-9102-D606F411BF8F}" presName="linear" presStyleCnt="0">
        <dgm:presLayoutVars>
          <dgm:animLvl val="lvl"/>
          <dgm:resizeHandles val="exact"/>
        </dgm:presLayoutVars>
      </dgm:prSet>
      <dgm:spPr/>
    </dgm:pt>
    <dgm:pt modelId="{5185316B-C9CA-40F0-8CAA-DB914E0F5C96}" type="pres">
      <dgm:prSet presAssocID="{8DBEA887-AF62-4CAC-A20B-3FEB5268E654}" presName="parentText" presStyleLbl="node1" presStyleIdx="0" presStyleCnt="5" custScaleY="45089" custLinFactNeighborY="23267">
        <dgm:presLayoutVars>
          <dgm:chMax val="0"/>
          <dgm:bulletEnabled val="1"/>
        </dgm:presLayoutVars>
      </dgm:prSet>
      <dgm:spPr/>
    </dgm:pt>
    <dgm:pt modelId="{93C3F24D-13B2-4FC3-A66C-E778375DA075}" type="pres">
      <dgm:prSet presAssocID="{EE69891C-49B1-483E-9FBA-1BD90F62A74A}" presName="spacer" presStyleCnt="0"/>
      <dgm:spPr/>
    </dgm:pt>
    <dgm:pt modelId="{32798854-18B3-4BA8-ACA5-C51D45926FDE}" type="pres">
      <dgm:prSet presAssocID="{65A01C79-7368-4113-8CEE-381001362DE1}" presName="parentText" presStyleLbl="node1" presStyleIdx="1" presStyleCnt="5" custScaleY="45089" custLinFactNeighborY="-1880">
        <dgm:presLayoutVars>
          <dgm:chMax val="0"/>
          <dgm:bulletEnabled val="1"/>
        </dgm:presLayoutVars>
      </dgm:prSet>
      <dgm:spPr/>
    </dgm:pt>
    <dgm:pt modelId="{2D95398E-E002-4FF4-B0AE-E87F97E846F7}" type="pres">
      <dgm:prSet presAssocID="{CC03710D-5D4C-4B5B-ABB1-0DBB9A19FB29}" presName="spacer" presStyleCnt="0"/>
      <dgm:spPr/>
    </dgm:pt>
    <dgm:pt modelId="{06A5EC57-A394-4D11-BFCD-7FB9AABE0A48}" type="pres">
      <dgm:prSet presAssocID="{0E01677D-AC35-40AE-8EB7-1759D676489E}" presName="parentText" presStyleLbl="node1" presStyleIdx="2" presStyleCnt="5" custScaleY="45089" custLinFactNeighborX="0" custLinFactNeighborY="-45713">
        <dgm:presLayoutVars>
          <dgm:chMax val="0"/>
          <dgm:bulletEnabled val="1"/>
        </dgm:presLayoutVars>
      </dgm:prSet>
      <dgm:spPr/>
    </dgm:pt>
    <dgm:pt modelId="{D1C372BF-1DA9-4281-9371-E3748EE9EBC6}" type="pres">
      <dgm:prSet presAssocID="{D1E6501A-A765-4B20-A810-F4B9CED1CF89}" presName="spacer" presStyleCnt="0"/>
      <dgm:spPr/>
    </dgm:pt>
    <dgm:pt modelId="{968F7AF4-B4FD-45CB-A5D5-845311277FA0}" type="pres">
      <dgm:prSet presAssocID="{21DFADBB-BB89-451E-859D-B2C970608894}" presName="parentText" presStyleLbl="node1" presStyleIdx="3" presStyleCnt="5" custScaleY="45793" custLinFactNeighborX="894" custLinFactNeighborY="-89990">
        <dgm:presLayoutVars>
          <dgm:chMax val="0"/>
          <dgm:bulletEnabled val="1"/>
        </dgm:presLayoutVars>
      </dgm:prSet>
      <dgm:spPr/>
    </dgm:pt>
    <dgm:pt modelId="{422C782D-0E2F-4883-827C-3DEB8C8C40D0}" type="pres">
      <dgm:prSet presAssocID="{6A433D3A-ECB7-499E-A6EE-B6B245FAE3FC}" presName="spacer" presStyleCnt="0"/>
      <dgm:spPr/>
    </dgm:pt>
    <dgm:pt modelId="{9A2F9296-79AE-4E44-AAB4-E71C227097D4}" type="pres">
      <dgm:prSet presAssocID="{FA8F8F51-3837-49F4-8EC9-18670A65039B}" presName="parentText" presStyleLbl="node1" presStyleIdx="4" presStyleCnt="5" custScaleY="45089" custLinFactY="-4200" custLinFactNeighborX="0" custLinFactNeighborY="-100000">
        <dgm:presLayoutVars>
          <dgm:chMax val="0"/>
          <dgm:bulletEnabled val="1"/>
        </dgm:presLayoutVars>
      </dgm:prSet>
      <dgm:spPr/>
    </dgm:pt>
  </dgm:ptLst>
  <dgm:cxnLst>
    <dgm:cxn modelId="{CF1D3A1C-E509-44F3-8BF5-A2BAD94FC94C}" srcId="{9124FB2D-37C2-4493-9102-D606F411BF8F}" destId="{0E01677D-AC35-40AE-8EB7-1759D676489E}" srcOrd="2" destOrd="0" parTransId="{EC770F16-29F8-4E2F-8D3D-FB5C72BE0B5B}" sibTransId="{D1E6501A-A765-4B20-A810-F4B9CED1CF89}"/>
    <dgm:cxn modelId="{EBE3436C-7D7C-4851-B92F-3E1E448B981A}" srcId="{9124FB2D-37C2-4493-9102-D606F411BF8F}" destId="{21DFADBB-BB89-451E-859D-B2C970608894}" srcOrd="3" destOrd="0" parTransId="{55EF4597-9F0D-4849-A3D4-7B914ACD63B4}" sibTransId="{6A433D3A-ECB7-499E-A6EE-B6B245FAE3FC}"/>
    <dgm:cxn modelId="{5D423655-3D35-4A6C-A284-32E283446DB0}" type="presOf" srcId="{21DFADBB-BB89-451E-859D-B2C970608894}" destId="{968F7AF4-B4FD-45CB-A5D5-845311277FA0}" srcOrd="0" destOrd="0" presId="urn:microsoft.com/office/officeart/2005/8/layout/vList2"/>
    <dgm:cxn modelId="{2489D97D-25D2-43E8-A662-26E1BE37392B}" type="presOf" srcId="{8DBEA887-AF62-4CAC-A20B-3FEB5268E654}" destId="{5185316B-C9CA-40F0-8CAA-DB914E0F5C96}" srcOrd="0" destOrd="0" presId="urn:microsoft.com/office/officeart/2005/8/layout/vList2"/>
    <dgm:cxn modelId="{E5D1DF8C-FE7B-4948-A59A-C48E675DE481}" type="presOf" srcId="{FA8F8F51-3837-49F4-8EC9-18670A65039B}" destId="{9A2F9296-79AE-4E44-AAB4-E71C227097D4}" srcOrd="0" destOrd="0" presId="urn:microsoft.com/office/officeart/2005/8/layout/vList2"/>
    <dgm:cxn modelId="{272E4197-9619-49AC-BDA4-0D54FBEB9F6B}" type="presOf" srcId="{0E01677D-AC35-40AE-8EB7-1759D676489E}" destId="{06A5EC57-A394-4D11-BFCD-7FB9AABE0A48}" srcOrd="0" destOrd="0" presId="urn:microsoft.com/office/officeart/2005/8/layout/vList2"/>
    <dgm:cxn modelId="{FB2F65B8-AA57-4F9B-8517-294CFD64B966}" type="presOf" srcId="{65A01C79-7368-4113-8CEE-381001362DE1}" destId="{32798854-18B3-4BA8-ACA5-C51D45926FDE}" srcOrd="0" destOrd="0" presId="urn:microsoft.com/office/officeart/2005/8/layout/vList2"/>
    <dgm:cxn modelId="{4CAA86C0-8940-48F7-8C8E-ED1183E10B3F}" srcId="{9124FB2D-37C2-4493-9102-D606F411BF8F}" destId="{8DBEA887-AF62-4CAC-A20B-3FEB5268E654}" srcOrd="0" destOrd="0" parTransId="{934E1CB1-3077-4676-83B4-61BF00D87C95}" sibTransId="{EE69891C-49B1-483E-9FBA-1BD90F62A74A}"/>
    <dgm:cxn modelId="{21F61EC8-5C41-429A-8821-55193F2AC483}" srcId="{9124FB2D-37C2-4493-9102-D606F411BF8F}" destId="{FA8F8F51-3837-49F4-8EC9-18670A65039B}" srcOrd="4" destOrd="0" parTransId="{DCA59759-C166-47ED-9A06-6520696D652C}" sibTransId="{872F7C2F-8A0F-4971-93EA-E0A2F0B89046}"/>
    <dgm:cxn modelId="{7B8918D4-D608-4E6C-99FF-1E05CB65C450}" type="presOf" srcId="{9124FB2D-37C2-4493-9102-D606F411BF8F}" destId="{FD87BEBE-AB57-497A-981E-ED82472A5DC4}" srcOrd="0" destOrd="0" presId="urn:microsoft.com/office/officeart/2005/8/layout/vList2"/>
    <dgm:cxn modelId="{F4BC4FDE-28BA-4000-B4BE-07A1DA95B58F}" srcId="{9124FB2D-37C2-4493-9102-D606F411BF8F}" destId="{65A01C79-7368-4113-8CEE-381001362DE1}" srcOrd="1" destOrd="0" parTransId="{25C9F51F-333E-4F55-A613-675E9880E74F}" sibTransId="{CC03710D-5D4C-4B5B-ABB1-0DBB9A19FB29}"/>
    <dgm:cxn modelId="{DC0BFD77-E69C-4A89-94E7-3879D37C4F60}" type="presParOf" srcId="{FD87BEBE-AB57-497A-981E-ED82472A5DC4}" destId="{5185316B-C9CA-40F0-8CAA-DB914E0F5C96}" srcOrd="0" destOrd="0" presId="urn:microsoft.com/office/officeart/2005/8/layout/vList2"/>
    <dgm:cxn modelId="{E4B7171F-09DB-4CE2-815A-53F81D753914}" type="presParOf" srcId="{FD87BEBE-AB57-497A-981E-ED82472A5DC4}" destId="{93C3F24D-13B2-4FC3-A66C-E778375DA075}" srcOrd="1" destOrd="0" presId="urn:microsoft.com/office/officeart/2005/8/layout/vList2"/>
    <dgm:cxn modelId="{0E84C98C-133D-4519-AF05-E92DC54C3C8B}" type="presParOf" srcId="{FD87BEBE-AB57-497A-981E-ED82472A5DC4}" destId="{32798854-18B3-4BA8-ACA5-C51D45926FDE}" srcOrd="2" destOrd="0" presId="urn:microsoft.com/office/officeart/2005/8/layout/vList2"/>
    <dgm:cxn modelId="{6852F9A0-9EFF-480A-A7FE-B7503B7709AE}" type="presParOf" srcId="{FD87BEBE-AB57-497A-981E-ED82472A5DC4}" destId="{2D95398E-E002-4FF4-B0AE-E87F97E846F7}" srcOrd="3" destOrd="0" presId="urn:microsoft.com/office/officeart/2005/8/layout/vList2"/>
    <dgm:cxn modelId="{FAA4B174-0D2E-4193-8C6A-9E74ACE95AB0}" type="presParOf" srcId="{FD87BEBE-AB57-497A-981E-ED82472A5DC4}" destId="{06A5EC57-A394-4D11-BFCD-7FB9AABE0A48}" srcOrd="4" destOrd="0" presId="urn:microsoft.com/office/officeart/2005/8/layout/vList2"/>
    <dgm:cxn modelId="{2032ED99-47D5-4022-AB83-0DDB7C0F8D91}" type="presParOf" srcId="{FD87BEBE-AB57-497A-981E-ED82472A5DC4}" destId="{D1C372BF-1DA9-4281-9371-E3748EE9EBC6}" srcOrd="5" destOrd="0" presId="urn:microsoft.com/office/officeart/2005/8/layout/vList2"/>
    <dgm:cxn modelId="{D2363632-1754-4A95-AFC2-46ED9381ED91}" type="presParOf" srcId="{FD87BEBE-AB57-497A-981E-ED82472A5DC4}" destId="{968F7AF4-B4FD-45CB-A5D5-845311277FA0}" srcOrd="6" destOrd="0" presId="urn:microsoft.com/office/officeart/2005/8/layout/vList2"/>
    <dgm:cxn modelId="{94443EE2-9E4D-49C2-A833-7BC39CF1C248}" type="presParOf" srcId="{FD87BEBE-AB57-497A-981E-ED82472A5DC4}" destId="{422C782D-0E2F-4883-827C-3DEB8C8C40D0}" srcOrd="7" destOrd="0" presId="urn:microsoft.com/office/officeart/2005/8/layout/vList2"/>
    <dgm:cxn modelId="{E7E9490D-BA5C-4730-9D2A-46CE8366FDDD}" type="presParOf" srcId="{FD87BEBE-AB57-497A-981E-ED82472A5DC4}" destId="{9A2F9296-79AE-4E44-AAB4-E71C227097D4}"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E90A7-F218-4977-B8E7-16E0512BC3D5}">
      <dsp:nvSpPr>
        <dsp:cNvPr id="0" name=""/>
        <dsp:cNvSpPr/>
      </dsp:nvSpPr>
      <dsp:spPr>
        <a:xfrm>
          <a:off x="0" y="0"/>
          <a:ext cx="3404803" cy="3737649"/>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52" tIns="330200" rIns="265452" bIns="330200" numCol="1" spcCol="1270" anchor="t" anchorCtr="0">
          <a:noAutofit/>
        </a:bodyPr>
        <a:lstStyle/>
        <a:p>
          <a:pPr marL="0" lvl="0" indent="0" algn="l" defTabSz="622300">
            <a:lnSpc>
              <a:spcPct val="90000"/>
            </a:lnSpc>
            <a:spcBef>
              <a:spcPct val="0"/>
            </a:spcBef>
            <a:spcAft>
              <a:spcPct val="35000"/>
            </a:spcAft>
            <a:buNone/>
          </a:pPr>
          <a:r>
            <a:rPr lang="en-US" sz="1400" kern="1200" dirty="0"/>
            <a:t>Plan, execute, evaluate, and report the findings and outcomes of a realistic medical surge exercise to improve the response readiness of health care partners in their jurisdiction. </a:t>
          </a:r>
        </a:p>
      </dsp:txBody>
      <dsp:txXfrm>
        <a:off x="0" y="1420306"/>
        <a:ext cx="3404803" cy="2242589"/>
      </dsp:txXfrm>
    </dsp:sp>
    <dsp:sp modelId="{4C456BA9-FBA6-4EBD-BF60-9C5DB98AFDAA}">
      <dsp:nvSpPr>
        <dsp:cNvPr id="0" name=""/>
        <dsp:cNvSpPr/>
      </dsp:nvSpPr>
      <dsp:spPr>
        <a:xfrm>
          <a:off x="1141754" y="373764"/>
          <a:ext cx="1121294" cy="1121294"/>
        </a:xfrm>
        <a:prstGeom prst="ellips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420" tIns="12700" rIns="8742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05964" y="537974"/>
        <a:ext cx="792874" cy="792874"/>
      </dsp:txXfrm>
    </dsp:sp>
    <dsp:sp modelId="{D571CCFE-4388-47E2-979E-09BA42BAD54F}">
      <dsp:nvSpPr>
        <dsp:cNvPr id="0" name=""/>
        <dsp:cNvSpPr/>
      </dsp:nvSpPr>
      <dsp:spPr>
        <a:xfrm>
          <a:off x="0" y="3737577"/>
          <a:ext cx="3404803" cy="72"/>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A9BD8-714A-4275-BBC6-377D0EA736C5}">
      <dsp:nvSpPr>
        <dsp:cNvPr id="0" name=""/>
        <dsp:cNvSpPr/>
      </dsp:nvSpPr>
      <dsp:spPr>
        <a:xfrm>
          <a:off x="3745283" y="0"/>
          <a:ext cx="3404803" cy="3737649"/>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52" tIns="330200" rIns="265452" bIns="330200" numCol="1" spcCol="1270" anchor="t" anchorCtr="0">
          <a:noAutofit/>
        </a:bodyPr>
        <a:lstStyle/>
        <a:p>
          <a:pPr marL="0" lvl="0" indent="0" algn="l" defTabSz="622300">
            <a:lnSpc>
              <a:spcPct val="90000"/>
            </a:lnSpc>
            <a:spcBef>
              <a:spcPct val="0"/>
            </a:spcBef>
            <a:spcAft>
              <a:spcPct val="35000"/>
            </a:spcAft>
            <a:buNone/>
          </a:pPr>
          <a:r>
            <a:rPr lang="en-US" sz="1400" kern="1200" dirty="0"/>
            <a:t>Document actions or activities to identify areas of improvement and develop meaningful corrective actions.  </a:t>
          </a:r>
        </a:p>
      </dsp:txBody>
      <dsp:txXfrm>
        <a:off x="3745283" y="1420306"/>
        <a:ext cx="3404803" cy="2242589"/>
      </dsp:txXfrm>
    </dsp:sp>
    <dsp:sp modelId="{84BA2683-E11B-418B-8FDA-A6F3E2D7E500}">
      <dsp:nvSpPr>
        <dsp:cNvPr id="0" name=""/>
        <dsp:cNvSpPr/>
      </dsp:nvSpPr>
      <dsp:spPr>
        <a:xfrm>
          <a:off x="4887037" y="373764"/>
          <a:ext cx="1121294" cy="1121294"/>
        </a:xfrm>
        <a:prstGeom prst="ellips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420" tIns="12700" rIns="8742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51247" y="537974"/>
        <a:ext cx="792874" cy="792874"/>
      </dsp:txXfrm>
    </dsp:sp>
    <dsp:sp modelId="{315638A7-3D95-4D18-A42C-C8EE045DE36D}">
      <dsp:nvSpPr>
        <dsp:cNvPr id="0" name=""/>
        <dsp:cNvSpPr/>
      </dsp:nvSpPr>
      <dsp:spPr>
        <a:xfrm>
          <a:off x="3745283" y="3737577"/>
          <a:ext cx="3404803" cy="72"/>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FC711-D5A1-4D23-95AC-9F80B3A6495D}">
      <dsp:nvSpPr>
        <dsp:cNvPr id="0" name=""/>
        <dsp:cNvSpPr/>
      </dsp:nvSpPr>
      <dsp:spPr>
        <a:xfrm>
          <a:off x="7490566" y="0"/>
          <a:ext cx="3404803" cy="3737649"/>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52" tIns="330200" rIns="265452" bIns="330200" numCol="1" spcCol="1270" anchor="t" anchorCtr="0">
          <a:noAutofit/>
        </a:bodyPr>
        <a:lstStyle/>
        <a:p>
          <a:pPr marL="0" lvl="0" indent="0" algn="l" defTabSz="622300">
            <a:lnSpc>
              <a:spcPct val="90000"/>
            </a:lnSpc>
            <a:spcBef>
              <a:spcPct val="0"/>
            </a:spcBef>
            <a:spcAft>
              <a:spcPct val="35000"/>
            </a:spcAft>
            <a:buNone/>
          </a:pPr>
          <a:r>
            <a:rPr lang="en-US" sz="1400" kern="1200" dirty="0"/>
            <a:t>Build new partnerships and strengthen existing ones with organizations across our health care response partners and emergency response communities to improve communication and coordination during future emergencies and disasters.</a:t>
          </a:r>
        </a:p>
      </dsp:txBody>
      <dsp:txXfrm>
        <a:off x="7490566" y="1420306"/>
        <a:ext cx="3404803" cy="2242589"/>
      </dsp:txXfrm>
    </dsp:sp>
    <dsp:sp modelId="{45BCC6A8-2B0F-4AE8-AA89-232BCE679828}">
      <dsp:nvSpPr>
        <dsp:cNvPr id="0" name=""/>
        <dsp:cNvSpPr/>
      </dsp:nvSpPr>
      <dsp:spPr>
        <a:xfrm>
          <a:off x="8632321" y="373764"/>
          <a:ext cx="1121294" cy="1121294"/>
        </a:xfrm>
        <a:prstGeom prst="ellips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420" tIns="12700" rIns="8742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96531" y="537974"/>
        <a:ext cx="792874" cy="792874"/>
      </dsp:txXfrm>
    </dsp:sp>
    <dsp:sp modelId="{DB83FE78-9318-481F-B660-917482D3B2FA}">
      <dsp:nvSpPr>
        <dsp:cNvPr id="0" name=""/>
        <dsp:cNvSpPr/>
      </dsp:nvSpPr>
      <dsp:spPr>
        <a:xfrm>
          <a:off x="7490566" y="3737577"/>
          <a:ext cx="3404803" cy="72"/>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5316B-C9CA-40F0-8CAA-DB914E0F5C96}">
      <dsp:nvSpPr>
        <dsp:cNvPr id="0" name=""/>
        <dsp:cNvSpPr/>
      </dsp:nvSpPr>
      <dsp:spPr>
        <a:xfrm>
          <a:off x="0" y="637422"/>
          <a:ext cx="4297777" cy="548642"/>
        </a:xfrm>
        <a:prstGeom prst="roundRect">
          <a:avLst/>
        </a:prstGeom>
        <a:noFill/>
        <a:ln w="19050" cap="rnd"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Emergency Management - Resource Form </a:t>
          </a:r>
          <a:endParaRPr lang="en-US" sz="1400" kern="1200" dirty="0"/>
        </a:p>
      </dsp:txBody>
      <dsp:txXfrm>
        <a:off x="26782" y="664204"/>
        <a:ext cx="4244213" cy="495078"/>
      </dsp:txXfrm>
    </dsp:sp>
    <dsp:sp modelId="{32798854-18B3-4BA8-ACA5-C51D45926FDE}">
      <dsp:nvSpPr>
        <dsp:cNvPr id="0" name=""/>
        <dsp:cNvSpPr/>
      </dsp:nvSpPr>
      <dsp:spPr>
        <a:xfrm>
          <a:off x="0" y="1326190"/>
          <a:ext cx="4297777" cy="548642"/>
        </a:xfrm>
        <a:prstGeom prst="roundRect">
          <a:avLst/>
        </a:prstGeom>
        <a:noFill/>
        <a:ln w="19050" cap="rnd"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LTC – Staffing and Resource Form</a:t>
          </a:r>
          <a:endParaRPr lang="en-US" sz="1400" kern="1200" dirty="0"/>
        </a:p>
      </dsp:txBody>
      <dsp:txXfrm>
        <a:off x="26782" y="1352972"/>
        <a:ext cx="4244213" cy="495078"/>
      </dsp:txXfrm>
    </dsp:sp>
    <dsp:sp modelId="{06A5EC57-A394-4D11-BFCD-7FB9AABE0A48}">
      <dsp:nvSpPr>
        <dsp:cNvPr id="0" name=""/>
        <dsp:cNvSpPr/>
      </dsp:nvSpPr>
      <dsp:spPr>
        <a:xfrm>
          <a:off x="0" y="1979977"/>
          <a:ext cx="4297777" cy="548642"/>
        </a:xfrm>
        <a:prstGeom prst="roundRect">
          <a:avLst/>
        </a:prstGeom>
        <a:noFill/>
        <a:ln w="19050" cap="rnd"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Primary Care – Staffing and Resource Form </a:t>
          </a:r>
          <a:endParaRPr lang="en-US" sz="1400" kern="1200" dirty="0"/>
        </a:p>
      </dsp:txBody>
      <dsp:txXfrm>
        <a:off x="26782" y="2006759"/>
        <a:ext cx="4244213" cy="495078"/>
      </dsp:txXfrm>
    </dsp:sp>
    <dsp:sp modelId="{968F7AF4-B4FD-45CB-A5D5-845311277FA0}">
      <dsp:nvSpPr>
        <dsp:cNvPr id="0" name=""/>
        <dsp:cNvSpPr/>
      </dsp:nvSpPr>
      <dsp:spPr>
        <a:xfrm>
          <a:off x="0" y="2632934"/>
          <a:ext cx="4297777" cy="557209"/>
        </a:xfrm>
        <a:prstGeom prst="roundRect">
          <a:avLst/>
        </a:prstGeom>
        <a:noFill/>
        <a:ln w="19050" cap="rnd"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In Home Health Care – Staffing and Resource Form  </a:t>
          </a:r>
          <a:endParaRPr lang="en-US" sz="1400" kern="1200" dirty="0"/>
        </a:p>
      </dsp:txBody>
      <dsp:txXfrm>
        <a:off x="27201" y="2660135"/>
        <a:ext cx="4243375" cy="502807"/>
      </dsp:txXfrm>
    </dsp:sp>
    <dsp:sp modelId="{9A2F9296-79AE-4E44-AAB4-E71C227097D4}">
      <dsp:nvSpPr>
        <dsp:cNvPr id="0" name=""/>
        <dsp:cNvSpPr/>
      </dsp:nvSpPr>
      <dsp:spPr>
        <a:xfrm>
          <a:off x="0" y="3307498"/>
          <a:ext cx="4297777" cy="548642"/>
        </a:xfrm>
        <a:prstGeom prst="roundRect">
          <a:avLst/>
        </a:prstGeom>
        <a:noFill/>
        <a:ln w="19050" cap="rnd"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Hospice - Resource and Support Form </a:t>
          </a:r>
          <a:endParaRPr lang="en-US" sz="1400" kern="1200" dirty="0"/>
        </a:p>
      </dsp:txBody>
      <dsp:txXfrm>
        <a:off x="26782" y="3334280"/>
        <a:ext cx="4244213" cy="49507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9D456-D21A-4917-8FA2-BD92B94F2DAE}"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9283D-C771-479B-B73A-E7199F828CF2}" type="slidenum">
              <a:rPr lang="en-US" smtClean="0"/>
              <a:t>‹#›</a:t>
            </a:fld>
            <a:endParaRPr lang="en-US"/>
          </a:p>
        </p:txBody>
      </p:sp>
    </p:spTree>
    <p:extLst>
      <p:ext uri="{BB962C8B-B14F-4D97-AF65-F5344CB8AC3E}">
        <p14:creationId xmlns:p14="http://schemas.microsoft.com/office/powerpoint/2010/main" val="287137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9283D-C771-479B-B73A-E7199F828CF2}" type="slidenum">
              <a:rPr lang="en-US" smtClean="0"/>
              <a:t>5</a:t>
            </a:fld>
            <a:endParaRPr lang="en-US"/>
          </a:p>
        </p:txBody>
      </p:sp>
    </p:spTree>
    <p:extLst>
      <p:ext uri="{BB962C8B-B14F-4D97-AF65-F5344CB8AC3E}">
        <p14:creationId xmlns:p14="http://schemas.microsoft.com/office/powerpoint/2010/main" val="425406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9283D-C771-479B-B73A-E7199F828CF2}" type="slidenum">
              <a:rPr lang="en-US" smtClean="0"/>
              <a:t>13</a:t>
            </a:fld>
            <a:endParaRPr lang="en-US"/>
          </a:p>
        </p:txBody>
      </p:sp>
    </p:spTree>
    <p:extLst>
      <p:ext uri="{BB962C8B-B14F-4D97-AF65-F5344CB8AC3E}">
        <p14:creationId xmlns:p14="http://schemas.microsoft.com/office/powerpoint/2010/main" val="235500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9283D-C771-479B-B73A-E7199F828CF2}" type="slidenum">
              <a:rPr lang="en-US" smtClean="0"/>
              <a:t>14</a:t>
            </a:fld>
            <a:endParaRPr lang="en-US"/>
          </a:p>
        </p:txBody>
      </p:sp>
    </p:spTree>
    <p:extLst>
      <p:ext uri="{BB962C8B-B14F-4D97-AF65-F5344CB8AC3E}">
        <p14:creationId xmlns:p14="http://schemas.microsoft.com/office/powerpoint/2010/main" val="291906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9283D-C771-479B-B73A-E7199F828CF2}" type="slidenum">
              <a:rPr lang="en-US" smtClean="0"/>
              <a:t>22</a:t>
            </a:fld>
            <a:endParaRPr lang="en-US"/>
          </a:p>
        </p:txBody>
      </p:sp>
    </p:spTree>
    <p:extLst>
      <p:ext uri="{BB962C8B-B14F-4D97-AF65-F5344CB8AC3E}">
        <p14:creationId xmlns:p14="http://schemas.microsoft.com/office/powerpoint/2010/main" val="69831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9283D-C771-479B-B73A-E7199F828CF2}" type="slidenum">
              <a:rPr lang="en-US" smtClean="0"/>
              <a:t>23</a:t>
            </a:fld>
            <a:endParaRPr lang="en-US"/>
          </a:p>
        </p:txBody>
      </p:sp>
    </p:spTree>
    <p:extLst>
      <p:ext uri="{BB962C8B-B14F-4D97-AF65-F5344CB8AC3E}">
        <p14:creationId xmlns:p14="http://schemas.microsoft.com/office/powerpoint/2010/main" val="9862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415416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742C60-F83B-41DF-8136-D7D07985DAD6}"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627728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2277764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9431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415063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4050112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3125323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2919997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85337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295281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784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742C60-F83B-41DF-8136-D7D07985DAD6}"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2963424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742C60-F83B-41DF-8136-D7D07985DAD6}" type="datetimeFigureOut">
              <a:rPr lang="en-US" smtClean="0"/>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57941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280967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325989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D742C60-F83B-41DF-8136-D7D07985DAD6}" type="datetimeFigureOut">
              <a:rPr lang="en-US" smtClean="0"/>
              <a:t>4/2/2026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75943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742C60-F83B-41DF-8136-D7D07985DAD6}"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76068-D70A-4051-B8C3-A813D5493504}" type="slidenum">
              <a:rPr lang="en-US" smtClean="0"/>
              <a:t>‹#›</a:t>
            </a:fld>
            <a:endParaRPr lang="en-US"/>
          </a:p>
        </p:txBody>
      </p:sp>
    </p:spTree>
    <p:extLst>
      <p:ext uri="{BB962C8B-B14F-4D97-AF65-F5344CB8AC3E}">
        <p14:creationId xmlns:p14="http://schemas.microsoft.com/office/powerpoint/2010/main" val="415669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D742C60-F83B-41DF-8136-D7D07985DAD6}" type="datetimeFigureOut">
              <a:rPr lang="en-US" smtClean="0"/>
              <a:t>4/2/2026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B176068-D70A-4051-B8C3-A813D5493504}" type="slidenum">
              <a:rPr lang="en-US" smtClean="0"/>
              <a:t>‹#›</a:t>
            </a:fld>
            <a:endParaRPr lang="en-US"/>
          </a:p>
        </p:txBody>
      </p:sp>
    </p:spTree>
    <p:extLst>
      <p:ext uri="{BB962C8B-B14F-4D97-AF65-F5344CB8AC3E}">
        <p14:creationId xmlns:p14="http://schemas.microsoft.com/office/powerpoint/2010/main" val="8536063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vha.org/hef/hospital-emergency-management/medical-response-surge-exercise-mrse/"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mailto:lgreen@hefwv.org" TargetMode="Externa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wvha.org/hef/hospital-emergency-management/medical-response-surge-exercise-mrse/ems-resource-form/" TargetMode="External"/><Relationship Id="rId13" Type="http://schemas.openxmlformats.org/officeDocument/2006/relationships/hyperlink" Target="https://wvha.org/hef/hospital-emergency-management/medical-response-surge-exercise-mrse/emergency-management-resource-form/" TargetMode="External"/><Relationship Id="rId18" Type="http://schemas.openxmlformats.org/officeDocument/2006/relationships/hyperlink" Target="https://wvha.org/hef/hospital-emergency-management/medical-response-surge-exercise-mrse/primary-care-staffing-and-resource-form/" TargetMode="External"/><Relationship Id="rId3" Type="http://schemas.openxmlformats.org/officeDocument/2006/relationships/image" Target="../media/image11.png"/><Relationship Id="rId7" Type="http://schemas.openxmlformats.org/officeDocument/2006/relationships/hyperlink" Target="https://wvha.org/hef/hospital-emergency-management/medical-response-surge-exercise-mrse/mrse-hospital-patient-distribution-summary-table/" TargetMode="External"/><Relationship Id="rId12" Type="http://schemas.openxmlformats.org/officeDocument/2006/relationships/hyperlink" Target="https://wvha.org/hef/hospital-emergency-management/medical-response-surge-exercise-mrse/health-department-performance-measure-form/" TargetMode="External"/><Relationship Id="rId17" Type="http://schemas.openxmlformats.org/officeDocument/2006/relationships/hyperlink" Target="https://wvha.org/hef/hospital-emergency-management/medical-response-surge-exercise-mrse/ltc-staffing-and-resource-form/" TargetMode="External"/><Relationship Id="rId2" Type="http://schemas.openxmlformats.org/officeDocument/2006/relationships/notesSlide" Target="../notesSlides/notesSlide5.xml"/><Relationship Id="rId16" Type="http://schemas.openxmlformats.org/officeDocument/2006/relationships/hyperlink" Target="https://wvha.org/hef/hospital-emergency-management/medical-response-surge-exercise-mrse/hospice-resource-and-support-form/" TargetMode="External"/><Relationship Id="rId1" Type="http://schemas.openxmlformats.org/officeDocument/2006/relationships/slideLayout" Target="../slideLayouts/slideLayout9.xml"/><Relationship Id="rId6" Type="http://schemas.openxmlformats.org/officeDocument/2006/relationships/hyperlink" Target="https://wvha.org/hef/hospital-emergency-management/medical-response-surge-exercise-mrse/mrse-hospital-performance-measures/" TargetMode="External"/><Relationship Id="rId11" Type="http://schemas.openxmlformats.org/officeDocument/2006/relationships/hyperlink" Target="https://wvha.org/hef/hospital-emergency-management/medical-response-surge-exercise-mrse/health-department-resource-supply-form/" TargetMode="External"/><Relationship Id="rId5" Type="http://schemas.openxmlformats.org/officeDocument/2006/relationships/hyperlink" Target="https://wvha.org/hef/hospital-emergency-management/medical-response-surge-exercise-mrse/hospital-patient-tracking-and-transfer-form/" TargetMode="External"/><Relationship Id="rId15" Type="http://schemas.openxmlformats.org/officeDocument/2006/relationships/hyperlink" Target="https://wvha.org/hef/hospital-emergency-management/medical-response-surge-exercise-mrse/dialysis-resource-and-staffing-form/" TargetMode="External"/><Relationship Id="rId10" Type="http://schemas.openxmlformats.org/officeDocument/2006/relationships/hyperlink" Target="https://wvha.org/hef/hospital-emergency-management/medical-response-surge-exercise-mrse/non-registered-ems-agencies/" TargetMode="External"/><Relationship Id="rId4" Type="http://schemas.openxmlformats.org/officeDocument/2006/relationships/hyperlink" Target="https://wvha.org/hef/hospital-emergency-management/medical-response-surge-exercise-mrse/mrse-facility-sign-in-sheet/" TargetMode="External"/><Relationship Id="rId9" Type="http://schemas.openxmlformats.org/officeDocument/2006/relationships/hyperlink" Target="https://wvha.org/hef/hospital-emergency-management/medical-response-surge-exercise-mrse/mrse-ems-performance-measures-form/" TargetMode="External"/><Relationship Id="rId14" Type="http://schemas.openxmlformats.org/officeDocument/2006/relationships/hyperlink" Target="https://wvha.org/hef/hospital-emergency-management/medical-response-surge-exercise-mrse/in-home-healthcare-staffing-and-resource-for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5A7F-AC70-E44F-64C8-ADC756E80A7D}"/>
              </a:ext>
            </a:extLst>
          </p:cNvPr>
          <p:cNvSpPr>
            <a:spLocks noGrp="1"/>
          </p:cNvSpPr>
          <p:nvPr>
            <p:ph type="ctrTitle"/>
          </p:nvPr>
        </p:nvSpPr>
        <p:spPr/>
        <p:txBody>
          <a:bodyPr/>
          <a:lstStyle/>
          <a:p>
            <a:r>
              <a:rPr lang="en-US" dirty="0">
                <a:latin typeface="Aharoni" panose="02010803020104030203" pitchFamily="2" charset="-79"/>
                <a:ea typeface="ADLaM Display" panose="02010000000000000000" pitchFamily="2" charset="0"/>
                <a:cs typeface="Aharoni" panose="02010803020104030203" pitchFamily="2" charset="-79"/>
              </a:rPr>
              <a:t>Welcome to Evaluator Training </a:t>
            </a:r>
          </a:p>
        </p:txBody>
      </p:sp>
      <p:sp>
        <p:nvSpPr>
          <p:cNvPr id="3" name="Subtitle 2">
            <a:extLst>
              <a:ext uri="{FF2B5EF4-FFF2-40B4-BE49-F238E27FC236}">
                <a16:creationId xmlns:a16="http://schemas.microsoft.com/office/drawing/2014/main" id="{B583382C-5B89-CD4C-95C4-87430A6DC8B6}"/>
              </a:ext>
            </a:extLst>
          </p:cNvPr>
          <p:cNvSpPr>
            <a:spLocks noGrp="1"/>
          </p:cNvSpPr>
          <p:nvPr>
            <p:ph type="subTitle" idx="1"/>
          </p:nvPr>
        </p:nvSpPr>
        <p:spPr/>
        <p:txBody>
          <a:bodyPr/>
          <a:lstStyle/>
          <a:p>
            <a:r>
              <a:rPr lang="en-US" dirty="0">
                <a:latin typeface="ADLaM Display" panose="02010000000000000000" pitchFamily="2" charset="0"/>
                <a:ea typeface="ADLaM Display" panose="02010000000000000000" pitchFamily="2" charset="0"/>
                <a:cs typeface="ADLaM Display" panose="02010000000000000000" pitchFamily="2" charset="0"/>
              </a:rPr>
              <a:t>For the April 9, 2026, HCC North MRSE Exercise </a:t>
            </a:r>
          </a:p>
        </p:txBody>
      </p:sp>
    </p:spTree>
    <p:extLst>
      <p:ext uri="{BB962C8B-B14F-4D97-AF65-F5344CB8AC3E}">
        <p14:creationId xmlns:p14="http://schemas.microsoft.com/office/powerpoint/2010/main" val="305460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9" name="Picture 18">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1" name="Oval 20">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5" name="Picture 24">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7" name="Rectangle 26">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2E12C3E-E617-1C1C-D94D-6368F67E285F}"/>
              </a:ext>
            </a:extLst>
          </p:cNvPr>
          <p:cNvSpPr>
            <a:spLocks noGrp="1"/>
          </p:cNvSpPr>
          <p:nvPr>
            <p:ph type="title"/>
          </p:nvPr>
        </p:nvSpPr>
        <p:spPr>
          <a:xfrm>
            <a:off x="648930" y="629267"/>
            <a:ext cx="9252154" cy="1016654"/>
          </a:xfrm>
        </p:spPr>
        <p:txBody>
          <a:bodyPr vert="horz" lIns="91440" tIns="45720" rIns="91440" bIns="45720" rtlCol="0" anchor="t">
            <a:normAutofit/>
          </a:bodyPr>
          <a:lstStyle/>
          <a:p>
            <a:pPr>
              <a:lnSpc>
                <a:spcPct val="90000"/>
              </a:lnSpc>
            </a:pPr>
            <a:br>
              <a:rPr lang="en-US" sz="3300" b="0" i="0" kern="1200" dirty="0">
                <a:solidFill>
                  <a:srgbClr val="EBEBEB"/>
                </a:solidFill>
                <a:latin typeface="+mj-lt"/>
                <a:ea typeface="+mj-ea"/>
                <a:cs typeface="+mj-cs"/>
              </a:rPr>
            </a:br>
            <a:endParaRPr lang="en-US" sz="3300" b="0" i="0" kern="1200" dirty="0">
              <a:solidFill>
                <a:srgbClr val="EBEBEB"/>
              </a:solidFill>
              <a:latin typeface="+mj-lt"/>
              <a:ea typeface="+mj-ea"/>
              <a:cs typeface="+mj-cs"/>
            </a:endParaRPr>
          </a:p>
        </p:txBody>
      </p:sp>
      <p:sp useBgFill="1">
        <p:nvSpPr>
          <p:cNvPr id="35" name="Freeform: Shape 3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12" name="TextBox 11">
            <a:extLst>
              <a:ext uri="{FF2B5EF4-FFF2-40B4-BE49-F238E27FC236}">
                <a16:creationId xmlns:a16="http://schemas.microsoft.com/office/drawing/2014/main" id="{7EC3AA8A-E18C-0A59-EBCB-653D8B9325BF}"/>
              </a:ext>
            </a:extLst>
          </p:cNvPr>
          <p:cNvSpPr txBox="1"/>
          <p:nvPr/>
        </p:nvSpPr>
        <p:spPr>
          <a:xfrm>
            <a:off x="298065" y="226316"/>
            <a:ext cx="9871383" cy="1686338"/>
          </a:xfrm>
          <a:prstGeom prst="rect">
            <a:avLst/>
          </a:prstGeom>
        </p:spPr>
        <p:txBody>
          <a:bodyPr vert="horz" lIns="91440" tIns="45720" rIns="91440" bIns="45720" rtlCol="0">
            <a:normAutofit lnSpcReduction="10000"/>
          </a:bodyPr>
          <a:lstStyle/>
          <a:p>
            <a:pPr algn="ctr">
              <a:spcBef>
                <a:spcPts val="1000"/>
              </a:spcBef>
              <a:buClr>
                <a:schemeClr val="bg2">
                  <a:lumMod val="40000"/>
                  <a:lumOff val="60000"/>
                </a:schemeClr>
              </a:buClr>
              <a:buSzPct val="80000"/>
            </a:pPr>
            <a:r>
              <a:rPr lang="en-US" sz="5400" b="1" dirty="0">
                <a:solidFill>
                  <a:schemeClr val="bg1"/>
                </a:solidFill>
                <a:latin typeface="+mj-lt"/>
                <a:ea typeface="+mj-ea"/>
                <a:cs typeface="+mj-cs"/>
              </a:rPr>
              <a:t>In-Home Healthcare Objectives </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graphicFrame>
        <p:nvGraphicFramePr>
          <p:cNvPr id="8" name="Table 7">
            <a:extLst>
              <a:ext uri="{FF2B5EF4-FFF2-40B4-BE49-F238E27FC236}">
                <a16:creationId xmlns:a16="http://schemas.microsoft.com/office/drawing/2014/main" id="{7C804289-DC69-EDD0-C464-E9F0705BF449}"/>
              </a:ext>
            </a:extLst>
          </p:cNvPr>
          <p:cNvGraphicFramePr>
            <a:graphicFrameLocks noGrp="1"/>
          </p:cNvGraphicFramePr>
          <p:nvPr>
            <p:extLst>
              <p:ext uri="{D42A27DB-BD31-4B8C-83A1-F6EECF244321}">
                <p14:modId xmlns:p14="http://schemas.microsoft.com/office/powerpoint/2010/main" val="1984671555"/>
              </p:ext>
            </p:extLst>
          </p:nvPr>
        </p:nvGraphicFramePr>
        <p:xfrm>
          <a:off x="5233756" y="3067314"/>
          <a:ext cx="5451627" cy="2917930"/>
        </p:xfrm>
        <a:graphic>
          <a:graphicData uri="http://schemas.openxmlformats.org/drawingml/2006/table">
            <a:tbl>
              <a:tblPr>
                <a:tableStyleId>{5C22544A-7EE6-4342-B048-85BDC9FD1C3A}</a:tableStyleId>
              </a:tblPr>
              <a:tblGrid>
                <a:gridCol w="5451627">
                  <a:extLst>
                    <a:ext uri="{9D8B030D-6E8A-4147-A177-3AD203B41FA5}">
                      <a16:colId xmlns:a16="http://schemas.microsoft.com/office/drawing/2014/main" val="3401307431"/>
                    </a:ext>
                  </a:extLst>
                </a:gridCol>
              </a:tblGrid>
              <a:tr h="2917930">
                <a:tc>
                  <a:txBody>
                    <a:bodyPr/>
                    <a:lstStyle/>
                    <a:p>
                      <a:pPr algn="l" fontAlgn="ctr">
                        <a:buNone/>
                      </a:pPr>
                      <a:r>
                        <a:rPr lang="en-US" sz="1600" b="1" u="none" strike="noStrike" dirty="0">
                          <a:solidFill>
                            <a:schemeClr val="tx1"/>
                          </a:solidFill>
                          <a:effectLst/>
                          <a:latin typeface="+mj-lt"/>
                        </a:rPr>
                        <a:t>    1. Determine what resources (staff and material) you would have available to support a coalition wide emergency if asked. </a:t>
                      </a:r>
                    </a:p>
                    <a:p>
                      <a:pPr algn="l" fontAlgn="ctr">
                        <a:buNone/>
                      </a:pPr>
                      <a:endParaRPr lang="en-US" sz="1600" b="1" u="none" strike="noStrike" dirty="0">
                        <a:solidFill>
                          <a:schemeClr val="tx1"/>
                        </a:solidFill>
                        <a:effectLst/>
                        <a:latin typeface="+mj-lt"/>
                      </a:endParaRPr>
                    </a:p>
                    <a:p>
                      <a:pPr algn="l" fontAlgn="ctr">
                        <a:buNone/>
                      </a:pPr>
                      <a:endParaRPr lang="en-US" sz="1600" b="1" u="none" strike="noStrike" dirty="0">
                        <a:solidFill>
                          <a:schemeClr val="tx1"/>
                        </a:solidFill>
                        <a:effectLst/>
                        <a:latin typeface="+mj-lt"/>
                      </a:endParaRPr>
                    </a:p>
                    <a:p>
                      <a:pPr algn="l" fontAlgn="ctr">
                        <a:buNone/>
                      </a:pPr>
                      <a:r>
                        <a:rPr lang="en-US" sz="1600" b="1" u="none" strike="noStrike" dirty="0">
                          <a:solidFill>
                            <a:schemeClr val="tx1"/>
                          </a:solidFill>
                          <a:effectLst/>
                          <a:latin typeface="+mj-lt"/>
                        </a:rPr>
                        <a:t>    2. Test your staff's ability to communicate using the state-wide communications system within 1 hour of emergency notification. </a:t>
                      </a:r>
                    </a:p>
                    <a:p>
                      <a:pPr algn="l" fontAlgn="ctr">
                        <a:buNone/>
                      </a:pPr>
                      <a:endParaRPr lang="en-US" sz="2000" u="none" strike="noStrike" dirty="0">
                        <a:effectLst/>
                        <a:latin typeface="Garamond" panose="02020404030301010803" pitchFamily="18" charset="0"/>
                      </a:endParaRPr>
                    </a:p>
                    <a:p>
                      <a:pPr algn="l" fontAlgn="ctr">
                        <a:buNone/>
                      </a:pPr>
                      <a:endParaRPr lang="en-US" sz="2000" b="0" i="0" u="none" strike="noStrike" dirty="0">
                        <a:solidFill>
                          <a:srgbClr val="000000"/>
                        </a:solidFill>
                        <a:effectLst/>
                        <a:latin typeface="Garamond" panose="02020404030301010803" pitchFamily="18" charset="0"/>
                      </a:endParaRPr>
                    </a:p>
                    <a:p>
                      <a:pPr algn="l" fontAlgn="ctr">
                        <a:buNone/>
                      </a:pPr>
                      <a:endParaRPr lang="en-US" sz="2000" b="0" i="0" u="none" strike="noStrike" dirty="0">
                        <a:solidFill>
                          <a:srgbClr val="000000"/>
                        </a:solidFill>
                        <a:effectLst/>
                        <a:latin typeface="Garamond" panose="02020404030301010803" pitchFamily="18" charset="0"/>
                      </a:endParaRPr>
                    </a:p>
                  </a:txBody>
                  <a:tcPr marL="9547" marR="9547" marT="9547" marB="0" anchor="ctr">
                    <a:noFill/>
                  </a:tcPr>
                </a:tc>
                <a:extLst>
                  <a:ext uri="{0D108BD9-81ED-4DB2-BD59-A6C34878D82A}">
                    <a16:rowId xmlns:a16="http://schemas.microsoft.com/office/drawing/2014/main" val="887139732"/>
                  </a:ext>
                </a:extLst>
              </a:tr>
            </a:tbl>
          </a:graphicData>
        </a:graphic>
      </p:graphicFrame>
      <p:pic>
        <p:nvPicPr>
          <p:cNvPr id="4" name="Picture 3" descr="Consulting with senior patient at home">
            <a:extLst>
              <a:ext uri="{FF2B5EF4-FFF2-40B4-BE49-F238E27FC236}">
                <a16:creationId xmlns:a16="http://schemas.microsoft.com/office/drawing/2014/main" id="{B4D6E938-70A3-E708-4517-2D51BF339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7950" y="2550306"/>
            <a:ext cx="4461870" cy="3287949"/>
          </a:xfrm>
          <a:prstGeom prst="rect">
            <a:avLst/>
          </a:prstGeom>
        </p:spPr>
      </p:pic>
    </p:spTree>
    <p:extLst>
      <p:ext uri="{BB962C8B-B14F-4D97-AF65-F5344CB8AC3E}">
        <p14:creationId xmlns:p14="http://schemas.microsoft.com/office/powerpoint/2010/main" val="344434511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a:extLst>
            <a:ext uri="{FF2B5EF4-FFF2-40B4-BE49-F238E27FC236}">
              <a16:creationId xmlns:a16="http://schemas.microsoft.com/office/drawing/2014/main" id="{14FE7C98-DC9C-E760-9269-EC440AFFF6C7}"/>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39">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2" name="Rectangle 41">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4" name="Rectangle 43">
            <a:extLst>
              <a:ext uri="{FF2B5EF4-FFF2-40B4-BE49-F238E27FC236}">
                <a16:creationId xmlns:a16="http://schemas.microsoft.com/office/drawing/2014/main" id="{F21B5EDC-5485-4264-891C-5B291E539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6" name="Freeform 36">
            <a:extLst>
              <a:ext uri="{FF2B5EF4-FFF2-40B4-BE49-F238E27FC236}">
                <a16:creationId xmlns:a16="http://schemas.microsoft.com/office/drawing/2014/main" id="{E7ADA758-6D6A-4E4E-88F7-1B5038A0E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515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accent1">
              <a:alpha val="80000"/>
            </a:schemeClr>
          </a:solidFill>
          <a:ln>
            <a:noFill/>
          </a:ln>
        </p:spPr>
        <p:txBody>
          <a:bodyPr rtlCol="0" anchor="ctr"/>
          <a:lstStyle/>
          <a:p>
            <a:pPr algn="ctr"/>
            <a:endParaRPr lang="en-US"/>
          </a:p>
        </p:txBody>
      </p:sp>
      <p:sp>
        <p:nvSpPr>
          <p:cNvPr id="48" name="Freeform: Shape 47">
            <a:extLst>
              <a:ext uri="{FF2B5EF4-FFF2-40B4-BE49-F238E27FC236}">
                <a16:creationId xmlns:a16="http://schemas.microsoft.com/office/drawing/2014/main" id="{96D7C53C-B0E3-427C-B58C-BBF279079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58" y="-68957"/>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chemeClr val="tx1"/>
          </a:solidFill>
          <a:ln>
            <a:noFill/>
          </a:ln>
        </p:spPr>
        <p:txBody>
          <a:bodyPr/>
          <a:lstStyle/>
          <a:p>
            <a:endParaRPr lang="en-US"/>
          </a:p>
        </p:txBody>
      </p:sp>
      <p:sp>
        <p:nvSpPr>
          <p:cNvPr id="4" name="Title 3">
            <a:extLst>
              <a:ext uri="{FF2B5EF4-FFF2-40B4-BE49-F238E27FC236}">
                <a16:creationId xmlns:a16="http://schemas.microsoft.com/office/drawing/2014/main" id="{05C1DA42-7D78-B99D-C9D2-7945C021264F}"/>
              </a:ext>
            </a:extLst>
          </p:cNvPr>
          <p:cNvSpPr>
            <a:spLocks noGrp="1"/>
          </p:cNvSpPr>
          <p:nvPr>
            <p:ph type="title"/>
          </p:nvPr>
        </p:nvSpPr>
        <p:spPr>
          <a:xfrm>
            <a:off x="737419" y="797668"/>
            <a:ext cx="5112953" cy="4811634"/>
          </a:xfrm>
        </p:spPr>
        <p:txBody>
          <a:bodyPr vert="horz" lIns="91440" tIns="45720" rIns="91440" bIns="45720" rtlCol="0" anchor="ctr">
            <a:normAutofit fontScale="90000"/>
          </a:bodyPr>
          <a:lstStyle/>
          <a:p>
            <a:pPr>
              <a:lnSpc>
                <a:spcPct val="90000"/>
              </a:lnSpc>
            </a:pPr>
            <a:br>
              <a:rPr lang="en-US" sz="1700" b="1" i="0" kern="1200" dirty="0">
                <a:solidFill>
                  <a:schemeClr val="bg1"/>
                </a:solidFill>
                <a:latin typeface="+mj-lt"/>
                <a:ea typeface="+mj-ea"/>
                <a:cs typeface="+mj-cs"/>
              </a:rPr>
            </a:br>
            <a:br>
              <a:rPr lang="en-US" sz="1700" b="1" i="0" kern="1200" dirty="0">
                <a:solidFill>
                  <a:schemeClr val="bg1"/>
                </a:solidFill>
                <a:latin typeface="+mj-lt"/>
                <a:ea typeface="+mj-ea"/>
                <a:cs typeface="+mj-cs"/>
              </a:rPr>
            </a:br>
            <a:r>
              <a:rPr lang="en-US" sz="2000" b="1" i="0" kern="1200" dirty="0">
                <a:solidFill>
                  <a:schemeClr val="bg1"/>
                </a:solidFill>
                <a:latin typeface="+mj-lt"/>
                <a:ea typeface="+mj-ea"/>
                <a:cs typeface="+mj-cs"/>
              </a:rPr>
              <a:t>  1. Assess the medical supplies you have on-hand within 1 hour of request to support efforts to treat flood victims in local hospitals. </a:t>
            </a:r>
            <a:br>
              <a:rPr lang="en-US" sz="2000" b="1" i="0" kern="1200" dirty="0">
                <a:solidFill>
                  <a:schemeClr val="bg1"/>
                </a:solidFill>
                <a:latin typeface="+mj-lt"/>
                <a:ea typeface="+mj-ea"/>
                <a:cs typeface="+mj-cs"/>
              </a:rPr>
            </a:br>
            <a:br>
              <a:rPr lang="en-US" sz="2000" b="1" i="0" kern="1200" dirty="0">
                <a:solidFill>
                  <a:schemeClr val="bg1"/>
                </a:solidFill>
                <a:latin typeface="+mj-lt"/>
                <a:ea typeface="+mj-ea"/>
                <a:cs typeface="+mj-cs"/>
              </a:rPr>
            </a:br>
            <a:br>
              <a:rPr lang="en-US" sz="2000" b="1" i="0" kern="1200" dirty="0">
                <a:solidFill>
                  <a:schemeClr val="bg1"/>
                </a:solidFill>
                <a:latin typeface="+mj-lt"/>
                <a:ea typeface="+mj-ea"/>
                <a:cs typeface="+mj-cs"/>
              </a:rPr>
            </a:br>
            <a:br>
              <a:rPr lang="en-US" sz="2000" b="1" i="0" kern="1200" dirty="0">
                <a:solidFill>
                  <a:schemeClr val="bg1"/>
                </a:solidFill>
                <a:latin typeface="+mj-lt"/>
                <a:ea typeface="+mj-ea"/>
                <a:cs typeface="+mj-cs"/>
              </a:rPr>
            </a:br>
            <a:r>
              <a:rPr lang="en-US" sz="2000" b="1" i="0" kern="1200" dirty="0">
                <a:solidFill>
                  <a:schemeClr val="bg1"/>
                </a:solidFill>
                <a:latin typeface="+mj-lt"/>
                <a:ea typeface="+mj-ea"/>
                <a:cs typeface="+mj-cs"/>
              </a:rPr>
              <a:t>   2. Assess and report the number of staff available within 1 hour of request  to triage and/or treat flood victims at local hospitals. </a:t>
            </a:r>
            <a:br>
              <a:rPr lang="en-US" sz="2000" b="1" i="0" kern="1200" dirty="0">
                <a:solidFill>
                  <a:schemeClr val="bg1"/>
                </a:solidFill>
                <a:latin typeface="+mj-lt"/>
                <a:ea typeface="+mj-ea"/>
                <a:cs typeface="+mj-cs"/>
              </a:rPr>
            </a:br>
            <a:br>
              <a:rPr lang="en-US" sz="2000" b="1" i="0" kern="1200" dirty="0">
                <a:solidFill>
                  <a:schemeClr val="bg1"/>
                </a:solidFill>
                <a:latin typeface="+mj-lt"/>
                <a:ea typeface="+mj-ea"/>
                <a:cs typeface="+mj-cs"/>
              </a:rPr>
            </a:br>
            <a:br>
              <a:rPr lang="en-US" sz="2000" b="1" i="0" kern="1200" dirty="0">
                <a:solidFill>
                  <a:schemeClr val="bg1"/>
                </a:solidFill>
                <a:latin typeface="+mj-lt"/>
                <a:ea typeface="+mj-ea"/>
                <a:cs typeface="+mj-cs"/>
              </a:rPr>
            </a:br>
            <a:br>
              <a:rPr lang="en-US" sz="2000" b="1" i="0" kern="1200" dirty="0">
                <a:solidFill>
                  <a:schemeClr val="bg1"/>
                </a:solidFill>
                <a:latin typeface="+mj-lt"/>
                <a:ea typeface="+mj-ea"/>
                <a:cs typeface="+mj-cs"/>
              </a:rPr>
            </a:br>
            <a:r>
              <a:rPr lang="en-US" sz="2000" b="1" i="0" kern="1200" dirty="0">
                <a:solidFill>
                  <a:schemeClr val="bg1"/>
                </a:solidFill>
                <a:latin typeface="+mj-lt"/>
                <a:ea typeface="+mj-ea"/>
                <a:cs typeface="+mj-cs"/>
              </a:rPr>
              <a:t>  3. Report within 1 hour, the number of available and staffed in-patient beds that your facility can treat upon request from a local hospital. </a:t>
            </a:r>
            <a:br>
              <a:rPr lang="en-US" sz="1700" b="0" i="0" kern="1200" dirty="0">
                <a:solidFill>
                  <a:schemeClr val="bg1"/>
                </a:solidFill>
                <a:latin typeface="+mj-lt"/>
                <a:ea typeface="+mj-ea"/>
                <a:cs typeface="+mj-cs"/>
              </a:rPr>
            </a:br>
            <a:br>
              <a:rPr lang="en-US" sz="1700" b="0" i="0" kern="1200" dirty="0">
                <a:solidFill>
                  <a:schemeClr val="bg1"/>
                </a:solidFill>
                <a:latin typeface="+mj-lt"/>
                <a:ea typeface="+mj-ea"/>
                <a:cs typeface="+mj-cs"/>
              </a:rPr>
            </a:br>
            <a:endParaRPr lang="en-US" sz="1700" b="0" i="0" kern="1200" dirty="0">
              <a:solidFill>
                <a:schemeClr val="bg1"/>
              </a:solidFill>
              <a:latin typeface="+mj-lt"/>
              <a:ea typeface="+mj-ea"/>
              <a:cs typeface="+mj-cs"/>
            </a:endParaRPr>
          </a:p>
        </p:txBody>
      </p:sp>
      <p:sp>
        <p:nvSpPr>
          <p:cNvPr id="2" name="TextBox 1">
            <a:extLst>
              <a:ext uri="{FF2B5EF4-FFF2-40B4-BE49-F238E27FC236}">
                <a16:creationId xmlns:a16="http://schemas.microsoft.com/office/drawing/2014/main" id="{565F880A-6D33-BE55-3027-C5B3418107AA}"/>
              </a:ext>
            </a:extLst>
          </p:cNvPr>
          <p:cNvSpPr txBox="1"/>
          <p:nvPr/>
        </p:nvSpPr>
        <p:spPr>
          <a:xfrm>
            <a:off x="6813157" y="2155251"/>
            <a:ext cx="5378842"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Hospice Objectives</a:t>
            </a:r>
          </a:p>
        </p:txBody>
      </p:sp>
    </p:spTree>
    <p:extLst>
      <p:ext uri="{BB962C8B-B14F-4D97-AF65-F5344CB8AC3E}">
        <p14:creationId xmlns:p14="http://schemas.microsoft.com/office/powerpoint/2010/main" val="204604969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2" name="Picture 3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3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3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 name="Rectangle 3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610E9B-9853-C174-849D-7FA574F263DD}"/>
              </a:ext>
            </a:extLst>
          </p:cNvPr>
          <p:cNvSpPr txBox="1"/>
          <p:nvPr/>
        </p:nvSpPr>
        <p:spPr>
          <a:xfrm>
            <a:off x="0" y="347535"/>
            <a:ext cx="7236244" cy="1622321"/>
          </a:xfrm>
          <a:prstGeom prst="rect">
            <a:avLst/>
          </a:prstGeom>
        </p:spPr>
        <p:txBody>
          <a:bodyPr vert="horz" lIns="91440" tIns="45720" rIns="91440" bIns="45720" rtlCol="0" anchor="t">
            <a:normAutofit/>
          </a:bodyPr>
          <a:lstStyle/>
          <a:p>
            <a:pPr algn="ctr">
              <a:spcBef>
                <a:spcPct val="0"/>
              </a:spcBef>
              <a:spcAft>
                <a:spcPts val="600"/>
              </a:spcAft>
              <a:buClr>
                <a:schemeClr val="bg2">
                  <a:lumMod val="40000"/>
                  <a:lumOff val="60000"/>
                </a:schemeClr>
              </a:buClr>
              <a:buSzPct val="80000"/>
            </a:pPr>
            <a:r>
              <a:rPr lang="en-US" sz="4200" b="1" dirty="0">
                <a:solidFill>
                  <a:srgbClr val="EBEBEB"/>
                </a:solidFill>
                <a:latin typeface="Arial" panose="020B0604020202020204" pitchFamily="34" charset="0"/>
                <a:ea typeface="+mj-ea"/>
                <a:cs typeface="Arial" panose="020B0604020202020204" pitchFamily="34" charset="0"/>
              </a:rPr>
              <a:t>Long-Term Care Objectives</a:t>
            </a:r>
          </a:p>
        </p:txBody>
      </p:sp>
      <p:sp>
        <p:nvSpPr>
          <p:cNvPr id="2" name="TextBox 1">
            <a:extLst>
              <a:ext uri="{FF2B5EF4-FFF2-40B4-BE49-F238E27FC236}">
                <a16:creationId xmlns:a16="http://schemas.microsoft.com/office/drawing/2014/main" id="{023FC247-4E78-6AB8-511F-833BBAE9A5F4}"/>
              </a:ext>
            </a:extLst>
          </p:cNvPr>
          <p:cNvSpPr txBox="1"/>
          <p:nvPr/>
        </p:nvSpPr>
        <p:spPr>
          <a:xfrm>
            <a:off x="544749" y="1193390"/>
            <a:ext cx="6132023" cy="5440874"/>
          </a:xfrm>
          <a:prstGeom prst="rect">
            <a:avLst/>
          </a:prstGeom>
        </p:spPr>
        <p:txBody>
          <a:bodyPr vert="horz" lIns="91440" tIns="45720" rIns="91440" bIns="45720" rtlCol="0">
            <a:normAutofit fontScale="25000" lnSpcReduction="20000"/>
          </a:bodyPr>
          <a:lstStyle/>
          <a:p>
            <a:pPr>
              <a:lnSpc>
                <a:spcPct val="90000"/>
              </a:lnSpc>
              <a:spcBef>
                <a:spcPts val="1000"/>
              </a:spcBef>
              <a:buClr>
                <a:schemeClr val="bg2">
                  <a:lumMod val="40000"/>
                  <a:lumOff val="60000"/>
                </a:schemeClr>
              </a:buClr>
              <a:buSzPct val="80000"/>
              <a:buFont typeface="Wingdings 3" charset="2"/>
              <a:buChar char=""/>
            </a:pPr>
            <a:endParaRPr lang="en-US" sz="1100" dirty="0">
              <a:solidFill>
                <a:srgbClr val="FFFFFF"/>
              </a:solidFill>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endParaRPr lang="en-US" sz="1100" dirty="0">
              <a:solidFill>
                <a:srgbClr val="FFFFFF"/>
              </a:solidFill>
              <a:latin typeface="+mj-lt"/>
              <a:ea typeface="+mj-ea"/>
              <a:cs typeface="+mj-cs"/>
            </a:endParaRPr>
          </a:p>
          <a:p>
            <a:pPr>
              <a:lnSpc>
                <a:spcPct val="170000"/>
              </a:lnSpc>
              <a:spcBef>
                <a:spcPts val="1000"/>
              </a:spcBef>
              <a:buClr>
                <a:schemeClr val="bg2">
                  <a:lumMod val="40000"/>
                  <a:lumOff val="60000"/>
                </a:schemeClr>
              </a:buClr>
              <a:buSzPct val="80000"/>
            </a:pPr>
            <a:r>
              <a:rPr lang="en-US" sz="4900" b="1" dirty="0">
                <a:solidFill>
                  <a:srgbClr val="FFFFFF"/>
                </a:solidFill>
                <a:latin typeface="Arial" panose="020B0604020202020204" pitchFamily="34" charset="0"/>
                <a:ea typeface="+mj-ea"/>
                <a:cs typeface="Arial" panose="020B0604020202020204" pitchFamily="34" charset="0"/>
              </a:rPr>
              <a:t> 1. The LTC facility will test its emergency communication plan during the MRSE exercise, achieving 90% notification success to staff, residents’ families, and local emergency agencies within 30 minutes. </a:t>
            </a:r>
          </a:p>
          <a:p>
            <a:pPr>
              <a:lnSpc>
                <a:spcPct val="170000"/>
              </a:lnSpc>
              <a:spcBef>
                <a:spcPts val="1000"/>
              </a:spcBef>
              <a:buClr>
                <a:schemeClr val="bg2">
                  <a:lumMod val="40000"/>
                  <a:lumOff val="60000"/>
                </a:schemeClr>
              </a:buClr>
              <a:buSzPct val="80000"/>
              <a:buFont typeface="Wingdings 3" charset="2"/>
              <a:buChar char=""/>
            </a:pPr>
            <a:endParaRPr lang="en-US" sz="4900" b="1" dirty="0">
              <a:solidFill>
                <a:srgbClr val="FFFFFF"/>
              </a:solidFill>
              <a:latin typeface="Arial" panose="020B0604020202020204" pitchFamily="34" charset="0"/>
              <a:ea typeface="+mj-ea"/>
              <a:cs typeface="Arial" panose="020B0604020202020204" pitchFamily="34" charset="0"/>
            </a:endParaRPr>
          </a:p>
          <a:p>
            <a:pPr>
              <a:lnSpc>
                <a:spcPct val="170000"/>
              </a:lnSpc>
              <a:spcBef>
                <a:spcPts val="1000"/>
              </a:spcBef>
              <a:buClr>
                <a:schemeClr val="bg2">
                  <a:lumMod val="40000"/>
                  <a:lumOff val="60000"/>
                </a:schemeClr>
              </a:buClr>
              <a:buSzPct val="80000"/>
            </a:pPr>
            <a:r>
              <a:rPr lang="en-US" sz="4900" b="1" dirty="0">
                <a:solidFill>
                  <a:srgbClr val="FFFFFF"/>
                </a:solidFill>
                <a:latin typeface="Arial" panose="020B0604020202020204" pitchFamily="34" charset="0"/>
                <a:ea typeface="+mj-ea"/>
                <a:cs typeface="Arial" panose="020B0604020202020204" pitchFamily="34" charset="0"/>
              </a:rPr>
              <a:t> 2. The LTC facility will shelter-in-place all residents and staff, relocating them to a designated safe area within 15 minutes of emergency notification and ensuring all emergency supplies are accessible.</a:t>
            </a:r>
          </a:p>
          <a:p>
            <a:pPr>
              <a:lnSpc>
                <a:spcPct val="170000"/>
              </a:lnSpc>
              <a:spcBef>
                <a:spcPts val="1000"/>
              </a:spcBef>
              <a:buClr>
                <a:schemeClr val="bg2">
                  <a:lumMod val="40000"/>
                  <a:lumOff val="60000"/>
                </a:schemeClr>
              </a:buClr>
              <a:buSzPct val="80000"/>
            </a:pPr>
            <a:endParaRPr lang="en-US" sz="4900" b="1" dirty="0">
              <a:solidFill>
                <a:srgbClr val="FFFFFF"/>
              </a:solidFill>
              <a:latin typeface="Arial" panose="020B0604020202020204" pitchFamily="34" charset="0"/>
              <a:ea typeface="+mj-ea"/>
              <a:cs typeface="Arial" panose="020B0604020202020204" pitchFamily="34" charset="0"/>
            </a:endParaRPr>
          </a:p>
          <a:p>
            <a:pPr>
              <a:lnSpc>
                <a:spcPct val="170000"/>
              </a:lnSpc>
              <a:spcBef>
                <a:spcPts val="1000"/>
              </a:spcBef>
              <a:buClr>
                <a:schemeClr val="bg2">
                  <a:lumMod val="40000"/>
                  <a:lumOff val="60000"/>
                </a:schemeClr>
              </a:buClr>
              <a:buSzPct val="80000"/>
            </a:pPr>
            <a:r>
              <a:rPr lang="en-US" sz="4900" b="1" dirty="0">
                <a:solidFill>
                  <a:srgbClr val="FFFFFF"/>
                </a:solidFill>
                <a:latin typeface="Arial" panose="020B0604020202020204" pitchFamily="34" charset="0"/>
                <a:ea typeface="+mj-ea"/>
                <a:cs typeface="Arial" panose="020B0604020202020204" pitchFamily="34" charset="0"/>
              </a:rPr>
              <a:t> 3. The LTC facility will shelter-in-place all residents and staff, relocating them to a designated safe area within 15 minutes of emergency notification and ensuring all emergency supplies are accessible.</a:t>
            </a:r>
          </a:p>
          <a:p>
            <a:pPr>
              <a:lnSpc>
                <a:spcPct val="170000"/>
              </a:lnSpc>
              <a:spcBef>
                <a:spcPts val="1000"/>
              </a:spcBef>
              <a:buClr>
                <a:schemeClr val="bg2">
                  <a:lumMod val="40000"/>
                  <a:lumOff val="60000"/>
                </a:schemeClr>
              </a:buClr>
              <a:buSzPct val="80000"/>
              <a:buFont typeface="Wingdings 3" charset="2"/>
              <a:buChar char=""/>
            </a:pPr>
            <a:endParaRPr lang="en-US" sz="4900" b="1" dirty="0">
              <a:solidFill>
                <a:srgbClr val="FFFFFF"/>
              </a:solidFill>
              <a:latin typeface="Arial" panose="020B0604020202020204" pitchFamily="34" charset="0"/>
              <a:ea typeface="+mj-ea"/>
              <a:cs typeface="Arial" panose="020B0604020202020204" pitchFamily="34" charset="0"/>
            </a:endParaRPr>
          </a:p>
          <a:p>
            <a:pPr>
              <a:lnSpc>
                <a:spcPct val="170000"/>
              </a:lnSpc>
              <a:spcBef>
                <a:spcPts val="1000"/>
              </a:spcBef>
              <a:buClr>
                <a:schemeClr val="bg2">
                  <a:lumMod val="40000"/>
                  <a:lumOff val="60000"/>
                </a:schemeClr>
              </a:buClr>
              <a:buSzPct val="80000"/>
            </a:pPr>
            <a:r>
              <a:rPr lang="en-US" sz="4900" b="1" dirty="0">
                <a:solidFill>
                  <a:srgbClr val="FFFFFF"/>
                </a:solidFill>
                <a:latin typeface="Arial" panose="020B0604020202020204" pitchFamily="34" charset="0"/>
                <a:ea typeface="+mj-ea"/>
                <a:cs typeface="Arial" panose="020B0604020202020204" pitchFamily="34" charset="0"/>
              </a:rPr>
              <a:t>  4. The LTC facility will receive a (add a percentage to identify Mass surge) mass surge of residents by preparing accommodations, supplies, intake documentation, and staffing within 30 minutes of the notification.</a:t>
            </a:r>
          </a:p>
        </p:txBody>
      </p:sp>
      <p:sp>
        <p:nvSpPr>
          <p:cNvPr id="4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Doctor with patient">
            <a:extLst>
              <a:ext uri="{FF2B5EF4-FFF2-40B4-BE49-F238E27FC236}">
                <a16:creationId xmlns:a16="http://schemas.microsoft.com/office/drawing/2014/main" id="{85EE735E-7EFF-3776-D1E5-4303EE94D6A0}"/>
              </a:ext>
            </a:extLst>
          </p:cNvPr>
          <p:cNvPicPr>
            <a:picLocks noChangeAspect="1"/>
          </p:cNvPicPr>
          <p:nvPr/>
        </p:nvPicPr>
        <p:blipFill>
          <a:blip r:embed="rId7">
            <a:extLst>
              <a:ext uri="{28A0092B-C50C-407E-A947-70E740481C1C}">
                <a14:useLocalDpi xmlns:a14="http://schemas.microsoft.com/office/drawing/2010/main" val="0"/>
              </a:ext>
            </a:extLst>
          </a:blip>
          <a:srcRect t="7768"/>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12089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CB7956-2A48-2D84-B47C-08993C18AEC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A679C-B4E1-865B-5FC9-701EEAD7707A}"/>
              </a:ext>
            </a:extLst>
          </p:cNvPr>
          <p:cNvSpPr>
            <a:spLocks noGrp="1"/>
          </p:cNvSpPr>
          <p:nvPr>
            <p:ph type="title"/>
          </p:nvPr>
        </p:nvSpPr>
        <p:spPr>
          <a:xfrm>
            <a:off x="6912370" y="1141407"/>
            <a:ext cx="5363182" cy="3066507"/>
          </a:xfrm>
        </p:spPr>
        <p:txBody>
          <a:bodyPr vert="horz" lIns="91440" tIns="45720" rIns="91440" bIns="45720" rtlCol="0" anchor="b">
            <a:normAutofit/>
          </a:bodyPr>
          <a:lstStyle/>
          <a:p>
            <a:pPr algn="ctr"/>
            <a:r>
              <a:rPr lang="en-US" sz="5400" b="1" i="0" kern="1200" dirty="0">
                <a:solidFill>
                  <a:srgbClr val="EBEBEB"/>
                </a:solidFill>
                <a:latin typeface="+mj-lt"/>
                <a:ea typeface="+mj-ea"/>
                <a:cs typeface="+mj-cs"/>
              </a:rPr>
              <a:t>Dialysis Objectives</a:t>
            </a:r>
          </a:p>
        </p:txBody>
      </p:sp>
      <p:sp>
        <p:nvSpPr>
          <p:cNvPr id="23"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D8B22DE2-C518-4F77-BE90-E1B6B1909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ln>
            <a:noFill/>
          </a:ln>
        </p:spPr>
        <p:txBody>
          <a:bodyPr/>
          <a:lstStyle/>
          <a:p>
            <a:endParaRPr lang="en-US"/>
          </a:p>
        </p:txBody>
      </p:sp>
      <p:sp>
        <p:nvSpPr>
          <p:cNvPr id="27" name="Rectangle 26">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Table 3">
            <a:extLst>
              <a:ext uri="{FF2B5EF4-FFF2-40B4-BE49-F238E27FC236}">
                <a16:creationId xmlns:a16="http://schemas.microsoft.com/office/drawing/2014/main" id="{006B6EFA-4979-2F42-248B-99BCA16C011D}"/>
              </a:ext>
            </a:extLst>
          </p:cNvPr>
          <p:cNvGraphicFramePr>
            <a:graphicFrameLocks noGrp="1"/>
          </p:cNvGraphicFramePr>
          <p:nvPr>
            <p:extLst>
              <p:ext uri="{D42A27DB-BD31-4B8C-83A1-F6EECF244321}">
                <p14:modId xmlns:p14="http://schemas.microsoft.com/office/powerpoint/2010/main" val="3473354406"/>
              </p:ext>
            </p:extLst>
          </p:nvPr>
        </p:nvGraphicFramePr>
        <p:xfrm>
          <a:off x="647699" y="985280"/>
          <a:ext cx="5413293" cy="4887438"/>
        </p:xfrm>
        <a:graphic>
          <a:graphicData uri="http://schemas.openxmlformats.org/drawingml/2006/table">
            <a:tbl>
              <a:tblPr>
                <a:tableStyleId>{5C22544A-7EE6-4342-B048-85BDC9FD1C3A}</a:tableStyleId>
              </a:tblPr>
              <a:tblGrid>
                <a:gridCol w="5413293">
                  <a:extLst>
                    <a:ext uri="{9D8B030D-6E8A-4147-A177-3AD203B41FA5}">
                      <a16:colId xmlns:a16="http://schemas.microsoft.com/office/drawing/2014/main" val="542141763"/>
                    </a:ext>
                  </a:extLst>
                </a:gridCol>
              </a:tblGrid>
              <a:tr h="4817312">
                <a:tc>
                  <a:txBody>
                    <a:bodyPr/>
                    <a:lstStyle/>
                    <a:p>
                      <a:pPr algn="l" fontAlgn="b">
                        <a:buNone/>
                      </a:pPr>
                      <a:r>
                        <a:rPr lang="en-US" sz="1600" b="1" i="0" u="none" strike="noStrike" dirty="0">
                          <a:solidFill>
                            <a:srgbClr val="286D72"/>
                          </a:solidFill>
                          <a:effectLst/>
                          <a:latin typeface="+mj-lt"/>
                        </a:rPr>
                        <a:t>   1. Report the number of hemodialysis patients, within 1-hour of the reported event, that your facility can accommodate for treatments. </a:t>
                      </a:r>
                    </a:p>
                    <a:p>
                      <a:pPr algn="l" fontAlgn="b">
                        <a:buNone/>
                      </a:pPr>
                      <a:r>
                        <a:rPr lang="en-US" sz="1600" b="1" i="0" u="none" strike="noStrike" dirty="0">
                          <a:solidFill>
                            <a:srgbClr val="286D72"/>
                          </a:solidFill>
                          <a:effectLst/>
                          <a:latin typeface="+mj-lt"/>
                        </a:rPr>
                        <a:t>   </a:t>
                      </a:r>
                    </a:p>
                    <a:p>
                      <a:pPr algn="l" fontAlgn="b">
                        <a:buNone/>
                      </a:pPr>
                      <a:endParaRPr lang="en-US" sz="1600" b="1" i="0" u="none" strike="noStrike" dirty="0">
                        <a:solidFill>
                          <a:srgbClr val="286D72"/>
                        </a:solidFill>
                        <a:effectLst/>
                        <a:latin typeface="+mj-lt"/>
                      </a:endParaRPr>
                    </a:p>
                    <a:p>
                      <a:pPr algn="l" fontAlgn="b">
                        <a:buNone/>
                      </a:pPr>
                      <a:r>
                        <a:rPr lang="en-US" sz="1600" b="1" i="0" u="none" strike="noStrike" dirty="0">
                          <a:solidFill>
                            <a:srgbClr val="286D72"/>
                          </a:solidFill>
                          <a:effectLst/>
                          <a:latin typeface="+mj-lt"/>
                        </a:rPr>
                        <a:t>   2. Determine how long it would take for a water buffalo to be on site, report within 1 hour of request</a:t>
                      </a:r>
                    </a:p>
                    <a:p>
                      <a:pPr algn="l" fontAlgn="b">
                        <a:buNone/>
                      </a:pPr>
                      <a:endParaRPr lang="en-US" sz="1600" b="1" i="0" u="none" strike="noStrike" dirty="0">
                        <a:solidFill>
                          <a:srgbClr val="286D72"/>
                        </a:solidFill>
                        <a:effectLst/>
                        <a:latin typeface="+mj-lt"/>
                      </a:endParaRPr>
                    </a:p>
                    <a:p>
                      <a:pPr algn="l" fontAlgn="b">
                        <a:buNone/>
                      </a:pPr>
                      <a:endParaRPr lang="en-US" sz="1600" b="1" i="0" u="none" strike="noStrike" dirty="0">
                        <a:solidFill>
                          <a:srgbClr val="286D72"/>
                        </a:solidFill>
                        <a:effectLst/>
                        <a:latin typeface="+mj-lt"/>
                      </a:endParaRPr>
                    </a:p>
                    <a:p>
                      <a:pPr algn="l" fontAlgn="b">
                        <a:buNone/>
                      </a:pPr>
                      <a:r>
                        <a:rPr lang="en-US" sz="1600" b="1" i="0" u="none" strike="noStrike" dirty="0">
                          <a:solidFill>
                            <a:srgbClr val="286D72"/>
                          </a:solidFill>
                          <a:effectLst/>
                          <a:latin typeface="+mj-lt"/>
                        </a:rPr>
                        <a:t>   3. Determine how long it would take to get building generators on site to facilities that don't have them, report within 1 hour. </a:t>
                      </a:r>
                    </a:p>
                    <a:p>
                      <a:pPr algn="l" fontAlgn="b">
                        <a:buNone/>
                      </a:pPr>
                      <a:endParaRPr lang="en-US" sz="1600" b="1" i="0" u="none" strike="noStrike" dirty="0">
                        <a:solidFill>
                          <a:srgbClr val="286D72"/>
                        </a:solidFill>
                        <a:effectLst/>
                        <a:latin typeface="+mj-lt"/>
                      </a:endParaRPr>
                    </a:p>
                    <a:p>
                      <a:pPr algn="l" fontAlgn="b">
                        <a:buNone/>
                      </a:pPr>
                      <a:endParaRPr lang="en-US" sz="1600" b="1" i="0" u="none" strike="noStrike" dirty="0">
                        <a:solidFill>
                          <a:srgbClr val="286D72"/>
                        </a:solidFill>
                        <a:effectLst/>
                        <a:latin typeface="+mj-lt"/>
                      </a:endParaRPr>
                    </a:p>
                    <a:p>
                      <a:pPr algn="l" fontAlgn="b">
                        <a:buNone/>
                      </a:pPr>
                      <a:r>
                        <a:rPr lang="en-US" sz="1600" b="1" i="0" u="none" strike="noStrike" dirty="0">
                          <a:solidFill>
                            <a:srgbClr val="286D72"/>
                          </a:solidFill>
                          <a:effectLst/>
                          <a:latin typeface="+mj-lt"/>
                        </a:rPr>
                        <a:t>   4. Determine where transportation resources can be found during a  disaster if you needed to transport several patients to your facilities. </a:t>
                      </a:r>
                    </a:p>
                    <a:p>
                      <a:pPr algn="l" fontAlgn="b">
                        <a:buNone/>
                      </a:pPr>
                      <a:endParaRPr lang="en-US" sz="1600" b="1" i="0" u="none" strike="noStrike" dirty="0">
                        <a:solidFill>
                          <a:srgbClr val="286D72"/>
                        </a:solidFill>
                        <a:effectLst/>
                        <a:latin typeface="+mj-lt"/>
                      </a:endParaRPr>
                    </a:p>
                    <a:p>
                      <a:pPr algn="l" fontAlgn="b">
                        <a:buNone/>
                      </a:pPr>
                      <a:endParaRPr lang="en-US" sz="1600" b="1" i="0" u="none" strike="noStrike" dirty="0">
                        <a:solidFill>
                          <a:srgbClr val="286D72"/>
                        </a:solidFill>
                        <a:effectLst/>
                        <a:latin typeface="+mj-lt"/>
                      </a:endParaRPr>
                    </a:p>
                    <a:p>
                      <a:pPr marL="0" indent="0" algn="l" fontAlgn="b">
                        <a:buFont typeface="+mj-lt"/>
                        <a:buNone/>
                      </a:pPr>
                      <a:r>
                        <a:rPr lang="en-US" sz="1600" b="1" i="0" u="none" strike="noStrike" dirty="0">
                          <a:solidFill>
                            <a:srgbClr val="286D72"/>
                          </a:solidFill>
                          <a:effectLst/>
                          <a:latin typeface="+mj-lt"/>
                        </a:rPr>
                        <a:t> </a:t>
                      </a:r>
                    </a:p>
                  </a:txBody>
                  <a:tcPr marL="10638" marR="10638" marT="10638" marB="0" anchor="b">
                    <a:noFill/>
                  </a:tcPr>
                </a:tc>
                <a:extLst>
                  <a:ext uri="{0D108BD9-81ED-4DB2-BD59-A6C34878D82A}">
                    <a16:rowId xmlns:a16="http://schemas.microsoft.com/office/drawing/2014/main" val="2580465939"/>
                  </a:ext>
                </a:extLst>
              </a:tr>
            </a:tbl>
          </a:graphicData>
        </a:graphic>
      </p:graphicFrame>
    </p:spTree>
    <p:extLst>
      <p:ext uri="{BB962C8B-B14F-4D97-AF65-F5344CB8AC3E}">
        <p14:creationId xmlns:p14="http://schemas.microsoft.com/office/powerpoint/2010/main" val="377458355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BE6C1C-C6D6-4F46-A400-2AEDDD36C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5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0F019D6-DF1F-CCF0-1386-89294A57E9E4}"/>
              </a:ext>
            </a:extLst>
          </p:cNvPr>
          <p:cNvPicPr>
            <a:picLocks noChangeAspect="1"/>
          </p:cNvPicPr>
          <p:nvPr/>
        </p:nvPicPr>
        <p:blipFill>
          <a:blip r:embed="rId4">
            <a:alphaModFix amt="50000"/>
          </a:blip>
          <a:srcRect r="1" b="23466"/>
          <a:stretch>
            <a:fillRect/>
          </a:stretch>
        </p:blipFill>
        <p:spPr>
          <a:xfrm>
            <a:off x="643467" y="1282287"/>
            <a:ext cx="10905066" cy="5043655"/>
          </a:xfrm>
          <a:prstGeom prst="rect">
            <a:avLst/>
          </a:prstGeom>
        </p:spPr>
      </p:pic>
      <p:sp>
        <p:nvSpPr>
          <p:cNvPr id="10" name="Rectangle 9">
            <a:extLst>
              <a:ext uri="{FF2B5EF4-FFF2-40B4-BE49-F238E27FC236}">
                <a16:creationId xmlns:a16="http://schemas.microsoft.com/office/drawing/2014/main" id="{06694754-4001-4052-AE70-BC6938E73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6051F-8F40-7F7D-D682-42E15E5461C3}"/>
              </a:ext>
            </a:extLst>
          </p:cNvPr>
          <p:cNvSpPr txBox="1"/>
          <p:nvPr/>
        </p:nvSpPr>
        <p:spPr>
          <a:xfrm>
            <a:off x="477012" y="312791"/>
            <a:ext cx="11237976" cy="1938992"/>
          </a:xfrm>
          <a:prstGeom prst="rect">
            <a:avLst/>
          </a:prstGeom>
          <a:noFill/>
        </p:spPr>
        <p:txBody>
          <a:bodyPr wrap="square" rtlCol="0">
            <a:spAutoFit/>
          </a:bodyPr>
          <a:lstStyle/>
          <a:p>
            <a:r>
              <a:rPr lang="en-US" sz="6000" b="1" dirty="0">
                <a:solidFill>
                  <a:srgbClr val="92D050"/>
                </a:solidFill>
              </a:rPr>
              <a:t>Your Role as an Evaluator </a:t>
            </a:r>
          </a:p>
          <a:p>
            <a:r>
              <a:rPr lang="en-US" sz="6000" b="1" dirty="0">
                <a:solidFill>
                  <a:srgbClr val="92D050"/>
                </a:solidFill>
              </a:rPr>
              <a:t>In 3 Steps</a:t>
            </a:r>
          </a:p>
        </p:txBody>
      </p:sp>
    </p:spTree>
    <p:extLst>
      <p:ext uri="{BB962C8B-B14F-4D97-AF65-F5344CB8AC3E}">
        <p14:creationId xmlns:p14="http://schemas.microsoft.com/office/powerpoint/2010/main" val="1632889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38BBC9B-1441-346C-C021-946EAA752EDB}"/>
              </a:ext>
            </a:extLst>
          </p:cNvPr>
          <p:cNvSpPr/>
          <p:nvPr/>
        </p:nvSpPr>
        <p:spPr>
          <a:xfrm>
            <a:off x="349970" y="2268186"/>
            <a:ext cx="1575881" cy="1561046"/>
          </a:xfrm>
          <a:prstGeom prst="ellipse">
            <a:avLst/>
          </a:prstGeom>
          <a:solidFill>
            <a:schemeClr val="accent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4">
                    <a:lumMod val="60000"/>
                    <a:lumOff val="40000"/>
                  </a:schemeClr>
                </a:solidFill>
              </a:rPr>
              <a:t>1</a:t>
            </a:r>
          </a:p>
        </p:txBody>
      </p:sp>
      <p:sp>
        <p:nvSpPr>
          <p:cNvPr id="3" name="TextBox 2">
            <a:extLst>
              <a:ext uri="{FF2B5EF4-FFF2-40B4-BE49-F238E27FC236}">
                <a16:creationId xmlns:a16="http://schemas.microsoft.com/office/drawing/2014/main" id="{B78152E2-9C81-1C03-2B44-557CF8402EAB}"/>
              </a:ext>
            </a:extLst>
          </p:cNvPr>
          <p:cNvSpPr txBox="1"/>
          <p:nvPr/>
        </p:nvSpPr>
        <p:spPr>
          <a:xfrm>
            <a:off x="1925851" y="1802214"/>
            <a:ext cx="8509775" cy="2492990"/>
          </a:xfrm>
          <a:prstGeom prst="rect">
            <a:avLst/>
          </a:prstGeom>
          <a:solidFill>
            <a:schemeClr val="tx2">
              <a:lumMod val="90000"/>
            </a:schemeClr>
          </a:solidFill>
          <a:effectLst>
            <a:softEdge rad="152400"/>
          </a:effectLst>
        </p:spPr>
        <p:txBody>
          <a:bodyPr wrap="square" rtlCol="0">
            <a:spAutoFit/>
          </a:bodyPr>
          <a:lstStyle/>
          <a:p>
            <a:endParaRPr lang="en-US" sz="2400"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Arrive in your command center by 7:30am</a:t>
            </a:r>
          </a:p>
          <a:p>
            <a:r>
              <a:rPr lang="en-US" sz="1600" dirty="0">
                <a:solidFill>
                  <a:schemeClr val="accent1">
                    <a:lumMod val="75000"/>
                  </a:schemeClr>
                </a:solidFill>
                <a:latin typeface="Arial" panose="020B0604020202020204" pitchFamily="34" charset="0"/>
                <a:cs typeface="Arial" panose="020B0604020202020204" pitchFamily="34" charset="0"/>
              </a:rPr>
              <a:t> </a:t>
            </a:r>
          </a:p>
          <a:p>
            <a:r>
              <a:rPr lang="en-US" sz="16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First thing you do is sign in to your facility on the MRSE website that your</a:t>
            </a:r>
          </a:p>
          <a:p>
            <a:r>
              <a:rPr lang="en-US" dirty="0">
                <a:solidFill>
                  <a:schemeClr val="accent1">
                    <a:lumMod val="75000"/>
                  </a:schemeClr>
                </a:solidFill>
                <a:latin typeface="Arial" panose="020B0604020202020204" pitchFamily="34" charset="0"/>
                <a:cs typeface="Arial" panose="020B0604020202020204" pitchFamily="34" charset="0"/>
              </a:rPr>
              <a:t>     facilitator will have open. </a:t>
            </a:r>
          </a:p>
          <a:p>
            <a:r>
              <a:rPr lang="en-US" sz="16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 </a:t>
            </a:r>
          </a:p>
          <a:p>
            <a:r>
              <a:rPr lang="en-US" dirty="0">
                <a:solidFill>
                  <a:schemeClr val="accent1">
                    <a:lumMod val="75000"/>
                  </a:schemeClr>
                </a:solidFill>
                <a:latin typeface="Arial" panose="020B0604020202020204" pitchFamily="34" charset="0"/>
                <a:cs typeface="Arial" panose="020B0604020202020204" pitchFamily="34" charset="0"/>
              </a:rPr>
              <a:t>          </a:t>
            </a:r>
            <a:r>
              <a:rPr lang="en-US" sz="2000" dirty="0">
                <a:solidFill>
                  <a:schemeClr val="accent1">
                    <a:lumMod val="75000"/>
                  </a:schemeClr>
                </a:solidFill>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81832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F80017D-D4ED-555D-DDDF-BA47E6DF360E}"/>
              </a:ext>
            </a:extLst>
          </p:cNvPr>
          <p:cNvSpPr/>
          <p:nvPr/>
        </p:nvSpPr>
        <p:spPr>
          <a:xfrm>
            <a:off x="264077" y="2517791"/>
            <a:ext cx="1488332" cy="1449421"/>
          </a:xfrm>
          <a:prstGeom prst="ellipse">
            <a:avLst/>
          </a:prstGeom>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4">
                    <a:lumMod val="60000"/>
                    <a:lumOff val="40000"/>
                  </a:schemeClr>
                </a:solidFill>
              </a:rPr>
              <a:t>2</a:t>
            </a:r>
          </a:p>
        </p:txBody>
      </p:sp>
      <p:sp>
        <p:nvSpPr>
          <p:cNvPr id="5" name="TextBox 4">
            <a:extLst>
              <a:ext uri="{FF2B5EF4-FFF2-40B4-BE49-F238E27FC236}">
                <a16:creationId xmlns:a16="http://schemas.microsoft.com/office/drawing/2014/main" id="{1C2B4377-3BE8-F11B-1BD7-9BFE250AA112}"/>
              </a:ext>
            </a:extLst>
          </p:cNvPr>
          <p:cNvSpPr txBox="1"/>
          <p:nvPr/>
        </p:nvSpPr>
        <p:spPr>
          <a:xfrm>
            <a:off x="1752409" y="1072677"/>
            <a:ext cx="8595923" cy="4339650"/>
          </a:xfrm>
          <a:prstGeom prst="rect">
            <a:avLst/>
          </a:prstGeom>
          <a:solidFill>
            <a:schemeClr val="tx2">
              <a:lumMod val="90000"/>
            </a:schemeClr>
          </a:solidFill>
          <a:effectLst>
            <a:softEdge rad="152400"/>
          </a:effectLst>
        </p:spPr>
        <p:txBody>
          <a:bodyPr wrap="square" rtlCol="0">
            <a:spAutoFit/>
          </a:bodyPr>
          <a:lstStyle/>
          <a:p>
            <a:pPr lvl="0"/>
            <a:r>
              <a:rPr lang="en-US" sz="2400" b="1" dirty="0">
                <a:solidFill>
                  <a:schemeClr val="accent1">
                    <a:lumMod val="75000"/>
                  </a:schemeClr>
                </a:solidFill>
              </a:rPr>
              <a:t>         </a:t>
            </a:r>
          </a:p>
          <a:p>
            <a:pPr lvl="0"/>
            <a:r>
              <a:rPr lang="en-US" sz="2400" b="1" dirty="0">
                <a:solidFill>
                  <a:schemeClr val="accent1">
                    <a:lumMod val="75000"/>
                  </a:schemeClr>
                </a:solidFill>
                <a:latin typeface="Arial" panose="020B0604020202020204" pitchFamily="34" charset="0"/>
                <a:cs typeface="Arial" panose="020B0604020202020204" pitchFamily="34" charset="0"/>
              </a:rPr>
              <a:t>	</a:t>
            </a:r>
            <a:r>
              <a:rPr lang="en-US" sz="1600" b="1" dirty="0">
                <a:solidFill>
                  <a:schemeClr val="accent1">
                    <a:lumMod val="75000"/>
                  </a:schemeClr>
                </a:solidFill>
                <a:latin typeface="Arial" panose="020B0604020202020204" pitchFamily="34" charset="0"/>
                <a:cs typeface="Arial" panose="020B0604020202020204" pitchFamily="34" charset="0"/>
              </a:rPr>
              <a:t>Take a copy of your evaluator forms to the command center that you already</a:t>
            </a:r>
          </a:p>
          <a:p>
            <a:pPr lvl="0"/>
            <a:r>
              <a:rPr lang="en-US" sz="1600" b="1" dirty="0">
                <a:solidFill>
                  <a:schemeClr val="accent1">
                    <a:lumMod val="75000"/>
                  </a:schemeClr>
                </a:solidFill>
                <a:latin typeface="Arial" panose="020B0604020202020204" pitchFamily="34" charset="0"/>
                <a:cs typeface="Arial" panose="020B0604020202020204" pitchFamily="34" charset="0"/>
              </a:rPr>
              <a:t>        printed from the MRSE website.</a:t>
            </a:r>
          </a:p>
          <a:p>
            <a:pPr lvl="0"/>
            <a:r>
              <a:rPr lang="en-US" sz="1600" b="1" dirty="0">
                <a:solidFill>
                  <a:schemeClr val="accent1">
                    <a:lumMod val="75000"/>
                  </a:schemeClr>
                </a:solidFill>
                <a:latin typeface="Arial" panose="020B0604020202020204" pitchFamily="34" charset="0"/>
                <a:cs typeface="Arial" panose="020B0604020202020204" pitchFamily="34" charset="0"/>
              </a:rPr>
              <a:t>     </a:t>
            </a:r>
          </a:p>
          <a:p>
            <a:pPr lvl="0"/>
            <a:r>
              <a:rPr lang="en-US" sz="1600" b="1" dirty="0">
                <a:solidFill>
                  <a:schemeClr val="accent1">
                    <a:lumMod val="75000"/>
                  </a:schemeClr>
                </a:solidFill>
                <a:latin typeface="Arial" panose="020B0604020202020204" pitchFamily="34" charset="0"/>
                <a:cs typeface="Arial" panose="020B0604020202020204" pitchFamily="34" charset="0"/>
              </a:rPr>
              <a:t>        Your facilitator will read injects aloud to the command team as they are </a:t>
            </a:r>
          </a:p>
          <a:p>
            <a:pPr lvl="0"/>
            <a:r>
              <a:rPr lang="en-US" sz="1600" b="1" dirty="0">
                <a:solidFill>
                  <a:schemeClr val="accent1">
                    <a:lumMod val="75000"/>
                  </a:schemeClr>
                </a:solidFill>
                <a:latin typeface="Arial" panose="020B0604020202020204" pitchFamily="34" charset="0"/>
                <a:cs typeface="Arial" panose="020B0604020202020204" pitchFamily="34" charset="0"/>
              </a:rPr>
              <a:t>        called in. Pay attention to these injects. They specifically align with your </a:t>
            </a:r>
          </a:p>
          <a:p>
            <a:pPr lvl="0"/>
            <a:r>
              <a:rPr lang="en-US" sz="1600" b="1" dirty="0">
                <a:solidFill>
                  <a:schemeClr val="accent1">
                    <a:lumMod val="75000"/>
                  </a:schemeClr>
                </a:solidFill>
                <a:latin typeface="Arial" panose="020B0604020202020204" pitchFamily="34" charset="0"/>
                <a:cs typeface="Arial" panose="020B0604020202020204" pitchFamily="34" charset="0"/>
              </a:rPr>
              <a:t>        facility’s objectives which also align with the evaluator forms you are </a:t>
            </a:r>
          </a:p>
          <a:p>
            <a:pPr lvl="0"/>
            <a:r>
              <a:rPr lang="en-US" sz="1600" b="1" dirty="0">
                <a:solidFill>
                  <a:schemeClr val="accent1">
                    <a:lumMod val="75000"/>
                  </a:schemeClr>
                </a:solidFill>
                <a:latin typeface="Arial" panose="020B0604020202020204" pitchFamily="34" charset="0"/>
                <a:cs typeface="Arial" panose="020B0604020202020204" pitchFamily="34" charset="0"/>
              </a:rPr>
              <a:t>        completing. </a:t>
            </a:r>
          </a:p>
          <a:p>
            <a:pPr lvl="0"/>
            <a:endParaRPr lang="en-US" sz="1600" b="1" dirty="0">
              <a:solidFill>
                <a:schemeClr val="accent1">
                  <a:lumMod val="75000"/>
                </a:schemeClr>
              </a:solidFill>
              <a:latin typeface="Arial" panose="020B0604020202020204" pitchFamily="34" charset="0"/>
              <a:cs typeface="Arial" panose="020B0604020202020204" pitchFamily="34" charset="0"/>
            </a:endParaRPr>
          </a:p>
          <a:p>
            <a:pPr lvl="0"/>
            <a:r>
              <a:rPr lang="en-US" sz="1600" b="1" dirty="0">
                <a:solidFill>
                  <a:schemeClr val="accent1">
                    <a:lumMod val="75000"/>
                  </a:schemeClr>
                </a:solidFill>
                <a:latin typeface="Arial" panose="020B0604020202020204" pitchFamily="34" charset="0"/>
                <a:cs typeface="Arial" panose="020B0604020202020204" pitchFamily="34" charset="0"/>
              </a:rPr>
              <a:t>        It’s your choice if you want to complete forms on paper first then enter them</a:t>
            </a:r>
          </a:p>
          <a:p>
            <a:pPr lvl="0"/>
            <a:r>
              <a:rPr lang="en-US" sz="1600" b="1" dirty="0">
                <a:solidFill>
                  <a:schemeClr val="accent1">
                    <a:lumMod val="75000"/>
                  </a:schemeClr>
                </a:solidFill>
                <a:latin typeface="Arial" panose="020B0604020202020204" pitchFamily="34" charset="0"/>
                <a:cs typeface="Arial" panose="020B0604020202020204" pitchFamily="34" charset="0"/>
              </a:rPr>
              <a:t>       online later. But they MUST be submitted online</a:t>
            </a:r>
          </a:p>
          <a:p>
            <a:pPr lvl="0"/>
            <a:endParaRPr lang="en-US" sz="1600" b="1" dirty="0">
              <a:solidFill>
                <a:schemeClr val="accent1">
                  <a:lumMod val="75000"/>
                </a:schemeClr>
              </a:solidFill>
              <a:latin typeface="Arial" panose="020B0604020202020204" pitchFamily="34" charset="0"/>
              <a:cs typeface="Arial" panose="020B0604020202020204" pitchFamily="34" charset="0"/>
            </a:endParaRPr>
          </a:p>
          <a:p>
            <a:pPr lvl="0"/>
            <a:r>
              <a:rPr lang="en-US" sz="1600" b="1" dirty="0">
                <a:solidFill>
                  <a:schemeClr val="accent1">
                    <a:lumMod val="75000"/>
                  </a:schemeClr>
                </a:solidFill>
                <a:latin typeface="Arial" panose="020B0604020202020204" pitchFamily="34" charset="0"/>
                <a:cs typeface="Arial" panose="020B0604020202020204" pitchFamily="34" charset="0"/>
              </a:rPr>
              <a:t>        All evaluation forms are due 3 business days after the exercise!</a:t>
            </a:r>
          </a:p>
          <a:p>
            <a:pPr lvl="0"/>
            <a:endParaRPr lang="en-US" sz="1600" b="1" dirty="0">
              <a:solidFill>
                <a:schemeClr val="accent1">
                  <a:lumMod val="75000"/>
                </a:schemeClr>
              </a:solidFill>
              <a:latin typeface="Arial" panose="020B0604020202020204" pitchFamily="34" charset="0"/>
              <a:cs typeface="Arial" panose="020B0604020202020204" pitchFamily="34" charset="0"/>
            </a:endParaRPr>
          </a:p>
          <a:p>
            <a:pPr lvl="1"/>
            <a:endParaRPr lang="en-US" dirty="0">
              <a:solidFill>
                <a:schemeClr val="accent1">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0176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0AB7C06-5BDC-1517-D9E5-E955C6A04928}"/>
              </a:ext>
            </a:extLst>
          </p:cNvPr>
          <p:cNvSpPr/>
          <p:nvPr/>
        </p:nvSpPr>
        <p:spPr>
          <a:xfrm>
            <a:off x="202941" y="2179598"/>
            <a:ext cx="1488332" cy="1449421"/>
          </a:xfrm>
          <a:prstGeom prst="ellipse">
            <a:avLst/>
          </a:prstGeom>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4">
                    <a:lumMod val="60000"/>
                    <a:lumOff val="40000"/>
                  </a:schemeClr>
                </a:solidFill>
              </a:rPr>
              <a:t>3</a:t>
            </a:r>
          </a:p>
        </p:txBody>
      </p:sp>
      <p:sp>
        <p:nvSpPr>
          <p:cNvPr id="3" name="TextBox 2">
            <a:extLst>
              <a:ext uri="{FF2B5EF4-FFF2-40B4-BE49-F238E27FC236}">
                <a16:creationId xmlns:a16="http://schemas.microsoft.com/office/drawing/2014/main" id="{C9F92BB6-6ED6-09EA-F5B8-95180A62CF03}"/>
              </a:ext>
            </a:extLst>
          </p:cNvPr>
          <p:cNvSpPr txBox="1"/>
          <p:nvPr/>
        </p:nvSpPr>
        <p:spPr>
          <a:xfrm>
            <a:off x="1691273" y="1765536"/>
            <a:ext cx="8644218" cy="2277547"/>
          </a:xfrm>
          <a:prstGeom prst="rect">
            <a:avLst/>
          </a:prstGeom>
          <a:solidFill>
            <a:schemeClr val="tx2">
              <a:lumMod val="90000"/>
            </a:schemeClr>
          </a:solidFill>
          <a:effectLst>
            <a:softEdge rad="152400"/>
          </a:effectLst>
        </p:spPr>
        <p:txBody>
          <a:bodyPr wrap="square" rtlCol="0">
            <a:spAutoFit/>
          </a:bodyPr>
          <a:lstStyle/>
          <a:p>
            <a:endParaRPr lang="en-US" sz="1600" b="1" dirty="0">
              <a:solidFill>
                <a:schemeClr val="accent1">
                  <a:lumMod val="75000"/>
                </a:schemeClr>
              </a:solidFill>
              <a:latin typeface="Arial" panose="020B0604020202020204" pitchFamily="34" charset="0"/>
              <a:cs typeface="Arial" panose="020B0604020202020204" pitchFamily="34" charset="0"/>
            </a:endParaRPr>
          </a:p>
          <a:p>
            <a:r>
              <a:rPr lang="en-US" sz="1600" b="1" dirty="0">
                <a:solidFill>
                  <a:schemeClr val="accent1">
                    <a:lumMod val="75000"/>
                  </a:schemeClr>
                </a:solidFill>
                <a:latin typeface="Arial" panose="020B0604020202020204" pitchFamily="34" charset="0"/>
                <a:cs typeface="Arial" panose="020B0604020202020204" pitchFamily="34" charset="0"/>
              </a:rPr>
              <a:t>  </a:t>
            </a:r>
          </a:p>
          <a:p>
            <a:r>
              <a:rPr lang="en-US" b="1" dirty="0">
                <a:solidFill>
                  <a:schemeClr val="accent1">
                    <a:lumMod val="75000"/>
                  </a:schemeClr>
                </a:solidFill>
                <a:latin typeface="Arial" panose="020B0604020202020204" pitchFamily="34" charset="0"/>
                <a:cs typeface="Arial" panose="020B0604020202020204" pitchFamily="34" charset="0"/>
              </a:rPr>
              <a:t>     	</a:t>
            </a:r>
            <a:r>
              <a:rPr lang="en-US" sz="1600" b="1" dirty="0">
                <a:solidFill>
                  <a:schemeClr val="accent1">
                    <a:lumMod val="75000"/>
                  </a:schemeClr>
                </a:solidFill>
                <a:latin typeface="Arial" panose="020B0604020202020204" pitchFamily="34" charset="0"/>
                <a:cs typeface="Arial" panose="020B0604020202020204" pitchFamily="34" charset="0"/>
              </a:rPr>
              <a:t>Go to the MRSE website the day before the exercise and print on bright yellow 	paper, at least two copies of the </a:t>
            </a:r>
            <a:r>
              <a:rPr lang="en-US" sz="1600" b="1" u="sng" dirty="0">
                <a:solidFill>
                  <a:schemeClr val="accent1">
                    <a:lumMod val="75000"/>
                  </a:schemeClr>
                </a:solidFill>
                <a:latin typeface="Arial" panose="020B0604020202020204" pitchFamily="34" charset="0"/>
                <a:cs typeface="Arial" panose="020B0604020202020204" pitchFamily="34" charset="0"/>
              </a:rPr>
              <a:t>Communications Directory</a:t>
            </a:r>
            <a:r>
              <a:rPr lang="en-US" sz="1600" b="1" dirty="0">
                <a:solidFill>
                  <a:schemeClr val="accent1">
                    <a:lumMod val="75000"/>
                  </a:schemeClr>
                </a:solidFill>
                <a:latin typeface="Arial" panose="020B0604020202020204" pitchFamily="34" charset="0"/>
                <a:cs typeface="Arial" panose="020B0604020202020204" pitchFamily="34" charset="0"/>
              </a:rPr>
              <a:t>. </a:t>
            </a:r>
          </a:p>
          <a:p>
            <a:endParaRPr lang="en-US" sz="1600" b="1" dirty="0">
              <a:solidFill>
                <a:schemeClr val="accent1">
                  <a:lumMod val="75000"/>
                </a:schemeClr>
              </a:solidFill>
              <a:latin typeface="Arial" panose="020B0604020202020204" pitchFamily="34" charset="0"/>
              <a:cs typeface="Arial" panose="020B0604020202020204" pitchFamily="34" charset="0"/>
            </a:endParaRPr>
          </a:p>
          <a:p>
            <a:r>
              <a:rPr lang="en-US" sz="1600" b="1" dirty="0">
                <a:solidFill>
                  <a:schemeClr val="accent1">
                    <a:lumMod val="75000"/>
                  </a:schemeClr>
                </a:solidFill>
                <a:latin typeface="Arial" panose="020B0604020202020204" pitchFamily="34" charset="0"/>
                <a:cs typeface="Arial" panose="020B0604020202020204" pitchFamily="34" charset="0"/>
              </a:rPr>
              <a:t>	You will place these on the table of your command center morning of exercise. </a:t>
            </a:r>
          </a:p>
          <a:p>
            <a:endParaRPr lang="en-US" sz="1600" dirty="0">
              <a:solidFill>
                <a:schemeClr val="accent1">
                  <a:lumMod val="7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158198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1A8FD-2239-F9BC-2F71-D179EB0C8BFC}"/>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0FD8ACC9-F89A-C7BE-5727-B9E58CD058DC}"/>
              </a:ext>
            </a:extLst>
          </p:cNvPr>
          <p:cNvSpPr/>
          <p:nvPr/>
        </p:nvSpPr>
        <p:spPr>
          <a:xfrm>
            <a:off x="367955" y="2179599"/>
            <a:ext cx="1488332" cy="1449421"/>
          </a:xfrm>
          <a:prstGeom prst="ellipse">
            <a:avLst/>
          </a:prstGeom>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4">
                    <a:lumMod val="60000"/>
                    <a:lumOff val="40000"/>
                  </a:schemeClr>
                </a:solidFill>
              </a:rPr>
              <a:t>4</a:t>
            </a:r>
          </a:p>
        </p:txBody>
      </p:sp>
      <p:sp>
        <p:nvSpPr>
          <p:cNvPr id="3" name="TextBox 2">
            <a:extLst>
              <a:ext uri="{FF2B5EF4-FFF2-40B4-BE49-F238E27FC236}">
                <a16:creationId xmlns:a16="http://schemas.microsoft.com/office/drawing/2014/main" id="{5C1B217B-E2F5-BF14-2DD4-4F074DA61F7D}"/>
              </a:ext>
            </a:extLst>
          </p:cNvPr>
          <p:cNvSpPr txBox="1"/>
          <p:nvPr/>
        </p:nvSpPr>
        <p:spPr>
          <a:xfrm>
            <a:off x="1856287" y="2027147"/>
            <a:ext cx="8660213" cy="1754326"/>
          </a:xfrm>
          <a:prstGeom prst="rect">
            <a:avLst/>
          </a:prstGeom>
          <a:solidFill>
            <a:schemeClr val="tx2">
              <a:lumMod val="90000"/>
            </a:schemeClr>
          </a:solidFill>
          <a:effectLst>
            <a:softEdge rad="152400"/>
          </a:effectLst>
        </p:spPr>
        <p:txBody>
          <a:bodyPr wrap="square" rtlCol="0">
            <a:spAutoFit/>
          </a:bodyPr>
          <a:lstStyle/>
          <a:p>
            <a:endParaRPr lang="en-US" sz="1600" b="1" dirty="0">
              <a:solidFill>
                <a:schemeClr val="accent1">
                  <a:lumMod val="75000"/>
                </a:schemeClr>
              </a:solidFill>
              <a:latin typeface="Arial" panose="020B0604020202020204" pitchFamily="34" charset="0"/>
              <a:cs typeface="Arial" panose="020B0604020202020204" pitchFamily="34" charset="0"/>
            </a:endParaRPr>
          </a:p>
          <a:p>
            <a:r>
              <a:rPr lang="en-US" sz="1600" b="1" dirty="0">
                <a:solidFill>
                  <a:schemeClr val="accent1">
                    <a:lumMod val="75000"/>
                  </a:schemeClr>
                </a:solidFill>
                <a:latin typeface="Arial" panose="020B0604020202020204" pitchFamily="34" charset="0"/>
                <a:cs typeface="Arial" panose="020B0604020202020204" pitchFamily="34" charset="0"/>
              </a:rPr>
              <a:t>  </a:t>
            </a:r>
          </a:p>
          <a:p>
            <a:r>
              <a:rPr lang="en-US" b="1" dirty="0">
                <a:solidFill>
                  <a:schemeClr val="accent1">
                    <a:lumMod val="75000"/>
                  </a:schemeClr>
                </a:solidFill>
                <a:latin typeface="Arial" panose="020B0604020202020204" pitchFamily="34" charset="0"/>
                <a:cs typeface="Arial" panose="020B0604020202020204" pitchFamily="34" charset="0"/>
              </a:rPr>
              <a:t>     </a:t>
            </a:r>
            <a:r>
              <a:rPr lang="en-US" sz="2400" b="1" dirty="0">
                <a:solidFill>
                  <a:schemeClr val="accent1">
                    <a:lumMod val="75000"/>
                  </a:schemeClr>
                </a:solidFill>
                <a:latin typeface="Arial" panose="020B0604020202020204" pitchFamily="34" charset="0"/>
                <a:cs typeface="Arial" panose="020B0604020202020204" pitchFamily="34" charset="0"/>
              </a:rPr>
              <a:t>Submit all Evaluation forms on the MRSE</a:t>
            </a:r>
          </a:p>
          <a:p>
            <a:r>
              <a:rPr lang="en-US" sz="2400" b="1" dirty="0">
                <a:solidFill>
                  <a:schemeClr val="accent1">
                    <a:lumMod val="75000"/>
                  </a:schemeClr>
                </a:solidFill>
                <a:latin typeface="Arial" panose="020B0604020202020204" pitchFamily="34" charset="0"/>
                <a:cs typeface="Arial" panose="020B0604020202020204" pitchFamily="34" charset="0"/>
              </a:rPr>
              <a:t>    website </a:t>
            </a:r>
            <a:r>
              <a:rPr lang="en-US" sz="2400" b="1" u="sng" dirty="0">
                <a:solidFill>
                  <a:schemeClr val="accent1">
                    <a:lumMod val="75000"/>
                  </a:schemeClr>
                </a:solidFill>
                <a:latin typeface="Arial" panose="020B0604020202020204" pitchFamily="34" charset="0"/>
                <a:cs typeface="Arial" panose="020B0604020202020204" pitchFamily="34" charset="0"/>
              </a:rPr>
              <a:t>3 business days </a:t>
            </a:r>
            <a:r>
              <a:rPr lang="en-US" sz="2400" b="1" dirty="0">
                <a:solidFill>
                  <a:schemeClr val="accent1">
                    <a:lumMod val="75000"/>
                  </a:schemeClr>
                </a:solidFill>
                <a:latin typeface="Arial" panose="020B0604020202020204" pitchFamily="34" charset="0"/>
                <a:cs typeface="Arial" panose="020B0604020202020204" pitchFamily="34" charset="0"/>
              </a:rPr>
              <a:t>after the exercise. </a:t>
            </a:r>
            <a:endParaRPr lang="en-US" sz="2400" dirty="0">
              <a:solidFill>
                <a:schemeClr val="accent1">
                  <a:lumMod val="7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418662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3000">
              <a:srgbClr val="00B050"/>
            </a:gs>
            <a:gs pos="8000">
              <a:srgbClr val="286D72"/>
            </a:gs>
            <a:gs pos="100000">
              <a:srgbClr val="286D72"/>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571B35-0E1D-9462-5CD9-A63DC7169176}"/>
              </a:ext>
            </a:extLst>
          </p:cNvPr>
          <p:cNvSpPr>
            <a:spLocks noGrp="1"/>
          </p:cNvSpPr>
          <p:nvPr>
            <p:ph type="subTitle" idx="1"/>
          </p:nvPr>
        </p:nvSpPr>
        <p:spPr>
          <a:xfrm>
            <a:off x="3795776" y="630833"/>
            <a:ext cx="7110117" cy="861420"/>
          </a:xfrm>
        </p:spPr>
        <p:txBody>
          <a:bodyPr>
            <a:noAutofit/>
          </a:bodyPr>
          <a:lstStyle/>
          <a:p>
            <a:pPr algn="ctr"/>
            <a:r>
              <a:rPr lang="en-US" sz="4800" b="1" dirty="0">
                <a:solidFill>
                  <a:schemeClr val="accent4">
                    <a:lumMod val="60000"/>
                    <a:lumOff val="40000"/>
                  </a:schemeClr>
                </a:solidFill>
              </a:rPr>
              <a:t>The location for </a:t>
            </a:r>
          </a:p>
          <a:p>
            <a:pPr algn="ctr"/>
            <a:r>
              <a:rPr lang="en-US" sz="4800" b="1" dirty="0">
                <a:solidFill>
                  <a:schemeClr val="accent4">
                    <a:lumMod val="60000"/>
                    <a:lumOff val="40000"/>
                  </a:schemeClr>
                </a:solidFill>
              </a:rPr>
              <a:t>ALL THINGS </a:t>
            </a:r>
          </a:p>
          <a:p>
            <a:pPr algn="ctr"/>
            <a:r>
              <a:rPr lang="en-US" sz="4800" b="1" dirty="0">
                <a:solidFill>
                  <a:schemeClr val="accent4">
                    <a:lumMod val="60000"/>
                    <a:lumOff val="40000"/>
                  </a:schemeClr>
                </a:solidFill>
              </a:rPr>
              <a:t>MRSE</a:t>
            </a:r>
          </a:p>
          <a:p>
            <a:pPr algn="ctr"/>
            <a:endParaRPr lang="en-US" sz="4800" b="1" dirty="0">
              <a:solidFill>
                <a:schemeClr val="accent4">
                  <a:lumMod val="60000"/>
                  <a:lumOff val="40000"/>
                </a:schemeClr>
              </a:solidFill>
            </a:endParaRPr>
          </a:p>
          <a:p>
            <a:pPr algn="ctr"/>
            <a:r>
              <a:rPr lang="en-US" sz="6000" b="1" dirty="0">
                <a:solidFill>
                  <a:schemeClr val="tx1"/>
                </a:solidFill>
              </a:rPr>
              <a:t>www.WVHA.ORG</a:t>
            </a:r>
          </a:p>
          <a:p>
            <a:pPr algn="ctr"/>
            <a:r>
              <a:rPr lang="en-US" sz="1400" b="1" u="sng" dirty="0">
                <a:solidFill>
                  <a:schemeClr val="accent4">
                    <a:lumMod val="60000"/>
                    <a:lumOff val="40000"/>
                  </a:schemeClr>
                </a:solidFill>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https://wvha.org/hef/hospital-emergency-management/medical-response-surge-exercise-mrse/</a:t>
            </a:r>
            <a:r>
              <a:rPr lang="en-US" sz="1400" b="1" dirty="0">
                <a:solidFill>
                  <a:schemeClr val="tx1"/>
                </a:solidFill>
              </a:rPr>
              <a:t> </a:t>
            </a:r>
          </a:p>
        </p:txBody>
      </p:sp>
      <p:pic>
        <p:nvPicPr>
          <p:cNvPr id="6" name="Picture 5" descr="Pin on a map">
            <a:extLst>
              <a:ext uri="{FF2B5EF4-FFF2-40B4-BE49-F238E27FC236}">
                <a16:creationId xmlns:a16="http://schemas.microsoft.com/office/drawing/2014/main" id="{69B88EF2-943E-D17F-F57E-E2AA6400B666}"/>
              </a:ext>
            </a:extLst>
          </p:cNvPr>
          <p:cNvPicPr>
            <a:picLocks noChangeAspect="1"/>
          </p:cNvPicPr>
          <p:nvPr/>
        </p:nvPicPr>
        <p:blipFill>
          <a:blip r:embed="rId3"/>
          <a:srcRect l="45264" r="11112" b="-1"/>
          <a:stretch/>
        </p:blipFill>
        <p:spPr>
          <a:xfrm>
            <a:off x="20" y="10"/>
            <a:ext cx="3688753"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Tree>
    <p:extLst>
      <p:ext uri="{BB962C8B-B14F-4D97-AF65-F5344CB8AC3E}">
        <p14:creationId xmlns:p14="http://schemas.microsoft.com/office/powerpoint/2010/main" val="215295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400"/>
                                        <p:tgtEl>
                                          <p:spTgt spid="3">
                                            <p:txEl>
                                              <p:pRg st="4" end="4"/>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4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07C8-9AFF-CDDB-849C-EC29D1271489}"/>
              </a:ext>
            </a:extLst>
          </p:cNvPr>
          <p:cNvSpPr>
            <a:spLocks noGrp="1"/>
          </p:cNvSpPr>
          <p:nvPr>
            <p:ph type="title"/>
          </p:nvPr>
        </p:nvSpPr>
        <p:spPr/>
        <p:txBody>
          <a:bodyPr/>
          <a:lstStyle/>
          <a:p>
            <a:r>
              <a:rPr lang="en-US" sz="3600" b="1" dirty="0">
                <a:solidFill>
                  <a:schemeClr val="bg1"/>
                </a:solidFill>
                <a:latin typeface="Arial" panose="020B0604020202020204" pitchFamily="34" charset="0"/>
                <a:cs typeface="Arial" panose="020B0604020202020204" pitchFamily="34" charset="0"/>
              </a:rPr>
              <a:t>Lisa Green </a:t>
            </a:r>
            <a:br>
              <a:rPr lang="en-US" dirty="0">
                <a:solidFill>
                  <a:schemeClr val="bg1"/>
                </a:solidFill>
              </a:rPr>
            </a:br>
            <a:r>
              <a:rPr lang="en-US" sz="1800" dirty="0">
                <a:solidFill>
                  <a:schemeClr val="bg1"/>
                </a:solidFill>
                <a:latin typeface="Arial" panose="020B0604020202020204" pitchFamily="34" charset="0"/>
                <a:cs typeface="Arial" panose="020B0604020202020204" pitchFamily="34" charset="0"/>
              </a:rPr>
              <a:t>Exercise and Training Coordinator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Healthcare Education Foundation of WV/WVHA</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lgreen@hefwv.org</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304-206-1170</a:t>
            </a:r>
          </a:p>
        </p:txBody>
      </p:sp>
      <p:sp>
        <p:nvSpPr>
          <p:cNvPr id="3" name="Text Placeholder 2">
            <a:extLst>
              <a:ext uri="{FF2B5EF4-FFF2-40B4-BE49-F238E27FC236}">
                <a16:creationId xmlns:a16="http://schemas.microsoft.com/office/drawing/2014/main" id="{E3370BF5-810F-218C-3CBE-C93F4FD761E1}"/>
              </a:ext>
            </a:extLst>
          </p:cNvPr>
          <p:cNvSpPr>
            <a:spLocks noGrp="1"/>
          </p:cNvSpPr>
          <p:nvPr>
            <p:ph type="body" sz="half" idx="2"/>
          </p:nvPr>
        </p:nvSpPr>
        <p:spPr/>
        <p:txBody>
          <a:bodyPr/>
          <a:lstStyle/>
          <a:p>
            <a:r>
              <a:rPr lang="en-US" b="1" u="sng" dirty="0">
                <a:solidFill>
                  <a:schemeClr val="bg1"/>
                </a:solidFill>
              </a:rPr>
              <a:t>Posted on the MRSE Website</a:t>
            </a:r>
          </a:p>
          <a:p>
            <a:pPr marL="285750" indent="-285750">
              <a:buFont typeface="Arial" panose="020B0604020202020204" pitchFamily="34" charset="0"/>
              <a:buChar char="•"/>
            </a:pPr>
            <a:r>
              <a:rPr lang="en-US" dirty="0">
                <a:solidFill>
                  <a:schemeClr val="bg1"/>
                </a:solidFill>
              </a:rPr>
              <a:t>Todays Recorded Training</a:t>
            </a:r>
          </a:p>
          <a:p>
            <a:pPr marL="285750" indent="-285750">
              <a:buFont typeface="Arial" panose="020B0604020202020204" pitchFamily="34" charset="0"/>
              <a:buChar char="•"/>
            </a:pPr>
            <a:r>
              <a:rPr lang="en-US" dirty="0">
                <a:solidFill>
                  <a:schemeClr val="bg1"/>
                </a:solidFill>
              </a:rPr>
              <a:t>Todays Slides </a:t>
            </a:r>
          </a:p>
        </p:txBody>
      </p:sp>
    </p:spTree>
    <p:extLst>
      <p:ext uri="{BB962C8B-B14F-4D97-AF65-F5344CB8AC3E}">
        <p14:creationId xmlns:p14="http://schemas.microsoft.com/office/powerpoint/2010/main" val="404858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0000">
              <a:srgbClr val="00B050"/>
            </a:gs>
            <a:gs pos="58000">
              <a:srgbClr val="286D72"/>
            </a:gs>
            <a:gs pos="95000">
              <a:srgbClr val="286D72"/>
            </a:gs>
          </a:gsLst>
          <a:lin ang="5400000" scaled="1"/>
        </a:gradFill>
        <a:effectLst/>
      </p:bgPr>
    </p:bg>
    <p:spTree>
      <p:nvGrpSpPr>
        <p:cNvPr id="1" name="">
          <a:extLst>
            <a:ext uri="{FF2B5EF4-FFF2-40B4-BE49-F238E27FC236}">
              <a16:creationId xmlns:a16="http://schemas.microsoft.com/office/drawing/2014/main" id="{52260A85-3C38-7B31-7BD9-4BD3AD163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457FC-9774-3457-801B-E64D2EF17F6B}"/>
              </a:ext>
            </a:extLst>
          </p:cNvPr>
          <p:cNvSpPr>
            <a:spLocks noGrp="1"/>
          </p:cNvSpPr>
          <p:nvPr>
            <p:ph type="title"/>
          </p:nvPr>
        </p:nvSpPr>
        <p:spPr/>
        <p:txBody>
          <a:bodyPr/>
          <a:lstStyle/>
          <a:p>
            <a:r>
              <a:rPr lang="en-US" b="1" dirty="0">
                <a:solidFill>
                  <a:srgbClr val="92D050"/>
                </a:solidFill>
              </a:rPr>
              <a:t>General things on the MRSE website </a:t>
            </a:r>
          </a:p>
        </p:txBody>
      </p:sp>
      <p:sp>
        <p:nvSpPr>
          <p:cNvPr id="4" name="Content Placeholder 2">
            <a:extLst>
              <a:ext uri="{FF2B5EF4-FFF2-40B4-BE49-F238E27FC236}">
                <a16:creationId xmlns:a16="http://schemas.microsoft.com/office/drawing/2014/main" id="{A5C6A102-E857-EC6A-4DEE-F772DCC6AE1C}"/>
              </a:ext>
            </a:extLst>
          </p:cNvPr>
          <p:cNvSpPr txBox="1">
            <a:spLocks/>
          </p:cNvSpPr>
          <p:nvPr/>
        </p:nvSpPr>
        <p:spPr>
          <a:xfrm>
            <a:off x="646111" y="1067519"/>
            <a:ext cx="10737609" cy="378824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sz="1600" dirty="0"/>
          </a:p>
          <a:p>
            <a:r>
              <a:rPr lang="en-US" sz="1600" dirty="0"/>
              <a:t>MRSE Description </a:t>
            </a:r>
          </a:p>
          <a:p>
            <a:r>
              <a:rPr lang="en-US" sz="1600" dirty="0"/>
              <a:t>Roles, Benefits of Participation, Planning Team </a:t>
            </a:r>
          </a:p>
          <a:p>
            <a:r>
              <a:rPr lang="en-US" sz="1600" dirty="0"/>
              <a:t>Schedule of Trainings, Exercise day, AAR</a:t>
            </a:r>
          </a:p>
          <a:p>
            <a:r>
              <a:rPr lang="en-US" sz="1600" dirty="0"/>
              <a:t>Communications Directory – coming the day before the exercise</a:t>
            </a:r>
          </a:p>
          <a:p>
            <a:pPr marL="0" indent="0">
              <a:buNone/>
            </a:pPr>
            <a:endParaRPr lang="en-US" sz="1600" dirty="0"/>
          </a:p>
          <a:p>
            <a:pPr marL="0" indent="0">
              <a:buNone/>
            </a:pPr>
            <a:endParaRPr lang="en-US" sz="1600" dirty="0"/>
          </a:p>
          <a:p>
            <a:pPr marL="0" indent="0">
              <a:buNone/>
            </a:pPr>
            <a:endParaRPr lang="en-US" sz="1600" dirty="0"/>
          </a:p>
          <a:p>
            <a:r>
              <a:rPr lang="en-US" b="1" dirty="0">
                <a:solidFill>
                  <a:srgbClr val="C00000"/>
                </a:solidFill>
              </a:rPr>
              <a:t>General Documents </a:t>
            </a:r>
          </a:p>
          <a:p>
            <a:pPr lvl="1"/>
            <a:r>
              <a:rPr lang="en-US" sz="1600" dirty="0"/>
              <a:t>Exercise Guide</a:t>
            </a:r>
          </a:p>
          <a:p>
            <a:pPr lvl="1"/>
            <a:r>
              <a:rPr lang="en-US" sz="1600" dirty="0"/>
              <a:t>Recipient Review Guide</a:t>
            </a:r>
          </a:p>
          <a:p>
            <a:pPr lvl="1"/>
            <a:r>
              <a:rPr lang="en-US" sz="1600" dirty="0"/>
              <a:t>Reporting Tool </a:t>
            </a:r>
          </a:p>
          <a:p>
            <a:pPr lvl="1"/>
            <a:r>
              <a:rPr lang="en-US" sz="1600" dirty="0"/>
              <a:t>Evaluation Plan </a:t>
            </a:r>
          </a:p>
        </p:txBody>
      </p:sp>
    </p:spTree>
    <p:extLst>
      <p:ext uri="{BB962C8B-B14F-4D97-AF65-F5344CB8AC3E}">
        <p14:creationId xmlns:p14="http://schemas.microsoft.com/office/powerpoint/2010/main" val="2203734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1000">
              <a:schemeClr val="tx1">
                <a:lumMod val="65000"/>
              </a:schemeClr>
            </a:gs>
            <a:gs pos="5000">
              <a:schemeClr val="tx1"/>
            </a:gs>
            <a:gs pos="79000">
              <a:schemeClr val="tx1">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D8813-482C-636F-CF16-A4D72EF84433}"/>
              </a:ext>
            </a:extLst>
          </p:cNvPr>
          <p:cNvSpPr>
            <a:spLocks noGrp="1"/>
          </p:cNvSpPr>
          <p:nvPr>
            <p:ph type="title"/>
          </p:nvPr>
        </p:nvSpPr>
        <p:spPr>
          <a:xfrm>
            <a:off x="495339" y="73495"/>
            <a:ext cx="4815963" cy="983046"/>
          </a:xfrm>
          <a:noFill/>
        </p:spPr>
        <p:txBody>
          <a:bodyPr/>
          <a:lstStyle/>
          <a:p>
            <a:r>
              <a:rPr lang="en-US" sz="4400" b="1" dirty="0">
                <a:solidFill>
                  <a:schemeClr val="bg1"/>
                </a:solidFill>
              </a:rPr>
              <a:t>Evaluator Forms</a:t>
            </a:r>
            <a:br>
              <a:rPr lang="en-US" sz="4400" b="1" dirty="0">
                <a:solidFill>
                  <a:srgbClr val="EF7C35"/>
                </a:solidFill>
              </a:rPr>
            </a:br>
            <a:endParaRPr lang="en-US" b="1" dirty="0">
              <a:solidFill>
                <a:srgbClr val="EF7C35"/>
              </a:solidFill>
            </a:endParaRPr>
          </a:p>
        </p:txBody>
      </p:sp>
      <p:sp>
        <p:nvSpPr>
          <p:cNvPr id="3" name="Content Placeholder 2">
            <a:extLst>
              <a:ext uri="{FF2B5EF4-FFF2-40B4-BE49-F238E27FC236}">
                <a16:creationId xmlns:a16="http://schemas.microsoft.com/office/drawing/2014/main" id="{DC3DDA6B-4952-5D92-C723-34C035B7DC76}"/>
              </a:ext>
            </a:extLst>
          </p:cNvPr>
          <p:cNvSpPr>
            <a:spLocks noGrp="1"/>
          </p:cNvSpPr>
          <p:nvPr>
            <p:ph idx="1"/>
          </p:nvPr>
        </p:nvSpPr>
        <p:spPr>
          <a:xfrm>
            <a:off x="333832" y="1318717"/>
            <a:ext cx="5277474" cy="4447691"/>
          </a:xfrm>
          <a:noFill/>
        </p:spPr>
        <p:txBody>
          <a:bodyPr>
            <a:normAutofit/>
          </a:bodyPr>
          <a:lstStyle/>
          <a:p>
            <a:pPr marL="457200" lvl="1" indent="0">
              <a:buNone/>
            </a:pPr>
            <a:r>
              <a:rPr lang="en-US" sz="1400" b="1" dirty="0">
                <a:solidFill>
                  <a:schemeClr val="bg1"/>
                </a:solidFill>
              </a:rPr>
              <a:t>Health Dept Resource Supply Form </a:t>
            </a:r>
          </a:p>
          <a:p>
            <a:pPr marL="457200" lvl="1" indent="0">
              <a:buNone/>
            </a:pPr>
            <a:r>
              <a:rPr lang="en-US" sz="1400" b="1" dirty="0">
                <a:solidFill>
                  <a:schemeClr val="bg1"/>
                </a:solidFill>
              </a:rPr>
              <a:t>Health Dept Performance Measure</a:t>
            </a:r>
          </a:p>
          <a:p>
            <a:pPr marL="457200" lvl="1" indent="0">
              <a:buNone/>
            </a:pPr>
            <a:endParaRPr lang="en-US" sz="1400" dirty="0">
              <a:solidFill>
                <a:schemeClr val="bg1"/>
              </a:solidFill>
            </a:endParaRPr>
          </a:p>
          <a:p>
            <a:pPr marL="457200" lvl="1" indent="0">
              <a:buNone/>
            </a:pPr>
            <a:r>
              <a:rPr lang="en-US" sz="1400" b="1" dirty="0">
                <a:solidFill>
                  <a:schemeClr val="bg1"/>
                </a:solidFill>
              </a:rPr>
              <a:t>EMS Resource and Support Form</a:t>
            </a:r>
          </a:p>
          <a:p>
            <a:pPr marL="457200" lvl="1" indent="0">
              <a:buNone/>
            </a:pPr>
            <a:r>
              <a:rPr lang="en-US" sz="1400" b="1" dirty="0">
                <a:solidFill>
                  <a:schemeClr val="bg1"/>
                </a:solidFill>
              </a:rPr>
              <a:t>EMS Performance Measure</a:t>
            </a:r>
          </a:p>
          <a:p>
            <a:pPr marL="457200" lvl="1" indent="0">
              <a:buNone/>
            </a:pPr>
            <a:endParaRPr lang="en-US" sz="1400" dirty="0">
              <a:solidFill>
                <a:schemeClr val="bg1"/>
              </a:solidFill>
            </a:endParaRPr>
          </a:p>
          <a:p>
            <a:pPr marL="457200" lvl="1" indent="0">
              <a:buNone/>
            </a:pPr>
            <a:r>
              <a:rPr lang="en-US" sz="1400" b="1" dirty="0">
                <a:solidFill>
                  <a:schemeClr val="bg1"/>
                </a:solidFill>
              </a:rPr>
              <a:t>Hospital Performance Measure</a:t>
            </a:r>
          </a:p>
          <a:p>
            <a:pPr marL="457200" lvl="1" indent="0">
              <a:buNone/>
            </a:pPr>
            <a:r>
              <a:rPr lang="en-US" sz="1400" b="1" dirty="0">
                <a:solidFill>
                  <a:schemeClr val="bg1"/>
                </a:solidFill>
              </a:rPr>
              <a:t>Hospital Patient Distribution Summary Table</a:t>
            </a:r>
          </a:p>
          <a:p>
            <a:pPr marL="457200" lvl="1" indent="0">
              <a:buNone/>
            </a:pPr>
            <a:r>
              <a:rPr lang="en-US" sz="1400" b="1" dirty="0">
                <a:solidFill>
                  <a:schemeClr val="bg1"/>
                </a:solidFill>
              </a:rPr>
              <a:t>Hospital Tracking and Transfer Form</a:t>
            </a:r>
          </a:p>
          <a:p>
            <a:pPr marL="457200" lvl="1" indent="0">
              <a:buNone/>
            </a:pPr>
            <a:endParaRPr lang="en-US" sz="1400" b="1" dirty="0">
              <a:solidFill>
                <a:schemeClr val="bg1"/>
              </a:solidFill>
            </a:endParaRPr>
          </a:p>
          <a:p>
            <a:pPr marL="800100" lvl="1" indent="-342900">
              <a:buFont typeface="+mj-lt"/>
              <a:buAutoNum type="arabicPeriod"/>
            </a:pPr>
            <a:endParaRPr lang="en-US" sz="1400" dirty="0"/>
          </a:p>
          <a:p>
            <a:pPr lvl="2"/>
            <a:r>
              <a:rPr lang="en-US" sz="1400" b="1" dirty="0">
                <a:solidFill>
                  <a:schemeClr val="bg1"/>
                </a:solidFill>
              </a:rPr>
              <a:t>Hospitals must capture this </a:t>
            </a:r>
          </a:p>
        </p:txBody>
      </p:sp>
      <p:graphicFrame>
        <p:nvGraphicFramePr>
          <p:cNvPr id="7" name="Content Placeholder 2">
            <a:extLst>
              <a:ext uri="{FF2B5EF4-FFF2-40B4-BE49-F238E27FC236}">
                <a16:creationId xmlns:a16="http://schemas.microsoft.com/office/drawing/2014/main" id="{4BE170CF-EF50-1FA3-FBE1-44CF7DFCB729}"/>
              </a:ext>
            </a:extLst>
          </p:cNvPr>
          <p:cNvGraphicFramePr/>
          <p:nvPr>
            <p:extLst>
              <p:ext uri="{D42A27DB-BD31-4B8C-83A1-F6EECF244321}">
                <p14:modId xmlns:p14="http://schemas.microsoft.com/office/powerpoint/2010/main" val="532214133"/>
              </p:ext>
            </p:extLst>
          </p:nvPr>
        </p:nvGraphicFramePr>
        <p:xfrm>
          <a:off x="5903731" y="690468"/>
          <a:ext cx="4297777" cy="4688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4">
            <a:extLst>
              <a:ext uri="{FF2B5EF4-FFF2-40B4-BE49-F238E27FC236}">
                <a16:creationId xmlns:a16="http://schemas.microsoft.com/office/drawing/2014/main" id="{B2EE5075-D122-9E32-20CC-0B83435C59D3}"/>
              </a:ext>
            </a:extLst>
          </p:cNvPr>
          <p:cNvSpPr txBox="1"/>
          <p:nvPr/>
        </p:nvSpPr>
        <p:spPr>
          <a:xfrm>
            <a:off x="820132" y="4638813"/>
            <a:ext cx="3828845" cy="455484"/>
          </a:xfrm>
          <a:prstGeom prst="rect">
            <a:avLst/>
          </a:prstGeom>
          <a:solidFill>
            <a:schemeClr val="tx1"/>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1400" b="1" kern="1200" dirty="0">
                <a:solidFill>
                  <a:schemeClr val="accent1"/>
                </a:solidFill>
              </a:rPr>
              <a:t>Non-Registered EMS Agency Sign In Sheet </a:t>
            </a:r>
            <a:endParaRPr lang="en-US" sz="1400" kern="1200" dirty="0">
              <a:solidFill>
                <a:schemeClr val="accent1"/>
              </a:solidFill>
            </a:endParaRPr>
          </a:p>
        </p:txBody>
      </p:sp>
      <p:sp>
        <p:nvSpPr>
          <p:cNvPr id="4" name="TextBox 3">
            <a:extLst>
              <a:ext uri="{FF2B5EF4-FFF2-40B4-BE49-F238E27FC236}">
                <a16:creationId xmlns:a16="http://schemas.microsoft.com/office/drawing/2014/main" id="{B73322E4-ABD3-6FE1-BD8E-6D1F7EC5FA9A}"/>
              </a:ext>
            </a:extLst>
          </p:cNvPr>
          <p:cNvSpPr txBox="1"/>
          <p:nvPr/>
        </p:nvSpPr>
        <p:spPr>
          <a:xfrm>
            <a:off x="820132" y="5903134"/>
            <a:ext cx="9539926" cy="400110"/>
          </a:xfrm>
          <a:prstGeom prst="rect">
            <a:avLst/>
          </a:prstGeom>
          <a:noFill/>
        </p:spPr>
        <p:txBody>
          <a:bodyPr wrap="square" rtlCol="0">
            <a:spAutoFit/>
          </a:bodyPr>
          <a:lstStyle/>
          <a:p>
            <a:pPr algn="ctr"/>
            <a:r>
              <a:rPr lang="en-US" sz="2000" b="1" dirty="0"/>
              <a:t>EVERYONE - Communications Directory on the MRSE Website</a:t>
            </a:r>
          </a:p>
        </p:txBody>
      </p:sp>
      <p:sp>
        <p:nvSpPr>
          <p:cNvPr id="10" name="Rectangle: Rounded Corners 9">
            <a:extLst>
              <a:ext uri="{FF2B5EF4-FFF2-40B4-BE49-F238E27FC236}">
                <a16:creationId xmlns:a16="http://schemas.microsoft.com/office/drawing/2014/main" id="{52520504-0000-9104-6FA0-E97FF830E88F}"/>
              </a:ext>
            </a:extLst>
          </p:cNvPr>
          <p:cNvSpPr/>
          <p:nvPr/>
        </p:nvSpPr>
        <p:spPr>
          <a:xfrm>
            <a:off x="5903732" y="4670348"/>
            <a:ext cx="4297777" cy="561666"/>
          </a:xfrm>
          <a:prstGeom prst="roundRect">
            <a:avLst/>
          </a:prstGeom>
          <a:noFill/>
          <a:ln>
            <a:solidFill>
              <a:srgbClr val="C0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9A45A59E-5C13-E262-87CE-2BA97DBF8897}"/>
              </a:ext>
            </a:extLst>
          </p:cNvPr>
          <p:cNvSpPr txBox="1"/>
          <p:nvPr/>
        </p:nvSpPr>
        <p:spPr>
          <a:xfrm>
            <a:off x="5953175" y="4808065"/>
            <a:ext cx="4198890" cy="286232"/>
          </a:xfrm>
          <a:prstGeom prst="rect">
            <a:avLst/>
          </a:prstGeom>
          <a:noFill/>
        </p:spPr>
        <p:txBody>
          <a:bodyPr wrap="square">
            <a:spAutoFit/>
          </a:bodyPr>
          <a:lstStyle/>
          <a:p>
            <a:pPr marL="0" lvl="0" indent="0" algn="l" defTabSz="711200">
              <a:lnSpc>
                <a:spcPct val="90000"/>
              </a:lnSpc>
              <a:spcBef>
                <a:spcPct val="0"/>
              </a:spcBef>
              <a:spcAft>
                <a:spcPct val="35000"/>
              </a:spcAft>
              <a:buNone/>
            </a:pPr>
            <a:r>
              <a:rPr lang="en-US" sz="1400" b="1" kern="1200" dirty="0"/>
              <a:t>Dialysis - Resource and Support Form </a:t>
            </a:r>
            <a:endParaRPr lang="en-US" sz="1400" kern="1200" dirty="0"/>
          </a:p>
        </p:txBody>
      </p:sp>
      <p:cxnSp>
        <p:nvCxnSpPr>
          <p:cNvPr id="9" name="Straight Connector 8">
            <a:extLst>
              <a:ext uri="{FF2B5EF4-FFF2-40B4-BE49-F238E27FC236}">
                <a16:creationId xmlns:a16="http://schemas.microsoft.com/office/drawing/2014/main" id="{132F7316-471A-A7AD-DA20-2913D5648CF1}"/>
              </a:ext>
            </a:extLst>
          </p:cNvPr>
          <p:cNvCxnSpPr/>
          <p:nvPr/>
        </p:nvCxnSpPr>
        <p:spPr>
          <a:xfrm>
            <a:off x="3560323" y="6303244"/>
            <a:ext cx="307394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792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7000">
              <a:srgbClr val="00B050"/>
            </a:gs>
            <a:gs pos="8000">
              <a:srgbClr val="286D72"/>
            </a:gs>
            <a:gs pos="100000">
              <a:srgbClr val="286D7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9955-21C8-9BA3-1CDF-D8E20781C8D1}"/>
              </a:ext>
            </a:extLst>
          </p:cNvPr>
          <p:cNvSpPr>
            <a:spLocks noGrp="1"/>
          </p:cNvSpPr>
          <p:nvPr>
            <p:ph type="title"/>
          </p:nvPr>
        </p:nvSpPr>
        <p:spPr>
          <a:xfrm>
            <a:off x="886690" y="544952"/>
            <a:ext cx="9439565" cy="5560286"/>
          </a:xfrm>
        </p:spPr>
        <p:txBody>
          <a:bodyPr>
            <a:normAutofit fontScale="90000"/>
          </a:bodyPr>
          <a:lstStyle/>
          <a:p>
            <a:pPr>
              <a:lnSpc>
                <a:spcPct val="150000"/>
              </a:lnSpc>
            </a:pPr>
            <a:r>
              <a:rPr lang="en-US" sz="4900" b="1" dirty="0"/>
              <a:t>Important times to remember:</a:t>
            </a:r>
            <a:br>
              <a:rPr lang="en-US" sz="6000" b="1" dirty="0"/>
            </a:br>
            <a:br>
              <a:rPr lang="en-US" sz="2700" b="1" dirty="0"/>
            </a:br>
            <a:r>
              <a:rPr lang="en-US" sz="2400" b="1" dirty="0"/>
              <a:t>7:30am   –      Arrive in command center and set up your laptop</a:t>
            </a:r>
            <a:br>
              <a:rPr lang="en-US" sz="2400" b="1" dirty="0"/>
            </a:br>
            <a:r>
              <a:rPr lang="en-US" sz="2400" b="1" dirty="0"/>
              <a:t>8:30am   –      Briefing on Zoom: Facilitators are responsible for this</a:t>
            </a:r>
            <a:br>
              <a:rPr lang="en-US" sz="2400" b="1" dirty="0"/>
            </a:br>
            <a:r>
              <a:rPr lang="en-US" sz="2400" b="1" dirty="0"/>
              <a:t>9:00am   –      Start-Ex</a:t>
            </a:r>
            <a:br>
              <a:rPr lang="en-US" sz="2400" b="1" dirty="0"/>
            </a:br>
            <a:r>
              <a:rPr lang="en-US" sz="2400" b="1" dirty="0"/>
              <a:t>Noon       -      Debrief on Zoom: Facilitators are responsible for this</a:t>
            </a:r>
            <a:br>
              <a:rPr lang="en-US" sz="2400" b="1" dirty="0"/>
            </a:br>
            <a:r>
              <a:rPr lang="en-US" sz="2400" b="1" dirty="0"/>
              <a:t>April 14</a:t>
            </a:r>
            <a:r>
              <a:rPr lang="en-US" sz="2400" b="1" baseline="30000" dirty="0"/>
              <a:t>th</a:t>
            </a:r>
            <a:r>
              <a:rPr lang="en-US" sz="2400" b="1" dirty="0"/>
              <a:t>  –     All Evaluation forms are due on MRSE Website </a:t>
            </a:r>
            <a:br>
              <a:rPr lang="en-US" sz="2400" b="1" dirty="0"/>
            </a:br>
            <a:r>
              <a:rPr lang="en-US" sz="2400" b="1" dirty="0"/>
              <a:t>May 7</a:t>
            </a:r>
            <a:r>
              <a:rPr lang="en-US" sz="2400" b="1" baseline="30000" dirty="0"/>
              <a:t>th </a:t>
            </a:r>
            <a:r>
              <a:rPr lang="en-US" sz="2400" b="1" dirty="0"/>
              <a:t> –     After Action Review Meeting </a:t>
            </a:r>
            <a:br>
              <a:rPr lang="en-US" sz="2400" b="1" dirty="0"/>
            </a:br>
            <a:r>
              <a:rPr lang="en-US" sz="2400" b="1" dirty="0"/>
              <a:t>June 15-19 –  AAR report due out this week</a:t>
            </a:r>
            <a:endParaRPr lang="en-US" b="1" dirty="0"/>
          </a:p>
        </p:txBody>
      </p:sp>
      <p:cxnSp>
        <p:nvCxnSpPr>
          <p:cNvPr id="5" name="Straight Connector 4">
            <a:extLst>
              <a:ext uri="{FF2B5EF4-FFF2-40B4-BE49-F238E27FC236}">
                <a16:creationId xmlns:a16="http://schemas.microsoft.com/office/drawing/2014/main" id="{993A9F83-5ED3-BAC2-4277-263C4DA285A2}"/>
              </a:ext>
            </a:extLst>
          </p:cNvPr>
          <p:cNvCxnSpPr/>
          <p:nvPr/>
        </p:nvCxnSpPr>
        <p:spPr>
          <a:xfrm>
            <a:off x="389108" y="1595336"/>
            <a:ext cx="108268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4862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47000">
              <a:srgbClr val="92D050"/>
            </a:gs>
            <a:gs pos="73000">
              <a:srgbClr val="286D72"/>
            </a:gs>
            <a:gs pos="28000">
              <a:srgbClr val="286D7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60ED-8016-EC36-4142-C6C4DC5D23F4}"/>
              </a:ext>
            </a:extLst>
          </p:cNvPr>
          <p:cNvSpPr>
            <a:spLocks noGrp="1"/>
          </p:cNvSpPr>
          <p:nvPr>
            <p:ph type="title"/>
          </p:nvPr>
        </p:nvSpPr>
        <p:spPr>
          <a:xfrm>
            <a:off x="224542" y="2993920"/>
            <a:ext cx="5515583" cy="2672972"/>
          </a:xfrm>
        </p:spPr>
        <p:txBody>
          <a:bodyPr>
            <a:noAutofit/>
          </a:bodyPr>
          <a:lstStyle/>
          <a:p>
            <a:pPr algn="ctr"/>
            <a:r>
              <a:rPr lang="en-US" sz="3200" b="1" dirty="0">
                <a:latin typeface="Aharoni" panose="02010803020104030203" pitchFamily="2" charset="-79"/>
                <a:cs typeface="Aharoni" panose="02010803020104030203" pitchFamily="2" charset="-79"/>
              </a:rPr>
              <a:t>Evaluator Forms Due</a:t>
            </a:r>
            <a:r>
              <a:rPr lang="en-US" sz="4800" b="1" dirty="0">
                <a:latin typeface="Aharoni" panose="02010803020104030203" pitchFamily="2" charset="-79"/>
                <a:cs typeface="Aharoni" panose="02010803020104030203" pitchFamily="2" charset="-79"/>
              </a:rPr>
              <a:t>	</a:t>
            </a:r>
            <a:br>
              <a:rPr lang="en-US" sz="4800" b="1" dirty="0">
                <a:latin typeface="Aharoni" panose="02010803020104030203" pitchFamily="2" charset="-79"/>
                <a:cs typeface="Aharoni" panose="02010803020104030203" pitchFamily="2" charset="-79"/>
              </a:rPr>
            </a:br>
            <a:r>
              <a:rPr lang="en-US" sz="2400" b="1" dirty="0">
                <a:solidFill>
                  <a:schemeClr val="bg2">
                    <a:lumMod val="20000"/>
                    <a:lumOff val="80000"/>
                  </a:schemeClr>
                </a:solidFill>
                <a:cs typeface="Aharoni" panose="02010803020104030203" pitchFamily="2" charset="-79"/>
              </a:rPr>
              <a:t>HCC North - Monday, April 14, 2026</a:t>
            </a:r>
            <a:br>
              <a:rPr lang="en-US" sz="2200" b="1" dirty="0">
                <a:solidFill>
                  <a:schemeClr val="bg2">
                    <a:lumMod val="20000"/>
                    <a:lumOff val="80000"/>
                  </a:schemeClr>
                </a:solidFill>
                <a:cs typeface="Aharoni" panose="02010803020104030203" pitchFamily="2" charset="-79"/>
              </a:rPr>
            </a:br>
            <a:br>
              <a:rPr lang="en-US" sz="2200" b="1" dirty="0">
                <a:solidFill>
                  <a:schemeClr val="bg2">
                    <a:lumMod val="20000"/>
                    <a:lumOff val="80000"/>
                  </a:schemeClr>
                </a:solidFill>
                <a:cs typeface="Aharoni" panose="02010803020104030203" pitchFamily="2" charset="-79"/>
              </a:rPr>
            </a:br>
            <a:br>
              <a:rPr lang="en-US" sz="2200" b="1" dirty="0">
                <a:solidFill>
                  <a:schemeClr val="bg2">
                    <a:lumMod val="20000"/>
                    <a:lumOff val="80000"/>
                  </a:schemeClr>
                </a:solidFill>
                <a:cs typeface="Aharoni" panose="02010803020104030203" pitchFamily="2" charset="-79"/>
              </a:rPr>
            </a:br>
            <a:r>
              <a:rPr lang="en-US" sz="1800" b="1" dirty="0">
                <a:solidFill>
                  <a:schemeClr val="bg2">
                    <a:lumMod val="20000"/>
                    <a:lumOff val="80000"/>
                  </a:schemeClr>
                </a:solidFill>
                <a:cs typeface="Aharoni" panose="02010803020104030203" pitchFamily="2" charset="-79"/>
              </a:rPr>
              <a:t>HCC South – Friday, April 24, 2026 </a:t>
            </a:r>
            <a:br>
              <a:rPr lang="en-US" sz="2200" b="1" dirty="0">
                <a:solidFill>
                  <a:schemeClr val="bg2">
                    <a:lumMod val="60000"/>
                    <a:lumOff val="40000"/>
                  </a:schemeClr>
                </a:solidFill>
                <a:cs typeface="Aharoni" panose="02010803020104030203" pitchFamily="2" charset="-79"/>
              </a:rPr>
            </a:br>
            <a:endParaRPr lang="en-US" sz="2200" b="1" dirty="0">
              <a:solidFill>
                <a:schemeClr val="bg2">
                  <a:lumMod val="60000"/>
                  <a:lumOff val="40000"/>
                </a:schemeClr>
              </a:solidFill>
              <a:cs typeface="Aharoni" panose="02010803020104030203" pitchFamily="2" charset="-79"/>
            </a:endParaRPr>
          </a:p>
        </p:txBody>
      </p:sp>
      <p:pic>
        <p:nvPicPr>
          <p:cNvPr id="12" name="Picture 11">
            <a:extLst>
              <a:ext uri="{FF2B5EF4-FFF2-40B4-BE49-F238E27FC236}">
                <a16:creationId xmlns:a16="http://schemas.microsoft.com/office/drawing/2014/main" id="{AD8F737D-8CB7-2ED9-973A-A0ED68AB9CDB}"/>
              </a:ext>
            </a:extLst>
          </p:cNvPr>
          <p:cNvPicPr>
            <a:picLocks noChangeAspect="1"/>
          </p:cNvPicPr>
          <p:nvPr/>
        </p:nvPicPr>
        <p:blipFill>
          <a:blip r:embed="rId3"/>
          <a:stretch>
            <a:fillRect/>
          </a:stretch>
        </p:blipFill>
        <p:spPr>
          <a:xfrm>
            <a:off x="1532671" y="1191108"/>
            <a:ext cx="3048104" cy="1733609"/>
          </a:xfrm>
          <a:prstGeom prst="rect">
            <a:avLst/>
          </a:prstGeom>
        </p:spPr>
      </p:pic>
      <p:sp>
        <p:nvSpPr>
          <p:cNvPr id="6" name="TextBox 5">
            <a:extLst>
              <a:ext uri="{FF2B5EF4-FFF2-40B4-BE49-F238E27FC236}">
                <a16:creationId xmlns:a16="http://schemas.microsoft.com/office/drawing/2014/main" id="{2ECE90EC-5175-F690-DB67-9293454DEABC}"/>
              </a:ext>
            </a:extLst>
          </p:cNvPr>
          <p:cNvSpPr txBox="1"/>
          <p:nvPr/>
        </p:nvSpPr>
        <p:spPr>
          <a:xfrm>
            <a:off x="5847129" y="755191"/>
            <a:ext cx="4364457" cy="5347618"/>
          </a:xfrm>
          <a:prstGeom prst="rect">
            <a:avLst/>
          </a:prstGeom>
          <a:solidFill>
            <a:schemeClr val="tx1"/>
          </a:solidFill>
          <a:ln w="47625">
            <a:solidFill>
              <a:schemeClr val="bg2">
                <a:lumMod val="60000"/>
                <a:lumOff val="40000"/>
              </a:schemeClr>
            </a:solidFill>
          </a:ln>
        </p:spPr>
        <p:txBody>
          <a:bodyPr wrap="square">
            <a:spAutoFit/>
          </a:bodyPr>
          <a:lstStyle/>
          <a:p>
            <a:pPr algn="ctr">
              <a:spcAft>
                <a:spcPts val="1500"/>
              </a:spcAft>
              <a:buNone/>
            </a:pPr>
            <a:endParaRPr lang="en-US" sz="1200" b="0" i="0" dirty="0">
              <a:solidFill>
                <a:schemeClr val="bg2">
                  <a:lumMod val="60000"/>
                  <a:lumOff val="40000"/>
                </a:schemeClr>
              </a:solidFill>
              <a:effectLst/>
              <a:latin typeface="Noto Sans" panose="020B0502040504020204" pitchFamily="34" charset="0"/>
              <a:hlinkClick r:id="rId4">
                <a:extLst>
                  <a:ext uri="{A12FA001-AC4F-418D-AE19-62706E023703}">
                    <ahyp:hlinkClr xmlns:ahyp="http://schemas.microsoft.com/office/drawing/2018/hyperlinkcolor" val="tx"/>
                  </a:ext>
                </a:extLst>
              </a:hlinkClick>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4">
                  <a:extLst>
                    <a:ext uri="{A12FA001-AC4F-418D-AE19-62706E023703}">
                      <ahyp:hlinkClr xmlns:ahyp="http://schemas.microsoft.com/office/drawing/2018/hyperlinkcolor" val="tx"/>
                    </a:ext>
                  </a:extLst>
                </a:hlinkClick>
              </a:rPr>
              <a:t>Sign-in Sheet for Facility Command Center</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5">
                  <a:extLst>
                    <a:ext uri="{A12FA001-AC4F-418D-AE19-62706E023703}">
                      <ahyp:hlinkClr xmlns:ahyp="http://schemas.microsoft.com/office/drawing/2018/hyperlinkcolor" val="tx"/>
                    </a:ext>
                  </a:extLst>
                </a:hlinkClick>
              </a:rPr>
              <a:t>Hospital Patient Tracking and Transfer Form</a:t>
            </a:r>
            <a:br>
              <a:rPr lang="en-US" sz="1200" b="0" i="0" dirty="0">
                <a:solidFill>
                  <a:schemeClr val="bg2">
                    <a:lumMod val="60000"/>
                    <a:lumOff val="40000"/>
                  </a:schemeClr>
                </a:solidFill>
                <a:effectLst/>
                <a:latin typeface="Noto Sans" panose="020B0502040504020204" pitchFamily="34" charset="0"/>
              </a:rPr>
            </a:br>
            <a:r>
              <a:rPr lang="en-US" sz="1200" b="0" i="0" dirty="0">
                <a:solidFill>
                  <a:schemeClr val="bg2">
                    <a:lumMod val="60000"/>
                    <a:lumOff val="40000"/>
                  </a:schemeClr>
                </a:solidFill>
                <a:effectLst/>
                <a:latin typeface="Noto Sans" panose="020B0502040504020204" pitchFamily="34" charset="0"/>
                <a:hlinkClick r:id="rId6">
                  <a:extLst>
                    <a:ext uri="{A12FA001-AC4F-418D-AE19-62706E023703}">
                      <ahyp:hlinkClr xmlns:ahyp="http://schemas.microsoft.com/office/drawing/2018/hyperlinkcolor" val="tx"/>
                    </a:ext>
                  </a:extLst>
                </a:hlinkClick>
              </a:rPr>
              <a:t>Hospital Performance Measure</a:t>
            </a:r>
            <a:br>
              <a:rPr lang="en-US" sz="1200" b="0" i="0" dirty="0">
                <a:solidFill>
                  <a:schemeClr val="bg2">
                    <a:lumMod val="60000"/>
                    <a:lumOff val="40000"/>
                  </a:schemeClr>
                </a:solidFill>
                <a:effectLst/>
                <a:latin typeface="Noto Sans" panose="020B0502040504020204" pitchFamily="34" charset="0"/>
              </a:rPr>
            </a:br>
            <a:r>
              <a:rPr lang="en-US" sz="1200" b="0" i="0" dirty="0">
                <a:solidFill>
                  <a:schemeClr val="bg2">
                    <a:lumMod val="60000"/>
                    <a:lumOff val="40000"/>
                  </a:schemeClr>
                </a:solidFill>
                <a:effectLst/>
                <a:latin typeface="Noto Sans" panose="020B0502040504020204" pitchFamily="34" charset="0"/>
                <a:hlinkClick r:id="rId7">
                  <a:extLst>
                    <a:ext uri="{A12FA001-AC4F-418D-AE19-62706E023703}">
                      <ahyp:hlinkClr xmlns:ahyp="http://schemas.microsoft.com/office/drawing/2018/hyperlinkcolor" val="tx"/>
                    </a:ext>
                  </a:extLst>
                </a:hlinkClick>
              </a:rPr>
              <a:t>Hospital Patient Distribution Summary Table</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8">
                  <a:extLst>
                    <a:ext uri="{A12FA001-AC4F-418D-AE19-62706E023703}">
                      <ahyp:hlinkClr xmlns:ahyp="http://schemas.microsoft.com/office/drawing/2018/hyperlinkcolor" val="tx"/>
                    </a:ext>
                  </a:extLst>
                </a:hlinkClick>
              </a:rPr>
              <a:t>EMS Resource and Support Form</a:t>
            </a:r>
            <a:br>
              <a:rPr lang="en-US" sz="1200" b="0" i="0" dirty="0">
                <a:solidFill>
                  <a:schemeClr val="bg2">
                    <a:lumMod val="60000"/>
                    <a:lumOff val="40000"/>
                  </a:schemeClr>
                </a:solidFill>
                <a:effectLst/>
                <a:latin typeface="Noto Sans" panose="020B0502040504020204" pitchFamily="34" charset="0"/>
              </a:rPr>
            </a:br>
            <a:r>
              <a:rPr lang="en-US" sz="1200" b="0" i="0" dirty="0">
                <a:solidFill>
                  <a:schemeClr val="bg2">
                    <a:lumMod val="60000"/>
                    <a:lumOff val="40000"/>
                  </a:schemeClr>
                </a:solidFill>
                <a:effectLst/>
                <a:latin typeface="Noto Sans" panose="020B0502040504020204" pitchFamily="34" charset="0"/>
                <a:hlinkClick r:id="rId9">
                  <a:extLst>
                    <a:ext uri="{A12FA001-AC4F-418D-AE19-62706E023703}">
                      <ahyp:hlinkClr xmlns:ahyp="http://schemas.microsoft.com/office/drawing/2018/hyperlinkcolor" val="tx"/>
                    </a:ext>
                  </a:extLst>
                </a:hlinkClick>
              </a:rPr>
              <a:t>EMS Performance Measure</a:t>
            </a:r>
            <a:br>
              <a:rPr lang="en-US" sz="1200" b="0" i="0" dirty="0">
                <a:solidFill>
                  <a:schemeClr val="bg2">
                    <a:lumMod val="60000"/>
                    <a:lumOff val="40000"/>
                  </a:schemeClr>
                </a:solidFill>
                <a:effectLst/>
                <a:latin typeface="Noto Sans" panose="020B0502040504020204" pitchFamily="34" charset="0"/>
              </a:rPr>
            </a:br>
            <a:r>
              <a:rPr lang="en-US" sz="1200" b="0" i="0" dirty="0">
                <a:solidFill>
                  <a:schemeClr val="accent1"/>
                </a:solidFill>
                <a:effectLst/>
                <a:latin typeface="Noto Sans" panose="020B0502040504020204" pitchFamily="34" charset="0"/>
                <a:hlinkClick r:id="rId10">
                  <a:extLst>
                    <a:ext uri="{A12FA001-AC4F-418D-AE19-62706E023703}">
                      <ahyp:hlinkClr xmlns:ahyp="http://schemas.microsoft.com/office/drawing/2018/hyperlinkcolor" val="tx"/>
                    </a:ext>
                  </a:extLst>
                </a:hlinkClick>
              </a:rPr>
              <a:t>Non-Registered EMS Agencies</a:t>
            </a:r>
            <a:endParaRPr lang="en-US" sz="1200" b="0" i="0" dirty="0">
              <a:solidFill>
                <a:schemeClr val="accent1"/>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1">
                  <a:extLst>
                    <a:ext uri="{A12FA001-AC4F-418D-AE19-62706E023703}">
                      <ahyp:hlinkClr xmlns:ahyp="http://schemas.microsoft.com/office/drawing/2018/hyperlinkcolor" val="tx"/>
                    </a:ext>
                  </a:extLst>
                </a:hlinkClick>
              </a:rPr>
              <a:t>Health Department Resource Supply Form</a:t>
            </a:r>
            <a:br>
              <a:rPr lang="en-US" sz="1200" b="0" i="0" dirty="0">
                <a:solidFill>
                  <a:schemeClr val="bg2">
                    <a:lumMod val="60000"/>
                    <a:lumOff val="40000"/>
                  </a:schemeClr>
                </a:solidFill>
                <a:effectLst/>
                <a:latin typeface="Noto Sans" panose="020B0502040504020204" pitchFamily="34" charset="0"/>
              </a:rPr>
            </a:br>
            <a:r>
              <a:rPr lang="en-US" sz="1200" b="0" i="0" dirty="0">
                <a:solidFill>
                  <a:schemeClr val="bg2">
                    <a:lumMod val="60000"/>
                    <a:lumOff val="40000"/>
                  </a:schemeClr>
                </a:solidFill>
                <a:effectLst/>
                <a:latin typeface="Noto Sans" panose="020B0502040504020204" pitchFamily="34" charset="0"/>
                <a:hlinkClick r:id="rId12">
                  <a:extLst>
                    <a:ext uri="{A12FA001-AC4F-418D-AE19-62706E023703}">
                      <ahyp:hlinkClr xmlns:ahyp="http://schemas.microsoft.com/office/drawing/2018/hyperlinkcolor" val="tx"/>
                    </a:ext>
                  </a:extLst>
                </a:hlinkClick>
              </a:rPr>
              <a:t>Health Department Performance Measure</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3">
                  <a:extLst>
                    <a:ext uri="{A12FA001-AC4F-418D-AE19-62706E023703}">
                      <ahyp:hlinkClr xmlns:ahyp="http://schemas.microsoft.com/office/drawing/2018/hyperlinkcolor" val="tx"/>
                    </a:ext>
                  </a:extLst>
                </a:hlinkClick>
              </a:rPr>
              <a:t>Emergency Management Resource Form</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4">
                  <a:extLst>
                    <a:ext uri="{A12FA001-AC4F-418D-AE19-62706E023703}">
                      <ahyp:hlinkClr xmlns:ahyp="http://schemas.microsoft.com/office/drawing/2018/hyperlinkcolor" val="tx"/>
                    </a:ext>
                  </a:extLst>
                </a:hlinkClick>
              </a:rPr>
              <a:t>In Home Healthcare Staffing and Resource Form</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5">
                  <a:extLst>
                    <a:ext uri="{A12FA001-AC4F-418D-AE19-62706E023703}">
                      <ahyp:hlinkClr xmlns:ahyp="http://schemas.microsoft.com/office/drawing/2018/hyperlinkcolor" val="tx"/>
                    </a:ext>
                  </a:extLst>
                </a:hlinkClick>
              </a:rPr>
              <a:t>Dialysis Resource and Staffing Form</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6">
                  <a:extLst>
                    <a:ext uri="{A12FA001-AC4F-418D-AE19-62706E023703}">
                      <ahyp:hlinkClr xmlns:ahyp="http://schemas.microsoft.com/office/drawing/2018/hyperlinkcolor" val="tx"/>
                    </a:ext>
                  </a:extLst>
                </a:hlinkClick>
              </a:rPr>
              <a:t>HOSPICE Resource and Support Form</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7">
                  <a:extLst>
                    <a:ext uri="{A12FA001-AC4F-418D-AE19-62706E023703}">
                      <ahyp:hlinkClr xmlns:ahyp="http://schemas.microsoft.com/office/drawing/2018/hyperlinkcolor" val="tx"/>
                    </a:ext>
                  </a:extLst>
                </a:hlinkClick>
              </a:rPr>
              <a:t>LTC Staffing and Resource Form</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r>
              <a:rPr lang="en-US" sz="1200" b="0" i="0" dirty="0">
                <a:solidFill>
                  <a:schemeClr val="bg2">
                    <a:lumMod val="60000"/>
                    <a:lumOff val="40000"/>
                  </a:schemeClr>
                </a:solidFill>
                <a:effectLst/>
                <a:latin typeface="Noto Sans" panose="020B0502040504020204" pitchFamily="34" charset="0"/>
                <a:hlinkClick r:id="rId18">
                  <a:extLst>
                    <a:ext uri="{A12FA001-AC4F-418D-AE19-62706E023703}">
                      <ahyp:hlinkClr xmlns:ahyp="http://schemas.microsoft.com/office/drawing/2018/hyperlinkcolor" val="tx"/>
                    </a:ext>
                  </a:extLst>
                </a:hlinkClick>
              </a:rPr>
              <a:t>Primary Care Staffing and Resource Form</a:t>
            </a:r>
            <a:endParaRPr lang="en-US" sz="1200" b="0" i="0" dirty="0">
              <a:solidFill>
                <a:schemeClr val="bg2">
                  <a:lumMod val="60000"/>
                  <a:lumOff val="40000"/>
                </a:schemeClr>
              </a:solidFill>
              <a:effectLst/>
              <a:latin typeface="Noto Sans" panose="020B0502040504020204" pitchFamily="34" charset="0"/>
            </a:endParaRPr>
          </a:p>
          <a:p>
            <a:pPr algn="ctr">
              <a:spcAft>
                <a:spcPts val="1500"/>
              </a:spcAft>
              <a:buNone/>
            </a:pPr>
            <a:endParaRPr lang="en-US" sz="1200" b="0" i="0" dirty="0">
              <a:solidFill>
                <a:srgbClr val="92D050"/>
              </a:solidFill>
              <a:effectLst/>
              <a:latin typeface="Noto Sans" panose="020B0502040504020204" pitchFamily="34" charset="0"/>
            </a:endParaRPr>
          </a:p>
        </p:txBody>
      </p:sp>
    </p:spTree>
    <p:extLst>
      <p:ext uri="{BB962C8B-B14F-4D97-AF65-F5344CB8AC3E}">
        <p14:creationId xmlns:p14="http://schemas.microsoft.com/office/powerpoint/2010/main" val="295759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243F6-FD1F-97C1-2812-0896FFAEF0F4}"/>
              </a:ext>
            </a:extLst>
          </p:cNvPr>
          <p:cNvSpPr>
            <a:spLocks noGrp="1"/>
          </p:cNvSpPr>
          <p:nvPr>
            <p:ph type="title"/>
          </p:nvPr>
        </p:nvSpPr>
        <p:spPr/>
        <p:txBody>
          <a:bodyPr/>
          <a:lstStyle/>
          <a:p>
            <a:r>
              <a:rPr lang="en-US" b="1" dirty="0">
                <a:solidFill>
                  <a:srgbClr val="92D050"/>
                </a:solidFill>
              </a:rPr>
              <a:t>Of Note:</a:t>
            </a:r>
          </a:p>
        </p:txBody>
      </p:sp>
      <p:sp>
        <p:nvSpPr>
          <p:cNvPr id="3" name="Text Placeholder 2">
            <a:extLst>
              <a:ext uri="{FF2B5EF4-FFF2-40B4-BE49-F238E27FC236}">
                <a16:creationId xmlns:a16="http://schemas.microsoft.com/office/drawing/2014/main" id="{2E205400-808F-825B-EA37-03B1914E4B73}"/>
              </a:ext>
            </a:extLst>
          </p:cNvPr>
          <p:cNvSpPr>
            <a:spLocks noGrp="1"/>
          </p:cNvSpPr>
          <p:nvPr>
            <p:ph type="body" sz="half" idx="2"/>
          </p:nvPr>
        </p:nvSpPr>
        <p:spPr>
          <a:xfrm>
            <a:off x="1154954" y="2438400"/>
            <a:ext cx="8825659" cy="2362200"/>
          </a:xfrm>
        </p:spPr>
        <p:txBody>
          <a:bodyPr/>
          <a:lstStyle/>
          <a:p>
            <a:r>
              <a:rPr lang="en-US" b="1" dirty="0">
                <a:solidFill>
                  <a:schemeClr val="accent1">
                    <a:lumMod val="40000"/>
                    <a:lumOff val="60000"/>
                  </a:schemeClr>
                </a:solidFill>
                <a:latin typeface="Congenial Light" panose="02000503040000020004" pitchFamily="2" charset="0"/>
              </a:rPr>
              <a:t>Dialysis and Health Departments </a:t>
            </a:r>
            <a:r>
              <a:rPr lang="en-US" dirty="0">
                <a:solidFill>
                  <a:schemeClr val="accent4">
                    <a:lumMod val="40000"/>
                    <a:lumOff val="60000"/>
                  </a:schemeClr>
                </a:solidFill>
                <a:latin typeface="Congenial Light" panose="02000503040000020004" pitchFamily="2" charset="0"/>
              </a:rPr>
              <a:t>will receive the majority or all their injects via WebEOC notifications by text, Email and Calls. </a:t>
            </a:r>
          </a:p>
          <a:p>
            <a:endParaRPr lang="en-US" dirty="0">
              <a:solidFill>
                <a:schemeClr val="accent4">
                  <a:lumMod val="40000"/>
                  <a:lumOff val="60000"/>
                </a:schemeClr>
              </a:solidFill>
              <a:latin typeface="Congenial Light" panose="02000503040000020004" pitchFamily="2" charset="0"/>
            </a:endParaRPr>
          </a:p>
          <a:p>
            <a:r>
              <a:rPr lang="en-US" b="1" dirty="0">
                <a:solidFill>
                  <a:schemeClr val="accent1">
                    <a:lumMod val="40000"/>
                    <a:lumOff val="60000"/>
                  </a:schemeClr>
                </a:solidFill>
                <a:latin typeface="Congenial Light" panose="02000503040000020004" pitchFamily="2" charset="0"/>
              </a:rPr>
              <a:t>Hospitals, Hospice, LTC, Emergency Management, EMS, In-Home Health Care, and Primary Care </a:t>
            </a:r>
            <a:r>
              <a:rPr lang="en-US" dirty="0">
                <a:solidFill>
                  <a:schemeClr val="accent4">
                    <a:lumMod val="40000"/>
                    <a:lumOff val="60000"/>
                  </a:schemeClr>
                </a:solidFill>
                <a:latin typeface="Congenial Light" panose="02000503040000020004" pitchFamily="2" charset="0"/>
              </a:rPr>
              <a:t>will receive most of their injects via personal calls from the </a:t>
            </a:r>
            <a:r>
              <a:rPr lang="en-US" dirty="0" err="1">
                <a:solidFill>
                  <a:schemeClr val="accent4">
                    <a:lumMod val="40000"/>
                    <a:lumOff val="60000"/>
                  </a:schemeClr>
                </a:solidFill>
                <a:latin typeface="Congenial Light" panose="02000503040000020004" pitchFamily="2" charset="0"/>
              </a:rPr>
              <a:t>Simcell</a:t>
            </a:r>
            <a:r>
              <a:rPr lang="en-US" dirty="0">
                <a:solidFill>
                  <a:schemeClr val="accent4">
                    <a:lumMod val="40000"/>
                    <a:lumOff val="60000"/>
                  </a:schemeClr>
                </a:solidFill>
                <a:latin typeface="Congenial Light" panose="02000503040000020004" pitchFamily="2" charset="0"/>
              </a:rPr>
              <a:t>. </a:t>
            </a:r>
          </a:p>
          <a:p>
            <a:endParaRPr lang="en-US" dirty="0"/>
          </a:p>
        </p:txBody>
      </p:sp>
    </p:spTree>
    <p:extLst>
      <p:ext uri="{BB962C8B-B14F-4D97-AF65-F5344CB8AC3E}">
        <p14:creationId xmlns:p14="http://schemas.microsoft.com/office/powerpoint/2010/main" val="231650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92D050"/>
            </a:gs>
            <a:gs pos="43000">
              <a:srgbClr val="286D72"/>
            </a:gs>
            <a:gs pos="17000">
              <a:srgbClr val="286D7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5A30-6B97-C9F2-BD67-EEB7C42CC2B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0324F89-5E9D-DA6A-9EC0-BD5D313EBEDF}"/>
              </a:ext>
            </a:extLst>
          </p:cNvPr>
          <p:cNvSpPr>
            <a:spLocks noGrp="1"/>
          </p:cNvSpPr>
          <p:nvPr>
            <p:ph idx="1"/>
          </p:nvPr>
        </p:nvSpPr>
        <p:spPr>
          <a:xfrm>
            <a:off x="1104293" y="1609859"/>
            <a:ext cx="8946541" cy="4195481"/>
          </a:xfrm>
        </p:spPr>
        <p:txBody>
          <a:bodyPr>
            <a:normAutofit fontScale="92500" lnSpcReduction="10000"/>
          </a:bodyPr>
          <a:lstStyle/>
          <a:p>
            <a:r>
              <a:rPr lang="en-US" dirty="0"/>
              <a:t>Arrive 7:30am </a:t>
            </a:r>
          </a:p>
          <a:p>
            <a:r>
              <a:rPr lang="en-US" dirty="0"/>
              <a:t>Be sure your Facilitator has the sign in sheet pulled up on the MRSE website and sign yourself in. </a:t>
            </a:r>
          </a:p>
          <a:p>
            <a:r>
              <a:rPr lang="en-US" dirty="0"/>
              <a:t>Place the bright yellow printed Communication Directory sheets on the table </a:t>
            </a:r>
          </a:p>
          <a:p>
            <a:r>
              <a:rPr lang="en-US" dirty="0"/>
              <a:t>Remind your Facilitator to log in for the 8:30am briefing call on Zoom </a:t>
            </a:r>
          </a:p>
          <a:p>
            <a:r>
              <a:rPr lang="en-US" dirty="0"/>
              <a:t>After the 8:30am Zoom, your facilitator will log your facility in to WebEOC and display for all command staff to see</a:t>
            </a:r>
          </a:p>
          <a:p>
            <a:r>
              <a:rPr lang="en-US" b="1" dirty="0">
                <a:solidFill>
                  <a:schemeClr val="bg1"/>
                </a:solidFill>
              </a:rPr>
              <a:t>You will go to the MRSE website and pull up your online forms. You can fill them out as the exercise unfolds or take notes and fill out afterwards.</a:t>
            </a:r>
          </a:p>
          <a:p>
            <a:r>
              <a:rPr lang="en-US" dirty="0"/>
              <a:t>Be sure your facilitator logs in to the Noon Hotwash on Zoom – same link as the 8:30am Zoom</a:t>
            </a:r>
          </a:p>
        </p:txBody>
      </p:sp>
    </p:spTree>
    <p:extLst>
      <p:ext uri="{BB962C8B-B14F-4D97-AF65-F5344CB8AC3E}">
        <p14:creationId xmlns:p14="http://schemas.microsoft.com/office/powerpoint/2010/main" val="3729404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Yellow and blue symbols">
            <a:extLst>
              <a:ext uri="{FF2B5EF4-FFF2-40B4-BE49-F238E27FC236}">
                <a16:creationId xmlns:a16="http://schemas.microsoft.com/office/drawing/2014/main" id="{173F0B7D-CEED-3FB2-A21E-A416C42BD778}"/>
              </a:ext>
            </a:extLst>
          </p:cNvPr>
          <p:cNvPicPr>
            <a:picLocks noChangeAspect="1"/>
          </p:cNvPicPr>
          <p:nvPr/>
        </p:nvPicPr>
        <p:blipFill>
          <a:blip r:embed="rId7">
            <a:extLst>
              <a:ext uri="{28A0092B-C50C-407E-A947-70E740481C1C}">
                <a14:useLocalDpi xmlns:a14="http://schemas.microsoft.com/office/drawing/2010/main" val="0"/>
              </a:ext>
            </a:extLst>
          </a:blip>
          <a:srcRect t="11142" b="15329"/>
          <a:stretch>
            <a:fillRect/>
          </a:stretch>
        </p:blipFill>
        <p:spPr>
          <a:xfrm>
            <a:off x="20" y="10"/>
            <a:ext cx="12191980" cy="6857990"/>
          </a:xfrm>
          <a:prstGeom prst="rect">
            <a:avLst/>
          </a:prstGeom>
        </p:spPr>
      </p:pic>
    </p:spTree>
    <p:extLst>
      <p:ext uri="{BB962C8B-B14F-4D97-AF65-F5344CB8AC3E}">
        <p14:creationId xmlns:p14="http://schemas.microsoft.com/office/powerpoint/2010/main" val="30763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7FC4E9E4-2D62-F409-FF94-7C18D3C05DFC}"/>
              </a:ext>
            </a:extLst>
          </p:cNvPr>
          <p:cNvSpPr>
            <a:spLocks noGrp="1"/>
          </p:cNvSpPr>
          <p:nvPr>
            <p:ph type="title"/>
          </p:nvPr>
        </p:nvSpPr>
        <p:spPr>
          <a:xfrm>
            <a:off x="1103312" y="452718"/>
            <a:ext cx="8947522" cy="1400530"/>
          </a:xfrm>
        </p:spPr>
        <p:txBody>
          <a:bodyPr anchor="ctr">
            <a:normAutofit/>
          </a:bodyPr>
          <a:lstStyle/>
          <a:p>
            <a:pPr>
              <a:lnSpc>
                <a:spcPct val="90000"/>
              </a:lnSpc>
            </a:pPr>
            <a:r>
              <a:rPr lang="en-US" sz="6000" b="1" dirty="0">
                <a:solidFill>
                  <a:srgbClr val="FFFFFF"/>
                </a:solidFill>
                <a:latin typeface="Aharoni" panose="02010803020104030203" pitchFamily="2" charset="-79"/>
                <a:cs typeface="Aharoni" panose="02010803020104030203" pitchFamily="2" charset="-79"/>
              </a:rPr>
              <a:t>MRSE</a:t>
            </a:r>
            <a:r>
              <a:rPr lang="en-US" sz="6000" dirty="0">
                <a:solidFill>
                  <a:srgbClr val="FFFFFF"/>
                </a:solidFill>
                <a:latin typeface="Aharoni" panose="02010803020104030203" pitchFamily="2" charset="-79"/>
                <a:cs typeface="Aharoni" panose="02010803020104030203" pitchFamily="2" charset="-79"/>
              </a:rPr>
              <a:t> </a:t>
            </a:r>
            <a:br>
              <a:rPr lang="en-US" sz="2900" dirty="0">
                <a:solidFill>
                  <a:srgbClr val="FFFFFF"/>
                </a:solidFill>
                <a:latin typeface="Aharoni" panose="02010803020104030203" pitchFamily="2" charset="-79"/>
                <a:cs typeface="Aharoni" panose="02010803020104030203" pitchFamily="2" charset="-79"/>
              </a:rPr>
            </a:br>
            <a:r>
              <a:rPr lang="en-US" sz="2900" dirty="0">
                <a:solidFill>
                  <a:srgbClr val="FFFFFF"/>
                </a:solidFill>
                <a:latin typeface="Aharoni" panose="02010803020104030203" pitchFamily="2" charset="-79"/>
                <a:cs typeface="Aharoni" panose="02010803020104030203" pitchFamily="2" charset="-79"/>
              </a:rPr>
              <a:t>stands for Medical Response and Surge Exercise</a:t>
            </a:r>
          </a:p>
        </p:txBody>
      </p:sp>
      <p:sp>
        <p:nvSpPr>
          <p:cNvPr id="3" name="Content Placeholder 2">
            <a:extLst>
              <a:ext uri="{FF2B5EF4-FFF2-40B4-BE49-F238E27FC236}">
                <a16:creationId xmlns:a16="http://schemas.microsoft.com/office/drawing/2014/main" id="{B201BF3E-B8FF-BFA2-C731-585D21803524}"/>
              </a:ext>
            </a:extLst>
          </p:cNvPr>
          <p:cNvSpPr>
            <a:spLocks noGrp="1"/>
          </p:cNvSpPr>
          <p:nvPr>
            <p:ph idx="1"/>
          </p:nvPr>
        </p:nvSpPr>
        <p:spPr>
          <a:xfrm>
            <a:off x="1103312" y="2763520"/>
            <a:ext cx="8946541" cy="3484879"/>
          </a:xfrm>
        </p:spPr>
        <p:txBody>
          <a:bodyPr>
            <a:normAutofit/>
          </a:bodyPr>
          <a:lstStyle/>
          <a:p>
            <a:pPr>
              <a:lnSpc>
                <a:spcPct val="90000"/>
              </a:lnSpc>
            </a:pPr>
            <a:r>
              <a:rPr lang="en-US" dirty="0"/>
              <a:t>The US Department of Health and Human Service (HHS) Administration for Strategic Preparedness and Response (ASPR) created the MRSE to assist jurisdictions, Healthcare coalitions like ours, and key response organizations with evaluating our current ability to effectively respond to an emergency when there is a significant patient surge. </a:t>
            </a:r>
            <a:endParaRPr lang="en-US"/>
          </a:p>
          <a:p>
            <a:pPr marL="0" indent="0">
              <a:lnSpc>
                <a:spcPct val="90000"/>
              </a:lnSpc>
              <a:buNone/>
            </a:pPr>
            <a:endParaRPr lang="en-US"/>
          </a:p>
          <a:p>
            <a:pPr>
              <a:lnSpc>
                <a:spcPct val="90000"/>
              </a:lnSpc>
            </a:pPr>
            <a:r>
              <a:rPr lang="en-US" dirty="0"/>
              <a:t>The MRSE is a functional exercise. HSEEP describes functional exercises as an operations-based exercise designed to test and evaluate capabilities and functions while in a realistic, real-time environment. There will be NO MOVEMENT of patients or resources. </a:t>
            </a:r>
            <a:endParaRPr lang="en-US"/>
          </a:p>
        </p:txBody>
      </p:sp>
    </p:spTree>
    <p:extLst>
      <p:ext uri="{BB962C8B-B14F-4D97-AF65-F5344CB8AC3E}">
        <p14:creationId xmlns:p14="http://schemas.microsoft.com/office/powerpoint/2010/main" val="179652273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AEA421-5F29-4BA7-9360-2501B5987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19045F9-1083-C592-0466-4F59DA43ABE1}"/>
              </a:ext>
            </a:extLst>
          </p:cNvPr>
          <p:cNvSpPr>
            <a:spLocks noGrp="1"/>
          </p:cNvSpPr>
          <p:nvPr>
            <p:ph type="title"/>
          </p:nvPr>
        </p:nvSpPr>
        <p:spPr>
          <a:xfrm>
            <a:off x="648930" y="629267"/>
            <a:ext cx="9252154" cy="1016654"/>
          </a:xfrm>
        </p:spPr>
        <p:txBody>
          <a:bodyPr>
            <a:normAutofit/>
          </a:bodyPr>
          <a:lstStyle/>
          <a:p>
            <a:r>
              <a:rPr lang="en-US" b="1">
                <a:solidFill>
                  <a:srgbClr val="EBEBEB"/>
                </a:solidFill>
              </a:rPr>
              <a:t>HCC MRSE Requirements </a:t>
            </a:r>
          </a:p>
        </p:txBody>
      </p:sp>
      <p:sp>
        <p:nvSpPr>
          <p:cNvPr id="13" name="Rectangle 12">
            <a:extLst>
              <a:ext uri="{FF2B5EF4-FFF2-40B4-BE49-F238E27FC236}">
                <a16:creationId xmlns:a16="http://schemas.microsoft.com/office/drawing/2014/main" id="{1583E1B8-79B3-49BB-8704-58E4AB1AF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7BB34D5F-2B87-438E-8236-69C6068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88F1FF84-BE88-D974-EE3E-EA4A8CF6D110}"/>
              </a:ext>
            </a:extLst>
          </p:cNvPr>
          <p:cNvGraphicFramePr>
            <a:graphicFrameLocks noGrp="1"/>
          </p:cNvGraphicFramePr>
          <p:nvPr>
            <p:ph idx="1"/>
            <p:extLst>
              <p:ext uri="{D42A27DB-BD31-4B8C-83A1-F6EECF244321}">
                <p14:modId xmlns:p14="http://schemas.microsoft.com/office/powerpoint/2010/main" val="1296702713"/>
              </p:ext>
            </p:extLst>
          </p:nvPr>
        </p:nvGraphicFramePr>
        <p:xfrm>
          <a:off x="648930" y="2476884"/>
          <a:ext cx="10895370" cy="3737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12784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C0B907-B4F5-0299-8426-C51CF409CD84}"/>
              </a:ext>
            </a:extLst>
          </p:cNvPr>
          <p:cNvSpPr txBox="1"/>
          <p:nvPr/>
        </p:nvSpPr>
        <p:spPr>
          <a:xfrm>
            <a:off x="169682" y="160256"/>
            <a:ext cx="10067827" cy="769441"/>
          </a:xfrm>
          <a:prstGeom prst="rect">
            <a:avLst/>
          </a:prstGeom>
          <a:noFill/>
        </p:spPr>
        <p:txBody>
          <a:bodyPr wrap="square" rtlCol="0">
            <a:spAutoFit/>
          </a:bodyPr>
          <a:lstStyle/>
          <a:p>
            <a:r>
              <a:rPr lang="en-US" sz="4400" b="1" dirty="0"/>
              <a:t>Meet Your Planning Team </a:t>
            </a:r>
          </a:p>
        </p:txBody>
      </p:sp>
      <p:sp>
        <p:nvSpPr>
          <p:cNvPr id="4" name="TextBox 3">
            <a:extLst>
              <a:ext uri="{FF2B5EF4-FFF2-40B4-BE49-F238E27FC236}">
                <a16:creationId xmlns:a16="http://schemas.microsoft.com/office/drawing/2014/main" id="{A09C98ED-9813-A726-DCBB-F19D529F4676}"/>
              </a:ext>
            </a:extLst>
          </p:cNvPr>
          <p:cNvSpPr txBox="1"/>
          <p:nvPr/>
        </p:nvSpPr>
        <p:spPr>
          <a:xfrm>
            <a:off x="5927891" y="2612671"/>
            <a:ext cx="2347502" cy="4001095"/>
          </a:xfrm>
          <a:prstGeom prst="rect">
            <a:avLst/>
          </a:prstGeom>
          <a:solidFill>
            <a:srgbClr val="286D72"/>
          </a:solidFill>
        </p:spPr>
        <p:txBody>
          <a:bodyPr wrap="square" rtlCol="0">
            <a:spAutoFit/>
          </a:bodyPr>
          <a:lstStyle/>
          <a:p>
            <a:r>
              <a:rPr lang="en-US" sz="1600" b="1" dirty="0"/>
              <a:t>Annie Carter</a:t>
            </a:r>
          </a:p>
          <a:p>
            <a:r>
              <a:rPr lang="en-US" sz="1600" dirty="0"/>
              <a:t>WVU Medicine-Ruby</a:t>
            </a:r>
          </a:p>
          <a:p>
            <a:endParaRPr lang="en-US" sz="1600" dirty="0"/>
          </a:p>
          <a:p>
            <a:r>
              <a:rPr lang="en-US" sz="1600" b="1" dirty="0"/>
              <a:t>Linda Murray</a:t>
            </a:r>
          </a:p>
          <a:p>
            <a:r>
              <a:rPr lang="en-US" sz="1600" dirty="0"/>
              <a:t>Marshall Health Network</a:t>
            </a:r>
          </a:p>
          <a:p>
            <a:endParaRPr lang="en-US" sz="1600" b="1" dirty="0"/>
          </a:p>
          <a:p>
            <a:r>
              <a:rPr lang="en-US" sz="1600" b="1" dirty="0"/>
              <a:t>Ian Lympany</a:t>
            </a:r>
          </a:p>
          <a:p>
            <a:r>
              <a:rPr lang="en-US" sz="1600" b="1" dirty="0"/>
              <a:t>WVU Medicine-Ruby</a:t>
            </a:r>
          </a:p>
          <a:p>
            <a:endParaRPr lang="en-US" sz="1600" dirty="0"/>
          </a:p>
          <a:p>
            <a:r>
              <a:rPr lang="en-US" sz="1600" b="1" dirty="0"/>
              <a:t>Doug Douglas</a:t>
            </a:r>
          </a:p>
          <a:p>
            <a:r>
              <a:rPr lang="en-US" sz="1600" dirty="0"/>
              <a:t>CAMC Health System</a:t>
            </a:r>
          </a:p>
          <a:p>
            <a:endParaRPr lang="en-US" sz="1600" dirty="0"/>
          </a:p>
          <a:p>
            <a:r>
              <a:rPr lang="en-US" sz="1600" b="1" dirty="0"/>
              <a:t>Diana Reel </a:t>
            </a:r>
          </a:p>
          <a:p>
            <a:r>
              <a:rPr lang="en-US" sz="1600" dirty="0"/>
              <a:t>WVU Medicine-Grant</a:t>
            </a:r>
          </a:p>
          <a:p>
            <a:endParaRPr lang="en-US" sz="1400" dirty="0"/>
          </a:p>
        </p:txBody>
      </p:sp>
      <p:sp>
        <p:nvSpPr>
          <p:cNvPr id="5" name="TextBox 4">
            <a:extLst>
              <a:ext uri="{FF2B5EF4-FFF2-40B4-BE49-F238E27FC236}">
                <a16:creationId xmlns:a16="http://schemas.microsoft.com/office/drawing/2014/main" id="{90222B1D-873B-F906-0C3F-F36465BCD761}"/>
              </a:ext>
            </a:extLst>
          </p:cNvPr>
          <p:cNvSpPr txBox="1"/>
          <p:nvPr/>
        </p:nvSpPr>
        <p:spPr>
          <a:xfrm>
            <a:off x="5834191" y="2066367"/>
            <a:ext cx="2121031" cy="369332"/>
          </a:xfrm>
          <a:prstGeom prst="rect">
            <a:avLst/>
          </a:prstGeom>
          <a:noFill/>
        </p:spPr>
        <p:txBody>
          <a:bodyPr wrap="square" rtlCol="0">
            <a:spAutoFit/>
          </a:bodyPr>
          <a:lstStyle/>
          <a:p>
            <a:r>
              <a:rPr lang="en-US" dirty="0"/>
              <a:t>HOSPITALS</a:t>
            </a:r>
          </a:p>
        </p:txBody>
      </p:sp>
      <p:sp>
        <p:nvSpPr>
          <p:cNvPr id="6" name="TextBox 5">
            <a:extLst>
              <a:ext uri="{FF2B5EF4-FFF2-40B4-BE49-F238E27FC236}">
                <a16:creationId xmlns:a16="http://schemas.microsoft.com/office/drawing/2014/main" id="{1D625A47-FA28-9C16-AA45-6D8D18DB17C0}"/>
              </a:ext>
            </a:extLst>
          </p:cNvPr>
          <p:cNvSpPr txBox="1"/>
          <p:nvPr/>
        </p:nvSpPr>
        <p:spPr>
          <a:xfrm>
            <a:off x="8585818" y="770910"/>
            <a:ext cx="2121031" cy="369332"/>
          </a:xfrm>
          <a:prstGeom prst="rect">
            <a:avLst/>
          </a:prstGeom>
          <a:noFill/>
        </p:spPr>
        <p:txBody>
          <a:bodyPr wrap="square" rtlCol="0">
            <a:spAutoFit/>
          </a:bodyPr>
          <a:lstStyle/>
          <a:p>
            <a:r>
              <a:rPr lang="en-US" dirty="0"/>
              <a:t>EMS</a:t>
            </a:r>
          </a:p>
        </p:txBody>
      </p:sp>
      <p:sp>
        <p:nvSpPr>
          <p:cNvPr id="7" name="TextBox 6">
            <a:extLst>
              <a:ext uri="{FF2B5EF4-FFF2-40B4-BE49-F238E27FC236}">
                <a16:creationId xmlns:a16="http://schemas.microsoft.com/office/drawing/2014/main" id="{0B86C0A0-974E-CA17-A70C-D0D83A576832}"/>
              </a:ext>
            </a:extLst>
          </p:cNvPr>
          <p:cNvSpPr txBox="1"/>
          <p:nvPr/>
        </p:nvSpPr>
        <p:spPr>
          <a:xfrm>
            <a:off x="8585818" y="1250099"/>
            <a:ext cx="2388625" cy="5447645"/>
          </a:xfrm>
          <a:prstGeom prst="rect">
            <a:avLst/>
          </a:prstGeom>
          <a:solidFill>
            <a:srgbClr val="286D72"/>
          </a:solidFill>
        </p:spPr>
        <p:txBody>
          <a:bodyPr wrap="square" rtlCol="0">
            <a:spAutoFit/>
          </a:bodyPr>
          <a:lstStyle/>
          <a:p>
            <a:endParaRPr lang="en-US" sz="1600" dirty="0"/>
          </a:p>
          <a:p>
            <a:r>
              <a:rPr lang="en-US" sz="1600" b="1" dirty="0"/>
              <a:t>Ian Lympany </a:t>
            </a:r>
          </a:p>
          <a:p>
            <a:r>
              <a:rPr lang="en-US" sz="1600" dirty="0"/>
              <a:t>WVU Medicine-Ruby</a:t>
            </a:r>
          </a:p>
          <a:p>
            <a:endParaRPr lang="en-US" sz="1600" dirty="0"/>
          </a:p>
          <a:p>
            <a:r>
              <a:rPr lang="en-US" sz="1600" b="1" dirty="0"/>
              <a:t>David Matic</a:t>
            </a:r>
          </a:p>
          <a:p>
            <a:r>
              <a:rPr lang="en-US" sz="1600" dirty="0"/>
              <a:t>Cabell Co. EMS</a:t>
            </a:r>
          </a:p>
          <a:p>
            <a:endParaRPr lang="en-US" sz="1600" dirty="0"/>
          </a:p>
          <a:p>
            <a:r>
              <a:rPr lang="en-US" sz="1600" b="1" dirty="0"/>
              <a:t>Lou Vargo</a:t>
            </a:r>
          </a:p>
          <a:p>
            <a:r>
              <a:rPr lang="en-US" sz="1600" dirty="0"/>
              <a:t>Ohio Co. EMS</a:t>
            </a:r>
          </a:p>
          <a:p>
            <a:endParaRPr lang="en-US" sz="1600" dirty="0"/>
          </a:p>
          <a:p>
            <a:r>
              <a:rPr lang="en-US" sz="1600" b="1" dirty="0"/>
              <a:t>Richard Davisson</a:t>
            </a:r>
          </a:p>
          <a:p>
            <a:r>
              <a:rPr lang="en-US" sz="1600" dirty="0"/>
              <a:t>Jackson Co. EMS</a:t>
            </a:r>
          </a:p>
          <a:p>
            <a:endParaRPr lang="en-US" sz="1600" dirty="0"/>
          </a:p>
          <a:p>
            <a:r>
              <a:rPr lang="en-US" sz="1600" b="1" dirty="0"/>
              <a:t>Tommy Bibb</a:t>
            </a:r>
          </a:p>
          <a:p>
            <a:r>
              <a:rPr lang="en-US" sz="1600" dirty="0"/>
              <a:t>Kanawha Co Emergency Ambulance Authority</a:t>
            </a:r>
          </a:p>
          <a:p>
            <a:endParaRPr lang="en-US" sz="1600" dirty="0"/>
          </a:p>
          <a:p>
            <a:r>
              <a:rPr lang="en-US" sz="1600" b="1" dirty="0"/>
              <a:t>Veronica Swope</a:t>
            </a:r>
          </a:p>
          <a:p>
            <a:r>
              <a:rPr lang="en-US" sz="1600" dirty="0"/>
              <a:t>Cabell Co. EMS </a:t>
            </a:r>
          </a:p>
          <a:p>
            <a:endParaRPr lang="en-US" sz="1400" dirty="0"/>
          </a:p>
          <a:p>
            <a:endParaRPr lang="en-US" sz="1400" dirty="0"/>
          </a:p>
        </p:txBody>
      </p:sp>
      <p:sp>
        <p:nvSpPr>
          <p:cNvPr id="8" name="TextBox 7">
            <a:extLst>
              <a:ext uri="{FF2B5EF4-FFF2-40B4-BE49-F238E27FC236}">
                <a16:creationId xmlns:a16="http://schemas.microsoft.com/office/drawing/2014/main" id="{212EA79E-7CFB-10BE-A7C4-675C5713F682}"/>
              </a:ext>
            </a:extLst>
          </p:cNvPr>
          <p:cNvSpPr txBox="1"/>
          <p:nvPr/>
        </p:nvSpPr>
        <p:spPr>
          <a:xfrm>
            <a:off x="310748" y="3429000"/>
            <a:ext cx="2034618" cy="646331"/>
          </a:xfrm>
          <a:prstGeom prst="rect">
            <a:avLst/>
          </a:prstGeom>
          <a:noFill/>
        </p:spPr>
        <p:txBody>
          <a:bodyPr wrap="square" rtlCol="0">
            <a:spAutoFit/>
          </a:bodyPr>
          <a:lstStyle/>
          <a:p>
            <a:r>
              <a:rPr lang="en-US" dirty="0"/>
              <a:t>Health Departments</a:t>
            </a:r>
          </a:p>
        </p:txBody>
      </p:sp>
      <p:sp>
        <p:nvSpPr>
          <p:cNvPr id="10" name="TextBox 9">
            <a:extLst>
              <a:ext uri="{FF2B5EF4-FFF2-40B4-BE49-F238E27FC236}">
                <a16:creationId xmlns:a16="http://schemas.microsoft.com/office/drawing/2014/main" id="{6EB0A541-4FCA-4070-DA89-00B366925052}"/>
              </a:ext>
            </a:extLst>
          </p:cNvPr>
          <p:cNvSpPr txBox="1"/>
          <p:nvPr/>
        </p:nvSpPr>
        <p:spPr>
          <a:xfrm>
            <a:off x="310748" y="4311033"/>
            <a:ext cx="2421798" cy="2246769"/>
          </a:xfrm>
          <a:prstGeom prst="rect">
            <a:avLst/>
          </a:prstGeom>
          <a:solidFill>
            <a:srgbClr val="286D72"/>
          </a:solidFill>
        </p:spPr>
        <p:txBody>
          <a:bodyPr wrap="square" rtlCol="0">
            <a:spAutoFit/>
          </a:bodyPr>
          <a:lstStyle/>
          <a:p>
            <a:r>
              <a:rPr lang="en-US" sz="1600" b="1" dirty="0"/>
              <a:t>Leland Steele</a:t>
            </a:r>
          </a:p>
          <a:p>
            <a:r>
              <a:rPr lang="en-US" sz="1600" dirty="0"/>
              <a:t>Cabell-Huntington Health Department</a:t>
            </a:r>
          </a:p>
          <a:p>
            <a:endParaRPr lang="en-US" sz="1600" dirty="0"/>
          </a:p>
          <a:p>
            <a:r>
              <a:rPr lang="en-US" sz="1600" b="1" dirty="0"/>
              <a:t>Christopher Earnest </a:t>
            </a:r>
          </a:p>
          <a:p>
            <a:r>
              <a:rPr lang="en-US" sz="1600" dirty="0"/>
              <a:t>Marshall County Health Department</a:t>
            </a:r>
          </a:p>
          <a:p>
            <a:endParaRPr lang="en-US" sz="1400" dirty="0"/>
          </a:p>
          <a:p>
            <a:endParaRPr lang="en-US" sz="1400" dirty="0"/>
          </a:p>
        </p:txBody>
      </p:sp>
      <p:sp>
        <p:nvSpPr>
          <p:cNvPr id="11" name="TextBox 10">
            <a:extLst>
              <a:ext uri="{FF2B5EF4-FFF2-40B4-BE49-F238E27FC236}">
                <a16:creationId xmlns:a16="http://schemas.microsoft.com/office/drawing/2014/main" id="{FF87ABAD-3494-3F54-C85F-FADC340C003D}"/>
              </a:ext>
            </a:extLst>
          </p:cNvPr>
          <p:cNvSpPr txBox="1"/>
          <p:nvPr/>
        </p:nvSpPr>
        <p:spPr>
          <a:xfrm>
            <a:off x="3082564" y="2066367"/>
            <a:ext cx="2121031" cy="646331"/>
          </a:xfrm>
          <a:prstGeom prst="rect">
            <a:avLst/>
          </a:prstGeom>
          <a:noFill/>
        </p:spPr>
        <p:txBody>
          <a:bodyPr wrap="square" rtlCol="0">
            <a:spAutoFit/>
          </a:bodyPr>
          <a:lstStyle/>
          <a:p>
            <a:r>
              <a:rPr lang="en-US" dirty="0"/>
              <a:t>Emergency Management </a:t>
            </a:r>
          </a:p>
        </p:txBody>
      </p:sp>
      <p:sp>
        <p:nvSpPr>
          <p:cNvPr id="12" name="TextBox 11">
            <a:extLst>
              <a:ext uri="{FF2B5EF4-FFF2-40B4-BE49-F238E27FC236}">
                <a16:creationId xmlns:a16="http://schemas.microsoft.com/office/drawing/2014/main" id="{8B3D5469-10B0-39C1-2E68-F7067D0021C4}"/>
              </a:ext>
            </a:extLst>
          </p:cNvPr>
          <p:cNvSpPr txBox="1"/>
          <p:nvPr/>
        </p:nvSpPr>
        <p:spPr>
          <a:xfrm>
            <a:off x="3082564" y="2858892"/>
            <a:ext cx="2495309" cy="3754874"/>
          </a:xfrm>
          <a:prstGeom prst="rect">
            <a:avLst/>
          </a:prstGeom>
          <a:solidFill>
            <a:srgbClr val="286D72"/>
          </a:solidFill>
        </p:spPr>
        <p:txBody>
          <a:bodyPr wrap="square" rtlCol="0">
            <a:spAutoFit/>
          </a:bodyPr>
          <a:lstStyle/>
          <a:p>
            <a:r>
              <a:rPr lang="en-US" sz="1600" b="1" dirty="0"/>
              <a:t>Chad Jones</a:t>
            </a:r>
          </a:p>
          <a:p>
            <a:r>
              <a:rPr lang="en-US" sz="1600" dirty="0"/>
              <a:t>City of Charleston Dept. of Homeland Security &amp; Em Management</a:t>
            </a:r>
          </a:p>
          <a:p>
            <a:endParaRPr lang="en-US" sz="1600" dirty="0"/>
          </a:p>
          <a:p>
            <a:r>
              <a:rPr lang="en-US" sz="1600" b="1" dirty="0"/>
              <a:t>Loyd Lowry</a:t>
            </a:r>
          </a:p>
          <a:p>
            <a:r>
              <a:rPr lang="en-US" sz="1600" dirty="0"/>
              <a:t>Summers Co. Em Management</a:t>
            </a:r>
          </a:p>
          <a:p>
            <a:endParaRPr lang="en-US" sz="1600" dirty="0"/>
          </a:p>
          <a:p>
            <a:r>
              <a:rPr lang="en-US" sz="1600" b="1" dirty="0"/>
              <a:t>Steve Wykoff</a:t>
            </a:r>
          </a:p>
          <a:p>
            <a:r>
              <a:rPr lang="en-US" sz="1600" dirty="0"/>
              <a:t>Upsher Co. Dept. of Homeland Security &amp; Em Management</a:t>
            </a:r>
          </a:p>
          <a:p>
            <a:endParaRPr lang="en-US" sz="1400" dirty="0"/>
          </a:p>
        </p:txBody>
      </p:sp>
    </p:spTree>
    <p:extLst>
      <p:ext uri="{BB962C8B-B14F-4D97-AF65-F5344CB8AC3E}">
        <p14:creationId xmlns:p14="http://schemas.microsoft.com/office/powerpoint/2010/main" val="19427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4DD0-54EC-4A69-6E5E-6F396118F7B0}"/>
              </a:ext>
            </a:extLst>
          </p:cNvPr>
          <p:cNvSpPr>
            <a:spLocks noGrp="1"/>
          </p:cNvSpPr>
          <p:nvPr>
            <p:ph type="title"/>
          </p:nvPr>
        </p:nvSpPr>
        <p:spPr>
          <a:xfrm>
            <a:off x="77822" y="226618"/>
            <a:ext cx="9308757" cy="971788"/>
          </a:xfrm>
        </p:spPr>
        <p:txBody>
          <a:bodyPr>
            <a:normAutofit/>
          </a:bodyPr>
          <a:lstStyle/>
          <a:p>
            <a:pPr algn="ctr"/>
            <a:r>
              <a:rPr lang="en-US" sz="5400" b="1" dirty="0">
                <a:solidFill>
                  <a:schemeClr val="bg2">
                    <a:lumMod val="60000"/>
                    <a:lumOff val="40000"/>
                  </a:schemeClr>
                </a:solidFill>
              </a:rPr>
              <a:t>4 Overarching Objectives  </a:t>
            </a:r>
          </a:p>
        </p:txBody>
      </p:sp>
      <p:sp>
        <p:nvSpPr>
          <p:cNvPr id="5" name="Content Placeholder 4">
            <a:extLst>
              <a:ext uri="{FF2B5EF4-FFF2-40B4-BE49-F238E27FC236}">
                <a16:creationId xmlns:a16="http://schemas.microsoft.com/office/drawing/2014/main" id="{0F43D27E-899E-C6C9-39DE-AE785DF54E2D}"/>
              </a:ext>
            </a:extLst>
          </p:cNvPr>
          <p:cNvSpPr txBox="1">
            <a:spLocks noGrp="1"/>
          </p:cNvSpPr>
          <p:nvPr>
            <p:ph sz="half" idx="1"/>
          </p:nvPr>
        </p:nvSpPr>
        <p:spPr>
          <a:xfrm>
            <a:off x="446861" y="1538209"/>
            <a:ext cx="8570680" cy="4308872"/>
          </a:xfrm>
          <a:prstGeom prst="rect">
            <a:avLst/>
          </a:prstGeom>
          <a:noFill/>
        </p:spPr>
        <p:txBody>
          <a:bodyPr wrap="square">
            <a:spAutoFit/>
          </a:bodyPr>
          <a:lstStyle/>
          <a:p>
            <a:r>
              <a:rPr lang="en-US" sz="1600" b="1" dirty="0">
                <a:solidFill>
                  <a:schemeClr val="bg1"/>
                </a:solidFill>
                <a:latin typeface="Century Gothic" panose="020B0502020202020204" pitchFamily="34" charset="0"/>
                <a:cs typeface="Arial" panose="020B0604020202020204" pitchFamily="34" charset="0"/>
              </a:rPr>
              <a:t>HCC(s) engage health care partners  and their executives to participate in the exercise and the After-Action Review within the HPP budget period. </a:t>
            </a:r>
          </a:p>
          <a:p>
            <a:endParaRPr lang="en-US" sz="1600" b="1" dirty="0">
              <a:solidFill>
                <a:schemeClr val="bg1"/>
              </a:solidFill>
              <a:latin typeface="Century Gothic" panose="020B0502020202020204" pitchFamily="34" charset="0"/>
              <a:cs typeface="Arial" panose="020B0604020202020204" pitchFamily="34" charset="0"/>
            </a:endParaRPr>
          </a:p>
          <a:p>
            <a:r>
              <a:rPr lang="en-US" sz="1600" b="1" dirty="0">
                <a:solidFill>
                  <a:schemeClr val="bg1"/>
                </a:solidFill>
                <a:latin typeface="Century Gothic" panose="020B0502020202020204" pitchFamily="34" charset="0"/>
                <a:cs typeface="Arial" panose="020B0604020202020204" pitchFamily="34" charset="0"/>
              </a:rPr>
              <a:t>HCC(s) demonstrate their ability to assess and meet critical resource needs (personnel, supplies, equipment, etc.) to manage patient  surge during a community-wide emergency or disaster by the end of the MRSE. </a:t>
            </a:r>
          </a:p>
          <a:p>
            <a:endParaRPr lang="en-US" sz="1600" b="1" dirty="0">
              <a:solidFill>
                <a:schemeClr val="bg1"/>
              </a:solidFill>
              <a:latin typeface="Century Gothic" panose="020B0502020202020204" pitchFamily="34" charset="0"/>
            </a:endParaRPr>
          </a:p>
          <a:p>
            <a:r>
              <a:rPr lang="en-US" sz="1600" b="1" dirty="0">
                <a:solidFill>
                  <a:schemeClr val="bg1"/>
                </a:solidFill>
                <a:latin typeface="Century Gothic" panose="020B0502020202020204" pitchFamily="34" charset="0"/>
              </a:rPr>
              <a:t>HCC(s) effectively notify HCC health care partners of an incident and facilitate ongoing information sharing during a community-wide emergency or disaster.</a:t>
            </a:r>
          </a:p>
          <a:p>
            <a:endParaRPr lang="en-US" sz="1600" b="1" dirty="0">
              <a:solidFill>
                <a:schemeClr val="bg1"/>
              </a:solidFill>
              <a:latin typeface="Century Gothic" panose="020B0502020202020204" pitchFamily="34" charset="0"/>
            </a:endParaRPr>
          </a:p>
          <a:p>
            <a:r>
              <a:rPr lang="en-US" sz="1600" b="1" dirty="0">
                <a:solidFill>
                  <a:schemeClr val="bg1"/>
                </a:solidFill>
                <a:latin typeface="Century Gothic" panose="020B0502020202020204" pitchFamily="34" charset="0"/>
              </a:rPr>
              <a:t>HCC(s) demonstrate their ability to reduce patient morbidity and mortality through appropriate patient placement during a large patient surge by assisting with the identification and coordination of available patient care resources by the end of the MRSE</a:t>
            </a:r>
          </a:p>
        </p:txBody>
      </p:sp>
    </p:spTree>
    <p:extLst>
      <p:ext uri="{BB962C8B-B14F-4D97-AF65-F5344CB8AC3E}">
        <p14:creationId xmlns:p14="http://schemas.microsoft.com/office/powerpoint/2010/main" val="2941356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FF46-D3B9-8572-AFCB-417EF26B39C6}"/>
              </a:ext>
            </a:extLst>
          </p:cNvPr>
          <p:cNvSpPr>
            <a:spLocks noGrp="1"/>
          </p:cNvSpPr>
          <p:nvPr>
            <p:ph type="title"/>
          </p:nvPr>
        </p:nvSpPr>
        <p:spPr>
          <a:xfrm>
            <a:off x="741791" y="1681122"/>
            <a:ext cx="9678988" cy="3673474"/>
          </a:xfrm>
          <a:solidFill>
            <a:srgbClr val="286D72"/>
          </a:solidFill>
        </p:spPr>
        <p:txBody>
          <a:bodyPr vert="horz" lIns="91440" tIns="45720" rIns="91440" bIns="45720" rtlCol="0" anchor="b">
            <a:normAutofit fontScale="90000"/>
          </a:bodyPr>
          <a:lstStyle/>
          <a:p>
            <a:r>
              <a:rPr lang="en-US" sz="6000" b="1" dirty="0">
                <a:solidFill>
                  <a:schemeClr val="tx2"/>
                </a:solidFill>
              </a:rPr>
              <a:t>EMS Objectives</a:t>
            </a:r>
            <a:br>
              <a:rPr lang="en-US" sz="6000" b="1" dirty="0">
                <a:solidFill>
                  <a:schemeClr val="tx2"/>
                </a:solidFill>
              </a:rPr>
            </a:br>
            <a:br>
              <a:rPr lang="en-US" sz="1800" b="1" dirty="0">
                <a:solidFill>
                  <a:schemeClr val="tx2"/>
                </a:solidFill>
              </a:rPr>
            </a:br>
            <a:br>
              <a:rPr lang="en-US" sz="1800" b="1" dirty="0">
                <a:solidFill>
                  <a:schemeClr val="tx2"/>
                </a:solidFill>
              </a:rPr>
            </a:br>
            <a:r>
              <a:rPr lang="en-US" sz="1800" b="1" dirty="0">
                <a:solidFill>
                  <a:schemeClr val="tx1"/>
                </a:solidFill>
              </a:rPr>
              <a:t>1. Within 15 minutes of the notification to activate the EOC, all staff members shall respond with the capability of responding or being unavailable. </a:t>
            </a:r>
            <a:br>
              <a:rPr lang="en-US" sz="1800" b="1" dirty="0">
                <a:solidFill>
                  <a:schemeClr val="tx1"/>
                </a:solidFill>
              </a:rPr>
            </a:br>
            <a:br>
              <a:rPr lang="en-US" sz="1800" b="1" dirty="0">
                <a:solidFill>
                  <a:schemeClr val="tx1"/>
                </a:solidFill>
              </a:rPr>
            </a:br>
            <a:br>
              <a:rPr lang="en-US" sz="1800" b="1" dirty="0">
                <a:solidFill>
                  <a:schemeClr val="tx1"/>
                </a:solidFill>
              </a:rPr>
            </a:br>
            <a:r>
              <a:rPr lang="en-US" sz="1800" b="1" dirty="0">
                <a:solidFill>
                  <a:schemeClr val="tx1"/>
                </a:solidFill>
              </a:rPr>
              <a:t>2. Within 30 minutes of an “all hands” alert for county fire departments, each department will report to the EOC with their capability to respond with the number of resources and manpower.</a:t>
            </a:r>
            <a:br>
              <a:rPr lang="en-US" sz="1800" b="1" dirty="0">
                <a:solidFill>
                  <a:schemeClr val="tx1"/>
                </a:solidFill>
              </a:rPr>
            </a:br>
            <a:br>
              <a:rPr lang="en-US" sz="1800" b="1" dirty="0">
                <a:solidFill>
                  <a:schemeClr val="tx1"/>
                </a:solidFill>
              </a:rPr>
            </a:br>
            <a:br>
              <a:rPr lang="en-US" sz="1800" b="1" dirty="0">
                <a:solidFill>
                  <a:schemeClr val="tx1"/>
                </a:solidFill>
              </a:rPr>
            </a:br>
            <a:r>
              <a:rPr lang="en-US" sz="1800" b="1" dirty="0">
                <a:solidFill>
                  <a:schemeClr val="tx1"/>
                </a:solidFill>
              </a:rPr>
              <a:t>3. EMS agency can quantify resource availability during a specified operational period during the exercise.</a:t>
            </a:r>
            <a:br>
              <a:rPr lang="en-US" sz="1800" b="1" dirty="0">
                <a:solidFill>
                  <a:schemeClr val="tx1"/>
                </a:solidFill>
              </a:rPr>
            </a:br>
            <a:br>
              <a:rPr lang="en-US" sz="1800" b="1" dirty="0">
                <a:solidFill>
                  <a:schemeClr val="tx1"/>
                </a:solidFill>
              </a:rPr>
            </a:br>
            <a:br>
              <a:rPr lang="en-US" sz="1800" b="1" dirty="0">
                <a:solidFill>
                  <a:schemeClr val="tx1"/>
                </a:solidFill>
              </a:rPr>
            </a:br>
            <a:r>
              <a:rPr lang="en-US" sz="1800" b="1" dirty="0">
                <a:solidFill>
                  <a:schemeClr val="tx1"/>
                </a:solidFill>
              </a:rPr>
              <a:t>4. Ems agency can accurately triage and determine appropriate transport modality per WVOEMS protocol during the exercise period. </a:t>
            </a:r>
            <a:br>
              <a:rPr lang="en-US" sz="1800" b="1" dirty="0">
                <a:solidFill>
                  <a:schemeClr val="tx2"/>
                </a:solidFill>
              </a:rPr>
            </a:br>
            <a:endParaRPr lang="en-US" sz="1800" b="1" dirty="0">
              <a:solidFill>
                <a:schemeClr val="tx2"/>
              </a:solidFill>
            </a:endParaRPr>
          </a:p>
        </p:txBody>
      </p:sp>
    </p:spTree>
    <p:extLst>
      <p:ext uri="{BB962C8B-B14F-4D97-AF65-F5344CB8AC3E}">
        <p14:creationId xmlns:p14="http://schemas.microsoft.com/office/powerpoint/2010/main" val="1468677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535F90DD-B5C8-DEA8-F3F4-AD6F8D32326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Close-up of held hands in hospital bed">
            <a:extLst>
              <a:ext uri="{FF2B5EF4-FFF2-40B4-BE49-F238E27FC236}">
                <a16:creationId xmlns:a16="http://schemas.microsoft.com/office/drawing/2014/main" id="{7DA0B943-F760-BD4F-336D-2AE0E269FB81}"/>
              </a:ext>
            </a:extLst>
          </p:cNvPr>
          <p:cNvPicPr>
            <a:picLocks noChangeAspect="1"/>
          </p:cNvPicPr>
          <p:nvPr/>
        </p:nvPicPr>
        <p:blipFill>
          <a:blip r:embed="rId7">
            <a:extLst>
              <a:ext uri="{28A0092B-C50C-407E-A947-70E740481C1C}">
                <a14:useLocalDpi xmlns:a14="http://schemas.microsoft.com/office/drawing/2010/main" val="0"/>
              </a:ext>
            </a:extLst>
          </a:blip>
          <a:srcRect r="-1" b="25470"/>
          <a:stretch>
            <a:fillRect/>
          </a:stretch>
        </p:blipFill>
        <p:spPr>
          <a:xfrm>
            <a:off x="305" y="0"/>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0EEFF1-1A3D-3B03-9BC3-F8DA11653805}"/>
              </a:ext>
            </a:extLst>
          </p:cNvPr>
          <p:cNvSpPr>
            <a:spLocks noGrp="1"/>
          </p:cNvSpPr>
          <p:nvPr>
            <p:ph type="title"/>
          </p:nvPr>
        </p:nvSpPr>
        <p:spPr>
          <a:xfrm>
            <a:off x="867516" y="4632931"/>
            <a:ext cx="10104590" cy="2077295"/>
          </a:xfrm>
        </p:spPr>
        <p:txBody>
          <a:bodyPr vert="horz" lIns="91440" tIns="45720" rIns="91440" bIns="45720" rtlCol="0" anchor="b">
            <a:normAutofit fontScale="90000"/>
          </a:bodyPr>
          <a:lstStyle/>
          <a:p>
            <a:pPr fontAlgn="ctr">
              <a:lnSpc>
                <a:spcPct val="90000"/>
              </a:lnSpc>
            </a:pPr>
            <a:r>
              <a:rPr lang="en-US" sz="2200" dirty="0">
                <a:solidFill>
                  <a:srgbClr val="EBEBEB"/>
                </a:solidFill>
              </a:rPr>
              <a:t>    </a:t>
            </a:r>
            <a:br>
              <a:rPr lang="en-US" sz="2200" dirty="0">
                <a:solidFill>
                  <a:srgbClr val="EBEBEB"/>
                </a:solidFill>
              </a:rPr>
            </a:br>
            <a:r>
              <a:rPr lang="en-US" sz="2200" dirty="0">
                <a:solidFill>
                  <a:srgbClr val="EBEBEB"/>
                </a:solidFill>
              </a:rPr>
              <a:t>Notify all agency staff within 30 minutes upon notification of a large-scale event. </a:t>
            </a:r>
            <a:br>
              <a:rPr lang="en-US" sz="2200" dirty="0">
                <a:solidFill>
                  <a:srgbClr val="EBEBEB"/>
                </a:solidFill>
              </a:rPr>
            </a:br>
            <a:br>
              <a:rPr lang="en-US" sz="2200" dirty="0">
                <a:solidFill>
                  <a:srgbClr val="EBEBEB"/>
                </a:solidFill>
              </a:rPr>
            </a:br>
            <a:br>
              <a:rPr lang="en-US" sz="2200" dirty="0">
                <a:solidFill>
                  <a:srgbClr val="EBEBEB"/>
                </a:solidFill>
              </a:rPr>
            </a:br>
            <a:r>
              <a:rPr lang="en-US" sz="2200" dirty="0">
                <a:solidFill>
                  <a:srgbClr val="EBEBEB"/>
                </a:solidFill>
              </a:rPr>
              <a:t> All agencies will report to the state within one hour of notification, their available  resources and any additional requests they may need</a:t>
            </a:r>
            <a:br>
              <a:rPr lang="en-US" sz="1200" dirty="0">
                <a:solidFill>
                  <a:srgbClr val="EBEBEB"/>
                </a:solidFill>
              </a:rPr>
            </a:br>
            <a:br>
              <a:rPr lang="en-US" sz="1200" dirty="0">
                <a:solidFill>
                  <a:srgbClr val="EBEBEB"/>
                </a:solidFill>
              </a:rPr>
            </a:br>
            <a:endParaRPr lang="en-US" sz="1200" dirty="0">
              <a:solidFill>
                <a:srgbClr val="EBEBEB"/>
              </a:solidFill>
            </a:endParaRPr>
          </a:p>
        </p:txBody>
      </p:sp>
      <p:sp>
        <p:nvSpPr>
          <p:cNvPr id="6" name="TextBox 5">
            <a:extLst>
              <a:ext uri="{FF2B5EF4-FFF2-40B4-BE49-F238E27FC236}">
                <a16:creationId xmlns:a16="http://schemas.microsoft.com/office/drawing/2014/main" id="{FD1233A9-8F30-46CE-6F0D-2A1ABDCFCA41}"/>
              </a:ext>
            </a:extLst>
          </p:cNvPr>
          <p:cNvSpPr txBox="1"/>
          <p:nvPr/>
        </p:nvSpPr>
        <p:spPr>
          <a:xfrm>
            <a:off x="716010" y="391312"/>
            <a:ext cx="10407602" cy="487924"/>
          </a:xfrm>
          <a:prstGeom prst="rect">
            <a:avLst/>
          </a:prstGeom>
        </p:spPr>
        <p:txBody>
          <a:bodyPr vert="horz" lIns="91440" tIns="45720" rIns="91440" bIns="45720" rtlCol="0" anchor="t">
            <a:noAutofit/>
          </a:bodyPr>
          <a:lstStyle/>
          <a:p>
            <a:pPr>
              <a:spcBef>
                <a:spcPts val="1000"/>
              </a:spcBef>
              <a:buClr>
                <a:schemeClr val="bg2">
                  <a:lumMod val="40000"/>
                  <a:lumOff val="60000"/>
                </a:schemeClr>
              </a:buClr>
              <a:buSzPct val="80000"/>
            </a:pPr>
            <a:r>
              <a:rPr lang="en-US" sz="2800" b="1" cap="all" dirty="0">
                <a:solidFill>
                  <a:schemeClr val="bg1"/>
                </a:solidFill>
                <a:latin typeface="Arial" panose="020B0604020202020204" pitchFamily="34" charset="0"/>
                <a:ea typeface="+mj-ea"/>
                <a:cs typeface="Arial" panose="020B0604020202020204" pitchFamily="34" charset="0"/>
              </a:rPr>
              <a:t>Public Health Objectives </a:t>
            </a:r>
          </a:p>
        </p:txBody>
      </p:sp>
    </p:spTree>
    <p:extLst>
      <p:ext uri="{BB962C8B-B14F-4D97-AF65-F5344CB8AC3E}">
        <p14:creationId xmlns:p14="http://schemas.microsoft.com/office/powerpoint/2010/main" val="7180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D430D4B1-AA01-4B1F-8235-C7C6D0F18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AFBA0-4784-5638-1116-A0D22BCC5151}"/>
              </a:ext>
            </a:extLst>
          </p:cNvPr>
          <p:cNvSpPr>
            <a:spLocks noGrp="1"/>
          </p:cNvSpPr>
          <p:nvPr>
            <p:ph type="title"/>
          </p:nvPr>
        </p:nvSpPr>
        <p:spPr>
          <a:xfrm>
            <a:off x="5939871" y="1325880"/>
            <a:ext cx="5604429" cy="3066507"/>
          </a:xfrm>
        </p:spPr>
        <p:txBody>
          <a:bodyPr vert="horz" lIns="91440" tIns="45720" rIns="91440" bIns="45720" rtlCol="0" anchor="b">
            <a:normAutofit/>
          </a:bodyPr>
          <a:lstStyle/>
          <a:p>
            <a:pPr>
              <a:lnSpc>
                <a:spcPct val="90000"/>
              </a:lnSpc>
            </a:pPr>
            <a:r>
              <a:rPr lang="en-US" sz="6100" b="0" i="0" kern="1200">
                <a:solidFill>
                  <a:srgbClr val="EBEBEB"/>
                </a:solidFill>
                <a:latin typeface="+mj-lt"/>
                <a:ea typeface="+mj-ea"/>
                <a:cs typeface="+mj-cs"/>
              </a:rPr>
              <a:t>Emergency Management Objectives </a:t>
            </a:r>
          </a:p>
        </p:txBody>
      </p:sp>
      <p:sp>
        <p:nvSpPr>
          <p:cNvPr id="23" name="Freeform 36">
            <a:extLst>
              <a:ext uri="{FF2B5EF4-FFF2-40B4-BE49-F238E27FC236}">
                <a16:creationId xmlns:a16="http://schemas.microsoft.com/office/drawing/2014/main" id="{3354DFA6-6453-4DEA-B13E-C2A4D4570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0355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585ADACC-B978-41CD-812C-38B46FD27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49823" cy="6858000"/>
          </a:xfrm>
          <a:custGeom>
            <a:avLst/>
            <a:gdLst>
              <a:gd name="connsiteX0" fmla="*/ 4205108 w 5549823"/>
              <a:gd name="connsiteY0" fmla="*/ 0 h 6858000"/>
              <a:gd name="connsiteX1" fmla="*/ 5548646 w 5549823"/>
              <a:gd name="connsiteY1" fmla="*/ 0 h 6858000"/>
              <a:gd name="connsiteX2" fmla="*/ 5523601 w 5549823"/>
              <a:gd name="connsiteY2" fmla="*/ 155676 h 6858000"/>
              <a:gd name="connsiteX3" fmla="*/ 5499732 w 5549823"/>
              <a:gd name="connsiteY3" fmla="*/ 310667 h 6858000"/>
              <a:gd name="connsiteX4" fmla="*/ 5476368 w 5549823"/>
              <a:gd name="connsiteY4" fmla="*/ 466344 h 6858000"/>
              <a:gd name="connsiteX5" fmla="*/ 5456365 w 5549823"/>
              <a:gd name="connsiteY5" fmla="*/ 622706 h 6858000"/>
              <a:gd name="connsiteX6" fmla="*/ 5436194 w 5549823"/>
              <a:gd name="connsiteY6" fmla="*/ 778383 h 6858000"/>
              <a:gd name="connsiteX7" fmla="*/ 5417368 w 5549823"/>
              <a:gd name="connsiteY7" fmla="*/ 934745 h 6858000"/>
              <a:gd name="connsiteX8" fmla="*/ 5401232 w 5549823"/>
              <a:gd name="connsiteY8" fmla="*/ 1089050 h 6858000"/>
              <a:gd name="connsiteX9" fmla="*/ 5385936 w 5549823"/>
              <a:gd name="connsiteY9" fmla="*/ 1245413 h 6858000"/>
              <a:gd name="connsiteX10" fmla="*/ 5371984 w 5549823"/>
              <a:gd name="connsiteY10" fmla="*/ 1401089 h 6858000"/>
              <a:gd name="connsiteX11" fmla="*/ 5359882 w 5549823"/>
              <a:gd name="connsiteY11" fmla="*/ 1554023 h 6858000"/>
              <a:gd name="connsiteX12" fmla="*/ 5347779 w 5549823"/>
              <a:gd name="connsiteY12" fmla="*/ 1709013 h 6858000"/>
              <a:gd name="connsiteX13" fmla="*/ 5337694 w 5549823"/>
              <a:gd name="connsiteY13" fmla="*/ 1861947 h 6858000"/>
              <a:gd name="connsiteX14" fmla="*/ 5329794 w 5549823"/>
              <a:gd name="connsiteY14" fmla="*/ 2014880 h 6858000"/>
              <a:gd name="connsiteX15" fmla="*/ 5321557 w 5549823"/>
              <a:gd name="connsiteY15" fmla="*/ 2167128 h 6858000"/>
              <a:gd name="connsiteX16" fmla="*/ 5314666 w 5549823"/>
              <a:gd name="connsiteY16" fmla="*/ 2318004 h 6858000"/>
              <a:gd name="connsiteX17" fmla="*/ 5309791 w 5549823"/>
              <a:gd name="connsiteY17" fmla="*/ 2467508 h 6858000"/>
              <a:gd name="connsiteX18" fmla="*/ 5305589 w 5549823"/>
              <a:gd name="connsiteY18" fmla="*/ 2617013 h 6858000"/>
              <a:gd name="connsiteX19" fmla="*/ 5301555 w 5549823"/>
              <a:gd name="connsiteY19" fmla="*/ 2765145 h 6858000"/>
              <a:gd name="connsiteX20" fmla="*/ 5299706 w 5549823"/>
              <a:gd name="connsiteY20" fmla="*/ 2911221 h 6858000"/>
              <a:gd name="connsiteX21" fmla="*/ 5297689 w 5549823"/>
              <a:gd name="connsiteY21" fmla="*/ 3057296 h 6858000"/>
              <a:gd name="connsiteX22" fmla="*/ 5296680 w 5549823"/>
              <a:gd name="connsiteY22" fmla="*/ 3201314 h 6858000"/>
              <a:gd name="connsiteX23" fmla="*/ 5297689 w 5549823"/>
              <a:gd name="connsiteY23" fmla="*/ 3343960 h 6858000"/>
              <a:gd name="connsiteX24" fmla="*/ 5297689 w 5549823"/>
              <a:gd name="connsiteY24" fmla="*/ 3485235 h 6858000"/>
              <a:gd name="connsiteX25" fmla="*/ 5299706 w 5549823"/>
              <a:gd name="connsiteY25" fmla="*/ 3625138 h 6858000"/>
              <a:gd name="connsiteX26" fmla="*/ 5302731 w 5549823"/>
              <a:gd name="connsiteY26" fmla="*/ 3762298 h 6858000"/>
              <a:gd name="connsiteX27" fmla="*/ 5305589 w 5549823"/>
              <a:gd name="connsiteY27" fmla="*/ 3898087 h 6858000"/>
              <a:gd name="connsiteX28" fmla="*/ 5308783 w 5549823"/>
              <a:gd name="connsiteY28" fmla="*/ 4031132 h 6858000"/>
              <a:gd name="connsiteX29" fmla="*/ 5313657 w 5549823"/>
              <a:gd name="connsiteY29" fmla="*/ 4163491 h 6858000"/>
              <a:gd name="connsiteX30" fmla="*/ 5318868 w 5549823"/>
              <a:gd name="connsiteY30" fmla="*/ 4293793 h 6858000"/>
              <a:gd name="connsiteX31" fmla="*/ 5323574 w 5549823"/>
              <a:gd name="connsiteY31" fmla="*/ 4421352 h 6858000"/>
              <a:gd name="connsiteX32" fmla="*/ 5336854 w 5549823"/>
              <a:gd name="connsiteY32" fmla="*/ 4670298 h 6858000"/>
              <a:gd name="connsiteX33" fmla="*/ 5350973 w 5549823"/>
              <a:gd name="connsiteY33" fmla="*/ 4908956 h 6858000"/>
              <a:gd name="connsiteX34" fmla="*/ 5365765 w 5549823"/>
              <a:gd name="connsiteY34" fmla="*/ 5138013 h 6858000"/>
              <a:gd name="connsiteX35" fmla="*/ 5382070 w 5549823"/>
              <a:gd name="connsiteY35" fmla="*/ 5354726 h 6858000"/>
              <a:gd name="connsiteX36" fmla="*/ 5399047 w 5549823"/>
              <a:gd name="connsiteY36" fmla="*/ 5561838 h 6858000"/>
              <a:gd name="connsiteX37" fmla="*/ 5417368 w 5549823"/>
              <a:gd name="connsiteY37" fmla="*/ 5753862 h 6858000"/>
              <a:gd name="connsiteX38" fmla="*/ 5435354 w 5549823"/>
              <a:gd name="connsiteY38" fmla="*/ 5934227 h 6858000"/>
              <a:gd name="connsiteX39" fmla="*/ 5453339 w 5549823"/>
              <a:gd name="connsiteY39" fmla="*/ 6100191 h 6858000"/>
              <a:gd name="connsiteX40" fmla="*/ 5470316 w 5549823"/>
              <a:gd name="connsiteY40" fmla="*/ 6252438 h 6858000"/>
              <a:gd name="connsiteX41" fmla="*/ 5486453 w 5549823"/>
              <a:gd name="connsiteY41" fmla="*/ 6387541 h 6858000"/>
              <a:gd name="connsiteX42" fmla="*/ 5501749 w 5549823"/>
              <a:gd name="connsiteY42" fmla="*/ 6509613 h 6858000"/>
              <a:gd name="connsiteX43" fmla="*/ 5514524 w 5549823"/>
              <a:gd name="connsiteY43" fmla="*/ 6612483 h 6858000"/>
              <a:gd name="connsiteX44" fmla="*/ 5526626 w 5549823"/>
              <a:gd name="connsiteY44" fmla="*/ 6698894 h 6858000"/>
              <a:gd name="connsiteX45" fmla="*/ 5543940 w 5549823"/>
              <a:gd name="connsiteY45" fmla="*/ 6817538 h 6858000"/>
              <a:gd name="connsiteX46" fmla="*/ 5549823 w 5549823"/>
              <a:gd name="connsiteY46" fmla="*/ 6858000 h 6858000"/>
              <a:gd name="connsiteX47" fmla="*/ 4644470 w 5549823"/>
              <a:gd name="connsiteY47" fmla="*/ 6858000 h 6858000"/>
              <a:gd name="connsiteX48" fmla="*/ 4644470 w 5549823"/>
              <a:gd name="connsiteY48" fmla="*/ 6858000 h 6858000"/>
              <a:gd name="connsiteX49" fmla="*/ 0 w 5549823"/>
              <a:gd name="connsiteY49" fmla="*/ 6858000 h 6858000"/>
              <a:gd name="connsiteX50" fmla="*/ 0 w 5549823"/>
              <a:gd name="connsiteY50" fmla="*/ 0 h 6858000"/>
              <a:gd name="connsiteX51" fmla="*/ 4205108 w 5549823"/>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49823" h="6858000">
                <a:moveTo>
                  <a:pt x="4205108" y="0"/>
                </a:moveTo>
                <a:lnTo>
                  <a:pt x="5548646" y="0"/>
                </a:lnTo>
                <a:lnTo>
                  <a:pt x="5523601" y="155676"/>
                </a:lnTo>
                <a:lnTo>
                  <a:pt x="5499732" y="310667"/>
                </a:lnTo>
                <a:lnTo>
                  <a:pt x="5476368" y="466344"/>
                </a:lnTo>
                <a:lnTo>
                  <a:pt x="5456365" y="622706"/>
                </a:lnTo>
                <a:lnTo>
                  <a:pt x="5436194" y="778383"/>
                </a:lnTo>
                <a:lnTo>
                  <a:pt x="5417368" y="934745"/>
                </a:lnTo>
                <a:lnTo>
                  <a:pt x="5401232" y="1089050"/>
                </a:lnTo>
                <a:lnTo>
                  <a:pt x="5385936" y="1245413"/>
                </a:lnTo>
                <a:lnTo>
                  <a:pt x="5371984" y="1401089"/>
                </a:lnTo>
                <a:lnTo>
                  <a:pt x="5359882" y="1554023"/>
                </a:lnTo>
                <a:lnTo>
                  <a:pt x="5347779" y="1709013"/>
                </a:lnTo>
                <a:lnTo>
                  <a:pt x="5337694" y="1861947"/>
                </a:lnTo>
                <a:lnTo>
                  <a:pt x="5329794" y="2014880"/>
                </a:lnTo>
                <a:lnTo>
                  <a:pt x="5321557" y="2167128"/>
                </a:lnTo>
                <a:lnTo>
                  <a:pt x="5314666" y="2318004"/>
                </a:lnTo>
                <a:lnTo>
                  <a:pt x="5309791" y="2467508"/>
                </a:lnTo>
                <a:lnTo>
                  <a:pt x="5305589" y="2617013"/>
                </a:lnTo>
                <a:lnTo>
                  <a:pt x="5301555" y="2765145"/>
                </a:lnTo>
                <a:lnTo>
                  <a:pt x="5299706" y="2911221"/>
                </a:lnTo>
                <a:lnTo>
                  <a:pt x="5297689" y="3057296"/>
                </a:lnTo>
                <a:lnTo>
                  <a:pt x="5296680" y="3201314"/>
                </a:lnTo>
                <a:lnTo>
                  <a:pt x="5297689" y="3343960"/>
                </a:lnTo>
                <a:lnTo>
                  <a:pt x="5297689" y="3485235"/>
                </a:lnTo>
                <a:lnTo>
                  <a:pt x="5299706" y="3625138"/>
                </a:lnTo>
                <a:lnTo>
                  <a:pt x="5302731" y="3762298"/>
                </a:lnTo>
                <a:lnTo>
                  <a:pt x="5305589" y="3898087"/>
                </a:lnTo>
                <a:lnTo>
                  <a:pt x="5308783" y="4031132"/>
                </a:lnTo>
                <a:lnTo>
                  <a:pt x="5313657" y="4163491"/>
                </a:lnTo>
                <a:lnTo>
                  <a:pt x="5318868" y="4293793"/>
                </a:lnTo>
                <a:lnTo>
                  <a:pt x="5323574" y="4421352"/>
                </a:lnTo>
                <a:lnTo>
                  <a:pt x="5336854" y="4670298"/>
                </a:lnTo>
                <a:lnTo>
                  <a:pt x="5350973" y="4908956"/>
                </a:lnTo>
                <a:lnTo>
                  <a:pt x="5365765" y="5138013"/>
                </a:lnTo>
                <a:lnTo>
                  <a:pt x="5382070" y="5354726"/>
                </a:lnTo>
                <a:lnTo>
                  <a:pt x="5399047" y="5561838"/>
                </a:lnTo>
                <a:lnTo>
                  <a:pt x="5417368" y="5753862"/>
                </a:lnTo>
                <a:lnTo>
                  <a:pt x="5435354" y="5934227"/>
                </a:lnTo>
                <a:lnTo>
                  <a:pt x="5453339" y="6100191"/>
                </a:lnTo>
                <a:lnTo>
                  <a:pt x="5470316" y="6252438"/>
                </a:lnTo>
                <a:lnTo>
                  <a:pt x="5486453" y="6387541"/>
                </a:lnTo>
                <a:lnTo>
                  <a:pt x="5501749" y="6509613"/>
                </a:lnTo>
                <a:lnTo>
                  <a:pt x="5514524" y="6612483"/>
                </a:lnTo>
                <a:lnTo>
                  <a:pt x="5526626" y="6698894"/>
                </a:lnTo>
                <a:lnTo>
                  <a:pt x="5543940" y="6817538"/>
                </a:lnTo>
                <a:lnTo>
                  <a:pt x="5549823" y="6858000"/>
                </a:lnTo>
                <a:lnTo>
                  <a:pt x="4644470" y="6858000"/>
                </a:lnTo>
                <a:lnTo>
                  <a:pt x="4644470" y="6858000"/>
                </a:lnTo>
                <a:lnTo>
                  <a:pt x="0" y="6858000"/>
                </a:lnTo>
                <a:lnTo>
                  <a:pt x="0" y="0"/>
                </a:lnTo>
                <a:lnTo>
                  <a:pt x="420510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27114C93-446E-4342-B0E4-565235060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Table 3">
            <a:extLst>
              <a:ext uri="{FF2B5EF4-FFF2-40B4-BE49-F238E27FC236}">
                <a16:creationId xmlns:a16="http://schemas.microsoft.com/office/drawing/2014/main" id="{F37360FB-BCC7-CB52-7654-09AB957DD8B2}"/>
              </a:ext>
            </a:extLst>
          </p:cNvPr>
          <p:cNvGraphicFramePr>
            <a:graphicFrameLocks noGrp="1"/>
          </p:cNvGraphicFramePr>
          <p:nvPr>
            <p:extLst>
              <p:ext uri="{D42A27DB-BD31-4B8C-83A1-F6EECF244321}">
                <p14:modId xmlns:p14="http://schemas.microsoft.com/office/powerpoint/2010/main" val="2101722552"/>
              </p:ext>
            </p:extLst>
          </p:nvPr>
        </p:nvGraphicFramePr>
        <p:xfrm>
          <a:off x="528762" y="706582"/>
          <a:ext cx="4052838" cy="5305112"/>
        </p:xfrm>
        <a:graphic>
          <a:graphicData uri="http://schemas.openxmlformats.org/drawingml/2006/table">
            <a:tbl>
              <a:tblPr>
                <a:tableStyleId>{5C22544A-7EE6-4342-B048-85BDC9FD1C3A}</a:tableStyleId>
              </a:tblPr>
              <a:tblGrid>
                <a:gridCol w="4052838">
                  <a:extLst>
                    <a:ext uri="{9D8B030D-6E8A-4147-A177-3AD203B41FA5}">
                      <a16:colId xmlns:a16="http://schemas.microsoft.com/office/drawing/2014/main" val="542141763"/>
                    </a:ext>
                  </a:extLst>
                </a:gridCol>
              </a:tblGrid>
              <a:tr h="5305112">
                <a:tc>
                  <a:txBody>
                    <a:bodyPr/>
                    <a:lstStyle/>
                    <a:p>
                      <a:pPr marL="0" indent="0" algn="l"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l"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r>
                        <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rPr>
                        <a:t>     Notify relevant agencies (not first responders, but EPA, EMD) of an emergency event within 25 minutes of the initial notification from the 911 center. </a:t>
                      </a: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r>
                        <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rPr>
                        <a:t>     Assess how well emergency management communicates and coordinates with other emergency response agencies using WebEOC (or another system you use such as cell phones, email etc.) during a multi-jurisdictional incident to improve situation awareness and decision making. </a:t>
                      </a: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r>
                        <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rPr>
                        <a:t>    Within 15 minutes of the order to activate the EOC, all staff members shall respond with the capability of responding or being unavailable.</a:t>
                      </a: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endPar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endParaRPr>
                    </a:p>
                    <a:p>
                      <a:pPr marL="0" indent="0" algn="ctr" fontAlgn="b">
                        <a:buFont typeface="+mj-lt"/>
                        <a:buNone/>
                      </a:pPr>
                      <a:r>
                        <a:rPr lang="en-US" sz="1200" b="1" i="0" u="none" strike="noStrike" dirty="0">
                          <a:solidFill>
                            <a:schemeClr val="bg2">
                              <a:lumMod val="60000"/>
                              <a:lumOff val="40000"/>
                            </a:schemeClr>
                          </a:solidFill>
                          <a:effectLst/>
                          <a:latin typeface="Arial" panose="020B0604020202020204" pitchFamily="34" charset="0"/>
                          <a:cs typeface="Arial" panose="020B0604020202020204" pitchFamily="34" charset="0"/>
                        </a:rPr>
                        <a:t>     Within 30 minutes of an “all hands” alert for county fire departments, each department will report to the EOC with their capability to respond with the number of resources and manpower.</a:t>
                      </a:r>
                    </a:p>
                    <a:p>
                      <a:pPr marL="0" indent="0" algn="l" fontAlgn="b">
                        <a:buFont typeface="+mj-lt"/>
                        <a:buNone/>
                      </a:pPr>
                      <a:endParaRPr lang="en-US" sz="1200" b="1" i="0" u="none" strike="noStrike" dirty="0">
                        <a:solidFill>
                          <a:schemeClr val="bg2">
                            <a:lumMod val="60000"/>
                            <a:lumOff val="40000"/>
                          </a:schemeClr>
                        </a:solidFill>
                        <a:effectLst/>
                        <a:latin typeface="+mj-lt"/>
                      </a:endParaRPr>
                    </a:p>
                    <a:p>
                      <a:pPr marL="0" indent="0" algn="l" fontAlgn="b">
                        <a:buFont typeface="+mj-lt"/>
                        <a:buNone/>
                      </a:pPr>
                      <a:r>
                        <a:rPr lang="en-US" sz="1200" b="1" i="0" u="none" strike="noStrike" dirty="0">
                          <a:solidFill>
                            <a:schemeClr val="bg2">
                              <a:lumMod val="60000"/>
                              <a:lumOff val="40000"/>
                            </a:schemeClr>
                          </a:solidFill>
                          <a:effectLst/>
                          <a:latin typeface="+mj-lt"/>
                        </a:rPr>
                        <a:t> </a:t>
                      </a:r>
                      <a:r>
                        <a:rPr lang="en-US" sz="1200" b="1" i="0" u="none" strike="noStrike" dirty="0">
                          <a:solidFill>
                            <a:schemeClr val="tx1"/>
                          </a:solidFill>
                          <a:effectLst/>
                          <a:latin typeface="+mj-lt"/>
                        </a:rPr>
                        <a:t>manpower.</a:t>
                      </a:r>
                    </a:p>
                  </a:txBody>
                  <a:tcPr marL="8189" marR="8189" marT="8189" marB="0" anchor="b">
                    <a:solidFill>
                      <a:schemeClr val="tx1"/>
                    </a:solidFill>
                  </a:tcPr>
                </a:tc>
                <a:extLst>
                  <a:ext uri="{0D108BD9-81ED-4DB2-BD59-A6C34878D82A}">
                    <a16:rowId xmlns:a16="http://schemas.microsoft.com/office/drawing/2014/main" val="2580465939"/>
                  </a:ext>
                </a:extLst>
              </a:tr>
            </a:tbl>
          </a:graphicData>
        </a:graphic>
      </p:graphicFrame>
    </p:spTree>
    <p:extLst>
      <p:ext uri="{BB962C8B-B14F-4D97-AF65-F5344CB8AC3E}">
        <p14:creationId xmlns:p14="http://schemas.microsoft.com/office/powerpoint/2010/main" val="3243680866"/>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1469</TotalTime>
  <Words>1915</Words>
  <Application>Microsoft Office PowerPoint</Application>
  <PresentationFormat>Widescreen</PresentationFormat>
  <Paragraphs>234</Paragraphs>
  <Slides>26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ADLaM Display</vt:lpstr>
      <vt:lpstr>Aharoni</vt:lpstr>
      <vt:lpstr>Aptos</vt:lpstr>
      <vt:lpstr>Arial</vt:lpstr>
      <vt:lpstr>Century Gothic</vt:lpstr>
      <vt:lpstr>Congenial Light</vt:lpstr>
      <vt:lpstr>Garamond</vt:lpstr>
      <vt:lpstr>Noto Sans</vt:lpstr>
      <vt:lpstr>Wingdings 3</vt:lpstr>
      <vt:lpstr>Ion</vt:lpstr>
      <vt:lpstr>Welcome to Evaluator Training </vt:lpstr>
      <vt:lpstr>Lisa Green  Exercise and Training Coordinator  Healthcare Education Foundation of WV/WVHA lgreen@hefwv.org 304-206-1170</vt:lpstr>
      <vt:lpstr>MRSE  stands for Medical Response and Surge Exercise</vt:lpstr>
      <vt:lpstr>HCC MRSE Requirements </vt:lpstr>
      <vt:lpstr>PowerPoint Presentation</vt:lpstr>
      <vt:lpstr>4 Overarching Objectives  </vt:lpstr>
      <vt:lpstr>EMS Objectives   1. Within 15 minutes of the notification to activate the EOC, all staff members shall respond with the capability of responding or being unavailable.    2. Within 30 minutes of an “all hands” alert for county fire departments, each department will report to the EOC with their capability to respond with the number of resources and manpower.   3. EMS agency can quantify resource availability during a specified operational period during the exercise.   4. Ems agency can accurately triage and determine appropriate transport modality per WVOEMS protocol during the exercise period.  </vt:lpstr>
      <vt:lpstr>     Notify all agency staff within 30 minutes upon notification of a large-scale event.     All agencies will report to the state within one hour of notification, their available  resources and any additional requests they may need  </vt:lpstr>
      <vt:lpstr>Emergency Management Objectives </vt:lpstr>
      <vt:lpstr> </vt:lpstr>
      <vt:lpstr>    1. Assess the medical supplies you have on-hand within 1 hour of request to support efforts to treat flood victims in local hospitals.        2. Assess and report the number of staff available within 1 hour of request  to triage and/or treat flood victims at local hospitals.       3. Report within 1 hour, the number of available and staffed in-patient beds that your facility can treat upon request from a local hospital.   </vt:lpstr>
      <vt:lpstr>PowerPoint Presentation</vt:lpstr>
      <vt:lpstr>Dialysis Objectives</vt:lpstr>
      <vt:lpstr>PowerPoint Presentation</vt:lpstr>
      <vt:lpstr>PowerPoint Presentation</vt:lpstr>
      <vt:lpstr>PowerPoint Presentation</vt:lpstr>
      <vt:lpstr>PowerPoint Presentation</vt:lpstr>
      <vt:lpstr>PowerPoint Presentation</vt:lpstr>
      <vt:lpstr>PowerPoint Presentation</vt:lpstr>
      <vt:lpstr>General things on the MRSE website </vt:lpstr>
      <vt:lpstr>Evaluator Forms </vt:lpstr>
      <vt:lpstr>Important times to remember:  7:30am   –      Arrive in command center and set up your laptop 8:30am   –      Briefing on Zoom: Facilitators are responsible for this 9:00am   –      Start-Ex Noon       -      Debrief on Zoom: Facilitators are responsible for this April 14th  –     All Evaluation forms are due on MRSE Website  May 7th  –     After Action Review Meeting  June 15-19 –  AAR report due out this week</vt:lpstr>
      <vt:lpstr>Evaluator Forms Due  HCC North - Monday, April 14, 2026   HCC South – Friday, April 24, 2026  </vt:lpstr>
      <vt:lpstr>Of Note:</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Green</dc:creator>
  <cp:lastModifiedBy>Lisa Green</cp:lastModifiedBy>
  <cp:revision>42</cp:revision>
  <dcterms:created xsi:type="dcterms:W3CDTF">2025-02-28T20:46:27Z</dcterms:created>
  <dcterms:modified xsi:type="dcterms:W3CDTF">2026-04-02T18:02:30Z</dcterms:modified>
</cp:coreProperties>
</file>