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sldIdLst>
    <p:sldId id="256" r:id="rId2"/>
    <p:sldId id="301" r:id="rId3"/>
    <p:sldId id="268" r:id="rId4"/>
    <p:sldId id="269" r:id="rId5"/>
    <p:sldId id="284" r:id="rId6"/>
    <p:sldId id="270" r:id="rId7"/>
    <p:sldId id="271" r:id="rId8"/>
    <p:sldId id="294" r:id="rId9"/>
    <p:sldId id="273" r:id="rId10"/>
    <p:sldId id="272" r:id="rId11"/>
    <p:sldId id="295" r:id="rId12"/>
    <p:sldId id="296" r:id="rId13"/>
    <p:sldId id="298" r:id="rId14"/>
    <p:sldId id="283" r:id="rId15"/>
    <p:sldId id="289" r:id="rId16"/>
    <p:sldId id="290" r:id="rId17"/>
    <p:sldId id="291" r:id="rId18"/>
    <p:sldId id="292" r:id="rId19"/>
    <p:sldId id="293" r:id="rId20"/>
    <p:sldId id="257" r:id="rId21"/>
    <p:sldId id="279" r:id="rId22"/>
    <p:sldId id="281" r:id="rId23"/>
    <p:sldId id="275" r:id="rId24"/>
    <p:sldId id="299" r:id="rId25"/>
    <p:sldId id="302" r:id="rId26"/>
    <p:sldId id="285" r:id="rId27"/>
    <p:sldId id="30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A7D7"/>
    <a:srgbClr val="0066FF"/>
    <a:srgbClr val="FFCC99"/>
    <a:srgbClr val="C39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105" d="100"/>
          <a:sy n="105"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AAE31-6D9F-47DB-8753-9C14A3D02154}"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F4B8E028-BCBC-413D-955D-DA432E8E8F38}">
      <dgm:prSet custT="1"/>
      <dgm:spPr/>
      <dgm:t>
        <a:bodyPr/>
        <a:lstStyle/>
        <a:p>
          <a:r>
            <a:rPr lang="en-US" sz="1400" dirty="0"/>
            <a:t>Plan, execute, evaluate, and report the findings and outcomes of a realistic medical surge exercise to improve the response readiness of health care partners in their jurisdiction. </a:t>
          </a:r>
        </a:p>
      </dgm:t>
    </dgm:pt>
    <dgm:pt modelId="{78E68624-C9EC-4410-A802-E8EC0CDD0FE2}" type="parTrans" cxnId="{AE8DD052-A9F8-4260-93AC-5B0715D6EAA1}">
      <dgm:prSet/>
      <dgm:spPr/>
      <dgm:t>
        <a:bodyPr/>
        <a:lstStyle/>
        <a:p>
          <a:endParaRPr lang="en-US"/>
        </a:p>
      </dgm:t>
    </dgm:pt>
    <dgm:pt modelId="{AB15FF90-B8A9-4BE5-9C84-B1632DA835B8}" type="sibTrans" cxnId="{AE8DD052-A9F8-4260-93AC-5B0715D6EAA1}">
      <dgm:prSet phldrT="1" phldr="0"/>
      <dgm:spPr/>
      <dgm:t>
        <a:bodyPr/>
        <a:lstStyle/>
        <a:p>
          <a:r>
            <a:rPr lang="en-US"/>
            <a:t>1</a:t>
          </a:r>
        </a:p>
      </dgm:t>
    </dgm:pt>
    <dgm:pt modelId="{A6829DDC-00F1-4852-9064-4E9999A0A8A0}">
      <dgm:prSet custT="1"/>
      <dgm:spPr/>
      <dgm:t>
        <a:bodyPr/>
        <a:lstStyle/>
        <a:p>
          <a:r>
            <a:rPr lang="en-US" sz="1400" dirty="0"/>
            <a:t>Document actions or activities to identify areas of improvement and develop meaningful corrective actions.  </a:t>
          </a:r>
        </a:p>
      </dgm:t>
    </dgm:pt>
    <dgm:pt modelId="{F6190AA4-2B78-4394-ACA1-3072C7C9A98E}" type="parTrans" cxnId="{FFFD7C0E-1135-41A5-BEC0-326469403905}">
      <dgm:prSet/>
      <dgm:spPr/>
      <dgm:t>
        <a:bodyPr/>
        <a:lstStyle/>
        <a:p>
          <a:endParaRPr lang="en-US"/>
        </a:p>
      </dgm:t>
    </dgm:pt>
    <dgm:pt modelId="{558A04E5-11CB-4B4C-BC3D-B21AF255CD4E}" type="sibTrans" cxnId="{FFFD7C0E-1135-41A5-BEC0-326469403905}">
      <dgm:prSet phldrT="2" phldr="0"/>
      <dgm:spPr/>
      <dgm:t>
        <a:bodyPr/>
        <a:lstStyle/>
        <a:p>
          <a:r>
            <a:rPr lang="en-US"/>
            <a:t>2</a:t>
          </a:r>
        </a:p>
      </dgm:t>
    </dgm:pt>
    <dgm:pt modelId="{AFA4A109-88A2-4816-A007-C53439DA5AC0}">
      <dgm:prSet custT="1"/>
      <dgm:spPr/>
      <dgm:t>
        <a:bodyPr/>
        <a:lstStyle/>
        <a:p>
          <a:r>
            <a:rPr lang="en-US" sz="1400" dirty="0"/>
            <a:t>Build new partnerships and strengthen existing ones with organizations across our health care response partners and emergency response communities to improve communication and coordination during future emergencies and disasters</a:t>
          </a:r>
          <a:r>
            <a:rPr lang="en-US" sz="1200" dirty="0"/>
            <a:t>.</a:t>
          </a:r>
        </a:p>
      </dgm:t>
    </dgm:pt>
    <dgm:pt modelId="{CA5A4C32-AA99-47D6-941E-D51AAF8EB7BA}" type="parTrans" cxnId="{847DAD37-3A4E-45A9-9C7E-7685B22A80DD}">
      <dgm:prSet/>
      <dgm:spPr/>
      <dgm:t>
        <a:bodyPr/>
        <a:lstStyle/>
        <a:p>
          <a:endParaRPr lang="en-US"/>
        </a:p>
      </dgm:t>
    </dgm:pt>
    <dgm:pt modelId="{7577550B-A38C-4BB3-9A95-71A74F847236}" type="sibTrans" cxnId="{847DAD37-3A4E-45A9-9C7E-7685B22A80DD}">
      <dgm:prSet phldrT="3" phldr="0"/>
      <dgm:spPr/>
      <dgm:t>
        <a:bodyPr/>
        <a:lstStyle/>
        <a:p>
          <a:r>
            <a:rPr lang="en-US"/>
            <a:t>3</a:t>
          </a:r>
        </a:p>
      </dgm:t>
    </dgm:pt>
    <dgm:pt modelId="{A5BA3338-9E2D-478D-AD63-0D19E7F537A3}" type="pres">
      <dgm:prSet presAssocID="{747AAE31-6D9F-47DB-8753-9C14A3D02154}" presName="Name0" presStyleCnt="0">
        <dgm:presLayoutVars>
          <dgm:animLvl val="lvl"/>
          <dgm:resizeHandles val="exact"/>
        </dgm:presLayoutVars>
      </dgm:prSet>
      <dgm:spPr/>
    </dgm:pt>
    <dgm:pt modelId="{6DD5C787-1026-4F91-8ED1-7ED01A1A774A}" type="pres">
      <dgm:prSet presAssocID="{F4B8E028-BCBC-413D-955D-DA432E8E8F38}" presName="compositeNode" presStyleCnt="0">
        <dgm:presLayoutVars>
          <dgm:bulletEnabled val="1"/>
        </dgm:presLayoutVars>
      </dgm:prSet>
      <dgm:spPr/>
    </dgm:pt>
    <dgm:pt modelId="{995E90A7-F218-4977-B8E7-16E0512BC3D5}" type="pres">
      <dgm:prSet presAssocID="{F4B8E028-BCBC-413D-955D-DA432E8E8F38}" presName="bgRect" presStyleLbl="bgAccFollowNode1" presStyleIdx="0" presStyleCnt="3"/>
      <dgm:spPr/>
    </dgm:pt>
    <dgm:pt modelId="{4C456BA9-FBA6-4EBD-BF60-9C5DB98AFDAA}" type="pres">
      <dgm:prSet presAssocID="{AB15FF90-B8A9-4BE5-9C84-B1632DA835B8}" presName="sibTransNodeCircle" presStyleLbl="alignNode1" presStyleIdx="0" presStyleCnt="6">
        <dgm:presLayoutVars>
          <dgm:chMax val="0"/>
          <dgm:bulletEnabled/>
        </dgm:presLayoutVars>
      </dgm:prSet>
      <dgm:spPr/>
    </dgm:pt>
    <dgm:pt modelId="{D571CCFE-4388-47E2-979E-09BA42BAD54F}" type="pres">
      <dgm:prSet presAssocID="{F4B8E028-BCBC-413D-955D-DA432E8E8F38}" presName="bottomLine" presStyleLbl="alignNode1" presStyleIdx="1" presStyleCnt="6">
        <dgm:presLayoutVars/>
      </dgm:prSet>
      <dgm:spPr/>
    </dgm:pt>
    <dgm:pt modelId="{754BF7A4-C637-463C-9109-98AC94EEA8B5}" type="pres">
      <dgm:prSet presAssocID="{F4B8E028-BCBC-413D-955D-DA432E8E8F38}" presName="nodeText" presStyleLbl="bgAccFollowNode1" presStyleIdx="0" presStyleCnt="3">
        <dgm:presLayoutVars>
          <dgm:bulletEnabled val="1"/>
        </dgm:presLayoutVars>
      </dgm:prSet>
      <dgm:spPr/>
    </dgm:pt>
    <dgm:pt modelId="{23DA8756-D62E-4369-891A-210A4F8E1A77}" type="pres">
      <dgm:prSet presAssocID="{AB15FF90-B8A9-4BE5-9C84-B1632DA835B8}" presName="sibTrans" presStyleCnt="0"/>
      <dgm:spPr/>
    </dgm:pt>
    <dgm:pt modelId="{8A484952-7AA9-44A8-8191-6BFC918A65F5}" type="pres">
      <dgm:prSet presAssocID="{A6829DDC-00F1-4852-9064-4E9999A0A8A0}" presName="compositeNode" presStyleCnt="0">
        <dgm:presLayoutVars>
          <dgm:bulletEnabled val="1"/>
        </dgm:presLayoutVars>
      </dgm:prSet>
      <dgm:spPr/>
    </dgm:pt>
    <dgm:pt modelId="{76FA9BD8-714A-4275-BBC6-377D0EA736C5}" type="pres">
      <dgm:prSet presAssocID="{A6829DDC-00F1-4852-9064-4E9999A0A8A0}" presName="bgRect" presStyleLbl="bgAccFollowNode1" presStyleIdx="1" presStyleCnt="3"/>
      <dgm:spPr/>
    </dgm:pt>
    <dgm:pt modelId="{84BA2683-E11B-418B-8FDA-A6F3E2D7E500}" type="pres">
      <dgm:prSet presAssocID="{558A04E5-11CB-4B4C-BC3D-B21AF255CD4E}" presName="sibTransNodeCircle" presStyleLbl="alignNode1" presStyleIdx="2" presStyleCnt="6">
        <dgm:presLayoutVars>
          <dgm:chMax val="0"/>
          <dgm:bulletEnabled/>
        </dgm:presLayoutVars>
      </dgm:prSet>
      <dgm:spPr/>
    </dgm:pt>
    <dgm:pt modelId="{315638A7-3D95-4D18-A42C-C8EE045DE36D}" type="pres">
      <dgm:prSet presAssocID="{A6829DDC-00F1-4852-9064-4E9999A0A8A0}" presName="bottomLine" presStyleLbl="alignNode1" presStyleIdx="3" presStyleCnt="6">
        <dgm:presLayoutVars/>
      </dgm:prSet>
      <dgm:spPr/>
    </dgm:pt>
    <dgm:pt modelId="{E5FC7B01-9A8A-4B97-A41F-A9A178F1B15B}" type="pres">
      <dgm:prSet presAssocID="{A6829DDC-00F1-4852-9064-4E9999A0A8A0}" presName="nodeText" presStyleLbl="bgAccFollowNode1" presStyleIdx="1" presStyleCnt="3">
        <dgm:presLayoutVars>
          <dgm:bulletEnabled val="1"/>
        </dgm:presLayoutVars>
      </dgm:prSet>
      <dgm:spPr/>
    </dgm:pt>
    <dgm:pt modelId="{F0A6375B-9977-4209-9673-E2A3591987B6}" type="pres">
      <dgm:prSet presAssocID="{558A04E5-11CB-4B4C-BC3D-B21AF255CD4E}" presName="sibTrans" presStyleCnt="0"/>
      <dgm:spPr/>
    </dgm:pt>
    <dgm:pt modelId="{B9969F8D-40C7-4BB7-A5B9-89ED02D2B5C8}" type="pres">
      <dgm:prSet presAssocID="{AFA4A109-88A2-4816-A007-C53439DA5AC0}" presName="compositeNode" presStyleCnt="0">
        <dgm:presLayoutVars>
          <dgm:bulletEnabled val="1"/>
        </dgm:presLayoutVars>
      </dgm:prSet>
      <dgm:spPr/>
    </dgm:pt>
    <dgm:pt modelId="{8F8FC711-D5A1-4D23-95AC-9F80B3A6495D}" type="pres">
      <dgm:prSet presAssocID="{AFA4A109-88A2-4816-A007-C53439DA5AC0}" presName="bgRect" presStyleLbl="bgAccFollowNode1" presStyleIdx="2" presStyleCnt="3"/>
      <dgm:spPr/>
    </dgm:pt>
    <dgm:pt modelId="{45BCC6A8-2B0F-4AE8-AA89-232BCE679828}" type="pres">
      <dgm:prSet presAssocID="{7577550B-A38C-4BB3-9A95-71A74F847236}" presName="sibTransNodeCircle" presStyleLbl="alignNode1" presStyleIdx="4" presStyleCnt="6">
        <dgm:presLayoutVars>
          <dgm:chMax val="0"/>
          <dgm:bulletEnabled/>
        </dgm:presLayoutVars>
      </dgm:prSet>
      <dgm:spPr/>
    </dgm:pt>
    <dgm:pt modelId="{DB83FE78-9318-481F-B660-917482D3B2FA}" type="pres">
      <dgm:prSet presAssocID="{AFA4A109-88A2-4816-A007-C53439DA5AC0}" presName="bottomLine" presStyleLbl="alignNode1" presStyleIdx="5" presStyleCnt="6">
        <dgm:presLayoutVars/>
      </dgm:prSet>
      <dgm:spPr/>
    </dgm:pt>
    <dgm:pt modelId="{9C48299E-861F-4E70-8F80-98E7C1A9F67C}" type="pres">
      <dgm:prSet presAssocID="{AFA4A109-88A2-4816-A007-C53439DA5AC0}" presName="nodeText" presStyleLbl="bgAccFollowNode1" presStyleIdx="2" presStyleCnt="3">
        <dgm:presLayoutVars>
          <dgm:bulletEnabled val="1"/>
        </dgm:presLayoutVars>
      </dgm:prSet>
      <dgm:spPr/>
    </dgm:pt>
  </dgm:ptLst>
  <dgm:cxnLst>
    <dgm:cxn modelId="{FFFD7C0E-1135-41A5-BEC0-326469403905}" srcId="{747AAE31-6D9F-47DB-8753-9C14A3D02154}" destId="{A6829DDC-00F1-4852-9064-4E9999A0A8A0}" srcOrd="1" destOrd="0" parTransId="{F6190AA4-2B78-4394-ACA1-3072C7C9A98E}" sibTransId="{558A04E5-11CB-4B4C-BC3D-B21AF255CD4E}"/>
    <dgm:cxn modelId="{847DAD37-3A4E-45A9-9C7E-7685B22A80DD}" srcId="{747AAE31-6D9F-47DB-8753-9C14A3D02154}" destId="{AFA4A109-88A2-4816-A007-C53439DA5AC0}" srcOrd="2" destOrd="0" parTransId="{CA5A4C32-AA99-47D6-941E-D51AAF8EB7BA}" sibTransId="{7577550B-A38C-4BB3-9A95-71A74F847236}"/>
    <dgm:cxn modelId="{0BF16D3D-162C-4E4C-83AF-D23C987B7096}" type="presOf" srcId="{A6829DDC-00F1-4852-9064-4E9999A0A8A0}" destId="{E5FC7B01-9A8A-4B97-A41F-A9A178F1B15B}" srcOrd="1" destOrd="0" presId="urn:microsoft.com/office/officeart/2016/7/layout/BasicLinearProcessNumbered"/>
    <dgm:cxn modelId="{C4908A70-5419-4E53-8F94-F910612D2CCA}" type="presOf" srcId="{558A04E5-11CB-4B4C-BC3D-B21AF255CD4E}" destId="{84BA2683-E11B-418B-8FDA-A6F3E2D7E500}" srcOrd="0" destOrd="0" presId="urn:microsoft.com/office/officeart/2016/7/layout/BasicLinearProcessNumbered"/>
    <dgm:cxn modelId="{AE8DD052-A9F8-4260-93AC-5B0715D6EAA1}" srcId="{747AAE31-6D9F-47DB-8753-9C14A3D02154}" destId="{F4B8E028-BCBC-413D-955D-DA432E8E8F38}" srcOrd="0" destOrd="0" parTransId="{78E68624-C9EC-4410-A802-E8EC0CDD0FE2}" sibTransId="{AB15FF90-B8A9-4BE5-9C84-B1632DA835B8}"/>
    <dgm:cxn modelId="{996B447A-F674-4850-9BCF-33BDA7E41D32}" type="presOf" srcId="{A6829DDC-00F1-4852-9064-4E9999A0A8A0}" destId="{76FA9BD8-714A-4275-BBC6-377D0EA736C5}" srcOrd="0" destOrd="0" presId="urn:microsoft.com/office/officeart/2016/7/layout/BasicLinearProcessNumbered"/>
    <dgm:cxn modelId="{70CA177F-AC79-47DA-A6F6-B84AD2A0B813}" type="presOf" srcId="{F4B8E028-BCBC-413D-955D-DA432E8E8F38}" destId="{995E90A7-F218-4977-B8E7-16E0512BC3D5}" srcOrd="0" destOrd="0" presId="urn:microsoft.com/office/officeart/2016/7/layout/BasicLinearProcessNumbered"/>
    <dgm:cxn modelId="{AC972B9F-B3DF-4395-9CE6-E5F57E67B4E3}" type="presOf" srcId="{F4B8E028-BCBC-413D-955D-DA432E8E8F38}" destId="{754BF7A4-C637-463C-9109-98AC94EEA8B5}" srcOrd="1" destOrd="0" presId="urn:microsoft.com/office/officeart/2016/7/layout/BasicLinearProcessNumbered"/>
    <dgm:cxn modelId="{82204AA0-EBA7-423B-ADF5-BF7215749B79}" type="presOf" srcId="{AB15FF90-B8A9-4BE5-9C84-B1632DA835B8}" destId="{4C456BA9-FBA6-4EBD-BF60-9C5DB98AFDAA}" srcOrd="0" destOrd="0" presId="urn:microsoft.com/office/officeart/2016/7/layout/BasicLinearProcessNumbered"/>
    <dgm:cxn modelId="{3A3E49B5-065C-4944-A957-3130E57E5444}" type="presOf" srcId="{AFA4A109-88A2-4816-A007-C53439DA5AC0}" destId="{8F8FC711-D5A1-4D23-95AC-9F80B3A6495D}" srcOrd="0" destOrd="0" presId="urn:microsoft.com/office/officeart/2016/7/layout/BasicLinearProcessNumbered"/>
    <dgm:cxn modelId="{A3CEADBB-5A50-4552-8AB9-7D4BE9A2FBF7}" type="presOf" srcId="{7577550B-A38C-4BB3-9A95-71A74F847236}" destId="{45BCC6A8-2B0F-4AE8-AA89-232BCE679828}" srcOrd="0" destOrd="0" presId="urn:microsoft.com/office/officeart/2016/7/layout/BasicLinearProcessNumbered"/>
    <dgm:cxn modelId="{A75F2CCB-0FCE-406F-AF69-44E0B66B4AEC}" type="presOf" srcId="{AFA4A109-88A2-4816-A007-C53439DA5AC0}" destId="{9C48299E-861F-4E70-8F80-98E7C1A9F67C}" srcOrd="1" destOrd="0" presId="urn:microsoft.com/office/officeart/2016/7/layout/BasicLinearProcessNumbered"/>
    <dgm:cxn modelId="{3D065BCB-9245-4211-AC1A-333B7898845F}" type="presOf" srcId="{747AAE31-6D9F-47DB-8753-9C14A3D02154}" destId="{A5BA3338-9E2D-478D-AD63-0D19E7F537A3}" srcOrd="0" destOrd="0" presId="urn:microsoft.com/office/officeart/2016/7/layout/BasicLinearProcessNumbered"/>
    <dgm:cxn modelId="{381D7468-DA86-4ABA-9CED-5C9525212E8E}" type="presParOf" srcId="{A5BA3338-9E2D-478D-AD63-0D19E7F537A3}" destId="{6DD5C787-1026-4F91-8ED1-7ED01A1A774A}" srcOrd="0" destOrd="0" presId="urn:microsoft.com/office/officeart/2016/7/layout/BasicLinearProcessNumbered"/>
    <dgm:cxn modelId="{994C7AEA-0E9B-4F96-952E-0DD822C4B97A}" type="presParOf" srcId="{6DD5C787-1026-4F91-8ED1-7ED01A1A774A}" destId="{995E90A7-F218-4977-B8E7-16E0512BC3D5}" srcOrd="0" destOrd="0" presId="urn:microsoft.com/office/officeart/2016/7/layout/BasicLinearProcessNumbered"/>
    <dgm:cxn modelId="{020583DB-D8D9-4192-8D55-B9DFC19BB154}" type="presParOf" srcId="{6DD5C787-1026-4F91-8ED1-7ED01A1A774A}" destId="{4C456BA9-FBA6-4EBD-BF60-9C5DB98AFDAA}" srcOrd="1" destOrd="0" presId="urn:microsoft.com/office/officeart/2016/7/layout/BasicLinearProcessNumbered"/>
    <dgm:cxn modelId="{05D31486-DF48-473C-AAFA-C3763182499E}" type="presParOf" srcId="{6DD5C787-1026-4F91-8ED1-7ED01A1A774A}" destId="{D571CCFE-4388-47E2-979E-09BA42BAD54F}" srcOrd="2" destOrd="0" presId="urn:microsoft.com/office/officeart/2016/7/layout/BasicLinearProcessNumbered"/>
    <dgm:cxn modelId="{3D398D27-B8EC-41CF-A386-2EBCAA24016B}" type="presParOf" srcId="{6DD5C787-1026-4F91-8ED1-7ED01A1A774A}" destId="{754BF7A4-C637-463C-9109-98AC94EEA8B5}" srcOrd="3" destOrd="0" presId="urn:microsoft.com/office/officeart/2016/7/layout/BasicLinearProcessNumbered"/>
    <dgm:cxn modelId="{B0A7EB29-01D1-4901-AF64-2C6E44942CA0}" type="presParOf" srcId="{A5BA3338-9E2D-478D-AD63-0D19E7F537A3}" destId="{23DA8756-D62E-4369-891A-210A4F8E1A77}" srcOrd="1" destOrd="0" presId="urn:microsoft.com/office/officeart/2016/7/layout/BasicLinearProcessNumbered"/>
    <dgm:cxn modelId="{F02B3DD2-4F65-42F0-B828-DB03F0AB9C03}" type="presParOf" srcId="{A5BA3338-9E2D-478D-AD63-0D19E7F537A3}" destId="{8A484952-7AA9-44A8-8191-6BFC918A65F5}" srcOrd="2" destOrd="0" presId="urn:microsoft.com/office/officeart/2016/7/layout/BasicLinearProcessNumbered"/>
    <dgm:cxn modelId="{95428849-FFC3-4AD0-BC0A-5C7EE5238556}" type="presParOf" srcId="{8A484952-7AA9-44A8-8191-6BFC918A65F5}" destId="{76FA9BD8-714A-4275-BBC6-377D0EA736C5}" srcOrd="0" destOrd="0" presId="urn:microsoft.com/office/officeart/2016/7/layout/BasicLinearProcessNumbered"/>
    <dgm:cxn modelId="{49C4CCA6-CE0C-4CB2-A270-E63F1F7D5D7E}" type="presParOf" srcId="{8A484952-7AA9-44A8-8191-6BFC918A65F5}" destId="{84BA2683-E11B-418B-8FDA-A6F3E2D7E500}" srcOrd="1" destOrd="0" presId="urn:microsoft.com/office/officeart/2016/7/layout/BasicLinearProcessNumbered"/>
    <dgm:cxn modelId="{4CD8D4AA-2140-4B40-BC40-389774BB1DB2}" type="presParOf" srcId="{8A484952-7AA9-44A8-8191-6BFC918A65F5}" destId="{315638A7-3D95-4D18-A42C-C8EE045DE36D}" srcOrd="2" destOrd="0" presId="urn:microsoft.com/office/officeart/2016/7/layout/BasicLinearProcessNumbered"/>
    <dgm:cxn modelId="{1BEBC5DA-8E29-4974-9C31-0BBA935D17F5}" type="presParOf" srcId="{8A484952-7AA9-44A8-8191-6BFC918A65F5}" destId="{E5FC7B01-9A8A-4B97-A41F-A9A178F1B15B}" srcOrd="3" destOrd="0" presId="urn:microsoft.com/office/officeart/2016/7/layout/BasicLinearProcessNumbered"/>
    <dgm:cxn modelId="{346EED5B-ABD4-4D54-AE4F-BAD220676FDD}" type="presParOf" srcId="{A5BA3338-9E2D-478D-AD63-0D19E7F537A3}" destId="{F0A6375B-9977-4209-9673-E2A3591987B6}" srcOrd="3" destOrd="0" presId="urn:microsoft.com/office/officeart/2016/7/layout/BasicLinearProcessNumbered"/>
    <dgm:cxn modelId="{8EC8A87F-603A-4CD0-A45E-7B28E3141782}" type="presParOf" srcId="{A5BA3338-9E2D-478D-AD63-0D19E7F537A3}" destId="{B9969F8D-40C7-4BB7-A5B9-89ED02D2B5C8}" srcOrd="4" destOrd="0" presId="urn:microsoft.com/office/officeart/2016/7/layout/BasicLinearProcessNumbered"/>
    <dgm:cxn modelId="{2D6E199D-A5E2-49FA-B5F6-6E41EB64B548}" type="presParOf" srcId="{B9969F8D-40C7-4BB7-A5B9-89ED02D2B5C8}" destId="{8F8FC711-D5A1-4D23-95AC-9F80B3A6495D}" srcOrd="0" destOrd="0" presId="urn:microsoft.com/office/officeart/2016/7/layout/BasicLinearProcessNumbered"/>
    <dgm:cxn modelId="{7737715E-F8DF-4CBF-A0EC-9455CEF25B93}" type="presParOf" srcId="{B9969F8D-40C7-4BB7-A5B9-89ED02D2B5C8}" destId="{45BCC6A8-2B0F-4AE8-AA89-232BCE679828}" srcOrd="1" destOrd="0" presId="urn:microsoft.com/office/officeart/2016/7/layout/BasicLinearProcessNumbered"/>
    <dgm:cxn modelId="{9008ECA0-C351-432F-BC77-A0917577EAEA}" type="presParOf" srcId="{B9969F8D-40C7-4BB7-A5B9-89ED02D2B5C8}" destId="{DB83FE78-9318-481F-B660-917482D3B2FA}" srcOrd="2" destOrd="0" presId="urn:microsoft.com/office/officeart/2016/7/layout/BasicLinearProcessNumbered"/>
    <dgm:cxn modelId="{986D7B48-41CF-403E-A9A4-7F125A6603C6}" type="presParOf" srcId="{B9969F8D-40C7-4BB7-A5B9-89ED02D2B5C8}" destId="{9C48299E-861F-4E70-8F80-98E7C1A9F67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90A7-F218-4977-B8E7-16E0512BC3D5}">
      <dsp:nvSpPr>
        <dsp:cNvPr id="0" name=""/>
        <dsp:cNvSpPr/>
      </dsp:nvSpPr>
      <dsp:spPr>
        <a:xfrm>
          <a:off x="0" y="0"/>
          <a:ext cx="3404803" cy="406445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en-US" sz="1400" kern="1200" dirty="0"/>
            <a:t>Plan, execute, evaluate, and report the findings and outcomes of a realistic medical surge exercise to improve the response readiness of health care partners in their jurisdiction. </a:t>
          </a:r>
        </a:p>
      </dsp:txBody>
      <dsp:txXfrm>
        <a:off x="0" y="1544493"/>
        <a:ext cx="3404803" cy="2438674"/>
      </dsp:txXfrm>
    </dsp:sp>
    <dsp:sp modelId="{4C456BA9-FBA6-4EBD-BF60-9C5DB98AFDAA}">
      <dsp:nvSpPr>
        <dsp:cNvPr id="0" name=""/>
        <dsp:cNvSpPr/>
      </dsp:nvSpPr>
      <dsp:spPr>
        <a:xfrm>
          <a:off x="1092733" y="406445"/>
          <a:ext cx="1219337" cy="1219337"/>
        </a:xfrm>
        <a:prstGeom prst="ellips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064" tIns="12700" rIns="9506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71301" y="585013"/>
        <a:ext cx="862201" cy="862201"/>
      </dsp:txXfrm>
    </dsp:sp>
    <dsp:sp modelId="{D571CCFE-4388-47E2-979E-09BA42BAD54F}">
      <dsp:nvSpPr>
        <dsp:cNvPr id="0" name=""/>
        <dsp:cNvSpPr/>
      </dsp:nvSpPr>
      <dsp:spPr>
        <a:xfrm>
          <a:off x="0" y="4064385"/>
          <a:ext cx="3404803" cy="72"/>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A9BD8-714A-4275-BBC6-377D0EA736C5}">
      <dsp:nvSpPr>
        <dsp:cNvPr id="0" name=""/>
        <dsp:cNvSpPr/>
      </dsp:nvSpPr>
      <dsp:spPr>
        <a:xfrm>
          <a:off x="3745283" y="0"/>
          <a:ext cx="3404803" cy="406445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en-US" sz="1400" kern="1200" dirty="0"/>
            <a:t>Document actions or activities to identify areas of improvement and develop meaningful corrective actions.  </a:t>
          </a:r>
        </a:p>
      </dsp:txBody>
      <dsp:txXfrm>
        <a:off x="3745283" y="1544493"/>
        <a:ext cx="3404803" cy="2438674"/>
      </dsp:txXfrm>
    </dsp:sp>
    <dsp:sp modelId="{84BA2683-E11B-418B-8FDA-A6F3E2D7E500}">
      <dsp:nvSpPr>
        <dsp:cNvPr id="0" name=""/>
        <dsp:cNvSpPr/>
      </dsp:nvSpPr>
      <dsp:spPr>
        <a:xfrm>
          <a:off x="4838016" y="406445"/>
          <a:ext cx="1219337" cy="1219337"/>
        </a:xfrm>
        <a:prstGeom prst="ellips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064" tIns="12700" rIns="9506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6584" y="585013"/>
        <a:ext cx="862201" cy="862201"/>
      </dsp:txXfrm>
    </dsp:sp>
    <dsp:sp modelId="{315638A7-3D95-4D18-A42C-C8EE045DE36D}">
      <dsp:nvSpPr>
        <dsp:cNvPr id="0" name=""/>
        <dsp:cNvSpPr/>
      </dsp:nvSpPr>
      <dsp:spPr>
        <a:xfrm>
          <a:off x="3745283" y="4064385"/>
          <a:ext cx="3404803" cy="72"/>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FC711-D5A1-4D23-95AC-9F80B3A6495D}">
      <dsp:nvSpPr>
        <dsp:cNvPr id="0" name=""/>
        <dsp:cNvSpPr/>
      </dsp:nvSpPr>
      <dsp:spPr>
        <a:xfrm>
          <a:off x="7490566" y="0"/>
          <a:ext cx="3404803" cy="406445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en-US" sz="1400" kern="1200" dirty="0"/>
            <a:t>Build new partnerships and strengthen existing ones with organizations across our health care response partners and emergency response communities to improve communication and coordination during future emergencies and disasters</a:t>
          </a:r>
          <a:r>
            <a:rPr lang="en-US" sz="1200" kern="1200" dirty="0"/>
            <a:t>.</a:t>
          </a:r>
        </a:p>
      </dsp:txBody>
      <dsp:txXfrm>
        <a:off x="7490566" y="1544493"/>
        <a:ext cx="3404803" cy="2438674"/>
      </dsp:txXfrm>
    </dsp:sp>
    <dsp:sp modelId="{45BCC6A8-2B0F-4AE8-AA89-232BCE679828}">
      <dsp:nvSpPr>
        <dsp:cNvPr id="0" name=""/>
        <dsp:cNvSpPr/>
      </dsp:nvSpPr>
      <dsp:spPr>
        <a:xfrm>
          <a:off x="8583299" y="406445"/>
          <a:ext cx="1219337" cy="1219337"/>
        </a:xfrm>
        <a:prstGeom prst="ellips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064" tIns="12700" rIns="9506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61867" y="585013"/>
        <a:ext cx="862201" cy="862201"/>
      </dsp:txXfrm>
    </dsp:sp>
    <dsp:sp modelId="{DB83FE78-9318-481F-B660-917482D3B2FA}">
      <dsp:nvSpPr>
        <dsp:cNvPr id="0" name=""/>
        <dsp:cNvSpPr/>
      </dsp:nvSpPr>
      <dsp:spPr>
        <a:xfrm>
          <a:off x="7490566" y="4064385"/>
          <a:ext cx="3404803" cy="72"/>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782"/>
    </inkml:context>
    <inkml:brush xml:id="br0">
      <inkml:brushProperty name="width" value="0.035" units="cm"/>
      <inkml:brushProperty name="height" value="0.035" units="cm"/>
      <inkml:brushProperty name="color" value="#E71224"/>
    </inkml:brush>
  </inkml:definitions>
  <inkml:trace contextRef="#ctx0" brushRef="#br0">3782 991 24503,'-1'39'0,"-4"0"0,-2-1 0,-3 1 0,-3-1 0,-3 0 0,-3 0 0,-3-1 0,-2 0 0,-3-1 0,-3 0 0,-2-1 0,-3-1 0,-3 0 0,-2-1 0,-2-2 0,-3 1 0,-2-2 0,-2-1 0,-3-1 0,-1-1 0,-3-1 0,-1-2 0,-2 0 0,-2-2 0,-2-1 0,-1-1 0,-2-2 0,0-1 0,-2-1 0,-1-2 0,-2-2 0,0 0 0,-1-2 0,0-2 0,-1-1 0,-1-2 0,0-1 0,0-2 0,0-1 0,0-2 0,0-1 0,0-2 0,0-1 0,1-2 0,1-1 0,0-2 0,1-2 0,0 0 0,2-2 0,1-2 0,2-1 0,0-1 0,2-2 0,1-1 0,2-1 0,2-2 0,2 0 0,1-2 0,3-1 0,1-1 0,3-1 0,2-1 0,2-2 0,3 1 0,2-2 0,2-1 0,3 0 0,3-1 0,2-1 0,3 0 0,3-1 0,2 0 0,3-1 0,3 0 0,3 0 0,3-1 0,3 1 0,2-1 0,4 0 0,2 0 0,4 0 0,2 1 0,3-1 0,3 1 0,3 0 0,3 0 0,3 1 0,2 0 0,3 1 0,3 0 0,2 1 0,3 1 0,3 0 0,2 1 0,2 2 0,3-1 0,2 2 0,2 1 0,3 1 0,1 1 0,3 1 0,1 2 0,2 0 0,2 2 0,2 1 0,1 1 0,2 2 0,0 1 0,2 1 0,1 2 0,2 2 0,0 0 0,1 2 0,0 2 0,1 1 0,1 2 0,0 1 0,0 2 0,0 1 0,0 2 0,0 1 0,0 2 0,0 1 0,-1 2 0,-1 1 0,0 2 0,-1 2 0,0 0 0,-2 2 0,-1 2 0,-2 1 0,0 1 0,-2 2 0,-1 1 0,-2 1 0,-2 2 0,-2 0 0,-1 2 0,-3 1 0,-1 1 0,-3 1 0,-2 1 0,-2 2 0,-3-1 0,-2 2 0,-2 1 0,-3 0 0,-3 1 0,-2 1 0,-3 0 0,-3 1 0,-2 0 0,-3 1 0,-3 0 0,-3 0 0,-3 1 0,-3-1 0,-2 1 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38.178"/>
    </inkml:context>
    <inkml:brush xml:id="br0">
      <inkml:brushProperty name="width" value="0.035" units="cm"/>
      <inkml:brushProperty name="height" value="0.035" units="cm"/>
      <inkml:brushProperty name="color" value="#E71224"/>
    </inkml:brush>
  </inkml:definitions>
  <inkml:trace contextRef="#ctx0" brushRef="#br0">1478 739 24546,'0'29'0,"-2"0"0,-1 0 0,-1 0 0,-1-1 0,-1 1 0,-2-1 0,0-1 0,-2 1 0,0-1 0,-2-1 0,0 1 0,-2-2 0,-1 0 0,0 0 0,-2-2 0,-1 1 0,0-2 0,-1 0 0,-1-1 0,-1-1 0,-1-1 0,0-1 0,-2 0 0,1-1 0,-2-2 0,0 0 0,0-1 0,-2-2 0,1 0 0,-1-2 0,-1 0 0,1-2 0,-1 0 0,-1-2 0,1-1 0,-1-1 0,0-1 0,0-1 0,0-2 0,0 0 0,0-2 0,0-1 0,0-1 0,1-1 0,0-1 0,-1-2 0,2 0 0,-1-2 0,1 0 0,1-2 0,0 0 0,0-2 0,1-1 0,0 0 0,2-2 0,0-1 0,0 0 0,1-1 0,1-1 0,1-1 0,1-1 0,1 0 0,0-2 0,2 1 0,0-2 0,1 0 0,2 0 0,0-2 0,1 1 0,2-1 0,0-1 0,2 1 0,0-1 0,2-1 0,1 1 0,1-1 0,1 0 0,2 0 0,0 0 0,2 0 0,0 0 0,2 0 0,1 0 0,1 1 0,1 0 0,2-1 0,0 2 0,2-1 0,0 1 0,2 1 0,1 0 0,0 0 0,2 1 0,1 0 0,0 2 0,2 0 0,0 0 0,1 1 0,1 1 0,1 1 0,1 1 0,1 1 0,0 0 0,0 2 0,2 0 0,0 1 0,1 2 0,0 0 0,0 1 0,1 2 0,1 0 0,-1 2 0,2 0 0,-1 2 0,0 1 0,1 1 0,0 1 0,0 2 0,0 0 0,0 2 0,0 0 0,0 2 0,0 1 0,-1 1 0,1 1 0,-1 2 0,-1 0 0,1 2 0,-1 0 0,-1 2 0,1 1 0,-2 0 0,0 2 0,0 1 0,-2 0 0,1 2 0,-2 0 0,0 1 0,-1 1 0,-1 1 0,-1 1 0,-1 1 0,0 0 0,-1 0 0,-2 2 0,0 0 0,-1 1 0,-2 0 0,0 0 0,-2 1 0,0 1 0,-2-1 0,0 2 0,-2-1 0,-1 0 0,-1 1 0,-1 0 0,-1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9D456-D21A-4917-8FA2-BD92B94F2DAE}"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283D-C771-479B-B73A-E7199F828CF2}" type="slidenum">
              <a:rPr lang="en-US" smtClean="0"/>
              <a:t>‹#›</a:t>
            </a:fld>
            <a:endParaRPr lang="en-US"/>
          </a:p>
        </p:txBody>
      </p:sp>
    </p:spTree>
    <p:extLst>
      <p:ext uri="{BB962C8B-B14F-4D97-AF65-F5344CB8AC3E}">
        <p14:creationId xmlns:p14="http://schemas.microsoft.com/office/powerpoint/2010/main" val="287137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a:t>
            </a:fld>
            <a:endParaRPr lang="en-US"/>
          </a:p>
        </p:txBody>
      </p:sp>
    </p:spTree>
    <p:extLst>
      <p:ext uri="{BB962C8B-B14F-4D97-AF65-F5344CB8AC3E}">
        <p14:creationId xmlns:p14="http://schemas.microsoft.com/office/powerpoint/2010/main" val="16264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4</a:t>
            </a:fld>
            <a:endParaRPr lang="en-US"/>
          </a:p>
        </p:txBody>
      </p:sp>
    </p:spTree>
    <p:extLst>
      <p:ext uri="{BB962C8B-B14F-4D97-AF65-F5344CB8AC3E}">
        <p14:creationId xmlns:p14="http://schemas.microsoft.com/office/powerpoint/2010/main" val="145076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5</a:t>
            </a:fld>
            <a:endParaRPr lang="en-US"/>
          </a:p>
        </p:txBody>
      </p:sp>
    </p:spTree>
    <p:extLst>
      <p:ext uri="{BB962C8B-B14F-4D97-AF65-F5344CB8AC3E}">
        <p14:creationId xmlns:p14="http://schemas.microsoft.com/office/powerpoint/2010/main" val="425406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14</a:t>
            </a:fld>
            <a:endParaRPr lang="en-US"/>
          </a:p>
        </p:txBody>
      </p:sp>
    </p:spTree>
    <p:extLst>
      <p:ext uri="{BB962C8B-B14F-4D97-AF65-F5344CB8AC3E}">
        <p14:creationId xmlns:p14="http://schemas.microsoft.com/office/powerpoint/2010/main" val="321985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16</a:t>
            </a:fld>
            <a:endParaRPr lang="en-US"/>
          </a:p>
        </p:txBody>
      </p:sp>
    </p:spTree>
    <p:extLst>
      <p:ext uri="{BB962C8B-B14F-4D97-AF65-F5344CB8AC3E}">
        <p14:creationId xmlns:p14="http://schemas.microsoft.com/office/powerpoint/2010/main" val="204385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23</a:t>
            </a:fld>
            <a:endParaRPr lang="en-US"/>
          </a:p>
        </p:txBody>
      </p:sp>
    </p:spTree>
    <p:extLst>
      <p:ext uri="{BB962C8B-B14F-4D97-AF65-F5344CB8AC3E}">
        <p14:creationId xmlns:p14="http://schemas.microsoft.com/office/powerpoint/2010/main" val="69831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33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D742C60-F83B-41DF-8136-D7D07985DAD6}"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4327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137887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7390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79032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0588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58520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60714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13101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98682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13457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42C60-F83B-41DF-8136-D7D07985DAD6}"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1382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42C60-F83B-41DF-8136-D7D07985DAD6}"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5983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42C60-F83B-41DF-8136-D7D07985DAD6}"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67844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42C60-F83B-41DF-8136-D7D07985DAD6}"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62930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2C60-F83B-41DF-8136-D7D07985DAD6}"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36758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2C60-F83B-41DF-8136-D7D07985DAD6}"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89139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D742C60-F83B-41DF-8136-D7D07985DAD6}" type="datetimeFigureOut">
              <a:rPr lang="en-US" smtClean="0"/>
              <a:t>4/15/2026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B176068-D70A-4051-B8C3-A813D5493504}" type="slidenum">
              <a:rPr lang="en-US" smtClean="0"/>
              <a:t>‹#›</a:t>
            </a:fld>
            <a:endParaRPr lang="en-US"/>
          </a:p>
        </p:txBody>
      </p:sp>
    </p:spTree>
    <p:extLst>
      <p:ext uri="{BB962C8B-B14F-4D97-AF65-F5344CB8AC3E}">
        <p14:creationId xmlns:p14="http://schemas.microsoft.com/office/powerpoint/2010/main" val="232303348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vha.org/HE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vha.org/HEF" TargetMode="Externa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lgreen@hefwv.org"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vha.org/hef/hospital-emergency-management/medical-response-surge-exercise-mrse/"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9000">
              <a:schemeClr val="bg2">
                <a:tint val="97000"/>
                <a:hueMod val="92000"/>
                <a:satMod val="169000"/>
                <a:lumMod val="164000"/>
              </a:schemeClr>
            </a:gs>
            <a:gs pos="8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F5A7F-AC70-E44F-64C8-ADC756E80A7D}"/>
              </a:ext>
            </a:extLst>
          </p:cNvPr>
          <p:cNvSpPr>
            <a:spLocks noGrp="1"/>
          </p:cNvSpPr>
          <p:nvPr>
            <p:ph type="ctrTitle"/>
          </p:nvPr>
        </p:nvSpPr>
        <p:spPr>
          <a:xfrm>
            <a:off x="4549968" y="26034"/>
            <a:ext cx="6368858" cy="2082069"/>
          </a:xfrm>
        </p:spPr>
        <p:txBody>
          <a:bodyPr>
            <a:normAutofit/>
          </a:bodyPr>
          <a:lstStyle/>
          <a:p>
            <a:pPr algn="ctr"/>
            <a:r>
              <a:rPr lang="en-US" sz="6000" b="1" dirty="0"/>
              <a:t>Facilitator Training </a:t>
            </a:r>
          </a:p>
        </p:txBody>
      </p:sp>
      <p:sp>
        <p:nvSpPr>
          <p:cNvPr id="3" name="Subtitle 2">
            <a:extLst>
              <a:ext uri="{FF2B5EF4-FFF2-40B4-BE49-F238E27FC236}">
                <a16:creationId xmlns:a16="http://schemas.microsoft.com/office/drawing/2014/main" id="{B583382C-5B89-CD4C-95C4-87430A6DC8B6}"/>
              </a:ext>
            </a:extLst>
          </p:cNvPr>
          <p:cNvSpPr>
            <a:spLocks noGrp="1"/>
          </p:cNvSpPr>
          <p:nvPr>
            <p:ph type="subTitle" idx="1"/>
          </p:nvPr>
        </p:nvSpPr>
        <p:spPr>
          <a:xfrm>
            <a:off x="4674822" y="2188127"/>
            <a:ext cx="5827549" cy="3376035"/>
          </a:xfrm>
        </p:spPr>
        <p:txBody>
          <a:bodyPr>
            <a:normAutofit fontScale="77500" lnSpcReduction="20000"/>
          </a:bodyPr>
          <a:lstStyle/>
          <a:p>
            <a:pPr algn="ctr"/>
            <a:r>
              <a:rPr lang="en-US" sz="3500" dirty="0"/>
              <a:t>for the</a:t>
            </a:r>
          </a:p>
          <a:p>
            <a:pPr algn="ctr"/>
            <a:r>
              <a:rPr lang="en-US" sz="5100" dirty="0"/>
              <a:t> April 21, 2026 </a:t>
            </a:r>
          </a:p>
          <a:p>
            <a:pPr algn="ctr"/>
            <a:endParaRPr lang="en-US" sz="5100" dirty="0"/>
          </a:p>
          <a:p>
            <a:pPr algn="ctr"/>
            <a:r>
              <a:rPr lang="en-US" sz="5100" b="1" dirty="0"/>
              <a:t>MRSE</a:t>
            </a:r>
          </a:p>
          <a:p>
            <a:pPr algn="ctr"/>
            <a:r>
              <a:rPr lang="en-US" sz="3400" dirty="0"/>
              <a:t>West Virginia Healthcare Coalition SOUTH</a:t>
            </a:r>
          </a:p>
        </p:txBody>
      </p:sp>
      <p:pic>
        <p:nvPicPr>
          <p:cNvPr id="7" name="Graphic 6" descr="Teacher">
            <a:extLst>
              <a:ext uri="{FF2B5EF4-FFF2-40B4-BE49-F238E27FC236}">
                <a16:creationId xmlns:a16="http://schemas.microsoft.com/office/drawing/2014/main" id="{53E62617-35D5-E856-B42E-78430DBF92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634" y="1264417"/>
            <a:ext cx="3719214" cy="3719214"/>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46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00"/>
                                        <p:tgtEl>
                                          <p:spTgt spid="3">
                                            <p:txEl>
                                              <p:pRg st="3" end="3"/>
                                            </p:txEl>
                                          </p:spTgt>
                                        </p:tgtEl>
                                      </p:cBhvr>
                                    </p:animEffect>
                                  </p:childTnLst>
                                </p:cTn>
                              </p:par>
                              <p:par>
                                <p:cTn id="17" presetID="10" presetClass="entr" presetSubtype="0" fill="hold" grpId="0" nodeType="withEffect">
                                  <p:stCondLst>
                                    <p:cond delay="1500"/>
                                  </p:stCondLst>
                                  <p:iterate>
                                    <p:tmPct val="10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00"/>
                                        <p:tgtEl>
                                          <p:spTgt spid="3">
                                            <p:txEl>
                                              <p:pRg st="4" end="4"/>
                                            </p:txEl>
                                          </p:spTgt>
                                        </p:tgtEl>
                                      </p:cBhvr>
                                    </p:animEffect>
                                  </p:childTnLst>
                                </p:cTn>
                              </p:par>
                              <p:par>
                                <p:cTn id="20" presetID="10" presetClass="entr" presetSubtype="0" fill="hold" nodeType="withEffect">
                                  <p:stCondLst>
                                    <p:cond delay="500"/>
                                  </p:stCondLst>
                                  <p:iterate>
                                    <p:tmPct val="10000"/>
                                  </p:iterate>
                                  <p:childTnLst>
                                    <p:set>
                                      <p:cBhvr>
                                        <p:cTn id="21" dur="1" fill="hold">
                                          <p:stCondLst>
                                            <p:cond delay="0"/>
                                          </p:stCondLst>
                                        </p:cTn>
                                        <p:tgtEl>
                                          <p:spTgt spid="7"/>
                                        </p:tgtEl>
                                        <p:attrNameLst>
                                          <p:attrName>style.visibility</p:attrName>
                                        </p:attrNameLst>
                                      </p:cBhvr>
                                      <p:to>
                                        <p:strVal val="visible"/>
                                      </p:to>
                                    </p:set>
                                    <p:animEffect transition="in" filter="fade">
                                      <p:cBhvr>
                                        <p:cTn id="22"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2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3" name="Group 22">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4" name="Straight Connector 23">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2E12C3E-E617-1C1C-D94D-6368F67E285F}"/>
              </a:ext>
            </a:extLst>
          </p:cNvPr>
          <p:cNvSpPr>
            <a:spLocks noGrp="1"/>
          </p:cNvSpPr>
          <p:nvPr>
            <p:ph type="title"/>
          </p:nvPr>
        </p:nvSpPr>
        <p:spPr>
          <a:xfrm>
            <a:off x="4994387" y="174964"/>
            <a:ext cx="6159273" cy="2866419"/>
          </a:xfrm>
        </p:spPr>
        <p:txBody>
          <a:bodyPr vert="horz" lIns="91440" tIns="45720" rIns="91440" bIns="45720" rtlCol="0" anchor="ctr">
            <a:normAutofit/>
          </a:bodyPr>
          <a:lstStyle/>
          <a:p>
            <a:br>
              <a:rPr lang="en-US" sz="5400" b="1" dirty="0">
                <a:solidFill>
                  <a:srgbClr val="FFFFFF"/>
                </a:solidFill>
              </a:rPr>
            </a:br>
            <a:endParaRPr lang="en-US" sz="5400" b="1" dirty="0">
              <a:solidFill>
                <a:srgbClr val="FFFFFF"/>
              </a:solidFill>
            </a:endParaRPr>
          </a:p>
        </p:txBody>
      </p:sp>
      <p:graphicFrame>
        <p:nvGraphicFramePr>
          <p:cNvPr id="8" name="Table 7">
            <a:extLst>
              <a:ext uri="{FF2B5EF4-FFF2-40B4-BE49-F238E27FC236}">
                <a16:creationId xmlns:a16="http://schemas.microsoft.com/office/drawing/2014/main" id="{7C804289-DC69-EDD0-C464-E9F0705BF449}"/>
              </a:ext>
            </a:extLst>
          </p:cNvPr>
          <p:cNvGraphicFramePr>
            <a:graphicFrameLocks noGrp="1"/>
          </p:cNvGraphicFramePr>
          <p:nvPr>
            <p:extLst>
              <p:ext uri="{D42A27DB-BD31-4B8C-83A1-F6EECF244321}">
                <p14:modId xmlns:p14="http://schemas.microsoft.com/office/powerpoint/2010/main" val="1821816157"/>
              </p:ext>
            </p:extLst>
          </p:nvPr>
        </p:nvGraphicFramePr>
        <p:xfrm>
          <a:off x="5247334" y="1965600"/>
          <a:ext cx="5189835" cy="3307546"/>
        </p:xfrm>
        <a:graphic>
          <a:graphicData uri="http://schemas.openxmlformats.org/drawingml/2006/table">
            <a:tbl>
              <a:tblPr>
                <a:effectLst>
                  <a:innerShdw blurRad="114300">
                    <a:prstClr val="black"/>
                  </a:innerShdw>
                </a:effectLst>
                <a:tableStyleId>{5C22544A-7EE6-4342-B048-85BDC9FD1C3A}</a:tableStyleId>
              </a:tblPr>
              <a:tblGrid>
                <a:gridCol w="5189835">
                  <a:extLst>
                    <a:ext uri="{9D8B030D-6E8A-4147-A177-3AD203B41FA5}">
                      <a16:colId xmlns:a16="http://schemas.microsoft.com/office/drawing/2014/main" val="3401307431"/>
                    </a:ext>
                  </a:extLst>
                </a:gridCol>
              </a:tblGrid>
              <a:tr h="3307546">
                <a:tc>
                  <a:txBody>
                    <a:bodyPr/>
                    <a:lstStyle/>
                    <a:p>
                      <a:pPr algn="ctr" fontAlgn="ctr">
                        <a:buNone/>
                      </a:pPr>
                      <a:r>
                        <a:rPr lang="en-US" sz="1600" b="1" u="none" strike="noStrike" dirty="0">
                          <a:effectLst/>
                          <a:latin typeface="+mj-lt"/>
                        </a:rPr>
                        <a:t>   </a:t>
                      </a:r>
                    </a:p>
                    <a:p>
                      <a:pPr algn="ctr" fontAlgn="ctr">
                        <a:buNone/>
                      </a:pPr>
                      <a:r>
                        <a:rPr lang="en-US" sz="1800" b="1" u="none" strike="noStrike" dirty="0">
                          <a:solidFill>
                            <a:schemeClr val="tx1"/>
                          </a:solidFill>
                          <a:effectLst/>
                          <a:latin typeface="+mj-lt"/>
                        </a:rPr>
                        <a:t>1. </a:t>
                      </a:r>
                      <a:r>
                        <a:rPr lang="en-US" sz="1600" b="1" u="none" strike="noStrike" dirty="0">
                          <a:solidFill>
                            <a:schemeClr val="bg2"/>
                          </a:solidFill>
                          <a:effectLst/>
                          <a:latin typeface="+mj-lt"/>
                        </a:rPr>
                        <a:t>Determine what resources </a:t>
                      </a:r>
                    </a:p>
                    <a:p>
                      <a:pPr algn="ctr" fontAlgn="ctr">
                        <a:buNone/>
                      </a:pPr>
                      <a:r>
                        <a:rPr lang="en-US" sz="1600" b="1" u="none" strike="noStrike" dirty="0">
                          <a:solidFill>
                            <a:schemeClr val="bg2"/>
                          </a:solidFill>
                          <a:effectLst/>
                          <a:latin typeface="+mj-lt"/>
                        </a:rPr>
                        <a:t>(staff and material)  you would have available </a:t>
                      </a:r>
                    </a:p>
                    <a:p>
                      <a:pPr algn="ctr" fontAlgn="ctr">
                        <a:buNone/>
                      </a:pPr>
                      <a:r>
                        <a:rPr lang="en-US" sz="1600" b="1" u="none" strike="noStrike" dirty="0">
                          <a:solidFill>
                            <a:schemeClr val="bg2"/>
                          </a:solidFill>
                          <a:effectLst/>
                          <a:latin typeface="+mj-lt"/>
                        </a:rPr>
                        <a:t>to support a coalition wide emergency if asked. </a:t>
                      </a:r>
                    </a:p>
                    <a:p>
                      <a:pPr algn="ctr" fontAlgn="ctr">
                        <a:buNone/>
                      </a:pPr>
                      <a:endParaRPr lang="en-US" sz="1600" b="1" u="none" strike="noStrike" dirty="0">
                        <a:effectLst/>
                        <a:latin typeface="+mj-lt"/>
                      </a:endParaRPr>
                    </a:p>
                    <a:p>
                      <a:pPr algn="ctr" fontAlgn="ctr">
                        <a:buNone/>
                      </a:pPr>
                      <a:endParaRPr lang="en-US" sz="1600" b="1" u="none" strike="noStrike" dirty="0">
                        <a:effectLst/>
                        <a:latin typeface="+mj-lt"/>
                      </a:endParaRPr>
                    </a:p>
                    <a:p>
                      <a:pPr algn="ctr" fontAlgn="ctr">
                        <a:buNone/>
                      </a:pPr>
                      <a:endParaRPr lang="en-US" sz="1600" b="1" u="none" strike="noStrike" dirty="0">
                        <a:effectLst/>
                        <a:latin typeface="+mj-lt"/>
                      </a:endParaRPr>
                    </a:p>
                    <a:p>
                      <a:pPr algn="ctr" fontAlgn="ctr">
                        <a:buNone/>
                      </a:pPr>
                      <a:r>
                        <a:rPr lang="en-US" sz="2000" b="1" u="none" strike="noStrike" dirty="0">
                          <a:solidFill>
                            <a:schemeClr val="tx1"/>
                          </a:solidFill>
                          <a:effectLst/>
                          <a:latin typeface="+mj-lt"/>
                        </a:rPr>
                        <a:t>   </a:t>
                      </a:r>
                      <a:r>
                        <a:rPr lang="en-US" sz="1800" b="1" u="none" strike="noStrike" dirty="0">
                          <a:solidFill>
                            <a:schemeClr val="tx1"/>
                          </a:solidFill>
                          <a:effectLst/>
                          <a:latin typeface="+mj-lt"/>
                        </a:rPr>
                        <a:t>2. </a:t>
                      </a:r>
                      <a:r>
                        <a:rPr lang="en-US" sz="1600" b="1" u="none" strike="noStrike" dirty="0">
                          <a:solidFill>
                            <a:schemeClr val="bg2"/>
                          </a:solidFill>
                          <a:effectLst/>
                          <a:latin typeface="+mj-lt"/>
                        </a:rPr>
                        <a:t>Test your staff's ability to communicate </a:t>
                      </a:r>
                    </a:p>
                    <a:p>
                      <a:pPr algn="ctr" fontAlgn="ctr">
                        <a:buNone/>
                      </a:pPr>
                      <a:r>
                        <a:rPr lang="en-US" sz="1600" b="1" u="none" strike="noStrike" dirty="0">
                          <a:solidFill>
                            <a:schemeClr val="bg2"/>
                          </a:solidFill>
                          <a:effectLst/>
                          <a:latin typeface="+mj-lt"/>
                        </a:rPr>
                        <a:t>using the state-wide communications system </a:t>
                      </a:r>
                    </a:p>
                    <a:p>
                      <a:pPr algn="ctr" fontAlgn="ctr">
                        <a:buNone/>
                      </a:pPr>
                      <a:r>
                        <a:rPr lang="en-US" sz="1600" b="1" u="none" strike="noStrike" dirty="0">
                          <a:solidFill>
                            <a:schemeClr val="bg2"/>
                          </a:solidFill>
                          <a:effectLst/>
                          <a:latin typeface="+mj-lt"/>
                        </a:rPr>
                        <a:t>within 1-hour of emergency notification. </a:t>
                      </a:r>
                      <a:endParaRPr lang="en-US" sz="2000" u="none" strike="noStrike" dirty="0">
                        <a:effectLst/>
                        <a:latin typeface="Garamond" panose="02020404030301010803" pitchFamily="18" charset="0"/>
                      </a:endParaRPr>
                    </a:p>
                    <a:p>
                      <a:pPr algn="l" fontAlgn="ctr">
                        <a:buNone/>
                      </a:pPr>
                      <a:endParaRPr lang="en-US" sz="2000" b="0" i="0" u="none" strike="noStrike" dirty="0">
                        <a:solidFill>
                          <a:srgbClr val="000000"/>
                        </a:solidFill>
                        <a:effectLst/>
                        <a:latin typeface="Garamond" panose="02020404030301010803" pitchFamily="18" charset="0"/>
                      </a:endParaRPr>
                    </a:p>
                    <a:p>
                      <a:pPr algn="l" fontAlgn="ctr">
                        <a:buNone/>
                      </a:pPr>
                      <a:endParaRPr lang="en-US" sz="2000" b="0" i="0" u="none" strike="noStrike" dirty="0">
                        <a:solidFill>
                          <a:srgbClr val="000000"/>
                        </a:solidFill>
                        <a:effectLst/>
                        <a:latin typeface="Garamond" panose="02020404030301010803" pitchFamily="18" charset="0"/>
                      </a:endParaRPr>
                    </a:p>
                  </a:txBody>
                  <a:tcPr marL="9525" marR="9525" marT="9525" marB="0" anchor="ctr">
                    <a:solidFill>
                      <a:schemeClr val="bg2">
                        <a:lumMod val="40000"/>
                        <a:lumOff val="60000"/>
                      </a:schemeClr>
                    </a:solidFill>
                  </a:tcPr>
                </a:tc>
                <a:extLst>
                  <a:ext uri="{0D108BD9-81ED-4DB2-BD59-A6C34878D82A}">
                    <a16:rowId xmlns:a16="http://schemas.microsoft.com/office/drawing/2014/main" val="887139732"/>
                  </a:ext>
                </a:extLst>
              </a:tr>
            </a:tbl>
          </a:graphicData>
        </a:graphic>
      </p:graphicFrame>
      <p:sp>
        <p:nvSpPr>
          <p:cNvPr id="12" name="TextBox 11">
            <a:extLst>
              <a:ext uri="{FF2B5EF4-FFF2-40B4-BE49-F238E27FC236}">
                <a16:creationId xmlns:a16="http://schemas.microsoft.com/office/drawing/2014/main" id="{7EC3AA8A-E18C-0A59-EBCB-653D8B9325BF}"/>
              </a:ext>
            </a:extLst>
          </p:cNvPr>
          <p:cNvSpPr txBox="1"/>
          <p:nvPr/>
        </p:nvSpPr>
        <p:spPr>
          <a:xfrm>
            <a:off x="5185153" y="408562"/>
            <a:ext cx="6068519" cy="1323439"/>
          </a:xfrm>
          <a:prstGeom prst="rect">
            <a:avLst/>
          </a:prstGeom>
          <a:noFill/>
        </p:spPr>
        <p:txBody>
          <a:bodyPr wrap="square" rtlCol="0">
            <a:spAutoFit/>
          </a:bodyPr>
          <a:lstStyle/>
          <a:p>
            <a:r>
              <a:rPr lang="en-US" sz="4000" b="1" dirty="0"/>
              <a:t>In-Home Healthcare Objectives </a:t>
            </a:r>
          </a:p>
        </p:txBody>
      </p:sp>
    </p:spTree>
    <p:extLst>
      <p:ext uri="{BB962C8B-B14F-4D97-AF65-F5344CB8AC3E}">
        <p14:creationId xmlns:p14="http://schemas.microsoft.com/office/powerpoint/2010/main" val="2952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77000">
              <a:schemeClr val="tx1"/>
            </a:gs>
            <a:gs pos="95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4FE7C98-DC9C-E760-9269-EC440AFFF6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C1DA42-7D78-B99D-C9D2-7945C021264F}"/>
              </a:ext>
            </a:extLst>
          </p:cNvPr>
          <p:cNvSpPr>
            <a:spLocks noGrp="1"/>
          </p:cNvSpPr>
          <p:nvPr>
            <p:ph type="title"/>
          </p:nvPr>
        </p:nvSpPr>
        <p:spPr>
          <a:xfrm>
            <a:off x="343745" y="1468877"/>
            <a:ext cx="8534400" cy="3667327"/>
          </a:xfrm>
        </p:spPr>
        <p:txBody>
          <a:bodyPr>
            <a:normAutofit fontScale="90000"/>
          </a:bodyPr>
          <a:lstStyle/>
          <a:p>
            <a:r>
              <a:rPr lang="en-US" sz="4000" b="1" dirty="0">
                <a:solidFill>
                  <a:schemeClr val="bg2"/>
                </a:solidFill>
              </a:rPr>
              <a:t>Hospice Objectives </a:t>
            </a:r>
            <a:br>
              <a:rPr lang="en-US" sz="4000" b="1" dirty="0">
                <a:solidFill>
                  <a:schemeClr val="bg2"/>
                </a:solidFill>
              </a:rPr>
            </a:br>
            <a:br>
              <a:rPr lang="en-US" sz="4000" b="1" dirty="0">
                <a:solidFill>
                  <a:schemeClr val="bg2"/>
                </a:solidFill>
              </a:rPr>
            </a:br>
            <a:r>
              <a:rPr lang="en-US" sz="1800" b="1" dirty="0">
                <a:solidFill>
                  <a:schemeClr val="bg2"/>
                </a:solidFill>
              </a:rPr>
              <a:t>Assess the medical supplies you have on-hand within 1 hour of request to support efforts to treat flood victims in local hospitals. </a:t>
            </a:r>
            <a:br>
              <a:rPr lang="en-US" sz="1800" b="1" dirty="0">
                <a:solidFill>
                  <a:schemeClr val="bg2"/>
                </a:solidFill>
              </a:rPr>
            </a:br>
            <a:br>
              <a:rPr lang="en-US" sz="1800" b="1" dirty="0">
                <a:solidFill>
                  <a:schemeClr val="bg2"/>
                </a:solidFill>
              </a:rPr>
            </a:br>
            <a:r>
              <a:rPr lang="en-US" sz="1800" b="1" dirty="0">
                <a:solidFill>
                  <a:schemeClr val="bg2"/>
                </a:solidFill>
              </a:rPr>
              <a:t>Assess and report the number of staff available within 1 hour of request  to triage and/or treat flood victims at local hospitals. </a:t>
            </a:r>
            <a:br>
              <a:rPr lang="en-US" sz="4000" b="1" dirty="0">
                <a:solidFill>
                  <a:schemeClr val="bg2"/>
                </a:solidFill>
              </a:rPr>
            </a:br>
            <a:br>
              <a:rPr lang="en-US" sz="4000" b="1" dirty="0">
                <a:solidFill>
                  <a:schemeClr val="bg2"/>
                </a:solidFill>
              </a:rPr>
            </a:br>
            <a:r>
              <a:rPr lang="en-US" sz="1800" b="1" dirty="0">
                <a:solidFill>
                  <a:schemeClr val="bg2"/>
                </a:solidFill>
              </a:rPr>
              <a:t>Report within 1 hour, the number of available and staffed in-patient beds that your facility can treat upon request from a local hospital. </a:t>
            </a:r>
            <a:br>
              <a:rPr lang="en-US" sz="4000" b="1" dirty="0">
                <a:solidFill>
                  <a:schemeClr val="bg2"/>
                </a:solidFill>
              </a:rPr>
            </a:br>
            <a:br>
              <a:rPr lang="en-US" sz="4000" b="1" dirty="0">
                <a:solidFill>
                  <a:schemeClr val="bg2"/>
                </a:solidFill>
              </a:rPr>
            </a:br>
            <a:br>
              <a:rPr lang="en-US" sz="4000" b="1" dirty="0">
                <a:solidFill>
                  <a:schemeClr val="bg2"/>
                </a:solidFill>
              </a:rPr>
            </a:br>
            <a:br>
              <a:rPr lang="en-US" sz="4000" b="1" dirty="0">
                <a:solidFill>
                  <a:schemeClr val="bg2"/>
                </a:solidFill>
              </a:rPr>
            </a:br>
            <a:endParaRPr lang="en-US" sz="4000" b="1" dirty="0">
              <a:solidFill>
                <a:schemeClr val="bg2"/>
              </a:solidFill>
            </a:endParaRPr>
          </a:p>
        </p:txBody>
      </p:sp>
    </p:spTree>
    <p:extLst>
      <p:ext uri="{BB962C8B-B14F-4D97-AF65-F5344CB8AC3E}">
        <p14:creationId xmlns:p14="http://schemas.microsoft.com/office/powerpoint/2010/main" val="204604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FC247-4E78-6AB8-511F-833BBAE9A5F4}"/>
              </a:ext>
            </a:extLst>
          </p:cNvPr>
          <p:cNvSpPr txBox="1"/>
          <p:nvPr/>
        </p:nvSpPr>
        <p:spPr>
          <a:xfrm>
            <a:off x="408125" y="502778"/>
            <a:ext cx="9095472" cy="4278094"/>
          </a:xfrm>
          <a:prstGeom prst="rect">
            <a:avLst/>
          </a:prstGeom>
          <a:noFill/>
        </p:spPr>
        <p:txBody>
          <a:bodyPr wrap="square" rtlCol="0">
            <a:spAutoFit/>
          </a:bodyPr>
          <a:lstStyle/>
          <a:p>
            <a:r>
              <a:rPr lang="en-US" sz="4000" b="1" dirty="0"/>
              <a:t>Long-Term Care Objectives</a:t>
            </a:r>
          </a:p>
          <a:p>
            <a:endParaRPr lang="en-US" sz="4000" b="1" dirty="0"/>
          </a:p>
          <a:p>
            <a:endParaRPr lang="en-US" sz="1600" b="1" dirty="0"/>
          </a:p>
          <a:p>
            <a:r>
              <a:rPr lang="en-US" sz="1600" b="1" dirty="0"/>
              <a:t>1. The LTC facility will test its emergency communication plan during the MRSE exercise, achieving 90% notification success to staff, residents’ families, and local emergency agencies within 30 minutes. </a:t>
            </a:r>
          </a:p>
          <a:p>
            <a:endParaRPr lang="en-US" sz="1600" b="1" dirty="0"/>
          </a:p>
          <a:p>
            <a:r>
              <a:rPr lang="en-US" sz="1600" b="1" dirty="0"/>
              <a:t>2. The LTC facility will shelter-in-place all residents and staff, relocating them to a designated safe area within 15 minutes of emergency notification and ensuring all emergency supplies are accessible.</a:t>
            </a:r>
          </a:p>
          <a:p>
            <a:endParaRPr lang="en-US" sz="1600" b="1" dirty="0"/>
          </a:p>
          <a:p>
            <a:r>
              <a:rPr lang="en-US" sz="1600" b="1" dirty="0"/>
              <a:t>3. The LTC facility will receive a (add a percentage to identify Mass surge) mass surge of residents by preparing accommodations, supplies, intake documentation, and staffing within 30 minutes of the notification.</a:t>
            </a:r>
          </a:p>
        </p:txBody>
      </p:sp>
    </p:spTree>
    <p:extLst>
      <p:ext uri="{BB962C8B-B14F-4D97-AF65-F5344CB8AC3E}">
        <p14:creationId xmlns:p14="http://schemas.microsoft.com/office/powerpoint/2010/main" val="212089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22000">
              <a:schemeClr val="bg2">
                <a:tint val="97000"/>
                <a:hueMod val="92000"/>
                <a:satMod val="169000"/>
                <a:lumMod val="164000"/>
              </a:schemeClr>
            </a:gs>
            <a:gs pos="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DBCB7956-2A48-2D84-B47C-08993C18A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A679C-B4E1-865B-5FC9-701EEAD7707A}"/>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4800" b="1" dirty="0"/>
              <a:t>Dialysis Objectives</a:t>
            </a:r>
            <a:endParaRPr lang="en-US" sz="4800" dirty="0"/>
          </a:p>
        </p:txBody>
      </p:sp>
      <p:graphicFrame>
        <p:nvGraphicFramePr>
          <p:cNvPr id="4" name="Table 3">
            <a:extLst>
              <a:ext uri="{FF2B5EF4-FFF2-40B4-BE49-F238E27FC236}">
                <a16:creationId xmlns:a16="http://schemas.microsoft.com/office/drawing/2014/main" id="{006B6EFA-4979-2F42-248B-99BCA16C011D}"/>
              </a:ext>
            </a:extLst>
          </p:cNvPr>
          <p:cNvGraphicFramePr>
            <a:graphicFrameLocks noGrp="1"/>
          </p:cNvGraphicFramePr>
          <p:nvPr>
            <p:extLst>
              <p:ext uri="{D42A27DB-BD31-4B8C-83A1-F6EECF244321}">
                <p14:modId xmlns:p14="http://schemas.microsoft.com/office/powerpoint/2010/main" val="974826485"/>
              </p:ext>
            </p:extLst>
          </p:nvPr>
        </p:nvGraphicFramePr>
        <p:xfrm>
          <a:off x="5719864" y="917988"/>
          <a:ext cx="5252902" cy="4490085"/>
        </p:xfrm>
        <a:graphic>
          <a:graphicData uri="http://schemas.openxmlformats.org/drawingml/2006/table">
            <a:tbl>
              <a:tblPr>
                <a:tableStyleId>{5C22544A-7EE6-4342-B048-85BDC9FD1C3A}</a:tableStyleId>
              </a:tblPr>
              <a:tblGrid>
                <a:gridCol w="5252902">
                  <a:extLst>
                    <a:ext uri="{9D8B030D-6E8A-4147-A177-3AD203B41FA5}">
                      <a16:colId xmlns:a16="http://schemas.microsoft.com/office/drawing/2014/main" val="542141763"/>
                    </a:ext>
                  </a:extLst>
                </a:gridCol>
              </a:tblGrid>
              <a:tr h="4150123">
                <a:tc>
                  <a:txBody>
                    <a:bodyPr/>
                    <a:lstStyle/>
                    <a:p>
                      <a:pPr algn="l" fontAlgn="b">
                        <a:buNone/>
                      </a:pPr>
                      <a:r>
                        <a:rPr lang="en-US" sz="1400" b="1" i="0" u="none" strike="noStrike" dirty="0">
                          <a:solidFill>
                            <a:schemeClr val="bg2">
                              <a:lumMod val="60000"/>
                              <a:lumOff val="40000"/>
                            </a:schemeClr>
                          </a:solidFill>
                          <a:effectLst/>
                          <a:latin typeface="+mj-lt"/>
                        </a:rPr>
                        <a:t> </a:t>
                      </a:r>
                    </a:p>
                    <a:p>
                      <a:pPr algn="l" fontAlgn="b">
                        <a:buNone/>
                      </a:pPr>
                      <a:r>
                        <a:rPr lang="en-US" sz="1400" b="1" i="0" u="none" strike="noStrike" dirty="0">
                          <a:solidFill>
                            <a:schemeClr val="bg2">
                              <a:lumMod val="60000"/>
                              <a:lumOff val="40000"/>
                            </a:schemeClr>
                          </a:solidFill>
                          <a:effectLst/>
                          <a:latin typeface="+mj-lt"/>
                        </a:rPr>
                        <a:t>   1 Report the number of hemodialysis patients, within 1 hour  of the reported event, that your facility can accommodate for treatments. </a:t>
                      </a:r>
                    </a:p>
                    <a:p>
                      <a:pPr algn="l" fontAlgn="b">
                        <a:buNone/>
                      </a:pPr>
                      <a:r>
                        <a:rPr lang="en-US" sz="1400" b="1" i="0" u="none" strike="noStrike" dirty="0">
                          <a:solidFill>
                            <a:schemeClr val="bg2">
                              <a:lumMod val="60000"/>
                              <a:lumOff val="40000"/>
                            </a:schemeClr>
                          </a:solidFill>
                          <a:effectLst/>
                          <a:latin typeface="+mj-lt"/>
                        </a:rPr>
                        <a:t>   </a:t>
                      </a:r>
                    </a:p>
                    <a:p>
                      <a:pPr algn="l" fontAlgn="b">
                        <a:buNone/>
                      </a:pPr>
                      <a:endParaRPr lang="en-US" sz="1400" b="1" i="0" u="none" strike="noStrike" dirty="0">
                        <a:solidFill>
                          <a:schemeClr val="bg2">
                            <a:lumMod val="60000"/>
                            <a:lumOff val="40000"/>
                          </a:schemeClr>
                        </a:solidFill>
                        <a:effectLst/>
                        <a:latin typeface="+mj-lt"/>
                      </a:endParaRPr>
                    </a:p>
                    <a:p>
                      <a:pPr algn="l" fontAlgn="b">
                        <a:buNone/>
                      </a:pPr>
                      <a:r>
                        <a:rPr lang="en-US" sz="1400" b="1" i="0" u="none" strike="noStrike" dirty="0">
                          <a:solidFill>
                            <a:schemeClr val="bg2">
                              <a:lumMod val="60000"/>
                              <a:lumOff val="40000"/>
                            </a:schemeClr>
                          </a:solidFill>
                          <a:effectLst/>
                          <a:latin typeface="+mj-lt"/>
                        </a:rPr>
                        <a:t>   2 Determine how long it would take for a water buffalo to be on site, report within 1 hour of request</a:t>
                      </a:r>
                    </a:p>
                    <a:p>
                      <a:pPr algn="l" fontAlgn="b">
                        <a:buNone/>
                      </a:pPr>
                      <a:endParaRPr lang="en-US" sz="1400" b="1" i="0" u="none" strike="noStrike" dirty="0">
                        <a:solidFill>
                          <a:schemeClr val="bg2">
                            <a:lumMod val="60000"/>
                            <a:lumOff val="40000"/>
                          </a:schemeClr>
                        </a:solidFill>
                        <a:effectLst/>
                        <a:latin typeface="+mj-lt"/>
                      </a:endParaRPr>
                    </a:p>
                    <a:p>
                      <a:pPr algn="l" fontAlgn="b">
                        <a:buNone/>
                      </a:pPr>
                      <a:endParaRPr lang="en-US" sz="1400" b="1" i="0" u="none" strike="noStrike" dirty="0">
                        <a:solidFill>
                          <a:schemeClr val="bg2">
                            <a:lumMod val="60000"/>
                            <a:lumOff val="40000"/>
                          </a:schemeClr>
                        </a:solidFill>
                        <a:effectLst/>
                        <a:latin typeface="+mj-lt"/>
                      </a:endParaRPr>
                    </a:p>
                    <a:p>
                      <a:pPr algn="l" fontAlgn="b">
                        <a:buNone/>
                      </a:pPr>
                      <a:r>
                        <a:rPr lang="en-US" sz="1400" b="1" i="0" u="none" strike="noStrike" dirty="0">
                          <a:solidFill>
                            <a:schemeClr val="bg2">
                              <a:lumMod val="60000"/>
                              <a:lumOff val="40000"/>
                            </a:schemeClr>
                          </a:solidFill>
                          <a:effectLst/>
                          <a:latin typeface="+mj-lt"/>
                        </a:rPr>
                        <a:t>   3 Determine how long it would take to get building generators on site to facilities that don't have them, report within 1 hour. </a:t>
                      </a:r>
                    </a:p>
                    <a:p>
                      <a:pPr algn="l" fontAlgn="b">
                        <a:buNone/>
                      </a:pPr>
                      <a:endParaRPr lang="en-US" sz="1400" b="1" i="0" u="none" strike="noStrike" dirty="0">
                        <a:solidFill>
                          <a:schemeClr val="bg2">
                            <a:lumMod val="60000"/>
                            <a:lumOff val="40000"/>
                          </a:schemeClr>
                        </a:solidFill>
                        <a:effectLst/>
                        <a:latin typeface="+mj-lt"/>
                      </a:endParaRPr>
                    </a:p>
                    <a:p>
                      <a:pPr algn="l" fontAlgn="b">
                        <a:buNone/>
                      </a:pPr>
                      <a:endParaRPr lang="en-US" sz="1400" b="1" i="0" u="none" strike="noStrike" dirty="0">
                        <a:solidFill>
                          <a:schemeClr val="bg2">
                            <a:lumMod val="60000"/>
                            <a:lumOff val="40000"/>
                          </a:schemeClr>
                        </a:solidFill>
                        <a:effectLst/>
                        <a:latin typeface="+mj-lt"/>
                      </a:endParaRPr>
                    </a:p>
                    <a:p>
                      <a:pPr algn="l" fontAlgn="b">
                        <a:buNone/>
                      </a:pPr>
                      <a:r>
                        <a:rPr lang="en-US" sz="1400" b="1" i="0" u="none" strike="noStrike" dirty="0">
                          <a:solidFill>
                            <a:schemeClr val="bg2">
                              <a:lumMod val="60000"/>
                              <a:lumOff val="40000"/>
                            </a:schemeClr>
                          </a:solidFill>
                          <a:effectLst/>
                          <a:latin typeface="+mj-lt"/>
                        </a:rPr>
                        <a:t>   4 Determine where transportation resources can be found during a disaster if you needed to transport several patients to your facilities. </a:t>
                      </a:r>
                    </a:p>
                    <a:p>
                      <a:pPr algn="l" fontAlgn="b">
                        <a:buNone/>
                      </a:pPr>
                      <a:r>
                        <a:rPr lang="en-US" sz="1400" b="1" i="0" u="none" strike="noStrike" dirty="0">
                          <a:solidFill>
                            <a:schemeClr val="bg2">
                              <a:lumMod val="60000"/>
                              <a:lumOff val="40000"/>
                            </a:schemeClr>
                          </a:solidFill>
                          <a:effectLst/>
                          <a:latin typeface="+mj-lt"/>
                        </a:rPr>
                        <a:t> </a:t>
                      </a:r>
                    </a:p>
                    <a:p>
                      <a:pPr algn="l" fontAlgn="b">
                        <a:buNone/>
                      </a:pPr>
                      <a:endParaRPr lang="en-US" sz="1400" b="1" i="0" u="none" strike="noStrike" dirty="0">
                        <a:solidFill>
                          <a:schemeClr val="bg2">
                            <a:lumMod val="60000"/>
                            <a:lumOff val="40000"/>
                          </a:schemeClr>
                        </a:solidFill>
                        <a:effectLst/>
                        <a:latin typeface="+mj-lt"/>
                      </a:endParaRPr>
                    </a:p>
                    <a:p>
                      <a:pPr marL="0" indent="0" algn="l" fontAlgn="b">
                        <a:buFont typeface="+mj-lt"/>
                        <a:buNone/>
                      </a:pPr>
                      <a:r>
                        <a:rPr lang="en-US" sz="1400" b="1" i="0" u="none" strike="noStrike" dirty="0">
                          <a:solidFill>
                            <a:schemeClr val="bg2">
                              <a:lumMod val="60000"/>
                              <a:lumOff val="40000"/>
                            </a:schemeClr>
                          </a:solidFill>
                          <a:effectLst/>
                          <a:latin typeface="+mj-lt"/>
                        </a:rPr>
                        <a:t> </a:t>
                      </a:r>
                      <a:r>
                        <a:rPr lang="en-US" sz="1400" b="1" i="0" u="none" strike="noStrike" dirty="0">
                          <a:solidFill>
                            <a:schemeClr val="tx1"/>
                          </a:solidFill>
                          <a:effectLst/>
                          <a:latin typeface="+mj-lt"/>
                        </a:rPr>
                        <a:t>manpower.</a:t>
                      </a:r>
                    </a:p>
                  </a:txBody>
                  <a:tcPr marL="9525" marR="9525" marT="9525" marB="0" anchor="b">
                    <a:solidFill>
                      <a:schemeClr val="tx1"/>
                    </a:solidFill>
                  </a:tcPr>
                </a:tc>
                <a:extLst>
                  <a:ext uri="{0D108BD9-81ED-4DB2-BD59-A6C34878D82A}">
                    <a16:rowId xmlns:a16="http://schemas.microsoft.com/office/drawing/2014/main" val="2580465939"/>
                  </a:ext>
                </a:extLst>
              </a:tr>
            </a:tbl>
          </a:graphicData>
        </a:graphic>
      </p:graphicFrame>
    </p:spTree>
    <p:extLst>
      <p:ext uri="{BB962C8B-B14F-4D97-AF65-F5344CB8AC3E}">
        <p14:creationId xmlns:p14="http://schemas.microsoft.com/office/powerpoint/2010/main" val="377458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BDA21C-BF9E-55B5-B713-FC03E8D434C0}"/>
            </a:ext>
          </a:extLst>
        </p:cNvPr>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9" name="Rectangle 4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3FE7A6E-446A-3FD5-C6FB-00A120E2BFB8}"/>
              </a:ext>
            </a:extLst>
          </p:cNvPr>
          <p:cNvPicPr>
            <a:picLocks noChangeAspect="1"/>
          </p:cNvPicPr>
          <p:nvPr/>
        </p:nvPicPr>
        <p:blipFill>
          <a:blip r:embed="rId3">
            <a:alphaModFix amt="40000"/>
          </a:blip>
          <a:srcRect t="7865" b="7865"/>
          <a:stretch>
            <a:fillRect/>
          </a:stretch>
        </p:blipFill>
        <p:spPr>
          <a:xfrm>
            <a:off x="-3177" y="0"/>
            <a:ext cx="12192001" cy="6858000"/>
          </a:xfrm>
          <a:prstGeom prst="rect">
            <a:avLst/>
          </a:prstGeom>
        </p:spPr>
      </p:pic>
      <p:sp>
        <p:nvSpPr>
          <p:cNvPr id="2" name="Title 1">
            <a:extLst>
              <a:ext uri="{FF2B5EF4-FFF2-40B4-BE49-F238E27FC236}">
                <a16:creationId xmlns:a16="http://schemas.microsoft.com/office/drawing/2014/main" id="{28BC345D-FF6E-594A-230C-79958504AF02}"/>
              </a:ext>
            </a:extLst>
          </p:cNvPr>
          <p:cNvSpPr>
            <a:spLocks noGrp="1"/>
          </p:cNvSpPr>
          <p:nvPr>
            <p:ph type="title"/>
          </p:nvPr>
        </p:nvSpPr>
        <p:spPr>
          <a:xfrm>
            <a:off x="481012" y="1138765"/>
            <a:ext cx="8001000" cy="2971801"/>
          </a:xfrm>
        </p:spPr>
        <p:txBody>
          <a:bodyPr vert="horz" lIns="91440" tIns="45720" rIns="91440" bIns="45720" rtlCol="0" anchor="b">
            <a:normAutofit fontScale="90000"/>
          </a:bodyPr>
          <a:lstStyle/>
          <a:p>
            <a:pPr>
              <a:lnSpc>
                <a:spcPct val="90000"/>
              </a:lnSpc>
            </a:pPr>
            <a:r>
              <a:rPr lang="en-US" sz="4400" b="1" dirty="0">
                <a:solidFill>
                  <a:schemeClr val="accent4">
                    <a:lumMod val="60000"/>
                    <a:lumOff val="40000"/>
                  </a:schemeClr>
                </a:solidFill>
              </a:rPr>
              <a:t>Your role </a:t>
            </a:r>
            <a:br>
              <a:rPr lang="en-US" sz="4400" b="1" dirty="0">
                <a:solidFill>
                  <a:schemeClr val="accent4">
                    <a:lumMod val="60000"/>
                    <a:lumOff val="40000"/>
                  </a:schemeClr>
                </a:solidFill>
              </a:rPr>
            </a:br>
            <a:r>
              <a:rPr lang="en-US" sz="4400" b="1" dirty="0">
                <a:solidFill>
                  <a:schemeClr val="accent4">
                    <a:lumMod val="60000"/>
                    <a:lumOff val="40000"/>
                  </a:schemeClr>
                </a:solidFill>
              </a:rPr>
              <a:t>as a Facilitator in 5 steps</a:t>
            </a:r>
            <a:br>
              <a:rPr lang="en-US" sz="3400" b="1" dirty="0"/>
            </a:br>
            <a:br>
              <a:rPr lang="en-US" sz="3400" b="1" dirty="0"/>
            </a:br>
            <a:r>
              <a:rPr lang="en-US" sz="3400" b="1" dirty="0"/>
              <a:t> </a:t>
            </a:r>
            <a:br>
              <a:rPr lang="en-US" sz="3400" b="1" dirty="0"/>
            </a:br>
            <a:br>
              <a:rPr lang="en-US" sz="3400" b="1" dirty="0"/>
            </a:br>
            <a:endParaRPr lang="en-US" sz="3400" b="1" dirty="0"/>
          </a:p>
        </p:txBody>
      </p:sp>
    </p:spTree>
    <p:extLst>
      <p:ext uri="{BB962C8B-B14F-4D97-AF65-F5344CB8AC3E}">
        <p14:creationId xmlns:p14="http://schemas.microsoft.com/office/powerpoint/2010/main" val="278804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38BBC9B-1441-346C-C021-946EAA752EDB}"/>
              </a:ext>
            </a:extLst>
          </p:cNvPr>
          <p:cNvSpPr/>
          <p:nvPr/>
        </p:nvSpPr>
        <p:spPr>
          <a:xfrm>
            <a:off x="299029" y="1252685"/>
            <a:ext cx="1575881" cy="1561046"/>
          </a:xfrm>
          <a:prstGeom prst="ellipse">
            <a:avLst/>
          </a:prstGeom>
          <a:solidFill>
            <a:schemeClr val="accent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1</a:t>
            </a:r>
          </a:p>
        </p:txBody>
      </p:sp>
      <p:sp>
        <p:nvSpPr>
          <p:cNvPr id="3" name="TextBox 2">
            <a:extLst>
              <a:ext uri="{FF2B5EF4-FFF2-40B4-BE49-F238E27FC236}">
                <a16:creationId xmlns:a16="http://schemas.microsoft.com/office/drawing/2014/main" id="{B78152E2-9C81-1C03-2B44-557CF8402EAB}"/>
              </a:ext>
            </a:extLst>
          </p:cNvPr>
          <p:cNvSpPr txBox="1"/>
          <p:nvPr/>
        </p:nvSpPr>
        <p:spPr>
          <a:xfrm>
            <a:off x="1874910" y="694380"/>
            <a:ext cx="8527914" cy="3231654"/>
          </a:xfrm>
          <a:prstGeom prst="rect">
            <a:avLst/>
          </a:prstGeom>
          <a:solidFill>
            <a:srgbClr val="92D050"/>
          </a:solidFill>
          <a:effectLst>
            <a:softEdge rad="152400"/>
          </a:effectLst>
        </p:spPr>
        <p:txBody>
          <a:bodyPr wrap="square" rtlCol="0">
            <a:spAutoFit/>
          </a:bodyPr>
          <a:lstStyle/>
          <a:p>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        Arrive in your command center by 7:30am</a:t>
            </a:r>
          </a:p>
          <a:p>
            <a:r>
              <a:rPr lang="en-US" sz="1600" dirty="0">
                <a:solidFill>
                  <a:schemeClr val="accent1">
                    <a:lumMod val="75000"/>
                  </a:schemeClr>
                </a:solidFill>
                <a:latin typeface="Arial" panose="020B0604020202020204" pitchFamily="34" charset="0"/>
                <a:cs typeface="Arial" panose="020B0604020202020204" pitchFamily="34" charset="0"/>
              </a:rPr>
              <a:t> </a:t>
            </a:r>
          </a:p>
          <a:p>
            <a:r>
              <a:rPr lang="en-US" sz="1600" dirty="0">
                <a:solidFill>
                  <a:schemeClr val="accent1">
                    <a:lumMod val="75000"/>
                  </a:schemeClr>
                </a:solidFill>
                <a:latin typeface="Arial" panose="020B0604020202020204" pitchFamily="34" charset="0"/>
                <a:cs typeface="Arial" panose="020B0604020202020204" pitchFamily="34" charset="0"/>
              </a:rPr>
              <a:t>       First thing you do is log in to the MRSE Website. </a:t>
            </a:r>
          </a:p>
          <a:p>
            <a:r>
              <a:rPr lang="en-US" sz="1600" dirty="0">
                <a:solidFill>
                  <a:schemeClr val="accent1">
                    <a:lumMod val="75000"/>
                  </a:schemeClr>
                </a:solidFill>
                <a:latin typeface="Arial" panose="020B0604020202020204" pitchFamily="34" charset="0"/>
                <a:cs typeface="Arial" panose="020B0604020202020204" pitchFamily="34" charset="0"/>
              </a:rPr>
              <a:t>       Pull up the </a:t>
            </a:r>
            <a:r>
              <a:rPr lang="en-US" b="1" dirty="0">
                <a:solidFill>
                  <a:schemeClr val="accent1">
                    <a:lumMod val="75000"/>
                  </a:schemeClr>
                </a:solidFill>
                <a:latin typeface="Arial" panose="020B0604020202020204" pitchFamily="34" charset="0"/>
                <a:cs typeface="Arial" panose="020B0604020202020204" pitchFamily="34" charset="0"/>
              </a:rPr>
              <a:t>Sign-In Sheet </a:t>
            </a:r>
            <a:r>
              <a:rPr lang="en-US" sz="1600" dirty="0">
                <a:solidFill>
                  <a:schemeClr val="accent1">
                    <a:lumMod val="75000"/>
                  </a:schemeClr>
                </a:solidFill>
                <a:latin typeface="Arial" panose="020B0604020202020204" pitchFamily="34" charset="0"/>
                <a:cs typeface="Arial" panose="020B0604020202020204" pitchFamily="34" charset="0"/>
              </a:rPr>
              <a:t>and be sure that </a:t>
            </a:r>
            <a:r>
              <a:rPr lang="en-US" sz="1600" u="sng" dirty="0">
                <a:solidFill>
                  <a:schemeClr val="accent1">
                    <a:lumMod val="75000"/>
                  </a:schemeClr>
                </a:solidFill>
                <a:latin typeface="Arial" panose="020B0604020202020204" pitchFamily="34" charset="0"/>
                <a:cs typeface="Arial" panose="020B0604020202020204" pitchFamily="34" charset="0"/>
              </a:rPr>
              <a:t>every individual </a:t>
            </a:r>
            <a:r>
              <a:rPr lang="en-US" sz="1600" dirty="0">
                <a:solidFill>
                  <a:schemeClr val="accent1">
                    <a:lumMod val="75000"/>
                  </a:schemeClr>
                </a:solidFill>
                <a:latin typeface="Arial" panose="020B0604020202020204" pitchFamily="34" charset="0"/>
                <a:cs typeface="Arial" panose="020B0604020202020204" pitchFamily="34" charset="0"/>
              </a:rPr>
              <a:t>working in </a:t>
            </a:r>
          </a:p>
          <a:p>
            <a:r>
              <a:rPr lang="en-US" sz="1600" dirty="0">
                <a:solidFill>
                  <a:schemeClr val="accent1">
                    <a:lumMod val="75000"/>
                  </a:schemeClr>
                </a:solidFill>
                <a:latin typeface="Arial" panose="020B0604020202020204" pitchFamily="34" charset="0"/>
                <a:cs typeface="Arial" panose="020B0604020202020204" pitchFamily="34" charset="0"/>
              </a:rPr>
              <a:t>       the command center signs in upon arrival.</a:t>
            </a:r>
          </a:p>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 </a:t>
            </a:r>
          </a:p>
          <a:p>
            <a:r>
              <a:rPr lang="en-US" dirty="0"/>
              <a:t>	</a:t>
            </a:r>
            <a:r>
              <a:rPr lang="en-US" dirty="0">
                <a:hlinkClick r:id="rId2"/>
              </a:rPr>
              <a:t>www.wvha.org/HEF</a:t>
            </a:r>
            <a:r>
              <a:rPr lang="en-US" dirty="0"/>
              <a:t> </a:t>
            </a:r>
          </a:p>
          <a:p>
            <a:endParaRPr lang="en-US" dirty="0"/>
          </a:p>
          <a:p>
            <a:endParaRPr lang="en-US" dirty="0"/>
          </a:p>
        </p:txBody>
      </p:sp>
    </p:spTree>
    <p:extLst>
      <p:ext uri="{BB962C8B-B14F-4D97-AF65-F5344CB8AC3E}">
        <p14:creationId xmlns:p14="http://schemas.microsoft.com/office/powerpoint/2010/main" val="281832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2C586-17D6-0518-584D-33EEC462BCCF}"/>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1D3504C-6CAB-2FD4-9DAB-3FE83F1E5F7F}"/>
              </a:ext>
            </a:extLst>
          </p:cNvPr>
          <p:cNvSpPr/>
          <p:nvPr/>
        </p:nvSpPr>
        <p:spPr>
          <a:xfrm>
            <a:off x="441095" y="840299"/>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2</a:t>
            </a:r>
          </a:p>
        </p:txBody>
      </p:sp>
      <p:sp>
        <p:nvSpPr>
          <p:cNvPr id="10" name="TextBox 9">
            <a:extLst>
              <a:ext uri="{FF2B5EF4-FFF2-40B4-BE49-F238E27FC236}">
                <a16:creationId xmlns:a16="http://schemas.microsoft.com/office/drawing/2014/main" id="{FF626763-49B7-1D15-88D0-194E79A832A6}"/>
              </a:ext>
            </a:extLst>
          </p:cNvPr>
          <p:cNvSpPr txBox="1"/>
          <p:nvPr/>
        </p:nvSpPr>
        <p:spPr>
          <a:xfrm>
            <a:off x="2098744" y="498021"/>
            <a:ext cx="8384302" cy="2031325"/>
          </a:xfrm>
          <a:prstGeom prst="rect">
            <a:avLst/>
          </a:prstGeom>
          <a:solidFill>
            <a:srgbClr val="92D050"/>
          </a:solidFill>
          <a:effectLst>
            <a:softEdge rad="152400"/>
          </a:effectLst>
        </p:spPr>
        <p:txBody>
          <a:bodyPr wrap="square" rtlCol="0">
            <a:sp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000" b="1" dirty="0">
                <a:solidFill>
                  <a:schemeClr val="accent1">
                    <a:lumMod val="75000"/>
                  </a:schemeClr>
                </a:solidFill>
              </a:rPr>
              <a:t>   </a:t>
            </a:r>
            <a:r>
              <a:rPr lang="en-US" sz="2000" b="1" dirty="0">
                <a:solidFill>
                  <a:schemeClr val="accent1">
                    <a:lumMod val="75000"/>
                  </a:schemeClr>
                </a:solidFill>
                <a:latin typeface="Arial" panose="020B0604020202020204" pitchFamily="34" charset="0"/>
                <a:cs typeface="Arial" panose="020B0604020202020204" pitchFamily="34" charset="0"/>
              </a:rPr>
              <a:t>Sign-in </a:t>
            </a:r>
            <a:r>
              <a:rPr lang="en-US" sz="1600" dirty="0">
                <a:solidFill>
                  <a:schemeClr val="accent1">
                    <a:lumMod val="75000"/>
                  </a:schemeClr>
                </a:solidFill>
                <a:latin typeface="Arial" panose="020B0604020202020204" pitchFamily="34" charset="0"/>
                <a:cs typeface="Arial" panose="020B0604020202020204" pitchFamily="34" charset="0"/>
              </a:rPr>
              <a:t>to your </a:t>
            </a:r>
            <a:r>
              <a:rPr lang="en-US" sz="1600" u="sng" dirty="0">
                <a:solidFill>
                  <a:schemeClr val="accent1">
                    <a:lumMod val="75000"/>
                  </a:schemeClr>
                </a:solidFill>
                <a:latin typeface="Arial" panose="020B0604020202020204" pitchFamily="34" charset="0"/>
                <a:cs typeface="Arial" panose="020B0604020202020204" pitchFamily="34" charset="0"/>
              </a:rPr>
              <a:t>facility</a:t>
            </a:r>
            <a:r>
              <a:rPr lang="en-US" sz="1600" dirty="0">
                <a:solidFill>
                  <a:schemeClr val="accent1">
                    <a:lumMod val="75000"/>
                  </a:schemeClr>
                </a:solidFill>
                <a:latin typeface="Arial" panose="020B0604020202020204" pitchFamily="34" charset="0"/>
                <a:cs typeface="Arial" panose="020B0604020202020204" pitchFamily="34" charset="0"/>
              </a:rPr>
              <a:t> on the MRSE WebEOC event Sign-in/Out Board.</a:t>
            </a:r>
          </a:p>
          <a:p>
            <a:r>
              <a:rPr lang="en-US" sz="1600" dirty="0">
                <a:solidFill>
                  <a:schemeClr val="accent1">
                    <a:lumMod val="75000"/>
                  </a:schemeClr>
                </a:solidFill>
                <a:latin typeface="Arial" panose="020B0604020202020204" pitchFamily="34" charset="0"/>
                <a:cs typeface="Arial" panose="020B0604020202020204" pitchFamily="34" charset="0"/>
              </a:rPr>
              <a:t>    Only one person per facility needs to sign in on the Sign/Out board. </a:t>
            </a:r>
          </a:p>
          <a:p>
            <a:endParaRPr lang="en-US" sz="1600" dirty="0">
              <a:solidFill>
                <a:schemeClr val="accent1">
                  <a:lumMod val="75000"/>
                </a:schemeClr>
              </a:solidFill>
              <a:latin typeface="Arial" panose="020B0604020202020204" pitchFamily="34" charset="0"/>
              <a:cs typeface="Arial" panose="020B0604020202020204" pitchFamily="34" charset="0"/>
            </a:endParaRPr>
          </a:p>
          <a:p>
            <a:r>
              <a:rPr lang="en-US" sz="1600" dirty="0">
                <a:solidFill>
                  <a:schemeClr val="accent1">
                    <a:lumMod val="75000"/>
                  </a:schemeClr>
                </a:solidFill>
                <a:latin typeface="Arial" panose="020B0604020202020204" pitchFamily="34" charset="0"/>
                <a:cs typeface="Arial" panose="020B0604020202020204" pitchFamily="34" charset="0"/>
              </a:rPr>
              <a:t>    Display WebEOC on a screen where all command staff can see it</a:t>
            </a:r>
          </a:p>
          <a:p>
            <a:endParaRPr lang="en-US" sz="1600"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DB135E39-ABFC-F898-E94A-1DCB0219D6B7}"/>
              </a:ext>
            </a:extLst>
          </p:cNvPr>
          <p:cNvPicPr>
            <a:picLocks noChangeAspect="1"/>
          </p:cNvPicPr>
          <p:nvPr/>
        </p:nvPicPr>
        <p:blipFill>
          <a:blip r:embed="rId3"/>
          <a:stretch>
            <a:fillRect/>
          </a:stretch>
        </p:blipFill>
        <p:spPr>
          <a:xfrm>
            <a:off x="2229492" y="2592412"/>
            <a:ext cx="8075488" cy="376756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29EF8AD-34BF-CDBA-419A-7912E51436A2}"/>
                  </a:ext>
                </a:extLst>
              </p14:cNvPr>
              <p14:cNvContentPartPr/>
              <p14:nvPr/>
            </p14:nvContentPartPr>
            <p14:xfrm>
              <a:off x="7633848" y="4843465"/>
              <a:ext cx="1361880" cy="713880"/>
            </p14:xfrm>
          </p:contentPart>
        </mc:Choice>
        <mc:Fallback xmlns="">
          <p:pic>
            <p:nvPicPr>
              <p:cNvPr id="11" name="Ink 10">
                <a:extLst>
                  <a:ext uri="{FF2B5EF4-FFF2-40B4-BE49-F238E27FC236}">
                    <a16:creationId xmlns:a16="http://schemas.microsoft.com/office/drawing/2014/main" id="{929EF8AD-34BF-CDBA-419A-7912E51436A2}"/>
                  </a:ext>
                </a:extLst>
              </p:cNvPr>
              <p:cNvPicPr/>
              <p:nvPr/>
            </p:nvPicPr>
            <p:blipFill>
              <a:blip r:embed="rId5"/>
              <a:stretch>
                <a:fillRect/>
              </a:stretch>
            </p:blipFill>
            <p:spPr>
              <a:xfrm>
                <a:off x="7627728" y="4837345"/>
                <a:ext cx="1374120" cy="726120"/>
              </a:xfrm>
              <a:prstGeom prst="rect">
                <a:avLst/>
              </a:prstGeom>
            </p:spPr>
          </p:pic>
        </mc:Fallback>
      </mc:AlternateContent>
    </p:spTree>
    <p:extLst>
      <p:ext uri="{BB962C8B-B14F-4D97-AF65-F5344CB8AC3E}">
        <p14:creationId xmlns:p14="http://schemas.microsoft.com/office/powerpoint/2010/main" val="261798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80017D-D4ED-555D-DDDF-BA47E6DF360E}"/>
              </a:ext>
            </a:extLst>
          </p:cNvPr>
          <p:cNvSpPr/>
          <p:nvPr/>
        </p:nvSpPr>
        <p:spPr>
          <a:xfrm>
            <a:off x="498252" y="1389196"/>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3</a:t>
            </a:r>
          </a:p>
        </p:txBody>
      </p:sp>
      <p:sp>
        <p:nvSpPr>
          <p:cNvPr id="5" name="TextBox 4">
            <a:extLst>
              <a:ext uri="{FF2B5EF4-FFF2-40B4-BE49-F238E27FC236}">
                <a16:creationId xmlns:a16="http://schemas.microsoft.com/office/drawing/2014/main" id="{1C2B4377-3BE8-F11B-1BD7-9BFE250AA112}"/>
              </a:ext>
            </a:extLst>
          </p:cNvPr>
          <p:cNvSpPr txBox="1"/>
          <p:nvPr/>
        </p:nvSpPr>
        <p:spPr>
          <a:xfrm>
            <a:off x="1876855" y="1072677"/>
            <a:ext cx="8654374" cy="2215991"/>
          </a:xfrm>
          <a:prstGeom prst="rect">
            <a:avLst/>
          </a:prstGeom>
          <a:solidFill>
            <a:srgbClr val="92D050"/>
          </a:solidFill>
          <a:effectLst>
            <a:softEdge rad="152400"/>
          </a:effectLst>
        </p:spPr>
        <p:txBody>
          <a:bodyPr wrap="square" rtlCol="0">
            <a:spAutoFit/>
          </a:bodyPr>
          <a:lstStyle/>
          <a:p>
            <a:pPr lvl="0"/>
            <a:r>
              <a:rPr lang="en-US" sz="2400" b="1" dirty="0">
                <a:solidFill>
                  <a:schemeClr val="accent1">
                    <a:lumMod val="75000"/>
                  </a:schemeClr>
                </a:solidFill>
              </a:rPr>
              <a:t>         </a:t>
            </a:r>
          </a:p>
          <a:p>
            <a:pPr lvl="0"/>
            <a:r>
              <a:rPr lang="en-US" sz="2400" b="1" dirty="0">
                <a:solidFill>
                  <a:schemeClr val="accent1">
                    <a:lumMod val="75000"/>
                  </a:schemeClr>
                </a:solidFill>
                <a:latin typeface="Arial" panose="020B0604020202020204" pitchFamily="34" charset="0"/>
                <a:cs typeface="Arial" panose="020B0604020202020204" pitchFamily="34" charset="0"/>
              </a:rPr>
              <a:t>	</a:t>
            </a:r>
            <a:r>
              <a:rPr lang="en-US" b="1" dirty="0">
                <a:solidFill>
                  <a:schemeClr val="accent1">
                    <a:lumMod val="75000"/>
                  </a:schemeClr>
                </a:solidFill>
                <a:latin typeface="Arial" panose="020B0604020202020204" pitchFamily="34" charset="0"/>
                <a:cs typeface="Arial" panose="020B0604020202020204" pitchFamily="34" charset="0"/>
              </a:rPr>
              <a:t>Must be an active user on WebEOC</a:t>
            </a:r>
          </a:p>
          <a:p>
            <a:pPr lvl="0"/>
            <a:endParaRPr lang="en-US" b="1" dirty="0">
              <a:solidFill>
                <a:schemeClr val="accent1">
                  <a:lumMod val="75000"/>
                </a:schemeClr>
              </a:solidFill>
              <a:latin typeface="Arial" panose="020B0604020202020204" pitchFamily="34" charset="0"/>
              <a:cs typeface="Arial" panose="020B0604020202020204" pitchFamily="34" charset="0"/>
            </a:endParaRPr>
          </a:p>
          <a:p>
            <a:pPr marL="800100" lvl="1" indent="-342900">
              <a:buFont typeface="+mj-lt"/>
              <a:buAutoNum type="arabicPeriod"/>
            </a:pPr>
            <a:r>
              <a:rPr lang="en-US" sz="1600" dirty="0">
                <a:solidFill>
                  <a:schemeClr val="accent1">
                    <a:lumMod val="75000"/>
                  </a:schemeClr>
                </a:solidFill>
                <a:latin typeface="Arial" panose="020B0604020202020204" pitchFamily="34" charset="0"/>
                <a:cs typeface="Arial" panose="020B0604020202020204" pitchFamily="34" charset="0"/>
              </a:rPr>
              <a:t>Read WebEOC inject notifications to your command center as they arrive.</a:t>
            </a:r>
          </a:p>
          <a:p>
            <a:pPr marL="800100" lvl="1" indent="-342900">
              <a:buFont typeface="+mj-lt"/>
              <a:buAutoNum type="arabicPeriod"/>
            </a:pPr>
            <a:r>
              <a:rPr lang="en-US" sz="1600" dirty="0">
                <a:solidFill>
                  <a:schemeClr val="accent1">
                    <a:lumMod val="75000"/>
                  </a:schemeClr>
                </a:solidFill>
                <a:latin typeface="Arial" panose="020B0604020202020204" pitchFamily="34" charset="0"/>
                <a:cs typeface="Arial" panose="020B0604020202020204" pitchFamily="34" charset="0"/>
              </a:rPr>
              <a:t>Display WebEOC Significant Events Board</a:t>
            </a:r>
          </a:p>
          <a:p>
            <a:pPr lvl="1"/>
            <a:endParaRPr lang="en-US"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15C4C922-E7C0-EF14-8944-4E8194440B38}"/>
              </a:ext>
            </a:extLst>
          </p:cNvPr>
          <p:cNvSpPr txBox="1"/>
          <p:nvPr/>
        </p:nvSpPr>
        <p:spPr>
          <a:xfrm rot="21335789">
            <a:off x="2494655" y="3033027"/>
            <a:ext cx="7828734" cy="1815882"/>
          </a:xfrm>
          <a:prstGeom prst="rect">
            <a:avLst/>
          </a:prstGeom>
          <a:solidFill>
            <a:schemeClr val="accent4">
              <a:lumMod val="40000"/>
              <a:lumOff val="60000"/>
            </a:schemeClr>
          </a:solidFill>
          <a:ln w="38100">
            <a:noFill/>
          </a:ln>
          <a:effectLst>
            <a:softEdge rad="101600"/>
          </a:effectLst>
        </p:spPr>
        <p:txBody>
          <a:bodyPr wrap="square">
            <a:spAutoFit/>
          </a:bodyPr>
          <a:lstStyle/>
          <a:p>
            <a:endParaRPr lang="en-US" sz="1400" b="0" i="0" u="none" strike="noStrike" dirty="0">
              <a:solidFill>
                <a:srgbClr val="000000"/>
              </a:solidFill>
              <a:effectLst/>
              <a:latin typeface="Arial" panose="020B0604020202020204" pitchFamily="34" charset="0"/>
            </a:endParaRPr>
          </a:p>
          <a:p>
            <a:r>
              <a:rPr lang="en-US" sz="1400" dirty="0">
                <a:solidFill>
                  <a:srgbClr val="000000"/>
                </a:solidFill>
                <a:latin typeface="Arial" panose="020B0604020202020204" pitchFamily="34" charset="0"/>
              </a:rPr>
              <a:t>   </a:t>
            </a:r>
            <a:r>
              <a:rPr lang="en-US" sz="1400" b="1" i="0" u="none" strike="noStrike" dirty="0">
                <a:solidFill>
                  <a:schemeClr val="accent1">
                    <a:lumMod val="75000"/>
                  </a:schemeClr>
                </a:solidFill>
                <a:effectLst/>
                <a:latin typeface="Arial" panose="020B0604020202020204" pitchFamily="34" charset="0"/>
              </a:rPr>
              <a:t>SAMPLE INJECT</a:t>
            </a:r>
            <a:r>
              <a:rPr lang="en-US" sz="1400" dirty="0">
                <a:solidFill>
                  <a:srgbClr val="000000"/>
                </a:solidFill>
                <a:latin typeface="Arial" panose="020B0604020202020204" pitchFamily="34" charset="0"/>
              </a:rPr>
              <a:t>: Called in to the Facilitators Cell Phone number</a:t>
            </a:r>
          </a:p>
          <a:p>
            <a:endParaRPr lang="en-US" sz="1400" b="0" i="0" u="none" strike="noStrike" dirty="0">
              <a:solidFill>
                <a:srgbClr val="000000"/>
              </a:solidFill>
              <a:effectLst/>
              <a:latin typeface="Arial" panose="020B0604020202020204" pitchFamily="34" charset="0"/>
            </a:endParaRPr>
          </a:p>
          <a:p>
            <a:endParaRPr lang="en-US" sz="1400" dirty="0">
              <a:solidFill>
                <a:srgbClr val="000000"/>
              </a:solidFill>
              <a:latin typeface="Arial" panose="020B0604020202020204" pitchFamily="34" charset="0"/>
            </a:endParaRPr>
          </a:p>
          <a:p>
            <a:r>
              <a:rPr lang="en-US" sz="1400" b="0" i="0" u="none" strike="noStrike" dirty="0">
                <a:solidFill>
                  <a:srgbClr val="000000"/>
                </a:solidFill>
                <a:effectLst/>
                <a:latin typeface="Arial" panose="020B0604020202020204" pitchFamily="34" charset="0"/>
              </a:rPr>
              <a:t>    THIS IS AN EXERCISE…and this is Medical Command with patients in route to your </a:t>
            </a:r>
          </a:p>
          <a:p>
            <a:r>
              <a:rPr lang="en-US" sz="1400" b="0" i="0" u="none" strike="noStrike" dirty="0">
                <a:solidFill>
                  <a:srgbClr val="000000"/>
                </a:solidFill>
                <a:effectLst/>
                <a:latin typeface="Arial" panose="020B0604020202020204" pitchFamily="34" charset="0"/>
              </a:rPr>
              <a:t>    facility. We are sending you 1 </a:t>
            </a:r>
            <a:r>
              <a:rPr lang="en-US" sz="1400" dirty="0">
                <a:solidFill>
                  <a:srgbClr val="000000"/>
                </a:solidFill>
                <a:latin typeface="Arial" panose="020B0604020202020204" pitchFamily="34" charset="0"/>
              </a:rPr>
              <a:t>yellow</a:t>
            </a:r>
            <a:r>
              <a:rPr lang="en-US" sz="1400" b="0" i="0" u="none" strike="noStrike" dirty="0">
                <a:solidFill>
                  <a:srgbClr val="000000"/>
                </a:solidFill>
                <a:effectLst/>
                <a:latin typeface="Arial" panose="020B0604020202020204" pitchFamily="34" charset="0"/>
              </a:rPr>
              <a:t> and 1 </a:t>
            </a:r>
            <a:r>
              <a:rPr lang="en-US" sz="1400" dirty="0">
                <a:solidFill>
                  <a:srgbClr val="000000"/>
                </a:solidFill>
                <a:latin typeface="Arial" panose="020B0604020202020204" pitchFamily="34" charset="0"/>
              </a:rPr>
              <a:t>Black</a:t>
            </a:r>
            <a:r>
              <a:rPr lang="en-US" sz="1400" b="0" i="0" u="none" strike="noStrike" dirty="0">
                <a:solidFill>
                  <a:srgbClr val="000000"/>
                </a:solidFill>
                <a:effectLst/>
                <a:latin typeface="Arial" panose="020B0604020202020204" pitchFamily="34" charset="0"/>
              </a:rPr>
              <a:t>. Patient ID #s are 1 and 66. ETA</a:t>
            </a:r>
          </a:p>
          <a:p>
            <a:r>
              <a:rPr lang="en-US" sz="1400" b="0" i="0" u="none" strike="noStrike" dirty="0">
                <a:solidFill>
                  <a:srgbClr val="000000"/>
                </a:solidFill>
                <a:effectLst/>
                <a:latin typeface="Arial" panose="020B0604020202020204" pitchFamily="34" charset="0"/>
              </a:rPr>
              <a:t>    is 22 minutes.</a:t>
            </a:r>
            <a:r>
              <a:rPr lang="en-US" sz="1400" dirty="0"/>
              <a:t> </a:t>
            </a:r>
          </a:p>
          <a:p>
            <a:endParaRPr lang="en-US" sz="1400" dirty="0"/>
          </a:p>
        </p:txBody>
      </p:sp>
    </p:spTree>
    <p:extLst>
      <p:ext uri="{BB962C8B-B14F-4D97-AF65-F5344CB8AC3E}">
        <p14:creationId xmlns:p14="http://schemas.microsoft.com/office/powerpoint/2010/main" val="400176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AB7C06-5BDC-1517-D9E5-E955C6A04928}"/>
              </a:ext>
            </a:extLst>
          </p:cNvPr>
          <p:cNvSpPr/>
          <p:nvPr/>
        </p:nvSpPr>
        <p:spPr>
          <a:xfrm>
            <a:off x="132880" y="266658"/>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4</a:t>
            </a:r>
          </a:p>
        </p:txBody>
      </p:sp>
      <p:sp>
        <p:nvSpPr>
          <p:cNvPr id="3" name="TextBox 2">
            <a:extLst>
              <a:ext uri="{FF2B5EF4-FFF2-40B4-BE49-F238E27FC236}">
                <a16:creationId xmlns:a16="http://schemas.microsoft.com/office/drawing/2014/main" id="{C9F92BB6-6ED6-09EA-F5B8-95180A62CF03}"/>
              </a:ext>
            </a:extLst>
          </p:cNvPr>
          <p:cNvSpPr txBox="1"/>
          <p:nvPr/>
        </p:nvSpPr>
        <p:spPr>
          <a:xfrm>
            <a:off x="1621211" y="0"/>
            <a:ext cx="9053637" cy="2492990"/>
          </a:xfrm>
          <a:prstGeom prst="rect">
            <a:avLst/>
          </a:prstGeom>
          <a:solidFill>
            <a:srgbClr val="92D050"/>
          </a:solidFill>
          <a:effectLst>
            <a:softEdge rad="152400"/>
          </a:effectLst>
        </p:spPr>
        <p:txBody>
          <a:bodyPr wrap="square" rtlCol="0">
            <a:sp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pPr algn="ct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Victim Card List – </a:t>
            </a:r>
            <a:r>
              <a:rPr lang="en-US" sz="1600" b="1" dirty="0">
                <a:solidFill>
                  <a:srgbClr val="FF0000"/>
                </a:solidFill>
                <a:latin typeface="Arial" panose="020B0604020202020204" pitchFamily="34" charset="0"/>
                <a:cs typeface="Arial" panose="020B0604020202020204" pitchFamily="34" charset="0"/>
              </a:rPr>
              <a:t>Print </a:t>
            </a:r>
            <a:r>
              <a:rPr lang="en-US" sz="1600" dirty="0">
                <a:solidFill>
                  <a:schemeClr val="accent1">
                    <a:lumMod val="75000"/>
                  </a:schemeClr>
                </a:solidFill>
                <a:latin typeface="Arial" panose="020B0604020202020204" pitchFamily="34" charset="0"/>
                <a:cs typeface="Arial" panose="020B0604020202020204" pitchFamily="34" charset="0"/>
              </a:rPr>
              <a:t>at least one-color copy from the MRSE website. </a:t>
            </a:r>
          </a:p>
          <a:p>
            <a:pPr algn="ct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2"/>
              </a:rPr>
              <a:t>www.wvha.org/HEF</a:t>
            </a:r>
            <a:r>
              <a:rPr lang="en-US" sz="1600" dirty="0">
                <a:latin typeface="Arial" panose="020B0604020202020204" pitchFamily="34" charset="0"/>
                <a:cs typeface="Arial" panose="020B0604020202020204" pitchFamily="34" charset="0"/>
              </a:rPr>
              <a:t>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Printing instructions can be found on the bottom of the excel spreadsheet in additional tabs. </a:t>
            </a:r>
          </a:p>
          <a:p>
            <a:pPr algn="ctr"/>
            <a:endParaRPr lang="en-US" sz="1600" dirty="0">
              <a:solidFill>
                <a:schemeClr val="accent1">
                  <a:lumMod val="75000"/>
                </a:schemeClr>
              </a:solidFill>
              <a:latin typeface="Arial" panose="020B0604020202020204" pitchFamily="34" charset="0"/>
              <a:cs typeface="Arial" panose="020B0604020202020204" pitchFamily="34" charset="0"/>
            </a:endParaRPr>
          </a:p>
          <a:p>
            <a:pPr algn="ctr"/>
            <a:r>
              <a:rPr lang="en-US" sz="1600" dirty="0">
                <a:solidFill>
                  <a:schemeClr val="accent1">
                    <a:lumMod val="75000"/>
                  </a:schemeClr>
                </a:solidFill>
                <a:latin typeface="Arial" panose="020B0604020202020204" pitchFamily="34" charset="0"/>
                <a:cs typeface="Arial" panose="020B0604020202020204" pitchFamily="34" charset="0"/>
              </a:rPr>
              <a:t>	Find the patient ID number and read the information to your command center. </a:t>
            </a:r>
            <a:endParaRPr lang="en-US" sz="2400"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dirty="0"/>
          </a:p>
        </p:txBody>
      </p:sp>
      <p:sp>
        <p:nvSpPr>
          <p:cNvPr id="4" name="Title 1">
            <a:extLst>
              <a:ext uri="{FF2B5EF4-FFF2-40B4-BE49-F238E27FC236}">
                <a16:creationId xmlns:a16="http://schemas.microsoft.com/office/drawing/2014/main" id="{69991CD4-BDAC-EDEA-939C-AB01596C70C3}"/>
              </a:ext>
            </a:extLst>
          </p:cNvPr>
          <p:cNvSpPr txBox="1">
            <a:spLocks/>
          </p:cNvSpPr>
          <p:nvPr/>
        </p:nvSpPr>
        <p:spPr>
          <a:xfrm>
            <a:off x="-215475" y="2520304"/>
            <a:ext cx="12192000" cy="112266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chemeClr val="accent5">
                    <a:lumMod val="20000"/>
                    <a:lumOff val="80000"/>
                  </a:schemeClr>
                </a:solidFill>
              </a:rPr>
              <a:t>How to read the Victim Card List </a:t>
            </a:r>
          </a:p>
        </p:txBody>
      </p:sp>
      <p:pic>
        <p:nvPicPr>
          <p:cNvPr id="5" name="Picture 4">
            <a:extLst>
              <a:ext uri="{FF2B5EF4-FFF2-40B4-BE49-F238E27FC236}">
                <a16:creationId xmlns:a16="http://schemas.microsoft.com/office/drawing/2014/main" id="{A8D14F32-AA7B-F9F6-FF29-98252E83039C}"/>
              </a:ext>
            </a:extLst>
          </p:cNvPr>
          <p:cNvPicPr>
            <a:picLocks noChangeAspect="1"/>
          </p:cNvPicPr>
          <p:nvPr/>
        </p:nvPicPr>
        <p:blipFill>
          <a:blip r:embed="rId3"/>
          <a:stretch>
            <a:fillRect/>
          </a:stretch>
        </p:blipFill>
        <p:spPr>
          <a:xfrm>
            <a:off x="215475" y="3216202"/>
            <a:ext cx="11495290" cy="337514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4FCB9EF-D005-917C-C6AB-AA3A82BF2176}"/>
                  </a:ext>
                </a:extLst>
              </p14:cNvPr>
              <p14:cNvContentPartPr/>
              <p14:nvPr/>
            </p14:nvContentPartPr>
            <p14:xfrm rot="-1612075">
              <a:off x="155754" y="5573754"/>
              <a:ext cx="532404" cy="532404"/>
            </p14:xfrm>
          </p:contentPart>
        </mc:Choice>
        <mc:Fallback xmlns="">
          <p:pic>
            <p:nvPicPr>
              <p:cNvPr id="8" name="Ink 7">
                <a:extLst>
                  <a:ext uri="{FF2B5EF4-FFF2-40B4-BE49-F238E27FC236}">
                    <a16:creationId xmlns:a16="http://schemas.microsoft.com/office/drawing/2014/main" id="{74FCB9EF-D005-917C-C6AB-AA3A82BF2176}"/>
                  </a:ext>
                </a:extLst>
              </p:cNvPr>
              <p:cNvPicPr/>
              <p:nvPr/>
            </p:nvPicPr>
            <p:blipFill>
              <a:blip r:embed="rId5"/>
              <a:stretch>
                <a:fillRect/>
              </a:stretch>
            </p:blipFill>
            <p:spPr>
              <a:xfrm rot="-1612075">
                <a:off x="149634" y="5567634"/>
                <a:ext cx="544643" cy="544643"/>
              </a:xfrm>
              <a:prstGeom prst="rect">
                <a:avLst/>
              </a:prstGeom>
            </p:spPr>
          </p:pic>
        </mc:Fallback>
      </mc:AlternateContent>
      <p:sp>
        <p:nvSpPr>
          <p:cNvPr id="15" name="Ellipse 14">
            <a:extLst>
              <a:ext uri="{FF2B5EF4-FFF2-40B4-BE49-F238E27FC236}">
                <a16:creationId xmlns:a16="http://schemas.microsoft.com/office/drawing/2014/main" id="{604171A9-C781-446E-927B-CEE2FA01CB5A}"/>
              </a:ext>
            </a:extLst>
          </p:cNvPr>
          <p:cNvSpPr/>
          <p:nvPr/>
        </p:nvSpPr>
        <p:spPr>
          <a:xfrm>
            <a:off x="147636" y="3726924"/>
            <a:ext cx="548640" cy="54864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15819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C9174EA-1278-15E3-96E8-4C92EF0DF74C}"/>
              </a:ext>
            </a:extLst>
          </p:cNvPr>
          <p:cNvSpPr/>
          <p:nvPr/>
        </p:nvSpPr>
        <p:spPr>
          <a:xfrm>
            <a:off x="306616" y="355629"/>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5</a:t>
            </a:r>
          </a:p>
        </p:txBody>
      </p:sp>
      <p:sp>
        <p:nvSpPr>
          <p:cNvPr id="6" name="TextBox 5">
            <a:extLst>
              <a:ext uri="{FF2B5EF4-FFF2-40B4-BE49-F238E27FC236}">
                <a16:creationId xmlns:a16="http://schemas.microsoft.com/office/drawing/2014/main" id="{BA8356F6-F68D-BAF8-B1A6-D4ECE057EC35}"/>
              </a:ext>
            </a:extLst>
          </p:cNvPr>
          <p:cNvSpPr txBox="1"/>
          <p:nvPr/>
        </p:nvSpPr>
        <p:spPr>
          <a:xfrm>
            <a:off x="1886387" y="355629"/>
            <a:ext cx="9232779" cy="1292662"/>
          </a:xfrm>
          <a:prstGeom prst="rect">
            <a:avLst/>
          </a:prstGeom>
          <a:solidFill>
            <a:srgbClr val="92D050"/>
          </a:solidFill>
          <a:effectLst>
            <a:softEdge rad="152400"/>
          </a:effectLst>
        </p:spPr>
        <p:txBody>
          <a:bodyPr wrap="square" rtlCol="0">
            <a:sp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1600"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Direct your team </a:t>
            </a:r>
            <a:r>
              <a:rPr lang="en-US" sz="1600" dirty="0">
                <a:solidFill>
                  <a:schemeClr val="accent1">
                    <a:lumMod val="75000"/>
                  </a:schemeClr>
                </a:solidFill>
                <a:latin typeface="Arial" panose="020B0604020202020204" pitchFamily="34" charset="0"/>
                <a:cs typeface="Arial" panose="020B0604020202020204" pitchFamily="34" charset="0"/>
              </a:rPr>
              <a:t>to </a:t>
            </a:r>
            <a:r>
              <a:rPr lang="en-US" sz="1600" u="sng" dirty="0">
                <a:solidFill>
                  <a:schemeClr val="accent1">
                    <a:lumMod val="75000"/>
                  </a:schemeClr>
                </a:solidFill>
                <a:latin typeface="Arial" panose="020B0604020202020204" pitchFamily="34" charset="0"/>
                <a:cs typeface="Arial" panose="020B0604020202020204" pitchFamily="34" charset="0"/>
              </a:rPr>
              <a:t>connect to the 8:30am briefing </a:t>
            </a:r>
            <a:r>
              <a:rPr lang="en-US" sz="1600" dirty="0">
                <a:solidFill>
                  <a:schemeClr val="accent1">
                    <a:lumMod val="75000"/>
                  </a:schemeClr>
                </a:solidFill>
                <a:latin typeface="Arial" panose="020B0604020202020204" pitchFamily="34" charset="0"/>
                <a:cs typeface="Arial" panose="020B0604020202020204" pitchFamily="34" charset="0"/>
              </a:rPr>
              <a:t>and the </a:t>
            </a:r>
            <a:r>
              <a:rPr lang="en-US" sz="1600" u="sng" dirty="0">
                <a:solidFill>
                  <a:schemeClr val="accent1">
                    <a:lumMod val="75000"/>
                  </a:schemeClr>
                </a:solidFill>
                <a:latin typeface="Arial" panose="020B0604020202020204" pitchFamily="34" charset="0"/>
                <a:cs typeface="Arial" panose="020B0604020202020204" pitchFamily="34" charset="0"/>
              </a:rPr>
              <a:t>Noon Debrief on ZOOM</a:t>
            </a:r>
            <a:r>
              <a:rPr lang="en-US" sz="1600" dirty="0">
                <a:solidFill>
                  <a:schemeClr val="accent1">
                    <a:lumMod val="75000"/>
                  </a:schemeClr>
                </a:solidFill>
                <a:latin typeface="Arial" panose="020B0604020202020204" pitchFamily="34" charset="0"/>
                <a:cs typeface="Arial" panose="020B0604020202020204" pitchFamily="34" charset="0"/>
              </a:rPr>
              <a:t>. </a:t>
            </a:r>
          </a:p>
          <a:p>
            <a:r>
              <a:rPr lang="en-US" sz="1600" dirty="0">
                <a:solidFill>
                  <a:schemeClr val="accent1">
                    <a:lumMod val="75000"/>
                  </a:schemeClr>
                </a:solidFill>
                <a:latin typeface="Arial" panose="020B0604020202020204" pitchFamily="34" charset="0"/>
                <a:cs typeface="Arial" panose="020B0604020202020204" pitchFamily="34" charset="0"/>
              </a:rPr>
              <a:t>   Links for these were emailed to you as part of a calendar invite.</a:t>
            </a:r>
          </a:p>
          <a:p>
            <a:endParaRPr lang="en-US" dirty="0"/>
          </a:p>
        </p:txBody>
      </p:sp>
      <p:pic>
        <p:nvPicPr>
          <p:cNvPr id="3" name="Picture 2">
            <a:extLst>
              <a:ext uri="{FF2B5EF4-FFF2-40B4-BE49-F238E27FC236}">
                <a16:creationId xmlns:a16="http://schemas.microsoft.com/office/drawing/2014/main" id="{8EB186DF-C058-9DE8-A543-3296557D4371}"/>
              </a:ext>
            </a:extLst>
          </p:cNvPr>
          <p:cNvPicPr>
            <a:picLocks noChangeAspect="1"/>
          </p:cNvPicPr>
          <p:nvPr/>
        </p:nvPicPr>
        <p:blipFill>
          <a:blip r:embed="rId2"/>
          <a:stretch>
            <a:fillRect/>
          </a:stretch>
        </p:blipFill>
        <p:spPr>
          <a:xfrm>
            <a:off x="2044557" y="1805050"/>
            <a:ext cx="8897422" cy="4042622"/>
          </a:xfrm>
          <a:prstGeom prst="rect">
            <a:avLst/>
          </a:prstGeom>
        </p:spPr>
      </p:pic>
    </p:spTree>
    <p:extLst>
      <p:ext uri="{BB962C8B-B14F-4D97-AF65-F5344CB8AC3E}">
        <p14:creationId xmlns:p14="http://schemas.microsoft.com/office/powerpoint/2010/main" val="100401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1F7C-08A0-219B-12F4-57D9E7EAAEC0}"/>
              </a:ext>
            </a:extLst>
          </p:cNvPr>
          <p:cNvSpPr>
            <a:spLocks noGrp="1"/>
          </p:cNvSpPr>
          <p:nvPr>
            <p:ph type="title"/>
          </p:nvPr>
        </p:nvSpPr>
        <p:spPr>
          <a:xfrm>
            <a:off x="684212" y="685800"/>
            <a:ext cx="10058400" cy="2743200"/>
          </a:xfrm>
        </p:spPr>
        <p:txBody>
          <a:bodyPr/>
          <a:lstStyle/>
          <a:p>
            <a:r>
              <a:rPr lang="en-US" b="1" dirty="0"/>
              <a:t>Lisa Green </a:t>
            </a:r>
            <a:br>
              <a:rPr lang="en-US" b="1" dirty="0"/>
            </a:br>
            <a:r>
              <a:rPr lang="en-US" sz="1400" b="1" dirty="0"/>
              <a:t>Exercise and Training Coordinator</a:t>
            </a:r>
            <a:br>
              <a:rPr lang="en-US" sz="1400" b="1" dirty="0"/>
            </a:br>
            <a:r>
              <a:rPr lang="en-US" sz="1400" b="1" dirty="0"/>
              <a:t>Healthcare Education Foundation of WV/WVHA</a:t>
            </a:r>
            <a:br>
              <a:rPr lang="en-US" sz="1800" b="1" dirty="0"/>
            </a:br>
            <a:r>
              <a:rPr lang="en-US" sz="1800" b="1" dirty="0">
                <a:hlinkClick r:id="rId2">
                  <a:extLst>
                    <a:ext uri="{A12FA001-AC4F-418D-AE19-62706E023703}">
                      <ahyp:hlinkClr xmlns:ahyp="http://schemas.microsoft.com/office/drawing/2018/hyperlinkcolor" val="tx"/>
                    </a:ext>
                  </a:extLst>
                </a:hlinkClick>
              </a:rPr>
              <a:t>lgreen@hefwv.org</a:t>
            </a:r>
            <a:br>
              <a:rPr lang="en-US" sz="1800" b="1" dirty="0"/>
            </a:br>
            <a:r>
              <a:rPr lang="en-US" sz="1800" b="1" dirty="0"/>
              <a:t>304-206-1170</a:t>
            </a:r>
          </a:p>
        </p:txBody>
      </p:sp>
      <p:sp>
        <p:nvSpPr>
          <p:cNvPr id="3" name="Text Placeholder 2">
            <a:extLst>
              <a:ext uri="{FF2B5EF4-FFF2-40B4-BE49-F238E27FC236}">
                <a16:creationId xmlns:a16="http://schemas.microsoft.com/office/drawing/2014/main" id="{A6458EE8-906A-EABA-1566-FE48141A9B5D}"/>
              </a:ext>
            </a:extLst>
          </p:cNvPr>
          <p:cNvSpPr>
            <a:spLocks noGrp="1"/>
          </p:cNvSpPr>
          <p:nvPr>
            <p:ph type="body" idx="1"/>
          </p:nvPr>
        </p:nvSpPr>
        <p:spPr/>
        <p:txBody>
          <a:bodyPr>
            <a:normAutofit/>
          </a:bodyPr>
          <a:lstStyle/>
          <a:p>
            <a:r>
              <a:rPr lang="en-US" sz="2400" b="1" dirty="0">
                <a:solidFill>
                  <a:schemeClr val="tx1"/>
                </a:solidFill>
              </a:rPr>
              <a:t>Today’s Training is being recorded </a:t>
            </a:r>
          </a:p>
          <a:p>
            <a:r>
              <a:rPr lang="en-US" sz="2400" b="1" dirty="0">
                <a:solidFill>
                  <a:schemeClr val="tx1"/>
                </a:solidFill>
              </a:rPr>
              <a:t>The </a:t>
            </a:r>
            <a:r>
              <a:rPr lang="en-US" sz="2400" b="1" u="sng" dirty="0">
                <a:solidFill>
                  <a:schemeClr val="tx1"/>
                </a:solidFill>
              </a:rPr>
              <a:t>slides</a:t>
            </a:r>
            <a:r>
              <a:rPr lang="en-US" sz="2400" b="1" dirty="0">
                <a:solidFill>
                  <a:schemeClr val="tx1"/>
                </a:solidFill>
              </a:rPr>
              <a:t> and </a:t>
            </a:r>
            <a:r>
              <a:rPr lang="en-US" sz="2400" b="1" u="sng" dirty="0">
                <a:solidFill>
                  <a:schemeClr val="tx1"/>
                </a:solidFill>
              </a:rPr>
              <a:t>recording</a:t>
            </a:r>
            <a:r>
              <a:rPr lang="en-US" sz="2400" b="1" dirty="0">
                <a:solidFill>
                  <a:schemeClr val="tx1"/>
                </a:solidFill>
              </a:rPr>
              <a:t> will be placed on the MRSE website by end of day tomorrow </a:t>
            </a:r>
          </a:p>
        </p:txBody>
      </p:sp>
    </p:spTree>
    <p:extLst>
      <p:ext uri="{BB962C8B-B14F-4D97-AF65-F5344CB8AC3E}">
        <p14:creationId xmlns:p14="http://schemas.microsoft.com/office/powerpoint/2010/main" val="366917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8851-4F0C-BF3A-B29A-E034AE099C56}"/>
              </a:ext>
            </a:extLst>
          </p:cNvPr>
          <p:cNvSpPr>
            <a:spLocks noGrp="1"/>
          </p:cNvSpPr>
          <p:nvPr>
            <p:ph type="title"/>
          </p:nvPr>
        </p:nvSpPr>
        <p:spPr>
          <a:xfrm>
            <a:off x="1060704" y="629266"/>
            <a:ext cx="9279797" cy="1622321"/>
          </a:xfrm>
        </p:spPr>
        <p:txBody>
          <a:bodyPr>
            <a:normAutofit/>
          </a:bodyPr>
          <a:lstStyle/>
          <a:p>
            <a:r>
              <a:rPr lang="en-US" b="1" dirty="0">
                <a:solidFill>
                  <a:srgbClr val="EBEBEB"/>
                </a:solidFill>
              </a:rPr>
              <a:t>as a Facilitator </a:t>
            </a:r>
          </a:p>
        </p:txBody>
      </p:sp>
      <p:sp>
        <p:nvSpPr>
          <p:cNvPr id="3" name="Content Placeholder 2">
            <a:extLst>
              <a:ext uri="{FF2B5EF4-FFF2-40B4-BE49-F238E27FC236}">
                <a16:creationId xmlns:a16="http://schemas.microsoft.com/office/drawing/2014/main" id="{7B53A857-FB3C-BA87-DB84-5C616E5B97C1}"/>
              </a:ext>
            </a:extLst>
          </p:cNvPr>
          <p:cNvSpPr>
            <a:spLocks noGrp="1"/>
          </p:cNvSpPr>
          <p:nvPr>
            <p:ph idx="1"/>
          </p:nvPr>
        </p:nvSpPr>
        <p:spPr>
          <a:xfrm>
            <a:off x="862428" y="1854286"/>
            <a:ext cx="8566988" cy="3555324"/>
          </a:xfrm>
        </p:spPr>
        <p:txBody>
          <a:bodyPr>
            <a:normAutofit/>
          </a:bodyPr>
          <a:lstStyle/>
          <a:p>
            <a:r>
              <a:rPr lang="en-US" dirty="0">
                <a:solidFill>
                  <a:srgbClr val="FFFFFF"/>
                </a:solidFill>
              </a:rPr>
              <a:t>To guide your command staff through the exercise, keeping discussions on track and focused on the exercise’s objectives.</a:t>
            </a:r>
          </a:p>
          <a:p>
            <a:r>
              <a:rPr lang="en-US" dirty="0">
                <a:solidFill>
                  <a:schemeClr val="accent2">
                    <a:lumMod val="60000"/>
                    <a:lumOff val="40000"/>
                  </a:schemeClr>
                </a:solidFill>
              </a:rPr>
              <a:t>Be sure everyone can see WebEOC to follow along</a:t>
            </a:r>
          </a:p>
          <a:p>
            <a:r>
              <a:rPr lang="en-US" dirty="0">
                <a:solidFill>
                  <a:srgbClr val="FFFFFF"/>
                </a:solidFill>
              </a:rPr>
              <a:t>Read injects to your team: You will receive injects (messages) from WebEOC on your email, and your cell phone by voice and text throughout the exercise.   </a:t>
            </a:r>
          </a:p>
          <a:p>
            <a:pPr marL="0" indent="0">
              <a:buNone/>
            </a:pPr>
            <a:r>
              <a:rPr lang="en-US" dirty="0">
                <a:solidFill>
                  <a:srgbClr val="FFFFFF"/>
                </a:solidFill>
              </a:rPr>
              <a:t> </a:t>
            </a:r>
          </a:p>
        </p:txBody>
      </p:sp>
    </p:spTree>
    <p:extLst>
      <p:ext uri="{BB962C8B-B14F-4D97-AF65-F5344CB8AC3E}">
        <p14:creationId xmlns:p14="http://schemas.microsoft.com/office/powerpoint/2010/main" val="116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571B35-0E1D-9462-5CD9-A63DC7169176}"/>
              </a:ext>
            </a:extLst>
          </p:cNvPr>
          <p:cNvSpPr>
            <a:spLocks noGrp="1"/>
          </p:cNvSpPr>
          <p:nvPr>
            <p:ph type="subTitle" idx="1"/>
          </p:nvPr>
        </p:nvSpPr>
        <p:spPr>
          <a:xfrm>
            <a:off x="3795776" y="630833"/>
            <a:ext cx="8081695" cy="861420"/>
          </a:xfrm>
        </p:spPr>
        <p:txBody>
          <a:bodyPr>
            <a:noAutofit/>
          </a:bodyPr>
          <a:lstStyle/>
          <a:p>
            <a:pPr algn="ctr"/>
            <a:r>
              <a:rPr lang="en-US" sz="4800" b="1" dirty="0">
                <a:solidFill>
                  <a:schemeClr val="accent4">
                    <a:lumMod val="60000"/>
                    <a:lumOff val="40000"/>
                  </a:schemeClr>
                </a:solidFill>
              </a:rPr>
              <a:t>The location for </a:t>
            </a:r>
          </a:p>
          <a:p>
            <a:pPr algn="ctr"/>
            <a:r>
              <a:rPr lang="en-US" sz="4800" b="1" dirty="0">
                <a:solidFill>
                  <a:schemeClr val="accent4">
                    <a:lumMod val="60000"/>
                    <a:lumOff val="40000"/>
                  </a:schemeClr>
                </a:solidFill>
              </a:rPr>
              <a:t>ALL THINGS </a:t>
            </a:r>
          </a:p>
          <a:p>
            <a:pPr algn="ctr"/>
            <a:r>
              <a:rPr lang="en-US" sz="4800" b="1" dirty="0">
                <a:solidFill>
                  <a:schemeClr val="accent4">
                    <a:lumMod val="60000"/>
                    <a:lumOff val="40000"/>
                  </a:schemeClr>
                </a:solidFill>
              </a:rPr>
              <a:t>MRSE</a:t>
            </a:r>
          </a:p>
          <a:p>
            <a:pPr algn="ctr"/>
            <a:endParaRPr lang="en-US" sz="4800" b="1" dirty="0">
              <a:solidFill>
                <a:schemeClr val="accent4">
                  <a:lumMod val="60000"/>
                  <a:lumOff val="40000"/>
                </a:schemeClr>
              </a:solidFill>
            </a:endParaRPr>
          </a:p>
          <a:p>
            <a:pPr algn="ctr"/>
            <a:r>
              <a:rPr lang="en-US" sz="6600" b="1" dirty="0">
                <a:solidFill>
                  <a:schemeClr val="tx1"/>
                </a:solidFill>
              </a:rPr>
              <a:t>www.WVHA.ORG</a:t>
            </a:r>
          </a:p>
          <a:p>
            <a:pPr algn="ctr"/>
            <a:r>
              <a:rPr lang="en-US" sz="1400" b="1" u="sng" dirty="0">
                <a:solidFill>
                  <a:schemeClr val="accent4">
                    <a:lumMod val="60000"/>
                    <a:lumOff val="40000"/>
                  </a:schemeClr>
                </a:solidFill>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https://wvha.org/hef/hospital-emergency-management/medical-response-surge-exercise-mrse/</a:t>
            </a:r>
            <a:r>
              <a:rPr lang="en-US" sz="1400" b="1" dirty="0">
                <a:solidFill>
                  <a:schemeClr val="tx1"/>
                </a:solidFill>
              </a:rPr>
              <a:t> </a:t>
            </a:r>
          </a:p>
        </p:txBody>
      </p:sp>
      <p:pic>
        <p:nvPicPr>
          <p:cNvPr id="6" name="Picture 5" descr="Pin on a map">
            <a:extLst>
              <a:ext uri="{FF2B5EF4-FFF2-40B4-BE49-F238E27FC236}">
                <a16:creationId xmlns:a16="http://schemas.microsoft.com/office/drawing/2014/main" id="{69B88EF2-943E-D17F-F57E-E2AA6400B666}"/>
              </a:ext>
            </a:extLst>
          </p:cNvPr>
          <p:cNvPicPr>
            <a:picLocks noChangeAspect="1"/>
          </p:cNvPicPr>
          <p:nvPr/>
        </p:nvPicPr>
        <p:blipFill>
          <a:blip r:embed="rId4"/>
          <a:srcRect l="45264" r="11112" b="-1"/>
          <a:stretch/>
        </p:blipFill>
        <p:spPr>
          <a:xfrm>
            <a:off x="20" y="10"/>
            <a:ext cx="3688753"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Tree>
    <p:extLst>
      <p:ext uri="{BB962C8B-B14F-4D97-AF65-F5344CB8AC3E}">
        <p14:creationId xmlns:p14="http://schemas.microsoft.com/office/powerpoint/2010/main" val="41506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400"/>
                                        <p:tgtEl>
                                          <p:spTgt spid="3">
                                            <p:txEl>
                                              <p:pRg st="4" end="4"/>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4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2260A85-3C38-7B31-7BD9-4BD3AD16397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D3A8AB-8DBD-403E-8220-A56DBC2CF2E6}"/>
              </a:ext>
            </a:extLst>
          </p:cNvPr>
          <p:cNvSpPr txBox="1"/>
          <p:nvPr/>
        </p:nvSpPr>
        <p:spPr>
          <a:xfrm>
            <a:off x="684212" y="685799"/>
            <a:ext cx="3747111" cy="4892040"/>
          </a:xfrm>
          <a:prstGeom prst="rect">
            <a:avLst/>
          </a:prstGeom>
        </p:spPr>
        <p:txBody>
          <a:bodyPr vert="horz" lIns="91440" tIns="45720" rIns="91440" bIns="45720" rtlCol="0" anchor="ctr">
            <a:normAutofit/>
          </a:bodyPr>
          <a:lstStyle/>
          <a:p>
            <a:pPr algn="r">
              <a:spcBef>
                <a:spcPct val="0"/>
              </a:spcBef>
              <a:spcAft>
                <a:spcPts val="600"/>
              </a:spcAft>
            </a:pPr>
            <a:r>
              <a:rPr lang="en-US" sz="3600" b="1" cap="all">
                <a:ln w="3175" cmpd="sng">
                  <a:noFill/>
                </a:ln>
                <a:latin typeface="+mj-lt"/>
                <a:ea typeface="+mj-ea"/>
                <a:cs typeface="+mj-cs"/>
              </a:rPr>
              <a:t>DEMO MRSE Website </a:t>
            </a:r>
          </a:p>
        </p:txBody>
      </p:sp>
      <p:cxnSp>
        <p:nvCxnSpPr>
          <p:cNvPr id="14" name="Straight Connector 13">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A5C6A102-E857-EC6A-4DEE-F772DCC6AE1C}"/>
              </a:ext>
            </a:extLst>
          </p:cNvPr>
          <p:cNvSpPr txBox="1">
            <a:spLocks/>
          </p:cNvSpPr>
          <p:nvPr/>
        </p:nvSpPr>
        <p:spPr>
          <a:xfrm>
            <a:off x="4979962" y="685799"/>
            <a:ext cx="6288260" cy="489204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ct val="20000"/>
              </a:spcBef>
              <a:spcAft>
                <a:spcPts val="600"/>
              </a:spcAft>
              <a:buClr>
                <a:schemeClr val="tx1"/>
              </a:buClr>
              <a:buFont typeface="Wingdings 3" panose="05040102010807070707" pitchFamily="18" charset="2"/>
              <a:buChar char=""/>
            </a:pPr>
            <a:endParaRPr lang="en-US" dirty="0">
              <a:latin typeface="+mn-lt"/>
              <a:ea typeface="+mn-ea"/>
              <a:cs typeface="+mn-cs"/>
            </a:endParaRP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MRSE Facility Registration</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Schedule of Trainings, Exercise day, AAR</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MRSE Description </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Roles, Benefits of Participation, Planning Team </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All your Evaluators Forms </a:t>
            </a:r>
          </a:p>
          <a:p>
            <a:pPr marL="0" indent="0">
              <a:spcBef>
                <a:spcPct val="20000"/>
              </a:spcBef>
              <a:spcAft>
                <a:spcPts val="600"/>
              </a:spcAft>
              <a:buClr>
                <a:schemeClr val="tx1"/>
              </a:buClr>
              <a:buFont typeface="Wingdings 3" panose="05040102010807070707" pitchFamily="18" charset="2"/>
              <a:buChar char=""/>
            </a:pPr>
            <a:endParaRPr lang="en-US" dirty="0">
              <a:latin typeface="+mn-lt"/>
              <a:ea typeface="+mn-ea"/>
              <a:cs typeface="+mn-cs"/>
            </a:endParaRPr>
          </a:p>
          <a:p>
            <a:pPr>
              <a:spcBef>
                <a:spcPct val="20000"/>
              </a:spcBef>
              <a:spcAft>
                <a:spcPts val="600"/>
              </a:spcAft>
              <a:buClr>
                <a:schemeClr val="tx1"/>
              </a:buClr>
              <a:buFont typeface="Wingdings 3" panose="05040102010807070707" pitchFamily="18" charset="2"/>
              <a:buChar char=""/>
            </a:pPr>
            <a:r>
              <a:rPr lang="en-US" b="1" dirty="0">
                <a:latin typeface="+mn-lt"/>
                <a:ea typeface="+mn-ea"/>
                <a:cs typeface="+mn-cs"/>
              </a:rPr>
              <a:t>General Documents </a:t>
            </a:r>
          </a:p>
          <a:p>
            <a:pPr lvl="1">
              <a:spcBef>
                <a:spcPct val="20000"/>
              </a:spcBef>
              <a:spcAft>
                <a:spcPts val="600"/>
              </a:spcAft>
              <a:buClr>
                <a:schemeClr val="tx1"/>
              </a:buClr>
              <a:buFont typeface="Wingdings 3" panose="05040102010807070707" pitchFamily="18" charset="2"/>
              <a:buChar char=""/>
            </a:pPr>
            <a:r>
              <a:rPr lang="en-US" dirty="0">
                <a:latin typeface="+mn-lt"/>
                <a:ea typeface="+mn-ea"/>
                <a:cs typeface="+mn-cs"/>
              </a:rPr>
              <a:t>Exercise Guide</a:t>
            </a:r>
          </a:p>
          <a:p>
            <a:pPr lvl="1">
              <a:spcBef>
                <a:spcPct val="20000"/>
              </a:spcBef>
              <a:spcAft>
                <a:spcPts val="600"/>
              </a:spcAft>
              <a:buClr>
                <a:schemeClr val="tx1"/>
              </a:buClr>
              <a:buFont typeface="Wingdings 3" panose="05040102010807070707" pitchFamily="18" charset="2"/>
              <a:buChar char=""/>
            </a:pPr>
            <a:r>
              <a:rPr lang="en-US" dirty="0">
                <a:latin typeface="+mn-lt"/>
                <a:ea typeface="+mn-ea"/>
                <a:cs typeface="+mn-cs"/>
              </a:rPr>
              <a:t>Reporting Tool </a:t>
            </a:r>
          </a:p>
          <a:p>
            <a:pPr lvl="1">
              <a:spcBef>
                <a:spcPct val="20000"/>
              </a:spcBef>
              <a:spcAft>
                <a:spcPts val="600"/>
              </a:spcAft>
              <a:buClr>
                <a:schemeClr val="tx1"/>
              </a:buClr>
              <a:buFont typeface="Wingdings 3" panose="05040102010807070707" pitchFamily="18" charset="2"/>
              <a:buChar char=""/>
            </a:pPr>
            <a:r>
              <a:rPr lang="en-US" dirty="0">
                <a:latin typeface="+mn-lt"/>
                <a:ea typeface="+mn-ea"/>
                <a:cs typeface="+mn-cs"/>
              </a:rPr>
              <a:t>Evaluation Plan </a:t>
            </a:r>
          </a:p>
        </p:txBody>
      </p:sp>
    </p:spTree>
    <p:extLst>
      <p:ext uri="{BB962C8B-B14F-4D97-AF65-F5344CB8AC3E}">
        <p14:creationId xmlns:p14="http://schemas.microsoft.com/office/powerpoint/2010/main" val="220373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9955-21C8-9BA3-1CDF-D8E20781C8D1}"/>
              </a:ext>
            </a:extLst>
          </p:cNvPr>
          <p:cNvSpPr>
            <a:spLocks noGrp="1"/>
          </p:cNvSpPr>
          <p:nvPr>
            <p:ph type="title"/>
          </p:nvPr>
        </p:nvSpPr>
        <p:spPr>
          <a:xfrm>
            <a:off x="389108" y="1634247"/>
            <a:ext cx="11138170" cy="4679003"/>
          </a:xfrm>
        </p:spPr>
        <p:txBody>
          <a:bodyPr>
            <a:normAutofit fontScale="90000"/>
          </a:bodyPr>
          <a:lstStyle/>
          <a:p>
            <a:pPr>
              <a:lnSpc>
                <a:spcPct val="150000"/>
              </a:lnSpc>
            </a:pPr>
            <a:r>
              <a:rPr lang="en-US" sz="6000" b="1" dirty="0"/>
              <a:t>Important times to remember:</a:t>
            </a:r>
            <a:br>
              <a:rPr lang="en-US" sz="6000" b="1" dirty="0"/>
            </a:br>
            <a:br>
              <a:rPr lang="en-US" sz="6000" b="1" dirty="0"/>
            </a:br>
            <a:r>
              <a:rPr lang="en-US" sz="2200" b="1" dirty="0"/>
              <a:t>7:30am – arrive in command center</a:t>
            </a:r>
            <a:br>
              <a:rPr lang="en-US" sz="2200" b="1" dirty="0"/>
            </a:br>
            <a:r>
              <a:rPr lang="en-US" sz="2200" b="1" dirty="0"/>
              <a:t>8:30am – Connect to the briefing on Zoom</a:t>
            </a:r>
            <a:br>
              <a:rPr lang="en-US" sz="2200" b="1" dirty="0"/>
            </a:br>
            <a:r>
              <a:rPr lang="en-US" sz="2200" b="1" dirty="0"/>
              <a:t>9:00am – Start-Ex</a:t>
            </a:r>
            <a:br>
              <a:rPr lang="en-US" sz="2200" b="1" dirty="0"/>
            </a:br>
            <a:r>
              <a:rPr lang="en-US" sz="2200" b="1" dirty="0"/>
              <a:t>Noon- Connect to debrief on Zoom</a:t>
            </a:r>
            <a:br>
              <a:rPr lang="en-US" sz="2200" b="1" dirty="0"/>
            </a:br>
            <a:r>
              <a:rPr lang="en-US" sz="2200" b="1" dirty="0"/>
              <a:t>May 14</a:t>
            </a:r>
            <a:r>
              <a:rPr lang="en-US" sz="2200" b="1" baseline="30000" dirty="0"/>
              <a:t>th</a:t>
            </a:r>
            <a:r>
              <a:rPr lang="en-US" sz="2200" b="1" dirty="0"/>
              <a:t> @ 10am – After Action Review </a:t>
            </a:r>
            <a:r>
              <a:rPr lang="en-US" sz="2200" b="1"/>
              <a:t>Meeting -SOUTH</a:t>
            </a:r>
            <a:br>
              <a:rPr lang="en-US" sz="2200" b="1" dirty="0"/>
            </a:br>
            <a:r>
              <a:rPr lang="en-US" sz="2200" b="1" dirty="0"/>
              <a:t>June 15-19, 2026 – AAR report due out </a:t>
            </a:r>
            <a:r>
              <a:rPr lang="en-US" sz="2200" b="1"/>
              <a:t>this week -SOUTH</a:t>
            </a:r>
            <a:br>
              <a:rPr lang="en-US" sz="13000" b="1" dirty="0"/>
            </a:br>
            <a:br>
              <a:rPr lang="en-US" b="1" dirty="0"/>
            </a:br>
            <a:br>
              <a:rPr lang="en-US" b="1" dirty="0"/>
            </a:br>
            <a:endParaRPr lang="en-US" b="1" dirty="0"/>
          </a:p>
        </p:txBody>
      </p:sp>
      <p:cxnSp>
        <p:nvCxnSpPr>
          <p:cNvPr id="5" name="Straight Connector 4">
            <a:extLst>
              <a:ext uri="{FF2B5EF4-FFF2-40B4-BE49-F238E27FC236}">
                <a16:creationId xmlns:a16="http://schemas.microsoft.com/office/drawing/2014/main" id="{993A9F83-5ED3-BAC2-4277-263C4DA285A2}"/>
              </a:ext>
            </a:extLst>
          </p:cNvPr>
          <p:cNvCxnSpPr/>
          <p:nvPr/>
        </p:nvCxnSpPr>
        <p:spPr>
          <a:xfrm>
            <a:off x="389108" y="1595336"/>
            <a:ext cx="1082688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116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1A2E-661C-927D-0145-C6F74B937D26}"/>
              </a:ext>
            </a:extLst>
          </p:cNvPr>
          <p:cNvSpPr>
            <a:spLocks noGrp="1"/>
          </p:cNvSpPr>
          <p:nvPr>
            <p:ph type="title"/>
          </p:nvPr>
        </p:nvSpPr>
        <p:spPr>
          <a:xfrm>
            <a:off x="1179576" y="1090168"/>
            <a:ext cx="10058400" cy="1399032"/>
          </a:xfrm>
        </p:spPr>
        <p:txBody>
          <a:bodyPr>
            <a:normAutofit/>
          </a:bodyPr>
          <a:lstStyle/>
          <a:p>
            <a:r>
              <a:rPr lang="en-US" sz="4400" b="1" dirty="0">
                <a:latin typeface="Congenial Light" panose="02000503040000020004" pitchFamily="2" charset="0"/>
              </a:rPr>
              <a:t>Of Note: </a:t>
            </a:r>
          </a:p>
        </p:txBody>
      </p:sp>
      <p:sp>
        <p:nvSpPr>
          <p:cNvPr id="3" name="Text Placeholder 2">
            <a:extLst>
              <a:ext uri="{FF2B5EF4-FFF2-40B4-BE49-F238E27FC236}">
                <a16:creationId xmlns:a16="http://schemas.microsoft.com/office/drawing/2014/main" id="{28DEF382-5AC1-0A9C-1452-02512C6FB368}"/>
              </a:ext>
            </a:extLst>
          </p:cNvPr>
          <p:cNvSpPr>
            <a:spLocks noGrp="1"/>
          </p:cNvSpPr>
          <p:nvPr>
            <p:ph type="body" idx="1"/>
          </p:nvPr>
        </p:nvSpPr>
        <p:spPr>
          <a:xfrm>
            <a:off x="1261872" y="2386584"/>
            <a:ext cx="8204485" cy="2596896"/>
          </a:xfrm>
        </p:spPr>
        <p:txBody>
          <a:bodyPr>
            <a:normAutofit fontScale="92500"/>
          </a:bodyPr>
          <a:lstStyle/>
          <a:p>
            <a:r>
              <a:rPr lang="en-US" sz="2400" b="1" dirty="0">
                <a:solidFill>
                  <a:srgbClr val="DDA7D7"/>
                </a:solidFill>
                <a:latin typeface="Congenial Light" panose="02000503040000020004" pitchFamily="2" charset="0"/>
              </a:rPr>
              <a:t>Dialysis, and Health Departments </a:t>
            </a:r>
            <a:r>
              <a:rPr lang="en-US" sz="2400" dirty="0">
                <a:solidFill>
                  <a:schemeClr val="accent4">
                    <a:lumMod val="40000"/>
                    <a:lumOff val="60000"/>
                  </a:schemeClr>
                </a:solidFill>
                <a:latin typeface="Congenial Light" panose="02000503040000020004" pitchFamily="2" charset="0"/>
              </a:rPr>
              <a:t>will receive the majority or all their injects via WebEOC notifications by Text, Email and Calls. </a:t>
            </a:r>
          </a:p>
          <a:p>
            <a:endParaRPr lang="en-US" sz="2400" dirty="0">
              <a:solidFill>
                <a:schemeClr val="accent4">
                  <a:lumMod val="40000"/>
                  <a:lumOff val="60000"/>
                </a:schemeClr>
              </a:solidFill>
              <a:latin typeface="Congenial Light" panose="02000503040000020004" pitchFamily="2" charset="0"/>
            </a:endParaRPr>
          </a:p>
          <a:p>
            <a:r>
              <a:rPr lang="en-US" sz="2400" b="1" dirty="0">
                <a:solidFill>
                  <a:srgbClr val="DDA7D7"/>
                </a:solidFill>
                <a:latin typeface="Congenial Light" panose="02000503040000020004" pitchFamily="2" charset="0"/>
              </a:rPr>
              <a:t>Hospitals, EMS, LTC, Emergency Management,  In-Home Health Care, Hospice, and Primary Care </a:t>
            </a:r>
            <a:r>
              <a:rPr lang="en-US" sz="2400" dirty="0">
                <a:solidFill>
                  <a:schemeClr val="accent4">
                    <a:lumMod val="40000"/>
                    <a:lumOff val="60000"/>
                  </a:schemeClr>
                </a:solidFill>
                <a:latin typeface="Congenial Light" panose="02000503040000020004" pitchFamily="2" charset="0"/>
              </a:rPr>
              <a:t>will receive most of their injects via personal calls from the Sim Cell. </a:t>
            </a:r>
          </a:p>
          <a:p>
            <a:endParaRPr lang="en-US" dirty="0"/>
          </a:p>
        </p:txBody>
      </p:sp>
    </p:spTree>
    <p:extLst>
      <p:ext uri="{BB962C8B-B14F-4D97-AF65-F5344CB8AC3E}">
        <p14:creationId xmlns:p14="http://schemas.microsoft.com/office/powerpoint/2010/main" val="329122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C43D-486C-F4F2-6CE0-F59AC6230ED6}"/>
              </a:ext>
            </a:extLst>
          </p:cNvPr>
          <p:cNvSpPr>
            <a:spLocks noGrp="1"/>
          </p:cNvSpPr>
          <p:nvPr>
            <p:ph type="title"/>
          </p:nvPr>
        </p:nvSpPr>
        <p:spPr>
          <a:xfrm>
            <a:off x="684213" y="0"/>
            <a:ext cx="10058400" cy="1325880"/>
          </a:xfrm>
        </p:spPr>
        <p:txBody>
          <a:bodyPr>
            <a:normAutofit/>
          </a:bodyPr>
          <a:lstStyle/>
          <a:p>
            <a:r>
              <a:rPr lang="en-US" sz="4400" b="1" dirty="0"/>
              <a:t>A few Logistics </a:t>
            </a:r>
          </a:p>
        </p:txBody>
      </p:sp>
      <p:sp>
        <p:nvSpPr>
          <p:cNvPr id="3" name="Text Placeholder 2">
            <a:extLst>
              <a:ext uri="{FF2B5EF4-FFF2-40B4-BE49-F238E27FC236}">
                <a16:creationId xmlns:a16="http://schemas.microsoft.com/office/drawing/2014/main" id="{07453F9E-5A1B-8786-4532-D5DB94998B97}"/>
              </a:ext>
            </a:extLst>
          </p:cNvPr>
          <p:cNvSpPr>
            <a:spLocks noGrp="1"/>
          </p:cNvSpPr>
          <p:nvPr>
            <p:ph type="body" idx="1"/>
          </p:nvPr>
        </p:nvSpPr>
        <p:spPr>
          <a:xfrm>
            <a:off x="684213" y="1572768"/>
            <a:ext cx="8990140" cy="4654296"/>
          </a:xfrm>
          <a:solidFill>
            <a:srgbClr val="FFFF00"/>
          </a:solidFill>
        </p:spPr>
        <p:txBody>
          <a:bodyPr>
            <a:normAutofit/>
          </a:bodyPr>
          <a:lstStyle/>
          <a:p>
            <a:pPr algn="ctr"/>
            <a:r>
              <a:rPr lang="en-US" sz="2800" b="1" dirty="0">
                <a:solidFill>
                  <a:schemeClr val="bg2">
                    <a:lumMod val="60000"/>
                    <a:lumOff val="40000"/>
                  </a:schemeClr>
                </a:solidFill>
              </a:rPr>
              <a:t>Evaluator Training </a:t>
            </a:r>
            <a:r>
              <a:rPr lang="en-US" sz="2800" b="1" dirty="0">
                <a:solidFill>
                  <a:schemeClr val="bg1"/>
                </a:solidFill>
              </a:rPr>
              <a:t>– </a:t>
            </a:r>
            <a:r>
              <a:rPr lang="en-US" sz="2800" b="1" u="sng" dirty="0">
                <a:solidFill>
                  <a:schemeClr val="bg1"/>
                </a:solidFill>
                <a:highlight>
                  <a:srgbClr val="FFFF00"/>
                </a:highlight>
              </a:rPr>
              <a:t>FRIDAY @ 2pm on ZOOM </a:t>
            </a:r>
            <a:r>
              <a:rPr lang="en-US" sz="2800" b="1" dirty="0">
                <a:solidFill>
                  <a:schemeClr val="bg1"/>
                </a:solidFill>
              </a:rPr>
              <a:t> </a:t>
            </a:r>
          </a:p>
          <a:p>
            <a:pPr algn="ctr"/>
            <a:r>
              <a:rPr lang="en-US" sz="1800" b="1" dirty="0">
                <a:solidFill>
                  <a:schemeClr val="bg1"/>
                </a:solidFill>
              </a:rPr>
              <a:t>Make sure your evaluator has the correct time and platform</a:t>
            </a:r>
          </a:p>
          <a:p>
            <a:pPr marL="342900" indent="-342900" algn="ctr">
              <a:buFont typeface="Arial" panose="020B0604020202020204" pitchFamily="34" charset="0"/>
              <a:buChar char="•"/>
            </a:pPr>
            <a:endParaRPr lang="en-US" sz="1800" b="1" dirty="0">
              <a:solidFill>
                <a:schemeClr val="bg1"/>
              </a:solidFill>
            </a:endParaRPr>
          </a:p>
          <a:p>
            <a:pPr algn="ctr"/>
            <a:r>
              <a:rPr lang="en-US" sz="2800" b="1" dirty="0">
                <a:solidFill>
                  <a:schemeClr val="bg2">
                    <a:lumMod val="60000"/>
                    <a:lumOff val="40000"/>
                  </a:schemeClr>
                </a:solidFill>
              </a:rPr>
              <a:t>WebEOC screen </a:t>
            </a:r>
            <a:r>
              <a:rPr lang="en-US" sz="2800" b="1" dirty="0">
                <a:solidFill>
                  <a:schemeClr val="bg1"/>
                </a:solidFill>
              </a:rPr>
              <a:t>will time out after 30 minutes</a:t>
            </a:r>
          </a:p>
          <a:p>
            <a:pPr algn="ctr"/>
            <a:endParaRPr lang="en-US" sz="2800" b="1" dirty="0">
              <a:solidFill>
                <a:schemeClr val="bg1"/>
              </a:solidFill>
            </a:endParaRPr>
          </a:p>
          <a:p>
            <a:pPr algn="ctr"/>
            <a:r>
              <a:rPr lang="en-US" sz="2800" b="1" dirty="0">
                <a:solidFill>
                  <a:schemeClr val="bg2">
                    <a:lumMod val="60000"/>
                    <a:lumOff val="40000"/>
                  </a:schemeClr>
                </a:solidFill>
              </a:rPr>
              <a:t>No Changes </a:t>
            </a:r>
            <a:r>
              <a:rPr lang="en-US" sz="2800" b="1" dirty="0">
                <a:solidFill>
                  <a:schemeClr val="bg1"/>
                </a:solidFill>
              </a:rPr>
              <a:t>will be made after 3pm today. </a:t>
            </a:r>
          </a:p>
          <a:p>
            <a:pPr algn="ctr"/>
            <a:r>
              <a:rPr lang="en-US" sz="1800" b="1" dirty="0">
                <a:solidFill>
                  <a:schemeClr val="bg1"/>
                </a:solidFill>
              </a:rPr>
              <a:t>If your evaluator, facilitator, POC changes, it will be your responsibility to get them to forward you all the information on exercise day. </a:t>
            </a: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37137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5A30-6B97-C9F2-BD67-EEB7C42CC2BC}"/>
              </a:ext>
            </a:extLst>
          </p:cNvPr>
          <p:cNvSpPr>
            <a:spLocks noGrp="1"/>
          </p:cNvSpPr>
          <p:nvPr>
            <p:ph type="title"/>
          </p:nvPr>
        </p:nvSpPr>
        <p:spPr>
          <a:xfrm>
            <a:off x="835573" y="31531"/>
            <a:ext cx="8534400" cy="1507067"/>
          </a:xfrm>
        </p:spPr>
        <p:txBody>
          <a:bodyPr/>
          <a:lstStyle/>
          <a:p>
            <a:r>
              <a:rPr lang="en-US" b="1" dirty="0"/>
              <a:t>Summary</a:t>
            </a:r>
          </a:p>
        </p:txBody>
      </p:sp>
      <p:sp>
        <p:nvSpPr>
          <p:cNvPr id="3" name="Content Placeholder 2">
            <a:extLst>
              <a:ext uri="{FF2B5EF4-FFF2-40B4-BE49-F238E27FC236}">
                <a16:creationId xmlns:a16="http://schemas.microsoft.com/office/drawing/2014/main" id="{90324F89-5E9D-DA6A-9EC0-BD5D313EBEDF}"/>
              </a:ext>
            </a:extLst>
          </p:cNvPr>
          <p:cNvSpPr>
            <a:spLocks noGrp="1"/>
          </p:cNvSpPr>
          <p:nvPr>
            <p:ph idx="1"/>
          </p:nvPr>
        </p:nvSpPr>
        <p:spPr>
          <a:xfrm>
            <a:off x="835573" y="1538598"/>
            <a:ext cx="8534400" cy="3615267"/>
          </a:xfrm>
          <a:solidFill>
            <a:schemeClr val="bg2">
              <a:lumMod val="20000"/>
              <a:lumOff val="80000"/>
            </a:schemeClr>
          </a:solidFill>
        </p:spPr>
        <p:txBody>
          <a:bodyPr>
            <a:normAutofit fontScale="70000" lnSpcReduction="20000"/>
          </a:bodyPr>
          <a:lstStyle/>
          <a:p>
            <a:endParaRPr lang="en-US" b="1" dirty="0"/>
          </a:p>
          <a:p>
            <a:r>
              <a:rPr lang="en-US" b="1" dirty="0"/>
              <a:t>Arrive 7:30am </a:t>
            </a:r>
          </a:p>
          <a:p>
            <a:r>
              <a:rPr lang="en-US" b="1" dirty="0"/>
              <a:t>Log in to MRSE website and display sign in sheet </a:t>
            </a:r>
          </a:p>
          <a:p>
            <a:r>
              <a:rPr lang="en-US" b="1" dirty="0"/>
              <a:t>Get your team logged in to the 8:30am briefing call on Zoom </a:t>
            </a:r>
          </a:p>
          <a:p>
            <a:r>
              <a:rPr lang="en-US" b="1" dirty="0"/>
              <a:t>Find and print your Victim Card sheets to refer to </a:t>
            </a:r>
          </a:p>
          <a:p>
            <a:r>
              <a:rPr lang="en-US" b="1" dirty="0"/>
              <a:t>After the 8:30am Zoom, log in to WebEOC MRSE Event and display for all command staff to see</a:t>
            </a:r>
          </a:p>
          <a:p>
            <a:r>
              <a:rPr lang="en-US" b="1" dirty="0"/>
              <a:t>When injects are called in, you find the victim ID #s and read them to your team</a:t>
            </a:r>
          </a:p>
          <a:p>
            <a:r>
              <a:rPr lang="en-US" b="1" dirty="0"/>
              <a:t>***If you need to place a call to an agency that is not playing in the exercise, you will call the MOCC/SIMCELL instead. It will be on your Communications Directory that your evaluator will provide</a:t>
            </a:r>
          </a:p>
          <a:p>
            <a:r>
              <a:rPr lang="en-US" b="1" dirty="0"/>
              <a:t>Sign out of WebEOC</a:t>
            </a:r>
          </a:p>
          <a:p>
            <a:r>
              <a:rPr lang="en-US" b="1" dirty="0"/>
              <a:t>Log in to the Noon Hotwash on Zoom </a:t>
            </a:r>
          </a:p>
          <a:p>
            <a:pPr marL="0" indent="0">
              <a:buNone/>
            </a:pPr>
            <a:endParaRPr lang="en-US" dirty="0"/>
          </a:p>
        </p:txBody>
      </p:sp>
    </p:spTree>
    <p:extLst>
      <p:ext uri="{BB962C8B-B14F-4D97-AF65-F5344CB8AC3E}">
        <p14:creationId xmlns:p14="http://schemas.microsoft.com/office/powerpoint/2010/main" val="372940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2" name="Rectangle 31">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Yellow question mark">
            <a:extLst>
              <a:ext uri="{FF2B5EF4-FFF2-40B4-BE49-F238E27FC236}">
                <a16:creationId xmlns:a16="http://schemas.microsoft.com/office/drawing/2014/main" id="{766B1C55-8DE1-BBB6-0080-E6608E2CE37B}"/>
              </a:ext>
            </a:extLst>
          </p:cNvPr>
          <p:cNvPicPr>
            <a:picLocks noChangeAspect="1"/>
          </p:cNvPicPr>
          <p:nvPr/>
        </p:nvPicPr>
        <p:blipFill>
          <a:blip r:embed="rId2">
            <a:alphaModFix amt="40000"/>
          </a:blip>
          <a:srcRect b="6250"/>
          <a:stretch>
            <a:fillRect/>
          </a:stretch>
        </p:blipFill>
        <p:spPr>
          <a:xfrm>
            <a:off x="-3175" y="10"/>
            <a:ext cx="12192000" cy="6857990"/>
          </a:xfrm>
          <a:prstGeom prst="rect">
            <a:avLst/>
          </a:prstGeom>
        </p:spPr>
      </p:pic>
      <p:sp>
        <p:nvSpPr>
          <p:cNvPr id="2" name="TextBox 1">
            <a:extLst>
              <a:ext uri="{FF2B5EF4-FFF2-40B4-BE49-F238E27FC236}">
                <a16:creationId xmlns:a16="http://schemas.microsoft.com/office/drawing/2014/main" id="{BC2766A2-EDD6-A07B-1548-FECF4C95ADC7}"/>
              </a:ext>
            </a:extLst>
          </p:cNvPr>
          <p:cNvSpPr txBox="1"/>
          <p:nvPr/>
        </p:nvSpPr>
        <p:spPr>
          <a:xfrm>
            <a:off x="684212" y="685799"/>
            <a:ext cx="8001000" cy="2971801"/>
          </a:xfrm>
          <a:prstGeom prst="rect">
            <a:avLst/>
          </a:prstGeom>
        </p:spPr>
        <p:txBody>
          <a:bodyPr vert="horz" lIns="91440" tIns="45720" rIns="91440" bIns="45720" rtlCol="0" anchor="b">
            <a:normAutofit/>
          </a:bodyPr>
          <a:lstStyle/>
          <a:p>
            <a:pPr>
              <a:spcBef>
                <a:spcPct val="0"/>
              </a:spcBef>
              <a:spcAft>
                <a:spcPts val="600"/>
              </a:spcAft>
            </a:pPr>
            <a:r>
              <a:rPr lang="en-US" sz="4800" b="1" cap="all">
                <a:ln w="3175" cmpd="sng">
                  <a:noFill/>
                </a:ln>
                <a:latin typeface="+mj-lt"/>
                <a:ea typeface="+mj-ea"/>
                <a:cs typeface="+mj-cs"/>
              </a:rPr>
              <a:t>Questions?</a:t>
            </a:r>
          </a:p>
        </p:txBody>
      </p:sp>
    </p:spTree>
    <p:extLst>
      <p:ext uri="{BB962C8B-B14F-4D97-AF65-F5344CB8AC3E}">
        <p14:creationId xmlns:p14="http://schemas.microsoft.com/office/powerpoint/2010/main" val="381248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bg2">
                <a:tint val="97000"/>
                <a:hueMod val="92000"/>
                <a:satMod val="169000"/>
                <a:lumMod val="164000"/>
              </a:schemeClr>
            </a:gs>
            <a:gs pos="88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E9E4-2D62-F409-FF94-7C18D3C05DFC}"/>
              </a:ext>
            </a:extLst>
          </p:cNvPr>
          <p:cNvSpPr>
            <a:spLocks noGrp="1"/>
          </p:cNvSpPr>
          <p:nvPr>
            <p:ph type="title"/>
          </p:nvPr>
        </p:nvSpPr>
        <p:spPr>
          <a:xfrm>
            <a:off x="331858" y="368976"/>
            <a:ext cx="10070379" cy="1507067"/>
          </a:xfrm>
        </p:spPr>
        <p:txBody>
          <a:bodyPr>
            <a:normAutofit/>
          </a:bodyPr>
          <a:lstStyle/>
          <a:p>
            <a:pPr algn="ctr"/>
            <a:r>
              <a:rPr lang="en-US" sz="4400" b="1" dirty="0"/>
              <a:t>MRSE</a:t>
            </a:r>
            <a:r>
              <a:rPr lang="en-US" dirty="0"/>
              <a:t> - </a:t>
            </a:r>
            <a:r>
              <a:rPr lang="en-US" sz="2800" dirty="0"/>
              <a:t>Medical Response and Surge Exercise</a:t>
            </a:r>
          </a:p>
        </p:txBody>
      </p:sp>
      <p:sp>
        <p:nvSpPr>
          <p:cNvPr id="3" name="Content Placeholder 2">
            <a:extLst>
              <a:ext uri="{FF2B5EF4-FFF2-40B4-BE49-F238E27FC236}">
                <a16:creationId xmlns:a16="http://schemas.microsoft.com/office/drawing/2014/main" id="{B201BF3E-B8FF-BFA2-C731-585D21803524}"/>
              </a:ext>
            </a:extLst>
          </p:cNvPr>
          <p:cNvSpPr>
            <a:spLocks noGrp="1"/>
          </p:cNvSpPr>
          <p:nvPr>
            <p:ph idx="1"/>
          </p:nvPr>
        </p:nvSpPr>
        <p:spPr>
          <a:xfrm>
            <a:off x="1099848" y="2372037"/>
            <a:ext cx="8534400" cy="3615267"/>
          </a:xfrm>
        </p:spPr>
        <p:txBody>
          <a:bodyPr>
            <a:normAutofit fontScale="92500"/>
          </a:bodyPr>
          <a:lstStyle/>
          <a:p>
            <a:r>
              <a:rPr lang="en-US" dirty="0"/>
              <a:t>The US Department of Health and Human Service (HHS) Administration for Strategic Preparedness and Response (ASPR) created the MRSE to assist jurisdictions, Healthcare coalitions like ours, and key response organizations with evaluating our current ability to effectively respond to an emergency when there is a significant patient surge. </a:t>
            </a:r>
          </a:p>
          <a:p>
            <a:pPr marL="0" indent="0">
              <a:buNone/>
            </a:pPr>
            <a:endParaRPr lang="en-US" dirty="0"/>
          </a:p>
          <a:p>
            <a:r>
              <a:rPr lang="en-US" dirty="0"/>
              <a:t>The MRSE is a functional exercise. HSEEP describes functional exercises as an operations-based exercise designed to test and evaluate capabilities and functions while in a realistic, real-time environment. There will be NO MOVEMENT of patients or resources. </a:t>
            </a:r>
          </a:p>
        </p:txBody>
      </p:sp>
    </p:spTree>
    <p:extLst>
      <p:ext uri="{BB962C8B-B14F-4D97-AF65-F5344CB8AC3E}">
        <p14:creationId xmlns:p14="http://schemas.microsoft.com/office/powerpoint/2010/main" val="179652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45F9-1083-C592-0466-4F59DA43ABE1}"/>
              </a:ext>
            </a:extLst>
          </p:cNvPr>
          <p:cNvSpPr>
            <a:spLocks noGrp="1"/>
          </p:cNvSpPr>
          <p:nvPr>
            <p:ph type="title"/>
          </p:nvPr>
        </p:nvSpPr>
        <p:spPr>
          <a:xfrm>
            <a:off x="648930" y="629267"/>
            <a:ext cx="9252154" cy="1016654"/>
          </a:xfrm>
        </p:spPr>
        <p:txBody>
          <a:bodyPr>
            <a:normAutofit/>
          </a:bodyPr>
          <a:lstStyle/>
          <a:p>
            <a:r>
              <a:rPr lang="en-US" b="1">
                <a:solidFill>
                  <a:srgbClr val="EBEBEB"/>
                </a:solidFill>
              </a:rPr>
              <a:t>HCC MRSE Requirements </a:t>
            </a:r>
          </a:p>
        </p:txBody>
      </p:sp>
      <p:graphicFrame>
        <p:nvGraphicFramePr>
          <p:cNvPr id="5" name="Content Placeholder 2">
            <a:extLst>
              <a:ext uri="{FF2B5EF4-FFF2-40B4-BE49-F238E27FC236}">
                <a16:creationId xmlns:a16="http://schemas.microsoft.com/office/drawing/2014/main" id="{88F1FF84-BE88-D974-EE3E-EA4A8CF6D110}"/>
              </a:ext>
            </a:extLst>
          </p:cNvPr>
          <p:cNvGraphicFramePr>
            <a:graphicFrameLocks noGrp="1"/>
          </p:cNvGraphicFramePr>
          <p:nvPr>
            <p:ph idx="1"/>
            <p:extLst>
              <p:ext uri="{D42A27DB-BD31-4B8C-83A1-F6EECF244321}">
                <p14:modId xmlns:p14="http://schemas.microsoft.com/office/powerpoint/2010/main" val="345122486"/>
              </p:ext>
            </p:extLst>
          </p:nvPr>
        </p:nvGraphicFramePr>
        <p:xfrm>
          <a:off x="648930" y="2150076"/>
          <a:ext cx="10895370" cy="406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1278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0B907-B4F5-0299-8426-C51CF409CD84}"/>
              </a:ext>
            </a:extLst>
          </p:cNvPr>
          <p:cNvSpPr txBox="1"/>
          <p:nvPr/>
        </p:nvSpPr>
        <p:spPr>
          <a:xfrm>
            <a:off x="169682" y="160256"/>
            <a:ext cx="10067827" cy="707886"/>
          </a:xfrm>
          <a:prstGeom prst="rect">
            <a:avLst/>
          </a:prstGeom>
          <a:noFill/>
        </p:spPr>
        <p:txBody>
          <a:bodyPr wrap="square" rtlCol="0">
            <a:spAutoFit/>
          </a:bodyPr>
          <a:lstStyle/>
          <a:p>
            <a:r>
              <a:rPr lang="en-US" sz="4000" b="1" dirty="0">
                <a:solidFill>
                  <a:schemeClr val="bg2">
                    <a:lumMod val="75000"/>
                  </a:schemeClr>
                </a:solidFill>
              </a:rPr>
              <a:t>Meet Your Planning Team </a:t>
            </a:r>
          </a:p>
        </p:txBody>
      </p:sp>
      <p:sp>
        <p:nvSpPr>
          <p:cNvPr id="4" name="TextBox 3">
            <a:extLst>
              <a:ext uri="{FF2B5EF4-FFF2-40B4-BE49-F238E27FC236}">
                <a16:creationId xmlns:a16="http://schemas.microsoft.com/office/drawing/2014/main" id="{A09C98ED-9813-A726-DCBB-F19D529F4676}"/>
              </a:ext>
            </a:extLst>
          </p:cNvPr>
          <p:cNvSpPr txBox="1"/>
          <p:nvPr/>
        </p:nvSpPr>
        <p:spPr>
          <a:xfrm>
            <a:off x="5982764" y="2643448"/>
            <a:ext cx="2347502" cy="3323987"/>
          </a:xfrm>
          <a:prstGeom prst="rect">
            <a:avLst/>
          </a:prstGeom>
          <a:solidFill>
            <a:schemeClr val="bg2"/>
          </a:solidFill>
        </p:spPr>
        <p:txBody>
          <a:bodyPr wrap="square" rtlCol="0">
            <a:spAutoFit/>
          </a:bodyPr>
          <a:lstStyle/>
          <a:p>
            <a:r>
              <a:rPr lang="en-US" sz="1400" b="1" dirty="0"/>
              <a:t>Annie Carter</a:t>
            </a:r>
          </a:p>
          <a:p>
            <a:r>
              <a:rPr lang="en-US" sz="1400" dirty="0"/>
              <a:t>WVU Medicine-Ruby</a:t>
            </a:r>
          </a:p>
          <a:p>
            <a:endParaRPr lang="en-US" sz="1400" dirty="0"/>
          </a:p>
          <a:p>
            <a:r>
              <a:rPr lang="en-US" sz="1400" b="1" dirty="0"/>
              <a:t>Linda Murray</a:t>
            </a:r>
          </a:p>
          <a:p>
            <a:r>
              <a:rPr lang="en-US" sz="1400" dirty="0"/>
              <a:t>Marshall Health Network</a:t>
            </a:r>
          </a:p>
          <a:p>
            <a:endParaRPr lang="en-US" sz="1400" b="1" dirty="0"/>
          </a:p>
          <a:p>
            <a:r>
              <a:rPr lang="en-US" sz="1400" b="1" dirty="0"/>
              <a:t>Ian Lympany</a:t>
            </a:r>
          </a:p>
          <a:p>
            <a:r>
              <a:rPr lang="en-US" sz="1400" b="1" dirty="0"/>
              <a:t>WVU Medicine-Ruby</a:t>
            </a:r>
          </a:p>
          <a:p>
            <a:endParaRPr lang="en-US" sz="1400" dirty="0"/>
          </a:p>
          <a:p>
            <a:r>
              <a:rPr lang="en-US" sz="1400" b="1" dirty="0"/>
              <a:t>Doug Douglas</a:t>
            </a:r>
          </a:p>
          <a:p>
            <a:r>
              <a:rPr lang="en-US" sz="1400" dirty="0"/>
              <a:t>CAMC Health System</a:t>
            </a:r>
          </a:p>
          <a:p>
            <a:endParaRPr lang="en-US" sz="1400" dirty="0"/>
          </a:p>
          <a:p>
            <a:r>
              <a:rPr lang="en-US" sz="1400" b="1" dirty="0"/>
              <a:t>Diana Reel </a:t>
            </a:r>
          </a:p>
          <a:p>
            <a:r>
              <a:rPr lang="en-US" sz="1400" dirty="0"/>
              <a:t>WVU Medicine-Grant</a:t>
            </a:r>
          </a:p>
          <a:p>
            <a:endParaRPr lang="en-US" sz="1400" dirty="0"/>
          </a:p>
        </p:txBody>
      </p:sp>
      <p:sp>
        <p:nvSpPr>
          <p:cNvPr id="5" name="TextBox 4">
            <a:extLst>
              <a:ext uri="{FF2B5EF4-FFF2-40B4-BE49-F238E27FC236}">
                <a16:creationId xmlns:a16="http://schemas.microsoft.com/office/drawing/2014/main" id="{90222B1D-873B-F906-0C3F-F36465BCD761}"/>
              </a:ext>
            </a:extLst>
          </p:cNvPr>
          <p:cNvSpPr txBox="1"/>
          <p:nvPr/>
        </p:nvSpPr>
        <p:spPr>
          <a:xfrm>
            <a:off x="5942203" y="2217460"/>
            <a:ext cx="2121031" cy="369332"/>
          </a:xfrm>
          <a:prstGeom prst="rect">
            <a:avLst/>
          </a:prstGeom>
          <a:noFill/>
        </p:spPr>
        <p:txBody>
          <a:bodyPr wrap="square" rtlCol="0">
            <a:spAutoFit/>
          </a:bodyPr>
          <a:lstStyle/>
          <a:p>
            <a:r>
              <a:rPr lang="en-US" dirty="0"/>
              <a:t>HOSPITALS</a:t>
            </a:r>
          </a:p>
        </p:txBody>
      </p:sp>
      <p:sp>
        <p:nvSpPr>
          <p:cNvPr id="6" name="TextBox 5">
            <a:extLst>
              <a:ext uri="{FF2B5EF4-FFF2-40B4-BE49-F238E27FC236}">
                <a16:creationId xmlns:a16="http://schemas.microsoft.com/office/drawing/2014/main" id="{1D625A47-FA28-9C16-AA45-6D8D18DB17C0}"/>
              </a:ext>
            </a:extLst>
          </p:cNvPr>
          <p:cNvSpPr txBox="1"/>
          <p:nvPr/>
        </p:nvSpPr>
        <p:spPr>
          <a:xfrm>
            <a:off x="8585818" y="969440"/>
            <a:ext cx="2121031" cy="369332"/>
          </a:xfrm>
          <a:prstGeom prst="rect">
            <a:avLst/>
          </a:prstGeom>
          <a:noFill/>
        </p:spPr>
        <p:txBody>
          <a:bodyPr wrap="square" rtlCol="0">
            <a:spAutoFit/>
          </a:bodyPr>
          <a:lstStyle/>
          <a:p>
            <a:r>
              <a:rPr lang="en-US" dirty="0"/>
              <a:t>EMS</a:t>
            </a:r>
          </a:p>
        </p:txBody>
      </p:sp>
      <p:sp>
        <p:nvSpPr>
          <p:cNvPr id="7" name="TextBox 6">
            <a:extLst>
              <a:ext uri="{FF2B5EF4-FFF2-40B4-BE49-F238E27FC236}">
                <a16:creationId xmlns:a16="http://schemas.microsoft.com/office/drawing/2014/main" id="{0B86C0A0-974E-CA17-A70C-D0D83A576832}"/>
              </a:ext>
            </a:extLst>
          </p:cNvPr>
          <p:cNvSpPr txBox="1"/>
          <p:nvPr/>
        </p:nvSpPr>
        <p:spPr>
          <a:xfrm>
            <a:off x="8585818" y="1350787"/>
            <a:ext cx="2388625" cy="4616648"/>
          </a:xfrm>
          <a:prstGeom prst="rect">
            <a:avLst/>
          </a:prstGeom>
          <a:solidFill>
            <a:schemeClr val="bg2"/>
          </a:solidFill>
        </p:spPr>
        <p:txBody>
          <a:bodyPr wrap="square" rtlCol="0">
            <a:spAutoFit/>
          </a:bodyPr>
          <a:lstStyle/>
          <a:p>
            <a:endParaRPr lang="en-US" sz="1400" dirty="0"/>
          </a:p>
          <a:p>
            <a:r>
              <a:rPr lang="en-US" sz="1400" b="1" dirty="0"/>
              <a:t>Ian Lympany </a:t>
            </a:r>
          </a:p>
          <a:p>
            <a:r>
              <a:rPr lang="en-US" sz="1400" dirty="0"/>
              <a:t>WVU Medicine-Ruby</a:t>
            </a:r>
          </a:p>
          <a:p>
            <a:endParaRPr lang="en-US" sz="1400" dirty="0"/>
          </a:p>
          <a:p>
            <a:r>
              <a:rPr lang="en-US" sz="1400" b="1" dirty="0"/>
              <a:t>David Matic</a:t>
            </a:r>
          </a:p>
          <a:p>
            <a:r>
              <a:rPr lang="en-US" sz="1400" dirty="0"/>
              <a:t>Cabell Co. EMS</a:t>
            </a:r>
          </a:p>
          <a:p>
            <a:endParaRPr lang="en-US" sz="1400" dirty="0"/>
          </a:p>
          <a:p>
            <a:r>
              <a:rPr lang="en-US" sz="1400" b="1" dirty="0"/>
              <a:t>Lou Vargo</a:t>
            </a:r>
          </a:p>
          <a:p>
            <a:r>
              <a:rPr lang="en-US" sz="1400" dirty="0"/>
              <a:t>Ohio Co. EMS</a:t>
            </a:r>
          </a:p>
          <a:p>
            <a:endParaRPr lang="en-US" sz="1400" dirty="0"/>
          </a:p>
          <a:p>
            <a:r>
              <a:rPr lang="en-US" sz="1400" b="1" dirty="0"/>
              <a:t>Richard Davisson</a:t>
            </a:r>
          </a:p>
          <a:p>
            <a:r>
              <a:rPr lang="en-US" sz="1400" dirty="0"/>
              <a:t>Jackson Co. EMS</a:t>
            </a:r>
          </a:p>
          <a:p>
            <a:endParaRPr lang="en-US" sz="1400" dirty="0"/>
          </a:p>
          <a:p>
            <a:r>
              <a:rPr lang="en-US" sz="1400" b="1" dirty="0"/>
              <a:t>Tommy Bibb</a:t>
            </a:r>
          </a:p>
          <a:p>
            <a:r>
              <a:rPr lang="en-US" sz="1400" dirty="0"/>
              <a:t>Kanawha Co Emergency Ambulance Authority</a:t>
            </a:r>
          </a:p>
          <a:p>
            <a:endParaRPr lang="en-US" sz="1400" dirty="0"/>
          </a:p>
          <a:p>
            <a:r>
              <a:rPr lang="en-US" sz="1400" b="1" dirty="0"/>
              <a:t>Veronica Swope</a:t>
            </a:r>
          </a:p>
          <a:p>
            <a:r>
              <a:rPr lang="en-US" sz="1400" dirty="0"/>
              <a:t>Cabell Co. EMS </a:t>
            </a:r>
          </a:p>
          <a:p>
            <a:endParaRPr lang="en-US" sz="1400" dirty="0"/>
          </a:p>
          <a:p>
            <a:endParaRPr lang="en-US" sz="1400" dirty="0"/>
          </a:p>
        </p:txBody>
      </p:sp>
      <p:sp>
        <p:nvSpPr>
          <p:cNvPr id="8" name="TextBox 7">
            <a:extLst>
              <a:ext uri="{FF2B5EF4-FFF2-40B4-BE49-F238E27FC236}">
                <a16:creationId xmlns:a16="http://schemas.microsoft.com/office/drawing/2014/main" id="{212EA79E-7CFB-10BE-A7C4-675C5713F682}"/>
              </a:ext>
            </a:extLst>
          </p:cNvPr>
          <p:cNvSpPr txBox="1"/>
          <p:nvPr/>
        </p:nvSpPr>
        <p:spPr>
          <a:xfrm>
            <a:off x="309660" y="3258887"/>
            <a:ext cx="2034618" cy="646331"/>
          </a:xfrm>
          <a:prstGeom prst="rect">
            <a:avLst/>
          </a:prstGeom>
          <a:noFill/>
        </p:spPr>
        <p:txBody>
          <a:bodyPr wrap="square" rtlCol="0">
            <a:spAutoFit/>
          </a:bodyPr>
          <a:lstStyle/>
          <a:p>
            <a:r>
              <a:rPr lang="en-US" dirty="0"/>
              <a:t>Health Departments</a:t>
            </a:r>
          </a:p>
        </p:txBody>
      </p:sp>
      <p:sp>
        <p:nvSpPr>
          <p:cNvPr id="10" name="TextBox 9">
            <a:extLst>
              <a:ext uri="{FF2B5EF4-FFF2-40B4-BE49-F238E27FC236}">
                <a16:creationId xmlns:a16="http://schemas.microsoft.com/office/drawing/2014/main" id="{6EB0A541-4FCA-4070-DA89-00B366925052}"/>
              </a:ext>
            </a:extLst>
          </p:cNvPr>
          <p:cNvSpPr txBox="1"/>
          <p:nvPr/>
        </p:nvSpPr>
        <p:spPr>
          <a:xfrm>
            <a:off x="350150" y="3936110"/>
            <a:ext cx="2421798" cy="2031325"/>
          </a:xfrm>
          <a:prstGeom prst="rect">
            <a:avLst/>
          </a:prstGeom>
          <a:solidFill>
            <a:schemeClr val="bg2"/>
          </a:solidFill>
        </p:spPr>
        <p:txBody>
          <a:bodyPr wrap="square" rtlCol="0">
            <a:spAutoFit/>
          </a:bodyPr>
          <a:lstStyle/>
          <a:p>
            <a:r>
              <a:rPr lang="en-US" sz="1400" b="1" dirty="0"/>
              <a:t>Leland Steele</a:t>
            </a:r>
          </a:p>
          <a:p>
            <a:r>
              <a:rPr lang="en-US" sz="1400" dirty="0"/>
              <a:t>Cabell-Huntington Health Department</a:t>
            </a:r>
          </a:p>
          <a:p>
            <a:endParaRPr lang="en-US" sz="1400" dirty="0"/>
          </a:p>
          <a:p>
            <a:r>
              <a:rPr lang="en-US" sz="1400" b="1" dirty="0"/>
              <a:t>Christopher Earnest </a:t>
            </a:r>
          </a:p>
          <a:p>
            <a:r>
              <a:rPr lang="en-US" sz="1400" dirty="0"/>
              <a:t>Marshall County Health Department</a:t>
            </a:r>
          </a:p>
          <a:p>
            <a:endParaRPr lang="en-US" sz="1400" dirty="0"/>
          </a:p>
          <a:p>
            <a:endParaRPr lang="en-US" sz="1400" dirty="0"/>
          </a:p>
        </p:txBody>
      </p:sp>
      <p:sp>
        <p:nvSpPr>
          <p:cNvPr id="11" name="TextBox 10">
            <a:extLst>
              <a:ext uri="{FF2B5EF4-FFF2-40B4-BE49-F238E27FC236}">
                <a16:creationId xmlns:a16="http://schemas.microsoft.com/office/drawing/2014/main" id="{FF87ABAD-3494-3F54-C85F-FADC340C003D}"/>
              </a:ext>
            </a:extLst>
          </p:cNvPr>
          <p:cNvSpPr txBox="1"/>
          <p:nvPr/>
        </p:nvSpPr>
        <p:spPr>
          <a:xfrm>
            <a:off x="3082564" y="2104839"/>
            <a:ext cx="2121031" cy="646331"/>
          </a:xfrm>
          <a:prstGeom prst="rect">
            <a:avLst/>
          </a:prstGeom>
          <a:noFill/>
        </p:spPr>
        <p:txBody>
          <a:bodyPr wrap="square" rtlCol="0">
            <a:spAutoFit/>
          </a:bodyPr>
          <a:lstStyle/>
          <a:p>
            <a:r>
              <a:rPr lang="en-US" dirty="0"/>
              <a:t>Emergency Management </a:t>
            </a:r>
          </a:p>
        </p:txBody>
      </p:sp>
      <p:sp>
        <p:nvSpPr>
          <p:cNvPr id="12" name="TextBox 11">
            <a:extLst>
              <a:ext uri="{FF2B5EF4-FFF2-40B4-BE49-F238E27FC236}">
                <a16:creationId xmlns:a16="http://schemas.microsoft.com/office/drawing/2014/main" id="{8B3D5469-10B0-39C1-2E68-F7067D0021C4}"/>
              </a:ext>
            </a:extLst>
          </p:cNvPr>
          <p:cNvSpPr txBox="1"/>
          <p:nvPr/>
        </p:nvSpPr>
        <p:spPr>
          <a:xfrm>
            <a:off x="3082564" y="2858892"/>
            <a:ext cx="2495309" cy="3108543"/>
          </a:xfrm>
          <a:prstGeom prst="rect">
            <a:avLst/>
          </a:prstGeom>
          <a:solidFill>
            <a:schemeClr val="bg2"/>
          </a:solidFill>
        </p:spPr>
        <p:txBody>
          <a:bodyPr wrap="square" rtlCol="0">
            <a:spAutoFit/>
          </a:bodyPr>
          <a:lstStyle/>
          <a:p>
            <a:r>
              <a:rPr lang="en-US" sz="1400" b="1" dirty="0"/>
              <a:t>Chad Jones</a:t>
            </a:r>
          </a:p>
          <a:p>
            <a:r>
              <a:rPr lang="en-US" sz="1400" dirty="0"/>
              <a:t>City of Charleston Dept. of Homeland Security &amp; Em Management</a:t>
            </a:r>
          </a:p>
          <a:p>
            <a:endParaRPr lang="en-US" sz="1400" dirty="0"/>
          </a:p>
          <a:p>
            <a:r>
              <a:rPr lang="en-US" sz="1400" b="1" dirty="0"/>
              <a:t>Loyd Lowry</a:t>
            </a:r>
          </a:p>
          <a:p>
            <a:r>
              <a:rPr lang="en-US" sz="1400" dirty="0"/>
              <a:t>Summers Co. Em Management</a:t>
            </a:r>
          </a:p>
          <a:p>
            <a:endParaRPr lang="en-US" sz="1400" dirty="0"/>
          </a:p>
          <a:p>
            <a:r>
              <a:rPr lang="en-US" sz="1400" b="1" dirty="0"/>
              <a:t>Steve Wykoff</a:t>
            </a:r>
          </a:p>
          <a:p>
            <a:r>
              <a:rPr lang="en-US" sz="1400" dirty="0"/>
              <a:t>Upsher Co. Dept. of Homeland Security &amp; Em Management</a:t>
            </a:r>
          </a:p>
          <a:p>
            <a:endParaRPr lang="en-US" sz="1400" dirty="0"/>
          </a:p>
        </p:txBody>
      </p:sp>
    </p:spTree>
    <p:extLst>
      <p:ext uri="{BB962C8B-B14F-4D97-AF65-F5344CB8AC3E}">
        <p14:creationId xmlns:p14="http://schemas.microsoft.com/office/powerpoint/2010/main" val="19427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7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4DD0-54EC-4A69-6E5E-6F396118F7B0}"/>
              </a:ext>
            </a:extLst>
          </p:cNvPr>
          <p:cNvSpPr>
            <a:spLocks noGrp="1"/>
          </p:cNvSpPr>
          <p:nvPr>
            <p:ph type="title"/>
          </p:nvPr>
        </p:nvSpPr>
        <p:spPr>
          <a:xfrm>
            <a:off x="0" y="0"/>
            <a:ext cx="11770760" cy="971788"/>
          </a:xfrm>
        </p:spPr>
        <p:txBody>
          <a:bodyPr>
            <a:normAutofit/>
          </a:bodyPr>
          <a:lstStyle/>
          <a:p>
            <a:pPr algn="ctr"/>
            <a:r>
              <a:rPr lang="en-US" sz="5400" b="1" dirty="0"/>
              <a:t>4 Overarching Objectives</a:t>
            </a:r>
          </a:p>
        </p:txBody>
      </p:sp>
      <p:sp>
        <p:nvSpPr>
          <p:cNvPr id="5" name="Content Placeholder 4">
            <a:extLst>
              <a:ext uri="{FF2B5EF4-FFF2-40B4-BE49-F238E27FC236}">
                <a16:creationId xmlns:a16="http://schemas.microsoft.com/office/drawing/2014/main" id="{0F43D27E-899E-C6C9-39DE-AE785DF54E2D}"/>
              </a:ext>
            </a:extLst>
          </p:cNvPr>
          <p:cNvSpPr txBox="1">
            <a:spLocks noGrp="1"/>
          </p:cNvSpPr>
          <p:nvPr>
            <p:ph sz="half" idx="1"/>
          </p:nvPr>
        </p:nvSpPr>
        <p:spPr>
          <a:xfrm>
            <a:off x="1043702" y="1185309"/>
            <a:ext cx="9095362" cy="4487382"/>
          </a:xfrm>
          <a:prstGeom prst="rect">
            <a:avLst/>
          </a:prstGeom>
          <a:noFill/>
        </p:spPr>
        <p:txBody>
          <a:bodyPr wrap="square">
            <a:spAutoFit/>
          </a:bodyPr>
          <a:lstStyle/>
          <a:p>
            <a:pPr marL="342900" indent="-342900">
              <a:buFont typeface="+mj-lt"/>
              <a:buAutoNum type="arabicPeriod"/>
            </a:pPr>
            <a:r>
              <a:rPr lang="en-US" sz="1800" dirty="0">
                <a:solidFill>
                  <a:schemeClr val="tx1"/>
                </a:solidFill>
                <a:latin typeface="Garamond" panose="02020404030301010803" pitchFamily="18" charset="0"/>
                <a:cs typeface="Arial" panose="020B0604020202020204" pitchFamily="34" charset="0"/>
              </a:rPr>
              <a:t>HCC(s) engage health care partners  and their executives to participate in the exercise and the After-Action Review within the HPP budget period. </a:t>
            </a:r>
          </a:p>
          <a:p>
            <a:pPr marL="342900" indent="-342900">
              <a:buFont typeface="+mj-lt"/>
              <a:buAutoNum type="arabicPeriod"/>
            </a:pPr>
            <a:endParaRPr lang="en-US" sz="1800" dirty="0">
              <a:solidFill>
                <a:schemeClr val="tx1"/>
              </a:solidFill>
              <a:latin typeface="Garamond" panose="02020404030301010803" pitchFamily="18" charset="0"/>
              <a:cs typeface="Arial" panose="020B0604020202020204" pitchFamily="34" charset="0"/>
            </a:endParaRPr>
          </a:p>
          <a:p>
            <a:pPr marL="342900" indent="-342900">
              <a:buFont typeface="+mj-lt"/>
              <a:buAutoNum type="arabicPeriod"/>
            </a:pPr>
            <a:r>
              <a:rPr lang="en-US" sz="1800" dirty="0">
                <a:solidFill>
                  <a:schemeClr val="tx1"/>
                </a:solidFill>
                <a:latin typeface="Garamond" panose="02020404030301010803" pitchFamily="18" charset="0"/>
                <a:cs typeface="Arial" panose="020B0604020202020204" pitchFamily="34" charset="0"/>
              </a:rPr>
              <a:t>HCC(s) demonstrate their ability to assess and meet critical resource needs (personnel, supplies, equipment, etc.) to manage patient  surge during a community-wide emergency or disaster by the end of the MRSE. </a:t>
            </a:r>
          </a:p>
          <a:p>
            <a:pPr marL="342900" indent="-342900">
              <a:buFont typeface="+mj-lt"/>
              <a:buAutoNum type="arabicPeriod"/>
            </a:pPr>
            <a:endParaRPr lang="en-US" sz="1800" dirty="0">
              <a:solidFill>
                <a:schemeClr val="tx1"/>
              </a:solidFill>
              <a:latin typeface="Garamond" panose="02020404030301010803" pitchFamily="18" charset="0"/>
            </a:endParaRPr>
          </a:p>
          <a:p>
            <a:pPr marL="342900" indent="-342900">
              <a:buFont typeface="+mj-lt"/>
              <a:buAutoNum type="arabicPeriod"/>
            </a:pPr>
            <a:r>
              <a:rPr lang="en-US" sz="1800" dirty="0">
                <a:solidFill>
                  <a:schemeClr val="tx1"/>
                </a:solidFill>
                <a:latin typeface="Garamond" panose="02020404030301010803" pitchFamily="18" charset="0"/>
              </a:rPr>
              <a:t>HCC(s) effectively notify HCC health care partners of an incident and facilitate ongoing information sharing during a community-wide emergency or disaster.</a:t>
            </a:r>
          </a:p>
          <a:p>
            <a:pPr marL="342900" indent="-342900">
              <a:buFont typeface="+mj-lt"/>
              <a:buAutoNum type="arabicPeriod"/>
            </a:pPr>
            <a:endParaRPr lang="en-US" sz="1800" dirty="0">
              <a:solidFill>
                <a:schemeClr val="tx1"/>
              </a:solidFill>
              <a:latin typeface="Garamond" panose="02020404030301010803" pitchFamily="18" charset="0"/>
            </a:endParaRPr>
          </a:p>
          <a:p>
            <a:pPr marL="342900" indent="-342900">
              <a:buFont typeface="+mj-lt"/>
              <a:buAutoNum type="arabicPeriod"/>
            </a:pPr>
            <a:r>
              <a:rPr lang="en-US" sz="1800" dirty="0">
                <a:solidFill>
                  <a:schemeClr val="tx1"/>
                </a:solidFill>
                <a:latin typeface="Garamond" panose="02020404030301010803" pitchFamily="18" charset="0"/>
              </a:rPr>
              <a:t>HCC(s) demonstrate their ability to reduce patient morbidity and mortality through appropriate patient placement during a large patient surge by assisting with the identification and coordination of available patient care resources by the end of the MRSE</a:t>
            </a:r>
          </a:p>
        </p:txBody>
      </p:sp>
    </p:spTree>
    <p:extLst>
      <p:ext uri="{BB962C8B-B14F-4D97-AF65-F5344CB8AC3E}">
        <p14:creationId xmlns:p14="http://schemas.microsoft.com/office/powerpoint/2010/main" val="349338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7"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2DFF46-D3B9-8572-AFCB-417EF26B39C6}"/>
              </a:ext>
            </a:extLst>
          </p:cNvPr>
          <p:cNvSpPr>
            <a:spLocks noGrp="1"/>
          </p:cNvSpPr>
          <p:nvPr>
            <p:ph type="title"/>
          </p:nvPr>
        </p:nvSpPr>
        <p:spPr>
          <a:xfrm>
            <a:off x="338137" y="1508127"/>
            <a:ext cx="9678988" cy="3673474"/>
          </a:xfrm>
        </p:spPr>
        <p:txBody>
          <a:bodyPr vert="horz" lIns="91440" tIns="45720" rIns="91440" bIns="45720" rtlCol="0" anchor="b">
            <a:normAutofit fontScale="90000"/>
          </a:bodyPr>
          <a:lstStyle/>
          <a:p>
            <a:r>
              <a:rPr lang="en-US" sz="6000" b="1" dirty="0">
                <a:solidFill>
                  <a:schemeClr val="tx2"/>
                </a:solidFill>
              </a:rPr>
              <a:t>EMS Objectives</a:t>
            </a:r>
            <a:br>
              <a:rPr lang="en-US" sz="6000" b="1" dirty="0">
                <a:solidFill>
                  <a:schemeClr val="tx2"/>
                </a:solidFill>
              </a:rPr>
            </a:br>
            <a:br>
              <a:rPr lang="en-US" sz="6000" b="1" dirty="0">
                <a:solidFill>
                  <a:schemeClr val="tx2"/>
                </a:solidFill>
              </a:rPr>
            </a:br>
            <a:r>
              <a:rPr lang="en-US" sz="1600" b="1" dirty="0">
                <a:solidFill>
                  <a:schemeClr val="tx2"/>
                </a:solidFill>
              </a:rPr>
              <a:t>1. Within 15 minutes of the notification to activate the EOC, all staff members shall respond with the capability of responding or being unavailable. </a:t>
            </a:r>
            <a:br>
              <a:rPr lang="en-US" sz="1600" b="1" dirty="0">
                <a:solidFill>
                  <a:schemeClr val="tx2"/>
                </a:solidFill>
              </a:rPr>
            </a:br>
            <a:br>
              <a:rPr lang="en-US" sz="1600" b="1" dirty="0">
                <a:solidFill>
                  <a:schemeClr val="tx2"/>
                </a:solidFill>
              </a:rPr>
            </a:br>
            <a:br>
              <a:rPr lang="en-US" sz="1600" b="1" dirty="0">
                <a:solidFill>
                  <a:schemeClr val="tx2"/>
                </a:solidFill>
              </a:rPr>
            </a:br>
            <a:r>
              <a:rPr lang="en-US" sz="1600" b="1" dirty="0">
                <a:solidFill>
                  <a:schemeClr val="tx2"/>
                </a:solidFill>
              </a:rPr>
              <a:t>2. Within 30 minutes of an “all hands” alert for county fire departments, each department will report to the EOC with their capability to respond with the number of resources and manpower.</a:t>
            </a:r>
            <a:br>
              <a:rPr lang="en-US" sz="1600" b="1" dirty="0">
                <a:solidFill>
                  <a:schemeClr val="tx2"/>
                </a:solidFill>
              </a:rPr>
            </a:br>
            <a:br>
              <a:rPr lang="en-US" sz="1600" b="1" dirty="0">
                <a:solidFill>
                  <a:schemeClr val="tx2"/>
                </a:solidFill>
              </a:rPr>
            </a:br>
            <a:br>
              <a:rPr lang="en-US" sz="1600" b="1" dirty="0">
                <a:solidFill>
                  <a:schemeClr val="tx2"/>
                </a:solidFill>
              </a:rPr>
            </a:br>
            <a:r>
              <a:rPr lang="en-US" sz="1600" b="1" dirty="0">
                <a:solidFill>
                  <a:schemeClr val="tx2"/>
                </a:solidFill>
              </a:rPr>
              <a:t>3. EMS agency can quantify resource availability during a specified operational period during the exercise.</a:t>
            </a:r>
            <a:br>
              <a:rPr lang="en-US" sz="1600" b="1" dirty="0">
                <a:solidFill>
                  <a:schemeClr val="tx2"/>
                </a:solidFill>
              </a:rPr>
            </a:br>
            <a:br>
              <a:rPr lang="en-US" sz="1600" b="1" dirty="0">
                <a:solidFill>
                  <a:schemeClr val="tx2"/>
                </a:solidFill>
              </a:rPr>
            </a:br>
            <a:br>
              <a:rPr lang="en-US" sz="1600" b="1" dirty="0">
                <a:solidFill>
                  <a:schemeClr val="tx2"/>
                </a:solidFill>
              </a:rPr>
            </a:br>
            <a:r>
              <a:rPr lang="en-US" sz="1600" b="1" dirty="0">
                <a:solidFill>
                  <a:schemeClr val="tx2"/>
                </a:solidFill>
              </a:rPr>
              <a:t>4. Ems agency can accurately triage and determine appropriate transport modality per WVOEMS protocol during the exercise period. </a:t>
            </a:r>
          </a:p>
        </p:txBody>
      </p:sp>
    </p:spTree>
    <p:extLst>
      <p:ext uri="{BB962C8B-B14F-4D97-AF65-F5344CB8AC3E}">
        <p14:creationId xmlns:p14="http://schemas.microsoft.com/office/powerpoint/2010/main" val="224002458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35F90DD-B5C8-DEA8-F3F4-AD6F8D323269}"/>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9E0EEFF1-1A3D-3B03-9BC3-F8DA11653805}"/>
              </a:ext>
            </a:extLst>
          </p:cNvPr>
          <p:cNvSpPr>
            <a:spLocks noGrp="1"/>
          </p:cNvSpPr>
          <p:nvPr>
            <p:ph type="title"/>
          </p:nvPr>
        </p:nvSpPr>
        <p:spPr>
          <a:xfrm>
            <a:off x="153810" y="62548"/>
            <a:ext cx="11958020" cy="1246504"/>
          </a:xfrm>
        </p:spPr>
        <p:txBody>
          <a:bodyPr>
            <a:normAutofit/>
          </a:bodyPr>
          <a:lstStyle/>
          <a:p>
            <a:pPr fontAlgn="ctr"/>
            <a:r>
              <a:rPr lang="en-US" b="1" dirty="0">
                <a:solidFill>
                  <a:schemeClr val="tx2">
                    <a:lumMod val="60000"/>
                    <a:lumOff val="40000"/>
                  </a:schemeClr>
                </a:solidFill>
              </a:rPr>
              <a:t>Emergency Management Objectives</a:t>
            </a:r>
            <a:r>
              <a:rPr lang="en-US" dirty="0">
                <a:solidFill>
                  <a:schemeClr val="tx2">
                    <a:lumMod val="60000"/>
                    <a:lumOff val="40000"/>
                  </a:schemeClr>
                </a:solidFill>
              </a:rPr>
              <a:t> </a:t>
            </a:r>
            <a:endParaRPr lang="en-US" b="1" dirty="0">
              <a:solidFill>
                <a:schemeClr val="tx2">
                  <a:lumMod val="60000"/>
                  <a:lumOff val="40000"/>
                </a:schemeClr>
              </a:solidFill>
            </a:endParaRPr>
          </a:p>
        </p:txBody>
      </p:sp>
      <p:sp>
        <p:nvSpPr>
          <p:cNvPr id="3" name="TextBox 2">
            <a:extLst>
              <a:ext uri="{FF2B5EF4-FFF2-40B4-BE49-F238E27FC236}">
                <a16:creationId xmlns:a16="http://schemas.microsoft.com/office/drawing/2014/main" id="{4267084F-2EEE-1090-16EE-82983AC99A5B}"/>
              </a:ext>
            </a:extLst>
          </p:cNvPr>
          <p:cNvSpPr txBox="1"/>
          <p:nvPr/>
        </p:nvSpPr>
        <p:spPr>
          <a:xfrm>
            <a:off x="153810" y="1676400"/>
            <a:ext cx="9863315" cy="4247317"/>
          </a:xfrm>
          <a:prstGeom prst="rect">
            <a:avLst/>
          </a:prstGeom>
          <a:noFill/>
        </p:spPr>
        <p:txBody>
          <a:bodyPr wrap="square">
            <a:spAutoFit/>
          </a:bodyPr>
          <a:lstStyle/>
          <a:p>
            <a:pPr marL="342900" indent="-342900" algn="l" fontAlgn="b">
              <a:buFont typeface="+mj-lt"/>
              <a:buAutoNum type="arabicPeriod"/>
            </a:pPr>
            <a:r>
              <a:rPr lang="en-US" sz="1800" b="1" i="0" u="none" strike="noStrike" dirty="0">
                <a:effectLst/>
                <a:latin typeface="+mj-lt"/>
              </a:rPr>
              <a:t> Notify relevant agencies (not first responders, but EPA, EMD) of an emergency event within 25 minutes of the initial notification from the 911 center. </a:t>
            </a: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r>
              <a:rPr lang="en-US" sz="1800" b="1" i="0" u="none" strike="noStrike" dirty="0">
                <a:effectLst/>
                <a:latin typeface="+mj-lt"/>
              </a:rPr>
              <a:t> Assess how well emergency management communicates and coordinates with other emergency response agencies using WebEOC (or another system you use such as cell phones, email etc.) during a multi-jurisdictional incident to improve situation awareness and decision making. </a:t>
            </a: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r>
              <a:rPr lang="en-US" sz="1800" b="1" i="0" u="none" strike="noStrike" dirty="0">
                <a:effectLst/>
                <a:latin typeface="+mj-lt"/>
              </a:rPr>
              <a:t> Within 15 minutes of the order to activate the EOC, all staff members shall respond with the capability of responding or being unavailable.</a:t>
            </a: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r>
              <a:rPr lang="en-US" sz="1800" b="1" i="0" u="none" strike="noStrike" dirty="0">
                <a:effectLst/>
                <a:latin typeface="+mj-lt"/>
              </a:rPr>
              <a:t> Within 30 minutes of an “all hands” alert for county fire departments, each department will report to the EOC with their capability to respond with the number </a:t>
            </a:r>
          </a:p>
          <a:p>
            <a:pPr algn="l" fontAlgn="b"/>
            <a:r>
              <a:rPr lang="en-US" b="1" dirty="0">
                <a:latin typeface="+mj-lt"/>
              </a:rPr>
              <a:t>     </a:t>
            </a:r>
            <a:r>
              <a:rPr lang="en-US" sz="1800" b="1" i="0" u="none" strike="noStrike" dirty="0">
                <a:effectLst/>
                <a:latin typeface="+mj-lt"/>
              </a:rPr>
              <a:t>of resources and manpower.</a:t>
            </a:r>
          </a:p>
        </p:txBody>
      </p:sp>
    </p:spTree>
    <p:extLst>
      <p:ext uri="{BB962C8B-B14F-4D97-AF65-F5344CB8AC3E}">
        <p14:creationId xmlns:p14="http://schemas.microsoft.com/office/powerpoint/2010/main" val="718096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AFBA0-4784-5638-1116-A0D22BCC5151}"/>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4800" b="1" dirty="0"/>
              <a:t>Public Health Objectives </a:t>
            </a:r>
            <a:br>
              <a:rPr lang="en-US" sz="4800" dirty="0">
                <a:solidFill>
                  <a:schemeClr val="tx2">
                    <a:lumMod val="75000"/>
                  </a:schemeClr>
                </a:solidFill>
              </a:rPr>
            </a:br>
            <a:endParaRPr lang="en-US" sz="4800" dirty="0"/>
          </a:p>
        </p:txBody>
      </p:sp>
      <p:sp>
        <p:nvSpPr>
          <p:cNvPr id="19" name="Rectangle 18">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37360FB-BCC7-CB52-7654-09AB957DD8B2}"/>
              </a:ext>
            </a:extLst>
          </p:cNvPr>
          <p:cNvGraphicFramePr>
            <a:graphicFrameLocks noGrp="1"/>
          </p:cNvGraphicFramePr>
          <p:nvPr>
            <p:extLst>
              <p:ext uri="{D42A27DB-BD31-4B8C-83A1-F6EECF244321}">
                <p14:modId xmlns:p14="http://schemas.microsoft.com/office/powerpoint/2010/main" val="100809931"/>
              </p:ext>
            </p:extLst>
          </p:nvPr>
        </p:nvGraphicFramePr>
        <p:xfrm>
          <a:off x="6482993" y="1490239"/>
          <a:ext cx="5024794" cy="3118485"/>
        </p:xfrm>
        <a:graphic>
          <a:graphicData uri="http://schemas.openxmlformats.org/drawingml/2006/table">
            <a:tbl>
              <a:tblPr>
                <a:tableStyleId>{5C22544A-7EE6-4342-B048-85BDC9FD1C3A}</a:tableStyleId>
              </a:tblPr>
              <a:tblGrid>
                <a:gridCol w="5024794">
                  <a:extLst>
                    <a:ext uri="{9D8B030D-6E8A-4147-A177-3AD203B41FA5}">
                      <a16:colId xmlns:a16="http://schemas.microsoft.com/office/drawing/2014/main" val="542141763"/>
                    </a:ext>
                  </a:extLst>
                </a:gridCol>
              </a:tblGrid>
              <a:tr h="1143000">
                <a:tc>
                  <a:txBody>
                    <a:bodyPr/>
                    <a:lstStyle/>
                    <a:p>
                      <a:pPr algn="l" fontAlgn="b">
                        <a:buNone/>
                      </a:pPr>
                      <a:r>
                        <a:rPr lang="en-US" sz="1800" b="1" dirty="0">
                          <a:solidFill>
                            <a:schemeClr val="bg1"/>
                          </a:solidFill>
                        </a:rPr>
                        <a:t>  1. Notify all agency staff within 30 minutes upon notification of a large-scale event. </a:t>
                      </a:r>
                      <a:br>
                        <a:rPr lang="en-US" sz="1800" b="1" dirty="0">
                          <a:solidFill>
                            <a:schemeClr val="bg1"/>
                          </a:solidFill>
                        </a:rPr>
                      </a:br>
                      <a:br>
                        <a:rPr lang="en-US" sz="1800" b="1" dirty="0">
                          <a:solidFill>
                            <a:schemeClr val="bg1"/>
                          </a:solidFill>
                        </a:rPr>
                      </a:br>
                      <a:br>
                        <a:rPr lang="en-US" sz="1800" b="1" dirty="0">
                          <a:solidFill>
                            <a:schemeClr val="bg1"/>
                          </a:solidFill>
                        </a:rPr>
                      </a:br>
                      <a:br>
                        <a:rPr lang="en-US" sz="1800" b="1" dirty="0">
                          <a:solidFill>
                            <a:schemeClr val="bg1"/>
                          </a:solidFill>
                        </a:rPr>
                      </a:br>
                      <a:r>
                        <a:rPr lang="en-US" sz="1800" b="1" dirty="0">
                          <a:solidFill>
                            <a:schemeClr val="bg1"/>
                          </a:solidFill>
                        </a:rPr>
                        <a:t>  2. All agencies will report to the state within one hour of notification, their available resources and any additional requests they may need</a:t>
                      </a:r>
                      <a:endParaRPr lang="en-US" sz="1800" b="1" i="0" u="none" strike="noStrike" dirty="0">
                        <a:solidFill>
                          <a:schemeClr val="bg1"/>
                        </a:solidFill>
                        <a:effectLst/>
                        <a:latin typeface="+mj-lt"/>
                      </a:endParaRPr>
                    </a:p>
                    <a:p>
                      <a:pPr algn="l" fontAlgn="b">
                        <a:buNone/>
                      </a:pPr>
                      <a:endParaRPr lang="en-US" sz="1400" b="1" i="0" u="none" strike="noStrike" dirty="0">
                        <a:solidFill>
                          <a:schemeClr val="bg2">
                            <a:lumMod val="60000"/>
                            <a:lumOff val="40000"/>
                          </a:schemeClr>
                        </a:solidFill>
                        <a:effectLst/>
                        <a:latin typeface="+mj-lt"/>
                      </a:endParaRPr>
                    </a:p>
                    <a:p>
                      <a:pPr marL="0" indent="0" algn="l" fontAlgn="b">
                        <a:buFont typeface="+mj-lt"/>
                        <a:buNone/>
                      </a:pPr>
                      <a:endParaRPr lang="en-US" sz="1400" b="1" i="0" u="none" strike="noStrike" dirty="0">
                        <a:solidFill>
                          <a:schemeClr val="bg2">
                            <a:lumMod val="60000"/>
                            <a:lumOff val="40000"/>
                          </a:schemeClr>
                        </a:solidFill>
                        <a:effectLst/>
                        <a:latin typeface="+mj-lt"/>
                      </a:endParaRPr>
                    </a:p>
                    <a:p>
                      <a:pPr marL="0" indent="0" algn="l" fontAlgn="b">
                        <a:buFont typeface="+mj-lt"/>
                        <a:buNone/>
                      </a:pPr>
                      <a:r>
                        <a:rPr lang="en-US" sz="1400" b="1" i="0" u="none" strike="noStrike" dirty="0">
                          <a:solidFill>
                            <a:schemeClr val="bg2">
                              <a:lumMod val="60000"/>
                              <a:lumOff val="40000"/>
                            </a:schemeClr>
                          </a:solidFill>
                          <a:effectLst/>
                          <a:latin typeface="+mj-lt"/>
                        </a:rPr>
                        <a:t> </a:t>
                      </a:r>
                      <a:r>
                        <a:rPr lang="en-US" sz="1400" b="1" i="0" u="none" strike="noStrike" dirty="0">
                          <a:solidFill>
                            <a:schemeClr val="tx1"/>
                          </a:solidFill>
                          <a:effectLst/>
                          <a:latin typeface="+mj-lt"/>
                        </a:rPr>
                        <a:t>manpower.</a:t>
                      </a:r>
                    </a:p>
                  </a:txBody>
                  <a:tcPr marL="9525" marR="9525" marT="9525" marB="0" anchor="b">
                    <a:solidFill>
                      <a:schemeClr val="tx1"/>
                    </a:solidFill>
                  </a:tcPr>
                </a:tc>
                <a:extLst>
                  <a:ext uri="{0D108BD9-81ED-4DB2-BD59-A6C34878D82A}">
                    <a16:rowId xmlns:a16="http://schemas.microsoft.com/office/drawing/2014/main" val="2580465939"/>
                  </a:ext>
                </a:extLst>
              </a:tr>
            </a:tbl>
          </a:graphicData>
        </a:graphic>
      </p:graphicFrame>
    </p:spTree>
    <p:extLst>
      <p:ext uri="{BB962C8B-B14F-4D97-AF65-F5344CB8AC3E}">
        <p14:creationId xmlns:p14="http://schemas.microsoft.com/office/powerpoint/2010/main" val="4027885469"/>
      </p:ext>
    </p:extLst>
  </p:cSld>
  <p:clrMapOvr>
    <a:masterClrMapping/>
  </p:clrMapOvr>
</p:sld>
</file>

<file path=ppt/theme/theme1.xml><?xml version="1.0" encoding="utf-8"?>
<a:theme xmlns:a="http://schemas.openxmlformats.org/drawingml/2006/main" name="Slic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1752</TotalTime>
  <Words>1880</Words>
  <Application>Microsoft Office PowerPoint</Application>
  <PresentationFormat>Widescreen</PresentationFormat>
  <Paragraphs>227</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Century Gothic</vt:lpstr>
      <vt:lpstr>Congenial Light</vt:lpstr>
      <vt:lpstr>Garamond</vt:lpstr>
      <vt:lpstr>Wingdings 3</vt:lpstr>
      <vt:lpstr>Slice</vt:lpstr>
      <vt:lpstr>Facilitator Training </vt:lpstr>
      <vt:lpstr>Lisa Green  Exercise and Training Coordinator Healthcare Education Foundation of WV/WVHA lgreen@hefwv.org 304-206-1170</vt:lpstr>
      <vt:lpstr>MRSE - Medical Response and Surge Exercise</vt:lpstr>
      <vt:lpstr>HCC MRSE Requirements </vt:lpstr>
      <vt:lpstr>PowerPoint Presentation</vt:lpstr>
      <vt:lpstr>4 Overarching Objectives</vt:lpstr>
      <vt:lpstr>EMS Objectives  1. Within 15 minutes of the notification to activate the EOC, all staff members shall respond with the capability of responding or being unavailable.    2. Within 30 minutes of an “all hands” alert for county fire departments, each department will report to the EOC with their capability to respond with the number of resources and manpower.   3. EMS agency can quantify resource availability during a specified operational period during the exercise.   4. Ems agency can accurately triage and determine appropriate transport modality per WVOEMS protocol during the exercise period. </vt:lpstr>
      <vt:lpstr>Emergency Management Objectives </vt:lpstr>
      <vt:lpstr>Public Health Objectives  </vt:lpstr>
      <vt:lpstr> </vt:lpstr>
      <vt:lpstr>Hospice Objectives   Assess the medical supplies you have on-hand within 1 hour of request to support efforts to treat flood victims in local hospitals.   Assess and report the number of staff available within 1 hour of request  to triage and/or treat flood victims at local hospitals.   Report within 1 hour, the number of available and staffed in-patient beds that your facility can treat upon request from a local hospital.     </vt:lpstr>
      <vt:lpstr>PowerPoint Presentation</vt:lpstr>
      <vt:lpstr>Dialysis Objectives</vt:lpstr>
      <vt:lpstr>Your role  as a Facilitator in 5 steps     </vt:lpstr>
      <vt:lpstr>PowerPoint Presentation</vt:lpstr>
      <vt:lpstr>PowerPoint Presentation</vt:lpstr>
      <vt:lpstr>PowerPoint Presentation</vt:lpstr>
      <vt:lpstr>PowerPoint Presentation</vt:lpstr>
      <vt:lpstr>PowerPoint Presentation</vt:lpstr>
      <vt:lpstr>as a Facilitator </vt:lpstr>
      <vt:lpstr>PowerPoint Presentation</vt:lpstr>
      <vt:lpstr>PowerPoint Presentation</vt:lpstr>
      <vt:lpstr>Important times to remember:  7:30am – arrive in command center 8:30am – Connect to the briefing on Zoom 9:00am – Start-Ex Noon- Connect to debrief on Zoom May 14th @ 10am – After Action Review Meeting -SOUTH June 15-19, 2026 – AAR report due out this week -SOUTH   </vt:lpstr>
      <vt:lpstr>Of Note: </vt:lpstr>
      <vt:lpstr>A few Logistics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Green</dc:creator>
  <cp:lastModifiedBy>Lisa Green</cp:lastModifiedBy>
  <cp:revision>45</cp:revision>
  <dcterms:created xsi:type="dcterms:W3CDTF">2025-02-28T20:46:27Z</dcterms:created>
  <dcterms:modified xsi:type="dcterms:W3CDTF">2026-04-15T16:47:52Z</dcterms:modified>
</cp:coreProperties>
</file>