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8" r:id="rId3"/>
    <p:sldId id="269" r:id="rId4"/>
    <p:sldId id="283" r:id="rId5"/>
    <p:sldId id="284" r:id="rId6"/>
    <p:sldId id="279" r:id="rId7"/>
    <p:sldId id="281" r:id="rId8"/>
    <p:sldId id="280" r:id="rId9"/>
    <p:sldId id="270" r:id="rId10"/>
    <p:sldId id="271" r:id="rId11"/>
    <p:sldId id="272" r:id="rId12"/>
    <p:sldId id="273" r:id="rId13"/>
    <p:sldId id="274" r:id="rId14"/>
    <p:sldId id="265" r:id="rId15"/>
    <p:sldId id="288" r:id="rId16"/>
    <p:sldId id="266" r:id="rId17"/>
    <p:sldId id="258" r:id="rId18"/>
    <p:sldId id="259" r:id="rId19"/>
    <p:sldId id="260" r:id="rId20"/>
    <p:sldId id="261" r:id="rId21"/>
    <p:sldId id="262" r:id="rId22"/>
    <p:sldId id="263" r:id="rId23"/>
    <p:sldId id="264" r:id="rId24"/>
    <p:sldId id="267" r:id="rId25"/>
    <p:sldId id="275" r:id="rId26"/>
    <p:sldId id="286" r:id="rId27"/>
    <p:sldId id="287"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C35"/>
    <a:srgbClr val="D95D11"/>
    <a:srgbClr val="C39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85" d="100"/>
          <a:sy n="85" d="100"/>
        </p:scale>
        <p:origin x="1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AAE31-6D9F-47DB-8753-9C14A3D02154}"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F4B8E028-BCBC-413D-955D-DA432E8E8F38}">
      <dgm:prSet/>
      <dgm:spPr/>
      <dgm:t>
        <a:bodyPr/>
        <a:lstStyle/>
        <a:p>
          <a:r>
            <a:rPr lang="en-US"/>
            <a:t>Plan, execute, evaluate, and report the findings and outcomes of a realistic medical surge exercise to improve the response readiness of health care partners in their jurisdiction. </a:t>
          </a:r>
        </a:p>
      </dgm:t>
    </dgm:pt>
    <dgm:pt modelId="{78E68624-C9EC-4410-A802-E8EC0CDD0FE2}" type="parTrans" cxnId="{AE8DD052-A9F8-4260-93AC-5B0715D6EAA1}">
      <dgm:prSet/>
      <dgm:spPr/>
      <dgm:t>
        <a:bodyPr/>
        <a:lstStyle/>
        <a:p>
          <a:endParaRPr lang="en-US"/>
        </a:p>
      </dgm:t>
    </dgm:pt>
    <dgm:pt modelId="{AB15FF90-B8A9-4BE5-9C84-B1632DA835B8}" type="sibTrans" cxnId="{AE8DD052-A9F8-4260-93AC-5B0715D6EAA1}">
      <dgm:prSet phldrT="1" phldr="0"/>
      <dgm:spPr/>
      <dgm:t>
        <a:bodyPr/>
        <a:lstStyle/>
        <a:p>
          <a:r>
            <a:rPr lang="en-US"/>
            <a:t>1</a:t>
          </a:r>
        </a:p>
      </dgm:t>
    </dgm:pt>
    <dgm:pt modelId="{A6829DDC-00F1-4852-9064-4E9999A0A8A0}">
      <dgm:prSet/>
      <dgm:spPr/>
      <dgm:t>
        <a:bodyPr/>
        <a:lstStyle/>
        <a:p>
          <a:r>
            <a:rPr lang="en-US"/>
            <a:t>Document actions or activities to identify areas of improvement and develop meaningful corrective actions.  </a:t>
          </a:r>
        </a:p>
      </dgm:t>
    </dgm:pt>
    <dgm:pt modelId="{F6190AA4-2B78-4394-ACA1-3072C7C9A98E}" type="parTrans" cxnId="{FFFD7C0E-1135-41A5-BEC0-326469403905}">
      <dgm:prSet/>
      <dgm:spPr/>
      <dgm:t>
        <a:bodyPr/>
        <a:lstStyle/>
        <a:p>
          <a:endParaRPr lang="en-US"/>
        </a:p>
      </dgm:t>
    </dgm:pt>
    <dgm:pt modelId="{558A04E5-11CB-4B4C-BC3D-B21AF255CD4E}" type="sibTrans" cxnId="{FFFD7C0E-1135-41A5-BEC0-326469403905}">
      <dgm:prSet phldrT="2" phldr="0"/>
      <dgm:spPr/>
      <dgm:t>
        <a:bodyPr/>
        <a:lstStyle/>
        <a:p>
          <a:r>
            <a:rPr lang="en-US"/>
            <a:t>2</a:t>
          </a:r>
        </a:p>
      </dgm:t>
    </dgm:pt>
    <dgm:pt modelId="{AFA4A109-88A2-4816-A007-C53439DA5AC0}">
      <dgm:prSet/>
      <dgm:spPr/>
      <dgm:t>
        <a:bodyPr/>
        <a:lstStyle/>
        <a:p>
          <a:r>
            <a:rPr lang="en-US" dirty="0"/>
            <a:t>Build new partnerships and strengthen existing ones with organizations across our health care response partners and emergency response communities to improve communication and coordination during future emergencies and disasters.</a:t>
          </a:r>
        </a:p>
      </dgm:t>
    </dgm:pt>
    <dgm:pt modelId="{CA5A4C32-AA99-47D6-941E-D51AAF8EB7BA}" type="parTrans" cxnId="{847DAD37-3A4E-45A9-9C7E-7685B22A80DD}">
      <dgm:prSet/>
      <dgm:spPr/>
      <dgm:t>
        <a:bodyPr/>
        <a:lstStyle/>
        <a:p>
          <a:endParaRPr lang="en-US"/>
        </a:p>
      </dgm:t>
    </dgm:pt>
    <dgm:pt modelId="{7577550B-A38C-4BB3-9A95-71A74F847236}" type="sibTrans" cxnId="{847DAD37-3A4E-45A9-9C7E-7685B22A80DD}">
      <dgm:prSet phldrT="3" phldr="0"/>
      <dgm:spPr/>
      <dgm:t>
        <a:bodyPr/>
        <a:lstStyle/>
        <a:p>
          <a:r>
            <a:rPr lang="en-US"/>
            <a:t>3</a:t>
          </a:r>
        </a:p>
      </dgm:t>
    </dgm:pt>
    <dgm:pt modelId="{A5BA3338-9E2D-478D-AD63-0D19E7F537A3}" type="pres">
      <dgm:prSet presAssocID="{747AAE31-6D9F-47DB-8753-9C14A3D02154}" presName="Name0" presStyleCnt="0">
        <dgm:presLayoutVars>
          <dgm:animLvl val="lvl"/>
          <dgm:resizeHandles val="exact"/>
        </dgm:presLayoutVars>
      </dgm:prSet>
      <dgm:spPr/>
    </dgm:pt>
    <dgm:pt modelId="{6DD5C787-1026-4F91-8ED1-7ED01A1A774A}" type="pres">
      <dgm:prSet presAssocID="{F4B8E028-BCBC-413D-955D-DA432E8E8F38}" presName="compositeNode" presStyleCnt="0">
        <dgm:presLayoutVars>
          <dgm:bulletEnabled val="1"/>
        </dgm:presLayoutVars>
      </dgm:prSet>
      <dgm:spPr/>
    </dgm:pt>
    <dgm:pt modelId="{995E90A7-F218-4977-B8E7-16E0512BC3D5}" type="pres">
      <dgm:prSet presAssocID="{F4B8E028-BCBC-413D-955D-DA432E8E8F38}" presName="bgRect" presStyleLbl="bgAccFollowNode1" presStyleIdx="0" presStyleCnt="3"/>
      <dgm:spPr/>
    </dgm:pt>
    <dgm:pt modelId="{4C456BA9-FBA6-4EBD-BF60-9C5DB98AFDAA}" type="pres">
      <dgm:prSet presAssocID="{AB15FF90-B8A9-4BE5-9C84-B1632DA835B8}" presName="sibTransNodeCircle" presStyleLbl="alignNode1" presStyleIdx="0" presStyleCnt="6">
        <dgm:presLayoutVars>
          <dgm:chMax val="0"/>
          <dgm:bulletEnabled/>
        </dgm:presLayoutVars>
      </dgm:prSet>
      <dgm:spPr/>
    </dgm:pt>
    <dgm:pt modelId="{D571CCFE-4388-47E2-979E-09BA42BAD54F}" type="pres">
      <dgm:prSet presAssocID="{F4B8E028-BCBC-413D-955D-DA432E8E8F38}" presName="bottomLine" presStyleLbl="alignNode1" presStyleIdx="1" presStyleCnt="6">
        <dgm:presLayoutVars/>
      </dgm:prSet>
      <dgm:spPr/>
    </dgm:pt>
    <dgm:pt modelId="{754BF7A4-C637-463C-9109-98AC94EEA8B5}" type="pres">
      <dgm:prSet presAssocID="{F4B8E028-BCBC-413D-955D-DA432E8E8F38}" presName="nodeText" presStyleLbl="bgAccFollowNode1" presStyleIdx="0" presStyleCnt="3">
        <dgm:presLayoutVars>
          <dgm:bulletEnabled val="1"/>
        </dgm:presLayoutVars>
      </dgm:prSet>
      <dgm:spPr/>
    </dgm:pt>
    <dgm:pt modelId="{23DA8756-D62E-4369-891A-210A4F8E1A77}" type="pres">
      <dgm:prSet presAssocID="{AB15FF90-B8A9-4BE5-9C84-B1632DA835B8}" presName="sibTrans" presStyleCnt="0"/>
      <dgm:spPr/>
    </dgm:pt>
    <dgm:pt modelId="{8A484952-7AA9-44A8-8191-6BFC918A65F5}" type="pres">
      <dgm:prSet presAssocID="{A6829DDC-00F1-4852-9064-4E9999A0A8A0}" presName="compositeNode" presStyleCnt="0">
        <dgm:presLayoutVars>
          <dgm:bulletEnabled val="1"/>
        </dgm:presLayoutVars>
      </dgm:prSet>
      <dgm:spPr/>
    </dgm:pt>
    <dgm:pt modelId="{76FA9BD8-714A-4275-BBC6-377D0EA736C5}" type="pres">
      <dgm:prSet presAssocID="{A6829DDC-00F1-4852-9064-4E9999A0A8A0}" presName="bgRect" presStyleLbl="bgAccFollowNode1" presStyleIdx="1" presStyleCnt="3"/>
      <dgm:spPr/>
    </dgm:pt>
    <dgm:pt modelId="{84BA2683-E11B-418B-8FDA-A6F3E2D7E500}" type="pres">
      <dgm:prSet presAssocID="{558A04E5-11CB-4B4C-BC3D-B21AF255CD4E}" presName="sibTransNodeCircle" presStyleLbl="alignNode1" presStyleIdx="2" presStyleCnt="6">
        <dgm:presLayoutVars>
          <dgm:chMax val="0"/>
          <dgm:bulletEnabled/>
        </dgm:presLayoutVars>
      </dgm:prSet>
      <dgm:spPr/>
    </dgm:pt>
    <dgm:pt modelId="{315638A7-3D95-4D18-A42C-C8EE045DE36D}" type="pres">
      <dgm:prSet presAssocID="{A6829DDC-00F1-4852-9064-4E9999A0A8A0}" presName="bottomLine" presStyleLbl="alignNode1" presStyleIdx="3" presStyleCnt="6">
        <dgm:presLayoutVars/>
      </dgm:prSet>
      <dgm:spPr/>
    </dgm:pt>
    <dgm:pt modelId="{E5FC7B01-9A8A-4B97-A41F-A9A178F1B15B}" type="pres">
      <dgm:prSet presAssocID="{A6829DDC-00F1-4852-9064-4E9999A0A8A0}" presName="nodeText" presStyleLbl="bgAccFollowNode1" presStyleIdx="1" presStyleCnt="3">
        <dgm:presLayoutVars>
          <dgm:bulletEnabled val="1"/>
        </dgm:presLayoutVars>
      </dgm:prSet>
      <dgm:spPr/>
    </dgm:pt>
    <dgm:pt modelId="{F0A6375B-9977-4209-9673-E2A3591987B6}" type="pres">
      <dgm:prSet presAssocID="{558A04E5-11CB-4B4C-BC3D-B21AF255CD4E}" presName="sibTrans" presStyleCnt="0"/>
      <dgm:spPr/>
    </dgm:pt>
    <dgm:pt modelId="{B9969F8D-40C7-4BB7-A5B9-89ED02D2B5C8}" type="pres">
      <dgm:prSet presAssocID="{AFA4A109-88A2-4816-A007-C53439DA5AC0}" presName="compositeNode" presStyleCnt="0">
        <dgm:presLayoutVars>
          <dgm:bulletEnabled val="1"/>
        </dgm:presLayoutVars>
      </dgm:prSet>
      <dgm:spPr/>
    </dgm:pt>
    <dgm:pt modelId="{8F8FC711-D5A1-4D23-95AC-9F80B3A6495D}" type="pres">
      <dgm:prSet presAssocID="{AFA4A109-88A2-4816-A007-C53439DA5AC0}" presName="bgRect" presStyleLbl="bgAccFollowNode1" presStyleIdx="2" presStyleCnt="3"/>
      <dgm:spPr/>
    </dgm:pt>
    <dgm:pt modelId="{45BCC6A8-2B0F-4AE8-AA89-232BCE679828}" type="pres">
      <dgm:prSet presAssocID="{7577550B-A38C-4BB3-9A95-71A74F847236}" presName="sibTransNodeCircle" presStyleLbl="alignNode1" presStyleIdx="4" presStyleCnt="6">
        <dgm:presLayoutVars>
          <dgm:chMax val="0"/>
          <dgm:bulletEnabled/>
        </dgm:presLayoutVars>
      </dgm:prSet>
      <dgm:spPr/>
    </dgm:pt>
    <dgm:pt modelId="{DB83FE78-9318-481F-B660-917482D3B2FA}" type="pres">
      <dgm:prSet presAssocID="{AFA4A109-88A2-4816-A007-C53439DA5AC0}" presName="bottomLine" presStyleLbl="alignNode1" presStyleIdx="5" presStyleCnt="6">
        <dgm:presLayoutVars/>
      </dgm:prSet>
      <dgm:spPr/>
    </dgm:pt>
    <dgm:pt modelId="{9C48299E-861F-4E70-8F80-98E7C1A9F67C}" type="pres">
      <dgm:prSet presAssocID="{AFA4A109-88A2-4816-A007-C53439DA5AC0}" presName="nodeText" presStyleLbl="bgAccFollowNode1" presStyleIdx="2" presStyleCnt="3">
        <dgm:presLayoutVars>
          <dgm:bulletEnabled val="1"/>
        </dgm:presLayoutVars>
      </dgm:prSet>
      <dgm:spPr/>
    </dgm:pt>
  </dgm:ptLst>
  <dgm:cxnLst>
    <dgm:cxn modelId="{FFFD7C0E-1135-41A5-BEC0-326469403905}" srcId="{747AAE31-6D9F-47DB-8753-9C14A3D02154}" destId="{A6829DDC-00F1-4852-9064-4E9999A0A8A0}" srcOrd="1" destOrd="0" parTransId="{F6190AA4-2B78-4394-ACA1-3072C7C9A98E}" sibTransId="{558A04E5-11CB-4B4C-BC3D-B21AF255CD4E}"/>
    <dgm:cxn modelId="{847DAD37-3A4E-45A9-9C7E-7685B22A80DD}" srcId="{747AAE31-6D9F-47DB-8753-9C14A3D02154}" destId="{AFA4A109-88A2-4816-A007-C53439DA5AC0}" srcOrd="2" destOrd="0" parTransId="{CA5A4C32-AA99-47D6-941E-D51AAF8EB7BA}" sibTransId="{7577550B-A38C-4BB3-9A95-71A74F847236}"/>
    <dgm:cxn modelId="{0BF16D3D-162C-4E4C-83AF-D23C987B7096}" type="presOf" srcId="{A6829DDC-00F1-4852-9064-4E9999A0A8A0}" destId="{E5FC7B01-9A8A-4B97-A41F-A9A178F1B15B}" srcOrd="1" destOrd="0" presId="urn:microsoft.com/office/officeart/2016/7/layout/BasicLinearProcessNumbered"/>
    <dgm:cxn modelId="{C4908A70-5419-4E53-8F94-F910612D2CCA}" type="presOf" srcId="{558A04E5-11CB-4B4C-BC3D-B21AF255CD4E}" destId="{84BA2683-E11B-418B-8FDA-A6F3E2D7E500}" srcOrd="0" destOrd="0" presId="urn:microsoft.com/office/officeart/2016/7/layout/BasicLinearProcessNumbered"/>
    <dgm:cxn modelId="{AE8DD052-A9F8-4260-93AC-5B0715D6EAA1}" srcId="{747AAE31-6D9F-47DB-8753-9C14A3D02154}" destId="{F4B8E028-BCBC-413D-955D-DA432E8E8F38}" srcOrd="0" destOrd="0" parTransId="{78E68624-C9EC-4410-A802-E8EC0CDD0FE2}" sibTransId="{AB15FF90-B8A9-4BE5-9C84-B1632DA835B8}"/>
    <dgm:cxn modelId="{996B447A-F674-4850-9BCF-33BDA7E41D32}" type="presOf" srcId="{A6829DDC-00F1-4852-9064-4E9999A0A8A0}" destId="{76FA9BD8-714A-4275-BBC6-377D0EA736C5}" srcOrd="0" destOrd="0" presId="urn:microsoft.com/office/officeart/2016/7/layout/BasicLinearProcessNumbered"/>
    <dgm:cxn modelId="{70CA177F-AC79-47DA-A6F6-B84AD2A0B813}" type="presOf" srcId="{F4B8E028-BCBC-413D-955D-DA432E8E8F38}" destId="{995E90A7-F218-4977-B8E7-16E0512BC3D5}" srcOrd="0" destOrd="0" presId="urn:microsoft.com/office/officeart/2016/7/layout/BasicLinearProcessNumbered"/>
    <dgm:cxn modelId="{AC972B9F-B3DF-4395-9CE6-E5F57E67B4E3}" type="presOf" srcId="{F4B8E028-BCBC-413D-955D-DA432E8E8F38}" destId="{754BF7A4-C637-463C-9109-98AC94EEA8B5}" srcOrd="1" destOrd="0" presId="urn:microsoft.com/office/officeart/2016/7/layout/BasicLinearProcessNumbered"/>
    <dgm:cxn modelId="{82204AA0-EBA7-423B-ADF5-BF7215749B79}" type="presOf" srcId="{AB15FF90-B8A9-4BE5-9C84-B1632DA835B8}" destId="{4C456BA9-FBA6-4EBD-BF60-9C5DB98AFDAA}" srcOrd="0" destOrd="0" presId="urn:microsoft.com/office/officeart/2016/7/layout/BasicLinearProcessNumbered"/>
    <dgm:cxn modelId="{3A3E49B5-065C-4944-A957-3130E57E5444}" type="presOf" srcId="{AFA4A109-88A2-4816-A007-C53439DA5AC0}" destId="{8F8FC711-D5A1-4D23-95AC-9F80B3A6495D}" srcOrd="0" destOrd="0" presId="urn:microsoft.com/office/officeart/2016/7/layout/BasicLinearProcessNumbered"/>
    <dgm:cxn modelId="{A3CEADBB-5A50-4552-8AB9-7D4BE9A2FBF7}" type="presOf" srcId="{7577550B-A38C-4BB3-9A95-71A74F847236}" destId="{45BCC6A8-2B0F-4AE8-AA89-232BCE679828}" srcOrd="0" destOrd="0" presId="urn:microsoft.com/office/officeart/2016/7/layout/BasicLinearProcessNumbered"/>
    <dgm:cxn modelId="{A75F2CCB-0FCE-406F-AF69-44E0B66B4AEC}" type="presOf" srcId="{AFA4A109-88A2-4816-A007-C53439DA5AC0}" destId="{9C48299E-861F-4E70-8F80-98E7C1A9F67C}" srcOrd="1" destOrd="0" presId="urn:microsoft.com/office/officeart/2016/7/layout/BasicLinearProcessNumbered"/>
    <dgm:cxn modelId="{3D065BCB-9245-4211-AC1A-333B7898845F}" type="presOf" srcId="{747AAE31-6D9F-47DB-8753-9C14A3D02154}" destId="{A5BA3338-9E2D-478D-AD63-0D19E7F537A3}" srcOrd="0" destOrd="0" presId="urn:microsoft.com/office/officeart/2016/7/layout/BasicLinearProcessNumbered"/>
    <dgm:cxn modelId="{381D7468-DA86-4ABA-9CED-5C9525212E8E}" type="presParOf" srcId="{A5BA3338-9E2D-478D-AD63-0D19E7F537A3}" destId="{6DD5C787-1026-4F91-8ED1-7ED01A1A774A}" srcOrd="0" destOrd="0" presId="urn:microsoft.com/office/officeart/2016/7/layout/BasicLinearProcessNumbered"/>
    <dgm:cxn modelId="{994C7AEA-0E9B-4F96-952E-0DD822C4B97A}" type="presParOf" srcId="{6DD5C787-1026-4F91-8ED1-7ED01A1A774A}" destId="{995E90A7-F218-4977-B8E7-16E0512BC3D5}" srcOrd="0" destOrd="0" presId="urn:microsoft.com/office/officeart/2016/7/layout/BasicLinearProcessNumbered"/>
    <dgm:cxn modelId="{020583DB-D8D9-4192-8D55-B9DFC19BB154}" type="presParOf" srcId="{6DD5C787-1026-4F91-8ED1-7ED01A1A774A}" destId="{4C456BA9-FBA6-4EBD-BF60-9C5DB98AFDAA}" srcOrd="1" destOrd="0" presId="urn:microsoft.com/office/officeart/2016/7/layout/BasicLinearProcessNumbered"/>
    <dgm:cxn modelId="{05D31486-DF48-473C-AAFA-C3763182499E}" type="presParOf" srcId="{6DD5C787-1026-4F91-8ED1-7ED01A1A774A}" destId="{D571CCFE-4388-47E2-979E-09BA42BAD54F}" srcOrd="2" destOrd="0" presId="urn:microsoft.com/office/officeart/2016/7/layout/BasicLinearProcessNumbered"/>
    <dgm:cxn modelId="{3D398D27-B8EC-41CF-A386-2EBCAA24016B}" type="presParOf" srcId="{6DD5C787-1026-4F91-8ED1-7ED01A1A774A}" destId="{754BF7A4-C637-463C-9109-98AC94EEA8B5}" srcOrd="3" destOrd="0" presId="urn:microsoft.com/office/officeart/2016/7/layout/BasicLinearProcessNumbered"/>
    <dgm:cxn modelId="{B0A7EB29-01D1-4901-AF64-2C6E44942CA0}" type="presParOf" srcId="{A5BA3338-9E2D-478D-AD63-0D19E7F537A3}" destId="{23DA8756-D62E-4369-891A-210A4F8E1A77}" srcOrd="1" destOrd="0" presId="urn:microsoft.com/office/officeart/2016/7/layout/BasicLinearProcessNumbered"/>
    <dgm:cxn modelId="{F02B3DD2-4F65-42F0-B828-DB03F0AB9C03}" type="presParOf" srcId="{A5BA3338-9E2D-478D-AD63-0D19E7F537A3}" destId="{8A484952-7AA9-44A8-8191-6BFC918A65F5}" srcOrd="2" destOrd="0" presId="urn:microsoft.com/office/officeart/2016/7/layout/BasicLinearProcessNumbered"/>
    <dgm:cxn modelId="{95428849-FFC3-4AD0-BC0A-5C7EE5238556}" type="presParOf" srcId="{8A484952-7AA9-44A8-8191-6BFC918A65F5}" destId="{76FA9BD8-714A-4275-BBC6-377D0EA736C5}" srcOrd="0" destOrd="0" presId="urn:microsoft.com/office/officeart/2016/7/layout/BasicLinearProcessNumbered"/>
    <dgm:cxn modelId="{49C4CCA6-CE0C-4CB2-A270-E63F1F7D5D7E}" type="presParOf" srcId="{8A484952-7AA9-44A8-8191-6BFC918A65F5}" destId="{84BA2683-E11B-418B-8FDA-A6F3E2D7E500}" srcOrd="1" destOrd="0" presId="urn:microsoft.com/office/officeart/2016/7/layout/BasicLinearProcessNumbered"/>
    <dgm:cxn modelId="{4CD8D4AA-2140-4B40-BC40-389774BB1DB2}" type="presParOf" srcId="{8A484952-7AA9-44A8-8191-6BFC918A65F5}" destId="{315638A7-3D95-4D18-A42C-C8EE045DE36D}" srcOrd="2" destOrd="0" presId="urn:microsoft.com/office/officeart/2016/7/layout/BasicLinearProcessNumbered"/>
    <dgm:cxn modelId="{1BEBC5DA-8E29-4974-9C31-0BBA935D17F5}" type="presParOf" srcId="{8A484952-7AA9-44A8-8191-6BFC918A65F5}" destId="{E5FC7B01-9A8A-4B97-A41F-A9A178F1B15B}" srcOrd="3" destOrd="0" presId="urn:microsoft.com/office/officeart/2016/7/layout/BasicLinearProcessNumbered"/>
    <dgm:cxn modelId="{346EED5B-ABD4-4D54-AE4F-BAD220676FDD}" type="presParOf" srcId="{A5BA3338-9E2D-478D-AD63-0D19E7F537A3}" destId="{F0A6375B-9977-4209-9673-E2A3591987B6}" srcOrd="3" destOrd="0" presId="urn:microsoft.com/office/officeart/2016/7/layout/BasicLinearProcessNumbered"/>
    <dgm:cxn modelId="{8EC8A87F-603A-4CD0-A45E-7B28E3141782}" type="presParOf" srcId="{A5BA3338-9E2D-478D-AD63-0D19E7F537A3}" destId="{B9969F8D-40C7-4BB7-A5B9-89ED02D2B5C8}" srcOrd="4" destOrd="0" presId="urn:microsoft.com/office/officeart/2016/7/layout/BasicLinearProcessNumbered"/>
    <dgm:cxn modelId="{2D6E199D-A5E2-49FA-B5F6-6E41EB64B548}" type="presParOf" srcId="{B9969F8D-40C7-4BB7-A5B9-89ED02D2B5C8}" destId="{8F8FC711-D5A1-4D23-95AC-9F80B3A6495D}" srcOrd="0" destOrd="0" presId="urn:microsoft.com/office/officeart/2016/7/layout/BasicLinearProcessNumbered"/>
    <dgm:cxn modelId="{7737715E-F8DF-4CBF-A0EC-9455CEF25B93}" type="presParOf" srcId="{B9969F8D-40C7-4BB7-A5B9-89ED02D2B5C8}" destId="{45BCC6A8-2B0F-4AE8-AA89-232BCE679828}" srcOrd="1" destOrd="0" presId="urn:microsoft.com/office/officeart/2016/7/layout/BasicLinearProcessNumbered"/>
    <dgm:cxn modelId="{9008ECA0-C351-432F-BC77-A0917577EAEA}" type="presParOf" srcId="{B9969F8D-40C7-4BB7-A5B9-89ED02D2B5C8}" destId="{DB83FE78-9318-481F-B660-917482D3B2FA}" srcOrd="2" destOrd="0" presId="urn:microsoft.com/office/officeart/2016/7/layout/BasicLinearProcessNumbered"/>
    <dgm:cxn modelId="{986D7B48-41CF-403E-A9A4-7F125A6603C6}" type="presParOf" srcId="{B9969F8D-40C7-4BB7-A5B9-89ED02D2B5C8}" destId="{9C48299E-861F-4E70-8F80-98E7C1A9F67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4FB2D-37C2-4493-9102-D606F411BF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A01C79-7368-4113-8CEE-381001362DE1}">
      <dgm:prSet custT="1"/>
      <dgm:spPr>
        <a:solidFill>
          <a:schemeClr val="accent2">
            <a:lumMod val="60000"/>
            <a:lumOff val="40000"/>
          </a:schemeClr>
        </a:solidFill>
      </dgm:spPr>
      <dgm:t>
        <a:bodyPr/>
        <a:lstStyle/>
        <a:p>
          <a:r>
            <a:rPr lang="en-US" sz="1600" b="1" dirty="0"/>
            <a:t>LTC - Resource and Support Form</a:t>
          </a:r>
          <a:endParaRPr lang="en-US" sz="1600" dirty="0"/>
        </a:p>
      </dgm:t>
    </dgm:pt>
    <dgm:pt modelId="{25C9F51F-333E-4F55-A613-675E9880E74F}" type="parTrans" cxnId="{F4BC4FDE-28BA-4000-B4BE-07A1DA95B58F}">
      <dgm:prSet/>
      <dgm:spPr/>
      <dgm:t>
        <a:bodyPr/>
        <a:lstStyle/>
        <a:p>
          <a:endParaRPr lang="en-US"/>
        </a:p>
      </dgm:t>
    </dgm:pt>
    <dgm:pt modelId="{CC03710D-5D4C-4B5B-ABB1-0DBB9A19FB29}" type="sibTrans" cxnId="{F4BC4FDE-28BA-4000-B4BE-07A1DA95B58F}">
      <dgm:prSet/>
      <dgm:spPr/>
      <dgm:t>
        <a:bodyPr/>
        <a:lstStyle/>
        <a:p>
          <a:endParaRPr lang="en-US"/>
        </a:p>
      </dgm:t>
    </dgm:pt>
    <dgm:pt modelId="{0E01677D-AC35-40AE-8EB7-1759D676489E}">
      <dgm:prSet custT="1"/>
      <dgm:spPr>
        <a:solidFill>
          <a:schemeClr val="accent2">
            <a:lumMod val="60000"/>
            <a:lumOff val="40000"/>
          </a:schemeClr>
        </a:solidFill>
      </dgm:spPr>
      <dgm:t>
        <a:bodyPr/>
        <a:lstStyle/>
        <a:p>
          <a:r>
            <a:rPr lang="en-US" sz="1600" b="1" dirty="0"/>
            <a:t>Primary Care - Resource and Support Form</a:t>
          </a:r>
          <a:endParaRPr lang="en-US" sz="1600" dirty="0"/>
        </a:p>
      </dgm:t>
    </dgm:pt>
    <dgm:pt modelId="{EC770F16-29F8-4E2F-8D3D-FB5C72BE0B5B}" type="parTrans" cxnId="{CF1D3A1C-E509-44F3-8BF5-A2BAD94FC94C}">
      <dgm:prSet/>
      <dgm:spPr/>
      <dgm:t>
        <a:bodyPr/>
        <a:lstStyle/>
        <a:p>
          <a:endParaRPr lang="en-US"/>
        </a:p>
      </dgm:t>
    </dgm:pt>
    <dgm:pt modelId="{D1E6501A-A765-4B20-A810-F4B9CED1CF89}" type="sibTrans" cxnId="{CF1D3A1C-E509-44F3-8BF5-A2BAD94FC94C}">
      <dgm:prSet/>
      <dgm:spPr/>
      <dgm:t>
        <a:bodyPr/>
        <a:lstStyle/>
        <a:p>
          <a:endParaRPr lang="en-US"/>
        </a:p>
      </dgm:t>
    </dgm:pt>
    <dgm:pt modelId="{FA8F8F51-3837-49F4-8EC9-18670A65039B}">
      <dgm:prSet custT="1"/>
      <dgm:spPr>
        <a:solidFill>
          <a:schemeClr val="accent2">
            <a:lumMod val="60000"/>
            <a:lumOff val="40000"/>
          </a:schemeClr>
        </a:solidFill>
      </dgm:spPr>
      <dgm:t>
        <a:bodyPr/>
        <a:lstStyle/>
        <a:p>
          <a:r>
            <a:rPr lang="en-US" sz="1600" b="1" dirty="0"/>
            <a:t>Hospice - Resource and Support Form </a:t>
          </a:r>
          <a:endParaRPr lang="en-US" sz="1600" dirty="0"/>
        </a:p>
      </dgm:t>
    </dgm:pt>
    <dgm:pt modelId="{DCA59759-C166-47ED-9A06-6520696D652C}" type="parTrans" cxnId="{21F61EC8-5C41-429A-8821-55193F2AC483}">
      <dgm:prSet/>
      <dgm:spPr/>
      <dgm:t>
        <a:bodyPr/>
        <a:lstStyle/>
        <a:p>
          <a:endParaRPr lang="en-US"/>
        </a:p>
      </dgm:t>
    </dgm:pt>
    <dgm:pt modelId="{872F7C2F-8A0F-4971-93EA-E0A2F0B89046}" type="sibTrans" cxnId="{21F61EC8-5C41-429A-8821-55193F2AC483}">
      <dgm:prSet/>
      <dgm:spPr/>
      <dgm:t>
        <a:bodyPr/>
        <a:lstStyle/>
        <a:p>
          <a:endParaRPr lang="en-US"/>
        </a:p>
      </dgm:t>
    </dgm:pt>
    <dgm:pt modelId="{8DBEA887-AF62-4CAC-A20B-3FEB5268E654}">
      <dgm:prSet custT="1"/>
      <dgm:spPr>
        <a:solidFill>
          <a:schemeClr val="accent2">
            <a:lumMod val="60000"/>
            <a:lumOff val="40000"/>
          </a:schemeClr>
        </a:solidFill>
      </dgm:spPr>
      <dgm:t>
        <a:bodyPr/>
        <a:lstStyle/>
        <a:p>
          <a:r>
            <a:rPr lang="en-US" sz="1600" b="1" dirty="0"/>
            <a:t>Emergency Management - Resource and Support Form </a:t>
          </a:r>
          <a:endParaRPr lang="en-US" sz="1600" dirty="0"/>
        </a:p>
      </dgm:t>
    </dgm:pt>
    <dgm:pt modelId="{934E1CB1-3077-4676-83B4-61BF00D87C95}" type="parTrans" cxnId="{4CAA86C0-8940-48F7-8C8E-ED1183E10B3F}">
      <dgm:prSet/>
      <dgm:spPr/>
      <dgm:t>
        <a:bodyPr/>
        <a:lstStyle/>
        <a:p>
          <a:endParaRPr lang="en-US"/>
        </a:p>
      </dgm:t>
    </dgm:pt>
    <dgm:pt modelId="{EE69891C-49B1-483E-9FBA-1BD90F62A74A}" type="sibTrans" cxnId="{4CAA86C0-8940-48F7-8C8E-ED1183E10B3F}">
      <dgm:prSet/>
      <dgm:spPr/>
      <dgm:t>
        <a:bodyPr/>
        <a:lstStyle/>
        <a:p>
          <a:endParaRPr lang="en-US"/>
        </a:p>
      </dgm:t>
    </dgm:pt>
    <dgm:pt modelId="{21DFADBB-BB89-451E-859D-B2C970608894}">
      <dgm:prSet custT="1"/>
      <dgm:spPr>
        <a:solidFill>
          <a:schemeClr val="accent2">
            <a:lumMod val="60000"/>
            <a:lumOff val="40000"/>
          </a:schemeClr>
        </a:solidFill>
      </dgm:spPr>
      <dgm:t>
        <a:bodyPr/>
        <a:lstStyle/>
        <a:p>
          <a:r>
            <a:rPr lang="en-US" sz="1600" b="1" dirty="0"/>
            <a:t>In Home Health Care - Resource and Support Form</a:t>
          </a:r>
          <a:endParaRPr lang="en-US" sz="1600" dirty="0"/>
        </a:p>
      </dgm:t>
    </dgm:pt>
    <dgm:pt modelId="{55EF4597-9F0D-4849-A3D4-7B914ACD63B4}" type="parTrans" cxnId="{EBE3436C-7D7C-4851-B92F-3E1E448B981A}">
      <dgm:prSet/>
      <dgm:spPr/>
      <dgm:t>
        <a:bodyPr/>
        <a:lstStyle/>
        <a:p>
          <a:endParaRPr lang="en-US"/>
        </a:p>
      </dgm:t>
    </dgm:pt>
    <dgm:pt modelId="{6A433D3A-ECB7-499E-A6EE-B6B245FAE3FC}" type="sibTrans" cxnId="{EBE3436C-7D7C-4851-B92F-3E1E448B981A}">
      <dgm:prSet/>
      <dgm:spPr/>
      <dgm:t>
        <a:bodyPr/>
        <a:lstStyle/>
        <a:p>
          <a:endParaRPr lang="en-US"/>
        </a:p>
      </dgm:t>
    </dgm:pt>
    <dgm:pt modelId="{FD87BEBE-AB57-497A-981E-ED82472A5DC4}" type="pres">
      <dgm:prSet presAssocID="{9124FB2D-37C2-4493-9102-D606F411BF8F}" presName="linear" presStyleCnt="0">
        <dgm:presLayoutVars>
          <dgm:animLvl val="lvl"/>
          <dgm:resizeHandles val="exact"/>
        </dgm:presLayoutVars>
      </dgm:prSet>
      <dgm:spPr/>
    </dgm:pt>
    <dgm:pt modelId="{32798854-18B3-4BA8-ACA5-C51D45926FDE}" type="pres">
      <dgm:prSet presAssocID="{65A01C79-7368-4113-8CEE-381001362DE1}" presName="parentText" presStyleLbl="node1" presStyleIdx="0" presStyleCnt="5" custScaleY="65616">
        <dgm:presLayoutVars>
          <dgm:chMax val="0"/>
          <dgm:bulletEnabled val="1"/>
        </dgm:presLayoutVars>
      </dgm:prSet>
      <dgm:spPr/>
    </dgm:pt>
    <dgm:pt modelId="{2D95398E-E002-4FF4-B0AE-E87F97E846F7}" type="pres">
      <dgm:prSet presAssocID="{CC03710D-5D4C-4B5B-ABB1-0DBB9A19FB29}" presName="spacer" presStyleCnt="0"/>
      <dgm:spPr/>
    </dgm:pt>
    <dgm:pt modelId="{06A5EC57-A394-4D11-BFCD-7FB9AABE0A48}" type="pres">
      <dgm:prSet presAssocID="{0E01677D-AC35-40AE-8EB7-1759D676489E}" presName="parentText" presStyleLbl="node1" presStyleIdx="1" presStyleCnt="5" custScaleY="66990">
        <dgm:presLayoutVars>
          <dgm:chMax val="0"/>
          <dgm:bulletEnabled val="1"/>
        </dgm:presLayoutVars>
      </dgm:prSet>
      <dgm:spPr/>
    </dgm:pt>
    <dgm:pt modelId="{D1C372BF-1DA9-4281-9371-E3748EE9EBC6}" type="pres">
      <dgm:prSet presAssocID="{D1E6501A-A765-4B20-A810-F4B9CED1CF89}" presName="spacer" presStyleCnt="0"/>
      <dgm:spPr/>
    </dgm:pt>
    <dgm:pt modelId="{968F7AF4-B4FD-45CB-A5D5-845311277FA0}" type="pres">
      <dgm:prSet presAssocID="{21DFADBB-BB89-451E-859D-B2C970608894}" presName="parentText" presStyleLbl="node1" presStyleIdx="2" presStyleCnt="5" custScaleY="66990">
        <dgm:presLayoutVars>
          <dgm:chMax val="0"/>
          <dgm:bulletEnabled val="1"/>
        </dgm:presLayoutVars>
      </dgm:prSet>
      <dgm:spPr/>
    </dgm:pt>
    <dgm:pt modelId="{422C782D-0E2F-4883-827C-3DEB8C8C40D0}" type="pres">
      <dgm:prSet presAssocID="{6A433D3A-ECB7-499E-A6EE-B6B245FAE3FC}" presName="spacer" presStyleCnt="0"/>
      <dgm:spPr/>
    </dgm:pt>
    <dgm:pt modelId="{9A2F9296-79AE-4E44-AAB4-E71C227097D4}" type="pres">
      <dgm:prSet presAssocID="{FA8F8F51-3837-49F4-8EC9-18670A65039B}" presName="parentText" presStyleLbl="node1" presStyleIdx="3" presStyleCnt="5" custScaleY="65705">
        <dgm:presLayoutVars>
          <dgm:chMax val="0"/>
          <dgm:bulletEnabled val="1"/>
        </dgm:presLayoutVars>
      </dgm:prSet>
      <dgm:spPr/>
    </dgm:pt>
    <dgm:pt modelId="{E4B01D7F-EE01-4200-B5BE-495F1E85767B}" type="pres">
      <dgm:prSet presAssocID="{872F7C2F-8A0F-4971-93EA-E0A2F0B89046}" presName="spacer" presStyleCnt="0"/>
      <dgm:spPr/>
    </dgm:pt>
    <dgm:pt modelId="{5185316B-C9CA-40F0-8CAA-DB914E0F5C96}" type="pres">
      <dgm:prSet presAssocID="{8DBEA887-AF62-4CAC-A20B-3FEB5268E654}" presName="parentText" presStyleLbl="node1" presStyleIdx="4" presStyleCnt="5" custScaleY="62340" custLinFactNeighborX="221" custLinFactNeighborY="63738">
        <dgm:presLayoutVars>
          <dgm:chMax val="0"/>
          <dgm:bulletEnabled val="1"/>
        </dgm:presLayoutVars>
      </dgm:prSet>
      <dgm:spPr/>
    </dgm:pt>
  </dgm:ptLst>
  <dgm:cxnLst>
    <dgm:cxn modelId="{CF1D3A1C-E509-44F3-8BF5-A2BAD94FC94C}" srcId="{9124FB2D-37C2-4493-9102-D606F411BF8F}" destId="{0E01677D-AC35-40AE-8EB7-1759D676489E}" srcOrd="1" destOrd="0" parTransId="{EC770F16-29F8-4E2F-8D3D-FB5C72BE0B5B}" sibTransId="{D1E6501A-A765-4B20-A810-F4B9CED1CF89}"/>
    <dgm:cxn modelId="{EBE3436C-7D7C-4851-B92F-3E1E448B981A}" srcId="{9124FB2D-37C2-4493-9102-D606F411BF8F}" destId="{21DFADBB-BB89-451E-859D-B2C970608894}" srcOrd="2" destOrd="0" parTransId="{55EF4597-9F0D-4849-A3D4-7B914ACD63B4}" sibTransId="{6A433D3A-ECB7-499E-A6EE-B6B245FAE3FC}"/>
    <dgm:cxn modelId="{4B13516E-0F7C-49A5-8388-CCFE5E01142B}" type="presOf" srcId="{0E01677D-AC35-40AE-8EB7-1759D676489E}" destId="{06A5EC57-A394-4D11-BFCD-7FB9AABE0A48}" srcOrd="0" destOrd="0" presId="urn:microsoft.com/office/officeart/2005/8/layout/vList2"/>
    <dgm:cxn modelId="{A2561578-87F9-4444-994E-DB7F6A367A7A}" type="presOf" srcId="{65A01C79-7368-4113-8CEE-381001362DE1}" destId="{32798854-18B3-4BA8-ACA5-C51D45926FDE}" srcOrd="0" destOrd="0" presId="urn:microsoft.com/office/officeart/2005/8/layout/vList2"/>
    <dgm:cxn modelId="{BBB7F084-CCA9-4E4E-A40E-2D0ECBC12092}" type="presOf" srcId="{8DBEA887-AF62-4CAC-A20B-3FEB5268E654}" destId="{5185316B-C9CA-40F0-8CAA-DB914E0F5C96}" srcOrd="0" destOrd="0" presId="urn:microsoft.com/office/officeart/2005/8/layout/vList2"/>
    <dgm:cxn modelId="{35C6CBB3-1D36-4ADC-8C4C-DEC700DDCA32}" type="presOf" srcId="{FA8F8F51-3837-49F4-8EC9-18670A65039B}" destId="{9A2F9296-79AE-4E44-AAB4-E71C227097D4}" srcOrd="0" destOrd="0" presId="urn:microsoft.com/office/officeart/2005/8/layout/vList2"/>
    <dgm:cxn modelId="{4CAA86C0-8940-48F7-8C8E-ED1183E10B3F}" srcId="{9124FB2D-37C2-4493-9102-D606F411BF8F}" destId="{8DBEA887-AF62-4CAC-A20B-3FEB5268E654}" srcOrd="4" destOrd="0" parTransId="{934E1CB1-3077-4676-83B4-61BF00D87C95}" sibTransId="{EE69891C-49B1-483E-9FBA-1BD90F62A74A}"/>
    <dgm:cxn modelId="{21F61EC8-5C41-429A-8821-55193F2AC483}" srcId="{9124FB2D-37C2-4493-9102-D606F411BF8F}" destId="{FA8F8F51-3837-49F4-8EC9-18670A65039B}" srcOrd="3" destOrd="0" parTransId="{DCA59759-C166-47ED-9A06-6520696D652C}" sibTransId="{872F7C2F-8A0F-4971-93EA-E0A2F0B89046}"/>
    <dgm:cxn modelId="{94F450CE-14ED-41D6-BD66-8DBA881383FC}" type="presOf" srcId="{21DFADBB-BB89-451E-859D-B2C970608894}" destId="{968F7AF4-B4FD-45CB-A5D5-845311277FA0}" srcOrd="0" destOrd="0" presId="urn:microsoft.com/office/officeart/2005/8/layout/vList2"/>
    <dgm:cxn modelId="{7B8918D4-D608-4E6C-99FF-1E05CB65C450}" type="presOf" srcId="{9124FB2D-37C2-4493-9102-D606F411BF8F}" destId="{FD87BEBE-AB57-497A-981E-ED82472A5DC4}" srcOrd="0" destOrd="0" presId="urn:microsoft.com/office/officeart/2005/8/layout/vList2"/>
    <dgm:cxn modelId="{F4BC4FDE-28BA-4000-B4BE-07A1DA95B58F}" srcId="{9124FB2D-37C2-4493-9102-D606F411BF8F}" destId="{65A01C79-7368-4113-8CEE-381001362DE1}" srcOrd="0" destOrd="0" parTransId="{25C9F51F-333E-4F55-A613-675E9880E74F}" sibTransId="{CC03710D-5D4C-4B5B-ABB1-0DBB9A19FB29}"/>
    <dgm:cxn modelId="{CD018427-A099-4F02-A275-F57AE1D262A3}" type="presParOf" srcId="{FD87BEBE-AB57-497A-981E-ED82472A5DC4}" destId="{32798854-18B3-4BA8-ACA5-C51D45926FDE}" srcOrd="0" destOrd="0" presId="urn:microsoft.com/office/officeart/2005/8/layout/vList2"/>
    <dgm:cxn modelId="{E054E346-0C1F-4CCA-AE0B-171C3BE4735F}" type="presParOf" srcId="{FD87BEBE-AB57-497A-981E-ED82472A5DC4}" destId="{2D95398E-E002-4FF4-B0AE-E87F97E846F7}" srcOrd="1" destOrd="0" presId="urn:microsoft.com/office/officeart/2005/8/layout/vList2"/>
    <dgm:cxn modelId="{4DDE178A-EEF0-4DA7-9E99-F850328AB77E}" type="presParOf" srcId="{FD87BEBE-AB57-497A-981E-ED82472A5DC4}" destId="{06A5EC57-A394-4D11-BFCD-7FB9AABE0A48}" srcOrd="2" destOrd="0" presId="urn:microsoft.com/office/officeart/2005/8/layout/vList2"/>
    <dgm:cxn modelId="{1CC113E0-B655-42CF-B17E-E8AFE5B4958A}" type="presParOf" srcId="{FD87BEBE-AB57-497A-981E-ED82472A5DC4}" destId="{D1C372BF-1DA9-4281-9371-E3748EE9EBC6}" srcOrd="3" destOrd="0" presId="urn:microsoft.com/office/officeart/2005/8/layout/vList2"/>
    <dgm:cxn modelId="{ADA339DB-B582-47B6-94B0-C0431E51A007}" type="presParOf" srcId="{FD87BEBE-AB57-497A-981E-ED82472A5DC4}" destId="{968F7AF4-B4FD-45CB-A5D5-845311277FA0}" srcOrd="4" destOrd="0" presId="urn:microsoft.com/office/officeart/2005/8/layout/vList2"/>
    <dgm:cxn modelId="{C9753920-02A3-4609-89B3-6E6B423033EF}" type="presParOf" srcId="{FD87BEBE-AB57-497A-981E-ED82472A5DC4}" destId="{422C782D-0E2F-4883-827C-3DEB8C8C40D0}" srcOrd="5" destOrd="0" presId="urn:microsoft.com/office/officeart/2005/8/layout/vList2"/>
    <dgm:cxn modelId="{49DF5A48-9E49-4C85-9E32-D0C28D736A46}" type="presParOf" srcId="{FD87BEBE-AB57-497A-981E-ED82472A5DC4}" destId="{9A2F9296-79AE-4E44-AAB4-E71C227097D4}" srcOrd="6" destOrd="0" presId="urn:microsoft.com/office/officeart/2005/8/layout/vList2"/>
    <dgm:cxn modelId="{7EBCFBE7-65DB-4A6E-93D4-CE080C0785A8}" type="presParOf" srcId="{FD87BEBE-AB57-497A-981E-ED82472A5DC4}" destId="{E4B01D7F-EE01-4200-B5BE-495F1E85767B}" srcOrd="7" destOrd="0" presId="urn:microsoft.com/office/officeart/2005/8/layout/vList2"/>
    <dgm:cxn modelId="{9BE1C01F-6BAA-4088-88E8-4F9FBC0FA413}" type="presParOf" srcId="{FD87BEBE-AB57-497A-981E-ED82472A5DC4}" destId="{5185316B-C9CA-40F0-8CAA-DB914E0F5C9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E90A7-F218-4977-B8E7-16E0512BC3D5}">
      <dsp:nvSpPr>
        <dsp:cNvPr id="0" name=""/>
        <dsp:cNvSpPr/>
      </dsp:nvSpPr>
      <dsp:spPr>
        <a:xfrm>
          <a:off x="0" y="0"/>
          <a:ext cx="3404803" cy="3404277"/>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533400">
            <a:lnSpc>
              <a:spcPct val="90000"/>
            </a:lnSpc>
            <a:spcBef>
              <a:spcPct val="0"/>
            </a:spcBef>
            <a:spcAft>
              <a:spcPct val="35000"/>
            </a:spcAft>
            <a:buNone/>
          </a:pPr>
          <a:r>
            <a:rPr lang="en-US" sz="1200" kern="1200"/>
            <a:t>Plan, execute, evaluate, and report the findings and outcomes of a realistic medical surge exercise to improve the response readiness of health care partners in their jurisdiction. </a:t>
          </a:r>
        </a:p>
      </dsp:txBody>
      <dsp:txXfrm>
        <a:off x="0" y="1293625"/>
        <a:ext cx="3404803" cy="2042566"/>
      </dsp:txXfrm>
    </dsp:sp>
    <dsp:sp modelId="{4C456BA9-FBA6-4EBD-BF60-9C5DB98AFDAA}">
      <dsp:nvSpPr>
        <dsp:cNvPr id="0" name=""/>
        <dsp:cNvSpPr/>
      </dsp:nvSpPr>
      <dsp:spPr>
        <a:xfrm>
          <a:off x="1191760" y="340427"/>
          <a:ext cx="1021283" cy="1021283"/>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41323" y="489990"/>
        <a:ext cx="722157" cy="722157"/>
      </dsp:txXfrm>
    </dsp:sp>
    <dsp:sp modelId="{D571CCFE-4388-47E2-979E-09BA42BAD54F}">
      <dsp:nvSpPr>
        <dsp:cNvPr id="0" name=""/>
        <dsp:cNvSpPr/>
      </dsp:nvSpPr>
      <dsp:spPr>
        <a:xfrm>
          <a:off x="0" y="3404205"/>
          <a:ext cx="3404803" cy="72"/>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A9BD8-714A-4275-BBC6-377D0EA736C5}">
      <dsp:nvSpPr>
        <dsp:cNvPr id="0" name=""/>
        <dsp:cNvSpPr/>
      </dsp:nvSpPr>
      <dsp:spPr>
        <a:xfrm>
          <a:off x="3745283" y="0"/>
          <a:ext cx="3404803" cy="3404277"/>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533400">
            <a:lnSpc>
              <a:spcPct val="90000"/>
            </a:lnSpc>
            <a:spcBef>
              <a:spcPct val="0"/>
            </a:spcBef>
            <a:spcAft>
              <a:spcPct val="35000"/>
            </a:spcAft>
            <a:buNone/>
          </a:pPr>
          <a:r>
            <a:rPr lang="en-US" sz="1200" kern="1200"/>
            <a:t>Document actions or activities to identify areas of improvement and develop meaningful corrective actions.  </a:t>
          </a:r>
        </a:p>
      </dsp:txBody>
      <dsp:txXfrm>
        <a:off x="3745283" y="1293625"/>
        <a:ext cx="3404803" cy="2042566"/>
      </dsp:txXfrm>
    </dsp:sp>
    <dsp:sp modelId="{84BA2683-E11B-418B-8FDA-A6F3E2D7E500}">
      <dsp:nvSpPr>
        <dsp:cNvPr id="0" name=""/>
        <dsp:cNvSpPr/>
      </dsp:nvSpPr>
      <dsp:spPr>
        <a:xfrm>
          <a:off x="4937043" y="340427"/>
          <a:ext cx="1021283" cy="1021283"/>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86606" y="489990"/>
        <a:ext cx="722157" cy="722157"/>
      </dsp:txXfrm>
    </dsp:sp>
    <dsp:sp modelId="{315638A7-3D95-4D18-A42C-C8EE045DE36D}">
      <dsp:nvSpPr>
        <dsp:cNvPr id="0" name=""/>
        <dsp:cNvSpPr/>
      </dsp:nvSpPr>
      <dsp:spPr>
        <a:xfrm>
          <a:off x="3745283" y="3404205"/>
          <a:ext cx="3404803" cy="72"/>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FC711-D5A1-4D23-95AC-9F80B3A6495D}">
      <dsp:nvSpPr>
        <dsp:cNvPr id="0" name=""/>
        <dsp:cNvSpPr/>
      </dsp:nvSpPr>
      <dsp:spPr>
        <a:xfrm>
          <a:off x="7490566" y="0"/>
          <a:ext cx="3404803" cy="3404277"/>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533400">
            <a:lnSpc>
              <a:spcPct val="90000"/>
            </a:lnSpc>
            <a:spcBef>
              <a:spcPct val="0"/>
            </a:spcBef>
            <a:spcAft>
              <a:spcPct val="35000"/>
            </a:spcAft>
            <a:buNone/>
          </a:pPr>
          <a:r>
            <a:rPr lang="en-US" sz="1200" kern="1200" dirty="0"/>
            <a:t>Build new partnerships and strengthen existing ones with organizations across our health care response partners and emergency response communities to improve communication and coordination during future emergencies and disasters.</a:t>
          </a:r>
        </a:p>
      </dsp:txBody>
      <dsp:txXfrm>
        <a:off x="7490566" y="1293625"/>
        <a:ext cx="3404803" cy="2042566"/>
      </dsp:txXfrm>
    </dsp:sp>
    <dsp:sp modelId="{45BCC6A8-2B0F-4AE8-AA89-232BCE679828}">
      <dsp:nvSpPr>
        <dsp:cNvPr id="0" name=""/>
        <dsp:cNvSpPr/>
      </dsp:nvSpPr>
      <dsp:spPr>
        <a:xfrm>
          <a:off x="8682326" y="340427"/>
          <a:ext cx="1021283" cy="1021283"/>
        </a:xfrm>
        <a:prstGeom prst="ellips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31889" y="489990"/>
        <a:ext cx="722157" cy="722157"/>
      </dsp:txXfrm>
    </dsp:sp>
    <dsp:sp modelId="{DB83FE78-9318-481F-B660-917482D3B2FA}">
      <dsp:nvSpPr>
        <dsp:cNvPr id="0" name=""/>
        <dsp:cNvSpPr/>
      </dsp:nvSpPr>
      <dsp:spPr>
        <a:xfrm>
          <a:off x="7490566" y="3404205"/>
          <a:ext cx="3404803" cy="72"/>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98854-18B3-4BA8-ACA5-C51D45926FDE}">
      <dsp:nvSpPr>
        <dsp:cNvPr id="0" name=""/>
        <dsp:cNvSpPr/>
      </dsp:nvSpPr>
      <dsp:spPr>
        <a:xfrm>
          <a:off x="0" y="3157"/>
          <a:ext cx="4257018" cy="687865"/>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LTC - Resource and Support Form</a:t>
          </a:r>
          <a:endParaRPr lang="en-US" sz="1600" kern="1200" dirty="0"/>
        </a:p>
      </dsp:txBody>
      <dsp:txXfrm>
        <a:off x="33579" y="36736"/>
        <a:ext cx="4189860" cy="620707"/>
      </dsp:txXfrm>
    </dsp:sp>
    <dsp:sp modelId="{06A5EC57-A394-4D11-BFCD-7FB9AABE0A48}">
      <dsp:nvSpPr>
        <dsp:cNvPr id="0" name=""/>
        <dsp:cNvSpPr/>
      </dsp:nvSpPr>
      <dsp:spPr>
        <a:xfrm>
          <a:off x="0" y="852303"/>
          <a:ext cx="4257018" cy="702269"/>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Primary Care - Resource and Support Form</a:t>
          </a:r>
          <a:endParaRPr lang="en-US" sz="1600" kern="1200" dirty="0"/>
        </a:p>
      </dsp:txBody>
      <dsp:txXfrm>
        <a:off x="34282" y="886585"/>
        <a:ext cx="4188454" cy="633705"/>
      </dsp:txXfrm>
    </dsp:sp>
    <dsp:sp modelId="{968F7AF4-B4FD-45CB-A5D5-845311277FA0}">
      <dsp:nvSpPr>
        <dsp:cNvPr id="0" name=""/>
        <dsp:cNvSpPr/>
      </dsp:nvSpPr>
      <dsp:spPr>
        <a:xfrm>
          <a:off x="0" y="1715853"/>
          <a:ext cx="4257018" cy="702269"/>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 Home Health Care - Resource and Support Form</a:t>
          </a:r>
          <a:endParaRPr lang="en-US" sz="1600" kern="1200" dirty="0"/>
        </a:p>
      </dsp:txBody>
      <dsp:txXfrm>
        <a:off x="34282" y="1750135"/>
        <a:ext cx="4188454" cy="633705"/>
      </dsp:txXfrm>
    </dsp:sp>
    <dsp:sp modelId="{9A2F9296-79AE-4E44-AAB4-E71C227097D4}">
      <dsp:nvSpPr>
        <dsp:cNvPr id="0" name=""/>
        <dsp:cNvSpPr/>
      </dsp:nvSpPr>
      <dsp:spPr>
        <a:xfrm>
          <a:off x="0" y="2579402"/>
          <a:ext cx="4257018" cy="688798"/>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Hospice - Resource and Support Form </a:t>
          </a:r>
          <a:endParaRPr lang="en-US" sz="1600" kern="1200" dirty="0"/>
        </a:p>
      </dsp:txBody>
      <dsp:txXfrm>
        <a:off x="33624" y="2613026"/>
        <a:ext cx="4189770" cy="621550"/>
      </dsp:txXfrm>
    </dsp:sp>
    <dsp:sp modelId="{5185316B-C9CA-40F0-8CAA-DB914E0F5C96}">
      <dsp:nvSpPr>
        <dsp:cNvPr id="0" name=""/>
        <dsp:cNvSpPr/>
      </dsp:nvSpPr>
      <dsp:spPr>
        <a:xfrm>
          <a:off x="0" y="3432639"/>
          <a:ext cx="4257018" cy="653522"/>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Emergency Management - Resource and Support Form </a:t>
          </a:r>
          <a:endParaRPr lang="en-US" sz="1600" kern="1200" dirty="0"/>
        </a:p>
      </dsp:txBody>
      <dsp:txXfrm>
        <a:off x="31902" y="3464541"/>
        <a:ext cx="4193214" cy="58971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9D456-D21A-4917-8FA2-BD92B94F2DAE}"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283D-C771-479B-B73A-E7199F828CF2}" type="slidenum">
              <a:rPr lang="en-US" smtClean="0"/>
              <a:t>‹#›</a:t>
            </a:fld>
            <a:endParaRPr lang="en-US"/>
          </a:p>
        </p:txBody>
      </p:sp>
    </p:spTree>
    <p:extLst>
      <p:ext uri="{BB962C8B-B14F-4D97-AF65-F5344CB8AC3E}">
        <p14:creationId xmlns:p14="http://schemas.microsoft.com/office/powerpoint/2010/main" val="287137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4</a:t>
            </a:fld>
            <a:endParaRPr lang="en-US"/>
          </a:p>
        </p:txBody>
      </p:sp>
    </p:spTree>
    <p:extLst>
      <p:ext uri="{BB962C8B-B14F-4D97-AF65-F5344CB8AC3E}">
        <p14:creationId xmlns:p14="http://schemas.microsoft.com/office/powerpoint/2010/main" val="321985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14</a:t>
            </a:fld>
            <a:endParaRPr lang="en-US"/>
          </a:p>
        </p:txBody>
      </p:sp>
    </p:spTree>
    <p:extLst>
      <p:ext uri="{BB962C8B-B14F-4D97-AF65-F5344CB8AC3E}">
        <p14:creationId xmlns:p14="http://schemas.microsoft.com/office/powerpoint/2010/main" val="207173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283D-C771-479B-B73A-E7199F828CF2}" type="slidenum">
              <a:rPr lang="en-US" smtClean="0"/>
              <a:t>25</a:t>
            </a:fld>
            <a:endParaRPr lang="en-US"/>
          </a:p>
        </p:txBody>
      </p:sp>
    </p:spTree>
    <p:extLst>
      <p:ext uri="{BB962C8B-B14F-4D97-AF65-F5344CB8AC3E}">
        <p14:creationId xmlns:p14="http://schemas.microsoft.com/office/powerpoint/2010/main" val="69831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C6D8-7A22-298D-DA41-B34BF36BE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2F4A7-B2E4-0DF9-673F-7F827353F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4107D-B1A6-C56F-16B6-A46EED8730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5AFCAF-FB79-171C-5EAB-9C2A972A7356}"/>
              </a:ext>
            </a:extLst>
          </p:cNvPr>
          <p:cNvSpPr>
            <a:spLocks noGrp="1"/>
          </p:cNvSpPr>
          <p:nvPr>
            <p:ph type="sldNum" sz="quarter" idx="5"/>
          </p:nvPr>
        </p:nvSpPr>
        <p:spPr/>
        <p:txBody>
          <a:bodyPr/>
          <a:lstStyle/>
          <a:p>
            <a:fld id="{2199283D-C771-479B-B73A-E7199F828CF2}" type="slidenum">
              <a:rPr lang="en-US" smtClean="0"/>
              <a:t>27</a:t>
            </a:fld>
            <a:endParaRPr lang="en-US"/>
          </a:p>
        </p:txBody>
      </p:sp>
    </p:spTree>
    <p:extLst>
      <p:ext uri="{BB962C8B-B14F-4D97-AF65-F5344CB8AC3E}">
        <p14:creationId xmlns:p14="http://schemas.microsoft.com/office/powerpoint/2010/main" val="220654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415416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2C60-F83B-41DF-8136-D7D07985DAD6}"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62772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27776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9431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415063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4050112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125323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91999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85337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95281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784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42C60-F83B-41DF-8136-D7D07985DAD6}"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96342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42C60-F83B-41DF-8136-D7D07985DAD6}"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57941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28096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325989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D742C60-F83B-41DF-8136-D7D07985DAD6}" type="datetimeFigureOut">
              <a:rPr lang="en-US" smtClean="0"/>
              <a:t>3/21/2025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75943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2C60-F83B-41DF-8136-D7D07985DAD6}"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6068-D70A-4051-B8C3-A813D5493504}" type="slidenum">
              <a:rPr lang="en-US" smtClean="0"/>
              <a:t>‹#›</a:t>
            </a:fld>
            <a:endParaRPr lang="en-US"/>
          </a:p>
        </p:txBody>
      </p:sp>
    </p:spTree>
    <p:extLst>
      <p:ext uri="{BB962C8B-B14F-4D97-AF65-F5344CB8AC3E}">
        <p14:creationId xmlns:p14="http://schemas.microsoft.com/office/powerpoint/2010/main" val="415669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742C60-F83B-41DF-8136-D7D07985DAD6}" type="datetimeFigureOut">
              <a:rPr lang="en-US" smtClean="0"/>
              <a:t>3/21/2025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176068-D70A-4051-B8C3-A813D5493504}" type="slidenum">
              <a:rPr lang="en-US" smtClean="0"/>
              <a:t>‹#›</a:t>
            </a:fld>
            <a:endParaRPr lang="en-US"/>
          </a:p>
        </p:txBody>
      </p:sp>
    </p:spTree>
    <p:extLst>
      <p:ext uri="{BB962C8B-B14F-4D97-AF65-F5344CB8AC3E}">
        <p14:creationId xmlns:p14="http://schemas.microsoft.com/office/powerpoint/2010/main" val="8536063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s://us06web.zoom.us/meeting/register/tZAtcuyhrj0qGdz0kb0IUMWGGsZ4FXGeQJx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us06web.zoom.us/meeting/register/tZAtcuyhrj0qGdz0kb0IUMWGGsZ4FXGeQJx5"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vha.org/hef/hospital-emergency-management/medical-response-surge-exercise-mrs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5A7F-AC70-E44F-64C8-ADC756E80A7D}"/>
              </a:ext>
            </a:extLst>
          </p:cNvPr>
          <p:cNvSpPr>
            <a:spLocks noGrp="1"/>
          </p:cNvSpPr>
          <p:nvPr>
            <p:ph type="ctrTitle"/>
          </p:nvPr>
        </p:nvSpPr>
        <p:spPr/>
        <p:txBody>
          <a:bodyPr/>
          <a:lstStyle/>
          <a:p>
            <a:r>
              <a:rPr lang="en-US" dirty="0">
                <a:latin typeface="Aharoni" panose="02010803020104030203" pitchFamily="2" charset="-79"/>
                <a:ea typeface="ADLaM Display" panose="02010000000000000000" pitchFamily="2" charset="0"/>
                <a:cs typeface="Aharoni" panose="02010803020104030203" pitchFamily="2" charset="-79"/>
              </a:rPr>
              <a:t>Welcome to Evaluator Training </a:t>
            </a:r>
          </a:p>
        </p:txBody>
      </p:sp>
      <p:sp>
        <p:nvSpPr>
          <p:cNvPr id="3" name="Subtitle 2">
            <a:extLst>
              <a:ext uri="{FF2B5EF4-FFF2-40B4-BE49-F238E27FC236}">
                <a16:creationId xmlns:a16="http://schemas.microsoft.com/office/drawing/2014/main" id="{B583382C-5B89-CD4C-95C4-87430A6DC8B6}"/>
              </a:ext>
            </a:extLst>
          </p:cNvPr>
          <p:cNvSpPr>
            <a:spLocks noGrp="1"/>
          </p:cNvSpPr>
          <p:nvPr>
            <p:ph type="subTitle" idx="1"/>
          </p:nvPr>
        </p:nvSpPr>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For the March 25, 2025, MRSE Exercise  for WV Healthcare Coalitions </a:t>
            </a:r>
          </a:p>
        </p:txBody>
      </p:sp>
    </p:spTree>
    <p:extLst>
      <p:ext uri="{BB962C8B-B14F-4D97-AF65-F5344CB8AC3E}">
        <p14:creationId xmlns:p14="http://schemas.microsoft.com/office/powerpoint/2010/main" val="305460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FF46-D3B9-8572-AFCB-417EF26B39C6}"/>
              </a:ext>
            </a:extLst>
          </p:cNvPr>
          <p:cNvSpPr>
            <a:spLocks noGrp="1"/>
          </p:cNvSpPr>
          <p:nvPr>
            <p:ph type="title"/>
          </p:nvPr>
        </p:nvSpPr>
        <p:spPr/>
        <p:txBody>
          <a:bodyPr/>
          <a:lstStyle/>
          <a:p>
            <a:r>
              <a:rPr lang="en-US" b="1" dirty="0">
                <a:solidFill>
                  <a:schemeClr val="accent1"/>
                </a:solidFill>
              </a:rPr>
              <a:t>EMS</a:t>
            </a:r>
            <a:r>
              <a:rPr lang="en-US" b="1" dirty="0"/>
              <a:t> Objectives </a:t>
            </a:r>
          </a:p>
        </p:txBody>
      </p:sp>
      <p:sp>
        <p:nvSpPr>
          <p:cNvPr id="6" name="TextBox 5">
            <a:extLst>
              <a:ext uri="{FF2B5EF4-FFF2-40B4-BE49-F238E27FC236}">
                <a16:creationId xmlns:a16="http://schemas.microsoft.com/office/drawing/2014/main" id="{027D5AD3-E70A-7BCD-9B4D-D8FB86CFAE6C}"/>
              </a:ext>
            </a:extLst>
          </p:cNvPr>
          <p:cNvSpPr txBox="1"/>
          <p:nvPr/>
        </p:nvSpPr>
        <p:spPr>
          <a:xfrm>
            <a:off x="1305987" y="3209404"/>
            <a:ext cx="6094428" cy="923330"/>
          </a:xfrm>
          <a:prstGeom prst="rect">
            <a:avLst/>
          </a:prstGeom>
          <a:noFill/>
        </p:spPr>
        <p:txBody>
          <a:bodyPr wrap="square">
            <a:spAutoFit/>
          </a:bodyPr>
          <a:lstStyle/>
          <a:p>
            <a:r>
              <a:rPr lang="en-US" sz="1800" dirty="0">
                <a:effectLst/>
                <a:latin typeface="Calibri Light" panose="020F0302020204030204" pitchFamily="34" charset="0"/>
                <a:ea typeface="Calibri" panose="020F0502020204030204" pitchFamily="34" charset="0"/>
              </a:rPr>
              <a:t>The requested primary EMS agencies will demonstrate the ability to commit resources (Ground and Aeromedical) </a:t>
            </a:r>
            <a:r>
              <a:rPr lang="en-US" sz="1800" u="sng" dirty="0">
                <a:effectLst/>
                <a:latin typeface="Calibri Light" panose="020F0302020204030204" pitchFamily="34" charset="0"/>
                <a:ea typeface="Calibri" panose="020F0502020204030204" pitchFamily="34" charset="0"/>
              </a:rPr>
              <a:t>within 10 minutes</a:t>
            </a:r>
            <a:r>
              <a:rPr lang="en-US" sz="1800" dirty="0">
                <a:effectLst/>
                <a:latin typeface="Calibri Light" panose="020F0302020204030204" pitchFamily="34" charset="0"/>
                <a:ea typeface="Calibri" panose="020F0502020204030204" pitchFamily="34" charset="0"/>
              </a:rPr>
              <a:t> of notification. </a:t>
            </a:r>
          </a:p>
        </p:txBody>
      </p:sp>
      <p:sp>
        <p:nvSpPr>
          <p:cNvPr id="8" name="TextBox 7">
            <a:extLst>
              <a:ext uri="{FF2B5EF4-FFF2-40B4-BE49-F238E27FC236}">
                <a16:creationId xmlns:a16="http://schemas.microsoft.com/office/drawing/2014/main" id="{85163371-CBF4-10E3-CF9D-282755902120}"/>
              </a:ext>
            </a:extLst>
          </p:cNvPr>
          <p:cNvSpPr txBox="1"/>
          <p:nvPr/>
        </p:nvSpPr>
        <p:spPr>
          <a:xfrm>
            <a:off x="1305987" y="4445307"/>
            <a:ext cx="6094428" cy="646331"/>
          </a:xfrm>
          <a:prstGeom prst="rect">
            <a:avLst/>
          </a:prstGeom>
          <a:noFill/>
        </p:spPr>
        <p:txBody>
          <a:bodyPr wrap="square">
            <a:spAutoFit/>
          </a:bodyPr>
          <a:lstStyle/>
          <a:p>
            <a:r>
              <a:rPr lang="en-US" sz="1800" dirty="0">
                <a:effectLst/>
                <a:latin typeface="Calibri Light" panose="020F0302020204030204" pitchFamily="34" charset="0"/>
                <a:ea typeface="Calibri" panose="020F0502020204030204" pitchFamily="34" charset="0"/>
              </a:rPr>
              <a:t>EMS agencies will track the time it takes for available units to arrive on scene at multiple mass casualty incidents. </a:t>
            </a:r>
            <a:endParaRPr lang="en-US" dirty="0"/>
          </a:p>
        </p:txBody>
      </p:sp>
      <p:sp>
        <p:nvSpPr>
          <p:cNvPr id="10" name="TextBox 9">
            <a:extLst>
              <a:ext uri="{FF2B5EF4-FFF2-40B4-BE49-F238E27FC236}">
                <a16:creationId xmlns:a16="http://schemas.microsoft.com/office/drawing/2014/main" id="{7277F8FB-1B55-A093-EDF1-CAE8ADA1966F}"/>
              </a:ext>
            </a:extLst>
          </p:cNvPr>
          <p:cNvSpPr txBox="1"/>
          <p:nvPr/>
        </p:nvSpPr>
        <p:spPr>
          <a:xfrm>
            <a:off x="1305987" y="5404211"/>
            <a:ext cx="6094428" cy="923330"/>
          </a:xfrm>
          <a:prstGeom prst="rect">
            <a:avLst/>
          </a:prstGeom>
          <a:noFill/>
        </p:spPr>
        <p:txBody>
          <a:bodyPr wrap="square">
            <a:spAutoFit/>
          </a:bodyPr>
          <a:lstStyle/>
          <a:p>
            <a:r>
              <a:rPr lang="en-US" sz="1800" dirty="0">
                <a:effectLst/>
                <a:latin typeface="Calibri Light" panose="020F0302020204030204" pitchFamily="34" charset="0"/>
                <a:ea typeface="Calibri" panose="020F0502020204030204" pitchFamily="34" charset="0"/>
              </a:rPr>
              <a:t>EMS agencies will demonstrate the ability to work within the Unified Command system on scene and coordinate with medical command centers for patients needing transport. </a:t>
            </a:r>
            <a:endParaRPr lang="en-US" dirty="0"/>
          </a:p>
        </p:txBody>
      </p:sp>
      <p:sp>
        <p:nvSpPr>
          <p:cNvPr id="14" name="TextBox 13">
            <a:extLst>
              <a:ext uri="{FF2B5EF4-FFF2-40B4-BE49-F238E27FC236}">
                <a16:creationId xmlns:a16="http://schemas.microsoft.com/office/drawing/2014/main" id="{7B5E96AD-9B50-66F7-B966-AC8794CC7144}"/>
              </a:ext>
            </a:extLst>
          </p:cNvPr>
          <p:cNvSpPr txBox="1"/>
          <p:nvPr/>
        </p:nvSpPr>
        <p:spPr>
          <a:xfrm>
            <a:off x="1305987" y="1946914"/>
            <a:ext cx="9817642" cy="968278"/>
          </a:xfrm>
          <a:prstGeom prst="rect">
            <a:avLst/>
          </a:prstGeom>
          <a:noFill/>
        </p:spPr>
        <p:txBody>
          <a:bodyPr wrap="square">
            <a:spAutoFit/>
          </a:bodyPr>
          <a:lstStyle/>
          <a:p>
            <a:pPr marL="0" marR="0">
              <a:lnSpc>
                <a:spcPct val="107000"/>
              </a:lnSpc>
              <a:spcAft>
                <a:spcPts val="800"/>
              </a:spcAft>
              <a:buNone/>
            </a:pPr>
            <a:r>
              <a:rPr lang="en-US" sz="1800" b="0" dirty="0">
                <a:solidFill>
                  <a:schemeClr val="tx1"/>
                </a:solidFill>
                <a:effectLst/>
                <a:latin typeface="Calibri Light" panose="020F0302020204030204" pitchFamily="34" charset="0"/>
                <a:cs typeface="Calibri Light" panose="020F0302020204030204" pitchFamily="34" charset="0"/>
              </a:rPr>
              <a:t>EMS crews will take inventory and confirm with EMS agency management that they have all MCI supplies per the WVOEMS equipment/medical list </a:t>
            </a:r>
            <a:r>
              <a:rPr lang="en-US" sz="1800" b="0" u="sng" dirty="0">
                <a:solidFill>
                  <a:schemeClr val="tx1"/>
                </a:solidFill>
                <a:effectLst/>
                <a:latin typeface="Calibri Light" panose="020F0302020204030204" pitchFamily="34" charset="0"/>
                <a:cs typeface="Calibri Light" panose="020F0302020204030204" pitchFamily="34" charset="0"/>
              </a:rPr>
              <a:t>within 15 minutes</a:t>
            </a:r>
            <a:r>
              <a:rPr lang="en-US" sz="1800" b="0" dirty="0">
                <a:solidFill>
                  <a:schemeClr val="tx1"/>
                </a:solidFill>
                <a:effectLst/>
                <a:latin typeface="Calibri Light" panose="020F0302020204030204" pitchFamily="34" charset="0"/>
                <a:cs typeface="Calibri Light" panose="020F0302020204030204" pitchFamily="34" charset="0"/>
              </a:rPr>
              <a:t> of notification of incident. (Triage tags, unified command, regional medical command utilized, receiving hospital decompression.) </a:t>
            </a:r>
            <a:endParaRPr lang="en-US" sz="18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24002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2C3E-E617-1C1C-D94D-6368F67E285F}"/>
              </a:ext>
            </a:extLst>
          </p:cNvPr>
          <p:cNvSpPr>
            <a:spLocks noGrp="1"/>
          </p:cNvSpPr>
          <p:nvPr>
            <p:ph type="title"/>
          </p:nvPr>
        </p:nvSpPr>
        <p:spPr/>
        <p:txBody>
          <a:bodyPr/>
          <a:lstStyle/>
          <a:p>
            <a:r>
              <a:rPr lang="en-US" b="1" dirty="0">
                <a:solidFill>
                  <a:schemeClr val="accent1"/>
                </a:solidFill>
              </a:rPr>
              <a:t>Public Health </a:t>
            </a:r>
            <a:r>
              <a:rPr lang="en-US" b="1" dirty="0"/>
              <a:t>Objectives </a:t>
            </a:r>
          </a:p>
        </p:txBody>
      </p:sp>
      <p:sp>
        <p:nvSpPr>
          <p:cNvPr id="4" name="TextBox 3">
            <a:extLst>
              <a:ext uri="{FF2B5EF4-FFF2-40B4-BE49-F238E27FC236}">
                <a16:creationId xmlns:a16="http://schemas.microsoft.com/office/drawing/2014/main" id="{CABC3BCA-6CCF-4887-4E90-FF50C8B65CDF}"/>
              </a:ext>
            </a:extLst>
          </p:cNvPr>
          <p:cNvSpPr txBox="1"/>
          <p:nvPr/>
        </p:nvSpPr>
        <p:spPr>
          <a:xfrm>
            <a:off x="1998479" y="4037753"/>
            <a:ext cx="6916917" cy="1200329"/>
          </a:xfrm>
          <a:prstGeom prst="rect">
            <a:avLst/>
          </a:prstGeom>
          <a:noFill/>
        </p:spPr>
        <p:txBody>
          <a:bodyPr wrap="square">
            <a:spAutoFit/>
          </a:bodyPr>
          <a:lstStyle/>
          <a:p>
            <a:r>
              <a:rPr lang="en-US" sz="2400" dirty="0">
                <a:effectLst/>
                <a:latin typeface="Calibri Light" panose="020F0302020204030204" pitchFamily="34" charset="0"/>
                <a:ea typeface="Calibri" panose="020F0502020204030204" pitchFamily="34" charset="0"/>
              </a:rPr>
              <a:t>Upon notification of incident, Health Departments will assess available resources (human and material) within </a:t>
            </a:r>
            <a:r>
              <a:rPr lang="en-US" sz="2400" u="sng" dirty="0">
                <a:effectLst/>
                <a:latin typeface="Calibri Light" panose="020F0302020204030204" pitchFamily="34" charset="0"/>
                <a:ea typeface="Calibri" panose="020F0502020204030204" pitchFamily="34" charset="0"/>
              </a:rPr>
              <a:t>90 minutes.</a:t>
            </a:r>
            <a:endParaRPr lang="en-US" sz="2400" dirty="0"/>
          </a:p>
        </p:txBody>
      </p:sp>
      <p:sp>
        <p:nvSpPr>
          <p:cNvPr id="7" name="TextBox 6">
            <a:extLst>
              <a:ext uri="{FF2B5EF4-FFF2-40B4-BE49-F238E27FC236}">
                <a16:creationId xmlns:a16="http://schemas.microsoft.com/office/drawing/2014/main" id="{0609B01E-AFD2-BFB5-9B77-2DC06F15450C}"/>
              </a:ext>
            </a:extLst>
          </p:cNvPr>
          <p:cNvSpPr txBox="1"/>
          <p:nvPr/>
        </p:nvSpPr>
        <p:spPr>
          <a:xfrm>
            <a:off x="1998480" y="2029819"/>
            <a:ext cx="6916917" cy="1260345"/>
          </a:xfrm>
          <a:prstGeom prst="rect">
            <a:avLst/>
          </a:prstGeom>
          <a:noFill/>
        </p:spPr>
        <p:txBody>
          <a:bodyPr wrap="square">
            <a:spAutoFit/>
          </a:bodyPr>
          <a:lstStyle/>
          <a:p>
            <a:pPr marL="0" marR="0">
              <a:lnSpc>
                <a:spcPct val="107000"/>
              </a:lnSpc>
              <a:spcAft>
                <a:spcPts val="800"/>
              </a:spcAft>
              <a:buNone/>
            </a:pPr>
            <a:r>
              <a:rPr lang="en-US" sz="2400" dirty="0">
                <a:effectLst/>
                <a:latin typeface="Calibri Light" panose="020F0302020204030204" pitchFamily="34" charset="0"/>
                <a:cs typeface="Calibri Light" panose="020F0302020204030204" pitchFamily="34" charset="0"/>
              </a:rPr>
              <a:t>Health Departments will report resource availability within </a:t>
            </a:r>
            <a:r>
              <a:rPr lang="en-US" sz="2400" u="sng" dirty="0">
                <a:effectLst/>
                <a:latin typeface="Calibri Light" panose="020F0302020204030204" pitchFamily="34" charset="0"/>
                <a:cs typeface="Calibri Light" panose="020F0302020204030204" pitchFamily="34" charset="0"/>
              </a:rPr>
              <a:t>90 minutes</a:t>
            </a:r>
            <a:r>
              <a:rPr lang="en-US" sz="2400" dirty="0">
                <a:effectLst/>
                <a:latin typeface="Calibri Light" panose="020F0302020204030204" pitchFamily="34" charset="0"/>
                <a:cs typeface="Calibri Light" panose="020F0302020204030204" pitchFamily="34" charset="0"/>
              </a:rPr>
              <a:t> to the Emergency Operations Center/911. </a:t>
            </a:r>
          </a:p>
        </p:txBody>
      </p:sp>
    </p:spTree>
    <p:extLst>
      <p:ext uri="{BB962C8B-B14F-4D97-AF65-F5344CB8AC3E}">
        <p14:creationId xmlns:p14="http://schemas.microsoft.com/office/powerpoint/2010/main" val="29525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FBA0-4784-5638-1116-A0D22BCC5151}"/>
              </a:ext>
            </a:extLst>
          </p:cNvPr>
          <p:cNvSpPr>
            <a:spLocks noGrp="1"/>
          </p:cNvSpPr>
          <p:nvPr>
            <p:ph type="title"/>
          </p:nvPr>
        </p:nvSpPr>
        <p:spPr>
          <a:xfrm>
            <a:off x="561269" y="452718"/>
            <a:ext cx="9404723" cy="1400530"/>
          </a:xfrm>
        </p:spPr>
        <p:txBody>
          <a:bodyPr/>
          <a:lstStyle/>
          <a:p>
            <a:r>
              <a:rPr lang="en-US" sz="4000" b="1" dirty="0">
                <a:solidFill>
                  <a:schemeClr val="accent1"/>
                </a:solidFill>
              </a:rPr>
              <a:t>Emergency Management </a:t>
            </a:r>
            <a:r>
              <a:rPr lang="en-US" sz="4000" b="1" dirty="0"/>
              <a:t>Objectives</a:t>
            </a:r>
            <a:r>
              <a:rPr lang="en-US" sz="4000" dirty="0"/>
              <a:t> </a:t>
            </a:r>
          </a:p>
        </p:txBody>
      </p:sp>
      <p:sp>
        <p:nvSpPr>
          <p:cNvPr id="4" name="TextBox 3">
            <a:extLst>
              <a:ext uri="{FF2B5EF4-FFF2-40B4-BE49-F238E27FC236}">
                <a16:creationId xmlns:a16="http://schemas.microsoft.com/office/drawing/2014/main" id="{45B9E1FB-0912-E81A-FC78-8C84F3195C5D}"/>
              </a:ext>
            </a:extLst>
          </p:cNvPr>
          <p:cNvSpPr txBox="1"/>
          <p:nvPr/>
        </p:nvSpPr>
        <p:spPr>
          <a:xfrm>
            <a:off x="561269" y="1853248"/>
            <a:ext cx="8648720" cy="4093428"/>
          </a:xfrm>
          <a:prstGeom prst="rect">
            <a:avLst/>
          </a:prstGeom>
          <a:noFill/>
        </p:spPr>
        <p:txBody>
          <a:bodyPr wrap="square">
            <a:spAutoFit/>
          </a:bodyPr>
          <a:lstStyle/>
          <a:p>
            <a:pPr marL="285750" indent="-285750">
              <a:buFont typeface="Arial" panose="020B0604020202020204" pitchFamily="34" charset="0"/>
              <a:buChar char="•"/>
            </a:pPr>
            <a:r>
              <a:rPr lang="en-US" sz="2000" dirty="0">
                <a:effectLst/>
                <a:latin typeface="Calibri Light" panose="020F0302020204030204" pitchFamily="34" charset="0"/>
                <a:ea typeface="Calibri" panose="020F0502020204030204" pitchFamily="34" charset="0"/>
              </a:rPr>
              <a:t>Within one (1) hour issue statement to the public with the ‘Four W’s’, website and phone #s</a:t>
            </a:r>
          </a:p>
          <a:p>
            <a:pPr marL="285750" indent="-285750">
              <a:buFont typeface="Arial" panose="020B0604020202020204" pitchFamily="34" charset="0"/>
              <a:buChar char="•"/>
            </a:pPr>
            <a:endParaRPr lang="en-US" sz="2000" dirty="0">
              <a:latin typeface="Calibri Light" panose="020F0302020204030204" pitchFamily="34" charset="0"/>
              <a:ea typeface="Calibri" panose="020F0502020204030204" pitchFamily="34" charset="0"/>
            </a:endParaRPr>
          </a:p>
          <a:p>
            <a:pPr marL="285750" indent="-285750">
              <a:buFont typeface="Arial" panose="020B0604020202020204" pitchFamily="34" charset="0"/>
              <a:buChar char="•"/>
            </a:pPr>
            <a:r>
              <a:rPr lang="en-US" sz="2000" dirty="0">
                <a:effectLst/>
                <a:latin typeface="Calibri Light" panose="020F0302020204030204" pitchFamily="34" charset="0"/>
                <a:ea typeface="Calibri" panose="020F0502020204030204" pitchFamily="34" charset="0"/>
              </a:rPr>
              <a:t>Provide healthcare facilities with assistance in securing ambulance transportation within 15 minutes if requested</a:t>
            </a:r>
          </a:p>
          <a:p>
            <a:pPr marL="285750" indent="-285750">
              <a:buFont typeface="Arial" panose="020B0604020202020204" pitchFamily="34" charset="0"/>
              <a:buChar char="•"/>
            </a:pPr>
            <a:endParaRPr lang="en-US" sz="2000" dirty="0">
              <a:effectLst/>
              <a:latin typeface="Calibri Light" panose="020F0302020204030204" pitchFamily="34" charset="0"/>
              <a:ea typeface="Calibri" panose="020F0502020204030204" pitchFamily="34" charset="0"/>
            </a:endParaRPr>
          </a:p>
          <a:p>
            <a:pPr marL="285750" indent="-285750">
              <a:buFont typeface="Arial" panose="020B0604020202020204" pitchFamily="34" charset="0"/>
              <a:buChar char="•"/>
            </a:pPr>
            <a:endParaRPr lang="en-US" sz="2000" dirty="0">
              <a:latin typeface="Calibri Light" panose="020F0302020204030204" pitchFamily="34" charset="0"/>
              <a:ea typeface="Calibri" panose="020F0502020204030204" pitchFamily="34" charset="0"/>
            </a:endParaRPr>
          </a:p>
          <a:p>
            <a:pPr marL="285750" indent="-285750">
              <a:buFont typeface="Arial" panose="020B0604020202020204" pitchFamily="34" charset="0"/>
              <a:buChar char="•"/>
            </a:pPr>
            <a:r>
              <a:rPr lang="en-US" sz="2000" dirty="0">
                <a:effectLst/>
                <a:latin typeface="Calibri Light" panose="020F0302020204030204" pitchFamily="34" charset="0"/>
                <a:ea typeface="Calibri" panose="020F0502020204030204" pitchFamily="34" charset="0"/>
              </a:rPr>
              <a:t>Within two (2) hours of notification of event, establish a Family Assistance Center (Reunification) site.</a:t>
            </a:r>
          </a:p>
          <a:p>
            <a:endParaRPr lang="en-US" sz="2000" dirty="0">
              <a:latin typeface="Calibri Light" panose="020F0302020204030204" pitchFamily="34" charset="0"/>
              <a:ea typeface="Calibri" panose="020F0502020204030204" pitchFamily="34" charset="0"/>
            </a:endParaRPr>
          </a:p>
          <a:p>
            <a:pPr marL="285750" indent="-285750">
              <a:buFont typeface="Arial" panose="020B0604020202020204" pitchFamily="34" charset="0"/>
              <a:buChar char="•"/>
            </a:pPr>
            <a:endParaRPr lang="en-US" sz="2000" dirty="0">
              <a:latin typeface="Calibri Light" panose="020F0302020204030204" pitchFamily="34" charset="0"/>
              <a:ea typeface="Calibri" panose="020F0502020204030204" pitchFamily="34" charset="0"/>
            </a:endParaRPr>
          </a:p>
          <a:p>
            <a:pPr marL="285750" indent="-285750">
              <a:buFont typeface="Arial" panose="020B0604020202020204" pitchFamily="34" charset="0"/>
              <a:buChar char="•"/>
            </a:pPr>
            <a:r>
              <a:rPr lang="en-US" sz="2000" dirty="0">
                <a:effectLst/>
                <a:latin typeface="Calibri Light" panose="020F0302020204030204" pitchFamily="34" charset="0"/>
                <a:ea typeface="Calibri" panose="020F0502020204030204" pitchFamily="34" charset="0"/>
              </a:rPr>
              <a:t>Within one (1) hour of notification of the incident, activate the county’s Emergency Operations Center (EOC)</a:t>
            </a:r>
            <a:endParaRPr lang="en-US" sz="2000" dirty="0"/>
          </a:p>
        </p:txBody>
      </p:sp>
    </p:spTree>
    <p:extLst>
      <p:ext uri="{BB962C8B-B14F-4D97-AF65-F5344CB8AC3E}">
        <p14:creationId xmlns:p14="http://schemas.microsoft.com/office/powerpoint/2010/main" val="402788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54BB-D45F-4B01-3E8B-D71C67F692D9}"/>
              </a:ext>
            </a:extLst>
          </p:cNvPr>
          <p:cNvSpPr>
            <a:spLocks noGrp="1"/>
          </p:cNvSpPr>
          <p:nvPr>
            <p:ph type="ctrTitle"/>
          </p:nvPr>
        </p:nvSpPr>
        <p:spPr>
          <a:xfrm>
            <a:off x="1154955" y="1447800"/>
            <a:ext cx="8825658" cy="1747887"/>
          </a:xfrm>
        </p:spPr>
        <p:txBody>
          <a:bodyPr/>
          <a:lstStyle/>
          <a:p>
            <a:pPr algn="ctr"/>
            <a:r>
              <a:rPr lang="en-US" sz="13000" b="1" dirty="0"/>
              <a:t>7:30 am </a:t>
            </a:r>
          </a:p>
        </p:txBody>
      </p:sp>
      <p:sp>
        <p:nvSpPr>
          <p:cNvPr id="3" name="Subtitle 2">
            <a:extLst>
              <a:ext uri="{FF2B5EF4-FFF2-40B4-BE49-F238E27FC236}">
                <a16:creationId xmlns:a16="http://schemas.microsoft.com/office/drawing/2014/main" id="{F44FA0D9-5547-A279-A238-B2402DC9180F}"/>
              </a:ext>
            </a:extLst>
          </p:cNvPr>
          <p:cNvSpPr>
            <a:spLocks noGrp="1"/>
          </p:cNvSpPr>
          <p:nvPr>
            <p:ph type="subTitle" idx="1"/>
          </p:nvPr>
        </p:nvSpPr>
        <p:spPr>
          <a:xfrm>
            <a:off x="1154955" y="3497345"/>
            <a:ext cx="8825658" cy="2141456"/>
          </a:xfrm>
        </p:spPr>
        <p:txBody>
          <a:bodyPr>
            <a:normAutofit fontScale="70000" lnSpcReduction="20000"/>
          </a:bodyPr>
          <a:lstStyle/>
          <a:p>
            <a:pPr algn="ctr"/>
            <a:r>
              <a:rPr lang="en-US" sz="3100" b="1" dirty="0"/>
              <a:t>Arrive at your Facility or Facilities Command Center</a:t>
            </a:r>
          </a:p>
          <a:p>
            <a:pPr algn="ctr"/>
            <a:endParaRPr lang="en-US" sz="3100" b="1" dirty="0"/>
          </a:p>
          <a:p>
            <a:pPr marL="342900" indent="-342900" algn="ctr">
              <a:buFont typeface="Wingdings" panose="05000000000000000000" pitchFamily="2" charset="2"/>
              <a:buChar char="Ø"/>
            </a:pPr>
            <a:r>
              <a:rPr lang="en-US" sz="2300" b="1" dirty="0"/>
              <a:t>Set up </a:t>
            </a:r>
            <a:r>
              <a:rPr lang="en-US" sz="2300" b="1" dirty="0">
                <a:solidFill>
                  <a:srgbClr val="FFFF00"/>
                </a:solidFill>
              </a:rPr>
              <a:t>your laptop</a:t>
            </a:r>
            <a:endParaRPr lang="en-US" sz="2300" b="1" dirty="0"/>
          </a:p>
          <a:p>
            <a:pPr marL="342900" indent="-342900" algn="ctr">
              <a:buFont typeface="Wingdings" panose="05000000000000000000" pitchFamily="2" charset="2"/>
              <a:buChar char="Ø"/>
            </a:pPr>
            <a:endParaRPr lang="en-US" b="1" dirty="0"/>
          </a:p>
          <a:p>
            <a:pPr algn="ctr"/>
            <a:r>
              <a:rPr lang="en-US" b="1" dirty="0"/>
              <a:t> 1.</a:t>
            </a:r>
            <a:r>
              <a:rPr lang="en-US" sz="2300" b="1" dirty="0"/>
              <a:t>WebEOC – </a:t>
            </a:r>
            <a:r>
              <a:rPr lang="en-US" sz="2300" dirty="0"/>
              <a:t>Facilitators will log in and display</a:t>
            </a:r>
          </a:p>
          <a:p>
            <a:pPr algn="ctr"/>
            <a:r>
              <a:rPr lang="en-US" sz="2300" b="1" dirty="0"/>
              <a:t>2. 8:30am and Noon Zoom – </a:t>
            </a:r>
            <a:r>
              <a:rPr lang="en-US" sz="2300" dirty="0"/>
              <a:t>You should have a calendar Invite already</a:t>
            </a:r>
          </a:p>
          <a:p>
            <a:pPr algn="ctr"/>
            <a:endParaRPr lang="en-US" b="1" dirty="0"/>
          </a:p>
        </p:txBody>
      </p:sp>
    </p:spTree>
    <p:extLst>
      <p:ext uri="{BB962C8B-B14F-4D97-AF65-F5344CB8AC3E}">
        <p14:creationId xmlns:p14="http://schemas.microsoft.com/office/powerpoint/2010/main" val="318951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2E6A0-4A43-6078-5BBA-1A997BA87169}"/>
              </a:ext>
            </a:extLst>
          </p:cNvPr>
          <p:cNvSpPr>
            <a:spLocks noGrp="1"/>
          </p:cNvSpPr>
          <p:nvPr>
            <p:ph type="title"/>
          </p:nvPr>
        </p:nvSpPr>
        <p:spPr>
          <a:xfrm>
            <a:off x="7803653" y="1525036"/>
            <a:ext cx="4303489" cy="3807925"/>
          </a:xfrm>
        </p:spPr>
        <p:txBody>
          <a:bodyPr vert="horz" lIns="91440" tIns="45720" rIns="91440" bIns="45720" rtlCol="0" anchor="b">
            <a:normAutofit fontScale="90000"/>
          </a:bodyPr>
          <a:lstStyle/>
          <a:p>
            <a:pPr algn="ctr"/>
            <a:r>
              <a:rPr lang="en-US" sz="7200" b="1" i="0" kern="1200" dirty="0">
                <a:solidFill>
                  <a:srgbClr val="EBEBEB"/>
                </a:solidFill>
                <a:latin typeface="+mj-lt"/>
                <a:ea typeface="+mj-ea"/>
                <a:cs typeface="+mj-cs"/>
              </a:rPr>
              <a:t>Log on</a:t>
            </a:r>
            <a:br>
              <a:rPr lang="en-US" sz="7200" b="1" i="0" kern="1200" dirty="0">
                <a:solidFill>
                  <a:srgbClr val="EBEBEB"/>
                </a:solidFill>
                <a:latin typeface="+mj-lt"/>
                <a:ea typeface="+mj-ea"/>
                <a:cs typeface="+mj-cs"/>
              </a:rPr>
            </a:br>
            <a:br>
              <a:rPr lang="en-US" sz="4000" b="1" i="0" kern="1200" dirty="0">
                <a:solidFill>
                  <a:srgbClr val="EBEBEB"/>
                </a:solidFill>
                <a:latin typeface="+mj-lt"/>
                <a:ea typeface="+mj-ea"/>
                <a:cs typeface="+mj-cs"/>
              </a:rPr>
            </a:br>
            <a:r>
              <a:rPr lang="en-US" sz="2000" b="1" i="0" kern="1200" dirty="0">
                <a:solidFill>
                  <a:srgbClr val="EBEBEB"/>
                </a:solidFill>
                <a:latin typeface="+mj-lt"/>
                <a:ea typeface="+mj-ea"/>
                <a:cs typeface="+mj-cs"/>
              </a:rPr>
              <a:t>TO YOUR COALITIONS EVENT</a:t>
            </a:r>
            <a:br>
              <a:rPr lang="en-US" sz="2000" b="1" i="0" kern="1200" dirty="0">
                <a:solidFill>
                  <a:srgbClr val="EBEBEB"/>
                </a:solidFill>
                <a:latin typeface="+mj-lt"/>
                <a:ea typeface="+mj-ea"/>
                <a:cs typeface="+mj-cs"/>
              </a:rPr>
            </a:br>
            <a:br>
              <a:rPr lang="en-US" sz="2000" b="1" i="0" kern="1200" dirty="0">
                <a:solidFill>
                  <a:srgbClr val="EBEBEB"/>
                </a:solidFill>
                <a:latin typeface="+mj-lt"/>
                <a:ea typeface="+mj-ea"/>
                <a:cs typeface="+mj-cs"/>
              </a:rPr>
            </a:br>
            <a:br>
              <a:rPr lang="en-US" sz="2000" b="1" i="0" kern="1200" dirty="0">
                <a:solidFill>
                  <a:srgbClr val="EBEBEB"/>
                </a:solidFill>
                <a:latin typeface="+mj-lt"/>
                <a:ea typeface="+mj-ea"/>
                <a:cs typeface="+mj-cs"/>
              </a:rPr>
            </a:br>
            <a:br>
              <a:rPr lang="en-US" sz="2000" b="1" i="0" kern="1200" dirty="0">
                <a:solidFill>
                  <a:srgbClr val="EBEBEB"/>
                </a:solidFill>
                <a:latin typeface="+mj-lt"/>
                <a:ea typeface="+mj-ea"/>
                <a:cs typeface="+mj-cs"/>
              </a:rPr>
            </a:br>
            <a:br>
              <a:rPr lang="en-US" sz="2000" b="1" i="0" kern="1200" dirty="0">
                <a:solidFill>
                  <a:srgbClr val="EBEBEB"/>
                </a:solidFill>
                <a:latin typeface="+mj-lt"/>
                <a:ea typeface="+mj-ea"/>
                <a:cs typeface="+mj-cs"/>
              </a:rPr>
            </a:br>
            <a:r>
              <a:rPr lang="en-US" sz="1800" b="1" i="0" kern="1200" dirty="0">
                <a:solidFill>
                  <a:srgbClr val="EBEBEB"/>
                </a:solidFill>
                <a:latin typeface="+mj-lt"/>
                <a:ea typeface="+mj-ea"/>
                <a:cs typeface="+mj-cs"/>
              </a:rPr>
              <a:t>NORTH Coalition MRSE March 25, 2025</a:t>
            </a:r>
            <a:br>
              <a:rPr lang="en-US" sz="1800" b="1" i="0" kern="1200" dirty="0">
                <a:solidFill>
                  <a:srgbClr val="EBEBEB"/>
                </a:solidFill>
                <a:latin typeface="+mj-lt"/>
                <a:ea typeface="+mj-ea"/>
                <a:cs typeface="+mj-cs"/>
              </a:rPr>
            </a:br>
            <a:r>
              <a:rPr lang="en-US" sz="1800" b="1" i="0" kern="1200" dirty="0">
                <a:solidFill>
                  <a:srgbClr val="EBEBEB"/>
                </a:solidFill>
                <a:latin typeface="+mj-lt"/>
                <a:ea typeface="+mj-ea"/>
                <a:cs typeface="+mj-cs"/>
              </a:rPr>
              <a:t>SOUTH Coalition MRSE March 25, 2025</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47C2D8CA-A9D3-260F-3169-61C2C223F90F}"/>
              </a:ext>
            </a:extLst>
          </p:cNvPr>
          <p:cNvPicPr>
            <a:picLocks noChangeAspect="1"/>
          </p:cNvPicPr>
          <p:nvPr/>
        </p:nvPicPr>
        <p:blipFill>
          <a:blip r:embed="rId7"/>
          <a:stretch>
            <a:fillRect/>
          </a:stretch>
        </p:blipFill>
        <p:spPr>
          <a:xfrm>
            <a:off x="2481260" y="0"/>
            <a:ext cx="5132936" cy="6857999"/>
          </a:xfrm>
          <a:prstGeom prst="rect">
            <a:avLst/>
          </a:prstGeom>
        </p:spPr>
      </p:pic>
      <p:sp>
        <p:nvSpPr>
          <p:cNvPr id="7" name="TextBox 6">
            <a:extLst>
              <a:ext uri="{FF2B5EF4-FFF2-40B4-BE49-F238E27FC236}">
                <a16:creationId xmlns:a16="http://schemas.microsoft.com/office/drawing/2014/main" id="{A20B35BB-8D20-40C5-FB17-E1A0E9A11728}"/>
              </a:ext>
            </a:extLst>
          </p:cNvPr>
          <p:cNvSpPr txBox="1"/>
          <p:nvPr/>
        </p:nvSpPr>
        <p:spPr>
          <a:xfrm rot="16200000">
            <a:off x="-2210166" y="1967063"/>
            <a:ext cx="6858001" cy="2923877"/>
          </a:xfrm>
          <a:prstGeom prst="rect">
            <a:avLst/>
          </a:prstGeom>
          <a:solidFill>
            <a:schemeClr val="accent4">
              <a:lumMod val="60000"/>
              <a:lumOff val="40000"/>
            </a:schemeClr>
          </a:solidFill>
        </p:spPr>
        <p:txBody>
          <a:bodyPr wrap="square" rtlCol="0">
            <a:spAutoFit/>
          </a:bodyPr>
          <a:lstStyle/>
          <a:p>
            <a:endParaRPr lang="en-US" sz="4000" b="1" dirty="0">
              <a:solidFill>
                <a:schemeClr val="accent1">
                  <a:lumMod val="60000"/>
                  <a:lumOff val="40000"/>
                </a:schemeClr>
              </a:solidFill>
              <a:latin typeface="Aharoni" panose="02010803020104030203" pitchFamily="2" charset="-79"/>
              <a:cs typeface="Aharoni" panose="02010803020104030203" pitchFamily="2" charset="-79"/>
            </a:endParaRPr>
          </a:p>
          <a:p>
            <a:pPr algn="ctr"/>
            <a:r>
              <a:rPr lang="en-US" sz="4800" b="1" dirty="0">
                <a:solidFill>
                  <a:schemeClr val="accent1">
                    <a:lumMod val="60000"/>
                    <a:lumOff val="40000"/>
                  </a:schemeClr>
                </a:solidFill>
                <a:latin typeface="Congenial Black" panose="02000503040000020004" pitchFamily="2" charset="0"/>
                <a:cs typeface="Aharoni" panose="02010803020104030203" pitchFamily="2" charset="-79"/>
              </a:rPr>
              <a:t>Facilitators Right Arm</a:t>
            </a:r>
          </a:p>
          <a:p>
            <a:pPr algn="ctr"/>
            <a:r>
              <a:rPr lang="en-US" sz="4800" b="1" dirty="0">
                <a:solidFill>
                  <a:schemeClr val="accent1">
                    <a:lumMod val="60000"/>
                    <a:lumOff val="40000"/>
                  </a:schemeClr>
                </a:solidFill>
                <a:latin typeface="Congenial Black" panose="02000503040000020004" pitchFamily="2" charset="0"/>
                <a:cs typeface="Aharoni" panose="02010803020104030203" pitchFamily="2" charset="-79"/>
              </a:rPr>
              <a:t> </a:t>
            </a:r>
          </a:p>
          <a:p>
            <a:pPr algn="ctr"/>
            <a:endParaRPr lang="en-US" sz="4800" b="1" dirty="0">
              <a:solidFill>
                <a:schemeClr val="accent1">
                  <a:lumMod val="60000"/>
                  <a:lumOff val="40000"/>
                </a:schemeClr>
              </a:solidFill>
              <a:latin typeface="Congenial Black" panose="02000503040000020004" pitchFamily="2" charset="0"/>
              <a:cs typeface="Aharoni" panose="02010803020104030203" pitchFamily="2" charset="-79"/>
            </a:endParaRPr>
          </a:p>
        </p:txBody>
      </p:sp>
      <p:pic>
        <p:nvPicPr>
          <p:cNvPr id="10" name="Graphic 9" descr="Muscular arm outline">
            <a:extLst>
              <a:ext uri="{FF2B5EF4-FFF2-40B4-BE49-F238E27FC236}">
                <a16:creationId xmlns:a16="http://schemas.microsoft.com/office/drawing/2014/main" id="{DFAE266D-151B-C5D2-286C-6ABD495393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9791" y="2545238"/>
            <a:ext cx="1528214" cy="1431588"/>
          </a:xfrm>
          <a:prstGeom prst="rect">
            <a:avLst/>
          </a:prstGeom>
        </p:spPr>
      </p:pic>
    </p:spTree>
    <p:extLst>
      <p:ext uri="{BB962C8B-B14F-4D97-AF65-F5344CB8AC3E}">
        <p14:creationId xmlns:p14="http://schemas.microsoft.com/office/powerpoint/2010/main" val="114779818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2127C7-490E-8874-73A2-8903EBD114B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FB19D0E-0F72-FF59-5331-8CDE097E40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E18261CA-429E-0E57-B300-22C32EBA6C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AF9D5E8-78DA-8250-B6D9-FF17BDD63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36E202A-D9EC-6D7A-E157-7D2285CC95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51985788-5C6B-195F-771C-F06795C731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AD653E03-FDC2-068D-7CC0-989074142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06E19A80-8C81-9B8D-B974-5E8A3F4FC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5EC44-7E99-FE18-1BD5-249C94128986}"/>
              </a:ext>
            </a:extLst>
          </p:cNvPr>
          <p:cNvSpPr>
            <a:spLocks noGrp="1"/>
          </p:cNvSpPr>
          <p:nvPr>
            <p:ph type="title"/>
          </p:nvPr>
        </p:nvSpPr>
        <p:spPr>
          <a:xfrm>
            <a:off x="7809954" y="1325880"/>
            <a:ext cx="4048965" cy="3066507"/>
          </a:xfrm>
        </p:spPr>
        <p:txBody>
          <a:bodyPr vert="horz" lIns="91440" tIns="45720" rIns="91440" bIns="45720" rtlCol="0" anchor="b">
            <a:normAutofit/>
          </a:bodyPr>
          <a:lstStyle/>
          <a:p>
            <a:pPr algn="ctr"/>
            <a:r>
              <a:rPr lang="en-US" sz="7200" b="1" i="0" kern="1200" dirty="0">
                <a:solidFill>
                  <a:srgbClr val="EBEBEB"/>
                </a:solidFill>
                <a:latin typeface="+mj-lt"/>
                <a:ea typeface="+mj-ea"/>
                <a:cs typeface="+mj-cs"/>
              </a:rPr>
              <a:t>SIGN IN</a:t>
            </a:r>
            <a:br>
              <a:rPr lang="en-US" sz="7200" b="1" i="0" kern="1200" dirty="0">
                <a:solidFill>
                  <a:srgbClr val="EBEBEB"/>
                </a:solidFill>
                <a:latin typeface="+mj-lt"/>
                <a:ea typeface="+mj-ea"/>
                <a:cs typeface="+mj-cs"/>
              </a:rPr>
            </a:br>
            <a:r>
              <a:rPr lang="en-US" sz="7200" b="1" i="0" kern="1200" dirty="0">
                <a:solidFill>
                  <a:srgbClr val="EBEBEB"/>
                </a:solidFill>
                <a:latin typeface="+mj-lt"/>
                <a:ea typeface="+mj-ea"/>
                <a:cs typeface="+mj-cs"/>
              </a:rPr>
              <a:t> </a:t>
            </a:r>
            <a:br>
              <a:rPr lang="en-US" sz="4000" b="1" i="0" kern="1200" dirty="0">
                <a:solidFill>
                  <a:srgbClr val="EBEBEB"/>
                </a:solidFill>
                <a:latin typeface="+mj-lt"/>
                <a:ea typeface="+mj-ea"/>
                <a:cs typeface="+mj-cs"/>
              </a:rPr>
            </a:br>
            <a:r>
              <a:rPr lang="en-US" sz="2000" b="1" i="0" kern="1200" dirty="0">
                <a:solidFill>
                  <a:srgbClr val="EBEBEB"/>
                </a:solidFill>
                <a:latin typeface="+mj-lt"/>
                <a:ea typeface="+mj-ea"/>
                <a:cs typeface="+mj-cs"/>
              </a:rPr>
              <a:t>TO YOUR COALITIONS EVENT</a:t>
            </a:r>
          </a:p>
        </p:txBody>
      </p:sp>
      <p:sp>
        <p:nvSpPr>
          <p:cNvPr id="23" name="Freeform 36">
            <a:extLst>
              <a:ext uri="{FF2B5EF4-FFF2-40B4-BE49-F238E27FC236}">
                <a16:creationId xmlns:a16="http://schemas.microsoft.com/office/drawing/2014/main" id="{D039260B-A019-14A7-91C3-F10C9570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9CDDD2EE-17BE-3124-E974-2694C38A5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474752CC-1270-1C11-599A-AB4C94970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17F79151-C8FF-B961-13BD-0B3033B33233}"/>
              </a:ext>
            </a:extLst>
          </p:cNvPr>
          <p:cNvPicPr>
            <a:picLocks noChangeAspect="1"/>
          </p:cNvPicPr>
          <p:nvPr/>
        </p:nvPicPr>
        <p:blipFill>
          <a:blip r:embed="rId6"/>
          <a:stretch>
            <a:fillRect/>
          </a:stretch>
        </p:blipFill>
        <p:spPr>
          <a:xfrm>
            <a:off x="763588" y="105796"/>
            <a:ext cx="6052393" cy="6669304"/>
          </a:xfrm>
          <a:prstGeom prst="rect">
            <a:avLst/>
          </a:prstGeom>
          <a:effectLst/>
        </p:spPr>
      </p:pic>
    </p:spTree>
    <p:extLst>
      <p:ext uri="{BB962C8B-B14F-4D97-AF65-F5344CB8AC3E}">
        <p14:creationId xmlns:p14="http://schemas.microsoft.com/office/powerpoint/2010/main" val="376190987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20F6071B-48FA-4685-A9C9-A7B21E1C1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97891A-ED5F-F388-45BF-7C7DAC0528D3}"/>
              </a:ext>
            </a:extLst>
          </p:cNvPr>
          <p:cNvPicPr>
            <a:picLocks noChangeAspect="1"/>
          </p:cNvPicPr>
          <p:nvPr/>
        </p:nvPicPr>
        <p:blipFill>
          <a:blip r:embed="rId6"/>
          <a:stretch>
            <a:fillRect/>
          </a:stretch>
        </p:blipFill>
        <p:spPr>
          <a:xfrm>
            <a:off x="339507" y="1060999"/>
            <a:ext cx="10784105" cy="2535129"/>
          </a:xfrm>
          <a:prstGeom prst="rect">
            <a:avLst/>
          </a:prstGeom>
          <a:effectLst/>
        </p:spPr>
      </p:pic>
      <p:sp>
        <p:nvSpPr>
          <p:cNvPr id="23" name="Rectangle 22">
            <a:extLst>
              <a:ext uri="{FF2B5EF4-FFF2-40B4-BE49-F238E27FC236}">
                <a16:creationId xmlns:a16="http://schemas.microsoft.com/office/drawing/2014/main" id="{8C56044C-1580-4C45-8AA3-F2A07478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51A8E3CE-561F-42BE-B6A2-FBE96F9A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579207"/>
            <a:ext cx="12191696" cy="3278793"/>
          </a:xfrm>
          <a:custGeom>
            <a:avLst/>
            <a:gdLst>
              <a:gd name="connsiteX0" fmla="*/ 1 w 12191696"/>
              <a:gd name="connsiteY0" fmla="*/ 0 h 3278793"/>
              <a:gd name="connsiteX1" fmla="*/ 71932 w 12191696"/>
              <a:gd name="connsiteY1" fmla="*/ 12261 h 3278793"/>
              <a:gd name="connsiteX2" fmla="*/ 282849 w 12191696"/>
              <a:gd name="connsiteY2" fmla="*/ 48343 h 3278793"/>
              <a:gd name="connsiteX3" fmla="*/ 436464 w 12191696"/>
              <a:gd name="connsiteY3" fmla="*/ 73565 h 3278793"/>
              <a:gd name="connsiteX4" fmla="*/ 619339 w 12191696"/>
              <a:gd name="connsiteY4" fmla="*/ 100188 h 3278793"/>
              <a:gd name="connsiteX5" fmla="*/ 836351 w 12191696"/>
              <a:gd name="connsiteY5" fmla="*/ 132066 h 3278793"/>
              <a:gd name="connsiteX6" fmla="*/ 1076528 w 12191696"/>
              <a:gd name="connsiteY6" fmla="*/ 165696 h 3278793"/>
              <a:gd name="connsiteX7" fmla="*/ 1347183 w 12191696"/>
              <a:gd name="connsiteY7" fmla="*/ 201077 h 3278793"/>
              <a:gd name="connsiteX8" fmla="*/ 1642223 w 12191696"/>
              <a:gd name="connsiteY8" fmla="*/ 238560 h 3278793"/>
              <a:gd name="connsiteX9" fmla="*/ 1962864 w 12191696"/>
              <a:gd name="connsiteY9" fmla="*/ 276043 h 3278793"/>
              <a:gd name="connsiteX10" fmla="*/ 2304232 w 12191696"/>
              <a:gd name="connsiteY10" fmla="*/ 314227 h 3278793"/>
              <a:gd name="connsiteX11" fmla="*/ 2672421 w 12191696"/>
              <a:gd name="connsiteY11" fmla="*/ 349608 h 3278793"/>
              <a:gd name="connsiteX12" fmla="*/ 3057678 w 12191696"/>
              <a:gd name="connsiteY12" fmla="*/ 383588 h 3278793"/>
              <a:gd name="connsiteX13" fmla="*/ 3464881 w 12191696"/>
              <a:gd name="connsiteY13" fmla="*/ 414415 h 3278793"/>
              <a:gd name="connsiteX14" fmla="*/ 3889152 w 12191696"/>
              <a:gd name="connsiteY14" fmla="*/ 443841 h 3278793"/>
              <a:gd name="connsiteX15" fmla="*/ 4331710 w 12191696"/>
              <a:gd name="connsiteY15" fmla="*/ 471515 h 3278793"/>
              <a:gd name="connsiteX16" fmla="*/ 4558476 w 12191696"/>
              <a:gd name="connsiteY16" fmla="*/ 481324 h 3278793"/>
              <a:gd name="connsiteX17" fmla="*/ 4790118 w 12191696"/>
              <a:gd name="connsiteY17" fmla="*/ 492183 h 3278793"/>
              <a:gd name="connsiteX18" fmla="*/ 5025418 w 12191696"/>
              <a:gd name="connsiteY18" fmla="*/ 502342 h 3278793"/>
              <a:gd name="connsiteX19" fmla="*/ 5261937 w 12191696"/>
              <a:gd name="connsiteY19" fmla="*/ 508998 h 3278793"/>
              <a:gd name="connsiteX20" fmla="*/ 5503333 w 12191696"/>
              <a:gd name="connsiteY20" fmla="*/ 514953 h 3278793"/>
              <a:gd name="connsiteX21" fmla="*/ 5747166 w 12191696"/>
              <a:gd name="connsiteY21" fmla="*/ 521259 h 3278793"/>
              <a:gd name="connsiteX22" fmla="*/ 5995877 w 12191696"/>
              <a:gd name="connsiteY22" fmla="*/ 525463 h 3278793"/>
              <a:gd name="connsiteX23" fmla="*/ 6247026 w 12191696"/>
              <a:gd name="connsiteY23" fmla="*/ 525463 h 3278793"/>
              <a:gd name="connsiteX24" fmla="*/ 6500613 w 12191696"/>
              <a:gd name="connsiteY24" fmla="*/ 527565 h 3278793"/>
              <a:gd name="connsiteX25" fmla="*/ 6756639 w 12191696"/>
              <a:gd name="connsiteY25" fmla="*/ 525463 h 3278793"/>
              <a:gd name="connsiteX26" fmla="*/ 7016322 w 12191696"/>
              <a:gd name="connsiteY26" fmla="*/ 521259 h 3278793"/>
              <a:gd name="connsiteX27" fmla="*/ 7276005 w 12191696"/>
              <a:gd name="connsiteY27" fmla="*/ 517406 h 3278793"/>
              <a:gd name="connsiteX28" fmla="*/ 7539345 w 12191696"/>
              <a:gd name="connsiteY28" fmla="*/ 508998 h 3278793"/>
              <a:gd name="connsiteX29" fmla="*/ 7805124 w 12191696"/>
              <a:gd name="connsiteY29" fmla="*/ 500241 h 3278793"/>
              <a:gd name="connsiteX30" fmla="*/ 8070903 w 12191696"/>
              <a:gd name="connsiteY30" fmla="*/ 490082 h 3278793"/>
              <a:gd name="connsiteX31" fmla="*/ 8339121 w 12191696"/>
              <a:gd name="connsiteY31" fmla="*/ 475719 h 3278793"/>
              <a:gd name="connsiteX32" fmla="*/ 8609776 w 12191696"/>
              <a:gd name="connsiteY32" fmla="*/ 458554 h 3278793"/>
              <a:gd name="connsiteX33" fmla="*/ 8881651 w 12191696"/>
              <a:gd name="connsiteY33" fmla="*/ 442089 h 3278793"/>
              <a:gd name="connsiteX34" fmla="*/ 9153526 w 12191696"/>
              <a:gd name="connsiteY34" fmla="*/ 421071 h 3278793"/>
              <a:gd name="connsiteX35" fmla="*/ 9429058 w 12191696"/>
              <a:gd name="connsiteY35" fmla="*/ 395849 h 3278793"/>
              <a:gd name="connsiteX36" fmla="*/ 9700933 w 12191696"/>
              <a:gd name="connsiteY36" fmla="*/ 370626 h 3278793"/>
              <a:gd name="connsiteX37" fmla="*/ 9977684 w 12191696"/>
              <a:gd name="connsiteY37" fmla="*/ 341551 h 3278793"/>
              <a:gd name="connsiteX38" fmla="*/ 10255655 w 12191696"/>
              <a:gd name="connsiteY38" fmla="*/ 309673 h 3278793"/>
              <a:gd name="connsiteX39" fmla="*/ 10529968 w 12191696"/>
              <a:gd name="connsiteY39" fmla="*/ 276043 h 3278793"/>
              <a:gd name="connsiteX40" fmla="*/ 10807939 w 12191696"/>
              <a:gd name="connsiteY40" fmla="*/ 236809 h 3278793"/>
              <a:gd name="connsiteX41" fmla="*/ 11084690 w 12191696"/>
              <a:gd name="connsiteY41" fmla="*/ 194772 h 3278793"/>
              <a:gd name="connsiteX42" fmla="*/ 11362661 w 12191696"/>
              <a:gd name="connsiteY42" fmla="*/ 153085 h 3278793"/>
              <a:gd name="connsiteX43" fmla="*/ 11639412 w 12191696"/>
              <a:gd name="connsiteY43" fmla="*/ 104392 h 3278793"/>
              <a:gd name="connsiteX44" fmla="*/ 11914945 w 12191696"/>
              <a:gd name="connsiteY44" fmla="*/ 54648 h 3278793"/>
              <a:gd name="connsiteX45" fmla="*/ 12191696 w 12191696"/>
              <a:gd name="connsiteY45" fmla="*/ 2452 h 3278793"/>
              <a:gd name="connsiteX46" fmla="*/ 12191696 w 12191696"/>
              <a:gd name="connsiteY46" fmla="*/ 2802467 h 3278793"/>
              <a:gd name="connsiteX47" fmla="*/ 12191695 w 12191696"/>
              <a:gd name="connsiteY47" fmla="*/ 2802467 h 3278793"/>
              <a:gd name="connsiteX48" fmla="*/ 12191695 w 12191696"/>
              <a:gd name="connsiteY48" fmla="*/ 3278793 h 3278793"/>
              <a:gd name="connsiteX49" fmla="*/ 0 w 12191696"/>
              <a:gd name="connsiteY49" fmla="*/ 3278793 h 3278793"/>
              <a:gd name="connsiteX50" fmla="*/ 0 w 12191696"/>
              <a:gd name="connsiteY50" fmla="*/ 2134639 h 3278793"/>
              <a:gd name="connsiteX51" fmla="*/ 1 w 12191696"/>
              <a:gd name="connsiteY51" fmla="*/ 2134639 h 327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278793">
                <a:moveTo>
                  <a:pt x="1" y="0"/>
                </a:moveTo>
                <a:lnTo>
                  <a:pt x="71932" y="12261"/>
                </a:lnTo>
                <a:lnTo>
                  <a:pt x="282849" y="48343"/>
                </a:lnTo>
                <a:lnTo>
                  <a:pt x="436464" y="73565"/>
                </a:lnTo>
                <a:lnTo>
                  <a:pt x="619339" y="100188"/>
                </a:lnTo>
                <a:lnTo>
                  <a:pt x="836351" y="132066"/>
                </a:lnTo>
                <a:lnTo>
                  <a:pt x="1076528" y="165696"/>
                </a:lnTo>
                <a:lnTo>
                  <a:pt x="1347183"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802467"/>
                </a:lnTo>
                <a:lnTo>
                  <a:pt x="12191695" y="2802467"/>
                </a:lnTo>
                <a:lnTo>
                  <a:pt x="12191695" y="3278793"/>
                </a:lnTo>
                <a:lnTo>
                  <a:pt x="0" y="3278793"/>
                </a:lnTo>
                <a:lnTo>
                  <a:pt x="0" y="2134639"/>
                </a:lnTo>
                <a:lnTo>
                  <a:pt x="1" y="2134639"/>
                </a:lnTo>
                <a:close/>
              </a:path>
            </a:pathLst>
          </a:custGeom>
          <a:ln>
            <a:noFill/>
          </a:ln>
        </p:spPr>
        <p:style>
          <a:lnRef idx="0">
            <a:scrgbClr r="0" g="0" b="0"/>
          </a:lnRef>
          <a:fillRef idx="1003">
            <a:schemeClr val="dk2"/>
          </a:fillRef>
          <a:effectRef idx="0">
            <a:scrgbClr r="0" g="0" b="0"/>
          </a:effectRef>
          <a:fontRef idx="major"/>
        </p:style>
        <p:txBody>
          <a:bodyPr/>
          <a:lstStyle/>
          <a:p>
            <a:endParaRPr lang="en-US"/>
          </a:p>
        </p:txBody>
      </p:sp>
      <p:sp>
        <p:nvSpPr>
          <p:cNvPr id="2" name="Title 1">
            <a:extLst>
              <a:ext uri="{FF2B5EF4-FFF2-40B4-BE49-F238E27FC236}">
                <a16:creationId xmlns:a16="http://schemas.microsoft.com/office/drawing/2014/main" id="{3F76170E-9097-EC91-7B6C-D1D4B287757A}"/>
              </a:ext>
            </a:extLst>
          </p:cNvPr>
          <p:cNvSpPr>
            <a:spLocks noGrp="1"/>
          </p:cNvSpPr>
          <p:nvPr>
            <p:ph type="title"/>
          </p:nvPr>
        </p:nvSpPr>
        <p:spPr>
          <a:xfrm>
            <a:off x="226243" y="4371849"/>
            <a:ext cx="11726945" cy="1350523"/>
          </a:xfrm>
        </p:spPr>
        <p:txBody>
          <a:bodyPr vert="horz" lIns="91440" tIns="45720" rIns="91440" bIns="45720" rtlCol="0" anchor="b">
            <a:normAutofit/>
          </a:bodyPr>
          <a:lstStyle/>
          <a:p>
            <a:pPr algn="ctr"/>
            <a:r>
              <a:rPr lang="en-US" sz="4000" b="0" i="0" kern="1200" dirty="0">
                <a:solidFill>
                  <a:srgbClr val="EBEBEB"/>
                </a:solidFill>
                <a:latin typeface="+mj-lt"/>
                <a:ea typeface="+mj-ea"/>
                <a:cs typeface="+mj-cs"/>
              </a:rPr>
              <a:t>After you Sign In, it will look like this </a:t>
            </a:r>
          </a:p>
        </p:txBody>
      </p:sp>
      <p:sp>
        <p:nvSpPr>
          <p:cNvPr id="27" name="Freeform 16">
            <a:extLst>
              <a:ext uri="{FF2B5EF4-FFF2-40B4-BE49-F238E27FC236}">
                <a16:creationId xmlns:a16="http://schemas.microsoft.com/office/drawing/2014/main" id="{7DE548AA-7E1A-497C-8B79-C74F42ACF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40" y="328001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149473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AE374-F5E2-3FFE-8110-91676F9089BF}"/>
              </a:ext>
            </a:extLst>
          </p:cNvPr>
          <p:cNvSpPr>
            <a:spLocks noGrp="1"/>
          </p:cNvSpPr>
          <p:nvPr>
            <p:ph type="title"/>
          </p:nvPr>
        </p:nvSpPr>
        <p:spPr>
          <a:xfrm>
            <a:off x="8218190" y="1313075"/>
            <a:ext cx="3352375" cy="4611256"/>
          </a:xfrm>
        </p:spPr>
        <p:txBody>
          <a:bodyPr vert="horz" lIns="91440" tIns="45720" rIns="91440" bIns="45720" rtlCol="0" anchor="b">
            <a:noAutofit/>
          </a:bodyPr>
          <a:lstStyle/>
          <a:p>
            <a:pPr algn="ctr"/>
            <a:r>
              <a:rPr lang="en-US" sz="7200" b="1" i="0" kern="1200" dirty="0">
                <a:solidFill>
                  <a:srgbClr val="EBEBEB"/>
                </a:solidFill>
                <a:latin typeface="+mj-lt"/>
                <a:ea typeface="+mj-ea"/>
                <a:cs typeface="+mj-cs"/>
              </a:rPr>
              <a:t>Create a Post</a:t>
            </a:r>
            <a:br>
              <a:rPr lang="en-US" sz="7200" b="1" i="0" kern="1200" dirty="0">
                <a:solidFill>
                  <a:srgbClr val="EBEBEB"/>
                </a:solidFill>
                <a:latin typeface="+mj-lt"/>
                <a:ea typeface="+mj-ea"/>
                <a:cs typeface="+mj-cs"/>
              </a:rPr>
            </a:br>
            <a:br>
              <a:rPr lang="en-US" sz="7200" b="1" i="0" kern="1200" dirty="0">
                <a:solidFill>
                  <a:srgbClr val="EBEBEB"/>
                </a:solidFill>
                <a:latin typeface="+mj-lt"/>
                <a:ea typeface="+mj-ea"/>
                <a:cs typeface="+mj-cs"/>
              </a:rPr>
            </a:br>
            <a:r>
              <a:rPr lang="en-US" sz="2000" b="0" i="0" kern="1200" dirty="0">
                <a:solidFill>
                  <a:srgbClr val="EBEBEB"/>
                </a:solidFill>
                <a:latin typeface="+mj-lt"/>
                <a:ea typeface="+mj-ea"/>
                <a:cs typeface="+mj-cs"/>
              </a:rPr>
              <a:t>stating Your agency’s name is signed in and ready to begin the exercise</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809A80FE-ADDB-9EBA-B693-D2249A488702}"/>
              </a:ext>
            </a:extLst>
          </p:cNvPr>
          <p:cNvPicPr>
            <a:picLocks noChangeAspect="1"/>
          </p:cNvPicPr>
          <p:nvPr/>
        </p:nvPicPr>
        <p:blipFill>
          <a:blip r:embed="rId6"/>
          <a:stretch>
            <a:fillRect/>
          </a:stretch>
        </p:blipFill>
        <p:spPr>
          <a:xfrm>
            <a:off x="763588" y="77397"/>
            <a:ext cx="5631705" cy="6759981"/>
          </a:xfrm>
          <a:prstGeom prst="rect">
            <a:avLst/>
          </a:prstGeom>
          <a:effectLst/>
        </p:spPr>
      </p:pic>
    </p:spTree>
    <p:extLst>
      <p:ext uri="{BB962C8B-B14F-4D97-AF65-F5344CB8AC3E}">
        <p14:creationId xmlns:p14="http://schemas.microsoft.com/office/powerpoint/2010/main" val="226292320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195B3-DCD7-3F5E-0FDF-173CFBF8FD79}"/>
              </a:ext>
            </a:extLst>
          </p:cNvPr>
          <p:cNvSpPr>
            <a:spLocks noGrp="1"/>
          </p:cNvSpPr>
          <p:nvPr>
            <p:ph type="title"/>
          </p:nvPr>
        </p:nvSpPr>
        <p:spPr>
          <a:xfrm>
            <a:off x="8218190" y="1895746"/>
            <a:ext cx="3352375" cy="3066507"/>
          </a:xfrm>
        </p:spPr>
        <p:txBody>
          <a:bodyPr vert="horz" lIns="91440" tIns="45720" rIns="91440" bIns="45720" rtlCol="0" anchor="b">
            <a:normAutofit fontScale="90000"/>
          </a:bodyPr>
          <a:lstStyle/>
          <a:p>
            <a:pPr algn="ctr"/>
            <a:r>
              <a:rPr lang="en-US" sz="5400" b="1" i="0" kern="1200" dirty="0">
                <a:solidFill>
                  <a:srgbClr val="EBEBEB"/>
                </a:solidFill>
                <a:latin typeface="+mj-lt"/>
                <a:ea typeface="+mj-ea"/>
                <a:cs typeface="+mj-cs"/>
              </a:rPr>
              <a:t>Begin Here to create a post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FA024FF7-0E32-7BAD-12CD-35AD01A8AD5C}"/>
              </a:ext>
            </a:extLst>
          </p:cNvPr>
          <p:cNvPicPr>
            <a:picLocks noChangeAspect="1"/>
          </p:cNvPicPr>
          <p:nvPr/>
        </p:nvPicPr>
        <p:blipFill>
          <a:blip r:embed="rId6"/>
          <a:stretch>
            <a:fillRect/>
          </a:stretch>
        </p:blipFill>
        <p:spPr>
          <a:xfrm>
            <a:off x="1027258" y="56280"/>
            <a:ext cx="4986232" cy="6858000"/>
          </a:xfrm>
          <a:prstGeom prst="rect">
            <a:avLst/>
          </a:prstGeom>
          <a:effectLst/>
        </p:spPr>
      </p:pic>
    </p:spTree>
    <p:extLst>
      <p:ext uri="{BB962C8B-B14F-4D97-AF65-F5344CB8AC3E}">
        <p14:creationId xmlns:p14="http://schemas.microsoft.com/office/powerpoint/2010/main" val="51928222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FCDC0-266A-4BEE-37DA-3ABC6AF577C4}"/>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gn="ctr"/>
            <a:r>
              <a:rPr lang="en-US" sz="5400" b="1" i="0" kern="1200" dirty="0">
                <a:solidFill>
                  <a:srgbClr val="EBEBEB"/>
                </a:solidFill>
                <a:latin typeface="+mj-lt"/>
                <a:ea typeface="+mj-ea"/>
                <a:cs typeface="+mj-cs"/>
              </a:rPr>
              <a:t>Click the Blue Button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B21499F8-029D-4DF4-7F64-705F03CC465B}"/>
              </a:ext>
            </a:extLst>
          </p:cNvPr>
          <p:cNvPicPr>
            <a:picLocks noChangeAspect="1"/>
          </p:cNvPicPr>
          <p:nvPr/>
        </p:nvPicPr>
        <p:blipFill>
          <a:blip r:embed="rId6"/>
          <a:stretch>
            <a:fillRect/>
          </a:stretch>
        </p:blipFill>
        <p:spPr>
          <a:xfrm>
            <a:off x="193270" y="532673"/>
            <a:ext cx="7409661" cy="6063199"/>
          </a:xfrm>
          <a:prstGeom prst="rect">
            <a:avLst/>
          </a:prstGeom>
        </p:spPr>
      </p:pic>
    </p:spTree>
    <p:extLst>
      <p:ext uri="{BB962C8B-B14F-4D97-AF65-F5344CB8AC3E}">
        <p14:creationId xmlns:p14="http://schemas.microsoft.com/office/powerpoint/2010/main" val="217633233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7FC4E9E4-2D62-F409-FF94-7C18D3C05DFC}"/>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6000" b="1" dirty="0">
                <a:solidFill>
                  <a:srgbClr val="FFFFFF"/>
                </a:solidFill>
                <a:latin typeface="Aharoni" panose="02010803020104030203" pitchFamily="2" charset="-79"/>
                <a:cs typeface="Aharoni" panose="02010803020104030203" pitchFamily="2" charset="-79"/>
              </a:rPr>
              <a:t>MRSE</a:t>
            </a:r>
            <a:r>
              <a:rPr lang="en-US" sz="6000" dirty="0">
                <a:solidFill>
                  <a:srgbClr val="FFFFFF"/>
                </a:solidFill>
                <a:latin typeface="Aharoni" panose="02010803020104030203" pitchFamily="2" charset="-79"/>
                <a:cs typeface="Aharoni" panose="02010803020104030203" pitchFamily="2" charset="-79"/>
              </a:rPr>
              <a:t> </a:t>
            </a:r>
            <a:br>
              <a:rPr lang="en-US" sz="2900" dirty="0">
                <a:solidFill>
                  <a:srgbClr val="FFFFFF"/>
                </a:solidFill>
                <a:latin typeface="Aharoni" panose="02010803020104030203" pitchFamily="2" charset="-79"/>
                <a:cs typeface="Aharoni" panose="02010803020104030203" pitchFamily="2" charset="-79"/>
              </a:rPr>
            </a:br>
            <a:r>
              <a:rPr lang="en-US" sz="2900" dirty="0">
                <a:solidFill>
                  <a:srgbClr val="FFFFFF"/>
                </a:solidFill>
                <a:latin typeface="Aharoni" panose="02010803020104030203" pitchFamily="2" charset="-79"/>
                <a:cs typeface="Aharoni" panose="02010803020104030203" pitchFamily="2" charset="-79"/>
              </a:rPr>
              <a:t>stands for Medical Response and Surge Exercise</a:t>
            </a:r>
          </a:p>
        </p:txBody>
      </p:sp>
      <p:sp>
        <p:nvSpPr>
          <p:cNvPr id="3" name="Content Placeholder 2">
            <a:extLst>
              <a:ext uri="{FF2B5EF4-FFF2-40B4-BE49-F238E27FC236}">
                <a16:creationId xmlns:a16="http://schemas.microsoft.com/office/drawing/2014/main" id="{B201BF3E-B8FF-BFA2-C731-585D21803524}"/>
              </a:ext>
            </a:extLst>
          </p:cNvPr>
          <p:cNvSpPr>
            <a:spLocks noGrp="1"/>
          </p:cNvSpPr>
          <p:nvPr>
            <p:ph idx="1"/>
          </p:nvPr>
        </p:nvSpPr>
        <p:spPr>
          <a:xfrm>
            <a:off x="1103312" y="2763520"/>
            <a:ext cx="8946541" cy="3484879"/>
          </a:xfrm>
        </p:spPr>
        <p:txBody>
          <a:bodyPr>
            <a:normAutofit/>
          </a:bodyPr>
          <a:lstStyle/>
          <a:p>
            <a:pPr>
              <a:lnSpc>
                <a:spcPct val="90000"/>
              </a:lnSpc>
            </a:pPr>
            <a:r>
              <a:rPr lang="en-US" dirty="0"/>
              <a:t>The US Department of Health and Human Service (HHS) Administration for Strategic Preparedness and Response (ASPR) created the MRSE to assist jurisdictions, Healthcare coalitions like ours, and key response organizations with evaluating our current ability to effectively respond to an emergency when there is a significant patient surge. </a:t>
            </a:r>
            <a:endParaRPr lang="en-US"/>
          </a:p>
          <a:p>
            <a:pPr marL="0" indent="0">
              <a:lnSpc>
                <a:spcPct val="90000"/>
              </a:lnSpc>
              <a:buNone/>
            </a:pPr>
            <a:endParaRPr lang="en-US"/>
          </a:p>
          <a:p>
            <a:pPr>
              <a:lnSpc>
                <a:spcPct val="90000"/>
              </a:lnSpc>
            </a:pPr>
            <a:r>
              <a:rPr lang="en-US" dirty="0"/>
              <a:t>The MRSE is a functional exercise. HSEEP describes functional exercises as an operations-based exercise designed to test and evaluate capabilities and functions while in a realistic, real-time environment. There will be NO MOVEMENT of patients or resources. </a:t>
            </a:r>
            <a:endParaRPr lang="en-US"/>
          </a:p>
        </p:txBody>
      </p:sp>
    </p:spTree>
    <p:extLst>
      <p:ext uri="{BB962C8B-B14F-4D97-AF65-F5344CB8AC3E}">
        <p14:creationId xmlns:p14="http://schemas.microsoft.com/office/powerpoint/2010/main" val="17965227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9283A-EF39-19D5-B32B-F4375F9D86DC}"/>
              </a:ext>
            </a:extLst>
          </p:cNvPr>
          <p:cNvSpPr>
            <a:spLocks noGrp="1"/>
          </p:cNvSpPr>
          <p:nvPr>
            <p:ph type="title"/>
          </p:nvPr>
        </p:nvSpPr>
        <p:spPr>
          <a:xfrm>
            <a:off x="7861955" y="1690843"/>
            <a:ext cx="3928489" cy="3855720"/>
          </a:xfrm>
        </p:spPr>
        <p:txBody>
          <a:bodyPr vert="horz" lIns="91440" tIns="45720" rIns="91440" bIns="45720" rtlCol="0" anchor="b">
            <a:normAutofit fontScale="90000"/>
          </a:bodyPr>
          <a:lstStyle/>
          <a:p>
            <a:r>
              <a:rPr lang="en-US" sz="4000" b="1" dirty="0">
                <a:solidFill>
                  <a:srgbClr val="EBEBEB"/>
                </a:solidFill>
              </a:rPr>
              <a:t>~</a:t>
            </a:r>
            <a:r>
              <a:rPr lang="en-US" sz="3200" b="1" dirty="0">
                <a:solidFill>
                  <a:srgbClr val="EBEBEB"/>
                </a:solidFill>
              </a:rPr>
              <a:t> Complete the form </a:t>
            </a:r>
            <a:br>
              <a:rPr lang="en-US" sz="3200" b="1" dirty="0">
                <a:solidFill>
                  <a:srgbClr val="EBEBEB"/>
                </a:solidFill>
              </a:rPr>
            </a:br>
            <a:br>
              <a:rPr lang="en-US" sz="3200" b="1" dirty="0">
                <a:solidFill>
                  <a:srgbClr val="EBEBEB"/>
                </a:solidFill>
              </a:rPr>
            </a:br>
            <a:br>
              <a:rPr lang="en-US" sz="3200" b="1" dirty="0">
                <a:solidFill>
                  <a:srgbClr val="EBEBEB"/>
                </a:solidFill>
              </a:rPr>
            </a:br>
            <a:r>
              <a:rPr lang="en-US" sz="4000" b="1" dirty="0">
                <a:solidFill>
                  <a:srgbClr val="EBEBEB"/>
                </a:solidFill>
              </a:rPr>
              <a:t>~</a:t>
            </a:r>
            <a:r>
              <a:rPr lang="en-US" sz="3200" b="1" dirty="0">
                <a:solidFill>
                  <a:srgbClr val="EBEBEB"/>
                </a:solidFill>
              </a:rPr>
              <a:t> Check the box</a:t>
            </a:r>
            <a:br>
              <a:rPr lang="en-US" sz="3200" b="1" dirty="0">
                <a:solidFill>
                  <a:srgbClr val="EBEBEB"/>
                </a:solidFill>
              </a:rPr>
            </a:br>
            <a:br>
              <a:rPr lang="en-US" sz="3200" b="1" dirty="0">
                <a:solidFill>
                  <a:srgbClr val="EBEBEB"/>
                </a:solidFill>
              </a:rPr>
            </a:br>
            <a:r>
              <a:rPr lang="en-US" sz="3200" b="1" dirty="0">
                <a:solidFill>
                  <a:srgbClr val="EBEBEB"/>
                </a:solidFill>
              </a:rPr>
              <a:t> </a:t>
            </a:r>
            <a:br>
              <a:rPr lang="en-US" sz="3200" b="1" dirty="0">
                <a:solidFill>
                  <a:srgbClr val="EBEBEB"/>
                </a:solidFill>
              </a:rPr>
            </a:br>
            <a:r>
              <a:rPr lang="en-US" sz="3600" b="1" dirty="0">
                <a:solidFill>
                  <a:srgbClr val="EBEBEB"/>
                </a:solidFill>
              </a:rPr>
              <a:t>~</a:t>
            </a:r>
            <a:r>
              <a:rPr lang="en-US" sz="3200" b="1" dirty="0">
                <a:solidFill>
                  <a:srgbClr val="EBEBEB"/>
                </a:solidFill>
              </a:rPr>
              <a:t> Click Save</a:t>
            </a: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0C349A60-7FAD-C574-B2FD-66FA3F7F2779}"/>
              </a:ext>
            </a:extLst>
          </p:cNvPr>
          <p:cNvPicPr>
            <a:picLocks noChangeAspect="1"/>
          </p:cNvPicPr>
          <p:nvPr/>
        </p:nvPicPr>
        <p:blipFill>
          <a:blip r:embed="rId7"/>
          <a:srcRect l="3821" r="2" b="2"/>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58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A62FD5C3-0E2E-603C-F3FA-3254D83B476C}"/>
              </a:ext>
            </a:extLst>
          </p:cNvPr>
          <p:cNvPicPr>
            <a:picLocks noChangeAspect="1"/>
          </p:cNvPicPr>
          <p:nvPr/>
        </p:nvPicPr>
        <p:blipFill>
          <a:blip r:embed="rId7"/>
          <a:srcRect r="-1" b="34115"/>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37CAB-08C4-346C-175D-4A1E82C81119}"/>
              </a:ext>
            </a:extLst>
          </p:cNvPr>
          <p:cNvSpPr>
            <a:spLocks noGrp="1"/>
          </p:cNvSpPr>
          <p:nvPr>
            <p:ph type="title"/>
          </p:nvPr>
        </p:nvSpPr>
        <p:spPr>
          <a:xfrm>
            <a:off x="892047" y="4718462"/>
            <a:ext cx="10407602" cy="1702524"/>
          </a:xfrm>
        </p:spPr>
        <p:txBody>
          <a:bodyPr vert="horz" lIns="91440" tIns="45720" rIns="91440" bIns="45720" rtlCol="0" anchor="b">
            <a:normAutofit/>
          </a:bodyPr>
          <a:lstStyle/>
          <a:p>
            <a:r>
              <a:rPr lang="en-US" sz="4800" b="1" dirty="0">
                <a:solidFill>
                  <a:srgbClr val="EBEBEB"/>
                </a:solidFill>
              </a:rPr>
              <a:t>You’re still on the Event Reporting Activity Log Board </a:t>
            </a:r>
          </a:p>
        </p:txBody>
      </p:sp>
    </p:spTree>
    <p:extLst>
      <p:ext uri="{BB962C8B-B14F-4D97-AF65-F5344CB8AC3E}">
        <p14:creationId xmlns:p14="http://schemas.microsoft.com/office/powerpoint/2010/main" val="275420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6A749-1B3E-69CE-5110-D0B21C4B598F}"/>
              </a:ext>
            </a:extLst>
          </p:cNvPr>
          <p:cNvSpPr>
            <a:spLocks noGrp="1"/>
          </p:cNvSpPr>
          <p:nvPr>
            <p:ph type="title"/>
          </p:nvPr>
        </p:nvSpPr>
        <p:spPr>
          <a:xfrm>
            <a:off x="8174161" y="1049360"/>
            <a:ext cx="3352375" cy="5046640"/>
          </a:xfrm>
        </p:spPr>
        <p:txBody>
          <a:bodyPr vert="horz" lIns="91440" tIns="45720" rIns="91440" bIns="45720" rtlCol="0" anchor="b">
            <a:normAutofit/>
          </a:bodyPr>
          <a:lstStyle/>
          <a:p>
            <a:r>
              <a:rPr lang="en-US" sz="3600" b="1" i="0" kern="1200" dirty="0">
                <a:solidFill>
                  <a:srgbClr val="EBEBEB"/>
                </a:solidFill>
                <a:latin typeface="+mj-lt"/>
                <a:ea typeface="+mj-ea"/>
                <a:cs typeface="+mj-cs"/>
              </a:rPr>
              <a:t>Back to Hamburger Menu </a:t>
            </a:r>
            <a:br>
              <a:rPr lang="en-US" sz="3600" b="1" i="0" kern="1200" dirty="0">
                <a:solidFill>
                  <a:srgbClr val="EBEBEB"/>
                </a:solidFill>
                <a:latin typeface="+mj-lt"/>
                <a:ea typeface="+mj-ea"/>
                <a:cs typeface="+mj-cs"/>
              </a:rPr>
            </a:br>
            <a:br>
              <a:rPr lang="en-US" sz="3600" b="1" i="0" kern="1200" dirty="0">
                <a:solidFill>
                  <a:srgbClr val="EBEBEB"/>
                </a:solidFill>
                <a:latin typeface="+mj-lt"/>
                <a:ea typeface="+mj-ea"/>
                <a:cs typeface="+mj-cs"/>
              </a:rPr>
            </a:br>
            <a:r>
              <a:rPr lang="en-US" sz="3600" b="1" dirty="0">
                <a:solidFill>
                  <a:srgbClr val="EBEBEB"/>
                </a:solidFill>
              </a:rPr>
              <a:t>C</a:t>
            </a:r>
            <a:r>
              <a:rPr lang="en-US" sz="3600" b="1" i="0" kern="1200" dirty="0">
                <a:solidFill>
                  <a:srgbClr val="EBEBEB"/>
                </a:solidFill>
                <a:latin typeface="+mj-lt"/>
                <a:ea typeface="+mj-ea"/>
                <a:cs typeface="+mj-cs"/>
              </a:rPr>
              <a:t>lick Event Reporting Significant Events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DCA5884D-2827-0261-A4C7-750A16082C47}"/>
              </a:ext>
            </a:extLst>
          </p:cNvPr>
          <p:cNvPicPr>
            <a:picLocks noChangeAspect="1"/>
          </p:cNvPicPr>
          <p:nvPr/>
        </p:nvPicPr>
        <p:blipFill>
          <a:blip r:embed="rId6"/>
          <a:stretch>
            <a:fillRect/>
          </a:stretch>
        </p:blipFill>
        <p:spPr>
          <a:xfrm>
            <a:off x="1207008" y="305205"/>
            <a:ext cx="4581499" cy="6341177"/>
          </a:xfrm>
          <a:prstGeom prst="rect">
            <a:avLst/>
          </a:prstGeom>
          <a:effectLst/>
        </p:spPr>
      </p:pic>
    </p:spTree>
    <p:extLst>
      <p:ext uri="{BB962C8B-B14F-4D97-AF65-F5344CB8AC3E}">
        <p14:creationId xmlns:p14="http://schemas.microsoft.com/office/powerpoint/2010/main" val="76019767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42D32BF-70C2-0545-C675-574C9C3D5F5C}"/>
              </a:ext>
            </a:extLst>
          </p:cNvPr>
          <p:cNvPicPr>
            <a:picLocks noChangeAspect="1"/>
          </p:cNvPicPr>
          <p:nvPr/>
        </p:nvPicPr>
        <p:blipFill>
          <a:blip r:embed="rId6"/>
          <a:stretch>
            <a:fillRect/>
          </a:stretch>
        </p:blipFill>
        <p:spPr>
          <a:xfrm>
            <a:off x="1068388" y="56346"/>
            <a:ext cx="9252254" cy="3932208"/>
          </a:xfrm>
          <a:prstGeom prst="rect">
            <a:avLst/>
          </a:prstGeom>
          <a:effectLst/>
        </p:spPr>
      </p:pic>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8C280-0E61-BB7E-055D-82F46FBCF544}"/>
              </a:ext>
            </a:extLst>
          </p:cNvPr>
          <p:cNvSpPr>
            <a:spLocks noGrp="1"/>
          </p:cNvSpPr>
          <p:nvPr>
            <p:ph type="title"/>
          </p:nvPr>
        </p:nvSpPr>
        <p:spPr>
          <a:xfrm>
            <a:off x="636916" y="4854346"/>
            <a:ext cx="9149350" cy="868026"/>
          </a:xfrm>
        </p:spPr>
        <p:txBody>
          <a:bodyPr vert="horz" lIns="91440" tIns="45720" rIns="91440" bIns="45720" rtlCol="0" anchor="b">
            <a:normAutofit/>
          </a:bodyPr>
          <a:lstStyle/>
          <a:p>
            <a:pPr algn="ctr"/>
            <a:r>
              <a:rPr lang="en-US" sz="4800" b="1" i="0" kern="1200" dirty="0">
                <a:solidFill>
                  <a:srgbClr val="EBEBEB"/>
                </a:solidFill>
                <a:latin typeface="+mj-lt"/>
                <a:ea typeface="+mj-ea"/>
                <a:cs typeface="+mj-cs"/>
              </a:rPr>
              <a:t>What it looks like </a:t>
            </a:r>
          </a:p>
        </p:txBody>
      </p:sp>
    </p:spTree>
    <p:extLst>
      <p:ext uri="{BB962C8B-B14F-4D97-AF65-F5344CB8AC3E}">
        <p14:creationId xmlns:p14="http://schemas.microsoft.com/office/powerpoint/2010/main" val="299368075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2" name="Picture 71">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4" name="Oval 73">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6" name="Picture 75">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8" name="Picture 77">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0" name="Rectangle 79">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04A18C9-4CC7-DEC9-0C50-2BF2B8E9A8E8}"/>
              </a:ext>
            </a:extLst>
          </p:cNvPr>
          <p:cNvSpPr>
            <a:spLocks noGrp="1"/>
          </p:cNvSpPr>
          <p:nvPr>
            <p:ph type="title"/>
          </p:nvPr>
        </p:nvSpPr>
        <p:spPr>
          <a:xfrm>
            <a:off x="198971" y="4180822"/>
            <a:ext cx="5677573" cy="1684562"/>
          </a:xfrm>
        </p:spPr>
        <p:txBody>
          <a:bodyPr vert="horz" lIns="91440" tIns="45720" rIns="91440" bIns="45720" rtlCol="0" anchor="b">
            <a:noAutofit/>
          </a:bodyPr>
          <a:lstStyle/>
          <a:p>
            <a:pPr>
              <a:lnSpc>
                <a:spcPct val="90000"/>
              </a:lnSpc>
            </a:pPr>
            <a:r>
              <a:rPr lang="en-US" sz="9600" b="1" dirty="0"/>
              <a:t>Sign out</a:t>
            </a:r>
            <a:endParaRPr lang="en-US" sz="9600" dirty="0"/>
          </a:p>
        </p:txBody>
      </p:sp>
      <p:pic>
        <p:nvPicPr>
          <p:cNvPr id="6" name="Picture 5">
            <a:extLst>
              <a:ext uri="{FF2B5EF4-FFF2-40B4-BE49-F238E27FC236}">
                <a16:creationId xmlns:a16="http://schemas.microsoft.com/office/drawing/2014/main" id="{3A667734-C68E-B2FC-9371-B3AA7E99E005}"/>
              </a:ext>
            </a:extLst>
          </p:cNvPr>
          <p:cNvPicPr>
            <a:picLocks noChangeAspect="1"/>
          </p:cNvPicPr>
          <p:nvPr/>
        </p:nvPicPr>
        <p:blipFill>
          <a:blip r:embed="rId7"/>
          <a:srcRect t="7208"/>
          <a:stretch/>
        </p:blipFill>
        <p:spPr>
          <a:xfrm>
            <a:off x="6898082" y="1386038"/>
            <a:ext cx="4374752" cy="3637065"/>
          </a:xfrm>
          <a:prstGeom prst="rect">
            <a:avLst/>
          </a:prstGeom>
          <a:effectLst>
            <a:outerShdw blurRad="50800" dist="38100" dir="5400000" algn="t" rotWithShape="0">
              <a:prstClr val="black">
                <a:alpha val="43000"/>
              </a:prstClr>
            </a:outerShdw>
          </a:effectLst>
        </p:spPr>
      </p:pic>
      <p:pic>
        <p:nvPicPr>
          <p:cNvPr id="8" name="Picture 7">
            <a:extLst>
              <a:ext uri="{FF2B5EF4-FFF2-40B4-BE49-F238E27FC236}">
                <a16:creationId xmlns:a16="http://schemas.microsoft.com/office/drawing/2014/main" id="{1FB20645-53D8-09C7-BA89-2C9B32C4449E}"/>
              </a:ext>
            </a:extLst>
          </p:cNvPr>
          <p:cNvPicPr>
            <a:picLocks noChangeAspect="1"/>
          </p:cNvPicPr>
          <p:nvPr/>
        </p:nvPicPr>
        <p:blipFill>
          <a:blip r:embed="rId8"/>
          <a:srcRect r="79052"/>
          <a:stretch/>
        </p:blipFill>
        <p:spPr>
          <a:xfrm>
            <a:off x="27955" y="389259"/>
            <a:ext cx="6870127" cy="332816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947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9955-21C8-9BA3-1CDF-D8E20781C8D1}"/>
              </a:ext>
            </a:extLst>
          </p:cNvPr>
          <p:cNvSpPr>
            <a:spLocks noGrp="1"/>
          </p:cNvSpPr>
          <p:nvPr>
            <p:ph type="title"/>
          </p:nvPr>
        </p:nvSpPr>
        <p:spPr>
          <a:xfrm>
            <a:off x="1021322" y="1220521"/>
            <a:ext cx="9404723" cy="2286250"/>
          </a:xfrm>
        </p:spPr>
        <p:txBody>
          <a:bodyPr/>
          <a:lstStyle/>
          <a:p>
            <a:r>
              <a:rPr lang="en-US" sz="13000" b="1" dirty="0"/>
              <a:t>8:30 AM </a:t>
            </a:r>
            <a:br>
              <a:rPr lang="en-US" b="1" dirty="0"/>
            </a:br>
            <a:br>
              <a:rPr lang="en-US" b="1" dirty="0"/>
            </a:br>
            <a:endParaRPr lang="en-US" b="1" dirty="0"/>
          </a:p>
        </p:txBody>
      </p:sp>
      <p:sp>
        <p:nvSpPr>
          <p:cNvPr id="3" name="TextBox 2">
            <a:extLst>
              <a:ext uri="{FF2B5EF4-FFF2-40B4-BE49-F238E27FC236}">
                <a16:creationId xmlns:a16="http://schemas.microsoft.com/office/drawing/2014/main" id="{5302AA77-34BD-BF2F-2236-3EDBA4167B99}"/>
              </a:ext>
            </a:extLst>
          </p:cNvPr>
          <p:cNvSpPr txBox="1"/>
          <p:nvPr/>
        </p:nvSpPr>
        <p:spPr>
          <a:xfrm>
            <a:off x="1021322" y="3902696"/>
            <a:ext cx="9756742" cy="3046988"/>
          </a:xfrm>
          <a:prstGeom prst="rect">
            <a:avLst/>
          </a:prstGeom>
          <a:noFill/>
        </p:spPr>
        <p:txBody>
          <a:bodyPr wrap="square" rtlCol="0">
            <a:spAutoFit/>
          </a:bodyPr>
          <a:lstStyle/>
          <a:p>
            <a:r>
              <a:rPr lang="en-US" sz="6000" b="1" dirty="0"/>
              <a:t>Briefing on Zoom </a:t>
            </a:r>
          </a:p>
          <a:p>
            <a:pPr marL="0" marR="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effectLst/>
                <a:latin typeface="Aptos" panose="020B0004020202020204" pitchFamily="34" charset="0"/>
                <a:ea typeface="Aptos" panose="020B0004020202020204" pitchFamily="34" charset="0"/>
                <a:cs typeface="Aptos" panose="020B0004020202020204" pitchFamily="34" charset="0"/>
              </a:rPr>
              <a:t>Register </a:t>
            </a:r>
            <a:r>
              <a:rPr lang="en-US" sz="1800" b="1" dirty="0">
                <a:solidFill>
                  <a:srgbClr val="FFFF00"/>
                </a:solidFill>
                <a:effectLst/>
                <a:latin typeface="Aptos" panose="020B0004020202020204" pitchFamily="34" charset="0"/>
                <a:ea typeface="Aptos" panose="020B0004020202020204" pitchFamily="34" charset="0"/>
                <a:cs typeface="Aptos" panose="020B0004020202020204" pitchFamily="34" charset="0"/>
              </a:rPr>
              <a:t>in advance </a:t>
            </a:r>
            <a:r>
              <a:rPr lang="en-US" sz="1800" dirty="0">
                <a:effectLst/>
                <a:latin typeface="Aptos" panose="020B0004020202020204" pitchFamily="34" charset="0"/>
                <a:ea typeface="Aptos" panose="020B0004020202020204" pitchFamily="34" charset="0"/>
                <a:cs typeface="Aptos" panose="020B0004020202020204" pitchFamily="34" charset="0"/>
              </a:rPr>
              <a:t>for this meeting:</a:t>
            </a:r>
          </a:p>
          <a:p>
            <a:pPr marL="0" marR="0"/>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https://us06web.zoom.us/meeting/register/tZAtcuyhrj0qGdz0kb0IUMWGGsZ4FXGeQJx5</a:t>
            </a: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sz="6000" b="1" dirty="0"/>
          </a:p>
        </p:txBody>
      </p:sp>
    </p:spTree>
    <p:extLst>
      <p:ext uri="{BB962C8B-B14F-4D97-AF65-F5344CB8AC3E}">
        <p14:creationId xmlns:p14="http://schemas.microsoft.com/office/powerpoint/2010/main" val="67116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60ED-8016-EC36-4142-C6C4DC5D23F4}"/>
              </a:ext>
            </a:extLst>
          </p:cNvPr>
          <p:cNvSpPr>
            <a:spLocks noGrp="1"/>
          </p:cNvSpPr>
          <p:nvPr>
            <p:ph type="title"/>
          </p:nvPr>
        </p:nvSpPr>
        <p:spPr>
          <a:xfrm>
            <a:off x="232043" y="2526384"/>
            <a:ext cx="5507119" cy="2869468"/>
          </a:xfrm>
        </p:spPr>
        <p:txBody>
          <a:bodyPr>
            <a:noAutofit/>
          </a:bodyPr>
          <a:lstStyle/>
          <a:p>
            <a:pPr algn="ctr"/>
            <a:r>
              <a:rPr lang="en-US" sz="3200" b="1" dirty="0">
                <a:latin typeface="Aharoni" panose="02010803020104030203" pitchFamily="2" charset="-79"/>
                <a:cs typeface="Aharoni" panose="02010803020104030203" pitchFamily="2" charset="-79"/>
              </a:rPr>
              <a:t>Evaluator Forms</a:t>
            </a:r>
            <a:br>
              <a:rPr lang="en-US" sz="3200" b="1" dirty="0">
                <a:latin typeface="Aharoni" panose="02010803020104030203" pitchFamily="2" charset="-79"/>
                <a:cs typeface="Aharoni" panose="02010803020104030203" pitchFamily="2" charset="-79"/>
              </a:rPr>
            </a:br>
            <a:r>
              <a:rPr lang="en-US" sz="3200" b="1" dirty="0">
                <a:latin typeface="Aharoni" panose="02010803020104030203" pitchFamily="2" charset="-79"/>
                <a:cs typeface="Aharoni" panose="02010803020104030203" pitchFamily="2" charset="-79"/>
              </a:rPr>
              <a:t>Same Day</a:t>
            </a:r>
            <a:br>
              <a:rPr lang="en-US" sz="3200" b="1" dirty="0">
                <a:latin typeface="Aharoni" panose="02010803020104030203" pitchFamily="2" charset="-79"/>
                <a:cs typeface="Aharoni" panose="02010803020104030203" pitchFamily="2" charset="-79"/>
              </a:rPr>
            </a:br>
            <a:r>
              <a:rPr lang="en-US" sz="3200" b="1" dirty="0">
                <a:latin typeface="Aharoni" panose="02010803020104030203" pitchFamily="2" charset="-79"/>
                <a:cs typeface="Aharoni" panose="02010803020104030203" pitchFamily="2" charset="-79"/>
              </a:rPr>
              <a:t>      but no later than </a:t>
            </a:r>
            <a:r>
              <a:rPr lang="en-US" sz="4800" b="1" dirty="0">
                <a:latin typeface="Aharoni" panose="02010803020104030203" pitchFamily="2" charset="-79"/>
                <a:cs typeface="Aharoni" panose="02010803020104030203" pitchFamily="2" charset="-79"/>
              </a:rPr>
              <a:t>		</a:t>
            </a:r>
            <a:br>
              <a:rPr lang="en-US" sz="4800" b="1" dirty="0">
                <a:latin typeface="Aharoni" panose="02010803020104030203" pitchFamily="2" charset="-79"/>
                <a:cs typeface="Aharoni" panose="02010803020104030203" pitchFamily="2" charset="-79"/>
              </a:rPr>
            </a:br>
            <a:r>
              <a:rPr lang="en-US" sz="4800" b="1" dirty="0">
                <a:solidFill>
                  <a:srgbClr val="FFFF00"/>
                </a:solidFill>
                <a:latin typeface="Aharoni" panose="02010803020104030203" pitchFamily="2" charset="-79"/>
                <a:cs typeface="Aharoni" panose="02010803020104030203" pitchFamily="2" charset="-79"/>
              </a:rPr>
              <a:t>Friday, March 28th</a:t>
            </a:r>
          </a:p>
        </p:txBody>
      </p:sp>
      <p:pic>
        <p:nvPicPr>
          <p:cNvPr id="10" name="Picture Placeholder 9">
            <a:extLst>
              <a:ext uri="{FF2B5EF4-FFF2-40B4-BE49-F238E27FC236}">
                <a16:creationId xmlns:a16="http://schemas.microsoft.com/office/drawing/2014/main" id="{AE83D4A9-9478-C7B6-7D36-984C5EF6257B}"/>
              </a:ext>
            </a:extLst>
          </p:cNvPr>
          <p:cNvPicPr>
            <a:picLocks noGrp="1" noChangeAspect="1"/>
          </p:cNvPicPr>
          <p:nvPr>
            <p:ph type="pic" idx="1"/>
          </p:nvPr>
        </p:nvPicPr>
        <p:blipFill>
          <a:blip r:embed="rId2"/>
          <a:srcRect l="7538" r="7538"/>
          <a:stretch/>
        </p:blipFill>
        <p:spPr>
          <a:xfrm>
            <a:off x="6629400" y="1143000"/>
            <a:ext cx="3605645" cy="4572000"/>
          </a:xfrm>
        </p:spPr>
      </p:pic>
      <p:pic>
        <p:nvPicPr>
          <p:cNvPr id="12" name="Picture 11">
            <a:extLst>
              <a:ext uri="{FF2B5EF4-FFF2-40B4-BE49-F238E27FC236}">
                <a16:creationId xmlns:a16="http://schemas.microsoft.com/office/drawing/2014/main" id="{AD8F737D-8CB7-2ED9-973A-A0ED68AB9CDB}"/>
              </a:ext>
            </a:extLst>
          </p:cNvPr>
          <p:cNvPicPr>
            <a:picLocks noChangeAspect="1"/>
          </p:cNvPicPr>
          <p:nvPr/>
        </p:nvPicPr>
        <p:blipFill>
          <a:blip r:embed="rId3"/>
          <a:stretch>
            <a:fillRect/>
          </a:stretch>
        </p:blipFill>
        <p:spPr>
          <a:xfrm>
            <a:off x="1461551" y="591668"/>
            <a:ext cx="3048104" cy="1733609"/>
          </a:xfrm>
          <a:prstGeom prst="rect">
            <a:avLst/>
          </a:prstGeom>
        </p:spPr>
      </p:pic>
    </p:spTree>
    <p:extLst>
      <p:ext uri="{BB962C8B-B14F-4D97-AF65-F5344CB8AC3E}">
        <p14:creationId xmlns:p14="http://schemas.microsoft.com/office/powerpoint/2010/main" val="295759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BEFC-AE63-674B-5097-29FBDF067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69EE7-2445-46EE-2057-841563A377F2}"/>
              </a:ext>
            </a:extLst>
          </p:cNvPr>
          <p:cNvSpPr>
            <a:spLocks noGrp="1"/>
          </p:cNvSpPr>
          <p:nvPr>
            <p:ph type="title"/>
          </p:nvPr>
        </p:nvSpPr>
        <p:spPr>
          <a:xfrm>
            <a:off x="1021322" y="1220521"/>
            <a:ext cx="9404723" cy="2286250"/>
          </a:xfrm>
        </p:spPr>
        <p:txBody>
          <a:bodyPr/>
          <a:lstStyle/>
          <a:p>
            <a:r>
              <a:rPr lang="en-US" sz="13000" b="1" dirty="0"/>
              <a:t>Noon</a:t>
            </a:r>
            <a:br>
              <a:rPr lang="en-US" b="1" dirty="0"/>
            </a:br>
            <a:br>
              <a:rPr lang="en-US" b="1" dirty="0"/>
            </a:br>
            <a:endParaRPr lang="en-US" b="1" dirty="0"/>
          </a:p>
        </p:txBody>
      </p:sp>
      <p:sp>
        <p:nvSpPr>
          <p:cNvPr id="3" name="TextBox 2">
            <a:extLst>
              <a:ext uri="{FF2B5EF4-FFF2-40B4-BE49-F238E27FC236}">
                <a16:creationId xmlns:a16="http://schemas.microsoft.com/office/drawing/2014/main" id="{207F72D2-5CE2-77B7-2AF2-6FF729B37120}"/>
              </a:ext>
            </a:extLst>
          </p:cNvPr>
          <p:cNvSpPr txBox="1"/>
          <p:nvPr/>
        </p:nvSpPr>
        <p:spPr>
          <a:xfrm>
            <a:off x="1021322" y="3902696"/>
            <a:ext cx="9756742" cy="3046988"/>
          </a:xfrm>
          <a:prstGeom prst="rect">
            <a:avLst/>
          </a:prstGeom>
          <a:noFill/>
        </p:spPr>
        <p:txBody>
          <a:bodyPr wrap="square" rtlCol="0">
            <a:spAutoFit/>
          </a:bodyPr>
          <a:lstStyle/>
          <a:p>
            <a:r>
              <a:rPr lang="en-US" sz="6000" b="1" dirty="0"/>
              <a:t>Hotwash on Zoom </a:t>
            </a:r>
          </a:p>
          <a:p>
            <a:pPr marL="0" marR="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effectLst/>
                <a:latin typeface="Aptos" panose="020B0004020202020204" pitchFamily="34" charset="0"/>
                <a:ea typeface="Aptos" panose="020B0004020202020204" pitchFamily="34" charset="0"/>
                <a:cs typeface="Aptos" panose="020B0004020202020204" pitchFamily="34" charset="0"/>
              </a:rPr>
              <a:t>Register </a:t>
            </a:r>
            <a:r>
              <a:rPr lang="en-US" sz="1800" b="1" dirty="0">
                <a:solidFill>
                  <a:srgbClr val="FFFF00"/>
                </a:solidFill>
                <a:effectLst/>
                <a:latin typeface="Aptos" panose="020B0004020202020204" pitchFamily="34" charset="0"/>
                <a:ea typeface="Aptos" panose="020B0004020202020204" pitchFamily="34" charset="0"/>
                <a:cs typeface="Aptos" panose="020B0004020202020204" pitchFamily="34" charset="0"/>
              </a:rPr>
              <a:t>in advance </a:t>
            </a:r>
            <a:r>
              <a:rPr lang="en-US" sz="1800" dirty="0">
                <a:effectLst/>
                <a:latin typeface="Aptos" panose="020B0004020202020204" pitchFamily="34" charset="0"/>
                <a:ea typeface="Aptos" panose="020B0004020202020204" pitchFamily="34" charset="0"/>
                <a:cs typeface="Aptos" panose="020B0004020202020204" pitchFamily="34" charset="0"/>
              </a:rPr>
              <a:t>for this meeting:</a:t>
            </a:r>
          </a:p>
          <a:p>
            <a:pPr marL="0" marR="0"/>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https://us06web.zoom.us/meeting/register/tZAtcuyhrj0qGdz0kb0IUMWGGsZ4FXGeQJx5</a:t>
            </a: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sz="6000" b="1" dirty="0"/>
          </a:p>
        </p:txBody>
      </p:sp>
    </p:spTree>
    <p:extLst>
      <p:ext uri="{BB962C8B-B14F-4D97-AF65-F5344CB8AC3E}">
        <p14:creationId xmlns:p14="http://schemas.microsoft.com/office/powerpoint/2010/main" val="33829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5A30-6B97-C9F2-BD67-EEB7C42CC2B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0324F89-5E9D-DA6A-9EC0-BD5D313EBEDF}"/>
              </a:ext>
            </a:extLst>
          </p:cNvPr>
          <p:cNvSpPr>
            <a:spLocks noGrp="1"/>
          </p:cNvSpPr>
          <p:nvPr>
            <p:ph idx="1"/>
          </p:nvPr>
        </p:nvSpPr>
        <p:spPr>
          <a:xfrm>
            <a:off x="1104293" y="1609859"/>
            <a:ext cx="8946541" cy="4195481"/>
          </a:xfrm>
        </p:spPr>
        <p:txBody>
          <a:bodyPr>
            <a:normAutofit lnSpcReduction="10000"/>
          </a:bodyPr>
          <a:lstStyle/>
          <a:p>
            <a:r>
              <a:rPr lang="en-US" dirty="0"/>
              <a:t>Arrive 7:30am </a:t>
            </a:r>
          </a:p>
          <a:p>
            <a:r>
              <a:rPr lang="en-US" dirty="0"/>
              <a:t>Be sure your Facilitator has the sign in sheet pulled up on the MRSE website and sign yourself in. </a:t>
            </a:r>
          </a:p>
          <a:p>
            <a:r>
              <a:rPr lang="en-US" dirty="0"/>
              <a:t>Remind your Facilitator to get logged in for the 8:30am briefing call on Zoom </a:t>
            </a:r>
          </a:p>
          <a:p>
            <a:r>
              <a:rPr lang="en-US" dirty="0"/>
              <a:t>After the 8:30am Zoom, your facilitator will log your facility in to WebEOC and display for all command staff to see</a:t>
            </a:r>
          </a:p>
          <a:p>
            <a:r>
              <a:rPr lang="en-US" b="1" dirty="0">
                <a:solidFill>
                  <a:schemeClr val="bg1"/>
                </a:solidFill>
              </a:rPr>
              <a:t>You will go to the MRSE website and pull up your online forms. You can fill them out as the exercise unfolds or take notes and fill out afterwards.</a:t>
            </a:r>
          </a:p>
          <a:p>
            <a:r>
              <a:rPr lang="en-US" dirty="0"/>
              <a:t>Be sure your facilitator logs on to the Noon Hotwash on Zoom – same link at the 8:30am Zoom</a:t>
            </a:r>
          </a:p>
        </p:txBody>
      </p:sp>
    </p:spTree>
    <p:extLst>
      <p:ext uri="{BB962C8B-B14F-4D97-AF65-F5344CB8AC3E}">
        <p14:creationId xmlns:p14="http://schemas.microsoft.com/office/powerpoint/2010/main" val="372940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19045F9-1083-C592-0466-4F59DA43ABE1}"/>
              </a:ext>
            </a:extLst>
          </p:cNvPr>
          <p:cNvSpPr>
            <a:spLocks noGrp="1"/>
          </p:cNvSpPr>
          <p:nvPr>
            <p:ph type="title"/>
          </p:nvPr>
        </p:nvSpPr>
        <p:spPr>
          <a:xfrm>
            <a:off x="648930" y="629267"/>
            <a:ext cx="9252154" cy="1016654"/>
          </a:xfrm>
        </p:spPr>
        <p:txBody>
          <a:bodyPr>
            <a:normAutofit/>
          </a:bodyPr>
          <a:lstStyle/>
          <a:p>
            <a:r>
              <a:rPr lang="en-US" b="1">
                <a:solidFill>
                  <a:srgbClr val="EBEBEB"/>
                </a:solidFill>
              </a:rPr>
              <a:t>HCC MRSE Requirements </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88F1FF84-BE88-D974-EE3E-EA4A8CF6D110}"/>
              </a:ext>
            </a:extLst>
          </p:cNvPr>
          <p:cNvGraphicFramePr>
            <a:graphicFrameLocks noGrp="1"/>
          </p:cNvGraphicFramePr>
          <p:nvPr>
            <p:ph idx="1"/>
            <p:extLst>
              <p:ext uri="{D42A27DB-BD31-4B8C-83A1-F6EECF244321}">
                <p14:modId xmlns:p14="http://schemas.microsoft.com/office/powerpoint/2010/main" val="51372039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12784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BDA21C-BF9E-55B5-B713-FC03E8D434C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C345D-FF6E-594A-230C-79958504AF02}"/>
              </a:ext>
            </a:extLst>
          </p:cNvPr>
          <p:cNvSpPr>
            <a:spLocks noGrp="1"/>
          </p:cNvSpPr>
          <p:nvPr>
            <p:ph type="title"/>
          </p:nvPr>
        </p:nvSpPr>
        <p:spPr>
          <a:xfrm>
            <a:off x="648929" y="1063417"/>
            <a:ext cx="3505495" cy="5160402"/>
          </a:xfrm>
        </p:spPr>
        <p:txBody>
          <a:bodyPr anchor="ctr">
            <a:normAutofit/>
          </a:bodyPr>
          <a:lstStyle/>
          <a:p>
            <a:r>
              <a:rPr lang="en-US" b="1" dirty="0">
                <a:solidFill>
                  <a:srgbClr val="F2F2F2"/>
                </a:solidFill>
              </a:rPr>
              <a:t>Two exercises </a:t>
            </a:r>
            <a:br>
              <a:rPr lang="en-US" b="1" dirty="0">
                <a:solidFill>
                  <a:srgbClr val="F2F2F2"/>
                </a:solidFill>
              </a:rPr>
            </a:br>
            <a:br>
              <a:rPr lang="en-US" b="1" dirty="0">
                <a:solidFill>
                  <a:srgbClr val="F2F2F2"/>
                </a:solidFill>
              </a:rPr>
            </a:br>
            <a:r>
              <a:rPr lang="en-US" b="1" dirty="0">
                <a:solidFill>
                  <a:srgbClr val="F2F2F2"/>
                </a:solidFill>
              </a:rPr>
              <a:t>within one</a:t>
            </a:r>
            <a:br>
              <a:rPr lang="en-US" b="1" dirty="0">
                <a:solidFill>
                  <a:srgbClr val="F2F2F2"/>
                </a:solidFill>
              </a:rPr>
            </a:br>
            <a:br>
              <a:rPr lang="en-US" b="1" dirty="0">
                <a:solidFill>
                  <a:srgbClr val="F2F2F2"/>
                </a:solidFill>
              </a:rPr>
            </a:br>
            <a:r>
              <a:rPr lang="en-US" b="1" dirty="0">
                <a:solidFill>
                  <a:srgbClr val="F2F2F2"/>
                </a:solidFill>
              </a:rPr>
              <a:t>Statewide Exercise </a:t>
            </a:r>
          </a:p>
        </p:txBody>
      </p:sp>
      <p:sp>
        <p:nvSpPr>
          <p:cNvPr id="22" name="Rectangle 2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D03F3354-DE14-6E68-66CD-788E6AF289C5}"/>
              </a:ext>
            </a:extLst>
          </p:cNvPr>
          <p:cNvSpPr txBox="1"/>
          <p:nvPr/>
        </p:nvSpPr>
        <p:spPr>
          <a:xfrm>
            <a:off x="5608638" y="5297864"/>
            <a:ext cx="5614987" cy="369332"/>
          </a:xfrm>
          <a:prstGeom prst="rect">
            <a:avLst/>
          </a:prstGeom>
          <a:noFill/>
        </p:spPr>
        <p:txBody>
          <a:bodyPr wrap="square" rtlCol="0">
            <a:spAutoFit/>
          </a:bodyPr>
          <a:lstStyle/>
          <a:p>
            <a:pPr algn="ctr"/>
            <a:r>
              <a:rPr lang="en-US" dirty="0"/>
              <a:t>Cannot share patients, data or reports</a:t>
            </a:r>
          </a:p>
        </p:txBody>
      </p:sp>
      <p:sp>
        <p:nvSpPr>
          <p:cNvPr id="9" name="TextBox 8">
            <a:extLst>
              <a:ext uri="{FF2B5EF4-FFF2-40B4-BE49-F238E27FC236}">
                <a16:creationId xmlns:a16="http://schemas.microsoft.com/office/drawing/2014/main" id="{F92F6D72-35AC-0C83-63A3-F3C0A4B17753}"/>
              </a:ext>
            </a:extLst>
          </p:cNvPr>
          <p:cNvSpPr txBox="1"/>
          <p:nvPr/>
        </p:nvSpPr>
        <p:spPr>
          <a:xfrm>
            <a:off x="5816338" y="1702830"/>
            <a:ext cx="2234907" cy="2954655"/>
          </a:xfrm>
          <a:prstGeom prst="rect">
            <a:avLst/>
          </a:prstGeom>
          <a:solidFill>
            <a:schemeClr val="accent3">
              <a:lumMod val="60000"/>
              <a:lumOff val="40000"/>
            </a:schemeClr>
          </a:solidFill>
        </p:spPr>
        <p:txBody>
          <a:bodyPr wrap="square" rtlCol="0">
            <a:spAutoFit/>
          </a:bodyPr>
          <a:lstStyle/>
          <a:p>
            <a:pPr algn="ctr"/>
            <a:r>
              <a:rPr lang="en-US" sz="2400" dirty="0"/>
              <a:t>NORTH</a:t>
            </a:r>
          </a:p>
          <a:p>
            <a:pPr algn="ctr"/>
            <a:endParaRPr lang="en-US" sz="2400" dirty="0"/>
          </a:p>
          <a:p>
            <a:pPr algn="ctr"/>
            <a:endParaRPr lang="en-US" sz="2400" dirty="0"/>
          </a:p>
          <a:p>
            <a:pPr algn="ctr"/>
            <a:r>
              <a:rPr lang="en-US" sz="2400" dirty="0"/>
              <a:t>Healthcare Coalition</a:t>
            </a:r>
          </a:p>
          <a:p>
            <a:endParaRPr lang="en-US" dirty="0"/>
          </a:p>
          <a:p>
            <a:endParaRPr lang="en-US" dirty="0"/>
          </a:p>
          <a:p>
            <a:pPr algn="ctr"/>
            <a:r>
              <a:rPr lang="en-US" dirty="0"/>
              <a:t> </a:t>
            </a:r>
            <a:r>
              <a:rPr lang="en-US" sz="1200" dirty="0"/>
              <a:t>North Coalition MRSE </a:t>
            </a:r>
          </a:p>
          <a:p>
            <a:pPr algn="ctr"/>
            <a:r>
              <a:rPr lang="en-US" sz="1200" dirty="0"/>
              <a:t>March 25, 2025</a:t>
            </a:r>
          </a:p>
        </p:txBody>
      </p:sp>
      <p:sp>
        <p:nvSpPr>
          <p:cNvPr id="11" name="TextBox 10">
            <a:extLst>
              <a:ext uri="{FF2B5EF4-FFF2-40B4-BE49-F238E27FC236}">
                <a16:creationId xmlns:a16="http://schemas.microsoft.com/office/drawing/2014/main" id="{2AAB4E2E-456F-635E-9AA5-86ED6D1469BA}"/>
              </a:ext>
            </a:extLst>
          </p:cNvPr>
          <p:cNvSpPr txBox="1"/>
          <p:nvPr/>
        </p:nvSpPr>
        <p:spPr>
          <a:xfrm>
            <a:off x="8524470" y="1702830"/>
            <a:ext cx="2234907" cy="2954655"/>
          </a:xfrm>
          <a:prstGeom prst="rect">
            <a:avLst/>
          </a:prstGeom>
          <a:solidFill>
            <a:schemeClr val="accent4">
              <a:lumMod val="60000"/>
              <a:lumOff val="40000"/>
            </a:schemeClr>
          </a:solidFill>
        </p:spPr>
        <p:txBody>
          <a:bodyPr wrap="square" rtlCol="0">
            <a:spAutoFit/>
          </a:bodyPr>
          <a:lstStyle/>
          <a:p>
            <a:pPr algn="ctr"/>
            <a:r>
              <a:rPr lang="en-US" sz="2400" dirty="0"/>
              <a:t>SOUTH</a:t>
            </a:r>
          </a:p>
          <a:p>
            <a:pPr algn="ctr"/>
            <a:endParaRPr lang="en-US" sz="2400" dirty="0"/>
          </a:p>
          <a:p>
            <a:pPr algn="ctr"/>
            <a:endParaRPr lang="en-US" sz="2400" dirty="0"/>
          </a:p>
          <a:p>
            <a:pPr algn="ctr"/>
            <a:r>
              <a:rPr lang="en-US" sz="2400" dirty="0"/>
              <a:t>Healthcare Coalition</a:t>
            </a:r>
          </a:p>
          <a:p>
            <a:endParaRPr lang="en-US" dirty="0"/>
          </a:p>
          <a:p>
            <a:endParaRPr lang="en-US" dirty="0"/>
          </a:p>
          <a:p>
            <a:pPr algn="ctr"/>
            <a:r>
              <a:rPr lang="en-US" dirty="0"/>
              <a:t> </a:t>
            </a:r>
            <a:r>
              <a:rPr lang="en-US" sz="1200" dirty="0"/>
              <a:t>South Coalition MRSE </a:t>
            </a:r>
          </a:p>
          <a:p>
            <a:pPr algn="ctr"/>
            <a:r>
              <a:rPr lang="en-US" sz="1200" dirty="0"/>
              <a:t>March 25, 2025</a:t>
            </a:r>
          </a:p>
        </p:txBody>
      </p:sp>
    </p:spTree>
    <p:extLst>
      <p:ext uri="{BB962C8B-B14F-4D97-AF65-F5344CB8AC3E}">
        <p14:creationId xmlns:p14="http://schemas.microsoft.com/office/powerpoint/2010/main" val="27880466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0B907-B4F5-0299-8426-C51CF409CD84}"/>
              </a:ext>
            </a:extLst>
          </p:cNvPr>
          <p:cNvSpPr txBox="1"/>
          <p:nvPr/>
        </p:nvSpPr>
        <p:spPr>
          <a:xfrm>
            <a:off x="169682" y="160256"/>
            <a:ext cx="10067827" cy="707886"/>
          </a:xfrm>
          <a:prstGeom prst="rect">
            <a:avLst/>
          </a:prstGeom>
          <a:noFill/>
        </p:spPr>
        <p:txBody>
          <a:bodyPr wrap="square" rtlCol="0">
            <a:spAutoFit/>
          </a:bodyPr>
          <a:lstStyle/>
          <a:p>
            <a:r>
              <a:rPr lang="en-US" sz="4000" b="1" dirty="0"/>
              <a:t>Meet Your Planning Team </a:t>
            </a:r>
          </a:p>
        </p:txBody>
      </p:sp>
      <p:sp>
        <p:nvSpPr>
          <p:cNvPr id="4" name="TextBox 3">
            <a:extLst>
              <a:ext uri="{FF2B5EF4-FFF2-40B4-BE49-F238E27FC236}">
                <a16:creationId xmlns:a16="http://schemas.microsoft.com/office/drawing/2014/main" id="{A09C98ED-9813-A726-DCBB-F19D529F4676}"/>
              </a:ext>
            </a:extLst>
          </p:cNvPr>
          <p:cNvSpPr txBox="1"/>
          <p:nvPr/>
        </p:nvSpPr>
        <p:spPr>
          <a:xfrm>
            <a:off x="571100" y="3599344"/>
            <a:ext cx="2073897" cy="2616101"/>
          </a:xfrm>
          <a:prstGeom prst="rect">
            <a:avLst/>
          </a:prstGeom>
          <a:solidFill>
            <a:schemeClr val="accent3">
              <a:lumMod val="75000"/>
            </a:schemeClr>
          </a:solidFill>
        </p:spPr>
        <p:txBody>
          <a:bodyPr wrap="square" rtlCol="0">
            <a:spAutoFit/>
          </a:bodyPr>
          <a:lstStyle/>
          <a:p>
            <a:r>
              <a:rPr lang="en-US" sz="2000" b="1" dirty="0"/>
              <a:t>Hollis Lipscomb</a:t>
            </a:r>
          </a:p>
          <a:p>
            <a:r>
              <a:rPr lang="en-US" sz="1400" dirty="0"/>
              <a:t>Davis Medical Center </a:t>
            </a:r>
          </a:p>
          <a:p>
            <a:endParaRPr lang="en-US" dirty="0"/>
          </a:p>
          <a:p>
            <a:r>
              <a:rPr lang="en-US" sz="2000" b="1" dirty="0"/>
              <a:t>Linda Murray </a:t>
            </a:r>
            <a:r>
              <a:rPr lang="en-US" sz="1600" b="1" dirty="0"/>
              <a:t>Cabell</a:t>
            </a:r>
            <a:r>
              <a:rPr lang="en-US" sz="1600" dirty="0"/>
              <a:t> </a:t>
            </a:r>
          </a:p>
          <a:p>
            <a:r>
              <a:rPr lang="en-US" sz="1400" dirty="0"/>
              <a:t>Huntington Health</a:t>
            </a:r>
          </a:p>
          <a:p>
            <a:endParaRPr lang="en-US" sz="1400" dirty="0"/>
          </a:p>
          <a:p>
            <a:r>
              <a:rPr lang="en-US" sz="2000" b="1" dirty="0"/>
              <a:t>Doug Douglas</a:t>
            </a:r>
          </a:p>
          <a:p>
            <a:r>
              <a:rPr lang="en-US" sz="1400" dirty="0"/>
              <a:t>CAMC Health System</a:t>
            </a:r>
          </a:p>
          <a:p>
            <a:endParaRPr lang="en-US" sz="1400" dirty="0"/>
          </a:p>
        </p:txBody>
      </p:sp>
      <p:sp>
        <p:nvSpPr>
          <p:cNvPr id="5" name="TextBox 4">
            <a:extLst>
              <a:ext uri="{FF2B5EF4-FFF2-40B4-BE49-F238E27FC236}">
                <a16:creationId xmlns:a16="http://schemas.microsoft.com/office/drawing/2014/main" id="{90222B1D-873B-F906-0C3F-F36465BCD761}"/>
              </a:ext>
            </a:extLst>
          </p:cNvPr>
          <p:cNvSpPr txBox="1"/>
          <p:nvPr/>
        </p:nvSpPr>
        <p:spPr>
          <a:xfrm>
            <a:off x="523966" y="3230012"/>
            <a:ext cx="2121031" cy="369332"/>
          </a:xfrm>
          <a:prstGeom prst="rect">
            <a:avLst/>
          </a:prstGeom>
          <a:noFill/>
        </p:spPr>
        <p:txBody>
          <a:bodyPr wrap="square" rtlCol="0">
            <a:spAutoFit/>
          </a:bodyPr>
          <a:lstStyle/>
          <a:p>
            <a:r>
              <a:rPr lang="en-US" dirty="0"/>
              <a:t>HOSPITALS</a:t>
            </a:r>
          </a:p>
        </p:txBody>
      </p:sp>
      <p:sp>
        <p:nvSpPr>
          <p:cNvPr id="6" name="TextBox 5">
            <a:extLst>
              <a:ext uri="{FF2B5EF4-FFF2-40B4-BE49-F238E27FC236}">
                <a16:creationId xmlns:a16="http://schemas.microsoft.com/office/drawing/2014/main" id="{1D625A47-FA28-9C16-AA45-6D8D18DB17C0}"/>
              </a:ext>
            </a:extLst>
          </p:cNvPr>
          <p:cNvSpPr txBox="1"/>
          <p:nvPr/>
        </p:nvSpPr>
        <p:spPr>
          <a:xfrm>
            <a:off x="3082564" y="2658838"/>
            <a:ext cx="2121031" cy="369332"/>
          </a:xfrm>
          <a:prstGeom prst="rect">
            <a:avLst/>
          </a:prstGeom>
          <a:noFill/>
        </p:spPr>
        <p:txBody>
          <a:bodyPr wrap="square" rtlCol="0">
            <a:spAutoFit/>
          </a:bodyPr>
          <a:lstStyle/>
          <a:p>
            <a:r>
              <a:rPr lang="en-US" dirty="0"/>
              <a:t>EMS</a:t>
            </a:r>
          </a:p>
        </p:txBody>
      </p:sp>
      <p:sp>
        <p:nvSpPr>
          <p:cNvPr id="7" name="TextBox 6">
            <a:extLst>
              <a:ext uri="{FF2B5EF4-FFF2-40B4-BE49-F238E27FC236}">
                <a16:creationId xmlns:a16="http://schemas.microsoft.com/office/drawing/2014/main" id="{0B86C0A0-974E-CA17-A70C-D0D83A576832}"/>
              </a:ext>
            </a:extLst>
          </p:cNvPr>
          <p:cNvSpPr txBox="1"/>
          <p:nvPr/>
        </p:nvSpPr>
        <p:spPr>
          <a:xfrm>
            <a:off x="3131268" y="3043163"/>
            <a:ext cx="2034618" cy="2646878"/>
          </a:xfrm>
          <a:prstGeom prst="rect">
            <a:avLst/>
          </a:prstGeom>
          <a:solidFill>
            <a:schemeClr val="accent3">
              <a:lumMod val="75000"/>
            </a:schemeClr>
          </a:solidFill>
        </p:spPr>
        <p:txBody>
          <a:bodyPr wrap="square" rtlCol="0">
            <a:spAutoFit/>
          </a:bodyPr>
          <a:lstStyle/>
          <a:p>
            <a:r>
              <a:rPr lang="en-US" sz="2000" b="1" dirty="0"/>
              <a:t>Paul Seaman  </a:t>
            </a:r>
            <a:r>
              <a:rPr lang="en-US" sz="1400" dirty="0"/>
              <a:t>Jan Care</a:t>
            </a:r>
          </a:p>
          <a:p>
            <a:endParaRPr lang="en-US" sz="1400" dirty="0"/>
          </a:p>
          <a:p>
            <a:endParaRPr lang="en-US" sz="1400" dirty="0"/>
          </a:p>
          <a:p>
            <a:r>
              <a:rPr lang="en-US" sz="2000" b="1" dirty="0"/>
              <a:t>Ian Lympany </a:t>
            </a:r>
          </a:p>
          <a:p>
            <a:r>
              <a:rPr lang="en-US" sz="1400" dirty="0"/>
              <a:t>Monongalia Emergency Medical Services</a:t>
            </a:r>
          </a:p>
          <a:p>
            <a:endParaRPr lang="en-US" sz="1400" dirty="0"/>
          </a:p>
          <a:p>
            <a:endParaRPr lang="en-US" sz="1400" dirty="0"/>
          </a:p>
          <a:p>
            <a:endParaRPr lang="en-US" sz="1400" dirty="0"/>
          </a:p>
        </p:txBody>
      </p:sp>
      <p:sp>
        <p:nvSpPr>
          <p:cNvPr id="8" name="TextBox 7">
            <a:extLst>
              <a:ext uri="{FF2B5EF4-FFF2-40B4-BE49-F238E27FC236}">
                <a16:creationId xmlns:a16="http://schemas.microsoft.com/office/drawing/2014/main" id="{212EA79E-7CFB-10BE-A7C4-675C5713F682}"/>
              </a:ext>
            </a:extLst>
          </p:cNvPr>
          <p:cNvSpPr txBox="1"/>
          <p:nvPr/>
        </p:nvSpPr>
        <p:spPr>
          <a:xfrm>
            <a:off x="5501329" y="2197173"/>
            <a:ext cx="2034618" cy="646331"/>
          </a:xfrm>
          <a:prstGeom prst="rect">
            <a:avLst/>
          </a:prstGeom>
          <a:noFill/>
        </p:spPr>
        <p:txBody>
          <a:bodyPr wrap="square" rtlCol="0">
            <a:spAutoFit/>
          </a:bodyPr>
          <a:lstStyle/>
          <a:p>
            <a:r>
              <a:rPr lang="en-US" dirty="0"/>
              <a:t>Health Departments</a:t>
            </a:r>
          </a:p>
        </p:txBody>
      </p:sp>
      <p:sp>
        <p:nvSpPr>
          <p:cNvPr id="10" name="TextBox 9">
            <a:extLst>
              <a:ext uri="{FF2B5EF4-FFF2-40B4-BE49-F238E27FC236}">
                <a16:creationId xmlns:a16="http://schemas.microsoft.com/office/drawing/2014/main" id="{6EB0A541-4FCA-4070-DA89-00B366925052}"/>
              </a:ext>
            </a:extLst>
          </p:cNvPr>
          <p:cNvSpPr txBox="1"/>
          <p:nvPr/>
        </p:nvSpPr>
        <p:spPr>
          <a:xfrm>
            <a:off x="5567317" y="2843504"/>
            <a:ext cx="2034618" cy="2523768"/>
          </a:xfrm>
          <a:prstGeom prst="rect">
            <a:avLst/>
          </a:prstGeom>
          <a:solidFill>
            <a:schemeClr val="accent3">
              <a:lumMod val="75000"/>
            </a:schemeClr>
          </a:solidFill>
        </p:spPr>
        <p:txBody>
          <a:bodyPr wrap="square" rtlCol="0">
            <a:spAutoFit/>
          </a:bodyPr>
          <a:lstStyle/>
          <a:p>
            <a:r>
              <a:rPr lang="en-US" sz="2000" b="1" dirty="0"/>
              <a:t>Leland Steele</a:t>
            </a:r>
          </a:p>
          <a:p>
            <a:r>
              <a:rPr lang="en-US" sz="1400" dirty="0"/>
              <a:t>Cabell-Huntington Health Department</a:t>
            </a:r>
          </a:p>
          <a:p>
            <a:endParaRPr lang="en-US" sz="1400" dirty="0"/>
          </a:p>
          <a:p>
            <a:r>
              <a:rPr lang="en-US" sz="2000" b="1" dirty="0"/>
              <a:t>Christopher Earnest </a:t>
            </a:r>
          </a:p>
          <a:p>
            <a:r>
              <a:rPr lang="en-US" sz="1400" dirty="0"/>
              <a:t>Marshall County Health Department</a:t>
            </a:r>
          </a:p>
          <a:p>
            <a:endParaRPr lang="en-US" sz="1400" dirty="0"/>
          </a:p>
          <a:p>
            <a:endParaRPr lang="en-US" sz="1400" dirty="0"/>
          </a:p>
        </p:txBody>
      </p:sp>
      <p:sp>
        <p:nvSpPr>
          <p:cNvPr id="11" name="TextBox 10">
            <a:extLst>
              <a:ext uri="{FF2B5EF4-FFF2-40B4-BE49-F238E27FC236}">
                <a16:creationId xmlns:a16="http://schemas.microsoft.com/office/drawing/2014/main" id="{FF87ABAD-3494-3F54-C85F-FADC340C003D}"/>
              </a:ext>
            </a:extLst>
          </p:cNvPr>
          <p:cNvSpPr txBox="1"/>
          <p:nvPr/>
        </p:nvSpPr>
        <p:spPr>
          <a:xfrm>
            <a:off x="7981368" y="1833236"/>
            <a:ext cx="2121031" cy="646331"/>
          </a:xfrm>
          <a:prstGeom prst="rect">
            <a:avLst/>
          </a:prstGeom>
          <a:noFill/>
        </p:spPr>
        <p:txBody>
          <a:bodyPr wrap="square" rtlCol="0">
            <a:spAutoFit/>
          </a:bodyPr>
          <a:lstStyle/>
          <a:p>
            <a:r>
              <a:rPr lang="en-US" dirty="0"/>
              <a:t>Emergency Management </a:t>
            </a:r>
          </a:p>
        </p:txBody>
      </p:sp>
      <p:sp>
        <p:nvSpPr>
          <p:cNvPr id="12" name="TextBox 11">
            <a:extLst>
              <a:ext uri="{FF2B5EF4-FFF2-40B4-BE49-F238E27FC236}">
                <a16:creationId xmlns:a16="http://schemas.microsoft.com/office/drawing/2014/main" id="{8B3D5469-10B0-39C1-2E68-F7067D0021C4}"/>
              </a:ext>
            </a:extLst>
          </p:cNvPr>
          <p:cNvSpPr txBox="1"/>
          <p:nvPr/>
        </p:nvSpPr>
        <p:spPr>
          <a:xfrm>
            <a:off x="8239027" y="2475959"/>
            <a:ext cx="1863372" cy="2739211"/>
          </a:xfrm>
          <a:prstGeom prst="rect">
            <a:avLst/>
          </a:prstGeom>
          <a:solidFill>
            <a:schemeClr val="accent3">
              <a:lumMod val="75000"/>
            </a:schemeClr>
          </a:solidFill>
        </p:spPr>
        <p:txBody>
          <a:bodyPr wrap="square" rtlCol="0">
            <a:spAutoFit/>
          </a:bodyPr>
          <a:lstStyle/>
          <a:p>
            <a:r>
              <a:rPr lang="en-US" sz="2000" b="1" dirty="0"/>
              <a:t>Shawn Dunbrack</a:t>
            </a:r>
          </a:p>
          <a:p>
            <a:endParaRPr lang="en-US" dirty="0"/>
          </a:p>
          <a:p>
            <a:r>
              <a:rPr lang="en-US" sz="2000" b="1" dirty="0"/>
              <a:t>Sandy Green </a:t>
            </a:r>
          </a:p>
          <a:p>
            <a:endParaRPr lang="en-US" sz="2000" b="1" dirty="0"/>
          </a:p>
          <a:p>
            <a:r>
              <a:rPr lang="en-US" sz="2000" b="1" dirty="0"/>
              <a:t>Matthew Gregg</a:t>
            </a:r>
          </a:p>
          <a:p>
            <a:endParaRPr lang="en-US" sz="2000" b="1" dirty="0"/>
          </a:p>
          <a:p>
            <a:endParaRPr lang="en-US" sz="1400" dirty="0"/>
          </a:p>
        </p:txBody>
      </p:sp>
    </p:spTree>
    <p:extLst>
      <p:ext uri="{BB962C8B-B14F-4D97-AF65-F5344CB8AC3E}">
        <p14:creationId xmlns:p14="http://schemas.microsoft.com/office/powerpoint/2010/main" val="19427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49372-779A-2DC6-7726-BA0DC16ABB60}"/>
              </a:ext>
            </a:extLst>
          </p:cNvPr>
          <p:cNvSpPr>
            <a:spLocks noGrp="1"/>
          </p:cNvSpPr>
          <p:nvPr>
            <p:ph type="ctrTitle"/>
          </p:nvPr>
        </p:nvSpPr>
        <p:spPr>
          <a:xfrm>
            <a:off x="4619134" y="310970"/>
            <a:ext cx="6504477" cy="2413376"/>
          </a:xfrm>
        </p:spPr>
        <p:txBody>
          <a:bodyPr>
            <a:normAutofit/>
          </a:bodyPr>
          <a:lstStyle/>
          <a:p>
            <a:pPr>
              <a:lnSpc>
                <a:spcPct val="90000"/>
              </a:lnSpc>
            </a:pPr>
            <a:br>
              <a:rPr lang="en-US" sz="2300" b="1" u="sng" dirty="0">
                <a:solidFill>
                  <a:srgbClr val="EBEBEB"/>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br>
            <a:br>
              <a:rPr lang="en-US" sz="2300" b="1" u="sng" dirty="0">
                <a:solidFill>
                  <a:srgbClr val="EBEBEB"/>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br>
            <a:br>
              <a:rPr lang="en-US" sz="2000" b="1" u="sng" dirty="0">
                <a:solidFill>
                  <a:srgbClr val="EBEBEB"/>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br>
            <a:br>
              <a:rPr lang="en-US" sz="2000" b="1" u="sng" dirty="0">
                <a:solidFill>
                  <a:srgbClr val="EBEBEB"/>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br>
            <a:r>
              <a:rPr lang="en-US" sz="2000" b="1" u="sng" dirty="0">
                <a:solidFill>
                  <a:srgbClr val="EBEBEB"/>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https://wvha.org/hef/hospital-emergency-management/medical-response-surge-exercise-mrse/</a:t>
            </a:r>
            <a:br>
              <a:rPr lang="en-US" sz="2300" dirty="0">
                <a:solidFill>
                  <a:srgbClr val="EBEBEB"/>
                </a:solidFill>
                <a:effectLst/>
                <a:latin typeface="Aptos" panose="020B0004020202020204" pitchFamily="34" charset="0"/>
                <a:ea typeface="Aptos" panose="020B0004020202020204" pitchFamily="34" charset="0"/>
                <a:cs typeface="Aptos" panose="020B0004020202020204" pitchFamily="34" charset="0"/>
              </a:rPr>
            </a:br>
            <a:endParaRPr lang="en-US" sz="2300" dirty="0">
              <a:solidFill>
                <a:srgbClr val="EBEBEB"/>
              </a:solidFill>
            </a:endParaRPr>
          </a:p>
        </p:txBody>
      </p:sp>
      <p:sp>
        <p:nvSpPr>
          <p:cNvPr id="3" name="Subtitle 2">
            <a:extLst>
              <a:ext uri="{FF2B5EF4-FFF2-40B4-BE49-F238E27FC236}">
                <a16:creationId xmlns:a16="http://schemas.microsoft.com/office/drawing/2014/main" id="{9E571B35-0E1D-9462-5CD9-A63DC7169176}"/>
              </a:ext>
            </a:extLst>
          </p:cNvPr>
          <p:cNvSpPr>
            <a:spLocks noGrp="1"/>
          </p:cNvSpPr>
          <p:nvPr>
            <p:ph type="subTitle" idx="1"/>
          </p:nvPr>
        </p:nvSpPr>
        <p:spPr>
          <a:xfrm>
            <a:off x="4312225" y="3035316"/>
            <a:ext cx="6811385" cy="861420"/>
          </a:xfrm>
        </p:spPr>
        <p:txBody>
          <a:bodyPr>
            <a:noAutofit/>
          </a:bodyPr>
          <a:lstStyle/>
          <a:p>
            <a:pPr algn="ctr"/>
            <a:r>
              <a:rPr lang="en-US" sz="6000" b="1" dirty="0">
                <a:solidFill>
                  <a:schemeClr val="tx2">
                    <a:lumMod val="40000"/>
                    <a:lumOff val="60000"/>
                  </a:schemeClr>
                </a:solidFill>
              </a:rPr>
              <a:t>The location for ALL THINGS MRSE </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Pin on a map">
            <a:extLst>
              <a:ext uri="{FF2B5EF4-FFF2-40B4-BE49-F238E27FC236}">
                <a16:creationId xmlns:a16="http://schemas.microsoft.com/office/drawing/2014/main" id="{69B88EF2-943E-D17F-F57E-E2AA6400B666}"/>
              </a:ext>
            </a:extLst>
          </p:cNvPr>
          <p:cNvPicPr>
            <a:picLocks noChangeAspect="1"/>
          </p:cNvPicPr>
          <p:nvPr/>
        </p:nvPicPr>
        <p:blipFill>
          <a:blip r:embed="rId4"/>
          <a:srcRect l="45264" r="11112" b="-1"/>
          <a:stretch/>
        </p:blipFill>
        <p:spPr>
          <a:xfrm>
            <a:off x="20" y="10"/>
            <a:ext cx="3688753"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506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60A85-3C38-7B31-7BD9-4BD3AD163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457FC-9774-3457-801B-E64D2EF17F6B}"/>
              </a:ext>
            </a:extLst>
          </p:cNvPr>
          <p:cNvSpPr>
            <a:spLocks noGrp="1"/>
          </p:cNvSpPr>
          <p:nvPr>
            <p:ph type="title"/>
          </p:nvPr>
        </p:nvSpPr>
        <p:spPr/>
        <p:txBody>
          <a:bodyPr/>
          <a:lstStyle/>
          <a:p>
            <a:r>
              <a:rPr lang="en-US" dirty="0"/>
              <a:t>General things on the MRSE website </a:t>
            </a:r>
          </a:p>
        </p:txBody>
      </p:sp>
      <p:sp>
        <p:nvSpPr>
          <p:cNvPr id="4" name="Content Placeholder 2">
            <a:extLst>
              <a:ext uri="{FF2B5EF4-FFF2-40B4-BE49-F238E27FC236}">
                <a16:creationId xmlns:a16="http://schemas.microsoft.com/office/drawing/2014/main" id="{A5C6A102-E857-EC6A-4DEE-F772DCC6AE1C}"/>
              </a:ext>
            </a:extLst>
          </p:cNvPr>
          <p:cNvSpPr txBox="1">
            <a:spLocks/>
          </p:cNvSpPr>
          <p:nvPr/>
        </p:nvSpPr>
        <p:spPr>
          <a:xfrm>
            <a:off x="732148" y="2156791"/>
            <a:ext cx="10737609" cy="37882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1600" dirty="0"/>
          </a:p>
          <a:p>
            <a:r>
              <a:rPr lang="en-US" sz="1600" dirty="0"/>
              <a:t>MRSE Description </a:t>
            </a:r>
          </a:p>
          <a:p>
            <a:r>
              <a:rPr lang="en-US" sz="1600" dirty="0"/>
              <a:t>Roles, Benefits of Participation, Planning Team </a:t>
            </a:r>
          </a:p>
          <a:p>
            <a:r>
              <a:rPr lang="en-US" sz="1600" dirty="0"/>
              <a:t>Schedule of Trainings, Exercise day, AAR</a:t>
            </a:r>
          </a:p>
          <a:p>
            <a:r>
              <a:rPr lang="en-US" sz="1600" dirty="0"/>
              <a:t>Communications Directory – </a:t>
            </a:r>
            <a:r>
              <a:rPr lang="en-US" sz="1400" dirty="0"/>
              <a:t>Coming Monday</a:t>
            </a:r>
          </a:p>
          <a:p>
            <a:pPr marL="0" indent="0">
              <a:buNone/>
            </a:pPr>
            <a:endParaRPr lang="en-US" sz="1600" dirty="0"/>
          </a:p>
          <a:p>
            <a:r>
              <a:rPr lang="en-US" sz="1600" b="1" dirty="0"/>
              <a:t>General Documents </a:t>
            </a:r>
          </a:p>
          <a:p>
            <a:pPr lvl="1"/>
            <a:r>
              <a:rPr lang="en-US" sz="1400" dirty="0"/>
              <a:t>Exercise Guide</a:t>
            </a:r>
          </a:p>
          <a:p>
            <a:pPr lvl="1"/>
            <a:r>
              <a:rPr lang="en-US" sz="1400" dirty="0"/>
              <a:t>Recipient Review Guide</a:t>
            </a:r>
          </a:p>
          <a:p>
            <a:pPr lvl="1"/>
            <a:r>
              <a:rPr lang="en-US" sz="1400" dirty="0"/>
              <a:t>Reporting Tool </a:t>
            </a:r>
          </a:p>
          <a:p>
            <a:pPr lvl="1"/>
            <a:r>
              <a:rPr lang="en-US" sz="1400" dirty="0"/>
              <a:t>Evaluation Plan </a:t>
            </a:r>
          </a:p>
        </p:txBody>
      </p:sp>
      <p:sp>
        <p:nvSpPr>
          <p:cNvPr id="7" name="TextBox 6">
            <a:extLst>
              <a:ext uri="{FF2B5EF4-FFF2-40B4-BE49-F238E27FC236}">
                <a16:creationId xmlns:a16="http://schemas.microsoft.com/office/drawing/2014/main" id="{67D3A8AB-8DBD-403E-8220-A56DBC2CF2E6}"/>
              </a:ext>
            </a:extLst>
          </p:cNvPr>
          <p:cNvSpPr txBox="1"/>
          <p:nvPr/>
        </p:nvSpPr>
        <p:spPr>
          <a:xfrm>
            <a:off x="7286441" y="4050912"/>
            <a:ext cx="4173411" cy="1200329"/>
          </a:xfrm>
          <a:prstGeom prst="rect">
            <a:avLst/>
          </a:prstGeom>
          <a:solidFill>
            <a:schemeClr val="tx2">
              <a:lumMod val="25000"/>
            </a:schemeClr>
          </a:solidFill>
        </p:spPr>
        <p:txBody>
          <a:bodyPr wrap="square" rtlCol="0">
            <a:spAutoFit/>
          </a:bodyPr>
          <a:lstStyle/>
          <a:p>
            <a:pPr algn="ctr"/>
            <a:r>
              <a:rPr lang="en-US" sz="3600" b="1" dirty="0">
                <a:latin typeface="Calibri" panose="020F0502020204030204" pitchFamily="34" charset="0"/>
                <a:cs typeface="Calibri" panose="020F0502020204030204" pitchFamily="34" charset="0"/>
              </a:rPr>
              <a:t>DEMO MRSE Website </a:t>
            </a:r>
          </a:p>
        </p:txBody>
      </p:sp>
    </p:spTree>
    <p:extLst>
      <p:ext uri="{BB962C8B-B14F-4D97-AF65-F5344CB8AC3E}">
        <p14:creationId xmlns:p14="http://schemas.microsoft.com/office/powerpoint/2010/main" val="220373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chemeClr val="bg2">
                <a:lumMod val="75000"/>
              </a:schemeClr>
            </a:gs>
            <a:gs pos="96000">
              <a:schemeClr val="accent2">
                <a:lumMod val="75000"/>
              </a:schemeClr>
            </a:gs>
            <a:gs pos="84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8813-482C-636F-CF16-A4D72EF84433}"/>
              </a:ext>
            </a:extLst>
          </p:cNvPr>
          <p:cNvSpPr>
            <a:spLocks noGrp="1"/>
          </p:cNvSpPr>
          <p:nvPr>
            <p:ph type="title"/>
          </p:nvPr>
        </p:nvSpPr>
        <p:spPr/>
        <p:txBody>
          <a:bodyPr/>
          <a:lstStyle/>
          <a:p>
            <a:r>
              <a:rPr lang="en-US" sz="4400" b="1" dirty="0">
                <a:solidFill>
                  <a:schemeClr val="accent2">
                    <a:lumMod val="40000"/>
                    <a:lumOff val="60000"/>
                  </a:schemeClr>
                </a:solidFill>
              </a:rPr>
              <a:t>Evaluator Forms</a:t>
            </a:r>
            <a:br>
              <a:rPr lang="en-US" sz="4400" b="1" dirty="0">
                <a:solidFill>
                  <a:schemeClr val="accent3">
                    <a:lumMod val="40000"/>
                    <a:lumOff val="60000"/>
                  </a:schemeClr>
                </a:solidFill>
              </a:rPr>
            </a:br>
            <a:endParaRPr lang="en-US" b="1" dirty="0">
              <a:solidFill>
                <a:schemeClr val="accent1"/>
              </a:solidFill>
            </a:endParaRPr>
          </a:p>
        </p:txBody>
      </p:sp>
      <p:sp>
        <p:nvSpPr>
          <p:cNvPr id="3" name="Content Placeholder 2">
            <a:extLst>
              <a:ext uri="{FF2B5EF4-FFF2-40B4-BE49-F238E27FC236}">
                <a16:creationId xmlns:a16="http://schemas.microsoft.com/office/drawing/2014/main" id="{DC3DDA6B-4952-5D92-C723-34C035B7DC76}"/>
              </a:ext>
            </a:extLst>
          </p:cNvPr>
          <p:cNvSpPr>
            <a:spLocks noGrp="1"/>
          </p:cNvSpPr>
          <p:nvPr>
            <p:ph idx="1"/>
          </p:nvPr>
        </p:nvSpPr>
        <p:spPr>
          <a:xfrm>
            <a:off x="333832" y="1318717"/>
            <a:ext cx="5277474" cy="4447691"/>
          </a:xfrm>
        </p:spPr>
        <p:txBody>
          <a:bodyPr>
            <a:normAutofit/>
          </a:bodyPr>
          <a:lstStyle/>
          <a:p>
            <a:pPr marL="800100" lvl="1" indent="-342900">
              <a:buFont typeface="+mj-lt"/>
              <a:buAutoNum type="arabicPeriod"/>
            </a:pPr>
            <a:r>
              <a:rPr lang="en-US" sz="1400" b="1" dirty="0"/>
              <a:t>Health Dept Resource Supply Form </a:t>
            </a:r>
          </a:p>
          <a:p>
            <a:pPr marL="800100" lvl="1" indent="-342900">
              <a:buFont typeface="+mj-lt"/>
              <a:buAutoNum type="arabicPeriod"/>
            </a:pPr>
            <a:r>
              <a:rPr lang="en-US" sz="1400" b="1" dirty="0"/>
              <a:t>Health Dept Performance Measure</a:t>
            </a:r>
          </a:p>
          <a:p>
            <a:pPr marL="457200" lvl="1" indent="0">
              <a:buNone/>
            </a:pPr>
            <a:endParaRPr lang="en-US" sz="1400" dirty="0"/>
          </a:p>
          <a:p>
            <a:pPr marL="800100" lvl="1" indent="-342900">
              <a:buFont typeface="+mj-lt"/>
              <a:buAutoNum type="arabicPeriod"/>
            </a:pPr>
            <a:r>
              <a:rPr lang="en-US" sz="1400" b="1" dirty="0"/>
              <a:t>EMS Resource and Support Form</a:t>
            </a:r>
          </a:p>
          <a:p>
            <a:pPr marL="800100" lvl="1" indent="-342900">
              <a:buFont typeface="+mj-lt"/>
              <a:buAutoNum type="arabicPeriod"/>
            </a:pPr>
            <a:r>
              <a:rPr lang="en-US" sz="1400" b="1" dirty="0"/>
              <a:t>EMS Performance Measure</a:t>
            </a:r>
          </a:p>
          <a:p>
            <a:pPr marL="457200" lvl="1" indent="0">
              <a:buNone/>
            </a:pPr>
            <a:endParaRPr lang="en-US" sz="1400" dirty="0"/>
          </a:p>
          <a:p>
            <a:pPr marL="800100" lvl="1" indent="-342900">
              <a:buFont typeface="+mj-lt"/>
              <a:buAutoNum type="arabicPeriod"/>
            </a:pPr>
            <a:r>
              <a:rPr lang="en-US" sz="1400" b="1" dirty="0"/>
              <a:t>Hospital Performance Measure</a:t>
            </a:r>
          </a:p>
          <a:p>
            <a:pPr marL="800100" lvl="1" indent="-342900">
              <a:buFont typeface="+mj-lt"/>
              <a:buAutoNum type="arabicPeriod"/>
            </a:pPr>
            <a:r>
              <a:rPr lang="en-US" sz="1400" b="1" dirty="0"/>
              <a:t>Hospital Patient Distribution Summary Table</a:t>
            </a:r>
          </a:p>
          <a:p>
            <a:pPr marL="800100" lvl="1" indent="-342900">
              <a:buFont typeface="+mj-lt"/>
              <a:buAutoNum type="arabicPeriod"/>
            </a:pPr>
            <a:r>
              <a:rPr lang="en-US" sz="1400" b="1" dirty="0"/>
              <a:t>Hospital Tracking and Transfer Form</a:t>
            </a:r>
          </a:p>
          <a:p>
            <a:pPr marL="457200" lvl="1" indent="0">
              <a:buNone/>
            </a:pPr>
            <a:endParaRPr lang="en-US" sz="1400" b="1" dirty="0"/>
          </a:p>
          <a:p>
            <a:pPr marL="800100" lvl="1" indent="-342900">
              <a:buFont typeface="+mj-lt"/>
              <a:buAutoNum type="arabicPeriod"/>
            </a:pPr>
            <a:endParaRPr lang="en-US" sz="1400" dirty="0"/>
          </a:p>
          <a:p>
            <a:pPr lvl="1"/>
            <a:r>
              <a:rPr lang="en-US" sz="1400" dirty="0"/>
              <a:t>Hospitals must capture this </a:t>
            </a:r>
          </a:p>
        </p:txBody>
      </p:sp>
      <p:graphicFrame>
        <p:nvGraphicFramePr>
          <p:cNvPr id="7" name="Content Placeholder 2">
            <a:extLst>
              <a:ext uri="{FF2B5EF4-FFF2-40B4-BE49-F238E27FC236}">
                <a16:creationId xmlns:a16="http://schemas.microsoft.com/office/drawing/2014/main" id="{4BE170CF-EF50-1FA3-FBE1-44CF7DFCB729}"/>
              </a:ext>
            </a:extLst>
          </p:cNvPr>
          <p:cNvGraphicFramePr/>
          <p:nvPr>
            <p:extLst>
              <p:ext uri="{D42A27DB-BD31-4B8C-83A1-F6EECF244321}">
                <p14:modId xmlns:p14="http://schemas.microsoft.com/office/powerpoint/2010/main" val="1052100679"/>
              </p:ext>
            </p:extLst>
          </p:nvPr>
        </p:nvGraphicFramePr>
        <p:xfrm>
          <a:off x="5923585" y="1145714"/>
          <a:ext cx="4257018" cy="408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4">
            <a:extLst>
              <a:ext uri="{FF2B5EF4-FFF2-40B4-BE49-F238E27FC236}">
                <a16:creationId xmlns:a16="http://schemas.microsoft.com/office/drawing/2014/main" id="{B2EE5075-D122-9E32-20CC-0B83435C59D3}"/>
              </a:ext>
            </a:extLst>
          </p:cNvPr>
          <p:cNvSpPr txBox="1"/>
          <p:nvPr/>
        </p:nvSpPr>
        <p:spPr>
          <a:xfrm>
            <a:off x="897153" y="4668139"/>
            <a:ext cx="3828845" cy="455484"/>
          </a:xfrm>
          <a:prstGeom prst="rect">
            <a:avLst/>
          </a:prstGeom>
          <a:solidFill>
            <a:srgbClr val="EF7C35"/>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1400" b="1" kern="1200" dirty="0"/>
              <a:t>Non-Registered EMS Agency Sign In Sheet </a:t>
            </a:r>
            <a:endParaRPr lang="en-US" sz="1400" kern="1200" dirty="0"/>
          </a:p>
        </p:txBody>
      </p:sp>
      <p:sp>
        <p:nvSpPr>
          <p:cNvPr id="4" name="TextBox 3">
            <a:extLst>
              <a:ext uri="{FF2B5EF4-FFF2-40B4-BE49-F238E27FC236}">
                <a16:creationId xmlns:a16="http://schemas.microsoft.com/office/drawing/2014/main" id="{B73322E4-ABD3-6FE1-BD8E-6D1F7EC5FA9A}"/>
              </a:ext>
            </a:extLst>
          </p:cNvPr>
          <p:cNvSpPr txBox="1"/>
          <p:nvPr/>
        </p:nvSpPr>
        <p:spPr>
          <a:xfrm>
            <a:off x="820132" y="5903134"/>
            <a:ext cx="9539926" cy="646331"/>
          </a:xfrm>
          <a:prstGeom prst="rect">
            <a:avLst/>
          </a:prstGeom>
          <a:noFill/>
        </p:spPr>
        <p:txBody>
          <a:bodyPr wrap="square" rtlCol="0">
            <a:spAutoFit/>
          </a:bodyPr>
          <a:lstStyle/>
          <a:p>
            <a:pPr algn="ctr"/>
            <a:r>
              <a:rPr lang="en-US" b="1" dirty="0"/>
              <a:t>Communications Directory </a:t>
            </a:r>
            <a:r>
              <a:rPr lang="en-US" dirty="0"/>
              <a:t>on the MRSE Website</a:t>
            </a:r>
          </a:p>
          <a:p>
            <a:pPr algn="ctr"/>
            <a:r>
              <a:rPr lang="en-US" dirty="0"/>
              <a:t>CTRL + P </a:t>
            </a:r>
          </a:p>
        </p:txBody>
      </p:sp>
    </p:spTree>
    <p:extLst>
      <p:ext uri="{BB962C8B-B14F-4D97-AF65-F5344CB8AC3E}">
        <p14:creationId xmlns:p14="http://schemas.microsoft.com/office/powerpoint/2010/main" val="234479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4DD0-54EC-4A69-6E5E-6F396118F7B0}"/>
              </a:ext>
            </a:extLst>
          </p:cNvPr>
          <p:cNvSpPr>
            <a:spLocks noGrp="1"/>
          </p:cNvSpPr>
          <p:nvPr>
            <p:ph type="title"/>
          </p:nvPr>
        </p:nvSpPr>
        <p:spPr/>
        <p:txBody>
          <a:bodyPr/>
          <a:lstStyle/>
          <a:p>
            <a:pPr algn="ctr"/>
            <a:r>
              <a:rPr lang="en-US" b="1" dirty="0"/>
              <a:t>Four Overarching </a:t>
            </a:r>
            <a:br>
              <a:rPr lang="en-US" b="1" dirty="0"/>
            </a:br>
            <a:r>
              <a:rPr lang="en-US" b="1" dirty="0"/>
              <a:t>Required Objectives</a:t>
            </a:r>
          </a:p>
        </p:txBody>
      </p:sp>
      <p:sp>
        <p:nvSpPr>
          <p:cNvPr id="3" name="Content Placeholder 2">
            <a:extLst>
              <a:ext uri="{FF2B5EF4-FFF2-40B4-BE49-F238E27FC236}">
                <a16:creationId xmlns:a16="http://schemas.microsoft.com/office/drawing/2014/main" id="{938BBDC6-F0EB-8EB8-FEFB-68C897EBB270}"/>
              </a:ext>
            </a:extLst>
          </p:cNvPr>
          <p:cNvSpPr>
            <a:spLocks noGrp="1"/>
          </p:cNvSpPr>
          <p:nvPr>
            <p:ph sz="half" idx="1"/>
          </p:nvPr>
        </p:nvSpPr>
        <p:spPr>
          <a:xfrm>
            <a:off x="1238761" y="2056091"/>
            <a:ext cx="4109711" cy="3859459"/>
          </a:xfrm>
          <a:solidFill>
            <a:schemeClr val="tx1">
              <a:lumMod val="85000"/>
            </a:schemeClr>
          </a:solidFill>
        </p:spPr>
        <p:txBody>
          <a:bodyPr>
            <a:normAutofit/>
          </a:bodyPr>
          <a:lstStyle/>
          <a:p>
            <a:pPr marL="0" indent="0">
              <a:buNone/>
            </a:pPr>
            <a:r>
              <a:rPr lang="en-US" sz="1400" b="1" dirty="0">
                <a:solidFill>
                  <a:schemeClr val="bg1"/>
                </a:solidFill>
              </a:rPr>
              <a:t> </a:t>
            </a:r>
            <a:endParaRPr lang="en-US" sz="1300" b="1" dirty="0">
              <a:solidFill>
                <a:schemeClr val="bg1"/>
              </a:solidFill>
            </a:endParaRPr>
          </a:p>
          <a:p>
            <a:pPr marL="0" indent="0">
              <a:buNone/>
            </a:pPr>
            <a:r>
              <a:rPr lang="en-US" sz="1300" b="1" dirty="0">
                <a:solidFill>
                  <a:schemeClr val="bg1"/>
                </a:solidFill>
              </a:rPr>
              <a:t>1. HCC(s) engage health care partners and their executives to participate in the exercise and the After-Action Review within the HPP budget period. </a:t>
            </a:r>
          </a:p>
          <a:p>
            <a:pPr marL="0" indent="0">
              <a:buNone/>
            </a:pPr>
            <a:endParaRPr lang="en-US" sz="1300" b="1" dirty="0">
              <a:solidFill>
                <a:schemeClr val="bg1"/>
              </a:solidFill>
            </a:endParaRPr>
          </a:p>
          <a:p>
            <a:pPr marL="0" indent="0">
              <a:buNone/>
            </a:pPr>
            <a:endParaRPr lang="en-US" sz="1300" b="1" dirty="0">
              <a:solidFill>
                <a:schemeClr val="bg1"/>
              </a:solidFill>
            </a:endParaRPr>
          </a:p>
          <a:p>
            <a:pPr marL="0" indent="0">
              <a:buNone/>
            </a:pPr>
            <a:r>
              <a:rPr lang="en-US" sz="1300" b="1" dirty="0">
                <a:solidFill>
                  <a:schemeClr val="bg1"/>
                </a:solidFill>
              </a:rPr>
              <a:t>2. HCC(s) demonstrate their ability to assess and meet critical resource needs (personnel, supplies, equipment, etc.) to manage patient surge during a communitywide emergency or disaster by the end of the MRSE. </a:t>
            </a:r>
          </a:p>
        </p:txBody>
      </p:sp>
      <p:sp>
        <p:nvSpPr>
          <p:cNvPr id="4" name="Content Placeholder 3">
            <a:extLst>
              <a:ext uri="{FF2B5EF4-FFF2-40B4-BE49-F238E27FC236}">
                <a16:creationId xmlns:a16="http://schemas.microsoft.com/office/drawing/2014/main" id="{D623F557-DF64-79A9-D434-F7C8E703A63E}"/>
              </a:ext>
            </a:extLst>
          </p:cNvPr>
          <p:cNvSpPr>
            <a:spLocks noGrp="1"/>
          </p:cNvSpPr>
          <p:nvPr>
            <p:ph sz="half" idx="2"/>
          </p:nvPr>
        </p:nvSpPr>
        <p:spPr>
          <a:xfrm>
            <a:off x="6004875" y="2056090"/>
            <a:ext cx="4215642" cy="3859459"/>
          </a:xfrm>
          <a:solidFill>
            <a:schemeClr val="tx1">
              <a:lumMod val="85000"/>
            </a:schemeClr>
          </a:solidFill>
        </p:spPr>
        <p:txBody>
          <a:bodyPr>
            <a:normAutofit/>
          </a:bodyPr>
          <a:lstStyle/>
          <a:p>
            <a:pPr marL="0" indent="0">
              <a:buNone/>
            </a:pPr>
            <a:endParaRPr lang="en-US" sz="1300" b="1" dirty="0">
              <a:solidFill>
                <a:schemeClr val="bg1"/>
              </a:solidFill>
            </a:endParaRPr>
          </a:p>
          <a:p>
            <a:pPr marL="0" indent="0">
              <a:buNone/>
            </a:pPr>
            <a:r>
              <a:rPr lang="en-US" sz="1300" b="1" dirty="0">
                <a:solidFill>
                  <a:schemeClr val="bg1"/>
                </a:solidFill>
              </a:rPr>
              <a:t>3. HCC(s) effectively notify HCC health care partners of an incident and facilitate ongoing information sharing during a community-wide emergency or disaster.</a:t>
            </a:r>
          </a:p>
          <a:p>
            <a:pPr marL="0" indent="0">
              <a:buNone/>
            </a:pPr>
            <a:endParaRPr lang="en-US" sz="1300" b="1" dirty="0">
              <a:solidFill>
                <a:schemeClr val="bg1"/>
              </a:solidFill>
            </a:endParaRPr>
          </a:p>
          <a:p>
            <a:pPr marL="0" indent="0">
              <a:buNone/>
            </a:pPr>
            <a:endParaRPr lang="en-US" sz="1300" b="1" dirty="0">
              <a:solidFill>
                <a:schemeClr val="bg1"/>
              </a:solidFill>
            </a:endParaRPr>
          </a:p>
          <a:p>
            <a:pPr marL="0" indent="0">
              <a:buNone/>
            </a:pPr>
            <a:r>
              <a:rPr lang="en-US" sz="1300" b="1" dirty="0">
                <a:solidFill>
                  <a:schemeClr val="bg1"/>
                </a:solidFill>
              </a:rPr>
              <a:t>4. HCC(s) demonstrate their ability to reduce patient morbidity and mortality through appropriate patient placement during a large patient surge by assisting with the identification and coordination of available patient care resources by the end of the MRSE</a:t>
            </a:r>
          </a:p>
        </p:txBody>
      </p:sp>
    </p:spTree>
    <p:extLst>
      <p:ext uri="{BB962C8B-B14F-4D97-AF65-F5344CB8AC3E}">
        <p14:creationId xmlns:p14="http://schemas.microsoft.com/office/powerpoint/2010/main" val="3493387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997</TotalTime>
  <Words>1180</Words>
  <Application>Microsoft Office PowerPoint</Application>
  <PresentationFormat>Widescreen</PresentationFormat>
  <Paragraphs>170</Paragraphs>
  <Slides>28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ADLaM Display</vt:lpstr>
      <vt:lpstr>Aharoni</vt:lpstr>
      <vt:lpstr>Aptos</vt:lpstr>
      <vt:lpstr>Arial</vt:lpstr>
      <vt:lpstr>Calibri</vt:lpstr>
      <vt:lpstr>Calibri Light</vt:lpstr>
      <vt:lpstr>Century Gothic</vt:lpstr>
      <vt:lpstr>Congenial Black</vt:lpstr>
      <vt:lpstr>Wingdings</vt:lpstr>
      <vt:lpstr>Wingdings 3</vt:lpstr>
      <vt:lpstr>Ion</vt:lpstr>
      <vt:lpstr>Welcome to Evaluator Training </vt:lpstr>
      <vt:lpstr>MRSE  stands for Medical Response and Surge Exercise</vt:lpstr>
      <vt:lpstr>HCC MRSE Requirements </vt:lpstr>
      <vt:lpstr>Two exercises   within one  Statewide Exercise </vt:lpstr>
      <vt:lpstr>PowerPoint Presentation</vt:lpstr>
      <vt:lpstr>    https://wvha.org/hef/hospital-emergency-management/medical-response-surge-exercise-mrse/ </vt:lpstr>
      <vt:lpstr>General things on the MRSE website </vt:lpstr>
      <vt:lpstr>Evaluator Forms </vt:lpstr>
      <vt:lpstr>Four Overarching  Required Objectives</vt:lpstr>
      <vt:lpstr>EMS Objectives </vt:lpstr>
      <vt:lpstr>Public Health Objectives </vt:lpstr>
      <vt:lpstr>Emergency Management Objectives </vt:lpstr>
      <vt:lpstr>7:30 am </vt:lpstr>
      <vt:lpstr>Log on  TO YOUR COALITIONS EVENT     NORTH Coalition MRSE March 25, 2025 SOUTH Coalition MRSE March 25, 2025</vt:lpstr>
      <vt:lpstr>SIGN IN   TO YOUR COALITIONS EVENT</vt:lpstr>
      <vt:lpstr>After you Sign In, it will look like this </vt:lpstr>
      <vt:lpstr>Create a Post  stating Your agency’s name is signed in and ready to begin the exercise</vt:lpstr>
      <vt:lpstr>Begin Here to create a post </vt:lpstr>
      <vt:lpstr>Click the Blue Button </vt:lpstr>
      <vt:lpstr>~ Complete the form    ~ Check the box    ~ Click Save</vt:lpstr>
      <vt:lpstr>You’re still on the Event Reporting Activity Log Board </vt:lpstr>
      <vt:lpstr>Back to Hamburger Menu   Click Event Reporting Significant Events </vt:lpstr>
      <vt:lpstr>What it looks like </vt:lpstr>
      <vt:lpstr>Sign out</vt:lpstr>
      <vt:lpstr>8:30 AM   </vt:lpstr>
      <vt:lpstr>Evaluator Forms Same Day       but no later than    Friday, March 28th</vt:lpstr>
      <vt:lpstr>Noon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Green</dc:creator>
  <cp:lastModifiedBy>Lisa Green</cp:lastModifiedBy>
  <cp:revision>27</cp:revision>
  <dcterms:created xsi:type="dcterms:W3CDTF">2025-02-28T20:46:27Z</dcterms:created>
  <dcterms:modified xsi:type="dcterms:W3CDTF">2025-03-21T15:02:22Z</dcterms:modified>
</cp:coreProperties>
</file>