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7"/>
  </p:notesMasterIdLst>
  <p:handoutMasterIdLst>
    <p:handoutMasterId r:id="rId38"/>
  </p:handoutMasterIdLst>
  <p:sldIdLst>
    <p:sldId id="256" r:id="rId6"/>
    <p:sldId id="266" r:id="rId7"/>
    <p:sldId id="324" r:id="rId8"/>
    <p:sldId id="290" r:id="rId9"/>
    <p:sldId id="284" r:id="rId10"/>
    <p:sldId id="270" r:id="rId11"/>
    <p:sldId id="271" r:id="rId12"/>
    <p:sldId id="287" r:id="rId13"/>
    <p:sldId id="276" r:id="rId14"/>
    <p:sldId id="325" r:id="rId15"/>
    <p:sldId id="279" r:id="rId16"/>
    <p:sldId id="283" r:id="rId17"/>
    <p:sldId id="326" r:id="rId18"/>
    <p:sldId id="278" r:id="rId19"/>
    <p:sldId id="277" r:id="rId20"/>
    <p:sldId id="327" r:id="rId21"/>
    <p:sldId id="281" r:id="rId22"/>
    <p:sldId id="293" r:id="rId23"/>
    <p:sldId id="328" r:id="rId24"/>
    <p:sldId id="329" r:id="rId25"/>
    <p:sldId id="305" r:id="rId26"/>
    <p:sldId id="296" r:id="rId27"/>
    <p:sldId id="304" r:id="rId28"/>
    <p:sldId id="297" r:id="rId29"/>
    <p:sldId id="332" r:id="rId30"/>
    <p:sldId id="331" r:id="rId31"/>
    <p:sldId id="298" r:id="rId32"/>
    <p:sldId id="300" r:id="rId33"/>
    <p:sldId id="299" r:id="rId34"/>
    <p:sldId id="30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FF7"/>
    <a:srgbClr val="00539B"/>
    <a:srgbClr val="EAC702"/>
    <a:srgbClr val="648E00"/>
    <a:srgbClr val="F47931"/>
    <a:srgbClr val="F8971D"/>
    <a:srgbClr val="5AAEFF"/>
    <a:srgbClr val="69C2C6"/>
    <a:srgbClr val="31BFC1"/>
    <a:srgbClr val="F9C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72316" autoAdjust="0"/>
  </p:normalViewPr>
  <p:slideViewPr>
    <p:cSldViewPr snapToGrid="0">
      <p:cViewPr>
        <p:scale>
          <a:sx n="56" d="100"/>
          <a:sy n="56" d="100"/>
        </p:scale>
        <p:origin x="134" y="331"/>
      </p:cViewPr>
      <p:guideLst/>
    </p:cSldViewPr>
  </p:slideViewPr>
  <p:outlineViewPr>
    <p:cViewPr>
      <p:scale>
        <a:sx n="33" d="100"/>
        <a:sy n="33" d="100"/>
      </p:scale>
      <p:origin x="0" y="-93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6045A-8B66-47BD-9F0B-5B58C5D72CC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7608497-B71C-4538-81A9-07877E1173B8}">
      <dgm:prSet/>
      <dgm:spPr/>
      <dgm:t>
        <a:bodyPr/>
        <a:lstStyle/>
        <a:p>
          <a:pPr>
            <a:lnSpc>
              <a:spcPct val="100000"/>
            </a:lnSpc>
          </a:pPr>
          <a:r>
            <a:rPr lang="en-US" dirty="0"/>
            <a:t>🏥 Hospitals &amp; Critical Access Hospitals (CAH)</a:t>
          </a:r>
        </a:p>
      </dgm:t>
    </dgm:pt>
    <dgm:pt modelId="{39E3C4EF-83AA-4CCB-97A0-CB90891E2687}" type="parTrans" cxnId="{ED0F4540-E9F6-4A59-BE57-69E125C315EE}">
      <dgm:prSet/>
      <dgm:spPr/>
      <dgm:t>
        <a:bodyPr/>
        <a:lstStyle/>
        <a:p>
          <a:endParaRPr lang="en-US"/>
        </a:p>
      </dgm:t>
    </dgm:pt>
    <dgm:pt modelId="{F51A1656-D0C5-49B0-AB50-A6E37018BB6C}" type="sibTrans" cxnId="{ED0F4540-E9F6-4A59-BE57-69E125C315EE}">
      <dgm:prSet/>
      <dgm:spPr/>
      <dgm:t>
        <a:bodyPr/>
        <a:lstStyle/>
        <a:p>
          <a:endParaRPr lang="en-US"/>
        </a:p>
      </dgm:t>
    </dgm:pt>
    <dgm:pt modelId="{1A01AD5F-8D5F-4291-9644-BEF56AA07703}">
      <dgm:prSet/>
      <dgm:spPr/>
      <dgm:t>
        <a:bodyPr/>
        <a:lstStyle/>
        <a:p>
          <a:pPr algn="ctr">
            <a:lnSpc>
              <a:spcPct val="100000"/>
            </a:lnSpc>
          </a:pPr>
          <a:r>
            <a:rPr lang="en-US" b="1" dirty="0"/>
            <a:t>All Medicare-certified providers must maintain a facility-based, all-hazards emergency preparedness program.</a:t>
          </a:r>
        </a:p>
      </dgm:t>
    </dgm:pt>
    <dgm:pt modelId="{ECCCC846-EEDD-4405-8A31-63E933C1CFAD}" type="parTrans" cxnId="{4C9374AB-22B7-44C9-8503-649838077A7E}">
      <dgm:prSet/>
      <dgm:spPr/>
      <dgm:t>
        <a:bodyPr/>
        <a:lstStyle/>
        <a:p>
          <a:endParaRPr lang="en-US"/>
        </a:p>
      </dgm:t>
    </dgm:pt>
    <dgm:pt modelId="{C33DA263-AAF1-4B25-BC48-8B890BC7EBDE}" type="sibTrans" cxnId="{4C9374AB-22B7-44C9-8503-649838077A7E}">
      <dgm:prSet/>
      <dgm:spPr/>
      <dgm:t>
        <a:bodyPr/>
        <a:lstStyle/>
        <a:p>
          <a:endParaRPr lang="en-US"/>
        </a:p>
      </dgm:t>
    </dgm:pt>
    <dgm:pt modelId="{DC97FC3B-5DA6-4883-8C77-63397311FF6D}">
      <dgm:prSet/>
      <dgm:spPr/>
      <dgm:t>
        <a:bodyPr/>
        <a:lstStyle/>
        <a:p>
          <a:pPr>
            <a:lnSpc>
              <a:spcPct val="100000"/>
            </a:lnSpc>
          </a:pPr>
          <a:r>
            <a:rPr lang="en-US"/>
            <a:t>🏠 Long-Term Care</a:t>
          </a:r>
        </a:p>
      </dgm:t>
    </dgm:pt>
    <dgm:pt modelId="{A68CDC1F-44A0-4694-B948-D9233977AA11}" type="parTrans" cxnId="{CBD32784-22D8-4DF3-BD0B-491CF380FA1D}">
      <dgm:prSet/>
      <dgm:spPr/>
      <dgm:t>
        <a:bodyPr/>
        <a:lstStyle/>
        <a:p>
          <a:endParaRPr lang="en-US"/>
        </a:p>
      </dgm:t>
    </dgm:pt>
    <dgm:pt modelId="{C3AF742A-3B9E-42D7-A00A-AF633AC70693}" type="sibTrans" cxnId="{CBD32784-22D8-4DF3-BD0B-491CF380FA1D}">
      <dgm:prSet/>
      <dgm:spPr/>
      <dgm:t>
        <a:bodyPr/>
        <a:lstStyle/>
        <a:p>
          <a:endParaRPr lang="en-US"/>
        </a:p>
      </dgm:t>
    </dgm:pt>
    <dgm:pt modelId="{19BAA82E-5E81-452C-BB75-DE7A69CF0CE9}">
      <dgm:prSet/>
      <dgm:spPr/>
      <dgm:t>
        <a:bodyPr/>
        <a:lstStyle/>
        <a:p>
          <a:pPr>
            <a:lnSpc>
              <a:spcPct val="100000"/>
            </a:lnSpc>
          </a:pPr>
          <a:r>
            <a:rPr lang="en-US"/>
            <a:t>🏡 Home Health &amp; Hospice</a:t>
          </a:r>
        </a:p>
      </dgm:t>
    </dgm:pt>
    <dgm:pt modelId="{685F4473-2174-43C8-A342-BB4C388FC74C}" type="parTrans" cxnId="{650806D5-3081-4EB9-B4E6-AD7BEDB7F9B8}">
      <dgm:prSet/>
      <dgm:spPr/>
      <dgm:t>
        <a:bodyPr/>
        <a:lstStyle/>
        <a:p>
          <a:endParaRPr lang="en-US"/>
        </a:p>
      </dgm:t>
    </dgm:pt>
    <dgm:pt modelId="{A8F71BAE-0D63-4124-B2AF-A044DBB74E28}" type="sibTrans" cxnId="{650806D5-3081-4EB9-B4E6-AD7BEDB7F9B8}">
      <dgm:prSet/>
      <dgm:spPr/>
      <dgm:t>
        <a:bodyPr/>
        <a:lstStyle/>
        <a:p>
          <a:endParaRPr lang="en-US"/>
        </a:p>
      </dgm:t>
    </dgm:pt>
    <dgm:pt modelId="{9FFE7FD6-D3D6-4768-B86B-1987CBB431CA}">
      <dgm:prSet/>
      <dgm:spPr/>
      <dgm:t>
        <a:bodyPr/>
        <a:lstStyle/>
        <a:p>
          <a:pPr>
            <a:lnSpc>
              <a:spcPct val="100000"/>
            </a:lnSpc>
          </a:pPr>
          <a:r>
            <a:rPr lang="en-US"/>
            <a:t>⚕️ Ambulatory &amp; Outpatient</a:t>
          </a:r>
        </a:p>
      </dgm:t>
    </dgm:pt>
    <dgm:pt modelId="{FF711517-DDE8-46CF-8E36-9D11897AA9F8}" type="parTrans" cxnId="{8F5BCB49-3A4E-48AD-B0E4-8651A2A3AD24}">
      <dgm:prSet/>
      <dgm:spPr/>
      <dgm:t>
        <a:bodyPr/>
        <a:lstStyle/>
        <a:p>
          <a:endParaRPr lang="en-US"/>
        </a:p>
      </dgm:t>
    </dgm:pt>
    <dgm:pt modelId="{29E2CAC0-B56F-4022-8DB6-15BB9F2FA8C4}" type="sibTrans" cxnId="{8F5BCB49-3A4E-48AD-B0E4-8651A2A3AD24}">
      <dgm:prSet/>
      <dgm:spPr/>
      <dgm:t>
        <a:bodyPr/>
        <a:lstStyle/>
        <a:p>
          <a:endParaRPr lang="en-US"/>
        </a:p>
      </dgm:t>
    </dgm:pt>
    <dgm:pt modelId="{71527565-8BEA-4900-A060-881E122A8EFF}">
      <dgm:prSet/>
      <dgm:spPr/>
      <dgm:t>
        <a:bodyPr/>
        <a:lstStyle/>
        <a:p>
          <a:pPr>
            <a:lnSpc>
              <a:spcPct val="100000"/>
            </a:lnSpc>
          </a:pPr>
          <a:r>
            <a:rPr lang="en-US"/>
            <a:t>👥 Community-Based Programs</a:t>
          </a:r>
        </a:p>
      </dgm:t>
    </dgm:pt>
    <dgm:pt modelId="{4C7CAC34-5F37-4795-A6DA-72E653CC22C5}" type="parTrans" cxnId="{F4360DD1-9217-4E69-8941-A37D91FB03A0}">
      <dgm:prSet/>
      <dgm:spPr/>
      <dgm:t>
        <a:bodyPr/>
        <a:lstStyle/>
        <a:p>
          <a:endParaRPr lang="en-US"/>
        </a:p>
      </dgm:t>
    </dgm:pt>
    <dgm:pt modelId="{2928D44A-7C79-4696-A99E-9E7A753DD34F}" type="sibTrans" cxnId="{F4360DD1-9217-4E69-8941-A37D91FB03A0}">
      <dgm:prSet/>
      <dgm:spPr/>
      <dgm:t>
        <a:bodyPr/>
        <a:lstStyle/>
        <a:p>
          <a:endParaRPr lang="en-US"/>
        </a:p>
      </dgm:t>
    </dgm:pt>
    <dgm:pt modelId="{7B60DB72-9C08-41EB-9F98-6FA1CEDD89E1}" type="pres">
      <dgm:prSet presAssocID="{1036045A-8B66-47BD-9F0B-5B58C5D72CCF}" presName="root" presStyleCnt="0">
        <dgm:presLayoutVars>
          <dgm:dir/>
          <dgm:resizeHandles val="exact"/>
        </dgm:presLayoutVars>
      </dgm:prSet>
      <dgm:spPr/>
    </dgm:pt>
    <dgm:pt modelId="{27C06798-42CB-4016-810C-4AD3687B43EB}" type="pres">
      <dgm:prSet presAssocID="{E7608497-B71C-4538-81A9-07877E1173B8}" presName="compNode" presStyleCnt="0"/>
      <dgm:spPr/>
    </dgm:pt>
    <dgm:pt modelId="{8F683A07-A615-4764-A06B-DC7AB37A8A20}" type="pres">
      <dgm:prSet presAssocID="{E7608497-B71C-4538-81A9-07877E1173B8}" presName="bgRect" presStyleLbl="bgShp" presStyleIdx="0" presStyleCnt="6"/>
      <dgm:spPr/>
    </dgm:pt>
    <dgm:pt modelId="{96B82A07-6BBC-4D5A-A93B-A989B490AD81}" type="pres">
      <dgm:prSet presAssocID="{E7608497-B71C-4538-81A9-07877E1173B8}"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Kidney"/>
        </a:ext>
      </dgm:extLst>
    </dgm:pt>
    <dgm:pt modelId="{80EC0282-6E1F-4F12-A25F-58FB637C188F}" type="pres">
      <dgm:prSet presAssocID="{E7608497-B71C-4538-81A9-07877E1173B8}" presName="spaceRect" presStyleCnt="0"/>
      <dgm:spPr/>
    </dgm:pt>
    <dgm:pt modelId="{211FE97E-5C72-4D48-B5BD-14EDCC114510}" type="pres">
      <dgm:prSet presAssocID="{E7608497-B71C-4538-81A9-07877E1173B8}" presName="parTx" presStyleLbl="revTx" presStyleIdx="0" presStyleCnt="6">
        <dgm:presLayoutVars>
          <dgm:chMax val="0"/>
          <dgm:chPref val="0"/>
        </dgm:presLayoutVars>
      </dgm:prSet>
      <dgm:spPr/>
    </dgm:pt>
    <dgm:pt modelId="{CC5BF8F5-D639-4A37-ACA8-247F1A35704F}" type="pres">
      <dgm:prSet presAssocID="{F51A1656-D0C5-49B0-AB50-A6E37018BB6C}" presName="sibTrans" presStyleCnt="0"/>
      <dgm:spPr/>
    </dgm:pt>
    <dgm:pt modelId="{B90547DB-F52A-4420-940A-A3F654DA1E9D}" type="pres">
      <dgm:prSet presAssocID="{DC97FC3B-5DA6-4883-8C77-63397311FF6D}" presName="compNode" presStyleCnt="0"/>
      <dgm:spPr/>
    </dgm:pt>
    <dgm:pt modelId="{11933EBC-ADF7-44AC-817A-0E72827DD533}" type="pres">
      <dgm:prSet presAssocID="{DC97FC3B-5DA6-4883-8C77-63397311FF6D}" presName="bgRect" presStyleLbl="bgShp" presStyleIdx="1" presStyleCnt="6"/>
      <dgm:spPr/>
    </dgm:pt>
    <dgm:pt modelId="{4BD2996E-7BAF-46B4-91DE-FBDBB59746FD}" type="pres">
      <dgm:prSet presAssocID="{DC97FC3B-5DA6-4883-8C77-63397311FF6D}" presName="iconRect" presStyleLbl="node1" presStyleIdx="1" presStyleCnt="6"/>
      <dgm:spPr/>
    </dgm:pt>
    <dgm:pt modelId="{D1ADD486-C95A-4C6F-B42D-BC20F09DC363}" type="pres">
      <dgm:prSet presAssocID="{DC97FC3B-5DA6-4883-8C77-63397311FF6D}" presName="spaceRect" presStyleCnt="0"/>
      <dgm:spPr/>
    </dgm:pt>
    <dgm:pt modelId="{2F8B9E3F-B05C-4423-9F42-46F8603485B3}" type="pres">
      <dgm:prSet presAssocID="{DC97FC3B-5DA6-4883-8C77-63397311FF6D}" presName="parTx" presStyleLbl="revTx" presStyleIdx="1" presStyleCnt="6">
        <dgm:presLayoutVars>
          <dgm:chMax val="0"/>
          <dgm:chPref val="0"/>
        </dgm:presLayoutVars>
      </dgm:prSet>
      <dgm:spPr/>
    </dgm:pt>
    <dgm:pt modelId="{D3187153-C757-4999-B764-B442700C3D83}" type="pres">
      <dgm:prSet presAssocID="{C3AF742A-3B9E-42D7-A00A-AF633AC70693}" presName="sibTrans" presStyleCnt="0"/>
      <dgm:spPr/>
    </dgm:pt>
    <dgm:pt modelId="{290621A2-7533-4440-A1A5-E1A73CC17A40}" type="pres">
      <dgm:prSet presAssocID="{19BAA82E-5E81-452C-BB75-DE7A69CF0CE9}" presName="compNode" presStyleCnt="0"/>
      <dgm:spPr/>
    </dgm:pt>
    <dgm:pt modelId="{CEDFAA0A-96DF-4033-9992-A9CA6DF26C32}" type="pres">
      <dgm:prSet presAssocID="{19BAA82E-5E81-452C-BB75-DE7A69CF0CE9}" presName="bgRect" presStyleLbl="bgShp" presStyleIdx="2" presStyleCnt="6"/>
      <dgm:spPr/>
    </dgm:pt>
    <dgm:pt modelId="{5007ABCE-27F4-4914-BEAB-2AF8914504E9}" type="pres">
      <dgm:prSet presAssocID="{19BAA82E-5E81-452C-BB75-DE7A69CF0CE9}" presName="iconRect" presStyleLbl="node1" presStyleIdx="2" presStyleCnt="6"/>
      <dgm:spPr/>
    </dgm:pt>
    <dgm:pt modelId="{B8F508AB-7DCE-4F6B-816C-DBC5DA6C7FBF}" type="pres">
      <dgm:prSet presAssocID="{19BAA82E-5E81-452C-BB75-DE7A69CF0CE9}" presName="spaceRect" presStyleCnt="0"/>
      <dgm:spPr/>
    </dgm:pt>
    <dgm:pt modelId="{08CBD1F7-B346-4922-B3A1-6B51E9CE3885}" type="pres">
      <dgm:prSet presAssocID="{19BAA82E-5E81-452C-BB75-DE7A69CF0CE9}" presName="parTx" presStyleLbl="revTx" presStyleIdx="2" presStyleCnt="6">
        <dgm:presLayoutVars>
          <dgm:chMax val="0"/>
          <dgm:chPref val="0"/>
        </dgm:presLayoutVars>
      </dgm:prSet>
      <dgm:spPr/>
    </dgm:pt>
    <dgm:pt modelId="{0B17E7AF-2AB6-4C94-B580-77B9253EDC48}" type="pres">
      <dgm:prSet presAssocID="{A8F71BAE-0D63-4124-B2AF-A044DBB74E28}" presName="sibTrans" presStyleCnt="0"/>
      <dgm:spPr/>
    </dgm:pt>
    <dgm:pt modelId="{57DA0AF0-0BE6-4D03-BB5D-CCFE351D29CD}" type="pres">
      <dgm:prSet presAssocID="{9FFE7FD6-D3D6-4768-B86B-1987CBB431CA}" presName="compNode" presStyleCnt="0"/>
      <dgm:spPr/>
    </dgm:pt>
    <dgm:pt modelId="{FDC96FC8-8E91-43BB-9A04-1DEF2ED7F4A1}" type="pres">
      <dgm:prSet presAssocID="{9FFE7FD6-D3D6-4768-B86B-1987CBB431CA}" presName="bgRect" presStyleLbl="bgShp" presStyleIdx="3" presStyleCnt="6"/>
      <dgm:spPr/>
    </dgm:pt>
    <dgm:pt modelId="{2B5B345F-C676-4A1D-975A-F25A6EA96D2A}" type="pres">
      <dgm:prSet presAssocID="{9FFE7FD6-D3D6-4768-B86B-1987CBB431CA}" presName="iconRect" presStyleLbl="node1" presStyleIdx="3" presStyleCnt="6"/>
      <dgm:spPr/>
    </dgm:pt>
    <dgm:pt modelId="{FD3455F8-C92F-4A20-9A9D-9DFA88C99884}" type="pres">
      <dgm:prSet presAssocID="{9FFE7FD6-D3D6-4768-B86B-1987CBB431CA}" presName="spaceRect" presStyleCnt="0"/>
      <dgm:spPr/>
    </dgm:pt>
    <dgm:pt modelId="{F3F3D492-0263-4E16-B2C7-8617B1477A89}" type="pres">
      <dgm:prSet presAssocID="{9FFE7FD6-D3D6-4768-B86B-1987CBB431CA}" presName="parTx" presStyleLbl="revTx" presStyleIdx="3" presStyleCnt="6">
        <dgm:presLayoutVars>
          <dgm:chMax val="0"/>
          <dgm:chPref val="0"/>
        </dgm:presLayoutVars>
      </dgm:prSet>
      <dgm:spPr/>
    </dgm:pt>
    <dgm:pt modelId="{47CE3D59-DB49-44ED-A6FC-BE996353B841}" type="pres">
      <dgm:prSet presAssocID="{29E2CAC0-B56F-4022-8DB6-15BB9F2FA8C4}" presName="sibTrans" presStyleCnt="0"/>
      <dgm:spPr/>
    </dgm:pt>
    <dgm:pt modelId="{AB503118-0882-4D4D-9BCE-35B2BF33CA3D}" type="pres">
      <dgm:prSet presAssocID="{71527565-8BEA-4900-A060-881E122A8EFF}" presName="compNode" presStyleCnt="0"/>
      <dgm:spPr/>
    </dgm:pt>
    <dgm:pt modelId="{433B883A-241E-4C6F-A6CE-44EBFA6E53BC}" type="pres">
      <dgm:prSet presAssocID="{71527565-8BEA-4900-A060-881E122A8EFF}" presName="bgRect" presStyleLbl="bgShp" presStyleIdx="4" presStyleCnt="6"/>
      <dgm:spPr/>
    </dgm:pt>
    <dgm:pt modelId="{35C35539-0564-4BE4-83FB-BEF6DD0B12FE}" type="pres">
      <dgm:prSet presAssocID="{71527565-8BEA-4900-A060-881E122A8EFF}" presName="iconRect" presStyleLbl="node1" presStyleIdx="4" presStyleCnt="6"/>
      <dgm:spPr/>
    </dgm:pt>
    <dgm:pt modelId="{EBA1D9AC-FC54-49C1-9E63-AE24DB512E8E}" type="pres">
      <dgm:prSet presAssocID="{71527565-8BEA-4900-A060-881E122A8EFF}" presName="spaceRect" presStyleCnt="0"/>
      <dgm:spPr/>
    </dgm:pt>
    <dgm:pt modelId="{6971397F-4F4C-44FC-9B39-10448BBC8782}" type="pres">
      <dgm:prSet presAssocID="{71527565-8BEA-4900-A060-881E122A8EFF}" presName="parTx" presStyleLbl="revTx" presStyleIdx="4" presStyleCnt="6">
        <dgm:presLayoutVars>
          <dgm:chMax val="0"/>
          <dgm:chPref val="0"/>
        </dgm:presLayoutVars>
      </dgm:prSet>
      <dgm:spPr/>
    </dgm:pt>
    <dgm:pt modelId="{393FDA55-CE9D-4E17-B91B-FC1D175184B5}" type="pres">
      <dgm:prSet presAssocID="{2928D44A-7C79-4696-A99E-9E7A753DD34F}" presName="sibTrans" presStyleCnt="0"/>
      <dgm:spPr/>
    </dgm:pt>
    <dgm:pt modelId="{304B8774-C511-462D-ACBA-1A072FDA5CF7}" type="pres">
      <dgm:prSet presAssocID="{1A01AD5F-8D5F-4291-9644-BEF56AA07703}" presName="compNode" presStyleCnt="0"/>
      <dgm:spPr/>
    </dgm:pt>
    <dgm:pt modelId="{965D7E26-C800-4978-8C18-E9D721A08073}" type="pres">
      <dgm:prSet presAssocID="{1A01AD5F-8D5F-4291-9644-BEF56AA07703}" presName="bgRect" presStyleLbl="bgShp" presStyleIdx="5" presStyleCnt="6" custLinFactNeighborX="-1168" custLinFactNeighborY="-9409"/>
      <dgm:spPr/>
    </dgm:pt>
    <dgm:pt modelId="{6375ECF0-5B1A-40E3-A9EE-B6970549F6A3}" type="pres">
      <dgm:prSet presAssocID="{1A01AD5F-8D5F-4291-9644-BEF56AA07703}"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8C53B0B2-42E2-422C-A98D-37FAB1B24478}" type="pres">
      <dgm:prSet presAssocID="{1A01AD5F-8D5F-4291-9644-BEF56AA07703}" presName="spaceRect" presStyleCnt="0"/>
      <dgm:spPr/>
    </dgm:pt>
    <dgm:pt modelId="{11D9693B-0D30-4165-9054-D4DB06907169}" type="pres">
      <dgm:prSet presAssocID="{1A01AD5F-8D5F-4291-9644-BEF56AA07703}" presName="parTx" presStyleLbl="revTx" presStyleIdx="5" presStyleCnt="6">
        <dgm:presLayoutVars>
          <dgm:chMax val="0"/>
          <dgm:chPref val="0"/>
        </dgm:presLayoutVars>
      </dgm:prSet>
      <dgm:spPr/>
    </dgm:pt>
  </dgm:ptLst>
  <dgm:cxnLst>
    <dgm:cxn modelId="{A3AC3F08-CF1E-4A5D-848B-A8D81DC5B17D}" type="presOf" srcId="{1036045A-8B66-47BD-9F0B-5B58C5D72CCF}" destId="{7B60DB72-9C08-41EB-9F98-6FA1CEDD89E1}" srcOrd="0" destOrd="0" presId="urn:microsoft.com/office/officeart/2018/2/layout/IconVerticalSolidList"/>
    <dgm:cxn modelId="{ACF39137-CCA0-4304-B380-1AA30CD109EB}" type="presOf" srcId="{E7608497-B71C-4538-81A9-07877E1173B8}" destId="{211FE97E-5C72-4D48-B5BD-14EDCC114510}" srcOrd="0" destOrd="0" presId="urn:microsoft.com/office/officeart/2018/2/layout/IconVerticalSolidList"/>
    <dgm:cxn modelId="{ED0F4540-E9F6-4A59-BE57-69E125C315EE}" srcId="{1036045A-8B66-47BD-9F0B-5B58C5D72CCF}" destId="{E7608497-B71C-4538-81A9-07877E1173B8}" srcOrd="0" destOrd="0" parTransId="{39E3C4EF-83AA-4CCB-97A0-CB90891E2687}" sibTransId="{F51A1656-D0C5-49B0-AB50-A6E37018BB6C}"/>
    <dgm:cxn modelId="{8F5BCB49-3A4E-48AD-B0E4-8651A2A3AD24}" srcId="{1036045A-8B66-47BD-9F0B-5B58C5D72CCF}" destId="{9FFE7FD6-D3D6-4768-B86B-1987CBB431CA}" srcOrd="3" destOrd="0" parTransId="{FF711517-DDE8-46CF-8E36-9D11897AA9F8}" sibTransId="{29E2CAC0-B56F-4022-8DB6-15BB9F2FA8C4}"/>
    <dgm:cxn modelId="{E979AD7A-B2C2-4A59-9AA3-C5682A78C877}" type="presOf" srcId="{DC97FC3B-5DA6-4883-8C77-63397311FF6D}" destId="{2F8B9E3F-B05C-4423-9F42-46F8603485B3}" srcOrd="0" destOrd="0" presId="urn:microsoft.com/office/officeart/2018/2/layout/IconVerticalSolidList"/>
    <dgm:cxn modelId="{B67FD97D-34DF-4571-834E-A77B6B924D48}" type="presOf" srcId="{9FFE7FD6-D3D6-4768-B86B-1987CBB431CA}" destId="{F3F3D492-0263-4E16-B2C7-8617B1477A89}" srcOrd="0" destOrd="0" presId="urn:microsoft.com/office/officeart/2018/2/layout/IconVerticalSolidList"/>
    <dgm:cxn modelId="{CBD32784-22D8-4DF3-BD0B-491CF380FA1D}" srcId="{1036045A-8B66-47BD-9F0B-5B58C5D72CCF}" destId="{DC97FC3B-5DA6-4883-8C77-63397311FF6D}" srcOrd="1" destOrd="0" parTransId="{A68CDC1F-44A0-4694-B948-D9233977AA11}" sibTransId="{C3AF742A-3B9E-42D7-A00A-AF633AC70693}"/>
    <dgm:cxn modelId="{2663CA9F-84C5-41DB-9314-DC0F902C9940}" type="presOf" srcId="{71527565-8BEA-4900-A060-881E122A8EFF}" destId="{6971397F-4F4C-44FC-9B39-10448BBC8782}" srcOrd="0" destOrd="0" presId="urn:microsoft.com/office/officeart/2018/2/layout/IconVerticalSolidList"/>
    <dgm:cxn modelId="{4C9374AB-22B7-44C9-8503-649838077A7E}" srcId="{1036045A-8B66-47BD-9F0B-5B58C5D72CCF}" destId="{1A01AD5F-8D5F-4291-9644-BEF56AA07703}" srcOrd="5" destOrd="0" parTransId="{ECCCC846-EEDD-4405-8A31-63E933C1CFAD}" sibTransId="{C33DA263-AAF1-4B25-BC48-8B890BC7EBDE}"/>
    <dgm:cxn modelId="{F4360DD1-9217-4E69-8941-A37D91FB03A0}" srcId="{1036045A-8B66-47BD-9F0B-5B58C5D72CCF}" destId="{71527565-8BEA-4900-A060-881E122A8EFF}" srcOrd="4" destOrd="0" parTransId="{4C7CAC34-5F37-4795-A6DA-72E653CC22C5}" sibTransId="{2928D44A-7C79-4696-A99E-9E7A753DD34F}"/>
    <dgm:cxn modelId="{650806D5-3081-4EB9-B4E6-AD7BEDB7F9B8}" srcId="{1036045A-8B66-47BD-9F0B-5B58C5D72CCF}" destId="{19BAA82E-5E81-452C-BB75-DE7A69CF0CE9}" srcOrd="2" destOrd="0" parTransId="{685F4473-2174-43C8-A342-BB4C388FC74C}" sibTransId="{A8F71BAE-0D63-4124-B2AF-A044DBB74E28}"/>
    <dgm:cxn modelId="{6A536BE3-5A22-4052-8B01-9C247DE1051D}" type="presOf" srcId="{19BAA82E-5E81-452C-BB75-DE7A69CF0CE9}" destId="{08CBD1F7-B346-4922-B3A1-6B51E9CE3885}" srcOrd="0" destOrd="0" presId="urn:microsoft.com/office/officeart/2018/2/layout/IconVerticalSolidList"/>
    <dgm:cxn modelId="{CD1CF5E9-4625-4A9E-BB99-7CC9F3CA0DC8}" type="presOf" srcId="{1A01AD5F-8D5F-4291-9644-BEF56AA07703}" destId="{11D9693B-0D30-4165-9054-D4DB06907169}" srcOrd="0" destOrd="0" presId="urn:microsoft.com/office/officeart/2018/2/layout/IconVerticalSolidList"/>
    <dgm:cxn modelId="{603F8F23-1C36-4228-8306-B48B9364C4D4}" type="presParOf" srcId="{7B60DB72-9C08-41EB-9F98-6FA1CEDD89E1}" destId="{27C06798-42CB-4016-810C-4AD3687B43EB}" srcOrd="0" destOrd="0" presId="urn:microsoft.com/office/officeart/2018/2/layout/IconVerticalSolidList"/>
    <dgm:cxn modelId="{D5F0BB20-3500-4FF0-816E-9F93B866DE6E}" type="presParOf" srcId="{27C06798-42CB-4016-810C-4AD3687B43EB}" destId="{8F683A07-A615-4764-A06B-DC7AB37A8A20}" srcOrd="0" destOrd="0" presId="urn:microsoft.com/office/officeart/2018/2/layout/IconVerticalSolidList"/>
    <dgm:cxn modelId="{F2BE4260-8911-4009-A259-9ECF874F9827}" type="presParOf" srcId="{27C06798-42CB-4016-810C-4AD3687B43EB}" destId="{96B82A07-6BBC-4D5A-A93B-A989B490AD81}" srcOrd="1" destOrd="0" presId="urn:microsoft.com/office/officeart/2018/2/layout/IconVerticalSolidList"/>
    <dgm:cxn modelId="{36A330E4-277C-446E-8F34-A6947A789263}" type="presParOf" srcId="{27C06798-42CB-4016-810C-4AD3687B43EB}" destId="{80EC0282-6E1F-4F12-A25F-58FB637C188F}" srcOrd="2" destOrd="0" presId="urn:microsoft.com/office/officeart/2018/2/layout/IconVerticalSolidList"/>
    <dgm:cxn modelId="{9E44BD8A-E85D-4F4A-BB8F-D2EBD7A3A744}" type="presParOf" srcId="{27C06798-42CB-4016-810C-4AD3687B43EB}" destId="{211FE97E-5C72-4D48-B5BD-14EDCC114510}" srcOrd="3" destOrd="0" presId="urn:microsoft.com/office/officeart/2018/2/layout/IconVerticalSolidList"/>
    <dgm:cxn modelId="{4EC02DF2-F57C-49FC-A658-27ACADAB0FCE}" type="presParOf" srcId="{7B60DB72-9C08-41EB-9F98-6FA1CEDD89E1}" destId="{CC5BF8F5-D639-4A37-ACA8-247F1A35704F}" srcOrd="1" destOrd="0" presId="urn:microsoft.com/office/officeart/2018/2/layout/IconVerticalSolidList"/>
    <dgm:cxn modelId="{9A9AFDC5-C1DA-44AF-962D-05A730CE53BC}" type="presParOf" srcId="{7B60DB72-9C08-41EB-9F98-6FA1CEDD89E1}" destId="{B90547DB-F52A-4420-940A-A3F654DA1E9D}" srcOrd="2" destOrd="0" presId="urn:microsoft.com/office/officeart/2018/2/layout/IconVerticalSolidList"/>
    <dgm:cxn modelId="{1B25A731-7074-46A8-A6F0-FC96E38B0E3D}" type="presParOf" srcId="{B90547DB-F52A-4420-940A-A3F654DA1E9D}" destId="{11933EBC-ADF7-44AC-817A-0E72827DD533}" srcOrd="0" destOrd="0" presId="urn:microsoft.com/office/officeart/2018/2/layout/IconVerticalSolidList"/>
    <dgm:cxn modelId="{64E49DF8-6637-40A0-BDB3-B157DA29DF8A}" type="presParOf" srcId="{B90547DB-F52A-4420-940A-A3F654DA1E9D}" destId="{4BD2996E-7BAF-46B4-91DE-FBDBB59746FD}" srcOrd="1" destOrd="0" presId="urn:microsoft.com/office/officeart/2018/2/layout/IconVerticalSolidList"/>
    <dgm:cxn modelId="{B73E4642-6FBA-4023-A8BC-F48955548E33}" type="presParOf" srcId="{B90547DB-F52A-4420-940A-A3F654DA1E9D}" destId="{D1ADD486-C95A-4C6F-B42D-BC20F09DC363}" srcOrd="2" destOrd="0" presId="urn:microsoft.com/office/officeart/2018/2/layout/IconVerticalSolidList"/>
    <dgm:cxn modelId="{1D761CDC-00D7-4EEA-AA5D-91F436EF27B8}" type="presParOf" srcId="{B90547DB-F52A-4420-940A-A3F654DA1E9D}" destId="{2F8B9E3F-B05C-4423-9F42-46F8603485B3}" srcOrd="3" destOrd="0" presId="urn:microsoft.com/office/officeart/2018/2/layout/IconVerticalSolidList"/>
    <dgm:cxn modelId="{141EFF25-648F-44BE-B69A-79AFB8BA4A74}" type="presParOf" srcId="{7B60DB72-9C08-41EB-9F98-6FA1CEDD89E1}" destId="{D3187153-C757-4999-B764-B442700C3D83}" srcOrd="3" destOrd="0" presId="urn:microsoft.com/office/officeart/2018/2/layout/IconVerticalSolidList"/>
    <dgm:cxn modelId="{8DE87BA8-B8DD-4D15-9ED9-648BD4A1AC5D}" type="presParOf" srcId="{7B60DB72-9C08-41EB-9F98-6FA1CEDD89E1}" destId="{290621A2-7533-4440-A1A5-E1A73CC17A40}" srcOrd="4" destOrd="0" presId="urn:microsoft.com/office/officeart/2018/2/layout/IconVerticalSolidList"/>
    <dgm:cxn modelId="{319A85F9-DAE8-46EC-878B-FFB32AC1B25F}" type="presParOf" srcId="{290621A2-7533-4440-A1A5-E1A73CC17A40}" destId="{CEDFAA0A-96DF-4033-9992-A9CA6DF26C32}" srcOrd="0" destOrd="0" presId="urn:microsoft.com/office/officeart/2018/2/layout/IconVerticalSolidList"/>
    <dgm:cxn modelId="{CF76E838-003A-488C-806F-4D44B12365F1}" type="presParOf" srcId="{290621A2-7533-4440-A1A5-E1A73CC17A40}" destId="{5007ABCE-27F4-4914-BEAB-2AF8914504E9}" srcOrd="1" destOrd="0" presId="urn:microsoft.com/office/officeart/2018/2/layout/IconVerticalSolidList"/>
    <dgm:cxn modelId="{7C036842-7962-477D-A764-00A0BC2EAD6B}" type="presParOf" srcId="{290621A2-7533-4440-A1A5-E1A73CC17A40}" destId="{B8F508AB-7DCE-4F6B-816C-DBC5DA6C7FBF}" srcOrd="2" destOrd="0" presId="urn:microsoft.com/office/officeart/2018/2/layout/IconVerticalSolidList"/>
    <dgm:cxn modelId="{2024EB6A-B524-458C-8C24-24FBE32D75CD}" type="presParOf" srcId="{290621A2-7533-4440-A1A5-E1A73CC17A40}" destId="{08CBD1F7-B346-4922-B3A1-6B51E9CE3885}" srcOrd="3" destOrd="0" presId="urn:microsoft.com/office/officeart/2018/2/layout/IconVerticalSolidList"/>
    <dgm:cxn modelId="{B15E70D0-E63A-4334-BE21-E1196474F571}" type="presParOf" srcId="{7B60DB72-9C08-41EB-9F98-6FA1CEDD89E1}" destId="{0B17E7AF-2AB6-4C94-B580-77B9253EDC48}" srcOrd="5" destOrd="0" presId="urn:microsoft.com/office/officeart/2018/2/layout/IconVerticalSolidList"/>
    <dgm:cxn modelId="{A50558BA-1B5B-48EE-9816-7FCF645D7392}" type="presParOf" srcId="{7B60DB72-9C08-41EB-9F98-6FA1CEDD89E1}" destId="{57DA0AF0-0BE6-4D03-BB5D-CCFE351D29CD}" srcOrd="6" destOrd="0" presId="urn:microsoft.com/office/officeart/2018/2/layout/IconVerticalSolidList"/>
    <dgm:cxn modelId="{05E4227D-713A-4FFA-BAD7-19DA3EE383CA}" type="presParOf" srcId="{57DA0AF0-0BE6-4D03-BB5D-CCFE351D29CD}" destId="{FDC96FC8-8E91-43BB-9A04-1DEF2ED7F4A1}" srcOrd="0" destOrd="0" presId="urn:microsoft.com/office/officeart/2018/2/layout/IconVerticalSolidList"/>
    <dgm:cxn modelId="{D2681948-9468-47D7-B5AF-167C944DD717}" type="presParOf" srcId="{57DA0AF0-0BE6-4D03-BB5D-CCFE351D29CD}" destId="{2B5B345F-C676-4A1D-975A-F25A6EA96D2A}" srcOrd="1" destOrd="0" presId="urn:microsoft.com/office/officeart/2018/2/layout/IconVerticalSolidList"/>
    <dgm:cxn modelId="{8E5B4628-B7E2-4077-AEF9-D83C62E40BAF}" type="presParOf" srcId="{57DA0AF0-0BE6-4D03-BB5D-CCFE351D29CD}" destId="{FD3455F8-C92F-4A20-9A9D-9DFA88C99884}" srcOrd="2" destOrd="0" presId="urn:microsoft.com/office/officeart/2018/2/layout/IconVerticalSolidList"/>
    <dgm:cxn modelId="{963B4460-11A2-42BF-B40D-BC796A92B0A4}" type="presParOf" srcId="{57DA0AF0-0BE6-4D03-BB5D-CCFE351D29CD}" destId="{F3F3D492-0263-4E16-B2C7-8617B1477A89}" srcOrd="3" destOrd="0" presId="urn:microsoft.com/office/officeart/2018/2/layout/IconVerticalSolidList"/>
    <dgm:cxn modelId="{A1113867-5603-4D60-959E-1DB928038BA7}" type="presParOf" srcId="{7B60DB72-9C08-41EB-9F98-6FA1CEDD89E1}" destId="{47CE3D59-DB49-44ED-A6FC-BE996353B841}" srcOrd="7" destOrd="0" presId="urn:microsoft.com/office/officeart/2018/2/layout/IconVerticalSolidList"/>
    <dgm:cxn modelId="{B3D58AD2-7365-4388-87F1-59A4F75E7E96}" type="presParOf" srcId="{7B60DB72-9C08-41EB-9F98-6FA1CEDD89E1}" destId="{AB503118-0882-4D4D-9BCE-35B2BF33CA3D}" srcOrd="8" destOrd="0" presId="urn:microsoft.com/office/officeart/2018/2/layout/IconVerticalSolidList"/>
    <dgm:cxn modelId="{BA5832A9-2393-49EE-860D-AA72E8011A4F}" type="presParOf" srcId="{AB503118-0882-4D4D-9BCE-35B2BF33CA3D}" destId="{433B883A-241E-4C6F-A6CE-44EBFA6E53BC}" srcOrd="0" destOrd="0" presId="urn:microsoft.com/office/officeart/2018/2/layout/IconVerticalSolidList"/>
    <dgm:cxn modelId="{C3CEF894-C4A5-4A7A-91CB-76CF331375F0}" type="presParOf" srcId="{AB503118-0882-4D4D-9BCE-35B2BF33CA3D}" destId="{35C35539-0564-4BE4-83FB-BEF6DD0B12FE}" srcOrd="1" destOrd="0" presId="urn:microsoft.com/office/officeart/2018/2/layout/IconVerticalSolidList"/>
    <dgm:cxn modelId="{CDCE3C04-2CA5-4CB5-9574-03C657C95547}" type="presParOf" srcId="{AB503118-0882-4D4D-9BCE-35B2BF33CA3D}" destId="{EBA1D9AC-FC54-49C1-9E63-AE24DB512E8E}" srcOrd="2" destOrd="0" presId="urn:microsoft.com/office/officeart/2018/2/layout/IconVerticalSolidList"/>
    <dgm:cxn modelId="{5AE7A2D3-139F-4973-8C65-E19DC61A2BDC}" type="presParOf" srcId="{AB503118-0882-4D4D-9BCE-35B2BF33CA3D}" destId="{6971397F-4F4C-44FC-9B39-10448BBC8782}" srcOrd="3" destOrd="0" presId="urn:microsoft.com/office/officeart/2018/2/layout/IconVerticalSolidList"/>
    <dgm:cxn modelId="{B68B333A-614B-4FE1-BF08-792FEB6BABAF}" type="presParOf" srcId="{7B60DB72-9C08-41EB-9F98-6FA1CEDD89E1}" destId="{393FDA55-CE9D-4E17-B91B-FC1D175184B5}" srcOrd="9" destOrd="0" presId="urn:microsoft.com/office/officeart/2018/2/layout/IconVerticalSolidList"/>
    <dgm:cxn modelId="{695E037C-43F5-4535-8787-00328E639063}" type="presParOf" srcId="{7B60DB72-9C08-41EB-9F98-6FA1CEDD89E1}" destId="{304B8774-C511-462D-ACBA-1A072FDA5CF7}" srcOrd="10" destOrd="0" presId="urn:microsoft.com/office/officeart/2018/2/layout/IconVerticalSolidList"/>
    <dgm:cxn modelId="{8E505274-4326-4FA6-9646-705B1F4E9CC5}" type="presParOf" srcId="{304B8774-C511-462D-ACBA-1A072FDA5CF7}" destId="{965D7E26-C800-4978-8C18-E9D721A08073}" srcOrd="0" destOrd="0" presId="urn:microsoft.com/office/officeart/2018/2/layout/IconVerticalSolidList"/>
    <dgm:cxn modelId="{B1188C54-F08E-4C45-B619-F6F73FBEEDF0}" type="presParOf" srcId="{304B8774-C511-462D-ACBA-1A072FDA5CF7}" destId="{6375ECF0-5B1A-40E3-A9EE-B6970549F6A3}" srcOrd="1" destOrd="0" presId="urn:microsoft.com/office/officeart/2018/2/layout/IconVerticalSolidList"/>
    <dgm:cxn modelId="{CB756B12-67A7-4FF3-AB8D-030D35253954}" type="presParOf" srcId="{304B8774-C511-462D-ACBA-1A072FDA5CF7}" destId="{8C53B0B2-42E2-422C-A98D-37FAB1B24478}" srcOrd="2" destOrd="0" presId="urn:microsoft.com/office/officeart/2018/2/layout/IconVerticalSolidList"/>
    <dgm:cxn modelId="{C37668E6-F282-448A-9316-8505D54D58A8}" type="presParOf" srcId="{304B8774-C511-462D-ACBA-1A072FDA5CF7}" destId="{11D9693B-0D30-4165-9054-D4DB069071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CFE12-C255-4166-BF67-2ADFBE443371}"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FDD2B2AD-3580-4A75-A02D-1A8BCB3CCC04}">
      <dgm:prSet/>
      <dgm:spPr/>
      <dgm:t>
        <a:bodyPr/>
        <a:lstStyle/>
        <a:p>
          <a:r>
            <a:rPr lang="en-US"/>
            <a:t>Emergency plans must address:</a:t>
          </a:r>
        </a:p>
      </dgm:t>
    </dgm:pt>
    <dgm:pt modelId="{1371406D-A56C-407B-BA21-03E4791E8F5E}" type="parTrans" cxnId="{7B83D4F6-B3D6-40D3-B840-DF5F9A49485C}">
      <dgm:prSet/>
      <dgm:spPr/>
      <dgm:t>
        <a:bodyPr/>
        <a:lstStyle/>
        <a:p>
          <a:endParaRPr lang="en-US"/>
        </a:p>
      </dgm:t>
    </dgm:pt>
    <dgm:pt modelId="{3B344826-0B15-4D9C-893C-30A8D09D62AA}" type="sibTrans" cxnId="{7B83D4F6-B3D6-40D3-B840-DF5F9A49485C}">
      <dgm:prSet/>
      <dgm:spPr/>
      <dgm:t>
        <a:bodyPr/>
        <a:lstStyle/>
        <a:p>
          <a:endParaRPr lang="en-US"/>
        </a:p>
      </dgm:t>
    </dgm:pt>
    <dgm:pt modelId="{6633DDE1-FC40-4548-8E73-1CC3E5281BFB}">
      <dgm:prSet/>
      <dgm:spPr/>
      <dgm:t>
        <a:bodyPr/>
        <a:lstStyle/>
        <a:p>
          <a:r>
            <a:rPr lang="en-US"/>
            <a:t>Population served (inpatient/outpatient)</a:t>
          </a:r>
        </a:p>
      </dgm:t>
    </dgm:pt>
    <dgm:pt modelId="{D0948FC4-DE49-4D26-9380-BDB9952AB053}" type="parTrans" cxnId="{21FC5BBF-D4C3-4C5C-BDA3-7A21012B0CF3}">
      <dgm:prSet/>
      <dgm:spPr/>
      <dgm:t>
        <a:bodyPr/>
        <a:lstStyle/>
        <a:p>
          <a:endParaRPr lang="en-US"/>
        </a:p>
      </dgm:t>
    </dgm:pt>
    <dgm:pt modelId="{9FF19A34-81DB-4904-9B24-FEF722164C03}" type="sibTrans" cxnId="{21FC5BBF-D4C3-4C5C-BDA3-7A21012B0CF3}">
      <dgm:prSet/>
      <dgm:spPr/>
      <dgm:t>
        <a:bodyPr/>
        <a:lstStyle/>
        <a:p>
          <a:endParaRPr lang="en-US"/>
        </a:p>
      </dgm:t>
    </dgm:pt>
    <dgm:pt modelId="{7DC1A901-AD40-47A1-8F11-B241E8B6EE41}">
      <dgm:prSet/>
      <dgm:spPr/>
      <dgm:t>
        <a:bodyPr/>
        <a:lstStyle/>
        <a:p>
          <a:r>
            <a:rPr lang="en-US"/>
            <a:t>Individuals at higher risk (mobility limits, chronic illness, cognitive impairment)</a:t>
          </a:r>
        </a:p>
      </dgm:t>
    </dgm:pt>
    <dgm:pt modelId="{1BD4278B-81A3-460C-A1F6-322AAC4699E0}" type="parTrans" cxnId="{BDCE95E6-F67B-49F8-A298-8CCFA1EA35F9}">
      <dgm:prSet/>
      <dgm:spPr/>
      <dgm:t>
        <a:bodyPr/>
        <a:lstStyle/>
        <a:p>
          <a:endParaRPr lang="en-US"/>
        </a:p>
      </dgm:t>
    </dgm:pt>
    <dgm:pt modelId="{129DDC74-B1FC-47C5-A4AC-4455CF7CF6CC}" type="sibTrans" cxnId="{BDCE95E6-F67B-49F8-A298-8CCFA1EA35F9}">
      <dgm:prSet/>
      <dgm:spPr/>
      <dgm:t>
        <a:bodyPr/>
        <a:lstStyle/>
        <a:p>
          <a:endParaRPr lang="en-US"/>
        </a:p>
      </dgm:t>
    </dgm:pt>
    <dgm:pt modelId="{F25C69BF-A77C-4355-A15E-55A0EBCB076F}">
      <dgm:prSet/>
      <dgm:spPr/>
      <dgm:t>
        <a:bodyPr/>
        <a:lstStyle/>
        <a:p>
          <a:r>
            <a:rPr lang="en-US"/>
            <a:t>LTC and ICF/IID must include </a:t>
          </a:r>
          <a:r>
            <a:rPr lang="en-US" b="1"/>
            <a:t>missing residents/clients</a:t>
          </a:r>
          <a:endParaRPr lang="en-US"/>
        </a:p>
      </dgm:t>
    </dgm:pt>
    <dgm:pt modelId="{FB93749B-CA09-42AC-973B-575A24993E61}" type="parTrans" cxnId="{265B88F0-014D-43A8-91D9-DF51A2B52343}">
      <dgm:prSet/>
      <dgm:spPr/>
      <dgm:t>
        <a:bodyPr/>
        <a:lstStyle/>
        <a:p>
          <a:endParaRPr lang="en-US"/>
        </a:p>
      </dgm:t>
    </dgm:pt>
    <dgm:pt modelId="{B1EB2E4B-7299-4748-B650-114257831146}" type="sibTrans" cxnId="{265B88F0-014D-43A8-91D9-DF51A2B52343}">
      <dgm:prSet/>
      <dgm:spPr/>
      <dgm:t>
        <a:bodyPr/>
        <a:lstStyle/>
        <a:p>
          <a:endParaRPr lang="en-US"/>
        </a:p>
      </dgm:t>
    </dgm:pt>
    <dgm:pt modelId="{E84FB3D9-F74C-4A3A-BCFE-453727A7B0E4}">
      <dgm:prSet/>
      <dgm:spPr/>
      <dgm:t>
        <a:bodyPr/>
        <a:lstStyle/>
        <a:p>
          <a:r>
            <a:rPr lang="en-US"/>
            <a:t>All plans must address evacuation, transfers, and continuity of care</a:t>
          </a:r>
        </a:p>
      </dgm:t>
    </dgm:pt>
    <dgm:pt modelId="{AC1D599F-B886-4C08-AE89-1DA31B47093F}" type="parTrans" cxnId="{0E367456-D2BD-4DE9-99FE-A4006FEE7A00}">
      <dgm:prSet/>
      <dgm:spPr/>
      <dgm:t>
        <a:bodyPr/>
        <a:lstStyle/>
        <a:p>
          <a:endParaRPr lang="en-US"/>
        </a:p>
      </dgm:t>
    </dgm:pt>
    <dgm:pt modelId="{789C9E9B-3CC0-421A-8CB6-045E41B00E64}" type="sibTrans" cxnId="{0E367456-D2BD-4DE9-99FE-A4006FEE7A00}">
      <dgm:prSet/>
      <dgm:spPr/>
      <dgm:t>
        <a:bodyPr/>
        <a:lstStyle/>
        <a:p>
          <a:endParaRPr lang="en-US"/>
        </a:p>
      </dgm:t>
    </dgm:pt>
    <dgm:pt modelId="{306DFDF1-5C7A-493B-B1EB-4D9733DFF67D}" type="pres">
      <dgm:prSet presAssocID="{99ECFE12-C255-4166-BF67-2ADFBE443371}" presName="hierChild1" presStyleCnt="0">
        <dgm:presLayoutVars>
          <dgm:chPref val="1"/>
          <dgm:dir/>
          <dgm:animOne val="branch"/>
          <dgm:animLvl val="lvl"/>
          <dgm:resizeHandles/>
        </dgm:presLayoutVars>
      </dgm:prSet>
      <dgm:spPr/>
    </dgm:pt>
    <dgm:pt modelId="{AABEF8DB-E91E-4D40-9D24-3A3B948B3483}" type="pres">
      <dgm:prSet presAssocID="{FDD2B2AD-3580-4A75-A02D-1A8BCB3CCC04}" presName="hierRoot1" presStyleCnt="0"/>
      <dgm:spPr/>
    </dgm:pt>
    <dgm:pt modelId="{1D476026-C3F0-43B8-8A82-F22192F9055C}" type="pres">
      <dgm:prSet presAssocID="{FDD2B2AD-3580-4A75-A02D-1A8BCB3CCC04}" presName="composite" presStyleCnt="0"/>
      <dgm:spPr/>
    </dgm:pt>
    <dgm:pt modelId="{470B2794-5451-4D7E-A367-EE6D58A99FEB}" type="pres">
      <dgm:prSet presAssocID="{FDD2B2AD-3580-4A75-A02D-1A8BCB3CCC04}" presName="background" presStyleLbl="node0" presStyleIdx="0" presStyleCnt="3"/>
      <dgm:spPr/>
    </dgm:pt>
    <dgm:pt modelId="{9EBEB2D5-EDB4-4285-BB37-B894A79E3360}" type="pres">
      <dgm:prSet presAssocID="{FDD2B2AD-3580-4A75-A02D-1A8BCB3CCC04}" presName="text" presStyleLbl="fgAcc0" presStyleIdx="0" presStyleCnt="3">
        <dgm:presLayoutVars>
          <dgm:chPref val="3"/>
        </dgm:presLayoutVars>
      </dgm:prSet>
      <dgm:spPr/>
    </dgm:pt>
    <dgm:pt modelId="{93DD6D83-B1E4-442F-9362-4EBFA5935994}" type="pres">
      <dgm:prSet presAssocID="{FDD2B2AD-3580-4A75-A02D-1A8BCB3CCC04}" presName="hierChild2" presStyleCnt="0"/>
      <dgm:spPr/>
    </dgm:pt>
    <dgm:pt modelId="{1EFE482A-64DD-4C49-83CB-59447A81472D}" type="pres">
      <dgm:prSet presAssocID="{D0948FC4-DE49-4D26-9380-BDB9952AB053}" presName="Name10" presStyleLbl="parChTrans1D2" presStyleIdx="0" presStyleCnt="2"/>
      <dgm:spPr/>
    </dgm:pt>
    <dgm:pt modelId="{9A309CA8-8EE6-4D01-91D2-6814C460364C}" type="pres">
      <dgm:prSet presAssocID="{6633DDE1-FC40-4548-8E73-1CC3E5281BFB}" presName="hierRoot2" presStyleCnt="0"/>
      <dgm:spPr/>
    </dgm:pt>
    <dgm:pt modelId="{793ED8FD-3996-4B32-9B2A-DF0A6763E456}" type="pres">
      <dgm:prSet presAssocID="{6633DDE1-FC40-4548-8E73-1CC3E5281BFB}" presName="composite2" presStyleCnt="0"/>
      <dgm:spPr/>
    </dgm:pt>
    <dgm:pt modelId="{25231CFE-290F-477E-88D2-56F0D7302DAC}" type="pres">
      <dgm:prSet presAssocID="{6633DDE1-FC40-4548-8E73-1CC3E5281BFB}" presName="background2" presStyleLbl="node2" presStyleIdx="0" presStyleCnt="2"/>
      <dgm:spPr/>
    </dgm:pt>
    <dgm:pt modelId="{947B29D3-DAB5-4BB7-845A-459343EAC7BB}" type="pres">
      <dgm:prSet presAssocID="{6633DDE1-FC40-4548-8E73-1CC3E5281BFB}" presName="text2" presStyleLbl="fgAcc2" presStyleIdx="0" presStyleCnt="2">
        <dgm:presLayoutVars>
          <dgm:chPref val="3"/>
        </dgm:presLayoutVars>
      </dgm:prSet>
      <dgm:spPr/>
    </dgm:pt>
    <dgm:pt modelId="{3E0BB26F-F226-46F7-95DA-DF698D220BE6}" type="pres">
      <dgm:prSet presAssocID="{6633DDE1-FC40-4548-8E73-1CC3E5281BFB}" presName="hierChild3" presStyleCnt="0"/>
      <dgm:spPr/>
    </dgm:pt>
    <dgm:pt modelId="{AC0DD187-6660-4B40-A45F-A61D374F46C6}" type="pres">
      <dgm:prSet presAssocID="{1BD4278B-81A3-460C-A1F6-322AAC4699E0}" presName="Name10" presStyleLbl="parChTrans1D2" presStyleIdx="1" presStyleCnt="2"/>
      <dgm:spPr/>
    </dgm:pt>
    <dgm:pt modelId="{413EF1E3-0184-4DD0-A61C-53C3114AB3BD}" type="pres">
      <dgm:prSet presAssocID="{7DC1A901-AD40-47A1-8F11-B241E8B6EE41}" presName="hierRoot2" presStyleCnt="0"/>
      <dgm:spPr/>
    </dgm:pt>
    <dgm:pt modelId="{DB6606DD-241A-4A6A-88C5-57EC0E7F8961}" type="pres">
      <dgm:prSet presAssocID="{7DC1A901-AD40-47A1-8F11-B241E8B6EE41}" presName="composite2" presStyleCnt="0"/>
      <dgm:spPr/>
    </dgm:pt>
    <dgm:pt modelId="{3F6B70FB-DB00-48C2-A004-F3B65929EB83}" type="pres">
      <dgm:prSet presAssocID="{7DC1A901-AD40-47A1-8F11-B241E8B6EE41}" presName="background2" presStyleLbl="node2" presStyleIdx="1" presStyleCnt="2"/>
      <dgm:spPr/>
    </dgm:pt>
    <dgm:pt modelId="{E1F5723E-1612-492B-BF22-572ACDDA66D4}" type="pres">
      <dgm:prSet presAssocID="{7DC1A901-AD40-47A1-8F11-B241E8B6EE41}" presName="text2" presStyleLbl="fgAcc2" presStyleIdx="1" presStyleCnt="2">
        <dgm:presLayoutVars>
          <dgm:chPref val="3"/>
        </dgm:presLayoutVars>
      </dgm:prSet>
      <dgm:spPr/>
    </dgm:pt>
    <dgm:pt modelId="{C0AD01C1-275B-4D72-8CEE-0ACBFFD2EECC}" type="pres">
      <dgm:prSet presAssocID="{7DC1A901-AD40-47A1-8F11-B241E8B6EE41}" presName="hierChild3" presStyleCnt="0"/>
      <dgm:spPr/>
    </dgm:pt>
    <dgm:pt modelId="{82745FD9-83BD-4AEB-935B-52D73D8C0F4C}" type="pres">
      <dgm:prSet presAssocID="{F25C69BF-A77C-4355-A15E-55A0EBCB076F}" presName="hierRoot1" presStyleCnt="0"/>
      <dgm:spPr/>
    </dgm:pt>
    <dgm:pt modelId="{193DF53E-3862-439A-9B29-A704AA0865BF}" type="pres">
      <dgm:prSet presAssocID="{F25C69BF-A77C-4355-A15E-55A0EBCB076F}" presName="composite" presStyleCnt="0"/>
      <dgm:spPr/>
    </dgm:pt>
    <dgm:pt modelId="{5F91A254-1513-43CF-B527-C44A9C035EE0}" type="pres">
      <dgm:prSet presAssocID="{F25C69BF-A77C-4355-A15E-55A0EBCB076F}" presName="background" presStyleLbl="node0" presStyleIdx="1" presStyleCnt="3"/>
      <dgm:spPr/>
    </dgm:pt>
    <dgm:pt modelId="{AAC4DB3E-3C3A-4A85-A2BC-655C3C811F85}" type="pres">
      <dgm:prSet presAssocID="{F25C69BF-A77C-4355-A15E-55A0EBCB076F}" presName="text" presStyleLbl="fgAcc0" presStyleIdx="1" presStyleCnt="3">
        <dgm:presLayoutVars>
          <dgm:chPref val="3"/>
        </dgm:presLayoutVars>
      </dgm:prSet>
      <dgm:spPr/>
    </dgm:pt>
    <dgm:pt modelId="{DBA1DCC0-81D6-47CB-849E-093A18030523}" type="pres">
      <dgm:prSet presAssocID="{F25C69BF-A77C-4355-A15E-55A0EBCB076F}" presName="hierChild2" presStyleCnt="0"/>
      <dgm:spPr/>
    </dgm:pt>
    <dgm:pt modelId="{9374714C-A49C-41BE-A451-6605ED637520}" type="pres">
      <dgm:prSet presAssocID="{E84FB3D9-F74C-4A3A-BCFE-453727A7B0E4}" presName="hierRoot1" presStyleCnt="0"/>
      <dgm:spPr/>
    </dgm:pt>
    <dgm:pt modelId="{315C247F-9E31-466A-9416-0B47510EEB1F}" type="pres">
      <dgm:prSet presAssocID="{E84FB3D9-F74C-4A3A-BCFE-453727A7B0E4}" presName="composite" presStyleCnt="0"/>
      <dgm:spPr/>
    </dgm:pt>
    <dgm:pt modelId="{D845D002-534C-4496-A187-A1735B77186E}" type="pres">
      <dgm:prSet presAssocID="{E84FB3D9-F74C-4A3A-BCFE-453727A7B0E4}" presName="background" presStyleLbl="node0" presStyleIdx="2" presStyleCnt="3"/>
      <dgm:spPr/>
    </dgm:pt>
    <dgm:pt modelId="{95632B8A-A479-473D-A31A-50AB5B38A0F7}" type="pres">
      <dgm:prSet presAssocID="{E84FB3D9-F74C-4A3A-BCFE-453727A7B0E4}" presName="text" presStyleLbl="fgAcc0" presStyleIdx="2" presStyleCnt="3">
        <dgm:presLayoutVars>
          <dgm:chPref val="3"/>
        </dgm:presLayoutVars>
      </dgm:prSet>
      <dgm:spPr/>
    </dgm:pt>
    <dgm:pt modelId="{0BD1B959-D3FA-490E-88BA-DC4C9B12B9A9}" type="pres">
      <dgm:prSet presAssocID="{E84FB3D9-F74C-4A3A-BCFE-453727A7B0E4}" presName="hierChild2" presStyleCnt="0"/>
      <dgm:spPr/>
    </dgm:pt>
  </dgm:ptLst>
  <dgm:cxnLst>
    <dgm:cxn modelId="{4AB35905-63F8-472A-812F-4347D5F65825}" type="presOf" srcId="{D0948FC4-DE49-4D26-9380-BDB9952AB053}" destId="{1EFE482A-64DD-4C49-83CB-59447A81472D}" srcOrd="0" destOrd="0" presId="urn:microsoft.com/office/officeart/2005/8/layout/hierarchy1"/>
    <dgm:cxn modelId="{7CA7632F-E7D0-457D-BF02-CF91740A01A4}" type="presOf" srcId="{FDD2B2AD-3580-4A75-A02D-1A8BCB3CCC04}" destId="{9EBEB2D5-EDB4-4285-BB37-B894A79E3360}" srcOrd="0" destOrd="0" presId="urn:microsoft.com/office/officeart/2005/8/layout/hierarchy1"/>
    <dgm:cxn modelId="{0E17EF42-D10A-45F7-A949-488D8EA5BB62}" type="presOf" srcId="{F25C69BF-A77C-4355-A15E-55A0EBCB076F}" destId="{AAC4DB3E-3C3A-4A85-A2BC-655C3C811F85}" srcOrd="0" destOrd="0" presId="urn:microsoft.com/office/officeart/2005/8/layout/hierarchy1"/>
    <dgm:cxn modelId="{841F204E-E988-4470-BAE1-ACD6EE31ABB0}" type="presOf" srcId="{99ECFE12-C255-4166-BF67-2ADFBE443371}" destId="{306DFDF1-5C7A-493B-B1EB-4D9733DFF67D}" srcOrd="0" destOrd="0" presId="urn:microsoft.com/office/officeart/2005/8/layout/hierarchy1"/>
    <dgm:cxn modelId="{0E367456-D2BD-4DE9-99FE-A4006FEE7A00}" srcId="{99ECFE12-C255-4166-BF67-2ADFBE443371}" destId="{E84FB3D9-F74C-4A3A-BCFE-453727A7B0E4}" srcOrd="2" destOrd="0" parTransId="{AC1D599F-B886-4C08-AE89-1DA31B47093F}" sibTransId="{789C9E9B-3CC0-421A-8CB6-045E41B00E64}"/>
    <dgm:cxn modelId="{D1D5FD56-117C-4FEA-811C-D9D20B6105E4}" type="presOf" srcId="{E84FB3D9-F74C-4A3A-BCFE-453727A7B0E4}" destId="{95632B8A-A479-473D-A31A-50AB5B38A0F7}" srcOrd="0" destOrd="0" presId="urn:microsoft.com/office/officeart/2005/8/layout/hierarchy1"/>
    <dgm:cxn modelId="{E2FBC794-9678-420C-9C28-FDE4E1F76E3C}" type="presOf" srcId="{7DC1A901-AD40-47A1-8F11-B241E8B6EE41}" destId="{E1F5723E-1612-492B-BF22-572ACDDA66D4}" srcOrd="0" destOrd="0" presId="urn:microsoft.com/office/officeart/2005/8/layout/hierarchy1"/>
    <dgm:cxn modelId="{288B03A8-38E8-4952-98B3-DD6B5B827ED8}" type="presOf" srcId="{1BD4278B-81A3-460C-A1F6-322AAC4699E0}" destId="{AC0DD187-6660-4B40-A45F-A61D374F46C6}" srcOrd="0" destOrd="0" presId="urn:microsoft.com/office/officeart/2005/8/layout/hierarchy1"/>
    <dgm:cxn modelId="{21FC5BBF-D4C3-4C5C-BDA3-7A21012B0CF3}" srcId="{FDD2B2AD-3580-4A75-A02D-1A8BCB3CCC04}" destId="{6633DDE1-FC40-4548-8E73-1CC3E5281BFB}" srcOrd="0" destOrd="0" parTransId="{D0948FC4-DE49-4D26-9380-BDB9952AB053}" sibTransId="{9FF19A34-81DB-4904-9B24-FEF722164C03}"/>
    <dgm:cxn modelId="{BDCE95E6-F67B-49F8-A298-8CCFA1EA35F9}" srcId="{FDD2B2AD-3580-4A75-A02D-1A8BCB3CCC04}" destId="{7DC1A901-AD40-47A1-8F11-B241E8B6EE41}" srcOrd="1" destOrd="0" parTransId="{1BD4278B-81A3-460C-A1F6-322AAC4699E0}" sibTransId="{129DDC74-B1FC-47C5-A4AC-4455CF7CF6CC}"/>
    <dgm:cxn modelId="{7025DCEA-7B49-40FE-A62F-E8190D1D92E1}" type="presOf" srcId="{6633DDE1-FC40-4548-8E73-1CC3E5281BFB}" destId="{947B29D3-DAB5-4BB7-845A-459343EAC7BB}" srcOrd="0" destOrd="0" presId="urn:microsoft.com/office/officeart/2005/8/layout/hierarchy1"/>
    <dgm:cxn modelId="{265B88F0-014D-43A8-91D9-DF51A2B52343}" srcId="{99ECFE12-C255-4166-BF67-2ADFBE443371}" destId="{F25C69BF-A77C-4355-A15E-55A0EBCB076F}" srcOrd="1" destOrd="0" parTransId="{FB93749B-CA09-42AC-973B-575A24993E61}" sibTransId="{B1EB2E4B-7299-4748-B650-114257831146}"/>
    <dgm:cxn modelId="{7B83D4F6-B3D6-40D3-B840-DF5F9A49485C}" srcId="{99ECFE12-C255-4166-BF67-2ADFBE443371}" destId="{FDD2B2AD-3580-4A75-A02D-1A8BCB3CCC04}" srcOrd="0" destOrd="0" parTransId="{1371406D-A56C-407B-BA21-03E4791E8F5E}" sibTransId="{3B344826-0B15-4D9C-893C-30A8D09D62AA}"/>
    <dgm:cxn modelId="{3041CBC5-8BB8-4296-A8AC-4E8109946906}" type="presParOf" srcId="{306DFDF1-5C7A-493B-B1EB-4D9733DFF67D}" destId="{AABEF8DB-E91E-4D40-9D24-3A3B948B3483}" srcOrd="0" destOrd="0" presId="urn:microsoft.com/office/officeart/2005/8/layout/hierarchy1"/>
    <dgm:cxn modelId="{92CC282C-50FA-4734-B42A-22F8B928534D}" type="presParOf" srcId="{AABEF8DB-E91E-4D40-9D24-3A3B948B3483}" destId="{1D476026-C3F0-43B8-8A82-F22192F9055C}" srcOrd="0" destOrd="0" presId="urn:microsoft.com/office/officeart/2005/8/layout/hierarchy1"/>
    <dgm:cxn modelId="{6C7640AD-9F16-4FFE-A87B-2FA6128BEE6C}" type="presParOf" srcId="{1D476026-C3F0-43B8-8A82-F22192F9055C}" destId="{470B2794-5451-4D7E-A367-EE6D58A99FEB}" srcOrd="0" destOrd="0" presId="urn:microsoft.com/office/officeart/2005/8/layout/hierarchy1"/>
    <dgm:cxn modelId="{B611BB15-A008-468B-A729-D89FBB6ECDD8}" type="presParOf" srcId="{1D476026-C3F0-43B8-8A82-F22192F9055C}" destId="{9EBEB2D5-EDB4-4285-BB37-B894A79E3360}" srcOrd="1" destOrd="0" presId="urn:microsoft.com/office/officeart/2005/8/layout/hierarchy1"/>
    <dgm:cxn modelId="{4F5B630F-556B-4701-A46F-D0955784F932}" type="presParOf" srcId="{AABEF8DB-E91E-4D40-9D24-3A3B948B3483}" destId="{93DD6D83-B1E4-442F-9362-4EBFA5935994}" srcOrd="1" destOrd="0" presId="urn:microsoft.com/office/officeart/2005/8/layout/hierarchy1"/>
    <dgm:cxn modelId="{81764D9C-9DB9-476E-9876-8A187143F192}" type="presParOf" srcId="{93DD6D83-B1E4-442F-9362-4EBFA5935994}" destId="{1EFE482A-64DD-4C49-83CB-59447A81472D}" srcOrd="0" destOrd="0" presId="urn:microsoft.com/office/officeart/2005/8/layout/hierarchy1"/>
    <dgm:cxn modelId="{DA572CBA-659B-4C7F-A010-C454E1E73C35}" type="presParOf" srcId="{93DD6D83-B1E4-442F-9362-4EBFA5935994}" destId="{9A309CA8-8EE6-4D01-91D2-6814C460364C}" srcOrd="1" destOrd="0" presId="urn:microsoft.com/office/officeart/2005/8/layout/hierarchy1"/>
    <dgm:cxn modelId="{EFE13609-7588-412D-AF29-67C1F7ADEE03}" type="presParOf" srcId="{9A309CA8-8EE6-4D01-91D2-6814C460364C}" destId="{793ED8FD-3996-4B32-9B2A-DF0A6763E456}" srcOrd="0" destOrd="0" presId="urn:microsoft.com/office/officeart/2005/8/layout/hierarchy1"/>
    <dgm:cxn modelId="{EBCC41AF-5FCF-4482-9BE2-0373EDB4A074}" type="presParOf" srcId="{793ED8FD-3996-4B32-9B2A-DF0A6763E456}" destId="{25231CFE-290F-477E-88D2-56F0D7302DAC}" srcOrd="0" destOrd="0" presId="urn:microsoft.com/office/officeart/2005/8/layout/hierarchy1"/>
    <dgm:cxn modelId="{E70B25A0-7267-45D2-B6B2-80AA926A07DD}" type="presParOf" srcId="{793ED8FD-3996-4B32-9B2A-DF0A6763E456}" destId="{947B29D3-DAB5-4BB7-845A-459343EAC7BB}" srcOrd="1" destOrd="0" presId="urn:microsoft.com/office/officeart/2005/8/layout/hierarchy1"/>
    <dgm:cxn modelId="{133309A0-BA4D-467A-978B-0F8AFEC8B116}" type="presParOf" srcId="{9A309CA8-8EE6-4D01-91D2-6814C460364C}" destId="{3E0BB26F-F226-46F7-95DA-DF698D220BE6}" srcOrd="1" destOrd="0" presId="urn:microsoft.com/office/officeart/2005/8/layout/hierarchy1"/>
    <dgm:cxn modelId="{8D426666-52FD-4BE2-9D9F-64A6C5DFEE97}" type="presParOf" srcId="{93DD6D83-B1E4-442F-9362-4EBFA5935994}" destId="{AC0DD187-6660-4B40-A45F-A61D374F46C6}" srcOrd="2" destOrd="0" presId="urn:microsoft.com/office/officeart/2005/8/layout/hierarchy1"/>
    <dgm:cxn modelId="{FBF24BEB-35F1-4105-9AE5-0686B96882E3}" type="presParOf" srcId="{93DD6D83-B1E4-442F-9362-4EBFA5935994}" destId="{413EF1E3-0184-4DD0-A61C-53C3114AB3BD}" srcOrd="3" destOrd="0" presId="urn:microsoft.com/office/officeart/2005/8/layout/hierarchy1"/>
    <dgm:cxn modelId="{26CC0A7B-AC80-4476-BA6B-CBAA710ED87D}" type="presParOf" srcId="{413EF1E3-0184-4DD0-A61C-53C3114AB3BD}" destId="{DB6606DD-241A-4A6A-88C5-57EC0E7F8961}" srcOrd="0" destOrd="0" presId="urn:microsoft.com/office/officeart/2005/8/layout/hierarchy1"/>
    <dgm:cxn modelId="{98C9945A-9558-4A0A-AE34-F5E671ECFEFE}" type="presParOf" srcId="{DB6606DD-241A-4A6A-88C5-57EC0E7F8961}" destId="{3F6B70FB-DB00-48C2-A004-F3B65929EB83}" srcOrd="0" destOrd="0" presId="urn:microsoft.com/office/officeart/2005/8/layout/hierarchy1"/>
    <dgm:cxn modelId="{262631E4-CB2C-4299-B64C-0939E03B554F}" type="presParOf" srcId="{DB6606DD-241A-4A6A-88C5-57EC0E7F8961}" destId="{E1F5723E-1612-492B-BF22-572ACDDA66D4}" srcOrd="1" destOrd="0" presId="urn:microsoft.com/office/officeart/2005/8/layout/hierarchy1"/>
    <dgm:cxn modelId="{0F5440BD-3E85-440C-9887-988BCF065CCE}" type="presParOf" srcId="{413EF1E3-0184-4DD0-A61C-53C3114AB3BD}" destId="{C0AD01C1-275B-4D72-8CEE-0ACBFFD2EECC}" srcOrd="1" destOrd="0" presId="urn:microsoft.com/office/officeart/2005/8/layout/hierarchy1"/>
    <dgm:cxn modelId="{13373160-8959-49E8-9ECD-F3F515BB351D}" type="presParOf" srcId="{306DFDF1-5C7A-493B-B1EB-4D9733DFF67D}" destId="{82745FD9-83BD-4AEB-935B-52D73D8C0F4C}" srcOrd="1" destOrd="0" presId="urn:microsoft.com/office/officeart/2005/8/layout/hierarchy1"/>
    <dgm:cxn modelId="{737AD85D-E73D-4DA3-B73E-80E325721B93}" type="presParOf" srcId="{82745FD9-83BD-4AEB-935B-52D73D8C0F4C}" destId="{193DF53E-3862-439A-9B29-A704AA0865BF}" srcOrd="0" destOrd="0" presId="urn:microsoft.com/office/officeart/2005/8/layout/hierarchy1"/>
    <dgm:cxn modelId="{AB53B9B6-2B24-4264-9806-4A2A82DC2570}" type="presParOf" srcId="{193DF53E-3862-439A-9B29-A704AA0865BF}" destId="{5F91A254-1513-43CF-B527-C44A9C035EE0}" srcOrd="0" destOrd="0" presId="urn:microsoft.com/office/officeart/2005/8/layout/hierarchy1"/>
    <dgm:cxn modelId="{8983266A-FAD2-4B87-822E-28DEF4571A52}" type="presParOf" srcId="{193DF53E-3862-439A-9B29-A704AA0865BF}" destId="{AAC4DB3E-3C3A-4A85-A2BC-655C3C811F85}" srcOrd="1" destOrd="0" presId="urn:microsoft.com/office/officeart/2005/8/layout/hierarchy1"/>
    <dgm:cxn modelId="{294B3522-3861-4437-8EB1-1947EF073F53}" type="presParOf" srcId="{82745FD9-83BD-4AEB-935B-52D73D8C0F4C}" destId="{DBA1DCC0-81D6-47CB-849E-093A18030523}" srcOrd="1" destOrd="0" presId="urn:microsoft.com/office/officeart/2005/8/layout/hierarchy1"/>
    <dgm:cxn modelId="{A826AC64-D560-44CB-B2C4-F2A3600BC100}" type="presParOf" srcId="{306DFDF1-5C7A-493B-B1EB-4D9733DFF67D}" destId="{9374714C-A49C-41BE-A451-6605ED637520}" srcOrd="2" destOrd="0" presId="urn:microsoft.com/office/officeart/2005/8/layout/hierarchy1"/>
    <dgm:cxn modelId="{1A85DE21-7860-447D-A38D-F33742CCCEB5}" type="presParOf" srcId="{9374714C-A49C-41BE-A451-6605ED637520}" destId="{315C247F-9E31-466A-9416-0B47510EEB1F}" srcOrd="0" destOrd="0" presId="urn:microsoft.com/office/officeart/2005/8/layout/hierarchy1"/>
    <dgm:cxn modelId="{375BB6C6-B6F1-4B31-92E7-CA21D50D610E}" type="presParOf" srcId="{315C247F-9E31-466A-9416-0B47510EEB1F}" destId="{D845D002-534C-4496-A187-A1735B77186E}" srcOrd="0" destOrd="0" presId="urn:microsoft.com/office/officeart/2005/8/layout/hierarchy1"/>
    <dgm:cxn modelId="{03ED55A0-1F7C-41C6-A07F-F652D6F6B554}" type="presParOf" srcId="{315C247F-9E31-466A-9416-0B47510EEB1F}" destId="{95632B8A-A479-473D-A31A-50AB5B38A0F7}" srcOrd="1" destOrd="0" presId="urn:microsoft.com/office/officeart/2005/8/layout/hierarchy1"/>
    <dgm:cxn modelId="{8CDAECEE-87CE-4454-A2C4-4EEAA6F8C931}" type="presParOf" srcId="{9374714C-A49C-41BE-A451-6605ED637520}" destId="{0BD1B959-D3FA-490E-88BA-DC4C9B12B9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988B87-15E3-4584-A64A-6E99B51ED54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BC8DAA6-B350-4734-90DF-ED64F378ABA1}">
      <dgm:prSet/>
      <dgm:spPr/>
      <dgm:t>
        <a:bodyPr/>
        <a:lstStyle/>
        <a:p>
          <a:r>
            <a:rPr lang="en-US"/>
            <a:t>Maintain current contact lists (staff, physicians, partners, officials)</a:t>
          </a:r>
        </a:p>
      </dgm:t>
    </dgm:pt>
    <dgm:pt modelId="{5B12E91E-0EBB-42FC-8CD7-F4C72C32E1CD}" type="parTrans" cxnId="{16371642-DA6C-49E1-B8B7-8218605319E6}">
      <dgm:prSet/>
      <dgm:spPr/>
      <dgm:t>
        <a:bodyPr/>
        <a:lstStyle/>
        <a:p>
          <a:endParaRPr lang="en-US"/>
        </a:p>
      </dgm:t>
    </dgm:pt>
    <dgm:pt modelId="{E708FC39-ED2A-4333-9464-234CABD75AE2}" type="sibTrans" cxnId="{16371642-DA6C-49E1-B8B7-8218605319E6}">
      <dgm:prSet/>
      <dgm:spPr/>
      <dgm:t>
        <a:bodyPr/>
        <a:lstStyle/>
        <a:p>
          <a:endParaRPr lang="en-US"/>
        </a:p>
      </dgm:t>
    </dgm:pt>
    <dgm:pt modelId="{694BF16E-2A9C-4A73-8356-072469F1F45B}">
      <dgm:prSet/>
      <dgm:spPr/>
      <dgm:t>
        <a:bodyPr/>
        <a:lstStyle/>
        <a:p>
          <a:r>
            <a:rPr lang="en-US"/>
            <a:t>Primary and alternate modes (phone, radio, satellite, etc.)</a:t>
          </a:r>
        </a:p>
      </dgm:t>
    </dgm:pt>
    <dgm:pt modelId="{91ACA4DE-408D-477B-A8E6-49868A40A89C}" type="parTrans" cxnId="{9583AA93-362C-44F7-88BE-368027B49D6B}">
      <dgm:prSet/>
      <dgm:spPr/>
      <dgm:t>
        <a:bodyPr/>
        <a:lstStyle/>
        <a:p>
          <a:endParaRPr lang="en-US"/>
        </a:p>
      </dgm:t>
    </dgm:pt>
    <dgm:pt modelId="{173EB506-769D-40BC-B3C1-B20E79AED235}" type="sibTrans" cxnId="{9583AA93-362C-44F7-88BE-368027B49D6B}">
      <dgm:prSet/>
      <dgm:spPr/>
      <dgm:t>
        <a:bodyPr/>
        <a:lstStyle/>
        <a:p>
          <a:endParaRPr lang="en-US"/>
        </a:p>
      </dgm:t>
    </dgm:pt>
    <dgm:pt modelId="{67F1B406-C4A8-409B-81E4-6680441FF7C5}">
      <dgm:prSet/>
      <dgm:spPr/>
      <dgm:t>
        <a:bodyPr/>
        <a:lstStyle/>
        <a:p>
          <a:r>
            <a:rPr lang="en-US"/>
            <a:t>Share patient information for continuity; HIPAA 45 CFR 164.510 allowances</a:t>
          </a:r>
        </a:p>
      </dgm:t>
    </dgm:pt>
    <dgm:pt modelId="{F3A711DD-697B-4AAD-9DF8-CEA8F9C1A8C3}" type="parTrans" cxnId="{647081C6-A838-49AC-9985-08E774CED395}">
      <dgm:prSet/>
      <dgm:spPr/>
      <dgm:t>
        <a:bodyPr/>
        <a:lstStyle/>
        <a:p>
          <a:endParaRPr lang="en-US"/>
        </a:p>
      </dgm:t>
    </dgm:pt>
    <dgm:pt modelId="{424DCB40-9AA0-4BDD-B218-D3F6F498A4CD}" type="sibTrans" cxnId="{647081C6-A838-49AC-9985-08E774CED395}">
      <dgm:prSet/>
      <dgm:spPr/>
      <dgm:t>
        <a:bodyPr/>
        <a:lstStyle/>
        <a:p>
          <a:endParaRPr lang="en-US"/>
        </a:p>
      </dgm:t>
    </dgm:pt>
    <dgm:pt modelId="{D8C4DD5C-FC00-4330-B81E-5491B16D3EA1}">
      <dgm:prSet/>
      <dgm:spPr/>
      <dgm:t>
        <a:bodyPr/>
        <a:lstStyle/>
        <a:p>
          <a:r>
            <a:rPr lang="en-US"/>
            <a:t>Report occupancy, needs, and ability to assist to authority having jurisdiction</a:t>
          </a:r>
        </a:p>
      </dgm:t>
    </dgm:pt>
    <dgm:pt modelId="{840BDFA7-D57C-4804-9E9A-EC2E0E1C054F}" type="parTrans" cxnId="{502010F1-90C8-4BC5-93D3-1D796BD66A2D}">
      <dgm:prSet/>
      <dgm:spPr/>
      <dgm:t>
        <a:bodyPr/>
        <a:lstStyle/>
        <a:p>
          <a:endParaRPr lang="en-US"/>
        </a:p>
      </dgm:t>
    </dgm:pt>
    <dgm:pt modelId="{83C6FE8D-50F0-4733-AD3A-4796DE95DA29}" type="sibTrans" cxnId="{502010F1-90C8-4BC5-93D3-1D796BD66A2D}">
      <dgm:prSet/>
      <dgm:spPr/>
      <dgm:t>
        <a:bodyPr/>
        <a:lstStyle/>
        <a:p>
          <a:endParaRPr lang="en-US"/>
        </a:p>
      </dgm:t>
    </dgm:pt>
    <dgm:pt modelId="{92C9BB4C-9B93-4973-9C67-6298D3AC9662}" type="pres">
      <dgm:prSet presAssocID="{9A988B87-15E3-4584-A64A-6E99B51ED54D}" presName="root" presStyleCnt="0">
        <dgm:presLayoutVars>
          <dgm:dir/>
          <dgm:resizeHandles val="exact"/>
        </dgm:presLayoutVars>
      </dgm:prSet>
      <dgm:spPr/>
    </dgm:pt>
    <dgm:pt modelId="{62FAA7B2-C530-46C8-B77C-6EBDEC34AD4B}" type="pres">
      <dgm:prSet presAssocID="{BBC8DAA6-B350-4734-90DF-ED64F378ABA1}" presName="compNode" presStyleCnt="0"/>
      <dgm:spPr/>
    </dgm:pt>
    <dgm:pt modelId="{B73A828A-D4F0-453F-884A-E0B87A30AE7E}" type="pres">
      <dgm:prSet presAssocID="{BBC8DAA6-B350-4734-90DF-ED64F378ABA1}" presName="bgRect" presStyleLbl="bgShp" presStyleIdx="0" presStyleCnt="4"/>
      <dgm:spPr/>
    </dgm:pt>
    <dgm:pt modelId="{7CA79C63-C2CA-44F4-9B48-03AF122966F1}" type="pres">
      <dgm:prSet presAssocID="{BBC8DAA6-B350-4734-90DF-ED64F378ABA1}"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oard Room"/>
        </a:ext>
      </dgm:extLst>
    </dgm:pt>
    <dgm:pt modelId="{156D169B-F2F6-4FA1-8371-FA461C92D519}" type="pres">
      <dgm:prSet presAssocID="{BBC8DAA6-B350-4734-90DF-ED64F378ABA1}" presName="spaceRect" presStyleCnt="0"/>
      <dgm:spPr/>
    </dgm:pt>
    <dgm:pt modelId="{32DAAF91-B16E-488B-902F-DB1D43295222}" type="pres">
      <dgm:prSet presAssocID="{BBC8DAA6-B350-4734-90DF-ED64F378ABA1}" presName="parTx" presStyleLbl="revTx" presStyleIdx="0" presStyleCnt="4">
        <dgm:presLayoutVars>
          <dgm:chMax val="0"/>
          <dgm:chPref val="0"/>
        </dgm:presLayoutVars>
      </dgm:prSet>
      <dgm:spPr/>
    </dgm:pt>
    <dgm:pt modelId="{F484B2C7-AD89-4B2D-9F46-6BB6C38D04C9}" type="pres">
      <dgm:prSet presAssocID="{E708FC39-ED2A-4333-9464-234CABD75AE2}" presName="sibTrans" presStyleCnt="0"/>
      <dgm:spPr/>
    </dgm:pt>
    <dgm:pt modelId="{B1B4D261-A299-499F-B8C2-342E334834DD}" type="pres">
      <dgm:prSet presAssocID="{694BF16E-2A9C-4A73-8356-072469F1F45B}" presName="compNode" presStyleCnt="0"/>
      <dgm:spPr/>
    </dgm:pt>
    <dgm:pt modelId="{3147EE1F-C8C4-4979-BA07-F96B4C04CAE0}" type="pres">
      <dgm:prSet presAssocID="{694BF16E-2A9C-4A73-8356-072469F1F45B}" presName="bgRect" presStyleLbl="bgShp" presStyleIdx="1" presStyleCnt="4"/>
      <dgm:spPr/>
    </dgm:pt>
    <dgm:pt modelId="{9BECCD45-CF15-4DE9-B91C-6F4E899910BB}" type="pres">
      <dgm:prSet presAssocID="{694BF16E-2A9C-4A73-8356-072469F1F45B}"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tellite"/>
        </a:ext>
      </dgm:extLst>
    </dgm:pt>
    <dgm:pt modelId="{E2BB8AF9-8F63-4436-A7B7-2529037F85B3}" type="pres">
      <dgm:prSet presAssocID="{694BF16E-2A9C-4A73-8356-072469F1F45B}" presName="spaceRect" presStyleCnt="0"/>
      <dgm:spPr/>
    </dgm:pt>
    <dgm:pt modelId="{09FAEFCA-AD1C-4545-BF86-08A65348D971}" type="pres">
      <dgm:prSet presAssocID="{694BF16E-2A9C-4A73-8356-072469F1F45B}" presName="parTx" presStyleLbl="revTx" presStyleIdx="1" presStyleCnt="4">
        <dgm:presLayoutVars>
          <dgm:chMax val="0"/>
          <dgm:chPref val="0"/>
        </dgm:presLayoutVars>
      </dgm:prSet>
      <dgm:spPr/>
    </dgm:pt>
    <dgm:pt modelId="{1D8C8BDF-034D-436A-BF63-50C24A49DD46}" type="pres">
      <dgm:prSet presAssocID="{173EB506-769D-40BC-B3C1-B20E79AED235}" presName="sibTrans" presStyleCnt="0"/>
      <dgm:spPr/>
    </dgm:pt>
    <dgm:pt modelId="{5D86C523-C42E-4165-899D-89A88FB631E5}" type="pres">
      <dgm:prSet presAssocID="{67F1B406-C4A8-409B-81E4-6680441FF7C5}" presName="compNode" presStyleCnt="0"/>
      <dgm:spPr/>
    </dgm:pt>
    <dgm:pt modelId="{6074E291-61F6-43D2-92EF-AA9F6FB3BF86}" type="pres">
      <dgm:prSet presAssocID="{67F1B406-C4A8-409B-81E4-6680441FF7C5}" presName="bgRect" presStyleLbl="bgShp" presStyleIdx="2" presStyleCnt="4"/>
      <dgm:spPr/>
    </dgm:pt>
    <dgm:pt modelId="{BA7DF303-B6E6-4901-B2A4-C6C20F4C7943}" type="pres">
      <dgm:prSet presAssocID="{67F1B406-C4A8-409B-81E4-6680441FF7C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tethoscope"/>
        </a:ext>
      </dgm:extLst>
    </dgm:pt>
    <dgm:pt modelId="{72979A8B-277E-4F7A-AEE1-A976D552663F}" type="pres">
      <dgm:prSet presAssocID="{67F1B406-C4A8-409B-81E4-6680441FF7C5}" presName="spaceRect" presStyleCnt="0"/>
      <dgm:spPr/>
    </dgm:pt>
    <dgm:pt modelId="{2E608A63-9AE4-4124-9A90-47E2B5840A9F}" type="pres">
      <dgm:prSet presAssocID="{67F1B406-C4A8-409B-81E4-6680441FF7C5}" presName="parTx" presStyleLbl="revTx" presStyleIdx="2" presStyleCnt="4">
        <dgm:presLayoutVars>
          <dgm:chMax val="0"/>
          <dgm:chPref val="0"/>
        </dgm:presLayoutVars>
      </dgm:prSet>
      <dgm:spPr/>
    </dgm:pt>
    <dgm:pt modelId="{C68D624A-FE37-403C-A5B8-36E544DF52EB}" type="pres">
      <dgm:prSet presAssocID="{424DCB40-9AA0-4BDD-B218-D3F6F498A4CD}" presName="sibTrans" presStyleCnt="0"/>
      <dgm:spPr/>
    </dgm:pt>
    <dgm:pt modelId="{D2D018F3-BA04-4387-8C8F-5B73623E1E27}" type="pres">
      <dgm:prSet presAssocID="{D8C4DD5C-FC00-4330-B81E-5491B16D3EA1}" presName="compNode" presStyleCnt="0"/>
      <dgm:spPr/>
    </dgm:pt>
    <dgm:pt modelId="{B790B28B-7B9E-47AF-900F-ED53942B0F5D}" type="pres">
      <dgm:prSet presAssocID="{D8C4DD5C-FC00-4330-B81E-5491B16D3EA1}" presName="bgRect" presStyleLbl="bgShp" presStyleIdx="3" presStyleCnt="4"/>
      <dgm:spPr/>
    </dgm:pt>
    <dgm:pt modelId="{0ED2825A-22F6-4D27-93A9-25A28EF23BAF}" type="pres">
      <dgm:prSet presAssocID="{D8C4DD5C-FC00-4330-B81E-5491B16D3EA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4068A528-BB6D-4F68-8064-B3DE3FA14D1E}" type="pres">
      <dgm:prSet presAssocID="{D8C4DD5C-FC00-4330-B81E-5491B16D3EA1}" presName="spaceRect" presStyleCnt="0"/>
      <dgm:spPr/>
    </dgm:pt>
    <dgm:pt modelId="{C210C75E-8E22-478B-AC2E-386AF60AC432}" type="pres">
      <dgm:prSet presAssocID="{D8C4DD5C-FC00-4330-B81E-5491B16D3EA1}" presName="parTx" presStyleLbl="revTx" presStyleIdx="3" presStyleCnt="4">
        <dgm:presLayoutVars>
          <dgm:chMax val="0"/>
          <dgm:chPref val="0"/>
        </dgm:presLayoutVars>
      </dgm:prSet>
      <dgm:spPr/>
    </dgm:pt>
  </dgm:ptLst>
  <dgm:cxnLst>
    <dgm:cxn modelId="{C20C562B-D47F-4AEE-BA13-6515954EA729}" type="presOf" srcId="{D8C4DD5C-FC00-4330-B81E-5491B16D3EA1}" destId="{C210C75E-8E22-478B-AC2E-386AF60AC432}" srcOrd="0" destOrd="0" presId="urn:microsoft.com/office/officeart/2018/2/layout/IconVerticalSolidList"/>
    <dgm:cxn modelId="{D1BE0C33-5002-4AC8-9775-1091CD634666}" type="presOf" srcId="{BBC8DAA6-B350-4734-90DF-ED64F378ABA1}" destId="{32DAAF91-B16E-488B-902F-DB1D43295222}" srcOrd="0" destOrd="0" presId="urn:microsoft.com/office/officeart/2018/2/layout/IconVerticalSolidList"/>
    <dgm:cxn modelId="{16371642-DA6C-49E1-B8B7-8218605319E6}" srcId="{9A988B87-15E3-4584-A64A-6E99B51ED54D}" destId="{BBC8DAA6-B350-4734-90DF-ED64F378ABA1}" srcOrd="0" destOrd="0" parTransId="{5B12E91E-0EBB-42FC-8CD7-F4C72C32E1CD}" sibTransId="{E708FC39-ED2A-4333-9464-234CABD75AE2}"/>
    <dgm:cxn modelId="{9583AA93-362C-44F7-88BE-368027B49D6B}" srcId="{9A988B87-15E3-4584-A64A-6E99B51ED54D}" destId="{694BF16E-2A9C-4A73-8356-072469F1F45B}" srcOrd="1" destOrd="0" parTransId="{91ACA4DE-408D-477B-A8E6-49868A40A89C}" sibTransId="{173EB506-769D-40BC-B3C1-B20E79AED235}"/>
    <dgm:cxn modelId="{6D9995A8-3DBC-4EFB-AC28-F16E1582AD9D}" type="presOf" srcId="{694BF16E-2A9C-4A73-8356-072469F1F45B}" destId="{09FAEFCA-AD1C-4545-BF86-08A65348D971}" srcOrd="0" destOrd="0" presId="urn:microsoft.com/office/officeart/2018/2/layout/IconVerticalSolidList"/>
    <dgm:cxn modelId="{C3D966C6-0F4B-4462-A2C1-3E6BEE65342D}" type="presOf" srcId="{9A988B87-15E3-4584-A64A-6E99B51ED54D}" destId="{92C9BB4C-9B93-4973-9C67-6298D3AC9662}" srcOrd="0" destOrd="0" presId="urn:microsoft.com/office/officeart/2018/2/layout/IconVerticalSolidList"/>
    <dgm:cxn modelId="{647081C6-A838-49AC-9985-08E774CED395}" srcId="{9A988B87-15E3-4584-A64A-6E99B51ED54D}" destId="{67F1B406-C4A8-409B-81E4-6680441FF7C5}" srcOrd="2" destOrd="0" parTransId="{F3A711DD-697B-4AAD-9DF8-CEA8F9C1A8C3}" sibTransId="{424DCB40-9AA0-4BDD-B218-D3F6F498A4CD}"/>
    <dgm:cxn modelId="{A46603E9-F0FF-4EBE-9373-A120949D3C59}" type="presOf" srcId="{67F1B406-C4A8-409B-81E4-6680441FF7C5}" destId="{2E608A63-9AE4-4124-9A90-47E2B5840A9F}" srcOrd="0" destOrd="0" presId="urn:microsoft.com/office/officeart/2018/2/layout/IconVerticalSolidList"/>
    <dgm:cxn modelId="{502010F1-90C8-4BC5-93D3-1D796BD66A2D}" srcId="{9A988B87-15E3-4584-A64A-6E99B51ED54D}" destId="{D8C4DD5C-FC00-4330-B81E-5491B16D3EA1}" srcOrd="3" destOrd="0" parTransId="{840BDFA7-D57C-4804-9E9A-EC2E0E1C054F}" sibTransId="{83C6FE8D-50F0-4733-AD3A-4796DE95DA29}"/>
    <dgm:cxn modelId="{F3207A95-35BD-4C9F-9015-B9A87BF729B1}" type="presParOf" srcId="{92C9BB4C-9B93-4973-9C67-6298D3AC9662}" destId="{62FAA7B2-C530-46C8-B77C-6EBDEC34AD4B}" srcOrd="0" destOrd="0" presId="urn:microsoft.com/office/officeart/2018/2/layout/IconVerticalSolidList"/>
    <dgm:cxn modelId="{9A49969C-F4EA-4175-83FB-09ED911BD6E7}" type="presParOf" srcId="{62FAA7B2-C530-46C8-B77C-6EBDEC34AD4B}" destId="{B73A828A-D4F0-453F-884A-E0B87A30AE7E}" srcOrd="0" destOrd="0" presId="urn:microsoft.com/office/officeart/2018/2/layout/IconVerticalSolidList"/>
    <dgm:cxn modelId="{86D2F122-FFFF-4160-A47A-98E8863CB446}" type="presParOf" srcId="{62FAA7B2-C530-46C8-B77C-6EBDEC34AD4B}" destId="{7CA79C63-C2CA-44F4-9B48-03AF122966F1}" srcOrd="1" destOrd="0" presId="urn:microsoft.com/office/officeart/2018/2/layout/IconVerticalSolidList"/>
    <dgm:cxn modelId="{EB320451-6C28-45A7-A5F6-B987F52773A4}" type="presParOf" srcId="{62FAA7B2-C530-46C8-B77C-6EBDEC34AD4B}" destId="{156D169B-F2F6-4FA1-8371-FA461C92D519}" srcOrd="2" destOrd="0" presId="urn:microsoft.com/office/officeart/2018/2/layout/IconVerticalSolidList"/>
    <dgm:cxn modelId="{2CFAE15B-0FA4-42BB-B48E-6665B87B8BAF}" type="presParOf" srcId="{62FAA7B2-C530-46C8-B77C-6EBDEC34AD4B}" destId="{32DAAF91-B16E-488B-902F-DB1D43295222}" srcOrd="3" destOrd="0" presId="urn:microsoft.com/office/officeart/2018/2/layout/IconVerticalSolidList"/>
    <dgm:cxn modelId="{D9356C2B-8966-4888-A369-FC3D119F1F4B}" type="presParOf" srcId="{92C9BB4C-9B93-4973-9C67-6298D3AC9662}" destId="{F484B2C7-AD89-4B2D-9F46-6BB6C38D04C9}" srcOrd="1" destOrd="0" presId="urn:microsoft.com/office/officeart/2018/2/layout/IconVerticalSolidList"/>
    <dgm:cxn modelId="{2A44451D-5097-46E5-A1C6-ABD48B399F55}" type="presParOf" srcId="{92C9BB4C-9B93-4973-9C67-6298D3AC9662}" destId="{B1B4D261-A299-499F-B8C2-342E334834DD}" srcOrd="2" destOrd="0" presId="urn:microsoft.com/office/officeart/2018/2/layout/IconVerticalSolidList"/>
    <dgm:cxn modelId="{DBBDBB04-5717-42E1-BC66-B1978A5D8D25}" type="presParOf" srcId="{B1B4D261-A299-499F-B8C2-342E334834DD}" destId="{3147EE1F-C8C4-4979-BA07-F96B4C04CAE0}" srcOrd="0" destOrd="0" presId="urn:microsoft.com/office/officeart/2018/2/layout/IconVerticalSolidList"/>
    <dgm:cxn modelId="{0B77D0FD-1451-4057-BA29-BA5D6DA7ADB2}" type="presParOf" srcId="{B1B4D261-A299-499F-B8C2-342E334834DD}" destId="{9BECCD45-CF15-4DE9-B91C-6F4E899910BB}" srcOrd="1" destOrd="0" presId="urn:microsoft.com/office/officeart/2018/2/layout/IconVerticalSolidList"/>
    <dgm:cxn modelId="{3D8AF553-00A0-428F-AD22-4A2723E85827}" type="presParOf" srcId="{B1B4D261-A299-499F-B8C2-342E334834DD}" destId="{E2BB8AF9-8F63-4436-A7B7-2529037F85B3}" srcOrd="2" destOrd="0" presId="urn:microsoft.com/office/officeart/2018/2/layout/IconVerticalSolidList"/>
    <dgm:cxn modelId="{BD528AE5-5E90-4A49-A08B-91D165161C4C}" type="presParOf" srcId="{B1B4D261-A299-499F-B8C2-342E334834DD}" destId="{09FAEFCA-AD1C-4545-BF86-08A65348D971}" srcOrd="3" destOrd="0" presId="urn:microsoft.com/office/officeart/2018/2/layout/IconVerticalSolidList"/>
    <dgm:cxn modelId="{DB986036-5FC4-4885-BACC-A3B1B1643E44}" type="presParOf" srcId="{92C9BB4C-9B93-4973-9C67-6298D3AC9662}" destId="{1D8C8BDF-034D-436A-BF63-50C24A49DD46}" srcOrd="3" destOrd="0" presId="urn:microsoft.com/office/officeart/2018/2/layout/IconVerticalSolidList"/>
    <dgm:cxn modelId="{39695C37-4719-422B-8129-DA894875ADD1}" type="presParOf" srcId="{92C9BB4C-9B93-4973-9C67-6298D3AC9662}" destId="{5D86C523-C42E-4165-899D-89A88FB631E5}" srcOrd="4" destOrd="0" presId="urn:microsoft.com/office/officeart/2018/2/layout/IconVerticalSolidList"/>
    <dgm:cxn modelId="{47D9CAE1-DD5A-4557-A320-BB778C86279B}" type="presParOf" srcId="{5D86C523-C42E-4165-899D-89A88FB631E5}" destId="{6074E291-61F6-43D2-92EF-AA9F6FB3BF86}" srcOrd="0" destOrd="0" presId="urn:microsoft.com/office/officeart/2018/2/layout/IconVerticalSolidList"/>
    <dgm:cxn modelId="{CD9BD1E4-FCB5-44AE-A028-076916E2F379}" type="presParOf" srcId="{5D86C523-C42E-4165-899D-89A88FB631E5}" destId="{BA7DF303-B6E6-4901-B2A4-C6C20F4C7943}" srcOrd="1" destOrd="0" presId="urn:microsoft.com/office/officeart/2018/2/layout/IconVerticalSolidList"/>
    <dgm:cxn modelId="{A29F0D68-BB23-402C-8EB1-DC08BA8498F9}" type="presParOf" srcId="{5D86C523-C42E-4165-899D-89A88FB631E5}" destId="{72979A8B-277E-4F7A-AEE1-A976D552663F}" srcOrd="2" destOrd="0" presId="urn:microsoft.com/office/officeart/2018/2/layout/IconVerticalSolidList"/>
    <dgm:cxn modelId="{E1A825A9-399C-457F-AD2B-3B855AE7064D}" type="presParOf" srcId="{5D86C523-C42E-4165-899D-89A88FB631E5}" destId="{2E608A63-9AE4-4124-9A90-47E2B5840A9F}" srcOrd="3" destOrd="0" presId="urn:microsoft.com/office/officeart/2018/2/layout/IconVerticalSolidList"/>
    <dgm:cxn modelId="{3B24AF41-1B9D-45E3-A64B-C83B2A1745F0}" type="presParOf" srcId="{92C9BB4C-9B93-4973-9C67-6298D3AC9662}" destId="{C68D624A-FE37-403C-A5B8-36E544DF52EB}" srcOrd="5" destOrd="0" presId="urn:microsoft.com/office/officeart/2018/2/layout/IconVerticalSolidList"/>
    <dgm:cxn modelId="{D14D2EC9-C70E-48B8-961D-E4E3E2820FAF}" type="presParOf" srcId="{92C9BB4C-9B93-4973-9C67-6298D3AC9662}" destId="{D2D018F3-BA04-4387-8C8F-5B73623E1E27}" srcOrd="6" destOrd="0" presId="urn:microsoft.com/office/officeart/2018/2/layout/IconVerticalSolidList"/>
    <dgm:cxn modelId="{44083086-71E3-4D9E-9F41-AFC6C5DF890C}" type="presParOf" srcId="{D2D018F3-BA04-4387-8C8F-5B73623E1E27}" destId="{B790B28B-7B9E-47AF-900F-ED53942B0F5D}" srcOrd="0" destOrd="0" presId="urn:microsoft.com/office/officeart/2018/2/layout/IconVerticalSolidList"/>
    <dgm:cxn modelId="{1DD56FFB-6A1C-47DE-AF21-BC5868D5B6E5}" type="presParOf" srcId="{D2D018F3-BA04-4387-8C8F-5B73623E1E27}" destId="{0ED2825A-22F6-4D27-93A9-25A28EF23BAF}" srcOrd="1" destOrd="0" presId="urn:microsoft.com/office/officeart/2018/2/layout/IconVerticalSolidList"/>
    <dgm:cxn modelId="{D52BADB2-39F0-4FF5-86B0-E13F42703A1E}" type="presParOf" srcId="{D2D018F3-BA04-4387-8C8F-5B73623E1E27}" destId="{4068A528-BB6D-4F68-8064-B3DE3FA14D1E}" srcOrd="2" destOrd="0" presId="urn:microsoft.com/office/officeart/2018/2/layout/IconVerticalSolidList"/>
    <dgm:cxn modelId="{7B7A25AA-E0AC-4B59-9CC0-8DB8412D0D54}" type="presParOf" srcId="{D2D018F3-BA04-4387-8C8F-5B73623E1E27}" destId="{C210C75E-8E22-478B-AC2E-386AF60AC4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FBAF6B-FB49-4573-AA76-6F6F74641B57}" type="doc">
      <dgm:prSet loTypeId="urn:microsoft.com/office/officeart/2005/8/layout/vList5" loCatId="list" qsTypeId="urn:microsoft.com/office/officeart/2005/8/quickstyle/simple5" qsCatId="simple" csTypeId="urn:microsoft.com/office/officeart/2005/8/colors/accent2_2" csCatId="accent2"/>
      <dgm:spPr/>
      <dgm:t>
        <a:bodyPr/>
        <a:lstStyle/>
        <a:p>
          <a:endParaRPr lang="en-US"/>
        </a:p>
      </dgm:t>
    </dgm:pt>
    <dgm:pt modelId="{4C261365-E735-48EF-B151-F48B913F8A10}">
      <dgm:prSet/>
      <dgm:spPr/>
      <dgm:t>
        <a:bodyPr/>
        <a:lstStyle/>
        <a:p>
          <a:r>
            <a:rPr lang="en-US" b="1"/>
            <a:t>Can you answer:</a:t>
          </a:r>
          <a:endParaRPr lang="en-US"/>
        </a:p>
      </dgm:t>
    </dgm:pt>
    <dgm:pt modelId="{65D4FD1D-13E8-405C-AC8A-2C2F981048D6}" type="parTrans" cxnId="{4CF7B1EE-7AED-442E-A702-4D0C17448B3B}">
      <dgm:prSet/>
      <dgm:spPr/>
      <dgm:t>
        <a:bodyPr/>
        <a:lstStyle/>
        <a:p>
          <a:endParaRPr lang="en-US"/>
        </a:p>
      </dgm:t>
    </dgm:pt>
    <dgm:pt modelId="{7736F5BD-F162-4D13-A14F-32F5CEFB95B6}" type="sibTrans" cxnId="{4CF7B1EE-7AED-442E-A702-4D0C17448B3B}">
      <dgm:prSet/>
      <dgm:spPr/>
      <dgm:t>
        <a:bodyPr/>
        <a:lstStyle/>
        <a:p>
          <a:endParaRPr lang="en-US"/>
        </a:p>
      </dgm:t>
    </dgm:pt>
    <dgm:pt modelId="{64704FFC-EBA1-49CE-B023-612D81FA51A2}">
      <dgm:prSet/>
      <dgm:spPr/>
      <dgm:t>
        <a:bodyPr/>
        <a:lstStyle/>
        <a:p>
          <a:r>
            <a:rPr lang="en-US"/>
            <a:t>Who makes decisions if leadership is unavailable? </a:t>
          </a:r>
        </a:p>
      </dgm:t>
    </dgm:pt>
    <dgm:pt modelId="{16E817B5-6429-4527-AA97-78D7E45127D0}" type="parTrans" cxnId="{82BE8ED3-0839-41AC-B412-78841F732754}">
      <dgm:prSet/>
      <dgm:spPr/>
      <dgm:t>
        <a:bodyPr/>
        <a:lstStyle/>
        <a:p>
          <a:endParaRPr lang="en-US"/>
        </a:p>
      </dgm:t>
    </dgm:pt>
    <dgm:pt modelId="{8B10601B-73E1-4FAA-9F49-34DDB4D1719C}" type="sibTrans" cxnId="{82BE8ED3-0839-41AC-B412-78841F732754}">
      <dgm:prSet/>
      <dgm:spPr/>
      <dgm:t>
        <a:bodyPr/>
        <a:lstStyle/>
        <a:p>
          <a:endParaRPr lang="en-US"/>
        </a:p>
      </dgm:t>
    </dgm:pt>
    <dgm:pt modelId="{FEC9329C-E17D-4BDB-A72D-DAAACA9F1A1A}">
      <dgm:prSet/>
      <dgm:spPr/>
      <dgm:t>
        <a:bodyPr/>
        <a:lstStyle/>
        <a:p>
          <a:r>
            <a:rPr lang="en-US"/>
            <a:t>How long can you operate without utilities? </a:t>
          </a:r>
        </a:p>
      </dgm:t>
    </dgm:pt>
    <dgm:pt modelId="{FB839A35-6AAA-4A4C-A24E-1750831362B7}" type="parTrans" cxnId="{3B32219D-252E-4F68-A762-A6E52B1906D3}">
      <dgm:prSet/>
      <dgm:spPr/>
      <dgm:t>
        <a:bodyPr/>
        <a:lstStyle/>
        <a:p>
          <a:endParaRPr lang="en-US"/>
        </a:p>
      </dgm:t>
    </dgm:pt>
    <dgm:pt modelId="{23AAB697-850D-49ED-90E1-8299AF86A76B}" type="sibTrans" cxnId="{3B32219D-252E-4F68-A762-A6E52B1906D3}">
      <dgm:prSet/>
      <dgm:spPr/>
      <dgm:t>
        <a:bodyPr/>
        <a:lstStyle/>
        <a:p>
          <a:endParaRPr lang="en-US"/>
        </a:p>
      </dgm:t>
    </dgm:pt>
    <dgm:pt modelId="{8C07F9B2-CDF6-4709-A360-5BAA165138BA}">
      <dgm:prSet/>
      <dgm:spPr/>
      <dgm:t>
        <a:bodyPr/>
        <a:lstStyle/>
        <a:p>
          <a:r>
            <a:rPr lang="en-US"/>
            <a:t>What triggers evacuation? </a:t>
          </a:r>
        </a:p>
      </dgm:t>
    </dgm:pt>
    <dgm:pt modelId="{46DC4ABF-4B02-4F7C-A1C2-B8468C55BE0E}" type="parTrans" cxnId="{8139EEB6-2640-4D8C-A130-489120168F3F}">
      <dgm:prSet/>
      <dgm:spPr/>
      <dgm:t>
        <a:bodyPr/>
        <a:lstStyle/>
        <a:p>
          <a:endParaRPr lang="en-US"/>
        </a:p>
      </dgm:t>
    </dgm:pt>
    <dgm:pt modelId="{64BE40FA-8AE3-4A0D-9061-1833CCA5E2D3}" type="sibTrans" cxnId="{8139EEB6-2640-4D8C-A130-489120168F3F}">
      <dgm:prSet/>
      <dgm:spPr/>
      <dgm:t>
        <a:bodyPr/>
        <a:lstStyle/>
        <a:p>
          <a:endParaRPr lang="en-US"/>
        </a:p>
      </dgm:t>
    </dgm:pt>
    <dgm:pt modelId="{88CD6D73-A42F-474A-8BBD-6C2693C22065}">
      <dgm:prSet/>
      <dgm:spPr/>
      <dgm:t>
        <a:bodyPr/>
        <a:lstStyle/>
        <a:p>
          <a:r>
            <a:rPr lang="en-US"/>
            <a:t>Where would patients go?</a:t>
          </a:r>
        </a:p>
      </dgm:t>
    </dgm:pt>
    <dgm:pt modelId="{BFB9ACDB-A952-4350-9422-72CA2E5BD8DB}" type="parTrans" cxnId="{8640D850-D5D9-4B2B-830C-43433A250909}">
      <dgm:prSet/>
      <dgm:spPr/>
      <dgm:t>
        <a:bodyPr/>
        <a:lstStyle/>
        <a:p>
          <a:endParaRPr lang="en-US"/>
        </a:p>
      </dgm:t>
    </dgm:pt>
    <dgm:pt modelId="{E7E13491-9356-4191-99E3-FCEFAA30B71A}" type="sibTrans" cxnId="{8640D850-D5D9-4B2B-830C-43433A250909}">
      <dgm:prSet/>
      <dgm:spPr/>
      <dgm:t>
        <a:bodyPr/>
        <a:lstStyle/>
        <a:p>
          <a:endParaRPr lang="en-US"/>
        </a:p>
      </dgm:t>
    </dgm:pt>
    <dgm:pt modelId="{D5EBF559-56CA-4DAF-B7D8-88C7E3610434}" type="pres">
      <dgm:prSet presAssocID="{DDFBAF6B-FB49-4573-AA76-6F6F74641B57}" presName="Name0" presStyleCnt="0">
        <dgm:presLayoutVars>
          <dgm:dir/>
          <dgm:animLvl val="lvl"/>
          <dgm:resizeHandles val="exact"/>
        </dgm:presLayoutVars>
      </dgm:prSet>
      <dgm:spPr/>
    </dgm:pt>
    <dgm:pt modelId="{D97C0317-8A19-4E63-8793-BE0032C17E8D}" type="pres">
      <dgm:prSet presAssocID="{4C261365-E735-48EF-B151-F48B913F8A10}" presName="linNode" presStyleCnt="0"/>
      <dgm:spPr/>
    </dgm:pt>
    <dgm:pt modelId="{7BC39EF9-DBFB-48B6-81DA-87329BCF391B}" type="pres">
      <dgm:prSet presAssocID="{4C261365-E735-48EF-B151-F48B913F8A10}" presName="parentText" presStyleLbl="node1" presStyleIdx="0" presStyleCnt="1">
        <dgm:presLayoutVars>
          <dgm:chMax val="1"/>
          <dgm:bulletEnabled val="1"/>
        </dgm:presLayoutVars>
      </dgm:prSet>
      <dgm:spPr/>
    </dgm:pt>
    <dgm:pt modelId="{F563FBE2-48E0-4C0E-8E3C-0742A3B846A7}" type="pres">
      <dgm:prSet presAssocID="{4C261365-E735-48EF-B151-F48B913F8A10}" presName="descendantText" presStyleLbl="alignAccFollowNode1" presStyleIdx="0" presStyleCnt="1">
        <dgm:presLayoutVars>
          <dgm:bulletEnabled val="1"/>
        </dgm:presLayoutVars>
      </dgm:prSet>
      <dgm:spPr/>
    </dgm:pt>
  </dgm:ptLst>
  <dgm:cxnLst>
    <dgm:cxn modelId="{24AE3B0B-FFEC-48BB-8BD7-64C1B07C37CB}" type="presOf" srcId="{4C261365-E735-48EF-B151-F48B913F8A10}" destId="{7BC39EF9-DBFB-48B6-81DA-87329BCF391B}" srcOrd="0" destOrd="0" presId="urn:microsoft.com/office/officeart/2005/8/layout/vList5"/>
    <dgm:cxn modelId="{D5E2431A-0723-42FD-9B56-F4DF3AA9A817}" type="presOf" srcId="{88CD6D73-A42F-474A-8BBD-6C2693C22065}" destId="{F563FBE2-48E0-4C0E-8E3C-0742A3B846A7}" srcOrd="0" destOrd="3" presId="urn:microsoft.com/office/officeart/2005/8/layout/vList5"/>
    <dgm:cxn modelId="{0A4A6542-6D1F-4468-8519-C97ED9475611}" type="presOf" srcId="{8C07F9B2-CDF6-4709-A360-5BAA165138BA}" destId="{F563FBE2-48E0-4C0E-8E3C-0742A3B846A7}" srcOrd="0" destOrd="2" presId="urn:microsoft.com/office/officeart/2005/8/layout/vList5"/>
    <dgm:cxn modelId="{8640D850-D5D9-4B2B-830C-43433A250909}" srcId="{4C261365-E735-48EF-B151-F48B913F8A10}" destId="{88CD6D73-A42F-474A-8BBD-6C2693C22065}" srcOrd="3" destOrd="0" parTransId="{BFB9ACDB-A952-4350-9422-72CA2E5BD8DB}" sibTransId="{E7E13491-9356-4191-99E3-FCEFAA30B71A}"/>
    <dgm:cxn modelId="{3B32219D-252E-4F68-A762-A6E52B1906D3}" srcId="{4C261365-E735-48EF-B151-F48B913F8A10}" destId="{FEC9329C-E17D-4BDB-A72D-DAAACA9F1A1A}" srcOrd="1" destOrd="0" parTransId="{FB839A35-6AAA-4A4C-A24E-1750831362B7}" sibTransId="{23AAB697-850D-49ED-90E1-8299AF86A76B}"/>
    <dgm:cxn modelId="{6C9B8DA5-C18F-46BE-A9CF-2C396F36CA08}" type="presOf" srcId="{FEC9329C-E17D-4BDB-A72D-DAAACA9F1A1A}" destId="{F563FBE2-48E0-4C0E-8E3C-0742A3B846A7}" srcOrd="0" destOrd="1" presId="urn:microsoft.com/office/officeart/2005/8/layout/vList5"/>
    <dgm:cxn modelId="{8139EEB6-2640-4D8C-A130-489120168F3F}" srcId="{4C261365-E735-48EF-B151-F48B913F8A10}" destId="{8C07F9B2-CDF6-4709-A360-5BAA165138BA}" srcOrd="2" destOrd="0" parTransId="{46DC4ABF-4B02-4F7C-A1C2-B8468C55BE0E}" sibTransId="{64BE40FA-8AE3-4A0D-9061-1833CCA5E2D3}"/>
    <dgm:cxn modelId="{A7288CD1-8D96-4097-8079-2B308C15DF34}" type="presOf" srcId="{64704FFC-EBA1-49CE-B023-612D81FA51A2}" destId="{F563FBE2-48E0-4C0E-8E3C-0742A3B846A7}" srcOrd="0" destOrd="0" presId="urn:microsoft.com/office/officeart/2005/8/layout/vList5"/>
    <dgm:cxn modelId="{82BE8ED3-0839-41AC-B412-78841F732754}" srcId="{4C261365-E735-48EF-B151-F48B913F8A10}" destId="{64704FFC-EBA1-49CE-B023-612D81FA51A2}" srcOrd="0" destOrd="0" parTransId="{16E817B5-6429-4527-AA97-78D7E45127D0}" sibTransId="{8B10601B-73E1-4FAA-9F49-34DDB4D1719C}"/>
    <dgm:cxn modelId="{4CF7B1EE-7AED-442E-A702-4D0C17448B3B}" srcId="{DDFBAF6B-FB49-4573-AA76-6F6F74641B57}" destId="{4C261365-E735-48EF-B151-F48B913F8A10}" srcOrd="0" destOrd="0" parTransId="{65D4FD1D-13E8-405C-AC8A-2C2F981048D6}" sibTransId="{7736F5BD-F162-4D13-A14F-32F5CEFB95B6}"/>
    <dgm:cxn modelId="{FDAD46F7-B4AF-4EB2-A524-42DF165AEC6C}" type="presOf" srcId="{DDFBAF6B-FB49-4573-AA76-6F6F74641B57}" destId="{D5EBF559-56CA-4DAF-B7D8-88C7E3610434}" srcOrd="0" destOrd="0" presId="urn:microsoft.com/office/officeart/2005/8/layout/vList5"/>
    <dgm:cxn modelId="{BC02E1E5-01EF-4998-A3FE-181D341D8140}" type="presParOf" srcId="{D5EBF559-56CA-4DAF-B7D8-88C7E3610434}" destId="{D97C0317-8A19-4E63-8793-BE0032C17E8D}" srcOrd="0" destOrd="0" presId="urn:microsoft.com/office/officeart/2005/8/layout/vList5"/>
    <dgm:cxn modelId="{148CE504-2313-43A3-AFC7-D4631A67C73B}" type="presParOf" srcId="{D97C0317-8A19-4E63-8793-BE0032C17E8D}" destId="{7BC39EF9-DBFB-48B6-81DA-87329BCF391B}" srcOrd="0" destOrd="0" presId="urn:microsoft.com/office/officeart/2005/8/layout/vList5"/>
    <dgm:cxn modelId="{92CF26FA-1C07-4D01-AA63-E3531A9F4DB8}" type="presParOf" srcId="{D97C0317-8A19-4E63-8793-BE0032C17E8D}" destId="{F563FBE2-48E0-4C0E-8E3C-0742A3B846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5FAF3B-C711-485D-AF1B-1C47D659EC45}" type="doc">
      <dgm:prSet loTypeId="urn:microsoft.com/office/officeart/2016/7/layout/RepeatingBendingProcessNew" loCatId="process" qsTypeId="urn:microsoft.com/office/officeart/2005/8/quickstyle/simple4" qsCatId="simple" csTypeId="urn:microsoft.com/office/officeart/2005/8/colors/accent2_2" csCatId="accent2" phldr="1"/>
      <dgm:spPr/>
      <dgm:t>
        <a:bodyPr/>
        <a:lstStyle/>
        <a:p>
          <a:endParaRPr lang="en-US"/>
        </a:p>
      </dgm:t>
    </dgm:pt>
    <dgm:pt modelId="{9082F34A-C4B6-4610-82D1-EEB2C0F9F5FB}">
      <dgm:prSet/>
      <dgm:spPr/>
      <dgm:t>
        <a:bodyPr/>
        <a:lstStyle/>
        <a:p>
          <a:r>
            <a:rPr lang="en-US"/>
            <a:t>E-0006 Risk Assessment</a:t>
          </a:r>
        </a:p>
      </dgm:t>
    </dgm:pt>
    <dgm:pt modelId="{30B135A7-48FA-49B0-9623-507A05851297}" type="parTrans" cxnId="{F97F9C1D-3D20-48F4-AF51-6B576FADA54A}">
      <dgm:prSet/>
      <dgm:spPr/>
      <dgm:t>
        <a:bodyPr/>
        <a:lstStyle/>
        <a:p>
          <a:endParaRPr lang="en-US"/>
        </a:p>
      </dgm:t>
    </dgm:pt>
    <dgm:pt modelId="{273F4D35-2F8A-4255-B6AE-6C9382985150}" type="sibTrans" cxnId="{F97F9C1D-3D20-48F4-AF51-6B576FADA54A}">
      <dgm:prSet/>
      <dgm:spPr/>
      <dgm:t>
        <a:bodyPr/>
        <a:lstStyle/>
        <a:p>
          <a:endParaRPr lang="en-US"/>
        </a:p>
      </dgm:t>
    </dgm:pt>
    <dgm:pt modelId="{EAFC7E21-A312-457D-8290-60B1AED00489}">
      <dgm:prSet/>
      <dgm:spPr/>
      <dgm:t>
        <a:bodyPr/>
        <a:lstStyle/>
        <a:p>
          <a:r>
            <a:rPr lang="en-US"/>
            <a:t>E-0004 Emergency Plan</a:t>
          </a:r>
        </a:p>
      </dgm:t>
    </dgm:pt>
    <dgm:pt modelId="{D6CD56C4-FBE0-46D8-9C7B-E9E02C8CF17B}" type="parTrans" cxnId="{0221FF7A-4D57-4D02-9707-FAFC0C8AE779}">
      <dgm:prSet/>
      <dgm:spPr/>
      <dgm:t>
        <a:bodyPr/>
        <a:lstStyle/>
        <a:p>
          <a:endParaRPr lang="en-US"/>
        </a:p>
      </dgm:t>
    </dgm:pt>
    <dgm:pt modelId="{B11C8BC9-44F9-4347-AD91-3424E1B29E31}" type="sibTrans" cxnId="{0221FF7A-4D57-4D02-9707-FAFC0C8AE779}">
      <dgm:prSet/>
      <dgm:spPr/>
      <dgm:t>
        <a:bodyPr/>
        <a:lstStyle/>
        <a:p>
          <a:endParaRPr lang="en-US"/>
        </a:p>
      </dgm:t>
    </dgm:pt>
    <dgm:pt modelId="{906EE4AF-84A1-465C-856A-8F4B80666BD0}">
      <dgm:prSet/>
      <dgm:spPr/>
      <dgm:t>
        <a:bodyPr/>
        <a:lstStyle/>
        <a:p>
          <a:r>
            <a:rPr lang="en-US"/>
            <a:t>E-0013 Policies &amp; Procedures</a:t>
          </a:r>
          <a:endParaRPr lang="en-US" dirty="0"/>
        </a:p>
      </dgm:t>
    </dgm:pt>
    <dgm:pt modelId="{563F04A5-D259-4F44-89D5-8FB08C5F59DF}" type="parTrans" cxnId="{82857904-EFC9-4734-B499-9C9D574CE94B}">
      <dgm:prSet/>
      <dgm:spPr/>
      <dgm:t>
        <a:bodyPr/>
        <a:lstStyle/>
        <a:p>
          <a:endParaRPr lang="en-US"/>
        </a:p>
      </dgm:t>
    </dgm:pt>
    <dgm:pt modelId="{3B8CFBBA-44C2-4196-9381-6DC8E811C1AB}" type="sibTrans" cxnId="{82857904-EFC9-4734-B499-9C9D574CE94B}">
      <dgm:prSet/>
      <dgm:spPr/>
      <dgm:t>
        <a:bodyPr/>
        <a:lstStyle/>
        <a:p>
          <a:endParaRPr lang="en-US"/>
        </a:p>
      </dgm:t>
    </dgm:pt>
    <dgm:pt modelId="{2716F770-27EA-40B0-9970-910FE6B35BD8}">
      <dgm:prSet/>
      <dgm:spPr/>
      <dgm:t>
        <a:bodyPr/>
        <a:lstStyle/>
        <a:p>
          <a:r>
            <a:rPr lang="en-US"/>
            <a:t>E-0029 Communication Plan</a:t>
          </a:r>
        </a:p>
      </dgm:t>
    </dgm:pt>
    <dgm:pt modelId="{CED45FA7-42D3-49B8-A501-89E4D6E6F2BA}" type="parTrans" cxnId="{4A3C583B-21D0-4FC8-AC2D-66870A565159}">
      <dgm:prSet/>
      <dgm:spPr/>
      <dgm:t>
        <a:bodyPr/>
        <a:lstStyle/>
        <a:p>
          <a:endParaRPr lang="en-US"/>
        </a:p>
      </dgm:t>
    </dgm:pt>
    <dgm:pt modelId="{F2A34A83-5D2D-42F1-BDBE-B2D742F18B9B}" type="sibTrans" cxnId="{4A3C583B-21D0-4FC8-AC2D-66870A565159}">
      <dgm:prSet/>
      <dgm:spPr/>
      <dgm:t>
        <a:bodyPr/>
        <a:lstStyle/>
        <a:p>
          <a:endParaRPr lang="en-US"/>
        </a:p>
      </dgm:t>
    </dgm:pt>
    <dgm:pt modelId="{7A2F7024-B3D4-4AE4-B6BE-8E2A82CBA774}">
      <dgm:prSet/>
      <dgm:spPr/>
      <dgm:t>
        <a:bodyPr/>
        <a:lstStyle/>
        <a:p>
          <a:r>
            <a:rPr lang="en-US"/>
            <a:t>E-0036 / E-0039 Training &amp; Exercises</a:t>
          </a:r>
        </a:p>
      </dgm:t>
    </dgm:pt>
    <dgm:pt modelId="{52497BB3-BC70-4745-A54A-E094D81ACE3A}" type="parTrans" cxnId="{95096F57-8D25-4D5E-A192-C491E3125680}">
      <dgm:prSet/>
      <dgm:spPr/>
      <dgm:t>
        <a:bodyPr/>
        <a:lstStyle/>
        <a:p>
          <a:endParaRPr lang="en-US"/>
        </a:p>
      </dgm:t>
    </dgm:pt>
    <dgm:pt modelId="{618305D1-752B-4B2F-8DDC-D5F0E2A36DA4}" type="sibTrans" cxnId="{95096F57-8D25-4D5E-A192-C491E3125680}">
      <dgm:prSet/>
      <dgm:spPr/>
      <dgm:t>
        <a:bodyPr/>
        <a:lstStyle/>
        <a:p>
          <a:endParaRPr lang="en-US"/>
        </a:p>
      </dgm:t>
    </dgm:pt>
    <dgm:pt modelId="{E4C048BC-AA3D-4CF8-9E90-0BE90F85B906}" type="pres">
      <dgm:prSet presAssocID="{925FAF3B-C711-485D-AF1B-1C47D659EC45}" presName="Name0" presStyleCnt="0">
        <dgm:presLayoutVars>
          <dgm:dir/>
          <dgm:resizeHandles val="exact"/>
        </dgm:presLayoutVars>
      </dgm:prSet>
      <dgm:spPr/>
    </dgm:pt>
    <dgm:pt modelId="{3D6D4E8E-D5DC-4A56-8BED-B0CF8C0E8C4F}" type="pres">
      <dgm:prSet presAssocID="{9082F34A-C4B6-4610-82D1-EEB2C0F9F5FB}" presName="node" presStyleLbl="node1" presStyleIdx="0" presStyleCnt="5">
        <dgm:presLayoutVars>
          <dgm:bulletEnabled val="1"/>
        </dgm:presLayoutVars>
      </dgm:prSet>
      <dgm:spPr/>
    </dgm:pt>
    <dgm:pt modelId="{F9EF1A22-FF17-4315-B64B-2132BE63C058}" type="pres">
      <dgm:prSet presAssocID="{273F4D35-2F8A-4255-B6AE-6C9382985150}" presName="sibTrans" presStyleLbl="sibTrans1D1" presStyleIdx="0" presStyleCnt="4"/>
      <dgm:spPr/>
    </dgm:pt>
    <dgm:pt modelId="{8ADB2E04-FF0B-4450-8ABE-DFD875FC6B87}" type="pres">
      <dgm:prSet presAssocID="{273F4D35-2F8A-4255-B6AE-6C9382985150}" presName="connectorText" presStyleLbl="sibTrans1D1" presStyleIdx="0" presStyleCnt="4"/>
      <dgm:spPr/>
    </dgm:pt>
    <dgm:pt modelId="{C70CE24B-EDB8-41E8-B98C-EB40B44E7C73}" type="pres">
      <dgm:prSet presAssocID="{EAFC7E21-A312-457D-8290-60B1AED00489}" presName="node" presStyleLbl="node1" presStyleIdx="1" presStyleCnt="5">
        <dgm:presLayoutVars>
          <dgm:bulletEnabled val="1"/>
        </dgm:presLayoutVars>
      </dgm:prSet>
      <dgm:spPr/>
    </dgm:pt>
    <dgm:pt modelId="{2E1B03E1-B138-4AAF-9190-557C570F32D9}" type="pres">
      <dgm:prSet presAssocID="{B11C8BC9-44F9-4347-AD91-3424E1B29E31}" presName="sibTrans" presStyleLbl="sibTrans1D1" presStyleIdx="1" presStyleCnt="4"/>
      <dgm:spPr/>
    </dgm:pt>
    <dgm:pt modelId="{CEF5CCA1-6921-4E77-A8E9-016A92409D2C}" type="pres">
      <dgm:prSet presAssocID="{B11C8BC9-44F9-4347-AD91-3424E1B29E31}" presName="connectorText" presStyleLbl="sibTrans1D1" presStyleIdx="1" presStyleCnt="4"/>
      <dgm:spPr/>
    </dgm:pt>
    <dgm:pt modelId="{7461DA57-A73D-48A8-9D1E-9AD8A029396A}" type="pres">
      <dgm:prSet presAssocID="{906EE4AF-84A1-465C-856A-8F4B80666BD0}" presName="node" presStyleLbl="node1" presStyleIdx="2" presStyleCnt="5">
        <dgm:presLayoutVars>
          <dgm:bulletEnabled val="1"/>
        </dgm:presLayoutVars>
      </dgm:prSet>
      <dgm:spPr/>
    </dgm:pt>
    <dgm:pt modelId="{2C64908B-7901-4006-9E40-F855010642FC}" type="pres">
      <dgm:prSet presAssocID="{3B8CFBBA-44C2-4196-9381-6DC8E811C1AB}" presName="sibTrans" presStyleLbl="sibTrans1D1" presStyleIdx="2" presStyleCnt="4"/>
      <dgm:spPr/>
    </dgm:pt>
    <dgm:pt modelId="{1FA8850E-7FB6-4F0D-AA9B-1BC2B39F6681}" type="pres">
      <dgm:prSet presAssocID="{3B8CFBBA-44C2-4196-9381-6DC8E811C1AB}" presName="connectorText" presStyleLbl="sibTrans1D1" presStyleIdx="2" presStyleCnt="4"/>
      <dgm:spPr/>
    </dgm:pt>
    <dgm:pt modelId="{1A8AC6F1-0E7F-4451-9FD9-68167BA8CD46}" type="pres">
      <dgm:prSet presAssocID="{2716F770-27EA-40B0-9970-910FE6B35BD8}" presName="node" presStyleLbl="node1" presStyleIdx="3" presStyleCnt="5">
        <dgm:presLayoutVars>
          <dgm:bulletEnabled val="1"/>
        </dgm:presLayoutVars>
      </dgm:prSet>
      <dgm:spPr/>
    </dgm:pt>
    <dgm:pt modelId="{5887C566-5EAC-43E4-8CAF-197594683EDF}" type="pres">
      <dgm:prSet presAssocID="{F2A34A83-5D2D-42F1-BDBE-B2D742F18B9B}" presName="sibTrans" presStyleLbl="sibTrans1D1" presStyleIdx="3" presStyleCnt="4"/>
      <dgm:spPr/>
    </dgm:pt>
    <dgm:pt modelId="{AAE4C38D-F0C8-46D3-B288-85B2C5C10346}" type="pres">
      <dgm:prSet presAssocID="{F2A34A83-5D2D-42F1-BDBE-B2D742F18B9B}" presName="connectorText" presStyleLbl="sibTrans1D1" presStyleIdx="3" presStyleCnt="4"/>
      <dgm:spPr/>
    </dgm:pt>
    <dgm:pt modelId="{0BCB2CCA-4D45-456B-AB1E-BD7FF3C725D0}" type="pres">
      <dgm:prSet presAssocID="{7A2F7024-B3D4-4AE4-B6BE-8E2A82CBA774}" presName="node" presStyleLbl="node1" presStyleIdx="4" presStyleCnt="5">
        <dgm:presLayoutVars>
          <dgm:bulletEnabled val="1"/>
        </dgm:presLayoutVars>
      </dgm:prSet>
      <dgm:spPr/>
    </dgm:pt>
  </dgm:ptLst>
  <dgm:cxnLst>
    <dgm:cxn modelId="{F6D7A901-9836-4E0F-A5BC-9EAE555669C3}" type="presOf" srcId="{2716F770-27EA-40B0-9970-910FE6B35BD8}" destId="{1A8AC6F1-0E7F-4451-9FD9-68167BA8CD46}" srcOrd="0" destOrd="0" presId="urn:microsoft.com/office/officeart/2016/7/layout/RepeatingBendingProcessNew"/>
    <dgm:cxn modelId="{82857904-EFC9-4734-B499-9C9D574CE94B}" srcId="{925FAF3B-C711-485D-AF1B-1C47D659EC45}" destId="{906EE4AF-84A1-465C-856A-8F4B80666BD0}" srcOrd="2" destOrd="0" parTransId="{563F04A5-D259-4F44-89D5-8FB08C5F59DF}" sibTransId="{3B8CFBBA-44C2-4196-9381-6DC8E811C1AB}"/>
    <dgm:cxn modelId="{B9E8C809-4DE2-4B2F-B3C3-C6524F6CB44B}" type="presOf" srcId="{9082F34A-C4B6-4610-82D1-EEB2C0F9F5FB}" destId="{3D6D4E8E-D5DC-4A56-8BED-B0CF8C0E8C4F}" srcOrd="0" destOrd="0" presId="urn:microsoft.com/office/officeart/2016/7/layout/RepeatingBendingProcessNew"/>
    <dgm:cxn modelId="{82B28A0A-7CAA-4647-8AE9-ECE41A48B2F7}" type="presOf" srcId="{273F4D35-2F8A-4255-B6AE-6C9382985150}" destId="{8ADB2E04-FF0B-4450-8ABE-DFD875FC6B87}" srcOrd="1" destOrd="0" presId="urn:microsoft.com/office/officeart/2016/7/layout/RepeatingBendingProcessNew"/>
    <dgm:cxn modelId="{D1B64418-37E1-46B5-9066-48913F36CBEA}" type="presOf" srcId="{B11C8BC9-44F9-4347-AD91-3424E1B29E31}" destId="{2E1B03E1-B138-4AAF-9190-557C570F32D9}" srcOrd="0" destOrd="0" presId="urn:microsoft.com/office/officeart/2016/7/layout/RepeatingBendingProcessNew"/>
    <dgm:cxn modelId="{F97F9C1D-3D20-48F4-AF51-6B576FADA54A}" srcId="{925FAF3B-C711-485D-AF1B-1C47D659EC45}" destId="{9082F34A-C4B6-4610-82D1-EEB2C0F9F5FB}" srcOrd="0" destOrd="0" parTransId="{30B135A7-48FA-49B0-9623-507A05851297}" sibTransId="{273F4D35-2F8A-4255-B6AE-6C9382985150}"/>
    <dgm:cxn modelId="{4A3C583B-21D0-4FC8-AC2D-66870A565159}" srcId="{925FAF3B-C711-485D-AF1B-1C47D659EC45}" destId="{2716F770-27EA-40B0-9970-910FE6B35BD8}" srcOrd="3" destOrd="0" parTransId="{CED45FA7-42D3-49B8-A501-89E4D6E6F2BA}" sibTransId="{F2A34A83-5D2D-42F1-BDBE-B2D742F18B9B}"/>
    <dgm:cxn modelId="{30B7916A-CBA8-4979-BF85-C0FEDFD03B83}" type="presOf" srcId="{B11C8BC9-44F9-4347-AD91-3424E1B29E31}" destId="{CEF5CCA1-6921-4E77-A8E9-016A92409D2C}" srcOrd="1" destOrd="0" presId="urn:microsoft.com/office/officeart/2016/7/layout/RepeatingBendingProcessNew"/>
    <dgm:cxn modelId="{07833F6D-C86B-4235-94F2-C42D5B568C7C}" type="presOf" srcId="{906EE4AF-84A1-465C-856A-8F4B80666BD0}" destId="{7461DA57-A73D-48A8-9D1E-9AD8A029396A}" srcOrd="0" destOrd="0" presId="urn:microsoft.com/office/officeart/2016/7/layout/RepeatingBendingProcessNew"/>
    <dgm:cxn modelId="{E3F81B4F-5C50-4CD3-9617-981946E1FB1B}" type="presOf" srcId="{F2A34A83-5D2D-42F1-BDBE-B2D742F18B9B}" destId="{AAE4C38D-F0C8-46D3-B288-85B2C5C10346}" srcOrd="1" destOrd="0" presId="urn:microsoft.com/office/officeart/2016/7/layout/RepeatingBendingProcessNew"/>
    <dgm:cxn modelId="{95096F57-8D25-4D5E-A192-C491E3125680}" srcId="{925FAF3B-C711-485D-AF1B-1C47D659EC45}" destId="{7A2F7024-B3D4-4AE4-B6BE-8E2A82CBA774}" srcOrd="4" destOrd="0" parTransId="{52497BB3-BC70-4745-A54A-E094D81ACE3A}" sibTransId="{618305D1-752B-4B2F-8DDC-D5F0E2A36DA4}"/>
    <dgm:cxn modelId="{0221FF7A-4D57-4D02-9707-FAFC0C8AE779}" srcId="{925FAF3B-C711-485D-AF1B-1C47D659EC45}" destId="{EAFC7E21-A312-457D-8290-60B1AED00489}" srcOrd="1" destOrd="0" parTransId="{D6CD56C4-FBE0-46D8-9C7B-E9E02C8CF17B}" sibTransId="{B11C8BC9-44F9-4347-AD91-3424E1B29E31}"/>
    <dgm:cxn modelId="{1B7E1A81-909F-4C36-B6D2-96A248F50245}" type="presOf" srcId="{F2A34A83-5D2D-42F1-BDBE-B2D742F18B9B}" destId="{5887C566-5EAC-43E4-8CAF-197594683EDF}" srcOrd="0" destOrd="0" presId="urn:microsoft.com/office/officeart/2016/7/layout/RepeatingBendingProcessNew"/>
    <dgm:cxn modelId="{7726C785-099D-4A50-8DAD-75D8CFD1DE92}" type="presOf" srcId="{273F4D35-2F8A-4255-B6AE-6C9382985150}" destId="{F9EF1A22-FF17-4315-B64B-2132BE63C058}" srcOrd="0" destOrd="0" presId="urn:microsoft.com/office/officeart/2016/7/layout/RepeatingBendingProcessNew"/>
    <dgm:cxn modelId="{4E19AD96-1913-44B8-9587-B6DB8127DACB}" type="presOf" srcId="{3B8CFBBA-44C2-4196-9381-6DC8E811C1AB}" destId="{2C64908B-7901-4006-9E40-F855010642FC}" srcOrd="0" destOrd="0" presId="urn:microsoft.com/office/officeart/2016/7/layout/RepeatingBendingProcessNew"/>
    <dgm:cxn modelId="{D7E4CFA0-5688-447A-BCA4-B8B320967B3D}" type="presOf" srcId="{EAFC7E21-A312-457D-8290-60B1AED00489}" destId="{C70CE24B-EDB8-41E8-B98C-EB40B44E7C73}" srcOrd="0" destOrd="0" presId="urn:microsoft.com/office/officeart/2016/7/layout/RepeatingBendingProcessNew"/>
    <dgm:cxn modelId="{3BC744AD-6629-4E8D-B1ED-F2942A38E1B6}" type="presOf" srcId="{7A2F7024-B3D4-4AE4-B6BE-8E2A82CBA774}" destId="{0BCB2CCA-4D45-456B-AB1E-BD7FF3C725D0}" srcOrd="0" destOrd="0" presId="urn:microsoft.com/office/officeart/2016/7/layout/RepeatingBendingProcessNew"/>
    <dgm:cxn modelId="{8D6F55BC-8991-4FCC-8C2C-F47ECCE96C87}" type="presOf" srcId="{925FAF3B-C711-485D-AF1B-1C47D659EC45}" destId="{E4C048BC-AA3D-4CF8-9E90-0BE90F85B906}" srcOrd="0" destOrd="0" presId="urn:microsoft.com/office/officeart/2016/7/layout/RepeatingBendingProcessNew"/>
    <dgm:cxn modelId="{60AD31E0-DF72-4A5A-92BF-0FEBB13644CD}" type="presOf" srcId="{3B8CFBBA-44C2-4196-9381-6DC8E811C1AB}" destId="{1FA8850E-7FB6-4F0D-AA9B-1BC2B39F6681}" srcOrd="1" destOrd="0" presId="urn:microsoft.com/office/officeart/2016/7/layout/RepeatingBendingProcessNew"/>
    <dgm:cxn modelId="{8C11A3FF-6880-4C85-9911-AB1C8C23CE76}" type="presParOf" srcId="{E4C048BC-AA3D-4CF8-9E90-0BE90F85B906}" destId="{3D6D4E8E-D5DC-4A56-8BED-B0CF8C0E8C4F}" srcOrd="0" destOrd="0" presId="urn:microsoft.com/office/officeart/2016/7/layout/RepeatingBendingProcessNew"/>
    <dgm:cxn modelId="{3B8B2015-AA5E-42A6-90F6-CD23F9D8973A}" type="presParOf" srcId="{E4C048BC-AA3D-4CF8-9E90-0BE90F85B906}" destId="{F9EF1A22-FF17-4315-B64B-2132BE63C058}" srcOrd="1" destOrd="0" presId="urn:microsoft.com/office/officeart/2016/7/layout/RepeatingBendingProcessNew"/>
    <dgm:cxn modelId="{D613682D-2D0F-4B06-8DD7-E68833320B00}" type="presParOf" srcId="{F9EF1A22-FF17-4315-B64B-2132BE63C058}" destId="{8ADB2E04-FF0B-4450-8ABE-DFD875FC6B87}" srcOrd="0" destOrd="0" presId="urn:microsoft.com/office/officeart/2016/7/layout/RepeatingBendingProcessNew"/>
    <dgm:cxn modelId="{FCAEF77F-59F2-42E3-9EF6-AA1362BC25B7}" type="presParOf" srcId="{E4C048BC-AA3D-4CF8-9E90-0BE90F85B906}" destId="{C70CE24B-EDB8-41E8-B98C-EB40B44E7C73}" srcOrd="2" destOrd="0" presId="urn:microsoft.com/office/officeart/2016/7/layout/RepeatingBendingProcessNew"/>
    <dgm:cxn modelId="{8CB2AC41-B6EA-4445-97F0-8A240C7DD83B}" type="presParOf" srcId="{E4C048BC-AA3D-4CF8-9E90-0BE90F85B906}" destId="{2E1B03E1-B138-4AAF-9190-557C570F32D9}" srcOrd="3" destOrd="0" presId="urn:microsoft.com/office/officeart/2016/7/layout/RepeatingBendingProcessNew"/>
    <dgm:cxn modelId="{6B1357F2-17B3-4E50-BDE4-5F5E494C9F29}" type="presParOf" srcId="{2E1B03E1-B138-4AAF-9190-557C570F32D9}" destId="{CEF5CCA1-6921-4E77-A8E9-016A92409D2C}" srcOrd="0" destOrd="0" presId="urn:microsoft.com/office/officeart/2016/7/layout/RepeatingBendingProcessNew"/>
    <dgm:cxn modelId="{76D0173C-74E3-4059-BD09-F86641A382AB}" type="presParOf" srcId="{E4C048BC-AA3D-4CF8-9E90-0BE90F85B906}" destId="{7461DA57-A73D-48A8-9D1E-9AD8A029396A}" srcOrd="4" destOrd="0" presId="urn:microsoft.com/office/officeart/2016/7/layout/RepeatingBendingProcessNew"/>
    <dgm:cxn modelId="{18CC764A-923D-44AE-A5AE-D92572B81DB0}" type="presParOf" srcId="{E4C048BC-AA3D-4CF8-9E90-0BE90F85B906}" destId="{2C64908B-7901-4006-9E40-F855010642FC}" srcOrd="5" destOrd="0" presId="urn:microsoft.com/office/officeart/2016/7/layout/RepeatingBendingProcessNew"/>
    <dgm:cxn modelId="{E86579DE-D3C2-48FA-AAEF-84CC1B803F57}" type="presParOf" srcId="{2C64908B-7901-4006-9E40-F855010642FC}" destId="{1FA8850E-7FB6-4F0D-AA9B-1BC2B39F6681}" srcOrd="0" destOrd="0" presId="urn:microsoft.com/office/officeart/2016/7/layout/RepeatingBendingProcessNew"/>
    <dgm:cxn modelId="{35F9EE5A-447A-4F9C-BD54-9FA1C31C6F96}" type="presParOf" srcId="{E4C048BC-AA3D-4CF8-9E90-0BE90F85B906}" destId="{1A8AC6F1-0E7F-4451-9FD9-68167BA8CD46}" srcOrd="6" destOrd="0" presId="urn:microsoft.com/office/officeart/2016/7/layout/RepeatingBendingProcessNew"/>
    <dgm:cxn modelId="{635B6FA8-D176-4690-8924-3C6070BD76CA}" type="presParOf" srcId="{E4C048BC-AA3D-4CF8-9E90-0BE90F85B906}" destId="{5887C566-5EAC-43E4-8CAF-197594683EDF}" srcOrd="7" destOrd="0" presId="urn:microsoft.com/office/officeart/2016/7/layout/RepeatingBendingProcessNew"/>
    <dgm:cxn modelId="{48162F6D-4102-4135-B078-E5EA53225EA3}" type="presParOf" srcId="{5887C566-5EAC-43E4-8CAF-197594683EDF}" destId="{AAE4C38D-F0C8-46D3-B288-85B2C5C10346}" srcOrd="0" destOrd="0" presId="urn:microsoft.com/office/officeart/2016/7/layout/RepeatingBendingProcessNew"/>
    <dgm:cxn modelId="{6AA67953-719C-44C3-84E5-EE9BF8E1A850}" type="presParOf" srcId="{E4C048BC-AA3D-4CF8-9E90-0BE90F85B906}" destId="{0BCB2CCA-4D45-456B-AB1E-BD7FF3C725D0}"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83A07-A615-4764-A06B-DC7AB37A8A20}">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82A07-6BBC-4D5A-A93B-A989B490AD81}">
      <dsp:nvSpPr>
        <dsp:cNvPr id="0" name=""/>
        <dsp:cNvSpPr/>
      </dsp:nvSpPr>
      <dsp:spPr>
        <a:xfrm>
          <a:off x="181438" y="136361"/>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1FE97E-5C72-4D48-B5BD-14EDCC114510}">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100000"/>
            </a:lnSpc>
            <a:spcBef>
              <a:spcPct val="0"/>
            </a:spcBef>
            <a:spcAft>
              <a:spcPct val="35000"/>
            </a:spcAft>
            <a:buNone/>
          </a:pPr>
          <a:r>
            <a:rPr lang="en-US" sz="1600" kern="1200" dirty="0"/>
            <a:t>🏥 Hospitals &amp; Critical Access Hospitals (CAH)</a:t>
          </a:r>
        </a:p>
      </dsp:txBody>
      <dsp:txXfrm>
        <a:off x="692764" y="1407"/>
        <a:ext cx="9822835" cy="599796"/>
      </dsp:txXfrm>
    </dsp:sp>
    <dsp:sp modelId="{11933EBC-ADF7-44AC-817A-0E72827DD533}">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2996E-7BAF-46B4-91DE-FBDBB59746FD}">
      <dsp:nvSpPr>
        <dsp:cNvPr id="0" name=""/>
        <dsp:cNvSpPr/>
      </dsp:nvSpPr>
      <dsp:spPr>
        <a:xfrm>
          <a:off x="181438" y="886107"/>
          <a:ext cx="329887" cy="329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B9E3F-B05C-4423-9F42-46F8603485B3}">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100000"/>
            </a:lnSpc>
            <a:spcBef>
              <a:spcPct val="0"/>
            </a:spcBef>
            <a:spcAft>
              <a:spcPct val="35000"/>
            </a:spcAft>
            <a:buNone/>
          </a:pPr>
          <a:r>
            <a:rPr lang="en-US" sz="1600" kern="1200"/>
            <a:t>🏠 Long-Term Care</a:t>
          </a:r>
        </a:p>
      </dsp:txBody>
      <dsp:txXfrm>
        <a:off x="692764" y="751152"/>
        <a:ext cx="9822835" cy="599796"/>
      </dsp:txXfrm>
    </dsp:sp>
    <dsp:sp modelId="{CEDFAA0A-96DF-4033-9992-A9CA6DF26C32}">
      <dsp:nvSpPr>
        <dsp:cNvPr id="0" name=""/>
        <dsp:cNvSpPr/>
      </dsp:nvSpPr>
      <dsp:spPr>
        <a:xfrm>
          <a:off x="0" y="150089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07ABCE-27F4-4914-BEAB-2AF8914504E9}">
      <dsp:nvSpPr>
        <dsp:cNvPr id="0" name=""/>
        <dsp:cNvSpPr/>
      </dsp:nvSpPr>
      <dsp:spPr>
        <a:xfrm>
          <a:off x="181438" y="1635852"/>
          <a:ext cx="329887" cy="329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BD1F7-B346-4922-B3A1-6B51E9CE3885}">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100000"/>
            </a:lnSpc>
            <a:spcBef>
              <a:spcPct val="0"/>
            </a:spcBef>
            <a:spcAft>
              <a:spcPct val="35000"/>
            </a:spcAft>
            <a:buNone/>
          </a:pPr>
          <a:r>
            <a:rPr lang="en-US" sz="1600" kern="1200"/>
            <a:t>🏡 Home Health &amp; Hospice</a:t>
          </a:r>
        </a:p>
      </dsp:txBody>
      <dsp:txXfrm>
        <a:off x="692764" y="1500898"/>
        <a:ext cx="9822835" cy="599796"/>
      </dsp:txXfrm>
    </dsp:sp>
    <dsp:sp modelId="{FDC96FC8-8E91-43BB-9A04-1DEF2ED7F4A1}">
      <dsp:nvSpPr>
        <dsp:cNvPr id="0" name=""/>
        <dsp:cNvSpPr/>
      </dsp:nvSpPr>
      <dsp:spPr>
        <a:xfrm>
          <a:off x="0" y="2250643"/>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B345F-C676-4A1D-975A-F25A6EA96D2A}">
      <dsp:nvSpPr>
        <dsp:cNvPr id="0" name=""/>
        <dsp:cNvSpPr/>
      </dsp:nvSpPr>
      <dsp:spPr>
        <a:xfrm>
          <a:off x="181438" y="2385597"/>
          <a:ext cx="329887" cy="329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3D492-0263-4E16-B2C7-8617B1477A89}">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100000"/>
            </a:lnSpc>
            <a:spcBef>
              <a:spcPct val="0"/>
            </a:spcBef>
            <a:spcAft>
              <a:spcPct val="35000"/>
            </a:spcAft>
            <a:buNone/>
          </a:pPr>
          <a:r>
            <a:rPr lang="en-US" sz="1600" kern="1200"/>
            <a:t>⚕️ Ambulatory &amp; Outpatient</a:t>
          </a:r>
        </a:p>
      </dsp:txBody>
      <dsp:txXfrm>
        <a:off x="692764" y="2250643"/>
        <a:ext cx="9822835" cy="599796"/>
      </dsp:txXfrm>
    </dsp:sp>
    <dsp:sp modelId="{433B883A-241E-4C6F-A6CE-44EBFA6E53BC}">
      <dsp:nvSpPr>
        <dsp:cNvPr id="0" name=""/>
        <dsp:cNvSpPr/>
      </dsp:nvSpPr>
      <dsp:spPr>
        <a:xfrm>
          <a:off x="0" y="300038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35539-0564-4BE4-83FB-BEF6DD0B12FE}">
      <dsp:nvSpPr>
        <dsp:cNvPr id="0" name=""/>
        <dsp:cNvSpPr/>
      </dsp:nvSpPr>
      <dsp:spPr>
        <a:xfrm>
          <a:off x="181438" y="3135342"/>
          <a:ext cx="329887" cy="329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1397F-4F4C-44FC-9B39-10448BBC8782}">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11200">
            <a:lnSpc>
              <a:spcPct val="100000"/>
            </a:lnSpc>
            <a:spcBef>
              <a:spcPct val="0"/>
            </a:spcBef>
            <a:spcAft>
              <a:spcPct val="35000"/>
            </a:spcAft>
            <a:buNone/>
          </a:pPr>
          <a:r>
            <a:rPr lang="en-US" sz="1600" kern="1200"/>
            <a:t>👥 Community-Based Programs</a:t>
          </a:r>
        </a:p>
      </dsp:txBody>
      <dsp:txXfrm>
        <a:off x="692764" y="3000388"/>
        <a:ext cx="9822835" cy="599796"/>
      </dsp:txXfrm>
    </dsp:sp>
    <dsp:sp modelId="{965D7E26-C800-4978-8C18-E9D721A08073}">
      <dsp:nvSpPr>
        <dsp:cNvPr id="0" name=""/>
        <dsp:cNvSpPr/>
      </dsp:nvSpPr>
      <dsp:spPr>
        <a:xfrm>
          <a:off x="0" y="3693699"/>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5ECF0-5B1A-40E3-A9EE-B6970549F6A3}">
      <dsp:nvSpPr>
        <dsp:cNvPr id="0" name=""/>
        <dsp:cNvSpPr/>
      </dsp:nvSpPr>
      <dsp:spPr>
        <a:xfrm>
          <a:off x="181438" y="3885088"/>
          <a:ext cx="329887" cy="3298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9693B-0D30-4165-9054-D4DB06907169}">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ctr" defTabSz="711200">
            <a:lnSpc>
              <a:spcPct val="100000"/>
            </a:lnSpc>
            <a:spcBef>
              <a:spcPct val="0"/>
            </a:spcBef>
            <a:spcAft>
              <a:spcPct val="35000"/>
            </a:spcAft>
            <a:buNone/>
          </a:pPr>
          <a:r>
            <a:rPr lang="en-US" sz="1600" b="1" kern="1200" dirty="0"/>
            <a:t>All Medicare-certified providers must maintain a facility-based, all-hazards emergency preparedness program.</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D187-6660-4B40-A45F-A61D374F46C6}">
      <dsp:nvSpPr>
        <dsp:cNvPr id="0" name=""/>
        <dsp:cNvSpPr/>
      </dsp:nvSpPr>
      <dsp:spPr>
        <a:xfrm>
          <a:off x="2804759" y="1675599"/>
          <a:ext cx="1541911" cy="733809"/>
        </a:xfrm>
        <a:custGeom>
          <a:avLst/>
          <a:gdLst/>
          <a:ahLst/>
          <a:cxnLst/>
          <a:rect l="0" t="0" r="0" b="0"/>
          <a:pathLst>
            <a:path>
              <a:moveTo>
                <a:pt x="0" y="0"/>
              </a:moveTo>
              <a:lnTo>
                <a:pt x="0" y="500069"/>
              </a:lnTo>
              <a:lnTo>
                <a:pt x="1541911" y="500069"/>
              </a:lnTo>
              <a:lnTo>
                <a:pt x="1541911" y="733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FE482A-64DD-4C49-83CB-59447A81472D}">
      <dsp:nvSpPr>
        <dsp:cNvPr id="0" name=""/>
        <dsp:cNvSpPr/>
      </dsp:nvSpPr>
      <dsp:spPr>
        <a:xfrm>
          <a:off x="1262847" y="1675599"/>
          <a:ext cx="1541911" cy="733809"/>
        </a:xfrm>
        <a:custGeom>
          <a:avLst/>
          <a:gdLst/>
          <a:ahLst/>
          <a:cxnLst/>
          <a:rect l="0" t="0" r="0" b="0"/>
          <a:pathLst>
            <a:path>
              <a:moveTo>
                <a:pt x="1541911" y="0"/>
              </a:moveTo>
              <a:lnTo>
                <a:pt x="1541911" y="500069"/>
              </a:lnTo>
              <a:lnTo>
                <a:pt x="0" y="500069"/>
              </a:lnTo>
              <a:lnTo>
                <a:pt x="0" y="7338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0B2794-5451-4D7E-A367-EE6D58A99FEB}">
      <dsp:nvSpPr>
        <dsp:cNvPr id="0" name=""/>
        <dsp:cNvSpPr/>
      </dsp:nvSpPr>
      <dsp:spPr>
        <a:xfrm>
          <a:off x="1543195" y="73412"/>
          <a:ext cx="2523127" cy="1602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EBEB2D5-EDB4-4285-BB37-B894A79E3360}">
      <dsp:nvSpPr>
        <dsp:cNvPr id="0" name=""/>
        <dsp:cNvSpPr/>
      </dsp:nvSpPr>
      <dsp:spPr>
        <a:xfrm>
          <a:off x="1823542" y="339743"/>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Emergency plans must address:</a:t>
          </a:r>
        </a:p>
      </dsp:txBody>
      <dsp:txXfrm>
        <a:off x="1870468" y="386669"/>
        <a:ext cx="2429275" cy="1508334"/>
      </dsp:txXfrm>
    </dsp:sp>
    <dsp:sp modelId="{25231CFE-290F-477E-88D2-56F0D7302DAC}">
      <dsp:nvSpPr>
        <dsp:cNvPr id="0" name=""/>
        <dsp:cNvSpPr/>
      </dsp:nvSpPr>
      <dsp:spPr>
        <a:xfrm>
          <a:off x="1283" y="2409408"/>
          <a:ext cx="2523127" cy="1602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7B29D3-DAB5-4BB7-845A-459343EAC7BB}">
      <dsp:nvSpPr>
        <dsp:cNvPr id="0" name=""/>
        <dsp:cNvSpPr/>
      </dsp:nvSpPr>
      <dsp:spPr>
        <a:xfrm>
          <a:off x="281631" y="2675738"/>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Population served (inpatient/outpatient)</a:t>
          </a:r>
        </a:p>
      </dsp:txBody>
      <dsp:txXfrm>
        <a:off x="328557" y="2722664"/>
        <a:ext cx="2429275" cy="1508334"/>
      </dsp:txXfrm>
    </dsp:sp>
    <dsp:sp modelId="{3F6B70FB-DB00-48C2-A004-F3B65929EB83}">
      <dsp:nvSpPr>
        <dsp:cNvPr id="0" name=""/>
        <dsp:cNvSpPr/>
      </dsp:nvSpPr>
      <dsp:spPr>
        <a:xfrm>
          <a:off x="3085106" y="2409408"/>
          <a:ext cx="2523127" cy="1602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F5723E-1612-492B-BF22-572ACDDA66D4}">
      <dsp:nvSpPr>
        <dsp:cNvPr id="0" name=""/>
        <dsp:cNvSpPr/>
      </dsp:nvSpPr>
      <dsp:spPr>
        <a:xfrm>
          <a:off x="3365454" y="2675738"/>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Individuals at higher risk (mobility limits, chronic illness, cognitive impairment)</a:t>
          </a:r>
        </a:p>
      </dsp:txBody>
      <dsp:txXfrm>
        <a:off x="3412380" y="2722664"/>
        <a:ext cx="2429275" cy="1508334"/>
      </dsp:txXfrm>
    </dsp:sp>
    <dsp:sp modelId="{5F91A254-1513-43CF-B527-C44A9C035EE0}">
      <dsp:nvSpPr>
        <dsp:cNvPr id="0" name=""/>
        <dsp:cNvSpPr/>
      </dsp:nvSpPr>
      <dsp:spPr>
        <a:xfrm>
          <a:off x="4627018" y="73412"/>
          <a:ext cx="2523127" cy="1602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C4DB3E-3C3A-4A85-A2BC-655C3C811F85}">
      <dsp:nvSpPr>
        <dsp:cNvPr id="0" name=""/>
        <dsp:cNvSpPr/>
      </dsp:nvSpPr>
      <dsp:spPr>
        <a:xfrm>
          <a:off x="4907365" y="339743"/>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LTC and ICF/IID must include </a:t>
          </a:r>
          <a:r>
            <a:rPr lang="en-US" sz="2000" b="1" kern="1200"/>
            <a:t>missing residents/clients</a:t>
          </a:r>
          <a:endParaRPr lang="en-US" sz="2000" kern="1200"/>
        </a:p>
      </dsp:txBody>
      <dsp:txXfrm>
        <a:off x="4954291" y="386669"/>
        <a:ext cx="2429275" cy="1508334"/>
      </dsp:txXfrm>
    </dsp:sp>
    <dsp:sp modelId="{D845D002-534C-4496-A187-A1735B77186E}">
      <dsp:nvSpPr>
        <dsp:cNvPr id="0" name=""/>
        <dsp:cNvSpPr/>
      </dsp:nvSpPr>
      <dsp:spPr>
        <a:xfrm>
          <a:off x="7710840" y="73412"/>
          <a:ext cx="2523127" cy="160218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632B8A-A479-473D-A31A-50AB5B38A0F7}">
      <dsp:nvSpPr>
        <dsp:cNvPr id="0" name=""/>
        <dsp:cNvSpPr/>
      </dsp:nvSpPr>
      <dsp:spPr>
        <a:xfrm>
          <a:off x="7991188" y="339743"/>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All plans must address evacuation, transfers, and continuity of care</a:t>
          </a:r>
        </a:p>
      </dsp:txBody>
      <dsp:txXfrm>
        <a:off x="8038114" y="386669"/>
        <a:ext cx="2429275" cy="1508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A828A-D4F0-453F-884A-E0B87A30AE7E}">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79C63-C2CA-44F4-9B48-03AF122966F1}">
      <dsp:nvSpPr>
        <dsp:cNvPr id="0" name=""/>
        <dsp:cNvSpPr/>
      </dsp:nvSpPr>
      <dsp:spPr>
        <a:xfrm>
          <a:off x="276881" y="207750"/>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AAF91-B16E-488B-902F-DB1D4329522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Maintain current contact lists (staff, physicians, partners, officials)</a:t>
          </a:r>
        </a:p>
      </dsp:txBody>
      <dsp:txXfrm>
        <a:off x="1057183" y="1805"/>
        <a:ext cx="9458416" cy="915310"/>
      </dsp:txXfrm>
    </dsp:sp>
    <dsp:sp modelId="{3147EE1F-C8C4-4979-BA07-F96B4C04CAE0}">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CCD45-CF15-4DE9-B91C-6F4E899910BB}">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FAEFCA-AD1C-4545-BF86-08A65348D971}">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Primary and alternate modes (phone, radio, satellite, etc.)</a:t>
          </a:r>
        </a:p>
      </dsp:txBody>
      <dsp:txXfrm>
        <a:off x="1057183" y="1145944"/>
        <a:ext cx="9458416" cy="915310"/>
      </dsp:txXfrm>
    </dsp:sp>
    <dsp:sp modelId="{6074E291-61F6-43D2-92EF-AA9F6FB3BF86}">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DF303-B6E6-4901-B2A4-C6C20F4C7943}">
      <dsp:nvSpPr>
        <dsp:cNvPr id="0" name=""/>
        <dsp:cNvSpPr/>
      </dsp:nvSpPr>
      <dsp:spPr>
        <a:xfrm>
          <a:off x="276881" y="2496027"/>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08A63-9AE4-4124-9A90-47E2B5840A9F}">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Share patient information for continuity; HIPAA 45 CFR 164.510 allowances</a:t>
          </a:r>
        </a:p>
      </dsp:txBody>
      <dsp:txXfrm>
        <a:off x="1057183" y="2290082"/>
        <a:ext cx="9458416" cy="915310"/>
      </dsp:txXfrm>
    </dsp:sp>
    <dsp:sp modelId="{B790B28B-7B9E-47AF-900F-ED53942B0F5D}">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2825A-22F6-4D27-93A9-25A28EF23BAF}">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10C75E-8E22-478B-AC2E-386AF60AC432}">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Report occupancy, needs, and ability to assist to authority having jurisdiction</a:t>
          </a:r>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3FBE2-48E0-4C0E-8E3C-0742A3B846A7}">
      <dsp:nvSpPr>
        <dsp:cNvPr id="0" name=""/>
        <dsp:cNvSpPr/>
      </dsp:nvSpPr>
      <dsp:spPr>
        <a:xfrm rot="5400000">
          <a:off x="5410072" y="-1189323"/>
          <a:ext cx="3481070"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Who makes decisions if leadership is unavailable? </a:t>
          </a:r>
        </a:p>
        <a:p>
          <a:pPr marL="285750" lvl="1" indent="-285750" algn="l" defTabSz="1466850">
            <a:lnSpc>
              <a:spcPct val="90000"/>
            </a:lnSpc>
            <a:spcBef>
              <a:spcPct val="0"/>
            </a:spcBef>
            <a:spcAft>
              <a:spcPct val="15000"/>
            </a:spcAft>
            <a:buChar char="•"/>
          </a:pPr>
          <a:r>
            <a:rPr lang="en-US" sz="3300" kern="1200"/>
            <a:t>How long can you operate without utilities? </a:t>
          </a:r>
        </a:p>
        <a:p>
          <a:pPr marL="285750" lvl="1" indent="-285750" algn="l" defTabSz="1466850">
            <a:lnSpc>
              <a:spcPct val="90000"/>
            </a:lnSpc>
            <a:spcBef>
              <a:spcPct val="0"/>
            </a:spcBef>
            <a:spcAft>
              <a:spcPct val="15000"/>
            </a:spcAft>
            <a:buChar char="•"/>
          </a:pPr>
          <a:r>
            <a:rPr lang="en-US" sz="3300" kern="1200"/>
            <a:t>What triggers evacuation? </a:t>
          </a:r>
        </a:p>
        <a:p>
          <a:pPr marL="285750" lvl="1" indent="-285750" algn="l" defTabSz="1466850">
            <a:lnSpc>
              <a:spcPct val="90000"/>
            </a:lnSpc>
            <a:spcBef>
              <a:spcPct val="0"/>
            </a:spcBef>
            <a:spcAft>
              <a:spcPct val="15000"/>
            </a:spcAft>
            <a:buChar char="•"/>
          </a:pPr>
          <a:r>
            <a:rPr lang="en-US" sz="3300" kern="1200"/>
            <a:t>Where would patients go?</a:t>
          </a:r>
        </a:p>
      </dsp:txBody>
      <dsp:txXfrm rot="-5400000">
        <a:off x="3785615" y="605066"/>
        <a:ext cx="6560052" cy="3141206"/>
      </dsp:txXfrm>
    </dsp:sp>
    <dsp:sp modelId="{7BC39EF9-DBFB-48B6-81DA-87329BCF391B}">
      <dsp:nvSpPr>
        <dsp:cNvPr id="0" name=""/>
        <dsp:cNvSpPr/>
      </dsp:nvSpPr>
      <dsp:spPr>
        <a:xfrm>
          <a:off x="0" y="0"/>
          <a:ext cx="3785616" cy="43513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a:t>Can you answer:</a:t>
          </a:r>
          <a:endParaRPr lang="en-US" sz="6500" kern="1200"/>
        </a:p>
      </dsp:txBody>
      <dsp:txXfrm>
        <a:off x="184799" y="184799"/>
        <a:ext cx="3416018" cy="3981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F1A22-FF17-4315-B64B-2132BE63C058}">
      <dsp:nvSpPr>
        <dsp:cNvPr id="0" name=""/>
        <dsp:cNvSpPr/>
      </dsp:nvSpPr>
      <dsp:spPr>
        <a:xfrm>
          <a:off x="2845503" y="579429"/>
          <a:ext cx="446992" cy="91440"/>
        </a:xfrm>
        <a:custGeom>
          <a:avLst/>
          <a:gdLst/>
          <a:ahLst/>
          <a:cxnLst/>
          <a:rect l="0" t="0" r="0" b="0"/>
          <a:pathLst>
            <a:path>
              <a:moveTo>
                <a:pt x="0" y="45720"/>
              </a:moveTo>
              <a:lnTo>
                <a:pt x="44699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060" y="622761"/>
        <a:ext cx="23879" cy="4775"/>
      </dsp:txXfrm>
    </dsp:sp>
    <dsp:sp modelId="{3D6D4E8E-D5DC-4A56-8BED-B0CF8C0E8C4F}">
      <dsp:nvSpPr>
        <dsp:cNvPr id="0" name=""/>
        <dsp:cNvSpPr/>
      </dsp:nvSpPr>
      <dsp:spPr>
        <a:xfrm>
          <a:off x="770816" y="2203"/>
          <a:ext cx="2076487" cy="12458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750" tIns="106804" rIns="101750" bIns="106804" numCol="1" spcCol="1270" anchor="ctr" anchorCtr="0">
          <a:noAutofit/>
        </a:bodyPr>
        <a:lstStyle/>
        <a:p>
          <a:pPr marL="0" lvl="0" indent="0" algn="ctr" defTabSz="977900">
            <a:lnSpc>
              <a:spcPct val="90000"/>
            </a:lnSpc>
            <a:spcBef>
              <a:spcPct val="0"/>
            </a:spcBef>
            <a:spcAft>
              <a:spcPct val="35000"/>
            </a:spcAft>
            <a:buNone/>
          </a:pPr>
          <a:r>
            <a:rPr lang="en-US" sz="2200" kern="1200"/>
            <a:t>E-0006 Risk Assessment</a:t>
          </a:r>
        </a:p>
      </dsp:txBody>
      <dsp:txXfrm>
        <a:off x="770816" y="2203"/>
        <a:ext cx="2076487" cy="1245892"/>
      </dsp:txXfrm>
    </dsp:sp>
    <dsp:sp modelId="{2E1B03E1-B138-4AAF-9190-557C570F32D9}">
      <dsp:nvSpPr>
        <dsp:cNvPr id="0" name=""/>
        <dsp:cNvSpPr/>
      </dsp:nvSpPr>
      <dsp:spPr>
        <a:xfrm>
          <a:off x="1809060" y="1246295"/>
          <a:ext cx="2554079" cy="446992"/>
        </a:xfrm>
        <a:custGeom>
          <a:avLst/>
          <a:gdLst/>
          <a:ahLst/>
          <a:cxnLst/>
          <a:rect l="0" t="0" r="0" b="0"/>
          <a:pathLst>
            <a:path>
              <a:moveTo>
                <a:pt x="2554079" y="0"/>
              </a:moveTo>
              <a:lnTo>
                <a:pt x="2554079" y="240596"/>
              </a:lnTo>
              <a:lnTo>
                <a:pt x="0" y="240596"/>
              </a:lnTo>
              <a:lnTo>
                <a:pt x="0" y="446992"/>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1141" y="1467403"/>
        <a:ext cx="129917" cy="4775"/>
      </dsp:txXfrm>
    </dsp:sp>
    <dsp:sp modelId="{C70CE24B-EDB8-41E8-B98C-EB40B44E7C73}">
      <dsp:nvSpPr>
        <dsp:cNvPr id="0" name=""/>
        <dsp:cNvSpPr/>
      </dsp:nvSpPr>
      <dsp:spPr>
        <a:xfrm>
          <a:off x="3324896" y="2203"/>
          <a:ext cx="2076487" cy="12458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750" tIns="106804" rIns="101750" bIns="106804" numCol="1" spcCol="1270" anchor="ctr" anchorCtr="0">
          <a:noAutofit/>
        </a:bodyPr>
        <a:lstStyle/>
        <a:p>
          <a:pPr marL="0" lvl="0" indent="0" algn="ctr" defTabSz="977900">
            <a:lnSpc>
              <a:spcPct val="90000"/>
            </a:lnSpc>
            <a:spcBef>
              <a:spcPct val="0"/>
            </a:spcBef>
            <a:spcAft>
              <a:spcPct val="35000"/>
            </a:spcAft>
            <a:buNone/>
          </a:pPr>
          <a:r>
            <a:rPr lang="en-US" sz="2200" kern="1200"/>
            <a:t>E-0004 Emergency Plan</a:t>
          </a:r>
        </a:p>
      </dsp:txBody>
      <dsp:txXfrm>
        <a:off x="3324896" y="2203"/>
        <a:ext cx="2076487" cy="1245892"/>
      </dsp:txXfrm>
    </dsp:sp>
    <dsp:sp modelId="{2C64908B-7901-4006-9E40-F855010642FC}">
      <dsp:nvSpPr>
        <dsp:cNvPr id="0" name=""/>
        <dsp:cNvSpPr/>
      </dsp:nvSpPr>
      <dsp:spPr>
        <a:xfrm>
          <a:off x="2845503" y="2302913"/>
          <a:ext cx="446992" cy="91440"/>
        </a:xfrm>
        <a:custGeom>
          <a:avLst/>
          <a:gdLst/>
          <a:ahLst/>
          <a:cxnLst/>
          <a:rect l="0" t="0" r="0" b="0"/>
          <a:pathLst>
            <a:path>
              <a:moveTo>
                <a:pt x="0" y="45720"/>
              </a:moveTo>
              <a:lnTo>
                <a:pt x="44699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7060" y="2346246"/>
        <a:ext cx="23879" cy="4775"/>
      </dsp:txXfrm>
    </dsp:sp>
    <dsp:sp modelId="{7461DA57-A73D-48A8-9D1E-9AD8A029396A}">
      <dsp:nvSpPr>
        <dsp:cNvPr id="0" name=""/>
        <dsp:cNvSpPr/>
      </dsp:nvSpPr>
      <dsp:spPr>
        <a:xfrm>
          <a:off x="770816" y="1725687"/>
          <a:ext cx="2076487" cy="12458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750" tIns="106804" rIns="101750" bIns="106804" numCol="1" spcCol="1270" anchor="ctr" anchorCtr="0">
          <a:noAutofit/>
        </a:bodyPr>
        <a:lstStyle/>
        <a:p>
          <a:pPr marL="0" lvl="0" indent="0" algn="ctr" defTabSz="977900">
            <a:lnSpc>
              <a:spcPct val="90000"/>
            </a:lnSpc>
            <a:spcBef>
              <a:spcPct val="0"/>
            </a:spcBef>
            <a:spcAft>
              <a:spcPct val="35000"/>
            </a:spcAft>
            <a:buNone/>
          </a:pPr>
          <a:r>
            <a:rPr lang="en-US" sz="2200" kern="1200"/>
            <a:t>E-0013 Policies &amp; Procedures</a:t>
          </a:r>
          <a:endParaRPr lang="en-US" sz="2200" kern="1200" dirty="0"/>
        </a:p>
      </dsp:txBody>
      <dsp:txXfrm>
        <a:off x="770816" y="1725687"/>
        <a:ext cx="2076487" cy="1245892"/>
      </dsp:txXfrm>
    </dsp:sp>
    <dsp:sp modelId="{5887C566-5EAC-43E4-8CAF-197594683EDF}">
      <dsp:nvSpPr>
        <dsp:cNvPr id="0" name=""/>
        <dsp:cNvSpPr/>
      </dsp:nvSpPr>
      <dsp:spPr>
        <a:xfrm>
          <a:off x="1809060" y="2969780"/>
          <a:ext cx="2554079" cy="446992"/>
        </a:xfrm>
        <a:custGeom>
          <a:avLst/>
          <a:gdLst/>
          <a:ahLst/>
          <a:cxnLst/>
          <a:rect l="0" t="0" r="0" b="0"/>
          <a:pathLst>
            <a:path>
              <a:moveTo>
                <a:pt x="2554079" y="0"/>
              </a:moveTo>
              <a:lnTo>
                <a:pt x="2554079" y="240596"/>
              </a:lnTo>
              <a:lnTo>
                <a:pt x="0" y="240596"/>
              </a:lnTo>
              <a:lnTo>
                <a:pt x="0" y="446992"/>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1141" y="3190888"/>
        <a:ext cx="129917" cy="4775"/>
      </dsp:txXfrm>
    </dsp:sp>
    <dsp:sp modelId="{1A8AC6F1-0E7F-4451-9FD9-68167BA8CD46}">
      <dsp:nvSpPr>
        <dsp:cNvPr id="0" name=""/>
        <dsp:cNvSpPr/>
      </dsp:nvSpPr>
      <dsp:spPr>
        <a:xfrm>
          <a:off x="3324896" y="1725687"/>
          <a:ext cx="2076487" cy="12458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750" tIns="106804" rIns="101750" bIns="106804" numCol="1" spcCol="1270" anchor="ctr" anchorCtr="0">
          <a:noAutofit/>
        </a:bodyPr>
        <a:lstStyle/>
        <a:p>
          <a:pPr marL="0" lvl="0" indent="0" algn="ctr" defTabSz="977900">
            <a:lnSpc>
              <a:spcPct val="90000"/>
            </a:lnSpc>
            <a:spcBef>
              <a:spcPct val="0"/>
            </a:spcBef>
            <a:spcAft>
              <a:spcPct val="35000"/>
            </a:spcAft>
            <a:buNone/>
          </a:pPr>
          <a:r>
            <a:rPr lang="en-US" sz="2200" kern="1200"/>
            <a:t>E-0029 Communication Plan</a:t>
          </a:r>
        </a:p>
      </dsp:txBody>
      <dsp:txXfrm>
        <a:off x="3324896" y="1725687"/>
        <a:ext cx="2076487" cy="1245892"/>
      </dsp:txXfrm>
    </dsp:sp>
    <dsp:sp modelId="{0BCB2CCA-4D45-456B-AB1E-BD7FF3C725D0}">
      <dsp:nvSpPr>
        <dsp:cNvPr id="0" name=""/>
        <dsp:cNvSpPr/>
      </dsp:nvSpPr>
      <dsp:spPr>
        <a:xfrm>
          <a:off x="770816" y="3449172"/>
          <a:ext cx="2076487" cy="12458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750" tIns="106804" rIns="101750" bIns="106804" numCol="1" spcCol="1270" anchor="ctr" anchorCtr="0">
          <a:noAutofit/>
        </a:bodyPr>
        <a:lstStyle/>
        <a:p>
          <a:pPr marL="0" lvl="0" indent="0" algn="ctr" defTabSz="977900">
            <a:lnSpc>
              <a:spcPct val="90000"/>
            </a:lnSpc>
            <a:spcBef>
              <a:spcPct val="0"/>
            </a:spcBef>
            <a:spcAft>
              <a:spcPct val="35000"/>
            </a:spcAft>
            <a:buNone/>
          </a:pPr>
          <a:r>
            <a:rPr lang="en-US" sz="2200" kern="1200"/>
            <a:t>E-0036 / E-0039 Training &amp; Exercises</a:t>
          </a:r>
        </a:p>
      </dsp:txBody>
      <dsp:txXfrm>
        <a:off x="770816" y="3449172"/>
        <a:ext cx="2076487" cy="12458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F3F88F-09AC-4B24-7817-4AB2976023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E16937-64E7-BE47-64CB-C9BBF728BF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7D9EC5-8FB6-4047-8099-169206CE8811}" type="datetime1">
              <a:rPr lang="en-US" smtClean="0"/>
              <a:t>6/11/2026</a:t>
            </a:fld>
            <a:endParaRPr lang="en-US"/>
          </a:p>
        </p:txBody>
      </p:sp>
      <p:sp>
        <p:nvSpPr>
          <p:cNvPr id="4" name="Footer Placeholder 3">
            <a:extLst>
              <a:ext uri="{FF2B5EF4-FFF2-40B4-BE49-F238E27FC236}">
                <a16:creationId xmlns:a16="http://schemas.microsoft.com/office/drawing/2014/main" id="{9F0AC8DF-9D7D-FA37-4D4E-EF865B6889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E80ADE-2311-89A4-B621-401C6E98F9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F0F5BE-3732-EB4E-A216-59CE1DF491EF}" type="slidenum">
              <a:rPr lang="en-US" smtClean="0"/>
              <a:t>‹#›</a:t>
            </a:fld>
            <a:endParaRPr lang="en-US"/>
          </a:p>
        </p:txBody>
      </p:sp>
    </p:spTree>
    <p:extLst>
      <p:ext uri="{BB962C8B-B14F-4D97-AF65-F5344CB8AC3E}">
        <p14:creationId xmlns:p14="http://schemas.microsoft.com/office/powerpoint/2010/main" val="24669416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55AA9-C824-8947-866A-E97BEED9B644}" type="datetime1">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15A5F-D6B8-4198-BDB8-9CE38971F06D}" type="slidenum">
              <a:rPr lang="en-US" smtClean="0"/>
              <a:t>‹#›</a:t>
            </a:fld>
            <a:endParaRPr lang="en-US"/>
          </a:p>
        </p:txBody>
      </p:sp>
    </p:spTree>
    <p:extLst>
      <p:ext uri="{BB962C8B-B14F-4D97-AF65-F5344CB8AC3E}">
        <p14:creationId xmlns:p14="http://schemas.microsoft.com/office/powerpoint/2010/main" val="27596094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"When Appendix Z was originally implemented, the focus was largely on building emergency preparedness programs. Then COVID happened. Healthcare organizations across the country faced challenges related to staffing, supply chain disruptions, communication, surge capacity, and infectious disease response. CMS took those lessons learned and incorporated them into Appendix Z while also looking for opportunities to reduce unnecessary administrative burden. The result was a shift away from simply maintaining documents and toward demonstrating preparedness and operational readiness."</a:t>
            </a:r>
          </a:p>
          <a:p>
            <a:pPr>
              <a:buNone/>
            </a:pPr>
            <a:endParaRPr lang="en-US" dirty="0"/>
          </a:p>
          <a:p>
            <a:pPr>
              <a:buNone/>
            </a:pPr>
            <a:r>
              <a:rPr lang="en-US" dirty="0"/>
              <a:t>"So what does that actually look like for healthcare organizations today? Let's walk through the major program components."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4</a:t>
            </a:fld>
            <a:endParaRPr lang="en-US"/>
          </a:p>
        </p:txBody>
      </p:sp>
    </p:spTree>
    <p:extLst>
      <p:ext uri="{BB962C8B-B14F-4D97-AF65-F5344CB8AC3E}">
        <p14:creationId xmlns:p14="http://schemas.microsoft.com/office/powerpoint/2010/main" val="183397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misconceptions I see is that CMS is measuring exercises. They're really measuring preparedness. The exercise is simply the mechanism to demonstrate that your plans work, your staff know their roles, and you've identified opportunities for improvement."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15</a:t>
            </a:fld>
            <a:endParaRPr lang="en-US"/>
          </a:p>
        </p:txBody>
      </p:sp>
    </p:spTree>
    <p:extLst>
      <p:ext uri="{BB962C8B-B14F-4D97-AF65-F5344CB8AC3E}">
        <p14:creationId xmlns:p14="http://schemas.microsoft.com/office/powerpoint/2010/main" val="50594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 aren't going to be impressed by the number of exercises you've conducted. They're looking for evidence that your organization learned something and improved because of it."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16</a:t>
            </a:fld>
            <a:endParaRPr lang="en-US"/>
          </a:p>
        </p:txBody>
      </p:sp>
    </p:spTree>
    <p:extLst>
      <p:ext uri="{BB962C8B-B14F-4D97-AF65-F5344CB8AC3E}">
        <p14:creationId xmlns:p14="http://schemas.microsoft.com/office/powerpoint/2010/main" val="12375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we've discussed today will eventually fall into one of these four buckets during a survey."</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17</a:t>
            </a:fld>
            <a:endParaRPr lang="en-US"/>
          </a:p>
        </p:txBody>
      </p:sp>
    </p:spTree>
    <p:extLst>
      <p:ext uri="{BB962C8B-B14F-4D97-AF65-F5344CB8AC3E}">
        <p14:creationId xmlns:p14="http://schemas.microsoft.com/office/powerpoint/2010/main" val="165694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rial" panose="020B0604020202020204" pitchFamily="34" charset="0"/>
              </a:rPr>
              <a:t>"Throughout this presentation we've talked about Emergency Plans, Risk Assessments, Communication Plans, and Exercises. CMS organizes each of those requirements under a specific E-Tag. During a survey, deficiencies are cited using these E-Tags.“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Facilities tend to think in program components while surveyors think in E-Tags. Understanding both perspectives helps organizations better prepare for surveys and demonstrate compliance. This isn’t that dis-similar to how The Joint Commission speaks. </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19</a:t>
            </a:fld>
            <a:endParaRPr lang="en-US"/>
          </a:p>
        </p:txBody>
      </p:sp>
    </p:spTree>
    <p:extLst>
      <p:ext uri="{BB962C8B-B14F-4D97-AF65-F5344CB8AC3E}">
        <p14:creationId xmlns:p14="http://schemas.microsoft.com/office/powerpoint/2010/main" val="26491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20</a:t>
            </a:fld>
            <a:endParaRPr lang="en-US"/>
          </a:p>
        </p:txBody>
      </p:sp>
    </p:spTree>
    <p:extLst>
      <p:ext uri="{BB962C8B-B14F-4D97-AF65-F5344CB8AC3E}">
        <p14:creationId xmlns:p14="http://schemas.microsoft.com/office/powerpoint/2010/main" val="363393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"Appendix Z isn't really about passing a survey. It's about ensuring your organization can continue caring for patients when normal operations are disrupted. If you can confidently say yes to these six areas, you're well on your way to both compliance and preparedness."</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22</a:t>
            </a:fld>
            <a:endParaRPr lang="en-US"/>
          </a:p>
        </p:txBody>
      </p:sp>
    </p:spTree>
    <p:extLst>
      <p:ext uri="{BB962C8B-B14F-4D97-AF65-F5344CB8AC3E}">
        <p14:creationId xmlns:p14="http://schemas.microsoft.com/office/powerpoint/2010/main" val="192313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surveyors review your Emergency Plan, they're really looking for three things. First, is it based on a current risk assessment? Second, does it truly follow an all-hazards approach, including infectious disease planning? And third, can you show evidence that you're reviewing and updating the plan? If those three pieces are present, you're already ahead of many organizations."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7</a:t>
            </a:fld>
            <a:endParaRPr lang="en-US"/>
          </a:p>
        </p:txBody>
      </p:sp>
    </p:spTree>
    <p:extLst>
      <p:ext uri="{BB962C8B-B14F-4D97-AF65-F5344CB8AC3E}">
        <p14:creationId xmlns:p14="http://schemas.microsoft.com/office/powerpoint/2010/main" val="5913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important E-Tags in Appendix Z because everything else flows from it. If a surveyor asks why you exercise on cyberattacks, why you have a generator policy, or why you stock certain PPE, the answer should trace back to your risk assessment."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8</a:t>
            </a:fld>
            <a:endParaRPr lang="en-US"/>
          </a:p>
        </p:txBody>
      </p:sp>
    </p:spTree>
    <p:extLst>
      <p:ext uri="{BB962C8B-B14F-4D97-AF65-F5344CB8AC3E}">
        <p14:creationId xmlns:p14="http://schemas.microsoft.com/office/powerpoint/2010/main" val="215661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risk assessment isn't about hazards. It's about hazards impacting your specific patients."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9</a:t>
            </a:fld>
            <a:endParaRPr lang="en-US"/>
          </a:p>
        </p:txBody>
      </p:sp>
    </p:spTree>
    <p:extLst>
      <p:ext uri="{BB962C8B-B14F-4D97-AF65-F5344CB8AC3E}">
        <p14:creationId xmlns:p14="http://schemas.microsoft.com/office/powerpoint/2010/main" val="295616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organizations are comfortable planning for Natural events, but CMS wants to know you're equally prepared for the other three."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10</a:t>
            </a:fld>
            <a:endParaRPr lang="en-US"/>
          </a:p>
        </p:txBody>
      </p:sp>
    </p:spTree>
    <p:extLst>
      <p:ext uri="{BB962C8B-B14F-4D97-AF65-F5344CB8AC3E}">
        <p14:creationId xmlns:p14="http://schemas.microsoft.com/office/powerpoint/2010/main" val="364072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"Surveyors aren't really evaluating your generator. They're evaluating whether you can continue caring for patients when critical infrastructure fails."</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11</a:t>
            </a:fld>
            <a:endParaRPr lang="en-US"/>
          </a:p>
        </p:txBody>
      </p:sp>
    </p:spTree>
    <p:extLst>
      <p:ext uri="{BB962C8B-B14F-4D97-AF65-F5344CB8AC3E}">
        <p14:creationId xmlns:p14="http://schemas.microsoft.com/office/powerpoint/2010/main" val="175818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common mistakes I see is organizations treating the Communication Plan as a phone list. CMS expects much more. They want to know how you'll communicate when your primary systems fail, how you'll maintain continuity of care, and how you'll coordinate with the broader healthcare response system."</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12</a:t>
            </a:fld>
            <a:endParaRPr lang="en-US"/>
          </a:p>
        </p:txBody>
      </p:sp>
    </p:spTree>
    <p:extLst>
      <p:ext uri="{BB962C8B-B14F-4D97-AF65-F5344CB8AC3E}">
        <p14:creationId xmlns:p14="http://schemas.microsoft.com/office/powerpoint/2010/main" val="102664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there's some COVID fatigue in healthcare, but this slide really isn't about COVID. It's about making sure the next infectious disease event—whatever it may be—doesn't catch us unprepared</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13</a:t>
            </a:fld>
            <a:endParaRPr lang="en-US"/>
          </a:p>
        </p:txBody>
      </p:sp>
    </p:spTree>
    <p:extLst>
      <p:ext uri="{BB962C8B-B14F-4D97-AF65-F5344CB8AC3E}">
        <p14:creationId xmlns:p14="http://schemas.microsoft.com/office/powerpoint/2010/main" val="30631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"Surveyors love asking these questions because they quickly reveal whether a plan is operational or just a document."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1E155AA9-C824-8947-866A-E97BEED9B644}" type="datetime1">
              <a:rPr lang="en-US" smtClean="0"/>
              <a:t>6/11/2026</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EC15A5F-D6B8-4198-BDB8-9CE38971F06D}" type="slidenum">
              <a:rPr lang="en-US" smtClean="0"/>
              <a:t>14</a:t>
            </a:fld>
            <a:endParaRPr lang="en-US"/>
          </a:p>
        </p:txBody>
      </p:sp>
    </p:spTree>
    <p:extLst>
      <p:ext uri="{BB962C8B-B14F-4D97-AF65-F5344CB8AC3E}">
        <p14:creationId xmlns:p14="http://schemas.microsoft.com/office/powerpoint/2010/main" val="70608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A black and blue background&#10;&#10;AI-generated content may be incorrect.">
            <a:extLst>
              <a:ext uri="{FF2B5EF4-FFF2-40B4-BE49-F238E27FC236}">
                <a16:creationId xmlns:a16="http://schemas.microsoft.com/office/drawing/2014/main" id="{D02CD500-0F74-5C89-FDBB-17F40D96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0"/>
            <a:ext cx="12192000" cy="6865150"/>
          </a:xfrm>
          <a:prstGeom prst="rect">
            <a:avLst/>
          </a:prstGeom>
        </p:spPr>
      </p:pic>
      <p:sp>
        <p:nvSpPr>
          <p:cNvPr id="2" name="Title 1">
            <a:extLst>
              <a:ext uri="{FF2B5EF4-FFF2-40B4-BE49-F238E27FC236}">
                <a16:creationId xmlns:a16="http://schemas.microsoft.com/office/drawing/2014/main" id="{1842C1C4-283D-B932-3153-71E889E1807E}"/>
              </a:ext>
            </a:extLst>
          </p:cNvPr>
          <p:cNvSpPr>
            <a:spLocks noGrp="1"/>
          </p:cNvSpPr>
          <p:nvPr>
            <p:ph type="ctrTitle"/>
          </p:nvPr>
        </p:nvSpPr>
        <p:spPr>
          <a:xfrm>
            <a:off x="838200" y="2074606"/>
            <a:ext cx="10818472" cy="1324228"/>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47E293F0-92F5-A72C-6074-C56F7ABE6D3A}"/>
              </a:ext>
            </a:extLst>
          </p:cNvPr>
          <p:cNvSpPr>
            <a:spLocks noGrp="1"/>
          </p:cNvSpPr>
          <p:nvPr>
            <p:ph type="subTitle" idx="1"/>
          </p:nvPr>
        </p:nvSpPr>
        <p:spPr>
          <a:xfrm>
            <a:off x="838199" y="3664307"/>
            <a:ext cx="10818471" cy="607069"/>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Mid-Atlantic CMS QIN-QIO (Region 2) Logo (reversed)">
            <a:extLst>
              <a:ext uri="{FF2B5EF4-FFF2-40B4-BE49-F238E27FC236}">
                <a16:creationId xmlns:a16="http://schemas.microsoft.com/office/drawing/2014/main" id="{C998DD03-AE55-EEB6-F24C-F069D547A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68491" y="145767"/>
            <a:ext cx="2478336" cy="918268"/>
          </a:xfrm>
          <a:prstGeom prst="rect">
            <a:avLst/>
          </a:prstGeom>
        </p:spPr>
      </p:pic>
    </p:spTree>
    <p:extLst>
      <p:ext uri="{BB962C8B-B14F-4D97-AF65-F5344CB8AC3E}">
        <p14:creationId xmlns:p14="http://schemas.microsoft.com/office/powerpoint/2010/main" val="369596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B6D3-218C-8325-BF86-AD118D311240}"/>
              </a:ext>
            </a:extLst>
          </p:cNvPr>
          <p:cNvSpPr>
            <a:spLocks noGrp="1"/>
          </p:cNvSpPr>
          <p:nvPr>
            <p:ph type="title"/>
          </p:nvPr>
        </p:nvSpPr>
        <p:spPr>
          <a:xfrm>
            <a:off x="839788" y="825910"/>
            <a:ext cx="3932237" cy="123149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B326AF8-8ED8-D065-971F-2360373C5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D3775D8A-45E0-69C9-413E-816F38FDE234}"/>
              </a:ext>
            </a:extLst>
          </p:cNvPr>
          <p:cNvSpPr>
            <a:spLocks noGrp="1"/>
          </p:cNvSpPr>
          <p:nvPr>
            <p:ph idx="1"/>
          </p:nvPr>
        </p:nvSpPr>
        <p:spPr>
          <a:xfrm>
            <a:off x="5183188" y="1163782"/>
            <a:ext cx="6172200" cy="46972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B44187-7D0F-30B8-514F-BFC1EFC48A7F}"/>
              </a:ext>
            </a:extLst>
          </p:cNvPr>
          <p:cNvSpPr>
            <a:spLocks noGrp="1"/>
          </p:cNvSpPr>
          <p:nvPr>
            <p:ph type="dt" sz="half" idx="10"/>
          </p:nvPr>
        </p:nvSpPr>
        <p:spPr/>
        <p:txBody>
          <a:bodyPr/>
          <a:lstStyle/>
          <a:p>
            <a:fld id="{C08CA71B-CCB3-A147-9D69-E11B91CD6A17}" type="datetime1">
              <a:rPr lang="en-US" smtClean="0"/>
              <a:t>6/11/2026</a:t>
            </a:fld>
            <a:endParaRPr lang="en-US"/>
          </a:p>
        </p:txBody>
      </p:sp>
      <p:sp>
        <p:nvSpPr>
          <p:cNvPr id="6" name="Footer Placeholder 5">
            <a:extLst>
              <a:ext uri="{FF2B5EF4-FFF2-40B4-BE49-F238E27FC236}">
                <a16:creationId xmlns:a16="http://schemas.microsoft.com/office/drawing/2014/main" id="{4AB28E4E-EE89-FF72-65D0-5E2604828F63}"/>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A7A9B81E-1BEF-271C-B1FD-4D84CC8A75CF}"/>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401760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BD81-C06C-C99A-E378-C457E0351159}"/>
              </a:ext>
            </a:extLst>
          </p:cNvPr>
          <p:cNvSpPr>
            <a:spLocks noGrp="1"/>
          </p:cNvSpPr>
          <p:nvPr>
            <p:ph type="title"/>
          </p:nvPr>
        </p:nvSpPr>
        <p:spPr>
          <a:xfrm>
            <a:off x="839788" y="875070"/>
            <a:ext cx="3932237" cy="1182329"/>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34803753-B574-46A4-D313-F2AB2AFAF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668D8C29-6D00-AE21-E9F1-58E982DB34C0}"/>
              </a:ext>
            </a:extLst>
          </p:cNvPr>
          <p:cNvSpPr>
            <a:spLocks noGrp="1"/>
          </p:cNvSpPr>
          <p:nvPr>
            <p:ph type="pic" idx="1"/>
          </p:nvPr>
        </p:nvSpPr>
        <p:spPr>
          <a:xfrm>
            <a:off x="5183188" y="1151906"/>
            <a:ext cx="6172200" cy="47091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9CB7F051-7E4F-8CC4-1223-94B2D1954621}"/>
              </a:ext>
            </a:extLst>
          </p:cNvPr>
          <p:cNvSpPr>
            <a:spLocks noGrp="1"/>
          </p:cNvSpPr>
          <p:nvPr>
            <p:ph type="dt" sz="half" idx="10"/>
          </p:nvPr>
        </p:nvSpPr>
        <p:spPr/>
        <p:txBody>
          <a:bodyPr/>
          <a:lstStyle/>
          <a:p>
            <a:fld id="{0D6A6F72-07AE-C248-9B53-8B9287B510E5}" type="datetime1">
              <a:rPr lang="en-US" smtClean="0"/>
              <a:t>6/11/2026</a:t>
            </a:fld>
            <a:endParaRPr lang="en-US"/>
          </a:p>
        </p:txBody>
      </p:sp>
      <p:sp>
        <p:nvSpPr>
          <p:cNvPr id="6" name="Footer Placeholder 5">
            <a:extLst>
              <a:ext uri="{FF2B5EF4-FFF2-40B4-BE49-F238E27FC236}">
                <a16:creationId xmlns:a16="http://schemas.microsoft.com/office/drawing/2014/main" id="{3FD3C02F-697E-DA54-264D-9C72B79C7B51}"/>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C706D98D-076D-45E3-8FBB-EACFB9045349}"/>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83500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39542-CFCB-EB4B-1BE0-23A50F062EF6}"/>
              </a:ext>
            </a:extLst>
          </p:cNvPr>
          <p:cNvSpPr>
            <a:spLocks noGrp="1"/>
          </p:cNvSpPr>
          <p:nvPr>
            <p:ph type="title" orient="vert"/>
          </p:nvPr>
        </p:nvSpPr>
        <p:spPr>
          <a:xfrm>
            <a:off x="8724900" y="943897"/>
            <a:ext cx="2628900" cy="52330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E9BB9-E841-53E0-049D-39C01237A167}"/>
              </a:ext>
            </a:extLst>
          </p:cNvPr>
          <p:cNvSpPr>
            <a:spLocks noGrp="1"/>
          </p:cNvSpPr>
          <p:nvPr>
            <p:ph type="body" orient="vert" idx="1"/>
          </p:nvPr>
        </p:nvSpPr>
        <p:spPr>
          <a:xfrm>
            <a:off x="838200" y="943897"/>
            <a:ext cx="7734300" cy="5233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77396-2D99-BD24-D951-2A5BBA65271E}"/>
              </a:ext>
            </a:extLst>
          </p:cNvPr>
          <p:cNvSpPr>
            <a:spLocks noGrp="1"/>
          </p:cNvSpPr>
          <p:nvPr>
            <p:ph type="dt" sz="half" idx="10"/>
          </p:nvPr>
        </p:nvSpPr>
        <p:spPr/>
        <p:txBody>
          <a:bodyPr/>
          <a:lstStyle/>
          <a:p>
            <a:fld id="{25016C84-4685-474A-AF33-6DDE77E14CBB}" type="datetime1">
              <a:rPr lang="en-US" smtClean="0"/>
              <a:t>6/11/2026</a:t>
            </a:fld>
            <a:endParaRPr lang="en-US"/>
          </a:p>
        </p:txBody>
      </p:sp>
      <p:sp>
        <p:nvSpPr>
          <p:cNvPr id="5" name="Footer Placeholder 4">
            <a:extLst>
              <a:ext uri="{FF2B5EF4-FFF2-40B4-BE49-F238E27FC236}">
                <a16:creationId xmlns:a16="http://schemas.microsoft.com/office/drawing/2014/main" id="{946830A7-C04D-95EF-F7C8-F5FD8E8BE839}"/>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57C7E3FD-EE4A-5EF5-2AEC-FD67DD7D814F}"/>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83755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FCC2-8ED7-DFAB-DA25-05C8DFB8B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40EAB1-F750-FE26-F56D-1136C9163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58CBC-C0D2-F196-679E-36802BF5C4BF}"/>
              </a:ext>
            </a:extLst>
          </p:cNvPr>
          <p:cNvSpPr>
            <a:spLocks noGrp="1"/>
          </p:cNvSpPr>
          <p:nvPr>
            <p:ph type="dt" sz="half" idx="10"/>
          </p:nvPr>
        </p:nvSpPr>
        <p:spPr/>
        <p:txBody>
          <a:bodyPr/>
          <a:lstStyle/>
          <a:p>
            <a:fld id="{A824858B-A941-7344-8132-225206BBC9DF}" type="datetime1">
              <a:rPr lang="en-US" smtClean="0"/>
              <a:t>6/11/2026</a:t>
            </a:fld>
            <a:endParaRPr lang="en-US"/>
          </a:p>
        </p:txBody>
      </p:sp>
      <p:sp>
        <p:nvSpPr>
          <p:cNvPr id="5" name="Footer Placeholder 4">
            <a:extLst>
              <a:ext uri="{FF2B5EF4-FFF2-40B4-BE49-F238E27FC236}">
                <a16:creationId xmlns:a16="http://schemas.microsoft.com/office/drawing/2014/main" id="{ADB4B854-0612-9C03-78B6-4C1542D65EAD}"/>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03560F73-D64B-AA4E-99F1-25E263AB2684}"/>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854836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2CD500-0F74-5C89-FDBB-17F40D96B56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50"/>
            <a:ext cx="12192000" cy="6865150"/>
          </a:xfrm>
          <a:prstGeom prst="rect">
            <a:avLst/>
          </a:prstGeom>
        </p:spPr>
      </p:pic>
      <p:sp>
        <p:nvSpPr>
          <p:cNvPr id="2" name="Title 1">
            <a:extLst>
              <a:ext uri="{FF2B5EF4-FFF2-40B4-BE49-F238E27FC236}">
                <a16:creationId xmlns:a16="http://schemas.microsoft.com/office/drawing/2014/main" id="{1842C1C4-283D-B932-3153-71E889E1807E}"/>
              </a:ext>
            </a:extLst>
          </p:cNvPr>
          <p:cNvSpPr>
            <a:spLocks noGrp="1"/>
          </p:cNvSpPr>
          <p:nvPr>
            <p:ph type="ctrTitle"/>
          </p:nvPr>
        </p:nvSpPr>
        <p:spPr>
          <a:xfrm>
            <a:off x="838200" y="2074606"/>
            <a:ext cx="10818472" cy="1324228"/>
          </a:xfrm>
        </p:spPr>
        <p:txBody>
          <a:bodyPr anchor="b"/>
          <a:lstStyle>
            <a:lvl1pPr algn="ctr">
              <a:defRPr sz="6000" b="1"/>
            </a:lvl1pPr>
          </a:lstStyle>
          <a:p>
            <a:r>
              <a:rPr lang="en-US"/>
              <a:t>Click to edit Master title style</a:t>
            </a:r>
          </a:p>
        </p:txBody>
      </p:sp>
      <p:sp>
        <p:nvSpPr>
          <p:cNvPr id="3" name="Subtitle 2">
            <a:extLst>
              <a:ext uri="{FF2B5EF4-FFF2-40B4-BE49-F238E27FC236}">
                <a16:creationId xmlns:a16="http://schemas.microsoft.com/office/drawing/2014/main" id="{47E293F0-92F5-A72C-6074-C56F7ABE6D3A}"/>
              </a:ext>
            </a:extLst>
          </p:cNvPr>
          <p:cNvSpPr>
            <a:spLocks noGrp="1"/>
          </p:cNvSpPr>
          <p:nvPr>
            <p:ph type="subTitle" idx="1"/>
          </p:nvPr>
        </p:nvSpPr>
        <p:spPr>
          <a:xfrm>
            <a:off x="838199" y="3664307"/>
            <a:ext cx="10818471" cy="607069"/>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Logo for the Northeast and Mid-Atlantic CMS QIN-QIO (Regions 1 &amp; 2) ">
            <a:extLst>
              <a:ext uri="{FF2B5EF4-FFF2-40B4-BE49-F238E27FC236}">
                <a16:creationId xmlns:a16="http://schemas.microsoft.com/office/drawing/2014/main" id="{C998DD03-AE55-EEB6-F24C-F069D547AEA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2486" y="155222"/>
            <a:ext cx="4315665" cy="871143"/>
          </a:xfrm>
          <a:prstGeom prst="rect">
            <a:avLst/>
          </a:prstGeom>
        </p:spPr>
      </p:pic>
    </p:spTree>
    <p:extLst>
      <p:ext uri="{BB962C8B-B14F-4D97-AF65-F5344CB8AC3E}">
        <p14:creationId xmlns:p14="http://schemas.microsoft.com/office/powerpoint/2010/main" val="2372342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4618-BC29-BB86-60DC-1CEF8DC4C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B075F-3D44-85BE-D49B-E32141BEE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39009-3088-243D-5916-00F35005E6D8}"/>
              </a:ext>
            </a:extLst>
          </p:cNvPr>
          <p:cNvSpPr>
            <a:spLocks noGrp="1"/>
          </p:cNvSpPr>
          <p:nvPr>
            <p:ph type="dt" sz="half" idx="10"/>
          </p:nvPr>
        </p:nvSpPr>
        <p:spPr/>
        <p:txBody>
          <a:bodyPr/>
          <a:lstStyle/>
          <a:p>
            <a:fld id="{1BF3EC8B-228E-0B48-AB90-B4D7AE1795A3}" type="datetime1">
              <a:rPr lang="en-US" smtClean="0"/>
              <a:t>6/11/2026</a:t>
            </a:fld>
            <a:endParaRPr lang="en-US"/>
          </a:p>
        </p:txBody>
      </p:sp>
      <p:sp>
        <p:nvSpPr>
          <p:cNvPr id="5" name="Footer Placeholder 4">
            <a:extLst>
              <a:ext uri="{FF2B5EF4-FFF2-40B4-BE49-F238E27FC236}">
                <a16:creationId xmlns:a16="http://schemas.microsoft.com/office/drawing/2014/main" id="{276D2A2D-07C9-767C-3316-2B029BDD4C9C}"/>
              </a:ext>
            </a:extLst>
          </p:cNvPr>
          <p:cNvSpPr>
            <a:spLocks noGrp="1"/>
          </p:cNvSpPr>
          <p:nvPr>
            <p:ph type="ftr" sz="quarter" idx="11"/>
          </p:nvPr>
        </p:nvSpPr>
        <p:spPr/>
        <p:txBody>
          <a:bodyPr/>
          <a:lstStyle/>
          <a:p>
            <a:r>
              <a:rPr lang="en-US"/>
              <a:t>Northeast &amp; Mid-Atlantic CMS QIN-QIO (Regions 1 &amp; 2)</a:t>
            </a:r>
          </a:p>
        </p:txBody>
      </p:sp>
      <p:sp>
        <p:nvSpPr>
          <p:cNvPr id="6" name="Slide Number Placeholder 5">
            <a:extLst>
              <a:ext uri="{FF2B5EF4-FFF2-40B4-BE49-F238E27FC236}">
                <a16:creationId xmlns:a16="http://schemas.microsoft.com/office/drawing/2014/main" id="{A27A8CCC-B4E6-916F-562D-EEAF8000F70B}"/>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843639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4618-BC29-BB86-60DC-1CEF8DC4C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B075F-3D44-85BE-D49B-E32141BEE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39009-3088-243D-5916-00F35005E6D8}"/>
              </a:ext>
            </a:extLst>
          </p:cNvPr>
          <p:cNvSpPr>
            <a:spLocks noGrp="1"/>
          </p:cNvSpPr>
          <p:nvPr>
            <p:ph type="dt" sz="half" idx="10"/>
          </p:nvPr>
        </p:nvSpPr>
        <p:spPr/>
        <p:txBody>
          <a:bodyPr/>
          <a:lstStyle>
            <a:lvl1pPr>
              <a:defRPr>
                <a:solidFill>
                  <a:schemeClr val="tx1"/>
                </a:solidFill>
              </a:defRPr>
            </a:lvl1pPr>
          </a:lstStyle>
          <a:p>
            <a:fld id="{56B933C7-50DB-FC43-83FC-60DBD543CA9E}" type="datetime1">
              <a:rPr lang="en-US" smtClean="0"/>
              <a:t>6/11/2026</a:t>
            </a:fld>
            <a:endParaRPr lang="en-US"/>
          </a:p>
        </p:txBody>
      </p:sp>
      <p:sp>
        <p:nvSpPr>
          <p:cNvPr id="5" name="Footer Placeholder 4">
            <a:extLst>
              <a:ext uri="{FF2B5EF4-FFF2-40B4-BE49-F238E27FC236}">
                <a16:creationId xmlns:a16="http://schemas.microsoft.com/office/drawing/2014/main" id="{276D2A2D-07C9-767C-3316-2B029BDD4C9C}"/>
              </a:ext>
            </a:extLst>
          </p:cNvPr>
          <p:cNvSpPr>
            <a:spLocks noGrp="1"/>
          </p:cNvSpPr>
          <p:nvPr>
            <p:ph type="ftr" sz="quarter" idx="11"/>
          </p:nvPr>
        </p:nvSpPr>
        <p:spPr/>
        <p:txBody>
          <a:bodyPr/>
          <a:lstStyle>
            <a:lvl1pPr>
              <a:defRPr>
                <a:solidFill>
                  <a:schemeClr val="tx1"/>
                </a:solidFill>
              </a:defRPr>
            </a:lvl1pPr>
          </a:lstStyle>
          <a:p>
            <a:r>
              <a:rPr lang="en-US"/>
              <a:t>Northeast &amp; Mid-Atlantic CMS QIN-QIO (Regions 1 &amp; 2)</a:t>
            </a:r>
          </a:p>
        </p:txBody>
      </p:sp>
      <p:sp>
        <p:nvSpPr>
          <p:cNvPr id="6" name="Slide Number Placeholder 5">
            <a:extLst>
              <a:ext uri="{FF2B5EF4-FFF2-40B4-BE49-F238E27FC236}">
                <a16:creationId xmlns:a16="http://schemas.microsoft.com/office/drawing/2014/main" id="{A27A8CCC-B4E6-916F-562D-EEAF8000F70B}"/>
              </a:ext>
            </a:extLst>
          </p:cNvPr>
          <p:cNvSpPr>
            <a:spLocks noGrp="1"/>
          </p:cNvSpPr>
          <p:nvPr>
            <p:ph type="sldNum" sz="quarter" idx="12"/>
          </p:nvPr>
        </p:nvSpPr>
        <p:spPr/>
        <p:txBody>
          <a:bodyPr/>
          <a:lstStyle>
            <a:lvl1pPr>
              <a:defRPr>
                <a:solidFill>
                  <a:schemeClr val="tx1"/>
                </a:solidFill>
              </a:defRPr>
            </a:lvl1pPr>
          </a:lstStyle>
          <a:p>
            <a:fld id="{85116EE9-A166-4A24-AE56-6ED63628246E}" type="slidenum">
              <a:rPr lang="en-US" smtClean="0"/>
              <a:pPr/>
              <a:t>‹#›</a:t>
            </a:fld>
            <a:endParaRPr lang="en-US"/>
          </a:p>
        </p:txBody>
      </p:sp>
    </p:spTree>
    <p:extLst>
      <p:ext uri="{BB962C8B-B14F-4D97-AF65-F5344CB8AC3E}">
        <p14:creationId xmlns:p14="http://schemas.microsoft.com/office/powerpoint/2010/main" val="6847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88B83-79C3-F660-48F3-9AF03844638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49"/>
            <a:ext cx="12192000" cy="6865150"/>
          </a:xfrm>
          <a:prstGeom prst="rect">
            <a:avLst/>
          </a:prstGeom>
        </p:spPr>
      </p:pic>
      <p:sp>
        <p:nvSpPr>
          <p:cNvPr id="2" name="Title 1">
            <a:extLst>
              <a:ext uri="{FF2B5EF4-FFF2-40B4-BE49-F238E27FC236}">
                <a16:creationId xmlns:a16="http://schemas.microsoft.com/office/drawing/2014/main" id="{251A4727-5F01-D25B-CAF8-A86B23C88082}"/>
              </a:ext>
            </a:extLst>
          </p:cNvPr>
          <p:cNvSpPr>
            <a:spLocks noGrp="1"/>
          </p:cNvSpPr>
          <p:nvPr>
            <p:ph type="title"/>
          </p:nvPr>
        </p:nvSpPr>
        <p:spPr>
          <a:xfrm>
            <a:off x="831850" y="2348121"/>
            <a:ext cx="6031066" cy="1799112"/>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EFF718-160C-4BB7-D9AF-F064EB1CD4E6}"/>
              </a:ext>
            </a:extLst>
          </p:cNvPr>
          <p:cNvSpPr>
            <a:spLocks noGrp="1"/>
          </p:cNvSpPr>
          <p:nvPr>
            <p:ph type="body" idx="1"/>
          </p:nvPr>
        </p:nvSpPr>
        <p:spPr>
          <a:xfrm>
            <a:off x="831850" y="4365523"/>
            <a:ext cx="10515600" cy="1724128"/>
          </a:xfrm>
        </p:spPr>
        <p:txBody>
          <a:bodyPr/>
          <a:lstStyle>
            <a:lvl1pPr marL="0" indent="0">
              <a:buNone/>
              <a:defRPr sz="2400">
                <a:solidFill>
                  <a:srgbClr val="0076C0"/>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9ADF08-2F79-5547-A234-259E8C436A55}"/>
              </a:ext>
            </a:extLst>
          </p:cNvPr>
          <p:cNvSpPr>
            <a:spLocks noGrp="1"/>
          </p:cNvSpPr>
          <p:nvPr>
            <p:ph type="dt" sz="half" idx="10"/>
          </p:nvPr>
        </p:nvSpPr>
        <p:spPr/>
        <p:txBody>
          <a:bodyPr/>
          <a:lstStyle/>
          <a:p>
            <a:fld id="{FCEC3098-9C43-FA43-8C5E-98BCF67DF30D}" type="datetime1">
              <a:rPr lang="en-US" smtClean="0"/>
              <a:t>6/11/2026</a:t>
            </a:fld>
            <a:endParaRPr lang="en-US"/>
          </a:p>
        </p:txBody>
      </p:sp>
      <p:sp>
        <p:nvSpPr>
          <p:cNvPr id="5" name="Footer Placeholder 4">
            <a:extLst>
              <a:ext uri="{FF2B5EF4-FFF2-40B4-BE49-F238E27FC236}">
                <a16:creationId xmlns:a16="http://schemas.microsoft.com/office/drawing/2014/main" id="{42747AF7-5466-8333-C890-211BA1BB44FD}"/>
              </a:ext>
            </a:extLst>
          </p:cNvPr>
          <p:cNvSpPr>
            <a:spLocks noGrp="1"/>
          </p:cNvSpPr>
          <p:nvPr>
            <p:ph type="ftr" sz="quarter" idx="11"/>
          </p:nvPr>
        </p:nvSpPr>
        <p:spPr/>
        <p:txBody>
          <a:bodyPr/>
          <a:lstStyle/>
          <a:p>
            <a:r>
              <a:rPr lang="en-US"/>
              <a:t>Northeast &amp; Mid-Atlantic CMS QIN-QIO (Regions 1 &amp; 2)</a:t>
            </a:r>
          </a:p>
        </p:txBody>
      </p:sp>
      <p:sp>
        <p:nvSpPr>
          <p:cNvPr id="6" name="Slide Number Placeholder 5">
            <a:extLst>
              <a:ext uri="{FF2B5EF4-FFF2-40B4-BE49-F238E27FC236}">
                <a16:creationId xmlns:a16="http://schemas.microsoft.com/office/drawing/2014/main" id="{100EE6D2-51A0-FC39-FE2C-8632D91DFA3E}"/>
              </a:ext>
            </a:extLst>
          </p:cNvPr>
          <p:cNvSpPr>
            <a:spLocks noGrp="1"/>
          </p:cNvSpPr>
          <p:nvPr>
            <p:ph type="sldNum" sz="quarter" idx="12"/>
          </p:nvPr>
        </p:nvSpPr>
        <p:spPr/>
        <p:txBody>
          <a:bodyPr/>
          <a:lstStyle/>
          <a:p>
            <a:fld id="{85116EE9-A166-4A24-AE56-6ED63628246E}" type="slidenum">
              <a:rPr lang="en-US" smtClean="0"/>
              <a:t>‹#›</a:t>
            </a:fld>
            <a:endParaRPr lang="en-US"/>
          </a:p>
        </p:txBody>
      </p:sp>
      <p:pic>
        <p:nvPicPr>
          <p:cNvPr id="7" name="Picture 6" descr="Logo for the Northeast and Mid-Atlantic CMS QIN-QIO (Regions 1 &amp; 2) ">
            <a:extLst>
              <a:ext uri="{FF2B5EF4-FFF2-40B4-BE49-F238E27FC236}">
                <a16:creationId xmlns:a16="http://schemas.microsoft.com/office/drawing/2014/main" id="{7D9A0A25-CA49-543C-3B42-EFD50349851D}"/>
              </a:ext>
              <a:ext uri="{C183D7F6-B498-43B3-948B-1728B52AA6E4}">
                <adec:decorative xmlns:adec="http://schemas.microsoft.com/office/drawing/2017/decorative" val="0"/>
              </a:ext>
            </a:extLst>
          </p:cNvPr>
          <p:cNvPicPr/>
          <p:nvPr userDrawn="1"/>
        </p:nvPicPr>
        <p:blipFill>
          <a:blip r:embed="rId3">
            <a:extLst>
              <a:ext uri="{28A0092B-C50C-407E-A947-70E740481C1C}">
                <a14:useLocalDpi xmlns:a14="http://schemas.microsoft.com/office/drawing/2010/main" val="0"/>
              </a:ext>
            </a:extLst>
          </a:blip>
          <a:srcRect/>
          <a:stretch/>
        </p:blipFill>
        <p:spPr>
          <a:xfrm>
            <a:off x="412372" y="174597"/>
            <a:ext cx="4424804" cy="895251"/>
          </a:xfrm>
          <a:prstGeom prst="rect">
            <a:avLst/>
          </a:prstGeom>
        </p:spPr>
      </p:pic>
    </p:spTree>
    <p:extLst>
      <p:ext uri="{BB962C8B-B14F-4D97-AF65-F5344CB8AC3E}">
        <p14:creationId xmlns:p14="http://schemas.microsoft.com/office/powerpoint/2010/main" val="1134513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3E9F-FCAE-6D37-EDA1-170E7B9C7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EE222-CAA3-9337-6EBE-0F56931A3AF5}"/>
              </a:ext>
            </a:extLst>
          </p:cNvPr>
          <p:cNvSpPr>
            <a:spLocks noGrp="1"/>
          </p:cNvSpPr>
          <p:nvPr>
            <p:ph sz="half" idx="1"/>
          </p:nvPr>
        </p:nvSpPr>
        <p:spPr>
          <a:xfrm>
            <a:off x="838200" y="1413164"/>
            <a:ext cx="5181600" cy="476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C1BB4-69CF-10DB-9899-CFC7CAA44131}"/>
              </a:ext>
            </a:extLst>
          </p:cNvPr>
          <p:cNvSpPr>
            <a:spLocks noGrp="1"/>
          </p:cNvSpPr>
          <p:nvPr>
            <p:ph sz="half" idx="2"/>
          </p:nvPr>
        </p:nvSpPr>
        <p:spPr>
          <a:xfrm>
            <a:off x="6172200" y="1413164"/>
            <a:ext cx="5181600" cy="476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F63EFF-3336-E62C-999D-C70BD1AC3B60}"/>
              </a:ext>
            </a:extLst>
          </p:cNvPr>
          <p:cNvSpPr>
            <a:spLocks noGrp="1"/>
          </p:cNvSpPr>
          <p:nvPr>
            <p:ph type="dt" sz="half" idx="10"/>
          </p:nvPr>
        </p:nvSpPr>
        <p:spPr/>
        <p:txBody>
          <a:bodyPr/>
          <a:lstStyle/>
          <a:p>
            <a:fld id="{82275529-65BB-4941-8105-C121F0B077CC}" type="datetime1">
              <a:rPr lang="en-US" smtClean="0"/>
              <a:t>6/11/2026</a:t>
            </a:fld>
            <a:endParaRPr lang="en-US"/>
          </a:p>
        </p:txBody>
      </p:sp>
      <p:sp>
        <p:nvSpPr>
          <p:cNvPr id="6" name="Footer Placeholder 5">
            <a:extLst>
              <a:ext uri="{FF2B5EF4-FFF2-40B4-BE49-F238E27FC236}">
                <a16:creationId xmlns:a16="http://schemas.microsoft.com/office/drawing/2014/main" id="{CB1B2E6A-67EA-7848-FE03-79078D30D74B}"/>
              </a:ext>
            </a:extLst>
          </p:cNvPr>
          <p:cNvSpPr>
            <a:spLocks noGrp="1"/>
          </p:cNvSpPr>
          <p:nvPr>
            <p:ph type="ftr" sz="quarter" idx="11"/>
          </p:nvPr>
        </p:nvSpPr>
        <p:spPr/>
        <p:txBody>
          <a:bodyPr/>
          <a:lstStyle/>
          <a:p>
            <a:r>
              <a:rPr lang="en-US"/>
              <a:t>Northeast &amp; Mid-Atlantic CMS QIN-QIO (Regions 1 &amp; 2)</a:t>
            </a:r>
          </a:p>
        </p:txBody>
      </p:sp>
      <p:sp>
        <p:nvSpPr>
          <p:cNvPr id="7" name="Slide Number Placeholder 6">
            <a:extLst>
              <a:ext uri="{FF2B5EF4-FFF2-40B4-BE49-F238E27FC236}">
                <a16:creationId xmlns:a16="http://schemas.microsoft.com/office/drawing/2014/main" id="{D64CF690-D5BC-003D-AFB5-F8B437A085F8}"/>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276497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91D6-4B2B-BC3D-BB28-7B9F89D2F1F7}"/>
              </a:ext>
            </a:extLst>
          </p:cNvPr>
          <p:cNvSpPr>
            <a:spLocks noGrp="1"/>
          </p:cNvSpPr>
          <p:nvPr>
            <p:ph type="title"/>
          </p:nvPr>
        </p:nvSpPr>
        <p:spPr>
          <a:xfrm>
            <a:off x="839788" y="766360"/>
            <a:ext cx="10515600" cy="823911"/>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601C1F-AA30-4167-A56B-DD1C6916E91E}"/>
              </a:ext>
            </a:extLst>
          </p:cNvPr>
          <p:cNvSpPr>
            <a:spLocks noGrp="1"/>
          </p:cNvSpPr>
          <p:nvPr>
            <p:ph type="body" idx="1"/>
          </p:nvPr>
        </p:nvSpPr>
        <p:spPr>
          <a:xfrm>
            <a:off x="839788" y="1876558"/>
            <a:ext cx="5157787" cy="557525"/>
          </a:xfrm>
        </p:spPr>
        <p:txBody>
          <a:bodyPr anchor="b"/>
          <a:lstStyle>
            <a:lvl1pPr marL="0" indent="0">
              <a:buNone/>
              <a:defRPr sz="2400" b="1">
                <a:solidFill>
                  <a:srgbClr val="0076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03527-40FE-91A7-CDE4-646853A9E029}"/>
              </a:ext>
            </a:extLst>
          </p:cNvPr>
          <p:cNvSpPr>
            <a:spLocks noGrp="1"/>
          </p:cNvSpPr>
          <p:nvPr>
            <p:ph sz="half" idx="2"/>
          </p:nvPr>
        </p:nvSpPr>
        <p:spPr>
          <a:xfrm>
            <a:off x="839788" y="2536723"/>
            <a:ext cx="5157787" cy="3590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13B85A-40D5-9143-8259-E0DF50C0E09C}"/>
              </a:ext>
            </a:extLst>
          </p:cNvPr>
          <p:cNvSpPr>
            <a:spLocks noGrp="1"/>
          </p:cNvSpPr>
          <p:nvPr>
            <p:ph type="body" sz="quarter" idx="3"/>
          </p:nvPr>
        </p:nvSpPr>
        <p:spPr>
          <a:xfrm>
            <a:off x="6172200" y="1876558"/>
            <a:ext cx="5183188" cy="557525"/>
          </a:xfrm>
        </p:spPr>
        <p:txBody>
          <a:bodyPr anchor="b"/>
          <a:lstStyle>
            <a:lvl1pPr marL="0" indent="0">
              <a:buNone/>
              <a:defRPr sz="2400" b="1">
                <a:solidFill>
                  <a:srgbClr val="0076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3A1C5-F596-EFE1-8D93-959C5C0B3082}"/>
              </a:ext>
            </a:extLst>
          </p:cNvPr>
          <p:cNvSpPr>
            <a:spLocks noGrp="1"/>
          </p:cNvSpPr>
          <p:nvPr>
            <p:ph sz="quarter" idx="4"/>
          </p:nvPr>
        </p:nvSpPr>
        <p:spPr>
          <a:xfrm>
            <a:off x="6172200" y="2536723"/>
            <a:ext cx="5183188" cy="3590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C0FF8-3043-B784-EC22-651059ED6F85}"/>
              </a:ext>
            </a:extLst>
          </p:cNvPr>
          <p:cNvSpPr>
            <a:spLocks noGrp="1"/>
          </p:cNvSpPr>
          <p:nvPr>
            <p:ph type="dt" sz="half" idx="10"/>
          </p:nvPr>
        </p:nvSpPr>
        <p:spPr/>
        <p:txBody>
          <a:bodyPr/>
          <a:lstStyle/>
          <a:p>
            <a:fld id="{6C5ABDAE-4FCC-004C-BBF1-717A90119BEB}" type="datetime1">
              <a:rPr lang="en-US" smtClean="0"/>
              <a:t>6/11/2026</a:t>
            </a:fld>
            <a:endParaRPr lang="en-US"/>
          </a:p>
        </p:txBody>
      </p:sp>
      <p:sp>
        <p:nvSpPr>
          <p:cNvPr id="8" name="Footer Placeholder 7">
            <a:extLst>
              <a:ext uri="{FF2B5EF4-FFF2-40B4-BE49-F238E27FC236}">
                <a16:creationId xmlns:a16="http://schemas.microsoft.com/office/drawing/2014/main" id="{84F21B53-AED0-8F7F-087D-68A7FC3C04C0}"/>
              </a:ext>
            </a:extLst>
          </p:cNvPr>
          <p:cNvSpPr>
            <a:spLocks noGrp="1"/>
          </p:cNvSpPr>
          <p:nvPr>
            <p:ph type="ftr" sz="quarter" idx="11"/>
          </p:nvPr>
        </p:nvSpPr>
        <p:spPr/>
        <p:txBody>
          <a:bodyPr/>
          <a:lstStyle/>
          <a:p>
            <a:r>
              <a:rPr lang="en-US"/>
              <a:t>Northeast &amp; Mid-Atlantic CMS QIN-QIO (Regions 1 &amp; 2)</a:t>
            </a:r>
          </a:p>
        </p:txBody>
      </p:sp>
      <p:sp>
        <p:nvSpPr>
          <p:cNvPr id="9" name="Slide Number Placeholder 8">
            <a:extLst>
              <a:ext uri="{FF2B5EF4-FFF2-40B4-BE49-F238E27FC236}">
                <a16:creationId xmlns:a16="http://schemas.microsoft.com/office/drawing/2014/main" id="{72C7652F-328A-5686-D283-0E1983CC7316}"/>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87554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4618-BC29-BB86-60DC-1CEF8DC4C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2B075F-3D44-85BE-D49B-E32141BEE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39009-3088-243D-5916-00F35005E6D8}"/>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276D2A2D-07C9-767C-3316-2B029BDD4C9C}"/>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A27A8CCC-B4E6-916F-562D-EEAF8000F70B}"/>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395717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ECF5-8D82-96D7-7D69-B650F08B35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1A098-927C-0609-F89B-8977A8DCDDA2}"/>
              </a:ext>
            </a:extLst>
          </p:cNvPr>
          <p:cNvSpPr>
            <a:spLocks noGrp="1"/>
          </p:cNvSpPr>
          <p:nvPr>
            <p:ph type="dt" sz="half" idx="10"/>
          </p:nvPr>
        </p:nvSpPr>
        <p:spPr/>
        <p:txBody>
          <a:bodyPr/>
          <a:lstStyle/>
          <a:p>
            <a:fld id="{C65BCB89-A561-624D-9D7C-ECFA9B23FB36}" type="datetime1">
              <a:rPr lang="en-US" smtClean="0"/>
              <a:t>6/11/2026</a:t>
            </a:fld>
            <a:endParaRPr lang="en-US"/>
          </a:p>
        </p:txBody>
      </p:sp>
      <p:sp>
        <p:nvSpPr>
          <p:cNvPr id="4" name="Footer Placeholder 3">
            <a:extLst>
              <a:ext uri="{FF2B5EF4-FFF2-40B4-BE49-F238E27FC236}">
                <a16:creationId xmlns:a16="http://schemas.microsoft.com/office/drawing/2014/main" id="{0C6A20C6-88AA-4F87-EBA3-7949049217B2}"/>
              </a:ext>
            </a:extLst>
          </p:cNvPr>
          <p:cNvSpPr>
            <a:spLocks noGrp="1"/>
          </p:cNvSpPr>
          <p:nvPr>
            <p:ph type="ftr" sz="quarter" idx="11"/>
          </p:nvPr>
        </p:nvSpPr>
        <p:spPr/>
        <p:txBody>
          <a:bodyPr/>
          <a:lstStyle/>
          <a:p>
            <a:r>
              <a:rPr lang="en-US"/>
              <a:t>Northeast &amp; Mid-Atlantic CMS QIN-QIO (Regions 1 &amp; 2)</a:t>
            </a:r>
          </a:p>
        </p:txBody>
      </p:sp>
      <p:sp>
        <p:nvSpPr>
          <p:cNvPr id="5" name="Slide Number Placeholder 4">
            <a:extLst>
              <a:ext uri="{FF2B5EF4-FFF2-40B4-BE49-F238E27FC236}">
                <a16:creationId xmlns:a16="http://schemas.microsoft.com/office/drawing/2014/main" id="{3DAE2127-ED5F-0486-0AF7-A14E48B16249}"/>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1051798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DD596-A63C-DE41-F35B-08A7D1D1260C}"/>
              </a:ext>
            </a:extLst>
          </p:cNvPr>
          <p:cNvSpPr>
            <a:spLocks noGrp="1"/>
          </p:cNvSpPr>
          <p:nvPr>
            <p:ph type="dt" sz="half" idx="10"/>
          </p:nvPr>
        </p:nvSpPr>
        <p:spPr/>
        <p:txBody>
          <a:bodyPr/>
          <a:lstStyle/>
          <a:p>
            <a:fld id="{1893E7DA-556B-3545-86F3-A6F683C0CC71}" type="datetime1">
              <a:rPr lang="en-US" smtClean="0"/>
              <a:t>6/11/2026</a:t>
            </a:fld>
            <a:endParaRPr lang="en-US"/>
          </a:p>
        </p:txBody>
      </p:sp>
      <p:sp>
        <p:nvSpPr>
          <p:cNvPr id="3" name="Footer Placeholder 2">
            <a:extLst>
              <a:ext uri="{FF2B5EF4-FFF2-40B4-BE49-F238E27FC236}">
                <a16:creationId xmlns:a16="http://schemas.microsoft.com/office/drawing/2014/main" id="{9AD54BE7-B593-C9CA-5774-BD0FF651CD5F}"/>
              </a:ext>
            </a:extLst>
          </p:cNvPr>
          <p:cNvSpPr>
            <a:spLocks noGrp="1"/>
          </p:cNvSpPr>
          <p:nvPr>
            <p:ph type="ftr" sz="quarter" idx="11"/>
          </p:nvPr>
        </p:nvSpPr>
        <p:spPr/>
        <p:txBody>
          <a:bodyPr/>
          <a:lstStyle/>
          <a:p>
            <a:r>
              <a:rPr lang="en-US"/>
              <a:t>Northeast &amp; Mid-Atlantic CMS QIN-QIO (Regions 1 &amp; 2)</a:t>
            </a:r>
          </a:p>
        </p:txBody>
      </p:sp>
      <p:sp>
        <p:nvSpPr>
          <p:cNvPr id="4" name="Slide Number Placeholder 3">
            <a:extLst>
              <a:ext uri="{FF2B5EF4-FFF2-40B4-BE49-F238E27FC236}">
                <a16:creationId xmlns:a16="http://schemas.microsoft.com/office/drawing/2014/main" id="{8641D770-42F6-A6CA-5CAD-D6FA1DF1F065}"/>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3665154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ntact 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39D179-DAEE-0773-2B0B-7F2305CEC1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76"/>
            <a:ext cx="12192000" cy="6865150"/>
          </a:xfrm>
          <a:prstGeom prst="rect">
            <a:avLst/>
          </a:prstGeom>
        </p:spPr>
      </p:pic>
    </p:spTree>
    <p:extLst>
      <p:ext uri="{BB962C8B-B14F-4D97-AF65-F5344CB8AC3E}">
        <p14:creationId xmlns:p14="http://schemas.microsoft.com/office/powerpoint/2010/main" val="364543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B6D3-218C-8325-BF86-AD118D311240}"/>
              </a:ext>
            </a:extLst>
          </p:cNvPr>
          <p:cNvSpPr>
            <a:spLocks noGrp="1"/>
          </p:cNvSpPr>
          <p:nvPr>
            <p:ph type="title"/>
          </p:nvPr>
        </p:nvSpPr>
        <p:spPr>
          <a:xfrm>
            <a:off x="839788" y="825910"/>
            <a:ext cx="3932237" cy="123149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B326AF8-8ED8-D065-971F-2360373C5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D3775D8A-45E0-69C9-413E-816F38FDE234}"/>
              </a:ext>
            </a:extLst>
          </p:cNvPr>
          <p:cNvSpPr>
            <a:spLocks noGrp="1"/>
          </p:cNvSpPr>
          <p:nvPr>
            <p:ph idx="1"/>
          </p:nvPr>
        </p:nvSpPr>
        <p:spPr>
          <a:xfrm>
            <a:off x="5183188" y="1163782"/>
            <a:ext cx="6172200" cy="46972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B44187-7D0F-30B8-514F-BFC1EFC48A7F}"/>
              </a:ext>
            </a:extLst>
          </p:cNvPr>
          <p:cNvSpPr>
            <a:spLocks noGrp="1"/>
          </p:cNvSpPr>
          <p:nvPr>
            <p:ph type="dt" sz="half" idx="10"/>
          </p:nvPr>
        </p:nvSpPr>
        <p:spPr/>
        <p:txBody>
          <a:bodyPr/>
          <a:lstStyle/>
          <a:p>
            <a:fld id="{92D4D5AD-2191-1443-B41A-05CFE1B1D7B6}" type="datetime1">
              <a:rPr lang="en-US" smtClean="0"/>
              <a:t>6/11/2026</a:t>
            </a:fld>
            <a:endParaRPr lang="en-US"/>
          </a:p>
        </p:txBody>
      </p:sp>
      <p:sp>
        <p:nvSpPr>
          <p:cNvPr id="6" name="Footer Placeholder 5">
            <a:extLst>
              <a:ext uri="{FF2B5EF4-FFF2-40B4-BE49-F238E27FC236}">
                <a16:creationId xmlns:a16="http://schemas.microsoft.com/office/drawing/2014/main" id="{4AB28E4E-EE89-FF72-65D0-5E2604828F63}"/>
              </a:ext>
            </a:extLst>
          </p:cNvPr>
          <p:cNvSpPr>
            <a:spLocks noGrp="1"/>
          </p:cNvSpPr>
          <p:nvPr>
            <p:ph type="ftr" sz="quarter" idx="11"/>
          </p:nvPr>
        </p:nvSpPr>
        <p:spPr/>
        <p:txBody>
          <a:bodyPr/>
          <a:lstStyle/>
          <a:p>
            <a:r>
              <a:rPr lang="en-US"/>
              <a:t>Northeast &amp; Mid-Atlantic CMS QIN-QIO (Regions 1 &amp; 2)</a:t>
            </a:r>
          </a:p>
        </p:txBody>
      </p:sp>
      <p:sp>
        <p:nvSpPr>
          <p:cNvPr id="7" name="Slide Number Placeholder 6">
            <a:extLst>
              <a:ext uri="{FF2B5EF4-FFF2-40B4-BE49-F238E27FC236}">
                <a16:creationId xmlns:a16="http://schemas.microsoft.com/office/drawing/2014/main" id="{A7A9B81E-1BEF-271C-B1FD-4D84CC8A75CF}"/>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3837339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BD81-C06C-C99A-E378-C457E0351159}"/>
              </a:ext>
            </a:extLst>
          </p:cNvPr>
          <p:cNvSpPr>
            <a:spLocks noGrp="1"/>
          </p:cNvSpPr>
          <p:nvPr>
            <p:ph type="title"/>
          </p:nvPr>
        </p:nvSpPr>
        <p:spPr>
          <a:xfrm>
            <a:off x="839788" y="875070"/>
            <a:ext cx="3932237" cy="1182329"/>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34803753-B574-46A4-D313-F2AB2AFAF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668D8C29-6D00-AE21-E9F1-58E982DB34C0}"/>
              </a:ext>
            </a:extLst>
          </p:cNvPr>
          <p:cNvSpPr>
            <a:spLocks noGrp="1"/>
          </p:cNvSpPr>
          <p:nvPr>
            <p:ph type="pic" idx="1"/>
          </p:nvPr>
        </p:nvSpPr>
        <p:spPr>
          <a:xfrm>
            <a:off x="5183188" y="1151906"/>
            <a:ext cx="6172200" cy="47091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9CB7F051-7E4F-8CC4-1223-94B2D1954621}"/>
              </a:ext>
            </a:extLst>
          </p:cNvPr>
          <p:cNvSpPr>
            <a:spLocks noGrp="1"/>
          </p:cNvSpPr>
          <p:nvPr>
            <p:ph type="dt" sz="half" idx="10"/>
          </p:nvPr>
        </p:nvSpPr>
        <p:spPr/>
        <p:txBody>
          <a:bodyPr/>
          <a:lstStyle/>
          <a:p>
            <a:fld id="{AAF33001-AEC2-414D-ABE8-9B5B939A0060}" type="datetime1">
              <a:rPr lang="en-US" smtClean="0"/>
              <a:t>6/11/2026</a:t>
            </a:fld>
            <a:endParaRPr lang="en-US"/>
          </a:p>
        </p:txBody>
      </p:sp>
      <p:sp>
        <p:nvSpPr>
          <p:cNvPr id="6" name="Footer Placeholder 5">
            <a:extLst>
              <a:ext uri="{FF2B5EF4-FFF2-40B4-BE49-F238E27FC236}">
                <a16:creationId xmlns:a16="http://schemas.microsoft.com/office/drawing/2014/main" id="{3FD3C02F-697E-DA54-264D-9C72B79C7B51}"/>
              </a:ext>
            </a:extLst>
          </p:cNvPr>
          <p:cNvSpPr>
            <a:spLocks noGrp="1"/>
          </p:cNvSpPr>
          <p:nvPr>
            <p:ph type="ftr" sz="quarter" idx="11"/>
          </p:nvPr>
        </p:nvSpPr>
        <p:spPr/>
        <p:txBody>
          <a:bodyPr/>
          <a:lstStyle/>
          <a:p>
            <a:r>
              <a:rPr lang="en-US"/>
              <a:t>Northeast &amp; Mid-Atlantic CMS QIN-QIO (Regions 1 &amp; 2)</a:t>
            </a:r>
          </a:p>
        </p:txBody>
      </p:sp>
      <p:sp>
        <p:nvSpPr>
          <p:cNvPr id="7" name="Slide Number Placeholder 6">
            <a:extLst>
              <a:ext uri="{FF2B5EF4-FFF2-40B4-BE49-F238E27FC236}">
                <a16:creationId xmlns:a16="http://schemas.microsoft.com/office/drawing/2014/main" id="{C706D98D-076D-45E3-8FBB-EACFB9045349}"/>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104535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39542-CFCB-EB4B-1BE0-23A50F062EF6}"/>
              </a:ext>
            </a:extLst>
          </p:cNvPr>
          <p:cNvSpPr>
            <a:spLocks noGrp="1"/>
          </p:cNvSpPr>
          <p:nvPr>
            <p:ph type="title" orient="vert"/>
          </p:nvPr>
        </p:nvSpPr>
        <p:spPr>
          <a:xfrm>
            <a:off x="8724900" y="943897"/>
            <a:ext cx="2628900" cy="52330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E9BB9-E841-53E0-049D-39C01237A167}"/>
              </a:ext>
            </a:extLst>
          </p:cNvPr>
          <p:cNvSpPr>
            <a:spLocks noGrp="1"/>
          </p:cNvSpPr>
          <p:nvPr>
            <p:ph type="body" orient="vert" idx="1"/>
          </p:nvPr>
        </p:nvSpPr>
        <p:spPr>
          <a:xfrm>
            <a:off x="838200" y="943897"/>
            <a:ext cx="7734300" cy="5233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77396-2D99-BD24-D951-2A5BBA65271E}"/>
              </a:ext>
            </a:extLst>
          </p:cNvPr>
          <p:cNvSpPr>
            <a:spLocks noGrp="1"/>
          </p:cNvSpPr>
          <p:nvPr>
            <p:ph type="dt" sz="half" idx="10"/>
          </p:nvPr>
        </p:nvSpPr>
        <p:spPr/>
        <p:txBody>
          <a:bodyPr/>
          <a:lstStyle/>
          <a:p>
            <a:fld id="{09E0031F-2A0E-D94E-A485-7CE50E5B449F}" type="datetime1">
              <a:rPr lang="en-US" smtClean="0"/>
              <a:t>6/11/2026</a:t>
            </a:fld>
            <a:endParaRPr lang="en-US"/>
          </a:p>
        </p:txBody>
      </p:sp>
      <p:sp>
        <p:nvSpPr>
          <p:cNvPr id="5" name="Footer Placeholder 4">
            <a:extLst>
              <a:ext uri="{FF2B5EF4-FFF2-40B4-BE49-F238E27FC236}">
                <a16:creationId xmlns:a16="http://schemas.microsoft.com/office/drawing/2014/main" id="{946830A7-C04D-95EF-F7C8-F5FD8E8BE839}"/>
              </a:ext>
            </a:extLst>
          </p:cNvPr>
          <p:cNvSpPr>
            <a:spLocks noGrp="1"/>
          </p:cNvSpPr>
          <p:nvPr>
            <p:ph type="ftr" sz="quarter" idx="11"/>
          </p:nvPr>
        </p:nvSpPr>
        <p:spPr/>
        <p:txBody>
          <a:bodyPr/>
          <a:lstStyle/>
          <a:p>
            <a:r>
              <a:rPr lang="en-US"/>
              <a:t>Northeast &amp; Mid-Atlantic CMS QIN-QIO (Regions 1 &amp; 2)</a:t>
            </a:r>
          </a:p>
        </p:txBody>
      </p:sp>
      <p:sp>
        <p:nvSpPr>
          <p:cNvPr id="6" name="Slide Number Placeholder 5">
            <a:extLst>
              <a:ext uri="{FF2B5EF4-FFF2-40B4-BE49-F238E27FC236}">
                <a16:creationId xmlns:a16="http://schemas.microsoft.com/office/drawing/2014/main" id="{57C7E3FD-EE4A-5EF5-2AEC-FD67DD7D814F}"/>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1513029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FCC2-8ED7-DFAB-DA25-05C8DFB8B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40EAB1-F750-FE26-F56D-1136C9163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58CBC-C0D2-F196-679E-36802BF5C4BF}"/>
              </a:ext>
            </a:extLst>
          </p:cNvPr>
          <p:cNvSpPr>
            <a:spLocks noGrp="1"/>
          </p:cNvSpPr>
          <p:nvPr>
            <p:ph type="dt" sz="half" idx="10"/>
          </p:nvPr>
        </p:nvSpPr>
        <p:spPr/>
        <p:txBody>
          <a:bodyPr/>
          <a:lstStyle/>
          <a:p>
            <a:fld id="{8A7BB92B-16F3-014A-9EBA-4B7B08014C26}" type="datetime1">
              <a:rPr lang="en-US" smtClean="0"/>
              <a:t>6/11/2026</a:t>
            </a:fld>
            <a:endParaRPr lang="en-US"/>
          </a:p>
        </p:txBody>
      </p:sp>
      <p:sp>
        <p:nvSpPr>
          <p:cNvPr id="5" name="Footer Placeholder 4">
            <a:extLst>
              <a:ext uri="{FF2B5EF4-FFF2-40B4-BE49-F238E27FC236}">
                <a16:creationId xmlns:a16="http://schemas.microsoft.com/office/drawing/2014/main" id="{ADB4B854-0612-9C03-78B6-4C1542D65EAD}"/>
              </a:ext>
            </a:extLst>
          </p:cNvPr>
          <p:cNvSpPr>
            <a:spLocks noGrp="1"/>
          </p:cNvSpPr>
          <p:nvPr>
            <p:ph type="ftr" sz="quarter" idx="11"/>
          </p:nvPr>
        </p:nvSpPr>
        <p:spPr/>
        <p:txBody>
          <a:bodyPr/>
          <a:lstStyle/>
          <a:p>
            <a:r>
              <a:rPr lang="en-US"/>
              <a:t>Northeast &amp; Mid-Atlantic CMS QIN-QIO (Regions 1 &amp; 2)</a:t>
            </a:r>
          </a:p>
        </p:txBody>
      </p:sp>
      <p:sp>
        <p:nvSpPr>
          <p:cNvPr id="6" name="Slide Number Placeholder 5">
            <a:extLst>
              <a:ext uri="{FF2B5EF4-FFF2-40B4-BE49-F238E27FC236}">
                <a16:creationId xmlns:a16="http://schemas.microsoft.com/office/drawing/2014/main" id="{03560F73-D64B-AA4E-99F1-25E263AB2684}"/>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3483925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12192000" cy="431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p>
        </p:txBody>
      </p:sp>
      <p:sp>
        <p:nvSpPr>
          <p:cNvPr id="8" name="Footer Placeholder 1">
            <a:extLst>
              <a:ext uri="{FF2B5EF4-FFF2-40B4-BE49-F238E27FC236}">
                <a16:creationId xmlns:a16="http://schemas.microsoft.com/office/drawing/2014/main" id="{5755828A-4C15-F84B-9437-A8EF91C69C8D}"/>
              </a:ext>
            </a:extLst>
          </p:cNvPr>
          <p:cNvSpPr txBox="1">
            <a:spLocks/>
          </p:cNvSpPr>
          <p:nvPr userDrawn="1"/>
        </p:nvSpPr>
        <p:spPr>
          <a:xfrm>
            <a:off x="1858519" y="6288160"/>
            <a:ext cx="3945515" cy="243840"/>
          </a:xfrm>
          <a:prstGeom prst="rect">
            <a:avLst/>
          </a:prstGeom>
        </p:spPr>
        <p:txBody>
          <a:bodyPr wrap="none" lIns="0" anchor="ctr"/>
          <a:lstStyle>
            <a:defPPr>
              <a:defRPr lang="en-US"/>
            </a:defPPr>
            <a:lvl1pPr marL="0" algn="l" defTabSz="457200" rtl="0" eaLnBrk="1" latinLnBrk="0" hangingPunct="1">
              <a:defRPr lang="en-US" sz="1200" b="0" i="0" u="none" strike="noStrike" kern="1200" smtClean="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Enterprise Preparedness &amp; Emergency Operations</a:t>
            </a:r>
            <a:endParaRPr lang="en-US">
              <a:cs typeface="Arial"/>
            </a:endParaRPr>
          </a:p>
        </p:txBody>
      </p:sp>
    </p:spTree>
    <p:extLst>
      <p:ext uri="{BB962C8B-B14F-4D97-AF65-F5344CB8AC3E}">
        <p14:creationId xmlns:p14="http://schemas.microsoft.com/office/powerpoint/2010/main" val="2079074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7"/>
            <a:ext cx="10515600" cy="43234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74EC3810-B220-0E43-90BE-1EED7A66762D}"/>
              </a:ext>
            </a:extLst>
          </p:cNvPr>
          <p:cNvSpPr txBox="1"/>
          <p:nvPr/>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p>
        </p:txBody>
      </p:sp>
      <p:sp>
        <p:nvSpPr>
          <p:cNvPr id="7" name="Footer Placeholder 1">
            <a:extLst>
              <a:ext uri="{FF2B5EF4-FFF2-40B4-BE49-F238E27FC236}">
                <a16:creationId xmlns:a16="http://schemas.microsoft.com/office/drawing/2014/main" id="{B4A4008F-4FA1-1545-BD25-FE88F2604C3C}"/>
              </a:ext>
            </a:extLst>
          </p:cNvPr>
          <p:cNvSpPr txBox="1">
            <a:spLocks/>
          </p:cNvSpPr>
          <p:nvPr userDrawn="1"/>
        </p:nvSpPr>
        <p:spPr>
          <a:xfrm>
            <a:off x="1858519" y="6288160"/>
            <a:ext cx="3945515" cy="243840"/>
          </a:xfrm>
          <a:prstGeom prst="rect">
            <a:avLst/>
          </a:prstGeom>
        </p:spPr>
        <p:txBody>
          <a:bodyPr wrap="none" lIns="0" anchor="ctr"/>
          <a:lstStyle>
            <a:defPPr>
              <a:defRPr lang="en-US"/>
            </a:defPPr>
            <a:lvl1pPr marL="0" algn="l" defTabSz="457200" rtl="0" eaLnBrk="1" latinLnBrk="0" hangingPunct="1">
              <a:defRPr lang="en-US" sz="1200" b="0" i="0" u="none" strike="noStrike" kern="1200" smtClean="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0">
                <a:solidFill>
                  <a:schemeClr val="tx1"/>
                </a:solidFill>
                <a:latin typeface="Arial" panose="020B0604020202020204" pitchFamily="34" charset="0"/>
                <a:cs typeface="Arial" panose="020B0604020202020204" pitchFamily="34" charset="0"/>
              </a:rPr>
              <a:t>Enterprise</a:t>
            </a:r>
            <a:r>
              <a:rPr lang="en-US"/>
              <a:t> Preparedness &amp; Emergency Operations</a:t>
            </a:r>
            <a:endParaRPr lang="en-US">
              <a:cs typeface="Arial"/>
            </a:endParaRPr>
          </a:p>
        </p:txBody>
      </p:sp>
    </p:spTree>
    <p:extLst>
      <p:ext uri="{BB962C8B-B14F-4D97-AF65-F5344CB8AC3E}">
        <p14:creationId xmlns:p14="http://schemas.microsoft.com/office/powerpoint/2010/main" val="287553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4618-BC29-BB86-60DC-1CEF8DC4C4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2B075F-3D44-85BE-D49B-E32141BEE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39009-3088-243D-5916-00F35005E6D8}"/>
              </a:ext>
            </a:extLst>
          </p:cNvPr>
          <p:cNvSpPr>
            <a:spLocks noGrp="1"/>
          </p:cNvSpPr>
          <p:nvPr>
            <p:ph type="dt" sz="half" idx="10"/>
          </p:nvPr>
        </p:nvSpPr>
        <p:spPr/>
        <p:txBody>
          <a:bodyPr/>
          <a:lstStyle>
            <a:lvl1pPr>
              <a:defRPr>
                <a:solidFill>
                  <a:schemeClr val="tx1"/>
                </a:solidFill>
              </a:defRPr>
            </a:lvl1pPr>
          </a:lstStyle>
          <a:p>
            <a:fld id="{6CD37D43-BEAC-4B46-8548-C9D27D402292}" type="datetime1">
              <a:rPr lang="en-US" smtClean="0"/>
              <a:t>6/11/2026</a:t>
            </a:fld>
            <a:endParaRPr lang="en-US"/>
          </a:p>
        </p:txBody>
      </p:sp>
      <p:sp>
        <p:nvSpPr>
          <p:cNvPr id="5" name="Footer Placeholder 4">
            <a:extLst>
              <a:ext uri="{FF2B5EF4-FFF2-40B4-BE49-F238E27FC236}">
                <a16:creationId xmlns:a16="http://schemas.microsoft.com/office/drawing/2014/main" id="{276D2A2D-07C9-767C-3316-2B029BDD4C9C}"/>
              </a:ext>
            </a:extLst>
          </p:cNvPr>
          <p:cNvSpPr>
            <a:spLocks noGrp="1"/>
          </p:cNvSpPr>
          <p:nvPr>
            <p:ph type="ftr" sz="quarter" idx="11"/>
          </p:nvPr>
        </p:nvSpPr>
        <p:spPr/>
        <p:txBody>
          <a:bodyPr/>
          <a:lstStyle>
            <a:lvl1pPr>
              <a:defRPr>
                <a:solidFill>
                  <a:schemeClr val="tx1"/>
                </a:solidFill>
              </a:defRPr>
            </a:lvl1pPr>
          </a:lstStyle>
          <a:p>
            <a:r>
              <a:rPr lang="en-US"/>
              <a:t>Mid-Atlantic CMS QIN-QIO (Region 2)</a:t>
            </a:r>
          </a:p>
        </p:txBody>
      </p:sp>
      <p:sp>
        <p:nvSpPr>
          <p:cNvPr id="6" name="Slide Number Placeholder 5">
            <a:extLst>
              <a:ext uri="{FF2B5EF4-FFF2-40B4-BE49-F238E27FC236}">
                <a16:creationId xmlns:a16="http://schemas.microsoft.com/office/drawing/2014/main" id="{A27A8CCC-B4E6-916F-562D-EEAF8000F70B}"/>
              </a:ext>
            </a:extLst>
          </p:cNvPr>
          <p:cNvSpPr>
            <a:spLocks noGrp="1"/>
          </p:cNvSpPr>
          <p:nvPr>
            <p:ph type="sldNum" sz="quarter" idx="12"/>
          </p:nvPr>
        </p:nvSpPr>
        <p:spPr/>
        <p:txBody>
          <a:bodyPr/>
          <a:lstStyle>
            <a:lvl1pPr>
              <a:defRPr>
                <a:solidFill>
                  <a:schemeClr val="tx1"/>
                </a:solidFill>
              </a:defRPr>
            </a:lvl1pPr>
          </a:lstStyle>
          <a:p>
            <a:fld id="{85116EE9-A166-4A24-AE56-6ED63628246E}" type="slidenum">
              <a:rPr lang="en-US" smtClean="0"/>
              <a:pPr/>
              <a:t>‹#›</a:t>
            </a:fld>
            <a:endParaRPr lang="en-US"/>
          </a:p>
        </p:txBody>
      </p:sp>
    </p:spTree>
    <p:extLst>
      <p:ext uri="{BB962C8B-B14F-4D97-AF65-F5344CB8AC3E}">
        <p14:creationId xmlns:p14="http://schemas.microsoft.com/office/powerpoint/2010/main" val="1162124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A black and blue background with a blue and black line&#10;&#10;AI-generated content may be incorrect.">
            <a:extLst>
              <a:ext uri="{FF2B5EF4-FFF2-40B4-BE49-F238E27FC236}">
                <a16:creationId xmlns:a16="http://schemas.microsoft.com/office/drawing/2014/main" id="{B6288B83-79C3-F660-48F3-9AF0384463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49"/>
            <a:ext cx="12192000" cy="6865150"/>
          </a:xfrm>
          <a:prstGeom prst="rect">
            <a:avLst/>
          </a:prstGeom>
        </p:spPr>
      </p:pic>
      <p:sp>
        <p:nvSpPr>
          <p:cNvPr id="2" name="Title 1">
            <a:extLst>
              <a:ext uri="{FF2B5EF4-FFF2-40B4-BE49-F238E27FC236}">
                <a16:creationId xmlns:a16="http://schemas.microsoft.com/office/drawing/2014/main" id="{251A4727-5F01-D25B-CAF8-A86B23C88082}"/>
              </a:ext>
            </a:extLst>
          </p:cNvPr>
          <p:cNvSpPr>
            <a:spLocks noGrp="1"/>
          </p:cNvSpPr>
          <p:nvPr>
            <p:ph type="title"/>
          </p:nvPr>
        </p:nvSpPr>
        <p:spPr>
          <a:xfrm>
            <a:off x="831850" y="2348121"/>
            <a:ext cx="6031066" cy="17991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BEFF718-160C-4BB7-D9AF-F064EB1CD4E6}"/>
              </a:ext>
            </a:extLst>
          </p:cNvPr>
          <p:cNvSpPr>
            <a:spLocks noGrp="1"/>
          </p:cNvSpPr>
          <p:nvPr>
            <p:ph type="body" idx="1"/>
          </p:nvPr>
        </p:nvSpPr>
        <p:spPr>
          <a:xfrm>
            <a:off x="831850" y="4365523"/>
            <a:ext cx="10515600" cy="1724128"/>
          </a:xfrm>
        </p:spPr>
        <p:txBody>
          <a:bodyPr/>
          <a:lstStyle>
            <a:lvl1pPr marL="0" indent="0">
              <a:buNone/>
              <a:defRPr sz="2400">
                <a:solidFill>
                  <a:srgbClr val="0076C0"/>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9ADF08-2F79-5547-A234-259E8C436A55}"/>
              </a:ext>
            </a:extLst>
          </p:cNvPr>
          <p:cNvSpPr>
            <a:spLocks noGrp="1"/>
          </p:cNvSpPr>
          <p:nvPr>
            <p:ph type="dt" sz="half" idx="10"/>
          </p:nvPr>
        </p:nvSpPr>
        <p:spPr/>
        <p:txBody>
          <a:bodyPr/>
          <a:lstStyle/>
          <a:p>
            <a:fld id="{B19DAA35-2433-C840-A244-1EC95DA2F86D}" type="datetime1">
              <a:rPr lang="en-US" smtClean="0"/>
              <a:t>6/11/2026</a:t>
            </a:fld>
            <a:endParaRPr lang="en-US"/>
          </a:p>
        </p:txBody>
      </p:sp>
      <p:sp>
        <p:nvSpPr>
          <p:cNvPr id="5" name="Footer Placeholder 4">
            <a:extLst>
              <a:ext uri="{FF2B5EF4-FFF2-40B4-BE49-F238E27FC236}">
                <a16:creationId xmlns:a16="http://schemas.microsoft.com/office/drawing/2014/main" id="{42747AF7-5466-8333-C890-211BA1BB44FD}"/>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100EE6D2-51A0-FC39-FE2C-8632D91DFA3E}"/>
              </a:ext>
            </a:extLst>
          </p:cNvPr>
          <p:cNvSpPr>
            <a:spLocks noGrp="1"/>
          </p:cNvSpPr>
          <p:nvPr>
            <p:ph type="sldNum" sz="quarter" idx="12"/>
          </p:nvPr>
        </p:nvSpPr>
        <p:spPr/>
        <p:txBody>
          <a:bodyPr/>
          <a:lstStyle/>
          <a:p>
            <a:fld id="{85116EE9-A166-4A24-AE56-6ED63628246E}" type="slidenum">
              <a:rPr lang="en-US" smtClean="0"/>
              <a:t>‹#›</a:t>
            </a:fld>
            <a:endParaRPr lang="en-US"/>
          </a:p>
        </p:txBody>
      </p:sp>
      <p:pic>
        <p:nvPicPr>
          <p:cNvPr id="7" name="Picture 6" descr="Mid-Atlantic CMS QIN-QIO (Region 2) Logo">
            <a:extLst>
              <a:ext uri="{FF2B5EF4-FFF2-40B4-BE49-F238E27FC236}">
                <a16:creationId xmlns:a16="http://schemas.microsoft.com/office/drawing/2014/main" id="{7D9A0A25-CA49-543C-3B42-EFD50349851D}"/>
              </a:ext>
              <a:ext uri="{C183D7F6-B498-43B3-948B-1728B52AA6E4}">
                <adec:decorative xmlns:adec="http://schemas.microsoft.com/office/drawing/2017/decorative" val="0"/>
              </a:ext>
            </a:extLst>
          </p:cNvPr>
          <p:cNvPicPr/>
          <p:nvPr userDrawn="1"/>
        </p:nvPicPr>
        <p:blipFill>
          <a:blip r:embed="rId3">
            <a:extLst>
              <a:ext uri="{28A0092B-C50C-407E-A947-70E740481C1C}">
                <a14:useLocalDpi xmlns:a14="http://schemas.microsoft.com/office/drawing/2010/main" val="0"/>
              </a:ext>
            </a:extLst>
          </a:blip>
          <a:srcRect/>
          <a:stretch/>
        </p:blipFill>
        <p:spPr>
          <a:xfrm>
            <a:off x="408769" y="180686"/>
            <a:ext cx="2376716" cy="880616"/>
          </a:xfrm>
          <a:prstGeom prst="rect">
            <a:avLst/>
          </a:prstGeom>
        </p:spPr>
      </p:pic>
    </p:spTree>
    <p:extLst>
      <p:ext uri="{BB962C8B-B14F-4D97-AF65-F5344CB8AC3E}">
        <p14:creationId xmlns:p14="http://schemas.microsoft.com/office/powerpoint/2010/main" val="2235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3E9F-FCAE-6D37-EDA1-170E7B9C7A3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DEEE222-CAA3-9337-6EBE-0F56931A3AF5}"/>
              </a:ext>
            </a:extLst>
          </p:cNvPr>
          <p:cNvSpPr>
            <a:spLocks noGrp="1"/>
          </p:cNvSpPr>
          <p:nvPr>
            <p:ph sz="half" idx="1"/>
          </p:nvPr>
        </p:nvSpPr>
        <p:spPr>
          <a:xfrm>
            <a:off x="838200" y="1413164"/>
            <a:ext cx="5181600" cy="4763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F5C1BB4-69CF-10DB-9899-CFC7CAA44131}"/>
              </a:ext>
            </a:extLst>
          </p:cNvPr>
          <p:cNvSpPr>
            <a:spLocks noGrp="1"/>
          </p:cNvSpPr>
          <p:nvPr>
            <p:ph sz="half" idx="2"/>
          </p:nvPr>
        </p:nvSpPr>
        <p:spPr>
          <a:xfrm>
            <a:off x="6172200" y="1413164"/>
            <a:ext cx="5181600" cy="476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F63EFF-3336-E62C-999D-C70BD1AC3B60}"/>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CB1B2E6A-67EA-7848-FE03-79078D30D74B}"/>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D64CF690-D5BC-003D-AFB5-F8B437A085F8}"/>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92861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91D6-4B2B-BC3D-BB28-7B9F89D2F1F7}"/>
              </a:ext>
            </a:extLst>
          </p:cNvPr>
          <p:cNvSpPr>
            <a:spLocks noGrp="1"/>
          </p:cNvSpPr>
          <p:nvPr>
            <p:ph type="title"/>
          </p:nvPr>
        </p:nvSpPr>
        <p:spPr>
          <a:xfrm>
            <a:off x="839788" y="766360"/>
            <a:ext cx="10515600" cy="82391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D601C1F-AA30-4167-A56B-DD1C6916E91E}"/>
              </a:ext>
            </a:extLst>
          </p:cNvPr>
          <p:cNvSpPr>
            <a:spLocks noGrp="1"/>
          </p:cNvSpPr>
          <p:nvPr>
            <p:ph type="body" idx="1"/>
          </p:nvPr>
        </p:nvSpPr>
        <p:spPr>
          <a:xfrm>
            <a:off x="839788" y="1876558"/>
            <a:ext cx="5157787" cy="557525"/>
          </a:xfrm>
        </p:spPr>
        <p:txBody>
          <a:bodyPr anchor="b"/>
          <a:lstStyle>
            <a:lvl1pPr marL="0" indent="0">
              <a:buNone/>
              <a:defRPr sz="2400" b="1">
                <a:solidFill>
                  <a:srgbClr val="0076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03527-40FE-91A7-CDE4-646853A9E029}"/>
              </a:ext>
            </a:extLst>
          </p:cNvPr>
          <p:cNvSpPr>
            <a:spLocks noGrp="1"/>
          </p:cNvSpPr>
          <p:nvPr>
            <p:ph sz="half" idx="2"/>
          </p:nvPr>
        </p:nvSpPr>
        <p:spPr>
          <a:xfrm>
            <a:off x="839788" y="2536723"/>
            <a:ext cx="5157787" cy="35909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413B85A-40D5-9143-8259-E0DF50C0E09C}"/>
              </a:ext>
            </a:extLst>
          </p:cNvPr>
          <p:cNvSpPr>
            <a:spLocks noGrp="1"/>
          </p:cNvSpPr>
          <p:nvPr>
            <p:ph type="body" sz="quarter" idx="3"/>
          </p:nvPr>
        </p:nvSpPr>
        <p:spPr>
          <a:xfrm>
            <a:off x="6172200" y="1876558"/>
            <a:ext cx="5183188" cy="557525"/>
          </a:xfrm>
        </p:spPr>
        <p:txBody>
          <a:bodyPr anchor="b"/>
          <a:lstStyle>
            <a:lvl1pPr marL="0" indent="0">
              <a:buNone/>
              <a:defRPr sz="2400" b="1">
                <a:solidFill>
                  <a:srgbClr val="0076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83A1C5-F596-EFE1-8D93-959C5C0B3082}"/>
              </a:ext>
            </a:extLst>
          </p:cNvPr>
          <p:cNvSpPr>
            <a:spLocks noGrp="1"/>
          </p:cNvSpPr>
          <p:nvPr>
            <p:ph sz="quarter" idx="4"/>
          </p:nvPr>
        </p:nvSpPr>
        <p:spPr>
          <a:xfrm>
            <a:off x="6172200" y="2536723"/>
            <a:ext cx="5183188" cy="3590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8C0FF8-3043-B784-EC22-651059ED6F85}"/>
              </a:ext>
            </a:extLst>
          </p:cNvPr>
          <p:cNvSpPr>
            <a:spLocks noGrp="1"/>
          </p:cNvSpPr>
          <p:nvPr>
            <p:ph type="dt" sz="half" idx="10"/>
          </p:nvPr>
        </p:nvSpPr>
        <p:spPr/>
        <p:txBody>
          <a:bodyPr/>
          <a:lstStyle/>
          <a:p>
            <a:fld id="{1B8AAC63-6E22-EE42-A0DA-82BFFC6329CC}" type="datetime1">
              <a:rPr lang="en-US" smtClean="0"/>
              <a:t>6/11/2026</a:t>
            </a:fld>
            <a:endParaRPr lang="en-US"/>
          </a:p>
        </p:txBody>
      </p:sp>
      <p:sp>
        <p:nvSpPr>
          <p:cNvPr id="8" name="Footer Placeholder 7">
            <a:extLst>
              <a:ext uri="{FF2B5EF4-FFF2-40B4-BE49-F238E27FC236}">
                <a16:creationId xmlns:a16="http://schemas.microsoft.com/office/drawing/2014/main" id="{84F21B53-AED0-8F7F-087D-68A7FC3C04C0}"/>
              </a:ext>
            </a:extLst>
          </p:cNvPr>
          <p:cNvSpPr>
            <a:spLocks noGrp="1"/>
          </p:cNvSpPr>
          <p:nvPr>
            <p:ph type="ftr" sz="quarter" idx="11"/>
          </p:nvPr>
        </p:nvSpPr>
        <p:spPr/>
        <p:txBody>
          <a:bodyPr/>
          <a:lstStyle/>
          <a:p>
            <a:r>
              <a:rPr lang="en-US"/>
              <a:t>Mid-Atlantic CMS QIN-QIO (Region 2)</a:t>
            </a:r>
          </a:p>
        </p:txBody>
      </p:sp>
      <p:sp>
        <p:nvSpPr>
          <p:cNvPr id="9" name="Slide Number Placeholder 8">
            <a:extLst>
              <a:ext uri="{FF2B5EF4-FFF2-40B4-BE49-F238E27FC236}">
                <a16:creationId xmlns:a16="http://schemas.microsoft.com/office/drawing/2014/main" id="{72C7652F-328A-5686-D283-0E1983CC7316}"/>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400356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ECF5-8D82-96D7-7D69-B650F08B35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1A098-927C-0609-F89B-8977A8DCDDA2}"/>
              </a:ext>
            </a:extLst>
          </p:cNvPr>
          <p:cNvSpPr>
            <a:spLocks noGrp="1"/>
          </p:cNvSpPr>
          <p:nvPr>
            <p:ph type="dt" sz="half" idx="10"/>
          </p:nvPr>
        </p:nvSpPr>
        <p:spPr/>
        <p:txBody>
          <a:bodyPr/>
          <a:lstStyle/>
          <a:p>
            <a:fld id="{4EEACFA1-BBFD-7D46-90B2-921955F684E4}" type="datetime1">
              <a:rPr lang="en-US" smtClean="0"/>
              <a:t>6/11/2026</a:t>
            </a:fld>
            <a:endParaRPr lang="en-US"/>
          </a:p>
        </p:txBody>
      </p:sp>
      <p:sp>
        <p:nvSpPr>
          <p:cNvPr id="4" name="Footer Placeholder 3">
            <a:extLst>
              <a:ext uri="{FF2B5EF4-FFF2-40B4-BE49-F238E27FC236}">
                <a16:creationId xmlns:a16="http://schemas.microsoft.com/office/drawing/2014/main" id="{0C6A20C6-88AA-4F87-EBA3-7949049217B2}"/>
              </a:ext>
            </a:extLst>
          </p:cNvPr>
          <p:cNvSpPr>
            <a:spLocks noGrp="1"/>
          </p:cNvSpPr>
          <p:nvPr>
            <p:ph type="ftr" sz="quarter" idx="11"/>
          </p:nvPr>
        </p:nvSpPr>
        <p:spPr/>
        <p:txBody>
          <a:bodyPr/>
          <a:lstStyle/>
          <a:p>
            <a:r>
              <a:rPr lang="en-US"/>
              <a:t>Mid-Atlantic CMS QIN-QIO (Region 2)</a:t>
            </a:r>
          </a:p>
        </p:txBody>
      </p:sp>
      <p:sp>
        <p:nvSpPr>
          <p:cNvPr id="5" name="Slide Number Placeholder 4">
            <a:extLst>
              <a:ext uri="{FF2B5EF4-FFF2-40B4-BE49-F238E27FC236}">
                <a16:creationId xmlns:a16="http://schemas.microsoft.com/office/drawing/2014/main" id="{3DAE2127-ED5F-0486-0AF7-A14E48B16249}"/>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158618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DD596-A63C-DE41-F35B-08A7D1D1260C}"/>
              </a:ext>
            </a:extLst>
          </p:cNvPr>
          <p:cNvSpPr>
            <a:spLocks noGrp="1"/>
          </p:cNvSpPr>
          <p:nvPr>
            <p:ph type="dt" sz="half" idx="10"/>
          </p:nvPr>
        </p:nvSpPr>
        <p:spPr/>
        <p:txBody>
          <a:bodyPr/>
          <a:lstStyle/>
          <a:p>
            <a:fld id="{75458C54-D967-CE4F-8DA2-7D4A7920E08E}" type="datetime1">
              <a:rPr lang="en-US" smtClean="0"/>
              <a:t>6/11/2026</a:t>
            </a:fld>
            <a:endParaRPr lang="en-US"/>
          </a:p>
        </p:txBody>
      </p:sp>
      <p:sp>
        <p:nvSpPr>
          <p:cNvPr id="3" name="Footer Placeholder 2">
            <a:extLst>
              <a:ext uri="{FF2B5EF4-FFF2-40B4-BE49-F238E27FC236}">
                <a16:creationId xmlns:a16="http://schemas.microsoft.com/office/drawing/2014/main" id="{9AD54BE7-B593-C9CA-5774-BD0FF651CD5F}"/>
              </a:ext>
            </a:extLst>
          </p:cNvPr>
          <p:cNvSpPr>
            <a:spLocks noGrp="1"/>
          </p:cNvSpPr>
          <p:nvPr>
            <p:ph type="ftr" sz="quarter" idx="11"/>
          </p:nvPr>
        </p:nvSpPr>
        <p:spPr/>
        <p:txBody>
          <a:bodyPr/>
          <a:lstStyle/>
          <a:p>
            <a:r>
              <a:rPr lang="en-US"/>
              <a:t>Mid-Atlantic CMS QIN-QIO (Region 2)</a:t>
            </a:r>
          </a:p>
        </p:txBody>
      </p:sp>
      <p:sp>
        <p:nvSpPr>
          <p:cNvPr id="4" name="Slide Number Placeholder 3">
            <a:extLst>
              <a:ext uri="{FF2B5EF4-FFF2-40B4-BE49-F238E27FC236}">
                <a16:creationId xmlns:a16="http://schemas.microsoft.com/office/drawing/2014/main" id="{8641D770-42F6-A6CA-5CAD-D6FA1DF1F065}"/>
              </a:ext>
            </a:extLst>
          </p:cNvPr>
          <p:cNvSpPr>
            <a:spLocks noGrp="1"/>
          </p:cNvSpPr>
          <p:nvPr>
            <p:ph type="sldNum" sz="quarter" idx="12"/>
          </p:nvPr>
        </p:nvSpPr>
        <p:spPr/>
        <p:txBody>
          <a:bodyPr/>
          <a:lstStyle/>
          <a:p>
            <a:fld id="{85116EE9-A166-4A24-AE56-6ED63628246E}" type="slidenum">
              <a:rPr lang="en-US" smtClean="0"/>
              <a:t>‹#›</a:t>
            </a:fld>
            <a:endParaRPr lang="en-US"/>
          </a:p>
        </p:txBody>
      </p:sp>
    </p:spTree>
    <p:extLst>
      <p:ext uri="{BB962C8B-B14F-4D97-AF65-F5344CB8AC3E}">
        <p14:creationId xmlns:p14="http://schemas.microsoft.com/office/powerpoint/2010/main" val="309531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Contact Us">
    <p:spTree>
      <p:nvGrpSpPr>
        <p:cNvPr id="1" name=""/>
        <p:cNvGrpSpPr/>
        <p:nvPr/>
      </p:nvGrpSpPr>
      <p:grpSpPr>
        <a:xfrm>
          <a:off x="0" y="0"/>
          <a:ext cx="0" cy="0"/>
          <a:chOff x="0" y="0"/>
          <a:chExt cx="0" cy="0"/>
        </a:xfrm>
      </p:grpSpPr>
      <p:pic>
        <p:nvPicPr>
          <p:cNvPr id="6" name="Picture 5" descr="A black and blue rectangle&#10;&#10;AI-generated content may be incorrect.">
            <a:extLst>
              <a:ext uri="{FF2B5EF4-FFF2-40B4-BE49-F238E27FC236}">
                <a16:creationId xmlns:a16="http://schemas.microsoft.com/office/drawing/2014/main" id="{DF39D179-DAEE-0773-2B0B-7F2305CEC1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76"/>
            <a:ext cx="12192000" cy="6865150"/>
          </a:xfrm>
          <a:prstGeom prst="rect">
            <a:avLst/>
          </a:prstGeom>
        </p:spPr>
      </p:pic>
    </p:spTree>
    <p:extLst>
      <p:ext uri="{BB962C8B-B14F-4D97-AF65-F5344CB8AC3E}">
        <p14:creationId xmlns:p14="http://schemas.microsoft.com/office/powerpoint/2010/main" val="163153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022BA-CAB7-430C-962D-FCDA41C5E7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6858000"/>
          </a:xfrm>
          <a:prstGeom prst="rect">
            <a:avLst/>
          </a:prstGeom>
          <a:gradFill>
            <a:gsLst>
              <a:gs pos="66000">
                <a:schemeClr val="bg1"/>
              </a:gs>
              <a:gs pos="80000">
                <a:srgbClr val="FFFFF7"/>
              </a:gs>
              <a:gs pos="99000">
                <a:srgbClr val="ECEAEC"/>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9" name="Picture 8" descr="A black and blue background&#10;&#10;AI-generated content may be incorrect.">
            <a:extLst>
              <a:ext uri="{FF2B5EF4-FFF2-40B4-BE49-F238E27FC236}">
                <a16:creationId xmlns:a16="http://schemas.microsoft.com/office/drawing/2014/main" id="{320C8F9D-00DD-69C7-2AE0-2E6428ED71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348" y="-7150"/>
            <a:ext cx="11360148" cy="6396745"/>
          </a:xfrm>
          <a:prstGeom prst="rect">
            <a:avLst/>
          </a:prstGeom>
        </p:spPr>
      </p:pic>
      <p:sp>
        <p:nvSpPr>
          <p:cNvPr id="2" name="Title Placeholder 1">
            <a:extLst>
              <a:ext uri="{FF2B5EF4-FFF2-40B4-BE49-F238E27FC236}">
                <a16:creationId xmlns:a16="http://schemas.microsoft.com/office/drawing/2014/main" id="{65B8B4BF-D34D-8103-365D-4A13B675FFFB}"/>
              </a:ext>
            </a:extLst>
          </p:cNvPr>
          <p:cNvSpPr>
            <a:spLocks noGrp="1"/>
          </p:cNvSpPr>
          <p:nvPr>
            <p:ph type="title"/>
          </p:nvPr>
        </p:nvSpPr>
        <p:spPr>
          <a:xfrm>
            <a:off x="838199" y="787911"/>
            <a:ext cx="7902039" cy="7036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8DEC3F-B7C2-F4A9-6325-E8C2E63DB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4C25C2-3CE6-7892-ED76-6495830BA28B}"/>
              </a:ext>
            </a:extLst>
          </p:cNvPr>
          <p:cNvSpPr>
            <a:spLocks noGrp="1"/>
          </p:cNvSpPr>
          <p:nvPr>
            <p:ph type="dt" sz="half" idx="2"/>
          </p:nvPr>
        </p:nvSpPr>
        <p:spPr>
          <a:xfrm>
            <a:off x="838200" y="6356350"/>
            <a:ext cx="1690511" cy="365125"/>
          </a:xfrm>
          <a:prstGeom prst="rect">
            <a:avLst/>
          </a:prstGeom>
        </p:spPr>
        <p:txBody>
          <a:bodyPr vert="horz" lIns="91440" tIns="45720" rIns="91440" bIns="45720" rtlCol="0" anchor="ctr"/>
          <a:lstStyle>
            <a:lvl1pPr algn="l">
              <a:defRPr sz="1200">
                <a:solidFill>
                  <a:schemeClr val="tx2"/>
                </a:solidFill>
              </a:defRPr>
            </a:lvl1pPr>
          </a:lstStyle>
          <a:p>
            <a:fld id="{05BD2609-D814-DE41-9045-CDDDBF05AD6B}" type="datetime1">
              <a:rPr lang="en-US" smtClean="0"/>
              <a:t>6/11/2026</a:t>
            </a:fld>
            <a:endParaRPr lang="en-US" dirty="0"/>
          </a:p>
        </p:txBody>
      </p:sp>
      <p:sp>
        <p:nvSpPr>
          <p:cNvPr id="5" name="Footer Placeholder 4">
            <a:extLst>
              <a:ext uri="{FF2B5EF4-FFF2-40B4-BE49-F238E27FC236}">
                <a16:creationId xmlns:a16="http://schemas.microsoft.com/office/drawing/2014/main" id="{527D2D40-1EB4-396E-CA7C-A15C2E517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r>
              <a:rPr lang="en-US"/>
              <a:t>Mid-Atlantic CMS QIN-QIO (Region 2)</a:t>
            </a:r>
            <a:endParaRPr lang="en-US" dirty="0"/>
          </a:p>
        </p:txBody>
      </p:sp>
      <p:sp>
        <p:nvSpPr>
          <p:cNvPr id="6" name="Slide Number Placeholder 5">
            <a:extLst>
              <a:ext uri="{FF2B5EF4-FFF2-40B4-BE49-F238E27FC236}">
                <a16:creationId xmlns:a16="http://schemas.microsoft.com/office/drawing/2014/main" id="{D8FA216A-B037-7C73-3D89-F476EC57586B}"/>
              </a:ext>
            </a:extLst>
          </p:cNvPr>
          <p:cNvSpPr>
            <a:spLocks noGrp="1"/>
          </p:cNvSpPr>
          <p:nvPr>
            <p:ph type="sldNum" sz="quarter" idx="4"/>
          </p:nvPr>
        </p:nvSpPr>
        <p:spPr>
          <a:xfrm>
            <a:off x="9073444"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5116EE9-A166-4A24-AE56-6ED63628246E}" type="slidenum">
              <a:rPr lang="en-US" smtClean="0"/>
              <a:pPr/>
              <a:t>‹#›</a:t>
            </a:fld>
            <a:endParaRPr lang="en-US" dirty="0"/>
          </a:p>
        </p:txBody>
      </p:sp>
      <p:pic>
        <p:nvPicPr>
          <p:cNvPr id="10" name="Picture 9" descr="Mid-Atlantic CMS QIN-QIO (Region 2) Logo">
            <a:extLst>
              <a:ext uri="{FF2B5EF4-FFF2-40B4-BE49-F238E27FC236}">
                <a16:creationId xmlns:a16="http://schemas.microsoft.com/office/drawing/2014/main" id="{F44C28C4-954D-4263-C116-38FC2A8D3898}"/>
              </a:ext>
              <a:ext uri="{C183D7F6-B498-43B3-948B-1728B52AA6E4}">
                <adec:decorative xmlns:adec="http://schemas.microsoft.com/office/drawing/2017/decorative" val="0"/>
              </a:ext>
            </a:extLst>
          </p:cNvPr>
          <p:cNvPicPr/>
          <p:nvPr userDrawn="1"/>
        </p:nvPicPr>
        <p:blipFill>
          <a:blip r:embed="rId16">
            <a:extLst>
              <a:ext uri="{28A0092B-C50C-407E-A947-70E740481C1C}">
                <a14:useLocalDpi xmlns:a14="http://schemas.microsoft.com/office/drawing/2010/main" val="0"/>
              </a:ext>
            </a:extLst>
          </a:blip>
          <a:srcRect/>
          <a:stretch/>
        </p:blipFill>
        <p:spPr>
          <a:xfrm>
            <a:off x="9578437" y="136525"/>
            <a:ext cx="2376716" cy="880616"/>
          </a:xfrm>
          <a:prstGeom prst="rect">
            <a:avLst/>
          </a:prstGeom>
        </p:spPr>
      </p:pic>
    </p:spTree>
    <p:extLst>
      <p:ext uri="{BB962C8B-B14F-4D97-AF65-F5344CB8AC3E}">
        <p14:creationId xmlns:p14="http://schemas.microsoft.com/office/powerpoint/2010/main" val="73061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64" r:id="rId9"/>
    <p:sldLayoutId id="2147483656" r:id="rId10"/>
    <p:sldLayoutId id="2147483657" r:id="rId11"/>
    <p:sldLayoutId id="2147483659" r:id="rId12"/>
    <p:sldLayoutId id="2147483658" r:id="rId13"/>
  </p:sldLayoutIdLst>
  <p:hf hdr="0"/>
  <p:txStyles>
    <p:titleStyle>
      <a:lvl1pPr algn="l" defTabSz="914400" rtl="0" eaLnBrk="1" latinLnBrk="0" hangingPunct="1">
        <a:lnSpc>
          <a:spcPct val="90000"/>
        </a:lnSpc>
        <a:spcBef>
          <a:spcPct val="0"/>
        </a:spcBef>
        <a:buNone/>
        <a:defRPr sz="44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022BA-CAB7-430C-962D-FCDA41C5E70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6858000"/>
          </a:xfrm>
          <a:prstGeom prst="rect">
            <a:avLst/>
          </a:prstGeom>
          <a:gradFill>
            <a:gsLst>
              <a:gs pos="66000">
                <a:schemeClr val="bg1"/>
              </a:gs>
              <a:gs pos="80000">
                <a:srgbClr val="FFFFF7"/>
              </a:gs>
              <a:gs pos="99000">
                <a:srgbClr val="ECEAEC"/>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pic>
        <p:nvPicPr>
          <p:cNvPr id="9" name="Picture 8">
            <a:extLst>
              <a:ext uri="{FF2B5EF4-FFF2-40B4-BE49-F238E27FC236}">
                <a16:creationId xmlns:a16="http://schemas.microsoft.com/office/drawing/2014/main" id="{320C8F9D-00DD-69C7-2AE0-2E6428ED71C5}"/>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48" y="0"/>
            <a:ext cx="11360148" cy="6396745"/>
          </a:xfrm>
          <a:prstGeom prst="rect">
            <a:avLst/>
          </a:prstGeom>
        </p:spPr>
      </p:pic>
      <p:sp>
        <p:nvSpPr>
          <p:cNvPr id="2" name="Title Placeholder 1">
            <a:extLst>
              <a:ext uri="{FF2B5EF4-FFF2-40B4-BE49-F238E27FC236}">
                <a16:creationId xmlns:a16="http://schemas.microsoft.com/office/drawing/2014/main" id="{65B8B4BF-D34D-8103-365D-4A13B675FFFB}"/>
              </a:ext>
            </a:extLst>
          </p:cNvPr>
          <p:cNvSpPr>
            <a:spLocks noGrp="1"/>
          </p:cNvSpPr>
          <p:nvPr>
            <p:ph type="title"/>
          </p:nvPr>
        </p:nvSpPr>
        <p:spPr>
          <a:xfrm>
            <a:off x="838199" y="787911"/>
            <a:ext cx="7902039" cy="7036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8DEC3F-B7C2-F4A9-6325-E8C2E63DB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C25C2-3CE6-7892-ED76-6495830BA28B}"/>
              </a:ext>
            </a:extLst>
          </p:cNvPr>
          <p:cNvSpPr>
            <a:spLocks noGrp="1"/>
          </p:cNvSpPr>
          <p:nvPr>
            <p:ph type="dt" sz="half" idx="2"/>
          </p:nvPr>
        </p:nvSpPr>
        <p:spPr>
          <a:xfrm>
            <a:off x="838200" y="6356350"/>
            <a:ext cx="1690511" cy="365125"/>
          </a:xfrm>
          <a:prstGeom prst="rect">
            <a:avLst/>
          </a:prstGeom>
        </p:spPr>
        <p:txBody>
          <a:bodyPr vert="horz" lIns="91440" tIns="45720" rIns="91440" bIns="45720" rtlCol="0" anchor="ctr"/>
          <a:lstStyle>
            <a:lvl1pPr algn="l">
              <a:defRPr sz="1200">
                <a:solidFill>
                  <a:schemeClr val="tx2"/>
                </a:solidFill>
              </a:defRPr>
            </a:lvl1pPr>
          </a:lstStyle>
          <a:p>
            <a:fld id="{E4821C33-06C6-5844-BD1F-4F3D3D5A0DD0}" type="datetime1">
              <a:rPr lang="en-US" smtClean="0"/>
              <a:t>6/11/2026</a:t>
            </a:fld>
            <a:endParaRPr lang="en-US"/>
          </a:p>
        </p:txBody>
      </p:sp>
      <p:sp>
        <p:nvSpPr>
          <p:cNvPr id="5" name="Footer Placeholder 4">
            <a:extLst>
              <a:ext uri="{FF2B5EF4-FFF2-40B4-BE49-F238E27FC236}">
                <a16:creationId xmlns:a16="http://schemas.microsoft.com/office/drawing/2014/main" id="{527D2D40-1EB4-396E-CA7C-A15C2E517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r>
              <a:rPr lang="en-US"/>
              <a:t>Northeast &amp; Mid-Atlantic CMS QIN-QIO (Regions 1 &amp; 2)</a:t>
            </a:r>
          </a:p>
        </p:txBody>
      </p:sp>
      <p:sp>
        <p:nvSpPr>
          <p:cNvPr id="6" name="Slide Number Placeholder 5">
            <a:extLst>
              <a:ext uri="{FF2B5EF4-FFF2-40B4-BE49-F238E27FC236}">
                <a16:creationId xmlns:a16="http://schemas.microsoft.com/office/drawing/2014/main" id="{D8FA216A-B037-7C73-3D89-F476EC57586B}"/>
              </a:ext>
            </a:extLst>
          </p:cNvPr>
          <p:cNvSpPr>
            <a:spLocks noGrp="1"/>
          </p:cNvSpPr>
          <p:nvPr>
            <p:ph type="sldNum" sz="quarter" idx="4"/>
          </p:nvPr>
        </p:nvSpPr>
        <p:spPr>
          <a:xfrm>
            <a:off x="9073444"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85116EE9-A166-4A24-AE56-6ED63628246E}" type="slidenum">
              <a:rPr lang="en-US" smtClean="0"/>
              <a:pPr/>
              <a:t>‹#›</a:t>
            </a:fld>
            <a:endParaRPr lang="en-US"/>
          </a:p>
        </p:txBody>
      </p:sp>
      <p:pic>
        <p:nvPicPr>
          <p:cNvPr id="10" name="Picture 9" descr="Logo for the Northeast and Mid-Atlantic CMS QIN-QIO (Regions 1 &amp; 2) ">
            <a:extLst>
              <a:ext uri="{FF2B5EF4-FFF2-40B4-BE49-F238E27FC236}">
                <a16:creationId xmlns:a16="http://schemas.microsoft.com/office/drawing/2014/main" id="{F44C28C4-954D-4263-C116-38FC2A8D3898}"/>
              </a:ext>
              <a:ext uri="{C183D7F6-B498-43B3-948B-1728B52AA6E4}">
                <adec:decorative xmlns:adec="http://schemas.microsoft.com/office/drawing/2017/decorative" val="0"/>
              </a:ext>
            </a:extLst>
          </p:cNvPr>
          <p:cNvPicPr/>
          <p:nvPr userDrawn="1"/>
        </p:nvPicPr>
        <p:blipFill>
          <a:blip r:embed="rId18">
            <a:extLst>
              <a:ext uri="{28A0092B-C50C-407E-A947-70E740481C1C}">
                <a14:useLocalDpi xmlns:a14="http://schemas.microsoft.com/office/drawing/2010/main" val="0"/>
              </a:ext>
            </a:extLst>
          </a:blip>
          <a:srcRect/>
          <a:stretch/>
        </p:blipFill>
        <p:spPr>
          <a:xfrm>
            <a:off x="9756648" y="145668"/>
            <a:ext cx="1984207" cy="1119719"/>
          </a:xfrm>
          <a:prstGeom prst="rect">
            <a:avLst/>
          </a:prstGeom>
        </p:spPr>
      </p:pic>
    </p:spTree>
    <p:extLst>
      <p:ext uri="{BB962C8B-B14F-4D97-AF65-F5344CB8AC3E}">
        <p14:creationId xmlns:p14="http://schemas.microsoft.com/office/powerpoint/2010/main" val="39216287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p:txStyles>
    <p:titleStyle>
      <a:lvl1pPr algn="l" defTabSz="914400" rtl="0" eaLnBrk="1" latinLnBrk="0" hangingPunct="1">
        <a:lnSpc>
          <a:spcPct val="90000"/>
        </a:lnSpc>
        <a:spcBef>
          <a:spcPct val="0"/>
        </a:spcBef>
        <a:buNone/>
        <a:defRPr sz="44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durkee@ipro.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www.cdc.gov/long-term-care-facilities/hcp/respiratory-virus-toolkit/index.html" TargetMode="External"/><Relationship Id="rId3" Type="http://schemas.openxmlformats.org/officeDocument/2006/relationships/hyperlink" Target="https://www.cms.gov/medicare/health-safety-standards/quality-safety-oversight-emergency-preparedness/emergency-preparedness-rule" TargetMode="External"/><Relationship Id="rId7" Type="http://schemas.openxmlformats.org/officeDocument/2006/relationships/hyperlink" Target="https://www.cdc.gov/project-firstline/hcp/infection-control/index.html" TargetMode="External"/><Relationship Id="rId2" Type="http://schemas.openxmlformats.org/officeDocument/2006/relationships/hyperlink" Target="https://www.cms.gov/medicare/health-safety-standards/quality-safety-oversight-emergency-preparedness/health-care-provider-guidance" TargetMode="External"/><Relationship Id="rId1" Type="http://schemas.openxmlformats.org/officeDocument/2006/relationships/slideLayout" Target="../slideLayouts/slideLayout5.xml"/><Relationship Id="rId6" Type="http://schemas.openxmlformats.org/officeDocument/2006/relationships/hyperlink" Target="https://www.cms.gov/files/document/frequently-cited-ep-deficiencies.pdf" TargetMode="External"/><Relationship Id="rId5" Type="http://schemas.openxmlformats.org/officeDocument/2006/relationships/hyperlink" Target="https://www.cms.gov/files/document/r204soma.pdf" TargetMode="External"/><Relationship Id="rId4" Type="http://schemas.openxmlformats.org/officeDocument/2006/relationships/hyperlink" Target="https://www.cms.gov/medicare/health-safety-standards/quality-safety-oversight-emergency-preparedness/core-ep-rule-elements" TargetMode="External"/><Relationship Id="rId9" Type="http://schemas.openxmlformats.org/officeDocument/2006/relationships/hyperlink" Target="https://asprtracie.hhs.gov/cmsrul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jpicanzo@ipro.org" TargetMode="External"/><Relationship Id="rId2" Type="http://schemas.openxmlformats.org/officeDocument/2006/relationships/hyperlink" Target="mailto:sdurkee@iro.org" TargetMode="Externa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hyperlink" Target="https://qi.ipro.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A9A-84FF-DD7E-8EEA-26C02B12A1DF}"/>
              </a:ext>
            </a:extLst>
          </p:cNvPr>
          <p:cNvSpPr>
            <a:spLocks noGrp="1"/>
          </p:cNvSpPr>
          <p:nvPr>
            <p:ph type="ctrTitle"/>
          </p:nvPr>
        </p:nvSpPr>
        <p:spPr>
          <a:xfrm>
            <a:off x="777912" y="2506681"/>
            <a:ext cx="10586776" cy="1324228"/>
          </a:xfrm>
        </p:spPr>
        <p:txBody>
          <a:bodyPr>
            <a:normAutofit fontScale="90000"/>
          </a:bodyPr>
          <a:lstStyle/>
          <a:p>
            <a:r>
              <a:rPr lang="en-US" dirty="0"/>
              <a:t>CMS Appendix Z – Emergency Preparedness</a:t>
            </a:r>
          </a:p>
        </p:txBody>
      </p:sp>
      <p:sp>
        <p:nvSpPr>
          <p:cNvPr id="3" name="Subtitle 2">
            <a:extLst>
              <a:ext uri="{FF2B5EF4-FFF2-40B4-BE49-F238E27FC236}">
                <a16:creationId xmlns:a16="http://schemas.microsoft.com/office/drawing/2014/main" id="{FF530980-84F8-7292-7EC7-46C289F245EE}"/>
              </a:ext>
            </a:extLst>
          </p:cNvPr>
          <p:cNvSpPr>
            <a:spLocks noGrp="1"/>
          </p:cNvSpPr>
          <p:nvPr>
            <p:ph type="subTitle" idx="1"/>
          </p:nvPr>
        </p:nvSpPr>
        <p:spPr>
          <a:xfrm>
            <a:off x="777911" y="4096382"/>
            <a:ext cx="10833986" cy="1324228"/>
          </a:xfrm>
        </p:spPr>
        <p:txBody>
          <a:bodyPr vert="horz" lIns="91440" tIns="45720" rIns="91440" bIns="45720" rtlCol="0" anchor="t">
            <a:normAutofit/>
          </a:bodyPr>
          <a:lstStyle/>
          <a:p>
            <a:r>
              <a:rPr lang="en-US" dirty="0"/>
              <a:t>Presented By: Jessica L. Picanzo</a:t>
            </a:r>
            <a:r>
              <a:rPr lang="en-US"/>
              <a:t>, MSN, RN, EMT-P, CMTE</a:t>
            </a:r>
            <a:br>
              <a:rPr lang="en-US" dirty="0"/>
            </a:br>
            <a:r>
              <a:rPr lang="en-US" dirty="0">
                <a:highlight>
                  <a:srgbClr val="FFFFFF"/>
                </a:highlight>
                <a:hlinkClick r:id="rId2"/>
              </a:rPr>
              <a:t>jpicanzo</a:t>
            </a:r>
            <a:r>
              <a:rPr lang="en-US" dirty="0">
                <a:highlight>
                  <a:srgbClr val="FFFFFF"/>
                </a:highlight>
                <a:latin typeface="Calibri"/>
                <a:ea typeface="Calibri"/>
                <a:cs typeface="Calibri"/>
                <a:hlinkClick r:id="rId2"/>
              </a:rPr>
              <a:t>@ipro.org</a:t>
            </a:r>
            <a:br>
              <a:rPr lang="en-US" dirty="0">
                <a:ea typeface="Calibri"/>
                <a:cs typeface="Calibri"/>
              </a:rPr>
            </a:br>
            <a:r>
              <a:rPr lang="en-US"/>
              <a:t>June 18, 2026</a:t>
            </a:r>
          </a:p>
        </p:txBody>
      </p:sp>
    </p:spTree>
    <p:extLst>
      <p:ext uri="{BB962C8B-B14F-4D97-AF65-F5344CB8AC3E}">
        <p14:creationId xmlns:p14="http://schemas.microsoft.com/office/powerpoint/2010/main" val="382105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D3A5-6C2D-9237-58F8-B7F7D352AD1D}"/>
              </a:ext>
            </a:extLst>
          </p:cNvPr>
          <p:cNvSpPr>
            <a:spLocks noGrp="1"/>
          </p:cNvSpPr>
          <p:nvPr>
            <p:ph type="title"/>
          </p:nvPr>
        </p:nvSpPr>
        <p:spPr/>
        <p:txBody>
          <a:bodyPr/>
          <a:lstStyle/>
          <a:p>
            <a:r>
              <a:rPr lang="en-US" dirty="0"/>
              <a:t>All Hazards Approach</a:t>
            </a:r>
          </a:p>
        </p:txBody>
      </p:sp>
      <p:sp>
        <p:nvSpPr>
          <p:cNvPr id="4" name="Date Placeholder 3">
            <a:extLst>
              <a:ext uri="{FF2B5EF4-FFF2-40B4-BE49-F238E27FC236}">
                <a16:creationId xmlns:a16="http://schemas.microsoft.com/office/drawing/2014/main" id="{EFD5104F-59F6-51E4-E558-58D40E467E43}"/>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6965F7C6-FF66-1701-6D3B-89CE193046B1}"/>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A6CCAF30-CE64-79C7-72BD-67CC27C769E1}"/>
              </a:ext>
            </a:extLst>
          </p:cNvPr>
          <p:cNvSpPr>
            <a:spLocks noGrp="1"/>
          </p:cNvSpPr>
          <p:nvPr>
            <p:ph type="sldNum" sz="quarter" idx="12"/>
          </p:nvPr>
        </p:nvSpPr>
        <p:spPr/>
        <p:txBody>
          <a:bodyPr/>
          <a:lstStyle/>
          <a:p>
            <a:fld id="{85116EE9-A166-4A24-AE56-6ED63628246E}" type="slidenum">
              <a:rPr lang="en-US" smtClean="0"/>
              <a:t>10</a:t>
            </a:fld>
            <a:endParaRPr lang="en-US"/>
          </a:p>
        </p:txBody>
      </p:sp>
      <p:graphicFrame>
        <p:nvGraphicFramePr>
          <p:cNvPr id="11" name="Content Placeholder 10">
            <a:extLst>
              <a:ext uri="{FF2B5EF4-FFF2-40B4-BE49-F238E27FC236}">
                <a16:creationId xmlns:a16="http://schemas.microsoft.com/office/drawing/2014/main" id="{8BF227A9-2994-6075-4B0A-24BF3E051989}"/>
              </a:ext>
            </a:extLst>
          </p:cNvPr>
          <p:cNvGraphicFramePr>
            <a:graphicFrameLocks noGrp="1"/>
          </p:cNvGraphicFramePr>
          <p:nvPr>
            <p:ph idx="1"/>
            <p:extLst>
              <p:ext uri="{D42A27DB-BD31-4B8C-83A1-F6EECF244321}">
                <p14:modId xmlns:p14="http://schemas.microsoft.com/office/powerpoint/2010/main" val="4126549427"/>
              </p:ext>
            </p:extLst>
          </p:nvPr>
        </p:nvGraphicFramePr>
        <p:xfrm>
          <a:off x="945777" y="1736015"/>
          <a:ext cx="10515600" cy="3385969"/>
        </p:xfrm>
        <a:graphic>
          <a:graphicData uri="http://schemas.openxmlformats.org/drawingml/2006/table">
            <a:tbl>
              <a:tblPr>
                <a:tableStyleId>{8A107856-5554-42FB-B03E-39F5DBC370BA}</a:tableStyleId>
              </a:tblPr>
              <a:tblGrid>
                <a:gridCol w="2628900">
                  <a:extLst>
                    <a:ext uri="{9D8B030D-6E8A-4147-A177-3AD203B41FA5}">
                      <a16:colId xmlns:a16="http://schemas.microsoft.com/office/drawing/2014/main" val="3078710706"/>
                    </a:ext>
                  </a:extLst>
                </a:gridCol>
                <a:gridCol w="2628900">
                  <a:extLst>
                    <a:ext uri="{9D8B030D-6E8A-4147-A177-3AD203B41FA5}">
                      <a16:colId xmlns:a16="http://schemas.microsoft.com/office/drawing/2014/main" val="3805630712"/>
                    </a:ext>
                  </a:extLst>
                </a:gridCol>
                <a:gridCol w="2628900">
                  <a:extLst>
                    <a:ext uri="{9D8B030D-6E8A-4147-A177-3AD203B41FA5}">
                      <a16:colId xmlns:a16="http://schemas.microsoft.com/office/drawing/2014/main" val="739243507"/>
                    </a:ext>
                  </a:extLst>
                </a:gridCol>
                <a:gridCol w="2628900">
                  <a:extLst>
                    <a:ext uri="{9D8B030D-6E8A-4147-A177-3AD203B41FA5}">
                      <a16:colId xmlns:a16="http://schemas.microsoft.com/office/drawing/2014/main" val="886704379"/>
                    </a:ext>
                  </a:extLst>
                </a:gridCol>
              </a:tblGrid>
              <a:tr h="877844">
                <a:tc>
                  <a:txBody>
                    <a:bodyPr/>
                    <a:lstStyle/>
                    <a:p>
                      <a:pPr>
                        <a:buNone/>
                      </a:pPr>
                      <a:r>
                        <a:rPr lang="en-US" b="1"/>
                        <a:t>Natural Events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b="1" dirty="0"/>
                        <a:t>Human-Caused Events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b="1"/>
                        <a:t>Facility Failures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b="1"/>
                        <a:t>Emerging Infectious Diseases (EIDs)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70007"/>
                  </a:ext>
                </a:extLst>
              </a:tr>
              <a:tr h="501625">
                <a:tc>
                  <a:txBody>
                    <a:bodyPr/>
                    <a:lstStyle/>
                    <a:p>
                      <a:pPr>
                        <a:buNone/>
                      </a:pPr>
                      <a:r>
                        <a:rPr lang="en-US"/>
                        <a:t>Severe 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Cyberattacks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Power Outages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Pandemic Influenza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41895"/>
                  </a:ext>
                </a:extLst>
              </a:tr>
              <a:tr h="501625">
                <a:tc>
                  <a:txBody>
                    <a:bodyPr/>
                    <a:lstStyle/>
                    <a:p>
                      <a:pPr>
                        <a:buNone/>
                      </a:pPr>
                      <a:r>
                        <a:rPr lang="en-US"/>
                        <a:t>Flooding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Active Threat / Violence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Water Disruptions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COVID-19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5904215"/>
                  </a:ext>
                </a:extLst>
              </a:tr>
              <a:tr h="501625">
                <a:tc>
                  <a:txBody>
                    <a:bodyPr/>
                    <a:lstStyle/>
                    <a:p>
                      <a:pPr>
                        <a:buNone/>
                      </a:pPr>
                      <a:r>
                        <a:rPr lang="en-US"/>
                        <a:t>Wildfire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Civil Unrest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Medical Gas Failures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Ebola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307003"/>
                  </a:ext>
                </a:extLst>
              </a:tr>
              <a:tr h="501625">
                <a:tc>
                  <a:txBody>
                    <a:bodyPr/>
                    <a:lstStyle/>
                    <a:p>
                      <a:pPr>
                        <a:buNone/>
                      </a:pPr>
                      <a:r>
                        <a:rPr lang="en-US"/>
                        <a:t>Extreme Heat / Cold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Supply Chain Disruptions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HVAC/System Failures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Zika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605632"/>
                  </a:ext>
                </a:extLst>
              </a:tr>
              <a:tr h="501625">
                <a:tc>
                  <a:txBody>
                    <a:bodyPr/>
                    <a:lstStyle/>
                    <a:p>
                      <a:pPr>
                        <a:buNone/>
                      </a:pPr>
                      <a:r>
                        <a:rPr lang="en-US"/>
                        <a:t>Winter Storms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Communication Failures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a:t>IT System Outages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buNone/>
                      </a:pPr>
                      <a:r>
                        <a:rPr lang="en-US" dirty="0"/>
                        <a:t>Future Novel Pathogens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779983"/>
                  </a:ext>
                </a:extLst>
              </a:tr>
            </a:tbl>
          </a:graphicData>
        </a:graphic>
      </p:graphicFrame>
      <p:sp>
        <p:nvSpPr>
          <p:cNvPr id="13" name="TextBox 12">
            <a:extLst>
              <a:ext uri="{FF2B5EF4-FFF2-40B4-BE49-F238E27FC236}">
                <a16:creationId xmlns:a16="http://schemas.microsoft.com/office/drawing/2014/main" id="{2897F875-30AF-1C6F-4FF9-29A42EE29CFF}"/>
              </a:ext>
            </a:extLst>
          </p:cNvPr>
          <p:cNvSpPr txBox="1"/>
          <p:nvPr/>
        </p:nvSpPr>
        <p:spPr>
          <a:xfrm>
            <a:off x="1564341" y="5554501"/>
            <a:ext cx="9063317"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buNone/>
            </a:pPr>
            <a:r>
              <a:rPr lang="en-US" b="1" dirty="0"/>
              <a:t>CMS expects facilities to identify, assess, and plan for risks across all four hazard categories.</a:t>
            </a:r>
            <a:endParaRPr lang="en-US" dirty="0"/>
          </a:p>
        </p:txBody>
      </p:sp>
    </p:spTree>
    <p:extLst>
      <p:ext uri="{BB962C8B-B14F-4D97-AF65-F5344CB8AC3E}">
        <p14:creationId xmlns:p14="http://schemas.microsoft.com/office/powerpoint/2010/main" val="67027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F3550-0D09-DACF-4E66-19234C19A7B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097CAB-2B7A-26A4-45C8-2A938CB883B3}"/>
              </a:ext>
            </a:extLst>
          </p:cNvPr>
          <p:cNvSpPr>
            <a:spLocks noGrp="1"/>
          </p:cNvSpPr>
          <p:nvPr>
            <p:ph type="title"/>
          </p:nvPr>
        </p:nvSpPr>
        <p:spPr>
          <a:xfrm>
            <a:off x="839788" y="766360"/>
            <a:ext cx="10515600" cy="823911"/>
          </a:xfrm>
        </p:spPr>
        <p:txBody>
          <a:bodyPr vert="horz" lIns="91440" tIns="45720" rIns="91440" bIns="45720" rtlCol="0" anchor="ctr">
            <a:normAutofit/>
          </a:bodyPr>
          <a:lstStyle/>
          <a:p>
            <a:r>
              <a:rPr lang="en-US" b="1" kern="1200" dirty="0">
                <a:latin typeface="+mj-lt"/>
                <a:ea typeface="+mj-ea"/>
                <a:cs typeface="+mj-cs"/>
              </a:rPr>
              <a:t>Utilities &amp; Infrastructure Resilience Planning</a:t>
            </a:r>
          </a:p>
        </p:txBody>
      </p:sp>
      <p:sp>
        <p:nvSpPr>
          <p:cNvPr id="14" name="Text Placeholder 2">
            <a:extLst>
              <a:ext uri="{FF2B5EF4-FFF2-40B4-BE49-F238E27FC236}">
                <a16:creationId xmlns:a16="http://schemas.microsoft.com/office/drawing/2014/main" id="{F6881AA3-741B-D93A-ED43-ED51D8C9D16A}"/>
              </a:ext>
            </a:extLst>
          </p:cNvPr>
          <p:cNvSpPr>
            <a:spLocks noGrp="1"/>
          </p:cNvSpPr>
          <p:nvPr>
            <p:ph type="body" idx="1"/>
          </p:nvPr>
        </p:nvSpPr>
        <p:spPr>
          <a:xfrm>
            <a:off x="1243995" y="5534115"/>
            <a:ext cx="9704009" cy="5575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US" dirty="0"/>
              <a:t>Infrastructure failures become patient care failures if we are not prepared.</a:t>
            </a:r>
          </a:p>
        </p:txBody>
      </p:sp>
      <p:sp>
        <p:nvSpPr>
          <p:cNvPr id="9" name="TextBox 8">
            <a:extLst>
              <a:ext uri="{FF2B5EF4-FFF2-40B4-BE49-F238E27FC236}">
                <a16:creationId xmlns:a16="http://schemas.microsoft.com/office/drawing/2014/main" id="{B0CF5332-BF8D-3F89-9BC1-3DBA084C5721}"/>
              </a:ext>
            </a:extLst>
          </p:cNvPr>
          <p:cNvSpPr txBox="1"/>
          <p:nvPr/>
        </p:nvSpPr>
        <p:spPr>
          <a:xfrm>
            <a:off x="727276" y="1866757"/>
            <a:ext cx="5157787" cy="3590944"/>
          </a:xfrm>
          <a:prstGeom prst="rect">
            <a:avLst/>
          </a:prstGeom>
        </p:spPr>
        <p:txBody>
          <a:bodyPr vert="horz" lIns="91440" tIns="45720" rIns="91440" bIns="45720" rtlCol="0">
            <a:normAutofit/>
          </a:bodyPr>
          <a:lstStyle/>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 </a:t>
            </a:r>
            <a:r>
              <a:rPr kumimoji="0" lang="en-US" sz="2200" b="1" i="0" u="none" strike="noStrike" cap="none" spc="0" normalizeH="0" baseline="0" noProof="0" dirty="0">
                <a:ln>
                  <a:noFill/>
                </a:ln>
                <a:solidFill>
                  <a:schemeClr val="tx1">
                    <a:lumMod val="85000"/>
                    <a:lumOff val="15000"/>
                  </a:schemeClr>
                </a:solidFill>
                <a:effectLst/>
                <a:uLnTx/>
                <a:uFillTx/>
              </a:rPr>
              <a:t>Environment</a:t>
            </a:r>
            <a:endParaRPr kumimoji="0" lang="en-US" sz="2200" b="0" i="0" u="none" strike="noStrike" cap="none" spc="0" normalizeH="0" baseline="0" noProof="0" dirty="0">
              <a:ln>
                <a:noFill/>
              </a:ln>
              <a:solidFill>
                <a:schemeClr val="tx1">
                  <a:lumMod val="85000"/>
                  <a:lumOff val="15000"/>
                </a:schemeClr>
              </a:solidFill>
              <a:effectLst/>
              <a:uLnTx/>
              <a:uFillTx/>
            </a:endParaRP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Temperature control </a:t>
            </a: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HVAC disruptions </a:t>
            </a: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Patient safety </a:t>
            </a: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 </a:t>
            </a:r>
            <a:r>
              <a:rPr kumimoji="0" lang="en-US" sz="2200" b="1" i="0" u="none" strike="noStrike" cap="none" spc="0" normalizeH="0" baseline="0" noProof="0" dirty="0">
                <a:ln>
                  <a:noFill/>
                </a:ln>
                <a:solidFill>
                  <a:schemeClr val="tx1">
                    <a:lumMod val="85000"/>
                    <a:lumOff val="15000"/>
                  </a:schemeClr>
                </a:solidFill>
                <a:effectLst/>
                <a:uLnTx/>
                <a:uFillTx/>
              </a:rPr>
              <a:t>Clinical Infrastructure</a:t>
            </a:r>
            <a:endParaRPr kumimoji="0" lang="en-US" sz="2200" b="0" i="0" u="none" strike="noStrike" cap="none" spc="0" normalizeH="0" baseline="0" noProof="0" dirty="0">
              <a:ln>
                <a:noFill/>
              </a:ln>
              <a:solidFill>
                <a:schemeClr val="tx1">
                  <a:lumMod val="85000"/>
                  <a:lumOff val="15000"/>
                </a:schemeClr>
              </a:solidFill>
              <a:effectLst/>
              <a:uLnTx/>
              <a:uFillTx/>
            </a:endParaRP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Medical gas </a:t>
            </a: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Critical systems </a:t>
            </a:r>
          </a:p>
          <a:p>
            <a:pPr marL="228600" marR="0" lvl="0" indent="-228600" fontAlgn="auto">
              <a:lnSpc>
                <a:spcPct val="90000"/>
              </a:lnSpc>
              <a:spcBef>
                <a:spcPts val="1000"/>
              </a:spcBef>
              <a:spcAft>
                <a:spcPts val="0"/>
              </a:spcAft>
              <a:buClr>
                <a:srgbClr val="80A1B6"/>
              </a:buClr>
              <a:buSzTx/>
              <a:buFont typeface="Arial" panose="020B0604020202020204" pitchFamily="34" charset="0"/>
              <a:buChar char="•"/>
              <a:tabLst/>
              <a:defRPr/>
            </a:pPr>
            <a:r>
              <a:rPr kumimoji="0" lang="en-US" sz="2200" b="0" i="0" u="none" strike="noStrike" cap="none" spc="0" normalizeH="0" baseline="0" noProof="0" dirty="0">
                <a:ln>
                  <a:noFill/>
                </a:ln>
                <a:solidFill>
                  <a:schemeClr val="tx1">
                    <a:lumMod val="85000"/>
                    <a:lumOff val="15000"/>
                  </a:schemeClr>
                </a:solidFill>
                <a:effectLst/>
                <a:uLnTx/>
                <a:uFillTx/>
              </a:rPr>
              <a:t>Essential services</a:t>
            </a:r>
          </a:p>
        </p:txBody>
      </p:sp>
      <p:sp>
        <p:nvSpPr>
          <p:cNvPr id="3" name="TextBox 2">
            <a:extLst>
              <a:ext uri="{FF2B5EF4-FFF2-40B4-BE49-F238E27FC236}">
                <a16:creationId xmlns:a16="http://schemas.microsoft.com/office/drawing/2014/main" id="{B1F7808D-D04F-8998-5CD8-DAB07FF9490A}"/>
              </a:ext>
            </a:extLst>
          </p:cNvPr>
          <p:cNvSpPr txBox="1"/>
          <p:nvPr/>
        </p:nvSpPr>
        <p:spPr>
          <a:xfrm>
            <a:off x="5733991" y="1866757"/>
            <a:ext cx="5183188" cy="3590944"/>
          </a:xfrm>
          <a:prstGeom prst="rect">
            <a:avLst/>
          </a:prstGeom>
        </p:spPr>
        <p:txBody>
          <a:bodyPr vert="horz" lIns="91440" tIns="45720" rIns="91440" bIns="45720" rtlCol="0">
            <a:normAutofit/>
          </a:bodyPr>
          <a:lstStyle/>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 </a:t>
            </a:r>
            <a:r>
              <a:rPr lang="en-US" sz="2200" b="1" dirty="0">
                <a:solidFill>
                  <a:schemeClr val="tx1">
                    <a:lumMod val="85000"/>
                    <a:lumOff val="15000"/>
                  </a:schemeClr>
                </a:solidFill>
              </a:rPr>
              <a:t>Power</a:t>
            </a:r>
            <a:endParaRPr lang="en-US" sz="2200" dirty="0">
              <a:solidFill>
                <a:schemeClr val="tx1">
                  <a:lumMod val="85000"/>
                  <a:lumOff val="15000"/>
                </a:schemeClr>
              </a:solidFill>
            </a:endParaRP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Emergency power </a:t>
            </a: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Generator testing </a:t>
            </a: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Fuel supply </a:t>
            </a: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 </a:t>
            </a:r>
            <a:r>
              <a:rPr lang="en-US" sz="2200" b="1" dirty="0">
                <a:solidFill>
                  <a:schemeClr val="tx1">
                    <a:lumMod val="85000"/>
                    <a:lumOff val="15000"/>
                  </a:schemeClr>
                </a:solidFill>
              </a:rPr>
              <a:t>Water</a:t>
            </a:r>
            <a:endParaRPr lang="en-US" sz="2200" dirty="0">
              <a:solidFill>
                <a:schemeClr val="tx1">
                  <a:lumMod val="85000"/>
                  <a:lumOff val="15000"/>
                </a:schemeClr>
              </a:solidFill>
            </a:endParaRP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Potable water </a:t>
            </a: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Sanitation </a:t>
            </a:r>
          </a:p>
          <a:p>
            <a:pPr marL="228600" indent="-228600">
              <a:lnSpc>
                <a:spcPct val="90000"/>
              </a:lnSpc>
              <a:spcBef>
                <a:spcPts val="1000"/>
              </a:spcBef>
              <a:buClr>
                <a:srgbClr val="80A1B6"/>
              </a:buClr>
              <a:buFont typeface="Arial" panose="020B0604020202020204" pitchFamily="34" charset="0"/>
              <a:buChar char="•"/>
            </a:pPr>
            <a:r>
              <a:rPr lang="en-US" sz="2200" dirty="0">
                <a:solidFill>
                  <a:schemeClr val="tx1">
                    <a:lumMod val="85000"/>
                    <a:lumOff val="15000"/>
                  </a:schemeClr>
                </a:solidFill>
              </a:rPr>
              <a:t>Continuity of operations </a:t>
            </a:r>
          </a:p>
        </p:txBody>
      </p:sp>
      <p:sp>
        <p:nvSpPr>
          <p:cNvPr id="4" name="Date Placeholder 3">
            <a:extLst>
              <a:ext uri="{FF2B5EF4-FFF2-40B4-BE49-F238E27FC236}">
                <a16:creationId xmlns:a16="http://schemas.microsoft.com/office/drawing/2014/main" id="{A0D45204-546C-B01A-949A-688A7EE4EB2D}"/>
              </a:ext>
            </a:extLst>
          </p:cNvPr>
          <p:cNvSpPr>
            <a:spLocks noGrp="1"/>
          </p:cNvSpPr>
          <p:nvPr>
            <p:ph type="dt" sz="half" idx="10"/>
          </p:nvPr>
        </p:nvSpPr>
        <p:spPr>
          <a:xfrm>
            <a:off x="838200" y="6356350"/>
            <a:ext cx="1690511" cy="365125"/>
          </a:xfrm>
        </p:spPr>
        <p:txBody>
          <a:bodyPr vert="horz" lIns="91440" tIns="45720" rIns="91440" bIns="45720" rtlCol="0"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9B540625-661C-B17B-D44D-85D12428C7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Mid-Atlantic CMS QIN-QIO (Region 2)</a:t>
            </a:r>
          </a:p>
        </p:txBody>
      </p:sp>
      <p:sp>
        <p:nvSpPr>
          <p:cNvPr id="6" name="Slide Number Placeholder 5">
            <a:extLst>
              <a:ext uri="{FF2B5EF4-FFF2-40B4-BE49-F238E27FC236}">
                <a16:creationId xmlns:a16="http://schemas.microsoft.com/office/drawing/2014/main" id="{63C5A2EA-F7E1-6277-4E50-7DAE255C8155}"/>
              </a:ext>
            </a:extLst>
          </p:cNvPr>
          <p:cNvSpPr>
            <a:spLocks noGrp="1"/>
          </p:cNvSpPr>
          <p:nvPr>
            <p:ph type="sldNum" sz="quarter" idx="12"/>
          </p:nvPr>
        </p:nvSpPr>
        <p:spPr>
          <a:xfrm>
            <a:off x="9073444" y="6356350"/>
            <a:ext cx="2743200" cy="365125"/>
          </a:xfrm>
        </p:spPr>
        <p:txBody>
          <a:bodyPr vert="horz" lIns="91440" tIns="45720" rIns="91440" bIns="45720" rtlCol="0" anchor="ctr">
            <a:normAutofit/>
          </a:bodyPr>
          <a:lstStyle/>
          <a:p>
            <a:pPr>
              <a:spcAft>
                <a:spcPts val="600"/>
              </a:spcAft>
            </a:pPr>
            <a:fld id="{85116EE9-A166-4A24-AE56-6ED63628246E}" type="slidenum">
              <a:rPr lang="en-US" smtClean="0"/>
              <a:pPr>
                <a:spcAft>
                  <a:spcPts val="600"/>
                </a:spcAft>
              </a:pPr>
              <a:t>11</a:t>
            </a:fld>
            <a:endParaRPr lang="en-US"/>
          </a:p>
        </p:txBody>
      </p:sp>
    </p:spTree>
    <p:extLst>
      <p:ext uri="{BB962C8B-B14F-4D97-AF65-F5344CB8AC3E}">
        <p14:creationId xmlns:p14="http://schemas.microsoft.com/office/powerpoint/2010/main" val="31211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5EFB-EE84-A375-05DD-5040A43D6E6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5B4F9B-524E-D0DE-406F-40F3EB10B623}"/>
              </a:ext>
            </a:extLst>
          </p:cNvPr>
          <p:cNvSpPr>
            <a:spLocks noGrp="1"/>
          </p:cNvSpPr>
          <p:nvPr>
            <p:ph type="title"/>
          </p:nvPr>
        </p:nvSpPr>
        <p:spPr>
          <a:xfrm>
            <a:off x="838199" y="787911"/>
            <a:ext cx="7902039" cy="703654"/>
          </a:xfrm>
        </p:spPr>
        <p:txBody>
          <a:bodyPr vert="horz" lIns="91440" tIns="45720" rIns="91440" bIns="45720" rtlCol="0" anchor="ctr">
            <a:normAutofit/>
          </a:bodyPr>
          <a:lstStyle/>
          <a:p>
            <a:r>
              <a:rPr lang="en-US" sz="4100" b="1" kern="1200">
                <a:latin typeface="+mj-lt"/>
                <a:ea typeface="+mj-ea"/>
                <a:cs typeface="+mj-cs"/>
              </a:rPr>
              <a:t>Communication Plan Requirements</a:t>
            </a:r>
          </a:p>
        </p:txBody>
      </p:sp>
      <p:sp>
        <p:nvSpPr>
          <p:cNvPr id="4" name="Date Placeholder 3">
            <a:extLst>
              <a:ext uri="{FF2B5EF4-FFF2-40B4-BE49-F238E27FC236}">
                <a16:creationId xmlns:a16="http://schemas.microsoft.com/office/drawing/2014/main" id="{7144503F-0F4B-1A76-4244-FA898890E0C4}"/>
              </a:ext>
            </a:extLst>
          </p:cNvPr>
          <p:cNvSpPr>
            <a:spLocks noGrp="1"/>
          </p:cNvSpPr>
          <p:nvPr>
            <p:ph type="dt" sz="half" idx="10"/>
          </p:nvPr>
        </p:nvSpPr>
        <p:spPr>
          <a:xfrm>
            <a:off x="838200" y="6356350"/>
            <a:ext cx="1690511" cy="365125"/>
          </a:xfrm>
        </p:spPr>
        <p:txBody>
          <a:bodyPr vert="horz" lIns="91440" tIns="45720" rIns="91440" bIns="45720" rtlCol="0"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2A503A9E-5958-7B39-9155-554C7BF1549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Mid-Atlantic CMS QIN-QIO (Region 2)</a:t>
            </a:r>
          </a:p>
        </p:txBody>
      </p:sp>
      <p:sp>
        <p:nvSpPr>
          <p:cNvPr id="6" name="Slide Number Placeholder 5">
            <a:extLst>
              <a:ext uri="{FF2B5EF4-FFF2-40B4-BE49-F238E27FC236}">
                <a16:creationId xmlns:a16="http://schemas.microsoft.com/office/drawing/2014/main" id="{0E47C33D-5EA0-FFF5-8075-597740759DA9}"/>
              </a:ext>
            </a:extLst>
          </p:cNvPr>
          <p:cNvSpPr>
            <a:spLocks noGrp="1"/>
          </p:cNvSpPr>
          <p:nvPr>
            <p:ph type="sldNum" sz="quarter" idx="12"/>
          </p:nvPr>
        </p:nvSpPr>
        <p:spPr>
          <a:xfrm>
            <a:off x="9073444" y="6356350"/>
            <a:ext cx="2743200" cy="365125"/>
          </a:xfrm>
        </p:spPr>
        <p:txBody>
          <a:bodyPr vert="horz" lIns="91440" tIns="45720" rIns="91440" bIns="45720" rtlCol="0" anchor="ctr">
            <a:normAutofit/>
          </a:bodyPr>
          <a:lstStyle/>
          <a:p>
            <a:pPr>
              <a:spcAft>
                <a:spcPts val="600"/>
              </a:spcAft>
            </a:pPr>
            <a:fld id="{85116EE9-A166-4A24-AE56-6ED63628246E}" type="slidenum">
              <a:rPr lang="en-US" smtClean="0"/>
              <a:pPr>
                <a:spcAft>
                  <a:spcPts val="600"/>
                </a:spcAft>
              </a:pPr>
              <a:t>12</a:t>
            </a:fld>
            <a:endParaRPr lang="en-US"/>
          </a:p>
        </p:txBody>
      </p:sp>
      <p:graphicFrame>
        <p:nvGraphicFramePr>
          <p:cNvPr id="17" name="Text Placeholder 2">
            <a:extLst>
              <a:ext uri="{FF2B5EF4-FFF2-40B4-BE49-F238E27FC236}">
                <a16:creationId xmlns:a16="http://schemas.microsoft.com/office/drawing/2014/main" id="{C783FF41-3F9D-5273-0712-BF4877F417C7}"/>
              </a:ext>
            </a:extLst>
          </p:cNvPr>
          <p:cNvGraphicFramePr/>
          <p:nvPr>
            <p:extLst>
              <p:ext uri="{D42A27DB-BD31-4B8C-83A1-F6EECF244321}">
                <p14:modId xmlns:p14="http://schemas.microsoft.com/office/powerpoint/2010/main" val="40771260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28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5640-8CCA-65A4-7E10-7E538FDAA70C}"/>
              </a:ext>
            </a:extLst>
          </p:cNvPr>
          <p:cNvSpPr>
            <a:spLocks noGrp="1"/>
          </p:cNvSpPr>
          <p:nvPr>
            <p:ph type="title"/>
          </p:nvPr>
        </p:nvSpPr>
        <p:spPr>
          <a:xfrm>
            <a:off x="838199" y="787911"/>
            <a:ext cx="8578756" cy="703654"/>
          </a:xfrm>
        </p:spPr>
        <p:txBody>
          <a:bodyPr>
            <a:normAutofit fontScale="90000"/>
          </a:bodyPr>
          <a:lstStyle/>
          <a:p>
            <a:r>
              <a:rPr lang="en-US" dirty="0"/>
              <a:t>Emerging Infectious Disease Planning</a:t>
            </a:r>
          </a:p>
        </p:txBody>
      </p:sp>
      <p:graphicFrame>
        <p:nvGraphicFramePr>
          <p:cNvPr id="7" name="Content Placeholder 6">
            <a:extLst>
              <a:ext uri="{FF2B5EF4-FFF2-40B4-BE49-F238E27FC236}">
                <a16:creationId xmlns:a16="http://schemas.microsoft.com/office/drawing/2014/main" id="{BE68218D-28FD-103C-5DB4-53AF9B46501C}"/>
              </a:ext>
            </a:extLst>
          </p:cNvPr>
          <p:cNvGraphicFramePr>
            <a:graphicFrameLocks noGrp="1"/>
          </p:cNvGraphicFramePr>
          <p:nvPr>
            <p:ph idx="1"/>
            <p:extLst>
              <p:ext uri="{D42A27DB-BD31-4B8C-83A1-F6EECF244321}">
                <p14:modId xmlns:p14="http://schemas.microsoft.com/office/powerpoint/2010/main" val="240399450"/>
              </p:ext>
            </p:extLst>
          </p:nvPr>
        </p:nvGraphicFramePr>
        <p:xfrm>
          <a:off x="838200" y="1873108"/>
          <a:ext cx="10515600" cy="4363330"/>
        </p:xfrm>
        <a:graphic>
          <a:graphicData uri="http://schemas.openxmlformats.org/drawingml/2006/table">
            <a:tbl>
              <a:tblPr>
                <a:tableStyleId>{284E427A-3D55-4303-BF80-6455036E1DE7}</a:tableStyleId>
              </a:tblPr>
              <a:tblGrid>
                <a:gridCol w="5257800">
                  <a:extLst>
                    <a:ext uri="{9D8B030D-6E8A-4147-A177-3AD203B41FA5}">
                      <a16:colId xmlns:a16="http://schemas.microsoft.com/office/drawing/2014/main" val="2370160184"/>
                    </a:ext>
                  </a:extLst>
                </a:gridCol>
                <a:gridCol w="5257800">
                  <a:extLst>
                    <a:ext uri="{9D8B030D-6E8A-4147-A177-3AD203B41FA5}">
                      <a16:colId xmlns:a16="http://schemas.microsoft.com/office/drawing/2014/main" val="393636421"/>
                    </a:ext>
                  </a:extLst>
                </a:gridCol>
              </a:tblGrid>
              <a:tr h="872666">
                <a:tc>
                  <a:txBody>
                    <a:bodyPr/>
                    <a:lstStyle/>
                    <a:p>
                      <a:pPr>
                        <a:buNone/>
                      </a:pPr>
                      <a:r>
                        <a:rPr lang="en-US" b="1" dirty="0"/>
                        <a:t>Operational Readiness </a:t>
                      </a:r>
                    </a:p>
                  </a:txBody>
                  <a:tcPr anchor="ctr"/>
                </a:tc>
                <a:tc>
                  <a:txBody>
                    <a:bodyPr/>
                    <a:lstStyle/>
                    <a:p>
                      <a:pPr>
                        <a:buNone/>
                      </a:pPr>
                      <a:r>
                        <a:rPr lang="en-US" b="1" dirty="0"/>
                        <a:t>Workforce Readiness</a:t>
                      </a:r>
                    </a:p>
                  </a:txBody>
                  <a:tcPr anchor="ctr"/>
                </a:tc>
                <a:extLst>
                  <a:ext uri="{0D108BD9-81ED-4DB2-BD59-A6C34878D82A}">
                    <a16:rowId xmlns:a16="http://schemas.microsoft.com/office/drawing/2014/main" val="864431307"/>
                  </a:ext>
                </a:extLst>
              </a:tr>
              <a:tr h="872666">
                <a:tc>
                  <a:txBody>
                    <a:bodyPr/>
                    <a:lstStyle/>
                    <a:p>
                      <a:pPr>
                        <a:buNone/>
                      </a:pPr>
                      <a:r>
                        <a:rPr lang="en-US"/>
                        <a:t>PPE and critical supply availability</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n-US"/>
                        <a:t>Staffing contingency plans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52380327"/>
                  </a:ext>
                </a:extLst>
              </a:tr>
              <a:tr h="872666">
                <a:tc>
                  <a:txBody>
                    <a:bodyPr/>
                    <a:lstStyle/>
                    <a:p>
                      <a:pPr>
                        <a:buNone/>
                      </a:pPr>
                      <a:r>
                        <a:rPr lang="en-US" dirty="0"/>
                        <a:t>Screening and isolation processes (triage workflows)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n-US"/>
                        <a:t>Surge staffing strategies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52089243"/>
                  </a:ext>
                </a:extLst>
              </a:tr>
              <a:tr h="872666">
                <a:tc>
                  <a:txBody>
                    <a:bodyPr/>
                    <a:lstStyle/>
                    <a:p>
                      <a:pPr>
                        <a:buNone/>
                      </a:pPr>
                      <a:r>
                        <a:rPr lang="en-US" dirty="0"/>
                        <a:t>Infection prevention capabilities/tele-triage options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n-US" dirty="0"/>
                        <a:t>Cross-training and role flexibility</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98114141"/>
                  </a:ext>
                </a:extLst>
              </a:tr>
              <a:tr h="872666">
                <a:tc>
                  <a:txBody>
                    <a:bodyPr/>
                    <a:lstStyle/>
                    <a:p>
                      <a:pPr>
                        <a:buNone/>
                      </a:pPr>
                      <a:r>
                        <a:rPr lang="en-US" dirty="0"/>
                        <a:t>Alignment with CDC and Public Health</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n-US" dirty="0"/>
                        <a:t>Active Coordination with local health care coalition and public health</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43152419"/>
                  </a:ext>
                </a:extLst>
              </a:tr>
            </a:tbl>
          </a:graphicData>
        </a:graphic>
      </p:graphicFrame>
      <p:sp>
        <p:nvSpPr>
          <p:cNvPr id="4" name="Date Placeholder 3">
            <a:extLst>
              <a:ext uri="{FF2B5EF4-FFF2-40B4-BE49-F238E27FC236}">
                <a16:creationId xmlns:a16="http://schemas.microsoft.com/office/drawing/2014/main" id="{9B85F4B6-01A8-6895-301F-D2B55F485111}"/>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C41BC41A-896E-15CD-58F1-65CFA9EEF1EF}"/>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2A31A5C1-1AA4-8D58-6F47-5F8A4E17EA66}"/>
              </a:ext>
            </a:extLst>
          </p:cNvPr>
          <p:cNvSpPr>
            <a:spLocks noGrp="1"/>
          </p:cNvSpPr>
          <p:nvPr>
            <p:ph type="sldNum" sz="quarter" idx="12"/>
          </p:nvPr>
        </p:nvSpPr>
        <p:spPr/>
        <p:txBody>
          <a:bodyPr/>
          <a:lstStyle/>
          <a:p>
            <a:fld id="{85116EE9-A166-4A24-AE56-6ED63628246E}" type="slidenum">
              <a:rPr lang="en-US" smtClean="0"/>
              <a:t>13</a:t>
            </a:fld>
            <a:endParaRPr lang="en-US"/>
          </a:p>
        </p:txBody>
      </p:sp>
    </p:spTree>
    <p:extLst>
      <p:ext uri="{BB962C8B-B14F-4D97-AF65-F5344CB8AC3E}">
        <p14:creationId xmlns:p14="http://schemas.microsoft.com/office/powerpoint/2010/main" val="69202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B1F00-949D-FB28-A33F-C21341F5B4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17911C-1077-861D-3CA0-A42251AF3325}"/>
              </a:ext>
            </a:extLst>
          </p:cNvPr>
          <p:cNvSpPr>
            <a:spLocks noGrp="1"/>
          </p:cNvSpPr>
          <p:nvPr>
            <p:ph type="title"/>
          </p:nvPr>
        </p:nvSpPr>
        <p:spPr>
          <a:xfrm>
            <a:off x="838199" y="787911"/>
            <a:ext cx="7902039" cy="703654"/>
          </a:xfrm>
        </p:spPr>
        <p:txBody>
          <a:bodyPr vert="horz" lIns="91440" tIns="45720" rIns="91440" bIns="45720" rtlCol="0" anchor="ctr">
            <a:normAutofit/>
          </a:bodyPr>
          <a:lstStyle/>
          <a:p>
            <a:r>
              <a:rPr lang="en-US" b="1" kern="1200">
                <a:latin typeface="+mj-lt"/>
                <a:ea typeface="+mj-ea"/>
                <a:cs typeface="+mj-cs"/>
              </a:rPr>
              <a:t>Continuity of Operations</a:t>
            </a:r>
          </a:p>
        </p:txBody>
      </p:sp>
      <p:sp>
        <p:nvSpPr>
          <p:cNvPr id="4" name="Date Placeholder 3">
            <a:extLst>
              <a:ext uri="{FF2B5EF4-FFF2-40B4-BE49-F238E27FC236}">
                <a16:creationId xmlns:a16="http://schemas.microsoft.com/office/drawing/2014/main" id="{38C1799E-B6C5-13B2-F603-505530EB0101}"/>
              </a:ext>
            </a:extLst>
          </p:cNvPr>
          <p:cNvSpPr>
            <a:spLocks noGrp="1"/>
          </p:cNvSpPr>
          <p:nvPr>
            <p:ph type="dt" sz="half" idx="10"/>
          </p:nvPr>
        </p:nvSpPr>
        <p:spPr>
          <a:xfrm>
            <a:off x="838200" y="6356350"/>
            <a:ext cx="1690511" cy="365125"/>
          </a:xfrm>
        </p:spPr>
        <p:txBody>
          <a:bodyPr vert="horz" lIns="91440" tIns="45720" rIns="91440" bIns="45720" rtlCol="0"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7D5DD782-636A-6550-9B88-A9D45643EE8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Mid-Atlantic CMS QIN-QIO (Region 2)</a:t>
            </a:r>
          </a:p>
        </p:txBody>
      </p:sp>
      <p:sp>
        <p:nvSpPr>
          <p:cNvPr id="6" name="Slide Number Placeholder 5">
            <a:extLst>
              <a:ext uri="{FF2B5EF4-FFF2-40B4-BE49-F238E27FC236}">
                <a16:creationId xmlns:a16="http://schemas.microsoft.com/office/drawing/2014/main" id="{EBC9B842-1313-B2F1-4E3B-7B8E97B083E9}"/>
              </a:ext>
            </a:extLst>
          </p:cNvPr>
          <p:cNvSpPr>
            <a:spLocks noGrp="1"/>
          </p:cNvSpPr>
          <p:nvPr>
            <p:ph type="sldNum" sz="quarter" idx="12"/>
          </p:nvPr>
        </p:nvSpPr>
        <p:spPr>
          <a:xfrm>
            <a:off x="9073444" y="6356350"/>
            <a:ext cx="2743200" cy="365125"/>
          </a:xfrm>
        </p:spPr>
        <p:txBody>
          <a:bodyPr vert="horz" lIns="91440" tIns="45720" rIns="91440" bIns="45720" rtlCol="0" anchor="ctr">
            <a:normAutofit/>
          </a:bodyPr>
          <a:lstStyle/>
          <a:p>
            <a:pPr>
              <a:spcAft>
                <a:spcPts val="600"/>
              </a:spcAft>
            </a:pPr>
            <a:fld id="{85116EE9-A166-4A24-AE56-6ED63628246E}" type="slidenum">
              <a:rPr lang="en-US" smtClean="0"/>
              <a:pPr>
                <a:spcAft>
                  <a:spcPts val="600"/>
                </a:spcAft>
              </a:pPr>
              <a:t>14</a:t>
            </a:fld>
            <a:endParaRPr lang="en-US"/>
          </a:p>
        </p:txBody>
      </p:sp>
      <p:graphicFrame>
        <p:nvGraphicFramePr>
          <p:cNvPr id="10" name="TextBox 7">
            <a:extLst>
              <a:ext uri="{FF2B5EF4-FFF2-40B4-BE49-F238E27FC236}">
                <a16:creationId xmlns:a16="http://schemas.microsoft.com/office/drawing/2014/main" id="{C6697E52-E751-893E-A3E3-B6672EA181C0}"/>
              </a:ext>
            </a:extLst>
          </p:cNvPr>
          <p:cNvGraphicFramePr/>
          <p:nvPr>
            <p:extLst>
              <p:ext uri="{D42A27DB-BD31-4B8C-83A1-F6EECF244321}">
                <p14:modId xmlns:p14="http://schemas.microsoft.com/office/powerpoint/2010/main" val="33992963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21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9E37-D047-5553-06C1-B804FAF809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F8C7AD5-5434-0A6B-DC57-132B48468CA0}"/>
              </a:ext>
            </a:extLst>
          </p:cNvPr>
          <p:cNvSpPr>
            <a:spLocks noGrp="1"/>
          </p:cNvSpPr>
          <p:nvPr>
            <p:ph type="title"/>
          </p:nvPr>
        </p:nvSpPr>
        <p:spPr>
          <a:xfrm>
            <a:off x="839788" y="825910"/>
            <a:ext cx="3932237" cy="1231490"/>
          </a:xfrm>
        </p:spPr>
        <p:txBody>
          <a:bodyPr vert="horz" lIns="91440" tIns="45720" rIns="91440" bIns="45720" rtlCol="0" anchor="b">
            <a:normAutofit/>
          </a:bodyPr>
          <a:lstStyle/>
          <a:p>
            <a:r>
              <a:rPr lang="en-US" b="1" kern="1200" dirty="0">
                <a:latin typeface="+mj-lt"/>
                <a:ea typeface="+mj-ea"/>
                <a:cs typeface="+mj-cs"/>
              </a:rPr>
              <a:t>Training and Testing Program </a:t>
            </a:r>
          </a:p>
        </p:txBody>
      </p:sp>
      <p:sp>
        <p:nvSpPr>
          <p:cNvPr id="11" name="TextBox 10">
            <a:extLst>
              <a:ext uri="{FF2B5EF4-FFF2-40B4-BE49-F238E27FC236}">
                <a16:creationId xmlns:a16="http://schemas.microsoft.com/office/drawing/2014/main" id="{67BD6FCE-8074-4D9A-ED11-FE651F4EB442}"/>
              </a:ext>
            </a:extLst>
          </p:cNvPr>
          <p:cNvSpPr txBox="1"/>
          <p:nvPr/>
        </p:nvSpPr>
        <p:spPr>
          <a:xfrm>
            <a:off x="839788" y="2544762"/>
            <a:ext cx="3932237" cy="3811588"/>
          </a:xfrm>
          <a:prstGeom prst="rect">
            <a:avLst/>
          </a:prstGeom>
        </p:spPr>
        <p:txBody>
          <a:bodyPr vert="horz" lIns="91440" tIns="45720" rIns="91440" bIns="45720" rtlCol="0">
            <a:normAutofit/>
          </a:bodyPr>
          <a:lstStyle/>
          <a:p>
            <a:pPr>
              <a:lnSpc>
                <a:spcPct val="90000"/>
              </a:lnSpc>
              <a:spcBef>
                <a:spcPts val="1000"/>
              </a:spcBef>
              <a:spcAft>
                <a:spcPts val="600"/>
              </a:spcAft>
              <a:buClr>
                <a:srgbClr val="80A1B6"/>
              </a:buClr>
            </a:pPr>
            <a:r>
              <a:rPr lang="en-US" sz="2000" b="1" kern="1200" dirty="0">
                <a:solidFill>
                  <a:schemeClr val="tx1">
                    <a:lumMod val="85000"/>
                    <a:lumOff val="15000"/>
                  </a:schemeClr>
                </a:solidFill>
                <a:latin typeface="+mn-lt"/>
                <a:ea typeface="+mn-ea"/>
                <a:cs typeface="+mn-cs"/>
              </a:rPr>
              <a:t>Key Considerations</a:t>
            </a:r>
          </a:p>
          <a:p>
            <a:pPr algn="ctr">
              <a:lnSpc>
                <a:spcPct val="90000"/>
              </a:lnSpc>
              <a:spcBef>
                <a:spcPts val="1000"/>
              </a:spcBef>
              <a:spcAft>
                <a:spcPts val="600"/>
              </a:spcAft>
              <a:buClr>
                <a:srgbClr val="80A1B6"/>
              </a:buClr>
            </a:pPr>
            <a:r>
              <a:rPr lang="en-US" sz="1600" kern="1200" dirty="0">
                <a:solidFill>
                  <a:schemeClr val="tx1">
                    <a:lumMod val="85000"/>
                    <a:lumOff val="15000"/>
                  </a:schemeClr>
                </a:solidFill>
                <a:latin typeface="+mn-lt"/>
                <a:ea typeface="+mn-ea"/>
                <a:cs typeface="+mn-cs"/>
              </a:rPr>
              <a:t>Real emergencies may satisfy exercise requirements</a:t>
            </a:r>
          </a:p>
          <a:p>
            <a:pPr algn="ctr">
              <a:lnSpc>
                <a:spcPct val="90000"/>
              </a:lnSpc>
              <a:spcBef>
                <a:spcPts val="1000"/>
              </a:spcBef>
              <a:spcAft>
                <a:spcPts val="600"/>
              </a:spcAft>
              <a:buClr>
                <a:srgbClr val="80A1B6"/>
              </a:buClr>
            </a:pPr>
            <a:r>
              <a:rPr lang="en-US" sz="1600" kern="1200" dirty="0">
                <a:solidFill>
                  <a:schemeClr val="tx1">
                    <a:lumMod val="85000"/>
                    <a:lumOff val="15000"/>
                  </a:schemeClr>
                </a:solidFill>
                <a:latin typeface="+mn-lt"/>
                <a:ea typeface="+mn-ea"/>
                <a:cs typeface="+mn-cs"/>
              </a:rPr>
              <a:t> Staff should understand their roles and responsibilities</a:t>
            </a:r>
          </a:p>
          <a:p>
            <a:pPr algn="ctr">
              <a:lnSpc>
                <a:spcPct val="90000"/>
              </a:lnSpc>
              <a:spcBef>
                <a:spcPts val="1000"/>
              </a:spcBef>
              <a:spcAft>
                <a:spcPts val="600"/>
              </a:spcAft>
              <a:buClr>
                <a:srgbClr val="80A1B6"/>
              </a:buClr>
            </a:pPr>
            <a:r>
              <a:rPr lang="en-US" sz="1600" kern="1200" dirty="0">
                <a:solidFill>
                  <a:schemeClr val="tx1">
                    <a:lumMod val="85000"/>
                    <a:lumOff val="15000"/>
                  </a:schemeClr>
                </a:solidFill>
                <a:latin typeface="+mn-lt"/>
                <a:ea typeface="+mn-ea"/>
                <a:cs typeface="+mn-cs"/>
              </a:rPr>
              <a:t> After-action improvements should be documented and tracked</a:t>
            </a:r>
          </a:p>
          <a:p>
            <a:pPr algn="ctr">
              <a:lnSpc>
                <a:spcPct val="90000"/>
              </a:lnSpc>
              <a:spcBef>
                <a:spcPts val="1000"/>
              </a:spcBef>
              <a:spcAft>
                <a:spcPts val="600"/>
              </a:spcAft>
              <a:buClr>
                <a:srgbClr val="80A1B6"/>
              </a:buClr>
            </a:pPr>
            <a:r>
              <a:rPr lang="en-US" sz="1600" kern="1200" dirty="0">
                <a:solidFill>
                  <a:schemeClr val="tx1">
                    <a:lumMod val="85000"/>
                    <a:lumOff val="15000"/>
                  </a:schemeClr>
                </a:solidFill>
                <a:latin typeface="+mn-lt"/>
                <a:ea typeface="+mn-ea"/>
                <a:cs typeface="+mn-cs"/>
              </a:rPr>
              <a:t>Compliance is demonstrated through documentation</a:t>
            </a:r>
          </a:p>
          <a:p>
            <a:pPr algn="ctr">
              <a:lnSpc>
                <a:spcPct val="90000"/>
              </a:lnSpc>
              <a:spcBef>
                <a:spcPts val="1000"/>
              </a:spcBef>
              <a:spcAft>
                <a:spcPts val="600"/>
              </a:spcAft>
              <a:buClr>
                <a:srgbClr val="80A1B6"/>
              </a:buClr>
            </a:pPr>
            <a:r>
              <a:rPr lang="en-US" sz="1600" b="1" dirty="0"/>
              <a:t>The goal isn't to complete an exercise. The goal is to validate readiness.</a:t>
            </a:r>
            <a:endParaRPr lang="en-US" sz="1600" dirty="0"/>
          </a:p>
          <a:p>
            <a:pPr algn="ctr">
              <a:lnSpc>
                <a:spcPct val="90000"/>
              </a:lnSpc>
              <a:spcBef>
                <a:spcPts val="1000"/>
              </a:spcBef>
              <a:spcAft>
                <a:spcPts val="600"/>
              </a:spcAft>
              <a:buClr>
                <a:srgbClr val="80A1B6"/>
              </a:buClr>
            </a:pPr>
            <a:endParaRPr lang="en-US" sz="1600" kern="1200" dirty="0">
              <a:solidFill>
                <a:schemeClr val="tx1">
                  <a:lumMod val="85000"/>
                  <a:lumOff val="15000"/>
                </a:schemeClr>
              </a:solidFill>
              <a:latin typeface="+mn-lt"/>
              <a:ea typeface="+mn-ea"/>
              <a:cs typeface="+mn-cs"/>
            </a:endParaRPr>
          </a:p>
        </p:txBody>
      </p:sp>
      <p:sp>
        <p:nvSpPr>
          <p:cNvPr id="4" name="Date Placeholder 3">
            <a:extLst>
              <a:ext uri="{FF2B5EF4-FFF2-40B4-BE49-F238E27FC236}">
                <a16:creationId xmlns:a16="http://schemas.microsoft.com/office/drawing/2014/main" id="{0B58C301-0C77-27D8-9F1D-DFFE421988CE}"/>
              </a:ext>
            </a:extLst>
          </p:cNvPr>
          <p:cNvSpPr>
            <a:spLocks noGrp="1"/>
          </p:cNvSpPr>
          <p:nvPr>
            <p:ph type="dt" sz="half" idx="10"/>
          </p:nvPr>
        </p:nvSpPr>
        <p:spPr>
          <a:xfrm>
            <a:off x="838200" y="6356350"/>
            <a:ext cx="1690511" cy="365125"/>
          </a:xfrm>
        </p:spPr>
        <p:txBody>
          <a:bodyPr vert="horz" lIns="91440" tIns="45720" rIns="91440" bIns="45720" rtlCol="0"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0EBF91A6-AB24-7EA5-408E-EFC121AB75A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Mid-Atlantic CMS QIN-QIO (Region 2)</a:t>
            </a:r>
          </a:p>
        </p:txBody>
      </p:sp>
      <p:sp>
        <p:nvSpPr>
          <p:cNvPr id="6" name="Slide Number Placeholder 5">
            <a:extLst>
              <a:ext uri="{FF2B5EF4-FFF2-40B4-BE49-F238E27FC236}">
                <a16:creationId xmlns:a16="http://schemas.microsoft.com/office/drawing/2014/main" id="{0BCBD57D-F95D-7A0F-A1F7-F72DF03AFCD9}"/>
              </a:ext>
            </a:extLst>
          </p:cNvPr>
          <p:cNvSpPr>
            <a:spLocks noGrp="1"/>
          </p:cNvSpPr>
          <p:nvPr>
            <p:ph type="sldNum" sz="quarter" idx="12"/>
          </p:nvPr>
        </p:nvSpPr>
        <p:spPr>
          <a:xfrm>
            <a:off x="9073444" y="6356350"/>
            <a:ext cx="2743200" cy="365125"/>
          </a:xfrm>
        </p:spPr>
        <p:txBody>
          <a:bodyPr vert="horz" lIns="91440" tIns="45720" rIns="91440" bIns="45720" rtlCol="0" anchor="ctr">
            <a:normAutofit/>
          </a:bodyPr>
          <a:lstStyle/>
          <a:p>
            <a:pPr>
              <a:spcAft>
                <a:spcPts val="600"/>
              </a:spcAft>
            </a:pPr>
            <a:fld id="{85116EE9-A166-4A24-AE56-6ED63628246E}" type="slidenum">
              <a:rPr lang="en-US" smtClean="0"/>
              <a:pPr>
                <a:spcAft>
                  <a:spcPts val="600"/>
                </a:spcAft>
              </a:pPr>
              <a:t>15</a:t>
            </a:fld>
            <a:endParaRPr lang="en-US"/>
          </a:p>
        </p:txBody>
      </p:sp>
      <p:sp>
        <p:nvSpPr>
          <p:cNvPr id="8" name="Content Placeholder 2">
            <a:extLst>
              <a:ext uri="{FF2B5EF4-FFF2-40B4-BE49-F238E27FC236}">
                <a16:creationId xmlns:a16="http://schemas.microsoft.com/office/drawing/2014/main" id="{3FC96822-4D0D-CDE9-500E-3EC1D67ADC01}"/>
              </a:ext>
            </a:extLst>
          </p:cNvPr>
          <p:cNvSpPr txBox="1">
            <a:spLocks/>
          </p:cNvSpPr>
          <p:nvPr/>
        </p:nvSpPr>
        <p:spPr>
          <a:xfrm>
            <a:off x="838200" y="1825625"/>
            <a:ext cx="10515600"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defRPr sz="2000"/>
            </a:pPr>
            <a:endParaRPr lang="en-US" sz="3200" dirty="0"/>
          </a:p>
        </p:txBody>
      </p:sp>
      <p:graphicFrame>
        <p:nvGraphicFramePr>
          <p:cNvPr id="2" name="Table 1">
            <a:extLst>
              <a:ext uri="{FF2B5EF4-FFF2-40B4-BE49-F238E27FC236}">
                <a16:creationId xmlns:a16="http://schemas.microsoft.com/office/drawing/2014/main" id="{E30ED786-C480-62D0-E41D-22FFC930B514}"/>
              </a:ext>
            </a:extLst>
          </p:cNvPr>
          <p:cNvGraphicFramePr>
            <a:graphicFrameLocks noGrp="1"/>
          </p:cNvGraphicFramePr>
          <p:nvPr>
            <p:extLst>
              <p:ext uri="{D42A27DB-BD31-4B8C-83A1-F6EECF244321}">
                <p14:modId xmlns:p14="http://schemas.microsoft.com/office/powerpoint/2010/main" val="4235389239"/>
              </p:ext>
            </p:extLst>
          </p:nvPr>
        </p:nvGraphicFramePr>
        <p:xfrm>
          <a:off x="5183188" y="1250919"/>
          <a:ext cx="6172200" cy="4522996"/>
        </p:xfrm>
        <a:graphic>
          <a:graphicData uri="http://schemas.openxmlformats.org/drawingml/2006/table">
            <a:tbl>
              <a:tblPr firstRow="1" bandRow="1">
                <a:noFill/>
                <a:tableStyleId>{69012ECD-51FC-41F1-AA8D-1B2483CD663E}</a:tableStyleId>
              </a:tblPr>
              <a:tblGrid>
                <a:gridCol w="2964455">
                  <a:extLst>
                    <a:ext uri="{9D8B030D-6E8A-4147-A177-3AD203B41FA5}">
                      <a16:colId xmlns:a16="http://schemas.microsoft.com/office/drawing/2014/main" val="1331855386"/>
                    </a:ext>
                  </a:extLst>
                </a:gridCol>
                <a:gridCol w="3207745">
                  <a:extLst>
                    <a:ext uri="{9D8B030D-6E8A-4147-A177-3AD203B41FA5}">
                      <a16:colId xmlns:a16="http://schemas.microsoft.com/office/drawing/2014/main" val="1199568518"/>
                    </a:ext>
                  </a:extLst>
                </a:gridCol>
              </a:tblGrid>
              <a:tr h="762796">
                <a:tc gridSpan="2">
                  <a:txBody>
                    <a:bodyPr/>
                    <a:lstStyle/>
                    <a:p>
                      <a:pPr algn="ctr">
                        <a:buNone/>
                      </a:pPr>
                      <a:r>
                        <a:rPr lang="en-US" sz="2300" b="1" cap="none" spc="0">
                          <a:solidFill>
                            <a:schemeClr val="tx1"/>
                          </a:solidFill>
                        </a:rPr>
                        <a:t>Exercise Requirements</a:t>
                      </a:r>
                    </a:p>
                  </a:txBody>
                  <a:tcPr marL="0" marR="105364" marT="42146" marB="316093" anchor="ctr">
                    <a:lnL w="12700" cmpd="sng">
                      <a:noFill/>
                    </a:lnL>
                    <a:lnR w="12700" cmpd="sng">
                      <a:noFill/>
                    </a:lnR>
                    <a:lnT w="28575" cap="flat" cmpd="sng" algn="ctr">
                      <a:solidFill>
                        <a:schemeClr val="tx1"/>
                      </a:solidFill>
                      <a:prstDash val="solid"/>
                    </a:lnT>
                    <a:lnB w="38100" cmpd="sng">
                      <a:noFill/>
                    </a:lnB>
                    <a:noFill/>
                  </a:tcPr>
                </a:tc>
                <a:tc hMerge="1">
                  <a:txBody>
                    <a:bodyPr/>
                    <a:lstStyle/>
                    <a:p>
                      <a:pPr>
                        <a:buNone/>
                      </a:pPr>
                      <a:endParaRPr lang="en-US"/>
                    </a:p>
                  </a:txBody>
                  <a:tcPr anchor="ctr">
                    <a:lnL>
                      <a:noFill/>
                    </a:lnL>
                    <a:lnR>
                      <a:noFill/>
                    </a:lnR>
                    <a:lnT>
                      <a:noFill/>
                    </a:lnT>
                    <a:lnB>
                      <a:noFill/>
                    </a:lnB>
                    <a:noFill/>
                  </a:tcPr>
                </a:tc>
                <a:extLst>
                  <a:ext uri="{0D108BD9-81ED-4DB2-BD59-A6C34878D82A}">
                    <a16:rowId xmlns:a16="http://schemas.microsoft.com/office/drawing/2014/main" val="1819656478"/>
                  </a:ext>
                </a:extLst>
              </a:tr>
              <a:tr h="762796">
                <a:tc>
                  <a:txBody>
                    <a:bodyPr/>
                    <a:lstStyle/>
                    <a:p>
                      <a:pPr>
                        <a:buNone/>
                      </a:pPr>
                      <a:r>
                        <a:rPr lang="en-US" sz="2300" b="1" cap="none" spc="0">
                          <a:solidFill>
                            <a:schemeClr val="tx1"/>
                          </a:solidFill>
                        </a:rPr>
                        <a:t>Inpatient Providers</a:t>
                      </a:r>
                      <a:endParaRPr lang="en-US" sz="2300" cap="none" spc="0">
                        <a:solidFill>
                          <a:schemeClr val="tx1"/>
                        </a:solidFill>
                      </a:endParaRPr>
                    </a:p>
                  </a:txBody>
                  <a:tcPr marL="0" marR="105364" marT="42146" marB="316093" anchor="ctr">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a:buNone/>
                      </a:pPr>
                      <a:r>
                        <a:rPr lang="en-US" sz="2300" b="1" cap="none" spc="0">
                          <a:solidFill>
                            <a:schemeClr val="tx1"/>
                          </a:solidFill>
                        </a:rPr>
                        <a:t>Outpatient Providers</a:t>
                      </a:r>
                      <a:endParaRPr lang="en-US" sz="2300" cap="none" spc="0">
                        <a:solidFill>
                          <a:schemeClr val="tx1"/>
                        </a:solidFill>
                      </a:endParaRPr>
                    </a:p>
                  </a:txBody>
                  <a:tcPr marL="0" marR="105364" marT="42146" marB="316093" anchor="ctr">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510535767"/>
                  </a:ext>
                </a:extLst>
              </a:tr>
              <a:tr h="762796">
                <a:tc>
                  <a:txBody>
                    <a:bodyPr/>
                    <a:lstStyle/>
                    <a:p>
                      <a:pPr>
                        <a:buNone/>
                      </a:pPr>
                      <a:r>
                        <a:rPr lang="en-US" sz="2300" cap="none" spc="0">
                          <a:solidFill>
                            <a:schemeClr val="tx1"/>
                          </a:solidFill>
                        </a:rPr>
                        <a:t>2 exercises annually</a:t>
                      </a:r>
                    </a:p>
                  </a:txBody>
                  <a:tcPr marL="0" marR="105364" marT="42146" marB="316093"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buNone/>
                      </a:pPr>
                      <a:r>
                        <a:rPr lang="en-US" sz="2300" cap="none" spc="0">
                          <a:solidFill>
                            <a:schemeClr val="tx1"/>
                          </a:solidFill>
                        </a:rPr>
                        <a:t>1 exercise annually</a:t>
                      </a:r>
                    </a:p>
                  </a:txBody>
                  <a:tcPr marL="0" marR="105364" marT="42146" marB="316093"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18216562"/>
                  </a:ext>
                </a:extLst>
              </a:tr>
              <a:tr h="1117304">
                <a:tc>
                  <a:txBody>
                    <a:bodyPr/>
                    <a:lstStyle/>
                    <a:p>
                      <a:pPr>
                        <a:buNone/>
                      </a:pPr>
                      <a:r>
                        <a:rPr lang="en-US" sz="2300" cap="none" spc="0">
                          <a:solidFill>
                            <a:schemeClr val="tx1"/>
                          </a:solidFill>
                        </a:rPr>
                        <a:t>One may be a real-world event</a:t>
                      </a:r>
                    </a:p>
                  </a:txBody>
                  <a:tcPr marL="0" marR="105364" marT="42146" marB="316093"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a:buNone/>
                      </a:pPr>
                      <a:r>
                        <a:rPr lang="en-US" sz="2300" cap="none" spc="0">
                          <a:solidFill>
                            <a:schemeClr val="tx1"/>
                          </a:solidFill>
                        </a:rPr>
                        <a:t>Full-scale exercise every other year</a:t>
                      </a:r>
                    </a:p>
                  </a:txBody>
                  <a:tcPr marL="0" marR="105364" marT="42146" marB="316093"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636800964"/>
                  </a:ext>
                </a:extLst>
              </a:tr>
              <a:tr h="1117304">
                <a:tc>
                  <a:txBody>
                    <a:bodyPr/>
                    <a:lstStyle/>
                    <a:p>
                      <a:pPr>
                        <a:buNone/>
                      </a:pPr>
                      <a:r>
                        <a:rPr lang="en-US" sz="2300" cap="none" spc="0" dirty="0">
                          <a:solidFill>
                            <a:schemeClr val="tx1"/>
                          </a:solidFill>
                        </a:rPr>
                        <a:t>Documentation required</a:t>
                      </a:r>
                    </a:p>
                  </a:txBody>
                  <a:tcPr marL="0" marR="105364" marT="42146" marB="316093"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a:buNone/>
                      </a:pPr>
                      <a:r>
                        <a:rPr lang="en-US" sz="2300" cap="none" spc="0" dirty="0">
                          <a:solidFill>
                            <a:schemeClr val="tx1"/>
                          </a:solidFill>
                        </a:rPr>
                        <a:t>Documentation required</a:t>
                      </a:r>
                    </a:p>
                  </a:txBody>
                  <a:tcPr marL="0" marR="105364" marT="42146" marB="316093"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257978817"/>
                  </a:ext>
                </a:extLst>
              </a:tr>
            </a:tbl>
          </a:graphicData>
        </a:graphic>
      </p:graphicFrame>
    </p:spTree>
    <p:extLst>
      <p:ext uri="{BB962C8B-B14F-4D97-AF65-F5344CB8AC3E}">
        <p14:creationId xmlns:p14="http://schemas.microsoft.com/office/powerpoint/2010/main" val="262661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AC28-7085-84D6-7613-1F86C1BE313E}"/>
              </a:ext>
            </a:extLst>
          </p:cNvPr>
          <p:cNvSpPr>
            <a:spLocks noGrp="1"/>
          </p:cNvSpPr>
          <p:nvPr>
            <p:ph type="title"/>
          </p:nvPr>
        </p:nvSpPr>
        <p:spPr>
          <a:xfrm>
            <a:off x="838199" y="787911"/>
            <a:ext cx="7902039" cy="703654"/>
          </a:xfrm>
        </p:spPr>
        <p:txBody>
          <a:bodyPr anchor="ctr">
            <a:normAutofit/>
          </a:bodyPr>
          <a:lstStyle/>
          <a:p>
            <a:r>
              <a:rPr lang="en-US" dirty="0"/>
              <a:t>What Surveyors Want to See</a:t>
            </a:r>
          </a:p>
        </p:txBody>
      </p:sp>
      <p:sp>
        <p:nvSpPr>
          <p:cNvPr id="4" name="Content Placeholder 3">
            <a:extLst>
              <a:ext uri="{FF2B5EF4-FFF2-40B4-BE49-F238E27FC236}">
                <a16:creationId xmlns:a16="http://schemas.microsoft.com/office/drawing/2014/main" id="{034EDB17-5AA6-F2E9-9802-1BDEAE859F44}"/>
              </a:ext>
            </a:extLst>
          </p:cNvPr>
          <p:cNvSpPr>
            <a:spLocks noGrp="1"/>
          </p:cNvSpPr>
          <p:nvPr>
            <p:ph idx="1"/>
          </p:nvPr>
        </p:nvSpPr>
        <p:spPr>
          <a:xfrm>
            <a:off x="838200" y="1825625"/>
            <a:ext cx="10515600" cy="4351338"/>
          </a:xfrm>
        </p:spPr>
        <p:txBody>
          <a:bodyPr>
            <a:normAutofit/>
          </a:bodyPr>
          <a:lstStyle/>
          <a:p>
            <a:pPr marL="0" indent="0">
              <a:buNone/>
            </a:pPr>
            <a:r>
              <a:rPr lang="en-US" b="1" dirty="0"/>
              <a:t>Can You Demonstrate:</a:t>
            </a:r>
          </a:p>
          <a:p>
            <a:r>
              <a:rPr lang="en-US" dirty="0"/>
              <a:t>📝 Training records</a:t>
            </a:r>
          </a:p>
          <a:p>
            <a:r>
              <a:rPr lang="en-US" dirty="0"/>
              <a:t>🎯 Exercise participation</a:t>
            </a:r>
          </a:p>
          <a:p>
            <a:r>
              <a:rPr lang="en-US" dirty="0"/>
              <a:t>📊 After-Action Reports (AARs) with updating training plans</a:t>
            </a:r>
          </a:p>
          <a:p>
            <a:r>
              <a:rPr lang="en-US" dirty="0"/>
              <a:t>🔄 Improvement Plan follow-through</a:t>
            </a:r>
          </a:p>
          <a:p>
            <a:r>
              <a:rPr lang="en-US" dirty="0"/>
              <a:t>👥 Staff knowledge of the emergency plan</a:t>
            </a:r>
          </a:p>
          <a:p>
            <a:endParaRPr lang="en-US" dirty="0"/>
          </a:p>
        </p:txBody>
      </p:sp>
      <p:sp>
        <p:nvSpPr>
          <p:cNvPr id="5" name="Date Placeholder 4">
            <a:extLst>
              <a:ext uri="{FF2B5EF4-FFF2-40B4-BE49-F238E27FC236}">
                <a16:creationId xmlns:a16="http://schemas.microsoft.com/office/drawing/2014/main" id="{1600FB48-ED06-C369-E373-CE3134FE7EBB}"/>
              </a:ext>
            </a:extLst>
          </p:cNvPr>
          <p:cNvSpPr>
            <a:spLocks noGrp="1"/>
          </p:cNvSpPr>
          <p:nvPr>
            <p:ph type="dt" sz="half" idx="10"/>
          </p:nvPr>
        </p:nvSpPr>
        <p:spPr>
          <a:xfrm>
            <a:off x="838200" y="6356350"/>
            <a:ext cx="1690511" cy="365125"/>
          </a:xfrm>
        </p:spPr>
        <p:txBody>
          <a:bodyPr anchor="ctr">
            <a:normAutofit/>
          </a:bodyPr>
          <a:lstStyle/>
          <a:p>
            <a:pPr>
              <a:spcAft>
                <a:spcPts val="600"/>
              </a:spcAft>
            </a:pPr>
            <a:fld id="{C08CA71B-CCB3-A147-9D69-E11B91CD6A17}" type="datetime1">
              <a:rPr lang="en-US" smtClean="0"/>
              <a:pPr>
                <a:spcAft>
                  <a:spcPts val="600"/>
                </a:spcAft>
              </a:pPr>
              <a:t>6/11/2026</a:t>
            </a:fld>
            <a:endParaRPr lang="en-US"/>
          </a:p>
        </p:txBody>
      </p:sp>
      <p:sp>
        <p:nvSpPr>
          <p:cNvPr id="6" name="Footer Placeholder 5">
            <a:extLst>
              <a:ext uri="{FF2B5EF4-FFF2-40B4-BE49-F238E27FC236}">
                <a16:creationId xmlns:a16="http://schemas.microsoft.com/office/drawing/2014/main" id="{F40400E9-3DE6-C125-8E73-34390B77DBBE}"/>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7" name="Slide Number Placeholder 6">
            <a:extLst>
              <a:ext uri="{FF2B5EF4-FFF2-40B4-BE49-F238E27FC236}">
                <a16:creationId xmlns:a16="http://schemas.microsoft.com/office/drawing/2014/main" id="{5B185F27-4A98-F729-6EF5-629593A65F5B}"/>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16</a:t>
            </a:fld>
            <a:endParaRPr lang="en-US"/>
          </a:p>
        </p:txBody>
      </p:sp>
    </p:spTree>
    <p:extLst>
      <p:ext uri="{BB962C8B-B14F-4D97-AF65-F5344CB8AC3E}">
        <p14:creationId xmlns:p14="http://schemas.microsoft.com/office/powerpoint/2010/main" val="285852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D62F-178B-4B0C-D8AA-895926F08E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82EA829-A511-DAF9-2715-E466B5DBF15F}"/>
              </a:ext>
            </a:extLst>
          </p:cNvPr>
          <p:cNvSpPr>
            <a:spLocks noGrp="1"/>
          </p:cNvSpPr>
          <p:nvPr>
            <p:ph type="title"/>
          </p:nvPr>
        </p:nvSpPr>
        <p:spPr>
          <a:xfrm>
            <a:off x="838199" y="787911"/>
            <a:ext cx="9180871" cy="703654"/>
          </a:xfrm>
        </p:spPr>
        <p:txBody>
          <a:bodyPr>
            <a:normAutofit/>
          </a:bodyPr>
          <a:lstStyle/>
          <a:p>
            <a:pPr algn="ctr"/>
            <a:r>
              <a:rPr lang="en-US" dirty="0"/>
              <a:t>What Surveyor's Focus On</a:t>
            </a:r>
          </a:p>
        </p:txBody>
      </p:sp>
      <p:sp>
        <p:nvSpPr>
          <p:cNvPr id="4" name="Date Placeholder 3">
            <a:extLst>
              <a:ext uri="{FF2B5EF4-FFF2-40B4-BE49-F238E27FC236}">
                <a16:creationId xmlns:a16="http://schemas.microsoft.com/office/drawing/2014/main" id="{30C29BC6-E633-0337-B5A4-8D7F7D1BAEBE}"/>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84FE853D-87A2-0212-7BE2-5962080EF2E6}"/>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DCE0F494-CE34-D750-C83B-10BBF7DD1E9E}"/>
              </a:ext>
            </a:extLst>
          </p:cNvPr>
          <p:cNvSpPr>
            <a:spLocks noGrp="1"/>
          </p:cNvSpPr>
          <p:nvPr>
            <p:ph type="sldNum" sz="quarter" idx="12"/>
          </p:nvPr>
        </p:nvSpPr>
        <p:spPr/>
        <p:txBody>
          <a:bodyPr/>
          <a:lstStyle/>
          <a:p>
            <a:fld id="{85116EE9-A166-4A24-AE56-6ED63628246E}" type="slidenum">
              <a:rPr lang="en-US" smtClean="0"/>
              <a:t>17</a:t>
            </a:fld>
            <a:endParaRPr lang="en-US"/>
          </a:p>
        </p:txBody>
      </p:sp>
      <p:sp>
        <p:nvSpPr>
          <p:cNvPr id="2" name="Text Placeholder 2">
            <a:extLst>
              <a:ext uri="{FF2B5EF4-FFF2-40B4-BE49-F238E27FC236}">
                <a16:creationId xmlns:a16="http://schemas.microsoft.com/office/drawing/2014/main" id="{F3B73B0D-E5E0-7289-120B-94A257704453}"/>
              </a:ext>
            </a:extLst>
          </p:cNvPr>
          <p:cNvSpPr txBox="1">
            <a:spLocks/>
          </p:cNvSpPr>
          <p:nvPr/>
        </p:nvSpPr>
        <p:spPr>
          <a:xfrm>
            <a:off x="838199" y="1613722"/>
            <a:ext cx="10515600" cy="4883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spcAft>
                <a:spcPts val="600"/>
              </a:spcAft>
              <a:buFont typeface="Arial" panose="020B0604020202020204" pitchFamily="34" charset="0"/>
              <a:buNone/>
              <a:defRPr sz="2000"/>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AEBAF4DE-4C3F-B56F-8C99-56DF92986CD2}"/>
              </a:ext>
            </a:extLst>
          </p:cNvPr>
          <p:cNvGraphicFramePr>
            <a:graphicFrameLocks noGrp="1"/>
          </p:cNvGraphicFramePr>
          <p:nvPr>
            <p:extLst>
              <p:ext uri="{D42A27DB-BD31-4B8C-83A1-F6EECF244321}">
                <p14:modId xmlns:p14="http://schemas.microsoft.com/office/powerpoint/2010/main" val="2315033613"/>
              </p:ext>
            </p:extLst>
          </p:nvPr>
        </p:nvGraphicFramePr>
        <p:xfrm>
          <a:off x="838200" y="1910687"/>
          <a:ext cx="10515600" cy="1463040"/>
        </p:xfrm>
        <a:graphic>
          <a:graphicData uri="http://schemas.openxmlformats.org/drawingml/2006/table">
            <a:tbl>
              <a:tblPr/>
              <a:tblGrid>
                <a:gridCol w="5257800">
                  <a:extLst>
                    <a:ext uri="{9D8B030D-6E8A-4147-A177-3AD203B41FA5}">
                      <a16:colId xmlns:a16="http://schemas.microsoft.com/office/drawing/2014/main" val="156924629"/>
                    </a:ext>
                  </a:extLst>
                </a:gridCol>
                <a:gridCol w="5257800">
                  <a:extLst>
                    <a:ext uri="{9D8B030D-6E8A-4147-A177-3AD203B41FA5}">
                      <a16:colId xmlns:a16="http://schemas.microsoft.com/office/drawing/2014/main" val="865962530"/>
                    </a:ext>
                  </a:extLst>
                </a:gridCol>
              </a:tblGrid>
              <a:tr h="365760">
                <a:tc>
                  <a:txBody>
                    <a:bodyPr/>
                    <a:lstStyle/>
                    <a:p>
                      <a:pPr>
                        <a:buNone/>
                      </a:pPr>
                      <a:r>
                        <a:rPr lang="en-US" b="1" dirty="0"/>
                        <a:t>📄 Documentation</a:t>
                      </a:r>
                    </a:p>
                  </a:txBody>
                  <a:tcPr anchor="ctr">
                    <a:lnL>
                      <a:noFill/>
                    </a:lnL>
                    <a:lnR>
                      <a:noFill/>
                    </a:lnR>
                    <a:lnT>
                      <a:noFill/>
                    </a:lnT>
                    <a:lnB>
                      <a:noFill/>
                    </a:lnB>
                    <a:noFill/>
                  </a:tcPr>
                </a:tc>
                <a:tc>
                  <a:txBody>
                    <a:bodyPr/>
                    <a:lstStyle/>
                    <a:p>
                      <a:pPr>
                        <a:buNone/>
                      </a:pPr>
                      <a:r>
                        <a:rPr lang="en-US" b="1" dirty="0"/>
                        <a:t>👥 Staff Knowledge</a:t>
                      </a:r>
                    </a:p>
                  </a:txBody>
                  <a:tcPr anchor="ctr">
                    <a:lnL>
                      <a:noFill/>
                    </a:lnL>
                    <a:lnR>
                      <a:noFill/>
                    </a:lnR>
                    <a:lnT>
                      <a:noFill/>
                    </a:lnT>
                    <a:lnB>
                      <a:noFill/>
                    </a:lnB>
                    <a:noFill/>
                  </a:tcPr>
                </a:tc>
                <a:extLst>
                  <a:ext uri="{0D108BD9-81ED-4DB2-BD59-A6C34878D82A}">
                    <a16:rowId xmlns:a16="http://schemas.microsoft.com/office/drawing/2014/main" val="3476284620"/>
                  </a:ext>
                </a:extLst>
              </a:tr>
              <a:tr h="365760">
                <a:tc>
                  <a:txBody>
                    <a:bodyPr/>
                    <a:lstStyle/>
                    <a:p>
                      <a:pPr>
                        <a:buNone/>
                      </a:pPr>
                      <a:r>
                        <a:rPr lang="en-US"/>
                        <a:t>Plans &amp; policies</a:t>
                      </a:r>
                    </a:p>
                  </a:txBody>
                  <a:tcPr anchor="ctr">
                    <a:lnL>
                      <a:noFill/>
                    </a:lnL>
                    <a:lnR>
                      <a:noFill/>
                    </a:lnR>
                    <a:lnT>
                      <a:noFill/>
                    </a:lnT>
                    <a:lnB>
                      <a:noFill/>
                    </a:lnB>
                    <a:noFill/>
                  </a:tcPr>
                </a:tc>
                <a:tc>
                  <a:txBody>
                    <a:bodyPr/>
                    <a:lstStyle/>
                    <a:p>
                      <a:pPr>
                        <a:buNone/>
                      </a:pPr>
                      <a:r>
                        <a:rPr lang="en-US" dirty="0"/>
                        <a:t>Roles &amp; responsibilities</a:t>
                      </a:r>
                    </a:p>
                  </a:txBody>
                  <a:tcPr anchor="ctr">
                    <a:lnL>
                      <a:noFill/>
                    </a:lnL>
                    <a:lnR>
                      <a:noFill/>
                    </a:lnR>
                    <a:lnT>
                      <a:noFill/>
                    </a:lnT>
                    <a:lnB>
                      <a:noFill/>
                    </a:lnB>
                    <a:noFill/>
                  </a:tcPr>
                </a:tc>
                <a:extLst>
                  <a:ext uri="{0D108BD9-81ED-4DB2-BD59-A6C34878D82A}">
                    <a16:rowId xmlns:a16="http://schemas.microsoft.com/office/drawing/2014/main" val="2072711411"/>
                  </a:ext>
                </a:extLst>
              </a:tr>
              <a:tr h="365760">
                <a:tc>
                  <a:txBody>
                    <a:bodyPr/>
                    <a:lstStyle/>
                    <a:p>
                      <a:pPr>
                        <a:buNone/>
                      </a:pPr>
                      <a:r>
                        <a:rPr lang="en-US" dirty="0"/>
                        <a:t>Risk assessments</a:t>
                      </a:r>
                    </a:p>
                  </a:txBody>
                  <a:tcPr anchor="ctr">
                    <a:lnL>
                      <a:noFill/>
                    </a:lnL>
                    <a:lnR>
                      <a:noFill/>
                    </a:lnR>
                    <a:lnT>
                      <a:noFill/>
                    </a:lnT>
                    <a:lnB>
                      <a:noFill/>
                    </a:lnB>
                    <a:noFill/>
                  </a:tcPr>
                </a:tc>
                <a:tc>
                  <a:txBody>
                    <a:bodyPr/>
                    <a:lstStyle/>
                    <a:p>
                      <a:pPr>
                        <a:buNone/>
                      </a:pPr>
                      <a:r>
                        <a:rPr lang="en-US"/>
                        <a:t>Emergency procedures</a:t>
                      </a:r>
                    </a:p>
                  </a:txBody>
                  <a:tcPr anchor="ctr">
                    <a:lnL>
                      <a:noFill/>
                    </a:lnL>
                    <a:lnR>
                      <a:noFill/>
                    </a:lnR>
                    <a:lnT>
                      <a:noFill/>
                    </a:lnT>
                    <a:lnB>
                      <a:noFill/>
                    </a:lnB>
                    <a:noFill/>
                  </a:tcPr>
                </a:tc>
                <a:extLst>
                  <a:ext uri="{0D108BD9-81ED-4DB2-BD59-A6C34878D82A}">
                    <a16:rowId xmlns:a16="http://schemas.microsoft.com/office/drawing/2014/main" val="249407950"/>
                  </a:ext>
                </a:extLst>
              </a:tr>
              <a:tr h="365760">
                <a:tc>
                  <a:txBody>
                    <a:bodyPr/>
                    <a:lstStyle/>
                    <a:p>
                      <a:pPr>
                        <a:buNone/>
                      </a:pPr>
                      <a:r>
                        <a:rPr lang="en-US" dirty="0"/>
                        <a:t>Training records</a:t>
                      </a:r>
                    </a:p>
                  </a:txBody>
                  <a:tcPr anchor="ctr">
                    <a:lnL>
                      <a:noFill/>
                    </a:lnL>
                    <a:lnR>
                      <a:noFill/>
                    </a:lnR>
                    <a:lnT>
                      <a:noFill/>
                    </a:lnT>
                    <a:lnB>
                      <a:noFill/>
                    </a:lnB>
                    <a:noFill/>
                  </a:tcPr>
                </a:tc>
                <a:tc>
                  <a:txBody>
                    <a:bodyPr/>
                    <a:lstStyle/>
                    <a:p>
                      <a:pPr>
                        <a:buNone/>
                      </a:pPr>
                      <a:r>
                        <a:rPr lang="en-US" dirty="0"/>
                        <a:t>Response expectations</a:t>
                      </a:r>
                    </a:p>
                  </a:txBody>
                  <a:tcPr anchor="ctr">
                    <a:lnL>
                      <a:noFill/>
                    </a:lnL>
                    <a:lnR>
                      <a:noFill/>
                    </a:lnR>
                    <a:lnT>
                      <a:noFill/>
                    </a:lnT>
                    <a:lnB>
                      <a:noFill/>
                    </a:lnB>
                    <a:noFill/>
                  </a:tcPr>
                </a:tc>
                <a:extLst>
                  <a:ext uri="{0D108BD9-81ED-4DB2-BD59-A6C34878D82A}">
                    <a16:rowId xmlns:a16="http://schemas.microsoft.com/office/drawing/2014/main" val="2180598370"/>
                  </a:ext>
                </a:extLst>
              </a:tr>
            </a:tbl>
          </a:graphicData>
        </a:graphic>
      </p:graphicFrame>
      <p:graphicFrame>
        <p:nvGraphicFramePr>
          <p:cNvPr id="9" name="Table 8">
            <a:extLst>
              <a:ext uri="{FF2B5EF4-FFF2-40B4-BE49-F238E27FC236}">
                <a16:creationId xmlns:a16="http://schemas.microsoft.com/office/drawing/2014/main" id="{07787D43-36ED-DEB5-0D6C-D3396B6DF0BA}"/>
              </a:ext>
            </a:extLst>
          </p:cNvPr>
          <p:cNvGraphicFramePr>
            <a:graphicFrameLocks noGrp="1"/>
          </p:cNvGraphicFramePr>
          <p:nvPr>
            <p:extLst>
              <p:ext uri="{D42A27DB-BD31-4B8C-83A1-F6EECF244321}">
                <p14:modId xmlns:p14="http://schemas.microsoft.com/office/powerpoint/2010/main" val="2797496368"/>
              </p:ext>
            </p:extLst>
          </p:nvPr>
        </p:nvGraphicFramePr>
        <p:xfrm>
          <a:off x="838198" y="3927271"/>
          <a:ext cx="10515600" cy="1463040"/>
        </p:xfrm>
        <a:graphic>
          <a:graphicData uri="http://schemas.openxmlformats.org/drawingml/2006/table">
            <a:tbl>
              <a:tblPr/>
              <a:tblGrid>
                <a:gridCol w="5257800">
                  <a:extLst>
                    <a:ext uri="{9D8B030D-6E8A-4147-A177-3AD203B41FA5}">
                      <a16:colId xmlns:a16="http://schemas.microsoft.com/office/drawing/2014/main" val="619704627"/>
                    </a:ext>
                  </a:extLst>
                </a:gridCol>
                <a:gridCol w="5257800">
                  <a:extLst>
                    <a:ext uri="{9D8B030D-6E8A-4147-A177-3AD203B41FA5}">
                      <a16:colId xmlns:a16="http://schemas.microsoft.com/office/drawing/2014/main" val="1374097507"/>
                    </a:ext>
                  </a:extLst>
                </a:gridCol>
              </a:tblGrid>
              <a:tr h="0">
                <a:tc>
                  <a:txBody>
                    <a:bodyPr/>
                    <a:lstStyle/>
                    <a:p>
                      <a:pPr>
                        <a:buNone/>
                      </a:pPr>
                      <a:r>
                        <a:rPr lang="en-US" b="1" dirty="0"/>
                        <a:t>🎯 Program Validation</a:t>
                      </a:r>
                    </a:p>
                  </a:txBody>
                  <a:tcPr anchor="ctr">
                    <a:lnL>
                      <a:noFill/>
                    </a:lnL>
                    <a:lnR>
                      <a:noFill/>
                    </a:lnR>
                    <a:lnT>
                      <a:noFill/>
                    </a:lnT>
                    <a:lnB>
                      <a:noFill/>
                    </a:lnB>
                    <a:noFill/>
                  </a:tcPr>
                </a:tc>
                <a:tc>
                  <a:txBody>
                    <a:bodyPr/>
                    <a:lstStyle/>
                    <a:p>
                      <a:pPr>
                        <a:buNone/>
                      </a:pPr>
                      <a:r>
                        <a:rPr lang="en-US" b="1" dirty="0"/>
                        <a:t>🤝 Coordination</a:t>
                      </a:r>
                    </a:p>
                  </a:txBody>
                  <a:tcPr anchor="ctr">
                    <a:lnL>
                      <a:noFill/>
                    </a:lnL>
                    <a:lnR>
                      <a:noFill/>
                    </a:lnR>
                    <a:lnT>
                      <a:noFill/>
                    </a:lnT>
                    <a:lnB>
                      <a:noFill/>
                    </a:lnB>
                    <a:noFill/>
                  </a:tcPr>
                </a:tc>
                <a:extLst>
                  <a:ext uri="{0D108BD9-81ED-4DB2-BD59-A6C34878D82A}">
                    <a16:rowId xmlns:a16="http://schemas.microsoft.com/office/drawing/2014/main" val="79594250"/>
                  </a:ext>
                </a:extLst>
              </a:tr>
              <a:tr h="0">
                <a:tc>
                  <a:txBody>
                    <a:bodyPr/>
                    <a:lstStyle/>
                    <a:p>
                      <a:pPr>
                        <a:buNone/>
                      </a:pPr>
                      <a:r>
                        <a:rPr lang="en-US" dirty="0"/>
                        <a:t>Exercises</a:t>
                      </a:r>
                    </a:p>
                  </a:txBody>
                  <a:tcPr anchor="ctr">
                    <a:lnL>
                      <a:noFill/>
                    </a:lnL>
                    <a:lnR>
                      <a:noFill/>
                    </a:lnR>
                    <a:lnT>
                      <a:noFill/>
                    </a:lnT>
                    <a:lnB>
                      <a:noFill/>
                    </a:lnB>
                    <a:noFill/>
                  </a:tcPr>
                </a:tc>
                <a:tc>
                  <a:txBody>
                    <a:bodyPr/>
                    <a:lstStyle/>
                    <a:p>
                      <a:pPr>
                        <a:buNone/>
                      </a:pPr>
                      <a:r>
                        <a:rPr lang="en-US" dirty="0"/>
                        <a:t>Healthcare coalitions</a:t>
                      </a:r>
                    </a:p>
                  </a:txBody>
                  <a:tcPr anchor="ctr">
                    <a:lnL>
                      <a:noFill/>
                    </a:lnL>
                    <a:lnR>
                      <a:noFill/>
                    </a:lnR>
                    <a:lnT>
                      <a:noFill/>
                    </a:lnT>
                    <a:lnB>
                      <a:noFill/>
                    </a:lnB>
                    <a:noFill/>
                  </a:tcPr>
                </a:tc>
                <a:extLst>
                  <a:ext uri="{0D108BD9-81ED-4DB2-BD59-A6C34878D82A}">
                    <a16:rowId xmlns:a16="http://schemas.microsoft.com/office/drawing/2014/main" val="463416319"/>
                  </a:ext>
                </a:extLst>
              </a:tr>
              <a:tr h="0">
                <a:tc>
                  <a:txBody>
                    <a:bodyPr/>
                    <a:lstStyle/>
                    <a:p>
                      <a:pPr>
                        <a:buNone/>
                      </a:pPr>
                      <a:r>
                        <a:rPr lang="en-US"/>
                        <a:t>AARs/IPs</a:t>
                      </a:r>
                    </a:p>
                  </a:txBody>
                  <a:tcPr anchor="ctr">
                    <a:lnL>
                      <a:noFill/>
                    </a:lnL>
                    <a:lnR>
                      <a:noFill/>
                    </a:lnR>
                    <a:lnT>
                      <a:noFill/>
                    </a:lnT>
                    <a:lnB>
                      <a:noFill/>
                    </a:lnB>
                    <a:noFill/>
                  </a:tcPr>
                </a:tc>
                <a:tc>
                  <a:txBody>
                    <a:bodyPr/>
                    <a:lstStyle/>
                    <a:p>
                      <a:pPr>
                        <a:buNone/>
                      </a:pPr>
                      <a:r>
                        <a:rPr lang="en-US"/>
                        <a:t>Public health partners</a:t>
                      </a:r>
                    </a:p>
                  </a:txBody>
                  <a:tcPr anchor="ctr">
                    <a:lnL>
                      <a:noFill/>
                    </a:lnL>
                    <a:lnR>
                      <a:noFill/>
                    </a:lnR>
                    <a:lnT>
                      <a:noFill/>
                    </a:lnT>
                    <a:lnB>
                      <a:noFill/>
                    </a:lnB>
                    <a:noFill/>
                  </a:tcPr>
                </a:tc>
                <a:extLst>
                  <a:ext uri="{0D108BD9-81ED-4DB2-BD59-A6C34878D82A}">
                    <a16:rowId xmlns:a16="http://schemas.microsoft.com/office/drawing/2014/main" val="861045497"/>
                  </a:ext>
                </a:extLst>
              </a:tr>
              <a:tr h="0">
                <a:tc>
                  <a:txBody>
                    <a:bodyPr/>
                    <a:lstStyle/>
                    <a:p>
                      <a:pPr>
                        <a:buNone/>
                      </a:pPr>
                      <a:r>
                        <a:rPr lang="en-US"/>
                        <a:t>Continuous improvement</a:t>
                      </a:r>
                    </a:p>
                  </a:txBody>
                  <a:tcPr anchor="ctr">
                    <a:lnL>
                      <a:noFill/>
                    </a:lnL>
                    <a:lnR>
                      <a:noFill/>
                    </a:lnR>
                    <a:lnT>
                      <a:noFill/>
                    </a:lnT>
                    <a:lnB>
                      <a:noFill/>
                    </a:lnB>
                    <a:noFill/>
                  </a:tcPr>
                </a:tc>
                <a:tc>
                  <a:txBody>
                    <a:bodyPr/>
                    <a:lstStyle/>
                    <a:p>
                      <a:pPr>
                        <a:buNone/>
                      </a:pPr>
                      <a:r>
                        <a:rPr lang="en-US" dirty="0"/>
                        <a:t>Community response partners</a:t>
                      </a:r>
                    </a:p>
                  </a:txBody>
                  <a:tcPr anchor="ctr">
                    <a:lnL>
                      <a:noFill/>
                    </a:lnL>
                    <a:lnR>
                      <a:noFill/>
                    </a:lnR>
                    <a:lnT>
                      <a:noFill/>
                    </a:lnT>
                    <a:lnB>
                      <a:noFill/>
                    </a:lnB>
                    <a:noFill/>
                  </a:tcPr>
                </a:tc>
                <a:extLst>
                  <a:ext uri="{0D108BD9-81ED-4DB2-BD59-A6C34878D82A}">
                    <a16:rowId xmlns:a16="http://schemas.microsoft.com/office/drawing/2014/main" val="1854273371"/>
                  </a:ext>
                </a:extLst>
              </a:tr>
            </a:tbl>
          </a:graphicData>
        </a:graphic>
      </p:graphicFrame>
    </p:spTree>
    <p:extLst>
      <p:ext uri="{BB962C8B-B14F-4D97-AF65-F5344CB8AC3E}">
        <p14:creationId xmlns:p14="http://schemas.microsoft.com/office/powerpoint/2010/main" val="301225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96AD8-0E9A-0818-F205-4B5E5EA63A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D11F0B7-67C3-0FDF-D057-D947F5C80C46}"/>
              </a:ext>
            </a:extLst>
          </p:cNvPr>
          <p:cNvSpPr>
            <a:spLocks noGrp="1"/>
          </p:cNvSpPr>
          <p:nvPr>
            <p:ph type="title"/>
          </p:nvPr>
        </p:nvSpPr>
        <p:spPr>
          <a:xfrm>
            <a:off x="838199" y="787911"/>
            <a:ext cx="7902039" cy="703654"/>
          </a:xfrm>
        </p:spPr>
        <p:txBody>
          <a:bodyPr anchor="ctr">
            <a:normAutofit/>
          </a:bodyPr>
          <a:lstStyle/>
          <a:p>
            <a:r>
              <a:rPr lang="en-US"/>
              <a:t>Survey Readiness Checklist</a:t>
            </a:r>
          </a:p>
        </p:txBody>
      </p:sp>
      <p:sp>
        <p:nvSpPr>
          <p:cNvPr id="4" name="Date Placeholder 3">
            <a:extLst>
              <a:ext uri="{FF2B5EF4-FFF2-40B4-BE49-F238E27FC236}">
                <a16:creationId xmlns:a16="http://schemas.microsoft.com/office/drawing/2014/main" id="{C6A36371-6D76-0923-1B40-502E3D1F9CA6}"/>
              </a:ext>
            </a:extLst>
          </p:cNvPr>
          <p:cNvSpPr>
            <a:spLocks noGrp="1"/>
          </p:cNvSpPr>
          <p:nvPr>
            <p:ph type="dt" sz="half" idx="10"/>
          </p:nvPr>
        </p:nvSpPr>
        <p:spPr>
          <a:xfrm>
            <a:off x="838200" y="6356350"/>
            <a:ext cx="1690511" cy="365125"/>
          </a:xfrm>
        </p:spPr>
        <p:txBody>
          <a:bodyPr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8D905A9E-6AA8-C54A-D476-9F1B4FA5C94B}"/>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6" name="Slide Number Placeholder 5">
            <a:extLst>
              <a:ext uri="{FF2B5EF4-FFF2-40B4-BE49-F238E27FC236}">
                <a16:creationId xmlns:a16="http://schemas.microsoft.com/office/drawing/2014/main" id="{0C40F264-990B-3447-A9DA-DC76C8EE29B8}"/>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18</a:t>
            </a:fld>
            <a:endParaRPr lang="en-US"/>
          </a:p>
        </p:txBody>
      </p:sp>
      <p:sp>
        <p:nvSpPr>
          <p:cNvPr id="8" name="Text Placeholder 2">
            <a:extLst>
              <a:ext uri="{FF2B5EF4-FFF2-40B4-BE49-F238E27FC236}">
                <a16:creationId xmlns:a16="http://schemas.microsoft.com/office/drawing/2014/main" id="{59BA0E68-D5E7-5A4C-E170-508C5D70C346}"/>
              </a:ext>
            </a:extLst>
          </p:cNvPr>
          <p:cNvSpPr txBox="1">
            <a:spLocks/>
          </p:cNvSpPr>
          <p:nvPr/>
        </p:nvSpPr>
        <p:spPr>
          <a:xfrm>
            <a:off x="457200" y="1866900"/>
            <a:ext cx="11353800" cy="3924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2" name="Table 1">
            <a:extLst>
              <a:ext uri="{FF2B5EF4-FFF2-40B4-BE49-F238E27FC236}">
                <a16:creationId xmlns:a16="http://schemas.microsoft.com/office/drawing/2014/main" id="{E67D0A71-AFB8-AADB-4AB7-0F1A5079BC52}"/>
              </a:ext>
            </a:extLst>
          </p:cNvPr>
          <p:cNvGraphicFramePr>
            <a:graphicFrameLocks noGrp="1"/>
          </p:cNvGraphicFramePr>
          <p:nvPr>
            <p:extLst>
              <p:ext uri="{D42A27DB-BD31-4B8C-83A1-F6EECF244321}">
                <p14:modId xmlns:p14="http://schemas.microsoft.com/office/powerpoint/2010/main" val="3186111339"/>
              </p:ext>
            </p:extLst>
          </p:nvPr>
        </p:nvGraphicFramePr>
        <p:xfrm>
          <a:off x="838200" y="1921920"/>
          <a:ext cx="10515600" cy="4158749"/>
        </p:xfrm>
        <a:graphic>
          <a:graphicData uri="http://schemas.openxmlformats.org/drawingml/2006/table">
            <a:tbl>
              <a:tblPr>
                <a:noFill/>
              </a:tblPr>
              <a:tblGrid>
                <a:gridCol w="8759270">
                  <a:extLst>
                    <a:ext uri="{9D8B030D-6E8A-4147-A177-3AD203B41FA5}">
                      <a16:colId xmlns:a16="http://schemas.microsoft.com/office/drawing/2014/main" val="3295976100"/>
                    </a:ext>
                  </a:extLst>
                </a:gridCol>
                <a:gridCol w="1756330">
                  <a:extLst>
                    <a:ext uri="{9D8B030D-6E8A-4147-A177-3AD203B41FA5}">
                      <a16:colId xmlns:a16="http://schemas.microsoft.com/office/drawing/2014/main" val="384583851"/>
                    </a:ext>
                  </a:extLst>
                </a:gridCol>
              </a:tblGrid>
              <a:tr h="594107">
                <a:tc>
                  <a:txBody>
                    <a:bodyPr/>
                    <a:lstStyle/>
                    <a:p>
                      <a:pPr>
                        <a:buNone/>
                      </a:pPr>
                      <a:r>
                        <a:rPr lang="en-US" sz="2000" cap="none" spc="0">
                          <a:solidFill>
                            <a:schemeClr val="tx1"/>
                          </a:solidFill>
                        </a:rPr>
                        <a:t>Question</a:t>
                      </a:r>
                    </a:p>
                  </a:txBody>
                  <a:tcPr marL="106635" marR="76168" marT="76168" marB="152335"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a:buNone/>
                      </a:pPr>
                      <a:r>
                        <a:rPr lang="en-US" sz="2000" cap="none" spc="0">
                          <a:solidFill>
                            <a:schemeClr val="tx1"/>
                          </a:solidFill>
                        </a:rPr>
                        <a:t>Yes/No</a:t>
                      </a:r>
                    </a:p>
                  </a:txBody>
                  <a:tcPr marL="106635" marR="76168" marT="76168" marB="152335"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2055064573"/>
                  </a:ext>
                </a:extLst>
              </a:tr>
              <a:tr h="594107">
                <a:tc>
                  <a:txBody>
                    <a:bodyPr/>
                    <a:lstStyle/>
                    <a:p>
                      <a:pPr>
                        <a:buNone/>
                      </a:pPr>
                      <a:r>
                        <a:rPr lang="en-US" sz="2000" cap="none" spc="0">
                          <a:solidFill>
                            <a:schemeClr val="tx1"/>
                          </a:solidFill>
                        </a:rPr>
                        <a:t>Is your risk assessment current?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2000" cap="none" spc="0">
                          <a:solidFill>
                            <a:schemeClr val="tx1"/>
                          </a:solidFill>
                        </a:rPr>
                        <a: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66565971"/>
                  </a:ext>
                </a:extLst>
              </a:tr>
              <a:tr h="594107">
                <a:tc>
                  <a:txBody>
                    <a:bodyPr/>
                    <a:lstStyle/>
                    <a:p>
                      <a:pPr>
                        <a:buNone/>
                      </a:pPr>
                      <a:r>
                        <a:rPr lang="en-US" sz="2000" cap="none" spc="0">
                          <a:solidFill>
                            <a:schemeClr val="tx1"/>
                          </a:solidFill>
                        </a:rPr>
                        <a:t>Has your emergency plan been reviewed and updated?</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2000" cap="none" spc="0">
                          <a:solidFill>
                            <a:schemeClr val="tx1"/>
                          </a:solidFill>
                        </a:rPr>
                        <a: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41078819"/>
                  </a:ext>
                </a:extLst>
              </a:tr>
              <a:tr h="594107">
                <a:tc>
                  <a:txBody>
                    <a:bodyPr/>
                    <a:lstStyle/>
                    <a:p>
                      <a:pPr>
                        <a:buNone/>
                      </a:pPr>
                      <a:r>
                        <a:rPr lang="en-US" sz="2000" cap="none" spc="0">
                          <a:solidFill>
                            <a:schemeClr val="tx1"/>
                          </a:solidFill>
                        </a:rPr>
                        <a:t>Can staff explain their roles during an emergency?</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2000" cap="none" spc="0">
                          <a:solidFill>
                            <a:schemeClr val="tx1"/>
                          </a:solidFill>
                        </a:rPr>
                        <a: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54764904"/>
                  </a:ext>
                </a:extLst>
              </a:tr>
              <a:tr h="594107">
                <a:tc>
                  <a:txBody>
                    <a:bodyPr/>
                    <a:lstStyle/>
                    <a:p>
                      <a:pPr>
                        <a:buNone/>
                      </a:pPr>
                      <a:r>
                        <a:rPr lang="en-US" sz="2000" cap="none" spc="0">
                          <a:solidFill>
                            <a:schemeClr val="tx1"/>
                          </a:solidFill>
                        </a:rPr>
                        <a:t>Are training and exercise requirements current?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2000" cap="none" spc="0">
                          <a:solidFill>
                            <a:schemeClr val="tx1"/>
                          </a:solidFill>
                        </a:rPr>
                        <a: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84749911"/>
                  </a:ext>
                </a:extLst>
              </a:tr>
              <a:tr h="594107">
                <a:tc>
                  <a:txBody>
                    <a:bodyPr/>
                    <a:lstStyle/>
                    <a:p>
                      <a:pPr>
                        <a:buNone/>
                      </a:pPr>
                      <a:r>
                        <a:rPr lang="en-US" sz="2000" cap="none" spc="0">
                          <a:solidFill>
                            <a:schemeClr val="tx1"/>
                          </a:solidFill>
                        </a:rPr>
                        <a:t>Have improvement items been addressed?</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2000" cap="none" spc="0">
                          <a:solidFill>
                            <a:schemeClr val="tx1"/>
                          </a:solidFill>
                        </a:rPr>
                        <a: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87157866"/>
                  </a:ext>
                </a:extLst>
              </a:tr>
              <a:tr h="594107">
                <a:tc>
                  <a:txBody>
                    <a:bodyPr/>
                    <a:lstStyle/>
                    <a:p>
                      <a:pPr>
                        <a:buNone/>
                      </a:pPr>
                      <a:r>
                        <a:rPr lang="en-US" sz="2000" cap="none" spc="0">
                          <a:solidFill>
                            <a:schemeClr val="tx1"/>
                          </a:solidFill>
                        </a:rPr>
                        <a:t>Can you demonstrate community coordination?</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en-US" sz="2000" cap="none" spc="0">
                          <a:solidFill>
                            <a:schemeClr val="tx1"/>
                          </a:solidFill>
                        </a:rPr>
                        <a:t>□</a:t>
                      </a:r>
                    </a:p>
                  </a:txBody>
                  <a:tcPr marL="106635" marR="76168" marT="76168" marB="15233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9378265"/>
                  </a:ext>
                </a:extLst>
              </a:tr>
            </a:tbl>
          </a:graphicData>
        </a:graphic>
      </p:graphicFrame>
    </p:spTree>
    <p:extLst>
      <p:ext uri="{BB962C8B-B14F-4D97-AF65-F5344CB8AC3E}">
        <p14:creationId xmlns:p14="http://schemas.microsoft.com/office/powerpoint/2010/main" val="4140561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A3C-1B86-04F4-A91A-03C9F7BD084A}"/>
              </a:ext>
            </a:extLst>
          </p:cNvPr>
          <p:cNvSpPr>
            <a:spLocks noGrp="1"/>
          </p:cNvSpPr>
          <p:nvPr>
            <p:ph type="title"/>
          </p:nvPr>
        </p:nvSpPr>
        <p:spPr>
          <a:xfrm>
            <a:off x="839788" y="825910"/>
            <a:ext cx="3932237" cy="1231490"/>
          </a:xfrm>
        </p:spPr>
        <p:txBody>
          <a:bodyPr vert="horz" lIns="91440" tIns="45720" rIns="91440" bIns="45720" rtlCol="0" anchor="b">
            <a:normAutofit/>
          </a:bodyPr>
          <a:lstStyle/>
          <a:p>
            <a:r>
              <a:rPr lang="en-US" b="1" kern="1200">
                <a:latin typeface="+mj-lt"/>
                <a:ea typeface="+mj-ea"/>
                <a:cs typeface="+mj-cs"/>
              </a:rPr>
              <a:t>What are CMS E-Tags?</a:t>
            </a:r>
          </a:p>
        </p:txBody>
      </p:sp>
      <p:sp>
        <p:nvSpPr>
          <p:cNvPr id="8" name="Rectangle 1">
            <a:extLst>
              <a:ext uri="{FF2B5EF4-FFF2-40B4-BE49-F238E27FC236}">
                <a16:creationId xmlns:a16="http://schemas.microsoft.com/office/drawing/2014/main" id="{FD21CD7E-C6FE-2A1F-D514-70C4BCAA7DCB}"/>
              </a:ext>
            </a:extLst>
          </p:cNvPr>
          <p:cNvSpPr>
            <a:spLocks noChangeArrowheads="1"/>
          </p:cNvSpPr>
          <p:nvPr/>
        </p:nvSpPr>
        <p:spPr bwMode="auto">
          <a:xfrm>
            <a:off x="839788" y="2057400"/>
            <a:ext cx="3932237" cy="38115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fontAlgn="base">
              <a:lnSpc>
                <a:spcPct val="90000"/>
              </a:lnSpc>
              <a:spcBef>
                <a:spcPts val="1000"/>
              </a:spcBef>
              <a:spcAft>
                <a:spcPct val="0"/>
              </a:spcAft>
              <a:buClr>
                <a:srgbClr val="80A1B6"/>
              </a:buClr>
              <a:buSzTx/>
              <a:tabLst/>
            </a:pPr>
            <a:br>
              <a:rPr kumimoji="0" lang="en-US" altLang="en-US" sz="1600" b="0" i="0" u="none" strike="noStrike" kern="1200" cap="none" normalizeH="0" baseline="0">
                <a:ln>
                  <a:noFill/>
                </a:ln>
                <a:solidFill>
                  <a:schemeClr val="tx1">
                    <a:lumMod val="85000"/>
                    <a:lumOff val="15000"/>
                  </a:schemeClr>
                </a:solidFill>
                <a:effectLst/>
                <a:latin typeface="+mn-lt"/>
                <a:ea typeface="+mn-ea"/>
                <a:cs typeface="+mn-cs"/>
              </a:rPr>
            </a:br>
            <a:r>
              <a:rPr kumimoji="0" lang="en-US" altLang="en-US" sz="1600" b="0" i="0" u="none" strike="noStrike" kern="1200" cap="none" normalizeH="0" baseline="0">
                <a:ln>
                  <a:noFill/>
                </a:ln>
                <a:solidFill>
                  <a:schemeClr val="tx1">
                    <a:lumMod val="85000"/>
                    <a:lumOff val="15000"/>
                  </a:schemeClr>
                </a:solidFill>
                <a:effectLst/>
                <a:latin typeface="+mn-lt"/>
                <a:ea typeface="+mn-ea"/>
                <a:cs typeface="+mn-cs"/>
              </a:rPr>
              <a:t>E-Tags are the survey standards CMS uses to evaluate compliance with Appendix Z Emergency Preparedness requirements.</a:t>
            </a:r>
          </a:p>
          <a:p>
            <a:pPr marR="0" fontAlgn="base">
              <a:lnSpc>
                <a:spcPct val="90000"/>
              </a:lnSpc>
              <a:spcBef>
                <a:spcPts val="1000"/>
              </a:spcBef>
              <a:spcAft>
                <a:spcPct val="0"/>
              </a:spcAft>
              <a:buClr>
                <a:srgbClr val="80A1B6"/>
              </a:buClr>
              <a:buSzTx/>
              <a:tabLst/>
            </a:pPr>
            <a:endParaRPr kumimoji="0" lang="en-US" altLang="en-US" sz="1600" b="0" i="0" u="none" strike="noStrike" kern="1200" cap="none" normalizeH="0" baseline="0">
              <a:ln>
                <a:noFill/>
              </a:ln>
              <a:solidFill>
                <a:schemeClr val="tx1">
                  <a:lumMod val="85000"/>
                  <a:lumOff val="15000"/>
                </a:schemeClr>
              </a:solidFill>
              <a:effectLst/>
              <a:latin typeface="+mn-lt"/>
              <a:ea typeface="+mn-ea"/>
              <a:cs typeface="+mn-cs"/>
            </a:endParaRPr>
          </a:p>
          <a:p>
            <a:pPr marR="0" fontAlgn="base">
              <a:lnSpc>
                <a:spcPct val="90000"/>
              </a:lnSpc>
              <a:spcBef>
                <a:spcPts val="1000"/>
              </a:spcBef>
              <a:spcAft>
                <a:spcPct val="0"/>
              </a:spcAft>
              <a:buClr>
                <a:srgbClr val="80A1B6"/>
              </a:buClr>
              <a:buSzTx/>
              <a:tabLst/>
            </a:pPr>
            <a:r>
              <a:rPr kumimoji="0" lang="en-US" altLang="en-US" sz="1600" b="0" i="0" u="none" strike="noStrike" kern="1200" cap="none" normalizeH="0" baseline="0">
                <a:ln>
                  <a:noFill/>
                </a:ln>
                <a:solidFill>
                  <a:schemeClr val="tx1">
                    <a:lumMod val="85000"/>
                    <a:lumOff val="15000"/>
                  </a:schemeClr>
                </a:solidFill>
                <a:effectLst/>
                <a:latin typeface="+mn-lt"/>
                <a:ea typeface="+mn-ea"/>
                <a:cs typeface="+mn-cs"/>
              </a:rPr>
              <a:t>E-Tags do not create new requirements.</a:t>
            </a:r>
          </a:p>
          <a:p>
            <a:pPr marR="0" fontAlgn="base">
              <a:lnSpc>
                <a:spcPct val="90000"/>
              </a:lnSpc>
              <a:spcBef>
                <a:spcPts val="1000"/>
              </a:spcBef>
              <a:spcAft>
                <a:spcPct val="0"/>
              </a:spcAft>
              <a:buClr>
                <a:srgbClr val="80A1B6"/>
              </a:buClr>
              <a:buSzTx/>
              <a:tabLst/>
            </a:pPr>
            <a:endParaRPr kumimoji="0" lang="en-US" altLang="en-US" sz="1600" b="0" i="0" u="none" strike="noStrike" kern="1200" cap="none" normalizeH="0" baseline="0">
              <a:ln>
                <a:noFill/>
              </a:ln>
              <a:solidFill>
                <a:schemeClr val="tx1">
                  <a:lumMod val="85000"/>
                  <a:lumOff val="15000"/>
                </a:schemeClr>
              </a:solidFill>
              <a:effectLst/>
              <a:latin typeface="+mn-lt"/>
              <a:ea typeface="+mn-ea"/>
              <a:cs typeface="+mn-cs"/>
            </a:endParaRPr>
          </a:p>
          <a:p>
            <a:pPr marR="0" fontAlgn="base">
              <a:lnSpc>
                <a:spcPct val="90000"/>
              </a:lnSpc>
              <a:spcBef>
                <a:spcPts val="1000"/>
              </a:spcBef>
              <a:spcAft>
                <a:spcPct val="0"/>
              </a:spcAft>
              <a:buClr>
                <a:srgbClr val="80A1B6"/>
              </a:buClr>
              <a:buSzTx/>
              <a:tabLst/>
            </a:pPr>
            <a:r>
              <a:rPr kumimoji="0" lang="en-US" altLang="en-US" sz="1600" b="0" i="0" u="none" strike="noStrike" kern="1200" cap="none" normalizeH="0" baseline="0">
                <a:ln>
                  <a:noFill/>
                </a:ln>
                <a:solidFill>
                  <a:schemeClr val="tx1">
                    <a:lumMod val="85000"/>
                    <a:lumOff val="15000"/>
                  </a:schemeClr>
                </a:solidFill>
                <a:effectLst/>
                <a:latin typeface="+mn-lt"/>
                <a:ea typeface="+mn-ea"/>
                <a:cs typeface="+mn-cs"/>
              </a:rPr>
              <a:t>They are the framework CMS uses to organize, evaluate, and cite Emergency Preparedness requirements during surveys.</a:t>
            </a:r>
          </a:p>
          <a:p>
            <a:pPr marR="0" fontAlgn="base">
              <a:lnSpc>
                <a:spcPct val="90000"/>
              </a:lnSpc>
              <a:spcBef>
                <a:spcPts val="1000"/>
              </a:spcBef>
              <a:spcAft>
                <a:spcPct val="0"/>
              </a:spcAft>
              <a:buClr>
                <a:srgbClr val="80A1B6"/>
              </a:buClr>
              <a:buSzTx/>
              <a:tabLst/>
            </a:pPr>
            <a:endParaRPr kumimoji="0" lang="en-US" altLang="en-US" sz="1600" b="0" i="0" u="none" strike="noStrike" kern="1200" cap="none" normalizeH="0" baseline="0">
              <a:ln>
                <a:noFill/>
              </a:ln>
              <a:solidFill>
                <a:schemeClr val="tx1">
                  <a:lumMod val="85000"/>
                  <a:lumOff val="15000"/>
                </a:schemeClr>
              </a:solidFill>
              <a:effectLst/>
              <a:latin typeface="+mn-lt"/>
              <a:ea typeface="+mn-ea"/>
              <a:cs typeface="+mn-cs"/>
            </a:endParaRPr>
          </a:p>
        </p:txBody>
      </p:sp>
      <p:sp>
        <p:nvSpPr>
          <p:cNvPr id="4" name="Date Placeholder 3">
            <a:extLst>
              <a:ext uri="{FF2B5EF4-FFF2-40B4-BE49-F238E27FC236}">
                <a16:creationId xmlns:a16="http://schemas.microsoft.com/office/drawing/2014/main" id="{73842C63-D765-FA63-FA13-5CA405E63CFA}"/>
              </a:ext>
            </a:extLst>
          </p:cNvPr>
          <p:cNvSpPr>
            <a:spLocks noGrp="1"/>
          </p:cNvSpPr>
          <p:nvPr>
            <p:ph type="dt" sz="half" idx="10"/>
          </p:nvPr>
        </p:nvSpPr>
        <p:spPr>
          <a:xfrm>
            <a:off x="838200" y="6356350"/>
            <a:ext cx="1690511" cy="365125"/>
          </a:xfrm>
        </p:spPr>
        <p:txBody>
          <a:bodyPr vert="horz" lIns="91440" tIns="45720" rIns="91440" bIns="45720" rtlCol="0"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6C85A524-5FB9-B261-08FE-EB973B9AF77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Mid-Atlantic CMS QIN-QIO (Region 2)</a:t>
            </a:r>
          </a:p>
        </p:txBody>
      </p:sp>
      <p:sp>
        <p:nvSpPr>
          <p:cNvPr id="6" name="Slide Number Placeholder 5">
            <a:extLst>
              <a:ext uri="{FF2B5EF4-FFF2-40B4-BE49-F238E27FC236}">
                <a16:creationId xmlns:a16="http://schemas.microsoft.com/office/drawing/2014/main" id="{9BF09896-9B96-48ED-A861-EE57E278ABD9}"/>
              </a:ext>
            </a:extLst>
          </p:cNvPr>
          <p:cNvSpPr>
            <a:spLocks noGrp="1"/>
          </p:cNvSpPr>
          <p:nvPr>
            <p:ph type="sldNum" sz="quarter" idx="12"/>
          </p:nvPr>
        </p:nvSpPr>
        <p:spPr>
          <a:xfrm>
            <a:off x="9073444" y="6356350"/>
            <a:ext cx="2743200" cy="365125"/>
          </a:xfrm>
        </p:spPr>
        <p:txBody>
          <a:bodyPr vert="horz" lIns="91440" tIns="45720" rIns="91440" bIns="45720" rtlCol="0" anchor="ctr">
            <a:normAutofit/>
          </a:bodyPr>
          <a:lstStyle/>
          <a:p>
            <a:pPr>
              <a:spcAft>
                <a:spcPts val="600"/>
              </a:spcAft>
            </a:pPr>
            <a:fld id="{85116EE9-A166-4A24-AE56-6ED63628246E}" type="slidenum">
              <a:rPr lang="en-US" smtClean="0"/>
              <a:pPr>
                <a:spcAft>
                  <a:spcPts val="600"/>
                </a:spcAft>
              </a:pPr>
              <a:t>19</a:t>
            </a:fld>
            <a:endParaRPr lang="en-US"/>
          </a:p>
        </p:txBody>
      </p:sp>
      <p:graphicFrame>
        <p:nvGraphicFramePr>
          <p:cNvPr id="7" name="Content Placeholder 6">
            <a:extLst>
              <a:ext uri="{FF2B5EF4-FFF2-40B4-BE49-F238E27FC236}">
                <a16:creationId xmlns:a16="http://schemas.microsoft.com/office/drawing/2014/main" id="{E044DE48-C26B-5D22-414F-50AAF9B81FC8}"/>
              </a:ext>
            </a:extLst>
          </p:cNvPr>
          <p:cNvGraphicFramePr>
            <a:graphicFrameLocks noGrp="1"/>
          </p:cNvGraphicFramePr>
          <p:nvPr>
            <p:ph idx="1"/>
            <p:extLst>
              <p:ext uri="{D42A27DB-BD31-4B8C-83A1-F6EECF244321}">
                <p14:modId xmlns:p14="http://schemas.microsoft.com/office/powerpoint/2010/main" val="2880847232"/>
              </p:ext>
            </p:extLst>
          </p:nvPr>
        </p:nvGraphicFramePr>
        <p:xfrm>
          <a:off x="5183188" y="1210169"/>
          <a:ext cx="6172200" cy="4604495"/>
        </p:xfrm>
        <a:graphic>
          <a:graphicData uri="http://schemas.openxmlformats.org/drawingml/2006/table">
            <a:tbl>
              <a:tblPr>
                <a:solidFill>
                  <a:schemeClr val="bg1">
                    <a:lumMod val="95000"/>
                  </a:schemeClr>
                </a:solidFill>
              </a:tblPr>
              <a:tblGrid>
                <a:gridCol w="1966952">
                  <a:extLst>
                    <a:ext uri="{9D8B030D-6E8A-4147-A177-3AD203B41FA5}">
                      <a16:colId xmlns:a16="http://schemas.microsoft.com/office/drawing/2014/main" val="998518874"/>
                    </a:ext>
                  </a:extLst>
                </a:gridCol>
                <a:gridCol w="4205248">
                  <a:extLst>
                    <a:ext uri="{9D8B030D-6E8A-4147-A177-3AD203B41FA5}">
                      <a16:colId xmlns:a16="http://schemas.microsoft.com/office/drawing/2014/main" val="3258400224"/>
                    </a:ext>
                  </a:extLst>
                </a:gridCol>
              </a:tblGrid>
              <a:tr h="920899">
                <a:tc>
                  <a:txBody>
                    <a:bodyPr/>
                    <a:lstStyle/>
                    <a:p>
                      <a:pPr>
                        <a:buNone/>
                      </a:pPr>
                      <a:r>
                        <a:rPr lang="en-US" sz="2900" cap="none" spc="0">
                          <a:solidFill>
                            <a:schemeClr val="tx1"/>
                          </a:solidFill>
                        </a:rPr>
                        <a:t>E-Tag</a:t>
                      </a:r>
                    </a:p>
                  </a:txBody>
                  <a:tcPr marL="157227" marR="334944" marT="44922" marB="336914"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buNone/>
                      </a:pPr>
                      <a:r>
                        <a:rPr lang="en-US" sz="2900" cap="none" spc="0">
                          <a:solidFill>
                            <a:schemeClr val="tx1"/>
                          </a:solidFill>
                        </a:rPr>
                        <a:t>Requirement</a:t>
                      </a:r>
                    </a:p>
                  </a:txBody>
                  <a:tcPr marL="157227" marR="334944" marT="44922" marB="336914"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29332611"/>
                  </a:ext>
                </a:extLst>
              </a:tr>
              <a:tr h="920899">
                <a:tc>
                  <a:txBody>
                    <a:bodyPr/>
                    <a:lstStyle/>
                    <a:p>
                      <a:pPr>
                        <a:buNone/>
                      </a:pPr>
                      <a:r>
                        <a:rPr lang="en-US" sz="2900" cap="none" spc="0">
                          <a:solidFill>
                            <a:schemeClr val="tx1"/>
                          </a:solidFill>
                        </a:rPr>
                        <a:t>E-0004</a:t>
                      </a:r>
                    </a:p>
                  </a:txBody>
                  <a:tcPr marL="157227" marR="334944" marT="44922" marB="336914"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2900" cap="none" spc="0">
                          <a:solidFill>
                            <a:schemeClr val="tx1"/>
                          </a:solidFill>
                        </a:rPr>
                        <a:t>Emergency Plan</a:t>
                      </a:r>
                    </a:p>
                  </a:txBody>
                  <a:tcPr marL="157227" marR="334944" marT="44922" marB="33691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438702409"/>
                  </a:ext>
                </a:extLst>
              </a:tr>
              <a:tr h="920899">
                <a:tc>
                  <a:txBody>
                    <a:bodyPr/>
                    <a:lstStyle/>
                    <a:p>
                      <a:pPr>
                        <a:buNone/>
                      </a:pPr>
                      <a:r>
                        <a:rPr lang="en-US" sz="2900" cap="none" spc="0">
                          <a:solidFill>
                            <a:schemeClr val="tx1"/>
                          </a:solidFill>
                        </a:rPr>
                        <a:t>E-0006</a:t>
                      </a:r>
                    </a:p>
                  </a:txBody>
                  <a:tcPr marL="157227" marR="334944" marT="44922" marB="336914"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2900" cap="none" spc="0">
                          <a:solidFill>
                            <a:schemeClr val="tx1"/>
                          </a:solidFill>
                        </a:rPr>
                        <a:t>Risk Assessment</a:t>
                      </a:r>
                    </a:p>
                  </a:txBody>
                  <a:tcPr marL="157227" marR="334944" marT="44922" marB="33691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968337879"/>
                  </a:ext>
                </a:extLst>
              </a:tr>
              <a:tr h="920899">
                <a:tc>
                  <a:txBody>
                    <a:bodyPr/>
                    <a:lstStyle/>
                    <a:p>
                      <a:pPr>
                        <a:buNone/>
                      </a:pPr>
                      <a:r>
                        <a:rPr lang="en-US" sz="2900" cap="none" spc="0">
                          <a:solidFill>
                            <a:schemeClr val="tx1"/>
                          </a:solidFill>
                        </a:rPr>
                        <a:t>E-0029</a:t>
                      </a:r>
                    </a:p>
                  </a:txBody>
                  <a:tcPr marL="157227" marR="334944" marT="44922" marB="336914"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2900" cap="none" spc="0">
                          <a:solidFill>
                            <a:schemeClr val="tx1"/>
                          </a:solidFill>
                        </a:rPr>
                        <a:t>Communication Plan</a:t>
                      </a:r>
                    </a:p>
                  </a:txBody>
                  <a:tcPr marL="157227" marR="334944" marT="44922" marB="33691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793839653"/>
                  </a:ext>
                </a:extLst>
              </a:tr>
              <a:tr h="920899">
                <a:tc>
                  <a:txBody>
                    <a:bodyPr/>
                    <a:lstStyle/>
                    <a:p>
                      <a:pPr>
                        <a:buNone/>
                      </a:pPr>
                      <a:r>
                        <a:rPr lang="en-US" sz="2900" cap="none" spc="0">
                          <a:solidFill>
                            <a:schemeClr val="tx1"/>
                          </a:solidFill>
                        </a:rPr>
                        <a:t>E-0039</a:t>
                      </a:r>
                    </a:p>
                  </a:txBody>
                  <a:tcPr marL="157227" marR="334944" marT="44922" marB="336914"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buNone/>
                      </a:pPr>
                      <a:r>
                        <a:rPr lang="en-US" sz="2900" cap="none" spc="0">
                          <a:solidFill>
                            <a:schemeClr val="tx1"/>
                          </a:solidFill>
                        </a:rPr>
                        <a:t>Exercises</a:t>
                      </a:r>
                    </a:p>
                  </a:txBody>
                  <a:tcPr marL="157227" marR="334944" marT="44922" marB="33691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40868289"/>
                  </a:ext>
                </a:extLst>
              </a:tr>
            </a:tbl>
          </a:graphicData>
        </a:graphic>
      </p:graphicFrame>
    </p:spTree>
    <p:extLst>
      <p:ext uri="{BB962C8B-B14F-4D97-AF65-F5344CB8AC3E}">
        <p14:creationId xmlns:p14="http://schemas.microsoft.com/office/powerpoint/2010/main" val="69245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6E82-511B-58E0-3816-E299FC3DA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D2649-8EDE-F8B8-49D6-B52F85C100BA}"/>
              </a:ext>
            </a:extLst>
          </p:cNvPr>
          <p:cNvSpPr>
            <a:spLocks noGrp="1"/>
          </p:cNvSpPr>
          <p:nvPr>
            <p:ph type="title"/>
          </p:nvPr>
        </p:nvSpPr>
        <p:spPr>
          <a:xfrm>
            <a:off x="839788" y="768697"/>
            <a:ext cx="4003517" cy="1600200"/>
          </a:xfrm>
        </p:spPr>
        <p:txBody>
          <a:bodyPr>
            <a:normAutofit/>
          </a:bodyPr>
          <a:lstStyle/>
          <a:p>
            <a:r>
              <a:rPr lang="en-US" sz="5400" dirty="0"/>
              <a:t>Mid-Atlantic </a:t>
            </a:r>
            <a:br>
              <a:rPr lang="en-US" sz="5400" dirty="0"/>
            </a:br>
            <a:r>
              <a:rPr lang="en-US" sz="5400" dirty="0"/>
              <a:t>QIN-QIO</a:t>
            </a:r>
          </a:p>
        </p:txBody>
      </p:sp>
      <p:sp>
        <p:nvSpPr>
          <p:cNvPr id="3" name="Text Placeholder 2">
            <a:extLst>
              <a:ext uri="{FF2B5EF4-FFF2-40B4-BE49-F238E27FC236}">
                <a16:creationId xmlns:a16="http://schemas.microsoft.com/office/drawing/2014/main" id="{F8931C0D-B015-38DC-5187-C7EEFCA84009}"/>
              </a:ext>
            </a:extLst>
          </p:cNvPr>
          <p:cNvSpPr>
            <a:spLocks noGrp="1"/>
          </p:cNvSpPr>
          <p:nvPr>
            <p:ph type="body" sz="half" idx="2"/>
          </p:nvPr>
        </p:nvSpPr>
        <p:spPr>
          <a:xfrm>
            <a:off x="839788" y="2582425"/>
            <a:ext cx="4506668" cy="3598059"/>
          </a:xfrm>
        </p:spPr>
        <p:txBody>
          <a:bodyPr vert="horz" lIns="91440" tIns="45720" rIns="91440" bIns="45720" rtlCol="0" anchor="t">
            <a:normAutofit/>
          </a:bodyPr>
          <a:lstStyle/>
          <a:p>
            <a:pPr>
              <a:spcAft>
                <a:spcPts val="600"/>
              </a:spcAft>
            </a:pPr>
            <a:r>
              <a:rPr lang="en-US" sz="3200" b="1" dirty="0">
                <a:solidFill>
                  <a:schemeClr val="tx2"/>
                </a:solidFill>
              </a:rPr>
              <a:t>Supporting Providers who care for </a:t>
            </a:r>
            <a:r>
              <a:rPr lang="en-US" sz="3200" b="1" dirty="0">
                <a:solidFill>
                  <a:schemeClr val="tx2"/>
                </a:solidFill>
                <a:latin typeface="Aptos Narrow"/>
              </a:rPr>
              <a:t>7.5 million</a:t>
            </a:r>
            <a:r>
              <a:rPr lang="en-US" sz="3200" dirty="0">
                <a:solidFill>
                  <a:schemeClr val="tx2"/>
                </a:solidFill>
              </a:rPr>
              <a:t> </a:t>
            </a:r>
            <a:br>
              <a:rPr lang="en-US" sz="3200" dirty="0">
                <a:solidFill>
                  <a:schemeClr val="tx2"/>
                </a:solidFill>
              </a:rPr>
            </a:br>
            <a:r>
              <a:rPr lang="en-US" sz="3200" b="1" dirty="0">
                <a:solidFill>
                  <a:schemeClr val="tx2"/>
                </a:solidFill>
              </a:rPr>
              <a:t>Medicare Beneficiaries</a:t>
            </a:r>
            <a:endParaRPr lang="en-US" sz="3200" dirty="0">
              <a:solidFill>
                <a:schemeClr val="tx2"/>
              </a:solidFill>
            </a:endParaRPr>
          </a:p>
          <a:p>
            <a:r>
              <a:rPr lang="en-US" sz="2200" dirty="0"/>
              <a:t>In Delaware, the District of Columbia (DC), Maryland, Pennsylvania, </a:t>
            </a:r>
            <a:br>
              <a:rPr lang="en-US" sz="2200" dirty="0"/>
            </a:br>
            <a:r>
              <a:rPr lang="en-US" sz="2200" dirty="0"/>
              <a:t>West Virginia, and Virginia.</a:t>
            </a:r>
          </a:p>
        </p:txBody>
      </p:sp>
      <p:pic>
        <p:nvPicPr>
          <p:cNvPr id="6" name="Picture Placeholder 5" descr="Map of the states that make up the Mid-Atlantic QIN-QIO region 2">
            <a:extLst>
              <a:ext uri="{FF2B5EF4-FFF2-40B4-BE49-F238E27FC236}">
                <a16:creationId xmlns:a16="http://schemas.microsoft.com/office/drawing/2014/main" id="{9864AA98-CD51-3980-2BAE-CFA45A97473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122" r="-3079"/>
          <a:stretch>
            <a:fillRect/>
          </a:stretch>
        </p:blipFill>
        <p:spPr>
          <a:xfrm>
            <a:off x="4772025" y="1595533"/>
            <a:ext cx="7122449" cy="4273455"/>
          </a:xfrm>
        </p:spPr>
      </p:pic>
      <p:sp>
        <p:nvSpPr>
          <p:cNvPr id="4" name="Date Placeholder 3">
            <a:extLst>
              <a:ext uri="{FF2B5EF4-FFF2-40B4-BE49-F238E27FC236}">
                <a16:creationId xmlns:a16="http://schemas.microsoft.com/office/drawing/2014/main" id="{C22C4D8F-5944-D5CB-D629-53F85CB9EA16}"/>
              </a:ext>
            </a:extLst>
          </p:cNvPr>
          <p:cNvSpPr>
            <a:spLocks noGrp="1"/>
          </p:cNvSpPr>
          <p:nvPr>
            <p:ph type="dt" sz="half" idx="10"/>
          </p:nvPr>
        </p:nvSpPr>
        <p:spPr/>
        <p:txBody>
          <a:bodyPr/>
          <a:lstStyle/>
          <a:p>
            <a:fld id="{A55DB190-BED7-1345-A228-3359960A1AA6}" type="datetime1">
              <a:rPr lang="en-US" smtClean="0"/>
              <a:t>6/11/2026</a:t>
            </a:fld>
            <a:endParaRPr lang="en-US"/>
          </a:p>
        </p:txBody>
      </p:sp>
      <p:sp>
        <p:nvSpPr>
          <p:cNvPr id="5" name="Footer Placeholder 4">
            <a:extLst>
              <a:ext uri="{FF2B5EF4-FFF2-40B4-BE49-F238E27FC236}">
                <a16:creationId xmlns:a16="http://schemas.microsoft.com/office/drawing/2014/main" id="{3B15C4F7-596C-027A-4873-3D896321B31B}"/>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BC2C2596-0096-BEBD-5A7D-E9E00C646F43}"/>
              </a:ext>
            </a:extLst>
          </p:cNvPr>
          <p:cNvSpPr>
            <a:spLocks noGrp="1"/>
          </p:cNvSpPr>
          <p:nvPr>
            <p:ph type="sldNum" sz="quarter" idx="12"/>
          </p:nvPr>
        </p:nvSpPr>
        <p:spPr/>
        <p:txBody>
          <a:bodyPr/>
          <a:lstStyle/>
          <a:p>
            <a:fld id="{85116EE9-A166-4A24-AE56-6ED63628246E}" type="slidenum">
              <a:rPr lang="en-US" smtClean="0"/>
              <a:t>2</a:t>
            </a:fld>
            <a:endParaRPr lang="en-US"/>
          </a:p>
        </p:txBody>
      </p:sp>
    </p:spTree>
    <p:extLst>
      <p:ext uri="{BB962C8B-B14F-4D97-AF65-F5344CB8AC3E}">
        <p14:creationId xmlns:p14="http://schemas.microsoft.com/office/powerpoint/2010/main" val="228501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61F8-CFB4-00E4-4F4D-38A3E55315CA}"/>
              </a:ext>
            </a:extLst>
          </p:cNvPr>
          <p:cNvSpPr>
            <a:spLocks noGrp="1"/>
          </p:cNvSpPr>
          <p:nvPr>
            <p:ph type="title"/>
          </p:nvPr>
        </p:nvSpPr>
        <p:spPr>
          <a:xfrm>
            <a:off x="839788" y="825910"/>
            <a:ext cx="3932237" cy="1231490"/>
          </a:xfrm>
        </p:spPr>
        <p:txBody>
          <a:bodyPr anchor="b">
            <a:normAutofit/>
          </a:bodyPr>
          <a:lstStyle/>
          <a:p>
            <a:r>
              <a:rPr lang="en-US" dirty="0"/>
              <a:t>How E-Tags Work Together</a:t>
            </a:r>
          </a:p>
        </p:txBody>
      </p:sp>
      <p:sp>
        <p:nvSpPr>
          <p:cNvPr id="21" name="Content Placeholder 2">
            <a:extLst>
              <a:ext uri="{FF2B5EF4-FFF2-40B4-BE49-F238E27FC236}">
                <a16:creationId xmlns:a16="http://schemas.microsoft.com/office/drawing/2014/main" id="{3DD4E980-22C3-47A7-BF69-ACB06C481460}"/>
              </a:ext>
            </a:extLst>
          </p:cNvPr>
          <p:cNvSpPr>
            <a:spLocks noGrp="1"/>
          </p:cNvSpPr>
          <p:nvPr>
            <p:ph type="body" sz="half" idx="2"/>
          </p:nvPr>
        </p:nvSpPr>
        <p:spPr>
          <a:xfrm>
            <a:off x="839788" y="2057400"/>
            <a:ext cx="3932237" cy="3811588"/>
          </a:xfrm>
        </p:spPr>
        <p:txBody>
          <a:bodyPr>
            <a:normAutofit/>
          </a:bodyPr>
          <a:lstStyle/>
          <a:p>
            <a:pPr marL="0" indent="0">
              <a:buNone/>
            </a:pPr>
            <a:endParaRPr lang="en-US" dirty="0"/>
          </a:p>
          <a:p>
            <a:pPr marL="0" indent="0">
              <a:buNone/>
            </a:pPr>
            <a:endParaRPr lang="en-US" dirty="0"/>
          </a:p>
          <a:p>
            <a:pPr marL="0" indent="0">
              <a:buNone/>
            </a:pPr>
            <a:r>
              <a:rPr lang="en-US" dirty="0"/>
              <a:t>This is where Appendix Z starts to make sense. These aren't independent requirements sitting on an island. They're connected pieces of one preparedness program. If your Risk Assessment isn't current, your Emergency Plan may be outdated. If your Emergency Plan is outdated, your training and exercises may not be validating the right hazards.</a:t>
            </a:r>
          </a:p>
        </p:txBody>
      </p:sp>
      <p:sp>
        <p:nvSpPr>
          <p:cNvPr id="5" name="Date Placeholder 4">
            <a:extLst>
              <a:ext uri="{FF2B5EF4-FFF2-40B4-BE49-F238E27FC236}">
                <a16:creationId xmlns:a16="http://schemas.microsoft.com/office/drawing/2014/main" id="{4EB4D876-BC9D-CB04-4DB2-E96E047B8A03}"/>
              </a:ext>
            </a:extLst>
          </p:cNvPr>
          <p:cNvSpPr>
            <a:spLocks noGrp="1"/>
          </p:cNvSpPr>
          <p:nvPr>
            <p:ph type="dt" sz="half" idx="10"/>
          </p:nvPr>
        </p:nvSpPr>
        <p:spPr>
          <a:xfrm>
            <a:off x="838200" y="6356350"/>
            <a:ext cx="1690511" cy="365125"/>
          </a:xfrm>
        </p:spPr>
        <p:txBody>
          <a:bodyPr anchor="ctr">
            <a:normAutofit/>
          </a:bodyPr>
          <a:lstStyle/>
          <a:p>
            <a:pPr>
              <a:spcAft>
                <a:spcPts val="600"/>
              </a:spcAft>
            </a:pPr>
            <a:fld id="{C08CA71B-CCB3-A147-9D69-E11B91CD6A17}" type="datetime1">
              <a:rPr lang="en-US" smtClean="0"/>
              <a:pPr>
                <a:spcAft>
                  <a:spcPts val="600"/>
                </a:spcAft>
              </a:pPr>
              <a:t>6/11/2026</a:t>
            </a:fld>
            <a:endParaRPr lang="en-US"/>
          </a:p>
        </p:txBody>
      </p:sp>
      <p:sp>
        <p:nvSpPr>
          <p:cNvPr id="6" name="Footer Placeholder 5">
            <a:extLst>
              <a:ext uri="{FF2B5EF4-FFF2-40B4-BE49-F238E27FC236}">
                <a16:creationId xmlns:a16="http://schemas.microsoft.com/office/drawing/2014/main" id="{66035D7D-B9AE-3406-9E0E-4259FD968425}"/>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7" name="Slide Number Placeholder 6">
            <a:extLst>
              <a:ext uri="{FF2B5EF4-FFF2-40B4-BE49-F238E27FC236}">
                <a16:creationId xmlns:a16="http://schemas.microsoft.com/office/drawing/2014/main" id="{F056A938-13E3-A971-63A5-FAE2022DE46E}"/>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20</a:t>
            </a:fld>
            <a:endParaRPr lang="en-US"/>
          </a:p>
        </p:txBody>
      </p:sp>
      <p:graphicFrame>
        <p:nvGraphicFramePr>
          <p:cNvPr id="16" name="Content Placeholder 3">
            <a:extLst>
              <a:ext uri="{FF2B5EF4-FFF2-40B4-BE49-F238E27FC236}">
                <a16:creationId xmlns:a16="http://schemas.microsoft.com/office/drawing/2014/main" id="{40E8D557-193C-147E-BD3D-00A459E5A281}"/>
              </a:ext>
            </a:extLst>
          </p:cNvPr>
          <p:cNvGraphicFramePr>
            <a:graphicFrameLocks noGrp="1"/>
          </p:cNvGraphicFramePr>
          <p:nvPr>
            <p:ph idx="1"/>
            <p:extLst>
              <p:ext uri="{D42A27DB-BD31-4B8C-83A1-F6EECF244321}">
                <p14:modId xmlns:p14="http://schemas.microsoft.com/office/powerpoint/2010/main" val="4098972849"/>
              </p:ext>
            </p:extLst>
          </p:nvPr>
        </p:nvGraphicFramePr>
        <p:xfrm>
          <a:off x="5183188" y="1163782"/>
          <a:ext cx="6172200" cy="469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422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1AC7-A6B5-ABDF-7E93-CC27661546DA}"/>
              </a:ext>
            </a:extLst>
          </p:cNvPr>
          <p:cNvSpPr>
            <a:spLocks noGrp="1"/>
          </p:cNvSpPr>
          <p:nvPr>
            <p:ph type="title"/>
          </p:nvPr>
        </p:nvSpPr>
        <p:spPr>
          <a:xfrm>
            <a:off x="251253" y="3073911"/>
            <a:ext cx="2516553" cy="703654"/>
          </a:xfrm>
        </p:spPr>
        <p:txBody>
          <a:bodyPr anchor="ctr">
            <a:normAutofit fontScale="90000"/>
          </a:bodyPr>
          <a:lstStyle/>
          <a:p>
            <a:r>
              <a:rPr lang="en-US" sz="3700"/>
              <a:t>E-Tag – The Joint Commission Crosswalk</a:t>
            </a:r>
          </a:p>
        </p:txBody>
      </p:sp>
      <p:pic>
        <p:nvPicPr>
          <p:cNvPr id="8" name="Content Placeholder 7">
            <a:extLst>
              <a:ext uri="{FF2B5EF4-FFF2-40B4-BE49-F238E27FC236}">
                <a16:creationId xmlns:a16="http://schemas.microsoft.com/office/drawing/2014/main" id="{865923F0-610A-786A-B020-1D0E9639F7DA}"/>
              </a:ext>
            </a:extLst>
          </p:cNvPr>
          <p:cNvPicPr>
            <a:picLocks noGrp="1" noChangeAspect="1"/>
          </p:cNvPicPr>
          <p:nvPr>
            <p:ph idx="1"/>
          </p:nvPr>
        </p:nvPicPr>
        <p:blipFill>
          <a:blip r:embed="rId2"/>
          <a:stretch>
            <a:fillRect/>
          </a:stretch>
        </p:blipFill>
        <p:spPr>
          <a:xfrm>
            <a:off x="3047497" y="404599"/>
            <a:ext cx="6127897" cy="6040094"/>
          </a:xfrm>
          <a:prstGeom prst="rect">
            <a:avLst/>
          </a:prstGeom>
          <a:noFill/>
        </p:spPr>
      </p:pic>
      <p:sp>
        <p:nvSpPr>
          <p:cNvPr id="5" name="Date Placeholder 4">
            <a:extLst>
              <a:ext uri="{FF2B5EF4-FFF2-40B4-BE49-F238E27FC236}">
                <a16:creationId xmlns:a16="http://schemas.microsoft.com/office/drawing/2014/main" id="{CC1B9376-94AC-9BD7-D382-A80ED872A1CD}"/>
              </a:ext>
            </a:extLst>
          </p:cNvPr>
          <p:cNvSpPr>
            <a:spLocks noGrp="1"/>
          </p:cNvSpPr>
          <p:nvPr>
            <p:ph type="dt" sz="half" idx="10"/>
          </p:nvPr>
        </p:nvSpPr>
        <p:spPr>
          <a:xfrm>
            <a:off x="838200" y="6356350"/>
            <a:ext cx="1690511" cy="365125"/>
          </a:xfrm>
        </p:spPr>
        <p:txBody>
          <a:bodyPr anchor="ctr">
            <a:normAutofit/>
          </a:bodyPr>
          <a:lstStyle/>
          <a:p>
            <a:pPr>
              <a:spcAft>
                <a:spcPts val="600"/>
              </a:spcAft>
            </a:pPr>
            <a:fld id="{6083706A-68FE-0842-9CED-0F1D2FB17CB6}" type="datetime1">
              <a:rPr lang="en-US" smtClean="0"/>
              <a:pPr>
                <a:spcAft>
                  <a:spcPts val="600"/>
                </a:spcAft>
              </a:pPr>
              <a:t>6/11/2026</a:t>
            </a:fld>
            <a:endParaRPr lang="en-US"/>
          </a:p>
        </p:txBody>
      </p:sp>
      <p:sp>
        <p:nvSpPr>
          <p:cNvPr id="6" name="Footer Placeholder 5">
            <a:extLst>
              <a:ext uri="{FF2B5EF4-FFF2-40B4-BE49-F238E27FC236}">
                <a16:creationId xmlns:a16="http://schemas.microsoft.com/office/drawing/2014/main" id="{F1997D6C-BD44-EAEC-4DE8-FB8915B242BE}"/>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7" name="Slide Number Placeholder 6">
            <a:extLst>
              <a:ext uri="{FF2B5EF4-FFF2-40B4-BE49-F238E27FC236}">
                <a16:creationId xmlns:a16="http://schemas.microsoft.com/office/drawing/2014/main" id="{D1C67A4F-37BA-741E-737D-C91EB141FFCD}"/>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21</a:t>
            </a:fld>
            <a:endParaRPr lang="en-US"/>
          </a:p>
        </p:txBody>
      </p:sp>
    </p:spTree>
    <p:extLst>
      <p:ext uri="{BB962C8B-B14F-4D97-AF65-F5344CB8AC3E}">
        <p14:creationId xmlns:p14="http://schemas.microsoft.com/office/powerpoint/2010/main" val="281655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A1CB4-6CEE-1A5B-4A56-47B3980D939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81921D0-28DE-60AA-5EB6-C0383677062C}"/>
              </a:ext>
            </a:extLst>
          </p:cNvPr>
          <p:cNvSpPr>
            <a:spLocks noGrp="1"/>
          </p:cNvSpPr>
          <p:nvPr>
            <p:ph type="title"/>
          </p:nvPr>
        </p:nvSpPr>
        <p:spPr>
          <a:xfrm>
            <a:off x="838199" y="787911"/>
            <a:ext cx="9180871" cy="703654"/>
          </a:xfrm>
        </p:spPr>
        <p:txBody>
          <a:bodyPr>
            <a:normAutofit/>
          </a:bodyPr>
          <a:lstStyle/>
          <a:p>
            <a:pPr algn="ctr"/>
            <a:r>
              <a:rPr lang="en-US" dirty="0"/>
              <a:t>What Success Looks Like</a:t>
            </a:r>
          </a:p>
        </p:txBody>
      </p:sp>
      <p:sp>
        <p:nvSpPr>
          <p:cNvPr id="4" name="Date Placeholder 3">
            <a:extLst>
              <a:ext uri="{FF2B5EF4-FFF2-40B4-BE49-F238E27FC236}">
                <a16:creationId xmlns:a16="http://schemas.microsoft.com/office/drawing/2014/main" id="{D223666D-9385-D6C3-AB9C-0A06B06C4636}"/>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282D0A05-50D3-E7EC-BC20-A048ECC9F4D8}"/>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B0B3861A-7422-C6B8-9771-CC793ECA2373}"/>
              </a:ext>
            </a:extLst>
          </p:cNvPr>
          <p:cNvSpPr>
            <a:spLocks noGrp="1"/>
          </p:cNvSpPr>
          <p:nvPr>
            <p:ph type="sldNum" sz="quarter" idx="12"/>
          </p:nvPr>
        </p:nvSpPr>
        <p:spPr/>
        <p:txBody>
          <a:bodyPr/>
          <a:lstStyle/>
          <a:p>
            <a:fld id="{85116EE9-A166-4A24-AE56-6ED63628246E}" type="slidenum">
              <a:rPr lang="en-US" smtClean="0"/>
              <a:t>22</a:t>
            </a:fld>
            <a:endParaRPr lang="en-US"/>
          </a:p>
        </p:txBody>
      </p:sp>
      <p:sp>
        <p:nvSpPr>
          <p:cNvPr id="8" name="Content Placeholder 2">
            <a:extLst>
              <a:ext uri="{FF2B5EF4-FFF2-40B4-BE49-F238E27FC236}">
                <a16:creationId xmlns:a16="http://schemas.microsoft.com/office/drawing/2014/main" id="{6DD0BDBC-01A1-B45C-3B83-5DBD2D9FA2B1}"/>
              </a:ext>
            </a:extLst>
          </p:cNvPr>
          <p:cNvSpPr txBox="1">
            <a:spLocks/>
          </p:cNvSpPr>
          <p:nvPr/>
        </p:nvSpPr>
        <p:spPr>
          <a:xfrm>
            <a:off x="838200" y="1942589"/>
            <a:ext cx="10515600" cy="4127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b="1" dirty="0"/>
              <a:t>1️⃣ A current risk assessment that reflects today's hazards, patient population, and operational risks.</a:t>
            </a:r>
          </a:p>
          <a:p>
            <a:pPr>
              <a:buNone/>
            </a:pPr>
            <a:r>
              <a:rPr lang="en-US" sz="2000" b="1" dirty="0"/>
              <a:t>2️⃣ Emergency plans and policies that are reviewed, updated, and aligned with identified risks.</a:t>
            </a:r>
          </a:p>
          <a:p>
            <a:pPr>
              <a:buNone/>
            </a:pPr>
            <a:r>
              <a:rPr lang="en-US" sz="2000" b="1" dirty="0"/>
              <a:t>3️⃣ Staff who understand their roles and can confidently respond during an emergency.</a:t>
            </a:r>
          </a:p>
          <a:p>
            <a:pPr>
              <a:buNone/>
            </a:pPr>
            <a:r>
              <a:rPr lang="en-US" sz="2000" b="1" dirty="0"/>
              <a:t>4️⃣ Exercises that validate readiness, identify gaps, and drive continuous improvement.</a:t>
            </a:r>
          </a:p>
          <a:p>
            <a:pPr>
              <a:buNone/>
            </a:pPr>
            <a:r>
              <a:rPr lang="en-US" sz="2000" b="1" dirty="0"/>
              <a:t>5️⃣ Documentation that demonstrates planning, preparedness, and ongoing program oversight.</a:t>
            </a:r>
          </a:p>
          <a:p>
            <a:pPr>
              <a:buNone/>
            </a:pPr>
            <a:r>
              <a:rPr lang="en-US" sz="2000" b="1" dirty="0"/>
              <a:t>6️⃣ The ability to maintain patient care and critical operations during a disruption.</a:t>
            </a:r>
          </a:p>
        </p:txBody>
      </p:sp>
    </p:spTree>
    <p:extLst>
      <p:ext uri="{BB962C8B-B14F-4D97-AF65-F5344CB8AC3E}">
        <p14:creationId xmlns:p14="http://schemas.microsoft.com/office/powerpoint/2010/main" val="2527520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Reference Links (click to open)</a:t>
            </a:r>
          </a:p>
        </p:txBody>
      </p:sp>
      <p:sp>
        <p:nvSpPr>
          <p:cNvPr id="3" name="Content Placeholder 2"/>
          <p:cNvSpPr>
            <a:spLocks noGrp="1"/>
          </p:cNvSpPr>
          <p:nvPr>
            <p:ph sz="half" idx="1"/>
          </p:nvPr>
        </p:nvSpPr>
        <p:spPr>
          <a:xfrm>
            <a:off x="838199" y="1959781"/>
            <a:ext cx="5181600" cy="3670564"/>
          </a:xfrm>
        </p:spPr>
        <p:txBody>
          <a:bodyPr wrap="square"/>
          <a:lstStyle/>
          <a:p>
            <a:pPr marL="0" indent="0">
              <a:spcAft>
                <a:spcPts val="600"/>
              </a:spcAft>
              <a:buNone/>
              <a:defRPr sz="2000" b="1">
                <a:solidFill>
                  <a:srgbClr val="003F72"/>
                </a:solidFill>
                <a:latin typeface="Aptos"/>
              </a:defRPr>
            </a:pPr>
            <a:r>
              <a:rPr dirty="0"/>
              <a:t>CMS / Regulatory</a:t>
            </a:r>
          </a:p>
          <a:p>
            <a:pPr>
              <a:spcAft>
                <a:spcPts val="100"/>
              </a:spcAft>
              <a:defRPr sz="1600">
                <a:latin typeface="Aptos"/>
              </a:defRPr>
            </a:pPr>
            <a:r>
              <a:rPr sz="1600" u="sng" dirty="0">
                <a:solidFill>
                  <a:srgbClr val="0563C1"/>
                </a:solidFill>
                <a:hlinkClick r:id="rId2"/>
              </a:rPr>
              <a:t>CMS Health Care Provider Guidance</a:t>
            </a:r>
          </a:p>
          <a:p>
            <a:pPr lvl="1">
              <a:spcAft>
                <a:spcPts val="600"/>
              </a:spcAft>
              <a:defRPr sz="1050">
                <a:latin typeface="Aptos"/>
              </a:defRPr>
            </a:pPr>
            <a:r>
              <a:rPr sz="1050" dirty="0">
                <a:solidFill>
                  <a:srgbClr val="646464"/>
                </a:solidFill>
                <a:hlinkClick r:id="rId2"/>
              </a:rPr>
              <a:t>https://www.cms.gov/medicare/health-safety-standards/quality-safety-oversight-emergency-preparedness/health-care-provider-guidance</a:t>
            </a:r>
          </a:p>
          <a:p>
            <a:pPr>
              <a:spcAft>
                <a:spcPts val="100"/>
              </a:spcAft>
              <a:defRPr sz="1600">
                <a:latin typeface="Aptos"/>
              </a:defRPr>
            </a:pPr>
            <a:r>
              <a:rPr sz="1600" u="sng" dirty="0">
                <a:solidFill>
                  <a:srgbClr val="0563C1"/>
                </a:solidFill>
                <a:hlinkClick r:id="rId3"/>
              </a:rPr>
              <a:t>CMS Emergency Preparedness Rule</a:t>
            </a:r>
          </a:p>
          <a:p>
            <a:pPr lvl="1">
              <a:spcAft>
                <a:spcPts val="600"/>
              </a:spcAft>
              <a:defRPr sz="1050">
                <a:latin typeface="Aptos"/>
              </a:defRPr>
            </a:pPr>
            <a:r>
              <a:rPr sz="1050" dirty="0">
                <a:solidFill>
                  <a:srgbClr val="646464"/>
                </a:solidFill>
                <a:hlinkClick r:id="rId3"/>
              </a:rPr>
              <a:t>https://www.cms.gov/medicare/health-safety-standards/quality-safety-oversight-emergency-preparedness/emergency-preparedness-rule</a:t>
            </a:r>
          </a:p>
          <a:p>
            <a:pPr>
              <a:spcAft>
                <a:spcPts val="100"/>
              </a:spcAft>
              <a:defRPr sz="1600">
                <a:latin typeface="Aptos"/>
              </a:defRPr>
            </a:pPr>
            <a:r>
              <a:rPr sz="1600" u="sng" dirty="0">
                <a:solidFill>
                  <a:srgbClr val="0563C1"/>
                </a:solidFill>
                <a:hlinkClick r:id="rId4"/>
              </a:rPr>
              <a:t>CMS Core EP Rule Elements</a:t>
            </a:r>
          </a:p>
          <a:p>
            <a:pPr lvl="1">
              <a:spcAft>
                <a:spcPts val="600"/>
              </a:spcAft>
              <a:defRPr sz="1050">
                <a:latin typeface="Aptos"/>
              </a:defRPr>
            </a:pPr>
            <a:r>
              <a:rPr sz="1050" dirty="0">
                <a:solidFill>
                  <a:srgbClr val="646464"/>
                </a:solidFill>
                <a:hlinkClick r:id="rId4"/>
              </a:rPr>
              <a:t>https://www.cms.gov/medicare/health-safety-standards/quality-safety-oversight-emergency-preparedness/core-ep-rule-elements</a:t>
            </a:r>
          </a:p>
          <a:p>
            <a:pPr>
              <a:spcAft>
                <a:spcPts val="100"/>
              </a:spcAft>
              <a:defRPr sz="1600">
                <a:latin typeface="Aptos"/>
              </a:defRPr>
            </a:pPr>
            <a:r>
              <a:rPr sz="1600" u="sng" dirty="0">
                <a:solidFill>
                  <a:srgbClr val="0563C1"/>
                </a:solidFill>
                <a:hlinkClick r:id="rId5"/>
              </a:rPr>
              <a:t>CMS Appendix Z (SOM, updated guidance PDF)</a:t>
            </a:r>
          </a:p>
          <a:p>
            <a:pPr lvl="1">
              <a:spcAft>
                <a:spcPts val="600"/>
              </a:spcAft>
              <a:defRPr sz="1050">
                <a:latin typeface="Aptos"/>
              </a:defRPr>
            </a:pPr>
            <a:r>
              <a:rPr sz="1050" dirty="0">
                <a:solidFill>
                  <a:srgbClr val="646464"/>
                </a:solidFill>
                <a:hlinkClick r:id="rId5"/>
              </a:rPr>
              <a:t>https://www.cms.gov/files/document/r204soma.pdf</a:t>
            </a:r>
          </a:p>
        </p:txBody>
      </p:sp>
      <p:sp>
        <p:nvSpPr>
          <p:cNvPr id="4" name="Content Placeholder 3"/>
          <p:cNvSpPr>
            <a:spLocks noGrp="1"/>
          </p:cNvSpPr>
          <p:nvPr>
            <p:ph sz="half" idx="2"/>
          </p:nvPr>
        </p:nvSpPr>
        <p:spPr>
          <a:xfrm>
            <a:off x="6172203" y="1959781"/>
            <a:ext cx="5181600" cy="3897067"/>
          </a:xfrm>
        </p:spPr>
        <p:txBody>
          <a:bodyPr wrap="square"/>
          <a:lstStyle/>
          <a:p>
            <a:pPr marL="0" indent="0">
              <a:spcAft>
                <a:spcPts val="600"/>
              </a:spcAft>
              <a:buNone/>
              <a:defRPr sz="2000" b="1">
                <a:solidFill>
                  <a:srgbClr val="003F72"/>
                </a:solidFill>
                <a:latin typeface="Aptos"/>
              </a:defRPr>
            </a:pPr>
            <a:r>
              <a:rPr dirty="0"/>
              <a:t>Operational / Clinical Resources</a:t>
            </a:r>
          </a:p>
          <a:p>
            <a:pPr>
              <a:spcAft>
                <a:spcPts val="100"/>
              </a:spcAft>
              <a:defRPr sz="1600">
                <a:latin typeface="Aptos"/>
              </a:defRPr>
            </a:pPr>
            <a:r>
              <a:rPr sz="1600" u="sng" dirty="0">
                <a:solidFill>
                  <a:srgbClr val="0563C1"/>
                </a:solidFill>
                <a:hlinkClick r:id="rId6"/>
              </a:rPr>
              <a:t>Frequently Cited EP Deficiencies (CMS PDF)</a:t>
            </a:r>
          </a:p>
          <a:p>
            <a:pPr lvl="1">
              <a:spcAft>
                <a:spcPts val="600"/>
              </a:spcAft>
              <a:defRPr sz="1050">
                <a:latin typeface="Aptos"/>
              </a:defRPr>
            </a:pPr>
            <a:r>
              <a:rPr sz="1050" dirty="0">
                <a:solidFill>
                  <a:srgbClr val="646464"/>
                </a:solidFill>
                <a:hlinkClick r:id="rId6"/>
              </a:rPr>
              <a:t>https://www.cms.gov/files/document/frequently-cited-ep-deficiencies.pdf</a:t>
            </a:r>
          </a:p>
          <a:p>
            <a:pPr>
              <a:spcAft>
                <a:spcPts val="100"/>
              </a:spcAft>
              <a:defRPr sz="1600">
                <a:latin typeface="Aptos"/>
              </a:defRPr>
            </a:pPr>
            <a:r>
              <a:rPr sz="1600" u="sng" dirty="0">
                <a:solidFill>
                  <a:srgbClr val="0563C1"/>
                </a:solidFill>
                <a:hlinkClick r:id="rId7"/>
              </a:rPr>
              <a:t>CDC Project Firstline: Respiratory Virus Infection Control</a:t>
            </a:r>
          </a:p>
          <a:p>
            <a:pPr lvl="1">
              <a:spcAft>
                <a:spcPts val="600"/>
              </a:spcAft>
              <a:defRPr sz="1050">
                <a:latin typeface="Aptos"/>
              </a:defRPr>
            </a:pPr>
            <a:r>
              <a:rPr sz="1050" dirty="0">
                <a:solidFill>
                  <a:srgbClr val="646464"/>
                </a:solidFill>
                <a:hlinkClick r:id="rId7"/>
              </a:rPr>
              <a:t>https://www.cdc.gov/project-firstline/hcp/infection-control/index.html</a:t>
            </a:r>
          </a:p>
          <a:p>
            <a:pPr>
              <a:spcAft>
                <a:spcPts val="100"/>
              </a:spcAft>
              <a:defRPr sz="1600">
                <a:latin typeface="Aptos"/>
              </a:defRPr>
            </a:pPr>
            <a:r>
              <a:rPr sz="1600" u="sng" dirty="0">
                <a:solidFill>
                  <a:srgbClr val="0563C1"/>
                </a:solidFill>
                <a:hlinkClick r:id="rId8"/>
              </a:rPr>
              <a:t>CDC Viral Respiratory Pathogens Toolkit for Nursing Homes</a:t>
            </a:r>
          </a:p>
          <a:p>
            <a:pPr lvl="1">
              <a:spcAft>
                <a:spcPts val="600"/>
              </a:spcAft>
              <a:defRPr sz="1050">
                <a:latin typeface="Aptos"/>
              </a:defRPr>
            </a:pPr>
            <a:r>
              <a:rPr sz="1050" dirty="0">
                <a:solidFill>
                  <a:srgbClr val="646464"/>
                </a:solidFill>
                <a:hlinkClick r:id="rId8"/>
              </a:rPr>
              <a:t>https://www.cdc.gov/long-term-care-facilities/hcp/respiratory-virus-toolkit/index.html</a:t>
            </a:r>
          </a:p>
          <a:p>
            <a:pPr>
              <a:spcAft>
                <a:spcPts val="100"/>
              </a:spcAft>
              <a:defRPr sz="1600">
                <a:latin typeface="Aptos"/>
              </a:defRPr>
            </a:pPr>
            <a:r>
              <a:rPr sz="1600" u="sng" dirty="0">
                <a:solidFill>
                  <a:srgbClr val="0563C1"/>
                </a:solidFill>
                <a:hlinkClick r:id="rId9"/>
              </a:rPr>
              <a:t>ASPR TRACIE CMS EP Rule Resources</a:t>
            </a:r>
          </a:p>
          <a:p>
            <a:pPr lvl="1">
              <a:spcAft>
                <a:spcPts val="600"/>
              </a:spcAft>
              <a:defRPr sz="1050">
                <a:latin typeface="Aptos"/>
              </a:defRPr>
            </a:pPr>
            <a:r>
              <a:rPr sz="1050" dirty="0">
                <a:solidFill>
                  <a:srgbClr val="646464"/>
                </a:solidFill>
                <a:hlinkClick r:id="rId9"/>
              </a:rPr>
              <a:t>https://asprtracie.hhs.gov/cmsrule</a:t>
            </a:r>
          </a:p>
          <a:p>
            <a:endParaRPr sz="1050" dirty="0">
              <a:solidFill>
                <a:srgbClr val="646464"/>
              </a:solidFill>
              <a:hlinkClick r:id="rId9"/>
            </a:endParaRPr>
          </a:p>
        </p:txBody>
      </p:sp>
      <p:sp>
        <p:nvSpPr>
          <p:cNvPr id="5" name="TextBox 4"/>
          <p:cNvSpPr txBox="1"/>
          <p:nvPr/>
        </p:nvSpPr>
        <p:spPr>
          <a:xfrm>
            <a:off x="838200" y="6356350"/>
            <a:ext cx="862737" cy="276999"/>
          </a:xfrm>
          <a:prstGeom prst="rect">
            <a:avLst/>
          </a:prstGeom>
          <a:noFill/>
        </p:spPr>
        <p:txBody>
          <a:bodyPr wrap="none">
            <a:spAutoFit/>
          </a:bodyPr>
          <a:lstStyle/>
          <a:p>
            <a:pPr>
              <a:defRPr sz="1200">
                <a:solidFill>
                  <a:srgbClr val="595959"/>
                </a:solidFill>
                <a:latin typeface="Aptos"/>
              </a:defRPr>
            </a:pPr>
            <a:r>
              <a:rPr dirty="0">
                <a:solidFill>
                  <a:schemeClr val="tx2"/>
                </a:solidFill>
              </a:rPr>
              <a:t>3/18/2026</a:t>
            </a:r>
          </a:p>
        </p:txBody>
      </p:sp>
      <p:sp>
        <p:nvSpPr>
          <p:cNvPr id="6" name="TextBox 5"/>
          <p:cNvSpPr txBox="1"/>
          <p:nvPr/>
        </p:nvSpPr>
        <p:spPr>
          <a:xfrm>
            <a:off x="4038600" y="6356350"/>
            <a:ext cx="2646750" cy="276999"/>
          </a:xfrm>
          <a:prstGeom prst="rect">
            <a:avLst/>
          </a:prstGeom>
          <a:noFill/>
        </p:spPr>
        <p:txBody>
          <a:bodyPr wrap="none">
            <a:spAutoFit/>
          </a:bodyPr>
          <a:lstStyle/>
          <a:p>
            <a:pPr algn="l">
              <a:defRPr sz="1200">
                <a:solidFill>
                  <a:srgbClr val="595959"/>
                </a:solidFill>
                <a:latin typeface="Aptos"/>
              </a:defRPr>
            </a:pPr>
            <a:r>
              <a:rPr dirty="0">
                <a:solidFill>
                  <a:schemeClr val="accent1"/>
                </a:solidFill>
              </a:rPr>
              <a:t>Mid-Atlantic CMS QIN-QIO (Region 2)</a:t>
            </a:r>
          </a:p>
        </p:txBody>
      </p:sp>
      <p:sp>
        <p:nvSpPr>
          <p:cNvPr id="7" name="TextBox 6"/>
          <p:cNvSpPr txBox="1"/>
          <p:nvPr/>
        </p:nvSpPr>
        <p:spPr>
          <a:xfrm>
            <a:off x="10270958" y="6356350"/>
            <a:ext cx="348172" cy="276999"/>
          </a:xfrm>
          <a:prstGeom prst="rect">
            <a:avLst/>
          </a:prstGeom>
          <a:noFill/>
        </p:spPr>
        <p:txBody>
          <a:bodyPr wrap="none">
            <a:spAutoFit/>
          </a:bodyPr>
          <a:lstStyle/>
          <a:p>
            <a:pPr algn="ctr">
              <a:defRPr sz="1200">
                <a:solidFill>
                  <a:srgbClr val="595959"/>
                </a:solidFill>
                <a:latin typeface="Aptos"/>
              </a:defRPr>
            </a:pPr>
            <a:r>
              <a:rPr dirty="0">
                <a:solidFill>
                  <a:schemeClr val="tx2"/>
                </a:solidFill>
              </a:rPr>
              <a:t>34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20AD-F30E-195B-295F-8684180F77D6}"/>
              </a:ext>
            </a:extLst>
          </p:cNvPr>
          <p:cNvSpPr>
            <a:spLocks noGrp="1"/>
          </p:cNvSpPr>
          <p:nvPr>
            <p:ph type="title"/>
          </p:nvPr>
        </p:nvSpPr>
        <p:spPr>
          <a:xfrm>
            <a:off x="838199" y="787911"/>
            <a:ext cx="9318524" cy="703654"/>
          </a:xfrm>
        </p:spPr>
        <p:txBody>
          <a:bodyPr/>
          <a:lstStyle/>
          <a:p>
            <a:pPr algn="ctr"/>
            <a:r>
              <a:rPr lang="en-US" dirty="0"/>
              <a:t>Thank You!</a:t>
            </a:r>
          </a:p>
        </p:txBody>
      </p:sp>
      <p:sp>
        <p:nvSpPr>
          <p:cNvPr id="5" name="Date Placeholder 4">
            <a:extLst>
              <a:ext uri="{FF2B5EF4-FFF2-40B4-BE49-F238E27FC236}">
                <a16:creationId xmlns:a16="http://schemas.microsoft.com/office/drawing/2014/main" id="{07F3DE8A-CC3F-9429-D32C-9225D6D3FE54}"/>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6F82E0FF-A0AE-EF28-0EE5-7371BC070F62}"/>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E8C83997-3846-CE67-23C9-E1F3B8CAA2A7}"/>
              </a:ext>
            </a:extLst>
          </p:cNvPr>
          <p:cNvSpPr>
            <a:spLocks noGrp="1"/>
          </p:cNvSpPr>
          <p:nvPr>
            <p:ph type="sldNum" sz="quarter" idx="12"/>
          </p:nvPr>
        </p:nvSpPr>
        <p:spPr/>
        <p:txBody>
          <a:bodyPr/>
          <a:lstStyle/>
          <a:p>
            <a:pPr algn="ctr"/>
            <a:r>
              <a:t>35</a:t>
            </a:r>
          </a:p>
        </p:txBody>
      </p:sp>
      <p:pic>
        <p:nvPicPr>
          <p:cNvPr id="8" name="Picture 7">
            <a:extLst>
              <a:ext uri="{FF2B5EF4-FFF2-40B4-BE49-F238E27FC236}">
                <a16:creationId xmlns:a16="http://schemas.microsoft.com/office/drawing/2014/main" id="{3FE751D4-8EDE-9B7A-2B45-6EFB1CBB32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0677" y="1826870"/>
            <a:ext cx="277356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5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1172-1498-4D4C-0B4D-0BBC0E166F14}"/>
              </a:ext>
            </a:extLst>
          </p:cNvPr>
          <p:cNvSpPr>
            <a:spLocks noGrp="1"/>
          </p:cNvSpPr>
          <p:nvPr>
            <p:ph type="title" idx="4294967295"/>
          </p:nvPr>
        </p:nvSpPr>
        <p:spPr>
          <a:xfrm>
            <a:off x="838199" y="-703654"/>
            <a:ext cx="7902039" cy="703654"/>
          </a:xfrm>
        </p:spPr>
        <p:txBody>
          <a:bodyPr vert="horz" lIns="91440" tIns="45720" rIns="91440" bIns="45720" rtlCol="0" anchor="b">
            <a:normAutofit/>
          </a:bodyPr>
          <a:lstStyle/>
          <a:p>
            <a:r>
              <a:rPr lang="en-US" dirty="0"/>
              <a:t>Contact Us</a:t>
            </a:r>
          </a:p>
        </p:txBody>
      </p:sp>
      <p:sp>
        <p:nvSpPr>
          <p:cNvPr id="8" name="Text Placeholder 2">
            <a:extLst>
              <a:ext uri="{FF2B5EF4-FFF2-40B4-BE49-F238E27FC236}">
                <a16:creationId xmlns:a16="http://schemas.microsoft.com/office/drawing/2014/main" id="{EB417115-1454-FA64-48A5-3C48D51E91F1}"/>
              </a:ext>
            </a:extLst>
          </p:cNvPr>
          <p:cNvSpPr txBox="1">
            <a:spLocks/>
          </p:cNvSpPr>
          <p:nvPr/>
        </p:nvSpPr>
        <p:spPr>
          <a:xfrm>
            <a:off x="839789" y="1120076"/>
            <a:ext cx="9854667" cy="35980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80A1B6"/>
              </a:buClr>
              <a:buSzTx/>
              <a:buFont typeface="Arial" panose="020B0604020202020204" pitchFamily="34" charset="0"/>
              <a:buNone/>
              <a:tabLst/>
              <a:defRPr/>
            </a:pPr>
            <a:r>
              <a:rPr kumimoji="0" lang="en-US" sz="4400" b="1" i="0" u="none" strike="noStrike" kern="1200" cap="none" spc="0" normalizeH="0" baseline="0" noProof="0" dirty="0">
                <a:ln>
                  <a:noFill/>
                </a:ln>
                <a:solidFill>
                  <a:srgbClr val="00539B"/>
                </a:solidFill>
                <a:effectLst/>
                <a:uLnTx/>
                <a:uFillTx/>
                <a:latin typeface="Calibri" panose="020F0502020204030204"/>
                <a:ea typeface="+mn-ea"/>
                <a:cs typeface="+mn-cs"/>
              </a:rPr>
              <a:t>Contact Us</a:t>
            </a:r>
            <a:endParaRPr kumimoji="0" lang="en-US" sz="4400" b="0" i="0" u="none" strike="noStrike" kern="1200" cap="none" spc="0" normalizeH="0" baseline="0" noProof="0" dirty="0">
              <a:ln>
                <a:noFill/>
              </a:ln>
              <a:solidFill>
                <a:srgbClr val="00539B"/>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80A1B6"/>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00539B"/>
                </a:solidFill>
                <a:effectLst/>
                <a:uLnTx/>
                <a:uFillTx/>
                <a:latin typeface="Calibri" panose="020F0502020204030204"/>
                <a:ea typeface="+mn-ea"/>
                <a:cs typeface="+mn-cs"/>
              </a:rPr>
              <a:t>Shane Durkee</a:t>
            </a: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rPr>
              <a:t>– Region 2, Director, Emergency Preparedness, </a:t>
            </a: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hlinkClick r:id="rId2"/>
              </a:rPr>
              <a:t>sdurkee@ipro.org</a:t>
            </a: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rPr>
              <a:t> Cell:619-339-1252</a:t>
            </a:r>
            <a:endPar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80A1B6"/>
              </a:buClr>
              <a:buSzTx/>
              <a:buFont typeface="Arial" panose="020B0604020202020204" pitchFamily="34" charset="0"/>
              <a:buChar char="•"/>
              <a:tabLst/>
              <a:defRPr/>
            </a:pPr>
            <a:r>
              <a:rPr kumimoji="0" lang="en-US" sz="2800" b="0" i="1" u="none" strike="noStrike" kern="1200" cap="none" spc="0" normalizeH="0" baseline="0" noProof="0" dirty="0">
                <a:ln>
                  <a:noFill/>
                </a:ln>
                <a:solidFill>
                  <a:srgbClr val="00539B"/>
                </a:solidFill>
                <a:effectLst/>
                <a:uLnTx/>
                <a:uFillTx/>
                <a:latin typeface="Calibri" panose="020F0502020204030204"/>
                <a:ea typeface="+mn-ea"/>
                <a:cs typeface="+mn-cs"/>
              </a:rPr>
              <a:t>Jessica L Picanzo </a:t>
            </a: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rPr>
              <a:t>– Region 1, Director, Emergency Preparedness, </a:t>
            </a: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hlinkClick r:id="rId3"/>
              </a:rPr>
              <a:t>jpicanzo@ipro.org</a:t>
            </a:r>
            <a:r>
              <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rPr>
              <a:t> Cell: 615-967-1184</a:t>
            </a:r>
            <a:endPar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Calibri"/>
              <a:cs typeface="Calibri"/>
            </a:endParaRPr>
          </a:p>
          <a:p>
            <a:pPr marL="228600" marR="0" lvl="0" indent="-228600" algn="l" defTabSz="914400" rtl="0" eaLnBrk="1" fontAlgn="auto" latinLnBrk="0" hangingPunct="1">
              <a:lnSpc>
                <a:spcPct val="90000"/>
              </a:lnSpc>
              <a:spcBef>
                <a:spcPts val="1000"/>
              </a:spcBef>
              <a:spcAft>
                <a:spcPts val="0"/>
              </a:spcAft>
              <a:buClr>
                <a:srgbClr val="80A1B6"/>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80A1B6"/>
              </a:buClr>
              <a:buSzTx/>
              <a:buFont typeface="Arial" panose="020B0604020202020204" pitchFamily="34" charset="0"/>
              <a:buNone/>
              <a:tabLst/>
              <a:defRPr/>
            </a:pPr>
            <a:r>
              <a:rPr kumimoji="0" lang="en-US" sz="20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rPr>
              <a:t>Learn more about the Northeast &amp; Mid-Atlantic QIN-QIO: </a:t>
            </a:r>
            <a:r>
              <a:rPr kumimoji="0" lang="en-US" sz="2000" b="0" i="0" u="sng"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hlinkClick r:id="rId4" tooltip="https://qi.ipro.org/"/>
              </a:rPr>
              <a:t>https://qi.ipro.org/</a:t>
            </a:r>
            <a:endParaRPr kumimoji="0" lang="en-US" sz="2000" b="0" i="0" u="none" strike="noStrike" kern="1200" cap="none" spc="0" normalizeH="0" baseline="0" noProof="0" dirty="0">
              <a:ln>
                <a:noFill/>
              </a:ln>
              <a:solidFill>
                <a:srgbClr val="000000">
                  <a:lumMod val="85000"/>
                  <a:lumOff val="15000"/>
                </a:srgbClr>
              </a:solidFill>
              <a:effectLst/>
              <a:uLnTx/>
              <a:uFillTx/>
              <a:latin typeface="Calibri" panose="020F0502020204030204"/>
              <a:ea typeface="+mn-ea"/>
              <a:cs typeface="+mn-cs"/>
            </a:endParaRPr>
          </a:p>
        </p:txBody>
      </p:sp>
      <p:pic>
        <p:nvPicPr>
          <p:cNvPr id="3" name="Picture 2" descr="Logo for the Northeast and Mid-Atlantic CMS QIN-QIO (Regions 1 &amp; 2) ">
            <a:extLst>
              <a:ext uri="{FF2B5EF4-FFF2-40B4-BE49-F238E27FC236}">
                <a16:creationId xmlns:a16="http://schemas.microsoft.com/office/drawing/2014/main" id="{91B88622-016D-7AA2-B2C4-CAB346B4C174}"/>
              </a:ext>
              <a:ext uri="{C183D7F6-B498-43B3-948B-1728B52AA6E4}">
                <adec:decorative xmlns:adec="http://schemas.microsoft.com/office/drawing/2017/decorative" val="0"/>
              </a:ext>
            </a:extLst>
          </p:cNvPr>
          <p:cNvPicPr/>
          <p:nvPr/>
        </p:nvPicPr>
        <p:blipFill>
          <a:blip r:embed="rId5">
            <a:extLst>
              <a:ext uri="{28A0092B-C50C-407E-A947-70E740481C1C}">
                <a14:useLocalDpi xmlns:a14="http://schemas.microsoft.com/office/drawing/2010/main" val="0"/>
              </a:ext>
            </a:extLst>
          </a:blip>
          <a:srcRect/>
          <a:stretch/>
        </p:blipFill>
        <p:spPr>
          <a:xfrm>
            <a:off x="942976" y="4718135"/>
            <a:ext cx="4918328" cy="995102"/>
          </a:xfrm>
          <a:prstGeom prst="rect">
            <a:avLst/>
          </a:prstGeom>
        </p:spPr>
      </p:pic>
      <p:sp>
        <p:nvSpPr>
          <p:cNvPr id="10" name="TextBox 9">
            <a:extLst>
              <a:ext uri="{FF2B5EF4-FFF2-40B4-BE49-F238E27FC236}">
                <a16:creationId xmlns:a16="http://schemas.microsoft.com/office/drawing/2014/main" id="{1CEA2DDA-1311-23E9-8FA5-BB26998CD4ED}"/>
              </a:ext>
            </a:extLst>
          </p:cNvPr>
          <p:cNvSpPr txBox="1"/>
          <p:nvPr/>
        </p:nvSpPr>
        <p:spPr>
          <a:xfrm>
            <a:off x="1785257" y="6341024"/>
            <a:ext cx="862148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t>This material was prepared by the Northeast and Mid-Atlantic CMS QIN-QIO (Regions 1 &amp; 2),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a:t>
            </a:r>
            <a:r>
              <a:rPr kumimoji="0" lang="en-US" sz="800" b="0" i="0" u="none" strike="noStrike" kern="1200" cap="none" spc="0" normalizeH="0" baseline="0" noProof="0">
                <a:ln>
                  <a:noFill/>
                </a:ln>
                <a:solidFill>
                  <a:srgbClr val="FFFFFF"/>
                </a:solidFill>
                <a:effectLst/>
                <a:uLnTx/>
                <a:uFillTx/>
                <a:latin typeface="Calibri" panose="020F0502020204030204"/>
                <a:ea typeface="+mn-ea"/>
                <a:cs typeface="+mn-cs"/>
              </a:rPr>
              <a:t>Publication #13SOW-IPRO-R1&amp;2-ALL-SA-A06-26-7126</a:t>
            </a:r>
          </a:p>
        </p:txBody>
      </p:sp>
    </p:spTree>
    <p:extLst>
      <p:ext uri="{BB962C8B-B14F-4D97-AF65-F5344CB8AC3E}">
        <p14:creationId xmlns:p14="http://schemas.microsoft.com/office/powerpoint/2010/main" val="248569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32E3-8BCA-D898-5BAA-63F8B3D6B5A2}"/>
              </a:ext>
            </a:extLst>
          </p:cNvPr>
          <p:cNvSpPr>
            <a:spLocks noGrp="1"/>
          </p:cNvSpPr>
          <p:nvPr>
            <p:ph type="title"/>
          </p:nvPr>
        </p:nvSpPr>
        <p:spPr/>
        <p:txBody>
          <a:bodyPr/>
          <a:lstStyle/>
          <a:p>
            <a:r>
              <a:rPr lang="en-US" dirty="0"/>
              <a:t>Appendix</a:t>
            </a:r>
          </a:p>
        </p:txBody>
      </p:sp>
      <p:sp>
        <p:nvSpPr>
          <p:cNvPr id="3" name="Date Placeholder 2">
            <a:extLst>
              <a:ext uri="{FF2B5EF4-FFF2-40B4-BE49-F238E27FC236}">
                <a16:creationId xmlns:a16="http://schemas.microsoft.com/office/drawing/2014/main" id="{F488DF02-F84B-A4A6-6BC3-D00BA34AB3E8}"/>
              </a:ext>
            </a:extLst>
          </p:cNvPr>
          <p:cNvSpPr>
            <a:spLocks noGrp="1"/>
          </p:cNvSpPr>
          <p:nvPr>
            <p:ph type="dt" sz="half" idx="10"/>
          </p:nvPr>
        </p:nvSpPr>
        <p:spPr/>
        <p:txBody>
          <a:bodyPr/>
          <a:lstStyle/>
          <a:p>
            <a:fld id="{4EEACFA1-BBFD-7D46-90B2-921955F684E4}" type="datetime1">
              <a:rPr lang="en-US" smtClean="0"/>
              <a:t>6/11/2026</a:t>
            </a:fld>
            <a:endParaRPr lang="en-US"/>
          </a:p>
        </p:txBody>
      </p:sp>
      <p:sp>
        <p:nvSpPr>
          <p:cNvPr id="4" name="Footer Placeholder 3">
            <a:extLst>
              <a:ext uri="{FF2B5EF4-FFF2-40B4-BE49-F238E27FC236}">
                <a16:creationId xmlns:a16="http://schemas.microsoft.com/office/drawing/2014/main" id="{9A590212-3D42-3D8A-12CA-5F3E3528D931}"/>
              </a:ext>
            </a:extLst>
          </p:cNvPr>
          <p:cNvSpPr>
            <a:spLocks noGrp="1"/>
          </p:cNvSpPr>
          <p:nvPr>
            <p:ph type="ftr" sz="quarter" idx="11"/>
          </p:nvPr>
        </p:nvSpPr>
        <p:spPr/>
        <p:txBody>
          <a:bodyPr/>
          <a:lstStyle/>
          <a:p>
            <a:r>
              <a:rPr lang="en-US"/>
              <a:t>Mid-Atlantic CMS QIN-QIO (Region 2)</a:t>
            </a:r>
          </a:p>
        </p:txBody>
      </p:sp>
      <p:sp>
        <p:nvSpPr>
          <p:cNvPr id="5" name="Slide Number Placeholder 4">
            <a:extLst>
              <a:ext uri="{FF2B5EF4-FFF2-40B4-BE49-F238E27FC236}">
                <a16:creationId xmlns:a16="http://schemas.microsoft.com/office/drawing/2014/main" id="{5E13142A-472A-8E0A-0B8A-07F44BA94496}"/>
              </a:ext>
            </a:extLst>
          </p:cNvPr>
          <p:cNvSpPr>
            <a:spLocks noGrp="1"/>
          </p:cNvSpPr>
          <p:nvPr>
            <p:ph type="sldNum" sz="quarter" idx="12"/>
          </p:nvPr>
        </p:nvSpPr>
        <p:spPr/>
        <p:txBody>
          <a:bodyPr/>
          <a:lstStyle/>
          <a:p>
            <a:fld id="{85116EE9-A166-4A24-AE56-6ED63628246E}" type="slidenum">
              <a:rPr lang="en-US" smtClean="0"/>
              <a:t>26</a:t>
            </a:fld>
            <a:endParaRPr lang="en-US"/>
          </a:p>
        </p:txBody>
      </p:sp>
    </p:spTree>
    <p:extLst>
      <p:ext uri="{BB962C8B-B14F-4D97-AF65-F5344CB8AC3E}">
        <p14:creationId xmlns:p14="http://schemas.microsoft.com/office/powerpoint/2010/main" val="119520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B95-401F-B5BB-5034-B1DF352602EF}"/>
              </a:ext>
            </a:extLst>
          </p:cNvPr>
          <p:cNvSpPr>
            <a:spLocks noGrp="1"/>
          </p:cNvSpPr>
          <p:nvPr>
            <p:ph type="title"/>
          </p:nvPr>
        </p:nvSpPr>
        <p:spPr/>
        <p:txBody>
          <a:bodyPr/>
          <a:lstStyle/>
          <a:p>
            <a:pPr algn="ctr"/>
            <a:r>
              <a:rPr lang="en-US" dirty="0"/>
              <a:t>E-Tags Overview</a:t>
            </a:r>
          </a:p>
        </p:txBody>
      </p:sp>
      <p:sp>
        <p:nvSpPr>
          <p:cNvPr id="3" name="Content Placeholder 2">
            <a:extLst>
              <a:ext uri="{FF2B5EF4-FFF2-40B4-BE49-F238E27FC236}">
                <a16:creationId xmlns:a16="http://schemas.microsoft.com/office/drawing/2014/main" id="{D5F748D4-2A7C-0363-5CEE-12BAEE1E056D}"/>
              </a:ext>
            </a:extLst>
          </p:cNvPr>
          <p:cNvSpPr>
            <a:spLocks noGrp="1"/>
          </p:cNvSpPr>
          <p:nvPr>
            <p:ph sz="half" idx="1"/>
          </p:nvPr>
        </p:nvSpPr>
        <p:spPr>
          <a:xfrm>
            <a:off x="711451" y="1775113"/>
            <a:ext cx="9872050" cy="4763799"/>
          </a:xfrm>
        </p:spPr>
        <p:txBody>
          <a:bodyPr/>
          <a:lstStyle/>
          <a:p>
            <a:r>
              <a:rPr lang="en-US" dirty="0"/>
              <a:t>E-0001 - Emergency Preparedness Program: Comply with all EP requirements; develop all-hazards program; review biennially.</a:t>
            </a:r>
          </a:p>
          <a:p>
            <a:r>
              <a:rPr lang="en-US" dirty="0"/>
              <a:t>E-0004 - Emergency Plan: Maintain all-hazards plan including disasters, EIDs, continuity.</a:t>
            </a:r>
          </a:p>
          <a:p>
            <a:r>
              <a:rPr lang="en-US" dirty="0"/>
              <a:t>E-0006 - Risk Assessment: Document facility/community risk assessment; strategies included.</a:t>
            </a:r>
          </a:p>
          <a:p>
            <a:r>
              <a:rPr lang="en-US" dirty="0"/>
              <a:t>E-0007 - Patient Population: Address at-risk, services, continuity, succession.</a:t>
            </a:r>
          </a:p>
        </p:txBody>
      </p:sp>
      <p:sp>
        <p:nvSpPr>
          <p:cNvPr id="5" name="Date Placeholder 4">
            <a:extLst>
              <a:ext uri="{FF2B5EF4-FFF2-40B4-BE49-F238E27FC236}">
                <a16:creationId xmlns:a16="http://schemas.microsoft.com/office/drawing/2014/main" id="{EFF647E0-DCB3-66CF-1EF6-2520EDE6329D}"/>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EE67598B-5D1C-CBC7-9370-686FFDDF59AF}"/>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603A90C5-5639-DE3D-8718-6DAB2D8C0388}"/>
              </a:ext>
            </a:extLst>
          </p:cNvPr>
          <p:cNvSpPr>
            <a:spLocks noGrp="1"/>
          </p:cNvSpPr>
          <p:nvPr>
            <p:ph type="sldNum" sz="quarter" idx="12"/>
          </p:nvPr>
        </p:nvSpPr>
        <p:spPr/>
        <p:txBody>
          <a:bodyPr/>
          <a:lstStyle/>
          <a:p>
            <a:fld id="{85116EE9-A166-4A24-AE56-6ED63628246E}" type="slidenum">
              <a:rPr lang="en-US" smtClean="0"/>
              <a:t>27</a:t>
            </a:fld>
            <a:endParaRPr lang="en-US"/>
          </a:p>
        </p:txBody>
      </p:sp>
    </p:spTree>
    <p:extLst>
      <p:ext uri="{BB962C8B-B14F-4D97-AF65-F5344CB8AC3E}">
        <p14:creationId xmlns:p14="http://schemas.microsoft.com/office/powerpoint/2010/main" val="2508009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C96A-E08C-5F3C-7C8E-06E5FE309D79}"/>
              </a:ext>
            </a:extLst>
          </p:cNvPr>
          <p:cNvSpPr>
            <a:spLocks noGrp="1"/>
          </p:cNvSpPr>
          <p:nvPr>
            <p:ph type="title"/>
          </p:nvPr>
        </p:nvSpPr>
        <p:spPr/>
        <p:txBody>
          <a:bodyPr/>
          <a:lstStyle/>
          <a:p>
            <a:pPr algn="ctr"/>
            <a:r>
              <a:rPr lang="en-US" dirty="0"/>
              <a:t>E-Tags Overview </a:t>
            </a:r>
          </a:p>
        </p:txBody>
      </p:sp>
      <p:sp>
        <p:nvSpPr>
          <p:cNvPr id="3" name="Content Placeholder 2">
            <a:extLst>
              <a:ext uri="{FF2B5EF4-FFF2-40B4-BE49-F238E27FC236}">
                <a16:creationId xmlns:a16="http://schemas.microsoft.com/office/drawing/2014/main" id="{4C8830B1-3CFC-032E-5998-FB9298ED9740}"/>
              </a:ext>
            </a:extLst>
          </p:cNvPr>
          <p:cNvSpPr>
            <a:spLocks noGrp="1"/>
          </p:cNvSpPr>
          <p:nvPr>
            <p:ph sz="half" idx="1"/>
          </p:nvPr>
        </p:nvSpPr>
        <p:spPr>
          <a:xfrm>
            <a:off x="657130" y="1653668"/>
            <a:ext cx="10415258" cy="4763799"/>
          </a:xfrm>
        </p:spPr>
        <p:txBody>
          <a:bodyPr/>
          <a:lstStyle/>
          <a:p>
            <a:r>
              <a:rPr lang="en-US" dirty="0"/>
              <a:t>E-0009 - Integrated Response: Collaboration with officials for integrated response.</a:t>
            </a:r>
          </a:p>
          <a:p>
            <a:r>
              <a:rPr lang="en-US" dirty="0"/>
              <a:t>E-0013 - Policies &amp; Procedures: Develop P&amp;Ps based on plan, risk, comms.</a:t>
            </a:r>
          </a:p>
          <a:p>
            <a:r>
              <a:rPr lang="en-US" dirty="0"/>
              <a:t>E-0015 - Subsistence &amp; Energy: Provide food, water, meds; alternate energy sources.</a:t>
            </a:r>
          </a:p>
          <a:p>
            <a:r>
              <a:rPr lang="en-US" dirty="0"/>
              <a:t>E-0018 - Tracking: Track staff/patients during emergency.</a:t>
            </a:r>
          </a:p>
          <a:p>
            <a:r>
              <a:rPr lang="en-US" dirty="0"/>
              <a:t>E-0020 - Safe Evacuation: Policies for evacuation including care, transport.</a:t>
            </a:r>
          </a:p>
        </p:txBody>
      </p:sp>
      <p:sp>
        <p:nvSpPr>
          <p:cNvPr id="5" name="Date Placeholder 4">
            <a:extLst>
              <a:ext uri="{FF2B5EF4-FFF2-40B4-BE49-F238E27FC236}">
                <a16:creationId xmlns:a16="http://schemas.microsoft.com/office/drawing/2014/main" id="{2899245D-5432-E3D6-9496-7D8141089B20}"/>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AD758CEA-5125-1B04-1C12-C4231524C269}"/>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874728EB-0141-5C14-3766-489C2DB51594}"/>
              </a:ext>
            </a:extLst>
          </p:cNvPr>
          <p:cNvSpPr>
            <a:spLocks noGrp="1"/>
          </p:cNvSpPr>
          <p:nvPr>
            <p:ph type="sldNum" sz="quarter" idx="12"/>
          </p:nvPr>
        </p:nvSpPr>
        <p:spPr/>
        <p:txBody>
          <a:bodyPr/>
          <a:lstStyle/>
          <a:p>
            <a:fld id="{85116EE9-A166-4A24-AE56-6ED63628246E}" type="slidenum">
              <a:rPr lang="en-US" smtClean="0"/>
              <a:t>28</a:t>
            </a:fld>
            <a:endParaRPr lang="en-US"/>
          </a:p>
        </p:txBody>
      </p:sp>
    </p:spTree>
    <p:extLst>
      <p:ext uri="{BB962C8B-B14F-4D97-AF65-F5344CB8AC3E}">
        <p14:creationId xmlns:p14="http://schemas.microsoft.com/office/powerpoint/2010/main" val="385850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C12B-4170-A138-CEB2-C6A216853C51}"/>
              </a:ext>
            </a:extLst>
          </p:cNvPr>
          <p:cNvSpPr>
            <a:spLocks noGrp="1"/>
          </p:cNvSpPr>
          <p:nvPr>
            <p:ph type="title"/>
          </p:nvPr>
        </p:nvSpPr>
        <p:spPr/>
        <p:txBody>
          <a:bodyPr/>
          <a:lstStyle/>
          <a:p>
            <a:pPr algn="ctr"/>
            <a:r>
              <a:rPr lang="en-US" dirty="0"/>
              <a:t>E-Tags Overview   </a:t>
            </a:r>
          </a:p>
        </p:txBody>
      </p:sp>
      <p:sp>
        <p:nvSpPr>
          <p:cNvPr id="3" name="Content Placeholder 2">
            <a:extLst>
              <a:ext uri="{FF2B5EF4-FFF2-40B4-BE49-F238E27FC236}">
                <a16:creationId xmlns:a16="http://schemas.microsoft.com/office/drawing/2014/main" id="{270F5004-7F5A-99BE-9DC6-38CCC26A36F6}"/>
              </a:ext>
            </a:extLst>
          </p:cNvPr>
          <p:cNvSpPr>
            <a:spLocks noGrp="1"/>
          </p:cNvSpPr>
          <p:nvPr>
            <p:ph sz="half" idx="1"/>
          </p:nvPr>
        </p:nvSpPr>
        <p:spPr>
          <a:xfrm>
            <a:off x="657130" y="1775113"/>
            <a:ext cx="9709087" cy="4763799"/>
          </a:xfrm>
        </p:spPr>
        <p:txBody>
          <a:bodyPr/>
          <a:lstStyle/>
          <a:p>
            <a:r>
              <a:rPr lang="en-US" dirty="0"/>
              <a:t>E-0022 - Shelter in Place: Shelter policies aligned with risk.</a:t>
            </a:r>
          </a:p>
          <a:p>
            <a:r>
              <a:rPr lang="en-US" dirty="0"/>
              <a:t>E-0023 - Medical Documentation: Preserve records; HIPAA compliant.</a:t>
            </a:r>
          </a:p>
          <a:p>
            <a:r>
              <a:rPr lang="en-US" dirty="0"/>
              <a:t>E-0024 - Volunteers: Use volunteers, emergency staffing.</a:t>
            </a:r>
          </a:p>
          <a:p>
            <a:r>
              <a:rPr lang="en-US" dirty="0"/>
              <a:t>E-0025 - Arrangements: MOUs for patient transfers.</a:t>
            </a:r>
          </a:p>
          <a:p>
            <a:r>
              <a:rPr lang="en-US" dirty="0"/>
              <a:t>E-0026 - 1135 Waiver: Role under waiver, ACS.</a:t>
            </a:r>
          </a:p>
        </p:txBody>
      </p:sp>
      <p:sp>
        <p:nvSpPr>
          <p:cNvPr id="5" name="Date Placeholder 4">
            <a:extLst>
              <a:ext uri="{FF2B5EF4-FFF2-40B4-BE49-F238E27FC236}">
                <a16:creationId xmlns:a16="http://schemas.microsoft.com/office/drawing/2014/main" id="{83CCE528-9E4E-F78D-7196-F017D0284387}"/>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DE76D570-35CB-AD0C-1EF7-859209695B5E}"/>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34FB19C6-9A93-F8E3-2DF2-44D23EE38276}"/>
              </a:ext>
            </a:extLst>
          </p:cNvPr>
          <p:cNvSpPr>
            <a:spLocks noGrp="1"/>
          </p:cNvSpPr>
          <p:nvPr>
            <p:ph type="sldNum" sz="quarter" idx="12"/>
          </p:nvPr>
        </p:nvSpPr>
        <p:spPr/>
        <p:txBody>
          <a:bodyPr/>
          <a:lstStyle/>
          <a:p>
            <a:fld id="{85116EE9-A166-4A24-AE56-6ED63628246E}" type="slidenum">
              <a:rPr lang="en-US" smtClean="0"/>
              <a:t>29</a:t>
            </a:fld>
            <a:endParaRPr lang="en-US"/>
          </a:p>
        </p:txBody>
      </p:sp>
    </p:spTree>
    <p:extLst>
      <p:ext uri="{BB962C8B-B14F-4D97-AF65-F5344CB8AC3E}">
        <p14:creationId xmlns:p14="http://schemas.microsoft.com/office/powerpoint/2010/main" val="138511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9C84-4DF7-E676-0B4D-D014C5C3C271}"/>
              </a:ext>
            </a:extLst>
          </p:cNvPr>
          <p:cNvSpPr>
            <a:spLocks noGrp="1"/>
          </p:cNvSpPr>
          <p:nvPr>
            <p:ph type="title"/>
          </p:nvPr>
        </p:nvSpPr>
        <p:spPr>
          <a:xfrm>
            <a:off x="918586" y="564348"/>
            <a:ext cx="9446343" cy="584775"/>
          </a:xfrm>
        </p:spPr>
        <p:txBody>
          <a:bodyPr>
            <a:noAutofit/>
          </a:bodyPr>
          <a:lstStyle/>
          <a:p>
            <a:pPr algn="ctr"/>
            <a:br>
              <a:rPr lang="en-US" sz="3600" dirty="0"/>
            </a:br>
            <a:endParaRPr lang="en-US" sz="3600" dirty="0"/>
          </a:p>
        </p:txBody>
      </p:sp>
      <p:sp>
        <p:nvSpPr>
          <p:cNvPr id="4" name="Date Placeholder 3">
            <a:extLst>
              <a:ext uri="{FF2B5EF4-FFF2-40B4-BE49-F238E27FC236}">
                <a16:creationId xmlns:a16="http://schemas.microsoft.com/office/drawing/2014/main" id="{E54EEC38-B7CB-34F8-196C-3BEAF3B71FB7}"/>
              </a:ext>
            </a:extLst>
          </p:cNvPr>
          <p:cNvSpPr>
            <a:spLocks noGrp="1"/>
          </p:cNvSpPr>
          <p:nvPr>
            <p:ph type="dt" sz="half" idx="10"/>
          </p:nvPr>
        </p:nvSpPr>
        <p:spPr/>
        <p:txBody>
          <a:bodyPr/>
          <a:lstStyle/>
          <a:p>
            <a:fld id="{F3D12D54-F58C-744E-AE69-1A60D469650A}" type="datetime1">
              <a:rPr lang="en-US" smtClean="0"/>
              <a:t>6/11/2026</a:t>
            </a:fld>
            <a:endParaRPr lang="en-US" dirty="0"/>
          </a:p>
        </p:txBody>
      </p:sp>
      <p:sp>
        <p:nvSpPr>
          <p:cNvPr id="5" name="Footer Placeholder 4">
            <a:extLst>
              <a:ext uri="{FF2B5EF4-FFF2-40B4-BE49-F238E27FC236}">
                <a16:creationId xmlns:a16="http://schemas.microsoft.com/office/drawing/2014/main" id="{1E074059-34DF-0677-EA52-700C7C34AD07}"/>
              </a:ext>
            </a:extLst>
          </p:cNvPr>
          <p:cNvSpPr>
            <a:spLocks noGrp="1"/>
          </p:cNvSpPr>
          <p:nvPr>
            <p:ph type="ftr" sz="quarter" idx="11"/>
          </p:nvPr>
        </p:nvSpPr>
        <p:spPr>
          <a:xfrm>
            <a:off x="4013502" y="6421663"/>
            <a:ext cx="4114800" cy="365125"/>
          </a:xfrm>
        </p:spPr>
        <p:txBody>
          <a:bodyPr/>
          <a:lstStyle/>
          <a:p>
            <a:r>
              <a:rPr lang="en-US" dirty="0"/>
              <a:t>Mid-Atlantic CMS QIN-QIO (Region 2)</a:t>
            </a:r>
          </a:p>
        </p:txBody>
      </p:sp>
      <p:sp>
        <p:nvSpPr>
          <p:cNvPr id="6" name="Slide Number Placeholder 5">
            <a:extLst>
              <a:ext uri="{FF2B5EF4-FFF2-40B4-BE49-F238E27FC236}">
                <a16:creationId xmlns:a16="http://schemas.microsoft.com/office/drawing/2014/main" id="{28668E34-6DA3-A79E-C992-7D8F0D0D8CA7}"/>
              </a:ext>
            </a:extLst>
          </p:cNvPr>
          <p:cNvSpPr>
            <a:spLocks noGrp="1"/>
          </p:cNvSpPr>
          <p:nvPr>
            <p:ph type="sldNum" sz="quarter" idx="12"/>
          </p:nvPr>
        </p:nvSpPr>
        <p:spPr/>
        <p:txBody>
          <a:bodyPr/>
          <a:lstStyle/>
          <a:p>
            <a:fld id="{85116EE9-A166-4A24-AE56-6ED63628246E}" type="slidenum">
              <a:rPr lang="en-US" smtClean="0"/>
              <a:t>3</a:t>
            </a:fld>
            <a:endParaRPr lang="en-US" dirty="0"/>
          </a:p>
        </p:txBody>
      </p:sp>
      <p:sp>
        <p:nvSpPr>
          <p:cNvPr id="8" name="TextBox 7">
            <a:extLst>
              <a:ext uri="{FF2B5EF4-FFF2-40B4-BE49-F238E27FC236}">
                <a16:creationId xmlns:a16="http://schemas.microsoft.com/office/drawing/2014/main" id="{000C9ADA-4ADE-DFA8-9FAF-0D24B7A30E6A}"/>
              </a:ext>
            </a:extLst>
          </p:cNvPr>
          <p:cNvSpPr txBox="1"/>
          <p:nvPr/>
        </p:nvSpPr>
        <p:spPr>
          <a:xfrm>
            <a:off x="1236259" y="564347"/>
            <a:ext cx="8650223" cy="584775"/>
          </a:xfrm>
          <a:prstGeom prst="rect">
            <a:avLst/>
          </a:prstGeom>
          <a:noFill/>
        </p:spPr>
        <p:txBody>
          <a:bodyPr wrap="square">
            <a:spAutoFit/>
          </a:bodyPr>
          <a:lstStyle/>
          <a:p>
            <a:pPr algn="ctr"/>
            <a:r>
              <a:rPr lang="en-US" sz="3200" b="1" dirty="0">
                <a:solidFill>
                  <a:schemeClr val="tx2"/>
                </a:solidFill>
                <a:latin typeface="Calibri"/>
                <a:ea typeface="Calibri"/>
                <a:cs typeface="Calibri"/>
              </a:rPr>
              <a:t>Emergency Preparedness Leadership Team </a:t>
            </a:r>
            <a:r>
              <a:rPr lang="en-US" sz="3200" b="1" dirty="0">
                <a:solidFill>
                  <a:schemeClr val="tx2"/>
                </a:solidFill>
                <a:latin typeface="+mj-lt"/>
              </a:rPr>
              <a:t>| IPRO</a:t>
            </a:r>
          </a:p>
        </p:txBody>
      </p:sp>
      <p:pic>
        <p:nvPicPr>
          <p:cNvPr id="14" name="Picture 13">
            <a:extLst>
              <a:ext uri="{FF2B5EF4-FFF2-40B4-BE49-F238E27FC236}">
                <a16:creationId xmlns:a16="http://schemas.microsoft.com/office/drawing/2014/main" id="{0D3DA6D3-DED7-8991-34F0-95DD0F3EA265}"/>
              </a:ext>
            </a:extLst>
          </p:cNvPr>
          <p:cNvPicPr>
            <a:picLocks noChangeAspect="1"/>
          </p:cNvPicPr>
          <p:nvPr/>
        </p:nvPicPr>
        <p:blipFill>
          <a:blip r:embed="rId2"/>
          <a:stretch>
            <a:fillRect/>
          </a:stretch>
        </p:blipFill>
        <p:spPr>
          <a:xfrm>
            <a:off x="372500" y="1277940"/>
            <a:ext cx="5980695" cy="5078409"/>
          </a:xfrm>
          <a:prstGeom prst="rect">
            <a:avLst/>
          </a:prstGeom>
        </p:spPr>
      </p:pic>
      <p:pic>
        <p:nvPicPr>
          <p:cNvPr id="16" name="Picture 15">
            <a:extLst>
              <a:ext uri="{FF2B5EF4-FFF2-40B4-BE49-F238E27FC236}">
                <a16:creationId xmlns:a16="http://schemas.microsoft.com/office/drawing/2014/main" id="{53316C3D-9E5C-9EBF-FAA2-66AFE668E61A}"/>
              </a:ext>
            </a:extLst>
          </p:cNvPr>
          <p:cNvPicPr>
            <a:picLocks noChangeAspect="1"/>
          </p:cNvPicPr>
          <p:nvPr/>
        </p:nvPicPr>
        <p:blipFill>
          <a:blip r:embed="rId3"/>
          <a:stretch>
            <a:fillRect/>
          </a:stretch>
        </p:blipFill>
        <p:spPr>
          <a:xfrm>
            <a:off x="6070902" y="1277939"/>
            <a:ext cx="6005082" cy="5078410"/>
          </a:xfrm>
          <a:prstGeom prst="rect">
            <a:avLst/>
          </a:prstGeom>
        </p:spPr>
      </p:pic>
      <p:cxnSp>
        <p:nvCxnSpPr>
          <p:cNvPr id="17" name="Straight Connector 16">
            <a:extLst>
              <a:ext uri="{FF2B5EF4-FFF2-40B4-BE49-F238E27FC236}">
                <a16:creationId xmlns:a16="http://schemas.microsoft.com/office/drawing/2014/main" id="{B7E4A651-1957-D635-A527-E52A9A41BB1A}"/>
              </a:ext>
            </a:extLst>
          </p:cNvPr>
          <p:cNvCxnSpPr/>
          <p:nvPr/>
        </p:nvCxnSpPr>
        <p:spPr>
          <a:xfrm>
            <a:off x="6122796" y="1060703"/>
            <a:ext cx="0" cy="529564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433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7C30-2F26-F342-FB51-56825F5A139D}"/>
              </a:ext>
            </a:extLst>
          </p:cNvPr>
          <p:cNvSpPr>
            <a:spLocks noGrp="1"/>
          </p:cNvSpPr>
          <p:nvPr>
            <p:ph type="title"/>
          </p:nvPr>
        </p:nvSpPr>
        <p:spPr/>
        <p:txBody>
          <a:bodyPr/>
          <a:lstStyle/>
          <a:p>
            <a:pPr algn="ctr"/>
            <a:r>
              <a:rPr lang="en-US" dirty="0"/>
              <a:t>E-Tags Overview    </a:t>
            </a:r>
          </a:p>
        </p:txBody>
      </p:sp>
      <p:sp>
        <p:nvSpPr>
          <p:cNvPr id="3" name="Content Placeholder 2">
            <a:extLst>
              <a:ext uri="{FF2B5EF4-FFF2-40B4-BE49-F238E27FC236}">
                <a16:creationId xmlns:a16="http://schemas.microsoft.com/office/drawing/2014/main" id="{AE148060-8771-4499-92B5-1CE8B32CC44A}"/>
              </a:ext>
            </a:extLst>
          </p:cNvPr>
          <p:cNvSpPr>
            <a:spLocks noGrp="1"/>
          </p:cNvSpPr>
          <p:nvPr>
            <p:ph sz="half" idx="1"/>
          </p:nvPr>
        </p:nvSpPr>
        <p:spPr>
          <a:xfrm>
            <a:off x="838199" y="1763803"/>
            <a:ext cx="10515601" cy="4763799"/>
          </a:xfrm>
        </p:spPr>
        <p:txBody>
          <a:bodyPr/>
          <a:lstStyle/>
          <a:p>
            <a:r>
              <a:rPr lang="en-US" dirty="0"/>
              <a:t>E-0029 - Comms Plan: Written comms plan reviewed biennially.</a:t>
            </a:r>
          </a:p>
          <a:p>
            <a:r>
              <a:rPr lang="en-US" dirty="0"/>
              <a:t>E-0030 - Contacts List: Maintain updated contacts.</a:t>
            </a:r>
          </a:p>
          <a:p>
            <a:r>
              <a:rPr lang="en-US" dirty="0"/>
              <a:t>E-0033 - Info Sharing: Share/release patient info; HIPAA.</a:t>
            </a:r>
          </a:p>
          <a:p>
            <a:r>
              <a:rPr lang="en-US" dirty="0"/>
              <a:t>E-0034 - Status Reporting: Report occupancy, needs.</a:t>
            </a:r>
          </a:p>
          <a:p>
            <a:r>
              <a:rPr lang="en-US" dirty="0"/>
              <a:t>E-0036 - Training Program: Maintain training/testing program.</a:t>
            </a:r>
          </a:p>
        </p:txBody>
      </p:sp>
      <p:sp>
        <p:nvSpPr>
          <p:cNvPr id="5" name="Date Placeholder 4">
            <a:extLst>
              <a:ext uri="{FF2B5EF4-FFF2-40B4-BE49-F238E27FC236}">
                <a16:creationId xmlns:a16="http://schemas.microsoft.com/office/drawing/2014/main" id="{3CA37705-EFDC-BB55-5388-51B28906F81B}"/>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B43CEE75-D8F9-2AE7-D295-4F1B7BFF3926}"/>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F6C7C7EC-4091-22F5-7A88-E8269EDC97AD}"/>
              </a:ext>
            </a:extLst>
          </p:cNvPr>
          <p:cNvSpPr>
            <a:spLocks noGrp="1"/>
          </p:cNvSpPr>
          <p:nvPr>
            <p:ph type="sldNum" sz="quarter" idx="12"/>
          </p:nvPr>
        </p:nvSpPr>
        <p:spPr/>
        <p:txBody>
          <a:bodyPr/>
          <a:lstStyle/>
          <a:p>
            <a:fld id="{85116EE9-A166-4A24-AE56-6ED63628246E}" type="slidenum">
              <a:rPr lang="en-US" smtClean="0"/>
              <a:t>30</a:t>
            </a:fld>
            <a:endParaRPr lang="en-US"/>
          </a:p>
        </p:txBody>
      </p:sp>
    </p:spTree>
    <p:extLst>
      <p:ext uri="{BB962C8B-B14F-4D97-AF65-F5344CB8AC3E}">
        <p14:creationId xmlns:p14="http://schemas.microsoft.com/office/powerpoint/2010/main" val="2645298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40CC-E499-DFA3-D6F5-8DAE38A9E137}"/>
              </a:ext>
            </a:extLst>
          </p:cNvPr>
          <p:cNvSpPr>
            <a:spLocks noGrp="1"/>
          </p:cNvSpPr>
          <p:nvPr>
            <p:ph type="title"/>
          </p:nvPr>
        </p:nvSpPr>
        <p:spPr/>
        <p:txBody>
          <a:bodyPr/>
          <a:lstStyle/>
          <a:p>
            <a:pPr algn="ctr"/>
            <a:r>
              <a:rPr lang="en-US" dirty="0"/>
              <a:t>E-Tags Overview     </a:t>
            </a:r>
          </a:p>
        </p:txBody>
      </p:sp>
      <p:sp>
        <p:nvSpPr>
          <p:cNvPr id="3" name="Content Placeholder 2">
            <a:extLst>
              <a:ext uri="{FF2B5EF4-FFF2-40B4-BE49-F238E27FC236}">
                <a16:creationId xmlns:a16="http://schemas.microsoft.com/office/drawing/2014/main" id="{7CEEB104-7E3B-78C3-DCCA-DA0E8AFCF4E6}"/>
              </a:ext>
            </a:extLst>
          </p:cNvPr>
          <p:cNvSpPr>
            <a:spLocks noGrp="1"/>
          </p:cNvSpPr>
          <p:nvPr>
            <p:ph sz="half" idx="1"/>
          </p:nvPr>
        </p:nvSpPr>
        <p:spPr>
          <a:xfrm>
            <a:off x="838199" y="1702875"/>
            <a:ext cx="10134600" cy="4763799"/>
          </a:xfrm>
        </p:spPr>
        <p:txBody>
          <a:bodyPr/>
          <a:lstStyle/>
          <a:p>
            <a:r>
              <a:rPr lang="en-US" dirty="0"/>
              <a:t>E-0037 - Training: Initial/biennial training.</a:t>
            </a:r>
          </a:p>
          <a:p>
            <a:r>
              <a:rPr lang="en-US" dirty="0"/>
              <a:t>E-0039 - Exercises: Two exercises/year; AAR.</a:t>
            </a:r>
          </a:p>
          <a:p>
            <a:r>
              <a:rPr lang="en-US" dirty="0"/>
              <a:t>E-0041 - Power Systems: Emergency power per NFPA.</a:t>
            </a:r>
          </a:p>
          <a:p>
            <a:r>
              <a:rPr lang="en-US" dirty="0"/>
              <a:t>E-0042 - Integrated Systems: Unified program allowed.</a:t>
            </a:r>
          </a:p>
          <a:p>
            <a:r>
              <a:rPr lang="en-US" dirty="0"/>
              <a:t>E-0043 - Transplant: Protocols with OPOs.</a:t>
            </a:r>
          </a:p>
        </p:txBody>
      </p:sp>
      <p:sp>
        <p:nvSpPr>
          <p:cNvPr id="5" name="Date Placeholder 4">
            <a:extLst>
              <a:ext uri="{FF2B5EF4-FFF2-40B4-BE49-F238E27FC236}">
                <a16:creationId xmlns:a16="http://schemas.microsoft.com/office/drawing/2014/main" id="{5C562CA6-B3E2-B31C-0C94-8893947122F7}"/>
              </a:ext>
            </a:extLst>
          </p:cNvPr>
          <p:cNvSpPr>
            <a:spLocks noGrp="1"/>
          </p:cNvSpPr>
          <p:nvPr>
            <p:ph type="dt" sz="half" idx="10"/>
          </p:nvPr>
        </p:nvSpPr>
        <p:spPr/>
        <p:txBody>
          <a:bodyPr/>
          <a:lstStyle/>
          <a:p>
            <a:fld id="{6083706A-68FE-0842-9CED-0F1D2FB17CB6}" type="datetime1">
              <a:rPr lang="en-US" smtClean="0"/>
              <a:t>6/11/2026</a:t>
            </a:fld>
            <a:endParaRPr lang="en-US"/>
          </a:p>
        </p:txBody>
      </p:sp>
      <p:sp>
        <p:nvSpPr>
          <p:cNvPr id="6" name="Footer Placeholder 5">
            <a:extLst>
              <a:ext uri="{FF2B5EF4-FFF2-40B4-BE49-F238E27FC236}">
                <a16:creationId xmlns:a16="http://schemas.microsoft.com/office/drawing/2014/main" id="{208F58CF-8935-8493-5B84-A436B856B166}"/>
              </a:ext>
            </a:extLst>
          </p:cNvPr>
          <p:cNvSpPr>
            <a:spLocks noGrp="1"/>
          </p:cNvSpPr>
          <p:nvPr>
            <p:ph type="ftr" sz="quarter" idx="11"/>
          </p:nvPr>
        </p:nvSpPr>
        <p:spPr/>
        <p:txBody>
          <a:bodyPr/>
          <a:lstStyle/>
          <a:p>
            <a:r>
              <a:rPr lang="en-US"/>
              <a:t>Mid-Atlantic CMS QIN-QIO (Region 2)</a:t>
            </a:r>
          </a:p>
        </p:txBody>
      </p:sp>
      <p:sp>
        <p:nvSpPr>
          <p:cNvPr id="7" name="Slide Number Placeholder 6">
            <a:extLst>
              <a:ext uri="{FF2B5EF4-FFF2-40B4-BE49-F238E27FC236}">
                <a16:creationId xmlns:a16="http://schemas.microsoft.com/office/drawing/2014/main" id="{424405F7-8766-EC6E-6AFD-59BB93F03F18}"/>
              </a:ext>
            </a:extLst>
          </p:cNvPr>
          <p:cNvSpPr>
            <a:spLocks noGrp="1"/>
          </p:cNvSpPr>
          <p:nvPr>
            <p:ph type="sldNum" sz="quarter" idx="12"/>
          </p:nvPr>
        </p:nvSpPr>
        <p:spPr/>
        <p:txBody>
          <a:bodyPr/>
          <a:lstStyle/>
          <a:p>
            <a:fld id="{85116EE9-A166-4A24-AE56-6ED63628246E}" type="slidenum">
              <a:rPr lang="en-US" smtClean="0"/>
              <a:t>31</a:t>
            </a:fld>
            <a:endParaRPr lang="en-US"/>
          </a:p>
        </p:txBody>
      </p:sp>
    </p:spTree>
    <p:extLst>
      <p:ext uri="{BB962C8B-B14F-4D97-AF65-F5344CB8AC3E}">
        <p14:creationId xmlns:p14="http://schemas.microsoft.com/office/powerpoint/2010/main" val="272098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1DC47-C2DA-E250-53C9-9EDCC6EF678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FF8A61-7507-8B60-7D77-ACCC4968FD95}"/>
              </a:ext>
            </a:extLst>
          </p:cNvPr>
          <p:cNvSpPr>
            <a:spLocks noGrp="1"/>
          </p:cNvSpPr>
          <p:nvPr>
            <p:ph type="title"/>
          </p:nvPr>
        </p:nvSpPr>
        <p:spPr>
          <a:xfrm>
            <a:off x="334297" y="787911"/>
            <a:ext cx="10215716" cy="703654"/>
          </a:xfrm>
        </p:spPr>
        <p:txBody>
          <a:bodyPr>
            <a:normAutofit fontScale="90000"/>
          </a:bodyPr>
          <a:lstStyle/>
          <a:p>
            <a:pPr algn="ctr"/>
            <a:r>
              <a:rPr lang="en-US"/>
              <a:t>CMS Appendix Z What Leaders Need to Know Key Updates</a:t>
            </a:r>
            <a:endParaRPr lang="en-US" dirty="0"/>
          </a:p>
        </p:txBody>
      </p:sp>
      <p:sp>
        <p:nvSpPr>
          <p:cNvPr id="4" name="Date Placeholder 3">
            <a:extLst>
              <a:ext uri="{FF2B5EF4-FFF2-40B4-BE49-F238E27FC236}">
                <a16:creationId xmlns:a16="http://schemas.microsoft.com/office/drawing/2014/main" id="{4BD084EC-382C-731B-14F6-CB504965E994}"/>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FFB009C4-EC09-07D4-CDCF-6FDE2982CC7C}"/>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FF1DB143-B6AF-8A63-8741-CF63C4A680CD}"/>
              </a:ext>
            </a:extLst>
          </p:cNvPr>
          <p:cNvSpPr>
            <a:spLocks noGrp="1"/>
          </p:cNvSpPr>
          <p:nvPr>
            <p:ph type="sldNum" sz="quarter" idx="12"/>
          </p:nvPr>
        </p:nvSpPr>
        <p:spPr/>
        <p:txBody>
          <a:bodyPr/>
          <a:lstStyle/>
          <a:p>
            <a:fld id="{85116EE9-A166-4A24-AE56-6ED63628246E}" type="slidenum">
              <a:rPr lang="en-US" smtClean="0"/>
              <a:t>4</a:t>
            </a:fld>
            <a:endParaRPr lang="en-US"/>
          </a:p>
        </p:txBody>
      </p:sp>
      <p:sp>
        <p:nvSpPr>
          <p:cNvPr id="8" name="Text Placeholder 2">
            <a:extLst>
              <a:ext uri="{FF2B5EF4-FFF2-40B4-BE49-F238E27FC236}">
                <a16:creationId xmlns:a16="http://schemas.microsoft.com/office/drawing/2014/main" id="{2EDFCF2F-A08C-1B91-3E63-25CCD80913ED}"/>
              </a:ext>
            </a:extLst>
          </p:cNvPr>
          <p:cNvSpPr txBox="1">
            <a:spLocks/>
          </p:cNvSpPr>
          <p:nvPr/>
        </p:nvSpPr>
        <p:spPr>
          <a:xfrm>
            <a:off x="462844" y="1907241"/>
            <a:ext cx="11353800" cy="3924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2000" b="1" dirty="0"/>
              <a:t>2019–2021 updates aligned Emergency Preparedness requirements with the CMS Burden Reduction Final Rule</a:t>
            </a:r>
          </a:p>
          <a:p>
            <a:pPr marL="0" indent="0">
              <a:buNone/>
            </a:pPr>
            <a:r>
              <a:rPr lang="en-US" sz="2000" dirty="0"/>
              <a:t>✅ Emerging Infection Disease (EIDs) integrated into preparedness planning</a:t>
            </a:r>
          </a:p>
          <a:p>
            <a:pPr marL="0" indent="0">
              <a:buNone/>
            </a:pPr>
            <a:r>
              <a:rPr lang="en-US" sz="2000" dirty="0"/>
              <a:t>✅ Training and exercise requirements vary by provider type</a:t>
            </a:r>
          </a:p>
          <a:p>
            <a:pPr marL="0" indent="0">
              <a:buNone/>
            </a:pPr>
            <a:r>
              <a:rPr lang="en-US" sz="2000" dirty="0"/>
              <a:t>✅ Most providers now follow a biennial review cycle</a:t>
            </a:r>
          </a:p>
          <a:p>
            <a:pPr marL="0" indent="0">
              <a:buNone/>
            </a:pPr>
            <a:r>
              <a:rPr lang="en-US" sz="2000" dirty="0"/>
              <a:t>✅ Greater flexibility in documentation methods</a:t>
            </a:r>
          </a:p>
          <a:p>
            <a:pPr marL="0" indent="0">
              <a:buNone/>
            </a:pPr>
            <a:r>
              <a:rPr lang="en-US" sz="2000" dirty="0"/>
              <a:t>✅ Surveyors focus on evidence of preparedness—not just written plans</a:t>
            </a:r>
          </a:p>
          <a:p>
            <a:pPr marL="0" indent="0">
              <a:buNone/>
            </a:pPr>
            <a:r>
              <a:rPr lang="en-US" sz="2000" dirty="0"/>
              <a:t>✅ Real emergencies may satisfy exercise requirements</a:t>
            </a:r>
          </a:p>
          <a:p>
            <a:pPr>
              <a:buNone/>
            </a:pPr>
            <a:endParaRPr lang="en-US" sz="2000" dirty="0"/>
          </a:p>
          <a:p>
            <a:pPr>
              <a:buNone/>
            </a:pPr>
            <a:endParaRPr lang="en-US" sz="2000" dirty="0"/>
          </a:p>
          <a:p>
            <a:pPr>
              <a:buNone/>
            </a:pPr>
            <a:endParaRPr lang="en-US" sz="2000" dirty="0"/>
          </a:p>
        </p:txBody>
      </p:sp>
      <p:sp>
        <p:nvSpPr>
          <p:cNvPr id="2" name="TextBox 1">
            <a:extLst>
              <a:ext uri="{FF2B5EF4-FFF2-40B4-BE49-F238E27FC236}">
                <a16:creationId xmlns:a16="http://schemas.microsoft.com/office/drawing/2014/main" id="{899E1371-7793-3395-8E32-67E2CA6B7068}"/>
              </a:ext>
            </a:extLst>
          </p:cNvPr>
          <p:cNvSpPr txBox="1"/>
          <p:nvPr/>
        </p:nvSpPr>
        <p:spPr>
          <a:xfrm>
            <a:off x="2542656" y="5499958"/>
            <a:ext cx="7194176" cy="646331"/>
          </a:xfrm>
          <a:prstGeom prst="rect">
            <a:avLst/>
          </a:prstGeom>
          <a:gradFill flip="none" rotWithShape="1">
            <a:gsLst>
              <a:gs pos="0">
                <a:srgbClr val="68CFF7">
                  <a:tint val="66000"/>
                  <a:satMod val="160000"/>
                </a:srgbClr>
              </a:gs>
              <a:gs pos="50000">
                <a:srgbClr val="68CFF7">
                  <a:tint val="44500"/>
                  <a:satMod val="160000"/>
                </a:srgbClr>
              </a:gs>
              <a:gs pos="100000">
                <a:srgbClr val="68CFF7">
                  <a:tint val="23500"/>
                  <a:satMod val="160000"/>
                </a:srgbClr>
              </a:gs>
            </a:gsLst>
            <a:lin ang="5400000" scaled="1"/>
            <a:tileRect/>
          </a:gradFill>
        </p:spPr>
        <p:txBody>
          <a:bodyPr wrap="square" rtlCol="0">
            <a:spAutoFit/>
          </a:bodyPr>
          <a:lstStyle/>
          <a:p>
            <a:pPr algn="ctr"/>
            <a:r>
              <a:rPr lang="en-US" dirty="0"/>
              <a:t>The goal: Reduce administrative burden while maintaining preparedness and compliance.</a:t>
            </a:r>
          </a:p>
        </p:txBody>
      </p:sp>
    </p:spTree>
    <p:extLst>
      <p:ext uri="{BB962C8B-B14F-4D97-AF65-F5344CB8AC3E}">
        <p14:creationId xmlns:p14="http://schemas.microsoft.com/office/powerpoint/2010/main" val="179057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85A50-2989-98EB-87FB-4DB86E46C1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FE26D2C-F73E-B669-F7C0-E2CCE16AC150}"/>
              </a:ext>
            </a:extLst>
          </p:cNvPr>
          <p:cNvSpPr>
            <a:spLocks noGrp="1"/>
          </p:cNvSpPr>
          <p:nvPr>
            <p:ph type="title"/>
          </p:nvPr>
        </p:nvSpPr>
        <p:spPr>
          <a:xfrm>
            <a:off x="838199" y="787911"/>
            <a:ext cx="7902039" cy="703654"/>
          </a:xfrm>
        </p:spPr>
        <p:txBody>
          <a:bodyPr anchor="ctr">
            <a:normAutofit/>
          </a:bodyPr>
          <a:lstStyle/>
          <a:p>
            <a:r>
              <a:rPr lang="en-US" dirty="0"/>
              <a:t>Key Call Outs &amp; Major Updates</a:t>
            </a:r>
            <a:endParaRPr lang="en-US"/>
          </a:p>
        </p:txBody>
      </p:sp>
      <p:sp>
        <p:nvSpPr>
          <p:cNvPr id="4" name="Date Placeholder 3">
            <a:extLst>
              <a:ext uri="{FF2B5EF4-FFF2-40B4-BE49-F238E27FC236}">
                <a16:creationId xmlns:a16="http://schemas.microsoft.com/office/drawing/2014/main" id="{A1FD50EF-264B-DCFC-5A54-EE2DD98E39CB}"/>
              </a:ext>
            </a:extLst>
          </p:cNvPr>
          <p:cNvSpPr>
            <a:spLocks noGrp="1"/>
          </p:cNvSpPr>
          <p:nvPr>
            <p:ph type="dt" sz="half" idx="10"/>
          </p:nvPr>
        </p:nvSpPr>
        <p:spPr>
          <a:xfrm>
            <a:off x="838200" y="6356350"/>
            <a:ext cx="1690511" cy="365125"/>
          </a:xfrm>
        </p:spPr>
        <p:txBody>
          <a:bodyPr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81FB6D07-8AE8-D6BA-F430-E6153BD88B4C}"/>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6" name="Slide Number Placeholder 5">
            <a:extLst>
              <a:ext uri="{FF2B5EF4-FFF2-40B4-BE49-F238E27FC236}">
                <a16:creationId xmlns:a16="http://schemas.microsoft.com/office/drawing/2014/main" id="{9F398B8B-BCE6-B05E-25CC-E7C54BC84377}"/>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5</a:t>
            </a:fld>
            <a:endParaRPr lang="en-US"/>
          </a:p>
        </p:txBody>
      </p:sp>
      <p:graphicFrame>
        <p:nvGraphicFramePr>
          <p:cNvPr id="3" name="Table 2">
            <a:extLst>
              <a:ext uri="{FF2B5EF4-FFF2-40B4-BE49-F238E27FC236}">
                <a16:creationId xmlns:a16="http://schemas.microsoft.com/office/drawing/2014/main" id="{04B39F7A-CCD5-F21A-BEC2-66055F950EFB}"/>
              </a:ext>
            </a:extLst>
          </p:cNvPr>
          <p:cNvGraphicFramePr>
            <a:graphicFrameLocks noGrp="1"/>
          </p:cNvGraphicFramePr>
          <p:nvPr>
            <p:extLst>
              <p:ext uri="{D42A27DB-BD31-4B8C-83A1-F6EECF244321}">
                <p14:modId xmlns:p14="http://schemas.microsoft.com/office/powerpoint/2010/main" val="896850198"/>
              </p:ext>
            </p:extLst>
          </p:nvPr>
        </p:nvGraphicFramePr>
        <p:xfrm>
          <a:off x="1033659" y="1825625"/>
          <a:ext cx="10124682" cy="4351339"/>
        </p:xfrm>
        <a:graphic>
          <a:graphicData uri="http://schemas.openxmlformats.org/drawingml/2006/table">
            <a:tbl>
              <a:tblPr/>
              <a:tblGrid>
                <a:gridCol w="3889186">
                  <a:extLst>
                    <a:ext uri="{9D8B030D-6E8A-4147-A177-3AD203B41FA5}">
                      <a16:colId xmlns:a16="http://schemas.microsoft.com/office/drawing/2014/main" val="941372154"/>
                    </a:ext>
                  </a:extLst>
                </a:gridCol>
                <a:gridCol w="6235496">
                  <a:extLst>
                    <a:ext uri="{9D8B030D-6E8A-4147-A177-3AD203B41FA5}">
                      <a16:colId xmlns:a16="http://schemas.microsoft.com/office/drawing/2014/main" val="722170249"/>
                    </a:ext>
                  </a:extLst>
                </a:gridCol>
              </a:tblGrid>
              <a:tr h="563115">
                <a:tc>
                  <a:txBody>
                    <a:bodyPr/>
                    <a:lstStyle/>
                    <a:p>
                      <a:pPr>
                        <a:buNone/>
                      </a:pPr>
                      <a:r>
                        <a:rPr lang="en-US" sz="2500" b="1"/>
                        <a:t>Focus Area</a:t>
                      </a:r>
                      <a:endParaRPr lang="en-US" sz="2500"/>
                    </a:p>
                  </a:txBody>
                  <a:tcPr marL="127981" marR="127981" marT="63990" marB="63990" anchor="ctr">
                    <a:lnL>
                      <a:noFill/>
                    </a:lnL>
                    <a:lnR>
                      <a:noFill/>
                    </a:lnR>
                    <a:lnT>
                      <a:noFill/>
                    </a:lnT>
                    <a:lnB>
                      <a:noFill/>
                    </a:lnB>
                    <a:noFill/>
                  </a:tcPr>
                </a:tc>
                <a:tc>
                  <a:txBody>
                    <a:bodyPr/>
                    <a:lstStyle/>
                    <a:p>
                      <a:pPr>
                        <a:buNone/>
                      </a:pPr>
                      <a:r>
                        <a:rPr lang="en-US" sz="2500" b="1"/>
                        <a:t>Examples</a:t>
                      </a:r>
                      <a:endParaRPr lang="en-US" sz="2500"/>
                    </a:p>
                  </a:txBody>
                  <a:tcPr marL="127981" marR="127981" marT="63990" marB="63990" anchor="ctr">
                    <a:lnL>
                      <a:noFill/>
                    </a:lnL>
                    <a:lnR>
                      <a:noFill/>
                    </a:lnR>
                    <a:lnT>
                      <a:noFill/>
                    </a:lnT>
                    <a:lnB>
                      <a:noFill/>
                    </a:lnB>
                    <a:noFill/>
                  </a:tcPr>
                </a:tc>
                <a:extLst>
                  <a:ext uri="{0D108BD9-81ED-4DB2-BD59-A6C34878D82A}">
                    <a16:rowId xmlns:a16="http://schemas.microsoft.com/office/drawing/2014/main" val="486624012"/>
                  </a:ext>
                </a:extLst>
              </a:tr>
              <a:tr h="947056">
                <a:tc>
                  <a:txBody>
                    <a:bodyPr/>
                    <a:lstStyle/>
                    <a:p>
                      <a:pPr>
                        <a:buNone/>
                      </a:pPr>
                      <a:r>
                        <a:rPr lang="en-US" sz="2500" b="1"/>
                        <a:t>Patient &amp; Staff Safety</a:t>
                      </a:r>
                      <a:endParaRPr lang="en-US" sz="2500"/>
                    </a:p>
                  </a:txBody>
                  <a:tcPr marL="127981" marR="127981" marT="63990" marB="63990" anchor="ctr">
                    <a:lnL>
                      <a:noFill/>
                    </a:lnL>
                    <a:lnR>
                      <a:noFill/>
                    </a:lnR>
                    <a:lnT>
                      <a:noFill/>
                    </a:lnT>
                    <a:lnB>
                      <a:noFill/>
                    </a:lnB>
                    <a:noFill/>
                  </a:tcPr>
                </a:tc>
                <a:tc>
                  <a:txBody>
                    <a:bodyPr/>
                    <a:lstStyle/>
                    <a:p>
                      <a:pPr>
                        <a:buNone/>
                      </a:pPr>
                      <a:r>
                        <a:rPr lang="en-US" sz="2500"/>
                        <a:t>Evacuation, Shelter-in-Place, Staff &amp; Patient Tracking</a:t>
                      </a:r>
                    </a:p>
                  </a:txBody>
                  <a:tcPr marL="127981" marR="127981" marT="63990" marB="63990" anchor="ctr">
                    <a:lnL>
                      <a:noFill/>
                    </a:lnL>
                    <a:lnR>
                      <a:noFill/>
                    </a:lnR>
                    <a:lnT>
                      <a:noFill/>
                    </a:lnT>
                    <a:lnB>
                      <a:noFill/>
                    </a:lnB>
                    <a:noFill/>
                  </a:tcPr>
                </a:tc>
                <a:extLst>
                  <a:ext uri="{0D108BD9-81ED-4DB2-BD59-A6C34878D82A}">
                    <a16:rowId xmlns:a16="http://schemas.microsoft.com/office/drawing/2014/main" val="3580876635"/>
                  </a:ext>
                </a:extLst>
              </a:tr>
              <a:tr h="947056">
                <a:tc>
                  <a:txBody>
                    <a:bodyPr/>
                    <a:lstStyle/>
                    <a:p>
                      <a:pPr>
                        <a:buNone/>
                      </a:pPr>
                      <a:r>
                        <a:rPr lang="en-US" sz="2500" b="1" dirty="0"/>
                        <a:t>Operational Continuity</a:t>
                      </a:r>
                      <a:endParaRPr lang="en-US" sz="2500" dirty="0"/>
                    </a:p>
                  </a:txBody>
                  <a:tcPr marL="127981" marR="127981" marT="63990" marB="63990" anchor="ctr">
                    <a:lnL>
                      <a:noFill/>
                    </a:lnL>
                    <a:lnR>
                      <a:noFill/>
                    </a:lnR>
                    <a:lnT>
                      <a:noFill/>
                    </a:lnT>
                    <a:lnB>
                      <a:noFill/>
                    </a:lnB>
                    <a:noFill/>
                  </a:tcPr>
                </a:tc>
                <a:tc>
                  <a:txBody>
                    <a:bodyPr/>
                    <a:lstStyle/>
                    <a:p>
                      <a:pPr>
                        <a:buNone/>
                      </a:pPr>
                      <a:r>
                        <a:rPr lang="en-US" sz="2500"/>
                        <a:t>Alternate Energy, Subsistence Needs, Continuity Planning</a:t>
                      </a:r>
                    </a:p>
                  </a:txBody>
                  <a:tcPr marL="127981" marR="127981" marT="63990" marB="63990" anchor="ctr">
                    <a:lnL>
                      <a:noFill/>
                    </a:lnL>
                    <a:lnR>
                      <a:noFill/>
                    </a:lnR>
                    <a:lnT>
                      <a:noFill/>
                    </a:lnT>
                    <a:lnB>
                      <a:noFill/>
                    </a:lnB>
                    <a:noFill/>
                  </a:tcPr>
                </a:tc>
                <a:extLst>
                  <a:ext uri="{0D108BD9-81ED-4DB2-BD59-A6C34878D82A}">
                    <a16:rowId xmlns:a16="http://schemas.microsoft.com/office/drawing/2014/main" val="2981820846"/>
                  </a:ext>
                </a:extLst>
              </a:tr>
              <a:tr h="947056">
                <a:tc>
                  <a:txBody>
                    <a:bodyPr/>
                    <a:lstStyle/>
                    <a:p>
                      <a:pPr>
                        <a:buNone/>
                      </a:pPr>
                      <a:r>
                        <a:rPr lang="en-US" sz="2500" b="1"/>
                        <a:t>Program Alignment</a:t>
                      </a:r>
                      <a:endParaRPr lang="en-US" sz="2500"/>
                    </a:p>
                  </a:txBody>
                  <a:tcPr marL="127981" marR="127981" marT="63990" marB="63990" anchor="ctr">
                    <a:lnL>
                      <a:noFill/>
                    </a:lnL>
                    <a:lnR>
                      <a:noFill/>
                    </a:lnR>
                    <a:lnT>
                      <a:noFill/>
                    </a:lnT>
                    <a:lnB>
                      <a:noFill/>
                    </a:lnB>
                    <a:noFill/>
                  </a:tcPr>
                </a:tc>
                <a:tc>
                  <a:txBody>
                    <a:bodyPr/>
                    <a:lstStyle/>
                    <a:p>
                      <a:pPr>
                        <a:buNone/>
                      </a:pPr>
                      <a:r>
                        <a:rPr lang="en-US" sz="2500"/>
                        <a:t>Risk Assessment &amp; Communication Plan Integration</a:t>
                      </a:r>
                    </a:p>
                  </a:txBody>
                  <a:tcPr marL="127981" marR="127981" marT="63990" marB="63990" anchor="ctr">
                    <a:lnL>
                      <a:noFill/>
                    </a:lnL>
                    <a:lnR>
                      <a:noFill/>
                    </a:lnR>
                    <a:lnT>
                      <a:noFill/>
                    </a:lnT>
                    <a:lnB>
                      <a:noFill/>
                    </a:lnB>
                    <a:noFill/>
                  </a:tcPr>
                </a:tc>
                <a:extLst>
                  <a:ext uri="{0D108BD9-81ED-4DB2-BD59-A6C34878D82A}">
                    <a16:rowId xmlns:a16="http://schemas.microsoft.com/office/drawing/2014/main" val="475684453"/>
                  </a:ext>
                </a:extLst>
              </a:tr>
              <a:tr h="947056">
                <a:tc>
                  <a:txBody>
                    <a:bodyPr/>
                    <a:lstStyle/>
                    <a:p>
                      <a:pPr>
                        <a:buNone/>
                      </a:pPr>
                      <a:r>
                        <a:rPr lang="en-US" sz="2500" b="1"/>
                        <a:t>Workforce Planning</a:t>
                      </a:r>
                      <a:endParaRPr lang="en-US" sz="2500"/>
                    </a:p>
                  </a:txBody>
                  <a:tcPr marL="127981" marR="127981" marT="63990" marB="63990" anchor="ctr">
                    <a:lnL>
                      <a:noFill/>
                    </a:lnL>
                    <a:lnR>
                      <a:noFill/>
                    </a:lnR>
                    <a:lnT>
                      <a:noFill/>
                    </a:lnT>
                    <a:lnB>
                      <a:noFill/>
                    </a:lnB>
                    <a:noFill/>
                  </a:tcPr>
                </a:tc>
                <a:tc>
                  <a:txBody>
                    <a:bodyPr/>
                    <a:lstStyle/>
                    <a:p>
                      <a:pPr>
                        <a:buNone/>
                      </a:pPr>
                      <a:r>
                        <a:rPr lang="en-US" sz="2500"/>
                        <a:t>Volunteers &amp; Emergency Staffing Strategies</a:t>
                      </a:r>
                    </a:p>
                  </a:txBody>
                  <a:tcPr marL="127981" marR="127981" marT="63990" marB="63990" anchor="ctr">
                    <a:lnL>
                      <a:noFill/>
                    </a:lnL>
                    <a:lnR>
                      <a:noFill/>
                    </a:lnR>
                    <a:lnT>
                      <a:noFill/>
                    </a:lnT>
                    <a:lnB>
                      <a:noFill/>
                    </a:lnB>
                    <a:noFill/>
                  </a:tcPr>
                </a:tc>
                <a:extLst>
                  <a:ext uri="{0D108BD9-81ED-4DB2-BD59-A6C34878D82A}">
                    <a16:rowId xmlns:a16="http://schemas.microsoft.com/office/drawing/2014/main" val="3850350497"/>
                  </a:ext>
                </a:extLst>
              </a:tr>
            </a:tbl>
          </a:graphicData>
        </a:graphic>
      </p:graphicFrame>
    </p:spTree>
    <p:extLst>
      <p:ext uri="{BB962C8B-B14F-4D97-AF65-F5344CB8AC3E}">
        <p14:creationId xmlns:p14="http://schemas.microsoft.com/office/powerpoint/2010/main" val="250098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BD1563-7F75-2C68-0771-5CA89D67E104}"/>
              </a:ext>
            </a:extLst>
          </p:cNvPr>
          <p:cNvSpPr>
            <a:spLocks noGrp="1"/>
          </p:cNvSpPr>
          <p:nvPr>
            <p:ph type="title"/>
          </p:nvPr>
        </p:nvSpPr>
        <p:spPr>
          <a:xfrm>
            <a:off x="838199" y="787911"/>
            <a:ext cx="7902039" cy="703654"/>
          </a:xfrm>
        </p:spPr>
        <p:txBody>
          <a:bodyPr anchor="ctr">
            <a:normAutofit/>
          </a:bodyPr>
          <a:lstStyle/>
          <a:p>
            <a:r>
              <a:rPr lang="en-US" dirty="0"/>
              <a:t>Who Must Comply</a:t>
            </a:r>
            <a:endParaRPr lang="en-US"/>
          </a:p>
        </p:txBody>
      </p:sp>
      <p:sp>
        <p:nvSpPr>
          <p:cNvPr id="4" name="Date Placeholder 3">
            <a:extLst>
              <a:ext uri="{FF2B5EF4-FFF2-40B4-BE49-F238E27FC236}">
                <a16:creationId xmlns:a16="http://schemas.microsoft.com/office/drawing/2014/main" id="{852EB40A-7D5D-8603-8142-0C99A59E1CDD}"/>
              </a:ext>
            </a:extLst>
          </p:cNvPr>
          <p:cNvSpPr>
            <a:spLocks noGrp="1"/>
          </p:cNvSpPr>
          <p:nvPr>
            <p:ph type="dt" sz="half" idx="10"/>
          </p:nvPr>
        </p:nvSpPr>
        <p:spPr>
          <a:xfrm>
            <a:off x="838200" y="6356350"/>
            <a:ext cx="1690511" cy="365125"/>
          </a:xfrm>
        </p:spPr>
        <p:txBody>
          <a:bodyPr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3BE07DBB-E81C-22CF-6FA9-C3C92107B881}"/>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6" name="Slide Number Placeholder 5">
            <a:extLst>
              <a:ext uri="{FF2B5EF4-FFF2-40B4-BE49-F238E27FC236}">
                <a16:creationId xmlns:a16="http://schemas.microsoft.com/office/drawing/2014/main" id="{221AD3B4-7BC6-4550-CE41-DD7A701B5415}"/>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6</a:t>
            </a:fld>
            <a:endParaRPr lang="en-US"/>
          </a:p>
        </p:txBody>
      </p:sp>
      <p:graphicFrame>
        <p:nvGraphicFramePr>
          <p:cNvPr id="9" name="Content Placeholder 1">
            <a:extLst>
              <a:ext uri="{FF2B5EF4-FFF2-40B4-BE49-F238E27FC236}">
                <a16:creationId xmlns:a16="http://schemas.microsoft.com/office/drawing/2014/main" id="{5F0A9977-2611-CC5C-9519-7ABD08B4407B}"/>
              </a:ext>
            </a:extLst>
          </p:cNvPr>
          <p:cNvGraphicFramePr>
            <a:graphicFrameLocks noGrp="1"/>
          </p:cNvGraphicFramePr>
          <p:nvPr>
            <p:ph idx="1"/>
            <p:extLst>
              <p:ext uri="{D42A27DB-BD31-4B8C-83A1-F6EECF244321}">
                <p14:modId xmlns:p14="http://schemas.microsoft.com/office/powerpoint/2010/main" val="33836609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29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2CF74-F00B-E811-5428-C26D4CC1351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A71FCB4-598C-A678-0763-A112FB371DB8}"/>
              </a:ext>
            </a:extLst>
          </p:cNvPr>
          <p:cNvSpPr txBox="1">
            <a:spLocks noGrp="1"/>
          </p:cNvSpPr>
          <p:nvPr>
            <p:ph type="title" idx="4294967295"/>
          </p:nvPr>
        </p:nvSpPr>
        <p:spPr>
          <a:xfrm>
            <a:off x="313899" y="640888"/>
            <a:ext cx="1207826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00539B"/>
                </a:solidFill>
                <a:latin typeface="+mj-lt"/>
                <a:ea typeface="+mj-ea"/>
                <a:cs typeface="+mj-cs"/>
              </a:defRPr>
            </a:lvl1pPr>
          </a:lstStyle>
          <a:p>
            <a:pPr>
              <a:buNone/>
            </a:pPr>
            <a:r>
              <a:rPr lang="en-US" b="1" dirty="0"/>
              <a:t>Emergency Plan E-004 – What Surveyors Expect</a:t>
            </a:r>
          </a:p>
        </p:txBody>
      </p:sp>
      <p:sp>
        <p:nvSpPr>
          <p:cNvPr id="3" name="Text Placeholder 2">
            <a:extLst>
              <a:ext uri="{FF2B5EF4-FFF2-40B4-BE49-F238E27FC236}">
                <a16:creationId xmlns:a16="http://schemas.microsoft.com/office/drawing/2014/main" id="{18EBE489-9125-39CD-0CD6-C669EAA8C53A}"/>
              </a:ext>
            </a:extLst>
          </p:cNvPr>
          <p:cNvSpPr txBox="1">
            <a:spLocks/>
          </p:cNvSpPr>
          <p:nvPr/>
        </p:nvSpPr>
        <p:spPr>
          <a:xfrm>
            <a:off x="924232" y="1966451"/>
            <a:ext cx="2921627" cy="39864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800" b="1" dirty="0"/>
              <a:t>✓ Risk Assessment</a:t>
            </a:r>
            <a:endParaRPr lang="en-US" b="1" dirty="0"/>
          </a:p>
          <a:p>
            <a:pPr>
              <a:buNone/>
            </a:pPr>
            <a:endParaRPr lang="en-US" b="1" dirty="0"/>
          </a:p>
          <a:p>
            <a:r>
              <a:rPr lang="en-US" dirty="0"/>
              <a:t>Facility- and community-based </a:t>
            </a:r>
          </a:p>
          <a:p>
            <a:r>
              <a:rPr lang="en-US" dirty="0"/>
              <a:t>Reviewed at least every 2 years (annually for LTC) </a:t>
            </a:r>
          </a:p>
        </p:txBody>
      </p:sp>
      <p:sp>
        <p:nvSpPr>
          <p:cNvPr id="4" name="Date Placeholder 3">
            <a:extLst>
              <a:ext uri="{FF2B5EF4-FFF2-40B4-BE49-F238E27FC236}">
                <a16:creationId xmlns:a16="http://schemas.microsoft.com/office/drawing/2014/main" id="{F7806211-ACBD-25CD-461E-32D1D8C6E6E1}"/>
              </a:ext>
            </a:extLst>
          </p:cNvPr>
          <p:cNvSpPr>
            <a:spLocks noGrp="1"/>
          </p:cNvSpPr>
          <p:nvPr>
            <p:ph type="dt" sz="half" idx="10"/>
          </p:nvPr>
        </p:nvSpPr>
        <p:spPr/>
        <p:txBody>
          <a:bodyPr/>
          <a:lstStyle/>
          <a:p>
            <a:fld id="{F3D12D54-F58C-744E-AE69-1A60D469650A}" type="datetime1">
              <a:rPr lang="en-US" smtClean="0"/>
              <a:t>6/11/2026</a:t>
            </a:fld>
            <a:endParaRPr lang="en-US"/>
          </a:p>
        </p:txBody>
      </p:sp>
      <p:sp>
        <p:nvSpPr>
          <p:cNvPr id="5" name="Footer Placeholder 4">
            <a:extLst>
              <a:ext uri="{FF2B5EF4-FFF2-40B4-BE49-F238E27FC236}">
                <a16:creationId xmlns:a16="http://schemas.microsoft.com/office/drawing/2014/main" id="{2B091BD0-CBBF-5E90-1202-669150465B55}"/>
              </a:ext>
            </a:extLst>
          </p:cNvPr>
          <p:cNvSpPr>
            <a:spLocks noGrp="1"/>
          </p:cNvSpPr>
          <p:nvPr>
            <p:ph type="ftr" sz="quarter" idx="11"/>
          </p:nvPr>
        </p:nvSpPr>
        <p:spPr/>
        <p:txBody>
          <a:bodyPr/>
          <a:lstStyle/>
          <a:p>
            <a:r>
              <a:rPr lang="en-US"/>
              <a:t>Mid-Atlantic CMS QIN-QIO (Region 2)</a:t>
            </a:r>
          </a:p>
        </p:txBody>
      </p:sp>
      <p:sp>
        <p:nvSpPr>
          <p:cNvPr id="6" name="Slide Number Placeholder 5">
            <a:extLst>
              <a:ext uri="{FF2B5EF4-FFF2-40B4-BE49-F238E27FC236}">
                <a16:creationId xmlns:a16="http://schemas.microsoft.com/office/drawing/2014/main" id="{78A5FE54-5CF0-2955-3F6B-EE57446C9B19}"/>
              </a:ext>
            </a:extLst>
          </p:cNvPr>
          <p:cNvSpPr>
            <a:spLocks noGrp="1"/>
          </p:cNvSpPr>
          <p:nvPr>
            <p:ph type="sldNum" sz="quarter" idx="12"/>
          </p:nvPr>
        </p:nvSpPr>
        <p:spPr/>
        <p:txBody>
          <a:bodyPr/>
          <a:lstStyle/>
          <a:p>
            <a:fld id="{85116EE9-A166-4A24-AE56-6ED63628246E}" type="slidenum">
              <a:rPr lang="en-US" smtClean="0"/>
              <a:t>7</a:t>
            </a:fld>
            <a:endParaRPr lang="en-US"/>
          </a:p>
        </p:txBody>
      </p:sp>
      <p:sp>
        <p:nvSpPr>
          <p:cNvPr id="2" name="TextBox 1">
            <a:extLst>
              <a:ext uri="{FF2B5EF4-FFF2-40B4-BE49-F238E27FC236}">
                <a16:creationId xmlns:a16="http://schemas.microsoft.com/office/drawing/2014/main" id="{C9C620C1-8AE8-578E-E966-0BB591724187}"/>
              </a:ext>
            </a:extLst>
          </p:cNvPr>
          <p:cNvSpPr txBox="1"/>
          <p:nvPr/>
        </p:nvSpPr>
        <p:spPr>
          <a:xfrm>
            <a:off x="8518205" y="1966451"/>
            <a:ext cx="3673795"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a:ea typeface="+mn-ea"/>
                <a:cs typeface="+mn-cs"/>
              </a:rPr>
              <a:t>✓Documentation</a:t>
            </a:r>
            <a:endPar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 Review date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Evidence of updates and revisions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EID considerations integrated into planning</a:t>
            </a:r>
          </a:p>
        </p:txBody>
      </p:sp>
      <p:sp>
        <p:nvSpPr>
          <p:cNvPr id="7" name="TextBox 6">
            <a:extLst>
              <a:ext uri="{FF2B5EF4-FFF2-40B4-BE49-F238E27FC236}">
                <a16:creationId xmlns:a16="http://schemas.microsoft.com/office/drawing/2014/main" id="{0A6C4F2B-8F72-353C-E99A-B16B1148BB2A}"/>
              </a:ext>
            </a:extLst>
          </p:cNvPr>
          <p:cNvSpPr txBox="1"/>
          <p:nvPr/>
        </p:nvSpPr>
        <p:spPr>
          <a:xfrm>
            <a:off x="4789394" y="1966451"/>
            <a:ext cx="3236259"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Calibri" panose="020F0502020204030204"/>
                <a:ea typeface="+mn-ea"/>
                <a:cs typeface="+mn-cs"/>
              </a:rPr>
              <a:t>✓ All-Hazards Planning</a:t>
            </a:r>
            <a:endPar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Natural disasters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Human-caused events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Utility/facility failures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mn-cs"/>
              </a:rPr>
              <a:t>Emerging Infectious Diseases (EIDs) </a:t>
            </a:r>
          </a:p>
        </p:txBody>
      </p:sp>
    </p:spTree>
    <p:extLst>
      <p:ext uri="{BB962C8B-B14F-4D97-AF65-F5344CB8AC3E}">
        <p14:creationId xmlns:p14="http://schemas.microsoft.com/office/powerpoint/2010/main" val="309593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A401F-6064-B59C-272B-1E9350DCAD9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B43038-AF31-FBC4-5FC3-A392720446D9}"/>
              </a:ext>
            </a:extLst>
          </p:cNvPr>
          <p:cNvSpPr>
            <a:spLocks noGrp="1"/>
          </p:cNvSpPr>
          <p:nvPr>
            <p:ph type="title"/>
          </p:nvPr>
        </p:nvSpPr>
        <p:spPr>
          <a:xfrm>
            <a:off x="839788" y="825910"/>
            <a:ext cx="3932237" cy="1231490"/>
          </a:xfrm>
        </p:spPr>
        <p:txBody>
          <a:bodyPr vert="horz" lIns="91440" tIns="45720" rIns="91440" bIns="45720" rtlCol="0" anchor="b">
            <a:normAutofit/>
          </a:bodyPr>
          <a:lstStyle/>
          <a:p>
            <a:r>
              <a:rPr lang="en-US" sz="2700" b="1" kern="1200">
                <a:latin typeface="+mj-lt"/>
                <a:ea typeface="+mj-ea"/>
                <a:cs typeface="+mj-cs"/>
              </a:rPr>
              <a:t>Risk Assessment  (E‑0006) </a:t>
            </a:r>
            <a:br>
              <a:rPr lang="en-US" sz="2700" b="1" kern="1200">
                <a:latin typeface="+mj-lt"/>
                <a:ea typeface="+mj-ea"/>
                <a:cs typeface="+mj-cs"/>
              </a:rPr>
            </a:br>
            <a:r>
              <a:rPr lang="en-US" sz="2700" b="1" kern="1200">
                <a:latin typeface="+mj-lt"/>
                <a:ea typeface="+mj-ea"/>
                <a:cs typeface="+mj-cs"/>
              </a:rPr>
              <a:t>Everything Starts Here</a:t>
            </a:r>
          </a:p>
        </p:txBody>
      </p:sp>
      <p:sp>
        <p:nvSpPr>
          <p:cNvPr id="9" name="TextBox 8">
            <a:extLst>
              <a:ext uri="{FF2B5EF4-FFF2-40B4-BE49-F238E27FC236}">
                <a16:creationId xmlns:a16="http://schemas.microsoft.com/office/drawing/2014/main" id="{ADD54273-E0C9-E5A1-A4B3-4486C76FB13A}"/>
              </a:ext>
            </a:extLst>
          </p:cNvPr>
          <p:cNvSpPr txBox="1"/>
          <p:nvPr/>
        </p:nvSpPr>
        <p:spPr>
          <a:xfrm>
            <a:off x="839788" y="2057400"/>
            <a:ext cx="3932237" cy="3811588"/>
          </a:xfrm>
          <a:prstGeom prst="rect">
            <a:avLst/>
          </a:prstGeom>
        </p:spPr>
        <p:txBody>
          <a:bodyPr vert="horz" lIns="91440" tIns="45720" rIns="91440" bIns="45720" rtlCol="0">
            <a:normAutofit/>
          </a:bodyPr>
          <a:lstStyle/>
          <a:p>
            <a:pPr>
              <a:lnSpc>
                <a:spcPct val="90000"/>
              </a:lnSpc>
              <a:spcBef>
                <a:spcPts val="1000"/>
              </a:spcBef>
              <a:buClr>
                <a:srgbClr val="80A1B6"/>
              </a:buClr>
            </a:pPr>
            <a:endParaRPr lang="en-US" sz="1600" b="1" kern="1200" dirty="0">
              <a:solidFill>
                <a:schemeClr val="tx1">
                  <a:lumMod val="85000"/>
                  <a:lumOff val="15000"/>
                </a:schemeClr>
              </a:solidFill>
              <a:latin typeface="+mn-lt"/>
              <a:ea typeface="+mn-ea"/>
              <a:cs typeface="+mn-cs"/>
            </a:endParaRPr>
          </a:p>
          <a:p>
            <a:pPr>
              <a:lnSpc>
                <a:spcPct val="90000"/>
              </a:lnSpc>
              <a:spcBef>
                <a:spcPts val="1000"/>
              </a:spcBef>
              <a:buClr>
                <a:srgbClr val="80A1B6"/>
              </a:buClr>
            </a:pPr>
            <a:r>
              <a:rPr lang="en-US" sz="1600" b="1" kern="1200" dirty="0">
                <a:solidFill>
                  <a:schemeClr val="tx1">
                    <a:lumMod val="85000"/>
                    <a:lumOff val="15000"/>
                  </a:schemeClr>
                </a:solidFill>
                <a:latin typeface="+mn-lt"/>
                <a:ea typeface="+mn-ea"/>
                <a:cs typeface="+mn-cs"/>
              </a:rPr>
              <a:t>Your Risk Assessment should drive:</a:t>
            </a:r>
          </a:p>
          <a:p>
            <a:pPr>
              <a:lnSpc>
                <a:spcPct val="90000"/>
              </a:lnSpc>
              <a:spcBef>
                <a:spcPts val="1000"/>
              </a:spcBef>
              <a:buClr>
                <a:srgbClr val="80A1B6"/>
              </a:buClr>
            </a:pPr>
            <a:br>
              <a:rPr lang="en-US" sz="1600" kern="1200" dirty="0">
                <a:solidFill>
                  <a:schemeClr val="tx1">
                    <a:lumMod val="85000"/>
                    <a:lumOff val="15000"/>
                  </a:schemeClr>
                </a:solidFill>
                <a:latin typeface="+mn-lt"/>
                <a:ea typeface="+mn-ea"/>
                <a:cs typeface="+mn-cs"/>
              </a:rPr>
            </a:br>
            <a:r>
              <a:rPr lang="en-US" sz="1600" kern="1200" dirty="0">
                <a:solidFill>
                  <a:schemeClr val="tx1">
                    <a:lumMod val="85000"/>
                    <a:lumOff val="15000"/>
                  </a:schemeClr>
                </a:solidFill>
                <a:latin typeface="+mn-lt"/>
                <a:ea typeface="+mn-ea"/>
                <a:cs typeface="+mn-cs"/>
              </a:rPr>
              <a:t>➡️ Emergency Plan (E-0004)</a:t>
            </a:r>
          </a:p>
          <a:p>
            <a:pPr>
              <a:lnSpc>
                <a:spcPct val="90000"/>
              </a:lnSpc>
              <a:spcBef>
                <a:spcPts val="1000"/>
              </a:spcBef>
              <a:buClr>
                <a:srgbClr val="80A1B6"/>
              </a:buClr>
            </a:pPr>
            <a:r>
              <a:rPr lang="en-US" sz="1600" kern="1200" dirty="0">
                <a:solidFill>
                  <a:schemeClr val="tx1">
                    <a:lumMod val="85000"/>
                    <a:lumOff val="15000"/>
                  </a:schemeClr>
                </a:solidFill>
                <a:latin typeface="+mn-lt"/>
                <a:ea typeface="+mn-ea"/>
                <a:cs typeface="+mn-cs"/>
              </a:rPr>
              <a:t>➡️ Policies &amp; Procedures (E-0013)</a:t>
            </a:r>
          </a:p>
          <a:p>
            <a:pPr>
              <a:lnSpc>
                <a:spcPct val="90000"/>
              </a:lnSpc>
              <a:spcBef>
                <a:spcPts val="1000"/>
              </a:spcBef>
              <a:buClr>
                <a:srgbClr val="80A1B6"/>
              </a:buClr>
            </a:pPr>
            <a:r>
              <a:rPr lang="en-US" sz="1600" kern="1200" dirty="0">
                <a:solidFill>
                  <a:schemeClr val="tx1">
                    <a:lumMod val="85000"/>
                    <a:lumOff val="15000"/>
                  </a:schemeClr>
                </a:solidFill>
                <a:latin typeface="+mn-lt"/>
                <a:ea typeface="+mn-ea"/>
                <a:cs typeface="+mn-cs"/>
              </a:rPr>
              <a:t>➡️ Communication Plan (E-0029)</a:t>
            </a:r>
          </a:p>
          <a:p>
            <a:pPr>
              <a:lnSpc>
                <a:spcPct val="90000"/>
              </a:lnSpc>
              <a:spcBef>
                <a:spcPts val="1000"/>
              </a:spcBef>
              <a:buClr>
                <a:srgbClr val="80A1B6"/>
              </a:buClr>
            </a:pPr>
            <a:r>
              <a:rPr lang="en-US" sz="1600" kern="1200" dirty="0">
                <a:solidFill>
                  <a:schemeClr val="tx1">
                    <a:lumMod val="85000"/>
                    <a:lumOff val="15000"/>
                  </a:schemeClr>
                </a:solidFill>
                <a:latin typeface="+mn-lt"/>
                <a:ea typeface="+mn-ea"/>
                <a:cs typeface="+mn-cs"/>
              </a:rPr>
              <a:t>➡️ Training &amp; Exercises (E-0036 / E-0039)</a:t>
            </a:r>
          </a:p>
        </p:txBody>
      </p:sp>
      <p:sp>
        <p:nvSpPr>
          <p:cNvPr id="4" name="Date Placeholder 3">
            <a:extLst>
              <a:ext uri="{FF2B5EF4-FFF2-40B4-BE49-F238E27FC236}">
                <a16:creationId xmlns:a16="http://schemas.microsoft.com/office/drawing/2014/main" id="{67AE3FA5-FAD2-EC69-84FA-D6B43260A8D4}"/>
              </a:ext>
            </a:extLst>
          </p:cNvPr>
          <p:cNvSpPr>
            <a:spLocks noGrp="1"/>
          </p:cNvSpPr>
          <p:nvPr>
            <p:ph type="dt" sz="half" idx="10"/>
          </p:nvPr>
        </p:nvSpPr>
        <p:spPr>
          <a:xfrm>
            <a:off x="838200" y="6356350"/>
            <a:ext cx="1690511" cy="365125"/>
          </a:xfrm>
        </p:spPr>
        <p:txBody>
          <a:bodyPr vert="horz" lIns="91440" tIns="45720" rIns="91440" bIns="45720" rtlCol="0"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3752A3AF-C32D-6352-E7CD-3129AFCE56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latin typeface="+mn-lt"/>
                <a:ea typeface="+mn-ea"/>
                <a:cs typeface="+mn-cs"/>
              </a:rPr>
              <a:t>Mid-Atlantic CMS QIN-QIO (Region 2)</a:t>
            </a:r>
          </a:p>
        </p:txBody>
      </p:sp>
      <p:sp>
        <p:nvSpPr>
          <p:cNvPr id="6" name="Slide Number Placeholder 5">
            <a:extLst>
              <a:ext uri="{FF2B5EF4-FFF2-40B4-BE49-F238E27FC236}">
                <a16:creationId xmlns:a16="http://schemas.microsoft.com/office/drawing/2014/main" id="{60791F2C-49F6-1790-CCDE-6D90E5CCF9A8}"/>
              </a:ext>
            </a:extLst>
          </p:cNvPr>
          <p:cNvSpPr>
            <a:spLocks noGrp="1"/>
          </p:cNvSpPr>
          <p:nvPr>
            <p:ph type="sldNum" sz="quarter" idx="12"/>
          </p:nvPr>
        </p:nvSpPr>
        <p:spPr>
          <a:xfrm>
            <a:off x="9073444" y="6356350"/>
            <a:ext cx="2743200" cy="365125"/>
          </a:xfrm>
        </p:spPr>
        <p:txBody>
          <a:bodyPr vert="horz" lIns="91440" tIns="45720" rIns="91440" bIns="45720" rtlCol="0" anchor="ctr">
            <a:normAutofit/>
          </a:bodyPr>
          <a:lstStyle/>
          <a:p>
            <a:pPr>
              <a:spcAft>
                <a:spcPts val="600"/>
              </a:spcAft>
            </a:pPr>
            <a:fld id="{85116EE9-A166-4A24-AE56-6ED63628246E}" type="slidenum">
              <a:rPr lang="en-US" smtClean="0"/>
              <a:pPr>
                <a:spcAft>
                  <a:spcPts val="600"/>
                </a:spcAft>
              </a:pPr>
              <a:t>8</a:t>
            </a:fld>
            <a:endParaRPr lang="en-US"/>
          </a:p>
        </p:txBody>
      </p:sp>
      <p:sp>
        <p:nvSpPr>
          <p:cNvPr id="8" name="Text Placeholder 2">
            <a:extLst>
              <a:ext uri="{FF2B5EF4-FFF2-40B4-BE49-F238E27FC236}">
                <a16:creationId xmlns:a16="http://schemas.microsoft.com/office/drawing/2014/main" id="{BB74A3A0-8F2E-0973-6FDB-E72343244135}"/>
              </a:ext>
            </a:extLst>
          </p:cNvPr>
          <p:cNvSpPr txBox="1">
            <a:spLocks/>
          </p:cNvSpPr>
          <p:nvPr/>
        </p:nvSpPr>
        <p:spPr>
          <a:xfrm>
            <a:off x="457200" y="1866900"/>
            <a:ext cx="11353800" cy="3924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80A1B6"/>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80A1B6"/>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80A1B6"/>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rgbClr val="80A1B6"/>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graphicFrame>
        <p:nvGraphicFramePr>
          <p:cNvPr id="2" name="Table 1">
            <a:extLst>
              <a:ext uri="{FF2B5EF4-FFF2-40B4-BE49-F238E27FC236}">
                <a16:creationId xmlns:a16="http://schemas.microsoft.com/office/drawing/2014/main" id="{01EE33AC-00DB-8817-86FD-C6B54D59EBB9}"/>
              </a:ext>
            </a:extLst>
          </p:cNvPr>
          <p:cNvGraphicFramePr>
            <a:graphicFrameLocks noGrp="1"/>
          </p:cNvGraphicFramePr>
          <p:nvPr>
            <p:extLst>
              <p:ext uri="{D42A27DB-BD31-4B8C-83A1-F6EECF244321}">
                <p14:modId xmlns:p14="http://schemas.microsoft.com/office/powerpoint/2010/main" val="2823883391"/>
              </p:ext>
            </p:extLst>
          </p:nvPr>
        </p:nvGraphicFramePr>
        <p:xfrm>
          <a:off x="5183188" y="1776364"/>
          <a:ext cx="6172202" cy="3472105"/>
        </p:xfrm>
        <a:graphic>
          <a:graphicData uri="http://schemas.openxmlformats.org/drawingml/2006/table">
            <a:tbl>
              <a:tblPr>
                <a:solidFill>
                  <a:schemeClr val="bg1"/>
                </a:solidFill>
              </a:tblPr>
              <a:tblGrid>
                <a:gridCol w="1508897">
                  <a:extLst>
                    <a:ext uri="{9D8B030D-6E8A-4147-A177-3AD203B41FA5}">
                      <a16:colId xmlns:a16="http://schemas.microsoft.com/office/drawing/2014/main" val="728819790"/>
                    </a:ext>
                  </a:extLst>
                </a:gridCol>
                <a:gridCol w="1347445">
                  <a:extLst>
                    <a:ext uri="{9D8B030D-6E8A-4147-A177-3AD203B41FA5}">
                      <a16:colId xmlns:a16="http://schemas.microsoft.com/office/drawing/2014/main" val="926955186"/>
                    </a:ext>
                  </a:extLst>
                </a:gridCol>
                <a:gridCol w="1608252">
                  <a:extLst>
                    <a:ext uri="{9D8B030D-6E8A-4147-A177-3AD203B41FA5}">
                      <a16:colId xmlns:a16="http://schemas.microsoft.com/office/drawing/2014/main" val="609212305"/>
                    </a:ext>
                  </a:extLst>
                </a:gridCol>
                <a:gridCol w="1707608">
                  <a:extLst>
                    <a:ext uri="{9D8B030D-6E8A-4147-A177-3AD203B41FA5}">
                      <a16:colId xmlns:a16="http://schemas.microsoft.com/office/drawing/2014/main" val="521492618"/>
                    </a:ext>
                  </a:extLst>
                </a:gridCol>
              </a:tblGrid>
              <a:tr h="532702">
                <a:tc>
                  <a:txBody>
                    <a:bodyPr/>
                    <a:lstStyle/>
                    <a:p>
                      <a:pPr>
                        <a:buNone/>
                      </a:pPr>
                      <a:r>
                        <a:rPr lang="en-US" sz="1800" b="1" cap="none" spc="0">
                          <a:solidFill>
                            <a:schemeClr val="tx1"/>
                          </a:solidFill>
                        </a:rPr>
                        <a:t>Assess</a:t>
                      </a:r>
                    </a:p>
                  </a:txBody>
                  <a:tcPr marL="148638" marR="100929" marT="114337" marB="114337"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800" b="1" cap="none" spc="0">
                          <a:solidFill>
                            <a:schemeClr val="tx1"/>
                          </a:solidFill>
                        </a:rPr>
                        <a:t>Consider</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800" b="1" cap="none" spc="0">
                          <a:solidFill>
                            <a:schemeClr val="tx1"/>
                          </a:solidFill>
                        </a:rPr>
                        <a:t>Incorporate</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buNone/>
                      </a:pPr>
                      <a:r>
                        <a:rPr lang="en-US" sz="1800" b="1" cap="none" spc="0" dirty="0">
                          <a:solidFill>
                            <a:schemeClr val="tx1"/>
                          </a:solidFill>
                        </a:rPr>
                        <a:t>Leverage</a:t>
                      </a:r>
                    </a:p>
                  </a:txBody>
                  <a:tcPr marL="148638" marR="100929" marT="114337" marB="114337"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42059504"/>
                  </a:ext>
                </a:extLst>
              </a:tr>
              <a:tr h="1069221">
                <a:tc>
                  <a:txBody>
                    <a:bodyPr/>
                    <a:lstStyle/>
                    <a:p>
                      <a:pPr>
                        <a:buNone/>
                      </a:pPr>
                      <a:r>
                        <a:rPr lang="en-US" sz="1800" cap="none" spc="0">
                          <a:solidFill>
                            <a:schemeClr val="tx1"/>
                          </a:solidFill>
                        </a:rPr>
                        <a:t>Facility Risks</a:t>
                      </a:r>
                    </a:p>
                  </a:txBody>
                  <a:tcPr marL="148638" marR="100929" marT="114337" marB="114337"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800" cap="none" spc="0">
                          <a:solidFill>
                            <a:schemeClr val="tx1"/>
                          </a:solidFill>
                        </a:rPr>
                        <a:t>Staffing</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800" cap="none" spc="0" dirty="0">
                          <a:solidFill>
                            <a:schemeClr val="tx1"/>
                          </a:solidFill>
                        </a:rPr>
                        <a:t>Emerging Infectious Diseases</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800" cap="none" spc="0" dirty="0">
                          <a:solidFill>
                            <a:schemeClr val="tx1"/>
                          </a:solidFill>
                        </a:rPr>
                        <a:t>Healthcare Coalition Data</a:t>
                      </a:r>
                    </a:p>
                  </a:txBody>
                  <a:tcPr marL="148638" marR="100929" marT="114337" marB="114337"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794577494"/>
                  </a:ext>
                </a:extLst>
              </a:tr>
              <a:tr h="1069221">
                <a:tc>
                  <a:txBody>
                    <a:bodyPr/>
                    <a:lstStyle/>
                    <a:p>
                      <a:pPr>
                        <a:buNone/>
                      </a:pPr>
                      <a:r>
                        <a:rPr lang="en-US" sz="1800" cap="none" spc="0">
                          <a:solidFill>
                            <a:schemeClr val="tx1"/>
                          </a:solidFill>
                        </a:rPr>
                        <a:t>Community Risks</a:t>
                      </a:r>
                    </a:p>
                  </a:txBody>
                  <a:tcPr marL="148638" marR="100929" marT="114337" marB="114337"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800" cap="none" spc="0">
                          <a:solidFill>
                            <a:schemeClr val="tx1"/>
                          </a:solidFill>
                        </a:rPr>
                        <a:t>PPE &amp; Supplies</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800" cap="none" spc="0">
                          <a:solidFill>
                            <a:schemeClr val="tx1"/>
                          </a:solidFill>
                        </a:rPr>
                        <a:t>Population Needs</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buNone/>
                      </a:pPr>
                      <a:r>
                        <a:rPr lang="en-US" sz="1800" cap="none" spc="0">
                          <a:solidFill>
                            <a:schemeClr val="tx1"/>
                          </a:solidFill>
                        </a:rPr>
                        <a:t>State &amp; Local Risk Assessments</a:t>
                      </a:r>
                    </a:p>
                  </a:txBody>
                  <a:tcPr marL="148638" marR="100929" marT="114337" marB="114337"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290049626"/>
                  </a:ext>
                </a:extLst>
              </a:tr>
              <a:tr h="800961">
                <a:tc>
                  <a:txBody>
                    <a:bodyPr/>
                    <a:lstStyle/>
                    <a:p>
                      <a:pPr>
                        <a:buNone/>
                      </a:pPr>
                      <a:r>
                        <a:rPr lang="en-US" sz="1800" cap="none" spc="0">
                          <a:solidFill>
                            <a:schemeClr val="tx1"/>
                          </a:solidFill>
                        </a:rPr>
                        <a:t>All-Hazards Threats</a:t>
                      </a:r>
                    </a:p>
                  </a:txBody>
                  <a:tcPr marL="148638" marR="100929" marT="114337" marB="114337"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800" cap="none" spc="0">
                          <a:solidFill>
                            <a:schemeClr val="tx1"/>
                          </a:solidFill>
                        </a:rPr>
                        <a:t>Surge Capacity</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800" cap="none" spc="0">
                          <a:solidFill>
                            <a:schemeClr val="tx1"/>
                          </a:solidFill>
                        </a:rPr>
                        <a:t>Continuity Impacts</a:t>
                      </a:r>
                    </a:p>
                  </a:txBody>
                  <a:tcPr marL="148638" marR="100929" marT="114337" marB="114337"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buNone/>
                      </a:pPr>
                      <a:r>
                        <a:rPr lang="en-US" sz="1800" cap="none" spc="0" dirty="0">
                          <a:solidFill>
                            <a:schemeClr val="tx1"/>
                          </a:solidFill>
                        </a:rPr>
                        <a:t>Community Partners</a:t>
                      </a:r>
                    </a:p>
                  </a:txBody>
                  <a:tcPr marL="148638" marR="100929" marT="114337" marB="114337"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2578159657"/>
                  </a:ext>
                </a:extLst>
              </a:tr>
            </a:tbl>
          </a:graphicData>
        </a:graphic>
      </p:graphicFrame>
    </p:spTree>
    <p:extLst>
      <p:ext uri="{BB962C8B-B14F-4D97-AF65-F5344CB8AC3E}">
        <p14:creationId xmlns:p14="http://schemas.microsoft.com/office/powerpoint/2010/main" val="41560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3537-546F-9D3D-6B41-C7298FD99F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570C81-1BC4-938B-01B0-070E49DB6E6F}"/>
              </a:ext>
            </a:extLst>
          </p:cNvPr>
          <p:cNvSpPr>
            <a:spLocks noGrp="1"/>
          </p:cNvSpPr>
          <p:nvPr>
            <p:ph type="title"/>
          </p:nvPr>
        </p:nvSpPr>
        <p:spPr>
          <a:xfrm>
            <a:off x="838199" y="787911"/>
            <a:ext cx="7902039" cy="703654"/>
          </a:xfrm>
        </p:spPr>
        <p:txBody>
          <a:bodyPr anchor="ctr">
            <a:normAutofit/>
          </a:bodyPr>
          <a:lstStyle/>
          <a:p>
            <a:r>
              <a:rPr lang="en-US"/>
              <a:t>Know Your Population</a:t>
            </a:r>
          </a:p>
        </p:txBody>
      </p:sp>
      <p:sp>
        <p:nvSpPr>
          <p:cNvPr id="4" name="Date Placeholder 3">
            <a:extLst>
              <a:ext uri="{FF2B5EF4-FFF2-40B4-BE49-F238E27FC236}">
                <a16:creationId xmlns:a16="http://schemas.microsoft.com/office/drawing/2014/main" id="{2533AA18-B96A-E9C6-4729-CFFE9371C3E0}"/>
              </a:ext>
            </a:extLst>
          </p:cNvPr>
          <p:cNvSpPr>
            <a:spLocks noGrp="1"/>
          </p:cNvSpPr>
          <p:nvPr>
            <p:ph type="dt" sz="half" idx="10"/>
          </p:nvPr>
        </p:nvSpPr>
        <p:spPr>
          <a:xfrm>
            <a:off x="838200" y="6356350"/>
            <a:ext cx="1690511" cy="365125"/>
          </a:xfrm>
        </p:spPr>
        <p:txBody>
          <a:bodyPr anchor="ctr">
            <a:normAutofit/>
          </a:bodyPr>
          <a:lstStyle/>
          <a:p>
            <a:pPr>
              <a:spcAft>
                <a:spcPts val="600"/>
              </a:spcAft>
            </a:pPr>
            <a:fld id="{F3D12D54-F58C-744E-AE69-1A60D469650A}" type="datetime1">
              <a:rPr lang="en-US" smtClean="0"/>
              <a:pPr>
                <a:spcAft>
                  <a:spcPts val="600"/>
                </a:spcAft>
              </a:pPr>
              <a:t>6/11/2026</a:t>
            </a:fld>
            <a:endParaRPr lang="en-US"/>
          </a:p>
        </p:txBody>
      </p:sp>
      <p:sp>
        <p:nvSpPr>
          <p:cNvPr id="5" name="Footer Placeholder 4">
            <a:extLst>
              <a:ext uri="{FF2B5EF4-FFF2-40B4-BE49-F238E27FC236}">
                <a16:creationId xmlns:a16="http://schemas.microsoft.com/office/drawing/2014/main" id="{43211FAD-1EC4-2C1E-C801-FAE4A604753B}"/>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Mid-Atlantic CMS QIN-QIO (Region 2)</a:t>
            </a:r>
          </a:p>
        </p:txBody>
      </p:sp>
      <p:sp>
        <p:nvSpPr>
          <p:cNvPr id="6" name="Slide Number Placeholder 5">
            <a:extLst>
              <a:ext uri="{FF2B5EF4-FFF2-40B4-BE49-F238E27FC236}">
                <a16:creationId xmlns:a16="http://schemas.microsoft.com/office/drawing/2014/main" id="{181D61F3-D1CB-5470-F9DA-A3939ADD4E27}"/>
              </a:ext>
            </a:extLst>
          </p:cNvPr>
          <p:cNvSpPr>
            <a:spLocks noGrp="1"/>
          </p:cNvSpPr>
          <p:nvPr>
            <p:ph type="sldNum" sz="quarter" idx="12"/>
          </p:nvPr>
        </p:nvSpPr>
        <p:spPr>
          <a:xfrm>
            <a:off x="9073444" y="6356350"/>
            <a:ext cx="2743200" cy="365125"/>
          </a:xfrm>
        </p:spPr>
        <p:txBody>
          <a:bodyPr anchor="ctr">
            <a:normAutofit/>
          </a:bodyPr>
          <a:lstStyle/>
          <a:p>
            <a:pPr>
              <a:spcAft>
                <a:spcPts val="600"/>
              </a:spcAft>
            </a:pPr>
            <a:fld id="{85116EE9-A166-4A24-AE56-6ED63628246E}" type="slidenum">
              <a:rPr lang="en-US" smtClean="0"/>
              <a:pPr>
                <a:spcAft>
                  <a:spcPts val="600"/>
                </a:spcAft>
              </a:pPr>
              <a:t>9</a:t>
            </a:fld>
            <a:endParaRPr lang="en-US"/>
          </a:p>
        </p:txBody>
      </p:sp>
      <p:graphicFrame>
        <p:nvGraphicFramePr>
          <p:cNvPr id="18" name="Text Placeholder 2">
            <a:extLst>
              <a:ext uri="{FF2B5EF4-FFF2-40B4-BE49-F238E27FC236}">
                <a16:creationId xmlns:a16="http://schemas.microsoft.com/office/drawing/2014/main" id="{C88BF90E-9F78-10A7-C7CC-E59CD374DA18}"/>
              </a:ext>
            </a:extLst>
          </p:cNvPr>
          <p:cNvGraphicFramePr>
            <a:graphicFrameLocks noGrp="1"/>
          </p:cNvGraphicFramePr>
          <p:nvPr>
            <p:ph idx="1"/>
            <p:extLst>
              <p:ext uri="{D42A27DB-BD31-4B8C-83A1-F6EECF244321}">
                <p14:modId xmlns:p14="http://schemas.microsoft.com/office/powerpoint/2010/main" val="42678724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7135323"/>
      </p:ext>
    </p:extLst>
  </p:cSld>
  <p:clrMapOvr>
    <a:masterClrMapping/>
  </p:clrMapOvr>
</p:sld>
</file>

<file path=ppt/theme/theme1.xml><?xml version="1.0" encoding="utf-8"?>
<a:theme xmlns:a="http://schemas.openxmlformats.org/drawingml/2006/main" name="Office Theme">
  <a:themeElements>
    <a:clrScheme name="IPRO Theme">
      <a:dk1>
        <a:srgbClr val="000000"/>
      </a:dk1>
      <a:lt1>
        <a:srgbClr val="FFFFFF"/>
      </a:lt1>
      <a:dk2>
        <a:srgbClr val="00539B"/>
      </a:dk2>
      <a:lt2>
        <a:srgbClr val="E7E6E6"/>
      </a:lt2>
      <a:accent1>
        <a:srgbClr val="2EBDC0"/>
      </a:accent1>
      <a:accent2>
        <a:srgbClr val="69CFF6"/>
      </a:accent2>
      <a:accent3>
        <a:srgbClr val="F4782F"/>
      </a:accent3>
      <a:accent4>
        <a:srgbClr val="F0CB16"/>
      </a:accent4>
      <a:accent5>
        <a:srgbClr val="00539B"/>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IPRO Theme">
      <a:dk1>
        <a:srgbClr val="000000"/>
      </a:dk1>
      <a:lt1>
        <a:srgbClr val="FFFFFF"/>
      </a:lt1>
      <a:dk2>
        <a:srgbClr val="00539B"/>
      </a:dk2>
      <a:lt2>
        <a:srgbClr val="E7E6E6"/>
      </a:lt2>
      <a:accent1>
        <a:srgbClr val="2EBDC0"/>
      </a:accent1>
      <a:accent2>
        <a:srgbClr val="69CFF6"/>
      </a:accent2>
      <a:accent3>
        <a:srgbClr val="F4782F"/>
      </a:accent3>
      <a:accent4>
        <a:srgbClr val="F0CB16"/>
      </a:accent4>
      <a:accent5>
        <a:srgbClr val="00539B"/>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EnteredintoCQP_x003f_ xmlns="70aea0fb-3514-4e5a-a4ec-259456f8e7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F30DD81A30694AAA089FBC2EC4563D" ma:contentTypeVersion="12" ma:contentTypeDescription="Create a new document." ma:contentTypeScope="" ma:versionID="6e7a4c1dc52d8406ba7f369f9073bd2c">
  <xsd:schema xmlns:xsd="http://www.w3.org/2001/XMLSchema" xmlns:xs="http://www.w3.org/2001/XMLSchema" xmlns:p="http://schemas.microsoft.com/office/2006/metadata/properties" xmlns:ns1="http://schemas.microsoft.com/sharepoint/v3" xmlns:ns2="70aea0fb-3514-4e5a-a4ec-259456f8e750" targetNamespace="http://schemas.microsoft.com/office/2006/metadata/properties" ma:root="true" ma:fieldsID="954cfdef5d6e9db499457c4e01ce0bbc" ns1:_="" ns2:_="">
    <xsd:import namespace="http://schemas.microsoft.com/sharepoint/v3"/>
    <xsd:import namespace="70aea0fb-3514-4e5a-a4ec-259456f8e7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2:EnteredintoCQP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aea0fb-3514-4e5a-a4ec-259456f8e7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EnteredintoCQP_x003f_" ma:index="19" nillable="true" ma:displayName="Entered into CQP?" ma:description="Entered into CQP" ma:format="Dropdown" ma:internalName="EnteredintoCQP_x003f_">
      <xsd:simpleType>
        <xsd:union memberTypes="dms:Text">
          <xsd:simpleType>
            <xsd:restriction base="dms:Choice">
              <xsd:enumeration value="Yes In CQP and Pending Salesforce"/>
              <xsd:enumeration value="Yes in CPQ/Salesforce"/>
              <xsd:enumeration value="Pending Entry"/>
              <xsd:enumeration value="Not Entered - Issue"/>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42B3F-7213-4C42-826A-5224BD001114}">
  <ds:schemaRefs>
    <ds:schemaRef ds:uri="http://schemas.microsoft.com/office/2006/metadata/properties"/>
    <ds:schemaRef ds:uri="http://schemas.microsoft.com/sharepoint/v3"/>
    <ds:schemaRef ds:uri="http://www.w3.org/XML/1998/namespace"/>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0aea0fb-3514-4e5a-a4ec-259456f8e750"/>
    <ds:schemaRef ds:uri="http://purl.org/dc/elements/1.1/"/>
  </ds:schemaRefs>
</ds:datastoreItem>
</file>

<file path=customXml/itemProps2.xml><?xml version="1.0" encoding="utf-8"?>
<ds:datastoreItem xmlns:ds="http://schemas.openxmlformats.org/officeDocument/2006/customXml" ds:itemID="{3948263D-3577-429A-89F8-5E9AE0467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aea0fb-3514-4e5a-a4ec-259456f8e7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11180-6C4C-43EB-A0D5-7CE03B9AA4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4523</TotalTime>
  <Words>2714</Words>
  <Application>Microsoft Office PowerPoint</Application>
  <PresentationFormat>Widescreen</PresentationFormat>
  <Paragraphs>426</Paragraphs>
  <Slides>31</Slides>
  <Notes>15</Notes>
  <HiddenSlides>6</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Aptos</vt:lpstr>
      <vt:lpstr>Aptos Narrow</vt:lpstr>
      <vt:lpstr>Arial</vt:lpstr>
      <vt:lpstr>Calibri</vt:lpstr>
      <vt:lpstr>Office Theme</vt:lpstr>
      <vt:lpstr>1_Office Theme</vt:lpstr>
      <vt:lpstr>CMS Appendix Z – Emergency Preparedness</vt:lpstr>
      <vt:lpstr>Mid-Atlantic  QIN-QIO</vt:lpstr>
      <vt:lpstr> </vt:lpstr>
      <vt:lpstr>CMS Appendix Z What Leaders Need to Know Key Updates</vt:lpstr>
      <vt:lpstr>Key Call Outs &amp; Major Updates</vt:lpstr>
      <vt:lpstr>Who Must Comply</vt:lpstr>
      <vt:lpstr>Emergency Plan E-004 – What Surveyors Expect</vt:lpstr>
      <vt:lpstr>Risk Assessment  (E‑0006)  Everything Starts Here</vt:lpstr>
      <vt:lpstr>Know Your Population</vt:lpstr>
      <vt:lpstr>All Hazards Approach</vt:lpstr>
      <vt:lpstr>Utilities &amp; Infrastructure Resilience Planning</vt:lpstr>
      <vt:lpstr>Communication Plan Requirements</vt:lpstr>
      <vt:lpstr>Emerging Infectious Disease Planning</vt:lpstr>
      <vt:lpstr>Continuity of Operations</vt:lpstr>
      <vt:lpstr>Training and Testing Program </vt:lpstr>
      <vt:lpstr>What Surveyors Want to See</vt:lpstr>
      <vt:lpstr>What Surveyor's Focus On</vt:lpstr>
      <vt:lpstr>Survey Readiness Checklist</vt:lpstr>
      <vt:lpstr>What are CMS E-Tags?</vt:lpstr>
      <vt:lpstr>How E-Tags Work Together</vt:lpstr>
      <vt:lpstr>E-Tag – The Joint Commission Crosswalk</vt:lpstr>
      <vt:lpstr>What Success Looks Like</vt:lpstr>
      <vt:lpstr>Reference Links (click to open)</vt:lpstr>
      <vt:lpstr>Thank You!</vt:lpstr>
      <vt:lpstr>Contact Us</vt:lpstr>
      <vt:lpstr>Appendix</vt:lpstr>
      <vt:lpstr>E-Tags Overview</vt:lpstr>
      <vt:lpstr>E-Tags Overview </vt:lpstr>
      <vt:lpstr>E-Tags Overview   </vt:lpstr>
      <vt:lpstr>E-Tags Overview    </vt:lpstr>
      <vt:lpstr>E-Tags Overview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Lynne Chase</dc:creator>
  <cp:keywords/>
  <dc:description/>
  <cp:lastModifiedBy>Jessica Picanzo</cp:lastModifiedBy>
  <cp:revision>142</cp:revision>
  <dcterms:created xsi:type="dcterms:W3CDTF">2025-02-24T14:56:15Z</dcterms:created>
  <dcterms:modified xsi:type="dcterms:W3CDTF">2026-06-11T15:54:37Z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0x010100FEF30DD81A30694AAA089FBC2EC4563D</vt:lpwstr>
  </property>
  <property fmtid="{D5CDD505-2E9C-101B-9397-08002B2CF9AE}" pid="3" name="MSIP_Label_3235e474-5396-447e-a52a-4c57664daf7b_Enabled">
    <vt:lpwstr>true</vt:lpwstr>
  </property>
  <property fmtid="{D5CDD505-2E9C-101B-9397-08002B2CF9AE}" pid="4" name="MSIP_Label_3235e474-5396-447e-a52a-4c57664daf7b_SetDate">
    <vt:lpwstr>2026-06-10T12:54:49Z</vt:lpwstr>
  </property>
  <property fmtid="{D5CDD505-2E9C-101B-9397-08002B2CF9AE}" pid="5" name="MSIP_Label_3235e474-5396-447e-a52a-4c57664daf7b_Method">
    <vt:lpwstr>Standard</vt:lpwstr>
  </property>
  <property fmtid="{D5CDD505-2E9C-101B-9397-08002B2CF9AE}" pid="6" name="MSIP_Label_3235e474-5396-447e-a52a-4c57664daf7b_Name">
    <vt:lpwstr>General</vt:lpwstr>
  </property>
  <property fmtid="{D5CDD505-2E9C-101B-9397-08002B2CF9AE}" pid="7" name="MSIP_Label_3235e474-5396-447e-a52a-4c57664daf7b_SiteId">
    <vt:lpwstr>c09d11df-4001-4cba-8176-434dd4aff344</vt:lpwstr>
  </property>
  <property fmtid="{D5CDD505-2E9C-101B-9397-08002B2CF9AE}" pid="8" name="MSIP_Label_3235e474-5396-447e-a52a-4c57664daf7b_ActionId">
    <vt:lpwstr>aa77381b-01c0-4ba4-8011-7b47dec197a8</vt:lpwstr>
  </property>
  <property fmtid="{D5CDD505-2E9C-101B-9397-08002B2CF9AE}" pid="9" name="MSIP_Label_3235e474-5396-447e-a52a-4c57664daf7b_ContentBits">
    <vt:lpwstr>0</vt:lpwstr>
  </property>
  <property fmtid="{D5CDD505-2E9C-101B-9397-08002B2CF9AE}" pid="10" name="MSIP_Label_3235e474-5396-447e-a52a-4c57664daf7b_Tag">
    <vt:lpwstr>10, 3, 0, 2</vt:lpwstr>
  </property>
</Properties>
</file>