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8"/>
  </p:notesMasterIdLst>
  <p:handoutMasterIdLst>
    <p:handoutMasterId r:id="rId49"/>
  </p:handoutMasterIdLst>
  <p:sldIdLst>
    <p:sldId id="256" r:id="rId5"/>
    <p:sldId id="322" r:id="rId6"/>
    <p:sldId id="323" r:id="rId7"/>
    <p:sldId id="324" r:id="rId8"/>
    <p:sldId id="346" r:id="rId9"/>
    <p:sldId id="347" r:id="rId10"/>
    <p:sldId id="345" r:id="rId11"/>
    <p:sldId id="344" r:id="rId12"/>
    <p:sldId id="307" r:id="rId13"/>
    <p:sldId id="306" r:id="rId14"/>
    <p:sldId id="305" r:id="rId15"/>
    <p:sldId id="304" r:id="rId16"/>
    <p:sldId id="308" r:id="rId17"/>
    <p:sldId id="309" r:id="rId18"/>
    <p:sldId id="310" r:id="rId19"/>
    <p:sldId id="311" r:id="rId20"/>
    <p:sldId id="312" r:id="rId21"/>
    <p:sldId id="313" r:id="rId22"/>
    <p:sldId id="314" r:id="rId23"/>
    <p:sldId id="315" r:id="rId24"/>
    <p:sldId id="316" r:id="rId25"/>
    <p:sldId id="317" r:id="rId26"/>
    <p:sldId id="318" r:id="rId27"/>
    <p:sldId id="319" r:id="rId28"/>
    <p:sldId id="320" r:id="rId29"/>
    <p:sldId id="298" r:id="rId30"/>
    <p:sldId id="325" r:id="rId31"/>
    <p:sldId id="326" r:id="rId32"/>
    <p:sldId id="327" r:id="rId33"/>
    <p:sldId id="328" r:id="rId34"/>
    <p:sldId id="329" r:id="rId35"/>
    <p:sldId id="330" r:id="rId36"/>
    <p:sldId id="331" r:id="rId37"/>
    <p:sldId id="332" r:id="rId38"/>
    <p:sldId id="333" r:id="rId39"/>
    <p:sldId id="334" r:id="rId40"/>
    <p:sldId id="342" r:id="rId41"/>
    <p:sldId id="336" r:id="rId42"/>
    <p:sldId id="337" r:id="rId43"/>
    <p:sldId id="338" r:id="rId44"/>
    <p:sldId id="343" r:id="rId45"/>
    <p:sldId id="340" r:id="rId46"/>
    <p:sldId id="269"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9B"/>
    <a:srgbClr val="68CFF7"/>
    <a:srgbClr val="EAC702"/>
    <a:srgbClr val="648E00"/>
    <a:srgbClr val="F47931"/>
    <a:srgbClr val="F8971D"/>
    <a:srgbClr val="5AAEFF"/>
    <a:srgbClr val="69C2C6"/>
    <a:srgbClr val="31BFC1"/>
    <a:srgbClr val="F9C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CCD772-F829-3DBE-4DA0-BE0F5C439733}" v="3" dt="2026-06-10T12:37:01.821"/>
    <p1510:client id="{CF105639-9C1F-A4A5-94DC-499C55066617}" v="2" dt="2026-06-10T12:29:34.9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3" autoAdjust="0"/>
    <p:restoredTop sz="85624" autoAdjust="0"/>
  </p:normalViewPr>
  <p:slideViewPr>
    <p:cSldViewPr snapToGrid="0">
      <p:cViewPr varScale="1">
        <p:scale>
          <a:sx n="95" d="100"/>
          <a:sy n="95" d="100"/>
        </p:scale>
        <p:origin x="882" y="72"/>
      </p:cViewPr>
      <p:guideLst/>
    </p:cSldViewPr>
  </p:slideViewPr>
  <p:outlineViewPr>
    <p:cViewPr>
      <p:scale>
        <a:sx n="33" d="100"/>
        <a:sy n="33" d="100"/>
      </p:scale>
      <p:origin x="0" y="-631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BF3F88F-09AC-4B24-7817-4AB29760231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5E16937-64E7-BE47-64CB-C9BBF728BF4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37D9EC5-8FB6-4047-8099-169206CE8811}" type="datetime1">
              <a:rPr lang="en-US" smtClean="0"/>
              <a:t>6/10/2026</a:t>
            </a:fld>
            <a:endParaRPr lang="en-US"/>
          </a:p>
        </p:txBody>
      </p:sp>
      <p:sp>
        <p:nvSpPr>
          <p:cNvPr id="4" name="Footer Placeholder 3">
            <a:extLst>
              <a:ext uri="{FF2B5EF4-FFF2-40B4-BE49-F238E27FC236}">
                <a16:creationId xmlns:a16="http://schemas.microsoft.com/office/drawing/2014/main" id="{9F0AC8DF-9D7D-FA37-4D4E-EF865B68891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0E80ADE-2311-89A4-B621-401C6E98F9E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CF0F5BE-3732-EB4E-A216-59CE1DF491EF}" type="slidenum">
              <a:rPr lang="en-US" smtClean="0"/>
              <a:t>‹#›</a:t>
            </a:fld>
            <a:endParaRPr lang="en-US"/>
          </a:p>
        </p:txBody>
      </p:sp>
    </p:spTree>
    <p:extLst>
      <p:ext uri="{BB962C8B-B14F-4D97-AF65-F5344CB8AC3E}">
        <p14:creationId xmlns:p14="http://schemas.microsoft.com/office/powerpoint/2010/main" val="246694164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155AA9-C824-8947-866A-E97BEED9B644}" type="datetime1">
              <a:rPr lang="en-US" smtClean="0"/>
              <a:t>6/10/2026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15A5F-D6B8-4198-BDB8-9CE38971F06D}" type="slidenum">
              <a:rPr lang="en-US" smtClean="0"/>
              <a:t>‹#›</a:t>
            </a:fld>
            <a:endParaRPr lang="en-US"/>
          </a:p>
        </p:txBody>
      </p:sp>
    </p:spTree>
    <p:extLst>
      <p:ext uri="{BB962C8B-B14F-4D97-AF65-F5344CB8AC3E}">
        <p14:creationId xmlns:p14="http://schemas.microsoft.com/office/powerpoint/2010/main" val="275960947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Operational exercise where hospital staff perform emergency roles in real time.</a:t>
            </a:r>
          </a:p>
          <a:p>
            <a:r>
              <a:rPr lang="en-US" dirty="0"/>
              <a:t>Tests Incident Command, communications, clinical operations, logistics, and coordination.</a:t>
            </a:r>
          </a:p>
          <a:p>
            <a:r>
              <a:rPr lang="en-US" dirty="0"/>
              <a:t>Required under CMS Emergency Preparedness Rule.</a:t>
            </a:r>
          </a:p>
          <a:p>
            <a:r>
              <a:rPr lang="en-US" dirty="0"/>
              <a:t>Regulatory Reference: 42 CFR §482.15(d) – Training and Testing Program.</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9</a:t>
            </a:fld>
            <a:endParaRPr lang="en-US" dirty="0"/>
          </a:p>
        </p:txBody>
      </p:sp>
    </p:spTree>
    <p:extLst>
      <p:ext uri="{BB962C8B-B14F-4D97-AF65-F5344CB8AC3E}">
        <p14:creationId xmlns:p14="http://schemas.microsoft.com/office/powerpoint/2010/main" val="26585939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Develop a realistic scenario narrative.</a:t>
            </a:r>
          </a:p>
          <a:p>
            <a:r>
              <a:rPr lang="en-US" dirty="0"/>
              <a:t>Include operational decision points.</a:t>
            </a:r>
          </a:p>
          <a:p>
            <a:r>
              <a:rPr lang="en-US" dirty="0"/>
              <a:t>Coordinate with local emergency management and EMS.</a:t>
            </a:r>
          </a:p>
          <a:p>
            <a:r>
              <a:rPr lang="en-US" dirty="0"/>
              <a:t>Ensure scenario tests communication and resource coordination.</a:t>
            </a:r>
          </a:p>
          <a:p>
            <a:r>
              <a:rPr lang="en-US" dirty="0"/>
              <a:t>CMS Tag: E‑0029 Communication Plan.</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19</a:t>
            </a:fld>
            <a:endParaRPr lang="en-US" dirty="0"/>
          </a:p>
        </p:txBody>
      </p:sp>
    </p:spTree>
    <p:extLst>
      <p:ext uri="{BB962C8B-B14F-4D97-AF65-F5344CB8AC3E}">
        <p14:creationId xmlns:p14="http://schemas.microsoft.com/office/powerpoint/2010/main" val="20163686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Create timed scenario injects every 10‑20 minutes.</a:t>
            </a:r>
          </a:p>
          <a:p>
            <a:r>
              <a:rPr lang="en-US" dirty="0"/>
              <a:t>Each inject forces operational decision making.</a:t>
            </a:r>
          </a:p>
          <a:p>
            <a:r>
              <a:rPr lang="en-US" dirty="0"/>
              <a:t>Examples: patient surge, utility failure, staff shortages.</a:t>
            </a:r>
          </a:p>
          <a:p>
            <a:r>
              <a:rPr lang="en-US" dirty="0"/>
              <a:t>Evaluators track decisions and response time.</a:t>
            </a:r>
          </a:p>
          <a:p>
            <a:r>
              <a:rPr lang="en-US" dirty="0"/>
              <a:t>CMS Tag: E‑0039 Exercise Documentation.</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20</a:t>
            </a:fld>
            <a:endParaRPr lang="en-US" dirty="0"/>
          </a:p>
        </p:txBody>
      </p:sp>
    </p:spTree>
    <p:extLst>
      <p:ext uri="{BB962C8B-B14F-4D97-AF65-F5344CB8AC3E}">
        <p14:creationId xmlns:p14="http://schemas.microsoft.com/office/powerpoint/2010/main" val="24248929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Pre‑position HICS forms, communication tools, status boards.</a:t>
            </a:r>
          </a:p>
          <a:p>
            <a:r>
              <a:rPr lang="en-US" dirty="0"/>
              <a:t>Identify controllers and evaluators.</a:t>
            </a:r>
          </a:p>
          <a:p>
            <a:r>
              <a:rPr lang="en-US" dirty="0"/>
              <a:t>Ensure safety procedures during drill.</a:t>
            </a:r>
          </a:p>
          <a:p>
            <a:r>
              <a:rPr lang="en-US" dirty="0"/>
              <a:t>Brief participants on scenario assumptions.</a:t>
            </a:r>
          </a:p>
          <a:p>
            <a:r>
              <a:rPr lang="en-US" dirty="0"/>
              <a:t>Supports CMS training compliance.</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21</a:t>
            </a:fld>
            <a:endParaRPr lang="en-US" dirty="0"/>
          </a:p>
        </p:txBody>
      </p:sp>
    </p:spTree>
    <p:extLst>
      <p:ext uri="{BB962C8B-B14F-4D97-AF65-F5344CB8AC3E}">
        <p14:creationId xmlns:p14="http://schemas.microsoft.com/office/powerpoint/2010/main" val="35777682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Activate Hospital Incident Command.</a:t>
            </a:r>
          </a:p>
          <a:p>
            <a:r>
              <a:rPr lang="en-US" dirty="0"/>
              <a:t>Run scenario timeline and injects.</a:t>
            </a:r>
          </a:p>
          <a:p>
            <a:r>
              <a:rPr lang="en-US" dirty="0"/>
              <a:t>Allow participants to perform real operational tasks.</a:t>
            </a:r>
          </a:p>
          <a:p>
            <a:r>
              <a:rPr lang="en-US" dirty="0"/>
              <a:t>Controllers manage scenario progression.</a:t>
            </a:r>
          </a:p>
          <a:p>
            <a:r>
              <a:rPr lang="en-US" dirty="0"/>
              <a:t>Evaluators record actions and decisions.</a:t>
            </a:r>
          </a:p>
          <a:p>
            <a:r>
              <a:rPr lang="en-US" dirty="0"/>
              <a:t>CMS Tag: E‑0039 Training and Testing Program.</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22</a:t>
            </a:fld>
            <a:endParaRPr lang="en-US" dirty="0"/>
          </a:p>
        </p:txBody>
      </p:sp>
    </p:spTree>
    <p:extLst>
      <p:ext uri="{BB962C8B-B14F-4D97-AF65-F5344CB8AC3E}">
        <p14:creationId xmlns:p14="http://schemas.microsoft.com/office/powerpoint/2010/main" val="27839711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Regional flooding isolates hospital access roads.</a:t>
            </a:r>
          </a:p>
          <a:p>
            <a:r>
              <a:rPr lang="en-US" dirty="0"/>
              <a:t>EMS transports surge patients.</a:t>
            </a:r>
          </a:p>
          <a:p>
            <a:r>
              <a:rPr lang="en-US" dirty="0"/>
              <a:t>Hospital must activate command and manage surge.</a:t>
            </a:r>
          </a:p>
          <a:p>
            <a:r>
              <a:rPr lang="en-US" dirty="0"/>
              <a:t>Test coordination with county emergency management.</a:t>
            </a:r>
          </a:p>
          <a:p>
            <a:r>
              <a:rPr lang="en-US" dirty="0"/>
              <a:t>Based on real 2016 West Virginia Flood incident.</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23</a:t>
            </a:fld>
            <a:endParaRPr lang="en-US" dirty="0"/>
          </a:p>
        </p:txBody>
      </p:sp>
    </p:spTree>
    <p:extLst>
      <p:ext uri="{BB962C8B-B14F-4D97-AF65-F5344CB8AC3E}">
        <p14:creationId xmlns:p14="http://schemas.microsoft.com/office/powerpoint/2010/main" val="35950708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Activate incident command.</a:t>
            </a:r>
          </a:p>
          <a:p>
            <a:r>
              <a:rPr lang="en-US" dirty="0"/>
              <a:t>Establish triage and treatment surge areas.</a:t>
            </a:r>
          </a:p>
          <a:p>
            <a:r>
              <a:rPr lang="en-US" dirty="0"/>
              <a:t>Coordinate with EMS and regional hospitals.</a:t>
            </a:r>
          </a:p>
          <a:p>
            <a:r>
              <a:rPr lang="en-US" dirty="0"/>
              <a:t>Track patients and staff.</a:t>
            </a:r>
          </a:p>
          <a:p>
            <a:r>
              <a:rPr lang="en-US" dirty="0"/>
              <a:t>CMS Tag: E‑0020 Patient Tracking.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24</a:t>
            </a:fld>
            <a:endParaRPr lang="en-US" dirty="0"/>
          </a:p>
        </p:txBody>
      </p:sp>
    </p:spTree>
    <p:extLst>
      <p:ext uri="{BB962C8B-B14F-4D97-AF65-F5344CB8AC3E}">
        <p14:creationId xmlns:p14="http://schemas.microsoft.com/office/powerpoint/2010/main" val="34494825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Assess facility damage and operational impact.</a:t>
            </a:r>
          </a:p>
          <a:p>
            <a:r>
              <a:rPr lang="en-US" dirty="0"/>
              <a:t>Restore clinical operations.</a:t>
            </a:r>
          </a:p>
          <a:p>
            <a:r>
              <a:rPr lang="en-US" dirty="0"/>
              <a:t>Communicate with staff, patients, and community.</a:t>
            </a:r>
          </a:p>
          <a:p>
            <a:r>
              <a:rPr lang="en-US" dirty="0"/>
              <a:t>Transition to After‑Action Review.</a:t>
            </a:r>
          </a:p>
          <a:p>
            <a:r>
              <a:rPr lang="en-US" dirty="0"/>
              <a:t>CMS Tags: E‑0015 Policies and Procedures</a:t>
            </a:r>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25</a:t>
            </a:fld>
            <a:endParaRPr lang="en-US" dirty="0"/>
          </a:p>
        </p:txBody>
      </p:sp>
    </p:spTree>
    <p:extLst>
      <p:ext uri="{BB962C8B-B14F-4D97-AF65-F5344CB8AC3E}">
        <p14:creationId xmlns:p14="http://schemas.microsoft.com/office/powerpoint/2010/main" val="23531973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Document </a:t>
            </a:r>
            <a:r>
              <a:rPr lang="fr-FR" dirty="0" err="1"/>
              <a:t>exercise</a:t>
            </a:r>
            <a:r>
              <a:rPr lang="fr-FR" dirty="0"/>
              <a:t> objectives.</a:t>
            </a:r>
          </a:p>
          <a:p>
            <a:r>
              <a:rPr lang="fr-FR" dirty="0" err="1"/>
              <a:t>Maintain</a:t>
            </a:r>
            <a:r>
              <a:rPr lang="fr-FR" dirty="0"/>
              <a:t> participant </a:t>
            </a:r>
            <a:r>
              <a:rPr lang="fr-FR" dirty="0" err="1"/>
              <a:t>attendance</a:t>
            </a:r>
            <a:r>
              <a:rPr lang="fr-FR" dirty="0"/>
              <a:t> records.</a:t>
            </a:r>
          </a:p>
          <a:p>
            <a:r>
              <a:rPr lang="fr-FR" dirty="0"/>
              <a:t>Capture </a:t>
            </a:r>
            <a:r>
              <a:rPr lang="fr-FR" dirty="0" err="1"/>
              <a:t>evaluator</a:t>
            </a:r>
            <a:r>
              <a:rPr lang="fr-FR" dirty="0"/>
              <a:t> observations.</a:t>
            </a:r>
          </a:p>
          <a:p>
            <a:r>
              <a:rPr lang="fr-FR" dirty="0" err="1"/>
              <a:t>Develop</a:t>
            </a:r>
            <a:r>
              <a:rPr lang="fr-FR" dirty="0"/>
              <a:t> </a:t>
            </a:r>
            <a:r>
              <a:rPr lang="fr-FR" dirty="0" err="1"/>
              <a:t>after</a:t>
            </a:r>
            <a:r>
              <a:rPr lang="fr-FR" dirty="0"/>
              <a:t>‑action report and </a:t>
            </a:r>
            <a:r>
              <a:rPr lang="fr-FR" dirty="0" err="1"/>
              <a:t>improvement</a:t>
            </a:r>
            <a:r>
              <a:rPr lang="fr-FR" dirty="0"/>
              <a:t> plan.</a:t>
            </a:r>
          </a:p>
          <a:p>
            <a:r>
              <a:rPr lang="fr-FR" dirty="0"/>
              <a:t>CMS Tag: E‑0043 </a:t>
            </a:r>
            <a:r>
              <a:rPr lang="fr-FR" dirty="0" err="1"/>
              <a:t>Exercise</a:t>
            </a:r>
            <a:r>
              <a:rPr lang="fr-FR" dirty="0"/>
              <a:t> Documentation.</a:t>
            </a:r>
          </a:p>
          <a:p>
            <a:endParaRPr lang="en-US" dirty="0"/>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26</a:t>
            </a:fld>
            <a:endParaRPr lang="en-US"/>
          </a:p>
        </p:txBody>
      </p:sp>
    </p:spTree>
    <p:extLst>
      <p:ext uri="{BB962C8B-B14F-4D97-AF65-F5344CB8AC3E}">
        <p14:creationId xmlns:p14="http://schemas.microsoft.com/office/powerpoint/2010/main" val="11503918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Controllers manage scenario progression.</a:t>
            </a:r>
          </a:p>
          <a:p>
            <a:r>
              <a:rPr lang="en-US" dirty="0"/>
              <a:t>Evaluators observe and document performance.</a:t>
            </a:r>
          </a:p>
          <a:p>
            <a:r>
              <a:rPr lang="en-US" dirty="0"/>
              <a:t>Do not interfere with participant decision making.</a:t>
            </a:r>
          </a:p>
          <a:p>
            <a:r>
              <a:rPr lang="en-US" dirty="0"/>
              <a:t>Ensure safety and operational realism.</a:t>
            </a:r>
          </a:p>
          <a:p>
            <a:r>
              <a:rPr lang="en-US" dirty="0"/>
              <a:t>Findings feed directly into After‑Action Review.</a:t>
            </a:r>
          </a:p>
          <a:p>
            <a:endParaRPr lang="en-US" dirty="0"/>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27</a:t>
            </a:fld>
            <a:endParaRPr lang="en-US"/>
          </a:p>
        </p:txBody>
      </p:sp>
    </p:spTree>
    <p:extLst>
      <p:ext uri="{BB962C8B-B14F-4D97-AF65-F5344CB8AC3E}">
        <p14:creationId xmlns:p14="http://schemas.microsoft.com/office/powerpoint/2010/main" val="16195633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Compare staff actions against emergency plan.</a:t>
            </a:r>
          </a:p>
          <a:p>
            <a:r>
              <a:rPr lang="en-US" dirty="0"/>
              <a:t>Identify strengths, weaknesses, and operational gaps.</a:t>
            </a:r>
          </a:p>
          <a:p>
            <a:r>
              <a:rPr lang="en-US" dirty="0"/>
              <a:t>Determine root causes of delays or failures.</a:t>
            </a:r>
          </a:p>
          <a:p>
            <a:r>
              <a:rPr lang="en-US" dirty="0"/>
              <a:t>Document findings for improvement planning.</a:t>
            </a:r>
          </a:p>
          <a:p>
            <a:r>
              <a:rPr lang="en-US" dirty="0"/>
              <a:t>CMS Tag: E‑0043 After Action Report.</a:t>
            </a:r>
          </a:p>
          <a:p>
            <a:endParaRPr lang="en-US" dirty="0"/>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28</a:t>
            </a:fld>
            <a:endParaRPr lang="en-US"/>
          </a:p>
        </p:txBody>
      </p:sp>
    </p:spTree>
    <p:extLst>
      <p:ext uri="{BB962C8B-B14F-4D97-AF65-F5344CB8AC3E}">
        <p14:creationId xmlns:p14="http://schemas.microsoft.com/office/powerpoint/2010/main" val="1165340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Ensures hospitals can maintain patient care during disasters.</a:t>
            </a:r>
          </a:p>
          <a:p>
            <a:r>
              <a:rPr lang="en-US" dirty="0"/>
              <a:t>Validates emergency plan developed under risk assessment.</a:t>
            </a:r>
          </a:p>
          <a:p>
            <a:r>
              <a:rPr lang="en-US" dirty="0"/>
              <a:t>Demonstrates staff competency and operational readiness.</a:t>
            </a:r>
          </a:p>
          <a:p>
            <a:r>
              <a:rPr lang="en-US" dirty="0"/>
              <a:t>CMS Tags: E‑0004 Emergency Plan, E‑0006 Risk Assessment.</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11</a:t>
            </a:fld>
            <a:endParaRPr lang="en-US" dirty="0"/>
          </a:p>
        </p:txBody>
      </p:sp>
    </p:spTree>
    <p:extLst>
      <p:ext uri="{BB962C8B-B14F-4D97-AF65-F5344CB8AC3E}">
        <p14:creationId xmlns:p14="http://schemas.microsoft.com/office/powerpoint/2010/main" val="33013955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sz="1800"/>
            </a:pPr>
            <a:r>
              <a:rPr lang="en-US" dirty="0"/>
              <a:t>Learning and improvement: Helps teams identify what worked and what needs refinement.</a:t>
            </a:r>
          </a:p>
          <a:p>
            <a:pPr>
              <a:defRPr sz="1800"/>
            </a:pPr>
            <a:r>
              <a:rPr lang="en-US" dirty="0"/>
              <a:t>Enhanced communication: Encourages open, honest discussion and shared understanding.</a:t>
            </a:r>
          </a:p>
          <a:p>
            <a:pPr>
              <a:defRPr sz="1800"/>
            </a:pPr>
            <a:r>
              <a:rPr lang="en-US" dirty="0"/>
              <a:t>Accountability: Documents successes and areas for improvement for future planning.</a:t>
            </a:r>
          </a:p>
          <a:p>
            <a:pPr>
              <a:defRPr sz="1800"/>
            </a:pPr>
            <a:r>
              <a:rPr lang="en-US" dirty="0"/>
              <a:t>Reference: FEMA IS-870A guidance.</a:t>
            </a:r>
          </a:p>
          <a:p>
            <a:endParaRPr lang="en-US" dirty="0"/>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29</a:t>
            </a:fld>
            <a:endParaRPr lang="en-US"/>
          </a:p>
        </p:txBody>
      </p:sp>
    </p:spTree>
    <p:extLst>
      <p:ext uri="{BB962C8B-B14F-4D97-AF65-F5344CB8AC3E}">
        <p14:creationId xmlns:p14="http://schemas.microsoft.com/office/powerpoint/2010/main" val="20920722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sz="1800"/>
            </a:pPr>
            <a:r>
              <a:rPr lang="en-US" dirty="0"/>
              <a:t>Informed decision-making: Insights guide better planning and operational strategies.</a:t>
            </a:r>
          </a:p>
          <a:p>
            <a:pPr>
              <a:defRPr sz="1800"/>
            </a:pPr>
            <a:r>
              <a:rPr lang="en-US" dirty="0"/>
              <a:t>Team building: Strengthens cohesion through collaborative problem-solving.</a:t>
            </a:r>
          </a:p>
          <a:p>
            <a:pPr>
              <a:defRPr sz="1800"/>
            </a:pPr>
            <a:r>
              <a:rPr lang="en-US" dirty="0"/>
              <a:t>Crisis preparedness: Highlights gaps and strengthens readiness for future incidents</a:t>
            </a:r>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30</a:t>
            </a:fld>
            <a:endParaRPr lang="en-US"/>
          </a:p>
        </p:txBody>
      </p:sp>
    </p:spTree>
    <p:extLst>
      <p:ext uri="{BB962C8B-B14F-4D97-AF65-F5344CB8AC3E}">
        <p14:creationId xmlns:p14="http://schemas.microsoft.com/office/powerpoint/2010/main" val="23296829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1" i="0" dirty="0">
                <a:solidFill>
                  <a:srgbClr val="111111"/>
                </a:solidFill>
                <a:effectLst/>
                <a:highlight>
                  <a:srgbClr val="F7F7F7"/>
                </a:highlight>
                <a:latin typeface="-apple-system"/>
              </a:rPr>
              <a:t>Timing</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Can be done intermittently during a long response or after certain phases/milestones.</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Ideally done soon after the response ends (within 3 months) or as certain functions are demobilized.</a:t>
            </a:r>
          </a:p>
          <a:p>
            <a:pPr algn="l">
              <a:buFont typeface="Arial" panose="020B0604020202020204" pitchFamily="34" charset="0"/>
              <a:buChar char="•"/>
            </a:pPr>
            <a:r>
              <a:rPr lang="en-US" b="1" i="0" dirty="0">
                <a:solidFill>
                  <a:srgbClr val="111111"/>
                </a:solidFill>
                <a:effectLst/>
                <a:highlight>
                  <a:srgbClr val="F7F7F7"/>
                </a:highlight>
                <a:latin typeface="-apple-system"/>
              </a:rPr>
              <a:t>Format</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Can be conducted in person or virtually.</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COVID-19 has shown that nearly everything can be done virtually.</a:t>
            </a:r>
          </a:p>
          <a:p>
            <a:pPr algn="l">
              <a:buFont typeface="Arial" panose="020B0604020202020204" pitchFamily="34" charset="0"/>
              <a:buChar char="•"/>
            </a:pPr>
            <a:r>
              <a:rPr lang="en-US" b="1" i="0" dirty="0">
                <a:solidFill>
                  <a:srgbClr val="111111"/>
                </a:solidFill>
                <a:effectLst/>
                <a:highlight>
                  <a:srgbClr val="F7F7F7"/>
                </a:highlight>
                <a:latin typeface="-apple-system"/>
              </a:rPr>
              <a:t>Team Composition</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Can be as simple as a facilitator and a notetaker.</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Can be as complex as a full team for design, data analysis, and report writing.</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Avoid having a senior manager as the facilitator to encourage honest feedback.</a:t>
            </a:r>
          </a:p>
          <a:p>
            <a:pPr algn="l">
              <a:buFont typeface="Arial" panose="020B0604020202020204" pitchFamily="34" charset="0"/>
              <a:buChar char="•"/>
            </a:pPr>
            <a:r>
              <a:rPr lang="en-US" b="1" i="0" dirty="0">
                <a:solidFill>
                  <a:srgbClr val="111111"/>
                </a:solidFill>
                <a:effectLst/>
                <a:highlight>
                  <a:srgbClr val="F7F7F7"/>
                </a:highlight>
                <a:latin typeface="-apple-system"/>
              </a:rPr>
              <a:t>Question Development</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Identify specific questions for different hotwash scenarios.</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Basic questions to ask:</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What went well (areas of strength)?</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What didn’t go so well (areas for improvement)?</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What’s the root cause of why it didn’t go so well?</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Include questions to assess response efforts in communities of color and populations with access and functional needs.</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Ask about new innovations in the response and whether they should be continued in day-to-day work.</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For specific areas/functions, identify questions that dig deeper into processes and effectiveness.</a:t>
            </a:r>
          </a:p>
          <a:p>
            <a:endParaRPr lang="en-US" dirty="0"/>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31</a:t>
            </a:fld>
            <a:endParaRPr lang="en-US"/>
          </a:p>
        </p:txBody>
      </p:sp>
    </p:spTree>
    <p:extLst>
      <p:ext uri="{BB962C8B-B14F-4D97-AF65-F5344CB8AC3E}">
        <p14:creationId xmlns:p14="http://schemas.microsoft.com/office/powerpoint/2010/main" val="26976436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1" i="0" dirty="0">
                <a:solidFill>
                  <a:srgbClr val="111111"/>
                </a:solidFill>
                <a:effectLst/>
                <a:highlight>
                  <a:srgbClr val="F7F7F7"/>
                </a:highlight>
                <a:latin typeface="-apple-system"/>
              </a:rPr>
              <a:t>Scope Determination</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Overall response hotwash covering everything.</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Focus on specific areas such as:</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Partner Engagement</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Vaccine clinics</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Access and Functional Needs</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Public messaging</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Isolation &amp; Quarantine and Providing Essential Services</a:t>
            </a:r>
          </a:p>
          <a:p>
            <a:pPr algn="l">
              <a:buFont typeface="Arial" panose="020B0604020202020204" pitchFamily="34" charset="0"/>
              <a:buChar char="•"/>
            </a:pPr>
            <a:r>
              <a:rPr lang="en-US" b="1" i="0" dirty="0">
                <a:solidFill>
                  <a:srgbClr val="111111"/>
                </a:solidFill>
                <a:effectLst/>
                <a:highlight>
                  <a:srgbClr val="F7F7F7"/>
                </a:highlight>
                <a:latin typeface="-apple-system"/>
              </a:rPr>
              <a:t>Purpose/Objectives Review</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Review the purpose or objectives for the specific area.</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Helps focus the hotwash discussion and develop specific questions.</a:t>
            </a:r>
          </a:p>
          <a:p>
            <a:pPr algn="l">
              <a:buFont typeface="Arial" panose="020B0604020202020204" pitchFamily="34" charset="0"/>
              <a:buChar char="•"/>
            </a:pPr>
            <a:r>
              <a:rPr lang="en-US" b="1" i="0" dirty="0">
                <a:solidFill>
                  <a:srgbClr val="111111"/>
                </a:solidFill>
                <a:effectLst/>
                <a:highlight>
                  <a:srgbClr val="F7F7F7"/>
                </a:highlight>
                <a:latin typeface="-apple-system"/>
              </a:rPr>
              <a:t>Example for Vaccine Clinics</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Develop questions about:</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Clinic setup</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Clinic advertisement/communication to the public</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Vaccine storage</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Vaccine reporting</a:t>
            </a:r>
          </a:p>
          <a:p>
            <a:pPr algn="l">
              <a:buFont typeface="Arial" panose="020B0604020202020204" pitchFamily="34" charset="0"/>
              <a:buChar char="•"/>
            </a:pPr>
            <a:r>
              <a:rPr lang="en-US" b="1" i="0" dirty="0">
                <a:solidFill>
                  <a:srgbClr val="111111"/>
                </a:solidFill>
                <a:effectLst/>
                <a:highlight>
                  <a:srgbClr val="F7F7F7"/>
                </a:highlight>
                <a:latin typeface="-apple-system"/>
              </a:rPr>
              <a:t>Question Development</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Include standard questions:</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What went well?</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What could have been done better?</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How can we improve?</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Include specific questions related to the scope/focus area.</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Discuss areas where challenges were encountered.</a:t>
            </a:r>
          </a:p>
          <a:p>
            <a:endParaRPr lang="en-US" dirty="0"/>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32</a:t>
            </a:fld>
            <a:endParaRPr lang="en-US"/>
          </a:p>
        </p:txBody>
      </p:sp>
    </p:spTree>
    <p:extLst>
      <p:ext uri="{BB962C8B-B14F-4D97-AF65-F5344CB8AC3E}">
        <p14:creationId xmlns:p14="http://schemas.microsoft.com/office/powerpoint/2010/main" val="15584946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33</a:t>
            </a:fld>
            <a:endParaRPr lang="en-US"/>
          </a:p>
        </p:txBody>
      </p:sp>
    </p:spTree>
    <p:extLst>
      <p:ext uri="{BB962C8B-B14F-4D97-AF65-F5344CB8AC3E}">
        <p14:creationId xmlns:p14="http://schemas.microsoft.com/office/powerpoint/2010/main" val="38257827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1" i="0" dirty="0">
                <a:solidFill>
                  <a:srgbClr val="111111"/>
                </a:solidFill>
                <a:effectLst/>
                <a:highlight>
                  <a:srgbClr val="F7F7F7"/>
                </a:highlight>
                <a:latin typeface="-apple-system"/>
              </a:rPr>
              <a:t>Know Your Audience</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Determine if participants are from the beginning of the response or a specific period.</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Familiarize yourself with the terms and work language used by the hotwash group.</a:t>
            </a:r>
          </a:p>
          <a:p>
            <a:pPr algn="l">
              <a:buFont typeface="Arial" panose="020B0604020202020204" pitchFamily="34" charset="0"/>
              <a:buChar char="•"/>
            </a:pPr>
            <a:r>
              <a:rPr lang="en-US" b="1" i="0" dirty="0">
                <a:solidFill>
                  <a:srgbClr val="111111"/>
                </a:solidFill>
                <a:effectLst/>
                <a:highlight>
                  <a:srgbClr val="F7F7F7"/>
                </a:highlight>
                <a:latin typeface="-apple-system"/>
              </a:rPr>
              <a:t>Develop Questions</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Focus on specific areas such as:</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Response coordination</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Provision of essential services</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Public communication and messaging</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Reaching access and functional needs populations</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Include general questions:</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What went well?</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What could have been done better?</a:t>
            </a:r>
          </a:p>
          <a:p>
            <a:pPr marL="1143000" lvl="2" indent="-228600" algn="l">
              <a:buFont typeface="Arial" panose="020B0604020202020204" pitchFamily="34" charset="0"/>
              <a:buChar char="•"/>
            </a:pPr>
            <a:r>
              <a:rPr lang="en-US" b="0" i="0" dirty="0">
                <a:solidFill>
                  <a:srgbClr val="111111"/>
                </a:solidFill>
                <a:effectLst/>
                <a:highlight>
                  <a:srgbClr val="F7F7F7"/>
                </a:highlight>
                <a:latin typeface="-apple-system"/>
              </a:rPr>
              <a:t>How can we improve?</a:t>
            </a:r>
          </a:p>
          <a:p>
            <a:pPr algn="l">
              <a:buFont typeface="Arial" panose="020B0604020202020204" pitchFamily="34" charset="0"/>
              <a:buChar char="•"/>
            </a:pPr>
            <a:r>
              <a:rPr lang="en-US" b="1" i="0" dirty="0">
                <a:solidFill>
                  <a:srgbClr val="111111"/>
                </a:solidFill>
                <a:effectLst/>
                <a:highlight>
                  <a:srgbClr val="F7F7F7"/>
                </a:highlight>
                <a:latin typeface="-apple-system"/>
              </a:rPr>
              <a:t>Facilitate the Discussion</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Guide participants through the discussion questions/areas.</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Be mindful of the time and keep the agenda moving.</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Allow participants to add feedback to an online hotwash follow-up survey.</a:t>
            </a:r>
          </a:p>
          <a:p>
            <a:pPr algn="l">
              <a:buFont typeface="Arial" panose="020B0604020202020204" pitchFamily="34" charset="0"/>
              <a:buChar char="•"/>
            </a:pPr>
            <a:r>
              <a:rPr lang="en-US" b="1" i="0" dirty="0">
                <a:solidFill>
                  <a:srgbClr val="111111"/>
                </a:solidFill>
                <a:effectLst/>
                <a:highlight>
                  <a:srgbClr val="F7F7F7"/>
                </a:highlight>
                <a:latin typeface="-apple-system"/>
              </a:rPr>
              <a:t>Be Impartial</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Do not influence group or individual feedback.</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Keep your opinions to yourself.</a:t>
            </a:r>
          </a:p>
          <a:p>
            <a:pPr algn="l">
              <a:buFont typeface="Arial" panose="020B0604020202020204" pitchFamily="34" charset="0"/>
              <a:buChar char="•"/>
            </a:pPr>
            <a:r>
              <a:rPr lang="en-US" b="1" i="0" dirty="0">
                <a:solidFill>
                  <a:srgbClr val="111111"/>
                </a:solidFill>
                <a:effectLst/>
                <a:highlight>
                  <a:srgbClr val="F7F7F7"/>
                </a:highlight>
                <a:latin typeface="-apple-system"/>
              </a:rPr>
              <a:t>Clarify and Summarize</a:t>
            </a:r>
            <a:r>
              <a:rPr lang="en-US" b="0" i="0" dirty="0">
                <a:solidFill>
                  <a:srgbClr val="111111"/>
                </a:solidFill>
                <a:effectLst/>
                <a:highlight>
                  <a:srgbClr val="F7F7F7"/>
                </a:highlight>
                <a:latin typeface="-apple-system"/>
              </a:rPr>
              <a:t>:</a:t>
            </a:r>
          </a:p>
          <a:p>
            <a:pPr marL="742950" lvl="1" indent="-285750" algn="l">
              <a:buFont typeface="Arial" panose="020B0604020202020204" pitchFamily="34" charset="0"/>
              <a:buChar char="•"/>
            </a:pPr>
            <a:r>
              <a:rPr lang="en-US" b="0" i="0" dirty="0">
                <a:solidFill>
                  <a:srgbClr val="111111"/>
                </a:solidFill>
                <a:effectLst/>
                <a:highlight>
                  <a:srgbClr val="F7F7F7"/>
                </a:highlight>
                <a:latin typeface="-apple-system"/>
              </a:rPr>
              <a:t>Summarize key discussion areas to ensure clarity.</a:t>
            </a:r>
          </a:p>
          <a:p>
            <a:endParaRPr lang="en-US" dirty="0"/>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34</a:t>
            </a:fld>
            <a:endParaRPr lang="en-US"/>
          </a:p>
        </p:txBody>
      </p:sp>
    </p:spTree>
    <p:extLst>
      <p:ext uri="{BB962C8B-B14F-4D97-AF65-F5344CB8AC3E}">
        <p14:creationId xmlns:p14="http://schemas.microsoft.com/office/powerpoint/2010/main" val="42284607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37</a:t>
            </a:fld>
            <a:endParaRPr lang="en-US"/>
          </a:p>
        </p:txBody>
      </p:sp>
    </p:spTree>
    <p:extLst>
      <p:ext uri="{BB962C8B-B14F-4D97-AF65-F5344CB8AC3E}">
        <p14:creationId xmlns:p14="http://schemas.microsoft.com/office/powerpoint/2010/main" val="2784248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a:defRPr sz="1800"/>
            </a:pPr>
            <a:r>
              <a:rPr lang="en-US" dirty="0"/>
              <a:t>It is acceptable to skip questions if they were covered earlier.</a:t>
            </a:r>
          </a:p>
          <a:p>
            <a:pPr>
              <a:defRPr sz="1800"/>
            </a:pPr>
            <a:r>
              <a:rPr lang="en-US" dirty="0"/>
              <a:t>Use follow‑up surveys to capture additional information.</a:t>
            </a:r>
          </a:p>
          <a:p>
            <a:pPr>
              <a:defRPr sz="1800"/>
            </a:pPr>
            <a:r>
              <a:rPr lang="en-US" dirty="0"/>
              <a:t>Plan deeper‑dive sessions for unresolved issues.</a:t>
            </a:r>
          </a:p>
          <a:p>
            <a:pPr>
              <a:defRPr sz="1800"/>
            </a:pPr>
            <a:r>
              <a:rPr lang="en-US" dirty="0"/>
              <a:t>Always include wrap‑up: survey link and mental health resources.</a:t>
            </a:r>
          </a:p>
          <a:p>
            <a:endParaRPr lang="en-US" dirty="0"/>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39</a:t>
            </a:fld>
            <a:endParaRPr lang="en-US"/>
          </a:p>
        </p:txBody>
      </p:sp>
    </p:spTree>
    <p:extLst>
      <p:ext uri="{BB962C8B-B14F-4D97-AF65-F5344CB8AC3E}">
        <p14:creationId xmlns:p14="http://schemas.microsoft.com/office/powerpoint/2010/main" val="7012311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41</a:t>
            </a:fld>
            <a:endParaRPr lang="en-US"/>
          </a:p>
        </p:txBody>
      </p:sp>
    </p:spTree>
    <p:extLst>
      <p:ext uri="{BB962C8B-B14F-4D97-AF65-F5344CB8AC3E}">
        <p14:creationId xmlns:p14="http://schemas.microsoft.com/office/powerpoint/2010/main" val="15415965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DEC15A5F-D6B8-4198-BDB8-9CE38971F06D}" type="slidenum">
              <a:rPr lang="en-US" smtClean="0"/>
              <a:t>42</a:t>
            </a:fld>
            <a:endParaRPr lang="en-US"/>
          </a:p>
        </p:txBody>
      </p:sp>
    </p:spTree>
    <p:extLst>
      <p:ext uri="{BB962C8B-B14F-4D97-AF65-F5344CB8AC3E}">
        <p14:creationId xmlns:p14="http://schemas.microsoft.com/office/powerpoint/2010/main" val="2807487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Community‑based full scale exercise with external partners.</a:t>
            </a:r>
          </a:p>
          <a:p>
            <a:r>
              <a:rPr lang="en-US" dirty="0"/>
              <a:t>Facility‑based functional exercise when community exercise not available.</a:t>
            </a:r>
          </a:p>
          <a:p>
            <a:r>
              <a:rPr lang="en-US" dirty="0"/>
              <a:t>Actual emergency events may substitute if documented.</a:t>
            </a:r>
          </a:p>
          <a:p>
            <a:r>
              <a:rPr lang="en-US" dirty="0"/>
              <a:t>CMS Tag: E‑0041 – Exercise Flexibility.</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12</a:t>
            </a:fld>
            <a:endParaRPr lang="en-US" dirty="0"/>
          </a:p>
        </p:txBody>
      </p:sp>
    </p:spTree>
    <p:extLst>
      <p:ext uri="{BB962C8B-B14F-4D97-AF65-F5344CB8AC3E}">
        <p14:creationId xmlns:p14="http://schemas.microsoft.com/office/powerpoint/2010/main" val="3812195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Hospital Incident Command staff.</a:t>
            </a:r>
          </a:p>
          <a:p>
            <a:r>
              <a:rPr lang="en-US" dirty="0"/>
              <a:t>Emergency Department and clinical leadership.</a:t>
            </a:r>
          </a:p>
          <a:p>
            <a:r>
              <a:rPr lang="en-US" dirty="0"/>
              <a:t>Facilities, IT, security, and logistics.</a:t>
            </a:r>
          </a:p>
          <a:p>
            <a:r>
              <a:rPr lang="en-US" dirty="0"/>
              <a:t>Community partners such as EMS, public health, emergency management.</a:t>
            </a:r>
          </a:p>
          <a:p>
            <a:r>
              <a:rPr lang="en-US" dirty="0"/>
              <a:t>CMS Tag: E‑0042 – Staff Training Requirements.</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13</a:t>
            </a:fld>
            <a:endParaRPr lang="en-US" dirty="0"/>
          </a:p>
        </p:txBody>
      </p:sp>
    </p:spTree>
    <p:extLst>
      <p:ext uri="{BB962C8B-B14F-4D97-AF65-F5344CB8AC3E}">
        <p14:creationId xmlns:p14="http://schemas.microsoft.com/office/powerpoint/2010/main" val="692802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Incident Commander – overall command.</a:t>
            </a:r>
          </a:p>
          <a:p>
            <a:r>
              <a:rPr lang="en-US" dirty="0"/>
              <a:t>Operations – patient care, triage, evacuation.</a:t>
            </a:r>
          </a:p>
          <a:p>
            <a:r>
              <a:rPr lang="en-US" dirty="0"/>
              <a:t>Planning – documentation, situation status.</a:t>
            </a:r>
          </a:p>
          <a:p>
            <a:r>
              <a:rPr lang="en-US" dirty="0"/>
              <a:t>Logistics – staff, equipment, communications, utilities.</a:t>
            </a:r>
          </a:p>
          <a:p>
            <a:r>
              <a:rPr lang="en-US" dirty="0"/>
              <a:t>Finance/Admin – cost tracking and labor documentation.</a:t>
            </a:r>
          </a:p>
          <a:p>
            <a:r>
              <a:rPr lang="en-US" dirty="0"/>
              <a:t>Supports CMS compliance with coordinated response expectations.</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14</a:t>
            </a:fld>
            <a:endParaRPr lang="en-US" dirty="0"/>
          </a:p>
        </p:txBody>
      </p:sp>
    </p:spTree>
    <p:extLst>
      <p:ext uri="{BB962C8B-B14F-4D97-AF65-F5344CB8AC3E}">
        <p14:creationId xmlns:p14="http://schemas.microsoft.com/office/powerpoint/2010/main" val="2428049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Emergency Preparedness Coordinator leads planning.</a:t>
            </a:r>
          </a:p>
          <a:p>
            <a:r>
              <a:rPr lang="en-US" dirty="0"/>
              <a:t>Clinical and department leadership provide operational input.</a:t>
            </a:r>
          </a:p>
          <a:p>
            <a:r>
              <a:rPr lang="en-US" dirty="0"/>
              <a:t>Safety and facilities identify infrastructure risks.</a:t>
            </a:r>
          </a:p>
          <a:p>
            <a:r>
              <a:rPr lang="en-US" dirty="0"/>
              <a:t>Healthcare coalition partners coordinate regional response.</a:t>
            </a:r>
          </a:p>
          <a:p>
            <a:r>
              <a:rPr lang="en-US" dirty="0"/>
              <a:t>Supports CMS Community Coordination requirement – E‑0024.</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15</a:t>
            </a:fld>
            <a:endParaRPr lang="en-US" dirty="0"/>
          </a:p>
        </p:txBody>
      </p:sp>
    </p:spTree>
    <p:extLst>
      <p:ext uri="{BB962C8B-B14F-4D97-AF65-F5344CB8AC3E}">
        <p14:creationId xmlns:p14="http://schemas.microsoft.com/office/powerpoint/2010/main" val="3709043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Senior leadership must support emergency preparedness activities.</a:t>
            </a:r>
          </a:p>
          <a:p>
            <a:r>
              <a:rPr lang="en-US" dirty="0"/>
              <a:t>Leadership ensures adequate resources for exercises.</a:t>
            </a:r>
          </a:p>
          <a:p>
            <a:r>
              <a:rPr lang="en-US" dirty="0"/>
              <a:t>Leadership participation improves response coordination.</a:t>
            </a:r>
          </a:p>
          <a:p>
            <a:r>
              <a:rPr lang="en-US" dirty="0"/>
              <a:t>CMS Tag: E‑0015 – Policies and Procedures oversight.</a:t>
            </a:r>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16</a:t>
            </a:fld>
            <a:endParaRPr lang="en-US" dirty="0"/>
          </a:p>
        </p:txBody>
      </p:sp>
    </p:spTree>
    <p:extLst>
      <p:ext uri="{BB962C8B-B14F-4D97-AF65-F5344CB8AC3E}">
        <p14:creationId xmlns:p14="http://schemas.microsoft.com/office/powerpoint/2010/main" val="3731482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Objectives must be measurable and operational.</a:t>
            </a:r>
          </a:p>
          <a:p>
            <a:r>
              <a:rPr lang="en-US" dirty="0"/>
              <a:t>Example: Activate HICS within 10 minutes.</a:t>
            </a:r>
          </a:p>
          <a:p>
            <a:r>
              <a:rPr lang="en-US" dirty="0"/>
              <a:t>Example: Track all patients within 20 minutes.</a:t>
            </a:r>
          </a:p>
          <a:p>
            <a:r>
              <a:rPr lang="en-US" dirty="0"/>
              <a:t>Objectives must align with hospital emergency plan.</a:t>
            </a:r>
          </a:p>
          <a:p>
            <a:r>
              <a:rPr lang="en-US" dirty="0"/>
              <a:t>CMS Tag: E‑0004 Emergency Plan.</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17</a:t>
            </a:fld>
            <a:endParaRPr lang="en-US" dirty="0"/>
          </a:p>
        </p:txBody>
      </p:sp>
    </p:spTree>
    <p:extLst>
      <p:ext uri="{BB962C8B-B14F-4D97-AF65-F5344CB8AC3E}">
        <p14:creationId xmlns:p14="http://schemas.microsoft.com/office/powerpoint/2010/main" val="33737425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Scenario must align with hospital Hazard Vulnerability Analysis (HVA).</a:t>
            </a:r>
          </a:p>
          <a:p>
            <a:r>
              <a:rPr lang="en-US" dirty="0"/>
              <a:t>Examples for WV hospitals: flooding, winter storms, water contamination.</a:t>
            </a:r>
          </a:p>
          <a:p>
            <a:r>
              <a:rPr lang="en-US" dirty="0"/>
              <a:t>Consider emerging infectious diseases and mass casualty incidents.</a:t>
            </a:r>
          </a:p>
          <a:p>
            <a:r>
              <a:rPr lang="en-US" dirty="0"/>
              <a:t>CMS Tag: E‑0006 Risk Assessment Requirements.</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fld id="{1E155AA9-C824-8947-866A-E97BEED9B644}" type="datetime1">
              <a:rPr lang="en-US" smtClean="0"/>
              <a:t>6/10/2026</a:t>
            </a:fld>
            <a:endParaRPr lang="en-US" dirty="0"/>
          </a:p>
        </p:txBody>
      </p:sp>
      <p:sp>
        <p:nvSpPr>
          <p:cNvPr id="6" name="Footer Placeholder 5"/>
          <p:cNvSpPr>
            <a:spLocks noGrp="1"/>
          </p:cNvSpPr>
          <p:nvPr>
            <p:ph type="ftr" sz="quarter" idx="4"/>
          </p:nvPr>
        </p:nvSpPr>
        <p:spPr/>
        <p:txBody>
          <a:bodyPr/>
          <a:lstStyle/>
          <a:p>
            <a:endParaRPr lang="en-US" dirty="0"/>
          </a:p>
        </p:txBody>
      </p:sp>
      <p:sp>
        <p:nvSpPr>
          <p:cNvPr id="7" name="Slide Number Placeholder 6"/>
          <p:cNvSpPr>
            <a:spLocks noGrp="1"/>
          </p:cNvSpPr>
          <p:nvPr>
            <p:ph type="sldNum" sz="quarter" idx="5"/>
          </p:nvPr>
        </p:nvSpPr>
        <p:spPr/>
        <p:txBody>
          <a:bodyPr/>
          <a:lstStyle/>
          <a:p>
            <a:fld id="{DEC15A5F-D6B8-4198-BDB8-9CE38971F06D}" type="slidenum">
              <a:rPr lang="en-US" smtClean="0"/>
              <a:t>18</a:t>
            </a:fld>
            <a:endParaRPr lang="en-US" dirty="0"/>
          </a:p>
        </p:txBody>
      </p:sp>
    </p:spTree>
    <p:extLst>
      <p:ext uri="{BB962C8B-B14F-4D97-AF65-F5344CB8AC3E}">
        <p14:creationId xmlns:p14="http://schemas.microsoft.com/office/powerpoint/2010/main" val="20160859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A black and blue background&#10;&#10;AI-generated content may be incorrect.">
            <a:extLst>
              <a:ext uri="{FF2B5EF4-FFF2-40B4-BE49-F238E27FC236}">
                <a16:creationId xmlns:a16="http://schemas.microsoft.com/office/drawing/2014/main" id="{D02CD500-0F74-5C89-FDBB-17F40D96B56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7150"/>
            <a:ext cx="12192000" cy="6865150"/>
          </a:xfrm>
          <a:prstGeom prst="rect">
            <a:avLst/>
          </a:prstGeom>
        </p:spPr>
      </p:pic>
      <p:sp>
        <p:nvSpPr>
          <p:cNvPr id="2" name="Title 1">
            <a:extLst>
              <a:ext uri="{FF2B5EF4-FFF2-40B4-BE49-F238E27FC236}">
                <a16:creationId xmlns:a16="http://schemas.microsoft.com/office/drawing/2014/main" id="{1842C1C4-283D-B932-3153-71E889E1807E}"/>
              </a:ext>
            </a:extLst>
          </p:cNvPr>
          <p:cNvSpPr>
            <a:spLocks noGrp="1"/>
          </p:cNvSpPr>
          <p:nvPr>
            <p:ph type="ctrTitle"/>
          </p:nvPr>
        </p:nvSpPr>
        <p:spPr>
          <a:xfrm>
            <a:off x="838200" y="2074606"/>
            <a:ext cx="10818472" cy="1324228"/>
          </a:xfrm>
        </p:spPr>
        <p:txBody>
          <a:bodyPr anchor="b"/>
          <a:lstStyle>
            <a:lvl1pPr algn="ctr">
              <a:defRPr sz="6000" b="1"/>
            </a:lvl1pPr>
          </a:lstStyle>
          <a:p>
            <a:r>
              <a:rPr lang="en-US" dirty="0"/>
              <a:t>Click to edit Master title style</a:t>
            </a:r>
          </a:p>
        </p:txBody>
      </p:sp>
      <p:sp>
        <p:nvSpPr>
          <p:cNvPr id="3" name="Subtitle 2">
            <a:extLst>
              <a:ext uri="{FF2B5EF4-FFF2-40B4-BE49-F238E27FC236}">
                <a16:creationId xmlns:a16="http://schemas.microsoft.com/office/drawing/2014/main" id="{47E293F0-92F5-A72C-6074-C56F7ABE6D3A}"/>
              </a:ext>
            </a:extLst>
          </p:cNvPr>
          <p:cNvSpPr>
            <a:spLocks noGrp="1"/>
          </p:cNvSpPr>
          <p:nvPr>
            <p:ph type="subTitle" idx="1"/>
          </p:nvPr>
        </p:nvSpPr>
        <p:spPr>
          <a:xfrm>
            <a:off x="838199" y="3664307"/>
            <a:ext cx="10818471" cy="607069"/>
          </a:xfrm>
        </p:spPr>
        <p:txBody>
          <a:bodyPr/>
          <a:lstStyle>
            <a:lvl1pPr marL="0" indent="0" algn="ctr">
              <a:buNone/>
              <a:defRPr sz="240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1" name="Picture 10" descr="Mid-Atlantic CMS QIN-QIO (Region 2) Logo (reversed)">
            <a:extLst>
              <a:ext uri="{FF2B5EF4-FFF2-40B4-BE49-F238E27FC236}">
                <a16:creationId xmlns:a16="http://schemas.microsoft.com/office/drawing/2014/main" id="{C998DD03-AE55-EEB6-F24C-F069D547AEAA}"/>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368491" y="145767"/>
            <a:ext cx="2478336" cy="918268"/>
          </a:xfrm>
          <a:prstGeom prst="rect">
            <a:avLst/>
          </a:prstGeom>
        </p:spPr>
      </p:pic>
    </p:spTree>
    <p:extLst>
      <p:ext uri="{BB962C8B-B14F-4D97-AF65-F5344CB8AC3E}">
        <p14:creationId xmlns:p14="http://schemas.microsoft.com/office/powerpoint/2010/main" val="3695965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CB6D3-218C-8325-BF86-AD118D311240}"/>
              </a:ext>
            </a:extLst>
          </p:cNvPr>
          <p:cNvSpPr>
            <a:spLocks noGrp="1"/>
          </p:cNvSpPr>
          <p:nvPr>
            <p:ph type="title"/>
          </p:nvPr>
        </p:nvSpPr>
        <p:spPr>
          <a:xfrm>
            <a:off x="839788" y="825910"/>
            <a:ext cx="3932237" cy="1231490"/>
          </a:xfrm>
        </p:spPr>
        <p:txBody>
          <a:bodyPr anchor="b"/>
          <a:lstStyle>
            <a:lvl1pPr>
              <a:defRPr sz="3200"/>
            </a:lvl1pPr>
          </a:lstStyle>
          <a:p>
            <a:r>
              <a:rPr lang="en-US"/>
              <a:t>Click to edit Master title style</a:t>
            </a:r>
          </a:p>
        </p:txBody>
      </p:sp>
      <p:sp>
        <p:nvSpPr>
          <p:cNvPr id="4" name="Text Placeholder 3">
            <a:extLst>
              <a:ext uri="{FF2B5EF4-FFF2-40B4-BE49-F238E27FC236}">
                <a16:creationId xmlns:a16="http://schemas.microsoft.com/office/drawing/2014/main" id="{3B326AF8-8ED8-D065-971F-2360373C50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a:extLst>
              <a:ext uri="{FF2B5EF4-FFF2-40B4-BE49-F238E27FC236}">
                <a16:creationId xmlns:a16="http://schemas.microsoft.com/office/drawing/2014/main" id="{D3775D8A-45E0-69C9-413E-816F38FDE234}"/>
              </a:ext>
            </a:extLst>
          </p:cNvPr>
          <p:cNvSpPr>
            <a:spLocks noGrp="1"/>
          </p:cNvSpPr>
          <p:nvPr>
            <p:ph idx="1"/>
          </p:nvPr>
        </p:nvSpPr>
        <p:spPr>
          <a:xfrm>
            <a:off x="5183188" y="1163782"/>
            <a:ext cx="6172200" cy="469726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B44187-7D0F-30B8-514F-BFC1EFC48A7F}"/>
              </a:ext>
            </a:extLst>
          </p:cNvPr>
          <p:cNvSpPr>
            <a:spLocks noGrp="1"/>
          </p:cNvSpPr>
          <p:nvPr>
            <p:ph type="dt" sz="half" idx="10"/>
          </p:nvPr>
        </p:nvSpPr>
        <p:spPr/>
        <p:txBody>
          <a:bodyPr/>
          <a:lstStyle/>
          <a:p>
            <a:fld id="{C08CA71B-CCB3-A147-9D69-E11B91CD6A17}" type="datetime1">
              <a:rPr lang="en-US" smtClean="0"/>
              <a:t>6/10/2026</a:t>
            </a:fld>
            <a:endParaRPr lang="en-US"/>
          </a:p>
        </p:txBody>
      </p:sp>
      <p:sp>
        <p:nvSpPr>
          <p:cNvPr id="6" name="Footer Placeholder 5">
            <a:extLst>
              <a:ext uri="{FF2B5EF4-FFF2-40B4-BE49-F238E27FC236}">
                <a16:creationId xmlns:a16="http://schemas.microsoft.com/office/drawing/2014/main" id="{4AB28E4E-EE89-FF72-65D0-5E2604828F63}"/>
              </a:ext>
            </a:extLst>
          </p:cNvPr>
          <p:cNvSpPr>
            <a:spLocks noGrp="1"/>
          </p:cNvSpPr>
          <p:nvPr>
            <p:ph type="ftr" sz="quarter" idx="11"/>
          </p:nvPr>
        </p:nvSpPr>
        <p:spPr/>
        <p:txBody>
          <a:bodyPr/>
          <a:lstStyle/>
          <a:p>
            <a:r>
              <a:rPr lang="en-US"/>
              <a:t>Mid-Atlantic CMS QIN-QIO (Region 2)</a:t>
            </a:r>
          </a:p>
        </p:txBody>
      </p:sp>
      <p:sp>
        <p:nvSpPr>
          <p:cNvPr id="7" name="Slide Number Placeholder 6">
            <a:extLst>
              <a:ext uri="{FF2B5EF4-FFF2-40B4-BE49-F238E27FC236}">
                <a16:creationId xmlns:a16="http://schemas.microsoft.com/office/drawing/2014/main" id="{A7A9B81E-1BEF-271C-B1FD-4D84CC8A75CF}"/>
              </a:ext>
            </a:extLst>
          </p:cNvPr>
          <p:cNvSpPr>
            <a:spLocks noGrp="1"/>
          </p:cNvSpPr>
          <p:nvPr>
            <p:ph type="sldNum" sz="quarter" idx="12"/>
          </p:nvPr>
        </p:nvSpPr>
        <p:spPr/>
        <p:txBody>
          <a:bodyPr/>
          <a:lstStyle/>
          <a:p>
            <a:fld id="{85116EE9-A166-4A24-AE56-6ED63628246E}" type="slidenum">
              <a:rPr lang="en-US" smtClean="0"/>
              <a:t>‹#›</a:t>
            </a:fld>
            <a:endParaRPr lang="en-US"/>
          </a:p>
        </p:txBody>
      </p:sp>
    </p:spTree>
    <p:extLst>
      <p:ext uri="{BB962C8B-B14F-4D97-AF65-F5344CB8AC3E}">
        <p14:creationId xmlns:p14="http://schemas.microsoft.com/office/powerpoint/2010/main" val="4017603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7BD81-C06C-C99A-E378-C457E0351159}"/>
              </a:ext>
            </a:extLst>
          </p:cNvPr>
          <p:cNvSpPr>
            <a:spLocks noGrp="1"/>
          </p:cNvSpPr>
          <p:nvPr>
            <p:ph type="title"/>
          </p:nvPr>
        </p:nvSpPr>
        <p:spPr>
          <a:xfrm>
            <a:off x="839788" y="875070"/>
            <a:ext cx="3932237" cy="1182329"/>
          </a:xfrm>
        </p:spPr>
        <p:txBody>
          <a:bodyPr anchor="b"/>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34803753-B574-46A4-D313-F2AB2AFAFD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Picture Placeholder 2">
            <a:extLst>
              <a:ext uri="{FF2B5EF4-FFF2-40B4-BE49-F238E27FC236}">
                <a16:creationId xmlns:a16="http://schemas.microsoft.com/office/drawing/2014/main" id="{668D8C29-6D00-AE21-E9F1-58E982DB34C0}"/>
              </a:ext>
            </a:extLst>
          </p:cNvPr>
          <p:cNvSpPr>
            <a:spLocks noGrp="1"/>
          </p:cNvSpPr>
          <p:nvPr>
            <p:ph type="pic" idx="1"/>
          </p:nvPr>
        </p:nvSpPr>
        <p:spPr>
          <a:xfrm>
            <a:off x="5183188" y="1151906"/>
            <a:ext cx="6172200" cy="47091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5" name="Date Placeholder 4">
            <a:extLst>
              <a:ext uri="{FF2B5EF4-FFF2-40B4-BE49-F238E27FC236}">
                <a16:creationId xmlns:a16="http://schemas.microsoft.com/office/drawing/2014/main" id="{9CB7F051-7E4F-8CC4-1223-94B2D1954621}"/>
              </a:ext>
            </a:extLst>
          </p:cNvPr>
          <p:cNvSpPr>
            <a:spLocks noGrp="1"/>
          </p:cNvSpPr>
          <p:nvPr>
            <p:ph type="dt" sz="half" idx="10"/>
          </p:nvPr>
        </p:nvSpPr>
        <p:spPr/>
        <p:txBody>
          <a:bodyPr/>
          <a:lstStyle/>
          <a:p>
            <a:fld id="{0D6A6F72-07AE-C248-9B53-8B9287B510E5}" type="datetime1">
              <a:rPr lang="en-US" smtClean="0"/>
              <a:t>6/10/2026</a:t>
            </a:fld>
            <a:endParaRPr lang="en-US"/>
          </a:p>
        </p:txBody>
      </p:sp>
      <p:sp>
        <p:nvSpPr>
          <p:cNvPr id="6" name="Footer Placeholder 5">
            <a:extLst>
              <a:ext uri="{FF2B5EF4-FFF2-40B4-BE49-F238E27FC236}">
                <a16:creationId xmlns:a16="http://schemas.microsoft.com/office/drawing/2014/main" id="{3FD3C02F-697E-DA54-264D-9C72B79C7B51}"/>
              </a:ext>
            </a:extLst>
          </p:cNvPr>
          <p:cNvSpPr>
            <a:spLocks noGrp="1"/>
          </p:cNvSpPr>
          <p:nvPr>
            <p:ph type="ftr" sz="quarter" idx="11"/>
          </p:nvPr>
        </p:nvSpPr>
        <p:spPr/>
        <p:txBody>
          <a:bodyPr/>
          <a:lstStyle/>
          <a:p>
            <a:r>
              <a:rPr lang="en-US"/>
              <a:t>Mid-Atlantic CMS QIN-QIO (Region 2)</a:t>
            </a:r>
          </a:p>
        </p:txBody>
      </p:sp>
      <p:sp>
        <p:nvSpPr>
          <p:cNvPr id="7" name="Slide Number Placeholder 6">
            <a:extLst>
              <a:ext uri="{FF2B5EF4-FFF2-40B4-BE49-F238E27FC236}">
                <a16:creationId xmlns:a16="http://schemas.microsoft.com/office/drawing/2014/main" id="{C706D98D-076D-45E3-8FBB-EACFB9045349}"/>
              </a:ext>
            </a:extLst>
          </p:cNvPr>
          <p:cNvSpPr>
            <a:spLocks noGrp="1"/>
          </p:cNvSpPr>
          <p:nvPr>
            <p:ph type="sldNum" sz="quarter" idx="12"/>
          </p:nvPr>
        </p:nvSpPr>
        <p:spPr/>
        <p:txBody>
          <a:bodyPr/>
          <a:lstStyle/>
          <a:p>
            <a:fld id="{85116EE9-A166-4A24-AE56-6ED63628246E}" type="slidenum">
              <a:rPr lang="en-US" smtClean="0"/>
              <a:t>‹#›</a:t>
            </a:fld>
            <a:endParaRPr lang="en-US"/>
          </a:p>
        </p:txBody>
      </p:sp>
    </p:spTree>
    <p:extLst>
      <p:ext uri="{BB962C8B-B14F-4D97-AF65-F5344CB8AC3E}">
        <p14:creationId xmlns:p14="http://schemas.microsoft.com/office/powerpoint/2010/main" val="835006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139542-CFCB-EB4B-1BE0-23A50F062EF6}"/>
              </a:ext>
            </a:extLst>
          </p:cNvPr>
          <p:cNvSpPr>
            <a:spLocks noGrp="1"/>
          </p:cNvSpPr>
          <p:nvPr>
            <p:ph type="title" orient="vert"/>
          </p:nvPr>
        </p:nvSpPr>
        <p:spPr>
          <a:xfrm>
            <a:off x="8724900" y="943897"/>
            <a:ext cx="2628900" cy="523306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54E9BB9-E841-53E0-049D-39C01237A167}"/>
              </a:ext>
            </a:extLst>
          </p:cNvPr>
          <p:cNvSpPr>
            <a:spLocks noGrp="1"/>
          </p:cNvSpPr>
          <p:nvPr>
            <p:ph type="body" orient="vert" idx="1"/>
          </p:nvPr>
        </p:nvSpPr>
        <p:spPr>
          <a:xfrm>
            <a:off x="838200" y="943897"/>
            <a:ext cx="7734300" cy="52330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677396-2D99-BD24-D951-2A5BBA65271E}"/>
              </a:ext>
            </a:extLst>
          </p:cNvPr>
          <p:cNvSpPr>
            <a:spLocks noGrp="1"/>
          </p:cNvSpPr>
          <p:nvPr>
            <p:ph type="dt" sz="half" idx="10"/>
          </p:nvPr>
        </p:nvSpPr>
        <p:spPr/>
        <p:txBody>
          <a:bodyPr/>
          <a:lstStyle/>
          <a:p>
            <a:fld id="{25016C84-4685-474A-AF33-6DDE77E14CBB}" type="datetime1">
              <a:rPr lang="en-US" smtClean="0"/>
              <a:t>6/10/2026</a:t>
            </a:fld>
            <a:endParaRPr lang="en-US"/>
          </a:p>
        </p:txBody>
      </p:sp>
      <p:sp>
        <p:nvSpPr>
          <p:cNvPr id="5" name="Footer Placeholder 4">
            <a:extLst>
              <a:ext uri="{FF2B5EF4-FFF2-40B4-BE49-F238E27FC236}">
                <a16:creationId xmlns:a16="http://schemas.microsoft.com/office/drawing/2014/main" id="{946830A7-C04D-95EF-F7C8-F5FD8E8BE839}"/>
              </a:ext>
            </a:extLst>
          </p:cNvPr>
          <p:cNvSpPr>
            <a:spLocks noGrp="1"/>
          </p:cNvSpPr>
          <p:nvPr>
            <p:ph type="ftr" sz="quarter" idx="11"/>
          </p:nvPr>
        </p:nvSpPr>
        <p:spPr/>
        <p:txBody>
          <a:bodyPr/>
          <a:lstStyle/>
          <a:p>
            <a:r>
              <a:rPr lang="en-US"/>
              <a:t>Mid-Atlantic CMS QIN-QIO (Region 2)</a:t>
            </a:r>
          </a:p>
        </p:txBody>
      </p:sp>
      <p:sp>
        <p:nvSpPr>
          <p:cNvPr id="6" name="Slide Number Placeholder 5">
            <a:extLst>
              <a:ext uri="{FF2B5EF4-FFF2-40B4-BE49-F238E27FC236}">
                <a16:creationId xmlns:a16="http://schemas.microsoft.com/office/drawing/2014/main" id="{57C7E3FD-EE4A-5EF5-2AEC-FD67DD7D814F}"/>
              </a:ext>
            </a:extLst>
          </p:cNvPr>
          <p:cNvSpPr>
            <a:spLocks noGrp="1"/>
          </p:cNvSpPr>
          <p:nvPr>
            <p:ph type="sldNum" sz="quarter" idx="12"/>
          </p:nvPr>
        </p:nvSpPr>
        <p:spPr/>
        <p:txBody>
          <a:bodyPr/>
          <a:lstStyle/>
          <a:p>
            <a:fld id="{85116EE9-A166-4A24-AE56-6ED63628246E}" type="slidenum">
              <a:rPr lang="en-US" smtClean="0"/>
              <a:t>‹#›</a:t>
            </a:fld>
            <a:endParaRPr lang="en-US"/>
          </a:p>
        </p:txBody>
      </p:sp>
    </p:spTree>
    <p:extLst>
      <p:ext uri="{BB962C8B-B14F-4D97-AF65-F5344CB8AC3E}">
        <p14:creationId xmlns:p14="http://schemas.microsoft.com/office/powerpoint/2010/main" val="8375515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EFCC2-8ED7-DFAB-DA25-05C8DFB8BC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40EAB1-F750-FE26-F56D-1136C91639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058CBC-C0D2-F196-679E-36802BF5C4BF}"/>
              </a:ext>
            </a:extLst>
          </p:cNvPr>
          <p:cNvSpPr>
            <a:spLocks noGrp="1"/>
          </p:cNvSpPr>
          <p:nvPr>
            <p:ph type="dt" sz="half" idx="10"/>
          </p:nvPr>
        </p:nvSpPr>
        <p:spPr/>
        <p:txBody>
          <a:bodyPr/>
          <a:lstStyle/>
          <a:p>
            <a:fld id="{A824858B-A941-7344-8132-225206BBC9DF}" type="datetime1">
              <a:rPr lang="en-US" smtClean="0"/>
              <a:t>6/10/2026</a:t>
            </a:fld>
            <a:endParaRPr lang="en-US"/>
          </a:p>
        </p:txBody>
      </p:sp>
      <p:sp>
        <p:nvSpPr>
          <p:cNvPr id="5" name="Footer Placeholder 4">
            <a:extLst>
              <a:ext uri="{FF2B5EF4-FFF2-40B4-BE49-F238E27FC236}">
                <a16:creationId xmlns:a16="http://schemas.microsoft.com/office/drawing/2014/main" id="{ADB4B854-0612-9C03-78B6-4C1542D65EAD}"/>
              </a:ext>
            </a:extLst>
          </p:cNvPr>
          <p:cNvSpPr>
            <a:spLocks noGrp="1"/>
          </p:cNvSpPr>
          <p:nvPr>
            <p:ph type="ftr" sz="quarter" idx="11"/>
          </p:nvPr>
        </p:nvSpPr>
        <p:spPr/>
        <p:txBody>
          <a:bodyPr/>
          <a:lstStyle/>
          <a:p>
            <a:r>
              <a:rPr lang="en-US"/>
              <a:t>Mid-Atlantic CMS QIN-QIO (Region 2)</a:t>
            </a:r>
          </a:p>
        </p:txBody>
      </p:sp>
      <p:sp>
        <p:nvSpPr>
          <p:cNvPr id="6" name="Slide Number Placeholder 5">
            <a:extLst>
              <a:ext uri="{FF2B5EF4-FFF2-40B4-BE49-F238E27FC236}">
                <a16:creationId xmlns:a16="http://schemas.microsoft.com/office/drawing/2014/main" id="{03560F73-D64B-AA4E-99F1-25E263AB2684}"/>
              </a:ext>
            </a:extLst>
          </p:cNvPr>
          <p:cNvSpPr>
            <a:spLocks noGrp="1"/>
          </p:cNvSpPr>
          <p:nvPr>
            <p:ph type="sldNum" sz="quarter" idx="12"/>
          </p:nvPr>
        </p:nvSpPr>
        <p:spPr/>
        <p:txBody>
          <a:bodyPr/>
          <a:lstStyle/>
          <a:p>
            <a:fld id="{85116EE9-A166-4A24-AE56-6ED63628246E}" type="slidenum">
              <a:rPr lang="en-US" smtClean="0"/>
              <a:t>‹#›</a:t>
            </a:fld>
            <a:endParaRPr lang="en-US"/>
          </a:p>
        </p:txBody>
      </p:sp>
    </p:spTree>
    <p:extLst>
      <p:ext uri="{BB962C8B-B14F-4D97-AF65-F5344CB8AC3E}">
        <p14:creationId xmlns:p14="http://schemas.microsoft.com/office/powerpoint/2010/main" val="854836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F4618-BC29-BB86-60DC-1CEF8DC4C4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2B075F-3D44-85BE-D49B-E32141BEED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039009-3088-243D-5916-00F35005E6D8}"/>
              </a:ext>
            </a:extLst>
          </p:cNvPr>
          <p:cNvSpPr>
            <a:spLocks noGrp="1"/>
          </p:cNvSpPr>
          <p:nvPr>
            <p:ph type="dt" sz="half" idx="10"/>
          </p:nvPr>
        </p:nvSpPr>
        <p:spPr/>
        <p:txBody>
          <a:bodyPr/>
          <a:lstStyle/>
          <a:p>
            <a:fld id="{F3D12D54-F58C-744E-AE69-1A60D469650A}" type="datetime1">
              <a:rPr lang="en-US" smtClean="0"/>
              <a:t>6/10/2026</a:t>
            </a:fld>
            <a:endParaRPr lang="en-US"/>
          </a:p>
        </p:txBody>
      </p:sp>
      <p:sp>
        <p:nvSpPr>
          <p:cNvPr id="5" name="Footer Placeholder 4">
            <a:extLst>
              <a:ext uri="{FF2B5EF4-FFF2-40B4-BE49-F238E27FC236}">
                <a16:creationId xmlns:a16="http://schemas.microsoft.com/office/drawing/2014/main" id="{276D2A2D-07C9-767C-3316-2B029BDD4C9C}"/>
              </a:ext>
            </a:extLst>
          </p:cNvPr>
          <p:cNvSpPr>
            <a:spLocks noGrp="1"/>
          </p:cNvSpPr>
          <p:nvPr>
            <p:ph type="ftr" sz="quarter" idx="11"/>
          </p:nvPr>
        </p:nvSpPr>
        <p:spPr/>
        <p:txBody>
          <a:bodyPr/>
          <a:lstStyle/>
          <a:p>
            <a:r>
              <a:rPr lang="en-US"/>
              <a:t>Mid-Atlantic CMS QIN-QIO (Region 2)</a:t>
            </a:r>
          </a:p>
        </p:txBody>
      </p:sp>
      <p:sp>
        <p:nvSpPr>
          <p:cNvPr id="6" name="Slide Number Placeholder 5">
            <a:extLst>
              <a:ext uri="{FF2B5EF4-FFF2-40B4-BE49-F238E27FC236}">
                <a16:creationId xmlns:a16="http://schemas.microsoft.com/office/drawing/2014/main" id="{A27A8CCC-B4E6-916F-562D-EEAF8000F70B}"/>
              </a:ext>
            </a:extLst>
          </p:cNvPr>
          <p:cNvSpPr>
            <a:spLocks noGrp="1"/>
          </p:cNvSpPr>
          <p:nvPr>
            <p:ph type="sldNum" sz="quarter" idx="12"/>
          </p:nvPr>
        </p:nvSpPr>
        <p:spPr/>
        <p:txBody>
          <a:bodyPr/>
          <a:lstStyle/>
          <a:p>
            <a:fld id="{85116EE9-A166-4A24-AE56-6ED63628246E}" type="slidenum">
              <a:rPr lang="en-US" smtClean="0"/>
              <a:t>‹#›</a:t>
            </a:fld>
            <a:endParaRPr lang="en-US"/>
          </a:p>
        </p:txBody>
      </p:sp>
    </p:spTree>
    <p:extLst>
      <p:ext uri="{BB962C8B-B14F-4D97-AF65-F5344CB8AC3E}">
        <p14:creationId xmlns:p14="http://schemas.microsoft.com/office/powerpoint/2010/main" val="395717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F4618-BC29-BB86-60DC-1CEF8DC4C455}"/>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C2B075F-3D44-85BE-D49B-E32141BEED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039009-3088-243D-5916-00F35005E6D8}"/>
              </a:ext>
            </a:extLst>
          </p:cNvPr>
          <p:cNvSpPr>
            <a:spLocks noGrp="1"/>
          </p:cNvSpPr>
          <p:nvPr>
            <p:ph type="dt" sz="half" idx="10"/>
          </p:nvPr>
        </p:nvSpPr>
        <p:spPr/>
        <p:txBody>
          <a:bodyPr/>
          <a:lstStyle>
            <a:lvl1pPr>
              <a:defRPr>
                <a:solidFill>
                  <a:schemeClr val="tx1"/>
                </a:solidFill>
              </a:defRPr>
            </a:lvl1pPr>
          </a:lstStyle>
          <a:p>
            <a:fld id="{6CD37D43-BEAC-4B46-8548-C9D27D402292}" type="datetime1">
              <a:rPr lang="en-US" smtClean="0"/>
              <a:t>6/10/2026</a:t>
            </a:fld>
            <a:endParaRPr lang="en-US"/>
          </a:p>
        </p:txBody>
      </p:sp>
      <p:sp>
        <p:nvSpPr>
          <p:cNvPr id="5" name="Footer Placeholder 4">
            <a:extLst>
              <a:ext uri="{FF2B5EF4-FFF2-40B4-BE49-F238E27FC236}">
                <a16:creationId xmlns:a16="http://schemas.microsoft.com/office/drawing/2014/main" id="{276D2A2D-07C9-767C-3316-2B029BDD4C9C}"/>
              </a:ext>
            </a:extLst>
          </p:cNvPr>
          <p:cNvSpPr>
            <a:spLocks noGrp="1"/>
          </p:cNvSpPr>
          <p:nvPr>
            <p:ph type="ftr" sz="quarter" idx="11"/>
          </p:nvPr>
        </p:nvSpPr>
        <p:spPr/>
        <p:txBody>
          <a:bodyPr/>
          <a:lstStyle>
            <a:lvl1pPr>
              <a:defRPr>
                <a:solidFill>
                  <a:schemeClr val="tx1"/>
                </a:solidFill>
              </a:defRPr>
            </a:lvl1pPr>
          </a:lstStyle>
          <a:p>
            <a:r>
              <a:rPr lang="en-US"/>
              <a:t>Mid-Atlantic CMS QIN-QIO (Region 2)</a:t>
            </a:r>
          </a:p>
        </p:txBody>
      </p:sp>
      <p:sp>
        <p:nvSpPr>
          <p:cNvPr id="6" name="Slide Number Placeholder 5">
            <a:extLst>
              <a:ext uri="{FF2B5EF4-FFF2-40B4-BE49-F238E27FC236}">
                <a16:creationId xmlns:a16="http://schemas.microsoft.com/office/drawing/2014/main" id="{A27A8CCC-B4E6-916F-562D-EEAF8000F70B}"/>
              </a:ext>
            </a:extLst>
          </p:cNvPr>
          <p:cNvSpPr>
            <a:spLocks noGrp="1"/>
          </p:cNvSpPr>
          <p:nvPr>
            <p:ph type="sldNum" sz="quarter" idx="12"/>
          </p:nvPr>
        </p:nvSpPr>
        <p:spPr/>
        <p:txBody>
          <a:bodyPr/>
          <a:lstStyle>
            <a:lvl1pPr>
              <a:defRPr>
                <a:solidFill>
                  <a:schemeClr val="tx1"/>
                </a:solidFill>
              </a:defRPr>
            </a:lvl1pPr>
          </a:lstStyle>
          <a:p>
            <a:fld id="{85116EE9-A166-4A24-AE56-6ED63628246E}" type="slidenum">
              <a:rPr lang="en-US" smtClean="0"/>
              <a:pPr/>
              <a:t>‹#›</a:t>
            </a:fld>
            <a:endParaRPr lang="en-US"/>
          </a:p>
        </p:txBody>
      </p:sp>
    </p:spTree>
    <p:extLst>
      <p:ext uri="{BB962C8B-B14F-4D97-AF65-F5344CB8AC3E}">
        <p14:creationId xmlns:p14="http://schemas.microsoft.com/office/powerpoint/2010/main" val="1162124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A black and blue background with a blue and black line&#10;&#10;AI-generated content may be incorrect.">
            <a:extLst>
              <a:ext uri="{FF2B5EF4-FFF2-40B4-BE49-F238E27FC236}">
                <a16:creationId xmlns:a16="http://schemas.microsoft.com/office/drawing/2014/main" id="{B6288B83-79C3-F660-48F3-9AF0384463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7149"/>
            <a:ext cx="12192000" cy="6865150"/>
          </a:xfrm>
          <a:prstGeom prst="rect">
            <a:avLst/>
          </a:prstGeom>
        </p:spPr>
      </p:pic>
      <p:sp>
        <p:nvSpPr>
          <p:cNvPr id="2" name="Title 1">
            <a:extLst>
              <a:ext uri="{FF2B5EF4-FFF2-40B4-BE49-F238E27FC236}">
                <a16:creationId xmlns:a16="http://schemas.microsoft.com/office/drawing/2014/main" id="{251A4727-5F01-D25B-CAF8-A86B23C88082}"/>
              </a:ext>
            </a:extLst>
          </p:cNvPr>
          <p:cNvSpPr>
            <a:spLocks noGrp="1"/>
          </p:cNvSpPr>
          <p:nvPr>
            <p:ph type="title"/>
          </p:nvPr>
        </p:nvSpPr>
        <p:spPr>
          <a:xfrm>
            <a:off x="831850" y="2348121"/>
            <a:ext cx="6031066" cy="1799112"/>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0BEFF718-160C-4BB7-D9AF-F064EB1CD4E6}"/>
              </a:ext>
            </a:extLst>
          </p:cNvPr>
          <p:cNvSpPr>
            <a:spLocks noGrp="1"/>
          </p:cNvSpPr>
          <p:nvPr>
            <p:ph type="body" idx="1"/>
          </p:nvPr>
        </p:nvSpPr>
        <p:spPr>
          <a:xfrm>
            <a:off x="831850" y="4365523"/>
            <a:ext cx="10515600" cy="1724128"/>
          </a:xfrm>
        </p:spPr>
        <p:txBody>
          <a:bodyPr/>
          <a:lstStyle>
            <a:lvl1pPr marL="0" indent="0">
              <a:buNone/>
              <a:defRPr sz="2400">
                <a:solidFill>
                  <a:srgbClr val="0076C0"/>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9ADF08-2F79-5547-A234-259E8C436A55}"/>
              </a:ext>
            </a:extLst>
          </p:cNvPr>
          <p:cNvSpPr>
            <a:spLocks noGrp="1"/>
          </p:cNvSpPr>
          <p:nvPr>
            <p:ph type="dt" sz="half" idx="10"/>
          </p:nvPr>
        </p:nvSpPr>
        <p:spPr/>
        <p:txBody>
          <a:bodyPr/>
          <a:lstStyle/>
          <a:p>
            <a:fld id="{B19DAA35-2433-C840-A244-1EC95DA2F86D}" type="datetime1">
              <a:rPr lang="en-US" smtClean="0"/>
              <a:t>6/10/2026</a:t>
            </a:fld>
            <a:endParaRPr lang="en-US"/>
          </a:p>
        </p:txBody>
      </p:sp>
      <p:sp>
        <p:nvSpPr>
          <p:cNvPr id="5" name="Footer Placeholder 4">
            <a:extLst>
              <a:ext uri="{FF2B5EF4-FFF2-40B4-BE49-F238E27FC236}">
                <a16:creationId xmlns:a16="http://schemas.microsoft.com/office/drawing/2014/main" id="{42747AF7-5466-8333-C890-211BA1BB44FD}"/>
              </a:ext>
            </a:extLst>
          </p:cNvPr>
          <p:cNvSpPr>
            <a:spLocks noGrp="1"/>
          </p:cNvSpPr>
          <p:nvPr>
            <p:ph type="ftr" sz="quarter" idx="11"/>
          </p:nvPr>
        </p:nvSpPr>
        <p:spPr/>
        <p:txBody>
          <a:bodyPr/>
          <a:lstStyle/>
          <a:p>
            <a:r>
              <a:rPr lang="en-US"/>
              <a:t>Mid-Atlantic CMS QIN-QIO (Region 2)</a:t>
            </a:r>
          </a:p>
        </p:txBody>
      </p:sp>
      <p:sp>
        <p:nvSpPr>
          <p:cNvPr id="6" name="Slide Number Placeholder 5">
            <a:extLst>
              <a:ext uri="{FF2B5EF4-FFF2-40B4-BE49-F238E27FC236}">
                <a16:creationId xmlns:a16="http://schemas.microsoft.com/office/drawing/2014/main" id="{100EE6D2-51A0-FC39-FE2C-8632D91DFA3E}"/>
              </a:ext>
            </a:extLst>
          </p:cNvPr>
          <p:cNvSpPr>
            <a:spLocks noGrp="1"/>
          </p:cNvSpPr>
          <p:nvPr>
            <p:ph type="sldNum" sz="quarter" idx="12"/>
          </p:nvPr>
        </p:nvSpPr>
        <p:spPr/>
        <p:txBody>
          <a:bodyPr/>
          <a:lstStyle/>
          <a:p>
            <a:fld id="{85116EE9-A166-4A24-AE56-6ED63628246E}" type="slidenum">
              <a:rPr lang="en-US" smtClean="0"/>
              <a:t>‹#›</a:t>
            </a:fld>
            <a:endParaRPr lang="en-US"/>
          </a:p>
        </p:txBody>
      </p:sp>
      <p:pic>
        <p:nvPicPr>
          <p:cNvPr id="7" name="Picture 6" descr="Mid-Atlantic CMS QIN-QIO (Region 2) Logo">
            <a:extLst>
              <a:ext uri="{FF2B5EF4-FFF2-40B4-BE49-F238E27FC236}">
                <a16:creationId xmlns:a16="http://schemas.microsoft.com/office/drawing/2014/main" id="{7D9A0A25-CA49-543C-3B42-EFD50349851D}"/>
              </a:ext>
              <a:ext uri="{C183D7F6-B498-43B3-948B-1728B52AA6E4}">
                <adec:decorative xmlns:adec="http://schemas.microsoft.com/office/drawing/2017/decorative" val="0"/>
              </a:ext>
            </a:extLst>
          </p:cNvPr>
          <p:cNvPicPr/>
          <p:nvPr userDrawn="1"/>
        </p:nvPicPr>
        <p:blipFill>
          <a:blip r:embed="rId3">
            <a:extLst>
              <a:ext uri="{28A0092B-C50C-407E-A947-70E740481C1C}">
                <a14:useLocalDpi xmlns:a14="http://schemas.microsoft.com/office/drawing/2010/main" val="0"/>
              </a:ext>
            </a:extLst>
          </a:blip>
          <a:srcRect/>
          <a:stretch/>
        </p:blipFill>
        <p:spPr>
          <a:xfrm>
            <a:off x="408769" y="180686"/>
            <a:ext cx="2376716" cy="880616"/>
          </a:xfrm>
          <a:prstGeom prst="rect">
            <a:avLst/>
          </a:prstGeom>
        </p:spPr>
      </p:pic>
    </p:spTree>
    <p:extLst>
      <p:ext uri="{BB962C8B-B14F-4D97-AF65-F5344CB8AC3E}">
        <p14:creationId xmlns:p14="http://schemas.microsoft.com/office/powerpoint/2010/main" val="22350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73E9F-FCAE-6D37-EDA1-170E7B9C7A3F}"/>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ADEEE222-CAA3-9337-6EBE-0F56931A3AF5}"/>
              </a:ext>
            </a:extLst>
          </p:cNvPr>
          <p:cNvSpPr>
            <a:spLocks noGrp="1"/>
          </p:cNvSpPr>
          <p:nvPr>
            <p:ph sz="half" idx="1"/>
          </p:nvPr>
        </p:nvSpPr>
        <p:spPr>
          <a:xfrm>
            <a:off x="838200" y="1413164"/>
            <a:ext cx="5181600" cy="476379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AF5C1BB4-69CF-10DB-9899-CFC7CAA44131}"/>
              </a:ext>
            </a:extLst>
          </p:cNvPr>
          <p:cNvSpPr>
            <a:spLocks noGrp="1"/>
          </p:cNvSpPr>
          <p:nvPr>
            <p:ph sz="half" idx="2"/>
          </p:nvPr>
        </p:nvSpPr>
        <p:spPr>
          <a:xfrm>
            <a:off x="6172200" y="1413164"/>
            <a:ext cx="5181600" cy="47637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F63EFF-3336-E62C-999D-C70BD1AC3B60}"/>
              </a:ext>
            </a:extLst>
          </p:cNvPr>
          <p:cNvSpPr>
            <a:spLocks noGrp="1"/>
          </p:cNvSpPr>
          <p:nvPr>
            <p:ph type="dt" sz="half" idx="10"/>
          </p:nvPr>
        </p:nvSpPr>
        <p:spPr/>
        <p:txBody>
          <a:bodyPr/>
          <a:lstStyle/>
          <a:p>
            <a:fld id="{6083706A-68FE-0842-9CED-0F1D2FB17CB6}" type="datetime1">
              <a:rPr lang="en-US" smtClean="0"/>
              <a:t>6/10/2026</a:t>
            </a:fld>
            <a:endParaRPr lang="en-US"/>
          </a:p>
        </p:txBody>
      </p:sp>
      <p:sp>
        <p:nvSpPr>
          <p:cNvPr id="6" name="Footer Placeholder 5">
            <a:extLst>
              <a:ext uri="{FF2B5EF4-FFF2-40B4-BE49-F238E27FC236}">
                <a16:creationId xmlns:a16="http://schemas.microsoft.com/office/drawing/2014/main" id="{CB1B2E6A-67EA-7848-FE03-79078D30D74B}"/>
              </a:ext>
            </a:extLst>
          </p:cNvPr>
          <p:cNvSpPr>
            <a:spLocks noGrp="1"/>
          </p:cNvSpPr>
          <p:nvPr>
            <p:ph type="ftr" sz="quarter" idx="11"/>
          </p:nvPr>
        </p:nvSpPr>
        <p:spPr/>
        <p:txBody>
          <a:bodyPr/>
          <a:lstStyle/>
          <a:p>
            <a:r>
              <a:rPr lang="en-US"/>
              <a:t>Mid-Atlantic CMS QIN-QIO (Region 2)</a:t>
            </a:r>
          </a:p>
        </p:txBody>
      </p:sp>
      <p:sp>
        <p:nvSpPr>
          <p:cNvPr id="7" name="Slide Number Placeholder 6">
            <a:extLst>
              <a:ext uri="{FF2B5EF4-FFF2-40B4-BE49-F238E27FC236}">
                <a16:creationId xmlns:a16="http://schemas.microsoft.com/office/drawing/2014/main" id="{D64CF690-D5BC-003D-AFB5-F8B437A085F8}"/>
              </a:ext>
            </a:extLst>
          </p:cNvPr>
          <p:cNvSpPr>
            <a:spLocks noGrp="1"/>
          </p:cNvSpPr>
          <p:nvPr>
            <p:ph type="sldNum" sz="quarter" idx="12"/>
          </p:nvPr>
        </p:nvSpPr>
        <p:spPr/>
        <p:txBody>
          <a:bodyPr/>
          <a:lstStyle/>
          <a:p>
            <a:fld id="{85116EE9-A166-4A24-AE56-6ED63628246E}" type="slidenum">
              <a:rPr lang="en-US" smtClean="0"/>
              <a:t>‹#›</a:t>
            </a:fld>
            <a:endParaRPr lang="en-US"/>
          </a:p>
        </p:txBody>
      </p:sp>
    </p:spTree>
    <p:extLst>
      <p:ext uri="{BB962C8B-B14F-4D97-AF65-F5344CB8AC3E}">
        <p14:creationId xmlns:p14="http://schemas.microsoft.com/office/powerpoint/2010/main" val="928619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B91D6-4B2B-BC3D-BB28-7B9F89D2F1F7}"/>
              </a:ext>
            </a:extLst>
          </p:cNvPr>
          <p:cNvSpPr>
            <a:spLocks noGrp="1"/>
          </p:cNvSpPr>
          <p:nvPr>
            <p:ph type="title"/>
          </p:nvPr>
        </p:nvSpPr>
        <p:spPr>
          <a:xfrm>
            <a:off x="839788" y="766360"/>
            <a:ext cx="10515600" cy="823911"/>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D601C1F-AA30-4167-A56B-DD1C6916E91E}"/>
              </a:ext>
            </a:extLst>
          </p:cNvPr>
          <p:cNvSpPr>
            <a:spLocks noGrp="1"/>
          </p:cNvSpPr>
          <p:nvPr>
            <p:ph type="body" idx="1"/>
          </p:nvPr>
        </p:nvSpPr>
        <p:spPr>
          <a:xfrm>
            <a:off x="839788" y="1876558"/>
            <a:ext cx="5157787" cy="557525"/>
          </a:xfrm>
        </p:spPr>
        <p:txBody>
          <a:bodyPr anchor="b"/>
          <a:lstStyle>
            <a:lvl1pPr marL="0" indent="0">
              <a:buNone/>
              <a:defRPr sz="2400" b="1">
                <a:solidFill>
                  <a:srgbClr val="0076C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C03527-40FE-91A7-CDE4-646853A9E029}"/>
              </a:ext>
            </a:extLst>
          </p:cNvPr>
          <p:cNvSpPr>
            <a:spLocks noGrp="1"/>
          </p:cNvSpPr>
          <p:nvPr>
            <p:ph sz="half" idx="2"/>
          </p:nvPr>
        </p:nvSpPr>
        <p:spPr>
          <a:xfrm>
            <a:off x="839788" y="2536723"/>
            <a:ext cx="5157787" cy="359094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413B85A-40D5-9143-8259-E0DF50C0E09C}"/>
              </a:ext>
            </a:extLst>
          </p:cNvPr>
          <p:cNvSpPr>
            <a:spLocks noGrp="1"/>
          </p:cNvSpPr>
          <p:nvPr>
            <p:ph type="body" sz="quarter" idx="3"/>
          </p:nvPr>
        </p:nvSpPr>
        <p:spPr>
          <a:xfrm>
            <a:off x="6172200" y="1876558"/>
            <a:ext cx="5183188" cy="557525"/>
          </a:xfrm>
        </p:spPr>
        <p:txBody>
          <a:bodyPr anchor="b"/>
          <a:lstStyle>
            <a:lvl1pPr marL="0" indent="0">
              <a:buNone/>
              <a:defRPr sz="2400" b="1">
                <a:solidFill>
                  <a:srgbClr val="0076C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83A1C5-F596-EFE1-8D93-959C5C0B3082}"/>
              </a:ext>
            </a:extLst>
          </p:cNvPr>
          <p:cNvSpPr>
            <a:spLocks noGrp="1"/>
          </p:cNvSpPr>
          <p:nvPr>
            <p:ph sz="quarter" idx="4"/>
          </p:nvPr>
        </p:nvSpPr>
        <p:spPr>
          <a:xfrm>
            <a:off x="6172200" y="2536723"/>
            <a:ext cx="5183188" cy="35909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8C0FF8-3043-B784-EC22-651059ED6F85}"/>
              </a:ext>
            </a:extLst>
          </p:cNvPr>
          <p:cNvSpPr>
            <a:spLocks noGrp="1"/>
          </p:cNvSpPr>
          <p:nvPr>
            <p:ph type="dt" sz="half" idx="10"/>
          </p:nvPr>
        </p:nvSpPr>
        <p:spPr/>
        <p:txBody>
          <a:bodyPr/>
          <a:lstStyle/>
          <a:p>
            <a:fld id="{1B8AAC63-6E22-EE42-A0DA-82BFFC6329CC}" type="datetime1">
              <a:rPr lang="en-US" smtClean="0"/>
              <a:t>6/10/2026</a:t>
            </a:fld>
            <a:endParaRPr lang="en-US"/>
          </a:p>
        </p:txBody>
      </p:sp>
      <p:sp>
        <p:nvSpPr>
          <p:cNvPr id="8" name="Footer Placeholder 7">
            <a:extLst>
              <a:ext uri="{FF2B5EF4-FFF2-40B4-BE49-F238E27FC236}">
                <a16:creationId xmlns:a16="http://schemas.microsoft.com/office/drawing/2014/main" id="{84F21B53-AED0-8F7F-087D-68A7FC3C04C0}"/>
              </a:ext>
            </a:extLst>
          </p:cNvPr>
          <p:cNvSpPr>
            <a:spLocks noGrp="1"/>
          </p:cNvSpPr>
          <p:nvPr>
            <p:ph type="ftr" sz="quarter" idx="11"/>
          </p:nvPr>
        </p:nvSpPr>
        <p:spPr/>
        <p:txBody>
          <a:bodyPr/>
          <a:lstStyle/>
          <a:p>
            <a:r>
              <a:rPr lang="en-US"/>
              <a:t>Mid-Atlantic CMS QIN-QIO (Region 2)</a:t>
            </a:r>
          </a:p>
        </p:txBody>
      </p:sp>
      <p:sp>
        <p:nvSpPr>
          <p:cNvPr id="9" name="Slide Number Placeholder 8">
            <a:extLst>
              <a:ext uri="{FF2B5EF4-FFF2-40B4-BE49-F238E27FC236}">
                <a16:creationId xmlns:a16="http://schemas.microsoft.com/office/drawing/2014/main" id="{72C7652F-328A-5686-D283-0E1983CC7316}"/>
              </a:ext>
            </a:extLst>
          </p:cNvPr>
          <p:cNvSpPr>
            <a:spLocks noGrp="1"/>
          </p:cNvSpPr>
          <p:nvPr>
            <p:ph type="sldNum" sz="quarter" idx="12"/>
          </p:nvPr>
        </p:nvSpPr>
        <p:spPr/>
        <p:txBody>
          <a:bodyPr/>
          <a:lstStyle/>
          <a:p>
            <a:fld id="{85116EE9-A166-4A24-AE56-6ED63628246E}" type="slidenum">
              <a:rPr lang="en-US" smtClean="0"/>
              <a:t>‹#›</a:t>
            </a:fld>
            <a:endParaRPr lang="en-US"/>
          </a:p>
        </p:txBody>
      </p:sp>
    </p:spTree>
    <p:extLst>
      <p:ext uri="{BB962C8B-B14F-4D97-AF65-F5344CB8AC3E}">
        <p14:creationId xmlns:p14="http://schemas.microsoft.com/office/powerpoint/2010/main" val="4003565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9ECF5-8D82-96D7-7D69-B650F08B35B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B1A098-927C-0609-F89B-8977A8DCDDA2}"/>
              </a:ext>
            </a:extLst>
          </p:cNvPr>
          <p:cNvSpPr>
            <a:spLocks noGrp="1"/>
          </p:cNvSpPr>
          <p:nvPr>
            <p:ph type="dt" sz="half" idx="10"/>
          </p:nvPr>
        </p:nvSpPr>
        <p:spPr/>
        <p:txBody>
          <a:bodyPr/>
          <a:lstStyle/>
          <a:p>
            <a:fld id="{4EEACFA1-BBFD-7D46-90B2-921955F684E4}" type="datetime1">
              <a:rPr lang="en-US" smtClean="0"/>
              <a:t>6/10/2026</a:t>
            </a:fld>
            <a:endParaRPr lang="en-US"/>
          </a:p>
        </p:txBody>
      </p:sp>
      <p:sp>
        <p:nvSpPr>
          <p:cNvPr id="4" name="Footer Placeholder 3">
            <a:extLst>
              <a:ext uri="{FF2B5EF4-FFF2-40B4-BE49-F238E27FC236}">
                <a16:creationId xmlns:a16="http://schemas.microsoft.com/office/drawing/2014/main" id="{0C6A20C6-88AA-4F87-EBA3-7949049217B2}"/>
              </a:ext>
            </a:extLst>
          </p:cNvPr>
          <p:cNvSpPr>
            <a:spLocks noGrp="1"/>
          </p:cNvSpPr>
          <p:nvPr>
            <p:ph type="ftr" sz="quarter" idx="11"/>
          </p:nvPr>
        </p:nvSpPr>
        <p:spPr/>
        <p:txBody>
          <a:bodyPr/>
          <a:lstStyle/>
          <a:p>
            <a:r>
              <a:rPr lang="en-US"/>
              <a:t>Mid-Atlantic CMS QIN-QIO (Region 2)</a:t>
            </a:r>
          </a:p>
        </p:txBody>
      </p:sp>
      <p:sp>
        <p:nvSpPr>
          <p:cNvPr id="5" name="Slide Number Placeholder 4">
            <a:extLst>
              <a:ext uri="{FF2B5EF4-FFF2-40B4-BE49-F238E27FC236}">
                <a16:creationId xmlns:a16="http://schemas.microsoft.com/office/drawing/2014/main" id="{3DAE2127-ED5F-0486-0AF7-A14E48B16249}"/>
              </a:ext>
            </a:extLst>
          </p:cNvPr>
          <p:cNvSpPr>
            <a:spLocks noGrp="1"/>
          </p:cNvSpPr>
          <p:nvPr>
            <p:ph type="sldNum" sz="quarter" idx="12"/>
          </p:nvPr>
        </p:nvSpPr>
        <p:spPr/>
        <p:txBody>
          <a:bodyPr/>
          <a:lstStyle/>
          <a:p>
            <a:fld id="{85116EE9-A166-4A24-AE56-6ED63628246E}" type="slidenum">
              <a:rPr lang="en-US" smtClean="0"/>
              <a:t>‹#›</a:t>
            </a:fld>
            <a:endParaRPr lang="en-US"/>
          </a:p>
        </p:txBody>
      </p:sp>
    </p:spTree>
    <p:extLst>
      <p:ext uri="{BB962C8B-B14F-4D97-AF65-F5344CB8AC3E}">
        <p14:creationId xmlns:p14="http://schemas.microsoft.com/office/powerpoint/2010/main" val="1586185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8DD596-A63C-DE41-F35B-08A7D1D1260C}"/>
              </a:ext>
            </a:extLst>
          </p:cNvPr>
          <p:cNvSpPr>
            <a:spLocks noGrp="1"/>
          </p:cNvSpPr>
          <p:nvPr>
            <p:ph type="dt" sz="half" idx="10"/>
          </p:nvPr>
        </p:nvSpPr>
        <p:spPr/>
        <p:txBody>
          <a:bodyPr/>
          <a:lstStyle/>
          <a:p>
            <a:fld id="{75458C54-D967-CE4F-8DA2-7D4A7920E08E}" type="datetime1">
              <a:rPr lang="en-US" smtClean="0"/>
              <a:t>6/10/2026</a:t>
            </a:fld>
            <a:endParaRPr lang="en-US"/>
          </a:p>
        </p:txBody>
      </p:sp>
      <p:sp>
        <p:nvSpPr>
          <p:cNvPr id="3" name="Footer Placeholder 2">
            <a:extLst>
              <a:ext uri="{FF2B5EF4-FFF2-40B4-BE49-F238E27FC236}">
                <a16:creationId xmlns:a16="http://schemas.microsoft.com/office/drawing/2014/main" id="{9AD54BE7-B593-C9CA-5774-BD0FF651CD5F}"/>
              </a:ext>
            </a:extLst>
          </p:cNvPr>
          <p:cNvSpPr>
            <a:spLocks noGrp="1"/>
          </p:cNvSpPr>
          <p:nvPr>
            <p:ph type="ftr" sz="quarter" idx="11"/>
          </p:nvPr>
        </p:nvSpPr>
        <p:spPr/>
        <p:txBody>
          <a:bodyPr/>
          <a:lstStyle/>
          <a:p>
            <a:r>
              <a:rPr lang="en-US"/>
              <a:t>Mid-Atlantic CMS QIN-QIO (Region 2)</a:t>
            </a:r>
          </a:p>
        </p:txBody>
      </p:sp>
      <p:sp>
        <p:nvSpPr>
          <p:cNvPr id="4" name="Slide Number Placeholder 3">
            <a:extLst>
              <a:ext uri="{FF2B5EF4-FFF2-40B4-BE49-F238E27FC236}">
                <a16:creationId xmlns:a16="http://schemas.microsoft.com/office/drawing/2014/main" id="{8641D770-42F6-A6CA-5CAD-D6FA1DF1F065}"/>
              </a:ext>
            </a:extLst>
          </p:cNvPr>
          <p:cNvSpPr>
            <a:spLocks noGrp="1"/>
          </p:cNvSpPr>
          <p:nvPr>
            <p:ph type="sldNum" sz="quarter" idx="12"/>
          </p:nvPr>
        </p:nvSpPr>
        <p:spPr/>
        <p:txBody>
          <a:bodyPr/>
          <a:lstStyle/>
          <a:p>
            <a:fld id="{85116EE9-A166-4A24-AE56-6ED63628246E}" type="slidenum">
              <a:rPr lang="en-US" smtClean="0"/>
              <a:t>‹#›</a:t>
            </a:fld>
            <a:endParaRPr lang="en-US"/>
          </a:p>
        </p:txBody>
      </p:sp>
    </p:spTree>
    <p:extLst>
      <p:ext uri="{BB962C8B-B14F-4D97-AF65-F5344CB8AC3E}">
        <p14:creationId xmlns:p14="http://schemas.microsoft.com/office/powerpoint/2010/main" val="3095313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Contact Us">
    <p:spTree>
      <p:nvGrpSpPr>
        <p:cNvPr id="1" name=""/>
        <p:cNvGrpSpPr/>
        <p:nvPr/>
      </p:nvGrpSpPr>
      <p:grpSpPr>
        <a:xfrm>
          <a:off x="0" y="0"/>
          <a:ext cx="0" cy="0"/>
          <a:chOff x="0" y="0"/>
          <a:chExt cx="0" cy="0"/>
        </a:xfrm>
      </p:grpSpPr>
      <p:pic>
        <p:nvPicPr>
          <p:cNvPr id="6" name="Picture 5" descr="A black and blue rectangle&#10;&#10;AI-generated content may be incorrect.">
            <a:extLst>
              <a:ext uri="{FF2B5EF4-FFF2-40B4-BE49-F238E27FC236}">
                <a16:creationId xmlns:a16="http://schemas.microsoft.com/office/drawing/2014/main" id="{DF39D179-DAEE-0773-2B0B-7F2305CEC18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576"/>
            <a:ext cx="12192000" cy="6865150"/>
          </a:xfrm>
          <a:prstGeom prst="rect">
            <a:avLst/>
          </a:prstGeom>
        </p:spPr>
      </p:pic>
    </p:spTree>
    <p:extLst>
      <p:ext uri="{BB962C8B-B14F-4D97-AF65-F5344CB8AC3E}">
        <p14:creationId xmlns:p14="http://schemas.microsoft.com/office/powerpoint/2010/main" val="1631531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BE022BA-CAB7-430C-962D-FCDA41C5E70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0"/>
            <a:ext cx="12192000" cy="6858000"/>
          </a:xfrm>
          <a:prstGeom prst="rect">
            <a:avLst/>
          </a:prstGeom>
          <a:gradFill>
            <a:gsLst>
              <a:gs pos="66000">
                <a:schemeClr val="bg1"/>
              </a:gs>
              <a:gs pos="80000">
                <a:srgbClr val="FFFFF7"/>
              </a:gs>
              <a:gs pos="99000">
                <a:srgbClr val="ECEAEC"/>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85000"/>
                  <a:lumOff val="15000"/>
                </a:schemeClr>
              </a:solidFill>
            </a:endParaRPr>
          </a:p>
        </p:txBody>
      </p:sp>
      <p:pic>
        <p:nvPicPr>
          <p:cNvPr id="9" name="Picture 8" descr="A black and blue background&#10;&#10;AI-generated content may be incorrect.">
            <a:extLst>
              <a:ext uri="{FF2B5EF4-FFF2-40B4-BE49-F238E27FC236}">
                <a16:creationId xmlns:a16="http://schemas.microsoft.com/office/drawing/2014/main" id="{320C8F9D-00DD-69C7-2AE0-2E6428ED71C5}"/>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6348" y="-7150"/>
            <a:ext cx="11360148" cy="6396745"/>
          </a:xfrm>
          <a:prstGeom prst="rect">
            <a:avLst/>
          </a:prstGeom>
        </p:spPr>
      </p:pic>
      <p:sp>
        <p:nvSpPr>
          <p:cNvPr id="2" name="Title Placeholder 1">
            <a:extLst>
              <a:ext uri="{FF2B5EF4-FFF2-40B4-BE49-F238E27FC236}">
                <a16:creationId xmlns:a16="http://schemas.microsoft.com/office/drawing/2014/main" id="{65B8B4BF-D34D-8103-365D-4A13B675FFFB}"/>
              </a:ext>
            </a:extLst>
          </p:cNvPr>
          <p:cNvSpPr>
            <a:spLocks noGrp="1"/>
          </p:cNvSpPr>
          <p:nvPr>
            <p:ph type="title"/>
          </p:nvPr>
        </p:nvSpPr>
        <p:spPr>
          <a:xfrm>
            <a:off x="838199" y="787911"/>
            <a:ext cx="7902039" cy="70365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738DEC3F-B7C2-F4A9-6325-E8C2E63DB6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84C25C2-3CE6-7892-ED76-6495830BA28B}"/>
              </a:ext>
            </a:extLst>
          </p:cNvPr>
          <p:cNvSpPr>
            <a:spLocks noGrp="1"/>
          </p:cNvSpPr>
          <p:nvPr>
            <p:ph type="dt" sz="half" idx="2"/>
          </p:nvPr>
        </p:nvSpPr>
        <p:spPr>
          <a:xfrm>
            <a:off x="838200" y="6356350"/>
            <a:ext cx="1690511" cy="365125"/>
          </a:xfrm>
          <a:prstGeom prst="rect">
            <a:avLst/>
          </a:prstGeom>
        </p:spPr>
        <p:txBody>
          <a:bodyPr vert="horz" lIns="91440" tIns="45720" rIns="91440" bIns="45720" rtlCol="0" anchor="ctr"/>
          <a:lstStyle>
            <a:lvl1pPr algn="l">
              <a:defRPr sz="1200">
                <a:solidFill>
                  <a:schemeClr val="tx2"/>
                </a:solidFill>
              </a:defRPr>
            </a:lvl1pPr>
          </a:lstStyle>
          <a:p>
            <a:fld id="{05BD2609-D814-DE41-9045-CDDDBF05AD6B}" type="datetime1">
              <a:rPr lang="en-US" smtClean="0"/>
              <a:t>6/10/2026</a:t>
            </a:fld>
            <a:endParaRPr lang="en-US" dirty="0"/>
          </a:p>
        </p:txBody>
      </p:sp>
      <p:sp>
        <p:nvSpPr>
          <p:cNvPr id="5" name="Footer Placeholder 4">
            <a:extLst>
              <a:ext uri="{FF2B5EF4-FFF2-40B4-BE49-F238E27FC236}">
                <a16:creationId xmlns:a16="http://schemas.microsoft.com/office/drawing/2014/main" id="{527D2D40-1EB4-396E-CA7C-A15C2E517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1"/>
                </a:solidFill>
              </a:defRPr>
            </a:lvl1pPr>
          </a:lstStyle>
          <a:p>
            <a:r>
              <a:rPr lang="en-US"/>
              <a:t>Mid-Atlantic CMS QIN-QIO (Region 2)</a:t>
            </a:r>
            <a:endParaRPr lang="en-US" dirty="0"/>
          </a:p>
        </p:txBody>
      </p:sp>
      <p:sp>
        <p:nvSpPr>
          <p:cNvPr id="6" name="Slide Number Placeholder 5">
            <a:extLst>
              <a:ext uri="{FF2B5EF4-FFF2-40B4-BE49-F238E27FC236}">
                <a16:creationId xmlns:a16="http://schemas.microsoft.com/office/drawing/2014/main" id="{D8FA216A-B037-7C73-3D89-F476EC57586B}"/>
              </a:ext>
            </a:extLst>
          </p:cNvPr>
          <p:cNvSpPr>
            <a:spLocks noGrp="1"/>
          </p:cNvSpPr>
          <p:nvPr>
            <p:ph type="sldNum" sz="quarter" idx="4"/>
          </p:nvPr>
        </p:nvSpPr>
        <p:spPr>
          <a:xfrm>
            <a:off x="9073444" y="6356350"/>
            <a:ext cx="2743200" cy="365125"/>
          </a:xfrm>
          <a:prstGeom prst="rect">
            <a:avLst/>
          </a:prstGeom>
        </p:spPr>
        <p:txBody>
          <a:bodyPr vert="horz" lIns="91440" tIns="45720" rIns="91440" bIns="45720" rtlCol="0" anchor="ctr"/>
          <a:lstStyle>
            <a:lvl1pPr algn="r">
              <a:defRPr sz="1200">
                <a:solidFill>
                  <a:schemeClr val="tx2"/>
                </a:solidFill>
              </a:defRPr>
            </a:lvl1pPr>
          </a:lstStyle>
          <a:p>
            <a:fld id="{85116EE9-A166-4A24-AE56-6ED63628246E}" type="slidenum">
              <a:rPr lang="en-US" smtClean="0"/>
              <a:pPr/>
              <a:t>‹#›</a:t>
            </a:fld>
            <a:endParaRPr lang="en-US" dirty="0"/>
          </a:p>
        </p:txBody>
      </p:sp>
      <p:pic>
        <p:nvPicPr>
          <p:cNvPr id="10" name="Picture 9" descr="Mid-Atlantic CMS QIN-QIO (Region 2) Logo">
            <a:extLst>
              <a:ext uri="{FF2B5EF4-FFF2-40B4-BE49-F238E27FC236}">
                <a16:creationId xmlns:a16="http://schemas.microsoft.com/office/drawing/2014/main" id="{F44C28C4-954D-4263-C116-38FC2A8D3898}"/>
              </a:ext>
              <a:ext uri="{C183D7F6-B498-43B3-948B-1728B52AA6E4}">
                <adec:decorative xmlns:adec="http://schemas.microsoft.com/office/drawing/2017/decorative" val="0"/>
              </a:ext>
            </a:extLst>
          </p:cNvPr>
          <p:cNvPicPr/>
          <p:nvPr userDrawn="1"/>
        </p:nvPicPr>
        <p:blipFill>
          <a:blip r:embed="rId16">
            <a:extLst>
              <a:ext uri="{28A0092B-C50C-407E-A947-70E740481C1C}">
                <a14:useLocalDpi xmlns:a14="http://schemas.microsoft.com/office/drawing/2010/main" val="0"/>
              </a:ext>
            </a:extLst>
          </a:blip>
          <a:srcRect/>
          <a:stretch/>
        </p:blipFill>
        <p:spPr>
          <a:xfrm>
            <a:off x="9578437" y="136525"/>
            <a:ext cx="2376716" cy="880616"/>
          </a:xfrm>
          <a:prstGeom prst="rect">
            <a:avLst/>
          </a:prstGeom>
        </p:spPr>
      </p:pic>
    </p:spTree>
    <p:extLst>
      <p:ext uri="{BB962C8B-B14F-4D97-AF65-F5344CB8AC3E}">
        <p14:creationId xmlns:p14="http://schemas.microsoft.com/office/powerpoint/2010/main" val="730613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3" r:id="rId3"/>
    <p:sldLayoutId id="2147483651" r:id="rId4"/>
    <p:sldLayoutId id="2147483652" r:id="rId5"/>
    <p:sldLayoutId id="2147483653" r:id="rId6"/>
    <p:sldLayoutId id="2147483654" r:id="rId7"/>
    <p:sldLayoutId id="2147483655" r:id="rId8"/>
    <p:sldLayoutId id="2147483664" r:id="rId9"/>
    <p:sldLayoutId id="2147483656" r:id="rId10"/>
    <p:sldLayoutId id="2147483657" r:id="rId11"/>
    <p:sldLayoutId id="2147483659" r:id="rId12"/>
    <p:sldLayoutId id="2147483658" r:id="rId13"/>
  </p:sldLayoutIdLst>
  <p:hf hdr="0"/>
  <p:txStyles>
    <p:title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80A1B6"/>
        </a:buClr>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Clr>
          <a:srgbClr val="80A1B6"/>
        </a:buClr>
        <a:buFont typeface="Arial" panose="020B0604020202020204" pitchFamily="34" charset="0"/>
        <a:buChar char="•"/>
        <a:defRPr sz="2400" kern="1200">
          <a:solidFill>
            <a:schemeClr val="bg2">
              <a:lumMod val="25000"/>
            </a:schemeClr>
          </a:solidFill>
          <a:latin typeface="+mn-lt"/>
          <a:ea typeface="+mn-ea"/>
          <a:cs typeface="+mn-cs"/>
        </a:defRPr>
      </a:lvl2pPr>
      <a:lvl3pPr marL="1143000" indent="-228600" algn="l" defTabSz="914400" rtl="0" eaLnBrk="1" latinLnBrk="0" hangingPunct="1">
        <a:lnSpc>
          <a:spcPct val="90000"/>
        </a:lnSpc>
        <a:spcBef>
          <a:spcPts val="500"/>
        </a:spcBef>
        <a:buClr>
          <a:srgbClr val="80A1B6"/>
        </a:buClr>
        <a:buFont typeface="Arial" panose="020B0604020202020204" pitchFamily="34" charset="0"/>
        <a:buChar char="•"/>
        <a:defRPr sz="2000" kern="1200">
          <a:solidFill>
            <a:schemeClr val="bg2">
              <a:lumMod val="25000"/>
            </a:schemeClr>
          </a:solidFill>
          <a:latin typeface="+mn-lt"/>
          <a:ea typeface="+mn-ea"/>
          <a:cs typeface="+mn-cs"/>
        </a:defRPr>
      </a:lvl3pPr>
      <a:lvl4pPr marL="1600200" indent="-228600" algn="l" defTabSz="914400" rtl="0" eaLnBrk="1" latinLnBrk="0" hangingPunct="1">
        <a:lnSpc>
          <a:spcPct val="90000"/>
        </a:lnSpc>
        <a:spcBef>
          <a:spcPts val="500"/>
        </a:spcBef>
        <a:buClr>
          <a:srgbClr val="80A1B6"/>
        </a:buClr>
        <a:buFont typeface="Arial" panose="020B0604020202020204" pitchFamily="34" charset="0"/>
        <a:buChar char="•"/>
        <a:defRPr sz="1800" kern="1200">
          <a:solidFill>
            <a:schemeClr val="bg2">
              <a:lumMod val="25000"/>
            </a:schemeClr>
          </a:solidFill>
          <a:latin typeface="+mn-lt"/>
          <a:ea typeface="+mn-ea"/>
          <a:cs typeface="+mn-cs"/>
        </a:defRPr>
      </a:lvl4pPr>
      <a:lvl5pPr marL="2057400" indent="-228600" algn="l" defTabSz="914400" rtl="0" eaLnBrk="1" latinLnBrk="0" hangingPunct="1">
        <a:lnSpc>
          <a:spcPct val="90000"/>
        </a:lnSpc>
        <a:spcBef>
          <a:spcPts val="500"/>
        </a:spcBef>
        <a:buClr>
          <a:srgbClr val="80A1B6"/>
        </a:buClr>
        <a:buFont typeface="Arial" panose="020B0604020202020204" pitchFamily="34" charset="0"/>
        <a:buChar char="•"/>
        <a:defRPr sz="18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emilms.fema.gov/is_0870a/groups/126.htm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training.fema.gov/is/flupan/references/02_course%20forms%20and%20templates/02_hot%20wash%20form-508.pdf"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hyperlink" Target="https://www.atsdr.cdc.gov/" TargetMode="External"/><Relationship Id="rId3" Type="http://schemas.openxmlformats.org/officeDocument/2006/relationships/hyperlink" Target="https://www.cms.gov/medicare/cms-requirements-guidance/emergency-preparedness" TargetMode="External"/><Relationship Id="rId7" Type="http://schemas.openxmlformats.org/officeDocument/2006/relationships/hyperlink" Target="https://www.cdc.gov/disasters"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s://asprtracie.hhs.gov/technical-resources" TargetMode="External"/><Relationship Id="rId5" Type="http://schemas.openxmlformats.org/officeDocument/2006/relationships/hyperlink" Target="https://asprtracie.hhs.gov/exchange/pages/drills-and-exercises.aspx" TargetMode="External"/><Relationship Id="rId4" Type="http://schemas.openxmlformats.org/officeDocument/2006/relationships/hyperlink" Target="https://training.fema.gov/"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vfrf.org/wvre/map/?scaleid=6&amp;gslid=&amp;index=CUM_INDEX&amp;type=pct" TargetMode="External"/><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1F8DFAA-17C4-E36C-91F8-6DFA9FAE5994}"/>
              </a:ext>
            </a:extLst>
          </p:cNvPr>
          <p:cNvSpPr>
            <a:spLocks noGrp="1"/>
          </p:cNvSpPr>
          <p:nvPr>
            <p:ph type="ctrTitle"/>
          </p:nvPr>
        </p:nvSpPr>
        <p:spPr/>
        <p:txBody>
          <a:bodyPr>
            <a:normAutofit fontScale="90000"/>
          </a:bodyPr>
          <a:lstStyle/>
          <a:p>
            <a:r>
              <a:rPr sz="5400" dirty="0"/>
              <a:t>Hospital Drills and After-Action Reports</a:t>
            </a:r>
          </a:p>
        </p:txBody>
      </p:sp>
      <p:sp>
        <p:nvSpPr>
          <p:cNvPr id="3" name="Subtitle 2"/>
          <p:cNvSpPr>
            <a:spLocks noGrp="1"/>
          </p:cNvSpPr>
          <p:nvPr>
            <p:ph type="subTitle" idx="1"/>
          </p:nvPr>
        </p:nvSpPr>
        <p:spPr>
          <a:xfrm>
            <a:off x="660905" y="3664391"/>
            <a:ext cx="11108600" cy="1260694"/>
          </a:xfrm>
        </p:spPr>
        <p:txBody>
          <a:bodyPr vert="horz" lIns="91440" tIns="45720" rIns="91440" bIns="45720" rtlCol="0" anchor="t">
            <a:normAutofit/>
          </a:bodyPr>
          <a:lstStyle/>
          <a:p>
            <a:r>
              <a:rPr sz="1600" dirty="0"/>
              <a:t>Presented By: Shane Durkee, MBA, NREMT</a:t>
            </a:r>
            <a:endParaRPr dirty="0"/>
          </a:p>
          <a:p>
            <a:r>
              <a:rPr sz="1600" dirty="0"/>
              <a:t>sdurkee@ipro.org</a:t>
            </a:r>
          </a:p>
          <a:p>
            <a:r>
              <a:rPr lang="en-US" sz="1600"/>
              <a:t>June 18</a:t>
            </a:r>
            <a:r>
              <a:rPr sz="1600" dirty="0"/>
              <a:t>, 202</a:t>
            </a:r>
            <a:r>
              <a:rPr lang="en-US" sz="1600" dirty="0"/>
              <a:t>6</a:t>
            </a:r>
            <a:endParaRPr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F7DD4-956E-444E-731B-CCF0801E7C4B}"/>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96665C16-41DE-37E9-1949-094FB433B259}"/>
              </a:ext>
            </a:extLst>
          </p:cNvPr>
          <p:cNvSpPr txBox="1">
            <a:spLocks noGrp="1"/>
          </p:cNvSpPr>
          <p:nvPr>
            <p:ph type="title" idx="4294967295"/>
          </p:nvPr>
        </p:nvSpPr>
        <p:spPr>
          <a:xfrm>
            <a:off x="443620" y="692590"/>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What a Hospital Drill is Not</a:t>
            </a:r>
          </a:p>
        </p:txBody>
      </p:sp>
      <p:sp>
        <p:nvSpPr>
          <p:cNvPr id="10" name="Subtitle 2">
            <a:extLst>
              <a:ext uri="{FF2B5EF4-FFF2-40B4-BE49-F238E27FC236}">
                <a16:creationId xmlns:a16="http://schemas.microsoft.com/office/drawing/2014/main" id="{46940DC8-A2D0-55E7-A06A-C58D2DC4371D}"/>
              </a:ext>
            </a:extLst>
          </p:cNvPr>
          <p:cNvSpPr txBox="1">
            <a:spLocks/>
          </p:cNvSpPr>
          <p:nvPr/>
        </p:nvSpPr>
        <p:spPr>
          <a:xfrm>
            <a:off x="443620" y="1926042"/>
            <a:ext cx="11158729" cy="24286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80A1B6"/>
              </a:buClr>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Clr>
                <a:srgbClr val="80A1B6"/>
              </a:buClr>
              <a:buFont typeface="Arial" panose="020B0604020202020204" pitchFamily="34" charset="0"/>
              <a:buChar char="•"/>
              <a:defRPr sz="2400" kern="1200">
                <a:solidFill>
                  <a:schemeClr val="bg2">
                    <a:lumMod val="25000"/>
                  </a:schemeClr>
                </a:solidFill>
                <a:latin typeface="+mn-lt"/>
                <a:ea typeface="+mn-ea"/>
                <a:cs typeface="+mn-cs"/>
              </a:defRPr>
            </a:lvl2pPr>
            <a:lvl3pPr marL="1143000" indent="-228600" algn="l" defTabSz="914400" rtl="0" eaLnBrk="1" latinLnBrk="0" hangingPunct="1">
              <a:lnSpc>
                <a:spcPct val="90000"/>
              </a:lnSpc>
              <a:spcBef>
                <a:spcPts val="500"/>
              </a:spcBef>
              <a:buClr>
                <a:srgbClr val="80A1B6"/>
              </a:buClr>
              <a:buFont typeface="Arial" panose="020B0604020202020204" pitchFamily="34" charset="0"/>
              <a:buChar char="•"/>
              <a:defRPr sz="2000" kern="1200">
                <a:solidFill>
                  <a:schemeClr val="bg2">
                    <a:lumMod val="25000"/>
                  </a:schemeClr>
                </a:solidFill>
                <a:latin typeface="+mn-lt"/>
                <a:ea typeface="+mn-ea"/>
                <a:cs typeface="+mn-cs"/>
              </a:defRPr>
            </a:lvl3pPr>
            <a:lvl4pPr marL="1600200" indent="-228600" algn="l" defTabSz="914400" rtl="0" eaLnBrk="1" latinLnBrk="0" hangingPunct="1">
              <a:lnSpc>
                <a:spcPct val="90000"/>
              </a:lnSpc>
              <a:spcBef>
                <a:spcPts val="500"/>
              </a:spcBef>
              <a:buClr>
                <a:srgbClr val="80A1B6"/>
              </a:buClr>
              <a:buFont typeface="Arial" panose="020B0604020202020204" pitchFamily="34" charset="0"/>
              <a:buChar char="•"/>
              <a:defRPr sz="1800" kern="1200">
                <a:solidFill>
                  <a:schemeClr val="bg2">
                    <a:lumMod val="25000"/>
                  </a:schemeClr>
                </a:solidFill>
                <a:latin typeface="+mn-lt"/>
                <a:ea typeface="+mn-ea"/>
                <a:cs typeface="+mn-cs"/>
              </a:defRPr>
            </a:lvl4pPr>
            <a:lvl5pPr marL="2057400" indent="-228600" algn="l" defTabSz="914400" rtl="0" eaLnBrk="1" latinLnBrk="0" hangingPunct="1">
              <a:lnSpc>
                <a:spcPct val="90000"/>
              </a:lnSpc>
              <a:spcBef>
                <a:spcPts val="500"/>
              </a:spcBef>
              <a:buClr>
                <a:srgbClr val="80A1B6"/>
              </a:buClr>
              <a:buFont typeface="Arial" panose="020B0604020202020204" pitchFamily="34" charset="0"/>
              <a:buChar char="•"/>
              <a:defRPr sz="18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chemeClr val="tx1"/>
              </a:buClr>
            </a:pPr>
            <a:r>
              <a:rPr dirty="0"/>
              <a:t>It is not a discussion-only session</a:t>
            </a:r>
            <a:r>
              <a:rPr lang="en-US" dirty="0"/>
              <a:t>.</a:t>
            </a:r>
            <a:endParaRPr dirty="0"/>
          </a:p>
          <a:p>
            <a:pPr>
              <a:buClr>
                <a:schemeClr val="tx1"/>
              </a:buClr>
            </a:pPr>
            <a:r>
              <a:rPr dirty="0"/>
              <a:t>It is not just reviewing the emergency plan in a classroom</a:t>
            </a:r>
            <a:r>
              <a:rPr lang="en-US" dirty="0"/>
              <a:t>.</a:t>
            </a:r>
            <a:endParaRPr dirty="0"/>
          </a:p>
          <a:p>
            <a:pPr>
              <a:buClr>
                <a:schemeClr val="tx1"/>
              </a:buClr>
            </a:pPr>
            <a:r>
              <a:rPr dirty="0"/>
              <a:t>It is not writing the plan from scratch</a:t>
            </a:r>
            <a:r>
              <a:rPr lang="en-US" dirty="0"/>
              <a:t>.</a:t>
            </a:r>
            <a:endParaRPr dirty="0"/>
          </a:p>
          <a:p>
            <a:pPr>
              <a:buClr>
                <a:schemeClr val="tx1"/>
              </a:buClr>
            </a:pPr>
            <a:r>
              <a:rPr dirty="0"/>
              <a:t>A drill is meant to validate whether the plan, staff, equipment, and coordination actually work under simulated conditions</a:t>
            </a:r>
            <a:r>
              <a:rPr lang="en-US" dirty="0"/>
              <a:t>.</a:t>
            </a:r>
            <a:endParaRPr dirty="0"/>
          </a:p>
        </p:txBody>
      </p:sp>
      <p:sp>
        <p:nvSpPr>
          <p:cNvPr id="4" name="Date Placeholder 3">
            <a:extLst>
              <a:ext uri="{FF2B5EF4-FFF2-40B4-BE49-F238E27FC236}">
                <a16:creationId xmlns:a16="http://schemas.microsoft.com/office/drawing/2014/main" id="{32ECF548-9F7D-DC41-DA97-631B63536F2C}"/>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D4CD4E81-4DB2-11F1-C106-D78C69FFCBCE}"/>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25A34512-1D96-87DA-28BD-DFC810604F2E}"/>
              </a:ext>
            </a:extLst>
          </p:cNvPr>
          <p:cNvSpPr>
            <a:spLocks noGrp="1"/>
          </p:cNvSpPr>
          <p:nvPr>
            <p:ph type="sldNum" sz="quarter" idx="12"/>
          </p:nvPr>
        </p:nvSpPr>
        <p:spPr/>
        <p:txBody>
          <a:bodyPr/>
          <a:lstStyle/>
          <a:p>
            <a:fld id="{85116EE9-A166-4A24-AE56-6ED63628246E}" type="slidenum">
              <a:rPr lang="en-US" smtClean="0"/>
              <a:t>10</a:t>
            </a:fld>
            <a:endParaRPr lang="en-US" dirty="0"/>
          </a:p>
        </p:txBody>
      </p:sp>
    </p:spTree>
    <p:extLst>
      <p:ext uri="{BB962C8B-B14F-4D97-AF65-F5344CB8AC3E}">
        <p14:creationId xmlns:p14="http://schemas.microsoft.com/office/powerpoint/2010/main" val="2058390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37F8B-EA9F-CEC1-AF50-0AB732648CB0}"/>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66509D81-5D9E-6D13-FF6A-27B2D8D4CB66}"/>
              </a:ext>
            </a:extLst>
          </p:cNvPr>
          <p:cNvSpPr txBox="1">
            <a:spLocks noGrp="1"/>
          </p:cNvSpPr>
          <p:nvPr>
            <p:ph type="title" idx="4294967295"/>
          </p:nvPr>
        </p:nvSpPr>
        <p:spPr>
          <a:xfrm>
            <a:off x="315570" y="571730"/>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Why Conduct a Hospital Drill?</a:t>
            </a:r>
          </a:p>
        </p:txBody>
      </p:sp>
      <p:sp>
        <p:nvSpPr>
          <p:cNvPr id="10" name="Text Placeholder 2">
            <a:extLst>
              <a:ext uri="{FF2B5EF4-FFF2-40B4-BE49-F238E27FC236}">
                <a16:creationId xmlns:a16="http://schemas.microsoft.com/office/drawing/2014/main" id="{2E51079D-C761-6DFE-E587-3F2C6BF879C3}"/>
              </a:ext>
            </a:extLst>
          </p:cNvPr>
          <p:cNvSpPr txBox="1">
            <a:spLocks/>
          </p:cNvSpPr>
          <p:nvPr/>
        </p:nvSpPr>
        <p:spPr>
          <a:xfrm>
            <a:off x="467006" y="1986301"/>
            <a:ext cx="10515600" cy="412730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dirty="0"/>
              <a:t>Hospitals use drills to test patient safety, continuity of operations, incident command, communications, evacuation, and surge processes</a:t>
            </a:r>
            <a:r>
              <a:rPr lang="en-US" dirty="0"/>
              <a:t>.</a:t>
            </a:r>
            <a:endParaRPr dirty="0"/>
          </a:p>
          <a:p>
            <a:r>
              <a:rPr lang="en-US" dirty="0"/>
              <a:t>The Centers for Medicare and Medicaid Services</a:t>
            </a:r>
            <a:r>
              <a:rPr dirty="0"/>
              <a:t> expects hospitals to test emergency preparedness capabilities through exercises, including community-based/full-scale or facility-based functional exercises</a:t>
            </a:r>
            <a:r>
              <a:rPr lang="en-US" dirty="0"/>
              <a:t>.</a:t>
            </a:r>
            <a:endParaRPr dirty="0"/>
          </a:p>
          <a:p>
            <a:r>
              <a:rPr dirty="0"/>
              <a:t>Drills also identify gaps before a real event affects patients, staff, or infrastructure</a:t>
            </a:r>
            <a:r>
              <a:rPr lang="en-US" dirty="0"/>
              <a:t>.</a:t>
            </a:r>
            <a:endParaRPr dirty="0"/>
          </a:p>
        </p:txBody>
      </p:sp>
      <p:sp>
        <p:nvSpPr>
          <p:cNvPr id="4" name="Date Placeholder 3">
            <a:extLst>
              <a:ext uri="{FF2B5EF4-FFF2-40B4-BE49-F238E27FC236}">
                <a16:creationId xmlns:a16="http://schemas.microsoft.com/office/drawing/2014/main" id="{9365E0DE-7167-14B2-309A-FBB5485DAD6B}"/>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F32C2F5A-7D8A-BDFE-228C-324AB8062E23}"/>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79D8465D-B302-B5F7-CEB9-D5991F43296C}"/>
              </a:ext>
            </a:extLst>
          </p:cNvPr>
          <p:cNvSpPr>
            <a:spLocks noGrp="1"/>
          </p:cNvSpPr>
          <p:nvPr>
            <p:ph type="sldNum" sz="quarter" idx="12"/>
          </p:nvPr>
        </p:nvSpPr>
        <p:spPr/>
        <p:txBody>
          <a:bodyPr/>
          <a:lstStyle/>
          <a:p>
            <a:fld id="{85116EE9-A166-4A24-AE56-6ED63628246E}" type="slidenum">
              <a:rPr lang="en-US" smtClean="0"/>
              <a:t>11</a:t>
            </a:fld>
            <a:endParaRPr lang="en-US" dirty="0"/>
          </a:p>
        </p:txBody>
      </p:sp>
    </p:spTree>
    <p:extLst>
      <p:ext uri="{BB962C8B-B14F-4D97-AF65-F5344CB8AC3E}">
        <p14:creationId xmlns:p14="http://schemas.microsoft.com/office/powerpoint/2010/main" val="3738395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E02E0-C5FD-C567-C691-F1ADF27A3881}"/>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91C5B6A5-8D87-B8CC-CEAD-5449CDF3591E}"/>
              </a:ext>
            </a:extLst>
          </p:cNvPr>
          <p:cNvSpPr txBox="1">
            <a:spLocks noGrp="1"/>
          </p:cNvSpPr>
          <p:nvPr>
            <p:ph type="title" idx="4294967295"/>
          </p:nvPr>
        </p:nvSpPr>
        <p:spPr>
          <a:xfrm>
            <a:off x="505694" y="715077"/>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How Long Should a Drill Last?</a:t>
            </a:r>
          </a:p>
        </p:txBody>
      </p:sp>
      <p:sp>
        <p:nvSpPr>
          <p:cNvPr id="10" name="Text Placeholder 2">
            <a:extLst>
              <a:ext uri="{FF2B5EF4-FFF2-40B4-BE49-F238E27FC236}">
                <a16:creationId xmlns:a16="http://schemas.microsoft.com/office/drawing/2014/main" id="{149DEDED-61CB-F6F9-C25E-6FB1EAE936DA}"/>
              </a:ext>
            </a:extLst>
          </p:cNvPr>
          <p:cNvSpPr txBox="1">
            <a:spLocks/>
          </p:cNvSpPr>
          <p:nvPr/>
        </p:nvSpPr>
        <p:spPr>
          <a:xfrm>
            <a:off x="254671" y="1903356"/>
            <a:ext cx="10515600" cy="412730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dirty="0"/>
              <a:t>Most hospital drills run </a:t>
            </a:r>
            <a:r>
              <a:rPr lang="en-US" dirty="0"/>
              <a:t>one</a:t>
            </a:r>
            <a:r>
              <a:rPr dirty="0"/>
              <a:t> to </a:t>
            </a:r>
            <a:r>
              <a:rPr lang="en-US" dirty="0"/>
              <a:t>four</a:t>
            </a:r>
            <a:r>
              <a:rPr dirty="0"/>
              <a:t> hours depending on scope</a:t>
            </a:r>
            <a:r>
              <a:rPr lang="en-US" dirty="0"/>
              <a:t>.</a:t>
            </a:r>
            <a:endParaRPr dirty="0"/>
          </a:p>
          <a:p>
            <a:r>
              <a:rPr dirty="0"/>
              <a:t>A focused drill may test one function such as evacuation, decontamination, or generator failure</a:t>
            </a:r>
            <a:r>
              <a:rPr lang="en-US" dirty="0"/>
              <a:t>.</a:t>
            </a:r>
            <a:endParaRPr dirty="0"/>
          </a:p>
          <a:p>
            <a:r>
              <a:rPr dirty="0"/>
              <a:t>A larger operational drill may move through several phases: notification, response, sustained operations, and recovery</a:t>
            </a:r>
            <a:r>
              <a:rPr lang="en-US" dirty="0"/>
              <a:t>.</a:t>
            </a:r>
            <a:endParaRPr dirty="0"/>
          </a:p>
          <a:p>
            <a:r>
              <a:rPr dirty="0"/>
              <a:t>Keep the drill long enough to test decision-making, not just initial notifications</a:t>
            </a:r>
            <a:r>
              <a:rPr lang="en-US" dirty="0"/>
              <a:t>.</a:t>
            </a:r>
            <a:endParaRPr dirty="0"/>
          </a:p>
        </p:txBody>
      </p:sp>
      <p:sp>
        <p:nvSpPr>
          <p:cNvPr id="4" name="Date Placeholder 3">
            <a:extLst>
              <a:ext uri="{FF2B5EF4-FFF2-40B4-BE49-F238E27FC236}">
                <a16:creationId xmlns:a16="http://schemas.microsoft.com/office/drawing/2014/main" id="{D1B5F12A-7743-3679-CB39-7ABF428E6B62}"/>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62A00990-DFD0-C80C-888D-6F82607C8D84}"/>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3467CF65-E3CA-E627-F38E-E00C179538CA}"/>
              </a:ext>
            </a:extLst>
          </p:cNvPr>
          <p:cNvSpPr>
            <a:spLocks noGrp="1"/>
          </p:cNvSpPr>
          <p:nvPr>
            <p:ph type="sldNum" sz="quarter" idx="12"/>
          </p:nvPr>
        </p:nvSpPr>
        <p:spPr/>
        <p:txBody>
          <a:bodyPr/>
          <a:lstStyle/>
          <a:p>
            <a:fld id="{85116EE9-A166-4A24-AE56-6ED63628246E}" type="slidenum">
              <a:rPr lang="en-US" smtClean="0"/>
              <a:t>12</a:t>
            </a:fld>
            <a:endParaRPr lang="en-US" dirty="0"/>
          </a:p>
        </p:txBody>
      </p:sp>
    </p:spTree>
    <p:extLst>
      <p:ext uri="{BB962C8B-B14F-4D97-AF65-F5344CB8AC3E}">
        <p14:creationId xmlns:p14="http://schemas.microsoft.com/office/powerpoint/2010/main" val="1808211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F8ACF-A8DE-FB8A-F779-23E200CAF8FF}"/>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6D3605A6-0496-BCFC-1365-8A1C353036B7}"/>
              </a:ext>
            </a:extLst>
          </p:cNvPr>
          <p:cNvSpPr txBox="1">
            <a:spLocks noGrp="1"/>
          </p:cNvSpPr>
          <p:nvPr>
            <p:ph type="title" idx="4294967295"/>
          </p:nvPr>
        </p:nvSpPr>
        <p:spPr>
          <a:xfrm>
            <a:off x="351484" y="871376"/>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Who Participates in a Hospital Drill?</a:t>
            </a:r>
          </a:p>
        </p:txBody>
      </p:sp>
      <p:sp>
        <p:nvSpPr>
          <p:cNvPr id="10" name="TextBox 9">
            <a:extLst>
              <a:ext uri="{FF2B5EF4-FFF2-40B4-BE49-F238E27FC236}">
                <a16:creationId xmlns:a16="http://schemas.microsoft.com/office/drawing/2014/main" id="{F0F47B5F-B370-534E-EEFB-5822447EEEB6}"/>
              </a:ext>
            </a:extLst>
          </p:cNvPr>
          <p:cNvSpPr txBox="1"/>
          <p:nvPr/>
        </p:nvSpPr>
        <p:spPr>
          <a:xfrm>
            <a:off x="605484" y="2307993"/>
            <a:ext cx="10367316" cy="3539430"/>
          </a:xfrm>
          <a:prstGeom prst="rect">
            <a:avLst/>
          </a:prstGeom>
          <a:noFill/>
        </p:spPr>
        <p:txBody>
          <a:bodyPr wrap="square">
            <a:spAutoFit/>
          </a:bodyPr>
          <a:lstStyle/>
          <a:p>
            <a:pPr marL="285750" indent="-285750">
              <a:buClr>
                <a:srgbClr val="000000"/>
              </a:buClr>
              <a:buFont typeface="Arial" panose="020B0604020202020204" pitchFamily="34" charset="0"/>
              <a:buChar char="•"/>
            </a:pPr>
            <a:r>
              <a:rPr sz="2800" dirty="0"/>
              <a:t>Players – staff who perform their actual roles during the drill</a:t>
            </a:r>
            <a:r>
              <a:rPr lang="en-US" sz="2800" dirty="0"/>
              <a:t>.</a:t>
            </a:r>
            <a:endParaRPr sz="2800" dirty="0"/>
          </a:p>
          <a:p>
            <a:pPr marL="285750" indent="-285750">
              <a:buFont typeface="Arial" panose="020B0604020202020204" pitchFamily="34" charset="0"/>
              <a:buChar char="•"/>
            </a:pPr>
            <a:r>
              <a:rPr sz="2800" dirty="0"/>
              <a:t>Controllers – staff who manage the scenario timeline and provide injects</a:t>
            </a:r>
            <a:r>
              <a:rPr lang="en-US" sz="2800" dirty="0"/>
              <a:t>.</a:t>
            </a:r>
            <a:endParaRPr sz="2800" dirty="0"/>
          </a:p>
          <a:p>
            <a:pPr marL="285750" indent="-285750">
              <a:buFont typeface="Arial" panose="020B0604020202020204" pitchFamily="34" charset="0"/>
              <a:buChar char="•"/>
            </a:pPr>
            <a:r>
              <a:rPr sz="2800" dirty="0"/>
              <a:t>Evaluators – observers who document what happened, what worked, and what failed</a:t>
            </a:r>
            <a:r>
              <a:rPr lang="en-US" sz="2800" dirty="0"/>
              <a:t>.</a:t>
            </a:r>
            <a:endParaRPr sz="2800" dirty="0"/>
          </a:p>
          <a:p>
            <a:pPr marL="285750" indent="-285750">
              <a:buFont typeface="Arial" panose="020B0604020202020204" pitchFamily="34" charset="0"/>
              <a:buChar char="•"/>
            </a:pPr>
            <a:r>
              <a:rPr sz="2800" dirty="0"/>
              <a:t>Safety Officer – monitors exercise safety and stops unsafe actions</a:t>
            </a:r>
            <a:r>
              <a:rPr lang="en-US" sz="2800" dirty="0"/>
              <a:t>.</a:t>
            </a:r>
            <a:endParaRPr sz="2800" dirty="0"/>
          </a:p>
          <a:p>
            <a:pPr marL="285750" indent="-285750">
              <a:buFont typeface="Arial" panose="020B0604020202020204" pitchFamily="34" charset="0"/>
              <a:buChar char="•"/>
            </a:pPr>
            <a:r>
              <a:rPr sz="2800" dirty="0"/>
              <a:t>Leadership – approves scope, participates when appropriate, and supports improvement actions</a:t>
            </a:r>
            <a:r>
              <a:rPr lang="en-US" sz="2800" dirty="0"/>
              <a:t>.</a:t>
            </a:r>
            <a:endParaRPr sz="2800" dirty="0"/>
          </a:p>
        </p:txBody>
      </p:sp>
      <p:sp>
        <p:nvSpPr>
          <p:cNvPr id="4" name="Date Placeholder 3">
            <a:extLst>
              <a:ext uri="{FF2B5EF4-FFF2-40B4-BE49-F238E27FC236}">
                <a16:creationId xmlns:a16="http://schemas.microsoft.com/office/drawing/2014/main" id="{12EACD4C-65EB-E217-CF9F-D2741AB03F8A}"/>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27A0EADD-BE87-ED75-50FA-E700C550D37E}"/>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1274FAB5-7BB0-BE54-0FC6-78558FDB63EF}"/>
              </a:ext>
            </a:extLst>
          </p:cNvPr>
          <p:cNvSpPr>
            <a:spLocks noGrp="1"/>
          </p:cNvSpPr>
          <p:nvPr>
            <p:ph type="sldNum" sz="quarter" idx="12"/>
          </p:nvPr>
        </p:nvSpPr>
        <p:spPr/>
        <p:txBody>
          <a:bodyPr/>
          <a:lstStyle/>
          <a:p>
            <a:fld id="{85116EE9-A166-4A24-AE56-6ED63628246E}" type="slidenum">
              <a:rPr lang="en-US" smtClean="0"/>
              <a:t>13</a:t>
            </a:fld>
            <a:endParaRPr lang="en-US" dirty="0"/>
          </a:p>
        </p:txBody>
      </p:sp>
    </p:spTree>
    <p:extLst>
      <p:ext uri="{BB962C8B-B14F-4D97-AF65-F5344CB8AC3E}">
        <p14:creationId xmlns:p14="http://schemas.microsoft.com/office/powerpoint/2010/main" val="2446041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99BAB-AF35-AAF9-6E07-EDB356115F08}"/>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A0A53C23-B6E3-EC9B-79B9-8FD727B3C53F}"/>
              </a:ext>
            </a:extLst>
          </p:cNvPr>
          <p:cNvSpPr txBox="1">
            <a:spLocks noGrp="1"/>
          </p:cNvSpPr>
          <p:nvPr>
            <p:ph type="title" idx="4294967295"/>
          </p:nvPr>
        </p:nvSpPr>
        <p:spPr>
          <a:xfrm>
            <a:off x="431456" y="723527"/>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Key Roles During the Drill</a:t>
            </a:r>
          </a:p>
        </p:txBody>
      </p:sp>
      <p:sp>
        <p:nvSpPr>
          <p:cNvPr id="10" name="Text Placeholder 2">
            <a:extLst>
              <a:ext uri="{FF2B5EF4-FFF2-40B4-BE49-F238E27FC236}">
                <a16:creationId xmlns:a16="http://schemas.microsoft.com/office/drawing/2014/main" id="{9C3EB484-B2C8-BD87-AC0A-7EA6C81326AF}"/>
              </a:ext>
            </a:extLst>
          </p:cNvPr>
          <p:cNvSpPr txBox="1">
            <a:spLocks/>
          </p:cNvSpPr>
          <p:nvPr/>
        </p:nvSpPr>
        <p:spPr>
          <a:xfrm>
            <a:off x="431456" y="1968368"/>
            <a:ext cx="10515600" cy="412730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dirty="0"/>
              <a:t>Hospital Incident Commander: leads the response and sets priorities</a:t>
            </a:r>
            <a:r>
              <a:rPr lang="en-US" dirty="0"/>
              <a:t>.</a:t>
            </a:r>
            <a:endParaRPr dirty="0"/>
          </a:p>
          <a:p>
            <a:r>
              <a:rPr dirty="0"/>
              <a:t>Operations: clinical care, triage, security, patient movement, evacuation, or shelter-in-place</a:t>
            </a:r>
            <a:r>
              <a:rPr lang="en-US" dirty="0"/>
              <a:t>.</a:t>
            </a:r>
            <a:endParaRPr dirty="0"/>
          </a:p>
          <a:p>
            <a:r>
              <a:rPr dirty="0"/>
              <a:t>Planning: situation status, documentation, projected needs, and event tracking</a:t>
            </a:r>
            <a:r>
              <a:rPr lang="en-US" dirty="0"/>
              <a:t>.</a:t>
            </a:r>
            <a:endParaRPr dirty="0"/>
          </a:p>
          <a:p>
            <a:r>
              <a:rPr dirty="0"/>
              <a:t>Logistics: staffing, supplies, </a:t>
            </a:r>
            <a:r>
              <a:rPr lang="en-US" dirty="0"/>
              <a:t>protective personal equipment</a:t>
            </a:r>
            <a:r>
              <a:rPr dirty="0"/>
              <a:t>, fuel, food, communications, beds, and utilities</a:t>
            </a:r>
            <a:r>
              <a:rPr lang="en-US" dirty="0"/>
              <a:t>.</a:t>
            </a:r>
            <a:endParaRPr dirty="0"/>
          </a:p>
          <a:p>
            <a:r>
              <a:rPr dirty="0"/>
              <a:t>Finance/Admin: labor tracking, contracts, and cost documentation</a:t>
            </a:r>
            <a:r>
              <a:rPr lang="en-US" dirty="0"/>
              <a:t>.</a:t>
            </a:r>
            <a:endParaRPr dirty="0"/>
          </a:p>
        </p:txBody>
      </p:sp>
      <p:sp>
        <p:nvSpPr>
          <p:cNvPr id="4" name="Date Placeholder 3">
            <a:extLst>
              <a:ext uri="{FF2B5EF4-FFF2-40B4-BE49-F238E27FC236}">
                <a16:creationId xmlns:a16="http://schemas.microsoft.com/office/drawing/2014/main" id="{ACB3842E-CA57-4205-923B-5679E8F32137}"/>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D3D81479-EBED-96EF-206C-E9CA225ACC9F}"/>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68D045DA-3D02-5421-2943-5CC0ECEE0AB5}"/>
              </a:ext>
            </a:extLst>
          </p:cNvPr>
          <p:cNvSpPr>
            <a:spLocks noGrp="1"/>
          </p:cNvSpPr>
          <p:nvPr>
            <p:ph type="sldNum" sz="quarter" idx="12"/>
          </p:nvPr>
        </p:nvSpPr>
        <p:spPr/>
        <p:txBody>
          <a:bodyPr/>
          <a:lstStyle/>
          <a:p>
            <a:fld id="{85116EE9-A166-4A24-AE56-6ED63628246E}" type="slidenum">
              <a:rPr lang="en-US" smtClean="0"/>
              <a:t>14</a:t>
            </a:fld>
            <a:endParaRPr lang="en-US" dirty="0"/>
          </a:p>
        </p:txBody>
      </p:sp>
    </p:spTree>
    <p:extLst>
      <p:ext uri="{BB962C8B-B14F-4D97-AF65-F5344CB8AC3E}">
        <p14:creationId xmlns:p14="http://schemas.microsoft.com/office/powerpoint/2010/main" val="3006752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8BA30-9016-7C8D-5512-A3B954D5A071}"/>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9B215BE1-F350-CA73-F580-ACDB010FA219}"/>
              </a:ext>
            </a:extLst>
          </p:cNvPr>
          <p:cNvSpPr txBox="1">
            <a:spLocks noGrp="1"/>
          </p:cNvSpPr>
          <p:nvPr>
            <p:ph type="title" idx="4294967295"/>
          </p:nvPr>
        </p:nvSpPr>
        <p:spPr>
          <a:xfrm>
            <a:off x="252197" y="685643"/>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Drill Planning Team</a:t>
            </a:r>
          </a:p>
        </p:txBody>
      </p:sp>
      <p:sp>
        <p:nvSpPr>
          <p:cNvPr id="10" name="Text Placeholder 2">
            <a:extLst>
              <a:ext uri="{FF2B5EF4-FFF2-40B4-BE49-F238E27FC236}">
                <a16:creationId xmlns:a16="http://schemas.microsoft.com/office/drawing/2014/main" id="{8BEC384B-26CC-A63F-50B2-7387ED498E0C}"/>
              </a:ext>
            </a:extLst>
          </p:cNvPr>
          <p:cNvSpPr txBox="1">
            <a:spLocks/>
          </p:cNvSpPr>
          <p:nvPr/>
        </p:nvSpPr>
        <p:spPr>
          <a:xfrm>
            <a:off x="453145" y="1809846"/>
            <a:ext cx="10472030" cy="2625504"/>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dirty="0"/>
              <a:t>Emergency preparedness coordinator</a:t>
            </a:r>
            <a:r>
              <a:rPr lang="en-US" dirty="0"/>
              <a:t>.</a:t>
            </a:r>
            <a:endParaRPr dirty="0"/>
          </a:p>
          <a:p>
            <a:r>
              <a:rPr dirty="0"/>
              <a:t>Clinical leadership from </a:t>
            </a:r>
            <a:r>
              <a:rPr lang="en-US" dirty="0"/>
              <a:t>emergency department</a:t>
            </a:r>
            <a:r>
              <a:rPr dirty="0"/>
              <a:t>, nursing, surgery, lab, pharmacy, and respiratory</a:t>
            </a:r>
            <a:r>
              <a:rPr lang="en-US" dirty="0"/>
              <a:t>.</a:t>
            </a:r>
            <a:endParaRPr dirty="0"/>
          </a:p>
          <a:p>
            <a:r>
              <a:rPr dirty="0"/>
              <a:t>Facilities, security, </a:t>
            </a:r>
            <a:r>
              <a:rPr lang="en-US" dirty="0"/>
              <a:t>information technology</a:t>
            </a:r>
            <a:r>
              <a:rPr dirty="0"/>
              <a:t>, and communications</a:t>
            </a:r>
            <a:r>
              <a:rPr lang="en-US" dirty="0"/>
              <a:t>.</a:t>
            </a:r>
            <a:endParaRPr dirty="0"/>
          </a:p>
          <a:p>
            <a:r>
              <a:rPr dirty="0"/>
              <a:t>E</a:t>
            </a:r>
            <a:r>
              <a:rPr lang="en-US" dirty="0"/>
              <a:t>mergency medical services</a:t>
            </a:r>
            <a:r>
              <a:rPr dirty="0"/>
              <a:t>, emergency management, public health, and healthcare coalition partners when applicable</a:t>
            </a:r>
            <a:r>
              <a:rPr lang="en-US" dirty="0"/>
              <a:t>.</a:t>
            </a:r>
            <a:endParaRPr dirty="0"/>
          </a:p>
          <a:p>
            <a:r>
              <a:rPr dirty="0"/>
              <a:t>Choose people who can validate real workflows and identify operational issues</a:t>
            </a:r>
            <a:r>
              <a:rPr lang="en-US" dirty="0"/>
              <a:t>.</a:t>
            </a:r>
            <a:endParaRPr dirty="0"/>
          </a:p>
        </p:txBody>
      </p:sp>
      <p:sp>
        <p:nvSpPr>
          <p:cNvPr id="4" name="Date Placeholder 3">
            <a:extLst>
              <a:ext uri="{FF2B5EF4-FFF2-40B4-BE49-F238E27FC236}">
                <a16:creationId xmlns:a16="http://schemas.microsoft.com/office/drawing/2014/main" id="{65B29895-AAEE-3CCC-97E6-D01176CB8C1B}"/>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99DF5B8C-8832-5875-F27D-BED909773B96}"/>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471A5962-E31E-2ED7-F747-FFA825CD7370}"/>
              </a:ext>
            </a:extLst>
          </p:cNvPr>
          <p:cNvSpPr>
            <a:spLocks noGrp="1"/>
          </p:cNvSpPr>
          <p:nvPr>
            <p:ph type="sldNum" sz="quarter" idx="12"/>
          </p:nvPr>
        </p:nvSpPr>
        <p:spPr/>
        <p:txBody>
          <a:bodyPr/>
          <a:lstStyle/>
          <a:p>
            <a:fld id="{85116EE9-A166-4A24-AE56-6ED63628246E}" type="slidenum">
              <a:rPr lang="en-US" smtClean="0"/>
              <a:t>15</a:t>
            </a:fld>
            <a:endParaRPr lang="en-US" dirty="0"/>
          </a:p>
        </p:txBody>
      </p:sp>
    </p:spTree>
    <p:extLst>
      <p:ext uri="{BB962C8B-B14F-4D97-AF65-F5344CB8AC3E}">
        <p14:creationId xmlns:p14="http://schemas.microsoft.com/office/powerpoint/2010/main" val="4065034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5548C-C144-A031-4911-4F36B60B5D5B}"/>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1850F3CB-7D0A-A8B1-EFED-9C5BD4011CE0}"/>
              </a:ext>
            </a:extLst>
          </p:cNvPr>
          <p:cNvSpPr txBox="1">
            <a:spLocks noGrp="1"/>
          </p:cNvSpPr>
          <p:nvPr>
            <p:ph type="title" idx="4294967295"/>
          </p:nvPr>
        </p:nvSpPr>
        <p:spPr>
          <a:xfrm>
            <a:off x="421740" y="635104"/>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Step 1: Get Leadership Buy-In</a:t>
            </a:r>
          </a:p>
        </p:txBody>
      </p:sp>
      <p:sp>
        <p:nvSpPr>
          <p:cNvPr id="10" name="TextBox 9">
            <a:extLst>
              <a:ext uri="{FF2B5EF4-FFF2-40B4-BE49-F238E27FC236}">
                <a16:creationId xmlns:a16="http://schemas.microsoft.com/office/drawing/2014/main" id="{9BF0346F-7208-9EBA-D765-1903074E9288}"/>
              </a:ext>
            </a:extLst>
          </p:cNvPr>
          <p:cNvSpPr txBox="1"/>
          <p:nvPr/>
        </p:nvSpPr>
        <p:spPr>
          <a:xfrm>
            <a:off x="282102" y="1741251"/>
            <a:ext cx="11271723" cy="2677656"/>
          </a:xfrm>
          <a:prstGeom prst="rect">
            <a:avLst/>
          </a:prstGeom>
          <a:noFill/>
        </p:spPr>
        <p:txBody>
          <a:bodyPr wrap="square">
            <a:spAutoFit/>
          </a:bodyPr>
          <a:lstStyle/>
          <a:p>
            <a:pPr marL="285750" indent="-285750">
              <a:buFont typeface="Arial" panose="020B0604020202020204" pitchFamily="34" charset="0"/>
              <a:buChar char="•"/>
            </a:pPr>
            <a:r>
              <a:rPr lang="en-US" sz="2800" dirty="0"/>
              <a:t>Define why the hospital is conducting the drill and what must be tested.</a:t>
            </a:r>
          </a:p>
          <a:p>
            <a:pPr marL="285750" indent="-285750">
              <a:buFont typeface="Arial" panose="020B0604020202020204" pitchFamily="34" charset="0"/>
              <a:buChar char="•"/>
            </a:pPr>
            <a:r>
              <a:rPr sz="2800" dirty="0"/>
              <a:t>Tie the drill to C</a:t>
            </a:r>
            <a:r>
              <a:rPr lang="en-US" sz="2800" dirty="0"/>
              <a:t>enters for Medicare and Medicaid Services</a:t>
            </a:r>
            <a:r>
              <a:rPr sz="2800" dirty="0"/>
              <a:t> compliance, </a:t>
            </a:r>
            <a:r>
              <a:rPr lang="en-US" sz="2800" dirty="0"/>
              <a:t>hazard vulnerability analysis</a:t>
            </a:r>
            <a:r>
              <a:rPr sz="2800" dirty="0"/>
              <a:t> priorities, and recent regional incidents</a:t>
            </a:r>
            <a:r>
              <a:rPr lang="en-US" sz="2800" dirty="0"/>
              <a:t>.</a:t>
            </a:r>
            <a:endParaRPr sz="2800" dirty="0"/>
          </a:p>
          <a:p>
            <a:pPr marL="285750" indent="-285750">
              <a:buFont typeface="Arial" panose="020B0604020202020204" pitchFamily="34" charset="0"/>
              <a:buChar char="•"/>
            </a:pPr>
            <a:r>
              <a:rPr sz="2800" dirty="0"/>
              <a:t>Identify whether the drill is discussion-based, functional, or full-scale; for this deck, the focus is an operational hospital drill</a:t>
            </a:r>
            <a:r>
              <a:rPr lang="en-US" sz="2800" dirty="0"/>
              <a:t>.</a:t>
            </a:r>
            <a:endParaRPr sz="2800" dirty="0"/>
          </a:p>
          <a:p>
            <a:pPr marL="285750" indent="-285750">
              <a:buFont typeface="Arial" panose="020B0604020202020204" pitchFamily="34" charset="0"/>
              <a:buChar char="•"/>
            </a:pPr>
            <a:r>
              <a:rPr sz="2800" dirty="0"/>
              <a:t>Assign an executive sponsor who can support follow-up corrective actions</a:t>
            </a:r>
            <a:r>
              <a:rPr lang="en-US" sz="2800" dirty="0"/>
              <a:t>.</a:t>
            </a:r>
            <a:endParaRPr sz="2800" dirty="0"/>
          </a:p>
        </p:txBody>
      </p:sp>
      <p:sp>
        <p:nvSpPr>
          <p:cNvPr id="4" name="Date Placeholder 3">
            <a:extLst>
              <a:ext uri="{FF2B5EF4-FFF2-40B4-BE49-F238E27FC236}">
                <a16:creationId xmlns:a16="http://schemas.microsoft.com/office/drawing/2014/main" id="{180E3BC7-B119-4899-036F-ECAF25019A94}"/>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16A751DE-5D69-8362-CA98-4099F07A9BC0}"/>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33E68323-BD6F-B08E-13F9-BE320B732E3B}"/>
              </a:ext>
            </a:extLst>
          </p:cNvPr>
          <p:cNvSpPr>
            <a:spLocks noGrp="1"/>
          </p:cNvSpPr>
          <p:nvPr>
            <p:ph type="sldNum" sz="quarter" idx="12"/>
          </p:nvPr>
        </p:nvSpPr>
        <p:spPr/>
        <p:txBody>
          <a:bodyPr/>
          <a:lstStyle/>
          <a:p>
            <a:fld id="{85116EE9-A166-4A24-AE56-6ED63628246E}" type="slidenum">
              <a:rPr lang="en-US" smtClean="0"/>
              <a:t>16</a:t>
            </a:fld>
            <a:endParaRPr lang="en-US" dirty="0"/>
          </a:p>
        </p:txBody>
      </p:sp>
    </p:spTree>
    <p:extLst>
      <p:ext uri="{BB962C8B-B14F-4D97-AF65-F5344CB8AC3E}">
        <p14:creationId xmlns:p14="http://schemas.microsoft.com/office/powerpoint/2010/main" val="501798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FC7AD-88E3-51C6-014E-567FEC029453}"/>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22320886-9E53-B1DA-B3FE-3EAE56359E4C}"/>
              </a:ext>
            </a:extLst>
          </p:cNvPr>
          <p:cNvSpPr txBox="1">
            <a:spLocks noGrp="1"/>
          </p:cNvSpPr>
          <p:nvPr>
            <p:ph type="title" idx="4294967295"/>
          </p:nvPr>
        </p:nvSpPr>
        <p:spPr>
          <a:xfrm>
            <a:off x="521327" y="635104"/>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Step 2: Set Scope and Objectives</a:t>
            </a:r>
          </a:p>
        </p:txBody>
      </p:sp>
      <p:sp>
        <p:nvSpPr>
          <p:cNvPr id="10" name="Content Placeholder 6">
            <a:extLst>
              <a:ext uri="{FF2B5EF4-FFF2-40B4-BE49-F238E27FC236}">
                <a16:creationId xmlns:a16="http://schemas.microsoft.com/office/drawing/2014/main" id="{2003A26C-33CF-E514-1FF7-E5DF0B53BDF3}"/>
              </a:ext>
            </a:extLst>
          </p:cNvPr>
          <p:cNvSpPr txBox="1">
            <a:spLocks/>
          </p:cNvSpPr>
          <p:nvPr/>
        </p:nvSpPr>
        <p:spPr>
          <a:xfrm>
            <a:off x="344032" y="1959332"/>
            <a:ext cx="10100647" cy="392136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dirty="0"/>
              <a:t>Choose </a:t>
            </a:r>
            <a:r>
              <a:rPr lang="en-US" dirty="0"/>
              <a:t>three</a:t>
            </a:r>
            <a:r>
              <a:rPr dirty="0"/>
              <a:t> to </a:t>
            </a:r>
            <a:r>
              <a:rPr lang="en-US" dirty="0"/>
              <a:t>five</a:t>
            </a:r>
            <a:r>
              <a:rPr dirty="0"/>
              <a:t> measurable objectives</a:t>
            </a:r>
            <a:r>
              <a:rPr lang="en-US" dirty="0"/>
              <a:t>.</a:t>
            </a:r>
            <a:endParaRPr dirty="0"/>
          </a:p>
          <a:p>
            <a:r>
              <a:rPr dirty="0"/>
              <a:t>Examples: activate Hospital Incident Command within 10 minutes</a:t>
            </a:r>
            <a:r>
              <a:rPr lang="en-US" dirty="0"/>
              <a:t>, </a:t>
            </a:r>
            <a:r>
              <a:rPr dirty="0"/>
              <a:t>account for patients within 20 minutes</a:t>
            </a:r>
            <a:r>
              <a:rPr lang="en-US" dirty="0"/>
              <a:t>,</a:t>
            </a:r>
            <a:r>
              <a:rPr dirty="0"/>
              <a:t> communicate with county </a:t>
            </a:r>
            <a:r>
              <a:rPr lang="en-US" dirty="0"/>
              <a:t>emergency medical services</a:t>
            </a:r>
            <a:r>
              <a:rPr dirty="0"/>
              <a:t> and public health</a:t>
            </a:r>
            <a:r>
              <a:rPr lang="en-US" dirty="0"/>
              <a:t>,</a:t>
            </a:r>
            <a:r>
              <a:rPr dirty="0"/>
              <a:t> sustain operations during a water outage</a:t>
            </a:r>
            <a:r>
              <a:rPr lang="en-US" dirty="0"/>
              <a:t>.</a:t>
            </a:r>
            <a:endParaRPr dirty="0"/>
          </a:p>
          <a:p>
            <a:r>
              <a:rPr dirty="0"/>
              <a:t>Avoid trying to test every part of the emergency plan in one drill</a:t>
            </a:r>
            <a:r>
              <a:rPr lang="en-US" dirty="0"/>
              <a:t>.</a:t>
            </a:r>
            <a:endParaRPr dirty="0"/>
          </a:p>
        </p:txBody>
      </p:sp>
      <p:sp>
        <p:nvSpPr>
          <p:cNvPr id="4" name="Date Placeholder 3">
            <a:extLst>
              <a:ext uri="{FF2B5EF4-FFF2-40B4-BE49-F238E27FC236}">
                <a16:creationId xmlns:a16="http://schemas.microsoft.com/office/drawing/2014/main" id="{9CE1ED14-3FAC-3221-9121-CBC3AC54EB94}"/>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2767674C-BFDB-CECB-87DF-6773CDFD9998}"/>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33090744-FD76-92C8-FA00-EC373ED24D73}"/>
              </a:ext>
            </a:extLst>
          </p:cNvPr>
          <p:cNvSpPr>
            <a:spLocks noGrp="1"/>
          </p:cNvSpPr>
          <p:nvPr>
            <p:ph type="sldNum" sz="quarter" idx="12"/>
          </p:nvPr>
        </p:nvSpPr>
        <p:spPr/>
        <p:txBody>
          <a:bodyPr/>
          <a:lstStyle/>
          <a:p>
            <a:fld id="{85116EE9-A166-4A24-AE56-6ED63628246E}" type="slidenum">
              <a:rPr lang="en-US" smtClean="0"/>
              <a:t>17</a:t>
            </a:fld>
            <a:endParaRPr lang="en-US" dirty="0"/>
          </a:p>
        </p:txBody>
      </p:sp>
    </p:spTree>
    <p:extLst>
      <p:ext uri="{BB962C8B-B14F-4D97-AF65-F5344CB8AC3E}">
        <p14:creationId xmlns:p14="http://schemas.microsoft.com/office/powerpoint/2010/main" val="2453824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81032-D3E9-C16F-20A4-8C0AB0997866}"/>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212C64A5-5B2F-3745-84C8-39DD25370CAD}"/>
              </a:ext>
            </a:extLst>
          </p:cNvPr>
          <p:cNvSpPr txBox="1">
            <a:spLocks noGrp="1"/>
          </p:cNvSpPr>
          <p:nvPr>
            <p:ph type="title" idx="4294967295"/>
          </p:nvPr>
        </p:nvSpPr>
        <p:spPr>
          <a:xfrm>
            <a:off x="385527" y="716586"/>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Step 3: Use West Virginia Hazard Priorities</a:t>
            </a:r>
          </a:p>
        </p:txBody>
      </p:sp>
      <p:sp>
        <p:nvSpPr>
          <p:cNvPr id="10" name="Content Placeholder 2">
            <a:extLst>
              <a:ext uri="{FF2B5EF4-FFF2-40B4-BE49-F238E27FC236}">
                <a16:creationId xmlns:a16="http://schemas.microsoft.com/office/drawing/2014/main" id="{D89F4D24-7ECC-F08E-5BE4-92745D92FC54}"/>
              </a:ext>
            </a:extLst>
          </p:cNvPr>
          <p:cNvSpPr txBox="1">
            <a:spLocks/>
          </p:cNvSpPr>
          <p:nvPr/>
        </p:nvSpPr>
        <p:spPr>
          <a:xfrm>
            <a:off x="385527" y="2040814"/>
            <a:ext cx="10515600" cy="41275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dirty="0"/>
              <a:t>Build the scenario around hazards relevant to West Virginia hospitals</a:t>
            </a:r>
            <a:r>
              <a:rPr lang="en-US" dirty="0"/>
              <a:t>.</a:t>
            </a:r>
            <a:endParaRPr dirty="0"/>
          </a:p>
          <a:p>
            <a:r>
              <a:rPr dirty="0"/>
              <a:t>Examples: flooding, severe winter weather, road isolation, chemical contamination of water, power loss, infectious disease surge, or regional mass casualty events</a:t>
            </a:r>
            <a:r>
              <a:rPr lang="en-US" dirty="0"/>
              <a:t>.</a:t>
            </a:r>
            <a:endParaRPr dirty="0"/>
          </a:p>
          <a:p>
            <a:r>
              <a:rPr dirty="0"/>
              <a:t>Use real incidents such as the 2016 flood and the Elk River chemical spill to make injects realistic and locally meaningful</a:t>
            </a:r>
            <a:r>
              <a:rPr lang="en-US" dirty="0"/>
              <a:t>.</a:t>
            </a:r>
            <a:endParaRPr dirty="0"/>
          </a:p>
        </p:txBody>
      </p:sp>
      <p:sp>
        <p:nvSpPr>
          <p:cNvPr id="4" name="Date Placeholder 3">
            <a:extLst>
              <a:ext uri="{FF2B5EF4-FFF2-40B4-BE49-F238E27FC236}">
                <a16:creationId xmlns:a16="http://schemas.microsoft.com/office/drawing/2014/main" id="{B0281157-31B7-C057-3610-8D7B4BA573C9}"/>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5B2EA4B1-23B3-0C5B-F8C1-7405D76445F8}"/>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5B870168-728A-5348-91CB-0C5CE2070519}"/>
              </a:ext>
            </a:extLst>
          </p:cNvPr>
          <p:cNvSpPr>
            <a:spLocks noGrp="1"/>
          </p:cNvSpPr>
          <p:nvPr>
            <p:ph type="sldNum" sz="quarter" idx="12"/>
          </p:nvPr>
        </p:nvSpPr>
        <p:spPr/>
        <p:txBody>
          <a:bodyPr/>
          <a:lstStyle/>
          <a:p>
            <a:fld id="{85116EE9-A166-4A24-AE56-6ED63628246E}" type="slidenum">
              <a:rPr lang="en-US" smtClean="0"/>
              <a:t>18</a:t>
            </a:fld>
            <a:endParaRPr lang="en-US" dirty="0"/>
          </a:p>
        </p:txBody>
      </p:sp>
    </p:spTree>
    <p:extLst>
      <p:ext uri="{BB962C8B-B14F-4D97-AF65-F5344CB8AC3E}">
        <p14:creationId xmlns:p14="http://schemas.microsoft.com/office/powerpoint/2010/main" val="26444030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F851B-0AF7-EC19-946C-BF11E780F82B}"/>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C5DC0DAB-E8F9-BA5F-251B-92AC19E04BFF}"/>
              </a:ext>
            </a:extLst>
          </p:cNvPr>
          <p:cNvSpPr txBox="1">
            <a:spLocks noGrp="1"/>
          </p:cNvSpPr>
          <p:nvPr>
            <p:ph type="title" idx="4294967295"/>
          </p:nvPr>
        </p:nvSpPr>
        <p:spPr>
          <a:xfrm>
            <a:off x="732550" y="798068"/>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Step 4: Choose the Scenario</a:t>
            </a:r>
          </a:p>
        </p:txBody>
      </p:sp>
      <p:sp>
        <p:nvSpPr>
          <p:cNvPr id="10" name="Text Placeholder 2">
            <a:extLst>
              <a:ext uri="{FF2B5EF4-FFF2-40B4-BE49-F238E27FC236}">
                <a16:creationId xmlns:a16="http://schemas.microsoft.com/office/drawing/2014/main" id="{F4B3C5B8-B6D0-6119-C92A-A79AE8FAEF22}"/>
              </a:ext>
            </a:extLst>
          </p:cNvPr>
          <p:cNvSpPr txBox="1">
            <a:spLocks/>
          </p:cNvSpPr>
          <p:nvPr/>
        </p:nvSpPr>
        <p:spPr>
          <a:xfrm>
            <a:off x="375356" y="2122296"/>
            <a:ext cx="10818472" cy="4320011"/>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dirty="0"/>
              <a:t>Select a scenario that matches the hospital’s </a:t>
            </a:r>
            <a:r>
              <a:rPr lang="en-US" dirty="0"/>
              <a:t>hazard vulnerability analysis</a:t>
            </a:r>
            <a:r>
              <a:rPr dirty="0"/>
              <a:t> and current preparedness priorities</a:t>
            </a:r>
            <a:r>
              <a:rPr lang="en-US" dirty="0"/>
              <a:t>.</a:t>
            </a:r>
            <a:endParaRPr dirty="0"/>
          </a:p>
          <a:p>
            <a:r>
              <a:rPr dirty="0"/>
              <a:t>Examples for W</a:t>
            </a:r>
            <a:r>
              <a:rPr lang="en-US" dirty="0"/>
              <a:t>est </a:t>
            </a:r>
            <a:r>
              <a:rPr dirty="0"/>
              <a:t>V</a:t>
            </a:r>
            <a:r>
              <a:rPr lang="en-US" dirty="0"/>
              <a:t>irginia</a:t>
            </a:r>
            <a:r>
              <a:rPr dirty="0"/>
              <a:t> hospitals: flood-driven evacuation, potable water loss after contamination, winter storm staffing shortages, cyber outage affecting clinical operations, or respiratory surge</a:t>
            </a:r>
            <a:r>
              <a:rPr lang="en-US" dirty="0"/>
              <a:t>.</a:t>
            </a:r>
            <a:endParaRPr dirty="0"/>
          </a:p>
          <a:p>
            <a:r>
              <a:rPr dirty="0"/>
              <a:t>Define what will be simulated and what will actually be performed</a:t>
            </a:r>
            <a:r>
              <a:rPr lang="en-US" dirty="0"/>
              <a:t>.</a:t>
            </a:r>
            <a:endParaRPr dirty="0"/>
          </a:p>
        </p:txBody>
      </p:sp>
      <p:sp>
        <p:nvSpPr>
          <p:cNvPr id="4" name="Date Placeholder 3">
            <a:extLst>
              <a:ext uri="{FF2B5EF4-FFF2-40B4-BE49-F238E27FC236}">
                <a16:creationId xmlns:a16="http://schemas.microsoft.com/office/drawing/2014/main" id="{66A30614-6EBE-45CC-46B1-7399F2937221}"/>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9E0EA06E-D1AA-5D00-DB2F-30FD1AF1D8BD}"/>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4475478E-FB17-3F71-0882-A0B8BE3DD69B}"/>
              </a:ext>
            </a:extLst>
          </p:cNvPr>
          <p:cNvSpPr>
            <a:spLocks noGrp="1"/>
          </p:cNvSpPr>
          <p:nvPr>
            <p:ph type="sldNum" sz="quarter" idx="12"/>
          </p:nvPr>
        </p:nvSpPr>
        <p:spPr/>
        <p:txBody>
          <a:bodyPr/>
          <a:lstStyle/>
          <a:p>
            <a:fld id="{85116EE9-A166-4A24-AE56-6ED63628246E}" type="slidenum">
              <a:rPr lang="en-US" smtClean="0"/>
              <a:t>19</a:t>
            </a:fld>
            <a:endParaRPr lang="en-US" dirty="0"/>
          </a:p>
        </p:txBody>
      </p:sp>
    </p:spTree>
    <p:extLst>
      <p:ext uri="{BB962C8B-B14F-4D97-AF65-F5344CB8AC3E}">
        <p14:creationId xmlns:p14="http://schemas.microsoft.com/office/powerpoint/2010/main" val="786381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36E82-511B-58E0-3816-E299FC3DAF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5D2649-8EDE-F8B8-49D6-B52F85C100BA}"/>
              </a:ext>
            </a:extLst>
          </p:cNvPr>
          <p:cNvSpPr>
            <a:spLocks noGrp="1"/>
          </p:cNvSpPr>
          <p:nvPr>
            <p:ph type="title"/>
          </p:nvPr>
        </p:nvSpPr>
        <p:spPr>
          <a:xfrm>
            <a:off x="839788" y="768697"/>
            <a:ext cx="4003517" cy="1600200"/>
          </a:xfrm>
        </p:spPr>
        <p:txBody>
          <a:bodyPr>
            <a:normAutofit/>
          </a:bodyPr>
          <a:lstStyle/>
          <a:p>
            <a:r>
              <a:rPr lang="en-US" sz="5400" dirty="0"/>
              <a:t>Mid-Atlantic </a:t>
            </a:r>
            <a:br>
              <a:rPr lang="en-US" sz="5400" dirty="0"/>
            </a:br>
            <a:r>
              <a:rPr lang="en-US" sz="5400" dirty="0"/>
              <a:t>QIN-QIO</a:t>
            </a:r>
          </a:p>
        </p:txBody>
      </p:sp>
      <p:sp>
        <p:nvSpPr>
          <p:cNvPr id="3" name="Text Placeholder 2">
            <a:extLst>
              <a:ext uri="{FF2B5EF4-FFF2-40B4-BE49-F238E27FC236}">
                <a16:creationId xmlns:a16="http://schemas.microsoft.com/office/drawing/2014/main" id="{F8931C0D-B015-38DC-5187-C7EEFCA84009}"/>
              </a:ext>
            </a:extLst>
          </p:cNvPr>
          <p:cNvSpPr>
            <a:spLocks noGrp="1"/>
          </p:cNvSpPr>
          <p:nvPr>
            <p:ph type="body" sz="half" idx="2"/>
          </p:nvPr>
        </p:nvSpPr>
        <p:spPr>
          <a:xfrm>
            <a:off x="839788" y="2582425"/>
            <a:ext cx="4506668" cy="3598059"/>
          </a:xfrm>
        </p:spPr>
        <p:txBody>
          <a:bodyPr vert="horz" lIns="91440" tIns="45720" rIns="91440" bIns="45720" rtlCol="0" anchor="t">
            <a:normAutofit/>
          </a:bodyPr>
          <a:lstStyle/>
          <a:p>
            <a:pPr>
              <a:spcAft>
                <a:spcPts val="600"/>
              </a:spcAft>
            </a:pPr>
            <a:r>
              <a:rPr lang="en-US" sz="3200" b="1" dirty="0">
                <a:solidFill>
                  <a:schemeClr val="tx2"/>
                </a:solidFill>
              </a:rPr>
              <a:t>Supporting Providers who care for </a:t>
            </a:r>
            <a:r>
              <a:rPr lang="en-US" sz="3200" b="1" dirty="0">
                <a:solidFill>
                  <a:schemeClr val="tx2"/>
                </a:solidFill>
                <a:latin typeface="Aptos Narrow"/>
              </a:rPr>
              <a:t>7.5 million</a:t>
            </a:r>
            <a:r>
              <a:rPr lang="en-US" sz="3200" dirty="0">
                <a:solidFill>
                  <a:schemeClr val="tx2"/>
                </a:solidFill>
              </a:rPr>
              <a:t> </a:t>
            </a:r>
            <a:br>
              <a:rPr lang="en-US" sz="3200" dirty="0">
                <a:solidFill>
                  <a:schemeClr val="tx2"/>
                </a:solidFill>
              </a:rPr>
            </a:br>
            <a:r>
              <a:rPr lang="en-US" sz="3200" b="1" dirty="0">
                <a:solidFill>
                  <a:schemeClr val="tx2"/>
                </a:solidFill>
              </a:rPr>
              <a:t>Medicare Beneficiaries</a:t>
            </a:r>
            <a:endParaRPr lang="en-US" sz="3200" dirty="0">
              <a:solidFill>
                <a:schemeClr val="tx2"/>
              </a:solidFill>
            </a:endParaRPr>
          </a:p>
          <a:p>
            <a:r>
              <a:rPr lang="en-US" sz="2200" dirty="0"/>
              <a:t>In Delaware, the District of Columbia (DC), Maryland, Pennsylvania, </a:t>
            </a:r>
            <a:br>
              <a:rPr lang="en-US" sz="2200" dirty="0"/>
            </a:br>
            <a:r>
              <a:rPr lang="en-US" sz="2200" dirty="0"/>
              <a:t>West Virginia, and Virginia </a:t>
            </a:r>
          </a:p>
          <a:p>
            <a:endParaRPr lang="en-US" dirty="0"/>
          </a:p>
        </p:txBody>
      </p:sp>
      <p:pic>
        <p:nvPicPr>
          <p:cNvPr id="6" name="Picture Placeholder 5" descr="Map of the states that make up the Mid-Atlantic QIN-QIO region 2">
            <a:extLst>
              <a:ext uri="{FF2B5EF4-FFF2-40B4-BE49-F238E27FC236}">
                <a16:creationId xmlns:a16="http://schemas.microsoft.com/office/drawing/2014/main" id="{9864AA98-CD51-3980-2BAE-CFA45A974738}"/>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3122" r="-3079"/>
          <a:stretch>
            <a:fillRect/>
          </a:stretch>
        </p:blipFill>
        <p:spPr>
          <a:xfrm>
            <a:off x="4772025" y="1595533"/>
            <a:ext cx="7122449" cy="4273455"/>
          </a:xfrm>
        </p:spPr>
      </p:pic>
      <p:sp>
        <p:nvSpPr>
          <p:cNvPr id="4" name="Date Placeholder 3">
            <a:extLst>
              <a:ext uri="{FF2B5EF4-FFF2-40B4-BE49-F238E27FC236}">
                <a16:creationId xmlns:a16="http://schemas.microsoft.com/office/drawing/2014/main" id="{C22C4D8F-5944-D5CB-D629-53F85CB9EA16}"/>
              </a:ext>
            </a:extLst>
          </p:cNvPr>
          <p:cNvSpPr>
            <a:spLocks noGrp="1"/>
          </p:cNvSpPr>
          <p:nvPr>
            <p:ph type="dt" sz="half" idx="10"/>
          </p:nvPr>
        </p:nvSpPr>
        <p:spPr/>
        <p:txBody>
          <a:bodyPr/>
          <a:lstStyle/>
          <a:p>
            <a:fld id="{A55DB190-BED7-1345-A228-3359960A1AA6}" type="datetime1">
              <a:rPr lang="en-US" smtClean="0"/>
              <a:t>6/10/2026</a:t>
            </a:fld>
            <a:endParaRPr lang="en-US" dirty="0"/>
          </a:p>
        </p:txBody>
      </p:sp>
      <p:sp>
        <p:nvSpPr>
          <p:cNvPr id="5" name="Footer Placeholder 4">
            <a:extLst>
              <a:ext uri="{FF2B5EF4-FFF2-40B4-BE49-F238E27FC236}">
                <a16:creationId xmlns:a16="http://schemas.microsoft.com/office/drawing/2014/main" id="{3B15C4F7-596C-027A-4873-3D896321B31B}"/>
              </a:ext>
            </a:extLst>
          </p:cNvPr>
          <p:cNvSpPr>
            <a:spLocks noGrp="1"/>
          </p:cNvSpPr>
          <p:nvPr>
            <p:ph type="ftr" sz="quarter" idx="11"/>
          </p:nvPr>
        </p:nvSpPr>
        <p:spPr/>
        <p:txBody>
          <a:bodyPr/>
          <a:lstStyle/>
          <a:p>
            <a:r>
              <a:rPr lang="en-US" dirty="0"/>
              <a:t>Mid-Atlantic CMS QIN-QIO (Region 2)</a:t>
            </a:r>
          </a:p>
        </p:txBody>
      </p:sp>
      <p:sp>
        <p:nvSpPr>
          <p:cNvPr id="7" name="Slide Number Placeholder 6">
            <a:extLst>
              <a:ext uri="{FF2B5EF4-FFF2-40B4-BE49-F238E27FC236}">
                <a16:creationId xmlns:a16="http://schemas.microsoft.com/office/drawing/2014/main" id="{BC2C2596-0096-BEBD-5A7D-E9E00C646F43}"/>
              </a:ext>
            </a:extLst>
          </p:cNvPr>
          <p:cNvSpPr>
            <a:spLocks noGrp="1"/>
          </p:cNvSpPr>
          <p:nvPr>
            <p:ph type="sldNum" sz="quarter" idx="12"/>
          </p:nvPr>
        </p:nvSpPr>
        <p:spPr/>
        <p:txBody>
          <a:bodyPr/>
          <a:lstStyle/>
          <a:p>
            <a:fld id="{85116EE9-A166-4A24-AE56-6ED63628246E}" type="slidenum">
              <a:rPr lang="en-US" smtClean="0"/>
              <a:t>2</a:t>
            </a:fld>
            <a:endParaRPr lang="en-US" dirty="0"/>
          </a:p>
        </p:txBody>
      </p:sp>
    </p:spTree>
    <p:extLst>
      <p:ext uri="{BB962C8B-B14F-4D97-AF65-F5344CB8AC3E}">
        <p14:creationId xmlns:p14="http://schemas.microsoft.com/office/powerpoint/2010/main" val="22850175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069AF-137C-E67D-07A5-416AE9183532}"/>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7A741032-E958-56CA-A322-ED2F48A67A45}"/>
              </a:ext>
            </a:extLst>
          </p:cNvPr>
          <p:cNvSpPr txBox="1">
            <a:spLocks noGrp="1"/>
          </p:cNvSpPr>
          <p:nvPr>
            <p:ph type="title" idx="4294967295"/>
          </p:nvPr>
        </p:nvSpPr>
        <p:spPr>
          <a:xfrm>
            <a:off x="620916" y="1314115"/>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Step 5: Build the Scenario Timeline</a:t>
            </a:r>
          </a:p>
        </p:txBody>
      </p:sp>
      <p:sp>
        <p:nvSpPr>
          <p:cNvPr id="10" name="Content Placeholder 2">
            <a:extLst>
              <a:ext uri="{FF2B5EF4-FFF2-40B4-BE49-F238E27FC236}">
                <a16:creationId xmlns:a16="http://schemas.microsoft.com/office/drawing/2014/main" id="{AF74EF34-A5E7-AD88-0AC8-55C70AA9751C}"/>
              </a:ext>
            </a:extLst>
          </p:cNvPr>
          <p:cNvSpPr txBox="1">
            <a:spLocks/>
          </p:cNvSpPr>
          <p:nvPr/>
        </p:nvSpPr>
        <p:spPr>
          <a:xfrm>
            <a:off x="838200" y="2730500"/>
            <a:ext cx="10515600" cy="326173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dirty="0"/>
              <a:t>Create a short narrative and a sequence of timed injects</a:t>
            </a:r>
            <a:r>
              <a:rPr lang="en-US" dirty="0"/>
              <a:t>.</a:t>
            </a:r>
            <a:endParaRPr dirty="0"/>
          </a:p>
          <a:p>
            <a:r>
              <a:rPr dirty="0"/>
              <a:t>Start with an alert, then escalate conditions every 10 to 20 minutes</a:t>
            </a:r>
            <a:r>
              <a:rPr lang="en-US" dirty="0"/>
              <a:t>.</a:t>
            </a:r>
            <a:endParaRPr dirty="0"/>
          </a:p>
          <a:p>
            <a:r>
              <a:rPr dirty="0"/>
              <a:t>Each inject should force a decision or action, such as opening overflow space, requesting fuel, transferring patients, or switching to downtime documentation</a:t>
            </a:r>
            <a:r>
              <a:rPr lang="en-US" dirty="0"/>
              <a:t>.</a:t>
            </a:r>
            <a:endParaRPr dirty="0"/>
          </a:p>
          <a:p>
            <a:r>
              <a:rPr dirty="0"/>
              <a:t>Controllers should know the expected actions before the drill starts</a:t>
            </a:r>
            <a:r>
              <a:rPr lang="en-US" dirty="0"/>
              <a:t>.</a:t>
            </a:r>
            <a:endParaRPr dirty="0"/>
          </a:p>
        </p:txBody>
      </p:sp>
      <p:sp>
        <p:nvSpPr>
          <p:cNvPr id="4" name="Date Placeholder 3">
            <a:extLst>
              <a:ext uri="{FF2B5EF4-FFF2-40B4-BE49-F238E27FC236}">
                <a16:creationId xmlns:a16="http://schemas.microsoft.com/office/drawing/2014/main" id="{FA8D07A2-FD52-E7CA-C28E-7FA6B5651D45}"/>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17176B7F-D7A9-534D-35A2-8E3B680DE4B2}"/>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1B41A1D5-5550-5687-B036-DEF4941686B1}"/>
              </a:ext>
            </a:extLst>
          </p:cNvPr>
          <p:cNvSpPr>
            <a:spLocks noGrp="1"/>
          </p:cNvSpPr>
          <p:nvPr>
            <p:ph type="sldNum" sz="quarter" idx="12"/>
          </p:nvPr>
        </p:nvSpPr>
        <p:spPr/>
        <p:txBody>
          <a:bodyPr/>
          <a:lstStyle/>
          <a:p>
            <a:fld id="{85116EE9-A166-4A24-AE56-6ED63628246E}" type="slidenum">
              <a:rPr lang="en-US" smtClean="0"/>
              <a:t>20</a:t>
            </a:fld>
            <a:endParaRPr lang="en-US" dirty="0"/>
          </a:p>
        </p:txBody>
      </p:sp>
    </p:spTree>
    <p:extLst>
      <p:ext uri="{BB962C8B-B14F-4D97-AF65-F5344CB8AC3E}">
        <p14:creationId xmlns:p14="http://schemas.microsoft.com/office/powerpoint/2010/main" val="7927871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19D11-04ED-9686-BC54-033AB9A5D77C}"/>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AA24862B-8754-7722-ECAD-FCD7516F4E24}"/>
              </a:ext>
            </a:extLst>
          </p:cNvPr>
          <p:cNvSpPr txBox="1">
            <a:spLocks noGrp="1"/>
          </p:cNvSpPr>
          <p:nvPr>
            <p:ph type="title" idx="4294967295"/>
          </p:nvPr>
        </p:nvSpPr>
        <p:spPr>
          <a:xfrm>
            <a:off x="747665" y="935964"/>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Step 6: Customize to the Hospital</a:t>
            </a:r>
          </a:p>
        </p:txBody>
      </p:sp>
      <p:sp>
        <p:nvSpPr>
          <p:cNvPr id="10" name="Text Placeholder 2">
            <a:extLst>
              <a:ext uri="{FF2B5EF4-FFF2-40B4-BE49-F238E27FC236}">
                <a16:creationId xmlns:a16="http://schemas.microsoft.com/office/drawing/2014/main" id="{5B8D1518-D799-E581-AD96-15EF984E68ED}"/>
              </a:ext>
            </a:extLst>
          </p:cNvPr>
          <p:cNvSpPr txBox="1">
            <a:spLocks/>
          </p:cNvSpPr>
          <p:nvPr/>
        </p:nvSpPr>
        <p:spPr>
          <a:xfrm>
            <a:off x="747665" y="2260192"/>
            <a:ext cx="10515600" cy="412730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a:buClr>
                <a:srgbClr val="000000"/>
              </a:buClr>
              <a:defRPr/>
            </a:pPr>
            <a:r>
              <a:rPr dirty="0"/>
              <a:t>Use your real departments, leaders, call-down tools, bed counts, vendors, and transfer partners</a:t>
            </a:r>
            <a:r>
              <a:rPr lang="en-US" dirty="0"/>
              <a:t>.</a:t>
            </a:r>
            <a:endParaRPr dirty="0"/>
          </a:p>
          <a:p>
            <a:r>
              <a:rPr dirty="0"/>
              <a:t>Pre-stage the forms, status boards, radios, runner logs, patient tracking forms, and </a:t>
            </a:r>
            <a:r>
              <a:rPr lang="en-US" dirty="0"/>
              <a:t>Hospital Incident Command System</a:t>
            </a:r>
            <a:r>
              <a:rPr dirty="0"/>
              <a:t> documents you want staff to use</a:t>
            </a:r>
            <a:r>
              <a:rPr lang="en-US" dirty="0"/>
              <a:t>.</a:t>
            </a:r>
            <a:endParaRPr dirty="0"/>
          </a:p>
          <a:p>
            <a:r>
              <a:rPr dirty="0"/>
              <a:t>If the hospital is rural, include limited staffing, delayed </a:t>
            </a:r>
            <a:r>
              <a:rPr lang="en-US" dirty="0"/>
              <a:t>emergency medical services</a:t>
            </a:r>
            <a:r>
              <a:rPr dirty="0"/>
              <a:t>, and long transfer times in the exercise design</a:t>
            </a:r>
            <a:r>
              <a:rPr lang="en-US" dirty="0"/>
              <a:t>.</a:t>
            </a:r>
            <a:endParaRPr dirty="0"/>
          </a:p>
        </p:txBody>
      </p:sp>
      <p:sp>
        <p:nvSpPr>
          <p:cNvPr id="4" name="Date Placeholder 3">
            <a:extLst>
              <a:ext uri="{FF2B5EF4-FFF2-40B4-BE49-F238E27FC236}">
                <a16:creationId xmlns:a16="http://schemas.microsoft.com/office/drawing/2014/main" id="{0C2CFDD8-C7DD-042C-3D65-FCE7AAC7C7DA}"/>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82DBB42C-3B23-BAF6-EF54-306AB2A0C9F1}"/>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732F2D57-BC47-68FC-3EC4-683B7FCA9ADF}"/>
              </a:ext>
            </a:extLst>
          </p:cNvPr>
          <p:cNvSpPr>
            <a:spLocks noGrp="1"/>
          </p:cNvSpPr>
          <p:nvPr>
            <p:ph type="sldNum" sz="quarter" idx="12"/>
          </p:nvPr>
        </p:nvSpPr>
        <p:spPr/>
        <p:txBody>
          <a:bodyPr/>
          <a:lstStyle/>
          <a:p>
            <a:fld id="{85116EE9-A166-4A24-AE56-6ED63628246E}" type="slidenum">
              <a:rPr lang="en-US" smtClean="0"/>
              <a:t>21</a:t>
            </a:fld>
            <a:endParaRPr lang="en-US" dirty="0"/>
          </a:p>
        </p:txBody>
      </p:sp>
    </p:spTree>
    <p:extLst>
      <p:ext uri="{BB962C8B-B14F-4D97-AF65-F5344CB8AC3E}">
        <p14:creationId xmlns:p14="http://schemas.microsoft.com/office/powerpoint/2010/main" val="825226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60752-EA52-34C5-A7C6-A8C52383C752}"/>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EE5C5862-D8D4-84E0-0DE1-6065EAAC4C27}"/>
              </a:ext>
            </a:extLst>
          </p:cNvPr>
          <p:cNvSpPr txBox="1">
            <a:spLocks noGrp="1"/>
          </p:cNvSpPr>
          <p:nvPr>
            <p:ph type="title" idx="4294967295"/>
          </p:nvPr>
        </p:nvSpPr>
        <p:spPr>
          <a:xfrm>
            <a:off x="686764" y="501650"/>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914400" rtl="0" eaLnBrk="1" latinLnBrk="0" hangingPunct="1">
              <a:lnSpc>
                <a:spcPct val="90000"/>
              </a:lnSpc>
              <a:spcBef>
                <a:spcPct val="0"/>
              </a:spcBef>
              <a:buNone/>
              <a:defRPr sz="6000" b="1" kern="1200">
                <a:solidFill>
                  <a:srgbClr val="00539B"/>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Step 7: How to Run the Drill</a:t>
            </a:r>
          </a:p>
        </p:txBody>
      </p:sp>
      <p:sp>
        <p:nvSpPr>
          <p:cNvPr id="10" name="Text Placeholder 2">
            <a:extLst>
              <a:ext uri="{FF2B5EF4-FFF2-40B4-BE49-F238E27FC236}">
                <a16:creationId xmlns:a16="http://schemas.microsoft.com/office/drawing/2014/main" id="{111C160A-C3A9-767C-F1B5-A534393F7B55}"/>
              </a:ext>
            </a:extLst>
          </p:cNvPr>
          <p:cNvSpPr txBox="1">
            <a:spLocks/>
          </p:cNvSpPr>
          <p:nvPr/>
        </p:nvSpPr>
        <p:spPr>
          <a:xfrm>
            <a:off x="652919" y="2031695"/>
            <a:ext cx="10886162" cy="43246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Clr>
                <a:srgbClr val="80A1B6"/>
              </a:buClr>
              <a:buFont typeface="Arial" panose="020B0604020202020204" pitchFamily="34" charset="0"/>
              <a:buNone/>
              <a:defRPr sz="2400" kern="1200">
                <a:solidFill>
                  <a:schemeClr val="tx1">
                    <a:lumMod val="85000"/>
                    <a:lumOff val="15000"/>
                  </a:schemeClr>
                </a:solidFill>
                <a:latin typeface="+mn-lt"/>
                <a:ea typeface="+mn-ea"/>
                <a:cs typeface="+mn-cs"/>
              </a:defRPr>
            </a:lvl1pPr>
            <a:lvl2pPr marL="457200" indent="0" algn="ctr" defTabSz="914400" rtl="0" eaLnBrk="1" latinLnBrk="0" hangingPunct="1">
              <a:lnSpc>
                <a:spcPct val="90000"/>
              </a:lnSpc>
              <a:spcBef>
                <a:spcPts val="500"/>
              </a:spcBef>
              <a:buClr>
                <a:srgbClr val="80A1B6"/>
              </a:buClr>
              <a:buFont typeface="Arial" panose="020B0604020202020204" pitchFamily="34" charset="0"/>
              <a:buNone/>
              <a:defRPr sz="2000" kern="1200">
                <a:solidFill>
                  <a:schemeClr val="bg2">
                    <a:lumMod val="25000"/>
                  </a:schemeClr>
                </a:solidFill>
                <a:latin typeface="+mn-lt"/>
                <a:ea typeface="+mn-ea"/>
                <a:cs typeface="+mn-cs"/>
              </a:defRPr>
            </a:lvl2pPr>
            <a:lvl3pPr marL="914400" indent="0" algn="ctr" defTabSz="914400" rtl="0" eaLnBrk="1" latinLnBrk="0" hangingPunct="1">
              <a:lnSpc>
                <a:spcPct val="90000"/>
              </a:lnSpc>
              <a:spcBef>
                <a:spcPts val="500"/>
              </a:spcBef>
              <a:buClr>
                <a:srgbClr val="80A1B6"/>
              </a:buClr>
              <a:buFont typeface="Arial" panose="020B0604020202020204" pitchFamily="34" charset="0"/>
              <a:buNone/>
              <a:defRPr sz="1800" kern="1200">
                <a:solidFill>
                  <a:schemeClr val="bg2">
                    <a:lumMod val="25000"/>
                  </a:schemeClr>
                </a:solidFill>
                <a:latin typeface="+mn-lt"/>
                <a:ea typeface="+mn-ea"/>
                <a:cs typeface="+mn-cs"/>
              </a:defRPr>
            </a:lvl3pPr>
            <a:lvl4pPr marL="1371600" indent="0" algn="ctr" defTabSz="914400" rtl="0" eaLnBrk="1" latinLnBrk="0" hangingPunct="1">
              <a:lnSpc>
                <a:spcPct val="90000"/>
              </a:lnSpc>
              <a:spcBef>
                <a:spcPts val="500"/>
              </a:spcBef>
              <a:buClr>
                <a:srgbClr val="80A1B6"/>
              </a:buClr>
              <a:buFont typeface="Arial" panose="020B0604020202020204" pitchFamily="34" charset="0"/>
              <a:buNone/>
              <a:defRPr sz="1600" kern="1200">
                <a:solidFill>
                  <a:schemeClr val="bg2">
                    <a:lumMod val="25000"/>
                  </a:schemeClr>
                </a:solidFill>
                <a:latin typeface="+mn-lt"/>
                <a:ea typeface="+mn-ea"/>
                <a:cs typeface="+mn-cs"/>
              </a:defRPr>
            </a:lvl4pPr>
            <a:lvl5pPr marL="1828800" indent="0" algn="ctr" defTabSz="914400" rtl="0" eaLnBrk="1" latinLnBrk="0" hangingPunct="1">
              <a:lnSpc>
                <a:spcPct val="90000"/>
              </a:lnSpc>
              <a:spcBef>
                <a:spcPts val="500"/>
              </a:spcBef>
              <a:buClr>
                <a:srgbClr val="80A1B6"/>
              </a:buClr>
              <a:buFont typeface="Arial" panose="020B0604020202020204" pitchFamily="34" charset="0"/>
              <a:buNone/>
              <a:defRPr sz="1600" kern="1200">
                <a:solidFill>
                  <a:schemeClr val="bg2">
                    <a:lumMod val="25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900"/>
              </a:spcBef>
            </a:pPr>
            <a:r>
              <a:rPr lang="en-US" sz="2800" dirty="0"/>
              <a:t> </a:t>
            </a:r>
            <a:r>
              <a:rPr sz="2800" dirty="0"/>
              <a:t>1. Brief controllers and evaluators</a:t>
            </a:r>
            <a:r>
              <a:rPr lang="en-US" sz="2800" dirty="0"/>
              <a:t>.</a:t>
            </a:r>
            <a:endParaRPr sz="2800" dirty="0"/>
          </a:p>
          <a:p>
            <a:r>
              <a:rPr sz="2800" dirty="0"/>
              <a:t>2. Start the scenario with a realistic trigger</a:t>
            </a:r>
            <a:r>
              <a:rPr lang="en-US" sz="2800" dirty="0"/>
              <a:t>.</a:t>
            </a:r>
            <a:endParaRPr sz="2800" dirty="0"/>
          </a:p>
          <a:p>
            <a:r>
              <a:rPr sz="2800" dirty="0"/>
              <a:t>3. Notify staff and activate the command structure</a:t>
            </a:r>
            <a:r>
              <a:rPr lang="en-US" sz="2800" dirty="0"/>
              <a:t>.</a:t>
            </a:r>
            <a:endParaRPr sz="2800" dirty="0"/>
          </a:p>
          <a:p>
            <a:r>
              <a:rPr sz="2800" dirty="0"/>
              <a:t>4. Issue injects on schedule</a:t>
            </a:r>
            <a:r>
              <a:rPr lang="en-US" sz="2800" dirty="0"/>
              <a:t>.</a:t>
            </a:r>
            <a:endParaRPr sz="2800" dirty="0"/>
          </a:p>
          <a:p>
            <a:r>
              <a:rPr sz="2800" dirty="0"/>
              <a:t>5. Let participants solve problems using real plans and tools</a:t>
            </a:r>
            <a:r>
              <a:rPr lang="en-US" sz="2800" dirty="0"/>
              <a:t>.</a:t>
            </a:r>
            <a:endParaRPr sz="2800" dirty="0"/>
          </a:p>
          <a:p>
            <a:r>
              <a:rPr sz="2800" dirty="0"/>
              <a:t>6. Capture decisions, delays, and unmet resource needs</a:t>
            </a:r>
            <a:r>
              <a:rPr lang="en-US" sz="2800" dirty="0"/>
              <a:t>.</a:t>
            </a:r>
            <a:endParaRPr sz="2800" dirty="0"/>
          </a:p>
          <a:p>
            <a:r>
              <a:rPr sz="2800" dirty="0"/>
              <a:t>7. Stop the drill at the planned end point and move directly into the hotwash</a:t>
            </a:r>
            <a:r>
              <a:rPr lang="en-US" sz="2800" dirty="0"/>
              <a:t>.</a:t>
            </a:r>
            <a:endParaRPr sz="2800" dirty="0"/>
          </a:p>
        </p:txBody>
      </p:sp>
      <p:sp>
        <p:nvSpPr>
          <p:cNvPr id="4" name="Date Placeholder 3">
            <a:extLst>
              <a:ext uri="{FF2B5EF4-FFF2-40B4-BE49-F238E27FC236}">
                <a16:creationId xmlns:a16="http://schemas.microsoft.com/office/drawing/2014/main" id="{ECA9F0AB-99FE-9F65-8A24-E97E703CA0FB}"/>
              </a:ext>
            </a:extLst>
          </p:cNvPr>
          <p:cNvSpPr>
            <a:spLocks noGrp="1"/>
          </p:cNvSpPr>
          <p:nvPr>
            <p:ph type="dt" sz="half" idx="10"/>
          </p:nvPr>
        </p:nvSpPr>
        <p:spPr/>
        <p:txBody>
          <a:bodyPr/>
          <a:lstStyle/>
          <a:p>
            <a:r>
              <a:rPr lang="en-US" dirty="0"/>
              <a:t>3/12/2026</a:t>
            </a:r>
            <a:endParaRPr dirty="0"/>
          </a:p>
        </p:txBody>
      </p:sp>
      <p:sp>
        <p:nvSpPr>
          <p:cNvPr id="5" name="Footer Placeholder 4">
            <a:extLst>
              <a:ext uri="{FF2B5EF4-FFF2-40B4-BE49-F238E27FC236}">
                <a16:creationId xmlns:a16="http://schemas.microsoft.com/office/drawing/2014/main" id="{A2798516-EDA3-C3EC-F546-5809752D2FAE}"/>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815FFA3C-F961-E09A-58D1-D4D9D98C8B25}"/>
              </a:ext>
            </a:extLst>
          </p:cNvPr>
          <p:cNvSpPr>
            <a:spLocks noGrp="1"/>
          </p:cNvSpPr>
          <p:nvPr>
            <p:ph type="sldNum" sz="quarter" idx="12"/>
          </p:nvPr>
        </p:nvSpPr>
        <p:spPr/>
        <p:txBody>
          <a:bodyPr/>
          <a:lstStyle/>
          <a:p>
            <a:fld id="{85116EE9-A166-4A24-AE56-6ED63628246E}" type="slidenum">
              <a:rPr lang="en-US" smtClean="0"/>
              <a:t>22</a:t>
            </a:fld>
            <a:endParaRPr lang="en-US" dirty="0"/>
          </a:p>
        </p:txBody>
      </p:sp>
    </p:spTree>
    <p:extLst>
      <p:ext uri="{BB962C8B-B14F-4D97-AF65-F5344CB8AC3E}">
        <p14:creationId xmlns:p14="http://schemas.microsoft.com/office/powerpoint/2010/main" val="11927289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53326-4A70-AD14-7822-4AE0F3139EAA}"/>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B7D3E908-D98E-23C5-777B-28E53165FB5B}"/>
              </a:ext>
            </a:extLst>
          </p:cNvPr>
          <p:cNvSpPr txBox="1">
            <a:spLocks noGrp="1"/>
          </p:cNvSpPr>
          <p:nvPr>
            <p:ph type="title" idx="4294967295"/>
          </p:nvPr>
        </p:nvSpPr>
        <p:spPr>
          <a:xfrm>
            <a:off x="408579" y="580784"/>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Sample Hospital Drill – Pre-Impact Phase</a:t>
            </a:r>
          </a:p>
        </p:txBody>
      </p:sp>
      <p:sp>
        <p:nvSpPr>
          <p:cNvPr id="10" name="Text Placeholder 2">
            <a:extLst>
              <a:ext uri="{FF2B5EF4-FFF2-40B4-BE49-F238E27FC236}">
                <a16:creationId xmlns:a16="http://schemas.microsoft.com/office/drawing/2014/main" id="{47EA7702-A94F-819B-4E8D-5F5F827F15A0}"/>
              </a:ext>
            </a:extLst>
          </p:cNvPr>
          <p:cNvSpPr txBox="1">
            <a:spLocks/>
          </p:cNvSpPr>
          <p:nvPr/>
        </p:nvSpPr>
        <p:spPr>
          <a:xfrm>
            <a:off x="193290" y="1812749"/>
            <a:ext cx="11188071" cy="412730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900"/>
              </a:spcBef>
              <a:spcAft>
                <a:spcPts val="0"/>
              </a:spcAft>
              <a:buClr>
                <a:srgbClr val="000000"/>
              </a:buClr>
              <a:buSzPts val="1800"/>
              <a:buFont typeface="Arial"/>
              <a:buChar char="•"/>
              <a:tabLst/>
              <a:defRPr/>
            </a:pPr>
            <a:r>
              <a:rPr dirty="0"/>
              <a:t>Scenario: Heavy rainfall causes river flooding across the service area. Roads are closing and </a:t>
            </a:r>
            <a:r>
              <a:rPr lang="en-US" dirty="0"/>
              <a:t>emergency medical services</a:t>
            </a:r>
            <a:r>
              <a:rPr dirty="0"/>
              <a:t> warns of delayed transport times.</a:t>
            </a:r>
          </a:p>
          <a:p>
            <a:r>
              <a:rPr dirty="0"/>
              <a:t>Injects:</a:t>
            </a:r>
            <a:endParaRPr lang="en-US" dirty="0"/>
          </a:p>
          <a:p>
            <a:pPr lvl="1"/>
            <a:r>
              <a:rPr sz="2800" dirty="0"/>
              <a:t>What triggers command activation?</a:t>
            </a:r>
            <a:endParaRPr lang="en-US" sz="2800" dirty="0"/>
          </a:p>
          <a:p>
            <a:pPr lvl="1"/>
            <a:r>
              <a:rPr sz="2800" dirty="0"/>
              <a:t>How are off-duty staff notified?</a:t>
            </a:r>
            <a:endParaRPr lang="en-US" sz="2800" dirty="0"/>
          </a:p>
          <a:p>
            <a:pPr lvl="1"/>
            <a:r>
              <a:rPr sz="2800" dirty="0"/>
              <a:t>What services are reduced, canceled, or moved</a:t>
            </a:r>
            <a:r>
              <a:rPr lang="en-US" sz="2800" dirty="0"/>
              <a:t>?</a:t>
            </a:r>
          </a:p>
          <a:p>
            <a:pPr lvl="1"/>
            <a:r>
              <a:rPr sz="2800" dirty="0"/>
              <a:t>How will the hospital monitor weather, roads, and transfer</a:t>
            </a:r>
            <a:r>
              <a:rPr lang="en-US" sz="2800" dirty="0"/>
              <a:t> </a:t>
            </a:r>
            <a:r>
              <a:rPr sz="2800" dirty="0"/>
              <a:t>routes?</a:t>
            </a:r>
          </a:p>
        </p:txBody>
      </p:sp>
      <p:sp>
        <p:nvSpPr>
          <p:cNvPr id="4" name="Date Placeholder 3">
            <a:extLst>
              <a:ext uri="{FF2B5EF4-FFF2-40B4-BE49-F238E27FC236}">
                <a16:creationId xmlns:a16="http://schemas.microsoft.com/office/drawing/2014/main" id="{DEB9ACB1-D70C-8D0D-6ABD-8FD0CEAADF4D}"/>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1477AFE8-ADD3-9934-C07A-9DE208013FD1}"/>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BE9DB8E6-4C89-F98D-DDC0-D2EB8248FB62}"/>
              </a:ext>
            </a:extLst>
          </p:cNvPr>
          <p:cNvSpPr>
            <a:spLocks noGrp="1"/>
          </p:cNvSpPr>
          <p:nvPr>
            <p:ph type="sldNum" sz="quarter" idx="12"/>
          </p:nvPr>
        </p:nvSpPr>
        <p:spPr/>
        <p:txBody>
          <a:bodyPr/>
          <a:lstStyle/>
          <a:p>
            <a:fld id="{85116EE9-A166-4A24-AE56-6ED63628246E}" type="slidenum">
              <a:rPr lang="en-US" smtClean="0"/>
              <a:t>23</a:t>
            </a:fld>
            <a:endParaRPr lang="en-US" dirty="0"/>
          </a:p>
        </p:txBody>
      </p:sp>
    </p:spTree>
    <p:extLst>
      <p:ext uri="{BB962C8B-B14F-4D97-AF65-F5344CB8AC3E}">
        <p14:creationId xmlns:p14="http://schemas.microsoft.com/office/powerpoint/2010/main" val="2910614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FF42A-C983-1915-6706-21780D97E54E}"/>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E6744243-505A-D326-4B05-DB396E1FC7BD}"/>
              </a:ext>
            </a:extLst>
          </p:cNvPr>
          <p:cNvSpPr txBox="1">
            <a:spLocks noGrp="1"/>
          </p:cNvSpPr>
          <p:nvPr>
            <p:ph type="title" idx="4294967295"/>
          </p:nvPr>
        </p:nvSpPr>
        <p:spPr>
          <a:xfrm>
            <a:off x="213360" y="1271966"/>
            <a:ext cx="1137219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Sample Hospital Drill – Response Phase</a:t>
            </a:r>
          </a:p>
        </p:txBody>
      </p:sp>
      <p:sp>
        <p:nvSpPr>
          <p:cNvPr id="10" name="Text Placeholder 2">
            <a:extLst>
              <a:ext uri="{FF2B5EF4-FFF2-40B4-BE49-F238E27FC236}">
                <a16:creationId xmlns:a16="http://schemas.microsoft.com/office/drawing/2014/main" id="{F7253A6F-CCCE-AB39-F945-64F654B3A14A}"/>
              </a:ext>
            </a:extLst>
          </p:cNvPr>
          <p:cNvSpPr txBox="1">
            <a:spLocks/>
          </p:cNvSpPr>
          <p:nvPr/>
        </p:nvSpPr>
        <p:spPr>
          <a:xfrm>
            <a:off x="573285" y="2469630"/>
            <a:ext cx="10652342" cy="3736617"/>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900"/>
              </a:spcBef>
              <a:spcAft>
                <a:spcPts val="0"/>
              </a:spcAft>
              <a:buClr>
                <a:srgbClr val="000000"/>
              </a:buClr>
              <a:buSzPts val="1800"/>
              <a:buFont typeface="Arial"/>
              <a:buChar char="•"/>
              <a:tabLst/>
              <a:defRPr/>
            </a:pPr>
            <a:r>
              <a:rPr sz="2400" dirty="0"/>
              <a:t>Scenario: </a:t>
            </a:r>
            <a:r>
              <a:rPr lang="en-US" sz="2400" dirty="0"/>
              <a:t>f</a:t>
            </a:r>
            <a:r>
              <a:rPr sz="2400" dirty="0"/>
              <a:t>looding cuts one access route, the </a:t>
            </a:r>
            <a:r>
              <a:rPr lang="en-US" sz="2400" dirty="0"/>
              <a:t>emergency department</a:t>
            </a:r>
            <a:r>
              <a:rPr sz="2400" dirty="0"/>
              <a:t> sees a patient surge, and generator fuel delivery may be delayed.</a:t>
            </a:r>
          </a:p>
          <a:p>
            <a:r>
              <a:rPr sz="2400" dirty="0"/>
              <a:t>Injects:</a:t>
            </a:r>
            <a:endParaRPr lang="en-US" sz="2400" dirty="0"/>
          </a:p>
          <a:p>
            <a:pPr lvl="1"/>
            <a:r>
              <a:rPr dirty="0"/>
              <a:t>How is patient flow managed?</a:t>
            </a:r>
            <a:endParaRPr lang="en-US" dirty="0"/>
          </a:p>
          <a:p>
            <a:pPr lvl="1"/>
            <a:r>
              <a:rPr sz="2400" dirty="0"/>
              <a:t>How are staffing shortages handled?</a:t>
            </a:r>
            <a:endParaRPr lang="en-US" sz="2400" dirty="0"/>
          </a:p>
          <a:p>
            <a:pPr lvl="1"/>
            <a:r>
              <a:rPr sz="2400" dirty="0"/>
              <a:t>Who coordinates with </a:t>
            </a:r>
            <a:r>
              <a:rPr lang="en-US" sz="2400" dirty="0"/>
              <a:t>emergency medical services</a:t>
            </a:r>
            <a:r>
              <a:rPr sz="2400" dirty="0"/>
              <a:t>, emergency management, and regional hospitals?</a:t>
            </a:r>
            <a:endParaRPr lang="en-US" sz="2400" dirty="0"/>
          </a:p>
          <a:p>
            <a:pPr lvl="1"/>
            <a:r>
              <a:rPr sz="2400" dirty="0"/>
              <a:t>When does the hospital shelter in place versus transfer selected patients?</a:t>
            </a:r>
          </a:p>
        </p:txBody>
      </p:sp>
      <p:sp>
        <p:nvSpPr>
          <p:cNvPr id="4" name="Date Placeholder 3">
            <a:extLst>
              <a:ext uri="{FF2B5EF4-FFF2-40B4-BE49-F238E27FC236}">
                <a16:creationId xmlns:a16="http://schemas.microsoft.com/office/drawing/2014/main" id="{7DF7D746-8409-9137-6F05-FA8D1D512BF8}"/>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D6456C10-1AC1-E262-A58B-7710EC28FAFE}"/>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583C94CE-1C15-9CC5-88AF-B62FCE7120F2}"/>
              </a:ext>
            </a:extLst>
          </p:cNvPr>
          <p:cNvSpPr>
            <a:spLocks noGrp="1"/>
          </p:cNvSpPr>
          <p:nvPr>
            <p:ph type="sldNum" sz="quarter" idx="12"/>
          </p:nvPr>
        </p:nvSpPr>
        <p:spPr/>
        <p:txBody>
          <a:bodyPr/>
          <a:lstStyle/>
          <a:p>
            <a:fld id="{85116EE9-A166-4A24-AE56-6ED63628246E}" type="slidenum">
              <a:rPr lang="en-US" smtClean="0"/>
              <a:t>24</a:t>
            </a:fld>
            <a:endParaRPr lang="en-US" dirty="0"/>
          </a:p>
        </p:txBody>
      </p:sp>
    </p:spTree>
    <p:extLst>
      <p:ext uri="{BB962C8B-B14F-4D97-AF65-F5344CB8AC3E}">
        <p14:creationId xmlns:p14="http://schemas.microsoft.com/office/powerpoint/2010/main" val="16917555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591036-A87D-5F33-7EE3-C2864D9B31A8}"/>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620D63D2-213D-7601-C2D9-FEACEBB8AF2B}"/>
              </a:ext>
            </a:extLst>
          </p:cNvPr>
          <p:cNvSpPr txBox="1">
            <a:spLocks noGrp="1"/>
          </p:cNvSpPr>
          <p:nvPr>
            <p:ph type="title" idx="4294967295"/>
          </p:nvPr>
        </p:nvSpPr>
        <p:spPr>
          <a:xfrm>
            <a:off x="686764" y="1033458"/>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Sample Hospital Drill – Recovery Phase</a:t>
            </a:r>
          </a:p>
        </p:txBody>
      </p:sp>
      <p:sp>
        <p:nvSpPr>
          <p:cNvPr id="10" name="Content Placeholder 2">
            <a:extLst>
              <a:ext uri="{FF2B5EF4-FFF2-40B4-BE49-F238E27FC236}">
                <a16:creationId xmlns:a16="http://schemas.microsoft.com/office/drawing/2014/main" id="{C4A901FD-C766-6080-2A92-A8178E0460E9}"/>
              </a:ext>
            </a:extLst>
          </p:cNvPr>
          <p:cNvSpPr txBox="1">
            <a:spLocks/>
          </p:cNvSpPr>
          <p:nvPr/>
        </p:nvSpPr>
        <p:spPr>
          <a:xfrm>
            <a:off x="391989" y="2071992"/>
            <a:ext cx="11408021" cy="3949429"/>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dirty="0"/>
              <a:t>Scenario: The immediate threat has stabilized, but staffing, supplies, and infrastructure remain strained.</a:t>
            </a:r>
          </a:p>
          <a:p>
            <a:r>
              <a:rPr dirty="0"/>
              <a:t>Injects:</a:t>
            </a:r>
          </a:p>
          <a:p>
            <a:pPr marL="114300" indent="0">
              <a:buNone/>
            </a:pPr>
            <a:r>
              <a:rPr lang="en-US" dirty="0"/>
              <a:t>       •</a:t>
            </a:r>
            <a:r>
              <a:rPr dirty="0"/>
              <a:t> How is damage assessed?</a:t>
            </a:r>
          </a:p>
          <a:p>
            <a:pPr marL="114300" indent="0">
              <a:buNone/>
            </a:pPr>
            <a:r>
              <a:rPr lang="en-US" dirty="0"/>
              <a:t>       </a:t>
            </a:r>
            <a:r>
              <a:rPr dirty="0"/>
              <a:t>• How are backlogged patients and delayed procedures managed?</a:t>
            </a:r>
          </a:p>
          <a:p>
            <a:pPr marL="114300" indent="0">
              <a:buNone/>
            </a:pPr>
            <a:r>
              <a:rPr lang="en-US" dirty="0"/>
              <a:t>       </a:t>
            </a:r>
            <a:r>
              <a:rPr dirty="0"/>
              <a:t>• What communication goes to staff, families, media, and partners?</a:t>
            </a:r>
            <a:endParaRPr lang="en-US" dirty="0"/>
          </a:p>
          <a:p>
            <a:pPr marL="114300" indent="0">
              <a:buNone/>
            </a:pPr>
            <a:r>
              <a:rPr lang="en-US" dirty="0"/>
              <a:t>       </a:t>
            </a:r>
            <a:r>
              <a:rPr dirty="0"/>
              <a:t>• What information must be documented for the after-action review?</a:t>
            </a:r>
          </a:p>
        </p:txBody>
      </p:sp>
      <p:sp>
        <p:nvSpPr>
          <p:cNvPr id="4" name="Date Placeholder 3">
            <a:extLst>
              <a:ext uri="{FF2B5EF4-FFF2-40B4-BE49-F238E27FC236}">
                <a16:creationId xmlns:a16="http://schemas.microsoft.com/office/drawing/2014/main" id="{02A235CB-CDB2-7FEC-17F2-0AA296CCB5A5}"/>
              </a:ext>
            </a:extLst>
          </p:cNvPr>
          <p:cNvSpPr>
            <a:spLocks noGrp="1"/>
          </p:cNvSpPr>
          <p:nvPr>
            <p:ph type="dt" sz="half" idx="10"/>
          </p:nvPr>
        </p:nvSpPr>
        <p:spPr/>
        <p:txBody>
          <a:bodyPr/>
          <a:lstStyle/>
          <a:p>
            <a:fld id="{B19DAA35-2433-C840-A244-1EC95DA2F86D}" type="datetime1">
              <a:rPr lang="en-US"/>
              <a:pPr/>
              <a:t>6/10/2026</a:t>
            </a:fld>
            <a:r>
              <a:rPr dirty="0"/>
              <a:t>.</a:t>
            </a:r>
          </a:p>
        </p:txBody>
      </p:sp>
      <p:sp>
        <p:nvSpPr>
          <p:cNvPr id="5" name="Footer Placeholder 4">
            <a:extLst>
              <a:ext uri="{FF2B5EF4-FFF2-40B4-BE49-F238E27FC236}">
                <a16:creationId xmlns:a16="http://schemas.microsoft.com/office/drawing/2014/main" id="{F5575947-124F-811C-7DF5-F612774925AE}"/>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05CDD116-373E-9EAE-6765-B3EF0084E430}"/>
              </a:ext>
            </a:extLst>
          </p:cNvPr>
          <p:cNvSpPr>
            <a:spLocks noGrp="1"/>
          </p:cNvSpPr>
          <p:nvPr>
            <p:ph type="sldNum" sz="quarter" idx="12"/>
          </p:nvPr>
        </p:nvSpPr>
        <p:spPr/>
        <p:txBody>
          <a:bodyPr/>
          <a:lstStyle/>
          <a:p>
            <a:fld id="{85116EE9-A166-4A24-AE56-6ED63628246E}" type="slidenum">
              <a:rPr lang="en-US" smtClean="0"/>
              <a:t>25</a:t>
            </a:fld>
            <a:endParaRPr lang="en-US" dirty="0"/>
          </a:p>
        </p:txBody>
      </p:sp>
    </p:spTree>
    <p:extLst>
      <p:ext uri="{BB962C8B-B14F-4D97-AF65-F5344CB8AC3E}">
        <p14:creationId xmlns:p14="http://schemas.microsoft.com/office/powerpoint/2010/main" val="338683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D8AD5-6D3E-60CA-6EF7-4EE86CA09B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536F78-22A4-501C-1104-1A25E272F731}"/>
              </a:ext>
            </a:extLst>
          </p:cNvPr>
          <p:cNvSpPr txBox="1">
            <a:spLocks noGrp="1"/>
          </p:cNvSpPr>
          <p:nvPr>
            <p:ph type="title" idx="4294967295"/>
          </p:nvPr>
        </p:nvSpPr>
        <p:spPr>
          <a:xfrm>
            <a:off x="442321" y="770908"/>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Tips for a Successful Drill</a:t>
            </a:r>
          </a:p>
        </p:txBody>
      </p:sp>
      <p:sp>
        <p:nvSpPr>
          <p:cNvPr id="3" name="Content Placeholder 2">
            <a:extLst>
              <a:ext uri="{FF2B5EF4-FFF2-40B4-BE49-F238E27FC236}">
                <a16:creationId xmlns:a16="http://schemas.microsoft.com/office/drawing/2014/main" id="{EFE9BF5F-FE20-A22A-0E74-2BA12345E9A8}"/>
              </a:ext>
            </a:extLst>
          </p:cNvPr>
          <p:cNvSpPr txBox="1">
            <a:spLocks/>
          </p:cNvSpPr>
          <p:nvPr/>
        </p:nvSpPr>
        <p:spPr>
          <a:xfrm>
            <a:off x="512276" y="1997642"/>
            <a:ext cx="10515600" cy="41275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dirty="0"/>
              <a:t>Keep objectives tight and realistic</a:t>
            </a:r>
            <a:r>
              <a:rPr lang="en-US" dirty="0"/>
              <a:t>.</a:t>
            </a:r>
            <a:endParaRPr dirty="0"/>
          </a:p>
          <a:p>
            <a:r>
              <a:rPr dirty="0"/>
              <a:t>Use real equipment and real forms whenever possible</a:t>
            </a:r>
            <a:r>
              <a:rPr lang="en-US" dirty="0"/>
              <a:t>.</a:t>
            </a:r>
            <a:endParaRPr dirty="0"/>
          </a:p>
          <a:p>
            <a:r>
              <a:rPr dirty="0"/>
              <a:t>Tell players what is simulated versus what must actually occur</a:t>
            </a:r>
            <a:r>
              <a:rPr lang="en-US" dirty="0"/>
              <a:t>.</a:t>
            </a:r>
            <a:endParaRPr dirty="0"/>
          </a:p>
          <a:p>
            <a:r>
              <a:rPr dirty="0"/>
              <a:t>Do not coach players during the event unless safety is involved</a:t>
            </a:r>
            <a:r>
              <a:rPr lang="en-US" dirty="0"/>
              <a:t>.</a:t>
            </a:r>
            <a:endParaRPr dirty="0"/>
          </a:p>
          <a:p>
            <a:r>
              <a:rPr dirty="0"/>
              <a:t>Assign evaluators to high-risk areas such as </a:t>
            </a:r>
            <a:r>
              <a:rPr lang="en-US" dirty="0"/>
              <a:t>emergency department</a:t>
            </a:r>
            <a:r>
              <a:rPr dirty="0"/>
              <a:t>, command center, utilities, and patient movement</a:t>
            </a:r>
            <a:r>
              <a:rPr lang="en-US" dirty="0"/>
              <a:t>.</a:t>
            </a:r>
            <a:endParaRPr dirty="0"/>
          </a:p>
        </p:txBody>
      </p:sp>
      <p:sp>
        <p:nvSpPr>
          <p:cNvPr id="4" name="Date Placeholder 3">
            <a:extLst>
              <a:ext uri="{FF2B5EF4-FFF2-40B4-BE49-F238E27FC236}">
                <a16:creationId xmlns:a16="http://schemas.microsoft.com/office/drawing/2014/main" id="{B3FC8C50-43C5-1E61-1CE7-335BDD0329EB}"/>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EE00D0B1-4D1E-2154-82AE-F13499A2B73F}"/>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15A5F897-1163-1968-EEAD-7B959AE57AB3}"/>
              </a:ext>
            </a:extLst>
          </p:cNvPr>
          <p:cNvSpPr>
            <a:spLocks noGrp="1"/>
          </p:cNvSpPr>
          <p:nvPr>
            <p:ph type="sldNum" sz="quarter" idx="12"/>
          </p:nvPr>
        </p:nvSpPr>
        <p:spPr/>
        <p:txBody>
          <a:bodyPr/>
          <a:lstStyle/>
          <a:p>
            <a:fld id="{85116EE9-A166-4A24-AE56-6ED63628246E}" type="slidenum">
              <a:rPr lang="en-US" smtClean="0"/>
              <a:t>26</a:t>
            </a:fld>
            <a:endParaRPr lang="en-US" dirty="0"/>
          </a:p>
        </p:txBody>
      </p:sp>
    </p:spTree>
    <p:extLst>
      <p:ext uri="{BB962C8B-B14F-4D97-AF65-F5344CB8AC3E}">
        <p14:creationId xmlns:p14="http://schemas.microsoft.com/office/powerpoint/2010/main" val="11618778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A5C1C-44E0-0B37-4FBC-971C3D7289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5258AF-B5EC-41B4-A6A7-D23886C22945}"/>
              </a:ext>
            </a:extLst>
          </p:cNvPr>
          <p:cNvSpPr txBox="1">
            <a:spLocks noGrp="1"/>
          </p:cNvSpPr>
          <p:nvPr>
            <p:ph type="title" idx="4294967295"/>
          </p:nvPr>
        </p:nvSpPr>
        <p:spPr>
          <a:xfrm>
            <a:off x="378946" y="761853"/>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Evaluate the Drill</a:t>
            </a:r>
          </a:p>
        </p:txBody>
      </p:sp>
      <p:sp>
        <p:nvSpPr>
          <p:cNvPr id="3" name="Content Placeholder 2">
            <a:extLst>
              <a:ext uri="{FF2B5EF4-FFF2-40B4-BE49-F238E27FC236}">
                <a16:creationId xmlns:a16="http://schemas.microsoft.com/office/drawing/2014/main" id="{FCB5AB1E-9FCB-F444-41CE-C4F3318842F6}"/>
              </a:ext>
            </a:extLst>
          </p:cNvPr>
          <p:cNvSpPr txBox="1">
            <a:spLocks/>
          </p:cNvSpPr>
          <p:nvPr/>
        </p:nvSpPr>
        <p:spPr>
          <a:xfrm>
            <a:off x="681818" y="2086081"/>
            <a:ext cx="10515600" cy="41275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marR="0" lvl="0" indent="0" algn="l" defTabSz="914400" rtl="0" eaLnBrk="1" fontAlgn="auto" latinLnBrk="0" hangingPunct="1">
              <a:lnSpc>
                <a:spcPct val="90000"/>
              </a:lnSpc>
              <a:spcBef>
                <a:spcPts val="1000"/>
              </a:spcBef>
              <a:spcAft>
                <a:spcPts val="0"/>
              </a:spcAft>
              <a:buClr>
                <a:srgbClr val="000000"/>
              </a:buClr>
              <a:buSzPts val="1800"/>
              <a:buFont typeface="Arial"/>
              <a:buNone/>
              <a:tabLst/>
              <a:defRPr/>
            </a:pPr>
            <a:r>
              <a:rPr dirty="0"/>
              <a:t>Use evaluators and note takers to capture strengths, gaps, and unmet resource needs</a:t>
            </a:r>
            <a:r>
              <a:rPr lang="en-US" dirty="0"/>
              <a:t>.</a:t>
            </a:r>
            <a:endParaRPr dirty="0"/>
          </a:p>
          <a:p>
            <a:r>
              <a:rPr dirty="0"/>
              <a:t>Compare actions against the written plan, </a:t>
            </a:r>
            <a:r>
              <a:rPr lang="en-US" dirty="0"/>
              <a:t>Hospital Incident Command System</a:t>
            </a:r>
            <a:r>
              <a:rPr dirty="0"/>
              <a:t> roles, and drill objectives</a:t>
            </a:r>
            <a:r>
              <a:rPr lang="en-US" dirty="0"/>
              <a:t>.</a:t>
            </a:r>
            <a:endParaRPr dirty="0"/>
          </a:p>
          <a:p>
            <a:r>
              <a:rPr dirty="0"/>
              <a:t>Ask: what worked, what failed, what was delayed, and why?</a:t>
            </a:r>
          </a:p>
          <a:p>
            <a:r>
              <a:rPr dirty="0"/>
              <a:t>The drill is not complete until findings move into the hotwash, after-action report, and improvement plan</a:t>
            </a:r>
            <a:r>
              <a:rPr lang="en-US" dirty="0"/>
              <a:t>.</a:t>
            </a:r>
            <a:endParaRPr dirty="0"/>
          </a:p>
        </p:txBody>
      </p:sp>
      <p:sp>
        <p:nvSpPr>
          <p:cNvPr id="4" name="Date Placeholder 3">
            <a:extLst>
              <a:ext uri="{FF2B5EF4-FFF2-40B4-BE49-F238E27FC236}">
                <a16:creationId xmlns:a16="http://schemas.microsoft.com/office/drawing/2014/main" id="{BDFF513F-FC58-6D65-ACCF-51056575DD31}"/>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BF5EE00E-89A4-232D-049F-E2F9E2F3AD90}"/>
              </a:ext>
            </a:extLst>
          </p:cNvPr>
          <p:cNvSpPr>
            <a:spLocks noGrp="1"/>
          </p:cNvSpPr>
          <p:nvPr>
            <p:ph type="ftr" sz="quarter" idx="11"/>
          </p:nvPr>
        </p:nvSpPr>
        <p:spPr/>
        <p:txBody>
          <a:bodyPr/>
          <a:lstStyle/>
          <a:p>
            <a:r>
              <a:rPr lang="en-US"/>
              <a:t>Mid-Atlantic CMS QIN-QIO (Region 2)</a:t>
            </a:r>
          </a:p>
        </p:txBody>
      </p:sp>
      <p:sp>
        <p:nvSpPr>
          <p:cNvPr id="6" name="Slide Number Placeholder 5">
            <a:extLst>
              <a:ext uri="{FF2B5EF4-FFF2-40B4-BE49-F238E27FC236}">
                <a16:creationId xmlns:a16="http://schemas.microsoft.com/office/drawing/2014/main" id="{9BF72850-22B2-CB63-5FAC-7EF54617F5F6}"/>
              </a:ext>
            </a:extLst>
          </p:cNvPr>
          <p:cNvSpPr>
            <a:spLocks noGrp="1"/>
          </p:cNvSpPr>
          <p:nvPr>
            <p:ph type="sldNum" sz="quarter" idx="12"/>
          </p:nvPr>
        </p:nvSpPr>
        <p:spPr/>
        <p:txBody>
          <a:bodyPr/>
          <a:lstStyle/>
          <a:p>
            <a:fld id="{85116EE9-A166-4A24-AE56-6ED63628246E}" type="slidenum">
              <a:rPr lang="en-US" smtClean="0"/>
              <a:t>27</a:t>
            </a:fld>
            <a:endParaRPr lang="en-US"/>
          </a:p>
        </p:txBody>
      </p:sp>
    </p:spTree>
    <p:extLst>
      <p:ext uri="{BB962C8B-B14F-4D97-AF65-F5344CB8AC3E}">
        <p14:creationId xmlns:p14="http://schemas.microsoft.com/office/powerpoint/2010/main" val="27946494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D7E9F-A217-F928-AD85-92A02F90EC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5505D-84BD-6BD1-A194-88B4CE3E2A0F}"/>
              </a:ext>
            </a:extLst>
          </p:cNvPr>
          <p:cNvSpPr txBox="1">
            <a:spLocks noGrp="1"/>
          </p:cNvSpPr>
          <p:nvPr>
            <p:ph type="title" idx="4294967295"/>
          </p:nvPr>
        </p:nvSpPr>
        <p:spPr>
          <a:xfrm>
            <a:off x="575650" y="635105"/>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Why Do We Do After-Action Review</a:t>
            </a:r>
          </a:p>
        </p:txBody>
      </p:sp>
      <p:sp>
        <p:nvSpPr>
          <p:cNvPr id="3" name="TextBox 2">
            <a:extLst>
              <a:ext uri="{FF2B5EF4-FFF2-40B4-BE49-F238E27FC236}">
                <a16:creationId xmlns:a16="http://schemas.microsoft.com/office/drawing/2014/main" id="{1E88BB05-D10E-73CA-35D3-DD9DBD4243A6}"/>
              </a:ext>
            </a:extLst>
          </p:cNvPr>
          <p:cNvSpPr txBox="1"/>
          <p:nvPr/>
        </p:nvSpPr>
        <p:spPr>
          <a:xfrm>
            <a:off x="1127090" y="2087697"/>
            <a:ext cx="9937820" cy="3448123"/>
          </a:xfrm>
          <a:prstGeom prst="rect">
            <a:avLst/>
          </a:prstGeom>
          <a:noFill/>
        </p:spPr>
        <p:txBody>
          <a:bodyPr wrap="square">
            <a:spAutoFit/>
          </a:bodyPr>
          <a:lstStyle/>
          <a:p>
            <a:pPr marL="457200" indent="-406400">
              <a:lnSpc>
                <a:spcPct val="90000"/>
              </a:lnSpc>
              <a:spcBef>
                <a:spcPts val="1000"/>
              </a:spcBef>
              <a:buSzPts val="2800"/>
              <a:buFont typeface="Arial"/>
              <a:buChar char="•"/>
              <a:defRPr/>
            </a:pPr>
            <a:r>
              <a:rPr lang="en-US" sz="2800" kern="0" dirty="0">
                <a:solidFill>
                  <a:srgbClr val="000000"/>
                </a:solidFill>
                <a:ea typeface="Calibri"/>
                <a:cs typeface="Calibri"/>
                <a:sym typeface="Calibri"/>
              </a:rPr>
              <a:t>Required (FEMA/CDC)</a:t>
            </a:r>
          </a:p>
          <a:p>
            <a:pPr marL="457200" indent="-406400">
              <a:lnSpc>
                <a:spcPct val="90000"/>
              </a:lnSpc>
              <a:spcBef>
                <a:spcPts val="1000"/>
              </a:spcBef>
              <a:buSzPts val="2800"/>
              <a:buFont typeface="Arial"/>
              <a:buChar char="•"/>
              <a:defRPr/>
            </a:pPr>
            <a:r>
              <a:rPr lang="en-US" sz="2800" kern="0" dirty="0">
                <a:solidFill>
                  <a:srgbClr val="000000"/>
                </a:solidFill>
                <a:ea typeface="Calibri"/>
                <a:cs typeface="Calibri"/>
                <a:sym typeface="Calibri"/>
              </a:rPr>
              <a:t>Quality improvement tool</a:t>
            </a:r>
          </a:p>
          <a:p>
            <a:pPr marL="457200" indent="-406400">
              <a:lnSpc>
                <a:spcPct val="90000"/>
              </a:lnSpc>
              <a:spcBef>
                <a:spcPts val="1000"/>
              </a:spcBef>
              <a:buSzPts val="2800"/>
              <a:buFont typeface="Arial"/>
              <a:buChar char="•"/>
              <a:defRPr/>
            </a:pPr>
            <a:r>
              <a:rPr lang="en-US" sz="2800" kern="0" dirty="0">
                <a:solidFill>
                  <a:srgbClr val="000000"/>
                </a:solidFill>
                <a:ea typeface="Calibri"/>
                <a:cs typeface="Calibri"/>
                <a:sym typeface="Calibri"/>
              </a:rPr>
              <a:t>Reflect on what happened</a:t>
            </a:r>
          </a:p>
          <a:p>
            <a:pPr marL="457200" indent="-406400">
              <a:lnSpc>
                <a:spcPct val="90000"/>
              </a:lnSpc>
              <a:spcBef>
                <a:spcPts val="1000"/>
              </a:spcBef>
              <a:buSzPts val="2800"/>
              <a:buFont typeface="Arial"/>
              <a:buChar char="•"/>
              <a:defRPr/>
            </a:pPr>
            <a:r>
              <a:rPr lang="en-US" sz="2800" kern="0" dirty="0">
                <a:solidFill>
                  <a:srgbClr val="000000"/>
                </a:solidFill>
                <a:ea typeface="Calibri"/>
                <a:cs typeface="Calibri"/>
                <a:sym typeface="Calibri"/>
              </a:rPr>
              <a:t>Provide closure</a:t>
            </a:r>
          </a:p>
          <a:p>
            <a:pPr marL="457200" indent="-406400">
              <a:lnSpc>
                <a:spcPct val="90000"/>
              </a:lnSpc>
              <a:spcBef>
                <a:spcPts val="1000"/>
              </a:spcBef>
              <a:buSzPts val="2800"/>
              <a:buFont typeface="Arial"/>
              <a:buChar char="•"/>
              <a:defRPr/>
            </a:pPr>
            <a:r>
              <a:rPr lang="en-US" sz="2800" kern="0" dirty="0">
                <a:solidFill>
                  <a:srgbClr val="000000"/>
                </a:solidFill>
                <a:ea typeface="Calibri"/>
                <a:cs typeface="Calibri"/>
                <a:sym typeface="Calibri"/>
              </a:rPr>
              <a:t>Reap the benefits</a:t>
            </a:r>
          </a:p>
          <a:p>
            <a:pPr marL="457200" indent="-406400">
              <a:lnSpc>
                <a:spcPct val="90000"/>
              </a:lnSpc>
              <a:spcBef>
                <a:spcPts val="1000"/>
              </a:spcBef>
              <a:buSzPts val="2800"/>
              <a:buFont typeface="Arial"/>
              <a:buChar char="•"/>
              <a:defRPr/>
            </a:pPr>
            <a:r>
              <a:rPr lang="en-US" sz="2800" kern="0" dirty="0">
                <a:solidFill>
                  <a:srgbClr val="000000"/>
                </a:solidFill>
                <a:ea typeface="Calibri"/>
                <a:cs typeface="Calibri"/>
                <a:sym typeface="Calibri"/>
              </a:rPr>
              <a:t>Explore specific components of response, e.g., equity, innovation</a:t>
            </a:r>
          </a:p>
        </p:txBody>
      </p:sp>
      <p:sp>
        <p:nvSpPr>
          <p:cNvPr id="4" name="Date Placeholder 3">
            <a:extLst>
              <a:ext uri="{FF2B5EF4-FFF2-40B4-BE49-F238E27FC236}">
                <a16:creationId xmlns:a16="http://schemas.microsoft.com/office/drawing/2014/main" id="{78E73336-A2F6-048D-70EF-16DD67EA71D6}"/>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9C59A19C-7E2F-74A7-6655-F57CA7A2E74F}"/>
              </a:ext>
            </a:extLst>
          </p:cNvPr>
          <p:cNvSpPr>
            <a:spLocks noGrp="1"/>
          </p:cNvSpPr>
          <p:nvPr>
            <p:ph type="ftr" sz="quarter" idx="11"/>
          </p:nvPr>
        </p:nvSpPr>
        <p:spPr/>
        <p:txBody>
          <a:bodyPr/>
          <a:lstStyle/>
          <a:p>
            <a:r>
              <a:rPr lang="en-US"/>
              <a:t>Mid-Atlantic CMS QIN-QIO (Region 2)</a:t>
            </a:r>
          </a:p>
        </p:txBody>
      </p:sp>
      <p:sp>
        <p:nvSpPr>
          <p:cNvPr id="6" name="Slide Number Placeholder 5">
            <a:extLst>
              <a:ext uri="{FF2B5EF4-FFF2-40B4-BE49-F238E27FC236}">
                <a16:creationId xmlns:a16="http://schemas.microsoft.com/office/drawing/2014/main" id="{D5EFCD8A-C772-4B22-7821-18AF0B058DAC}"/>
              </a:ext>
            </a:extLst>
          </p:cNvPr>
          <p:cNvSpPr>
            <a:spLocks noGrp="1"/>
          </p:cNvSpPr>
          <p:nvPr>
            <p:ph type="sldNum" sz="quarter" idx="12"/>
          </p:nvPr>
        </p:nvSpPr>
        <p:spPr/>
        <p:txBody>
          <a:bodyPr/>
          <a:lstStyle/>
          <a:p>
            <a:fld id="{85116EE9-A166-4A24-AE56-6ED63628246E}" type="slidenum">
              <a:rPr lang="en-US" smtClean="0"/>
              <a:t>28</a:t>
            </a:fld>
            <a:endParaRPr lang="en-US"/>
          </a:p>
        </p:txBody>
      </p:sp>
    </p:spTree>
    <p:extLst>
      <p:ext uri="{BB962C8B-B14F-4D97-AF65-F5344CB8AC3E}">
        <p14:creationId xmlns:p14="http://schemas.microsoft.com/office/powerpoint/2010/main" val="14794216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B98FE-8B30-3BAC-E292-090EF9FECF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F5B50C-3919-71C2-818E-CFF44ADEAA75}"/>
              </a:ext>
            </a:extLst>
          </p:cNvPr>
          <p:cNvSpPr txBox="1">
            <a:spLocks noGrp="1"/>
          </p:cNvSpPr>
          <p:nvPr>
            <p:ph type="title" idx="4294967295"/>
          </p:nvPr>
        </p:nvSpPr>
        <p:spPr>
          <a:xfrm>
            <a:off x="415161" y="734693"/>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Benefits of an After-Action Review (AAR)</a:t>
            </a:r>
          </a:p>
        </p:txBody>
      </p:sp>
      <p:sp>
        <p:nvSpPr>
          <p:cNvPr id="3" name="Google Shape;89;p4">
            <a:extLst>
              <a:ext uri="{FF2B5EF4-FFF2-40B4-BE49-F238E27FC236}">
                <a16:creationId xmlns:a16="http://schemas.microsoft.com/office/drawing/2014/main" id="{26258EAD-DCD9-ECF7-34B4-D1F7027DE9CF}"/>
              </a:ext>
            </a:extLst>
          </p:cNvPr>
          <p:cNvSpPr txBox="1">
            <a:spLocks/>
          </p:cNvSpPr>
          <p:nvPr/>
        </p:nvSpPr>
        <p:spPr>
          <a:xfrm>
            <a:off x="288716" y="1812006"/>
            <a:ext cx="10701950" cy="4311301"/>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457200" algn="l" defTabSz="914400" rtl="0" eaLnBrk="1" fontAlgn="auto" latinLnBrk="0" hangingPunct="1">
              <a:lnSpc>
                <a:spcPct val="90000"/>
              </a:lnSpc>
              <a:spcBef>
                <a:spcPts val="0"/>
              </a:spcBef>
              <a:spcAft>
                <a:spcPts val="0"/>
              </a:spcAft>
              <a:buClr>
                <a:srgbClr val="000000"/>
              </a:buClr>
              <a:buSzPts val="2800"/>
              <a:buFont typeface="Arial"/>
              <a:buChar char="•"/>
              <a:tabLst/>
              <a:defRPr/>
            </a:pPr>
            <a:r>
              <a:rPr kumimoji="0" lang="en-US" sz="2400" b="1" i="0" u="none" strike="noStrike" kern="0" cap="none" spc="0" normalizeH="0" baseline="0" noProof="0" dirty="0">
                <a:ln>
                  <a:noFill/>
                </a:ln>
                <a:solidFill>
                  <a:srgbClr val="000000"/>
                </a:solidFill>
                <a:effectLst/>
                <a:uLnTx/>
                <a:uFillTx/>
                <a:latin typeface="Calibri"/>
                <a:ea typeface="Calibri"/>
                <a:cs typeface="Calibri"/>
                <a:sym typeface="Calibri"/>
              </a:rPr>
              <a:t>Learning and Improvement</a:t>
            </a: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rPr>
              <a:t>: AARs help teams understand what worked and what didn’t, allowing them to make necessary adjustments and improve future performance.</a:t>
            </a:r>
          </a:p>
          <a:p>
            <a:pPr marL="457200" marR="0" lvl="0" indent="-457200" algn="l" defTabSz="914400" rtl="0" eaLnBrk="1" fontAlgn="auto" latinLnBrk="0" hangingPunct="1">
              <a:lnSpc>
                <a:spcPct val="90000"/>
              </a:lnSpc>
              <a:spcBef>
                <a:spcPts val="0"/>
              </a:spcBef>
              <a:spcAft>
                <a:spcPts val="0"/>
              </a:spcAft>
              <a:buClr>
                <a:srgbClr val="000000"/>
              </a:buClr>
              <a:buSzPts val="2800"/>
              <a:buFont typeface="Arial"/>
              <a:buChar char="•"/>
              <a:tabLst/>
              <a:defRPr/>
            </a:pPr>
            <a:endPar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457200" marR="0" lvl="0" indent="-457200" algn="l" defTabSz="914400" rtl="0" eaLnBrk="1" fontAlgn="auto" latinLnBrk="0" hangingPunct="1">
              <a:lnSpc>
                <a:spcPct val="90000"/>
              </a:lnSpc>
              <a:spcBef>
                <a:spcPts val="0"/>
              </a:spcBef>
              <a:spcAft>
                <a:spcPts val="0"/>
              </a:spcAft>
              <a:buClr>
                <a:srgbClr val="000000"/>
              </a:buClr>
              <a:buSzPts val="2800"/>
              <a:buFont typeface="Arial"/>
              <a:buChar char="•"/>
              <a:tabLst/>
              <a:defRPr/>
            </a:pPr>
            <a:r>
              <a:rPr kumimoji="0" lang="en-US" sz="2400" b="1" i="0" u="none" strike="noStrike" kern="0" cap="none" spc="0" normalizeH="0" baseline="0" noProof="0" dirty="0">
                <a:ln>
                  <a:noFill/>
                </a:ln>
                <a:solidFill>
                  <a:srgbClr val="000000"/>
                </a:solidFill>
                <a:effectLst/>
                <a:uLnTx/>
                <a:uFillTx/>
                <a:latin typeface="Calibri"/>
                <a:ea typeface="Calibri"/>
                <a:cs typeface="Calibri"/>
                <a:sym typeface="Calibri"/>
              </a:rPr>
              <a:t>Enhanced Communication</a:t>
            </a: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rPr>
              <a:t>: these reviews promote open and honest communication among team members, fostering a culture of transparency and collaboration.</a:t>
            </a:r>
          </a:p>
          <a:p>
            <a:pPr marL="457200" marR="0" lvl="0" indent="-457200" algn="l" defTabSz="914400" rtl="0" eaLnBrk="1" fontAlgn="auto" latinLnBrk="0" hangingPunct="1">
              <a:lnSpc>
                <a:spcPct val="90000"/>
              </a:lnSpc>
              <a:spcBef>
                <a:spcPts val="0"/>
              </a:spcBef>
              <a:spcAft>
                <a:spcPts val="0"/>
              </a:spcAft>
              <a:buClr>
                <a:srgbClr val="000000"/>
              </a:buClr>
              <a:buSzPts val="2800"/>
              <a:buFont typeface="Arial"/>
              <a:buChar char="•"/>
              <a:tabLst/>
              <a:defRPr/>
            </a:pPr>
            <a:endPar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457200" marR="0" lvl="0" indent="-457200" algn="l" defTabSz="914400" rtl="0" eaLnBrk="1" fontAlgn="auto" latinLnBrk="0" hangingPunct="1">
              <a:lnSpc>
                <a:spcPct val="90000"/>
              </a:lnSpc>
              <a:spcBef>
                <a:spcPts val="0"/>
              </a:spcBef>
              <a:spcAft>
                <a:spcPts val="0"/>
              </a:spcAft>
              <a:buClr>
                <a:srgbClr val="000000"/>
              </a:buClr>
              <a:buSzPts val="2800"/>
              <a:buFont typeface="Arial"/>
              <a:buChar char="•"/>
              <a:tabLst/>
              <a:defRPr/>
            </a:pPr>
            <a:r>
              <a:rPr kumimoji="0" lang="en-US" sz="2400" b="1" i="0" u="none" strike="noStrike" kern="0" cap="none" spc="0" normalizeH="0" baseline="0" noProof="0" dirty="0">
                <a:ln>
                  <a:noFill/>
                </a:ln>
                <a:solidFill>
                  <a:srgbClr val="000000"/>
                </a:solidFill>
                <a:effectLst/>
                <a:uLnTx/>
                <a:uFillTx/>
                <a:latin typeface="Calibri"/>
                <a:ea typeface="Calibri"/>
                <a:cs typeface="Calibri"/>
                <a:sym typeface="Calibri"/>
              </a:rPr>
              <a:t>Accountability</a:t>
            </a: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rPr>
              <a:t>: </a:t>
            </a:r>
            <a:r>
              <a:rPr lang="en-US" sz="2400" kern="0" dirty="0">
                <a:solidFill>
                  <a:srgbClr val="000000"/>
                </a:solidFill>
              </a:rPr>
              <a:t>b</a:t>
            </a: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rPr>
              <a:t>y documenting successes and areas for improvement, AARs hold team members accountable for their actions and decisions.</a:t>
            </a:r>
          </a:p>
          <a:p>
            <a:pPr marL="457200" marR="0" lvl="0" indent="-457200" algn="l" defTabSz="914400" rtl="0" eaLnBrk="1" fontAlgn="auto" latinLnBrk="0" hangingPunct="1">
              <a:lnSpc>
                <a:spcPct val="90000"/>
              </a:lnSpc>
              <a:spcBef>
                <a:spcPts val="0"/>
              </a:spcBef>
              <a:spcAft>
                <a:spcPts val="0"/>
              </a:spcAft>
              <a:buClr>
                <a:srgbClr val="000000"/>
              </a:buClr>
              <a:buSzPts val="2800"/>
              <a:buFont typeface="Arial"/>
              <a:buChar char="•"/>
              <a:tabLst/>
              <a:defRPr/>
            </a:pPr>
            <a:endPar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457200" marR="0" lvl="0" indent="-457200" algn="l" defTabSz="914400" rtl="0" eaLnBrk="1" fontAlgn="auto" latinLnBrk="0" hangingPunct="1">
              <a:lnSpc>
                <a:spcPct val="90000"/>
              </a:lnSpc>
              <a:spcBef>
                <a:spcPts val="0"/>
              </a:spcBef>
              <a:spcAft>
                <a:spcPts val="0"/>
              </a:spcAft>
              <a:buClr>
                <a:srgbClr val="000000"/>
              </a:buClr>
              <a:buSzPts val="2800"/>
              <a:buFont typeface="Arial"/>
              <a:buChar char="•"/>
              <a:tabLst/>
              <a:defRPr/>
            </a:pP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hlinkClick r:id="rId3"/>
              </a:rPr>
              <a:t>https://emilms.fema.gov/is_0870a/groups/126.html</a:t>
            </a:r>
            <a:endPar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8" name="Date Placeholder 3">
            <a:extLst>
              <a:ext uri="{FF2B5EF4-FFF2-40B4-BE49-F238E27FC236}">
                <a16:creationId xmlns:a16="http://schemas.microsoft.com/office/drawing/2014/main" id="{D93CB6C4-04C0-7C07-0B98-72F7F520413B}"/>
              </a:ext>
            </a:extLst>
          </p:cNvPr>
          <p:cNvSpPr>
            <a:spLocks noGrp="1"/>
          </p:cNvSpPr>
          <p:nvPr>
            <p:ph type="dt" sz="half" idx="10"/>
          </p:nvPr>
        </p:nvSpPr>
        <p:spPr>
          <a:xfrm>
            <a:off x="838200" y="6356350"/>
            <a:ext cx="1690511" cy="365125"/>
          </a:xfrm>
        </p:spPr>
        <p:txBody>
          <a:bodyPr/>
          <a:lstStyle/>
          <a:p>
            <a:fld id="{B19DAA35-2433-C840-A244-1EC95DA2F86D}" type="datetime1">
              <a:rPr lang="en-US" smtClean="0"/>
              <a:t>6/10/2026</a:t>
            </a:fld>
            <a:endParaRPr lang="en-US" dirty="0"/>
          </a:p>
        </p:txBody>
      </p:sp>
      <p:sp>
        <p:nvSpPr>
          <p:cNvPr id="7" name="Footer Placeholder 4">
            <a:extLst>
              <a:ext uri="{FF2B5EF4-FFF2-40B4-BE49-F238E27FC236}">
                <a16:creationId xmlns:a16="http://schemas.microsoft.com/office/drawing/2014/main" id="{B0AF381A-9292-E489-2482-17775B574D6F}"/>
              </a:ext>
            </a:extLst>
          </p:cNvPr>
          <p:cNvSpPr txBox="1">
            <a:spLocks/>
          </p:cNvSpPr>
          <p:nvPr/>
        </p:nvSpPr>
        <p:spPr>
          <a:xfrm>
            <a:off x="4170903" y="6387754"/>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Mid-Atlantic CMS QIN-QIO (Region 2)</a:t>
            </a:r>
          </a:p>
        </p:txBody>
      </p:sp>
      <p:sp>
        <p:nvSpPr>
          <p:cNvPr id="6" name="Slide Number Placeholder 5">
            <a:extLst>
              <a:ext uri="{FF2B5EF4-FFF2-40B4-BE49-F238E27FC236}">
                <a16:creationId xmlns:a16="http://schemas.microsoft.com/office/drawing/2014/main" id="{916790C4-A379-B1C1-DAFF-9C999B4DA1AE}"/>
              </a:ext>
            </a:extLst>
          </p:cNvPr>
          <p:cNvSpPr>
            <a:spLocks noGrp="1"/>
          </p:cNvSpPr>
          <p:nvPr>
            <p:ph type="sldNum" sz="quarter" idx="12"/>
          </p:nvPr>
        </p:nvSpPr>
        <p:spPr/>
        <p:txBody>
          <a:bodyPr/>
          <a:lstStyle/>
          <a:p>
            <a:fld id="{85116EE9-A166-4A24-AE56-6ED63628246E}" type="slidenum">
              <a:rPr lang="en-US" smtClean="0"/>
              <a:t>29</a:t>
            </a:fld>
            <a:endParaRPr lang="en-US"/>
          </a:p>
        </p:txBody>
      </p:sp>
    </p:spTree>
    <p:extLst>
      <p:ext uri="{BB962C8B-B14F-4D97-AF65-F5344CB8AC3E}">
        <p14:creationId xmlns:p14="http://schemas.microsoft.com/office/powerpoint/2010/main" val="2648572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8557A-7E90-E6CB-9227-1EBCDA575E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1009F3-5853-F76D-8465-F2F8791595AD}"/>
              </a:ext>
            </a:extLst>
          </p:cNvPr>
          <p:cNvSpPr>
            <a:spLocks noGrp="1"/>
          </p:cNvSpPr>
          <p:nvPr>
            <p:ph type="title"/>
          </p:nvPr>
        </p:nvSpPr>
        <p:spPr>
          <a:xfrm>
            <a:off x="581024" y="799311"/>
            <a:ext cx="7902039" cy="703654"/>
          </a:xfrm>
        </p:spPr>
        <p:txBody>
          <a:bodyPr>
            <a:normAutofit/>
          </a:bodyPr>
          <a:lstStyle/>
          <a:p>
            <a:r>
              <a:rPr lang="en-US" sz="3600" dirty="0"/>
              <a:t>13</a:t>
            </a:r>
            <a:r>
              <a:rPr lang="en-US" sz="3600" baseline="30000" dirty="0"/>
              <a:t>th</a:t>
            </a:r>
            <a:r>
              <a:rPr lang="en-US" sz="3600" dirty="0"/>
              <a:t> SOW Areas of Focus</a:t>
            </a:r>
          </a:p>
        </p:txBody>
      </p:sp>
      <p:sp>
        <p:nvSpPr>
          <p:cNvPr id="3" name="Date Placeholder 2">
            <a:extLst>
              <a:ext uri="{FF2B5EF4-FFF2-40B4-BE49-F238E27FC236}">
                <a16:creationId xmlns:a16="http://schemas.microsoft.com/office/drawing/2014/main" id="{735BDEE6-D592-4CE0-EAB6-DABB027CA460}"/>
              </a:ext>
            </a:extLst>
          </p:cNvPr>
          <p:cNvSpPr>
            <a:spLocks noGrp="1"/>
          </p:cNvSpPr>
          <p:nvPr>
            <p:ph type="dt" sz="half" idx="10"/>
          </p:nvPr>
        </p:nvSpPr>
        <p:spPr/>
        <p:txBody>
          <a:bodyPr/>
          <a:lstStyle/>
          <a:p>
            <a:fld id="{B4288FD8-0B52-6F4B-ADE7-F31875E04335}" type="datetime1">
              <a:rPr lang="en-US" smtClean="0"/>
              <a:t>6/10/2026</a:t>
            </a:fld>
            <a:endParaRPr lang="en-US" dirty="0"/>
          </a:p>
        </p:txBody>
      </p:sp>
      <p:sp>
        <p:nvSpPr>
          <p:cNvPr id="4" name="Footer Placeholder 3">
            <a:extLst>
              <a:ext uri="{FF2B5EF4-FFF2-40B4-BE49-F238E27FC236}">
                <a16:creationId xmlns:a16="http://schemas.microsoft.com/office/drawing/2014/main" id="{059A62AF-6F4B-7C3C-AF67-90C5C5FA8D77}"/>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5F449EAD-5794-D559-431C-EE113E1EFD24}"/>
              </a:ext>
            </a:extLst>
          </p:cNvPr>
          <p:cNvSpPr>
            <a:spLocks noGrp="1"/>
          </p:cNvSpPr>
          <p:nvPr>
            <p:ph type="sldNum" sz="quarter" idx="12"/>
          </p:nvPr>
        </p:nvSpPr>
        <p:spPr/>
        <p:txBody>
          <a:bodyPr/>
          <a:lstStyle/>
          <a:p>
            <a:fld id="{85116EE9-A166-4A24-AE56-6ED63628246E}" type="slidenum">
              <a:rPr lang="en-US" smtClean="0"/>
              <a:t>3</a:t>
            </a:fld>
            <a:endParaRPr lang="en-US" dirty="0"/>
          </a:p>
        </p:txBody>
      </p:sp>
      <p:sp>
        <p:nvSpPr>
          <p:cNvPr id="8" name="Content Placeholder 7">
            <a:extLst>
              <a:ext uri="{FF2B5EF4-FFF2-40B4-BE49-F238E27FC236}">
                <a16:creationId xmlns:a16="http://schemas.microsoft.com/office/drawing/2014/main" id="{F65F194A-4AD5-A74D-CF08-8817CE891D7A}"/>
              </a:ext>
            </a:extLst>
          </p:cNvPr>
          <p:cNvSpPr>
            <a:spLocks noGrp="1"/>
          </p:cNvSpPr>
          <p:nvPr>
            <p:ph idx="1"/>
          </p:nvPr>
        </p:nvSpPr>
        <p:spPr/>
        <p:txBody>
          <a:bodyPr/>
          <a:lstStyle/>
          <a:p>
            <a:endParaRPr lang="en-US" dirty="0"/>
          </a:p>
        </p:txBody>
      </p:sp>
      <p:pic>
        <p:nvPicPr>
          <p:cNvPr id="9" name="Picture 8" descr="Figure that shows the 4 clinical aims, foundation aim, and on-demand QI support">
            <a:extLst>
              <a:ext uri="{FF2B5EF4-FFF2-40B4-BE49-F238E27FC236}">
                <a16:creationId xmlns:a16="http://schemas.microsoft.com/office/drawing/2014/main" id="{AD00C904-37A8-A9C0-5F00-EFE3EB1361FB}"/>
              </a:ext>
              <a:ext uri="{C183D7F6-B498-43B3-948B-1728B52AA6E4}">
                <adec:decorative xmlns:adec="http://schemas.microsoft.com/office/drawing/2017/decorative" val="0"/>
              </a:ext>
            </a:extLst>
          </p:cNvPr>
          <p:cNvPicPr>
            <a:picLocks noChangeAspect="1"/>
          </p:cNvPicPr>
          <p:nvPr/>
        </p:nvPicPr>
        <p:blipFill>
          <a:blip r:embed="rId2"/>
          <a:srcRect b="2688"/>
          <a:stretch>
            <a:fillRect/>
          </a:stretch>
        </p:blipFill>
        <p:spPr>
          <a:xfrm>
            <a:off x="839318" y="1555859"/>
            <a:ext cx="10739782" cy="4621104"/>
          </a:xfrm>
          <a:prstGeom prst="rect">
            <a:avLst/>
          </a:prstGeom>
        </p:spPr>
      </p:pic>
    </p:spTree>
    <p:extLst>
      <p:ext uri="{BB962C8B-B14F-4D97-AF65-F5344CB8AC3E}">
        <p14:creationId xmlns:p14="http://schemas.microsoft.com/office/powerpoint/2010/main" val="13061902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17C80-B8A8-AFCB-DAD2-01DA04199B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7F57F5-3473-5B9F-15B0-46E8CAEB2BAD}"/>
              </a:ext>
            </a:extLst>
          </p:cNvPr>
          <p:cNvSpPr txBox="1">
            <a:spLocks noGrp="1"/>
          </p:cNvSpPr>
          <p:nvPr>
            <p:ph type="title" idx="4294967295"/>
          </p:nvPr>
        </p:nvSpPr>
        <p:spPr>
          <a:xfrm>
            <a:off x="304043" y="767436"/>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Benefits of an After-Action Review (AAR) </a:t>
            </a:r>
          </a:p>
        </p:txBody>
      </p:sp>
      <p:sp>
        <p:nvSpPr>
          <p:cNvPr id="3" name="Google Shape;89;p4">
            <a:extLst>
              <a:ext uri="{FF2B5EF4-FFF2-40B4-BE49-F238E27FC236}">
                <a16:creationId xmlns:a16="http://schemas.microsoft.com/office/drawing/2014/main" id="{8423A530-A2AD-86C1-B888-1D19B9173C6B}"/>
              </a:ext>
            </a:extLst>
          </p:cNvPr>
          <p:cNvSpPr txBox="1">
            <a:spLocks/>
          </p:cNvSpPr>
          <p:nvPr/>
        </p:nvSpPr>
        <p:spPr>
          <a:xfrm>
            <a:off x="304043" y="2245526"/>
            <a:ext cx="10515600" cy="344515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457200" algn="l" defTabSz="914400" rtl="0" eaLnBrk="1" fontAlgn="auto" latinLnBrk="0" hangingPunct="1">
              <a:lnSpc>
                <a:spcPct val="90000"/>
              </a:lnSpc>
              <a:spcBef>
                <a:spcPts val="0"/>
              </a:spcBef>
              <a:spcAft>
                <a:spcPts val="0"/>
              </a:spcAft>
              <a:buClr>
                <a:srgbClr val="000000"/>
              </a:buClr>
              <a:buSzPts val="2800"/>
              <a:buFont typeface="Arial"/>
              <a:buChar char="•"/>
              <a:tabLst/>
              <a:defRPr/>
            </a:pPr>
            <a:r>
              <a:rPr kumimoji="0" lang="en-US" sz="2400" b="1" i="0" u="none" strike="noStrike" kern="0" cap="none" spc="0" normalizeH="0" baseline="0" noProof="0" dirty="0">
                <a:ln>
                  <a:noFill/>
                </a:ln>
                <a:solidFill>
                  <a:srgbClr val="000000"/>
                </a:solidFill>
                <a:effectLst/>
                <a:uLnTx/>
                <a:uFillTx/>
                <a:latin typeface="Calibri"/>
                <a:ea typeface="Calibri"/>
                <a:cs typeface="Calibri"/>
                <a:sym typeface="Calibri"/>
              </a:rPr>
              <a:t>Informed Decision-Making</a:t>
            </a: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rPr>
              <a:t>: the insights gained from AARs can inform better decision-making and strategy development for future projects.</a:t>
            </a:r>
          </a:p>
          <a:p>
            <a:pPr marL="457200" marR="0" lvl="0" indent="-457200" algn="l" defTabSz="914400" rtl="0" eaLnBrk="1" fontAlgn="auto" latinLnBrk="0" hangingPunct="1">
              <a:lnSpc>
                <a:spcPct val="90000"/>
              </a:lnSpc>
              <a:spcBef>
                <a:spcPts val="0"/>
              </a:spcBef>
              <a:spcAft>
                <a:spcPts val="0"/>
              </a:spcAft>
              <a:buClr>
                <a:srgbClr val="000000"/>
              </a:buClr>
              <a:buSzPts val="2800"/>
              <a:buFont typeface="Arial"/>
              <a:buChar char="•"/>
              <a:tabLst/>
              <a:defRPr/>
            </a:pPr>
            <a:endPar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457200" marR="0" lvl="0" indent="-457200" algn="l" defTabSz="914400" rtl="0" eaLnBrk="1" fontAlgn="auto" latinLnBrk="0" hangingPunct="1">
              <a:lnSpc>
                <a:spcPct val="90000"/>
              </a:lnSpc>
              <a:spcBef>
                <a:spcPts val="0"/>
              </a:spcBef>
              <a:spcAft>
                <a:spcPts val="0"/>
              </a:spcAft>
              <a:buClr>
                <a:srgbClr val="000000"/>
              </a:buClr>
              <a:buSzPts val="2800"/>
              <a:buFont typeface="Arial"/>
              <a:buChar char="•"/>
              <a:tabLst/>
              <a:defRPr/>
            </a:pPr>
            <a:r>
              <a:rPr kumimoji="0" lang="en-US" sz="2400" b="1" i="0" u="none" strike="noStrike" kern="0" cap="none" spc="0" normalizeH="0" baseline="0" noProof="0" dirty="0">
                <a:ln>
                  <a:noFill/>
                </a:ln>
                <a:solidFill>
                  <a:srgbClr val="000000"/>
                </a:solidFill>
                <a:effectLst/>
                <a:uLnTx/>
                <a:uFillTx/>
                <a:latin typeface="Calibri"/>
                <a:ea typeface="Calibri"/>
                <a:cs typeface="Calibri"/>
                <a:sym typeface="Calibri"/>
              </a:rPr>
              <a:t>Team Building</a:t>
            </a: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rPr>
              <a:t>: conducting AARs can strengthen team cohesion as members work together to analyze outcomes and develop solutions.</a:t>
            </a:r>
          </a:p>
          <a:p>
            <a:pPr marL="457200" marR="0" lvl="0" indent="-457200" algn="l" defTabSz="914400" rtl="0" eaLnBrk="1" fontAlgn="auto" latinLnBrk="0" hangingPunct="1">
              <a:lnSpc>
                <a:spcPct val="90000"/>
              </a:lnSpc>
              <a:spcBef>
                <a:spcPts val="0"/>
              </a:spcBef>
              <a:spcAft>
                <a:spcPts val="0"/>
              </a:spcAft>
              <a:buClr>
                <a:srgbClr val="000000"/>
              </a:buClr>
              <a:buSzPts val="2800"/>
              <a:buFont typeface="Arial"/>
              <a:buChar char="•"/>
              <a:tabLst/>
              <a:defRPr/>
            </a:pPr>
            <a:endPar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457200" marR="0" lvl="0" indent="-457200" algn="l" defTabSz="914400" rtl="0" eaLnBrk="1" fontAlgn="auto" latinLnBrk="0" hangingPunct="1">
              <a:lnSpc>
                <a:spcPct val="90000"/>
              </a:lnSpc>
              <a:spcBef>
                <a:spcPts val="0"/>
              </a:spcBef>
              <a:spcAft>
                <a:spcPts val="0"/>
              </a:spcAft>
              <a:buClr>
                <a:srgbClr val="000000"/>
              </a:buClr>
              <a:buSzPts val="2800"/>
              <a:buFont typeface="Arial"/>
              <a:buChar char="•"/>
              <a:tabLst/>
              <a:defRPr/>
            </a:pPr>
            <a:r>
              <a:rPr kumimoji="0" lang="en-US" sz="2400" b="1" i="0" u="none" strike="noStrike" kern="0" cap="none" spc="0" normalizeH="0" baseline="0" noProof="0" dirty="0">
                <a:ln>
                  <a:noFill/>
                </a:ln>
                <a:solidFill>
                  <a:srgbClr val="000000"/>
                </a:solidFill>
                <a:effectLst/>
                <a:uLnTx/>
                <a:uFillTx/>
                <a:latin typeface="Calibri"/>
                <a:ea typeface="Calibri"/>
                <a:cs typeface="Calibri"/>
                <a:sym typeface="Calibri"/>
              </a:rPr>
              <a:t>Crisis Preparedness</a:t>
            </a: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rPr>
              <a:t>: in crisis situations, AARs can highlight areas where emergency response plans need improvement, ensuring better preparedness for future incidents.</a:t>
            </a:r>
          </a:p>
        </p:txBody>
      </p:sp>
      <p:sp>
        <p:nvSpPr>
          <p:cNvPr id="9" name="Date Placeholder 3">
            <a:extLst>
              <a:ext uri="{FF2B5EF4-FFF2-40B4-BE49-F238E27FC236}">
                <a16:creationId xmlns:a16="http://schemas.microsoft.com/office/drawing/2014/main" id="{93FA80C3-184E-435C-181B-F1CA8F09AF28}"/>
              </a:ext>
            </a:extLst>
          </p:cNvPr>
          <p:cNvSpPr>
            <a:spLocks noGrp="1"/>
          </p:cNvSpPr>
          <p:nvPr>
            <p:ph type="dt" sz="half" idx="10"/>
          </p:nvPr>
        </p:nvSpPr>
        <p:spPr>
          <a:xfrm>
            <a:off x="838200" y="6356350"/>
            <a:ext cx="1690511" cy="365125"/>
          </a:xfrm>
        </p:spPr>
        <p:txBody>
          <a:bodyPr/>
          <a:lstStyle/>
          <a:p>
            <a:fld id="{B19DAA35-2433-C840-A244-1EC95DA2F86D}" type="datetime1">
              <a:rPr lang="en-US" smtClean="0"/>
              <a:t>6/10/2026</a:t>
            </a:fld>
            <a:endParaRPr lang="en-US" dirty="0"/>
          </a:p>
        </p:txBody>
      </p:sp>
      <p:sp>
        <p:nvSpPr>
          <p:cNvPr id="6" name="Slide Number Placeholder 5">
            <a:extLst>
              <a:ext uri="{FF2B5EF4-FFF2-40B4-BE49-F238E27FC236}">
                <a16:creationId xmlns:a16="http://schemas.microsoft.com/office/drawing/2014/main" id="{AE074CA8-035A-8703-86F4-4A96B989D2F8}"/>
              </a:ext>
            </a:extLst>
          </p:cNvPr>
          <p:cNvSpPr>
            <a:spLocks noGrp="1"/>
          </p:cNvSpPr>
          <p:nvPr>
            <p:ph type="sldNum" sz="quarter" idx="12"/>
          </p:nvPr>
        </p:nvSpPr>
        <p:spPr/>
        <p:txBody>
          <a:bodyPr/>
          <a:lstStyle/>
          <a:p>
            <a:fld id="{85116EE9-A166-4A24-AE56-6ED63628246E}" type="slidenum">
              <a:rPr lang="en-US" smtClean="0"/>
              <a:t>30</a:t>
            </a:fld>
            <a:endParaRPr lang="en-US"/>
          </a:p>
        </p:txBody>
      </p:sp>
    </p:spTree>
    <p:extLst>
      <p:ext uri="{BB962C8B-B14F-4D97-AF65-F5344CB8AC3E}">
        <p14:creationId xmlns:p14="http://schemas.microsoft.com/office/powerpoint/2010/main" val="33063504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16023-D9E2-05AD-7CAF-B87A7CDFFE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18E35F-4158-8C5C-8D7F-92CADD1A754E}"/>
              </a:ext>
            </a:extLst>
          </p:cNvPr>
          <p:cNvSpPr txBox="1">
            <a:spLocks noGrp="1"/>
          </p:cNvSpPr>
          <p:nvPr>
            <p:ph type="title" idx="4294967295"/>
          </p:nvPr>
        </p:nvSpPr>
        <p:spPr>
          <a:xfrm>
            <a:off x="620917" y="1178313"/>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How Do You “do” an After-Action Review?</a:t>
            </a:r>
          </a:p>
        </p:txBody>
      </p:sp>
      <p:sp>
        <p:nvSpPr>
          <p:cNvPr id="3" name="TextBox 2">
            <a:extLst>
              <a:ext uri="{FF2B5EF4-FFF2-40B4-BE49-F238E27FC236}">
                <a16:creationId xmlns:a16="http://schemas.microsoft.com/office/drawing/2014/main" id="{E45ABD33-4510-1C61-AB98-23105C953898}"/>
              </a:ext>
            </a:extLst>
          </p:cNvPr>
          <p:cNvSpPr txBox="1"/>
          <p:nvPr/>
        </p:nvSpPr>
        <p:spPr>
          <a:xfrm>
            <a:off x="1165708" y="2584261"/>
            <a:ext cx="9244483" cy="2308324"/>
          </a:xfrm>
          <a:prstGeom prst="rect">
            <a:avLst/>
          </a:prstGeom>
          <a:noFill/>
        </p:spPr>
        <p:txBody>
          <a:bodyPr wrap="square">
            <a:spAutoFit/>
          </a:bodyPr>
          <a:lstStyle/>
          <a:p>
            <a:pPr marL="285750" indent="-285750">
              <a:buClr>
                <a:srgbClr val="000000"/>
              </a:buClr>
              <a:buFont typeface="Arial" panose="020B0604020202020204" pitchFamily="34" charset="0"/>
              <a:buChar char="•"/>
            </a:pPr>
            <a:r>
              <a:rPr lang="en-US" sz="3600" kern="0" dirty="0">
                <a:solidFill>
                  <a:srgbClr val="000000"/>
                </a:solidFill>
                <a:ea typeface="Calibri" panose="020F0502020204030204" pitchFamily="34" charset="0"/>
                <a:cs typeface="Calibri" panose="020F0502020204030204" pitchFamily="34" charset="0"/>
                <a:sym typeface="Arial"/>
              </a:rPr>
              <a:t>Soon after response/exercise ends</a:t>
            </a:r>
          </a:p>
          <a:p>
            <a:pPr marL="285750" indent="-285750">
              <a:buClr>
                <a:srgbClr val="000000"/>
              </a:buClr>
              <a:buFont typeface="Arial" panose="020B0604020202020204" pitchFamily="34" charset="0"/>
              <a:buChar char="•"/>
            </a:pPr>
            <a:r>
              <a:rPr lang="en-US" sz="3600" kern="0" dirty="0">
                <a:solidFill>
                  <a:srgbClr val="000000"/>
                </a:solidFill>
                <a:ea typeface="Calibri" panose="020F0502020204030204" pitchFamily="34" charset="0"/>
                <a:cs typeface="Calibri" panose="020F0502020204030204" pitchFamily="34" charset="0"/>
                <a:sym typeface="Arial"/>
              </a:rPr>
              <a:t>In person or virtual</a:t>
            </a:r>
          </a:p>
          <a:p>
            <a:pPr marL="285750" indent="-285750">
              <a:buClr>
                <a:srgbClr val="000000"/>
              </a:buClr>
              <a:buFont typeface="Arial" panose="020B0604020202020204" pitchFamily="34" charset="0"/>
              <a:buChar char="•"/>
            </a:pPr>
            <a:r>
              <a:rPr lang="en-US" sz="3600" kern="0" dirty="0">
                <a:solidFill>
                  <a:srgbClr val="000000"/>
                </a:solidFill>
                <a:ea typeface="Calibri" panose="020F0502020204030204" pitchFamily="34" charset="0"/>
                <a:cs typeface="Calibri" panose="020F0502020204030204" pitchFamily="34" charset="0"/>
                <a:sym typeface="Arial"/>
              </a:rPr>
              <a:t>Facilitator, notetaker</a:t>
            </a:r>
          </a:p>
          <a:p>
            <a:pPr marL="285750" indent="-285750">
              <a:buClr>
                <a:srgbClr val="000000"/>
              </a:buClr>
              <a:buFont typeface="Arial" panose="020B0604020202020204" pitchFamily="34" charset="0"/>
              <a:buChar char="•"/>
            </a:pPr>
            <a:r>
              <a:rPr lang="en-US" sz="3600" kern="0" dirty="0">
                <a:solidFill>
                  <a:srgbClr val="000000"/>
                </a:solidFill>
                <a:ea typeface="Calibri" panose="020F0502020204030204" pitchFamily="34" charset="0"/>
                <a:cs typeface="Calibri" panose="020F0502020204030204" pitchFamily="34" charset="0"/>
                <a:sym typeface="Arial"/>
              </a:rPr>
              <a:t>Questions</a:t>
            </a:r>
          </a:p>
        </p:txBody>
      </p:sp>
      <p:sp>
        <p:nvSpPr>
          <p:cNvPr id="4" name="Date Placeholder 3">
            <a:extLst>
              <a:ext uri="{FF2B5EF4-FFF2-40B4-BE49-F238E27FC236}">
                <a16:creationId xmlns:a16="http://schemas.microsoft.com/office/drawing/2014/main" id="{ABF05929-ECE4-2694-571B-AB72BABCAF8C}"/>
              </a:ext>
            </a:extLst>
          </p:cNvPr>
          <p:cNvSpPr>
            <a:spLocks noGrp="1"/>
          </p:cNvSpPr>
          <p:nvPr>
            <p:ph type="dt" sz="half" idx="10"/>
          </p:nvPr>
        </p:nvSpPr>
        <p:spPr/>
        <p:txBody>
          <a:bodyPr/>
          <a:lstStyle/>
          <a:p>
            <a:fld id="{B19DAA35-2433-C840-A244-1EC95DA2F86D}" type="datetime1">
              <a:rPr lang="en-US" smtClean="0"/>
              <a:t>6/10/2026</a:t>
            </a:fld>
            <a:endParaRPr lang="en-US" dirty="0"/>
          </a:p>
        </p:txBody>
      </p:sp>
      <p:sp>
        <p:nvSpPr>
          <p:cNvPr id="5" name="Footer Placeholder 4">
            <a:extLst>
              <a:ext uri="{FF2B5EF4-FFF2-40B4-BE49-F238E27FC236}">
                <a16:creationId xmlns:a16="http://schemas.microsoft.com/office/drawing/2014/main" id="{8FB3B300-2476-D60A-8409-23836F9D5571}"/>
              </a:ext>
            </a:extLst>
          </p:cNvPr>
          <p:cNvSpPr>
            <a:spLocks noGrp="1"/>
          </p:cNvSpPr>
          <p:nvPr>
            <p:ph type="ftr" sz="quarter" idx="11"/>
          </p:nvPr>
        </p:nvSpPr>
        <p:spPr/>
        <p:txBody>
          <a:bodyPr/>
          <a:lstStyle/>
          <a:p>
            <a:r>
              <a:rPr lang="en-US"/>
              <a:t>Mid-Atlantic CMS QIN-QIO (Region 2)</a:t>
            </a:r>
          </a:p>
        </p:txBody>
      </p:sp>
      <p:sp>
        <p:nvSpPr>
          <p:cNvPr id="6" name="Slide Number Placeholder 5">
            <a:extLst>
              <a:ext uri="{FF2B5EF4-FFF2-40B4-BE49-F238E27FC236}">
                <a16:creationId xmlns:a16="http://schemas.microsoft.com/office/drawing/2014/main" id="{5E267F18-940F-50C9-2871-81707B2FB093}"/>
              </a:ext>
            </a:extLst>
          </p:cNvPr>
          <p:cNvSpPr>
            <a:spLocks noGrp="1"/>
          </p:cNvSpPr>
          <p:nvPr>
            <p:ph type="sldNum" sz="quarter" idx="12"/>
          </p:nvPr>
        </p:nvSpPr>
        <p:spPr/>
        <p:txBody>
          <a:bodyPr/>
          <a:lstStyle/>
          <a:p>
            <a:fld id="{85116EE9-A166-4A24-AE56-6ED63628246E}" type="slidenum">
              <a:rPr lang="en-US" smtClean="0"/>
              <a:t>31</a:t>
            </a:fld>
            <a:endParaRPr lang="en-US"/>
          </a:p>
        </p:txBody>
      </p:sp>
    </p:spTree>
    <p:extLst>
      <p:ext uri="{BB962C8B-B14F-4D97-AF65-F5344CB8AC3E}">
        <p14:creationId xmlns:p14="http://schemas.microsoft.com/office/powerpoint/2010/main" val="41453874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D5CBA-0CCE-12DD-1C8B-6C07613FF769}"/>
            </a:ext>
          </a:extLst>
        </p:cNvPr>
        <p:cNvGrpSpPr/>
        <p:nvPr/>
      </p:nvGrpSpPr>
      <p:grpSpPr>
        <a:xfrm>
          <a:off x="0" y="0"/>
          <a:ext cx="0" cy="0"/>
          <a:chOff x="0" y="0"/>
          <a:chExt cx="0" cy="0"/>
        </a:xfrm>
      </p:grpSpPr>
      <p:sp>
        <p:nvSpPr>
          <p:cNvPr id="2" name="Google Shape;88;p4">
            <a:extLst>
              <a:ext uri="{FF2B5EF4-FFF2-40B4-BE49-F238E27FC236}">
                <a16:creationId xmlns:a16="http://schemas.microsoft.com/office/drawing/2014/main" id="{152B1AE6-157E-4852-FEC1-06297497CBFE}"/>
              </a:ext>
            </a:extLst>
          </p:cNvPr>
          <p:cNvSpPr txBox="1">
            <a:spLocks noGrp="1"/>
          </p:cNvSpPr>
          <p:nvPr>
            <p:ph type="title"/>
          </p:nvPr>
        </p:nvSpPr>
        <p:spPr>
          <a:xfrm>
            <a:off x="519065" y="773151"/>
            <a:ext cx="11153869"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00539B"/>
              </a:buClr>
              <a:buSzPts val="3600"/>
              <a:buFont typeface="Calibri"/>
              <a:buNone/>
            </a:pPr>
            <a:r>
              <a:rPr lang="en-US" sz="4000" dirty="0"/>
              <a:t>Planner/Facilitator Responsibilities and Preparation</a:t>
            </a:r>
            <a:endParaRPr sz="4000" dirty="0"/>
          </a:p>
        </p:txBody>
      </p:sp>
      <p:sp>
        <p:nvSpPr>
          <p:cNvPr id="3" name="Google Shape;89;p4">
            <a:extLst>
              <a:ext uri="{FF2B5EF4-FFF2-40B4-BE49-F238E27FC236}">
                <a16:creationId xmlns:a16="http://schemas.microsoft.com/office/drawing/2014/main" id="{BCCD1971-1F24-FB6C-3F19-6D9735CF3606}"/>
              </a:ext>
            </a:extLst>
          </p:cNvPr>
          <p:cNvSpPr txBox="1">
            <a:spLocks/>
          </p:cNvSpPr>
          <p:nvPr/>
        </p:nvSpPr>
        <p:spPr>
          <a:xfrm>
            <a:off x="838200" y="2334103"/>
            <a:ext cx="10515600" cy="3680681"/>
          </a:xfrm>
          <a:prstGeom prst="rect">
            <a:avLst/>
          </a:prstGeom>
          <a:noFill/>
          <a:ln>
            <a:noFill/>
          </a:ln>
        </p:spPr>
        <p:txBody>
          <a:bodyPr spcFirstLastPara="1" vert="horz" wrap="square" lIns="91425" tIns="45700" rIns="91425" bIns="45700" rtlCol="0" anchor="t" anchorCtr="0">
            <a:noAutofit/>
          </a:bodyPr>
          <a:lstStyle>
            <a:lvl1pPr marL="228600" indent="-228600" algn="l" defTabSz="914400" rtl="0" eaLnBrk="1" latinLnBrk="0" hangingPunct="1">
              <a:lnSpc>
                <a:spcPct val="90000"/>
              </a:lnSpc>
              <a:spcBef>
                <a:spcPts val="1000"/>
              </a:spcBef>
              <a:buClr>
                <a:srgbClr val="80A1B6"/>
              </a:buClr>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Clr>
                <a:srgbClr val="80A1B6"/>
              </a:buClr>
              <a:buFont typeface="Arial" panose="020B0604020202020204" pitchFamily="34" charset="0"/>
              <a:buChar char="•"/>
              <a:defRPr sz="2400" kern="1200">
                <a:solidFill>
                  <a:schemeClr val="bg2">
                    <a:lumMod val="25000"/>
                  </a:schemeClr>
                </a:solidFill>
                <a:latin typeface="+mn-lt"/>
                <a:ea typeface="+mn-ea"/>
                <a:cs typeface="+mn-cs"/>
              </a:defRPr>
            </a:lvl2pPr>
            <a:lvl3pPr marL="1143000" indent="-228600" algn="l" defTabSz="914400" rtl="0" eaLnBrk="1" latinLnBrk="0" hangingPunct="1">
              <a:lnSpc>
                <a:spcPct val="90000"/>
              </a:lnSpc>
              <a:spcBef>
                <a:spcPts val="500"/>
              </a:spcBef>
              <a:buClr>
                <a:srgbClr val="80A1B6"/>
              </a:buClr>
              <a:buFont typeface="Arial" panose="020B0604020202020204" pitchFamily="34" charset="0"/>
              <a:buChar char="•"/>
              <a:defRPr sz="2000" kern="1200">
                <a:solidFill>
                  <a:schemeClr val="bg2">
                    <a:lumMod val="25000"/>
                  </a:schemeClr>
                </a:solidFill>
                <a:latin typeface="+mn-lt"/>
                <a:ea typeface="+mn-ea"/>
                <a:cs typeface="+mn-cs"/>
              </a:defRPr>
            </a:lvl3pPr>
            <a:lvl4pPr marL="1600200" indent="-228600" algn="l" defTabSz="914400" rtl="0" eaLnBrk="1" latinLnBrk="0" hangingPunct="1">
              <a:lnSpc>
                <a:spcPct val="90000"/>
              </a:lnSpc>
              <a:spcBef>
                <a:spcPts val="500"/>
              </a:spcBef>
              <a:buClr>
                <a:srgbClr val="80A1B6"/>
              </a:buClr>
              <a:buFont typeface="Arial" panose="020B0604020202020204" pitchFamily="34" charset="0"/>
              <a:buChar char="•"/>
              <a:defRPr sz="1800" kern="1200">
                <a:solidFill>
                  <a:schemeClr val="bg2">
                    <a:lumMod val="25000"/>
                  </a:schemeClr>
                </a:solidFill>
                <a:latin typeface="+mn-lt"/>
                <a:ea typeface="+mn-ea"/>
                <a:cs typeface="+mn-cs"/>
              </a:defRPr>
            </a:lvl4pPr>
            <a:lvl5pPr marL="2057400" indent="-228600" algn="l" defTabSz="914400" rtl="0" eaLnBrk="1" latinLnBrk="0" hangingPunct="1">
              <a:lnSpc>
                <a:spcPct val="90000"/>
              </a:lnSpc>
              <a:spcBef>
                <a:spcPts val="500"/>
              </a:spcBef>
              <a:buClr>
                <a:srgbClr val="80A1B6"/>
              </a:buClr>
              <a:buFont typeface="Arial" panose="020B0604020202020204" pitchFamily="34" charset="0"/>
              <a:buChar char="•"/>
              <a:defRPr sz="18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Determine scope of after-action review</a:t>
            </a:r>
          </a:p>
          <a:p>
            <a:r>
              <a:rPr lang="en-US" dirty="0"/>
              <a:t>Review the purpose or objectives </a:t>
            </a:r>
          </a:p>
          <a:p>
            <a:r>
              <a:rPr lang="en-US" dirty="0"/>
              <a:t>Define your questions </a:t>
            </a:r>
          </a:p>
          <a:p>
            <a:r>
              <a:rPr lang="en-US" dirty="0"/>
              <a:t>Identify unique questions for the focus area topic (e.g., vaccine questions, partner engagement questions)</a:t>
            </a:r>
          </a:p>
        </p:txBody>
      </p:sp>
      <p:sp>
        <p:nvSpPr>
          <p:cNvPr id="4" name="Date Placeholder 3">
            <a:extLst>
              <a:ext uri="{FF2B5EF4-FFF2-40B4-BE49-F238E27FC236}">
                <a16:creationId xmlns:a16="http://schemas.microsoft.com/office/drawing/2014/main" id="{C5A51CEC-4D0D-46BE-89EA-0515FB9DE07E}"/>
              </a:ext>
            </a:extLst>
          </p:cNvPr>
          <p:cNvSpPr>
            <a:spLocks noGrp="1"/>
          </p:cNvSpPr>
          <p:nvPr>
            <p:ph type="dt" sz="half" idx="10"/>
          </p:nvPr>
        </p:nvSpPr>
        <p:spPr/>
        <p:txBody>
          <a:bodyPr/>
          <a:lstStyle/>
          <a:p>
            <a:fld id="{B19DAA35-2433-C840-A244-1EC95DA2F86D}" type="datetime1">
              <a:rPr lang="en-US" smtClean="0"/>
              <a:t>6/10/2026</a:t>
            </a:fld>
            <a:endParaRPr lang="en-US" dirty="0"/>
          </a:p>
        </p:txBody>
      </p:sp>
      <p:sp>
        <p:nvSpPr>
          <p:cNvPr id="5" name="Footer Placeholder 4">
            <a:extLst>
              <a:ext uri="{FF2B5EF4-FFF2-40B4-BE49-F238E27FC236}">
                <a16:creationId xmlns:a16="http://schemas.microsoft.com/office/drawing/2014/main" id="{61F58B86-C90F-BA63-CBC2-EFF955DA31B2}"/>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3C0D3AE3-464A-E0AB-2473-647B9AFB2133}"/>
              </a:ext>
            </a:extLst>
          </p:cNvPr>
          <p:cNvSpPr>
            <a:spLocks noGrp="1"/>
          </p:cNvSpPr>
          <p:nvPr>
            <p:ph type="sldNum" sz="quarter" idx="12"/>
          </p:nvPr>
        </p:nvSpPr>
        <p:spPr/>
        <p:txBody>
          <a:bodyPr/>
          <a:lstStyle/>
          <a:p>
            <a:fld id="{85116EE9-A166-4A24-AE56-6ED63628246E}" type="slidenum">
              <a:rPr lang="en-US" smtClean="0"/>
              <a:t>32</a:t>
            </a:fld>
            <a:endParaRPr lang="en-US"/>
          </a:p>
        </p:txBody>
      </p:sp>
    </p:spTree>
    <p:extLst>
      <p:ext uri="{BB962C8B-B14F-4D97-AF65-F5344CB8AC3E}">
        <p14:creationId xmlns:p14="http://schemas.microsoft.com/office/powerpoint/2010/main" val="35150024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90A60-2025-3090-F042-AC5DC55B217A}"/>
            </a:ext>
          </a:extLst>
        </p:cNvPr>
        <p:cNvGrpSpPr/>
        <p:nvPr/>
      </p:nvGrpSpPr>
      <p:grpSpPr>
        <a:xfrm>
          <a:off x="0" y="0"/>
          <a:ext cx="0" cy="0"/>
          <a:chOff x="0" y="0"/>
          <a:chExt cx="0" cy="0"/>
        </a:xfrm>
      </p:grpSpPr>
      <p:sp>
        <p:nvSpPr>
          <p:cNvPr id="9" name="Google Shape;88;p4">
            <a:extLst>
              <a:ext uri="{FF2B5EF4-FFF2-40B4-BE49-F238E27FC236}">
                <a16:creationId xmlns:a16="http://schemas.microsoft.com/office/drawing/2014/main" id="{5D4C8E2D-3417-39B2-E02D-9F570F69DB0F}"/>
              </a:ext>
            </a:extLst>
          </p:cNvPr>
          <p:cNvSpPr txBox="1">
            <a:spLocks noGrp="1"/>
          </p:cNvSpPr>
          <p:nvPr>
            <p:ph type="title"/>
          </p:nvPr>
        </p:nvSpPr>
        <p:spPr>
          <a:xfrm>
            <a:off x="282192" y="764098"/>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00539B"/>
              </a:buClr>
              <a:buSzPts val="3600"/>
              <a:buFont typeface="Calibri"/>
              <a:buNone/>
            </a:pPr>
            <a:r>
              <a:rPr lang="en-US" sz="4000" dirty="0"/>
              <a:t>What to Consider When Developing Questions</a:t>
            </a:r>
            <a:endParaRPr sz="4000" dirty="0"/>
          </a:p>
        </p:txBody>
      </p:sp>
      <p:sp>
        <p:nvSpPr>
          <p:cNvPr id="10" name="TextBox 9">
            <a:extLst>
              <a:ext uri="{FF2B5EF4-FFF2-40B4-BE49-F238E27FC236}">
                <a16:creationId xmlns:a16="http://schemas.microsoft.com/office/drawing/2014/main" id="{0050F0B3-33A9-104C-1838-0AC72D43DB5D}"/>
              </a:ext>
            </a:extLst>
          </p:cNvPr>
          <p:cNvSpPr txBox="1"/>
          <p:nvPr/>
        </p:nvSpPr>
        <p:spPr>
          <a:xfrm>
            <a:off x="282192" y="1810873"/>
            <a:ext cx="11635992" cy="3891322"/>
          </a:xfrm>
          <a:prstGeom prst="rect">
            <a:avLst/>
          </a:prstGeom>
          <a:noFill/>
        </p:spPr>
        <p:txBody>
          <a:bodyPr wrap="square">
            <a:spAutoFit/>
          </a:bodyPr>
          <a:lstStyle/>
          <a:p>
            <a:pPr marL="457200" marR="0" lvl="0" indent="-406400" algn="l" defTabSz="914400" rtl="0" eaLnBrk="1" fontAlgn="auto" latinLnBrk="0" hangingPunct="1">
              <a:lnSpc>
                <a:spcPct val="90000"/>
              </a:lnSpc>
              <a:spcBef>
                <a:spcPts val="1000"/>
              </a:spcBef>
              <a:spcAft>
                <a:spcPts val="0"/>
              </a:spcAft>
              <a:buClrTx/>
              <a:buSzPts val="2800"/>
              <a:buFont typeface="Arial"/>
              <a:buChar char="•"/>
              <a:tabLst/>
              <a:defRPr/>
            </a:pPr>
            <a:r>
              <a:rPr kumimoji="0" lang="en-US" sz="28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Coordination: </a:t>
            </a:r>
          </a:p>
          <a:p>
            <a:pPr marL="914400" marR="0" lvl="1" indent="-381000" algn="l" defTabSz="914400" rtl="0" eaLnBrk="1" fontAlgn="auto" latinLnBrk="0" hangingPunct="1">
              <a:lnSpc>
                <a:spcPct val="90000"/>
              </a:lnSpc>
              <a:spcBef>
                <a:spcPts val="500"/>
              </a:spcBef>
              <a:spcAft>
                <a:spcPts val="0"/>
              </a:spcAft>
              <a:buClrTx/>
              <a:buSzPts val="2400"/>
              <a:buFont typeface="Arial"/>
              <a:buChar char="•"/>
              <a:tabLst/>
              <a:defRPr/>
            </a:pPr>
            <a:r>
              <a:rPr kumimoji="0" lang="en-US" sz="2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Examine coordination within (internal)</a:t>
            </a:r>
          </a:p>
          <a:p>
            <a:pPr marL="914400" marR="0" lvl="1" indent="-381000" algn="l" defTabSz="914400" rtl="0" eaLnBrk="1" fontAlgn="auto" latinLnBrk="0" hangingPunct="1">
              <a:lnSpc>
                <a:spcPct val="90000"/>
              </a:lnSpc>
              <a:spcBef>
                <a:spcPts val="500"/>
              </a:spcBef>
              <a:spcAft>
                <a:spcPts val="0"/>
              </a:spcAft>
              <a:buClrTx/>
              <a:buSzPts val="2400"/>
              <a:buFont typeface="Arial"/>
              <a:buChar char="•"/>
              <a:tabLst/>
              <a:defRPr/>
            </a:pPr>
            <a:r>
              <a:rPr kumimoji="0" lang="en-US" sz="2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Examine coordination across/with partners (external) </a:t>
            </a:r>
          </a:p>
          <a:p>
            <a:pPr marL="457200" marR="0" lvl="0" indent="-406400" algn="l" defTabSz="914400" rtl="0" eaLnBrk="1" fontAlgn="auto" latinLnBrk="0" hangingPunct="1">
              <a:lnSpc>
                <a:spcPct val="90000"/>
              </a:lnSpc>
              <a:spcBef>
                <a:spcPts val="1000"/>
              </a:spcBef>
              <a:spcAft>
                <a:spcPts val="0"/>
              </a:spcAft>
              <a:buClrTx/>
              <a:buSzPts val="2800"/>
              <a:buFont typeface="Arial"/>
              <a:buChar char="•"/>
              <a:tabLst/>
              <a:defRPr/>
            </a:pPr>
            <a:r>
              <a:rPr kumimoji="0" lang="en-US" sz="28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Resources:</a:t>
            </a:r>
          </a:p>
          <a:p>
            <a:pPr marL="914400" marR="0" lvl="1" indent="-381000" algn="l" defTabSz="914400" rtl="0" eaLnBrk="1" fontAlgn="auto" latinLnBrk="0" hangingPunct="1">
              <a:lnSpc>
                <a:spcPct val="90000"/>
              </a:lnSpc>
              <a:spcBef>
                <a:spcPts val="500"/>
              </a:spcBef>
              <a:spcAft>
                <a:spcPts val="0"/>
              </a:spcAft>
              <a:buClrTx/>
              <a:buSzPts val="2400"/>
              <a:buFont typeface="Arial"/>
              <a:buChar char="•"/>
              <a:tabLst/>
              <a:defRPr/>
            </a:pPr>
            <a:r>
              <a:rPr kumimoji="0" lang="en-US" sz="2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Human resource capacity (availability of qualified and trained people)</a:t>
            </a:r>
          </a:p>
          <a:p>
            <a:pPr marL="914400" marR="0" lvl="1" indent="-381000" algn="l" defTabSz="914400" rtl="0" eaLnBrk="1" fontAlgn="auto" latinLnBrk="0" hangingPunct="1">
              <a:lnSpc>
                <a:spcPct val="90000"/>
              </a:lnSpc>
              <a:spcBef>
                <a:spcPts val="500"/>
              </a:spcBef>
              <a:spcAft>
                <a:spcPts val="0"/>
              </a:spcAft>
              <a:buClrTx/>
              <a:buSzPts val="2400"/>
              <a:buFont typeface="Arial"/>
              <a:buChar char="•"/>
              <a:tabLst/>
              <a:defRPr/>
            </a:pPr>
            <a:r>
              <a:rPr kumimoji="0" lang="en-US" sz="2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Relevance of plans and procedures</a:t>
            </a:r>
          </a:p>
          <a:p>
            <a:pPr marL="457200" marR="0" lvl="0" indent="-406400" algn="l" defTabSz="914400" rtl="0" eaLnBrk="1" fontAlgn="auto" latinLnBrk="0" hangingPunct="1">
              <a:lnSpc>
                <a:spcPct val="90000"/>
              </a:lnSpc>
              <a:spcBef>
                <a:spcPts val="1000"/>
              </a:spcBef>
              <a:spcAft>
                <a:spcPts val="0"/>
              </a:spcAft>
              <a:buClrTx/>
              <a:buSzPts val="2800"/>
              <a:buFont typeface="Arial"/>
              <a:buChar char="•"/>
              <a:tabLst/>
              <a:defRPr/>
            </a:pPr>
            <a:r>
              <a:rPr kumimoji="0" lang="en-US" sz="28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Technical aspects:</a:t>
            </a:r>
          </a:p>
          <a:p>
            <a:pPr marL="914400" marR="0" lvl="1" indent="-381000" algn="l" defTabSz="914400" rtl="0" eaLnBrk="1" fontAlgn="auto" latinLnBrk="0" hangingPunct="1">
              <a:lnSpc>
                <a:spcPct val="90000"/>
              </a:lnSpc>
              <a:spcBef>
                <a:spcPts val="500"/>
              </a:spcBef>
              <a:spcAft>
                <a:spcPts val="0"/>
              </a:spcAft>
              <a:buClrTx/>
              <a:buSzPts val="2400"/>
              <a:buFont typeface="Arial"/>
              <a:buChar char="•"/>
              <a:tabLst/>
              <a:defRPr/>
            </a:pPr>
            <a:r>
              <a:rPr kumimoji="0" lang="en-US" sz="2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Tangible: equipment, supplies, materials, facilities, physical environment</a:t>
            </a:r>
          </a:p>
          <a:p>
            <a:pPr marL="914400" marR="0" lvl="1" indent="-381000" algn="l" defTabSz="914400" rtl="0" eaLnBrk="1" fontAlgn="auto" latinLnBrk="0" hangingPunct="1">
              <a:lnSpc>
                <a:spcPct val="90000"/>
              </a:lnSpc>
              <a:spcBef>
                <a:spcPts val="500"/>
              </a:spcBef>
              <a:spcAft>
                <a:spcPts val="0"/>
              </a:spcAft>
              <a:buClrTx/>
              <a:buSzPts val="2400"/>
              <a:buFont typeface="Arial"/>
              <a:buChar char="•"/>
              <a:tabLst/>
              <a:defRPr/>
            </a:pPr>
            <a:r>
              <a:rPr kumimoji="0" lang="en-US" sz="2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Intangible: lack of plans, support structures</a:t>
            </a:r>
          </a:p>
        </p:txBody>
      </p:sp>
      <p:sp>
        <p:nvSpPr>
          <p:cNvPr id="2" name="Date Placeholder 3">
            <a:extLst>
              <a:ext uri="{FF2B5EF4-FFF2-40B4-BE49-F238E27FC236}">
                <a16:creationId xmlns:a16="http://schemas.microsoft.com/office/drawing/2014/main" id="{29B97076-F7A6-1A64-740D-B240B42922B9}"/>
              </a:ext>
            </a:extLst>
          </p:cNvPr>
          <p:cNvSpPr>
            <a:spLocks noGrp="1"/>
          </p:cNvSpPr>
          <p:nvPr>
            <p:ph type="dt" sz="half" idx="10"/>
          </p:nvPr>
        </p:nvSpPr>
        <p:spPr>
          <a:xfrm>
            <a:off x="838200" y="6356350"/>
            <a:ext cx="1690511" cy="365125"/>
          </a:xfrm>
        </p:spPr>
        <p:txBody>
          <a:bodyPr/>
          <a:lstStyle/>
          <a:p>
            <a:fld id="{B19DAA35-2433-C840-A244-1EC95DA2F86D}" type="datetime1">
              <a:rPr lang="en-US" smtClean="0"/>
              <a:t>6/10/2026</a:t>
            </a:fld>
            <a:endParaRPr lang="en-US" dirty="0"/>
          </a:p>
        </p:txBody>
      </p:sp>
      <p:sp>
        <p:nvSpPr>
          <p:cNvPr id="3" name="Footer Placeholder 4">
            <a:extLst>
              <a:ext uri="{FF2B5EF4-FFF2-40B4-BE49-F238E27FC236}">
                <a16:creationId xmlns:a16="http://schemas.microsoft.com/office/drawing/2014/main" id="{6DB1CCF3-4906-B942-FDFF-50BC44ED39C5}"/>
              </a:ext>
            </a:extLst>
          </p:cNvPr>
          <p:cNvSpPr>
            <a:spLocks noGrp="1"/>
          </p:cNvSpPr>
          <p:nvPr>
            <p:ph type="ftr" sz="quarter" idx="11"/>
          </p:nvPr>
        </p:nvSpPr>
        <p:spPr>
          <a:xfrm>
            <a:off x="4038600" y="6356350"/>
            <a:ext cx="4114800" cy="365125"/>
          </a:xfrm>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C6F82E65-E12C-99EB-54FD-90EE581DB6F8}"/>
              </a:ext>
            </a:extLst>
          </p:cNvPr>
          <p:cNvSpPr>
            <a:spLocks noGrp="1"/>
          </p:cNvSpPr>
          <p:nvPr>
            <p:ph type="sldNum" sz="quarter" idx="12"/>
          </p:nvPr>
        </p:nvSpPr>
        <p:spPr/>
        <p:txBody>
          <a:bodyPr/>
          <a:lstStyle/>
          <a:p>
            <a:fld id="{85116EE9-A166-4A24-AE56-6ED63628246E}" type="slidenum">
              <a:rPr lang="en-US" smtClean="0"/>
              <a:t>33</a:t>
            </a:fld>
            <a:endParaRPr lang="en-US"/>
          </a:p>
        </p:txBody>
      </p:sp>
    </p:spTree>
    <p:extLst>
      <p:ext uri="{BB962C8B-B14F-4D97-AF65-F5344CB8AC3E}">
        <p14:creationId xmlns:p14="http://schemas.microsoft.com/office/powerpoint/2010/main" val="36811353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5BE57-6DDE-A967-6E0B-523126CF3E84}"/>
            </a:ext>
          </a:extLst>
        </p:cNvPr>
        <p:cNvGrpSpPr/>
        <p:nvPr/>
      </p:nvGrpSpPr>
      <p:grpSpPr>
        <a:xfrm>
          <a:off x="0" y="0"/>
          <a:ext cx="0" cy="0"/>
          <a:chOff x="0" y="0"/>
          <a:chExt cx="0" cy="0"/>
        </a:xfrm>
      </p:grpSpPr>
      <p:sp>
        <p:nvSpPr>
          <p:cNvPr id="9" name="Google Shape;88;p4">
            <a:extLst>
              <a:ext uri="{FF2B5EF4-FFF2-40B4-BE49-F238E27FC236}">
                <a16:creationId xmlns:a16="http://schemas.microsoft.com/office/drawing/2014/main" id="{FC907503-6DD3-1D9D-B677-728C16BBA5E8}"/>
              </a:ext>
            </a:extLst>
          </p:cNvPr>
          <p:cNvSpPr txBox="1">
            <a:spLocks noGrp="1"/>
          </p:cNvSpPr>
          <p:nvPr>
            <p:ph type="title"/>
          </p:nvPr>
        </p:nvSpPr>
        <p:spPr>
          <a:xfrm>
            <a:off x="358366" y="655457"/>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00539B"/>
              </a:buClr>
              <a:buSzPts val="3600"/>
              <a:buFont typeface="Calibri"/>
              <a:buNone/>
            </a:pPr>
            <a:r>
              <a:rPr lang="en-US" sz="4000" dirty="0">
                <a:solidFill>
                  <a:schemeClr val="tx2"/>
                </a:solidFill>
              </a:rPr>
              <a:t>Facilitator Responsibilities and Preparation</a:t>
            </a:r>
            <a:endParaRPr sz="4000" dirty="0">
              <a:solidFill>
                <a:schemeClr val="tx2"/>
              </a:solidFill>
            </a:endParaRPr>
          </a:p>
        </p:txBody>
      </p:sp>
      <p:sp>
        <p:nvSpPr>
          <p:cNvPr id="10" name="Content Placeholder 6">
            <a:extLst>
              <a:ext uri="{FF2B5EF4-FFF2-40B4-BE49-F238E27FC236}">
                <a16:creationId xmlns:a16="http://schemas.microsoft.com/office/drawing/2014/main" id="{D4F22FF2-7598-FB4F-684F-9DB96B485446}"/>
              </a:ext>
            </a:extLst>
          </p:cNvPr>
          <p:cNvSpPr txBox="1">
            <a:spLocks/>
          </p:cNvSpPr>
          <p:nvPr/>
        </p:nvSpPr>
        <p:spPr>
          <a:xfrm>
            <a:off x="838200" y="1825625"/>
            <a:ext cx="10515600" cy="41275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80A1B6"/>
              </a:buClr>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Clr>
                <a:srgbClr val="80A1B6"/>
              </a:buClr>
              <a:buFont typeface="Arial" panose="020B0604020202020204" pitchFamily="34" charset="0"/>
              <a:buChar char="•"/>
              <a:defRPr sz="2400" kern="1200">
                <a:solidFill>
                  <a:schemeClr val="bg2">
                    <a:lumMod val="25000"/>
                  </a:schemeClr>
                </a:solidFill>
                <a:latin typeface="+mn-lt"/>
                <a:ea typeface="+mn-ea"/>
                <a:cs typeface="+mn-cs"/>
              </a:defRPr>
            </a:lvl2pPr>
            <a:lvl3pPr marL="1143000" indent="-228600" algn="l" defTabSz="914400" rtl="0" eaLnBrk="1" latinLnBrk="0" hangingPunct="1">
              <a:lnSpc>
                <a:spcPct val="90000"/>
              </a:lnSpc>
              <a:spcBef>
                <a:spcPts val="500"/>
              </a:spcBef>
              <a:buClr>
                <a:srgbClr val="80A1B6"/>
              </a:buClr>
              <a:buFont typeface="Arial" panose="020B0604020202020204" pitchFamily="34" charset="0"/>
              <a:buChar char="•"/>
              <a:defRPr sz="2000" kern="1200">
                <a:solidFill>
                  <a:schemeClr val="bg2">
                    <a:lumMod val="25000"/>
                  </a:schemeClr>
                </a:solidFill>
                <a:latin typeface="+mn-lt"/>
                <a:ea typeface="+mn-ea"/>
                <a:cs typeface="+mn-cs"/>
              </a:defRPr>
            </a:lvl3pPr>
            <a:lvl4pPr marL="1600200" indent="-228600" algn="l" defTabSz="914400" rtl="0" eaLnBrk="1" latinLnBrk="0" hangingPunct="1">
              <a:lnSpc>
                <a:spcPct val="90000"/>
              </a:lnSpc>
              <a:spcBef>
                <a:spcPts val="500"/>
              </a:spcBef>
              <a:buClr>
                <a:srgbClr val="80A1B6"/>
              </a:buClr>
              <a:buFont typeface="Arial" panose="020B0604020202020204" pitchFamily="34" charset="0"/>
              <a:buChar char="•"/>
              <a:defRPr sz="1800" kern="1200">
                <a:solidFill>
                  <a:schemeClr val="bg2">
                    <a:lumMod val="25000"/>
                  </a:schemeClr>
                </a:solidFill>
                <a:latin typeface="+mn-lt"/>
                <a:ea typeface="+mn-ea"/>
                <a:cs typeface="+mn-cs"/>
              </a:defRPr>
            </a:lvl4pPr>
            <a:lvl5pPr marL="2057400" indent="-228600" algn="l" defTabSz="914400" rtl="0" eaLnBrk="1" latinLnBrk="0" hangingPunct="1">
              <a:lnSpc>
                <a:spcPct val="90000"/>
              </a:lnSpc>
              <a:spcBef>
                <a:spcPts val="500"/>
              </a:spcBef>
              <a:buClr>
                <a:srgbClr val="80A1B6"/>
              </a:buClr>
              <a:buFont typeface="Arial" panose="020B0604020202020204" pitchFamily="34" charset="0"/>
              <a:buChar char="•"/>
              <a:defRPr sz="18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chemeClr val="tx1"/>
              </a:buClr>
            </a:pPr>
            <a:r>
              <a:rPr lang="en-US" dirty="0"/>
              <a:t>Know your audience</a:t>
            </a:r>
            <a:endParaRPr lang="en-US">
              <a:ea typeface="Calibri" panose="020F0502020204030204"/>
              <a:cs typeface="Calibri" panose="020F0502020204030204"/>
            </a:endParaRPr>
          </a:p>
          <a:p>
            <a:pPr>
              <a:buClrTx/>
            </a:pPr>
            <a:r>
              <a:rPr lang="en-US" dirty="0"/>
              <a:t>Review the questions you will ask</a:t>
            </a:r>
          </a:p>
          <a:p>
            <a:pPr>
              <a:buClrTx/>
            </a:pPr>
            <a:r>
              <a:rPr lang="en-US" dirty="0"/>
              <a:t>Facilitate the discussion process by encouraging participation, managing time, clarifying issues</a:t>
            </a:r>
          </a:p>
          <a:p>
            <a:pPr>
              <a:buClrTx/>
            </a:pPr>
            <a:r>
              <a:rPr lang="en-US" dirty="0"/>
              <a:t>Be impartial</a:t>
            </a:r>
          </a:p>
          <a:p>
            <a:pPr>
              <a:buClrTx/>
            </a:pPr>
            <a:r>
              <a:rPr lang="en-US" dirty="0"/>
              <a:t>Summarize key discussion points </a:t>
            </a:r>
          </a:p>
          <a:p>
            <a:pPr>
              <a:buClrTx/>
            </a:pPr>
            <a:r>
              <a:rPr lang="en-US" dirty="0"/>
              <a:t>Assist, when asked, with report (clarification of points, etc.)</a:t>
            </a:r>
          </a:p>
        </p:txBody>
      </p:sp>
      <p:sp>
        <p:nvSpPr>
          <p:cNvPr id="4" name="Date Placeholder 3">
            <a:extLst>
              <a:ext uri="{FF2B5EF4-FFF2-40B4-BE49-F238E27FC236}">
                <a16:creationId xmlns:a16="http://schemas.microsoft.com/office/drawing/2014/main" id="{5A7B13E5-0E87-07D9-47BE-83B115D81D08}"/>
              </a:ext>
            </a:extLst>
          </p:cNvPr>
          <p:cNvSpPr>
            <a:spLocks noGrp="1"/>
          </p:cNvSpPr>
          <p:nvPr>
            <p:ph type="dt" sz="half" idx="10"/>
          </p:nvPr>
        </p:nvSpPr>
        <p:spPr/>
        <p:txBody>
          <a:bodyPr/>
          <a:lstStyle/>
          <a:p>
            <a:fld id="{B19DAA35-2433-C840-A244-1EC95DA2F86D}" type="datetime1">
              <a:rPr lang="en-US" smtClean="0"/>
              <a:t>6/10/2026</a:t>
            </a:fld>
            <a:endParaRPr lang="en-US"/>
          </a:p>
        </p:txBody>
      </p:sp>
      <p:sp>
        <p:nvSpPr>
          <p:cNvPr id="5" name="Footer Placeholder 4">
            <a:extLst>
              <a:ext uri="{FF2B5EF4-FFF2-40B4-BE49-F238E27FC236}">
                <a16:creationId xmlns:a16="http://schemas.microsoft.com/office/drawing/2014/main" id="{86AE4EF6-7080-3770-84C8-24C4E90B4FD9}"/>
              </a:ext>
            </a:extLst>
          </p:cNvPr>
          <p:cNvSpPr>
            <a:spLocks noGrp="1"/>
          </p:cNvSpPr>
          <p:nvPr>
            <p:ph type="ftr" sz="quarter" idx="11"/>
          </p:nvPr>
        </p:nvSpPr>
        <p:spPr/>
        <p:txBody>
          <a:bodyPr/>
          <a:lstStyle/>
          <a:p>
            <a:r>
              <a:rPr lang="en-US"/>
              <a:t>Mid-Atlantic CMS QIN-QIO (Region 2)</a:t>
            </a:r>
          </a:p>
        </p:txBody>
      </p:sp>
      <p:sp>
        <p:nvSpPr>
          <p:cNvPr id="6" name="Slide Number Placeholder 5">
            <a:extLst>
              <a:ext uri="{FF2B5EF4-FFF2-40B4-BE49-F238E27FC236}">
                <a16:creationId xmlns:a16="http://schemas.microsoft.com/office/drawing/2014/main" id="{8AA7C694-C028-01AE-CD5E-2620BAA7A17B}"/>
              </a:ext>
            </a:extLst>
          </p:cNvPr>
          <p:cNvSpPr>
            <a:spLocks noGrp="1"/>
          </p:cNvSpPr>
          <p:nvPr>
            <p:ph type="sldNum" sz="quarter" idx="12"/>
          </p:nvPr>
        </p:nvSpPr>
        <p:spPr/>
        <p:txBody>
          <a:bodyPr/>
          <a:lstStyle/>
          <a:p>
            <a:fld id="{85116EE9-A166-4A24-AE56-6ED63628246E}" type="slidenum">
              <a:rPr lang="en-US" smtClean="0"/>
              <a:t>34</a:t>
            </a:fld>
            <a:endParaRPr lang="en-US"/>
          </a:p>
        </p:txBody>
      </p:sp>
    </p:spTree>
    <p:extLst>
      <p:ext uri="{BB962C8B-B14F-4D97-AF65-F5344CB8AC3E}">
        <p14:creationId xmlns:p14="http://schemas.microsoft.com/office/powerpoint/2010/main" val="13419766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BE137-FD54-2F70-ABDE-278C65377014}"/>
            </a:ext>
          </a:extLst>
        </p:cNvPr>
        <p:cNvGrpSpPr/>
        <p:nvPr/>
      </p:nvGrpSpPr>
      <p:grpSpPr>
        <a:xfrm>
          <a:off x="0" y="0"/>
          <a:ext cx="0" cy="0"/>
          <a:chOff x="0" y="0"/>
          <a:chExt cx="0" cy="0"/>
        </a:xfrm>
      </p:grpSpPr>
      <p:sp>
        <p:nvSpPr>
          <p:cNvPr id="2" name="Google Shape;88;p4">
            <a:extLst>
              <a:ext uri="{FF2B5EF4-FFF2-40B4-BE49-F238E27FC236}">
                <a16:creationId xmlns:a16="http://schemas.microsoft.com/office/drawing/2014/main" id="{315B9EC5-06A9-CA02-0B69-7E8ED05C718B}"/>
              </a:ext>
            </a:extLst>
          </p:cNvPr>
          <p:cNvSpPr txBox="1">
            <a:spLocks noGrp="1"/>
          </p:cNvSpPr>
          <p:nvPr>
            <p:ph type="title"/>
          </p:nvPr>
        </p:nvSpPr>
        <p:spPr>
          <a:xfrm>
            <a:off x="693345" y="759618"/>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00539B"/>
              </a:buClr>
              <a:buSzPts val="3600"/>
              <a:buFont typeface="Calibri"/>
              <a:buNone/>
            </a:pPr>
            <a:r>
              <a:rPr lang="en-US" sz="4000" dirty="0">
                <a:solidFill>
                  <a:schemeClr val="tx2"/>
                </a:solidFill>
              </a:rPr>
              <a:t>Facilitator – Conducting the After-Action (AAR) Review</a:t>
            </a:r>
            <a:endParaRPr sz="4000" dirty="0">
              <a:solidFill>
                <a:schemeClr val="tx2"/>
              </a:solidFill>
            </a:endParaRPr>
          </a:p>
        </p:txBody>
      </p:sp>
      <p:sp>
        <p:nvSpPr>
          <p:cNvPr id="3" name="Content Placeholder 2">
            <a:extLst>
              <a:ext uri="{FF2B5EF4-FFF2-40B4-BE49-F238E27FC236}">
                <a16:creationId xmlns:a16="http://schemas.microsoft.com/office/drawing/2014/main" id="{CE3FCBFD-9495-466E-1890-A52494C0E1DA}"/>
              </a:ext>
            </a:extLst>
          </p:cNvPr>
          <p:cNvSpPr txBox="1">
            <a:spLocks/>
          </p:cNvSpPr>
          <p:nvPr/>
        </p:nvSpPr>
        <p:spPr>
          <a:xfrm>
            <a:off x="838200" y="2228850"/>
            <a:ext cx="10515600" cy="41275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80A1B6"/>
              </a:buClr>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Clr>
                <a:srgbClr val="80A1B6"/>
              </a:buClr>
              <a:buFont typeface="Arial" panose="020B0604020202020204" pitchFamily="34" charset="0"/>
              <a:buChar char="•"/>
              <a:defRPr sz="2400" kern="1200">
                <a:solidFill>
                  <a:schemeClr val="bg2">
                    <a:lumMod val="25000"/>
                  </a:schemeClr>
                </a:solidFill>
                <a:latin typeface="+mn-lt"/>
                <a:ea typeface="+mn-ea"/>
                <a:cs typeface="+mn-cs"/>
              </a:defRPr>
            </a:lvl2pPr>
            <a:lvl3pPr marL="1143000" indent="-228600" algn="l" defTabSz="914400" rtl="0" eaLnBrk="1" latinLnBrk="0" hangingPunct="1">
              <a:lnSpc>
                <a:spcPct val="90000"/>
              </a:lnSpc>
              <a:spcBef>
                <a:spcPts val="500"/>
              </a:spcBef>
              <a:buClr>
                <a:srgbClr val="80A1B6"/>
              </a:buClr>
              <a:buFont typeface="Arial" panose="020B0604020202020204" pitchFamily="34" charset="0"/>
              <a:buChar char="•"/>
              <a:defRPr sz="2000" kern="1200">
                <a:solidFill>
                  <a:schemeClr val="bg2">
                    <a:lumMod val="25000"/>
                  </a:schemeClr>
                </a:solidFill>
                <a:latin typeface="+mn-lt"/>
                <a:ea typeface="+mn-ea"/>
                <a:cs typeface="+mn-cs"/>
              </a:defRPr>
            </a:lvl3pPr>
            <a:lvl4pPr marL="1600200" indent="-228600" algn="l" defTabSz="914400" rtl="0" eaLnBrk="1" latinLnBrk="0" hangingPunct="1">
              <a:lnSpc>
                <a:spcPct val="90000"/>
              </a:lnSpc>
              <a:spcBef>
                <a:spcPts val="500"/>
              </a:spcBef>
              <a:buClr>
                <a:srgbClr val="80A1B6"/>
              </a:buClr>
              <a:buFont typeface="Arial" panose="020B0604020202020204" pitchFamily="34" charset="0"/>
              <a:buChar char="•"/>
              <a:defRPr sz="1800" kern="1200">
                <a:solidFill>
                  <a:schemeClr val="bg2">
                    <a:lumMod val="25000"/>
                  </a:schemeClr>
                </a:solidFill>
                <a:latin typeface="+mn-lt"/>
                <a:ea typeface="+mn-ea"/>
                <a:cs typeface="+mn-cs"/>
              </a:defRPr>
            </a:lvl4pPr>
            <a:lvl5pPr marL="2057400" indent="-228600" algn="l" defTabSz="914400" rtl="0" eaLnBrk="1" latinLnBrk="0" hangingPunct="1">
              <a:lnSpc>
                <a:spcPct val="90000"/>
              </a:lnSpc>
              <a:spcBef>
                <a:spcPts val="500"/>
              </a:spcBef>
              <a:buClr>
                <a:srgbClr val="80A1B6"/>
              </a:buClr>
              <a:buFont typeface="Arial" panose="020B0604020202020204" pitchFamily="34" charset="0"/>
              <a:buChar char="•"/>
              <a:defRPr sz="18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Tx/>
            </a:pPr>
            <a:r>
              <a:rPr lang="en-US" dirty="0"/>
              <a:t>Start and end on time</a:t>
            </a:r>
          </a:p>
          <a:p>
            <a:pPr>
              <a:buClrTx/>
            </a:pPr>
            <a:r>
              <a:rPr lang="en-US" dirty="0"/>
              <a:t>Display AAR presentation</a:t>
            </a:r>
          </a:p>
          <a:p>
            <a:pPr lvl="1">
              <a:buClrTx/>
            </a:pPr>
            <a:r>
              <a:rPr lang="en-US" dirty="0"/>
              <a:t>If have a Planner, they can display and advance slides</a:t>
            </a:r>
          </a:p>
          <a:p>
            <a:pPr>
              <a:buClrTx/>
            </a:pPr>
            <a:r>
              <a:rPr lang="en-US" dirty="0"/>
              <a:t>Follow the agenda</a:t>
            </a:r>
          </a:p>
          <a:p>
            <a:pPr>
              <a:buClrTx/>
            </a:pPr>
            <a:r>
              <a:rPr lang="en-US" dirty="0"/>
              <a:t>Introduction, Rules, Group Charter/Purpose</a:t>
            </a:r>
          </a:p>
          <a:p>
            <a:pPr>
              <a:buClrTx/>
            </a:pPr>
            <a:r>
              <a:rPr lang="en-US" dirty="0"/>
              <a:t>Use Facilitator Agenda to guide discussion</a:t>
            </a:r>
          </a:p>
        </p:txBody>
      </p:sp>
      <p:sp>
        <p:nvSpPr>
          <p:cNvPr id="4" name="Date Placeholder 3">
            <a:extLst>
              <a:ext uri="{FF2B5EF4-FFF2-40B4-BE49-F238E27FC236}">
                <a16:creationId xmlns:a16="http://schemas.microsoft.com/office/drawing/2014/main" id="{BF9714D4-FB6A-BC0B-2F3E-784278A61B32}"/>
              </a:ext>
            </a:extLst>
          </p:cNvPr>
          <p:cNvSpPr>
            <a:spLocks noGrp="1"/>
          </p:cNvSpPr>
          <p:nvPr>
            <p:ph type="dt" sz="half" idx="10"/>
          </p:nvPr>
        </p:nvSpPr>
        <p:spPr/>
        <p:txBody>
          <a:bodyPr/>
          <a:lstStyle/>
          <a:p>
            <a:fld id="{B19DAA35-2433-C840-A244-1EC95DA2F86D}" type="datetime1">
              <a:rPr lang="en-US" smtClean="0"/>
              <a:t>6/10/2026</a:t>
            </a:fld>
            <a:endParaRPr lang="en-US" dirty="0"/>
          </a:p>
        </p:txBody>
      </p:sp>
      <p:sp>
        <p:nvSpPr>
          <p:cNvPr id="5" name="Footer Placeholder 4">
            <a:extLst>
              <a:ext uri="{FF2B5EF4-FFF2-40B4-BE49-F238E27FC236}">
                <a16:creationId xmlns:a16="http://schemas.microsoft.com/office/drawing/2014/main" id="{C23130BA-0921-58EA-040F-0405F173425D}"/>
              </a:ext>
            </a:extLst>
          </p:cNvPr>
          <p:cNvSpPr>
            <a:spLocks noGrp="1"/>
          </p:cNvSpPr>
          <p:nvPr>
            <p:ph type="ftr" sz="quarter" idx="11"/>
          </p:nvPr>
        </p:nvSpPr>
        <p:spPr/>
        <p:txBody>
          <a:bodyPr/>
          <a:lstStyle/>
          <a:p>
            <a:r>
              <a:rPr lang="en-US"/>
              <a:t>Mid-Atlantic CMS QIN-QIO (Region 2)</a:t>
            </a:r>
          </a:p>
        </p:txBody>
      </p:sp>
      <p:sp>
        <p:nvSpPr>
          <p:cNvPr id="6" name="Slide Number Placeholder 5">
            <a:extLst>
              <a:ext uri="{FF2B5EF4-FFF2-40B4-BE49-F238E27FC236}">
                <a16:creationId xmlns:a16="http://schemas.microsoft.com/office/drawing/2014/main" id="{3065F8CE-7707-B1CA-A579-23C218F247E3}"/>
              </a:ext>
            </a:extLst>
          </p:cNvPr>
          <p:cNvSpPr>
            <a:spLocks noGrp="1"/>
          </p:cNvSpPr>
          <p:nvPr>
            <p:ph type="sldNum" sz="quarter" idx="12"/>
          </p:nvPr>
        </p:nvSpPr>
        <p:spPr/>
        <p:txBody>
          <a:bodyPr/>
          <a:lstStyle/>
          <a:p>
            <a:fld id="{85116EE9-A166-4A24-AE56-6ED63628246E}" type="slidenum">
              <a:rPr lang="en-US" smtClean="0"/>
              <a:t>35</a:t>
            </a:fld>
            <a:endParaRPr lang="en-US"/>
          </a:p>
        </p:txBody>
      </p:sp>
    </p:spTree>
    <p:extLst>
      <p:ext uri="{BB962C8B-B14F-4D97-AF65-F5344CB8AC3E}">
        <p14:creationId xmlns:p14="http://schemas.microsoft.com/office/powerpoint/2010/main" val="41227311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403496-9025-9891-FC42-F4E571C3A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0B8FCC-2C2A-D34E-B0E3-AC69460FB8DE}"/>
              </a:ext>
            </a:extLst>
          </p:cNvPr>
          <p:cNvSpPr txBox="1">
            <a:spLocks noGrp="1"/>
          </p:cNvSpPr>
          <p:nvPr>
            <p:ph type="title" idx="4294967295"/>
          </p:nvPr>
        </p:nvSpPr>
        <p:spPr>
          <a:xfrm>
            <a:off x="439847" y="642222"/>
            <a:ext cx="10515600" cy="1325563"/>
          </a:xfrm>
          <a:prstGeom prst="rect">
            <a:avLst/>
          </a:prstGeom>
          <a:noFill/>
          <a:ln>
            <a:noFill/>
            <a:prstDash/>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00539B"/>
              </a:buClr>
              <a:buSzPts val="1800"/>
              <a:buFont typeface="Calibri"/>
              <a:buNone/>
              <a:defRPr sz="3600" b="1" i="0" u="none" strike="noStrike" cap="none">
                <a:solidFill>
                  <a:srgbClr val="00539B"/>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90000"/>
              </a:lnSpc>
              <a:spcBef>
                <a:spcPts val="0"/>
              </a:spcBef>
              <a:spcAft>
                <a:spcPts val="0"/>
              </a:spcAft>
              <a:buClr>
                <a:srgbClr val="00539B"/>
              </a:buClr>
              <a:buSzPts val="1800"/>
              <a:buFont typeface="Calibri"/>
              <a:buNone/>
              <a:tabLst/>
              <a:defRPr/>
            </a:pPr>
            <a:r>
              <a:rPr kumimoji="0" lang="en-US" sz="3600" b="1" i="0" u="none" strike="noStrike" kern="0" cap="none" spc="0" normalizeH="0" baseline="0" noProof="0" dirty="0">
                <a:ln>
                  <a:noFill/>
                </a:ln>
                <a:solidFill>
                  <a:srgbClr val="00539B"/>
                </a:solidFill>
                <a:effectLst/>
                <a:uLnTx/>
                <a:uFillTx/>
                <a:latin typeface="Calibri"/>
                <a:ea typeface="Calibri"/>
                <a:cs typeface="Calibri"/>
                <a:sym typeface="Calibri"/>
              </a:rPr>
              <a:t>Modified Root Cause Analysis</a:t>
            </a:r>
          </a:p>
        </p:txBody>
      </p:sp>
      <p:sp>
        <p:nvSpPr>
          <p:cNvPr id="3" name="Content Placeholder 2">
            <a:extLst>
              <a:ext uri="{FF2B5EF4-FFF2-40B4-BE49-F238E27FC236}">
                <a16:creationId xmlns:a16="http://schemas.microsoft.com/office/drawing/2014/main" id="{D8EAF224-7E42-104E-1704-55157284AEA4}"/>
              </a:ext>
            </a:extLst>
          </p:cNvPr>
          <p:cNvSpPr txBox="1">
            <a:spLocks/>
          </p:cNvSpPr>
          <p:nvPr/>
        </p:nvSpPr>
        <p:spPr>
          <a:xfrm>
            <a:off x="439847" y="2228850"/>
            <a:ext cx="10515600" cy="41275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2800" b="0" i="0" u="none" strike="noStrike" kern="0" cap="none" spc="0" normalizeH="0" baseline="0" noProof="0" dirty="0">
                <a:ln>
                  <a:noFill/>
                </a:ln>
                <a:solidFill>
                  <a:srgbClr val="000000"/>
                </a:solidFill>
                <a:effectLst/>
                <a:uLnTx/>
                <a:uFillTx/>
                <a:latin typeface="Calibri"/>
                <a:ea typeface="Calibri"/>
                <a:cs typeface="Calibri"/>
                <a:sym typeface="Calibri"/>
              </a:rPr>
              <a:t>Explore causes and contributing factors </a:t>
            </a:r>
          </a:p>
          <a:p>
            <a:pPr marL="914400" marR="0" lvl="1" indent="-342900" algn="l" defTabSz="914400" rtl="0" eaLnBrk="1" fontAlgn="auto" latinLnBrk="0" hangingPunct="1">
              <a:lnSpc>
                <a:spcPct val="90000"/>
              </a:lnSpc>
              <a:spcBef>
                <a:spcPts val="500"/>
              </a:spcBef>
              <a:spcAft>
                <a:spcPts val="0"/>
              </a:spcAft>
              <a:buClr>
                <a:srgbClr val="000000"/>
              </a:buClr>
              <a:buSzPts val="1800"/>
              <a:buFont typeface="Arial"/>
              <a:buChar char="•"/>
              <a:tabLst/>
              <a:defRPr/>
            </a:pP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rPr>
              <a:t>Success or failure</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2800" b="0" i="0" u="none" strike="noStrike" kern="0" cap="none" spc="0" normalizeH="0" baseline="0" noProof="0" dirty="0">
                <a:ln>
                  <a:noFill/>
                </a:ln>
                <a:solidFill>
                  <a:srgbClr val="000000"/>
                </a:solidFill>
                <a:effectLst/>
                <a:uLnTx/>
                <a:uFillTx/>
                <a:latin typeface="Calibri"/>
                <a:ea typeface="Calibri"/>
                <a:cs typeface="Calibri"/>
                <a:sym typeface="Calibri"/>
              </a:rPr>
              <a:t>Identify root causes to prevent future problems</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2800" b="0" i="0" u="none" strike="noStrike" kern="0" cap="none" spc="0" normalizeH="0" baseline="0" noProof="0" dirty="0">
                <a:ln>
                  <a:noFill/>
                </a:ln>
                <a:solidFill>
                  <a:srgbClr val="000000"/>
                </a:solidFill>
                <a:effectLst/>
                <a:uLnTx/>
                <a:uFillTx/>
                <a:latin typeface="Calibri"/>
                <a:ea typeface="Calibri"/>
                <a:cs typeface="Calibri"/>
                <a:sym typeface="Calibri"/>
              </a:rPr>
              <a:t>Problem identified that clearly requires deep examination or to identify cause and better understand it</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2800" b="0" i="0" u="none" strike="noStrike" kern="0" cap="none" spc="0" normalizeH="0" baseline="0" noProof="0" dirty="0">
                <a:ln>
                  <a:noFill/>
                </a:ln>
                <a:solidFill>
                  <a:srgbClr val="000000"/>
                </a:solidFill>
                <a:effectLst/>
                <a:uLnTx/>
                <a:uFillTx/>
                <a:latin typeface="Calibri"/>
                <a:ea typeface="Calibri"/>
                <a:cs typeface="Calibri"/>
                <a:sym typeface="Calibri"/>
              </a:rPr>
              <a:t>Avoid </a:t>
            </a:r>
            <a:r>
              <a:rPr lang="en-US" kern="0" dirty="0">
                <a:solidFill>
                  <a:srgbClr val="000000"/>
                </a:solidFill>
              </a:rPr>
              <a:t>“</a:t>
            </a:r>
            <a:r>
              <a:rPr kumimoji="0" lang="en-US" sz="2800" b="0" i="0" u="none" strike="noStrike" kern="0" cap="none" spc="0" normalizeH="0" baseline="0" noProof="0" dirty="0">
                <a:ln>
                  <a:noFill/>
                </a:ln>
                <a:solidFill>
                  <a:srgbClr val="000000"/>
                </a:solidFill>
                <a:effectLst/>
                <a:uLnTx/>
                <a:uFillTx/>
                <a:latin typeface="Calibri"/>
                <a:ea typeface="Calibri"/>
                <a:cs typeface="Calibri"/>
                <a:sym typeface="Calibri"/>
              </a:rPr>
              <a:t>quick fixes</a:t>
            </a:r>
            <a:r>
              <a:rPr lang="en-US" kern="0" dirty="0">
                <a:solidFill>
                  <a:srgbClr val="000000"/>
                </a:solidFill>
              </a:rPr>
              <a:t>”</a:t>
            </a:r>
            <a:endParaRPr kumimoji="0" lang="en-US" sz="28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7" name="Date Placeholder 3">
            <a:extLst>
              <a:ext uri="{FF2B5EF4-FFF2-40B4-BE49-F238E27FC236}">
                <a16:creationId xmlns:a16="http://schemas.microsoft.com/office/drawing/2014/main" id="{975E3755-8DB6-A5A4-4D65-B46D554ABEA1}"/>
              </a:ext>
            </a:extLst>
          </p:cNvPr>
          <p:cNvSpPr>
            <a:spLocks noGrp="1"/>
          </p:cNvSpPr>
          <p:nvPr>
            <p:ph type="dt" sz="half" idx="10"/>
          </p:nvPr>
        </p:nvSpPr>
        <p:spPr>
          <a:xfrm>
            <a:off x="838200" y="6356350"/>
            <a:ext cx="1690511" cy="365125"/>
          </a:xfrm>
        </p:spPr>
        <p:txBody>
          <a:bodyPr/>
          <a:lstStyle/>
          <a:p>
            <a:fld id="{B19DAA35-2433-C840-A244-1EC95DA2F86D}" type="datetime1">
              <a:rPr lang="en-US" smtClean="0"/>
              <a:t>6/10/2026</a:t>
            </a:fld>
            <a:endParaRPr lang="en-US" dirty="0"/>
          </a:p>
        </p:txBody>
      </p:sp>
      <p:sp>
        <p:nvSpPr>
          <p:cNvPr id="8" name="Footer Placeholder 4">
            <a:extLst>
              <a:ext uri="{FF2B5EF4-FFF2-40B4-BE49-F238E27FC236}">
                <a16:creationId xmlns:a16="http://schemas.microsoft.com/office/drawing/2014/main" id="{E91E43A2-3ADE-9754-16AF-8F56A353B2A7}"/>
              </a:ext>
            </a:extLst>
          </p:cNvPr>
          <p:cNvSpPr>
            <a:spLocks noGrp="1"/>
          </p:cNvSpPr>
          <p:nvPr>
            <p:ph type="ftr" sz="quarter" idx="11"/>
          </p:nvPr>
        </p:nvSpPr>
        <p:spPr>
          <a:xfrm>
            <a:off x="4038600" y="6356350"/>
            <a:ext cx="4114800" cy="365125"/>
          </a:xfrm>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9DA726BE-7ADB-CA34-8F8F-1AA6014B308E}"/>
              </a:ext>
            </a:extLst>
          </p:cNvPr>
          <p:cNvSpPr>
            <a:spLocks noGrp="1"/>
          </p:cNvSpPr>
          <p:nvPr>
            <p:ph type="sldNum" sz="quarter" idx="12"/>
          </p:nvPr>
        </p:nvSpPr>
        <p:spPr/>
        <p:txBody>
          <a:bodyPr/>
          <a:lstStyle/>
          <a:p>
            <a:fld id="{85116EE9-A166-4A24-AE56-6ED63628246E}" type="slidenum">
              <a:rPr lang="en-US" smtClean="0"/>
              <a:t>36</a:t>
            </a:fld>
            <a:endParaRPr lang="en-US"/>
          </a:p>
        </p:txBody>
      </p:sp>
    </p:spTree>
    <p:extLst>
      <p:ext uri="{BB962C8B-B14F-4D97-AF65-F5344CB8AC3E}">
        <p14:creationId xmlns:p14="http://schemas.microsoft.com/office/powerpoint/2010/main" val="17960562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F1A76-EFEF-B259-E1E5-E51BE4C75D42}"/>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7BB16C8A-02D8-B057-6B26-D25FD71F48A6}"/>
              </a:ext>
            </a:extLst>
          </p:cNvPr>
          <p:cNvSpPr txBox="1">
            <a:spLocks noGrp="1"/>
          </p:cNvSpPr>
          <p:nvPr>
            <p:ph type="title" idx="4294967295"/>
          </p:nvPr>
        </p:nvSpPr>
        <p:spPr>
          <a:xfrm>
            <a:off x="375356" y="642222"/>
            <a:ext cx="10515600" cy="1325563"/>
          </a:xfrm>
          <a:prstGeom prst="rect">
            <a:avLst/>
          </a:prstGeom>
          <a:noFill/>
          <a:ln>
            <a:noFill/>
            <a:prstDash/>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00539B"/>
              </a:buClr>
              <a:buSzPts val="1800"/>
              <a:buFont typeface="Calibri"/>
              <a:buNone/>
              <a:defRPr sz="3600" b="1" i="0" u="none" strike="noStrike" cap="none">
                <a:solidFill>
                  <a:srgbClr val="00539B"/>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90000"/>
              </a:lnSpc>
              <a:spcBef>
                <a:spcPts val="0"/>
              </a:spcBef>
              <a:spcAft>
                <a:spcPts val="0"/>
              </a:spcAft>
              <a:buClr>
                <a:srgbClr val="00539B"/>
              </a:buClr>
              <a:buSzPts val="1800"/>
              <a:buFont typeface="Calibri"/>
              <a:buNone/>
              <a:tabLst/>
              <a:defRPr/>
            </a:pPr>
            <a:r>
              <a:rPr kumimoji="0" lang="en-US" sz="3600" b="1" i="0" u="none" strike="noStrike" kern="0" cap="none" spc="0" normalizeH="0" baseline="0" noProof="0" dirty="0">
                <a:ln>
                  <a:noFill/>
                </a:ln>
                <a:solidFill>
                  <a:srgbClr val="00539B"/>
                </a:solidFill>
                <a:effectLst/>
                <a:uLnTx/>
                <a:uFillTx/>
                <a:latin typeface="Calibri"/>
                <a:ea typeface="Calibri"/>
                <a:cs typeface="Calibri"/>
                <a:sym typeface="Calibri"/>
              </a:rPr>
              <a:t>Framework for Modified Root Cause Analysis</a:t>
            </a:r>
          </a:p>
        </p:txBody>
      </p:sp>
      <p:sp>
        <p:nvSpPr>
          <p:cNvPr id="8" name="Content Placeholder 2">
            <a:extLst>
              <a:ext uri="{FF2B5EF4-FFF2-40B4-BE49-F238E27FC236}">
                <a16:creationId xmlns:a16="http://schemas.microsoft.com/office/drawing/2014/main" id="{9875D358-FF12-F9C2-58D5-CB9332D2C338}"/>
              </a:ext>
            </a:extLst>
          </p:cNvPr>
          <p:cNvSpPr txBox="1">
            <a:spLocks/>
          </p:cNvSpPr>
          <p:nvPr/>
        </p:nvSpPr>
        <p:spPr>
          <a:xfrm>
            <a:off x="501815" y="2088278"/>
            <a:ext cx="10515600" cy="41275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a:defRPr sz="1800"/>
            </a:pPr>
            <a:r>
              <a:rPr lang="en-US" sz="2400" dirty="0"/>
              <a:t>Use frameworks that evaluate tangible factors (equipment, environment).</a:t>
            </a:r>
          </a:p>
          <a:p>
            <a:pPr>
              <a:defRPr sz="1800"/>
            </a:pPr>
            <a:r>
              <a:rPr lang="en-US" sz="2400" dirty="0"/>
              <a:t>Assess personnel-related factors (training, roles, communication).</a:t>
            </a:r>
          </a:p>
          <a:p>
            <a:pPr>
              <a:defRPr sz="1800"/>
            </a:pPr>
            <a:r>
              <a:rPr lang="en-US" sz="2400" dirty="0"/>
              <a:t>Evaluate economic or external influences.</a:t>
            </a:r>
          </a:p>
          <a:p>
            <a:pPr>
              <a:defRPr sz="1800"/>
            </a:pPr>
            <a:r>
              <a:rPr lang="en-US" sz="2400" dirty="0"/>
              <a:t>Review organizational and managerial elements affecting performance.</a:t>
            </a:r>
          </a:p>
        </p:txBody>
      </p:sp>
      <p:sp>
        <p:nvSpPr>
          <p:cNvPr id="4" name="Date Placeholder 3">
            <a:extLst>
              <a:ext uri="{FF2B5EF4-FFF2-40B4-BE49-F238E27FC236}">
                <a16:creationId xmlns:a16="http://schemas.microsoft.com/office/drawing/2014/main" id="{2F5FF806-CEFA-6291-6314-D72C488DCB54}"/>
              </a:ext>
            </a:extLst>
          </p:cNvPr>
          <p:cNvSpPr>
            <a:spLocks noGrp="1"/>
          </p:cNvSpPr>
          <p:nvPr>
            <p:ph type="dt" sz="half" idx="10"/>
          </p:nvPr>
        </p:nvSpPr>
        <p:spPr/>
        <p:txBody>
          <a:bodyPr/>
          <a:lstStyle/>
          <a:p>
            <a:r>
              <a:rPr lang="en-US" dirty="0"/>
              <a:t>3/12/2026</a:t>
            </a:r>
            <a:endParaRPr dirty="0"/>
          </a:p>
        </p:txBody>
      </p:sp>
      <p:sp>
        <p:nvSpPr>
          <p:cNvPr id="2" name="Footer Placeholder 4">
            <a:extLst>
              <a:ext uri="{FF2B5EF4-FFF2-40B4-BE49-F238E27FC236}">
                <a16:creationId xmlns:a16="http://schemas.microsoft.com/office/drawing/2014/main" id="{689B059B-D1DC-5D7F-9DCC-1F97FF2673D0}"/>
              </a:ext>
            </a:extLst>
          </p:cNvPr>
          <p:cNvSpPr>
            <a:spLocks noGrp="1"/>
          </p:cNvSpPr>
          <p:nvPr>
            <p:ph type="ftr" sz="quarter" idx="11"/>
          </p:nvPr>
        </p:nvSpPr>
        <p:spPr>
          <a:xfrm>
            <a:off x="4038600" y="6356350"/>
            <a:ext cx="4114800" cy="365125"/>
          </a:xfrm>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45ED1762-7DC6-08E5-AD85-ADF42C26C682}"/>
              </a:ext>
            </a:extLst>
          </p:cNvPr>
          <p:cNvSpPr>
            <a:spLocks noGrp="1"/>
          </p:cNvSpPr>
          <p:nvPr>
            <p:ph type="sldNum" sz="quarter" idx="12"/>
          </p:nvPr>
        </p:nvSpPr>
        <p:spPr/>
        <p:txBody>
          <a:bodyPr/>
          <a:lstStyle/>
          <a:p>
            <a:fld id="{85116EE9-A166-4A24-AE56-6ED63628246E}" type="slidenum">
              <a:rPr lang="en-US" smtClean="0"/>
              <a:t>37</a:t>
            </a:fld>
            <a:endParaRPr lang="en-US"/>
          </a:p>
        </p:txBody>
      </p:sp>
    </p:spTree>
    <p:extLst>
      <p:ext uri="{BB962C8B-B14F-4D97-AF65-F5344CB8AC3E}">
        <p14:creationId xmlns:p14="http://schemas.microsoft.com/office/powerpoint/2010/main" val="21429303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F78FC-28B4-94A8-DB6B-97F6A7D8D2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FCE915-717B-C65B-B291-A9E5BE90A1C1}"/>
              </a:ext>
            </a:extLst>
          </p:cNvPr>
          <p:cNvSpPr txBox="1">
            <a:spLocks noGrp="1"/>
          </p:cNvSpPr>
          <p:nvPr>
            <p:ph type="title" idx="4294967295"/>
          </p:nvPr>
        </p:nvSpPr>
        <p:spPr>
          <a:xfrm>
            <a:off x="257661" y="642222"/>
            <a:ext cx="10515600" cy="1325563"/>
          </a:xfrm>
          <a:prstGeom prst="rect">
            <a:avLst/>
          </a:prstGeom>
          <a:noFill/>
          <a:ln>
            <a:noFill/>
            <a:prstDash/>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00539B"/>
              </a:buClr>
              <a:buSzPts val="1800"/>
              <a:buFont typeface="Calibri"/>
              <a:buNone/>
              <a:defRPr sz="3600" b="1" i="0" u="none" strike="noStrike" cap="none">
                <a:solidFill>
                  <a:srgbClr val="00539B"/>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90000"/>
              </a:lnSpc>
              <a:spcBef>
                <a:spcPts val="0"/>
              </a:spcBef>
              <a:spcAft>
                <a:spcPts val="0"/>
              </a:spcAft>
              <a:buClr>
                <a:srgbClr val="00539B"/>
              </a:buClr>
              <a:buSzPts val="1800"/>
              <a:buFont typeface="Calibri"/>
              <a:buNone/>
              <a:tabLst/>
              <a:defRPr/>
            </a:pPr>
            <a:r>
              <a:rPr kumimoji="0" lang="en-US" sz="3600" b="1" i="0" u="none" strike="noStrike" kern="0" cap="none" spc="0" normalizeH="0" baseline="0" noProof="0" dirty="0">
                <a:ln>
                  <a:noFill/>
                </a:ln>
                <a:solidFill>
                  <a:srgbClr val="00539B"/>
                </a:solidFill>
                <a:effectLst/>
                <a:uLnTx/>
                <a:uFillTx/>
                <a:latin typeface="Calibri"/>
                <a:ea typeface="Calibri"/>
                <a:cs typeface="Calibri"/>
                <a:sym typeface="Calibri"/>
              </a:rPr>
              <a:t>Deeper Dives</a:t>
            </a:r>
          </a:p>
        </p:txBody>
      </p:sp>
      <p:sp>
        <p:nvSpPr>
          <p:cNvPr id="3" name="Content Placeholder 2">
            <a:extLst>
              <a:ext uri="{FF2B5EF4-FFF2-40B4-BE49-F238E27FC236}">
                <a16:creationId xmlns:a16="http://schemas.microsoft.com/office/drawing/2014/main" id="{9937ED0B-67E3-AD0C-3180-17502AA47C5A}"/>
              </a:ext>
            </a:extLst>
          </p:cNvPr>
          <p:cNvSpPr txBox="1">
            <a:spLocks/>
          </p:cNvSpPr>
          <p:nvPr/>
        </p:nvSpPr>
        <p:spPr>
          <a:xfrm>
            <a:off x="257661" y="1967785"/>
            <a:ext cx="11075062" cy="41275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a:defRPr sz="1800"/>
            </a:pPr>
            <a:r>
              <a:rPr lang="en-US" sz="3200" dirty="0"/>
              <a:t>Identify topics requiring further exploration or extended discussion.</a:t>
            </a:r>
          </a:p>
          <a:p>
            <a:pPr>
              <a:defRPr sz="1800"/>
            </a:pPr>
            <a:r>
              <a:rPr lang="en-US" sz="3200" dirty="0"/>
              <a:t>Address complex, controversial, or high‑interest issues.</a:t>
            </a:r>
          </a:p>
          <a:p>
            <a:pPr>
              <a:defRPr sz="1800"/>
            </a:pPr>
            <a:r>
              <a:rPr lang="en-US" sz="3200" dirty="0"/>
              <a:t>Schedule follow‑up hotwash sessions when necessary.</a:t>
            </a:r>
          </a:p>
        </p:txBody>
      </p:sp>
      <p:sp>
        <p:nvSpPr>
          <p:cNvPr id="4" name="Date Placeholder 3">
            <a:extLst>
              <a:ext uri="{FF2B5EF4-FFF2-40B4-BE49-F238E27FC236}">
                <a16:creationId xmlns:a16="http://schemas.microsoft.com/office/drawing/2014/main" id="{7DD2F0EC-72B4-FFBD-52D3-C674C5EBED5A}"/>
              </a:ext>
            </a:extLst>
          </p:cNvPr>
          <p:cNvSpPr>
            <a:spLocks noGrp="1"/>
          </p:cNvSpPr>
          <p:nvPr>
            <p:ph type="dt" sz="half" idx="10"/>
          </p:nvPr>
        </p:nvSpPr>
        <p:spPr/>
        <p:txBody>
          <a:bodyPr/>
          <a:lstStyle/>
          <a:p>
            <a:r>
              <a:rPr lang="en-US" dirty="0"/>
              <a:t>3/12/2026</a:t>
            </a:r>
          </a:p>
          <a:p>
            <a:endParaRPr dirty="0"/>
          </a:p>
        </p:txBody>
      </p:sp>
      <p:sp>
        <p:nvSpPr>
          <p:cNvPr id="7" name="Footer Placeholder 4">
            <a:extLst>
              <a:ext uri="{FF2B5EF4-FFF2-40B4-BE49-F238E27FC236}">
                <a16:creationId xmlns:a16="http://schemas.microsoft.com/office/drawing/2014/main" id="{8CB7F158-BAA3-5860-6F53-5B542B587B0E}"/>
              </a:ext>
            </a:extLst>
          </p:cNvPr>
          <p:cNvSpPr>
            <a:spLocks noGrp="1"/>
          </p:cNvSpPr>
          <p:nvPr>
            <p:ph type="ftr" sz="quarter" idx="11"/>
          </p:nvPr>
        </p:nvSpPr>
        <p:spPr>
          <a:xfrm>
            <a:off x="4038600" y="6356350"/>
            <a:ext cx="4114800" cy="365125"/>
          </a:xfrm>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F7D8BC5D-3BED-2AF8-5B10-98567109BE38}"/>
              </a:ext>
            </a:extLst>
          </p:cNvPr>
          <p:cNvSpPr>
            <a:spLocks noGrp="1"/>
          </p:cNvSpPr>
          <p:nvPr>
            <p:ph type="sldNum" sz="quarter" idx="12"/>
          </p:nvPr>
        </p:nvSpPr>
        <p:spPr/>
        <p:txBody>
          <a:bodyPr/>
          <a:lstStyle/>
          <a:p>
            <a:fld id="{85116EE9-A166-4A24-AE56-6ED63628246E}" type="slidenum">
              <a:rPr lang="en-US" smtClean="0"/>
              <a:t>38</a:t>
            </a:fld>
            <a:endParaRPr lang="en-US"/>
          </a:p>
        </p:txBody>
      </p:sp>
    </p:spTree>
    <p:extLst>
      <p:ext uri="{BB962C8B-B14F-4D97-AF65-F5344CB8AC3E}">
        <p14:creationId xmlns:p14="http://schemas.microsoft.com/office/powerpoint/2010/main" val="38641128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E4CEB-FD45-7861-C955-BE563D90A1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5EE27-F8E8-CB5F-581B-094850BA5EAC}"/>
              </a:ext>
            </a:extLst>
          </p:cNvPr>
          <p:cNvSpPr txBox="1">
            <a:spLocks noGrp="1"/>
          </p:cNvSpPr>
          <p:nvPr>
            <p:ph type="title" idx="4294967295"/>
          </p:nvPr>
        </p:nvSpPr>
        <p:spPr>
          <a:xfrm>
            <a:off x="376473" y="510601"/>
            <a:ext cx="10515600" cy="1325563"/>
          </a:xfrm>
          <a:prstGeom prst="rect">
            <a:avLst/>
          </a:prstGeom>
          <a:noFill/>
          <a:ln>
            <a:noFill/>
            <a:prstDash/>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00539B"/>
              </a:buClr>
              <a:buSzPts val="1800"/>
              <a:buFont typeface="Calibri"/>
              <a:buNone/>
              <a:defRPr sz="3600" b="1" i="0" u="none" strike="noStrike" cap="none">
                <a:solidFill>
                  <a:srgbClr val="00539B"/>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90000"/>
              </a:lnSpc>
              <a:spcBef>
                <a:spcPts val="0"/>
              </a:spcBef>
              <a:spcAft>
                <a:spcPts val="0"/>
              </a:spcAft>
              <a:buClr>
                <a:srgbClr val="00539B"/>
              </a:buClr>
              <a:buSzPts val="1800"/>
              <a:buFont typeface="Calibri"/>
              <a:buNone/>
              <a:tabLst/>
              <a:defRPr/>
            </a:pPr>
            <a:r>
              <a:rPr kumimoji="0" lang="en-US" sz="3600" b="1" i="0" u="none" strike="noStrike" kern="0" cap="none" spc="0" normalizeH="0" baseline="0" noProof="0" dirty="0">
                <a:ln>
                  <a:noFill/>
                </a:ln>
                <a:solidFill>
                  <a:srgbClr val="00539B"/>
                </a:solidFill>
                <a:effectLst/>
                <a:uLnTx/>
                <a:uFillTx/>
                <a:latin typeface="Calibri"/>
                <a:ea typeface="Calibri"/>
                <a:cs typeface="Calibri"/>
                <a:sym typeface="Calibri"/>
              </a:rPr>
              <a:t>Running Out of Time?</a:t>
            </a:r>
          </a:p>
        </p:txBody>
      </p:sp>
      <p:sp>
        <p:nvSpPr>
          <p:cNvPr id="3" name="Content Placeholder 2">
            <a:extLst>
              <a:ext uri="{FF2B5EF4-FFF2-40B4-BE49-F238E27FC236}">
                <a16:creationId xmlns:a16="http://schemas.microsoft.com/office/drawing/2014/main" id="{CC1D13C5-B2C4-0021-4476-0CBFBC33655C}"/>
              </a:ext>
            </a:extLst>
          </p:cNvPr>
          <p:cNvSpPr txBox="1">
            <a:spLocks/>
          </p:cNvSpPr>
          <p:nvPr/>
        </p:nvSpPr>
        <p:spPr>
          <a:xfrm>
            <a:off x="304046" y="1726037"/>
            <a:ext cx="10515600" cy="41275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2800" b="0" i="0" u="none" strike="noStrike" kern="0" cap="none" spc="0" normalizeH="0" baseline="0" noProof="0" dirty="0">
                <a:ln>
                  <a:noFill/>
                </a:ln>
                <a:solidFill>
                  <a:srgbClr val="000000"/>
                </a:solidFill>
                <a:effectLst/>
                <a:uLnTx/>
                <a:uFillTx/>
                <a:latin typeface="Calibri"/>
                <a:ea typeface="Calibri"/>
                <a:cs typeface="Calibri"/>
                <a:sym typeface="Calibri"/>
              </a:rPr>
              <a:t>Okay to miss some questions</a:t>
            </a:r>
          </a:p>
          <a:p>
            <a:pPr marL="914400" marR="0" lvl="1" indent="-342900" algn="l" defTabSz="914400" rtl="0" eaLnBrk="1" fontAlgn="auto" latinLnBrk="0" hangingPunct="1">
              <a:lnSpc>
                <a:spcPct val="90000"/>
              </a:lnSpc>
              <a:spcBef>
                <a:spcPts val="500"/>
              </a:spcBef>
              <a:spcAft>
                <a:spcPts val="0"/>
              </a:spcAft>
              <a:buClr>
                <a:srgbClr val="000000"/>
              </a:buClr>
              <a:buSzPts val="1800"/>
              <a:buFont typeface="Arial"/>
              <a:buChar char="•"/>
              <a:tabLst/>
              <a:defRPr/>
            </a:pP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rPr>
              <a:t>May have covered them in earlier discussion</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2800" b="0" i="0" u="none" strike="noStrike" kern="0" cap="none" spc="0" normalizeH="0" baseline="0" noProof="0" dirty="0">
                <a:ln>
                  <a:noFill/>
                </a:ln>
                <a:solidFill>
                  <a:srgbClr val="000000"/>
                </a:solidFill>
                <a:effectLst/>
                <a:uLnTx/>
                <a:uFillTx/>
                <a:latin typeface="Calibri"/>
                <a:ea typeface="Calibri"/>
                <a:cs typeface="Calibri"/>
                <a:sym typeface="Calibri"/>
              </a:rPr>
              <a:t>Other ways to capture information</a:t>
            </a:r>
          </a:p>
          <a:p>
            <a:pPr marL="914400" marR="0" lvl="1" indent="-342900" algn="l" defTabSz="914400" rtl="0" eaLnBrk="1" fontAlgn="auto" latinLnBrk="0" hangingPunct="1">
              <a:lnSpc>
                <a:spcPct val="90000"/>
              </a:lnSpc>
              <a:spcBef>
                <a:spcPts val="500"/>
              </a:spcBef>
              <a:spcAft>
                <a:spcPts val="0"/>
              </a:spcAft>
              <a:buClr>
                <a:srgbClr val="000000"/>
              </a:buClr>
              <a:buSzPts val="1800"/>
              <a:buFont typeface="Arial"/>
              <a:buChar char="•"/>
              <a:tabLst/>
              <a:defRPr/>
            </a:pP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rPr>
              <a:t>Follow-up survey</a:t>
            </a:r>
          </a:p>
          <a:p>
            <a:pPr marL="914400" marR="0" lvl="1" indent="-342900" algn="l" defTabSz="914400" rtl="0" eaLnBrk="1" fontAlgn="auto" latinLnBrk="0" hangingPunct="1">
              <a:lnSpc>
                <a:spcPct val="90000"/>
              </a:lnSpc>
              <a:spcBef>
                <a:spcPts val="500"/>
              </a:spcBef>
              <a:spcAft>
                <a:spcPts val="0"/>
              </a:spcAft>
              <a:buClr>
                <a:srgbClr val="000000"/>
              </a:buClr>
              <a:buSzPts val="1800"/>
              <a:buFont typeface="Arial"/>
              <a:buChar char="•"/>
              <a:tabLst/>
              <a:defRPr/>
            </a:pP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rPr>
              <a:t>Deeper dives</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2800" b="0" i="0" u="none" strike="noStrike" kern="0" cap="none" spc="0" normalizeH="0" baseline="0" noProof="0" dirty="0">
                <a:ln>
                  <a:noFill/>
                </a:ln>
                <a:solidFill>
                  <a:srgbClr val="000000"/>
                </a:solidFill>
                <a:effectLst/>
                <a:uLnTx/>
                <a:uFillTx/>
                <a:latin typeface="Calibri"/>
                <a:ea typeface="Calibri"/>
                <a:cs typeface="Calibri"/>
                <a:sym typeface="Calibri"/>
              </a:rPr>
              <a:t>A must! Make sure to cover wrap-up (about two minutes): follow-up survey and mental health resources.</a:t>
            </a:r>
          </a:p>
        </p:txBody>
      </p:sp>
      <p:sp>
        <p:nvSpPr>
          <p:cNvPr id="4" name="Date Placeholder 3">
            <a:extLst>
              <a:ext uri="{FF2B5EF4-FFF2-40B4-BE49-F238E27FC236}">
                <a16:creationId xmlns:a16="http://schemas.microsoft.com/office/drawing/2014/main" id="{F01C9214-6FEE-5FC5-2F6C-D0C163AB98BC}"/>
              </a:ext>
            </a:extLst>
          </p:cNvPr>
          <p:cNvSpPr>
            <a:spLocks noGrp="1"/>
          </p:cNvSpPr>
          <p:nvPr>
            <p:ph type="dt" sz="half" idx="10"/>
          </p:nvPr>
        </p:nvSpPr>
        <p:spPr/>
        <p:txBody>
          <a:bodyPr/>
          <a:lstStyle/>
          <a:p>
            <a:r>
              <a:rPr lang="en-US" dirty="0"/>
              <a:t>3/12/2026</a:t>
            </a:r>
          </a:p>
          <a:p>
            <a:endParaRPr dirty="0"/>
          </a:p>
        </p:txBody>
      </p:sp>
      <p:sp>
        <p:nvSpPr>
          <p:cNvPr id="7" name="Footer Placeholder 4">
            <a:extLst>
              <a:ext uri="{FF2B5EF4-FFF2-40B4-BE49-F238E27FC236}">
                <a16:creationId xmlns:a16="http://schemas.microsoft.com/office/drawing/2014/main" id="{8DA3D871-8B6A-088D-D4C4-92871DA3D4B4}"/>
              </a:ext>
            </a:extLst>
          </p:cNvPr>
          <p:cNvSpPr>
            <a:spLocks noGrp="1"/>
          </p:cNvSpPr>
          <p:nvPr>
            <p:ph type="ftr" sz="quarter" idx="11"/>
          </p:nvPr>
        </p:nvSpPr>
        <p:spPr>
          <a:xfrm>
            <a:off x="3901622" y="6356350"/>
            <a:ext cx="4114800" cy="365125"/>
          </a:xfrm>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DD4E9F70-A199-82D3-C1E3-86A80F672EAA}"/>
              </a:ext>
            </a:extLst>
          </p:cNvPr>
          <p:cNvSpPr>
            <a:spLocks noGrp="1"/>
          </p:cNvSpPr>
          <p:nvPr>
            <p:ph type="sldNum" sz="quarter" idx="12"/>
          </p:nvPr>
        </p:nvSpPr>
        <p:spPr/>
        <p:txBody>
          <a:bodyPr/>
          <a:lstStyle/>
          <a:p>
            <a:fld id="{85116EE9-A166-4A24-AE56-6ED63628246E}" type="slidenum">
              <a:rPr lang="en-US" smtClean="0"/>
              <a:t>39</a:t>
            </a:fld>
            <a:endParaRPr lang="en-US"/>
          </a:p>
        </p:txBody>
      </p:sp>
    </p:spTree>
    <p:extLst>
      <p:ext uri="{BB962C8B-B14F-4D97-AF65-F5344CB8AC3E}">
        <p14:creationId xmlns:p14="http://schemas.microsoft.com/office/powerpoint/2010/main" val="1586378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D9C84-4DF7-E676-0B4D-D014C5C3C271}"/>
              </a:ext>
            </a:extLst>
          </p:cNvPr>
          <p:cNvSpPr>
            <a:spLocks noGrp="1"/>
          </p:cNvSpPr>
          <p:nvPr>
            <p:ph type="title"/>
          </p:nvPr>
        </p:nvSpPr>
        <p:spPr>
          <a:xfrm>
            <a:off x="918586" y="564348"/>
            <a:ext cx="9446343" cy="584775"/>
          </a:xfrm>
        </p:spPr>
        <p:txBody>
          <a:bodyPr>
            <a:noAutofit/>
          </a:bodyPr>
          <a:lstStyle/>
          <a:p>
            <a:pPr algn="ctr"/>
            <a:br>
              <a:rPr lang="en-US" sz="3600" dirty="0"/>
            </a:br>
            <a:endParaRPr lang="en-US" sz="3600" dirty="0"/>
          </a:p>
        </p:txBody>
      </p:sp>
      <p:sp>
        <p:nvSpPr>
          <p:cNvPr id="4" name="Date Placeholder 3">
            <a:extLst>
              <a:ext uri="{FF2B5EF4-FFF2-40B4-BE49-F238E27FC236}">
                <a16:creationId xmlns:a16="http://schemas.microsoft.com/office/drawing/2014/main" id="{E54EEC38-B7CB-34F8-196C-3BEAF3B71FB7}"/>
              </a:ext>
            </a:extLst>
          </p:cNvPr>
          <p:cNvSpPr>
            <a:spLocks noGrp="1"/>
          </p:cNvSpPr>
          <p:nvPr>
            <p:ph type="dt" sz="half" idx="10"/>
          </p:nvPr>
        </p:nvSpPr>
        <p:spPr/>
        <p:txBody>
          <a:bodyPr/>
          <a:lstStyle/>
          <a:p>
            <a:fld id="{F3D12D54-F58C-744E-AE69-1A60D469650A}" type="datetime1">
              <a:rPr lang="en-US" smtClean="0"/>
              <a:t>6/10/2026</a:t>
            </a:fld>
            <a:endParaRPr lang="en-US" dirty="0"/>
          </a:p>
        </p:txBody>
      </p:sp>
      <p:sp>
        <p:nvSpPr>
          <p:cNvPr id="5" name="Footer Placeholder 4">
            <a:extLst>
              <a:ext uri="{FF2B5EF4-FFF2-40B4-BE49-F238E27FC236}">
                <a16:creationId xmlns:a16="http://schemas.microsoft.com/office/drawing/2014/main" id="{1E074059-34DF-0677-EA52-700C7C34AD07}"/>
              </a:ext>
            </a:extLst>
          </p:cNvPr>
          <p:cNvSpPr>
            <a:spLocks noGrp="1"/>
          </p:cNvSpPr>
          <p:nvPr>
            <p:ph type="ftr" sz="quarter" idx="11"/>
          </p:nvPr>
        </p:nvSpPr>
        <p:spPr>
          <a:xfrm>
            <a:off x="4013502" y="6421663"/>
            <a:ext cx="4114800" cy="365125"/>
          </a:xfrm>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28668E34-6DA3-A79E-C992-7D8F0D0D8CA7}"/>
              </a:ext>
            </a:extLst>
          </p:cNvPr>
          <p:cNvSpPr>
            <a:spLocks noGrp="1"/>
          </p:cNvSpPr>
          <p:nvPr>
            <p:ph type="sldNum" sz="quarter" idx="12"/>
          </p:nvPr>
        </p:nvSpPr>
        <p:spPr/>
        <p:txBody>
          <a:bodyPr/>
          <a:lstStyle/>
          <a:p>
            <a:fld id="{85116EE9-A166-4A24-AE56-6ED63628246E}" type="slidenum">
              <a:rPr lang="en-US" smtClean="0"/>
              <a:t>4</a:t>
            </a:fld>
            <a:endParaRPr lang="en-US" dirty="0"/>
          </a:p>
        </p:txBody>
      </p:sp>
      <p:sp>
        <p:nvSpPr>
          <p:cNvPr id="8" name="TextBox 7">
            <a:extLst>
              <a:ext uri="{FF2B5EF4-FFF2-40B4-BE49-F238E27FC236}">
                <a16:creationId xmlns:a16="http://schemas.microsoft.com/office/drawing/2014/main" id="{000C9ADA-4ADE-DFA8-9FAF-0D24B7A30E6A}"/>
              </a:ext>
            </a:extLst>
          </p:cNvPr>
          <p:cNvSpPr txBox="1"/>
          <p:nvPr/>
        </p:nvSpPr>
        <p:spPr>
          <a:xfrm>
            <a:off x="1236259" y="564347"/>
            <a:ext cx="8650223" cy="584775"/>
          </a:xfrm>
          <a:prstGeom prst="rect">
            <a:avLst/>
          </a:prstGeom>
          <a:noFill/>
        </p:spPr>
        <p:txBody>
          <a:bodyPr wrap="square">
            <a:spAutoFit/>
          </a:bodyPr>
          <a:lstStyle/>
          <a:p>
            <a:pPr algn="ctr"/>
            <a:r>
              <a:rPr lang="en-US" sz="3200" b="1" dirty="0">
                <a:solidFill>
                  <a:schemeClr val="tx2"/>
                </a:solidFill>
                <a:latin typeface="Calibri"/>
                <a:ea typeface="Calibri"/>
                <a:cs typeface="Calibri"/>
              </a:rPr>
              <a:t>Emergency Preparedness Leadership Team </a:t>
            </a:r>
            <a:r>
              <a:rPr lang="en-US" sz="3200" b="1" dirty="0">
                <a:solidFill>
                  <a:schemeClr val="tx2"/>
                </a:solidFill>
                <a:latin typeface="+mj-lt"/>
              </a:rPr>
              <a:t>| IPRO</a:t>
            </a:r>
          </a:p>
        </p:txBody>
      </p:sp>
      <p:pic>
        <p:nvPicPr>
          <p:cNvPr id="14" name="Picture 13">
            <a:extLst>
              <a:ext uri="{FF2B5EF4-FFF2-40B4-BE49-F238E27FC236}">
                <a16:creationId xmlns:a16="http://schemas.microsoft.com/office/drawing/2014/main" id="{0D3DA6D3-DED7-8991-34F0-95DD0F3EA265}"/>
              </a:ext>
            </a:extLst>
          </p:cNvPr>
          <p:cNvPicPr>
            <a:picLocks noChangeAspect="1"/>
          </p:cNvPicPr>
          <p:nvPr/>
        </p:nvPicPr>
        <p:blipFill>
          <a:blip r:embed="rId2"/>
          <a:stretch>
            <a:fillRect/>
          </a:stretch>
        </p:blipFill>
        <p:spPr>
          <a:xfrm>
            <a:off x="372500" y="1277940"/>
            <a:ext cx="5980695" cy="5078409"/>
          </a:xfrm>
          <a:prstGeom prst="rect">
            <a:avLst/>
          </a:prstGeom>
        </p:spPr>
      </p:pic>
      <p:pic>
        <p:nvPicPr>
          <p:cNvPr id="16" name="Picture 15">
            <a:extLst>
              <a:ext uri="{FF2B5EF4-FFF2-40B4-BE49-F238E27FC236}">
                <a16:creationId xmlns:a16="http://schemas.microsoft.com/office/drawing/2014/main" id="{53316C3D-9E5C-9EBF-FAA2-66AFE668E61A}"/>
              </a:ext>
            </a:extLst>
          </p:cNvPr>
          <p:cNvPicPr>
            <a:picLocks noChangeAspect="1"/>
          </p:cNvPicPr>
          <p:nvPr/>
        </p:nvPicPr>
        <p:blipFill>
          <a:blip r:embed="rId3"/>
          <a:stretch>
            <a:fillRect/>
          </a:stretch>
        </p:blipFill>
        <p:spPr>
          <a:xfrm>
            <a:off x="6070902" y="1277939"/>
            <a:ext cx="6005082" cy="5078410"/>
          </a:xfrm>
          <a:prstGeom prst="rect">
            <a:avLst/>
          </a:prstGeom>
        </p:spPr>
      </p:pic>
      <p:cxnSp>
        <p:nvCxnSpPr>
          <p:cNvPr id="17" name="Straight Connector 16">
            <a:extLst>
              <a:ext uri="{FF2B5EF4-FFF2-40B4-BE49-F238E27FC236}">
                <a16:creationId xmlns:a16="http://schemas.microsoft.com/office/drawing/2014/main" id="{B7E4A651-1957-D635-A527-E52A9A41BB1A}"/>
              </a:ext>
            </a:extLst>
          </p:cNvPr>
          <p:cNvCxnSpPr/>
          <p:nvPr/>
        </p:nvCxnSpPr>
        <p:spPr>
          <a:xfrm>
            <a:off x="6122796" y="1060703"/>
            <a:ext cx="0" cy="5295646"/>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424336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0D5AC-3A48-1367-B87B-A59B1CD50F5D}"/>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20C3ADEB-5B88-E4D9-26DA-DCEB4A546FA0}"/>
              </a:ext>
            </a:extLst>
          </p:cNvPr>
          <p:cNvSpPr txBox="1">
            <a:spLocks noGrp="1"/>
          </p:cNvSpPr>
          <p:nvPr>
            <p:ph type="title" idx="4294967295"/>
          </p:nvPr>
        </p:nvSpPr>
        <p:spPr>
          <a:xfrm>
            <a:off x="204458" y="646403"/>
            <a:ext cx="10515600" cy="1325563"/>
          </a:xfrm>
          <a:prstGeom prst="rect">
            <a:avLst/>
          </a:prstGeom>
          <a:noFill/>
          <a:ln>
            <a:noFill/>
            <a:prstDash/>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00539B"/>
              </a:buClr>
              <a:buSzPts val="1800"/>
              <a:buFont typeface="Calibri"/>
              <a:buNone/>
              <a:defRPr sz="3600" b="1" i="0" u="none" strike="noStrike" cap="none">
                <a:solidFill>
                  <a:srgbClr val="00539B"/>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90000"/>
              </a:lnSpc>
              <a:spcBef>
                <a:spcPts val="0"/>
              </a:spcBef>
              <a:spcAft>
                <a:spcPts val="0"/>
              </a:spcAft>
              <a:buClr>
                <a:srgbClr val="00539B"/>
              </a:buClr>
              <a:buSzPts val="1800"/>
              <a:buFont typeface="Calibri"/>
              <a:buNone/>
              <a:tabLst/>
              <a:defRPr/>
            </a:pPr>
            <a:r>
              <a:rPr kumimoji="0" lang="en-US" sz="3600" b="1" i="0" u="none" strike="noStrike" kern="0" cap="none" spc="0" normalizeH="0" baseline="0" noProof="0" dirty="0">
                <a:ln>
                  <a:noFill/>
                </a:ln>
                <a:solidFill>
                  <a:srgbClr val="00539B"/>
                </a:solidFill>
                <a:effectLst/>
                <a:uLnTx/>
                <a:uFillTx/>
                <a:latin typeface="Calibri"/>
                <a:ea typeface="Calibri"/>
                <a:cs typeface="Calibri"/>
                <a:sym typeface="Calibri"/>
              </a:rPr>
              <a:t>Facilitation Best Practices</a:t>
            </a:r>
          </a:p>
        </p:txBody>
      </p:sp>
      <p:sp>
        <p:nvSpPr>
          <p:cNvPr id="8" name="Content Placeholder 6">
            <a:extLst>
              <a:ext uri="{FF2B5EF4-FFF2-40B4-BE49-F238E27FC236}">
                <a16:creationId xmlns:a16="http://schemas.microsoft.com/office/drawing/2014/main" id="{699F7C22-1BD2-64BC-D328-06ACA9D84FD9}"/>
              </a:ext>
            </a:extLst>
          </p:cNvPr>
          <p:cNvSpPr txBox="1">
            <a:spLocks/>
          </p:cNvSpPr>
          <p:nvPr/>
        </p:nvSpPr>
        <p:spPr>
          <a:xfrm>
            <a:off x="267832" y="1816571"/>
            <a:ext cx="10515600" cy="412750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a:defRPr sz="1800"/>
            </a:pPr>
            <a:r>
              <a:rPr lang="en-US" sz="3200" dirty="0"/>
              <a:t>Stay neutral and avoid influencing participant statements.</a:t>
            </a:r>
          </a:p>
          <a:p>
            <a:pPr>
              <a:defRPr sz="1800"/>
            </a:pPr>
            <a:r>
              <a:rPr lang="en-US" sz="3200" dirty="0"/>
              <a:t>Encourage participation (e.g., hand‑raising).</a:t>
            </a:r>
          </a:p>
          <a:p>
            <a:pPr>
              <a:defRPr sz="1800"/>
            </a:pPr>
            <a:r>
              <a:rPr lang="en-US" sz="3200" dirty="0"/>
              <a:t>Watch the time and keep discussions focused.</a:t>
            </a:r>
          </a:p>
          <a:p>
            <a:pPr>
              <a:defRPr sz="1800"/>
            </a:pPr>
            <a:r>
              <a:rPr lang="en-US" sz="3200" dirty="0"/>
              <a:t>Use active listening and summarize key points.</a:t>
            </a:r>
          </a:p>
        </p:txBody>
      </p:sp>
      <p:sp>
        <p:nvSpPr>
          <p:cNvPr id="4" name="Date Placeholder 3">
            <a:extLst>
              <a:ext uri="{FF2B5EF4-FFF2-40B4-BE49-F238E27FC236}">
                <a16:creationId xmlns:a16="http://schemas.microsoft.com/office/drawing/2014/main" id="{968EBAF7-F063-79CD-466A-ECED64FC2BAA}"/>
              </a:ext>
            </a:extLst>
          </p:cNvPr>
          <p:cNvSpPr>
            <a:spLocks noGrp="1"/>
          </p:cNvSpPr>
          <p:nvPr>
            <p:ph type="dt" sz="half" idx="10"/>
          </p:nvPr>
        </p:nvSpPr>
        <p:spPr/>
        <p:txBody>
          <a:bodyPr/>
          <a:lstStyle/>
          <a:p>
            <a:r>
              <a:rPr lang="en-US" dirty="0"/>
              <a:t>3/12/2026</a:t>
            </a:r>
          </a:p>
          <a:p>
            <a:endParaRPr dirty="0"/>
          </a:p>
        </p:txBody>
      </p:sp>
      <p:sp>
        <p:nvSpPr>
          <p:cNvPr id="2" name="Footer Placeholder 4">
            <a:extLst>
              <a:ext uri="{FF2B5EF4-FFF2-40B4-BE49-F238E27FC236}">
                <a16:creationId xmlns:a16="http://schemas.microsoft.com/office/drawing/2014/main" id="{280A9306-07D5-9F53-3ED6-C3B41F0B9E13}"/>
              </a:ext>
            </a:extLst>
          </p:cNvPr>
          <p:cNvSpPr>
            <a:spLocks noGrp="1"/>
          </p:cNvSpPr>
          <p:nvPr>
            <p:ph type="ftr" sz="quarter" idx="11"/>
          </p:nvPr>
        </p:nvSpPr>
        <p:spPr>
          <a:xfrm>
            <a:off x="4038600" y="6356350"/>
            <a:ext cx="4114800" cy="365125"/>
          </a:xfrm>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6C1E5B21-BDB4-58E3-CF26-B303CF07D8CA}"/>
              </a:ext>
            </a:extLst>
          </p:cNvPr>
          <p:cNvSpPr>
            <a:spLocks noGrp="1"/>
          </p:cNvSpPr>
          <p:nvPr>
            <p:ph type="sldNum" sz="quarter" idx="12"/>
          </p:nvPr>
        </p:nvSpPr>
        <p:spPr/>
        <p:txBody>
          <a:bodyPr/>
          <a:lstStyle/>
          <a:p>
            <a:fld id="{85116EE9-A166-4A24-AE56-6ED63628246E}" type="slidenum">
              <a:rPr lang="en-US" smtClean="0"/>
              <a:t>40</a:t>
            </a:fld>
            <a:endParaRPr lang="en-US"/>
          </a:p>
        </p:txBody>
      </p:sp>
    </p:spTree>
    <p:extLst>
      <p:ext uri="{BB962C8B-B14F-4D97-AF65-F5344CB8AC3E}">
        <p14:creationId xmlns:p14="http://schemas.microsoft.com/office/powerpoint/2010/main" val="42259356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03D34-4C9E-0F28-F56A-27869A58D8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2CE015-65C9-D3C4-094D-2D11DB91A2ED}"/>
              </a:ext>
            </a:extLst>
          </p:cNvPr>
          <p:cNvSpPr txBox="1">
            <a:spLocks noGrp="1"/>
          </p:cNvSpPr>
          <p:nvPr>
            <p:ph type="title" idx="4294967295"/>
          </p:nvPr>
        </p:nvSpPr>
        <p:spPr>
          <a:xfrm>
            <a:off x="457955" y="420067"/>
            <a:ext cx="10515600" cy="1325563"/>
          </a:xfrm>
          <a:prstGeom prst="rect">
            <a:avLst/>
          </a:prstGeom>
          <a:noFill/>
          <a:ln>
            <a:noFill/>
            <a:prstDash/>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00539B"/>
              </a:buClr>
              <a:buSzPts val="1800"/>
              <a:buFont typeface="Calibri"/>
              <a:buNone/>
              <a:defRPr sz="3600" b="1" i="0" u="none" strike="noStrike" cap="none">
                <a:solidFill>
                  <a:srgbClr val="00539B"/>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90000"/>
              </a:lnSpc>
              <a:spcBef>
                <a:spcPts val="0"/>
              </a:spcBef>
              <a:spcAft>
                <a:spcPts val="0"/>
              </a:spcAft>
              <a:buClr>
                <a:srgbClr val="00539B"/>
              </a:buClr>
              <a:buSzPts val="1800"/>
              <a:buFont typeface="Calibri"/>
              <a:buNone/>
              <a:tabLst/>
              <a:defRPr/>
            </a:pPr>
            <a:r>
              <a:rPr kumimoji="0" lang="en-US" sz="3600" b="1" i="0" u="none" strike="noStrike" kern="0" cap="none" spc="0" normalizeH="0" baseline="0" noProof="0" dirty="0">
                <a:ln>
                  <a:noFill/>
                </a:ln>
                <a:solidFill>
                  <a:srgbClr val="00539B"/>
                </a:solidFill>
                <a:effectLst/>
                <a:uLnTx/>
                <a:uFillTx/>
                <a:latin typeface="Calibri"/>
                <a:ea typeface="Calibri"/>
                <a:cs typeface="Calibri"/>
                <a:sym typeface="Calibri"/>
              </a:rPr>
              <a:t>After the After-Action Review</a:t>
            </a:r>
          </a:p>
        </p:txBody>
      </p:sp>
      <p:sp>
        <p:nvSpPr>
          <p:cNvPr id="3" name="Content Placeholder 2">
            <a:extLst>
              <a:ext uri="{FF2B5EF4-FFF2-40B4-BE49-F238E27FC236}">
                <a16:creationId xmlns:a16="http://schemas.microsoft.com/office/drawing/2014/main" id="{ED681C36-5F75-75BB-C93D-A22EBAE76151}"/>
              </a:ext>
            </a:extLst>
          </p:cNvPr>
          <p:cNvSpPr txBox="1">
            <a:spLocks/>
          </p:cNvSpPr>
          <p:nvPr/>
        </p:nvSpPr>
        <p:spPr>
          <a:xfrm>
            <a:off x="457955" y="1826253"/>
            <a:ext cx="10697308" cy="2955298"/>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a:defRPr sz="1800"/>
            </a:pPr>
            <a:r>
              <a:rPr lang="en-US" sz="2400" dirty="0"/>
              <a:t>Develop an action plan to address identified weaknesses.</a:t>
            </a:r>
          </a:p>
          <a:p>
            <a:pPr>
              <a:defRPr sz="1800"/>
            </a:pPr>
            <a:r>
              <a:rPr lang="en-US" sz="2400" dirty="0"/>
              <a:t>Ensure follow‑up and integration of lessons learned.</a:t>
            </a:r>
          </a:p>
          <a:p>
            <a:pPr>
              <a:defRPr sz="1800"/>
            </a:pPr>
            <a:r>
              <a:rPr lang="en-US" sz="2400" dirty="0"/>
              <a:t>Document findings and store them for future reference.</a:t>
            </a:r>
          </a:p>
          <a:p>
            <a:pPr>
              <a:defRPr sz="1800"/>
            </a:pPr>
            <a:r>
              <a:rPr lang="en-US" sz="2400" dirty="0"/>
              <a:t>Reference: FEMA Hotwash documentation guidance.</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2800" b="0" i="0" u="none" strike="noStrike" kern="0" cap="none" spc="0" normalizeH="0" baseline="0" noProof="0" dirty="0">
                <a:ln>
                  <a:noFill/>
                </a:ln>
                <a:solidFill>
                  <a:srgbClr val="000000"/>
                </a:solidFill>
                <a:effectLst/>
                <a:uLnTx/>
                <a:uFillTx/>
                <a:latin typeface="Calibri"/>
                <a:ea typeface="Calibri"/>
                <a:cs typeface="Calibri"/>
                <a:sym typeface="Calibri"/>
                <a:hlinkClick r:id="rId3"/>
              </a:rPr>
              <a:t>https://training.fema.gov/is/flupan/references/02_course%20forms%20and%20templates/02_hot%20wash%20form-508.pdf</a:t>
            </a:r>
            <a:endParaRPr kumimoji="0" lang="en-US" sz="28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4" name="Date Placeholder 3">
            <a:extLst>
              <a:ext uri="{FF2B5EF4-FFF2-40B4-BE49-F238E27FC236}">
                <a16:creationId xmlns:a16="http://schemas.microsoft.com/office/drawing/2014/main" id="{3CE726DE-B64C-5B43-6BC9-6B6001CE46A8}"/>
              </a:ext>
            </a:extLst>
          </p:cNvPr>
          <p:cNvSpPr>
            <a:spLocks noGrp="1"/>
          </p:cNvSpPr>
          <p:nvPr>
            <p:ph type="dt" sz="half" idx="10"/>
          </p:nvPr>
        </p:nvSpPr>
        <p:spPr/>
        <p:txBody>
          <a:bodyPr/>
          <a:lstStyle/>
          <a:p>
            <a:r>
              <a:rPr lang="en-US" dirty="0"/>
              <a:t>3/12/2026</a:t>
            </a:r>
          </a:p>
          <a:p>
            <a:endParaRPr dirty="0"/>
          </a:p>
        </p:txBody>
      </p:sp>
      <p:sp>
        <p:nvSpPr>
          <p:cNvPr id="7" name="Footer Placeholder 4">
            <a:extLst>
              <a:ext uri="{FF2B5EF4-FFF2-40B4-BE49-F238E27FC236}">
                <a16:creationId xmlns:a16="http://schemas.microsoft.com/office/drawing/2014/main" id="{83330D52-BAAD-7F26-575D-032183A602A2}"/>
              </a:ext>
            </a:extLst>
          </p:cNvPr>
          <p:cNvSpPr>
            <a:spLocks noGrp="1"/>
          </p:cNvSpPr>
          <p:nvPr>
            <p:ph type="ftr" sz="quarter" idx="11"/>
          </p:nvPr>
        </p:nvSpPr>
        <p:spPr>
          <a:xfrm>
            <a:off x="4038600" y="6356350"/>
            <a:ext cx="4114800" cy="365125"/>
          </a:xfrm>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C25F51F7-3457-FD46-9C85-3D17713858EB}"/>
              </a:ext>
            </a:extLst>
          </p:cNvPr>
          <p:cNvSpPr>
            <a:spLocks noGrp="1"/>
          </p:cNvSpPr>
          <p:nvPr>
            <p:ph type="sldNum" sz="quarter" idx="12"/>
          </p:nvPr>
        </p:nvSpPr>
        <p:spPr/>
        <p:txBody>
          <a:bodyPr/>
          <a:lstStyle/>
          <a:p>
            <a:fld id="{85116EE9-A166-4A24-AE56-6ED63628246E}" type="slidenum">
              <a:rPr lang="en-US" smtClean="0"/>
              <a:t>41</a:t>
            </a:fld>
            <a:endParaRPr lang="en-US"/>
          </a:p>
        </p:txBody>
      </p:sp>
    </p:spTree>
    <p:extLst>
      <p:ext uri="{BB962C8B-B14F-4D97-AF65-F5344CB8AC3E}">
        <p14:creationId xmlns:p14="http://schemas.microsoft.com/office/powerpoint/2010/main" val="2076204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B1770-05A4-0814-0F8D-66F3DCF14342}"/>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EFEBD674-4172-D759-A048-5DA054A05A68}"/>
              </a:ext>
            </a:extLst>
          </p:cNvPr>
          <p:cNvSpPr txBox="1">
            <a:spLocks noGrp="1"/>
          </p:cNvSpPr>
          <p:nvPr>
            <p:ph type="title" idx="4294967295"/>
          </p:nvPr>
        </p:nvSpPr>
        <p:spPr>
          <a:xfrm>
            <a:off x="238648" y="707143"/>
            <a:ext cx="6106160" cy="5909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90000"/>
              </a:lnSpc>
              <a:spcBef>
                <a:spcPts val="0"/>
              </a:spcBef>
              <a:spcAft>
                <a:spcPts val="0"/>
              </a:spcAft>
              <a:buClr>
                <a:srgbClr val="00539B"/>
              </a:buClr>
              <a:buSzPts val="1800"/>
              <a:buFont typeface="Calibri"/>
              <a:buNone/>
              <a:tabLst/>
              <a:defRPr/>
            </a:pPr>
            <a:r>
              <a:rPr kumimoji="0" lang="en-US" sz="3600" b="1" i="0" u="none" strike="noStrike" kern="0" cap="none" spc="0" normalizeH="0" baseline="0" noProof="0" dirty="0">
                <a:ln>
                  <a:noFill/>
                </a:ln>
                <a:solidFill>
                  <a:srgbClr val="00539B"/>
                </a:solidFill>
                <a:effectLst/>
                <a:uLnTx/>
                <a:uFillTx/>
                <a:latin typeface="Calibri"/>
                <a:ea typeface="Calibri"/>
                <a:cs typeface="Calibri"/>
                <a:sym typeface="Calibri"/>
              </a:rPr>
              <a:t>Reference</a:t>
            </a:r>
          </a:p>
        </p:txBody>
      </p:sp>
      <p:sp>
        <p:nvSpPr>
          <p:cNvPr id="2" name="Text Placeholder 2">
            <a:extLst>
              <a:ext uri="{FF2B5EF4-FFF2-40B4-BE49-F238E27FC236}">
                <a16:creationId xmlns:a16="http://schemas.microsoft.com/office/drawing/2014/main" id="{A3EBBAE1-3161-82F8-7D9F-A9C0E1738C5E}"/>
              </a:ext>
            </a:extLst>
          </p:cNvPr>
          <p:cNvSpPr txBox="1">
            <a:spLocks/>
          </p:cNvSpPr>
          <p:nvPr/>
        </p:nvSpPr>
        <p:spPr>
          <a:xfrm>
            <a:off x="432079" y="1365347"/>
            <a:ext cx="11575701" cy="4482794"/>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fontAlgn="t">
              <a:lnSpc>
                <a:spcPts val="1500"/>
              </a:lnSpc>
              <a:buNone/>
            </a:pPr>
            <a:r>
              <a:rPr lang="en-US" sz="1600" b="1" dirty="0">
                <a:latin typeface="Segoe UI" panose="020B0502040204020203" pitchFamily="34" charset="0"/>
              </a:rPr>
              <a:t>Regulatory and Federal Guidance</a:t>
            </a:r>
          </a:p>
          <a:p>
            <a:pPr fontAlgn="t">
              <a:lnSpc>
                <a:spcPts val="1500"/>
              </a:lnSpc>
              <a:buFont typeface="Arial" panose="020B0604020202020204" pitchFamily="34" charset="0"/>
              <a:buChar char="•"/>
            </a:pPr>
            <a:r>
              <a:rPr lang="en-US" sz="1600" dirty="0">
                <a:latin typeface="Segoe UI" panose="020B0502040204020203" pitchFamily="34" charset="0"/>
              </a:rPr>
              <a:t>CMS Emergency Preparedness Requirements</a:t>
            </a:r>
            <a:br>
              <a:rPr lang="en-US" sz="1600" dirty="0">
                <a:latin typeface="Segoe UI" panose="020B0502040204020203" pitchFamily="34" charset="0"/>
              </a:rPr>
            </a:br>
            <a:r>
              <a:rPr lang="en-US" sz="1600" dirty="0">
                <a:latin typeface="Segoe UI" panose="020B0502040204020203" pitchFamily="34" charset="0"/>
                <a:hlinkClick r:id="rId3"/>
              </a:rPr>
              <a:t>https://www.cms.gov/medicare/cms-requirements-guidance/emergency-preparedness</a:t>
            </a:r>
            <a:endParaRPr lang="en-US" sz="1600" dirty="0">
              <a:latin typeface="Segoe UI" panose="020B0502040204020203" pitchFamily="34" charset="0"/>
            </a:endParaRPr>
          </a:p>
          <a:p>
            <a:pPr fontAlgn="t">
              <a:lnSpc>
                <a:spcPts val="1500"/>
              </a:lnSpc>
              <a:buFont typeface="Arial" panose="020B0604020202020204" pitchFamily="34" charset="0"/>
              <a:buChar char="•"/>
            </a:pPr>
            <a:r>
              <a:rPr lang="en-US" sz="1600" dirty="0">
                <a:latin typeface="Segoe UI" panose="020B0502040204020203" pitchFamily="34" charset="0"/>
              </a:rPr>
              <a:t>FEMA Emergency Management Training &amp; AAR Guidance</a:t>
            </a:r>
            <a:br>
              <a:rPr lang="en-US" sz="1600" dirty="0">
                <a:latin typeface="Segoe UI" panose="020B0502040204020203" pitchFamily="34" charset="0"/>
              </a:rPr>
            </a:br>
            <a:r>
              <a:rPr lang="en-US" sz="1600" dirty="0">
                <a:latin typeface="Segoe UI" panose="020B0502040204020203" pitchFamily="34" charset="0"/>
                <a:hlinkClick r:id="rId4"/>
              </a:rPr>
              <a:t>https://training.fema.gov</a:t>
            </a:r>
            <a:endParaRPr lang="en-US" sz="1600" dirty="0">
              <a:latin typeface="Segoe UI" panose="020B0502040204020203" pitchFamily="34" charset="0"/>
            </a:endParaRPr>
          </a:p>
          <a:p>
            <a:pPr fontAlgn="t">
              <a:lnSpc>
                <a:spcPts val="1500"/>
              </a:lnSpc>
              <a:buFont typeface="Arial" panose="020B0604020202020204" pitchFamily="34" charset="0"/>
              <a:buChar char="•"/>
            </a:pPr>
            <a:endParaRPr lang="en-US" sz="1600" dirty="0">
              <a:latin typeface="Segoe UI" panose="020B0502040204020203" pitchFamily="34" charset="0"/>
            </a:endParaRPr>
          </a:p>
          <a:p>
            <a:pPr fontAlgn="t">
              <a:lnSpc>
                <a:spcPts val="1500"/>
              </a:lnSpc>
              <a:buNone/>
            </a:pPr>
            <a:r>
              <a:rPr lang="en-US" sz="1600" b="1" dirty="0">
                <a:latin typeface="Segoe UI" panose="020B0502040204020203" pitchFamily="34" charset="0"/>
              </a:rPr>
              <a:t>Healthcare Exercise and Drill Resources</a:t>
            </a:r>
          </a:p>
          <a:p>
            <a:pPr fontAlgn="t">
              <a:lnSpc>
                <a:spcPts val="1500"/>
              </a:lnSpc>
              <a:buFont typeface="Arial" panose="020B0604020202020204" pitchFamily="34" charset="0"/>
              <a:buChar char="•"/>
            </a:pPr>
            <a:r>
              <a:rPr lang="en-US" sz="1600" dirty="0">
                <a:latin typeface="Segoe UI" panose="020B0502040204020203" pitchFamily="34" charset="0"/>
              </a:rPr>
              <a:t>ASPR TRACIE – Drills &amp; Exercises</a:t>
            </a:r>
            <a:br>
              <a:rPr lang="en-US" sz="1600" dirty="0">
                <a:latin typeface="Segoe UI" panose="020B0502040204020203" pitchFamily="34" charset="0"/>
              </a:rPr>
            </a:br>
            <a:r>
              <a:rPr lang="en-US" sz="1600" dirty="0">
                <a:latin typeface="Segoe UI" panose="020B0502040204020203" pitchFamily="34" charset="0"/>
                <a:hlinkClick r:id="rId5"/>
              </a:rPr>
              <a:t>https://asprtracie.hhs.gov/exchange/pages/drills-and-exercises.aspx</a:t>
            </a:r>
            <a:endParaRPr lang="en-US" sz="1600" dirty="0">
              <a:latin typeface="Segoe UI" panose="020B0502040204020203" pitchFamily="34" charset="0"/>
            </a:endParaRPr>
          </a:p>
          <a:p>
            <a:pPr fontAlgn="t">
              <a:lnSpc>
                <a:spcPts val="1500"/>
              </a:lnSpc>
              <a:buFont typeface="Arial" panose="020B0604020202020204" pitchFamily="34" charset="0"/>
              <a:buChar char="•"/>
            </a:pPr>
            <a:r>
              <a:rPr lang="en-US" sz="1600" dirty="0">
                <a:latin typeface="Segoe UI" panose="020B0502040204020203" pitchFamily="34" charset="0"/>
              </a:rPr>
              <a:t>ASPR TRACIE – Hospital Exercise Planning</a:t>
            </a:r>
            <a:br>
              <a:rPr lang="en-US" sz="1600" dirty="0">
                <a:latin typeface="Segoe UI" panose="020B0502040204020203" pitchFamily="34" charset="0"/>
              </a:rPr>
            </a:br>
            <a:r>
              <a:rPr lang="en-US" sz="1600" dirty="0">
                <a:latin typeface="Segoe UI" panose="020B0502040204020203" pitchFamily="34" charset="0"/>
                <a:hlinkClick r:id="rId6"/>
              </a:rPr>
              <a:t>https://asprtracie.hhs.gov/technical-resources</a:t>
            </a:r>
            <a:endParaRPr lang="en-US" sz="1600" dirty="0">
              <a:latin typeface="Segoe UI" panose="020B0502040204020203" pitchFamily="34" charset="0"/>
            </a:endParaRPr>
          </a:p>
          <a:p>
            <a:pPr fontAlgn="t">
              <a:lnSpc>
                <a:spcPts val="1500"/>
              </a:lnSpc>
              <a:buFont typeface="Arial" panose="020B0604020202020204" pitchFamily="34" charset="0"/>
              <a:buChar char="•"/>
            </a:pPr>
            <a:endParaRPr lang="en-US" sz="1600" dirty="0">
              <a:latin typeface="Segoe UI" panose="020B0502040204020203" pitchFamily="34" charset="0"/>
            </a:endParaRPr>
          </a:p>
          <a:p>
            <a:pPr fontAlgn="t">
              <a:lnSpc>
                <a:spcPts val="1500"/>
              </a:lnSpc>
              <a:buNone/>
            </a:pPr>
            <a:r>
              <a:rPr lang="en-US" sz="1600" b="1" dirty="0">
                <a:latin typeface="Segoe UI" panose="020B0502040204020203" pitchFamily="34" charset="0"/>
              </a:rPr>
              <a:t>Public Health and Incident Case Studies</a:t>
            </a:r>
          </a:p>
          <a:p>
            <a:pPr fontAlgn="t">
              <a:lnSpc>
                <a:spcPts val="1500"/>
              </a:lnSpc>
              <a:buFont typeface="Arial" panose="020B0604020202020204" pitchFamily="34" charset="0"/>
              <a:buChar char="•"/>
            </a:pPr>
            <a:r>
              <a:rPr lang="en-US" sz="1600" dirty="0">
                <a:latin typeface="Segoe UI" panose="020B0502040204020203" pitchFamily="34" charset="0"/>
              </a:rPr>
              <a:t>CDC Emergency Preparedness &amp; Response</a:t>
            </a:r>
            <a:br>
              <a:rPr lang="en-US" sz="1600" dirty="0">
                <a:latin typeface="Segoe UI" panose="020B0502040204020203" pitchFamily="34" charset="0"/>
              </a:rPr>
            </a:br>
            <a:r>
              <a:rPr lang="en-US" sz="1600" dirty="0">
                <a:latin typeface="Segoe UI" panose="020B0502040204020203" pitchFamily="34" charset="0"/>
                <a:hlinkClick r:id="rId7"/>
              </a:rPr>
              <a:t>https://www.cdc.gov/disasters</a:t>
            </a:r>
            <a:endParaRPr lang="en-US" sz="1600" dirty="0">
              <a:latin typeface="Segoe UI" panose="020B0502040204020203" pitchFamily="34" charset="0"/>
            </a:endParaRPr>
          </a:p>
          <a:p>
            <a:pPr fontAlgn="t">
              <a:lnSpc>
                <a:spcPts val="1500"/>
              </a:lnSpc>
              <a:buFont typeface="Arial" panose="020B0604020202020204" pitchFamily="34" charset="0"/>
              <a:buChar char="•"/>
            </a:pPr>
            <a:r>
              <a:rPr lang="en-US" sz="1600" dirty="0">
                <a:latin typeface="Segoe UI" panose="020B0502040204020203" pitchFamily="34" charset="0"/>
              </a:rPr>
              <a:t>ATSDR / CDC Incident Reports</a:t>
            </a:r>
            <a:br>
              <a:rPr lang="en-US" sz="1600" dirty="0">
                <a:latin typeface="Segoe UI" panose="020B0502040204020203" pitchFamily="34" charset="0"/>
              </a:rPr>
            </a:br>
            <a:r>
              <a:rPr lang="en-US" sz="1600" dirty="0">
                <a:latin typeface="Segoe UI" panose="020B0502040204020203" pitchFamily="34" charset="0"/>
                <a:hlinkClick r:id="rId8"/>
              </a:rPr>
              <a:t>https://www.atsdr.cdc.gov</a:t>
            </a:r>
            <a:endParaRPr lang="en-US" sz="1600" dirty="0">
              <a:latin typeface="Segoe UI" panose="020B0502040204020203" pitchFamily="34" charset="0"/>
            </a:endParaRPr>
          </a:p>
        </p:txBody>
      </p:sp>
      <p:sp>
        <p:nvSpPr>
          <p:cNvPr id="4" name="Date Placeholder 3">
            <a:extLst>
              <a:ext uri="{FF2B5EF4-FFF2-40B4-BE49-F238E27FC236}">
                <a16:creationId xmlns:a16="http://schemas.microsoft.com/office/drawing/2014/main" id="{747171E9-C6B2-7876-B787-64A374948C00}"/>
              </a:ext>
            </a:extLst>
          </p:cNvPr>
          <p:cNvSpPr>
            <a:spLocks noGrp="1"/>
          </p:cNvSpPr>
          <p:nvPr>
            <p:ph type="dt" sz="half" idx="10"/>
          </p:nvPr>
        </p:nvSpPr>
        <p:spPr/>
        <p:txBody>
          <a:bodyPr/>
          <a:lstStyle/>
          <a:p>
            <a:fld id="{B19DAA35-2433-C840-A244-1EC95DA2F86D}" type="datetime1">
              <a:rPr lang="en-US" smtClean="0"/>
              <a:t>6/10/2026</a:t>
            </a:fld>
            <a:endParaRPr lang="en-US"/>
          </a:p>
        </p:txBody>
      </p:sp>
      <p:sp>
        <p:nvSpPr>
          <p:cNvPr id="5" name="Footer Placeholder 4">
            <a:extLst>
              <a:ext uri="{FF2B5EF4-FFF2-40B4-BE49-F238E27FC236}">
                <a16:creationId xmlns:a16="http://schemas.microsoft.com/office/drawing/2014/main" id="{BA8EAB00-B103-2A22-C6BB-C5B9A294D8B4}"/>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C5F088B8-2E3C-23C2-993D-9257C148D163}"/>
              </a:ext>
            </a:extLst>
          </p:cNvPr>
          <p:cNvSpPr>
            <a:spLocks noGrp="1"/>
          </p:cNvSpPr>
          <p:nvPr>
            <p:ph type="sldNum" sz="quarter" idx="12"/>
          </p:nvPr>
        </p:nvSpPr>
        <p:spPr/>
        <p:txBody>
          <a:bodyPr/>
          <a:lstStyle/>
          <a:p>
            <a:fld id="{85116EE9-A166-4A24-AE56-6ED63628246E}" type="slidenum">
              <a:rPr lang="en-US" smtClean="0"/>
              <a:t>42</a:t>
            </a:fld>
            <a:endParaRPr lang="en-US"/>
          </a:p>
        </p:txBody>
      </p:sp>
    </p:spTree>
    <p:extLst>
      <p:ext uri="{BB962C8B-B14F-4D97-AF65-F5344CB8AC3E}">
        <p14:creationId xmlns:p14="http://schemas.microsoft.com/office/powerpoint/2010/main" val="32684275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7770D-0765-20D0-E7B2-28AEDD6BA93B}"/>
              </a:ext>
            </a:extLst>
          </p:cNvPr>
          <p:cNvSpPr>
            <a:spLocks noGrp="1"/>
          </p:cNvSpPr>
          <p:nvPr>
            <p:ph type="title" idx="4294967295"/>
          </p:nvPr>
        </p:nvSpPr>
        <p:spPr>
          <a:xfrm>
            <a:off x="838199" y="-703654"/>
            <a:ext cx="7902039" cy="703654"/>
          </a:xfrm>
        </p:spPr>
        <p:txBody>
          <a:bodyPr vert="horz" lIns="91440" tIns="45720" rIns="91440" bIns="45720" rtlCol="0" anchor="b">
            <a:normAutofit/>
          </a:bodyPr>
          <a:lstStyle/>
          <a:p>
            <a:r>
              <a:rPr lang="en-US" dirty="0"/>
              <a:t>Contact Us</a:t>
            </a:r>
          </a:p>
        </p:txBody>
      </p:sp>
      <p:sp>
        <p:nvSpPr>
          <p:cNvPr id="10" name="TextBox 9">
            <a:extLst>
              <a:ext uri="{FF2B5EF4-FFF2-40B4-BE49-F238E27FC236}">
                <a16:creationId xmlns:a16="http://schemas.microsoft.com/office/drawing/2014/main" id="{1CEA2DDA-1311-23E9-8FA5-BB26998CD4ED}"/>
              </a:ext>
            </a:extLst>
          </p:cNvPr>
          <p:cNvSpPr txBox="1"/>
          <p:nvPr/>
        </p:nvSpPr>
        <p:spPr>
          <a:xfrm>
            <a:off x="1785257" y="6341024"/>
            <a:ext cx="862148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Calibri" panose="020F0502020204030204"/>
                <a:ea typeface="+mn-ea"/>
                <a:cs typeface="+mn-cs"/>
              </a:rPr>
              <a:t>This material was prepared by the Mid-Atlantic CMS QIN-QIO (Region 2), a Quality Innovation Network-Quality Improvement Organization, under contract with the Centers for Medicare &amp; Medicaid Services (CMS), an agency of the U.S. Department of Health and Human Services (HHS). Views expressed in this material do not necessarily reflect the official views or policy of CMS or HHS, and any reference to a specific product or entity herein does not constitute endorsement of that product or entity by CMS or HHS. Publication # 13SOW-IPRO-WV-SH-A06-26-7061</a:t>
            </a:r>
          </a:p>
        </p:txBody>
      </p:sp>
      <p:pic>
        <p:nvPicPr>
          <p:cNvPr id="3" name="Picture 2" descr="Mid-Atlantic CMS QIN-QIO (Region 2) Logo">
            <a:extLst>
              <a:ext uri="{FF2B5EF4-FFF2-40B4-BE49-F238E27FC236}">
                <a16:creationId xmlns:a16="http://schemas.microsoft.com/office/drawing/2014/main" id="{91B88622-016D-7AA2-B2C4-CAB346B4C174}"/>
              </a:ext>
              <a:ext uri="{C183D7F6-B498-43B3-948B-1728B52AA6E4}">
                <adec:decorative xmlns:adec="http://schemas.microsoft.com/office/drawing/2017/decorative" val="0"/>
              </a:ext>
            </a:extLst>
          </p:cNvPr>
          <p:cNvPicPr/>
          <p:nvPr/>
        </p:nvPicPr>
        <p:blipFill>
          <a:blip r:embed="rId2">
            <a:extLst>
              <a:ext uri="{28A0092B-C50C-407E-A947-70E740481C1C}">
                <a14:useLocalDpi xmlns:a14="http://schemas.microsoft.com/office/drawing/2010/main" val="0"/>
              </a:ext>
            </a:extLst>
          </a:blip>
          <a:srcRect/>
          <a:stretch/>
        </p:blipFill>
        <p:spPr>
          <a:xfrm>
            <a:off x="838199" y="4803859"/>
            <a:ext cx="2811656" cy="1041769"/>
          </a:xfrm>
          <a:prstGeom prst="rect">
            <a:avLst/>
          </a:prstGeom>
        </p:spPr>
      </p:pic>
      <p:sp>
        <p:nvSpPr>
          <p:cNvPr id="4" name="Google Shape;88;p4">
            <a:extLst>
              <a:ext uri="{FF2B5EF4-FFF2-40B4-BE49-F238E27FC236}">
                <a16:creationId xmlns:a16="http://schemas.microsoft.com/office/drawing/2014/main" id="{E71C2C58-A2AF-B06E-2EA5-2B240A2C1062}"/>
              </a:ext>
            </a:extLst>
          </p:cNvPr>
          <p:cNvSpPr txBox="1">
            <a:spLocks/>
          </p:cNvSpPr>
          <p:nvPr/>
        </p:nvSpPr>
        <p:spPr>
          <a:xfrm>
            <a:off x="730339" y="848619"/>
            <a:ext cx="10515600" cy="1325563"/>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00539B"/>
              </a:buClr>
              <a:buSzPts val="1800"/>
              <a:buFont typeface="Calibri"/>
              <a:buNone/>
              <a:defRPr sz="3600" b="1" i="0" u="none" strike="noStrike" cap="none">
                <a:solidFill>
                  <a:srgbClr val="00539B"/>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sz="1800"/>
            </a:pPr>
            <a:r>
              <a:rPr lang="en-US" sz="2800" dirty="0"/>
              <a:t>Thank you for participating in this training.</a:t>
            </a:r>
          </a:p>
          <a:p>
            <a:pPr algn="ctr">
              <a:defRPr sz="1800"/>
            </a:pPr>
            <a:r>
              <a:rPr lang="en-US" sz="2800" dirty="0"/>
              <a:t>For support or questions, contact sdurkee@ipro.org</a:t>
            </a:r>
          </a:p>
        </p:txBody>
      </p:sp>
      <p:pic>
        <p:nvPicPr>
          <p:cNvPr id="5" name="Picture 7">
            <a:extLst>
              <a:ext uri="{FF2B5EF4-FFF2-40B4-BE49-F238E27FC236}">
                <a16:creationId xmlns:a16="http://schemas.microsoft.com/office/drawing/2014/main" id="{93329C3A-CBD3-DC66-9FA5-CE0F692A69C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89218" y="2174182"/>
            <a:ext cx="2397842" cy="3626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8125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92315-2180-206A-4A8C-BA28CD1382DF}"/>
              </a:ext>
            </a:extLst>
          </p:cNvPr>
          <p:cNvSpPr>
            <a:spLocks noGrp="1"/>
          </p:cNvSpPr>
          <p:nvPr>
            <p:ph type="title"/>
          </p:nvPr>
        </p:nvSpPr>
        <p:spPr>
          <a:xfrm>
            <a:off x="838199" y="787911"/>
            <a:ext cx="8694907" cy="703654"/>
          </a:xfrm>
        </p:spPr>
        <p:txBody>
          <a:bodyPr>
            <a:normAutofit fontScale="90000"/>
          </a:bodyPr>
          <a:lstStyle/>
          <a:p>
            <a:r>
              <a:rPr lang="en-US" dirty="0"/>
              <a:t>Major Historical Emergency Incidents</a:t>
            </a:r>
          </a:p>
        </p:txBody>
      </p:sp>
      <p:sp>
        <p:nvSpPr>
          <p:cNvPr id="3" name="Content Placeholder 2">
            <a:extLst>
              <a:ext uri="{FF2B5EF4-FFF2-40B4-BE49-F238E27FC236}">
                <a16:creationId xmlns:a16="http://schemas.microsoft.com/office/drawing/2014/main" id="{94FAB6FE-7CE6-9AA7-4686-E69CD3B2063B}"/>
              </a:ext>
            </a:extLst>
          </p:cNvPr>
          <p:cNvSpPr>
            <a:spLocks noGrp="1"/>
          </p:cNvSpPr>
          <p:nvPr>
            <p:ph idx="1"/>
          </p:nvPr>
        </p:nvSpPr>
        <p:spPr/>
        <p:txBody>
          <a:bodyPr>
            <a:normAutofit fontScale="70000" lnSpcReduction="20000"/>
          </a:bodyPr>
          <a:lstStyle/>
          <a:p>
            <a:r>
              <a:rPr lang="en-US" b="1" dirty="0"/>
              <a:t>Flooding</a:t>
            </a:r>
            <a:endParaRPr lang="en-US" dirty="0"/>
          </a:p>
          <a:p>
            <a:r>
              <a:rPr lang="en-US" b="1" dirty="0"/>
              <a:t>~2,300 flood events (2005–2024)</a:t>
            </a:r>
            <a:r>
              <a:rPr lang="en-US" dirty="0"/>
              <a:t> recorded in West Virginia</a:t>
            </a:r>
          </a:p>
          <a:p>
            <a:r>
              <a:rPr lang="en-US" b="1" dirty="0"/>
              <a:t>2016 West Virginia Flood</a:t>
            </a:r>
            <a:endParaRPr lang="en-US" dirty="0"/>
          </a:p>
          <a:p>
            <a:pPr lvl="1"/>
            <a:r>
              <a:rPr lang="en-US" b="1" dirty="0"/>
              <a:t>23 fatalities</a:t>
            </a:r>
            <a:endParaRPr lang="en-US" dirty="0"/>
          </a:p>
          <a:p>
            <a:pPr lvl="1"/>
            <a:r>
              <a:rPr lang="en-US" b="1" dirty="0"/>
              <a:t>$1.1 billion in damages</a:t>
            </a:r>
            <a:endParaRPr lang="en-US" dirty="0"/>
          </a:p>
          <a:p>
            <a:pPr lvl="1"/>
            <a:r>
              <a:rPr lang="en-US" dirty="0"/>
              <a:t>Thousands of homes damaged or destroyed</a:t>
            </a:r>
          </a:p>
          <a:p>
            <a:r>
              <a:rPr lang="en-US" b="1" dirty="0"/>
              <a:t>Industrial/Chemical Incident</a:t>
            </a:r>
            <a:endParaRPr lang="en-US" dirty="0"/>
          </a:p>
          <a:p>
            <a:r>
              <a:rPr lang="en-US" b="1" dirty="0"/>
              <a:t>2014 Elk River Chemical Spill</a:t>
            </a:r>
            <a:endParaRPr lang="en-US" dirty="0"/>
          </a:p>
          <a:p>
            <a:pPr lvl="1"/>
            <a:r>
              <a:rPr lang="en-US" b="1" dirty="0"/>
              <a:t>Up to 300,000 residents affected</a:t>
            </a:r>
            <a:endParaRPr lang="en-US" dirty="0"/>
          </a:p>
          <a:p>
            <a:pPr lvl="1"/>
            <a:r>
              <a:rPr lang="en-US" b="1" dirty="0"/>
              <a:t>169 illnesses reported</a:t>
            </a:r>
            <a:endParaRPr lang="en-US" dirty="0"/>
          </a:p>
          <a:p>
            <a:pPr lvl="1"/>
            <a:r>
              <a:rPr lang="en-US" b="1" dirty="0"/>
              <a:t>14 hospitalizations</a:t>
            </a:r>
            <a:r>
              <a:rPr lang="en-US" dirty="0"/>
              <a:t> due to contaminated water</a:t>
            </a:r>
          </a:p>
          <a:p>
            <a:r>
              <a:rPr lang="en-US" b="1" dirty="0"/>
              <a:t>Transportation/Hazmat Incident</a:t>
            </a:r>
            <a:endParaRPr lang="en-US" dirty="0"/>
          </a:p>
          <a:p>
            <a:r>
              <a:rPr lang="en-US" b="1" dirty="0"/>
              <a:t>2015 Mount Carbon Oil Train Derailment</a:t>
            </a:r>
            <a:endParaRPr lang="en-US" dirty="0"/>
          </a:p>
          <a:p>
            <a:pPr lvl="1"/>
            <a:r>
              <a:rPr lang="en-US" b="1" dirty="0"/>
              <a:t>378,000 gallons of crude oil released</a:t>
            </a:r>
            <a:endParaRPr lang="en-US" dirty="0"/>
          </a:p>
          <a:p>
            <a:pPr lvl="1"/>
            <a:r>
              <a:rPr lang="en-US" b="1" dirty="0"/>
              <a:t>Hundreds evacuated</a:t>
            </a:r>
            <a:r>
              <a:rPr lang="en-US" dirty="0"/>
              <a:t> and one home destroyed</a:t>
            </a:r>
          </a:p>
        </p:txBody>
      </p:sp>
      <p:sp>
        <p:nvSpPr>
          <p:cNvPr id="4" name="Date Placeholder 3">
            <a:extLst>
              <a:ext uri="{FF2B5EF4-FFF2-40B4-BE49-F238E27FC236}">
                <a16:creationId xmlns:a16="http://schemas.microsoft.com/office/drawing/2014/main" id="{30A6CBFE-2432-C46F-2228-E6A7D65322CD}"/>
              </a:ext>
            </a:extLst>
          </p:cNvPr>
          <p:cNvSpPr>
            <a:spLocks noGrp="1"/>
          </p:cNvSpPr>
          <p:nvPr>
            <p:ph type="dt" sz="half" idx="10"/>
          </p:nvPr>
        </p:nvSpPr>
        <p:spPr/>
        <p:txBody>
          <a:bodyPr/>
          <a:lstStyle/>
          <a:p>
            <a:fld id="{F3D12D54-F58C-744E-AE69-1A60D469650A}" type="datetime1">
              <a:rPr lang="en-US" smtClean="0"/>
              <a:t>6/10/2026</a:t>
            </a:fld>
            <a:endParaRPr lang="en-US" dirty="0"/>
          </a:p>
        </p:txBody>
      </p:sp>
      <p:sp>
        <p:nvSpPr>
          <p:cNvPr id="5" name="Footer Placeholder 4">
            <a:extLst>
              <a:ext uri="{FF2B5EF4-FFF2-40B4-BE49-F238E27FC236}">
                <a16:creationId xmlns:a16="http://schemas.microsoft.com/office/drawing/2014/main" id="{9BB7C423-0A8B-D4F8-9D2F-59B94FF15A65}"/>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7D2A84D5-1B33-0744-6639-579AB6728639}"/>
              </a:ext>
            </a:extLst>
          </p:cNvPr>
          <p:cNvSpPr>
            <a:spLocks noGrp="1"/>
          </p:cNvSpPr>
          <p:nvPr>
            <p:ph type="sldNum" sz="quarter" idx="12"/>
          </p:nvPr>
        </p:nvSpPr>
        <p:spPr/>
        <p:txBody>
          <a:bodyPr/>
          <a:lstStyle/>
          <a:p>
            <a:fld id="{85116EE9-A166-4A24-AE56-6ED63628246E}" type="slidenum">
              <a:rPr lang="en-US" smtClean="0"/>
              <a:t>5</a:t>
            </a:fld>
            <a:endParaRPr lang="en-US" dirty="0"/>
          </a:p>
        </p:txBody>
      </p:sp>
    </p:spTree>
    <p:extLst>
      <p:ext uri="{BB962C8B-B14F-4D97-AF65-F5344CB8AC3E}">
        <p14:creationId xmlns:p14="http://schemas.microsoft.com/office/powerpoint/2010/main" val="3382471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DA096-3F4F-F88C-3E34-77D4FBE05A3C}"/>
              </a:ext>
            </a:extLst>
          </p:cNvPr>
          <p:cNvSpPr>
            <a:spLocks noGrp="1"/>
          </p:cNvSpPr>
          <p:nvPr>
            <p:ph type="title"/>
          </p:nvPr>
        </p:nvSpPr>
        <p:spPr>
          <a:xfrm>
            <a:off x="838198" y="787911"/>
            <a:ext cx="9622136" cy="703654"/>
          </a:xfrm>
        </p:spPr>
        <p:txBody>
          <a:bodyPr>
            <a:normAutofit fontScale="90000"/>
          </a:bodyPr>
          <a:lstStyle/>
          <a:p>
            <a:r>
              <a:rPr lang="en-US" dirty="0"/>
              <a:t>Key Takeaways for Healthcare Preparedness</a:t>
            </a:r>
          </a:p>
        </p:txBody>
      </p:sp>
      <p:sp>
        <p:nvSpPr>
          <p:cNvPr id="3" name="Content Placeholder 2">
            <a:extLst>
              <a:ext uri="{FF2B5EF4-FFF2-40B4-BE49-F238E27FC236}">
                <a16:creationId xmlns:a16="http://schemas.microsoft.com/office/drawing/2014/main" id="{E405DBC6-00D1-A2B5-25F9-5944FDD33E4A}"/>
              </a:ext>
            </a:extLst>
          </p:cNvPr>
          <p:cNvSpPr>
            <a:spLocks noGrp="1"/>
          </p:cNvSpPr>
          <p:nvPr>
            <p:ph idx="1"/>
          </p:nvPr>
        </p:nvSpPr>
        <p:spPr/>
        <p:txBody>
          <a:bodyPr/>
          <a:lstStyle/>
          <a:p>
            <a:r>
              <a:rPr lang="en-US" dirty="0"/>
              <a:t>West Virginia emergency incidents commonly involve:</a:t>
            </a:r>
          </a:p>
          <a:p>
            <a:pPr lvl="1"/>
            <a:r>
              <a:rPr lang="en-US" dirty="0"/>
              <a:t>Flooding and severe storms</a:t>
            </a:r>
          </a:p>
          <a:p>
            <a:pPr lvl="1"/>
            <a:r>
              <a:rPr lang="en-US" dirty="0"/>
              <a:t>Chemical spills and water contamination</a:t>
            </a:r>
          </a:p>
          <a:p>
            <a:pPr lvl="1"/>
            <a:r>
              <a:rPr lang="en-US" dirty="0"/>
              <a:t>Transportation/hazmat incidents</a:t>
            </a:r>
          </a:p>
          <a:p>
            <a:pPr lvl="1"/>
            <a:r>
              <a:rPr lang="en-US" dirty="0"/>
              <a:t>Infrastructure isolation in rural mountain areas</a:t>
            </a:r>
          </a:p>
          <a:p>
            <a:r>
              <a:rPr lang="en-US" dirty="0"/>
              <a:t>These hazards directly affect hospital operations, emergency medical services transport, water supply, and patient surge capacity.</a:t>
            </a:r>
          </a:p>
        </p:txBody>
      </p:sp>
      <p:sp>
        <p:nvSpPr>
          <p:cNvPr id="4" name="Date Placeholder 3">
            <a:extLst>
              <a:ext uri="{FF2B5EF4-FFF2-40B4-BE49-F238E27FC236}">
                <a16:creationId xmlns:a16="http://schemas.microsoft.com/office/drawing/2014/main" id="{9EA8E800-21AA-B2E4-2654-6256D8F95F92}"/>
              </a:ext>
            </a:extLst>
          </p:cNvPr>
          <p:cNvSpPr>
            <a:spLocks noGrp="1"/>
          </p:cNvSpPr>
          <p:nvPr>
            <p:ph type="dt" sz="half" idx="10"/>
          </p:nvPr>
        </p:nvSpPr>
        <p:spPr/>
        <p:txBody>
          <a:bodyPr/>
          <a:lstStyle/>
          <a:p>
            <a:fld id="{F3D12D54-F58C-744E-AE69-1A60D469650A}" type="datetime1">
              <a:rPr lang="en-US" smtClean="0"/>
              <a:t>6/10/2026</a:t>
            </a:fld>
            <a:endParaRPr lang="en-US" dirty="0"/>
          </a:p>
        </p:txBody>
      </p:sp>
      <p:sp>
        <p:nvSpPr>
          <p:cNvPr id="5" name="Footer Placeholder 4">
            <a:extLst>
              <a:ext uri="{FF2B5EF4-FFF2-40B4-BE49-F238E27FC236}">
                <a16:creationId xmlns:a16="http://schemas.microsoft.com/office/drawing/2014/main" id="{D0B6A4BB-C473-6FE7-6974-215F28B66CF8}"/>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FFD92EA9-2D63-3D69-A2F3-0A798CDE24C2}"/>
              </a:ext>
            </a:extLst>
          </p:cNvPr>
          <p:cNvSpPr>
            <a:spLocks noGrp="1"/>
          </p:cNvSpPr>
          <p:nvPr>
            <p:ph type="sldNum" sz="quarter" idx="12"/>
          </p:nvPr>
        </p:nvSpPr>
        <p:spPr/>
        <p:txBody>
          <a:bodyPr/>
          <a:lstStyle/>
          <a:p>
            <a:fld id="{85116EE9-A166-4A24-AE56-6ED63628246E}" type="slidenum">
              <a:rPr lang="en-US" smtClean="0"/>
              <a:t>6</a:t>
            </a:fld>
            <a:endParaRPr lang="en-US" dirty="0"/>
          </a:p>
        </p:txBody>
      </p:sp>
    </p:spTree>
    <p:extLst>
      <p:ext uri="{BB962C8B-B14F-4D97-AF65-F5344CB8AC3E}">
        <p14:creationId xmlns:p14="http://schemas.microsoft.com/office/powerpoint/2010/main" val="832694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2B5CA-77BA-8575-A1A4-902389B8A529}"/>
              </a:ext>
            </a:extLst>
          </p:cNvPr>
          <p:cNvSpPr>
            <a:spLocks noGrp="1"/>
          </p:cNvSpPr>
          <p:nvPr>
            <p:ph type="title"/>
          </p:nvPr>
        </p:nvSpPr>
        <p:spPr>
          <a:xfrm>
            <a:off x="838200" y="512303"/>
            <a:ext cx="7902039" cy="703654"/>
          </a:xfrm>
        </p:spPr>
        <p:txBody>
          <a:bodyPr>
            <a:normAutofit fontScale="90000"/>
          </a:bodyPr>
          <a:lstStyle/>
          <a:p>
            <a:r>
              <a:rPr lang="en-US" dirty="0"/>
              <a:t>West Virginia Flood Hazard Hotspots</a:t>
            </a:r>
          </a:p>
        </p:txBody>
      </p:sp>
      <p:pic>
        <p:nvPicPr>
          <p:cNvPr id="7" name="Content Placeholder 6" descr="Map of West Virginia flood hazard hotspots. ">
            <a:extLst>
              <a:ext uri="{FF2B5EF4-FFF2-40B4-BE49-F238E27FC236}">
                <a16:creationId xmlns:a16="http://schemas.microsoft.com/office/drawing/2014/main" id="{BE685480-A590-CD20-FADF-558E24522054}"/>
              </a:ext>
            </a:extLst>
          </p:cNvPr>
          <p:cNvPicPr>
            <a:picLocks noGrp="1" noChangeAspect="1"/>
          </p:cNvPicPr>
          <p:nvPr>
            <p:ph idx="1"/>
          </p:nvPr>
        </p:nvPicPr>
        <p:blipFill>
          <a:blip r:embed="rId2"/>
          <a:stretch>
            <a:fillRect/>
          </a:stretch>
        </p:blipFill>
        <p:spPr>
          <a:xfrm>
            <a:off x="1359318" y="1215957"/>
            <a:ext cx="5829422" cy="4289897"/>
          </a:xfrm>
          <a:prstGeom prst="rect">
            <a:avLst/>
          </a:prstGeom>
        </p:spPr>
      </p:pic>
      <p:sp>
        <p:nvSpPr>
          <p:cNvPr id="9" name="TextBox 8">
            <a:extLst>
              <a:ext uri="{FF2B5EF4-FFF2-40B4-BE49-F238E27FC236}">
                <a16:creationId xmlns:a16="http://schemas.microsoft.com/office/drawing/2014/main" id="{8210ED9E-5177-F292-D9EC-AC4E6937CED7}"/>
              </a:ext>
            </a:extLst>
          </p:cNvPr>
          <p:cNvSpPr txBox="1"/>
          <p:nvPr/>
        </p:nvSpPr>
        <p:spPr>
          <a:xfrm>
            <a:off x="1260122" y="5642043"/>
            <a:ext cx="9076266" cy="338554"/>
          </a:xfrm>
          <a:prstGeom prst="rect">
            <a:avLst/>
          </a:prstGeom>
          <a:noFill/>
        </p:spPr>
        <p:txBody>
          <a:bodyPr wrap="none">
            <a:spAutoFit/>
          </a:bodyPr>
          <a:lstStyle/>
          <a:p>
            <a:pPr algn="ctr"/>
            <a:r>
              <a:rPr sz="1600" dirty="0"/>
              <a:t>Interactive WV Hazard Map: </a:t>
            </a:r>
            <a:r>
              <a:rPr sz="1600" dirty="0">
                <a:hlinkClick r:id="rId3"/>
              </a:rPr>
              <a:t>https://wvfrf.org/wvre/map/?scaleid=6&amp;gslid=&amp;index=CUM_INDEX&amp;type=pct</a:t>
            </a:r>
            <a:endParaRPr lang="en-US" sz="1600" dirty="0"/>
          </a:p>
        </p:txBody>
      </p:sp>
      <p:pic>
        <p:nvPicPr>
          <p:cNvPr id="8" name="Picture 7">
            <a:extLst>
              <a:ext uri="{FF2B5EF4-FFF2-40B4-BE49-F238E27FC236}">
                <a16:creationId xmlns:a16="http://schemas.microsoft.com/office/drawing/2014/main" id="{C2100D1C-80E0-7E24-0ADA-99CDEC1B3032}"/>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983997" y="1535425"/>
            <a:ext cx="2178894" cy="3970429"/>
          </a:xfrm>
          <a:prstGeom prst="rect">
            <a:avLst/>
          </a:prstGeom>
        </p:spPr>
      </p:pic>
      <p:sp>
        <p:nvSpPr>
          <p:cNvPr id="4" name="Date Placeholder 3">
            <a:extLst>
              <a:ext uri="{FF2B5EF4-FFF2-40B4-BE49-F238E27FC236}">
                <a16:creationId xmlns:a16="http://schemas.microsoft.com/office/drawing/2014/main" id="{7C4C5302-F447-F2E1-73AB-EAB7DDF83A0B}"/>
              </a:ext>
            </a:extLst>
          </p:cNvPr>
          <p:cNvSpPr>
            <a:spLocks noGrp="1"/>
          </p:cNvSpPr>
          <p:nvPr>
            <p:ph type="dt" sz="half" idx="10"/>
          </p:nvPr>
        </p:nvSpPr>
        <p:spPr/>
        <p:txBody>
          <a:bodyPr/>
          <a:lstStyle/>
          <a:p>
            <a:fld id="{F3D12D54-F58C-744E-AE69-1A60D469650A}" type="datetime1">
              <a:rPr lang="en-US" smtClean="0"/>
              <a:t>6/10/2026</a:t>
            </a:fld>
            <a:endParaRPr lang="en-US" dirty="0"/>
          </a:p>
        </p:txBody>
      </p:sp>
      <p:sp>
        <p:nvSpPr>
          <p:cNvPr id="5" name="Footer Placeholder 4">
            <a:extLst>
              <a:ext uri="{FF2B5EF4-FFF2-40B4-BE49-F238E27FC236}">
                <a16:creationId xmlns:a16="http://schemas.microsoft.com/office/drawing/2014/main" id="{961F5311-2D43-4472-6F82-CCCCE45DBE4B}"/>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AA6AF3E7-84CA-FFE6-10AF-EE19E3388946}"/>
              </a:ext>
            </a:extLst>
          </p:cNvPr>
          <p:cNvSpPr>
            <a:spLocks noGrp="1"/>
          </p:cNvSpPr>
          <p:nvPr>
            <p:ph type="sldNum" sz="quarter" idx="12"/>
          </p:nvPr>
        </p:nvSpPr>
        <p:spPr/>
        <p:txBody>
          <a:bodyPr/>
          <a:lstStyle/>
          <a:p>
            <a:fld id="{85116EE9-A166-4A24-AE56-6ED63628246E}" type="slidenum">
              <a:rPr lang="en-US" smtClean="0"/>
              <a:t>7</a:t>
            </a:fld>
            <a:endParaRPr lang="en-US" dirty="0"/>
          </a:p>
        </p:txBody>
      </p:sp>
    </p:spTree>
    <p:extLst>
      <p:ext uri="{BB962C8B-B14F-4D97-AF65-F5344CB8AC3E}">
        <p14:creationId xmlns:p14="http://schemas.microsoft.com/office/powerpoint/2010/main" val="2498551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15E05-3074-C755-88B5-0CFFE6096A9B}"/>
            </a:ext>
          </a:extLst>
        </p:cNvPr>
        <p:cNvGrpSpPr/>
        <p:nvPr/>
      </p:nvGrpSpPr>
      <p:grpSpPr>
        <a:xfrm>
          <a:off x="0" y="0"/>
          <a:ext cx="0" cy="0"/>
          <a:chOff x="0" y="0"/>
          <a:chExt cx="0" cy="0"/>
        </a:xfrm>
      </p:grpSpPr>
      <p:sp>
        <p:nvSpPr>
          <p:cNvPr id="7" name="Google Shape;88;p4">
            <a:extLst>
              <a:ext uri="{FF2B5EF4-FFF2-40B4-BE49-F238E27FC236}">
                <a16:creationId xmlns:a16="http://schemas.microsoft.com/office/drawing/2014/main" id="{7F601C58-4EAB-5577-C523-05BB5A42A35B}"/>
              </a:ext>
            </a:extLst>
          </p:cNvPr>
          <p:cNvSpPr txBox="1">
            <a:spLocks noGrp="1"/>
          </p:cNvSpPr>
          <p:nvPr>
            <p:ph type="title" idx="4294967295"/>
          </p:nvPr>
        </p:nvSpPr>
        <p:spPr>
          <a:xfrm>
            <a:off x="737716" y="563447"/>
            <a:ext cx="10515600" cy="1325563"/>
          </a:xfrm>
          <a:prstGeom prst="rect">
            <a:avLst/>
          </a:prstGeom>
          <a:noFill/>
          <a:ln>
            <a:noFill/>
            <a:prstDash/>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00539B"/>
              </a:buClr>
              <a:buSzPts val="1800"/>
              <a:buFont typeface="Calibri"/>
              <a:buNone/>
              <a:defRPr sz="3600" b="1" i="0" u="none" strike="noStrike" cap="none">
                <a:solidFill>
                  <a:srgbClr val="00539B"/>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90000"/>
              </a:lnSpc>
              <a:spcBef>
                <a:spcPts val="0"/>
              </a:spcBef>
              <a:spcAft>
                <a:spcPts val="0"/>
              </a:spcAft>
              <a:buClr>
                <a:srgbClr val="00539B"/>
              </a:buClr>
              <a:buSzPts val="3600"/>
              <a:buFont typeface="Calibri"/>
              <a:buNone/>
              <a:tabLst/>
              <a:defRPr/>
            </a:pPr>
            <a:r>
              <a:rPr kumimoji="0" lang="en-US" sz="3600" b="1" i="0" u="none" strike="noStrike" kern="0" cap="none" spc="0" normalizeH="0" baseline="0" noProof="0" dirty="0">
                <a:ln>
                  <a:noFill/>
                </a:ln>
                <a:solidFill>
                  <a:srgbClr val="00539B"/>
                </a:solidFill>
                <a:effectLst/>
                <a:uLnTx/>
                <a:uFillTx/>
                <a:latin typeface="Calibri"/>
                <a:ea typeface="Calibri"/>
                <a:cs typeface="Calibri"/>
                <a:sym typeface="Calibri"/>
              </a:rPr>
              <a:t>Learning Objectives</a:t>
            </a:r>
          </a:p>
        </p:txBody>
      </p:sp>
      <p:sp>
        <p:nvSpPr>
          <p:cNvPr id="3" name="TextBox 2">
            <a:extLst>
              <a:ext uri="{FF2B5EF4-FFF2-40B4-BE49-F238E27FC236}">
                <a16:creationId xmlns:a16="http://schemas.microsoft.com/office/drawing/2014/main" id="{2E7FD6E7-9E81-7A97-1F41-B00BFC54B471}"/>
              </a:ext>
            </a:extLst>
          </p:cNvPr>
          <p:cNvSpPr txBox="1"/>
          <p:nvPr/>
        </p:nvSpPr>
        <p:spPr>
          <a:xfrm>
            <a:off x="737716" y="2140299"/>
            <a:ext cx="9401070" cy="1384995"/>
          </a:xfrm>
          <a:prstGeom prst="rect">
            <a:avLst/>
          </a:prstGeom>
          <a:noFill/>
        </p:spPr>
        <p:txBody>
          <a:bodyPr wrap="square">
            <a:spAutoFit/>
          </a:bodyPr>
          <a:lstStyle/>
          <a:p>
            <a:pPr marL="457200" indent="-457200">
              <a:buFont typeface="Arial" panose="020B0604020202020204" pitchFamily="34" charset="0"/>
              <a:buChar char="•"/>
              <a:defRPr sz="1800"/>
            </a:pPr>
            <a:r>
              <a:rPr lang="en-US" sz="2800" dirty="0"/>
              <a:t>Understand the purpose and structure of hospital drills.</a:t>
            </a:r>
          </a:p>
          <a:p>
            <a:pPr marL="457200" indent="-457200">
              <a:buFont typeface="Arial" panose="020B0604020202020204" pitchFamily="34" charset="0"/>
              <a:buChar char="•"/>
              <a:defRPr sz="1800"/>
            </a:pPr>
            <a:r>
              <a:rPr lang="en-US" sz="2800" dirty="0"/>
              <a:t>Learn how to plan, execute, and evaluate drills effectively.</a:t>
            </a:r>
          </a:p>
          <a:p>
            <a:pPr marL="457200" indent="-457200">
              <a:buFont typeface="Arial" panose="020B0604020202020204" pitchFamily="34" charset="0"/>
              <a:buChar char="•"/>
              <a:defRPr sz="1800"/>
            </a:pPr>
            <a:r>
              <a:rPr lang="en-US" sz="2800" dirty="0"/>
              <a:t>Apply AAR processes to improve emergency preparedness.</a:t>
            </a:r>
            <a:endParaRPr lang="en-US" dirty="0"/>
          </a:p>
        </p:txBody>
      </p:sp>
      <p:sp>
        <p:nvSpPr>
          <p:cNvPr id="4" name="Date Placeholder 3">
            <a:extLst>
              <a:ext uri="{FF2B5EF4-FFF2-40B4-BE49-F238E27FC236}">
                <a16:creationId xmlns:a16="http://schemas.microsoft.com/office/drawing/2014/main" id="{C706EA2F-07D2-108E-F25F-BEB62BBB6BE6}"/>
              </a:ext>
            </a:extLst>
          </p:cNvPr>
          <p:cNvSpPr>
            <a:spLocks noGrp="1"/>
          </p:cNvSpPr>
          <p:nvPr>
            <p:ph type="dt" sz="half" idx="10"/>
          </p:nvPr>
        </p:nvSpPr>
        <p:spPr/>
        <p:txBody>
          <a:bodyPr/>
          <a:lstStyle/>
          <a:p>
            <a:r>
              <a:rPr dirty="0"/>
              <a:t>Learning Objectives</a:t>
            </a:r>
          </a:p>
        </p:txBody>
      </p:sp>
      <p:sp>
        <p:nvSpPr>
          <p:cNvPr id="9" name="Footer Placeholder 4">
            <a:extLst>
              <a:ext uri="{FF2B5EF4-FFF2-40B4-BE49-F238E27FC236}">
                <a16:creationId xmlns:a16="http://schemas.microsoft.com/office/drawing/2014/main" id="{C73EBA38-4719-FEE0-F212-ED1ED231BA49}"/>
              </a:ext>
            </a:extLst>
          </p:cNvPr>
          <p:cNvSpPr>
            <a:spLocks noGrp="1"/>
          </p:cNvSpPr>
          <p:nvPr>
            <p:ph type="ftr" sz="quarter" idx="11"/>
          </p:nvPr>
        </p:nvSpPr>
        <p:spPr>
          <a:xfrm>
            <a:off x="4038600" y="6356350"/>
            <a:ext cx="4114800" cy="365125"/>
          </a:xfrm>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D9510DA1-8172-D3F5-5B92-8BD13DEE343B}"/>
              </a:ext>
            </a:extLst>
          </p:cNvPr>
          <p:cNvSpPr>
            <a:spLocks noGrp="1"/>
          </p:cNvSpPr>
          <p:nvPr>
            <p:ph type="sldNum" sz="quarter" idx="12"/>
          </p:nvPr>
        </p:nvSpPr>
        <p:spPr/>
        <p:txBody>
          <a:bodyPr/>
          <a:lstStyle/>
          <a:p>
            <a:fld id="{85116EE9-A166-4A24-AE56-6ED63628246E}" type="slidenum">
              <a:rPr lang="en-US" smtClean="0"/>
              <a:t>8</a:t>
            </a:fld>
            <a:endParaRPr lang="en-US" dirty="0"/>
          </a:p>
        </p:txBody>
      </p:sp>
    </p:spTree>
    <p:extLst>
      <p:ext uri="{BB962C8B-B14F-4D97-AF65-F5344CB8AC3E}">
        <p14:creationId xmlns:p14="http://schemas.microsoft.com/office/powerpoint/2010/main" val="769136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00BBA-E285-E688-428D-C2315C3426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90D896-EA01-1068-AF43-74B7019FA733}"/>
              </a:ext>
            </a:extLst>
          </p:cNvPr>
          <p:cNvSpPr txBox="1">
            <a:spLocks noGrp="1"/>
          </p:cNvSpPr>
          <p:nvPr>
            <p:ph type="title" idx="4294967295"/>
          </p:nvPr>
        </p:nvSpPr>
        <p:spPr>
          <a:xfrm>
            <a:off x="276886" y="501397"/>
            <a:ext cx="10818472" cy="13242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rgbClr val="00539B"/>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00539B"/>
                </a:solidFill>
                <a:effectLst/>
                <a:uLnTx/>
                <a:uFillTx/>
                <a:latin typeface="+mj-lt"/>
                <a:ea typeface="+mj-ea"/>
                <a:cs typeface="+mj-cs"/>
              </a:rPr>
              <a:t>What is a Hospital Drill?</a:t>
            </a:r>
          </a:p>
        </p:txBody>
      </p:sp>
      <p:sp>
        <p:nvSpPr>
          <p:cNvPr id="3" name="Subtitle 5">
            <a:extLst>
              <a:ext uri="{FF2B5EF4-FFF2-40B4-BE49-F238E27FC236}">
                <a16:creationId xmlns:a16="http://schemas.microsoft.com/office/drawing/2014/main" id="{D321D701-C49C-610B-B7C2-54BA1C7FECED}"/>
              </a:ext>
            </a:extLst>
          </p:cNvPr>
          <p:cNvSpPr txBox="1">
            <a:spLocks/>
          </p:cNvSpPr>
          <p:nvPr/>
        </p:nvSpPr>
        <p:spPr>
          <a:xfrm>
            <a:off x="652437" y="2015226"/>
            <a:ext cx="10633628" cy="3017150"/>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Clr>
                <a:srgbClr val="80A1B6"/>
              </a:buClr>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Clr>
                <a:srgbClr val="80A1B6"/>
              </a:buClr>
              <a:buFont typeface="Arial" panose="020B0604020202020204" pitchFamily="34" charset="0"/>
              <a:buChar char="•"/>
              <a:defRPr sz="2400" kern="1200">
                <a:solidFill>
                  <a:schemeClr val="bg2">
                    <a:lumMod val="25000"/>
                  </a:schemeClr>
                </a:solidFill>
                <a:latin typeface="+mn-lt"/>
                <a:ea typeface="+mn-ea"/>
                <a:cs typeface="+mn-cs"/>
              </a:defRPr>
            </a:lvl2pPr>
            <a:lvl3pPr marL="1143000" indent="-228600" algn="l" defTabSz="914400" rtl="0" eaLnBrk="1" latinLnBrk="0" hangingPunct="1">
              <a:lnSpc>
                <a:spcPct val="90000"/>
              </a:lnSpc>
              <a:spcBef>
                <a:spcPts val="500"/>
              </a:spcBef>
              <a:buClr>
                <a:srgbClr val="80A1B6"/>
              </a:buClr>
              <a:buFont typeface="Arial" panose="020B0604020202020204" pitchFamily="34" charset="0"/>
              <a:buChar char="•"/>
              <a:defRPr sz="2000" kern="1200">
                <a:solidFill>
                  <a:schemeClr val="bg2">
                    <a:lumMod val="25000"/>
                  </a:schemeClr>
                </a:solidFill>
                <a:latin typeface="+mn-lt"/>
                <a:ea typeface="+mn-ea"/>
                <a:cs typeface="+mn-cs"/>
              </a:defRPr>
            </a:lvl3pPr>
            <a:lvl4pPr marL="1600200" indent="-228600" algn="l" defTabSz="914400" rtl="0" eaLnBrk="1" latinLnBrk="0" hangingPunct="1">
              <a:lnSpc>
                <a:spcPct val="90000"/>
              </a:lnSpc>
              <a:spcBef>
                <a:spcPts val="500"/>
              </a:spcBef>
              <a:buClr>
                <a:srgbClr val="80A1B6"/>
              </a:buClr>
              <a:buFont typeface="Arial" panose="020B0604020202020204" pitchFamily="34" charset="0"/>
              <a:buChar char="•"/>
              <a:defRPr sz="1800" kern="1200">
                <a:solidFill>
                  <a:schemeClr val="bg2">
                    <a:lumMod val="25000"/>
                  </a:schemeClr>
                </a:solidFill>
                <a:latin typeface="+mn-lt"/>
                <a:ea typeface="+mn-ea"/>
                <a:cs typeface="+mn-cs"/>
              </a:defRPr>
            </a:lvl4pPr>
            <a:lvl5pPr marL="2057400" indent="-228600" algn="l" defTabSz="914400" rtl="0" eaLnBrk="1" latinLnBrk="0" hangingPunct="1">
              <a:lnSpc>
                <a:spcPct val="90000"/>
              </a:lnSpc>
              <a:spcBef>
                <a:spcPts val="500"/>
              </a:spcBef>
              <a:buClr>
                <a:srgbClr val="80A1B6"/>
              </a:buClr>
              <a:buFont typeface="Arial" panose="020B0604020202020204" pitchFamily="34" charset="0"/>
              <a:buChar char="•"/>
              <a:defRPr sz="18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dirty="0"/>
              <a:t>A hospital drill is an operations-based exercise where staff actively perform emergency roles, make time-sensitive decisions, and test response systems</a:t>
            </a:r>
            <a:r>
              <a:rPr lang="en-US" dirty="0"/>
              <a:t>.</a:t>
            </a:r>
            <a:endParaRPr dirty="0"/>
          </a:p>
          <a:p>
            <a:r>
              <a:rPr dirty="0"/>
              <a:t>Unlike a </a:t>
            </a:r>
            <a:r>
              <a:rPr lang="en-US" dirty="0"/>
              <a:t>table-top exercise</a:t>
            </a:r>
            <a:r>
              <a:rPr dirty="0"/>
              <a:t>, a drill requires action: notifications, incident command activation, patient movement, communications, resource requests, or utility failure response</a:t>
            </a:r>
            <a:r>
              <a:rPr lang="en-US" dirty="0"/>
              <a:t>.</a:t>
            </a:r>
            <a:endParaRPr dirty="0"/>
          </a:p>
          <a:p>
            <a:r>
              <a:rPr dirty="0"/>
              <a:t>For West Virginia hospitals, drills should reflect local hazards and the hospital’s </a:t>
            </a:r>
            <a:r>
              <a:rPr lang="en-US" dirty="0"/>
              <a:t>h</a:t>
            </a:r>
            <a:r>
              <a:rPr dirty="0"/>
              <a:t>azard </a:t>
            </a:r>
            <a:r>
              <a:rPr lang="en-US" dirty="0"/>
              <a:t>v</a:t>
            </a:r>
            <a:r>
              <a:rPr dirty="0"/>
              <a:t>ulnerability </a:t>
            </a:r>
            <a:r>
              <a:rPr lang="en-US" dirty="0"/>
              <a:t>a</a:t>
            </a:r>
            <a:r>
              <a:rPr dirty="0"/>
              <a:t>nalysis</a:t>
            </a:r>
            <a:r>
              <a:rPr lang="en-US" dirty="0"/>
              <a:t>.</a:t>
            </a:r>
            <a:endParaRPr dirty="0"/>
          </a:p>
        </p:txBody>
      </p:sp>
      <p:sp>
        <p:nvSpPr>
          <p:cNvPr id="4" name="Date Placeholder 3">
            <a:extLst>
              <a:ext uri="{FF2B5EF4-FFF2-40B4-BE49-F238E27FC236}">
                <a16:creationId xmlns:a16="http://schemas.microsoft.com/office/drawing/2014/main" id="{04CAC86C-19EE-D212-DB82-3BA656ADAFE6}"/>
              </a:ext>
            </a:extLst>
          </p:cNvPr>
          <p:cNvSpPr>
            <a:spLocks noGrp="1"/>
          </p:cNvSpPr>
          <p:nvPr>
            <p:ph type="dt" sz="half" idx="10"/>
          </p:nvPr>
        </p:nvSpPr>
        <p:spPr/>
        <p:txBody>
          <a:bodyPr/>
          <a:lstStyle/>
          <a:p>
            <a:fld id="{B19DAA35-2433-C840-A244-1EC95DA2F86D}" type="datetime1">
              <a:rPr lang="en-US"/>
              <a:pPr/>
              <a:t>6/10/2026</a:t>
            </a:fld>
            <a:endParaRPr dirty="0"/>
          </a:p>
        </p:txBody>
      </p:sp>
      <p:sp>
        <p:nvSpPr>
          <p:cNvPr id="5" name="Footer Placeholder 4">
            <a:extLst>
              <a:ext uri="{FF2B5EF4-FFF2-40B4-BE49-F238E27FC236}">
                <a16:creationId xmlns:a16="http://schemas.microsoft.com/office/drawing/2014/main" id="{F6201395-D64A-89E5-7A50-0AC538D3A767}"/>
              </a:ext>
            </a:extLst>
          </p:cNvPr>
          <p:cNvSpPr>
            <a:spLocks noGrp="1"/>
          </p:cNvSpPr>
          <p:nvPr>
            <p:ph type="ftr" sz="quarter" idx="11"/>
          </p:nvPr>
        </p:nvSpPr>
        <p:spPr/>
        <p:txBody>
          <a:bodyPr/>
          <a:lstStyle/>
          <a:p>
            <a:r>
              <a:rPr lang="en-US" dirty="0"/>
              <a:t>Mid-Atlantic CMS QIN-QIO (Region 2)</a:t>
            </a:r>
          </a:p>
        </p:txBody>
      </p:sp>
      <p:sp>
        <p:nvSpPr>
          <p:cNvPr id="6" name="Slide Number Placeholder 5">
            <a:extLst>
              <a:ext uri="{FF2B5EF4-FFF2-40B4-BE49-F238E27FC236}">
                <a16:creationId xmlns:a16="http://schemas.microsoft.com/office/drawing/2014/main" id="{558DF44A-F549-DF07-76AD-DAFE1BBFA47F}"/>
              </a:ext>
            </a:extLst>
          </p:cNvPr>
          <p:cNvSpPr>
            <a:spLocks noGrp="1"/>
          </p:cNvSpPr>
          <p:nvPr>
            <p:ph type="sldNum" sz="quarter" idx="12"/>
          </p:nvPr>
        </p:nvSpPr>
        <p:spPr/>
        <p:txBody>
          <a:bodyPr/>
          <a:lstStyle/>
          <a:p>
            <a:fld id="{85116EE9-A166-4A24-AE56-6ED63628246E}" type="slidenum">
              <a:rPr lang="en-US" smtClean="0"/>
              <a:t>9</a:t>
            </a:fld>
            <a:endParaRPr lang="en-US" dirty="0"/>
          </a:p>
        </p:txBody>
      </p:sp>
    </p:spTree>
    <p:extLst>
      <p:ext uri="{BB962C8B-B14F-4D97-AF65-F5344CB8AC3E}">
        <p14:creationId xmlns:p14="http://schemas.microsoft.com/office/powerpoint/2010/main" val="1566406003"/>
      </p:ext>
    </p:extLst>
  </p:cSld>
  <p:clrMapOvr>
    <a:masterClrMapping/>
  </p:clrMapOvr>
</p:sld>
</file>

<file path=ppt/theme/theme1.xml><?xml version="1.0" encoding="utf-8"?>
<a:theme xmlns:a="http://schemas.openxmlformats.org/drawingml/2006/main" name="Office Theme">
  <a:themeElements>
    <a:clrScheme name="IPRO Theme">
      <a:dk1>
        <a:srgbClr val="000000"/>
      </a:dk1>
      <a:lt1>
        <a:srgbClr val="FFFFFF"/>
      </a:lt1>
      <a:dk2>
        <a:srgbClr val="00539B"/>
      </a:dk2>
      <a:lt2>
        <a:srgbClr val="E7E6E6"/>
      </a:lt2>
      <a:accent1>
        <a:srgbClr val="2EBDC0"/>
      </a:accent1>
      <a:accent2>
        <a:srgbClr val="69CFF6"/>
      </a:accent2>
      <a:accent3>
        <a:srgbClr val="F4782F"/>
      </a:accent3>
      <a:accent4>
        <a:srgbClr val="F0CB16"/>
      </a:accent4>
      <a:accent5>
        <a:srgbClr val="00539B"/>
      </a:accent5>
      <a:accent6>
        <a:srgbClr val="FFFFFF"/>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EnteredintoCQP_x003f_ xmlns="70aea0fb-3514-4e5a-a4ec-259456f8e75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EF30DD81A30694AAA089FBC2EC4563D" ma:contentTypeVersion="12" ma:contentTypeDescription="Create a new document." ma:contentTypeScope="" ma:versionID="6e7a4c1dc52d8406ba7f369f9073bd2c">
  <xsd:schema xmlns:xsd="http://www.w3.org/2001/XMLSchema" xmlns:xs="http://www.w3.org/2001/XMLSchema" xmlns:p="http://schemas.microsoft.com/office/2006/metadata/properties" xmlns:ns1="http://schemas.microsoft.com/sharepoint/v3" xmlns:ns2="70aea0fb-3514-4e5a-a4ec-259456f8e750" targetNamespace="http://schemas.microsoft.com/office/2006/metadata/properties" ma:root="true" ma:fieldsID="954cfdef5d6e9db499457c4e01ce0bbc" ns1:_="" ns2:_="">
    <xsd:import namespace="http://schemas.microsoft.com/sharepoint/v3"/>
    <xsd:import namespace="70aea0fb-3514-4e5a-a4ec-259456f8e75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1:_ip_UnifiedCompliancePolicyProperties" minOccurs="0"/>
                <xsd:element ref="ns1:_ip_UnifiedCompliancePolicyUIAction"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ediaServiceOCR" minOccurs="0"/>
                <xsd:element ref="ns2:EnteredintoCQP_x003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1" nillable="true" ma:displayName="Unified Compliance Policy Properties" ma:hidden="true" ma:internalName="_ip_UnifiedCompliancePolicyProperties">
      <xsd:simpleType>
        <xsd:restriction base="dms:Note"/>
      </xsd:simpleType>
    </xsd:element>
    <xsd:element name="_ip_UnifiedCompliancePolicyUIAction" ma:index="1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aea0fb-3514-4e5a-a4ec-259456f8e7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EnteredintoCQP_x003f_" ma:index="19" nillable="true" ma:displayName="Entered into CQP?" ma:description="Entered into CQP" ma:format="Dropdown" ma:internalName="EnteredintoCQP_x003f_">
      <xsd:simpleType>
        <xsd:union memberTypes="dms:Text">
          <xsd:simpleType>
            <xsd:restriction base="dms:Choice">
              <xsd:enumeration value="Yes In CQP and Pending Salesforce"/>
              <xsd:enumeration value="Yes in CPQ/Salesforce"/>
              <xsd:enumeration value="Pending Entry"/>
              <xsd:enumeration value="Not Entered - Issue"/>
            </xsd:restriction>
          </xsd:simpleType>
        </xsd:un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B11180-6C4C-43EB-A0D5-7CE03B9AA435}">
  <ds:schemaRefs>
    <ds:schemaRef ds:uri="http://schemas.microsoft.com/sharepoint/v3/contenttype/forms"/>
  </ds:schemaRefs>
</ds:datastoreItem>
</file>

<file path=customXml/itemProps2.xml><?xml version="1.0" encoding="utf-8"?>
<ds:datastoreItem xmlns:ds="http://schemas.openxmlformats.org/officeDocument/2006/customXml" ds:itemID="{A0342B3F-7213-4C42-826A-5224BD001114}">
  <ds:schemaRefs>
    <ds:schemaRef ds:uri="http://www.w3.org/XML/1998/namespace"/>
    <ds:schemaRef ds:uri="http://schemas.microsoft.com/office/2006/documentManagement/types"/>
    <ds:schemaRef ds:uri="http://schemas.microsoft.com/office/2006/metadata/properties"/>
    <ds:schemaRef ds:uri="http://purl.org/dc/terms/"/>
    <ds:schemaRef ds:uri="http://purl.org/dc/dcmitype/"/>
    <ds:schemaRef ds:uri="http://purl.org/dc/elements/1.1/"/>
    <ds:schemaRef ds:uri="a1bc8337-2cb9-413c-a9a7-a1b0eb3673ec"/>
    <ds:schemaRef ds:uri="http://schemas.microsoft.com/office/infopath/2007/PartnerControls"/>
    <ds:schemaRef ds:uri="http://schemas.openxmlformats.org/package/2006/metadata/core-properties"/>
    <ds:schemaRef ds:uri="823b7887-24a1-4ee2-8933-807d93efd35b"/>
    <ds:schemaRef ds:uri="http://schemas.microsoft.com/sharepoint/v3"/>
    <ds:schemaRef ds:uri="70aea0fb-3514-4e5a-a4ec-259456f8e750"/>
  </ds:schemaRefs>
</ds:datastoreItem>
</file>

<file path=customXml/itemProps3.xml><?xml version="1.0" encoding="utf-8"?>
<ds:datastoreItem xmlns:ds="http://schemas.openxmlformats.org/officeDocument/2006/customXml" ds:itemID="{CDA9471B-3DC9-404B-9D81-6FE0426F37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0aea0fb-3514-4e5a-a4ec-259456f8e7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3287</TotalTime>
  <Words>4266</Words>
  <Application>Microsoft Office PowerPoint</Application>
  <PresentationFormat>Widescreen</PresentationFormat>
  <Paragraphs>594</Paragraphs>
  <Slides>43</Slides>
  <Notes>29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-apple-system</vt:lpstr>
      <vt:lpstr>Aptos</vt:lpstr>
      <vt:lpstr>Aptos Narrow</vt:lpstr>
      <vt:lpstr>Arial</vt:lpstr>
      <vt:lpstr>Calibri</vt:lpstr>
      <vt:lpstr>Segoe UI</vt:lpstr>
      <vt:lpstr>Office Theme</vt:lpstr>
      <vt:lpstr>Hospital Drills and After-Action Reports</vt:lpstr>
      <vt:lpstr>Mid-Atlantic  QIN-QIO</vt:lpstr>
      <vt:lpstr>13th SOW Areas of Focus</vt:lpstr>
      <vt:lpstr> </vt:lpstr>
      <vt:lpstr>Major Historical Emergency Incidents</vt:lpstr>
      <vt:lpstr>Key Takeaways for Healthcare Preparedness</vt:lpstr>
      <vt:lpstr>West Virginia Flood Hazard Hotspots</vt:lpstr>
      <vt:lpstr>Learning Objectives</vt:lpstr>
      <vt:lpstr>What is a Hospital Drill?</vt:lpstr>
      <vt:lpstr>What a Hospital Drill is Not</vt:lpstr>
      <vt:lpstr>Why Conduct a Hospital Drill?</vt:lpstr>
      <vt:lpstr>How Long Should a Drill Last?</vt:lpstr>
      <vt:lpstr>Who Participates in a Hospital Drill?</vt:lpstr>
      <vt:lpstr>Key Roles During the Drill</vt:lpstr>
      <vt:lpstr>Drill Planning Team</vt:lpstr>
      <vt:lpstr>Step 1: Get Leadership Buy-In</vt:lpstr>
      <vt:lpstr>Step 2: Set Scope and Objectives</vt:lpstr>
      <vt:lpstr>Step 3: Use West Virginia Hazard Priorities</vt:lpstr>
      <vt:lpstr>Step 4: Choose the Scenario</vt:lpstr>
      <vt:lpstr>Step 5: Build the Scenario Timeline</vt:lpstr>
      <vt:lpstr>Step 6: Customize to the Hospital</vt:lpstr>
      <vt:lpstr>Step 7: How to Run the Drill</vt:lpstr>
      <vt:lpstr>Sample Hospital Drill – Pre-Impact Phase</vt:lpstr>
      <vt:lpstr>Sample Hospital Drill – Response Phase</vt:lpstr>
      <vt:lpstr>Sample Hospital Drill – Recovery Phase</vt:lpstr>
      <vt:lpstr>Tips for a Successful Drill</vt:lpstr>
      <vt:lpstr>Evaluate the Drill</vt:lpstr>
      <vt:lpstr>Why Do We Do After-Action Review</vt:lpstr>
      <vt:lpstr>Benefits of an After-Action Review (AAR)</vt:lpstr>
      <vt:lpstr>Benefits of an After-Action Review (AAR) </vt:lpstr>
      <vt:lpstr>How Do You “do” an After-Action Review?</vt:lpstr>
      <vt:lpstr>Planner/Facilitator Responsibilities and Preparation</vt:lpstr>
      <vt:lpstr>What to Consider When Developing Questions</vt:lpstr>
      <vt:lpstr>Facilitator Responsibilities and Preparation</vt:lpstr>
      <vt:lpstr>Facilitator – Conducting the After-Action (AAR) Review</vt:lpstr>
      <vt:lpstr>Modified Root Cause Analysis</vt:lpstr>
      <vt:lpstr>Framework for Modified Root Cause Analysis</vt:lpstr>
      <vt:lpstr>Deeper Dives</vt:lpstr>
      <vt:lpstr>Running Out of Time?</vt:lpstr>
      <vt:lpstr>Facilitation Best Practices</vt:lpstr>
      <vt:lpstr>After the After-Action Review</vt:lpstr>
      <vt:lpstr>Reference</vt:lpstr>
      <vt:lpstr>Contact Us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Lynne Chase</dc:creator>
  <cp:keywords/>
  <dc:description/>
  <cp:lastModifiedBy>Shane Durkee</cp:lastModifiedBy>
  <cp:revision>109</cp:revision>
  <dcterms:created xsi:type="dcterms:W3CDTF">2025-02-24T14:56:15Z</dcterms:created>
  <dcterms:modified xsi:type="dcterms:W3CDTF">2026-06-10T12:46:28Z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0x010100FEF30DD81A30694AAA089FBC2EC4563D</vt:lpwstr>
  </property>
  <property fmtid="{D5CDD505-2E9C-101B-9397-08002B2CF9AE}" pid="3" name="MSIP_Label_3235e474-5396-447e-a52a-4c57664daf7b_Enabled">
    <vt:lpwstr>true</vt:lpwstr>
  </property>
  <property fmtid="{D5CDD505-2E9C-101B-9397-08002B2CF9AE}" pid="4" name="MSIP_Label_3235e474-5396-447e-a52a-4c57664daf7b_SetDate">
    <vt:lpwstr>2026-06-10T12:27:32Z</vt:lpwstr>
  </property>
  <property fmtid="{D5CDD505-2E9C-101B-9397-08002B2CF9AE}" pid="5" name="MSIP_Label_3235e474-5396-447e-a52a-4c57664daf7b_Method">
    <vt:lpwstr>Standard</vt:lpwstr>
  </property>
  <property fmtid="{D5CDD505-2E9C-101B-9397-08002B2CF9AE}" pid="6" name="MSIP_Label_3235e474-5396-447e-a52a-4c57664daf7b_Name">
    <vt:lpwstr>General</vt:lpwstr>
  </property>
  <property fmtid="{D5CDD505-2E9C-101B-9397-08002B2CF9AE}" pid="7" name="MSIP_Label_3235e474-5396-447e-a52a-4c57664daf7b_SiteId">
    <vt:lpwstr>c09d11df-4001-4cba-8176-434dd4aff344</vt:lpwstr>
  </property>
  <property fmtid="{D5CDD505-2E9C-101B-9397-08002B2CF9AE}" pid="8" name="MSIP_Label_3235e474-5396-447e-a52a-4c57664daf7b_ActionId">
    <vt:lpwstr>e7644202-bfeb-4091-a677-6fe6bac788c2</vt:lpwstr>
  </property>
  <property fmtid="{D5CDD505-2E9C-101B-9397-08002B2CF9AE}" pid="9" name="MSIP_Label_3235e474-5396-447e-a52a-4c57664daf7b_ContentBits">
    <vt:lpwstr>0</vt:lpwstr>
  </property>
  <property fmtid="{D5CDD505-2E9C-101B-9397-08002B2CF9AE}" pid="10" name="MSIP_Label_3235e474-5396-447e-a52a-4c57664daf7b_Tag">
    <vt:lpwstr>10, 3, 0, 2</vt:lpwstr>
  </property>
</Properties>
</file>