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73" r:id="rId3"/>
    <p:sldId id="266" r:id="rId4"/>
    <p:sldId id="257" r:id="rId5"/>
    <p:sldId id="258" r:id="rId6"/>
    <p:sldId id="267" r:id="rId7"/>
    <p:sldId id="268" r:id="rId8"/>
    <p:sldId id="259" r:id="rId9"/>
    <p:sldId id="269" r:id="rId10"/>
    <p:sldId id="260" r:id="rId11"/>
    <p:sldId id="261" r:id="rId12"/>
    <p:sldId id="262" r:id="rId13"/>
    <p:sldId id="263" r:id="rId14"/>
    <p:sldId id="264" r:id="rId15"/>
    <p:sldId id="272" r:id="rId16"/>
    <p:sldId id="265"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8822AF-091E-435A-9826-9A54AE17FF63}" type="datetimeFigureOut">
              <a:rPr lang="en-US" smtClean="0"/>
              <a:pPr/>
              <a:t>1/14/2009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8E0C27-1807-48D8-A6B6-7908CBC3927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DA1546-A64B-4D66-A53F-7E207BC7E39C}" type="slidenum">
              <a:rPr lang="en-US"/>
              <a:pPr/>
              <a:t>2</a:t>
            </a:fld>
            <a:endParaRPr lang="en-US"/>
          </a:p>
        </p:txBody>
      </p:sp>
      <p:sp>
        <p:nvSpPr>
          <p:cNvPr id="32770" name="Rectangle 2"/>
          <p:cNvSpPr>
            <a:spLocks noChangeArrowheads="1" noTextEdit="1"/>
          </p:cNvSpPr>
          <p:nvPr>
            <p:ph type="sldImg"/>
          </p:nvPr>
        </p:nvSpPr>
        <p:spPr>
          <a:xfrm>
            <a:off x="1143000" y="682625"/>
            <a:ext cx="4573588" cy="3430588"/>
          </a:xfrm>
          <a:ln/>
        </p:spPr>
      </p:sp>
      <p:sp>
        <p:nvSpPr>
          <p:cNvPr id="32771" name="Rectangle 3"/>
          <p:cNvSpPr>
            <a:spLocks noGrp="1" noChangeArrowheads="1"/>
          </p:cNvSpPr>
          <p:nvPr>
            <p:ph type="body" idx="1"/>
          </p:nvPr>
        </p:nvSpPr>
        <p:spPr>
          <a:xfrm>
            <a:off x="916781" y="4345215"/>
            <a:ext cx="5024438" cy="4115405"/>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E0C27-1807-48D8-A6B6-7908CBC3927C}"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88E0C27-1807-48D8-A6B6-7908CBC3927C}"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096250" y="6581775"/>
            <a:ext cx="762000" cy="304800"/>
          </a:xfrm>
        </p:spPr>
        <p:txBody>
          <a:bodyPr/>
          <a:lstStyle>
            <a:lvl1pPr>
              <a:defRPr/>
            </a:lvl1pPr>
          </a:lstStyle>
          <a:p>
            <a:r>
              <a:rPr lang="en-US"/>
              <a:t> </a:t>
            </a:r>
            <a:fld id="{C0E0C5C5-412C-4A11-8B0C-F111F57C5DF6}" type="slidenum">
              <a:rPr lang="en-US"/>
              <a:pPr/>
              <a:t>‹#›</a:t>
            </a:fld>
            <a:r>
              <a:rPr lang="en-US"/>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E6402FD-8277-4B36-B8DB-5B7C07E8D3A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4F5111-7F11-4804-8DA4-21087BCCCC1A}" type="datetimeFigureOut">
              <a:rPr lang="en-US" smtClean="0"/>
              <a:pPr/>
              <a:t>1/14/2009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E6402FD-8277-4B36-B8DB-5B7C07E8D3A0}"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F4F5111-7F11-4804-8DA4-21087BCCCC1A}" type="datetimeFigureOut">
              <a:rPr lang="en-US" smtClean="0"/>
              <a:pPr/>
              <a:t>1/14/2009</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E6402FD-8277-4B36-B8DB-5B7C07E8D3A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Medication Verification</a:t>
            </a:r>
            <a:endParaRPr lang="en-US" dirty="0"/>
          </a:p>
        </p:txBody>
      </p:sp>
      <p:sp>
        <p:nvSpPr>
          <p:cNvPr id="5" name="Subtitle 4"/>
          <p:cNvSpPr>
            <a:spLocks noGrp="1"/>
          </p:cNvSpPr>
          <p:nvPr>
            <p:ph type="subTitle" idx="1"/>
          </p:nvPr>
        </p:nvSpPr>
        <p:spPr/>
        <p:txBody>
          <a:bodyPr/>
          <a:lstStyle/>
          <a:p>
            <a:r>
              <a:rPr lang="en-US" dirty="0" smtClean="0"/>
              <a:t>Tips </a:t>
            </a:r>
            <a:r>
              <a:rPr lang="en-US" smtClean="0"/>
              <a:t>for Patient </a:t>
            </a:r>
            <a:r>
              <a:rPr lang="en-US" dirty="0" smtClean="0"/>
              <a:t>S</a:t>
            </a:r>
            <a:r>
              <a:rPr lang="en-US" smtClean="0"/>
              <a:t>afety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normAutofit/>
          </a:bodyPr>
          <a:lstStyle/>
          <a:p>
            <a:pPr>
              <a:buNone/>
            </a:pPr>
            <a:r>
              <a:rPr lang="en-US" sz="2100" dirty="0" smtClean="0"/>
              <a:t>Needs to happen whenever a patient changes locations</a:t>
            </a:r>
          </a:p>
          <a:p>
            <a:pPr>
              <a:buNone/>
            </a:pPr>
            <a:endParaRPr lang="en-US" sz="2100" dirty="0" smtClean="0"/>
          </a:p>
          <a:p>
            <a:r>
              <a:rPr lang="en-US" dirty="0" smtClean="0"/>
              <a:t>Admission</a:t>
            </a:r>
          </a:p>
          <a:p>
            <a:r>
              <a:rPr lang="en-US" dirty="0" smtClean="0"/>
              <a:t>Transfer to or from ICU</a:t>
            </a:r>
          </a:p>
          <a:p>
            <a:r>
              <a:rPr lang="en-US" dirty="0" smtClean="0"/>
              <a:t>Transfer from another floor</a:t>
            </a:r>
          </a:p>
          <a:p>
            <a:r>
              <a:rPr lang="en-US" dirty="0" smtClean="0"/>
              <a:t>Discharge </a:t>
            </a:r>
          </a:p>
          <a:p>
            <a:pPr lvl="1"/>
            <a:r>
              <a:rPr lang="en-US" dirty="0" smtClean="0"/>
              <a:t>Don’t forget discharge to a long term care facility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The medication reconciliation form was designed to facilitate “med rec” for admissions and discharges</a:t>
            </a:r>
          </a:p>
          <a:p>
            <a:r>
              <a:rPr lang="en-US" dirty="0" smtClean="0"/>
              <a:t>Complete the form ENTIRELY</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For transfers include your notes a list of the patient’s previous meds and that all new meds have been reconciled.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Indications</a:t>
            </a:r>
            <a:endParaRPr lang="en-US" dirty="0"/>
          </a:p>
        </p:txBody>
      </p:sp>
      <p:sp>
        <p:nvSpPr>
          <p:cNvPr id="3" name="Content Placeholder 2"/>
          <p:cNvSpPr>
            <a:spLocks noGrp="1"/>
          </p:cNvSpPr>
          <p:nvPr>
            <p:ph idx="1"/>
          </p:nvPr>
        </p:nvSpPr>
        <p:spPr/>
        <p:txBody>
          <a:bodyPr/>
          <a:lstStyle/>
          <a:p>
            <a:r>
              <a:rPr lang="en-US" dirty="0" smtClean="0"/>
              <a:t>Real Simple!</a:t>
            </a:r>
          </a:p>
          <a:p>
            <a:pPr lvl="1"/>
            <a:r>
              <a:rPr lang="en-US" dirty="0" smtClean="0"/>
              <a:t>Whenever you write an order for a medication include the indication for the medication too.</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Indications</a:t>
            </a:r>
            <a:endParaRPr lang="en-US" dirty="0"/>
          </a:p>
        </p:txBody>
      </p:sp>
      <p:sp>
        <p:nvSpPr>
          <p:cNvPr id="3" name="Content Placeholder 2"/>
          <p:cNvSpPr>
            <a:spLocks noGrp="1"/>
          </p:cNvSpPr>
          <p:nvPr>
            <p:ph idx="1"/>
          </p:nvPr>
        </p:nvSpPr>
        <p:spPr/>
        <p:txBody>
          <a:bodyPr/>
          <a:lstStyle/>
          <a:p>
            <a:r>
              <a:rPr lang="en-US" dirty="0" smtClean="0"/>
              <a:t>Real Reason</a:t>
            </a:r>
          </a:p>
          <a:p>
            <a:pPr lvl="1"/>
            <a:r>
              <a:rPr lang="en-US" dirty="0" smtClean="0"/>
              <a:t>Nationwide there are thousands of injuries each year due to wrong med and/or wrong patient.  Indications are a safeguard.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a:xfrm>
            <a:off x="502920" y="530352"/>
            <a:ext cx="8183880" cy="4803648"/>
          </a:xfrm>
        </p:spPr>
        <p:txBody>
          <a:bodyPr>
            <a:normAutofit lnSpcReduction="10000"/>
          </a:bodyPr>
          <a:lstStyle/>
          <a:p>
            <a:pPr>
              <a:buNone/>
            </a:pPr>
            <a:r>
              <a:rPr lang="en-US" dirty="0" smtClean="0"/>
              <a:t>Medication Reconciliation Made Easy</a:t>
            </a:r>
            <a:br>
              <a:rPr lang="en-US" dirty="0" smtClean="0"/>
            </a:br>
            <a:endParaRPr lang="en-US" dirty="0" smtClean="0"/>
          </a:p>
          <a:p>
            <a:pPr>
              <a:buNone/>
            </a:pPr>
            <a:r>
              <a:rPr lang="en-US" sz="1800" u="sng" dirty="0" smtClean="0"/>
              <a:t>Ways to obtain patient’s home medications when patient is unsure:</a:t>
            </a:r>
          </a:p>
          <a:p>
            <a:pPr>
              <a:buFont typeface="Wingdings" pitchFamily="2" charset="2"/>
              <a:buChar char="Ø"/>
            </a:pPr>
            <a:r>
              <a:rPr lang="en-US" sz="1800" dirty="0" smtClean="0"/>
              <a:t>Ask family members to bring medication bottles from home</a:t>
            </a:r>
          </a:p>
          <a:p>
            <a:pPr>
              <a:buFont typeface="Wingdings" pitchFamily="2" charset="2"/>
              <a:buChar char="Ø"/>
            </a:pPr>
            <a:r>
              <a:rPr lang="en-US" sz="1800" dirty="0" smtClean="0"/>
              <a:t>Check </a:t>
            </a:r>
          </a:p>
          <a:p>
            <a:pPr lvl="1">
              <a:buFont typeface="Wingdings" pitchFamily="2" charset="2"/>
              <a:buChar char="Ø"/>
            </a:pPr>
            <a:r>
              <a:rPr lang="en-US" sz="1400" dirty="0" smtClean="0"/>
              <a:t>Medication reconciliation form from past admission</a:t>
            </a:r>
          </a:p>
          <a:p>
            <a:pPr lvl="1">
              <a:buFont typeface="Wingdings" pitchFamily="2" charset="2"/>
              <a:buChar char="Ø"/>
            </a:pPr>
            <a:r>
              <a:rPr lang="en-US" sz="1400" dirty="0" smtClean="0"/>
              <a:t>Previous admission physician notes</a:t>
            </a:r>
          </a:p>
          <a:p>
            <a:pPr>
              <a:buFont typeface="Wingdings" pitchFamily="2" charset="2"/>
              <a:buChar char="Ø"/>
            </a:pPr>
            <a:r>
              <a:rPr lang="en-US" sz="1800" dirty="0" smtClean="0"/>
              <a:t>Ask patient for name and/or phone number of pharmacy where they get their medications</a:t>
            </a:r>
          </a:p>
          <a:p>
            <a:pPr lvl="1">
              <a:buFont typeface="Wingdings" pitchFamily="2" charset="2"/>
              <a:buChar char="Ø"/>
            </a:pPr>
            <a:r>
              <a:rPr lang="en-US" sz="1400" dirty="0" smtClean="0"/>
              <a:t>If pharmacy phone number unknown ask for location and check internet website of pharmacy for phone number</a:t>
            </a:r>
          </a:p>
          <a:p>
            <a:pPr lvl="1">
              <a:buFont typeface="Wingdings" pitchFamily="2" charset="2"/>
              <a:buChar char="Ø"/>
            </a:pPr>
            <a:r>
              <a:rPr lang="en-US" sz="1400" dirty="0" smtClean="0"/>
              <a:t>Call patient’s pharmacy and ask for pharmacist, be sure to identify yourself and reason for calling</a:t>
            </a:r>
          </a:p>
          <a:p>
            <a:pPr>
              <a:buFont typeface="Wingdings" pitchFamily="2" charset="2"/>
              <a:buChar char="Ø"/>
            </a:pPr>
            <a:r>
              <a:rPr lang="en-US" sz="1800" dirty="0" smtClean="0"/>
              <a:t>If patient from skilled nursing facility, a medication list is always available</a:t>
            </a:r>
          </a:p>
          <a:p>
            <a:pPr>
              <a:buFont typeface="Wingdings" pitchFamily="2" charset="2"/>
              <a:buChar char="Ø"/>
            </a:pPr>
            <a:r>
              <a:rPr lang="en-US" sz="1800" dirty="0" smtClean="0"/>
              <a:t>If list not in chart, call nursing facility</a:t>
            </a:r>
          </a:p>
          <a:p>
            <a:pPr>
              <a:buNone/>
            </a:pPr>
            <a:endParaRPr lang="en-US" sz="1800" dirty="0"/>
          </a:p>
        </p:txBody>
      </p:sp>
      <p:sp>
        <p:nvSpPr>
          <p:cNvPr id="4" name="TextBox 3"/>
          <p:cNvSpPr txBox="1"/>
          <p:nvPr/>
        </p:nvSpPr>
        <p:spPr>
          <a:xfrm>
            <a:off x="4953000" y="4800600"/>
            <a:ext cx="3733800" cy="830997"/>
          </a:xfrm>
          <a:prstGeom prst="rect">
            <a:avLst/>
          </a:prstGeom>
          <a:noFill/>
        </p:spPr>
        <p:txBody>
          <a:bodyPr wrap="square" rtlCol="0">
            <a:spAutoFit/>
          </a:bodyPr>
          <a:lstStyle/>
          <a:p>
            <a:r>
              <a:rPr lang="en-US" sz="1600" dirty="0" smtClean="0"/>
              <a:t>Need name of medication, dose, route, frequency, and when last dose taken.</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Real Reason </a:t>
            </a:r>
          </a:p>
          <a:p>
            <a:pPr lvl="1"/>
            <a:r>
              <a:rPr lang="en-US" dirty="0" smtClean="0"/>
              <a:t>Improve quality of care</a:t>
            </a:r>
          </a:p>
          <a:p>
            <a:pPr lvl="1"/>
            <a:r>
              <a:rPr lang="en-US" dirty="0" smtClean="0"/>
              <a:t>Improve quality of care</a:t>
            </a:r>
          </a:p>
          <a:p>
            <a:pPr lvl="1"/>
            <a:r>
              <a:rPr lang="en-US" dirty="0" smtClean="0"/>
              <a:t>Improve quality of care</a:t>
            </a:r>
          </a:p>
          <a:p>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Questions</a:t>
            </a:r>
            <a:endParaRPr lang="en-US" dirty="0"/>
          </a:p>
        </p:txBody>
      </p:sp>
      <p:sp>
        <p:nvSpPr>
          <p:cNvPr id="3" name="Content Placeholder 2"/>
          <p:cNvSpPr>
            <a:spLocks noGrp="1"/>
          </p:cNvSpPr>
          <p:nvPr>
            <p:ph idx="1"/>
          </p:nvPr>
        </p:nvSpPr>
        <p:spPr/>
        <p:txBody>
          <a:bodyPr>
            <a:normAutofit fontScale="92500"/>
          </a:bodyPr>
          <a:lstStyle/>
          <a:p>
            <a:r>
              <a:rPr lang="en-US" dirty="0" smtClean="0"/>
              <a:t>1. In the inpatient setting, medication reconciliation occurs upon:</a:t>
            </a:r>
          </a:p>
          <a:p>
            <a:pPr>
              <a:buNone/>
            </a:pPr>
            <a:endParaRPr lang="en-US" dirty="0" smtClean="0"/>
          </a:p>
          <a:p>
            <a:r>
              <a:rPr lang="en-US" dirty="0" smtClean="0"/>
              <a:t>A. Admission</a:t>
            </a:r>
          </a:p>
          <a:p>
            <a:r>
              <a:rPr lang="en-US" dirty="0" smtClean="0"/>
              <a:t>B. Change in level of care</a:t>
            </a:r>
          </a:p>
          <a:p>
            <a:r>
              <a:rPr lang="en-US" dirty="0" smtClean="0"/>
              <a:t>C. Change in setting</a:t>
            </a:r>
          </a:p>
          <a:p>
            <a:r>
              <a:rPr lang="en-US" dirty="0" smtClean="0"/>
              <a:t>D. Change in provider</a:t>
            </a:r>
          </a:p>
          <a:p>
            <a:r>
              <a:rPr lang="en-US" dirty="0" smtClean="0"/>
              <a:t>E.  All of the above</a:t>
            </a:r>
          </a:p>
          <a:p>
            <a:pPr lvl="3"/>
            <a:r>
              <a:rPr lang="en-US" dirty="0" smtClean="0"/>
              <a:t>Very important that patient’s medications are reconciled to ensure patient safety throughout the continuum of care</a:t>
            </a:r>
          </a:p>
        </p:txBody>
      </p:sp>
      <p:sp>
        <p:nvSpPr>
          <p:cNvPr id="4" name="Oval 3"/>
          <p:cNvSpPr/>
          <p:nvPr/>
        </p:nvSpPr>
        <p:spPr>
          <a:xfrm>
            <a:off x="533400" y="3581400"/>
            <a:ext cx="39624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1+#ppt_w/2"/>
                                          </p:val>
                                        </p:tav>
                                        <p:tav tm="100000">
                                          <p:val>
                                            <p:strVal val="#ppt_x"/>
                                          </p:val>
                                        </p:tav>
                                      </p:tavLst>
                                    </p:anim>
                                    <p:anim calcmode="lin" valueType="num">
                                      <p:cBhvr additive="base">
                                        <p:cTn id="8" dur="5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diamond(in)">
                                      <p:cBhvr>
                                        <p:cTn id="13"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Questions</a:t>
            </a:r>
            <a:endParaRPr lang="en-US" dirty="0"/>
          </a:p>
        </p:txBody>
      </p:sp>
      <p:sp>
        <p:nvSpPr>
          <p:cNvPr id="3" name="Content Placeholder 2"/>
          <p:cNvSpPr>
            <a:spLocks noGrp="1"/>
          </p:cNvSpPr>
          <p:nvPr>
            <p:ph idx="1"/>
          </p:nvPr>
        </p:nvSpPr>
        <p:spPr/>
        <p:txBody>
          <a:bodyPr/>
          <a:lstStyle/>
          <a:p>
            <a:r>
              <a:rPr lang="en-US" dirty="0" smtClean="0"/>
              <a:t>2. Discharge instructions must be printed and given to the patient</a:t>
            </a:r>
          </a:p>
          <a:p>
            <a:endParaRPr lang="en-US" dirty="0" smtClean="0"/>
          </a:p>
          <a:p>
            <a:r>
              <a:rPr lang="en-US" dirty="0" smtClean="0"/>
              <a:t>A. True</a:t>
            </a:r>
          </a:p>
          <a:p>
            <a:r>
              <a:rPr lang="en-US" dirty="0" smtClean="0"/>
              <a:t>B.  False</a:t>
            </a:r>
            <a:endParaRPr lang="en-US" dirty="0"/>
          </a:p>
        </p:txBody>
      </p:sp>
      <p:sp>
        <p:nvSpPr>
          <p:cNvPr id="4" name="Oval 3"/>
          <p:cNvSpPr/>
          <p:nvPr/>
        </p:nvSpPr>
        <p:spPr>
          <a:xfrm>
            <a:off x="457200" y="1981200"/>
            <a:ext cx="23622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2286000" y="2690336"/>
            <a:ext cx="4572000" cy="1754326"/>
          </a:xfrm>
          <a:prstGeom prst="rect">
            <a:avLst/>
          </a:prstGeom>
        </p:spPr>
        <p:txBody>
          <a:bodyPr>
            <a:spAutoFit/>
          </a:bodyPr>
          <a:lstStyle/>
          <a:p>
            <a:pPr lvl="3"/>
            <a:r>
              <a:rPr lang="en-US" dirty="0" smtClean="0"/>
              <a:t>Discharge instructions must be printed and given to each patient in order for them to bring to follow-up visits with other providers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1+#ppt_w/2"/>
                                          </p:val>
                                        </p:tav>
                                        <p:tav tm="100000">
                                          <p:val>
                                            <p:strVal val="#ppt_x"/>
                                          </p:val>
                                        </p:tav>
                                      </p:tavLst>
                                    </p:anim>
                                    <p:anim calcmode="lin" valueType="num">
                                      <p:cBhvr additive="base">
                                        <p:cTn id="8" dur="5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edge">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4"/>
          <p:cNvSpPr>
            <a:spLocks noGrp="1"/>
          </p:cNvSpPr>
          <p:nvPr>
            <p:ph type="sldNum" sz="quarter" idx="10"/>
          </p:nvPr>
        </p:nvSpPr>
        <p:spPr/>
        <p:txBody>
          <a:bodyPr/>
          <a:lstStyle/>
          <a:p>
            <a:r>
              <a:rPr lang="en-US"/>
              <a:t> </a:t>
            </a:r>
            <a:fld id="{8001D40B-55AA-4133-BAFE-C45E7A00BC6B}" type="slidenum">
              <a:rPr lang="en-US"/>
              <a:pPr/>
              <a:t>2</a:t>
            </a:fld>
            <a:r>
              <a:rPr lang="en-US"/>
              <a:t>  </a:t>
            </a:r>
          </a:p>
        </p:txBody>
      </p:sp>
      <p:sp>
        <p:nvSpPr>
          <p:cNvPr id="31746" name="Rectangle 2"/>
          <p:cNvSpPr>
            <a:spLocks noChangeArrowheads="1"/>
          </p:cNvSpPr>
          <p:nvPr/>
        </p:nvSpPr>
        <p:spPr bwMode="auto">
          <a:xfrm>
            <a:off x="0" y="0"/>
            <a:ext cx="9144000" cy="6858000"/>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31747" name="Rectangle 3"/>
          <p:cNvSpPr>
            <a:spLocks noGrp="1" noChangeArrowheads="1"/>
          </p:cNvSpPr>
          <p:nvPr>
            <p:ph type="title"/>
          </p:nvPr>
        </p:nvSpPr>
        <p:spPr>
          <a:xfrm>
            <a:off x="3048000" y="76200"/>
            <a:ext cx="6096000" cy="1371600"/>
          </a:xfrm>
        </p:spPr>
        <p:txBody>
          <a:bodyPr/>
          <a:lstStyle/>
          <a:p>
            <a:r>
              <a:rPr lang="en-US" sz="2400" b="0"/>
              <a:t>Medical Errors Still Claiming </a:t>
            </a:r>
            <a:br>
              <a:rPr lang="en-US" sz="2400" b="0"/>
            </a:br>
            <a:r>
              <a:rPr lang="en-US" sz="2400" b="0"/>
              <a:t>Many Lives</a:t>
            </a:r>
            <a:r>
              <a:rPr lang="en-US" sz="2400"/>
              <a:t> </a:t>
            </a:r>
            <a:br>
              <a:rPr lang="en-US" sz="2400"/>
            </a:br>
            <a:r>
              <a:rPr lang="en-US" sz="2400"/>
              <a:t/>
            </a:r>
            <a:br>
              <a:rPr lang="en-US" sz="2400"/>
            </a:br>
            <a:r>
              <a:rPr lang="en-US" sz="1400"/>
              <a:t>By Elizabeth Weise, USA TODAY</a:t>
            </a:r>
          </a:p>
        </p:txBody>
      </p:sp>
      <p:pic>
        <p:nvPicPr>
          <p:cNvPr id="31748" name="Picture 4" descr="dodArticle_usaToday1"/>
          <p:cNvPicPr>
            <a:picLocks noChangeAspect="1" noChangeArrowheads="1"/>
          </p:cNvPicPr>
          <p:nvPr>
            <p:ph sz="half" idx="2"/>
          </p:nvPr>
        </p:nvPicPr>
        <p:blipFill>
          <a:blip r:embed="rId3"/>
          <a:srcRect b="58696"/>
          <a:stretch>
            <a:fillRect/>
          </a:stretch>
        </p:blipFill>
        <p:spPr>
          <a:xfrm>
            <a:off x="366713" y="152400"/>
            <a:ext cx="2757487" cy="1447800"/>
          </a:xfrm>
          <a:noFill/>
          <a:ln/>
        </p:spPr>
      </p:pic>
      <p:sp>
        <p:nvSpPr>
          <p:cNvPr id="31749" name="Rectangle 5"/>
          <p:cNvSpPr>
            <a:spLocks noGrp="1" noChangeArrowheads="1"/>
          </p:cNvSpPr>
          <p:nvPr>
            <p:ph type="body" sz="half" idx="1"/>
          </p:nvPr>
        </p:nvSpPr>
        <p:spPr>
          <a:xfrm>
            <a:off x="366713" y="1524000"/>
            <a:ext cx="6324600" cy="5181600"/>
          </a:xfrm>
          <a:solidFill>
            <a:srgbClr val="FFFFFF"/>
          </a:solidFill>
          <a:ln>
            <a:solidFill>
              <a:srgbClr val="4140DA"/>
            </a:solidFill>
          </a:ln>
        </p:spPr>
        <p:txBody>
          <a:bodyPr lIns="137160" tIns="137160" rIns="137160" bIns="137160"/>
          <a:lstStyle/>
          <a:p>
            <a:pPr marL="0" indent="0">
              <a:spcBef>
                <a:spcPct val="70000"/>
              </a:spcBef>
              <a:buFont typeface="Wingdings" pitchFamily="48" charset="2"/>
              <a:buNone/>
            </a:pPr>
            <a:r>
              <a:rPr lang="en-US" sz="900"/>
              <a:t>As many as 98,000 Americans still die each year because of medical errors despite an unprecedented focus on patient safety over the last five years, according to a study released today. Significant improvements have been made in some hospitals since the Institute of Medicine released a landmark report in 2000 that revealed many thousands of Americans die each year because of medical mistakes.</a:t>
            </a:r>
          </a:p>
          <a:p>
            <a:pPr marL="0" indent="0">
              <a:spcBef>
                <a:spcPct val="70000"/>
              </a:spcBef>
              <a:buFont typeface="Wingdings" pitchFamily="48" charset="2"/>
              <a:buNone/>
            </a:pPr>
            <a:r>
              <a:rPr lang="en-US" sz="900"/>
              <a:t>But nationwide, the pace of change is painstakingly slow, and the death rate has not changed much, according to the study in </a:t>
            </a:r>
            <a:r>
              <a:rPr lang="en-US" sz="900" i="1"/>
              <a:t>The Journal of the American Medical Association</a:t>
            </a:r>
            <a:r>
              <a:rPr lang="en-US" sz="900"/>
              <a:t>. </a:t>
            </a:r>
          </a:p>
          <a:p>
            <a:pPr marL="0" indent="0">
              <a:spcBef>
                <a:spcPct val="70000"/>
              </a:spcBef>
              <a:buFont typeface="Wingdings" pitchFamily="48" charset="2"/>
              <a:buNone/>
            </a:pPr>
            <a:r>
              <a:rPr lang="en-US" sz="900"/>
              <a:t>The researchers blame the complexity of health care systems, a lack of leadership, the reluctance of doctors to admit errors and an insurance reimbursement system that rewards errors — hospitals can bill for additional services needed when patients are injured by mistakes — but often will not pay for practices that reduce those errors.</a:t>
            </a:r>
          </a:p>
          <a:p>
            <a:pPr marL="0" indent="0">
              <a:spcBef>
                <a:spcPct val="70000"/>
              </a:spcBef>
              <a:buFont typeface="Wingdings" pitchFamily="48" charset="2"/>
              <a:buNone/>
            </a:pPr>
            <a:r>
              <a:rPr lang="en-US" sz="900"/>
              <a:t>"The medical community now knows what it needs to do to deal with the problem. It just has to overcome the barriers to doing it," says study co-author Lucian Leape of Harvard's School of Public Health.</a:t>
            </a:r>
          </a:p>
          <a:p>
            <a:pPr marL="0" indent="0">
              <a:spcBef>
                <a:spcPct val="70000"/>
              </a:spcBef>
              <a:buFont typeface="Wingdings" pitchFamily="48" charset="2"/>
              <a:buNone/>
            </a:pPr>
            <a:r>
              <a:rPr lang="en-US" sz="900"/>
              <a:t>The institute, a public policy organization, pushed key health care organizations to focus on patient safety, the new report says. As a result, reductions as much as 93% have been made in certain kinds of error-related illnesses and deaths.</a:t>
            </a:r>
          </a:p>
          <a:p>
            <a:pPr marL="0" indent="0">
              <a:spcBef>
                <a:spcPct val="70000"/>
              </a:spcBef>
              <a:buFont typeface="Wingdings" pitchFamily="48" charset="2"/>
              <a:buNone/>
            </a:pPr>
            <a:r>
              <a:rPr lang="en-US" sz="900"/>
              <a:t>Computerized prescriptions, adding a pharmacist to medical teams and team training in the delivery of babies are among the improvements medical centers are making, the study finds.</a:t>
            </a:r>
            <a:endParaRPr lang="en-US" sz="900" b="1"/>
          </a:p>
          <a:p>
            <a:pPr marL="0" indent="0">
              <a:spcBef>
                <a:spcPct val="70000"/>
              </a:spcBef>
              <a:buFont typeface="Wingdings" pitchFamily="48" charset="2"/>
              <a:buNone/>
            </a:pPr>
            <a:r>
              <a:rPr lang="en-US" sz="900"/>
              <a:t>But "we have to turn the heat up on the hospitals," Leape says.</a:t>
            </a:r>
          </a:p>
          <a:p>
            <a:pPr marL="0" indent="0">
              <a:spcBef>
                <a:spcPct val="70000"/>
              </a:spcBef>
              <a:buFont typeface="Wingdings" pitchFamily="48" charset="2"/>
              <a:buNone/>
            </a:pPr>
            <a:r>
              <a:rPr lang="en-US" sz="900"/>
              <a:t>For example, 5% to 8% of intensive-care patients on ventilators develop pneumonia, the study says. But by strictly following a simple protocol of bed elevation, drugs and periodic breathing breaks, those outbreaks can be reduced to almost zero. "A little hospital in DeSoto, Miss., called Baptist Memorial did it, so it doesn't take a big academic medical center," Leape says.</a:t>
            </a:r>
          </a:p>
          <a:p>
            <a:pPr marL="0" indent="0">
              <a:spcBef>
                <a:spcPct val="70000"/>
              </a:spcBef>
              <a:buFont typeface="Wingdings" pitchFamily="48" charset="2"/>
              <a:buNone/>
            </a:pPr>
            <a:r>
              <a:rPr lang="en-US" sz="900"/>
              <a:t>Hospitals that eliminate infections should receive bonuses, Leape says. "If insurance companies paid 20% more for patients in (intensive-care units) where there were no infections, they'd cut costs substantially.</a:t>
            </a:r>
          </a:p>
          <a:p>
            <a:pPr marL="0" indent="0">
              <a:spcBef>
                <a:spcPct val="70000"/>
              </a:spcBef>
              <a:buFont typeface="Wingdings" pitchFamily="48" charset="2"/>
              <a:buNone/>
            </a:pPr>
            <a:r>
              <a:rPr lang="en-US" sz="900"/>
              <a:t>"We really need to rethink how we pay for health care. What we do now is pay for services, but what we should do is pay for care and outcomes." </a:t>
            </a:r>
          </a:p>
        </p:txBody>
      </p:sp>
      <p:sp>
        <p:nvSpPr>
          <p:cNvPr id="31750" name="Rectangle 6"/>
          <p:cNvSpPr>
            <a:spLocks noChangeArrowheads="1"/>
          </p:cNvSpPr>
          <p:nvPr/>
        </p:nvSpPr>
        <p:spPr bwMode="auto">
          <a:xfrm>
            <a:off x="457200" y="1381125"/>
            <a:ext cx="476250" cy="123825"/>
          </a:xfrm>
          <a:prstGeom prst="rect">
            <a:avLst/>
          </a:prstGeom>
          <a:solidFill>
            <a:srgbClr val="4140DA"/>
          </a:solidFill>
          <a:ln w="9525">
            <a:noFill/>
            <a:miter lim="800000"/>
            <a:headEnd/>
            <a:tailEnd/>
          </a:ln>
          <a:effectLst/>
        </p:spPr>
        <p:txBody>
          <a:bodyPr wrap="none" anchor="ctr"/>
          <a:lstStyle/>
          <a:p>
            <a:endParaRPr lang="en-US"/>
          </a:p>
        </p:txBody>
      </p:sp>
      <p:sp>
        <p:nvSpPr>
          <p:cNvPr id="31751" name="Rectangle 7"/>
          <p:cNvSpPr>
            <a:spLocks noChangeArrowheads="1"/>
          </p:cNvSpPr>
          <p:nvPr/>
        </p:nvSpPr>
        <p:spPr bwMode="auto">
          <a:xfrm>
            <a:off x="466725" y="1395413"/>
            <a:ext cx="509588" cy="95250"/>
          </a:xfrm>
          <a:prstGeom prst="rect">
            <a:avLst/>
          </a:prstGeom>
          <a:noFill/>
          <a:ln w="9525">
            <a:noFill/>
            <a:miter lim="800000"/>
            <a:headEnd/>
            <a:tailEnd/>
          </a:ln>
          <a:effectLst/>
        </p:spPr>
        <p:txBody>
          <a:bodyPr wrap="none" anchor="ctr"/>
          <a:lstStyle/>
          <a:p>
            <a:pPr algn="ctr"/>
            <a:r>
              <a:rPr lang="en-US" sz="700">
                <a:solidFill>
                  <a:srgbClr val="FFFFFF"/>
                </a:solidFill>
                <a:latin typeface="Arial Black" pitchFamily="48" charset="0"/>
              </a:rPr>
              <a:t>05/18/2005 </a:t>
            </a:r>
          </a:p>
        </p:txBody>
      </p:sp>
      <p:sp>
        <p:nvSpPr>
          <p:cNvPr id="31752" name="Text Box 8"/>
          <p:cNvSpPr txBox="1">
            <a:spLocks noChangeArrowheads="1"/>
          </p:cNvSpPr>
          <p:nvPr/>
        </p:nvSpPr>
        <p:spPr bwMode="auto">
          <a:xfrm>
            <a:off x="485775" y="5794375"/>
            <a:ext cx="6067425" cy="835025"/>
          </a:xfrm>
          <a:prstGeom prst="rect">
            <a:avLst/>
          </a:prstGeom>
          <a:noFill/>
          <a:ln w="9525">
            <a:noFill/>
            <a:miter lim="800000"/>
            <a:headEnd/>
            <a:tailEnd/>
          </a:ln>
          <a:effectLst/>
        </p:spPr>
        <p:txBody>
          <a:bodyPr>
            <a:spAutoFit/>
          </a:bodyPr>
          <a:lstStyle/>
          <a:p>
            <a:pPr lvl="4" algn="r">
              <a:lnSpc>
                <a:spcPct val="90000"/>
              </a:lnSpc>
              <a:spcBef>
                <a:spcPct val="20000"/>
              </a:spcBef>
              <a:buClr>
                <a:schemeClr val="accent1"/>
              </a:buClr>
              <a:buFont typeface="Wingdings" pitchFamily="48" charset="2"/>
              <a:buNone/>
            </a:pPr>
            <a:r>
              <a:rPr lang="en-US" b="1" i="1">
                <a:solidFill>
                  <a:srgbClr val="E1393E"/>
                </a:solidFill>
              </a:rPr>
              <a:t>…little progress towards the goal</a:t>
            </a:r>
          </a:p>
          <a:p>
            <a:pPr lvl="4" algn="r">
              <a:lnSpc>
                <a:spcPct val="90000"/>
              </a:lnSpc>
              <a:spcBef>
                <a:spcPct val="20000"/>
              </a:spcBef>
              <a:buClr>
                <a:schemeClr val="accent1"/>
              </a:buClr>
              <a:buFont typeface="Wingdings" pitchFamily="48" charset="2"/>
              <a:buNone/>
            </a:pPr>
            <a:r>
              <a:rPr lang="en-US"/>
              <a:t>Leape and Berwick,</a:t>
            </a:r>
            <a:br>
              <a:rPr lang="en-US"/>
            </a:br>
            <a:r>
              <a:rPr lang="en-US" sz="1400"/>
              <a:t>JAMA May 2005</a:t>
            </a:r>
          </a:p>
        </p:txBody>
      </p:sp>
      <p:sp>
        <p:nvSpPr>
          <p:cNvPr id="31753" name="Rectangle 9"/>
          <p:cNvSpPr>
            <a:spLocks noChangeArrowheads="1"/>
          </p:cNvSpPr>
          <p:nvPr/>
        </p:nvSpPr>
        <p:spPr bwMode="auto">
          <a:xfrm>
            <a:off x="6705600" y="1524000"/>
            <a:ext cx="2133600" cy="609600"/>
          </a:xfrm>
          <a:prstGeom prst="rect">
            <a:avLst/>
          </a:prstGeom>
          <a:solidFill>
            <a:srgbClr val="4140DA"/>
          </a:solidFill>
          <a:ln w="9525">
            <a:noFill/>
            <a:miter lim="800000"/>
            <a:headEnd/>
            <a:tailEnd/>
          </a:ln>
          <a:effectLst/>
        </p:spPr>
        <p:txBody>
          <a:bodyPr wrap="none" anchor="ctr"/>
          <a:lstStyle/>
          <a:p>
            <a:endParaRPr lang="en-US"/>
          </a:p>
        </p:txBody>
      </p:sp>
      <p:sp>
        <p:nvSpPr>
          <p:cNvPr id="31754" name="Rectangle 10"/>
          <p:cNvSpPr>
            <a:spLocks noChangeArrowheads="1"/>
          </p:cNvSpPr>
          <p:nvPr/>
        </p:nvSpPr>
        <p:spPr bwMode="auto">
          <a:xfrm>
            <a:off x="6705600" y="2133600"/>
            <a:ext cx="1828800" cy="3543300"/>
          </a:xfrm>
          <a:prstGeom prst="rect">
            <a:avLst/>
          </a:prstGeom>
          <a:solidFill>
            <a:srgbClr val="FFFFFF"/>
          </a:solidFill>
          <a:ln w="9525">
            <a:noFill/>
            <a:miter lim="800000"/>
            <a:headEnd/>
            <a:tailEnd/>
          </a:ln>
          <a:effectLst/>
        </p:spPr>
        <p:txBody>
          <a:bodyPr/>
          <a:lstStyle/>
          <a:p>
            <a:pPr>
              <a:lnSpc>
                <a:spcPct val="95000"/>
              </a:lnSpc>
              <a:spcBef>
                <a:spcPct val="70000"/>
              </a:spcBef>
              <a:buClr>
                <a:schemeClr val="folHlink"/>
              </a:buClr>
              <a:buSzPct val="90000"/>
              <a:buFont typeface="Wingdings" pitchFamily="48" charset="2"/>
              <a:buNone/>
            </a:pPr>
            <a:r>
              <a:rPr lang="en-US" sz="1000"/>
              <a:t>Hospitals have taken steps to reduce medical errors and injuries. </a:t>
            </a:r>
          </a:p>
          <a:p>
            <a:pPr>
              <a:lnSpc>
                <a:spcPct val="95000"/>
              </a:lnSpc>
              <a:spcBef>
                <a:spcPct val="70000"/>
              </a:spcBef>
              <a:buClr>
                <a:schemeClr val="folHlink"/>
              </a:buClr>
              <a:buSzPct val="90000"/>
              <a:buFont typeface="Wingdings" pitchFamily="48" charset="2"/>
              <a:buNone/>
            </a:pPr>
            <a:r>
              <a:rPr lang="en-US" sz="1000"/>
              <a:t>Examples:</a:t>
            </a:r>
          </a:p>
          <a:p>
            <a:pPr marL="165100" lvl="1" indent="-163513">
              <a:lnSpc>
                <a:spcPct val="95000"/>
              </a:lnSpc>
              <a:spcBef>
                <a:spcPct val="70000"/>
              </a:spcBef>
              <a:buClr>
                <a:schemeClr val="accent1"/>
              </a:buClr>
              <a:buSzPct val="75000"/>
              <a:buFont typeface="Wingdings" pitchFamily="48" charset="2"/>
              <a:buChar char="n"/>
            </a:pPr>
            <a:r>
              <a:rPr lang="en-US" sz="1000"/>
              <a:t>Computerized prescriptions: 81% decrease in errors.</a:t>
            </a:r>
          </a:p>
          <a:p>
            <a:pPr marL="165100" lvl="1" indent="-163513">
              <a:lnSpc>
                <a:spcPct val="95000"/>
              </a:lnSpc>
              <a:spcBef>
                <a:spcPct val="70000"/>
              </a:spcBef>
              <a:buClr>
                <a:schemeClr val="accent1"/>
              </a:buClr>
              <a:buSzPct val="75000"/>
              <a:buFont typeface="Wingdings" pitchFamily="48" charset="2"/>
              <a:buChar char="n"/>
            </a:pPr>
            <a:r>
              <a:rPr lang="en-US" sz="1000"/>
              <a:t>Including pharmacist in medical team: 78% decrease in preventable drug reactions.</a:t>
            </a:r>
          </a:p>
          <a:p>
            <a:pPr marL="165100" lvl="1" indent="-163513">
              <a:lnSpc>
                <a:spcPct val="95000"/>
              </a:lnSpc>
              <a:spcBef>
                <a:spcPct val="70000"/>
              </a:spcBef>
              <a:buClr>
                <a:schemeClr val="accent1"/>
              </a:buClr>
              <a:buSzPct val="75000"/>
              <a:buFont typeface="Wingdings" pitchFamily="48" charset="2"/>
              <a:buChar char="n"/>
            </a:pPr>
            <a:r>
              <a:rPr lang="en-US" sz="1000"/>
              <a:t>Team training in delivery of babies: 50% decrease in harmful outcomes — such as brain damage — in premature deliveries.</a:t>
            </a:r>
          </a:p>
          <a:p>
            <a:pPr>
              <a:lnSpc>
                <a:spcPct val="95000"/>
              </a:lnSpc>
              <a:spcBef>
                <a:spcPct val="70000"/>
              </a:spcBef>
              <a:buClr>
                <a:schemeClr val="folHlink"/>
              </a:buClr>
              <a:buSzPct val="90000"/>
              <a:buFont typeface="Wingdings" pitchFamily="48" charset="2"/>
              <a:buNone/>
            </a:pPr>
            <a:r>
              <a:rPr lang="en-US" sz="900" i="1"/>
              <a:t>Source: Journal of the American Medical Association</a:t>
            </a:r>
          </a:p>
        </p:txBody>
      </p:sp>
      <p:sp>
        <p:nvSpPr>
          <p:cNvPr id="31755" name="Rectangle 11"/>
          <p:cNvSpPr>
            <a:spLocks noChangeArrowheads="1"/>
          </p:cNvSpPr>
          <p:nvPr/>
        </p:nvSpPr>
        <p:spPr bwMode="auto">
          <a:xfrm>
            <a:off x="8534400" y="1524000"/>
            <a:ext cx="304800" cy="5181600"/>
          </a:xfrm>
          <a:prstGeom prst="rect">
            <a:avLst/>
          </a:prstGeom>
          <a:solidFill>
            <a:srgbClr val="4140DA"/>
          </a:solidFill>
          <a:ln w="9525">
            <a:noFill/>
            <a:miter lim="800000"/>
            <a:headEnd/>
            <a:tailEnd/>
          </a:ln>
          <a:effectLst/>
        </p:spPr>
        <p:txBody>
          <a:bodyPr wrap="none" anchor="ctr"/>
          <a:lstStyle/>
          <a:p>
            <a:endParaRPr lang="en-US"/>
          </a:p>
        </p:txBody>
      </p:sp>
      <p:sp>
        <p:nvSpPr>
          <p:cNvPr id="31756" name="Rectangle 12"/>
          <p:cNvSpPr>
            <a:spLocks noChangeArrowheads="1"/>
          </p:cNvSpPr>
          <p:nvPr/>
        </p:nvSpPr>
        <p:spPr bwMode="auto">
          <a:xfrm>
            <a:off x="6705600" y="1524000"/>
            <a:ext cx="2133600" cy="609600"/>
          </a:xfrm>
          <a:prstGeom prst="rect">
            <a:avLst/>
          </a:prstGeom>
          <a:noFill/>
          <a:ln w="9525">
            <a:noFill/>
            <a:miter lim="800000"/>
            <a:headEnd/>
            <a:tailEnd/>
          </a:ln>
          <a:effectLst/>
        </p:spPr>
        <p:txBody>
          <a:bodyPr wrap="none" anchor="ctr"/>
          <a:lstStyle/>
          <a:p>
            <a:pPr algn="ctr"/>
            <a:r>
              <a:rPr lang="en-US" sz="1600" b="1">
                <a:solidFill>
                  <a:srgbClr val="FFFFFF"/>
                </a:solidFill>
              </a:rPr>
              <a:t>Improvements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Objectives</a:t>
            </a:r>
          </a:p>
          <a:p>
            <a:r>
              <a:rPr lang="en-US" dirty="0" smtClean="0"/>
              <a:t>Explain the purpose of medication reconciliation</a:t>
            </a:r>
          </a:p>
          <a:p>
            <a:r>
              <a:rPr lang="en-US" dirty="0" smtClean="0"/>
              <a:t>Identify what medications and/or products need to be included in medication reconciliation process</a:t>
            </a:r>
          </a:p>
          <a:p>
            <a:r>
              <a:rPr lang="en-US" dirty="0" smtClean="0"/>
              <a:t>Describe when medication reconciliation occurs in the inpatient and outpatient setting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Verification</a:t>
            </a:r>
            <a:endParaRPr lang="en-US" dirty="0"/>
          </a:p>
        </p:txBody>
      </p:sp>
      <p:sp>
        <p:nvSpPr>
          <p:cNvPr id="3" name="Content Placeholder 2"/>
          <p:cNvSpPr>
            <a:spLocks noGrp="1"/>
          </p:cNvSpPr>
          <p:nvPr>
            <p:ph idx="1"/>
          </p:nvPr>
        </p:nvSpPr>
        <p:spPr/>
        <p:txBody>
          <a:bodyPr/>
          <a:lstStyle/>
          <a:p>
            <a:r>
              <a:rPr lang="en-US" dirty="0" smtClean="0"/>
              <a:t>The process by which a new patient’s medications (including herbals and OTCs) are reviewed to ensure there are no potential adverse reactions with proposed therapy.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Joint Commission says…</a:t>
            </a:r>
            <a:endParaRPr lang="en-US" dirty="0"/>
          </a:p>
        </p:txBody>
      </p:sp>
      <p:sp>
        <p:nvSpPr>
          <p:cNvPr id="3" name="Content Placeholder 2"/>
          <p:cNvSpPr>
            <a:spLocks noGrp="1"/>
          </p:cNvSpPr>
          <p:nvPr>
            <p:ph type="subTitle" idx="1"/>
          </p:nvPr>
        </p:nvSpPr>
        <p:spPr>
          <a:xfrm>
            <a:off x="722376" y="3685032"/>
            <a:ext cx="7772400" cy="1267968"/>
          </a:xfrm>
        </p:spPr>
        <p:txBody>
          <a:bodyPr>
            <a:normAutofit fontScale="85000" lnSpcReduction="20000"/>
          </a:bodyPr>
          <a:lstStyle/>
          <a:p>
            <a:pPr algn="ctr">
              <a:buNone/>
            </a:pPr>
            <a:r>
              <a:rPr lang="en-US" sz="2800" dirty="0" smtClean="0"/>
              <a:t>Goal 8</a:t>
            </a:r>
          </a:p>
          <a:p>
            <a:pPr algn="ctr">
              <a:buNone/>
            </a:pPr>
            <a:endParaRPr lang="en-US" sz="2800" dirty="0" smtClean="0"/>
          </a:p>
          <a:p>
            <a:pPr algn="ctr">
              <a:buNone/>
            </a:pPr>
            <a:r>
              <a:rPr lang="en-US" dirty="0" smtClean="0"/>
              <a:t>Accurately and completely reconcile medications across the continuum of care….continuum of care is what causes the most issues</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Intent </a:t>
            </a:r>
          </a:p>
          <a:p>
            <a:r>
              <a:rPr lang="en-US" dirty="0" smtClean="0"/>
              <a:t>Avoid medication errors</a:t>
            </a:r>
          </a:p>
          <a:p>
            <a:pPr lvl="1"/>
            <a:r>
              <a:rPr lang="en-US" dirty="0" smtClean="0"/>
              <a:t>Omissions, duplications, dosing errors, drug interactions</a:t>
            </a:r>
          </a:p>
          <a:p>
            <a:r>
              <a:rPr lang="en-US" dirty="0" smtClean="0"/>
              <a:t>Determine appropriate therapy</a:t>
            </a:r>
          </a:p>
          <a:p>
            <a:pPr lvl="1"/>
            <a:r>
              <a:rPr lang="en-US" dirty="0" smtClean="0"/>
              <a:t>Providers will decide and order medications that need to be continued, discontinued and/or require a dose change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Reconciliation</a:t>
            </a:r>
            <a:endParaRPr lang="en-US" dirty="0"/>
          </a:p>
        </p:txBody>
      </p:sp>
      <p:sp>
        <p:nvSpPr>
          <p:cNvPr id="3" name="Content Placeholder 2"/>
          <p:cNvSpPr>
            <a:spLocks noGrp="1"/>
          </p:cNvSpPr>
          <p:nvPr>
            <p:ph idx="1"/>
          </p:nvPr>
        </p:nvSpPr>
        <p:spPr/>
        <p:txBody>
          <a:bodyPr/>
          <a:lstStyle/>
          <a:p>
            <a:r>
              <a:rPr lang="en-US" dirty="0" smtClean="0"/>
              <a:t>Intent</a:t>
            </a:r>
          </a:p>
          <a:p>
            <a:r>
              <a:rPr lang="en-US" dirty="0" smtClean="0"/>
              <a:t>Ensure that a complete medication list is communicated to the next provider when the patient is transferred to:</a:t>
            </a:r>
          </a:p>
          <a:p>
            <a:pPr lvl="1"/>
            <a:r>
              <a:rPr lang="en-US" dirty="0" smtClean="0"/>
              <a:t>Another setting, service, practitioner or level of care</a:t>
            </a:r>
          </a:p>
          <a:p>
            <a:pPr lvl="1"/>
            <a:r>
              <a:rPr lang="en-US" dirty="0" smtClean="0"/>
              <a:t>Regardless if it is within our facility or not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pPr algn="ctr"/>
            <a:r>
              <a:rPr lang="en-US" dirty="0" smtClean="0"/>
              <a:t>This how we implement medication reconciliation in our facility.</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Responsibility</a:t>
            </a:r>
            <a:endParaRPr lang="en-US" dirty="0"/>
          </a:p>
        </p:txBody>
      </p:sp>
      <p:sp>
        <p:nvSpPr>
          <p:cNvPr id="3" name="Content Placeholder 2"/>
          <p:cNvSpPr>
            <a:spLocks noGrp="1"/>
          </p:cNvSpPr>
          <p:nvPr>
            <p:ph idx="1"/>
          </p:nvPr>
        </p:nvSpPr>
        <p:spPr/>
        <p:txBody>
          <a:bodyPr/>
          <a:lstStyle/>
          <a:p>
            <a:r>
              <a:rPr lang="en-US" dirty="0" smtClean="0"/>
              <a:t>The provider, physician assistance, nurse practitioner, nurse case manager and pharmacist will work together to ensure the completion of this process</a:t>
            </a:r>
          </a:p>
          <a:p>
            <a:r>
              <a:rPr lang="en-US" dirty="0" smtClean="0"/>
              <a:t>The nurse or clinical pharmacists may complete the process; however their reconciliation must be communicated to the patient’s provider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200</TotalTime>
  <Words>1022</Words>
  <Application>Microsoft Office PowerPoint</Application>
  <PresentationFormat>On-screen Show (4:3)</PresentationFormat>
  <Paragraphs>120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Aspect</vt:lpstr>
      <vt:lpstr>Medication Verification</vt:lpstr>
      <vt:lpstr>Medical Errors Still Claiming  Many Lives   By Elizabeth Weise, USA TODAY</vt:lpstr>
      <vt:lpstr>Medication Reconciliation</vt:lpstr>
      <vt:lpstr>Medication Verification</vt:lpstr>
      <vt:lpstr>What Joint Commission says…</vt:lpstr>
      <vt:lpstr>Medication Reconciliation</vt:lpstr>
      <vt:lpstr>Medication Reconciliation</vt:lpstr>
      <vt:lpstr>This how we implement medication reconciliation in our facility.</vt:lpstr>
      <vt:lpstr>Responsibility</vt:lpstr>
      <vt:lpstr>Medication Reconciliation</vt:lpstr>
      <vt:lpstr>Medication Reconciliation</vt:lpstr>
      <vt:lpstr>Medication Reconciliation</vt:lpstr>
      <vt:lpstr>Medication Indications</vt:lpstr>
      <vt:lpstr>Medication Indications</vt:lpstr>
      <vt:lpstr>Medication Reconciliation</vt:lpstr>
      <vt:lpstr>Medication Reconciliation</vt:lpstr>
      <vt:lpstr>Assessment Questions</vt:lpstr>
      <vt:lpstr>Assessment 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Medication Verification</dc:title>
  <dc:creator>Jean Fisher</dc:creator>
  <cp:lastModifiedBy>Jean Fisher</cp:lastModifiedBy>
  <cp:revision>21</cp:revision>
  <dcterms:created xsi:type="dcterms:W3CDTF">2009-01-07T16:10:33Z</dcterms:created>
  <dcterms:modified xsi:type="dcterms:W3CDTF">2009-01-14T21:31:37Z</dcterms:modified>
</cp:coreProperties>
</file>